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slideLayouts/slideLayout60.xml" ContentType="application/vnd.openxmlformats-officedocument.presentationml.slideLayout+xml"/>
  <Override PartName="/ppt/theme/theme2.xml" ContentType="application/vnd.openxmlformats-officedocument.theme+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3.xml" ContentType="application/vnd.openxmlformats-officedocument.theme+xml"/>
  <Override PartName="/ppt/tags/tag18.xml" ContentType="application/vnd.openxmlformats-officedocument.presentationml.tags+xml"/>
  <Override PartName="/ppt/slideLayouts/slideLayout63.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charts/chart3.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36.xml" ContentType="application/vnd.openxmlformats-officedocument.presentationml.notesSlide+xml"/>
  <Override PartName="/ppt/charts/chart4.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charts/chart5.xml" ContentType="application/vnd.openxmlformats-officedocument.drawingml.chart+xml"/>
  <Override PartName="/ppt/charts/chart6.xml" ContentType="application/vnd.openxmlformats-officedocument.drawingml.chart+xml"/>
  <Override PartName="/ppt/notesSlides/notesSlide41.xml" ContentType="application/vnd.openxmlformats-officedocument.presentationml.notesSlide+xml"/>
  <Override PartName="/ppt/charts/chart7.xml" ContentType="application/vnd.openxmlformats-officedocument.drawingml.chart+xml"/>
  <Override PartName="/ppt/charts/chart8.xml" ContentType="application/vnd.openxmlformats-officedocument.drawingml.chart+xml"/>
  <Override PartName="/ppt/notesSlides/notesSlide42.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charts/chart11.xml" ContentType="application/vnd.openxmlformats-officedocument.drawingml.chart+xml"/>
  <Override PartName="/ppt/notesSlides/notesSlide66.xml" ContentType="application/vnd.openxmlformats-officedocument.presentationml.notesSlide+xml"/>
  <Override PartName="/ppt/charts/chart12.xml" ContentType="application/vnd.openxmlformats-officedocument.drawingml.chart+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charts/chart1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charts/chart14.xml" ContentType="application/vnd.openxmlformats-officedocument.drawingml.chart+xml"/>
  <Override PartName="/ppt/charts/style4.xml" ContentType="application/vnd.ms-office.chartstyle+xml"/>
  <Override PartName="/ppt/charts/colors4.xml" ContentType="application/vnd.ms-office.chartcolorstyle+xml"/>
  <Override PartName="/ppt/charts/chart15.xml" ContentType="application/vnd.openxmlformats-officedocument.drawingml.chart+xml"/>
  <Override PartName="/ppt/charts/style5.xml" ContentType="application/vnd.ms-office.chartstyle+xml"/>
  <Override PartName="/ppt/charts/colors5.xml" ContentType="application/vnd.ms-office.chartcolorstyle+xml"/>
  <Override PartName="/ppt/charts/chart16.xml" ContentType="application/vnd.openxmlformats-officedocument.drawingml.chart+xml"/>
  <Override PartName="/ppt/charts/style6.xml" ContentType="application/vnd.ms-office.chartstyle+xml"/>
  <Override PartName="/ppt/charts/colors6.xml" ContentType="application/vnd.ms-office.chartcolorstyle+xml"/>
  <Override PartName="/ppt/charts/chart17.xml" ContentType="application/vnd.openxmlformats-officedocument.drawingml.chart+xml"/>
  <Override PartName="/ppt/charts/style7.xml" ContentType="application/vnd.ms-office.chartstyle+xml"/>
  <Override PartName="/ppt/charts/colors7.xml" ContentType="application/vnd.ms-office.chartcolorstyle+xml"/>
  <Override PartName="/ppt/charts/chart18.xml" ContentType="application/vnd.openxmlformats-officedocument.drawingml.chart+xml"/>
  <Override PartName="/ppt/charts/style8.xml" ContentType="application/vnd.ms-office.chartstyle+xml"/>
  <Override PartName="/ppt/charts/colors8.xml" ContentType="application/vnd.ms-office.chartcolorstyle+xml"/>
  <Override PartName="/ppt/charts/chart19.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charts/chart2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98.xml" ContentType="application/vnd.openxmlformats-officedocument.presentationml.notesSlide+xml"/>
  <Override PartName="/ppt/charts/chart2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940" r:id="rId4"/>
    <p:sldMasterId id="2147483660" r:id="rId5"/>
    <p:sldMasterId id="2147483967" r:id="rId6"/>
    <p:sldMasterId id="2147483684" r:id="rId7"/>
  </p:sldMasterIdLst>
  <p:notesMasterIdLst>
    <p:notesMasterId r:id="rId137"/>
  </p:notesMasterIdLst>
  <p:handoutMasterIdLst>
    <p:handoutMasterId r:id="rId138"/>
  </p:handoutMasterIdLst>
  <p:sldIdLst>
    <p:sldId id="2147374589" r:id="rId8"/>
    <p:sldId id="2147469441" r:id="rId9"/>
    <p:sldId id="2147469408" r:id="rId10"/>
    <p:sldId id="2147473557" r:id="rId11"/>
    <p:sldId id="2147473583" r:id="rId12"/>
    <p:sldId id="1470" r:id="rId13"/>
    <p:sldId id="2147473605" r:id="rId14"/>
    <p:sldId id="2147469445" r:id="rId15"/>
    <p:sldId id="1471" r:id="rId16"/>
    <p:sldId id="1484" r:id="rId17"/>
    <p:sldId id="1485" r:id="rId18"/>
    <p:sldId id="2147469450" r:id="rId19"/>
    <p:sldId id="2147469442" r:id="rId20"/>
    <p:sldId id="2147469411" r:id="rId21"/>
    <p:sldId id="2204" r:id="rId22"/>
    <p:sldId id="2205" r:id="rId23"/>
    <p:sldId id="2206" r:id="rId24"/>
    <p:sldId id="2147473561" r:id="rId25"/>
    <p:sldId id="2147469410" r:id="rId26"/>
    <p:sldId id="2147469446" r:id="rId27"/>
    <p:sldId id="1728" r:id="rId28"/>
    <p:sldId id="1729" r:id="rId29"/>
    <p:sldId id="2147473560" r:id="rId30"/>
    <p:sldId id="2134960061" r:id="rId31"/>
    <p:sldId id="2147469412" r:id="rId32"/>
    <p:sldId id="1563" r:id="rId33"/>
    <p:sldId id="1564" r:id="rId34"/>
    <p:sldId id="2147473576" r:id="rId35"/>
    <p:sldId id="2147473577" r:id="rId36"/>
    <p:sldId id="1573" r:id="rId37"/>
    <p:sldId id="2147473564" r:id="rId38"/>
    <p:sldId id="2147469414" r:id="rId39"/>
    <p:sldId id="1527" r:id="rId40"/>
    <p:sldId id="2147469453" r:id="rId41"/>
    <p:sldId id="1534" r:id="rId42"/>
    <p:sldId id="2147473601" r:id="rId43"/>
    <p:sldId id="2147473565" r:id="rId44"/>
    <p:sldId id="2147473594" r:id="rId45"/>
    <p:sldId id="2147469415" r:id="rId46"/>
    <p:sldId id="2147473603" r:id="rId47"/>
    <p:sldId id="2147473598" r:id="rId48"/>
    <p:sldId id="1649" r:id="rId49"/>
    <p:sldId id="1651" r:id="rId50"/>
    <p:sldId id="2147473586" r:id="rId51"/>
    <p:sldId id="1652" r:id="rId52"/>
    <p:sldId id="2147473573" r:id="rId53"/>
    <p:sldId id="2147469416" r:id="rId54"/>
    <p:sldId id="2285" r:id="rId55"/>
    <p:sldId id="2291" r:id="rId56"/>
    <p:sldId id="2147473566" r:id="rId57"/>
    <p:sldId id="2147469417" r:id="rId58"/>
    <p:sldId id="1612" r:id="rId59"/>
    <p:sldId id="1613" r:id="rId60"/>
    <p:sldId id="1614" r:id="rId61"/>
    <p:sldId id="1620" r:id="rId62"/>
    <p:sldId id="2147473567" r:id="rId63"/>
    <p:sldId id="2147469418" r:id="rId64"/>
    <p:sldId id="2237" r:id="rId65"/>
    <p:sldId id="2238" r:id="rId66"/>
    <p:sldId id="2147473578" r:id="rId67"/>
    <p:sldId id="2239" r:id="rId68"/>
    <p:sldId id="2147473568" r:id="rId69"/>
    <p:sldId id="2147473587" r:id="rId70"/>
    <p:sldId id="2147469419" r:id="rId71"/>
    <p:sldId id="1799" r:id="rId72"/>
    <p:sldId id="1800" r:id="rId73"/>
    <p:sldId id="1801" r:id="rId74"/>
    <p:sldId id="2147473569" r:id="rId75"/>
    <p:sldId id="2147469420" r:id="rId76"/>
    <p:sldId id="2147469443" r:id="rId77"/>
    <p:sldId id="2147469432" r:id="rId78"/>
    <p:sldId id="2147473570" r:id="rId79"/>
    <p:sldId id="2147469425" r:id="rId80"/>
    <p:sldId id="2147469426" r:id="rId81"/>
    <p:sldId id="2134960040" r:id="rId82"/>
    <p:sldId id="2147374638" r:id="rId83"/>
    <p:sldId id="635" r:id="rId84"/>
    <p:sldId id="636" r:id="rId85"/>
    <p:sldId id="637" r:id="rId86"/>
    <p:sldId id="638" r:id="rId87"/>
    <p:sldId id="2147473571" r:id="rId88"/>
    <p:sldId id="2147469427" r:id="rId89"/>
    <p:sldId id="2147473582" r:id="rId90"/>
    <p:sldId id="2147473593" r:id="rId91"/>
    <p:sldId id="2147473579" r:id="rId92"/>
    <p:sldId id="2147473611" r:id="rId93"/>
    <p:sldId id="2147473610" r:id="rId94"/>
    <p:sldId id="2147374132" r:id="rId95"/>
    <p:sldId id="2147374133" r:id="rId96"/>
    <p:sldId id="2147473580" r:id="rId97"/>
    <p:sldId id="1509" r:id="rId98"/>
    <p:sldId id="1512" r:id="rId99"/>
    <p:sldId id="2147469434" r:id="rId100"/>
    <p:sldId id="2147469444" r:id="rId101"/>
    <p:sldId id="2147473588" r:id="rId102"/>
    <p:sldId id="2147469437" r:id="rId103"/>
    <p:sldId id="2147473600" r:id="rId104"/>
    <p:sldId id="2147469447" r:id="rId105"/>
    <p:sldId id="2147473602" r:id="rId106"/>
    <p:sldId id="2147473572" r:id="rId107"/>
    <p:sldId id="2147473589" r:id="rId108"/>
    <p:sldId id="2147473559" r:id="rId109"/>
    <p:sldId id="1450" r:id="rId110"/>
    <p:sldId id="1490" r:id="rId111"/>
    <p:sldId id="2147473590" r:id="rId112"/>
    <p:sldId id="1457" r:id="rId113"/>
    <p:sldId id="2147473591" r:id="rId114"/>
    <p:sldId id="1461" r:id="rId115"/>
    <p:sldId id="1462" r:id="rId116"/>
    <p:sldId id="2147473574" r:id="rId117"/>
    <p:sldId id="2147473575" r:id="rId118"/>
    <p:sldId id="1714" r:id="rId119"/>
    <p:sldId id="2200" r:id="rId120"/>
    <p:sldId id="1556" r:id="rId121"/>
    <p:sldId id="2147473599" r:id="rId122"/>
    <p:sldId id="1516" r:id="rId123"/>
    <p:sldId id="2147473592" r:id="rId124"/>
    <p:sldId id="1517" r:id="rId125"/>
    <p:sldId id="1639" r:id="rId126"/>
    <p:sldId id="2147473596" r:id="rId127"/>
    <p:sldId id="2281" r:id="rId128"/>
    <p:sldId id="2147473581" r:id="rId129"/>
    <p:sldId id="1602" r:id="rId130"/>
    <p:sldId id="1603" r:id="rId131"/>
    <p:sldId id="2220" r:id="rId132"/>
    <p:sldId id="1790" r:id="rId133"/>
    <p:sldId id="2147469430" r:id="rId134"/>
    <p:sldId id="602" r:id="rId135"/>
    <p:sldId id="2147469435" r:id="rId136"/>
  </p:sldIdLst>
  <p:sldSz cx="12192000" cy="6858000"/>
  <p:notesSz cx="6858000" cy="9144000"/>
  <p:defaultTex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132"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263"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394"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526"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5657" algn="l" defTabSz="914263" rtl="0" eaLnBrk="1" latinLnBrk="0" hangingPunct="1">
      <a:defRPr kern="1200">
        <a:solidFill>
          <a:schemeClr val="tx1"/>
        </a:solidFill>
        <a:latin typeface="Arial" panose="020B0604020202020204" pitchFamily="34" charset="0"/>
        <a:ea typeface="+mn-ea"/>
        <a:cs typeface="+mn-cs"/>
      </a:defRPr>
    </a:lvl6pPr>
    <a:lvl7pPr marL="2742788" algn="l" defTabSz="914263" rtl="0" eaLnBrk="1" latinLnBrk="0" hangingPunct="1">
      <a:defRPr kern="1200">
        <a:solidFill>
          <a:schemeClr val="tx1"/>
        </a:solidFill>
        <a:latin typeface="Arial" panose="020B0604020202020204" pitchFamily="34" charset="0"/>
        <a:ea typeface="+mn-ea"/>
        <a:cs typeface="+mn-cs"/>
      </a:defRPr>
    </a:lvl7pPr>
    <a:lvl8pPr marL="3199920" algn="l" defTabSz="914263" rtl="0" eaLnBrk="1" latinLnBrk="0" hangingPunct="1">
      <a:defRPr kern="1200">
        <a:solidFill>
          <a:schemeClr val="tx1"/>
        </a:solidFill>
        <a:latin typeface="Arial" panose="020B0604020202020204" pitchFamily="34" charset="0"/>
        <a:ea typeface="+mn-ea"/>
        <a:cs typeface="+mn-cs"/>
      </a:defRPr>
    </a:lvl8pPr>
    <a:lvl9pPr marL="3657051" algn="l" defTabSz="914263" rtl="0" eaLnBrk="1" latinLnBrk="0" hangingPunct="1">
      <a:defRPr kern="1200">
        <a:solidFill>
          <a:schemeClr val="tx1"/>
        </a:solidFill>
        <a:latin typeface="Arial" panose="020B0604020202020204" pitchFamily="34" charset="0"/>
        <a:ea typeface="+mn-ea"/>
        <a:cs typeface="+mn-cs"/>
      </a:defRPr>
    </a:lvl9pPr>
  </p:defaultTextStyle>
  <p:extLst>
    <p:ext uri="{521415D9-36F7-43E2-AB2F-B90AF26B5E84}">
      <p14:sectionLst xmlns:p14="http://schemas.microsoft.com/office/powerpoint/2010/main">
        <p14:section name="Default Section" id="{1BBB743C-584A-4C9C-9F8F-F1FC7AA25B04}">
          <p14:sldIdLst>
            <p14:sldId id="2147374589"/>
            <p14:sldId id="2147469441"/>
            <p14:sldId id="2147469408"/>
            <p14:sldId id="2147473557"/>
            <p14:sldId id="2147473583"/>
            <p14:sldId id="1470"/>
            <p14:sldId id="2147473605"/>
            <p14:sldId id="2147469445"/>
            <p14:sldId id="1471"/>
            <p14:sldId id="1484"/>
            <p14:sldId id="1485"/>
            <p14:sldId id="2147469450"/>
            <p14:sldId id="2147469442"/>
            <p14:sldId id="2147469411"/>
            <p14:sldId id="2204"/>
            <p14:sldId id="2205"/>
            <p14:sldId id="2206"/>
            <p14:sldId id="2147473561"/>
            <p14:sldId id="2147469410"/>
            <p14:sldId id="2147469446"/>
            <p14:sldId id="1728"/>
            <p14:sldId id="1729"/>
            <p14:sldId id="2147473560"/>
            <p14:sldId id="2134960061"/>
            <p14:sldId id="2147469412"/>
            <p14:sldId id="1563"/>
            <p14:sldId id="1564"/>
            <p14:sldId id="2147473576"/>
            <p14:sldId id="2147473577"/>
            <p14:sldId id="1573"/>
            <p14:sldId id="2147473564"/>
            <p14:sldId id="2147469414"/>
            <p14:sldId id="1527"/>
            <p14:sldId id="2147469453"/>
            <p14:sldId id="1534"/>
            <p14:sldId id="2147473601"/>
            <p14:sldId id="2147473565"/>
            <p14:sldId id="2147473594"/>
            <p14:sldId id="2147469415"/>
            <p14:sldId id="2147473603"/>
            <p14:sldId id="2147473598"/>
            <p14:sldId id="1649"/>
            <p14:sldId id="1651"/>
            <p14:sldId id="2147473586"/>
            <p14:sldId id="1652"/>
            <p14:sldId id="2147473573"/>
            <p14:sldId id="2147469416"/>
            <p14:sldId id="2285"/>
            <p14:sldId id="2291"/>
            <p14:sldId id="2147473566"/>
            <p14:sldId id="2147469417"/>
            <p14:sldId id="1612"/>
            <p14:sldId id="1613"/>
            <p14:sldId id="1614"/>
            <p14:sldId id="1620"/>
            <p14:sldId id="2147473567"/>
            <p14:sldId id="2147469418"/>
            <p14:sldId id="2237"/>
            <p14:sldId id="2238"/>
            <p14:sldId id="2147473578"/>
            <p14:sldId id="2239"/>
            <p14:sldId id="2147473568"/>
            <p14:sldId id="2147473587"/>
            <p14:sldId id="2147469419"/>
            <p14:sldId id="1799"/>
            <p14:sldId id="1800"/>
            <p14:sldId id="1801"/>
            <p14:sldId id="2147473569"/>
            <p14:sldId id="2147469420"/>
            <p14:sldId id="2147469443"/>
            <p14:sldId id="2147469432"/>
            <p14:sldId id="2147473570"/>
            <p14:sldId id="2147469425"/>
            <p14:sldId id="2147469426"/>
            <p14:sldId id="2134960040"/>
            <p14:sldId id="2147374638"/>
            <p14:sldId id="635"/>
            <p14:sldId id="636"/>
            <p14:sldId id="637"/>
            <p14:sldId id="638"/>
            <p14:sldId id="2147473571"/>
            <p14:sldId id="2147469427"/>
            <p14:sldId id="2147473582"/>
            <p14:sldId id="2147473593"/>
            <p14:sldId id="2147473579"/>
            <p14:sldId id="2147473611"/>
            <p14:sldId id="2147473610"/>
            <p14:sldId id="2147374132"/>
            <p14:sldId id="2147374133"/>
            <p14:sldId id="2147473580"/>
            <p14:sldId id="1509"/>
            <p14:sldId id="1512"/>
            <p14:sldId id="2147469434"/>
            <p14:sldId id="2147469444"/>
            <p14:sldId id="2147473588"/>
            <p14:sldId id="2147469437"/>
            <p14:sldId id="2147473600"/>
            <p14:sldId id="2147469447"/>
            <p14:sldId id="2147473602"/>
            <p14:sldId id="2147473572"/>
            <p14:sldId id="2147473589"/>
          </p14:sldIdLst>
        </p14:section>
        <p14:section name="Backup Slides" id="{8EF22784-68BD-402E-B34F-79DD41CE8B1C}">
          <p14:sldIdLst>
            <p14:sldId id="2147473559"/>
            <p14:sldId id="1450"/>
            <p14:sldId id="1490"/>
            <p14:sldId id="2147473590"/>
            <p14:sldId id="1457"/>
            <p14:sldId id="2147473591"/>
            <p14:sldId id="1461"/>
            <p14:sldId id="1462"/>
            <p14:sldId id="2147473574"/>
            <p14:sldId id="2147473575"/>
            <p14:sldId id="1714"/>
            <p14:sldId id="2200"/>
            <p14:sldId id="1556"/>
            <p14:sldId id="2147473599"/>
            <p14:sldId id="1516"/>
            <p14:sldId id="2147473592"/>
            <p14:sldId id="1517"/>
            <p14:sldId id="1639"/>
            <p14:sldId id="2147473596"/>
            <p14:sldId id="2281"/>
            <p14:sldId id="2147473581"/>
            <p14:sldId id="1602"/>
            <p14:sldId id="1603"/>
            <p14:sldId id="2220"/>
            <p14:sldId id="1790"/>
            <p14:sldId id="2147469430"/>
            <p14:sldId id="602"/>
            <p14:sldId id="2147469435"/>
          </p14:sldIdLst>
        </p14:section>
      </p14:sectionLst>
    </p:ext>
    <p:ext uri="{EFAFB233-063F-42B5-8137-9DF3F51BA10A}">
      <p15:sldGuideLst xmlns:p15="http://schemas.microsoft.com/office/powerpoint/2012/main">
        <p15:guide id="1" orient="horz" pos="485" userDrawn="1">
          <p15:clr>
            <a:srgbClr val="A4A3A4"/>
          </p15:clr>
        </p15:guide>
        <p15:guide id="2" orient="horz" pos="219" userDrawn="1">
          <p15:clr>
            <a:srgbClr val="A4A3A4"/>
          </p15:clr>
        </p15:guide>
        <p15:guide id="3" orient="horz" pos="1243" userDrawn="1">
          <p15:clr>
            <a:srgbClr val="A4A3A4"/>
          </p15:clr>
        </p15:guide>
        <p15:guide id="4" pos="3840">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F3368801-DC7E-4FC9-8FC7-AE5379F5E2EA}" name="Shah, Shailey" initials="SS" userId="S::shaileys@amgen.com::549d08bd-9b24-49af-9900-c2eb064cd08c" providerId="AD"/>
  <p188:author id="{008F5115-0EEA-E1FF-CD52-989AA8314AE9}" name="CACTUS-SV" initials="Cactus" userId="CACTUS-SV" providerId="None"/>
  <p188:author id="{E68DBF29-173B-1EE4-E980-EBF86C79181A}" name="Editor" initials="Cactus" userId="Editor" providerId="None"/>
  <p188:author id="{AA95613F-2447-6AC6-4E4D-CC9CB9F05641}" name="Bhaskar Kerkar" initials="BK" userId="S::bhaskar.kerkar@cactusglobal.com::1bcb0555-b317-4d82-8ae2-222532bb9388" providerId="AD"/>
  <p188:author id="{82755956-D785-4C27-CAED-85667ADEE9CA}" name="Harrell, Donna" initials="HD" userId="S::dharrell@amgen.com::49b02769-3bdc-49c4-aaf2-844457814e32" providerId="AD"/>
  <p188:author id="{786BBA5E-3CC1-623E-77CF-603C021D4925}" name="Smette, Lori" initials="SL" userId="S::lgorton@amgen.com::0a159ccb-af9b-421b-9bec-069e3f1c6cd1" providerId="AD"/>
  <p188:author id="{4D543585-3350-58A8-C493-44BBE2878D92}" name="OPRG" initials="OPRG" userId="OPRG" providerId="None"/>
  <p188:author id="{DB54D4BC-D13D-4491-6F2F-8B54ADD40C55}" name="Thach, Andrew" initials="TA" userId="S::athach01@amgen.com::ad2661c0-53c3-4890-af33-1005f8ef4d01" providerId="AD"/>
  <p188:author id="{6BDAAABD-3FED-2D62-9B31-C770BD43D2DD}" name="Kirsten Thomas (Porter Novelli)" initials="KT(N" userId="S::kirsten.thomas@porternovelli.com::8e7cd897-7e97-4e7b-9736-07d2f2d87461" providerId="AD"/>
  <p188:author id="{800A61DC-016F-B516-C522-03803C79D9BE}" name="CACTUS_RR" initials="RR" userId="CACTUS_RR" providerId="None"/>
  <p188:author id="{43235CF5-BEC9-93A6-B9CC-BBB46730ABA7}" name="Laura Trout" initials="LT" userId="S::laura.trout@cactusglobal.com::a531a1ba-ee48-45a1-aa72-0f9d398520b1" providerId="AD"/>
  <p188:author id="{EFCF4FF6-E091-EDA5-0FA4-BF6F628F49BC}" name="Lindsey Fisher (Porter Novelli)" initials="LF(N" userId="S::lindsey.fisher@porternovelli.com::b12492c1-00a5-4d62-bbb7-918bd4ae7469"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Hanna Belcher" initials="" lastIdx="56" clrIdx="0"/>
  <p:cmAuthor id="2" name="Weslyn Lu" initials="" lastIdx="139" clrIdx="1"/>
  <p:cmAuthor id="3" name="Taylor DeVoe" initials="" lastIdx="3" clrIdx="2"/>
  <p:cmAuthor id="4" name="David Bickel" initials="" lastIdx="8" clrIdx="3"/>
  <p:cmAuthor id="5" name="Dang, Jacqueline" initials="" lastIdx="4" clrIdx="4"/>
  <p:cmAuthor id="6" name="Jacqueline Dang" initials="" lastIdx="17" clrIdx="5"/>
  <p:cmAuthor id="7" name="Sharon Karlsberg" initials="" lastIdx="4" clrIdx="6"/>
  <p:cmAuthor id="8" name="Jacqueline L Zummo" initials="" lastIdx="1" clrIdx="7"/>
  <p:cmAuthor id="9" name="Suzanne Martinez (IB Health)" initials="" lastIdx="1" clrIdx="8"/>
  <p:cmAuthor id="10" name="Melissa Hoefel (Ketchum)" initials="" lastIdx="14" clrIdx="9"/>
  <p:cmAuthor id="11" name="Heather Gartman" initials="" lastIdx="5" clrIdx="10"/>
  <p:cmAuthor id="12" name="Heather Gartman (Ketchum)" initials="" lastIdx="6" clrIdx="11"/>
  <p:cmAuthor id="13" name="Appelmans, Frederic" initials="" lastIdx="2" clrIdx="12"/>
  <p:cmAuthor id="14" name="OPRG" initials="OPRG" lastIdx="6" clrIdx="13">
    <p:extLst>
      <p:ext uri="{19B8F6BF-5375-455C-9EA6-DF929625EA0E}">
        <p15:presenceInfo xmlns:p15="http://schemas.microsoft.com/office/powerpoint/2012/main" userId="OPRG"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63C3"/>
    <a:srgbClr val="113E6B"/>
    <a:srgbClr val="FF6720"/>
    <a:srgbClr val="FFEEE6"/>
    <a:srgbClr val="00BCE3"/>
    <a:srgbClr val="7EE0DD"/>
    <a:srgbClr val="FFFFFF"/>
    <a:srgbClr val="2CC84D"/>
    <a:srgbClr val="003161"/>
    <a:srgbClr val="E8E8E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69CF1AB2-1976-4502-BF36-3FF5EA218861}" styleName="Medium Style 4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25400" cmpd="sng">
              <a:solidFill>
                <a:schemeClr val="accent1"/>
              </a:solidFill>
            </a:ln>
          </a:top>
        </a:tcBdr>
        <a:fill>
          <a:solidFill>
            <a:schemeClr val="accent1">
              <a:tint val="20000"/>
            </a:schemeClr>
          </a:solidFill>
        </a:fill>
      </a:tcStyle>
    </a:lastRow>
    <a:firstRow>
      <a:tcTxStyle b="on"/>
      <a:tcStyle>
        <a:tcBdr/>
        <a:fill>
          <a:solidFill>
            <a:schemeClr val="accent1">
              <a:tint val="20000"/>
            </a:schemeClr>
          </a:solidFill>
        </a:fill>
      </a:tcStyle>
    </a:firstRow>
  </a:tblStyle>
  <a:tblStyle styleId="{0505E3EF-67EA-436B-97B2-0124C06EBD24}" styleName="Medium Style 4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1004" autoAdjust="0"/>
    <p:restoredTop sz="86500" autoAdjust="0"/>
  </p:normalViewPr>
  <p:slideViewPr>
    <p:cSldViewPr snapToGrid="0">
      <p:cViewPr varScale="1">
        <p:scale>
          <a:sx n="56" d="100"/>
          <a:sy n="56" d="100"/>
        </p:scale>
        <p:origin x="840" y="268"/>
      </p:cViewPr>
      <p:guideLst>
        <p:guide orient="horz" pos="485"/>
        <p:guide orient="horz" pos="219"/>
        <p:guide orient="horz" pos="1243"/>
        <p:guide pos="3840"/>
      </p:guideLst>
    </p:cSldViewPr>
  </p:slideViewPr>
  <p:outlineViewPr>
    <p:cViewPr>
      <p:scale>
        <a:sx n="33" d="100"/>
        <a:sy n="33" d="100"/>
      </p:scale>
      <p:origin x="0" y="0"/>
    </p:cViewPr>
  </p:outlineViewPr>
  <p:notesTextViewPr>
    <p:cViewPr>
      <p:scale>
        <a:sx n="125" d="100"/>
        <a:sy n="125" d="100"/>
      </p:scale>
      <p:origin x="0" y="0"/>
    </p:cViewPr>
  </p:notesTextViewPr>
  <p:sorterViewPr>
    <p:cViewPr>
      <p:scale>
        <a:sx n="50" d="100"/>
        <a:sy n="50" d="100"/>
      </p:scale>
      <p:origin x="0" y="0"/>
    </p:cViewPr>
  </p:sorterViewPr>
  <p:notesViewPr>
    <p:cSldViewPr snapToGrid="0">
      <p:cViewPr varScale="1">
        <p:scale>
          <a:sx n="55" d="100"/>
          <a:sy n="55" d="100"/>
        </p:scale>
        <p:origin x="2880" y="78"/>
      </p:cViewPr>
      <p:guideLst/>
    </p:cSldViewPr>
  </p:notesViewPr>
  <p:gridSpacing cx="38100" cy="38100"/>
</p:viewPr>
</file>

<file path=ppt/_rels/presentation.xml.rels><?xml version="1.0" encoding="UTF-8" standalone="yes"?>
<Relationships xmlns="http://schemas.openxmlformats.org/package/2006/relationships"><Relationship Id="rId117" Type="http://schemas.openxmlformats.org/officeDocument/2006/relationships/slide" Target="slides/slide110.xml"/><Relationship Id="rId21" Type="http://schemas.openxmlformats.org/officeDocument/2006/relationships/slide" Target="slides/slide14.xml"/><Relationship Id="rId42" Type="http://schemas.openxmlformats.org/officeDocument/2006/relationships/slide" Target="slides/slide35.xml"/><Relationship Id="rId63" Type="http://schemas.openxmlformats.org/officeDocument/2006/relationships/slide" Target="slides/slide56.xml"/><Relationship Id="rId84" Type="http://schemas.openxmlformats.org/officeDocument/2006/relationships/slide" Target="slides/slide77.xml"/><Relationship Id="rId138" Type="http://schemas.openxmlformats.org/officeDocument/2006/relationships/handoutMaster" Target="handoutMasters/handoutMaster1.xml"/><Relationship Id="rId107" Type="http://schemas.openxmlformats.org/officeDocument/2006/relationships/slide" Target="slides/slide100.xml"/><Relationship Id="rId11" Type="http://schemas.openxmlformats.org/officeDocument/2006/relationships/slide" Target="slides/slide4.xml"/><Relationship Id="rId32" Type="http://schemas.openxmlformats.org/officeDocument/2006/relationships/slide" Target="slides/slide25.xml"/><Relationship Id="rId53" Type="http://schemas.openxmlformats.org/officeDocument/2006/relationships/slide" Target="slides/slide46.xml"/><Relationship Id="rId74" Type="http://schemas.openxmlformats.org/officeDocument/2006/relationships/slide" Target="slides/slide67.xml"/><Relationship Id="rId128" Type="http://schemas.openxmlformats.org/officeDocument/2006/relationships/slide" Target="slides/slide121.xml"/><Relationship Id="rId5" Type="http://schemas.openxmlformats.org/officeDocument/2006/relationships/slideMaster" Target="slideMasters/slideMaster2.xml"/><Relationship Id="rId90" Type="http://schemas.openxmlformats.org/officeDocument/2006/relationships/slide" Target="slides/slide83.xml"/><Relationship Id="rId95" Type="http://schemas.openxmlformats.org/officeDocument/2006/relationships/slide" Target="slides/slide88.xml"/><Relationship Id="rId22" Type="http://schemas.openxmlformats.org/officeDocument/2006/relationships/slide" Target="slides/slide15.xml"/><Relationship Id="rId27" Type="http://schemas.openxmlformats.org/officeDocument/2006/relationships/slide" Target="slides/slide20.xml"/><Relationship Id="rId43" Type="http://schemas.openxmlformats.org/officeDocument/2006/relationships/slide" Target="slides/slide36.xml"/><Relationship Id="rId48" Type="http://schemas.openxmlformats.org/officeDocument/2006/relationships/slide" Target="slides/slide41.xml"/><Relationship Id="rId64" Type="http://schemas.openxmlformats.org/officeDocument/2006/relationships/slide" Target="slides/slide57.xml"/><Relationship Id="rId69" Type="http://schemas.openxmlformats.org/officeDocument/2006/relationships/slide" Target="slides/slide62.xml"/><Relationship Id="rId113" Type="http://schemas.openxmlformats.org/officeDocument/2006/relationships/slide" Target="slides/slide106.xml"/><Relationship Id="rId118" Type="http://schemas.openxmlformats.org/officeDocument/2006/relationships/slide" Target="slides/slide111.xml"/><Relationship Id="rId134" Type="http://schemas.openxmlformats.org/officeDocument/2006/relationships/slide" Target="slides/slide127.xml"/><Relationship Id="rId139" Type="http://schemas.openxmlformats.org/officeDocument/2006/relationships/commentAuthors" Target="commentAuthors.xml"/><Relationship Id="rId80" Type="http://schemas.openxmlformats.org/officeDocument/2006/relationships/slide" Target="slides/slide73.xml"/><Relationship Id="rId85" Type="http://schemas.openxmlformats.org/officeDocument/2006/relationships/slide" Target="slides/slide78.xml"/><Relationship Id="rId12" Type="http://schemas.openxmlformats.org/officeDocument/2006/relationships/slide" Target="slides/slide5.xml"/><Relationship Id="rId17" Type="http://schemas.openxmlformats.org/officeDocument/2006/relationships/slide" Target="slides/slide10.xml"/><Relationship Id="rId33" Type="http://schemas.openxmlformats.org/officeDocument/2006/relationships/slide" Target="slides/slide26.xml"/><Relationship Id="rId38" Type="http://schemas.openxmlformats.org/officeDocument/2006/relationships/slide" Target="slides/slide31.xml"/><Relationship Id="rId59" Type="http://schemas.openxmlformats.org/officeDocument/2006/relationships/slide" Target="slides/slide52.xml"/><Relationship Id="rId103" Type="http://schemas.openxmlformats.org/officeDocument/2006/relationships/slide" Target="slides/slide96.xml"/><Relationship Id="rId108" Type="http://schemas.openxmlformats.org/officeDocument/2006/relationships/slide" Target="slides/slide101.xml"/><Relationship Id="rId124" Type="http://schemas.openxmlformats.org/officeDocument/2006/relationships/slide" Target="slides/slide117.xml"/><Relationship Id="rId129" Type="http://schemas.openxmlformats.org/officeDocument/2006/relationships/slide" Target="slides/slide122.xml"/><Relationship Id="rId54" Type="http://schemas.openxmlformats.org/officeDocument/2006/relationships/slide" Target="slides/slide47.xml"/><Relationship Id="rId70" Type="http://schemas.openxmlformats.org/officeDocument/2006/relationships/slide" Target="slides/slide63.xml"/><Relationship Id="rId75" Type="http://schemas.openxmlformats.org/officeDocument/2006/relationships/slide" Target="slides/slide68.xml"/><Relationship Id="rId91" Type="http://schemas.openxmlformats.org/officeDocument/2006/relationships/slide" Target="slides/slide84.xml"/><Relationship Id="rId96" Type="http://schemas.openxmlformats.org/officeDocument/2006/relationships/slide" Target="slides/slide89.xml"/><Relationship Id="rId140" Type="http://schemas.openxmlformats.org/officeDocument/2006/relationships/presProps" Target="presProps.xml"/><Relationship Id="rId145"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Master" Target="slideMasters/slideMaster3.xml"/><Relationship Id="rId23" Type="http://schemas.openxmlformats.org/officeDocument/2006/relationships/slide" Target="slides/slide16.xml"/><Relationship Id="rId28" Type="http://schemas.openxmlformats.org/officeDocument/2006/relationships/slide" Target="slides/slide21.xml"/><Relationship Id="rId49" Type="http://schemas.openxmlformats.org/officeDocument/2006/relationships/slide" Target="slides/slide42.xml"/><Relationship Id="rId114" Type="http://schemas.openxmlformats.org/officeDocument/2006/relationships/slide" Target="slides/slide107.xml"/><Relationship Id="rId119" Type="http://schemas.openxmlformats.org/officeDocument/2006/relationships/slide" Target="slides/slide112.xml"/><Relationship Id="rId44" Type="http://schemas.openxmlformats.org/officeDocument/2006/relationships/slide" Target="slides/slide37.xml"/><Relationship Id="rId60" Type="http://schemas.openxmlformats.org/officeDocument/2006/relationships/slide" Target="slides/slide53.xml"/><Relationship Id="rId65" Type="http://schemas.openxmlformats.org/officeDocument/2006/relationships/slide" Target="slides/slide58.xml"/><Relationship Id="rId81" Type="http://schemas.openxmlformats.org/officeDocument/2006/relationships/slide" Target="slides/slide74.xml"/><Relationship Id="rId86" Type="http://schemas.openxmlformats.org/officeDocument/2006/relationships/slide" Target="slides/slide79.xml"/><Relationship Id="rId130" Type="http://schemas.openxmlformats.org/officeDocument/2006/relationships/slide" Target="slides/slide123.xml"/><Relationship Id="rId135" Type="http://schemas.openxmlformats.org/officeDocument/2006/relationships/slide" Target="slides/slide128.xml"/><Relationship Id="rId13" Type="http://schemas.openxmlformats.org/officeDocument/2006/relationships/slide" Target="slides/slide6.xml"/><Relationship Id="rId18" Type="http://schemas.openxmlformats.org/officeDocument/2006/relationships/slide" Target="slides/slide11.xml"/><Relationship Id="rId39" Type="http://schemas.openxmlformats.org/officeDocument/2006/relationships/slide" Target="slides/slide32.xml"/><Relationship Id="rId109" Type="http://schemas.openxmlformats.org/officeDocument/2006/relationships/slide" Target="slides/slide102.xml"/><Relationship Id="rId34" Type="http://schemas.openxmlformats.org/officeDocument/2006/relationships/slide" Target="slides/slide27.xml"/><Relationship Id="rId50" Type="http://schemas.openxmlformats.org/officeDocument/2006/relationships/slide" Target="slides/slide43.xml"/><Relationship Id="rId55" Type="http://schemas.openxmlformats.org/officeDocument/2006/relationships/slide" Target="slides/slide48.xml"/><Relationship Id="rId76" Type="http://schemas.openxmlformats.org/officeDocument/2006/relationships/slide" Target="slides/slide69.xml"/><Relationship Id="rId97" Type="http://schemas.openxmlformats.org/officeDocument/2006/relationships/slide" Target="slides/slide90.xml"/><Relationship Id="rId104" Type="http://schemas.openxmlformats.org/officeDocument/2006/relationships/slide" Target="slides/slide97.xml"/><Relationship Id="rId120" Type="http://schemas.openxmlformats.org/officeDocument/2006/relationships/slide" Target="slides/slide113.xml"/><Relationship Id="rId125" Type="http://schemas.openxmlformats.org/officeDocument/2006/relationships/slide" Target="slides/slide118.xml"/><Relationship Id="rId141" Type="http://schemas.openxmlformats.org/officeDocument/2006/relationships/viewProps" Target="viewProps.xml"/><Relationship Id="rId7" Type="http://schemas.openxmlformats.org/officeDocument/2006/relationships/slideMaster" Target="slideMasters/slideMaster4.xml"/><Relationship Id="rId71" Type="http://schemas.openxmlformats.org/officeDocument/2006/relationships/slide" Target="slides/slide64.xml"/><Relationship Id="rId92" Type="http://schemas.openxmlformats.org/officeDocument/2006/relationships/slide" Target="slides/slide85.xml"/><Relationship Id="rId2" Type="http://schemas.openxmlformats.org/officeDocument/2006/relationships/customXml" Target="../customXml/item2.xml"/><Relationship Id="rId29" Type="http://schemas.openxmlformats.org/officeDocument/2006/relationships/slide" Target="slides/slide22.xml"/><Relationship Id="rId24" Type="http://schemas.openxmlformats.org/officeDocument/2006/relationships/slide" Target="slides/slide17.xml"/><Relationship Id="rId40" Type="http://schemas.openxmlformats.org/officeDocument/2006/relationships/slide" Target="slides/slide33.xml"/><Relationship Id="rId45" Type="http://schemas.openxmlformats.org/officeDocument/2006/relationships/slide" Target="slides/slide38.xml"/><Relationship Id="rId66" Type="http://schemas.openxmlformats.org/officeDocument/2006/relationships/slide" Target="slides/slide59.xml"/><Relationship Id="rId87" Type="http://schemas.openxmlformats.org/officeDocument/2006/relationships/slide" Target="slides/slide80.xml"/><Relationship Id="rId110" Type="http://schemas.openxmlformats.org/officeDocument/2006/relationships/slide" Target="slides/slide103.xml"/><Relationship Id="rId115" Type="http://schemas.openxmlformats.org/officeDocument/2006/relationships/slide" Target="slides/slide108.xml"/><Relationship Id="rId131" Type="http://schemas.openxmlformats.org/officeDocument/2006/relationships/slide" Target="slides/slide124.xml"/><Relationship Id="rId136" Type="http://schemas.openxmlformats.org/officeDocument/2006/relationships/slide" Target="slides/slide129.xml"/><Relationship Id="rId61" Type="http://schemas.openxmlformats.org/officeDocument/2006/relationships/slide" Target="slides/slide54.xml"/><Relationship Id="rId82" Type="http://schemas.openxmlformats.org/officeDocument/2006/relationships/slide" Target="slides/slide75.xml"/><Relationship Id="rId19" Type="http://schemas.openxmlformats.org/officeDocument/2006/relationships/slide" Target="slides/slide12.xml"/><Relationship Id="rId14" Type="http://schemas.openxmlformats.org/officeDocument/2006/relationships/slide" Target="slides/slide7.xml"/><Relationship Id="rId30" Type="http://schemas.openxmlformats.org/officeDocument/2006/relationships/slide" Target="slides/slide23.xml"/><Relationship Id="rId35" Type="http://schemas.openxmlformats.org/officeDocument/2006/relationships/slide" Target="slides/slide28.xml"/><Relationship Id="rId56" Type="http://schemas.openxmlformats.org/officeDocument/2006/relationships/slide" Target="slides/slide49.xml"/><Relationship Id="rId77" Type="http://schemas.openxmlformats.org/officeDocument/2006/relationships/slide" Target="slides/slide70.xml"/><Relationship Id="rId100" Type="http://schemas.openxmlformats.org/officeDocument/2006/relationships/slide" Target="slides/slide93.xml"/><Relationship Id="rId105" Type="http://schemas.openxmlformats.org/officeDocument/2006/relationships/slide" Target="slides/slide98.xml"/><Relationship Id="rId126" Type="http://schemas.openxmlformats.org/officeDocument/2006/relationships/slide" Target="slides/slide119.xml"/><Relationship Id="rId8" Type="http://schemas.openxmlformats.org/officeDocument/2006/relationships/slide" Target="slides/slide1.xml"/><Relationship Id="rId51" Type="http://schemas.openxmlformats.org/officeDocument/2006/relationships/slide" Target="slides/slide44.xml"/><Relationship Id="rId72" Type="http://schemas.openxmlformats.org/officeDocument/2006/relationships/slide" Target="slides/slide65.xml"/><Relationship Id="rId93" Type="http://schemas.openxmlformats.org/officeDocument/2006/relationships/slide" Target="slides/slide86.xml"/><Relationship Id="rId98" Type="http://schemas.openxmlformats.org/officeDocument/2006/relationships/slide" Target="slides/slide91.xml"/><Relationship Id="rId121" Type="http://schemas.openxmlformats.org/officeDocument/2006/relationships/slide" Target="slides/slide114.xml"/><Relationship Id="rId142" Type="http://schemas.openxmlformats.org/officeDocument/2006/relationships/theme" Target="theme/theme1.xml"/><Relationship Id="rId3" Type="http://schemas.openxmlformats.org/officeDocument/2006/relationships/customXml" Target="../customXml/item3.xml"/><Relationship Id="rId25" Type="http://schemas.openxmlformats.org/officeDocument/2006/relationships/slide" Target="slides/slide18.xml"/><Relationship Id="rId46" Type="http://schemas.openxmlformats.org/officeDocument/2006/relationships/slide" Target="slides/slide39.xml"/><Relationship Id="rId67" Type="http://schemas.openxmlformats.org/officeDocument/2006/relationships/slide" Target="slides/slide60.xml"/><Relationship Id="rId116" Type="http://schemas.openxmlformats.org/officeDocument/2006/relationships/slide" Target="slides/slide109.xml"/><Relationship Id="rId137" Type="http://schemas.openxmlformats.org/officeDocument/2006/relationships/notesMaster" Target="notesMasters/notesMaster1.xml"/><Relationship Id="rId20" Type="http://schemas.openxmlformats.org/officeDocument/2006/relationships/slide" Target="slides/slide13.xml"/><Relationship Id="rId41" Type="http://schemas.openxmlformats.org/officeDocument/2006/relationships/slide" Target="slides/slide34.xml"/><Relationship Id="rId62" Type="http://schemas.openxmlformats.org/officeDocument/2006/relationships/slide" Target="slides/slide55.xml"/><Relationship Id="rId83" Type="http://schemas.openxmlformats.org/officeDocument/2006/relationships/slide" Target="slides/slide76.xml"/><Relationship Id="rId88" Type="http://schemas.openxmlformats.org/officeDocument/2006/relationships/slide" Target="slides/slide81.xml"/><Relationship Id="rId111" Type="http://schemas.openxmlformats.org/officeDocument/2006/relationships/slide" Target="slides/slide104.xml"/><Relationship Id="rId132" Type="http://schemas.openxmlformats.org/officeDocument/2006/relationships/slide" Target="slides/slide125.xml"/><Relationship Id="rId15" Type="http://schemas.openxmlformats.org/officeDocument/2006/relationships/slide" Target="slides/slide8.xml"/><Relationship Id="rId36" Type="http://schemas.openxmlformats.org/officeDocument/2006/relationships/slide" Target="slides/slide29.xml"/><Relationship Id="rId57" Type="http://schemas.openxmlformats.org/officeDocument/2006/relationships/slide" Target="slides/slide50.xml"/><Relationship Id="rId106" Type="http://schemas.openxmlformats.org/officeDocument/2006/relationships/slide" Target="slides/slide99.xml"/><Relationship Id="rId127" Type="http://schemas.openxmlformats.org/officeDocument/2006/relationships/slide" Target="slides/slide120.xml"/><Relationship Id="rId10" Type="http://schemas.openxmlformats.org/officeDocument/2006/relationships/slide" Target="slides/slide3.xml"/><Relationship Id="rId31" Type="http://schemas.openxmlformats.org/officeDocument/2006/relationships/slide" Target="slides/slide24.xml"/><Relationship Id="rId52" Type="http://schemas.openxmlformats.org/officeDocument/2006/relationships/slide" Target="slides/slide45.xml"/><Relationship Id="rId73" Type="http://schemas.openxmlformats.org/officeDocument/2006/relationships/slide" Target="slides/slide66.xml"/><Relationship Id="rId78" Type="http://schemas.openxmlformats.org/officeDocument/2006/relationships/slide" Target="slides/slide71.xml"/><Relationship Id="rId94" Type="http://schemas.openxmlformats.org/officeDocument/2006/relationships/slide" Target="slides/slide87.xml"/><Relationship Id="rId99" Type="http://schemas.openxmlformats.org/officeDocument/2006/relationships/slide" Target="slides/slide92.xml"/><Relationship Id="rId101" Type="http://schemas.openxmlformats.org/officeDocument/2006/relationships/slide" Target="slides/slide94.xml"/><Relationship Id="rId122" Type="http://schemas.openxmlformats.org/officeDocument/2006/relationships/slide" Target="slides/slide115.xml"/><Relationship Id="rId14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26" Type="http://schemas.openxmlformats.org/officeDocument/2006/relationships/slide" Target="slides/slide19.xml"/><Relationship Id="rId47" Type="http://schemas.openxmlformats.org/officeDocument/2006/relationships/slide" Target="slides/slide40.xml"/><Relationship Id="rId68" Type="http://schemas.openxmlformats.org/officeDocument/2006/relationships/slide" Target="slides/slide61.xml"/><Relationship Id="rId89" Type="http://schemas.openxmlformats.org/officeDocument/2006/relationships/slide" Target="slides/slide82.xml"/><Relationship Id="rId112" Type="http://schemas.openxmlformats.org/officeDocument/2006/relationships/slide" Target="slides/slide105.xml"/><Relationship Id="rId133" Type="http://schemas.openxmlformats.org/officeDocument/2006/relationships/slide" Target="slides/slide126.xml"/><Relationship Id="rId16" Type="http://schemas.openxmlformats.org/officeDocument/2006/relationships/slide" Target="slides/slide9.xml"/><Relationship Id="rId37" Type="http://schemas.openxmlformats.org/officeDocument/2006/relationships/slide" Target="slides/slide30.xml"/><Relationship Id="rId58" Type="http://schemas.openxmlformats.org/officeDocument/2006/relationships/slide" Target="slides/slide51.xml"/><Relationship Id="rId79" Type="http://schemas.openxmlformats.org/officeDocument/2006/relationships/slide" Target="slides/slide72.xml"/><Relationship Id="rId102" Type="http://schemas.openxmlformats.org/officeDocument/2006/relationships/slide" Target="slides/slide95.xml"/><Relationship Id="rId123" Type="http://schemas.openxmlformats.org/officeDocument/2006/relationships/slide" Target="slides/slide116.xml"/><Relationship Id="rId144" Type="http://schemas.microsoft.com/office/2016/11/relationships/changesInfo" Target="changesInfos/changesInfo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Fock, Valerie" userId="6006b7cc-e511-4422-8970-0072e335bc93" providerId="ADAL" clId="{302245F7-9756-42B0-B495-C25393E6AAE8}"/>
    <pc:docChg chg="delSld modSld modSection">
      <pc:chgData name="Fock, Valerie" userId="6006b7cc-e511-4422-8970-0072e335bc93" providerId="ADAL" clId="{302245F7-9756-42B0-B495-C25393E6AAE8}" dt="2026-05-21T07:51:44.646" v="19" actId="47"/>
      <pc:docMkLst>
        <pc:docMk/>
      </pc:docMkLst>
      <pc:sldChg chg="modSp mod">
        <pc:chgData name="Fock, Valerie" userId="6006b7cc-e511-4422-8970-0072e335bc93" providerId="ADAL" clId="{302245F7-9756-42B0-B495-C25393E6AAE8}" dt="2026-05-21T07:51:37.770" v="18" actId="1036"/>
        <pc:sldMkLst>
          <pc:docMk/>
          <pc:sldMk cId="4087133599" sldId="2147374589"/>
        </pc:sldMkLst>
        <pc:spChg chg="mod">
          <ac:chgData name="Fock, Valerie" userId="6006b7cc-e511-4422-8970-0072e335bc93" providerId="ADAL" clId="{302245F7-9756-42B0-B495-C25393E6AAE8}" dt="2026-05-21T07:51:37.770" v="18" actId="1036"/>
          <ac:spMkLst>
            <pc:docMk/>
            <pc:sldMk cId="4087133599" sldId="2147374589"/>
            <ac:spMk id="3" creationId="{BBAE4807-ABB1-5D35-3903-84B510D90BF4}"/>
          </ac:spMkLst>
        </pc:spChg>
      </pc:sldChg>
      <pc:sldChg chg="del">
        <pc:chgData name="Fock, Valerie" userId="6006b7cc-e511-4422-8970-0072e335bc93" providerId="ADAL" clId="{302245F7-9756-42B0-B495-C25393E6AAE8}" dt="2026-05-21T07:51:44.646" v="19" actId="47"/>
        <pc:sldMkLst>
          <pc:docMk/>
          <pc:sldMk cId="2201326916" sldId="2147473604"/>
        </pc:sldMkLst>
      </pc:sldChg>
    </pc:docChg>
  </pc:docChgLst>
</pc:chgInfo>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11.xml.rels><?xml version="1.0" encoding="UTF-8" standalone="yes"?>
<Relationships xmlns="http://schemas.openxmlformats.org/package/2006/relationships"><Relationship Id="rId1" Type="http://schemas.openxmlformats.org/officeDocument/2006/relationships/oleObject" Target="../embeddings/oleObject1.bin"/></Relationships>
</file>

<file path=ppt/charts/_rels/chart12.xml.rels><?xml version="1.0" encoding="UTF-8" standalone="yes"?>
<Relationships xmlns="http://schemas.openxmlformats.org/package/2006/relationships"><Relationship Id="rId1" Type="http://schemas.openxmlformats.org/officeDocument/2006/relationships/oleObject" Target="file:///C:\Users\dcharytan\Documents\Thomas%20Mavrkanas%20Projects\Fourier\Figures%20Four%20Fourier%20Abstract.xlsx" TargetMode="Externa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3.xml"/><Relationship Id="rId1" Type="http://schemas.microsoft.com/office/2011/relationships/chartStyle" Target="style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4.xml"/><Relationship Id="rId1" Type="http://schemas.microsoft.com/office/2011/relationships/chartStyle" Target="style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5.xml"/><Relationship Id="rId1" Type="http://schemas.microsoft.com/office/2011/relationships/chartStyle" Target="style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6.xml"/><Relationship Id="rId1" Type="http://schemas.microsoft.com/office/2011/relationships/chartStyle" Target="style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7.xml"/><Relationship Id="rId1" Type="http://schemas.microsoft.com/office/2011/relationships/chartStyle" Target="style7.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8.xml"/><Relationship Id="rId1" Type="http://schemas.microsoft.com/office/2011/relationships/chartStyle" Target="style8.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9.xml"/><Relationship Id="rId1" Type="http://schemas.microsoft.com/office/2011/relationships/chartStyle" Target="style9.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oleObject" Target="file:///D:\OneDrive%20-%20CACTUS\Desktop\xyz.xlsx" TargetMode="External"/><Relationship Id="rId2" Type="http://schemas.microsoft.com/office/2011/relationships/chartColorStyle" Target="colors10.xml"/><Relationship Id="rId1" Type="http://schemas.microsoft.com/office/2011/relationships/chartStyle" Target="style10.xml"/></Relationships>
</file>

<file path=ppt/charts/_rels/chart21.xml.rels><?xml version="1.0" encoding="UTF-8" standalone="yes"?>
<Relationships xmlns="http://schemas.openxmlformats.org/package/2006/relationships"><Relationship Id="rId3" Type="http://schemas.openxmlformats.org/officeDocument/2006/relationships/oleObject" Target="file:///D:\OneDrive%20-%20CACTUS\Desktop\xyz.xlsx" TargetMode="External"/><Relationship Id="rId2" Type="http://schemas.microsoft.com/office/2011/relationships/chartColorStyle" Target="colors11.xml"/><Relationship Id="rId1" Type="http://schemas.microsoft.com/office/2011/relationships/chartStyle" Target="style11.xml"/></Relationships>
</file>

<file path=ppt/charts/_rels/chart3.xml.rels><?xml version="1.0" encoding="UTF-8" standalone="yes"?>
<Relationships xmlns="http://schemas.openxmlformats.org/package/2006/relationships"><Relationship Id="rId3" Type="http://schemas.openxmlformats.org/officeDocument/2006/relationships/oleObject" Target="file:///D:\OneDrive%20-%20CACTUS\Desktop\calc.xlsx" TargetMode="External"/><Relationship Id="rId2" Type="http://schemas.microsoft.com/office/2011/relationships/chartColorStyle" Target="colors1.xml"/><Relationship Id="rId1" Type="http://schemas.microsoft.com/office/2011/relationships/chartStyle" Target="style1.xml"/></Relationships>
</file>

<file path=ppt/charts/_rels/chart4.xml.rels><?xml version="1.0" encoding="UTF-8" standalone="yes"?>
<Relationships xmlns="http://schemas.openxmlformats.org/package/2006/relationships"><Relationship Id="rId3" Type="http://schemas.openxmlformats.org/officeDocument/2006/relationships/oleObject" Target="file:///D:\OneDrive%20-%20CACTUS\Desktop\calc.xlsx" TargetMode="External"/><Relationship Id="rId2" Type="http://schemas.microsoft.com/office/2011/relationships/chartColorStyle" Target="colors2.xml"/><Relationship Id="rId1" Type="http://schemas.microsoft.com/office/2011/relationships/chartStyle" Target="style2.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469206974128269"/>
          <c:y val="2.164638511095205E-2"/>
          <c:w val="0.8407500198838781"/>
          <c:h val="0.86652209098862654"/>
        </c:manualLayout>
      </c:layout>
      <c:scatterChart>
        <c:scatterStyle val="lineMarker"/>
        <c:varyColors val="0"/>
        <c:ser>
          <c:idx val="1"/>
          <c:order val="0"/>
          <c:tx>
            <c:strRef>
              <c:f>'Data - DM'!$A$5</c:f>
              <c:strCache>
                <c:ptCount val="1"/>
                <c:pt idx="0">
                  <c:v>Placebo</c:v>
                </c:pt>
              </c:strCache>
            </c:strRef>
          </c:tx>
          <c:spPr>
            <a:ln>
              <a:solidFill>
                <a:srgbClr val="113E6B"/>
              </a:solidFill>
            </a:ln>
          </c:spPr>
          <c:marker>
            <c:symbol val="circle"/>
            <c:size val="8"/>
            <c:spPr>
              <a:solidFill>
                <a:srgbClr val="113E6B"/>
              </a:solidFill>
              <a:ln>
                <a:solidFill>
                  <a:srgbClr val="113E6B"/>
                </a:solidFill>
              </a:ln>
            </c:spPr>
          </c:marker>
          <c:errBars>
            <c:errDir val="y"/>
            <c:errBarType val="both"/>
            <c:errValType val="cust"/>
            <c:noEndCap val="0"/>
            <c:plus>
              <c:numRef>
                <c:f>'Data - DM'!$C$8:$J$8</c:f>
                <c:numCache>
                  <c:formatCode>General</c:formatCode>
                  <c:ptCount val="8"/>
                  <c:pt idx="0">
                    <c:v>1.1000000000000005</c:v>
                  </c:pt>
                  <c:pt idx="1">
                    <c:v>1.0999999999999996</c:v>
                  </c:pt>
                  <c:pt idx="2">
                    <c:v>1.2000000000000002</c:v>
                  </c:pt>
                  <c:pt idx="3">
                    <c:v>1.0999999999999996</c:v>
                  </c:pt>
                  <c:pt idx="4">
                    <c:v>1.1000000000000005</c:v>
                  </c:pt>
                  <c:pt idx="5">
                    <c:v>1.1000000000000005</c:v>
                  </c:pt>
                  <c:pt idx="6">
                    <c:v>1</c:v>
                  </c:pt>
                  <c:pt idx="7">
                    <c:v>1</c:v>
                  </c:pt>
                </c:numCache>
              </c:numRef>
            </c:plus>
            <c:minus>
              <c:numRef>
                <c:f>'Data - DM'!$C$10:$J$10</c:f>
                <c:numCache>
                  <c:formatCode>General</c:formatCode>
                  <c:ptCount val="8"/>
                  <c:pt idx="0">
                    <c:v>0.59999999999999964</c:v>
                  </c:pt>
                  <c:pt idx="1">
                    <c:v>0.70000000000000018</c:v>
                  </c:pt>
                  <c:pt idx="2">
                    <c:v>0.59999999999999964</c:v>
                  </c:pt>
                  <c:pt idx="3">
                    <c:v>0.70000000000000018</c:v>
                  </c:pt>
                  <c:pt idx="4">
                    <c:v>0.59999999999999964</c:v>
                  </c:pt>
                  <c:pt idx="5">
                    <c:v>0.70000000000000018</c:v>
                  </c:pt>
                  <c:pt idx="6">
                    <c:v>0.70000000000000018</c:v>
                  </c:pt>
                  <c:pt idx="7">
                    <c:v>0.70000000000000018</c:v>
                  </c:pt>
                </c:numCache>
              </c:numRef>
            </c:minus>
          </c:errBars>
          <c:errBars>
            <c:errDir val="x"/>
            <c:errBarType val="both"/>
            <c:errValType val="cust"/>
            <c:noEndCap val="1"/>
            <c:plus>
              <c:numLit>
                <c:formatCode>General</c:formatCode>
                <c:ptCount val="1"/>
                <c:pt idx="0">
                  <c:v>0</c:v>
                </c:pt>
              </c:numLit>
            </c:plus>
            <c:minus>
              <c:numLit>
                <c:formatCode>General</c:formatCode>
                <c:ptCount val="1"/>
                <c:pt idx="0">
                  <c:v>0</c:v>
                </c:pt>
              </c:numLit>
            </c:minus>
          </c:errBars>
          <c:xVal>
            <c:numRef>
              <c:f>'Data - DM'!$C$3:$J$3</c:f>
              <c:numCache>
                <c:formatCode>General</c:formatCode>
                <c:ptCount val="8"/>
                <c:pt idx="0">
                  <c:v>0</c:v>
                </c:pt>
                <c:pt idx="1">
                  <c:v>23</c:v>
                </c:pt>
                <c:pt idx="2">
                  <c:v>47</c:v>
                </c:pt>
                <c:pt idx="3">
                  <c:v>71</c:v>
                </c:pt>
                <c:pt idx="4">
                  <c:v>95</c:v>
                </c:pt>
                <c:pt idx="5">
                  <c:v>119</c:v>
                </c:pt>
                <c:pt idx="6">
                  <c:v>143</c:v>
                </c:pt>
                <c:pt idx="7">
                  <c:v>167</c:v>
                </c:pt>
              </c:numCache>
            </c:numRef>
          </c:xVal>
          <c:yVal>
            <c:numRef>
              <c:f>'Data - DM'!$C$9:$J$9</c:f>
              <c:numCache>
                <c:formatCode>General</c:formatCode>
                <c:ptCount val="8"/>
                <c:pt idx="0">
                  <c:v>6.8</c:v>
                </c:pt>
                <c:pt idx="1">
                  <c:v>6.9</c:v>
                </c:pt>
                <c:pt idx="2">
                  <c:v>6.8</c:v>
                </c:pt>
                <c:pt idx="3">
                  <c:v>6.9</c:v>
                </c:pt>
                <c:pt idx="4">
                  <c:v>6.8</c:v>
                </c:pt>
                <c:pt idx="5">
                  <c:v>6.8</c:v>
                </c:pt>
                <c:pt idx="6">
                  <c:v>6.8</c:v>
                </c:pt>
                <c:pt idx="7">
                  <c:v>6.8</c:v>
                </c:pt>
              </c:numCache>
            </c:numRef>
          </c:yVal>
          <c:smooth val="0"/>
          <c:extLst>
            <c:ext xmlns:c16="http://schemas.microsoft.com/office/drawing/2014/chart" uri="{C3380CC4-5D6E-409C-BE32-E72D297353CC}">
              <c16:uniqueId val="{00000000-DFB5-4891-8A07-3F227312BCF2}"/>
            </c:ext>
          </c:extLst>
        </c:ser>
        <c:ser>
          <c:idx val="0"/>
          <c:order val="1"/>
          <c:tx>
            <c:strRef>
              <c:f>'Data - DM'!$A$14</c:f>
              <c:strCache>
                <c:ptCount val="1"/>
                <c:pt idx="0">
                  <c:v>Evolocumab</c:v>
                </c:pt>
              </c:strCache>
            </c:strRef>
          </c:tx>
          <c:spPr>
            <a:ln>
              <a:solidFill>
                <a:srgbClr val="FC840C"/>
              </a:solidFill>
            </a:ln>
          </c:spPr>
          <c:marker>
            <c:symbol val="circle"/>
            <c:size val="8"/>
            <c:spPr>
              <a:solidFill>
                <a:srgbClr val="FC840C"/>
              </a:solidFill>
              <a:ln>
                <a:solidFill>
                  <a:srgbClr val="FC840C"/>
                </a:solidFill>
              </a:ln>
            </c:spPr>
          </c:marker>
          <c:errBars>
            <c:errDir val="y"/>
            <c:errBarType val="both"/>
            <c:errValType val="cust"/>
            <c:noEndCap val="0"/>
            <c:plus>
              <c:numRef>
                <c:f>'Data - DM'!$C$17:$J$17</c:f>
                <c:numCache>
                  <c:formatCode>General</c:formatCode>
                  <c:ptCount val="8"/>
                  <c:pt idx="0">
                    <c:v>1.1000000000000005</c:v>
                  </c:pt>
                  <c:pt idx="1">
                    <c:v>1.2999999999999989</c:v>
                  </c:pt>
                  <c:pt idx="2">
                    <c:v>1.2999999999999998</c:v>
                  </c:pt>
                  <c:pt idx="3">
                    <c:v>1.0999999999999996</c:v>
                  </c:pt>
                  <c:pt idx="4">
                    <c:v>1.1000000000000005</c:v>
                  </c:pt>
                  <c:pt idx="5">
                    <c:v>1</c:v>
                  </c:pt>
                  <c:pt idx="6">
                    <c:v>0.90000000000000036</c:v>
                  </c:pt>
                  <c:pt idx="7">
                    <c:v>1</c:v>
                  </c:pt>
                </c:numCache>
              </c:numRef>
            </c:plus>
            <c:minus>
              <c:numRef>
                <c:f>'Data - DM'!$C$19:$J$19</c:f>
                <c:numCache>
                  <c:formatCode>General</c:formatCode>
                  <c:ptCount val="8"/>
                  <c:pt idx="0">
                    <c:v>0.59999999999999964</c:v>
                  </c:pt>
                  <c:pt idx="1">
                    <c:v>0.70000000000000018</c:v>
                  </c:pt>
                  <c:pt idx="2">
                    <c:v>0.59999999999999964</c:v>
                  </c:pt>
                  <c:pt idx="3">
                    <c:v>0.60000000000000053</c:v>
                  </c:pt>
                  <c:pt idx="4">
                    <c:v>0.59999999999999964</c:v>
                  </c:pt>
                  <c:pt idx="5">
                    <c:v>0.60000000000000053</c:v>
                  </c:pt>
                  <c:pt idx="6">
                    <c:v>0.59999999999999964</c:v>
                  </c:pt>
                  <c:pt idx="7">
                    <c:v>0.59999999999999964</c:v>
                  </c:pt>
                </c:numCache>
              </c:numRef>
            </c:minus>
          </c:errBars>
          <c:errBars>
            <c:errDir val="x"/>
            <c:errBarType val="both"/>
            <c:errValType val="cust"/>
            <c:noEndCap val="1"/>
            <c:plus>
              <c:numLit>
                <c:formatCode>General</c:formatCode>
                <c:ptCount val="1"/>
                <c:pt idx="0">
                  <c:v>0</c:v>
                </c:pt>
              </c:numLit>
            </c:plus>
            <c:minus>
              <c:numLit>
                <c:formatCode>General</c:formatCode>
                <c:ptCount val="1"/>
                <c:pt idx="0">
                  <c:v>0</c:v>
                </c:pt>
              </c:numLit>
            </c:minus>
          </c:errBars>
          <c:xVal>
            <c:numRef>
              <c:f>'Data - DM'!$C$12:$J$12</c:f>
              <c:numCache>
                <c:formatCode>General</c:formatCode>
                <c:ptCount val="8"/>
                <c:pt idx="0">
                  <c:v>1</c:v>
                </c:pt>
                <c:pt idx="1">
                  <c:v>25</c:v>
                </c:pt>
                <c:pt idx="2">
                  <c:v>49</c:v>
                </c:pt>
                <c:pt idx="3">
                  <c:v>73</c:v>
                </c:pt>
                <c:pt idx="4">
                  <c:v>97</c:v>
                </c:pt>
                <c:pt idx="5">
                  <c:v>121</c:v>
                </c:pt>
                <c:pt idx="6">
                  <c:v>145</c:v>
                </c:pt>
                <c:pt idx="7">
                  <c:v>169</c:v>
                </c:pt>
              </c:numCache>
            </c:numRef>
          </c:xVal>
          <c:yVal>
            <c:numRef>
              <c:f>'Data - DM'!$C$18:$J$18</c:f>
              <c:numCache>
                <c:formatCode>General</c:formatCode>
                <c:ptCount val="8"/>
                <c:pt idx="0">
                  <c:v>6.8</c:v>
                </c:pt>
                <c:pt idx="1">
                  <c:v>6.9</c:v>
                </c:pt>
                <c:pt idx="2">
                  <c:v>6.8</c:v>
                </c:pt>
                <c:pt idx="3">
                  <c:v>6.9</c:v>
                </c:pt>
                <c:pt idx="4">
                  <c:v>6.8</c:v>
                </c:pt>
                <c:pt idx="5">
                  <c:v>6.7</c:v>
                </c:pt>
                <c:pt idx="6">
                  <c:v>6.8</c:v>
                </c:pt>
                <c:pt idx="7">
                  <c:v>6.8</c:v>
                </c:pt>
              </c:numCache>
            </c:numRef>
          </c:yVal>
          <c:smooth val="0"/>
          <c:extLst>
            <c:ext xmlns:c16="http://schemas.microsoft.com/office/drawing/2014/chart" uri="{C3380CC4-5D6E-409C-BE32-E72D297353CC}">
              <c16:uniqueId val="{00000001-DFB5-4891-8A07-3F227312BCF2}"/>
            </c:ext>
          </c:extLst>
        </c:ser>
        <c:ser>
          <c:idx val="2"/>
          <c:order val="2"/>
          <c:tx>
            <c:v>Pbo - preDM</c:v>
          </c:tx>
          <c:spPr>
            <a:ln>
              <a:solidFill>
                <a:srgbClr val="113E6B"/>
              </a:solidFill>
            </a:ln>
          </c:spPr>
          <c:marker>
            <c:symbol val="circle"/>
            <c:size val="8"/>
            <c:spPr>
              <a:solidFill>
                <a:srgbClr val="113E6B"/>
              </a:solidFill>
              <a:ln>
                <a:solidFill>
                  <a:srgbClr val="113E6B"/>
                </a:solidFill>
              </a:ln>
            </c:spPr>
          </c:marker>
          <c:errBars>
            <c:errDir val="y"/>
            <c:errBarType val="both"/>
            <c:errValType val="cust"/>
            <c:noEndCap val="0"/>
            <c:plus>
              <c:numRef>
                <c:f>'Data - DM'!$C$26:$J$26</c:f>
                <c:numCache>
                  <c:formatCode>General</c:formatCode>
                  <c:ptCount val="8"/>
                  <c:pt idx="0">
                    <c:v>0.20000000000000018</c:v>
                  </c:pt>
                  <c:pt idx="1">
                    <c:v>0.20000000000000018</c:v>
                  </c:pt>
                  <c:pt idx="2">
                    <c:v>0.29999999999999982</c:v>
                  </c:pt>
                  <c:pt idx="3">
                    <c:v>0.29999999999999982</c:v>
                  </c:pt>
                  <c:pt idx="4">
                    <c:v>0.29999999999999982</c:v>
                  </c:pt>
                  <c:pt idx="5">
                    <c:v>0.29999999999999982</c:v>
                  </c:pt>
                  <c:pt idx="6">
                    <c:v>0.29999999999999982</c:v>
                  </c:pt>
                  <c:pt idx="7">
                    <c:v>0.29999999999999982</c:v>
                  </c:pt>
                </c:numCache>
              </c:numRef>
            </c:plus>
            <c:minus>
              <c:numRef>
                <c:f>'Data - DM'!$C$28:$J$28</c:f>
                <c:numCache>
                  <c:formatCode>General</c:formatCode>
                  <c:ptCount val="8"/>
                  <c:pt idx="0">
                    <c:v>0.29999999999999982</c:v>
                  </c:pt>
                  <c:pt idx="1">
                    <c:v>0.29999999999999982</c:v>
                  </c:pt>
                  <c:pt idx="2">
                    <c:v>0.20000000000000018</c:v>
                  </c:pt>
                  <c:pt idx="3">
                    <c:v>0.20000000000000018</c:v>
                  </c:pt>
                  <c:pt idx="4">
                    <c:v>0.20000000000000018</c:v>
                  </c:pt>
                  <c:pt idx="5">
                    <c:v>0.20000000000000018</c:v>
                  </c:pt>
                  <c:pt idx="6">
                    <c:v>0.20000000000000018</c:v>
                  </c:pt>
                  <c:pt idx="7">
                    <c:v>0.20000000000000018</c:v>
                  </c:pt>
                </c:numCache>
              </c:numRef>
            </c:minus>
          </c:errBars>
          <c:errBars>
            <c:errDir val="x"/>
            <c:errBarType val="both"/>
            <c:errValType val="fixedVal"/>
            <c:noEndCap val="1"/>
            <c:val val="0"/>
          </c:errBars>
          <c:xVal>
            <c:numRef>
              <c:f>'Data - DM'!$C$21:$J$21</c:f>
              <c:numCache>
                <c:formatCode>General</c:formatCode>
                <c:ptCount val="8"/>
                <c:pt idx="0">
                  <c:v>0</c:v>
                </c:pt>
                <c:pt idx="1">
                  <c:v>23</c:v>
                </c:pt>
                <c:pt idx="2">
                  <c:v>47</c:v>
                </c:pt>
                <c:pt idx="3">
                  <c:v>71</c:v>
                </c:pt>
                <c:pt idx="4">
                  <c:v>95</c:v>
                </c:pt>
                <c:pt idx="5">
                  <c:v>119</c:v>
                </c:pt>
                <c:pt idx="6">
                  <c:v>143</c:v>
                </c:pt>
                <c:pt idx="7">
                  <c:v>167</c:v>
                </c:pt>
              </c:numCache>
            </c:numRef>
          </c:xVal>
          <c:yVal>
            <c:numRef>
              <c:f>'Data - DM'!$C$27:$J$27</c:f>
              <c:numCache>
                <c:formatCode>General</c:formatCode>
                <c:ptCount val="8"/>
                <c:pt idx="0">
                  <c:v>5.7</c:v>
                </c:pt>
                <c:pt idx="1">
                  <c:v>5.7</c:v>
                </c:pt>
                <c:pt idx="2">
                  <c:v>5.7</c:v>
                </c:pt>
                <c:pt idx="3">
                  <c:v>5.7</c:v>
                </c:pt>
                <c:pt idx="4">
                  <c:v>5.7</c:v>
                </c:pt>
                <c:pt idx="5">
                  <c:v>5.7</c:v>
                </c:pt>
                <c:pt idx="6">
                  <c:v>5.7</c:v>
                </c:pt>
                <c:pt idx="7">
                  <c:v>5.7</c:v>
                </c:pt>
              </c:numCache>
            </c:numRef>
          </c:yVal>
          <c:smooth val="0"/>
          <c:extLst>
            <c:ext xmlns:c16="http://schemas.microsoft.com/office/drawing/2014/chart" uri="{C3380CC4-5D6E-409C-BE32-E72D297353CC}">
              <c16:uniqueId val="{00000002-DFB5-4891-8A07-3F227312BCF2}"/>
            </c:ext>
          </c:extLst>
        </c:ser>
        <c:ser>
          <c:idx val="3"/>
          <c:order val="3"/>
          <c:tx>
            <c:v>EvoMab - preDM</c:v>
          </c:tx>
          <c:spPr>
            <a:ln>
              <a:solidFill>
                <a:srgbClr val="FC840C"/>
              </a:solidFill>
            </a:ln>
          </c:spPr>
          <c:marker>
            <c:symbol val="circle"/>
            <c:size val="8"/>
            <c:spPr>
              <a:solidFill>
                <a:srgbClr val="FC840C"/>
              </a:solidFill>
              <a:ln>
                <a:solidFill>
                  <a:srgbClr val="FC840C"/>
                </a:solidFill>
              </a:ln>
            </c:spPr>
          </c:marker>
          <c:errBars>
            <c:errDir val="y"/>
            <c:errBarType val="both"/>
            <c:errValType val="cust"/>
            <c:noEndCap val="0"/>
            <c:plus>
              <c:numRef>
                <c:f>'Data - DM'!$C$35:$J$35</c:f>
                <c:numCache>
                  <c:formatCode>General</c:formatCode>
                  <c:ptCount val="8"/>
                  <c:pt idx="0">
                    <c:v>0.20000000000000018</c:v>
                  </c:pt>
                  <c:pt idx="1">
                    <c:v>0.30000000000000071</c:v>
                  </c:pt>
                  <c:pt idx="2">
                    <c:v>0.20000000000000018</c:v>
                  </c:pt>
                  <c:pt idx="3">
                    <c:v>0.29999999999999982</c:v>
                  </c:pt>
                  <c:pt idx="4">
                    <c:v>0.20000000000000018</c:v>
                  </c:pt>
                  <c:pt idx="5">
                    <c:v>0.20000000000000018</c:v>
                  </c:pt>
                  <c:pt idx="6">
                    <c:v>0.20000000000000018</c:v>
                  </c:pt>
                  <c:pt idx="7">
                    <c:v>0.20000000000000018</c:v>
                  </c:pt>
                </c:numCache>
              </c:numRef>
            </c:plus>
            <c:minus>
              <c:numRef>
                <c:f>'Data - DM'!$C$37:$J$37</c:f>
                <c:numCache>
                  <c:formatCode>General</c:formatCode>
                  <c:ptCount val="8"/>
                  <c:pt idx="0">
                    <c:v>0.29999999999999982</c:v>
                  </c:pt>
                  <c:pt idx="1">
                    <c:v>0.19999999999999929</c:v>
                  </c:pt>
                  <c:pt idx="2">
                    <c:v>0.20000000000000018</c:v>
                  </c:pt>
                  <c:pt idx="3">
                    <c:v>0.20000000000000018</c:v>
                  </c:pt>
                  <c:pt idx="4">
                    <c:v>0.20000000000000018</c:v>
                  </c:pt>
                  <c:pt idx="5">
                    <c:v>0.20000000000000018</c:v>
                  </c:pt>
                  <c:pt idx="6">
                    <c:v>0.20000000000000018</c:v>
                  </c:pt>
                  <c:pt idx="7">
                    <c:v>0.20000000000000018</c:v>
                  </c:pt>
                </c:numCache>
              </c:numRef>
            </c:minus>
          </c:errBars>
          <c:errBars>
            <c:errDir val="x"/>
            <c:errBarType val="both"/>
            <c:errValType val="fixedVal"/>
            <c:noEndCap val="0"/>
            <c:val val="0"/>
          </c:errBars>
          <c:xVal>
            <c:numRef>
              <c:f>'Data - DM'!$C$30:$J$30</c:f>
              <c:numCache>
                <c:formatCode>General</c:formatCode>
                <c:ptCount val="8"/>
                <c:pt idx="0">
                  <c:v>1</c:v>
                </c:pt>
                <c:pt idx="1">
                  <c:v>25</c:v>
                </c:pt>
                <c:pt idx="2">
                  <c:v>49</c:v>
                </c:pt>
                <c:pt idx="3">
                  <c:v>73</c:v>
                </c:pt>
                <c:pt idx="4">
                  <c:v>97</c:v>
                </c:pt>
                <c:pt idx="5">
                  <c:v>121</c:v>
                </c:pt>
                <c:pt idx="6">
                  <c:v>145</c:v>
                </c:pt>
                <c:pt idx="7">
                  <c:v>169</c:v>
                </c:pt>
              </c:numCache>
            </c:numRef>
          </c:xVal>
          <c:yVal>
            <c:numRef>
              <c:f>'Data - DM'!$C$36:$J$36</c:f>
              <c:numCache>
                <c:formatCode>General</c:formatCode>
                <c:ptCount val="8"/>
                <c:pt idx="0">
                  <c:v>5.7</c:v>
                </c:pt>
                <c:pt idx="1">
                  <c:v>5.6</c:v>
                </c:pt>
                <c:pt idx="2">
                  <c:v>5.7</c:v>
                </c:pt>
                <c:pt idx="3">
                  <c:v>5.7</c:v>
                </c:pt>
                <c:pt idx="4">
                  <c:v>5.7</c:v>
                </c:pt>
                <c:pt idx="5">
                  <c:v>5.7</c:v>
                </c:pt>
                <c:pt idx="6">
                  <c:v>5.7</c:v>
                </c:pt>
                <c:pt idx="7">
                  <c:v>5.7</c:v>
                </c:pt>
              </c:numCache>
            </c:numRef>
          </c:yVal>
          <c:smooth val="0"/>
          <c:extLst>
            <c:ext xmlns:c16="http://schemas.microsoft.com/office/drawing/2014/chart" uri="{C3380CC4-5D6E-409C-BE32-E72D297353CC}">
              <c16:uniqueId val="{00000003-DFB5-4891-8A07-3F227312BCF2}"/>
            </c:ext>
          </c:extLst>
        </c:ser>
        <c:dLbls>
          <c:showLegendKey val="0"/>
          <c:showVal val="0"/>
          <c:showCatName val="0"/>
          <c:showSerName val="0"/>
          <c:showPercent val="0"/>
          <c:showBubbleSize val="0"/>
        </c:dLbls>
        <c:axId val="497770984"/>
        <c:axId val="497772944"/>
      </c:scatterChart>
      <c:valAx>
        <c:axId val="497770984"/>
        <c:scaling>
          <c:orientation val="minMax"/>
          <c:max val="170"/>
          <c:min val="0"/>
        </c:scaling>
        <c:delete val="0"/>
        <c:axPos val="b"/>
        <c:numFmt formatCode="General" sourceLinked="1"/>
        <c:majorTickMark val="out"/>
        <c:minorTickMark val="none"/>
        <c:tickLblPos val="nextTo"/>
        <c:spPr>
          <a:ln w="12700">
            <a:solidFill>
              <a:schemeClr val="tx1"/>
            </a:solidFill>
          </a:ln>
        </c:spPr>
        <c:crossAx val="497772944"/>
        <c:crosses val="autoZero"/>
        <c:crossBetween val="midCat"/>
        <c:majorUnit val="24"/>
      </c:valAx>
      <c:valAx>
        <c:axId val="497772944"/>
        <c:scaling>
          <c:orientation val="minMax"/>
          <c:max val="10"/>
          <c:min val="4"/>
        </c:scaling>
        <c:delete val="0"/>
        <c:axPos val="l"/>
        <c:numFmt formatCode="#,##0" sourceLinked="0"/>
        <c:majorTickMark val="out"/>
        <c:minorTickMark val="none"/>
        <c:tickLblPos val="nextTo"/>
        <c:spPr>
          <a:ln w="12700">
            <a:solidFill>
              <a:schemeClr val="tx1"/>
            </a:solidFill>
          </a:ln>
        </c:spPr>
        <c:crossAx val="497770984"/>
        <c:crossesAt val="0"/>
        <c:crossBetween val="midCat"/>
      </c:valAx>
    </c:plotArea>
    <c:plotVisOnly val="1"/>
    <c:dispBlanksAs val="gap"/>
    <c:showDLblsOverMax val="0"/>
  </c:chart>
  <c:txPr>
    <a:bodyPr/>
    <a:lstStyle/>
    <a:p>
      <a:pPr>
        <a:defRPr sz="1200"/>
      </a:pPr>
      <a:endParaRPr lang="en-AT"/>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49588118021313E-2"/>
          <c:y val="3.0363178422361699E-2"/>
          <c:w val="0.89819769280277895"/>
          <c:h val="0.388601648850735"/>
        </c:manualLayout>
      </c:layout>
      <c:scatterChart>
        <c:scatterStyle val="lineMarker"/>
        <c:varyColors val="0"/>
        <c:ser>
          <c:idx val="0"/>
          <c:order val="0"/>
          <c:tx>
            <c:strRef>
              <c:f>Sheet1!$B$1</c:f>
              <c:strCache>
                <c:ptCount val="1"/>
                <c:pt idx="0">
                  <c:v>Y-Values</c:v>
                </c:pt>
              </c:strCache>
            </c:strRef>
          </c:tx>
          <c:spPr>
            <a:ln w="19050" cap="rnd">
              <a:noFill/>
              <a:round/>
            </a:ln>
            <a:effectLst/>
          </c:spPr>
          <c:marker>
            <c:symbol val="square"/>
            <c:size val="7"/>
            <c:spPr>
              <a:solidFill>
                <a:schemeClr val="accent1"/>
              </a:solidFill>
              <a:ln w="12700">
                <a:solidFill>
                  <a:schemeClr val="accent1"/>
                </a:solidFill>
              </a:ln>
              <a:effectLst/>
            </c:spPr>
          </c:marker>
          <c:dPt>
            <c:idx val="0"/>
            <c:marker>
              <c:symbol val="diamond"/>
              <c:size val="12"/>
              <c:spPr>
                <a:solidFill>
                  <a:schemeClr val="accent1">
                    <a:lumMod val="60000"/>
                    <a:lumOff val="40000"/>
                  </a:schemeClr>
                </a:solidFill>
                <a:ln w="38100">
                  <a:noFill/>
                  <a:miter lim="800000"/>
                </a:ln>
                <a:effectLst/>
              </c:spPr>
            </c:marker>
            <c:bubble3D val="0"/>
            <c:extLst>
              <c:ext xmlns:c16="http://schemas.microsoft.com/office/drawing/2014/chart" uri="{C3380CC4-5D6E-409C-BE32-E72D297353CC}">
                <c16:uniqueId val="{00000000-7F0B-4D3B-8723-C914A63529B7}"/>
              </c:ext>
            </c:extLst>
          </c:dPt>
          <c:dPt>
            <c:idx val="1"/>
            <c:bubble3D val="0"/>
            <c:extLst>
              <c:ext xmlns:c16="http://schemas.microsoft.com/office/drawing/2014/chart" uri="{C3380CC4-5D6E-409C-BE32-E72D297353CC}">
                <c16:uniqueId val="{00000001-7F0B-4D3B-8723-C914A63529B7}"/>
              </c:ext>
            </c:extLst>
          </c:dPt>
          <c:dPt>
            <c:idx val="7"/>
            <c:bubble3D val="0"/>
            <c:extLst>
              <c:ext xmlns:c16="http://schemas.microsoft.com/office/drawing/2014/chart" uri="{C3380CC4-5D6E-409C-BE32-E72D297353CC}">
                <c16:uniqueId val="{00000002-7F0B-4D3B-8723-C914A63529B7}"/>
              </c:ext>
            </c:extLst>
          </c:dPt>
          <c:dPt>
            <c:idx val="8"/>
            <c:bubble3D val="0"/>
            <c:extLst>
              <c:ext xmlns:c16="http://schemas.microsoft.com/office/drawing/2014/chart" uri="{C3380CC4-5D6E-409C-BE32-E72D297353CC}">
                <c16:uniqueId val="{00000003-7F0B-4D3B-8723-C914A63529B7}"/>
              </c:ext>
            </c:extLst>
          </c:dPt>
          <c:dPt>
            <c:idx val="9"/>
            <c:bubble3D val="0"/>
            <c:extLst>
              <c:ext xmlns:c16="http://schemas.microsoft.com/office/drawing/2014/chart" uri="{C3380CC4-5D6E-409C-BE32-E72D297353CC}">
                <c16:uniqueId val="{00000004-7F0B-4D3B-8723-C914A63529B7}"/>
              </c:ext>
            </c:extLst>
          </c:dPt>
          <c:dPt>
            <c:idx val="10"/>
            <c:bubble3D val="0"/>
            <c:extLst>
              <c:ext xmlns:c16="http://schemas.microsoft.com/office/drawing/2014/chart" uri="{C3380CC4-5D6E-409C-BE32-E72D297353CC}">
                <c16:uniqueId val="{00000005-7F0B-4D3B-8723-C914A63529B7}"/>
              </c:ext>
            </c:extLst>
          </c:dPt>
          <c:dPt>
            <c:idx val="12"/>
            <c:bubble3D val="0"/>
            <c:extLst>
              <c:ext xmlns:c16="http://schemas.microsoft.com/office/drawing/2014/chart" uri="{C3380CC4-5D6E-409C-BE32-E72D297353CC}">
                <c16:uniqueId val="{00000006-7F0B-4D3B-8723-C914A63529B7}"/>
              </c:ext>
            </c:extLst>
          </c:dPt>
          <c:dPt>
            <c:idx val="13"/>
            <c:bubble3D val="0"/>
            <c:extLst>
              <c:ext xmlns:c16="http://schemas.microsoft.com/office/drawing/2014/chart" uri="{C3380CC4-5D6E-409C-BE32-E72D297353CC}">
                <c16:uniqueId val="{00000007-7F0B-4D3B-8723-C914A63529B7}"/>
              </c:ext>
            </c:extLst>
          </c:dPt>
          <c:dPt>
            <c:idx val="14"/>
            <c:bubble3D val="0"/>
            <c:extLst>
              <c:ext xmlns:c16="http://schemas.microsoft.com/office/drawing/2014/chart" uri="{C3380CC4-5D6E-409C-BE32-E72D297353CC}">
                <c16:uniqueId val="{00000008-7F0B-4D3B-8723-C914A63529B7}"/>
              </c:ext>
            </c:extLst>
          </c:dPt>
          <c:dPt>
            <c:idx val="15"/>
            <c:bubble3D val="0"/>
            <c:extLst>
              <c:ext xmlns:c16="http://schemas.microsoft.com/office/drawing/2014/chart" uri="{C3380CC4-5D6E-409C-BE32-E72D297353CC}">
                <c16:uniqueId val="{00000009-7F0B-4D3B-8723-C914A63529B7}"/>
              </c:ext>
            </c:extLst>
          </c:dPt>
          <c:dPt>
            <c:idx val="16"/>
            <c:bubble3D val="0"/>
            <c:extLst>
              <c:ext xmlns:c16="http://schemas.microsoft.com/office/drawing/2014/chart" uri="{C3380CC4-5D6E-409C-BE32-E72D297353CC}">
                <c16:uniqueId val="{0000000A-7F0B-4D3B-8723-C914A63529B7}"/>
              </c:ext>
            </c:extLst>
          </c:dPt>
          <c:dPt>
            <c:idx val="17"/>
            <c:bubble3D val="0"/>
            <c:extLst>
              <c:ext xmlns:c16="http://schemas.microsoft.com/office/drawing/2014/chart" uri="{C3380CC4-5D6E-409C-BE32-E72D297353CC}">
                <c16:uniqueId val="{0000000B-7F0B-4D3B-8723-C914A63529B7}"/>
              </c:ext>
            </c:extLst>
          </c:dPt>
          <c:errBars>
            <c:errDir val="x"/>
            <c:errBarType val="both"/>
            <c:errValType val="cust"/>
            <c:noEndCap val="0"/>
            <c:plus>
              <c:numRef>
                <c:f>Sheet1!$F$2:$F$4</c:f>
                <c:numCache>
                  <c:formatCode>General</c:formatCode>
                  <c:ptCount val="3"/>
                  <c:pt idx="0">
                    <c:v>7.0000000000000104E-2</c:v>
                  </c:pt>
                  <c:pt idx="1">
                    <c:v>0.12</c:v>
                  </c:pt>
                  <c:pt idx="2">
                    <c:v>8.0000000000000099E-2</c:v>
                  </c:pt>
                </c:numCache>
              </c:numRef>
            </c:plus>
            <c:minus>
              <c:numRef>
                <c:f>Sheet1!$E$2:$E$4</c:f>
                <c:numCache>
                  <c:formatCode>General</c:formatCode>
                  <c:ptCount val="3"/>
                  <c:pt idx="0">
                    <c:v>5.9999999999999901E-2</c:v>
                  </c:pt>
                  <c:pt idx="1">
                    <c:v>0.11</c:v>
                  </c:pt>
                  <c:pt idx="2">
                    <c:v>6.9999999999999896E-2</c:v>
                  </c:pt>
                </c:numCache>
              </c:numRef>
            </c:minus>
            <c:spPr>
              <a:noFill/>
              <a:ln w="12700" cap="flat" cmpd="sng" algn="ctr">
                <a:solidFill>
                  <a:schemeClr val="tx1"/>
                </a:solidFill>
                <a:round/>
              </a:ln>
              <a:effectLst/>
            </c:spPr>
          </c:errBars>
          <c:xVal>
            <c:numRef>
              <c:f>Sheet1!$A$2:$A$4</c:f>
              <c:numCache>
                <c:formatCode>General</c:formatCode>
                <c:ptCount val="3"/>
                <c:pt idx="0">
                  <c:v>0.85</c:v>
                </c:pt>
                <c:pt idx="1">
                  <c:v>0.86</c:v>
                </c:pt>
                <c:pt idx="2">
                  <c:v>0.85</c:v>
                </c:pt>
              </c:numCache>
            </c:numRef>
          </c:xVal>
          <c:yVal>
            <c:numRef>
              <c:f>Sheet1!$B$2:$B$4</c:f>
              <c:numCache>
                <c:formatCode>General</c:formatCode>
                <c:ptCount val="3"/>
                <c:pt idx="0">
                  <c:v>1</c:v>
                </c:pt>
                <c:pt idx="1">
                  <c:v>2</c:v>
                </c:pt>
                <c:pt idx="2">
                  <c:v>3</c:v>
                </c:pt>
              </c:numCache>
            </c:numRef>
          </c:yVal>
          <c:smooth val="0"/>
          <c:extLst>
            <c:ext xmlns:c16="http://schemas.microsoft.com/office/drawing/2014/chart" uri="{C3380CC4-5D6E-409C-BE32-E72D297353CC}">
              <c16:uniqueId val="{0000000C-7F0B-4D3B-8723-C914A63529B7}"/>
            </c:ext>
          </c:extLst>
        </c:ser>
        <c:dLbls>
          <c:showLegendKey val="0"/>
          <c:showVal val="0"/>
          <c:showCatName val="0"/>
          <c:showSerName val="0"/>
          <c:showPercent val="0"/>
          <c:showBubbleSize val="0"/>
        </c:dLbls>
        <c:axId val="387066920"/>
        <c:axId val="387066528"/>
      </c:scatterChart>
      <c:valAx>
        <c:axId val="387066920"/>
        <c:scaling>
          <c:logBase val="10"/>
          <c:orientation val="minMax"/>
          <c:max val="2.5"/>
          <c:min val="0.4"/>
        </c:scaling>
        <c:delete val="0"/>
        <c:axPos val="b"/>
        <c:numFmt formatCode="#,##0.0" sourceLinked="0"/>
        <c:majorTickMark val="none"/>
        <c:minorTickMark val="none"/>
        <c:tickLblPos val="none"/>
        <c:spPr>
          <a:noFill/>
          <a:ln w="12700"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AT"/>
          </a:p>
        </c:txPr>
        <c:crossAx val="387066528"/>
        <c:crosses val="max"/>
        <c:crossBetween val="midCat"/>
        <c:majorUnit val="1"/>
        <c:minorUnit val="0.5"/>
      </c:valAx>
      <c:valAx>
        <c:axId val="387066528"/>
        <c:scaling>
          <c:orientation val="maxMin"/>
          <c:max val="3.5"/>
          <c:min val="0.5"/>
        </c:scaling>
        <c:delete val="0"/>
        <c:axPos val="l"/>
        <c:numFmt formatCode="General" sourceLinked="1"/>
        <c:majorTickMark val="none"/>
        <c:minorTickMark val="none"/>
        <c:tickLblPos val="none"/>
        <c:spPr>
          <a:noFill/>
          <a:ln w="12700" cap="flat" cmpd="sng" algn="ctr">
            <a:solidFill>
              <a:schemeClr val="bg1">
                <a:lumMod val="6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387066920"/>
        <c:crossesAt val="1"/>
        <c:crossBetween val="midCat"/>
        <c:majorUnit val="0.5"/>
      </c:valAx>
      <c:spPr>
        <a:noFill/>
        <a:ln>
          <a:noFill/>
        </a:ln>
        <a:effectLst/>
      </c:spPr>
    </c:plotArea>
    <c:plotVisOnly val="1"/>
    <c:dispBlanksAs val="gap"/>
    <c:showDLblsOverMax val="0"/>
  </c:chart>
  <c:spPr>
    <a:noFill/>
    <a:ln>
      <a:noFill/>
    </a:ln>
    <a:effectLst/>
  </c:spPr>
  <c:txPr>
    <a:bodyPr/>
    <a:lstStyle/>
    <a:p>
      <a:pPr>
        <a:defRPr/>
      </a:pPr>
      <a:endParaRPr lang="en-AT"/>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990251346616606"/>
          <c:y val="0.17136555847185769"/>
          <c:w val="0.84565286634625658"/>
          <c:h val="0.60982621851348662"/>
        </c:manualLayout>
      </c:layout>
      <c:barChart>
        <c:barDir val="col"/>
        <c:grouping val="clustered"/>
        <c:varyColors val="0"/>
        <c:ser>
          <c:idx val="0"/>
          <c:order val="0"/>
          <c:tx>
            <c:v>Evolocumab</c:v>
          </c:tx>
          <c:spPr>
            <a:solidFill>
              <a:srgbClr val="FF6720"/>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Sheet1!$B$5:$B$8</c:f>
              <c:strCache>
                <c:ptCount val="3"/>
                <c:pt idx="0">
                  <c:v>≥Stage 3 CKD</c:v>
                </c:pt>
                <c:pt idx="1">
                  <c:v>Stage 2 CKD</c:v>
                </c:pt>
                <c:pt idx="2">
                  <c:v>Preserved Kidney Function</c:v>
                </c:pt>
              </c:strCache>
            </c:strRef>
          </c:cat>
          <c:val>
            <c:numRef>
              <c:f>Sheet1!$D$5:$D$8</c:f>
              <c:numCache>
                <c:formatCode>General</c:formatCode>
                <c:ptCount val="3"/>
                <c:pt idx="0">
                  <c:v>14.6</c:v>
                </c:pt>
                <c:pt idx="1">
                  <c:v>10.199999999999999</c:v>
                </c:pt>
                <c:pt idx="2">
                  <c:v>10</c:v>
                </c:pt>
              </c:numCache>
            </c:numRef>
          </c:val>
          <c:extLst>
            <c:ext xmlns:c16="http://schemas.microsoft.com/office/drawing/2014/chart" uri="{C3380CC4-5D6E-409C-BE32-E72D297353CC}">
              <c16:uniqueId val="{00000000-8AC4-964F-BFED-A2F135FACD9A}"/>
            </c:ext>
          </c:extLst>
        </c:ser>
        <c:ser>
          <c:idx val="1"/>
          <c:order val="1"/>
          <c:tx>
            <c:v>Placebo</c:v>
          </c:tx>
          <c:spPr>
            <a:solidFill>
              <a:srgbClr val="113E6B"/>
            </a:solidFill>
            <a:ln>
              <a:solidFill>
                <a:srgbClr val="113E6B"/>
              </a:solid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Sheet1!$B$5:$B$8</c:f>
              <c:strCache>
                <c:ptCount val="3"/>
                <c:pt idx="0">
                  <c:v>≥Stage 3 CKD</c:v>
                </c:pt>
                <c:pt idx="1">
                  <c:v>Stage 2 CKD</c:v>
                </c:pt>
                <c:pt idx="2">
                  <c:v>Preserved Kidney Function</c:v>
                </c:pt>
              </c:strCache>
            </c:strRef>
          </c:cat>
          <c:val>
            <c:numRef>
              <c:f>Sheet1!$F$5:$F$8</c:f>
              <c:numCache>
                <c:formatCode>General</c:formatCode>
                <c:ptCount val="3"/>
                <c:pt idx="0">
                  <c:v>16.100000000000001</c:v>
                </c:pt>
                <c:pt idx="1">
                  <c:v>12</c:v>
                </c:pt>
                <c:pt idx="2">
                  <c:v>12.2</c:v>
                </c:pt>
              </c:numCache>
            </c:numRef>
          </c:val>
          <c:extLst>
            <c:ext xmlns:c16="http://schemas.microsoft.com/office/drawing/2014/chart" uri="{C3380CC4-5D6E-409C-BE32-E72D297353CC}">
              <c16:uniqueId val="{00000001-8AC4-964F-BFED-A2F135FACD9A}"/>
            </c:ext>
          </c:extLst>
        </c:ser>
        <c:dLbls>
          <c:showLegendKey val="0"/>
          <c:showVal val="0"/>
          <c:showCatName val="0"/>
          <c:showSerName val="0"/>
          <c:showPercent val="0"/>
          <c:showBubbleSize val="0"/>
        </c:dLbls>
        <c:gapWidth val="150"/>
        <c:overlap val="-20"/>
        <c:axId val="659406208"/>
        <c:axId val="659412096"/>
      </c:barChart>
      <c:catAx>
        <c:axId val="659406208"/>
        <c:scaling>
          <c:orientation val="minMax"/>
        </c:scaling>
        <c:delete val="1"/>
        <c:axPos val="b"/>
        <c:numFmt formatCode="General" sourceLinked="1"/>
        <c:majorTickMark val="none"/>
        <c:minorTickMark val="none"/>
        <c:tickLblPos val="nextTo"/>
        <c:crossAx val="659412096"/>
        <c:crosses val="autoZero"/>
        <c:auto val="1"/>
        <c:lblAlgn val="ctr"/>
        <c:lblOffset val="100"/>
        <c:noMultiLvlLbl val="0"/>
      </c:catAx>
      <c:valAx>
        <c:axId val="659412096"/>
        <c:scaling>
          <c:orientation val="minMax"/>
          <c:max val="20"/>
        </c:scaling>
        <c:delete val="0"/>
        <c:axPos val="l"/>
        <c:majorGridlines>
          <c:spPr>
            <a:ln w="9525" cap="flat" cmpd="sng" algn="ctr">
              <a:noFill/>
              <a:round/>
            </a:ln>
            <a:effectLst/>
          </c:spPr>
        </c:majorGridlines>
        <c:numFmt formatCode="General" sourceLinked="1"/>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AT"/>
          </a:p>
        </c:txPr>
        <c:crossAx val="659406208"/>
        <c:crosses val="autoZero"/>
        <c:crossBetween val="between"/>
      </c:valAx>
      <c:spPr>
        <a:noFill/>
        <a:ln>
          <a:noFill/>
        </a:ln>
        <a:effectLst/>
      </c:spPr>
    </c:plotArea>
    <c:plotVisOnly val="1"/>
    <c:dispBlanksAs val="gap"/>
    <c:showDLblsOverMax val="0"/>
  </c:chart>
  <c:spPr>
    <a:noFill/>
    <a:ln>
      <a:noFill/>
    </a:ln>
    <a:effectLst/>
  </c:spPr>
  <c:txPr>
    <a:bodyPr/>
    <a:lstStyle/>
    <a:p>
      <a:pPr>
        <a:defRPr sz="900">
          <a:solidFill>
            <a:schemeClr val="tx1"/>
          </a:solidFill>
        </a:defRPr>
      </a:pPr>
      <a:endParaRPr lang="en-AT"/>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857477662383266"/>
          <c:y val="0.17608595739127877"/>
          <c:w val="0.85255428043592296"/>
          <c:h val="0.60988963547119079"/>
        </c:manualLayout>
      </c:layout>
      <c:barChart>
        <c:barDir val="col"/>
        <c:grouping val="clustered"/>
        <c:varyColors val="0"/>
        <c:ser>
          <c:idx val="0"/>
          <c:order val="0"/>
          <c:tx>
            <c:v>Evolocumab</c:v>
          </c:tx>
          <c:spPr>
            <a:solidFill>
              <a:schemeClr val="accent6"/>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Sheet1!$B$10:$B$12</c:f>
              <c:strCache>
                <c:ptCount val="3"/>
                <c:pt idx="0">
                  <c:v>≥Stage 3 CKD</c:v>
                </c:pt>
                <c:pt idx="1">
                  <c:v>Stage 2 CKD</c:v>
                </c:pt>
                <c:pt idx="2">
                  <c:v>Preserved Kidney Function</c:v>
                </c:pt>
              </c:strCache>
            </c:strRef>
          </c:cat>
          <c:val>
            <c:numRef>
              <c:f>Sheet1!$D$10:$D$12</c:f>
              <c:numCache>
                <c:formatCode>General</c:formatCode>
                <c:ptCount val="3"/>
                <c:pt idx="0">
                  <c:v>10.3</c:v>
                </c:pt>
                <c:pt idx="1">
                  <c:v>6.2</c:v>
                </c:pt>
                <c:pt idx="2">
                  <c:v>5.4</c:v>
                </c:pt>
              </c:numCache>
            </c:numRef>
          </c:val>
          <c:extLst>
            <c:ext xmlns:c16="http://schemas.microsoft.com/office/drawing/2014/chart" uri="{C3380CC4-5D6E-409C-BE32-E72D297353CC}">
              <c16:uniqueId val="{00000000-8302-476C-8A7F-7560EE465B46}"/>
            </c:ext>
          </c:extLst>
        </c:ser>
        <c:ser>
          <c:idx val="1"/>
          <c:order val="1"/>
          <c:tx>
            <c:v>Placebo</c:v>
          </c:tx>
          <c:spPr>
            <a:solidFill>
              <a:srgbClr val="113E6B"/>
            </a:solidFill>
            <a:ln>
              <a:solidFill>
                <a:srgbClr val="113E6B"/>
              </a:solid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Sheet1!$B$10:$B$12</c:f>
              <c:strCache>
                <c:ptCount val="3"/>
                <c:pt idx="0">
                  <c:v>≥Stage 3 CKD</c:v>
                </c:pt>
                <c:pt idx="1">
                  <c:v>Stage 2 CKD</c:v>
                </c:pt>
                <c:pt idx="2">
                  <c:v>Preserved Kidney Function</c:v>
                </c:pt>
              </c:strCache>
            </c:strRef>
          </c:cat>
          <c:val>
            <c:numRef>
              <c:f>Sheet1!$F$10:$F$12</c:f>
              <c:numCache>
                <c:formatCode>General</c:formatCode>
                <c:ptCount val="3"/>
                <c:pt idx="0">
                  <c:v>12.8</c:v>
                </c:pt>
                <c:pt idx="1">
                  <c:v>7.7</c:v>
                </c:pt>
                <c:pt idx="2">
                  <c:v>7.1</c:v>
                </c:pt>
              </c:numCache>
            </c:numRef>
          </c:val>
          <c:extLst>
            <c:ext xmlns:c16="http://schemas.microsoft.com/office/drawing/2014/chart" uri="{C3380CC4-5D6E-409C-BE32-E72D297353CC}">
              <c16:uniqueId val="{00000001-8302-476C-8A7F-7560EE465B46}"/>
            </c:ext>
          </c:extLst>
        </c:ser>
        <c:dLbls>
          <c:showLegendKey val="0"/>
          <c:showVal val="0"/>
          <c:showCatName val="0"/>
          <c:showSerName val="0"/>
          <c:showPercent val="0"/>
          <c:showBubbleSize val="0"/>
        </c:dLbls>
        <c:gapWidth val="150"/>
        <c:overlap val="-20"/>
        <c:axId val="116323456"/>
        <c:axId val="116324992"/>
      </c:barChart>
      <c:catAx>
        <c:axId val="116323456"/>
        <c:scaling>
          <c:orientation val="minMax"/>
        </c:scaling>
        <c:delete val="1"/>
        <c:axPos val="b"/>
        <c:numFmt formatCode="General" sourceLinked="1"/>
        <c:majorTickMark val="none"/>
        <c:minorTickMark val="none"/>
        <c:tickLblPos val="nextTo"/>
        <c:crossAx val="116324992"/>
        <c:crosses val="autoZero"/>
        <c:auto val="1"/>
        <c:lblAlgn val="ctr"/>
        <c:lblOffset val="100"/>
        <c:noMultiLvlLbl val="0"/>
      </c:catAx>
      <c:valAx>
        <c:axId val="116324992"/>
        <c:scaling>
          <c:orientation val="minMax"/>
          <c:max val="20"/>
        </c:scaling>
        <c:delete val="0"/>
        <c:axPos val="l"/>
        <c:majorGridlines>
          <c:spPr>
            <a:ln w="9525" cap="flat" cmpd="sng" algn="ctr">
              <a:noFill/>
              <a:round/>
            </a:ln>
            <a:effectLst/>
          </c:spPr>
        </c:majorGridlines>
        <c:numFmt formatCode="General" sourceLinked="1"/>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1600" b="0" i="0" u="none" strike="noStrike" kern="1200" baseline="0">
                <a:solidFill>
                  <a:schemeClr val="tx1"/>
                </a:solidFill>
                <a:latin typeface="+mn-lt"/>
                <a:ea typeface="+mn-ea"/>
                <a:cs typeface="+mn-cs"/>
              </a:defRPr>
            </a:pPr>
            <a:endParaRPr lang="en-AT"/>
          </a:p>
        </c:txPr>
        <c:crossAx val="116323456"/>
        <c:crosses val="autoZero"/>
        <c:crossBetween val="between"/>
      </c:valAx>
      <c:spPr>
        <a:noFill/>
        <a:ln>
          <a:noFill/>
        </a:ln>
        <a:effectLst/>
      </c:spPr>
    </c:plotArea>
    <c:plotVisOnly val="1"/>
    <c:dispBlanksAs val="gap"/>
    <c:showDLblsOverMax val="0"/>
  </c:chart>
  <c:spPr>
    <a:noFill/>
    <a:ln>
      <a:noFill/>
    </a:ln>
    <a:effectLst/>
  </c:spPr>
  <c:txPr>
    <a:bodyPr/>
    <a:lstStyle/>
    <a:p>
      <a:pPr>
        <a:defRPr sz="900">
          <a:solidFill>
            <a:schemeClr val="tx1"/>
          </a:solidFill>
        </a:defRPr>
      </a:pPr>
      <a:endParaRPr lang="en-AT"/>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Placebo</c:v>
                </c:pt>
              </c:strCache>
            </c:strRef>
          </c:tx>
          <c:spPr>
            <a:solidFill>
              <a:srgbClr val="113E6B"/>
            </a:solidFill>
            <a:ln>
              <a:solidFill>
                <a:srgbClr val="113E6B"/>
              </a:solidFill>
            </a:ln>
            <a:effectLst/>
          </c:spPr>
          <c:invertIfNegative val="0"/>
          <c:dLbls>
            <c:dLbl>
              <c:idx val="3"/>
              <c:tx>
                <c:rich>
                  <a:bodyPr/>
                  <a:lstStyle/>
                  <a:p>
                    <a:r>
                      <a:rPr lang="en-US" dirty="0"/>
                      <a:t>3.0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0-E994-470F-A88C-8312F6FCE496}"/>
                </c:ext>
              </c:extLst>
            </c:dLbl>
            <c:dLbl>
              <c:idx val="4"/>
              <c:tx>
                <c:rich>
                  <a:bodyPr/>
                  <a:lstStyle/>
                  <a:p>
                    <a:r>
                      <a:rPr lang="en-US" dirty="0"/>
                      <a:t>2.0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E994-470F-A88C-8312F6FCE496}"/>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mn-lt"/>
                    <a:ea typeface="+mn-ea"/>
                    <a:cs typeface="+mn-cs"/>
                  </a:defRPr>
                </a:pPr>
                <a:endParaRPr lang="en-AT"/>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Any 
Revascularization</c:v>
                </c:pt>
                <c:pt idx="1">
                  <c:v>PCI</c:v>
                </c:pt>
                <c:pt idx="2">
                  <c:v>PCI for 
De Novo Lesions</c:v>
                </c:pt>
                <c:pt idx="3">
                  <c:v>PCI for Not 
De Novo Lesions</c:v>
                </c:pt>
                <c:pt idx="4">
                  <c:v>Complex PCI</c:v>
                </c:pt>
                <c:pt idx="5">
                  <c:v>CABG</c:v>
                </c:pt>
                <c:pt idx="6">
                  <c:v>Revascularization 
for ISR</c:v>
                </c:pt>
              </c:strCache>
            </c:strRef>
          </c:cat>
          <c:val>
            <c:numRef>
              <c:f>Sheet1!$B$2:$B$8</c:f>
              <c:numCache>
                <c:formatCode>General</c:formatCode>
                <c:ptCount val="7"/>
                <c:pt idx="0">
                  <c:v>9.3000000000000007</c:v>
                </c:pt>
                <c:pt idx="1">
                  <c:v>8.1999999999999993</c:v>
                </c:pt>
                <c:pt idx="2">
                  <c:v>5.0999999999999996</c:v>
                </c:pt>
                <c:pt idx="3">
                  <c:v>3</c:v>
                </c:pt>
                <c:pt idx="4">
                  <c:v>2</c:v>
                </c:pt>
                <c:pt idx="5">
                  <c:v>1.4</c:v>
                </c:pt>
                <c:pt idx="6">
                  <c:v>2.5</c:v>
                </c:pt>
              </c:numCache>
            </c:numRef>
          </c:val>
          <c:extLst>
            <c:ext xmlns:c16="http://schemas.microsoft.com/office/drawing/2014/chart" uri="{C3380CC4-5D6E-409C-BE32-E72D297353CC}">
              <c16:uniqueId val="{00000002-E994-470F-A88C-8312F6FCE496}"/>
            </c:ext>
          </c:extLst>
        </c:ser>
        <c:ser>
          <c:idx val="1"/>
          <c:order val="1"/>
          <c:tx>
            <c:strRef>
              <c:f>Sheet1!$C$1</c:f>
              <c:strCache>
                <c:ptCount val="1"/>
                <c:pt idx="0">
                  <c:v>Evolocumab</c:v>
                </c:pt>
              </c:strCache>
            </c:strRef>
          </c:tx>
          <c:spPr>
            <a:solidFill>
              <a:schemeClr val="accent6"/>
            </a:solidFill>
            <a:ln>
              <a:noFill/>
            </a:ln>
            <a:effectLst/>
          </c:spPr>
          <c:invertIfNegative val="0"/>
          <c:dLbls>
            <c:dLbl>
              <c:idx val="5"/>
              <c:tx>
                <c:rich>
                  <a:bodyPr/>
                  <a:lstStyle/>
                  <a:p>
                    <a:r>
                      <a:rPr lang="en-US" dirty="0"/>
                      <a:t>1.0</a:t>
                    </a:r>
                  </a:p>
                </c:rich>
              </c:tx>
              <c:dLblPos val="outEnd"/>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E994-470F-A88C-8312F6FCE496}"/>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mn-lt"/>
                    <a:ea typeface="+mn-ea"/>
                    <a:cs typeface="+mn-cs"/>
                  </a:defRPr>
                </a:pPr>
                <a:endParaRPr lang="en-AT"/>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Any 
Revascularization</c:v>
                </c:pt>
                <c:pt idx="1">
                  <c:v>PCI</c:v>
                </c:pt>
                <c:pt idx="2">
                  <c:v>PCI for 
De Novo Lesions</c:v>
                </c:pt>
                <c:pt idx="3">
                  <c:v>PCI for Not 
De Novo Lesions</c:v>
                </c:pt>
                <c:pt idx="4">
                  <c:v>Complex PCI</c:v>
                </c:pt>
                <c:pt idx="5">
                  <c:v>CABG</c:v>
                </c:pt>
                <c:pt idx="6">
                  <c:v>Revascularization 
for ISR</c:v>
                </c:pt>
              </c:strCache>
            </c:strRef>
          </c:cat>
          <c:val>
            <c:numRef>
              <c:f>Sheet1!$C$2:$C$8</c:f>
              <c:numCache>
                <c:formatCode>General</c:formatCode>
                <c:ptCount val="7"/>
                <c:pt idx="0">
                  <c:v>7.2</c:v>
                </c:pt>
                <c:pt idx="1">
                  <c:v>6.3</c:v>
                </c:pt>
                <c:pt idx="2">
                  <c:v>3.9</c:v>
                </c:pt>
                <c:pt idx="3">
                  <c:v>2.4</c:v>
                </c:pt>
                <c:pt idx="4">
                  <c:v>1.3</c:v>
                </c:pt>
                <c:pt idx="5">
                  <c:v>1</c:v>
                </c:pt>
                <c:pt idx="6">
                  <c:v>2.1</c:v>
                </c:pt>
              </c:numCache>
            </c:numRef>
          </c:val>
          <c:extLst>
            <c:ext xmlns:c16="http://schemas.microsoft.com/office/drawing/2014/chart" uri="{C3380CC4-5D6E-409C-BE32-E72D297353CC}">
              <c16:uniqueId val="{00000004-E994-470F-A88C-8312F6FCE496}"/>
            </c:ext>
          </c:extLst>
        </c:ser>
        <c:dLbls>
          <c:dLblPos val="outEnd"/>
          <c:showLegendKey val="0"/>
          <c:showVal val="1"/>
          <c:showCatName val="0"/>
          <c:showSerName val="0"/>
          <c:showPercent val="0"/>
          <c:showBubbleSize val="0"/>
        </c:dLbls>
        <c:gapWidth val="219"/>
        <c:overlap val="-27"/>
        <c:axId val="341847807"/>
        <c:axId val="341849055"/>
      </c:barChart>
      <c:catAx>
        <c:axId val="341847807"/>
        <c:scaling>
          <c:orientation val="minMax"/>
        </c:scaling>
        <c:delete val="0"/>
        <c:axPos val="b"/>
        <c:numFmt formatCode="General" sourceLinked="1"/>
        <c:majorTickMark val="none"/>
        <c:minorTickMark val="none"/>
        <c:tickLblPos val="low"/>
        <c:spPr>
          <a:noFill/>
          <a:ln w="9525" cap="flat" cmpd="sng" algn="ctr">
            <a:solidFill>
              <a:schemeClr val="tx1"/>
            </a:solidFill>
            <a:round/>
          </a:ln>
          <a:effectLst/>
        </c:spPr>
        <c:txPr>
          <a:bodyPr rot="0" spcFirstLastPara="1" vertOverflow="ellipsis" wrap="square" anchor="ctr" anchorCtr="1"/>
          <a:lstStyle/>
          <a:p>
            <a:pPr>
              <a:defRPr sz="1000" b="1" i="0" u="none" strike="noStrike" kern="1200" baseline="0">
                <a:solidFill>
                  <a:schemeClr val="tx1"/>
                </a:solidFill>
                <a:latin typeface="+mn-lt"/>
                <a:ea typeface="+mn-ea"/>
                <a:cs typeface="+mn-cs"/>
              </a:defRPr>
            </a:pPr>
            <a:endParaRPr lang="en-AT"/>
          </a:p>
        </c:txPr>
        <c:crossAx val="341849055"/>
        <c:crosses val="autoZero"/>
        <c:auto val="0"/>
        <c:lblAlgn val="ctr"/>
        <c:lblOffset val="100"/>
        <c:tickLblSkip val="1"/>
        <c:noMultiLvlLbl val="0"/>
      </c:catAx>
      <c:valAx>
        <c:axId val="341849055"/>
        <c:scaling>
          <c:orientation val="minMax"/>
        </c:scaling>
        <c:delete val="0"/>
        <c:axPos val="l"/>
        <c:majorGridlines>
          <c:spPr>
            <a:ln w="9525" cap="flat" cmpd="sng" algn="ctr">
              <a:noFill/>
              <a:round/>
            </a:ln>
            <a:effectLst/>
          </c:spPr>
        </c:majorGridlines>
        <c:title>
          <c:tx>
            <c:rich>
              <a:bodyPr rot="-5400000" spcFirstLastPara="1" vertOverflow="ellipsis" vert="horz" wrap="square" anchor="ctr" anchorCtr="1"/>
              <a:lstStyle/>
              <a:p>
                <a:pPr>
                  <a:defRPr sz="1330" b="1" i="0" u="none" strike="noStrike" kern="1200" baseline="0">
                    <a:solidFill>
                      <a:schemeClr val="tx1"/>
                    </a:solidFill>
                    <a:latin typeface="+mn-lt"/>
                    <a:ea typeface="+mn-ea"/>
                    <a:cs typeface="+mn-cs"/>
                  </a:defRPr>
                </a:pPr>
                <a:r>
                  <a:rPr lang="en-GB" b="1" baseline="0" dirty="0">
                    <a:solidFill>
                      <a:schemeClr val="tx1"/>
                    </a:solidFill>
                  </a:rPr>
                  <a:t>Patients (%)</a:t>
                </a:r>
                <a:endParaRPr lang="en-GB" b="1" dirty="0">
                  <a:solidFill>
                    <a:schemeClr val="tx1"/>
                  </a:solidFill>
                </a:endParaRPr>
              </a:p>
            </c:rich>
          </c:tx>
          <c:overlay val="0"/>
          <c:spPr>
            <a:noFill/>
            <a:ln>
              <a:noFill/>
            </a:ln>
            <a:effectLst/>
          </c:spPr>
          <c:txPr>
            <a:bodyPr rot="-5400000" spcFirstLastPara="1" vertOverflow="ellipsis" vert="horz" wrap="square" anchor="ctr" anchorCtr="1"/>
            <a:lstStyle/>
            <a:p>
              <a:pPr>
                <a:defRPr sz="1330" b="1" i="0" u="none" strike="noStrike" kern="1200" baseline="0">
                  <a:solidFill>
                    <a:schemeClr val="tx1"/>
                  </a:solidFill>
                  <a:latin typeface="+mn-lt"/>
                  <a:ea typeface="+mn-ea"/>
                  <a:cs typeface="+mn-cs"/>
                </a:defRPr>
              </a:pPr>
              <a:endParaRPr lang="en-GB"/>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AT"/>
          </a:p>
        </c:txPr>
        <c:crossAx val="341847807"/>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AT"/>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1000123031496058E-2"/>
          <c:y val="4.4732369399138404E-2"/>
          <c:w val="0.80377060130997158"/>
          <c:h val="0.91649513884438194"/>
        </c:manualLayout>
      </c:layout>
      <c:barChart>
        <c:barDir val="col"/>
        <c:grouping val="clustered"/>
        <c:varyColors val="0"/>
        <c:ser>
          <c:idx val="0"/>
          <c:order val="0"/>
          <c:tx>
            <c:strRef>
              <c:f>Sheet1!$B$1</c:f>
              <c:strCache>
                <c:ptCount val="1"/>
                <c:pt idx="0">
                  <c:v>Placebo - FOURIER</c:v>
                </c:pt>
              </c:strCache>
            </c:strRef>
          </c:tx>
          <c:spPr>
            <a:solidFill>
              <a:srgbClr val="113E6B"/>
            </a:solidFill>
            <a:ln>
              <a:solidFill>
                <a:srgbClr val="113E6B"/>
              </a:solid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0.00%</c:formatCode>
                <c:ptCount val="1"/>
                <c:pt idx="0">
                  <c:v>6.4999999999999997E-3</c:v>
                </c:pt>
              </c:numCache>
            </c:numRef>
          </c:val>
          <c:extLst>
            <c:ext xmlns:c16="http://schemas.microsoft.com/office/drawing/2014/chart" uri="{C3380CC4-5D6E-409C-BE32-E72D297353CC}">
              <c16:uniqueId val="{00000000-2905-4238-A5ED-A2CCB322707D}"/>
            </c:ext>
          </c:extLst>
        </c:ser>
        <c:ser>
          <c:idx val="1"/>
          <c:order val="1"/>
          <c:tx>
            <c:strRef>
              <c:f>Sheet1!$C$1</c:f>
              <c:strCache>
                <c:ptCount val="1"/>
                <c:pt idx="0">
                  <c:v>Evolocumab - FOURIER</c:v>
                </c:pt>
              </c:strCache>
            </c:strRef>
          </c:tx>
          <c:spPr>
            <a:solidFill>
              <a:schemeClr val="accent6"/>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0.00%</c:formatCode>
                <c:ptCount val="1"/>
                <c:pt idx="0">
                  <c:v>8.0999999999999996E-3</c:v>
                </c:pt>
              </c:numCache>
            </c:numRef>
          </c:val>
          <c:extLst>
            <c:ext xmlns:c16="http://schemas.microsoft.com/office/drawing/2014/chart" uri="{C3380CC4-5D6E-409C-BE32-E72D297353CC}">
              <c16:uniqueId val="{00000001-2905-4238-A5ED-A2CCB322707D}"/>
            </c:ext>
          </c:extLst>
        </c:ser>
        <c:ser>
          <c:idx val="2"/>
          <c:order val="2"/>
          <c:tx>
            <c:strRef>
              <c:f>Sheet1!$D$1</c:f>
              <c:strCache>
                <c:ptCount val="1"/>
                <c:pt idx="0">
                  <c:v>Evolocumab - FOURIER &amp; OLE</c:v>
                </c:pt>
              </c:strCache>
            </c:strRef>
          </c:tx>
          <c:spPr>
            <a:solidFill>
              <a:srgbClr val="0063C3"/>
            </a:solidFill>
            <a:ln>
              <a:solidFill>
                <a:srgbClr val="0063C3"/>
              </a:solid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0.00%</c:formatCode>
                <c:ptCount val="1"/>
                <c:pt idx="0">
                  <c:v>4.1999999999999997E-3</c:v>
                </c:pt>
              </c:numCache>
            </c:numRef>
          </c:val>
          <c:extLst>
            <c:ext xmlns:c16="http://schemas.microsoft.com/office/drawing/2014/chart" uri="{C3380CC4-5D6E-409C-BE32-E72D297353CC}">
              <c16:uniqueId val="{00000002-2905-4238-A5ED-A2CCB322707D}"/>
            </c:ext>
          </c:extLst>
        </c:ser>
        <c:dLbls>
          <c:showLegendKey val="0"/>
          <c:showVal val="0"/>
          <c:showCatName val="0"/>
          <c:showSerName val="0"/>
          <c:showPercent val="0"/>
          <c:showBubbleSize val="0"/>
        </c:dLbls>
        <c:gapWidth val="219"/>
        <c:overlap val="-27"/>
        <c:axId val="895976224"/>
        <c:axId val="895976552"/>
      </c:barChart>
      <c:catAx>
        <c:axId val="895976224"/>
        <c:scaling>
          <c:orientation val="minMax"/>
        </c:scaling>
        <c:delete val="0"/>
        <c:axPos val="b"/>
        <c:numFmt formatCode="General" sourceLinked="1"/>
        <c:majorTickMark val="out"/>
        <c:minorTickMark val="none"/>
        <c:tickLblPos val="none"/>
        <c:spPr>
          <a:noFill/>
          <a:ln w="12700" cap="flat" cmpd="sng" algn="ctr">
            <a:solidFill>
              <a:srgbClr val="000000"/>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895976552"/>
        <c:crosses val="autoZero"/>
        <c:auto val="1"/>
        <c:lblAlgn val="ctr"/>
        <c:lblOffset val="100"/>
        <c:noMultiLvlLbl val="0"/>
      </c:catAx>
      <c:valAx>
        <c:axId val="895976552"/>
        <c:scaling>
          <c:orientation val="minMax"/>
          <c:max val="2.0000000000000004E-2"/>
          <c:min val="0"/>
        </c:scaling>
        <c:delete val="0"/>
        <c:axPos val="l"/>
        <c:numFmt formatCode="0.0%" sourceLinked="0"/>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AT"/>
          </a:p>
        </c:txPr>
        <c:crossAx val="895976224"/>
        <c:crosses val="autoZero"/>
        <c:crossBetween val="between"/>
        <c:majorUnit val="5.000000000000001E-3"/>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AT"/>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1000123031496058E-2"/>
          <c:y val="3.4818064115456723E-2"/>
          <c:w val="0.8278735428341728"/>
          <c:h val="0.83403988767704385"/>
        </c:manualLayout>
      </c:layout>
      <c:barChart>
        <c:barDir val="col"/>
        <c:grouping val="clustered"/>
        <c:varyColors val="0"/>
        <c:ser>
          <c:idx val="0"/>
          <c:order val="0"/>
          <c:tx>
            <c:strRef>
              <c:f>Sheet1!$B$1</c:f>
              <c:strCache>
                <c:ptCount val="1"/>
                <c:pt idx="0">
                  <c:v>Placebo - FOURIER</c:v>
                </c:pt>
              </c:strCache>
            </c:strRef>
          </c:tx>
          <c:spPr>
            <a:solidFill>
              <a:srgbClr val="113E6B"/>
            </a:solidFill>
            <a:ln>
              <a:solidFill>
                <a:srgbClr val="113E6B"/>
              </a:solid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0.00%</c:formatCode>
                <c:ptCount val="1"/>
                <c:pt idx="0">
                  <c:v>1.0999999999999999E-2</c:v>
                </c:pt>
              </c:numCache>
            </c:numRef>
          </c:val>
          <c:extLst>
            <c:ext xmlns:c16="http://schemas.microsoft.com/office/drawing/2014/chart" uri="{C3380CC4-5D6E-409C-BE32-E72D297353CC}">
              <c16:uniqueId val="{00000000-3212-449D-A85E-F5EAA39EF487}"/>
            </c:ext>
          </c:extLst>
        </c:ser>
        <c:ser>
          <c:idx val="1"/>
          <c:order val="1"/>
          <c:tx>
            <c:strRef>
              <c:f>Sheet1!$C$1</c:f>
              <c:strCache>
                <c:ptCount val="1"/>
                <c:pt idx="0">
                  <c:v>Evolocumab - FOURIER</c:v>
                </c:pt>
              </c:strCache>
            </c:strRef>
          </c:tx>
          <c:spPr>
            <a:solidFill>
              <a:schemeClr val="accent6"/>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0.00%</c:formatCode>
                <c:ptCount val="1"/>
                <c:pt idx="0">
                  <c:v>1.0999999999999999E-2</c:v>
                </c:pt>
              </c:numCache>
            </c:numRef>
          </c:val>
          <c:extLst>
            <c:ext xmlns:c16="http://schemas.microsoft.com/office/drawing/2014/chart" uri="{C3380CC4-5D6E-409C-BE32-E72D297353CC}">
              <c16:uniqueId val="{00000001-3212-449D-A85E-F5EAA39EF487}"/>
            </c:ext>
          </c:extLst>
        </c:ser>
        <c:ser>
          <c:idx val="2"/>
          <c:order val="2"/>
          <c:tx>
            <c:strRef>
              <c:f>Sheet1!$D$1</c:f>
              <c:strCache>
                <c:ptCount val="1"/>
                <c:pt idx="0">
                  <c:v>Evolocumab - FOURIER &amp; OLE</c:v>
                </c:pt>
              </c:strCache>
            </c:strRef>
          </c:tx>
          <c:spPr>
            <a:solidFill>
              <a:srgbClr val="0063C3"/>
            </a:solidFill>
            <a:ln>
              <a:solidFill>
                <a:srgbClr val="0063C3"/>
              </a:solid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0.00%</c:formatCode>
                <c:ptCount val="1"/>
                <c:pt idx="0">
                  <c:v>5.7999999999999996E-3</c:v>
                </c:pt>
              </c:numCache>
            </c:numRef>
          </c:val>
          <c:extLst>
            <c:ext xmlns:c16="http://schemas.microsoft.com/office/drawing/2014/chart" uri="{C3380CC4-5D6E-409C-BE32-E72D297353CC}">
              <c16:uniqueId val="{00000002-3212-449D-A85E-F5EAA39EF487}"/>
            </c:ext>
          </c:extLst>
        </c:ser>
        <c:dLbls>
          <c:showLegendKey val="0"/>
          <c:showVal val="0"/>
          <c:showCatName val="0"/>
          <c:showSerName val="0"/>
          <c:showPercent val="0"/>
          <c:showBubbleSize val="0"/>
        </c:dLbls>
        <c:gapWidth val="219"/>
        <c:overlap val="-27"/>
        <c:axId val="895976224"/>
        <c:axId val="895976552"/>
      </c:barChart>
      <c:catAx>
        <c:axId val="895976224"/>
        <c:scaling>
          <c:orientation val="minMax"/>
        </c:scaling>
        <c:delete val="0"/>
        <c:axPos val="b"/>
        <c:numFmt formatCode="General" sourceLinked="1"/>
        <c:majorTickMark val="out"/>
        <c:minorTickMark val="none"/>
        <c:tickLblPos val="none"/>
        <c:spPr>
          <a:noFill/>
          <a:ln w="12700" cap="flat" cmpd="sng" algn="ctr">
            <a:solidFill>
              <a:srgbClr val="000000"/>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895976552"/>
        <c:crosses val="autoZero"/>
        <c:auto val="1"/>
        <c:lblAlgn val="ctr"/>
        <c:lblOffset val="100"/>
        <c:noMultiLvlLbl val="0"/>
      </c:catAx>
      <c:valAx>
        <c:axId val="895976552"/>
        <c:scaling>
          <c:orientation val="minMax"/>
          <c:max val="2.5000000000000005E-2"/>
          <c:min val="0"/>
        </c:scaling>
        <c:delete val="0"/>
        <c:axPos val="l"/>
        <c:numFmt formatCode="0.0%" sourceLinked="0"/>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AT"/>
          </a:p>
        </c:txPr>
        <c:crossAx val="895976224"/>
        <c:crosses val="autoZero"/>
        <c:crossBetween val="between"/>
        <c:majorUnit val="5.000000000000001E-3"/>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AT"/>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1000123031496058E-2"/>
          <c:y val="3.4818064115456723E-2"/>
          <c:w val="0.82408136482939631"/>
          <c:h val="0.83970600438834042"/>
        </c:manualLayout>
      </c:layout>
      <c:barChart>
        <c:barDir val="col"/>
        <c:grouping val="clustered"/>
        <c:varyColors val="0"/>
        <c:ser>
          <c:idx val="0"/>
          <c:order val="0"/>
          <c:tx>
            <c:strRef>
              <c:f>Sheet1!$B$1</c:f>
              <c:strCache>
                <c:ptCount val="1"/>
                <c:pt idx="0">
                  <c:v>Placebo - FOURIER</c:v>
                </c:pt>
              </c:strCache>
            </c:strRef>
          </c:tx>
          <c:spPr>
            <a:solidFill>
              <a:srgbClr val="113E6B"/>
            </a:solidFill>
            <a:ln>
              <a:solidFill>
                <a:srgbClr val="113E6B"/>
              </a:solid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0.00%</c:formatCode>
                <c:ptCount val="1"/>
                <c:pt idx="0">
                  <c:v>1.9E-2</c:v>
                </c:pt>
              </c:numCache>
            </c:numRef>
          </c:val>
          <c:extLst>
            <c:ext xmlns:c16="http://schemas.microsoft.com/office/drawing/2014/chart" uri="{C3380CC4-5D6E-409C-BE32-E72D297353CC}">
              <c16:uniqueId val="{00000000-A4C7-41D3-956A-03E8E33B9FF6}"/>
            </c:ext>
          </c:extLst>
        </c:ser>
        <c:ser>
          <c:idx val="1"/>
          <c:order val="1"/>
          <c:tx>
            <c:strRef>
              <c:f>Sheet1!$C$1</c:f>
              <c:strCache>
                <c:ptCount val="1"/>
                <c:pt idx="0">
                  <c:v>Evolocumab - FOURIER</c:v>
                </c:pt>
              </c:strCache>
            </c:strRef>
          </c:tx>
          <c:spPr>
            <a:solidFill>
              <a:schemeClr val="accent6"/>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0.00%</c:formatCode>
                <c:ptCount val="1"/>
                <c:pt idx="0">
                  <c:v>2.1000000000000001E-2</c:v>
                </c:pt>
              </c:numCache>
            </c:numRef>
          </c:val>
          <c:extLst>
            <c:ext xmlns:c16="http://schemas.microsoft.com/office/drawing/2014/chart" uri="{C3380CC4-5D6E-409C-BE32-E72D297353CC}">
              <c16:uniqueId val="{00000001-A4C7-41D3-956A-03E8E33B9FF6}"/>
            </c:ext>
          </c:extLst>
        </c:ser>
        <c:ser>
          <c:idx val="2"/>
          <c:order val="2"/>
          <c:tx>
            <c:strRef>
              <c:f>Sheet1!$D$1</c:f>
              <c:strCache>
                <c:ptCount val="1"/>
                <c:pt idx="0">
                  <c:v>Evolocumab - FOURIER &amp; OLE</c:v>
                </c:pt>
              </c:strCache>
            </c:strRef>
          </c:tx>
          <c:spPr>
            <a:solidFill>
              <a:srgbClr val="0063C3"/>
            </a:solidFill>
            <a:ln>
              <a:solidFill>
                <a:srgbClr val="0063C3"/>
              </a:solid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0.00%</c:formatCode>
                <c:ptCount val="1"/>
                <c:pt idx="0">
                  <c:v>1.2E-2</c:v>
                </c:pt>
              </c:numCache>
            </c:numRef>
          </c:val>
          <c:extLst>
            <c:ext xmlns:c16="http://schemas.microsoft.com/office/drawing/2014/chart" uri="{C3380CC4-5D6E-409C-BE32-E72D297353CC}">
              <c16:uniqueId val="{00000002-A4C7-41D3-956A-03E8E33B9FF6}"/>
            </c:ext>
          </c:extLst>
        </c:ser>
        <c:dLbls>
          <c:showLegendKey val="0"/>
          <c:showVal val="0"/>
          <c:showCatName val="0"/>
          <c:showSerName val="0"/>
          <c:showPercent val="0"/>
          <c:showBubbleSize val="0"/>
        </c:dLbls>
        <c:gapWidth val="219"/>
        <c:overlap val="-27"/>
        <c:axId val="895976224"/>
        <c:axId val="895976552"/>
      </c:barChart>
      <c:catAx>
        <c:axId val="895976224"/>
        <c:scaling>
          <c:orientation val="minMax"/>
        </c:scaling>
        <c:delete val="0"/>
        <c:axPos val="b"/>
        <c:numFmt formatCode="General" sourceLinked="1"/>
        <c:majorTickMark val="out"/>
        <c:minorTickMark val="none"/>
        <c:tickLblPos val="none"/>
        <c:spPr>
          <a:noFill/>
          <a:ln w="12700" cap="flat" cmpd="sng" algn="ctr">
            <a:solidFill>
              <a:srgbClr val="000000"/>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895976552"/>
        <c:crosses val="autoZero"/>
        <c:auto val="1"/>
        <c:lblAlgn val="ctr"/>
        <c:lblOffset val="100"/>
        <c:noMultiLvlLbl val="0"/>
      </c:catAx>
      <c:valAx>
        <c:axId val="895976552"/>
        <c:scaling>
          <c:orientation val="minMax"/>
          <c:max val="4.0000000000000008E-2"/>
          <c:min val="0"/>
        </c:scaling>
        <c:delete val="0"/>
        <c:axPos val="l"/>
        <c:numFmt formatCode="0%" sourceLinked="0"/>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AT"/>
          </a:p>
        </c:txPr>
        <c:crossAx val="895976224"/>
        <c:crosses val="autoZero"/>
        <c:crossBetween val="between"/>
        <c:majorUnit val="1.0000000000000002E-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AT"/>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087447683904374"/>
          <c:y val="4.0484180826753355E-2"/>
          <c:w val="0.81503186257123261"/>
          <c:h val="0.78304483727537422"/>
        </c:manualLayout>
      </c:layout>
      <c:barChart>
        <c:barDir val="col"/>
        <c:grouping val="clustered"/>
        <c:varyColors val="0"/>
        <c:ser>
          <c:idx val="0"/>
          <c:order val="0"/>
          <c:tx>
            <c:strRef>
              <c:f>Sheet1!$B$1</c:f>
              <c:strCache>
                <c:ptCount val="1"/>
                <c:pt idx="0">
                  <c:v>Placebo - FOURIER</c:v>
                </c:pt>
              </c:strCache>
            </c:strRef>
          </c:tx>
          <c:spPr>
            <a:solidFill>
              <a:srgbClr val="113E6B"/>
            </a:solidFill>
            <a:ln>
              <a:solidFill>
                <a:srgbClr val="113E6B"/>
              </a:solid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0.00%</c:formatCode>
                <c:ptCount val="1"/>
                <c:pt idx="0">
                  <c:v>2.3199999999999998E-2</c:v>
                </c:pt>
              </c:numCache>
            </c:numRef>
          </c:val>
          <c:extLst>
            <c:ext xmlns:c16="http://schemas.microsoft.com/office/drawing/2014/chart" uri="{C3380CC4-5D6E-409C-BE32-E72D297353CC}">
              <c16:uniqueId val="{00000000-2987-4708-8CCA-D706D1C872D7}"/>
            </c:ext>
          </c:extLst>
        </c:ser>
        <c:ser>
          <c:idx val="1"/>
          <c:order val="1"/>
          <c:tx>
            <c:strRef>
              <c:f>Sheet1!$C$1</c:f>
              <c:strCache>
                <c:ptCount val="1"/>
                <c:pt idx="0">
                  <c:v>Evolocumab - FOURIER</c:v>
                </c:pt>
              </c:strCache>
            </c:strRef>
          </c:tx>
          <c:spPr>
            <a:solidFill>
              <a:schemeClr val="accent6"/>
            </a:solidFill>
            <a:ln>
              <a:no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0.00%</c:formatCode>
                <c:ptCount val="1"/>
                <c:pt idx="0">
                  <c:v>1.84E-2</c:v>
                </c:pt>
              </c:numCache>
            </c:numRef>
          </c:val>
          <c:extLst>
            <c:ext xmlns:c16="http://schemas.microsoft.com/office/drawing/2014/chart" uri="{C3380CC4-5D6E-409C-BE32-E72D297353CC}">
              <c16:uniqueId val="{00000001-2987-4708-8CCA-D706D1C872D7}"/>
            </c:ext>
          </c:extLst>
        </c:ser>
        <c:ser>
          <c:idx val="2"/>
          <c:order val="2"/>
          <c:tx>
            <c:strRef>
              <c:f>Sheet1!$D$1</c:f>
              <c:strCache>
                <c:ptCount val="1"/>
                <c:pt idx="0">
                  <c:v>Evolocumab - FOURIER &amp; OLE</c:v>
                </c:pt>
              </c:strCache>
            </c:strRef>
          </c:tx>
          <c:spPr>
            <a:solidFill>
              <a:srgbClr val="0063C3"/>
            </a:solidFill>
            <a:ln>
              <a:solidFill>
                <a:srgbClr val="0063C3"/>
              </a:solidFill>
            </a:ln>
            <a:effectLst/>
          </c:spPr>
          <c:invertIfNegative val="0"/>
          <c:dLbls>
            <c:numFmt formatCode="0.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0.00%</c:formatCode>
                <c:ptCount val="1"/>
                <c:pt idx="0">
                  <c:v>1.1900000000000001E-2</c:v>
                </c:pt>
              </c:numCache>
            </c:numRef>
          </c:val>
          <c:extLst>
            <c:ext xmlns:c16="http://schemas.microsoft.com/office/drawing/2014/chart" uri="{C3380CC4-5D6E-409C-BE32-E72D297353CC}">
              <c16:uniqueId val="{00000002-2987-4708-8CCA-D706D1C872D7}"/>
            </c:ext>
          </c:extLst>
        </c:ser>
        <c:dLbls>
          <c:showLegendKey val="0"/>
          <c:showVal val="0"/>
          <c:showCatName val="0"/>
          <c:showSerName val="0"/>
          <c:showPercent val="0"/>
          <c:showBubbleSize val="0"/>
        </c:dLbls>
        <c:gapWidth val="219"/>
        <c:overlap val="-27"/>
        <c:axId val="895976224"/>
        <c:axId val="895976552"/>
      </c:barChart>
      <c:catAx>
        <c:axId val="895976224"/>
        <c:scaling>
          <c:orientation val="minMax"/>
        </c:scaling>
        <c:delete val="0"/>
        <c:axPos val="b"/>
        <c:numFmt formatCode="General" sourceLinked="1"/>
        <c:majorTickMark val="out"/>
        <c:minorTickMark val="none"/>
        <c:tickLblPos val="none"/>
        <c:spPr>
          <a:noFill/>
          <a:ln w="12700" cap="flat" cmpd="sng" algn="ctr">
            <a:solidFill>
              <a:srgbClr val="000000"/>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895976552"/>
        <c:crosses val="autoZero"/>
        <c:auto val="1"/>
        <c:lblAlgn val="ctr"/>
        <c:lblOffset val="100"/>
        <c:noMultiLvlLbl val="0"/>
      </c:catAx>
      <c:valAx>
        <c:axId val="895976552"/>
        <c:scaling>
          <c:orientation val="minMax"/>
          <c:max val="4.0000000000000008E-2"/>
          <c:min val="0"/>
        </c:scaling>
        <c:delete val="0"/>
        <c:axPos val="l"/>
        <c:numFmt formatCode="0%" sourceLinked="0"/>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AT"/>
          </a:p>
        </c:txPr>
        <c:crossAx val="895976224"/>
        <c:crosses val="autoZero"/>
        <c:crossBetween val="between"/>
        <c:majorUnit val="1.0000000000000002E-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AT"/>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1000123031496058E-2"/>
          <c:y val="3.4818064115456723E-2"/>
          <c:w val="0.81575926320020808"/>
          <c:h val="0.78304483727537422"/>
        </c:manualLayout>
      </c:layout>
      <c:barChart>
        <c:barDir val="col"/>
        <c:grouping val="clustered"/>
        <c:varyColors val="0"/>
        <c:ser>
          <c:idx val="0"/>
          <c:order val="0"/>
          <c:tx>
            <c:strRef>
              <c:f>Sheet1!$B$1</c:f>
              <c:strCache>
                <c:ptCount val="1"/>
                <c:pt idx="0">
                  <c:v>Placebo - FOURIER</c:v>
                </c:pt>
              </c:strCache>
            </c:strRef>
          </c:tx>
          <c:spPr>
            <a:solidFill>
              <a:srgbClr val="113E6B"/>
            </a:solidFill>
            <a:ln>
              <a:solidFill>
                <a:srgbClr val="113E6B"/>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0.00%</c:formatCode>
                <c:ptCount val="1"/>
                <c:pt idx="0">
                  <c:v>5.0000000000000001E-4</c:v>
                </c:pt>
              </c:numCache>
            </c:numRef>
          </c:val>
          <c:extLst>
            <c:ext xmlns:c16="http://schemas.microsoft.com/office/drawing/2014/chart" uri="{C3380CC4-5D6E-409C-BE32-E72D297353CC}">
              <c16:uniqueId val="{00000000-A91D-48A7-ADB4-56515F66712D}"/>
            </c:ext>
          </c:extLst>
        </c:ser>
        <c:ser>
          <c:idx val="1"/>
          <c:order val="1"/>
          <c:tx>
            <c:strRef>
              <c:f>Sheet1!$C$1</c:f>
              <c:strCache>
                <c:ptCount val="1"/>
                <c:pt idx="0">
                  <c:v>Evolocumab - FOURIER</c:v>
                </c:pt>
              </c:strCache>
            </c:strRef>
          </c:tx>
          <c:spPr>
            <a:solidFill>
              <a:srgbClr val="CC00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0.00%</c:formatCode>
                <c:ptCount val="1"/>
                <c:pt idx="0">
                  <c:v>0</c:v>
                </c:pt>
              </c:numCache>
            </c:numRef>
          </c:val>
          <c:extLst>
            <c:ext xmlns:c16="http://schemas.microsoft.com/office/drawing/2014/chart" uri="{C3380CC4-5D6E-409C-BE32-E72D297353CC}">
              <c16:uniqueId val="{00000001-A91D-48A7-ADB4-56515F66712D}"/>
            </c:ext>
          </c:extLst>
        </c:ser>
        <c:ser>
          <c:idx val="2"/>
          <c:order val="2"/>
          <c:tx>
            <c:strRef>
              <c:f>Sheet1!$D$1</c:f>
              <c:strCache>
                <c:ptCount val="1"/>
                <c:pt idx="0">
                  <c:v>Evolocumab - FOURIER &amp; OLE</c:v>
                </c:pt>
              </c:strCache>
            </c:strRef>
          </c:tx>
          <c:spPr>
            <a:solidFill>
              <a:srgbClr val="0063C3"/>
            </a:solidFill>
            <a:ln>
              <a:solidFill>
                <a:srgbClr val="0063C3"/>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0.00%</c:formatCode>
                <c:ptCount val="1"/>
                <c:pt idx="0">
                  <c:v>4.0000000000000002E-4</c:v>
                </c:pt>
              </c:numCache>
            </c:numRef>
          </c:val>
          <c:extLst>
            <c:ext xmlns:c16="http://schemas.microsoft.com/office/drawing/2014/chart" uri="{C3380CC4-5D6E-409C-BE32-E72D297353CC}">
              <c16:uniqueId val="{00000002-A91D-48A7-ADB4-56515F66712D}"/>
            </c:ext>
          </c:extLst>
        </c:ser>
        <c:dLbls>
          <c:showLegendKey val="0"/>
          <c:showVal val="0"/>
          <c:showCatName val="0"/>
          <c:showSerName val="0"/>
          <c:showPercent val="0"/>
          <c:showBubbleSize val="0"/>
        </c:dLbls>
        <c:gapWidth val="219"/>
        <c:overlap val="-27"/>
        <c:axId val="895976224"/>
        <c:axId val="895976552"/>
      </c:barChart>
      <c:catAx>
        <c:axId val="895976224"/>
        <c:scaling>
          <c:orientation val="minMax"/>
        </c:scaling>
        <c:delete val="0"/>
        <c:axPos val="b"/>
        <c:numFmt formatCode="General" sourceLinked="1"/>
        <c:majorTickMark val="out"/>
        <c:minorTickMark val="none"/>
        <c:tickLblPos val="none"/>
        <c:spPr>
          <a:noFill/>
          <a:ln w="12700" cap="flat" cmpd="sng" algn="ctr">
            <a:solidFill>
              <a:srgbClr val="000000"/>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895976552"/>
        <c:crosses val="autoZero"/>
        <c:auto val="1"/>
        <c:lblAlgn val="ctr"/>
        <c:lblOffset val="100"/>
        <c:noMultiLvlLbl val="0"/>
      </c:catAx>
      <c:valAx>
        <c:axId val="895976552"/>
        <c:scaling>
          <c:orientation val="minMax"/>
          <c:max val="1.0000000000000002E-2"/>
          <c:min val="0"/>
        </c:scaling>
        <c:delete val="0"/>
        <c:axPos val="l"/>
        <c:numFmt formatCode="0.00%" sourceLinked="0"/>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AT"/>
          </a:p>
        </c:txPr>
        <c:crossAx val="895976224"/>
        <c:crosses val="autoZero"/>
        <c:crossBetween val="between"/>
        <c:majorUnit val="2.5000000000000005E-3"/>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AT"/>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1000123031496058E-2"/>
          <c:y val="4.0484180826753355E-2"/>
          <c:w val="0.84782607410560162"/>
          <c:h val="0.79362023431778339"/>
        </c:manualLayout>
      </c:layout>
      <c:barChart>
        <c:barDir val="col"/>
        <c:grouping val="clustered"/>
        <c:varyColors val="0"/>
        <c:ser>
          <c:idx val="0"/>
          <c:order val="0"/>
          <c:tx>
            <c:strRef>
              <c:f>Sheet1!$B$1</c:f>
              <c:strCache>
                <c:ptCount val="1"/>
                <c:pt idx="0">
                  <c:v>Placebo - FOURIER</c:v>
                </c:pt>
              </c:strCache>
            </c:strRef>
          </c:tx>
          <c:spPr>
            <a:solidFill>
              <a:srgbClr val="113E6B"/>
            </a:solidFill>
            <a:ln>
              <a:noFill/>
            </a:ln>
            <a:effectLst/>
          </c:spPr>
          <c:invertIfNegative val="0"/>
          <c:dPt>
            <c:idx val="0"/>
            <c:invertIfNegative val="0"/>
            <c:bubble3D val="0"/>
            <c:spPr>
              <a:solidFill>
                <a:srgbClr val="113E6B"/>
              </a:solidFill>
              <a:ln>
                <a:solidFill>
                  <a:srgbClr val="0063C3"/>
                </a:solidFill>
              </a:ln>
              <a:effectLst/>
            </c:spPr>
            <c:extLst>
              <c:ext xmlns:c16="http://schemas.microsoft.com/office/drawing/2014/chart" uri="{C3380CC4-5D6E-409C-BE32-E72D297353CC}">
                <c16:uniqueId val="{00000002-C3D9-4C0C-95DB-A9DDAA67DAB3}"/>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0.00%</c:formatCode>
                <c:ptCount val="1"/>
                <c:pt idx="0">
                  <c:v>0.125</c:v>
                </c:pt>
              </c:numCache>
            </c:numRef>
          </c:val>
          <c:extLst>
            <c:ext xmlns:c16="http://schemas.microsoft.com/office/drawing/2014/chart" uri="{C3380CC4-5D6E-409C-BE32-E72D297353CC}">
              <c16:uniqueId val="{00000000-3293-4458-B8B2-24BCC232414A}"/>
            </c:ext>
          </c:extLst>
        </c:ser>
        <c:ser>
          <c:idx val="1"/>
          <c:order val="1"/>
          <c:tx>
            <c:strRef>
              <c:f>Sheet1!$C$1</c:f>
              <c:strCache>
                <c:ptCount val="1"/>
                <c:pt idx="0">
                  <c:v>Evolocumab - FOURIER</c:v>
                </c:pt>
              </c:strCache>
            </c:strRef>
          </c:tx>
          <c:spPr>
            <a:solidFill>
              <a:schemeClr val="accent6"/>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0.00%</c:formatCode>
                <c:ptCount val="1"/>
                <c:pt idx="0">
                  <c:v>0.128</c:v>
                </c:pt>
              </c:numCache>
            </c:numRef>
          </c:val>
          <c:extLst>
            <c:ext xmlns:c16="http://schemas.microsoft.com/office/drawing/2014/chart" uri="{C3380CC4-5D6E-409C-BE32-E72D297353CC}">
              <c16:uniqueId val="{00000001-3293-4458-B8B2-24BCC232414A}"/>
            </c:ext>
          </c:extLst>
        </c:ser>
        <c:ser>
          <c:idx val="2"/>
          <c:order val="2"/>
          <c:tx>
            <c:strRef>
              <c:f>Sheet1!$D$1</c:f>
              <c:strCache>
                <c:ptCount val="1"/>
                <c:pt idx="0">
                  <c:v>Evolocumab - FOURIER &amp; OLE</c:v>
                </c:pt>
              </c:strCache>
            </c:strRef>
          </c:tx>
          <c:spPr>
            <a:solidFill>
              <a:srgbClr val="0063C3"/>
            </a:solidFill>
            <a:ln>
              <a:solidFill>
                <a:srgbClr val="0063C3"/>
              </a:solidFill>
            </a:ln>
            <a:effectLst/>
          </c:spPr>
          <c:invertIfNegative val="0"/>
          <c:dPt>
            <c:idx val="0"/>
            <c:invertIfNegative val="0"/>
            <c:bubble3D val="0"/>
            <c:spPr>
              <a:solidFill>
                <a:srgbClr val="0063C3"/>
              </a:solidFill>
              <a:ln>
                <a:solidFill>
                  <a:srgbClr val="0063C3"/>
                </a:solidFill>
              </a:ln>
              <a:effectLst/>
            </c:spPr>
            <c:extLst>
              <c:ext xmlns:c16="http://schemas.microsoft.com/office/drawing/2014/chart" uri="{C3380CC4-5D6E-409C-BE32-E72D297353CC}">
                <c16:uniqueId val="{00000003-3293-4458-B8B2-24BCC232414A}"/>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mn-lt"/>
                    <a:ea typeface="+mn-ea"/>
                    <a:cs typeface="+mn-cs"/>
                  </a:defRPr>
                </a:pPr>
                <a:endParaRPr lang="en-AT"/>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0.00%</c:formatCode>
                <c:ptCount val="1"/>
                <c:pt idx="0">
                  <c:v>0.10199999999999999</c:v>
                </c:pt>
              </c:numCache>
            </c:numRef>
          </c:val>
          <c:extLst>
            <c:ext xmlns:c16="http://schemas.microsoft.com/office/drawing/2014/chart" uri="{C3380CC4-5D6E-409C-BE32-E72D297353CC}">
              <c16:uniqueId val="{00000004-3293-4458-B8B2-24BCC232414A}"/>
            </c:ext>
          </c:extLst>
        </c:ser>
        <c:dLbls>
          <c:showLegendKey val="0"/>
          <c:showVal val="0"/>
          <c:showCatName val="0"/>
          <c:showSerName val="0"/>
          <c:showPercent val="0"/>
          <c:showBubbleSize val="0"/>
        </c:dLbls>
        <c:gapWidth val="219"/>
        <c:overlap val="-27"/>
        <c:axId val="895976224"/>
        <c:axId val="895976552"/>
      </c:barChart>
      <c:catAx>
        <c:axId val="895976224"/>
        <c:scaling>
          <c:orientation val="minMax"/>
        </c:scaling>
        <c:delete val="0"/>
        <c:axPos val="b"/>
        <c:numFmt formatCode="General" sourceLinked="1"/>
        <c:majorTickMark val="out"/>
        <c:minorTickMark val="none"/>
        <c:tickLblPos val="none"/>
        <c:spPr>
          <a:noFill/>
          <a:ln w="12700" cap="flat" cmpd="sng" algn="ctr">
            <a:solidFill>
              <a:srgbClr val="000000"/>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895976552"/>
        <c:crosses val="autoZero"/>
        <c:auto val="1"/>
        <c:lblAlgn val="ctr"/>
        <c:lblOffset val="100"/>
        <c:noMultiLvlLbl val="0"/>
      </c:catAx>
      <c:valAx>
        <c:axId val="895976552"/>
        <c:scaling>
          <c:orientation val="minMax"/>
          <c:max val="0.25"/>
          <c:min val="0"/>
        </c:scaling>
        <c:delete val="0"/>
        <c:axPos val="l"/>
        <c:numFmt formatCode="0%" sourceLinked="0"/>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AT"/>
          </a:p>
        </c:txPr>
        <c:crossAx val="895976224"/>
        <c:crosses val="autoZero"/>
        <c:crossBetween val="between"/>
        <c:majorUnit val="5.000000000000001E-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AT"/>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469206974128269"/>
          <c:y val="2.164638511095205E-2"/>
          <c:w val="0.8407500198838781"/>
          <c:h val="0.86652209098862654"/>
        </c:manualLayout>
      </c:layout>
      <c:scatterChart>
        <c:scatterStyle val="lineMarker"/>
        <c:varyColors val="0"/>
        <c:ser>
          <c:idx val="1"/>
          <c:order val="0"/>
          <c:tx>
            <c:strRef>
              <c:f>'Data - DM'!$A$5</c:f>
              <c:strCache>
                <c:ptCount val="1"/>
                <c:pt idx="0">
                  <c:v>Placebo</c:v>
                </c:pt>
              </c:strCache>
            </c:strRef>
          </c:tx>
          <c:spPr>
            <a:ln>
              <a:solidFill>
                <a:srgbClr val="113E6B"/>
              </a:solidFill>
            </a:ln>
          </c:spPr>
          <c:marker>
            <c:symbol val="circle"/>
            <c:size val="8"/>
            <c:spPr>
              <a:solidFill>
                <a:srgbClr val="113E6B"/>
              </a:solidFill>
              <a:ln>
                <a:solidFill>
                  <a:srgbClr val="113E6B"/>
                </a:solidFill>
              </a:ln>
            </c:spPr>
          </c:marker>
          <c:errBars>
            <c:errDir val="y"/>
            <c:errBarType val="both"/>
            <c:errValType val="cust"/>
            <c:noEndCap val="0"/>
            <c:plus>
              <c:numRef>
                <c:f>'Data - DM'!$N$8:$V$8</c:f>
                <c:numCache>
                  <c:formatCode>General</c:formatCode>
                  <c:ptCount val="9"/>
                  <c:pt idx="0">
                    <c:v>34</c:v>
                  </c:pt>
                  <c:pt idx="1">
                    <c:v>35</c:v>
                  </c:pt>
                  <c:pt idx="2">
                    <c:v>36</c:v>
                  </c:pt>
                  <c:pt idx="3">
                    <c:v>36</c:v>
                  </c:pt>
                  <c:pt idx="4">
                    <c:v>35</c:v>
                  </c:pt>
                  <c:pt idx="5">
                    <c:v>35</c:v>
                  </c:pt>
                  <c:pt idx="6">
                    <c:v>36</c:v>
                  </c:pt>
                  <c:pt idx="7">
                    <c:v>36</c:v>
                  </c:pt>
                  <c:pt idx="8">
                    <c:v>35</c:v>
                  </c:pt>
                </c:numCache>
              </c:numRef>
            </c:plus>
            <c:minus>
              <c:numRef>
                <c:f>'Data - DM'!$N$10:$V$10</c:f>
                <c:numCache>
                  <c:formatCode>General</c:formatCode>
                  <c:ptCount val="9"/>
                  <c:pt idx="0">
                    <c:v>21</c:v>
                  </c:pt>
                  <c:pt idx="1">
                    <c:v>20</c:v>
                  </c:pt>
                  <c:pt idx="2">
                    <c:v>20</c:v>
                  </c:pt>
                  <c:pt idx="3">
                    <c:v>21</c:v>
                  </c:pt>
                  <c:pt idx="4">
                    <c:v>22</c:v>
                  </c:pt>
                  <c:pt idx="5">
                    <c:v>20</c:v>
                  </c:pt>
                  <c:pt idx="6">
                    <c:v>21</c:v>
                  </c:pt>
                  <c:pt idx="7">
                    <c:v>21</c:v>
                  </c:pt>
                  <c:pt idx="8">
                    <c:v>19</c:v>
                  </c:pt>
                </c:numCache>
              </c:numRef>
            </c:minus>
          </c:errBars>
          <c:errBars>
            <c:errDir val="x"/>
            <c:errBarType val="both"/>
            <c:errValType val="cust"/>
            <c:noEndCap val="1"/>
            <c:plus>
              <c:numLit>
                <c:formatCode>General</c:formatCode>
                <c:ptCount val="1"/>
                <c:pt idx="0">
                  <c:v>0</c:v>
                </c:pt>
              </c:numLit>
            </c:plus>
            <c:minus>
              <c:numLit>
                <c:formatCode>General</c:formatCode>
                <c:ptCount val="1"/>
                <c:pt idx="0">
                  <c:v>0</c:v>
                </c:pt>
              </c:numLit>
            </c:minus>
          </c:errBars>
          <c:xVal>
            <c:numRef>
              <c:f>'Data - DM'!$N$3:$V$3</c:f>
              <c:numCache>
                <c:formatCode>General</c:formatCode>
                <c:ptCount val="9"/>
                <c:pt idx="0">
                  <c:v>0</c:v>
                </c:pt>
                <c:pt idx="1">
                  <c:v>11</c:v>
                </c:pt>
                <c:pt idx="2">
                  <c:v>23</c:v>
                </c:pt>
                <c:pt idx="3">
                  <c:v>47</c:v>
                </c:pt>
                <c:pt idx="4">
                  <c:v>71</c:v>
                </c:pt>
                <c:pt idx="5">
                  <c:v>95</c:v>
                </c:pt>
                <c:pt idx="6">
                  <c:v>119</c:v>
                </c:pt>
                <c:pt idx="7">
                  <c:v>143</c:v>
                </c:pt>
                <c:pt idx="8">
                  <c:v>167</c:v>
                </c:pt>
              </c:numCache>
            </c:numRef>
          </c:xVal>
          <c:yVal>
            <c:numRef>
              <c:f>'Data - DM'!$N$9:$V$9</c:f>
              <c:numCache>
                <c:formatCode>General</c:formatCode>
                <c:ptCount val="9"/>
                <c:pt idx="0">
                  <c:v>130</c:v>
                </c:pt>
                <c:pt idx="1">
                  <c:v>129</c:v>
                </c:pt>
                <c:pt idx="2">
                  <c:v>129</c:v>
                </c:pt>
                <c:pt idx="3">
                  <c:v>130</c:v>
                </c:pt>
                <c:pt idx="4">
                  <c:v>132</c:v>
                </c:pt>
                <c:pt idx="5">
                  <c:v>131</c:v>
                </c:pt>
                <c:pt idx="6">
                  <c:v>132</c:v>
                </c:pt>
                <c:pt idx="7">
                  <c:v>131</c:v>
                </c:pt>
                <c:pt idx="8">
                  <c:v>129</c:v>
                </c:pt>
              </c:numCache>
            </c:numRef>
          </c:yVal>
          <c:smooth val="0"/>
          <c:extLst>
            <c:ext xmlns:c16="http://schemas.microsoft.com/office/drawing/2014/chart" uri="{C3380CC4-5D6E-409C-BE32-E72D297353CC}">
              <c16:uniqueId val="{00000000-6A00-4D93-AEB9-8C64AAF763A3}"/>
            </c:ext>
          </c:extLst>
        </c:ser>
        <c:ser>
          <c:idx val="0"/>
          <c:order val="1"/>
          <c:tx>
            <c:strRef>
              <c:f>'Data - DM'!$A$14</c:f>
              <c:strCache>
                <c:ptCount val="1"/>
                <c:pt idx="0">
                  <c:v>Evolocumab</c:v>
                </c:pt>
              </c:strCache>
            </c:strRef>
          </c:tx>
          <c:spPr>
            <a:ln>
              <a:solidFill>
                <a:srgbClr val="FC840C"/>
              </a:solidFill>
            </a:ln>
          </c:spPr>
          <c:marker>
            <c:symbol val="circle"/>
            <c:size val="8"/>
            <c:spPr>
              <a:solidFill>
                <a:srgbClr val="FC840C"/>
              </a:solidFill>
              <a:ln>
                <a:solidFill>
                  <a:srgbClr val="FC840C"/>
                </a:solidFill>
              </a:ln>
            </c:spPr>
          </c:marker>
          <c:errBars>
            <c:errDir val="y"/>
            <c:errBarType val="both"/>
            <c:errValType val="cust"/>
            <c:noEndCap val="0"/>
            <c:plus>
              <c:numRef>
                <c:f>'Data - DM'!$N$17:$V$17</c:f>
                <c:numCache>
                  <c:formatCode>General</c:formatCode>
                  <c:ptCount val="9"/>
                  <c:pt idx="0">
                    <c:v>34</c:v>
                  </c:pt>
                  <c:pt idx="1">
                    <c:v>36</c:v>
                  </c:pt>
                  <c:pt idx="2">
                    <c:v>37</c:v>
                  </c:pt>
                  <c:pt idx="3">
                    <c:v>36</c:v>
                  </c:pt>
                  <c:pt idx="4">
                    <c:v>37</c:v>
                  </c:pt>
                  <c:pt idx="5">
                    <c:v>36</c:v>
                  </c:pt>
                  <c:pt idx="6">
                    <c:v>35</c:v>
                  </c:pt>
                  <c:pt idx="7">
                    <c:v>36</c:v>
                  </c:pt>
                  <c:pt idx="8">
                    <c:v>31</c:v>
                  </c:pt>
                </c:numCache>
              </c:numRef>
            </c:plus>
            <c:minus>
              <c:numRef>
                <c:f>'Data - DM'!$N$19:$V$19</c:f>
                <c:numCache>
                  <c:formatCode>General</c:formatCode>
                  <c:ptCount val="9"/>
                  <c:pt idx="0">
                    <c:v>21</c:v>
                  </c:pt>
                  <c:pt idx="1">
                    <c:v>20</c:v>
                  </c:pt>
                  <c:pt idx="2">
                    <c:v>21</c:v>
                  </c:pt>
                  <c:pt idx="3">
                    <c:v>22</c:v>
                  </c:pt>
                  <c:pt idx="4">
                    <c:v>20</c:v>
                  </c:pt>
                  <c:pt idx="5">
                    <c:v>21</c:v>
                  </c:pt>
                  <c:pt idx="6">
                    <c:v>22</c:v>
                  </c:pt>
                  <c:pt idx="7">
                    <c:v>21</c:v>
                  </c:pt>
                  <c:pt idx="8">
                    <c:v>25.5</c:v>
                  </c:pt>
                </c:numCache>
              </c:numRef>
            </c:minus>
          </c:errBars>
          <c:errBars>
            <c:errDir val="x"/>
            <c:errBarType val="both"/>
            <c:errValType val="cust"/>
            <c:noEndCap val="1"/>
            <c:plus>
              <c:numLit>
                <c:formatCode>General</c:formatCode>
                <c:ptCount val="1"/>
                <c:pt idx="0">
                  <c:v>0</c:v>
                </c:pt>
              </c:numLit>
            </c:plus>
            <c:minus>
              <c:numLit>
                <c:formatCode>General</c:formatCode>
                <c:ptCount val="1"/>
                <c:pt idx="0">
                  <c:v>0</c:v>
                </c:pt>
              </c:numLit>
            </c:minus>
          </c:errBars>
          <c:xVal>
            <c:numRef>
              <c:f>'Data - DM'!$N$12:$V$12</c:f>
              <c:numCache>
                <c:formatCode>General</c:formatCode>
                <c:ptCount val="9"/>
                <c:pt idx="0">
                  <c:v>1</c:v>
                </c:pt>
                <c:pt idx="1">
                  <c:v>13</c:v>
                </c:pt>
                <c:pt idx="2">
                  <c:v>25</c:v>
                </c:pt>
                <c:pt idx="3">
                  <c:v>49</c:v>
                </c:pt>
                <c:pt idx="4">
                  <c:v>73</c:v>
                </c:pt>
                <c:pt idx="5">
                  <c:v>97</c:v>
                </c:pt>
                <c:pt idx="6">
                  <c:v>121</c:v>
                </c:pt>
                <c:pt idx="7">
                  <c:v>145</c:v>
                </c:pt>
                <c:pt idx="8">
                  <c:v>169</c:v>
                </c:pt>
              </c:numCache>
            </c:numRef>
          </c:xVal>
          <c:yVal>
            <c:numRef>
              <c:f>'Data - DM'!$N$18:$V$18</c:f>
              <c:numCache>
                <c:formatCode>General</c:formatCode>
                <c:ptCount val="9"/>
                <c:pt idx="0">
                  <c:v>130</c:v>
                </c:pt>
                <c:pt idx="1">
                  <c:v>129</c:v>
                </c:pt>
                <c:pt idx="2">
                  <c:v>130</c:v>
                </c:pt>
                <c:pt idx="3">
                  <c:v>132</c:v>
                </c:pt>
                <c:pt idx="4">
                  <c:v>130</c:v>
                </c:pt>
                <c:pt idx="5">
                  <c:v>131</c:v>
                </c:pt>
                <c:pt idx="6">
                  <c:v>132</c:v>
                </c:pt>
                <c:pt idx="7">
                  <c:v>131</c:v>
                </c:pt>
                <c:pt idx="8">
                  <c:v>136</c:v>
                </c:pt>
              </c:numCache>
            </c:numRef>
          </c:yVal>
          <c:smooth val="0"/>
          <c:extLst>
            <c:ext xmlns:c16="http://schemas.microsoft.com/office/drawing/2014/chart" uri="{C3380CC4-5D6E-409C-BE32-E72D297353CC}">
              <c16:uniqueId val="{00000001-6A00-4D93-AEB9-8C64AAF763A3}"/>
            </c:ext>
          </c:extLst>
        </c:ser>
        <c:ser>
          <c:idx val="2"/>
          <c:order val="2"/>
          <c:tx>
            <c:v>Pbo - preDM</c:v>
          </c:tx>
          <c:spPr>
            <a:ln>
              <a:solidFill>
                <a:srgbClr val="113E6B"/>
              </a:solidFill>
            </a:ln>
          </c:spPr>
          <c:marker>
            <c:symbol val="circle"/>
            <c:size val="8"/>
            <c:spPr>
              <a:solidFill>
                <a:srgbClr val="113E6B"/>
              </a:solidFill>
              <a:ln>
                <a:solidFill>
                  <a:srgbClr val="113E6B"/>
                </a:solidFill>
              </a:ln>
            </c:spPr>
          </c:marker>
          <c:errBars>
            <c:errDir val="y"/>
            <c:errBarType val="both"/>
            <c:errValType val="cust"/>
            <c:noEndCap val="0"/>
            <c:plus>
              <c:numRef>
                <c:f>'Data - DM'!$N$26:$V$26</c:f>
                <c:numCache>
                  <c:formatCode>General</c:formatCode>
                  <c:ptCount val="9"/>
                  <c:pt idx="0">
                    <c:v>7</c:v>
                  </c:pt>
                  <c:pt idx="1">
                    <c:v>8</c:v>
                  </c:pt>
                  <c:pt idx="2">
                    <c:v>8</c:v>
                  </c:pt>
                  <c:pt idx="3">
                    <c:v>8</c:v>
                  </c:pt>
                  <c:pt idx="4">
                    <c:v>8</c:v>
                  </c:pt>
                  <c:pt idx="5">
                    <c:v>8</c:v>
                  </c:pt>
                  <c:pt idx="6">
                    <c:v>8</c:v>
                  </c:pt>
                  <c:pt idx="7">
                    <c:v>8</c:v>
                  </c:pt>
                  <c:pt idx="8">
                    <c:v>8</c:v>
                  </c:pt>
                </c:numCache>
              </c:numRef>
            </c:plus>
            <c:minus>
              <c:numRef>
                <c:f>'Data - DM'!$N$28:$V$28</c:f>
                <c:numCache>
                  <c:formatCode>General</c:formatCode>
                  <c:ptCount val="9"/>
                  <c:pt idx="0">
                    <c:v>7</c:v>
                  </c:pt>
                  <c:pt idx="1">
                    <c:v>6</c:v>
                  </c:pt>
                  <c:pt idx="2">
                    <c:v>6</c:v>
                  </c:pt>
                  <c:pt idx="3">
                    <c:v>7</c:v>
                  </c:pt>
                  <c:pt idx="4">
                    <c:v>7</c:v>
                  </c:pt>
                  <c:pt idx="5">
                    <c:v>7</c:v>
                  </c:pt>
                  <c:pt idx="6">
                    <c:v>8</c:v>
                  </c:pt>
                  <c:pt idx="7">
                    <c:v>8</c:v>
                  </c:pt>
                  <c:pt idx="8">
                    <c:v>7</c:v>
                  </c:pt>
                </c:numCache>
              </c:numRef>
            </c:minus>
          </c:errBars>
          <c:errBars>
            <c:errDir val="x"/>
            <c:errBarType val="both"/>
            <c:errValType val="fixedVal"/>
            <c:noEndCap val="1"/>
            <c:val val="0"/>
          </c:errBars>
          <c:xVal>
            <c:numRef>
              <c:f>'Data - DM'!$N$21:$V$21</c:f>
              <c:numCache>
                <c:formatCode>General</c:formatCode>
                <c:ptCount val="9"/>
                <c:pt idx="0">
                  <c:v>0</c:v>
                </c:pt>
                <c:pt idx="1">
                  <c:v>11</c:v>
                </c:pt>
                <c:pt idx="2">
                  <c:v>23</c:v>
                </c:pt>
                <c:pt idx="3">
                  <c:v>47</c:v>
                </c:pt>
                <c:pt idx="4">
                  <c:v>71</c:v>
                </c:pt>
                <c:pt idx="5">
                  <c:v>95</c:v>
                </c:pt>
                <c:pt idx="6">
                  <c:v>119</c:v>
                </c:pt>
                <c:pt idx="7">
                  <c:v>143</c:v>
                </c:pt>
                <c:pt idx="8">
                  <c:v>167</c:v>
                </c:pt>
              </c:numCache>
            </c:numRef>
          </c:xVal>
          <c:yVal>
            <c:numRef>
              <c:f>'Data - DM'!$N$27:$V$27</c:f>
              <c:numCache>
                <c:formatCode>General</c:formatCode>
                <c:ptCount val="9"/>
                <c:pt idx="0">
                  <c:v>97</c:v>
                </c:pt>
                <c:pt idx="1">
                  <c:v>97</c:v>
                </c:pt>
                <c:pt idx="2">
                  <c:v>97</c:v>
                </c:pt>
                <c:pt idx="3">
                  <c:v>98</c:v>
                </c:pt>
                <c:pt idx="4">
                  <c:v>99</c:v>
                </c:pt>
                <c:pt idx="5">
                  <c:v>99</c:v>
                </c:pt>
                <c:pt idx="6">
                  <c:v>100</c:v>
                </c:pt>
                <c:pt idx="7">
                  <c:v>100</c:v>
                </c:pt>
                <c:pt idx="8">
                  <c:v>100</c:v>
                </c:pt>
              </c:numCache>
            </c:numRef>
          </c:yVal>
          <c:smooth val="0"/>
          <c:extLst>
            <c:ext xmlns:c16="http://schemas.microsoft.com/office/drawing/2014/chart" uri="{C3380CC4-5D6E-409C-BE32-E72D297353CC}">
              <c16:uniqueId val="{00000002-6A00-4D93-AEB9-8C64AAF763A3}"/>
            </c:ext>
          </c:extLst>
        </c:ser>
        <c:ser>
          <c:idx val="3"/>
          <c:order val="3"/>
          <c:tx>
            <c:v>EvoMab - preDM</c:v>
          </c:tx>
          <c:spPr>
            <a:ln>
              <a:solidFill>
                <a:srgbClr val="FC840C"/>
              </a:solidFill>
            </a:ln>
          </c:spPr>
          <c:marker>
            <c:symbol val="circle"/>
            <c:size val="8"/>
            <c:spPr>
              <a:solidFill>
                <a:srgbClr val="FC840C"/>
              </a:solidFill>
              <a:ln>
                <a:solidFill>
                  <a:srgbClr val="FC840C"/>
                </a:solidFill>
              </a:ln>
            </c:spPr>
          </c:marker>
          <c:errBars>
            <c:errDir val="y"/>
            <c:errBarType val="both"/>
            <c:errValType val="cust"/>
            <c:noEndCap val="0"/>
            <c:plus>
              <c:numRef>
                <c:f>'Data - DM'!$N$35:$V$35</c:f>
                <c:numCache>
                  <c:formatCode>General</c:formatCode>
                  <c:ptCount val="9"/>
                  <c:pt idx="0">
                    <c:v>8</c:v>
                  </c:pt>
                  <c:pt idx="1">
                    <c:v>7</c:v>
                  </c:pt>
                  <c:pt idx="2">
                    <c:v>7</c:v>
                  </c:pt>
                  <c:pt idx="3">
                    <c:v>8</c:v>
                  </c:pt>
                  <c:pt idx="4">
                    <c:v>8</c:v>
                  </c:pt>
                  <c:pt idx="5">
                    <c:v>9</c:v>
                  </c:pt>
                  <c:pt idx="6">
                    <c:v>8</c:v>
                  </c:pt>
                  <c:pt idx="7">
                    <c:v>9</c:v>
                  </c:pt>
                  <c:pt idx="8">
                    <c:v>8</c:v>
                  </c:pt>
                </c:numCache>
              </c:numRef>
            </c:plus>
            <c:minus>
              <c:numRef>
                <c:f>'Data - DM'!$N$37:$V$37</c:f>
                <c:numCache>
                  <c:formatCode>General</c:formatCode>
                  <c:ptCount val="9"/>
                  <c:pt idx="0">
                    <c:v>6</c:v>
                  </c:pt>
                  <c:pt idx="1">
                    <c:v>7</c:v>
                  </c:pt>
                  <c:pt idx="2">
                    <c:v>7</c:v>
                  </c:pt>
                  <c:pt idx="3">
                    <c:v>7</c:v>
                  </c:pt>
                  <c:pt idx="4">
                    <c:v>7</c:v>
                  </c:pt>
                  <c:pt idx="5">
                    <c:v>6</c:v>
                  </c:pt>
                  <c:pt idx="6">
                    <c:v>7</c:v>
                  </c:pt>
                  <c:pt idx="7">
                    <c:v>7</c:v>
                  </c:pt>
                  <c:pt idx="8">
                    <c:v>8</c:v>
                  </c:pt>
                </c:numCache>
              </c:numRef>
            </c:minus>
          </c:errBars>
          <c:errBars>
            <c:errDir val="x"/>
            <c:errBarType val="both"/>
            <c:errValType val="fixedVal"/>
            <c:noEndCap val="0"/>
            <c:val val="0"/>
          </c:errBars>
          <c:xVal>
            <c:numRef>
              <c:f>'Data - DM'!$N$30:$V$30</c:f>
              <c:numCache>
                <c:formatCode>General</c:formatCode>
                <c:ptCount val="9"/>
                <c:pt idx="0">
                  <c:v>1</c:v>
                </c:pt>
                <c:pt idx="1">
                  <c:v>13</c:v>
                </c:pt>
                <c:pt idx="2">
                  <c:v>25</c:v>
                </c:pt>
                <c:pt idx="3">
                  <c:v>49</c:v>
                </c:pt>
                <c:pt idx="4">
                  <c:v>73</c:v>
                </c:pt>
                <c:pt idx="5">
                  <c:v>97</c:v>
                </c:pt>
                <c:pt idx="6">
                  <c:v>121</c:v>
                </c:pt>
                <c:pt idx="7">
                  <c:v>145</c:v>
                </c:pt>
                <c:pt idx="8">
                  <c:v>169</c:v>
                </c:pt>
              </c:numCache>
            </c:numRef>
          </c:xVal>
          <c:yVal>
            <c:numRef>
              <c:f>'Data - DM'!$N$36:$V$36</c:f>
              <c:numCache>
                <c:formatCode>General</c:formatCode>
                <c:ptCount val="9"/>
                <c:pt idx="0">
                  <c:v>96</c:v>
                </c:pt>
                <c:pt idx="1">
                  <c:v>98</c:v>
                </c:pt>
                <c:pt idx="2">
                  <c:v>98</c:v>
                </c:pt>
                <c:pt idx="3">
                  <c:v>98</c:v>
                </c:pt>
                <c:pt idx="4">
                  <c:v>99</c:v>
                </c:pt>
                <c:pt idx="5">
                  <c:v>99</c:v>
                </c:pt>
                <c:pt idx="6">
                  <c:v>100</c:v>
                </c:pt>
                <c:pt idx="7">
                  <c:v>100</c:v>
                </c:pt>
                <c:pt idx="8">
                  <c:v>100</c:v>
                </c:pt>
              </c:numCache>
            </c:numRef>
          </c:yVal>
          <c:smooth val="0"/>
          <c:extLst>
            <c:ext xmlns:c16="http://schemas.microsoft.com/office/drawing/2014/chart" uri="{C3380CC4-5D6E-409C-BE32-E72D297353CC}">
              <c16:uniqueId val="{00000003-6A00-4D93-AEB9-8C64AAF763A3}"/>
            </c:ext>
          </c:extLst>
        </c:ser>
        <c:dLbls>
          <c:showLegendKey val="0"/>
          <c:showVal val="0"/>
          <c:showCatName val="0"/>
          <c:showSerName val="0"/>
          <c:showPercent val="0"/>
          <c:showBubbleSize val="0"/>
        </c:dLbls>
        <c:axId val="497774512"/>
        <c:axId val="497754520"/>
      </c:scatterChart>
      <c:valAx>
        <c:axId val="497774512"/>
        <c:scaling>
          <c:orientation val="minMax"/>
          <c:max val="170"/>
          <c:min val="0"/>
        </c:scaling>
        <c:delete val="0"/>
        <c:axPos val="b"/>
        <c:numFmt formatCode="General" sourceLinked="1"/>
        <c:majorTickMark val="out"/>
        <c:minorTickMark val="none"/>
        <c:tickLblPos val="nextTo"/>
        <c:spPr>
          <a:ln w="12700">
            <a:solidFill>
              <a:schemeClr val="tx1"/>
            </a:solidFill>
          </a:ln>
        </c:spPr>
        <c:crossAx val="497754520"/>
        <c:crosses val="autoZero"/>
        <c:crossBetween val="midCat"/>
        <c:majorUnit val="24"/>
      </c:valAx>
      <c:valAx>
        <c:axId val="497754520"/>
        <c:scaling>
          <c:orientation val="minMax"/>
          <c:max val="180"/>
          <c:min val="70"/>
        </c:scaling>
        <c:delete val="0"/>
        <c:axPos val="l"/>
        <c:numFmt formatCode="General" sourceLinked="1"/>
        <c:majorTickMark val="out"/>
        <c:minorTickMark val="none"/>
        <c:tickLblPos val="nextTo"/>
        <c:spPr>
          <a:ln w="12700">
            <a:solidFill>
              <a:schemeClr val="tx1"/>
            </a:solidFill>
          </a:ln>
        </c:spPr>
        <c:crossAx val="497774512"/>
        <c:crossesAt val="0"/>
        <c:crossBetween val="midCat"/>
        <c:majorUnit val="10"/>
      </c:valAx>
    </c:plotArea>
    <c:plotVisOnly val="1"/>
    <c:dispBlanksAs val="gap"/>
    <c:showDLblsOverMax val="0"/>
  </c:chart>
  <c:txPr>
    <a:bodyPr/>
    <a:lstStyle/>
    <a:p>
      <a:pPr>
        <a:defRPr sz="1200"/>
      </a:pPr>
      <a:endParaRPr lang="en-AT"/>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704717865945427"/>
          <c:y val="3.587736464448793E-2"/>
          <c:w val="0.72937849804785493"/>
          <c:h val="0.81520126764976297"/>
        </c:manualLayout>
      </c:layout>
      <c:barChart>
        <c:barDir val="bar"/>
        <c:grouping val="clustered"/>
        <c:varyColors val="0"/>
        <c:ser>
          <c:idx val="0"/>
          <c:order val="0"/>
          <c:tx>
            <c:strRef>
              <c:f>Sheet1!$B$2</c:f>
              <c:strCache>
                <c:ptCount val="1"/>
                <c:pt idx="0">
                  <c:v>&lt; 20 (&lt; 0.5) [n = 1,604]</c:v>
                </c:pt>
              </c:strCache>
            </c:strRef>
          </c:tx>
          <c:spPr>
            <a:solidFill>
              <a:schemeClr val="accent1"/>
            </a:solidFill>
            <a:ln>
              <a:noFill/>
            </a:ln>
            <a:effectLst/>
          </c:spPr>
          <c:invertIfNegative val="0"/>
          <c:cat>
            <c:strRef>
              <c:f>Sheet1!$A$3:$A$11</c:f>
              <c:strCache>
                <c:ptCount val="9"/>
                <c:pt idx="0">
                  <c:v>Serious adverse events</c:v>
                </c:pt>
                <c:pt idx="1">
                  <c:v>Neurocognitive events</c:v>
                </c:pt>
                <c:pt idx="2">
                  <c:v>Cataract-related adverse events</c:v>
                </c:pt>
                <c:pt idx="3">
                  <c:v>New or progressive malignancy</c:v>
                </c:pt>
                <c:pt idx="4">
                  <c:v>New-onset diabetes</c:v>
                </c:pt>
                <c:pt idx="5">
                  <c:v>Hemorrhagic stroke</c:v>
                </c:pt>
                <c:pt idx="6">
                  <c:v>Muscle-related events</c:v>
                </c:pt>
                <c:pt idx="7">
                  <c:v>Noncardiovascular death</c:v>
                </c:pt>
                <c:pt idx="8">
                  <c:v>All-cause mortality</c:v>
                </c:pt>
              </c:strCache>
            </c:strRef>
          </c:cat>
          <c:val>
            <c:numRef>
              <c:f>Sheet1!$B$3:$B$11</c:f>
              <c:numCache>
                <c:formatCode>General</c:formatCode>
                <c:ptCount val="9"/>
                <c:pt idx="0">
                  <c:v>12.15</c:v>
                </c:pt>
                <c:pt idx="1">
                  <c:v>0.5</c:v>
                </c:pt>
                <c:pt idx="2">
                  <c:v>0.82</c:v>
                </c:pt>
                <c:pt idx="3">
                  <c:v>2.99</c:v>
                </c:pt>
                <c:pt idx="4">
                  <c:v>0.66</c:v>
                </c:pt>
                <c:pt idx="5">
                  <c:v>0.06</c:v>
                </c:pt>
                <c:pt idx="6">
                  <c:v>0.67</c:v>
                </c:pt>
                <c:pt idx="7">
                  <c:v>1.33</c:v>
                </c:pt>
                <c:pt idx="8">
                  <c:v>2.65</c:v>
                </c:pt>
              </c:numCache>
            </c:numRef>
          </c:val>
          <c:extLst>
            <c:ext xmlns:c16="http://schemas.microsoft.com/office/drawing/2014/chart" uri="{C3380CC4-5D6E-409C-BE32-E72D297353CC}">
              <c16:uniqueId val="{00000000-06B1-4523-919D-0510AE8E1FA5}"/>
            </c:ext>
          </c:extLst>
        </c:ser>
        <c:ser>
          <c:idx val="1"/>
          <c:order val="1"/>
          <c:tx>
            <c:strRef>
              <c:f>Sheet1!$C$2</c:f>
              <c:strCache>
                <c:ptCount val="1"/>
                <c:pt idx="0">
                  <c:v>20–40 (0.5–1) [n = 2,627]</c:v>
                </c:pt>
              </c:strCache>
            </c:strRef>
          </c:tx>
          <c:spPr>
            <a:solidFill>
              <a:schemeClr val="accent2"/>
            </a:solidFill>
            <a:ln>
              <a:noFill/>
            </a:ln>
            <a:effectLst/>
          </c:spPr>
          <c:invertIfNegative val="0"/>
          <c:cat>
            <c:strRef>
              <c:f>Sheet1!$A$3:$A$11</c:f>
              <c:strCache>
                <c:ptCount val="9"/>
                <c:pt idx="0">
                  <c:v>Serious adverse events</c:v>
                </c:pt>
                <c:pt idx="1">
                  <c:v>Neurocognitive events</c:v>
                </c:pt>
                <c:pt idx="2">
                  <c:v>Cataract-related adverse events</c:v>
                </c:pt>
                <c:pt idx="3">
                  <c:v>New or progressive malignancy</c:v>
                </c:pt>
                <c:pt idx="4">
                  <c:v>New-onset diabetes</c:v>
                </c:pt>
                <c:pt idx="5">
                  <c:v>Hemorrhagic stroke</c:v>
                </c:pt>
                <c:pt idx="6">
                  <c:v>Muscle-related events</c:v>
                </c:pt>
                <c:pt idx="7">
                  <c:v>Noncardiovascular death</c:v>
                </c:pt>
                <c:pt idx="8">
                  <c:v>All-cause mortality</c:v>
                </c:pt>
              </c:strCache>
            </c:strRef>
          </c:cat>
          <c:val>
            <c:numRef>
              <c:f>Sheet1!$C$3:$C$11</c:f>
              <c:numCache>
                <c:formatCode>General</c:formatCode>
                <c:ptCount val="9"/>
                <c:pt idx="0">
                  <c:v>12.64</c:v>
                </c:pt>
                <c:pt idx="1">
                  <c:v>0.53</c:v>
                </c:pt>
                <c:pt idx="2">
                  <c:v>0.87</c:v>
                </c:pt>
                <c:pt idx="3">
                  <c:v>2.93</c:v>
                </c:pt>
                <c:pt idx="4">
                  <c:v>0.52</c:v>
                </c:pt>
                <c:pt idx="5">
                  <c:v>0.09</c:v>
                </c:pt>
                <c:pt idx="6">
                  <c:v>0.62</c:v>
                </c:pt>
                <c:pt idx="7">
                  <c:v>1.1399999999999999</c:v>
                </c:pt>
                <c:pt idx="8">
                  <c:v>2.87</c:v>
                </c:pt>
              </c:numCache>
            </c:numRef>
          </c:val>
          <c:extLst>
            <c:ext xmlns:c16="http://schemas.microsoft.com/office/drawing/2014/chart" uri="{C3380CC4-5D6E-409C-BE32-E72D297353CC}">
              <c16:uniqueId val="{00000001-06B1-4523-919D-0510AE8E1FA5}"/>
            </c:ext>
          </c:extLst>
        </c:ser>
        <c:ser>
          <c:idx val="2"/>
          <c:order val="2"/>
          <c:tx>
            <c:strRef>
              <c:f>Sheet1!$D$2</c:f>
              <c:strCache>
                <c:ptCount val="1"/>
                <c:pt idx="0">
                  <c:v>40–55 (1–1.4) [n = 1,031]</c:v>
                </c:pt>
              </c:strCache>
            </c:strRef>
          </c:tx>
          <c:spPr>
            <a:solidFill>
              <a:schemeClr val="accent3"/>
            </a:solidFill>
            <a:ln>
              <a:noFill/>
            </a:ln>
            <a:effectLst/>
          </c:spPr>
          <c:invertIfNegative val="0"/>
          <c:cat>
            <c:strRef>
              <c:f>Sheet1!$A$3:$A$11</c:f>
              <c:strCache>
                <c:ptCount val="9"/>
                <c:pt idx="0">
                  <c:v>Serious adverse events</c:v>
                </c:pt>
                <c:pt idx="1">
                  <c:v>Neurocognitive events</c:v>
                </c:pt>
                <c:pt idx="2">
                  <c:v>Cataract-related adverse events</c:v>
                </c:pt>
                <c:pt idx="3">
                  <c:v>New or progressive malignancy</c:v>
                </c:pt>
                <c:pt idx="4">
                  <c:v>New-onset diabetes</c:v>
                </c:pt>
                <c:pt idx="5">
                  <c:v>Hemorrhagic stroke</c:v>
                </c:pt>
                <c:pt idx="6">
                  <c:v>Muscle-related events</c:v>
                </c:pt>
                <c:pt idx="7">
                  <c:v>Noncardiovascular death</c:v>
                </c:pt>
                <c:pt idx="8">
                  <c:v>All-cause mortality</c:v>
                </c:pt>
              </c:strCache>
            </c:strRef>
          </c:cat>
          <c:val>
            <c:numRef>
              <c:f>Sheet1!$D$3:$D$11</c:f>
              <c:numCache>
                <c:formatCode>General</c:formatCode>
                <c:ptCount val="9"/>
                <c:pt idx="0">
                  <c:v>12.65</c:v>
                </c:pt>
                <c:pt idx="1">
                  <c:v>0.53</c:v>
                </c:pt>
                <c:pt idx="2">
                  <c:v>0.91</c:v>
                </c:pt>
                <c:pt idx="3">
                  <c:v>3.13</c:v>
                </c:pt>
                <c:pt idx="4">
                  <c:v>0.46</c:v>
                </c:pt>
                <c:pt idx="5">
                  <c:v>7.0000000000000007E-2</c:v>
                </c:pt>
                <c:pt idx="6">
                  <c:v>0.69</c:v>
                </c:pt>
                <c:pt idx="7">
                  <c:v>1.65</c:v>
                </c:pt>
                <c:pt idx="8">
                  <c:v>3.72</c:v>
                </c:pt>
              </c:numCache>
            </c:numRef>
          </c:val>
          <c:extLst>
            <c:ext xmlns:c16="http://schemas.microsoft.com/office/drawing/2014/chart" uri="{C3380CC4-5D6E-409C-BE32-E72D297353CC}">
              <c16:uniqueId val="{00000002-06B1-4523-919D-0510AE8E1FA5}"/>
            </c:ext>
          </c:extLst>
        </c:ser>
        <c:ser>
          <c:idx val="3"/>
          <c:order val="3"/>
          <c:tx>
            <c:strRef>
              <c:f>Sheet1!$E$2</c:f>
              <c:strCache>
                <c:ptCount val="1"/>
                <c:pt idx="0">
                  <c:v>55–70 (1.4–1.8) [n = 486]</c:v>
                </c:pt>
              </c:strCache>
            </c:strRef>
          </c:tx>
          <c:spPr>
            <a:solidFill>
              <a:schemeClr val="accent4"/>
            </a:solidFill>
            <a:ln>
              <a:noFill/>
            </a:ln>
            <a:effectLst/>
          </c:spPr>
          <c:invertIfNegative val="0"/>
          <c:cat>
            <c:strRef>
              <c:f>Sheet1!$A$3:$A$11</c:f>
              <c:strCache>
                <c:ptCount val="9"/>
                <c:pt idx="0">
                  <c:v>Serious adverse events</c:v>
                </c:pt>
                <c:pt idx="1">
                  <c:v>Neurocognitive events</c:v>
                </c:pt>
                <c:pt idx="2">
                  <c:v>Cataract-related adverse events</c:v>
                </c:pt>
                <c:pt idx="3">
                  <c:v>New or progressive malignancy</c:v>
                </c:pt>
                <c:pt idx="4">
                  <c:v>New-onset diabetes</c:v>
                </c:pt>
                <c:pt idx="5">
                  <c:v>Hemorrhagic stroke</c:v>
                </c:pt>
                <c:pt idx="6">
                  <c:v>Muscle-related events</c:v>
                </c:pt>
                <c:pt idx="7">
                  <c:v>Noncardiovascular death</c:v>
                </c:pt>
                <c:pt idx="8">
                  <c:v>All-cause mortality</c:v>
                </c:pt>
              </c:strCache>
            </c:strRef>
          </c:cat>
          <c:val>
            <c:numRef>
              <c:f>Sheet1!$E$3:$E$11</c:f>
              <c:numCache>
                <c:formatCode>General</c:formatCode>
                <c:ptCount val="9"/>
                <c:pt idx="0">
                  <c:v>12.9</c:v>
                </c:pt>
                <c:pt idx="1">
                  <c:v>0.3</c:v>
                </c:pt>
                <c:pt idx="2">
                  <c:v>0.33</c:v>
                </c:pt>
                <c:pt idx="3">
                  <c:v>3.72</c:v>
                </c:pt>
                <c:pt idx="4">
                  <c:v>0.45</c:v>
                </c:pt>
                <c:pt idx="6">
                  <c:v>0.76</c:v>
                </c:pt>
                <c:pt idx="7">
                  <c:v>2.3199999999999998</c:v>
                </c:pt>
                <c:pt idx="8">
                  <c:v>4.3</c:v>
                </c:pt>
              </c:numCache>
            </c:numRef>
          </c:val>
          <c:extLst>
            <c:ext xmlns:c16="http://schemas.microsoft.com/office/drawing/2014/chart" uri="{C3380CC4-5D6E-409C-BE32-E72D297353CC}">
              <c16:uniqueId val="{00000003-06B1-4523-919D-0510AE8E1FA5}"/>
            </c:ext>
          </c:extLst>
        </c:ser>
        <c:ser>
          <c:idx val="4"/>
          <c:order val="4"/>
          <c:tx>
            <c:strRef>
              <c:f>Sheet1!$F$2</c:f>
              <c:strCache>
                <c:ptCount val="1"/>
                <c:pt idx="0">
                  <c:v>≥ 70 (≥ 1.8) [n = 811]</c:v>
                </c:pt>
              </c:strCache>
            </c:strRef>
          </c:tx>
          <c:spPr>
            <a:solidFill>
              <a:schemeClr val="accent6"/>
            </a:solidFill>
            <a:ln>
              <a:noFill/>
            </a:ln>
            <a:effectLst/>
          </c:spPr>
          <c:invertIfNegative val="0"/>
          <c:cat>
            <c:strRef>
              <c:f>Sheet1!$A$3:$A$11</c:f>
              <c:strCache>
                <c:ptCount val="9"/>
                <c:pt idx="0">
                  <c:v>Serious adverse events</c:v>
                </c:pt>
                <c:pt idx="1">
                  <c:v>Neurocognitive events</c:v>
                </c:pt>
                <c:pt idx="2">
                  <c:v>Cataract-related adverse events</c:v>
                </c:pt>
                <c:pt idx="3">
                  <c:v>New or progressive malignancy</c:v>
                </c:pt>
                <c:pt idx="4">
                  <c:v>New-onset diabetes</c:v>
                </c:pt>
                <c:pt idx="5">
                  <c:v>Hemorrhagic stroke</c:v>
                </c:pt>
                <c:pt idx="6">
                  <c:v>Muscle-related events</c:v>
                </c:pt>
                <c:pt idx="7">
                  <c:v>Noncardiovascular death</c:v>
                </c:pt>
                <c:pt idx="8">
                  <c:v>All-cause mortality</c:v>
                </c:pt>
              </c:strCache>
            </c:strRef>
          </c:cat>
          <c:val>
            <c:numRef>
              <c:f>Sheet1!$F$3:$F$11</c:f>
              <c:numCache>
                <c:formatCode>General</c:formatCode>
                <c:ptCount val="9"/>
                <c:pt idx="0">
                  <c:v>12.18</c:v>
                </c:pt>
                <c:pt idx="1">
                  <c:v>0.43</c:v>
                </c:pt>
                <c:pt idx="2">
                  <c:v>0.64</c:v>
                </c:pt>
                <c:pt idx="3">
                  <c:v>2.0699999999999998</c:v>
                </c:pt>
                <c:pt idx="4">
                  <c:v>0.43</c:v>
                </c:pt>
                <c:pt idx="5">
                  <c:v>0.06</c:v>
                </c:pt>
                <c:pt idx="6">
                  <c:v>0.56000000000000005</c:v>
                </c:pt>
                <c:pt idx="7">
                  <c:v>1.49</c:v>
                </c:pt>
                <c:pt idx="8">
                  <c:v>3.93</c:v>
                </c:pt>
              </c:numCache>
            </c:numRef>
          </c:val>
          <c:extLst>
            <c:ext xmlns:c16="http://schemas.microsoft.com/office/drawing/2014/chart" uri="{C3380CC4-5D6E-409C-BE32-E72D297353CC}">
              <c16:uniqueId val="{00000004-06B1-4523-919D-0510AE8E1FA5}"/>
            </c:ext>
          </c:extLst>
        </c:ser>
        <c:dLbls>
          <c:showLegendKey val="0"/>
          <c:showVal val="0"/>
          <c:showCatName val="0"/>
          <c:showSerName val="0"/>
          <c:showPercent val="0"/>
          <c:showBubbleSize val="0"/>
        </c:dLbls>
        <c:gapWidth val="182"/>
        <c:axId val="918015808"/>
        <c:axId val="918012448"/>
      </c:barChart>
      <c:catAx>
        <c:axId val="918015808"/>
        <c:scaling>
          <c:orientation val="minMax"/>
        </c:scaling>
        <c:delete val="0"/>
        <c:axPos val="l"/>
        <c:numFmt formatCode="General" sourceLinked="1"/>
        <c:majorTickMark val="out"/>
        <c:minorTickMark val="none"/>
        <c:tickLblPos val="nextTo"/>
        <c:spPr>
          <a:noFill/>
          <a:ln w="12700"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AT"/>
          </a:p>
        </c:txPr>
        <c:crossAx val="918012448"/>
        <c:crosses val="autoZero"/>
        <c:auto val="1"/>
        <c:lblAlgn val="ctr"/>
        <c:lblOffset val="100"/>
        <c:noMultiLvlLbl val="0"/>
      </c:catAx>
      <c:valAx>
        <c:axId val="918012448"/>
        <c:scaling>
          <c:orientation val="minMax"/>
        </c:scaling>
        <c:delete val="0"/>
        <c:axPos val="b"/>
        <c:numFmt formatCode="General" sourceLinked="1"/>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AT"/>
          </a:p>
        </c:txPr>
        <c:crossAx val="918015808"/>
        <c:crosses val="autoZero"/>
        <c:crossBetween val="between"/>
      </c:valAx>
      <c:spPr>
        <a:noFill/>
        <a:ln>
          <a:noFill/>
        </a:ln>
        <a:effectLst/>
      </c:spPr>
    </c:plotArea>
    <c:plotVisOnly val="1"/>
    <c:dispBlanksAs val="gap"/>
    <c:showDLblsOverMax val="0"/>
  </c:chart>
  <c:spPr>
    <a:noFill/>
    <a:ln>
      <a:noFill/>
    </a:ln>
    <a:effectLst/>
  </c:spPr>
  <c:txPr>
    <a:bodyPr/>
    <a:lstStyle/>
    <a:p>
      <a:pPr>
        <a:defRPr sz="1100">
          <a:solidFill>
            <a:schemeClr val="tx1"/>
          </a:solidFill>
        </a:defRPr>
      </a:pPr>
      <a:endParaRPr lang="en-AT"/>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704717865945427"/>
          <c:y val="3.587736464448793E-2"/>
          <c:w val="0.72937849804785493"/>
          <c:h val="0.81520126764976297"/>
        </c:manualLayout>
      </c:layout>
      <c:barChart>
        <c:barDir val="bar"/>
        <c:grouping val="clustered"/>
        <c:varyColors val="0"/>
        <c:ser>
          <c:idx val="0"/>
          <c:order val="0"/>
          <c:tx>
            <c:strRef>
              <c:f>Sheet1!$B$2</c:f>
              <c:strCache>
                <c:ptCount val="1"/>
                <c:pt idx="0">
                  <c:v>&lt; 20 (&lt; 0.5) [n = 1,604]</c:v>
                </c:pt>
              </c:strCache>
            </c:strRef>
          </c:tx>
          <c:spPr>
            <a:solidFill>
              <a:schemeClr val="accent1"/>
            </a:solidFill>
            <a:ln>
              <a:noFill/>
            </a:ln>
            <a:effectLst/>
          </c:spPr>
          <c:invertIfNegative val="0"/>
          <c:cat>
            <c:strRef>
              <c:f>Sheet1!$A$3:$A$11</c:f>
              <c:strCache>
                <c:ptCount val="9"/>
                <c:pt idx="0">
                  <c:v>Serious adverse events</c:v>
                </c:pt>
                <c:pt idx="1">
                  <c:v>Neurocognitive events</c:v>
                </c:pt>
                <c:pt idx="2">
                  <c:v>Cataract-related adverse events</c:v>
                </c:pt>
                <c:pt idx="3">
                  <c:v>New or progressive malignancy</c:v>
                </c:pt>
                <c:pt idx="4">
                  <c:v>New-onset diabetes</c:v>
                </c:pt>
                <c:pt idx="5">
                  <c:v>Hemorrhagic stroke</c:v>
                </c:pt>
                <c:pt idx="6">
                  <c:v>Muscle-related events</c:v>
                </c:pt>
                <c:pt idx="7">
                  <c:v>Noncardiovascular death</c:v>
                </c:pt>
                <c:pt idx="8">
                  <c:v>All-cause mortality</c:v>
                </c:pt>
              </c:strCache>
            </c:strRef>
          </c:cat>
          <c:val>
            <c:numRef>
              <c:f>Sheet1!$B$3:$B$11</c:f>
              <c:numCache>
                <c:formatCode>General</c:formatCode>
                <c:ptCount val="9"/>
                <c:pt idx="0">
                  <c:v>12.15</c:v>
                </c:pt>
                <c:pt idx="1">
                  <c:v>0.5</c:v>
                </c:pt>
                <c:pt idx="2">
                  <c:v>0.82</c:v>
                </c:pt>
                <c:pt idx="3">
                  <c:v>2.99</c:v>
                </c:pt>
                <c:pt idx="4">
                  <c:v>0.66</c:v>
                </c:pt>
                <c:pt idx="5">
                  <c:v>0.06</c:v>
                </c:pt>
                <c:pt idx="6">
                  <c:v>0.67</c:v>
                </c:pt>
                <c:pt idx="7">
                  <c:v>1.33</c:v>
                </c:pt>
                <c:pt idx="8">
                  <c:v>2.65</c:v>
                </c:pt>
              </c:numCache>
            </c:numRef>
          </c:val>
          <c:extLst>
            <c:ext xmlns:c16="http://schemas.microsoft.com/office/drawing/2014/chart" uri="{C3380CC4-5D6E-409C-BE32-E72D297353CC}">
              <c16:uniqueId val="{00000000-06B1-4523-919D-0510AE8E1FA5}"/>
            </c:ext>
          </c:extLst>
        </c:ser>
        <c:ser>
          <c:idx val="1"/>
          <c:order val="1"/>
          <c:tx>
            <c:strRef>
              <c:f>Sheet1!$C$2</c:f>
              <c:strCache>
                <c:ptCount val="1"/>
                <c:pt idx="0">
                  <c:v>20–40 (0.5–1) [n = 2,627]</c:v>
                </c:pt>
              </c:strCache>
            </c:strRef>
          </c:tx>
          <c:spPr>
            <a:solidFill>
              <a:schemeClr val="accent2"/>
            </a:solidFill>
            <a:ln>
              <a:noFill/>
            </a:ln>
            <a:effectLst/>
          </c:spPr>
          <c:invertIfNegative val="0"/>
          <c:cat>
            <c:strRef>
              <c:f>Sheet1!$A$3:$A$11</c:f>
              <c:strCache>
                <c:ptCount val="9"/>
                <c:pt idx="0">
                  <c:v>Serious adverse events</c:v>
                </c:pt>
                <c:pt idx="1">
                  <c:v>Neurocognitive events</c:v>
                </c:pt>
                <c:pt idx="2">
                  <c:v>Cataract-related adverse events</c:v>
                </c:pt>
                <c:pt idx="3">
                  <c:v>New or progressive malignancy</c:v>
                </c:pt>
                <c:pt idx="4">
                  <c:v>New-onset diabetes</c:v>
                </c:pt>
                <c:pt idx="5">
                  <c:v>Hemorrhagic stroke</c:v>
                </c:pt>
                <c:pt idx="6">
                  <c:v>Muscle-related events</c:v>
                </c:pt>
                <c:pt idx="7">
                  <c:v>Noncardiovascular death</c:v>
                </c:pt>
                <c:pt idx="8">
                  <c:v>All-cause mortality</c:v>
                </c:pt>
              </c:strCache>
            </c:strRef>
          </c:cat>
          <c:val>
            <c:numRef>
              <c:f>Sheet1!$C$3:$C$11</c:f>
              <c:numCache>
                <c:formatCode>General</c:formatCode>
                <c:ptCount val="9"/>
                <c:pt idx="0">
                  <c:v>12.64</c:v>
                </c:pt>
                <c:pt idx="1">
                  <c:v>0.53</c:v>
                </c:pt>
                <c:pt idx="2">
                  <c:v>0.87</c:v>
                </c:pt>
                <c:pt idx="3">
                  <c:v>2.93</c:v>
                </c:pt>
                <c:pt idx="4">
                  <c:v>0.52</c:v>
                </c:pt>
                <c:pt idx="5">
                  <c:v>0.09</c:v>
                </c:pt>
                <c:pt idx="6">
                  <c:v>0.62</c:v>
                </c:pt>
                <c:pt idx="7">
                  <c:v>1.1399999999999999</c:v>
                </c:pt>
                <c:pt idx="8">
                  <c:v>2.87</c:v>
                </c:pt>
              </c:numCache>
            </c:numRef>
          </c:val>
          <c:extLst>
            <c:ext xmlns:c16="http://schemas.microsoft.com/office/drawing/2014/chart" uri="{C3380CC4-5D6E-409C-BE32-E72D297353CC}">
              <c16:uniqueId val="{00000001-06B1-4523-919D-0510AE8E1FA5}"/>
            </c:ext>
          </c:extLst>
        </c:ser>
        <c:ser>
          <c:idx val="2"/>
          <c:order val="2"/>
          <c:tx>
            <c:strRef>
              <c:f>Sheet1!$D$2</c:f>
              <c:strCache>
                <c:ptCount val="1"/>
                <c:pt idx="0">
                  <c:v>40–55 (1–1.4) [n = 1,031]</c:v>
                </c:pt>
              </c:strCache>
            </c:strRef>
          </c:tx>
          <c:spPr>
            <a:solidFill>
              <a:schemeClr val="accent3"/>
            </a:solidFill>
            <a:ln>
              <a:noFill/>
            </a:ln>
            <a:effectLst/>
          </c:spPr>
          <c:invertIfNegative val="0"/>
          <c:cat>
            <c:strRef>
              <c:f>Sheet1!$A$3:$A$11</c:f>
              <c:strCache>
                <c:ptCount val="9"/>
                <c:pt idx="0">
                  <c:v>Serious adverse events</c:v>
                </c:pt>
                <c:pt idx="1">
                  <c:v>Neurocognitive events</c:v>
                </c:pt>
                <c:pt idx="2">
                  <c:v>Cataract-related adverse events</c:v>
                </c:pt>
                <c:pt idx="3">
                  <c:v>New or progressive malignancy</c:v>
                </c:pt>
                <c:pt idx="4">
                  <c:v>New-onset diabetes</c:v>
                </c:pt>
                <c:pt idx="5">
                  <c:v>Hemorrhagic stroke</c:v>
                </c:pt>
                <c:pt idx="6">
                  <c:v>Muscle-related events</c:v>
                </c:pt>
                <c:pt idx="7">
                  <c:v>Noncardiovascular death</c:v>
                </c:pt>
                <c:pt idx="8">
                  <c:v>All-cause mortality</c:v>
                </c:pt>
              </c:strCache>
            </c:strRef>
          </c:cat>
          <c:val>
            <c:numRef>
              <c:f>Sheet1!$D$3:$D$11</c:f>
              <c:numCache>
                <c:formatCode>General</c:formatCode>
                <c:ptCount val="9"/>
                <c:pt idx="0">
                  <c:v>12.65</c:v>
                </c:pt>
                <c:pt idx="1">
                  <c:v>0.53</c:v>
                </c:pt>
                <c:pt idx="2">
                  <c:v>0.91</c:v>
                </c:pt>
                <c:pt idx="3">
                  <c:v>3.13</c:v>
                </c:pt>
                <c:pt idx="4">
                  <c:v>0.46</c:v>
                </c:pt>
                <c:pt idx="5">
                  <c:v>7.0000000000000007E-2</c:v>
                </c:pt>
                <c:pt idx="6">
                  <c:v>0.69</c:v>
                </c:pt>
                <c:pt idx="7">
                  <c:v>1.65</c:v>
                </c:pt>
                <c:pt idx="8">
                  <c:v>3.72</c:v>
                </c:pt>
              </c:numCache>
            </c:numRef>
          </c:val>
          <c:extLst>
            <c:ext xmlns:c16="http://schemas.microsoft.com/office/drawing/2014/chart" uri="{C3380CC4-5D6E-409C-BE32-E72D297353CC}">
              <c16:uniqueId val="{00000002-06B1-4523-919D-0510AE8E1FA5}"/>
            </c:ext>
          </c:extLst>
        </c:ser>
        <c:ser>
          <c:idx val="3"/>
          <c:order val="3"/>
          <c:tx>
            <c:strRef>
              <c:f>Sheet1!$E$2</c:f>
              <c:strCache>
                <c:ptCount val="1"/>
                <c:pt idx="0">
                  <c:v>55–70 (1.4–1.8) [n = 486]</c:v>
                </c:pt>
              </c:strCache>
            </c:strRef>
          </c:tx>
          <c:spPr>
            <a:solidFill>
              <a:schemeClr val="accent4"/>
            </a:solidFill>
            <a:ln>
              <a:noFill/>
            </a:ln>
            <a:effectLst/>
          </c:spPr>
          <c:invertIfNegative val="0"/>
          <c:cat>
            <c:strRef>
              <c:f>Sheet1!$A$3:$A$11</c:f>
              <c:strCache>
                <c:ptCount val="9"/>
                <c:pt idx="0">
                  <c:v>Serious adverse events</c:v>
                </c:pt>
                <c:pt idx="1">
                  <c:v>Neurocognitive events</c:v>
                </c:pt>
                <c:pt idx="2">
                  <c:v>Cataract-related adverse events</c:v>
                </c:pt>
                <c:pt idx="3">
                  <c:v>New or progressive malignancy</c:v>
                </c:pt>
                <c:pt idx="4">
                  <c:v>New-onset diabetes</c:v>
                </c:pt>
                <c:pt idx="5">
                  <c:v>Hemorrhagic stroke</c:v>
                </c:pt>
                <c:pt idx="6">
                  <c:v>Muscle-related events</c:v>
                </c:pt>
                <c:pt idx="7">
                  <c:v>Noncardiovascular death</c:v>
                </c:pt>
                <c:pt idx="8">
                  <c:v>All-cause mortality</c:v>
                </c:pt>
              </c:strCache>
            </c:strRef>
          </c:cat>
          <c:val>
            <c:numRef>
              <c:f>Sheet1!$E$3:$E$11</c:f>
              <c:numCache>
                <c:formatCode>General</c:formatCode>
                <c:ptCount val="9"/>
                <c:pt idx="0">
                  <c:v>12.9</c:v>
                </c:pt>
                <c:pt idx="1">
                  <c:v>0.3</c:v>
                </c:pt>
                <c:pt idx="2">
                  <c:v>0.33</c:v>
                </c:pt>
                <c:pt idx="3">
                  <c:v>3.72</c:v>
                </c:pt>
                <c:pt idx="4">
                  <c:v>0.45</c:v>
                </c:pt>
                <c:pt idx="6">
                  <c:v>0.76</c:v>
                </c:pt>
                <c:pt idx="7">
                  <c:v>2.3199999999999998</c:v>
                </c:pt>
                <c:pt idx="8">
                  <c:v>4.3</c:v>
                </c:pt>
              </c:numCache>
            </c:numRef>
          </c:val>
          <c:extLst>
            <c:ext xmlns:c16="http://schemas.microsoft.com/office/drawing/2014/chart" uri="{C3380CC4-5D6E-409C-BE32-E72D297353CC}">
              <c16:uniqueId val="{00000003-06B1-4523-919D-0510AE8E1FA5}"/>
            </c:ext>
          </c:extLst>
        </c:ser>
        <c:ser>
          <c:idx val="4"/>
          <c:order val="4"/>
          <c:tx>
            <c:strRef>
              <c:f>Sheet1!$F$2</c:f>
              <c:strCache>
                <c:ptCount val="1"/>
                <c:pt idx="0">
                  <c:v>≥ 70 (≥ 1.8) [n = 811]</c:v>
                </c:pt>
              </c:strCache>
            </c:strRef>
          </c:tx>
          <c:spPr>
            <a:solidFill>
              <a:schemeClr val="accent6"/>
            </a:solidFill>
            <a:ln>
              <a:noFill/>
            </a:ln>
            <a:effectLst/>
          </c:spPr>
          <c:invertIfNegative val="0"/>
          <c:cat>
            <c:strRef>
              <c:f>Sheet1!$A$3:$A$11</c:f>
              <c:strCache>
                <c:ptCount val="9"/>
                <c:pt idx="0">
                  <c:v>Serious adverse events</c:v>
                </c:pt>
                <c:pt idx="1">
                  <c:v>Neurocognitive events</c:v>
                </c:pt>
                <c:pt idx="2">
                  <c:v>Cataract-related adverse events</c:v>
                </c:pt>
                <c:pt idx="3">
                  <c:v>New or progressive malignancy</c:v>
                </c:pt>
                <c:pt idx="4">
                  <c:v>New-onset diabetes</c:v>
                </c:pt>
                <c:pt idx="5">
                  <c:v>Hemorrhagic stroke</c:v>
                </c:pt>
                <c:pt idx="6">
                  <c:v>Muscle-related events</c:v>
                </c:pt>
                <c:pt idx="7">
                  <c:v>Noncardiovascular death</c:v>
                </c:pt>
                <c:pt idx="8">
                  <c:v>All-cause mortality</c:v>
                </c:pt>
              </c:strCache>
            </c:strRef>
          </c:cat>
          <c:val>
            <c:numRef>
              <c:f>Sheet1!$F$3:$F$11</c:f>
              <c:numCache>
                <c:formatCode>General</c:formatCode>
                <c:ptCount val="9"/>
                <c:pt idx="0">
                  <c:v>12.18</c:v>
                </c:pt>
                <c:pt idx="1">
                  <c:v>0.43</c:v>
                </c:pt>
                <c:pt idx="2">
                  <c:v>0.64</c:v>
                </c:pt>
                <c:pt idx="3">
                  <c:v>2.0699999999999998</c:v>
                </c:pt>
                <c:pt idx="4">
                  <c:v>0.43</c:v>
                </c:pt>
                <c:pt idx="5">
                  <c:v>0.06</c:v>
                </c:pt>
                <c:pt idx="6">
                  <c:v>0.56000000000000005</c:v>
                </c:pt>
                <c:pt idx="7">
                  <c:v>1.49</c:v>
                </c:pt>
                <c:pt idx="8">
                  <c:v>3.93</c:v>
                </c:pt>
              </c:numCache>
            </c:numRef>
          </c:val>
          <c:extLst>
            <c:ext xmlns:c16="http://schemas.microsoft.com/office/drawing/2014/chart" uri="{C3380CC4-5D6E-409C-BE32-E72D297353CC}">
              <c16:uniqueId val="{00000004-06B1-4523-919D-0510AE8E1FA5}"/>
            </c:ext>
          </c:extLst>
        </c:ser>
        <c:dLbls>
          <c:showLegendKey val="0"/>
          <c:showVal val="0"/>
          <c:showCatName val="0"/>
          <c:showSerName val="0"/>
          <c:showPercent val="0"/>
          <c:showBubbleSize val="0"/>
        </c:dLbls>
        <c:gapWidth val="182"/>
        <c:axId val="918015808"/>
        <c:axId val="918012448"/>
      </c:barChart>
      <c:catAx>
        <c:axId val="918015808"/>
        <c:scaling>
          <c:orientation val="minMax"/>
        </c:scaling>
        <c:delete val="0"/>
        <c:axPos val="l"/>
        <c:numFmt formatCode="General" sourceLinked="1"/>
        <c:majorTickMark val="out"/>
        <c:minorTickMark val="none"/>
        <c:tickLblPos val="nextTo"/>
        <c:spPr>
          <a:noFill/>
          <a:ln w="12700"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AT"/>
          </a:p>
        </c:txPr>
        <c:crossAx val="918012448"/>
        <c:crosses val="autoZero"/>
        <c:auto val="1"/>
        <c:lblAlgn val="ctr"/>
        <c:lblOffset val="100"/>
        <c:noMultiLvlLbl val="0"/>
      </c:catAx>
      <c:valAx>
        <c:axId val="918012448"/>
        <c:scaling>
          <c:orientation val="minMax"/>
        </c:scaling>
        <c:delete val="0"/>
        <c:axPos val="b"/>
        <c:numFmt formatCode="General" sourceLinked="1"/>
        <c:majorTickMark val="out"/>
        <c:minorTickMark val="none"/>
        <c:tickLblPos val="nextTo"/>
        <c:spPr>
          <a:noFill/>
          <a:ln w="12700">
            <a:solidFill>
              <a:schemeClr val="tx1"/>
            </a:solid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AT"/>
          </a:p>
        </c:txPr>
        <c:crossAx val="918015808"/>
        <c:crosses val="autoZero"/>
        <c:crossBetween val="between"/>
      </c:valAx>
      <c:spPr>
        <a:noFill/>
        <a:ln>
          <a:noFill/>
        </a:ln>
        <a:effectLst/>
      </c:spPr>
    </c:plotArea>
    <c:plotVisOnly val="1"/>
    <c:dispBlanksAs val="gap"/>
    <c:showDLblsOverMax val="0"/>
  </c:chart>
  <c:spPr>
    <a:noFill/>
    <a:ln>
      <a:noFill/>
    </a:ln>
    <a:effectLst/>
  </c:spPr>
  <c:txPr>
    <a:bodyPr/>
    <a:lstStyle/>
    <a:p>
      <a:pPr>
        <a:defRPr sz="1100">
          <a:solidFill>
            <a:schemeClr val="tx1"/>
          </a:solidFill>
        </a:defRPr>
      </a:pPr>
      <a:endParaRPr lang="en-AT"/>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099988544734887"/>
          <c:y val="3.0320788297087294E-2"/>
          <c:w val="0.5367224306203735"/>
          <c:h val="0.89600425402613193"/>
        </c:manualLayout>
      </c:layout>
      <c:barChart>
        <c:barDir val="bar"/>
        <c:grouping val="clustered"/>
        <c:varyColors val="0"/>
        <c:ser>
          <c:idx val="0"/>
          <c:order val="0"/>
          <c:tx>
            <c:strRef>
              <c:f>Sheet4!$F$23</c:f>
              <c:strCache>
                <c:ptCount val="1"/>
                <c:pt idx="0">
                  <c:v>&lt; 20 mg/dL (&lt; 0.5 mmol/L) (n = 1,604)</c:v>
                </c:pt>
              </c:strCache>
            </c:strRef>
          </c:tx>
          <c:spPr>
            <a:solidFill>
              <a:schemeClr val="accent1"/>
            </a:solidFill>
            <a:ln>
              <a:noFill/>
            </a:ln>
            <a:effectLst/>
          </c:spPr>
          <c:invertIfNegative val="0"/>
          <c:cat>
            <c:strRef>
              <c:f>Sheet4!$E$24:$E$33</c:f>
              <c:strCache>
                <c:ptCount val="10"/>
                <c:pt idx="0">
                  <c:v>Serious Adverse Events (N = 6,106)</c:v>
                </c:pt>
                <c:pt idx="1">
                  <c:v>AE Leading to Discontinuation of Study Drug (N = 900)</c:v>
                </c:pt>
                <c:pt idx="2">
                  <c:v>AST or ALT Elevation &gt; 3 fold AUL of normal (N = 439)</c:v>
                </c:pt>
                <c:pt idx="3">
                  <c:v>CK Elevation &gt; 5 Fold AUL of Normal (N = 176)</c:v>
                </c:pt>
                <c:pt idx="4">
                  <c:v>Neurocognitive Events (N = 374)</c:v>
                </c:pt>
                <c:pt idx="5">
                  <c:v>New Onset Diabetes Mellitus (N = 1,262)</c:v>
                </c:pt>
                <c:pt idx="6">
                  <c:v>Cataract-related Adverse Events (N = 430)</c:v>
                </c:pt>
                <c:pt idx="7">
                  <c:v>New or Progressive Malignancy (N = 621)</c:v>
                </c:pt>
                <c:pt idx="8">
                  <c:v>Hemorrhagic Stroke (N = 53)</c:v>
                </c:pt>
                <c:pt idx="9">
                  <c:v>Non-Cardiovascular Death (N = 196)</c:v>
                </c:pt>
              </c:strCache>
            </c:strRef>
          </c:cat>
          <c:val>
            <c:numRef>
              <c:f>Sheet4!$F$24:$F$33</c:f>
              <c:numCache>
                <c:formatCode>General</c:formatCode>
                <c:ptCount val="10"/>
                <c:pt idx="0">
                  <c:v>23</c:v>
                </c:pt>
                <c:pt idx="1">
                  <c:v>4</c:v>
                </c:pt>
                <c:pt idx="2">
                  <c:v>2</c:v>
                </c:pt>
                <c:pt idx="3">
                  <c:v>1</c:v>
                </c:pt>
                <c:pt idx="4">
                  <c:v>2</c:v>
                </c:pt>
                <c:pt idx="5">
                  <c:v>8</c:v>
                </c:pt>
                <c:pt idx="6">
                  <c:v>2</c:v>
                </c:pt>
                <c:pt idx="7">
                  <c:v>2</c:v>
                </c:pt>
                <c:pt idx="8">
                  <c:v>0</c:v>
                </c:pt>
                <c:pt idx="9">
                  <c:v>1</c:v>
                </c:pt>
              </c:numCache>
            </c:numRef>
          </c:val>
          <c:extLst>
            <c:ext xmlns:c16="http://schemas.microsoft.com/office/drawing/2014/chart" uri="{C3380CC4-5D6E-409C-BE32-E72D297353CC}">
              <c16:uniqueId val="{00000000-A824-4B25-B5BB-EB142DB526AF}"/>
            </c:ext>
          </c:extLst>
        </c:ser>
        <c:ser>
          <c:idx val="1"/>
          <c:order val="1"/>
          <c:tx>
            <c:strRef>
              <c:f>Sheet4!$G$23</c:f>
              <c:strCache>
                <c:ptCount val="1"/>
                <c:pt idx="0">
                  <c:v>20–50 mg/dL (0.5–1.3 mmol/L) (n = 2,627)</c:v>
                </c:pt>
              </c:strCache>
            </c:strRef>
          </c:tx>
          <c:spPr>
            <a:solidFill>
              <a:schemeClr val="accent2"/>
            </a:solidFill>
            <a:ln>
              <a:noFill/>
            </a:ln>
            <a:effectLst/>
          </c:spPr>
          <c:invertIfNegative val="0"/>
          <c:cat>
            <c:strRef>
              <c:f>Sheet4!$E$24:$E$33</c:f>
              <c:strCache>
                <c:ptCount val="10"/>
                <c:pt idx="0">
                  <c:v>Serious Adverse Events (N = 6,106)</c:v>
                </c:pt>
                <c:pt idx="1">
                  <c:v>AE Leading to Discontinuation of Study Drug (N = 900)</c:v>
                </c:pt>
                <c:pt idx="2">
                  <c:v>AST or ALT Elevation &gt; 3 fold AUL of normal (N = 439)</c:v>
                </c:pt>
                <c:pt idx="3">
                  <c:v>CK Elevation &gt; 5 Fold AUL of Normal (N = 176)</c:v>
                </c:pt>
                <c:pt idx="4">
                  <c:v>Neurocognitive Events (N = 374)</c:v>
                </c:pt>
                <c:pt idx="5">
                  <c:v>New Onset Diabetes Mellitus (N = 1,262)</c:v>
                </c:pt>
                <c:pt idx="6">
                  <c:v>Cataract-related Adverse Events (N = 430)</c:v>
                </c:pt>
                <c:pt idx="7">
                  <c:v>New or Progressive Malignancy (N = 621)</c:v>
                </c:pt>
                <c:pt idx="8">
                  <c:v>Hemorrhagic Stroke (N = 53)</c:v>
                </c:pt>
                <c:pt idx="9">
                  <c:v>Non-Cardiovascular Death (N = 196)</c:v>
                </c:pt>
              </c:strCache>
            </c:strRef>
          </c:cat>
          <c:val>
            <c:numRef>
              <c:f>Sheet4!$G$24:$G$33</c:f>
              <c:numCache>
                <c:formatCode>General</c:formatCode>
                <c:ptCount val="10"/>
                <c:pt idx="0">
                  <c:v>24</c:v>
                </c:pt>
                <c:pt idx="1">
                  <c:v>4</c:v>
                </c:pt>
                <c:pt idx="2">
                  <c:v>1</c:v>
                </c:pt>
                <c:pt idx="3">
                  <c:v>1</c:v>
                </c:pt>
                <c:pt idx="4">
                  <c:v>2</c:v>
                </c:pt>
                <c:pt idx="5">
                  <c:v>8</c:v>
                </c:pt>
                <c:pt idx="6">
                  <c:v>2</c:v>
                </c:pt>
                <c:pt idx="7">
                  <c:v>3</c:v>
                </c:pt>
                <c:pt idx="8">
                  <c:v>0</c:v>
                </c:pt>
                <c:pt idx="9">
                  <c:v>1</c:v>
                </c:pt>
              </c:numCache>
            </c:numRef>
          </c:val>
          <c:extLst>
            <c:ext xmlns:c16="http://schemas.microsoft.com/office/drawing/2014/chart" uri="{C3380CC4-5D6E-409C-BE32-E72D297353CC}">
              <c16:uniqueId val="{00000001-A824-4B25-B5BB-EB142DB526AF}"/>
            </c:ext>
          </c:extLst>
        </c:ser>
        <c:ser>
          <c:idx val="2"/>
          <c:order val="2"/>
          <c:tx>
            <c:strRef>
              <c:f>Sheet4!$H$23</c:f>
              <c:strCache>
                <c:ptCount val="1"/>
                <c:pt idx="0">
                  <c:v>50–70 mg/dL (1.3–1.8 mmol/L) (n = 1,031)</c:v>
                </c:pt>
              </c:strCache>
            </c:strRef>
          </c:tx>
          <c:spPr>
            <a:solidFill>
              <a:schemeClr val="accent3"/>
            </a:solidFill>
            <a:ln>
              <a:noFill/>
            </a:ln>
            <a:effectLst/>
          </c:spPr>
          <c:invertIfNegative val="0"/>
          <c:cat>
            <c:strRef>
              <c:f>Sheet4!$E$24:$E$33</c:f>
              <c:strCache>
                <c:ptCount val="10"/>
                <c:pt idx="0">
                  <c:v>Serious Adverse Events (N = 6,106)</c:v>
                </c:pt>
                <c:pt idx="1">
                  <c:v>AE Leading to Discontinuation of Study Drug (N = 900)</c:v>
                </c:pt>
                <c:pt idx="2">
                  <c:v>AST or ALT Elevation &gt; 3 fold AUL of normal (N = 439)</c:v>
                </c:pt>
                <c:pt idx="3">
                  <c:v>CK Elevation &gt; 5 Fold AUL of Normal (N = 176)</c:v>
                </c:pt>
                <c:pt idx="4">
                  <c:v>Neurocognitive Events (N = 374)</c:v>
                </c:pt>
                <c:pt idx="5">
                  <c:v>New Onset Diabetes Mellitus (N = 1,262)</c:v>
                </c:pt>
                <c:pt idx="6">
                  <c:v>Cataract-related Adverse Events (N = 430)</c:v>
                </c:pt>
                <c:pt idx="7">
                  <c:v>New or Progressive Malignancy (N = 621)</c:v>
                </c:pt>
                <c:pt idx="8">
                  <c:v>Hemorrhagic Stroke (N = 53)</c:v>
                </c:pt>
                <c:pt idx="9">
                  <c:v>Non-Cardiovascular Death (N = 196)</c:v>
                </c:pt>
              </c:strCache>
            </c:strRef>
          </c:cat>
          <c:val>
            <c:numRef>
              <c:f>Sheet4!$H$24:$H$33</c:f>
              <c:numCache>
                <c:formatCode>General</c:formatCode>
                <c:ptCount val="10"/>
                <c:pt idx="0">
                  <c:v>24</c:v>
                </c:pt>
                <c:pt idx="1">
                  <c:v>4</c:v>
                </c:pt>
                <c:pt idx="2">
                  <c:v>2</c:v>
                </c:pt>
                <c:pt idx="3">
                  <c:v>1</c:v>
                </c:pt>
                <c:pt idx="4">
                  <c:v>1</c:v>
                </c:pt>
                <c:pt idx="5">
                  <c:v>9</c:v>
                </c:pt>
                <c:pt idx="6">
                  <c:v>2</c:v>
                </c:pt>
                <c:pt idx="7">
                  <c:v>3</c:v>
                </c:pt>
                <c:pt idx="8">
                  <c:v>0</c:v>
                </c:pt>
                <c:pt idx="9">
                  <c:v>1</c:v>
                </c:pt>
              </c:numCache>
            </c:numRef>
          </c:val>
          <c:extLst>
            <c:ext xmlns:c16="http://schemas.microsoft.com/office/drawing/2014/chart" uri="{C3380CC4-5D6E-409C-BE32-E72D297353CC}">
              <c16:uniqueId val="{00000002-A824-4B25-B5BB-EB142DB526AF}"/>
            </c:ext>
          </c:extLst>
        </c:ser>
        <c:ser>
          <c:idx val="3"/>
          <c:order val="3"/>
          <c:tx>
            <c:strRef>
              <c:f>Sheet4!$I$23</c:f>
              <c:strCache>
                <c:ptCount val="1"/>
                <c:pt idx="0">
                  <c:v>70–100 mg/dL (1.8–2.6 mmol/L) (n = 486)</c:v>
                </c:pt>
              </c:strCache>
            </c:strRef>
          </c:tx>
          <c:spPr>
            <a:solidFill>
              <a:schemeClr val="accent4"/>
            </a:solidFill>
            <a:ln>
              <a:noFill/>
            </a:ln>
            <a:effectLst/>
          </c:spPr>
          <c:invertIfNegative val="0"/>
          <c:cat>
            <c:strRef>
              <c:f>Sheet4!$E$24:$E$33</c:f>
              <c:strCache>
                <c:ptCount val="10"/>
                <c:pt idx="0">
                  <c:v>Serious Adverse Events (N = 6,106)</c:v>
                </c:pt>
                <c:pt idx="1">
                  <c:v>AE Leading to Discontinuation of Study Drug (N = 900)</c:v>
                </c:pt>
                <c:pt idx="2">
                  <c:v>AST or ALT Elevation &gt; 3 fold AUL of normal (N = 439)</c:v>
                </c:pt>
                <c:pt idx="3">
                  <c:v>CK Elevation &gt; 5 Fold AUL of Normal (N = 176)</c:v>
                </c:pt>
                <c:pt idx="4">
                  <c:v>Neurocognitive Events (N = 374)</c:v>
                </c:pt>
                <c:pt idx="5">
                  <c:v>New Onset Diabetes Mellitus (N = 1,262)</c:v>
                </c:pt>
                <c:pt idx="6">
                  <c:v>Cataract-related Adverse Events (N = 430)</c:v>
                </c:pt>
                <c:pt idx="7">
                  <c:v>New or Progressive Malignancy (N = 621)</c:v>
                </c:pt>
                <c:pt idx="8">
                  <c:v>Hemorrhagic Stroke (N = 53)</c:v>
                </c:pt>
                <c:pt idx="9">
                  <c:v>Non-Cardiovascular Death (N = 196)</c:v>
                </c:pt>
              </c:strCache>
            </c:strRef>
          </c:cat>
          <c:val>
            <c:numRef>
              <c:f>Sheet4!$I$24:$I$33</c:f>
              <c:numCache>
                <c:formatCode>General</c:formatCode>
                <c:ptCount val="10"/>
                <c:pt idx="0">
                  <c:v>23</c:v>
                </c:pt>
                <c:pt idx="1">
                  <c:v>3</c:v>
                </c:pt>
                <c:pt idx="2">
                  <c:v>2</c:v>
                </c:pt>
                <c:pt idx="3">
                  <c:v>1</c:v>
                </c:pt>
                <c:pt idx="4">
                  <c:v>1</c:v>
                </c:pt>
                <c:pt idx="5">
                  <c:v>8</c:v>
                </c:pt>
                <c:pt idx="6">
                  <c:v>2</c:v>
                </c:pt>
                <c:pt idx="7">
                  <c:v>2</c:v>
                </c:pt>
                <c:pt idx="8">
                  <c:v>0</c:v>
                </c:pt>
                <c:pt idx="9">
                  <c:v>1</c:v>
                </c:pt>
              </c:numCache>
            </c:numRef>
          </c:val>
          <c:extLst>
            <c:ext xmlns:c16="http://schemas.microsoft.com/office/drawing/2014/chart" uri="{C3380CC4-5D6E-409C-BE32-E72D297353CC}">
              <c16:uniqueId val="{00000003-A824-4B25-B5BB-EB142DB526AF}"/>
            </c:ext>
          </c:extLst>
        </c:ser>
        <c:ser>
          <c:idx val="4"/>
          <c:order val="4"/>
          <c:tx>
            <c:strRef>
              <c:f>Sheet4!$J$23</c:f>
              <c:strCache>
                <c:ptCount val="1"/>
                <c:pt idx="0">
                  <c:v>≥ 100 mg/dL (≥ 2.6mmol/L) (n = 811)</c:v>
                </c:pt>
              </c:strCache>
            </c:strRef>
          </c:tx>
          <c:spPr>
            <a:solidFill>
              <a:schemeClr val="accent6"/>
            </a:solidFill>
            <a:ln>
              <a:noFill/>
            </a:ln>
            <a:effectLst/>
          </c:spPr>
          <c:invertIfNegative val="0"/>
          <c:cat>
            <c:strRef>
              <c:f>Sheet4!$E$24:$E$33</c:f>
              <c:strCache>
                <c:ptCount val="10"/>
                <c:pt idx="0">
                  <c:v>Serious Adverse Events (N = 6,106)</c:v>
                </c:pt>
                <c:pt idx="1">
                  <c:v>AE Leading to Discontinuation of Study Drug (N = 900)</c:v>
                </c:pt>
                <c:pt idx="2">
                  <c:v>AST or ALT Elevation &gt; 3 fold AUL of normal (N = 439)</c:v>
                </c:pt>
                <c:pt idx="3">
                  <c:v>CK Elevation &gt; 5 Fold AUL of Normal (N = 176)</c:v>
                </c:pt>
                <c:pt idx="4">
                  <c:v>Neurocognitive Events (N = 374)</c:v>
                </c:pt>
                <c:pt idx="5">
                  <c:v>New Onset Diabetes Mellitus (N = 1,262)</c:v>
                </c:pt>
                <c:pt idx="6">
                  <c:v>Cataract-related Adverse Events (N = 430)</c:v>
                </c:pt>
                <c:pt idx="7">
                  <c:v>New or Progressive Malignancy (N = 621)</c:v>
                </c:pt>
                <c:pt idx="8">
                  <c:v>Hemorrhagic Stroke (N = 53)</c:v>
                </c:pt>
                <c:pt idx="9">
                  <c:v>Non-Cardiovascular Death (N = 196)</c:v>
                </c:pt>
              </c:strCache>
            </c:strRef>
          </c:cat>
          <c:val>
            <c:numRef>
              <c:f>Sheet4!$J$24:$J$33</c:f>
              <c:numCache>
                <c:formatCode>General</c:formatCode>
                <c:ptCount val="10"/>
                <c:pt idx="0">
                  <c:v>23</c:v>
                </c:pt>
                <c:pt idx="1">
                  <c:v>3</c:v>
                </c:pt>
                <c:pt idx="2">
                  <c:v>2</c:v>
                </c:pt>
                <c:pt idx="3">
                  <c:v>1</c:v>
                </c:pt>
                <c:pt idx="4">
                  <c:v>1</c:v>
                </c:pt>
                <c:pt idx="5">
                  <c:v>8</c:v>
                </c:pt>
                <c:pt idx="6">
                  <c:v>1</c:v>
                </c:pt>
                <c:pt idx="7">
                  <c:v>2</c:v>
                </c:pt>
                <c:pt idx="8">
                  <c:v>0</c:v>
                </c:pt>
                <c:pt idx="9">
                  <c:v>1</c:v>
                </c:pt>
              </c:numCache>
            </c:numRef>
          </c:val>
          <c:extLst>
            <c:ext xmlns:c16="http://schemas.microsoft.com/office/drawing/2014/chart" uri="{C3380CC4-5D6E-409C-BE32-E72D297353CC}">
              <c16:uniqueId val="{00000004-A824-4B25-B5BB-EB142DB526AF}"/>
            </c:ext>
          </c:extLst>
        </c:ser>
        <c:dLbls>
          <c:showLegendKey val="0"/>
          <c:showVal val="0"/>
          <c:showCatName val="0"/>
          <c:showSerName val="0"/>
          <c:showPercent val="0"/>
          <c:showBubbleSize val="0"/>
        </c:dLbls>
        <c:gapWidth val="182"/>
        <c:axId val="300014447"/>
        <c:axId val="300012047"/>
      </c:barChart>
      <c:catAx>
        <c:axId val="300014447"/>
        <c:scaling>
          <c:orientation val="maxMin"/>
        </c:scaling>
        <c:delete val="0"/>
        <c:axPos val="l"/>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lgn="ctr">
              <a:defRPr lang="en-US" sz="1100" b="1" i="0" u="none" strike="noStrike" kern="1200" baseline="0">
                <a:solidFill>
                  <a:schemeClr val="tx1"/>
                </a:solidFill>
                <a:latin typeface="+mn-lt"/>
                <a:ea typeface="+mn-ea"/>
                <a:cs typeface="+mn-cs"/>
              </a:defRPr>
            </a:pPr>
            <a:endParaRPr lang="en-AT"/>
          </a:p>
        </c:txPr>
        <c:crossAx val="300012047"/>
        <c:crosses val="autoZero"/>
        <c:auto val="1"/>
        <c:lblAlgn val="ctr"/>
        <c:lblOffset val="100"/>
        <c:noMultiLvlLbl val="0"/>
      </c:catAx>
      <c:valAx>
        <c:axId val="300012047"/>
        <c:scaling>
          <c:orientation val="minMax"/>
        </c:scaling>
        <c:delete val="0"/>
        <c:axPos val="t"/>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AT"/>
          </a:p>
        </c:txPr>
        <c:crossAx val="300014447"/>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AT"/>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3099988544734887"/>
          <c:y val="3.0320788297087294E-2"/>
          <c:w val="0.5367224306203735"/>
          <c:h val="0.89600425402613193"/>
        </c:manualLayout>
      </c:layout>
      <c:barChart>
        <c:barDir val="bar"/>
        <c:grouping val="clustered"/>
        <c:varyColors val="0"/>
        <c:ser>
          <c:idx val="0"/>
          <c:order val="0"/>
          <c:tx>
            <c:strRef>
              <c:f>Sheet4!$F$23</c:f>
              <c:strCache>
                <c:ptCount val="1"/>
                <c:pt idx="0">
                  <c:v>&lt; 20 mg/dL (&lt; 0.5 mmol/L) (n = 1,604)</c:v>
                </c:pt>
              </c:strCache>
            </c:strRef>
          </c:tx>
          <c:spPr>
            <a:solidFill>
              <a:schemeClr val="accent1"/>
            </a:solidFill>
            <a:ln>
              <a:noFill/>
            </a:ln>
            <a:effectLst/>
          </c:spPr>
          <c:invertIfNegative val="0"/>
          <c:cat>
            <c:strRef>
              <c:f>Sheet4!$E$24:$E$33</c:f>
              <c:strCache>
                <c:ptCount val="10"/>
                <c:pt idx="0">
                  <c:v>Serious Adverse Events (N = 6,106)</c:v>
                </c:pt>
                <c:pt idx="1">
                  <c:v>AE Leading to Discontinuation of Study Drug (N = 900)</c:v>
                </c:pt>
                <c:pt idx="2">
                  <c:v>AST or ALT Elevation &gt; 3 fold AUL of normal (N = 439)</c:v>
                </c:pt>
                <c:pt idx="3">
                  <c:v>CK Elevation &gt; 5 Fold AUL of Normal (N = 176)</c:v>
                </c:pt>
                <c:pt idx="4">
                  <c:v>Neurocognitive Events (N = 374)</c:v>
                </c:pt>
                <c:pt idx="5">
                  <c:v>New Onset Diabetes Mellitus (N = 1,262)</c:v>
                </c:pt>
                <c:pt idx="6">
                  <c:v>Cataract-related Adverse Events (N = 430)</c:v>
                </c:pt>
                <c:pt idx="7">
                  <c:v>New or Progressive Malignancy (N = 621)</c:v>
                </c:pt>
                <c:pt idx="8">
                  <c:v>Hemorrhagic Stroke (N = 53)</c:v>
                </c:pt>
                <c:pt idx="9">
                  <c:v>Non-Cardiovascular Death (N = 196)</c:v>
                </c:pt>
              </c:strCache>
            </c:strRef>
          </c:cat>
          <c:val>
            <c:numRef>
              <c:f>Sheet4!$F$24:$F$33</c:f>
              <c:numCache>
                <c:formatCode>General</c:formatCode>
                <c:ptCount val="10"/>
                <c:pt idx="0">
                  <c:v>23</c:v>
                </c:pt>
                <c:pt idx="1">
                  <c:v>4</c:v>
                </c:pt>
                <c:pt idx="2">
                  <c:v>2</c:v>
                </c:pt>
                <c:pt idx="3">
                  <c:v>1</c:v>
                </c:pt>
                <c:pt idx="4">
                  <c:v>2</c:v>
                </c:pt>
                <c:pt idx="5">
                  <c:v>8</c:v>
                </c:pt>
                <c:pt idx="6">
                  <c:v>2</c:v>
                </c:pt>
                <c:pt idx="7">
                  <c:v>2</c:v>
                </c:pt>
                <c:pt idx="8">
                  <c:v>0</c:v>
                </c:pt>
                <c:pt idx="9">
                  <c:v>1</c:v>
                </c:pt>
              </c:numCache>
            </c:numRef>
          </c:val>
          <c:extLst>
            <c:ext xmlns:c16="http://schemas.microsoft.com/office/drawing/2014/chart" uri="{C3380CC4-5D6E-409C-BE32-E72D297353CC}">
              <c16:uniqueId val="{00000000-A824-4B25-B5BB-EB142DB526AF}"/>
            </c:ext>
          </c:extLst>
        </c:ser>
        <c:ser>
          <c:idx val="1"/>
          <c:order val="1"/>
          <c:tx>
            <c:strRef>
              <c:f>Sheet4!$G$23</c:f>
              <c:strCache>
                <c:ptCount val="1"/>
                <c:pt idx="0">
                  <c:v>20–50 mg/dL (0.5–1.3 mmol/L) (n = 2,627)</c:v>
                </c:pt>
              </c:strCache>
            </c:strRef>
          </c:tx>
          <c:spPr>
            <a:solidFill>
              <a:schemeClr val="accent2"/>
            </a:solidFill>
            <a:ln>
              <a:noFill/>
            </a:ln>
            <a:effectLst/>
          </c:spPr>
          <c:invertIfNegative val="0"/>
          <c:cat>
            <c:strRef>
              <c:f>Sheet4!$E$24:$E$33</c:f>
              <c:strCache>
                <c:ptCount val="10"/>
                <c:pt idx="0">
                  <c:v>Serious Adverse Events (N = 6,106)</c:v>
                </c:pt>
                <c:pt idx="1">
                  <c:v>AE Leading to Discontinuation of Study Drug (N = 900)</c:v>
                </c:pt>
                <c:pt idx="2">
                  <c:v>AST or ALT Elevation &gt; 3 fold AUL of normal (N = 439)</c:v>
                </c:pt>
                <c:pt idx="3">
                  <c:v>CK Elevation &gt; 5 Fold AUL of Normal (N = 176)</c:v>
                </c:pt>
                <c:pt idx="4">
                  <c:v>Neurocognitive Events (N = 374)</c:v>
                </c:pt>
                <c:pt idx="5">
                  <c:v>New Onset Diabetes Mellitus (N = 1,262)</c:v>
                </c:pt>
                <c:pt idx="6">
                  <c:v>Cataract-related Adverse Events (N = 430)</c:v>
                </c:pt>
                <c:pt idx="7">
                  <c:v>New or Progressive Malignancy (N = 621)</c:v>
                </c:pt>
                <c:pt idx="8">
                  <c:v>Hemorrhagic Stroke (N = 53)</c:v>
                </c:pt>
                <c:pt idx="9">
                  <c:v>Non-Cardiovascular Death (N = 196)</c:v>
                </c:pt>
              </c:strCache>
            </c:strRef>
          </c:cat>
          <c:val>
            <c:numRef>
              <c:f>Sheet4!$G$24:$G$33</c:f>
              <c:numCache>
                <c:formatCode>General</c:formatCode>
                <c:ptCount val="10"/>
                <c:pt idx="0">
                  <c:v>24</c:v>
                </c:pt>
                <c:pt idx="1">
                  <c:v>4</c:v>
                </c:pt>
                <c:pt idx="2">
                  <c:v>1</c:v>
                </c:pt>
                <c:pt idx="3">
                  <c:v>1</c:v>
                </c:pt>
                <c:pt idx="4">
                  <c:v>2</c:v>
                </c:pt>
                <c:pt idx="5">
                  <c:v>8</c:v>
                </c:pt>
                <c:pt idx="6">
                  <c:v>2</c:v>
                </c:pt>
                <c:pt idx="7">
                  <c:v>3</c:v>
                </c:pt>
                <c:pt idx="8">
                  <c:v>0</c:v>
                </c:pt>
                <c:pt idx="9">
                  <c:v>1</c:v>
                </c:pt>
              </c:numCache>
            </c:numRef>
          </c:val>
          <c:extLst>
            <c:ext xmlns:c16="http://schemas.microsoft.com/office/drawing/2014/chart" uri="{C3380CC4-5D6E-409C-BE32-E72D297353CC}">
              <c16:uniqueId val="{00000001-A824-4B25-B5BB-EB142DB526AF}"/>
            </c:ext>
          </c:extLst>
        </c:ser>
        <c:ser>
          <c:idx val="2"/>
          <c:order val="2"/>
          <c:tx>
            <c:strRef>
              <c:f>Sheet4!$H$23</c:f>
              <c:strCache>
                <c:ptCount val="1"/>
                <c:pt idx="0">
                  <c:v>50–70 mg/dL (1.3–1.8 mmol/L) (n = 1,031)</c:v>
                </c:pt>
              </c:strCache>
            </c:strRef>
          </c:tx>
          <c:spPr>
            <a:solidFill>
              <a:schemeClr val="accent3"/>
            </a:solidFill>
            <a:ln>
              <a:noFill/>
            </a:ln>
            <a:effectLst/>
          </c:spPr>
          <c:invertIfNegative val="0"/>
          <c:cat>
            <c:strRef>
              <c:f>Sheet4!$E$24:$E$33</c:f>
              <c:strCache>
                <c:ptCount val="10"/>
                <c:pt idx="0">
                  <c:v>Serious Adverse Events (N = 6,106)</c:v>
                </c:pt>
                <c:pt idx="1">
                  <c:v>AE Leading to Discontinuation of Study Drug (N = 900)</c:v>
                </c:pt>
                <c:pt idx="2">
                  <c:v>AST or ALT Elevation &gt; 3 fold AUL of normal (N = 439)</c:v>
                </c:pt>
                <c:pt idx="3">
                  <c:v>CK Elevation &gt; 5 Fold AUL of Normal (N = 176)</c:v>
                </c:pt>
                <c:pt idx="4">
                  <c:v>Neurocognitive Events (N = 374)</c:v>
                </c:pt>
                <c:pt idx="5">
                  <c:v>New Onset Diabetes Mellitus (N = 1,262)</c:v>
                </c:pt>
                <c:pt idx="6">
                  <c:v>Cataract-related Adverse Events (N = 430)</c:v>
                </c:pt>
                <c:pt idx="7">
                  <c:v>New or Progressive Malignancy (N = 621)</c:v>
                </c:pt>
                <c:pt idx="8">
                  <c:v>Hemorrhagic Stroke (N = 53)</c:v>
                </c:pt>
                <c:pt idx="9">
                  <c:v>Non-Cardiovascular Death (N = 196)</c:v>
                </c:pt>
              </c:strCache>
            </c:strRef>
          </c:cat>
          <c:val>
            <c:numRef>
              <c:f>Sheet4!$H$24:$H$33</c:f>
              <c:numCache>
                <c:formatCode>General</c:formatCode>
                <c:ptCount val="10"/>
                <c:pt idx="0">
                  <c:v>24</c:v>
                </c:pt>
                <c:pt idx="1">
                  <c:v>4</c:v>
                </c:pt>
                <c:pt idx="2">
                  <c:v>2</c:v>
                </c:pt>
                <c:pt idx="3">
                  <c:v>1</c:v>
                </c:pt>
                <c:pt idx="4">
                  <c:v>1</c:v>
                </c:pt>
                <c:pt idx="5">
                  <c:v>9</c:v>
                </c:pt>
                <c:pt idx="6">
                  <c:v>2</c:v>
                </c:pt>
                <c:pt idx="7">
                  <c:v>3</c:v>
                </c:pt>
                <c:pt idx="8">
                  <c:v>0</c:v>
                </c:pt>
                <c:pt idx="9">
                  <c:v>1</c:v>
                </c:pt>
              </c:numCache>
            </c:numRef>
          </c:val>
          <c:extLst>
            <c:ext xmlns:c16="http://schemas.microsoft.com/office/drawing/2014/chart" uri="{C3380CC4-5D6E-409C-BE32-E72D297353CC}">
              <c16:uniqueId val="{00000002-A824-4B25-B5BB-EB142DB526AF}"/>
            </c:ext>
          </c:extLst>
        </c:ser>
        <c:ser>
          <c:idx val="3"/>
          <c:order val="3"/>
          <c:tx>
            <c:strRef>
              <c:f>Sheet4!$I$23</c:f>
              <c:strCache>
                <c:ptCount val="1"/>
                <c:pt idx="0">
                  <c:v>70–100 mg/dL (1.8–2.6 mmol/L) (n = 486)</c:v>
                </c:pt>
              </c:strCache>
            </c:strRef>
          </c:tx>
          <c:spPr>
            <a:solidFill>
              <a:schemeClr val="accent4"/>
            </a:solidFill>
            <a:ln>
              <a:noFill/>
            </a:ln>
            <a:effectLst/>
          </c:spPr>
          <c:invertIfNegative val="0"/>
          <c:cat>
            <c:strRef>
              <c:f>Sheet4!$E$24:$E$33</c:f>
              <c:strCache>
                <c:ptCount val="10"/>
                <c:pt idx="0">
                  <c:v>Serious Adverse Events (N = 6,106)</c:v>
                </c:pt>
                <c:pt idx="1">
                  <c:v>AE Leading to Discontinuation of Study Drug (N = 900)</c:v>
                </c:pt>
                <c:pt idx="2">
                  <c:v>AST or ALT Elevation &gt; 3 fold AUL of normal (N = 439)</c:v>
                </c:pt>
                <c:pt idx="3">
                  <c:v>CK Elevation &gt; 5 Fold AUL of Normal (N = 176)</c:v>
                </c:pt>
                <c:pt idx="4">
                  <c:v>Neurocognitive Events (N = 374)</c:v>
                </c:pt>
                <c:pt idx="5">
                  <c:v>New Onset Diabetes Mellitus (N = 1,262)</c:v>
                </c:pt>
                <c:pt idx="6">
                  <c:v>Cataract-related Adverse Events (N = 430)</c:v>
                </c:pt>
                <c:pt idx="7">
                  <c:v>New or Progressive Malignancy (N = 621)</c:v>
                </c:pt>
                <c:pt idx="8">
                  <c:v>Hemorrhagic Stroke (N = 53)</c:v>
                </c:pt>
                <c:pt idx="9">
                  <c:v>Non-Cardiovascular Death (N = 196)</c:v>
                </c:pt>
              </c:strCache>
            </c:strRef>
          </c:cat>
          <c:val>
            <c:numRef>
              <c:f>Sheet4!$I$24:$I$33</c:f>
              <c:numCache>
                <c:formatCode>General</c:formatCode>
                <c:ptCount val="10"/>
                <c:pt idx="0">
                  <c:v>23</c:v>
                </c:pt>
                <c:pt idx="1">
                  <c:v>3</c:v>
                </c:pt>
                <c:pt idx="2">
                  <c:v>2</c:v>
                </c:pt>
                <c:pt idx="3">
                  <c:v>1</c:v>
                </c:pt>
                <c:pt idx="4">
                  <c:v>1</c:v>
                </c:pt>
                <c:pt idx="5">
                  <c:v>8</c:v>
                </c:pt>
                <c:pt idx="6">
                  <c:v>2</c:v>
                </c:pt>
                <c:pt idx="7">
                  <c:v>2</c:v>
                </c:pt>
                <c:pt idx="8">
                  <c:v>0</c:v>
                </c:pt>
                <c:pt idx="9">
                  <c:v>1</c:v>
                </c:pt>
              </c:numCache>
            </c:numRef>
          </c:val>
          <c:extLst>
            <c:ext xmlns:c16="http://schemas.microsoft.com/office/drawing/2014/chart" uri="{C3380CC4-5D6E-409C-BE32-E72D297353CC}">
              <c16:uniqueId val="{00000003-A824-4B25-B5BB-EB142DB526AF}"/>
            </c:ext>
          </c:extLst>
        </c:ser>
        <c:ser>
          <c:idx val="4"/>
          <c:order val="4"/>
          <c:tx>
            <c:strRef>
              <c:f>Sheet4!$J$23</c:f>
              <c:strCache>
                <c:ptCount val="1"/>
                <c:pt idx="0">
                  <c:v>≥ 100 mg/dL (≥ 2.6mmol/L) (n = 811)</c:v>
                </c:pt>
              </c:strCache>
            </c:strRef>
          </c:tx>
          <c:spPr>
            <a:solidFill>
              <a:schemeClr val="accent6"/>
            </a:solidFill>
            <a:ln>
              <a:noFill/>
            </a:ln>
            <a:effectLst/>
          </c:spPr>
          <c:invertIfNegative val="0"/>
          <c:cat>
            <c:strRef>
              <c:f>Sheet4!$E$24:$E$33</c:f>
              <c:strCache>
                <c:ptCount val="10"/>
                <c:pt idx="0">
                  <c:v>Serious Adverse Events (N = 6,106)</c:v>
                </c:pt>
                <c:pt idx="1">
                  <c:v>AE Leading to Discontinuation of Study Drug (N = 900)</c:v>
                </c:pt>
                <c:pt idx="2">
                  <c:v>AST or ALT Elevation &gt; 3 fold AUL of normal (N = 439)</c:v>
                </c:pt>
                <c:pt idx="3">
                  <c:v>CK Elevation &gt; 5 Fold AUL of Normal (N = 176)</c:v>
                </c:pt>
                <c:pt idx="4">
                  <c:v>Neurocognitive Events (N = 374)</c:v>
                </c:pt>
                <c:pt idx="5">
                  <c:v>New Onset Diabetes Mellitus (N = 1,262)</c:v>
                </c:pt>
                <c:pt idx="6">
                  <c:v>Cataract-related Adverse Events (N = 430)</c:v>
                </c:pt>
                <c:pt idx="7">
                  <c:v>New or Progressive Malignancy (N = 621)</c:v>
                </c:pt>
                <c:pt idx="8">
                  <c:v>Hemorrhagic Stroke (N = 53)</c:v>
                </c:pt>
                <c:pt idx="9">
                  <c:v>Non-Cardiovascular Death (N = 196)</c:v>
                </c:pt>
              </c:strCache>
            </c:strRef>
          </c:cat>
          <c:val>
            <c:numRef>
              <c:f>Sheet4!$J$24:$J$33</c:f>
              <c:numCache>
                <c:formatCode>General</c:formatCode>
                <c:ptCount val="10"/>
                <c:pt idx="0">
                  <c:v>23</c:v>
                </c:pt>
                <c:pt idx="1">
                  <c:v>3</c:v>
                </c:pt>
                <c:pt idx="2">
                  <c:v>2</c:v>
                </c:pt>
                <c:pt idx="3">
                  <c:v>1</c:v>
                </c:pt>
                <c:pt idx="4">
                  <c:v>1</c:v>
                </c:pt>
                <c:pt idx="5">
                  <c:v>8</c:v>
                </c:pt>
                <c:pt idx="6">
                  <c:v>1</c:v>
                </c:pt>
                <c:pt idx="7">
                  <c:v>2</c:v>
                </c:pt>
                <c:pt idx="8">
                  <c:v>0</c:v>
                </c:pt>
                <c:pt idx="9">
                  <c:v>1</c:v>
                </c:pt>
              </c:numCache>
            </c:numRef>
          </c:val>
          <c:extLst>
            <c:ext xmlns:c16="http://schemas.microsoft.com/office/drawing/2014/chart" uri="{C3380CC4-5D6E-409C-BE32-E72D297353CC}">
              <c16:uniqueId val="{00000004-A824-4B25-B5BB-EB142DB526AF}"/>
            </c:ext>
          </c:extLst>
        </c:ser>
        <c:dLbls>
          <c:showLegendKey val="0"/>
          <c:showVal val="0"/>
          <c:showCatName val="0"/>
          <c:showSerName val="0"/>
          <c:showPercent val="0"/>
          <c:showBubbleSize val="0"/>
        </c:dLbls>
        <c:gapWidth val="182"/>
        <c:axId val="300014447"/>
        <c:axId val="300012047"/>
      </c:barChart>
      <c:catAx>
        <c:axId val="300014447"/>
        <c:scaling>
          <c:orientation val="maxMin"/>
        </c:scaling>
        <c:delete val="0"/>
        <c:axPos val="l"/>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lgn="ctr">
              <a:defRPr lang="en-US" sz="1100" b="1" i="0" u="none" strike="noStrike" kern="1200" baseline="0">
                <a:solidFill>
                  <a:schemeClr val="tx1"/>
                </a:solidFill>
                <a:latin typeface="+mn-lt"/>
                <a:ea typeface="+mn-ea"/>
                <a:cs typeface="+mn-cs"/>
              </a:defRPr>
            </a:pPr>
            <a:endParaRPr lang="en-AT"/>
          </a:p>
        </c:txPr>
        <c:crossAx val="300012047"/>
        <c:crosses val="autoZero"/>
        <c:auto val="1"/>
        <c:lblAlgn val="ctr"/>
        <c:lblOffset val="100"/>
        <c:noMultiLvlLbl val="0"/>
      </c:catAx>
      <c:valAx>
        <c:axId val="300012047"/>
        <c:scaling>
          <c:orientation val="minMax"/>
        </c:scaling>
        <c:delete val="0"/>
        <c:axPos val="t"/>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AT"/>
          </a:p>
        </c:txPr>
        <c:crossAx val="300014447"/>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AT"/>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49588118021313E-2"/>
          <c:y val="3.0363178422361699E-2"/>
          <c:w val="0.89819769280277895"/>
          <c:h val="0.388601648850735"/>
        </c:manualLayout>
      </c:layout>
      <c:scatterChart>
        <c:scatterStyle val="lineMarker"/>
        <c:varyColors val="0"/>
        <c:ser>
          <c:idx val="0"/>
          <c:order val="0"/>
          <c:tx>
            <c:strRef>
              <c:f>Sheet1!$B$1</c:f>
              <c:strCache>
                <c:ptCount val="1"/>
                <c:pt idx="0">
                  <c:v>Y-Values</c:v>
                </c:pt>
              </c:strCache>
            </c:strRef>
          </c:tx>
          <c:spPr>
            <a:ln w="19050" cap="rnd">
              <a:noFill/>
              <a:round/>
            </a:ln>
            <a:effectLst/>
          </c:spPr>
          <c:marker>
            <c:symbol val="square"/>
            <c:size val="7"/>
            <c:spPr>
              <a:solidFill>
                <a:schemeClr val="accent1"/>
              </a:solidFill>
              <a:ln w="12700">
                <a:solidFill>
                  <a:schemeClr val="accent1"/>
                </a:solidFill>
              </a:ln>
              <a:effectLst/>
            </c:spPr>
          </c:marker>
          <c:dPt>
            <c:idx val="0"/>
            <c:marker>
              <c:symbol val="diamond"/>
              <c:size val="12"/>
              <c:spPr>
                <a:solidFill>
                  <a:schemeClr val="accent1">
                    <a:lumMod val="60000"/>
                    <a:lumOff val="40000"/>
                  </a:schemeClr>
                </a:solidFill>
                <a:ln w="38100">
                  <a:noFill/>
                  <a:miter lim="800000"/>
                </a:ln>
                <a:effectLst/>
              </c:spPr>
            </c:marker>
            <c:bubble3D val="0"/>
            <c:extLst>
              <c:ext xmlns:c16="http://schemas.microsoft.com/office/drawing/2014/chart" uri="{C3380CC4-5D6E-409C-BE32-E72D297353CC}">
                <c16:uniqueId val="{00000000-FB93-4BA0-846C-5265F9C3D5E2}"/>
              </c:ext>
            </c:extLst>
          </c:dPt>
          <c:dPt>
            <c:idx val="1"/>
            <c:bubble3D val="0"/>
            <c:extLst>
              <c:ext xmlns:c16="http://schemas.microsoft.com/office/drawing/2014/chart" uri="{C3380CC4-5D6E-409C-BE32-E72D297353CC}">
                <c16:uniqueId val="{00000001-FB93-4BA0-846C-5265F9C3D5E2}"/>
              </c:ext>
            </c:extLst>
          </c:dPt>
          <c:dPt>
            <c:idx val="7"/>
            <c:bubble3D val="0"/>
            <c:extLst>
              <c:ext xmlns:c16="http://schemas.microsoft.com/office/drawing/2014/chart" uri="{C3380CC4-5D6E-409C-BE32-E72D297353CC}">
                <c16:uniqueId val="{00000006-FB93-4BA0-846C-5265F9C3D5E2}"/>
              </c:ext>
            </c:extLst>
          </c:dPt>
          <c:dPt>
            <c:idx val="8"/>
            <c:bubble3D val="0"/>
            <c:extLst>
              <c:ext xmlns:c16="http://schemas.microsoft.com/office/drawing/2014/chart" uri="{C3380CC4-5D6E-409C-BE32-E72D297353CC}">
                <c16:uniqueId val="{00000007-FB93-4BA0-846C-5265F9C3D5E2}"/>
              </c:ext>
            </c:extLst>
          </c:dPt>
          <c:dPt>
            <c:idx val="9"/>
            <c:bubble3D val="0"/>
            <c:extLst>
              <c:ext xmlns:c16="http://schemas.microsoft.com/office/drawing/2014/chart" uri="{C3380CC4-5D6E-409C-BE32-E72D297353CC}">
                <c16:uniqueId val="{00000008-FB93-4BA0-846C-5265F9C3D5E2}"/>
              </c:ext>
            </c:extLst>
          </c:dPt>
          <c:dPt>
            <c:idx val="10"/>
            <c:bubble3D val="0"/>
            <c:extLst>
              <c:ext xmlns:c16="http://schemas.microsoft.com/office/drawing/2014/chart" uri="{C3380CC4-5D6E-409C-BE32-E72D297353CC}">
                <c16:uniqueId val="{00000009-FB93-4BA0-846C-5265F9C3D5E2}"/>
              </c:ext>
            </c:extLst>
          </c:dPt>
          <c:dPt>
            <c:idx val="12"/>
            <c:bubble3D val="0"/>
            <c:extLst>
              <c:ext xmlns:c16="http://schemas.microsoft.com/office/drawing/2014/chart" uri="{C3380CC4-5D6E-409C-BE32-E72D297353CC}">
                <c16:uniqueId val="{0000000A-FB93-4BA0-846C-5265F9C3D5E2}"/>
              </c:ext>
            </c:extLst>
          </c:dPt>
          <c:dPt>
            <c:idx val="13"/>
            <c:bubble3D val="0"/>
            <c:extLst>
              <c:ext xmlns:c16="http://schemas.microsoft.com/office/drawing/2014/chart" uri="{C3380CC4-5D6E-409C-BE32-E72D297353CC}">
                <c16:uniqueId val="{0000000B-FB93-4BA0-846C-5265F9C3D5E2}"/>
              </c:ext>
            </c:extLst>
          </c:dPt>
          <c:dPt>
            <c:idx val="14"/>
            <c:bubble3D val="0"/>
            <c:extLst>
              <c:ext xmlns:c16="http://schemas.microsoft.com/office/drawing/2014/chart" uri="{C3380CC4-5D6E-409C-BE32-E72D297353CC}">
                <c16:uniqueId val="{0000000C-FB93-4BA0-846C-5265F9C3D5E2}"/>
              </c:ext>
            </c:extLst>
          </c:dPt>
          <c:dPt>
            <c:idx val="15"/>
            <c:bubble3D val="0"/>
            <c:extLst>
              <c:ext xmlns:c16="http://schemas.microsoft.com/office/drawing/2014/chart" uri="{C3380CC4-5D6E-409C-BE32-E72D297353CC}">
                <c16:uniqueId val="{0000000D-FB93-4BA0-846C-5265F9C3D5E2}"/>
              </c:ext>
            </c:extLst>
          </c:dPt>
          <c:dPt>
            <c:idx val="16"/>
            <c:bubble3D val="0"/>
            <c:extLst>
              <c:ext xmlns:c16="http://schemas.microsoft.com/office/drawing/2014/chart" uri="{C3380CC4-5D6E-409C-BE32-E72D297353CC}">
                <c16:uniqueId val="{0000000E-FB93-4BA0-846C-5265F9C3D5E2}"/>
              </c:ext>
            </c:extLst>
          </c:dPt>
          <c:dPt>
            <c:idx val="17"/>
            <c:bubble3D val="0"/>
            <c:extLst>
              <c:ext xmlns:c16="http://schemas.microsoft.com/office/drawing/2014/chart" uri="{C3380CC4-5D6E-409C-BE32-E72D297353CC}">
                <c16:uniqueId val="{0000000F-FB93-4BA0-846C-5265F9C3D5E2}"/>
              </c:ext>
            </c:extLst>
          </c:dPt>
          <c:errBars>
            <c:errDir val="x"/>
            <c:errBarType val="both"/>
            <c:errValType val="cust"/>
            <c:noEndCap val="0"/>
            <c:plus>
              <c:numRef>
                <c:f>Sheet1!$F$2:$F$4</c:f>
                <c:numCache>
                  <c:formatCode>General</c:formatCode>
                  <c:ptCount val="3"/>
                  <c:pt idx="0">
                    <c:v>0.08</c:v>
                  </c:pt>
                  <c:pt idx="1">
                    <c:v>0.31</c:v>
                  </c:pt>
                  <c:pt idx="2">
                    <c:v>0.08</c:v>
                  </c:pt>
                </c:numCache>
              </c:numRef>
            </c:plus>
            <c:minus>
              <c:numRef>
                <c:f>Sheet1!$E$2:$E$4</c:f>
                <c:numCache>
                  <c:formatCode>General</c:formatCode>
                  <c:ptCount val="3"/>
                  <c:pt idx="0">
                    <c:v>7.0000000000000104E-2</c:v>
                  </c:pt>
                  <c:pt idx="1">
                    <c:v>0.22</c:v>
                  </c:pt>
                  <c:pt idx="2">
                    <c:v>8.0000000000000099E-2</c:v>
                  </c:pt>
                </c:numCache>
              </c:numRef>
            </c:minus>
            <c:spPr>
              <a:noFill/>
              <a:ln w="12700" cap="flat" cmpd="sng" algn="ctr">
                <a:solidFill>
                  <a:schemeClr val="tx1"/>
                </a:solidFill>
                <a:round/>
              </a:ln>
              <a:effectLst/>
            </c:spPr>
          </c:errBars>
          <c:xVal>
            <c:numRef>
              <c:f>Sheet1!$A$2:$A$5</c:f>
              <c:numCache>
                <c:formatCode>General</c:formatCode>
                <c:ptCount val="4"/>
                <c:pt idx="0">
                  <c:v>0.8</c:v>
                </c:pt>
                <c:pt idx="1">
                  <c:v>0.7</c:v>
                </c:pt>
                <c:pt idx="2">
                  <c:v>0.81</c:v>
                </c:pt>
              </c:numCache>
            </c:numRef>
          </c:xVal>
          <c:yVal>
            <c:numRef>
              <c:f>Sheet1!$B$2:$B$5</c:f>
              <c:numCache>
                <c:formatCode>General</c:formatCode>
                <c:ptCount val="4"/>
                <c:pt idx="0">
                  <c:v>1</c:v>
                </c:pt>
                <c:pt idx="1">
                  <c:v>2</c:v>
                </c:pt>
                <c:pt idx="2">
                  <c:v>3</c:v>
                </c:pt>
              </c:numCache>
            </c:numRef>
          </c:yVal>
          <c:smooth val="0"/>
          <c:extLst>
            <c:ext xmlns:c16="http://schemas.microsoft.com/office/drawing/2014/chart" uri="{C3380CC4-5D6E-409C-BE32-E72D297353CC}">
              <c16:uniqueId val="{00000000-EC59-4151-B54E-6E57C46DBD44}"/>
            </c:ext>
          </c:extLst>
        </c:ser>
        <c:dLbls>
          <c:showLegendKey val="0"/>
          <c:showVal val="0"/>
          <c:showCatName val="0"/>
          <c:showSerName val="0"/>
          <c:showPercent val="0"/>
          <c:showBubbleSize val="0"/>
        </c:dLbls>
        <c:axId val="378087248"/>
        <c:axId val="378087640"/>
      </c:scatterChart>
      <c:valAx>
        <c:axId val="378087248"/>
        <c:scaling>
          <c:logBase val="10"/>
          <c:orientation val="minMax"/>
          <c:max val="2.5"/>
          <c:min val="0.4"/>
        </c:scaling>
        <c:delete val="0"/>
        <c:axPos val="b"/>
        <c:numFmt formatCode="#,##0.0" sourceLinked="0"/>
        <c:majorTickMark val="none"/>
        <c:minorTickMark val="none"/>
        <c:tickLblPos val="none"/>
        <c:spPr>
          <a:noFill/>
          <a:ln w="12700"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AT"/>
          </a:p>
        </c:txPr>
        <c:crossAx val="378087640"/>
        <c:crosses val="max"/>
        <c:crossBetween val="midCat"/>
        <c:majorUnit val="1"/>
        <c:minorUnit val="0.5"/>
      </c:valAx>
      <c:valAx>
        <c:axId val="378087640"/>
        <c:scaling>
          <c:orientation val="maxMin"/>
          <c:max val="3.5"/>
          <c:min val="0.5"/>
        </c:scaling>
        <c:delete val="0"/>
        <c:axPos val="l"/>
        <c:numFmt formatCode="General" sourceLinked="1"/>
        <c:majorTickMark val="none"/>
        <c:minorTickMark val="none"/>
        <c:tickLblPos val="none"/>
        <c:spPr>
          <a:noFill/>
          <a:ln w="12700" cap="flat" cmpd="sng" algn="ctr">
            <a:solidFill>
              <a:schemeClr val="bg1">
                <a:lumMod val="6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378087248"/>
        <c:crossesAt val="1"/>
        <c:crossBetween val="midCat"/>
      </c:valAx>
      <c:spPr>
        <a:noFill/>
        <a:ln>
          <a:noFill/>
        </a:ln>
        <a:effectLst/>
      </c:spPr>
    </c:plotArea>
    <c:plotVisOnly val="1"/>
    <c:dispBlanksAs val="gap"/>
    <c:showDLblsOverMax val="0"/>
  </c:chart>
  <c:spPr>
    <a:noFill/>
    <a:ln>
      <a:noFill/>
    </a:ln>
    <a:effectLst/>
  </c:spPr>
  <c:txPr>
    <a:bodyPr/>
    <a:lstStyle/>
    <a:p>
      <a:pPr>
        <a:defRPr/>
      </a:pPr>
      <a:endParaRPr lang="en-AT"/>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49588118021313E-2"/>
          <c:y val="3.0363178422361699E-2"/>
          <c:w val="0.89819769280277895"/>
          <c:h val="0.388601648850735"/>
        </c:manualLayout>
      </c:layout>
      <c:scatterChart>
        <c:scatterStyle val="lineMarker"/>
        <c:varyColors val="0"/>
        <c:ser>
          <c:idx val="0"/>
          <c:order val="0"/>
          <c:tx>
            <c:strRef>
              <c:f>Sheet1!$B$1</c:f>
              <c:strCache>
                <c:ptCount val="1"/>
                <c:pt idx="0">
                  <c:v>Y-Values</c:v>
                </c:pt>
              </c:strCache>
            </c:strRef>
          </c:tx>
          <c:spPr>
            <a:ln w="19050" cap="rnd">
              <a:noFill/>
              <a:round/>
            </a:ln>
            <a:effectLst/>
          </c:spPr>
          <c:marker>
            <c:symbol val="square"/>
            <c:size val="7"/>
            <c:spPr>
              <a:solidFill>
                <a:schemeClr val="accent1"/>
              </a:solidFill>
              <a:ln w="12700">
                <a:solidFill>
                  <a:schemeClr val="accent1"/>
                </a:solidFill>
              </a:ln>
              <a:effectLst/>
            </c:spPr>
          </c:marker>
          <c:dPt>
            <c:idx val="0"/>
            <c:marker>
              <c:symbol val="diamond"/>
              <c:size val="12"/>
              <c:spPr>
                <a:solidFill>
                  <a:schemeClr val="accent1">
                    <a:lumMod val="60000"/>
                    <a:lumOff val="40000"/>
                  </a:schemeClr>
                </a:solidFill>
                <a:ln w="38100">
                  <a:noFill/>
                  <a:miter lim="800000"/>
                </a:ln>
                <a:effectLst/>
              </c:spPr>
            </c:marker>
            <c:bubble3D val="0"/>
            <c:extLst>
              <c:ext xmlns:c16="http://schemas.microsoft.com/office/drawing/2014/chart" uri="{C3380CC4-5D6E-409C-BE32-E72D297353CC}">
                <c16:uniqueId val="{00000000-FB93-4BA0-846C-5265F9C3D5E2}"/>
              </c:ext>
            </c:extLst>
          </c:dPt>
          <c:dPt>
            <c:idx val="1"/>
            <c:bubble3D val="0"/>
            <c:extLst>
              <c:ext xmlns:c16="http://schemas.microsoft.com/office/drawing/2014/chart" uri="{C3380CC4-5D6E-409C-BE32-E72D297353CC}">
                <c16:uniqueId val="{00000001-FB93-4BA0-846C-5265F9C3D5E2}"/>
              </c:ext>
            </c:extLst>
          </c:dPt>
          <c:dPt>
            <c:idx val="7"/>
            <c:bubble3D val="0"/>
            <c:extLst>
              <c:ext xmlns:c16="http://schemas.microsoft.com/office/drawing/2014/chart" uri="{C3380CC4-5D6E-409C-BE32-E72D297353CC}">
                <c16:uniqueId val="{00000006-FB93-4BA0-846C-5265F9C3D5E2}"/>
              </c:ext>
            </c:extLst>
          </c:dPt>
          <c:dPt>
            <c:idx val="8"/>
            <c:bubble3D val="0"/>
            <c:extLst>
              <c:ext xmlns:c16="http://schemas.microsoft.com/office/drawing/2014/chart" uri="{C3380CC4-5D6E-409C-BE32-E72D297353CC}">
                <c16:uniqueId val="{00000007-FB93-4BA0-846C-5265F9C3D5E2}"/>
              </c:ext>
            </c:extLst>
          </c:dPt>
          <c:dPt>
            <c:idx val="9"/>
            <c:bubble3D val="0"/>
            <c:extLst>
              <c:ext xmlns:c16="http://schemas.microsoft.com/office/drawing/2014/chart" uri="{C3380CC4-5D6E-409C-BE32-E72D297353CC}">
                <c16:uniqueId val="{00000008-FB93-4BA0-846C-5265F9C3D5E2}"/>
              </c:ext>
            </c:extLst>
          </c:dPt>
          <c:dPt>
            <c:idx val="10"/>
            <c:bubble3D val="0"/>
            <c:extLst>
              <c:ext xmlns:c16="http://schemas.microsoft.com/office/drawing/2014/chart" uri="{C3380CC4-5D6E-409C-BE32-E72D297353CC}">
                <c16:uniqueId val="{00000009-FB93-4BA0-846C-5265F9C3D5E2}"/>
              </c:ext>
            </c:extLst>
          </c:dPt>
          <c:dPt>
            <c:idx val="12"/>
            <c:bubble3D val="0"/>
            <c:extLst>
              <c:ext xmlns:c16="http://schemas.microsoft.com/office/drawing/2014/chart" uri="{C3380CC4-5D6E-409C-BE32-E72D297353CC}">
                <c16:uniqueId val="{0000000A-FB93-4BA0-846C-5265F9C3D5E2}"/>
              </c:ext>
            </c:extLst>
          </c:dPt>
          <c:dPt>
            <c:idx val="13"/>
            <c:bubble3D val="0"/>
            <c:extLst>
              <c:ext xmlns:c16="http://schemas.microsoft.com/office/drawing/2014/chart" uri="{C3380CC4-5D6E-409C-BE32-E72D297353CC}">
                <c16:uniqueId val="{0000000B-FB93-4BA0-846C-5265F9C3D5E2}"/>
              </c:ext>
            </c:extLst>
          </c:dPt>
          <c:dPt>
            <c:idx val="14"/>
            <c:bubble3D val="0"/>
            <c:extLst>
              <c:ext xmlns:c16="http://schemas.microsoft.com/office/drawing/2014/chart" uri="{C3380CC4-5D6E-409C-BE32-E72D297353CC}">
                <c16:uniqueId val="{0000000C-FB93-4BA0-846C-5265F9C3D5E2}"/>
              </c:ext>
            </c:extLst>
          </c:dPt>
          <c:dPt>
            <c:idx val="15"/>
            <c:bubble3D val="0"/>
            <c:extLst>
              <c:ext xmlns:c16="http://schemas.microsoft.com/office/drawing/2014/chart" uri="{C3380CC4-5D6E-409C-BE32-E72D297353CC}">
                <c16:uniqueId val="{0000000D-FB93-4BA0-846C-5265F9C3D5E2}"/>
              </c:ext>
            </c:extLst>
          </c:dPt>
          <c:dPt>
            <c:idx val="16"/>
            <c:bubble3D val="0"/>
            <c:extLst>
              <c:ext xmlns:c16="http://schemas.microsoft.com/office/drawing/2014/chart" uri="{C3380CC4-5D6E-409C-BE32-E72D297353CC}">
                <c16:uniqueId val="{0000000E-FB93-4BA0-846C-5265F9C3D5E2}"/>
              </c:ext>
            </c:extLst>
          </c:dPt>
          <c:dPt>
            <c:idx val="17"/>
            <c:bubble3D val="0"/>
            <c:extLst>
              <c:ext xmlns:c16="http://schemas.microsoft.com/office/drawing/2014/chart" uri="{C3380CC4-5D6E-409C-BE32-E72D297353CC}">
                <c16:uniqueId val="{0000000F-FB93-4BA0-846C-5265F9C3D5E2}"/>
              </c:ext>
            </c:extLst>
          </c:dPt>
          <c:errBars>
            <c:errDir val="x"/>
            <c:errBarType val="both"/>
            <c:errValType val="cust"/>
            <c:noEndCap val="0"/>
            <c:plus>
              <c:numRef>
                <c:f>Sheet1!$F$2:$F$4</c:f>
                <c:numCache>
                  <c:formatCode>General</c:formatCode>
                  <c:ptCount val="3"/>
                  <c:pt idx="0">
                    <c:v>7.0000000000000104E-2</c:v>
                  </c:pt>
                  <c:pt idx="1">
                    <c:v>0.27</c:v>
                  </c:pt>
                  <c:pt idx="2">
                    <c:v>0.06</c:v>
                  </c:pt>
                </c:numCache>
              </c:numRef>
            </c:plus>
            <c:minus>
              <c:numRef>
                <c:f>Sheet1!$E$2:$E$4</c:f>
                <c:numCache>
                  <c:formatCode>General</c:formatCode>
                  <c:ptCount val="3"/>
                  <c:pt idx="0">
                    <c:v>5.9999999999999901E-2</c:v>
                  </c:pt>
                  <c:pt idx="1">
                    <c:v>0.2</c:v>
                  </c:pt>
                  <c:pt idx="2">
                    <c:v>6.9999999999999896E-2</c:v>
                  </c:pt>
                </c:numCache>
              </c:numRef>
            </c:minus>
            <c:spPr>
              <a:noFill/>
              <a:ln w="12700" cap="flat" cmpd="sng" algn="ctr">
                <a:solidFill>
                  <a:schemeClr val="tx1"/>
                </a:solidFill>
                <a:round/>
              </a:ln>
              <a:effectLst/>
            </c:spPr>
          </c:errBars>
          <c:xVal>
            <c:numRef>
              <c:f>Sheet1!$A$2:$A$4</c:f>
              <c:numCache>
                <c:formatCode>General</c:formatCode>
                <c:ptCount val="3"/>
                <c:pt idx="0">
                  <c:v>0.85</c:v>
                </c:pt>
                <c:pt idx="1">
                  <c:v>0.8</c:v>
                </c:pt>
                <c:pt idx="2">
                  <c:v>0.86</c:v>
                </c:pt>
              </c:numCache>
            </c:numRef>
          </c:xVal>
          <c:yVal>
            <c:numRef>
              <c:f>Sheet1!$B$2:$B$4</c:f>
              <c:numCache>
                <c:formatCode>General</c:formatCode>
                <c:ptCount val="3"/>
                <c:pt idx="0">
                  <c:v>1</c:v>
                </c:pt>
                <c:pt idx="1">
                  <c:v>2</c:v>
                </c:pt>
                <c:pt idx="2">
                  <c:v>3</c:v>
                </c:pt>
              </c:numCache>
            </c:numRef>
          </c:yVal>
          <c:smooth val="0"/>
          <c:extLst>
            <c:ext xmlns:c16="http://schemas.microsoft.com/office/drawing/2014/chart" uri="{C3380CC4-5D6E-409C-BE32-E72D297353CC}">
              <c16:uniqueId val="{00000000-EC59-4151-B54E-6E57C46DBD44}"/>
            </c:ext>
          </c:extLst>
        </c:ser>
        <c:dLbls>
          <c:showLegendKey val="0"/>
          <c:showVal val="0"/>
          <c:showCatName val="0"/>
          <c:showSerName val="0"/>
          <c:showPercent val="0"/>
          <c:showBubbleSize val="0"/>
        </c:dLbls>
        <c:axId val="378090384"/>
        <c:axId val="378082936"/>
      </c:scatterChart>
      <c:valAx>
        <c:axId val="378090384"/>
        <c:scaling>
          <c:logBase val="10"/>
          <c:orientation val="minMax"/>
          <c:max val="2.5"/>
          <c:min val="0.4"/>
        </c:scaling>
        <c:delete val="0"/>
        <c:axPos val="b"/>
        <c:numFmt formatCode="#,##0.0" sourceLinked="0"/>
        <c:majorTickMark val="none"/>
        <c:minorTickMark val="none"/>
        <c:tickLblPos val="none"/>
        <c:spPr>
          <a:noFill/>
          <a:ln w="12700"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AT"/>
          </a:p>
        </c:txPr>
        <c:crossAx val="378082936"/>
        <c:crosses val="max"/>
        <c:crossBetween val="midCat"/>
        <c:majorUnit val="1"/>
        <c:minorUnit val="0.5"/>
      </c:valAx>
      <c:valAx>
        <c:axId val="378082936"/>
        <c:scaling>
          <c:orientation val="maxMin"/>
          <c:max val="3.5"/>
          <c:min val="0.5"/>
        </c:scaling>
        <c:delete val="0"/>
        <c:axPos val="l"/>
        <c:numFmt formatCode="General" sourceLinked="1"/>
        <c:majorTickMark val="none"/>
        <c:minorTickMark val="none"/>
        <c:tickLblPos val="none"/>
        <c:spPr>
          <a:noFill/>
          <a:ln w="12700" cap="flat" cmpd="sng" algn="ctr">
            <a:solidFill>
              <a:schemeClr val="bg1">
                <a:lumMod val="6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378090384"/>
        <c:crossesAt val="1"/>
        <c:crossBetween val="midCat"/>
        <c:majorUnit val="0.5"/>
      </c:valAx>
      <c:spPr>
        <a:noFill/>
        <a:ln>
          <a:noFill/>
        </a:ln>
        <a:effectLst/>
      </c:spPr>
    </c:plotArea>
    <c:plotVisOnly val="1"/>
    <c:dispBlanksAs val="gap"/>
    <c:showDLblsOverMax val="0"/>
  </c:chart>
  <c:spPr>
    <a:noFill/>
    <a:ln>
      <a:noFill/>
    </a:ln>
    <a:effectLst/>
  </c:spPr>
  <c:txPr>
    <a:bodyPr/>
    <a:lstStyle/>
    <a:p>
      <a:pPr>
        <a:defRPr/>
      </a:pPr>
      <a:endParaRPr lang="en-AT"/>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49588118021313E-2"/>
          <c:y val="3.0363178422361699E-2"/>
          <c:w val="0.89819769280277895"/>
          <c:h val="0.388601648850735"/>
        </c:manualLayout>
      </c:layout>
      <c:scatterChart>
        <c:scatterStyle val="lineMarker"/>
        <c:varyColors val="0"/>
        <c:ser>
          <c:idx val="0"/>
          <c:order val="0"/>
          <c:tx>
            <c:strRef>
              <c:f>Sheet1!$B$1</c:f>
              <c:strCache>
                <c:ptCount val="1"/>
                <c:pt idx="0">
                  <c:v>Y-Values</c:v>
                </c:pt>
              </c:strCache>
            </c:strRef>
          </c:tx>
          <c:spPr>
            <a:ln w="19050" cap="rnd">
              <a:noFill/>
              <a:round/>
            </a:ln>
            <a:effectLst/>
          </c:spPr>
          <c:marker>
            <c:symbol val="square"/>
            <c:size val="7"/>
            <c:spPr>
              <a:solidFill>
                <a:schemeClr val="accent1"/>
              </a:solidFill>
              <a:ln w="12700">
                <a:solidFill>
                  <a:schemeClr val="accent1"/>
                </a:solidFill>
              </a:ln>
              <a:effectLst/>
            </c:spPr>
          </c:marker>
          <c:dPt>
            <c:idx val="0"/>
            <c:marker>
              <c:symbol val="diamond"/>
              <c:size val="12"/>
              <c:spPr>
                <a:solidFill>
                  <a:schemeClr val="accent1">
                    <a:lumMod val="60000"/>
                    <a:lumOff val="40000"/>
                  </a:schemeClr>
                </a:solidFill>
                <a:ln w="38100">
                  <a:noFill/>
                  <a:miter lim="800000"/>
                </a:ln>
                <a:effectLst/>
              </c:spPr>
            </c:marker>
            <c:bubble3D val="0"/>
            <c:extLst>
              <c:ext xmlns:c16="http://schemas.microsoft.com/office/drawing/2014/chart" uri="{C3380CC4-5D6E-409C-BE32-E72D297353CC}">
                <c16:uniqueId val="{00000000-FB93-4BA0-846C-5265F9C3D5E2}"/>
              </c:ext>
            </c:extLst>
          </c:dPt>
          <c:dPt>
            <c:idx val="1"/>
            <c:bubble3D val="0"/>
            <c:extLst>
              <c:ext xmlns:c16="http://schemas.microsoft.com/office/drawing/2014/chart" uri="{C3380CC4-5D6E-409C-BE32-E72D297353CC}">
                <c16:uniqueId val="{00000001-FB93-4BA0-846C-5265F9C3D5E2}"/>
              </c:ext>
            </c:extLst>
          </c:dPt>
          <c:dPt>
            <c:idx val="7"/>
            <c:bubble3D val="0"/>
            <c:extLst>
              <c:ext xmlns:c16="http://schemas.microsoft.com/office/drawing/2014/chart" uri="{C3380CC4-5D6E-409C-BE32-E72D297353CC}">
                <c16:uniqueId val="{00000006-FB93-4BA0-846C-5265F9C3D5E2}"/>
              </c:ext>
            </c:extLst>
          </c:dPt>
          <c:dPt>
            <c:idx val="8"/>
            <c:bubble3D val="0"/>
            <c:extLst>
              <c:ext xmlns:c16="http://schemas.microsoft.com/office/drawing/2014/chart" uri="{C3380CC4-5D6E-409C-BE32-E72D297353CC}">
                <c16:uniqueId val="{00000007-FB93-4BA0-846C-5265F9C3D5E2}"/>
              </c:ext>
            </c:extLst>
          </c:dPt>
          <c:dPt>
            <c:idx val="9"/>
            <c:bubble3D val="0"/>
            <c:extLst>
              <c:ext xmlns:c16="http://schemas.microsoft.com/office/drawing/2014/chart" uri="{C3380CC4-5D6E-409C-BE32-E72D297353CC}">
                <c16:uniqueId val="{00000008-FB93-4BA0-846C-5265F9C3D5E2}"/>
              </c:ext>
            </c:extLst>
          </c:dPt>
          <c:dPt>
            <c:idx val="10"/>
            <c:bubble3D val="0"/>
            <c:extLst>
              <c:ext xmlns:c16="http://schemas.microsoft.com/office/drawing/2014/chart" uri="{C3380CC4-5D6E-409C-BE32-E72D297353CC}">
                <c16:uniqueId val="{00000009-FB93-4BA0-846C-5265F9C3D5E2}"/>
              </c:ext>
            </c:extLst>
          </c:dPt>
          <c:dPt>
            <c:idx val="12"/>
            <c:bubble3D val="0"/>
            <c:extLst>
              <c:ext xmlns:c16="http://schemas.microsoft.com/office/drawing/2014/chart" uri="{C3380CC4-5D6E-409C-BE32-E72D297353CC}">
                <c16:uniqueId val="{0000000A-FB93-4BA0-846C-5265F9C3D5E2}"/>
              </c:ext>
            </c:extLst>
          </c:dPt>
          <c:dPt>
            <c:idx val="13"/>
            <c:bubble3D val="0"/>
            <c:extLst>
              <c:ext xmlns:c16="http://schemas.microsoft.com/office/drawing/2014/chart" uri="{C3380CC4-5D6E-409C-BE32-E72D297353CC}">
                <c16:uniqueId val="{0000000B-FB93-4BA0-846C-5265F9C3D5E2}"/>
              </c:ext>
            </c:extLst>
          </c:dPt>
          <c:dPt>
            <c:idx val="14"/>
            <c:bubble3D val="0"/>
            <c:extLst>
              <c:ext xmlns:c16="http://schemas.microsoft.com/office/drawing/2014/chart" uri="{C3380CC4-5D6E-409C-BE32-E72D297353CC}">
                <c16:uniqueId val="{0000000C-FB93-4BA0-846C-5265F9C3D5E2}"/>
              </c:ext>
            </c:extLst>
          </c:dPt>
          <c:dPt>
            <c:idx val="15"/>
            <c:bubble3D val="0"/>
            <c:extLst>
              <c:ext xmlns:c16="http://schemas.microsoft.com/office/drawing/2014/chart" uri="{C3380CC4-5D6E-409C-BE32-E72D297353CC}">
                <c16:uniqueId val="{0000000D-FB93-4BA0-846C-5265F9C3D5E2}"/>
              </c:ext>
            </c:extLst>
          </c:dPt>
          <c:dPt>
            <c:idx val="16"/>
            <c:bubble3D val="0"/>
            <c:extLst>
              <c:ext xmlns:c16="http://schemas.microsoft.com/office/drawing/2014/chart" uri="{C3380CC4-5D6E-409C-BE32-E72D297353CC}">
                <c16:uniqueId val="{0000000E-FB93-4BA0-846C-5265F9C3D5E2}"/>
              </c:ext>
            </c:extLst>
          </c:dPt>
          <c:dPt>
            <c:idx val="17"/>
            <c:bubble3D val="0"/>
            <c:extLst>
              <c:ext xmlns:c16="http://schemas.microsoft.com/office/drawing/2014/chart" uri="{C3380CC4-5D6E-409C-BE32-E72D297353CC}">
                <c16:uniqueId val="{0000000F-FB93-4BA0-846C-5265F9C3D5E2}"/>
              </c:ext>
            </c:extLst>
          </c:dPt>
          <c:errBars>
            <c:errDir val="x"/>
            <c:errBarType val="both"/>
            <c:errValType val="cust"/>
            <c:noEndCap val="0"/>
            <c:plus>
              <c:numRef>
                <c:f>Sheet1!$F$2:$F$4</c:f>
                <c:numCache>
                  <c:formatCode>General</c:formatCode>
                  <c:ptCount val="3"/>
                  <c:pt idx="0">
                    <c:v>0.08</c:v>
                  </c:pt>
                  <c:pt idx="1">
                    <c:v>0.31</c:v>
                  </c:pt>
                  <c:pt idx="2">
                    <c:v>0.08</c:v>
                  </c:pt>
                </c:numCache>
              </c:numRef>
            </c:plus>
            <c:minus>
              <c:numRef>
                <c:f>Sheet1!$E$2:$E$4</c:f>
                <c:numCache>
                  <c:formatCode>General</c:formatCode>
                  <c:ptCount val="3"/>
                  <c:pt idx="0">
                    <c:v>7.0000000000000104E-2</c:v>
                  </c:pt>
                  <c:pt idx="1">
                    <c:v>0.22</c:v>
                  </c:pt>
                  <c:pt idx="2">
                    <c:v>8.0000000000000099E-2</c:v>
                  </c:pt>
                </c:numCache>
              </c:numRef>
            </c:minus>
            <c:spPr>
              <a:noFill/>
              <a:ln w="12700" cap="flat" cmpd="sng" algn="ctr">
                <a:solidFill>
                  <a:schemeClr val="tx1"/>
                </a:solidFill>
                <a:round/>
              </a:ln>
              <a:effectLst/>
            </c:spPr>
          </c:errBars>
          <c:xVal>
            <c:numRef>
              <c:f>Sheet1!$A$2:$A$5</c:f>
              <c:numCache>
                <c:formatCode>General</c:formatCode>
                <c:ptCount val="4"/>
                <c:pt idx="0">
                  <c:v>0.8</c:v>
                </c:pt>
                <c:pt idx="1">
                  <c:v>0.7</c:v>
                </c:pt>
                <c:pt idx="2">
                  <c:v>0.81</c:v>
                </c:pt>
              </c:numCache>
            </c:numRef>
          </c:xVal>
          <c:yVal>
            <c:numRef>
              <c:f>Sheet1!$B$2:$B$5</c:f>
              <c:numCache>
                <c:formatCode>General</c:formatCode>
                <c:ptCount val="4"/>
                <c:pt idx="0">
                  <c:v>1</c:v>
                </c:pt>
                <c:pt idx="1">
                  <c:v>2</c:v>
                </c:pt>
                <c:pt idx="2">
                  <c:v>3</c:v>
                </c:pt>
              </c:numCache>
            </c:numRef>
          </c:yVal>
          <c:smooth val="0"/>
          <c:extLst>
            <c:ext xmlns:c16="http://schemas.microsoft.com/office/drawing/2014/chart" uri="{C3380CC4-5D6E-409C-BE32-E72D297353CC}">
              <c16:uniqueId val="{00000000-EC59-4151-B54E-6E57C46DBD44}"/>
            </c:ext>
          </c:extLst>
        </c:ser>
        <c:dLbls>
          <c:showLegendKey val="0"/>
          <c:showVal val="0"/>
          <c:showCatName val="0"/>
          <c:showSerName val="0"/>
          <c:showPercent val="0"/>
          <c:showBubbleSize val="0"/>
        </c:dLbls>
        <c:axId val="378087248"/>
        <c:axId val="378087640"/>
      </c:scatterChart>
      <c:valAx>
        <c:axId val="378087248"/>
        <c:scaling>
          <c:logBase val="10"/>
          <c:orientation val="minMax"/>
          <c:max val="2.5"/>
          <c:min val="0.4"/>
        </c:scaling>
        <c:delete val="0"/>
        <c:axPos val="b"/>
        <c:numFmt formatCode="#,##0.0" sourceLinked="0"/>
        <c:majorTickMark val="none"/>
        <c:minorTickMark val="none"/>
        <c:tickLblPos val="none"/>
        <c:spPr>
          <a:noFill/>
          <a:ln w="12700"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AT"/>
          </a:p>
        </c:txPr>
        <c:crossAx val="378087640"/>
        <c:crosses val="max"/>
        <c:crossBetween val="midCat"/>
        <c:majorUnit val="1"/>
        <c:minorUnit val="0.5"/>
      </c:valAx>
      <c:valAx>
        <c:axId val="378087640"/>
        <c:scaling>
          <c:orientation val="maxMin"/>
          <c:max val="3.5"/>
          <c:min val="0.5"/>
        </c:scaling>
        <c:delete val="0"/>
        <c:axPos val="l"/>
        <c:numFmt formatCode="General" sourceLinked="1"/>
        <c:majorTickMark val="none"/>
        <c:minorTickMark val="none"/>
        <c:tickLblPos val="none"/>
        <c:spPr>
          <a:noFill/>
          <a:ln w="12700" cap="flat" cmpd="sng" algn="ctr">
            <a:solidFill>
              <a:schemeClr val="bg1">
                <a:lumMod val="6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378087248"/>
        <c:crossesAt val="1"/>
        <c:crossBetween val="midCat"/>
      </c:valAx>
      <c:spPr>
        <a:noFill/>
        <a:ln>
          <a:noFill/>
        </a:ln>
        <a:effectLst/>
      </c:spPr>
    </c:plotArea>
    <c:plotVisOnly val="1"/>
    <c:dispBlanksAs val="gap"/>
    <c:showDLblsOverMax val="0"/>
  </c:chart>
  <c:spPr>
    <a:noFill/>
    <a:ln>
      <a:noFill/>
    </a:ln>
    <a:effectLst/>
  </c:spPr>
  <c:txPr>
    <a:bodyPr/>
    <a:lstStyle/>
    <a:p>
      <a:pPr>
        <a:defRPr/>
      </a:pPr>
      <a:endParaRPr lang="en-AT"/>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49588118021313E-2"/>
          <c:y val="3.0363178422361699E-2"/>
          <c:w val="0.89819769280277895"/>
          <c:h val="0.388601648850735"/>
        </c:manualLayout>
      </c:layout>
      <c:scatterChart>
        <c:scatterStyle val="lineMarker"/>
        <c:varyColors val="0"/>
        <c:ser>
          <c:idx val="0"/>
          <c:order val="0"/>
          <c:tx>
            <c:strRef>
              <c:f>Sheet1!$B$1</c:f>
              <c:strCache>
                <c:ptCount val="1"/>
                <c:pt idx="0">
                  <c:v>Y-Values</c:v>
                </c:pt>
              </c:strCache>
            </c:strRef>
          </c:tx>
          <c:spPr>
            <a:ln w="19050" cap="rnd">
              <a:noFill/>
              <a:round/>
            </a:ln>
            <a:effectLst/>
          </c:spPr>
          <c:marker>
            <c:symbol val="square"/>
            <c:size val="7"/>
            <c:spPr>
              <a:solidFill>
                <a:schemeClr val="accent1"/>
              </a:solidFill>
              <a:ln w="12700">
                <a:solidFill>
                  <a:schemeClr val="accent1"/>
                </a:solidFill>
              </a:ln>
              <a:effectLst/>
            </c:spPr>
          </c:marker>
          <c:dPt>
            <c:idx val="0"/>
            <c:marker>
              <c:symbol val="diamond"/>
              <c:size val="12"/>
              <c:spPr>
                <a:solidFill>
                  <a:schemeClr val="accent1">
                    <a:lumMod val="60000"/>
                    <a:lumOff val="40000"/>
                  </a:schemeClr>
                </a:solidFill>
                <a:ln w="38100">
                  <a:noFill/>
                  <a:miter lim="800000"/>
                </a:ln>
                <a:effectLst/>
              </c:spPr>
            </c:marker>
            <c:bubble3D val="0"/>
            <c:extLst>
              <c:ext xmlns:c16="http://schemas.microsoft.com/office/drawing/2014/chart" uri="{C3380CC4-5D6E-409C-BE32-E72D297353CC}">
                <c16:uniqueId val="{00000000-FB93-4BA0-846C-5265F9C3D5E2}"/>
              </c:ext>
            </c:extLst>
          </c:dPt>
          <c:dPt>
            <c:idx val="1"/>
            <c:bubble3D val="0"/>
            <c:extLst>
              <c:ext xmlns:c16="http://schemas.microsoft.com/office/drawing/2014/chart" uri="{C3380CC4-5D6E-409C-BE32-E72D297353CC}">
                <c16:uniqueId val="{00000001-FB93-4BA0-846C-5265F9C3D5E2}"/>
              </c:ext>
            </c:extLst>
          </c:dPt>
          <c:dPt>
            <c:idx val="7"/>
            <c:bubble3D val="0"/>
            <c:extLst>
              <c:ext xmlns:c16="http://schemas.microsoft.com/office/drawing/2014/chart" uri="{C3380CC4-5D6E-409C-BE32-E72D297353CC}">
                <c16:uniqueId val="{00000006-FB93-4BA0-846C-5265F9C3D5E2}"/>
              </c:ext>
            </c:extLst>
          </c:dPt>
          <c:dPt>
            <c:idx val="8"/>
            <c:bubble3D val="0"/>
            <c:extLst>
              <c:ext xmlns:c16="http://schemas.microsoft.com/office/drawing/2014/chart" uri="{C3380CC4-5D6E-409C-BE32-E72D297353CC}">
                <c16:uniqueId val="{00000007-FB93-4BA0-846C-5265F9C3D5E2}"/>
              </c:ext>
            </c:extLst>
          </c:dPt>
          <c:dPt>
            <c:idx val="9"/>
            <c:bubble3D val="0"/>
            <c:extLst>
              <c:ext xmlns:c16="http://schemas.microsoft.com/office/drawing/2014/chart" uri="{C3380CC4-5D6E-409C-BE32-E72D297353CC}">
                <c16:uniqueId val="{00000008-FB93-4BA0-846C-5265F9C3D5E2}"/>
              </c:ext>
            </c:extLst>
          </c:dPt>
          <c:dPt>
            <c:idx val="10"/>
            <c:bubble3D val="0"/>
            <c:extLst>
              <c:ext xmlns:c16="http://schemas.microsoft.com/office/drawing/2014/chart" uri="{C3380CC4-5D6E-409C-BE32-E72D297353CC}">
                <c16:uniqueId val="{00000009-FB93-4BA0-846C-5265F9C3D5E2}"/>
              </c:ext>
            </c:extLst>
          </c:dPt>
          <c:dPt>
            <c:idx val="12"/>
            <c:bubble3D val="0"/>
            <c:extLst>
              <c:ext xmlns:c16="http://schemas.microsoft.com/office/drawing/2014/chart" uri="{C3380CC4-5D6E-409C-BE32-E72D297353CC}">
                <c16:uniqueId val="{0000000A-FB93-4BA0-846C-5265F9C3D5E2}"/>
              </c:ext>
            </c:extLst>
          </c:dPt>
          <c:dPt>
            <c:idx val="13"/>
            <c:bubble3D val="0"/>
            <c:extLst>
              <c:ext xmlns:c16="http://schemas.microsoft.com/office/drawing/2014/chart" uri="{C3380CC4-5D6E-409C-BE32-E72D297353CC}">
                <c16:uniqueId val="{0000000B-FB93-4BA0-846C-5265F9C3D5E2}"/>
              </c:ext>
            </c:extLst>
          </c:dPt>
          <c:dPt>
            <c:idx val="14"/>
            <c:bubble3D val="0"/>
            <c:extLst>
              <c:ext xmlns:c16="http://schemas.microsoft.com/office/drawing/2014/chart" uri="{C3380CC4-5D6E-409C-BE32-E72D297353CC}">
                <c16:uniqueId val="{0000000C-FB93-4BA0-846C-5265F9C3D5E2}"/>
              </c:ext>
            </c:extLst>
          </c:dPt>
          <c:dPt>
            <c:idx val="15"/>
            <c:bubble3D val="0"/>
            <c:extLst>
              <c:ext xmlns:c16="http://schemas.microsoft.com/office/drawing/2014/chart" uri="{C3380CC4-5D6E-409C-BE32-E72D297353CC}">
                <c16:uniqueId val="{0000000D-FB93-4BA0-846C-5265F9C3D5E2}"/>
              </c:ext>
            </c:extLst>
          </c:dPt>
          <c:dPt>
            <c:idx val="16"/>
            <c:bubble3D val="0"/>
            <c:extLst>
              <c:ext xmlns:c16="http://schemas.microsoft.com/office/drawing/2014/chart" uri="{C3380CC4-5D6E-409C-BE32-E72D297353CC}">
                <c16:uniqueId val="{0000000E-FB93-4BA0-846C-5265F9C3D5E2}"/>
              </c:ext>
            </c:extLst>
          </c:dPt>
          <c:dPt>
            <c:idx val="17"/>
            <c:bubble3D val="0"/>
            <c:extLst>
              <c:ext xmlns:c16="http://schemas.microsoft.com/office/drawing/2014/chart" uri="{C3380CC4-5D6E-409C-BE32-E72D297353CC}">
                <c16:uniqueId val="{0000000F-FB93-4BA0-846C-5265F9C3D5E2}"/>
              </c:ext>
            </c:extLst>
          </c:dPt>
          <c:errBars>
            <c:errDir val="x"/>
            <c:errBarType val="both"/>
            <c:errValType val="cust"/>
            <c:noEndCap val="0"/>
            <c:plus>
              <c:numRef>
                <c:f>Sheet1!$F$2:$F$4</c:f>
                <c:numCache>
                  <c:formatCode>General</c:formatCode>
                  <c:ptCount val="3"/>
                  <c:pt idx="0">
                    <c:v>7.0000000000000104E-2</c:v>
                  </c:pt>
                  <c:pt idx="1">
                    <c:v>0.27</c:v>
                  </c:pt>
                  <c:pt idx="2">
                    <c:v>0.06</c:v>
                  </c:pt>
                </c:numCache>
              </c:numRef>
            </c:plus>
            <c:minus>
              <c:numRef>
                <c:f>Sheet1!$E$2:$E$4</c:f>
                <c:numCache>
                  <c:formatCode>General</c:formatCode>
                  <c:ptCount val="3"/>
                  <c:pt idx="0">
                    <c:v>5.9999999999999901E-2</c:v>
                  </c:pt>
                  <c:pt idx="1">
                    <c:v>0.2</c:v>
                  </c:pt>
                  <c:pt idx="2">
                    <c:v>6.9999999999999896E-2</c:v>
                  </c:pt>
                </c:numCache>
              </c:numRef>
            </c:minus>
            <c:spPr>
              <a:noFill/>
              <a:ln w="12700" cap="flat" cmpd="sng" algn="ctr">
                <a:solidFill>
                  <a:schemeClr val="tx1"/>
                </a:solidFill>
                <a:round/>
              </a:ln>
              <a:effectLst/>
            </c:spPr>
          </c:errBars>
          <c:xVal>
            <c:numRef>
              <c:f>Sheet1!$A$2:$A$4</c:f>
              <c:numCache>
                <c:formatCode>General</c:formatCode>
                <c:ptCount val="3"/>
                <c:pt idx="0">
                  <c:v>0.85</c:v>
                </c:pt>
                <c:pt idx="1">
                  <c:v>0.8</c:v>
                </c:pt>
                <c:pt idx="2">
                  <c:v>0.86</c:v>
                </c:pt>
              </c:numCache>
            </c:numRef>
          </c:xVal>
          <c:yVal>
            <c:numRef>
              <c:f>Sheet1!$B$2:$B$4</c:f>
              <c:numCache>
                <c:formatCode>General</c:formatCode>
                <c:ptCount val="3"/>
                <c:pt idx="0">
                  <c:v>1</c:v>
                </c:pt>
                <c:pt idx="1">
                  <c:v>2</c:v>
                </c:pt>
                <c:pt idx="2">
                  <c:v>3</c:v>
                </c:pt>
              </c:numCache>
            </c:numRef>
          </c:yVal>
          <c:smooth val="0"/>
          <c:extLst>
            <c:ext xmlns:c16="http://schemas.microsoft.com/office/drawing/2014/chart" uri="{C3380CC4-5D6E-409C-BE32-E72D297353CC}">
              <c16:uniqueId val="{00000000-EC59-4151-B54E-6E57C46DBD44}"/>
            </c:ext>
          </c:extLst>
        </c:ser>
        <c:dLbls>
          <c:showLegendKey val="0"/>
          <c:showVal val="0"/>
          <c:showCatName val="0"/>
          <c:showSerName val="0"/>
          <c:showPercent val="0"/>
          <c:showBubbleSize val="0"/>
        </c:dLbls>
        <c:axId val="378090384"/>
        <c:axId val="378082936"/>
      </c:scatterChart>
      <c:valAx>
        <c:axId val="378090384"/>
        <c:scaling>
          <c:logBase val="10"/>
          <c:orientation val="minMax"/>
          <c:max val="2.5"/>
          <c:min val="0.4"/>
        </c:scaling>
        <c:delete val="0"/>
        <c:axPos val="b"/>
        <c:numFmt formatCode="#,##0.0" sourceLinked="0"/>
        <c:majorTickMark val="none"/>
        <c:minorTickMark val="none"/>
        <c:tickLblPos val="none"/>
        <c:spPr>
          <a:noFill/>
          <a:ln w="12700"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AT"/>
          </a:p>
        </c:txPr>
        <c:crossAx val="378082936"/>
        <c:crosses val="max"/>
        <c:crossBetween val="midCat"/>
        <c:majorUnit val="1"/>
        <c:minorUnit val="0.5"/>
      </c:valAx>
      <c:valAx>
        <c:axId val="378082936"/>
        <c:scaling>
          <c:orientation val="maxMin"/>
          <c:max val="3.5"/>
          <c:min val="0.5"/>
        </c:scaling>
        <c:delete val="0"/>
        <c:axPos val="l"/>
        <c:numFmt formatCode="General" sourceLinked="1"/>
        <c:majorTickMark val="none"/>
        <c:minorTickMark val="none"/>
        <c:tickLblPos val="none"/>
        <c:spPr>
          <a:noFill/>
          <a:ln w="12700" cap="flat" cmpd="sng" algn="ctr">
            <a:solidFill>
              <a:schemeClr val="bg1">
                <a:lumMod val="6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378090384"/>
        <c:crossesAt val="1"/>
        <c:crossBetween val="midCat"/>
        <c:majorUnit val="0.5"/>
      </c:valAx>
      <c:spPr>
        <a:noFill/>
        <a:ln>
          <a:noFill/>
        </a:ln>
        <a:effectLst/>
      </c:spPr>
    </c:plotArea>
    <c:plotVisOnly val="1"/>
    <c:dispBlanksAs val="gap"/>
    <c:showDLblsOverMax val="0"/>
  </c:chart>
  <c:spPr>
    <a:noFill/>
    <a:ln>
      <a:noFill/>
    </a:ln>
    <a:effectLst/>
  </c:spPr>
  <c:txPr>
    <a:bodyPr/>
    <a:lstStyle/>
    <a:p>
      <a:pPr>
        <a:defRPr/>
      </a:pPr>
      <a:endParaRPr lang="en-AT"/>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49588118021313E-2"/>
          <c:y val="3.0363178422361699E-2"/>
          <c:w val="0.89819769280277895"/>
          <c:h val="0.388601648850735"/>
        </c:manualLayout>
      </c:layout>
      <c:scatterChart>
        <c:scatterStyle val="lineMarker"/>
        <c:varyColors val="0"/>
        <c:ser>
          <c:idx val="0"/>
          <c:order val="0"/>
          <c:tx>
            <c:strRef>
              <c:f>Sheet1!$B$1</c:f>
              <c:strCache>
                <c:ptCount val="1"/>
                <c:pt idx="0">
                  <c:v>Y-Values</c:v>
                </c:pt>
              </c:strCache>
            </c:strRef>
          </c:tx>
          <c:spPr>
            <a:ln w="19050" cap="rnd">
              <a:noFill/>
              <a:round/>
            </a:ln>
            <a:effectLst/>
          </c:spPr>
          <c:marker>
            <c:symbol val="square"/>
            <c:size val="7"/>
            <c:spPr>
              <a:solidFill>
                <a:schemeClr val="accent1"/>
              </a:solidFill>
              <a:ln w="12700">
                <a:solidFill>
                  <a:schemeClr val="accent1"/>
                </a:solidFill>
              </a:ln>
              <a:effectLst/>
            </c:spPr>
          </c:marker>
          <c:dPt>
            <c:idx val="0"/>
            <c:marker>
              <c:symbol val="diamond"/>
              <c:size val="12"/>
              <c:spPr>
                <a:solidFill>
                  <a:schemeClr val="accent1">
                    <a:lumMod val="60000"/>
                    <a:lumOff val="40000"/>
                  </a:schemeClr>
                </a:solidFill>
                <a:ln w="25400">
                  <a:noFill/>
                  <a:miter lim="800000"/>
                </a:ln>
                <a:effectLst/>
              </c:spPr>
            </c:marker>
            <c:bubble3D val="0"/>
            <c:extLst>
              <c:ext xmlns:c16="http://schemas.microsoft.com/office/drawing/2014/chart" uri="{C3380CC4-5D6E-409C-BE32-E72D297353CC}">
                <c16:uniqueId val="{00000000-82C3-4A01-A4FC-F15A53B0C64F}"/>
              </c:ext>
            </c:extLst>
          </c:dPt>
          <c:dPt>
            <c:idx val="1"/>
            <c:bubble3D val="0"/>
            <c:extLst>
              <c:ext xmlns:c16="http://schemas.microsoft.com/office/drawing/2014/chart" uri="{C3380CC4-5D6E-409C-BE32-E72D297353CC}">
                <c16:uniqueId val="{00000001-82C3-4A01-A4FC-F15A53B0C64F}"/>
              </c:ext>
            </c:extLst>
          </c:dPt>
          <c:dPt>
            <c:idx val="7"/>
            <c:bubble3D val="0"/>
            <c:extLst>
              <c:ext xmlns:c16="http://schemas.microsoft.com/office/drawing/2014/chart" uri="{C3380CC4-5D6E-409C-BE32-E72D297353CC}">
                <c16:uniqueId val="{00000002-82C3-4A01-A4FC-F15A53B0C64F}"/>
              </c:ext>
            </c:extLst>
          </c:dPt>
          <c:dPt>
            <c:idx val="8"/>
            <c:bubble3D val="0"/>
            <c:extLst>
              <c:ext xmlns:c16="http://schemas.microsoft.com/office/drawing/2014/chart" uri="{C3380CC4-5D6E-409C-BE32-E72D297353CC}">
                <c16:uniqueId val="{00000003-82C3-4A01-A4FC-F15A53B0C64F}"/>
              </c:ext>
            </c:extLst>
          </c:dPt>
          <c:dPt>
            <c:idx val="9"/>
            <c:bubble3D val="0"/>
            <c:extLst>
              <c:ext xmlns:c16="http://schemas.microsoft.com/office/drawing/2014/chart" uri="{C3380CC4-5D6E-409C-BE32-E72D297353CC}">
                <c16:uniqueId val="{00000004-82C3-4A01-A4FC-F15A53B0C64F}"/>
              </c:ext>
            </c:extLst>
          </c:dPt>
          <c:dPt>
            <c:idx val="10"/>
            <c:bubble3D val="0"/>
            <c:extLst>
              <c:ext xmlns:c16="http://schemas.microsoft.com/office/drawing/2014/chart" uri="{C3380CC4-5D6E-409C-BE32-E72D297353CC}">
                <c16:uniqueId val="{00000005-82C3-4A01-A4FC-F15A53B0C64F}"/>
              </c:ext>
            </c:extLst>
          </c:dPt>
          <c:dPt>
            <c:idx val="12"/>
            <c:bubble3D val="0"/>
            <c:extLst>
              <c:ext xmlns:c16="http://schemas.microsoft.com/office/drawing/2014/chart" uri="{C3380CC4-5D6E-409C-BE32-E72D297353CC}">
                <c16:uniqueId val="{00000006-82C3-4A01-A4FC-F15A53B0C64F}"/>
              </c:ext>
            </c:extLst>
          </c:dPt>
          <c:dPt>
            <c:idx val="13"/>
            <c:bubble3D val="0"/>
            <c:extLst>
              <c:ext xmlns:c16="http://schemas.microsoft.com/office/drawing/2014/chart" uri="{C3380CC4-5D6E-409C-BE32-E72D297353CC}">
                <c16:uniqueId val="{00000007-82C3-4A01-A4FC-F15A53B0C64F}"/>
              </c:ext>
            </c:extLst>
          </c:dPt>
          <c:dPt>
            <c:idx val="14"/>
            <c:bubble3D val="0"/>
            <c:extLst>
              <c:ext xmlns:c16="http://schemas.microsoft.com/office/drawing/2014/chart" uri="{C3380CC4-5D6E-409C-BE32-E72D297353CC}">
                <c16:uniqueId val="{00000008-82C3-4A01-A4FC-F15A53B0C64F}"/>
              </c:ext>
            </c:extLst>
          </c:dPt>
          <c:dPt>
            <c:idx val="15"/>
            <c:bubble3D val="0"/>
            <c:extLst>
              <c:ext xmlns:c16="http://schemas.microsoft.com/office/drawing/2014/chart" uri="{C3380CC4-5D6E-409C-BE32-E72D297353CC}">
                <c16:uniqueId val="{00000009-82C3-4A01-A4FC-F15A53B0C64F}"/>
              </c:ext>
            </c:extLst>
          </c:dPt>
          <c:dPt>
            <c:idx val="16"/>
            <c:bubble3D val="0"/>
            <c:extLst>
              <c:ext xmlns:c16="http://schemas.microsoft.com/office/drawing/2014/chart" uri="{C3380CC4-5D6E-409C-BE32-E72D297353CC}">
                <c16:uniqueId val="{0000000A-82C3-4A01-A4FC-F15A53B0C64F}"/>
              </c:ext>
            </c:extLst>
          </c:dPt>
          <c:dPt>
            <c:idx val="17"/>
            <c:bubble3D val="0"/>
            <c:extLst>
              <c:ext xmlns:c16="http://schemas.microsoft.com/office/drawing/2014/chart" uri="{C3380CC4-5D6E-409C-BE32-E72D297353CC}">
                <c16:uniqueId val="{0000000B-82C3-4A01-A4FC-F15A53B0C64F}"/>
              </c:ext>
            </c:extLst>
          </c:dPt>
          <c:errBars>
            <c:errDir val="x"/>
            <c:errBarType val="both"/>
            <c:errValType val="cust"/>
            <c:noEndCap val="0"/>
            <c:plus>
              <c:numRef>
                <c:f>Sheet1!$F$2:$F$4</c:f>
                <c:numCache>
                  <c:formatCode>General</c:formatCode>
                  <c:ptCount val="3"/>
                  <c:pt idx="0">
                    <c:v>0.08</c:v>
                  </c:pt>
                  <c:pt idx="1">
                    <c:v>0.14000000000000001</c:v>
                  </c:pt>
                  <c:pt idx="2">
                    <c:v>0.09</c:v>
                  </c:pt>
                </c:numCache>
              </c:numRef>
            </c:plus>
            <c:minus>
              <c:numRef>
                <c:f>Sheet1!$E$2:$E$4</c:f>
                <c:numCache>
                  <c:formatCode>General</c:formatCode>
                  <c:ptCount val="3"/>
                  <c:pt idx="0">
                    <c:v>7.0000000000000104E-2</c:v>
                  </c:pt>
                  <c:pt idx="1">
                    <c:v>0.12</c:v>
                  </c:pt>
                  <c:pt idx="2">
                    <c:v>9.0000000000000094E-2</c:v>
                  </c:pt>
                </c:numCache>
              </c:numRef>
            </c:minus>
            <c:spPr>
              <a:noFill/>
              <a:ln w="12700" cap="flat" cmpd="sng" algn="ctr">
                <a:solidFill>
                  <a:schemeClr val="tx1"/>
                </a:solidFill>
                <a:round/>
              </a:ln>
              <a:effectLst/>
            </c:spPr>
          </c:errBars>
          <c:xVal>
            <c:numRef>
              <c:f>Sheet1!$A$2:$A$4</c:f>
              <c:numCache>
                <c:formatCode>General</c:formatCode>
                <c:ptCount val="3"/>
                <c:pt idx="0">
                  <c:v>0.8</c:v>
                </c:pt>
                <c:pt idx="1">
                  <c:v>0.78</c:v>
                </c:pt>
                <c:pt idx="2">
                  <c:v>0.81</c:v>
                </c:pt>
              </c:numCache>
            </c:numRef>
          </c:xVal>
          <c:yVal>
            <c:numRef>
              <c:f>Sheet1!$B$2:$B$4</c:f>
              <c:numCache>
                <c:formatCode>General</c:formatCode>
                <c:ptCount val="3"/>
                <c:pt idx="0">
                  <c:v>1</c:v>
                </c:pt>
                <c:pt idx="1">
                  <c:v>2</c:v>
                </c:pt>
                <c:pt idx="2">
                  <c:v>3</c:v>
                </c:pt>
              </c:numCache>
            </c:numRef>
          </c:yVal>
          <c:smooth val="0"/>
          <c:extLst>
            <c:ext xmlns:c16="http://schemas.microsoft.com/office/drawing/2014/chart" uri="{C3380CC4-5D6E-409C-BE32-E72D297353CC}">
              <c16:uniqueId val="{0000000C-82C3-4A01-A4FC-F15A53B0C64F}"/>
            </c:ext>
          </c:extLst>
        </c:ser>
        <c:dLbls>
          <c:showLegendKey val="0"/>
          <c:showVal val="0"/>
          <c:showCatName val="0"/>
          <c:showSerName val="0"/>
          <c:showPercent val="0"/>
          <c:showBubbleSize val="0"/>
        </c:dLbls>
        <c:axId val="387067312"/>
        <c:axId val="387068488"/>
      </c:scatterChart>
      <c:valAx>
        <c:axId val="387067312"/>
        <c:scaling>
          <c:logBase val="10"/>
          <c:orientation val="minMax"/>
          <c:max val="2.5"/>
          <c:min val="0.4"/>
        </c:scaling>
        <c:delete val="0"/>
        <c:axPos val="b"/>
        <c:numFmt formatCode="#,##0.0" sourceLinked="0"/>
        <c:majorTickMark val="none"/>
        <c:minorTickMark val="none"/>
        <c:tickLblPos val="none"/>
        <c:spPr>
          <a:noFill/>
          <a:ln w="12700"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AT"/>
          </a:p>
        </c:txPr>
        <c:crossAx val="387068488"/>
        <c:crosses val="max"/>
        <c:crossBetween val="midCat"/>
        <c:majorUnit val="1"/>
        <c:minorUnit val="0.5"/>
      </c:valAx>
      <c:valAx>
        <c:axId val="387068488"/>
        <c:scaling>
          <c:orientation val="maxMin"/>
          <c:max val="3.5"/>
          <c:min val="0.5"/>
        </c:scaling>
        <c:delete val="0"/>
        <c:axPos val="l"/>
        <c:numFmt formatCode="General" sourceLinked="1"/>
        <c:majorTickMark val="none"/>
        <c:minorTickMark val="none"/>
        <c:tickLblPos val="none"/>
        <c:spPr>
          <a:noFill/>
          <a:ln w="12700" cap="flat" cmpd="sng" algn="ctr">
            <a:solidFill>
              <a:schemeClr val="bg1">
                <a:lumMod val="6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AT"/>
          </a:p>
        </c:txPr>
        <c:crossAx val="387067312"/>
        <c:crossesAt val="1"/>
        <c:crossBetween val="midCat"/>
      </c:valAx>
      <c:spPr>
        <a:noFill/>
        <a:ln>
          <a:noFill/>
        </a:ln>
        <a:effectLst/>
      </c:spPr>
    </c:plotArea>
    <c:plotVisOnly val="1"/>
    <c:dispBlanksAs val="gap"/>
    <c:showDLblsOverMax val="0"/>
  </c:chart>
  <c:spPr>
    <a:noFill/>
    <a:ln>
      <a:noFill/>
    </a:ln>
    <a:effectLst/>
  </c:spPr>
  <c:txPr>
    <a:bodyPr/>
    <a:lstStyle/>
    <a:p>
      <a:pPr>
        <a:defRPr/>
      </a:pPr>
      <a:endParaRPr lang="en-AT"/>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0BC0CC24-5AAB-1E4A-8425-7C8B5A852014}"/>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eaLnBrk="1" fontAlgn="auto" hangingPunct="1">
              <a:spcBef>
                <a:spcPts val="0"/>
              </a:spcBef>
              <a:spcAft>
                <a:spcPts val="0"/>
              </a:spcAft>
              <a:defRPr sz="1200">
                <a:latin typeface="+mn-lt"/>
              </a:defRPr>
            </a:lvl1pPr>
          </a:lstStyle>
          <a:p>
            <a:pPr>
              <a:defRPr/>
            </a:pPr>
            <a:endParaRPr lang="en-US" dirty="0">
              <a:latin typeface="Arial" panose="020B0604020202020204" pitchFamily="34" charset="0"/>
            </a:endParaRPr>
          </a:p>
        </p:txBody>
      </p:sp>
      <p:sp>
        <p:nvSpPr>
          <p:cNvPr id="3" name="Date Placeholder 2">
            <a:extLst>
              <a:ext uri="{FF2B5EF4-FFF2-40B4-BE49-F238E27FC236}">
                <a16:creationId xmlns:a16="http://schemas.microsoft.com/office/drawing/2014/main" id="{A05AC3D3-1225-E741-9BA6-95F30809155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eaLnBrk="1" fontAlgn="auto" hangingPunct="1">
              <a:spcBef>
                <a:spcPts val="0"/>
              </a:spcBef>
              <a:spcAft>
                <a:spcPts val="0"/>
              </a:spcAft>
              <a:defRPr sz="1200" smtClean="0">
                <a:latin typeface="+mn-lt"/>
              </a:defRPr>
            </a:lvl1pPr>
          </a:lstStyle>
          <a:p>
            <a:pPr>
              <a:defRPr/>
            </a:pPr>
            <a:fld id="{E2B57F61-F687-A64D-889F-CFC7C931604F}" type="datetimeFigureOut">
              <a:rPr lang="en-US">
                <a:latin typeface="Arial" panose="020B0604020202020204" pitchFamily="34" charset="0"/>
              </a:rPr>
              <a:pPr>
                <a:defRPr/>
              </a:pPr>
              <a:t>5/21/2026</a:t>
            </a:fld>
            <a:endParaRPr lang="en-US" dirty="0">
              <a:latin typeface="Arial" panose="020B0604020202020204" pitchFamily="34" charset="0"/>
            </a:endParaRPr>
          </a:p>
        </p:txBody>
      </p:sp>
      <p:sp>
        <p:nvSpPr>
          <p:cNvPr id="4" name="Footer Placeholder 3">
            <a:extLst>
              <a:ext uri="{FF2B5EF4-FFF2-40B4-BE49-F238E27FC236}">
                <a16:creationId xmlns:a16="http://schemas.microsoft.com/office/drawing/2014/main" id="{4993AC08-FBCB-644B-A186-FD82D5F3BD7C}"/>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defRPr>
            </a:lvl1pPr>
          </a:lstStyle>
          <a:p>
            <a:pPr>
              <a:defRPr/>
            </a:pPr>
            <a:endParaRPr lang="en-US" dirty="0">
              <a:latin typeface="Arial" panose="020B0604020202020204" pitchFamily="34" charset="0"/>
            </a:endParaRPr>
          </a:p>
        </p:txBody>
      </p:sp>
      <p:sp>
        <p:nvSpPr>
          <p:cNvPr id="5" name="Slide Number Placeholder 4">
            <a:extLst>
              <a:ext uri="{FF2B5EF4-FFF2-40B4-BE49-F238E27FC236}">
                <a16:creationId xmlns:a16="http://schemas.microsoft.com/office/drawing/2014/main" id="{140B92C5-758E-4447-8685-FCB792EA1E11}"/>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eaLnBrk="1" fontAlgn="auto" hangingPunct="1">
              <a:spcBef>
                <a:spcPts val="0"/>
              </a:spcBef>
              <a:spcAft>
                <a:spcPts val="0"/>
              </a:spcAft>
              <a:defRPr sz="1200" smtClean="0">
                <a:latin typeface="+mn-lt"/>
              </a:defRPr>
            </a:lvl1pPr>
          </a:lstStyle>
          <a:p>
            <a:pPr>
              <a:defRPr/>
            </a:pPr>
            <a:fld id="{78B9DC18-F474-5144-AF82-74E2A1BE2B4F}" type="slidenum">
              <a:rPr lang="en-US">
                <a:latin typeface="Arial" panose="020B0604020202020204" pitchFamily="34" charset="0"/>
              </a:rPr>
              <a:pPr>
                <a:defRPr/>
              </a:pPr>
              <a:t>‹#›</a:t>
            </a:fld>
            <a:endParaRPr lang="en-US" dirty="0">
              <a:latin typeface="Arial" panose="020B0604020202020204" pitchFamily="34" charset="0"/>
            </a:endParaRPr>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892A40C6-363A-D54C-A0AD-9B3D25289B43}"/>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eaLnBrk="1" fontAlgn="auto" hangingPunct="1">
              <a:spcBef>
                <a:spcPts val="0"/>
              </a:spcBef>
              <a:spcAft>
                <a:spcPts val="0"/>
              </a:spcAft>
              <a:defRPr sz="1200" b="0" i="0">
                <a:latin typeface="Arial" panose="020B0604020202020204" pitchFamily="34" charset="0"/>
              </a:defRPr>
            </a:lvl1pPr>
          </a:lstStyle>
          <a:p>
            <a:pPr>
              <a:defRPr/>
            </a:pPr>
            <a:endParaRPr lang="en-US" dirty="0"/>
          </a:p>
        </p:txBody>
      </p:sp>
      <p:sp>
        <p:nvSpPr>
          <p:cNvPr id="3" name="Date Placeholder 2">
            <a:extLst>
              <a:ext uri="{FF2B5EF4-FFF2-40B4-BE49-F238E27FC236}">
                <a16:creationId xmlns:a16="http://schemas.microsoft.com/office/drawing/2014/main" id="{3D52D596-22B1-C44A-9273-1D6920BF6D96}"/>
              </a:ext>
            </a:extLst>
          </p:cNvPr>
          <p:cNvSpPr>
            <a:spLocks noGrp="1"/>
          </p:cNvSpPr>
          <p:nvPr>
            <p:ph type="dt" idx="1"/>
          </p:nvPr>
        </p:nvSpPr>
        <p:spPr>
          <a:xfrm>
            <a:off x="3884613" y="0"/>
            <a:ext cx="2971800" cy="458788"/>
          </a:xfrm>
          <a:prstGeom prst="rect">
            <a:avLst/>
          </a:prstGeom>
        </p:spPr>
        <p:txBody>
          <a:bodyPr vert="horz" lIns="91440" tIns="45720" rIns="91440" bIns="45720" rtlCol="0"/>
          <a:lstStyle>
            <a:lvl1pPr algn="r" eaLnBrk="1" fontAlgn="auto" hangingPunct="1">
              <a:spcBef>
                <a:spcPts val="0"/>
              </a:spcBef>
              <a:spcAft>
                <a:spcPts val="0"/>
              </a:spcAft>
              <a:defRPr sz="1200" b="0" i="0" smtClean="0">
                <a:latin typeface="Arial" panose="020B0604020202020204" pitchFamily="34" charset="0"/>
              </a:defRPr>
            </a:lvl1pPr>
          </a:lstStyle>
          <a:p>
            <a:pPr>
              <a:defRPr/>
            </a:pPr>
            <a:fld id="{0568C741-784D-C14F-95B2-75F92A637A65}" type="datetimeFigureOut">
              <a:rPr lang="en-US" smtClean="0"/>
              <a:pPr>
                <a:defRPr/>
              </a:pPr>
              <a:t>5/21/2026</a:t>
            </a:fld>
            <a:endParaRPr lang="en-US" dirty="0"/>
          </a:p>
        </p:txBody>
      </p:sp>
      <p:sp>
        <p:nvSpPr>
          <p:cNvPr id="4" name="Slide Image Placeholder 3">
            <a:extLst>
              <a:ext uri="{FF2B5EF4-FFF2-40B4-BE49-F238E27FC236}">
                <a16:creationId xmlns:a16="http://schemas.microsoft.com/office/drawing/2014/main" id="{F8B5BF6C-86BB-BF43-9A11-02A312F902F8}"/>
              </a:ext>
            </a:extLst>
          </p:cNvPr>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en-US" noProof="0" dirty="0"/>
          </a:p>
        </p:txBody>
      </p:sp>
      <p:sp>
        <p:nvSpPr>
          <p:cNvPr id="5" name="Notes Placeholder 4">
            <a:extLst>
              <a:ext uri="{FF2B5EF4-FFF2-40B4-BE49-F238E27FC236}">
                <a16:creationId xmlns:a16="http://schemas.microsoft.com/office/drawing/2014/main" id="{52E2789F-7479-3149-9A68-AF1616D6EE50}"/>
              </a:ext>
            </a:extLst>
          </p:cNvPr>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6" name="Footer Placeholder 5">
            <a:extLst>
              <a:ext uri="{FF2B5EF4-FFF2-40B4-BE49-F238E27FC236}">
                <a16:creationId xmlns:a16="http://schemas.microsoft.com/office/drawing/2014/main" id="{C2668972-DBE2-E648-853D-5A7FDFD3BE3C}"/>
              </a:ext>
            </a:extLst>
          </p:cNvPr>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eaLnBrk="1" fontAlgn="auto" hangingPunct="1">
              <a:spcBef>
                <a:spcPts val="0"/>
              </a:spcBef>
              <a:spcAft>
                <a:spcPts val="0"/>
              </a:spcAft>
              <a:defRPr sz="1200" b="0" i="0">
                <a:latin typeface="Arial" panose="020B0604020202020204" pitchFamily="34" charset="0"/>
              </a:defRPr>
            </a:lvl1pPr>
          </a:lstStyle>
          <a:p>
            <a:pPr>
              <a:defRPr/>
            </a:pPr>
            <a:endParaRPr lang="en-US" dirty="0"/>
          </a:p>
        </p:txBody>
      </p:sp>
      <p:sp>
        <p:nvSpPr>
          <p:cNvPr id="7" name="Slide Number Placeholder 6">
            <a:extLst>
              <a:ext uri="{FF2B5EF4-FFF2-40B4-BE49-F238E27FC236}">
                <a16:creationId xmlns:a16="http://schemas.microsoft.com/office/drawing/2014/main" id="{DB358963-5B99-514C-88A2-B4C11A880BE6}"/>
              </a:ext>
            </a:extLst>
          </p:cNvPr>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eaLnBrk="1" fontAlgn="auto" hangingPunct="1">
              <a:spcBef>
                <a:spcPts val="0"/>
              </a:spcBef>
              <a:spcAft>
                <a:spcPts val="0"/>
              </a:spcAft>
              <a:defRPr sz="1200" b="0" i="0" smtClean="0">
                <a:latin typeface="Arial" panose="020B0604020202020204" pitchFamily="34" charset="0"/>
              </a:defRPr>
            </a:lvl1pPr>
          </a:lstStyle>
          <a:p>
            <a:pPr>
              <a:defRPr/>
            </a:pPr>
            <a:fld id="{FC921214-E832-274D-A515-2E1186F647F5}" type="slidenum">
              <a:rPr lang="en-US" smtClean="0"/>
              <a:pPr>
                <a:defRPr/>
              </a:pPr>
              <a:t>‹#›</a:t>
            </a:fld>
            <a:endParaRPr lang="en-US" dirty="0"/>
          </a:p>
        </p:txBody>
      </p:sp>
    </p:spTree>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b="0" i="0" kern="1200">
        <a:solidFill>
          <a:schemeClr val="tx1"/>
        </a:solidFill>
        <a:latin typeface="Arial" panose="020B0604020202020204" pitchFamily="34" charset="0"/>
        <a:ea typeface="+mn-ea"/>
        <a:cs typeface="+mn-cs"/>
      </a:defRPr>
    </a:lvl1pPr>
    <a:lvl2pPr marL="457132" algn="l" rtl="0" fontAlgn="base">
      <a:spcBef>
        <a:spcPct val="30000"/>
      </a:spcBef>
      <a:spcAft>
        <a:spcPct val="0"/>
      </a:spcAft>
      <a:defRPr sz="1200" b="0" i="0" kern="1200">
        <a:solidFill>
          <a:schemeClr val="tx1"/>
        </a:solidFill>
        <a:latin typeface="Arial" panose="020B0604020202020204" pitchFamily="34" charset="0"/>
        <a:ea typeface="+mn-ea"/>
        <a:cs typeface="+mn-cs"/>
      </a:defRPr>
    </a:lvl2pPr>
    <a:lvl3pPr marL="914263" algn="l" rtl="0" fontAlgn="base">
      <a:spcBef>
        <a:spcPct val="30000"/>
      </a:spcBef>
      <a:spcAft>
        <a:spcPct val="0"/>
      </a:spcAft>
      <a:defRPr sz="1200" b="0" i="0" kern="1200">
        <a:solidFill>
          <a:schemeClr val="tx1"/>
        </a:solidFill>
        <a:latin typeface="Arial" panose="020B0604020202020204" pitchFamily="34" charset="0"/>
        <a:ea typeface="+mn-ea"/>
        <a:cs typeface="+mn-cs"/>
      </a:defRPr>
    </a:lvl3pPr>
    <a:lvl4pPr marL="1371394" algn="l" rtl="0" fontAlgn="base">
      <a:spcBef>
        <a:spcPct val="30000"/>
      </a:spcBef>
      <a:spcAft>
        <a:spcPct val="0"/>
      </a:spcAft>
      <a:defRPr sz="1200" b="0" i="0" kern="1200">
        <a:solidFill>
          <a:schemeClr val="tx1"/>
        </a:solidFill>
        <a:latin typeface="Arial" panose="020B0604020202020204" pitchFamily="34" charset="0"/>
        <a:ea typeface="+mn-ea"/>
        <a:cs typeface="+mn-cs"/>
      </a:defRPr>
    </a:lvl4pPr>
    <a:lvl5pPr marL="1828526" algn="l" rtl="0" fontAlgn="base">
      <a:spcBef>
        <a:spcPct val="30000"/>
      </a:spcBef>
      <a:spcAft>
        <a:spcPct val="0"/>
      </a:spcAft>
      <a:defRPr sz="1200" b="0" i="0" kern="1200">
        <a:solidFill>
          <a:schemeClr val="tx1"/>
        </a:solidFill>
        <a:latin typeface="Arial" panose="020B0604020202020204" pitchFamily="34" charset="0"/>
        <a:ea typeface="+mn-ea"/>
        <a:cs typeface="+mn-cs"/>
      </a:defRPr>
    </a:lvl5pPr>
    <a:lvl6pPr marL="2285657" algn="l" defTabSz="914263" rtl="0" eaLnBrk="1" latinLnBrk="0" hangingPunct="1">
      <a:defRPr sz="1200" kern="1200">
        <a:solidFill>
          <a:schemeClr val="tx1"/>
        </a:solidFill>
        <a:latin typeface="+mn-lt"/>
        <a:ea typeface="+mn-ea"/>
        <a:cs typeface="+mn-cs"/>
      </a:defRPr>
    </a:lvl6pPr>
    <a:lvl7pPr marL="2742788" algn="l" defTabSz="914263" rtl="0" eaLnBrk="1" latinLnBrk="0" hangingPunct="1">
      <a:defRPr sz="1200" kern="1200">
        <a:solidFill>
          <a:schemeClr val="tx1"/>
        </a:solidFill>
        <a:latin typeface="+mn-lt"/>
        <a:ea typeface="+mn-ea"/>
        <a:cs typeface="+mn-cs"/>
      </a:defRPr>
    </a:lvl7pPr>
    <a:lvl8pPr marL="3199920" algn="l" defTabSz="914263" rtl="0" eaLnBrk="1" latinLnBrk="0" hangingPunct="1">
      <a:defRPr sz="1200" kern="1200">
        <a:solidFill>
          <a:schemeClr val="tx1"/>
        </a:solidFill>
        <a:latin typeface="+mn-lt"/>
        <a:ea typeface="+mn-ea"/>
        <a:cs typeface="+mn-cs"/>
      </a:defRPr>
    </a:lvl8pPr>
    <a:lvl9pPr marL="3657051" algn="l" defTabSz="914263"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1</a:t>
            </a:fld>
            <a:endParaRPr lang="en-US" dirty="0"/>
          </a:p>
        </p:txBody>
      </p:sp>
    </p:spTree>
    <p:extLst>
      <p:ext uri="{BB962C8B-B14F-4D97-AF65-F5344CB8AC3E}">
        <p14:creationId xmlns:p14="http://schemas.microsoft.com/office/powerpoint/2010/main" val="178114036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28600" y="142875"/>
            <a:ext cx="7315200" cy="4114800"/>
          </a:xfrm>
        </p:spPr>
      </p:sp>
      <p:sp>
        <p:nvSpPr>
          <p:cNvPr id="3" name="Notes Placeholder 2"/>
          <p:cNvSpPr>
            <a:spLocks noGrp="1"/>
          </p:cNvSpPr>
          <p:nvPr>
            <p:ph type="body" idx="1"/>
          </p:nvPr>
        </p:nvSpPr>
        <p:spPr/>
        <p:txBody>
          <a:bodyPr/>
          <a:lstStyle/>
          <a:p>
            <a:pPr algn="l"/>
            <a:r>
              <a:rPr lang="en-US" noProof="0" dirty="0">
                <a:solidFill>
                  <a:srgbClr val="000000"/>
                </a:solidFill>
                <a:cs typeface="Arial" panose="020B0604020202020204" pitchFamily="34" charset="0"/>
              </a:rPr>
              <a:t>AE = adverse event; SAE = serious adverse event.</a:t>
            </a:r>
          </a:p>
          <a:p>
            <a:pPr algn="l"/>
            <a:r>
              <a:rPr lang="en-US" noProof="0" dirty="0">
                <a:solidFill>
                  <a:srgbClr val="000000"/>
                </a:solidFill>
                <a:cs typeface="Arial" panose="020B0604020202020204" pitchFamily="34" charset="0"/>
              </a:rPr>
              <a:t>Sabatine MS, et al. </a:t>
            </a:r>
            <a:r>
              <a:rPr lang="en-US" i="1" noProof="0" dirty="0">
                <a:solidFill>
                  <a:srgbClr val="000000"/>
                </a:solidFill>
                <a:cs typeface="Arial" panose="020B0604020202020204" pitchFamily="34" charset="0"/>
              </a:rPr>
              <a:t>N Engl J Med. </a:t>
            </a:r>
            <a:r>
              <a:rPr lang="en-US" noProof="0" dirty="0">
                <a:solidFill>
                  <a:srgbClr val="000000"/>
                </a:solidFill>
                <a:cs typeface="Arial" panose="020B0604020202020204" pitchFamily="34" charset="0"/>
              </a:rPr>
              <a:t>2017;376:1713-1722.</a:t>
            </a:r>
          </a:p>
          <a:p>
            <a:endParaRPr lang="en-US" dirty="0">
              <a:cs typeface="Arial" panose="020B0604020202020204" pitchFamily="34" charset="0"/>
            </a:endParaRPr>
          </a:p>
        </p:txBody>
      </p:sp>
    </p:spTree>
    <p:extLst>
      <p:ext uri="{BB962C8B-B14F-4D97-AF65-F5344CB8AC3E}">
        <p14:creationId xmlns:p14="http://schemas.microsoft.com/office/powerpoint/2010/main" val="121569936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rgbClr val="000000"/>
                </a:solidFill>
              </a:rPr>
              <a:t>LDL-C = low-density lipoprotein cholesterol.</a:t>
            </a:r>
          </a:p>
          <a:p>
            <a:r>
              <a:rPr lang="en-US" sz="1200" noProof="0" dirty="0">
                <a:solidFill>
                  <a:srgbClr val="000000"/>
                </a:solidFill>
              </a:rPr>
              <a:t>Gaba P, et al. </a:t>
            </a:r>
            <a:r>
              <a:rPr lang="en-US" sz="1200" i="1" noProof="0" dirty="0">
                <a:solidFill>
                  <a:srgbClr val="000000"/>
                </a:solidFill>
              </a:rPr>
              <a:t>Circulation</a:t>
            </a:r>
            <a:r>
              <a:rPr lang="en-US" sz="1200" noProof="0" dirty="0">
                <a:solidFill>
                  <a:srgbClr val="000000"/>
                </a:solidFill>
              </a:rPr>
              <a:t>. 2023;147:1192-1203.</a:t>
            </a:r>
          </a:p>
          <a:p>
            <a:endParaRPr lang="en-US" dirty="0"/>
          </a:p>
        </p:txBody>
      </p:sp>
    </p:spTree>
    <p:extLst>
      <p:ext uri="{BB962C8B-B14F-4D97-AF65-F5344CB8AC3E}">
        <p14:creationId xmlns:p14="http://schemas.microsoft.com/office/powerpoint/2010/main" val="203693700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102</a:t>
            </a:fld>
            <a:endParaRPr lang="en-US" dirty="0"/>
          </a:p>
        </p:txBody>
      </p:sp>
    </p:spTree>
    <p:extLst>
      <p:ext uri="{BB962C8B-B14F-4D97-AF65-F5344CB8AC3E}">
        <p14:creationId xmlns:p14="http://schemas.microsoft.com/office/powerpoint/2010/main" val="258991851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8900" y="471488"/>
            <a:ext cx="6680200" cy="3757612"/>
          </a:xfrm>
        </p:spPr>
      </p:sp>
      <p:sp>
        <p:nvSpPr>
          <p:cNvPr id="3" name="Notes Placeholder 2"/>
          <p:cNvSpPr>
            <a:spLocks noGrp="1"/>
          </p:cNvSpPr>
          <p:nvPr>
            <p:ph type="body" idx="1"/>
          </p:nvPr>
        </p:nvSpPr>
        <p:spPr>
          <a:xfrm>
            <a:off x="923925" y="4314826"/>
            <a:ext cx="5010151" cy="4400550"/>
          </a:xfrm>
        </p:spPr>
        <p:txBody>
          <a:bodyPr/>
          <a:lstStyle/>
          <a:p>
            <a:pPr marL="0" indent="0">
              <a:spcBef>
                <a:spcPts val="0"/>
              </a:spcBef>
              <a:buNone/>
            </a:pPr>
            <a:r>
              <a:rPr lang="en-US" noProof="0" dirty="0">
                <a:solidFill>
                  <a:srgbClr val="000000"/>
                </a:solidFill>
              </a:rPr>
              <a:t>FOURIER = Further cardiovascular OUtcomes Research with PCSK9 Inhibition in subjects with Elevated Risk; LDL-C = low-density lipoprotein cholesterol; </a:t>
            </a:r>
            <a:r>
              <a:rPr lang="en-US" noProof="0" dirty="0">
                <a:solidFill>
                  <a:schemeClr val="tx1"/>
                </a:solidFill>
              </a:rPr>
              <a:t>PCSK9, </a:t>
            </a:r>
            <a:r>
              <a:rPr lang="en-US" noProof="0" dirty="0">
                <a:solidFill>
                  <a:prstClr val="black"/>
                </a:solidFill>
                <a:cs typeface="Arial" panose="020B0604020202020204" pitchFamily="34" charset="0"/>
              </a:rPr>
              <a:t>proprotein convertase subtilisin/kexin type 9</a:t>
            </a:r>
            <a:r>
              <a:rPr lang="en-US" noProof="0" dirty="0">
                <a:solidFill>
                  <a:schemeClr val="tx1"/>
                </a:solidFill>
              </a:rPr>
              <a:t>.</a:t>
            </a:r>
          </a:p>
          <a:p>
            <a:pPr marL="0" indent="0">
              <a:spcBef>
                <a:spcPts val="0"/>
              </a:spcBef>
              <a:buNone/>
            </a:pPr>
            <a:r>
              <a:rPr lang="en-US" noProof="0" dirty="0">
                <a:solidFill>
                  <a:schemeClr val="tx1"/>
                </a:solidFill>
              </a:rPr>
              <a:t>Sabatine MS, et al. </a:t>
            </a:r>
            <a:r>
              <a:rPr lang="en-US" i="1" noProof="0" dirty="0">
                <a:solidFill>
                  <a:schemeClr val="tx1"/>
                </a:solidFill>
              </a:rPr>
              <a:t>Am Heart J</a:t>
            </a:r>
            <a:r>
              <a:rPr lang="en-US" noProof="0" dirty="0">
                <a:solidFill>
                  <a:schemeClr val="tx1"/>
                </a:solidFill>
              </a:rPr>
              <a:t>. </a:t>
            </a:r>
            <a:r>
              <a:rPr lang="en-US" noProof="0" dirty="0"/>
              <a:t>2016;173:94-101.</a:t>
            </a:r>
            <a:br>
              <a:rPr lang="en-US" noProof="0" dirty="0"/>
            </a:br>
            <a:r>
              <a:rPr lang="en-US" noProof="0" dirty="0">
                <a:solidFill>
                  <a:srgbClr val="000000"/>
                </a:solidFill>
              </a:rPr>
              <a:t>Sabatine MS, et al. </a:t>
            </a:r>
            <a:r>
              <a:rPr lang="en-US" i="1" noProof="0" dirty="0">
                <a:solidFill>
                  <a:srgbClr val="000000"/>
                </a:solidFill>
              </a:rPr>
              <a:t>N Engl J Med. </a:t>
            </a:r>
            <a:r>
              <a:rPr lang="en-US" noProof="0" dirty="0">
                <a:solidFill>
                  <a:srgbClr val="000000"/>
                </a:solidFill>
              </a:rPr>
              <a:t>2017;376:1713-1722.</a:t>
            </a:r>
            <a:endParaRPr lang="en-US" noProof="0" dirty="0"/>
          </a:p>
          <a:p>
            <a:pPr marL="0" indent="0" defTabSz="914240">
              <a:buFont typeface="+mj-lt"/>
              <a:buNone/>
              <a:defRPr/>
            </a:pPr>
            <a:endParaRPr lang="en-GB" dirty="0"/>
          </a:p>
        </p:txBody>
      </p:sp>
      <p:sp>
        <p:nvSpPr>
          <p:cNvPr id="4" name="Slide Number Placeholder 3"/>
          <p:cNvSpPr>
            <a:spLocks noGrp="1"/>
          </p:cNvSpPr>
          <p:nvPr>
            <p:ph type="sldNum" sz="quarter" idx="10"/>
          </p:nvPr>
        </p:nvSpPr>
        <p:spPr>
          <a:xfrm>
            <a:off x="3883853" y="8684900"/>
            <a:ext cx="2972547" cy="457639"/>
          </a:xfrm>
          <a:prstGeom prst="rect">
            <a:avLst/>
          </a:prstGeom>
        </p:spPr>
        <p:txBody>
          <a:bodyPr lIns="91424" tIns="45713" rIns="91424" bIns="45713"/>
          <a:lstStyle/>
          <a:p>
            <a:pPr marL="0" marR="0" lvl="0" indent="0" algn="r" defTabSz="914400" rtl="0" eaLnBrk="1" fontAlgn="auto" latinLnBrk="0" hangingPunct="1">
              <a:lnSpc>
                <a:spcPct val="100000"/>
              </a:lnSpc>
              <a:spcBef>
                <a:spcPts val="0"/>
              </a:spcBef>
              <a:spcAft>
                <a:spcPts val="0"/>
              </a:spcAft>
              <a:buClrTx/>
              <a:buSzTx/>
              <a:buFontTx/>
              <a:buNone/>
              <a:tabLst/>
              <a:defRPr/>
            </a:pPr>
            <a:fld id="{FFBB2FDC-D3F1-462F-9F98-A42D5A459697}" type="slidenum">
              <a:rPr kumimoji="0" lang="en-GB"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GB"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
        <p:nvSpPr>
          <p:cNvPr id="9" name="TextBox 8"/>
          <p:cNvSpPr txBox="1"/>
          <p:nvPr/>
        </p:nvSpPr>
        <p:spPr>
          <a:xfrm>
            <a:off x="66676" y="533400"/>
            <a:ext cx="790575" cy="584761"/>
          </a:xfrm>
          <a:prstGeom prst="rect">
            <a:avLst/>
          </a:prstGeom>
          <a:noFill/>
          <a:ln>
            <a:solidFill>
              <a:srgbClr val="FF0000"/>
            </a:solidFill>
          </a:ln>
        </p:spPr>
        <p:txBody>
          <a:bodyPr wrap="square" lIns="91424" tIns="45713" rIns="91424" bIns="45713"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Sabatine MS, et al. Am Heart J. 2016: 94-Title</a:t>
            </a:r>
          </a:p>
        </p:txBody>
      </p:sp>
      <p:cxnSp>
        <p:nvCxnSpPr>
          <p:cNvPr id="11" name="Straight Arrow Connector 10"/>
          <p:cNvCxnSpPr>
            <a:stCxn id="9" idx="3"/>
          </p:cNvCxnSpPr>
          <p:nvPr/>
        </p:nvCxnSpPr>
        <p:spPr>
          <a:xfrm>
            <a:off x="857251" y="825781"/>
            <a:ext cx="371475" cy="415506"/>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1" y="1257732"/>
            <a:ext cx="857251" cy="584761"/>
          </a:xfrm>
          <a:prstGeom prst="rect">
            <a:avLst/>
          </a:prstGeom>
          <a:noFill/>
          <a:ln>
            <a:solidFill>
              <a:srgbClr val="FF0000"/>
            </a:solidFill>
          </a:ln>
        </p:spPr>
        <p:txBody>
          <a:bodyPr wrap="square" lIns="91424" tIns="45713" rIns="91424" bIns="45713"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Sabatine MS, et al. Am Heart J. 2016: 95-B-2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And 95-B-4</a:t>
            </a:r>
          </a:p>
        </p:txBody>
      </p:sp>
      <p:cxnSp>
        <p:nvCxnSpPr>
          <p:cNvPr id="19" name="Straight Arrow Connector 18"/>
          <p:cNvCxnSpPr/>
          <p:nvPr/>
        </p:nvCxnSpPr>
        <p:spPr>
          <a:xfrm>
            <a:off x="866775" y="1550121"/>
            <a:ext cx="371475" cy="146193"/>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66676" y="1965897"/>
            <a:ext cx="790575" cy="584761"/>
          </a:xfrm>
          <a:prstGeom prst="rect">
            <a:avLst/>
          </a:prstGeom>
          <a:noFill/>
          <a:ln>
            <a:solidFill>
              <a:srgbClr val="FF0000"/>
            </a:solidFill>
          </a:ln>
        </p:spPr>
        <p:txBody>
          <a:bodyPr wrap="square" lIns="91424" tIns="45713" rIns="91424" bIns="45713"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Sabatine MS, et al. Am Heart J. 2016: 94-Abstract</a:t>
            </a:r>
          </a:p>
        </p:txBody>
      </p:sp>
      <p:cxnSp>
        <p:nvCxnSpPr>
          <p:cNvPr id="22" name="Straight Arrow Connector 21"/>
          <p:cNvCxnSpPr>
            <a:stCxn id="20" idx="3"/>
          </p:cNvCxnSpPr>
          <p:nvPr/>
        </p:nvCxnSpPr>
        <p:spPr>
          <a:xfrm>
            <a:off x="857251" y="2258278"/>
            <a:ext cx="371475" cy="146201"/>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66676" y="2696585"/>
            <a:ext cx="790575" cy="584761"/>
          </a:xfrm>
          <a:prstGeom prst="rect">
            <a:avLst/>
          </a:prstGeom>
          <a:noFill/>
          <a:ln>
            <a:solidFill>
              <a:srgbClr val="FF0000"/>
            </a:solidFill>
          </a:ln>
        </p:spPr>
        <p:txBody>
          <a:bodyPr wrap="square" lIns="91424" tIns="45713" rIns="91424" bIns="45713"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Sabatine MS, et al. Am Heart J. 2016: 95-B-3; 99-B-1</a:t>
            </a:r>
          </a:p>
        </p:txBody>
      </p:sp>
      <p:cxnSp>
        <p:nvCxnSpPr>
          <p:cNvPr id="25" name="Straight Arrow Connector 24"/>
          <p:cNvCxnSpPr>
            <a:stCxn id="24" idx="3"/>
          </p:cNvCxnSpPr>
          <p:nvPr/>
        </p:nvCxnSpPr>
        <p:spPr>
          <a:xfrm flipV="1">
            <a:off x="857251" y="2894457"/>
            <a:ext cx="476249" cy="9450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66676" y="3404283"/>
            <a:ext cx="790575" cy="584761"/>
          </a:xfrm>
          <a:prstGeom prst="rect">
            <a:avLst/>
          </a:prstGeom>
          <a:noFill/>
          <a:ln>
            <a:solidFill>
              <a:srgbClr val="FF0000"/>
            </a:solidFill>
          </a:ln>
        </p:spPr>
        <p:txBody>
          <a:bodyPr wrap="square" lIns="91424" tIns="45713" rIns="91424" bIns="45713"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Sabatine MS, et al. Am Heart J. 2016: 95-B-3</a:t>
            </a:r>
          </a:p>
        </p:txBody>
      </p:sp>
      <p:cxnSp>
        <p:nvCxnSpPr>
          <p:cNvPr id="27" name="Straight Arrow Connector 26"/>
          <p:cNvCxnSpPr>
            <a:stCxn id="26" idx="3"/>
          </p:cNvCxnSpPr>
          <p:nvPr/>
        </p:nvCxnSpPr>
        <p:spPr>
          <a:xfrm flipV="1">
            <a:off x="857251" y="3603451"/>
            <a:ext cx="371475" cy="93213"/>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5919996" y="3261702"/>
            <a:ext cx="821752" cy="464943"/>
          </a:xfrm>
          <a:prstGeom prst="rect">
            <a:avLst/>
          </a:prstGeom>
          <a:noFill/>
          <a:ln>
            <a:solidFill>
              <a:srgbClr val="FF0000"/>
            </a:solidFill>
          </a:ln>
        </p:spPr>
        <p:txBody>
          <a:bodyPr wrap="square" lIns="94685" tIns="47343" rIns="94685" bIns="47343"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t>Sabatine, et al. </a:t>
            </a:r>
            <a:r>
              <a:rPr kumimoji="0" lang="en-IN" sz="800" b="0" i="1" u="none" strike="noStrike" kern="1200" cap="none" spc="0" normalizeH="0" baseline="0" noProof="0" dirty="0">
                <a:ln>
                  <a:noFill/>
                </a:ln>
                <a:solidFill>
                  <a:prstClr val="black"/>
                </a:solidFill>
                <a:effectLst/>
                <a:uLnTx/>
                <a:uFillTx/>
                <a:latin typeface="Calibri" pitchFamily="34" charset="0"/>
                <a:ea typeface="+mn-ea"/>
                <a:cs typeface="+mn-cs"/>
              </a:rPr>
              <a:t>NEJM </a:t>
            </a:r>
            <a: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t>2017: </a:t>
            </a:r>
            <a:b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b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SABA 2-A-3</a:t>
            </a:r>
          </a:p>
        </p:txBody>
      </p:sp>
      <p:cxnSp>
        <p:nvCxnSpPr>
          <p:cNvPr id="16" name="Straight Arrow Connector 15"/>
          <p:cNvCxnSpPr/>
          <p:nvPr/>
        </p:nvCxnSpPr>
        <p:spPr>
          <a:xfrm flipH="1">
            <a:off x="4247277" y="3580467"/>
            <a:ext cx="1672718" cy="86014"/>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12103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2" name="Shape 1462"/>
          <p:cNvSpPr>
            <a:spLocks noGrp="1" noRot="1" noChangeAspect="1"/>
          </p:cNvSpPr>
          <p:nvPr>
            <p:ph type="sldImg"/>
          </p:nvPr>
        </p:nvSpPr>
        <p:spPr>
          <a:xfrm>
            <a:off x="685800" y="1143000"/>
            <a:ext cx="5484813" cy="3084513"/>
          </a:xfrm>
          <a:prstGeom prst="rect">
            <a:avLst/>
          </a:prstGeom>
        </p:spPr>
        <p:txBody>
          <a:bodyPr/>
          <a:lstStyle/>
          <a:p>
            <a:endParaRPr dirty="0"/>
          </a:p>
        </p:txBody>
      </p:sp>
      <p:sp>
        <p:nvSpPr>
          <p:cNvPr id="1463" name="Shape 1463"/>
          <p:cNvSpPr>
            <a:spLocks noGrp="1"/>
          </p:cNvSpPr>
          <p:nvPr>
            <p:ph type="body" sz="quarter" idx="1"/>
          </p:nvPr>
        </p:nvSpPr>
        <p:spPr>
          <a:xfrm>
            <a:off x="923926" y="4314826"/>
            <a:ext cx="5010150" cy="4400550"/>
          </a:xfrm>
          <a:prstGeom prst="rect">
            <a:avLst/>
          </a:prstGeom>
        </p:spPr>
        <p:txBody>
          <a:bodyPr/>
          <a:lstStyle/>
          <a:p>
            <a:r>
              <a:rPr lang="en-US" spc="10" noProof="0" dirty="0">
                <a:solidFill>
                  <a:prstClr val="black"/>
                </a:solidFill>
                <a:cs typeface="Arial" panose="020B0604020202020204" pitchFamily="34" charset="0"/>
              </a:rPr>
              <a:t>CoR = coronary revascularization; CV = cardiovascular; D = day; FOURIER = Further cardiovascular OUtcomes Research with PCSK9 Inhibition in subjects with Elevated Risk; HDL-C = high-density lipoprotein cholesterol; LDL-C = low-density lipoprotein cholesterol; MI = myocardial infarction; PAD = peripheral artery disease; PCSK9, proprotein convertase subtilisin/kexin type 9; Q2W = once every 2 weeks; Q24W = once every 24 weeks; QM = once a month; SC = subcutaneous; TIA = transient ischemic attack; UA = unstable angina; W = week.</a:t>
            </a:r>
          </a:p>
          <a:p>
            <a:r>
              <a:rPr lang="en-US" spc="10" noProof="0" dirty="0">
                <a:solidFill>
                  <a:prstClr val="black"/>
                </a:solidFill>
                <a:cs typeface="Arial" panose="020B0604020202020204" pitchFamily="34" charset="0"/>
              </a:rPr>
              <a:t>1. Sabatine MS, et al. </a:t>
            </a:r>
            <a:r>
              <a:rPr lang="en-US" i="1" spc="10" noProof="0" dirty="0">
                <a:solidFill>
                  <a:prstClr val="black"/>
                </a:solidFill>
                <a:cs typeface="Arial" panose="020B0604020202020204" pitchFamily="34" charset="0"/>
              </a:rPr>
              <a:t>Am Heart J. </a:t>
            </a:r>
            <a:r>
              <a:rPr lang="en-US" spc="10" noProof="0" dirty="0">
                <a:solidFill>
                  <a:prstClr val="black"/>
                </a:solidFill>
                <a:cs typeface="Arial" panose="020B0604020202020204" pitchFamily="34" charset="0"/>
              </a:rPr>
              <a:t>2016;173:94-101. 2. Sabatine MS, et al. </a:t>
            </a:r>
            <a:r>
              <a:rPr lang="en-US" i="1" spc="10" noProof="0" dirty="0">
                <a:solidFill>
                  <a:prstClr val="black"/>
                </a:solidFill>
                <a:cs typeface="Arial" panose="020B0604020202020204" pitchFamily="34" charset="0"/>
              </a:rPr>
              <a:t>N Engl J Med</a:t>
            </a:r>
            <a:r>
              <a:rPr lang="en-US" spc="10" noProof="0" dirty="0">
                <a:solidFill>
                  <a:prstClr val="black"/>
                </a:solidFill>
                <a:cs typeface="Arial" panose="020B0604020202020204" pitchFamily="34" charset="0"/>
              </a:rPr>
              <a:t>. 2017;376:1713-1722. 3. Sabatine MS, et al. </a:t>
            </a:r>
            <a:r>
              <a:rPr lang="en-US" i="1" spc="10" noProof="0" dirty="0">
                <a:solidFill>
                  <a:prstClr val="black"/>
                </a:solidFill>
                <a:cs typeface="Arial" panose="020B0604020202020204" pitchFamily="34" charset="0"/>
              </a:rPr>
              <a:t>N Engl J Med</a:t>
            </a:r>
            <a:r>
              <a:rPr lang="en-US" spc="10" noProof="0" dirty="0">
                <a:solidFill>
                  <a:prstClr val="black"/>
                </a:solidFill>
                <a:cs typeface="Arial" panose="020B0604020202020204" pitchFamily="34" charset="0"/>
              </a:rPr>
              <a:t>. 2017;376:1713-1722; supplementary material.</a:t>
            </a:r>
          </a:p>
          <a:p>
            <a:pPr marL="171421" indent="-171421">
              <a:defRPr/>
            </a:pPr>
            <a:endParaRPr dirty="0">
              <a:cs typeface="Arial" panose="020B0604020202020204" pitchFamily="34" charset="0"/>
            </a:endParaRPr>
          </a:p>
        </p:txBody>
      </p:sp>
      <p:sp>
        <p:nvSpPr>
          <p:cNvPr id="4" name="Slide Number Placeholder 3"/>
          <p:cNvSpPr>
            <a:spLocks noGrp="1"/>
          </p:cNvSpPr>
          <p:nvPr>
            <p:ph type="sldNum" sz="quarter" idx="5"/>
          </p:nvPr>
        </p:nvSpPr>
        <p:spPr>
          <a:xfrm>
            <a:off x="3884615" y="8685214"/>
            <a:ext cx="2971800" cy="458787"/>
          </a:xfrm>
          <a:prstGeom prst="rect">
            <a:avLst/>
          </a:prstGeom>
        </p:spPr>
        <p:txBody>
          <a:bodyPr lIns="91424" tIns="45713" rIns="91424" bIns="45713"/>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spTree>
    <p:extLst>
      <p:ext uri="{BB962C8B-B14F-4D97-AF65-F5344CB8AC3E}">
        <p14:creationId xmlns:p14="http://schemas.microsoft.com/office/powerpoint/2010/main" val="3155696647"/>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2" name="Shape 1462"/>
          <p:cNvSpPr>
            <a:spLocks noGrp="1" noRot="1" noChangeAspect="1"/>
          </p:cNvSpPr>
          <p:nvPr>
            <p:ph type="sldImg"/>
          </p:nvPr>
        </p:nvSpPr>
        <p:spPr>
          <a:xfrm>
            <a:off x="685800" y="1143000"/>
            <a:ext cx="5484813" cy="3084513"/>
          </a:xfrm>
          <a:prstGeom prst="rect">
            <a:avLst/>
          </a:prstGeom>
        </p:spPr>
        <p:txBody>
          <a:bodyPr/>
          <a:lstStyle/>
          <a:p>
            <a:endParaRPr dirty="0"/>
          </a:p>
        </p:txBody>
      </p:sp>
      <p:sp>
        <p:nvSpPr>
          <p:cNvPr id="1463" name="Shape 1463"/>
          <p:cNvSpPr>
            <a:spLocks noGrp="1"/>
          </p:cNvSpPr>
          <p:nvPr>
            <p:ph type="body" sz="quarter" idx="1"/>
          </p:nvPr>
        </p:nvSpPr>
        <p:spPr>
          <a:xfrm>
            <a:off x="923926" y="4314826"/>
            <a:ext cx="5010150" cy="4400550"/>
          </a:xfrm>
          <a:prstGeom prst="rect">
            <a:avLst/>
          </a:prstGeom>
        </p:spPr>
        <p:txBody>
          <a:bodyPr/>
          <a:lstStyle/>
          <a:p>
            <a:r>
              <a:rPr lang="en-US" spc="10" noProof="0" dirty="0">
                <a:solidFill>
                  <a:prstClr val="black"/>
                </a:solidFill>
                <a:cs typeface="Arial" panose="020B0604020202020204" pitchFamily="34" charset="0"/>
              </a:rPr>
              <a:t>CoR = coronary revascularization; CV = cardiovascular; D = day; FOURIER = Further cardiovascular OUtcomes Research with PCSK9 Inhibition in subjects with Elevated Risk; HDL-C = high-density lipoprotein cholesterol; LDL-C = low-density lipoprotein cholesterol; MI = myocardial infarction; PAD = peripheral artery disease; PCSK9, proprotein convertase subtilisin/kexin type 9; Q2W = once every 2 weeks; Q24W = once every 24 weeks; QM = once a month; SC = subcutaneous; TIA = transient ischemic attack; UA = unstable angina; W = week.</a:t>
            </a:r>
          </a:p>
          <a:p>
            <a:r>
              <a:rPr lang="en-US" spc="10" noProof="0" dirty="0">
                <a:solidFill>
                  <a:prstClr val="black"/>
                </a:solidFill>
                <a:cs typeface="Arial" panose="020B0604020202020204" pitchFamily="34" charset="0"/>
              </a:rPr>
              <a:t>1. Sabatine MS, et al. </a:t>
            </a:r>
            <a:r>
              <a:rPr lang="en-US" i="1" spc="10" noProof="0" dirty="0">
                <a:solidFill>
                  <a:prstClr val="black"/>
                </a:solidFill>
                <a:cs typeface="Arial" panose="020B0604020202020204" pitchFamily="34" charset="0"/>
              </a:rPr>
              <a:t>Am Heart J. </a:t>
            </a:r>
            <a:r>
              <a:rPr lang="en-US" spc="10" noProof="0" dirty="0">
                <a:solidFill>
                  <a:prstClr val="black"/>
                </a:solidFill>
                <a:cs typeface="Arial" panose="020B0604020202020204" pitchFamily="34" charset="0"/>
              </a:rPr>
              <a:t>2016;173:94-101. 2. Sabatine MS, et al. </a:t>
            </a:r>
            <a:r>
              <a:rPr lang="en-US" i="1" spc="10" noProof="0" dirty="0">
                <a:solidFill>
                  <a:prstClr val="black"/>
                </a:solidFill>
                <a:cs typeface="Arial" panose="020B0604020202020204" pitchFamily="34" charset="0"/>
              </a:rPr>
              <a:t>N Engl J Med</a:t>
            </a:r>
            <a:r>
              <a:rPr lang="en-US" spc="10" noProof="0" dirty="0">
                <a:solidFill>
                  <a:prstClr val="black"/>
                </a:solidFill>
                <a:cs typeface="Arial" panose="020B0604020202020204" pitchFamily="34" charset="0"/>
              </a:rPr>
              <a:t>. 2017;376:1713-1722. 3. Sabatine MS, et al. </a:t>
            </a:r>
            <a:r>
              <a:rPr lang="en-US" i="1" spc="10" noProof="0" dirty="0">
                <a:solidFill>
                  <a:prstClr val="black"/>
                </a:solidFill>
                <a:cs typeface="Arial" panose="020B0604020202020204" pitchFamily="34" charset="0"/>
              </a:rPr>
              <a:t>N Engl J Med</a:t>
            </a:r>
            <a:r>
              <a:rPr lang="en-US" spc="10" noProof="0" dirty="0">
                <a:solidFill>
                  <a:prstClr val="black"/>
                </a:solidFill>
                <a:cs typeface="Arial" panose="020B0604020202020204" pitchFamily="34" charset="0"/>
              </a:rPr>
              <a:t>. 2017;376:1713-1722; supplementary material.</a:t>
            </a:r>
          </a:p>
          <a:p>
            <a:pPr marL="171421" indent="-171421">
              <a:defRPr/>
            </a:pPr>
            <a:endParaRPr dirty="0">
              <a:cs typeface="Arial" panose="020B0604020202020204" pitchFamily="34" charset="0"/>
            </a:endParaRPr>
          </a:p>
        </p:txBody>
      </p:sp>
      <p:sp>
        <p:nvSpPr>
          <p:cNvPr id="4" name="Slide Number Placeholder 3"/>
          <p:cNvSpPr>
            <a:spLocks noGrp="1"/>
          </p:cNvSpPr>
          <p:nvPr>
            <p:ph type="sldNum" sz="quarter" idx="5"/>
          </p:nvPr>
        </p:nvSpPr>
        <p:spPr>
          <a:xfrm>
            <a:off x="3884615" y="8685214"/>
            <a:ext cx="2971800" cy="458787"/>
          </a:xfrm>
          <a:prstGeom prst="rect">
            <a:avLst/>
          </a:prstGeom>
        </p:spPr>
        <p:txBody>
          <a:bodyPr lIns="91424" tIns="45713" rIns="91424" bIns="45713"/>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spTree>
    <p:extLst>
      <p:ext uri="{BB962C8B-B14F-4D97-AF65-F5344CB8AC3E}">
        <p14:creationId xmlns:p14="http://schemas.microsoft.com/office/powerpoint/2010/main" val="172474507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8900" y="471488"/>
            <a:ext cx="6680200" cy="3757612"/>
          </a:xfrm>
        </p:spPr>
      </p:sp>
      <p:sp>
        <p:nvSpPr>
          <p:cNvPr id="3" name="Notes Placeholder 2"/>
          <p:cNvSpPr>
            <a:spLocks noGrp="1"/>
          </p:cNvSpPr>
          <p:nvPr>
            <p:ph type="body" idx="1"/>
          </p:nvPr>
        </p:nvSpPr>
        <p:spPr>
          <a:xfrm>
            <a:off x="923925" y="4314826"/>
            <a:ext cx="5010151" cy="4400550"/>
          </a:xfrm>
        </p:spPr>
        <p:txBody>
          <a:bodyPr/>
          <a:lstStyle/>
          <a:p>
            <a:pPr marL="0" indent="0" fontAlgn="auto">
              <a:spcBef>
                <a:spcPts val="0"/>
              </a:spcBef>
              <a:spcAft>
                <a:spcPts val="0"/>
              </a:spcAft>
              <a:buClrTx/>
              <a:buFont typeface="Arial" pitchFamily="34" charset="0"/>
              <a:buNone/>
              <a:defRPr/>
            </a:pPr>
            <a:r>
              <a:rPr lang="en-US" noProof="0" dirty="0">
                <a:solidFill>
                  <a:prstClr val="black"/>
                </a:solidFill>
                <a:cs typeface="Arial" panose="020B0604020202020204" pitchFamily="34" charset="0"/>
              </a:rPr>
              <a:t>CVD, cardiovascular disease; HDL-C, high-density lipoprotein cholesterol; LDL-C, low-density lipoprotein cholesterol; MI, myocardial infarction; PAD, peripheral artery disease.</a:t>
            </a:r>
          </a:p>
          <a:p>
            <a:pPr marL="0" indent="0">
              <a:spcBef>
                <a:spcPts val="0"/>
              </a:spcBef>
              <a:buClr>
                <a:srgbClr val="007CC2"/>
              </a:buClr>
              <a:buNone/>
            </a:pPr>
            <a:r>
              <a:rPr lang="en-US" noProof="0" dirty="0">
                <a:solidFill>
                  <a:srgbClr val="000000"/>
                </a:solidFill>
              </a:rPr>
              <a:t>Sabatine MS, et al. </a:t>
            </a:r>
            <a:r>
              <a:rPr lang="en-US" i="1" noProof="0" dirty="0">
                <a:solidFill>
                  <a:srgbClr val="000000"/>
                </a:solidFill>
              </a:rPr>
              <a:t>Am Heart J</a:t>
            </a:r>
            <a:r>
              <a:rPr lang="en-US" noProof="0" dirty="0">
                <a:solidFill>
                  <a:srgbClr val="000000"/>
                </a:solidFill>
              </a:rPr>
              <a:t>. 2016;173:94-101.</a:t>
            </a:r>
            <a:br>
              <a:rPr lang="en-US" noProof="0" dirty="0">
                <a:solidFill>
                  <a:srgbClr val="000000"/>
                </a:solidFill>
              </a:rPr>
            </a:br>
            <a:r>
              <a:rPr lang="en-US" noProof="0" dirty="0">
                <a:solidFill>
                  <a:srgbClr val="000000"/>
                </a:solidFill>
              </a:rPr>
              <a:t>Sabatine MS, et al. </a:t>
            </a:r>
            <a:r>
              <a:rPr lang="en-US" i="1" noProof="0" dirty="0">
                <a:solidFill>
                  <a:srgbClr val="000000"/>
                </a:solidFill>
              </a:rPr>
              <a:t>N Engl J Med. </a:t>
            </a:r>
            <a:r>
              <a:rPr lang="en-US" noProof="0" dirty="0">
                <a:solidFill>
                  <a:srgbClr val="000000"/>
                </a:solidFill>
              </a:rPr>
              <a:t>2017;376:1713-1722.(Supplementary Appendix C)</a:t>
            </a:r>
          </a:p>
          <a:p>
            <a:endParaRPr lang="en-GB" dirty="0"/>
          </a:p>
        </p:txBody>
      </p:sp>
      <p:sp>
        <p:nvSpPr>
          <p:cNvPr id="4" name="Slide Number Placeholder 3"/>
          <p:cNvSpPr>
            <a:spLocks noGrp="1"/>
          </p:cNvSpPr>
          <p:nvPr>
            <p:ph type="sldNum" sz="quarter" idx="10"/>
          </p:nvPr>
        </p:nvSpPr>
        <p:spPr>
          <a:xfrm>
            <a:off x="3883853" y="8684900"/>
            <a:ext cx="2972547" cy="457639"/>
          </a:xfrm>
          <a:prstGeom prst="rect">
            <a:avLst/>
          </a:prstGeom>
        </p:spPr>
        <p:txBody>
          <a:bodyPr lIns="91424" tIns="45713" rIns="91424" bIns="45713"/>
          <a:lstStyle/>
          <a:p>
            <a:fld id="{FFBB2FDC-D3F1-462F-9F98-A42D5A459697}" type="slidenum">
              <a:rPr lang="en-GB" smtClean="0">
                <a:solidFill>
                  <a:prstClr val="black"/>
                </a:solidFill>
              </a:rPr>
              <a:pPr/>
              <a:t>106</a:t>
            </a:fld>
            <a:endParaRPr lang="en-GB" dirty="0">
              <a:solidFill>
                <a:prstClr val="black"/>
              </a:solidFill>
            </a:endParaRPr>
          </a:p>
        </p:txBody>
      </p:sp>
      <p:sp>
        <p:nvSpPr>
          <p:cNvPr id="37" name="TextBox 36"/>
          <p:cNvSpPr txBox="1"/>
          <p:nvPr/>
        </p:nvSpPr>
        <p:spPr>
          <a:xfrm>
            <a:off x="57150" y="1638730"/>
            <a:ext cx="790575" cy="584761"/>
          </a:xfrm>
          <a:prstGeom prst="rect">
            <a:avLst/>
          </a:prstGeom>
          <a:noFill/>
          <a:ln>
            <a:solidFill>
              <a:srgbClr val="FF0000"/>
            </a:solidFill>
          </a:ln>
        </p:spPr>
        <p:txBody>
          <a:bodyPr wrap="square" lIns="91424" tIns="45713" rIns="91424" bIns="45713" rtlCol="0">
            <a:spAutoFit/>
          </a:bodyPr>
          <a:lstStyle/>
          <a:p>
            <a:r>
              <a:rPr lang="en-US" sz="800" dirty="0">
                <a:solidFill>
                  <a:prstClr val="black"/>
                </a:solidFill>
              </a:rPr>
              <a:t>Sabatine MS, et al. Am Heart J. 2016: 96-A-Table 1</a:t>
            </a:r>
          </a:p>
        </p:txBody>
      </p:sp>
      <p:cxnSp>
        <p:nvCxnSpPr>
          <p:cNvPr id="40" name="Straight Arrow Connector 39"/>
          <p:cNvCxnSpPr>
            <a:stCxn id="37" idx="3"/>
          </p:cNvCxnSpPr>
          <p:nvPr/>
        </p:nvCxnSpPr>
        <p:spPr>
          <a:xfrm>
            <a:off x="847725" y="1931111"/>
            <a:ext cx="185737" cy="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43" name="Left Brace 42"/>
          <p:cNvSpPr/>
          <p:nvPr/>
        </p:nvSpPr>
        <p:spPr>
          <a:xfrm>
            <a:off x="1016895" y="1173186"/>
            <a:ext cx="128589" cy="1731783"/>
          </a:xfrm>
          <a:prstGeom prst="lef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1424" tIns="45713" rIns="91424" bIns="45713" rtlCol="0" anchor="ctr"/>
          <a:lstStyle/>
          <a:p>
            <a:pPr algn="ctr"/>
            <a:endParaRPr lang="en-US" dirty="0">
              <a:solidFill>
                <a:prstClr val="black"/>
              </a:solidFill>
            </a:endParaRPr>
          </a:p>
        </p:txBody>
      </p:sp>
      <p:sp>
        <p:nvSpPr>
          <p:cNvPr id="8" name="TextBox 7"/>
          <p:cNvSpPr txBox="1"/>
          <p:nvPr/>
        </p:nvSpPr>
        <p:spPr>
          <a:xfrm>
            <a:off x="99703" y="2904970"/>
            <a:ext cx="790575" cy="584761"/>
          </a:xfrm>
          <a:prstGeom prst="rect">
            <a:avLst/>
          </a:prstGeom>
          <a:noFill/>
          <a:ln>
            <a:solidFill>
              <a:srgbClr val="FF0000"/>
            </a:solidFill>
          </a:ln>
        </p:spPr>
        <p:txBody>
          <a:bodyPr wrap="square" lIns="91424" tIns="45713" rIns="91424" bIns="45713" rtlCol="0">
            <a:spAutoFit/>
          </a:bodyPr>
          <a:lstStyle/>
          <a:p>
            <a:r>
              <a:rPr lang="en-US" sz="800" dirty="0">
                <a:solidFill>
                  <a:prstClr val="black"/>
                </a:solidFill>
              </a:rPr>
              <a:t>Sabatine MS, et al. Am Heart J. 2016: 95-B-4</a:t>
            </a:r>
          </a:p>
        </p:txBody>
      </p:sp>
      <p:cxnSp>
        <p:nvCxnSpPr>
          <p:cNvPr id="9" name="Straight Arrow Connector 8"/>
          <p:cNvCxnSpPr/>
          <p:nvPr/>
        </p:nvCxnSpPr>
        <p:spPr>
          <a:xfrm>
            <a:off x="821274" y="3067537"/>
            <a:ext cx="212188" cy="12261"/>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7967798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8900" y="471488"/>
            <a:ext cx="6680200" cy="3757612"/>
          </a:xfrm>
        </p:spPr>
      </p:sp>
      <p:sp>
        <p:nvSpPr>
          <p:cNvPr id="3" name="Notes Placeholder 2"/>
          <p:cNvSpPr>
            <a:spLocks noGrp="1"/>
          </p:cNvSpPr>
          <p:nvPr>
            <p:ph type="body" idx="1"/>
          </p:nvPr>
        </p:nvSpPr>
        <p:spPr>
          <a:xfrm>
            <a:off x="923925" y="4314826"/>
            <a:ext cx="5010151" cy="4400550"/>
          </a:xfrm>
        </p:spPr>
        <p:txBody>
          <a:bodyPr/>
          <a:lstStyle/>
          <a:p>
            <a:pPr marL="0" indent="0" fontAlgn="auto">
              <a:spcBef>
                <a:spcPts val="0"/>
              </a:spcBef>
              <a:spcAft>
                <a:spcPts val="0"/>
              </a:spcAft>
              <a:buClrTx/>
              <a:buFont typeface="Arial" pitchFamily="34" charset="0"/>
              <a:buNone/>
              <a:defRPr/>
            </a:pPr>
            <a:r>
              <a:rPr lang="en-US" noProof="0" dirty="0">
                <a:solidFill>
                  <a:prstClr val="black"/>
                </a:solidFill>
                <a:cs typeface="Arial" panose="020B0604020202020204" pitchFamily="34" charset="0"/>
              </a:rPr>
              <a:t>CVD, cardiovascular disease; HDL-C, high-density lipoprotein cholesterol; LDL-C, low-density lipoprotein cholesterol; MI, myocardial infarction; PAD, peripheral artery disease.</a:t>
            </a:r>
          </a:p>
          <a:p>
            <a:pPr marL="0" indent="0">
              <a:spcBef>
                <a:spcPts val="0"/>
              </a:spcBef>
              <a:buClr>
                <a:srgbClr val="007CC2"/>
              </a:buClr>
              <a:buNone/>
            </a:pPr>
            <a:r>
              <a:rPr lang="en-US" noProof="0" dirty="0">
                <a:solidFill>
                  <a:srgbClr val="000000"/>
                </a:solidFill>
              </a:rPr>
              <a:t>Sabatine MS, et al. </a:t>
            </a:r>
            <a:r>
              <a:rPr lang="en-US" i="1" noProof="0" dirty="0">
                <a:solidFill>
                  <a:srgbClr val="000000"/>
                </a:solidFill>
              </a:rPr>
              <a:t>Am Heart J</a:t>
            </a:r>
            <a:r>
              <a:rPr lang="en-US" noProof="0" dirty="0">
                <a:solidFill>
                  <a:srgbClr val="000000"/>
                </a:solidFill>
              </a:rPr>
              <a:t>. 2016;173:94-101.</a:t>
            </a:r>
            <a:br>
              <a:rPr lang="en-US" noProof="0" dirty="0">
                <a:solidFill>
                  <a:srgbClr val="000000"/>
                </a:solidFill>
              </a:rPr>
            </a:br>
            <a:r>
              <a:rPr lang="en-US" noProof="0" dirty="0">
                <a:solidFill>
                  <a:srgbClr val="000000"/>
                </a:solidFill>
              </a:rPr>
              <a:t>Sabatine MS, et al. </a:t>
            </a:r>
            <a:r>
              <a:rPr lang="en-US" i="1" noProof="0" dirty="0">
                <a:solidFill>
                  <a:srgbClr val="000000"/>
                </a:solidFill>
              </a:rPr>
              <a:t>N Engl J Med. </a:t>
            </a:r>
            <a:r>
              <a:rPr lang="en-US" noProof="0" dirty="0">
                <a:solidFill>
                  <a:srgbClr val="000000"/>
                </a:solidFill>
              </a:rPr>
              <a:t>2017;376:1713-1722.(Supplementary Appendix C)</a:t>
            </a:r>
          </a:p>
          <a:p>
            <a:endParaRPr lang="en-GB" dirty="0"/>
          </a:p>
        </p:txBody>
      </p:sp>
      <p:sp>
        <p:nvSpPr>
          <p:cNvPr id="4" name="Slide Number Placeholder 3"/>
          <p:cNvSpPr>
            <a:spLocks noGrp="1"/>
          </p:cNvSpPr>
          <p:nvPr>
            <p:ph type="sldNum" sz="quarter" idx="10"/>
          </p:nvPr>
        </p:nvSpPr>
        <p:spPr>
          <a:xfrm>
            <a:off x="3883853" y="8684900"/>
            <a:ext cx="2972547" cy="457639"/>
          </a:xfrm>
          <a:prstGeom prst="rect">
            <a:avLst/>
          </a:prstGeom>
        </p:spPr>
        <p:txBody>
          <a:bodyPr lIns="91424" tIns="45713" rIns="91424" bIns="45713"/>
          <a:lstStyle/>
          <a:p>
            <a:fld id="{FFBB2FDC-D3F1-462F-9F98-A42D5A459697}" type="slidenum">
              <a:rPr lang="en-GB" smtClean="0">
                <a:solidFill>
                  <a:prstClr val="black"/>
                </a:solidFill>
              </a:rPr>
              <a:pPr/>
              <a:t>107</a:t>
            </a:fld>
            <a:endParaRPr lang="en-GB" dirty="0">
              <a:solidFill>
                <a:prstClr val="black"/>
              </a:solidFill>
            </a:endParaRPr>
          </a:p>
        </p:txBody>
      </p:sp>
      <p:sp>
        <p:nvSpPr>
          <p:cNvPr id="37" name="TextBox 36"/>
          <p:cNvSpPr txBox="1"/>
          <p:nvPr/>
        </p:nvSpPr>
        <p:spPr>
          <a:xfrm>
            <a:off x="57150" y="1638730"/>
            <a:ext cx="790575" cy="584761"/>
          </a:xfrm>
          <a:prstGeom prst="rect">
            <a:avLst/>
          </a:prstGeom>
          <a:noFill/>
          <a:ln>
            <a:solidFill>
              <a:srgbClr val="FF0000"/>
            </a:solidFill>
          </a:ln>
        </p:spPr>
        <p:txBody>
          <a:bodyPr wrap="square" lIns="91424" tIns="45713" rIns="91424" bIns="45713" rtlCol="0">
            <a:spAutoFit/>
          </a:bodyPr>
          <a:lstStyle/>
          <a:p>
            <a:r>
              <a:rPr lang="en-US" sz="800" dirty="0">
                <a:solidFill>
                  <a:prstClr val="black"/>
                </a:solidFill>
              </a:rPr>
              <a:t>Sabatine MS, et al. Am Heart J. 2016: 96-A-Table 1</a:t>
            </a:r>
          </a:p>
        </p:txBody>
      </p:sp>
      <p:cxnSp>
        <p:nvCxnSpPr>
          <p:cNvPr id="40" name="Straight Arrow Connector 39"/>
          <p:cNvCxnSpPr>
            <a:stCxn id="37" idx="3"/>
          </p:cNvCxnSpPr>
          <p:nvPr/>
        </p:nvCxnSpPr>
        <p:spPr>
          <a:xfrm>
            <a:off x="847725" y="1931111"/>
            <a:ext cx="185737" cy="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43" name="Left Brace 42"/>
          <p:cNvSpPr/>
          <p:nvPr/>
        </p:nvSpPr>
        <p:spPr>
          <a:xfrm>
            <a:off x="1016895" y="1173186"/>
            <a:ext cx="128589" cy="1731783"/>
          </a:xfrm>
          <a:prstGeom prst="lef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1424" tIns="45713" rIns="91424" bIns="45713" rtlCol="0" anchor="ctr"/>
          <a:lstStyle/>
          <a:p>
            <a:pPr algn="ctr"/>
            <a:endParaRPr lang="en-US" dirty="0">
              <a:solidFill>
                <a:prstClr val="black"/>
              </a:solidFill>
            </a:endParaRPr>
          </a:p>
        </p:txBody>
      </p:sp>
      <p:sp>
        <p:nvSpPr>
          <p:cNvPr id="8" name="TextBox 7"/>
          <p:cNvSpPr txBox="1"/>
          <p:nvPr/>
        </p:nvSpPr>
        <p:spPr>
          <a:xfrm>
            <a:off x="99703" y="2904970"/>
            <a:ext cx="790575" cy="584761"/>
          </a:xfrm>
          <a:prstGeom prst="rect">
            <a:avLst/>
          </a:prstGeom>
          <a:noFill/>
          <a:ln>
            <a:solidFill>
              <a:srgbClr val="FF0000"/>
            </a:solidFill>
          </a:ln>
        </p:spPr>
        <p:txBody>
          <a:bodyPr wrap="square" lIns="91424" tIns="45713" rIns="91424" bIns="45713" rtlCol="0">
            <a:spAutoFit/>
          </a:bodyPr>
          <a:lstStyle/>
          <a:p>
            <a:r>
              <a:rPr lang="en-US" sz="800" dirty="0">
                <a:solidFill>
                  <a:prstClr val="black"/>
                </a:solidFill>
              </a:rPr>
              <a:t>Sabatine MS, et al. Am Heart J. 2016: 95-B-4</a:t>
            </a:r>
          </a:p>
        </p:txBody>
      </p:sp>
      <p:cxnSp>
        <p:nvCxnSpPr>
          <p:cNvPr id="9" name="Straight Arrow Connector 8"/>
          <p:cNvCxnSpPr/>
          <p:nvPr/>
        </p:nvCxnSpPr>
        <p:spPr>
          <a:xfrm>
            <a:off x="821274" y="3067537"/>
            <a:ext cx="212188" cy="12261"/>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9591897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47638" y="492125"/>
            <a:ext cx="7019925" cy="3949700"/>
          </a:xfrm>
        </p:spPr>
      </p:sp>
      <p:sp>
        <p:nvSpPr>
          <p:cNvPr id="4" name="TextBox 3"/>
          <p:cNvSpPr txBox="1"/>
          <p:nvPr/>
        </p:nvSpPr>
        <p:spPr>
          <a:xfrm>
            <a:off x="139770" y="1969015"/>
            <a:ext cx="894515" cy="464943"/>
          </a:xfrm>
          <a:prstGeom prst="rect">
            <a:avLst/>
          </a:prstGeom>
          <a:noFill/>
          <a:ln>
            <a:solidFill>
              <a:srgbClr val="FF0000"/>
            </a:solidFill>
          </a:ln>
        </p:spPr>
        <p:txBody>
          <a:bodyPr wrap="square" lIns="94685" tIns="47343" rIns="94685" bIns="47343" rtlCol="0">
            <a:spAutoFit/>
          </a:bodyPr>
          <a:lstStyle/>
          <a:p>
            <a:r>
              <a:rPr lang="en-IN" sz="800" dirty="0">
                <a:solidFill>
                  <a:prstClr val="black"/>
                </a:solidFill>
                <a:latin typeface="Calibri" pitchFamily="34" charset="0"/>
              </a:rPr>
              <a:t>Sabatine, et al. </a:t>
            </a:r>
            <a:r>
              <a:rPr lang="en-IN" sz="800" i="1" dirty="0">
                <a:solidFill>
                  <a:prstClr val="black"/>
                </a:solidFill>
                <a:latin typeface="Calibri" pitchFamily="34" charset="0"/>
              </a:rPr>
              <a:t>NEJM </a:t>
            </a:r>
            <a:r>
              <a:rPr lang="en-IN" sz="800" dirty="0">
                <a:solidFill>
                  <a:prstClr val="black"/>
                </a:solidFill>
                <a:latin typeface="Calibri" pitchFamily="34" charset="0"/>
              </a:rPr>
              <a:t>2017: </a:t>
            </a:r>
            <a:br>
              <a:rPr lang="en-IN" sz="800" dirty="0">
                <a:solidFill>
                  <a:prstClr val="black"/>
                </a:solidFill>
                <a:latin typeface="Calibri" pitchFamily="34" charset="0"/>
              </a:rPr>
            </a:br>
            <a:r>
              <a:rPr lang="en-US" sz="800" dirty="0"/>
              <a:t>4-A-1 (Table 1)</a:t>
            </a:r>
          </a:p>
        </p:txBody>
      </p:sp>
      <p:sp>
        <p:nvSpPr>
          <p:cNvPr id="5" name="Right Brace 4"/>
          <p:cNvSpPr/>
          <p:nvPr/>
        </p:nvSpPr>
        <p:spPr>
          <a:xfrm flipH="1">
            <a:off x="1034284" y="1279414"/>
            <a:ext cx="171450" cy="1838326"/>
          </a:xfrm>
          <a:prstGeom prst="righ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1424" tIns="45713" rIns="91424" bIns="45713" rtlCol="0" anchor="ctr"/>
          <a:lstStyle/>
          <a:p>
            <a:pPr algn="ctr"/>
            <a:endParaRPr lang="en-US" dirty="0">
              <a:solidFill>
                <a:prstClr val="black"/>
              </a:solidFill>
            </a:endParaRPr>
          </a:p>
        </p:txBody>
      </p:sp>
      <p:sp>
        <p:nvSpPr>
          <p:cNvPr id="3" name="Notes Placeholder 2">
            <a:extLst>
              <a:ext uri="{FF2B5EF4-FFF2-40B4-BE49-F238E27FC236}">
                <a16:creationId xmlns:a16="http://schemas.microsoft.com/office/drawing/2014/main" id="{2AE588E6-E38F-B62B-0F87-E85FE3E28CCB}"/>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altLang="en-US" dirty="0">
                <a:solidFill>
                  <a:srgbClr val="000000"/>
                </a:solidFill>
                <a:ea typeface="MS Mincho" panose="02020609040205080304" pitchFamily="49" charset="-128"/>
                <a:cs typeface="Arial" panose="020B0604020202020204" pitchFamily="34" charset="0"/>
              </a:rPr>
              <a:t>SD = standard deviation.</a:t>
            </a:r>
            <a:br>
              <a:rPr lang="en-US" altLang="en-US" sz="1200" noProof="0" dirty="0">
                <a:solidFill>
                  <a:srgbClr val="000000"/>
                </a:solidFill>
                <a:ea typeface="MS Mincho" panose="02020609040205080304" pitchFamily="49" charset="-128"/>
                <a:cs typeface="Arial" panose="020B0604020202020204" pitchFamily="34" charset="0"/>
              </a:rPr>
            </a:br>
            <a:r>
              <a:rPr lang="en-US" sz="1200" noProof="0" dirty="0">
                <a:solidFill>
                  <a:srgbClr val="000000"/>
                </a:solidFill>
                <a:cs typeface="Arial" panose="020B0604020202020204" pitchFamily="34" charset="0"/>
              </a:rPr>
              <a:t>Sabatine MS, et al. </a:t>
            </a:r>
            <a:r>
              <a:rPr lang="en-US" sz="1200" i="1" noProof="0" dirty="0">
                <a:solidFill>
                  <a:srgbClr val="000000"/>
                </a:solidFill>
                <a:cs typeface="Arial" panose="020B0604020202020204" pitchFamily="34" charset="0"/>
              </a:rPr>
              <a:t>N Engl J Med. </a:t>
            </a:r>
            <a:r>
              <a:rPr lang="en-US" sz="1200" noProof="0" dirty="0">
                <a:solidFill>
                  <a:srgbClr val="000000"/>
                </a:solidFill>
                <a:cs typeface="Arial" panose="020B0604020202020204" pitchFamily="34" charset="0"/>
              </a:rPr>
              <a:t>2017;376:1713-1722.</a:t>
            </a:r>
          </a:p>
          <a:p>
            <a:endParaRPr lang="en-US" dirty="0">
              <a:cs typeface="Arial" panose="020B0604020202020204" pitchFamily="34" charset="0"/>
            </a:endParaRPr>
          </a:p>
        </p:txBody>
      </p:sp>
    </p:spTree>
    <p:extLst>
      <p:ext uri="{BB962C8B-B14F-4D97-AF65-F5344CB8AC3E}">
        <p14:creationId xmlns:p14="http://schemas.microsoft.com/office/powerpoint/2010/main" val="172579911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8900" y="471488"/>
            <a:ext cx="6680200" cy="3757612"/>
          </a:xfrm>
        </p:spPr>
      </p:sp>
      <p:sp>
        <p:nvSpPr>
          <p:cNvPr id="3" name="Notes Placeholder 2"/>
          <p:cNvSpPr>
            <a:spLocks noGrp="1"/>
          </p:cNvSpPr>
          <p:nvPr>
            <p:ph type="body" idx="1"/>
          </p:nvPr>
        </p:nvSpPr>
        <p:spPr>
          <a:xfrm>
            <a:off x="923925" y="4314826"/>
            <a:ext cx="5010151" cy="4400550"/>
          </a:xfrm>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noProof="0" dirty="0">
                <a:solidFill>
                  <a:prstClr val="black"/>
                </a:solidFill>
                <a:cs typeface="Arial" panose="020B0604020202020204" pitchFamily="34" charset="0"/>
              </a:rPr>
              <a:t>CV = cardiovascular; IQR = interquartile range; MI = myocardial infarction. </a:t>
            </a:r>
            <a:br>
              <a:rPr lang="en-US" noProof="0" dirty="0">
                <a:solidFill>
                  <a:prstClr val="black"/>
                </a:solidFill>
                <a:cs typeface="Arial" panose="020B0604020202020204" pitchFamily="34" charset="0"/>
              </a:rPr>
            </a:br>
            <a:r>
              <a:rPr lang="en-US" noProof="0" dirty="0">
                <a:solidFill>
                  <a:srgbClr val="000000"/>
                </a:solidFill>
                <a:cs typeface="Arial" panose="020B0604020202020204" pitchFamily="34" charset="0"/>
              </a:rPr>
              <a:t>Sabatine MS, et al. </a:t>
            </a:r>
            <a:r>
              <a:rPr lang="en-US" i="1" noProof="0" dirty="0">
                <a:solidFill>
                  <a:srgbClr val="000000"/>
                </a:solidFill>
                <a:cs typeface="Arial" panose="020B0604020202020204" pitchFamily="34" charset="0"/>
              </a:rPr>
              <a:t>N Engl J Med. </a:t>
            </a:r>
            <a:r>
              <a:rPr lang="en-US" noProof="0" dirty="0">
                <a:solidFill>
                  <a:srgbClr val="000000"/>
                </a:solidFill>
                <a:cs typeface="Arial" panose="020B0604020202020204" pitchFamily="34" charset="0"/>
              </a:rPr>
              <a:t>2017;376:1713-1722.</a:t>
            </a:r>
          </a:p>
          <a:p>
            <a:pPr>
              <a:defRPr/>
            </a:pPr>
            <a:endParaRPr lang="en-GB" dirty="0">
              <a:solidFill>
                <a:prstClr val="black"/>
              </a:solidFill>
              <a:cs typeface="Arial" panose="020B0604020202020204" pitchFamily="34" charset="0"/>
            </a:endParaRPr>
          </a:p>
        </p:txBody>
      </p:sp>
      <p:sp>
        <p:nvSpPr>
          <p:cNvPr id="4" name="Slide Number Placeholder 3"/>
          <p:cNvSpPr>
            <a:spLocks noGrp="1"/>
          </p:cNvSpPr>
          <p:nvPr>
            <p:ph type="sldNum" sz="quarter" idx="10"/>
          </p:nvPr>
        </p:nvSpPr>
        <p:spPr>
          <a:xfrm>
            <a:off x="3883853" y="8684900"/>
            <a:ext cx="2972547" cy="457639"/>
          </a:xfrm>
          <a:prstGeom prst="rect">
            <a:avLst/>
          </a:prstGeom>
        </p:spPr>
        <p:txBody>
          <a:bodyPr lIns="91424" tIns="45713" rIns="91424" bIns="45713"/>
          <a:lstStyle/>
          <a:p>
            <a:fld id="{FFBB2FDC-D3F1-462F-9F98-A42D5A459697}" type="slidenum">
              <a:rPr lang="en-GB" smtClean="0">
                <a:solidFill>
                  <a:prstClr val="black"/>
                </a:solidFill>
              </a:rPr>
              <a:pPr/>
              <a:t>109</a:t>
            </a:fld>
            <a:endParaRPr lang="en-GB" dirty="0">
              <a:solidFill>
                <a:prstClr val="black"/>
              </a:solidFill>
            </a:endParaRPr>
          </a:p>
        </p:txBody>
      </p:sp>
      <p:sp>
        <p:nvSpPr>
          <p:cNvPr id="14" name="Right Brace 13"/>
          <p:cNvSpPr/>
          <p:nvPr/>
        </p:nvSpPr>
        <p:spPr>
          <a:xfrm flipH="1">
            <a:off x="1035839" y="1200150"/>
            <a:ext cx="171450" cy="1838326"/>
          </a:xfrm>
          <a:prstGeom prst="righ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1424" tIns="45713" rIns="91424" bIns="45713" rtlCol="0" anchor="ctr"/>
          <a:lstStyle/>
          <a:p>
            <a:pPr algn="ctr"/>
            <a:endParaRPr lang="en-US" dirty="0">
              <a:solidFill>
                <a:prstClr val="black"/>
              </a:solidFill>
            </a:endParaRPr>
          </a:p>
        </p:txBody>
      </p:sp>
      <p:sp>
        <p:nvSpPr>
          <p:cNvPr id="8" name="TextBox 7"/>
          <p:cNvSpPr txBox="1"/>
          <p:nvPr/>
        </p:nvSpPr>
        <p:spPr>
          <a:xfrm>
            <a:off x="130453" y="1943388"/>
            <a:ext cx="905388" cy="341832"/>
          </a:xfrm>
          <a:prstGeom prst="rect">
            <a:avLst/>
          </a:prstGeom>
          <a:noFill/>
          <a:ln>
            <a:solidFill>
              <a:srgbClr val="FF0000"/>
            </a:solidFill>
          </a:ln>
        </p:spPr>
        <p:txBody>
          <a:bodyPr wrap="square" lIns="94685" tIns="47343" rIns="94685" bIns="47343" rtlCol="0">
            <a:spAutoFit/>
          </a:bodyPr>
          <a:lstStyle/>
          <a:p>
            <a:r>
              <a:rPr lang="en-IN" sz="800" dirty="0">
                <a:solidFill>
                  <a:prstClr val="black"/>
                </a:solidFill>
                <a:latin typeface="Calibri" pitchFamily="34" charset="0"/>
              </a:rPr>
              <a:t>Sabatine, et al. </a:t>
            </a:r>
            <a:br>
              <a:rPr lang="en-IN" sz="800" dirty="0">
                <a:solidFill>
                  <a:prstClr val="black"/>
                </a:solidFill>
                <a:latin typeface="Calibri" pitchFamily="34" charset="0"/>
              </a:rPr>
            </a:br>
            <a:r>
              <a:rPr lang="en-US" sz="800" dirty="0"/>
              <a:t>4-A-1 (Table 1)</a:t>
            </a:r>
          </a:p>
        </p:txBody>
      </p:sp>
    </p:spTree>
    <p:extLst>
      <p:ext uri="{BB962C8B-B14F-4D97-AF65-F5344CB8AC3E}">
        <p14:creationId xmlns:p14="http://schemas.microsoft.com/office/powerpoint/2010/main" val="3913208257"/>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28600" y="142875"/>
            <a:ext cx="7315200" cy="4114800"/>
          </a:xfrm>
        </p:spPr>
      </p:sp>
      <p:sp>
        <p:nvSpPr>
          <p:cNvPr id="3" name="Notes Placeholder 2"/>
          <p:cNvSpPr>
            <a:spLocks noGrp="1"/>
          </p:cNvSpPr>
          <p:nvPr>
            <p:ph type="body" idx="1"/>
          </p:nvPr>
        </p:nvSpPr>
        <p:spPr/>
        <p:txBody>
          <a:bodyPr/>
          <a:lstStyle/>
          <a:p>
            <a:r>
              <a:rPr lang="en-GB" altLang="en-US" sz="1100" dirty="0">
                <a:solidFill>
                  <a:srgbClr val="000000"/>
                </a:solidFill>
                <a:ea typeface="MS Mincho" panose="02020609040205080304" pitchFamily="49" charset="-128"/>
                <a:cs typeface="Arial" panose="020B0604020202020204" pitchFamily="34" charset="0"/>
              </a:rPr>
              <a:t>Landmark analyses were performed in which patients who were alive and in follow-up at the start of the period of interest formed the group at risk.</a:t>
            </a:r>
            <a:endParaRPr lang="fr-FR" sz="1100" dirty="0">
              <a:solidFill>
                <a:srgbClr val="000000"/>
              </a:solidFill>
            </a:endParaRPr>
          </a:p>
          <a:p>
            <a:r>
              <a:rPr lang="en-GB" sz="1100" dirty="0">
                <a:solidFill>
                  <a:srgbClr val="000000"/>
                </a:solidFill>
              </a:rPr>
              <a:t>Sabatine MS, et al. </a:t>
            </a:r>
            <a:r>
              <a:rPr lang="fr-FR" sz="1100" i="1" dirty="0">
                <a:solidFill>
                  <a:srgbClr val="000000"/>
                </a:solidFill>
              </a:rPr>
              <a:t>N </a:t>
            </a:r>
            <a:r>
              <a:rPr lang="fr-FR" sz="1100" i="1" dirty="0" err="1">
                <a:solidFill>
                  <a:srgbClr val="000000"/>
                </a:solidFill>
              </a:rPr>
              <a:t>Engl</a:t>
            </a:r>
            <a:r>
              <a:rPr lang="fr-FR" sz="1100" i="1" dirty="0">
                <a:solidFill>
                  <a:srgbClr val="000000"/>
                </a:solidFill>
              </a:rPr>
              <a:t> J Med. </a:t>
            </a:r>
            <a:r>
              <a:rPr lang="fr-FR" sz="1100" dirty="0">
                <a:solidFill>
                  <a:srgbClr val="000000"/>
                </a:solidFill>
              </a:rPr>
              <a:t>2017;376:1713-1722. (</a:t>
            </a:r>
            <a:r>
              <a:rPr lang="fr-FR" sz="1100" dirty="0" err="1">
                <a:solidFill>
                  <a:srgbClr val="000000"/>
                </a:solidFill>
              </a:rPr>
              <a:t>Supplementary</a:t>
            </a:r>
            <a:r>
              <a:rPr lang="fr-FR" sz="1100" dirty="0">
                <a:solidFill>
                  <a:srgbClr val="000000"/>
                </a:solidFill>
              </a:rPr>
              <a:t> Figure S4)</a:t>
            </a:r>
            <a:endParaRPr lang="it-IT" sz="1100" dirty="0">
              <a:solidFill>
                <a:srgbClr val="000000"/>
              </a:solidFill>
            </a:endParaRPr>
          </a:p>
          <a:p>
            <a:endParaRPr lang="en-US" sz="1100" dirty="0"/>
          </a:p>
        </p:txBody>
      </p:sp>
      <p:sp>
        <p:nvSpPr>
          <p:cNvPr id="6" name="TextBox 5"/>
          <p:cNvSpPr txBox="1"/>
          <p:nvPr/>
        </p:nvSpPr>
        <p:spPr>
          <a:xfrm>
            <a:off x="1" y="1446929"/>
            <a:ext cx="575908" cy="1819159"/>
          </a:xfrm>
          <a:prstGeom prst="rect">
            <a:avLst/>
          </a:prstGeom>
          <a:noFill/>
          <a:ln>
            <a:solidFill>
              <a:srgbClr val="FF0000"/>
            </a:solidFill>
          </a:ln>
        </p:spPr>
        <p:txBody>
          <a:bodyPr wrap="square" lIns="94685" tIns="47343" rIns="94685" bIns="47343" rtlCol="0">
            <a:spAutoFit/>
          </a:bodyPr>
          <a:lstStyle/>
          <a:p>
            <a:r>
              <a:rPr lang="en-IN" sz="800" dirty="0">
                <a:solidFill>
                  <a:prstClr val="black"/>
                </a:solidFill>
                <a:latin typeface="Calibri" pitchFamily="34" charset="0"/>
              </a:rPr>
              <a:t>Sabatine, et al. </a:t>
            </a:r>
            <a:r>
              <a:rPr lang="en-IN" sz="800" i="1" dirty="0">
                <a:solidFill>
                  <a:prstClr val="black"/>
                </a:solidFill>
                <a:latin typeface="Calibri" pitchFamily="34" charset="0"/>
              </a:rPr>
              <a:t>NEJM </a:t>
            </a:r>
            <a:r>
              <a:rPr lang="en-IN" sz="800" dirty="0">
                <a:solidFill>
                  <a:prstClr val="black"/>
                </a:solidFill>
                <a:latin typeface="Calibri" pitchFamily="34" charset="0"/>
              </a:rPr>
              <a:t>2017 Supplement: </a:t>
            </a:r>
            <a:br>
              <a:rPr lang="en-IN" sz="800" dirty="0">
                <a:solidFill>
                  <a:prstClr val="black"/>
                </a:solidFill>
                <a:latin typeface="Calibri" pitchFamily="34" charset="0"/>
              </a:rPr>
            </a:br>
            <a:r>
              <a:rPr lang="en-US" sz="800" dirty="0"/>
              <a:t>Supplementary Figure S4 – Landmark Analyses (A)</a:t>
            </a:r>
          </a:p>
        </p:txBody>
      </p:sp>
      <p:sp>
        <p:nvSpPr>
          <p:cNvPr id="7" name="Right Brace 6"/>
          <p:cNvSpPr/>
          <p:nvPr/>
        </p:nvSpPr>
        <p:spPr>
          <a:xfrm flipH="1">
            <a:off x="401463" y="1124983"/>
            <a:ext cx="348893" cy="2522430"/>
          </a:xfrm>
          <a:prstGeom prst="righ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Tree>
    <p:extLst>
      <p:ext uri="{BB962C8B-B14F-4D97-AF65-F5344CB8AC3E}">
        <p14:creationId xmlns:p14="http://schemas.microsoft.com/office/powerpoint/2010/main" val="198412184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28600" y="142875"/>
            <a:ext cx="7315200" cy="41148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noProof="0" dirty="0">
                <a:cs typeface="Arial" panose="020B0604020202020204" pitchFamily="34" charset="0"/>
              </a:rPr>
              <a:t>CI = confidence interval; HR = hazard ratio; ULN = upper limit of normal.</a:t>
            </a:r>
            <a:br>
              <a:rPr lang="en-US" noProof="0" dirty="0">
                <a:cs typeface="Arial" panose="020B0604020202020204" pitchFamily="34" charset="0"/>
              </a:rPr>
            </a:br>
            <a:r>
              <a:rPr lang="en-US" noProof="0" dirty="0">
                <a:solidFill>
                  <a:srgbClr val="000000"/>
                </a:solidFill>
                <a:cs typeface="Arial" panose="020B0604020202020204" pitchFamily="34" charset="0"/>
              </a:rPr>
              <a:t>Sabatine MS, et al. </a:t>
            </a:r>
            <a:r>
              <a:rPr lang="en-US" i="1" noProof="0" dirty="0">
                <a:solidFill>
                  <a:srgbClr val="000000"/>
                </a:solidFill>
                <a:cs typeface="Arial" panose="020B0604020202020204" pitchFamily="34" charset="0"/>
              </a:rPr>
              <a:t>N Engl J Med. </a:t>
            </a:r>
            <a:r>
              <a:rPr lang="en-US" noProof="0" dirty="0">
                <a:solidFill>
                  <a:srgbClr val="000000"/>
                </a:solidFill>
                <a:cs typeface="Arial" panose="020B0604020202020204" pitchFamily="34" charset="0"/>
              </a:rPr>
              <a:t>2017;376:1713-1722.</a:t>
            </a:r>
          </a:p>
          <a:p>
            <a:endParaRPr lang="en-US" dirty="0">
              <a:cs typeface="Arial" panose="020B0604020202020204" pitchFamily="34" charset="0"/>
            </a:endParaRPr>
          </a:p>
        </p:txBody>
      </p:sp>
    </p:spTree>
    <p:extLst>
      <p:ext uri="{BB962C8B-B14F-4D97-AF65-F5344CB8AC3E}">
        <p14:creationId xmlns:p14="http://schemas.microsoft.com/office/powerpoint/2010/main" val="168588584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28600" y="142875"/>
            <a:ext cx="7315200" cy="4114800"/>
          </a:xfrm>
        </p:spPr>
      </p:sp>
      <p:sp>
        <p:nvSpPr>
          <p:cNvPr id="3" name="Notes Placeholder 2"/>
          <p:cNvSpPr>
            <a:spLocks noGrp="1"/>
          </p:cNvSpPr>
          <p:nvPr>
            <p:ph type="body" idx="1"/>
          </p:nvPr>
        </p:nvSpPr>
        <p:spPr/>
        <p:txBody>
          <a:bodyPr/>
          <a:lstStyle/>
          <a:p>
            <a:r>
              <a:rPr lang="en-GB" altLang="en-US" sz="1100" dirty="0">
                <a:solidFill>
                  <a:srgbClr val="000000"/>
                </a:solidFill>
                <a:ea typeface="MS Mincho" panose="02020609040205080304" pitchFamily="49" charset="-128"/>
                <a:cs typeface="Arial" panose="020B0604020202020204" pitchFamily="34" charset="0"/>
              </a:rPr>
              <a:t>Landmark analyses were performed in which patients who were alive and in follow-up at the start of the period of interest formed the group at risk.</a:t>
            </a:r>
            <a:endParaRPr lang="fr-FR" sz="1100" dirty="0">
              <a:solidFill>
                <a:srgbClr val="000000"/>
              </a:solidFill>
            </a:endParaRPr>
          </a:p>
          <a:p>
            <a:r>
              <a:rPr lang="en-GB" sz="1100" dirty="0">
                <a:solidFill>
                  <a:srgbClr val="000000"/>
                </a:solidFill>
              </a:rPr>
              <a:t>Sabatine MS, et al. </a:t>
            </a:r>
            <a:r>
              <a:rPr lang="fr-FR" sz="1100" i="1" dirty="0">
                <a:solidFill>
                  <a:srgbClr val="000000"/>
                </a:solidFill>
              </a:rPr>
              <a:t>N </a:t>
            </a:r>
            <a:r>
              <a:rPr lang="fr-FR" sz="1100" i="1" dirty="0" err="1">
                <a:solidFill>
                  <a:srgbClr val="000000"/>
                </a:solidFill>
              </a:rPr>
              <a:t>Engl</a:t>
            </a:r>
            <a:r>
              <a:rPr lang="fr-FR" sz="1100" i="1" dirty="0">
                <a:solidFill>
                  <a:srgbClr val="000000"/>
                </a:solidFill>
              </a:rPr>
              <a:t> J Med. </a:t>
            </a:r>
            <a:r>
              <a:rPr lang="fr-FR" sz="1100" dirty="0">
                <a:solidFill>
                  <a:srgbClr val="000000"/>
                </a:solidFill>
              </a:rPr>
              <a:t>2017;376:1713-1722.</a:t>
            </a:r>
            <a:endParaRPr lang="it-IT" sz="1100" dirty="0">
              <a:solidFill>
                <a:srgbClr val="000000"/>
              </a:solidFill>
            </a:endParaRPr>
          </a:p>
          <a:p>
            <a:r>
              <a:rPr lang="fr-FR" sz="1100" dirty="0">
                <a:solidFill>
                  <a:srgbClr val="000000"/>
                </a:solidFill>
              </a:rPr>
              <a:t>(</a:t>
            </a:r>
            <a:r>
              <a:rPr lang="fr-FR" sz="1100" dirty="0" err="1">
                <a:solidFill>
                  <a:srgbClr val="000000"/>
                </a:solidFill>
              </a:rPr>
              <a:t>Supplementary</a:t>
            </a:r>
            <a:r>
              <a:rPr lang="fr-FR" sz="1100" dirty="0">
                <a:solidFill>
                  <a:srgbClr val="000000"/>
                </a:solidFill>
              </a:rPr>
              <a:t> Figure S4)</a:t>
            </a:r>
            <a:endParaRPr lang="it-IT" sz="1100" dirty="0">
              <a:solidFill>
                <a:srgbClr val="000000"/>
              </a:solidFill>
            </a:endParaRPr>
          </a:p>
          <a:p>
            <a:endParaRPr lang="en-US" sz="1100" dirty="0"/>
          </a:p>
        </p:txBody>
      </p:sp>
      <p:sp>
        <p:nvSpPr>
          <p:cNvPr id="7" name="Right Brace 6"/>
          <p:cNvSpPr/>
          <p:nvPr/>
        </p:nvSpPr>
        <p:spPr>
          <a:xfrm flipH="1">
            <a:off x="351506" y="1124983"/>
            <a:ext cx="348893" cy="2522430"/>
          </a:xfrm>
          <a:prstGeom prst="righ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
        <p:nvSpPr>
          <p:cNvPr id="8" name="TextBox 7"/>
          <p:cNvSpPr txBox="1"/>
          <p:nvPr/>
        </p:nvSpPr>
        <p:spPr>
          <a:xfrm>
            <a:off x="1" y="1446929"/>
            <a:ext cx="575908" cy="1819159"/>
          </a:xfrm>
          <a:prstGeom prst="rect">
            <a:avLst/>
          </a:prstGeom>
          <a:noFill/>
          <a:ln>
            <a:solidFill>
              <a:srgbClr val="FF0000"/>
            </a:solidFill>
          </a:ln>
        </p:spPr>
        <p:txBody>
          <a:bodyPr wrap="square" lIns="94685" tIns="47343" rIns="94685" bIns="47343" rtlCol="0">
            <a:spAutoFit/>
          </a:bodyPr>
          <a:lstStyle/>
          <a:p>
            <a:r>
              <a:rPr lang="en-IN" sz="800" dirty="0">
                <a:solidFill>
                  <a:prstClr val="black"/>
                </a:solidFill>
                <a:latin typeface="Calibri" pitchFamily="34" charset="0"/>
              </a:rPr>
              <a:t>Sabatine, et al. </a:t>
            </a:r>
            <a:r>
              <a:rPr lang="en-IN" sz="800" i="1" dirty="0">
                <a:solidFill>
                  <a:prstClr val="black"/>
                </a:solidFill>
                <a:latin typeface="Calibri" pitchFamily="34" charset="0"/>
              </a:rPr>
              <a:t>NEJM </a:t>
            </a:r>
            <a:r>
              <a:rPr lang="en-IN" sz="800" dirty="0">
                <a:solidFill>
                  <a:prstClr val="black"/>
                </a:solidFill>
                <a:latin typeface="Calibri" pitchFamily="34" charset="0"/>
              </a:rPr>
              <a:t>2017 Supplement: </a:t>
            </a:r>
            <a:br>
              <a:rPr lang="en-IN" sz="800" dirty="0">
                <a:solidFill>
                  <a:prstClr val="black"/>
                </a:solidFill>
                <a:latin typeface="Calibri" pitchFamily="34" charset="0"/>
              </a:rPr>
            </a:br>
            <a:r>
              <a:rPr lang="en-US" sz="800" dirty="0"/>
              <a:t>Supplementary Figure S4 – Landmark Analyses (B)</a:t>
            </a:r>
          </a:p>
        </p:txBody>
      </p:sp>
    </p:spTree>
    <p:extLst>
      <p:ext uri="{BB962C8B-B14F-4D97-AF65-F5344CB8AC3E}">
        <p14:creationId xmlns:p14="http://schemas.microsoft.com/office/powerpoint/2010/main" val="263682977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16" name="TextBox 15">
            <a:extLst>
              <a:ext uri="{FF2B5EF4-FFF2-40B4-BE49-F238E27FC236}">
                <a16:creationId xmlns:a16="http://schemas.microsoft.com/office/drawing/2014/main" id="{8B079D41-06DE-42CC-A274-7C58AFB05FA8}"/>
              </a:ext>
            </a:extLst>
          </p:cNvPr>
          <p:cNvSpPr txBox="1"/>
          <p:nvPr/>
        </p:nvSpPr>
        <p:spPr>
          <a:xfrm>
            <a:off x="15566" y="766934"/>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Circ</a:t>
            </a:r>
            <a:r>
              <a:rPr lang="fr-FR" sz="800" dirty="0">
                <a:solidFill>
                  <a:prstClr val="black"/>
                </a:solidFill>
              </a:rPr>
              <a:t>. 2018:</a:t>
            </a:r>
            <a:br>
              <a:rPr lang="en-US" sz="800" dirty="0">
                <a:solidFill>
                  <a:prstClr val="black"/>
                </a:solidFill>
              </a:rPr>
            </a:br>
            <a:r>
              <a:rPr lang="en-US" sz="800" dirty="0">
                <a:solidFill>
                  <a:prstClr val="black"/>
                </a:solidFill>
              </a:rPr>
              <a:t>7-A-2.</a:t>
            </a:r>
          </a:p>
        </p:txBody>
      </p:sp>
      <p:cxnSp>
        <p:nvCxnSpPr>
          <p:cNvPr id="36" name="Straight Arrow Connector 35">
            <a:extLst>
              <a:ext uri="{FF2B5EF4-FFF2-40B4-BE49-F238E27FC236}">
                <a16:creationId xmlns:a16="http://schemas.microsoft.com/office/drawing/2014/main" id="{9A83D154-72E7-4FB6-84D1-E2931F4449E4}"/>
              </a:ext>
            </a:extLst>
          </p:cNvPr>
          <p:cNvCxnSpPr>
            <a:cxnSpLocks/>
          </p:cNvCxnSpPr>
          <p:nvPr/>
        </p:nvCxnSpPr>
        <p:spPr>
          <a:xfrm>
            <a:off x="664860" y="992734"/>
            <a:ext cx="335265" cy="551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 name="Notes Placeholder 1"/>
          <p:cNvSpPr>
            <a:spLocks noGrp="1"/>
          </p:cNvSpPr>
          <p:nvPr>
            <p:ph type="body" idx="1"/>
          </p:nvPr>
        </p:nvSpPr>
        <p:spPr/>
        <p:txBody>
          <a:bodyPr/>
          <a:lstStyle/>
          <a:p>
            <a:r>
              <a:rPr lang="en-US" sz="1200" noProof="0" dirty="0">
                <a:solidFill>
                  <a:srgbClr val="000000"/>
                </a:solidFill>
              </a:rPr>
              <a:t>FOURIER = </a:t>
            </a:r>
            <a:r>
              <a:rPr lang="en-US" sz="1200" noProof="0" dirty="0"/>
              <a:t>Further cardiovascular OUtcomes Research with PCSK9 Inhibition in subjects with Elevated Risk;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a:t>
            </a:r>
            <a:r>
              <a:rPr lang="en-US" sz="1200" noProof="0" dirty="0">
                <a:solidFill>
                  <a:srgbClr val="000000"/>
                </a:solidFill>
              </a:rPr>
              <a:t>MI = myocardial infarction; PCSK9 = proprotein convertase subtilisin/kexin type 9.</a:t>
            </a:r>
          </a:p>
          <a:p>
            <a:r>
              <a:rPr lang="en-US" sz="1200" noProof="0" dirty="0">
                <a:solidFill>
                  <a:srgbClr val="000000"/>
                </a:solidFill>
              </a:rPr>
              <a:t>Sabatine MS, et al. </a:t>
            </a:r>
            <a:r>
              <a:rPr lang="fr-FR" sz="1200" i="1" noProof="0" dirty="0">
                <a:solidFill>
                  <a:srgbClr val="000000"/>
                </a:solidFill>
              </a:rPr>
              <a:t>Circulation</a:t>
            </a:r>
            <a:r>
              <a:rPr lang="fr-FR" sz="1200" noProof="0" dirty="0">
                <a:solidFill>
                  <a:srgbClr val="000000"/>
                </a:solidFill>
              </a:rPr>
              <a:t>. 2018;138:756-766.</a:t>
            </a:r>
            <a:endParaRPr lang="en-US" sz="1200" noProof="0" dirty="0">
              <a:solidFill>
                <a:srgbClr val="000000"/>
              </a:solidFill>
            </a:endParaRPr>
          </a:p>
          <a:p>
            <a:pPr defTabSz="864931" fontAlgn="base">
              <a:spcBef>
                <a:spcPts val="568"/>
              </a:spcBef>
              <a:spcAft>
                <a:spcPct val="0"/>
              </a:spcAft>
              <a:defRPr/>
            </a:pPr>
            <a:endParaRPr lang="en-US" dirty="0"/>
          </a:p>
        </p:txBody>
      </p:sp>
      <p:sp>
        <p:nvSpPr>
          <p:cNvPr id="20" name="TextBox 19">
            <a:extLst>
              <a:ext uri="{FF2B5EF4-FFF2-40B4-BE49-F238E27FC236}">
                <a16:creationId xmlns:a16="http://schemas.microsoft.com/office/drawing/2014/main" id="{8B079D41-06DE-42CC-A274-7C58AFB05FA8}"/>
              </a:ext>
            </a:extLst>
          </p:cNvPr>
          <p:cNvSpPr txBox="1"/>
          <p:nvPr/>
        </p:nvSpPr>
        <p:spPr>
          <a:xfrm>
            <a:off x="15566" y="1336577"/>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Circ</a:t>
            </a:r>
            <a:r>
              <a:rPr lang="fr-FR" sz="800" dirty="0">
                <a:solidFill>
                  <a:prstClr val="black"/>
                </a:solidFill>
              </a:rPr>
              <a:t>. 2018:</a:t>
            </a:r>
            <a:br>
              <a:rPr lang="en-US" sz="800" dirty="0">
                <a:solidFill>
                  <a:prstClr val="black"/>
                </a:solidFill>
              </a:rPr>
            </a:br>
            <a:r>
              <a:rPr lang="en-US" sz="800" dirty="0">
                <a:solidFill>
                  <a:prstClr val="black"/>
                </a:solidFill>
              </a:rPr>
              <a:t>6-A-2; 7-A-3; 8-A-4; 8-A-5; 18-Table 1 </a:t>
            </a:r>
          </a:p>
        </p:txBody>
      </p:sp>
      <p:cxnSp>
        <p:nvCxnSpPr>
          <p:cNvPr id="22" name="Straight Arrow Connector 21">
            <a:extLst>
              <a:ext uri="{FF2B5EF4-FFF2-40B4-BE49-F238E27FC236}">
                <a16:creationId xmlns:a16="http://schemas.microsoft.com/office/drawing/2014/main" id="{9A83D154-72E7-4FB6-84D1-E2931F4449E4}"/>
              </a:ext>
            </a:extLst>
          </p:cNvPr>
          <p:cNvCxnSpPr>
            <a:cxnSpLocks/>
          </p:cNvCxnSpPr>
          <p:nvPr/>
        </p:nvCxnSpPr>
        <p:spPr>
          <a:xfrm flipV="1">
            <a:off x="664860" y="1418733"/>
            <a:ext cx="335265" cy="13594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8B079D41-06DE-42CC-A274-7C58AFB05FA8}"/>
              </a:ext>
            </a:extLst>
          </p:cNvPr>
          <p:cNvSpPr txBox="1"/>
          <p:nvPr/>
        </p:nvSpPr>
        <p:spPr>
          <a:xfrm>
            <a:off x="0" y="2199821"/>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Circ</a:t>
            </a:r>
            <a:r>
              <a:rPr lang="fr-FR" sz="800" dirty="0">
                <a:solidFill>
                  <a:prstClr val="black"/>
                </a:solidFill>
              </a:rPr>
              <a:t>. 2018:</a:t>
            </a:r>
            <a:br>
              <a:rPr lang="en-US" sz="800" dirty="0">
                <a:solidFill>
                  <a:prstClr val="black"/>
                </a:solidFill>
              </a:rPr>
            </a:br>
            <a:r>
              <a:rPr lang="en-US" sz="800" dirty="0">
                <a:solidFill>
                  <a:prstClr val="black"/>
                </a:solidFill>
              </a:rPr>
              <a:t>2-Abstract</a:t>
            </a:r>
          </a:p>
        </p:txBody>
      </p:sp>
      <p:cxnSp>
        <p:nvCxnSpPr>
          <p:cNvPr id="24" name="Straight Arrow Connector 23">
            <a:extLst>
              <a:ext uri="{FF2B5EF4-FFF2-40B4-BE49-F238E27FC236}">
                <a16:creationId xmlns:a16="http://schemas.microsoft.com/office/drawing/2014/main" id="{9A83D154-72E7-4FB6-84D1-E2931F4449E4}"/>
              </a:ext>
            </a:extLst>
          </p:cNvPr>
          <p:cNvCxnSpPr>
            <a:cxnSpLocks/>
          </p:cNvCxnSpPr>
          <p:nvPr/>
        </p:nvCxnSpPr>
        <p:spPr>
          <a:xfrm flipV="1">
            <a:off x="649294" y="2125570"/>
            <a:ext cx="335265" cy="37827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B079D41-06DE-42CC-A274-7C58AFB05FA8}"/>
              </a:ext>
            </a:extLst>
          </p:cNvPr>
          <p:cNvSpPr txBox="1"/>
          <p:nvPr/>
        </p:nvSpPr>
        <p:spPr>
          <a:xfrm>
            <a:off x="15567" y="3019485"/>
            <a:ext cx="712203"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Circ</a:t>
            </a:r>
            <a:r>
              <a:rPr lang="fr-FR" sz="800" dirty="0">
                <a:solidFill>
                  <a:prstClr val="black"/>
                </a:solidFill>
              </a:rPr>
              <a:t>. 2018:</a:t>
            </a:r>
            <a:br>
              <a:rPr lang="en-US" sz="800" dirty="0">
                <a:solidFill>
                  <a:prstClr val="black"/>
                </a:solidFill>
              </a:rPr>
            </a:br>
            <a:r>
              <a:rPr lang="en-US" sz="800" dirty="0">
                <a:solidFill>
                  <a:prstClr val="black"/>
                </a:solidFill>
              </a:rPr>
              <a:t>10-A-2; 10-A-4</a:t>
            </a:r>
          </a:p>
        </p:txBody>
      </p:sp>
      <p:cxnSp>
        <p:nvCxnSpPr>
          <p:cNvPr id="27" name="Straight Arrow Connector 26">
            <a:extLst>
              <a:ext uri="{FF2B5EF4-FFF2-40B4-BE49-F238E27FC236}">
                <a16:creationId xmlns:a16="http://schemas.microsoft.com/office/drawing/2014/main" id="{9A83D154-72E7-4FB6-84D1-E2931F4449E4}"/>
              </a:ext>
            </a:extLst>
          </p:cNvPr>
          <p:cNvCxnSpPr>
            <a:cxnSpLocks/>
            <a:stCxn id="25" idx="3"/>
          </p:cNvCxnSpPr>
          <p:nvPr/>
        </p:nvCxnSpPr>
        <p:spPr>
          <a:xfrm flipV="1">
            <a:off x="727770" y="2642813"/>
            <a:ext cx="272356" cy="66905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091286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noProof="0" dirty="0"/>
              <a:t>FOURIER = Further cardiovascular OUtcomes Research with PCSK9 Inhibition in subjects with Elevated Risk;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a:t>
            </a:r>
            <a:r>
              <a:rPr lang="en-US" sz="1200" noProof="0" dirty="0"/>
              <a:t>MI = myocardial infarction; PCSK9 = proprotein convertase subtilisin/kexin type 9.</a:t>
            </a:r>
            <a:br>
              <a:rPr lang="en-US" sz="1200" noProof="0" dirty="0"/>
            </a:br>
            <a:r>
              <a:rPr lang="en-US" sz="1200" noProof="0" dirty="0"/>
              <a:t>Gencer B, et al. </a:t>
            </a:r>
            <a:r>
              <a:rPr lang="en-US" sz="1200" b="0" i="1" noProof="0" dirty="0">
                <a:effectLst/>
              </a:rPr>
              <a:t>JAMA Cardiol. </a:t>
            </a:r>
            <a:r>
              <a:rPr lang="en-US" sz="1200" b="0" noProof="0" dirty="0">
                <a:effectLst/>
              </a:rPr>
              <a:t>2020;5:952-957.</a:t>
            </a:r>
            <a:endParaRPr lang="en-US" sz="1200" strike="sngStrike" noProof="0" dirty="0"/>
          </a:p>
          <a:p>
            <a:endParaRPr lang="en-US" dirty="0"/>
          </a:p>
        </p:txBody>
      </p:sp>
      <p:sp>
        <p:nvSpPr>
          <p:cNvPr id="4" name="Header Placeholder 3"/>
          <p:cNvSpPr>
            <a:spLocks noGrp="1"/>
          </p:cNvSpPr>
          <p:nvPr>
            <p:ph type="hdr" sz="quarter"/>
          </p:nvPr>
        </p:nvSpPr>
        <p:spPr/>
        <p:txBody>
          <a:bodyPr/>
          <a:lstStyle/>
          <a:p>
            <a:endParaRPr lang="en-US" dirty="0"/>
          </a:p>
        </p:txBody>
      </p:sp>
      <p:sp>
        <p:nvSpPr>
          <p:cNvPr id="5" name="Footer Placeholder 4"/>
          <p:cNvSpPr>
            <a:spLocks noGrp="1"/>
          </p:cNvSpPr>
          <p:nvPr>
            <p:ph type="ftr" sz="quarter" idx="4"/>
          </p:nvPr>
        </p:nvSpPr>
        <p:spPr/>
        <p:txBody>
          <a:bodyPr/>
          <a:lstStyle/>
          <a:p>
            <a:endParaRPr lang="en-US" dirty="0"/>
          </a:p>
        </p:txBody>
      </p:sp>
      <p:sp>
        <p:nvSpPr>
          <p:cNvPr id="6" name="Slide Number Placeholder 5"/>
          <p:cNvSpPr>
            <a:spLocks noGrp="1"/>
          </p:cNvSpPr>
          <p:nvPr>
            <p:ph type="sldNum" sz="quarter" idx="5"/>
          </p:nvPr>
        </p:nvSpPr>
        <p:spPr/>
        <p:txBody>
          <a:bodyPr/>
          <a:lstStyle/>
          <a:p>
            <a:fld id="{16C09A44-1789-4C25-9724-0A6E3BC7F637}" type="slidenum">
              <a:rPr lang="en-US" smtClean="0"/>
              <a:t>113</a:t>
            </a:fld>
            <a:endParaRPr lang="en-US" dirty="0"/>
          </a:p>
        </p:txBody>
      </p:sp>
    </p:spTree>
    <p:extLst>
      <p:ext uri="{BB962C8B-B14F-4D97-AF65-F5344CB8AC3E}">
        <p14:creationId xmlns:p14="http://schemas.microsoft.com/office/powerpoint/2010/main" val="135798753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16" name="TextBox 15">
            <a:extLst>
              <a:ext uri="{FF2B5EF4-FFF2-40B4-BE49-F238E27FC236}">
                <a16:creationId xmlns:a16="http://schemas.microsoft.com/office/drawing/2014/main" id="{8B079D41-06DE-42CC-A274-7C58AFB05FA8}"/>
              </a:ext>
            </a:extLst>
          </p:cNvPr>
          <p:cNvSpPr txBox="1"/>
          <p:nvPr/>
        </p:nvSpPr>
        <p:spPr>
          <a:xfrm>
            <a:off x="43804" y="647260"/>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a:t>
            </a:r>
            <a:br>
              <a:rPr lang="en-US" sz="800" dirty="0">
                <a:solidFill>
                  <a:prstClr val="black"/>
                </a:solidFill>
              </a:rPr>
            </a:br>
            <a:r>
              <a:rPr lang="en-US" sz="800" dirty="0">
                <a:solidFill>
                  <a:prstClr val="black"/>
                </a:solidFill>
              </a:rPr>
              <a:t>2-A-4</a:t>
            </a:r>
          </a:p>
        </p:txBody>
      </p:sp>
      <p:cxnSp>
        <p:nvCxnSpPr>
          <p:cNvPr id="17" name="Straight Arrow Connector 16">
            <a:extLst>
              <a:ext uri="{FF2B5EF4-FFF2-40B4-BE49-F238E27FC236}">
                <a16:creationId xmlns:a16="http://schemas.microsoft.com/office/drawing/2014/main" id="{0F9A41A8-872F-4A37-8733-23ED27AA9C32}"/>
              </a:ext>
            </a:extLst>
          </p:cNvPr>
          <p:cNvCxnSpPr>
            <a:cxnSpLocks/>
            <a:stCxn id="16" idx="3"/>
          </p:cNvCxnSpPr>
          <p:nvPr/>
        </p:nvCxnSpPr>
        <p:spPr>
          <a:xfrm flipV="1">
            <a:off x="693098" y="1045480"/>
            <a:ext cx="391375" cy="172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B0A47C66-AF23-4A03-8645-8E958BD1261A}"/>
              </a:ext>
            </a:extLst>
          </p:cNvPr>
          <p:cNvSpPr txBox="1"/>
          <p:nvPr/>
        </p:nvSpPr>
        <p:spPr>
          <a:xfrm>
            <a:off x="6167392" y="106410"/>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a:t>
            </a:r>
            <a:br>
              <a:rPr lang="en-US" sz="800" dirty="0">
                <a:solidFill>
                  <a:prstClr val="black"/>
                </a:solidFill>
              </a:rPr>
            </a:br>
            <a:r>
              <a:rPr lang="en-US" sz="800" dirty="0">
                <a:solidFill>
                  <a:prstClr val="black"/>
                </a:solidFill>
              </a:rPr>
              <a:t>1-A-5</a:t>
            </a:r>
          </a:p>
        </p:txBody>
      </p:sp>
      <p:cxnSp>
        <p:nvCxnSpPr>
          <p:cNvPr id="26" name="Straight Arrow Connector 25">
            <a:extLst>
              <a:ext uri="{FF2B5EF4-FFF2-40B4-BE49-F238E27FC236}">
                <a16:creationId xmlns:a16="http://schemas.microsoft.com/office/drawing/2014/main" id="{DD886ABE-618F-4EEF-A009-9E3849A32824}"/>
              </a:ext>
            </a:extLst>
          </p:cNvPr>
          <p:cNvCxnSpPr>
            <a:cxnSpLocks/>
          </p:cNvCxnSpPr>
          <p:nvPr/>
        </p:nvCxnSpPr>
        <p:spPr>
          <a:xfrm flipH="1">
            <a:off x="5587618" y="541853"/>
            <a:ext cx="579775" cy="41483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0C9BA95E-9A90-4DDD-BB75-81B8B34694D3}"/>
              </a:ext>
            </a:extLst>
          </p:cNvPr>
          <p:cNvSpPr txBox="1"/>
          <p:nvPr/>
        </p:nvSpPr>
        <p:spPr>
          <a:xfrm>
            <a:off x="43804" y="1524000"/>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a:t>
            </a:r>
            <a:br>
              <a:rPr lang="en-US" sz="800" dirty="0">
                <a:solidFill>
                  <a:prstClr val="black"/>
                </a:solidFill>
              </a:rPr>
            </a:br>
            <a:r>
              <a:rPr lang="en-US" sz="800" dirty="0">
                <a:solidFill>
                  <a:prstClr val="black"/>
                </a:solidFill>
              </a:rPr>
              <a:t>3-B-3</a:t>
            </a:r>
          </a:p>
        </p:txBody>
      </p:sp>
      <p:cxnSp>
        <p:nvCxnSpPr>
          <p:cNvPr id="29" name="Straight Arrow Connector 28">
            <a:extLst>
              <a:ext uri="{FF2B5EF4-FFF2-40B4-BE49-F238E27FC236}">
                <a16:creationId xmlns:a16="http://schemas.microsoft.com/office/drawing/2014/main" id="{8E07E64D-F951-46FB-AAB4-15797E2B06E5}"/>
              </a:ext>
            </a:extLst>
          </p:cNvPr>
          <p:cNvCxnSpPr>
            <a:cxnSpLocks/>
            <a:stCxn id="28" idx="3"/>
          </p:cNvCxnSpPr>
          <p:nvPr/>
        </p:nvCxnSpPr>
        <p:spPr>
          <a:xfrm flipV="1">
            <a:off x="693098" y="1922220"/>
            <a:ext cx="474001" cy="172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DBD0E435-9876-47A8-9502-4D6570033F70}"/>
              </a:ext>
            </a:extLst>
          </p:cNvPr>
          <p:cNvSpPr txBox="1"/>
          <p:nvPr/>
        </p:nvSpPr>
        <p:spPr>
          <a:xfrm>
            <a:off x="41314" y="2394857"/>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a:t>
            </a:r>
            <a:br>
              <a:rPr lang="en-US" sz="800" dirty="0">
                <a:solidFill>
                  <a:prstClr val="black"/>
                </a:solidFill>
              </a:rPr>
            </a:br>
            <a:r>
              <a:rPr lang="en-US" sz="800" dirty="0">
                <a:solidFill>
                  <a:prstClr val="black"/>
                </a:solidFill>
              </a:rPr>
              <a:t>3-A-5</a:t>
            </a:r>
          </a:p>
        </p:txBody>
      </p:sp>
      <p:cxnSp>
        <p:nvCxnSpPr>
          <p:cNvPr id="33" name="Straight Arrow Connector 32">
            <a:extLst>
              <a:ext uri="{FF2B5EF4-FFF2-40B4-BE49-F238E27FC236}">
                <a16:creationId xmlns:a16="http://schemas.microsoft.com/office/drawing/2014/main" id="{5430CEEA-D35B-4B43-AE0D-3530FEC7191B}"/>
              </a:ext>
            </a:extLst>
          </p:cNvPr>
          <p:cNvCxnSpPr>
            <a:cxnSpLocks/>
            <a:stCxn id="32" idx="3"/>
          </p:cNvCxnSpPr>
          <p:nvPr/>
        </p:nvCxnSpPr>
        <p:spPr>
          <a:xfrm flipV="1">
            <a:off x="690608" y="2793077"/>
            <a:ext cx="393865" cy="172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5B3834A0-E80D-42D7-9599-00F7B7789CAB}"/>
              </a:ext>
            </a:extLst>
          </p:cNvPr>
          <p:cNvSpPr txBox="1"/>
          <p:nvPr/>
        </p:nvSpPr>
        <p:spPr>
          <a:xfrm>
            <a:off x="41314" y="3302923"/>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a:t>
            </a:r>
            <a:br>
              <a:rPr lang="en-US" sz="800" dirty="0">
                <a:solidFill>
                  <a:prstClr val="black"/>
                </a:solidFill>
              </a:rPr>
            </a:br>
            <a:r>
              <a:rPr lang="en-US" sz="800" dirty="0">
                <a:solidFill>
                  <a:prstClr val="black"/>
                </a:solidFill>
              </a:rPr>
              <a:t>3-A-3</a:t>
            </a:r>
          </a:p>
        </p:txBody>
      </p:sp>
      <p:cxnSp>
        <p:nvCxnSpPr>
          <p:cNvPr id="36" name="Straight Arrow Connector 35">
            <a:extLst>
              <a:ext uri="{FF2B5EF4-FFF2-40B4-BE49-F238E27FC236}">
                <a16:creationId xmlns:a16="http://schemas.microsoft.com/office/drawing/2014/main" id="{9A83D154-72E7-4FB6-84D1-E2931F4449E4}"/>
              </a:ext>
            </a:extLst>
          </p:cNvPr>
          <p:cNvCxnSpPr>
            <a:cxnSpLocks/>
            <a:stCxn id="35" idx="3"/>
          </p:cNvCxnSpPr>
          <p:nvPr/>
        </p:nvCxnSpPr>
        <p:spPr>
          <a:xfrm flipV="1">
            <a:off x="690608" y="3701143"/>
            <a:ext cx="393865" cy="172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A51AC988-8DBB-47F1-8100-2450CAEB9FE0}"/>
              </a:ext>
            </a:extLst>
          </p:cNvPr>
          <p:cNvCxnSpPr>
            <a:cxnSpLocks/>
            <a:stCxn id="32" idx="3"/>
          </p:cNvCxnSpPr>
          <p:nvPr/>
        </p:nvCxnSpPr>
        <p:spPr>
          <a:xfrm>
            <a:off x="690608" y="2810349"/>
            <a:ext cx="476491" cy="61012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 name="Notes Placeholder 1">
            <a:extLst>
              <a:ext uri="{FF2B5EF4-FFF2-40B4-BE49-F238E27FC236}">
                <a16:creationId xmlns:a16="http://schemas.microsoft.com/office/drawing/2014/main" id="{CB954AC1-CD69-81C1-F17B-8117AC623308}"/>
              </a:ext>
            </a:extLst>
          </p:cNvPr>
          <p:cNvSpPr>
            <a:spLocks noGrp="1"/>
          </p:cNvSpPr>
          <p:nvPr>
            <p:ph type="body" idx="1"/>
          </p:nvPr>
        </p:nvSpPr>
        <p:spPr/>
        <p:txBody>
          <a:bodyPr/>
          <a:lstStyle/>
          <a:p>
            <a:r>
              <a:rPr lang="en-US" altLang="en-US" sz="1200" noProof="0" dirty="0"/>
              <a:t>ADA = American Diabetic Association; FOURIER = </a:t>
            </a:r>
            <a:r>
              <a:rPr lang="en-US" sz="1200" noProof="0" dirty="0"/>
              <a:t>Further cardiovascular OUtcomes Research with PCSK9 Inhibition in subjects with Elevated Risk; FPG = fasting plasma glucose; HbA1c = hemoglobin A1c</a:t>
            </a:r>
            <a:r>
              <a:rPr lang="en-US" altLang="en-US" sz="1200" noProof="0" dirty="0"/>
              <a:t>; NDIC = National Diabetes Information Clearinghouse; </a:t>
            </a:r>
            <a:r>
              <a:rPr lang="en-US" sz="1200" noProof="0" dirty="0">
                <a:solidFill>
                  <a:srgbClr val="000000"/>
                </a:solidFill>
              </a:rPr>
              <a:t>NODM = </a:t>
            </a:r>
            <a:r>
              <a:rPr lang="en-US" altLang="en-US" sz="1200" noProof="0" dirty="0"/>
              <a:t>new-onset diabetes mellitus</a:t>
            </a:r>
            <a:r>
              <a:rPr lang="en-US" sz="1200" noProof="0" dirty="0"/>
              <a:t>; PCSK9 = proprotein convertase subtilisin/kexin type 9.</a:t>
            </a:r>
            <a:endParaRPr lang="en-US" altLang="en-US" sz="1200" noProof="0" dirty="0"/>
          </a:p>
          <a:p>
            <a:r>
              <a:rPr lang="en-US" sz="1200" noProof="0" dirty="0">
                <a:solidFill>
                  <a:srgbClr val="000000"/>
                </a:solidFill>
              </a:rPr>
              <a:t>Sabatine MS, et al. </a:t>
            </a:r>
            <a:r>
              <a:rPr lang="en-US" sz="1200" i="1" noProof="0" dirty="0">
                <a:solidFill>
                  <a:srgbClr val="000000"/>
                </a:solidFill>
              </a:rPr>
              <a:t>Lancet Diab Endocrinol.</a:t>
            </a:r>
            <a:r>
              <a:rPr lang="en-US" sz="1200" noProof="0" dirty="0">
                <a:solidFill>
                  <a:srgbClr val="000000"/>
                </a:solidFill>
              </a:rPr>
              <a:t> 2017;5:941-950.</a:t>
            </a:r>
          </a:p>
          <a:p>
            <a:endParaRPr lang="en-US" dirty="0"/>
          </a:p>
        </p:txBody>
      </p:sp>
    </p:spTree>
    <p:extLst>
      <p:ext uri="{BB962C8B-B14F-4D97-AF65-F5344CB8AC3E}">
        <p14:creationId xmlns:p14="http://schemas.microsoft.com/office/powerpoint/2010/main" val="567559462"/>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16" name="TextBox 15">
            <a:extLst>
              <a:ext uri="{FF2B5EF4-FFF2-40B4-BE49-F238E27FC236}">
                <a16:creationId xmlns:a16="http://schemas.microsoft.com/office/drawing/2014/main" id="{8B079D41-06DE-42CC-A274-7C58AFB05FA8}"/>
              </a:ext>
            </a:extLst>
          </p:cNvPr>
          <p:cNvSpPr txBox="1"/>
          <p:nvPr/>
        </p:nvSpPr>
        <p:spPr>
          <a:xfrm>
            <a:off x="43804" y="647260"/>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a:t>
            </a:r>
            <a:br>
              <a:rPr lang="en-US" sz="800" dirty="0">
                <a:solidFill>
                  <a:prstClr val="black"/>
                </a:solidFill>
              </a:rPr>
            </a:br>
            <a:r>
              <a:rPr lang="en-US" sz="800" dirty="0">
                <a:solidFill>
                  <a:prstClr val="black"/>
                </a:solidFill>
              </a:rPr>
              <a:t>2-A-4</a:t>
            </a:r>
          </a:p>
        </p:txBody>
      </p:sp>
      <p:cxnSp>
        <p:nvCxnSpPr>
          <p:cNvPr id="17" name="Straight Arrow Connector 16">
            <a:extLst>
              <a:ext uri="{FF2B5EF4-FFF2-40B4-BE49-F238E27FC236}">
                <a16:creationId xmlns:a16="http://schemas.microsoft.com/office/drawing/2014/main" id="{0F9A41A8-872F-4A37-8733-23ED27AA9C32}"/>
              </a:ext>
            </a:extLst>
          </p:cNvPr>
          <p:cNvCxnSpPr>
            <a:cxnSpLocks/>
            <a:stCxn id="16" idx="3"/>
          </p:cNvCxnSpPr>
          <p:nvPr/>
        </p:nvCxnSpPr>
        <p:spPr>
          <a:xfrm flipV="1">
            <a:off x="693098" y="1045480"/>
            <a:ext cx="391375" cy="172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B0A47C66-AF23-4A03-8645-8E958BD1261A}"/>
              </a:ext>
            </a:extLst>
          </p:cNvPr>
          <p:cNvSpPr txBox="1"/>
          <p:nvPr/>
        </p:nvSpPr>
        <p:spPr>
          <a:xfrm>
            <a:off x="6167392" y="106410"/>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a:t>
            </a:r>
            <a:br>
              <a:rPr lang="en-US" sz="800" dirty="0">
                <a:solidFill>
                  <a:prstClr val="black"/>
                </a:solidFill>
              </a:rPr>
            </a:br>
            <a:r>
              <a:rPr lang="en-US" sz="800" dirty="0">
                <a:solidFill>
                  <a:prstClr val="black"/>
                </a:solidFill>
              </a:rPr>
              <a:t>1-A-5</a:t>
            </a:r>
          </a:p>
        </p:txBody>
      </p:sp>
      <p:cxnSp>
        <p:nvCxnSpPr>
          <p:cNvPr id="26" name="Straight Arrow Connector 25">
            <a:extLst>
              <a:ext uri="{FF2B5EF4-FFF2-40B4-BE49-F238E27FC236}">
                <a16:creationId xmlns:a16="http://schemas.microsoft.com/office/drawing/2014/main" id="{DD886ABE-618F-4EEF-A009-9E3849A32824}"/>
              </a:ext>
            </a:extLst>
          </p:cNvPr>
          <p:cNvCxnSpPr>
            <a:cxnSpLocks/>
          </p:cNvCxnSpPr>
          <p:nvPr/>
        </p:nvCxnSpPr>
        <p:spPr>
          <a:xfrm flipH="1">
            <a:off x="5587618" y="541853"/>
            <a:ext cx="579775" cy="41483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0C9BA95E-9A90-4DDD-BB75-81B8B34694D3}"/>
              </a:ext>
            </a:extLst>
          </p:cNvPr>
          <p:cNvSpPr txBox="1"/>
          <p:nvPr/>
        </p:nvSpPr>
        <p:spPr>
          <a:xfrm>
            <a:off x="43804" y="1524000"/>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a:t>
            </a:r>
            <a:br>
              <a:rPr lang="en-US" sz="800" dirty="0">
                <a:solidFill>
                  <a:prstClr val="black"/>
                </a:solidFill>
              </a:rPr>
            </a:br>
            <a:r>
              <a:rPr lang="en-US" sz="800" dirty="0">
                <a:solidFill>
                  <a:prstClr val="black"/>
                </a:solidFill>
              </a:rPr>
              <a:t>3-B-3</a:t>
            </a:r>
          </a:p>
        </p:txBody>
      </p:sp>
      <p:cxnSp>
        <p:nvCxnSpPr>
          <p:cNvPr id="29" name="Straight Arrow Connector 28">
            <a:extLst>
              <a:ext uri="{FF2B5EF4-FFF2-40B4-BE49-F238E27FC236}">
                <a16:creationId xmlns:a16="http://schemas.microsoft.com/office/drawing/2014/main" id="{8E07E64D-F951-46FB-AAB4-15797E2B06E5}"/>
              </a:ext>
            </a:extLst>
          </p:cNvPr>
          <p:cNvCxnSpPr>
            <a:cxnSpLocks/>
            <a:stCxn id="28" idx="3"/>
          </p:cNvCxnSpPr>
          <p:nvPr/>
        </p:nvCxnSpPr>
        <p:spPr>
          <a:xfrm flipV="1">
            <a:off x="693098" y="1922220"/>
            <a:ext cx="474001" cy="172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DBD0E435-9876-47A8-9502-4D6570033F70}"/>
              </a:ext>
            </a:extLst>
          </p:cNvPr>
          <p:cNvSpPr txBox="1"/>
          <p:nvPr/>
        </p:nvSpPr>
        <p:spPr>
          <a:xfrm>
            <a:off x="41314" y="2394857"/>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a:t>
            </a:r>
            <a:br>
              <a:rPr lang="en-US" sz="800" dirty="0">
                <a:solidFill>
                  <a:prstClr val="black"/>
                </a:solidFill>
              </a:rPr>
            </a:br>
            <a:r>
              <a:rPr lang="en-US" sz="800" dirty="0">
                <a:solidFill>
                  <a:prstClr val="black"/>
                </a:solidFill>
              </a:rPr>
              <a:t>3-A-5</a:t>
            </a:r>
          </a:p>
        </p:txBody>
      </p:sp>
      <p:cxnSp>
        <p:nvCxnSpPr>
          <p:cNvPr id="33" name="Straight Arrow Connector 32">
            <a:extLst>
              <a:ext uri="{FF2B5EF4-FFF2-40B4-BE49-F238E27FC236}">
                <a16:creationId xmlns:a16="http://schemas.microsoft.com/office/drawing/2014/main" id="{5430CEEA-D35B-4B43-AE0D-3530FEC7191B}"/>
              </a:ext>
            </a:extLst>
          </p:cNvPr>
          <p:cNvCxnSpPr>
            <a:cxnSpLocks/>
            <a:stCxn id="32" idx="3"/>
          </p:cNvCxnSpPr>
          <p:nvPr/>
        </p:nvCxnSpPr>
        <p:spPr>
          <a:xfrm flipV="1">
            <a:off x="690608" y="2793077"/>
            <a:ext cx="393865" cy="172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5B3834A0-E80D-42D7-9599-00F7B7789CAB}"/>
              </a:ext>
            </a:extLst>
          </p:cNvPr>
          <p:cNvSpPr txBox="1"/>
          <p:nvPr/>
        </p:nvSpPr>
        <p:spPr>
          <a:xfrm>
            <a:off x="41314" y="3302923"/>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a:t>
            </a:r>
            <a:br>
              <a:rPr lang="en-US" sz="800" dirty="0">
                <a:solidFill>
                  <a:prstClr val="black"/>
                </a:solidFill>
              </a:rPr>
            </a:br>
            <a:r>
              <a:rPr lang="en-US" sz="800" dirty="0">
                <a:solidFill>
                  <a:prstClr val="black"/>
                </a:solidFill>
              </a:rPr>
              <a:t>3-A-3</a:t>
            </a:r>
          </a:p>
        </p:txBody>
      </p:sp>
      <p:cxnSp>
        <p:nvCxnSpPr>
          <p:cNvPr id="36" name="Straight Arrow Connector 35">
            <a:extLst>
              <a:ext uri="{FF2B5EF4-FFF2-40B4-BE49-F238E27FC236}">
                <a16:creationId xmlns:a16="http://schemas.microsoft.com/office/drawing/2014/main" id="{9A83D154-72E7-4FB6-84D1-E2931F4449E4}"/>
              </a:ext>
            </a:extLst>
          </p:cNvPr>
          <p:cNvCxnSpPr>
            <a:cxnSpLocks/>
            <a:stCxn id="35" idx="3"/>
          </p:cNvCxnSpPr>
          <p:nvPr/>
        </p:nvCxnSpPr>
        <p:spPr>
          <a:xfrm flipV="1">
            <a:off x="690608" y="3701143"/>
            <a:ext cx="393865" cy="172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A51AC988-8DBB-47F1-8100-2450CAEB9FE0}"/>
              </a:ext>
            </a:extLst>
          </p:cNvPr>
          <p:cNvCxnSpPr>
            <a:cxnSpLocks/>
            <a:stCxn id="32" idx="3"/>
          </p:cNvCxnSpPr>
          <p:nvPr/>
        </p:nvCxnSpPr>
        <p:spPr>
          <a:xfrm>
            <a:off x="690608" y="2810349"/>
            <a:ext cx="476491" cy="61012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 name="Notes Placeholder 1">
            <a:extLst>
              <a:ext uri="{FF2B5EF4-FFF2-40B4-BE49-F238E27FC236}">
                <a16:creationId xmlns:a16="http://schemas.microsoft.com/office/drawing/2014/main" id="{CB954AC1-CD69-81C1-F17B-8117AC623308}"/>
              </a:ext>
            </a:extLst>
          </p:cNvPr>
          <p:cNvSpPr>
            <a:spLocks noGrp="1"/>
          </p:cNvSpPr>
          <p:nvPr>
            <p:ph type="body" idx="1"/>
          </p:nvPr>
        </p:nvSpPr>
        <p:spPr/>
        <p:txBody>
          <a:bodyPr/>
          <a:lstStyle/>
          <a:p>
            <a:r>
              <a:rPr lang="en-US" altLang="en-US" sz="1200" noProof="0" dirty="0"/>
              <a:t>ADA = American Diabetic Association; FOURIER = </a:t>
            </a:r>
            <a:r>
              <a:rPr lang="en-US" sz="1200" noProof="0" dirty="0"/>
              <a:t>Further cardiovascular OUtcomes Research with PCSK9 Inhibition in subjects with Elevated Risk; FPG = fasting plasma glucose; HbA1c = hemoglobin A1c</a:t>
            </a:r>
            <a:r>
              <a:rPr lang="en-US" altLang="en-US" sz="1200" noProof="0" dirty="0"/>
              <a:t>; NDIC = National Diabetes Information Clearinghouse; </a:t>
            </a:r>
            <a:r>
              <a:rPr lang="en-US" sz="1200" noProof="0" dirty="0">
                <a:solidFill>
                  <a:srgbClr val="000000"/>
                </a:solidFill>
              </a:rPr>
              <a:t>NODM = </a:t>
            </a:r>
            <a:r>
              <a:rPr lang="en-US" altLang="en-US" sz="1200" noProof="0" dirty="0"/>
              <a:t>new-onset diabetes mellitus</a:t>
            </a:r>
            <a:r>
              <a:rPr lang="en-US" sz="1200" noProof="0" dirty="0"/>
              <a:t>; PCSK9 = proprotein convertase subtilisin/kexin type 9.</a:t>
            </a:r>
            <a:endParaRPr lang="en-US" altLang="en-US" sz="1200" noProof="0" dirty="0"/>
          </a:p>
          <a:p>
            <a:r>
              <a:rPr lang="en-US" sz="1200" noProof="0" dirty="0">
                <a:solidFill>
                  <a:srgbClr val="000000"/>
                </a:solidFill>
              </a:rPr>
              <a:t>Sabatine MS, et al. </a:t>
            </a:r>
            <a:r>
              <a:rPr lang="en-US" sz="1200" i="1" noProof="0" dirty="0">
                <a:solidFill>
                  <a:srgbClr val="000000"/>
                </a:solidFill>
              </a:rPr>
              <a:t>Lancet Diab Endocrinol.</a:t>
            </a:r>
            <a:r>
              <a:rPr lang="en-US" sz="1200" noProof="0" dirty="0">
                <a:solidFill>
                  <a:srgbClr val="000000"/>
                </a:solidFill>
              </a:rPr>
              <a:t> 2017;5:941-950.</a:t>
            </a:r>
          </a:p>
          <a:p>
            <a:endParaRPr lang="en-US" dirty="0"/>
          </a:p>
        </p:txBody>
      </p:sp>
    </p:spTree>
    <p:extLst>
      <p:ext uri="{BB962C8B-B14F-4D97-AF65-F5344CB8AC3E}">
        <p14:creationId xmlns:p14="http://schemas.microsoft.com/office/powerpoint/2010/main" val="215281084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3" name="TextBox 2"/>
          <p:cNvSpPr txBox="1"/>
          <p:nvPr/>
        </p:nvSpPr>
        <p:spPr>
          <a:xfrm>
            <a:off x="1" y="720094"/>
            <a:ext cx="658756" cy="830983"/>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a:t>
            </a:r>
          </a:p>
          <a:p>
            <a:r>
              <a:rPr lang="en-US" sz="800" dirty="0"/>
              <a:t>2-B-6 – </a:t>
            </a:r>
            <a:br>
              <a:rPr lang="en-US" sz="800" dirty="0"/>
            </a:br>
            <a:r>
              <a:rPr lang="en-US" sz="800" dirty="0"/>
              <a:t>3-A-1</a:t>
            </a:r>
          </a:p>
        </p:txBody>
      </p:sp>
      <p:cxnSp>
        <p:nvCxnSpPr>
          <p:cNvPr id="5" name="Straight Arrow Connector 4"/>
          <p:cNvCxnSpPr>
            <a:stCxn id="5" idx="3"/>
          </p:cNvCxnSpPr>
          <p:nvPr/>
        </p:nvCxnSpPr>
        <p:spPr>
          <a:xfrm flipV="1">
            <a:off x="658756" y="983077"/>
            <a:ext cx="277372" cy="25474"/>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1" y="2108962"/>
            <a:ext cx="658756" cy="707872"/>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 </a:t>
            </a:r>
          </a:p>
          <a:p>
            <a:r>
              <a:rPr lang="en-US" sz="800" dirty="0"/>
              <a:t>3-B-1</a:t>
            </a:r>
          </a:p>
        </p:txBody>
      </p:sp>
      <p:cxnSp>
        <p:nvCxnSpPr>
          <p:cNvPr id="7" name="Straight Arrow Connector 6"/>
          <p:cNvCxnSpPr>
            <a:stCxn id="6" idx="3"/>
            <a:endCxn id="11" idx="1"/>
          </p:cNvCxnSpPr>
          <p:nvPr/>
        </p:nvCxnSpPr>
        <p:spPr>
          <a:xfrm flipV="1">
            <a:off x="658757" y="2425733"/>
            <a:ext cx="220339" cy="37165"/>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1" y="2956682"/>
            <a:ext cx="658756" cy="707872"/>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 </a:t>
            </a:r>
          </a:p>
          <a:p>
            <a:r>
              <a:rPr lang="en-US" sz="800" dirty="0"/>
              <a:t>7-B-3</a:t>
            </a:r>
          </a:p>
        </p:txBody>
      </p:sp>
      <p:cxnSp>
        <p:nvCxnSpPr>
          <p:cNvPr id="10" name="Straight Arrow Connector 9"/>
          <p:cNvCxnSpPr>
            <a:stCxn id="9" idx="3"/>
          </p:cNvCxnSpPr>
          <p:nvPr/>
        </p:nvCxnSpPr>
        <p:spPr>
          <a:xfrm>
            <a:off x="658757" y="3310618"/>
            <a:ext cx="397705" cy="6216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Right Brace 10"/>
          <p:cNvSpPr/>
          <p:nvPr/>
        </p:nvSpPr>
        <p:spPr>
          <a:xfrm flipH="1">
            <a:off x="879096" y="1649257"/>
            <a:ext cx="226054" cy="1552952"/>
          </a:xfrm>
          <a:prstGeom prst="rightBrace">
            <a:avLst>
              <a:gd name="adj1" fmla="val 32213"/>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
        <p:nvSpPr>
          <p:cNvPr id="14" name="TextBox 13"/>
          <p:cNvSpPr txBox="1"/>
          <p:nvPr/>
        </p:nvSpPr>
        <p:spPr>
          <a:xfrm>
            <a:off x="6124701" y="1030235"/>
            <a:ext cx="658756" cy="707872"/>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a:t>
            </a:r>
          </a:p>
          <a:p>
            <a:r>
              <a:rPr lang="en-US" sz="800" dirty="0"/>
              <a:t>5-A-1</a:t>
            </a:r>
          </a:p>
        </p:txBody>
      </p:sp>
      <p:cxnSp>
        <p:nvCxnSpPr>
          <p:cNvPr id="15" name="Straight Arrow Connector 14"/>
          <p:cNvCxnSpPr>
            <a:stCxn id="14" idx="1"/>
          </p:cNvCxnSpPr>
          <p:nvPr/>
        </p:nvCxnSpPr>
        <p:spPr>
          <a:xfrm flipH="1" flipV="1">
            <a:off x="5459669" y="1341363"/>
            <a:ext cx="665032" cy="42808"/>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1" y="3747542"/>
            <a:ext cx="658756" cy="707872"/>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 </a:t>
            </a:r>
          </a:p>
          <a:p>
            <a:r>
              <a:rPr lang="en-US" sz="800" dirty="0"/>
              <a:t>1-A-5</a:t>
            </a:r>
          </a:p>
        </p:txBody>
      </p:sp>
      <p:cxnSp>
        <p:nvCxnSpPr>
          <p:cNvPr id="20" name="Straight Arrow Connector 19"/>
          <p:cNvCxnSpPr>
            <a:stCxn id="19" idx="3"/>
          </p:cNvCxnSpPr>
          <p:nvPr/>
        </p:nvCxnSpPr>
        <p:spPr>
          <a:xfrm flipV="1">
            <a:off x="658757" y="3915536"/>
            <a:ext cx="405417" cy="18594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 name="Notes Placeholder 1">
            <a:extLst>
              <a:ext uri="{FF2B5EF4-FFF2-40B4-BE49-F238E27FC236}">
                <a16:creationId xmlns:a16="http://schemas.microsoft.com/office/drawing/2014/main" id="{B819F074-10A1-2E3E-3625-55DCBC0C70DA}"/>
              </a:ext>
            </a:extLst>
          </p:cNvPr>
          <p:cNvSpPr>
            <a:spLocks noGrp="1"/>
          </p:cNvSpPr>
          <p:nvPr>
            <p:ph type="body" idx="1"/>
          </p:nvPr>
        </p:nvSpPr>
        <p:spPr/>
        <p:txBody>
          <a:bodyPr/>
          <a:lstStyle/>
          <a:p>
            <a:r>
              <a:rPr lang="en-US" sz="1200" noProof="0" dirty="0">
                <a:solidFill>
                  <a:srgbClr val="000000"/>
                </a:solidFill>
              </a:rPr>
              <a:t>FOURIER = Further cardiovascular OUtcomes Research with PCSK9 Inhibition in subjects with Elevated Risk; LDL-C, low-density lipoprotein cholesterol; PCSK9 = proprotein convertase subtilisin/kexin type 9.</a:t>
            </a:r>
          </a:p>
          <a:p>
            <a:r>
              <a:rPr lang="en-US" sz="1200" noProof="0" dirty="0"/>
              <a:t>Giugliano RP, et al. </a:t>
            </a:r>
            <a:r>
              <a:rPr lang="en-US" sz="1200" i="1" noProof="0" dirty="0"/>
              <a:t>Lancet</a:t>
            </a:r>
            <a:r>
              <a:rPr lang="en-US" sz="1200" noProof="0" dirty="0"/>
              <a:t>. 2017;390:1962-1971.</a:t>
            </a:r>
          </a:p>
          <a:p>
            <a:endParaRPr lang="en-US" dirty="0"/>
          </a:p>
        </p:txBody>
      </p:sp>
    </p:spTree>
    <p:extLst>
      <p:ext uri="{BB962C8B-B14F-4D97-AF65-F5344CB8AC3E}">
        <p14:creationId xmlns:p14="http://schemas.microsoft.com/office/powerpoint/2010/main" val="30176612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3" name="TextBox 2"/>
          <p:cNvSpPr txBox="1"/>
          <p:nvPr/>
        </p:nvSpPr>
        <p:spPr>
          <a:xfrm>
            <a:off x="1" y="720094"/>
            <a:ext cx="658756" cy="830983"/>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a:t>
            </a:r>
          </a:p>
          <a:p>
            <a:r>
              <a:rPr lang="en-US" sz="800" dirty="0"/>
              <a:t>2-B-6 – </a:t>
            </a:r>
            <a:br>
              <a:rPr lang="en-US" sz="800" dirty="0"/>
            </a:br>
            <a:r>
              <a:rPr lang="en-US" sz="800" dirty="0"/>
              <a:t>3-A-1</a:t>
            </a:r>
          </a:p>
        </p:txBody>
      </p:sp>
      <p:cxnSp>
        <p:nvCxnSpPr>
          <p:cNvPr id="5" name="Straight Arrow Connector 4"/>
          <p:cNvCxnSpPr>
            <a:stCxn id="5" idx="3"/>
          </p:cNvCxnSpPr>
          <p:nvPr/>
        </p:nvCxnSpPr>
        <p:spPr>
          <a:xfrm flipV="1">
            <a:off x="658756" y="983077"/>
            <a:ext cx="277372" cy="25474"/>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1" y="2108962"/>
            <a:ext cx="658756" cy="707872"/>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 </a:t>
            </a:r>
          </a:p>
          <a:p>
            <a:r>
              <a:rPr lang="en-US" sz="800" dirty="0"/>
              <a:t>3-B-1</a:t>
            </a:r>
          </a:p>
        </p:txBody>
      </p:sp>
      <p:cxnSp>
        <p:nvCxnSpPr>
          <p:cNvPr id="7" name="Straight Arrow Connector 6"/>
          <p:cNvCxnSpPr>
            <a:stCxn id="6" idx="3"/>
            <a:endCxn id="11" idx="1"/>
          </p:cNvCxnSpPr>
          <p:nvPr/>
        </p:nvCxnSpPr>
        <p:spPr>
          <a:xfrm flipV="1">
            <a:off x="658757" y="2425733"/>
            <a:ext cx="220339" cy="37165"/>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1" y="2956682"/>
            <a:ext cx="658756" cy="707872"/>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 </a:t>
            </a:r>
          </a:p>
          <a:p>
            <a:r>
              <a:rPr lang="en-US" sz="800" dirty="0"/>
              <a:t>7-B-3</a:t>
            </a:r>
          </a:p>
        </p:txBody>
      </p:sp>
      <p:cxnSp>
        <p:nvCxnSpPr>
          <p:cNvPr id="10" name="Straight Arrow Connector 9"/>
          <p:cNvCxnSpPr>
            <a:stCxn id="9" idx="3"/>
          </p:cNvCxnSpPr>
          <p:nvPr/>
        </p:nvCxnSpPr>
        <p:spPr>
          <a:xfrm>
            <a:off x="658757" y="3310618"/>
            <a:ext cx="397705" cy="6216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1" name="Right Brace 10"/>
          <p:cNvSpPr/>
          <p:nvPr/>
        </p:nvSpPr>
        <p:spPr>
          <a:xfrm flipH="1">
            <a:off x="879096" y="1649257"/>
            <a:ext cx="226054" cy="1552952"/>
          </a:xfrm>
          <a:prstGeom prst="rightBrace">
            <a:avLst>
              <a:gd name="adj1" fmla="val 32213"/>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
        <p:nvSpPr>
          <p:cNvPr id="14" name="TextBox 13"/>
          <p:cNvSpPr txBox="1"/>
          <p:nvPr/>
        </p:nvSpPr>
        <p:spPr>
          <a:xfrm>
            <a:off x="6124701" y="1030235"/>
            <a:ext cx="658756" cy="707872"/>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a:t>
            </a:r>
          </a:p>
          <a:p>
            <a:r>
              <a:rPr lang="en-US" sz="800" dirty="0"/>
              <a:t>5-A-1</a:t>
            </a:r>
          </a:p>
        </p:txBody>
      </p:sp>
      <p:cxnSp>
        <p:nvCxnSpPr>
          <p:cNvPr id="15" name="Straight Arrow Connector 14"/>
          <p:cNvCxnSpPr>
            <a:stCxn id="14" idx="1"/>
          </p:cNvCxnSpPr>
          <p:nvPr/>
        </p:nvCxnSpPr>
        <p:spPr>
          <a:xfrm flipH="1" flipV="1">
            <a:off x="5459669" y="1341363"/>
            <a:ext cx="665032" cy="42808"/>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1" y="3747542"/>
            <a:ext cx="658756" cy="707872"/>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 </a:t>
            </a:r>
          </a:p>
          <a:p>
            <a:r>
              <a:rPr lang="en-US" sz="800" dirty="0"/>
              <a:t>1-A-5</a:t>
            </a:r>
          </a:p>
        </p:txBody>
      </p:sp>
      <p:cxnSp>
        <p:nvCxnSpPr>
          <p:cNvPr id="20" name="Straight Arrow Connector 19"/>
          <p:cNvCxnSpPr>
            <a:stCxn id="19" idx="3"/>
          </p:cNvCxnSpPr>
          <p:nvPr/>
        </p:nvCxnSpPr>
        <p:spPr>
          <a:xfrm flipV="1">
            <a:off x="658757" y="3915536"/>
            <a:ext cx="405417" cy="18594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 name="Notes Placeholder 1">
            <a:extLst>
              <a:ext uri="{FF2B5EF4-FFF2-40B4-BE49-F238E27FC236}">
                <a16:creationId xmlns:a16="http://schemas.microsoft.com/office/drawing/2014/main" id="{B819F074-10A1-2E3E-3625-55DCBC0C70DA}"/>
              </a:ext>
            </a:extLst>
          </p:cNvPr>
          <p:cNvSpPr>
            <a:spLocks noGrp="1"/>
          </p:cNvSpPr>
          <p:nvPr>
            <p:ph type="body" idx="1"/>
          </p:nvPr>
        </p:nvSpPr>
        <p:spPr/>
        <p:txBody>
          <a:bodyPr/>
          <a:lstStyle/>
          <a:p>
            <a:r>
              <a:rPr lang="en-US" sz="1200" noProof="0" dirty="0">
                <a:solidFill>
                  <a:srgbClr val="000000"/>
                </a:solidFill>
              </a:rPr>
              <a:t>FOURIER = Further cardiovascular OUtcomes Research with PCSK9 Inhibition in subjects with Elevated Risk; LDL-C, low-density lipoprotein cholesterol; PCSK9 = proprotein convertase subtilisin/kexin type 9.</a:t>
            </a:r>
          </a:p>
          <a:p>
            <a:r>
              <a:rPr lang="en-US" sz="1200" noProof="0" dirty="0"/>
              <a:t>Giugliano RP, et al. </a:t>
            </a:r>
            <a:r>
              <a:rPr lang="en-US" sz="1200" i="1" noProof="0" dirty="0"/>
              <a:t>Lancet</a:t>
            </a:r>
            <a:r>
              <a:rPr lang="en-US" sz="1200" noProof="0" dirty="0"/>
              <a:t>. 2017;390:1962-1971.</a:t>
            </a:r>
          </a:p>
          <a:p>
            <a:endParaRPr lang="en-US" dirty="0"/>
          </a:p>
        </p:txBody>
      </p:sp>
    </p:spTree>
    <p:extLst>
      <p:ext uri="{BB962C8B-B14F-4D97-AF65-F5344CB8AC3E}">
        <p14:creationId xmlns:p14="http://schemas.microsoft.com/office/powerpoint/2010/main" val="3922226652"/>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3" name="TextBox 2"/>
          <p:cNvSpPr txBox="1"/>
          <p:nvPr/>
        </p:nvSpPr>
        <p:spPr>
          <a:xfrm>
            <a:off x="1" y="720094"/>
            <a:ext cx="658756" cy="707872"/>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 </a:t>
            </a:r>
          </a:p>
          <a:p>
            <a:r>
              <a:rPr lang="en-US" sz="800" dirty="0"/>
              <a:t>3-A-4</a:t>
            </a:r>
          </a:p>
        </p:txBody>
      </p:sp>
      <p:cxnSp>
        <p:nvCxnSpPr>
          <p:cNvPr id="5" name="Straight Arrow Connector 4"/>
          <p:cNvCxnSpPr/>
          <p:nvPr/>
        </p:nvCxnSpPr>
        <p:spPr>
          <a:xfrm flipV="1">
            <a:off x="658756" y="983077"/>
            <a:ext cx="277372" cy="25474"/>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1" y="1873770"/>
            <a:ext cx="658756" cy="707872"/>
          </a:xfrm>
          <a:prstGeom prst="rect">
            <a:avLst/>
          </a:prstGeom>
          <a:noFill/>
          <a:ln>
            <a:solidFill>
              <a:srgbClr val="FF0000"/>
            </a:solidFill>
          </a:ln>
        </p:spPr>
        <p:txBody>
          <a:bodyPr wrap="square" lIns="91424" tIns="45713" rIns="91424" bIns="45713" rtlCol="0">
            <a:spAutoFit/>
          </a:bodyPr>
          <a:lstStyle/>
          <a:p>
            <a:r>
              <a:rPr lang="en-US" sz="800" dirty="0"/>
              <a:t>Giugliano RP, et al.  </a:t>
            </a:r>
            <a:r>
              <a:rPr lang="en-US" sz="800" i="1" dirty="0"/>
              <a:t>Lancet. </a:t>
            </a:r>
            <a:r>
              <a:rPr lang="en-US" sz="800" dirty="0"/>
              <a:t>2017: </a:t>
            </a:r>
          </a:p>
          <a:p>
            <a:r>
              <a:rPr lang="en-US" sz="800" dirty="0"/>
              <a:t>3-A-4</a:t>
            </a:r>
          </a:p>
        </p:txBody>
      </p:sp>
      <p:cxnSp>
        <p:nvCxnSpPr>
          <p:cNvPr id="7" name="Straight Arrow Connector 6"/>
          <p:cNvCxnSpPr/>
          <p:nvPr/>
        </p:nvCxnSpPr>
        <p:spPr>
          <a:xfrm flipV="1">
            <a:off x="658756" y="2136754"/>
            <a:ext cx="277372" cy="25474"/>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 name="Notes Placeholder 1">
            <a:extLst>
              <a:ext uri="{FF2B5EF4-FFF2-40B4-BE49-F238E27FC236}">
                <a16:creationId xmlns:a16="http://schemas.microsoft.com/office/drawing/2014/main" id="{EE6BC255-6E97-82AE-BD3B-20D036B646BB}"/>
              </a:ext>
            </a:extLst>
          </p:cNvPr>
          <p:cNvSpPr>
            <a:spLocks noGrp="1"/>
          </p:cNvSpPr>
          <p:nvPr>
            <p:ph type="body" idx="1"/>
          </p:nvPr>
        </p:nvSpPr>
        <p:spPr/>
        <p:txBody>
          <a:bodyPr/>
          <a:lstStyle/>
          <a:p>
            <a:r>
              <a:rPr lang="en-US" sz="1200" noProof="0" dirty="0">
                <a:solidFill>
                  <a:srgbClr val="000000"/>
                </a:solidFill>
              </a:rPr>
              <a:t>CANTAB, Cambridge Neuropsychological Test Automated Battery; EBBINGHAUS, Evaluating PCSK9 Binding antiBody Influence oN coGnitive HeAlth in High cardiovascUlar Risk Subjects; FOURIER = Further cardiovascular OUtcomes Research with PCSK9 Inhibition in subjects with Elevated Risk; LDL-C, low-density lipoprotein cholesterol; PCSK9 = proprotein convertase subtilisin/kexin type 9. </a:t>
            </a:r>
          </a:p>
          <a:p>
            <a:r>
              <a:rPr lang="en-US" sz="1200" noProof="0" dirty="0"/>
              <a:t>Giugliano RP, et al. </a:t>
            </a:r>
            <a:r>
              <a:rPr lang="en-US" sz="1200" i="1" noProof="0" dirty="0"/>
              <a:t>Lancet</a:t>
            </a:r>
            <a:r>
              <a:rPr lang="en-US" sz="1200" noProof="0" dirty="0"/>
              <a:t>. 2017;390:1962-1971.</a:t>
            </a:r>
          </a:p>
          <a:p>
            <a:endParaRPr lang="en-US" dirty="0"/>
          </a:p>
        </p:txBody>
      </p:sp>
    </p:spTree>
    <p:extLst>
      <p:ext uri="{BB962C8B-B14F-4D97-AF65-F5344CB8AC3E}">
        <p14:creationId xmlns:p14="http://schemas.microsoft.com/office/powerpoint/2010/main" val="293641301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9" name="TextBox 8">
            <a:extLst>
              <a:ext uri="{FF2B5EF4-FFF2-40B4-BE49-F238E27FC236}">
                <a16:creationId xmlns:a16="http://schemas.microsoft.com/office/drawing/2014/main" id="{1C542ED4-28DF-4E6B-8C3B-9EC297AFA1C8}"/>
              </a:ext>
            </a:extLst>
          </p:cNvPr>
          <p:cNvSpPr txBox="1"/>
          <p:nvPr/>
        </p:nvSpPr>
        <p:spPr>
          <a:xfrm>
            <a:off x="0" y="143632"/>
            <a:ext cx="727770" cy="2308310"/>
          </a:xfrm>
          <a:prstGeom prst="rect">
            <a:avLst/>
          </a:prstGeom>
          <a:noFill/>
          <a:ln>
            <a:solidFill>
              <a:srgbClr val="FF0000"/>
            </a:solidFill>
          </a:ln>
        </p:spPr>
        <p:txBody>
          <a:bodyPr wrap="square" lIns="43247" tIns="45713" rIns="43247" bIns="45713" rtlCol="0">
            <a:spAutoFit/>
          </a:bodyPr>
          <a:lstStyle/>
          <a:p>
            <a:r>
              <a:rPr lang="da-DK" sz="800">
                <a:solidFill>
                  <a:prstClr val="black"/>
                </a:solidFill>
              </a:rPr>
              <a:t>Catapano AL, et al. </a:t>
            </a:r>
            <a:r>
              <a:rPr lang="da-DK" sz="800" i="1">
                <a:solidFill>
                  <a:prstClr val="black"/>
                </a:solidFill>
              </a:rPr>
              <a:t>EurHeartJ</a:t>
            </a:r>
            <a:r>
              <a:rPr lang="da-DK" sz="800">
                <a:solidFill>
                  <a:prstClr val="black"/>
                </a:solidFill>
              </a:rPr>
              <a:t>. 2016:</a:t>
            </a:r>
          </a:p>
          <a:p>
            <a:r>
              <a:rPr lang="da-DK" sz="800">
                <a:solidFill>
                  <a:prstClr val="black"/>
                </a:solidFill>
              </a:rPr>
              <a:t>8-B-5; </a:t>
            </a:r>
          </a:p>
          <a:p>
            <a:r>
              <a:rPr lang="da-DK" sz="800">
                <a:solidFill>
                  <a:prstClr val="black"/>
                </a:solidFill>
              </a:rPr>
              <a:t>15-Table 4.</a:t>
            </a:r>
          </a:p>
          <a:p>
            <a:endParaRPr lang="da-DK" sz="800">
              <a:solidFill>
                <a:prstClr val="black"/>
              </a:solidFill>
            </a:endParaRPr>
          </a:p>
          <a:p>
            <a:r>
              <a:rPr lang="da-DK" sz="800">
                <a:solidFill>
                  <a:prstClr val="black"/>
                </a:solidFill>
              </a:rPr>
              <a:t>Lloyd-Jones DM, et al. </a:t>
            </a:r>
            <a:r>
              <a:rPr lang="da-DK" sz="800" i="1">
                <a:solidFill>
                  <a:prstClr val="black"/>
                </a:solidFill>
              </a:rPr>
              <a:t>JAmCollCardiol</a:t>
            </a:r>
            <a:r>
              <a:rPr lang="da-DK" sz="800">
                <a:solidFill>
                  <a:prstClr val="black"/>
                </a:solidFill>
              </a:rPr>
              <a:t>. 2017:</a:t>
            </a:r>
          </a:p>
          <a:p>
            <a:r>
              <a:rPr lang="da-DK" sz="800">
                <a:solidFill>
                  <a:prstClr val="black"/>
                </a:solidFill>
              </a:rPr>
              <a:t>5-A-1; </a:t>
            </a:r>
          </a:p>
          <a:p>
            <a:r>
              <a:rPr lang="da-DK" sz="800">
                <a:solidFill>
                  <a:prstClr val="black"/>
                </a:solidFill>
              </a:rPr>
              <a:t>28-Table 2.</a:t>
            </a:r>
          </a:p>
          <a:p>
            <a:endParaRPr lang="da-DK" sz="800">
              <a:solidFill>
                <a:prstClr val="black"/>
              </a:solidFill>
            </a:endParaRPr>
          </a:p>
          <a:p>
            <a:r>
              <a:rPr lang="da-DK" sz="800">
                <a:solidFill>
                  <a:prstClr val="black"/>
                </a:solidFill>
              </a:rPr>
              <a:t>Stone NJ, et al. </a:t>
            </a:r>
            <a:r>
              <a:rPr lang="da-DK" sz="800" i="1">
                <a:solidFill>
                  <a:prstClr val="black"/>
                </a:solidFill>
              </a:rPr>
              <a:t>Circ</a:t>
            </a:r>
            <a:r>
              <a:rPr lang="da-DK" sz="800">
                <a:solidFill>
                  <a:prstClr val="black"/>
                </a:solidFill>
              </a:rPr>
              <a:t>. 2014:</a:t>
            </a:r>
          </a:p>
          <a:p>
            <a:r>
              <a:rPr lang="da-DK" sz="800">
                <a:solidFill>
                  <a:prstClr val="black"/>
                </a:solidFill>
              </a:rPr>
              <a:t>2897-A-2; 2902-A-3.</a:t>
            </a:r>
            <a:endParaRPr lang="en-US" sz="800" dirty="0">
              <a:solidFill>
                <a:prstClr val="black"/>
              </a:solidFill>
            </a:endParaRPr>
          </a:p>
        </p:txBody>
      </p:sp>
      <p:cxnSp>
        <p:nvCxnSpPr>
          <p:cNvPr id="16" name="Straight Arrow Connector 15">
            <a:extLst>
              <a:ext uri="{FF2B5EF4-FFF2-40B4-BE49-F238E27FC236}">
                <a16:creationId xmlns:a16="http://schemas.microsoft.com/office/drawing/2014/main" id="{20CE50FD-1662-4806-8A3D-C8493C39EFFF}"/>
              </a:ext>
            </a:extLst>
          </p:cNvPr>
          <p:cNvCxnSpPr>
            <a:cxnSpLocks/>
            <a:stCxn id="9" idx="3"/>
          </p:cNvCxnSpPr>
          <p:nvPr/>
        </p:nvCxnSpPr>
        <p:spPr>
          <a:xfrm flipV="1">
            <a:off x="727770" y="1214863"/>
            <a:ext cx="393951" cy="8292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739C7231-B54A-4D06-854E-9B9097C90CA7}"/>
              </a:ext>
            </a:extLst>
          </p:cNvPr>
          <p:cNvCxnSpPr>
            <a:cxnSpLocks/>
            <a:stCxn id="19" idx="3"/>
          </p:cNvCxnSpPr>
          <p:nvPr/>
        </p:nvCxnSpPr>
        <p:spPr>
          <a:xfrm flipV="1">
            <a:off x="727770" y="2515752"/>
            <a:ext cx="393951" cy="83441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D2B17636-792A-4BB9-B972-B8F70859CED7}"/>
              </a:ext>
            </a:extLst>
          </p:cNvPr>
          <p:cNvSpPr txBox="1"/>
          <p:nvPr/>
        </p:nvSpPr>
        <p:spPr>
          <a:xfrm>
            <a:off x="6130230" y="16418"/>
            <a:ext cx="736908" cy="3662527"/>
          </a:xfrm>
          <a:prstGeom prst="rect">
            <a:avLst/>
          </a:prstGeom>
          <a:noFill/>
          <a:ln>
            <a:solidFill>
              <a:srgbClr val="FF0000"/>
            </a:solidFill>
          </a:ln>
        </p:spPr>
        <p:txBody>
          <a:bodyPr wrap="square" lIns="43247" tIns="45713" rIns="43247" bIns="45713" rtlCol="0">
            <a:spAutoFit/>
          </a:bodyPr>
          <a:lstStyle/>
          <a:p>
            <a:r>
              <a:rPr lang="da-DK" sz="800">
                <a:solidFill>
                  <a:prstClr val="black"/>
                </a:solidFill>
              </a:rPr>
              <a:t>Catapano AL, et al. </a:t>
            </a:r>
            <a:r>
              <a:rPr lang="da-DK" sz="800" i="1">
                <a:solidFill>
                  <a:prstClr val="black"/>
                </a:solidFill>
              </a:rPr>
              <a:t>EurHeartJ</a:t>
            </a:r>
            <a:r>
              <a:rPr lang="da-DK" sz="800">
                <a:solidFill>
                  <a:prstClr val="black"/>
                </a:solidFill>
              </a:rPr>
              <a:t>. 2016:</a:t>
            </a:r>
          </a:p>
          <a:p>
            <a:r>
              <a:rPr lang="da-DK" sz="800">
                <a:solidFill>
                  <a:prstClr val="black"/>
                </a:solidFill>
              </a:rPr>
              <a:t>21-Table 10; 29-A-3; </a:t>
            </a:r>
          </a:p>
          <a:p>
            <a:r>
              <a:rPr lang="da-DK" sz="800">
                <a:solidFill>
                  <a:prstClr val="black"/>
                </a:solidFill>
              </a:rPr>
              <a:t>32-Table 16.</a:t>
            </a:r>
          </a:p>
          <a:p>
            <a:endParaRPr lang="da-DK" sz="800">
              <a:solidFill>
                <a:prstClr val="black"/>
              </a:solidFill>
            </a:endParaRPr>
          </a:p>
          <a:p>
            <a:r>
              <a:rPr lang="da-DK" sz="800">
                <a:solidFill>
                  <a:prstClr val="black"/>
                </a:solidFill>
              </a:rPr>
              <a:t>Lloyd-Jones DM, et al. </a:t>
            </a:r>
            <a:r>
              <a:rPr lang="da-DK" sz="800" i="1">
                <a:solidFill>
                  <a:prstClr val="black"/>
                </a:solidFill>
              </a:rPr>
              <a:t>JAmCollCardiol</a:t>
            </a:r>
            <a:r>
              <a:rPr lang="da-DK" sz="800">
                <a:solidFill>
                  <a:prstClr val="black"/>
                </a:solidFill>
              </a:rPr>
              <a:t>. 2017:</a:t>
            </a:r>
          </a:p>
          <a:p>
            <a:r>
              <a:rPr lang="da-DK" sz="800">
                <a:solidFill>
                  <a:prstClr val="black"/>
                </a:solidFill>
              </a:rPr>
              <a:t>4-Table 1; </a:t>
            </a:r>
          </a:p>
          <a:p>
            <a:r>
              <a:rPr lang="da-DK" sz="800">
                <a:solidFill>
                  <a:prstClr val="black"/>
                </a:solidFill>
              </a:rPr>
              <a:t>6-A-3; </a:t>
            </a:r>
          </a:p>
          <a:p>
            <a:r>
              <a:rPr lang="da-DK" sz="800">
                <a:solidFill>
                  <a:prstClr val="black"/>
                </a:solidFill>
              </a:rPr>
              <a:t>14-Fig 2A; </a:t>
            </a:r>
          </a:p>
          <a:p>
            <a:r>
              <a:rPr lang="da-DK" sz="800">
                <a:solidFill>
                  <a:prstClr val="black"/>
                </a:solidFill>
              </a:rPr>
              <a:t>16-Fig 2B.</a:t>
            </a:r>
          </a:p>
          <a:p>
            <a:endParaRPr lang="da-DK" sz="800">
              <a:solidFill>
                <a:prstClr val="black"/>
              </a:solidFill>
            </a:endParaRPr>
          </a:p>
          <a:p>
            <a:r>
              <a:rPr lang="da-DK" sz="800">
                <a:solidFill>
                  <a:prstClr val="black"/>
                </a:solidFill>
              </a:rPr>
              <a:t>Jacobson TA. J Clin Lipidol. 2015:</a:t>
            </a:r>
          </a:p>
          <a:p>
            <a:r>
              <a:rPr lang="da-DK" sz="800">
                <a:solidFill>
                  <a:prstClr val="black"/>
                </a:solidFill>
              </a:rPr>
              <a:t>136-A-2; </a:t>
            </a:r>
          </a:p>
          <a:p>
            <a:r>
              <a:rPr lang="da-DK" sz="800">
                <a:solidFill>
                  <a:prstClr val="black"/>
                </a:solidFill>
              </a:rPr>
              <a:t>139-Table 2; 140-Table 3; 152-Fig 13.</a:t>
            </a:r>
          </a:p>
          <a:p>
            <a:endParaRPr lang="da-DK" sz="800">
              <a:solidFill>
                <a:prstClr val="black"/>
              </a:solidFill>
            </a:endParaRPr>
          </a:p>
          <a:p>
            <a:r>
              <a:rPr lang="da-DK" sz="800">
                <a:solidFill>
                  <a:prstClr val="black"/>
                </a:solidFill>
              </a:rPr>
              <a:t>Stone NJ, et al. </a:t>
            </a:r>
            <a:r>
              <a:rPr lang="da-DK" sz="800" i="1">
                <a:solidFill>
                  <a:prstClr val="black"/>
                </a:solidFill>
              </a:rPr>
              <a:t>Circ</a:t>
            </a:r>
            <a:r>
              <a:rPr lang="da-DK" sz="800">
                <a:solidFill>
                  <a:prstClr val="black"/>
                </a:solidFill>
              </a:rPr>
              <a:t>. 2014:</a:t>
            </a:r>
          </a:p>
          <a:p>
            <a:r>
              <a:rPr lang="da-DK" sz="800">
                <a:solidFill>
                  <a:prstClr val="black"/>
                </a:solidFill>
              </a:rPr>
              <a:t>2898-Fig 2; 2900-Table 4.</a:t>
            </a:r>
            <a:endParaRPr lang="en-US" sz="800" dirty="0">
              <a:solidFill>
                <a:prstClr val="black"/>
              </a:solidFill>
            </a:endParaRPr>
          </a:p>
        </p:txBody>
      </p:sp>
      <p:cxnSp>
        <p:nvCxnSpPr>
          <p:cNvPr id="27" name="Straight Arrow Connector 26">
            <a:extLst>
              <a:ext uri="{FF2B5EF4-FFF2-40B4-BE49-F238E27FC236}">
                <a16:creationId xmlns:a16="http://schemas.microsoft.com/office/drawing/2014/main" id="{952D0FDF-2940-42C6-923F-585E4A0EF328}"/>
              </a:ext>
            </a:extLst>
          </p:cNvPr>
          <p:cNvCxnSpPr>
            <a:cxnSpLocks/>
            <a:stCxn id="26" idx="1"/>
          </p:cNvCxnSpPr>
          <p:nvPr/>
        </p:nvCxnSpPr>
        <p:spPr>
          <a:xfrm flipH="1" flipV="1">
            <a:off x="5731614" y="1498692"/>
            <a:ext cx="398616" cy="34899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840C3E23-1F08-49DA-95BA-8E8203AAE4D5}"/>
              </a:ext>
            </a:extLst>
          </p:cNvPr>
          <p:cNvSpPr txBox="1"/>
          <p:nvPr/>
        </p:nvSpPr>
        <p:spPr>
          <a:xfrm>
            <a:off x="0" y="3057789"/>
            <a:ext cx="727770"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2-A-1.</a:t>
            </a:r>
          </a:p>
        </p:txBody>
      </p:sp>
      <p:cxnSp>
        <p:nvCxnSpPr>
          <p:cNvPr id="15" name="Straight Arrow Connector 14">
            <a:extLst>
              <a:ext uri="{FF2B5EF4-FFF2-40B4-BE49-F238E27FC236}">
                <a16:creationId xmlns:a16="http://schemas.microsoft.com/office/drawing/2014/main" id="{952D0FDF-2940-42C6-923F-585E4A0EF328}"/>
              </a:ext>
            </a:extLst>
          </p:cNvPr>
          <p:cNvCxnSpPr>
            <a:cxnSpLocks/>
            <a:stCxn id="26" idx="1"/>
          </p:cNvCxnSpPr>
          <p:nvPr/>
        </p:nvCxnSpPr>
        <p:spPr>
          <a:xfrm flipH="1">
            <a:off x="5153470" y="1847682"/>
            <a:ext cx="976760" cy="3580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739C7231-B54A-4D06-854E-9B9097C90CA7}"/>
              </a:ext>
            </a:extLst>
          </p:cNvPr>
          <p:cNvCxnSpPr>
            <a:cxnSpLocks/>
            <a:stCxn id="19" idx="3"/>
          </p:cNvCxnSpPr>
          <p:nvPr/>
        </p:nvCxnSpPr>
        <p:spPr>
          <a:xfrm flipV="1">
            <a:off x="727770" y="3100190"/>
            <a:ext cx="424766" cy="24998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Notes Placeholder 6">
            <a:extLst>
              <a:ext uri="{FF2B5EF4-FFF2-40B4-BE49-F238E27FC236}">
                <a16:creationId xmlns:a16="http://schemas.microsoft.com/office/drawing/2014/main" id="{5694ABB4-C65F-4110-98D9-2C0F38DB64CB}"/>
              </a:ext>
            </a:extLst>
          </p:cNvPr>
          <p:cNvSpPr>
            <a:spLocks noGrp="1"/>
          </p:cNvSpPr>
          <p:nvPr>
            <p:ph type="body" idx="1"/>
          </p:nvPr>
        </p:nvSpPr>
        <p:spPr/>
        <p:txBody>
          <a:bodyPr/>
          <a:lstStyle/>
          <a:p>
            <a:pPr algn="l"/>
            <a:r>
              <a:rPr lang="en-US" noProof="0" dirty="0"/>
              <a:t>FOURIER = Further cardiovascular OUtcomes Research with PCSK9 Inhibition in subjects with Elevated Risk; LDL-C = low-density lipoprotein cholesterol; </a:t>
            </a:r>
            <a:r>
              <a:rPr lang="en-US" noProof="0" dirty="0">
                <a:solidFill>
                  <a:srgbClr val="000000"/>
                </a:solidFill>
              </a:rPr>
              <a:t>PCSK9 = proprotein convertase subtilisin/kexin type 9</a:t>
            </a:r>
            <a:r>
              <a:rPr lang="en-US" noProof="0" dirty="0"/>
              <a:t>.</a:t>
            </a:r>
          </a:p>
          <a:p>
            <a:r>
              <a:rPr lang="en-US" noProof="0" dirty="0">
                <a:solidFill>
                  <a:srgbClr val="000000"/>
                </a:solidFill>
              </a:rPr>
              <a:t>1. Giugliano RP, et al. </a:t>
            </a:r>
            <a:r>
              <a:rPr lang="en-US" i="1" noProof="0" dirty="0">
                <a:solidFill>
                  <a:srgbClr val="000000"/>
                </a:solidFill>
              </a:rPr>
              <a:t>JAMA Cardiology</a:t>
            </a:r>
            <a:r>
              <a:rPr lang="en-US" noProof="0" dirty="0">
                <a:solidFill>
                  <a:srgbClr val="000000"/>
                </a:solidFill>
              </a:rPr>
              <a:t>. 2017;2(12):1385-1391. 2. Sabatine MS, et al. </a:t>
            </a:r>
            <a:r>
              <a:rPr lang="en-US" i="1" noProof="0" dirty="0">
                <a:solidFill>
                  <a:srgbClr val="000000"/>
                </a:solidFill>
              </a:rPr>
              <a:t>NEJM</a:t>
            </a:r>
            <a:r>
              <a:rPr lang="en-US" noProof="0" dirty="0">
                <a:solidFill>
                  <a:srgbClr val="000000"/>
                </a:solidFill>
              </a:rPr>
              <a:t>. 2017;376:1713-1722.</a:t>
            </a:r>
          </a:p>
          <a:p>
            <a:endParaRPr lang="en-US" dirty="0"/>
          </a:p>
        </p:txBody>
      </p:sp>
      <p:cxnSp>
        <p:nvCxnSpPr>
          <p:cNvPr id="12" name="Straight Arrow Connector 11">
            <a:extLst>
              <a:ext uri="{FF2B5EF4-FFF2-40B4-BE49-F238E27FC236}">
                <a16:creationId xmlns:a16="http://schemas.microsoft.com/office/drawing/2014/main" id="{739C7231-B54A-4D06-854E-9B9097C90CA7}"/>
              </a:ext>
            </a:extLst>
          </p:cNvPr>
          <p:cNvCxnSpPr>
            <a:cxnSpLocks/>
            <a:stCxn id="19" idx="3"/>
          </p:cNvCxnSpPr>
          <p:nvPr/>
        </p:nvCxnSpPr>
        <p:spPr>
          <a:xfrm flipV="1">
            <a:off x="727770" y="2889086"/>
            <a:ext cx="438506" cy="46108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6467818"/>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9" name="TextBox 8">
            <a:extLst>
              <a:ext uri="{FF2B5EF4-FFF2-40B4-BE49-F238E27FC236}">
                <a16:creationId xmlns:a16="http://schemas.microsoft.com/office/drawing/2014/main" id="{1C542ED4-28DF-4E6B-8C3B-9EC297AFA1C8}"/>
              </a:ext>
            </a:extLst>
          </p:cNvPr>
          <p:cNvSpPr txBox="1"/>
          <p:nvPr/>
        </p:nvSpPr>
        <p:spPr>
          <a:xfrm>
            <a:off x="0" y="143632"/>
            <a:ext cx="727770" cy="2308310"/>
          </a:xfrm>
          <a:prstGeom prst="rect">
            <a:avLst/>
          </a:prstGeom>
          <a:noFill/>
          <a:ln>
            <a:solidFill>
              <a:srgbClr val="FF0000"/>
            </a:solidFill>
          </a:ln>
        </p:spPr>
        <p:txBody>
          <a:bodyPr wrap="square" lIns="43247" tIns="45713" rIns="43247" bIns="45713" rtlCol="0">
            <a:spAutoFit/>
          </a:bodyPr>
          <a:lstStyle/>
          <a:p>
            <a:r>
              <a:rPr lang="da-DK" sz="800">
                <a:solidFill>
                  <a:prstClr val="black"/>
                </a:solidFill>
              </a:rPr>
              <a:t>Catapano AL, et al. </a:t>
            </a:r>
            <a:r>
              <a:rPr lang="da-DK" sz="800" i="1">
                <a:solidFill>
                  <a:prstClr val="black"/>
                </a:solidFill>
              </a:rPr>
              <a:t>EurHeartJ</a:t>
            </a:r>
            <a:r>
              <a:rPr lang="da-DK" sz="800">
                <a:solidFill>
                  <a:prstClr val="black"/>
                </a:solidFill>
              </a:rPr>
              <a:t>. 2016:</a:t>
            </a:r>
          </a:p>
          <a:p>
            <a:r>
              <a:rPr lang="da-DK" sz="800">
                <a:solidFill>
                  <a:prstClr val="black"/>
                </a:solidFill>
              </a:rPr>
              <a:t>8-B-5; </a:t>
            </a:r>
          </a:p>
          <a:p>
            <a:r>
              <a:rPr lang="da-DK" sz="800">
                <a:solidFill>
                  <a:prstClr val="black"/>
                </a:solidFill>
              </a:rPr>
              <a:t>15-Table 4.</a:t>
            </a:r>
          </a:p>
          <a:p>
            <a:endParaRPr lang="da-DK" sz="800">
              <a:solidFill>
                <a:prstClr val="black"/>
              </a:solidFill>
            </a:endParaRPr>
          </a:p>
          <a:p>
            <a:r>
              <a:rPr lang="da-DK" sz="800">
                <a:solidFill>
                  <a:prstClr val="black"/>
                </a:solidFill>
              </a:rPr>
              <a:t>Lloyd-Jones DM, et al. </a:t>
            </a:r>
            <a:r>
              <a:rPr lang="da-DK" sz="800" i="1">
                <a:solidFill>
                  <a:prstClr val="black"/>
                </a:solidFill>
              </a:rPr>
              <a:t>JAmCollCardiol</a:t>
            </a:r>
            <a:r>
              <a:rPr lang="da-DK" sz="800">
                <a:solidFill>
                  <a:prstClr val="black"/>
                </a:solidFill>
              </a:rPr>
              <a:t>. 2017:</a:t>
            </a:r>
          </a:p>
          <a:p>
            <a:r>
              <a:rPr lang="da-DK" sz="800">
                <a:solidFill>
                  <a:prstClr val="black"/>
                </a:solidFill>
              </a:rPr>
              <a:t>5-A-1; </a:t>
            </a:r>
          </a:p>
          <a:p>
            <a:r>
              <a:rPr lang="da-DK" sz="800">
                <a:solidFill>
                  <a:prstClr val="black"/>
                </a:solidFill>
              </a:rPr>
              <a:t>28-Table 2.</a:t>
            </a:r>
          </a:p>
          <a:p>
            <a:endParaRPr lang="da-DK" sz="800">
              <a:solidFill>
                <a:prstClr val="black"/>
              </a:solidFill>
            </a:endParaRPr>
          </a:p>
          <a:p>
            <a:r>
              <a:rPr lang="da-DK" sz="800">
                <a:solidFill>
                  <a:prstClr val="black"/>
                </a:solidFill>
              </a:rPr>
              <a:t>Stone NJ, et al. </a:t>
            </a:r>
            <a:r>
              <a:rPr lang="da-DK" sz="800" i="1">
                <a:solidFill>
                  <a:prstClr val="black"/>
                </a:solidFill>
              </a:rPr>
              <a:t>Circ</a:t>
            </a:r>
            <a:r>
              <a:rPr lang="da-DK" sz="800">
                <a:solidFill>
                  <a:prstClr val="black"/>
                </a:solidFill>
              </a:rPr>
              <a:t>. 2014:</a:t>
            </a:r>
          </a:p>
          <a:p>
            <a:r>
              <a:rPr lang="da-DK" sz="800">
                <a:solidFill>
                  <a:prstClr val="black"/>
                </a:solidFill>
              </a:rPr>
              <a:t>2897-A-2; 2902-A-3.</a:t>
            </a:r>
            <a:endParaRPr lang="en-US" sz="800" dirty="0">
              <a:solidFill>
                <a:prstClr val="black"/>
              </a:solidFill>
            </a:endParaRPr>
          </a:p>
        </p:txBody>
      </p:sp>
      <p:cxnSp>
        <p:nvCxnSpPr>
          <p:cNvPr id="16" name="Straight Arrow Connector 15">
            <a:extLst>
              <a:ext uri="{FF2B5EF4-FFF2-40B4-BE49-F238E27FC236}">
                <a16:creationId xmlns:a16="http://schemas.microsoft.com/office/drawing/2014/main" id="{20CE50FD-1662-4806-8A3D-C8493C39EFFF}"/>
              </a:ext>
            </a:extLst>
          </p:cNvPr>
          <p:cNvCxnSpPr>
            <a:cxnSpLocks/>
            <a:stCxn id="9" idx="3"/>
          </p:cNvCxnSpPr>
          <p:nvPr/>
        </p:nvCxnSpPr>
        <p:spPr>
          <a:xfrm flipV="1">
            <a:off x="727770" y="1214863"/>
            <a:ext cx="393951" cy="8292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739C7231-B54A-4D06-854E-9B9097C90CA7}"/>
              </a:ext>
            </a:extLst>
          </p:cNvPr>
          <p:cNvCxnSpPr>
            <a:cxnSpLocks/>
            <a:stCxn id="19" idx="3"/>
          </p:cNvCxnSpPr>
          <p:nvPr/>
        </p:nvCxnSpPr>
        <p:spPr>
          <a:xfrm flipV="1">
            <a:off x="727770" y="2515752"/>
            <a:ext cx="393951" cy="83441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D2B17636-792A-4BB9-B972-B8F70859CED7}"/>
              </a:ext>
            </a:extLst>
          </p:cNvPr>
          <p:cNvSpPr txBox="1"/>
          <p:nvPr/>
        </p:nvSpPr>
        <p:spPr>
          <a:xfrm>
            <a:off x="6130230" y="16418"/>
            <a:ext cx="736908" cy="3662527"/>
          </a:xfrm>
          <a:prstGeom prst="rect">
            <a:avLst/>
          </a:prstGeom>
          <a:noFill/>
          <a:ln>
            <a:solidFill>
              <a:srgbClr val="FF0000"/>
            </a:solidFill>
          </a:ln>
        </p:spPr>
        <p:txBody>
          <a:bodyPr wrap="square" lIns="43247" tIns="45713" rIns="43247" bIns="45713" rtlCol="0">
            <a:spAutoFit/>
          </a:bodyPr>
          <a:lstStyle/>
          <a:p>
            <a:r>
              <a:rPr lang="da-DK" sz="800">
                <a:solidFill>
                  <a:prstClr val="black"/>
                </a:solidFill>
              </a:rPr>
              <a:t>Catapano AL, et al. </a:t>
            </a:r>
            <a:r>
              <a:rPr lang="da-DK" sz="800" i="1">
                <a:solidFill>
                  <a:prstClr val="black"/>
                </a:solidFill>
              </a:rPr>
              <a:t>EurHeartJ</a:t>
            </a:r>
            <a:r>
              <a:rPr lang="da-DK" sz="800">
                <a:solidFill>
                  <a:prstClr val="black"/>
                </a:solidFill>
              </a:rPr>
              <a:t>. 2016:</a:t>
            </a:r>
          </a:p>
          <a:p>
            <a:r>
              <a:rPr lang="da-DK" sz="800">
                <a:solidFill>
                  <a:prstClr val="black"/>
                </a:solidFill>
              </a:rPr>
              <a:t>21-Table 10; 29-A-3; </a:t>
            </a:r>
          </a:p>
          <a:p>
            <a:r>
              <a:rPr lang="da-DK" sz="800">
                <a:solidFill>
                  <a:prstClr val="black"/>
                </a:solidFill>
              </a:rPr>
              <a:t>32-Table 16.</a:t>
            </a:r>
          </a:p>
          <a:p>
            <a:endParaRPr lang="da-DK" sz="800">
              <a:solidFill>
                <a:prstClr val="black"/>
              </a:solidFill>
            </a:endParaRPr>
          </a:p>
          <a:p>
            <a:r>
              <a:rPr lang="da-DK" sz="800">
                <a:solidFill>
                  <a:prstClr val="black"/>
                </a:solidFill>
              </a:rPr>
              <a:t>Lloyd-Jones DM, et al. </a:t>
            </a:r>
            <a:r>
              <a:rPr lang="da-DK" sz="800" i="1">
                <a:solidFill>
                  <a:prstClr val="black"/>
                </a:solidFill>
              </a:rPr>
              <a:t>JAmCollCardiol</a:t>
            </a:r>
            <a:r>
              <a:rPr lang="da-DK" sz="800">
                <a:solidFill>
                  <a:prstClr val="black"/>
                </a:solidFill>
              </a:rPr>
              <a:t>. 2017:</a:t>
            </a:r>
          </a:p>
          <a:p>
            <a:r>
              <a:rPr lang="da-DK" sz="800">
                <a:solidFill>
                  <a:prstClr val="black"/>
                </a:solidFill>
              </a:rPr>
              <a:t>4-Table 1; </a:t>
            </a:r>
          </a:p>
          <a:p>
            <a:r>
              <a:rPr lang="da-DK" sz="800">
                <a:solidFill>
                  <a:prstClr val="black"/>
                </a:solidFill>
              </a:rPr>
              <a:t>6-A-3; </a:t>
            </a:r>
          </a:p>
          <a:p>
            <a:r>
              <a:rPr lang="da-DK" sz="800">
                <a:solidFill>
                  <a:prstClr val="black"/>
                </a:solidFill>
              </a:rPr>
              <a:t>14-Fig 2A; </a:t>
            </a:r>
          </a:p>
          <a:p>
            <a:r>
              <a:rPr lang="da-DK" sz="800">
                <a:solidFill>
                  <a:prstClr val="black"/>
                </a:solidFill>
              </a:rPr>
              <a:t>16-Fig 2B.</a:t>
            </a:r>
          </a:p>
          <a:p>
            <a:endParaRPr lang="da-DK" sz="800">
              <a:solidFill>
                <a:prstClr val="black"/>
              </a:solidFill>
            </a:endParaRPr>
          </a:p>
          <a:p>
            <a:r>
              <a:rPr lang="da-DK" sz="800">
                <a:solidFill>
                  <a:prstClr val="black"/>
                </a:solidFill>
              </a:rPr>
              <a:t>Jacobson TA. J Clin Lipidol. 2015:</a:t>
            </a:r>
          </a:p>
          <a:p>
            <a:r>
              <a:rPr lang="da-DK" sz="800">
                <a:solidFill>
                  <a:prstClr val="black"/>
                </a:solidFill>
              </a:rPr>
              <a:t>136-A-2; </a:t>
            </a:r>
          </a:p>
          <a:p>
            <a:r>
              <a:rPr lang="da-DK" sz="800">
                <a:solidFill>
                  <a:prstClr val="black"/>
                </a:solidFill>
              </a:rPr>
              <a:t>139-Table 2; 140-Table 3; 152-Fig 13.</a:t>
            </a:r>
          </a:p>
          <a:p>
            <a:endParaRPr lang="da-DK" sz="800">
              <a:solidFill>
                <a:prstClr val="black"/>
              </a:solidFill>
            </a:endParaRPr>
          </a:p>
          <a:p>
            <a:r>
              <a:rPr lang="da-DK" sz="800">
                <a:solidFill>
                  <a:prstClr val="black"/>
                </a:solidFill>
              </a:rPr>
              <a:t>Stone NJ, et al. </a:t>
            </a:r>
            <a:r>
              <a:rPr lang="da-DK" sz="800" i="1">
                <a:solidFill>
                  <a:prstClr val="black"/>
                </a:solidFill>
              </a:rPr>
              <a:t>Circ</a:t>
            </a:r>
            <a:r>
              <a:rPr lang="da-DK" sz="800">
                <a:solidFill>
                  <a:prstClr val="black"/>
                </a:solidFill>
              </a:rPr>
              <a:t>. 2014:</a:t>
            </a:r>
          </a:p>
          <a:p>
            <a:r>
              <a:rPr lang="da-DK" sz="800">
                <a:solidFill>
                  <a:prstClr val="black"/>
                </a:solidFill>
              </a:rPr>
              <a:t>2898-Fig 2; 2900-Table 4.</a:t>
            </a:r>
            <a:endParaRPr lang="en-US" sz="800" dirty="0">
              <a:solidFill>
                <a:prstClr val="black"/>
              </a:solidFill>
            </a:endParaRPr>
          </a:p>
        </p:txBody>
      </p:sp>
      <p:cxnSp>
        <p:nvCxnSpPr>
          <p:cNvPr id="27" name="Straight Arrow Connector 26">
            <a:extLst>
              <a:ext uri="{FF2B5EF4-FFF2-40B4-BE49-F238E27FC236}">
                <a16:creationId xmlns:a16="http://schemas.microsoft.com/office/drawing/2014/main" id="{952D0FDF-2940-42C6-923F-585E4A0EF328}"/>
              </a:ext>
            </a:extLst>
          </p:cNvPr>
          <p:cNvCxnSpPr>
            <a:cxnSpLocks/>
            <a:stCxn id="26" idx="1"/>
          </p:cNvCxnSpPr>
          <p:nvPr/>
        </p:nvCxnSpPr>
        <p:spPr>
          <a:xfrm flipH="1" flipV="1">
            <a:off x="5731614" y="1498692"/>
            <a:ext cx="398616" cy="34899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840C3E23-1F08-49DA-95BA-8E8203AAE4D5}"/>
              </a:ext>
            </a:extLst>
          </p:cNvPr>
          <p:cNvSpPr txBox="1"/>
          <p:nvPr/>
        </p:nvSpPr>
        <p:spPr>
          <a:xfrm>
            <a:off x="0" y="3057789"/>
            <a:ext cx="727770"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2-A-1.</a:t>
            </a:r>
          </a:p>
        </p:txBody>
      </p:sp>
      <p:cxnSp>
        <p:nvCxnSpPr>
          <p:cNvPr id="15" name="Straight Arrow Connector 14">
            <a:extLst>
              <a:ext uri="{FF2B5EF4-FFF2-40B4-BE49-F238E27FC236}">
                <a16:creationId xmlns:a16="http://schemas.microsoft.com/office/drawing/2014/main" id="{952D0FDF-2940-42C6-923F-585E4A0EF328}"/>
              </a:ext>
            </a:extLst>
          </p:cNvPr>
          <p:cNvCxnSpPr>
            <a:cxnSpLocks/>
            <a:stCxn id="26" idx="1"/>
          </p:cNvCxnSpPr>
          <p:nvPr/>
        </p:nvCxnSpPr>
        <p:spPr>
          <a:xfrm flipH="1">
            <a:off x="5153470" y="1847682"/>
            <a:ext cx="976760" cy="3580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739C7231-B54A-4D06-854E-9B9097C90CA7}"/>
              </a:ext>
            </a:extLst>
          </p:cNvPr>
          <p:cNvCxnSpPr>
            <a:cxnSpLocks/>
            <a:stCxn id="19" idx="3"/>
          </p:cNvCxnSpPr>
          <p:nvPr/>
        </p:nvCxnSpPr>
        <p:spPr>
          <a:xfrm flipV="1">
            <a:off x="727770" y="3100190"/>
            <a:ext cx="424766" cy="24998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7" name="Notes Placeholder 6">
            <a:extLst>
              <a:ext uri="{FF2B5EF4-FFF2-40B4-BE49-F238E27FC236}">
                <a16:creationId xmlns:a16="http://schemas.microsoft.com/office/drawing/2014/main" id="{5694ABB4-C65F-4110-98D9-2C0F38DB64CB}"/>
              </a:ext>
            </a:extLst>
          </p:cNvPr>
          <p:cNvSpPr>
            <a:spLocks noGrp="1"/>
          </p:cNvSpPr>
          <p:nvPr>
            <p:ph type="body" idx="1"/>
          </p:nvPr>
        </p:nvSpPr>
        <p:spPr/>
        <p:txBody>
          <a:bodyPr/>
          <a:lstStyle/>
          <a:p>
            <a:pPr algn="l"/>
            <a:r>
              <a:rPr lang="en-US" noProof="0" dirty="0"/>
              <a:t>FOURIER = Further cardiovascular OUtcomes Research with PCSK9 Inhibition in subjects with Elevated Risk; LDL-C = low-density lipoprotein cholesterol; </a:t>
            </a:r>
            <a:r>
              <a:rPr lang="en-US" noProof="0" dirty="0">
                <a:solidFill>
                  <a:srgbClr val="000000"/>
                </a:solidFill>
              </a:rPr>
              <a:t>PCSK9 = proprotein convertase subtilisin/kexin type 9</a:t>
            </a:r>
            <a:r>
              <a:rPr lang="en-US" noProof="0" dirty="0"/>
              <a:t>.</a:t>
            </a:r>
          </a:p>
          <a:p>
            <a:r>
              <a:rPr lang="en-US" noProof="0" dirty="0">
                <a:solidFill>
                  <a:srgbClr val="000000"/>
                </a:solidFill>
              </a:rPr>
              <a:t>1. Giugliano RP, et al. </a:t>
            </a:r>
            <a:r>
              <a:rPr lang="en-US" i="1" noProof="0" dirty="0">
                <a:solidFill>
                  <a:srgbClr val="000000"/>
                </a:solidFill>
              </a:rPr>
              <a:t>JAMA Cardiology</a:t>
            </a:r>
            <a:r>
              <a:rPr lang="en-US" noProof="0" dirty="0">
                <a:solidFill>
                  <a:srgbClr val="000000"/>
                </a:solidFill>
              </a:rPr>
              <a:t>. 2017;2(12):1385-1391. 2. Sabatine MS, et al. </a:t>
            </a:r>
            <a:r>
              <a:rPr lang="en-US" i="1" noProof="0" dirty="0">
                <a:solidFill>
                  <a:srgbClr val="000000"/>
                </a:solidFill>
              </a:rPr>
              <a:t>NEJM</a:t>
            </a:r>
            <a:r>
              <a:rPr lang="en-US" noProof="0" dirty="0">
                <a:solidFill>
                  <a:srgbClr val="000000"/>
                </a:solidFill>
              </a:rPr>
              <a:t>. 2017;376:1713-1722.</a:t>
            </a:r>
          </a:p>
          <a:p>
            <a:endParaRPr lang="en-US" dirty="0"/>
          </a:p>
        </p:txBody>
      </p:sp>
      <p:cxnSp>
        <p:nvCxnSpPr>
          <p:cNvPr id="12" name="Straight Arrow Connector 11">
            <a:extLst>
              <a:ext uri="{FF2B5EF4-FFF2-40B4-BE49-F238E27FC236}">
                <a16:creationId xmlns:a16="http://schemas.microsoft.com/office/drawing/2014/main" id="{739C7231-B54A-4D06-854E-9B9097C90CA7}"/>
              </a:ext>
            </a:extLst>
          </p:cNvPr>
          <p:cNvCxnSpPr>
            <a:cxnSpLocks/>
            <a:stCxn id="19" idx="3"/>
          </p:cNvCxnSpPr>
          <p:nvPr/>
        </p:nvCxnSpPr>
        <p:spPr>
          <a:xfrm flipV="1">
            <a:off x="727770" y="2889086"/>
            <a:ext cx="438506" cy="46108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9004601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28600" y="142875"/>
            <a:ext cx="7315200" cy="4114800"/>
          </a:xfrm>
        </p:spPr>
      </p:sp>
      <p:sp>
        <p:nvSpPr>
          <p:cNvPr id="3" name="Notes Placeholder 2"/>
          <p:cNvSpPr>
            <a:spLocks noGrp="1"/>
          </p:cNvSpPr>
          <p:nvPr>
            <p:ph type="body" idx="1"/>
          </p:nvPr>
        </p:nvSpPr>
        <p:spPr>
          <a:xfrm>
            <a:off x="685800" y="4314826"/>
            <a:ext cx="5486400" cy="4400550"/>
          </a:xfrm>
        </p:spPr>
        <p:txBody>
          <a:bodyPr/>
          <a:lstStyle/>
          <a:p>
            <a:r>
              <a:rPr lang="en-US" noProof="0" dirty="0">
                <a:solidFill>
                  <a:srgbClr val="000000"/>
                </a:solidFill>
              </a:rPr>
              <a:t>AE = adverse event; LDL-C</a:t>
            </a:r>
            <a:r>
              <a:rPr lang="en-US" noProof="0" dirty="0">
                <a:solidFill>
                  <a:srgbClr val="000000"/>
                </a:solidFill>
                <a:latin typeface="Arial" panose="020B0604020202020204" pitchFamily="34" charset="0"/>
                <a:cs typeface="Arial" panose="020B0604020202020204" pitchFamily="34" charset="0"/>
              </a:rPr>
              <a:t> =</a:t>
            </a:r>
            <a:r>
              <a:rPr lang="en-US" noProof="0" dirty="0">
                <a:solidFill>
                  <a:srgbClr val="000000"/>
                </a:solidFill>
              </a:rPr>
              <a:t> low-density lipoprotein cholesterol; SAE = serious adverse event.</a:t>
            </a:r>
          </a:p>
          <a:p>
            <a:r>
              <a:rPr lang="en-US" noProof="0" dirty="0">
                <a:solidFill>
                  <a:srgbClr val="000000"/>
                </a:solidFill>
              </a:rPr>
              <a:t>Sabatine MS, et al. </a:t>
            </a:r>
            <a:r>
              <a:rPr lang="en-US" i="1" noProof="0" dirty="0">
                <a:solidFill>
                  <a:srgbClr val="000000"/>
                </a:solidFill>
              </a:rPr>
              <a:t>N Engl J Med. </a:t>
            </a:r>
            <a:r>
              <a:rPr lang="en-US" noProof="0" dirty="0">
                <a:solidFill>
                  <a:srgbClr val="000000"/>
                </a:solidFill>
              </a:rPr>
              <a:t>2017;376:1713-1722.</a:t>
            </a:r>
          </a:p>
          <a:p>
            <a:pPr marL="171421" indent="-171421">
              <a:defRPr/>
            </a:pPr>
            <a:endParaRPr lang="en-GB" dirty="0">
              <a:solidFill>
                <a:prstClr val="black"/>
              </a:solidFill>
            </a:endParaRPr>
          </a:p>
        </p:txBody>
      </p:sp>
    </p:spTree>
    <p:extLst>
      <p:ext uri="{BB962C8B-B14F-4D97-AF65-F5344CB8AC3E}">
        <p14:creationId xmlns:p14="http://schemas.microsoft.com/office/powerpoint/2010/main" val="343620568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457200" y="914400"/>
            <a:ext cx="5707063" cy="3209925"/>
          </a:xfrm>
        </p:spPr>
      </p:sp>
      <p:sp>
        <p:nvSpPr>
          <p:cNvPr id="2" name="Notes Placeholder 1">
            <a:extLst>
              <a:ext uri="{FF2B5EF4-FFF2-40B4-BE49-F238E27FC236}">
                <a16:creationId xmlns:a16="http://schemas.microsoft.com/office/drawing/2014/main" id="{02FEF5CD-F02C-3AB1-F2E8-D53F987E5BF4}"/>
              </a:ext>
            </a:extLst>
          </p:cNvPr>
          <p:cNvSpPr>
            <a:spLocks noGrp="1"/>
          </p:cNvSpPr>
          <p:nvPr>
            <p:ph type="body" idx="1"/>
          </p:nvPr>
        </p:nvSpPr>
        <p:spPr/>
        <p:txBody>
          <a:bodyPr/>
          <a:lstStyle/>
          <a:p>
            <a:pPr marL="0" indent="0">
              <a:spcBef>
                <a:spcPts val="30"/>
              </a:spcBef>
              <a:spcAft>
                <a:spcPts val="0"/>
              </a:spcAft>
              <a:buNone/>
            </a:pPr>
            <a:r>
              <a:rPr lang="en-US" sz="1200" noProof="0" dirty="0">
                <a:effectLst/>
                <a:ea typeface="Calibri" panose="020F0502020204030204" pitchFamily="34" charset="0"/>
                <a:cs typeface="Calibri" panose="020F0502020204030204" pitchFamily="34" charset="0"/>
              </a:rPr>
              <a:t>FOURIER = Further cardiovascular OUtcomes Research with PCSK9 Inhibition in subjects with Elevated Risk</a:t>
            </a:r>
            <a:r>
              <a:rPr lang="en-US" sz="1200" noProof="0" dirty="0">
                <a:solidFill>
                  <a:srgbClr val="000000"/>
                </a:solidFill>
              </a:rPr>
              <a:t>; </a:t>
            </a:r>
            <a:r>
              <a:rPr lang="en-US" altLang="en-US" sz="1200" noProof="0" dirty="0"/>
              <a:t>LDL-C = low-density lipoprotein cholesterol; </a:t>
            </a:r>
            <a:r>
              <a:rPr lang="en-US" sz="12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a:t>
            </a:r>
            <a:r>
              <a:rPr lang="en-US" sz="1200" noProof="0" dirty="0"/>
              <a:t>PCSK9 = p</a:t>
            </a:r>
            <a:r>
              <a:rPr lang="en-US" altLang="en-US" sz="1200" noProof="0" dirty="0"/>
              <a:t>roprotein convertase subtilisin/kexin type 9. </a:t>
            </a:r>
          </a:p>
          <a:p>
            <a:pPr marL="0" indent="0">
              <a:spcBef>
                <a:spcPts val="30"/>
              </a:spcBef>
              <a:spcAft>
                <a:spcPts val="0"/>
              </a:spcAft>
              <a:buNone/>
            </a:pPr>
            <a:r>
              <a:rPr lang="en-US" sz="1200" spc="-10" noProof="0" dirty="0">
                <a:solidFill>
                  <a:srgbClr val="000000"/>
                </a:solidFill>
              </a:rPr>
              <a:t>Keech AC, et al. </a:t>
            </a:r>
            <a:r>
              <a:rPr lang="en-US" sz="1200" i="1" spc="-10" noProof="0" dirty="0">
                <a:solidFill>
                  <a:srgbClr val="000000"/>
                </a:solidFill>
              </a:rPr>
              <a:t>Circ J</a:t>
            </a:r>
            <a:r>
              <a:rPr lang="en-US" sz="1200" spc="-10" noProof="0" dirty="0">
                <a:solidFill>
                  <a:srgbClr val="000000"/>
                </a:solidFill>
              </a:rPr>
              <a:t>. 2021;85:2063-2070.</a:t>
            </a:r>
            <a:r>
              <a:rPr lang="en-US" sz="1200" spc="-10" noProof="0" dirty="0"/>
              <a:t> </a:t>
            </a:r>
            <a:endParaRPr kumimoji="0" lang="en-US" sz="1200" b="0" i="0" u="none" strike="noStrike" kern="1200" cap="none" spc="-10" normalizeH="0" baseline="0" noProof="0" dirty="0">
              <a:ln>
                <a:noFill/>
              </a:ln>
              <a:solidFill>
                <a:srgbClr val="000000"/>
              </a:solidFill>
              <a:effectLst/>
              <a:uLnTx/>
              <a:uFillTx/>
              <a:ea typeface="Calibri" panose="020F0502020204030204" pitchFamily="34" charset="0"/>
            </a:endParaRPr>
          </a:p>
          <a:p>
            <a:endParaRPr lang="en-US" dirty="0"/>
          </a:p>
        </p:txBody>
      </p:sp>
    </p:spTree>
    <p:extLst>
      <p:ext uri="{BB962C8B-B14F-4D97-AF65-F5344CB8AC3E}">
        <p14:creationId xmlns:p14="http://schemas.microsoft.com/office/powerpoint/2010/main" val="3692406289"/>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ts val="0"/>
              </a:spcBef>
              <a:spcAft>
                <a:spcPts val="600"/>
              </a:spcAft>
              <a:buClr>
                <a:srgbClr val="007CC2"/>
              </a:buClr>
              <a:buSzTx/>
              <a:buFont typeface="Arial" charset="0"/>
              <a:buNone/>
              <a:tabLst/>
              <a:defRPr/>
            </a:pPr>
            <a:r>
              <a:rPr kumimoji="0" lang="en-US" sz="1200" b="0" i="0" u="none" strike="noStrike" kern="1200" cap="none" spc="0" normalizeH="0" baseline="0" noProof="0" dirty="0">
                <a:ln>
                  <a:noFill/>
                </a:ln>
                <a:solidFill>
                  <a:srgbClr val="000000"/>
                </a:solidFill>
                <a:effectLst/>
                <a:uLnTx/>
                <a:uFillTx/>
                <a:latin typeface="Arial"/>
              </a:rPr>
              <a:t>SD = standard deviation.</a:t>
            </a:r>
          </a:p>
          <a:p>
            <a:pPr marL="0" marR="0" lvl="0" indent="0" algn="l" defTabSz="914400" rtl="0" eaLnBrk="0" fontAlgn="base" latinLnBrk="0" hangingPunct="0">
              <a:lnSpc>
                <a:spcPct val="100000"/>
              </a:lnSpc>
              <a:spcBef>
                <a:spcPts val="0"/>
              </a:spcBef>
              <a:spcAft>
                <a:spcPts val="0"/>
              </a:spcAft>
              <a:buClr>
                <a:srgbClr val="007CC2"/>
              </a:buClr>
              <a:buSzTx/>
              <a:buFont typeface="Arial" charset="0"/>
              <a:buNone/>
              <a:tabLst/>
              <a:defRPr/>
            </a:pPr>
            <a:r>
              <a:rPr kumimoji="0" lang="en-US" sz="12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Keech AC, et al. </a:t>
            </a:r>
            <a:r>
              <a:rPr kumimoji="0" lang="en-US" sz="1200" b="0" i="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Circ J</a:t>
            </a:r>
            <a:r>
              <a:rPr kumimoji="0" lang="en-US" sz="1200" b="0" i="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2021. doi:10.1253/circj.CJ-20-1051</a:t>
            </a:r>
            <a:endParaRPr lang="en-US"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2676738"/>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2" name="Notes Placeholder 1"/>
          <p:cNvSpPr>
            <a:spLocks noGrp="1"/>
          </p:cNvSpPr>
          <p:nvPr>
            <p:ph type="body" idx="1"/>
          </p:nvPr>
        </p:nvSpPr>
        <p:spPr/>
        <p:txBody>
          <a:bodyPr/>
          <a:lstStyle/>
          <a:p>
            <a:r>
              <a:rPr lang="en-US" sz="1200" noProof="0" dirty="0"/>
              <a:t>LDL-C = low-density lipoprotein cholesterol; MACE = major adverse cardiovascular event; MALE = major adverse limb event; PAD = peripheral artery disease.</a:t>
            </a:r>
            <a:endParaRPr lang="en-US" altLang="en-US" sz="1200" noProof="0" dirty="0"/>
          </a:p>
          <a:p>
            <a:r>
              <a:rPr lang="en-US" sz="1200" noProof="0" dirty="0"/>
              <a:t>Bonaca MP, et al. </a:t>
            </a:r>
            <a:r>
              <a:rPr lang="en-US" sz="1200" i="1" noProof="0" dirty="0"/>
              <a:t>Circ</a:t>
            </a:r>
            <a:r>
              <a:rPr lang="en-US" sz="1200" noProof="0" dirty="0"/>
              <a:t>. 2018;137:338-350.</a:t>
            </a:r>
          </a:p>
          <a:p>
            <a:endParaRPr lang="en-US" dirty="0"/>
          </a:p>
        </p:txBody>
      </p:sp>
      <p:sp>
        <p:nvSpPr>
          <p:cNvPr id="21" name="TextBox 20">
            <a:extLst>
              <a:ext uri="{FF2B5EF4-FFF2-40B4-BE49-F238E27FC236}">
                <a16:creationId xmlns:a16="http://schemas.microsoft.com/office/drawing/2014/main" id="{D2B17636-792A-4BB9-B972-B8F70859CED7}"/>
              </a:ext>
            </a:extLst>
          </p:cNvPr>
          <p:cNvSpPr txBox="1"/>
          <p:nvPr/>
        </p:nvSpPr>
        <p:spPr>
          <a:xfrm>
            <a:off x="33828" y="1532745"/>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p>
          <a:p>
            <a:r>
              <a:rPr lang="en-US" sz="800" dirty="0">
                <a:solidFill>
                  <a:prstClr val="black"/>
                </a:solidFill>
              </a:rPr>
              <a:t>2-B-2.</a:t>
            </a:r>
          </a:p>
        </p:txBody>
      </p:sp>
      <p:cxnSp>
        <p:nvCxnSpPr>
          <p:cNvPr id="24" name="Straight Arrow Connector 23">
            <a:extLst>
              <a:ext uri="{FF2B5EF4-FFF2-40B4-BE49-F238E27FC236}">
                <a16:creationId xmlns:a16="http://schemas.microsoft.com/office/drawing/2014/main" id="{952D0FDF-2940-42C6-923F-585E4A0EF328}"/>
              </a:ext>
            </a:extLst>
          </p:cNvPr>
          <p:cNvCxnSpPr>
            <a:cxnSpLocks/>
            <a:stCxn id="21" idx="3"/>
          </p:cNvCxnSpPr>
          <p:nvPr/>
        </p:nvCxnSpPr>
        <p:spPr>
          <a:xfrm>
            <a:off x="683122" y="1825126"/>
            <a:ext cx="168616" cy="17058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5" name="Left Brace 24">
            <a:extLst>
              <a:ext uri="{FF2B5EF4-FFF2-40B4-BE49-F238E27FC236}">
                <a16:creationId xmlns:a16="http://schemas.microsoft.com/office/drawing/2014/main" id="{12DDCEE5-F669-4DE8-8A6C-C6C677CBE380}"/>
              </a:ext>
            </a:extLst>
          </p:cNvPr>
          <p:cNvSpPr/>
          <p:nvPr/>
        </p:nvSpPr>
        <p:spPr>
          <a:xfrm rot="10800000" flipH="1">
            <a:off x="851739" y="934923"/>
            <a:ext cx="210796" cy="2866250"/>
          </a:xfrm>
          <a:prstGeom prst="leftBrace">
            <a:avLst>
              <a:gd name="adj1" fmla="val 86904"/>
              <a:gd name="adj2" fmla="val 50629"/>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solidFill>
                <a:prstClr val="black"/>
              </a:solidFill>
            </a:endParaRPr>
          </a:p>
        </p:txBody>
      </p:sp>
    </p:spTree>
    <p:extLst>
      <p:ext uri="{BB962C8B-B14F-4D97-AF65-F5344CB8AC3E}">
        <p14:creationId xmlns:p14="http://schemas.microsoft.com/office/powerpoint/2010/main" val="3313737352"/>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16" name="TextBox 15">
            <a:extLst>
              <a:ext uri="{FF2B5EF4-FFF2-40B4-BE49-F238E27FC236}">
                <a16:creationId xmlns:a16="http://schemas.microsoft.com/office/drawing/2014/main" id="{8B079D41-06DE-42CC-A274-7C58AFB05FA8}"/>
              </a:ext>
            </a:extLst>
          </p:cNvPr>
          <p:cNvSpPr txBox="1"/>
          <p:nvPr/>
        </p:nvSpPr>
        <p:spPr>
          <a:xfrm>
            <a:off x="78476" y="764509"/>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3-B-2.</a:t>
            </a:r>
          </a:p>
        </p:txBody>
      </p:sp>
      <p:cxnSp>
        <p:nvCxnSpPr>
          <p:cNvPr id="17" name="Straight Arrow Connector 16">
            <a:extLst>
              <a:ext uri="{FF2B5EF4-FFF2-40B4-BE49-F238E27FC236}">
                <a16:creationId xmlns:a16="http://schemas.microsoft.com/office/drawing/2014/main" id="{0F9A41A8-872F-4A37-8733-23ED27AA9C32}"/>
              </a:ext>
            </a:extLst>
          </p:cNvPr>
          <p:cNvCxnSpPr>
            <a:cxnSpLocks/>
            <a:stCxn id="16" idx="3"/>
          </p:cNvCxnSpPr>
          <p:nvPr/>
        </p:nvCxnSpPr>
        <p:spPr>
          <a:xfrm>
            <a:off x="727770" y="1056890"/>
            <a:ext cx="391376" cy="10583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B0A47C66-AF23-4A03-8645-8E958BD1261A}"/>
              </a:ext>
            </a:extLst>
          </p:cNvPr>
          <p:cNvSpPr txBox="1"/>
          <p:nvPr/>
        </p:nvSpPr>
        <p:spPr>
          <a:xfrm>
            <a:off x="6193141" y="1256976"/>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3-A-1;</a:t>
            </a:r>
          </a:p>
          <a:p>
            <a:r>
              <a:rPr lang="en-US" sz="800" dirty="0">
                <a:solidFill>
                  <a:prstClr val="black"/>
                </a:solidFill>
              </a:rPr>
              <a:t>2-B-2.</a:t>
            </a:r>
          </a:p>
        </p:txBody>
      </p:sp>
      <p:cxnSp>
        <p:nvCxnSpPr>
          <p:cNvPr id="26" name="Straight Arrow Connector 25">
            <a:extLst>
              <a:ext uri="{FF2B5EF4-FFF2-40B4-BE49-F238E27FC236}">
                <a16:creationId xmlns:a16="http://schemas.microsoft.com/office/drawing/2014/main" id="{DD886ABE-618F-4EEF-A009-9E3849A32824}"/>
              </a:ext>
            </a:extLst>
          </p:cNvPr>
          <p:cNvCxnSpPr>
            <a:cxnSpLocks/>
            <a:stCxn id="21" idx="1"/>
          </p:cNvCxnSpPr>
          <p:nvPr/>
        </p:nvCxnSpPr>
        <p:spPr>
          <a:xfrm flipH="1">
            <a:off x="5753013" y="1610912"/>
            <a:ext cx="440128" cy="77459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5B3834A0-E80D-42D7-9599-00F7B7789CAB}"/>
              </a:ext>
            </a:extLst>
          </p:cNvPr>
          <p:cNvSpPr txBox="1"/>
          <p:nvPr/>
        </p:nvSpPr>
        <p:spPr>
          <a:xfrm>
            <a:off x="15566" y="3353318"/>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p>
          <a:p>
            <a:r>
              <a:rPr lang="fr-FR" sz="800" dirty="0">
                <a:solidFill>
                  <a:prstClr val="black"/>
                </a:solidFill>
              </a:rPr>
              <a:t>3-A-1;</a:t>
            </a:r>
            <a:br>
              <a:rPr lang="en-US" sz="800" dirty="0">
                <a:solidFill>
                  <a:prstClr val="black"/>
                </a:solidFill>
              </a:rPr>
            </a:br>
            <a:r>
              <a:rPr lang="en-US" sz="800" dirty="0">
                <a:solidFill>
                  <a:prstClr val="black"/>
                </a:solidFill>
              </a:rPr>
              <a:t>2-B-4.</a:t>
            </a:r>
          </a:p>
        </p:txBody>
      </p:sp>
      <p:cxnSp>
        <p:nvCxnSpPr>
          <p:cNvPr id="36" name="Straight Arrow Connector 35">
            <a:extLst>
              <a:ext uri="{FF2B5EF4-FFF2-40B4-BE49-F238E27FC236}">
                <a16:creationId xmlns:a16="http://schemas.microsoft.com/office/drawing/2014/main" id="{9A83D154-72E7-4FB6-84D1-E2931F4449E4}"/>
              </a:ext>
            </a:extLst>
          </p:cNvPr>
          <p:cNvCxnSpPr>
            <a:cxnSpLocks/>
            <a:stCxn id="35" idx="3"/>
          </p:cNvCxnSpPr>
          <p:nvPr/>
        </p:nvCxnSpPr>
        <p:spPr>
          <a:xfrm flipV="1">
            <a:off x="664860" y="3659320"/>
            <a:ext cx="125821" cy="4793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 name="Notes Placeholder 1"/>
          <p:cNvSpPr>
            <a:spLocks noGrp="1"/>
          </p:cNvSpPr>
          <p:nvPr>
            <p:ph type="body" idx="1"/>
          </p:nvPr>
        </p:nvSpPr>
        <p:spPr/>
        <p:txBody>
          <a:bodyPr/>
          <a:lstStyle/>
          <a:p>
            <a:r>
              <a:rPr lang="en-US" sz="1200" b="0" noProof="0" dirty="0">
                <a:solidFill>
                  <a:srgbClr val="000000"/>
                </a:solidFill>
              </a:rPr>
              <a:t>MALE endpoint: </a:t>
            </a:r>
            <a:r>
              <a:rPr lang="en-US" sz="1200" noProof="0" dirty="0">
                <a:solidFill>
                  <a:srgbClr val="000000"/>
                </a:solidFill>
              </a:rPr>
              <a:t>ALI, major amputations (AKA or BKA, excluding forefoot or toe), or urgent peripheral revascularization.</a:t>
            </a:r>
          </a:p>
          <a:p>
            <a:r>
              <a:rPr lang="en-US" sz="1200" noProof="0" dirty="0">
                <a:solidFill>
                  <a:srgbClr val="000000"/>
                </a:solidFill>
              </a:rPr>
              <a:t>ABI = ankle brachial index; AKA = above-the-knee amputation; ASCVD = atherosclerotic cardiovascular disease; BKA = below-the-knee amputation; FOURIER = Further cardiovascular OUtcomes Research with PCSK9 Inhibition in subjects with Elevated Risk; </a:t>
            </a:r>
            <a:r>
              <a:rPr lang="en-US" sz="12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a:t>
            </a:r>
            <a:r>
              <a:rPr lang="en-US" sz="1200" noProof="0" dirty="0">
                <a:solidFill>
                  <a:srgbClr val="000000"/>
                </a:solidFill>
              </a:rPr>
              <a:t>MALE = major adverse limb event; MI = myocardial infarction; PAD = peripheral artery disease; PCSK9 = proprotein convertase subtilisin/kexin type 9.</a:t>
            </a:r>
            <a:endParaRPr lang="en-US" altLang="en-US" sz="1200" noProof="0" dirty="0"/>
          </a:p>
          <a:p>
            <a:r>
              <a:rPr lang="en-US" sz="1200" noProof="0" dirty="0"/>
              <a:t>Bonaca MP, et al. </a:t>
            </a:r>
            <a:r>
              <a:rPr lang="en-US" sz="1200" i="1" noProof="0" dirty="0"/>
              <a:t>Circ</a:t>
            </a:r>
            <a:r>
              <a:rPr lang="en-US" sz="1200" noProof="0" dirty="0"/>
              <a:t>. 2018;137:338-350.</a:t>
            </a:r>
          </a:p>
          <a:p>
            <a:pPr defTabSz="864931" fontAlgn="base">
              <a:spcBef>
                <a:spcPts val="568"/>
              </a:spcBef>
              <a:spcAft>
                <a:spcPct val="0"/>
              </a:spcAft>
              <a:defRPr/>
            </a:pPr>
            <a:endParaRPr lang="en-US" dirty="0"/>
          </a:p>
        </p:txBody>
      </p:sp>
      <p:cxnSp>
        <p:nvCxnSpPr>
          <p:cNvPr id="10" name="Straight Arrow Connector 9">
            <a:extLst>
              <a:ext uri="{FF2B5EF4-FFF2-40B4-BE49-F238E27FC236}">
                <a16:creationId xmlns:a16="http://schemas.microsoft.com/office/drawing/2014/main" id="{0F9A41A8-872F-4A37-8733-23ED27AA9C32}"/>
              </a:ext>
            </a:extLst>
          </p:cNvPr>
          <p:cNvCxnSpPr>
            <a:cxnSpLocks/>
          </p:cNvCxnSpPr>
          <p:nvPr/>
        </p:nvCxnSpPr>
        <p:spPr>
          <a:xfrm>
            <a:off x="727770" y="1045480"/>
            <a:ext cx="356703" cy="55109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B0A47C66-AF23-4A03-8645-8E958BD1261A}"/>
              </a:ext>
            </a:extLst>
          </p:cNvPr>
          <p:cNvSpPr txBox="1"/>
          <p:nvPr/>
        </p:nvSpPr>
        <p:spPr>
          <a:xfrm>
            <a:off x="6193141" y="3130970"/>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2-B-2</a:t>
            </a:r>
          </a:p>
        </p:txBody>
      </p:sp>
      <p:cxnSp>
        <p:nvCxnSpPr>
          <p:cNvPr id="15" name="Straight Arrow Connector 14">
            <a:extLst>
              <a:ext uri="{FF2B5EF4-FFF2-40B4-BE49-F238E27FC236}">
                <a16:creationId xmlns:a16="http://schemas.microsoft.com/office/drawing/2014/main" id="{DD886ABE-618F-4EEF-A009-9E3849A32824}"/>
              </a:ext>
            </a:extLst>
          </p:cNvPr>
          <p:cNvCxnSpPr>
            <a:cxnSpLocks/>
            <a:stCxn id="14" idx="1"/>
          </p:cNvCxnSpPr>
          <p:nvPr/>
        </p:nvCxnSpPr>
        <p:spPr>
          <a:xfrm flipH="1" flipV="1">
            <a:off x="5753013" y="3222977"/>
            <a:ext cx="440128" cy="20037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B0A47C66-AF23-4A03-8645-8E958BD1261A}"/>
              </a:ext>
            </a:extLst>
          </p:cNvPr>
          <p:cNvSpPr txBox="1"/>
          <p:nvPr/>
        </p:nvSpPr>
        <p:spPr>
          <a:xfrm>
            <a:off x="6193141" y="2239975"/>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2-B-4.</a:t>
            </a:r>
          </a:p>
        </p:txBody>
      </p:sp>
      <p:cxnSp>
        <p:nvCxnSpPr>
          <p:cNvPr id="19" name="Straight Arrow Connector 18">
            <a:extLst>
              <a:ext uri="{FF2B5EF4-FFF2-40B4-BE49-F238E27FC236}">
                <a16:creationId xmlns:a16="http://schemas.microsoft.com/office/drawing/2014/main" id="{DD886ABE-618F-4EEF-A009-9E3849A32824}"/>
              </a:ext>
            </a:extLst>
          </p:cNvPr>
          <p:cNvCxnSpPr>
            <a:cxnSpLocks/>
            <a:stCxn id="18" idx="1"/>
          </p:cNvCxnSpPr>
          <p:nvPr/>
        </p:nvCxnSpPr>
        <p:spPr>
          <a:xfrm flipH="1">
            <a:off x="5616977" y="2532356"/>
            <a:ext cx="576164" cy="3439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7302774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0" lang="en-US" sz="1200" b="0" u="none" strike="noStrike" kern="1200" cap="none" spc="0" normalizeH="0" baseline="0" noProof="0" dirty="0">
                <a:ln>
                  <a:noFill/>
                </a:ln>
                <a:solidFill>
                  <a:srgbClr val="000000"/>
                </a:solidFill>
                <a:effectLst/>
                <a:uLnTx/>
                <a:uFillTx/>
                <a:ea typeface="Calibri" panose="020F0502020204030204" pitchFamily="34" charset="0"/>
                <a:cs typeface="Times New Roman" panose="02020603050405020304" pitchFamily="18" charset="0"/>
              </a:rPr>
              <a:t>FOURIER = Further cardiovascular OUtcomes Research with PCSK9 Inhibition in subjects with Elevated Risk; PCSK9 =</a:t>
            </a:r>
            <a:r>
              <a:rPr lang="en-US" sz="1200" noProof="0" dirty="0"/>
              <a:t> proprotein convertase subtilisin/kexin type 9;</a:t>
            </a:r>
            <a:r>
              <a:rPr kumimoji="0" lang="en-US" sz="1200" b="0" u="none" strike="noStrike" kern="1200" cap="none" spc="0" normalizeH="0" baseline="0" noProof="0" dirty="0">
                <a:ln>
                  <a:noFill/>
                </a:ln>
                <a:solidFill>
                  <a:srgbClr val="000000"/>
                </a:solidFill>
                <a:effectLst/>
                <a:uLnTx/>
                <a:uFillTx/>
              </a:rPr>
              <a:t> TIA = transient ischemic stroke.</a:t>
            </a:r>
          </a:p>
          <a:p>
            <a:r>
              <a:rPr kumimoji="0" lang="en-US" sz="1200" b="0" u="none" strike="noStrike" kern="1200" cap="none" spc="0" normalizeH="0" baseline="0" noProof="0" dirty="0">
                <a:ln>
                  <a:noFill/>
                </a:ln>
                <a:solidFill>
                  <a:srgbClr val="231F20"/>
                </a:solidFill>
                <a:effectLst/>
                <a:uLnTx/>
                <a:uFillTx/>
              </a:rPr>
              <a:t>Giugliano RP, et al. </a:t>
            </a:r>
            <a:r>
              <a:rPr kumimoji="0" lang="en-US" sz="1200" b="0" i="1" u="none" strike="noStrike" kern="1200" cap="none" spc="0" normalizeH="0" baseline="0" noProof="0" dirty="0">
                <a:ln>
                  <a:noFill/>
                </a:ln>
                <a:solidFill>
                  <a:srgbClr val="231F20"/>
                </a:solidFill>
                <a:effectLst/>
                <a:uLnTx/>
                <a:uFillTx/>
              </a:rPr>
              <a:t>Stroke</a:t>
            </a:r>
            <a:r>
              <a:rPr kumimoji="0" lang="en-US" sz="1200" b="0" u="none" strike="noStrike" kern="1200" cap="none" spc="0" normalizeH="0" baseline="0" noProof="0" dirty="0">
                <a:ln>
                  <a:noFill/>
                </a:ln>
                <a:solidFill>
                  <a:srgbClr val="231F20"/>
                </a:solidFill>
                <a:effectLst/>
                <a:uLnTx/>
                <a:uFillTx/>
              </a:rPr>
              <a:t>. 2020;51:1546-1554.</a:t>
            </a:r>
          </a:p>
          <a:p>
            <a:endParaRPr lang="en-US" dirty="0"/>
          </a:p>
        </p:txBody>
      </p:sp>
      <p:sp>
        <p:nvSpPr>
          <p:cNvPr id="4" name="Header Placeholder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4684719"/>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rgbClr val="000000"/>
                </a:solidFill>
              </a:rPr>
              <a:t>CKD = chronic kidney disease; CV = cardiovascular; eGFR = estimated glomerular filtration rate; </a:t>
            </a:r>
            <a:r>
              <a:rPr kumimoji="0" lang="en-US" sz="1200" b="0" u="none" strike="noStrike" kern="1200" cap="none" spc="0" normalizeH="0" baseline="0" noProof="0" dirty="0">
                <a:ln>
                  <a:noFill/>
                </a:ln>
                <a:solidFill>
                  <a:srgbClr val="000000"/>
                </a:solidFill>
                <a:effectLst/>
                <a:uLnTx/>
                <a:uFillTx/>
                <a:ea typeface="Calibri" panose="020F0502020204030204" pitchFamily="34" charset="0"/>
                <a:cs typeface="Times New Roman" panose="02020603050405020304" pitchFamily="18" charset="0"/>
              </a:rPr>
              <a:t>FOURIER = Further cardiovascular OUtcomes Research with PCSK9 Inhibition in subjects with Elevated Risk; PCSK9 =</a:t>
            </a:r>
            <a:r>
              <a:rPr lang="en-US" sz="1200" noProof="0" dirty="0"/>
              <a:t> proprotein convertase subtilisin/kexin type 9</a:t>
            </a:r>
            <a:r>
              <a:rPr lang="en-US" sz="1200" noProof="0" dirty="0">
                <a:solidFill>
                  <a:srgbClr val="000000"/>
                </a:solidFill>
              </a:rPr>
              <a:t>.</a:t>
            </a:r>
          </a:p>
          <a:p>
            <a:pPr>
              <a:lnSpc>
                <a:spcPct val="100000"/>
              </a:lnSpc>
            </a:pPr>
            <a:r>
              <a:rPr lang="en-US" sz="1200" noProof="0" dirty="0"/>
              <a:t>Charytan DM, et al. </a:t>
            </a:r>
            <a:r>
              <a:rPr lang="en-US" sz="1200" i="1" noProof="0" dirty="0"/>
              <a:t>J Am Coll Cardiol</a:t>
            </a:r>
            <a:r>
              <a:rPr lang="en-US" sz="1200" noProof="0" dirty="0"/>
              <a:t>. 2019;73:2961-2970.</a:t>
            </a:r>
          </a:p>
          <a:p>
            <a:endParaRPr lang="en-US" dirty="0"/>
          </a:p>
        </p:txBody>
      </p:sp>
    </p:spTree>
    <p:extLst>
      <p:ext uri="{BB962C8B-B14F-4D97-AF65-F5344CB8AC3E}">
        <p14:creationId xmlns:p14="http://schemas.microsoft.com/office/powerpoint/2010/main" val="101475508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16" name="TextBox 15">
            <a:extLst>
              <a:ext uri="{FF2B5EF4-FFF2-40B4-BE49-F238E27FC236}">
                <a16:creationId xmlns:a16="http://schemas.microsoft.com/office/drawing/2014/main" id="{8B079D41-06DE-42CC-A274-7C58AFB05FA8}"/>
              </a:ext>
            </a:extLst>
          </p:cNvPr>
          <p:cNvSpPr txBox="1"/>
          <p:nvPr/>
        </p:nvSpPr>
        <p:spPr>
          <a:xfrm>
            <a:off x="15566" y="766934"/>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Circ</a:t>
            </a:r>
            <a:r>
              <a:rPr lang="fr-FR" sz="800" dirty="0">
                <a:solidFill>
                  <a:prstClr val="black"/>
                </a:solidFill>
              </a:rPr>
              <a:t>. 2018:</a:t>
            </a:r>
            <a:br>
              <a:rPr lang="en-US" sz="800" dirty="0">
                <a:solidFill>
                  <a:prstClr val="black"/>
                </a:solidFill>
              </a:rPr>
            </a:br>
            <a:r>
              <a:rPr lang="en-US" sz="800" dirty="0">
                <a:solidFill>
                  <a:prstClr val="black"/>
                </a:solidFill>
              </a:rPr>
              <a:t>7-A-2.</a:t>
            </a:r>
          </a:p>
        </p:txBody>
      </p:sp>
      <p:cxnSp>
        <p:nvCxnSpPr>
          <p:cNvPr id="36" name="Straight Arrow Connector 35">
            <a:extLst>
              <a:ext uri="{FF2B5EF4-FFF2-40B4-BE49-F238E27FC236}">
                <a16:creationId xmlns:a16="http://schemas.microsoft.com/office/drawing/2014/main" id="{9A83D154-72E7-4FB6-84D1-E2931F4449E4}"/>
              </a:ext>
            </a:extLst>
          </p:cNvPr>
          <p:cNvCxnSpPr>
            <a:cxnSpLocks/>
          </p:cNvCxnSpPr>
          <p:nvPr/>
        </p:nvCxnSpPr>
        <p:spPr>
          <a:xfrm>
            <a:off x="664860" y="992734"/>
            <a:ext cx="335265" cy="5517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 name="Notes Placeholder 1"/>
          <p:cNvSpPr>
            <a:spLocks noGrp="1"/>
          </p:cNvSpPr>
          <p:nvPr>
            <p:ph type="body" idx="1"/>
          </p:nvPr>
        </p:nvSpPr>
        <p:spPr/>
        <p:txBody>
          <a:bodyPr/>
          <a:lstStyle/>
          <a:p>
            <a:pPr marL="0" marR="0" lvl="0" indent="0" algn="l" defTabSz="864931" rtl="0" eaLnBrk="1" fontAlgn="base" latinLnBrk="0" hangingPunct="1">
              <a:lnSpc>
                <a:spcPct val="100000"/>
              </a:lnSpc>
              <a:spcBef>
                <a:spcPts val="568"/>
              </a:spcBef>
              <a:spcAft>
                <a:spcPct val="0"/>
              </a:spcAft>
              <a:buClrTx/>
              <a:buSzTx/>
              <a:buFontTx/>
              <a:buNone/>
              <a:tabLst/>
              <a:defRPr/>
            </a:pPr>
            <a:r>
              <a:rPr kumimoji="0" lang="en-US" sz="1200" b="0" u="none" strike="noStrike" kern="1200" cap="none" spc="0" normalizeH="0" baseline="0" noProof="0" dirty="0">
                <a:ln>
                  <a:noFill/>
                </a:ln>
                <a:solidFill>
                  <a:srgbClr val="000000"/>
                </a:solidFill>
                <a:effectLst/>
                <a:uLnTx/>
                <a:uFillTx/>
                <a:ea typeface="Calibri" panose="020F0502020204030204" pitchFamily="34" charset="0"/>
                <a:cs typeface="Times New Roman" panose="02020603050405020304" pitchFamily="18" charset="0"/>
              </a:rPr>
              <a:t>FOURIER = Further cardiovascular OUtcomes Research with PCSK9 Inhibition in subjects with Elevated Risk;</a:t>
            </a:r>
            <a:r>
              <a:rPr lang="en-US" altLang="en-US" sz="1200" noProof="0" dirty="0"/>
              <a:t> LDL-C = </a:t>
            </a:r>
            <a:r>
              <a:rPr kumimoji="0" lang="en-US" sz="1200" b="0" u="none" strike="noStrike" kern="1200" cap="none" spc="0" normalizeH="0" baseline="0" noProof="0" dirty="0">
                <a:ln>
                  <a:noFill/>
                </a:ln>
                <a:solidFill>
                  <a:srgbClr val="000000"/>
                </a:solidFill>
                <a:effectLst/>
                <a:uLnTx/>
                <a:uFillTx/>
              </a:rPr>
              <a:t>low-density lipoprotein cholesterol</a:t>
            </a:r>
            <a:r>
              <a:rPr lang="en-US" altLang="en-US" sz="1200" noProof="0" dirty="0"/>
              <a:t>; </a:t>
            </a:r>
            <a:r>
              <a:rPr lang="en-US" sz="1200" noProof="0" dirty="0">
                <a:effectLst/>
                <a:ea typeface="Calibri" panose="020F0502020204030204" pitchFamily="34" charset="0"/>
                <a:cs typeface="Calibri" panose="020F0502020204030204" pitchFamily="34" charset="0"/>
              </a:rPr>
              <a:t>MACE = major adverse cardiovascular event; </a:t>
            </a:r>
            <a:r>
              <a:rPr lang="en-US" altLang="en-US" sz="1200" noProof="0" dirty="0"/>
              <a:t>MCE = major coronary event; </a:t>
            </a:r>
            <a:r>
              <a:rPr lang="en-US" sz="1200" noProof="0" dirty="0">
                <a:effectLst/>
                <a:ea typeface="Calibri" panose="020F0502020204030204" pitchFamily="34" charset="0"/>
                <a:cs typeface="Calibri" panose="020F0502020204030204" pitchFamily="34" charset="0"/>
              </a:rPr>
              <a:t>MI = myocardial infarction;</a:t>
            </a:r>
            <a:r>
              <a:rPr lang="en-US" altLang="en-US" sz="1200" noProof="0" dirty="0"/>
              <a:t> PCI = </a:t>
            </a:r>
            <a:r>
              <a:rPr lang="en-US" sz="1200" noProof="0" dirty="0">
                <a:solidFill>
                  <a:srgbClr val="000000"/>
                </a:solidFill>
              </a:rPr>
              <a:t>percutaneous coronary intervention; </a:t>
            </a:r>
            <a:r>
              <a:rPr lang="en-US" sz="1200" noProof="0" dirty="0"/>
              <a:t>PCSK9 = proprotein convertase subtilisin/kexin type 9</a:t>
            </a:r>
            <a:r>
              <a:rPr lang="en-US" sz="1200" noProof="0" dirty="0">
                <a:solidFill>
                  <a:srgbClr val="000000"/>
                </a:solidFill>
              </a:rPr>
              <a:t>.</a:t>
            </a:r>
            <a:br>
              <a:rPr lang="en-US" sz="1200" noProof="0" dirty="0">
                <a:solidFill>
                  <a:srgbClr val="000000"/>
                </a:solidFill>
              </a:rPr>
            </a:br>
            <a:r>
              <a:rPr lang="en-US" sz="1200" noProof="0" dirty="0">
                <a:solidFill>
                  <a:srgbClr val="000000"/>
                </a:solidFill>
              </a:rPr>
              <a:t>Furtado RHM, et al. </a:t>
            </a:r>
            <a:r>
              <a:rPr lang="en-US" sz="1200" i="1" noProof="0" dirty="0">
                <a:solidFill>
                  <a:srgbClr val="000000"/>
                </a:solidFill>
              </a:rPr>
              <a:t>Circ Cardiovasc Interv</a:t>
            </a:r>
            <a:r>
              <a:rPr lang="en-US" sz="1200" noProof="0" dirty="0">
                <a:solidFill>
                  <a:srgbClr val="000000"/>
                </a:solidFill>
              </a:rPr>
              <a:t>. 2022;15:e011382.</a:t>
            </a:r>
          </a:p>
          <a:p>
            <a:pPr defTabSz="864931" fontAlgn="base">
              <a:spcBef>
                <a:spcPts val="568"/>
              </a:spcBef>
              <a:spcAft>
                <a:spcPct val="0"/>
              </a:spcAft>
              <a:defRPr/>
            </a:pPr>
            <a:endParaRPr lang="en-US" dirty="0"/>
          </a:p>
        </p:txBody>
      </p:sp>
      <p:sp>
        <p:nvSpPr>
          <p:cNvPr id="20" name="TextBox 19">
            <a:extLst>
              <a:ext uri="{FF2B5EF4-FFF2-40B4-BE49-F238E27FC236}">
                <a16:creationId xmlns:a16="http://schemas.microsoft.com/office/drawing/2014/main" id="{8B079D41-06DE-42CC-A274-7C58AFB05FA8}"/>
              </a:ext>
            </a:extLst>
          </p:cNvPr>
          <p:cNvSpPr txBox="1"/>
          <p:nvPr/>
        </p:nvSpPr>
        <p:spPr>
          <a:xfrm>
            <a:off x="15566" y="1336577"/>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Circ</a:t>
            </a:r>
            <a:r>
              <a:rPr lang="fr-FR" sz="800" dirty="0">
                <a:solidFill>
                  <a:prstClr val="black"/>
                </a:solidFill>
              </a:rPr>
              <a:t>. 2018:</a:t>
            </a:r>
            <a:br>
              <a:rPr lang="en-US" sz="800" dirty="0">
                <a:solidFill>
                  <a:prstClr val="black"/>
                </a:solidFill>
              </a:rPr>
            </a:br>
            <a:r>
              <a:rPr lang="en-US" sz="800" dirty="0">
                <a:solidFill>
                  <a:prstClr val="black"/>
                </a:solidFill>
              </a:rPr>
              <a:t>6-A-2; 7-A-3; 8-A-4; 8-A-5; 18-Table 1 </a:t>
            </a:r>
          </a:p>
        </p:txBody>
      </p:sp>
      <p:cxnSp>
        <p:nvCxnSpPr>
          <p:cNvPr id="22" name="Straight Arrow Connector 21">
            <a:extLst>
              <a:ext uri="{FF2B5EF4-FFF2-40B4-BE49-F238E27FC236}">
                <a16:creationId xmlns:a16="http://schemas.microsoft.com/office/drawing/2014/main" id="{9A83D154-72E7-4FB6-84D1-E2931F4449E4}"/>
              </a:ext>
            </a:extLst>
          </p:cNvPr>
          <p:cNvCxnSpPr>
            <a:cxnSpLocks/>
          </p:cNvCxnSpPr>
          <p:nvPr/>
        </p:nvCxnSpPr>
        <p:spPr>
          <a:xfrm flipV="1">
            <a:off x="664860" y="1418733"/>
            <a:ext cx="335265" cy="13594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8B079D41-06DE-42CC-A274-7C58AFB05FA8}"/>
              </a:ext>
            </a:extLst>
          </p:cNvPr>
          <p:cNvSpPr txBox="1"/>
          <p:nvPr/>
        </p:nvSpPr>
        <p:spPr>
          <a:xfrm>
            <a:off x="0" y="2199821"/>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Circ</a:t>
            </a:r>
            <a:r>
              <a:rPr lang="fr-FR" sz="800" dirty="0">
                <a:solidFill>
                  <a:prstClr val="black"/>
                </a:solidFill>
              </a:rPr>
              <a:t>. 2018:</a:t>
            </a:r>
            <a:br>
              <a:rPr lang="en-US" sz="800" dirty="0">
                <a:solidFill>
                  <a:prstClr val="black"/>
                </a:solidFill>
              </a:rPr>
            </a:br>
            <a:r>
              <a:rPr lang="en-US" sz="800" dirty="0">
                <a:solidFill>
                  <a:prstClr val="black"/>
                </a:solidFill>
              </a:rPr>
              <a:t>2-Abstract</a:t>
            </a:r>
          </a:p>
        </p:txBody>
      </p:sp>
      <p:cxnSp>
        <p:nvCxnSpPr>
          <p:cNvPr id="24" name="Straight Arrow Connector 23">
            <a:extLst>
              <a:ext uri="{FF2B5EF4-FFF2-40B4-BE49-F238E27FC236}">
                <a16:creationId xmlns:a16="http://schemas.microsoft.com/office/drawing/2014/main" id="{9A83D154-72E7-4FB6-84D1-E2931F4449E4}"/>
              </a:ext>
            </a:extLst>
          </p:cNvPr>
          <p:cNvCxnSpPr>
            <a:cxnSpLocks/>
          </p:cNvCxnSpPr>
          <p:nvPr/>
        </p:nvCxnSpPr>
        <p:spPr>
          <a:xfrm flipV="1">
            <a:off x="649294" y="2125570"/>
            <a:ext cx="335265" cy="37827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B079D41-06DE-42CC-A274-7C58AFB05FA8}"/>
              </a:ext>
            </a:extLst>
          </p:cNvPr>
          <p:cNvSpPr txBox="1"/>
          <p:nvPr/>
        </p:nvSpPr>
        <p:spPr>
          <a:xfrm>
            <a:off x="15567" y="3019485"/>
            <a:ext cx="712203"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Circ</a:t>
            </a:r>
            <a:r>
              <a:rPr lang="fr-FR" sz="800" dirty="0">
                <a:solidFill>
                  <a:prstClr val="black"/>
                </a:solidFill>
              </a:rPr>
              <a:t>. 2018:</a:t>
            </a:r>
            <a:br>
              <a:rPr lang="en-US" sz="800" dirty="0">
                <a:solidFill>
                  <a:prstClr val="black"/>
                </a:solidFill>
              </a:rPr>
            </a:br>
            <a:r>
              <a:rPr lang="en-US" sz="800" dirty="0">
                <a:solidFill>
                  <a:prstClr val="black"/>
                </a:solidFill>
              </a:rPr>
              <a:t>10-A-2; 10-A-4</a:t>
            </a:r>
          </a:p>
        </p:txBody>
      </p:sp>
      <p:cxnSp>
        <p:nvCxnSpPr>
          <p:cNvPr id="27" name="Straight Arrow Connector 26">
            <a:extLst>
              <a:ext uri="{FF2B5EF4-FFF2-40B4-BE49-F238E27FC236}">
                <a16:creationId xmlns:a16="http://schemas.microsoft.com/office/drawing/2014/main" id="{9A83D154-72E7-4FB6-84D1-E2931F4449E4}"/>
              </a:ext>
            </a:extLst>
          </p:cNvPr>
          <p:cNvCxnSpPr>
            <a:cxnSpLocks/>
            <a:stCxn id="25" idx="3"/>
          </p:cNvCxnSpPr>
          <p:nvPr/>
        </p:nvCxnSpPr>
        <p:spPr>
          <a:xfrm flipV="1">
            <a:off x="727770" y="2642813"/>
            <a:ext cx="272356" cy="66905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6673634"/>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fld id="{3D489A05-4BEE-4777-B7DC-BCC450C14128}" type="slidenum">
              <a:rPr lang="en-US" smtClean="0"/>
              <a:pPr/>
              <a:t>128</a:t>
            </a:fld>
            <a:endParaRPr lang="en-US" dirty="0"/>
          </a:p>
        </p:txBody>
      </p:sp>
      <p:sp>
        <p:nvSpPr>
          <p:cNvPr id="7" name="Notes Placeholder 6"/>
          <p:cNvSpPr>
            <a:spLocks noGrp="1"/>
          </p:cNvSpPr>
          <p:nvPr>
            <p:ph type="body" idx="1"/>
          </p:nvPr>
        </p:nvSpPr>
        <p:spPr>
          <a:xfrm>
            <a:off x="895350" y="4715907"/>
            <a:ext cx="4991100" cy="4467701"/>
          </a:xfrm>
        </p:spPr>
        <p:txBody>
          <a:bodyPr/>
          <a:lstStyle/>
          <a:p>
            <a:pPr marL="0" marR="0" lvl="0" indent="0" algn="l" defTabSz="914400" rtl="0" eaLnBrk="1" fontAlgn="base" latinLnBrk="0" hangingPunct="1">
              <a:lnSpc>
                <a:spcPct val="100000"/>
              </a:lnSpc>
              <a:spcBef>
                <a:spcPts val="0"/>
              </a:spcBef>
              <a:spcAft>
                <a:spcPts val="800"/>
              </a:spcAft>
              <a:buClrTx/>
              <a:buSzTx/>
              <a:buFontTx/>
              <a:buNone/>
              <a:tabLst/>
              <a:defRPr/>
            </a:pPr>
            <a:r>
              <a:rPr lang="en-US" sz="800" b="0" dirty="0"/>
              <a:t>BL, baseline; </a:t>
            </a:r>
            <a:r>
              <a:rPr lang="en-IN" sz="800" b="0" dirty="0"/>
              <a:t>CANTAB, Cambridge Neuropsychological Test Automated Battery; </a:t>
            </a:r>
            <a:r>
              <a:rPr lang="en-US" sz="800" b="0" dirty="0"/>
              <a:t>EOS</a:t>
            </a:r>
            <a:r>
              <a:rPr lang="en-IN" sz="800" b="0" dirty="0"/>
              <a:t>, </a:t>
            </a:r>
            <a:r>
              <a:rPr lang="en-US" sz="800" b="0" dirty="0"/>
              <a:t>end of study; FOURIER</a:t>
            </a:r>
            <a:r>
              <a:rPr lang="en-IN" sz="800" b="0" dirty="0"/>
              <a:t>, </a:t>
            </a:r>
            <a:r>
              <a:rPr lang="en-US" sz="800" b="0" dirty="0"/>
              <a:t>Further Cardiovascular Outcomes Research With PCSK9 Inhibition in Subjects With Elevated Risk; IP</a:t>
            </a:r>
            <a:r>
              <a:rPr lang="en-IN" sz="800" b="0" dirty="0"/>
              <a:t>, </a:t>
            </a:r>
            <a:r>
              <a:rPr lang="en-IN" sz="1050" b="0" i="0" dirty="0">
                <a:solidFill>
                  <a:srgbClr val="212121"/>
                </a:solidFill>
                <a:effectLst/>
                <a:latin typeface="Cambria" panose="02040503050406030204" pitchFamily="18" charset="0"/>
              </a:rPr>
              <a:t>investigational product; </a:t>
            </a:r>
            <a:r>
              <a:rPr lang="en-US" sz="800" b="0" dirty="0"/>
              <a:t>LDL-C</a:t>
            </a:r>
            <a:r>
              <a:rPr lang="en-IN" sz="800" b="0" dirty="0"/>
              <a:t>, </a:t>
            </a:r>
            <a:r>
              <a:rPr lang="en-US" sz="800" b="0" dirty="0"/>
              <a:t>low-density lipoprotein cholesterol; </a:t>
            </a:r>
            <a:r>
              <a:rPr lang="en-US" sz="800" b="0" dirty="0">
                <a:effectLst/>
              </a:rPr>
              <a:t>PAL</a:t>
            </a:r>
            <a:r>
              <a:rPr lang="en-IN" sz="800" b="0" dirty="0"/>
              <a:t>, </a:t>
            </a:r>
            <a:r>
              <a:rPr lang="en-US" sz="800" b="0" dirty="0">
                <a:effectLst/>
              </a:rPr>
              <a:t>paired-associate learning; </a:t>
            </a:r>
            <a:r>
              <a:rPr lang="en-US" sz="800" b="0" dirty="0"/>
              <a:t>PCSK9</a:t>
            </a:r>
            <a:r>
              <a:rPr lang="en-IN" sz="800" b="0" dirty="0"/>
              <a:t>, </a:t>
            </a:r>
            <a:r>
              <a:rPr lang="en-US" sz="800" b="0" dirty="0"/>
              <a:t>proprotein convertase subtilisin kexin type 9; QM</a:t>
            </a:r>
            <a:r>
              <a:rPr lang="en-IN" sz="800" b="0" dirty="0"/>
              <a:t>, </a:t>
            </a:r>
            <a:r>
              <a:rPr lang="en-US" sz="800" b="0" dirty="0"/>
              <a:t>monthly; Q2W</a:t>
            </a:r>
            <a:r>
              <a:rPr lang="en-IN" sz="800" b="0" dirty="0"/>
              <a:t>, </a:t>
            </a:r>
            <a:r>
              <a:rPr lang="en-US" sz="800" b="0" dirty="0"/>
              <a:t>once every 2 weeks; Q48W</a:t>
            </a:r>
            <a:r>
              <a:rPr lang="en-IN" sz="800" b="0" dirty="0"/>
              <a:t>, </a:t>
            </a:r>
            <a:r>
              <a:rPr lang="en-US" sz="800" b="0" dirty="0"/>
              <a:t>once every 48 weeks; SC</a:t>
            </a:r>
            <a:r>
              <a:rPr lang="en-IN" sz="800" b="0" dirty="0"/>
              <a:t>, </a:t>
            </a:r>
            <a:r>
              <a:rPr lang="en-US" sz="800" b="0" dirty="0"/>
              <a:t>subcutaneous; RTI</a:t>
            </a:r>
            <a:r>
              <a:rPr lang="en-IN" sz="800" b="0" dirty="0"/>
              <a:t>, </a:t>
            </a:r>
            <a:r>
              <a:rPr lang="en-US" sz="800" b="0" dirty="0"/>
              <a:t>reaction time; SWM</a:t>
            </a:r>
            <a:r>
              <a:rPr lang="en-IN" sz="800" b="0" dirty="0"/>
              <a:t>, </a:t>
            </a:r>
            <a:r>
              <a:rPr lang="en-US" sz="800" b="0" dirty="0"/>
              <a:t>spatial working memory; W</a:t>
            </a:r>
            <a:r>
              <a:rPr lang="en-IN" sz="800" b="0" dirty="0"/>
              <a:t>, </a:t>
            </a:r>
            <a:r>
              <a:rPr lang="en-US" sz="800" b="0" dirty="0"/>
              <a:t>week.</a:t>
            </a:r>
          </a:p>
          <a:p>
            <a:pPr marL="0" marR="0" lvl="0" indent="0" algn="l" defTabSz="914400" rtl="0" eaLnBrk="1" fontAlgn="base" latinLnBrk="0" hangingPunct="1">
              <a:lnSpc>
                <a:spcPct val="100000"/>
              </a:lnSpc>
              <a:spcBef>
                <a:spcPts val="0"/>
              </a:spcBef>
              <a:spcAft>
                <a:spcPts val="800"/>
              </a:spcAft>
              <a:buClrTx/>
              <a:buSzTx/>
              <a:buFontTx/>
              <a:buNone/>
              <a:tabLst/>
              <a:defRPr/>
            </a:pPr>
            <a:endParaRPr lang="en-US" sz="800" b="0" dirty="0"/>
          </a:p>
          <a:p>
            <a:pPr marL="0" marR="0" lvl="0" indent="0" algn="l" defTabSz="914400" rtl="0" eaLnBrk="1" fontAlgn="base" latinLnBrk="0" hangingPunct="1">
              <a:lnSpc>
                <a:spcPct val="100000"/>
              </a:lnSpc>
              <a:spcBef>
                <a:spcPts val="0"/>
              </a:spcBef>
              <a:spcAft>
                <a:spcPts val="800"/>
              </a:spcAft>
              <a:buClrTx/>
              <a:buSzTx/>
              <a:buFontTx/>
              <a:buNone/>
              <a:tabLst/>
              <a:defRPr/>
            </a:pPr>
            <a:r>
              <a:rPr lang="it-IT" sz="800" dirty="0"/>
              <a:t>1.Giugliano RP, et al. </a:t>
            </a:r>
            <a:r>
              <a:rPr lang="it-IT" sz="800" i="1" dirty="0"/>
              <a:t>Clin Cardiol</a:t>
            </a:r>
            <a:r>
              <a:rPr lang="it-IT" sz="800" dirty="0"/>
              <a:t>. 2017;40:59-65. 2.</a:t>
            </a:r>
            <a:r>
              <a:rPr lang="en-US" sz="800" dirty="0"/>
              <a:t>Giugliano RP, et al. </a:t>
            </a:r>
            <a:r>
              <a:rPr lang="en-US" sz="800" i="1" dirty="0"/>
              <a:t>N Engl J Med</a:t>
            </a:r>
            <a:r>
              <a:rPr lang="en-US" sz="800" dirty="0"/>
              <a:t>. 2017;377:633-643.</a:t>
            </a:r>
          </a:p>
          <a:p>
            <a:pPr marL="0" marR="0" lvl="0" indent="0" algn="l" defTabSz="914400" rtl="0" eaLnBrk="1" fontAlgn="base" latinLnBrk="0" hangingPunct="1">
              <a:lnSpc>
                <a:spcPct val="100000"/>
              </a:lnSpc>
              <a:spcBef>
                <a:spcPts val="0"/>
              </a:spcBef>
              <a:spcAft>
                <a:spcPts val="800"/>
              </a:spcAft>
              <a:buClrTx/>
              <a:buSzTx/>
              <a:buFontTx/>
              <a:buNone/>
              <a:tabLst/>
              <a:defRPr/>
            </a:pPr>
            <a:endParaRPr lang="en-US" sz="800" b="0" dirty="0"/>
          </a:p>
        </p:txBody>
      </p:sp>
      <p:sp>
        <p:nvSpPr>
          <p:cNvPr id="5" name="Slide Image Placeholder 4"/>
          <p:cNvSpPr>
            <a:spLocks noGrp="1" noRot="1" noChangeAspect="1"/>
          </p:cNvSpPr>
          <p:nvPr>
            <p:ph type="sldImg"/>
          </p:nvPr>
        </p:nvSpPr>
        <p:spPr/>
      </p:sp>
      <p:sp>
        <p:nvSpPr>
          <p:cNvPr id="6" name="TextBox 5"/>
          <p:cNvSpPr txBox="1"/>
          <p:nvPr/>
        </p:nvSpPr>
        <p:spPr>
          <a:xfrm>
            <a:off x="57150" y="325315"/>
            <a:ext cx="810000" cy="406265"/>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Clin Cardiol. 2017: 1-A-Title; 2-B-5</a:t>
            </a:r>
          </a:p>
        </p:txBody>
      </p:sp>
      <p:sp>
        <p:nvSpPr>
          <p:cNvPr id="8" name="TextBox 7"/>
          <p:cNvSpPr txBox="1"/>
          <p:nvPr/>
        </p:nvSpPr>
        <p:spPr>
          <a:xfrm>
            <a:off x="46439" y="769277"/>
            <a:ext cx="838200" cy="529376"/>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634-B-1; 634-B-2; 634-A-2; 641-A-3; 635-A-1</a:t>
            </a:r>
          </a:p>
        </p:txBody>
      </p:sp>
      <p:cxnSp>
        <p:nvCxnSpPr>
          <p:cNvPr id="9" name="Straight Arrow Connector 8"/>
          <p:cNvCxnSpPr/>
          <p:nvPr/>
        </p:nvCxnSpPr>
        <p:spPr>
          <a:xfrm>
            <a:off x="867150" y="528448"/>
            <a:ext cx="501645" cy="100864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a:off x="881250" y="1033965"/>
            <a:ext cx="487545" cy="503125"/>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57150" y="1397725"/>
            <a:ext cx="810000"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Clin Cardiol. 2017: 4-A-2</a:t>
            </a:r>
          </a:p>
        </p:txBody>
      </p:sp>
      <p:cxnSp>
        <p:nvCxnSpPr>
          <p:cNvPr id="14" name="Straight Arrow Connector 13"/>
          <p:cNvCxnSpPr>
            <a:endCxn id="18" idx="1"/>
          </p:cNvCxnSpPr>
          <p:nvPr/>
        </p:nvCxnSpPr>
        <p:spPr>
          <a:xfrm>
            <a:off x="867150" y="1477441"/>
            <a:ext cx="423921" cy="72590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6" name="TextBox 15"/>
          <p:cNvSpPr txBox="1"/>
          <p:nvPr/>
        </p:nvSpPr>
        <p:spPr>
          <a:xfrm>
            <a:off x="46439" y="1700877"/>
            <a:ext cx="838200" cy="406265"/>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634-B-2; 635-A-2; </a:t>
            </a:r>
          </a:p>
        </p:txBody>
      </p:sp>
      <p:cxnSp>
        <p:nvCxnSpPr>
          <p:cNvPr id="17" name="Straight Arrow Connector 16"/>
          <p:cNvCxnSpPr>
            <a:endCxn id="18" idx="1"/>
          </p:cNvCxnSpPr>
          <p:nvPr/>
        </p:nvCxnSpPr>
        <p:spPr>
          <a:xfrm>
            <a:off x="895350" y="1826185"/>
            <a:ext cx="395721" cy="377165"/>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8" name="Left Brace 17"/>
          <p:cNvSpPr/>
          <p:nvPr/>
        </p:nvSpPr>
        <p:spPr>
          <a:xfrm>
            <a:off x="1291071" y="1826185"/>
            <a:ext cx="155448" cy="754330"/>
          </a:xfrm>
          <a:prstGeom prst="lef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2" name="TextBox 21"/>
          <p:cNvSpPr txBox="1"/>
          <p:nvPr/>
        </p:nvSpPr>
        <p:spPr>
          <a:xfrm>
            <a:off x="18239" y="2177870"/>
            <a:ext cx="838200"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636-A-2</a:t>
            </a:r>
          </a:p>
        </p:txBody>
      </p:sp>
      <p:sp>
        <p:nvSpPr>
          <p:cNvPr id="23" name="TextBox 22"/>
          <p:cNvSpPr txBox="1"/>
          <p:nvPr/>
        </p:nvSpPr>
        <p:spPr>
          <a:xfrm>
            <a:off x="46439" y="2497755"/>
            <a:ext cx="810000"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Clin Cardiol. 2017: 5-A-3</a:t>
            </a:r>
          </a:p>
        </p:txBody>
      </p:sp>
      <p:cxnSp>
        <p:nvCxnSpPr>
          <p:cNvPr id="26" name="Straight Arrow Connector 25"/>
          <p:cNvCxnSpPr>
            <a:stCxn id="29" idx="1"/>
          </p:cNvCxnSpPr>
          <p:nvPr/>
        </p:nvCxnSpPr>
        <p:spPr>
          <a:xfrm>
            <a:off x="973072" y="2479885"/>
            <a:ext cx="395723" cy="217094"/>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9" name="Left Brace 28"/>
          <p:cNvSpPr/>
          <p:nvPr/>
        </p:nvSpPr>
        <p:spPr>
          <a:xfrm rot="10800000">
            <a:off x="818935" y="2172259"/>
            <a:ext cx="154137" cy="615252"/>
          </a:xfrm>
          <a:prstGeom prst="lef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43" name="TextBox 42"/>
          <p:cNvSpPr txBox="1"/>
          <p:nvPr/>
        </p:nvSpPr>
        <p:spPr>
          <a:xfrm>
            <a:off x="35942" y="2834830"/>
            <a:ext cx="810000"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Clin Cardiol. 2017: 3-B-2</a:t>
            </a:r>
          </a:p>
        </p:txBody>
      </p:sp>
      <p:cxnSp>
        <p:nvCxnSpPr>
          <p:cNvPr id="44" name="Straight Arrow Connector 43"/>
          <p:cNvCxnSpPr/>
          <p:nvPr/>
        </p:nvCxnSpPr>
        <p:spPr>
          <a:xfrm flipH="1" flipV="1">
            <a:off x="2316855" y="2764512"/>
            <a:ext cx="39268" cy="238342"/>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27545" y="3142946"/>
            <a:ext cx="802793"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635-A-1</a:t>
            </a:r>
          </a:p>
        </p:txBody>
      </p:sp>
      <p:sp>
        <p:nvSpPr>
          <p:cNvPr id="54" name="Left Brace 53"/>
          <p:cNvSpPr/>
          <p:nvPr/>
        </p:nvSpPr>
        <p:spPr>
          <a:xfrm rot="10800000">
            <a:off x="803526" y="2834830"/>
            <a:ext cx="155448" cy="700426"/>
          </a:xfrm>
          <a:prstGeom prst="lef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59" name="TextBox 58"/>
          <p:cNvSpPr txBox="1"/>
          <p:nvPr/>
        </p:nvSpPr>
        <p:spPr>
          <a:xfrm>
            <a:off x="5955310" y="1256148"/>
            <a:ext cx="838200"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636-A-2</a:t>
            </a:r>
          </a:p>
        </p:txBody>
      </p:sp>
      <p:sp>
        <p:nvSpPr>
          <p:cNvPr id="60" name="TextBox 59"/>
          <p:cNvSpPr txBox="1"/>
          <p:nvPr/>
        </p:nvSpPr>
        <p:spPr>
          <a:xfrm>
            <a:off x="5959475" y="1688841"/>
            <a:ext cx="810000"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Clin Cardiol. 2017: 5-A-3</a:t>
            </a:r>
          </a:p>
        </p:txBody>
      </p:sp>
      <p:sp>
        <p:nvSpPr>
          <p:cNvPr id="61" name="Left Brace 60"/>
          <p:cNvSpPr/>
          <p:nvPr/>
        </p:nvSpPr>
        <p:spPr>
          <a:xfrm>
            <a:off x="5807642" y="1245103"/>
            <a:ext cx="190065" cy="769664"/>
          </a:xfrm>
          <a:prstGeom prst="leftBrace">
            <a:avLst>
              <a:gd name="adj1" fmla="val 8333"/>
              <a:gd name="adj2" fmla="val 49175"/>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69" name="Straight Arrow Connector 68"/>
          <p:cNvCxnSpPr>
            <a:stCxn id="61" idx="1"/>
          </p:cNvCxnSpPr>
          <p:nvPr/>
        </p:nvCxnSpPr>
        <p:spPr>
          <a:xfrm flipH="1">
            <a:off x="3051741" y="1623585"/>
            <a:ext cx="2755901" cy="413666"/>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86" name="TextBox 85"/>
          <p:cNvSpPr txBox="1"/>
          <p:nvPr/>
        </p:nvSpPr>
        <p:spPr>
          <a:xfrm>
            <a:off x="5959475" y="2601169"/>
            <a:ext cx="838200"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636-B-1</a:t>
            </a:r>
          </a:p>
        </p:txBody>
      </p:sp>
      <p:cxnSp>
        <p:nvCxnSpPr>
          <p:cNvPr id="90" name="Straight Arrow Connector 89"/>
          <p:cNvCxnSpPr/>
          <p:nvPr/>
        </p:nvCxnSpPr>
        <p:spPr>
          <a:xfrm flipH="1" flipV="1">
            <a:off x="2900277" y="2580515"/>
            <a:ext cx="56096" cy="116464"/>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a:endCxn id="86" idx="1"/>
          </p:cNvCxnSpPr>
          <p:nvPr/>
        </p:nvCxnSpPr>
        <p:spPr>
          <a:xfrm>
            <a:off x="2956373" y="2696979"/>
            <a:ext cx="3003102" cy="4576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7" name="Straight Arrow Connector 96"/>
          <p:cNvCxnSpPr/>
          <p:nvPr/>
        </p:nvCxnSpPr>
        <p:spPr>
          <a:xfrm flipV="1">
            <a:off x="2356123" y="2579837"/>
            <a:ext cx="1088304" cy="423017"/>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a:stCxn id="54" idx="1"/>
          </p:cNvCxnSpPr>
          <p:nvPr/>
        </p:nvCxnSpPr>
        <p:spPr>
          <a:xfrm flipV="1">
            <a:off x="958974" y="3002855"/>
            <a:ext cx="1397149" cy="182188"/>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110" name="TextBox 109"/>
          <p:cNvSpPr txBox="1"/>
          <p:nvPr/>
        </p:nvSpPr>
        <p:spPr>
          <a:xfrm>
            <a:off x="8937" y="3905925"/>
            <a:ext cx="794589"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635-A-2</a:t>
            </a:r>
          </a:p>
        </p:txBody>
      </p:sp>
      <p:sp>
        <p:nvSpPr>
          <p:cNvPr id="111" name="TextBox 110"/>
          <p:cNvSpPr txBox="1"/>
          <p:nvPr/>
        </p:nvSpPr>
        <p:spPr>
          <a:xfrm>
            <a:off x="8937" y="3583626"/>
            <a:ext cx="810000"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Clin Cardiol. 2017: 4-A-2</a:t>
            </a:r>
          </a:p>
        </p:txBody>
      </p:sp>
      <p:sp>
        <p:nvSpPr>
          <p:cNvPr id="112" name="Left Brace 111"/>
          <p:cNvSpPr/>
          <p:nvPr/>
        </p:nvSpPr>
        <p:spPr>
          <a:xfrm rot="10800000">
            <a:off x="764719" y="3568679"/>
            <a:ext cx="204857" cy="694725"/>
          </a:xfrm>
          <a:prstGeom prst="leftBrace">
            <a:avLst>
              <a:gd name="adj1" fmla="val 8333"/>
              <a:gd name="adj2" fmla="val 82905"/>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113" name="Straight Arrow Connector 112"/>
          <p:cNvCxnSpPr>
            <a:stCxn id="112" idx="1"/>
          </p:cNvCxnSpPr>
          <p:nvPr/>
        </p:nvCxnSpPr>
        <p:spPr>
          <a:xfrm flipV="1">
            <a:off x="969576" y="3185043"/>
            <a:ext cx="338611" cy="50239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26" name="TextBox 125"/>
          <p:cNvSpPr txBox="1"/>
          <p:nvPr/>
        </p:nvSpPr>
        <p:spPr>
          <a:xfrm>
            <a:off x="5941210" y="3100777"/>
            <a:ext cx="838200" cy="406265"/>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635-B-4; 636-A-2</a:t>
            </a:r>
          </a:p>
        </p:txBody>
      </p:sp>
      <p:sp>
        <p:nvSpPr>
          <p:cNvPr id="127" name="TextBox 126"/>
          <p:cNvSpPr txBox="1"/>
          <p:nvPr/>
        </p:nvSpPr>
        <p:spPr>
          <a:xfrm>
            <a:off x="5955675" y="3537162"/>
            <a:ext cx="810000" cy="406265"/>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Clin Cardiol. 2017: 4-B-3; 5-A-3</a:t>
            </a:r>
          </a:p>
        </p:txBody>
      </p:sp>
      <p:sp>
        <p:nvSpPr>
          <p:cNvPr id="128" name="Left Brace 127"/>
          <p:cNvSpPr/>
          <p:nvPr/>
        </p:nvSpPr>
        <p:spPr>
          <a:xfrm>
            <a:off x="5848284" y="3052038"/>
            <a:ext cx="149423" cy="891390"/>
          </a:xfrm>
          <a:prstGeom prst="lef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130" name="Straight Arrow Connector 129"/>
          <p:cNvCxnSpPr>
            <a:stCxn id="128" idx="1"/>
            <a:endCxn id="168" idx="1"/>
          </p:cNvCxnSpPr>
          <p:nvPr/>
        </p:nvCxnSpPr>
        <p:spPr>
          <a:xfrm flipH="1" flipV="1">
            <a:off x="5697516" y="3494936"/>
            <a:ext cx="150768" cy="2797"/>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35" name="TextBox 134"/>
          <p:cNvSpPr txBox="1"/>
          <p:nvPr/>
        </p:nvSpPr>
        <p:spPr>
          <a:xfrm>
            <a:off x="26824" y="4353252"/>
            <a:ext cx="810000"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Clin Cardiol. 2017: 4-A-1</a:t>
            </a:r>
          </a:p>
        </p:txBody>
      </p:sp>
      <p:cxnSp>
        <p:nvCxnSpPr>
          <p:cNvPr id="136" name="Straight Arrow Connector 135"/>
          <p:cNvCxnSpPr>
            <a:stCxn id="143" idx="1"/>
          </p:cNvCxnSpPr>
          <p:nvPr/>
        </p:nvCxnSpPr>
        <p:spPr>
          <a:xfrm flipV="1">
            <a:off x="895350" y="3827637"/>
            <a:ext cx="6666" cy="841730"/>
          </a:xfrm>
          <a:prstGeom prst="straightConnector1">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2" name="TextBox 141"/>
          <p:cNvSpPr txBox="1"/>
          <p:nvPr/>
        </p:nvSpPr>
        <p:spPr>
          <a:xfrm>
            <a:off x="37560" y="4670944"/>
            <a:ext cx="792778"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634-B-2</a:t>
            </a:r>
          </a:p>
        </p:txBody>
      </p:sp>
      <p:sp>
        <p:nvSpPr>
          <p:cNvPr id="143" name="Left Brace 142"/>
          <p:cNvSpPr/>
          <p:nvPr/>
        </p:nvSpPr>
        <p:spPr>
          <a:xfrm rot="10800000">
            <a:off x="806281" y="4337152"/>
            <a:ext cx="89069" cy="664430"/>
          </a:xfrm>
          <a:prstGeom prst="lef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46" name="TextBox 145"/>
          <p:cNvSpPr txBox="1"/>
          <p:nvPr/>
        </p:nvSpPr>
        <p:spPr>
          <a:xfrm>
            <a:off x="5914247" y="4053998"/>
            <a:ext cx="802793"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635-A-1</a:t>
            </a:r>
          </a:p>
        </p:txBody>
      </p:sp>
      <p:cxnSp>
        <p:nvCxnSpPr>
          <p:cNvPr id="147" name="Straight Arrow Connector 146"/>
          <p:cNvCxnSpPr/>
          <p:nvPr/>
        </p:nvCxnSpPr>
        <p:spPr>
          <a:xfrm flipH="1" flipV="1">
            <a:off x="5807642" y="3905925"/>
            <a:ext cx="359796" cy="148074"/>
          </a:xfrm>
          <a:prstGeom prst="straightConnector1">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0" name="TextBox 149"/>
          <p:cNvSpPr txBox="1"/>
          <p:nvPr/>
        </p:nvSpPr>
        <p:spPr>
          <a:xfrm>
            <a:off x="5946604" y="4489618"/>
            <a:ext cx="810000"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Clin Cardiol. 2017: 3-B-2</a:t>
            </a:r>
          </a:p>
        </p:txBody>
      </p:sp>
      <p:sp>
        <p:nvSpPr>
          <p:cNvPr id="152" name="Left Brace 151"/>
          <p:cNvSpPr/>
          <p:nvPr/>
        </p:nvSpPr>
        <p:spPr>
          <a:xfrm>
            <a:off x="5807642" y="4449002"/>
            <a:ext cx="213210" cy="818197"/>
          </a:xfrm>
          <a:prstGeom prst="lef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156" name="Straight Connector 155"/>
          <p:cNvCxnSpPr/>
          <p:nvPr/>
        </p:nvCxnSpPr>
        <p:spPr>
          <a:xfrm>
            <a:off x="5172075" y="3889375"/>
            <a:ext cx="525441" cy="33100"/>
          </a:xfrm>
          <a:prstGeom prst="line">
            <a:avLst/>
          </a:prstGeom>
          <a:ln>
            <a:solidFill>
              <a:srgbClr val="FF0000"/>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160" name="TextBox 159"/>
          <p:cNvSpPr txBox="1"/>
          <p:nvPr/>
        </p:nvSpPr>
        <p:spPr>
          <a:xfrm>
            <a:off x="56492" y="5142355"/>
            <a:ext cx="792778"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634-B-1</a:t>
            </a:r>
          </a:p>
        </p:txBody>
      </p:sp>
      <p:cxnSp>
        <p:nvCxnSpPr>
          <p:cNvPr id="161" name="Straight Arrow Connector 160"/>
          <p:cNvCxnSpPr/>
          <p:nvPr/>
        </p:nvCxnSpPr>
        <p:spPr>
          <a:xfrm flipV="1">
            <a:off x="853050" y="4858101"/>
            <a:ext cx="147985" cy="376615"/>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a:off x="32006" y="5620072"/>
            <a:ext cx="802793"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635-A-1</a:t>
            </a:r>
          </a:p>
        </p:txBody>
      </p:sp>
      <p:cxnSp>
        <p:nvCxnSpPr>
          <p:cNvPr id="166" name="Straight Arrow Connector 165"/>
          <p:cNvCxnSpPr/>
          <p:nvPr/>
        </p:nvCxnSpPr>
        <p:spPr>
          <a:xfrm flipV="1">
            <a:off x="836824" y="5431764"/>
            <a:ext cx="242286" cy="188309"/>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68" name="Left Brace 167"/>
          <p:cNvSpPr/>
          <p:nvPr/>
        </p:nvSpPr>
        <p:spPr>
          <a:xfrm rot="10800000">
            <a:off x="5521131" y="3276743"/>
            <a:ext cx="176385" cy="436386"/>
          </a:xfrm>
          <a:prstGeom prst="lef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62" name="Straight Connector 61"/>
          <p:cNvCxnSpPr>
            <a:endCxn id="152" idx="1"/>
          </p:cNvCxnSpPr>
          <p:nvPr/>
        </p:nvCxnSpPr>
        <p:spPr>
          <a:xfrm>
            <a:off x="5697516" y="3922475"/>
            <a:ext cx="110126" cy="935626"/>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5322843" y="3827635"/>
            <a:ext cx="484799" cy="78290"/>
          </a:xfrm>
          <a:prstGeom prst="line">
            <a:avLst/>
          </a:prstGeom>
          <a:ln>
            <a:solidFill>
              <a:srgbClr val="FF0000"/>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p:cNvCxnSpPr/>
          <p:nvPr/>
        </p:nvCxnSpPr>
        <p:spPr>
          <a:xfrm>
            <a:off x="902016" y="3829900"/>
            <a:ext cx="106162" cy="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5959475" y="4858100"/>
            <a:ext cx="802793" cy="283154"/>
          </a:xfrm>
          <a:prstGeom prst="rect">
            <a:avLst/>
          </a:prstGeom>
          <a:noFill/>
          <a:ln>
            <a:solidFill>
              <a:srgbClr val="FF0000"/>
            </a:solidFill>
          </a:ln>
        </p:spPr>
        <p:txBody>
          <a:bodyPr wrap="square" lIns="18288" tIns="18288" rIns="18288" bIns="18288" rtlCol="0">
            <a:spAutoFit/>
          </a:bodyPr>
          <a:lstStyle/>
          <a:p>
            <a:r>
              <a:rPr lang="en-IN" sz="800" dirty="0">
                <a:latin typeface="Arial Narrow" pitchFamily="34" charset="0"/>
              </a:rPr>
              <a:t>Giugliano. N Engl J Med. 2017: 635-A-1</a:t>
            </a:r>
          </a:p>
        </p:txBody>
      </p:sp>
    </p:spTree>
    <p:extLst>
      <p:ext uri="{BB962C8B-B14F-4D97-AF65-F5344CB8AC3E}">
        <p14:creationId xmlns:p14="http://schemas.microsoft.com/office/powerpoint/2010/main" val="339089189"/>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14" name="TextBox 13">
            <a:extLst>
              <a:ext uri="{FF2B5EF4-FFF2-40B4-BE49-F238E27FC236}">
                <a16:creationId xmlns:a16="http://schemas.microsoft.com/office/drawing/2014/main" id="{D2B17636-792A-4BB9-B972-B8F70859CED7}"/>
              </a:ext>
            </a:extLst>
          </p:cNvPr>
          <p:cNvSpPr txBox="1"/>
          <p:nvPr/>
        </p:nvSpPr>
        <p:spPr>
          <a:xfrm>
            <a:off x="26624" y="1583122"/>
            <a:ext cx="83856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NEJM</a:t>
            </a:r>
            <a:r>
              <a:rPr lang="fr-FR" sz="800" dirty="0">
                <a:solidFill>
                  <a:prstClr val="black"/>
                </a:solidFill>
              </a:rPr>
              <a:t>. 2017:</a:t>
            </a:r>
          </a:p>
          <a:p>
            <a:r>
              <a:rPr lang="en-US" sz="800" dirty="0">
                <a:solidFill>
                  <a:prstClr val="black"/>
                </a:solidFill>
              </a:rPr>
              <a:t>1368-Abstract; 1370-A-2; </a:t>
            </a:r>
          </a:p>
        </p:txBody>
      </p:sp>
      <p:sp>
        <p:nvSpPr>
          <p:cNvPr id="24" name="TextBox 23">
            <a:extLst>
              <a:ext uri="{FF2B5EF4-FFF2-40B4-BE49-F238E27FC236}">
                <a16:creationId xmlns:a16="http://schemas.microsoft.com/office/drawing/2014/main" id="{D2B17636-792A-4BB9-B972-B8F70859CED7}"/>
              </a:ext>
            </a:extLst>
          </p:cNvPr>
          <p:cNvSpPr txBox="1"/>
          <p:nvPr/>
        </p:nvSpPr>
        <p:spPr>
          <a:xfrm>
            <a:off x="17189" y="787755"/>
            <a:ext cx="66816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NEJM</a:t>
            </a:r>
            <a:r>
              <a:rPr lang="fr-FR" sz="800" dirty="0">
                <a:solidFill>
                  <a:prstClr val="black"/>
                </a:solidFill>
              </a:rPr>
              <a:t>. 2017: 1713-Abstract</a:t>
            </a:r>
          </a:p>
          <a:p>
            <a:endParaRPr lang="en-US" sz="800" dirty="0">
              <a:solidFill>
                <a:prstClr val="black"/>
              </a:solidFill>
            </a:endParaRPr>
          </a:p>
        </p:txBody>
      </p:sp>
      <p:cxnSp>
        <p:nvCxnSpPr>
          <p:cNvPr id="25" name="Straight Arrow Connector 24">
            <a:extLst>
              <a:ext uri="{FF2B5EF4-FFF2-40B4-BE49-F238E27FC236}">
                <a16:creationId xmlns:a16="http://schemas.microsoft.com/office/drawing/2014/main" id="{20CE50FD-1662-4806-8A3D-C8493C39EFFF}"/>
              </a:ext>
            </a:extLst>
          </p:cNvPr>
          <p:cNvCxnSpPr>
            <a:cxnSpLocks/>
          </p:cNvCxnSpPr>
          <p:nvPr/>
        </p:nvCxnSpPr>
        <p:spPr>
          <a:xfrm flipV="1">
            <a:off x="719491" y="983404"/>
            <a:ext cx="346987" cy="8755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20CE50FD-1662-4806-8A3D-C8493C39EFFF}"/>
              </a:ext>
            </a:extLst>
          </p:cNvPr>
          <p:cNvCxnSpPr>
            <a:cxnSpLocks/>
          </p:cNvCxnSpPr>
          <p:nvPr/>
        </p:nvCxnSpPr>
        <p:spPr>
          <a:xfrm flipV="1">
            <a:off x="873467" y="1698961"/>
            <a:ext cx="232984" cy="16513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D2B17636-792A-4BB9-B972-B8F70859CED7}"/>
              </a:ext>
            </a:extLst>
          </p:cNvPr>
          <p:cNvSpPr txBox="1"/>
          <p:nvPr/>
        </p:nvSpPr>
        <p:spPr>
          <a:xfrm>
            <a:off x="26624" y="2165423"/>
            <a:ext cx="838564" cy="46165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Bensilial S, et al. </a:t>
            </a:r>
            <a:r>
              <a:rPr lang="fr-FR" sz="800" i="1" dirty="0">
                <a:solidFill>
                  <a:prstClr val="black"/>
                </a:solidFill>
              </a:rPr>
              <a:t>JACC</a:t>
            </a:r>
            <a:r>
              <a:rPr lang="fr-FR" sz="800" dirty="0">
                <a:solidFill>
                  <a:prstClr val="black"/>
                </a:solidFill>
              </a:rPr>
              <a:t>. 2018:</a:t>
            </a:r>
          </a:p>
          <a:p>
            <a:r>
              <a:rPr lang="en-US" sz="800" dirty="0">
                <a:solidFill>
                  <a:prstClr val="black"/>
                </a:solidFill>
              </a:rPr>
              <a:t>489-Abstract; </a:t>
            </a:r>
          </a:p>
        </p:txBody>
      </p:sp>
      <p:cxnSp>
        <p:nvCxnSpPr>
          <p:cNvPr id="27" name="Straight Arrow Connector 26">
            <a:extLst>
              <a:ext uri="{FF2B5EF4-FFF2-40B4-BE49-F238E27FC236}">
                <a16:creationId xmlns:a16="http://schemas.microsoft.com/office/drawing/2014/main" id="{20CE50FD-1662-4806-8A3D-C8493C39EFFF}"/>
              </a:ext>
            </a:extLst>
          </p:cNvPr>
          <p:cNvCxnSpPr>
            <a:cxnSpLocks/>
          </p:cNvCxnSpPr>
          <p:nvPr/>
        </p:nvCxnSpPr>
        <p:spPr>
          <a:xfrm flipV="1">
            <a:off x="876947" y="1698961"/>
            <a:ext cx="229504" cy="62473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D2B17636-792A-4BB9-B972-B8F70859CED7}"/>
              </a:ext>
            </a:extLst>
          </p:cNvPr>
          <p:cNvSpPr txBox="1"/>
          <p:nvPr/>
        </p:nvSpPr>
        <p:spPr>
          <a:xfrm>
            <a:off x="26624" y="2863242"/>
            <a:ext cx="838564" cy="338540"/>
          </a:xfrm>
          <a:prstGeom prst="rect">
            <a:avLst/>
          </a:prstGeom>
          <a:noFill/>
          <a:ln>
            <a:solidFill>
              <a:srgbClr val="FF0000"/>
            </a:solidFill>
          </a:ln>
        </p:spPr>
        <p:txBody>
          <a:bodyPr wrap="square" lIns="43247" tIns="45713" rIns="43247" bIns="45713" rtlCol="0">
            <a:spAutoFit/>
          </a:bodyPr>
          <a:lstStyle/>
          <a:p>
            <a:r>
              <a:rPr lang="en-US" sz="800" dirty="0">
                <a:solidFill>
                  <a:prstClr val="black"/>
                </a:solidFill>
              </a:rPr>
              <a:t>Dellborg M et al, </a:t>
            </a:r>
            <a:r>
              <a:rPr lang="en-US" sz="800" i="1" dirty="0">
                <a:solidFill>
                  <a:prstClr val="black"/>
                </a:solidFill>
              </a:rPr>
              <a:t>ESC.</a:t>
            </a:r>
            <a:r>
              <a:rPr lang="en-US" sz="800" dirty="0">
                <a:solidFill>
                  <a:prstClr val="black"/>
                </a:solidFill>
              </a:rPr>
              <a:t> 2017: 1-A-3</a:t>
            </a:r>
          </a:p>
        </p:txBody>
      </p:sp>
      <p:cxnSp>
        <p:nvCxnSpPr>
          <p:cNvPr id="30" name="Straight Arrow Connector 29">
            <a:extLst>
              <a:ext uri="{FF2B5EF4-FFF2-40B4-BE49-F238E27FC236}">
                <a16:creationId xmlns:a16="http://schemas.microsoft.com/office/drawing/2014/main" id="{20CE50FD-1662-4806-8A3D-C8493C39EFFF}"/>
              </a:ext>
            </a:extLst>
          </p:cNvPr>
          <p:cNvCxnSpPr>
            <a:cxnSpLocks/>
          </p:cNvCxnSpPr>
          <p:nvPr/>
        </p:nvCxnSpPr>
        <p:spPr>
          <a:xfrm flipV="1">
            <a:off x="865188" y="1654737"/>
            <a:ext cx="241263" cy="138734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D2B17636-792A-4BB9-B972-B8F70859CED7}"/>
              </a:ext>
            </a:extLst>
          </p:cNvPr>
          <p:cNvSpPr txBox="1"/>
          <p:nvPr/>
        </p:nvSpPr>
        <p:spPr>
          <a:xfrm>
            <a:off x="5590811" y="2125733"/>
            <a:ext cx="838564" cy="46165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NEJM</a:t>
            </a:r>
            <a:r>
              <a:rPr lang="fr-FR" sz="800" dirty="0">
                <a:solidFill>
                  <a:prstClr val="black"/>
                </a:solidFill>
              </a:rPr>
              <a:t>. 2017:</a:t>
            </a:r>
          </a:p>
          <a:p>
            <a:r>
              <a:rPr lang="en-US" sz="800" dirty="0">
                <a:solidFill>
                  <a:prstClr val="black"/>
                </a:solidFill>
              </a:rPr>
              <a:t>1791-Abstract; </a:t>
            </a:r>
          </a:p>
        </p:txBody>
      </p:sp>
      <p:cxnSp>
        <p:nvCxnSpPr>
          <p:cNvPr id="32" name="Straight Arrow Connector 31">
            <a:extLst>
              <a:ext uri="{FF2B5EF4-FFF2-40B4-BE49-F238E27FC236}">
                <a16:creationId xmlns:a16="http://schemas.microsoft.com/office/drawing/2014/main" id="{20CE50FD-1662-4806-8A3D-C8493C39EFFF}"/>
              </a:ext>
            </a:extLst>
          </p:cNvPr>
          <p:cNvCxnSpPr>
            <a:cxnSpLocks/>
          </p:cNvCxnSpPr>
          <p:nvPr/>
        </p:nvCxnSpPr>
        <p:spPr>
          <a:xfrm flipH="1" flipV="1">
            <a:off x="5590811" y="1864093"/>
            <a:ext cx="419282" cy="26186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20CE50FD-1662-4806-8A3D-C8493C39EFFF}"/>
              </a:ext>
            </a:extLst>
          </p:cNvPr>
          <p:cNvCxnSpPr>
            <a:cxnSpLocks/>
          </p:cNvCxnSpPr>
          <p:nvPr/>
        </p:nvCxnSpPr>
        <p:spPr>
          <a:xfrm flipH="1">
            <a:off x="5230813" y="2369042"/>
            <a:ext cx="359999" cy="1855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D2B17636-792A-4BB9-B972-B8F70859CED7}"/>
              </a:ext>
            </a:extLst>
          </p:cNvPr>
          <p:cNvSpPr txBox="1"/>
          <p:nvPr/>
        </p:nvSpPr>
        <p:spPr>
          <a:xfrm>
            <a:off x="5590811" y="3128404"/>
            <a:ext cx="83856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NEJM</a:t>
            </a:r>
            <a:r>
              <a:rPr lang="fr-FR" sz="800" dirty="0">
                <a:solidFill>
                  <a:prstClr val="black"/>
                </a:solidFill>
              </a:rPr>
              <a:t>. 2017:</a:t>
            </a:r>
          </a:p>
          <a:p>
            <a:r>
              <a:rPr lang="en-US" sz="800" dirty="0">
                <a:solidFill>
                  <a:prstClr val="black"/>
                </a:solidFill>
              </a:rPr>
              <a:t>1368-Abstract; 1370-A-2; </a:t>
            </a:r>
          </a:p>
        </p:txBody>
      </p:sp>
      <p:cxnSp>
        <p:nvCxnSpPr>
          <p:cNvPr id="35" name="Straight Arrow Connector 34">
            <a:extLst>
              <a:ext uri="{FF2B5EF4-FFF2-40B4-BE49-F238E27FC236}">
                <a16:creationId xmlns:a16="http://schemas.microsoft.com/office/drawing/2014/main" id="{20CE50FD-1662-4806-8A3D-C8493C39EFFF}"/>
              </a:ext>
            </a:extLst>
          </p:cNvPr>
          <p:cNvCxnSpPr>
            <a:cxnSpLocks/>
            <a:stCxn id="34" idx="0"/>
          </p:cNvCxnSpPr>
          <p:nvPr/>
        </p:nvCxnSpPr>
        <p:spPr>
          <a:xfrm flipH="1" flipV="1">
            <a:off x="5410811" y="2625438"/>
            <a:ext cx="599282" cy="50296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20CE50FD-1662-4806-8A3D-C8493C39EFFF}"/>
              </a:ext>
            </a:extLst>
          </p:cNvPr>
          <p:cNvCxnSpPr>
            <a:cxnSpLocks/>
          </p:cNvCxnSpPr>
          <p:nvPr/>
        </p:nvCxnSpPr>
        <p:spPr>
          <a:xfrm flipV="1">
            <a:off x="873467" y="2387599"/>
            <a:ext cx="241263" cy="63936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D2B17636-792A-4BB9-B972-B8F70859CED7}"/>
              </a:ext>
            </a:extLst>
          </p:cNvPr>
          <p:cNvSpPr txBox="1"/>
          <p:nvPr/>
        </p:nvSpPr>
        <p:spPr>
          <a:xfrm>
            <a:off x="34903" y="3232216"/>
            <a:ext cx="750909" cy="46165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Bensilial S, et al. </a:t>
            </a:r>
            <a:r>
              <a:rPr lang="fr-FR" sz="800" i="1" dirty="0">
                <a:solidFill>
                  <a:prstClr val="black"/>
                </a:solidFill>
              </a:rPr>
              <a:t>JACC</a:t>
            </a:r>
            <a:r>
              <a:rPr lang="fr-FR" sz="800" dirty="0">
                <a:solidFill>
                  <a:prstClr val="black"/>
                </a:solidFill>
              </a:rPr>
              <a:t>. 2018:</a:t>
            </a:r>
          </a:p>
          <a:p>
            <a:r>
              <a:rPr lang="en-US" sz="800" dirty="0">
                <a:solidFill>
                  <a:prstClr val="black"/>
                </a:solidFill>
              </a:rPr>
              <a:t>489-Abstract; </a:t>
            </a:r>
          </a:p>
        </p:txBody>
      </p:sp>
      <p:cxnSp>
        <p:nvCxnSpPr>
          <p:cNvPr id="43" name="Straight Arrow Connector 42">
            <a:extLst>
              <a:ext uri="{FF2B5EF4-FFF2-40B4-BE49-F238E27FC236}">
                <a16:creationId xmlns:a16="http://schemas.microsoft.com/office/drawing/2014/main" id="{20CE50FD-1662-4806-8A3D-C8493C39EFFF}"/>
              </a:ext>
            </a:extLst>
          </p:cNvPr>
          <p:cNvCxnSpPr>
            <a:cxnSpLocks/>
          </p:cNvCxnSpPr>
          <p:nvPr/>
        </p:nvCxnSpPr>
        <p:spPr>
          <a:xfrm flipV="1">
            <a:off x="794092" y="2387599"/>
            <a:ext cx="328917" cy="103132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D2B17636-792A-4BB9-B972-B8F70859CED7}"/>
              </a:ext>
            </a:extLst>
          </p:cNvPr>
          <p:cNvSpPr txBox="1"/>
          <p:nvPr/>
        </p:nvSpPr>
        <p:spPr>
          <a:xfrm>
            <a:off x="3960554" y="3255197"/>
            <a:ext cx="1190883" cy="338540"/>
          </a:xfrm>
          <a:prstGeom prst="rect">
            <a:avLst/>
          </a:prstGeom>
          <a:noFill/>
          <a:ln>
            <a:solidFill>
              <a:srgbClr val="FF0000"/>
            </a:solidFill>
          </a:ln>
        </p:spPr>
        <p:txBody>
          <a:bodyPr wrap="square" lIns="43247" tIns="45713" rIns="43247" bIns="45713" rtlCol="0">
            <a:spAutoFit/>
          </a:bodyPr>
          <a:lstStyle/>
          <a:p>
            <a:r>
              <a:rPr lang="en-US" sz="800" dirty="0">
                <a:solidFill>
                  <a:prstClr val="black"/>
                </a:solidFill>
              </a:rPr>
              <a:t>Sabatine MS et al, </a:t>
            </a:r>
            <a:r>
              <a:rPr lang="en-US" sz="800" i="1" dirty="0">
                <a:solidFill>
                  <a:prstClr val="black"/>
                </a:solidFill>
              </a:rPr>
              <a:t>Circulation.</a:t>
            </a:r>
            <a:r>
              <a:rPr lang="en-US" sz="800" dirty="0">
                <a:solidFill>
                  <a:prstClr val="black"/>
                </a:solidFill>
              </a:rPr>
              <a:t> 2018: 4-A-2</a:t>
            </a:r>
          </a:p>
        </p:txBody>
      </p:sp>
      <p:cxnSp>
        <p:nvCxnSpPr>
          <p:cNvPr id="47" name="Straight Arrow Connector 46">
            <a:extLst>
              <a:ext uri="{FF2B5EF4-FFF2-40B4-BE49-F238E27FC236}">
                <a16:creationId xmlns:a16="http://schemas.microsoft.com/office/drawing/2014/main" id="{20CE50FD-1662-4806-8A3D-C8493C39EFFF}"/>
              </a:ext>
            </a:extLst>
          </p:cNvPr>
          <p:cNvCxnSpPr>
            <a:cxnSpLocks/>
          </p:cNvCxnSpPr>
          <p:nvPr/>
        </p:nvCxnSpPr>
        <p:spPr>
          <a:xfrm flipH="1" flipV="1">
            <a:off x="4039930" y="3026966"/>
            <a:ext cx="381257" cy="22823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 name="Notes Placeholder 1">
            <a:extLst>
              <a:ext uri="{FF2B5EF4-FFF2-40B4-BE49-F238E27FC236}">
                <a16:creationId xmlns:a16="http://schemas.microsoft.com/office/drawing/2014/main" id="{48A5BED2-61F0-0DAA-1FAF-4D06D0DCB15A}"/>
              </a:ext>
            </a:extLst>
          </p:cNvPr>
          <p:cNvSpPr>
            <a:spLocks noGrp="1"/>
          </p:cNvSpPr>
          <p:nvPr>
            <p:ph type="body" idx="1"/>
          </p:nvPr>
        </p:nvSpPr>
        <p:spPr/>
        <p:txBody>
          <a:bodyPr/>
          <a:lstStyle/>
          <a:p>
            <a:r>
              <a:rPr lang="en-US" sz="1200" noProof="0" dirty="0">
                <a:solidFill>
                  <a:srgbClr val="000000"/>
                </a:solidFill>
              </a:rPr>
              <a:t>FOURIER = Further cardiovascular OUtcomes Research with PCSK9 Inhibition in subjects with Elevated Risk; LDL-C = low-density lipoprotein cholesterol; MI = myocardial infarction; OLE = open-label extension; </a:t>
            </a:r>
            <a:r>
              <a:rPr lang="en-US" sz="1200" noProof="0" dirty="0"/>
              <a:t>PCSK9 = proprotein convertase subtilisin/kexin type 9</a:t>
            </a:r>
            <a:r>
              <a:rPr lang="en-US" sz="1200" noProof="0" dirty="0">
                <a:solidFill>
                  <a:srgbClr val="000000"/>
                </a:solidFill>
              </a:rPr>
              <a:t>.</a:t>
            </a:r>
          </a:p>
          <a:p>
            <a:r>
              <a:rPr lang="en-US" sz="1200" noProof="0" dirty="0">
                <a:solidFill>
                  <a:srgbClr val="000000"/>
                </a:solidFill>
              </a:rPr>
              <a:t>Gaba P, et al. </a:t>
            </a:r>
            <a:r>
              <a:rPr lang="en-US" sz="1200" i="1" noProof="0" dirty="0">
                <a:solidFill>
                  <a:srgbClr val="000000"/>
                </a:solidFill>
              </a:rPr>
              <a:t>Circulation</a:t>
            </a:r>
            <a:r>
              <a:rPr lang="en-US" sz="1200" noProof="0" dirty="0">
                <a:solidFill>
                  <a:srgbClr val="000000"/>
                </a:solidFill>
              </a:rPr>
              <a:t>. 2023;147:1192-1203.</a:t>
            </a:r>
          </a:p>
          <a:p>
            <a:endParaRPr lang="en-US" dirty="0"/>
          </a:p>
        </p:txBody>
      </p:sp>
    </p:spTree>
    <p:extLst>
      <p:ext uri="{BB962C8B-B14F-4D97-AF65-F5344CB8AC3E}">
        <p14:creationId xmlns:p14="http://schemas.microsoft.com/office/powerpoint/2010/main" val="125126147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13</a:t>
            </a:fld>
            <a:endParaRPr lang="en-US" dirty="0"/>
          </a:p>
        </p:txBody>
      </p:sp>
    </p:spTree>
    <p:extLst>
      <p:ext uri="{BB962C8B-B14F-4D97-AF65-F5344CB8AC3E}">
        <p14:creationId xmlns:p14="http://schemas.microsoft.com/office/powerpoint/2010/main" val="37842373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14</a:t>
            </a:fld>
            <a:endParaRPr lang="en-US" dirty="0"/>
          </a:p>
        </p:txBody>
      </p:sp>
    </p:spTree>
    <p:extLst>
      <p:ext uri="{BB962C8B-B14F-4D97-AF65-F5344CB8AC3E}">
        <p14:creationId xmlns:p14="http://schemas.microsoft.com/office/powerpoint/2010/main" val="38361695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800" b="0" kern="1200" dirty="0">
                <a:solidFill>
                  <a:srgbClr val="000000"/>
                </a:solidFill>
                <a:effectLst/>
                <a:latin typeface="Century Gothic" panose="020B0502020202020204" pitchFamily="34" charset="0"/>
                <a:ea typeface="+mn-ea"/>
                <a:cs typeface="+mn-cs"/>
              </a:rPr>
              <a:t>5-Point MACE:</a:t>
            </a:r>
            <a:r>
              <a:rPr lang="en-US" sz="1800" b="1" kern="1200" dirty="0">
                <a:solidFill>
                  <a:srgbClr val="000000"/>
                </a:solidFill>
                <a:effectLst/>
                <a:latin typeface="Century Gothic" panose="020B0502020202020204" pitchFamily="34" charset="0"/>
                <a:ea typeface="+mn-ea"/>
                <a:cs typeface="+mn-cs"/>
              </a:rPr>
              <a:t> </a:t>
            </a:r>
            <a:r>
              <a:rPr lang="en-US" sz="1800" noProof="0" dirty="0">
                <a:cs typeface="Arial" panose="020B0604020202020204" pitchFamily="34" charset="0"/>
              </a:rPr>
              <a:t>T</a:t>
            </a:r>
            <a:r>
              <a:rPr lang="en-US" sz="1800" b="0" i="0" u="none" strike="noStrike" baseline="0" dirty="0">
                <a:cs typeface="Arial" panose="020B0604020202020204" pitchFamily="34" charset="0"/>
              </a:rPr>
              <a:t>he composite of CV death, MI, stroke, hospitalization for UA, or coronary revascularization.</a:t>
            </a:r>
            <a:endParaRPr lang="en-US" sz="1800" noProof="0" dirty="0">
              <a:cs typeface="Arial" panose="020B0604020202020204" pitchFamily="34" charset="0"/>
            </a:endParaRPr>
          </a:p>
          <a:p>
            <a:pPr marL="0" marR="0" lvl="0" indent="0" algn="l" defTabSz="914400" rtl="0" eaLnBrk="1" fontAlgn="base" latinLnBrk="0" hangingPunct="1">
              <a:lnSpc>
                <a:spcPct val="100000"/>
              </a:lnSpc>
              <a:spcBef>
                <a:spcPct val="30000"/>
              </a:spcBef>
              <a:spcAft>
                <a:spcPct val="0"/>
              </a:spcAft>
              <a:buClrTx/>
              <a:buSzTx/>
              <a:buFontTx/>
              <a:buNone/>
              <a:tabLst/>
              <a:defRPr/>
            </a:pPr>
            <a:r>
              <a:rPr kumimoji="0" lang="en-US" b="0" u="none" strike="noStrike" kern="1200" cap="none" spc="0" normalizeH="0" baseline="0" noProof="0" dirty="0">
                <a:ln>
                  <a:noFill/>
                </a:ln>
                <a:solidFill>
                  <a:srgbClr val="000000"/>
                </a:solidFill>
                <a:effectLst/>
                <a:uLnTx/>
                <a:uFillTx/>
              </a:rPr>
              <a:t>3-Point MACE: </a:t>
            </a:r>
            <a:r>
              <a:rPr lang="en-US" sz="1200" b="0" noProof="0" dirty="0">
                <a:solidFill>
                  <a:srgbClr val="000000"/>
                </a:solidFill>
              </a:rPr>
              <a:t>Composite of CV death, MI, or stroke.</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US" sz="1800" dirty="0">
                <a:effectLst/>
                <a:latin typeface="Segoe UI" panose="020B0502040204020203" pitchFamily="34" charset="0"/>
              </a:rPr>
              <a:t>Recent MI (&lt; 12 months) and Remote MI (&gt; 12 months)</a:t>
            </a:r>
            <a:endParaRPr lang="en-US" sz="1200" b="0" noProof="0" dirty="0">
              <a:solidFill>
                <a:srgbClr val="000000"/>
              </a:solidFill>
            </a:endParaRPr>
          </a:p>
          <a:p>
            <a:r>
              <a:rPr kumimoji="0" lang="en-US" b="0" u="none" strike="noStrike" kern="1200" cap="none" spc="0" normalizeH="0" baseline="0" noProof="0" dirty="0">
                <a:ln>
                  <a:noFill/>
                </a:ln>
                <a:solidFill>
                  <a:srgbClr val="000000"/>
                </a:solidFill>
                <a:effectLst/>
                <a:uLnTx/>
                <a:uFillTx/>
              </a:rPr>
              <a:t>HRs were adjusted for age, sex, weight, white race, history of stroke, history of peripheral artery disease, hypertension, diabetes, smoking, chronic kidney disease (estimated glomerular filtration &lt; 60 mL/min/1.73 m</a:t>
            </a:r>
            <a:r>
              <a:rPr kumimoji="0" lang="en-US" b="0" u="none" strike="noStrike" kern="1200" cap="none" spc="0" normalizeH="0" baseline="30000" noProof="0" dirty="0">
                <a:ln>
                  <a:noFill/>
                </a:ln>
                <a:solidFill>
                  <a:srgbClr val="000000"/>
                </a:solidFill>
                <a:effectLst/>
                <a:uLnTx/>
                <a:uFillTx/>
              </a:rPr>
              <a:t>2</a:t>
            </a:r>
            <a:r>
              <a:rPr kumimoji="0" lang="en-US" b="0" u="none" strike="noStrike" kern="1200" cap="none" spc="0" normalizeH="0" baseline="0" noProof="0" dirty="0">
                <a:ln>
                  <a:noFill/>
                </a:ln>
                <a:solidFill>
                  <a:srgbClr val="000000"/>
                </a:solidFill>
                <a:effectLst/>
                <a:uLnTx/>
                <a:uFillTx/>
              </a:rPr>
              <a:t>), high-intensity statin use, region, and baseline low-density lipoprotein cholesterol level. </a:t>
            </a:r>
          </a:p>
          <a:p>
            <a:r>
              <a:rPr kumimoji="0" lang="en-US" b="0" u="none" strike="noStrike" kern="1200" cap="none" spc="0" normalizeH="0" baseline="0" noProof="0" dirty="0">
                <a:ln>
                  <a:noFill/>
                </a:ln>
                <a:solidFill>
                  <a:srgbClr val="000000"/>
                </a:solidFill>
                <a:effectLst/>
                <a:uLnTx/>
                <a:uFillTx/>
                <a:ea typeface="GuardianTextEgypGR-Regular"/>
                <a:cs typeface="Times New Roman" panose="02020603050405020304" pitchFamily="18" charset="0"/>
              </a:rPr>
              <a:t>CI = confidence interval; CV = cardiovascular; d = days; HR = hazard ratio; </a:t>
            </a:r>
            <a:r>
              <a:rPr lang="en-US" noProof="0" dirty="0">
                <a:cs typeface="Arial" panose="020B0604020202020204" pitchFamily="34" charset="0"/>
              </a:rPr>
              <a:t>MACE</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major adverse cardiovascular event;</a:t>
            </a:r>
            <a:r>
              <a:rPr kumimoji="0" lang="en-US" b="0" u="none" strike="noStrike" kern="1200" cap="none" spc="0" normalizeH="0" baseline="0" noProof="0" dirty="0">
                <a:ln>
                  <a:noFill/>
                </a:ln>
                <a:solidFill>
                  <a:srgbClr val="000000"/>
                </a:solidFill>
                <a:effectLst/>
                <a:uLnTx/>
                <a:uFillTx/>
              </a:rPr>
              <a:t> </a:t>
            </a:r>
            <a:r>
              <a:rPr kumimoji="0" lang="en-US" b="0" u="none" strike="noStrike" kern="1200" cap="none" spc="0" normalizeH="0" baseline="0" noProof="0" dirty="0">
                <a:ln>
                  <a:noFill/>
                </a:ln>
                <a:solidFill>
                  <a:srgbClr val="000000"/>
                </a:solidFill>
                <a:effectLst/>
                <a:uLnTx/>
                <a:uFillTx/>
                <a:ea typeface="GuardianTextEgypGR-Regular"/>
                <a:cs typeface="Times New Roman" panose="02020603050405020304" pitchFamily="18" charset="0"/>
              </a:rPr>
              <a:t>MI = myocardial infarction; UA = unstable angina. </a:t>
            </a:r>
            <a:endParaRPr kumimoji="0" lang="en-US" b="0" u="none" strike="noStrike" kern="1200" cap="none" spc="0" normalizeH="0" baseline="0" noProof="0" dirty="0">
              <a:ln>
                <a:noFill/>
              </a:ln>
              <a:solidFill>
                <a:srgbClr val="000000"/>
              </a:solidFill>
              <a:effectLst/>
              <a:uLnTx/>
              <a:uFillTx/>
              <a:ea typeface="Calibri" panose="020F0502020204030204" pitchFamily="34" charset="0"/>
              <a:cs typeface="Times New Roman" panose="02020603050405020304" pitchFamily="18" charset="0"/>
            </a:endParaRPr>
          </a:p>
          <a:p>
            <a:r>
              <a:rPr lang="en-US" noProof="0" dirty="0"/>
              <a:t>Gencer B, et al. </a:t>
            </a:r>
            <a:r>
              <a:rPr lang="en-US" b="0" i="1" noProof="0" dirty="0">
                <a:effectLst/>
              </a:rPr>
              <a:t>JAMA Cardiol</a:t>
            </a:r>
            <a:r>
              <a:rPr lang="en-US" b="0" noProof="0" dirty="0">
                <a:effectLst/>
              </a:rPr>
              <a:t>. 2020;5:952-957.</a:t>
            </a:r>
            <a:endParaRPr lang="en-US" strike="sngStrike" noProof="0" dirty="0"/>
          </a:p>
          <a:p>
            <a:endParaRPr lang="en-US"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079358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noProof="0" dirty="0"/>
              <a:t>A total of 5,711 patients had recent MI (ie, 1 to 12 months prior to randomization) and 16,609 patients had remote MI (ie, &gt; 12 months prior to randomization). </a:t>
            </a:r>
            <a:r>
              <a:rPr lang="en-US" sz="1800" b="0" i="0" kern="1200" dirty="0">
                <a:solidFill>
                  <a:srgbClr val="000000"/>
                </a:solidFill>
                <a:effectLst/>
                <a:latin typeface="Century Gothic" panose="020B0502020202020204" pitchFamily="34" charset="0"/>
                <a:ea typeface="+mn-ea"/>
                <a:cs typeface="+mn-cs"/>
              </a:rPr>
              <a:t>5-Point MACE: </a:t>
            </a:r>
            <a:r>
              <a:rPr lang="en-US" sz="1800" noProof="0" dirty="0">
                <a:cs typeface="Arial" panose="020B0604020202020204" pitchFamily="34" charset="0"/>
              </a:rPr>
              <a:t>T</a:t>
            </a:r>
            <a:r>
              <a:rPr lang="en-US" sz="1800" b="0" i="0" u="none" strike="noStrike" baseline="0" dirty="0">
                <a:cs typeface="Arial" panose="020B0604020202020204" pitchFamily="34" charset="0"/>
              </a:rPr>
              <a:t>he composite of CV death, MI, stroke, hospitalization for UA, or coronary revascularization.</a:t>
            </a:r>
            <a:endParaRPr lang="en-US" sz="3600" noProof="0" dirty="0"/>
          </a:p>
          <a:p>
            <a:r>
              <a:rPr lang="en-US" sz="1200" noProof="0" dirty="0">
                <a:ea typeface="GuardianTextEgypGR-Regular"/>
                <a:cs typeface="Times New Roman" panose="02020603050405020304" pitchFamily="18" charset="0"/>
              </a:rPr>
              <a:t>ARR = absolute risk reduction; CI = confidence interval; CV = cardiovascular; d = days; HR = hazard ratio; KM = </a:t>
            </a:r>
            <a:r>
              <a:rPr lang="en-US" sz="1200" noProof="0" dirty="0"/>
              <a:t>Kaplan-Meier;</a:t>
            </a:r>
            <a:r>
              <a:rPr lang="en-US" sz="1200" noProof="0" dirty="0">
                <a:solidFill>
                  <a:srgbClr val="000000"/>
                </a:solidFill>
              </a:rPr>
              <a:t> </a:t>
            </a:r>
            <a:r>
              <a:rPr lang="en-US" noProof="0" dirty="0">
                <a:cs typeface="Arial" panose="020B0604020202020204" pitchFamily="34" charset="0"/>
              </a:rPr>
              <a:t>MACE</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major adverse cardiovascular event;</a:t>
            </a:r>
            <a:r>
              <a:rPr lang="en-US" sz="1200" noProof="0" dirty="0"/>
              <a:t> </a:t>
            </a:r>
            <a:r>
              <a:rPr lang="en-US" sz="1200" noProof="0" dirty="0">
                <a:ea typeface="GuardianTextEgypGR-Regular"/>
                <a:cs typeface="Times New Roman" panose="02020603050405020304" pitchFamily="18" charset="0"/>
              </a:rPr>
              <a:t>MI = myocardial infarction; NNT = number needed to treat; RRR = relative risk reduction.</a:t>
            </a:r>
            <a:endParaRPr lang="en-US" sz="1200" noProof="0" dirty="0"/>
          </a:p>
          <a:p>
            <a:r>
              <a:rPr lang="en-US" sz="1200" noProof="0" dirty="0"/>
              <a:t>Gencer B, et al</a:t>
            </a:r>
            <a:r>
              <a:rPr lang="en-US" sz="1200" i="1" noProof="0" dirty="0"/>
              <a:t>. </a:t>
            </a:r>
            <a:r>
              <a:rPr lang="en-US" sz="1200" b="0" i="1" noProof="0" dirty="0">
                <a:effectLst/>
              </a:rPr>
              <a:t>JAMA Cardiol</a:t>
            </a:r>
            <a:r>
              <a:rPr lang="en-US" sz="1200" b="0" noProof="0" dirty="0">
                <a:effectLst/>
              </a:rPr>
              <a:t>. 2020;5:952-957.</a:t>
            </a:r>
            <a:endParaRPr lang="en-US" sz="1200" strike="sngStrike" noProof="0" dirty="0"/>
          </a:p>
          <a:p>
            <a:endParaRPr lang="en-US" dirty="0"/>
          </a:p>
        </p:txBody>
      </p:sp>
      <p:sp>
        <p:nvSpPr>
          <p:cNvPr id="4" name="Header Placeholder 3"/>
          <p:cNvSpPr>
            <a:spLocks noGrp="1"/>
          </p:cNvSpPr>
          <p:nvPr>
            <p:ph type="hdr" sz="quarter"/>
          </p:nvPr>
        </p:nvSpPr>
        <p:spPr/>
        <p:txBody>
          <a:bodyPr/>
          <a:lstStyle/>
          <a:p>
            <a:endParaRPr lang="en-US" dirty="0"/>
          </a:p>
        </p:txBody>
      </p:sp>
      <p:sp>
        <p:nvSpPr>
          <p:cNvPr id="5" name="Footer Placeholder 4"/>
          <p:cNvSpPr>
            <a:spLocks noGrp="1"/>
          </p:cNvSpPr>
          <p:nvPr>
            <p:ph type="ftr" sz="quarter" idx="4"/>
          </p:nvPr>
        </p:nvSpPr>
        <p:spPr/>
        <p:txBody>
          <a:bodyPr/>
          <a:lstStyle/>
          <a:p>
            <a:endParaRPr lang="en-US" dirty="0"/>
          </a:p>
        </p:txBody>
      </p:sp>
      <p:sp>
        <p:nvSpPr>
          <p:cNvPr id="6" name="Slide Number Placeholder 5"/>
          <p:cNvSpPr>
            <a:spLocks noGrp="1"/>
          </p:cNvSpPr>
          <p:nvPr>
            <p:ph type="sldNum" sz="quarter" idx="5"/>
          </p:nvPr>
        </p:nvSpPr>
        <p:spPr/>
        <p:txBody>
          <a:bodyPr/>
          <a:lstStyle/>
          <a:p>
            <a:fld id="{16C09A44-1789-4C25-9724-0A6E3BC7F637}" type="slidenum">
              <a:rPr lang="en-US" smtClean="0"/>
              <a:t>16</a:t>
            </a:fld>
            <a:endParaRPr lang="en-US" dirty="0"/>
          </a:p>
        </p:txBody>
      </p:sp>
    </p:spTree>
    <p:extLst>
      <p:ext uri="{BB962C8B-B14F-4D97-AF65-F5344CB8AC3E}">
        <p14:creationId xmlns:p14="http://schemas.microsoft.com/office/powerpoint/2010/main" val="420624777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0" noProof="0" dirty="0">
                <a:latin typeface="Arial" panose="020B0604020202020204" pitchFamily="34" charset="0"/>
                <a:cs typeface="Arial" panose="020B0604020202020204" pitchFamily="34" charset="0"/>
              </a:rPr>
              <a:t>A total of 5,711 patients had recent MI (ie, 1 to 12 months prior to randomization) and 16,609 patients had remote MI (ie, &gt; 12 months prior to randomization). </a:t>
            </a:r>
            <a:r>
              <a:rPr lang="en-US" sz="1200" b="0" i="0" kern="1200" spc="0" baseline="0" dirty="0">
                <a:ln>
                  <a:noFill/>
                </a:ln>
                <a:solidFill>
                  <a:srgbClr val="000000"/>
                </a:solidFill>
                <a:effectLst/>
                <a:latin typeface="Arial" panose="020B0604020202020204" pitchFamily="34" charset="0"/>
                <a:ea typeface="+mn-ea"/>
                <a:cs typeface="Arial" panose="020B0604020202020204" pitchFamily="34" charset="0"/>
              </a:rPr>
              <a:t>5-Point MACE: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endParaRPr lang="en-US" noProof="0" dirty="0">
              <a:cs typeface="Arial" panose="020B0604020202020204" pitchFamily="34" charset="0"/>
            </a:endParaRPr>
          </a:p>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0" noProof="0" dirty="0">
                <a:latin typeface="Arial" panose="020B0604020202020204" pitchFamily="34" charset="0"/>
                <a:cs typeface="Arial" panose="020B0604020202020204" pitchFamily="34" charset="0"/>
              </a:rPr>
              <a:t>The </a:t>
            </a:r>
            <a:r>
              <a:rPr lang="en-US" sz="1200" b="0" kern="1200" dirty="0">
                <a:solidFill>
                  <a:srgbClr val="0063C3"/>
                </a:solidFill>
                <a:effectLst/>
                <a:highlight>
                  <a:srgbClr val="FFFF00"/>
                </a:highlight>
                <a:latin typeface="Arial" panose="020B0604020202020204" pitchFamily="34" charset="0"/>
                <a:ea typeface="+mn-ea"/>
                <a:cs typeface="Arial" panose="020B0604020202020204" pitchFamily="34" charset="0"/>
              </a:rPr>
              <a:t>3-Point MACE </a:t>
            </a:r>
            <a:r>
              <a:rPr lang="en-US" sz="1200" b="0" noProof="0" dirty="0">
                <a:latin typeface="Arial" panose="020B0604020202020204" pitchFamily="34" charset="0"/>
                <a:cs typeface="Arial" panose="020B0604020202020204" pitchFamily="34" charset="0"/>
              </a:rPr>
              <a:t>was cardiovascular death, MI, or stroke.</a:t>
            </a:r>
          </a:p>
          <a:p>
            <a:r>
              <a:rPr lang="en-US" sz="1200" b="0" noProof="0" dirty="0">
                <a:latin typeface="Arial" panose="020B0604020202020204" pitchFamily="34" charset="0"/>
                <a:ea typeface="GuardianTextEgypGR-Regular"/>
                <a:cs typeface="Arial" panose="020B0604020202020204" pitchFamily="34" charset="0"/>
              </a:rPr>
              <a:t>ARR = absolute risk reduction; CI = confidence interval; CV = cardiovascular; d = days; HR = hazard ratio; KM = </a:t>
            </a:r>
            <a:r>
              <a:rPr lang="en-US" sz="1200" b="0" noProof="0" dirty="0">
                <a:latin typeface="Arial" panose="020B0604020202020204" pitchFamily="34" charset="0"/>
                <a:cs typeface="Arial" panose="020B0604020202020204" pitchFamily="34" charset="0"/>
              </a:rPr>
              <a:t>Kaplan-Meier;</a:t>
            </a:r>
            <a:r>
              <a:rPr lang="en-US" sz="1200" noProof="0" dirty="0">
                <a:solidFill>
                  <a:srgbClr val="000000"/>
                </a:solidFill>
              </a:rPr>
              <a:t> </a:t>
            </a:r>
            <a:r>
              <a:rPr lang="en-US" noProof="0" dirty="0">
                <a:cs typeface="Arial" panose="020B0604020202020204" pitchFamily="34" charset="0"/>
              </a:rPr>
              <a:t>MACE</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major adverse cardiovascular event;</a:t>
            </a:r>
            <a:r>
              <a:rPr lang="en-US" sz="1200" b="0" noProof="0" dirty="0">
                <a:latin typeface="Arial" panose="020B0604020202020204" pitchFamily="34" charset="0"/>
                <a:cs typeface="Arial" panose="020B0604020202020204" pitchFamily="34" charset="0"/>
              </a:rPr>
              <a:t> </a:t>
            </a:r>
            <a:r>
              <a:rPr lang="en-US" sz="1200" b="0" noProof="0" dirty="0">
                <a:latin typeface="Arial" panose="020B0604020202020204" pitchFamily="34" charset="0"/>
                <a:ea typeface="GuardianTextEgypGR-Regular"/>
                <a:cs typeface="Arial" panose="020B0604020202020204" pitchFamily="34" charset="0"/>
              </a:rPr>
              <a:t>MI = myocardial infarction; NNT = number needed to treat; RRR = relative risk reduction.</a:t>
            </a:r>
            <a:endParaRPr lang="en-US" sz="1200" b="0" noProof="0" dirty="0">
              <a:latin typeface="Arial" panose="020B0604020202020204" pitchFamily="34" charset="0"/>
              <a:ea typeface="Calibri" panose="020F0502020204030204" pitchFamily="34" charset="0"/>
              <a:cs typeface="Arial" panose="020B0604020202020204" pitchFamily="34" charset="0"/>
            </a:endParaRPr>
          </a:p>
          <a:p>
            <a:r>
              <a:rPr lang="en-US" sz="1200" b="0" noProof="0" dirty="0">
                <a:latin typeface="Arial" panose="020B0604020202020204" pitchFamily="34" charset="0"/>
                <a:cs typeface="Arial" panose="020B0604020202020204" pitchFamily="34" charset="0"/>
              </a:rPr>
              <a:t>Gencer B, et al. </a:t>
            </a:r>
            <a:r>
              <a:rPr lang="en-US" sz="1200" b="0" i="1" noProof="0" dirty="0">
                <a:effectLst/>
                <a:latin typeface="Arial" panose="020B0604020202020204" pitchFamily="34" charset="0"/>
                <a:cs typeface="Arial" panose="020B0604020202020204" pitchFamily="34" charset="0"/>
              </a:rPr>
              <a:t>JAMA Cardiol</a:t>
            </a:r>
            <a:r>
              <a:rPr lang="en-US" sz="1200" b="0" noProof="0" dirty="0">
                <a:effectLst/>
                <a:latin typeface="Arial" panose="020B0604020202020204" pitchFamily="34" charset="0"/>
                <a:cs typeface="Arial" panose="020B0604020202020204" pitchFamily="34" charset="0"/>
              </a:rPr>
              <a:t>. 2020;5:952-957.</a:t>
            </a:r>
            <a:endParaRPr lang="en-US" sz="1200" b="0" strike="sngStrike" noProof="0" dirty="0">
              <a:latin typeface="Arial" panose="020B0604020202020204" pitchFamily="34" charset="0"/>
              <a:cs typeface="Arial" panose="020B0604020202020204" pitchFamily="34" charset="0"/>
            </a:endParaRPr>
          </a:p>
          <a:p>
            <a:endParaRPr lang="en-US" sz="1200" b="0" dirty="0">
              <a:latin typeface="Arial" panose="020B0604020202020204" pitchFamily="34" charset="0"/>
              <a:cs typeface="Arial" panose="020B0604020202020204" pitchFamily="34" charset="0"/>
            </a:endParaRPr>
          </a:p>
        </p:txBody>
      </p:sp>
      <p:sp>
        <p:nvSpPr>
          <p:cNvPr id="4" name="Header Placeholder 3"/>
          <p:cNvSpPr>
            <a:spLocks noGrp="1"/>
          </p:cNvSpPr>
          <p:nvPr>
            <p:ph type="hdr" sz="quarter"/>
          </p:nvPr>
        </p:nvSpPr>
        <p:spPr/>
        <p:txBody>
          <a:bodyPr/>
          <a:lstStyle/>
          <a:p>
            <a:endParaRPr lang="en-US" dirty="0"/>
          </a:p>
        </p:txBody>
      </p:sp>
      <p:sp>
        <p:nvSpPr>
          <p:cNvPr id="5" name="Footer Placeholder 4"/>
          <p:cNvSpPr>
            <a:spLocks noGrp="1"/>
          </p:cNvSpPr>
          <p:nvPr>
            <p:ph type="ftr" sz="quarter" idx="4"/>
          </p:nvPr>
        </p:nvSpPr>
        <p:spPr/>
        <p:txBody>
          <a:bodyPr/>
          <a:lstStyle/>
          <a:p>
            <a:endParaRPr lang="en-US" dirty="0"/>
          </a:p>
        </p:txBody>
      </p:sp>
      <p:sp>
        <p:nvSpPr>
          <p:cNvPr id="6" name="Slide Number Placeholder 5"/>
          <p:cNvSpPr>
            <a:spLocks noGrp="1"/>
          </p:cNvSpPr>
          <p:nvPr>
            <p:ph type="sldNum" sz="quarter" idx="5"/>
          </p:nvPr>
        </p:nvSpPr>
        <p:spPr/>
        <p:txBody>
          <a:bodyPr/>
          <a:lstStyle/>
          <a:p>
            <a:fld id="{16C09A44-1789-4C25-9724-0A6E3BC7F637}" type="slidenum">
              <a:rPr lang="en-US" smtClean="0"/>
              <a:t>17</a:t>
            </a:fld>
            <a:endParaRPr lang="en-US" dirty="0"/>
          </a:p>
        </p:txBody>
      </p:sp>
    </p:spTree>
    <p:extLst>
      <p:ext uri="{BB962C8B-B14F-4D97-AF65-F5344CB8AC3E}">
        <p14:creationId xmlns:p14="http://schemas.microsoft.com/office/powerpoint/2010/main" val="402383323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noProof="0" dirty="0">
                <a:ea typeface="GuardianTextEgypGR-Regular"/>
                <a:cs typeface="Times New Roman" panose="02020603050405020304" pitchFamily="18" charset="0"/>
              </a:rPr>
              <a:t>ARR = absolute risk reduction; CV = cardiovascular; LDL-C = low-density lipoprotein cholesterol; MI = myocardial infarction.</a:t>
            </a:r>
            <a:endParaRPr lang="en-US" sz="1200" noProof="0" dirty="0">
              <a:ea typeface="Calibri" panose="020F0502020204030204" pitchFamily="34" charset="0"/>
              <a:cs typeface="Times New Roman" panose="02020603050405020304" pitchFamily="18" charset="0"/>
            </a:endParaRPr>
          </a:p>
          <a:p>
            <a:r>
              <a:rPr lang="en-US" sz="1200" noProof="0" dirty="0"/>
              <a:t>Gencer B, et al. </a:t>
            </a:r>
            <a:r>
              <a:rPr lang="en-US" sz="1200" b="0" i="1" noProof="0" dirty="0">
                <a:effectLst/>
              </a:rPr>
              <a:t>JAMA Cardiol</a:t>
            </a:r>
            <a:r>
              <a:rPr lang="en-US" sz="1200" b="0" noProof="0" dirty="0">
                <a:effectLst/>
              </a:rPr>
              <a:t>. 2020;5:952-957.</a:t>
            </a:r>
            <a:endParaRPr lang="en-US" sz="1200" strike="sngStrike" noProof="0" dirty="0"/>
          </a:p>
          <a:p>
            <a:endParaRPr lang="en-US" dirty="0"/>
          </a:p>
        </p:txBody>
      </p:sp>
      <p:sp>
        <p:nvSpPr>
          <p:cNvPr id="4" name="Header Placeholder 3"/>
          <p:cNvSpPr>
            <a:spLocks noGrp="1"/>
          </p:cNvSpPr>
          <p:nvPr>
            <p:ph type="hdr" sz="quarter"/>
          </p:nvPr>
        </p:nvSpPr>
        <p:spPr/>
        <p:txBody>
          <a:bodyPr/>
          <a:lstStyle/>
          <a:p>
            <a:endParaRPr lang="en-US" dirty="0"/>
          </a:p>
        </p:txBody>
      </p:sp>
      <p:sp>
        <p:nvSpPr>
          <p:cNvPr id="5" name="Footer Placeholder 4"/>
          <p:cNvSpPr>
            <a:spLocks noGrp="1"/>
          </p:cNvSpPr>
          <p:nvPr>
            <p:ph type="ftr" sz="quarter" idx="4"/>
          </p:nvPr>
        </p:nvSpPr>
        <p:spPr/>
        <p:txBody>
          <a:bodyPr/>
          <a:lstStyle/>
          <a:p>
            <a:endParaRPr lang="en-US" dirty="0"/>
          </a:p>
        </p:txBody>
      </p:sp>
      <p:sp>
        <p:nvSpPr>
          <p:cNvPr id="6" name="Slide Number Placeholder 5"/>
          <p:cNvSpPr>
            <a:spLocks noGrp="1"/>
          </p:cNvSpPr>
          <p:nvPr>
            <p:ph type="sldNum" sz="quarter" idx="5"/>
          </p:nvPr>
        </p:nvSpPr>
        <p:spPr/>
        <p:txBody>
          <a:bodyPr/>
          <a:lstStyle/>
          <a:p>
            <a:fld id="{16C09A44-1789-4C25-9724-0A6E3BC7F637}" type="slidenum">
              <a:rPr lang="en-US" smtClean="0"/>
              <a:t>18</a:t>
            </a:fld>
            <a:endParaRPr lang="en-US" dirty="0"/>
          </a:p>
        </p:txBody>
      </p:sp>
    </p:spTree>
    <p:extLst>
      <p:ext uri="{BB962C8B-B14F-4D97-AF65-F5344CB8AC3E}">
        <p14:creationId xmlns:p14="http://schemas.microsoft.com/office/powerpoint/2010/main" val="19097221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19</a:t>
            </a:fld>
            <a:endParaRPr lang="en-US" dirty="0"/>
          </a:p>
        </p:txBody>
      </p:sp>
    </p:spTree>
    <p:extLst>
      <p:ext uri="{BB962C8B-B14F-4D97-AF65-F5344CB8AC3E}">
        <p14:creationId xmlns:p14="http://schemas.microsoft.com/office/powerpoint/2010/main" val="260425527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46075" y="730250"/>
            <a:ext cx="6400800" cy="3600450"/>
          </a:xfrm>
        </p:spPr>
      </p:sp>
      <p:sp>
        <p:nvSpPr>
          <p:cNvPr id="3" name="Notes Placeholder 2"/>
          <p:cNvSpPr>
            <a:spLocks noGrp="1"/>
          </p:cNvSpPr>
          <p:nvPr>
            <p:ph type="body" idx="1"/>
          </p:nvPr>
        </p:nvSpPr>
        <p:spPr>
          <a:xfrm>
            <a:off x="346075" y="4572000"/>
            <a:ext cx="6400800" cy="2760662"/>
          </a:xfrm>
          <a:prstGeom prst="rect">
            <a:avLst/>
          </a:prstGeom>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noProof="0" dirty="0"/>
              <a:t>CKD, chronic kidney disease; LDL-C, low-density lipoprotein cholesterol; MI, myocardial infarction; PAD, peripheral artery disease; PCI, percutaneous coronary intervention.</a:t>
            </a:r>
          </a:p>
          <a:p>
            <a:endParaRPr lang="en-IN" dirty="0"/>
          </a:p>
        </p:txBody>
      </p:sp>
    </p:spTree>
    <p:extLst>
      <p:ext uri="{BB962C8B-B14F-4D97-AF65-F5344CB8AC3E}">
        <p14:creationId xmlns:p14="http://schemas.microsoft.com/office/powerpoint/2010/main" val="173380495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b="0" noProof="0" dirty="0">
                <a:solidFill>
                  <a:srgbClr val="000000"/>
                </a:solidFill>
              </a:rPr>
              <a:t>3-Point MACE: Composite of CV death, MI, or stroke.</a:t>
            </a:r>
          </a:p>
          <a:p>
            <a:r>
              <a:rPr lang="en-US" sz="1200" noProof="0" dirty="0">
                <a:solidFill>
                  <a:srgbClr val="000000"/>
                </a:solidFill>
              </a:rPr>
              <a:t>ARR = absolute risk reduction; CI = confidence interval; CV = cardiovascular; HR = hazard ratio; LDL-</a:t>
            </a:r>
            <a:r>
              <a:rPr lang="en-US" dirty="0">
                <a:solidFill>
                  <a:srgbClr val="000000"/>
                </a:solidFill>
              </a:rPr>
              <a:t>C = low-density lipoprotein cholesterol; MACE = major adverse cardiovascular event; </a:t>
            </a:r>
            <a:r>
              <a:rPr lang="en-US" sz="1200" noProof="0" dirty="0">
                <a:solidFill>
                  <a:srgbClr val="000000"/>
                </a:solidFill>
              </a:rPr>
              <a:t>MI = myocardial infarction; NNT= </a:t>
            </a:r>
            <a:r>
              <a:rPr lang="en-US" sz="1200" dirty="0">
                <a:effectLst/>
                <a:ea typeface="Calibri" panose="020F0502020204030204" pitchFamily="34" charset="0"/>
                <a:cs typeface="Calibri" panose="020F0502020204030204" pitchFamily="34" charset="0"/>
              </a:rPr>
              <a:t>number needed to treat; </a:t>
            </a:r>
            <a:r>
              <a:rPr lang="en-US" sz="1200" noProof="0" dirty="0">
                <a:solidFill>
                  <a:srgbClr val="000000"/>
                </a:solidFill>
              </a:rPr>
              <a:t>RRR = relative risk reduction. </a:t>
            </a:r>
          </a:p>
          <a:p>
            <a:r>
              <a:rPr lang="en-US" sz="1200" noProof="0" dirty="0">
                <a:solidFill>
                  <a:srgbClr val="000000"/>
                </a:solidFill>
              </a:rPr>
              <a:t>Sabatine MS, et al. </a:t>
            </a:r>
            <a:r>
              <a:rPr lang="fr-FR" sz="1200" i="1" noProof="0" dirty="0">
                <a:solidFill>
                  <a:srgbClr val="000000"/>
                </a:solidFill>
              </a:rPr>
              <a:t>Circulation</a:t>
            </a:r>
            <a:r>
              <a:rPr lang="fr-FR" sz="1200" noProof="0" dirty="0">
                <a:solidFill>
                  <a:srgbClr val="000000"/>
                </a:solidFill>
              </a:rPr>
              <a:t>. 2018;138:756-766.</a:t>
            </a:r>
            <a:endParaRPr lang="en-US" sz="1200" noProof="0" dirty="0">
              <a:solidFill>
                <a:srgbClr val="000000"/>
              </a:solidFill>
            </a:endParaRPr>
          </a:p>
          <a:p>
            <a:endParaRPr lang="en-US" dirty="0"/>
          </a:p>
        </p:txBody>
      </p:sp>
      <p:sp>
        <p:nvSpPr>
          <p:cNvPr id="4" name="Left Brace 3"/>
          <p:cNvSpPr/>
          <p:nvPr/>
        </p:nvSpPr>
        <p:spPr>
          <a:xfrm>
            <a:off x="729357" y="1246902"/>
            <a:ext cx="299441" cy="1653821"/>
          </a:xfrm>
          <a:prstGeom prst="leftBrace">
            <a:avLst>
              <a:gd name="adj1" fmla="val 54647"/>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5" name="TextBox 4">
            <a:extLst>
              <a:ext uri="{FF2B5EF4-FFF2-40B4-BE49-F238E27FC236}">
                <a16:creationId xmlns:a16="http://schemas.microsoft.com/office/drawing/2014/main" id="{5B3834A0-E80D-42D7-9599-00F7B7789CAB}"/>
              </a:ext>
            </a:extLst>
          </p:cNvPr>
          <p:cNvSpPr txBox="1"/>
          <p:nvPr/>
        </p:nvSpPr>
        <p:spPr>
          <a:xfrm>
            <a:off x="3871" y="1917510"/>
            <a:ext cx="725487"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27-Figure 4-b</a:t>
            </a:r>
          </a:p>
        </p:txBody>
      </p:sp>
      <p:sp>
        <p:nvSpPr>
          <p:cNvPr id="6" name="TextBox 5">
            <a:extLst>
              <a:ext uri="{FF2B5EF4-FFF2-40B4-BE49-F238E27FC236}">
                <a16:creationId xmlns:a16="http://schemas.microsoft.com/office/drawing/2014/main" id="{5B3834A0-E80D-42D7-9599-00F7B7789CAB}"/>
              </a:ext>
            </a:extLst>
          </p:cNvPr>
          <p:cNvSpPr txBox="1"/>
          <p:nvPr/>
        </p:nvSpPr>
        <p:spPr>
          <a:xfrm>
            <a:off x="3870" y="3394112"/>
            <a:ext cx="723900"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10-A-2; 10-A-3</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flipV="1">
            <a:off x="729357" y="3605471"/>
            <a:ext cx="278706" cy="1098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027377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algn="l"/>
            <a:r>
              <a:rPr lang="en-US" sz="1200" b="0" noProof="0" dirty="0">
                <a:solidFill>
                  <a:srgbClr val="000000"/>
                </a:solidFill>
              </a:rPr>
              <a:t>5-point MACE: </a:t>
            </a:r>
            <a:r>
              <a:rPr lang="en-US" b="0"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endParaRPr lang="en-US" b="0" noProof="0" dirty="0">
              <a:cs typeface="Arial" panose="020B0604020202020204" pitchFamily="34" charset="0"/>
            </a:endParaRPr>
          </a:p>
          <a:p>
            <a:r>
              <a:rPr lang="en-US" sz="1200" noProof="0" dirty="0">
                <a:solidFill>
                  <a:srgbClr val="000000"/>
                </a:solidFill>
              </a:rPr>
              <a:t>ARR</a:t>
            </a:r>
            <a:r>
              <a:rPr lang="en-US" dirty="0">
                <a:solidFill>
                  <a:srgbClr val="000000"/>
                </a:solidFill>
              </a:rPr>
              <a:t> = </a:t>
            </a:r>
            <a:r>
              <a:rPr lang="en-US" sz="1200" noProof="0" dirty="0">
                <a:solidFill>
                  <a:srgbClr val="000000"/>
                </a:solidFill>
              </a:rPr>
              <a:t>absolute risk reduction; CI = confidence interval; CV = </a:t>
            </a:r>
            <a:r>
              <a:rPr lang="en-US" dirty="0">
                <a:solidFill>
                  <a:srgbClr val="000000"/>
                </a:solidFill>
              </a:rPr>
              <a:t>cardiovascular; </a:t>
            </a:r>
            <a:r>
              <a:rPr lang="en-US" sz="1200" noProof="0" dirty="0">
                <a:solidFill>
                  <a:srgbClr val="000000"/>
                </a:solidFill>
              </a:rPr>
              <a:t>HR = hazard ratio; </a:t>
            </a:r>
            <a:r>
              <a:rPr lang="en-US" noProof="0" dirty="0">
                <a:cs typeface="Arial" panose="020B0604020202020204" pitchFamily="34" charset="0"/>
              </a:rPr>
              <a:t>MACE</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major adverse cardiovascular event; </a:t>
            </a:r>
            <a:r>
              <a:rPr lang="en-US" sz="1200" noProof="0" dirty="0">
                <a:solidFill>
                  <a:srgbClr val="000000"/>
                </a:solidFill>
              </a:rPr>
              <a:t>MI = myocardial infarction; RRR = relative risk reduction; UA = unstable angina. </a:t>
            </a:r>
          </a:p>
          <a:p>
            <a:r>
              <a:rPr lang="en-US" sz="1200" noProof="0" dirty="0">
                <a:solidFill>
                  <a:srgbClr val="000000"/>
                </a:solidFill>
              </a:rPr>
              <a:t>Sabatine MS, et al. </a:t>
            </a:r>
            <a:r>
              <a:rPr lang="fr-FR" sz="1200" i="1" noProof="0" dirty="0">
                <a:solidFill>
                  <a:srgbClr val="000000"/>
                </a:solidFill>
              </a:rPr>
              <a:t>Circulation</a:t>
            </a:r>
            <a:r>
              <a:rPr lang="fr-FR" sz="1200" noProof="0" dirty="0">
                <a:solidFill>
                  <a:srgbClr val="000000"/>
                </a:solidFill>
              </a:rPr>
              <a:t>. 2018;138:756-766.</a:t>
            </a:r>
            <a:endParaRPr lang="en-US" sz="1200" noProof="0" dirty="0">
              <a:solidFill>
                <a:srgbClr val="000000"/>
              </a:solidFill>
            </a:endParaRPr>
          </a:p>
          <a:p>
            <a:endParaRPr lang="en-US" dirty="0"/>
          </a:p>
        </p:txBody>
      </p:sp>
      <p:sp>
        <p:nvSpPr>
          <p:cNvPr id="4" name="Left Brace 3"/>
          <p:cNvSpPr/>
          <p:nvPr/>
        </p:nvSpPr>
        <p:spPr>
          <a:xfrm>
            <a:off x="739081" y="1324107"/>
            <a:ext cx="299441" cy="1653821"/>
          </a:xfrm>
          <a:prstGeom prst="leftBrace">
            <a:avLst>
              <a:gd name="adj1" fmla="val 54647"/>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5" name="TextBox 4">
            <a:extLst>
              <a:ext uri="{FF2B5EF4-FFF2-40B4-BE49-F238E27FC236}">
                <a16:creationId xmlns:a16="http://schemas.microsoft.com/office/drawing/2014/main" id="{5B3834A0-E80D-42D7-9599-00F7B7789CAB}"/>
              </a:ext>
            </a:extLst>
          </p:cNvPr>
          <p:cNvSpPr txBox="1"/>
          <p:nvPr/>
        </p:nvSpPr>
        <p:spPr>
          <a:xfrm>
            <a:off x="-2479" y="1910849"/>
            <a:ext cx="730250"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27-Figure 4-a</a:t>
            </a:r>
          </a:p>
        </p:txBody>
      </p:sp>
      <p:sp>
        <p:nvSpPr>
          <p:cNvPr id="6" name="TextBox 5">
            <a:extLst>
              <a:ext uri="{FF2B5EF4-FFF2-40B4-BE49-F238E27FC236}">
                <a16:creationId xmlns:a16="http://schemas.microsoft.com/office/drawing/2014/main" id="{5B3834A0-E80D-42D7-9599-00F7B7789CAB}"/>
              </a:ext>
            </a:extLst>
          </p:cNvPr>
          <p:cNvSpPr txBox="1"/>
          <p:nvPr/>
        </p:nvSpPr>
        <p:spPr>
          <a:xfrm>
            <a:off x="-2480" y="3299173"/>
            <a:ext cx="723900"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10-A-2; 10-A-3</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a:off x="723008" y="3521522"/>
            <a:ext cx="165993" cy="8285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17598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altLang="en-US" sz="1200" b="0" dirty="0">
                <a:solidFill>
                  <a:srgbClr val="000000"/>
                </a:solidFill>
                <a:latin typeface="Century Gothic" panose="020B0502020202020204" pitchFamily="34" charset="0"/>
              </a:rPr>
              <a:t>3-Point MACE</a:t>
            </a:r>
            <a:r>
              <a:rPr lang="en-US" sz="1200" b="0" noProof="0" dirty="0">
                <a:solidFill>
                  <a:srgbClr val="000000"/>
                </a:solidFill>
              </a:rPr>
              <a:t>: Composite of CV death, MI, or stroke.</a:t>
            </a:r>
          </a:p>
          <a:p>
            <a:r>
              <a:rPr lang="en-US" sz="1200" noProof="0" dirty="0">
                <a:solidFill>
                  <a:srgbClr val="000000"/>
                </a:solidFill>
              </a:rPr>
              <a:t>ARR = absolute risk reduction; CI = confidence interval; CV = cardiovascular; HR = hazard ratio; </a:t>
            </a:r>
            <a:r>
              <a:rPr lang="en-US" noProof="0" dirty="0">
                <a:cs typeface="Arial" panose="020B0604020202020204" pitchFamily="34" charset="0"/>
              </a:rPr>
              <a:t>MACE</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major adverse cardiovascular event; </a:t>
            </a:r>
            <a:r>
              <a:rPr lang="en-US" sz="1200" noProof="0" dirty="0">
                <a:solidFill>
                  <a:srgbClr val="000000"/>
                </a:solidFill>
              </a:rPr>
              <a:t>MI = myocardial infarction; RRR = relative risk reduction. </a:t>
            </a:r>
          </a:p>
          <a:p>
            <a:r>
              <a:rPr lang="en-US" sz="1200" noProof="0" dirty="0">
                <a:solidFill>
                  <a:srgbClr val="000000"/>
                </a:solidFill>
              </a:rPr>
              <a:t>Sabatine MS, et al. </a:t>
            </a:r>
            <a:r>
              <a:rPr lang="fr-FR" sz="1200" i="1" noProof="0" dirty="0">
                <a:solidFill>
                  <a:srgbClr val="000000"/>
                </a:solidFill>
              </a:rPr>
              <a:t>Circulation</a:t>
            </a:r>
            <a:r>
              <a:rPr lang="fr-FR" sz="1200" noProof="0" dirty="0">
                <a:solidFill>
                  <a:srgbClr val="000000"/>
                </a:solidFill>
              </a:rPr>
              <a:t>. 2018;138:756-766.</a:t>
            </a:r>
            <a:endParaRPr lang="en-US" sz="1200" noProof="0" dirty="0">
              <a:solidFill>
                <a:srgbClr val="000000"/>
              </a:solidFill>
            </a:endParaRPr>
          </a:p>
          <a:p>
            <a:endParaRPr lang="en-US" dirty="0"/>
          </a:p>
        </p:txBody>
      </p:sp>
      <p:sp>
        <p:nvSpPr>
          <p:cNvPr id="4" name="Left Brace 3"/>
          <p:cNvSpPr/>
          <p:nvPr/>
        </p:nvSpPr>
        <p:spPr>
          <a:xfrm>
            <a:off x="729357" y="1246902"/>
            <a:ext cx="299441" cy="1653821"/>
          </a:xfrm>
          <a:prstGeom prst="leftBrace">
            <a:avLst>
              <a:gd name="adj1" fmla="val 54647"/>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5" name="TextBox 4">
            <a:extLst>
              <a:ext uri="{FF2B5EF4-FFF2-40B4-BE49-F238E27FC236}">
                <a16:creationId xmlns:a16="http://schemas.microsoft.com/office/drawing/2014/main" id="{5B3834A0-E80D-42D7-9599-00F7B7789CAB}"/>
              </a:ext>
            </a:extLst>
          </p:cNvPr>
          <p:cNvSpPr txBox="1"/>
          <p:nvPr/>
        </p:nvSpPr>
        <p:spPr>
          <a:xfrm>
            <a:off x="3871" y="1917510"/>
            <a:ext cx="725487"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27-Figure 4-b</a:t>
            </a:r>
          </a:p>
        </p:txBody>
      </p:sp>
      <p:sp>
        <p:nvSpPr>
          <p:cNvPr id="6" name="TextBox 5">
            <a:extLst>
              <a:ext uri="{FF2B5EF4-FFF2-40B4-BE49-F238E27FC236}">
                <a16:creationId xmlns:a16="http://schemas.microsoft.com/office/drawing/2014/main" id="{5B3834A0-E80D-42D7-9599-00F7B7789CAB}"/>
              </a:ext>
            </a:extLst>
          </p:cNvPr>
          <p:cNvSpPr txBox="1"/>
          <p:nvPr/>
        </p:nvSpPr>
        <p:spPr>
          <a:xfrm>
            <a:off x="3870" y="3394112"/>
            <a:ext cx="723900"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10-A-2; 10-A-3</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flipV="1">
            <a:off x="729357" y="3605471"/>
            <a:ext cx="278706" cy="1098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670330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17" name="TextBox 16">
            <a:extLst>
              <a:ext uri="{FF2B5EF4-FFF2-40B4-BE49-F238E27FC236}">
                <a16:creationId xmlns:a16="http://schemas.microsoft.com/office/drawing/2014/main" id="{C012EBB8-3B25-421D-B419-45564DB66216}"/>
              </a:ext>
            </a:extLst>
          </p:cNvPr>
          <p:cNvSpPr txBox="1"/>
          <p:nvPr/>
        </p:nvSpPr>
        <p:spPr>
          <a:xfrm>
            <a:off x="50207" y="922883"/>
            <a:ext cx="649294" cy="461651"/>
          </a:xfrm>
          <a:prstGeom prst="rect">
            <a:avLst/>
          </a:prstGeom>
          <a:noFill/>
          <a:ln>
            <a:solidFill>
              <a:srgbClr val="FF0000"/>
            </a:solidFill>
          </a:ln>
        </p:spPr>
        <p:txBody>
          <a:bodyPr wrap="square" lIns="43247" tIns="45713" rIns="43247" bIns="45713" rtlCol="0">
            <a:spAutoFit/>
          </a:bodyPr>
          <a:lstStyle/>
          <a:p>
            <a:pPr defTabSz="432465"/>
            <a:r>
              <a:rPr lang="fr-FR" sz="800" dirty="0">
                <a:solidFill>
                  <a:prstClr val="black"/>
                </a:solidFill>
                <a:latin typeface="Calibri" panose="020F0502020204030204"/>
              </a:rPr>
              <a:t>Sabatine MS, et al. </a:t>
            </a:r>
            <a:r>
              <a:rPr lang="fr-FR" sz="800" i="1" dirty="0">
                <a:solidFill>
                  <a:prstClr val="black"/>
                </a:solidFill>
                <a:latin typeface="Calibri" panose="020F0502020204030204"/>
              </a:rPr>
              <a:t>Circ</a:t>
            </a:r>
            <a:r>
              <a:rPr lang="fr-FR" sz="800" dirty="0">
                <a:solidFill>
                  <a:prstClr val="black"/>
                </a:solidFill>
                <a:latin typeface="Calibri" panose="020F0502020204030204"/>
              </a:rPr>
              <a:t>. 2018:</a:t>
            </a:r>
            <a:r>
              <a:rPr lang="en-US" sz="800" dirty="0">
                <a:solidFill>
                  <a:prstClr val="black"/>
                </a:solidFill>
                <a:latin typeface="Calibri" panose="020F0502020204030204"/>
              </a:rPr>
              <a:t> 11-A-2</a:t>
            </a:r>
          </a:p>
        </p:txBody>
      </p:sp>
      <p:sp>
        <p:nvSpPr>
          <p:cNvPr id="2" name="Notes Placeholder 1"/>
          <p:cNvSpPr>
            <a:spLocks noGrp="1"/>
          </p:cNvSpPr>
          <p:nvPr>
            <p:ph type="body" idx="1"/>
          </p:nvPr>
        </p:nvSpPr>
        <p:spPr/>
        <p:txBody>
          <a:bodyPr/>
          <a:lstStyle/>
          <a:p>
            <a:pPr defTabSz="457200"/>
            <a:r>
              <a:rPr lang="en-US" sz="1200" b="0" noProof="0" dirty="0">
                <a:solidFill>
                  <a:srgbClr val="000000"/>
                </a:solidFill>
              </a:rPr>
              <a:t>Primary endpoint: composite of cardiovascular death, MI, stroke, hospital admission for unstable angina, or coronary revascularization. Key secondary endpoint: Composite of CV death, MI, or stroke. </a:t>
            </a:r>
          </a:p>
          <a:p>
            <a:pPr defTabSz="457200"/>
            <a:r>
              <a:rPr lang="en-US" sz="1200" noProof="0" dirty="0">
                <a:solidFill>
                  <a:srgbClr val="000000"/>
                </a:solidFill>
              </a:rPr>
              <a:t>CAD = coronary artery disease; LDL-C = low-density lipoprotein cholesterol; MI = myocardial infarction. </a:t>
            </a:r>
          </a:p>
          <a:p>
            <a:r>
              <a:rPr lang="en-US" sz="1200" noProof="0" dirty="0">
                <a:solidFill>
                  <a:srgbClr val="000000"/>
                </a:solidFill>
              </a:rPr>
              <a:t>Sabatine MS, et al. </a:t>
            </a:r>
            <a:r>
              <a:rPr lang="fr-FR" sz="1200" i="1" noProof="0" dirty="0">
                <a:solidFill>
                  <a:srgbClr val="000000"/>
                </a:solidFill>
              </a:rPr>
              <a:t>Circulation.</a:t>
            </a:r>
            <a:r>
              <a:rPr lang="fr-FR" sz="1200" noProof="0" dirty="0">
                <a:solidFill>
                  <a:srgbClr val="000000"/>
                </a:solidFill>
              </a:rPr>
              <a:t> 2018;138:756-766.</a:t>
            </a:r>
            <a:endParaRPr lang="en-US" sz="1200" noProof="0" dirty="0">
              <a:solidFill>
                <a:srgbClr val="000000"/>
              </a:solidFill>
            </a:endParaRPr>
          </a:p>
          <a:p>
            <a:endParaRPr lang="en-US" dirty="0"/>
          </a:p>
        </p:txBody>
      </p:sp>
      <p:cxnSp>
        <p:nvCxnSpPr>
          <p:cNvPr id="23" name="Straight Arrow Connector 22">
            <a:extLst>
              <a:ext uri="{FF2B5EF4-FFF2-40B4-BE49-F238E27FC236}">
                <a16:creationId xmlns:a16="http://schemas.microsoft.com/office/drawing/2014/main" id="{38F2D76C-C61B-4403-B98A-27DCACE9A2C7}"/>
              </a:ext>
            </a:extLst>
          </p:cNvPr>
          <p:cNvCxnSpPr>
            <a:cxnSpLocks/>
          </p:cNvCxnSpPr>
          <p:nvPr/>
        </p:nvCxnSpPr>
        <p:spPr>
          <a:xfrm flipV="1">
            <a:off x="695014" y="987618"/>
            <a:ext cx="213449" cy="164767"/>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C012EBB8-3B25-421D-B419-45564DB66216}"/>
              </a:ext>
            </a:extLst>
          </p:cNvPr>
          <p:cNvSpPr txBox="1"/>
          <p:nvPr/>
        </p:nvSpPr>
        <p:spPr>
          <a:xfrm>
            <a:off x="5890417" y="2066930"/>
            <a:ext cx="538958" cy="584761"/>
          </a:xfrm>
          <a:prstGeom prst="rect">
            <a:avLst/>
          </a:prstGeom>
          <a:noFill/>
          <a:ln>
            <a:solidFill>
              <a:srgbClr val="FF0000"/>
            </a:solidFill>
          </a:ln>
        </p:spPr>
        <p:txBody>
          <a:bodyPr wrap="square" lIns="43247" tIns="45713" rIns="43247" bIns="45713" rtlCol="0">
            <a:spAutoFit/>
          </a:bodyPr>
          <a:lstStyle/>
          <a:p>
            <a:pPr defTabSz="432465"/>
            <a:r>
              <a:rPr lang="fr-FR" sz="800" dirty="0">
                <a:solidFill>
                  <a:prstClr val="black"/>
                </a:solidFill>
                <a:latin typeface="Calibri" panose="020F0502020204030204"/>
              </a:rPr>
              <a:t>Sabatine MS, et al. </a:t>
            </a:r>
            <a:r>
              <a:rPr lang="fr-FR" sz="800" i="1" dirty="0">
                <a:solidFill>
                  <a:prstClr val="black"/>
                </a:solidFill>
                <a:latin typeface="Calibri" panose="020F0502020204030204"/>
              </a:rPr>
              <a:t>Circ</a:t>
            </a:r>
            <a:r>
              <a:rPr lang="fr-FR" sz="800" dirty="0">
                <a:solidFill>
                  <a:prstClr val="black"/>
                </a:solidFill>
                <a:latin typeface="Calibri" panose="020F0502020204030204"/>
              </a:rPr>
              <a:t>. 2018:</a:t>
            </a:r>
            <a:br>
              <a:rPr lang="en-US" sz="800" dirty="0">
                <a:solidFill>
                  <a:prstClr val="black"/>
                </a:solidFill>
                <a:latin typeface="Calibri" panose="020F0502020204030204"/>
              </a:rPr>
            </a:br>
            <a:r>
              <a:rPr lang="en-US" sz="800" dirty="0">
                <a:solidFill>
                  <a:prstClr val="black"/>
                </a:solidFill>
                <a:latin typeface="Calibri" panose="020F0502020204030204"/>
              </a:rPr>
              <a:t>12-A-1</a:t>
            </a:r>
          </a:p>
        </p:txBody>
      </p:sp>
      <p:cxnSp>
        <p:nvCxnSpPr>
          <p:cNvPr id="29" name="Straight Arrow Connector 28">
            <a:extLst>
              <a:ext uri="{FF2B5EF4-FFF2-40B4-BE49-F238E27FC236}">
                <a16:creationId xmlns:a16="http://schemas.microsoft.com/office/drawing/2014/main" id="{38F2D76C-C61B-4403-B98A-27DCACE9A2C7}"/>
              </a:ext>
            </a:extLst>
          </p:cNvPr>
          <p:cNvCxnSpPr>
            <a:cxnSpLocks/>
          </p:cNvCxnSpPr>
          <p:nvPr/>
        </p:nvCxnSpPr>
        <p:spPr>
          <a:xfrm flipH="1">
            <a:off x="5635393" y="2252065"/>
            <a:ext cx="255024" cy="8077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C012EBB8-3B25-421D-B419-45564DB66216}"/>
              </a:ext>
            </a:extLst>
          </p:cNvPr>
          <p:cNvSpPr txBox="1"/>
          <p:nvPr/>
        </p:nvSpPr>
        <p:spPr>
          <a:xfrm>
            <a:off x="50207" y="1618412"/>
            <a:ext cx="649294" cy="584761"/>
          </a:xfrm>
          <a:prstGeom prst="rect">
            <a:avLst/>
          </a:prstGeom>
          <a:noFill/>
          <a:ln>
            <a:solidFill>
              <a:srgbClr val="FF0000"/>
            </a:solidFill>
          </a:ln>
        </p:spPr>
        <p:txBody>
          <a:bodyPr wrap="square" lIns="43247" tIns="45713" rIns="43247" bIns="45713" rtlCol="0">
            <a:spAutoFit/>
          </a:bodyPr>
          <a:lstStyle/>
          <a:p>
            <a:pPr defTabSz="432465"/>
            <a:r>
              <a:rPr lang="fr-FR" sz="800" dirty="0">
                <a:solidFill>
                  <a:prstClr val="black"/>
                </a:solidFill>
                <a:latin typeface="Calibri" panose="020F0502020204030204"/>
              </a:rPr>
              <a:t>Sabatine MS, et al. </a:t>
            </a:r>
            <a:r>
              <a:rPr lang="fr-FR" sz="800" i="1" dirty="0">
                <a:solidFill>
                  <a:prstClr val="black"/>
                </a:solidFill>
                <a:latin typeface="Calibri" panose="020F0502020204030204"/>
              </a:rPr>
              <a:t>Circ</a:t>
            </a:r>
            <a:r>
              <a:rPr lang="fr-FR" sz="800" dirty="0">
                <a:solidFill>
                  <a:prstClr val="black"/>
                </a:solidFill>
                <a:latin typeface="Calibri" panose="020F0502020204030204"/>
              </a:rPr>
              <a:t>. 2018:</a:t>
            </a:r>
            <a:br>
              <a:rPr lang="en-US" sz="800" dirty="0">
                <a:solidFill>
                  <a:prstClr val="black"/>
                </a:solidFill>
                <a:latin typeface="Calibri" panose="020F0502020204030204"/>
              </a:rPr>
            </a:br>
            <a:r>
              <a:rPr lang="en-US" sz="800" dirty="0">
                <a:solidFill>
                  <a:prstClr val="black"/>
                </a:solidFill>
                <a:latin typeface="Calibri" panose="020F0502020204030204"/>
              </a:rPr>
              <a:t>9-A-2</a:t>
            </a:r>
          </a:p>
        </p:txBody>
      </p:sp>
      <p:cxnSp>
        <p:nvCxnSpPr>
          <p:cNvPr id="31" name="Straight Arrow Connector 30">
            <a:extLst>
              <a:ext uri="{FF2B5EF4-FFF2-40B4-BE49-F238E27FC236}">
                <a16:creationId xmlns:a16="http://schemas.microsoft.com/office/drawing/2014/main" id="{38F2D76C-C61B-4403-B98A-27DCACE9A2C7}"/>
              </a:ext>
            </a:extLst>
          </p:cNvPr>
          <p:cNvCxnSpPr>
            <a:cxnSpLocks/>
          </p:cNvCxnSpPr>
          <p:nvPr/>
        </p:nvCxnSpPr>
        <p:spPr>
          <a:xfrm flipV="1">
            <a:off x="695014" y="1739954"/>
            <a:ext cx="213449" cy="9776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38F2D76C-C61B-4403-B98A-27DCACE9A2C7}"/>
              </a:ext>
            </a:extLst>
          </p:cNvPr>
          <p:cNvCxnSpPr>
            <a:cxnSpLocks/>
          </p:cNvCxnSpPr>
          <p:nvPr/>
        </p:nvCxnSpPr>
        <p:spPr>
          <a:xfrm flipV="1">
            <a:off x="649294" y="2628874"/>
            <a:ext cx="259169" cy="17370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C012EBB8-3B25-421D-B419-45564DB66216}"/>
              </a:ext>
            </a:extLst>
          </p:cNvPr>
          <p:cNvSpPr txBox="1"/>
          <p:nvPr/>
        </p:nvSpPr>
        <p:spPr>
          <a:xfrm>
            <a:off x="0" y="2521606"/>
            <a:ext cx="649294" cy="584761"/>
          </a:xfrm>
          <a:prstGeom prst="rect">
            <a:avLst/>
          </a:prstGeom>
          <a:noFill/>
          <a:ln>
            <a:solidFill>
              <a:srgbClr val="FF0000"/>
            </a:solidFill>
          </a:ln>
        </p:spPr>
        <p:txBody>
          <a:bodyPr wrap="square" lIns="43247" tIns="45713" rIns="43247" bIns="45713" rtlCol="0">
            <a:spAutoFit/>
          </a:bodyPr>
          <a:lstStyle/>
          <a:p>
            <a:pPr defTabSz="432465"/>
            <a:r>
              <a:rPr lang="fr-FR" sz="800" dirty="0">
                <a:solidFill>
                  <a:prstClr val="black"/>
                </a:solidFill>
                <a:latin typeface="Calibri" panose="020F0502020204030204"/>
              </a:rPr>
              <a:t>Sabatine MS, et al. </a:t>
            </a:r>
            <a:r>
              <a:rPr lang="fr-FR" sz="800" i="1" dirty="0">
                <a:solidFill>
                  <a:prstClr val="black"/>
                </a:solidFill>
                <a:latin typeface="Calibri" panose="020F0502020204030204"/>
              </a:rPr>
              <a:t>Circ</a:t>
            </a:r>
            <a:r>
              <a:rPr lang="fr-FR" sz="800" dirty="0">
                <a:solidFill>
                  <a:prstClr val="black"/>
                </a:solidFill>
                <a:latin typeface="Calibri" panose="020F0502020204030204"/>
              </a:rPr>
              <a:t>. 2018:</a:t>
            </a:r>
            <a:r>
              <a:rPr lang="en-US" sz="800" dirty="0">
                <a:solidFill>
                  <a:prstClr val="black"/>
                </a:solidFill>
                <a:latin typeface="Calibri" panose="020F0502020204030204"/>
              </a:rPr>
              <a:t> 10-A-1; 10-A-4</a:t>
            </a:r>
          </a:p>
        </p:txBody>
      </p:sp>
    </p:spTree>
    <p:extLst>
      <p:ext uri="{BB962C8B-B14F-4D97-AF65-F5344CB8AC3E}">
        <p14:creationId xmlns:p14="http://schemas.microsoft.com/office/powerpoint/2010/main" val="128824433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tabLst>
                <a:tab pos="3493770" algn="l"/>
              </a:tabLst>
            </a:pPr>
            <a:r>
              <a:rPr lang="en-US" sz="1200" dirty="0">
                <a:effectLst/>
                <a:ea typeface="Calibri" panose="020F0502020204030204" pitchFamily="34" charset="0"/>
                <a:cs typeface="Calibri" panose="020F0502020204030204" pitchFamily="34" charset="0"/>
              </a:rPr>
              <a:t>ARR = absolute risk reduction; FOURIER = Further cardiovascular OUtcomes Research with PCSK9 Inhibition in subjects with Elevated Risk; MI = myocardial infarction; NNT = number needed to treat over 3 years; </a:t>
            </a:r>
            <a:r>
              <a:rPr lang="en-US" sz="1200" noProof="0" dirty="0">
                <a:solidFill>
                  <a:srgbClr val="000000"/>
                </a:solidFill>
              </a:rPr>
              <a:t>PCSK9 = proprotein convertase subtilisin/kexin type 9; </a:t>
            </a:r>
            <a:r>
              <a:rPr lang="en-US" sz="1200" dirty="0">
                <a:effectLst/>
                <a:ea typeface="Calibri" panose="020F0502020204030204" pitchFamily="34" charset="0"/>
                <a:cs typeface="Calibri" panose="020F0502020204030204" pitchFamily="34" charset="0"/>
              </a:rPr>
              <a:t>RRR = relative risk reduction.</a:t>
            </a:r>
          </a:p>
          <a:p>
            <a:pPr>
              <a:tabLst>
                <a:tab pos="3493770" algn="l"/>
              </a:tabLst>
            </a:pPr>
            <a:r>
              <a:rPr lang="en-US" sz="1200" dirty="0">
                <a:effectLst/>
                <a:ea typeface="Calibri" panose="020F0502020204030204" pitchFamily="34" charset="0"/>
                <a:cs typeface="Calibri" panose="020F0502020204030204" pitchFamily="34" charset="0"/>
              </a:rPr>
              <a:t>Recent MI is 1to 12 months prior to randomization</a:t>
            </a:r>
            <a:endParaRPr lang="en-US" sz="1200" dirty="0">
              <a:effectLst/>
              <a:ea typeface="Calibri" panose="020F0502020204030204" pitchFamily="34" charset="0"/>
              <a:cs typeface="Arial" panose="020B0604020202020204" pitchFamily="34" charset="0"/>
            </a:endParaRPr>
          </a:p>
          <a:p>
            <a:pPr>
              <a:tabLst>
                <a:tab pos="3493770" algn="l"/>
              </a:tabLst>
            </a:pPr>
            <a:r>
              <a:rPr lang="en-CA" sz="1200" dirty="0">
                <a:effectLst/>
                <a:ea typeface="Calibri" panose="020F0502020204030204" pitchFamily="34" charset="0"/>
                <a:cs typeface="Calibri" panose="020F0502020204030204" pitchFamily="34" charset="0"/>
              </a:rPr>
              <a:t>1. Sabatine MS, et al. </a:t>
            </a:r>
            <a:r>
              <a:rPr lang="en-CA" sz="1200" i="1" dirty="0">
                <a:effectLst/>
                <a:ea typeface="Calibri" panose="020F0502020204030204" pitchFamily="34" charset="0"/>
                <a:cs typeface="Calibri" panose="020F0502020204030204" pitchFamily="34" charset="0"/>
              </a:rPr>
              <a:t>Circulation</a:t>
            </a:r>
            <a:r>
              <a:rPr lang="en-CA" sz="1200" dirty="0">
                <a:effectLst/>
                <a:ea typeface="Calibri" panose="020F0502020204030204" pitchFamily="34" charset="0"/>
                <a:cs typeface="Calibri" panose="020F0502020204030204" pitchFamily="34" charset="0"/>
              </a:rPr>
              <a:t>. 2018;138:756-766. </a:t>
            </a:r>
            <a:r>
              <a:rPr lang="en-US" sz="1200" dirty="0">
                <a:effectLst/>
                <a:ea typeface="Calibri" panose="020F0502020204030204" pitchFamily="34" charset="0"/>
                <a:cs typeface="Calibri" panose="020F0502020204030204" pitchFamily="34" charset="0"/>
              </a:rPr>
              <a:t>2. Gencer B, et al. </a:t>
            </a:r>
            <a:r>
              <a:rPr lang="en-US" sz="1200" i="1" dirty="0">
                <a:effectLst/>
                <a:ea typeface="Calibri" panose="020F0502020204030204" pitchFamily="34" charset="0"/>
                <a:cs typeface="Calibri" panose="020F0502020204030204" pitchFamily="34" charset="0"/>
              </a:rPr>
              <a:t>JAMA Cardiol</a:t>
            </a:r>
            <a:r>
              <a:rPr lang="en-US" sz="1200" dirty="0">
                <a:effectLst/>
                <a:ea typeface="Calibri" panose="020F0502020204030204" pitchFamily="34" charset="0"/>
                <a:cs typeface="Calibri" panose="020F0502020204030204" pitchFamily="34" charset="0"/>
              </a:rPr>
              <a:t>. 2020;5:952-957.</a:t>
            </a:r>
            <a:endParaRPr lang="en-US" sz="1200" dirty="0">
              <a:effectLst/>
              <a:ea typeface="Calibri" panose="020F0502020204030204" pitchFamily="34" charset="0"/>
              <a:cs typeface="Arial" panose="020B0604020202020204" pitchFamily="34" charset="0"/>
            </a:endParaRPr>
          </a:p>
          <a:p>
            <a:endParaRPr lang="en-CA"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3FC702B-DDCF-42E5-AE4C-B62D99C4D9B6}" type="slidenum">
              <a:rPr kumimoji="0" lang="en-CA"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CA"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458276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25</a:t>
            </a:fld>
            <a:endParaRPr lang="en-US" dirty="0"/>
          </a:p>
        </p:txBody>
      </p:sp>
    </p:spTree>
    <p:extLst>
      <p:ext uri="{BB962C8B-B14F-4D97-AF65-F5344CB8AC3E}">
        <p14:creationId xmlns:p14="http://schemas.microsoft.com/office/powerpoint/2010/main" val="101732574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noProof="0" dirty="0">
                <a:solidFill>
                  <a:srgbClr val="000000"/>
                </a:solidFill>
              </a:rPr>
              <a:t>Data are the cumulative event rates for the 5-Point MACE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sz="1200" noProof="0" dirty="0">
                <a:solidFill>
                  <a:srgbClr val="000000"/>
                </a:solidFill>
              </a:rPr>
              <a:t>). </a:t>
            </a:r>
            <a:r>
              <a:rPr lang="en-US" sz="1200" i="1" noProof="0" dirty="0">
                <a:solidFill>
                  <a:srgbClr val="000000"/>
                </a:solidFill>
              </a:rPr>
              <a:t>P</a:t>
            </a:r>
            <a:r>
              <a:rPr lang="en-US" sz="1200" noProof="0" dirty="0">
                <a:solidFill>
                  <a:srgbClr val="000000"/>
                </a:solidFill>
              </a:rPr>
              <a:t> values were calculated with log-rank tests. HRs and 95% CI are from a Cox model. 3-year Kaplan-Meier rates. ARR over 3 years.</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US" dirty="0">
                <a:solidFill>
                  <a:srgbClr val="000000"/>
                </a:solidFill>
              </a:rPr>
              <a:t>ARR = </a:t>
            </a:r>
            <a:r>
              <a:rPr lang="en-US" sz="1200" noProof="0" dirty="0">
                <a:solidFill>
                  <a:srgbClr val="000000"/>
                </a:solidFill>
              </a:rPr>
              <a:t>absolute risk reduction; CI = confidence interval; HR = hazard ratio; </a:t>
            </a:r>
            <a:r>
              <a:rPr lang="en-US" noProof="0" dirty="0">
                <a:cs typeface="Arial" panose="020B0604020202020204" pitchFamily="34" charset="0"/>
              </a:rPr>
              <a:t>MACE</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major adverse cardiovascular event.</a:t>
            </a:r>
            <a:br>
              <a:rPr lang="en-US" sz="1200" noProof="0" dirty="0">
                <a:solidFill>
                  <a:srgbClr val="000000"/>
                </a:solidFill>
              </a:rPr>
            </a:br>
            <a:r>
              <a:rPr lang="fr-FR" sz="1200" noProof="0" dirty="0">
                <a:solidFill>
                  <a:srgbClr val="000000"/>
                </a:solidFill>
              </a:rPr>
              <a:t>Sabatine MS, et al. </a:t>
            </a:r>
            <a:r>
              <a:rPr lang="fr-FR" sz="1200" i="1" noProof="0" dirty="0">
                <a:solidFill>
                  <a:srgbClr val="000000"/>
                </a:solidFill>
              </a:rPr>
              <a:t>Lancet Diab Endocrinol</a:t>
            </a:r>
            <a:r>
              <a:rPr lang="fr-FR" sz="1200" noProof="0" dirty="0">
                <a:solidFill>
                  <a:srgbClr val="000000"/>
                </a:solidFill>
              </a:rPr>
              <a:t>. 2017;5:941-950.</a:t>
            </a:r>
          </a:p>
          <a:p>
            <a:endParaRPr lang="en-US" dirty="0"/>
          </a:p>
        </p:txBody>
      </p:sp>
      <p:sp>
        <p:nvSpPr>
          <p:cNvPr id="4" name="TextBox 3">
            <a:extLst>
              <a:ext uri="{FF2B5EF4-FFF2-40B4-BE49-F238E27FC236}">
                <a16:creationId xmlns:a16="http://schemas.microsoft.com/office/drawing/2014/main" id="{F751CE6E-47B8-46E2-8B35-6750871C5C98}"/>
              </a:ext>
            </a:extLst>
          </p:cNvPr>
          <p:cNvSpPr txBox="1"/>
          <p:nvPr/>
        </p:nvSpPr>
        <p:spPr>
          <a:xfrm>
            <a:off x="43804" y="2015362"/>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6-Figure 2</a:t>
            </a:r>
            <a:endParaRPr lang="en-US" sz="800" dirty="0">
              <a:solidFill>
                <a:prstClr val="black"/>
              </a:solidFill>
            </a:endParaRPr>
          </a:p>
        </p:txBody>
      </p:sp>
      <p:sp>
        <p:nvSpPr>
          <p:cNvPr id="5" name="Left Brace 4">
            <a:extLst>
              <a:ext uri="{FF2B5EF4-FFF2-40B4-BE49-F238E27FC236}">
                <a16:creationId xmlns:a16="http://schemas.microsoft.com/office/drawing/2014/main" id="{FBA61413-1ECB-4727-9D94-D976D1E22C61}"/>
              </a:ext>
            </a:extLst>
          </p:cNvPr>
          <p:cNvSpPr/>
          <p:nvPr/>
        </p:nvSpPr>
        <p:spPr>
          <a:xfrm>
            <a:off x="693097" y="902334"/>
            <a:ext cx="289193" cy="2531046"/>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p>
        </p:txBody>
      </p:sp>
      <p:sp>
        <p:nvSpPr>
          <p:cNvPr id="8" name="TextBox 7">
            <a:extLst>
              <a:ext uri="{FF2B5EF4-FFF2-40B4-BE49-F238E27FC236}">
                <a16:creationId xmlns:a16="http://schemas.microsoft.com/office/drawing/2014/main" id="{1EAD767B-EC60-4792-A1A8-D00A2DBAE8DA}"/>
              </a:ext>
            </a:extLst>
          </p:cNvPr>
          <p:cNvSpPr txBox="1"/>
          <p:nvPr/>
        </p:nvSpPr>
        <p:spPr>
          <a:xfrm>
            <a:off x="78476" y="3303014"/>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5-A-1</a:t>
            </a:r>
            <a:endParaRPr lang="en-US" sz="800" dirty="0">
              <a:solidFill>
                <a:prstClr val="black"/>
              </a:solidFill>
            </a:endParaRPr>
          </a:p>
        </p:txBody>
      </p:sp>
      <p:cxnSp>
        <p:nvCxnSpPr>
          <p:cNvPr id="9" name="Straight Arrow Connector 8">
            <a:extLst>
              <a:ext uri="{FF2B5EF4-FFF2-40B4-BE49-F238E27FC236}">
                <a16:creationId xmlns:a16="http://schemas.microsoft.com/office/drawing/2014/main" id="{7097886D-6662-42E1-8E78-AAF27E705C9C}"/>
              </a:ext>
            </a:extLst>
          </p:cNvPr>
          <p:cNvCxnSpPr>
            <a:cxnSpLocks/>
            <a:stCxn id="8" idx="3"/>
          </p:cNvCxnSpPr>
          <p:nvPr/>
        </p:nvCxnSpPr>
        <p:spPr>
          <a:xfrm>
            <a:off x="727770" y="3656950"/>
            <a:ext cx="174481" cy="4428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711715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noProof="0" dirty="0">
                <a:solidFill>
                  <a:srgbClr val="000000"/>
                </a:solidFill>
              </a:rPr>
              <a:t>Data are the cumulative event rates for 3-Point MACE (Composite of cardiovascular death, myocardial infarction, or stroke). </a:t>
            </a:r>
            <a:r>
              <a:rPr lang="en-US" sz="1200" i="1" noProof="0" dirty="0">
                <a:solidFill>
                  <a:srgbClr val="000000"/>
                </a:solidFill>
              </a:rPr>
              <a:t>P</a:t>
            </a:r>
            <a:r>
              <a:rPr lang="en-US" sz="1200" noProof="0" dirty="0">
                <a:solidFill>
                  <a:srgbClr val="000000"/>
                </a:solidFill>
              </a:rPr>
              <a:t> values were calculated with log-rank tests. HRs and 95% CI are from a Cox model. 3-year Kaplan-Meier rates. ARR over 3 years.</a:t>
            </a:r>
            <a:br>
              <a:rPr lang="en-US" sz="1200" noProof="0" dirty="0">
                <a:solidFill>
                  <a:srgbClr val="000000"/>
                </a:solidFill>
              </a:rPr>
            </a:br>
            <a:r>
              <a:rPr lang="en-US" dirty="0">
                <a:solidFill>
                  <a:srgbClr val="000000"/>
                </a:solidFill>
              </a:rPr>
              <a:t>ARR = </a:t>
            </a:r>
            <a:r>
              <a:rPr lang="en-US" sz="1200" noProof="0" dirty="0">
                <a:solidFill>
                  <a:srgbClr val="000000"/>
                </a:solidFill>
              </a:rPr>
              <a:t>absolute risk reduction; CI = confidence interval; HR = hazard ratio; </a:t>
            </a:r>
            <a:r>
              <a:rPr lang="en-US" noProof="0" dirty="0">
                <a:cs typeface="Arial" panose="020B0604020202020204" pitchFamily="34" charset="0"/>
              </a:rPr>
              <a:t>MACE</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major adverse cardiovascular event</a:t>
            </a:r>
            <a:r>
              <a:rPr lang="en-US" sz="1200" noProof="0" dirty="0">
                <a:solidFill>
                  <a:srgbClr val="000000"/>
                </a:solidFill>
              </a:rPr>
              <a:t>.</a:t>
            </a:r>
            <a:br>
              <a:rPr lang="en-US" sz="1200" noProof="0" dirty="0">
                <a:solidFill>
                  <a:srgbClr val="000000"/>
                </a:solidFill>
              </a:rPr>
            </a:br>
            <a:r>
              <a:rPr lang="en-US" sz="1200" noProof="0" dirty="0">
                <a:solidFill>
                  <a:srgbClr val="000000"/>
                </a:solidFill>
              </a:rPr>
              <a:t>Sabatine MS, et al. </a:t>
            </a:r>
            <a:r>
              <a:rPr lang="en-US" sz="1200" i="1" noProof="0" dirty="0">
                <a:solidFill>
                  <a:srgbClr val="000000"/>
                </a:solidFill>
              </a:rPr>
              <a:t>Lancet Diab Endocrinol.</a:t>
            </a:r>
            <a:r>
              <a:rPr lang="en-US" sz="1200" noProof="0" dirty="0">
                <a:solidFill>
                  <a:srgbClr val="000000"/>
                </a:solidFill>
              </a:rPr>
              <a:t> 2017;5:941-950.</a:t>
            </a:r>
          </a:p>
          <a:p>
            <a:endParaRPr lang="en-US" dirty="0"/>
          </a:p>
        </p:txBody>
      </p:sp>
      <p:sp>
        <p:nvSpPr>
          <p:cNvPr id="4" name="TextBox 3">
            <a:extLst>
              <a:ext uri="{FF2B5EF4-FFF2-40B4-BE49-F238E27FC236}">
                <a16:creationId xmlns:a16="http://schemas.microsoft.com/office/drawing/2014/main" id="{201C48C4-6782-4D5B-B145-81073CF996CA}"/>
              </a:ext>
            </a:extLst>
          </p:cNvPr>
          <p:cNvSpPr txBox="1"/>
          <p:nvPr/>
        </p:nvSpPr>
        <p:spPr>
          <a:xfrm>
            <a:off x="43804" y="2015362"/>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7-Figure 3</a:t>
            </a:r>
            <a:endParaRPr lang="en-US" sz="800" dirty="0">
              <a:solidFill>
                <a:prstClr val="black"/>
              </a:solidFill>
            </a:endParaRPr>
          </a:p>
        </p:txBody>
      </p:sp>
      <p:sp>
        <p:nvSpPr>
          <p:cNvPr id="6" name="Left Brace 5">
            <a:extLst>
              <a:ext uri="{FF2B5EF4-FFF2-40B4-BE49-F238E27FC236}">
                <a16:creationId xmlns:a16="http://schemas.microsoft.com/office/drawing/2014/main" id="{D8B6B8C1-AFAA-4DD5-B48B-F5D311BC7928}"/>
              </a:ext>
            </a:extLst>
          </p:cNvPr>
          <p:cNvSpPr/>
          <p:nvPr/>
        </p:nvSpPr>
        <p:spPr>
          <a:xfrm>
            <a:off x="693097" y="902334"/>
            <a:ext cx="289193" cy="2531046"/>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p>
        </p:txBody>
      </p:sp>
      <p:sp>
        <p:nvSpPr>
          <p:cNvPr id="7" name="TextBox 6">
            <a:extLst>
              <a:ext uri="{FF2B5EF4-FFF2-40B4-BE49-F238E27FC236}">
                <a16:creationId xmlns:a16="http://schemas.microsoft.com/office/drawing/2014/main" id="{B0FAE342-9DB8-4816-AA2B-1CB6F43E4DD5}"/>
              </a:ext>
            </a:extLst>
          </p:cNvPr>
          <p:cNvSpPr txBox="1"/>
          <p:nvPr/>
        </p:nvSpPr>
        <p:spPr>
          <a:xfrm>
            <a:off x="78476" y="3303014"/>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4-B-4</a:t>
            </a:r>
            <a:endParaRPr lang="en-US" sz="800" dirty="0">
              <a:solidFill>
                <a:prstClr val="black"/>
              </a:solidFill>
            </a:endParaRPr>
          </a:p>
        </p:txBody>
      </p:sp>
      <p:cxnSp>
        <p:nvCxnSpPr>
          <p:cNvPr id="8" name="Straight Arrow Connector 7">
            <a:extLst>
              <a:ext uri="{FF2B5EF4-FFF2-40B4-BE49-F238E27FC236}">
                <a16:creationId xmlns:a16="http://schemas.microsoft.com/office/drawing/2014/main" id="{2D8F59DB-B3E2-4F75-86F9-224DA2E5EAD0}"/>
              </a:ext>
            </a:extLst>
          </p:cNvPr>
          <p:cNvCxnSpPr>
            <a:cxnSpLocks/>
            <a:stCxn id="7" idx="3"/>
          </p:cNvCxnSpPr>
          <p:nvPr/>
        </p:nvCxnSpPr>
        <p:spPr>
          <a:xfrm>
            <a:off x="727770" y="3656950"/>
            <a:ext cx="174481" cy="44284"/>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473243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dirty="0"/>
              <a:t>*Data are the cumulative incidence of new-onset diabetes mellitus (NODM) as adjudicated by a </a:t>
            </a:r>
            <a:r>
              <a:rPr lang="en-US" sz="1200" dirty="0" err="1"/>
              <a:t>centralised</a:t>
            </a:r>
            <a:r>
              <a:rPr lang="en-US" sz="1200" dirty="0"/>
              <a:t> clinical events committee at the end of 1, 2</a:t>
            </a:r>
            <a:r>
              <a:rPr lang="en-US" sz="1200" dirty="0">
                <a:solidFill>
                  <a:srgbClr val="000000"/>
                </a:solidFill>
              </a:rPr>
              <a:t>,</a:t>
            </a:r>
            <a:br>
              <a:rPr lang="en-US" sz="1200" dirty="0">
                <a:solidFill>
                  <a:srgbClr val="000000"/>
                </a:solidFill>
              </a:rPr>
            </a:br>
            <a:r>
              <a:rPr lang="en-US" sz="1200" dirty="0">
                <a:solidFill>
                  <a:srgbClr val="000000"/>
                </a:solidFill>
              </a:rPr>
              <a:t>and 3 years of follow-up, among patients without diabetes at baseline. Error bars are 95% CIs. </a:t>
            </a:r>
            <a:r>
              <a:rPr lang="en-US" sz="1200" dirty="0"/>
              <a:t> </a:t>
            </a:r>
            <a:br>
              <a:rPr lang="en-US" sz="1200" dirty="0"/>
            </a:br>
            <a:r>
              <a:rPr lang="en-US" sz="1200" dirty="0"/>
              <a:t>Note: Post-hoc analyses of patients with pre-diabetes at baseline similarly showed no difference between treatment groups in the incidence of </a:t>
            </a:r>
            <a:br>
              <a:rPr lang="en-US" sz="1200" dirty="0"/>
            </a:br>
            <a:r>
              <a:rPr lang="en-US" sz="1200" dirty="0"/>
              <a:t>NODM (HR 1.00 [95% CI 0.89 – 1.13]).</a:t>
            </a:r>
            <a:br>
              <a:rPr lang="en-US" sz="1200" dirty="0"/>
            </a:br>
            <a:r>
              <a:rPr lang="en-US" sz="1200" dirty="0">
                <a:solidFill>
                  <a:srgbClr val="000000"/>
                </a:solidFill>
              </a:rPr>
              <a:t>Sabatine MS, et al. </a:t>
            </a:r>
            <a:r>
              <a:rPr lang="en-US" sz="1200" i="1" dirty="0">
                <a:solidFill>
                  <a:srgbClr val="000000"/>
                </a:solidFill>
              </a:rPr>
              <a:t>Lancet Diab Endocrinol.</a:t>
            </a:r>
            <a:r>
              <a:rPr lang="en-US" sz="1200" dirty="0">
                <a:solidFill>
                  <a:srgbClr val="000000"/>
                </a:solidFill>
              </a:rPr>
              <a:t> [published online ahead of print September 15, 2017]. </a:t>
            </a:r>
            <a:r>
              <a:rPr lang="en-US" sz="1200" dirty="0" err="1">
                <a:solidFill>
                  <a:srgbClr val="000000"/>
                </a:solidFill>
              </a:rPr>
              <a:t>doi</a:t>
            </a:r>
            <a:r>
              <a:rPr lang="en-US" sz="1200" dirty="0">
                <a:solidFill>
                  <a:srgbClr val="000000"/>
                </a:solidFill>
              </a:rPr>
              <a:t>: 10.1016/S2213-8587(17)30313-3.</a:t>
            </a:r>
          </a:p>
          <a:p>
            <a:endParaRPr lang="en-US" dirty="0"/>
          </a:p>
        </p:txBody>
      </p:sp>
      <p:sp>
        <p:nvSpPr>
          <p:cNvPr id="4" name="TextBox 3">
            <a:extLst>
              <a:ext uri="{FF2B5EF4-FFF2-40B4-BE49-F238E27FC236}">
                <a16:creationId xmlns:a16="http://schemas.microsoft.com/office/drawing/2014/main" id="{D8D8CC65-0E57-4E6F-BDB1-AAEE09C36441}"/>
              </a:ext>
            </a:extLst>
          </p:cNvPr>
          <p:cNvSpPr txBox="1"/>
          <p:nvPr/>
        </p:nvSpPr>
        <p:spPr>
          <a:xfrm>
            <a:off x="43804" y="2015362"/>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8-Figure 4</a:t>
            </a:r>
            <a:endParaRPr lang="en-US" sz="800" dirty="0">
              <a:solidFill>
                <a:prstClr val="black"/>
              </a:solidFill>
            </a:endParaRPr>
          </a:p>
        </p:txBody>
      </p:sp>
      <p:sp>
        <p:nvSpPr>
          <p:cNvPr id="5" name="Left Brace 4">
            <a:extLst>
              <a:ext uri="{FF2B5EF4-FFF2-40B4-BE49-F238E27FC236}">
                <a16:creationId xmlns:a16="http://schemas.microsoft.com/office/drawing/2014/main" id="{D6B01C49-703F-473E-B6DB-2FF83E1B361F}"/>
              </a:ext>
            </a:extLst>
          </p:cNvPr>
          <p:cNvSpPr/>
          <p:nvPr/>
        </p:nvSpPr>
        <p:spPr>
          <a:xfrm>
            <a:off x="693097" y="902334"/>
            <a:ext cx="289193" cy="2531046"/>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p>
        </p:txBody>
      </p:sp>
      <p:sp>
        <p:nvSpPr>
          <p:cNvPr id="6" name="TextBox 5">
            <a:extLst>
              <a:ext uri="{FF2B5EF4-FFF2-40B4-BE49-F238E27FC236}">
                <a16:creationId xmlns:a16="http://schemas.microsoft.com/office/drawing/2014/main" id="{8F8BF507-1AAF-4CF0-8E66-8E35E6AF68EB}"/>
              </a:ext>
            </a:extLst>
          </p:cNvPr>
          <p:cNvSpPr txBox="1"/>
          <p:nvPr/>
        </p:nvSpPr>
        <p:spPr>
          <a:xfrm>
            <a:off x="78476" y="3361638"/>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5-A-4</a:t>
            </a:r>
            <a:endParaRPr lang="en-US" sz="800" dirty="0">
              <a:solidFill>
                <a:prstClr val="black"/>
              </a:solidFill>
            </a:endParaRPr>
          </a:p>
        </p:txBody>
      </p:sp>
      <p:cxnSp>
        <p:nvCxnSpPr>
          <p:cNvPr id="7" name="Straight Arrow Connector 6">
            <a:extLst>
              <a:ext uri="{FF2B5EF4-FFF2-40B4-BE49-F238E27FC236}">
                <a16:creationId xmlns:a16="http://schemas.microsoft.com/office/drawing/2014/main" id="{57D35AA6-6F08-4BDB-A3E7-5DAEC95341FF}"/>
              </a:ext>
            </a:extLst>
          </p:cNvPr>
          <p:cNvCxnSpPr>
            <a:cxnSpLocks/>
            <a:stCxn id="6" idx="3"/>
          </p:cNvCxnSpPr>
          <p:nvPr/>
        </p:nvCxnSpPr>
        <p:spPr>
          <a:xfrm flipV="1">
            <a:off x="727770" y="3701233"/>
            <a:ext cx="740499" cy="1434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0681929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dirty="0">
                <a:solidFill>
                  <a:srgbClr val="000000"/>
                </a:solidFill>
              </a:rPr>
              <a:t>FPG = Fasting plasma glucose</a:t>
            </a:r>
            <a:br>
              <a:rPr lang="en-US" sz="1200" dirty="0">
                <a:solidFill>
                  <a:srgbClr val="000000"/>
                </a:solidFill>
              </a:rPr>
            </a:br>
            <a:r>
              <a:rPr lang="en-US" sz="1200" dirty="0">
                <a:solidFill>
                  <a:srgbClr val="000000"/>
                </a:solidFill>
              </a:rPr>
              <a:t>Data are median values in the evolocumab and placebo treatment groups, for patients with and without diabetes. </a:t>
            </a:r>
            <a:br>
              <a:rPr lang="en-US" sz="1200" dirty="0">
                <a:solidFill>
                  <a:srgbClr val="000000"/>
                </a:solidFill>
              </a:rPr>
            </a:br>
            <a:r>
              <a:rPr lang="en-US" sz="1200" dirty="0">
                <a:solidFill>
                  <a:srgbClr val="000000"/>
                </a:solidFill>
              </a:rPr>
              <a:t>Error bars are IQRs.</a:t>
            </a:r>
          </a:p>
          <a:p>
            <a:r>
              <a:rPr lang="en-US" sz="1200" dirty="0">
                <a:solidFill>
                  <a:srgbClr val="000000"/>
                </a:solidFill>
              </a:rPr>
              <a:t>Sabatine MS, et al. </a:t>
            </a:r>
            <a:r>
              <a:rPr lang="en-US" sz="1200" i="1" dirty="0">
                <a:solidFill>
                  <a:srgbClr val="000000"/>
                </a:solidFill>
              </a:rPr>
              <a:t>Lancet Diab Endocrinol.</a:t>
            </a:r>
            <a:r>
              <a:rPr lang="en-US" sz="1200" dirty="0">
                <a:solidFill>
                  <a:srgbClr val="000000"/>
                </a:solidFill>
              </a:rPr>
              <a:t> [published online ahead of print September 15, 2017]. </a:t>
            </a:r>
            <a:r>
              <a:rPr lang="en-US" sz="1200" dirty="0" err="1">
                <a:solidFill>
                  <a:srgbClr val="000000"/>
                </a:solidFill>
              </a:rPr>
              <a:t>doi</a:t>
            </a:r>
            <a:r>
              <a:rPr lang="en-US" sz="1200" dirty="0">
                <a:solidFill>
                  <a:srgbClr val="000000"/>
                </a:solidFill>
              </a:rPr>
              <a:t>: 10.1016/S2213-8587(17)30313-3.</a:t>
            </a:r>
          </a:p>
          <a:p>
            <a:endParaRPr lang="en-US" dirty="0"/>
          </a:p>
        </p:txBody>
      </p:sp>
      <p:sp>
        <p:nvSpPr>
          <p:cNvPr id="5" name="TextBox 4">
            <a:extLst>
              <a:ext uri="{FF2B5EF4-FFF2-40B4-BE49-F238E27FC236}">
                <a16:creationId xmlns:a16="http://schemas.microsoft.com/office/drawing/2014/main" id="{7309D8F3-0E36-4A37-A570-EDBC0A0CDDC9}"/>
              </a:ext>
            </a:extLst>
          </p:cNvPr>
          <p:cNvSpPr txBox="1"/>
          <p:nvPr/>
        </p:nvSpPr>
        <p:spPr>
          <a:xfrm>
            <a:off x="43804" y="2015362"/>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2017:8-Figure 5</a:t>
            </a:r>
            <a:endParaRPr lang="en-US" sz="800" dirty="0">
              <a:solidFill>
                <a:prstClr val="black"/>
              </a:solidFill>
            </a:endParaRPr>
          </a:p>
        </p:txBody>
      </p:sp>
      <p:sp>
        <p:nvSpPr>
          <p:cNvPr id="6" name="Left Brace 5">
            <a:extLst>
              <a:ext uri="{FF2B5EF4-FFF2-40B4-BE49-F238E27FC236}">
                <a16:creationId xmlns:a16="http://schemas.microsoft.com/office/drawing/2014/main" id="{AC1B27F6-87F0-4E74-88A1-6FD7D9AF2976}"/>
              </a:ext>
            </a:extLst>
          </p:cNvPr>
          <p:cNvSpPr/>
          <p:nvPr/>
        </p:nvSpPr>
        <p:spPr>
          <a:xfrm>
            <a:off x="693097" y="902334"/>
            <a:ext cx="289193" cy="2531046"/>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p>
        </p:txBody>
      </p:sp>
      <p:sp>
        <p:nvSpPr>
          <p:cNvPr id="7" name="TextBox 6">
            <a:extLst>
              <a:ext uri="{FF2B5EF4-FFF2-40B4-BE49-F238E27FC236}">
                <a16:creationId xmlns:a16="http://schemas.microsoft.com/office/drawing/2014/main" id="{FD04AD9E-D076-43A3-AFE8-D3562A272AB9}"/>
              </a:ext>
            </a:extLst>
          </p:cNvPr>
          <p:cNvSpPr txBox="1"/>
          <p:nvPr/>
        </p:nvSpPr>
        <p:spPr>
          <a:xfrm>
            <a:off x="6208706" y="1862866"/>
            <a:ext cx="649294" cy="95409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2017:31-Suppl Figure 4</a:t>
            </a:r>
            <a:endParaRPr lang="en-US" sz="800" dirty="0">
              <a:solidFill>
                <a:prstClr val="black"/>
              </a:solidFill>
            </a:endParaRPr>
          </a:p>
        </p:txBody>
      </p:sp>
      <p:sp>
        <p:nvSpPr>
          <p:cNvPr id="8" name="Left Brace 7">
            <a:extLst>
              <a:ext uri="{FF2B5EF4-FFF2-40B4-BE49-F238E27FC236}">
                <a16:creationId xmlns:a16="http://schemas.microsoft.com/office/drawing/2014/main" id="{32959AFA-F598-4845-ACE4-794C2903A58C}"/>
              </a:ext>
            </a:extLst>
          </p:cNvPr>
          <p:cNvSpPr/>
          <p:nvPr/>
        </p:nvSpPr>
        <p:spPr>
          <a:xfrm rot="10800000">
            <a:off x="5910499" y="829917"/>
            <a:ext cx="289193" cy="2531046"/>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p>
        </p:txBody>
      </p:sp>
      <p:sp>
        <p:nvSpPr>
          <p:cNvPr id="9" name="TextBox 8">
            <a:extLst>
              <a:ext uri="{FF2B5EF4-FFF2-40B4-BE49-F238E27FC236}">
                <a16:creationId xmlns:a16="http://schemas.microsoft.com/office/drawing/2014/main" id="{79B9AE1C-F59F-4DE9-BFAC-89C4DB2EFE6F}"/>
              </a:ext>
            </a:extLst>
          </p:cNvPr>
          <p:cNvSpPr txBox="1"/>
          <p:nvPr/>
        </p:nvSpPr>
        <p:spPr>
          <a:xfrm>
            <a:off x="78476" y="3264876"/>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5-B-3</a:t>
            </a:r>
            <a:endParaRPr lang="en-US" sz="800" dirty="0">
              <a:solidFill>
                <a:prstClr val="black"/>
              </a:solidFill>
            </a:endParaRPr>
          </a:p>
        </p:txBody>
      </p:sp>
      <p:cxnSp>
        <p:nvCxnSpPr>
          <p:cNvPr id="10" name="Straight Arrow Connector 9">
            <a:extLst>
              <a:ext uri="{FF2B5EF4-FFF2-40B4-BE49-F238E27FC236}">
                <a16:creationId xmlns:a16="http://schemas.microsoft.com/office/drawing/2014/main" id="{78B6C894-F180-428A-B538-9DE5E2FB6691}"/>
              </a:ext>
            </a:extLst>
          </p:cNvPr>
          <p:cNvCxnSpPr>
            <a:cxnSpLocks/>
            <a:stCxn id="9" idx="3"/>
          </p:cNvCxnSpPr>
          <p:nvPr/>
        </p:nvCxnSpPr>
        <p:spPr>
          <a:xfrm flipV="1">
            <a:off x="727770" y="3604471"/>
            <a:ext cx="567630" cy="1434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797402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3</a:t>
            </a:fld>
            <a:endParaRPr lang="en-US" dirty="0"/>
          </a:p>
        </p:txBody>
      </p:sp>
    </p:spTree>
    <p:extLst>
      <p:ext uri="{BB962C8B-B14F-4D97-AF65-F5344CB8AC3E}">
        <p14:creationId xmlns:p14="http://schemas.microsoft.com/office/powerpoint/2010/main" val="297387186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rgbClr val="000000"/>
                </a:solidFill>
              </a:rPr>
              <a:t>Safety analyses included all randomly assigned patients who received at least one dose of study treatment and for whom post-dose data were available. </a:t>
            </a:r>
          </a:p>
          <a:p>
            <a:r>
              <a:rPr lang="en-US" sz="1200" noProof="0" dirty="0">
                <a:solidFill>
                  <a:srgbClr val="000000"/>
                </a:solidFill>
              </a:rPr>
              <a:t>Sabatine MS, et al. </a:t>
            </a:r>
            <a:r>
              <a:rPr lang="en-US" sz="1200" i="1" noProof="0" dirty="0">
                <a:solidFill>
                  <a:srgbClr val="000000"/>
                </a:solidFill>
              </a:rPr>
              <a:t>Lancet Diab Endocrinol</a:t>
            </a:r>
            <a:r>
              <a:rPr lang="en-US" sz="1200" noProof="0" dirty="0">
                <a:solidFill>
                  <a:srgbClr val="000000"/>
                </a:solidFill>
              </a:rPr>
              <a:t>. 2017;5:941-950.</a:t>
            </a:r>
          </a:p>
          <a:p>
            <a:endParaRPr lang="en-US" dirty="0"/>
          </a:p>
        </p:txBody>
      </p:sp>
      <p:sp>
        <p:nvSpPr>
          <p:cNvPr id="11" name="TextBox 10">
            <a:extLst>
              <a:ext uri="{FF2B5EF4-FFF2-40B4-BE49-F238E27FC236}">
                <a16:creationId xmlns:a16="http://schemas.microsoft.com/office/drawing/2014/main" id="{6FE6CC32-09ED-498B-9FFF-49ABA0879A47}"/>
              </a:ext>
            </a:extLst>
          </p:cNvPr>
          <p:cNvSpPr txBox="1"/>
          <p:nvPr/>
        </p:nvSpPr>
        <p:spPr>
          <a:xfrm>
            <a:off x="43804" y="2015362"/>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2017:21-Suppl Table 6</a:t>
            </a:r>
            <a:endParaRPr lang="en-US" sz="800" dirty="0">
              <a:solidFill>
                <a:prstClr val="black"/>
              </a:solidFill>
            </a:endParaRPr>
          </a:p>
        </p:txBody>
      </p:sp>
      <p:sp>
        <p:nvSpPr>
          <p:cNvPr id="12" name="Left Brace 11">
            <a:extLst>
              <a:ext uri="{FF2B5EF4-FFF2-40B4-BE49-F238E27FC236}">
                <a16:creationId xmlns:a16="http://schemas.microsoft.com/office/drawing/2014/main" id="{436CE8AC-C52B-40C9-9E73-ADDA25C3ADAB}"/>
              </a:ext>
            </a:extLst>
          </p:cNvPr>
          <p:cNvSpPr/>
          <p:nvPr/>
        </p:nvSpPr>
        <p:spPr>
          <a:xfrm>
            <a:off x="693097" y="902334"/>
            <a:ext cx="289193" cy="2531046"/>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p>
        </p:txBody>
      </p:sp>
      <p:sp>
        <p:nvSpPr>
          <p:cNvPr id="13" name="TextBox 12">
            <a:extLst>
              <a:ext uri="{FF2B5EF4-FFF2-40B4-BE49-F238E27FC236}">
                <a16:creationId xmlns:a16="http://schemas.microsoft.com/office/drawing/2014/main" id="{12AED197-78F1-422C-902D-19761330930A}"/>
              </a:ext>
            </a:extLst>
          </p:cNvPr>
          <p:cNvSpPr txBox="1"/>
          <p:nvPr/>
        </p:nvSpPr>
        <p:spPr>
          <a:xfrm>
            <a:off x="6208706" y="1862866"/>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2017:22-Suppl Table 7</a:t>
            </a:r>
            <a:endParaRPr lang="en-US" sz="800" dirty="0">
              <a:solidFill>
                <a:prstClr val="black"/>
              </a:solidFill>
            </a:endParaRPr>
          </a:p>
        </p:txBody>
      </p:sp>
      <p:sp>
        <p:nvSpPr>
          <p:cNvPr id="8" name="Rectangle 7">
            <a:extLst>
              <a:ext uri="{FF2B5EF4-FFF2-40B4-BE49-F238E27FC236}">
                <a16:creationId xmlns:a16="http://schemas.microsoft.com/office/drawing/2014/main" id="{793C001C-9965-47CE-98C0-9D8C4DB55EE4}"/>
              </a:ext>
            </a:extLst>
          </p:cNvPr>
          <p:cNvSpPr/>
          <p:nvPr/>
        </p:nvSpPr>
        <p:spPr>
          <a:xfrm>
            <a:off x="4532587" y="902334"/>
            <a:ext cx="1468163" cy="253104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lIns="86493" tIns="43247" rIns="86493" bIns="43247" rtlCol="0" anchor="ctr"/>
          <a:lstStyle/>
          <a:p>
            <a:pPr algn="ctr"/>
            <a:endParaRPr lang="en-US" dirty="0"/>
          </a:p>
        </p:txBody>
      </p:sp>
      <p:cxnSp>
        <p:nvCxnSpPr>
          <p:cNvPr id="16" name="Straight Arrow Connector 15">
            <a:extLst>
              <a:ext uri="{FF2B5EF4-FFF2-40B4-BE49-F238E27FC236}">
                <a16:creationId xmlns:a16="http://schemas.microsoft.com/office/drawing/2014/main" id="{27E6E95E-C0C5-4908-B3C2-7561F4FFC52D}"/>
              </a:ext>
            </a:extLst>
          </p:cNvPr>
          <p:cNvCxnSpPr>
            <a:stCxn id="13" idx="1"/>
          </p:cNvCxnSpPr>
          <p:nvPr/>
        </p:nvCxnSpPr>
        <p:spPr>
          <a:xfrm flipH="1">
            <a:off x="6000750" y="2278358"/>
            <a:ext cx="207956" cy="2390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254503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13" name="TextBox 12">
            <a:extLst>
              <a:ext uri="{FF2B5EF4-FFF2-40B4-BE49-F238E27FC236}">
                <a16:creationId xmlns:a16="http://schemas.microsoft.com/office/drawing/2014/main" id="{94ACC27C-1D0D-410D-8A93-C0953E661CCE}"/>
              </a:ext>
            </a:extLst>
          </p:cNvPr>
          <p:cNvSpPr txBox="1"/>
          <p:nvPr/>
        </p:nvSpPr>
        <p:spPr>
          <a:xfrm>
            <a:off x="43804" y="905716"/>
            <a:ext cx="649294" cy="95409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4-B-3, 4-B-4 to 5-A-1</a:t>
            </a:r>
            <a:endParaRPr lang="en-US" sz="800" dirty="0">
              <a:solidFill>
                <a:prstClr val="black"/>
              </a:solidFill>
            </a:endParaRPr>
          </a:p>
        </p:txBody>
      </p:sp>
      <p:cxnSp>
        <p:nvCxnSpPr>
          <p:cNvPr id="14" name="Straight Arrow Connector 13">
            <a:extLst>
              <a:ext uri="{FF2B5EF4-FFF2-40B4-BE49-F238E27FC236}">
                <a16:creationId xmlns:a16="http://schemas.microsoft.com/office/drawing/2014/main" id="{6F41ECC1-1145-4F6E-9BD9-AF71ED2FE7D7}"/>
              </a:ext>
            </a:extLst>
          </p:cNvPr>
          <p:cNvCxnSpPr>
            <a:cxnSpLocks/>
            <a:stCxn id="13" idx="3"/>
          </p:cNvCxnSpPr>
          <p:nvPr/>
        </p:nvCxnSpPr>
        <p:spPr>
          <a:xfrm flipV="1">
            <a:off x="693098" y="1362560"/>
            <a:ext cx="406118" cy="2020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B500F51E-6A23-40E5-BA37-D79A371FAFE8}"/>
              </a:ext>
            </a:extLst>
          </p:cNvPr>
          <p:cNvSpPr txBox="1"/>
          <p:nvPr/>
        </p:nvSpPr>
        <p:spPr>
          <a:xfrm>
            <a:off x="43804" y="1982976"/>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5-A-2</a:t>
            </a:r>
            <a:endParaRPr lang="en-US" sz="800" dirty="0">
              <a:solidFill>
                <a:prstClr val="black"/>
              </a:solidFill>
            </a:endParaRPr>
          </a:p>
        </p:txBody>
      </p:sp>
      <p:cxnSp>
        <p:nvCxnSpPr>
          <p:cNvPr id="16" name="Straight Arrow Connector 15">
            <a:extLst>
              <a:ext uri="{FF2B5EF4-FFF2-40B4-BE49-F238E27FC236}">
                <a16:creationId xmlns:a16="http://schemas.microsoft.com/office/drawing/2014/main" id="{770DEAE8-1DE3-41BE-9E5B-E277539AD6C7}"/>
              </a:ext>
            </a:extLst>
          </p:cNvPr>
          <p:cNvCxnSpPr>
            <a:cxnSpLocks/>
            <a:stCxn id="15" idx="3"/>
          </p:cNvCxnSpPr>
          <p:nvPr/>
        </p:nvCxnSpPr>
        <p:spPr>
          <a:xfrm flipV="1">
            <a:off x="693098" y="2322571"/>
            <a:ext cx="406118" cy="1434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C012EBB8-3B25-421D-B419-45564DB66216}"/>
              </a:ext>
            </a:extLst>
          </p:cNvPr>
          <p:cNvSpPr txBox="1"/>
          <p:nvPr/>
        </p:nvSpPr>
        <p:spPr>
          <a:xfrm>
            <a:off x="6208706" y="683369"/>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4-B-2</a:t>
            </a:r>
            <a:endParaRPr lang="en-US" sz="800" dirty="0">
              <a:solidFill>
                <a:prstClr val="black"/>
              </a:solidFill>
            </a:endParaRPr>
          </a:p>
        </p:txBody>
      </p:sp>
      <p:cxnSp>
        <p:nvCxnSpPr>
          <p:cNvPr id="18" name="Straight Arrow Connector 17">
            <a:extLst>
              <a:ext uri="{FF2B5EF4-FFF2-40B4-BE49-F238E27FC236}">
                <a16:creationId xmlns:a16="http://schemas.microsoft.com/office/drawing/2014/main" id="{38F2D76C-C61B-4403-B98A-27DCACE9A2C7}"/>
              </a:ext>
            </a:extLst>
          </p:cNvPr>
          <p:cNvCxnSpPr>
            <a:cxnSpLocks/>
            <a:stCxn id="17" idx="1"/>
          </p:cNvCxnSpPr>
          <p:nvPr/>
        </p:nvCxnSpPr>
        <p:spPr>
          <a:xfrm flipH="1" flipV="1">
            <a:off x="5910878" y="1022965"/>
            <a:ext cx="297828" cy="1434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817B9F95-C177-4374-A245-7F968665BF53}"/>
              </a:ext>
            </a:extLst>
          </p:cNvPr>
          <p:cNvSpPr txBox="1"/>
          <p:nvPr/>
        </p:nvSpPr>
        <p:spPr>
          <a:xfrm>
            <a:off x="6208706" y="1524001"/>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Lancet Diab Endocrinol. 2017: 5-A-1</a:t>
            </a:r>
          </a:p>
        </p:txBody>
      </p:sp>
      <p:cxnSp>
        <p:nvCxnSpPr>
          <p:cNvPr id="27" name="Straight Arrow Connector 26">
            <a:extLst>
              <a:ext uri="{FF2B5EF4-FFF2-40B4-BE49-F238E27FC236}">
                <a16:creationId xmlns:a16="http://schemas.microsoft.com/office/drawing/2014/main" id="{5D096910-C849-43D8-80AE-40E9EE83AF0E}"/>
              </a:ext>
            </a:extLst>
          </p:cNvPr>
          <p:cNvCxnSpPr>
            <a:cxnSpLocks/>
            <a:stCxn id="26" idx="1"/>
          </p:cNvCxnSpPr>
          <p:nvPr/>
        </p:nvCxnSpPr>
        <p:spPr>
          <a:xfrm flipH="1" flipV="1">
            <a:off x="5910878" y="1863596"/>
            <a:ext cx="297828" cy="1434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EB2FB663-3873-4E0A-9BCD-062AE573DE3A}"/>
              </a:ext>
            </a:extLst>
          </p:cNvPr>
          <p:cNvSpPr txBox="1"/>
          <p:nvPr/>
        </p:nvSpPr>
        <p:spPr>
          <a:xfrm>
            <a:off x="6208706" y="2373442"/>
            <a:ext cx="649294" cy="95409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Lancet Diab Endocrinol. 2017: 6-B-2, </a:t>
            </a:r>
          </a:p>
          <a:p>
            <a:r>
              <a:rPr lang="fr-FR" sz="800" dirty="0">
                <a:solidFill>
                  <a:prstClr val="black"/>
                </a:solidFill>
              </a:rPr>
              <a:t>21-Suppl Table 6</a:t>
            </a:r>
          </a:p>
        </p:txBody>
      </p:sp>
      <p:cxnSp>
        <p:nvCxnSpPr>
          <p:cNvPr id="31" name="Straight Arrow Connector 30">
            <a:extLst>
              <a:ext uri="{FF2B5EF4-FFF2-40B4-BE49-F238E27FC236}">
                <a16:creationId xmlns:a16="http://schemas.microsoft.com/office/drawing/2014/main" id="{B5A03665-FCFE-4C1C-8EE4-28F8114A6B1C}"/>
              </a:ext>
            </a:extLst>
          </p:cNvPr>
          <p:cNvCxnSpPr>
            <a:cxnSpLocks/>
            <a:stCxn id="30" idx="1"/>
          </p:cNvCxnSpPr>
          <p:nvPr/>
        </p:nvCxnSpPr>
        <p:spPr>
          <a:xfrm flipH="1" flipV="1">
            <a:off x="5616468" y="2830286"/>
            <a:ext cx="592238" cy="2020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37E9CC0D-220F-4EF3-80EF-AB8052C51E2B}"/>
              </a:ext>
            </a:extLst>
          </p:cNvPr>
          <p:cNvSpPr txBox="1"/>
          <p:nvPr/>
        </p:nvSpPr>
        <p:spPr>
          <a:xfrm>
            <a:off x="43804" y="2830286"/>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 5-A-4 to 5-B-1</a:t>
            </a:r>
            <a:endParaRPr lang="en-US" sz="800" dirty="0">
              <a:solidFill>
                <a:prstClr val="black"/>
              </a:solidFill>
            </a:endParaRPr>
          </a:p>
        </p:txBody>
      </p:sp>
      <p:cxnSp>
        <p:nvCxnSpPr>
          <p:cNvPr id="34" name="Straight Arrow Connector 33">
            <a:extLst>
              <a:ext uri="{FF2B5EF4-FFF2-40B4-BE49-F238E27FC236}">
                <a16:creationId xmlns:a16="http://schemas.microsoft.com/office/drawing/2014/main" id="{13E7EFDE-DC42-42AE-BDD2-761285C9A756}"/>
              </a:ext>
            </a:extLst>
          </p:cNvPr>
          <p:cNvCxnSpPr>
            <a:cxnSpLocks/>
            <a:stCxn id="33" idx="3"/>
          </p:cNvCxnSpPr>
          <p:nvPr/>
        </p:nvCxnSpPr>
        <p:spPr>
          <a:xfrm flipV="1">
            <a:off x="693098" y="3169882"/>
            <a:ext cx="406118" cy="7589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ABF5278A-EFD2-456D-8AAD-602B6091F28E}"/>
              </a:ext>
            </a:extLst>
          </p:cNvPr>
          <p:cNvSpPr txBox="1"/>
          <p:nvPr/>
        </p:nvSpPr>
        <p:spPr>
          <a:xfrm>
            <a:off x="71437" y="3701144"/>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Sabatine MS, et al. </a:t>
            </a:r>
            <a:r>
              <a:rPr lang="fr-FR" sz="800" i="1" dirty="0">
                <a:solidFill>
                  <a:prstClr val="black"/>
                </a:solidFill>
              </a:rPr>
              <a:t>Lancet Diab Endocrinol</a:t>
            </a:r>
            <a:r>
              <a:rPr lang="fr-FR" sz="800" dirty="0">
                <a:solidFill>
                  <a:prstClr val="black"/>
                </a:solidFill>
              </a:rPr>
              <a:t>. 2017:8-B-3</a:t>
            </a:r>
            <a:endParaRPr lang="en-US" sz="800" dirty="0">
              <a:solidFill>
                <a:prstClr val="black"/>
              </a:solidFill>
            </a:endParaRPr>
          </a:p>
        </p:txBody>
      </p:sp>
      <p:cxnSp>
        <p:nvCxnSpPr>
          <p:cNvPr id="36" name="Straight Arrow Connector 35">
            <a:extLst>
              <a:ext uri="{FF2B5EF4-FFF2-40B4-BE49-F238E27FC236}">
                <a16:creationId xmlns:a16="http://schemas.microsoft.com/office/drawing/2014/main" id="{CCCDBAE2-6CD4-4F60-BE61-78422B67FF21}"/>
              </a:ext>
            </a:extLst>
          </p:cNvPr>
          <p:cNvCxnSpPr>
            <a:cxnSpLocks/>
            <a:stCxn id="35" idx="3"/>
          </p:cNvCxnSpPr>
          <p:nvPr/>
        </p:nvCxnSpPr>
        <p:spPr>
          <a:xfrm flipV="1">
            <a:off x="720731" y="3539018"/>
            <a:ext cx="378486" cy="51606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 name="Notes Placeholder 1">
            <a:extLst>
              <a:ext uri="{FF2B5EF4-FFF2-40B4-BE49-F238E27FC236}">
                <a16:creationId xmlns:a16="http://schemas.microsoft.com/office/drawing/2014/main" id="{E831C4EA-DC84-A685-9C1D-154DB6B075BF}"/>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noProof="0" dirty="0">
                <a:solidFill>
                  <a:srgbClr val="000000"/>
                </a:solidFill>
              </a:rPr>
              <a:t>3-Point MACE (Composite of cardiovascular death, myocardial infarction, or stroke). </a:t>
            </a:r>
            <a:r>
              <a:rPr lang="en-US" sz="1800" b="0" i="0" kern="1200" dirty="0">
                <a:solidFill>
                  <a:srgbClr val="000000"/>
                </a:solidFill>
                <a:effectLst/>
                <a:latin typeface="Arial" panose="020B0604020202020204" pitchFamily="34" charset="0"/>
                <a:ea typeface="+mn-ea"/>
                <a:cs typeface="+mn-cs"/>
              </a:rPr>
              <a:t>5-Point MACE (</a:t>
            </a:r>
            <a:r>
              <a:rPr lang="en-US" sz="1800" noProof="0" dirty="0">
                <a:cs typeface="Arial" panose="020B0604020202020204" pitchFamily="34" charset="0"/>
              </a:rPr>
              <a:t>T</a:t>
            </a:r>
            <a:r>
              <a:rPr lang="en-US" sz="1800" b="0" i="0" u="none" strike="noStrike" baseline="0" dirty="0">
                <a:cs typeface="Arial" panose="020B0604020202020204" pitchFamily="34" charset="0"/>
              </a:rPr>
              <a:t>he composite of CV death, MI, stroke, hospitalization for UA, or coronary revascularization</a:t>
            </a:r>
            <a:r>
              <a:rPr lang="en-US" sz="1800" b="0" i="0" kern="1200" dirty="0">
                <a:solidFill>
                  <a:srgbClr val="000000"/>
                </a:solidFill>
                <a:effectLst/>
                <a:latin typeface="Arial" panose="020B0604020202020204" pitchFamily="34" charset="0"/>
                <a:ea typeface="+mn-ea"/>
                <a:cs typeface="+mn-cs"/>
              </a:rPr>
              <a:t>). </a:t>
            </a:r>
            <a:endParaRPr lang="en-US" sz="1200" noProof="0" dirty="0">
              <a:solidFill>
                <a:srgbClr val="000000"/>
              </a:solidFill>
            </a:endParaRPr>
          </a:p>
          <a:p>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a:t>
            </a:r>
            <a:r>
              <a:rPr lang="en-US" sz="1200" noProof="0" dirty="0">
                <a:solidFill>
                  <a:srgbClr val="000000"/>
                </a:solidFill>
              </a:rPr>
              <a:t>NODM = </a:t>
            </a:r>
            <a:r>
              <a:rPr lang="en-US" sz="1200" noProof="0" dirty="0"/>
              <a:t>new-onset diabetes mellitus. </a:t>
            </a:r>
            <a:endParaRPr lang="en-US" sz="1200" noProof="0" dirty="0">
              <a:solidFill>
                <a:srgbClr val="000000"/>
              </a:solidFill>
            </a:endParaRPr>
          </a:p>
          <a:p>
            <a:r>
              <a:rPr lang="en-US" sz="1200" noProof="0" dirty="0">
                <a:solidFill>
                  <a:srgbClr val="000000"/>
                </a:solidFill>
              </a:rPr>
              <a:t>Sabatine MS, et al. </a:t>
            </a:r>
            <a:r>
              <a:rPr lang="en-US" sz="1200" i="1" noProof="0" dirty="0">
                <a:solidFill>
                  <a:srgbClr val="000000"/>
                </a:solidFill>
              </a:rPr>
              <a:t>Lancet Diab Endocrinol.</a:t>
            </a:r>
            <a:r>
              <a:rPr lang="en-US" sz="1200" noProof="0" dirty="0">
                <a:solidFill>
                  <a:srgbClr val="000000"/>
                </a:solidFill>
              </a:rPr>
              <a:t> 2017;5:941-950.</a:t>
            </a:r>
          </a:p>
          <a:p>
            <a:endParaRPr lang="en-US" dirty="0"/>
          </a:p>
        </p:txBody>
      </p:sp>
    </p:spTree>
    <p:extLst>
      <p:ext uri="{BB962C8B-B14F-4D97-AF65-F5344CB8AC3E}">
        <p14:creationId xmlns:p14="http://schemas.microsoft.com/office/powerpoint/2010/main" val="363982097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32</a:t>
            </a:fld>
            <a:endParaRPr lang="en-US" dirty="0"/>
          </a:p>
        </p:txBody>
      </p:sp>
    </p:spTree>
    <p:extLst>
      <p:ext uri="{BB962C8B-B14F-4D97-AF65-F5344CB8AC3E}">
        <p14:creationId xmlns:p14="http://schemas.microsoft.com/office/powerpoint/2010/main" val="331294024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0" dirty="0">
                <a:solidFill>
                  <a:schemeClr val="accent1"/>
                </a:solidFill>
                <a:latin typeface="+mn-lt"/>
              </a:rPr>
              <a:t>5-Point MACE: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sz="1200" b="0" dirty="0">
                <a:solidFill>
                  <a:schemeClr val="accent1"/>
                </a:solidFill>
                <a:latin typeface="+mn-lt"/>
              </a:rPr>
              <a:t> 3-Point MACE: </a:t>
            </a:r>
            <a:r>
              <a:rPr lang="en-US" sz="1200" b="0" noProof="0" dirty="0">
                <a:solidFill>
                  <a:srgbClr val="000000"/>
                </a:solidFill>
              </a:rPr>
              <a:t>Composite of CV death, MI, or stroke.</a:t>
            </a:r>
          </a:p>
          <a:p>
            <a:r>
              <a:rPr lang="en-US" b="0" dirty="0"/>
              <a:t>For 5-Point MACE, </a:t>
            </a:r>
            <a:r>
              <a:rPr lang="en-US" b="0" i="1" dirty="0"/>
              <a:t>P</a:t>
            </a:r>
            <a:r>
              <a:rPr lang="en-US" b="0" dirty="0"/>
              <a:t> = 0.0012 for the β coefficient. For 3-Point MACE, </a:t>
            </a:r>
            <a:r>
              <a:rPr lang="en-US" b="0" i="1" dirty="0"/>
              <a:t>P</a:t>
            </a:r>
            <a:r>
              <a:rPr lang="en-US" b="0" dirty="0"/>
              <a:t> = 0.0001 for the β coefficient. The blue line represents the hazard ratio and shaded areas are the 95% CIs of the regression model estimate. </a:t>
            </a:r>
          </a:p>
          <a:p>
            <a:r>
              <a:rPr lang="en-US" b="0" dirty="0"/>
              <a:t>CI = confidence interval; CV = cardiovascular; LDL-C = low-density lipoprotein cholesterol;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a:t>
            </a:r>
            <a:r>
              <a:rPr lang="en-US" b="0" dirty="0"/>
              <a:t>MI = myocardial infarction, UA = unstable angina. </a:t>
            </a:r>
          </a:p>
          <a:p>
            <a:r>
              <a:rPr lang="en-US" b="0" dirty="0"/>
              <a:t>Giugliano RP, et al. </a:t>
            </a:r>
            <a:r>
              <a:rPr lang="en-US" b="0" i="1" dirty="0"/>
              <a:t>Lancet</a:t>
            </a:r>
            <a:r>
              <a:rPr lang="en-US" b="0" dirty="0"/>
              <a:t>. 2017;390:1962-1971.</a:t>
            </a:r>
          </a:p>
          <a:p>
            <a:endParaRPr lang="en-US" b="0" dirty="0"/>
          </a:p>
        </p:txBody>
      </p:sp>
      <p:cxnSp>
        <p:nvCxnSpPr>
          <p:cNvPr id="5" name="Straight Arrow Connector 4"/>
          <p:cNvCxnSpPr>
            <a:stCxn id="6" idx="3"/>
          </p:cNvCxnSpPr>
          <p:nvPr/>
        </p:nvCxnSpPr>
        <p:spPr>
          <a:xfrm>
            <a:off x="578355" y="2133800"/>
            <a:ext cx="84825" cy="33313"/>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6" name="Left Brace 5"/>
          <p:cNvSpPr/>
          <p:nvPr/>
        </p:nvSpPr>
        <p:spPr>
          <a:xfrm>
            <a:off x="663180" y="1093249"/>
            <a:ext cx="262188" cy="2147729"/>
          </a:xfrm>
          <a:prstGeom prst="leftBrace">
            <a:avLst>
              <a:gd name="adj1" fmla="val 37745"/>
              <a:gd name="adj2" fmla="val 50000"/>
            </a:avLst>
          </a:prstGeom>
          <a:ln w="9525">
            <a:solidFill>
              <a:srgbClr val="FF0000"/>
            </a:solidFill>
          </a:ln>
        </p:spPr>
        <p:style>
          <a:lnRef idx="1">
            <a:schemeClr val="accent1"/>
          </a:lnRef>
          <a:fillRef idx="0">
            <a:schemeClr val="accent1"/>
          </a:fillRef>
          <a:effectRef idx="0">
            <a:schemeClr val="accent1"/>
          </a:effectRef>
          <a:fontRef idx="minor">
            <a:schemeClr val="tx1"/>
          </a:fontRef>
        </p:style>
        <p:txBody>
          <a:bodyPr lIns="89720" tIns="44859" rIns="89720" bIns="44859" rtlCol="0" anchor="ctr"/>
          <a:lstStyle/>
          <a:p>
            <a:pPr algn="ctr"/>
            <a:endParaRPr lang="en-US" dirty="0"/>
          </a:p>
        </p:txBody>
      </p:sp>
      <p:cxnSp>
        <p:nvCxnSpPr>
          <p:cNvPr id="8" name="Straight Arrow Connector 7"/>
          <p:cNvCxnSpPr/>
          <p:nvPr/>
        </p:nvCxnSpPr>
        <p:spPr>
          <a:xfrm>
            <a:off x="578355" y="3552696"/>
            <a:ext cx="362436" cy="200014"/>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0" y="1845342"/>
            <a:ext cx="578355" cy="707872"/>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6-Figure 3</a:t>
            </a:r>
          </a:p>
        </p:txBody>
      </p:sp>
      <p:sp>
        <p:nvSpPr>
          <p:cNvPr id="10" name="TextBox 9"/>
          <p:cNvSpPr txBox="1"/>
          <p:nvPr/>
        </p:nvSpPr>
        <p:spPr>
          <a:xfrm>
            <a:off x="0" y="3264238"/>
            <a:ext cx="578355" cy="954093"/>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6-A-1– </a:t>
            </a:r>
          </a:p>
          <a:p>
            <a:r>
              <a:rPr lang="en-US" sz="800" dirty="0"/>
              <a:t>6-B-1– </a:t>
            </a:r>
          </a:p>
          <a:p>
            <a:r>
              <a:rPr lang="en-US" sz="800" dirty="0"/>
              <a:t>7-A-1</a:t>
            </a:r>
          </a:p>
        </p:txBody>
      </p:sp>
    </p:spTree>
    <p:extLst>
      <p:ext uri="{BB962C8B-B14F-4D97-AF65-F5344CB8AC3E}">
        <p14:creationId xmlns:p14="http://schemas.microsoft.com/office/powerpoint/2010/main" val="64565119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0" dirty="0">
                <a:solidFill>
                  <a:schemeClr val="accent1"/>
                </a:solidFill>
                <a:latin typeface="+mn-lt"/>
              </a:rPr>
              <a:t>5-Point MACE: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sz="1200" b="0" dirty="0">
                <a:solidFill>
                  <a:schemeClr val="accent1"/>
                </a:solidFill>
                <a:latin typeface="+mn-lt"/>
              </a:rPr>
              <a:t> 3-Point MACE: </a:t>
            </a:r>
            <a:r>
              <a:rPr lang="en-US" sz="1200" b="0" noProof="0" dirty="0">
                <a:solidFill>
                  <a:srgbClr val="000000"/>
                </a:solidFill>
              </a:rPr>
              <a:t>Composite of CV death, MI, or stroke.</a:t>
            </a:r>
          </a:p>
          <a:p>
            <a:r>
              <a:rPr lang="en-US" b="0" dirty="0"/>
              <a:t>For 5-Point MACE, </a:t>
            </a:r>
            <a:r>
              <a:rPr lang="en-US" b="0" i="1" dirty="0"/>
              <a:t>P</a:t>
            </a:r>
            <a:r>
              <a:rPr lang="en-US" b="0" dirty="0"/>
              <a:t> = 0.0012 for the β coefficient. For 3-Point MACE, </a:t>
            </a:r>
            <a:r>
              <a:rPr lang="en-US" b="0" i="1" dirty="0"/>
              <a:t>P</a:t>
            </a:r>
            <a:r>
              <a:rPr lang="en-US" b="0" dirty="0"/>
              <a:t> = 0.0001 for the β coefficient. The blue line represents the hazard ratio and shaded areas are the 95% CIs of the regression model estimate. </a:t>
            </a:r>
          </a:p>
          <a:p>
            <a:r>
              <a:rPr lang="en-US" b="0" dirty="0"/>
              <a:t>CI = confidence interval; CV = cardiovascular; LDL-C = low-density lipoprotein cholesterol;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a:t>
            </a:r>
            <a:r>
              <a:rPr lang="en-US" b="0" dirty="0"/>
              <a:t>MI = myocardial infarction, UA = unstable angina. </a:t>
            </a:r>
          </a:p>
          <a:p>
            <a:r>
              <a:rPr lang="en-US" b="0" dirty="0" err="1"/>
              <a:t>Giugliano</a:t>
            </a:r>
            <a:r>
              <a:rPr lang="en-US" b="0" dirty="0"/>
              <a:t> RP, et al. </a:t>
            </a:r>
            <a:r>
              <a:rPr lang="en-US" b="0" i="1" dirty="0"/>
              <a:t>Lancet</a:t>
            </a:r>
            <a:r>
              <a:rPr lang="en-US" b="0" dirty="0"/>
              <a:t>. 2017;390:1962-1971.</a:t>
            </a:r>
          </a:p>
          <a:p>
            <a:endParaRPr lang="en-US" dirty="0"/>
          </a:p>
        </p:txBody>
      </p:sp>
      <p:cxnSp>
        <p:nvCxnSpPr>
          <p:cNvPr id="5" name="Straight Arrow Connector 4"/>
          <p:cNvCxnSpPr>
            <a:stCxn id="6" idx="3"/>
          </p:cNvCxnSpPr>
          <p:nvPr/>
        </p:nvCxnSpPr>
        <p:spPr>
          <a:xfrm>
            <a:off x="578355" y="2133800"/>
            <a:ext cx="84825" cy="33313"/>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6" name="Left Brace 5"/>
          <p:cNvSpPr/>
          <p:nvPr/>
        </p:nvSpPr>
        <p:spPr>
          <a:xfrm>
            <a:off x="663180" y="1093249"/>
            <a:ext cx="262188" cy="2147729"/>
          </a:xfrm>
          <a:prstGeom prst="leftBrace">
            <a:avLst>
              <a:gd name="adj1" fmla="val 37745"/>
              <a:gd name="adj2" fmla="val 50000"/>
            </a:avLst>
          </a:prstGeom>
          <a:ln w="9525">
            <a:solidFill>
              <a:srgbClr val="FF0000"/>
            </a:solidFill>
          </a:ln>
        </p:spPr>
        <p:style>
          <a:lnRef idx="1">
            <a:schemeClr val="accent1"/>
          </a:lnRef>
          <a:fillRef idx="0">
            <a:schemeClr val="accent1"/>
          </a:fillRef>
          <a:effectRef idx="0">
            <a:schemeClr val="accent1"/>
          </a:effectRef>
          <a:fontRef idx="minor">
            <a:schemeClr val="tx1"/>
          </a:fontRef>
        </p:style>
        <p:txBody>
          <a:bodyPr lIns="89720" tIns="44859" rIns="89720" bIns="44859" rtlCol="0" anchor="ctr"/>
          <a:lstStyle/>
          <a:p>
            <a:pPr algn="ctr"/>
            <a:endParaRPr lang="en-US" dirty="0"/>
          </a:p>
        </p:txBody>
      </p:sp>
      <p:cxnSp>
        <p:nvCxnSpPr>
          <p:cNvPr id="8" name="Straight Arrow Connector 7"/>
          <p:cNvCxnSpPr/>
          <p:nvPr/>
        </p:nvCxnSpPr>
        <p:spPr>
          <a:xfrm>
            <a:off x="578355" y="3552696"/>
            <a:ext cx="362436" cy="200014"/>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0" y="1845342"/>
            <a:ext cx="578355" cy="707872"/>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6-Figure 3</a:t>
            </a:r>
          </a:p>
        </p:txBody>
      </p:sp>
      <p:sp>
        <p:nvSpPr>
          <p:cNvPr id="10" name="TextBox 9"/>
          <p:cNvSpPr txBox="1"/>
          <p:nvPr/>
        </p:nvSpPr>
        <p:spPr>
          <a:xfrm>
            <a:off x="0" y="3264238"/>
            <a:ext cx="578355" cy="954093"/>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6-A-1– </a:t>
            </a:r>
          </a:p>
          <a:p>
            <a:r>
              <a:rPr lang="en-US" sz="800" dirty="0"/>
              <a:t>6-B-1– </a:t>
            </a:r>
          </a:p>
          <a:p>
            <a:r>
              <a:rPr lang="en-US" sz="800" dirty="0"/>
              <a:t>7-A-1</a:t>
            </a:r>
          </a:p>
        </p:txBody>
      </p:sp>
    </p:spTree>
    <p:extLst>
      <p:ext uri="{BB962C8B-B14F-4D97-AF65-F5344CB8AC3E}">
        <p14:creationId xmlns:p14="http://schemas.microsoft.com/office/powerpoint/2010/main" val="67253966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noProof="0" dirty="0">
                <a:cs typeface="Arial" panose="020B0604020202020204" pitchFamily="34" charset="0"/>
              </a:rPr>
              <a:t>AE = adverse event; ALT = alanine aminotransferase; AST = aspartate aminotransferase; AUL = above upper limit; CK = creatine kinase; LDL-C = low-density lipoprotein cholesterol.</a:t>
            </a:r>
          </a:p>
          <a:p>
            <a:r>
              <a:rPr lang="en-US" noProof="0" dirty="0">
                <a:cs typeface="Arial" panose="020B0604020202020204" pitchFamily="34" charset="0"/>
              </a:rPr>
              <a:t>Giugliano RP, et al. </a:t>
            </a:r>
            <a:r>
              <a:rPr lang="en-US" i="1" noProof="0" dirty="0">
                <a:cs typeface="Arial" panose="020B0604020202020204" pitchFamily="34" charset="0"/>
              </a:rPr>
              <a:t>Lancet</a:t>
            </a:r>
            <a:r>
              <a:rPr lang="en-US" noProof="0" dirty="0">
                <a:cs typeface="Arial" panose="020B0604020202020204" pitchFamily="34" charset="0"/>
              </a:rPr>
              <a:t>. 2017;390:1962-1971.</a:t>
            </a:r>
          </a:p>
          <a:p>
            <a:endParaRPr lang="en-US" dirty="0">
              <a:cs typeface="Arial" panose="020B0604020202020204" pitchFamily="34" charset="0"/>
            </a:endParaRPr>
          </a:p>
        </p:txBody>
      </p:sp>
      <p:sp>
        <p:nvSpPr>
          <p:cNvPr id="4" name="TextBox 3"/>
          <p:cNvSpPr txBox="1"/>
          <p:nvPr/>
        </p:nvSpPr>
        <p:spPr>
          <a:xfrm>
            <a:off x="0" y="1845342"/>
            <a:ext cx="578355" cy="707872"/>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7-Table 2</a:t>
            </a:r>
          </a:p>
        </p:txBody>
      </p:sp>
      <p:cxnSp>
        <p:nvCxnSpPr>
          <p:cNvPr id="5" name="Straight Arrow Connector 4"/>
          <p:cNvCxnSpPr/>
          <p:nvPr/>
        </p:nvCxnSpPr>
        <p:spPr>
          <a:xfrm>
            <a:off x="578355" y="2149306"/>
            <a:ext cx="61691" cy="188386"/>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6" name="Left Brace 5"/>
          <p:cNvSpPr/>
          <p:nvPr/>
        </p:nvSpPr>
        <p:spPr>
          <a:xfrm>
            <a:off x="640046" y="837381"/>
            <a:ext cx="262188" cy="3000619"/>
          </a:xfrm>
          <a:prstGeom prst="leftBrace">
            <a:avLst>
              <a:gd name="adj1" fmla="val 37745"/>
              <a:gd name="adj2" fmla="val 50000"/>
            </a:avLst>
          </a:prstGeom>
          <a:ln w="9525">
            <a:solidFill>
              <a:srgbClr val="FF0000"/>
            </a:solidFill>
          </a:ln>
        </p:spPr>
        <p:style>
          <a:lnRef idx="1">
            <a:schemeClr val="accent1"/>
          </a:lnRef>
          <a:fillRef idx="0">
            <a:schemeClr val="accent1"/>
          </a:fillRef>
          <a:effectRef idx="0">
            <a:schemeClr val="accent1"/>
          </a:effectRef>
          <a:fontRef idx="minor">
            <a:schemeClr val="tx1"/>
          </a:fontRef>
        </p:style>
        <p:txBody>
          <a:bodyPr lIns="89720" tIns="44859" rIns="89720" bIns="44859" rtlCol="0" anchor="ctr"/>
          <a:lstStyle/>
          <a:p>
            <a:pPr algn="ctr"/>
            <a:endParaRPr lang="en-US" dirty="0"/>
          </a:p>
        </p:txBody>
      </p:sp>
    </p:spTree>
    <p:extLst>
      <p:ext uri="{BB962C8B-B14F-4D97-AF65-F5344CB8AC3E}">
        <p14:creationId xmlns:p14="http://schemas.microsoft.com/office/powerpoint/2010/main" val="397656673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noProof="0" dirty="0">
                <a:cs typeface="Arial" panose="020B0604020202020204" pitchFamily="34" charset="0"/>
              </a:rPr>
              <a:t>AE = adverse event; ALT = alanine aminotransferase; AST = aspartate aminotransferase; AUL = above upper limit; CK = creatine kinase; LDL-C = low-density lipoprotein cholesterol.</a:t>
            </a:r>
          </a:p>
          <a:p>
            <a:r>
              <a:rPr lang="en-US" noProof="0" dirty="0">
                <a:cs typeface="Arial" panose="020B0604020202020204" pitchFamily="34" charset="0"/>
              </a:rPr>
              <a:t>Giugliano RP, et al. </a:t>
            </a:r>
            <a:r>
              <a:rPr lang="en-US" i="1" noProof="0" dirty="0">
                <a:cs typeface="Arial" panose="020B0604020202020204" pitchFamily="34" charset="0"/>
              </a:rPr>
              <a:t>Lancet</a:t>
            </a:r>
            <a:r>
              <a:rPr lang="en-US" noProof="0" dirty="0">
                <a:cs typeface="Arial" panose="020B0604020202020204" pitchFamily="34" charset="0"/>
              </a:rPr>
              <a:t>. 2017;390:1962-1971.</a:t>
            </a:r>
          </a:p>
          <a:p>
            <a:endParaRPr lang="en-US" dirty="0">
              <a:cs typeface="Arial" panose="020B0604020202020204" pitchFamily="34" charset="0"/>
            </a:endParaRPr>
          </a:p>
        </p:txBody>
      </p:sp>
      <p:sp>
        <p:nvSpPr>
          <p:cNvPr id="4" name="TextBox 3"/>
          <p:cNvSpPr txBox="1"/>
          <p:nvPr/>
        </p:nvSpPr>
        <p:spPr>
          <a:xfrm>
            <a:off x="0" y="1845342"/>
            <a:ext cx="578355" cy="707872"/>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7-Table 2</a:t>
            </a:r>
          </a:p>
        </p:txBody>
      </p:sp>
      <p:cxnSp>
        <p:nvCxnSpPr>
          <p:cNvPr id="5" name="Straight Arrow Connector 4"/>
          <p:cNvCxnSpPr/>
          <p:nvPr/>
        </p:nvCxnSpPr>
        <p:spPr>
          <a:xfrm>
            <a:off x="578355" y="2149306"/>
            <a:ext cx="61691" cy="188386"/>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6" name="Left Brace 5"/>
          <p:cNvSpPr/>
          <p:nvPr/>
        </p:nvSpPr>
        <p:spPr>
          <a:xfrm>
            <a:off x="640046" y="837381"/>
            <a:ext cx="262188" cy="3000619"/>
          </a:xfrm>
          <a:prstGeom prst="leftBrace">
            <a:avLst>
              <a:gd name="adj1" fmla="val 37745"/>
              <a:gd name="adj2" fmla="val 50000"/>
            </a:avLst>
          </a:prstGeom>
          <a:ln w="9525">
            <a:solidFill>
              <a:srgbClr val="FF0000"/>
            </a:solidFill>
          </a:ln>
        </p:spPr>
        <p:style>
          <a:lnRef idx="1">
            <a:schemeClr val="accent1"/>
          </a:lnRef>
          <a:fillRef idx="0">
            <a:schemeClr val="accent1"/>
          </a:fillRef>
          <a:effectRef idx="0">
            <a:schemeClr val="accent1"/>
          </a:effectRef>
          <a:fontRef idx="minor">
            <a:schemeClr val="tx1"/>
          </a:fontRef>
        </p:style>
        <p:txBody>
          <a:bodyPr lIns="89720" tIns="44859" rIns="89720" bIns="44859" rtlCol="0" anchor="ctr"/>
          <a:lstStyle/>
          <a:p>
            <a:pPr algn="ctr"/>
            <a:endParaRPr lang="en-US" dirty="0"/>
          </a:p>
        </p:txBody>
      </p:sp>
    </p:spTree>
    <p:extLst>
      <p:ext uri="{BB962C8B-B14F-4D97-AF65-F5344CB8AC3E}">
        <p14:creationId xmlns:p14="http://schemas.microsoft.com/office/powerpoint/2010/main" val="425563551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3" name="TextBox 2"/>
          <p:cNvSpPr txBox="1"/>
          <p:nvPr/>
        </p:nvSpPr>
        <p:spPr>
          <a:xfrm>
            <a:off x="0" y="679727"/>
            <a:ext cx="578355" cy="707872"/>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9-A-2</a:t>
            </a:r>
          </a:p>
        </p:txBody>
      </p:sp>
      <p:cxnSp>
        <p:nvCxnSpPr>
          <p:cNvPr id="5" name="Straight Arrow Connector 4"/>
          <p:cNvCxnSpPr/>
          <p:nvPr/>
        </p:nvCxnSpPr>
        <p:spPr>
          <a:xfrm flipV="1">
            <a:off x="578355" y="1069988"/>
            <a:ext cx="370147" cy="48098"/>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0" y="1475756"/>
            <a:ext cx="578355" cy="830983"/>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6-A-1, </a:t>
            </a:r>
          </a:p>
          <a:p>
            <a:r>
              <a:rPr lang="en-US" sz="800" dirty="0"/>
              <a:t>6-B-1</a:t>
            </a:r>
          </a:p>
        </p:txBody>
      </p:sp>
      <p:cxnSp>
        <p:nvCxnSpPr>
          <p:cNvPr id="8" name="Straight Arrow Connector 7"/>
          <p:cNvCxnSpPr/>
          <p:nvPr/>
        </p:nvCxnSpPr>
        <p:spPr>
          <a:xfrm flipV="1">
            <a:off x="578355" y="1716115"/>
            <a:ext cx="370147" cy="48098"/>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0" y="2485904"/>
            <a:ext cx="578355" cy="707872"/>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9-A-2</a:t>
            </a:r>
          </a:p>
        </p:txBody>
      </p:sp>
      <p:cxnSp>
        <p:nvCxnSpPr>
          <p:cNvPr id="10" name="Straight Arrow Connector 9"/>
          <p:cNvCxnSpPr>
            <a:stCxn id="9" idx="3"/>
          </p:cNvCxnSpPr>
          <p:nvPr/>
        </p:nvCxnSpPr>
        <p:spPr>
          <a:xfrm flipV="1">
            <a:off x="578355" y="2380337"/>
            <a:ext cx="370147" cy="459503"/>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 name="Notes Placeholder 1">
            <a:extLst>
              <a:ext uri="{FF2B5EF4-FFF2-40B4-BE49-F238E27FC236}">
                <a16:creationId xmlns:a16="http://schemas.microsoft.com/office/drawing/2014/main" id="{0C4D7D4C-E9F4-FF74-14E5-FC5D8B599F99}"/>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noProof="0" dirty="0">
                <a:solidFill>
                  <a:srgbClr val="000000"/>
                </a:solidFill>
              </a:rPr>
              <a:t>LDL-C = low-density lipoprotein cholesterol; CV = cardiovascular.</a:t>
            </a:r>
            <a:br>
              <a:rPr lang="en-US" sz="1200" noProof="0" dirty="0">
                <a:solidFill>
                  <a:srgbClr val="000000"/>
                </a:solidFill>
              </a:rPr>
            </a:br>
            <a:r>
              <a:rPr lang="en-US" sz="1200" noProof="0" dirty="0"/>
              <a:t>Giugliano RP, et al. </a:t>
            </a:r>
            <a:r>
              <a:rPr lang="en-US" sz="1200" i="1" noProof="0" dirty="0"/>
              <a:t>Lancet</a:t>
            </a:r>
            <a:r>
              <a:rPr lang="en-US" sz="1200" noProof="0" dirty="0"/>
              <a:t>. 2017;390:1962-1971.</a:t>
            </a:r>
          </a:p>
          <a:p>
            <a:endParaRPr lang="en-US" dirty="0"/>
          </a:p>
        </p:txBody>
      </p:sp>
    </p:spTree>
    <p:extLst>
      <p:ext uri="{BB962C8B-B14F-4D97-AF65-F5344CB8AC3E}">
        <p14:creationId xmlns:p14="http://schemas.microsoft.com/office/powerpoint/2010/main" val="35522715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3" name="TextBox 2"/>
          <p:cNvSpPr txBox="1"/>
          <p:nvPr/>
        </p:nvSpPr>
        <p:spPr>
          <a:xfrm>
            <a:off x="0" y="679727"/>
            <a:ext cx="578355" cy="707872"/>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9-A-2</a:t>
            </a:r>
          </a:p>
        </p:txBody>
      </p:sp>
      <p:cxnSp>
        <p:nvCxnSpPr>
          <p:cNvPr id="5" name="Straight Arrow Connector 4"/>
          <p:cNvCxnSpPr/>
          <p:nvPr/>
        </p:nvCxnSpPr>
        <p:spPr>
          <a:xfrm flipV="1">
            <a:off x="578355" y="1069988"/>
            <a:ext cx="370147" cy="48098"/>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0" y="1475756"/>
            <a:ext cx="578355" cy="830983"/>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6-A-1, </a:t>
            </a:r>
          </a:p>
          <a:p>
            <a:r>
              <a:rPr lang="en-US" sz="800" dirty="0"/>
              <a:t>6-B-1</a:t>
            </a:r>
          </a:p>
        </p:txBody>
      </p:sp>
      <p:cxnSp>
        <p:nvCxnSpPr>
          <p:cNvPr id="8" name="Straight Arrow Connector 7"/>
          <p:cNvCxnSpPr/>
          <p:nvPr/>
        </p:nvCxnSpPr>
        <p:spPr>
          <a:xfrm flipV="1">
            <a:off x="578355" y="1716115"/>
            <a:ext cx="370147" cy="48098"/>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0" y="2485904"/>
            <a:ext cx="578355" cy="707872"/>
          </a:xfrm>
          <a:prstGeom prst="rect">
            <a:avLst/>
          </a:prstGeom>
          <a:noFill/>
          <a:ln>
            <a:solidFill>
              <a:srgbClr val="FF0000"/>
            </a:solidFill>
          </a:ln>
        </p:spPr>
        <p:txBody>
          <a:bodyPr wrap="square" lIns="91424" tIns="45713" rIns="0" bIns="45713" rtlCol="0">
            <a:spAutoFit/>
          </a:bodyPr>
          <a:lstStyle/>
          <a:p>
            <a:r>
              <a:rPr lang="en-US" sz="800" dirty="0"/>
              <a:t>Giugliano RP, et al.  </a:t>
            </a:r>
            <a:r>
              <a:rPr lang="en-US" sz="800" i="1" dirty="0"/>
              <a:t>Lancet. </a:t>
            </a:r>
            <a:r>
              <a:rPr lang="en-US" sz="800" dirty="0"/>
              <a:t>2017: </a:t>
            </a:r>
          </a:p>
          <a:p>
            <a:r>
              <a:rPr lang="en-US" sz="800" dirty="0"/>
              <a:t>9-A-2</a:t>
            </a:r>
          </a:p>
        </p:txBody>
      </p:sp>
      <p:cxnSp>
        <p:nvCxnSpPr>
          <p:cNvPr id="10" name="Straight Arrow Connector 9"/>
          <p:cNvCxnSpPr>
            <a:stCxn id="9" idx="3"/>
          </p:cNvCxnSpPr>
          <p:nvPr/>
        </p:nvCxnSpPr>
        <p:spPr>
          <a:xfrm flipV="1">
            <a:off x="578355" y="2380337"/>
            <a:ext cx="370147" cy="459503"/>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 name="Notes Placeholder 1">
            <a:extLst>
              <a:ext uri="{FF2B5EF4-FFF2-40B4-BE49-F238E27FC236}">
                <a16:creationId xmlns:a16="http://schemas.microsoft.com/office/drawing/2014/main" id="{0C4D7D4C-E9F4-FF74-14E5-FC5D8B599F99}"/>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noProof="0" dirty="0">
                <a:solidFill>
                  <a:srgbClr val="000000"/>
                </a:solidFill>
              </a:rPr>
              <a:t>LDL-C = low-density lipoprotein cholesterol; CV = cardiovascular.</a:t>
            </a:r>
            <a:br>
              <a:rPr lang="en-US" sz="1200" noProof="0" dirty="0">
                <a:solidFill>
                  <a:srgbClr val="000000"/>
                </a:solidFill>
              </a:rPr>
            </a:br>
            <a:r>
              <a:rPr lang="en-US" sz="1200" noProof="0" dirty="0"/>
              <a:t>Giugliano RP, et al. </a:t>
            </a:r>
            <a:r>
              <a:rPr lang="en-US" sz="1200" i="1" noProof="0" dirty="0"/>
              <a:t>Lancet</a:t>
            </a:r>
            <a:r>
              <a:rPr lang="en-US" sz="1200" noProof="0" dirty="0"/>
              <a:t>. 2017;390:1962-1971.</a:t>
            </a:r>
          </a:p>
          <a:p>
            <a:endParaRPr lang="en-US" dirty="0"/>
          </a:p>
        </p:txBody>
      </p:sp>
    </p:spTree>
    <p:extLst>
      <p:ext uri="{BB962C8B-B14F-4D97-AF65-F5344CB8AC3E}">
        <p14:creationId xmlns:p14="http://schemas.microsoft.com/office/powerpoint/2010/main" val="36279855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39</a:t>
            </a:fld>
            <a:endParaRPr lang="en-US" dirty="0"/>
          </a:p>
        </p:txBody>
      </p:sp>
    </p:spTree>
    <p:extLst>
      <p:ext uri="{BB962C8B-B14F-4D97-AF65-F5344CB8AC3E}">
        <p14:creationId xmlns:p14="http://schemas.microsoft.com/office/powerpoint/2010/main" val="96192741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8900" y="471488"/>
            <a:ext cx="6680200" cy="3757612"/>
          </a:xfrm>
        </p:spPr>
      </p:sp>
      <p:sp>
        <p:nvSpPr>
          <p:cNvPr id="3" name="Notes Placeholder 2"/>
          <p:cNvSpPr>
            <a:spLocks noGrp="1"/>
          </p:cNvSpPr>
          <p:nvPr>
            <p:ph type="body" idx="1"/>
          </p:nvPr>
        </p:nvSpPr>
        <p:spPr>
          <a:xfrm>
            <a:off x="923925" y="4314826"/>
            <a:ext cx="5010151" cy="4400550"/>
          </a:xfrm>
        </p:spPr>
        <p:txBody>
          <a:bodyPr/>
          <a:lstStyle/>
          <a:p>
            <a:pPr marL="0" indent="0" fontAlgn="auto">
              <a:spcBef>
                <a:spcPts val="0"/>
              </a:spcBef>
              <a:spcAft>
                <a:spcPts val="0"/>
              </a:spcAft>
              <a:buClrTx/>
              <a:buNone/>
              <a:defRPr/>
            </a:pPr>
            <a:r>
              <a:rPr lang="en-US" baseline="30000" noProof="0" dirty="0">
                <a:solidFill>
                  <a:prstClr val="black"/>
                </a:solidFill>
                <a:cs typeface="Arial" panose="020B0604020202020204" pitchFamily="34" charset="0"/>
              </a:rPr>
              <a:t>a</a:t>
            </a:r>
            <a:r>
              <a:rPr lang="en-US" noProof="0" dirty="0">
                <a:solidFill>
                  <a:srgbClr val="000000"/>
                </a:solidFill>
              </a:rPr>
              <a:t>Statin intensity was categorized per the ACC/AHA Guidelines. Note, </a:t>
            </a:r>
            <a:r>
              <a:rPr lang="en-US" noProof="0" dirty="0"/>
              <a:t>that in some countries where FOURIER was conducted, higher statin doses are not approved. </a:t>
            </a:r>
            <a:br>
              <a:rPr lang="en-US" noProof="0" dirty="0"/>
            </a:br>
            <a:r>
              <a:rPr lang="en-US" noProof="0" dirty="0"/>
              <a:t>ACC/AHA = American College of Cardiology/American Heart Association; ACE = angiotensin-converting enzyme; ARB = angiotensin II receptor blocker; FOURIER = Further cardiovascular OUtcomes Research with PCSK9 Inhibition in subjects with Elevated Risk; </a:t>
            </a:r>
            <a:r>
              <a:rPr lang="en-US" noProof="0" dirty="0">
                <a:solidFill>
                  <a:prstClr val="black"/>
                </a:solidFill>
                <a:cs typeface="Arial" panose="020B0604020202020204" pitchFamily="34" charset="0"/>
              </a:rPr>
              <a:t>HDL = high-density lipoprotein; IQR = interquartile range; LDL = low-density lipoprotein; Lp(a) = lipoprotein(a)</a:t>
            </a:r>
            <a:r>
              <a:rPr lang="en-US" noProof="0" dirty="0"/>
              <a:t>; PCSK9, proprotein convertase subtilisin/kexin type 9. </a:t>
            </a:r>
            <a:br>
              <a:rPr lang="en-US" noProof="0" dirty="0">
                <a:solidFill>
                  <a:srgbClr val="000000"/>
                </a:solidFill>
              </a:rPr>
            </a:br>
            <a:r>
              <a:rPr lang="en-US" noProof="0" dirty="0">
                <a:solidFill>
                  <a:srgbClr val="000000"/>
                </a:solidFill>
              </a:rPr>
              <a:t>Sabatine MS, et al. </a:t>
            </a:r>
            <a:r>
              <a:rPr lang="en-US" i="1" noProof="0" dirty="0">
                <a:solidFill>
                  <a:srgbClr val="000000"/>
                </a:solidFill>
              </a:rPr>
              <a:t>N Engl J Med. </a:t>
            </a:r>
            <a:r>
              <a:rPr lang="en-US" noProof="0" dirty="0">
                <a:solidFill>
                  <a:srgbClr val="000000"/>
                </a:solidFill>
              </a:rPr>
              <a:t>2017;376:1713-1722.</a:t>
            </a:r>
          </a:p>
          <a:p>
            <a:pPr marL="0" indent="0" fontAlgn="auto">
              <a:spcBef>
                <a:spcPts val="0"/>
              </a:spcBef>
              <a:spcAft>
                <a:spcPts val="0"/>
              </a:spcAft>
              <a:buClrTx/>
              <a:buNone/>
              <a:defRPr/>
            </a:pPr>
            <a:r>
              <a:rPr lang="en-US" noProof="0" dirty="0"/>
              <a:t>Malinowski HJ, et al. </a:t>
            </a:r>
            <a:r>
              <a:rPr lang="en-US" i="1" noProof="0" dirty="0"/>
              <a:t>J Clin Pharmacol</a:t>
            </a:r>
            <a:r>
              <a:rPr lang="en-US" noProof="0" dirty="0"/>
              <a:t>. 2008;48:900-908.</a:t>
            </a:r>
          </a:p>
          <a:p>
            <a:pPr marL="171421" indent="-171421">
              <a:defRPr/>
            </a:pPr>
            <a:endParaRPr lang="en-GB" dirty="0">
              <a:solidFill>
                <a:prstClr val="black"/>
              </a:solidFill>
            </a:endParaRPr>
          </a:p>
        </p:txBody>
      </p:sp>
      <p:sp>
        <p:nvSpPr>
          <p:cNvPr id="4" name="Slide Number Placeholder 3"/>
          <p:cNvSpPr>
            <a:spLocks noGrp="1"/>
          </p:cNvSpPr>
          <p:nvPr>
            <p:ph type="sldNum" sz="quarter" idx="10"/>
          </p:nvPr>
        </p:nvSpPr>
        <p:spPr>
          <a:xfrm>
            <a:off x="3883853" y="8684900"/>
            <a:ext cx="2972547" cy="457639"/>
          </a:xfrm>
          <a:prstGeom prst="rect">
            <a:avLst/>
          </a:prstGeom>
        </p:spPr>
        <p:txBody>
          <a:bodyPr lIns="91424" tIns="45713" rIns="91424" bIns="45713"/>
          <a:lstStyle/>
          <a:p>
            <a:pPr marL="0" marR="0" lvl="0" indent="0" algn="r" defTabSz="914400" rtl="0" eaLnBrk="1" fontAlgn="auto" latinLnBrk="0" hangingPunct="1">
              <a:lnSpc>
                <a:spcPct val="100000"/>
              </a:lnSpc>
              <a:spcBef>
                <a:spcPts val="0"/>
              </a:spcBef>
              <a:spcAft>
                <a:spcPts val="0"/>
              </a:spcAft>
              <a:buClrTx/>
              <a:buSzTx/>
              <a:buFontTx/>
              <a:buNone/>
              <a:tabLst/>
              <a:defRPr/>
            </a:pPr>
            <a:fld id="{FFBB2FDC-D3F1-462F-9F98-A42D5A459697}" type="slidenum">
              <a:rPr kumimoji="0" lang="en-GB"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
        <p:nvSpPr>
          <p:cNvPr id="14" name="Right Brace 13"/>
          <p:cNvSpPr/>
          <p:nvPr/>
        </p:nvSpPr>
        <p:spPr>
          <a:xfrm flipH="1">
            <a:off x="1035839" y="1200151"/>
            <a:ext cx="171450" cy="2286000"/>
          </a:xfrm>
          <a:prstGeom prst="righ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1424" tIns="45713" rIns="91424" bIns="45713"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Box 7"/>
          <p:cNvSpPr txBox="1"/>
          <p:nvPr/>
        </p:nvSpPr>
        <p:spPr>
          <a:xfrm>
            <a:off x="93181" y="2120458"/>
            <a:ext cx="906010" cy="588053"/>
          </a:xfrm>
          <a:prstGeom prst="rect">
            <a:avLst/>
          </a:prstGeom>
          <a:noFill/>
          <a:ln>
            <a:solidFill>
              <a:srgbClr val="FF0000"/>
            </a:solidFill>
          </a:ln>
        </p:spPr>
        <p:txBody>
          <a:bodyPr wrap="square" lIns="94685" tIns="47343" rIns="94685" bIns="47343"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t>Sabatine, et al. </a:t>
            </a:r>
            <a:r>
              <a:rPr kumimoji="0" lang="en-IN" sz="800" b="0" i="1" u="none" strike="noStrike" kern="1200" cap="none" spc="0" normalizeH="0" baseline="0" noProof="0" dirty="0">
                <a:ln>
                  <a:noFill/>
                </a:ln>
                <a:solidFill>
                  <a:prstClr val="black"/>
                </a:solidFill>
                <a:effectLst/>
                <a:uLnTx/>
                <a:uFillTx/>
                <a:latin typeface="Calibri" pitchFamily="34" charset="0"/>
                <a:ea typeface="+mn-ea"/>
                <a:cs typeface="+mn-cs"/>
              </a:rPr>
              <a:t>NEJM </a:t>
            </a:r>
            <a: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t>2017: </a:t>
            </a:r>
            <a:b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b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4-A-1 (Table 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endParaRPr>
          </a:p>
        </p:txBody>
      </p:sp>
      <p:sp>
        <p:nvSpPr>
          <p:cNvPr id="7" name="TextBox 6"/>
          <p:cNvSpPr txBox="1"/>
          <p:nvPr/>
        </p:nvSpPr>
        <p:spPr>
          <a:xfrm>
            <a:off x="1601" y="3159449"/>
            <a:ext cx="821752" cy="1326717"/>
          </a:xfrm>
          <a:prstGeom prst="rect">
            <a:avLst/>
          </a:prstGeom>
          <a:noFill/>
          <a:ln>
            <a:solidFill>
              <a:srgbClr val="FF0000"/>
            </a:solidFill>
          </a:ln>
        </p:spPr>
        <p:txBody>
          <a:bodyPr wrap="square" lIns="94685" tIns="47343" rIns="94685" bIns="47343"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Malinowski HJ, et all. </a:t>
            </a:r>
            <a:r>
              <a:rPr kumimoji="0" lang="en-US" sz="800" b="0" i="1" u="none" strike="noStrike" kern="1200" cap="none" spc="0" normalizeH="0" baseline="0" noProof="0" dirty="0">
                <a:ln>
                  <a:noFill/>
                </a:ln>
                <a:solidFill>
                  <a:prstClr val="black"/>
                </a:solidFill>
                <a:effectLst/>
                <a:uLnTx/>
                <a:uFillTx/>
                <a:latin typeface="Arial" panose="020B0604020202020204" pitchFamily="34" charset="0"/>
                <a:ea typeface="+mn-ea"/>
                <a:cs typeface="+mn-cs"/>
              </a:rPr>
              <a:t>J Clin Pharmacol</a:t>
            </a: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2008; Table 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800" b="0" i="0" u="none" strike="noStrike" kern="1200" cap="none" spc="0" normalizeH="0" baseline="0" noProof="0" dirty="0">
              <a:ln>
                <a:noFill/>
              </a:ln>
              <a:solidFill>
                <a:prstClr val="black"/>
              </a:solidFill>
              <a:effectLst/>
              <a:uLnTx/>
              <a:uFillTx/>
              <a:latin typeface="Calibri"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t>Sabatine, et al. </a:t>
            </a:r>
            <a:r>
              <a:rPr kumimoji="0" lang="en-IN" sz="800" b="0" i="1" u="none" strike="noStrike" kern="1200" cap="none" spc="0" normalizeH="0" baseline="0" noProof="0" dirty="0">
                <a:ln>
                  <a:noFill/>
                </a:ln>
                <a:solidFill>
                  <a:prstClr val="black"/>
                </a:solidFill>
                <a:effectLst/>
                <a:uLnTx/>
                <a:uFillTx/>
                <a:latin typeface="Calibri" pitchFamily="34" charset="0"/>
                <a:ea typeface="+mn-ea"/>
                <a:cs typeface="+mn-cs"/>
              </a:rPr>
              <a:t>NEJM </a:t>
            </a:r>
            <a: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t>2017 Supplement: </a:t>
            </a:r>
            <a:b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b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4-A-1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endParaRPr>
          </a:p>
        </p:txBody>
      </p:sp>
      <p:cxnSp>
        <p:nvCxnSpPr>
          <p:cNvPr id="9" name="Straight Arrow Connector 8"/>
          <p:cNvCxnSpPr/>
          <p:nvPr/>
        </p:nvCxnSpPr>
        <p:spPr>
          <a:xfrm>
            <a:off x="723802" y="3933926"/>
            <a:ext cx="234118" cy="15486"/>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998177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noProof="0" dirty="0"/>
              <a:t>HRs and 95% CIs are shown for 5-Point MACE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sz="1200" noProof="0" dirty="0"/>
              <a:t>) and 3-Point MACE (Composite of cardiovascular death, myocardial infarction, and stroke) efficacy composite endpoints in the total population and in patients with baseline LDL-C levels &lt; 70 mg/dL vs those with LDL-C levels of at least 70 mg/dL.</a:t>
            </a:r>
            <a:br>
              <a:rPr lang="en-US" sz="1200" noProof="0" dirty="0"/>
            </a:br>
            <a:r>
              <a:rPr lang="en-US" sz="1200" noProof="0" dirty="0">
                <a:solidFill>
                  <a:srgbClr val="000000"/>
                </a:solidFill>
              </a:rPr>
              <a:t>CI = confidence interval; Evo = evolocumab; HR = hazard ratio; LDL-C = low-density lipoprotein cholesterol;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a:t>
            </a:r>
            <a:r>
              <a:rPr lang="en-US" sz="1200" noProof="0" dirty="0">
                <a:solidFill>
                  <a:srgbClr val="000000"/>
                </a:solidFill>
              </a:rPr>
              <a:t>.</a:t>
            </a:r>
            <a:br>
              <a:rPr lang="en-US" sz="1200" noProof="0" dirty="0">
                <a:solidFill>
                  <a:srgbClr val="000000"/>
                </a:solidFill>
              </a:rPr>
            </a:br>
            <a:r>
              <a:rPr lang="en-US" sz="1200" noProof="0" dirty="0">
                <a:solidFill>
                  <a:srgbClr val="000000"/>
                </a:solidFill>
              </a:rPr>
              <a:t>Giugliano RP, et al. </a:t>
            </a:r>
            <a:r>
              <a:rPr lang="en-US" sz="1200" i="1" noProof="0" dirty="0">
                <a:solidFill>
                  <a:srgbClr val="000000"/>
                </a:solidFill>
              </a:rPr>
              <a:t>JAMA Cardiology</a:t>
            </a:r>
            <a:r>
              <a:rPr lang="en-US" sz="1200" noProof="0" dirty="0">
                <a:solidFill>
                  <a:srgbClr val="000000"/>
                </a:solidFill>
              </a:rPr>
              <a:t>. 2017;2:1385-1391.</a:t>
            </a:r>
          </a:p>
          <a:p>
            <a:endParaRPr lang="en-US" dirty="0"/>
          </a:p>
        </p:txBody>
      </p:sp>
      <p:sp>
        <p:nvSpPr>
          <p:cNvPr id="6" name="Right Brace 5"/>
          <p:cNvSpPr/>
          <p:nvPr/>
        </p:nvSpPr>
        <p:spPr>
          <a:xfrm flipH="1">
            <a:off x="1806870" y="1122112"/>
            <a:ext cx="226054" cy="2318628"/>
          </a:xfrm>
          <a:prstGeom prst="rightBrace">
            <a:avLst>
              <a:gd name="adj1" fmla="val 32213"/>
              <a:gd name="adj2" fmla="val 90555"/>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
        <p:nvSpPr>
          <p:cNvPr id="7" name="TextBox 6"/>
          <p:cNvSpPr txBox="1"/>
          <p:nvPr/>
        </p:nvSpPr>
        <p:spPr>
          <a:xfrm>
            <a:off x="21234" y="2637762"/>
            <a:ext cx="578355" cy="954093"/>
          </a:xfrm>
          <a:prstGeom prst="rect">
            <a:avLst/>
          </a:prstGeom>
          <a:noFill/>
          <a:ln>
            <a:solidFill>
              <a:srgbClr val="FF0000"/>
            </a:solidFill>
          </a:ln>
        </p:spPr>
        <p:txBody>
          <a:bodyPr wrap="square" lIns="91424" tIns="45713" rIns="0"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4-Figure 1; 4-A-2</a:t>
            </a:r>
          </a:p>
        </p:txBody>
      </p:sp>
      <p:sp>
        <p:nvSpPr>
          <p:cNvPr id="8" name="TextBox 7">
            <a:extLst>
              <a:ext uri="{FF2B5EF4-FFF2-40B4-BE49-F238E27FC236}">
                <a16:creationId xmlns:a16="http://schemas.microsoft.com/office/drawing/2014/main" id="{FBC6D3D1-BFE3-4A16-B0EA-9A7D07029D27}"/>
              </a:ext>
            </a:extLst>
          </p:cNvPr>
          <p:cNvSpPr txBox="1"/>
          <p:nvPr/>
        </p:nvSpPr>
        <p:spPr>
          <a:xfrm>
            <a:off x="0" y="3718379"/>
            <a:ext cx="723728"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2-A-3; 2-B-1</a:t>
            </a:r>
          </a:p>
        </p:txBody>
      </p:sp>
      <p:cxnSp>
        <p:nvCxnSpPr>
          <p:cNvPr id="9" name="Straight Arrow Connector 8">
            <a:extLst>
              <a:ext uri="{FF2B5EF4-FFF2-40B4-BE49-F238E27FC236}">
                <a16:creationId xmlns:a16="http://schemas.microsoft.com/office/drawing/2014/main" id="{C1B2ACC6-EEF8-4A1E-A5C1-4452DC15FEB2}"/>
              </a:ext>
            </a:extLst>
          </p:cNvPr>
          <p:cNvCxnSpPr>
            <a:cxnSpLocks/>
          </p:cNvCxnSpPr>
          <p:nvPr/>
        </p:nvCxnSpPr>
        <p:spPr>
          <a:xfrm>
            <a:off x="723728" y="4051994"/>
            <a:ext cx="141927"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C1B2ACC6-EEF8-4A1E-A5C1-4452DC15FEB2}"/>
              </a:ext>
            </a:extLst>
          </p:cNvPr>
          <p:cNvCxnSpPr>
            <a:cxnSpLocks/>
            <a:stCxn id="7" idx="3"/>
          </p:cNvCxnSpPr>
          <p:nvPr/>
        </p:nvCxnSpPr>
        <p:spPr>
          <a:xfrm>
            <a:off x="599589" y="3114809"/>
            <a:ext cx="1207281" cy="14430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40958" y="825826"/>
            <a:ext cx="578355" cy="830983"/>
          </a:xfrm>
          <a:prstGeom prst="rect">
            <a:avLst/>
          </a:prstGeom>
          <a:noFill/>
          <a:ln>
            <a:solidFill>
              <a:srgbClr val="FF0000"/>
            </a:solidFill>
          </a:ln>
        </p:spPr>
        <p:txBody>
          <a:bodyPr wrap="square" lIns="91424" tIns="45713" rIns="0"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9-eTable 1.</a:t>
            </a:r>
          </a:p>
        </p:txBody>
      </p:sp>
      <p:cxnSp>
        <p:nvCxnSpPr>
          <p:cNvPr id="12" name="Straight Arrow Connector 11">
            <a:extLst>
              <a:ext uri="{FF2B5EF4-FFF2-40B4-BE49-F238E27FC236}">
                <a16:creationId xmlns:a16="http://schemas.microsoft.com/office/drawing/2014/main" id="{C1B2ACC6-EEF8-4A1E-A5C1-4452DC15FEB2}"/>
              </a:ext>
            </a:extLst>
          </p:cNvPr>
          <p:cNvCxnSpPr>
            <a:cxnSpLocks/>
            <a:stCxn id="7" idx="3"/>
          </p:cNvCxnSpPr>
          <p:nvPr/>
        </p:nvCxnSpPr>
        <p:spPr>
          <a:xfrm>
            <a:off x="599589" y="3114809"/>
            <a:ext cx="450885" cy="35796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Right Brace 13"/>
          <p:cNvSpPr/>
          <p:nvPr/>
        </p:nvSpPr>
        <p:spPr>
          <a:xfrm flipH="1">
            <a:off x="705975" y="1069192"/>
            <a:ext cx="226054" cy="2025415"/>
          </a:xfrm>
          <a:prstGeom prst="rightBrace">
            <a:avLst>
              <a:gd name="adj1" fmla="val 32213"/>
              <a:gd name="adj2" fmla="val 9762"/>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Tree>
    <p:extLst>
      <p:ext uri="{BB962C8B-B14F-4D97-AF65-F5344CB8AC3E}">
        <p14:creationId xmlns:p14="http://schemas.microsoft.com/office/powerpoint/2010/main" val="239738321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noProof="0" dirty="0"/>
              <a:t>HRs and 95% CIs are shown for 5-Point MACE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sz="1200" noProof="0" dirty="0"/>
              <a:t>) and 3-Point MACE (Composite of cardiovascular death, myocardial infarction, and stroke) efficacy composite endpoints in the total population and in patients with baseline LDL-C levels &lt; </a:t>
            </a:r>
            <a:r>
              <a:rPr lang="en-US" sz="1200" b="0" kern="1200" dirty="0">
                <a:solidFill>
                  <a:schemeClr val="tx1"/>
                </a:solidFill>
                <a:effectLst/>
                <a:latin typeface="+mn-lt"/>
                <a:ea typeface="Calibri" charset="0"/>
                <a:cs typeface="Times New Roman" charset="0"/>
              </a:rPr>
              <a:t>1.8 mmol/L</a:t>
            </a:r>
            <a:r>
              <a:rPr lang="en-US" sz="1200" b="0" noProof="0" dirty="0"/>
              <a:t> </a:t>
            </a:r>
            <a:r>
              <a:rPr lang="en-US" sz="1200" noProof="0" dirty="0"/>
              <a:t>vs those </a:t>
            </a:r>
            <a:r>
              <a:rPr lang="en-US" sz="1200" b="0" noProof="0" dirty="0"/>
              <a:t>with LDL-C levels of at least </a:t>
            </a:r>
            <a:r>
              <a:rPr lang="en-US" sz="1200" b="0" kern="1200" dirty="0">
                <a:solidFill>
                  <a:schemeClr val="tx1"/>
                </a:solidFill>
                <a:effectLst/>
                <a:latin typeface="+mn-lt"/>
                <a:ea typeface="Calibri" charset="0"/>
                <a:cs typeface="Times New Roman" charset="0"/>
              </a:rPr>
              <a:t>1.8 mmol/L</a:t>
            </a:r>
            <a:r>
              <a:rPr lang="en-US" sz="1200" noProof="0" dirty="0"/>
              <a:t>.</a:t>
            </a:r>
            <a:br>
              <a:rPr lang="en-US" sz="1200" noProof="0" dirty="0"/>
            </a:br>
            <a:r>
              <a:rPr lang="en-US" sz="1200" noProof="0" dirty="0">
                <a:solidFill>
                  <a:srgbClr val="000000"/>
                </a:solidFill>
              </a:rPr>
              <a:t>CI = confidence interval; Evo = evolocumab; HR = hazard ratio; LDL-C = low-density lipoprotein cholesterol;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a:t>
            </a:r>
            <a:r>
              <a:rPr lang="en-US" sz="1200" noProof="0" dirty="0">
                <a:solidFill>
                  <a:srgbClr val="000000"/>
                </a:solidFill>
              </a:rPr>
              <a:t>.</a:t>
            </a:r>
            <a:br>
              <a:rPr lang="en-US" sz="1200" noProof="0" dirty="0">
                <a:solidFill>
                  <a:srgbClr val="000000"/>
                </a:solidFill>
              </a:rPr>
            </a:br>
            <a:r>
              <a:rPr lang="en-US" sz="1200" noProof="0" dirty="0">
                <a:solidFill>
                  <a:srgbClr val="000000"/>
                </a:solidFill>
              </a:rPr>
              <a:t>Giugliano RP, et al. </a:t>
            </a:r>
            <a:r>
              <a:rPr lang="en-US" sz="1200" i="1" noProof="0" dirty="0">
                <a:solidFill>
                  <a:srgbClr val="000000"/>
                </a:solidFill>
              </a:rPr>
              <a:t>JAMA Cardiology</a:t>
            </a:r>
            <a:r>
              <a:rPr lang="en-US" sz="1200" noProof="0" dirty="0">
                <a:solidFill>
                  <a:srgbClr val="000000"/>
                </a:solidFill>
              </a:rPr>
              <a:t>. 2017;2:1385-1391.</a:t>
            </a:r>
          </a:p>
          <a:p>
            <a:endParaRPr lang="en-US" dirty="0"/>
          </a:p>
        </p:txBody>
      </p:sp>
      <p:sp>
        <p:nvSpPr>
          <p:cNvPr id="6" name="Right Brace 5"/>
          <p:cNvSpPr/>
          <p:nvPr/>
        </p:nvSpPr>
        <p:spPr>
          <a:xfrm flipH="1">
            <a:off x="1806870" y="1122112"/>
            <a:ext cx="226054" cy="2318628"/>
          </a:xfrm>
          <a:prstGeom prst="rightBrace">
            <a:avLst>
              <a:gd name="adj1" fmla="val 32213"/>
              <a:gd name="adj2" fmla="val 90555"/>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
        <p:nvSpPr>
          <p:cNvPr id="7" name="TextBox 6"/>
          <p:cNvSpPr txBox="1"/>
          <p:nvPr/>
        </p:nvSpPr>
        <p:spPr>
          <a:xfrm>
            <a:off x="21234" y="2637762"/>
            <a:ext cx="578355" cy="954093"/>
          </a:xfrm>
          <a:prstGeom prst="rect">
            <a:avLst/>
          </a:prstGeom>
          <a:noFill/>
          <a:ln>
            <a:solidFill>
              <a:srgbClr val="FF0000"/>
            </a:solidFill>
          </a:ln>
        </p:spPr>
        <p:txBody>
          <a:bodyPr wrap="square" lIns="91424" tIns="45713" rIns="0"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4-Figure 1; 4-A-2</a:t>
            </a:r>
          </a:p>
        </p:txBody>
      </p:sp>
      <p:sp>
        <p:nvSpPr>
          <p:cNvPr id="8" name="TextBox 7">
            <a:extLst>
              <a:ext uri="{FF2B5EF4-FFF2-40B4-BE49-F238E27FC236}">
                <a16:creationId xmlns:a16="http://schemas.microsoft.com/office/drawing/2014/main" id="{FBC6D3D1-BFE3-4A16-B0EA-9A7D07029D27}"/>
              </a:ext>
            </a:extLst>
          </p:cNvPr>
          <p:cNvSpPr txBox="1"/>
          <p:nvPr/>
        </p:nvSpPr>
        <p:spPr>
          <a:xfrm>
            <a:off x="0" y="3718379"/>
            <a:ext cx="723728"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2-A-3; 2-B-1</a:t>
            </a:r>
          </a:p>
        </p:txBody>
      </p:sp>
      <p:cxnSp>
        <p:nvCxnSpPr>
          <p:cNvPr id="9" name="Straight Arrow Connector 8">
            <a:extLst>
              <a:ext uri="{FF2B5EF4-FFF2-40B4-BE49-F238E27FC236}">
                <a16:creationId xmlns:a16="http://schemas.microsoft.com/office/drawing/2014/main" id="{C1B2ACC6-EEF8-4A1E-A5C1-4452DC15FEB2}"/>
              </a:ext>
            </a:extLst>
          </p:cNvPr>
          <p:cNvCxnSpPr>
            <a:cxnSpLocks/>
          </p:cNvCxnSpPr>
          <p:nvPr/>
        </p:nvCxnSpPr>
        <p:spPr>
          <a:xfrm>
            <a:off x="723728" y="4051994"/>
            <a:ext cx="141927" cy="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C1B2ACC6-EEF8-4A1E-A5C1-4452DC15FEB2}"/>
              </a:ext>
            </a:extLst>
          </p:cNvPr>
          <p:cNvCxnSpPr>
            <a:cxnSpLocks/>
            <a:stCxn id="7" idx="3"/>
          </p:cNvCxnSpPr>
          <p:nvPr/>
        </p:nvCxnSpPr>
        <p:spPr>
          <a:xfrm>
            <a:off x="599589" y="3114809"/>
            <a:ext cx="1207281" cy="14430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40958" y="825826"/>
            <a:ext cx="578355" cy="830983"/>
          </a:xfrm>
          <a:prstGeom prst="rect">
            <a:avLst/>
          </a:prstGeom>
          <a:noFill/>
          <a:ln>
            <a:solidFill>
              <a:srgbClr val="FF0000"/>
            </a:solidFill>
          </a:ln>
        </p:spPr>
        <p:txBody>
          <a:bodyPr wrap="square" lIns="91424" tIns="45713" rIns="0"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9-eTable 1.</a:t>
            </a:r>
          </a:p>
        </p:txBody>
      </p:sp>
      <p:cxnSp>
        <p:nvCxnSpPr>
          <p:cNvPr id="12" name="Straight Arrow Connector 11">
            <a:extLst>
              <a:ext uri="{FF2B5EF4-FFF2-40B4-BE49-F238E27FC236}">
                <a16:creationId xmlns:a16="http://schemas.microsoft.com/office/drawing/2014/main" id="{C1B2ACC6-EEF8-4A1E-A5C1-4452DC15FEB2}"/>
              </a:ext>
            </a:extLst>
          </p:cNvPr>
          <p:cNvCxnSpPr>
            <a:cxnSpLocks/>
            <a:stCxn id="7" idx="3"/>
          </p:cNvCxnSpPr>
          <p:nvPr/>
        </p:nvCxnSpPr>
        <p:spPr>
          <a:xfrm>
            <a:off x="599589" y="3114809"/>
            <a:ext cx="450885" cy="35796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Right Brace 13"/>
          <p:cNvSpPr/>
          <p:nvPr/>
        </p:nvSpPr>
        <p:spPr>
          <a:xfrm flipH="1">
            <a:off x="705975" y="1069192"/>
            <a:ext cx="226054" cy="2025415"/>
          </a:xfrm>
          <a:prstGeom prst="rightBrace">
            <a:avLst>
              <a:gd name="adj1" fmla="val 32213"/>
              <a:gd name="adj2" fmla="val 9762"/>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Tree>
    <p:extLst>
      <p:ext uri="{BB962C8B-B14F-4D97-AF65-F5344CB8AC3E}">
        <p14:creationId xmlns:p14="http://schemas.microsoft.com/office/powerpoint/2010/main" val="15097347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noProof="0" dirty="0"/>
              <a:t>HRs and 95% CIs are shown for </a:t>
            </a:r>
            <a:r>
              <a:rPr lang="en-US" sz="1200" noProof="0" dirty="0"/>
              <a:t>5-Point MACE </a:t>
            </a:r>
            <a:r>
              <a:rPr lang="en-US" noProof="0" dirty="0"/>
              <a:t>(</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noProof="0" dirty="0"/>
              <a:t>) and </a:t>
            </a:r>
            <a:r>
              <a:rPr lang="en-US" sz="1200" noProof="0" dirty="0"/>
              <a:t>3-Point MACE </a:t>
            </a:r>
            <a:r>
              <a:rPr lang="en-US" noProof="0" dirty="0"/>
              <a:t>(Composite of cardiovascular death, myocardial infarction, and stroke) efficacy composite endpoints in the total population and in patients treated with maximal (atorvastatin calcium, 80 mg/d, or rosuvastatin, 40 mg/d) and submaximal background statin therapy. </a:t>
            </a:r>
          </a:p>
          <a:p>
            <a:r>
              <a:rPr lang="en-US" noProof="0" dirty="0">
                <a:solidFill>
                  <a:srgbClr val="000000"/>
                </a:solidFill>
              </a:rPr>
              <a:t>CI = confidence interval; Evo = evolocumab; HR = hazard ratio;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a:t>
            </a:r>
            <a:r>
              <a:rPr lang="en-US" noProof="0" dirty="0">
                <a:solidFill>
                  <a:srgbClr val="000000"/>
                </a:solidFill>
              </a:rPr>
              <a:t>.</a:t>
            </a:r>
          </a:p>
          <a:p>
            <a:r>
              <a:rPr lang="en-US" sz="1200" noProof="0" dirty="0">
                <a:solidFill>
                  <a:srgbClr val="000000"/>
                </a:solidFill>
              </a:rPr>
              <a:t>Giugliano RP, et al. </a:t>
            </a:r>
            <a:r>
              <a:rPr lang="en-US" sz="1200" i="1" noProof="0" dirty="0">
                <a:solidFill>
                  <a:srgbClr val="000000"/>
                </a:solidFill>
              </a:rPr>
              <a:t>JAMA Cardiology</a:t>
            </a:r>
            <a:r>
              <a:rPr lang="en-US" sz="1200" noProof="0" dirty="0">
                <a:solidFill>
                  <a:srgbClr val="000000"/>
                </a:solidFill>
              </a:rPr>
              <a:t>. 2017;2:1385-1391.</a:t>
            </a:r>
            <a:endParaRPr lang="en-US" noProof="0" dirty="0">
              <a:solidFill>
                <a:srgbClr val="000000"/>
              </a:solidFill>
            </a:endParaRPr>
          </a:p>
          <a:p>
            <a:endParaRPr lang="en-US" dirty="0"/>
          </a:p>
        </p:txBody>
      </p:sp>
      <p:sp>
        <p:nvSpPr>
          <p:cNvPr id="5" name="TextBox 4"/>
          <p:cNvSpPr txBox="1"/>
          <p:nvPr/>
        </p:nvSpPr>
        <p:spPr>
          <a:xfrm>
            <a:off x="40958" y="2696387"/>
            <a:ext cx="578355" cy="830983"/>
          </a:xfrm>
          <a:prstGeom prst="rect">
            <a:avLst/>
          </a:prstGeom>
          <a:noFill/>
          <a:ln>
            <a:solidFill>
              <a:srgbClr val="FF0000"/>
            </a:solidFill>
          </a:ln>
        </p:spPr>
        <p:txBody>
          <a:bodyPr wrap="square" lIns="91424" tIns="45713" rIns="0"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4-Figure 1.</a:t>
            </a:r>
          </a:p>
        </p:txBody>
      </p:sp>
      <p:sp>
        <p:nvSpPr>
          <p:cNvPr id="6" name="TextBox 5">
            <a:extLst>
              <a:ext uri="{FF2B5EF4-FFF2-40B4-BE49-F238E27FC236}">
                <a16:creationId xmlns:a16="http://schemas.microsoft.com/office/drawing/2014/main" id="{49A110DE-B9D9-4538-A58B-0E9EE6444ABD}"/>
              </a:ext>
            </a:extLst>
          </p:cNvPr>
          <p:cNvSpPr txBox="1"/>
          <p:nvPr/>
        </p:nvSpPr>
        <p:spPr>
          <a:xfrm>
            <a:off x="0" y="3718379"/>
            <a:ext cx="723728"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2-A-3; 2-B-1</a:t>
            </a:r>
          </a:p>
        </p:txBody>
      </p:sp>
      <p:cxnSp>
        <p:nvCxnSpPr>
          <p:cNvPr id="7" name="Straight Arrow Connector 6">
            <a:extLst>
              <a:ext uri="{FF2B5EF4-FFF2-40B4-BE49-F238E27FC236}">
                <a16:creationId xmlns:a16="http://schemas.microsoft.com/office/drawing/2014/main" id="{718DDE77-AFE8-49BB-96BA-8FF59695F840}"/>
              </a:ext>
            </a:extLst>
          </p:cNvPr>
          <p:cNvCxnSpPr>
            <a:cxnSpLocks/>
          </p:cNvCxnSpPr>
          <p:nvPr/>
        </p:nvCxnSpPr>
        <p:spPr>
          <a:xfrm>
            <a:off x="723728" y="4051994"/>
            <a:ext cx="150331" cy="5996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 name="Right Brace 8"/>
          <p:cNvSpPr/>
          <p:nvPr/>
        </p:nvSpPr>
        <p:spPr>
          <a:xfrm flipH="1">
            <a:off x="1693843" y="1069295"/>
            <a:ext cx="226054" cy="2318628"/>
          </a:xfrm>
          <a:prstGeom prst="rightBrace">
            <a:avLst>
              <a:gd name="adj1" fmla="val 32213"/>
              <a:gd name="adj2" fmla="val 90555"/>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cxnSp>
        <p:nvCxnSpPr>
          <p:cNvPr id="11" name="Straight Arrow Connector 10">
            <a:extLst>
              <a:ext uri="{FF2B5EF4-FFF2-40B4-BE49-F238E27FC236}">
                <a16:creationId xmlns:a16="http://schemas.microsoft.com/office/drawing/2014/main" id="{C1B2ACC6-EEF8-4A1E-A5C1-4452DC15FEB2}"/>
              </a:ext>
            </a:extLst>
          </p:cNvPr>
          <p:cNvCxnSpPr>
            <a:cxnSpLocks/>
          </p:cNvCxnSpPr>
          <p:nvPr/>
        </p:nvCxnSpPr>
        <p:spPr>
          <a:xfrm>
            <a:off x="599589" y="3094606"/>
            <a:ext cx="1094254" cy="10545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C1B2ACC6-EEF8-4A1E-A5C1-4452DC15FEB2}"/>
              </a:ext>
            </a:extLst>
          </p:cNvPr>
          <p:cNvCxnSpPr>
            <a:cxnSpLocks/>
          </p:cNvCxnSpPr>
          <p:nvPr/>
        </p:nvCxnSpPr>
        <p:spPr>
          <a:xfrm>
            <a:off x="599589" y="3094606"/>
            <a:ext cx="448198" cy="29331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 name="Right Brace 13"/>
          <p:cNvSpPr/>
          <p:nvPr/>
        </p:nvSpPr>
        <p:spPr>
          <a:xfrm flipH="1">
            <a:off x="592948" y="1046393"/>
            <a:ext cx="226054" cy="2025415"/>
          </a:xfrm>
          <a:prstGeom prst="rightBrace">
            <a:avLst>
              <a:gd name="adj1" fmla="val 32213"/>
              <a:gd name="adj2" fmla="val 9762"/>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
        <p:nvSpPr>
          <p:cNvPr id="15" name="TextBox 14"/>
          <p:cNvSpPr txBox="1"/>
          <p:nvPr/>
        </p:nvSpPr>
        <p:spPr>
          <a:xfrm>
            <a:off x="34132" y="688838"/>
            <a:ext cx="655464" cy="707872"/>
          </a:xfrm>
          <a:prstGeom prst="rect">
            <a:avLst/>
          </a:prstGeom>
          <a:noFill/>
          <a:ln>
            <a:solidFill>
              <a:srgbClr val="FF0000"/>
            </a:solidFill>
          </a:ln>
        </p:spPr>
        <p:txBody>
          <a:bodyPr wrap="square" lIns="91424" tIns="45713" rIns="0"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10-eTable 2.</a:t>
            </a:r>
          </a:p>
        </p:txBody>
      </p:sp>
    </p:spTree>
    <p:extLst>
      <p:ext uri="{BB962C8B-B14F-4D97-AF65-F5344CB8AC3E}">
        <p14:creationId xmlns:p14="http://schemas.microsoft.com/office/powerpoint/2010/main" val="347599250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t>Baseline LDL-C level was not available for 1 patient, and 39 patients who did not receive the study drug were excluded. Unless otherwise indicated, data are expressed as number (percentage) of patients. No significant treatment x subgroup interaction was found. </a:t>
            </a:r>
          </a:p>
          <a:p>
            <a:r>
              <a:rPr lang="en-US" sz="1200" noProof="0" dirty="0"/>
              <a:t>AE = adverse event; ALT = alanine aminotransferase; AST = aspartate aminotransferase; CEC = Clinical Endpoint Committee; LDL-C = low-density lipoprotein cholesterol.</a:t>
            </a:r>
          </a:p>
          <a:p>
            <a:r>
              <a:rPr lang="en-US" sz="1200" noProof="0" dirty="0">
                <a:solidFill>
                  <a:srgbClr val="000000"/>
                </a:solidFill>
              </a:rPr>
              <a:t>Giugliano RP, et al. </a:t>
            </a:r>
            <a:r>
              <a:rPr lang="en-US" sz="1200" i="1" noProof="0" dirty="0">
                <a:solidFill>
                  <a:srgbClr val="000000"/>
                </a:solidFill>
              </a:rPr>
              <a:t>JAMA Cardiology</a:t>
            </a:r>
            <a:r>
              <a:rPr lang="en-US" sz="1200" noProof="0" dirty="0">
                <a:solidFill>
                  <a:srgbClr val="000000"/>
                </a:solidFill>
              </a:rPr>
              <a:t>. 2017;2:1385-1391.</a:t>
            </a:r>
            <a:endParaRPr lang="en-US" sz="1200" noProof="0" dirty="0"/>
          </a:p>
          <a:p>
            <a:endParaRPr lang="en-US" dirty="0"/>
          </a:p>
        </p:txBody>
      </p:sp>
      <p:sp>
        <p:nvSpPr>
          <p:cNvPr id="4" name="TextBox 3"/>
          <p:cNvSpPr txBox="1"/>
          <p:nvPr/>
        </p:nvSpPr>
        <p:spPr>
          <a:xfrm>
            <a:off x="77110" y="1622266"/>
            <a:ext cx="578355" cy="830983"/>
          </a:xfrm>
          <a:prstGeom prst="rect">
            <a:avLst/>
          </a:prstGeom>
          <a:noFill/>
          <a:ln>
            <a:solidFill>
              <a:srgbClr val="FF0000"/>
            </a:solidFill>
          </a:ln>
        </p:spPr>
        <p:txBody>
          <a:bodyPr wrap="square" lIns="91424" tIns="45713" rIns="0"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5-Table 2.</a:t>
            </a:r>
          </a:p>
        </p:txBody>
      </p:sp>
      <p:sp>
        <p:nvSpPr>
          <p:cNvPr id="6" name="Right Brace 5"/>
          <p:cNvSpPr/>
          <p:nvPr/>
        </p:nvSpPr>
        <p:spPr>
          <a:xfrm flipH="1">
            <a:off x="655465" y="997960"/>
            <a:ext cx="226054" cy="3045847"/>
          </a:xfrm>
          <a:prstGeom prst="rightBrace">
            <a:avLst>
              <a:gd name="adj1" fmla="val 32213"/>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Tree>
    <p:extLst>
      <p:ext uri="{BB962C8B-B14F-4D97-AF65-F5344CB8AC3E}">
        <p14:creationId xmlns:p14="http://schemas.microsoft.com/office/powerpoint/2010/main" val="317182571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t>Baseline LDL-C level was not available for 1 patient, and 39 patients who did not receive the study drug were excluded. Unless otherwise indicated, data are expressed as number (percentage) of patients. No significant treatment x subgroup interaction was found. </a:t>
            </a:r>
          </a:p>
          <a:p>
            <a:r>
              <a:rPr lang="en-US" sz="1200" noProof="0" dirty="0"/>
              <a:t>AE = adverse event; ALT = alanine aminotransferase; AST = aspartate aminotransferase; CEC = Clinical Endpoint Committee; LDL-C = low-density lipoprotein cholesterol.</a:t>
            </a:r>
          </a:p>
          <a:p>
            <a:r>
              <a:rPr lang="en-US" sz="1200" noProof="0" dirty="0">
                <a:solidFill>
                  <a:srgbClr val="000000"/>
                </a:solidFill>
              </a:rPr>
              <a:t>Giugliano RP, et al. </a:t>
            </a:r>
            <a:r>
              <a:rPr lang="en-US" sz="1200" i="1" noProof="0" dirty="0">
                <a:solidFill>
                  <a:srgbClr val="000000"/>
                </a:solidFill>
              </a:rPr>
              <a:t>JAMA Cardiology</a:t>
            </a:r>
            <a:r>
              <a:rPr lang="en-US" sz="1200" noProof="0" dirty="0">
                <a:solidFill>
                  <a:srgbClr val="000000"/>
                </a:solidFill>
              </a:rPr>
              <a:t>. 2017;2:1385-1391.</a:t>
            </a:r>
            <a:endParaRPr lang="en-US" sz="1200" noProof="0" dirty="0"/>
          </a:p>
          <a:p>
            <a:endParaRPr lang="en-US" dirty="0"/>
          </a:p>
        </p:txBody>
      </p:sp>
      <p:sp>
        <p:nvSpPr>
          <p:cNvPr id="4" name="TextBox 3"/>
          <p:cNvSpPr txBox="1"/>
          <p:nvPr/>
        </p:nvSpPr>
        <p:spPr>
          <a:xfrm>
            <a:off x="77110" y="1622266"/>
            <a:ext cx="578355" cy="830983"/>
          </a:xfrm>
          <a:prstGeom prst="rect">
            <a:avLst/>
          </a:prstGeom>
          <a:noFill/>
          <a:ln>
            <a:solidFill>
              <a:srgbClr val="FF0000"/>
            </a:solidFill>
          </a:ln>
        </p:spPr>
        <p:txBody>
          <a:bodyPr wrap="square" lIns="91424" tIns="45713" rIns="0"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5-Table 2.</a:t>
            </a:r>
          </a:p>
        </p:txBody>
      </p:sp>
      <p:sp>
        <p:nvSpPr>
          <p:cNvPr id="6" name="Right Brace 5"/>
          <p:cNvSpPr/>
          <p:nvPr/>
        </p:nvSpPr>
        <p:spPr>
          <a:xfrm flipH="1">
            <a:off x="655465" y="997960"/>
            <a:ext cx="226054" cy="3045847"/>
          </a:xfrm>
          <a:prstGeom prst="rightBrace">
            <a:avLst>
              <a:gd name="adj1" fmla="val 32213"/>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Tree>
    <p:extLst>
      <p:ext uri="{BB962C8B-B14F-4D97-AF65-F5344CB8AC3E}">
        <p14:creationId xmlns:p14="http://schemas.microsoft.com/office/powerpoint/2010/main" val="140839763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t>Unless otherwise indicated, data are expressed as number (percentage) of patients in the safety cohort. No significant treatment x subgroup interaction was found. </a:t>
            </a:r>
          </a:p>
          <a:p>
            <a:r>
              <a:rPr lang="en-US" sz="1200" noProof="0" dirty="0"/>
              <a:t>AE = adverse event; ALT = alanine aminotransferase; AST = aspartate aminotransferase; CEC = Clinical Endpoint Committee.</a:t>
            </a:r>
          </a:p>
          <a:p>
            <a:r>
              <a:rPr lang="en-US" sz="1200" noProof="0" dirty="0">
                <a:solidFill>
                  <a:srgbClr val="000000"/>
                </a:solidFill>
              </a:rPr>
              <a:t>Giugliano RP, et al. </a:t>
            </a:r>
            <a:r>
              <a:rPr lang="en-US" sz="1200" i="1" noProof="0" dirty="0">
                <a:solidFill>
                  <a:srgbClr val="000000"/>
                </a:solidFill>
              </a:rPr>
              <a:t>JAMA Cardiology</a:t>
            </a:r>
            <a:r>
              <a:rPr lang="en-US" sz="1200" noProof="0" dirty="0">
                <a:solidFill>
                  <a:srgbClr val="000000"/>
                </a:solidFill>
              </a:rPr>
              <a:t>. 2017;2:1385-1391.</a:t>
            </a:r>
            <a:endParaRPr lang="en-US" sz="1200" noProof="0" dirty="0"/>
          </a:p>
          <a:p>
            <a:endParaRPr lang="en-US" dirty="0"/>
          </a:p>
        </p:txBody>
      </p:sp>
      <p:sp>
        <p:nvSpPr>
          <p:cNvPr id="7" name="TextBox 6"/>
          <p:cNvSpPr txBox="1"/>
          <p:nvPr/>
        </p:nvSpPr>
        <p:spPr>
          <a:xfrm>
            <a:off x="77110" y="1622266"/>
            <a:ext cx="578355" cy="830983"/>
          </a:xfrm>
          <a:prstGeom prst="rect">
            <a:avLst/>
          </a:prstGeom>
          <a:noFill/>
          <a:ln>
            <a:solidFill>
              <a:srgbClr val="FF0000"/>
            </a:solidFill>
          </a:ln>
        </p:spPr>
        <p:txBody>
          <a:bodyPr wrap="square" lIns="91424" tIns="45713" rIns="0"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br>
              <a:rPr lang="en-US" sz="800" dirty="0">
                <a:solidFill>
                  <a:prstClr val="black"/>
                </a:solidFill>
              </a:rPr>
            </a:br>
            <a:r>
              <a:rPr lang="en-US" sz="800" dirty="0">
                <a:solidFill>
                  <a:prstClr val="black"/>
                </a:solidFill>
              </a:rPr>
              <a:t>6-Table 3.</a:t>
            </a:r>
          </a:p>
        </p:txBody>
      </p:sp>
      <p:sp>
        <p:nvSpPr>
          <p:cNvPr id="8" name="Right Brace 7"/>
          <p:cNvSpPr/>
          <p:nvPr/>
        </p:nvSpPr>
        <p:spPr>
          <a:xfrm flipH="1">
            <a:off x="655465" y="997960"/>
            <a:ext cx="226054" cy="3114000"/>
          </a:xfrm>
          <a:prstGeom prst="rightBrace">
            <a:avLst>
              <a:gd name="adj1" fmla="val 32213"/>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6636" tIns="48318" rIns="96636" bIns="48318" rtlCol="0" anchor="ctr"/>
          <a:lstStyle/>
          <a:p>
            <a:pPr algn="ctr"/>
            <a:endParaRPr lang="en-US" dirty="0">
              <a:solidFill>
                <a:prstClr val="black"/>
              </a:solidFill>
            </a:endParaRPr>
          </a:p>
        </p:txBody>
      </p:sp>
    </p:spTree>
    <p:extLst>
      <p:ext uri="{BB962C8B-B14F-4D97-AF65-F5344CB8AC3E}">
        <p14:creationId xmlns:p14="http://schemas.microsoft.com/office/powerpoint/2010/main" val="388109028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2" name="Notes Placeholder 1"/>
          <p:cNvSpPr>
            <a:spLocks noGrp="1"/>
          </p:cNvSpPr>
          <p:nvPr>
            <p:ph type="body" idx="1"/>
          </p:nvPr>
        </p:nvSpPr>
        <p:spPr/>
        <p:txBody>
          <a:bodyPr/>
          <a:lstStyle/>
          <a:p>
            <a:pPr marL="0" marR="0" lvl="0" indent="0" algn="l" defTabSz="914400" rtl="0" eaLnBrk="1" fontAlgn="base" latinLnBrk="0" hangingPunct="1">
              <a:lnSpc>
                <a:spcPct val="100000"/>
              </a:lnSpc>
              <a:spcBef>
                <a:spcPct val="25000"/>
              </a:spcBef>
              <a:spcAft>
                <a:spcPct val="0"/>
              </a:spcAft>
              <a:buClrTx/>
              <a:buSzTx/>
              <a:buFontTx/>
              <a:buNone/>
              <a:tabLst/>
              <a:defRPr/>
            </a:pPr>
            <a:r>
              <a:rPr lang="en-US" sz="1800" b="0" i="0" kern="1200" spc="0" baseline="0" dirty="0">
                <a:ln>
                  <a:noFill/>
                </a:ln>
                <a:solidFill>
                  <a:srgbClr val="000000"/>
                </a:solidFill>
                <a:effectLst/>
                <a:latin typeface="Arial" panose="020B0604020202020204" pitchFamily="34" charset="0"/>
                <a:ea typeface="+mn-ea"/>
                <a:cs typeface="+mn-cs"/>
              </a:rPr>
              <a:t>5-Point MACE</a:t>
            </a:r>
            <a:r>
              <a:rPr lang="en-US" sz="1200" b="1" noProof="0" dirty="0"/>
              <a:t>: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sz="1200" noProof="0" dirty="0"/>
              <a:t> </a:t>
            </a:r>
            <a:r>
              <a:rPr lang="en-US" sz="1800" b="0" i="0" kern="1200" spc="0" baseline="0" noProof="0" dirty="0">
                <a:ln>
                  <a:noFill/>
                </a:ln>
                <a:solidFill>
                  <a:srgbClr val="000000"/>
                </a:solidFill>
                <a:effectLst/>
                <a:latin typeface="Arial" panose="020B0604020202020204" pitchFamily="34" charset="0"/>
                <a:ea typeface="+mn-ea"/>
                <a:cs typeface="+mn-cs"/>
              </a:rPr>
              <a:t>3</a:t>
            </a:r>
            <a:r>
              <a:rPr lang="en-US" sz="1800" b="0" i="0" kern="1200" spc="0" baseline="0" dirty="0">
                <a:ln>
                  <a:noFill/>
                </a:ln>
                <a:solidFill>
                  <a:srgbClr val="000000"/>
                </a:solidFill>
                <a:effectLst/>
                <a:latin typeface="Arial" panose="020B0604020202020204" pitchFamily="34" charset="0"/>
                <a:ea typeface="+mn-ea"/>
                <a:cs typeface="+mn-cs"/>
              </a:rPr>
              <a:t>-Point MACE</a:t>
            </a:r>
            <a:r>
              <a:rPr lang="en-US" sz="1200" b="1" noProof="0" dirty="0"/>
              <a:t>: </a:t>
            </a:r>
            <a:r>
              <a:rPr lang="en-US" sz="1200" b="0" noProof="0" dirty="0"/>
              <a:t>C</a:t>
            </a:r>
            <a:r>
              <a:rPr lang="en-US" sz="1200" noProof="0" dirty="0"/>
              <a:t>omposite of CV death, myocardial infarction, or stroke. </a:t>
            </a:r>
            <a:br>
              <a:rPr lang="en-US" sz="1200" noProof="0" dirty="0"/>
            </a:br>
            <a:r>
              <a:rPr lang="en-US" sz="1200" noProof="0" dirty="0"/>
              <a:t>CV = cardiovascular; LDL-C = low-density lipoprotein cholesterol;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a:t>
            </a:r>
            <a:r>
              <a:rPr lang="en-US" sz="1200" noProof="0" dirty="0"/>
              <a:t>NODM = new-onset diabetes mellitus.</a:t>
            </a:r>
          </a:p>
          <a:p>
            <a:r>
              <a:rPr lang="en-US" sz="1200" noProof="0" dirty="0">
                <a:solidFill>
                  <a:srgbClr val="000000"/>
                </a:solidFill>
              </a:rPr>
              <a:t>Giugliano RP, et al. </a:t>
            </a:r>
            <a:r>
              <a:rPr lang="en-US" sz="1200" i="1" noProof="0" dirty="0">
                <a:solidFill>
                  <a:srgbClr val="000000"/>
                </a:solidFill>
              </a:rPr>
              <a:t>JAMA Cardiology</a:t>
            </a:r>
            <a:r>
              <a:rPr lang="en-US" sz="1200" noProof="0" dirty="0">
                <a:solidFill>
                  <a:srgbClr val="000000"/>
                </a:solidFill>
              </a:rPr>
              <a:t>. 2017;2:1385-1391.</a:t>
            </a:r>
            <a:endParaRPr lang="en-US" sz="1200" noProof="0" dirty="0"/>
          </a:p>
          <a:p>
            <a:endParaRPr lang="en-US" dirty="0"/>
          </a:p>
        </p:txBody>
      </p:sp>
      <p:sp>
        <p:nvSpPr>
          <p:cNvPr id="9" name="TextBox 8">
            <a:extLst>
              <a:ext uri="{FF2B5EF4-FFF2-40B4-BE49-F238E27FC236}">
                <a16:creationId xmlns:a16="http://schemas.microsoft.com/office/drawing/2014/main" id="{94ACC27C-1D0D-410D-8A93-C0953E661CCE}"/>
              </a:ext>
            </a:extLst>
          </p:cNvPr>
          <p:cNvSpPr txBox="1"/>
          <p:nvPr/>
        </p:nvSpPr>
        <p:spPr>
          <a:xfrm>
            <a:off x="0" y="933768"/>
            <a:ext cx="727770"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p>
          <a:p>
            <a:r>
              <a:rPr lang="fr-FR" sz="800" dirty="0"/>
              <a:t>2-Box.</a:t>
            </a:r>
            <a:endParaRPr lang="en-US" sz="800" dirty="0"/>
          </a:p>
        </p:txBody>
      </p:sp>
      <p:cxnSp>
        <p:nvCxnSpPr>
          <p:cNvPr id="10" name="Straight Arrow Connector 9">
            <a:extLst>
              <a:ext uri="{FF2B5EF4-FFF2-40B4-BE49-F238E27FC236}">
                <a16:creationId xmlns:a16="http://schemas.microsoft.com/office/drawing/2014/main" id="{6F41ECC1-1145-4F6E-9BD9-AF71ED2FE7D7}"/>
              </a:ext>
            </a:extLst>
          </p:cNvPr>
          <p:cNvCxnSpPr>
            <a:cxnSpLocks/>
            <a:stCxn id="9" idx="3"/>
          </p:cNvCxnSpPr>
          <p:nvPr/>
        </p:nvCxnSpPr>
        <p:spPr>
          <a:xfrm flipV="1">
            <a:off x="727770" y="1162848"/>
            <a:ext cx="361652" cy="6330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94ACC27C-1D0D-410D-8A93-C0953E661CCE}"/>
              </a:ext>
            </a:extLst>
          </p:cNvPr>
          <p:cNvSpPr txBox="1"/>
          <p:nvPr/>
        </p:nvSpPr>
        <p:spPr>
          <a:xfrm>
            <a:off x="0" y="1685195"/>
            <a:ext cx="727770"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a:t>
            </a:r>
          </a:p>
          <a:p>
            <a:r>
              <a:rPr lang="fr-FR" sz="800" dirty="0">
                <a:solidFill>
                  <a:prstClr val="black"/>
                </a:solidFill>
              </a:rPr>
              <a:t>4-Figure 1;</a:t>
            </a:r>
          </a:p>
          <a:p>
            <a:r>
              <a:rPr lang="fr-FR" sz="800" dirty="0">
                <a:solidFill>
                  <a:prstClr val="black"/>
                </a:solidFill>
              </a:rPr>
              <a:t>4-A-2;</a:t>
            </a:r>
          </a:p>
          <a:p>
            <a:r>
              <a:rPr lang="fr-FR" sz="800" dirty="0">
                <a:solidFill>
                  <a:prstClr val="black"/>
                </a:solidFill>
              </a:rPr>
              <a:t>4-B-2.</a:t>
            </a:r>
          </a:p>
        </p:txBody>
      </p:sp>
      <p:cxnSp>
        <p:nvCxnSpPr>
          <p:cNvPr id="16" name="Straight Arrow Connector 15">
            <a:extLst>
              <a:ext uri="{FF2B5EF4-FFF2-40B4-BE49-F238E27FC236}">
                <a16:creationId xmlns:a16="http://schemas.microsoft.com/office/drawing/2014/main" id="{6F41ECC1-1145-4F6E-9BD9-AF71ED2FE7D7}"/>
              </a:ext>
            </a:extLst>
          </p:cNvPr>
          <p:cNvCxnSpPr>
            <a:cxnSpLocks/>
            <a:stCxn id="15" idx="3"/>
          </p:cNvCxnSpPr>
          <p:nvPr/>
        </p:nvCxnSpPr>
        <p:spPr>
          <a:xfrm flipV="1">
            <a:off x="727770" y="1835106"/>
            <a:ext cx="361652" cy="26558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BCFA942A-140E-4AB2-B98D-51A85B2976AD}"/>
              </a:ext>
            </a:extLst>
          </p:cNvPr>
          <p:cNvSpPr txBox="1"/>
          <p:nvPr/>
        </p:nvSpPr>
        <p:spPr>
          <a:xfrm>
            <a:off x="1" y="3548921"/>
            <a:ext cx="727769"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 </a:t>
            </a:r>
            <a:r>
              <a:rPr lang="en-US" sz="800" dirty="0">
                <a:solidFill>
                  <a:prstClr val="black"/>
                </a:solidFill>
              </a:rPr>
              <a:t>2-Box;</a:t>
            </a:r>
          </a:p>
          <a:p>
            <a:r>
              <a:rPr lang="en-US" sz="800" dirty="0">
                <a:solidFill>
                  <a:prstClr val="black"/>
                </a:solidFill>
              </a:rPr>
              <a:t>6-B-2.</a:t>
            </a:r>
            <a:endParaRPr lang="fr-FR" sz="800" dirty="0">
              <a:solidFill>
                <a:prstClr val="black"/>
              </a:solidFill>
            </a:endParaRPr>
          </a:p>
        </p:txBody>
      </p:sp>
      <p:sp>
        <p:nvSpPr>
          <p:cNvPr id="24" name="TextBox 23">
            <a:extLst>
              <a:ext uri="{FF2B5EF4-FFF2-40B4-BE49-F238E27FC236}">
                <a16:creationId xmlns:a16="http://schemas.microsoft.com/office/drawing/2014/main" id="{94ACC27C-1D0D-410D-8A93-C0953E661CCE}"/>
              </a:ext>
            </a:extLst>
          </p:cNvPr>
          <p:cNvSpPr txBox="1"/>
          <p:nvPr/>
        </p:nvSpPr>
        <p:spPr>
          <a:xfrm>
            <a:off x="0" y="2574252"/>
            <a:ext cx="727770" cy="95409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Giugliano RP, et al. </a:t>
            </a:r>
            <a:r>
              <a:rPr lang="fr-FR" sz="800" i="1" dirty="0">
                <a:solidFill>
                  <a:prstClr val="black"/>
                </a:solidFill>
              </a:rPr>
              <a:t>JAMA Cardiol</a:t>
            </a:r>
            <a:r>
              <a:rPr lang="fr-FR" sz="800" dirty="0">
                <a:solidFill>
                  <a:prstClr val="black"/>
                </a:solidFill>
              </a:rPr>
              <a:t>. 2017: 1-Abstract;</a:t>
            </a:r>
          </a:p>
          <a:p>
            <a:r>
              <a:rPr lang="fr-FR" sz="800" dirty="0">
                <a:solidFill>
                  <a:prstClr val="black"/>
                </a:solidFill>
              </a:rPr>
              <a:t>6-B-1;</a:t>
            </a:r>
          </a:p>
          <a:p>
            <a:r>
              <a:rPr lang="fr-FR" sz="800" dirty="0">
                <a:solidFill>
                  <a:prstClr val="black"/>
                </a:solidFill>
              </a:rPr>
              <a:t>6-Table 3;</a:t>
            </a:r>
          </a:p>
          <a:p>
            <a:r>
              <a:rPr lang="fr-FR" sz="800" dirty="0">
                <a:solidFill>
                  <a:prstClr val="black"/>
                </a:solidFill>
              </a:rPr>
              <a:t>6-B-2.</a:t>
            </a:r>
          </a:p>
        </p:txBody>
      </p:sp>
      <p:cxnSp>
        <p:nvCxnSpPr>
          <p:cNvPr id="25" name="Straight Arrow Connector 24">
            <a:extLst>
              <a:ext uri="{FF2B5EF4-FFF2-40B4-BE49-F238E27FC236}">
                <a16:creationId xmlns:a16="http://schemas.microsoft.com/office/drawing/2014/main" id="{6F41ECC1-1145-4F6E-9BD9-AF71ED2FE7D7}"/>
              </a:ext>
            </a:extLst>
          </p:cNvPr>
          <p:cNvCxnSpPr>
            <a:cxnSpLocks/>
            <a:stCxn id="24" idx="3"/>
          </p:cNvCxnSpPr>
          <p:nvPr/>
        </p:nvCxnSpPr>
        <p:spPr>
          <a:xfrm flipV="1">
            <a:off x="727770" y="2516953"/>
            <a:ext cx="361652" cy="53434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6F41ECC1-1145-4F6E-9BD9-AF71ED2FE7D7}"/>
              </a:ext>
            </a:extLst>
          </p:cNvPr>
          <p:cNvCxnSpPr>
            <a:cxnSpLocks/>
            <a:stCxn id="19" idx="3"/>
          </p:cNvCxnSpPr>
          <p:nvPr/>
        </p:nvCxnSpPr>
        <p:spPr>
          <a:xfrm flipV="1">
            <a:off x="727770" y="3317584"/>
            <a:ext cx="361652" cy="58527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8752314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47</a:t>
            </a:fld>
            <a:endParaRPr lang="en-US" dirty="0"/>
          </a:p>
        </p:txBody>
      </p:sp>
    </p:spTree>
    <p:extLst>
      <p:ext uri="{BB962C8B-B14F-4D97-AF65-F5344CB8AC3E}">
        <p14:creationId xmlns:p14="http://schemas.microsoft.com/office/powerpoint/2010/main" val="69692628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71525" y="898525"/>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ts val="30"/>
              </a:spcBef>
              <a:spcAft>
                <a:spcPct val="0"/>
              </a:spcAft>
              <a:buClrTx/>
              <a:buSzTx/>
              <a:buFontTx/>
              <a:buNone/>
              <a:tabLst/>
              <a:defRPr/>
            </a:pPr>
            <a:r>
              <a:rPr lang="en-US" sz="1800" b="0" kern="1200" dirty="0">
                <a:solidFill>
                  <a:srgbClr val="0063C3"/>
                </a:solidFill>
                <a:effectLst/>
                <a:latin typeface="Century Gothic" panose="020B0502020202020204" pitchFamily="34" charset="0"/>
                <a:ea typeface="+mn-ea"/>
                <a:cs typeface="+mn-cs"/>
              </a:rPr>
              <a:t>5-Point MACE: </a:t>
            </a:r>
            <a:r>
              <a:rPr lang="en-US" sz="1800" noProof="0" dirty="0">
                <a:cs typeface="Arial" panose="020B0604020202020204" pitchFamily="34" charset="0"/>
              </a:rPr>
              <a:t>T</a:t>
            </a:r>
            <a:r>
              <a:rPr lang="en-US" sz="1800" b="0" i="0" u="none" strike="noStrike" baseline="0" dirty="0">
                <a:cs typeface="Arial" panose="020B0604020202020204" pitchFamily="34" charset="0"/>
              </a:rPr>
              <a:t>he composite of CV death, MI, stroke, hospitalization for UA, or coronary revascularization.</a:t>
            </a:r>
            <a:r>
              <a:rPr lang="en-US" sz="1800" b="0" kern="1200" dirty="0">
                <a:solidFill>
                  <a:srgbClr val="0063C3"/>
                </a:solidFill>
                <a:effectLst/>
                <a:latin typeface="Century Gothic" panose="020B0502020202020204" pitchFamily="34" charset="0"/>
                <a:ea typeface="+mn-ea"/>
                <a:cs typeface="+mn-cs"/>
              </a:rPr>
              <a:t> 3-Point MACE: </a:t>
            </a:r>
            <a:r>
              <a:rPr lang="en-US" sz="1800" b="0" noProof="0" dirty="0">
                <a:solidFill>
                  <a:srgbClr val="000000"/>
                </a:solidFill>
              </a:rPr>
              <a:t>Composite of CV death, MI, or stroke.</a:t>
            </a:r>
          </a:p>
          <a:p>
            <a:pPr marL="0" indent="0">
              <a:spcBef>
                <a:spcPts val="30"/>
              </a:spcBef>
              <a:buNone/>
            </a:pPr>
            <a:r>
              <a:rPr lang="en-US" sz="1100" b="0" noProof="0" dirty="0">
                <a:solidFill>
                  <a:srgbClr val="000000"/>
                </a:solidFill>
              </a:rPr>
              <a:t>CI = confidence interval; CV = cardiovascular; HR = hazard ratio;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MI = myocardial infarction; UA = unstable angina</a:t>
            </a:r>
            <a:r>
              <a:rPr lang="en-US" sz="1100" b="0" noProof="0" dirty="0">
                <a:solidFill>
                  <a:srgbClr val="000000"/>
                </a:solidFill>
              </a:rPr>
              <a:t>.</a:t>
            </a:r>
          </a:p>
          <a:p>
            <a:pPr marL="0" indent="0">
              <a:spcBef>
                <a:spcPts val="30"/>
              </a:spcBef>
              <a:buNone/>
            </a:pPr>
            <a:r>
              <a:rPr kumimoji="0" lang="en-US" sz="1100" b="0" u="none" strike="noStrike" kern="1200" cap="none" spc="0" normalizeH="0" baseline="0" noProof="0" dirty="0">
                <a:ln>
                  <a:noFill/>
                </a:ln>
                <a:solidFill>
                  <a:srgbClr val="000000"/>
                </a:solidFill>
                <a:effectLst/>
                <a:uLnTx/>
                <a:uFillTx/>
              </a:rPr>
              <a:t>Keech AC, et al. </a:t>
            </a:r>
            <a:r>
              <a:rPr kumimoji="0" lang="en-US" sz="1100" b="0" i="1" u="none" strike="noStrike" kern="1200" cap="none" spc="0" normalizeH="0" baseline="0" noProof="0" dirty="0">
                <a:ln>
                  <a:noFill/>
                </a:ln>
                <a:solidFill>
                  <a:srgbClr val="000000"/>
                </a:solidFill>
                <a:effectLst/>
                <a:uLnTx/>
                <a:uFillTx/>
              </a:rPr>
              <a:t>Circ J</a:t>
            </a:r>
            <a:r>
              <a:rPr kumimoji="0" lang="en-US" sz="1100" b="0" u="none" strike="noStrike" kern="1200" cap="none" spc="0" normalizeH="0" baseline="0" noProof="0" dirty="0">
                <a:ln>
                  <a:noFill/>
                </a:ln>
                <a:solidFill>
                  <a:srgbClr val="000000"/>
                </a:solidFill>
                <a:effectLst/>
                <a:uLnTx/>
                <a:uFillTx/>
              </a:rPr>
              <a:t>. 2021;85:2063-2070.</a:t>
            </a:r>
            <a:endParaRPr lang="en-US" sz="1100" b="0" noProof="0" dirty="0">
              <a:solidFill>
                <a:srgbClr val="000000"/>
              </a:solidFill>
            </a:endParaRPr>
          </a:p>
          <a:p>
            <a:endParaRPr lang="en-US" sz="1100" b="0" dirty="0"/>
          </a:p>
        </p:txBody>
      </p:sp>
    </p:spTree>
    <p:extLst>
      <p:ext uri="{BB962C8B-B14F-4D97-AF65-F5344CB8AC3E}">
        <p14:creationId xmlns:p14="http://schemas.microsoft.com/office/powerpoint/2010/main" val="281226030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30"/>
              </a:spcBef>
              <a:spcAft>
                <a:spcPts val="0"/>
              </a:spcAft>
              <a:buClrTx/>
              <a:buSzTx/>
              <a:buFontTx/>
              <a:buNone/>
              <a:tabLst/>
              <a:defRPr/>
            </a:pPr>
            <a:r>
              <a:rPr lang="en-US" sz="1200" noProof="0" dirty="0">
                <a:solidFill>
                  <a:srgbClr val="000000"/>
                </a:solidFill>
                <a:ea typeface="Calibri" panose="020F0502020204030204" pitchFamily="34" charset="0"/>
                <a:cs typeface="Times New Roman" panose="02020603050405020304" pitchFamily="18" charset="0"/>
              </a:rPr>
              <a:t>ECog score = Everyday Cognition score.</a:t>
            </a:r>
            <a:endParaRPr lang="en-US" sz="1200" baseline="0" noProof="0" dirty="0">
              <a:solidFill>
                <a:srgbClr val="000000"/>
              </a:solidFill>
              <a:cs typeface="Times New Roman" panose="02020603050405020304" pitchFamily="18" charset="0"/>
            </a:endParaRPr>
          </a:p>
          <a:p>
            <a:pPr marL="0" indent="0">
              <a:spcBef>
                <a:spcPts val="30"/>
              </a:spcBef>
              <a:spcAft>
                <a:spcPts val="0"/>
              </a:spcAft>
              <a:buNone/>
            </a:pPr>
            <a:r>
              <a:rPr kumimoji="0" lang="en-US" sz="1200" b="0" u="none" strike="noStrike" kern="1200" cap="none" spc="0" normalizeH="0" baseline="0" noProof="0" dirty="0">
                <a:ln>
                  <a:noFill/>
                </a:ln>
                <a:solidFill>
                  <a:srgbClr val="000000"/>
                </a:solidFill>
                <a:effectLst/>
                <a:uLnTx/>
                <a:uFillTx/>
              </a:rPr>
              <a:t>Keech AC, et al. </a:t>
            </a:r>
            <a:r>
              <a:rPr kumimoji="0" lang="en-US" sz="1200" b="0" i="1" u="none" strike="noStrike" kern="1200" cap="none" spc="0" normalizeH="0" baseline="0" noProof="0" dirty="0">
                <a:ln>
                  <a:noFill/>
                </a:ln>
                <a:solidFill>
                  <a:srgbClr val="000000"/>
                </a:solidFill>
                <a:effectLst/>
                <a:uLnTx/>
                <a:uFillTx/>
              </a:rPr>
              <a:t>Circ J.</a:t>
            </a:r>
            <a:r>
              <a:rPr kumimoji="0" lang="en-US" sz="1200" b="0" u="none" strike="noStrike" kern="1200" cap="none" spc="0" normalizeH="0" baseline="0" noProof="0" dirty="0">
                <a:ln>
                  <a:noFill/>
                </a:ln>
                <a:solidFill>
                  <a:srgbClr val="000000"/>
                </a:solidFill>
                <a:effectLst/>
                <a:uLnTx/>
                <a:uFillTx/>
              </a:rPr>
              <a:t> 2021;85:2063-2070.</a:t>
            </a:r>
            <a:endParaRPr lang="en-US" sz="1200" noProof="0" dirty="0">
              <a:solidFill>
                <a:srgbClr val="000000"/>
              </a:solidFill>
            </a:endParaRPr>
          </a:p>
          <a:p>
            <a:endParaRPr lang="en-US"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42866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8900" y="471488"/>
            <a:ext cx="6680200" cy="3757612"/>
          </a:xfrm>
        </p:spPr>
      </p:sp>
      <p:sp>
        <p:nvSpPr>
          <p:cNvPr id="3" name="Notes Placeholder 2"/>
          <p:cNvSpPr>
            <a:spLocks noGrp="1"/>
          </p:cNvSpPr>
          <p:nvPr>
            <p:ph type="body" idx="1"/>
          </p:nvPr>
        </p:nvSpPr>
        <p:spPr>
          <a:xfrm>
            <a:off x="923925" y="4314826"/>
            <a:ext cx="5010151" cy="4400550"/>
          </a:xfrm>
        </p:spPr>
        <p:txBody>
          <a:bodyPr/>
          <a:lstStyle/>
          <a:p>
            <a:pPr marL="0" indent="0" fontAlgn="auto">
              <a:spcBef>
                <a:spcPts val="0"/>
              </a:spcBef>
              <a:spcAft>
                <a:spcPts val="0"/>
              </a:spcAft>
              <a:buClrTx/>
              <a:buNone/>
              <a:defRPr/>
            </a:pPr>
            <a:r>
              <a:rPr lang="en-US" baseline="30000" noProof="0" dirty="0">
                <a:solidFill>
                  <a:prstClr val="black"/>
                </a:solidFill>
                <a:cs typeface="Arial" panose="020B0604020202020204" pitchFamily="34" charset="0"/>
              </a:rPr>
              <a:t>a</a:t>
            </a:r>
            <a:r>
              <a:rPr lang="en-US" noProof="0" dirty="0">
                <a:solidFill>
                  <a:srgbClr val="000000"/>
                </a:solidFill>
              </a:rPr>
              <a:t>Statin intensity was categorized per the ACC/AHA Guidelines. Note, </a:t>
            </a:r>
            <a:r>
              <a:rPr lang="en-US" noProof="0" dirty="0"/>
              <a:t>that in some countries where FOURIER was conducted, higher statin doses are not approved. </a:t>
            </a:r>
            <a:br>
              <a:rPr lang="en-US" noProof="0" dirty="0"/>
            </a:br>
            <a:r>
              <a:rPr lang="en-US" noProof="0" dirty="0"/>
              <a:t>ACC/AHA = American College of Cardiology/American Heart Association; ACE = angiotensin-converting enzyme; ARB = angiotensin II receptor blocker; FOURIER = Further cardiovascular OUtcomes Research with PCSK9 Inhibition in subjects with Elevated Risk; </a:t>
            </a:r>
            <a:r>
              <a:rPr lang="en-US" noProof="0" dirty="0">
                <a:solidFill>
                  <a:prstClr val="black"/>
                </a:solidFill>
                <a:cs typeface="Arial" panose="020B0604020202020204" pitchFamily="34" charset="0"/>
              </a:rPr>
              <a:t>HDL = high-density lipoprotein; IQR = interquartile range; LDL = low-density lipoprotein; Lp(a) = lipoprotein(a)</a:t>
            </a:r>
            <a:r>
              <a:rPr lang="en-US" noProof="0" dirty="0"/>
              <a:t>; PCSK9, proprotein convertase subtilisin/kexin type 9. </a:t>
            </a:r>
            <a:br>
              <a:rPr lang="en-US" noProof="0" dirty="0">
                <a:solidFill>
                  <a:srgbClr val="000000"/>
                </a:solidFill>
              </a:rPr>
            </a:br>
            <a:r>
              <a:rPr lang="en-US" noProof="0" dirty="0">
                <a:solidFill>
                  <a:srgbClr val="000000"/>
                </a:solidFill>
              </a:rPr>
              <a:t>Sabatine MS, et al. </a:t>
            </a:r>
            <a:r>
              <a:rPr lang="en-US" i="1" noProof="0" dirty="0">
                <a:solidFill>
                  <a:srgbClr val="000000"/>
                </a:solidFill>
              </a:rPr>
              <a:t>N Engl J Med. </a:t>
            </a:r>
            <a:r>
              <a:rPr lang="en-US" noProof="0" dirty="0">
                <a:solidFill>
                  <a:srgbClr val="000000"/>
                </a:solidFill>
              </a:rPr>
              <a:t>2017;376:1713-1722.</a:t>
            </a:r>
          </a:p>
          <a:p>
            <a:pPr marL="0" indent="0" fontAlgn="auto">
              <a:spcBef>
                <a:spcPts val="0"/>
              </a:spcBef>
              <a:spcAft>
                <a:spcPts val="0"/>
              </a:spcAft>
              <a:buClrTx/>
              <a:buNone/>
              <a:defRPr/>
            </a:pPr>
            <a:r>
              <a:rPr lang="en-US" noProof="0" dirty="0"/>
              <a:t>Malinowski HJ, et al. </a:t>
            </a:r>
            <a:r>
              <a:rPr lang="en-US" i="1" noProof="0" dirty="0"/>
              <a:t>J Clin Pharmacol</a:t>
            </a:r>
            <a:r>
              <a:rPr lang="en-US" noProof="0" dirty="0"/>
              <a:t>. 2008;48:900-908.</a:t>
            </a:r>
          </a:p>
          <a:p>
            <a:pPr marL="171421" indent="-171421">
              <a:defRPr/>
            </a:pPr>
            <a:endParaRPr lang="en-GB" dirty="0">
              <a:solidFill>
                <a:prstClr val="black"/>
              </a:solidFill>
            </a:endParaRPr>
          </a:p>
        </p:txBody>
      </p:sp>
      <p:sp>
        <p:nvSpPr>
          <p:cNvPr id="4" name="Slide Number Placeholder 3"/>
          <p:cNvSpPr>
            <a:spLocks noGrp="1"/>
          </p:cNvSpPr>
          <p:nvPr>
            <p:ph type="sldNum" sz="quarter" idx="10"/>
          </p:nvPr>
        </p:nvSpPr>
        <p:spPr>
          <a:xfrm>
            <a:off x="3883853" y="8684900"/>
            <a:ext cx="2972547" cy="457639"/>
          </a:xfrm>
          <a:prstGeom prst="rect">
            <a:avLst/>
          </a:prstGeom>
        </p:spPr>
        <p:txBody>
          <a:bodyPr lIns="91424" tIns="45713" rIns="91424" bIns="45713"/>
          <a:lstStyle/>
          <a:p>
            <a:pPr marL="0" marR="0" lvl="0" indent="0" algn="r" defTabSz="914400" rtl="0" eaLnBrk="1" fontAlgn="auto" latinLnBrk="0" hangingPunct="1">
              <a:lnSpc>
                <a:spcPct val="100000"/>
              </a:lnSpc>
              <a:spcBef>
                <a:spcPts val="0"/>
              </a:spcBef>
              <a:spcAft>
                <a:spcPts val="0"/>
              </a:spcAft>
              <a:buClrTx/>
              <a:buSzTx/>
              <a:buFontTx/>
              <a:buNone/>
              <a:tabLst/>
              <a:defRPr/>
            </a:pPr>
            <a:fld id="{FFBB2FDC-D3F1-462F-9F98-A42D5A459697}" type="slidenum">
              <a:rPr kumimoji="0" lang="en-GB"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
        <p:nvSpPr>
          <p:cNvPr id="14" name="Right Brace 13"/>
          <p:cNvSpPr/>
          <p:nvPr/>
        </p:nvSpPr>
        <p:spPr>
          <a:xfrm flipH="1">
            <a:off x="1035839" y="1200151"/>
            <a:ext cx="171450" cy="2286000"/>
          </a:xfrm>
          <a:prstGeom prst="rightBrace">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91424" tIns="45713" rIns="91424" bIns="45713"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TextBox 7"/>
          <p:cNvSpPr txBox="1"/>
          <p:nvPr/>
        </p:nvSpPr>
        <p:spPr>
          <a:xfrm>
            <a:off x="93181" y="2120458"/>
            <a:ext cx="906010" cy="588053"/>
          </a:xfrm>
          <a:prstGeom prst="rect">
            <a:avLst/>
          </a:prstGeom>
          <a:noFill/>
          <a:ln>
            <a:solidFill>
              <a:srgbClr val="FF0000"/>
            </a:solidFill>
          </a:ln>
        </p:spPr>
        <p:txBody>
          <a:bodyPr wrap="square" lIns="94685" tIns="47343" rIns="94685" bIns="47343"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t>Sabatine, et al. </a:t>
            </a:r>
            <a:r>
              <a:rPr kumimoji="0" lang="en-IN" sz="800" b="0" i="1" u="none" strike="noStrike" kern="1200" cap="none" spc="0" normalizeH="0" baseline="0" noProof="0" dirty="0">
                <a:ln>
                  <a:noFill/>
                </a:ln>
                <a:solidFill>
                  <a:prstClr val="black"/>
                </a:solidFill>
                <a:effectLst/>
                <a:uLnTx/>
                <a:uFillTx/>
                <a:latin typeface="Calibri" pitchFamily="34" charset="0"/>
                <a:ea typeface="+mn-ea"/>
                <a:cs typeface="+mn-cs"/>
              </a:rPr>
              <a:t>NEJM </a:t>
            </a:r>
            <a: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t>2017: </a:t>
            </a:r>
            <a:b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b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4-A-1 (Table 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endParaRPr>
          </a:p>
        </p:txBody>
      </p:sp>
      <p:sp>
        <p:nvSpPr>
          <p:cNvPr id="7" name="TextBox 6"/>
          <p:cNvSpPr txBox="1"/>
          <p:nvPr/>
        </p:nvSpPr>
        <p:spPr>
          <a:xfrm>
            <a:off x="1601" y="3159449"/>
            <a:ext cx="821752" cy="1326717"/>
          </a:xfrm>
          <a:prstGeom prst="rect">
            <a:avLst/>
          </a:prstGeom>
          <a:noFill/>
          <a:ln>
            <a:solidFill>
              <a:srgbClr val="FF0000"/>
            </a:solidFill>
          </a:ln>
        </p:spPr>
        <p:txBody>
          <a:bodyPr wrap="square" lIns="94685" tIns="47343" rIns="94685" bIns="47343"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Malinowski HJ, et all. </a:t>
            </a:r>
            <a:r>
              <a:rPr kumimoji="0" lang="en-US" sz="800" b="0" i="1" u="none" strike="noStrike" kern="1200" cap="none" spc="0" normalizeH="0" baseline="0" noProof="0" dirty="0">
                <a:ln>
                  <a:noFill/>
                </a:ln>
                <a:solidFill>
                  <a:prstClr val="black"/>
                </a:solidFill>
                <a:effectLst/>
                <a:uLnTx/>
                <a:uFillTx/>
                <a:latin typeface="Arial" panose="020B0604020202020204" pitchFamily="34" charset="0"/>
                <a:ea typeface="+mn-ea"/>
                <a:cs typeface="+mn-cs"/>
              </a:rPr>
              <a:t>J Clin Pharmacol</a:t>
            </a: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 2008; Table 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800" b="0" i="0" u="none" strike="noStrike" kern="1200" cap="none" spc="0" normalizeH="0" baseline="0" noProof="0" dirty="0">
              <a:ln>
                <a:noFill/>
              </a:ln>
              <a:solidFill>
                <a:prstClr val="black"/>
              </a:solidFill>
              <a:effectLst/>
              <a:uLnTx/>
              <a:uFillTx/>
              <a:latin typeface="Calibri" pitchFamily="34" charset="0"/>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t>Sabatine, et al. </a:t>
            </a:r>
            <a:r>
              <a:rPr kumimoji="0" lang="en-IN" sz="800" b="0" i="1" u="none" strike="noStrike" kern="1200" cap="none" spc="0" normalizeH="0" baseline="0" noProof="0" dirty="0">
                <a:ln>
                  <a:noFill/>
                </a:ln>
                <a:solidFill>
                  <a:prstClr val="black"/>
                </a:solidFill>
                <a:effectLst/>
                <a:uLnTx/>
                <a:uFillTx/>
                <a:latin typeface="Calibri" pitchFamily="34" charset="0"/>
                <a:ea typeface="+mn-ea"/>
                <a:cs typeface="+mn-cs"/>
              </a:rPr>
              <a:t>NEJM </a:t>
            </a:r>
            <a: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t>2017 Supplement: </a:t>
            </a:r>
            <a:br>
              <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rPr>
            </a:br>
            <a:r>
              <a:rPr kumimoji="0" lang="en-US" sz="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rPr>
              <a:t>4-A-1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IN" sz="800" b="0" i="0" u="none" strike="noStrike" kern="1200" cap="none" spc="0" normalizeH="0" baseline="0" noProof="0" dirty="0">
              <a:ln>
                <a:noFill/>
              </a:ln>
              <a:solidFill>
                <a:prstClr val="black"/>
              </a:solidFill>
              <a:effectLst/>
              <a:uLnTx/>
              <a:uFillTx/>
              <a:latin typeface="Calibri" pitchFamily="34" charset="0"/>
              <a:ea typeface="+mn-ea"/>
              <a:cs typeface="+mn-cs"/>
            </a:endParaRPr>
          </a:p>
        </p:txBody>
      </p:sp>
      <p:cxnSp>
        <p:nvCxnSpPr>
          <p:cNvPr id="9" name="Straight Arrow Connector 8"/>
          <p:cNvCxnSpPr/>
          <p:nvPr/>
        </p:nvCxnSpPr>
        <p:spPr>
          <a:xfrm>
            <a:off x="723802" y="3933926"/>
            <a:ext cx="234118" cy="15486"/>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1243028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30"/>
              </a:spcBef>
              <a:spcAft>
                <a:spcPts val="0"/>
              </a:spcAft>
              <a:buClrTx/>
              <a:buSzTx/>
              <a:buFontTx/>
              <a:buNone/>
              <a:tabLst/>
              <a:defRPr/>
            </a:pPr>
            <a:r>
              <a:rPr kumimoji="0" lang="en-US" sz="1200" b="0" u="none" strike="noStrike" kern="1200" cap="none" spc="0" normalizeH="0" baseline="0" noProof="0" dirty="0">
                <a:ln>
                  <a:noFill/>
                </a:ln>
                <a:solidFill>
                  <a:srgbClr val="000000"/>
                </a:solidFill>
                <a:effectLst/>
                <a:uLnTx/>
                <a:uFillTx/>
                <a:ea typeface="GuardianTextEgypGR-Regular"/>
                <a:cs typeface="Times New Roman" panose="02020603050405020304" pitchFamily="18" charset="0"/>
              </a:rPr>
              <a:t>CV = cardiovascular; </a:t>
            </a:r>
            <a:r>
              <a:rPr lang="en-US" sz="1200" dirty="0">
                <a:effectLst/>
                <a:ea typeface="Calibri" panose="020F0502020204030204" pitchFamily="34" charset="0"/>
                <a:cs typeface="Calibri" panose="020F0502020204030204" pitchFamily="34" charset="0"/>
              </a:rPr>
              <a:t>FOURIER = Further cardiovascular OUtcomes Research with PCSK9 Inhibition in subjects with Elevated Risk; </a:t>
            </a:r>
            <a:r>
              <a:rPr kumimoji="0" lang="en-US" sz="1200" b="0" u="none" strike="noStrike" kern="1200" cap="none" spc="0" normalizeH="0" baseline="0" noProof="0" dirty="0">
                <a:ln>
                  <a:noFill/>
                </a:ln>
                <a:solidFill>
                  <a:srgbClr val="000000"/>
                </a:solidFill>
                <a:effectLst/>
                <a:uLnTx/>
                <a:uFillTx/>
                <a:ea typeface="GuardianTextEgypGR-Regular"/>
                <a:cs typeface="Times New Roman" panose="02020603050405020304" pitchFamily="18" charset="0"/>
              </a:rPr>
              <a:t>LDL-C = low-density lipoprotein cholesterol</a:t>
            </a:r>
            <a:r>
              <a:rPr lang="en-US" sz="1200" noProof="0" dirty="0">
                <a:solidFill>
                  <a:srgbClr val="000000"/>
                </a:solidFill>
              </a:rPr>
              <a:t>; PCSK9 = proprotein convertase subtilisin/kexin type 9</a:t>
            </a:r>
            <a:r>
              <a:rPr lang="en-US" sz="1200" noProof="0" dirty="0">
                <a:solidFill>
                  <a:srgbClr val="000000"/>
                </a:solidFill>
                <a:ea typeface="GuardianTextEgypGR-Regular"/>
                <a:cs typeface="Times New Roman" panose="02020603050405020304" pitchFamily="18" charset="0"/>
              </a:rPr>
              <a:t>. </a:t>
            </a:r>
            <a:endParaRPr kumimoji="0" lang="en-US" sz="1200" b="0" u="none" strike="noStrike" kern="1200" cap="none" spc="0" normalizeH="0" baseline="0" noProof="0" dirty="0">
              <a:ln>
                <a:noFill/>
              </a:ln>
              <a:solidFill>
                <a:srgbClr val="000000"/>
              </a:solidFill>
              <a:effectLst/>
              <a:uLnTx/>
              <a:uFillTx/>
              <a:ea typeface="GuardianTextEgypGR-Regular"/>
              <a:cs typeface="Times New Roman" panose="02020603050405020304" pitchFamily="18" charset="0"/>
            </a:endParaRPr>
          </a:p>
          <a:p>
            <a:pPr marL="0" marR="0" lvl="0" indent="0" algn="l" defTabSz="914400" rtl="0" eaLnBrk="1" fontAlgn="auto" latinLnBrk="0" hangingPunct="1">
              <a:lnSpc>
                <a:spcPct val="100000"/>
              </a:lnSpc>
              <a:spcBef>
                <a:spcPts val="30"/>
              </a:spcBef>
              <a:spcAft>
                <a:spcPts val="0"/>
              </a:spcAft>
              <a:buClrTx/>
              <a:buSzTx/>
              <a:buFontTx/>
              <a:buNone/>
              <a:tabLst/>
              <a:defRPr/>
            </a:pPr>
            <a:r>
              <a:rPr kumimoji="0" lang="en-US" sz="1200" b="0" u="none" strike="noStrike" kern="1200" cap="none" spc="0" normalizeH="0" baseline="0" noProof="0" dirty="0">
                <a:ln>
                  <a:noFill/>
                </a:ln>
                <a:solidFill>
                  <a:srgbClr val="000000"/>
                </a:solidFill>
                <a:effectLst/>
                <a:uLnTx/>
                <a:uFillTx/>
              </a:rPr>
              <a:t>Keech AC, et al. </a:t>
            </a:r>
            <a:r>
              <a:rPr kumimoji="0" lang="en-US" sz="1200" b="0" i="1" u="none" strike="noStrike" kern="1200" cap="none" spc="0" normalizeH="0" baseline="0" noProof="0" dirty="0">
                <a:ln>
                  <a:noFill/>
                </a:ln>
                <a:solidFill>
                  <a:srgbClr val="000000"/>
                </a:solidFill>
                <a:effectLst/>
                <a:uLnTx/>
                <a:uFillTx/>
              </a:rPr>
              <a:t>Circ J</a:t>
            </a:r>
            <a:r>
              <a:rPr kumimoji="0" lang="en-US" sz="1200" b="0" u="none" strike="noStrike" kern="1200" cap="none" spc="0" normalizeH="0" baseline="0" noProof="0" dirty="0">
                <a:ln>
                  <a:noFill/>
                </a:ln>
                <a:solidFill>
                  <a:srgbClr val="000000"/>
                </a:solidFill>
                <a:effectLst/>
                <a:uLnTx/>
                <a:uFillTx/>
              </a:rPr>
              <a:t>. 2021;85:2063-2070.</a:t>
            </a:r>
            <a:endParaRPr lang="en-US" sz="1200" noProof="0" dirty="0">
              <a:solidFill>
                <a:srgbClr val="000000"/>
              </a:solidFill>
            </a:endParaRPr>
          </a:p>
          <a:p>
            <a:endParaRPr lang="en-US"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832779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51</a:t>
            </a:fld>
            <a:endParaRPr lang="en-US" dirty="0"/>
          </a:p>
        </p:txBody>
      </p:sp>
    </p:spTree>
    <p:extLst>
      <p:ext uri="{BB962C8B-B14F-4D97-AF65-F5344CB8AC3E}">
        <p14:creationId xmlns:p14="http://schemas.microsoft.com/office/powerpoint/2010/main" val="165139293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0" kern="1200" dirty="0">
                <a:solidFill>
                  <a:srgbClr val="0063C3"/>
                </a:solidFill>
                <a:effectLst/>
                <a:latin typeface="Century Gothic" panose="020B0502020202020204" pitchFamily="34" charset="0"/>
                <a:ea typeface="+mn-ea"/>
                <a:cs typeface="+mn-cs"/>
              </a:rPr>
              <a:t>5-Point MACE: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sz="1200" b="0" kern="1200" dirty="0">
                <a:solidFill>
                  <a:srgbClr val="0063C3"/>
                </a:solidFill>
                <a:effectLst/>
                <a:latin typeface="Century Gothic" panose="020B0502020202020204" pitchFamily="34" charset="0"/>
                <a:ea typeface="+mn-ea"/>
                <a:cs typeface="+mn-cs"/>
              </a:rPr>
              <a:t> 3-Point MACE: </a:t>
            </a:r>
            <a:r>
              <a:rPr lang="en-US" sz="1200" b="0" noProof="0" dirty="0">
                <a:solidFill>
                  <a:srgbClr val="000000"/>
                </a:solidFill>
              </a:rPr>
              <a:t>Composite of CV death, MI, or stroke.</a:t>
            </a:r>
          </a:p>
          <a:p>
            <a:r>
              <a:rPr lang="en-US" noProof="0" dirty="0">
                <a:solidFill>
                  <a:srgbClr val="000000"/>
                </a:solidFill>
              </a:rPr>
              <a:t>PAD = Solid lines, n = 3,642; No PAD = Dotted lines, n = 23,922. </a:t>
            </a:r>
            <a:r>
              <a:rPr lang="en-US" altLang="en-US" noProof="0" dirty="0">
                <a:solidFill>
                  <a:srgbClr val="000000"/>
                </a:solidFill>
              </a:rPr>
              <a:t>HR (95% CI) are shown; 2.5 year KM rate. </a:t>
            </a:r>
            <a:r>
              <a:rPr lang="en-US" noProof="0" dirty="0">
                <a:solidFill>
                  <a:srgbClr val="000000"/>
                </a:solidFill>
              </a:rPr>
              <a:t>ARR = absolute risk reduction; CI = confidence interval; CV = cardiovascular; HR = hazard ratio;</a:t>
            </a:r>
            <a:r>
              <a:rPr lang="en-US" sz="1800" b="0" i="0" kern="1200" dirty="0">
                <a:solidFill>
                  <a:srgbClr val="000000"/>
                </a:solidFill>
                <a:effectLst/>
                <a:latin typeface="Arial" panose="020B0604020202020204" pitchFamily="34" charset="0"/>
                <a:ea typeface="+mn-ea"/>
                <a:cs typeface="+mn-cs"/>
              </a:rPr>
              <a:t> KM = Kaplan-Meier;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a:t>
            </a:r>
            <a:r>
              <a:rPr lang="en-US" noProof="0" dirty="0">
                <a:solidFill>
                  <a:srgbClr val="000000"/>
                </a:solidFill>
              </a:rPr>
              <a:t> MI = myocardial infarction; NNT = number needed to treat; PAD = peripheral artery disease; RRR = relative risk reduction; UA = unstable angina.</a:t>
            </a:r>
            <a:endParaRPr lang="en-US" noProof="0" dirty="0">
              <a:solidFill>
                <a:srgbClr val="FF0000"/>
              </a:solidFill>
            </a:endParaRPr>
          </a:p>
          <a:p>
            <a:r>
              <a:rPr lang="en-US" noProof="0" dirty="0"/>
              <a:t>Bonaca MP, et al. </a:t>
            </a:r>
            <a:r>
              <a:rPr lang="en-US" i="1" noProof="0" dirty="0"/>
              <a:t>Circ</a:t>
            </a:r>
            <a:r>
              <a:rPr lang="en-US" noProof="0" dirty="0"/>
              <a:t>. 2018;137:338-350.</a:t>
            </a:r>
          </a:p>
          <a:p>
            <a:br>
              <a:rPr lang="it-IT" altLang="en-US" dirty="0">
                <a:solidFill>
                  <a:srgbClr val="000000"/>
                </a:solidFill>
              </a:rPr>
            </a:br>
            <a:endParaRPr lang="en-US" dirty="0"/>
          </a:p>
        </p:txBody>
      </p:sp>
      <p:sp>
        <p:nvSpPr>
          <p:cNvPr id="4" name="TextBox 3">
            <a:extLst>
              <a:ext uri="{FF2B5EF4-FFF2-40B4-BE49-F238E27FC236}">
                <a16:creationId xmlns:a16="http://schemas.microsoft.com/office/drawing/2014/main" id="{F751CE6E-47B8-46E2-8B35-6750871C5C98}"/>
              </a:ext>
            </a:extLst>
          </p:cNvPr>
          <p:cNvSpPr txBox="1"/>
          <p:nvPr/>
        </p:nvSpPr>
        <p:spPr>
          <a:xfrm>
            <a:off x="43804" y="2015362"/>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6-Figure 2A</a:t>
            </a:r>
          </a:p>
        </p:txBody>
      </p:sp>
      <p:sp>
        <p:nvSpPr>
          <p:cNvPr id="5" name="Left Brace 4">
            <a:extLst>
              <a:ext uri="{FF2B5EF4-FFF2-40B4-BE49-F238E27FC236}">
                <a16:creationId xmlns:a16="http://schemas.microsoft.com/office/drawing/2014/main" id="{FBA61413-1ECB-4727-9D94-D976D1E22C61}"/>
              </a:ext>
            </a:extLst>
          </p:cNvPr>
          <p:cNvSpPr/>
          <p:nvPr/>
        </p:nvSpPr>
        <p:spPr>
          <a:xfrm>
            <a:off x="693097" y="902335"/>
            <a:ext cx="289193" cy="2400679"/>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solidFill>
                <a:prstClr val="black"/>
              </a:solidFill>
            </a:endParaRPr>
          </a:p>
        </p:txBody>
      </p:sp>
      <p:sp>
        <p:nvSpPr>
          <p:cNvPr id="6" name="TextBox 5">
            <a:extLst>
              <a:ext uri="{FF2B5EF4-FFF2-40B4-BE49-F238E27FC236}">
                <a16:creationId xmlns:a16="http://schemas.microsoft.com/office/drawing/2014/main" id="{1EAD767B-EC60-4792-A1A8-D00A2DBAE8DA}"/>
              </a:ext>
            </a:extLst>
          </p:cNvPr>
          <p:cNvSpPr txBox="1"/>
          <p:nvPr/>
        </p:nvSpPr>
        <p:spPr>
          <a:xfrm>
            <a:off x="78476" y="3303013"/>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6-Figure 2</a:t>
            </a:r>
          </a:p>
        </p:txBody>
      </p:sp>
      <p:cxnSp>
        <p:nvCxnSpPr>
          <p:cNvPr id="7" name="Straight Arrow Connector 6">
            <a:extLst>
              <a:ext uri="{FF2B5EF4-FFF2-40B4-BE49-F238E27FC236}">
                <a16:creationId xmlns:a16="http://schemas.microsoft.com/office/drawing/2014/main" id="{7097886D-6662-42E1-8E78-AAF27E705C9C}"/>
              </a:ext>
            </a:extLst>
          </p:cNvPr>
          <p:cNvCxnSpPr>
            <a:cxnSpLocks/>
            <a:stCxn id="6" idx="3"/>
          </p:cNvCxnSpPr>
          <p:nvPr/>
        </p:nvCxnSpPr>
        <p:spPr>
          <a:xfrm flipV="1">
            <a:off x="727770" y="3435049"/>
            <a:ext cx="174481" cy="16034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8" name="Left Brace 7">
            <a:extLst>
              <a:ext uri="{FF2B5EF4-FFF2-40B4-BE49-F238E27FC236}">
                <a16:creationId xmlns:a16="http://schemas.microsoft.com/office/drawing/2014/main" id="{12DDCEE5-F669-4DE8-8A6C-C6C677CBE380}"/>
              </a:ext>
            </a:extLst>
          </p:cNvPr>
          <p:cNvSpPr/>
          <p:nvPr/>
        </p:nvSpPr>
        <p:spPr>
          <a:xfrm rot="10800000">
            <a:off x="6041918" y="882313"/>
            <a:ext cx="229770" cy="2420700"/>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solidFill>
                <a:prstClr val="black"/>
              </a:solidFill>
            </a:endParaRPr>
          </a:p>
        </p:txBody>
      </p:sp>
      <p:sp>
        <p:nvSpPr>
          <p:cNvPr id="9" name="TextBox 8">
            <a:extLst>
              <a:ext uri="{FF2B5EF4-FFF2-40B4-BE49-F238E27FC236}">
                <a16:creationId xmlns:a16="http://schemas.microsoft.com/office/drawing/2014/main" id="{D54D24B3-237B-4102-9BAE-116CEED50495}"/>
              </a:ext>
            </a:extLst>
          </p:cNvPr>
          <p:cNvSpPr txBox="1"/>
          <p:nvPr/>
        </p:nvSpPr>
        <p:spPr>
          <a:xfrm>
            <a:off x="6176435" y="2296333"/>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6-Figure 2B</a:t>
            </a:r>
          </a:p>
        </p:txBody>
      </p:sp>
    </p:spTree>
    <p:extLst>
      <p:ext uri="{BB962C8B-B14F-4D97-AF65-F5344CB8AC3E}">
        <p14:creationId xmlns:p14="http://schemas.microsoft.com/office/powerpoint/2010/main" val="293897854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0" kern="1200" dirty="0">
                <a:solidFill>
                  <a:srgbClr val="0063C3"/>
                </a:solidFill>
                <a:effectLst/>
                <a:latin typeface="Century Gothic" panose="020B0502020202020204" pitchFamily="34" charset="0"/>
                <a:ea typeface="+mn-ea"/>
                <a:cs typeface="+mn-cs"/>
              </a:rPr>
              <a:t>5-Point MACE: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sz="1200" b="0" kern="1200" dirty="0">
                <a:solidFill>
                  <a:srgbClr val="0063C3"/>
                </a:solidFill>
                <a:effectLst/>
                <a:latin typeface="Century Gothic" panose="020B0502020202020204" pitchFamily="34" charset="0"/>
                <a:ea typeface="+mn-ea"/>
                <a:cs typeface="+mn-cs"/>
              </a:rPr>
              <a:t> 3-Point MACE: </a:t>
            </a:r>
            <a:r>
              <a:rPr lang="en-US" sz="1200" b="0" noProof="0" dirty="0">
                <a:solidFill>
                  <a:srgbClr val="000000"/>
                </a:solidFill>
              </a:rPr>
              <a:t>Composite of CV death, MI, or stroke.</a:t>
            </a:r>
          </a:p>
          <a:p>
            <a:r>
              <a:rPr lang="en-US" altLang="en-US" sz="1200" noProof="0" dirty="0">
                <a:solidFill>
                  <a:srgbClr val="000000"/>
                </a:solidFill>
              </a:rPr>
              <a:t>PAD with no prior MI or stoke n = 1,505. HR (95% CI) are shown.</a:t>
            </a:r>
          </a:p>
          <a:p>
            <a:r>
              <a:rPr lang="en-US" sz="1200" noProof="0" dirty="0">
                <a:solidFill>
                  <a:srgbClr val="000000"/>
                </a:solidFill>
              </a:rPr>
              <a:t>ARR = absolute risk reduction; CI = confidence interval; CV = cardiovascular; HR = hazard ratio;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a:t>
            </a:r>
            <a:r>
              <a:rPr lang="en-US" sz="1200" noProof="0" dirty="0">
                <a:solidFill>
                  <a:srgbClr val="000000"/>
                </a:solidFill>
              </a:rPr>
              <a:t>MI = myocardial infarction; NNT = number needed to treat; PAD = peripheral artery disease; UA = unstable angina. </a:t>
            </a:r>
          </a:p>
          <a:p>
            <a:r>
              <a:rPr lang="en-US" sz="1200" noProof="0" dirty="0"/>
              <a:t>Bonaca MP, et al. </a:t>
            </a:r>
            <a:r>
              <a:rPr lang="en-US" sz="1200" i="1" noProof="0" dirty="0"/>
              <a:t>Circ</a:t>
            </a:r>
            <a:r>
              <a:rPr lang="en-US" sz="1200" noProof="0" dirty="0"/>
              <a:t>. 2018;137:338-350.</a:t>
            </a:r>
          </a:p>
          <a:p>
            <a:endParaRPr lang="en-US" dirty="0"/>
          </a:p>
        </p:txBody>
      </p:sp>
      <p:sp>
        <p:nvSpPr>
          <p:cNvPr id="4" name="TextBox 3">
            <a:extLst>
              <a:ext uri="{FF2B5EF4-FFF2-40B4-BE49-F238E27FC236}">
                <a16:creationId xmlns:a16="http://schemas.microsoft.com/office/drawing/2014/main" id="{F751CE6E-47B8-46E2-8B35-6750871C5C98}"/>
              </a:ext>
            </a:extLst>
          </p:cNvPr>
          <p:cNvSpPr txBox="1"/>
          <p:nvPr/>
        </p:nvSpPr>
        <p:spPr>
          <a:xfrm>
            <a:off x="43804" y="2015362"/>
            <a:ext cx="649294" cy="1077204"/>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16-Supple Figure 5A.</a:t>
            </a:r>
          </a:p>
          <a:p>
            <a:endParaRPr lang="en-US" sz="800" dirty="0">
              <a:solidFill>
                <a:prstClr val="black"/>
              </a:solidFill>
            </a:endParaRPr>
          </a:p>
          <a:p>
            <a:r>
              <a:rPr lang="en-US" sz="800" i="1" dirty="0">
                <a:solidFill>
                  <a:prstClr val="black"/>
                </a:solidFill>
              </a:rPr>
              <a:t>[N = 748+757 = 1,505]</a:t>
            </a:r>
          </a:p>
        </p:txBody>
      </p:sp>
      <p:sp>
        <p:nvSpPr>
          <p:cNvPr id="5" name="Left Brace 4">
            <a:extLst>
              <a:ext uri="{FF2B5EF4-FFF2-40B4-BE49-F238E27FC236}">
                <a16:creationId xmlns:a16="http://schemas.microsoft.com/office/drawing/2014/main" id="{FBA61413-1ECB-4727-9D94-D976D1E22C61}"/>
              </a:ext>
            </a:extLst>
          </p:cNvPr>
          <p:cNvSpPr/>
          <p:nvPr/>
        </p:nvSpPr>
        <p:spPr>
          <a:xfrm>
            <a:off x="693097" y="902335"/>
            <a:ext cx="289193" cy="2881748"/>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solidFill>
                <a:prstClr val="black"/>
              </a:solidFill>
            </a:endParaRPr>
          </a:p>
        </p:txBody>
      </p:sp>
      <p:sp>
        <p:nvSpPr>
          <p:cNvPr id="8" name="Left Brace 7">
            <a:extLst>
              <a:ext uri="{FF2B5EF4-FFF2-40B4-BE49-F238E27FC236}">
                <a16:creationId xmlns:a16="http://schemas.microsoft.com/office/drawing/2014/main" id="{12DDCEE5-F669-4DE8-8A6C-C6C677CBE380}"/>
              </a:ext>
            </a:extLst>
          </p:cNvPr>
          <p:cNvSpPr/>
          <p:nvPr/>
        </p:nvSpPr>
        <p:spPr>
          <a:xfrm rot="10800000">
            <a:off x="5806848" y="882311"/>
            <a:ext cx="438268" cy="2901770"/>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solidFill>
                <a:prstClr val="black"/>
              </a:solidFill>
            </a:endParaRPr>
          </a:p>
        </p:txBody>
      </p:sp>
      <p:sp>
        <p:nvSpPr>
          <p:cNvPr id="9" name="TextBox 8">
            <a:extLst>
              <a:ext uri="{FF2B5EF4-FFF2-40B4-BE49-F238E27FC236}">
                <a16:creationId xmlns:a16="http://schemas.microsoft.com/office/drawing/2014/main" id="{D54D24B3-237B-4102-9BAE-116CEED50495}"/>
              </a:ext>
            </a:extLst>
          </p:cNvPr>
          <p:cNvSpPr txBox="1"/>
          <p:nvPr/>
        </p:nvSpPr>
        <p:spPr>
          <a:xfrm>
            <a:off x="6176435" y="2296334"/>
            <a:ext cx="649294" cy="1200314"/>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16-Supple Figure 5B.</a:t>
            </a:r>
          </a:p>
          <a:p>
            <a:endParaRPr lang="en-US" sz="800" dirty="0">
              <a:solidFill>
                <a:prstClr val="black"/>
              </a:solidFill>
            </a:endParaRPr>
          </a:p>
          <a:p>
            <a:endParaRPr lang="en-US" sz="800" dirty="0">
              <a:solidFill>
                <a:prstClr val="black"/>
              </a:solidFill>
            </a:endParaRPr>
          </a:p>
          <a:p>
            <a:r>
              <a:rPr lang="en-US" sz="800" i="1" dirty="0">
                <a:solidFill>
                  <a:prstClr val="black"/>
                </a:solidFill>
              </a:rPr>
              <a:t>[N = 748+757 = 1,505]</a:t>
            </a:r>
          </a:p>
        </p:txBody>
      </p:sp>
    </p:spTree>
    <p:extLst>
      <p:ext uri="{BB962C8B-B14F-4D97-AF65-F5344CB8AC3E}">
        <p14:creationId xmlns:p14="http://schemas.microsoft.com/office/powerpoint/2010/main" val="147904879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a:xfrm>
            <a:off x="155450" y="4323897"/>
            <a:ext cx="6547103" cy="4400550"/>
          </a:xfrm>
        </p:spPr>
        <p:txBody>
          <a:bodyPr/>
          <a:lstStyle/>
          <a:p>
            <a:r>
              <a:rPr lang="en-US" sz="1200" b="0" dirty="0">
                <a:solidFill>
                  <a:srgbClr val="000000"/>
                </a:solidFill>
              </a:rPr>
              <a:t>MALE</a:t>
            </a:r>
            <a:r>
              <a:rPr lang="en-US" sz="1200" b="1" dirty="0">
                <a:solidFill>
                  <a:srgbClr val="000000"/>
                </a:solidFill>
              </a:rPr>
              <a:t> </a:t>
            </a:r>
            <a:r>
              <a:rPr lang="en-US" sz="1200" dirty="0">
                <a:solidFill>
                  <a:srgbClr val="000000"/>
                </a:solidFill>
              </a:rPr>
              <a:t>defined as acute limb ischemia, major amputation (AKA or BKA), or urgent peripheral revascularization for ischemia.</a:t>
            </a:r>
            <a:br>
              <a:rPr lang="en-US" sz="1200" dirty="0">
                <a:solidFill>
                  <a:srgbClr val="000000"/>
                </a:solidFill>
              </a:rPr>
            </a:br>
            <a:r>
              <a:rPr lang="en-US" sz="1200" dirty="0">
                <a:solidFill>
                  <a:srgbClr val="000000"/>
                </a:solidFill>
              </a:rPr>
              <a:t>AKA = </a:t>
            </a:r>
            <a:r>
              <a:rPr lang="en-US" sz="1200" noProof="0" dirty="0">
                <a:solidFill>
                  <a:srgbClr val="000000"/>
                </a:solidFill>
              </a:rPr>
              <a:t>above-the-knee amputation</a:t>
            </a:r>
            <a:r>
              <a:rPr lang="en-US" sz="1200" dirty="0">
                <a:solidFill>
                  <a:srgbClr val="000000"/>
                </a:solidFill>
              </a:rPr>
              <a:t>; BKA = </a:t>
            </a:r>
            <a:r>
              <a:rPr lang="en-US" sz="1200" noProof="0" dirty="0">
                <a:solidFill>
                  <a:srgbClr val="000000"/>
                </a:solidFill>
              </a:rPr>
              <a:t>below-the-knee amputation</a:t>
            </a:r>
            <a:r>
              <a:rPr lang="en-US" sz="1200" dirty="0">
                <a:solidFill>
                  <a:srgbClr val="000000"/>
                </a:solidFill>
              </a:rPr>
              <a:t>; CI = confidence interval; HR = hazard ratio; MALE = major adverse limb event; PAD = peripheral artery disease.</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dirty="0"/>
              <a:t>Bonaca MP, et al. </a:t>
            </a:r>
            <a:r>
              <a:rPr lang="en-US" sz="1200" i="1" dirty="0"/>
              <a:t>Circ</a:t>
            </a:r>
            <a:r>
              <a:rPr lang="en-US" sz="1200" dirty="0"/>
              <a:t>. 2017. [published online ahead of print November 13, 2017]. doi: 10.1161/CIRCULATIONAHA.117.032235.</a:t>
            </a:r>
          </a:p>
          <a:p>
            <a:endParaRPr lang="en-US" sz="1200" dirty="0">
              <a:solidFill>
                <a:srgbClr val="FF0000"/>
              </a:solidFill>
            </a:endParaRPr>
          </a:p>
          <a:p>
            <a:pPr marL="172986" indent="-172986" defTabSz="864931" fontAlgn="base">
              <a:spcBef>
                <a:spcPts val="568"/>
              </a:spcBef>
              <a:spcAft>
                <a:spcPct val="0"/>
              </a:spcAft>
              <a:buFont typeface="Arial" pitchFamily="34" charset="0"/>
              <a:buChar char="•"/>
              <a:defRPr/>
            </a:pPr>
            <a:endParaRPr lang="en-US" dirty="0"/>
          </a:p>
        </p:txBody>
      </p:sp>
      <p:sp>
        <p:nvSpPr>
          <p:cNvPr id="4" name="TextBox 3">
            <a:extLst>
              <a:ext uri="{FF2B5EF4-FFF2-40B4-BE49-F238E27FC236}">
                <a16:creationId xmlns:a16="http://schemas.microsoft.com/office/drawing/2014/main" id="{F751CE6E-47B8-46E2-8B35-6750871C5C98}"/>
              </a:ext>
            </a:extLst>
          </p:cNvPr>
          <p:cNvSpPr txBox="1"/>
          <p:nvPr/>
        </p:nvSpPr>
        <p:spPr>
          <a:xfrm>
            <a:off x="43804" y="2015362"/>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8-Figure 3A.</a:t>
            </a:r>
          </a:p>
        </p:txBody>
      </p:sp>
      <p:sp>
        <p:nvSpPr>
          <p:cNvPr id="5" name="Left Brace 4">
            <a:extLst>
              <a:ext uri="{FF2B5EF4-FFF2-40B4-BE49-F238E27FC236}">
                <a16:creationId xmlns:a16="http://schemas.microsoft.com/office/drawing/2014/main" id="{FBA61413-1ECB-4727-9D94-D976D1E22C61}"/>
              </a:ext>
            </a:extLst>
          </p:cNvPr>
          <p:cNvSpPr/>
          <p:nvPr/>
        </p:nvSpPr>
        <p:spPr>
          <a:xfrm>
            <a:off x="693097" y="902334"/>
            <a:ext cx="289193" cy="2531046"/>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solidFill>
                <a:prstClr val="black"/>
              </a:solidFill>
            </a:endParaRPr>
          </a:p>
        </p:txBody>
      </p:sp>
      <p:sp>
        <p:nvSpPr>
          <p:cNvPr id="8" name="TextBox 7">
            <a:extLst>
              <a:ext uri="{FF2B5EF4-FFF2-40B4-BE49-F238E27FC236}">
                <a16:creationId xmlns:a16="http://schemas.microsoft.com/office/drawing/2014/main" id="{1EAD767B-EC60-4792-A1A8-D00A2DBAE8DA}"/>
              </a:ext>
            </a:extLst>
          </p:cNvPr>
          <p:cNvSpPr txBox="1"/>
          <p:nvPr/>
        </p:nvSpPr>
        <p:spPr>
          <a:xfrm>
            <a:off x="78476" y="3303013"/>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5-A-2.</a:t>
            </a:r>
          </a:p>
        </p:txBody>
      </p:sp>
      <p:cxnSp>
        <p:nvCxnSpPr>
          <p:cNvPr id="9" name="Straight Arrow Connector 8">
            <a:extLst>
              <a:ext uri="{FF2B5EF4-FFF2-40B4-BE49-F238E27FC236}">
                <a16:creationId xmlns:a16="http://schemas.microsoft.com/office/drawing/2014/main" id="{7097886D-6662-42E1-8E78-AAF27E705C9C}"/>
              </a:ext>
            </a:extLst>
          </p:cNvPr>
          <p:cNvCxnSpPr>
            <a:cxnSpLocks/>
            <a:stCxn id="8" idx="3"/>
          </p:cNvCxnSpPr>
          <p:nvPr/>
        </p:nvCxnSpPr>
        <p:spPr>
          <a:xfrm flipV="1">
            <a:off x="727770" y="3583985"/>
            <a:ext cx="254520" cy="11409"/>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435631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rgbClr val="000000"/>
                </a:solidFill>
              </a:rPr>
              <a:t>AE = adverse event; PAD = peripheral artery disease; ULN = upper limit of normal.</a:t>
            </a:r>
          </a:p>
          <a:p>
            <a:r>
              <a:rPr lang="en-US" sz="1200" noProof="0" dirty="0"/>
              <a:t>Bonaca MP, et al. </a:t>
            </a:r>
            <a:r>
              <a:rPr lang="en-US" sz="1200" i="1" noProof="0" dirty="0"/>
              <a:t>Circ</a:t>
            </a:r>
            <a:r>
              <a:rPr lang="en-US" sz="1200" noProof="0" dirty="0"/>
              <a:t>. 2018;137:338-350.</a:t>
            </a:r>
          </a:p>
          <a:p>
            <a:pPr marL="172986" indent="-172986" defTabSz="864931" fontAlgn="base">
              <a:spcBef>
                <a:spcPts val="568"/>
              </a:spcBef>
              <a:spcAft>
                <a:spcPct val="0"/>
              </a:spcAft>
              <a:buFont typeface="Arial" pitchFamily="34" charset="0"/>
              <a:buChar char="•"/>
              <a:defRPr/>
            </a:pPr>
            <a:endParaRPr lang="en-US" i="0" dirty="0"/>
          </a:p>
        </p:txBody>
      </p:sp>
      <p:sp>
        <p:nvSpPr>
          <p:cNvPr id="11" name="TextBox 10">
            <a:extLst>
              <a:ext uri="{FF2B5EF4-FFF2-40B4-BE49-F238E27FC236}">
                <a16:creationId xmlns:a16="http://schemas.microsoft.com/office/drawing/2014/main" id="{6FE6CC32-09ED-498B-9FFF-49ABA0879A47}"/>
              </a:ext>
            </a:extLst>
          </p:cNvPr>
          <p:cNvSpPr txBox="1"/>
          <p:nvPr/>
        </p:nvSpPr>
        <p:spPr>
          <a:xfrm>
            <a:off x="43804" y="2015363"/>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18-Supple Table 2.</a:t>
            </a:r>
          </a:p>
        </p:txBody>
      </p:sp>
      <p:sp>
        <p:nvSpPr>
          <p:cNvPr id="12" name="Left Brace 11">
            <a:extLst>
              <a:ext uri="{FF2B5EF4-FFF2-40B4-BE49-F238E27FC236}">
                <a16:creationId xmlns:a16="http://schemas.microsoft.com/office/drawing/2014/main" id="{436CE8AC-C52B-40C9-9E73-ADDA25C3ADAB}"/>
              </a:ext>
            </a:extLst>
          </p:cNvPr>
          <p:cNvSpPr/>
          <p:nvPr/>
        </p:nvSpPr>
        <p:spPr>
          <a:xfrm>
            <a:off x="693097" y="902334"/>
            <a:ext cx="289193" cy="2531046"/>
          </a:xfrm>
          <a:prstGeom prst="leftBrace">
            <a:avLst>
              <a:gd name="adj1" fmla="val 86904"/>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a:endParaRPr lang="en-US" dirty="0"/>
          </a:p>
        </p:txBody>
      </p:sp>
      <p:sp>
        <p:nvSpPr>
          <p:cNvPr id="9" name="TextBox 8">
            <a:extLst>
              <a:ext uri="{FF2B5EF4-FFF2-40B4-BE49-F238E27FC236}">
                <a16:creationId xmlns:a16="http://schemas.microsoft.com/office/drawing/2014/main" id="{1EAD767B-EC60-4792-A1A8-D00A2DBAE8DA}"/>
              </a:ext>
            </a:extLst>
          </p:cNvPr>
          <p:cNvSpPr txBox="1"/>
          <p:nvPr/>
        </p:nvSpPr>
        <p:spPr>
          <a:xfrm>
            <a:off x="78476" y="3303013"/>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5-B-3.</a:t>
            </a:r>
          </a:p>
        </p:txBody>
      </p:sp>
      <p:cxnSp>
        <p:nvCxnSpPr>
          <p:cNvPr id="10" name="Straight Arrow Connector 9">
            <a:extLst>
              <a:ext uri="{FF2B5EF4-FFF2-40B4-BE49-F238E27FC236}">
                <a16:creationId xmlns:a16="http://schemas.microsoft.com/office/drawing/2014/main" id="{7097886D-6662-42E1-8E78-AAF27E705C9C}"/>
              </a:ext>
            </a:extLst>
          </p:cNvPr>
          <p:cNvCxnSpPr>
            <a:cxnSpLocks/>
            <a:stCxn id="9" idx="3"/>
          </p:cNvCxnSpPr>
          <p:nvPr/>
        </p:nvCxnSpPr>
        <p:spPr>
          <a:xfrm>
            <a:off x="727770" y="3595394"/>
            <a:ext cx="174481" cy="10584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619724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Image Placeholder 3"/>
          <p:cNvSpPr>
            <a:spLocks noGrp="1" noRot="1" noChangeAspect="1"/>
          </p:cNvSpPr>
          <p:nvPr>
            <p:ph type="sldImg"/>
          </p:nvPr>
        </p:nvSpPr>
        <p:spPr>
          <a:xfrm>
            <a:off x="-228600" y="142875"/>
            <a:ext cx="7315200" cy="4114800"/>
          </a:xfrm>
        </p:spPr>
      </p:sp>
      <p:sp>
        <p:nvSpPr>
          <p:cNvPr id="13" name="TextBox 12">
            <a:extLst>
              <a:ext uri="{FF2B5EF4-FFF2-40B4-BE49-F238E27FC236}">
                <a16:creationId xmlns:a16="http://schemas.microsoft.com/office/drawing/2014/main" id="{94ACC27C-1D0D-410D-8A93-C0953E661CCE}"/>
              </a:ext>
            </a:extLst>
          </p:cNvPr>
          <p:cNvSpPr txBox="1"/>
          <p:nvPr/>
        </p:nvSpPr>
        <p:spPr>
          <a:xfrm>
            <a:off x="23371" y="741992"/>
            <a:ext cx="649294" cy="1200314"/>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4-B-4;</a:t>
            </a:r>
          </a:p>
          <a:p>
            <a:r>
              <a:rPr lang="en-US" sz="800" dirty="0">
                <a:solidFill>
                  <a:prstClr val="black"/>
                </a:solidFill>
              </a:rPr>
              <a:t>4-B-5;</a:t>
            </a:r>
          </a:p>
          <a:p>
            <a:r>
              <a:rPr lang="en-US" sz="800" dirty="0">
                <a:solidFill>
                  <a:prstClr val="black"/>
                </a:solidFill>
              </a:rPr>
              <a:t>25-Supple Figure 4;</a:t>
            </a:r>
            <a:br>
              <a:rPr lang="en-US" sz="800" dirty="0">
                <a:solidFill>
                  <a:prstClr val="black"/>
                </a:solidFill>
              </a:rPr>
            </a:br>
            <a:r>
              <a:rPr lang="en-US" sz="800" dirty="0">
                <a:solidFill>
                  <a:prstClr val="black"/>
                </a:solidFill>
              </a:rPr>
              <a:t>8-Figure 3;</a:t>
            </a:r>
          </a:p>
          <a:p>
            <a:r>
              <a:rPr lang="en-US" sz="800" dirty="0">
                <a:solidFill>
                  <a:prstClr val="black"/>
                </a:solidFill>
              </a:rPr>
              <a:t>10-Figure 4.</a:t>
            </a:r>
          </a:p>
        </p:txBody>
      </p:sp>
      <p:cxnSp>
        <p:nvCxnSpPr>
          <p:cNvPr id="14" name="Straight Arrow Connector 13">
            <a:extLst>
              <a:ext uri="{FF2B5EF4-FFF2-40B4-BE49-F238E27FC236}">
                <a16:creationId xmlns:a16="http://schemas.microsoft.com/office/drawing/2014/main" id="{6F41ECC1-1145-4F6E-9BD9-AF71ED2FE7D7}"/>
              </a:ext>
            </a:extLst>
          </p:cNvPr>
          <p:cNvCxnSpPr>
            <a:cxnSpLocks/>
            <a:stCxn id="13" idx="3"/>
          </p:cNvCxnSpPr>
          <p:nvPr/>
        </p:nvCxnSpPr>
        <p:spPr>
          <a:xfrm>
            <a:off x="672665" y="1342149"/>
            <a:ext cx="277261" cy="227208"/>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C012EBB8-3B25-421D-B419-45564DB66216}"/>
              </a:ext>
            </a:extLst>
          </p:cNvPr>
          <p:cNvSpPr txBox="1"/>
          <p:nvPr/>
        </p:nvSpPr>
        <p:spPr>
          <a:xfrm>
            <a:off x="6208706" y="683369"/>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3-B-2;</a:t>
            </a:r>
          </a:p>
          <a:p>
            <a:r>
              <a:rPr lang="en-US" sz="800" dirty="0">
                <a:solidFill>
                  <a:prstClr val="black"/>
                </a:solidFill>
              </a:rPr>
              <a:t>3-B-3;</a:t>
            </a:r>
          </a:p>
          <a:p>
            <a:r>
              <a:rPr lang="en-US" sz="800" dirty="0">
                <a:solidFill>
                  <a:prstClr val="black"/>
                </a:solidFill>
              </a:rPr>
              <a:t>4-B-3.</a:t>
            </a:r>
          </a:p>
        </p:txBody>
      </p:sp>
      <p:cxnSp>
        <p:nvCxnSpPr>
          <p:cNvPr id="18" name="Straight Arrow Connector 17">
            <a:extLst>
              <a:ext uri="{FF2B5EF4-FFF2-40B4-BE49-F238E27FC236}">
                <a16:creationId xmlns:a16="http://schemas.microsoft.com/office/drawing/2014/main" id="{38F2D76C-C61B-4403-B98A-27DCACE9A2C7}"/>
              </a:ext>
            </a:extLst>
          </p:cNvPr>
          <p:cNvCxnSpPr>
            <a:cxnSpLocks/>
            <a:stCxn id="17" idx="1"/>
          </p:cNvCxnSpPr>
          <p:nvPr/>
        </p:nvCxnSpPr>
        <p:spPr>
          <a:xfrm flipH="1" flipV="1">
            <a:off x="5700403" y="1022965"/>
            <a:ext cx="508303" cy="7589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 name="Notes Placeholder 1"/>
          <p:cNvSpPr>
            <a:spLocks noGrp="1"/>
          </p:cNvSpPr>
          <p:nvPr>
            <p:ph type="body" idx="1"/>
          </p:nvPr>
        </p:nvSpPr>
        <p:spPr/>
        <p:txBody>
          <a:bodyPr/>
          <a:lstStyle/>
          <a:p>
            <a:r>
              <a:rPr lang="en-US" sz="1200" b="0" noProof="0" dirty="0"/>
              <a:t>MACE defined as CV death, MI or stroke. MALE</a:t>
            </a:r>
            <a:r>
              <a:rPr lang="en-US" sz="1200" b="1" noProof="0" dirty="0"/>
              <a:t> </a:t>
            </a:r>
            <a:r>
              <a:rPr lang="en-US" sz="1200" noProof="0" dirty="0"/>
              <a:t>defined as acute limb ischemia, major amputation (AKA or BKA), or urgent peripheral revascularization for ischemia. </a:t>
            </a:r>
          </a:p>
          <a:p>
            <a:r>
              <a:rPr lang="en-US" sz="1200" noProof="0" dirty="0"/>
              <a:t>AKA = </a:t>
            </a:r>
            <a:r>
              <a:rPr lang="en-US" sz="1200" noProof="0" dirty="0">
                <a:solidFill>
                  <a:srgbClr val="000000"/>
                </a:solidFill>
              </a:rPr>
              <a:t>above-the-knee amputation</a:t>
            </a:r>
            <a:r>
              <a:rPr lang="en-US" sz="1200" noProof="0" dirty="0"/>
              <a:t>; ARR = absolute risk reduction; BKA = </a:t>
            </a:r>
            <a:r>
              <a:rPr lang="en-US" sz="1200" noProof="0" dirty="0">
                <a:solidFill>
                  <a:srgbClr val="000000"/>
                </a:solidFill>
              </a:rPr>
              <a:t>below-the-knee amputation</a:t>
            </a:r>
            <a:r>
              <a:rPr lang="en-US" sz="1200" noProof="0" dirty="0"/>
              <a:t>; CV = cardiovascular; LDL-C = low-density lipoprotein cholesterol; MACE = major adverse cardiovascular event; MALE = major adverse limb event; MI = myocardial infarction; NNT = number needed to treat; PAD = peripheral artery disease.</a:t>
            </a:r>
          </a:p>
          <a:p>
            <a:r>
              <a:rPr lang="en-US" sz="1200" noProof="0" dirty="0"/>
              <a:t>Bonaca MP, et al. </a:t>
            </a:r>
            <a:r>
              <a:rPr lang="en-US" sz="1200" i="1" noProof="0" dirty="0"/>
              <a:t>Circ</a:t>
            </a:r>
            <a:r>
              <a:rPr lang="en-US" sz="1200" noProof="0" dirty="0"/>
              <a:t>. 2018;137:338-350.</a:t>
            </a:r>
          </a:p>
          <a:p>
            <a:endParaRPr lang="en-US" dirty="0"/>
          </a:p>
        </p:txBody>
      </p:sp>
      <p:sp>
        <p:nvSpPr>
          <p:cNvPr id="15" name="TextBox 14">
            <a:extLst>
              <a:ext uri="{FF2B5EF4-FFF2-40B4-BE49-F238E27FC236}">
                <a16:creationId xmlns:a16="http://schemas.microsoft.com/office/drawing/2014/main" id="{94ACC27C-1D0D-410D-8A93-C0953E661CCE}"/>
              </a:ext>
            </a:extLst>
          </p:cNvPr>
          <p:cNvSpPr txBox="1"/>
          <p:nvPr/>
        </p:nvSpPr>
        <p:spPr>
          <a:xfrm>
            <a:off x="47587" y="2294964"/>
            <a:ext cx="649294" cy="830983"/>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fr-FR" sz="800" dirty="0">
                <a:solidFill>
                  <a:prstClr val="black"/>
                </a:solidFill>
              </a:rPr>
            </a:br>
            <a:r>
              <a:rPr lang="fr-FR" sz="800" dirty="0">
                <a:solidFill>
                  <a:prstClr val="black"/>
                </a:solidFill>
              </a:rPr>
              <a:t>16-Supple Figure 5;</a:t>
            </a:r>
          </a:p>
          <a:p>
            <a:r>
              <a:rPr lang="en-US" sz="800" dirty="0">
                <a:solidFill>
                  <a:prstClr val="black"/>
                </a:solidFill>
              </a:rPr>
              <a:t>10-Figure 4.</a:t>
            </a:r>
          </a:p>
        </p:txBody>
      </p:sp>
      <p:cxnSp>
        <p:nvCxnSpPr>
          <p:cNvPr id="16" name="Straight Arrow Connector 15">
            <a:extLst>
              <a:ext uri="{FF2B5EF4-FFF2-40B4-BE49-F238E27FC236}">
                <a16:creationId xmlns:a16="http://schemas.microsoft.com/office/drawing/2014/main" id="{6F41ECC1-1145-4F6E-9BD9-AF71ED2FE7D7}"/>
              </a:ext>
            </a:extLst>
          </p:cNvPr>
          <p:cNvCxnSpPr>
            <a:cxnSpLocks/>
            <a:stCxn id="15" idx="3"/>
          </p:cNvCxnSpPr>
          <p:nvPr/>
        </p:nvCxnSpPr>
        <p:spPr>
          <a:xfrm flipV="1">
            <a:off x="696881" y="2366166"/>
            <a:ext cx="253044" cy="34429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BCFA942A-140E-4AB2-B98D-51A85B2976AD}"/>
              </a:ext>
            </a:extLst>
          </p:cNvPr>
          <p:cNvSpPr txBox="1"/>
          <p:nvPr/>
        </p:nvSpPr>
        <p:spPr>
          <a:xfrm>
            <a:off x="6185336" y="2335374"/>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11-Figure 5.</a:t>
            </a:r>
          </a:p>
        </p:txBody>
      </p:sp>
      <p:cxnSp>
        <p:nvCxnSpPr>
          <p:cNvPr id="20" name="Straight Arrow Connector 19">
            <a:extLst>
              <a:ext uri="{FF2B5EF4-FFF2-40B4-BE49-F238E27FC236}">
                <a16:creationId xmlns:a16="http://schemas.microsoft.com/office/drawing/2014/main" id="{38F2D76C-C61B-4403-B98A-27DCACE9A2C7}"/>
              </a:ext>
            </a:extLst>
          </p:cNvPr>
          <p:cNvCxnSpPr>
            <a:cxnSpLocks/>
            <a:stCxn id="19" idx="1"/>
          </p:cNvCxnSpPr>
          <p:nvPr/>
        </p:nvCxnSpPr>
        <p:spPr>
          <a:xfrm flipH="1">
            <a:off x="5832038" y="2627755"/>
            <a:ext cx="353298" cy="269562"/>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6FE6CC32-09ED-498B-9FFF-49ABA0879A47}"/>
              </a:ext>
            </a:extLst>
          </p:cNvPr>
          <p:cNvSpPr txBox="1"/>
          <p:nvPr/>
        </p:nvSpPr>
        <p:spPr>
          <a:xfrm>
            <a:off x="6185336" y="2931180"/>
            <a:ext cx="649294" cy="707872"/>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18-Supple Table 2.</a:t>
            </a:r>
          </a:p>
        </p:txBody>
      </p:sp>
      <p:cxnSp>
        <p:nvCxnSpPr>
          <p:cNvPr id="22" name="Straight Arrow Connector 21">
            <a:extLst>
              <a:ext uri="{FF2B5EF4-FFF2-40B4-BE49-F238E27FC236}">
                <a16:creationId xmlns:a16="http://schemas.microsoft.com/office/drawing/2014/main" id="{38F2D76C-C61B-4403-B98A-27DCACE9A2C7}"/>
              </a:ext>
            </a:extLst>
          </p:cNvPr>
          <p:cNvCxnSpPr>
            <a:cxnSpLocks/>
            <a:stCxn id="21" idx="1"/>
          </p:cNvCxnSpPr>
          <p:nvPr/>
        </p:nvCxnSpPr>
        <p:spPr>
          <a:xfrm flipH="1" flipV="1">
            <a:off x="3081467" y="3270775"/>
            <a:ext cx="3103869" cy="1434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38F2D76C-C61B-4403-B98A-27DCACE9A2C7}"/>
              </a:ext>
            </a:extLst>
          </p:cNvPr>
          <p:cNvCxnSpPr>
            <a:cxnSpLocks/>
            <a:stCxn id="17" idx="1"/>
          </p:cNvCxnSpPr>
          <p:nvPr/>
        </p:nvCxnSpPr>
        <p:spPr>
          <a:xfrm flipH="1">
            <a:off x="5832038" y="1098861"/>
            <a:ext cx="376668" cy="207425"/>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94ACC27C-1D0D-410D-8A93-C0953E661CCE}"/>
              </a:ext>
            </a:extLst>
          </p:cNvPr>
          <p:cNvSpPr txBox="1"/>
          <p:nvPr/>
        </p:nvSpPr>
        <p:spPr>
          <a:xfrm>
            <a:off x="23371" y="3323217"/>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fr-FR" sz="800" dirty="0">
                <a:solidFill>
                  <a:prstClr val="black"/>
                </a:solidFill>
              </a:rPr>
            </a:br>
            <a:r>
              <a:rPr lang="fr-FR" sz="800" dirty="0">
                <a:solidFill>
                  <a:prstClr val="black"/>
                </a:solidFill>
              </a:rPr>
              <a:t>5-B-2.</a:t>
            </a:r>
            <a:endParaRPr lang="en-US" sz="800" dirty="0">
              <a:solidFill>
                <a:prstClr val="black"/>
              </a:solidFill>
            </a:endParaRPr>
          </a:p>
        </p:txBody>
      </p:sp>
      <p:cxnSp>
        <p:nvCxnSpPr>
          <p:cNvPr id="25" name="Straight Arrow Connector 24">
            <a:extLst>
              <a:ext uri="{FF2B5EF4-FFF2-40B4-BE49-F238E27FC236}">
                <a16:creationId xmlns:a16="http://schemas.microsoft.com/office/drawing/2014/main" id="{6F41ECC1-1145-4F6E-9BD9-AF71ED2FE7D7}"/>
              </a:ext>
            </a:extLst>
          </p:cNvPr>
          <p:cNvCxnSpPr>
            <a:cxnSpLocks/>
            <a:stCxn id="24" idx="3"/>
          </p:cNvCxnSpPr>
          <p:nvPr/>
        </p:nvCxnSpPr>
        <p:spPr>
          <a:xfrm flipV="1">
            <a:off x="672665" y="2623405"/>
            <a:ext cx="404690" cy="992193"/>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6FE6CC32-09ED-498B-9FFF-49ABA0879A47}"/>
              </a:ext>
            </a:extLst>
          </p:cNvPr>
          <p:cNvSpPr txBox="1"/>
          <p:nvPr/>
        </p:nvSpPr>
        <p:spPr>
          <a:xfrm>
            <a:off x="6161120" y="3654782"/>
            <a:ext cx="649294" cy="584761"/>
          </a:xfrm>
          <a:prstGeom prst="rect">
            <a:avLst/>
          </a:prstGeom>
          <a:noFill/>
          <a:ln>
            <a:solidFill>
              <a:srgbClr val="FF0000"/>
            </a:solidFill>
          </a:ln>
        </p:spPr>
        <p:txBody>
          <a:bodyPr wrap="square" lIns="43247" tIns="45713" rIns="43247" bIns="45713" rtlCol="0">
            <a:spAutoFit/>
          </a:bodyPr>
          <a:lstStyle/>
          <a:p>
            <a:r>
              <a:rPr lang="fr-FR" sz="800" dirty="0">
                <a:solidFill>
                  <a:prstClr val="black"/>
                </a:solidFill>
              </a:rPr>
              <a:t>Bonaca MP, et al. </a:t>
            </a:r>
            <a:r>
              <a:rPr lang="fr-FR" sz="800" i="1" dirty="0">
                <a:solidFill>
                  <a:prstClr val="black"/>
                </a:solidFill>
              </a:rPr>
              <a:t>Circ</a:t>
            </a:r>
            <a:r>
              <a:rPr lang="fr-FR" sz="800" dirty="0">
                <a:solidFill>
                  <a:prstClr val="black"/>
                </a:solidFill>
              </a:rPr>
              <a:t>. 2017:</a:t>
            </a:r>
            <a:br>
              <a:rPr lang="en-US" sz="800" dirty="0">
                <a:solidFill>
                  <a:prstClr val="black"/>
                </a:solidFill>
              </a:rPr>
            </a:br>
            <a:r>
              <a:rPr lang="en-US" sz="800" dirty="0">
                <a:solidFill>
                  <a:prstClr val="black"/>
                </a:solidFill>
              </a:rPr>
              <a:t>11-B-2.</a:t>
            </a:r>
          </a:p>
        </p:txBody>
      </p:sp>
      <p:cxnSp>
        <p:nvCxnSpPr>
          <p:cNvPr id="28" name="Straight Arrow Connector 27">
            <a:extLst>
              <a:ext uri="{FF2B5EF4-FFF2-40B4-BE49-F238E27FC236}">
                <a16:creationId xmlns:a16="http://schemas.microsoft.com/office/drawing/2014/main" id="{38F2D76C-C61B-4403-B98A-27DCACE9A2C7}"/>
              </a:ext>
            </a:extLst>
          </p:cNvPr>
          <p:cNvCxnSpPr>
            <a:cxnSpLocks/>
          </p:cNvCxnSpPr>
          <p:nvPr/>
        </p:nvCxnSpPr>
        <p:spPr>
          <a:xfrm flipH="1" flipV="1">
            <a:off x="5832038" y="3495472"/>
            <a:ext cx="298193" cy="427316"/>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622535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57</a:t>
            </a:fld>
            <a:endParaRPr lang="en-US" dirty="0"/>
          </a:p>
        </p:txBody>
      </p:sp>
    </p:spTree>
    <p:extLst>
      <p:ext uri="{BB962C8B-B14F-4D97-AF65-F5344CB8AC3E}">
        <p14:creationId xmlns:p14="http://schemas.microsoft.com/office/powerpoint/2010/main" val="50322403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u="none" strike="noStrike" kern="1200" cap="none" spc="0" normalizeH="0" baseline="0" noProof="0" dirty="0">
                <a:ln>
                  <a:noFill/>
                </a:ln>
                <a:solidFill>
                  <a:srgbClr val="000000"/>
                </a:solidFill>
                <a:effectLst/>
                <a:uLnTx/>
                <a:uFillTx/>
              </a:rPr>
              <a:t>KM curves for the first occurrence of (5-Point MACE) a CV death, MI, any stroke, UA requiring hospitalization, or coronary revascularization by evolocumab and placebo randomized treatment groups. HR and 95% CIs are shown. Numbers below the X-axis indicate the number of patients at risk for the patients randomized to placebo and evolocumab.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u="none" strike="noStrike" kern="1200" cap="none" spc="0" normalizeH="0" baseline="0" noProof="0" dirty="0">
                <a:ln>
                  <a:noFill/>
                </a:ln>
                <a:solidFill>
                  <a:srgbClr val="000000"/>
                </a:solidFill>
                <a:effectLst/>
                <a:uLnTx/>
                <a:uFillTx/>
              </a:rPr>
              <a:t>CI = confidence interval; CV = cardiovascular; HR = hazard ratio; KM = Kaplan-Meier; </a:t>
            </a:r>
            <a:r>
              <a:rPr lang="en-US" sz="12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 </a:t>
            </a:r>
            <a:r>
              <a:rPr kumimoji="0" lang="en-US" sz="1200" b="0" u="none" strike="noStrike" kern="1200" cap="none" spc="0" normalizeH="0" baseline="0" noProof="0" dirty="0">
                <a:ln>
                  <a:noFill/>
                </a:ln>
                <a:solidFill>
                  <a:srgbClr val="000000"/>
                </a:solidFill>
                <a:effectLst/>
                <a:uLnTx/>
                <a:uFillTx/>
              </a:rPr>
              <a:t>MI = myocardial infarction; UA = unstable angina.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u="none" strike="noStrike" kern="1200" cap="none" spc="0" normalizeH="0" baseline="0" noProof="0" dirty="0">
                <a:ln>
                  <a:noFill/>
                </a:ln>
                <a:solidFill>
                  <a:srgbClr val="231F20"/>
                </a:solidFill>
                <a:effectLst/>
                <a:uLnTx/>
                <a:uFillTx/>
              </a:rPr>
              <a:t>Giugliano RP, et al. </a:t>
            </a:r>
            <a:r>
              <a:rPr kumimoji="0" lang="en-US" sz="1200" b="0" i="1" u="none" strike="noStrike" kern="1200" cap="none" spc="0" normalizeH="0" baseline="0" noProof="0" dirty="0">
                <a:ln>
                  <a:noFill/>
                </a:ln>
                <a:solidFill>
                  <a:srgbClr val="231F20"/>
                </a:solidFill>
                <a:effectLst/>
                <a:uLnTx/>
                <a:uFillTx/>
              </a:rPr>
              <a:t>Stroke</a:t>
            </a:r>
            <a:r>
              <a:rPr kumimoji="0" lang="en-US" sz="1200" b="0" u="none" strike="noStrike" kern="1200" cap="none" spc="0" normalizeH="0" baseline="0" noProof="0" dirty="0">
                <a:ln>
                  <a:noFill/>
                </a:ln>
                <a:solidFill>
                  <a:srgbClr val="231F20"/>
                </a:solidFill>
                <a:effectLst/>
                <a:uLnTx/>
                <a:uFillTx/>
              </a:rPr>
              <a:t>. 2020;51:1546-1554.</a:t>
            </a:r>
          </a:p>
          <a:p>
            <a:endParaRPr lang="en-US"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608388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u="none" strike="noStrike" kern="1200" cap="none" spc="0" normalizeH="0" baseline="0" noProof="0" dirty="0">
                <a:ln>
                  <a:noFill/>
                </a:ln>
                <a:solidFill>
                  <a:srgbClr val="000000"/>
                </a:solidFill>
                <a:effectLst/>
                <a:uLnTx/>
                <a:uFillTx/>
              </a:rPr>
              <a:t>Event rate (%) represents n/N rate. Stratified Cox modeling was performed within each subgroup to generate hazards by treatment for each endpoint. The primary trial endpoint was a composite of death from cardiovascular disease, myocardial infarction, stroke, hospitalization for unstable angina, or coronary revascularization.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u="none" strike="noStrike" kern="1200" cap="none" spc="0" normalizeH="0" baseline="0" noProof="0" dirty="0">
                <a:ln>
                  <a:noFill/>
                </a:ln>
                <a:solidFill>
                  <a:srgbClr val="000000"/>
                </a:solidFill>
                <a:effectLst/>
                <a:uLnTx/>
                <a:uFillTx/>
              </a:rPr>
              <a:t>CI = confidence interval; TIA = transient ischemic attack.</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u="none" strike="noStrike" kern="1200" cap="none" spc="0" normalizeH="0" baseline="0" noProof="0" dirty="0">
                <a:ln>
                  <a:noFill/>
                </a:ln>
                <a:solidFill>
                  <a:srgbClr val="231F20"/>
                </a:solidFill>
                <a:effectLst/>
                <a:uLnTx/>
                <a:uFillTx/>
              </a:rPr>
              <a:t>Giugliano RP, et al. </a:t>
            </a:r>
            <a:r>
              <a:rPr kumimoji="0" lang="en-US" sz="1200" b="0" i="1" u="none" strike="noStrike" kern="1200" cap="none" spc="0" normalizeH="0" baseline="0" noProof="0" dirty="0">
                <a:ln>
                  <a:noFill/>
                </a:ln>
                <a:solidFill>
                  <a:srgbClr val="231F20"/>
                </a:solidFill>
                <a:effectLst/>
                <a:uLnTx/>
                <a:uFillTx/>
              </a:rPr>
              <a:t>Stroke</a:t>
            </a:r>
            <a:r>
              <a:rPr kumimoji="0" lang="en-US" sz="1200" b="0" u="none" strike="noStrike" kern="1200" cap="none" spc="0" normalizeH="0" baseline="0" noProof="0" dirty="0">
                <a:ln>
                  <a:noFill/>
                </a:ln>
                <a:solidFill>
                  <a:srgbClr val="231F20"/>
                </a:solidFill>
                <a:effectLst/>
                <a:uLnTx/>
                <a:uFillTx/>
              </a:rPr>
              <a:t>. 2020;51:1546-1554.</a:t>
            </a:r>
          </a:p>
          <a:p>
            <a:endParaRPr lang="en-US"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174861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28600" y="142875"/>
            <a:ext cx="7315200" cy="41148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rPr>
              <a:t>Data shown are median values with 95% CIs in the two arms</a:t>
            </a:r>
            <a:endParaRPr lang="en-US" sz="1200" dirty="0">
              <a:solidFill>
                <a:srgbClr val="000000"/>
              </a:solidFill>
              <a:latin typeface="Arial"/>
            </a:endParaRPr>
          </a:p>
          <a:p>
            <a:r>
              <a:rPr lang="en-US" noProof="0" dirty="0">
                <a:solidFill>
                  <a:srgbClr val="000000"/>
                </a:solidFill>
                <a:latin typeface="Arial" panose="020B0604020202020204" pitchFamily="34" charset="0"/>
                <a:cs typeface="Arial" panose="020B0604020202020204" pitchFamily="34" charset="0"/>
              </a:rPr>
              <a:t>CI = confidence interval; LDL-C = low-density lipoprotein cholesterol.</a:t>
            </a:r>
          </a:p>
          <a:p>
            <a:r>
              <a:rPr lang="en-US" noProof="0" dirty="0">
                <a:solidFill>
                  <a:srgbClr val="000000"/>
                </a:solidFill>
                <a:latin typeface="Arial" panose="020B0604020202020204" pitchFamily="34" charset="0"/>
                <a:cs typeface="Arial" panose="020B0604020202020204" pitchFamily="34" charset="0"/>
              </a:rPr>
              <a:t>Sabatine MS, et al. </a:t>
            </a:r>
            <a:r>
              <a:rPr lang="en-US" i="1" noProof="0" dirty="0">
                <a:solidFill>
                  <a:srgbClr val="000000"/>
                </a:solidFill>
                <a:latin typeface="Arial" panose="020B0604020202020204" pitchFamily="34" charset="0"/>
                <a:cs typeface="Arial" panose="020B0604020202020204" pitchFamily="34" charset="0"/>
              </a:rPr>
              <a:t>N Engl J Med. </a:t>
            </a:r>
            <a:r>
              <a:rPr lang="en-US" noProof="0" dirty="0">
                <a:solidFill>
                  <a:srgbClr val="000000"/>
                </a:solidFill>
                <a:latin typeface="Arial" panose="020B0604020202020204" pitchFamily="34" charset="0"/>
                <a:cs typeface="Arial" panose="020B0604020202020204" pitchFamily="34" charset="0"/>
              </a:rPr>
              <a:t>2017;376:1713-1722.</a:t>
            </a:r>
          </a:p>
          <a:p>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9649445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85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Rates shown are n/N. Nine patients experienced both ischemic and hemorrhagic strokes. *Modified Rankin Scale score was missing in 15 and 20 patients randomized to placebo and evolocumab, respectively.                                                                                                                                                                                                                                                                                                                  CI = confidence interval; </a:t>
            </a:r>
            <a:r>
              <a:rPr kumimoji="0" lang="en-US" sz="1200" b="0" i="0" u="none" strike="noStrike" kern="1200" cap="none" spc="0" normalizeH="0" baseline="0" noProof="0" dirty="0" err="1">
                <a:ln>
                  <a:noFill/>
                </a:ln>
                <a:solidFill>
                  <a:srgbClr val="000000"/>
                </a:solidFill>
                <a:effectLst/>
                <a:uLnTx/>
                <a:uFillTx/>
                <a:latin typeface="Arial"/>
                <a:ea typeface="+mn-ea"/>
                <a:cs typeface="+mn-cs"/>
              </a:rPr>
              <a:t>mRS</a:t>
            </a:r>
            <a:r>
              <a:rPr kumimoji="0" lang="en-US" sz="1200" b="0" i="0" u="none" strike="noStrike" kern="1200" cap="none" spc="0" normalizeH="0" baseline="0" noProof="0" dirty="0">
                <a:ln>
                  <a:noFill/>
                </a:ln>
                <a:solidFill>
                  <a:srgbClr val="000000"/>
                </a:solidFill>
                <a:effectLst/>
                <a:uLnTx/>
                <a:uFillTx/>
                <a:latin typeface="Arial"/>
                <a:ea typeface="+mn-ea"/>
                <a:cs typeface="+mn-cs"/>
              </a:rPr>
              <a:t> = modified Rankin Scale; TIA = transient ischemic attack.</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The strongest predictors of hemorrhagic stroke were nonwhite race, prior stroke, elevated </a:t>
            </a:r>
            <a:r>
              <a:rPr kumimoji="0" lang="en-US" sz="1200" b="0" i="0" u="none" strike="noStrike" kern="1200" cap="none" spc="0" normalizeH="0" baseline="0" noProof="0" dirty="0" err="1">
                <a:ln>
                  <a:noFill/>
                </a:ln>
                <a:solidFill>
                  <a:srgbClr val="000000"/>
                </a:solidFill>
                <a:effectLst/>
                <a:uLnTx/>
                <a:uFillTx/>
                <a:latin typeface="Arial"/>
                <a:ea typeface="+mn-ea"/>
                <a:cs typeface="Arial" panose="020B0604020202020204" pitchFamily="34" charset="0"/>
              </a:rPr>
              <a:t>hs</a:t>
            </a:r>
            <a:r>
              <a:rPr kumimoji="0" lang="en-US" sz="12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-CRP, age, and use of an anticoagulant.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Low levels of LDL-C  in patients with prior stroke on evolocumab were not associated with an increased risk of hemorrhagic stroke: 0.4% of patients who achieved a very low LDL-C &lt; 19 mg/dL (&lt; 0.5 mmol/L) vs 0.6% of patients with LDL ≥ 19 mg/dL (≥ 0.5 mmol/L) at 4 weeks experienced a hemorrhagic stroke.</a:t>
            </a:r>
          </a:p>
          <a:p>
            <a:pPr marL="0" marR="0" lvl="0" indent="0" algn="l" defTabSz="914400" rtl="0" eaLnBrk="1" fontAlgn="auto" latinLnBrk="0" hangingPunct="1">
              <a:lnSpc>
                <a:spcPct val="85000"/>
              </a:lnSpc>
              <a:spcBef>
                <a:spcPts val="40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85000"/>
              </a:lnSpc>
              <a:spcBef>
                <a:spcPts val="40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a:ea typeface="+mn-ea"/>
              <a:cs typeface="+mn-cs"/>
            </a:endParaRPr>
          </a:p>
          <a:p>
            <a:pPr marL="0" marR="0" lvl="0" indent="0" algn="l" defTabSz="914400" rtl="0" eaLnBrk="1" fontAlgn="auto" latinLnBrk="0" hangingPunct="1">
              <a:lnSpc>
                <a:spcPct val="85000"/>
              </a:lnSpc>
              <a:spcBef>
                <a:spcPts val="400"/>
              </a:spcBef>
              <a:spcAft>
                <a:spcPts val="0"/>
              </a:spcAft>
              <a:buClrTx/>
              <a:buSzTx/>
              <a:buFontTx/>
              <a:buNone/>
              <a:tabLst/>
              <a:defRPr/>
            </a:pPr>
            <a:r>
              <a:rPr kumimoji="0" lang="en-US" sz="1200" b="0" i="0" u="none" strike="noStrike" kern="1200" cap="none" spc="0" normalizeH="0" baseline="0" noProof="0" dirty="0">
                <a:ln>
                  <a:noFill/>
                </a:ln>
                <a:solidFill>
                  <a:srgbClr val="231F20"/>
                </a:solidFill>
                <a:effectLst/>
                <a:uLnTx/>
                <a:uFillTx/>
                <a:latin typeface="Arial"/>
                <a:ea typeface="+mn-ea"/>
                <a:cs typeface="+mn-cs"/>
              </a:rPr>
              <a:t>Giugliano RP, et al. </a:t>
            </a:r>
            <a:r>
              <a:rPr kumimoji="0" lang="en-US" sz="1200" b="0" i="1" u="none" strike="noStrike" kern="1200" cap="none" spc="0" normalizeH="0" baseline="0" noProof="0" dirty="0">
                <a:ln>
                  <a:noFill/>
                </a:ln>
                <a:solidFill>
                  <a:srgbClr val="231F20"/>
                </a:solidFill>
                <a:effectLst/>
                <a:uLnTx/>
                <a:uFillTx/>
                <a:latin typeface="Arial"/>
                <a:ea typeface="+mn-ea"/>
                <a:cs typeface="+mn-cs"/>
              </a:rPr>
              <a:t>Stroke. </a:t>
            </a:r>
            <a:r>
              <a:rPr kumimoji="0" lang="en-US" sz="1200" b="0" i="0" u="none" strike="noStrike" kern="1200" cap="none" spc="0" normalizeH="0" baseline="0" noProof="0" dirty="0">
                <a:ln>
                  <a:noFill/>
                </a:ln>
                <a:solidFill>
                  <a:srgbClr val="231F20"/>
                </a:solidFill>
                <a:effectLst/>
                <a:uLnTx/>
                <a:uFillTx/>
                <a:latin typeface="Arial"/>
                <a:ea typeface="+mn-ea"/>
                <a:cs typeface="+mn-cs"/>
              </a:rPr>
              <a:t>2020;51:1546-1554</a:t>
            </a:r>
            <a:r>
              <a:rPr kumimoji="0" lang="en-US" sz="1200" b="0" i="1" u="none" strike="noStrike" kern="1200" cap="none" spc="0" normalizeH="0" baseline="0" noProof="0" dirty="0">
                <a:ln>
                  <a:noFill/>
                </a:ln>
                <a:solidFill>
                  <a:srgbClr val="231F20"/>
                </a:solidFill>
                <a:effectLst/>
                <a:uLnTx/>
                <a:uFillTx/>
                <a:latin typeface="Arial"/>
                <a:ea typeface="+mn-ea"/>
                <a:cs typeface="+mn-cs"/>
              </a:rPr>
              <a:t>.</a:t>
            </a:r>
            <a:endParaRPr kumimoji="0" lang="en-US" sz="1200" b="0" i="0" u="none" strike="noStrike" kern="1200" cap="none" spc="0" normalizeH="0" baseline="0" noProof="0" dirty="0">
              <a:ln>
                <a:noFill/>
              </a:ln>
              <a:solidFill>
                <a:srgbClr val="231F20"/>
              </a:solidFill>
              <a:effectLst/>
              <a:uLnTx/>
              <a:uFillTx/>
              <a:latin typeface="Arial"/>
              <a:ea typeface="+mn-ea"/>
              <a:cs typeface="+mn-cs"/>
            </a:endParaRPr>
          </a:p>
          <a:p>
            <a:endParaRPr lang="en-US"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53095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u="none" strike="noStrike" kern="1200" cap="none" spc="0" normalizeH="0" baseline="0" noProof="0" dirty="0">
                <a:ln>
                  <a:noFill/>
                </a:ln>
                <a:solidFill>
                  <a:srgbClr val="000000"/>
                </a:solidFill>
                <a:effectLst/>
                <a:uLnTx/>
                <a:uFillTx/>
                <a:ea typeface="Calibri" panose="020F0502020204030204" pitchFamily="34" charset="0"/>
              </a:rPr>
              <a:t>Analysis performed in the safety cohort (patients who received at least 1 dose of study drug).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u="none" strike="noStrike" kern="1200" cap="none" spc="0" normalizeH="0" baseline="0" noProof="0" dirty="0">
                <a:ln>
                  <a:noFill/>
                </a:ln>
                <a:solidFill>
                  <a:srgbClr val="000000"/>
                </a:solidFill>
                <a:effectLst/>
                <a:uLnTx/>
                <a:uFillTx/>
                <a:ea typeface="Calibri" panose="020F0502020204030204" pitchFamily="34" charset="0"/>
              </a:rPr>
              <a:t>FOURIER = </a:t>
            </a:r>
            <a:r>
              <a:rPr kumimoji="0" lang="en-US" sz="1200" b="0" u="none" strike="noStrike" kern="1200" cap="none" spc="0" normalizeH="0" baseline="0" noProof="0" dirty="0">
                <a:ln>
                  <a:noFill/>
                </a:ln>
                <a:solidFill>
                  <a:srgbClr val="000000"/>
                </a:solidFill>
                <a:effectLst/>
                <a:uLnTx/>
                <a:uFillTx/>
                <a:ea typeface="Calibri" panose="020F0502020204030204" pitchFamily="34" charset="0"/>
                <a:cs typeface="Times New Roman" panose="02020603050405020304" pitchFamily="18" charset="0"/>
              </a:rPr>
              <a:t>Further cardiovascular OUtcomes Research with PCSK9 Inhibition in subjects with Elevated Risk</a:t>
            </a:r>
            <a:r>
              <a:rPr lang="en-US" sz="1200" noProof="0" dirty="0">
                <a:solidFill>
                  <a:srgbClr val="000000"/>
                </a:solidFill>
              </a:rPr>
              <a:t>; PCSK9 = proprotein convertase subtilisin/kexin type 9</a:t>
            </a:r>
            <a:r>
              <a:rPr kumimoji="0" lang="en-US" sz="1200" b="0" u="none" strike="noStrike" kern="1200" cap="none" spc="0" normalizeH="0" baseline="0" noProof="0" dirty="0">
                <a:ln>
                  <a:noFill/>
                </a:ln>
                <a:solidFill>
                  <a:srgbClr val="000000"/>
                </a:solidFill>
                <a:effectLst/>
                <a:uLnTx/>
                <a:uFillTx/>
                <a:ea typeface="Calibri" panose="020F0502020204030204" pitchFamily="34" charset="0"/>
                <a:cs typeface="Times New Roman" panose="02020603050405020304" pitchFamily="18" charset="0"/>
              </a:rPr>
              <a:t>;</a:t>
            </a:r>
            <a:r>
              <a:rPr kumimoji="0" lang="en-US" sz="1200" b="0" u="none" strike="noStrike" kern="1200" cap="none" spc="0" normalizeH="0" baseline="0" noProof="0" dirty="0">
                <a:ln>
                  <a:noFill/>
                </a:ln>
                <a:solidFill>
                  <a:srgbClr val="000000"/>
                </a:solidFill>
                <a:effectLst/>
                <a:uLnTx/>
                <a:uFillTx/>
                <a:ea typeface="Calibri" panose="020F0502020204030204" pitchFamily="34" charset="0"/>
              </a:rPr>
              <a:t> ULN = upper limit of normal.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u="none" strike="noStrike" kern="1200" cap="none" spc="0" normalizeH="0" baseline="0" noProof="0" dirty="0">
                <a:ln>
                  <a:noFill/>
                </a:ln>
                <a:solidFill>
                  <a:srgbClr val="231F20"/>
                </a:solidFill>
                <a:effectLst/>
                <a:uLnTx/>
                <a:uFillTx/>
              </a:rPr>
              <a:t>Giugliano RP, et al. </a:t>
            </a:r>
            <a:r>
              <a:rPr kumimoji="0" lang="en-US" sz="1200" b="0" i="1" u="none" strike="noStrike" kern="1200" cap="none" spc="0" normalizeH="0" baseline="0" noProof="0" dirty="0">
                <a:ln>
                  <a:noFill/>
                </a:ln>
                <a:solidFill>
                  <a:srgbClr val="231F20"/>
                </a:solidFill>
                <a:effectLst/>
                <a:uLnTx/>
                <a:uFillTx/>
              </a:rPr>
              <a:t>Stroke</a:t>
            </a:r>
            <a:r>
              <a:rPr kumimoji="0" lang="en-US" sz="1200" b="0" u="none" strike="noStrike" kern="1200" cap="none" spc="0" normalizeH="0" baseline="0" noProof="0" dirty="0">
                <a:ln>
                  <a:noFill/>
                </a:ln>
                <a:solidFill>
                  <a:srgbClr val="231F20"/>
                </a:solidFill>
                <a:effectLst/>
                <a:uLnTx/>
                <a:uFillTx/>
              </a:rPr>
              <a:t>. 2020;51:1546-1554.</a:t>
            </a:r>
          </a:p>
          <a:p>
            <a:endParaRPr lang="en-US"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382001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0" lang="en-US" sz="1200" b="0" u="none" strike="noStrike" kern="1200" cap="none" spc="0" normalizeH="0" baseline="0" noProof="0" dirty="0">
                <a:ln>
                  <a:noFill/>
                </a:ln>
                <a:solidFill>
                  <a:srgbClr val="000000"/>
                </a:solidFill>
                <a:effectLst/>
                <a:uLnTx/>
                <a:uFillTx/>
              </a:rPr>
              <a:t>LDL-C = low-density lipoprotein cholesterol; TIA = transient ischemic stroke. </a:t>
            </a:r>
          </a:p>
          <a:p>
            <a:r>
              <a:rPr kumimoji="0" lang="en-US" sz="1200" b="0" u="none" strike="noStrike" kern="1200" cap="none" spc="0" normalizeH="0" baseline="0" noProof="0" dirty="0">
                <a:ln>
                  <a:noFill/>
                </a:ln>
                <a:solidFill>
                  <a:srgbClr val="231F20"/>
                </a:solidFill>
                <a:effectLst/>
                <a:uLnTx/>
                <a:uFillTx/>
              </a:rPr>
              <a:t>Giugliano RP, et al. </a:t>
            </a:r>
            <a:r>
              <a:rPr kumimoji="0" lang="en-US" sz="1200" b="0" i="1" u="none" strike="noStrike" kern="1200" cap="none" spc="0" normalizeH="0" baseline="0" noProof="0" dirty="0">
                <a:ln>
                  <a:noFill/>
                </a:ln>
                <a:solidFill>
                  <a:srgbClr val="231F20"/>
                </a:solidFill>
                <a:effectLst/>
                <a:uLnTx/>
                <a:uFillTx/>
              </a:rPr>
              <a:t>Stroke</a:t>
            </a:r>
            <a:r>
              <a:rPr kumimoji="0" lang="en-US" sz="1200" b="0" u="none" strike="noStrike" kern="1200" cap="none" spc="0" normalizeH="0" baseline="0" noProof="0" dirty="0">
                <a:ln>
                  <a:noFill/>
                </a:ln>
                <a:solidFill>
                  <a:srgbClr val="231F20"/>
                </a:solidFill>
                <a:effectLst/>
                <a:uLnTx/>
                <a:uFillTx/>
              </a:rPr>
              <a:t>. 2020;51:1546-1554.</a:t>
            </a:r>
          </a:p>
          <a:p>
            <a:endParaRPr lang="en-US"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83301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0" lang="en-US" sz="1200" b="0" u="none" strike="noStrike" kern="1200" cap="none" spc="0" normalizeH="0" baseline="0" noProof="0" dirty="0">
                <a:ln>
                  <a:noFill/>
                </a:ln>
                <a:solidFill>
                  <a:srgbClr val="000000"/>
                </a:solidFill>
                <a:effectLst/>
                <a:uLnTx/>
                <a:uFillTx/>
              </a:rPr>
              <a:t>LDL-C = low-density lipoprotein cholesterol; TIA = transient ischemic stroke. </a:t>
            </a:r>
          </a:p>
          <a:p>
            <a:r>
              <a:rPr kumimoji="0" lang="en-US" sz="1200" b="0" u="none" strike="noStrike" kern="1200" cap="none" spc="0" normalizeH="0" baseline="0" noProof="0" dirty="0">
                <a:ln>
                  <a:noFill/>
                </a:ln>
                <a:solidFill>
                  <a:srgbClr val="231F20"/>
                </a:solidFill>
                <a:effectLst/>
                <a:uLnTx/>
                <a:uFillTx/>
              </a:rPr>
              <a:t>Giugliano RP, et al. </a:t>
            </a:r>
            <a:r>
              <a:rPr kumimoji="0" lang="en-US" sz="1200" b="0" i="1" u="none" strike="noStrike" kern="1200" cap="none" spc="0" normalizeH="0" baseline="0" noProof="0" dirty="0">
                <a:ln>
                  <a:noFill/>
                </a:ln>
                <a:solidFill>
                  <a:srgbClr val="231F20"/>
                </a:solidFill>
                <a:effectLst/>
                <a:uLnTx/>
                <a:uFillTx/>
              </a:rPr>
              <a:t>Stroke</a:t>
            </a:r>
            <a:r>
              <a:rPr kumimoji="0" lang="en-US" sz="1200" b="0" u="none" strike="noStrike" kern="1200" cap="none" spc="0" normalizeH="0" baseline="0" noProof="0" dirty="0">
                <a:ln>
                  <a:noFill/>
                </a:ln>
                <a:solidFill>
                  <a:srgbClr val="231F20"/>
                </a:solidFill>
                <a:effectLst/>
                <a:uLnTx/>
                <a:uFillTx/>
              </a:rPr>
              <a:t>. 2020;51:1546-1554.</a:t>
            </a:r>
          </a:p>
          <a:p>
            <a:endParaRPr lang="en-US" dirty="0"/>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5"/>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6C09A44-1789-4C25-9724-0A6E3BC7F63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03711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64</a:t>
            </a:fld>
            <a:endParaRPr lang="en-US" dirty="0"/>
          </a:p>
        </p:txBody>
      </p:sp>
    </p:spTree>
    <p:extLst>
      <p:ext uri="{BB962C8B-B14F-4D97-AF65-F5344CB8AC3E}">
        <p14:creationId xmlns:p14="http://schemas.microsoft.com/office/powerpoint/2010/main" val="329288027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800" b="0" i="0" kern="1200" dirty="0">
                <a:solidFill>
                  <a:srgbClr val="0063C3"/>
                </a:solidFill>
                <a:effectLst/>
                <a:latin typeface="Century Gothic" panose="020B0502020202020204" pitchFamily="34" charset="0"/>
                <a:ea typeface="+mn-ea"/>
                <a:cs typeface="+mn-cs"/>
              </a:rPr>
              <a:t>5-Point MACE: </a:t>
            </a:r>
            <a:r>
              <a:rPr lang="en-US" sz="1800" noProof="0" dirty="0">
                <a:cs typeface="Arial" panose="020B0604020202020204" pitchFamily="34" charset="0"/>
              </a:rPr>
              <a:t>T</a:t>
            </a:r>
            <a:r>
              <a:rPr lang="en-US" sz="1800" b="0" i="0" u="none" strike="noStrike" baseline="0" dirty="0">
                <a:cs typeface="Arial" panose="020B0604020202020204" pitchFamily="34" charset="0"/>
              </a:rPr>
              <a:t>he composite of CV death, MI, stroke, hospitalization for UA, or coronary revascularization</a:t>
            </a:r>
            <a:r>
              <a:rPr lang="en-US" sz="1800" b="0" i="0" kern="1200" dirty="0">
                <a:solidFill>
                  <a:srgbClr val="0063C3"/>
                </a:solidFill>
                <a:effectLst/>
                <a:latin typeface="Century Gothic" panose="020B0502020202020204" pitchFamily="34" charset="0"/>
                <a:ea typeface="+mn-ea"/>
                <a:cs typeface="+mn-cs"/>
              </a:rPr>
              <a:t>. </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US" dirty="0">
                <a:solidFill>
                  <a:sysClr val="windowText" lastClr="000000"/>
                </a:solidFill>
              </a:rPr>
              <a:t>ARR = absolute risk reduction; CI = confidence interval; CKD = chronic kidney disease; CV = cardiovascular; HR = hazard ratio;</a:t>
            </a:r>
            <a:r>
              <a:rPr lang="en-US" sz="1800" b="0" i="0" kern="1200" dirty="0">
                <a:solidFill>
                  <a:srgbClr val="000000"/>
                </a:solidFill>
                <a:effectLst/>
                <a:latin typeface="Arial" panose="020B0604020202020204" pitchFamily="34" charset="0"/>
                <a:ea typeface="+mn-ea"/>
                <a:cs typeface="+mn-cs"/>
              </a:rPr>
              <a:t>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a:t>
            </a:r>
            <a:r>
              <a:rPr lang="en-US" dirty="0">
                <a:solidFill>
                  <a:sysClr val="windowText" lastClr="000000"/>
                </a:solidFill>
              </a:rPr>
              <a:t> MI = myocardial infarction; NNT = number needed to treat; UA = unstable angina. </a:t>
            </a:r>
          </a:p>
          <a:p>
            <a:pPr>
              <a:lnSpc>
                <a:spcPct val="100000"/>
              </a:lnSpc>
            </a:pPr>
            <a:r>
              <a:rPr lang="en-IN" dirty="0"/>
              <a:t>Charytan DM, et al. </a:t>
            </a:r>
            <a:r>
              <a:rPr lang="en-IN" i="1" dirty="0"/>
              <a:t>J Am Coll Cardiol</a:t>
            </a:r>
            <a:r>
              <a:rPr lang="en-IN" dirty="0"/>
              <a:t>. 2019;73:2961-2970.</a:t>
            </a:r>
          </a:p>
          <a:p>
            <a:endParaRPr lang="en-US" dirty="0"/>
          </a:p>
        </p:txBody>
      </p:sp>
    </p:spTree>
    <p:extLst>
      <p:ext uri="{BB962C8B-B14F-4D97-AF65-F5344CB8AC3E}">
        <p14:creationId xmlns:p14="http://schemas.microsoft.com/office/powerpoint/2010/main" val="400198203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ysClr val="windowText" lastClr="000000"/>
                </a:solidFill>
              </a:rPr>
              <a:t>ARR = absolute risk reduction; CI = confidence interval; CKD = chronic kidney disease; HR = hazard ratio;</a:t>
            </a:r>
            <a:r>
              <a:rPr lang="en-US" sz="1800" b="0" i="0" kern="1200" dirty="0">
                <a:solidFill>
                  <a:srgbClr val="000000"/>
                </a:solidFill>
                <a:effectLst/>
                <a:latin typeface="Arial" panose="020B0604020202020204" pitchFamily="34" charset="0"/>
                <a:ea typeface="+mn-ea"/>
                <a:cs typeface="+mn-cs"/>
              </a:rPr>
              <a:t>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a:t>
            </a:r>
            <a:r>
              <a:rPr lang="en-US" sz="1200" noProof="0" dirty="0">
                <a:solidFill>
                  <a:sysClr val="windowText" lastClr="000000"/>
                </a:solidFill>
              </a:rPr>
              <a:t> NNT = number needed to treat. </a:t>
            </a:r>
          </a:p>
          <a:p>
            <a:pPr>
              <a:lnSpc>
                <a:spcPct val="100000"/>
              </a:lnSpc>
            </a:pPr>
            <a:r>
              <a:rPr lang="en-US" sz="1200" noProof="0" dirty="0"/>
              <a:t>Charytan DM, et al. </a:t>
            </a:r>
            <a:r>
              <a:rPr lang="en-US" sz="1200" i="1" noProof="0" dirty="0"/>
              <a:t>J Am Coll Cardiol. </a:t>
            </a:r>
            <a:r>
              <a:rPr lang="en-US" sz="1200" noProof="0" dirty="0"/>
              <a:t>2019;73:2961-2970.</a:t>
            </a:r>
          </a:p>
          <a:p>
            <a:endParaRPr lang="en-US" dirty="0"/>
          </a:p>
        </p:txBody>
      </p:sp>
    </p:spTree>
    <p:extLst>
      <p:ext uri="{BB962C8B-B14F-4D97-AF65-F5344CB8AC3E}">
        <p14:creationId xmlns:p14="http://schemas.microsoft.com/office/powerpoint/2010/main" val="220010416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800" b="0" i="0" kern="1200" dirty="0">
                <a:solidFill>
                  <a:srgbClr val="0063C3"/>
                </a:solidFill>
                <a:effectLst/>
                <a:latin typeface="Century Gothic" panose="020B0502020202020204" pitchFamily="34" charset="0"/>
                <a:ea typeface="+mn-ea"/>
                <a:cs typeface="+mn-cs"/>
              </a:rPr>
              <a:t>5-Point MACE: </a:t>
            </a:r>
            <a:r>
              <a:rPr lang="en-US" sz="1800" noProof="0" dirty="0">
                <a:cs typeface="Arial" panose="020B0604020202020204" pitchFamily="34" charset="0"/>
              </a:rPr>
              <a:t>T</a:t>
            </a:r>
            <a:r>
              <a:rPr lang="en-US" sz="1800" b="0" i="0" u="none" strike="noStrike" baseline="0" dirty="0">
                <a:cs typeface="Arial" panose="020B0604020202020204" pitchFamily="34" charset="0"/>
              </a:rPr>
              <a:t>he composite of CV death, MI, stroke, hospitalization for UA, or coronary revascularization.</a:t>
            </a:r>
            <a:r>
              <a:rPr lang="en-US" sz="1800" b="0" i="0" kern="1200" dirty="0">
                <a:solidFill>
                  <a:srgbClr val="0063C3"/>
                </a:solidFill>
                <a:effectLst/>
                <a:latin typeface="Century Gothic" panose="020B0502020202020204" pitchFamily="34" charset="0"/>
                <a:ea typeface="+mn-ea"/>
                <a:cs typeface="+mn-cs"/>
              </a:rPr>
              <a:t> 3-Point MACE: </a:t>
            </a:r>
            <a:r>
              <a:rPr lang="en-US" sz="1800" b="0" noProof="0" dirty="0">
                <a:solidFill>
                  <a:srgbClr val="000000"/>
                </a:solidFill>
              </a:rPr>
              <a:t>Composite of CV death, MI, or stroke.</a:t>
            </a:r>
          </a:p>
          <a:p>
            <a:r>
              <a:rPr lang="en-US" noProof="0" dirty="0">
                <a:solidFill>
                  <a:sysClr val="windowText" lastClr="000000"/>
                </a:solidFill>
              </a:rPr>
              <a:t>CKD = chronic kidney disease; CV = cardiovascular; eGFR = estimated glomerular filtration rate; MACE = major adverse cardiovascular event; MI = myocardial infarction; UA = unstable angina. </a:t>
            </a:r>
          </a:p>
          <a:p>
            <a:pPr>
              <a:lnSpc>
                <a:spcPct val="100000"/>
              </a:lnSpc>
            </a:pPr>
            <a:r>
              <a:rPr lang="en-US" noProof="0" dirty="0"/>
              <a:t>Charytan DM, et al. </a:t>
            </a:r>
            <a:r>
              <a:rPr lang="en-US" i="1" noProof="0" dirty="0"/>
              <a:t>J Am Coll Cardiol. </a:t>
            </a:r>
            <a:r>
              <a:rPr lang="en-US" noProof="0" dirty="0"/>
              <a:t>2019;73:2961-2970.</a:t>
            </a:r>
          </a:p>
        </p:txBody>
      </p:sp>
    </p:spTree>
    <p:extLst>
      <p:ext uri="{BB962C8B-B14F-4D97-AF65-F5344CB8AC3E}">
        <p14:creationId xmlns:p14="http://schemas.microsoft.com/office/powerpoint/2010/main" val="388485400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rgbClr val="000000"/>
                </a:solidFill>
              </a:rPr>
              <a:t>CKD = chronic kidney disease; CV = cardiovascular; eGFR = estimated glomerular filtration rate</a:t>
            </a:r>
            <a:r>
              <a:rPr lang="en-US" altLang="en-US" sz="1200" noProof="0" dirty="0"/>
              <a:t>; </a:t>
            </a:r>
            <a:r>
              <a:rPr lang="en-US" sz="1200" noProof="0" dirty="0">
                <a:solidFill>
                  <a:srgbClr val="000000"/>
                </a:solidFill>
              </a:rPr>
              <a:t>MI = myocardial infraction.</a:t>
            </a:r>
          </a:p>
          <a:p>
            <a:pPr>
              <a:lnSpc>
                <a:spcPct val="100000"/>
              </a:lnSpc>
            </a:pPr>
            <a:r>
              <a:rPr lang="en-US" sz="1200" noProof="0" dirty="0"/>
              <a:t>Charytan DM, et al. </a:t>
            </a:r>
            <a:r>
              <a:rPr lang="en-US" sz="1200" i="1" noProof="0" dirty="0"/>
              <a:t>J Am Coll Cardiol. </a:t>
            </a:r>
            <a:r>
              <a:rPr lang="en-US" sz="1200" noProof="0" dirty="0"/>
              <a:t>2019;73:2961-2970.</a:t>
            </a:r>
          </a:p>
          <a:p>
            <a:endParaRPr lang="en-US" dirty="0"/>
          </a:p>
        </p:txBody>
      </p:sp>
    </p:spTree>
    <p:extLst>
      <p:ext uri="{BB962C8B-B14F-4D97-AF65-F5344CB8AC3E}">
        <p14:creationId xmlns:p14="http://schemas.microsoft.com/office/powerpoint/2010/main" val="295066211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69</a:t>
            </a:fld>
            <a:endParaRPr lang="en-US" dirty="0"/>
          </a:p>
        </p:txBody>
      </p:sp>
    </p:spTree>
    <p:extLst>
      <p:ext uri="{BB962C8B-B14F-4D97-AF65-F5344CB8AC3E}">
        <p14:creationId xmlns:p14="http://schemas.microsoft.com/office/powerpoint/2010/main" val="425503673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4813" cy="3084513"/>
          </a:xfrm>
        </p:spPr>
      </p:sp>
      <p:sp>
        <p:nvSpPr>
          <p:cNvPr id="3" name="Notes Placeholder 2"/>
          <p:cNvSpPr>
            <a:spLocks noGrp="1"/>
          </p:cNvSpPr>
          <p:nvPr>
            <p:ph type="body" idx="1"/>
          </p:nvPr>
        </p:nvSpPr>
        <p:spPr/>
        <p:txBody>
          <a:bodyPr/>
          <a:lstStyle/>
          <a:p>
            <a:r>
              <a:rPr lang="en-US" sz="1100" noProof="0" dirty="0">
                <a:solidFill>
                  <a:srgbClr val="000000"/>
                </a:solidFill>
                <a:latin typeface="Arial" panose="020B0604020202020204" pitchFamily="34" charset="0"/>
                <a:cs typeface="Arial" panose="020B0604020202020204" pitchFamily="34" charset="0"/>
              </a:rPr>
              <a:t>CI = confidence interval; LDL-C = low-density lipoprotein cholesterol.</a:t>
            </a:r>
          </a:p>
          <a:p>
            <a:r>
              <a:rPr lang="en-US" sz="1100" noProof="0" dirty="0">
                <a:solidFill>
                  <a:srgbClr val="000000"/>
                </a:solidFill>
                <a:latin typeface="Arial" panose="020B0604020202020204" pitchFamily="34" charset="0"/>
                <a:cs typeface="Arial" panose="020B0604020202020204" pitchFamily="34" charset="0"/>
              </a:rPr>
              <a:t>Sabatine MS, et al. </a:t>
            </a:r>
            <a:r>
              <a:rPr lang="en-US" sz="1100" i="1" noProof="0" dirty="0">
                <a:solidFill>
                  <a:srgbClr val="000000"/>
                </a:solidFill>
                <a:latin typeface="Arial" panose="020B0604020202020204" pitchFamily="34" charset="0"/>
                <a:cs typeface="Arial" panose="020B0604020202020204" pitchFamily="34" charset="0"/>
              </a:rPr>
              <a:t>N </a:t>
            </a:r>
            <a:r>
              <a:rPr lang="en-US" sz="1100" i="1" noProof="0" dirty="0" err="1">
                <a:solidFill>
                  <a:srgbClr val="000000"/>
                </a:solidFill>
                <a:latin typeface="Arial" panose="020B0604020202020204" pitchFamily="34" charset="0"/>
                <a:cs typeface="Arial" panose="020B0604020202020204" pitchFamily="34" charset="0"/>
              </a:rPr>
              <a:t>Engl</a:t>
            </a:r>
            <a:r>
              <a:rPr lang="en-US" sz="1100" i="1" noProof="0" dirty="0">
                <a:solidFill>
                  <a:srgbClr val="000000"/>
                </a:solidFill>
                <a:latin typeface="Arial" panose="020B0604020202020204" pitchFamily="34" charset="0"/>
                <a:cs typeface="Arial" panose="020B0604020202020204" pitchFamily="34" charset="0"/>
              </a:rPr>
              <a:t> J Med. </a:t>
            </a:r>
            <a:r>
              <a:rPr lang="en-US" sz="1100" noProof="0" dirty="0">
                <a:solidFill>
                  <a:srgbClr val="000000"/>
                </a:solidFill>
                <a:latin typeface="Arial" panose="020B0604020202020204" pitchFamily="34" charset="0"/>
                <a:cs typeface="Arial" panose="020B0604020202020204" pitchFamily="34" charset="0"/>
              </a:rPr>
              <a:t>2017;376:1713-1722.</a:t>
            </a:r>
          </a:p>
          <a:p>
            <a:endParaRPr lang="en-US" sz="1100" dirty="0"/>
          </a:p>
        </p:txBody>
      </p:sp>
    </p:spTree>
    <p:extLst>
      <p:ext uri="{BB962C8B-B14F-4D97-AF65-F5344CB8AC3E}">
        <p14:creationId xmlns:p14="http://schemas.microsoft.com/office/powerpoint/2010/main" val="1653607343"/>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0" i="0" kern="1200" dirty="0">
                <a:solidFill>
                  <a:srgbClr val="0063C3"/>
                </a:solidFill>
                <a:effectLst/>
                <a:latin typeface="Century Gothic" panose="020B0502020202020204" pitchFamily="34" charset="0"/>
                <a:ea typeface="+mn-ea"/>
                <a:cs typeface="+mn-cs"/>
              </a:rPr>
              <a:t>5-Point MACE: </a:t>
            </a:r>
            <a:r>
              <a:rPr lang="en-US" sz="1200" noProof="0" dirty="0">
                <a:cs typeface="Arial" panose="020B0604020202020204" pitchFamily="34" charset="0"/>
              </a:rPr>
              <a:t>T</a:t>
            </a:r>
            <a:r>
              <a:rPr lang="en-US" sz="1200" b="0" i="0" u="none" strike="noStrike" baseline="0" dirty="0">
                <a:cs typeface="Arial" panose="020B0604020202020204" pitchFamily="34" charset="0"/>
              </a:rPr>
              <a:t>he composite of CV death, MI, stroke, hospitalization for UA, or coronary revascularization.</a:t>
            </a:r>
            <a:r>
              <a:rPr lang="en-US" sz="1200" b="0" i="0" kern="1200" dirty="0">
                <a:solidFill>
                  <a:srgbClr val="0063C3"/>
                </a:solidFill>
                <a:effectLst/>
                <a:latin typeface="Century Gothic" panose="020B0502020202020204" pitchFamily="34" charset="0"/>
                <a:ea typeface="+mn-ea"/>
                <a:cs typeface="+mn-cs"/>
              </a:rPr>
              <a:t> 3-Point MACE: </a:t>
            </a:r>
            <a:r>
              <a:rPr lang="en-US" sz="1200" b="0" noProof="0" dirty="0">
                <a:solidFill>
                  <a:srgbClr val="000000"/>
                </a:solidFill>
              </a:rPr>
              <a:t>Composite of CV death, MI, or stroke.</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noProof="0" dirty="0">
                <a:effectLst/>
                <a:ea typeface="Calibri" panose="020F0502020204030204" pitchFamily="34" charset="0"/>
                <a:cs typeface="Calibri" panose="020F0502020204030204" pitchFamily="34" charset="0"/>
              </a:rPr>
              <a:t>ARR = absolute risk reduction; CI = confidence interval; EVO = evolocumab; HR = hazard ratio; MACE = major adverse cardiovascular event; </a:t>
            </a:r>
            <a:br>
              <a:rPr lang="en-US" sz="1200" noProof="0" dirty="0">
                <a:effectLst/>
                <a:ea typeface="Calibri" panose="020F0502020204030204" pitchFamily="34" charset="0"/>
                <a:cs typeface="Calibri" panose="020F0502020204030204" pitchFamily="34" charset="0"/>
              </a:rPr>
            </a:br>
            <a:r>
              <a:rPr lang="en-US" sz="1200" noProof="0" dirty="0">
                <a:effectLst/>
                <a:ea typeface="Calibri" panose="020F0502020204030204" pitchFamily="34" charset="0"/>
                <a:cs typeface="Calibri" panose="020F0502020204030204" pitchFamily="34" charset="0"/>
              </a:rPr>
              <a:t>MCE = </a:t>
            </a:r>
            <a:r>
              <a:rPr lang="en-US" altLang="en-US" sz="1200" noProof="0" dirty="0"/>
              <a:t>major coronary event; NNT = number needed to treat; PBO = placebo; PCI = </a:t>
            </a:r>
            <a:r>
              <a:rPr lang="en-US" sz="1200" noProof="0" dirty="0">
                <a:solidFill>
                  <a:srgbClr val="000000"/>
                </a:solidFill>
              </a:rPr>
              <a:t>percutaneous coronary intervention.</a:t>
            </a:r>
            <a:br>
              <a:rPr lang="en-US" sz="1200" noProof="0" dirty="0">
                <a:solidFill>
                  <a:srgbClr val="000000"/>
                </a:solidFill>
              </a:rPr>
            </a:br>
            <a:r>
              <a:rPr lang="en-US" sz="1200" noProof="0" dirty="0">
                <a:solidFill>
                  <a:srgbClr val="000000"/>
                </a:solidFill>
              </a:rPr>
              <a:t>Furtado RHM, et al. </a:t>
            </a:r>
            <a:r>
              <a:rPr lang="en-US" sz="1200" i="1" noProof="0" dirty="0">
                <a:solidFill>
                  <a:srgbClr val="000000"/>
                </a:solidFill>
              </a:rPr>
              <a:t>Circ Cardiovasc Interv</a:t>
            </a:r>
            <a:r>
              <a:rPr lang="en-US" sz="1200" noProof="0" dirty="0">
                <a:solidFill>
                  <a:srgbClr val="000000"/>
                </a:solidFill>
              </a:rPr>
              <a:t>. 2022;15:e011382.</a:t>
            </a:r>
          </a:p>
          <a:p>
            <a:endParaRPr lang="en-US" dirty="0"/>
          </a:p>
        </p:txBody>
      </p:sp>
      <p:sp>
        <p:nvSpPr>
          <p:cNvPr id="4" name="TextBox 3">
            <a:extLst>
              <a:ext uri="{FF2B5EF4-FFF2-40B4-BE49-F238E27FC236}">
                <a16:creationId xmlns:a16="http://schemas.microsoft.com/office/drawing/2014/main" id="{5B3834A0-E80D-42D7-9599-00F7B7789CAB}"/>
              </a:ext>
            </a:extLst>
          </p:cNvPr>
          <p:cNvSpPr txBox="1"/>
          <p:nvPr/>
        </p:nvSpPr>
        <p:spPr>
          <a:xfrm>
            <a:off x="12920" y="1905332"/>
            <a:ext cx="683813"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23-Figure 2c</a:t>
            </a:r>
          </a:p>
        </p:txBody>
      </p:sp>
      <p:sp>
        <p:nvSpPr>
          <p:cNvPr id="5" name="Left Brace 4"/>
          <p:cNvSpPr/>
          <p:nvPr/>
        </p:nvSpPr>
        <p:spPr>
          <a:xfrm>
            <a:off x="686027" y="951493"/>
            <a:ext cx="210713" cy="2431698"/>
          </a:xfrm>
          <a:prstGeom prst="leftBrace">
            <a:avLst>
              <a:gd name="adj1" fmla="val 65451"/>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6" name="TextBox 5">
            <a:extLst>
              <a:ext uri="{FF2B5EF4-FFF2-40B4-BE49-F238E27FC236}">
                <a16:creationId xmlns:a16="http://schemas.microsoft.com/office/drawing/2014/main" id="{5B3834A0-E80D-42D7-9599-00F7B7789CAB}"/>
              </a:ext>
            </a:extLst>
          </p:cNvPr>
          <p:cNvSpPr txBox="1"/>
          <p:nvPr/>
        </p:nvSpPr>
        <p:spPr>
          <a:xfrm>
            <a:off x="-10418" y="3537255"/>
            <a:ext cx="723900" cy="46165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9-A-1</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flipV="1">
            <a:off x="715070" y="3759603"/>
            <a:ext cx="181670" cy="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1936403"/>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rgbClr val="000000"/>
                </a:solidFill>
              </a:rPr>
              <a:t>CABG = coronary artery bypass graft; CI = confidence interval; HR = hazard ratio; ISR = in-stent restenosis; PCI = percutaneous coronary intervention.</a:t>
            </a:r>
          </a:p>
          <a:p>
            <a:r>
              <a:rPr lang="en-US" sz="1200" noProof="0" dirty="0">
                <a:solidFill>
                  <a:srgbClr val="000000"/>
                </a:solidFill>
              </a:rPr>
              <a:t>Furtado RHM, et al. </a:t>
            </a:r>
            <a:r>
              <a:rPr lang="en-US" sz="1200" i="1" noProof="0" dirty="0">
                <a:solidFill>
                  <a:srgbClr val="000000"/>
                </a:solidFill>
              </a:rPr>
              <a:t>Circ Cardiovasc Interv.</a:t>
            </a:r>
            <a:r>
              <a:rPr lang="en-US" sz="1200" noProof="0" dirty="0">
                <a:solidFill>
                  <a:srgbClr val="000000"/>
                </a:solidFill>
              </a:rPr>
              <a:t> 2022;15:e011382.</a:t>
            </a:r>
          </a:p>
          <a:p>
            <a:endParaRPr lang="en-US" dirty="0"/>
          </a:p>
        </p:txBody>
      </p:sp>
      <p:sp>
        <p:nvSpPr>
          <p:cNvPr id="4" name="TextBox 3">
            <a:extLst>
              <a:ext uri="{FF2B5EF4-FFF2-40B4-BE49-F238E27FC236}">
                <a16:creationId xmlns:a16="http://schemas.microsoft.com/office/drawing/2014/main" id="{5B3834A0-E80D-42D7-9599-00F7B7789CAB}"/>
              </a:ext>
            </a:extLst>
          </p:cNvPr>
          <p:cNvSpPr txBox="1"/>
          <p:nvPr/>
        </p:nvSpPr>
        <p:spPr>
          <a:xfrm>
            <a:off x="12920" y="1905332"/>
            <a:ext cx="683813"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23-Figure 2c</a:t>
            </a:r>
          </a:p>
        </p:txBody>
      </p:sp>
      <p:sp>
        <p:nvSpPr>
          <p:cNvPr id="5" name="Left Brace 4"/>
          <p:cNvSpPr/>
          <p:nvPr/>
        </p:nvSpPr>
        <p:spPr>
          <a:xfrm>
            <a:off x="686027" y="951493"/>
            <a:ext cx="210713" cy="2431698"/>
          </a:xfrm>
          <a:prstGeom prst="leftBrace">
            <a:avLst>
              <a:gd name="adj1" fmla="val 65451"/>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6" name="TextBox 5">
            <a:extLst>
              <a:ext uri="{FF2B5EF4-FFF2-40B4-BE49-F238E27FC236}">
                <a16:creationId xmlns:a16="http://schemas.microsoft.com/office/drawing/2014/main" id="{5B3834A0-E80D-42D7-9599-00F7B7789CAB}"/>
              </a:ext>
            </a:extLst>
          </p:cNvPr>
          <p:cNvSpPr txBox="1"/>
          <p:nvPr/>
        </p:nvSpPr>
        <p:spPr>
          <a:xfrm>
            <a:off x="-10418" y="3537255"/>
            <a:ext cx="723900" cy="46165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9-A-1</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flipV="1">
            <a:off x="715070" y="3759603"/>
            <a:ext cx="181670" cy="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9303102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rgbClr val="000000"/>
                </a:solidFill>
              </a:rPr>
              <a:t>CABG = coronary artery bypass graft; ISR = in-stent restenosis; </a:t>
            </a:r>
            <a:r>
              <a:rPr lang="en-US" sz="1200" noProof="0" dirty="0">
                <a:effectLst/>
                <a:ea typeface="Calibri" panose="020F0502020204030204" pitchFamily="34" charset="0"/>
                <a:cs typeface="Calibri" panose="020F0502020204030204" pitchFamily="34" charset="0"/>
              </a:rPr>
              <a:t>MACE = major adverse cardiovascular event; </a:t>
            </a:r>
            <a:r>
              <a:rPr lang="en-US" altLang="en-US" sz="1200" noProof="0" dirty="0"/>
              <a:t>MCE = major coronary event</a:t>
            </a:r>
            <a:r>
              <a:rPr lang="en-US" sz="1200" noProof="0" dirty="0">
                <a:effectLst/>
                <a:ea typeface="Calibri" panose="020F0502020204030204" pitchFamily="34" charset="0"/>
                <a:cs typeface="Calibri" panose="020F0502020204030204" pitchFamily="34" charset="0"/>
              </a:rPr>
              <a:t>; </a:t>
            </a:r>
            <a:r>
              <a:rPr lang="en-US" sz="1200" noProof="0" dirty="0">
                <a:solidFill>
                  <a:srgbClr val="000000"/>
                </a:solidFill>
              </a:rPr>
              <a:t>PCI = percutaneous coronary intervention.</a:t>
            </a:r>
          </a:p>
          <a:p>
            <a:pPr>
              <a:lnSpc>
                <a:spcPct val="100000"/>
              </a:lnSpc>
            </a:pPr>
            <a:r>
              <a:rPr lang="en-US" sz="1200" noProof="0" dirty="0"/>
              <a:t>Furtado RHM, et al. </a:t>
            </a:r>
            <a:r>
              <a:rPr lang="en-US" sz="1200" i="1" noProof="0" dirty="0"/>
              <a:t>Circ Cardiovasc Interv.</a:t>
            </a:r>
            <a:r>
              <a:rPr lang="en-US" sz="1200" noProof="0" dirty="0"/>
              <a:t> 2022;15:e011382.</a:t>
            </a:r>
          </a:p>
          <a:p>
            <a:endParaRPr lang="en-US" dirty="0"/>
          </a:p>
        </p:txBody>
      </p:sp>
    </p:spTree>
    <p:extLst>
      <p:ext uri="{BB962C8B-B14F-4D97-AF65-F5344CB8AC3E}">
        <p14:creationId xmlns:p14="http://schemas.microsoft.com/office/powerpoint/2010/main" val="263762774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73</a:t>
            </a:fld>
            <a:endParaRPr lang="en-US" dirty="0"/>
          </a:p>
        </p:txBody>
      </p:sp>
    </p:spTree>
    <p:extLst>
      <p:ext uri="{BB962C8B-B14F-4D97-AF65-F5344CB8AC3E}">
        <p14:creationId xmlns:p14="http://schemas.microsoft.com/office/powerpoint/2010/main" val="112208421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noProof="0" dirty="0">
                <a:cs typeface="Calibri" panose="020F0502020204030204" pitchFamily="34" charset="0"/>
              </a:rPr>
              <a:t>CV = cardiovascular; FOURIER =</a:t>
            </a:r>
            <a:r>
              <a:rPr lang="en-US" sz="1200" dirty="0">
                <a:effectLst/>
                <a:ea typeface="Calibri" panose="020F0502020204030204" pitchFamily="34" charset="0"/>
                <a:cs typeface="Calibri" panose="020F0502020204030204" pitchFamily="34" charset="0"/>
              </a:rPr>
              <a:t> Further cardiovascular OUtcomes Research with PCSK9 Inhibition in subjects with Elevated Risk;</a:t>
            </a:r>
            <a:r>
              <a:rPr lang="en-US" sz="1200" noProof="0" dirty="0">
                <a:cs typeface="Calibri" panose="020F0502020204030204" pitchFamily="34" charset="0"/>
              </a:rPr>
              <a:t> hs-CRP = high-sensitivity C-reactive protein; LDL-C = low-density lipoprotein cholesterol; MI = myocardial infarction</a:t>
            </a:r>
            <a:r>
              <a:rPr lang="en-US" sz="1200" noProof="0" dirty="0">
                <a:solidFill>
                  <a:srgbClr val="000000"/>
                </a:solidFill>
              </a:rPr>
              <a:t>; PCSK9 = proprotein convertase subtilisin/kexin type 9</a:t>
            </a:r>
            <a:r>
              <a:rPr lang="en-US" sz="1200" noProof="0" dirty="0">
                <a:cs typeface="Calibri" panose="020F0502020204030204" pitchFamily="34" charset="0"/>
              </a:rPr>
              <a:t>. </a:t>
            </a:r>
          </a:p>
          <a:p>
            <a:endParaRPr lang="en-US"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74</a:t>
            </a:fld>
            <a:endParaRPr lang="en-US" dirty="0"/>
          </a:p>
        </p:txBody>
      </p:sp>
    </p:spTree>
    <p:extLst>
      <p:ext uri="{BB962C8B-B14F-4D97-AF65-F5344CB8AC3E}">
        <p14:creationId xmlns:p14="http://schemas.microsoft.com/office/powerpoint/2010/main" val="71235316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Bef>
                <a:spcPts val="0"/>
              </a:spcBef>
              <a:spcAft>
                <a:spcPts val="0"/>
              </a:spcAft>
            </a:pPr>
            <a:r>
              <a:rPr lang="en-CA" sz="1200" dirty="0"/>
              <a:t>CKD = chronic kidney disease; CV = cardiovascular; </a:t>
            </a:r>
            <a:r>
              <a:rPr lang="en-US" sz="1200" dirty="0">
                <a:effectLst/>
                <a:ea typeface="Calibri" panose="020F0502020204030204" pitchFamily="34" charset="0"/>
                <a:cs typeface="Calibri" panose="020F0502020204030204" pitchFamily="34" charset="0"/>
              </a:rPr>
              <a:t>FOURIER = Further cardiovascular OUtcomes Research with PCSK9 Inhibition in subjects with Elevated Risk; </a:t>
            </a:r>
            <a:r>
              <a:rPr lang="en-CA" sz="1200" dirty="0"/>
              <a:t>hs-CRP = high-sensitivity C-reactive protein; LDL-C = low-density lipoprotein cholesterol; Lp(a) = lipoprotein(a); max = maximal; MI = myocardial infarction; MV = mitral valve; PAD = peripheral artery disease; PCI = peripheral coronary intervention</a:t>
            </a:r>
            <a:r>
              <a:rPr lang="en-US" sz="1200" noProof="0" dirty="0">
                <a:solidFill>
                  <a:srgbClr val="000000"/>
                </a:solidFill>
              </a:rPr>
              <a:t>; PCSK9 = proprotein convertase subtilisin/kexin type 9</a:t>
            </a:r>
            <a:r>
              <a:rPr lang="en-CA" sz="1200" dirty="0"/>
              <a:t>; SLR = simple linear regression.</a:t>
            </a:r>
          </a:p>
          <a:p>
            <a:endParaRPr lang="en-CA" dirty="0"/>
          </a:p>
        </p:txBody>
      </p:sp>
    </p:spTree>
    <p:extLst>
      <p:ext uri="{BB962C8B-B14F-4D97-AF65-F5344CB8AC3E}">
        <p14:creationId xmlns:p14="http://schemas.microsoft.com/office/powerpoint/2010/main" val="297546919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fld id="{298EA0D8-E2F0-491D-903A-9251875F49E1}" type="slidenum">
              <a:rPr lang="en-US" smtClean="0"/>
              <a:pPr/>
              <a:t>77</a:t>
            </a:fld>
            <a:endParaRPr lang="en-US" dirty="0"/>
          </a:p>
        </p:txBody>
      </p:sp>
      <p:sp>
        <p:nvSpPr>
          <p:cNvPr id="7" name="Slide Image Placeholder 6"/>
          <p:cNvSpPr>
            <a:spLocks noGrp="1" noRot="1" noChangeAspect="1"/>
          </p:cNvSpPr>
          <p:nvPr>
            <p:ph type="sldImg"/>
          </p:nvPr>
        </p:nvSpPr>
        <p:spPr/>
      </p:sp>
      <p:sp>
        <p:nvSpPr>
          <p:cNvPr id="8" name="Notes Placeholder 7"/>
          <p:cNvSpPr>
            <a:spLocks noGrp="1"/>
          </p:cNvSpPr>
          <p:nvPr>
            <p:ph type="body" idx="1"/>
          </p:nvPr>
        </p:nvSpPr>
        <p:spPr/>
        <p:txBody>
          <a:bodyPr/>
          <a:lstStyle/>
          <a:p>
            <a:pPr marL="0" marR="0" lvl="0" indent="0" algn="l" defTabSz="914400" rtl="0" eaLnBrk="1" fontAlgn="base" latinLnBrk="0" hangingPunct="1">
              <a:lnSpc>
                <a:spcPct val="100000"/>
              </a:lnSpc>
              <a:spcBef>
                <a:spcPts val="0"/>
              </a:spcBef>
              <a:spcAft>
                <a:spcPts val="800"/>
              </a:spcAft>
              <a:buClrTx/>
              <a:buSzTx/>
              <a:buFontTx/>
              <a:buNone/>
              <a:tabLst/>
              <a:defRPr/>
            </a:pPr>
            <a:r>
              <a:rPr lang="en-US" sz="1200" dirty="0"/>
              <a:t>Giugliano RP, et al. </a:t>
            </a:r>
            <a:r>
              <a:rPr lang="en-US" sz="1200" i="1" dirty="0"/>
              <a:t>N Engl J Med</a:t>
            </a:r>
            <a:r>
              <a:rPr lang="en-US" sz="1200" dirty="0"/>
              <a:t>. 2017;377:633-643. Supplemental appendix.</a:t>
            </a:r>
          </a:p>
          <a:p>
            <a:pPr marL="0" marR="0" lvl="0" indent="0" algn="l" defTabSz="914400" rtl="0" eaLnBrk="1" fontAlgn="base" latinLnBrk="0" hangingPunct="1">
              <a:lnSpc>
                <a:spcPct val="100000"/>
              </a:lnSpc>
              <a:spcBef>
                <a:spcPts val="0"/>
              </a:spcBef>
              <a:spcAft>
                <a:spcPts val="800"/>
              </a:spcAft>
              <a:buClrTx/>
              <a:buSzTx/>
              <a:buFontTx/>
              <a:buNone/>
              <a:tabLst/>
              <a:defRPr/>
            </a:pPr>
            <a:endParaRPr lang="en-US" sz="1200" dirty="0"/>
          </a:p>
        </p:txBody>
      </p:sp>
      <p:sp>
        <p:nvSpPr>
          <p:cNvPr id="6" name="TextBox 5"/>
          <p:cNvSpPr txBox="1"/>
          <p:nvPr/>
        </p:nvSpPr>
        <p:spPr>
          <a:xfrm>
            <a:off x="50490" y="841558"/>
            <a:ext cx="830253" cy="954107"/>
          </a:xfrm>
          <a:prstGeom prst="rect">
            <a:avLst/>
          </a:prstGeom>
          <a:noFill/>
          <a:ln>
            <a:solidFill>
              <a:srgbClr val="FF0000"/>
            </a:solidFill>
          </a:ln>
        </p:spPr>
        <p:txBody>
          <a:bodyPr wrap="square" rtlCol="0">
            <a:spAutoFit/>
          </a:bodyPr>
          <a:lstStyle/>
          <a:p>
            <a:r>
              <a:rPr lang="en-IN" sz="800" dirty="0">
                <a:latin typeface="Arial Narrow" panose="020B0606020202030204" pitchFamily="34" charset="0"/>
                <a:cs typeface="Arial" panose="020B0604020202020204" pitchFamily="34" charset="0"/>
              </a:rPr>
              <a:t>Giugliano. N Engl J Med. 2017 (Supplementary Appendix): </a:t>
            </a:r>
            <a:r>
              <a:rPr lang="en-IN" sz="800" dirty="0">
                <a:latin typeface="Arial Narrow" panose="020B0606020202030204" pitchFamily="34" charset="0"/>
              </a:rPr>
              <a:t>33-A-Figure S2 (Panel A)</a:t>
            </a:r>
            <a:endParaRPr lang="en-IN" sz="800" dirty="0">
              <a:latin typeface="Arial Narrow" panose="020B0606020202030204" pitchFamily="34" charset="0"/>
              <a:cs typeface="Arial" panose="020B0604020202020204" pitchFamily="34" charset="0"/>
            </a:endParaRPr>
          </a:p>
        </p:txBody>
      </p:sp>
      <p:cxnSp>
        <p:nvCxnSpPr>
          <p:cNvPr id="9" name="Straight Arrow Connector 8"/>
          <p:cNvCxnSpPr/>
          <p:nvPr/>
        </p:nvCxnSpPr>
        <p:spPr>
          <a:xfrm>
            <a:off x="509091" y="1795665"/>
            <a:ext cx="551164" cy="493140"/>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1060255" y="1419283"/>
            <a:ext cx="4740295" cy="2636614"/>
          </a:xfrm>
          <a:prstGeom prst="rect">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Tree>
    <p:extLst>
      <p:ext uri="{BB962C8B-B14F-4D97-AF65-F5344CB8AC3E}">
        <p14:creationId xmlns:p14="http://schemas.microsoft.com/office/powerpoint/2010/main" val="182515813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fld id="{298EA0D8-E2F0-491D-903A-9251875F49E1}" type="slidenum">
              <a:rPr lang="en-US" smtClean="0"/>
              <a:pPr/>
              <a:t>78</a:t>
            </a:fld>
            <a:endParaRPr lang="en-US" dirty="0"/>
          </a:p>
        </p:txBody>
      </p:sp>
      <p:sp>
        <p:nvSpPr>
          <p:cNvPr id="7" name="Slide Image Placeholder 6"/>
          <p:cNvSpPr>
            <a:spLocks noGrp="1" noRot="1" noChangeAspect="1"/>
          </p:cNvSpPr>
          <p:nvPr>
            <p:ph type="sldImg"/>
          </p:nvPr>
        </p:nvSpPr>
        <p:spPr/>
      </p:sp>
      <p:sp>
        <p:nvSpPr>
          <p:cNvPr id="8" name="Notes Placeholder 7"/>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dirty="0"/>
              <a:t>Giugliano RP, et al. </a:t>
            </a:r>
            <a:r>
              <a:rPr lang="en-US" sz="1200" i="1" dirty="0"/>
              <a:t>N Engl J Med</a:t>
            </a:r>
            <a:r>
              <a:rPr lang="en-US" sz="1200" dirty="0"/>
              <a:t>. 2017;377:633-643. Supplemental appendix.</a:t>
            </a:r>
          </a:p>
          <a:p>
            <a:endParaRPr lang="en-US" dirty="0"/>
          </a:p>
        </p:txBody>
      </p:sp>
      <p:sp>
        <p:nvSpPr>
          <p:cNvPr id="6" name="TextBox 5"/>
          <p:cNvSpPr txBox="1"/>
          <p:nvPr/>
        </p:nvSpPr>
        <p:spPr>
          <a:xfrm>
            <a:off x="67316" y="847168"/>
            <a:ext cx="790985" cy="954107"/>
          </a:xfrm>
          <a:prstGeom prst="rect">
            <a:avLst/>
          </a:prstGeom>
          <a:noFill/>
          <a:ln>
            <a:solidFill>
              <a:srgbClr val="FF0000"/>
            </a:solidFill>
          </a:ln>
        </p:spPr>
        <p:txBody>
          <a:bodyPr wrap="square" rtlCol="0">
            <a:spAutoFit/>
          </a:bodyPr>
          <a:lstStyle/>
          <a:p>
            <a:r>
              <a:rPr lang="en-IN" sz="800" dirty="0">
                <a:latin typeface="Arial Narrow" panose="020B0606020202030204" pitchFamily="34" charset="0"/>
                <a:cs typeface="Arial" panose="020B0604020202020204" pitchFamily="34" charset="0"/>
              </a:rPr>
              <a:t>Giugliano. N Engl J Med. 2017 (Supplementary Appendix): </a:t>
            </a:r>
            <a:r>
              <a:rPr lang="en-IN" sz="800" dirty="0">
                <a:latin typeface="Arial Narrow" panose="020B0606020202030204" pitchFamily="34" charset="0"/>
              </a:rPr>
              <a:t>34-A-Figure S2 (Panel B)</a:t>
            </a:r>
            <a:endParaRPr lang="en-IN" sz="800" dirty="0">
              <a:latin typeface="Arial Narrow" panose="020B0606020202030204" pitchFamily="34" charset="0"/>
              <a:cs typeface="Arial" panose="020B0604020202020204" pitchFamily="34" charset="0"/>
            </a:endParaRPr>
          </a:p>
        </p:txBody>
      </p:sp>
      <p:cxnSp>
        <p:nvCxnSpPr>
          <p:cNvPr id="9" name="Straight Arrow Connector 8"/>
          <p:cNvCxnSpPr/>
          <p:nvPr/>
        </p:nvCxnSpPr>
        <p:spPr>
          <a:xfrm>
            <a:off x="417931" y="1801275"/>
            <a:ext cx="642324" cy="448785"/>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1060255" y="1419283"/>
            <a:ext cx="4740295" cy="2636614"/>
          </a:xfrm>
          <a:prstGeom prst="rect">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Tree>
    <p:extLst>
      <p:ext uri="{BB962C8B-B14F-4D97-AF65-F5344CB8AC3E}">
        <p14:creationId xmlns:p14="http://schemas.microsoft.com/office/powerpoint/2010/main" val="703578205"/>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fld id="{298EA0D8-E2F0-491D-903A-9251875F49E1}" type="slidenum">
              <a:rPr lang="en-US" smtClean="0"/>
              <a:pPr/>
              <a:t>79</a:t>
            </a:fld>
            <a:endParaRPr lang="en-US" dirty="0"/>
          </a:p>
        </p:txBody>
      </p:sp>
      <p:sp>
        <p:nvSpPr>
          <p:cNvPr id="7" name="Slide Image Placeholder 6"/>
          <p:cNvSpPr>
            <a:spLocks noGrp="1" noRot="1" noChangeAspect="1"/>
          </p:cNvSpPr>
          <p:nvPr>
            <p:ph type="sldImg"/>
          </p:nvPr>
        </p:nvSpPr>
        <p:spPr/>
      </p:sp>
      <p:sp>
        <p:nvSpPr>
          <p:cNvPr id="8" name="Notes Placeholder 7"/>
          <p:cNvSpPr>
            <a:spLocks noGrp="1"/>
          </p:cNvSpPr>
          <p:nvPr>
            <p:ph type="body" idx="1"/>
          </p:nvPr>
        </p:nvSpPr>
        <p:spPr/>
        <p:txBody>
          <a:bodyPr/>
          <a:lstStyle/>
          <a:p>
            <a:pPr marL="0" marR="0" lvl="0" indent="0" algn="l" defTabSz="914400" rtl="0" eaLnBrk="1" fontAlgn="base" latinLnBrk="0" hangingPunct="1">
              <a:lnSpc>
                <a:spcPct val="100000"/>
              </a:lnSpc>
              <a:spcBef>
                <a:spcPts val="0"/>
              </a:spcBef>
              <a:spcAft>
                <a:spcPts val="800"/>
              </a:spcAft>
              <a:buClrTx/>
              <a:buSzTx/>
              <a:buFontTx/>
              <a:buNone/>
              <a:tabLst/>
              <a:defRPr/>
            </a:pPr>
            <a:r>
              <a:rPr lang="en-US" sz="1200" dirty="0"/>
              <a:t>Giugliano RP, et al. </a:t>
            </a:r>
            <a:r>
              <a:rPr lang="en-US" sz="1200" i="1" dirty="0"/>
              <a:t>N Engl J Med</a:t>
            </a:r>
            <a:r>
              <a:rPr lang="en-US" sz="1200" dirty="0"/>
              <a:t>. 2017;377:633-643. Supplemental appendix.</a:t>
            </a:r>
          </a:p>
          <a:p>
            <a:pPr marL="0" marR="0" lvl="0" indent="0" algn="l" defTabSz="914400" rtl="0" eaLnBrk="1" fontAlgn="base" latinLnBrk="0" hangingPunct="1">
              <a:lnSpc>
                <a:spcPct val="100000"/>
              </a:lnSpc>
              <a:spcBef>
                <a:spcPts val="0"/>
              </a:spcBef>
              <a:spcAft>
                <a:spcPts val="800"/>
              </a:spcAft>
              <a:buClrTx/>
              <a:buSzTx/>
              <a:buFontTx/>
              <a:buNone/>
              <a:tabLst/>
              <a:defRPr/>
            </a:pPr>
            <a:endParaRPr lang="en-US" sz="1200" dirty="0"/>
          </a:p>
        </p:txBody>
      </p:sp>
      <p:sp>
        <p:nvSpPr>
          <p:cNvPr id="6" name="TextBox 5"/>
          <p:cNvSpPr txBox="1"/>
          <p:nvPr/>
        </p:nvSpPr>
        <p:spPr>
          <a:xfrm>
            <a:off x="99573" y="847168"/>
            <a:ext cx="774155" cy="954107"/>
          </a:xfrm>
          <a:prstGeom prst="rect">
            <a:avLst/>
          </a:prstGeom>
          <a:noFill/>
          <a:ln>
            <a:solidFill>
              <a:srgbClr val="FF0000"/>
            </a:solidFill>
          </a:ln>
        </p:spPr>
        <p:txBody>
          <a:bodyPr wrap="square" rtlCol="0">
            <a:spAutoFit/>
          </a:bodyPr>
          <a:lstStyle/>
          <a:p>
            <a:r>
              <a:rPr lang="en-IN" sz="800" dirty="0">
                <a:latin typeface="Arial Narrow" panose="020B0606020202030204" pitchFamily="34" charset="0"/>
                <a:cs typeface="Arial" panose="020B0604020202020204" pitchFamily="34" charset="0"/>
              </a:rPr>
              <a:t>Giugliano. N Engl J Med. 2017 (Supplementary Appendix): </a:t>
            </a:r>
            <a:r>
              <a:rPr lang="en-IN" sz="800" dirty="0">
                <a:latin typeface="Arial Narrow" panose="020B0606020202030204" pitchFamily="34" charset="0"/>
              </a:rPr>
              <a:t>35-A-Figure S2 (Panel C)</a:t>
            </a:r>
            <a:endParaRPr lang="en-IN" sz="800" dirty="0">
              <a:latin typeface="Arial Narrow" panose="020B0606020202030204" pitchFamily="34" charset="0"/>
              <a:cs typeface="Arial" panose="020B0604020202020204" pitchFamily="34" charset="0"/>
            </a:endParaRPr>
          </a:p>
        </p:txBody>
      </p:sp>
      <p:cxnSp>
        <p:nvCxnSpPr>
          <p:cNvPr id="9" name="Straight Arrow Connector 8"/>
          <p:cNvCxnSpPr>
            <a:stCxn id="6" idx="2"/>
          </p:cNvCxnSpPr>
          <p:nvPr/>
        </p:nvCxnSpPr>
        <p:spPr>
          <a:xfrm>
            <a:off x="486651" y="1801275"/>
            <a:ext cx="582447" cy="584613"/>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982639" y="1419283"/>
            <a:ext cx="4817911" cy="2636614"/>
          </a:xfrm>
          <a:prstGeom prst="rect">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Tree>
    <p:extLst>
      <p:ext uri="{BB962C8B-B14F-4D97-AF65-F5344CB8AC3E}">
        <p14:creationId xmlns:p14="http://schemas.microsoft.com/office/powerpoint/2010/main" val="302994302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fld id="{298EA0D8-E2F0-491D-903A-9251875F49E1}" type="slidenum">
              <a:rPr lang="en-US" smtClean="0"/>
              <a:pPr/>
              <a:t>80</a:t>
            </a:fld>
            <a:endParaRPr lang="en-US" dirty="0"/>
          </a:p>
        </p:txBody>
      </p:sp>
      <p:sp>
        <p:nvSpPr>
          <p:cNvPr id="7" name="Slide Image Placeholder 6"/>
          <p:cNvSpPr>
            <a:spLocks noGrp="1" noRot="1" noChangeAspect="1"/>
          </p:cNvSpPr>
          <p:nvPr>
            <p:ph type="sldImg"/>
          </p:nvPr>
        </p:nvSpPr>
        <p:spPr/>
      </p:sp>
      <p:sp>
        <p:nvSpPr>
          <p:cNvPr id="8" name="Notes Placeholder 7"/>
          <p:cNvSpPr>
            <a:spLocks noGrp="1"/>
          </p:cNvSpPr>
          <p:nvPr>
            <p:ph type="body" idx="1"/>
          </p:nvPr>
        </p:nvSpPr>
        <p:spPr/>
        <p:txBody>
          <a:bodyPr/>
          <a:lstStyle/>
          <a:p>
            <a:pPr marL="0" marR="0" lvl="0" indent="0" algn="l" defTabSz="914400" rtl="0" eaLnBrk="1" fontAlgn="base" latinLnBrk="0" hangingPunct="1">
              <a:lnSpc>
                <a:spcPct val="100000"/>
              </a:lnSpc>
              <a:spcBef>
                <a:spcPts val="0"/>
              </a:spcBef>
              <a:spcAft>
                <a:spcPts val="800"/>
              </a:spcAft>
              <a:buClrTx/>
              <a:buSzTx/>
              <a:buFontTx/>
              <a:buNone/>
              <a:tabLst/>
              <a:defRPr/>
            </a:pPr>
            <a:r>
              <a:rPr lang="en-US" sz="1200" dirty="0"/>
              <a:t>Giugliano RP, et al. </a:t>
            </a:r>
            <a:r>
              <a:rPr lang="en-US" sz="1200" i="1" dirty="0"/>
              <a:t>N Engl J Med</a:t>
            </a:r>
            <a:r>
              <a:rPr lang="en-US" sz="1200" dirty="0"/>
              <a:t>. 2017;377:633-643. Supplemental appendix.</a:t>
            </a:r>
          </a:p>
          <a:p>
            <a:pPr marL="0" marR="0" lvl="0" indent="0" algn="l" defTabSz="914400" rtl="0" eaLnBrk="1" fontAlgn="base" latinLnBrk="0" hangingPunct="1">
              <a:lnSpc>
                <a:spcPct val="100000"/>
              </a:lnSpc>
              <a:spcBef>
                <a:spcPts val="0"/>
              </a:spcBef>
              <a:spcAft>
                <a:spcPts val="800"/>
              </a:spcAft>
              <a:buClrTx/>
              <a:buSzTx/>
              <a:buFontTx/>
              <a:buNone/>
              <a:tabLst/>
              <a:defRPr/>
            </a:pPr>
            <a:endParaRPr lang="en-US" sz="1200" dirty="0"/>
          </a:p>
        </p:txBody>
      </p:sp>
      <p:sp>
        <p:nvSpPr>
          <p:cNvPr id="6" name="TextBox 5"/>
          <p:cNvSpPr txBox="1"/>
          <p:nvPr/>
        </p:nvSpPr>
        <p:spPr>
          <a:xfrm>
            <a:off x="67317" y="846643"/>
            <a:ext cx="790985" cy="954107"/>
          </a:xfrm>
          <a:prstGeom prst="rect">
            <a:avLst/>
          </a:prstGeom>
          <a:noFill/>
          <a:ln>
            <a:solidFill>
              <a:srgbClr val="FF0000"/>
            </a:solidFill>
          </a:ln>
        </p:spPr>
        <p:txBody>
          <a:bodyPr wrap="square" rtlCol="0">
            <a:spAutoFit/>
          </a:bodyPr>
          <a:lstStyle/>
          <a:p>
            <a:r>
              <a:rPr lang="en-IN" sz="800" dirty="0">
                <a:latin typeface="Arial Narrow" panose="020B0606020202030204" pitchFamily="34" charset="0"/>
                <a:cs typeface="Arial" panose="020B0604020202020204" pitchFamily="34" charset="0"/>
              </a:rPr>
              <a:t>Giugliano. N Engl J Med. 2017 (Supplementary Appendix): </a:t>
            </a:r>
            <a:r>
              <a:rPr lang="en-IN" sz="800" dirty="0">
                <a:latin typeface="Arial Narrow" panose="020B0606020202030204" pitchFamily="34" charset="0"/>
              </a:rPr>
              <a:t>36-A-Figure S2 (Panel D)</a:t>
            </a:r>
            <a:endParaRPr lang="en-IN" sz="800" dirty="0">
              <a:latin typeface="Arial Narrow" panose="020B0606020202030204" pitchFamily="34" charset="0"/>
              <a:cs typeface="Arial" panose="020B0604020202020204" pitchFamily="34" charset="0"/>
            </a:endParaRPr>
          </a:p>
        </p:txBody>
      </p:sp>
      <p:cxnSp>
        <p:nvCxnSpPr>
          <p:cNvPr id="9" name="Straight Arrow Connector 8"/>
          <p:cNvCxnSpPr/>
          <p:nvPr/>
        </p:nvCxnSpPr>
        <p:spPr>
          <a:xfrm>
            <a:off x="417931" y="1801275"/>
            <a:ext cx="642324" cy="448785"/>
          </a:xfrm>
          <a:prstGeom prst="straightConnector1">
            <a:avLst/>
          </a:prstGeom>
          <a:ln>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0" name="Rectangle 9"/>
          <p:cNvSpPr/>
          <p:nvPr/>
        </p:nvSpPr>
        <p:spPr>
          <a:xfrm>
            <a:off x="1009935" y="1419283"/>
            <a:ext cx="4790616" cy="2636614"/>
          </a:xfrm>
          <a:prstGeom prst="rect">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Tree>
    <p:extLst>
      <p:ext uri="{BB962C8B-B14F-4D97-AF65-F5344CB8AC3E}">
        <p14:creationId xmlns:p14="http://schemas.microsoft.com/office/powerpoint/2010/main" val="65637726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28600" y="142875"/>
            <a:ext cx="7315200" cy="4114800"/>
          </a:xfrm>
        </p:spPr>
      </p:sp>
      <p:sp>
        <p:nvSpPr>
          <p:cNvPr id="3" name="Notes Placeholder 2"/>
          <p:cNvSpPr>
            <a:spLocks noGrp="1"/>
          </p:cNvSpPr>
          <p:nvPr>
            <p:ph type="body" idx="1"/>
          </p:nvPr>
        </p:nvSpPr>
        <p:spPr/>
        <p:txBody>
          <a:bodyPr/>
          <a:lstStyle/>
          <a:p>
            <a:pPr algn="l"/>
            <a:r>
              <a:rPr lang="en-US" noProof="0" dirty="0">
                <a:cs typeface="Arial" panose="020B0604020202020204" pitchFamily="34" charset="0"/>
              </a:rPr>
              <a:t>5-point MACE = T</a:t>
            </a:r>
            <a:r>
              <a:rPr lang="en-US" b="0" i="0" u="none" strike="noStrike" baseline="0" dirty="0">
                <a:cs typeface="Arial" panose="020B0604020202020204" pitchFamily="34" charset="0"/>
              </a:rPr>
              <a:t>he composite of CV death, MI, stroke, hospitalization for UA, or coronary revascularization.</a:t>
            </a:r>
            <a:endParaRPr lang="en-US" noProof="0" dirty="0">
              <a:cs typeface="Arial" panose="020B0604020202020204" pitchFamily="34" charset="0"/>
            </a:endParaRPr>
          </a:p>
          <a:p>
            <a:pPr algn="l"/>
            <a:r>
              <a:rPr lang="en-US" noProof="0" dirty="0">
                <a:cs typeface="Arial" panose="020B0604020202020204" pitchFamily="34" charset="0"/>
              </a:rPr>
              <a:t>CI</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confidence interval; CV</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cardiovascular; MACE</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major adverse cardiovascular event; MI</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myocardial infarction; UA</a:t>
            </a:r>
            <a:r>
              <a:rPr lang="en-US" noProof="0" dirty="0">
                <a:solidFill>
                  <a:srgbClr val="000000"/>
                </a:solidFill>
                <a:latin typeface="Arial" panose="020B0604020202020204" pitchFamily="34" charset="0"/>
                <a:cs typeface="Arial" panose="020B0604020202020204" pitchFamily="34" charset="0"/>
              </a:rPr>
              <a:t> =</a:t>
            </a:r>
            <a:r>
              <a:rPr lang="en-US" noProof="0" dirty="0">
                <a:cs typeface="Arial" panose="020B0604020202020204" pitchFamily="34" charset="0"/>
              </a:rPr>
              <a:t> unstable angina.</a:t>
            </a:r>
          </a:p>
          <a:p>
            <a:r>
              <a:rPr lang="en-US" noProof="0" dirty="0">
                <a:cs typeface="Arial" panose="020B0604020202020204" pitchFamily="34" charset="0"/>
              </a:rPr>
              <a:t>Sabatine MS, et al. </a:t>
            </a:r>
            <a:r>
              <a:rPr lang="en-US" i="1" noProof="0" dirty="0">
                <a:cs typeface="Arial" panose="020B0604020202020204" pitchFamily="34" charset="0"/>
              </a:rPr>
              <a:t>N Engl J Med. </a:t>
            </a:r>
            <a:r>
              <a:rPr lang="en-US" noProof="0" dirty="0">
                <a:cs typeface="Arial" panose="020B0604020202020204" pitchFamily="34" charset="0"/>
              </a:rPr>
              <a:t>2017;376:1713-1722.</a:t>
            </a:r>
          </a:p>
          <a:p>
            <a:endParaRPr lang="en-US" dirty="0">
              <a:cs typeface="Arial" panose="020B0604020202020204" pitchFamily="34" charset="0"/>
            </a:endParaRPr>
          </a:p>
        </p:txBody>
      </p:sp>
    </p:spTree>
    <p:extLst>
      <p:ext uri="{BB962C8B-B14F-4D97-AF65-F5344CB8AC3E}">
        <p14:creationId xmlns:p14="http://schemas.microsoft.com/office/powerpoint/2010/main" val="218501205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dirty="0"/>
              <a:t>Giugliano RP, et al. </a:t>
            </a:r>
            <a:r>
              <a:rPr lang="en-US" sz="1200" i="1" dirty="0"/>
              <a:t>N Engl J Med</a:t>
            </a:r>
            <a:r>
              <a:rPr lang="en-US" sz="1200" dirty="0"/>
              <a:t>. 2017;377:633-643. Supplemental appendix.</a:t>
            </a:r>
          </a:p>
          <a:p>
            <a:endParaRPr lang="en-IN"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81</a:t>
            </a:fld>
            <a:endParaRPr lang="en-US" dirty="0"/>
          </a:p>
        </p:txBody>
      </p:sp>
    </p:spTree>
    <p:extLst>
      <p:ext uri="{BB962C8B-B14F-4D97-AF65-F5344CB8AC3E}">
        <p14:creationId xmlns:p14="http://schemas.microsoft.com/office/powerpoint/2010/main" val="376572824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82</a:t>
            </a:fld>
            <a:endParaRPr lang="en-US" dirty="0"/>
          </a:p>
        </p:txBody>
      </p:sp>
    </p:spTree>
    <p:extLst>
      <p:ext uri="{BB962C8B-B14F-4D97-AF65-F5344CB8AC3E}">
        <p14:creationId xmlns:p14="http://schemas.microsoft.com/office/powerpoint/2010/main" val="403158260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3" y="1143000"/>
            <a:ext cx="6724650" cy="3783013"/>
          </a:xfrm>
        </p:spPr>
      </p:sp>
      <p:sp>
        <p:nvSpPr>
          <p:cNvPr id="3" name="Notes Placeholder 2">
            <a:extLst>
              <a:ext uri="{FF2B5EF4-FFF2-40B4-BE49-F238E27FC236}">
                <a16:creationId xmlns:a16="http://schemas.microsoft.com/office/drawing/2014/main" id="{3BC48AA7-4C35-4752-E55F-264F4CFEDEC3}"/>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GB" sz="1200" dirty="0">
                <a:solidFill>
                  <a:schemeClr val="bg1"/>
                </a:solidFill>
              </a:rPr>
              <a:t>Sabatine MS, et al. </a:t>
            </a:r>
            <a:r>
              <a:rPr lang="fr-FR" sz="1200" i="1" dirty="0">
                <a:solidFill>
                  <a:schemeClr val="bg1"/>
                </a:solidFill>
              </a:rPr>
              <a:t>N </a:t>
            </a:r>
            <a:r>
              <a:rPr lang="fr-FR" sz="1200" i="1" dirty="0" err="1">
                <a:solidFill>
                  <a:schemeClr val="bg1"/>
                </a:solidFill>
              </a:rPr>
              <a:t>Engl</a:t>
            </a:r>
            <a:r>
              <a:rPr lang="fr-FR" sz="1200" i="1" dirty="0">
                <a:solidFill>
                  <a:schemeClr val="bg1"/>
                </a:solidFill>
              </a:rPr>
              <a:t> J Med</a:t>
            </a:r>
            <a:r>
              <a:rPr lang="fr-FR" sz="1200" dirty="0">
                <a:solidFill>
                  <a:schemeClr val="bg1"/>
                </a:solidFill>
              </a:rPr>
              <a:t>. 2017;376:1713-1722; </a:t>
            </a:r>
            <a:r>
              <a:rPr lang="en-IN" sz="1200" dirty="0">
                <a:solidFill>
                  <a:schemeClr val="bg1"/>
                </a:solidFill>
              </a:rPr>
              <a:t>O’Donoghue ML, et al. </a:t>
            </a:r>
            <a:r>
              <a:rPr lang="en-IN" sz="1200" i="1" dirty="0">
                <a:solidFill>
                  <a:schemeClr val="bg1"/>
                </a:solidFill>
              </a:rPr>
              <a:t>Circulation</a:t>
            </a:r>
            <a:r>
              <a:rPr lang="en-IN" sz="1200" dirty="0">
                <a:solidFill>
                  <a:schemeClr val="bg1"/>
                </a:solidFill>
              </a:rPr>
              <a:t>. </a:t>
            </a:r>
            <a:r>
              <a:rPr lang="en-US" sz="1200" dirty="0">
                <a:solidFill>
                  <a:schemeClr val="bg1"/>
                </a:solidFill>
              </a:rPr>
              <a:t>2022;146:1109-1119.</a:t>
            </a:r>
          </a:p>
        </p:txBody>
      </p:sp>
    </p:spTree>
    <p:extLst>
      <p:ext uri="{BB962C8B-B14F-4D97-AF65-F5344CB8AC3E}">
        <p14:creationId xmlns:p14="http://schemas.microsoft.com/office/powerpoint/2010/main" val="29892985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3" y="1143000"/>
            <a:ext cx="6724650" cy="3783013"/>
          </a:xfrm>
        </p:spPr>
      </p:sp>
      <p:sp>
        <p:nvSpPr>
          <p:cNvPr id="3" name="Notes Placeholder 2">
            <a:extLst>
              <a:ext uri="{FF2B5EF4-FFF2-40B4-BE49-F238E27FC236}">
                <a16:creationId xmlns:a16="http://schemas.microsoft.com/office/drawing/2014/main" id="{A177AC91-0656-E1AE-1449-E16B40939BB4}"/>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GB" sz="1200" dirty="0">
                <a:solidFill>
                  <a:schemeClr val="bg1"/>
                </a:solidFill>
              </a:rPr>
              <a:t>Sabatine MS, et al. </a:t>
            </a:r>
            <a:r>
              <a:rPr lang="fr-FR" sz="1200" i="1" dirty="0">
                <a:solidFill>
                  <a:schemeClr val="bg1"/>
                </a:solidFill>
              </a:rPr>
              <a:t>N </a:t>
            </a:r>
            <a:r>
              <a:rPr lang="fr-FR" sz="1200" i="1" dirty="0" err="1">
                <a:solidFill>
                  <a:schemeClr val="bg1"/>
                </a:solidFill>
              </a:rPr>
              <a:t>Engl</a:t>
            </a:r>
            <a:r>
              <a:rPr lang="fr-FR" sz="1200" i="1" dirty="0">
                <a:solidFill>
                  <a:schemeClr val="bg1"/>
                </a:solidFill>
              </a:rPr>
              <a:t> J Med</a:t>
            </a:r>
            <a:r>
              <a:rPr lang="fr-FR" sz="1200" dirty="0">
                <a:solidFill>
                  <a:schemeClr val="bg1"/>
                </a:solidFill>
              </a:rPr>
              <a:t>. 2017;376:1713-1722; </a:t>
            </a:r>
            <a:r>
              <a:rPr lang="en-IN" sz="1200" dirty="0">
                <a:solidFill>
                  <a:schemeClr val="bg1"/>
                </a:solidFill>
              </a:rPr>
              <a:t>O’Donoghue ML, et al. </a:t>
            </a:r>
            <a:r>
              <a:rPr lang="en-IN" sz="1200" i="1" dirty="0">
                <a:solidFill>
                  <a:schemeClr val="bg1"/>
                </a:solidFill>
              </a:rPr>
              <a:t>Circulation</a:t>
            </a:r>
            <a:r>
              <a:rPr lang="en-IN" sz="1200" dirty="0">
                <a:solidFill>
                  <a:schemeClr val="bg1"/>
                </a:solidFill>
              </a:rPr>
              <a:t>. </a:t>
            </a:r>
            <a:r>
              <a:rPr lang="en-US" sz="1200" dirty="0">
                <a:solidFill>
                  <a:schemeClr val="bg1"/>
                </a:solidFill>
              </a:rPr>
              <a:t>2022;146:1109-1119.</a:t>
            </a:r>
          </a:p>
          <a:p>
            <a:endParaRPr lang="en-US" dirty="0"/>
          </a:p>
        </p:txBody>
      </p:sp>
    </p:spTree>
    <p:extLst>
      <p:ext uri="{BB962C8B-B14F-4D97-AF65-F5344CB8AC3E}">
        <p14:creationId xmlns:p14="http://schemas.microsoft.com/office/powerpoint/2010/main" val="295572835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6200" y="1143000"/>
            <a:ext cx="6684963" cy="3760788"/>
          </a:xfrm>
        </p:spPr>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C921214-E832-274D-A515-2E1186F647F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302089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3025" y="1143000"/>
            <a:ext cx="6707188" cy="3771900"/>
          </a:xfrm>
        </p:spPr>
      </p:sp>
      <p:sp>
        <p:nvSpPr>
          <p:cNvPr id="3" name="Notes Placeholder 2">
            <a:extLst>
              <a:ext uri="{FF2B5EF4-FFF2-40B4-BE49-F238E27FC236}">
                <a16:creationId xmlns:a16="http://schemas.microsoft.com/office/drawing/2014/main" id="{8691BE59-3B76-BA94-8860-F932EEF39619}"/>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IN" sz="1200" dirty="0">
                <a:effectLst/>
                <a:ea typeface="Calibri" panose="020F0502020204030204" pitchFamily="34" charset="0"/>
                <a:cs typeface="Arial" panose="020B0604020202020204" pitchFamily="34" charset="0"/>
              </a:rPr>
              <a:t>Error bars represent 95% CI</a:t>
            </a:r>
            <a:endParaRPr lang="en-US" sz="1200" dirty="0">
              <a:latin typeface="+mn-lt"/>
              <a:ea typeface="MS Mincho" panose="02020609040205080304" pitchFamily="49" charset="-128"/>
            </a:endParaRPr>
          </a:p>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dirty="0">
                <a:latin typeface="+mn-lt"/>
                <a:ea typeface="MS Mincho" panose="02020609040205080304" pitchFamily="49" charset="-128"/>
              </a:rPr>
              <a:t>CI, confidence interval; IQR, interquartile range; LDL-C, </a:t>
            </a:r>
            <a:r>
              <a:rPr lang="en-GB" sz="1200" dirty="0">
                <a:effectLst/>
                <a:ea typeface="Calibri" panose="020F0502020204030204" pitchFamily="34" charset="0"/>
                <a:cs typeface="Arial" panose="020B0604020202020204" pitchFamily="34" charset="0"/>
              </a:rPr>
              <a:t>low-density lipoprotein-cholesterol</a:t>
            </a:r>
            <a:r>
              <a:rPr lang="en-US" sz="1200" dirty="0">
                <a:latin typeface="+mn-lt"/>
                <a:ea typeface="MS Mincho" panose="02020609040205080304" pitchFamily="49" charset="-128"/>
              </a:rPr>
              <a:t>; OLE, open-label extension.</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GB" sz="1200" dirty="0"/>
              <a:t>Sabatine MS, et al. </a:t>
            </a:r>
            <a:r>
              <a:rPr lang="fr-FR" sz="1200" i="1" dirty="0"/>
              <a:t>N </a:t>
            </a:r>
            <a:r>
              <a:rPr lang="fr-FR" sz="1200" i="1" dirty="0" err="1"/>
              <a:t>Engl</a:t>
            </a:r>
            <a:r>
              <a:rPr lang="fr-FR" sz="1200" i="1" dirty="0"/>
              <a:t> J Med</a:t>
            </a:r>
            <a:r>
              <a:rPr lang="fr-FR" sz="1200" dirty="0"/>
              <a:t>. 2017;376:1713-1722; </a:t>
            </a:r>
            <a:r>
              <a:rPr lang="en-IN" sz="1200" dirty="0"/>
              <a:t>O’Donoghue ML, et al. </a:t>
            </a:r>
            <a:r>
              <a:rPr lang="en-IN" sz="1200" i="1" dirty="0"/>
              <a:t>Circulation</a:t>
            </a:r>
            <a:r>
              <a:rPr lang="en-IN" sz="1200" dirty="0"/>
              <a:t>. </a:t>
            </a:r>
            <a:r>
              <a:rPr lang="en-US" sz="1200" dirty="0"/>
              <a:t>2022;146:1109-1119</a:t>
            </a:r>
            <a:endParaRPr lang="en-US" sz="1200" dirty="0">
              <a:latin typeface="+mn-lt"/>
              <a:ea typeface="MS Mincho" panose="02020609040205080304" pitchFamily="49" charset="-128"/>
            </a:endParaRPr>
          </a:p>
          <a:p>
            <a:endParaRPr lang="en-US" dirty="0"/>
          </a:p>
        </p:txBody>
      </p:sp>
    </p:spTree>
    <p:extLst>
      <p:ext uri="{BB962C8B-B14F-4D97-AF65-F5344CB8AC3E}">
        <p14:creationId xmlns:p14="http://schemas.microsoft.com/office/powerpoint/2010/main" val="36361260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4813" cy="3084513"/>
          </a:xfrm>
        </p:spPr>
      </p:sp>
      <p:sp>
        <p:nvSpPr>
          <p:cNvPr id="3" name="Notes Placeholder 2"/>
          <p:cNvSpPr>
            <a:spLocks noGrp="1"/>
          </p:cNvSpPr>
          <p:nvPr>
            <p:ph type="body" idx="1"/>
          </p:nvPr>
        </p:nvSpPr>
        <p:spPr>
          <a:xfrm>
            <a:off x="685800" y="4314826"/>
            <a:ext cx="5486400" cy="4400550"/>
          </a:xfrm>
        </p:spPr>
        <p:txBody>
          <a:bodyPr/>
          <a:lstStyle/>
          <a:p>
            <a:r>
              <a:rPr lang="en-IN" sz="900" dirty="0">
                <a:effectLst/>
                <a:ea typeface="Calibri" panose="020F0502020204030204" pitchFamily="34" charset="0"/>
                <a:cs typeface="Arial" panose="020B0604020202020204" pitchFamily="34" charset="0"/>
              </a:rPr>
              <a:t>Error bars represent 95% CI</a:t>
            </a:r>
          </a:p>
          <a:p>
            <a:r>
              <a:rPr lang="en-IN" sz="900" dirty="0">
                <a:effectLst/>
                <a:ea typeface="Calibri" panose="020F0502020204030204" pitchFamily="34" charset="0"/>
                <a:cs typeface="Arial" panose="020B0604020202020204" pitchFamily="34" charset="0"/>
              </a:rPr>
              <a:t>CI = confidence interval; FOURIER = Further cardiovascular </a:t>
            </a:r>
            <a:r>
              <a:rPr lang="en-IN" sz="900" dirty="0" err="1">
                <a:effectLst/>
                <a:ea typeface="Calibri" panose="020F0502020204030204" pitchFamily="34" charset="0"/>
                <a:cs typeface="Arial" panose="020B0604020202020204" pitchFamily="34" charset="0"/>
              </a:rPr>
              <a:t>OUtcomes</a:t>
            </a:r>
            <a:r>
              <a:rPr lang="en-IN" sz="900" dirty="0">
                <a:effectLst/>
                <a:ea typeface="Calibri" panose="020F0502020204030204" pitchFamily="34" charset="0"/>
                <a:cs typeface="Arial" panose="020B0604020202020204" pitchFamily="34" charset="0"/>
              </a:rPr>
              <a:t> Research with PCSK9 Inhibition in subjects with Elevated Risk; IQR = interquartile range; LDL-C = </a:t>
            </a:r>
            <a:r>
              <a:rPr lang="en-GB" sz="900" dirty="0">
                <a:effectLst/>
                <a:ea typeface="Calibri" panose="020F0502020204030204" pitchFamily="34" charset="0"/>
                <a:cs typeface="Arial" panose="020B0604020202020204" pitchFamily="34" charset="0"/>
              </a:rPr>
              <a:t>low-density lipoprotein cholesterol; LSM = least-square mean; </a:t>
            </a:r>
            <a:r>
              <a:rPr lang="en-IN" sz="900" dirty="0">
                <a:effectLst/>
                <a:ea typeface="Calibri" panose="020F0502020204030204" pitchFamily="34" charset="0"/>
                <a:cs typeface="Arial" panose="020B0604020202020204" pitchFamily="34" charset="0"/>
              </a:rPr>
              <a:t>OLE = open-label extension</a:t>
            </a:r>
            <a:endParaRPr lang="en-US" sz="900" dirty="0">
              <a:effectLst/>
              <a:ea typeface="Calibri" panose="020F0502020204030204" pitchFamily="34" charset="0"/>
              <a:cs typeface="Arial" panose="020B0604020202020204" pitchFamily="34" charset="0"/>
            </a:endParaRPr>
          </a:p>
          <a:p>
            <a:pPr marL="0" marR="0" lvl="0" indent="0" algn="l" defTabSz="914400" rtl="0" eaLnBrk="1" fontAlgn="base" latinLnBrk="0" hangingPunct="1">
              <a:lnSpc>
                <a:spcPct val="100000"/>
              </a:lnSpc>
              <a:spcBef>
                <a:spcPct val="30000"/>
              </a:spcBef>
              <a:spcAft>
                <a:spcPct val="0"/>
              </a:spcAft>
              <a:buClrTx/>
              <a:buSzTx/>
              <a:buFontTx/>
              <a:buNone/>
              <a:tabLst/>
              <a:defRPr/>
            </a:pPr>
            <a:r>
              <a:rPr lang="en-GB" sz="900" dirty="0"/>
              <a:t>Sabatine MS, et al. </a:t>
            </a:r>
            <a:r>
              <a:rPr lang="fr-FR" sz="900" i="1" dirty="0"/>
              <a:t>N </a:t>
            </a:r>
            <a:r>
              <a:rPr lang="fr-FR" sz="900" i="1" dirty="0" err="1"/>
              <a:t>Engl</a:t>
            </a:r>
            <a:r>
              <a:rPr lang="fr-FR" sz="900" i="1" dirty="0"/>
              <a:t> J Med</a:t>
            </a:r>
            <a:r>
              <a:rPr lang="fr-FR" sz="900" dirty="0"/>
              <a:t>. 2017;376:1713-1722; </a:t>
            </a:r>
            <a:r>
              <a:rPr lang="en-IN" sz="900" dirty="0"/>
              <a:t>O’Donoghue ML, et al. </a:t>
            </a:r>
            <a:r>
              <a:rPr lang="en-IN" sz="900" i="1" dirty="0"/>
              <a:t>Circulation</a:t>
            </a:r>
            <a:r>
              <a:rPr lang="en-IN" sz="900" dirty="0"/>
              <a:t>. </a:t>
            </a:r>
            <a:r>
              <a:rPr lang="en-US" sz="900" dirty="0"/>
              <a:t>2022;146:1109-1119</a:t>
            </a:r>
            <a:endParaRPr lang="en-US" sz="900" dirty="0">
              <a:latin typeface="+mn-lt"/>
              <a:ea typeface="MS Mincho" panose="02020609040205080304" pitchFamily="49" charset="-128"/>
            </a:endParaRPr>
          </a:p>
          <a:p>
            <a:pPr marL="171421" indent="-171421">
              <a:defRPr/>
            </a:pPr>
            <a:endParaRPr lang="en-GB" sz="900" dirty="0">
              <a:solidFill>
                <a:prstClr val="black"/>
              </a:solidFill>
            </a:endParaRPr>
          </a:p>
        </p:txBody>
      </p:sp>
    </p:spTree>
    <p:extLst>
      <p:ext uri="{BB962C8B-B14F-4D97-AF65-F5344CB8AC3E}">
        <p14:creationId xmlns:p14="http://schemas.microsoft.com/office/powerpoint/2010/main" val="412927501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4813" cy="3084513"/>
          </a:xfrm>
        </p:spPr>
      </p:sp>
      <p:sp>
        <p:nvSpPr>
          <p:cNvPr id="3" name="Notes Placeholder 2"/>
          <p:cNvSpPr>
            <a:spLocks noGrp="1"/>
          </p:cNvSpPr>
          <p:nvPr>
            <p:ph type="body" idx="1"/>
          </p:nvPr>
        </p:nvSpPr>
        <p:spPr>
          <a:xfrm>
            <a:off x="685800" y="4314826"/>
            <a:ext cx="5486400" cy="4400550"/>
          </a:xfrm>
        </p:spPr>
        <p:txBody>
          <a:bodyPr/>
          <a:lstStyle/>
          <a:p>
            <a:r>
              <a:rPr lang="en-US" noProof="0" dirty="0">
                <a:effectLst/>
                <a:ea typeface="Calibri" panose="020F0502020204030204" pitchFamily="34" charset="0"/>
              </a:rPr>
              <a:t>CI = confidence interval; </a:t>
            </a:r>
            <a:r>
              <a:rPr kumimoji="0" lang="en-US" b="0" u="none" strike="noStrike" kern="1200" cap="none" spc="0" normalizeH="0" baseline="0" noProof="0" dirty="0">
                <a:ln>
                  <a:noFill/>
                </a:ln>
                <a:solidFill>
                  <a:srgbClr val="000000"/>
                </a:solidFill>
                <a:effectLst/>
                <a:uLnTx/>
                <a:uFillTx/>
              </a:rPr>
              <a:t>CoR</a:t>
            </a:r>
            <a:r>
              <a:rPr lang="en-US" noProof="0" dirty="0">
                <a:solidFill>
                  <a:srgbClr val="000000"/>
                </a:solidFill>
              </a:rPr>
              <a:t> = </a:t>
            </a:r>
            <a:r>
              <a:rPr kumimoji="0" lang="en-US" b="0" u="none" strike="noStrike" kern="1200" cap="none" spc="0" normalizeH="0" baseline="0" noProof="0" dirty="0">
                <a:ln>
                  <a:noFill/>
                </a:ln>
                <a:solidFill>
                  <a:srgbClr val="000000"/>
                </a:solidFill>
                <a:effectLst/>
                <a:uLnTx/>
                <a:uFillTx/>
              </a:rPr>
              <a:t>coronary revascularization; </a:t>
            </a:r>
            <a:r>
              <a:rPr lang="en-US" noProof="0" dirty="0">
                <a:effectLst/>
                <a:ea typeface="Calibri" panose="020F0502020204030204" pitchFamily="34" charset="0"/>
              </a:rPr>
              <a:t>CV = cardiovascular; FOURIER = Further cardiovascular OUtcomes Research with PCSK9 Inhibition in subjects with Elevated Risk; HR = hazard ratio;</a:t>
            </a:r>
            <a:r>
              <a:rPr lang="en-US" sz="1800" b="0" i="0" kern="1200" dirty="0">
                <a:solidFill>
                  <a:srgbClr val="000000"/>
                </a:solidFill>
                <a:effectLst/>
                <a:latin typeface="Arial" panose="020B0604020202020204" pitchFamily="34" charset="0"/>
                <a:ea typeface="+mn-ea"/>
                <a:cs typeface="+mn-cs"/>
              </a:rPr>
              <a:t> </a:t>
            </a:r>
            <a:r>
              <a:rPr lang="en-US" sz="1800" b="0" i="0" kern="1200" dirty="0">
                <a:solidFill>
                  <a:srgbClr val="000000"/>
                </a:solidFill>
                <a:effectLst/>
                <a:latin typeface="Arial" panose="020B0604020202020204" pitchFamily="34" charset="0"/>
                <a:ea typeface="+mn-ea"/>
                <a:cs typeface="Arial" panose="020B0604020202020204" pitchFamily="34" charset="0"/>
              </a:rPr>
              <a:t>MACE = major adverse cardiovascular event;</a:t>
            </a:r>
            <a:r>
              <a:rPr lang="en-US" noProof="0" dirty="0">
                <a:effectLst/>
                <a:ea typeface="Calibri" panose="020F0502020204030204" pitchFamily="34" charset="0"/>
              </a:rPr>
              <a:t> MI = myocardial infarction; OLE = open-label extension</a:t>
            </a:r>
            <a:r>
              <a:rPr lang="en-US" sz="1200" noProof="0" dirty="0">
                <a:solidFill>
                  <a:srgbClr val="000000"/>
                </a:solidFill>
              </a:rPr>
              <a:t>; PCSK9 = proprotein convertase subtilisin/kexin type 9</a:t>
            </a:r>
            <a:r>
              <a:rPr lang="en-US" noProof="0" dirty="0">
                <a:effectLst/>
                <a:ea typeface="Calibri" panose="020F0502020204030204" pitchFamily="34" charset="0"/>
              </a:rPr>
              <a:t>; UA = unstable angina.</a:t>
            </a:r>
          </a:p>
          <a:p>
            <a:r>
              <a:rPr lang="en-US" noProof="0" dirty="0">
                <a:effectLst/>
                <a:ea typeface="Calibri" panose="020F0502020204030204" pitchFamily="34" charset="0"/>
                <a:cs typeface="Calibri" panose="020F0502020204030204" pitchFamily="34" charset="0"/>
              </a:rPr>
              <a:t>1. </a:t>
            </a:r>
            <a:r>
              <a:rPr lang="en-US" noProof="0" dirty="0">
                <a:effectLst/>
                <a:ea typeface="Calibri" panose="020F0502020204030204" pitchFamily="34" charset="0"/>
              </a:rPr>
              <a:t>O’Donoghue ML, et al. </a:t>
            </a:r>
            <a:r>
              <a:rPr lang="en-US" i="1" noProof="0" dirty="0">
                <a:effectLst/>
                <a:ea typeface="Calibri" panose="020F0502020204030204" pitchFamily="34" charset="0"/>
              </a:rPr>
              <a:t>Circulation</a:t>
            </a:r>
            <a:r>
              <a:rPr lang="en-US" noProof="0" dirty="0">
                <a:effectLst/>
                <a:ea typeface="Calibri" panose="020F0502020204030204" pitchFamily="34" charset="0"/>
              </a:rPr>
              <a:t>. </a:t>
            </a:r>
            <a:r>
              <a:rPr lang="en-US" b="0" noProof="0" dirty="0">
                <a:solidFill>
                  <a:srgbClr val="000000"/>
                </a:solidFill>
                <a:effectLst/>
              </a:rPr>
              <a:t>2022;146:1109-1119. </a:t>
            </a:r>
            <a:r>
              <a:rPr lang="en-US" noProof="0" dirty="0">
                <a:effectLst/>
                <a:ea typeface="Calibri" panose="020F0502020204030204" pitchFamily="34" charset="0"/>
                <a:cs typeface="Calibri" panose="020F0502020204030204" pitchFamily="34" charset="0"/>
              </a:rPr>
              <a:t>2. </a:t>
            </a:r>
            <a:r>
              <a:rPr lang="en-US" noProof="0" dirty="0">
                <a:effectLst/>
                <a:ea typeface="Calibri" panose="020F0502020204030204" pitchFamily="34" charset="0"/>
              </a:rPr>
              <a:t>O’Donoghue ML, et al. </a:t>
            </a:r>
            <a:r>
              <a:rPr lang="en-US" i="1" noProof="0" dirty="0">
                <a:effectLst/>
                <a:ea typeface="Calibri" panose="020F0502020204030204" pitchFamily="34" charset="0"/>
              </a:rPr>
              <a:t>Circulation</a:t>
            </a:r>
            <a:r>
              <a:rPr lang="en-US" noProof="0" dirty="0">
                <a:effectLst/>
                <a:ea typeface="Calibri" panose="020F0502020204030204" pitchFamily="34" charset="0"/>
              </a:rPr>
              <a:t>. </a:t>
            </a:r>
            <a:r>
              <a:rPr lang="en-US" b="0" noProof="0" dirty="0">
                <a:solidFill>
                  <a:srgbClr val="000000"/>
                </a:solidFill>
                <a:effectLst/>
              </a:rPr>
              <a:t>2022;146:1109-1119; supplementary material.</a:t>
            </a:r>
            <a:endParaRPr lang="en-US" noProof="0" dirty="0">
              <a:effectLst/>
              <a:ea typeface="Calibri" panose="020F0502020204030204" pitchFamily="34" charset="0"/>
            </a:endParaRPr>
          </a:p>
          <a:p>
            <a:pPr marL="171421" indent="-171421">
              <a:defRPr/>
            </a:pPr>
            <a:endParaRPr lang="en-GB" dirty="0">
              <a:solidFill>
                <a:prstClr val="black"/>
              </a:solidFill>
            </a:endParaRPr>
          </a:p>
        </p:txBody>
      </p:sp>
    </p:spTree>
    <p:extLst>
      <p:ext uri="{BB962C8B-B14F-4D97-AF65-F5344CB8AC3E}">
        <p14:creationId xmlns:p14="http://schemas.microsoft.com/office/powerpoint/2010/main" val="260806337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4813" cy="3084513"/>
          </a:xfrm>
        </p:spPr>
      </p:sp>
      <p:sp>
        <p:nvSpPr>
          <p:cNvPr id="3" name="Notes Placeholder 2"/>
          <p:cNvSpPr>
            <a:spLocks noGrp="1"/>
          </p:cNvSpPr>
          <p:nvPr>
            <p:ph type="body" idx="1"/>
          </p:nvPr>
        </p:nvSpPr>
        <p:spPr>
          <a:xfrm>
            <a:off x="685800" y="4314826"/>
            <a:ext cx="5486400" cy="4400550"/>
          </a:xfrm>
        </p:spPr>
        <p:txBody>
          <a:bodyPr/>
          <a:lstStyle/>
          <a:p>
            <a:r>
              <a:rPr lang="en-US" noProof="0" dirty="0">
                <a:effectLst/>
                <a:ea typeface="Calibri" panose="020F0502020204030204" pitchFamily="34" charset="0"/>
              </a:rPr>
              <a:t>CI = confidence interval; CV = cardiovascular; FOURIER = Further cardiovascular OUtcomes Research with PCSK9 Inhibition in subjects with Elevated Risk; HR = hazard ratio; MI = myocardial infarction; OLE = open-label extension</a:t>
            </a:r>
            <a:r>
              <a:rPr lang="en-US" sz="1200" noProof="0" dirty="0">
                <a:solidFill>
                  <a:srgbClr val="000000"/>
                </a:solidFill>
              </a:rPr>
              <a:t>; PCSK9 = proprotein convertase subtilisin/kexin type 9</a:t>
            </a:r>
            <a:r>
              <a:rPr lang="en-US" noProof="0" dirty="0">
                <a:effectLst/>
                <a:ea typeface="Calibri" panose="020F0502020204030204" pitchFamily="34" charset="0"/>
              </a:rPr>
              <a:t>.</a:t>
            </a:r>
          </a:p>
          <a:p>
            <a:r>
              <a:rPr lang="en-US" noProof="0" dirty="0">
                <a:effectLst/>
                <a:ea typeface="Calibri" panose="020F0502020204030204" pitchFamily="34" charset="0"/>
                <a:cs typeface="Calibri" panose="020F0502020204030204" pitchFamily="34" charset="0"/>
              </a:rPr>
              <a:t>1. </a:t>
            </a:r>
            <a:r>
              <a:rPr lang="en-US" noProof="0" dirty="0">
                <a:effectLst/>
                <a:ea typeface="Calibri" panose="020F0502020204030204" pitchFamily="34" charset="0"/>
              </a:rPr>
              <a:t>O’Donoghue ML, et al. </a:t>
            </a:r>
            <a:r>
              <a:rPr lang="en-US" i="1" noProof="0" dirty="0">
                <a:effectLst/>
                <a:ea typeface="Calibri" panose="020F0502020204030204" pitchFamily="34" charset="0"/>
              </a:rPr>
              <a:t>Circulation</a:t>
            </a:r>
            <a:r>
              <a:rPr lang="en-US" noProof="0" dirty="0">
                <a:effectLst/>
                <a:ea typeface="Calibri" panose="020F0502020204030204" pitchFamily="34" charset="0"/>
              </a:rPr>
              <a:t>. </a:t>
            </a:r>
            <a:r>
              <a:rPr lang="en-US" b="0" noProof="0" dirty="0">
                <a:solidFill>
                  <a:srgbClr val="000000"/>
                </a:solidFill>
                <a:effectLst/>
              </a:rPr>
              <a:t>2022;146:1109-1119. </a:t>
            </a:r>
            <a:r>
              <a:rPr lang="en-US" noProof="0" dirty="0">
                <a:effectLst/>
                <a:ea typeface="Calibri" panose="020F0502020204030204" pitchFamily="34" charset="0"/>
                <a:cs typeface="Calibri" panose="020F0502020204030204" pitchFamily="34" charset="0"/>
              </a:rPr>
              <a:t>2. </a:t>
            </a:r>
            <a:r>
              <a:rPr lang="en-US" noProof="0" dirty="0">
                <a:effectLst/>
                <a:ea typeface="Calibri" panose="020F0502020204030204" pitchFamily="34" charset="0"/>
              </a:rPr>
              <a:t>O’Donoghue ML, et al. </a:t>
            </a:r>
            <a:r>
              <a:rPr lang="en-US" i="1" noProof="0" dirty="0">
                <a:effectLst/>
                <a:ea typeface="Calibri" panose="020F0502020204030204" pitchFamily="34" charset="0"/>
              </a:rPr>
              <a:t>Circulation</a:t>
            </a:r>
            <a:r>
              <a:rPr lang="en-US" noProof="0" dirty="0">
                <a:effectLst/>
                <a:ea typeface="Calibri" panose="020F0502020204030204" pitchFamily="34" charset="0"/>
              </a:rPr>
              <a:t>. </a:t>
            </a:r>
            <a:r>
              <a:rPr lang="en-US" b="0" noProof="0" dirty="0">
                <a:solidFill>
                  <a:srgbClr val="000000"/>
                </a:solidFill>
                <a:effectLst/>
              </a:rPr>
              <a:t>2022;146:1109-1119; supplementary material.</a:t>
            </a:r>
            <a:endParaRPr lang="en-US" noProof="0" dirty="0">
              <a:effectLst/>
              <a:ea typeface="Calibri" panose="020F0502020204030204" pitchFamily="34" charset="0"/>
            </a:endParaRPr>
          </a:p>
          <a:p>
            <a:pPr marL="171421" indent="-171421">
              <a:defRPr/>
            </a:pPr>
            <a:endParaRPr lang="en-GB" dirty="0">
              <a:solidFill>
                <a:prstClr val="black"/>
              </a:solidFill>
            </a:endParaRPr>
          </a:p>
        </p:txBody>
      </p:sp>
    </p:spTree>
    <p:extLst>
      <p:ext uri="{BB962C8B-B14F-4D97-AF65-F5344CB8AC3E}">
        <p14:creationId xmlns:p14="http://schemas.microsoft.com/office/powerpoint/2010/main" val="326033357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3" y="1143000"/>
            <a:ext cx="6781800" cy="3814763"/>
          </a:xfrm>
        </p:spPr>
      </p:sp>
      <p:sp>
        <p:nvSpPr>
          <p:cNvPr id="3" name="Notes Placeholder 2">
            <a:extLst>
              <a:ext uri="{FF2B5EF4-FFF2-40B4-BE49-F238E27FC236}">
                <a16:creationId xmlns:a16="http://schemas.microsoft.com/office/drawing/2014/main" id="{52C54336-29B9-CBD2-1B6B-B42BA64E8109}"/>
              </a:ext>
            </a:extLst>
          </p:cNvPr>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IN" sz="1200" dirty="0">
                <a:solidFill>
                  <a:schemeClr val="bg1"/>
                </a:solidFill>
              </a:rPr>
              <a:t>O’Donoghue ML, et al. </a:t>
            </a:r>
            <a:r>
              <a:rPr lang="en-IN" sz="1200" i="1" dirty="0">
                <a:solidFill>
                  <a:schemeClr val="bg1"/>
                </a:solidFill>
              </a:rPr>
              <a:t>Circulation</a:t>
            </a:r>
            <a:r>
              <a:rPr lang="en-IN" sz="1200" dirty="0">
                <a:solidFill>
                  <a:schemeClr val="bg1"/>
                </a:solidFill>
              </a:rPr>
              <a:t>. </a:t>
            </a:r>
            <a:r>
              <a:rPr lang="en-US" sz="1200" dirty="0">
                <a:solidFill>
                  <a:schemeClr val="bg1"/>
                </a:solidFill>
              </a:rPr>
              <a:t>2022;146:1109-1119.</a:t>
            </a:r>
            <a:r>
              <a:rPr lang="fr-FR" sz="1200" dirty="0">
                <a:solidFill>
                  <a:schemeClr val="bg1"/>
                </a:solidFill>
              </a:rPr>
              <a:t>.</a:t>
            </a:r>
            <a:endParaRPr lang="en-US" sz="1200" dirty="0">
              <a:solidFill>
                <a:schemeClr val="bg1"/>
              </a:solidFill>
            </a:endParaRPr>
          </a:p>
          <a:p>
            <a:endParaRPr lang="en-US" dirty="0"/>
          </a:p>
        </p:txBody>
      </p:sp>
    </p:spTree>
    <p:extLst>
      <p:ext uri="{BB962C8B-B14F-4D97-AF65-F5344CB8AC3E}">
        <p14:creationId xmlns:p14="http://schemas.microsoft.com/office/powerpoint/2010/main" val="278859164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28600" y="142875"/>
            <a:ext cx="7315200" cy="4114800"/>
          </a:xfrm>
        </p:spPr>
      </p:sp>
      <p:sp>
        <p:nvSpPr>
          <p:cNvPr id="3" name="Notes Placeholder 2"/>
          <p:cNvSpPr>
            <a:spLocks noGrp="1"/>
          </p:cNvSpPr>
          <p:nvPr>
            <p:ph type="body" idx="1"/>
          </p:nvPr>
        </p:nvSpPr>
        <p:spPr/>
        <p:txBody>
          <a:bodyPr/>
          <a:lstStyle/>
          <a:p>
            <a:pPr defTabSz="457200"/>
            <a:r>
              <a:rPr lang="en-US" noProof="0" dirty="0">
                <a:solidFill>
                  <a:srgbClr val="000000"/>
                </a:solidFill>
                <a:cs typeface="Arial" panose="020B0604020202020204" pitchFamily="34" charset="0"/>
              </a:rPr>
              <a:t>3-point MACE = </a:t>
            </a:r>
            <a:r>
              <a:rPr lang="en-US" sz="1200" noProof="0" dirty="0">
                <a:solidFill>
                  <a:srgbClr val="000000"/>
                </a:solidFill>
                <a:cs typeface="Arial" panose="020B0604020202020204" pitchFamily="34" charset="0"/>
              </a:rPr>
              <a:t>C</a:t>
            </a:r>
            <a:r>
              <a:rPr lang="en-US" sz="1200" noProof="0" dirty="0">
                <a:solidFill>
                  <a:srgbClr val="000000"/>
                </a:solidFill>
              </a:rPr>
              <a:t>omposite of cardiovascular death, MI, or stroke. </a:t>
            </a:r>
          </a:p>
          <a:p>
            <a:pPr algn="l"/>
            <a:r>
              <a:rPr lang="en-US" noProof="0" dirty="0">
                <a:solidFill>
                  <a:srgbClr val="000000"/>
                </a:solidFill>
                <a:cs typeface="Arial" panose="020B0604020202020204" pitchFamily="34" charset="0"/>
              </a:rPr>
              <a:t>CI = confidence interval; CV</a:t>
            </a:r>
            <a:r>
              <a:rPr lang="en-US" noProof="0" dirty="0">
                <a:solidFill>
                  <a:srgbClr val="000000"/>
                </a:solidFill>
                <a:latin typeface="Arial" panose="020B0604020202020204" pitchFamily="34" charset="0"/>
                <a:cs typeface="Arial" panose="020B0604020202020204" pitchFamily="34" charset="0"/>
              </a:rPr>
              <a:t> =</a:t>
            </a:r>
            <a:r>
              <a:rPr lang="en-US" noProof="0" dirty="0">
                <a:solidFill>
                  <a:srgbClr val="000000"/>
                </a:solidFill>
                <a:cs typeface="Arial" panose="020B0604020202020204" pitchFamily="34" charset="0"/>
              </a:rPr>
              <a:t> cardiovascular; MACE</a:t>
            </a:r>
            <a:r>
              <a:rPr lang="en-US" noProof="0" dirty="0">
                <a:solidFill>
                  <a:srgbClr val="000000"/>
                </a:solidFill>
                <a:latin typeface="Arial" panose="020B0604020202020204" pitchFamily="34" charset="0"/>
                <a:cs typeface="Arial" panose="020B0604020202020204" pitchFamily="34" charset="0"/>
              </a:rPr>
              <a:t> =</a:t>
            </a:r>
            <a:r>
              <a:rPr lang="en-US" noProof="0" dirty="0">
                <a:solidFill>
                  <a:srgbClr val="000000"/>
                </a:solidFill>
                <a:cs typeface="Arial" panose="020B0604020202020204" pitchFamily="34" charset="0"/>
              </a:rPr>
              <a:t> major adverse cardiovascular event; MI</a:t>
            </a:r>
            <a:r>
              <a:rPr lang="en-US" noProof="0" dirty="0">
                <a:solidFill>
                  <a:srgbClr val="000000"/>
                </a:solidFill>
                <a:latin typeface="Arial" panose="020B0604020202020204" pitchFamily="34" charset="0"/>
                <a:cs typeface="Arial" panose="020B0604020202020204" pitchFamily="34" charset="0"/>
              </a:rPr>
              <a:t> =</a:t>
            </a:r>
            <a:r>
              <a:rPr lang="en-US" noProof="0" dirty="0">
                <a:solidFill>
                  <a:srgbClr val="000000"/>
                </a:solidFill>
                <a:cs typeface="Arial" panose="020B0604020202020204" pitchFamily="34" charset="0"/>
              </a:rPr>
              <a:t> myocardial infarction.</a:t>
            </a:r>
          </a:p>
          <a:p>
            <a:r>
              <a:rPr lang="en-US" noProof="0" dirty="0">
                <a:solidFill>
                  <a:srgbClr val="000000"/>
                </a:solidFill>
                <a:cs typeface="Arial" panose="020B0604020202020204" pitchFamily="34" charset="0"/>
              </a:rPr>
              <a:t>Sabatine MS, et al. </a:t>
            </a:r>
            <a:r>
              <a:rPr lang="en-US" i="1" noProof="0" dirty="0">
                <a:solidFill>
                  <a:srgbClr val="000000"/>
                </a:solidFill>
                <a:cs typeface="Arial" panose="020B0604020202020204" pitchFamily="34" charset="0"/>
              </a:rPr>
              <a:t>N Engl J Med. </a:t>
            </a:r>
            <a:r>
              <a:rPr lang="en-US" noProof="0" dirty="0">
                <a:solidFill>
                  <a:srgbClr val="000000"/>
                </a:solidFill>
                <a:cs typeface="Arial" panose="020B0604020202020204" pitchFamily="34" charset="0"/>
              </a:rPr>
              <a:t>2017;376:1713-1722.</a:t>
            </a:r>
          </a:p>
          <a:p>
            <a:endParaRPr lang="en-US" dirty="0">
              <a:cs typeface="Arial" panose="020B0604020202020204" pitchFamily="34" charset="0"/>
            </a:endParaRPr>
          </a:p>
        </p:txBody>
      </p:sp>
    </p:spTree>
    <p:extLst>
      <p:ext uri="{BB962C8B-B14F-4D97-AF65-F5344CB8AC3E}">
        <p14:creationId xmlns:p14="http://schemas.microsoft.com/office/powerpoint/2010/main" val="255788328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4813" cy="3084513"/>
          </a:xfrm>
        </p:spPr>
      </p:sp>
      <p:sp>
        <p:nvSpPr>
          <p:cNvPr id="3" name="Notes Placeholder 2"/>
          <p:cNvSpPr>
            <a:spLocks noGrp="1"/>
          </p:cNvSpPr>
          <p:nvPr>
            <p:ph type="body" idx="1"/>
          </p:nvPr>
        </p:nvSpPr>
        <p:spPr>
          <a:xfrm>
            <a:off x="685800" y="4314826"/>
            <a:ext cx="5486400" cy="4400550"/>
          </a:xfrm>
        </p:spPr>
        <p:txBody>
          <a:bodyPr/>
          <a:lstStyle/>
          <a:p>
            <a:r>
              <a:rPr lang="en-US" noProof="0" dirty="0">
                <a:effectLst/>
                <a:ea typeface="Calibri" panose="020F0502020204030204" pitchFamily="34" charset="0"/>
              </a:rPr>
              <a:t>DM = diabetes mellitus; FOURIER = Further cardiovascular OUtcomes Research with PCSK9 Inhibition in subjects with Elevated Risk; IR = information ratio; OLE = open-label extension;</a:t>
            </a:r>
            <a:r>
              <a:rPr lang="en-US" noProof="0" dirty="0">
                <a:solidFill>
                  <a:srgbClr val="000000"/>
                </a:solidFill>
              </a:rPr>
              <a:t> PCSK9 = proprotein convertase subtilisin/kexin type 9.</a:t>
            </a:r>
            <a:endParaRPr lang="en-US" noProof="0" dirty="0">
              <a:effectLst/>
              <a:ea typeface="Calibri" panose="020F0502020204030204" pitchFamily="34" charset="0"/>
            </a:endParaRPr>
          </a:p>
          <a:p>
            <a:r>
              <a:rPr lang="en-US" noProof="0" dirty="0">
                <a:effectLst/>
                <a:ea typeface="Calibri" panose="020F0502020204030204" pitchFamily="34" charset="0"/>
              </a:rPr>
              <a:t>O’Donoghue ML, et al. </a:t>
            </a:r>
            <a:r>
              <a:rPr lang="en-US" i="1" noProof="0" dirty="0">
                <a:effectLst/>
                <a:ea typeface="Calibri" panose="020F0502020204030204" pitchFamily="34" charset="0"/>
              </a:rPr>
              <a:t>Circulation</a:t>
            </a:r>
            <a:r>
              <a:rPr lang="en-US" noProof="0" dirty="0">
                <a:effectLst/>
                <a:ea typeface="Calibri" panose="020F0502020204030204" pitchFamily="34" charset="0"/>
              </a:rPr>
              <a:t>. </a:t>
            </a:r>
            <a:r>
              <a:rPr lang="en-US" b="0" noProof="0" dirty="0">
                <a:solidFill>
                  <a:srgbClr val="000000"/>
                </a:solidFill>
                <a:effectLst/>
              </a:rPr>
              <a:t>2022;146:1109-1119.</a:t>
            </a:r>
            <a:endParaRPr lang="en-US" noProof="0" dirty="0">
              <a:effectLst/>
              <a:ea typeface="Calibri" panose="020F0502020204030204" pitchFamily="34" charset="0"/>
            </a:endParaRPr>
          </a:p>
          <a:p>
            <a:pPr marL="171421" indent="-171421">
              <a:defRPr/>
            </a:pPr>
            <a:endParaRPr lang="en-GB" dirty="0">
              <a:solidFill>
                <a:prstClr val="black"/>
              </a:solidFill>
            </a:endParaRPr>
          </a:p>
        </p:txBody>
      </p:sp>
    </p:spTree>
    <p:extLst>
      <p:ext uri="{BB962C8B-B14F-4D97-AF65-F5344CB8AC3E}">
        <p14:creationId xmlns:p14="http://schemas.microsoft.com/office/powerpoint/2010/main" val="276441656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4813" cy="3084513"/>
          </a:xfrm>
        </p:spPr>
      </p:sp>
      <p:sp>
        <p:nvSpPr>
          <p:cNvPr id="3" name="Notes Placeholder 2"/>
          <p:cNvSpPr>
            <a:spLocks noGrp="1"/>
          </p:cNvSpPr>
          <p:nvPr>
            <p:ph type="body" idx="1"/>
          </p:nvPr>
        </p:nvSpPr>
        <p:spPr>
          <a:xfrm>
            <a:off x="685800" y="4314826"/>
            <a:ext cx="5486400" cy="4400550"/>
          </a:xfrm>
        </p:spPr>
        <p:txBody>
          <a:bodyPr/>
          <a:lstStyle/>
          <a:p>
            <a:r>
              <a:rPr lang="en-US" noProof="0" dirty="0">
                <a:solidFill>
                  <a:srgbClr val="000000"/>
                </a:solidFill>
                <a:effectLst/>
                <a:ea typeface="Calibri" panose="020F0502020204030204" pitchFamily="34" charset="0"/>
                <a:cs typeface="Calibri" panose="020F0502020204030204" pitchFamily="34" charset="0"/>
              </a:rPr>
              <a:t>CV = cardiovascular; </a:t>
            </a:r>
            <a:r>
              <a:rPr lang="en-US" noProof="0" dirty="0">
                <a:effectLst/>
                <a:ea typeface="Calibri" panose="020F0502020204030204" pitchFamily="34" charset="0"/>
              </a:rPr>
              <a:t>FOURIER = Further cardiovascular OUtcomes Research with PCSK9 Inhibition in subjects with Elevated Risk; IQR = interquartile range; </a:t>
            </a:r>
            <a:r>
              <a:rPr lang="en-US" noProof="0" dirty="0">
                <a:solidFill>
                  <a:srgbClr val="000000"/>
                </a:solidFill>
                <a:effectLst/>
                <a:ea typeface="Calibri" panose="020F0502020204030204" pitchFamily="34" charset="0"/>
                <a:cs typeface="Calibri" panose="020F0502020204030204" pitchFamily="34" charset="0"/>
              </a:rPr>
              <a:t>LDL-C = low-density lipoprotein cholesterol; </a:t>
            </a:r>
            <a:r>
              <a:rPr kumimoji="0" lang="en-US" b="0" u="none" strike="noStrike" kern="1200" cap="none" spc="0" normalizeH="0" baseline="0" noProof="0" dirty="0">
                <a:ln>
                  <a:noFill/>
                </a:ln>
                <a:solidFill>
                  <a:srgbClr val="000000"/>
                </a:solidFill>
                <a:effectLst/>
                <a:uLnTx/>
                <a:uFillTx/>
              </a:rPr>
              <a:t>MACE = major adverse cardiovascular event; </a:t>
            </a:r>
            <a:r>
              <a:rPr lang="en-US" noProof="0" dirty="0">
                <a:solidFill>
                  <a:srgbClr val="000000"/>
                </a:solidFill>
                <a:effectLst/>
                <a:ea typeface="Calibri" panose="020F0502020204030204" pitchFamily="34" charset="0"/>
                <a:cs typeface="Calibri" panose="020F0502020204030204" pitchFamily="34" charset="0"/>
              </a:rPr>
              <a:t>MI = myocardial infarction; </a:t>
            </a:r>
            <a:r>
              <a:rPr lang="en-US" noProof="0" dirty="0">
                <a:effectLst/>
                <a:ea typeface="Calibri" panose="020F0502020204030204" pitchFamily="34" charset="0"/>
              </a:rPr>
              <a:t>OLE = open-label extension; PCSK9i = proprotein convertase subtilisin/kexin type 9 inhibitor.</a:t>
            </a:r>
          </a:p>
          <a:p>
            <a:r>
              <a:rPr lang="en-US" noProof="0" dirty="0">
                <a:effectLst/>
                <a:ea typeface="Calibri" panose="020F0502020204030204" pitchFamily="34" charset="0"/>
              </a:rPr>
              <a:t>O’Donoghue ML, et al. </a:t>
            </a:r>
            <a:r>
              <a:rPr lang="en-US" i="1" noProof="0" dirty="0">
                <a:effectLst/>
                <a:ea typeface="Calibri" panose="020F0502020204030204" pitchFamily="34" charset="0"/>
              </a:rPr>
              <a:t>Circulation</a:t>
            </a:r>
            <a:r>
              <a:rPr lang="en-US" noProof="0" dirty="0">
                <a:effectLst/>
                <a:ea typeface="Calibri" panose="020F0502020204030204" pitchFamily="34" charset="0"/>
              </a:rPr>
              <a:t>. </a:t>
            </a:r>
            <a:r>
              <a:rPr lang="en-US" b="0" noProof="0" dirty="0">
                <a:solidFill>
                  <a:srgbClr val="000000"/>
                </a:solidFill>
                <a:effectLst/>
              </a:rPr>
              <a:t>2022;146:1109-1119.</a:t>
            </a:r>
            <a:endParaRPr lang="en-US" noProof="0" dirty="0">
              <a:effectLst/>
              <a:ea typeface="Calibri" panose="020F0502020204030204" pitchFamily="34" charset="0"/>
            </a:endParaRPr>
          </a:p>
          <a:p>
            <a:pPr marL="171421" indent="-171421">
              <a:defRPr/>
            </a:pPr>
            <a:endParaRPr lang="en-GB" dirty="0">
              <a:solidFill>
                <a:prstClr val="black"/>
              </a:solidFill>
            </a:endParaRPr>
          </a:p>
        </p:txBody>
      </p:sp>
    </p:spTree>
    <p:extLst>
      <p:ext uri="{BB962C8B-B14F-4D97-AF65-F5344CB8AC3E}">
        <p14:creationId xmlns:p14="http://schemas.microsoft.com/office/powerpoint/2010/main" val="167171890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a:defRPr/>
            </a:pPr>
            <a:fld id="{FC921214-E832-274D-A515-2E1186F647F5}" type="slidenum">
              <a:rPr lang="en-US" smtClean="0"/>
              <a:pPr>
                <a:defRPr/>
              </a:pPr>
              <a:t>93</a:t>
            </a:fld>
            <a:endParaRPr lang="en-US" dirty="0"/>
          </a:p>
        </p:txBody>
      </p:sp>
    </p:spTree>
    <p:extLst>
      <p:ext uri="{BB962C8B-B14F-4D97-AF65-F5344CB8AC3E}">
        <p14:creationId xmlns:p14="http://schemas.microsoft.com/office/powerpoint/2010/main" val="370149082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i="1" noProof="0" dirty="0">
                <a:solidFill>
                  <a:srgbClr val="000000"/>
                </a:solidFill>
              </a:rPr>
              <a:t>P </a:t>
            </a:r>
            <a:r>
              <a:rPr lang="en-US" sz="1200" noProof="0" dirty="0">
                <a:solidFill>
                  <a:srgbClr val="000000"/>
                </a:solidFill>
              </a:rPr>
              <a:t>value for trend in incidence rates across achieved LDL-C categories.</a:t>
            </a:r>
          </a:p>
          <a:p>
            <a:r>
              <a:rPr lang="en-US" sz="1200" noProof="0" dirty="0">
                <a:solidFill>
                  <a:srgbClr val="000000"/>
                </a:solidFill>
              </a:rPr>
              <a:t>CV = cardiovascular; </a:t>
            </a:r>
            <a:r>
              <a:rPr lang="en-US" sz="1200" noProof="0" dirty="0" err="1">
                <a:solidFill>
                  <a:srgbClr val="000000"/>
                </a:solidFill>
              </a:rPr>
              <a:t>CoR</a:t>
            </a:r>
            <a:r>
              <a:rPr lang="en-US" sz="1200" noProof="0" dirty="0">
                <a:solidFill>
                  <a:srgbClr val="000000"/>
                </a:solidFill>
              </a:rPr>
              <a:t> = Coronary revascularization; LDL-C = low-density lipoprotein cholesterol; MI = myocardial infarction. UA = unstable angina</a:t>
            </a:r>
          </a:p>
          <a:p>
            <a:r>
              <a:rPr lang="en-US" sz="1200" noProof="0" dirty="0">
                <a:solidFill>
                  <a:srgbClr val="000000"/>
                </a:solidFill>
              </a:rPr>
              <a:t>Gaba P, et al. </a:t>
            </a:r>
            <a:r>
              <a:rPr lang="en-US" sz="1200" i="1" noProof="0" dirty="0">
                <a:solidFill>
                  <a:srgbClr val="000000"/>
                </a:solidFill>
              </a:rPr>
              <a:t>Circulation</a:t>
            </a:r>
            <a:r>
              <a:rPr lang="en-US" sz="1200" noProof="0" dirty="0">
                <a:solidFill>
                  <a:srgbClr val="000000"/>
                </a:solidFill>
              </a:rPr>
              <a:t>. 2023;147:1192-1203.</a:t>
            </a:r>
          </a:p>
          <a:p>
            <a:endParaRPr lang="en-US" dirty="0"/>
          </a:p>
        </p:txBody>
      </p:sp>
      <p:sp>
        <p:nvSpPr>
          <p:cNvPr id="4" name="TextBox 3">
            <a:extLst>
              <a:ext uri="{FF2B5EF4-FFF2-40B4-BE49-F238E27FC236}">
                <a16:creationId xmlns:a16="http://schemas.microsoft.com/office/drawing/2014/main" id="{5B3834A0-E80D-42D7-9599-00F7B7789CAB}"/>
              </a:ext>
            </a:extLst>
          </p:cNvPr>
          <p:cNvSpPr txBox="1"/>
          <p:nvPr/>
        </p:nvSpPr>
        <p:spPr>
          <a:xfrm>
            <a:off x="12920" y="1905332"/>
            <a:ext cx="683813"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23-Figure 2c</a:t>
            </a:r>
          </a:p>
        </p:txBody>
      </p:sp>
      <p:sp>
        <p:nvSpPr>
          <p:cNvPr id="5" name="Left Brace 4"/>
          <p:cNvSpPr/>
          <p:nvPr/>
        </p:nvSpPr>
        <p:spPr>
          <a:xfrm>
            <a:off x="686027" y="951493"/>
            <a:ext cx="210713" cy="2431698"/>
          </a:xfrm>
          <a:prstGeom prst="leftBrace">
            <a:avLst>
              <a:gd name="adj1" fmla="val 65451"/>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6" name="TextBox 5">
            <a:extLst>
              <a:ext uri="{FF2B5EF4-FFF2-40B4-BE49-F238E27FC236}">
                <a16:creationId xmlns:a16="http://schemas.microsoft.com/office/drawing/2014/main" id="{5B3834A0-E80D-42D7-9599-00F7B7789CAB}"/>
              </a:ext>
            </a:extLst>
          </p:cNvPr>
          <p:cNvSpPr txBox="1"/>
          <p:nvPr/>
        </p:nvSpPr>
        <p:spPr>
          <a:xfrm>
            <a:off x="-10418" y="3537255"/>
            <a:ext cx="723900" cy="46165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9-A-1</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flipV="1">
            <a:off x="715070" y="3759603"/>
            <a:ext cx="181670" cy="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8089186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i="1" noProof="0" dirty="0">
                <a:solidFill>
                  <a:srgbClr val="000000"/>
                </a:solidFill>
              </a:rPr>
              <a:t>P </a:t>
            </a:r>
            <a:r>
              <a:rPr lang="en-US" sz="1200" noProof="0" dirty="0">
                <a:solidFill>
                  <a:srgbClr val="000000"/>
                </a:solidFill>
              </a:rPr>
              <a:t>value for trend in incidence rates across achieved LDL-C categories.</a:t>
            </a:r>
          </a:p>
          <a:p>
            <a:r>
              <a:rPr lang="en-US" sz="1200" noProof="0" dirty="0">
                <a:solidFill>
                  <a:srgbClr val="000000"/>
                </a:solidFill>
              </a:rPr>
              <a:t>CV = cardiovascular; </a:t>
            </a:r>
            <a:r>
              <a:rPr lang="en-US" sz="1200" noProof="0" dirty="0" err="1">
                <a:solidFill>
                  <a:srgbClr val="000000"/>
                </a:solidFill>
              </a:rPr>
              <a:t>CoR</a:t>
            </a:r>
            <a:r>
              <a:rPr lang="en-US" sz="1200" noProof="0" dirty="0">
                <a:solidFill>
                  <a:srgbClr val="000000"/>
                </a:solidFill>
              </a:rPr>
              <a:t> = Coronary revascularization; LDL-C = low-density lipoprotein cholesterol; MI = myocardial infarction. UA = unstable angina</a:t>
            </a:r>
          </a:p>
          <a:p>
            <a:r>
              <a:rPr lang="en-US" sz="1200" noProof="0" dirty="0">
                <a:solidFill>
                  <a:srgbClr val="000000"/>
                </a:solidFill>
              </a:rPr>
              <a:t>Gaba P, et al. </a:t>
            </a:r>
            <a:r>
              <a:rPr lang="en-US" sz="1200" i="1" noProof="0" dirty="0">
                <a:solidFill>
                  <a:srgbClr val="000000"/>
                </a:solidFill>
              </a:rPr>
              <a:t>Circulation</a:t>
            </a:r>
            <a:r>
              <a:rPr lang="en-US" sz="1200" noProof="0" dirty="0">
                <a:solidFill>
                  <a:srgbClr val="000000"/>
                </a:solidFill>
              </a:rPr>
              <a:t>. 2023;147:1192-1203.</a:t>
            </a:r>
          </a:p>
          <a:p>
            <a:endParaRPr lang="en-US" dirty="0"/>
          </a:p>
        </p:txBody>
      </p:sp>
      <p:sp>
        <p:nvSpPr>
          <p:cNvPr id="4" name="TextBox 3">
            <a:extLst>
              <a:ext uri="{FF2B5EF4-FFF2-40B4-BE49-F238E27FC236}">
                <a16:creationId xmlns:a16="http://schemas.microsoft.com/office/drawing/2014/main" id="{5B3834A0-E80D-42D7-9599-00F7B7789CAB}"/>
              </a:ext>
            </a:extLst>
          </p:cNvPr>
          <p:cNvSpPr txBox="1"/>
          <p:nvPr/>
        </p:nvSpPr>
        <p:spPr>
          <a:xfrm>
            <a:off x="12920" y="1905332"/>
            <a:ext cx="683813"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23-Figure 2c</a:t>
            </a:r>
          </a:p>
        </p:txBody>
      </p:sp>
      <p:sp>
        <p:nvSpPr>
          <p:cNvPr id="5" name="Left Brace 4"/>
          <p:cNvSpPr/>
          <p:nvPr/>
        </p:nvSpPr>
        <p:spPr>
          <a:xfrm>
            <a:off x="686027" y="951493"/>
            <a:ext cx="210713" cy="2431698"/>
          </a:xfrm>
          <a:prstGeom prst="leftBrace">
            <a:avLst>
              <a:gd name="adj1" fmla="val 65451"/>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6" name="TextBox 5">
            <a:extLst>
              <a:ext uri="{FF2B5EF4-FFF2-40B4-BE49-F238E27FC236}">
                <a16:creationId xmlns:a16="http://schemas.microsoft.com/office/drawing/2014/main" id="{5B3834A0-E80D-42D7-9599-00F7B7789CAB}"/>
              </a:ext>
            </a:extLst>
          </p:cNvPr>
          <p:cNvSpPr txBox="1"/>
          <p:nvPr/>
        </p:nvSpPr>
        <p:spPr>
          <a:xfrm>
            <a:off x="-10418" y="3537255"/>
            <a:ext cx="723900" cy="46165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9-A-1</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flipV="1">
            <a:off x="715070" y="3759603"/>
            <a:ext cx="181670" cy="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2776379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0" dirty="0">
                <a:latin typeface="Century Gothic" panose="020B0502020202020204" pitchFamily="34" charset="0"/>
              </a:rPr>
              <a:t>5-Point MACE: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sz="1200" b="0" dirty="0">
                <a:latin typeface="Century Gothic" panose="020B0502020202020204" pitchFamily="34" charset="0"/>
              </a:rPr>
              <a:t> 3-Point MACE: C</a:t>
            </a:r>
            <a:r>
              <a:rPr lang="en-US" sz="1800" b="0" i="0" kern="1200" dirty="0">
                <a:solidFill>
                  <a:srgbClr val="000000"/>
                </a:solidFill>
                <a:effectLst/>
                <a:latin typeface="Arial" panose="020B0604020202020204" pitchFamily="34" charset="0"/>
                <a:ea typeface="+mn-ea"/>
                <a:cs typeface="+mn-cs"/>
              </a:rPr>
              <a:t>omposite of CV death, MI, or stroke. </a:t>
            </a:r>
            <a:endParaRPr lang="en-US" sz="1100" b="0" dirty="0">
              <a:latin typeface="Century Gothic" panose="020B0502020202020204" pitchFamily="34" charset="0"/>
            </a:endParaRPr>
          </a:p>
          <a:p>
            <a:r>
              <a:rPr lang="en-US" sz="1200" noProof="0" dirty="0">
                <a:solidFill>
                  <a:srgbClr val="000000"/>
                </a:solidFill>
              </a:rPr>
              <a:t>Adj = adjusted; CI = confidence interval; CV = cardiovascular; FOURIER = Further cardiovascular OUtcomes Research with PCSK9 Inhibition in subjects with Elevated Risk; HR = hazard ratio; LDL-C = low-density lipoprotein cholesterol; MACE = major adverse cardiovascular event; MI = myocardial infarction; OLE = open-label extension; </a:t>
            </a:r>
            <a:r>
              <a:rPr lang="en-US" sz="1200" noProof="0" dirty="0"/>
              <a:t>PCSK9 = proprotein convertase subtilisin/kexin type 9</a:t>
            </a:r>
            <a:r>
              <a:rPr lang="en-US" sz="1200" noProof="0" dirty="0">
                <a:solidFill>
                  <a:srgbClr val="000000"/>
                </a:solidFill>
              </a:rPr>
              <a:t>.</a:t>
            </a:r>
          </a:p>
          <a:p>
            <a:r>
              <a:rPr lang="en-US" sz="1200" noProof="0" dirty="0">
                <a:solidFill>
                  <a:srgbClr val="000000"/>
                </a:solidFill>
              </a:rPr>
              <a:t>Gaba P, et al. </a:t>
            </a:r>
            <a:r>
              <a:rPr lang="en-US" sz="1200" i="1" noProof="0" dirty="0">
                <a:solidFill>
                  <a:srgbClr val="000000"/>
                </a:solidFill>
              </a:rPr>
              <a:t>Circulation</a:t>
            </a:r>
            <a:r>
              <a:rPr lang="en-US" sz="1200" noProof="0" dirty="0">
                <a:solidFill>
                  <a:srgbClr val="000000"/>
                </a:solidFill>
              </a:rPr>
              <a:t>. 2023;147:1192-1203.</a:t>
            </a:r>
          </a:p>
          <a:p>
            <a:endParaRPr lang="en-US" dirty="0"/>
          </a:p>
        </p:txBody>
      </p:sp>
      <p:sp>
        <p:nvSpPr>
          <p:cNvPr id="4" name="TextBox 3">
            <a:extLst>
              <a:ext uri="{FF2B5EF4-FFF2-40B4-BE49-F238E27FC236}">
                <a16:creationId xmlns:a16="http://schemas.microsoft.com/office/drawing/2014/main" id="{5B3834A0-E80D-42D7-9599-00F7B7789CAB}"/>
              </a:ext>
            </a:extLst>
          </p:cNvPr>
          <p:cNvSpPr txBox="1"/>
          <p:nvPr/>
        </p:nvSpPr>
        <p:spPr>
          <a:xfrm>
            <a:off x="12920" y="1905332"/>
            <a:ext cx="683813"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23-Figure 2c</a:t>
            </a:r>
          </a:p>
        </p:txBody>
      </p:sp>
      <p:sp>
        <p:nvSpPr>
          <p:cNvPr id="5" name="Left Brace 4"/>
          <p:cNvSpPr/>
          <p:nvPr/>
        </p:nvSpPr>
        <p:spPr>
          <a:xfrm>
            <a:off x="686027" y="951493"/>
            <a:ext cx="210713" cy="2431698"/>
          </a:xfrm>
          <a:prstGeom prst="leftBrace">
            <a:avLst>
              <a:gd name="adj1" fmla="val 65451"/>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6" name="TextBox 5">
            <a:extLst>
              <a:ext uri="{FF2B5EF4-FFF2-40B4-BE49-F238E27FC236}">
                <a16:creationId xmlns:a16="http://schemas.microsoft.com/office/drawing/2014/main" id="{5B3834A0-E80D-42D7-9599-00F7B7789CAB}"/>
              </a:ext>
            </a:extLst>
          </p:cNvPr>
          <p:cNvSpPr txBox="1"/>
          <p:nvPr/>
        </p:nvSpPr>
        <p:spPr>
          <a:xfrm>
            <a:off x="-10418" y="3537255"/>
            <a:ext cx="723900" cy="46165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9-A-1</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flipV="1">
            <a:off x="715070" y="3759603"/>
            <a:ext cx="181670" cy="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8760059"/>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0" dirty="0">
                <a:latin typeface="Century Gothic" panose="020B0502020202020204" pitchFamily="34" charset="0"/>
              </a:rPr>
              <a:t>5-Point MACE: </a:t>
            </a:r>
            <a:r>
              <a:rPr lang="en-US" noProof="0" dirty="0">
                <a:cs typeface="Arial" panose="020B0604020202020204" pitchFamily="34" charset="0"/>
              </a:rPr>
              <a:t>T</a:t>
            </a:r>
            <a:r>
              <a:rPr lang="en-US" b="0" i="0" u="none" strike="noStrike" baseline="0" dirty="0">
                <a:cs typeface="Arial" panose="020B0604020202020204" pitchFamily="34" charset="0"/>
              </a:rPr>
              <a:t>he composite of CV death, MI, stroke, hospitalization for UA, or coronary revascularization.</a:t>
            </a:r>
            <a:r>
              <a:rPr lang="en-US" sz="1200" b="0" dirty="0">
                <a:latin typeface="Century Gothic" panose="020B0502020202020204" pitchFamily="34" charset="0"/>
              </a:rPr>
              <a:t> 3-Point MACE: C</a:t>
            </a:r>
            <a:r>
              <a:rPr lang="en-US" sz="1800" b="0" i="0" kern="1200" dirty="0">
                <a:solidFill>
                  <a:srgbClr val="000000"/>
                </a:solidFill>
                <a:effectLst/>
                <a:latin typeface="Arial" panose="020B0604020202020204" pitchFamily="34" charset="0"/>
                <a:ea typeface="+mn-ea"/>
                <a:cs typeface="+mn-cs"/>
              </a:rPr>
              <a:t>omposite of CV death, MI, or stroke. </a:t>
            </a:r>
            <a:endParaRPr lang="en-US" sz="1100" b="0" dirty="0">
              <a:latin typeface="Century Gothic" panose="020B0502020202020204" pitchFamily="34" charset="0"/>
            </a:endParaRPr>
          </a:p>
          <a:p>
            <a:r>
              <a:rPr lang="en-US" sz="1200" noProof="0" dirty="0">
                <a:solidFill>
                  <a:srgbClr val="000000"/>
                </a:solidFill>
              </a:rPr>
              <a:t>Adj = adjusted; CI = confidence interval; CV = cardiovascular; FOURIER = Further cardiovascular OUtcomes Research with PCSK9 Inhibition in subjects with Elevated Risk; HR = hazard ratio; LDL-C = low-density lipoprotein cholesterol; MACE = major adverse cardiovascular event; MI = myocardial infarction; OLE = open-label extension; </a:t>
            </a:r>
            <a:r>
              <a:rPr lang="en-US" sz="1200" noProof="0" dirty="0"/>
              <a:t>PCSK9 = proprotein convertase subtilisin/kexin type 9</a:t>
            </a:r>
            <a:r>
              <a:rPr lang="en-US" sz="1200" noProof="0" dirty="0">
                <a:solidFill>
                  <a:srgbClr val="000000"/>
                </a:solidFill>
              </a:rPr>
              <a:t>.</a:t>
            </a:r>
          </a:p>
          <a:p>
            <a:r>
              <a:rPr lang="en-US" sz="1200" noProof="0" dirty="0">
                <a:solidFill>
                  <a:srgbClr val="000000"/>
                </a:solidFill>
              </a:rPr>
              <a:t>Gaba P, et al. </a:t>
            </a:r>
            <a:r>
              <a:rPr lang="en-US" sz="1200" i="1" noProof="0" dirty="0">
                <a:solidFill>
                  <a:srgbClr val="000000"/>
                </a:solidFill>
              </a:rPr>
              <a:t>Circulation</a:t>
            </a:r>
            <a:r>
              <a:rPr lang="en-US" sz="1200" noProof="0" dirty="0">
                <a:solidFill>
                  <a:srgbClr val="000000"/>
                </a:solidFill>
              </a:rPr>
              <a:t>. 2023;147:1192-1203.</a:t>
            </a:r>
          </a:p>
          <a:p>
            <a:endParaRPr lang="en-US" dirty="0"/>
          </a:p>
        </p:txBody>
      </p:sp>
      <p:sp>
        <p:nvSpPr>
          <p:cNvPr id="4" name="TextBox 3">
            <a:extLst>
              <a:ext uri="{FF2B5EF4-FFF2-40B4-BE49-F238E27FC236}">
                <a16:creationId xmlns:a16="http://schemas.microsoft.com/office/drawing/2014/main" id="{5B3834A0-E80D-42D7-9599-00F7B7789CAB}"/>
              </a:ext>
            </a:extLst>
          </p:cNvPr>
          <p:cNvSpPr txBox="1"/>
          <p:nvPr/>
        </p:nvSpPr>
        <p:spPr>
          <a:xfrm>
            <a:off x="12920" y="1905332"/>
            <a:ext cx="683813"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23-Figure 2c</a:t>
            </a:r>
          </a:p>
        </p:txBody>
      </p:sp>
      <p:sp>
        <p:nvSpPr>
          <p:cNvPr id="5" name="Left Brace 4"/>
          <p:cNvSpPr/>
          <p:nvPr/>
        </p:nvSpPr>
        <p:spPr>
          <a:xfrm>
            <a:off x="686027" y="951493"/>
            <a:ext cx="210713" cy="2431698"/>
          </a:xfrm>
          <a:prstGeom prst="leftBrace">
            <a:avLst>
              <a:gd name="adj1" fmla="val 65451"/>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6" name="TextBox 5">
            <a:extLst>
              <a:ext uri="{FF2B5EF4-FFF2-40B4-BE49-F238E27FC236}">
                <a16:creationId xmlns:a16="http://schemas.microsoft.com/office/drawing/2014/main" id="{5B3834A0-E80D-42D7-9599-00F7B7789CAB}"/>
              </a:ext>
            </a:extLst>
          </p:cNvPr>
          <p:cNvSpPr txBox="1"/>
          <p:nvPr/>
        </p:nvSpPr>
        <p:spPr>
          <a:xfrm>
            <a:off x="-10418" y="3537255"/>
            <a:ext cx="723900" cy="46165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9-A-1</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flipV="1">
            <a:off x="715070" y="3759603"/>
            <a:ext cx="181670" cy="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509154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rgbClr val="000000"/>
                </a:solidFill>
              </a:rPr>
              <a:t>LDL-C = low-density lipoprotein cholesterol.</a:t>
            </a:r>
          </a:p>
          <a:p>
            <a:r>
              <a:rPr lang="en-US" sz="1200" noProof="0" dirty="0">
                <a:solidFill>
                  <a:srgbClr val="000000"/>
                </a:solidFill>
              </a:rPr>
              <a:t>Gaba P, et al. </a:t>
            </a:r>
            <a:r>
              <a:rPr lang="en-US" sz="1200" i="1" noProof="0" dirty="0">
                <a:solidFill>
                  <a:srgbClr val="000000"/>
                </a:solidFill>
              </a:rPr>
              <a:t>Circulation</a:t>
            </a:r>
            <a:r>
              <a:rPr lang="en-US" sz="1200" noProof="0" dirty="0">
                <a:solidFill>
                  <a:srgbClr val="000000"/>
                </a:solidFill>
              </a:rPr>
              <a:t>. 2023;147:1192-1203.</a:t>
            </a:r>
          </a:p>
          <a:p>
            <a:endParaRPr lang="en-US" dirty="0"/>
          </a:p>
        </p:txBody>
      </p:sp>
      <p:sp>
        <p:nvSpPr>
          <p:cNvPr id="4" name="TextBox 3">
            <a:extLst>
              <a:ext uri="{FF2B5EF4-FFF2-40B4-BE49-F238E27FC236}">
                <a16:creationId xmlns:a16="http://schemas.microsoft.com/office/drawing/2014/main" id="{5B3834A0-E80D-42D7-9599-00F7B7789CAB}"/>
              </a:ext>
            </a:extLst>
          </p:cNvPr>
          <p:cNvSpPr txBox="1"/>
          <p:nvPr/>
        </p:nvSpPr>
        <p:spPr>
          <a:xfrm>
            <a:off x="12920" y="1905332"/>
            <a:ext cx="683813"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23-Figure 2c</a:t>
            </a:r>
          </a:p>
        </p:txBody>
      </p:sp>
      <p:sp>
        <p:nvSpPr>
          <p:cNvPr id="5" name="Left Brace 4"/>
          <p:cNvSpPr/>
          <p:nvPr/>
        </p:nvSpPr>
        <p:spPr>
          <a:xfrm>
            <a:off x="686027" y="951493"/>
            <a:ext cx="210713" cy="2431698"/>
          </a:xfrm>
          <a:prstGeom prst="leftBrace">
            <a:avLst>
              <a:gd name="adj1" fmla="val 65451"/>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6" name="TextBox 5">
            <a:extLst>
              <a:ext uri="{FF2B5EF4-FFF2-40B4-BE49-F238E27FC236}">
                <a16:creationId xmlns:a16="http://schemas.microsoft.com/office/drawing/2014/main" id="{5B3834A0-E80D-42D7-9599-00F7B7789CAB}"/>
              </a:ext>
            </a:extLst>
          </p:cNvPr>
          <p:cNvSpPr txBox="1"/>
          <p:nvPr/>
        </p:nvSpPr>
        <p:spPr>
          <a:xfrm>
            <a:off x="-10418" y="3537255"/>
            <a:ext cx="723900" cy="46165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9-A-1</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flipV="1">
            <a:off x="715070" y="3759603"/>
            <a:ext cx="181670" cy="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3599422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rgbClr val="000000"/>
                </a:solidFill>
              </a:rPr>
              <a:t>LDL-C = low-density lipoprotein cholesterol.</a:t>
            </a:r>
          </a:p>
          <a:p>
            <a:r>
              <a:rPr lang="en-US" sz="1200" noProof="0" dirty="0">
                <a:solidFill>
                  <a:srgbClr val="000000"/>
                </a:solidFill>
              </a:rPr>
              <a:t>Gaba P, et al. </a:t>
            </a:r>
            <a:r>
              <a:rPr lang="en-US" sz="1200" i="1" noProof="0" dirty="0">
                <a:solidFill>
                  <a:srgbClr val="000000"/>
                </a:solidFill>
              </a:rPr>
              <a:t>Circulation</a:t>
            </a:r>
            <a:r>
              <a:rPr lang="en-US" sz="1200" noProof="0" dirty="0">
                <a:solidFill>
                  <a:srgbClr val="000000"/>
                </a:solidFill>
              </a:rPr>
              <a:t>. 2023;147:1192-1203.</a:t>
            </a:r>
          </a:p>
          <a:p>
            <a:endParaRPr lang="en-US" dirty="0"/>
          </a:p>
        </p:txBody>
      </p:sp>
      <p:sp>
        <p:nvSpPr>
          <p:cNvPr id="4" name="TextBox 3">
            <a:extLst>
              <a:ext uri="{FF2B5EF4-FFF2-40B4-BE49-F238E27FC236}">
                <a16:creationId xmlns:a16="http://schemas.microsoft.com/office/drawing/2014/main" id="{5B3834A0-E80D-42D7-9599-00F7B7789CAB}"/>
              </a:ext>
            </a:extLst>
          </p:cNvPr>
          <p:cNvSpPr txBox="1"/>
          <p:nvPr/>
        </p:nvSpPr>
        <p:spPr>
          <a:xfrm>
            <a:off x="12920" y="1905332"/>
            <a:ext cx="683813" cy="58476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23-Figure 2c</a:t>
            </a:r>
          </a:p>
        </p:txBody>
      </p:sp>
      <p:sp>
        <p:nvSpPr>
          <p:cNvPr id="5" name="Left Brace 4"/>
          <p:cNvSpPr/>
          <p:nvPr/>
        </p:nvSpPr>
        <p:spPr>
          <a:xfrm>
            <a:off x="686027" y="951493"/>
            <a:ext cx="210713" cy="2431698"/>
          </a:xfrm>
          <a:prstGeom prst="leftBrace">
            <a:avLst>
              <a:gd name="adj1" fmla="val 65451"/>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lIns="86493" tIns="43247" rIns="86493" bIns="43247" rtlCol="0" anchor="ctr"/>
          <a:lstStyle/>
          <a:p>
            <a:pPr algn="ctr" defTabSz="432465"/>
            <a:endParaRPr lang="en-US" dirty="0">
              <a:solidFill>
                <a:prstClr val="black"/>
              </a:solidFill>
              <a:latin typeface="Calibri" panose="020F0502020204030204"/>
            </a:endParaRPr>
          </a:p>
        </p:txBody>
      </p:sp>
      <p:sp>
        <p:nvSpPr>
          <p:cNvPr id="6" name="TextBox 5">
            <a:extLst>
              <a:ext uri="{FF2B5EF4-FFF2-40B4-BE49-F238E27FC236}">
                <a16:creationId xmlns:a16="http://schemas.microsoft.com/office/drawing/2014/main" id="{5B3834A0-E80D-42D7-9599-00F7B7789CAB}"/>
              </a:ext>
            </a:extLst>
          </p:cNvPr>
          <p:cNvSpPr txBox="1"/>
          <p:nvPr/>
        </p:nvSpPr>
        <p:spPr>
          <a:xfrm>
            <a:off x="-10418" y="3537255"/>
            <a:ext cx="723900" cy="461651"/>
          </a:xfrm>
          <a:prstGeom prst="rect">
            <a:avLst/>
          </a:prstGeom>
          <a:noFill/>
          <a:ln>
            <a:solidFill>
              <a:srgbClr val="FF0000"/>
            </a:solidFill>
          </a:ln>
        </p:spPr>
        <p:txBody>
          <a:bodyPr wrap="square" lIns="43247" tIns="45713" rIns="43247" bIns="45713" rtlCol="0">
            <a:spAutoFit/>
          </a:bodyPr>
          <a:lstStyle/>
          <a:p>
            <a:pPr defTabSz="432465"/>
            <a:r>
              <a:rPr lang="en-US" sz="800" dirty="0">
                <a:solidFill>
                  <a:prstClr val="black"/>
                </a:solidFill>
                <a:latin typeface="Calibri" panose="020F0502020204030204"/>
              </a:rPr>
              <a:t>Sabatine MS, et al. </a:t>
            </a:r>
            <a:r>
              <a:rPr lang="en-US" sz="800" i="1" dirty="0">
                <a:solidFill>
                  <a:prstClr val="black"/>
                </a:solidFill>
                <a:latin typeface="Calibri" panose="020F0502020204030204"/>
              </a:rPr>
              <a:t>Circ.</a:t>
            </a:r>
            <a:r>
              <a:rPr lang="en-US" sz="800" dirty="0">
                <a:solidFill>
                  <a:prstClr val="black"/>
                </a:solidFill>
                <a:latin typeface="Calibri" panose="020F0502020204030204"/>
              </a:rPr>
              <a:t> 2018: 9-A-1</a:t>
            </a:r>
          </a:p>
        </p:txBody>
      </p:sp>
      <p:cxnSp>
        <p:nvCxnSpPr>
          <p:cNvPr id="7" name="Straight Arrow Connector 6">
            <a:extLst>
              <a:ext uri="{FF2B5EF4-FFF2-40B4-BE49-F238E27FC236}">
                <a16:creationId xmlns:a16="http://schemas.microsoft.com/office/drawing/2014/main" id="{9A83D154-72E7-4FB6-84D1-E2931F4449E4}"/>
              </a:ext>
            </a:extLst>
          </p:cNvPr>
          <p:cNvCxnSpPr>
            <a:cxnSpLocks/>
          </p:cNvCxnSpPr>
          <p:nvPr/>
        </p:nvCxnSpPr>
        <p:spPr>
          <a:xfrm flipV="1">
            <a:off x="715070" y="3759603"/>
            <a:ext cx="181670" cy="1"/>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5095354"/>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r>
              <a:rPr lang="en-US" sz="1200" noProof="0" dirty="0">
                <a:solidFill>
                  <a:srgbClr val="000000"/>
                </a:solidFill>
              </a:rPr>
              <a:t>LDL-C = low-density lipoprotein cholesterol.</a:t>
            </a:r>
          </a:p>
          <a:p>
            <a:r>
              <a:rPr lang="en-US" sz="1200" noProof="0" dirty="0">
                <a:solidFill>
                  <a:srgbClr val="000000"/>
                </a:solidFill>
              </a:rPr>
              <a:t>Gaba P, et al. </a:t>
            </a:r>
            <a:r>
              <a:rPr lang="en-US" sz="1200" i="1" noProof="0" dirty="0">
                <a:solidFill>
                  <a:srgbClr val="000000"/>
                </a:solidFill>
              </a:rPr>
              <a:t>Circulation</a:t>
            </a:r>
            <a:r>
              <a:rPr lang="en-US" sz="1200" noProof="0" dirty="0">
                <a:solidFill>
                  <a:srgbClr val="000000"/>
                </a:solidFill>
              </a:rPr>
              <a:t>. 2023;147:1192-1203.</a:t>
            </a:r>
          </a:p>
          <a:p>
            <a:endParaRPr lang="en-US" dirty="0"/>
          </a:p>
        </p:txBody>
      </p:sp>
    </p:spTree>
    <p:extLst>
      <p:ext uri="{BB962C8B-B14F-4D97-AF65-F5344CB8AC3E}">
        <p14:creationId xmlns:p14="http://schemas.microsoft.com/office/powerpoint/2010/main" val="391117797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4.xml"/></Relationships>
</file>

<file path=ppt/slideLayouts/_rels/slideLayout1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5.xml"/></Relationships>
</file>

<file path=ppt/slideLayouts/_rels/slideLayout1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6.xml"/></Relationships>
</file>

<file path=ppt/slideLayouts/_rels/slideLayout1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7.xml"/></Relationships>
</file>

<file path=ppt/slideLayouts/_rels/slideLayout14.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8.xml"/></Relationships>
</file>

<file path=ppt/slideLayouts/_rels/slideLayout1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9.xml"/></Relationships>
</file>

<file path=ppt/slideLayouts/_rels/slideLayout1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0.xml"/></Relationships>
</file>

<file path=ppt/slideLayouts/_rels/slideLayout1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1.xml"/></Relationships>
</file>

<file path=ppt/slideLayouts/_rels/slideLayout1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2.xml"/></Relationships>
</file>

<file path=ppt/slideLayouts/_rels/slideLayout1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3.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4.xml"/></Relationships>
</file>

<file path=ppt/slideLayouts/_rels/slideLayout2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5.xml"/></Relationships>
</file>

<file path=ppt/slideLayouts/_rels/slideLayout22.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6.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6.emf"/><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6.emf"/><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8.sv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8.sv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8.sv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9.sv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1.svg"/><Relationship Id="rId1" Type="http://schemas.openxmlformats.org/officeDocument/2006/relationships/slideMaster" Target="../slideMasters/slideMaster1.xml"/><Relationship Id="rId4" Type="http://schemas.openxmlformats.org/officeDocument/2006/relationships/image" Target="../media/image3.sv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7.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18.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xml"/></Relationships>
</file>

<file path=ppt/slideLayouts/_rels/slideLayout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xml"/></Relationships>
</file>

<file path=ppt/slideLayouts/_rels/slideLayout9.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1_blu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12">
            <a:extLst>
              <a:ext uri="{FF2B5EF4-FFF2-40B4-BE49-F238E27FC236}">
                <a16:creationId xmlns:a16="http://schemas.microsoft.com/office/drawing/2014/main" id="{50B24137-05D7-FA7F-8E73-50CFAF0BB31C}"/>
              </a:ext>
            </a:extLst>
          </p:cNvPr>
          <p:cNvSpPr>
            <a:spLocks noGrp="1"/>
          </p:cNvSpPr>
          <p:nvPr>
            <p:ph type="body" sz="quarter" idx="13" hasCustomPrompt="1"/>
          </p:nvPr>
        </p:nvSpPr>
        <p:spPr>
          <a:xfrm>
            <a:off x="372401" y="5598870"/>
            <a:ext cx="8997028" cy="427008"/>
          </a:xfrm>
        </p:spPr>
        <p:txBody>
          <a:bodyPr tIns="0"/>
          <a:lstStyle>
            <a:lvl1pPr marL="0" indent="0" algn="l">
              <a:lnSpc>
                <a:spcPts val="2340"/>
              </a:lnSpc>
              <a:spcBef>
                <a:spcPts val="0"/>
              </a:spcBef>
              <a:spcAft>
                <a:spcPts val="0"/>
              </a:spcAft>
              <a:buNone/>
              <a:defRPr sz="1900" b="1" i="0" cap="none" spc="0" baseline="0">
                <a:solidFill>
                  <a:schemeClr val="bg1"/>
                </a:solidFill>
                <a:latin typeface="+mj-lt"/>
                <a:cs typeface="Arial" panose="020B0604020202020204" pitchFamily="34" charset="0"/>
              </a:defRPr>
            </a:lvl1pPr>
          </a:lstStyle>
          <a:p>
            <a:pPr lvl="0"/>
            <a:r>
              <a:rPr lang="en-US" dirty="0"/>
              <a:t>CLICK TO EDIT MASTER TEXT STYLES</a:t>
            </a:r>
          </a:p>
        </p:txBody>
      </p:sp>
      <p:sp>
        <p:nvSpPr>
          <p:cNvPr id="7" name="Title 1">
            <a:extLst>
              <a:ext uri="{FF2B5EF4-FFF2-40B4-BE49-F238E27FC236}">
                <a16:creationId xmlns:a16="http://schemas.microsoft.com/office/drawing/2014/main" id="{A4770400-B5E3-8E86-16D3-74444D1AD3A1}"/>
              </a:ext>
            </a:extLst>
          </p:cNvPr>
          <p:cNvSpPr>
            <a:spLocks noGrp="1"/>
          </p:cNvSpPr>
          <p:nvPr>
            <p:ph type="title" hasCustomPrompt="1"/>
          </p:nvPr>
        </p:nvSpPr>
        <p:spPr>
          <a:xfrm>
            <a:off x="372401" y="4685665"/>
            <a:ext cx="8997024" cy="685800"/>
          </a:xfrm>
          <a:prstGeom prst="rect">
            <a:avLst/>
          </a:prstGeom>
        </p:spPr>
        <p:txBody>
          <a:bodyPr lIns="0" tIns="0" rIns="0" bIns="0" anchor="b">
            <a:noAutofit/>
          </a:bodyPr>
          <a:lstStyle>
            <a:lvl1pPr algn="l">
              <a:lnSpc>
                <a:spcPts val="4200"/>
              </a:lnSpc>
              <a:defRPr sz="3800" b="1" i="0" cap="none" spc="0" baseline="0">
                <a:solidFill>
                  <a:schemeClr val="bg1"/>
                </a:solidFill>
                <a:effectLst/>
                <a:latin typeface="Century Gothic" panose="020B0502020202020204" pitchFamily="34" charset="0"/>
              </a:defRPr>
            </a:lvl1pPr>
          </a:lstStyle>
          <a:p>
            <a:r>
              <a:rPr lang="en-US" dirty="0"/>
              <a:t>Click To Edit Master Title Style</a:t>
            </a:r>
          </a:p>
        </p:txBody>
      </p:sp>
      <p:sp>
        <p:nvSpPr>
          <p:cNvPr id="8" name="Text Placeholder 12">
            <a:extLst>
              <a:ext uri="{FF2B5EF4-FFF2-40B4-BE49-F238E27FC236}">
                <a16:creationId xmlns:a16="http://schemas.microsoft.com/office/drawing/2014/main" id="{4A9F4E6B-1C6D-07C3-BCA9-E78964CD84EF}"/>
              </a:ext>
            </a:extLst>
          </p:cNvPr>
          <p:cNvSpPr>
            <a:spLocks noGrp="1"/>
          </p:cNvSpPr>
          <p:nvPr>
            <p:ph type="body" sz="quarter" idx="16" hasCustomPrompt="1"/>
          </p:nvPr>
        </p:nvSpPr>
        <p:spPr>
          <a:xfrm>
            <a:off x="372401" y="5887534"/>
            <a:ext cx="8997028" cy="427008"/>
          </a:xfrm>
        </p:spPr>
        <p:txBody>
          <a:bodyPr tIns="0"/>
          <a:lstStyle>
            <a:lvl1pPr marL="0" indent="0" algn="l">
              <a:lnSpc>
                <a:spcPts val="2340"/>
              </a:lnSpc>
              <a:spcBef>
                <a:spcPts val="0"/>
              </a:spcBef>
              <a:spcAft>
                <a:spcPts val="0"/>
              </a:spcAft>
              <a:buNone/>
              <a:defRPr sz="1425" b="0" i="0" cap="none" spc="0" baseline="0">
                <a:solidFill>
                  <a:schemeClr val="bg1"/>
                </a:solidFill>
                <a:latin typeface="+mj-lt"/>
                <a:cs typeface="Arial" panose="020B0604020202020204" pitchFamily="34" charset="0"/>
              </a:defRPr>
            </a:lvl1pPr>
          </a:lstStyle>
          <a:p>
            <a:pPr lvl="0"/>
            <a:r>
              <a:rPr lang="en-US" dirty="0"/>
              <a:t>Click to edit master text styles</a:t>
            </a:r>
          </a:p>
        </p:txBody>
      </p:sp>
      <p:pic>
        <p:nvPicPr>
          <p:cNvPr id="3" name="Graphic 2">
            <a:extLst>
              <a:ext uri="{FF2B5EF4-FFF2-40B4-BE49-F238E27FC236}">
                <a16:creationId xmlns:a16="http://schemas.microsoft.com/office/drawing/2014/main" id="{E8BA9991-E50E-8965-C781-50935FCA9F55}"/>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147413" y="5699303"/>
            <a:ext cx="1760018" cy="419052"/>
          </a:xfrm>
          <a:prstGeom prst="rect">
            <a:avLst/>
          </a:prstGeom>
        </p:spPr>
      </p:pic>
      <p:sp>
        <p:nvSpPr>
          <p:cNvPr id="4" name="Picture Placeholder 3">
            <a:extLst>
              <a:ext uri="{FF2B5EF4-FFF2-40B4-BE49-F238E27FC236}">
                <a16:creationId xmlns:a16="http://schemas.microsoft.com/office/drawing/2014/main" id="{1AA4AD52-FE9E-9AA0-830D-340E2BDD92FC}"/>
              </a:ext>
            </a:extLst>
          </p:cNvPr>
          <p:cNvSpPr>
            <a:spLocks noGrp="1"/>
          </p:cNvSpPr>
          <p:nvPr>
            <p:ph type="pic" sz="quarter" idx="17"/>
          </p:nvPr>
        </p:nvSpPr>
        <p:spPr>
          <a:xfrm>
            <a:off x="0" y="329631"/>
            <a:ext cx="12192000" cy="3285067"/>
          </a:xfrm>
          <a:custGeom>
            <a:avLst/>
            <a:gdLst>
              <a:gd name="connsiteX0" fmla="*/ 2021205 w 12192000"/>
              <a:gd name="connsiteY0" fmla="*/ 40 h 3285067"/>
              <a:gd name="connsiteX1" fmla="*/ 12192000 w 12192000"/>
              <a:gd name="connsiteY1" fmla="*/ 40 h 3285067"/>
              <a:gd name="connsiteX2" fmla="*/ 12192000 w 12192000"/>
              <a:gd name="connsiteY2" fmla="*/ 3285067 h 3285067"/>
              <a:gd name="connsiteX3" fmla="*/ 0 w 12192000"/>
              <a:gd name="connsiteY3" fmla="*/ 3285067 h 3285067"/>
              <a:gd name="connsiteX4" fmla="*/ 0 w 12192000"/>
              <a:gd name="connsiteY4" fmla="*/ 1506224 h 3285067"/>
              <a:gd name="connsiteX5" fmla="*/ 847090 w 12192000"/>
              <a:gd name="connsiteY5" fmla="*/ 409722 h 3285067"/>
              <a:gd name="connsiteX6" fmla="*/ 2021205 w 12192000"/>
              <a:gd name="connsiteY6" fmla="*/ 40 h 328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3285067">
                <a:moveTo>
                  <a:pt x="2021205" y="40"/>
                </a:moveTo>
                <a:lnTo>
                  <a:pt x="12192000" y="40"/>
                </a:lnTo>
                <a:lnTo>
                  <a:pt x="12192000" y="3285067"/>
                </a:lnTo>
                <a:lnTo>
                  <a:pt x="0" y="3285067"/>
                </a:lnTo>
                <a:lnTo>
                  <a:pt x="0" y="1506224"/>
                </a:lnTo>
                <a:cubicBezTo>
                  <a:pt x="203835" y="1107957"/>
                  <a:pt x="462280" y="699543"/>
                  <a:pt x="847090" y="409722"/>
                </a:cubicBezTo>
                <a:cubicBezTo>
                  <a:pt x="1038225" y="266397"/>
                  <a:pt x="1391920" y="-3765"/>
                  <a:pt x="2021205" y="40"/>
                </a:cubicBezTo>
                <a:close/>
              </a:path>
            </a:pathLst>
          </a:custGeom>
          <a:solidFill>
            <a:schemeClr val="tx2">
              <a:lumMod val="20000"/>
              <a:lumOff val="80000"/>
            </a:schemeClr>
          </a:solidFill>
        </p:spPr>
        <p:txBody>
          <a:bodyPr wrap="square" anchor="ctr">
            <a:noAutofit/>
          </a:bodyPr>
          <a:lstStyle>
            <a:lvl1pPr marL="0" indent="0" algn="ctr">
              <a:buNone/>
              <a:defRPr/>
            </a:lvl1pPr>
          </a:lstStyle>
          <a:p>
            <a:r>
              <a:rPr lang="en-US" dirty="0"/>
              <a:t>Click icon to add picture</a:t>
            </a:r>
          </a:p>
        </p:txBody>
      </p:sp>
    </p:spTree>
    <p:extLst>
      <p:ext uri="{BB962C8B-B14F-4D97-AF65-F5344CB8AC3E}">
        <p14:creationId xmlns:p14="http://schemas.microsoft.com/office/powerpoint/2010/main" val="1221812144"/>
      </p:ext>
    </p:extLst>
  </p:cSld>
  <p:clrMapOvr>
    <a:masterClrMapping/>
  </p:clrMapOvr>
  <p:transition>
    <p:fade/>
  </p:transition>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ubtitle and Content_Logo">
    <p:spTree>
      <p:nvGrpSpPr>
        <p:cNvPr id="1" name=""/>
        <p:cNvGrpSpPr/>
        <p:nvPr/>
      </p:nvGrpSpPr>
      <p:grpSpPr>
        <a:xfrm>
          <a:off x="0" y="0"/>
          <a:ext cx="0" cy="0"/>
          <a:chOff x="0" y="0"/>
          <a:chExt cx="0" cy="0"/>
        </a:xfrm>
      </p:grpSpPr>
      <p:sp>
        <p:nvSpPr>
          <p:cNvPr id="8" name="Content Placeholder 7">
            <a:extLst>
              <a:ext uri="{FF2B5EF4-FFF2-40B4-BE49-F238E27FC236}">
                <a16:creationId xmlns:a16="http://schemas.microsoft.com/office/drawing/2014/main" id="{117022A7-4BA8-FCB7-5074-1B56CECD6DF8}"/>
              </a:ext>
            </a:extLst>
          </p:cNvPr>
          <p:cNvSpPr>
            <a:spLocks noGrp="1"/>
          </p:cNvSpPr>
          <p:nvPr>
            <p:ph sz="quarter" idx="10" hasCustomPrompt="1"/>
          </p:nvPr>
        </p:nvSpPr>
        <p:spPr>
          <a:xfrm>
            <a:off x="365126" y="2161309"/>
            <a:ext cx="11461749" cy="352829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ext Placeholder 5">
            <a:extLst>
              <a:ext uri="{FF2B5EF4-FFF2-40B4-BE49-F238E27FC236}">
                <a16:creationId xmlns:a16="http://schemas.microsoft.com/office/drawing/2014/main" id="{5FEF57AC-E6C8-F910-79ED-F76FB3BED986}"/>
              </a:ext>
            </a:extLst>
          </p:cNvPr>
          <p:cNvSpPr>
            <a:spLocks noGrp="1"/>
          </p:cNvSpPr>
          <p:nvPr>
            <p:ph type="body" sz="quarter" idx="11" hasCustomPrompt="1"/>
          </p:nvPr>
        </p:nvSpPr>
        <p:spPr>
          <a:xfrm>
            <a:off x="365126" y="1574800"/>
            <a:ext cx="11461749" cy="412750"/>
          </a:xfrm>
        </p:spPr>
        <p:txBody>
          <a:bodyPr/>
          <a:lstStyle>
            <a:lvl1pPr marL="0" indent="0">
              <a:buNone/>
              <a:defRPr b="1" i="0">
                <a:latin typeface="Century Gothic" panose="020B0502020202020204" pitchFamily="34" charset="0"/>
              </a:defRPr>
            </a:lvl1pPr>
          </a:lstStyle>
          <a:p>
            <a:pPr lvl="0"/>
            <a:r>
              <a:rPr lang="en-US" dirty="0"/>
              <a:t>CLICK TO EDIT MASTER TEXT STYLES</a:t>
            </a:r>
          </a:p>
        </p:txBody>
      </p:sp>
      <p:sp>
        <p:nvSpPr>
          <p:cNvPr id="2" name="Text Placeholder 3">
            <a:extLst>
              <a:ext uri="{FF2B5EF4-FFF2-40B4-BE49-F238E27FC236}">
                <a16:creationId xmlns:a16="http://schemas.microsoft.com/office/drawing/2014/main" id="{D30EA408-BDA5-1120-95AB-259BA4578D20}"/>
              </a:ext>
            </a:extLst>
          </p:cNvPr>
          <p:cNvSpPr>
            <a:spLocks noGrp="1"/>
          </p:cNvSpPr>
          <p:nvPr>
            <p:ph type="body" sz="quarter" idx="12" hasCustomPrompt="1"/>
          </p:nvPr>
        </p:nvSpPr>
        <p:spPr>
          <a:xfrm>
            <a:off x="365126" y="5833872"/>
            <a:ext cx="8821000"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4" name="Title Placeholder 6">
            <a:extLst>
              <a:ext uri="{FF2B5EF4-FFF2-40B4-BE49-F238E27FC236}">
                <a16:creationId xmlns:a16="http://schemas.microsoft.com/office/drawing/2014/main" id="{3700745A-22BA-4BE9-1AAC-1A73B9321D04}"/>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291034159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wo Columns_Logo">
    <p:spTree>
      <p:nvGrpSpPr>
        <p:cNvPr id="1" name=""/>
        <p:cNvGrpSpPr/>
        <p:nvPr/>
      </p:nvGrpSpPr>
      <p:grpSpPr>
        <a:xfrm>
          <a:off x="0" y="0"/>
          <a:ext cx="0" cy="0"/>
          <a:chOff x="0" y="0"/>
          <a:chExt cx="0" cy="0"/>
        </a:xfrm>
      </p:grpSpPr>
      <p:sp>
        <p:nvSpPr>
          <p:cNvPr id="8" name="Content Placeholder 7">
            <a:extLst>
              <a:ext uri="{FF2B5EF4-FFF2-40B4-BE49-F238E27FC236}">
                <a16:creationId xmlns:a16="http://schemas.microsoft.com/office/drawing/2014/main" id="{117022A7-4BA8-FCB7-5074-1B56CECD6DF8}"/>
              </a:ext>
            </a:extLst>
          </p:cNvPr>
          <p:cNvSpPr>
            <a:spLocks noGrp="1"/>
          </p:cNvSpPr>
          <p:nvPr>
            <p:ph sz="quarter" idx="10" hasCustomPrompt="1"/>
          </p:nvPr>
        </p:nvSpPr>
        <p:spPr>
          <a:xfrm>
            <a:off x="367286" y="1574801"/>
            <a:ext cx="5577840" cy="4114800"/>
          </a:xfrm>
        </p:spPr>
        <p:txBody>
          <a:bodyPr/>
          <a:lstStyle>
            <a:lvl4pPr>
              <a:spcAft>
                <a:spcPts val="400"/>
              </a:spcAft>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Content Placeholder 7">
            <a:extLst>
              <a:ext uri="{FF2B5EF4-FFF2-40B4-BE49-F238E27FC236}">
                <a16:creationId xmlns:a16="http://schemas.microsoft.com/office/drawing/2014/main" id="{852D3A1C-FC42-4C3C-CA91-0E85AFCC5B1A}"/>
              </a:ext>
            </a:extLst>
          </p:cNvPr>
          <p:cNvSpPr>
            <a:spLocks noGrp="1"/>
          </p:cNvSpPr>
          <p:nvPr>
            <p:ph sz="quarter" idx="11" hasCustomPrompt="1"/>
          </p:nvPr>
        </p:nvSpPr>
        <p:spPr>
          <a:xfrm>
            <a:off x="6246876" y="1574800"/>
            <a:ext cx="5577840" cy="4114800"/>
          </a:xfrm>
        </p:spPr>
        <p:txBody>
          <a:bodyPr/>
          <a:lstStyle>
            <a:lvl4pPr>
              <a:spcAft>
                <a:spcPts val="400"/>
              </a:spcAft>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a:extLst>
              <a:ext uri="{FF2B5EF4-FFF2-40B4-BE49-F238E27FC236}">
                <a16:creationId xmlns:a16="http://schemas.microsoft.com/office/drawing/2014/main" id="{39A034C5-A832-E1B1-D39A-FCC64F3507AF}"/>
              </a:ext>
            </a:extLst>
          </p:cNvPr>
          <p:cNvSpPr>
            <a:spLocks noGrp="1"/>
          </p:cNvSpPr>
          <p:nvPr>
            <p:ph type="body" sz="quarter" idx="12" hasCustomPrompt="1"/>
          </p:nvPr>
        </p:nvSpPr>
        <p:spPr>
          <a:xfrm>
            <a:off x="367284" y="5833872"/>
            <a:ext cx="8193024"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6" name="Title Placeholder 6">
            <a:extLst>
              <a:ext uri="{FF2B5EF4-FFF2-40B4-BE49-F238E27FC236}">
                <a16:creationId xmlns:a16="http://schemas.microsoft.com/office/drawing/2014/main" id="{ED9B9CF2-FE37-6774-EB33-7981342450C1}"/>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307597443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hree Columns_Logo">
    <p:spTree>
      <p:nvGrpSpPr>
        <p:cNvPr id="1" name=""/>
        <p:cNvGrpSpPr/>
        <p:nvPr/>
      </p:nvGrpSpPr>
      <p:grpSpPr>
        <a:xfrm>
          <a:off x="0" y="0"/>
          <a:ext cx="0" cy="0"/>
          <a:chOff x="0" y="0"/>
          <a:chExt cx="0" cy="0"/>
        </a:xfrm>
      </p:grpSpPr>
      <p:sp>
        <p:nvSpPr>
          <p:cNvPr id="8" name="Content Placeholder 7">
            <a:extLst>
              <a:ext uri="{FF2B5EF4-FFF2-40B4-BE49-F238E27FC236}">
                <a16:creationId xmlns:a16="http://schemas.microsoft.com/office/drawing/2014/main" id="{117022A7-4BA8-FCB7-5074-1B56CECD6DF8}"/>
              </a:ext>
            </a:extLst>
          </p:cNvPr>
          <p:cNvSpPr>
            <a:spLocks noGrp="1"/>
          </p:cNvSpPr>
          <p:nvPr>
            <p:ph sz="quarter" idx="10" hasCustomPrompt="1"/>
          </p:nvPr>
        </p:nvSpPr>
        <p:spPr>
          <a:xfrm>
            <a:off x="365126" y="1574801"/>
            <a:ext cx="3719804" cy="4114800"/>
          </a:xfrm>
        </p:spPr>
        <p:txBody>
          <a:bodyPr/>
          <a:lstStyle>
            <a:lvl2pPr>
              <a:spcAft>
                <a:spcPts val="1000"/>
              </a:spcAft>
              <a:defRPr sz="1600"/>
            </a:lvl2pPr>
            <a:lvl3pPr>
              <a:spcAft>
                <a:spcPts val="400"/>
              </a:spcAft>
              <a:defRPr sz="1200"/>
            </a:lvl3pPr>
          </a:lstStyle>
          <a:p>
            <a:pPr lvl="0"/>
            <a:r>
              <a:rPr lang="en-US" dirty="0"/>
              <a:t>Click to edit master text styles</a:t>
            </a:r>
          </a:p>
          <a:p>
            <a:pPr lvl="1"/>
            <a:r>
              <a:rPr lang="en-US" dirty="0"/>
              <a:t>Second level</a:t>
            </a:r>
          </a:p>
          <a:p>
            <a:pPr lvl="2"/>
            <a:r>
              <a:rPr lang="en-US" dirty="0"/>
              <a:t>Third level</a:t>
            </a:r>
          </a:p>
        </p:txBody>
      </p:sp>
      <p:sp>
        <p:nvSpPr>
          <p:cNvPr id="2" name="Content Placeholder 7">
            <a:extLst>
              <a:ext uri="{FF2B5EF4-FFF2-40B4-BE49-F238E27FC236}">
                <a16:creationId xmlns:a16="http://schemas.microsoft.com/office/drawing/2014/main" id="{852D3A1C-FC42-4C3C-CA91-0E85AFCC5B1A}"/>
              </a:ext>
            </a:extLst>
          </p:cNvPr>
          <p:cNvSpPr>
            <a:spLocks noGrp="1"/>
          </p:cNvSpPr>
          <p:nvPr>
            <p:ph sz="quarter" idx="11" hasCustomPrompt="1"/>
          </p:nvPr>
        </p:nvSpPr>
        <p:spPr>
          <a:xfrm>
            <a:off x="4236099" y="1574800"/>
            <a:ext cx="3719804" cy="4114800"/>
          </a:xfrm>
        </p:spPr>
        <p:txBody>
          <a:bodyPr/>
          <a:lstStyle>
            <a:lvl2pPr>
              <a:spcAft>
                <a:spcPts val="1000"/>
              </a:spcAft>
              <a:defRPr sz="1600"/>
            </a:lvl2pPr>
            <a:lvl3pPr>
              <a:spcAft>
                <a:spcPts val="400"/>
              </a:spcAft>
              <a:defRPr sz="1200"/>
            </a:lvl3pPr>
          </a:lstStyle>
          <a:p>
            <a:pPr lvl="0"/>
            <a:r>
              <a:rPr lang="en-US" dirty="0"/>
              <a:t>Click to edit master text styles</a:t>
            </a:r>
          </a:p>
          <a:p>
            <a:pPr lvl="1"/>
            <a:r>
              <a:rPr lang="en-US" dirty="0"/>
              <a:t>Second level</a:t>
            </a:r>
          </a:p>
          <a:p>
            <a:pPr lvl="2"/>
            <a:r>
              <a:rPr lang="en-US" dirty="0"/>
              <a:t>Third level</a:t>
            </a:r>
          </a:p>
        </p:txBody>
      </p:sp>
      <p:sp>
        <p:nvSpPr>
          <p:cNvPr id="5" name="Content Placeholder 7">
            <a:extLst>
              <a:ext uri="{FF2B5EF4-FFF2-40B4-BE49-F238E27FC236}">
                <a16:creationId xmlns:a16="http://schemas.microsoft.com/office/drawing/2014/main" id="{C47DC95C-3894-C033-5E7E-06964A9EE730}"/>
              </a:ext>
            </a:extLst>
          </p:cNvPr>
          <p:cNvSpPr>
            <a:spLocks noGrp="1"/>
          </p:cNvSpPr>
          <p:nvPr>
            <p:ph sz="quarter" idx="13" hasCustomPrompt="1"/>
          </p:nvPr>
        </p:nvSpPr>
        <p:spPr>
          <a:xfrm>
            <a:off x="8107072" y="1574800"/>
            <a:ext cx="3719804" cy="4114800"/>
          </a:xfrm>
        </p:spPr>
        <p:txBody>
          <a:bodyPr/>
          <a:lstStyle>
            <a:lvl2pPr>
              <a:spcAft>
                <a:spcPts val="1000"/>
              </a:spcAft>
              <a:defRPr sz="1600"/>
            </a:lvl2pPr>
            <a:lvl3pPr>
              <a:spcAft>
                <a:spcPts val="400"/>
              </a:spcAft>
              <a:defRPr sz="1200"/>
            </a:lvl3pPr>
          </a:lstStyle>
          <a:p>
            <a:pPr lvl="0"/>
            <a:r>
              <a:rPr lang="en-US" dirty="0"/>
              <a:t>Click to edit master text styles</a:t>
            </a:r>
          </a:p>
          <a:p>
            <a:pPr lvl="1"/>
            <a:r>
              <a:rPr lang="en-US" dirty="0"/>
              <a:t>Second level</a:t>
            </a:r>
          </a:p>
          <a:p>
            <a:pPr lvl="2"/>
            <a:r>
              <a:rPr lang="en-US" dirty="0"/>
              <a:t>Third level</a:t>
            </a:r>
          </a:p>
        </p:txBody>
      </p:sp>
      <p:sp>
        <p:nvSpPr>
          <p:cNvPr id="6" name="Text Placeholder 3">
            <a:extLst>
              <a:ext uri="{FF2B5EF4-FFF2-40B4-BE49-F238E27FC236}">
                <a16:creationId xmlns:a16="http://schemas.microsoft.com/office/drawing/2014/main" id="{98292EC5-755A-AD53-D396-EDEDEF199507}"/>
              </a:ext>
            </a:extLst>
          </p:cNvPr>
          <p:cNvSpPr>
            <a:spLocks noGrp="1"/>
          </p:cNvSpPr>
          <p:nvPr>
            <p:ph type="body" sz="quarter" idx="14" hasCustomPrompt="1"/>
          </p:nvPr>
        </p:nvSpPr>
        <p:spPr>
          <a:xfrm>
            <a:off x="365126" y="5833872"/>
            <a:ext cx="8968077"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7" name="Title Placeholder 6">
            <a:extLst>
              <a:ext uri="{FF2B5EF4-FFF2-40B4-BE49-F238E27FC236}">
                <a16:creationId xmlns:a16="http://schemas.microsoft.com/office/drawing/2014/main" id="{D9F04FC0-05F8-874B-C784-F53E61719C0E}"/>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274608156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Four Columns_Logo">
    <p:spTree>
      <p:nvGrpSpPr>
        <p:cNvPr id="1" name=""/>
        <p:cNvGrpSpPr/>
        <p:nvPr/>
      </p:nvGrpSpPr>
      <p:grpSpPr>
        <a:xfrm>
          <a:off x="0" y="0"/>
          <a:ext cx="0" cy="0"/>
          <a:chOff x="0" y="0"/>
          <a:chExt cx="0" cy="0"/>
        </a:xfrm>
      </p:grpSpPr>
      <p:sp>
        <p:nvSpPr>
          <p:cNvPr id="8" name="Content Placeholder 7">
            <a:extLst>
              <a:ext uri="{FF2B5EF4-FFF2-40B4-BE49-F238E27FC236}">
                <a16:creationId xmlns:a16="http://schemas.microsoft.com/office/drawing/2014/main" id="{117022A7-4BA8-FCB7-5074-1B56CECD6DF8}"/>
              </a:ext>
            </a:extLst>
          </p:cNvPr>
          <p:cNvSpPr>
            <a:spLocks noGrp="1"/>
          </p:cNvSpPr>
          <p:nvPr>
            <p:ph sz="quarter" idx="10" hasCustomPrompt="1"/>
          </p:nvPr>
        </p:nvSpPr>
        <p:spPr>
          <a:xfrm>
            <a:off x="365125" y="1574801"/>
            <a:ext cx="2743200" cy="4114800"/>
          </a:xfrm>
        </p:spPr>
        <p:txBody>
          <a:bodyPr/>
          <a:lstStyle>
            <a:lvl2pPr>
              <a:spcAft>
                <a:spcPts val="1000"/>
              </a:spcAft>
              <a:defRPr sz="1600"/>
            </a:lvl2pPr>
            <a:lvl3pPr>
              <a:spcAft>
                <a:spcPts val="400"/>
              </a:spcAft>
              <a:defRPr sz="1200"/>
            </a:lvl3pPr>
          </a:lstStyle>
          <a:p>
            <a:pPr lvl="0"/>
            <a:r>
              <a:rPr lang="en-US" dirty="0"/>
              <a:t>Click to edit master text styles</a:t>
            </a:r>
          </a:p>
          <a:p>
            <a:pPr lvl="1"/>
            <a:r>
              <a:rPr lang="en-US" dirty="0"/>
              <a:t>Second level</a:t>
            </a:r>
          </a:p>
          <a:p>
            <a:pPr lvl="2"/>
            <a:r>
              <a:rPr lang="en-US" dirty="0"/>
              <a:t>Third level</a:t>
            </a:r>
          </a:p>
        </p:txBody>
      </p:sp>
      <p:sp>
        <p:nvSpPr>
          <p:cNvPr id="2" name="Content Placeholder 7">
            <a:extLst>
              <a:ext uri="{FF2B5EF4-FFF2-40B4-BE49-F238E27FC236}">
                <a16:creationId xmlns:a16="http://schemas.microsoft.com/office/drawing/2014/main" id="{852D3A1C-FC42-4C3C-CA91-0E85AFCC5B1A}"/>
              </a:ext>
            </a:extLst>
          </p:cNvPr>
          <p:cNvSpPr>
            <a:spLocks noGrp="1"/>
          </p:cNvSpPr>
          <p:nvPr>
            <p:ph sz="quarter" idx="11" hasCustomPrompt="1"/>
          </p:nvPr>
        </p:nvSpPr>
        <p:spPr>
          <a:xfrm>
            <a:off x="3300340" y="1574800"/>
            <a:ext cx="2743200" cy="4114800"/>
          </a:xfrm>
        </p:spPr>
        <p:txBody>
          <a:bodyPr/>
          <a:lstStyle>
            <a:lvl2pPr>
              <a:spcAft>
                <a:spcPts val="1000"/>
              </a:spcAft>
              <a:defRPr sz="1600"/>
            </a:lvl2pPr>
            <a:lvl3pPr>
              <a:spcAft>
                <a:spcPts val="400"/>
              </a:spcAft>
              <a:defRPr sz="1200"/>
            </a:lvl3pPr>
          </a:lstStyle>
          <a:p>
            <a:pPr lvl="0"/>
            <a:r>
              <a:rPr lang="en-US" dirty="0"/>
              <a:t>Click to edit master text styles</a:t>
            </a:r>
          </a:p>
          <a:p>
            <a:pPr lvl="1"/>
            <a:r>
              <a:rPr lang="en-US" dirty="0"/>
              <a:t>Second level</a:t>
            </a:r>
          </a:p>
          <a:p>
            <a:pPr lvl="2"/>
            <a:r>
              <a:rPr lang="en-US" dirty="0"/>
              <a:t>Third level</a:t>
            </a:r>
          </a:p>
        </p:txBody>
      </p:sp>
      <p:sp>
        <p:nvSpPr>
          <p:cNvPr id="5" name="Content Placeholder 7">
            <a:extLst>
              <a:ext uri="{FF2B5EF4-FFF2-40B4-BE49-F238E27FC236}">
                <a16:creationId xmlns:a16="http://schemas.microsoft.com/office/drawing/2014/main" id="{C47DC95C-3894-C033-5E7E-06964A9EE730}"/>
              </a:ext>
            </a:extLst>
          </p:cNvPr>
          <p:cNvSpPr>
            <a:spLocks noGrp="1"/>
          </p:cNvSpPr>
          <p:nvPr>
            <p:ph sz="quarter" idx="13" hasCustomPrompt="1"/>
          </p:nvPr>
        </p:nvSpPr>
        <p:spPr>
          <a:xfrm>
            <a:off x="6235555" y="1574800"/>
            <a:ext cx="2743200" cy="4114800"/>
          </a:xfrm>
        </p:spPr>
        <p:txBody>
          <a:bodyPr/>
          <a:lstStyle>
            <a:lvl2pPr>
              <a:spcAft>
                <a:spcPts val="1000"/>
              </a:spcAft>
              <a:defRPr sz="1600"/>
            </a:lvl2pPr>
            <a:lvl3pPr>
              <a:spcAft>
                <a:spcPts val="400"/>
              </a:spcAft>
              <a:defRPr sz="1200"/>
            </a:lvl3pPr>
          </a:lstStyle>
          <a:p>
            <a:pPr lvl="0"/>
            <a:r>
              <a:rPr lang="en-US" dirty="0"/>
              <a:t>Click to edit master text styles</a:t>
            </a:r>
          </a:p>
          <a:p>
            <a:pPr lvl="1"/>
            <a:r>
              <a:rPr lang="en-US" dirty="0"/>
              <a:t>Second level</a:t>
            </a:r>
          </a:p>
          <a:p>
            <a:pPr lvl="2"/>
            <a:r>
              <a:rPr lang="en-US" dirty="0"/>
              <a:t>Third level</a:t>
            </a:r>
          </a:p>
        </p:txBody>
      </p:sp>
      <p:sp>
        <p:nvSpPr>
          <p:cNvPr id="9" name="Content Placeholder 7">
            <a:extLst>
              <a:ext uri="{FF2B5EF4-FFF2-40B4-BE49-F238E27FC236}">
                <a16:creationId xmlns:a16="http://schemas.microsoft.com/office/drawing/2014/main" id="{EFF3AA82-AE0B-AD34-C046-B1F38464DAAB}"/>
              </a:ext>
            </a:extLst>
          </p:cNvPr>
          <p:cNvSpPr>
            <a:spLocks noGrp="1"/>
          </p:cNvSpPr>
          <p:nvPr>
            <p:ph sz="quarter" idx="14" hasCustomPrompt="1"/>
          </p:nvPr>
        </p:nvSpPr>
        <p:spPr>
          <a:xfrm>
            <a:off x="9170770" y="1574800"/>
            <a:ext cx="2743200" cy="4114800"/>
          </a:xfrm>
        </p:spPr>
        <p:txBody>
          <a:bodyPr/>
          <a:lstStyle>
            <a:lvl2pPr>
              <a:spcAft>
                <a:spcPts val="1000"/>
              </a:spcAft>
              <a:defRPr sz="1600"/>
            </a:lvl2pPr>
            <a:lvl3pPr>
              <a:spcAft>
                <a:spcPts val="400"/>
              </a:spcAft>
              <a:defRPr sz="1200"/>
            </a:lvl3pPr>
          </a:lstStyle>
          <a:p>
            <a:pPr lvl="0"/>
            <a:r>
              <a:rPr lang="en-US" dirty="0"/>
              <a:t>Click to edit master text styles</a:t>
            </a:r>
          </a:p>
          <a:p>
            <a:pPr lvl="1"/>
            <a:r>
              <a:rPr lang="en-US" dirty="0"/>
              <a:t>Second level</a:t>
            </a:r>
          </a:p>
          <a:p>
            <a:pPr lvl="2"/>
            <a:r>
              <a:rPr lang="en-US" dirty="0"/>
              <a:t>Third level</a:t>
            </a:r>
          </a:p>
        </p:txBody>
      </p:sp>
      <p:sp>
        <p:nvSpPr>
          <p:cNvPr id="6" name="Text Placeholder 3">
            <a:extLst>
              <a:ext uri="{FF2B5EF4-FFF2-40B4-BE49-F238E27FC236}">
                <a16:creationId xmlns:a16="http://schemas.microsoft.com/office/drawing/2014/main" id="{62349EDF-094A-F8D5-DF3C-B393DF4C69C7}"/>
              </a:ext>
            </a:extLst>
          </p:cNvPr>
          <p:cNvSpPr>
            <a:spLocks noGrp="1"/>
          </p:cNvSpPr>
          <p:nvPr>
            <p:ph type="body" sz="quarter" idx="15" hasCustomPrompt="1"/>
          </p:nvPr>
        </p:nvSpPr>
        <p:spPr>
          <a:xfrm>
            <a:off x="365125" y="5833872"/>
            <a:ext cx="8193024"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7" name="Title Placeholder 6">
            <a:extLst>
              <a:ext uri="{FF2B5EF4-FFF2-40B4-BE49-F238E27FC236}">
                <a16:creationId xmlns:a16="http://schemas.microsoft.com/office/drawing/2014/main" id="{3AC57BCA-9504-14FA-3E4A-E04C08C6D421}"/>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63358117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Five Columns_Logo">
    <p:spTree>
      <p:nvGrpSpPr>
        <p:cNvPr id="1" name=""/>
        <p:cNvGrpSpPr/>
        <p:nvPr/>
      </p:nvGrpSpPr>
      <p:grpSpPr>
        <a:xfrm>
          <a:off x="0" y="0"/>
          <a:ext cx="0" cy="0"/>
          <a:chOff x="0" y="0"/>
          <a:chExt cx="0" cy="0"/>
        </a:xfrm>
      </p:grpSpPr>
      <p:sp>
        <p:nvSpPr>
          <p:cNvPr id="8" name="Content Placeholder 7">
            <a:extLst>
              <a:ext uri="{FF2B5EF4-FFF2-40B4-BE49-F238E27FC236}">
                <a16:creationId xmlns:a16="http://schemas.microsoft.com/office/drawing/2014/main" id="{117022A7-4BA8-FCB7-5074-1B56CECD6DF8}"/>
              </a:ext>
            </a:extLst>
          </p:cNvPr>
          <p:cNvSpPr>
            <a:spLocks noGrp="1"/>
          </p:cNvSpPr>
          <p:nvPr>
            <p:ph sz="quarter" idx="10" hasCustomPrompt="1"/>
          </p:nvPr>
        </p:nvSpPr>
        <p:spPr>
          <a:xfrm>
            <a:off x="365125" y="1574801"/>
            <a:ext cx="2103120" cy="4114800"/>
          </a:xfrm>
        </p:spPr>
        <p:txBody>
          <a:bodyPr/>
          <a:lstStyle>
            <a:lvl1pPr marL="182880" indent="-182880">
              <a:lnSpc>
                <a:spcPct val="100000"/>
              </a:lnSpc>
              <a:spcBef>
                <a:spcPts val="0"/>
              </a:spcBef>
              <a:spcAft>
                <a:spcPts val="600"/>
              </a:spcAft>
              <a:defRPr sz="1600"/>
            </a:lvl1pPr>
            <a:lvl2pPr marL="403225" indent="-219075">
              <a:lnSpc>
                <a:spcPct val="100000"/>
              </a:lnSpc>
              <a:spcBef>
                <a:spcPts val="0"/>
              </a:spcBef>
              <a:spcAft>
                <a:spcPts val="800"/>
              </a:spcAft>
              <a:tabLst/>
              <a:defRPr sz="1200"/>
            </a:lvl2pPr>
            <a:lvl3pPr marL="576263" indent="-173038">
              <a:lnSpc>
                <a:spcPct val="100000"/>
              </a:lnSpc>
              <a:spcAft>
                <a:spcPts val="400"/>
              </a:spcAft>
              <a:tabLst/>
              <a:defRPr sz="1000"/>
            </a:lvl3pPr>
            <a:lvl4pPr marL="749300" indent="-184150">
              <a:lnSpc>
                <a:spcPct val="100000"/>
              </a:lnSpc>
              <a:spcAft>
                <a:spcPts val="400"/>
              </a:spcAft>
              <a:tabLst/>
              <a:defRPr sz="1400"/>
            </a:lvl4pPr>
            <a:lvl5pPr marL="865188" indent="-127000">
              <a:lnSpc>
                <a:spcPct val="100000"/>
              </a:lnSpc>
              <a:spcAft>
                <a:spcPts val="400"/>
              </a:spcAft>
              <a:tabLst/>
              <a:defRPr sz="1400"/>
            </a:lvl5pPr>
          </a:lstStyle>
          <a:p>
            <a:pPr lvl="0"/>
            <a:r>
              <a:rPr lang="en-US" dirty="0"/>
              <a:t>Click to edit master text styles</a:t>
            </a:r>
          </a:p>
          <a:p>
            <a:pPr lvl="1"/>
            <a:r>
              <a:rPr lang="en-US" dirty="0"/>
              <a:t>Second level</a:t>
            </a:r>
          </a:p>
          <a:p>
            <a:pPr lvl="2"/>
            <a:r>
              <a:rPr lang="en-US" dirty="0"/>
              <a:t>Third level</a:t>
            </a:r>
          </a:p>
        </p:txBody>
      </p:sp>
      <p:sp>
        <p:nvSpPr>
          <p:cNvPr id="6" name="Text Placeholder 3">
            <a:extLst>
              <a:ext uri="{FF2B5EF4-FFF2-40B4-BE49-F238E27FC236}">
                <a16:creationId xmlns:a16="http://schemas.microsoft.com/office/drawing/2014/main" id="{09CA8025-E18F-AF52-8012-84B0EEA4E6CD}"/>
              </a:ext>
            </a:extLst>
          </p:cNvPr>
          <p:cNvSpPr>
            <a:spLocks noGrp="1"/>
          </p:cNvSpPr>
          <p:nvPr>
            <p:ph type="body" sz="quarter" idx="16" hasCustomPrompt="1"/>
          </p:nvPr>
        </p:nvSpPr>
        <p:spPr>
          <a:xfrm>
            <a:off x="365125" y="5833872"/>
            <a:ext cx="9008998"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3" name="Content Placeholder 7">
            <a:extLst>
              <a:ext uri="{FF2B5EF4-FFF2-40B4-BE49-F238E27FC236}">
                <a16:creationId xmlns:a16="http://schemas.microsoft.com/office/drawing/2014/main" id="{192B8C37-C476-EF02-3D59-38DEB792D3CB}"/>
              </a:ext>
            </a:extLst>
          </p:cNvPr>
          <p:cNvSpPr>
            <a:spLocks noGrp="1"/>
          </p:cNvSpPr>
          <p:nvPr>
            <p:ph sz="quarter" idx="17" hasCustomPrompt="1"/>
          </p:nvPr>
        </p:nvSpPr>
        <p:spPr>
          <a:xfrm>
            <a:off x="2704783" y="1574801"/>
            <a:ext cx="2103120" cy="4114800"/>
          </a:xfrm>
        </p:spPr>
        <p:txBody>
          <a:bodyPr/>
          <a:lstStyle>
            <a:lvl1pPr marL="182880" indent="-182880">
              <a:lnSpc>
                <a:spcPct val="100000"/>
              </a:lnSpc>
              <a:spcBef>
                <a:spcPts val="0"/>
              </a:spcBef>
              <a:spcAft>
                <a:spcPts val="600"/>
              </a:spcAft>
              <a:defRPr sz="1600"/>
            </a:lvl1pPr>
            <a:lvl2pPr marL="403225" indent="-219075">
              <a:lnSpc>
                <a:spcPct val="100000"/>
              </a:lnSpc>
              <a:spcBef>
                <a:spcPts val="0"/>
              </a:spcBef>
              <a:spcAft>
                <a:spcPts val="800"/>
              </a:spcAft>
              <a:tabLst/>
              <a:defRPr sz="1200"/>
            </a:lvl2pPr>
            <a:lvl3pPr marL="576263" indent="-173038">
              <a:lnSpc>
                <a:spcPct val="100000"/>
              </a:lnSpc>
              <a:spcAft>
                <a:spcPts val="400"/>
              </a:spcAft>
              <a:tabLst/>
              <a:defRPr sz="1000"/>
            </a:lvl3pPr>
            <a:lvl4pPr marL="749300" indent="-184150">
              <a:lnSpc>
                <a:spcPct val="100000"/>
              </a:lnSpc>
              <a:spcAft>
                <a:spcPts val="400"/>
              </a:spcAft>
              <a:tabLst/>
              <a:defRPr sz="1400"/>
            </a:lvl4pPr>
            <a:lvl5pPr marL="865188" indent="-127000">
              <a:lnSpc>
                <a:spcPct val="100000"/>
              </a:lnSpc>
              <a:spcAft>
                <a:spcPts val="400"/>
              </a:spcAft>
              <a:tabLst/>
              <a:defRPr sz="1400"/>
            </a:lvl5pPr>
          </a:lstStyle>
          <a:p>
            <a:pPr lvl="0"/>
            <a:r>
              <a:rPr lang="en-US" dirty="0"/>
              <a:t>Click to edit master text styles</a:t>
            </a:r>
          </a:p>
          <a:p>
            <a:pPr lvl="1"/>
            <a:r>
              <a:rPr lang="en-US" dirty="0"/>
              <a:t>Second level</a:t>
            </a:r>
          </a:p>
          <a:p>
            <a:pPr lvl="2"/>
            <a:r>
              <a:rPr lang="en-US" dirty="0"/>
              <a:t>Third level</a:t>
            </a:r>
          </a:p>
        </p:txBody>
      </p:sp>
      <p:sp>
        <p:nvSpPr>
          <p:cNvPr id="11" name="Content Placeholder 7">
            <a:extLst>
              <a:ext uri="{FF2B5EF4-FFF2-40B4-BE49-F238E27FC236}">
                <a16:creationId xmlns:a16="http://schemas.microsoft.com/office/drawing/2014/main" id="{5A16B268-7CAE-0403-574A-E59D6AE9B8D3}"/>
              </a:ext>
            </a:extLst>
          </p:cNvPr>
          <p:cNvSpPr>
            <a:spLocks noGrp="1"/>
          </p:cNvSpPr>
          <p:nvPr>
            <p:ph sz="quarter" idx="18" hasCustomPrompt="1"/>
          </p:nvPr>
        </p:nvSpPr>
        <p:spPr>
          <a:xfrm>
            <a:off x="5044441" y="1574801"/>
            <a:ext cx="2103120" cy="4114800"/>
          </a:xfrm>
        </p:spPr>
        <p:txBody>
          <a:bodyPr/>
          <a:lstStyle>
            <a:lvl1pPr marL="182880" indent="-182880">
              <a:lnSpc>
                <a:spcPct val="100000"/>
              </a:lnSpc>
              <a:spcBef>
                <a:spcPts val="0"/>
              </a:spcBef>
              <a:spcAft>
                <a:spcPts val="600"/>
              </a:spcAft>
              <a:defRPr sz="1600"/>
            </a:lvl1pPr>
            <a:lvl2pPr marL="403225" indent="-219075">
              <a:lnSpc>
                <a:spcPct val="100000"/>
              </a:lnSpc>
              <a:spcBef>
                <a:spcPts val="0"/>
              </a:spcBef>
              <a:spcAft>
                <a:spcPts val="800"/>
              </a:spcAft>
              <a:tabLst/>
              <a:defRPr sz="1200"/>
            </a:lvl2pPr>
            <a:lvl3pPr marL="576263" indent="-173038">
              <a:lnSpc>
                <a:spcPct val="100000"/>
              </a:lnSpc>
              <a:spcAft>
                <a:spcPts val="400"/>
              </a:spcAft>
              <a:tabLst/>
              <a:defRPr sz="1000"/>
            </a:lvl3pPr>
            <a:lvl4pPr marL="749300" indent="-184150">
              <a:lnSpc>
                <a:spcPct val="100000"/>
              </a:lnSpc>
              <a:spcAft>
                <a:spcPts val="400"/>
              </a:spcAft>
              <a:tabLst/>
              <a:defRPr sz="1400"/>
            </a:lvl4pPr>
            <a:lvl5pPr marL="865188" indent="-127000">
              <a:lnSpc>
                <a:spcPct val="100000"/>
              </a:lnSpc>
              <a:spcAft>
                <a:spcPts val="400"/>
              </a:spcAft>
              <a:tabLst/>
              <a:defRPr sz="1400"/>
            </a:lvl5pPr>
          </a:lstStyle>
          <a:p>
            <a:pPr lvl="0"/>
            <a:r>
              <a:rPr lang="en-US" dirty="0"/>
              <a:t>Click to edit master text styles</a:t>
            </a:r>
          </a:p>
          <a:p>
            <a:pPr lvl="1"/>
            <a:r>
              <a:rPr lang="en-US" dirty="0"/>
              <a:t>Second level</a:t>
            </a:r>
          </a:p>
          <a:p>
            <a:pPr lvl="2"/>
            <a:r>
              <a:rPr lang="en-US" dirty="0"/>
              <a:t>Third level</a:t>
            </a:r>
          </a:p>
        </p:txBody>
      </p:sp>
      <p:sp>
        <p:nvSpPr>
          <p:cNvPr id="12" name="Content Placeholder 7">
            <a:extLst>
              <a:ext uri="{FF2B5EF4-FFF2-40B4-BE49-F238E27FC236}">
                <a16:creationId xmlns:a16="http://schemas.microsoft.com/office/drawing/2014/main" id="{0943DB4D-045D-1D8E-9EC7-A2EB9C0A40FF}"/>
              </a:ext>
            </a:extLst>
          </p:cNvPr>
          <p:cNvSpPr>
            <a:spLocks noGrp="1"/>
          </p:cNvSpPr>
          <p:nvPr>
            <p:ph sz="quarter" idx="19" hasCustomPrompt="1"/>
          </p:nvPr>
        </p:nvSpPr>
        <p:spPr>
          <a:xfrm>
            <a:off x="7384099" y="1574801"/>
            <a:ext cx="2103120" cy="4114800"/>
          </a:xfrm>
        </p:spPr>
        <p:txBody>
          <a:bodyPr/>
          <a:lstStyle>
            <a:lvl1pPr marL="182880" indent="-182880">
              <a:lnSpc>
                <a:spcPct val="100000"/>
              </a:lnSpc>
              <a:spcBef>
                <a:spcPts val="0"/>
              </a:spcBef>
              <a:spcAft>
                <a:spcPts val="600"/>
              </a:spcAft>
              <a:defRPr sz="1600"/>
            </a:lvl1pPr>
            <a:lvl2pPr marL="403225" indent="-219075">
              <a:lnSpc>
                <a:spcPct val="100000"/>
              </a:lnSpc>
              <a:spcBef>
                <a:spcPts val="0"/>
              </a:spcBef>
              <a:spcAft>
                <a:spcPts val="800"/>
              </a:spcAft>
              <a:tabLst/>
              <a:defRPr sz="1200"/>
            </a:lvl2pPr>
            <a:lvl3pPr marL="576263" indent="-173038">
              <a:lnSpc>
                <a:spcPct val="100000"/>
              </a:lnSpc>
              <a:spcAft>
                <a:spcPts val="400"/>
              </a:spcAft>
              <a:tabLst/>
              <a:defRPr sz="1000"/>
            </a:lvl3pPr>
            <a:lvl4pPr marL="749300" indent="-184150">
              <a:lnSpc>
                <a:spcPct val="100000"/>
              </a:lnSpc>
              <a:spcAft>
                <a:spcPts val="400"/>
              </a:spcAft>
              <a:tabLst/>
              <a:defRPr sz="1400"/>
            </a:lvl4pPr>
            <a:lvl5pPr marL="865188" indent="-127000">
              <a:lnSpc>
                <a:spcPct val="100000"/>
              </a:lnSpc>
              <a:spcAft>
                <a:spcPts val="400"/>
              </a:spcAft>
              <a:tabLst/>
              <a:defRPr sz="1400"/>
            </a:lvl5pPr>
          </a:lstStyle>
          <a:p>
            <a:pPr lvl="0"/>
            <a:r>
              <a:rPr lang="en-US" dirty="0"/>
              <a:t>Click to edit master text styles</a:t>
            </a:r>
          </a:p>
          <a:p>
            <a:pPr lvl="1"/>
            <a:r>
              <a:rPr lang="en-US" dirty="0"/>
              <a:t>Second level</a:t>
            </a:r>
          </a:p>
          <a:p>
            <a:pPr lvl="2"/>
            <a:r>
              <a:rPr lang="en-US" dirty="0"/>
              <a:t>Third level</a:t>
            </a:r>
          </a:p>
        </p:txBody>
      </p:sp>
      <p:sp>
        <p:nvSpPr>
          <p:cNvPr id="13" name="Content Placeholder 7">
            <a:extLst>
              <a:ext uri="{FF2B5EF4-FFF2-40B4-BE49-F238E27FC236}">
                <a16:creationId xmlns:a16="http://schemas.microsoft.com/office/drawing/2014/main" id="{8EE4EDEB-E1CB-C3A8-8FFC-D77B7FE59F4B}"/>
              </a:ext>
            </a:extLst>
          </p:cNvPr>
          <p:cNvSpPr>
            <a:spLocks noGrp="1"/>
          </p:cNvSpPr>
          <p:nvPr>
            <p:ph sz="quarter" idx="20" hasCustomPrompt="1"/>
          </p:nvPr>
        </p:nvSpPr>
        <p:spPr>
          <a:xfrm>
            <a:off x="9723755" y="1574801"/>
            <a:ext cx="2103120" cy="4114800"/>
          </a:xfrm>
        </p:spPr>
        <p:txBody>
          <a:bodyPr/>
          <a:lstStyle>
            <a:lvl1pPr marL="182880" indent="-182880">
              <a:lnSpc>
                <a:spcPct val="100000"/>
              </a:lnSpc>
              <a:spcBef>
                <a:spcPts val="0"/>
              </a:spcBef>
              <a:spcAft>
                <a:spcPts val="600"/>
              </a:spcAft>
              <a:defRPr sz="1600"/>
            </a:lvl1pPr>
            <a:lvl2pPr marL="403225" indent="-219075">
              <a:lnSpc>
                <a:spcPct val="100000"/>
              </a:lnSpc>
              <a:spcBef>
                <a:spcPts val="0"/>
              </a:spcBef>
              <a:spcAft>
                <a:spcPts val="800"/>
              </a:spcAft>
              <a:tabLst/>
              <a:defRPr sz="1200"/>
            </a:lvl2pPr>
            <a:lvl3pPr marL="576263" indent="-173038">
              <a:lnSpc>
                <a:spcPct val="100000"/>
              </a:lnSpc>
              <a:spcAft>
                <a:spcPts val="400"/>
              </a:spcAft>
              <a:tabLst/>
              <a:defRPr sz="1000"/>
            </a:lvl3pPr>
            <a:lvl4pPr marL="749300" indent="-184150">
              <a:lnSpc>
                <a:spcPct val="100000"/>
              </a:lnSpc>
              <a:spcAft>
                <a:spcPts val="400"/>
              </a:spcAft>
              <a:tabLst/>
              <a:defRPr sz="1400"/>
            </a:lvl4pPr>
            <a:lvl5pPr marL="865188" indent="-127000">
              <a:lnSpc>
                <a:spcPct val="100000"/>
              </a:lnSpc>
              <a:spcAft>
                <a:spcPts val="400"/>
              </a:spcAft>
              <a:tabLst/>
              <a:defRPr sz="1400"/>
            </a:lvl5pPr>
          </a:lstStyle>
          <a:p>
            <a:pPr lvl="0"/>
            <a:r>
              <a:rPr lang="en-US" dirty="0"/>
              <a:t>Click to edit master text styles</a:t>
            </a:r>
          </a:p>
          <a:p>
            <a:pPr lvl="1"/>
            <a:r>
              <a:rPr lang="en-US" dirty="0"/>
              <a:t>Second level</a:t>
            </a:r>
          </a:p>
          <a:p>
            <a:pPr lvl="2"/>
            <a:r>
              <a:rPr lang="en-US" dirty="0"/>
              <a:t>Third level</a:t>
            </a:r>
          </a:p>
        </p:txBody>
      </p:sp>
      <p:sp>
        <p:nvSpPr>
          <p:cNvPr id="5" name="Title Placeholder 6">
            <a:extLst>
              <a:ext uri="{FF2B5EF4-FFF2-40B4-BE49-F238E27FC236}">
                <a16:creationId xmlns:a16="http://schemas.microsoft.com/office/drawing/2014/main" id="{E966EDDA-B729-2768-E361-EBEBC77F7D88}"/>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89993361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Subtitle and Two Columns_Logo">
    <p:spTree>
      <p:nvGrpSpPr>
        <p:cNvPr id="1" name=""/>
        <p:cNvGrpSpPr/>
        <p:nvPr/>
      </p:nvGrpSpPr>
      <p:grpSpPr>
        <a:xfrm>
          <a:off x="0" y="0"/>
          <a:ext cx="0" cy="0"/>
          <a:chOff x="0" y="0"/>
          <a:chExt cx="0" cy="0"/>
        </a:xfrm>
      </p:grpSpPr>
      <p:sp>
        <p:nvSpPr>
          <p:cNvPr id="4" name="Text Placeholder 5">
            <a:extLst>
              <a:ext uri="{FF2B5EF4-FFF2-40B4-BE49-F238E27FC236}">
                <a16:creationId xmlns:a16="http://schemas.microsoft.com/office/drawing/2014/main" id="{743CB082-12A6-FFE7-88AA-E3AD7C2383C8}"/>
              </a:ext>
            </a:extLst>
          </p:cNvPr>
          <p:cNvSpPr>
            <a:spLocks noGrp="1"/>
          </p:cNvSpPr>
          <p:nvPr>
            <p:ph type="body" sz="quarter" idx="12" hasCustomPrompt="1"/>
          </p:nvPr>
        </p:nvSpPr>
        <p:spPr>
          <a:xfrm>
            <a:off x="365124" y="1574800"/>
            <a:ext cx="5577840" cy="412750"/>
          </a:xfrm>
        </p:spPr>
        <p:txBody>
          <a:bodyPr/>
          <a:lstStyle>
            <a:lvl1pPr marL="0" indent="0">
              <a:buNone/>
              <a:defRPr b="1" i="0">
                <a:latin typeface="Century Gothic" panose="020B0502020202020204" pitchFamily="34" charset="0"/>
              </a:defRPr>
            </a:lvl1pPr>
          </a:lstStyle>
          <a:p>
            <a:pPr lvl="0"/>
            <a:r>
              <a:rPr lang="en-US" dirty="0"/>
              <a:t>CLICK TO EDIT MASTER TEXT STYLES</a:t>
            </a:r>
          </a:p>
        </p:txBody>
      </p:sp>
      <p:sp>
        <p:nvSpPr>
          <p:cNvPr id="6" name="Text Placeholder 5">
            <a:extLst>
              <a:ext uri="{FF2B5EF4-FFF2-40B4-BE49-F238E27FC236}">
                <a16:creationId xmlns:a16="http://schemas.microsoft.com/office/drawing/2014/main" id="{68F398F3-8E7A-E3D1-037D-8C143B1ED2E0}"/>
              </a:ext>
            </a:extLst>
          </p:cNvPr>
          <p:cNvSpPr>
            <a:spLocks noGrp="1"/>
          </p:cNvSpPr>
          <p:nvPr>
            <p:ph type="body" sz="quarter" idx="13" hasCustomPrompt="1"/>
          </p:nvPr>
        </p:nvSpPr>
        <p:spPr>
          <a:xfrm>
            <a:off x="6249035" y="1574800"/>
            <a:ext cx="5577840" cy="412750"/>
          </a:xfrm>
        </p:spPr>
        <p:txBody>
          <a:bodyPr/>
          <a:lstStyle>
            <a:lvl1pPr marL="0" indent="0">
              <a:buNone/>
              <a:defRPr b="1" i="0">
                <a:latin typeface="Century Gothic" panose="020B0502020202020204" pitchFamily="34" charset="0"/>
              </a:defRPr>
            </a:lvl1pPr>
          </a:lstStyle>
          <a:p>
            <a:pPr lvl="0"/>
            <a:r>
              <a:rPr lang="en-US" dirty="0"/>
              <a:t>CLICK TO EDIT MASTER TEXT STYLES</a:t>
            </a:r>
          </a:p>
        </p:txBody>
      </p:sp>
      <p:sp>
        <p:nvSpPr>
          <p:cNvPr id="2" name="Text Placeholder 3">
            <a:extLst>
              <a:ext uri="{FF2B5EF4-FFF2-40B4-BE49-F238E27FC236}">
                <a16:creationId xmlns:a16="http://schemas.microsoft.com/office/drawing/2014/main" id="{CE42C471-811A-8821-090E-A08A12DE8372}"/>
              </a:ext>
            </a:extLst>
          </p:cNvPr>
          <p:cNvSpPr>
            <a:spLocks noGrp="1"/>
          </p:cNvSpPr>
          <p:nvPr>
            <p:ph type="body" sz="quarter" idx="14" hasCustomPrompt="1"/>
          </p:nvPr>
        </p:nvSpPr>
        <p:spPr>
          <a:xfrm>
            <a:off x="365125" y="5833872"/>
            <a:ext cx="8193024"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3" name="Content Placeholder 7">
            <a:extLst>
              <a:ext uri="{FF2B5EF4-FFF2-40B4-BE49-F238E27FC236}">
                <a16:creationId xmlns:a16="http://schemas.microsoft.com/office/drawing/2014/main" id="{4804418B-EF3D-3A32-BD87-8F570DEC5C48}"/>
              </a:ext>
            </a:extLst>
          </p:cNvPr>
          <p:cNvSpPr>
            <a:spLocks noGrp="1"/>
          </p:cNvSpPr>
          <p:nvPr>
            <p:ph sz="quarter" idx="15" hasCustomPrompt="1"/>
          </p:nvPr>
        </p:nvSpPr>
        <p:spPr>
          <a:xfrm>
            <a:off x="365124" y="2161309"/>
            <a:ext cx="5577840" cy="3528292"/>
          </a:xfrm>
        </p:spPr>
        <p:txBody>
          <a:bodyPr/>
          <a:lstStyle>
            <a:lvl4pPr>
              <a:spcAft>
                <a:spcPts val="400"/>
              </a:spcAft>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7">
            <a:extLst>
              <a:ext uri="{FF2B5EF4-FFF2-40B4-BE49-F238E27FC236}">
                <a16:creationId xmlns:a16="http://schemas.microsoft.com/office/drawing/2014/main" id="{B60EB6CF-D235-6640-C96B-41EB41652757}"/>
              </a:ext>
            </a:extLst>
          </p:cNvPr>
          <p:cNvSpPr>
            <a:spLocks noGrp="1"/>
          </p:cNvSpPr>
          <p:nvPr>
            <p:ph sz="quarter" idx="11" hasCustomPrompt="1"/>
          </p:nvPr>
        </p:nvSpPr>
        <p:spPr>
          <a:xfrm>
            <a:off x="6249035" y="2161308"/>
            <a:ext cx="5577840" cy="3528292"/>
          </a:xfrm>
        </p:spPr>
        <p:txBody>
          <a:bodyPr/>
          <a:lstStyle>
            <a:lvl4pPr>
              <a:spcAft>
                <a:spcPts val="400"/>
              </a:spcAft>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Title Placeholder 6">
            <a:extLst>
              <a:ext uri="{FF2B5EF4-FFF2-40B4-BE49-F238E27FC236}">
                <a16:creationId xmlns:a16="http://schemas.microsoft.com/office/drawing/2014/main" id="{352F4CF6-3E20-6E01-EBFA-446DEA4BE2C1}"/>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388388579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Blank_Logo">
    <p:spTree>
      <p:nvGrpSpPr>
        <p:cNvPr id="1" name=""/>
        <p:cNvGrpSpPr/>
        <p:nvPr/>
      </p:nvGrpSpPr>
      <p:grpSpPr>
        <a:xfrm>
          <a:off x="0" y="0"/>
          <a:ext cx="0" cy="0"/>
          <a:chOff x="0" y="0"/>
          <a:chExt cx="0" cy="0"/>
        </a:xfrm>
      </p:grpSpPr>
    </p:spTree>
    <p:custDataLst>
      <p:tags r:id="rId1"/>
    </p:custDataLst>
    <p:extLst>
      <p:ext uri="{BB962C8B-B14F-4D97-AF65-F5344CB8AC3E}">
        <p14:creationId xmlns:p14="http://schemas.microsoft.com/office/powerpoint/2010/main" val="100972003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Header_No Logo">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DBF1C7D-11D0-233B-4E6A-74BE1B917F1D}"/>
              </a:ext>
            </a:extLst>
          </p:cNvPr>
          <p:cNvSpPr/>
          <p:nvPr userDrawn="1"/>
        </p:nvSpPr>
        <p:spPr>
          <a:xfrm>
            <a:off x="9303657" y="5954256"/>
            <a:ext cx="2888343" cy="903744"/>
          </a:xfrm>
          <a:prstGeom prst="rect">
            <a:avLst/>
          </a:prstGeom>
          <a:solidFill>
            <a:schemeClr val="bg1"/>
          </a:solidFill>
          <a:ln w="50800" cap="flat">
            <a:noFill/>
            <a:prstDash val="solid"/>
            <a:miter/>
          </a:ln>
        </p:spPr>
        <p:txBody>
          <a:bodyPr rtlCol="0" anchor="ctr"/>
          <a:lstStyle/>
          <a:p>
            <a:pPr algn="l"/>
            <a:endParaRPr lang="en-US" dirty="0"/>
          </a:p>
        </p:txBody>
      </p:sp>
      <p:sp>
        <p:nvSpPr>
          <p:cNvPr id="5" name="Title Placeholder 6">
            <a:extLst>
              <a:ext uri="{FF2B5EF4-FFF2-40B4-BE49-F238E27FC236}">
                <a16:creationId xmlns:a16="http://schemas.microsoft.com/office/drawing/2014/main" id="{CAEFDB29-B66E-4211-4F23-985ACA892C38}"/>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12095818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Content_No Logo">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135D086-7732-CE90-18C3-44F516A9F55C}"/>
              </a:ext>
            </a:extLst>
          </p:cNvPr>
          <p:cNvSpPr/>
          <p:nvPr userDrawn="1"/>
        </p:nvSpPr>
        <p:spPr>
          <a:xfrm>
            <a:off x="9303657" y="5954256"/>
            <a:ext cx="2888343" cy="903744"/>
          </a:xfrm>
          <a:prstGeom prst="rect">
            <a:avLst/>
          </a:prstGeom>
          <a:solidFill>
            <a:schemeClr val="bg1"/>
          </a:solidFill>
          <a:ln w="50800" cap="flat">
            <a:noFill/>
            <a:prstDash val="solid"/>
            <a:miter/>
          </a:ln>
        </p:spPr>
        <p:txBody>
          <a:bodyPr rtlCol="0" anchor="ctr"/>
          <a:lstStyle/>
          <a:p>
            <a:pPr algn="l"/>
            <a:endParaRPr lang="en-US" dirty="0"/>
          </a:p>
        </p:txBody>
      </p:sp>
      <p:sp>
        <p:nvSpPr>
          <p:cNvPr id="9" name="Content Placeholder 8">
            <a:extLst>
              <a:ext uri="{FF2B5EF4-FFF2-40B4-BE49-F238E27FC236}">
                <a16:creationId xmlns:a16="http://schemas.microsoft.com/office/drawing/2014/main" id="{0C585A90-46EE-51C9-716B-779C2BE03F47}"/>
              </a:ext>
            </a:extLst>
          </p:cNvPr>
          <p:cNvSpPr>
            <a:spLocks noGrp="1"/>
          </p:cNvSpPr>
          <p:nvPr>
            <p:ph sz="quarter" idx="10" hasCustomPrompt="1"/>
          </p:nvPr>
        </p:nvSpPr>
        <p:spPr>
          <a:xfrm>
            <a:off x="362954" y="1574800"/>
            <a:ext cx="11465509" cy="41148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3">
            <a:extLst>
              <a:ext uri="{FF2B5EF4-FFF2-40B4-BE49-F238E27FC236}">
                <a16:creationId xmlns:a16="http://schemas.microsoft.com/office/drawing/2014/main" id="{91721425-C3AC-D731-5446-FBFC6832DBCC}"/>
              </a:ext>
            </a:extLst>
          </p:cNvPr>
          <p:cNvSpPr>
            <a:spLocks noGrp="1"/>
          </p:cNvSpPr>
          <p:nvPr>
            <p:ph type="body" sz="quarter" idx="11" hasCustomPrompt="1"/>
          </p:nvPr>
        </p:nvSpPr>
        <p:spPr>
          <a:xfrm>
            <a:off x="362954" y="5833872"/>
            <a:ext cx="8822578"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7" name="Title Placeholder 6">
            <a:extLst>
              <a:ext uri="{FF2B5EF4-FFF2-40B4-BE49-F238E27FC236}">
                <a16:creationId xmlns:a16="http://schemas.microsoft.com/office/drawing/2014/main" id="{CC052F27-8D60-2ED1-70B8-F8566EC7E2B9}"/>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23587152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Subtitle and Content_No Logo">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135D086-7732-CE90-18C3-44F516A9F55C}"/>
              </a:ext>
            </a:extLst>
          </p:cNvPr>
          <p:cNvSpPr/>
          <p:nvPr userDrawn="1"/>
        </p:nvSpPr>
        <p:spPr>
          <a:xfrm>
            <a:off x="9303657" y="5954256"/>
            <a:ext cx="2888343" cy="903744"/>
          </a:xfrm>
          <a:prstGeom prst="rect">
            <a:avLst/>
          </a:prstGeom>
          <a:solidFill>
            <a:schemeClr val="bg1"/>
          </a:solidFill>
          <a:ln w="50800" cap="flat">
            <a:noFill/>
            <a:prstDash val="solid"/>
            <a:miter/>
          </a:ln>
        </p:spPr>
        <p:txBody>
          <a:bodyPr rtlCol="0" anchor="ctr"/>
          <a:lstStyle/>
          <a:p>
            <a:pPr algn="l"/>
            <a:endParaRPr lang="en-US" dirty="0"/>
          </a:p>
        </p:txBody>
      </p:sp>
      <p:sp>
        <p:nvSpPr>
          <p:cNvPr id="5" name="Content Placeholder 7">
            <a:extLst>
              <a:ext uri="{FF2B5EF4-FFF2-40B4-BE49-F238E27FC236}">
                <a16:creationId xmlns:a16="http://schemas.microsoft.com/office/drawing/2014/main" id="{FA49E9DD-78F6-5597-EB84-D7AB1218F256}"/>
              </a:ext>
            </a:extLst>
          </p:cNvPr>
          <p:cNvSpPr>
            <a:spLocks noGrp="1"/>
          </p:cNvSpPr>
          <p:nvPr>
            <p:ph sz="quarter" idx="10" hasCustomPrompt="1"/>
          </p:nvPr>
        </p:nvSpPr>
        <p:spPr>
          <a:xfrm>
            <a:off x="362954" y="2161309"/>
            <a:ext cx="11463921" cy="352829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ext Placeholder 5">
            <a:extLst>
              <a:ext uri="{FF2B5EF4-FFF2-40B4-BE49-F238E27FC236}">
                <a16:creationId xmlns:a16="http://schemas.microsoft.com/office/drawing/2014/main" id="{D3B77F65-3156-B299-8A6C-78C84D94033C}"/>
              </a:ext>
            </a:extLst>
          </p:cNvPr>
          <p:cNvSpPr>
            <a:spLocks noGrp="1"/>
          </p:cNvSpPr>
          <p:nvPr>
            <p:ph type="body" sz="quarter" idx="12" hasCustomPrompt="1"/>
          </p:nvPr>
        </p:nvSpPr>
        <p:spPr>
          <a:xfrm>
            <a:off x="362954" y="1574800"/>
            <a:ext cx="11463921" cy="412750"/>
          </a:xfrm>
        </p:spPr>
        <p:txBody>
          <a:bodyPr/>
          <a:lstStyle>
            <a:lvl1pPr marL="0" indent="0">
              <a:buNone/>
              <a:defRPr b="1" i="0">
                <a:latin typeface="Century Gothic" panose="020B0502020202020204" pitchFamily="34" charset="0"/>
              </a:defRPr>
            </a:lvl1pPr>
          </a:lstStyle>
          <a:p>
            <a:pPr lvl="0"/>
            <a:r>
              <a:rPr lang="en-US" dirty="0"/>
              <a:t>Click To Edit Master Subtitle Style</a:t>
            </a:r>
          </a:p>
        </p:txBody>
      </p:sp>
      <p:sp>
        <p:nvSpPr>
          <p:cNvPr id="8" name="Text Placeholder 3">
            <a:extLst>
              <a:ext uri="{FF2B5EF4-FFF2-40B4-BE49-F238E27FC236}">
                <a16:creationId xmlns:a16="http://schemas.microsoft.com/office/drawing/2014/main" id="{CA54EF56-3344-6E40-FBB0-A7F8C223552F}"/>
              </a:ext>
            </a:extLst>
          </p:cNvPr>
          <p:cNvSpPr>
            <a:spLocks noGrp="1"/>
          </p:cNvSpPr>
          <p:nvPr>
            <p:ph type="body" sz="quarter" idx="11" hasCustomPrompt="1"/>
          </p:nvPr>
        </p:nvSpPr>
        <p:spPr>
          <a:xfrm>
            <a:off x="362954" y="5833872"/>
            <a:ext cx="8822672"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9" name="Title Placeholder 6">
            <a:extLst>
              <a:ext uri="{FF2B5EF4-FFF2-40B4-BE49-F238E27FC236}">
                <a16:creationId xmlns:a16="http://schemas.microsoft.com/office/drawing/2014/main" id="{22CFE453-07B9-F657-7165-293B0646797F}"/>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202007495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Title Slide1_white">
    <p:spTree>
      <p:nvGrpSpPr>
        <p:cNvPr id="1" name=""/>
        <p:cNvGrpSpPr/>
        <p:nvPr/>
      </p:nvGrpSpPr>
      <p:grpSpPr>
        <a:xfrm>
          <a:off x="0" y="0"/>
          <a:ext cx="0" cy="0"/>
          <a:chOff x="0" y="0"/>
          <a:chExt cx="0" cy="0"/>
        </a:xfrm>
      </p:grpSpPr>
      <p:sp>
        <p:nvSpPr>
          <p:cNvPr id="9" name="Text Placeholder 12">
            <a:extLst>
              <a:ext uri="{FF2B5EF4-FFF2-40B4-BE49-F238E27FC236}">
                <a16:creationId xmlns:a16="http://schemas.microsoft.com/office/drawing/2014/main" id="{EDD3ADD7-6C65-C7B6-F5A3-C8D149E7BE10}"/>
              </a:ext>
            </a:extLst>
          </p:cNvPr>
          <p:cNvSpPr>
            <a:spLocks noGrp="1"/>
          </p:cNvSpPr>
          <p:nvPr>
            <p:ph type="body" sz="quarter" idx="13" hasCustomPrompt="1"/>
          </p:nvPr>
        </p:nvSpPr>
        <p:spPr>
          <a:xfrm>
            <a:off x="372401" y="5598870"/>
            <a:ext cx="8997028" cy="427008"/>
          </a:xfrm>
        </p:spPr>
        <p:txBody>
          <a:bodyPr tIns="0"/>
          <a:lstStyle>
            <a:lvl1pPr marL="0" indent="0" algn="l">
              <a:lnSpc>
                <a:spcPts val="2340"/>
              </a:lnSpc>
              <a:spcBef>
                <a:spcPts val="0"/>
              </a:spcBef>
              <a:spcAft>
                <a:spcPts val="0"/>
              </a:spcAft>
              <a:buNone/>
              <a:defRPr sz="1900" b="1" i="0" cap="none" spc="0" baseline="0">
                <a:solidFill>
                  <a:schemeClr val="tx1"/>
                </a:solidFill>
                <a:latin typeface="+mj-lt"/>
                <a:cs typeface="Arial" panose="020B0604020202020204" pitchFamily="34" charset="0"/>
              </a:defRPr>
            </a:lvl1pPr>
          </a:lstStyle>
          <a:p>
            <a:pPr lvl="0"/>
            <a:r>
              <a:rPr lang="en-US" dirty="0"/>
              <a:t>CLICK TO EDIT MASTER TEXT STYLES</a:t>
            </a:r>
          </a:p>
        </p:txBody>
      </p:sp>
      <p:sp>
        <p:nvSpPr>
          <p:cNvPr id="10" name="Title 1">
            <a:extLst>
              <a:ext uri="{FF2B5EF4-FFF2-40B4-BE49-F238E27FC236}">
                <a16:creationId xmlns:a16="http://schemas.microsoft.com/office/drawing/2014/main" id="{E56A9473-9444-A1F0-5B86-11A3C05F6955}"/>
              </a:ext>
            </a:extLst>
          </p:cNvPr>
          <p:cNvSpPr>
            <a:spLocks noGrp="1"/>
          </p:cNvSpPr>
          <p:nvPr>
            <p:ph type="title" hasCustomPrompt="1"/>
          </p:nvPr>
        </p:nvSpPr>
        <p:spPr>
          <a:xfrm>
            <a:off x="372401" y="4685665"/>
            <a:ext cx="8997024" cy="685800"/>
          </a:xfrm>
          <a:prstGeom prst="rect">
            <a:avLst/>
          </a:prstGeom>
        </p:spPr>
        <p:txBody>
          <a:bodyPr lIns="0" tIns="0" rIns="0" bIns="0" anchor="b">
            <a:noAutofit/>
          </a:bodyPr>
          <a:lstStyle>
            <a:lvl1pPr algn="l">
              <a:lnSpc>
                <a:spcPts val="4200"/>
              </a:lnSpc>
              <a:defRPr sz="3800" b="1" i="0" cap="none" spc="0" baseline="0">
                <a:solidFill>
                  <a:schemeClr val="accent1"/>
                </a:solidFill>
                <a:effectLst/>
                <a:latin typeface="Century Gothic" panose="020B0502020202020204" pitchFamily="34" charset="0"/>
              </a:defRPr>
            </a:lvl1pPr>
          </a:lstStyle>
          <a:p>
            <a:r>
              <a:rPr lang="en-US" dirty="0"/>
              <a:t>Click To Edit Master Title Style</a:t>
            </a:r>
          </a:p>
        </p:txBody>
      </p:sp>
      <p:sp>
        <p:nvSpPr>
          <p:cNvPr id="12" name="Text Placeholder 12">
            <a:extLst>
              <a:ext uri="{FF2B5EF4-FFF2-40B4-BE49-F238E27FC236}">
                <a16:creationId xmlns:a16="http://schemas.microsoft.com/office/drawing/2014/main" id="{2982034D-4664-2E5A-69EB-08390D23957D}"/>
              </a:ext>
            </a:extLst>
          </p:cNvPr>
          <p:cNvSpPr>
            <a:spLocks noGrp="1"/>
          </p:cNvSpPr>
          <p:nvPr>
            <p:ph type="body" sz="quarter" idx="16" hasCustomPrompt="1"/>
          </p:nvPr>
        </p:nvSpPr>
        <p:spPr>
          <a:xfrm>
            <a:off x="372401" y="5887534"/>
            <a:ext cx="8997028" cy="427008"/>
          </a:xfrm>
        </p:spPr>
        <p:txBody>
          <a:bodyPr tIns="0"/>
          <a:lstStyle>
            <a:lvl1pPr marL="0" indent="0" algn="l">
              <a:lnSpc>
                <a:spcPts val="2340"/>
              </a:lnSpc>
              <a:spcBef>
                <a:spcPts val="0"/>
              </a:spcBef>
              <a:spcAft>
                <a:spcPts val="0"/>
              </a:spcAft>
              <a:buNone/>
              <a:defRPr sz="1425" b="0" i="0" cap="none" spc="0" baseline="0">
                <a:solidFill>
                  <a:schemeClr val="tx1"/>
                </a:solidFill>
                <a:latin typeface="+mj-lt"/>
                <a:cs typeface="Arial" panose="020B0604020202020204" pitchFamily="34" charset="0"/>
              </a:defRPr>
            </a:lvl1pPr>
          </a:lstStyle>
          <a:p>
            <a:pPr lvl="0"/>
            <a:r>
              <a:rPr lang="en-US" dirty="0"/>
              <a:t>Click to edit master text styles</a:t>
            </a:r>
          </a:p>
        </p:txBody>
      </p:sp>
      <p:sp>
        <p:nvSpPr>
          <p:cNvPr id="3" name="Picture Placeholder 2">
            <a:extLst>
              <a:ext uri="{FF2B5EF4-FFF2-40B4-BE49-F238E27FC236}">
                <a16:creationId xmlns:a16="http://schemas.microsoft.com/office/drawing/2014/main" id="{D4E5C274-2D42-403C-473A-770A4C7681CE}"/>
              </a:ext>
            </a:extLst>
          </p:cNvPr>
          <p:cNvSpPr>
            <a:spLocks noGrp="1"/>
          </p:cNvSpPr>
          <p:nvPr>
            <p:ph type="pic" sz="quarter" idx="17"/>
          </p:nvPr>
        </p:nvSpPr>
        <p:spPr>
          <a:xfrm>
            <a:off x="0" y="329631"/>
            <a:ext cx="12192000" cy="3285067"/>
          </a:xfrm>
          <a:custGeom>
            <a:avLst/>
            <a:gdLst>
              <a:gd name="connsiteX0" fmla="*/ 2021205 w 12192000"/>
              <a:gd name="connsiteY0" fmla="*/ 40 h 3285067"/>
              <a:gd name="connsiteX1" fmla="*/ 12192000 w 12192000"/>
              <a:gd name="connsiteY1" fmla="*/ 40 h 3285067"/>
              <a:gd name="connsiteX2" fmla="*/ 12192000 w 12192000"/>
              <a:gd name="connsiteY2" fmla="*/ 3285067 h 3285067"/>
              <a:gd name="connsiteX3" fmla="*/ 0 w 12192000"/>
              <a:gd name="connsiteY3" fmla="*/ 3285067 h 3285067"/>
              <a:gd name="connsiteX4" fmla="*/ 0 w 12192000"/>
              <a:gd name="connsiteY4" fmla="*/ 1506224 h 3285067"/>
              <a:gd name="connsiteX5" fmla="*/ 847090 w 12192000"/>
              <a:gd name="connsiteY5" fmla="*/ 409722 h 3285067"/>
              <a:gd name="connsiteX6" fmla="*/ 2021205 w 12192000"/>
              <a:gd name="connsiteY6" fmla="*/ 40 h 328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3285067">
                <a:moveTo>
                  <a:pt x="2021205" y="40"/>
                </a:moveTo>
                <a:lnTo>
                  <a:pt x="12192000" y="40"/>
                </a:lnTo>
                <a:lnTo>
                  <a:pt x="12192000" y="3285067"/>
                </a:lnTo>
                <a:lnTo>
                  <a:pt x="0" y="3285067"/>
                </a:lnTo>
                <a:lnTo>
                  <a:pt x="0" y="1506224"/>
                </a:lnTo>
                <a:cubicBezTo>
                  <a:pt x="203835" y="1107957"/>
                  <a:pt x="462280" y="699543"/>
                  <a:pt x="847090" y="409722"/>
                </a:cubicBezTo>
                <a:cubicBezTo>
                  <a:pt x="1038225" y="266397"/>
                  <a:pt x="1391920" y="-3765"/>
                  <a:pt x="2021205" y="40"/>
                </a:cubicBezTo>
                <a:close/>
              </a:path>
            </a:pathLst>
          </a:custGeom>
          <a:solidFill>
            <a:schemeClr val="tx2">
              <a:lumMod val="20000"/>
              <a:lumOff val="80000"/>
            </a:schemeClr>
          </a:solidFill>
        </p:spPr>
        <p:txBody>
          <a:bodyPr wrap="square" anchor="ctr">
            <a:noAutofit/>
          </a:bodyPr>
          <a:lstStyle>
            <a:lvl1pPr marL="0" indent="0" algn="ctr">
              <a:buNone/>
              <a:defRPr/>
            </a:lvl1pPr>
          </a:lstStyle>
          <a:p>
            <a:r>
              <a:rPr lang="en-US" dirty="0"/>
              <a:t>Click icon to add picture</a:t>
            </a:r>
          </a:p>
        </p:txBody>
      </p:sp>
      <p:pic>
        <p:nvPicPr>
          <p:cNvPr id="4" name="Graphic 3">
            <a:extLst>
              <a:ext uri="{FF2B5EF4-FFF2-40B4-BE49-F238E27FC236}">
                <a16:creationId xmlns:a16="http://schemas.microsoft.com/office/drawing/2014/main" id="{9A1C1D5B-0DAB-DA38-12BB-A3F36F8A11E8}"/>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10147413" y="5699303"/>
            <a:ext cx="1760018" cy="419052"/>
          </a:xfrm>
          <a:prstGeom prst="rect">
            <a:avLst/>
          </a:prstGeom>
        </p:spPr>
      </p:pic>
    </p:spTree>
    <p:extLst>
      <p:ext uri="{BB962C8B-B14F-4D97-AF65-F5344CB8AC3E}">
        <p14:creationId xmlns:p14="http://schemas.microsoft.com/office/powerpoint/2010/main" val="82767884"/>
      </p:ext>
    </p:extLst>
  </p:cSld>
  <p:clrMapOvr>
    <a:masterClrMapping/>
  </p:clrMapOvr>
  <p:transition>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wo Columns_No Logo">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8D9B8EE-BC3B-7E56-2BBE-6D2C370C65A1}"/>
              </a:ext>
            </a:extLst>
          </p:cNvPr>
          <p:cNvSpPr/>
          <p:nvPr userDrawn="1"/>
        </p:nvSpPr>
        <p:spPr>
          <a:xfrm>
            <a:off x="9303657" y="5954256"/>
            <a:ext cx="2888343" cy="903744"/>
          </a:xfrm>
          <a:prstGeom prst="rect">
            <a:avLst/>
          </a:prstGeom>
          <a:solidFill>
            <a:schemeClr val="bg1"/>
          </a:solidFill>
          <a:ln w="50800" cap="flat">
            <a:noFill/>
            <a:prstDash val="solid"/>
            <a:miter/>
          </a:ln>
        </p:spPr>
        <p:txBody>
          <a:bodyPr rtlCol="0" anchor="ctr"/>
          <a:lstStyle/>
          <a:p>
            <a:pPr algn="l"/>
            <a:endParaRPr lang="en-US" dirty="0"/>
          </a:p>
        </p:txBody>
      </p:sp>
      <p:sp>
        <p:nvSpPr>
          <p:cNvPr id="10" name="Content Placeholder 7">
            <a:extLst>
              <a:ext uri="{FF2B5EF4-FFF2-40B4-BE49-F238E27FC236}">
                <a16:creationId xmlns:a16="http://schemas.microsoft.com/office/drawing/2014/main" id="{C16E4CD3-9E39-972B-822E-2FB6F88681FF}"/>
              </a:ext>
            </a:extLst>
          </p:cNvPr>
          <p:cNvSpPr>
            <a:spLocks noGrp="1"/>
          </p:cNvSpPr>
          <p:nvPr>
            <p:ph sz="quarter" idx="10" hasCustomPrompt="1"/>
          </p:nvPr>
        </p:nvSpPr>
        <p:spPr>
          <a:xfrm>
            <a:off x="362956" y="1574801"/>
            <a:ext cx="5577840" cy="41148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7">
            <a:extLst>
              <a:ext uri="{FF2B5EF4-FFF2-40B4-BE49-F238E27FC236}">
                <a16:creationId xmlns:a16="http://schemas.microsoft.com/office/drawing/2014/main" id="{FA40973E-97B8-CC18-DF83-D8E5458BFF44}"/>
              </a:ext>
            </a:extLst>
          </p:cNvPr>
          <p:cNvSpPr>
            <a:spLocks noGrp="1"/>
          </p:cNvSpPr>
          <p:nvPr>
            <p:ph sz="quarter" idx="11" hasCustomPrompt="1"/>
          </p:nvPr>
        </p:nvSpPr>
        <p:spPr>
          <a:xfrm>
            <a:off x="6251206" y="1574800"/>
            <a:ext cx="5577840" cy="41148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ext Placeholder 3">
            <a:extLst>
              <a:ext uri="{FF2B5EF4-FFF2-40B4-BE49-F238E27FC236}">
                <a16:creationId xmlns:a16="http://schemas.microsoft.com/office/drawing/2014/main" id="{75F4F868-6A57-BD2C-72A2-6C2D05DC0DDB}"/>
              </a:ext>
            </a:extLst>
          </p:cNvPr>
          <p:cNvSpPr>
            <a:spLocks noGrp="1"/>
          </p:cNvSpPr>
          <p:nvPr>
            <p:ph type="body" sz="quarter" idx="12" hasCustomPrompt="1"/>
          </p:nvPr>
        </p:nvSpPr>
        <p:spPr>
          <a:xfrm>
            <a:off x="362954" y="5833872"/>
            <a:ext cx="8193024"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7" name="Title Placeholder 6">
            <a:extLst>
              <a:ext uri="{FF2B5EF4-FFF2-40B4-BE49-F238E27FC236}">
                <a16:creationId xmlns:a16="http://schemas.microsoft.com/office/drawing/2014/main" id="{4DF18F99-C415-6A21-53F7-F81A1461B81B}"/>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160824990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Subtitle and Two Columns_No Logo">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78D6D003-1246-E709-2DF8-74F1C8A9B5A4}"/>
              </a:ext>
            </a:extLst>
          </p:cNvPr>
          <p:cNvSpPr/>
          <p:nvPr userDrawn="1"/>
        </p:nvSpPr>
        <p:spPr>
          <a:xfrm>
            <a:off x="9303657" y="5954256"/>
            <a:ext cx="2888343" cy="903744"/>
          </a:xfrm>
          <a:prstGeom prst="rect">
            <a:avLst/>
          </a:prstGeom>
          <a:solidFill>
            <a:schemeClr val="bg1"/>
          </a:solidFill>
          <a:ln w="50800" cap="flat">
            <a:noFill/>
            <a:prstDash val="solid"/>
            <a:miter/>
          </a:ln>
        </p:spPr>
        <p:txBody>
          <a:bodyPr rtlCol="0" anchor="ctr"/>
          <a:lstStyle/>
          <a:p>
            <a:pPr algn="l"/>
            <a:endParaRPr lang="en-US" dirty="0"/>
          </a:p>
        </p:txBody>
      </p:sp>
      <p:sp>
        <p:nvSpPr>
          <p:cNvPr id="14" name="Text Placeholder 5">
            <a:extLst>
              <a:ext uri="{FF2B5EF4-FFF2-40B4-BE49-F238E27FC236}">
                <a16:creationId xmlns:a16="http://schemas.microsoft.com/office/drawing/2014/main" id="{8F3BF7B5-F230-E96D-98D7-CF567A21CDDD}"/>
              </a:ext>
            </a:extLst>
          </p:cNvPr>
          <p:cNvSpPr>
            <a:spLocks noGrp="1"/>
          </p:cNvSpPr>
          <p:nvPr>
            <p:ph type="body" sz="quarter" idx="12" hasCustomPrompt="1"/>
          </p:nvPr>
        </p:nvSpPr>
        <p:spPr>
          <a:xfrm>
            <a:off x="365126" y="1574800"/>
            <a:ext cx="5577840" cy="412750"/>
          </a:xfrm>
        </p:spPr>
        <p:txBody>
          <a:bodyPr/>
          <a:lstStyle>
            <a:lvl1pPr marL="0" indent="0">
              <a:buNone/>
              <a:defRPr b="1" i="0">
                <a:latin typeface="Century Gothic" panose="020B0502020202020204" pitchFamily="34" charset="0"/>
              </a:defRPr>
            </a:lvl1pPr>
          </a:lstStyle>
          <a:p>
            <a:pPr lvl="0"/>
            <a:r>
              <a:rPr lang="en-US" dirty="0"/>
              <a:t>CLICK TO EDIT MASTER TEXT STYLES</a:t>
            </a:r>
          </a:p>
        </p:txBody>
      </p:sp>
      <p:sp>
        <p:nvSpPr>
          <p:cNvPr id="15" name="Text Placeholder 5">
            <a:extLst>
              <a:ext uri="{FF2B5EF4-FFF2-40B4-BE49-F238E27FC236}">
                <a16:creationId xmlns:a16="http://schemas.microsoft.com/office/drawing/2014/main" id="{0A0F8500-D05C-9FBE-5637-930A42E9D22A}"/>
              </a:ext>
            </a:extLst>
          </p:cNvPr>
          <p:cNvSpPr>
            <a:spLocks noGrp="1"/>
          </p:cNvSpPr>
          <p:nvPr>
            <p:ph type="body" sz="quarter" idx="13" hasCustomPrompt="1"/>
          </p:nvPr>
        </p:nvSpPr>
        <p:spPr>
          <a:xfrm>
            <a:off x="6249036" y="1574800"/>
            <a:ext cx="5577840" cy="412750"/>
          </a:xfrm>
        </p:spPr>
        <p:txBody>
          <a:bodyPr/>
          <a:lstStyle>
            <a:lvl1pPr marL="0" indent="0">
              <a:buNone/>
              <a:defRPr b="1" i="0">
                <a:latin typeface="Century Gothic" panose="020B0502020202020204" pitchFamily="34" charset="0"/>
              </a:defRPr>
            </a:lvl1pPr>
          </a:lstStyle>
          <a:p>
            <a:pPr lvl="0"/>
            <a:r>
              <a:rPr lang="en-US" dirty="0"/>
              <a:t>CLICK TO EDIT MASTER TEXT STYLES</a:t>
            </a:r>
          </a:p>
        </p:txBody>
      </p:sp>
      <p:sp>
        <p:nvSpPr>
          <p:cNvPr id="16" name="Content Placeholder 7">
            <a:extLst>
              <a:ext uri="{FF2B5EF4-FFF2-40B4-BE49-F238E27FC236}">
                <a16:creationId xmlns:a16="http://schemas.microsoft.com/office/drawing/2014/main" id="{C6019BB8-4236-7C60-D3CB-38266C08CF8B}"/>
              </a:ext>
            </a:extLst>
          </p:cNvPr>
          <p:cNvSpPr>
            <a:spLocks noGrp="1"/>
          </p:cNvSpPr>
          <p:nvPr>
            <p:ph sz="quarter" idx="10" hasCustomPrompt="1"/>
          </p:nvPr>
        </p:nvSpPr>
        <p:spPr>
          <a:xfrm>
            <a:off x="365126" y="2161309"/>
            <a:ext cx="5577840" cy="3528291"/>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7">
            <a:extLst>
              <a:ext uri="{FF2B5EF4-FFF2-40B4-BE49-F238E27FC236}">
                <a16:creationId xmlns:a16="http://schemas.microsoft.com/office/drawing/2014/main" id="{791413BD-FC17-1116-EEE6-F5134BDC2F3C}"/>
              </a:ext>
            </a:extLst>
          </p:cNvPr>
          <p:cNvSpPr>
            <a:spLocks noGrp="1"/>
          </p:cNvSpPr>
          <p:nvPr>
            <p:ph sz="quarter" idx="11" hasCustomPrompt="1"/>
          </p:nvPr>
        </p:nvSpPr>
        <p:spPr>
          <a:xfrm>
            <a:off x="6249036" y="2161308"/>
            <a:ext cx="5577840" cy="3528291"/>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ext Placeholder 3">
            <a:extLst>
              <a:ext uri="{FF2B5EF4-FFF2-40B4-BE49-F238E27FC236}">
                <a16:creationId xmlns:a16="http://schemas.microsoft.com/office/drawing/2014/main" id="{4E7A3ABF-C0C7-D3AD-1C6A-97C68F14FD33}"/>
              </a:ext>
            </a:extLst>
          </p:cNvPr>
          <p:cNvSpPr>
            <a:spLocks noGrp="1"/>
          </p:cNvSpPr>
          <p:nvPr>
            <p:ph type="body" sz="quarter" idx="14" hasCustomPrompt="1"/>
          </p:nvPr>
        </p:nvSpPr>
        <p:spPr>
          <a:xfrm>
            <a:off x="365124" y="5833872"/>
            <a:ext cx="8193024"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6" name="Title Placeholder 6">
            <a:extLst>
              <a:ext uri="{FF2B5EF4-FFF2-40B4-BE49-F238E27FC236}">
                <a16:creationId xmlns:a16="http://schemas.microsoft.com/office/drawing/2014/main" id="{DAFF137C-A676-5D1F-A450-8A6E5CE5173B}"/>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215580181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Blank_No Logo">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DBF1C7D-11D0-233B-4E6A-74BE1B917F1D}"/>
              </a:ext>
            </a:extLst>
          </p:cNvPr>
          <p:cNvSpPr/>
          <p:nvPr userDrawn="1"/>
        </p:nvSpPr>
        <p:spPr>
          <a:xfrm>
            <a:off x="9303657" y="5954256"/>
            <a:ext cx="2888343" cy="903744"/>
          </a:xfrm>
          <a:prstGeom prst="rect">
            <a:avLst/>
          </a:prstGeom>
          <a:solidFill>
            <a:schemeClr val="bg1"/>
          </a:solidFill>
          <a:ln w="50800" cap="flat">
            <a:noFill/>
            <a:prstDash val="solid"/>
            <a:miter/>
          </a:ln>
        </p:spPr>
        <p:txBody>
          <a:bodyPr rtlCol="0" anchor="ctr"/>
          <a:lstStyle/>
          <a:p>
            <a:pPr algn="l"/>
            <a:endParaRPr lang="en-US" dirty="0"/>
          </a:p>
        </p:txBody>
      </p:sp>
    </p:spTree>
    <p:custDataLst>
      <p:tags r:id="rId1"/>
    </p:custDataLst>
    <p:extLst>
      <p:ext uri="{BB962C8B-B14F-4D97-AF65-F5344CB8AC3E}">
        <p14:creationId xmlns:p14="http://schemas.microsoft.com/office/powerpoint/2010/main" val="351605311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Section Slide_Gradient">
    <p:bg>
      <p:bgPr>
        <a:gradFill>
          <a:gsLst>
            <a:gs pos="0">
              <a:schemeClr val="accent2"/>
            </a:gs>
            <a:gs pos="39000">
              <a:srgbClr val="0090D4"/>
            </a:gs>
            <a:gs pos="80000">
              <a:schemeClr val="accent1"/>
            </a:gs>
          </a:gsLst>
          <a:lin ang="2700000" scaled="1"/>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65125" y="2313432"/>
            <a:ext cx="10645775" cy="1323110"/>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5" name="Graphic 4">
            <a:extLst>
              <a:ext uri="{FF2B5EF4-FFF2-40B4-BE49-F238E27FC236}">
                <a16:creationId xmlns:a16="http://schemas.microsoft.com/office/drawing/2014/main" id="{9D803154-09E7-7D60-B2A0-43C37AAF8A56}"/>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67450" r="17"/>
          <a:stretch/>
        </p:blipFill>
        <p:spPr>
          <a:xfrm>
            <a:off x="0" y="4865946"/>
            <a:ext cx="7164224" cy="1262331"/>
          </a:xfrm>
          <a:prstGeom prst="rect">
            <a:avLst/>
          </a:prstGeom>
        </p:spPr>
      </p:pic>
      <p:pic>
        <p:nvPicPr>
          <p:cNvPr id="6" name="Graphic 5">
            <a:extLst>
              <a:ext uri="{FF2B5EF4-FFF2-40B4-BE49-F238E27FC236}">
                <a16:creationId xmlns:a16="http://schemas.microsoft.com/office/drawing/2014/main" id="{C5063FC6-958F-F3EE-052E-38ECFC7FD16A}"/>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2395678973"/>
      </p:ext>
    </p:extLst>
  </p:cSld>
  <p:clrMapOvr>
    <a:masterClrMapping/>
  </p:clrMapOvr>
  <p:transition>
    <p:fade/>
  </p:transition>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Section Slide_Amgen Blue">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65125" y="2313432"/>
            <a:ext cx="10645775" cy="1323110"/>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5" name="Graphic 4">
            <a:extLst>
              <a:ext uri="{FF2B5EF4-FFF2-40B4-BE49-F238E27FC236}">
                <a16:creationId xmlns:a16="http://schemas.microsoft.com/office/drawing/2014/main" id="{9D803154-09E7-7D60-B2A0-43C37AAF8A56}"/>
              </a:ext>
            </a:extLst>
          </p:cNvPr>
          <p:cNvPicPr>
            <a:picLocks noChangeAspect="1"/>
          </p:cNvPicPr>
          <p:nvPr userDrawn="1"/>
        </p:nvPicPr>
        <p:blipFill rotWithShape="1">
          <a:blip r:embed="rId2" cstate="screen">
            <a:alphaModFix amt="60000"/>
            <a:extLst>
              <a:ext uri="{28A0092B-C50C-407E-A947-70E740481C1C}">
                <a14:useLocalDpi xmlns:a14="http://schemas.microsoft.com/office/drawing/2010/main"/>
              </a:ext>
            </a:extLst>
          </a:blip>
          <a:srcRect l="67453" t="-124" r="31" b="124"/>
          <a:stretch/>
        </p:blipFill>
        <p:spPr>
          <a:xfrm>
            <a:off x="0" y="4864608"/>
            <a:ext cx="7159752" cy="1261872"/>
          </a:xfrm>
          <a:prstGeom prst="rect">
            <a:avLst/>
          </a:prstGeom>
        </p:spPr>
      </p:pic>
      <p:pic>
        <p:nvPicPr>
          <p:cNvPr id="4" name="Graphic 3">
            <a:extLst>
              <a:ext uri="{FF2B5EF4-FFF2-40B4-BE49-F238E27FC236}">
                <a16:creationId xmlns:a16="http://schemas.microsoft.com/office/drawing/2014/main" id="{08ECA461-0B56-34C2-12A1-F9FA61D99299}"/>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1473524512"/>
      </p:ext>
    </p:extLst>
  </p:cSld>
  <p:clrMapOvr>
    <a:masterClrMapping/>
  </p:clrMapOvr>
  <p:transition>
    <p:fade/>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Section Slide_Sky">
    <p:bg>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65125" y="2313432"/>
            <a:ext cx="10645775" cy="1323110"/>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4" name="Graphic 4">
            <a:extLst>
              <a:ext uri="{FF2B5EF4-FFF2-40B4-BE49-F238E27FC236}">
                <a16:creationId xmlns:a16="http://schemas.microsoft.com/office/drawing/2014/main" id="{E65B6354-97AF-5957-C7F2-00BE94BD3FE4}"/>
              </a:ext>
            </a:extLst>
          </p:cNvPr>
          <p:cNvPicPr>
            <a:picLocks noChangeAspect="1"/>
          </p:cNvPicPr>
          <p:nvPr userDrawn="1"/>
        </p:nvPicPr>
        <p:blipFill rotWithShape="1">
          <a:blip r:embed="rId2" cstate="screen">
            <a:alphaModFix amt="60000"/>
            <a:extLst>
              <a:ext uri="{28A0092B-C50C-407E-A947-70E740481C1C}">
                <a14:useLocalDpi xmlns:a14="http://schemas.microsoft.com/office/drawing/2010/main"/>
              </a:ext>
            </a:extLst>
          </a:blip>
          <a:srcRect l="67453" t="-124" r="31" b="124"/>
          <a:stretch/>
        </p:blipFill>
        <p:spPr>
          <a:xfrm>
            <a:off x="0" y="4864608"/>
            <a:ext cx="7159752" cy="1261872"/>
          </a:xfrm>
          <a:prstGeom prst="rect">
            <a:avLst/>
          </a:prstGeom>
        </p:spPr>
      </p:pic>
      <p:pic>
        <p:nvPicPr>
          <p:cNvPr id="5" name="Graphic 4">
            <a:extLst>
              <a:ext uri="{FF2B5EF4-FFF2-40B4-BE49-F238E27FC236}">
                <a16:creationId xmlns:a16="http://schemas.microsoft.com/office/drawing/2014/main" id="{1C1D202B-A253-38C5-CE70-C8B6EC0EEF08}"/>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3669968326"/>
      </p:ext>
    </p:extLst>
  </p:cSld>
  <p:clrMapOvr>
    <a:masterClrMapping/>
  </p:clrMapOvr>
  <p:transition>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Section Slide Outline_Gradient">
    <p:bg>
      <p:bgPr>
        <a:gradFill>
          <a:gsLst>
            <a:gs pos="0">
              <a:schemeClr val="accent2"/>
            </a:gs>
            <a:gs pos="39000">
              <a:srgbClr val="0090D4"/>
            </a:gs>
            <a:gs pos="80000">
              <a:schemeClr val="accent1"/>
            </a:gs>
          </a:gsLst>
          <a:lin ang="2700000" scaled="1"/>
        </a:gra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82FF47D6-89C2-ABE6-B6D8-5558BDE456CF}"/>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4716" r="6055"/>
          <a:stretch/>
        </p:blipFill>
        <p:spPr>
          <a:xfrm>
            <a:off x="0" y="1555006"/>
            <a:ext cx="12201553" cy="2926080"/>
          </a:xfrm>
          <a:prstGeom prst="rect">
            <a:avLst/>
          </a:prstGeom>
        </p:spPr>
      </p:pic>
      <p:sp>
        <p:nvSpPr>
          <p:cNvPr id="2" name="Title 1"/>
          <p:cNvSpPr>
            <a:spLocks noGrp="1"/>
          </p:cNvSpPr>
          <p:nvPr>
            <p:ph type="title" hasCustomPrompt="1"/>
          </p:nvPr>
        </p:nvSpPr>
        <p:spPr>
          <a:xfrm>
            <a:off x="1179576" y="2313432"/>
            <a:ext cx="10645775" cy="1323110"/>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4" name="Graphic 3">
            <a:extLst>
              <a:ext uri="{FF2B5EF4-FFF2-40B4-BE49-F238E27FC236}">
                <a16:creationId xmlns:a16="http://schemas.microsoft.com/office/drawing/2014/main" id="{E8BCC669-489B-0220-682D-D288C3D26683}"/>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76245605"/>
      </p:ext>
    </p:extLst>
  </p:cSld>
  <p:clrMapOvr>
    <a:masterClrMapping/>
  </p:clrMapOvr>
  <p:transition>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Section Slide Outline_Amgen Blue">
    <p:bg>
      <p:bgPr>
        <a:solidFill>
          <a:schemeClr val="accent1"/>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82FF47D6-89C2-ABE6-B6D8-5558BDE456CF}"/>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4716" r="6055"/>
          <a:stretch/>
        </p:blipFill>
        <p:spPr>
          <a:xfrm>
            <a:off x="0" y="1555006"/>
            <a:ext cx="12201553" cy="2926080"/>
          </a:xfrm>
          <a:prstGeom prst="rect">
            <a:avLst/>
          </a:prstGeom>
        </p:spPr>
      </p:pic>
      <p:sp>
        <p:nvSpPr>
          <p:cNvPr id="2" name="Title 1"/>
          <p:cNvSpPr>
            <a:spLocks noGrp="1"/>
          </p:cNvSpPr>
          <p:nvPr>
            <p:ph type="title" hasCustomPrompt="1"/>
          </p:nvPr>
        </p:nvSpPr>
        <p:spPr>
          <a:xfrm>
            <a:off x="1179576" y="2313432"/>
            <a:ext cx="10645775" cy="1323110"/>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4" name="Graphic 3">
            <a:extLst>
              <a:ext uri="{FF2B5EF4-FFF2-40B4-BE49-F238E27FC236}">
                <a16:creationId xmlns:a16="http://schemas.microsoft.com/office/drawing/2014/main" id="{293C3D1E-B2ED-A612-DA14-6C3619487432}"/>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3089721594"/>
      </p:ext>
    </p:extLst>
  </p:cSld>
  <p:clrMapOvr>
    <a:masterClrMapping/>
  </p:clrMapOvr>
  <p:transition>
    <p:fade/>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Section Slide Outline_Sky">
    <p:bg>
      <p:bgPr>
        <a:solidFill>
          <a:schemeClr val="accent2"/>
        </a:solidFill>
        <a:effectLst/>
      </p:bgPr>
    </p:bg>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82FF47D6-89C2-ABE6-B6D8-5558BDE456CF}"/>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4716" r="6055"/>
          <a:stretch/>
        </p:blipFill>
        <p:spPr>
          <a:xfrm>
            <a:off x="0" y="1555006"/>
            <a:ext cx="12201553" cy="2926080"/>
          </a:xfrm>
          <a:prstGeom prst="rect">
            <a:avLst/>
          </a:prstGeom>
        </p:spPr>
      </p:pic>
      <p:sp>
        <p:nvSpPr>
          <p:cNvPr id="2" name="Title 1"/>
          <p:cNvSpPr>
            <a:spLocks noGrp="1"/>
          </p:cNvSpPr>
          <p:nvPr>
            <p:ph type="title" hasCustomPrompt="1"/>
          </p:nvPr>
        </p:nvSpPr>
        <p:spPr>
          <a:xfrm>
            <a:off x="1179576" y="2313432"/>
            <a:ext cx="10645775" cy="1323110"/>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4" name="Graphic 3">
            <a:extLst>
              <a:ext uri="{FF2B5EF4-FFF2-40B4-BE49-F238E27FC236}">
                <a16:creationId xmlns:a16="http://schemas.microsoft.com/office/drawing/2014/main" id="{8473AA82-ECE0-F7A5-E289-AFE8B58AF714}"/>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3792966559"/>
      </p:ext>
    </p:extLst>
  </p:cSld>
  <p:clrMapOvr>
    <a:masterClrMapping/>
  </p:clrMapOvr>
  <p:transition>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Section Slide Outline_White">
    <p:bg>
      <p:bgPr>
        <a:solidFill>
          <a:schemeClr val="bg1"/>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5C171C62-B9E9-6582-342F-9D93DA099038}"/>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4716" r="6055"/>
          <a:stretch/>
        </p:blipFill>
        <p:spPr>
          <a:xfrm>
            <a:off x="0" y="1555006"/>
            <a:ext cx="12201553" cy="2926080"/>
          </a:xfrm>
          <a:prstGeom prst="rect">
            <a:avLst/>
          </a:prstGeom>
        </p:spPr>
      </p:pic>
      <p:sp>
        <p:nvSpPr>
          <p:cNvPr id="2" name="Title 1"/>
          <p:cNvSpPr>
            <a:spLocks noGrp="1"/>
          </p:cNvSpPr>
          <p:nvPr>
            <p:ph type="title" hasCustomPrompt="1"/>
          </p:nvPr>
        </p:nvSpPr>
        <p:spPr>
          <a:xfrm>
            <a:off x="1179576" y="2313432"/>
            <a:ext cx="10645775" cy="1323110"/>
          </a:xfrm>
          <a:prstGeom prst="rect">
            <a:avLst/>
          </a:prstGeom>
        </p:spPr>
        <p:txBody>
          <a:bodyPr lIns="0" tIns="0" rIns="0" bIns="0" anchor="b">
            <a:noAutofit/>
          </a:bodyPr>
          <a:lstStyle>
            <a:lvl1pPr algn="l">
              <a:lnSpc>
                <a:spcPts val="4680"/>
              </a:lnSpc>
              <a:defRPr sz="3900" b="0" spc="0" baseline="0">
                <a:solidFill>
                  <a:schemeClr val="accent1"/>
                </a:solidFill>
                <a:effectLst/>
                <a:latin typeface="+mj-lt"/>
              </a:defRPr>
            </a:lvl1pPr>
          </a:lstStyle>
          <a:p>
            <a:r>
              <a:rPr lang="en-US" dirty="0"/>
              <a:t>Click To Edit Master Title Style</a:t>
            </a:r>
          </a:p>
        </p:txBody>
      </p:sp>
      <p:sp>
        <p:nvSpPr>
          <p:cNvPr id="9" name="Rectangle 8">
            <a:extLst>
              <a:ext uri="{FF2B5EF4-FFF2-40B4-BE49-F238E27FC236}">
                <a16:creationId xmlns:a16="http://schemas.microsoft.com/office/drawing/2014/main" id="{6B1B675B-EC78-2DF2-E93B-69BFD8267FD2}"/>
              </a:ext>
            </a:extLst>
          </p:cNvPr>
          <p:cNvSpPr/>
          <p:nvPr userDrawn="1"/>
        </p:nvSpPr>
        <p:spPr>
          <a:xfrm>
            <a:off x="12192000" y="0"/>
            <a:ext cx="2842591" cy="6858000"/>
          </a:xfrm>
          <a:prstGeom prst="rect">
            <a:avLst/>
          </a:prstGeom>
          <a:solidFill>
            <a:srgbClr val="ECECEC"/>
          </a:solidFill>
          <a:ln w="50800" cap="flat">
            <a:noFill/>
            <a:prstDash val="solid"/>
            <a:miter/>
          </a:ln>
        </p:spPr>
        <p:txBody>
          <a:bodyPr rtlCol="0" anchor="ctr"/>
          <a:lstStyle/>
          <a:p>
            <a:pPr algn="l"/>
            <a:endParaRPr lang="en-US" dirty="0"/>
          </a:p>
        </p:txBody>
      </p:sp>
      <p:pic>
        <p:nvPicPr>
          <p:cNvPr id="5" name="Graphic 4">
            <a:extLst>
              <a:ext uri="{FF2B5EF4-FFF2-40B4-BE49-F238E27FC236}">
                <a16:creationId xmlns:a16="http://schemas.microsoft.com/office/drawing/2014/main" id="{4CB53F91-31AF-F0AA-72F9-1922F70D031C}"/>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1295707889"/>
      </p:ext>
    </p:extLst>
  </p:cSld>
  <p:clrMapOvr>
    <a:masterClrMapping/>
  </p:clrMapOvr>
  <p:transition>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Title Slide2_blu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Text Placeholder 12">
            <a:extLst>
              <a:ext uri="{FF2B5EF4-FFF2-40B4-BE49-F238E27FC236}">
                <a16:creationId xmlns:a16="http://schemas.microsoft.com/office/drawing/2014/main" id="{D97F866D-C535-8B25-290D-B9A16BD990B3}"/>
              </a:ext>
            </a:extLst>
          </p:cNvPr>
          <p:cNvSpPr>
            <a:spLocks noGrp="1"/>
          </p:cNvSpPr>
          <p:nvPr>
            <p:ph type="body" sz="quarter" idx="13" hasCustomPrompt="1"/>
          </p:nvPr>
        </p:nvSpPr>
        <p:spPr>
          <a:xfrm>
            <a:off x="372401" y="2711764"/>
            <a:ext cx="8997028" cy="427008"/>
          </a:xfrm>
        </p:spPr>
        <p:txBody>
          <a:bodyPr tIns="0"/>
          <a:lstStyle>
            <a:lvl1pPr marL="0" indent="0" algn="l">
              <a:lnSpc>
                <a:spcPts val="2340"/>
              </a:lnSpc>
              <a:spcBef>
                <a:spcPts val="0"/>
              </a:spcBef>
              <a:spcAft>
                <a:spcPts val="0"/>
              </a:spcAft>
              <a:buNone/>
              <a:defRPr sz="1900" b="1" i="0" cap="none" spc="0" baseline="0">
                <a:solidFill>
                  <a:schemeClr val="bg1"/>
                </a:solidFill>
                <a:latin typeface="+mj-lt"/>
                <a:cs typeface="Arial" panose="020B0604020202020204" pitchFamily="34" charset="0"/>
              </a:defRPr>
            </a:lvl1pPr>
          </a:lstStyle>
          <a:p>
            <a:pPr lvl="0"/>
            <a:r>
              <a:rPr lang="en-US" dirty="0"/>
              <a:t>CLICK TO EDIT MASTER TEXT STYLES</a:t>
            </a:r>
          </a:p>
        </p:txBody>
      </p:sp>
      <p:sp>
        <p:nvSpPr>
          <p:cNvPr id="4" name="Title 1">
            <a:extLst>
              <a:ext uri="{FF2B5EF4-FFF2-40B4-BE49-F238E27FC236}">
                <a16:creationId xmlns:a16="http://schemas.microsoft.com/office/drawing/2014/main" id="{0B73E3BC-9FC7-7368-4543-7697BFB3D51E}"/>
              </a:ext>
            </a:extLst>
          </p:cNvPr>
          <p:cNvSpPr>
            <a:spLocks noGrp="1"/>
          </p:cNvSpPr>
          <p:nvPr>
            <p:ph type="title" hasCustomPrompt="1"/>
          </p:nvPr>
        </p:nvSpPr>
        <p:spPr>
          <a:xfrm>
            <a:off x="372401" y="1798559"/>
            <a:ext cx="8997024" cy="685800"/>
          </a:xfrm>
          <a:prstGeom prst="rect">
            <a:avLst/>
          </a:prstGeom>
        </p:spPr>
        <p:txBody>
          <a:bodyPr lIns="0" tIns="0" rIns="0" bIns="0" anchor="b">
            <a:noAutofit/>
          </a:bodyPr>
          <a:lstStyle>
            <a:lvl1pPr algn="l">
              <a:lnSpc>
                <a:spcPts val="4200"/>
              </a:lnSpc>
              <a:defRPr sz="3800" b="1" i="0" cap="none" spc="0" baseline="0">
                <a:solidFill>
                  <a:schemeClr val="bg1"/>
                </a:solidFill>
                <a:effectLst/>
                <a:latin typeface="Century Gothic" panose="020B0502020202020204" pitchFamily="34" charset="0"/>
              </a:defRPr>
            </a:lvl1pPr>
          </a:lstStyle>
          <a:p>
            <a:r>
              <a:rPr lang="en-US" dirty="0"/>
              <a:t>Click To Edit Master Title Style</a:t>
            </a:r>
          </a:p>
        </p:txBody>
      </p:sp>
      <p:sp>
        <p:nvSpPr>
          <p:cNvPr id="5" name="Text Placeholder 12">
            <a:extLst>
              <a:ext uri="{FF2B5EF4-FFF2-40B4-BE49-F238E27FC236}">
                <a16:creationId xmlns:a16="http://schemas.microsoft.com/office/drawing/2014/main" id="{0C83F00A-0D83-4373-E33A-CF63E5680A5D}"/>
              </a:ext>
            </a:extLst>
          </p:cNvPr>
          <p:cNvSpPr>
            <a:spLocks noGrp="1"/>
          </p:cNvSpPr>
          <p:nvPr>
            <p:ph type="body" sz="quarter" idx="16" hasCustomPrompt="1"/>
          </p:nvPr>
        </p:nvSpPr>
        <p:spPr>
          <a:xfrm>
            <a:off x="372401" y="3000428"/>
            <a:ext cx="8997028" cy="427008"/>
          </a:xfrm>
        </p:spPr>
        <p:txBody>
          <a:bodyPr tIns="0"/>
          <a:lstStyle>
            <a:lvl1pPr marL="0" indent="0" algn="l">
              <a:lnSpc>
                <a:spcPts val="2340"/>
              </a:lnSpc>
              <a:spcBef>
                <a:spcPts val="0"/>
              </a:spcBef>
              <a:spcAft>
                <a:spcPts val="0"/>
              </a:spcAft>
              <a:buNone/>
              <a:defRPr sz="1425" b="0" i="0" cap="none" spc="0" baseline="0">
                <a:solidFill>
                  <a:schemeClr val="bg1"/>
                </a:solidFill>
                <a:latin typeface="+mj-lt"/>
                <a:cs typeface="Arial" panose="020B0604020202020204" pitchFamily="34" charset="0"/>
              </a:defRPr>
            </a:lvl1pPr>
          </a:lstStyle>
          <a:p>
            <a:pPr lvl="0"/>
            <a:r>
              <a:rPr lang="en-US" dirty="0"/>
              <a:t>Click to edit master text styles</a:t>
            </a:r>
          </a:p>
        </p:txBody>
      </p:sp>
      <p:sp>
        <p:nvSpPr>
          <p:cNvPr id="16" name="Picture Placeholder 15">
            <a:extLst>
              <a:ext uri="{FF2B5EF4-FFF2-40B4-BE49-F238E27FC236}">
                <a16:creationId xmlns:a16="http://schemas.microsoft.com/office/drawing/2014/main" id="{04D27B2B-D576-D71C-59A8-B9F113604B3C}"/>
              </a:ext>
            </a:extLst>
          </p:cNvPr>
          <p:cNvSpPr>
            <a:spLocks noGrp="1"/>
          </p:cNvSpPr>
          <p:nvPr>
            <p:ph type="pic" sz="quarter" idx="17"/>
          </p:nvPr>
        </p:nvSpPr>
        <p:spPr>
          <a:xfrm>
            <a:off x="0" y="3636403"/>
            <a:ext cx="12192000" cy="2876162"/>
          </a:xfrm>
          <a:custGeom>
            <a:avLst/>
            <a:gdLst>
              <a:gd name="connsiteX0" fmla="*/ 1781810 w 12192000"/>
              <a:gd name="connsiteY0" fmla="*/ 31 h 2876162"/>
              <a:gd name="connsiteX1" fmla="*/ 12192000 w 12192000"/>
              <a:gd name="connsiteY1" fmla="*/ 31 h 2876162"/>
              <a:gd name="connsiteX2" fmla="*/ 12192000 w 12192000"/>
              <a:gd name="connsiteY2" fmla="*/ 2876162 h 2876162"/>
              <a:gd name="connsiteX3" fmla="*/ 0 w 12192000"/>
              <a:gd name="connsiteY3" fmla="*/ 2876162 h 2876162"/>
              <a:gd name="connsiteX4" fmla="*/ 0 w 12192000"/>
              <a:gd name="connsiteY4" fmla="*/ 1342353 h 2876162"/>
              <a:gd name="connsiteX5" fmla="*/ 753745 w 12192000"/>
              <a:gd name="connsiteY5" fmla="*/ 358915 h 2876162"/>
              <a:gd name="connsiteX6" fmla="*/ 1781810 w 12192000"/>
              <a:gd name="connsiteY6" fmla="*/ 31 h 287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2876162">
                <a:moveTo>
                  <a:pt x="1781810" y="31"/>
                </a:moveTo>
                <a:lnTo>
                  <a:pt x="12192000" y="31"/>
                </a:lnTo>
                <a:lnTo>
                  <a:pt x="12192000" y="2876162"/>
                </a:lnTo>
                <a:lnTo>
                  <a:pt x="0" y="2876162"/>
                </a:lnTo>
                <a:lnTo>
                  <a:pt x="0" y="1342353"/>
                </a:lnTo>
                <a:cubicBezTo>
                  <a:pt x="180341" y="986007"/>
                  <a:pt x="408940" y="618248"/>
                  <a:pt x="753745" y="358915"/>
                </a:cubicBezTo>
                <a:cubicBezTo>
                  <a:pt x="921385" y="232734"/>
                  <a:pt x="1231265" y="-3139"/>
                  <a:pt x="1781810" y="31"/>
                </a:cubicBezTo>
                <a:close/>
              </a:path>
            </a:pathLst>
          </a:custGeom>
          <a:solidFill>
            <a:schemeClr val="tx2">
              <a:lumMod val="20000"/>
              <a:lumOff val="80000"/>
            </a:schemeClr>
          </a:solidFill>
        </p:spPr>
        <p:txBody>
          <a:bodyPr wrap="square" anchor="ctr">
            <a:noAutofit/>
          </a:bodyPr>
          <a:lstStyle>
            <a:lvl1pPr marL="0" indent="0" algn="ctr">
              <a:buNone/>
              <a:defRPr/>
            </a:lvl1pPr>
          </a:lstStyle>
          <a:p>
            <a:r>
              <a:rPr lang="en-US" dirty="0"/>
              <a:t>Click icon to add picture</a:t>
            </a:r>
          </a:p>
        </p:txBody>
      </p:sp>
      <p:pic>
        <p:nvPicPr>
          <p:cNvPr id="2" name="Graphic 1">
            <a:extLst>
              <a:ext uri="{FF2B5EF4-FFF2-40B4-BE49-F238E27FC236}">
                <a16:creationId xmlns:a16="http://schemas.microsoft.com/office/drawing/2014/main" id="{298945A5-9CA2-F0C7-7DFE-454036D91D71}"/>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147413" y="2816776"/>
            <a:ext cx="1760018" cy="419052"/>
          </a:xfrm>
          <a:prstGeom prst="rect">
            <a:avLst/>
          </a:prstGeom>
        </p:spPr>
      </p:pic>
    </p:spTree>
    <p:extLst>
      <p:ext uri="{BB962C8B-B14F-4D97-AF65-F5344CB8AC3E}">
        <p14:creationId xmlns:p14="http://schemas.microsoft.com/office/powerpoint/2010/main" val="3454816685"/>
      </p:ext>
    </p:extLst>
  </p:cSld>
  <p:clrMapOvr>
    <a:masterClrMapping/>
  </p:clrMapOvr>
  <p:transition>
    <p:fade/>
  </p:transition>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Section Slide Outline2_Gradient">
    <p:bg>
      <p:bgPr>
        <a:gradFill>
          <a:gsLst>
            <a:gs pos="0">
              <a:schemeClr val="accent2"/>
            </a:gs>
            <a:gs pos="39000">
              <a:srgbClr val="0090D4"/>
            </a:gs>
            <a:gs pos="80000">
              <a:schemeClr val="accent1"/>
            </a:gs>
          </a:gsLst>
          <a:lin ang="2700000" scaled="1"/>
        </a:gradFill>
        <a:effectLst/>
      </p:bgPr>
    </p:bg>
    <p:spTree>
      <p:nvGrpSpPr>
        <p:cNvPr id="1" name=""/>
        <p:cNvGrpSpPr/>
        <p:nvPr/>
      </p:nvGrpSpPr>
      <p:grpSpPr>
        <a:xfrm>
          <a:off x="0" y="0"/>
          <a:ext cx="0" cy="0"/>
          <a:chOff x="0" y="0"/>
          <a:chExt cx="0" cy="0"/>
        </a:xfrm>
      </p:grpSpPr>
      <p:pic>
        <p:nvPicPr>
          <p:cNvPr id="11" name="Graphic 10">
            <a:extLst>
              <a:ext uri="{FF2B5EF4-FFF2-40B4-BE49-F238E27FC236}">
                <a16:creationId xmlns:a16="http://schemas.microsoft.com/office/drawing/2014/main" id="{248C15B1-698D-0DD2-BE1E-2358E7DD13C0}"/>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0422" t="-61" r="-8" b="158"/>
          <a:stretch/>
        </p:blipFill>
        <p:spPr>
          <a:xfrm>
            <a:off x="0" y="749808"/>
            <a:ext cx="11475720" cy="3730752"/>
          </a:xfrm>
          <a:prstGeom prst="rect">
            <a:avLst/>
          </a:prstGeom>
        </p:spPr>
      </p:pic>
      <p:sp>
        <p:nvSpPr>
          <p:cNvPr id="2" name="Title 1"/>
          <p:cNvSpPr>
            <a:spLocks noGrp="1"/>
          </p:cNvSpPr>
          <p:nvPr>
            <p:ph type="title" hasCustomPrompt="1"/>
          </p:nvPr>
        </p:nvSpPr>
        <p:spPr>
          <a:xfrm>
            <a:off x="1179576" y="2313432"/>
            <a:ext cx="7369175" cy="1323110"/>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4" name="Graphic 3">
            <a:extLst>
              <a:ext uri="{FF2B5EF4-FFF2-40B4-BE49-F238E27FC236}">
                <a16:creationId xmlns:a16="http://schemas.microsoft.com/office/drawing/2014/main" id="{D4597D7E-D1C1-EAE1-64A8-318B79FEBAE7}"/>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1898889929"/>
      </p:ext>
    </p:extLst>
  </p:cSld>
  <p:clrMapOvr>
    <a:masterClrMapping/>
  </p:clrMapOvr>
  <p:transition>
    <p:fade/>
  </p:transition>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Section Slide Outline2_Amgen Blue">
    <p:bg>
      <p:bgPr>
        <a:solidFill>
          <a:schemeClr val="accent1"/>
        </a:solidFill>
        <a:effectLst/>
      </p:bgPr>
    </p:bg>
    <p:spTree>
      <p:nvGrpSpPr>
        <p:cNvPr id="1" name=""/>
        <p:cNvGrpSpPr/>
        <p:nvPr/>
      </p:nvGrpSpPr>
      <p:grpSpPr>
        <a:xfrm>
          <a:off x="0" y="0"/>
          <a:ext cx="0" cy="0"/>
          <a:chOff x="0" y="0"/>
          <a:chExt cx="0" cy="0"/>
        </a:xfrm>
      </p:grpSpPr>
      <p:pic>
        <p:nvPicPr>
          <p:cNvPr id="11" name="Graphic 10">
            <a:extLst>
              <a:ext uri="{FF2B5EF4-FFF2-40B4-BE49-F238E27FC236}">
                <a16:creationId xmlns:a16="http://schemas.microsoft.com/office/drawing/2014/main" id="{248C15B1-698D-0DD2-BE1E-2358E7DD13C0}"/>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0422" t="-61" r="-8" b="158"/>
          <a:stretch/>
        </p:blipFill>
        <p:spPr>
          <a:xfrm>
            <a:off x="0" y="749808"/>
            <a:ext cx="11475720" cy="3730752"/>
          </a:xfrm>
          <a:prstGeom prst="rect">
            <a:avLst/>
          </a:prstGeom>
        </p:spPr>
      </p:pic>
      <p:sp>
        <p:nvSpPr>
          <p:cNvPr id="2" name="Title 1"/>
          <p:cNvSpPr>
            <a:spLocks noGrp="1"/>
          </p:cNvSpPr>
          <p:nvPr>
            <p:ph type="title" hasCustomPrompt="1"/>
          </p:nvPr>
        </p:nvSpPr>
        <p:spPr>
          <a:xfrm>
            <a:off x="1179576" y="2313432"/>
            <a:ext cx="7369175" cy="1323110"/>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4" name="Graphic 3">
            <a:extLst>
              <a:ext uri="{FF2B5EF4-FFF2-40B4-BE49-F238E27FC236}">
                <a16:creationId xmlns:a16="http://schemas.microsoft.com/office/drawing/2014/main" id="{6E64CB2D-D499-13BE-859F-0D4A7451CB85}"/>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309080126"/>
      </p:ext>
    </p:extLst>
  </p:cSld>
  <p:clrMapOvr>
    <a:masterClrMapping/>
  </p:clrMapOvr>
  <p:transition>
    <p:fade/>
  </p:transition>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Section Slide Outline2_Sky">
    <p:bg>
      <p:bgPr>
        <a:solidFill>
          <a:schemeClr val="accent2"/>
        </a:solidFill>
        <a:effectLst/>
      </p:bgPr>
    </p:bg>
    <p:spTree>
      <p:nvGrpSpPr>
        <p:cNvPr id="1" name=""/>
        <p:cNvGrpSpPr/>
        <p:nvPr/>
      </p:nvGrpSpPr>
      <p:grpSpPr>
        <a:xfrm>
          <a:off x="0" y="0"/>
          <a:ext cx="0" cy="0"/>
          <a:chOff x="0" y="0"/>
          <a:chExt cx="0" cy="0"/>
        </a:xfrm>
      </p:grpSpPr>
      <p:pic>
        <p:nvPicPr>
          <p:cNvPr id="11" name="Graphic 10">
            <a:extLst>
              <a:ext uri="{FF2B5EF4-FFF2-40B4-BE49-F238E27FC236}">
                <a16:creationId xmlns:a16="http://schemas.microsoft.com/office/drawing/2014/main" id="{248C15B1-698D-0DD2-BE1E-2358E7DD13C0}"/>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0422" t="-61" r="-8" b="158"/>
          <a:stretch/>
        </p:blipFill>
        <p:spPr>
          <a:xfrm>
            <a:off x="0" y="749808"/>
            <a:ext cx="11475720" cy="3730752"/>
          </a:xfrm>
          <a:prstGeom prst="rect">
            <a:avLst/>
          </a:prstGeom>
        </p:spPr>
      </p:pic>
      <p:sp>
        <p:nvSpPr>
          <p:cNvPr id="2" name="Title 1"/>
          <p:cNvSpPr>
            <a:spLocks noGrp="1"/>
          </p:cNvSpPr>
          <p:nvPr>
            <p:ph type="title" hasCustomPrompt="1"/>
          </p:nvPr>
        </p:nvSpPr>
        <p:spPr>
          <a:xfrm>
            <a:off x="1179576" y="2313432"/>
            <a:ext cx="7369175" cy="1323110"/>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4" name="Graphic 3">
            <a:extLst>
              <a:ext uri="{FF2B5EF4-FFF2-40B4-BE49-F238E27FC236}">
                <a16:creationId xmlns:a16="http://schemas.microsoft.com/office/drawing/2014/main" id="{CDB9FF05-D2C1-46C4-831A-32EB5C9F4931}"/>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139226823"/>
      </p:ext>
    </p:extLst>
  </p:cSld>
  <p:clrMapOvr>
    <a:masterClrMapping/>
  </p:clrMapOvr>
  <p:transition>
    <p:fade/>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Section Slide Outline2_White">
    <p:bg>
      <p:bgPr>
        <a:solidFill>
          <a:schemeClr val="bg1"/>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920762EF-0474-9358-6ED8-39165628440A}"/>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10422"/>
          <a:stretch/>
        </p:blipFill>
        <p:spPr>
          <a:xfrm>
            <a:off x="0" y="752078"/>
            <a:ext cx="11474606" cy="3734379"/>
          </a:xfrm>
          <a:prstGeom prst="rect">
            <a:avLst/>
          </a:prstGeom>
        </p:spPr>
      </p:pic>
      <p:sp>
        <p:nvSpPr>
          <p:cNvPr id="2" name="Title 1"/>
          <p:cNvSpPr>
            <a:spLocks noGrp="1"/>
          </p:cNvSpPr>
          <p:nvPr>
            <p:ph type="title" hasCustomPrompt="1"/>
          </p:nvPr>
        </p:nvSpPr>
        <p:spPr>
          <a:xfrm>
            <a:off x="1179576" y="2313432"/>
            <a:ext cx="7369175" cy="1323110"/>
          </a:xfrm>
          <a:prstGeom prst="rect">
            <a:avLst/>
          </a:prstGeom>
        </p:spPr>
        <p:txBody>
          <a:bodyPr lIns="0" tIns="0" rIns="0" bIns="0" anchor="b">
            <a:noAutofit/>
          </a:bodyPr>
          <a:lstStyle>
            <a:lvl1pPr algn="l">
              <a:lnSpc>
                <a:spcPts val="4680"/>
              </a:lnSpc>
              <a:defRPr sz="3900" b="0" spc="0" baseline="0">
                <a:solidFill>
                  <a:schemeClr val="accent1"/>
                </a:solidFill>
                <a:effectLst/>
                <a:latin typeface="+mj-lt"/>
              </a:defRPr>
            </a:lvl1pPr>
          </a:lstStyle>
          <a:p>
            <a:r>
              <a:rPr lang="en-US" dirty="0"/>
              <a:t>Click To Edit Master Title Style</a:t>
            </a:r>
          </a:p>
        </p:txBody>
      </p:sp>
      <p:pic>
        <p:nvPicPr>
          <p:cNvPr id="3" name="Graphic 2">
            <a:extLst>
              <a:ext uri="{FF2B5EF4-FFF2-40B4-BE49-F238E27FC236}">
                <a16:creationId xmlns:a16="http://schemas.microsoft.com/office/drawing/2014/main" id="{8E21E1CC-5F5E-4E4C-063D-BBC7DE81B4C2}"/>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3585322992"/>
      </p:ext>
    </p:extLst>
  </p:cSld>
  <p:clrMapOvr>
    <a:masterClrMapping/>
  </p:clrMapOvr>
  <p:transition>
    <p:fade/>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userDrawn="1">
  <p:cSld name="Section Slide with Image2_Blue">
    <p:bg>
      <p:bgPr>
        <a:gradFill>
          <a:gsLst>
            <a:gs pos="0">
              <a:schemeClr val="accent2"/>
            </a:gs>
            <a:gs pos="93000">
              <a:schemeClr val="accent1"/>
            </a:gs>
          </a:gsLst>
          <a:lin ang="2700000" scaled="1"/>
        </a:gradFill>
        <a:effectLst/>
      </p:bgPr>
    </p:bg>
    <p:spTree>
      <p:nvGrpSpPr>
        <p:cNvPr id="1" name=""/>
        <p:cNvGrpSpPr/>
        <p:nvPr/>
      </p:nvGrpSpPr>
      <p:grpSpPr>
        <a:xfrm>
          <a:off x="0" y="0"/>
          <a:ext cx="0" cy="0"/>
          <a:chOff x="0" y="0"/>
          <a:chExt cx="0" cy="0"/>
        </a:xfrm>
      </p:grpSpPr>
      <p:sp>
        <p:nvSpPr>
          <p:cNvPr id="3" name="Picture Placeholder 7">
            <a:extLst>
              <a:ext uri="{FF2B5EF4-FFF2-40B4-BE49-F238E27FC236}">
                <a16:creationId xmlns:a16="http://schemas.microsoft.com/office/drawing/2014/main" id="{8C084657-8268-012C-F255-B0679B85348B}"/>
              </a:ext>
            </a:extLst>
          </p:cNvPr>
          <p:cNvSpPr>
            <a:spLocks noGrp="1"/>
          </p:cNvSpPr>
          <p:nvPr>
            <p:ph type="pic" sz="quarter" idx="16"/>
          </p:nvPr>
        </p:nvSpPr>
        <p:spPr>
          <a:xfrm>
            <a:off x="0" y="-1"/>
            <a:ext cx="12204191" cy="5689601"/>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4" name="Title 1">
            <a:extLst>
              <a:ext uri="{FF2B5EF4-FFF2-40B4-BE49-F238E27FC236}">
                <a16:creationId xmlns:a16="http://schemas.microsoft.com/office/drawing/2014/main" id="{353AC232-D482-5259-1392-EE2E55B47CE8}"/>
              </a:ext>
            </a:extLst>
          </p:cNvPr>
          <p:cNvSpPr>
            <a:spLocks noGrp="1"/>
          </p:cNvSpPr>
          <p:nvPr>
            <p:ph type="title" hasCustomPrompt="1"/>
          </p:nvPr>
        </p:nvSpPr>
        <p:spPr>
          <a:xfrm>
            <a:off x="1179576" y="3059084"/>
            <a:ext cx="10645775" cy="577458"/>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5" name="Graphic 4">
            <a:extLst>
              <a:ext uri="{FF2B5EF4-FFF2-40B4-BE49-F238E27FC236}">
                <a16:creationId xmlns:a16="http://schemas.microsoft.com/office/drawing/2014/main" id="{B51B8E7A-1241-D7A4-262C-4A451583210B}"/>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842033720"/>
      </p:ext>
    </p:extLst>
  </p:cSld>
  <p:clrMapOvr>
    <a:masterClrMapping/>
  </p:clrMapOvr>
  <p:transition>
    <p:fade/>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Section Slide with Image2_White">
    <p:bg>
      <p:bgPr>
        <a:solidFill>
          <a:schemeClr val="bg1"/>
        </a:solidFill>
        <a:effectLst/>
      </p:bgPr>
    </p:bg>
    <p:spTree>
      <p:nvGrpSpPr>
        <p:cNvPr id="1" name=""/>
        <p:cNvGrpSpPr/>
        <p:nvPr/>
      </p:nvGrpSpPr>
      <p:grpSpPr>
        <a:xfrm>
          <a:off x="0" y="0"/>
          <a:ext cx="0" cy="0"/>
          <a:chOff x="0" y="0"/>
          <a:chExt cx="0" cy="0"/>
        </a:xfrm>
      </p:grpSpPr>
      <p:sp>
        <p:nvSpPr>
          <p:cNvPr id="3" name="Picture Placeholder 7">
            <a:extLst>
              <a:ext uri="{FF2B5EF4-FFF2-40B4-BE49-F238E27FC236}">
                <a16:creationId xmlns:a16="http://schemas.microsoft.com/office/drawing/2014/main" id="{0D22D8B5-A53E-9F27-F895-D60051766041}"/>
              </a:ext>
            </a:extLst>
          </p:cNvPr>
          <p:cNvSpPr>
            <a:spLocks noGrp="1"/>
          </p:cNvSpPr>
          <p:nvPr>
            <p:ph type="pic" sz="quarter" idx="16"/>
          </p:nvPr>
        </p:nvSpPr>
        <p:spPr>
          <a:xfrm>
            <a:off x="0" y="-1"/>
            <a:ext cx="12204191" cy="5689601"/>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2" name="Title 1"/>
          <p:cNvSpPr>
            <a:spLocks noGrp="1"/>
          </p:cNvSpPr>
          <p:nvPr>
            <p:ph type="title" hasCustomPrompt="1"/>
          </p:nvPr>
        </p:nvSpPr>
        <p:spPr>
          <a:xfrm>
            <a:off x="1179576" y="3059084"/>
            <a:ext cx="10645775" cy="577458"/>
          </a:xfrm>
          <a:prstGeom prst="rect">
            <a:avLst/>
          </a:prstGeom>
        </p:spPr>
        <p:txBody>
          <a:bodyPr lIns="0" tIns="0" rIns="0" bIns="0" anchor="b">
            <a:noAutofit/>
          </a:bodyPr>
          <a:lstStyle>
            <a:lvl1pPr algn="l">
              <a:lnSpc>
                <a:spcPts val="4680"/>
              </a:lnSpc>
              <a:defRPr sz="3900" b="0" spc="0" baseline="0">
                <a:solidFill>
                  <a:schemeClr val="bg1"/>
                </a:solidFill>
                <a:effectLst/>
                <a:latin typeface="+mj-lt"/>
              </a:defRPr>
            </a:lvl1pPr>
          </a:lstStyle>
          <a:p>
            <a:r>
              <a:rPr lang="en-US" dirty="0"/>
              <a:t>Click To Edit Master Title Style</a:t>
            </a:r>
          </a:p>
        </p:txBody>
      </p:sp>
      <p:pic>
        <p:nvPicPr>
          <p:cNvPr id="4" name="Graphic 3">
            <a:extLst>
              <a:ext uri="{FF2B5EF4-FFF2-40B4-BE49-F238E27FC236}">
                <a16:creationId xmlns:a16="http://schemas.microsoft.com/office/drawing/2014/main" id="{51BFBDD2-1AF9-91B5-BF36-65D95A417B82}"/>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10617958" y="6225542"/>
            <a:ext cx="1294641" cy="308248"/>
          </a:xfrm>
          <a:prstGeom prst="rect">
            <a:avLst/>
          </a:prstGeom>
        </p:spPr>
      </p:pic>
    </p:spTree>
    <p:extLst>
      <p:ext uri="{BB962C8B-B14F-4D97-AF65-F5344CB8AC3E}">
        <p14:creationId xmlns:p14="http://schemas.microsoft.com/office/powerpoint/2010/main" val="3480924533"/>
      </p:ext>
    </p:extLst>
  </p:cSld>
  <p:clrMapOvr>
    <a:masterClrMapping/>
  </p:clrMapOvr>
  <p:transition>
    <p:fade/>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Content and Image_Right">
    <p:bg>
      <p:bgPr>
        <a:solidFill>
          <a:schemeClr val="bg1"/>
        </a:solidFill>
        <a:effectLst/>
      </p:bgPr>
    </p:bg>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ADE2DDFB-68D7-644D-9E37-D72139CD6D30}"/>
              </a:ext>
            </a:extLst>
          </p:cNvPr>
          <p:cNvSpPr>
            <a:spLocks noGrp="1"/>
          </p:cNvSpPr>
          <p:nvPr>
            <p:ph type="pic" sz="quarter" idx="16"/>
          </p:nvPr>
        </p:nvSpPr>
        <p:spPr>
          <a:xfrm>
            <a:off x="7226682" y="1574800"/>
            <a:ext cx="4977510" cy="3292474"/>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7" name="Content Placeholder 6">
            <a:extLst>
              <a:ext uri="{FF2B5EF4-FFF2-40B4-BE49-F238E27FC236}">
                <a16:creationId xmlns:a16="http://schemas.microsoft.com/office/drawing/2014/main" id="{12915222-8AED-AE4D-E3B9-8E105C90D5C7}"/>
              </a:ext>
            </a:extLst>
          </p:cNvPr>
          <p:cNvSpPr>
            <a:spLocks noGrp="1"/>
          </p:cNvSpPr>
          <p:nvPr>
            <p:ph sz="quarter" idx="17"/>
          </p:nvPr>
        </p:nvSpPr>
        <p:spPr>
          <a:xfrm>
            <a:off x="379477" y="1574800"/>
            <a:ext cx="6599547" cy="41148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Text Placeholder 8">
            <a:extLst>
              <a:ext uri="{FF2B5EF4-FFF2-40B4-BE49-F238E27FC236}">
                <a16:creationId xmlns:a16="http://schemas.microsoft.com/office/drawing/2014/main" id="{7A3438A0-3AFA-9012-C63A-4731533CE863}"/>
              </a:ext>
            </a:extLst>
          </p:cNvPr>
          <p:cNvSpPr>
            <a:spLocks noGrp="1"/>
          </p:cNvSpPr>
          <p:nvPr>
            <p:ph type="body" sz="quarter" idx="18" hasCustomPrompt="1"/>
          </p:nvPr>
        </p:nvSpPr>
        <p:spPr>
          <a:xfrm>
            <a:off x="7214490" y="4867275"/>
            <a:ext cx="4977510" cy="822324"/>
          </a:xfrm>
          <a:gradFill>
            <a:gsLst>
              <a:gs pos="0">
                <a:schemeClr val="accent2"/>
              </a:gs>
              <a:gs pos="31500">
                <a:srgbClr val="0090D4"/>
              </a:gs>
              <a:gs pos="63000">
                <a:schemeClr val="accent1"/>
              </a:gs>
            </a:gsLst>
            <a:lin ang="720000" scaled="0"/>
          </a:gradFill>
        </p:spPr>
        <p:txBody>
          <a:bodyPr anchor="ctr"/>
          <a:lstStyle>
            <a:lvl1pPr marL="0" indent="0" algn="ctr">
              <a:buNone/>
              <a:defRPr sz="1800" b="1" i="0">
                <a:solidFill>
                  <a:schemeClr val="bg1"/>
                </a:solidFill>
                <a:latin typeface="Century Gothic" panose="020B0502020202020204" pitchFamily="34" charset="0"/>
              </a:defRPr>
            </a:lvl1pPr>
          </a:lstStyle>
          <a:p>
            <a:pPr lvl="0"/>
            <a:r>
              <a:rPr lang="en-US" dirty="0"/>
              <a:t>Photo Title</a:t>
            </a:r>
          </a:p>
        </p:txBody>
      </p:sp>
      <p:sp>
        <p:nvSpPr>
          <p:cNvPr id="5" name="Title Placeholder 6">
            <a:extLst>
              <a:ext uri="{FF2B5EF4-FFF2-40B4-BE49-F238E27FC236}">
                <a16:creationId xmlns:a16="http://schemas.microsoft.com/office/drawing/2014/main" id="{C71F3598-B4FC-9300-B36C-0BB31AE92F4A}"/>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25014194"/>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Content and Image_Left">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C54DE4C5-7EF1-4E65-C3FD-C75C8FB9443D}"/>
              </a:ext>
            </a:extLst>
          </p:cNvPr>
          <p:cNvSpPr>
            <a:spLocks noGrp="1"/>
          </p:cNvSpPr>
          <p:nvPr>
            <p:ph idx="1"/>
          </p:nvPr>
        </p:nvSpPr>
        <p:spPr>
          <a:xfrm>
            <a:off x="5585207" y="1574801"/>
            <a:ext cx="6244844" cy="411480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Picture Placeholder 7">
            <a:extLst>
              <a:ext uri="{FF2B5EF4-FFF2-40B4-BE49-F238E27FC236}">
                <a16:creationId xmlns:a16="http://schemas.microsoft.com/office/drawing/2014/main" id="{D6A78CD8-646B-CF20-7BEF-9F4FA845C6D5}"/>
              </a:ext>
            </a:extLst>
          </p:cNvPr>
          <p:cNvSpPr>
            <a:spLocks noGrp="1"/>
          </p:cNvSpPr>
          <p:nvPr>
            <p:ph type="pic" sz="quarter" idx="16"/>
          </p:nvPr>
        </p:nvSpPr>
        <p:spPr>
          <a:xfrm>
            <a:off x="0" y="1574800"/>
            <a:ext cx="5374893" cy="3292475"/>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7" name="Text Placeholder 8">
            <a:extLst>
              <a:ext uri="{FF2B5EF4-FFF2-40B4-BE49-F238E27FC236}">
                <a16:creationId xmlns:a16="http://schemas.microsoft.com/office/drawing/2014/main" id="{D568CC3C-35DE-EF4B-4C3A-0CE5E6F5D42C}"/>
              </a:ext>
            </a:extLst>
          </p:cNvPr>
          <p:cNvSpPr>
            <a:spLocks noGrp="1"/>
          </p:cNvSpPr>
          <p:nvPr>
            <p:ph type="body" sz="quarter" idx="18" hasCustomPrompt="1"/>
          </p:nvPr>
        </p:nvSpPr>
        <p:spPr>
          <a:xfrm>
            <a:off x="-1" y="4867275"/>
            <a:ext cx="5374893" cy="822324"/>
          </a:xfrm>
          <a:gradFill>
            <a:gsLst>
              <a:gs pos="0">
                <a:schemeClr val="accent2"/>
              </a:gs>
              <a:gs pos="31500">
                <a:srgbClr val="0090D4"/>
              </a:gs>
              <a:gs pos="63000">
                <a:schemeClr val="accent1"/>
              </a:gs>
            </a:gsLst>
            <a:lin ang="720000" scaled="0"/>
          </a:gradFill>
        </p:spPr>
        <p:txBody>
          <a:bodyPr anchor="ctr"/>
          <a:lstStyle>
            <a:lvl1pPr marL="0" indent="0" algn="ctr">
              <a:buNone/>
              <a:defRPr sz="1800" b="1" i="0">
                <a:solidFill>
                  <a:schemeClr val="bg1"/>
                </a:solidFill>
                <a:latin typeface="Century Gothic" panose="020B0502020202020204" pitchFamily="34" charset="0"/>
              </a:defRPr>
            </a:lvl1pPr>
          </a:lstStyle>
          <a:p>
            <a:pPr lvl="0"/>
            <a:r>
              <a:rPr lang="en-US" dirty="0"/>
              <a:t>Photo Title</a:t>
            </a:r>
          </a:p>
        </p:txBody>
      </p:sp>
      <p:sp>
        <p:nvSpPr>
          <p:cNvPr id="6" name="Title Placeholder 6">
            <a:extLst>
              <a:ext uri="{FF2B5EF4-FFF2-40B4-BE49-F238E27FC236}">
                <a16:creationId xmlns:a16="http://schemas.microsoft.com/office/drawing/2014/main" id="{3FF7C4F6-8FCE-FFCA-32B4-E7FE1F7DFD1B}"/>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32149188"/>
      </p:ext>
    </p:extLst>
  </p:cSld>
  <p:clrMapOvr>
    <a:masterClrMapping/>
  </p:clrMapOvr>
  <p:transition>
    <p:fade/>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Content and Takeaway_Right">
    <p:spTree>
      <p:nvGrpSpPr>
        <p:cNvPr id="1" name=""/>
        <p:cNvGrpSpPr/>
        <p:nvPr/>
      </p:nvGrpSpPr>
      <p:grpSpPr>
        <a:xfrm>
          <a:off x="0" y="0"/>
          <a:ext cx="0" cy="0"/>
          <a:chOff x="0" y="0"/>
          <a:chExt cx="0" cy="0"/>
        </a:xfrm>
      </p:grpSpPr>
      <p:sp>
        <p:nvSpPr>
          <p:cNvPr id="5" name="Content Placeholder 6">
            <a:extLst>
              <a:ext uri="{FF2B5EF4-FFF2-40B4-BE49-F238E27FC236}">
                <a16:creationId xmlns:a16="http://schemas.microsoft.com/office/drawing/2014/main" id="{F4BA461A-240D-E877-408F-9DE26CE11C8B}"/>
              </a:ext>
            </a:extLst>
          </p:cNvPr>
          <p:cNvSpPr>
            <a:spLocks noGrp="1"/>
          </p:cNvSpPr>
          <p:nvPr>
            <p:ph sz="quarter" idx="17"/>
          </p:nvPr>
        </p:nvSpPr>
        <p:spPr>
          <a:xfrm>
            <a:off x="381000" y="1574800"/>
            <a:ext cx="6503894" cy="4114800"/>
          </a:xfrm>
        </p:spPr>
        <p:txBody>
          <a:bodyPr/>
          <a:lstStyle/>
          <a:p>
            <a:pPr lvl="0"/>
            <a:r>
              <a:rPr lang="en-US" dirty="0"/>
              <a:t>Click to edit Master text styles</a:t>
            </a:r>
          </a:p>
          <a:p>
            <a:pPr lvl="1"/>
            <a:r>
              <a:rPr lang="en-US" dirty="0"/>
              <a:t>Second level</a:t>
            </a:r>
          </a:p>
          <a:p>
            <a:pPr lvl="2"/>
            <a:r>
              <a:rPr lang="en-US" dirty="0"/>
              <a:t>Third level</a:t>
            </a:r>
          </a:p>
        </p:txBody>
      </p:sp>
      <p:sp>
        <p:nvSpPr>
          <p:cNvPr id="6" name="Text Placeholder 10">
            <a:extLst>
              <a:ext uri="{FF2B5EF4-FFF2-40B4-BE49-F238E27FC236}">
                <a16:creationId xmlns:a16="http://schemas.microsoft.com/office/drawing/2014/main" id="{81267CAD-E012-4AA7-A3C8-4883534ED38D}"/>
              </a:ext>
            </a:extLst>
          </p:cNvPr>
          <p:cNvSpPr>
            <a:spLocks noGrp="1"/>
          </p:cNvSpPr>
          <p:nvPr>
            <p:ph type="body" sz="quarter" idx="12" hasCustomPrompt="1"/>
          </p:nvPr>
        </p:nvSpPr>
        <p:spPr>
          <a:xfrm>
            <a:off x="8260080" y="1574800"/>
            <a:ext cx="3550920" cy="4114800"/>
          </a:xfrm>
          <a:noFill/>
        </p:spPr>
        <p:txBody>
          <a:bodyPr anchor="t"/>
          <a:lstStyle>
            <a:lvl1pPr marL="0" indent="0" algn="l">
              <a:lnSpc>
                <a:spcPct val="110000"/>
              </a:lnSpc>
              <a:spcBef>
                <a:spcPts val="1200"/>
              </a:spcBef>
              <a:spcAft>
                <a:spcPts val="600"/>
              </a:spcAft>
              <a:buNone/>
              <a:defRPr b="1" i="0">
                <a:solidFill>
                  <a:schemeClr val="accent1"/>
                </a:solidFill>
                <a:latin typeface="Century Gothic" panose="020B0502020202020204" pitchFamily="34" charset="0"/>
              </a:defRPr>
            </a:lvl1pPr>
            <a:lvl2pPr marL="274320" indent="0">
              <a:buNone/>
              <a:defRPr b="1" i="0">
                <a:solidFill>
                  <a:schemeClr val="bg1"/>
                </a:solidFill>
                <a:latin typeface="Century Gothic" panose="020B0502020202020204" pitchFamily="34" charset="0"/>
              </a:defRPr>
            </a:lvl2pPr>
            <a:lvl3pPr marL="548640" indent="0">
              <a:buNone/>
              <a:defRPr b="1" i="0">
                <a:solidFill>
                  <a:schemeClr val="bg1"/>
                </a:solidFill>
                <a:latin typeface="Century Gothic" panose="020B0502020202020204" pitchFamily="34" charset="0"/>
              </a:defRPr>
            </a:lvl3pPr>
            <a:lvl4pPr marL="917391" indent="0">
              <a:buNone/>
              <a:defRPr b="1" i="0">
                <a:solidFill>
                  <a:schemeClr val="bg1"/>
                </a:solidFill>
                <a:latin typeface="Century Gothic" panose="020B0502020202020204" pitchFamily="34" charset="0"/>
              </a:defRPr>
            </a:lvl4pPr>
            <a:lvl5pPr marL="1218956" indent="0">
              <a:buNone/>
              <a:defRPr b="1" i="0">
                <a:solidFill>
                  <a:schemeClr val="bg1"/>
                </a:solidFill>
                <a:latin typeface="Century Gothic" panose="020B0502020202020204" pitchFamily="34" charset="0"/>
              </a:defRPr>
            </a:lvl5pPr>
          </a:lstStyle>
          <a:p>
            <a:pPr lvl="0"/>
            <a:r>
              <a:rPr lang="en-US" dirty="0"/>
              <a:t>CLICK TO ADD TAKEAWAY</a:t>
            </a:r>
          </a:p>
        </p:txBody>
      </p:sp>
      <p:sp>
        <p:nvSpPr>
          <p:cNvPr id="7" name="Title Placeholder 6">
            <a:extLst>
              <a:ext uri="{FF2B5EF4-FFF2-40B4-BE49-F238E27FC236}">
                <a16:creationId xmlns:a16="http://schemas.microsoft.com/office/drawing/2014/main" id="{31FB8A24-E91E-9030-3097-499DEA6FC121}"/>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3644243648"/>
      </p:ext>
    </p:extLst>
  </p:cSld>
  <p:clrMapOvr>
    <a:masterClrMapping/>
  </p:clrMapOvr>
  <p:transition>
    <p:fade/>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Content and Takeaway_Left">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C54DE4C5-7EF1-4E65-C3FD-C75C8FB9443D}"/>
              </a:ext>
            </a:extLst>
          </p:cNvPr>
          <p:cNvSpPr>
            <a:spLocks noGrp="1"/>
          </p:cNvSpPr>
          <p:nvPr>
            <p:ph idx="1"/>
          </p:nvPr>
        </p:nvSpPr>
        <p:spPr>
          <a:xfrm>
            <a:off x="5585207" y="1574801"/>
            <a:ext cx="6244844" cy="4114800"/>
          </a:xfrm>
          <a:prstGeom prst="rect">
            <a:avLst/>
          </a:prstGeom>
        </p:spPr>
        <p:txBody>
          <a:bodyPr vert="horz" lIns="0" tIns="0" rIns="0" bIns="0" rtlCol="0">
            <a:noAutofit/>
          </a:bodyPr>
          <a:lstStyle/>
          <a:p>
            <a:pPr lvl="0"/>
            <a:r>
              <a:rPr lang="en-US" dirty="0"/>
              <a:t>Click to edit Master text styles</a:t>
            </a:r>
          </a:p>
          <a:p>
            <a:pPr lvl="1"/>
            <a:r>
              <a:rPr lang="en-US" dirty="0"/>
              <a:t>Second level</a:t>
            </a:r>
          </a:p>
          <a:p>
            <a:pPr lvl="2"/>
            <a:r>
              <a:rPr lang="en-US" dirty="0"/>
              <a:t>Third level</a:t>
            </a:r>
          </a:p>
        </p:txBody>
      </p:sp>
      <p:sp>
        <p:nvSpPr>
          <p:cNvPr id="6" name="Text Placeholder 10">
            <a:extLst>
              <a:ext uri="{FF2B5EF4-FFF2-40B4-BE49-F238E27FC236}">
                <a16:creationId xmlns:a16="http://schemas.microsoft.com/office/drawing/2014/main" id="{8506DD96-9DEF-0024-7691-0ACAC39EC06F}"/>
              </a:ext>
            </a:extLst>
          </p:cNvPr>
          <p:cNvSpPr>
            <a:spLocks noGrp="1"/>
          </p:cNvSpPr>
          <p:nvPr>
            <p:ph type="body" sz="quarter" idx="12" hasCustomPrompt="1"/>
          </p:nvPr>
        </p:nvSpPr>
        <p:spPr>
          <a:xfrm>
            <a:off x="361949" y="1574802"/>
            <a:ext cx="5033915" cy="4114799"/>
          </a:xfrm>
          <a:noFill/>
        </p:spPr>
        <p:txBody>
          <a:bodyPr anchor="t"/>
          <a:lstStyle>
            <a:lvl1pPr marL="0" indent="0" algn="l">
              <a:lnSpc>
                <a:spcPct val="110000"/>
              </a:lnSpc>
              <a:spcBef>
                <a:spcPts val="1200"/>
              </a:spcBef>
              <a:spcAft>
                <a:spcPts val="600"/>
              </a:spcAft>
              <a:buNone/>
              <a:defRPr b="1" i="0">
                <a:solidFill>
                  <a:schemeClr val="accent1"/>
                </a:solidFill>
                <a:latin typeface="Century Gothic" panose="020B0502020202020204" pitchFamily="34" charset="0"/>
              </a:defRPr>
            </a:lvl1pPr>
            <a:lvl2pPr marL="274320" indent="0">
              <a:buNone/>
              <a:defRPr b="1" i="0">
                <a:solidFill>
                  <a:schemeClr val="bg1"/>
                </a:solidFill>
                <a:latin typeface="Century Gothic" panose="020B0502020202020204" pitchFamily="34" charset="0"/>
              </a:defRPr>
            </a:lvl2pPr>
            <a:lvl3pPr marL="548640" indent="0">
              <a:buNone/>
              <a:defRPr b="1" i="0">
                <a:solidFill>
                  <a:schemeClr val="bg1"/>
                </a:solidFill>
                <a:latin typeface="Century Gothic" panose="020B0502020202020204" pitchFamily="34" charset="0"/>
              </a:defRPr>
            </a:lvl3pPr>
            <a:lvl4pPr marL="917391" indent="0">
              <a:buNone/>
              <a:defRPr b="1" i="0">
                <a:solidFill>
                  <a:schemeClr val="bg1"/>
                </a:solidFill>
                <a:latin typeface="Century Gothic" panose="020B0502020202020204" pitchFamily="34" charset="0"/>
              </a:defRPr>
            </a:lvl4pPr>
            <a:lvl5pPr marL="1218956" indent="0">
              <a:buNone/>
              <a:defRPr b="1" i="0">
                <a:solidFill>
                  <a:schemeClr val="bg1"/>
                </a:solidFill>
                <a:latin typeface="Century Gothic" panose="020B0502020202020204" pitchFamily="34" charset="0"/>
              </a:defRPr>
            </a:lvl5pPr>
          </a:lstStyle>
          <a:p>
            <a:pPr lvl="0"/>
            <a:r>
              <a:rPr lang="en-US" dirty="0"/>
              <a:t>CLICK TO ADD TAKEAWAY</a:t>
            </a:r>
          </a:p>
        </p:txBody>
      </p:sp>
      <p:sp>
        <p:nvSpPr>
          <p:cNvPr id="7" name="Title Placeholder 6">
            <a:extLst>
              <a:ext uri="{FF2B5EF4-FFF2-40B4-BE49-F238E27FC236}">
                <a16:creationId xmlns:a16="http://schemas.microsoft.com/office/drawing/2014/main" id="{6F1E5442-21A0-77E1-5BB7-F319D1BBABB7}"/>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301082483"/>
      </p:ext>
    </p:extLst>
  </p:cSld>
  <p:clrMapOvr>
    <a:masterClrMapping/>
  </p:clrMapOvr>
  <p:transition>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Title Slide2_white">
    <p:spTree>
      <p:nvGrpSpPr>
        <p:cNvPr id="1" name=""/>
        <p:cNvGrpSpPr/>
        <p:nvPr/>
      </p:nvGrpSpPr>
      <p:grpSpPr>
        <a:xfrm>
          <a:off x="0" y="0"/>
          <a:ext cx="0" cy="0"/>
          <a:chOff x="0" y="0"/>
          <a:chExt cx="0" cy="0"/>
        </a:xfrm>
      </p:grpSpPr>
      <p:sp>
        <p:nvSpPr>
          <p:cNvPr id="5" name="Text Placeholder 12">
            <a:extLst>
              <a:ext uri="{FF2B5EF4-FFF2-40B4-BE49-F238E27FC236}">
                <a16:creationId xmlns:a16="http://schemas.microsoft.com/office/drawing/2014/main" id="{5BE11003-33E3-C602-1590-A0E78DE24A88}"/>
              </a:ext>
            </a:extLst>
          </p:cNvPr>
          <p:cNvSpPr>
            <a:spLocks noGrp="1"/>
          </p:cNvSpPr>
          <p:nvPr>
            <p:ph type="body" sz="quarter" idx="13" hasCustomPrompt="1"/>
          </p:nvPr>
        </p:nvSpPr>
        <p:spPr>
          <a:xfrm>
            <a:off x="372401" y="2711764"/>
            <a:ext cx="8997028" cy="427008"/>
          </a:xfrm>
        </p:spPr>
        <p:txBody>
          <a:bodyPr tIns="0"/>
          <a:lstStyle>
            <a:lvl1pPr marL="0" indent="0" algn="l">
              <a:lnSpc>
                <a:spcPts val="2340"/>
              </a:lnSpc>
              <a:spcBef>
                <a:spcPts val="0"/>
              </a:spcBef>
              <a:spcAft>
                <a:spcPts val="0"/>
              </a:spcAft>
              <a:buNone/>
              <a:defRPr sz="1900" b="1" i="0" cap="none" spc="0" baseline="0">
                <a:solidFill>
                  <a:schemeClr val="tx1"/>
                </a:solidFill>
                <a:latin typeface="+mj-lt"/>
                <a:cs typeface="Arial" panose="020B0604020202020204" pitchFamily="34" charset="0"/>
              </a:defRPr>
            </a:lvl1pPr>
          </a:lstStyle>
          <a:p>
            <a:pPr lvl="0"/>
            <a:r>
              <a:rPr lang="en-US" dirty="0"/>
              <a:t>CLICK TO EDIT MASTER TEXT STYLES</a:t>
            </a:r>
          </a:p>
        </p:txBody>
      </p:sp>
      <p:sp>
        <p:nvSpPr>
          <p:cNvPr id="7" name="Title 1">
            <a:extLst>
              <a:ext uri="{FF2B5EF4-FFF2-40B4-BE49-F238E27FC236}">
                <a16:creationId xmlns:a16="http://schemas.microsoft.com/office/drawing/2014/main" id="{6A5EE928-3886-45B3-67DE-39C5D24FA5D5}"/>
              </a:ext>
            </a:extLst>
          </p:cNvPr>
          <p:cNvSpPr>
            <a:spLocks noGrp="1"/>
          </p:cNvSpPr>
          <p:nvPr>
            <p:ph type="title" hasCustomPrompt="1"/>
          </p:nvPr>
        </p:nvSpPr>
        <p:spPr>
          <a:xfrm>
            <a:off x="372401" y="1798559"/>
            <a:ext cx="8997024" cy="685800"/>
          </a:xfrm>
          <a:prstGeom prst="rect">
            <a:avLst/>
          </a:prstGeom>
        </p:spPr>
        <p:txBody>
          <a:bodyPr lIns="0" tIns="0" rIns="0" bIns="0" anchor="b">
            <a:noAutofit/>
          </a:bodyPr>
          <a:lstStyle>
            <a:lvl1pPr algn="l">
              <a:lnSpc>
                <a:spcPts val="4200"/>
              </a:lnSpc>
              <a:defRPr sz="3800" b="1" i="0" cap="none" spc="0" baseline="0">
                <a:solidFill>
                  <a:schemeClr val="accent1"/>
                </a:solidFill>
                <a:effectLst/>
                <a:latin typeface="Century Gothic" panose="020B0502020202020204" pitchFamily="34" charset="0"/>
              </a:defRPr>
            </a:lvl1pPr>
          </a:lstStyle>
          <a:p>
            <a:r>
              <a:rPr lang="en-US" dirty="0"/>
              <a:t>Click To Edit Master Title Style</a:t>
            </a:r>
          </a:p>
        </p:txBody>
      </p:sp>
      <p:sp>
        <p:nvSpPr>
          <p:cNvPr id="8" name="Text Placeholder 12">
            <a:extLst>
              <a:ext uri="{FF2B5EF4-FFF2-40B4-BE49-F238E27FC236}">
                <a16:creationId xmlns:a16="http://schemas.microsoft.com/office/drawing/2014/main" id="{D5E1E0F3-8278-99F7-3887-286AEFCDD3F5}"/>
              </a:ext>
            </a:extLst>
          </p:cNvPr>
          <p:cNvSpPr>
            <a:spLocks noGrp="1"/>
          </p:cNvSpPr>
          <p:nvPr>
            <p:ph type="body" sz="quarter" idx="16" hasCustomPrompt="1"/>
          </p:nvPr>
        </p:nvSpPr>
        <p:spPr>
          <a:xfrm>
            <a:off x="372401" y="3000428"/>
            <a:ext cx="8997028" cy="427008"/>
          </a:xfrm>
        </p:spPr>
        <p:txBody>
          <a:bodyPr tIns="0"/>
          <a:lstStyle>
            <a:lvl1pPr marL="0" indent="0" algn="l">
              <a:lnSpc>
                <a:spcPts val="2340"/>
              </a:lnSpc>
              <a:spcBef>
                <a:spcPts val="0"/>
              </a:spcBef>
              <a:spcAft>
                <a:spcPts val="0"/>
              </a:spcAft>
              <a:buNone/>
              <a:defRPr sz="1425" b="0" i="0" cap="none" spc="0" baseline="0">
                <a:solidFill>
                  <a:schemeClr val="tx1"/>
                </a:solidFill>
                <a:latin typeface="+mj-lt"/>
                <a:cs typeface="Arial" panose="020B0604020202020204" pitchFamily="34" charset="0"/>
              </a:defRPr>
            </a:lvl1pPr>
          </a:lstStyle>
          <a:p>
            <a:pPr lvl="0"/>
            <a:r>
              <a:rPr lang="en-US" dirty="0"/>
              <a:t>Click to edit master text styles</a:t>
            </a:r>
          </a:p>
        </p:txBody>
      </p:sp>
      <p:sp>
        <p:nvSpPr>
          <p:cNvPr id="2" name="Picture Placeholder 1">
            <a:extLst>
              <a:ext uri="{FF2B5EF4-FFF2-40B4-BE49-F238E27FC236}">
                <a16:creationId xmlns:a16="http://schemas.microsoft.com/office/drawing/2014/main" id="{93F56E97-E395-3C7D-D75B-6CBEFC994422}"/>
              </a:ext>
            </a:extLst>
          </p:cNvPr>
          <p:cNvSpPr>
            <a:spLocks noGrp="1"/>
          </p:cNvSpPr>
          <p:nvPr>
            <p:ph type="pic" sz="quarter" idx="17"/>
          </p:nvPr>
        </p:nvSpPr>
        <p:spPr>
          <a:xfrm>
            <a:off x="0" y="3636403"/>
            <a:ext cx="12192000" cy="2876162"/>
          </a:xfrm>
          <a:custGeom>
            <a:avLst/>
            <a:gdLst>
              <a:gd name="connsiteX0" fmla="*/ 1781810 w 12192000"/>
              <a:gd name="connsiteY0" fmla="*/ 31 h 2876162"/>
              <a:gd name="connsiteX1" fmla="*/ 12192000 w 12192000"/>
              <a:gd name="connsiteY1" fmla="*/ 31 h 2876162"/>
              <a:gd name="connsiteX2" fmla="*/ 12192000 w 12192000"/>
              <a:gd name="connsiteY2" fmla="*/ 2876162 h 2876162"/>
              <a:gd name="connsiteX3" fmla="*/ 0 w 12192000"/>
              <a:gd name="connsiteY3" fmla="*/ 2876162 h 2876162"/>
              <a:gd name="connsiteX4" fmla="*/ 0 w 12192000"/>
              <a:gd name="connsiteY4" fmla="*/ 1342353 h 2876162"/>
              <a:gd name="connsiteX5" fmla="*/ 753745 w 12192000"/>
              <a:gd name="connsiteY5" fmla="*/ 358915 h 2876162"/>
              <a:gd name="connsiteX6" fmla="*/ 1781810 w 12192000"/>
              <a:gd name="connsiteY6" fmla="*/ 31 h 287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92000" h="2876162">
                <a:moveTo>
                  <a:pt x="1781810" y="31"/>
                </a:moveTo>
                <a:lnTo>
                  <a:pt x="12192000" y="31"/>
                </a:lnTo>
                <a:lnTo>
                  <a:pt x="12192000" y="2876162"/>
                </a:lnTo>
                <a:lnTo>
                  <a:pt x="0" y="2876162"/>
                </a:lnTo>
                <a:lnTo>
                  <a:pt x="0" y="1342353"/>
                </a:lnTo>
                <a:cubicBezTo>
                  <a:pt x="180341" y="986007"/>
                  <a:pt x="408940" y="618248"/>
                  <a:pt x="753745" y="358915"/>
                </a:cubicBezTo>
                <a:cubicBezTo>
                  <a:pt x="921385" y="232734"/>
                  <a:pt x="1231265" y="-3139"/>
                  <a:pt x="1781810" y="31"/>
                </a:cubicBezTo>
                <a:close/>
              </a:path>
            </a:pathLst>
          </a:custGeom>
          <a:solidFill>
            <a:schemeClr val="tx2">
              <a:lumMod val="20000"/>
              <a:lumOff val="80000"/>
            </a:schemeClr>
          </a:solidFill>
        </p:spPr>
        <p:txBody>
          <a:bodyPr wrap="square" anchor="ctr">
            <a:noAutofit/>
          </a:bodyPr>
          <a:lstStyle>
            <a:lvl1pPr marL="0" indent="0" algn="ctr">
              <a:buNone/>
              <a:defRPr/>
            </a:lvl1pPr>
          </a:lstStyle>
          <a:p>
            <a:r>
              <a:rPr lang="en-US" dirty="0"/>
              <a:t>Click icon to add picture</a:t>
            </a:r>
          </a:p>
        </p:txBody>
      </p:sp>
      <p:pic>
        <p:nvPicPr>
          <p:cNvPr id="3" name="Graphic 2">
            <a:extLst>
              <a:ext uri="{FF2B5EF4-FFF2-40B4-BE49-F238E27FC236}">
                <a16:creationId xmlns:a16="http://schemas.microsoft.com/office/drawing/2014/main" id="{9CC6EE47-8032-AF6F-FABF-6E7F10DE4B29}"/>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10147413" y="2816776"/>
            <a:ext cx="1760018" cy="419052"/>
          </a:xfrm>
          <a:prstGeom prst="rect">
            <a:avLst/>
          </a:prstGeom>
        </p:spPr>
      </p:pic>
    </p:spTree>
    <p:extLst>
      <p:ext uri="{BB962C8B-B14F-4D97-AF65-F5344CB8AC3E}">
        <p14:creationId xmlns:p14="http://schemas.microsoft.com/office/powerpoint/2010/main" val="380879676"/>
      </p:ext>
    </p:extLst>
  </p:cSld>
  <p:clrMapOvr>
    <a:masterClrMapping/>
  </p:clrMapOvr>
  <p:transition>
    <p:fade/>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Image and Takeaway_Righ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D507CE2A-A32A-FDFB-C3C9-ACCB1A8FC8FD}"/>
              </a:ext>
            </a:extLst>
          </p:cNvPr>
          <p:cNvSpPr>
            <a:spLocks noGrp="1"/>
          </p:cNvSpPr>
          <p:nvPr>
            <p:ph type="pic" sz="quarter" idx="13"/>
          </p:nvPr>
        </p:nvSpPr>
        <p:spPr>
          <a:xfrm>
            <a:off x="0" y="1574800"/>
            <a:ext cx="7226681" cy="4114801"/>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7" name="Text Placeholder 10">
            <a:extLst>
              <a:ext uri="{FF2B5EF4-FFF2-40B4-BE49-F238E27FC236}">
                <a16:creationId xmlns:a16="http://schemas.microsoft.com/office/drawing/2014/main" id="{9AAACF3E-83ED-52C4-27A7-1B90EAC241AA}"/>
              </a:ext>
            </a:extLst>
          </p:cNvPr>
          <p:cNvSpPr>
            <a:spLocks noGrp="1"/>
          </p:cNvSpPr>
          <p:nvPr>
            <p:ph type="body" sz="quarter" idx="12" hasCustomPrompt="1"/>
          </p:nvPr>
        </p:nvSpPr>
        <p:spPr>
          <a:xfrm>
            <a:off x="8260080" y="1574800"/>
            <a:ext cx="3550920" cy="4114800"/>
          </a:xfrm>
          <a:noFill/>
        </p:spPr>
        <p:txBody>
          <a:bodyPr anchor="t"/>
          <a:lstStyle>
            <a:lvl1pPr marL="0" indent="0" algn="l">
              <a:lnSpc>
                <a:spcPct val="110000"/>
              </a:lnSpc>
              <a:spcBef>
                <a:spcPts val="1200"/>
              </a:spcBef>
              <a:spcAft>
                <a:spcPts val="600"/>
              </a:spcAft>
              <a:buNone/>
              <a:defRPr b="1" i="0">
                <a:solidFill>
                  <a:schemeClr val="accent1"/>
                </a:solidFill>
                <a:latin typeface="Century Gothic" panose="020B0502020202020204" pitchFamily="34" charset="0"/>
              </a:defRPr>
            </a:lvl1pPr>
            <a:lvl2pPr marL="274320" indent="0">
              <a:buNone/>
              <a:defRPr b="1" i="0">
                <a:solidFill>
                  <a:schemeClr val="bg1"/>
                </a:solidFill>
                <a:latin typeface="Century Gothic" panose="020B0502020202020204" pitchFamily="34" charset="0"/>
              </a:defRPr>
            </a:lvl2pPr>
            <a:lvl3pPr marL="548640" indent="0">
              <a:buNone/>
              <a:defRPr b="1" i="0">
                <a:solidFill>
                  <a:schemeClr val="bg1"/>
                </a:solidFill>
                <a:latin typeface="Century Gothic" panose="020B0502020202020204" pitchFamily="34" charset="0"/>
              </a:defRPr>
            </a:lvl3pPr>
            <a:lvl4pPr marL="917391" indent="0">
              <a:buNone/>
              <a:defRPr b="1" i="0">
                <a:solidFill>
                  <a:schemeClr val="bg1"/>
                </a:solidFill>
                <a:latin typeface="Century Gothic" panose="020B0502020202020204" pitchFamily="34" charset="0"/>
              </a:defRPr>
            </a:lvl4pPr>
            <a:lvl5pPr marL="1218956" indent="0">
              <a:buNone/>
              <a:defRPr b="1" i="0">
                <a:solidFill>
                  <a:schemeClr val="bg1"/>
                </a:solidFill>
                <a:latin typeface="Century Gothic" panose="020B0502020202020204" pitchFamily="34" charset="0"/>
              </a:defRPr>
            </a:lvl5pPr>
          </a:lstStyle>
          <a:p>
            <a:pPr lvl="0"/>
            <a:r>
              <a:rPr lang="en-US" dirty="0"/>
              <a:t>CLICK TO ADD TAKEAWAY</a:t>
            </a:r>
          </a:p>
        </p:txBody>
      </p:sp>
      <p:sp>
        <p:nvSpPr>
          <p:cNvPr id="4" name="Title Placeholder 6">
            <a:extLst>
              <a:ext uri="{FF2B5EF4-FFF2-40B4-BE49-F238E27FC236}">
                <a16:creationId xmlns:a16="http://schemas.microsoft.com/office/drawing/2014/main" id="{26FF2F96-AD0E-EB85-4484-AE99D085D33F}"/>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286893868"/>
      </p:ext>
    </p:extLst>
  </p:cSld>
  <p:clrMapOvr>
    <a:masterClrMapping/>
  </p:clrMapOvr>
  <p:transition>
    <p:fade/>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Image and Takeaway_Lef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E4405DBE-1BE7-E695-C62E-22EB44D99C3D}"/>
              </a:ext>
            </a:extLst>
          </p:cNvPr>
          <p:cNvSpPr>
            <a:spLocks noGrp="1"/>
          </p:cNvSpPr>
          <p:nvPr>
            <p:ph type="pic" sz="quarter" idx="13"/>
          </p:nvPr>
        </p:nvSpPr>
        <p:spPr>
          <a:xfrm>
            <a:off x="5376672" y="1574799"/>
            <a:ext cx="6815328" cy="4114801"/>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4" name="Text Placeholder 10">
            <a:extLst>
              <a:ext uri="{FF2B5EF4-FFF2-40B4-BE49-F238E27FC236}">
                <a16:creationId xmlns:a16="http://schemas.microsoft.com/office/drawing/2014/main" id="{66B01E68-D740-637A-BD9F-BD42CE8E9DD5}"/>
              </a:ext>
            </a:extLst>
          </p:cNvPr>
          <p:cNvSpPr>
            <a:spLocks noGrp="1"/>
          </p:cNvSpPr>
          <p:nvPr>
            <p:ph type="body" sz="quarter" idx="12" hasCustomPrompt="1"/>
          </p:nvPr>
        </p:nvSpPr>
        <p:spPr>
          <a:xfrm>
            <a:off x="367285" y="1574802"/>
            <a:ext cx="4783997" cy="4114799"/>
          </a:xfrm>
          <a:noFill/>
        </p:spPr>
        <p:txBody>
          <a:bodyPr anchor="t"/>
          <a:lstStyle>
            <a:lvl1pPr marL="0" indent="0" algn="l">
              <a:lnSpc>
                <a:spcPct val="110000"/>
              </a:lnSpc>
              <a:spcBef>
                <a:spcPts val="1200"/>
              </a:spcBef>
              <a:spcAft>
                <a:spcPts val="600"/>
              </a:spcAft>
              <a:buNone/>
              <a:defRPr b="1" i="0">
                <a:solidFill>
                  <a:schemeClr val="accent1"/>
                </a:solidFill>
                <a:latin typeface="Century Gothic" panose="020B0502020202020204" pitchFamily="34" charset="0"/>
              </a:defRPr>
            </a:lvl1pPr>
            <a:lvl2pPr marL="274320" indent="0">
              <a:buNone/>
              <a:defRPr b="1" i="0">
                <a:solidFill>
                  <a:schemeClr val="bg1"/>
                </a:solidFill>
                <a:latin typeface="Century Gothic" panose="020B0502020202020204" pitchFamily="34" charset="0"/>
              </a:defRPr>
            </a:lvl2pPr>
            <a:lvl3pPr marL="548640" indent="0">
              <a:buNone/>
              <a:defRPr b="1" i="0">
                <a:solidFill>
                  <a:schemeClr val="bg1"/>
                </a:solidFill>
                <a:latin typeface="Century Gothic" panose="020B0502020202020204" pitchFamily="34" charset="0"/>
              </a:defRPr>
            </a:lvl3pPr>
            <a:lvl4pPr marL="917391" indent="0">
              <a:buNone/>
              <a:defRPr b="1" i="0">
                <a:solidFill>
                  <a:schemeClr val="bg1"/>
                </a:solidFill>
                <a:latin typeface="Century Gothic" panose="020B0502020202020204" pitchFamily="34" charset="0"/>
              </a:defRPr>
            </a:lvl4pPr>
            <a:lvl5pPr marL="1218956" indent="0">
              <a:buNone/>
              <a:defRPr b="1" i="0">
                <a:solidFill>
                  <a:schemeClr val="bg1"/>
                </a:solidFill>
                <a:latin typeface="Century Gothic" panose="020B0502020202020204" pitchFamily="34" charset="0"/>
              </a:defRPr>
            </a:lvl5pPr>
          </a:lstStyle>
          <a:p>
            <a:pPr lvl="0"/>
            <a:r>
              <a:rPr lang="en-US" dirty="0"/>
              <a:t>CLICK TO ADD TAKEAWAY</a:t>
            </a:r>
          </a:p>
        </p:txBody>
      </p:sp>
      <p:sp>
        <p:nvSpPr>
          <p:cNvPr id="6" name="Title Placeholder 6">
            <a:extLst>
              <a:ext uri="{FF2B5EF4-FFF2-40B4-BE49-F238E27FC236}">
                <a16:creationId xmlns:a16="http://schemas.microsoft.com/office/drawing/2014/main" id="{CF2F8706-9F53-3F92-74D0-FFE34BCF914B}"/>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50587674"/>
      </p:ext>
    </p:extLst>
  </p:cSld>
  <p:clrMapOvr>
    <a:masterClrMapping/>
  </p:clrMapOvr>
  <p:transition>
    <p:fade/>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Content and Takeaway_Bottom">
    <p:spTree>
      <p:nvGrpSpPr>
        <p:cNvPr id="1" name=""/>
        <p:cNvGrpSpPr/>
        <p:nvPr/>
      </p:nvGrpSpPr>
      <p:grpSpPr>
        <a:xfrm>
          <a:off x="0" y="0"/>
          <a:ext cx="0" cy="0"/>
          <a:chOff x="0" y="0"/>
          <a:chExt cx="0" cy="0"/>
        </a:xfrm>
      </p:grpSpPr>
      <p:sp>
        <p:nvSpPr>
          <p:cNvPr id="5" name="Content Placeholder 6">
            <a:extLst>
              <a:ext uri="{FF2B5EF4-FFF2-40B4-BE49-F238E27FC236}">
                <a16:creationId xmlns:a16="http://schemas.microsoft.com/office/drawing/2014/main" id="{F4BA461A-240D-E877-408F-9DE26CE11C8B}"/>
              </a:ext>
            </a:extLst>
          </p:cNvPr>
          <p:cNvSpPr>
            <a:spLocks noGrp="1"/>
          </p:cNvSpPr>
          <p:nvPr>
            <p:ph sz="quarter" idx="17"/>
          </p:nvPr>
        </p:nvSpPr>
        <p:spPr>
          <a:xfrm>
            <a:off x="367285" y="1574800"/>
            <a:ext cx="11459589" cy="28829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itle Placeholder 6">
            <a:extLst>
              <a:ext uri="{FF2B5EF4-FFF2-40B4-BE49-F238E27FC236}">
                <a16:creationId xmlns:a16="http://schemas.microsoft.com/office/drawing/2014/main" id="{D3CD59DC-5DE1-B69A-80AE-C320922E6A50}"/>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
        <p:nvSpPr>
          <p:cNvPr id="7" name="Text Placeholder 10">
            <a:extLst>
              <a:ext uri="{FF2B5EF4-FFF2-40B4-BE49-F238E27FC236}">
                <a16:creationId xmlns:a16="http://schemas.microsoft.com/office/drawing/2014/main" id="{EF886CAD-5351-7713-14D9-6775796BA8F8}"/>
              </a:ext>
            </a:extLst>
          </p:cNvPr>
          <p:cNvSpPr>
            <a:spLocks noGrp="1"/>
          </p:cNvSpPr>
          <p:nvPr>
            <p:ph type="body" sz="quarter" idx="12" hasCustomPrompt="1"/>
          </p:nvPr>
        </p:nvSpPr>
        <p:spPr>
          <a:xfrm>
            <a:off x="367286" y="4867275"/>
            <a:ext cx="11459588" cy="822325"/>
          </a:xfrm>
          <a:noFill/>
        </p:spPr>
        <p:txBody>
          <a:bodyPr anchor="ctr"/>
          <a:lstStyle>
            <a:lvl1pPr marL="0" indent="0" algn="l">
              <a:buNone/>
              <a:defRPr b="1" i="0">
                <a:solidFill>
                  <a:schemeClr val="accent1"/>
                </a:solidFill>
                <a:latin typeface="Century Gothic" panose="020B0502020202020204" pitchFamily="34" charset="0"/>
              </a:defRPr>
            </a:lvl1pPr>
            <a:lvl2pPr marL="274320" indent="0">
              <a:buNone/>
              <a:defRPr b="1" i="0">
                <a:solidFill>
                  <a:schemeClr val="bg1"/>
                </a:solidFill>
                <a:latin typeface="Century Gothic" panose="020B0502020202020204" pitchFamily="34" charset="0"/>
              </a:defRPr>
            </a:lvl2pPr>
            <a:lvl3pPr marL="548640" indent="0">
              <a:buNone/>
              <a:defRPr b="1" i="0">
                <a:solidFill>
                  <a:schemeClr val="bg1"/>
                </a:solidFill>
                <a:latin typeface="Century Gothic" panose="020B0502020202020204" pitchFamily="34" charset="0"/>
              </a:defRPr>
            </a:lvl3pPr>
            <a:lvl4pPr marL="917391" indent="0">
              <a:buNone/>
              <a:defRPr b="1" i="0">
                <a:solidFill>
                  <a:schemeClr val="bg1"/>
                </a:solidFill>
                <a:latin typeface="Century Gothic" panose="020B0502020202020204" pitchFamily="34" charset="0"/>
              </a:defRPr>
            </a:lvl4pPr>
            <a:lvl5pPr marL="1218956" indent="0">
              <a:buNone/>
              <a:defRPr b="1" i="0">
                <a:solidFill>
                  <a:schemeClr val="bg1"/>
                </a:solidFill>
                <a:latin typeface="Century Gothic" panose="020B0502020202020204" pitchFamily="34" charset="0"/>
              </a:defRPr>
            </a:lvl5pPr>
          </a:lstStyle>
          <a:p>
            <a:pPr lvl="0"/>
            <a:r>
              <a:rPr lang="en-US" dirty="0"/>
              <a:t>CLICK TO ADD TAKEAWAY</a:t>
            </a:r>
          </a:p>
        </p:txBody>
      </p:sp>
    </p:spTree>
    <p:extLst>
      <p:ext uri="{BB962C8B-B14F-4D97-AF65-F5344CB8AC3E}">
        <p14:creationId xmlns:p14="http://schemas.microsoft.com/office/powerpoint/2010/main" val="1355627365"/>
      </p:ext>
    </p:extLst>
  </p:cSld>
  <p:clrMapOvr>
    <a:masterClrMapping/>
  </p:clrMapOvr>
  <p:transition>
    <p:fade/>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ubtitle and Takeaway_Bottom">
    <p:spTree>
      <p:nvGrpSpPr>
        <p:cNvPr id="1" name=""/>
        <p:cNvGrpSpPr/>
        <p:nvPr/>
      </p:nvGrpSpPr>
      <p:grpSpPr>
        <a:xfrm>
          <a:off x="0" y="0"/>
          <a:ext cx="0" cy="0"/>
          <a:chOff x="0" y="0"/>
          <a:chExt cx="0" cy="0"/>
        </a:xfrm>
      </p:grpSpPr>
      <p:sp>
        <p:nvSpPr>
          <p:cNvPr id="5" name="Content Placeholder 6">
            <a:extLst>
              <a:ext uri="{FF2B5EF4-FFF2-40B4-BE49-F238E27FC236}">
                <a16:creationId xmlns:a16="http://schemas.microsoft.com/office/drawing/2014/main" id="{F4BA461A-240D-E877-408F-9DE26CE11C8B}"/>
              </a:ext>
            </a:extLst>
          </p:cNvPr>
          <p:cNvSpPr>
            <a:spLocks noGrp="1"/>
          </p:cNvSpPr>
          <p:nvPr>
            <p:ph sz="quarter" idx="17"/>
          </p:nvPr>
        </p:nvSpPr>
        <p:spPr>
          <a:xfrm>
            <a:off x="367285" y="2161309"/>
            <a:ext cx="11459589" cy="229639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Text Placeholder 5">
            <a:extLst>
              <a:ext uri="{FF2B5EF4-FFF2-40B4-BE49-F238E27FC236}">
                <a16:creationId xmlns:a16="http://schemas.microsoft.com/office/drawing/2014/main" id="{7D8F6F53-5D6A-B7D1-E934-127054AF6F36}"/>
              </a:ext>
            </a:extLst>
          </p:cNvPr>
          <p:cNvSpPr>
            <a:spLocks noGrp="1"/>
          </p:cNvSpPr>
          <p:nvPr>
            <p:ph type="body" sz="quarter" idx="11" hasCustomPrompt="1"/>
          </p:nvPr>
        </p:nvSpPr>
        <p:spPr>
          <a:xfrm>
            <a:off x="367286" y="1574800"/>
            <a:ext cx="11459589" cy="412750"/>
          </a:xfrm>
        </p:spPr>
        <p:txBody>
          <a:bodyPr/>
          <a:lstStyle>
            <a:lvl1pPr marL="0" indent="0">
              <a:buNone/>
              <a:defRPr b="1" i="0">
                <a:latin typeface="Century Gothic" panose="020B0502020202020204" pitchFamily="34" charset="0"/>
              </a:defRPr>
            </a:lvl1pPr>
          </a:lstStyle>
          <a:p>
            <a:pPr lvl="0"/>
            <a:r>
              <a:rPr lang="en-US" dirty="0"/>
              <a:t>CLICK TO EDIT MASTER TEXT STYLES</a:t>
            </a:r>
          </a:p>
        </p:txBody>
      </p:sp>
      <p:sp>
        <p:nvSpPr>
          <p:cNvPr id="3" name="Text Placeholder 10">
            <a:extLst>
              <a:ext uri="{FF2B5EF4-FFF2-40B4-BE49-F238E27FC236}">
                <a16:creationId xmlns:a16="http://schemas.microsoft.com/office/drawing/2014/main" id="{D50C4556-A8A5-B202-62A2-406BA8465C46}"/>
              </a:ext>
            </a:extLst>
          </p:cNvPr>
          <p:cNvSpPr>
            <a:spLocks noGrp="1"/>
          </p:cNvSpPr>
          <p:nvPr>
            <p:ph type="body" sz="quarter" idx="12" hasCustomPrompt="1"/>
          </p:nvPr>
        </p:nvSpPr>
        <p:spPr>
          <a:xfrm>
            <a:off x="367286" y="4867275"/>
            <a:ext cx="11459588" cy="822325"/>
          </a:xfrm>
          <a:noFill/>
        </p:spPr>
        <p:txBody>
          <a:bodyPr anchor="ctr"/>
          <a:lstStyle>
            <a:lvl1pPr marL="0" indent="0" algn="l">
              <a:buNone/>
              <a:defRPr b="1" i="0">
                <a:solidFill>
                  <a:schemeClr val="accent1"/>
                </a:solidFill>
                <a:latin typeface="Century Gothic" panose="020B0502020202020204" pitchFamily="34" charset="0"/>
              </a:defRPr>
            </a:lvl1pPr>
            <a:lvl2pPr marL="274320" indent="0">
              <a:buNone/>
              <a:defRPr b="1" i="0">
                <a:solidFill>
                  <a:schemeClr val="bg1"/>
                </a:solidFill>
                <a:latin typeface="Century Gothic" panose="020B0502020202020204" pitchFamily="34" charset="0"/>
              </a:defRPr>
            </a:lvl2pPr>
            <a:lvl3pPr marL="548640" indent="0">
              <a:buNone/>
              <a:defRPr b="1" i="0">
                <a:solidFill>
                  <a:schemeClr val="bg1"/>
                </a:solidFill>
                <a:latin typeface="Century Gothic" panose="020B0502020202020204" pitchFamily="34" charset="0"/>
              </a:defRPr>
            </a:lvl3pPr>
            <a:lvl4pPr marL="917391" indent="0">
              <a:buNone/>
              <a:defRPr b="1" i="0">
                <a:solidFill>
                  <a:schemeClr val="bg1"/>
                </a:solidFill>
                <a:latin typeface="Century Gothic" panose="020B0502020202020204" pitchFamily="34" charset="0"/>
              </a:defRPr>
            </a:lvl4pPr>
            <a:lvl5pPr marL="1218956" indent="0">
              <a:buNone/>
              <a:defRPr b="1" i="0">
                <a:solidFill>
                  <a:schemeClr val="bg1"/>
                </a:solidFill>
                <a:latin typeface="Century Gothic" panose="020B0502020202020204" pitchFamily="34" charset="0"/>
              </a:defRPr>
            </a:lvl5pPr>
          </a:lstStyle>
          <a:p>
            <a:pPr lvl="0"/>
            <a:r>
              <a:rPr lang="en-US" dirty="0"/>
              <a:t>CLICK TO ADD TAKEAWAY</a:t>
            </a:r>
          </a:p>
        </p:txBody>
      </p:sp>
      <p:sp>
        <p:nvSpPr>
          <p:cNvPr id="8" name="Title Placeholder 6">
            <a:extLst>
              <a:ext uri="{FF2B5EF4-FFF2-40B4-BE49-F238E27FC236}">
                <a16:creationId xmlns:a16="http://schemas.microsoft.com/office/drawing/2014/main" id="{8BB0B106-C721-639B-D509-06DA5A05683D}"/>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2248090151"/>
      </p:ext>
    </p:extLst>
  </p:cSld>
  <p:clrMapOvr>
    <a:masterClrMapping/>
  </p:clrMapOvr>
  <p:transition>
    <p:fade/>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wo Images and Takeaway">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D507CE2A-A32A-FDFB-C3C9-ACCB1A8FC8FD}"/>
              </a:ext>
            </a:extLst>
          </p:cNvPr>
          <p:cNvSpPr>
            <a:spLocks noGrp="1"/>
          </p:cNvSpPr>
          <p:nvPr>
            <p:ph type="pic" sz="quarter" idx="13"/>
          </p:nvPr>
        </p:nvSpPr>
        <p:spPr>
          <a:xfrm>
            <a:off x="-1" y="1574800"/>
            <a:ext cx="4059936" cy="4114801"/>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2" name="Picture Placeholder 5">
            <a:extLst>
              <a:ext uri="{FF2B5EF4-FFF2-40B4-BE49-F238E27FC236}">
                <a16:creationId xmlns:a16="http://schemas.microsoft.com/office/drawing/2014/main" id="{EC9213B5-827D-C71F-EF1A-7FC0B0C74C8B}"/>
              </a:ext>
            </a:extLst>
          </p:cNvPr>
          <p:cNvSpPr>
            <a:spLocks noGrp="1"/>
          </p:cNvSpPr>
          <p:nvPr>
            <p:ph type="pic" sz="quarter" idx="14"/>
          </p:nvPr>
        </p:nvSpPr>
        <p:spPr>
          <a:xfrm>
            <a:off x="8144263" y="1574800"/>
            <a:ext cx="4059936" cy="4114801"/>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7" name="Text Placeholder 10">
            <a:extLst>
              <a:ext uri="{FF2B5EF4-FFF2-40B4-BE49-F238E27FC236}">
                <a16:creationId xmlns:a16="http://schemas.microsoft.com/office/drawing/2014/main" id="{37BAA8D4-D7AA-9D91-4F96-00C161C4F307}"/>
              </a:ext>
            </a:extLst>
          </p:cNvPr>
          <p:cNvSpPr>
            <a:spLocks noGrp="1"/>
          </p:cNvSpPr>
          <p:nvPr>
            <p:ph type="body" sz="quarter" idx="18" hasCustomPrompt="1"/>
          </p:nvPr>
        </p:nvSpPr>
        <p:spPr>
          <a:xfrm>
            <a:off x="4072131" y="1574800"/>
            <a:ext cx="4059936" cy="4114800"/>
          </a:xfrm>
          <a:gradFill>
            <a:gsLst>
              <a:gs pos="0">
                <a:schemeClr val="accent2"/>
              </a:gs>
              <a:gs pos="81000">
                <a:schemeClr val="accent1"/>
              </a:gs>
            </a:gsLst>
            <a:lin ang="2700000" scaled="1"/>
          </a:gradFill>
        </p:spPr>
        <p:txBody>
          <a:bodyPr lIns="548640" tIns="457200" rIns="548640" bIns="457200" anchor="ctr" anchorCtr="0"/>
          <a:lstStyle>
            <a:lvl1pPr marL="0" indent="0">
              <a:buNone/>
              <a:defRPr b="1" i="0">
                <a:solidFill>
                  <a:schemeClr val="bg1"/>
                </a:solidFill>
                <a:latin typeface="Century Gothic" panose="020B0502020202020204" pitchFamily="34" charset="0"/>
              </a:defRPr>
            </a:lvl1pPr>
            <a:lvl2pPr marL="274320" indent="0">
              <a:buNone/>
              <a:defRPr b="1" i="0">
                <a:solidFill>
                  <a:schemeClr val="bg1"/>
                </a:solidFill>
                <a:latin typeface="Century Gothic" panose="020B0502020202020204" pitchFamily="34" charset="0"/>
              </a:defRPr>
            </a:lvl2pPr>
            <a:lvl3pPr marL="548640" indent="0">
              <a:buNone/>
              <a:defRPr b="1" i="0">
                <a:solidFill>
                  <a:schemeClr val="bg1"/>
                </a:solidFill>
                <a:latin typeface="Century Gothic" panose="020B0502020202020204" pitchFamily="34" charset="0"/>
              </a:defRPr>
            </a:lvl3pPr>
            <a:lvl4pPr marL="917391" indent="0">
              <a:buNone/>
              <a:defRPr b="1" i="0">
                <a:solidFill>
                  <a:schemeClr val="bg1"/>
                </a:solidFill>
                <a:latin typeface="Century Gothic" panose="020B0502020202020204" pitchFamily="34" charset="0"/>
              </a:defRPr>
            </a:lvl4pPr>
            <a:lvl5pPr marL="1218956" indent="0">
              <a:buNone/>
              <a:defRPr b="1" i="0">
                <a:solidFill>
                  <a:schemeClr val="bg1"/>
                </a:solidFill>
                <a:latin typeface="Century Gothic" panose="020B0502020202020204" pitchFamily="34" charset="0"/>
              </a:defRPr>
            </a:lvl5pPr>
          </a:lstStyle>
          <a:p>
            <a:pPr lvl="0"/>
            <a:r>
              <a:rPr lang="en-US" dirty="0"/>
              <a:t>CLICK TO EDIT MASTER TEXT STYLES</a:t>
            </a:r>
          </a:p>
        </p:txBody>
      </p:sp>
      <p:sp>
        <p:nvSpPr>
          <p:cNvPr id="5" name="Title Placeholder 6">
            <a:extLst>
              <a:ext uri="{FF2B5EF4-FFF2-40B4-BE49-F238E27FC236}">
                <a16:creationId xmlns:a16="http://schemas.microsoft.com/office/drawing/2014/main" id="{32556B1E-92C0-FF17-34F3-F0B2F7F8C50D}"/>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187188689"/>
      </p:ext>
    </p:extLst>
  </p:cSld>
  <p:clrMapOvr>
    <a:masterClrMapping/>
  </p:clrMapOvr>
  <p:transition>
    <p:fade/>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Three Panel Imag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D507CE2A-A32A-FDFB-C3C9-ACCB1A8FC8FD}"/>
              </a:ext>
            </a:extLst>
          </p:cNvPr>
          <p:cNvSpPr>
            <a:spLocks noGrp="1"/>
          </p:cNvSpPr>
          <p:nvPr>
            <p:ph type="pic" sz="quarter" idx="13"/>
          </p:nvPr>
        </p:nvSpPr>
        <p:spPr>
          <a:xfrm>
            <a:off x="0" y="1574800"/>
            <a:ext cx="4048125" cy="4114801"/>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2" name="Picture Placeholder 5">
            <a:extLst>
              <a:ext uri="{FF2B5EF4-FFF2-40B4-BE49-F238E27FC236}">
                <a16:creationId xmlns:a16="http://schemas.microsoft.com/office/drawing/2014/main" id="{EC9213B5-827D-C71F-EF1A-7FC0B0C74C8B}"/>
              </a:ext>
            </a:extLst>
          </p:cNvPr>
          <p:cNvSpPr>
            <a:spLocks noGrp="1"/>
          </p:cNvSpPr>
          <p:nvPr>
            <p:ph type="pic" sz="quarter" idx="14"/>
          </p:nvPr>
        </p:nvSpPr>
        <p:spPr>
          <a:xfrm>
            <a:off x="8140700" y="1574800"/>
            <a:ext cx="4059556" cy="4114801"/>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5" name="Picture Placeholder 5">
            <a:extLst>
              <a:ext uri="{FF2B5EF4-FFF2-40B4-BE49-F238E27FC236}">
                <a16:creationId xmlns:a16="http://schemas.microsoft.com/office/drawing/2014/main" id="{F0EF2BBE-22ED-FE3F-3717-D0206AC89C65}"/>
              </a:ext>
            </a:extLst>
          </p:cNvPr>
          <p:cNvSpPr>
            <a:spLocks noGrp="1"/>
          </p:cNvSpPr>
          <p:nvPr>
            <p:ph type="pic" sz="quarter" idx="15"/>
          </p:nvPr>
        </p:nvSpPr>
        <p:spPr>
          <a:xfrm>
            <a:off x="4048126" y="1574800"/>
            <a:ext cx="4092574" cy="4114801"/>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7" name="Title Placeholder 6">
            <a:extLst>
              <a:ext uri="{FF2B5EF4-FFF2-40B4-BE49-F238E27FC236}">
                <a16:creationId xmlns:a16="http://schemas.microsoft.com/office/drawing/2014/main" id="{27AFA4C9-F353-EFC2-0E28-99A47913C050}"/>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457939855"/>
      </p:ext>
    </p:extLst>
  </p:cSld>
  <p:clrMapOvr>
    <a:masterClrMapping/>
  </p:clrMapOvr>
  <p:transition>
    <p:fade/>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Single Imag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D507CE2A-A32A-FDFB-C3C9-ACCB1A8FC8FD}"/>
              </a:ext>
            </a:extLst>
          </p:cNvPr>
          <p:cNvSpPr>
            <a:spLocks noGrp="1"/>
          </p:cNvSpPr>
          <p:nvPr>
            <p:ph type="pic" sz="quarter" idx="13"/>
          </p:nvPr>
        </p:nvSpPr>
        <p:spPr>
          <a:xfrm>
            <a:off x="0" y="1574800"/>
            <a:ext cx="12192000" cy="4114801"/>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3" name="Title Placeholder 6">
            <a:extLst>
              <a:ext uri="{FF2B5EF4-FFF2-40B4-BE49-F238E27FC236}">
                <a16:creationId xmlns:a16="http://schemas.microsoft.com/office/drawing/2014/main" id="{CADBF2AD-EE6C-ABE0-CB3B-C30862383B63}"/>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280770821"/>
      </p:ext>
    </p:extLst>
  </p:cSld>
  <p:clrMapOvr>
    <a:masterClrMapping/>
  </p:clrMapOvr>
  <p:transition>
    <p:fad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wo Images with Label">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D507CE2A-A32A-FDFB-C3C9-ACCB1A8FC8FD}"/>
              </a:ext>
            </a:extLst>
          </p:cNvPr>
          <p:cNvSpPr>
            <a:spLocks noGrp="1"/>
          </p:cNvSpPr>
          <p:nvPr>
            <p:ph type="pic" sz="quarter" idx="13"/>
          </p:nvPr>
        </p:nvSpPr>
        <p:spPr>
          <a:xfrm>
            <a:off x="0" y="1574800"/>
            <a:ext cx="5989320" cy="3292475"/>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2" name="Picture Placeholder 5">
            <a:extLst>
              <a:ext uri="{FF2B5EF4-FFF2-40B4-BE49-F238E27FC236}">
                <a16:creationId xmlns:a16="http://schemas.microsoft.com/office/drawing/2014/main" id="{D32751F7-C423-4BF6-B332-A88D7DE725EB}"/>
              </a:ext>
            </a:extLst>
          </p:cNvPr>
          <p:cNvSpPr>
            <a:spLocks noGrp="1"/>
          </p:cNvSpPr>
          <p:nvPr>
            <p:ph type="pic" sz="quarter" idx="14"/>
          </p:nvPr>
        </p:nvSpPr>
        <p:spPr>
          <a:xfrm>
            <a:off x="6204334" y="1574800"/>
            <a:ext cx="5987666" cy="3292475"/>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4" name="Text Placeholder 8">
            <a:extLst>
              <a:ext uri="{FF2B5EF4-FFF2-40B4-BE49-F238E27FC236}">
                <a16:creationId xmlns:a16="http://schemas.microsoft.com/office/drawing/2014/main" id="{E194A7D9-53FF-1665-CBB2-EE47190B8F00}"/>
              </a:ext>
            </a:extLst>
          </p:cNvPr>
          <p:cNvSpPr>
            <a:spLocks noGrp="1"/>
          </p:cNvSpPr>
          <p:nvPr>
            <p:ph type="body" sz="quarter" idx="18" hasCustomPrompt="1"/>
          </p:nvPr>
        </p:nvSpPr>
        <p:spPr>
          <a:xfrm>
            <a:off x="-1" y="4867275"/>
            <a:ext cx="5987666" cy="822324"/>
          </a:xfrm>
          <a:gradFill>
            <a:gsLst>
              <a:gs pos="0">
                <a:schemeClr val="accent2"/>
              </a:gs>
              <a:gs pos="31500">
                <a:srgbClr val="0090D4"/>
              </a:gs>
              <a:gs pos="63000">
                <a:schemeClr val="accent1"/>
              </a:gs>
            </a:gsLst>
            <a:lin ang="720000" scaled="0"/>
          </a:gradFill>
        </p:spPr>
        <p:txBody>
          <a:bodyPr anchor="ctr"/>
          <a:lstStyle>
            <a:lvl1pPr marL="0" indent="0" algn="ctr">
              <a:buNone/>
              <a:defRPr sz="1800" b="1" i="0">
                <a:solidFill>
                  <a:schemeClr val="bg1"/>
                </a:solidFill>
                <a:latin typeface="Century Gothic" panose="020B0502020202020204" pitchFamily="34" charset="0"/>
              </a:defRPr>
            </a:lvl1pPr>
          </a:lstStyle>
          <a:p>
            <a:pPr lvl="0"/>
            <a:r>
              <a:rPr lang="en-US" dirty="0"/>
              <a:t>Photo title</a:t>
            </a:r>
          </a:p>
        </p:txBody>
      </p:sp>
      <p:sp>
        <p:nvSpPr>
          <p:cNvPr id="7" name="Text Placeholder 8">
            <a:extLst>
              <a:ext uri="{FF2B5EF4-FFF2-40B4-BE49-F238E27FC236}">
                <a16:creationId xmlns:a16="http://schemas.microsoft.com/office/drawing/2014/main" id="{B63A00F1-1319-E5A2-4E6B-332C233E9A27}"/>
              </a:ext>
            </a:extLst>
          </p:cNvPr>
          <p:cNvSpPr>
            <a:spLocks noGrp="1"/>
          </p:cNvSpPr>
          <p:nvPr>
            <p:ph type="body" sz="quarter" idx="19" hasCustomPrompt="1"/>
          </p:nvPr>
        </p:nvSpPr>
        <p:spPr>
          <a:xfrm>
            <a:off x="6202679" y="4867275"/>
            <a:ext cx="5987666" cy="822324"/>
          </a:xfrm>
          <a:gradFill>
            <a:gsLst>
              <a:gs pos="0">
                <a:schemeClr val="accent2"/>
              </a:gs>
              <a:gs pos="31500">
                <a:srgbClr val="0090D4"/>
              </a:gs>
              <a:gs pos="63000">
                <a:schemeClr val="accent1"/>
              </a:gs>
            </a:gsLst>
            <a:lin ang="720000" scaled="0"/>
          </a:gradFill>
        </p:spPr>
        <p:txBody>
          <a:bodyPr anchor="ctr"/>
          <a:lstStyle>
            <a:lvl1pPr marL="0" indent="0" algn="ctr">
              <a:buNone/>
              <a:defRPr sz="1800" b="1" i="0">
                <a:solidFill>
                  <a:schemeClr val="bg1"/>
                </a:solidFill>
                <a:latin typeface="Century Gothic" panose="020B0502020202020204" pitchFamily="34" charset="0"/>
              </a:defRPr>
            </a:lvl1pPr>
          </a:lstStyle>
          <a:p>
            <a:pPr lvl="0"/>
            <a:r>
              <a:rPr lang="en-US" dirty="0"/>
              <a:t>Photo title</a:t>
            </a:r>
          </a:p>
        </p:txBody>
      </p:sp>
      <p:sp>
        <p:nvSpPr>
          <p:cNvPr id="8" name="Title Placeholder 6">
            <a:extLst>
              <a:ext uri="{FF2B5EF4-FFF2-40B4-BE49-F238E27FC236}">
                <a16:creationId xmlns:a16="http://schemas.microsoft.com/office/drawing/2014/main" id="{68A4D2D3-4E8C-03CC-D5CF-F9F6FC16CF8B}"/>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977823480"/>
      </p:ext>
    </p:extLst>
  </p:cSld>
  <p:clrMapOvr>
    <a:masterClrMapping/>
  </p:clrMapOvr>
  <p:transition>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Photo Collag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D507CE2A-A32A-FDFB-C3C9-ACCB1A8FC8FD}"/>
              </a:ext>
            </a:extLst>
          </p:cNvPr>
          <p:cNvSpPr>
            <a:spLocks noGrp="1"/>
          </p:cNvSpPr>
          <p:nvPr>
            <p:ph type="pic" sz="quarter" idx="13"/>
          </p:nvPr>
        </p:nvSpPr>
        <p:spPr>
          <a:xfrm>
            <a:off x="6502400" y="1574800"/>
            <a:ext cx="2457450" cy="4114801"/>
          </a:xfrm>
          <a:solidFill>
            <a:schemeClr val="tx2">
              <a:lumMod val="40000"/>
              <a:lumOff val="60000"/>
            </a:schemeClr>
          </a:solidFill>
        </p:spPr>
        <p:txBody>
          <a:bodyPr anchor="ctr"/>
          <a:lstStyle>
            <a:lvl1pPr marL="0" indent="0" algn="ctr">
              <a:buNone/>
              <a:defRPr/>
            </a:lvl1pPr>
          </a:lstStyle>
          <a:p>
            <a:r>
              <a:rPr lang="en-US" dirty="0"/>
              <a:t>Click icon to add picture</a:t>
            </a:r>
          </a:p>
        </p:txBody>
      </p:sp>
      <p:sp>
        <p:nvSpPr>
          <p:cNvPr id="2" name="Picture Placeholder 5">
            <a:extLst>
              <a:ext uri="{FF2B5EF4-FFF2-40B4-BE49-F238E27FC236}">
                <a16:creationId xmlns:a16="http://schemas.microsoft.com/office/drawing/2014/main" id="{478B418E-4070-C63D-241C-2774A3FC78DC}"/>
              </a:ext>
            </a:extLst>
          </p:cNvPr>
          <p:cNvSpPr>
            <a:spLocks noGrp="1"/>
          </p:cNvSpPr>
          <p:nvPr>
            <p:ph type="pic" sz="quarter" idx="14"/>
          </p:nvPr>
        </p:nvSpPr>
        <p:spPr>
          <a:xfrm>
            <a:off x="0" y="1574801"/>
            <a:ext cx="6502399" cy="2057399"/>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5" name="Picture Placeholder 5">
            <a:extLst>
              <a:ext uri="{FF2B5EF4-FFF2-40B4-BE49-F238E27FC236}">
                <a16:creationId xmlns:a16="http://schemas.microsoft.com/office/drawing/2014/main" id="{DE74BD90-A83A-1901-41A0-21FE5E119B11}"/>
              </a:ext>
            </a:extLst>
          </p:cNvPr>
          <p:cNvSpPr>
            <a:spLocks noGrp="1"/>
          </p:cNvSpPr>
          <p:nvPr>
            <p:ph type="pic" sz="quarter" idx="15"/>
          </p:nvPr>
        </p:nvSpPr>
        <p:spPr>
          <a:xfrm>
            <a:off x="3225799" y="3632200"/>
            <a:ext cx="3276600" cy="2057399"/>
          </a:xfrm>
          <a:solidFill>
            <a:schemeClr val="bg1">
              <a:lumMod val="95000"/>
            </a:schemeClr>
          </a:solidFill>
        </p:spPr>
        <p:txBody>
          <a:bodyPr anchor="ctr"/>
          <a:lstStyle>
            <a:lvl1pPr marL="0" indent="0" algn="ctr">
              <a:buNone/>
              <a:defRPr/>
            </a:lvl1pPr>
          </a:lstStyle>
          <a:p>
            <a:r>
              <a:rPr lang="en-US" dirty="0"/>
              <a:t>Click icon to add picture</a:t>
            </a:r>
          </a:p>
        </p:txBody>
      </p:sp>
      <p:sp>
        <p:nvSpPr>
          <p:cNvPr id="7" name="Picture Placeholder 5">
            <a:extLst>
              <a:ext uri="{FF2B5EF4-FFF2-40B4-BE49-F238E27FC236}">
                <a16:creationId xmlns:a16="http://schemas.microsoft.com/office/drawing/2014/main" id="{78014880-258D-BEA4-65D8-7CD8165D9117}"/>
              </a:ext>
            </a:extLst>
          </p:cNvPr>
          <p:cNvSpPr>
            <a:spLocks noGrp="1"/>
          </p:cNvSpPr>
          <p:nvPr>
            <p:ph type="pic" sz="quarter" idx="16"/>
          </p:nvPr>
        </p:nvSpPr>
        <p:spPr>
          <a:xfrm>
            <a:off x="8959850" y="1574801"/>
            <a:ext cx="3226933" cy="2057399"/>
          </a:xfrm>
          <a:solidFill>
            <a:schemeClr val="bg1">
              <a:lumMod val="95000"/>
            </a:schemeClr>
          </a:solidFill>
        </p:spPr>
        <p:txBody>
          <a:bodyPr anchor="ctr"/>
          <a:lstStyle>
            <a:lvl1pPr marL="0" indent="0" algn="ctr">
              <a:buNone/>
              <a:defRPr/>
            </a:lvl1pPr>
          </a:lstStyle>
          <a:p>
            <a:r>
              <a:rPr lang="en-US" dirty="0"/>
              <a:t>Click icon to add picture</a:t>
            </a:r>
          </a:p>
        </p:txBody>
      </p:sp>
      <p:sp>
        <p:nvSpPr>
          <p:cNvPr id="8" name="Picture Placeholder 5">
            <a:extLst>
              <a:ext uri="{FF2B5EF4-FFF2-40B4-BE49-F238E27FC236}">
                <a16:creationId xmlns:a16="http://schemas.microsoft.com/office/drawing/2014/main" id="{A0E4F7DF-234E-148E-00D8-7B89319F6C73}"/>
              </a:ext>
            </a:extLst>
          </p:cNvPr>
          <p:cNvSpPr>
            <a:spLocks noGrp="1"/>
          </p:cNvSpPr>
          <p:nvPr>
            <p:ph type="pic" sz="quarter" idx="17"/>
          </p:nvPr>
        </p:nvSpPr>
        <p:spPr>
          <a:xfrm>
            <a:off x="8959850" y="3632200"/>
            <a:ext cx="3226933" cy="2057399"/>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10" name="Picture Placeholder 5">
            <a:extLst>
              <a:ext uri="{FF2B5EF4-FFF2-40B4-BE49-F238E27FC236}">
                <a16:creationId xmlns:a16="http://schemas.microsoft.com/office/drawing/2014/main" id="{01107484-51EE-8311-7A3E-FF87A3DB7CD1}"/>
              </a:ext>
            </a:extLst>
          </p:cNvPr>
          <p:cNvSpPr>
            <a:spLocks noGrp="1"/>
          </p:cNvSpPr>
          <p:nvPr>
            <p:ph type="pic" sz="quarter" idx="18"/>
          </p:nvPr>
        </p:nvSpPr>
        <p:spPr>
          <a:xfrm>
            <a:off x="-1" y="3632200"/>
            <a:ext cx="3225799" cy="2057399"/>
          </a:xfrm>
          <a:solidFill>
            <a:schemeClr val="tx2">
              <a:lumMod val="40000"/>
              <a:lumOff val="60000"/>
            </a:schemeClr>
          </a:solidFill>
        </p:spPr>
        <p:txBody>
          <a:bodyPr anchor="ctr"/>
          <a:lstStyle>
            <a:lvl1pPr marL="0" indent="0" algn="ctr">
              <a:buNone/>
              <a:defRPr/>
            </a:lvl1pPr>
          </a:lstStyle>
          <a:p>
            <a:r>
              <a:rPr lang="en-US" dirty="0"/>
              <a:t>Click icon to add picture</a:t>
            </a:r>
          </a:p>
        </p:txBody>
      </p:sp>
      <p:sp>
        <p:nvSpPr>
          <p:cNvPr id="9" name="Title Placeholder 6">
            <a:extLst>
              <a:ext uri="{FF2B5EF4-FFF2-40B4-BE49-F238E27FC236}">
                <a16:creationId xmlns:a16="http://schemas.microsoft.com/office/drawing/2014/main" id="{A4D5B246-C7A9-4D5F-9C9B-61F4EB8664C2}"/>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2708419958"/>
      </p:ext>
    </p:extLst>
  </p:cSld>
  <p:clrMapOvr>
    <a:masterClrMapping/>
  </p:clrMapOvr>
  <p:transition>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Data Stream_alt1">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3252DF42-1B24-E9B1-F26F-6CF440EE5D13}"/>
              </a:ext>
            </a:extLst>
          </p:cNvPr>
          <p:cNvSpPr/>
          <p:nvPr userDrawn="1"/>
        </p:nvSpPr>
        <p:spPr>
          <a:xfrm>
            <a:off x="767891" y="5954256"/>
            <a:ext cx="2888343" cy="903744"/>
          </a:xfrm>
          <a:prstGeom prst="rect">
            <a:avLst/>
          </a:prstGeom>
          <a:solidFill>
            <a:schemeClr val="bg1"/>
          </a:solidFill>
          <a:ln w="50800" cap="flat">
            <a:noFill/>
            <a:prstDash val="solid"/>
            <a:miter/>
          </a:ln>
        </p:spPr>
        <p:txBody>
          <a:bodyPr rtlCol="0" anchor="ctr"/>
          <a:lstStyle/>
          <a:p>
            <a:pPr algn="l"/>
            <a:endParaRPr lang="en-US" dirty="0"/>
          </a:p>
        </p:txBody>
      </p:sp>
      <p:sp>
        <p:nvSpPr>
          <p:cNvPr id="9" name="Rectangle 8">
            <a:extLst>
              <a:ext uri="{FF2B5EF4-FFF2-40B4-BE49-F238E27FC236}">
                <a16:creationId xmlns:a16="http://schemas.microsoft.com/office/drawing/2014/main" id="{39D645E1-4862-8D64-AE7A-47627A914695}"/>
              </a:ext>
            </a:extLst>
          </p:cNvPr>
          <p:cNvSpPr/>
          <p:nvPr userDrawn="1"/>
        </p:nvSpPr>
        <p:spPr>
          <a:xfrm>
            <a:off x="1048512" y="6362931"/>
            <a:ext cx="2260377" cy="208385"/>
          </a:xfrm>
          <a:prstGeom prst="rect">
            <a:avLst/>
          </a:prstGeom>
          <a:solidFill>
            <a:schemeClr val="bg1"/>
          </a:solidFill>
          <a:ln w="50800" cap="flat">
            <a:noFill/>
            <a:prstDash val="solid"/>
            <a:miter/>
          </a:ln>
        </p:spPr>
        <p:txBody>
          <a:bodyPr rtlCol="0" anchor="ctr"/>
          <a:lstStyle/>
          <a:p>
            <a:pPr algn="l"/>
            <a:endParaRPr lang="en-US" dirty="0"/>
          </a:p>
        </p:txBody>
      </p:sp>
      <p:sp>
        <p:nvSpPr>
          <p:cNvPr id="10" name="Text Placeholder 3">
            <a:extLst>
              <a:ext uri="{FF2B5EF4-FFF2-40B4-BE49-F238E27FC236}">
                <a16:creationId xmlns:a16="http://schemas.microsoft.com/office/drawing/2014/main" id="{2AD3AC29-E555-4156-D017-773CC40A6156}"/>
              </a:ext>
            </a:extLst>
          </p:cNvPr>
          <p:cNvSpPr>
            <a:spLocks noGrp="1"/>
          </p:cNvSpPr>
          <p:nvPr>
            <p:ph type="body" sz="quarter" idx="14" hasCustomPrompt="1"/>
          </p:nvPr>
        </p:nvSpPr>
        <p:spPr>
          <a:xfrm>
            <a:off x="367285" y="5679583"/>
            <a:ext cx="8193024"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11" name="Content Placeholder 8">
            <a:extLst>
              <a:ext uri="{FF2B5EF4-FFF2-40B4-BE49-F238E27FC236}">
                <a16:creationId xmlns:a16="http://schemas.microsoft.com/office/drawing/2014/main" id="{71FB1242-F8A0-C971-9637-73C9F6AD1C9F}"/>
              </a:ext>
            </a:extLst>
          </p:cNvPr>
          <p:cNvSpPr>
            <a:spLocks noGrp="1"/>
          </p:cNvSpPr>
          <p:nvPr>
            <p:ph sz="quarter" idx="10"/>
          </p:nvPr>
        </p:nvSpPr>
        <p:spPr>
          <a:xfrm>
            <a:off x="367286" y="1574800"/>
            <a:ext cx="10647363"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Rectangle 1">
            <a:extLst>
              <a:ext uri="{FF2B5EF4-FFF2-40B4-BE49-F238E27FC236}">
                <a16:creationId xmlns:a16="http://schemas.microsoft.com/office/drawing/2014/main" id="{3556EC04-D0E9-4E75-E319-52A1C00A1A6D}"/>
              </a:ext>
            </a:extLst>
          </p:cNvPr>
          <p:cNvSpPr>
            <a:spLocks noGrp="1" noChangeArrowheads="1"/>
          </p:cNvSpPr>
          <p:nvPr userDrawn="1"/>
        </p:nvSpPr>
        <p:spPr bwMode="gray">
          <a:xfrm>
            <a:off x="367285" y="6332043"/>
            <a:ext cx="409575" cy="208386"/>
          </a:xfrm>
          <a:prstGeom prst="rect">
            <a:avLst/>
          </a:prstGeom>
          <a:noFill/>
          <a:ln w="9525" algn="ctr">
            <a:noFill/>
            <a:miter lim="800000"/>
            <a:headEnd/>
            <a:tailEnd/>
          </a:ln>
          <a:effectLst/>
        </p:spPr>
        <p:txBody>
          <a:bodyPr lIns="0" tIns="0" rIns="0" bIns="0" anchor="b"/>
          <a:lstStyle>
            <a:defPPr>
              <a:defRPr lang="en-US"/>
            </a:defPPr>
            <a:lvl1pPr algn="ctr" rtl="0" fontAlgn="base">
              <a:spcBef>
                <a:spcPct val="0"/>
              </a:spcBef>
              <a:spcAft>
                <a:spcPct val="0"/>
              </a:spcAft>
              <a:defRPr sz="2400" b="1" kern="1200">
                <a:solidFill>
                  <a:schemeClr val="tx1"/>
                </a:solidFill>
                <a:latin typeface="Arial" charset="0"/>
                <a:ea typeface="+mn-ea"/>
                <a:cs typeface="+mn-cs"/>
              </a:defRPr>
            </a:lvl1pPr>
            <a:lvl2pPr marL="457200" algn="ctr" rtl="0" fontAlgn="base">
              <a:spcBef>
                <a:spcPct val="0"/>
              </a:spcBef>
              <a:spcAft>
                <a:spcPct val="0"/>
              </a:spcAft>
              <a:defRPr sz="2400" b="1" kern="1200">
                <a:solidFill>
                  <a:schemeClr val="tx1"/>
                </a:solidFill>
                <a:latin typeface="Arial" charset="0"/>
                <a:ea typeface="+mn-ea"/>
                <a:cs typeface="+mn-cs"/>
              </a:defRPr>
            </a:lvl2pPr>
            <a:lvl3pPr marL="914400" algn="ctr" rtl="0" fontAlgn="base">
              <a:spcBef>
                <a:spcPct val="0"/>
              </a:spcBef>
              <a:spcAft>
                <a:spcPct val="0"/>
              </a:spcAft>
              <a:defRPr sz="2400" b="1" kern="1200">
                <a:solidFill>
                  <a:schemeClr val="tx1"/>
                </a:solidFill>
                <a:latin typeface="Arial" charset="0"/>
                <a:ea typeface="+mn-ea"/>
                <a:cs typeface="+mn-cs"/>
              </a:defRPr>
            </a:lvl3pPr>
            <a:lvl4pPr marL="1371600" algn="ctr" rtl="0" fontAlgn="base">
              <a:spcBef>
                <a:spcPct val="0"/>
              </a:spcBef>
              <a:spcAft>
                <a:spcPct val="0"/>
              </a:spcAft>
              <a:defRPr sz="2400" b="1" kern="1200">
                <a:solidFill>
                  <a:schemeClr val="tx1"/>
                </a:solidFill>
                <a:latin typeface="Arial" charset="0"/>
                <a:ea typeface="+mn-ea"/>
                <a:cs typeface="+mn-cs"/>
              </a:defRPr>
            </a:lvl4pPr>
            <a:lvl5pPr marL="1828800" algn="ctr" rtl="0" fontAlgn="base">
              <a:spcBef>
                <a:spcPct val="0"/>
              </a:spcBef>
              <a:spcAft>
                <a:spcPct val="0"/>
              </a:spcAft>
              <a:defRPr sz="2400" b="1" kern="1200">
                <a:solidFill>
                  <a:schemeClr val="tx1"/>
                </a:solidFill>
                <a:latin typeface="Arial" charset="0"/>
                <a:ea typeface="+mn-ea"/>
                <a:cs typeface="+mn-cs"/>
              </a:defRPr>
            </a:lvl5pPr>
            <a:lvl6pPr marL="2286000" algn="l" defTabSz="914400" rtl="0" eaLnBrk="1" latinLnBrk="0" hangingPunct="1">
              <a:defRPr sz="2400" b="1" kern="1200">
                <a:solidFill>
                  <a:schemeClr val="tx1"/>
                </a:solidFill>
                <a:latin typeface="Arial" charset="0"/>
                <a:ea typeface="+mn-ea"/>
                <a:cs typeface="+mn-cs"/>
              </a:defRPr>
            </a:lvl6pPr>
            <a:lvl7pPr marL="2743200" algn="l" defTabSz="914400" rtl="0" eaLnBrk="1" latinLnBrk="0" hangingPunct="1">
              <a:defRPr sz="2400" b="1" kern="1200">
                <a:solidFill>
                  <a:schemeClr val="tx1"/>
                </a:solidFill>
                <a:latin typeface="Arial" charset="0"/>
                <a:ea typeface="+mn-ea"/>
                <a:cs typeface="+mn-cs"/>
              </a:defRPr>
            </a:lvl7pPr>
            <a:lvl8pPr marL="3200400" algn="l" defTabSz="914400" rtl="0" eaLnBrk="1" latinLnBrk="0" hangingPunct="1">
              <a:defRPr sz="2400" b="1" kern="1200">
                <a:solidFill>
                  <a:schemeClr val="tx1"/>
                </a:solidFill>
                <a:latin typeface="Arial" charset="0"/>
                <a:ea typeface="+mn-ea"/>
                <a:cs typeface="+mn-cs"/>
              </a:defRPr>
            </a:lvl8pPr>
            <a:lvl9pPr marL="3657600" algn="l" defTabSz="914400" rtl="0" eaLnBrk="1" latinLnBrk="0" hangingPunct="1">
              <a:defRPr sz="2400" b="1" kern="1200">
                <a:solidFill>
                  <a:schemeClr val="tx1"/>
                </a:solidFill>
                <a:latin typeface="Arial" charset="0"/>
                <a:ea typeface="+mn-ea"/>
                <a:cs typeface="+mn-cs"/>
              </a:defRPr>
            </a:lvl9pPr>
          </a:lstStyle>
          <a:p>
            <a:pPr algn="l" defTabSz="775867" eaLnBrk="1" hangingPunct="1">
              <a:defRPr/>
            </a:pPr>
            <a:fld id="{3DBC93D6-C358-9648-9CB7-FB101C9037AB}" type="slidenum">
              <a:rPr lang="en-US" sz="800">
                <a:solidFill>
                  <a:schemeClr val="bg1">
                    <a:lumMod val="65000"/>
                  </a:schemeClr>
                </a:solidFill>
                <a:latin typeface="Century Gothic" panose="020B0502020202020204" pitchFamily="34" charset="0"/>
              </a:rPr>
              <a:pPr algn="l" defTabSz="775867" eaLnBrk="1" hangingPunct="1">
                <a:defRPr/>
              </a:pPr>
              <a:t>‹#›</a:t>
            </a:fld>
            <a:endParaRPr lang="en-US" sz="800" dirty="0">
              <a:solidFill>
                <a:schemeClr val="bg1">
                  <a:lumMod val="65000"/>
                </a:schemeClr>
              </a:solidFill>
              <a:latin typeface="Century Gothic" panose="020B0502020202020204" pitchFamily="34" charset="0"/>
            </a:endParaRPr>
          </a:p>
        </p:txBody>
      </p:sp>
      <p:sp>
        <p:nvSpPr>
          <p:cNvPr id="7" name="Title Placeholder 6">
            <a:extLst>
              <a:ext uri="{FF2B5EF4-FFF2-40B4-BE49-F238E27FC236}">
                <a16:creationId xmlns:a16="http://schemas.microsoft.com/office/drawing/2014/main" id="{3B91F8D5-9357-63C1-00EC-5DCE903EFC03}"/>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454349997"/>
      </p:ext>
    </p:extLst>
  </p:cSld>
  <p:clrMapOvr>
    <a:masterClrMapping/>
  </p:clrMapOvr>
  <p:transition>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1_Title Slide2_white">
    <p:bg>
      <p:bgPr>
        <a:solidFill>
          <a:schemeClr val="bg1"/>
        </a:solidFill>
        <a:effectLst/>
      </p:bgPr>
    </p:bg>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E963B71A-4388-F238-AD31-D2DBEA79009D}"/>
              </a:ext>
            </a:extLst>
          </p:cNvPr>
          <p:cNvSpPr>
            <a:spLocks noGrp="1"/>
          </p:cNvSpPr>
          <p:nvPr>
            <p:ph type="pic" sz="quarter" idx="21" hasCustomPrompt="1"/>
          </p:nvPr>
        </p:nvSpPr>
        <p:spPr>
          <a:xfrm>
            <a:off x="0" y="0"/>
            <a:ext cx="12192000" cy="6858000"/>
          </a:xfrm>
          <a:solidFill>
            <a:schemeClr val="bg1">
              <a:lumMod val="85000"/>
            </a:schemeClr>
          </a:solidFill>
        </p:spPr>
        <p:txBody>
          <a:bodyPr anchor="ctr" anchorCtr="0"/>
          <a:lstStyle>
            <a:lvl1pPr algn="ctr">
              <a:defRPr/>
            </a:lvl1pPr>
          </a:lstStyle>
          <a:p>
            <a:r>
              <a:rPr lang="en-US" dirty="0"/>
              <a:t>Click to add picture</a:t>
            </a:r>
          </a:p>
        </p:txBody>
      </p:sp>
      <p:pic>
        <p:nvPicPr>
          <p:cNvPr id="4" name="Graphic 3">
            <a:extLst>
              <a:ext uri="{FF2B5EF4-FFF2-40B4-BE49-F238E27FC236}">
                <a16:creationId xmlns:a16="http://schemas.microsoft.com/office/drawing/2014/main" id="{79828F19-FF7E-1521-AB61-7F8E4A6577A4}"/>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21834570" y="2622329"/>
            <a:ext cx="2654300" cy="631976"/>
          </a:xfrm>
          <a:prstGeom prst="rect">
            <a:avLst/>
          </a:prstGeom>
        </p:spPr>
      </p:pic>
      <p:sp>
        <p:nvSpPr>
          <p:cNvPr id="15" name="Text Placeholder 12">
            <a:extLst>
              <a:ext uri="{FF2B5EF4-FFF2-40B4-BE49-F238E27FC236}">
                <a16:creationId xmlns:a16="http://schemas.microsoft.com/office/drawing/2014/main" id="{331CF89D-C1C4-8171-0803-9D2EC23283B0}"/>
              </a:ext>
            </a:extLst>
          </p:cNvPr>
          <p:cNvSpPr>
            <a:spLocks noGrp="1"/>
          </p:cNvSpPr>
          <p:nvPr>
            <p:ph type="body" sz="quarter" idx="19" hasCustomPrompt="1"/>
          </p:nvPr>
        </p:nvSpPr>
        <p:spPr>
          <a:xfrm>
            <a:off x="372401" y="5598870"/>
            <a:ext cx="8997028" cy="427008"/>
          </a:xfrm>
        </p:spPr>
        <p:txBody>
          <a:bodyPr tIns="0"/>
          <a:lstStyle>
            <a:lvl1pPr marL="0" indent="0" algn="l">
              <a:lnSpc>
                <a:spcPts val="2340"/>
              </a:lnSpc>
              <a:spcBef>
                <a:spcPts val="0"/>
              </a:spcBef>
              <a:spcAft>
                <a:spcPts val="0"/>
              </a:spcAft>
              <a:buNone/>
              <a:defRPr sz="1900" b="1" i="0" cap="none" spc="0" baseline="0">
                <a:solidFill>
                  <a:schemeClr val="bg1"/>
                </a:solidFill>
                <a:latin typeface="+mj-lt"/>
                <a:cs typeface="Arial" panose="020B0604020202020204" pitchFamily="34" charset="0"/>
              </a:defRPr>
            </a:lvl1pPr>
          </a:lstStyle>
          <a:p>
            <a:pPr lvl="0"/>
            <a:r>
              <a:rPr lang="en-US" dirty="0"/>
              <a:t>CLICK TO EDIT MASTER TEXT STYLES</a:t>
            </a:r>
          </a:p>
        </p:txBody>
      </p:sp>
      <p:sp>
        <p:nvSpPr>
          <p:cNvPr id="17" name="Text Placeholder 12">
            <a:extLst>
              <a:ext uri="{FF2B5EF4-FFF2-40B4-BE49-F238E27FC236}">
                <a16:creationId xmlns:a16="http://schemas.microsoft.com/office/drawing/2014/main" id="{1DE13AB1-A8F8-B630-7248-D1B4D6C2FF14}"/>
              </a:ext>
            </a:extLst>
          </p:cNvPr>
          <p:cNvSpPr>
            <a:spLocks noGrp="1"/>
          </p:cNvSpPr>
          <p:nvPr>
            <p:ph type="body" sz="quarter" idx="20" hasCustomPrompt="1"/>
          </p:nvPr>
        </p:nvSpPr>
        <p:spPr>
          <a:xfrm>
            <a:off x="372401" y="5887534"/>
            <a:ext cx="8997028" cy="427008"/>
          </a:xfrm>
        </p:spPr>
        <p:txBody>
          <a:bodyPr tIns="0"/>
          <a:lstStyle>
            <a:lvl1pPr marL="0" indent="0" algn="l">
              <a:lnSpc>
                <a:spcPts val="2340"/>
              </a:lnSpc>
              <a:spcBef>
                <a:spcPts val="0"/>
              </a:spcBef>
              <a:spcAft>
                <a:spcPts val="0"/>
              </a:spcAft>
              <a:buNone/>
              <a:defRPr sz="1425" b="0" i="0" cap="none" spc="0" baseline="0">
                <a:solidFill>
                  <a:schemeClr val="bg1"/>
                </a:solidFill>
                <a:latin typeface="+mj-lt"/>
                <a:cs typeface="Arial" panose="020B0604020202020204" pitchFamily="34" charset="0"/>
              </a:defRPr>
            </a:lvl1pPr>
          </a:lstStyle>
          <a:p>
            <a:pPr lvl="0"/>
            <a:r>
              <a:rPr lang="en-US" dirty="0"/>
              <a:t>Click to edit master text styles</a:t>
            </a:r>
          </a:p>
        </p:txBody>
      </p:sp>
      <p:sp>
        <p:nvSpPr>
          <p:cNvPr id="19" name="Title 1">
            <a:extLst>
              <a:ext uri="{FF2B5EF4-FFF2-40B4-BE49-F238E27FC236}">
                <a16:creationId xmlns:a16="http://schemas.microsoft.com/office/drawing/2014/main" id="{B1A2AE21-FE10-95F6-6EAF-72DCE25B7643}"/>
              </a:ext>
            </a:extLst>
          </p:cNvPr>
          <p:cNvSpPr>
            <a:spLocks noGrp="1"/>
          </p:cNvSpPr>
          <p:nvPr>
            <p:ph type="title" hasCustomPrompt="1"/>
          </p:nvPr>
        </p:nvSpPr>
        <p:spPr>
          <a:xfrm>
            <a:off x="372401" y="4685665"/>
            <a:ext cx="8997024" cy="685800"/>
          </a:xfrm>
          <a:prstGeom prst="rect">
            <a:avLst/>
          </a:prstGeom>
        </p:spPr>
        <p:txBody>
          <a:bodyPr lIns="0" tIns="0" rIns="0" bIns="0" anchor="b">
            <a:noAutofit/>
          </a:bodyPr>
          <a:lstStyle>
            <a:lvl1pPr algn="l">
              <a:lnSpc>
                <a:spcPts val="4200"/>
              </a:lnSpc>
              <a:defRPr sz="3800" b="1" i="0" cap="none" spc="0" baseline="0">
                <a:solidFill>
                  <a:schemeClr val="bg1"/>
                </a:solidFill>
                <a:effectLst/>
                <a:latin typeface="Century Gothic" panose="020B0502020202020204" pitchFamily="34" charset="0"/>
              </a:defRPr>
            </a:lvl1pPr>
          </a:lstStyle>
          <a:p>
            <a:r>
              <a:rPr lang="en-US" dirty="0"/>
              <a:t>Click To Edit Master Title Style</a:t>
            </a:r>
          </a:p>
        </p:txBody>
      </p:sp>
      <p:pic>
        <p:nvPicPr>
          <p:cNvPr id="22" name="Graphic 21">
            <a:extLst>
              <a:ext uri="{FF2B5EF4-FFF2-40B4-BE49-F238E27FC236}">
                <a16:creationId xmlns:a16="http://schemas.microsoft.com/office/drawing/2014/main" id="{A8496469-D70B-10BF-0592-AF37C2FE5D9E}"/>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l="4715" r="28273"/>
          <a:stretch/>
        </p:blipFill>
        <p:spPr>
          <a:xfrm>
            <a:off x="-1" y="503797"/>
            <a:ext cx="12191999" cy="3893204"/>
          </a:xfrm>
          <a:prstGeom prst="rect">
            <a:avLst/>
          </a:prstGeom>
        </p:spPr>
      </p:pic>
      <p:pic>
        <p:nvPicPr>
          <p:cNvPr id="2" name="Graphic 1">
            <a:extLst>
              <a:ext uri="{FF2B5EF4-FFF2-40B4-BE49-F238E27FC236}">
                <a16:creationId xmlns:a16="http://schemas.microsoft.com/office/drawing/2014/main" id="{F47FC550-B0A3-CD26-E090-2C7499C94B5C}"/>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10147413" y="5699303"/>
            <a:ext cx="1760018" cy="419052"/>
          </a:xfrm>
          <a:prstGeom prst="rect">
            <a:avLst/>
          </a:prstGeom>
        </p:spPr>
      </p:pic>
    </p:spTree>
    <p:extLst>
      <p:ext uri="{BB962C8B-B14F-4D97-AF65-F5344CB8AC3E}">
        <p14:creationId xmlns:p14="http://schemas.microsoft.com/office/powerpoint/2010/main" val="1521058679"/>
      </p:ext>
    </p:extLst>
  </p:cSld>
  <p:clrMapOvr>
    <a:masterClrMapping/>
  </p:clrMapOvr>
  <p:transition>
    <p:fade/>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Data Stream_alt2">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FD2F8FD-C59F-0497-1C96-F9ED88751A96}"/>
              </a:ext>
            </a:extLst>
          </p:cNvPr>
          <p:cNvSpPr/>
          <p:nvPr userDrawn="1"/>
        </p:nvSpPr>
        <p:spPr>
          <a:xfrm>
            <a:off x="767891" y="5954256"/>
            <a:ext cx="2888343" cy="903744"/>
          </a:xfrm>
          <a:prstGeom prst="rect">
            <a:avLst/>
          </a:prstGeom>
          <a:solidFill>
            <a:schemeClr val="bg1"/>
          </a:solidFill>
          <a:ln w="50800" cap="flat">
            <a:noFill/>
            <a:prstDash val="solid"/>
            <a:miter/>
          </a:ln>
        </p:spPr>
        <p:txBody>
          <a:bodyPr rtlCol="0" anchor="ctr"/>
          <a:lstStyle/>
          <a:p>
            <a:pPr algn="l"/>
            <a:endParaRPr lang="en-US" dirty="0"/>
          </a:p>
        </p:txBody>
      </p:sp>
      <p:sp>
        <p:nvSpPr>
          <p:cNvPr id="13" name="Rectangle 12">
            <a:extLst>
              <a:ext uri="{FF2B5EF4-FFF2-40B4-BE49-F238E27FC236}">
                <a16:creationId xmlns:a16="http://schemas.microsoft.com/office/drawing/2014/main" id="{34E6DBC2-A26A-8D43-BE88-D4C7E492D743}"/>
              </a:ext>
            </a:extLst>
          </p:cNvPr>
          <p:cNvSpPr/>
          <p:nvPr userDrawn="1"/>
        </p:nvSpPr>
        <p:spPr>
          <a:xfrm>
            <a:off x="1048512" y="6362931"/>
            <a:ext cx="2260377" cy="208385"/>
          </a:xfrm>
          <a:prstGeom prst="rect">
            <a:avLst/>
          </a:prstGeom>
          <a:solidFill>
            <a:schemeClr val="bg1"/>
          </a:solidFill>
          <a:ln w="50800" cap="flat">
            <a:noFill/>
            <a:prstDash val="solid"/>
            <a:miter/>
          </a:ln>
        </p:spPr>
        <p:txBody>
          <a:bodyPr rtlCol="0" anchor="ctr"/>
          <a:lstStyle/>
          <a:p>
            <a:pPr algn="l"/>
            <a:endParaRPr lang="en-US" dirty="0"/>
          </a:p>
        </p:txBody>
      </p:sp>
      <p:sp>
        <p:nvSpPr>
          <p:cNvPr id="14" name="Rectangle 13">
            <a:extLst>
              <a:ext uri="{FF2B5EF4-FFF2-40B4-BE49-F238E27FC236}">
                <a16:creationId xmlns:a16="http://schemas.microsoft.com/office/drawing/2014/main" id="{4B865AC6-A05A-4E55-3F12-48C6AEE67458}"/>
              </a:ext>
            </a:extLst>
          </p:cNvPr>
          <p:cNvSpPr>
            <a:spLocks noGrp="1" noChangeArrowheads="1"/>
          </p:cNvSpPr>
          <p:nvPr userDrawn="1"/>
        </p:nvSpPr>
        <p:spPr bwMode="gray">
          <a:xfrm>
            <a:off x="367285" y="6332043"/>
            <a:ext cx="409575" cy="208386"/>
          </a:xfrm>
          <a:prstGeom prst="rect">
            <a:avLst/>
          </a:prstGeom>
          <a:noFill/>
          <a:ln w="9525" algn="ctr">
            <a:noFill/>
            <a:miter lim="800000"/>
            <a:headEnd/>
            <a:tailEnd/>
          </a:ln>
          <a:effectLst/>
        </p:spPr>
        <p:txBody>
          <a:bodyPr lIns="0" tIns="0" rIns="0" bIns="0" anchor="b"/>
          <a:lstStyle>
            <a:defPPr>
              <a:defRPr lang="en-US"/>
            </a:defPPr>
            <a:lvl1pPr algn="ctr" rtl="0" fontAlgn="base">
              <a:spcBef>
                <a:spcPct val="0"/>
              </a:spcBef>
              <a:spcAft>
                <a:spcPct val="0"/>
              </a:spcAft>
              <a:defRPr sz="2400" b="1" kern="1200">
                <a:solidFill>
                  <a:schemeClr val="tx1"/>
                </a:solidFill>
                <a:latin typeface="Arial" charset="0"/>
                <a:ea typeface="+mn-ea"/>
                <a:cs typeface="+mn-cs"/>
              </a:defRPr>
            </a:lvl1pPr>
            <a:lvl2pPr marL="457200" algn="ctr" rtl="0" fontAlgn="base">
              <a:spcBef>
                <a:spcPct val="0"/>
              </a:spcBef>
              <a:spcAft>
                <a:spcPct val="0"/>
              </a:spcAft>
              <a:defRPr sz="2400" b="1" kern="1200">
                <a:solidFill>
                  <a:schemeClr val="tx1"/>
                </a:solidFill>
                <a:latin typeface="Arial" charset="0"/>
                <a:ea typeface="+mn-ea"/>
                <a:cs typeface="+mn-cs"/>
              </a:defRPr>
            </a:lvl2pPr>
            <a:lvl3pPr marL="914400" algn="ctr" rtl="0" fontAlgn="base">
              <a:spcBef>
                <a:spcPct val="0"/>
              </a:spcBef>
              <a:spcAft>
                <a:spcPct val="0"/>
              </a:spcAft>
              <a:defRPr sz="2400" b="1" kern="1200">
                <a:solidFill>
                  <a:schemeClr val="tx1"/>
                </a:solidFill>
                <a:latin typeface="Arial" charset="0"/>
                <a:ea typeface="+mn-ea"/>
                <a:cs typeface="+mn-cs"/>
              </a:defRPr>
            </a:lvl3pPr>
            <a:lvl4pPr marL="1371600" algn="ctr" rtl="0" fontAlgn="base">
              <a:spcBef>
                <a:spcPct val="0"/>
              </a:spcBef>
              <a:spcAft>
                <a:spcPct val="0"/>
              </a:spcAft>
              <a:defRPr sz="2400" b="1" kern="1200">
                <a:solidFill>
                  <a:schemeClr val="tx1"/>
                </a:solidFill>
                <a:latin typeface="Arial" charset="0"/>
                <a:ea typeface="+mn-ea"/>
                <a:cs typeface="+mn-cs"/>
              </a:defRPr>
            </a:lvl4pPr>
            <a:lvl5pPr marL="1828800" algn="ctr" rtl="0" fontAlgn="base">
              <a:spcBef>
                <a:spcPct val="0"/>
              </a:spcBef>
              <a:spcAft>
                <a:spcPct val="0"/>
              </a:spcAft>
              <a:defRPr sz="2400" b="1" kern="1200">
                <a:solidFill>
                  <a:schemeClr val="tx1"/>
                </a:solidFill>
                <a:latin typeface="Arial" charset="0"/>
                <a:ea typeface="+mn-ea"/>
                <a:cs typeface="+mn-cs"/>
              </a:defRPr>
            </a:lvl5pPr>
            <a:lvl6pPr marL="2286000" algn="l" defTabSz="914400" rtl="0" eaLnBrk="1" latinLnBrk="0" hangingPunct="1">
              <a:defRPr sz="2400" b="1" kern="1200">
                <a:solidFill>
                  <a:schemeClr val="tx1"/>
                </a:solidFill>
                <a:latin typeface="Arial" charset="0"/>
                <a:ea typeface="+mn-ea"/>
                <a:cs typeface="+mn-cs"/>
              </a:defRPr>
            </a:lvl6pPr>
            <a:lvl7pPr marL="2743200" algn="l" defTabSz="914400" rtl="0" eaLnBrk="1" latinLnBrk="0" hangingPunct="1">
              <a:defRPr sz="2400" b="1" kern="1200">
                <a:solidFill>
                  <a:schemeClr val="tx1"/>
                </a:solidFill>
                <a:latin typeface="Arial" charset="0"/>
                <a:ea typeface="+mn-ea"/>
                <a:cs typeface="+mn-cs"/>
              </a:defRPr>
            </a:lvl7pPr>
            <a:lvl8pPr marL="3200400" algn="l" defTabSz="914400" rtl="0" eaLnBrk="1" latinLnBrk="0" hangingPunct="1">
              <a:defRPr sz="2400" b="1" kern="1200">
                <a:solidFill>
                  <a:schemeClr val="tx1"/>
                </a:solidFill>
                <a:latin typeface="Arial" charset="0"/>
                <a:ea typeface="+mn-ea"/>
                <a:cs typeface="+mn-cs"/>
              </a:defRPr>
            </a:lvl8pPr>
            <a:lvl9pPr marL="3657600" algn="l" defTabSz="914400" rtl="0" eaLnBrk="1" latinLnBrk="0" hangingPunct="1">
              <a:defRPr sz="2400" b="1" kern="1200">
                <a:solidFill>
                  <a:schemeClr val="tx1"/>
                </a:solidFill>
                <a:latin typeface="Arial" charset="0"/>
                <a:ea typeface="+mn-ea"/>
                <a:cs typeface="+mn-cs"/>
              </a:defRPr>
            </a:lvl9pPr>
          </a:lstStyle>
          <a:p>
            <a:pPr algn="l" defTabSz="775867" eaLnBrk="1" hangingPunct="1">
              <a:defRPr/>
            </a:pPr>
            <a:fld id="{3DBC93D6-C358-9648-9CB7-FB101C9037AB}" type="slidenum">
              <a:rPr lang="en-US" sz="800">
                <a:solidFill>
                  <a:schemeClr val="bg1">
                    <a:lumMod val="65000"/>
                  </a:schemeClr>
                </a:solidFill>
                <a:latin typeface="Century Gothic" panose="020B0502020202020204" pitchFamily="34" charset="0"/>
              </a:rPr>
              <a:pPr algn="l" defTabSz="775867" eaLnBrk="1" hangingPunct="1">
                <a:defRPr/>
              </a:pPr>
              <a:t>‹#›</a:t>
            </a:fld>
            <a:endParaRPr lang="en-US" sz="800" dirty="0">
              <a:solidFill>
                <a:schemeClr val="bg1">
                  <a:lumMod val="65000"/>
                </a:schemeClr>
              </a:solidFill>
              <a:latin typeface="Century Gothic" panose="020B0502020202020204" pitchFamily="34" charset="0"/>
            </a:endParaRPr>
          </a:p>
        </p:txBody>
      </p:sp>
      <p:sp>
        <p:nvSpPr>
          <p:cNvPr id="10" name="Text Placeholder 3">
            <a:extLst>
              <a:ext uri="{FF2B5EF4-FFF2-40B4-BE49-F238E27FC236}">
                <a16:creationId xmlns:a16="http://schemas.microsoft.com/office/drawing/2014/main" id="{2AD3AC29-E555-4156-D017-773CC40A6156}"/>
              </a:ext>
            </a:extLst>
          </p:cNvPr>
          <p:cNvSpPr>
            <a:spLocks noGrp="1"/>
          </p:cNvSpPr>
          <p:nvPr>
            <p:ph type="body" sz="quarter" idx="14" hasCustomPrompt="1"/>
          </p:nvPr>
        </p:nvSpPr>
        <p:spPr>
          <a:xfrm>
            <a:off x="367285" y="5679583"/>
            <a:ext cx="8193024"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12" name="Content Placeholder 8">
            <a:extLst>
              <a:ext uri="{FF2B5EF4-FFF2-40B4-BE49-F238E27FC236}">
                <a16:creationId xmlns:a16="http://schemas.microsoft.com/office/drawing/2014/main" id="{94273455-FF6F-8ADE-DD2B-25DEE0A3269B}"/>
              </a:ext>
            </a:extLst>
          </p:cNvPr>
          <p:cNvSpPr>
            <a:spLocks noGrp="1"/>
          </p:cNvSpPr>
          <p:nvPr>
            <p:ph sz="quarter" idx="10"/>
          </p:nvPr>
        </p:nvSpPr>
        <p:spPr>
          <a:xfrm>
            <a:off x="367286" y="1574800"/>
            <a:ext cx="10647363"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itle Placeholder 6">
            <a:extLst>
              <a:ext uri="{FF2B5EF4-FFF2-40B4-BE49-F238E27FC236}">
                <a16:creationId xmlns:a16="http://schemas.microsoft.com/office/drawing/2014/main" id="{9E19FE9F-36BF-354C-3021-23F88658EB74}"/>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179400259"/>
      </p:ext>
    </p:extLst>
  </p:cSld>
  <p:clrMapOvr>
    <a:masterClrMapping/>
  </p:clrMapOvr>
  <p:transition>
    <p:fade/>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Data Stream_alt3">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3870000D-D716-8CF4-F243-6EC433C7AC36}"/>
              </a:ext>
            </a:extLst>
          </p:cNvPr>
          <p:cNvSpPr/>
          <p:nvPr userDrawn="1"/>
        </p:nvSpPr>
        <p:spPr>
          <a:xfrm>
            <a:off x="0" y="5698671"/>
            <a:ext cx="5976257" cy="1159329"/>
          </a:xfrm>
          <a:prstGeom prst="rect">
            <a:avLst/>
          </a:prstGeom>
          <a:solidFill>
            <a:schemeClr val="bg1"/>
          </a:solidFill>
          <a:ln w="50800" cap="flat">
            <a:noFill/>
            <a:prstDash val="solid"/>
            <a:miter/>
          </a:ln>
        </p:spPr>
        <p:txBody>
          <a:bodyPr rtlCol="0" anchor="ctr"/>
          <a:lstStyle/>
          <a:p>
            <a:pPr algn="l"/>
            <a:endParaRPr lang="en-US" dirty="0"/>
          </a:p>
        </p:txBody>
      </p:sp>
      <p:sp>
        <p:nvSpPr>
          <p:cNvPr id="5" name="Rectangle 4">
            <a:extLst>
              <a:ext uri="{FF2B5EF4-FFF2-40B4-BE49-F238E27FC236}">
                <a16:creationId xmlns:a16="http://schemas.microsoft.com/office/drawing/2014/main" id="{8067A75E-5AAD-9992-F70C-EBFB8D563C53}"/>
              </a:ext>
            </a:extLst>
          </p:cNvPr>
          <p:cNvSpPr/>
          <p:nvPr userDrawn="1"/>
        </p:nvSpPr>
        <p:spPr>
          <a:xfrm>
            <a:off x="1819275" y="6327648"/>
            <a:ext cx="1549400" cy="228367"/>
          </a:xfrm>
          <a:prstGeom prst="rect">
            <a:avLst/>
          </a:prstGeom>
          <a:solidFill>
            <a:schemeClr val="bg1"/>
          </a:solidFill>
          <a:ln w="50800" cap="flat">
            <a:noFill/>
            <a:prstDash val="solid"/>
            <a:miter/>
          </a:ln>
        </p:spPr>
        <p:txBody>
          <a:bodyPr rtlCol="0" anchor="ctr"/>
          <a:lstStyle/>
          <a:p>
            <a:pPr algn="l"/>
            <a:endParaRPr lang="en-US" dirty="0"/>
          </a:p>
        </p:txBody>
      </p:sp>
      <p:sp>
        <p:nvSpPr>
          <p:cNvPr id="4" name="Text Placeholder 3">
            <a:extLst>
              <a:ext uri="{FF2B5EF4-FFF2-40B4-BE49-F238E27FC236}">
                <a16:creationId xmlns:a16="http://schemas.microsoft.com/office/drawing/2014/main" id="{B4B84323-2C1E-F13E-B63A-4329FB369D82}"/>
              </a:ext>
            </a:extLst>
          </p:cNvPr>
          <p:cNvSpPr>
            <a:spLocks noGrp="1"/>
          </p:cNvSpPr>
          <p:nvPr>
            <p:ph type="body" sz="quarter" idx="14" hasCustomPrompt="1"/>
          </p:nvPr>
        </p:nvSpPr>
        <p:spPr>
          <a:xfrm>
            <a:off x="367285" y="5404104"/>
            <a:ext cx="8193024"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11" name="Content Placeholder 8">
            <a:extLst>
              <a:ext uri="{FF2B5EF4-FFF2-40B4-BE49-F238E27FC236}">
                <a16:creationId xmlns:a16="http://schemas.microsoft.com/office/drawing/2014/main" id="{D301C193-5767-C664-938C-B7C2447B7184}"/>
              </a:ext>
            </a:extLst>
          </p:cNvPr>
          <p:cNvSpPr>
            <a:spLocks noGrp="1"/>
          </p:cNvSpPr>
          <p:nvPr>
            <p:ph sz="quarter" idx="10"/>
          </p:nvPr>
        </p:nvSpPr>
        <p:spPr>
          <a:xfrm>
            <a:off x="367286" y="1574800"/>
            <a:ext cx="10647363" cy="3705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Rectangle 8">
            <a:extLst>
              <a:ext uri="{FF2B5EF4-FFF2-40B4-BE49-F238E27FC236}">
                <a16:creationId xmlns:a16="http://schemas.microsoft.com/office/drawing/2014/main" id="{3C62759C-62D6-43EB-ED30-D1DB0EE55731}"/>
              </a:ext>
            </a:extLst>
          </p:cNvPr>
          <p:cNvSpPr>
            <a:spLocks noGrp="1" noChangeArrowheads="1"/>
          </p:cNvSpPr>
          <p:nvPr userDrawn="1"/>
        </p:nvSpPr>
        <p:spPr bwMode="gray">
          <a:xfrm>
            <a:off x="384582" y="6299769"/>
            <a:ext cx="409575" cy="208386"/>
          </a:xfrm>
          <a:prstGeom prst="rect">
            <a:avLst/>
          </a:prstGeom>
          <a:noFill/>
          <a:ln w="9525" algn="ctr">
            <a:noFill/>
            <a:miter lim="800000"/>
            <a:headEnd/>
            <a:tailEnd/>
          </a:ln>
          <a:effectLst/>
        </p:spPr>
        <p:txBody>
          <a:bodyPr lIns="0" tIns="0" rIns="0" bIns="0" anchor="b"/>
          <a:lstStyle>
            <a:defPPr>
              <a:defRPr lang="en-US"/>
            </a:defPPr>
            <a:lvl1pPr algn="ctr" rtl="0" fontAlgn="base">
              <a:spcBef>
                <a:spcPct val="0"/>
              </a:spcBef>
              <a:spcAft>
                <a:spcPct val="0"/>
              </a:spcAft>
              <a:defRPr sz="2400" b="1" kern="1200">
                <a:solidFill>
                  <a:schemeClr val="tx1"/>
                </a:solidFill>
                <a:latin typeface="Arial" charset="0"/>
                <a:ea typeface="+mn-ea"/>
                <a:cs typeface="+mn-cs"/>
              </a:defRPr>
            </a:lvl1pPr>
            <a:lvl2pPr marL="457200" algn="ctr" rtl="0" fontAlgn="base">
              <a:spcBef>
                <a:spcPct val="0"/>
              </a:spcBef>
              <a:spcAft>
                <a:spcPct val="0"/>
              </a:spcAft>
              <a:defRPr sz="2400" b="1" kern="1200">
                <a:solidFill>
                  <a:schemeClr val="tx1"/>
                </a:solidFill>
                <a:latin typeface="Arial" charset="0"/>
                <a:ea typeface="+mn-ea"/>
                <a:cs typeface="+mn-cs"/>
              </a:defRPr>
            </a:lvl2pPr>
            <a:lvl3pPr marL="914400" algn="ctr" rtl="0" fontAlgn="base">
              <a:spcBef>
                <a:spcPct val="0"/>
              </a:spcBef>
              <a:spcAft>
                <a:spcPct val="0"/>
              </a:spcAft>
              <a:defRPr sz="2400" b="1" kern="1200">
                <a:solidFill>
                  <a:schemeClr val="tx1"/>
                </a:solidFill>
                <a:latin typeface="Arial" charset="0"/>
                <a:ea typeface="+mn-ea"/>
                <a:cs typeface="+mn-cs"/>
              </a:defRPr>
            </a:lvl3pPr>
            <a:lvl4pPr marL="1371600" algn="ctr" rtl="0" fontAlgn="base">
              <a:spcBef>
                <a:spcPct val="0"/>
              </a:spcBef>
              <a:spcAft>
                <a:spcPct val="0"/>
              </a:spcAft>
              <a:defRPr sz="2400" b="1" kern="1200">
                <a:solidFill>
                  <a:schemeClr val="tx1"/>
                </a:solidFill>
                <a:latin typeface="Arial" charset="0"/>
                <a:ea typeface="+mn-ea"/>
                <a:cs typeface="+mn-cs"/>
              </a:defRPr>
            </a:lvl4pPr>
            <a:lvl5pPr marL="1828800" algn="ctr" rtl="0" fontAlgn="base">
              <a:spcBef>
                <a:spcPct val="0"/>
              </a:spcBef>
              <a:spcAft>
                <a:spcPct val="0"/>
              </a:spcAft>
              <a:defRPr sz="2400" b="1" kern="1200">
                <a:solidFill>
                  <a:schemeClr val="tx1"/>
                </a:solidFill>
                <a:latin typeface="Arial" charset="0"/>
                <a:ea typeface="+mn-ea"/>
                <a:cs typeface="+mn-cs"/>
              </a:defRPr>
            </a:lvl5pPr>
            <a:lvl6pPr marL="2286000" algn="l" defTabSz="914400" rtl="0" eaLnBrk="1" latinLnBrk="0" hangingPunct="1">
              <a:defRPr sz="2400" b="1" kern="1200">
                <a:solidFill>
                  <a:schemeClr val="tx1"/>
                </a:solidFill>
                <a:latin typeface="Arial" charset="0"/>
                <a:ea typeface="+mn-ea"/>
                <a:cs typeface="+mn-cs"/>
              </a:defRPr>
            </a:lvl6pPr>
            <a:lvl7pPr marL="2743200" algn="l" defTabSz="914400" rtl="0" eaLnBrk="1" latinLnBrk="0" hangingPunct="1">
              <a:defRPr sz="2400" b="1" kern="1200">
                <a:solidFill>
                  <a:schemeClr val="tx1"/>
                </a:solidFill>
                <a:latin typeface="Arial" charset="0"/>
                <a:ea typeface="+mn-ea"/>
                <a:cs typeface="+mn-cs"/>
              </a:defRPr>
            </a:lvl7pPr>
            <a:lvl8pPr marL="3200400" algn="l" defTabSz="914400" rtl="0" eaLnBrk="1" latinLnBrk="0" hangingPunct="1">
              <a:defRPr sz="2400" b="1" kern="1200">
                <a:solidFill>
                  <a:schemeClr val="tx1"/>
                </a:solidFill>
                <a:latin typeface="Arial" charset="0"/>
                <a:ea typeface="+mn-ea"/>
                <a:cs typeface="+mn-cs"/>
              </a:defRPr>
            </a:lvl8pPr>
            <a:lvl9pPr marL="3657600" algn="l" defTabSz="914400" rtl="0" eaLnBrk="1" latinLnBrk="0" hangingPunct="1">
              <a:defRPr sz="2400" b="1" kern="1200">
                <a:solidFill>
                  <a:schemeClr val="tx1"/>
                </a:solidFill>
                <a:latin typeface="Arial" charset="0"/>
                <a:ea typeface="+mn-ea"/>
                <a:cs typeface="+mn-cs"/>
              </a:defRPr>
            </a:lvl9pPr>
          </a:lstStyle>
          <a:p>
            <a:pPr algn="l" defTabSz="775867" eaLnBrk="1" hangingPunct="1">
              <a:defRPr/>
            </a:pPr>
            <a:fld id="{3DBC93D6-C358-9648-9CB7-FB101C9037AB}" type="slidenum">
              <a:rPr lang="en-US" sz="800">
                <a:solidFill>
                  <a:schemeClr val="bg1"/>
                </a:solidFill>
                <a:latin typeface="Century Gothic" panose="020B0502020202020204" pitchFamily="34" charset="0"/>
              </a:rPr>
              <a:pPr algn="l" defTabSz="775867" eaLnBrk="1" hangingPunct="1">
                <a:defRPr/>
              </a:pPr>
              <a:t>‹#›</a:t>
            </a:fld>
            <a:endParaRPr lang="en-US" sz="800" dirty="0">
              <a:solidFill>
                <a:schemeClr val="bg1"/>
              </a:solidFill>
              <a:latin typeface="Century Gothic" panose="020B0502020202020204" pitchFamily="34" charset="0"/>
            </a:endParaRPr>
          </a:p>
        </p:txBody>
      </p:sp>
      <p:sp>
        <p:nvSpPr>
          <p:cNvPr id="3" name="Title Placeholder 6">
            <a:extLst>
              <a:ext uri="{FF2B5EF4-FFF2-40B4-BE49-F238E27FC236}">
                <a16:creationId xmlns:a16="http://schemas.microsoft.com/office/drawing/2014/main" id="{9F27C0C5-A621-1875-6DD1-05E7F2B8E75D}"/>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16697534"/>
      </p:ext>
    </p:extLst>
  </p:cSld>
  <p:clrMapOvr>
    <a:masterClrMapping/>
  </p:clrMapOvr>
  <p:transition>
    <p:fade/>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Data Stream_alt4">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3870000D-D716-8CF4-F243-6EC433C7AC36}"/>
              </a:ext>
            </a:extLst>
          </p:cNvPr>
          <p:cNvSpPr/>
          <p:nvPr userDrawn="1"/>
        </p:nvSpPr>
        <p:spPr>
          <a:xfrm>
            <a:off x="0" y="5698671"/>
            <a:ext cx="5976257" cy="1159329"/>
          </a:xfrm>
          <a:prstGeom prst="rect">
            <a:avLst/>
          </a:prstGeom>
          <a:solidFill>
            <a:schemeClr val="bg1"/>
          </a:solidFill>
          <a:ln w="50800" cap="flat">
            <a:noFill/>
            <a:prstDash val="solid"/>
            <a:miter/>
          </a:ln>
        </p:spPr>
        <p:txBody>
          <a:bodyPr rtlCol="0" anchor="ctr"/>
          <a:lstStyle/>
          <a:p>
            <a:pPr algn="l"/>
            <a:endParaRPr lang="en-US" dirty="0"/>
          </a:p>
        </p:txBody>
      </p:sp>
      <p:sp>
        <p:nvSpPr>
          <p:cNvPr id="5" name="Rectangle 4">
            <a:extLst>
              <a:ext uri="{FF2B5EF4-FFF2-40B4-BE49-F238E27FC236}">
                <a16:creationId xmlns:a16="http://schemas.microsoft.com/office/drawing/2014/main" id="{8067A75E-5AAD-9992-F70C-EBFB8D563C53}"/>
              </a:ext>
            </a:extLst>
          </p:cNvPr>
          <p:cNvSpPr/>
          <p:nvPr userDrawn="1"/>
        </p:nvSpPr>
        <p:spPr>
          <a:xfrm>
            <a:off x="1819275" y="6327648"/>
            <a:ext cx="1549400" cy="228367"/>
          </a:xfrm>
          <a:prstGeom prst="rect">
            <a:avLst/>
          </a:prstGeom>
          <a:solidFill>
            <a:schemeClr val="bg1"/>
          </a:solidFill>
          <a:ln w="50800" cap="flat">
            <a:noFill/>
            <a:prstDash val="solid"/>
            <a:miter/>
          </a:ln>
        </p:spPr>
        <p:txBody>
          <a:bodyPr rtlCol="0" anchor="ctr"/>
          <a:lstStyle/>
          <a:p>
            <a:pPr algn="l"/>
            <a:endParaRPr lang="en-US" dirty="0"/>
          </a:p>
        </p:txBody>
      </p:sp>
      <p:sp>
        <p:nvSpPr>
          <p:cNvPr id="12" name="Text Placeholder 3">
            <a:extLst>
              <a:ext uri="{FF2B5EF4-FFF2-40B4-BE49-F238E27FC236}">
                <a16:creationId xmlns:a16="http://schemas.microsoft.com/office/drawing/2014/main" id="{BA8DB81A-8D46-EDD0-A9C3-EC82C5074705}"/>
              </a:ext>
            </a:extLst>
          </p:cNvPr>
          <p:cNvSpPr>
            <a:spLocks noGrp="1"/>
          </p:cNvSpPr>
          <p:nvPr>
            <p:ph type="body" sz="quarter" idx="14" hasCustomPrompt="1"/>
          </p:nvPr>
        </p:nvSpPr>
        <p:spPr>
          <a:xfrm>
            <a:off x="367285" y="5404104"/>
            <a:ext cx="8193024"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13" name="Content Placeholder 8">
            <a:extLst>
              <a:ext uri="{FF2B5EF4-FFF2-40B4-BE49-F238E27FC236}">
                <a16:creationId xmlns:a16="http://schemas.microsoft.com/office/drawing/2014/main" id="{74B82DF6-1BD0-235D-4322-670F89E65653}"/>
              </a:ext>
            </a:extLst>
          </p:cNvPr>
          <p:cNvSpPr>
            <a:spLocks noGrp="1"/>
          </p:cNvSpPr>
          <p:nvPr>
            <p:ph sz="quarter" idx="10"/>
          </p:nvPr>
        </p:nvSpPr>
        <p:spPr>
          <a:xfrm>
            <a:off x="367286" y="1574800"/>
            <a:ext cx="10647363" cy="37052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a:extLst>
              <a:ext uri="{FF2B5EF4-FFF2-40B4-BE49-F238E27FC236}">
                <a16:creationId xmlns:a16="http://schemas.microsoft.com/office/drawing/2014/main" id="{E4E9F018-2B30-8466-9630-77384C22E5B8}"/>
              </a:ext>
            </a:extLst>
          </p:cNvPr>
          <p:cNvSpPr>
            <a:spLocks noGrp="1" noChangeArrowheads="1"/>
          </p:cNvSpPr>
          <p:nvPr userDrawn="1"/>
        </p:nvSpPr>
        <p:spPr bwMode="gray">
          <a:xfrm>
            <a:off x="384582" y="6299769"/>
            <a:ext cx="409575" cy="208386"/>
          </a:xfrm>
          <a:prstGeom prst="rect">
            <a:avLst/>
          </a:prstGeom>
          <a:noFill/>
          <a:ln w="9525" algn="ctr">
            <a:noFill/>
            <a:miter lim="800000"/>
            <a:headEnd/>
            <a:tailEnd/>
          </a:ln>
          <a:effectLst/>
        </p:spPr>
        <p:txBody>
          <a:bodyPr lIns="0" tIns="0" rIns="0" bIns="0" anchor="b"/>
          <a:lstStyle>
            <a:defPPr>
              <a:defRPr lang="en-US"/>
            </a:defPPr>
            <a:lvl1pPr algn="ctr" rtl="0" fontAlgn="base">
              <a:spcBef>
                <a:spcPct val="0"/>
              </a:spcBef>
              <a:spcAft>
                <a:spcPct val="0"/>
              </a:spcAft>
              <a:defRPr sz="2400" b="1" kern="1200">
                <a:solidFill>
                  <a:schemeClr val="tx1"/>
                </a:solidFill>
                <a:latin typeface="Arial" charset="0"/>
                <a:ea typeface="+mn-ea"/>
                <a:cs typeface="+mn-cs"/>
              </a:defRPr>
            </a:lvl1pPr>
            <a:lvl2pPr marL="457200" algn="ctr" rtl="0" fontAlgn="base">
              <a:spcBef>
                <a:spcPct val="0"/>
              </a:spcBef>
              <a:spcAft>
                <a:spcPct val="0"/>
              </a:spcAft>
              <a:defRPr sz="2400" b="1" kern="1200">
                <a:solidFill>
                  <a:schemeClr val="tx1"/>
                </a:solidFill>
                <a:latin typeface="Arial" charset="0"/>
                <a:ea typeface="+mn-ea"/>
                <a:cs typeface="+mn-cs"/>
              </a:defRPr>
            </a:lvl2pPr>
            <a:lvl3pPr marL="914400" algn="ctr" rtl="0" fontAlgn="base">
              <a:spcBef>
                <a:spcPct val="0"/>
              </a:spcBef>
              <a:spcAft>
                <a:spcPct val="0"/>
              </a:spcAft>
              <a:defRPr sz="2400" b="1" kern="1200">
                <a:solidFill>
                  <a:schemeClr val="tx1"/>
                </a:solidFill>
                <a:latin typeface="Arial" charset="0"/>
                <a:ea typeface="+mn-ea"/>
                <a:cs typeface="+mn-cs"/>
              </a:defRPr>
            </a:lvl3pPr>
            <a:lvl4pPr marL="1371600" algn="ctr" rtl="0" fontAlgn="base">
              <a:spcBef>
                <a:spcPct val="0"/>
              </a:spcBef>
              <a:spcAft>
                <a:spcPct val="0"/>
              </a:spcAft>
              <a:defRPr sz="2400" b="1" kern="1200">
                <a:solidFill>
                  <a:schemeClr val="tx1"/>
                </a:solidFill>
                <a:latin typeface="Arial" charset="0"/>
                <a:ea typeface="+mn-ea"/>
                <a:cs typeface="+mn-cs"/>
              </a:defRPr>
            </a:lvl4pPr>
            <a:lvl5pPr marL="1828800" algn="ctr" rtl="0" fontAlgn="base">
              <a:spcBef>
                <a:spcPct val="0"/>
              </a:spcBef>
              <a:spcAft>
                <a:spcPct val="0"/>
              </a:spcAft>
              <a:defRPr sz="2400" b="1" kern="1200">
                <a:solidFill>
                  <a:schemeClr val="tx1"/>
                </a:solidFill>
                <a:latin typeface="Arial" charset="0"/>
                <a:ea typeface="+mn-ea"/>
                <a:cs typeface="+mn-cs"/>
              </a:defRPr>
            </a:lvl5pPr>
            <a:lvl6pPr marL="2286000" algn="l" defTabSz="914400" rtl="0" eaLnBrk="1" latinLnBrk="0" hangingPunct="1">
              <a:defRPr sz="2400" b="1" kern="1200">
                <a:solidFill>
                  <a:schemeClr val="tx1"/>
                </a:solidFill>
                <a:latin typeface="Arial" charset="0"/>
                <a:ea typeface="+mn-ea"/>
                <a:cs typeface="+mn-cs"/>
              </a:defRPr>
            </a:lvl6pPr>
            <a:lvl7pPr marL="2743200" algn="l" defTabSz="914400" rtl="0" eaLnBrk="1" latinLnBrk="0" hangingPunct="1">
              <a:defRPr sz="2400" b="1" kern="1200">
                <a:solidFill>
                  <a:schemeClr val="tx1"/>
                </a:solidFill>
                <a:latin typeface="Arial" charset="0"/>
                <a:ea typeface="+mn-ea"/>
                <a:cs typeface="+mn-cs"/>
              </a:defRPr>
            </a:lvl7pPr>
            <a:lvl8pPr marL="3200400" algn="l" defTabSz="914400" rtl="0" eaLnBrk="1" latinLnBrk="0" hangingPunct="1">
              <a:defRPr sz="2400" b="1" kern="1200">
                <a:solidFill>
                  <a:schemeClr val="tx1"/>
                </a:solidFill>
                <a:latin typeface="Arial" charset="0"/>
                <a:ea typeface="+mn-ea"/>
                <a:cs typeface="+mn-cs"/>
              </a:defRPr>
            </a:lvl8pPr>
            <a:lvl9pPr marL="3657600" algn="l" defTabSz="914400" rtl="0" eaLnBrk="1" latinLnBrk="0" hangingPunct="1">
              <a:defRPr sz="2400" b="1" kern="1200">
                <a:solidFill>
                  <a:schemeClr val="tx1"/>
                </a:solidFill>
                <a:latin typeface="Arial" charset="0"/>
                <a:ea typeface="+mn-ea"/>
                <a:cs typeface="+mn-cs"/>
              </a:defRPr>
            </a:lvl9pPr>
          </a:lstStyle>
          <a:p>
            <a:pPr algn="l" defTabSz="775867" eaLnBrk="1" hangingPunct="1">
              <a:defRPr/>
            </a:pPr>
            <a:fld id="{3DBC93D6-C358-9648-9CB7-FB101C9037AB}" type="slidenum">
              <a:rPr lang="en-US" sz="800">
                <a:solidFill>
                  <a:schemeClr val="bg1"/>
                </a:solidFill>
                <a:latin typeface="Century Gothic" panose="020B0502020202020204" pitchFamily="34" charset="0"/>
              </a:rPr>
              <a:pPr algn="l" defTabSz="775867" eaLnBrk="1" hangingPunct="1">
                <a:defRPr/>
              </a:pPr>
              <a:t>‹#›</a:t>
            </a:fld>
            <a:endParaRPr lang="en-US" sz="800" dirty="0">
              <a:solidFill>
                <a:schemeClr val="bg1"/>
              </a:solidFill>
              <a:latin typeface="Century Gothic" panose="020B0502020202020204" pitchFamily="34" charset="0"/>
            </a:endParaRPr>
          </a:p>
        </p:txBody>
      </p:sp>
      <p:sp>
        <p:nvSpPr>
          <p:cNvPr id="3" name="Title Placeholder 6">
            <a:extLst>
              <a:ext uri="{FF2B5EF4-FFF2-40B4-BE49-F238E27FC236}">
                <a16:creationId xmlns:a16="http://schemas.microsoft.com/office/drawing/2014/main" id="{9913E819-8D52-8A95-7D31-C73BEC59D807}"/>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3204157359"/>
      </p:ext>
    </p:extLst>
  </p:cSld>
  <p:clrMapOvr>
    <a:masterClrMapping/>
  </p:clrMapOvr>
  <p:transition>
    <p:fade/>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Data Stream_alt5">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570AD9-F776-9BD3-F569-E65C4607FC60}"/>
              </a:ext>
            </a:extLst>
          </p:cNvPr>
          <p:cNvSpPr/>
          <p:nvPr userDrawn="1"/>
        </p:nvSpPr>
        <p:spPr>
          <a:xfrm>
            <a:off x="3277590" y="219808"/>
            <a:ext cx="997527" cy="603504"/>
          </a:xfrm>
          <a:prstGeom prst="rect">
            <a:avLst/>
          </a:prstGeom>
          <a:solidFill>
            <a:schemeClr val="bg1">
              <a:alpha val="50000"/>
            </a:schemeClr>
          </a:solidFill>
          <a:ln w="50800" cap="flat">
            <a:noFill/>
            <a:prstDash val="solid"/>
            <a:miter/>
          </a:ln>
        </p:spPr>
        <p:txBody>
          <a:bodyPr rtlCol="0" anchor="ctr"/>
          <a:lstStyle/>
          <a:p>
            <a:pPr algn="l"/>
            <a:endParaRPr lang="en-US" dirty="0"/>
          </a:p>
        </p:txBody>
      </p:sp>
      <p:sp>
        <p:nvSpPr>
          <p:cNvPr id="6" name="Text Placeholder 3">
            <a:extLst>
              <a:ext uri="{FF2B5EF4-FFF2-40B4-BE49-F238E27FC236}">
                <a16:creationId xmlns:a16="http://schemas.microsoft.com/office/drawing/2014/main" id="{51C332D2-1F4E-F48E-13A6-799362D72DE0}"/>
              </a:ext>
            </a:extLst>
          </p:cNvPr>
          <p:cNvSpPr>
            <a:spLocks noGrp="1"/>
          </p:cNvSpPr>
          <p:nvPr>
            <p:ph type="body" sz="quarter" idx="14" hasCustomPrompt="1"/>
          </p:nvPr>
        </p:nvSpPr>
        <p:spPr>
          <a:xfrm>
            <a:off x="367285" y="5833872"/>
            <a:ext cx="8193024"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8" name="Content Placeholder 8">
            <a:extLst>
              <a:ext uri="{FF2B5EF4-FFF2-40B4-BE49-F238E27FC236}">
                <a16:creationId xmlns:a16="http://schemas.microsoft.com/office/drawing/2014/main" id="{D2CF81CD-DD46-EA79-7BCD-7356762AFF9B}"/>
              </a:ext>
            </a:extLst>
          </p:cNvPr>
          <p:cNvSpPr>
            <a:spLocks noGrp="1"/>
          </p:cNvSpPr>
          <p:nvPr>
            <p:ph sz="quarter" idx="10"/>
          </p:nvPr>
        </p:nvSpPr>
        <p:spPr>
          <a:xfrm>
            <a:off x="367286" y="1574800"/>
            <a:ext cx="10647363"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Placeholder 6">
            <a:extLst>
              <a:ext uri="{FF2B5EF4-FFF2-40B4-BE49-F238E27FC236}">
                <a16:creationId xmlns:a16="http://schemas.microsoft.com/office/drawing/2014/main" id="{6C4BF043-2D21-E606-9266-D4F265644AFD}"/>
              </a:ext>
            </a:extLst>
          </p:cNvPr>
          <p:cNvSpPr>
            <a:spLocks noGrp="1"/>
          </p:cNvSpPr>
          <p:nvPr>
            <p:ph type="title" hasCustomPrompt="1"/>
          </p:nvPr>
        </p:nvSpPr>
        <p:spPr>
          <a:xfrm>
            <a:off x="367286" y="365759"/>
            <a:ext cx="11459588"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extLst>
      <p:ext uri="{BB962C8B-B14F-4D97-AF65-F5344CB8AC3E}">
        <p14:creationId xmlns:p14="http://schemas.microsoft.com/office/powerpoint/2010/main" val="1712026611"/>
      </p:ext>
    </p:extLst>
  </p:cSld>
  <p:clrMapOvr>
    <a:masterClrMapping/>
  </p:clrMapOvr>
  <p:transition>
    <p:fade/>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Content">
    <p:spTree>
      <p:nvGrpSpPr>
        <p:cNvPr id="1" name=""/>
        <p:cNvGrpSpPr/>
        <p:nvPr/>
      </p:nvGrpSpPr>
      <p:grpSpPr>
        <a:xfrm>
          <a:off x="0" y="0"/>
          <a:ext cx="0" cy="0"/>
          <a:chOff x="0" y="0"/>
          <a:chExt cx="0" cy="0"/>
        </a:xfrm>
      </p:grpSpPr>
      <p:sp>
        <p:nvSpPr>
          <p:cNvPr id="2" name="Title 1"/>
          <p:cNvSpPr>
            <a:spLocks noGrp="1"/>
          </p:cNvSpPr>
          <p:nvPr>
            <p:ph type="title"/>
          </p:nvPr>
        </p:nvSpPr>
        <p:spPr>
          <a:xfrm>
            <a:off x="662519" y="114300"/>
            <a:ext cx="10978620" cy="968912"/>
          </a:xfrm>
        </p:spPr>
        <p:txBody>
          <a:bodyPr/>
          <a:lstStyle>
            <a:lvl1pPr algn="l">
              <a:defRPr/>
            </a:lvl1pPr>
          </a:lstStyle>
          <a:p>
            <a:r>
              <a:rPr lang="en-US" dirty="0"/>
              <a:t>Click to edit Master title style</a:t>
            </a:r>
          </a:p>
        </p:txBody>
      </p:sp>
      <p:sp>
        <p:nvSpPr>
          <p:cNvPr id="4" name="Text Placeholder 2"/>
          <p:cNvSpPr>
            <a:spLocks noGrp="1"/>
          </p:cNvSpPr>
          <p:nvPr>
            <p:ph idx="1"/>
          </p:nvPr>
        </p:nvSpPr>
        <p:spPr bwMode="auto">
          <a:xfrm>
            <a:off x="662518" y="1469797"/>
            <a:ext cx="10978619" cy="4582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t" anchorCtr="0" compatLnSpc="1">
            <a:prstTxWarp prst="textNoShape">
              <a:avLst/>
            </a:prstTxWarp>
            <a:noAutofit/>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Tree>
    <p:extLst>
      <p:ext uri="{BB962C8B-B14F-4D97-AF65-F5344CB8AC3E}">
        <p14:creationId xmlns:p14="http://schemas.microsoft.com/office/powerpoint/2010/main" val="21268717"/>
      </p:ext>
    </p:extLst>
  </p:cSld>
  <p:clrMapOvr>
    <a:masterClrMapping/>
  </p:clrMapOvr>
  <p:transition>
    <p:fade/>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594251497"/>
      </p:ext>
    </p:extLst>
  </p:cSld>
  <p:clrMapOvr>
    <a:masterClrMapping/>
  </p:clrMapOvr>
  <p:transition>
    <p:fade/>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itleOnly">
  <p:cSld name="1_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a:t>Click to edit Master title style</a:t>
            </a:r>
          </a:p>
        </p:txBody>
      </p:sp>
    </p:spTree>
    <p:extLst>
      <p:ext uri="{BB962C8B-B14F-4D97-AF65-F5344CB8AC3E}">
        <p14:creationId xmlns:p14="http://schemas.microsoft.com/office/powerpoint/2010/main" val="193031975"/>
      </p:ext>
    </p:extLst>
  </p:cSld>
  <p:clrMapOvr>
    <a:masterClrMapping/>
  </p:clrMapOvr>
  <p:transition>
    <p:fade/>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1"/>
          <p:cNvSpPr/>
          <p:nvPr userDrawn="1"/>
        </p:nvSpPr>
        <p:spPr bwMode="white">
          <a:xfrm>
            <a:off x="0" y="0"/>
            <a:ext cx="12192000" cy="1905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Tree>
    <p:extLst>
      <p:ext uri="{BB962C8B-B14F-4D97-AF65-F5344CB8AC3E}">
        <p14:creationId xmlns:p14="http://schemas.microsoft.com/office/powerpoint/2010/main" val="3253380247"/>
      </p:ext>
    </p:extLst>
  </p:cSld>
  <p:clrMapOvr>
    <a:masterClrMapping/>
  </p:clrMapOvr>
  <p:transition>
    <p:wipe dir="r"/>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3" name="Content Placeholder 7">
            <a:extLst>
              <a:ext uri="{FF2B5EF4-FFF2-40B4-BE49-F238E27FC236}">
                <a16:creationId xmlns:a16="http://schemas.microsoft.com/office/drawing/2014/main" id="{A40FA48D-85AA-44B4-B95B-F2B65D97DD43}"/>
              </a:ext>
            </a:extLst>
          </p:cNvPr>
          <p:cNvSpPr>
            <a:spLocks noGrp="1"/>
          </p:cNvSpPr>
          <p:nvPr>
            <p:ph sz="quarter" idx="11" hasCustomPrompt="1"/>
          </p:nvPr>
        </p:nvSpPr>
        <p:spPr>
          <a:xfrm>
            <a:off x="662519" y="6248400"/>
            <a:ext cx="9721807" cy="461963"/>
          </a:xfrm>
        </p:spPr>
        <p:txBody>
          <a:bodyPr lIns="0" anchor="b"/>
          <a:lstStyle>
            <a:lvl1pPr marL="0" indent="0">
              <a:spcAft>
                <a:spcPts val="300"/>
              </a:spcAft>
              <a:buFontTx/>
              <a:buNone/>
              <a:defRPr sz="900"/>
            </a:lvl1pPr>
            <a:lvl2pPr marL="228594" indent="0">
              <a:buFontTx/>
              <a:buNone/>
              <a:defRPr sz="900"/>
            </a:lvl2pPr>
            <a:lvl3pPr marL="573074" indent="0">
              <a:buFontTx/>
              <a:buNone/>
              <a:defRPr sz="900"/>
            </a:lvl3pPr>
            <a:lvl4pPr marL="687369" indent="0">
              <a:buFontTx/>
              <a:buNone/>
              <a:defRPr sz="900"/>
            </a:lvl4pPr>
            <a:lvl5pPr marL="917552" indent="0">
              <a:buFontTx/>
              <a:buNone/>
              <a:defRPr sz="900"/>
            </a:lvl5pPr>
          </a:lstStyle>
          <a:p>
            <a:pPr lvl="0"/>
            <a:r>
              <a:rPr lang="en-US"/>
              <a:t>footnote</a:t>
            </a:r>
          </a:p>
        </p:txBody>
      </p:sp>
      <p:sp>
        <p:nvSpPr>
          <p:cNvPr id="4" name="Title 3">
            <a:extLst>
              <a:ext uri="{FF2B5EF4-FFF2-40B4-BE49-F238E27FC236}">
                <a16:creationId xmlns:a16="http://schemas.microsoft.com/office/drawing/2014/main" id="{93DD1E28-99E4-44D1-A6AD-739B5AC42E4E}"/>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210073301"/>
      </p:ext>
    </p:extLst>
  </p:cSld>
  <p:clrMapOvr>
    <a:masterClrMapping/>
  </p:clrMapOvr>
  <p:transition>
    <p:fade/>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Long Term">
    <p:spTree>
      <p:nvGrpSpPr>
        <p:cNvPr id="1" name=""/>
        <p:cNvGrpSpPr/>
        <p:nvPr/>
      </p:nvGrpSpPr>
      <p:grpSpPr>
        <a:xfrm>
          <a:off x="0" y="0"/>
          <a:ext cx="0" cy="0"/>
          <a:chOff x="0" y="0"/>
          <a:chExt cx="0" cy="0"/>
        </a:xfrm>
      </p:grpSpPr>
      <p:sp>
        <p:nvSpPr>
          <p:cNvPr id="8" name="Content Placeholder 7">
            <a:extLst>
              <a:ext uri="{FF2B5EF4-FFF2-40B4-BE49-F238E27FC236}">
                <a16:creationId xmlns:a16="http://schemas.microsoft.com/office/drawing/2014/main" id="{117022A7-4BA8-FCB7-5074-1B56CECD6DF8}"/>
              </a:ext>
            </a:extLst>
          </p:cNvPr>
          <p:cNvSpPr>
            <a:spLocks noGrp="1"/>
          </p:cNvSpPr>
          <p:nvPr>
            <p:ph sz="quarter" idx="10" hasCustomPrompt="1"/>
          </p:nvPr>
        </p:nvSpPr>
        <p:spPr>
          <a:xfrm>
            <a:off x="367284" y="1574800"/>
            <a:ext cx="11459591" cy="4114800"/>
          </a:xfrm>
        </p:spPr>
        <p:txBody>
          <a:bodyPr/>
          <a:lstStyle>
            <a:lvl1pPr marL="274320" indent="-274320">
              <a:defRPr/>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a:extLst>
              <a:ext uri="{FF2B5EF4-FFF2-40B4-BE49-F238E27FC236}">
                <a16:creationId xmlns:a16="http://schemas.microsoft.com/office/drawing/2014/main" id="{8220226E-F82D-52DF-2FCC-6209BED09E97}"/>
              </a:ext>
            </a:extLst>
          </p:cNvPr>
          <p:cNvSpPr>
            <a:spLocks noGrp="1"/>
          </p:cNvSpPr>
          <p:nvPr>
            <p:ph type="body" sz="quarter" idx="11" hasCustomPrompt="1"/>
          </p:nvPr>
        </p:nvSpPr>
        <p:spPr>
          <a:xfrm>
            <a:off x="367284" y="5833872"/>
            <a:ext cx="8819340" cy="493776"/>
          </a:xfrm>
        </p:spPr>
        <p:txBody>
          <a:bodyPr anchor="b"/>
          <a:lstStyle>
            <a:lvl1pPr marL="0" indent="0">
              <a:spcBef>
                <a:spcPts val="0"/>
              </a:spcBef>
              <a:spcAft>
                <a:spcPts val="300"/>
              </a:spcAft>
              <a:buNone/>
              <a:defRPr sz="900" b="0" i="0">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6" name="Title Placeholder 6">
            <a:extLst>
              <a:ext uri="{FF2B5EF4-FFF2-40B4-BE49-F238E27FC236}">
                <a16:creationId xmlns:a16="http://schemas.microsoft.com/office/drawing/2014/main" id="{8607E7D1-CF96-748D-19F0-853D3F7E4AC3}"/>
              </a:ext>
            </a:extLst>
          </p:cNvPr>
          <p:cNvSpPr>
            <a:spLocks noGrp="1"/>
          </p:cNvSpPr>
          <p:nvPr>
            <p:ph type="title" hasCustomPrompt="1"/>
          </p:nvPr>
        </p:nvSpPr>
        <p:spPr>
          <a:xfrm>
            <a:off x="365125" y="365760"/>
            <a:ext cx="11461750" cy="461665"/>
          </a:xfrm>
          <a:prstGeom prst="rect">
            <a:avLst/>
          </a:prstGeom>
        </p:spPr>
        <p:txBody>
          <a:bodyPr vert="horz" wrap="square" lIns="0" tIns="0" rIns="0" bIns="0" rtlCol="0" anchor="t" anchorCtr="0">
            <a:spAutoFit/>
          </a:bodyPr>
          <a:lstStyle>
            <a:lvl1pPr>
              <a:defRPr sz="3000"/>
            </a:lvl1pPr>
          </a:lstStyle>
          <a:p>
            <a:r>
              <a:rPr lang="en-US" dirty="0"/>
              <a:t>Click To Edit Master Title Style</a:t>
            </a:r>
          </a:p>
        </p:txBody>
      </p:sp>
    </p:spTree>
    <p:custDataLst>
      <p:tags r:id="rId1"/>
    </p:custDataLst>
    <p:extLst>
      <p:ext uri="{BB962C8B-B14F-4D97-AF65-F5344CB8AC3E}">
        <p14:creationId xmlns:p14="http://schemas.microsoft.com/office/powerpoint/2010/main" val="412222156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Title Slide3_white">
    <p:bg>
      <p:bgPr>
        <a:solidFill>
          <a:schemeClr val="bg1"/>
        </a:solidFill>
        <a:effectLst/>
      </p:bgPr>
    </p:bg>
    <p:spTree>
      <p:nvGrpSpPr>
        <p:cNvPr id="1" name=""/>
        <p:cNvGrpSpPr/>
        <p:nvPr/>
      </p:nvGrpSpPr>
      <p:grpSpPr>
        <a:xfrm>
          <a:off x="0" y="0"/>
          <a:ext cx="0" cy="0"/>
          <a:chOff x="0" y="0"/>
          <a:chExt cx="0" cy="0"/>
        </a:xfrm>
      </p:grpSpPr>
      <p:sp>
        <p:nvSpPr>
          <p:cNvPr id="14" name="Picture Placeholder 3">
            <a:extLst>
              <a:ext uri="{FF2B5EF4-FFF2-40B4-BE49-F238E27FC236}">
                <a16:creationId xmlns:a16="http://schemas.microsoft.com/office/drawing/2014/main" id="{F0480007-88D5-CC08-E690-0D2A587EC2B1}"/>
              </a:ext>
            </a:extLst>
          </p:cNvPr>
          <p:cNvSpPr>
            <a:spLocks noGrp="1"/>
          </p:cNvSpPr>
          <p:nvPr>
            <p:ph type="pic" sz="quarter" idx="17"/>
          </p:nvPr>
        </p:nvSpPr>
        <p:spPr>
          <a:xfrm>
            <a:off x="0" y="0"/>
            <a:ext cx="12192000" cy="6858000"/>
          </a:xfrm>
          <a:solidFill>
            <a:schemeClr val="tx2">
              <a:lumMod val="20000"/>
              <a:lumOff val="80000"/>
            </a:schemeClr>
          </a:solidFill>
        </p:spPr>
        <p:txBody>
          <a:bodyPr anchor="ctr"/>
          <a:lstStyle>
            <a:lvl1pPr marL="0" indent="0" algn="ctr">
              <a:buNone/>
              <a:defRPr/>
            </a:lvl1pPr>
          </a:lstStyle>
          <a:p>
            <a:r>
              <a:rPr lang="en-US" dirty="0"/>
              <a:t>Click icon to add picture</a:t>
            </a:r>
          </a:p>
        </p:txBody>
      </p:sp>
      <p:sp>
        <p:nvSpPr>
          <p:cNvPr id="3" name="Text Placeholder 12">
            <a:extLst>
              <a:ext uri="{FF2B5EF4-FFF2-40B4-BE49-F238E27FC236}">
                <a16:creationId xmlns:a16="http://schemas.microsoft.com/office/drawing/2014/main" id="{7AA08890-C485-34DF-5ECD-52D95522C297}"/>
              </a:ext>
            </a:extLst>
          </p:cNvPr>
          <p:cNvSpPr>
            <a:spLocks noGrp="1"/>
          </p:cNvSpPr>
          <p:nvPr>
            <p:ph type="body" sz="quarter" idx="13" hasCustomPrompt="1"/>
          </p:nvPr>
        </p:nvSpPr>
        <p:spPr>
          <a:xfrm>
            <a:off x="372401" y="5598870"/>
            <a:ext cx="8997028" cy="427008"/>
          </a:xfrm>
        </p:spPr>
        <p:txBody>
          <a:bodyPr tIns="0"/>
          <a:lstStyle>
            <a:lvl1pPr marL="0" indent="0" algn="l">
              <a:lnSpc>
                <a:spcPts val="2340"/>
              </a:lnSpc>
              <a:spcBef>
                <a:spcPts val="0"/>
              </a:spcBef>
              <a:spcAft>
                <a:spcPts val="0"/>
              </a:spcAft>
              <a:buNone/>
              <a:defRPr sz="1900" b="1" i="0" cap="none" spc="0" baseline="0">
                <a:solidFill>
                  <a:schemeClr val="tx1"/>
                </a:solidFill>
                <a:latin typeface="+mj-lt"/>
                <a:cs typeface="Arial" panose="020B0604020202020204" pitchFamily="34" charset="0"/>
              </a:defRPr>
            </a:lvl1pPr>
          </a:lstStyle>
          <a:p>
            <a:pPr lvl="0"/>
            <a:r>
              <a:rPr lang="en-US" dirty="0"/>
              <a:t>CLICK TO EDIT MASTER TEXT STYLES</a:t>
            </a:r>
          </a:p>
        </p:txBody>
      </p:sp>
      <p:sp>
        <p:nvSpPr>
          <p:cNvPr id="5" name="Title 1">
            <a:extLst>
              <a:ext uri="{FF2B5EF4-FFF2-40B4-BE49-F238E27FC236}">
                <a16:creationId xmlns:a16="http://schemas.microsoft.com/office/drawing/2014/main" id="{0D13C9E7-015A-9060-8A00-B217FC75C176}"/>
              </a:ext>
            </a:extLst>
          </p:cNvPr>
          <p:cNvSpPr>
            <a:spLocks noGrp="1"/>
          </p:cNvSpPr>
          <p:nvPr>
            <p:ph type="title" hasCustomPrompt="1"/>
          </p:nvPr>
        </p:nvSpPr>
        <p:spPr>
          <a:xfrm>
            <a:off x="372401" y="4685665"/>
            <a:ext cx="8997024" cy="685800"/>
          </a:xfrm>
          <a:prstGeom prst="rect">
            <a:avLst/>
          </a:prstGeom>
        </p:spPr>
        <p:txBody>
          <a:bodyPr lIns="0" tIns="0" rIns="0" bIns="0" anchor="b">
            <a:noAutofit/>
          </a:bodyPr>
          <a:lstStyle>
            <a:lvl1pPr algn="l">
              <a:lnSpc>
                <a:spcPts val="4200"/>
              </a:lnSpc>
              <a:defRPr sz="3800" b="1" i="0" cap="none" spc="0" baseline="0">
                <a:solidFill>
                  <a:schemeClr val="accent1"/>
                </a:solidFill>
                <a:effectLst/>
                <a:latin typeface="Century Gothic" panose="020B0502020202020204" pitchFamily="34" charset="0"/>
              </a:defRPr>
            </a:lvl1pPr>
          </a:lstStyle>
          <a:p>
            <a:r>
              <a:rPr lang="en-US" dirty="0"/>
              <a:t>Click To Edit Master Title Style</a:t>
            </a:r>
          </a:p>
        </p:txBody>
      </p:sp>
      <p:sp>
        <p:nvSpPr>
          <p:cNvPr id="6" name="Text Placeholder 12">
            <a:extLst>
              <a:ext uri="{FF2B5EF4-FFF2-40B4-BE49-F238E27FC236}">
                <a16:creationId xmlns:a16="http://schemas.microsoft.com/office/drawing/2014/main" id="{A31B3807-1489-CAA0-5705-0C3FFD4AFE38}"/>
              </a:ext>
            </a:extLst>
          </p:cNvPr>
          <p:cNvSpPr>
            <a:spLocks noGrp="1"/>
          </p:cNvSpPr>
          <p:nvPr>
            <p:ph type="body" sz="quarter" idx="16" hasCustomPrompt="1"/>
          </p:nvPr>
        </p:nvSpPr>
        <p:spPr>
          <a:xfrm>
            <a:off x="372401" y="5887534"/>
            <a:ext cx="8997028" cy="427008"/>
          </a:xfrm>
        </p:spPr>
        <p:txBody>
          <a:bodyPr tIns="0"/>
          <a:lstStyle>
            <a:lvl1pPr marL="0" indent="0" algn="l">
              <a:lnSpc>
                <a:spcPts val="2340"/>
              </a:lnSpc>
              <a:spcBef>
                <a:spcPts val="0"/>
              </a:spcBef>
              <a:spcAft>
                <a:spcPts val="0"/>
              </a:spcAft>
              <a:buNone/>
              <a:defRPr sz="1425" b="0" i="0" cap="none" spc="0" baseline="0">
                <a:solidFill>
                  <a:schemeClr val="tx1"/>
                </a:solidFill>
                <a:latin typeface="+mj-lt"/>
                <a:cs typeface="Arial" panose="020B0604020202020204" pitchFamily="34" charset="0"/>
              </a:defRPr>
            </a:lvl1pPr>
          </a:lstStyle>
          <a:p>
            <a:pPr lvl="0"/>
            <a:r>
              <a:rPr lang="en-US" dirty="0"/>
              <a:t>Click to edit master text styles</a:t>
            </a:r>
          </a:p>
        </p:txBody>
      </p:sp>
      <p:pic>
        <p:nvPicPr>
          <p:cNvPr id="9" name="Graphic 8">
            <a:extLst>
              <a:ext uri="{FF2B5EF4-FFF2-40B4-BE49-F238E27FC236}">
                <a16:creationId xmlns:a16="http://schemas.microsoft.com/office/drawing/2014/main" id="{C094DDB1-9376-22E5-801C-9ED1A1833261}"/>
              </a:ext>
            </a:extLst>
          </p:cNvPr>
          <p:cNvPicPr>
            <a:picLocks noChangeAspect="1"/>
          </p:cNvPicPr>
          <p:nvPr userDrawn="1"/>
        </p:nvPicPr>
        <p:blipFill rotWithShape="1">
          <a:blip cstate="screen">
            <a:extLst>
              <a:ext uri="{28A0092B-C50C-407E-A947-70E740481C1C}">
                <a14:useLocalDpi xmlns:a14="http://schemas.microsoft.com/office/drawing/2010/main"/>
              </a:ext>
              <a:ext uri="{96DAC541-7B7A-43D3-8B79-37D633B846F1}">
                <asvg:svgBlip xmlns:asvg="http://schemas.microsoft.com/office/drawing/2016/SVG/main" r:embed="rId2"/>
              </a:ext>
            </a:extLst>
          </a:blip>
          <a:srcRect l="4715" r="28273"/>
          <a:stretch/>
        </p:blipFill>
        <p:spPr>
          <a:xfrm>
            <a:off x="-1" y="503797"/>
            <a:ext cx="12191999" cy="3893204"/>
          </a:xfrm>
          <a:prstGeom prst="rect">
            <a:avLst/>
          </a:prstGeom>
        </p:spPr>
      </p:pic>
      <p:pic>
        <p:nvPicPr>
          <p:cNvPr id="2" name="Graphic 1">
            <a:extLst>
              <a:ext uri="{FF2B5EF4-FFF2-40B4-BE49-F238E27FC236}">
                <a16:creationId xmlns:a16="http://schemas.microsoft.com/office/drawing/2014/main" id="{656695F1-0166-D86D-6A54-F901CD88C10F}"/>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0147413" y="5699303"/>
            <a:ext cx="1760018" cy="419052"/>
          </a:xfrm>
          <a:prstGeom prst="rect">
            <a:avLst/>
          </a:prstGeom>
        </p:spPr>
      </p:pic>
    </p:spTree>
    <p:extLst>
      <p:ext uri="{BB962C8B-B14F-4D97-AF65-F5344CB8AC3E}">
        <p14:creationId xmlns:p14="http://schemas.microsoft.com/office/powerpoint/2010/main" val="1038535188"/>
      </p:ext>
    </p:extLst>
  </p:cSld>
  <p:clrMapOvr>
    <a:masterClrMapping/>
  </p:clrMapOvr>
  <p:transition>
    <p:fade/>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ntent">
    <p:spTree>
      <p:nvGrpSpPr>
        <p:cNvPr id="1" name=""/>
        <p:cNvGrpSpPr/>
        <p:nvPr/>
      </p:nvGrpSpPr>
      <p:grpSpPr>
        <a:xfrm>
          <a:off x="0" y="0"/>
          <a:ext cx="0" cy="0"/>
          <a:chOff x="0" y="0"/>
          <a:chExt cx="0" cy="0"/>
        </a:xfrm>
      </p:grpSpPr>
      <p:sp>
        <p:nvSpPr>
          <p:cNvPr id="2" name="Title 1"/>
          <p:cNvSpPr>
            <a:spLocks noGrp="1"/>
          </p:cNvSpPr>
          <p:nvPr>
            <p:ph type="title"/>
          </p:nvPr>
        </p:nvSpPr>
        <p:spPr>
          <a:xfrm>
            <a:off x="662519" y="114300"/>
            <a:ext cx="10978620" cy="968912"/>
          </a:xfrm>
        </p:spPr>
        <p:txBody>
          <a:bodyPr/>
          <a:lstStyle>
            <a:lvl1pPr algn="l">
              <a:defRPr/>
            </a:lvl1pPr>
          </a:lstStyle>
          <a:p>
            <a:r>
              <a:rPr lang="en-US" dirty="0"/>
              <a:t>Click to edit Master title style</a:t>
            </a:r>
          </a:p>
        </p:txBody>
      </p:sp>
      <p:sp>
        <p:nvSpPr>
          <p:cNvPr id="4" name="Text Placeholder 2"/>
          <p:cNvSpPr>
            <a:spLocks noGrp="1"/>
          </p:cNvSpPr>
          <p:nvPr>
            <p:ph idx="1"/>
          </p:nvPr>
        </p:nvSpPr>
        <p:spPr bwMode="auto">
          <a:xfrm>
            <a:off x="662518" y="1469797"/>
            <a:ext cx="10978619" cy="4582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t" anchorCtr="0" compatLnSpc="1">
            <a:prstTxWarp prst="textNoShape">
              <a:avLst/>
            </a:prstTxWarp>
            <a:noAutofit/>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Tree>
    <p:extLst>
      <p:ext uri="{BB962C8B-B14F-4D97-AF65-F5344CB8AC3E}">
        <p14:creationId xmlns:p14="http://schemas.microsoft.com/office/powerpoint/2010/main" val="3031442732"/>
      </p:ext>
    </p:extLst>
  </p:cSld>
  <p:clrMapOvr>
    <a:masterClrMapping/>
  </p:clrMapOvr>
  <p:transition>
    <p:fade/>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1381301825"/>
      </p:ext>
    </p:extLst>
  </p:cSld>
  <p:clrMapOvr>
    <a:masterClrMapping/>
  </p:clrMapOvr>
  <p:transition>
    <p:fade/>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Content_Logo">
    <p:spTree>
      <p:nvGrpSpPr>
        <p:cNvPr id="1" name=""/>
        <p:cNvGrpSpPr/>
        <p:nvPr/>
      </p:nvGrpSpPr>
      <p:grpSpPr>
        <a:xfrm>
          <a:off x="0" y="0"/>
          <a:ext cx="0" cy="0"/>
          <a:chOff x="0" y="0"/>
          <a:chExt cx="0" cy="0"/>
        </a:xfrm>
      </p:grpSpPr>
      <p:sp>
        <p:nvSpPr>
          <p:cNvPr id="8" name="Content Placeholder 7">
            <a:extLst>
              <a:ext uri="{FF2B5EF4-FFF2-40B4-BE49-F238E27FC236}">
                <a16:creationId xmlns:a16="http://schemas.microsoft.com/office/drawing/2014/main" id="{117022A7-4BA8-FCB7-5074-1B56CECD6DF8}"/>
              </a:ext>
            </a:extLst>
          </p:cNvPr>
          <p:cNvSpPr>
            <a:spLocks noGrp="1"/>
          </p:cNvSpPr>
          <p:nvPr>
            <p:ph sz="quarter" idx="10" hasCustomPrompt="1"/>
          </p:nvPr>
        </p:nvSpPr>
        <p:spPr>
          <a:xfrm>
            <a:off x="367284" y="1574800"/>
            <a:ext cx="11459591" cy="41148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a:extLst>
              <a:ext uri="{FF2B5EF4-FFF2-40B4-BE49-F238E27FC236}">
                <a16:creationId xmlns:a16="http://schemas.microsoft.com/office/drawing/2014/main" id="{8220226E-F82D-52DF-2FCC-6209BED09E97}"/>
              </a:ext>
            </a:extLst>
          </p:cNvPr>
          <p:cNvSpPr>
            <a:spLocks noGrp="1"/>
          </p:cNvSpPr>
          <p:nvPr>
            <p:ph type="body" sz="quarter" idx="11" hasCustomPrompt="1"/>
          </p:nvPr>
        </p:nvSpPr>
        <p:spPr>
          <a:xfrm>
            <a:off x="367284" y="5833872"/>
            <a:ext cx="8819340"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6" name="Title Placeholder 6">
            <a:extLst>
              <a:ext uri="{FF2B5EF4-FFF2-40B4-BE49-F238E27FC236}">
                <a16:creationId xmlns:a16="http://schemas.microsoft.com/office/drawing/2014/main" id="{8607E7D1-CF96-748D-19F0-853D3F7E4AC3}"/>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81192445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Tree>
    <p:extLst>
      <p:ext uri="{BB962C8B-B14F-4D97-AF65-F5344CB8AC3E}">
        <p14:creationId xmlns:p14="http://schemas.microsoft.com/office/powerpoint/2010/main" val="430642557"/>
      </p:ext>
    </p:extLst>
  </p:cSld>
  <p:clrMapOvr>
    <a:masterClrMapping/>
  </p:clrMapOvr>
  <p:transition>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3" name="Title Placeholder 6">
            <a:extLst>
              <a:ext uri="{FF2B5EF4-FFF2-40B4-BE49-F238E27FC236}">
                <a16:creationId xmlns:a16="http://schemas.microsoft.com/office/drawing/2014/main" id="{E03C9051-71C2-8818-7195-7AFD1A61641F}"/>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
        <p:nvSpPr>
          <p:cNvPr id="8" name="Content Placeholder 7">
            <a:extLst>
              <a:ext uri="{FF2B5EF4-FFF2-40B4-BE49-F238E27FC236}">
                <a16:creationId xmlns:a16="http://schemas.microsoft.com/office/drawing/2014/main" id="{117022A7-4BA8-FCB7-5074-1B56CECD6DF8}"/>
              </a:ext>
            </a:extLst>
          </p:cNvPr>
          <p:cNvSpPr>
            <a:spLocks noGrp="1"/>
          </p:cNvSpPr>
          <p:nvPr>
            <p:ph sz="quarter" idx="10" hasCustomPrompt="1"/>
          </p:nvPr>
        </p:nvSpPr>
        <p:spPr>
          <a:xfrm>
            <a:off x="365125" y="1574800"/>
            <a:ext cx="11461750" cy="4114800"/>
          </a:xfrm>
        </p:spPr>
        <p:txBody>
          <a:bodyPr/>
          <a:lstStyle>
            <a:lvl1pPr marL="502920" indent="-502920">
              <a:lnSpc>
                <a:spcPct val="120000"/>
              </a:lnSpc>
              <a:buSzPct val="100000"/>
              <a:buFont typeface="+mj-lt"/>
              <a:buAutoNum type="arabicPeriod"/>
              <a:defRPr sz="2800"/>
            </a:lvl1pPr>
          </a:lstStyle>
          <a:p>
            <a:pPr lvl="0"/>
            <a:r>
              <a:rPr lang="en-US" dirty="0"/>
              <a:t>Click to edit master text styles</a:t>
            </a:r>
          </a:p>
        </p:txBody>
      </p:sp>
    </p:spTree>
    <p:custDataLst>
      <p:tags r:id="rId1"/>
    </p:custDataLst>
    <p:extLst>
      <p:ext uri="{BB962C8B-B14F-4D97-AF65-F5344CB8AC3E}">
        <p14:creationId xmlns:p14="http://schemas.microsoft.com/office/powerpoint/2010/main" val="103466373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Header_Logo">
    <p:spTree>
      <p:nvGrpSpPr>
        <p:cNvPr id="1" name=""/>
        <p:cNvGrpSpPr/>
        <p:nvPr/>
      </p:nvGrpSpPr>
      <p:grpSpPr>
        <a:xfrm>
          <a:off x="0" y="0"/>
          <a:ext cx="0" cy="0"/>
          <a:chOff x="0" y="0"/>
          <a:chExt cx="0" cy="0"/>
        </a:xfrm>
      </p:grpSpPr>
      <p:sp>
        <p:nvSpPr>
          <p:cNvPr id="4" name="Title Placeholder 6">
            <a:extLst>
              <a:ext uri="{FF2B5EF4-FFF2-40B4-BE49-F238E27FC236}">
                <a16:creationId xmlns:a16="http://schemas.microsoft.com/office/drawing/2014/main" id="{D43F4DDF-9B26-0FD6-2240-8FE31F6CB722}"/>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30018963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ontent_Logo">
    <p:spTree>
      <p:nvGrpSpPr>
        <p:cNvPr id="1" name=""/>
        <p:cNvGrpSpPr/>
        <p:nvPr/>
      </p:nvGrpSpPr>
      <p:grpSpPr>
        <a:xfrm>
          <a:off x="0" y="0"/>
          <a:ext cx="0" cy="0"/>
          <a:chOff x="0" y="0"/>
          <a:chExt cx="0" cy="0"/>
        </a:xfrm>
      </p:grpSpPr>
      <p:sp>
        <p:nvSpPr>
          <p:cNvPr id="8" name="Content Placeholder 7">
            <a:extLst>
              <a:ext uri="{FF2B5EF4-FFF2-40B4-BE49-F238E27FC236}">
                <a16:creationId xmlns:a16="http://schemas.microsoft.com/office/drawing/2014/main" id="{117022A7-4BA8-FCB7-5074-1B56CECD6DF8}"/>
              </a:ext>
            </a:extLst>
          </p:cNvPr>
          <p:cNvSpPr>
            <a:spLocks noGrp="1"/>
          </p:cNvSpPr>
          <p:nvPr>
            <p:ph sz="quarter" idx="10" hasCustomPrompt="1"/>
          </p:nvPr>
        </p:nvSpPr>
        <p:spPr>
          <a:xfrm>
            <a:off x="367284" y="1574800"/>
            <a:ext cx="11459591" cy="411480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a:extLst>
              <a:ext uri="{FF2B5EF4-FFF2-40B4-BE49-F238E27FC236}">
                <a16:creationId xmlns:a16="http://schemas.microsoft.com/office/drawing/2014/main" id="{8220226E-F82D-52DF-2FCC-6209BED09E97}"/>
              </a:ext>
            </a:extLst>
          </p:cNvPr>
          <p:cNvSpPr>
            <a:spLocks noGrp="1"/>
          </p:cNvSpPr>
          <p:nvPr>
            <p:ph type="body" sz="quarter" idx="11" hasCustomPrompt="1"/>
          </p:nvPr>
        </p:nvSpPr>
        <p:spPr>
          <a:xfrm>
            <a:off x="367284" y="5833872"/>
            <a:ext cx="8819340" cy="493776"/>
          </a:xfrm>
        </p:spPr>
        <p:txBody>
          <a:bodyPr anchor="b"/>
          <a:lstStyle>
            <a:lvl1pPr marL="0" indent="0">
              <a:spcBef>
                <a:spcPts val="0"/>
              </a:spcBef>
              <a:spcAft>
                <a:spcPts val="0"/>
              </a:spcAft>
              <a:buNone/>
              <a:defRPr sz="900" b="0" i="1">
                <a:latin typeface="Century Gothic" panose="020B0502020202020204" pitchFamily="34" charset="0"/>
                <a:cs typeface="Arial" panose="020B0604020202020204" pitchFamily="34" charset="0"/>
              </a:defRPr>
            </a:lvl1pPr>
            <a:lvl2pPr marL="273368" indent="0">
              <a:buNone/>
              <a:defRPr/>
            </a:lvl2pPr>
            <a:lvl3pPr marL="548640" indent="0">
              <a:buNone/>
              <a:defRPr/>
            </a:lvl3pPr>
            <a:lvl4pPr marL="731520" indent="0">
              <a:buNone/>
              <a:defRPr/>
            </a:lvl4pPr>
            <a:lvl5pPr marL="914400" indent="0">
              <a:buNone/>
              <a:defRPr/>
            </a:lvl5pPr>
          </a:lstStyle>
          <a:p>
            <a:pPr lvl="0"/>
            <a:r>
              <a:rPr lang="en-US" dirty="0"/>
              <a:t>*Footnotes</a:t>
            </a:r>
          </a:p>
        </p:txBody>
      </p:sp>
      <p:sp>
        <p:nvSpPr>
          <p:cNvPr id="6" name="Title Placeholder 6">
            <a:extLst>
              <a:ext uri="{FF2B5EF4-FFF2-40B4-BE49-F238E27FC236}">
                <a16:creationId xmlns:a16="http://schemas.microsoft.com/office/drawing/2014/main" id="{8607E7D1-CF96-748D-19F0-853D3F7E4AC3}"/>
              </a:ext>
            </a:extLst>
          </p:cNvPr>
          <p:cNvSpPr>
            <a:spLocks noGrp="1"/>
          </p:cNvSpPr>
          <p:nvPr>
            <p:ph type="title" hasCustomPrompt="1"/>
          </p:nvPr>
        </p:nvSpPr>
        <p:spPr>
          <a:xfrm>
            <a:off x="365125" y="365760"/>
            <a:ext cx="11461750" cy="507831"/>
          </a:xfrm>
          <a:prstGeom prst="rect">
            <a:avLst/>
          </a:prstGeom>
        </p:spPr>
        <p:txBody>
          <a:bodyPr vert="horz" wrap="square" lIns="0" tIns="0" rIns="0" bIns="0" rtlCol="0" anchor="t" anchorCtr="0">
            <a:spAutoFit/>
          </a:bodyPr>
          <a:lstStyle>
            <a:lvl1pPr>
              <a:defRPr sz="3300"/>
            </a:lvl1pPr>
          </a:lstStyle>
          <a:p>
            <a:r>
              <a:rPr lang="en-US" dirty="0"/>
              <a:t>Click To Edit Master Title Style</a:t>
            </a:r>
          </a:p>
        </p:txBody>
      </p:sp>
    </p:spTree>
    <p:custDataLst>
      <p:tags r:id="rId1"/>
    </p:custDataLst>
    <p:extLst>
      <p:ext uri="{BB962C8B-B14F-4D97-AF65-F5344CB8AC3E}">
        <p14:creationId xmlns:p14="http://schemas.microsoft.com/office/powerpoint/2010/main" val="81192445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61" Type="http://schemas.openxmlformats.org/officeDocument/2006/relationships/image" Target="../media/image1.svg"/><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theme" Target="../theme/theme2.xml"/><Relationship Id="rId1" Type="http://schemas.openxmlformats.org/officeDocument/2006/relationships/slideLayout" Target="../slideLayouts/slideLayout60.xm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2" Type="http://schemas.openxmlformats.org/officeDocument/2006/relationships/slideLayout" Target="../slideLayouts/slideLayout62.xml"/><Relationship Id="rId1" Type="http://schemas.openxmlformats.org/officeDocument/2006/relationships/slideLayout" Target="../slideLayouts/slideLayout61.xml"/><Relationship Id="rId4" Type="http://schemas.openxmlformats.org/officeDocument/2006/relationships/image" Target="../media/image1.svg"/></Relationships>
</file>

<file path=ppt/slideMasters/_rels/slideMaster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theme" Target="../theme/theme4.xml"/><Relationship Id="rId1" Type="http://schemas.openxmlformats.org/officeDocument/2006/relationships/slideLayout" Target="../slideLayouts/slideLayout6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CD0E37A5-329C-6B42-A03C-2BAEC2052D29}"/>
              </a:ext>
            </a:extLst>
          </p:cNvPr>
          <p:cNvSpPr>
            <a:spLocks noGrp="1" noChangeArrowheads="1"/>
          </p:cNvSpPr>
          <p:nvPr/>
        </p:nvSpPr>
        <p:spPr bwMode="gray">
          <a:xfrm>
            <a:off x="365126" y="6332043"/>
            <a:ext cx="409575" cy="208386"/>
          </a:xfrm>
          <a:prstGeom prst="rect">
            <a:avLst/>
          </a:prstGeom>
          <a:noFill/>
          <a:ln w="9525" algn="ctr">
            <a:noFill/>
            <a:miter lim="800000"/>
            <a:headEnd/>
            <a:tailEnd/>
          </a:ln>
          <a:effectLst/>
        </p:spPr>
        <p:txBody>
          <a:bodyPr lIns="0" tIns="0" rIns="0" bIns="0" anchor="b"/>
          <a:lstStyle>
            <a:defPPr>
              <a:defRPr lang="en-US"/>
            </a:defPPr>
            <a:lvl1pPr algn="ctr" rtl="0" fontAlgn="base">
              <a:spcBef>
                <a:spcPct val="0"/>
              </a:spcBef>
              <a:spcAft>
                <a:spcPct val="0"/>
              </a:spcAft>
              <a:defRPr sz="2400" b="1" kern="1200">
                <a:solidFill>
                  <a:schemeClr val="tx1"/>
                </a:solidFill>
                <a:latin typeface="Arial" charset="0"/>
                <a:ea typeface="+mn-ea"/>
                <a:cs typeface="+mn-cs"/>
              </a:defRPr>
            </a:lvl1pPr>
            <a:lvl2pPr marL="457200" algn="ctr" rtl="0" fontAlgn="base">
              <a:spcBef>
                <a:spcPct val="0"/>
              </a:spcBef>
              <a:spcAft>
                <a:spcPct val="0"/>
              </a:spcAft>
              <a:defRPr sz="2400" b="1" kern="1200">
                <a:solidFill>
                  <a:schemeClr val="tx1"/>
                </a:solidFill>
                <a:latin typeface="Arial" charset="0"/>
                <a:ea typeface="+mn-ea"/>
                <a:cs typeface="+mn-cs"/>
              </a:defRPr>
            </a:lvl2pPr>
            <a:lvl3pPr marL="914400" algn="ctr" rtl="0" fontAlgn="base">
              <a:spcBef>
                <a:spcPct val="0"/>
              </a:spcBef>
              <a:spcAft>
                <a:spcPct val="0"/>
              </a:spcAft>
              <a:defRPr sz="2400" b="1" kern="1200">
                <a:solidFill>
                  <a:schemeClr val="tx1"/>
                </a:solidFill>
                <a:latin typeface="Arial" charset="0"/>
                <a:ea typeface="+mn-ea"/>
                <a:cs typeface="+mn-cs"/>
              </a:defRPr>
            </a:lvl3pPr>
            <a:lvl4pPr marL="1371600" algn="ctr" rtl="0" fontAlgn="base">
              <a:spcBef>
                <a:spcPct val="0"/>
              </a:spcBef>
              <a:spcAft>
                <a:spcPct val="0"/>
              </a:spcAft>
              <a:defRPr sz="2400" b="1" kern="1200">
                <a:solidFill>
                  <a:schemeClr val="tx1"/>
                </a:solidFill>
                <a:latin typeface="Arial" charset="0"/>
                <a:ea typeface="+mn-ea"/>
                <a:cs typeface="+mn-cs"/>
              </a:defRPr>
            </a:lvl4pPr>
            <a:lvl5pPr marL="1828800" algn="ctr" rtl="0" fontAlgn="base">
              <a:spcBef>
                <a:spcPct val="0"/>
              </a:spcBef>
              <a:spcAft>
                <a:spcPct val="0"/>
              </a:spcAft>
              <a:defRPr sz="2400" b="1" kern="1200">
                <a:solidFill>
                  <a:schemeClr val="tx1"/>
                </a:solidFill>
                <a:latin typeface="Arial" charset="0"/>
                <a:ea typeface="+mn-ea"/>
                <a:cs typeface="+mn-cs"/>
              </a:defRPr>
            </a:lvl5pPr>
            <a:lvl6pPr marL="2286000" algn="l" defTabSz="914400" rtl="0" eaLnBrk="1" latinLnBrk="0" hangingPunct="1">
              <a:defRPr sz="2400" b="1" kern="1200">
                <a:solidFill>
                  <a:schemeClr val="tx1"/>
                </a:solidFill>
                <a:latin typeface="Arial" charset="0"/>
                <a:ea typeface="+mn-ea"/>
                <a:cs typeface="+mn-cs"/>
              </a:defRPr>
            </a:lvl6pPr>
            <a:lvl7pPr marL="2743200" algn="l" defTabSz="914400" rtl="0" eaLnBrk="1" latinLnBrk="0" hangingPunct="1">
              <a:defRPr sz="2400" b="1" kern="1200">
                <a:solidFill>
                  <a:schemeClr val="tx1"/>
                </a:solidFill>
                <a:latin typeface="Arial" charset="0"/>
                <a:ea typeface="+mn-ea"/>
                <a:cs typeface="+mn-cs"/>
              </a:defRPr>
            </a:lvl7pPr>
            <a:lvl8pPr marL="3200400" algn="l" defTabSz="914400" rtl="0" eaLnBrk="1" latinLnBrk="0" hangingPunct="1">
              <a:defRPr sz="2400" b="1" kern="1200">
                <a:solidFill>
                  <a:schemeClr val="tx1"/>
                </a:solidFill>
                <a:latin typeface="Arial" charset="0"/>
                <a:ea typeface="+mn-ea"/>
                <a:cs typeface="+mn-cs"/>
              </a:defRPr>
            </a:lvl8pPr>
            <a:lvl9pPr marL="3657600" algn="l" defTabSz="914400" rtl="0" eaLnBrk="1" latinLnBrk="0" hangingPunct="1">
              <a:defRPr sz="2400" b="1" kern="1200">
                <a:solidFill>
                  <a:schemeClr val="tx1"/>
                </a:solidFill>
                <a:latin typeface="Arial" charset="0"/>
                <a:ea typeface="+mn-ea"/>
                <a:cs typeface="+mn-cs"/>
              </a:defRPr>
            </a:lvl9pPr>
          </a:lstStyle>
          <a:p>
            <a:pPr algn="l" defTabSz="775867" eaLnBrk="1" hangingPunct="1">
              <a:defRPr/>
            </a:pPr>
            <a:fld id="{3DBC93D6-C358-9648-9CB7-FB101C9037AB}" type="slidenum">
              <a:rPr lang="en-US" sz="800">
                <a:solidFill>
                  <a:schemeClr val="bg1">
                    <a:lumMod val="65000"/>
                  </a:schemeClr>
                </a:solidFill>
                <a:latin typeface="Century Gothic" panose="020B0502020202020204" pitchFamily="34" charset="0"/>
              </a:rPr>
              <a:pPr algn="l" defTabSz="775867" eaLnBrk="1" hangingPunct="1">
                <a:defRPr/>
              </a:pPr>
              <a:t>‹#›</a:t>
            </a:fld>
            <a:endParaRPr lang="en-US" sz="800" dirty="0">
              <a:solidFill>
                <a:schemeClr val="bg1">
                  <a:lumMod val="65000"/>
                </a:schemeClr>
              </a:solidFill>
              <a:latin typeface="Century Gothic" panose="020B0502020202020204" pitchFamily="34" charset="0"/>
            </a:endParaRPr>
          </a:p>
        </p:txBody>
      </p:sp>
      <p:sp>
        <p:nvSpPr>
          <p:cNvPr id="2" name="Text Placeholder 1">
            <a:extLst>
              <a:ext uri="{FF2B5EF4-FFF2-40B4-BE49-F238E27FC236}">
                <a16:creationId xmlns:a16="http://schemas.microsoft.com/office/drawing/2014/main" id="{A9DFE426-7321-534C-8485-5B1BB1E2CD67}"/>
              </a:ext>
            </a:extLst>
          </p:cNvPr>
          <p:cNvSpPr>
            <a:spLocks noGrp="1"/>
          </p:cNvSpPr>
          <p:nvPr>
            <p:ph type="body" idx="1"/>
          </p:nvPr>
        </p:nvSpPr>
        <p:spPr>
          <a:xfrm>
            <a:off x="365126" y="1574800"/>
            <a:ext cx="11461748" cy="4137455"/>
          </a:xfrm>
          <a:prstGeom prst="rect">
            <a:avLst/>
          </a:prstGeom>
        </p:spPr>
        <p:txBody>
          <a:bodyPr vert="horz" lIns="0" tIns="0" rIns="0" bIns="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itle Placeholder 6">
            <a:extLst>
              <a:ext uri="{FF2B5EF4-FFF2-40B4-BE49-F238E27FC236}">
                <a16:creationId xmlns:a16="http://schemas.microsoft.com/office/drawing/2014/main" id="{B2BC6372-ED2A-7044-A75D-F358185E4310}"/>
              </a:ext>
            </a:extLst>
          </p:cNvPr>
          <p:cNvSpPr>
            <a:spLocks noGrp="1"/>
          </p:cNvSpPr>
          <p:nvPr>
            <p:ph type="title"/>
          </p:nvPr>
        </p:nvSpPr>
        <p:spPr>
          <a:xfrm>
            <a:off x="365126" y="365759"/>
            <a:ext cx="11461748" cy="466344"/>
          </a:xfrm>
          <a:prstGeom prst="rect">
            <a:avLst/>
          </a:prstGeom>
        </p:spPr>
        <p:txBody>
          <a:bodyPr vert="horz" wrap="square" lIns="0" tIns="0" rIns="0" bIns="0" rtlCol="0" anchor="t" anchorCtr="0">
            <a:spAutoFit/>
          </a:bodyPr>
          <a:lstStyle/>
          <a:p>
            <a:r>
              <a:rPr lang="en-US" dirty="0"/>
              <a:t>Click To Edit Master Title Style</a:t>
            </a:r>
          </a:p>
        </p:txBody>
      </p:sp>
      <p:sp>
        <p:nvSpPr>
          <p:cNvPr id="8" name="Footer Placeholder 7">
            <a:extLst>
              <a:ext uri="{FF2B5EF4-FFF2-40B4-BE49-F238E27FC236}">
                <a16:creationId xmlns:a16="http://schemas.microsoft.com/office/drawing/2014/main" id="{7EF68FE0-EE9F-E934-8F3D-7FD1120CAE67}"/>
              </a:ext>
            </a:extLst>
          </p:cNvPr>
          <p:cNvSpPr>
            <a:spLocks noGrp="1"/>
          </p:cNvSpPr>
          <p:nvPr>
            <p:ph type="ftr" sz="quarter" idx="3"/>
          </p:nvPr>
        </p:nvSpPr>
        <p:spPr>
          <a:xfrm>
            <a:off x="365126" y="5833872"/>
            <a:ext cx="8188324" cy="493776"/>
          </a:xfrm>
          <a:prstGeom prst="rect">
            <a:avLst/>
          </a:prstGeom>
        </p:spPr>
        <p:txBody>
          <a:bodyPr vert="horz" lIns="0" tIns="0" rIns="0" bIns="0" rtlCol="0" anchor="b"/>
          <a:lstStyle>
            <a:lvl1pPr marL="0" indent="0" algn="l">
              <a:tabLst/>
              <a:defRPr sz="900" b="0" i="1">
                <a:solidFill>
                  <a:schemeClr val="tx1"/>
                </a:solidFill>
                <a:latin typeface="Century Gothic" panose="020B0502020202020204" pitchFamily="34" charset="0"/>
              </a:defRPr>
            </a:lvl1pPr>
          </a:lstStyle>
          <a:p>
            <a:endParaRPr lang="en-US" dirty="0"/>
          </a:p>
        </p:txBody>
      </p:sp>
      <p:pic>
        <p:nvPicPr>
          <p:cNvPr id="5" name="Graphic 4">
            <a:extLst>
              <a:ext uri="{FF2B5EF4-FFF2-40B4-BE49-F238E27FC236}">
                <a16:creationId xmlns:a16="http://schemas.microsoft.com/office/drawing/2014/main" id="{D654A0DC-99E9-C6F3-5DB6-E45C9168588B}"/>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61"/>
              </a:ext>
            </a:extLst>
          </a:blip>
          <a:stretch>
            <a:fillRect/>
          </a:stretch>
        </p:blipFill>
        <p:spPr>
          <a:xfrm>
            <a:off x="10617958" y="6225542"/>
            <a:ext cx="1294641" cy="308248"/>
          </a:xfrm>
          <a:prstGeom prst="rect">
            <a:avLst/>
          </a:prstGeom>
        </p:spPr>
      </p:pic>
    </p:spTree>
  </p:cSld>
  <p:clrMap bg1="lt1" tx1="dk1" bg2="lt2" tx2="dk2" accent1="accent1" accent2="accent2" accent3="accent3" accent4="accent4" accent5="accent5" accent6="accent6" hlink="hlink" folHlink="folHlink"/>
  <p:sldLayoutIdLst>
    <p:sldLayoutId id="2147483776" r:id="rId1"/>
    <p:sldLayoutId id="2147483758" r:id="rId2"/>
    <p:sldLayoutId id="2147483778" r:id="rId3"/>
    <p:sldLayoutId id="2147483777" r:id="rId4"/>
    <p:sldLayoutId id="2147483925" r:id="rId5"/>
    <p:sldLayoutId id="2147483849" r:id="rId6"/>
    <p:sldLayoutId id="2147483848" r:id="rId7"/>
    <p:sldLayoutId id="2147483821" r:id="rId8"/>
    <p:sldLayoutId id="2147483773" r:id="rId9"/>
    <p:sldLayoutId id="2147483834" r:id="rId10"/>
    <p:sldLayoutId id="2147483831" r:id="rId11"/>
    <p:sldLayoutId id="2147483857" r:id="rId12"/>
    <p:sldLayoutId id="2147483858" r:id="rId13"/>
    <p:sldLayoutId id="2147483859" r:id="rId14"/>
    <p:sldLayoutId id="2147483835" r:id="rId15"/>
    <p:sldLayoutId id="2147483840" r:id="rId16"/>
    <p:sldLayoutId id="2147483822" r:id="rId17"/>
    <p:sldLayoutId id="2147483823" r:id="rId18"/>
    <p:sldLayoutId id="2147483851" r:id="rId19"/>
    <p:sldLayoutId id="2147483838" r:id="rId20"/>
    <p:sldLayoutId id="2147483839" r:id="rId21"/>
    <p:sldLayoutId id="2147483841" r:id="rId22"/>
    <p:sldLayoutId id="2147483844" r:id="rId23"/>
    <p:sldLayoutId id="2147483930" r:id="rId24"/>
    <p:sldLayoutId id="2147483931" r:id="rId25"/>
    <p:sldLayoutId id="2147483817" r:id="rId26"/>
    <p:sldLayoutId id="2147483926" r:id="rId27"/>
    <p:sldLayoutId id="2147483927" r:id="rId28"/>
    <p:sldLayoutId id="2147483852" r:id="rId29"/>
    <p:sldLayoutId id="2147483819" r:id="rId30"/>
    <p:sldLayoutId id="2147483932" r:id="rId31"/>
    <p:sldLayoutId id="2147483933" r:id="rId32"/>
    <p:sldLayoutId id="2147483853" r:id="rId33"/>
    <p:sldLayoutId id="2147483843" r:id="rId34"/>
    <p:sldLayoutId id="2147483842" r:id="rId35"/>
    <p:sldLayoutId id="2147483803" r:id="rId36"/>
    <p:sldLayoutId id="2147483833" r:id="rId37"/>
    <p:sldLayoutId id="2147483765" r:id="rId38"/>
    <p:sldLayoutId id="2147483828" r:id="rId39"/>
    <p:sldLayoutId id="2147483829" r:id="rId40"/>
    <p:sldLayoutId id="2147483830" r:id="rId41"/>
    <p:sldLayoutId id="2147483836" r:id="rId42"/>
    <p:sldLayoutId id="2147483837" r:id="rId43"/>
    <p:sldLayoutId id="2147483845" r:id="rId44"/>
    <p:sldLayoutId id="2147483854" r:id="rId45"/>
    <p:sldLayoutId id="2147483855" r:id="rId46"/>
    <p:sldLayoutId id="2147483856" r:id="rId47"/>
    <p:sldLayoutId id="2147483861" r:id="rId48"/>
    <p:sldLayoutId id="2147483923" r:id="rId49"/>
    <p:sldLayoutId id="2147483920" r:id="rId50"/>
    <p:sldLayoutId id="2147483921" r:id="rId51"/>
    <p:sldLayoutId id="2147483918" r:id="rId52"/>
    <p:sldLayoutId id="2147483922" r:id="rId53"/>
    <p:sldLayoutId id="2147483934" r:id="rId54"/>
    <p:sldLayoutId id="2147483935" r:id="rId55"/>
    <p:sldLayoutId id="2147483936" r:id="rId56"/>
    <p:sldLayoutId id="2147483937" r:id="rId57"/>
    <p:sldLayoutId id="2147483938" r:id="rId58"/>
    <p:sldLayoutId id="2147483939" r:id="rId59"/>
  </p:sldLayoutIdLst>
  <p:transition>
    <p:fade/>
  </p:transition>
  <p:hf hdr="0"/>
  <p:txStyles>
    <p:titleStyle>
      <a:lvl1pPr algn="l" defTabSz="379337" rtl="0" eaLnBrk="1" fontAlgn="base" hangingPunct="1">
        <a:lnSpc>
          <a:spcPct val="100000"/>
        </a:lnSpc>
        <a:spcBef>
          <a:spcPct val="0"/>
        </a:spcBef>
        <a:spcAft>
          <a:spcPct val="0"/>
        </a:spcAft>
        <a:defRPr sz="3000" b="1" i="0" kern="1200" cap="none">
          <a:solidFill>
            <a:schemeClr val="accent1"/>
          </a:solidFill>
          <a:latin typeface="Century Gothic" panose="020B0502020202020204" pitchFamily="34" charset="0"/>
          <a:ea typeface="+mj-ea"/>
          <a:cs typeface="+mj-cs"/>
        </a:defRPr>
      </a:lvl1pPr>
      <a:lvl2pPr algn="l" defTabSz="379337" rtl="0" eaLnBrk="1" fontAlgn="base" hangingPunct="1">
        <a:spcBef>
          <a:spcPct val="0"/>
        </a:spcBef>
        <a:spcAft>
          <a:spcPct val="0"/>
        </a:spcAft>
        <a:defRPr sz="3399" b="1">
          <a:solidFill>
            <a:schemeClr val="accent1"/>
          </a:solidFill>
          <a:latin typeface="Calibri" panose="020F0502020204030204" pitchFamily="34" charset="0"/>
        </a:defRPr>
      </a:lvl2pPr>
      <a:lvl3pPr algn="l" defTabSz="379337" rtl="0" eaLnBrk="1" fontAlgn="base" hangingPunct="1">
        <a:spcBef>
          <a:spcPct val="0"/>
        </a:spcBef>
        <a:spcAft>
          <a:spcPct val="0"/>
        </a:spcAft>
        <a:defRPr sz="3399" b="1">
          <a:solidFill>
            <a:schemeClr val="accent1"/>
          </a:solidFill>
          <a:latin typeface="Calibri" panose="020F0502020204030204" pitchFamily="34" charset="0"/>
        </a:defRPr>
      </a:lvl3pPr>
      <a:lvl4pPr algn="l" defTabSz="379337" rtl="0" eaLnBrk="1" fontAlgn="base" hangingPunct="1">
        <a:spcBef>
          <a:spcPct val="0"/>
        </a:spcBef>
        <a:spcAft>
          <a:spcPct val="0"/>
        </a:spcAft>
        <a:defRPr sz="3399" b="1">
          <a:solidFill>
            <a:schemeClr val="accent1"/>
          </a:solidFill>
          <a:latin typeface="Calibri" panose="020F0502020204030204" pitchFamily="34" charset="0"/>
        </a:defRPr>
      </a:lvl4pPr>
      <a:lvl5pPr algn="l" defTabSz="379337" rtl="0" eaLnBrk="1" fontAlgn="base" hangingPunct="1">
        <a:spcBef>
          <a:spcPct val="0"/>
        </a:spcBef>
        <a:spcAft>
          <a:spcPct val="0"/>
        </a:spcAft>
        <a:defRPr sz="3399" b="1">
          <a:solidFill>
            <a:schemeClr val="accent1"/>
          </a:solidFill>
          <a:latin typeface="Calibri" panose="020F0502020204030204" pitchFamily="34" charset="0"/>
        </a:defRPr>
      </a:lvl5pPr>
      <a:lvl6pPr marL="457109" algn="l" defTabSz="379337" rtl="0" eaLnBrk="1" fontAlgn="base" hangingPunct="1">
        <a:spcBef>
          <a:spcPct val="0"/>
        </a:spcBef>
        <a:spcAft>
          <a:spcPct val="0"/>
        </a:spcAft>
        <a:defRPr sz="3399" b="1">
          <a:solidFill>
            <a:schemeClr val="accent1"/>
          </a:solidFill>
          <a:latin typeface="Calibri" panose="020F0502020204030204" pitchFamily="34" charset="0"/>
        </a:defRPr>
      </a:lvl6pPr>
      <a:lvl7pPr marL="914217" algn="l" defTabSz="379337" rtl="0" eaLnBrk="1" fontAlgn="base" hangingPunct="1">
        <a:spcBef>
          <a:spcPct val="0"/>
        </a:spcBef>
        <a:spcAft>
          <a:spcPct val="0"/>
        </a:spcAft>
        <a:defRPr sz="3399" b="1">
          <a:solidFill>
            <a:schemeClr val="accent1"/>
          </a:solidFill>
          <a:latin typeface="Calibri" panose="020F0502020204030204" pitchFamily="34" charset="0"/>
        </a:defRPr>
      </a:lvl7pPr>
      <a:lvl8pPr marL="1371326" algn="l" defTabSz="379337" rtl="0" eaLnBrk="1" fontAlgn="base" hangingPunct="1">
        <a:spcBef>
          <a:spcPct val="0"/>
        </a:spcBef>
        <a:spcAft>
          <a:spcPct val="0"/>
        </a:spcAft>
        <a:defRPr sz="3399" b="1">
          <a:solidFill>
            <a:schemeClr val="accent1"/>
          </a:solidFill>
          <a:latin typeface="Calibri" panose="020F0502020204030204" pitchFamily="34" charset="0"/>
        </a:defRPr>
      </a:lvl8pPr>
      <a:lvl9pPr marL="1828434" algn="l" defTabSz="379337" rtl="0" eaLnBrk="1" fontAlgn="base" hangingPunct="1">
        <a:spcBef>
          <a:spcPct val="0"/>
        </a:spcBef>
        <a:spcAft>
          <a:spcPct val="0"/>
        </a:spcAft>
        <a:defRPr sz="3399" b="1">
          <a:solidFill>
            <a:schemeClr val="accent1"/>
          </a:solidFill>
          <a:latin typeface="Calibri" panose="020F0502020204030204" pitchFamily="34" charset="0"/>
        </a:defRPr>
      </a:lvl9pPr>
    </p:titleStyle>
    <p:body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p:bodyStyle>
    <p:otherStyle>
      <a:defPPr>
        <a:defRPr lang="en-US"/>
      </a:defPPr>
      <a:lvl1pPr marL="0" algn="l" defTabSz="380848" rtl="0" eaLnBrk="1" latinLnBrk="0" hangingPunct="1">
        <a:defRPr sz="751" kern="1200">
          <a:solidFill>
            <a:schemeClr val="tx1"/>
          </a:solidFill>
          <a:latin typeface="+mn-lt"/>
          <a:ea typeface="+mn-ea"/>
          <a:cs typeface="+mn-cs"/>
        </a:defRPr>
      </a:lvl1pPr>
      <a:lvl2pPr marL="190424" algn="l" defTabSz="380848" rtl="0" eaLnBrk="1" latinLnBrk="0" hangingPunct="1">
        <a:defRPr sz="751" kern="1200">
          <a:solidFill>
            <a:schemeClr val="tx1"/>
          </a:solidFill>
          <a:latin typeface="+mn-lt"/>
          <a:ea typeface="+mn-ea"/>
          <a:cs typeface="+mn-cs"/>
        </a:defRPr>
      </a:lvl2pPr>
      <a:lvl3pPr marL="380848" algn="l" defTabSz="380848" rtl="0" eaLnBrk="1" latinLnBrk="0" hangingPunct="1">
        <a:defRPr sz="751" kern="1200">
          <a:solidFill>
            <a:schemeClr val="tx1"/>
          </a:solidFill>
          <a:latin typeface="+mn-lt"/>
          <a:ea typeface="+mn-ea"/>
          <a:cs typeface="+mn-cs"/>
        </a:defRPr>
      </a:lvl3pPr>
      <a:lvl4pPr marL="571272" algn="l" defTabSz="380848" rtl="0" eaLnBrk="1" latinLnBrk="0" hangingPunct="1">
        <a:defRPr sz="751" kern="1200">
          <a:solidFill>
            <a:schemeClr val="tx1"/>
          </a:solidFill>
          <a:latin typeface="+mn-lt"/>
          <a:ea typeface="+mn-ea"/>
          <a:cs typeface="+mn-cs"/>
        </a:defRPr>
      </a:lvl4pPr>
      <a:lvl5pPr marL="761697" algn="l" defTabSz="380848" rtl="0" eaLnBrk="1" latinLnBrk="0" hangingPunct="1">
        <a:defRPr sz="751" kern="1200">
          <a:solidFill>
            <a:schemeClr val="tx1"/>
          </a:solidFill>
          <a:latin typeface="+mn-lt"/>
          <a:ea typeface="+mn-ea"/>
          <a:cs typeface="+mn-cs"/>
        </a:defRPr>
      </a:lvl5pPr>
      <a:lvl6pPr marL="952121" algn="l" defTabSz="380848" rtl="0" eaLnBrk="1" latinLnBrk="0" hangingPunct="1">
        <a:defRPr sz="751" kern="1200">
          <a:solidFill>
            <a:schemeClr val="tx1"/>
          </a:solidFill>
          <a:latin typeface="+mn-lt"/>
          <a:ea typeface="+mn-ea"/>
          <a:cs typeface="+mn-cs"/>
        </a:defRPr>
      </a:lvl6pPr>
      <a:lvl7pPr marL="1142544" algn="l" defTabSz="380848" rtl="0" eaLnBrk="1" latinLnBrk="0" hangingPunct="1">
        <a:defRPr sz="751" kern="1200">
          <a:solidFill>
            <a:schemeClr val="tx1"/>
          </a:solidFill>
          <a:latin typeface="+mn-lt"/>
          <a:ea typeface="+mn-ea"/>
          <a:cs typeface="+mn-cs"/>
        </a:defRPr>
      </a:lvl7pPr>
      <a:lvl8pPr marL="1332968" algn="l" defTabSz="380848" rtl="0" eaLnBrk="1" latinLnBrk="0" hangingPunct="1">
        <a:defRPr sz="751" kern="1200">
          <a:solidFill>
            <a:schemeClr val="tx1"/>
          </a:solidFill>
          <a:latin typeface="+mn-lt"/>
          <a:ea typeface="+mn-ea"/>
          <a:cs typeface="+mn-cs"/>
        </a:defRPr>
      </a:lvl8pPr>
      <a:lvl9pPr marL="1523392" algn="l" defTabSz="380848" rtl="0" eaLnBrk="1" latinLnBrk="0" hangingPunct="1">
        <a:defRPr sz="751"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40" userDrawn="1">
          <p15:clr>
            <a:srgbClr val="F26B43"/>
          </p15:clr>
        </p15:guide>
        <p15:guide id="2" pos="7464"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62519" y="114300"/>
            <a:ext cx="10978620" cy="96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p>
        </p:txBody>
      </p:sp>
      <p:sp>
        <p:nvSpPr>
          <p:cNvPr id="1027" name="Text Placeholder 2"/>
          <p:cNvSpPr>
            <a:spLocks noGrp="1"/>
          </p:cNvSpPr>
          <p:nvPr>
            <p:ph type="body" idx="1"/>
          </p:nvPr>
        </p:nvSpPr>
        <p:spPr bwMode="auto">
          <a:xfrm>
            <a:off x="662518" y="1469797"/>
            <a:ext cx="10978619" cy="1720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t" anchorCtr="0" compatLnSpc="1">
            <a:prstTxWarp prst="textNoShape">
              <a:avLst/>
            </a:prstTxWarp>
            <a:noAutofit/>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 name="Rectangle 9">
            <a:extLst>
              <a:ext uri="{FF2B5EF4-FFF2-40B4-BE49-F238E27FC236}">
                <a16:creationId xmlns:a16="http://schemas.microsoft.com/office/drawing/2014/main" id="{CC680252-9F27-3441-990B-4B2A956447CF}"/>
              </a:ext>
            </a:extLst>
          </p:cNvPr>
          <p:cNvSpPr/>
          <p:nvPr userDrawn="1"/>
        </p:nvSpPr>
        <p:spPr bwMode="auto">
          <a:xfrm>
            <a:off x="0" y="1141413"/>
            <a:ext cx="8755063" cy="46037"/>
          </a:xfrm>
          <a:prstGeom prst="rect">
            <a:avLst/>
          </a:prstGeom>
          <a:gradFill>
            <a:gsLst>
              <a:gs pos="0">
                <a:schemeClr val="bg1"/>
              </a:gs>
              <a:gs pos="50000">
                <a:srgbClr val="007CC3"/>
              </a:gs>
            </a:gsLst>
            <a:lin ang="10800000" scaled="0"/>
          </a:gradFill>
          <a:ln w="19050" cap="flat" cmpd="sng" algn="ctr">
            <a:noFill/>
            <a:prstDash val="solid"/>
            <a:round/>
            <a:headEnd type="none" w="med" len="med"/>
            <a:tailEnd type="none" w="med" len="med"/>
          </a:ln>
          <a:effectLst/>
        </p:spPr>
        <p:txBody>
          <a:bodyPr wrap="none" anchor="b">
            <a:noAutofit/>
          </a:bodyPr>
          <a:lstStyle/>
          <a:p>
            <a:pPr>
              <a:spcBef>
                <a:spcPct val="50000"/>
              </a:spcBef>
              <a:defRPr/>
            </a:pPr>
            <a:endParaRPr lang="en-US" sz="1200" dirty="0">
              <a:solidFill>
                <a:srgbClr val="000000"/>
              </a:solidFill>
            </a:endParaRPr>
          </a:p>
        </p:txBody>
      </p:sp>
      <p:sp>
        <p:nvSpPr>
          <p:cNvPr id="11" name="Rectangle 10">
            <a:extLst>
              <a:ext uri="{FF2B5EF4-FFF2-40B4-BE49-F238E27FC236}">
                <a16:creationId xmlns:a16="http://schemas.microsoft.com/office/drawing/2014/main" id="{02FCC6C1-EFEE-3545-8E07-4DCF66801B5D}"/>
              </a:ext>
            </a:extLst>
          </p:cNvPr>
          <p:cNvSpPr>
            <a:spLocks noGrp="1" noChangeArrowheads="1"/>
          </p:cNvSpPr>
          <p:nvPr userDrawn="1"/>
        </p:nvSpPr>
        <p:spPr bwMode="gray">
          <a:xfrm>
            <a:off x="9571630" y="5828855"/>
            <a:ext cx="2540000" cy="365125"/>
          </a:xfrm>
          <a:prstGeom prst="rect">
            <a:avLst/>
          </a:prstGeom>
          <a:noFill/>
          <a:ln w="9525" algn="ctr">
            <a:noFill/>
            <a:miter lim="800000"/>
            <a:headEnd/>
            <a:tailEnd/>
          </a:ln>
          <a:effectLst/>
        </p:spPr>
        <p:txBody>
          <a:bodyPr anchor="b"/>
          <a:lstStyle>
            <a:defPPr>
              <a:defRPr lang="en-US"/>
            </a:defPPr>
            <a:lvl1pPr algn="ctr" rtl="0" fontAlgn="base">
              <a:spcBef>
                <a:spcPct val="0"/>
              </a:spcBef>
              <a:spcAft>
                <a:spcPct val="0"/>
              </a:spcAft>
              <a:defRPr sz="2400" b="1" kern="1200">
                <a:solidFill>
                  <a:schemeClr val="tx1"/>
                </a:solidFill>
                <a:latin typeface="Arial" charset="0"/>
                <a:ea typeface="+mn-ea"/>
                <a:cs typeface="+mn-cs"/>
              </a:defRPr>
            </a:lvl1pPr>
            <a:lvl2pPr marL="457200" algn="ctr" rtl="0" fontAlgn="base">
              <a:spcBef>
                <a:spcPct val="0"/>
              </a:spcBef>
              <a:spcAft>
                <a:spcPct val="0"/>
              </a:spcAft>
              <a:defRPr sz="2400" b="1" kern="1200">
                <a:solidFill>
                  <a:schemeClr val="tx1"/>
                </a:solidFill>
                <a:latin typeface="Arial" charset="0"/>
                <a:ea typeface="+mn-ea"/>
                <a:cs typeface="+mn-cs"/>
              </a:defRPr>
            </a:lvl2pPr>
            <a:lvl3pPr marL="914400" algn="ctr" rtl="0" fontAlgn="base">
              <a:spcBef>
                <a:spcPct val="0"/>
              </a:spcBef>
              <a:spcAft>
                <a:spcPct val="0"/>
              </a:spcAft>
              <a:defRPr sz="2400" b="1" kern="1200">
                <a:solidFill>
                  <a:schemeClr val="tx1"/>
                </a:solidFill>
                <a:latin typeface="Arial" charset="0"/>
                <a:ea typeface="+mn-ea"/>
                <a:cs typeface="+mn-cs"/>
              </a:defRPr>
            </a:lvl3pPr>
            <a:lvl4pPr marL="1371600" algn="ctr" rtl="0" fontAlgn="base">
              <a:spcBef>
                <a:spcPct val="0"/>
              </a:spcBef>
              <a:spcAft>
                <a:spcPct val="0"/>
              </a:spcAft>
              <a:defRPr sz="2400" b="1" kern="1200">
                <a:solidFill>
                  <a:schemeClr val="tx1"/>
                </a:solidFill>
                <a:latin typeface="Arial" charset="0"/>
                <a:ea typeface="+mn-ea"/>
                <a:cs typeface="+mn-cs"/>
              </a:defRPr>
            </a:lvl4pPr>
            <a:lvl5pPr marL="1828800" algn="ctr" rtl="0" fontAlgn="base">
              <a:spcBef>
                <a:spcPct val="0"/>
              </a:spcBef>
              <a:spcAft>
                <a:spcPct val="0"/>
              </a:spcAft>
              <a:defRPr sz="2400" b="1" kern="1200">
                <a:solidFill>
                  <a:schemeClr val="tx1"/>
                </a:solidFill>
                <a:latin typeface="Arial" charset="0"/>
                <a:ea typeface="+mn-ea"/>
                <a:cs typeface="+mn-cs"/>
              </a:defRPr>
            </a:lvl5pPr>
            <a:lvl6pPr marL="2286000" algn="l" defTabSz="914400" rtl="0" eaLnBrk="1" latinLnBrk="0" hangingPunct="1">
              <a:defRPr sz="2400" b="1" kern="1200">
                <a:solidFill>
                  <a:schemeClr val="tx1"/>
                </a:solidFill>
                <a:latin typeface="Arial" charset="0"/>
                <a:ea typeface="+mn-ea"/>
                <a:cs typeface="+mn-cs"/>
              </a:defRPr>
            </a:lvl6pPr>
            <a:lvl7pPr marL="2743200" algn="l" defTabSz="914400" rtl="0" eaLnBrk="1" latinLnBrk="0" hangingPunct="1">
              <a:defRPr sz="2400" b="1" kern="1200">
                <a:solidFill>
                  <a:schemeClr val="tx1"/>
                </a:solidFill>
                <a:latin typeface="Arial" charset="0"/>
                <a:ea typeface="+mn-ea"/>
                <a:cs typeface="+mn-cs"/>
              </a:defRPr>
            </a:lvl7pPr>
            <a:lvl8pPr marL="3200400" algn="l" defTabSz="914400" rtl="0" eaLnBrk="1" latinLnBrk="0" hangingPunct="1">
              <a:defRPr sz="2400" b="1" kern="1200">
                <a:solidFill>
                  <a:schemeClr val="tx1"/>
                </a:solidFill>
                <a:latin typeface="Arial" charset="0"/>
                <a:ea typeface="+mn-ea"/>
                <a:cs typeface="+mn-cs"/>
              </a:defRPr>
            </a:lvl8pPr>
            <a:lvl9pPr marL="3657600" algn="l" defTabSz="914400" rtl="0" eaLnBrk="1" latinLnBrk="0" hangingPunct="1">
              <a:defRPr sz="2400" b="1" kern="1200">
                <a:solidFill>
                  <a:schemeClr val="tx1"/>
                </a:solidFill>
                <a:latin typeface="Arial" charset="0"/>
                <a:ea typeface="+mn-ea"/>
                <a:cs typeface="+mn-cs"/>
              </a:defRPr>
            </a:lvl9pPr>
          </a:lstStyle>
          <a:p>
            <a:pPr algn="r">
              <a:defRPr/>
            </a:pPr>
            <a:fld id="{5909AF01-7EFE-4A29-B021-8BA707099C41}" type="slidenum">
              <a:rPr lang="en-US" sz="1000" b="0">
                <a:solidFill>
                  <a:schemeClr val="tx2"/>
                </a:solidFill>
              </a:rPr>
              <a:pPr algn="r">
                <a:defRPr/>
              </a:pPr>
              <a:t>‹#›</a:t>
            </a:fld>
            <a:endParaRPr lang="en-US" sz="1000" b="0" dirty="0">
              <a:solidFill>
                <a:schemeClr val="tx2"/>
              </a:solidFill>
            </a:endParaRPr>
          </a:p>
        </p:txBody>
      </p:sp>
      <p:pic>
        <p:nvPicPr>
          <p:cNvPr id="12" name="Picture 11" descr="AmgenCardiovascularLogo.png">
            <a:extLst>
              <a:ext uri="{FF2B5EF4-FFF2-40B4-BE49-F238E27FC236}">
                <a16:creationId xmlns:a16="http://schemas.microsoft.com/office/drawing/2014/main" id="{73231E2F-21EB-DB4C-A41C-015F9BEDBBA9}"/>
              </a:ext>
            </a:extLst>
          </p:cNvPr>
          <p:cNvPicPr>
            <a:picLocks noChangeAspect="1"/>
          </p:cNvPicPr>
          <p:nvPr userDrawn="1"/>
        </p:nvPicPr>
        <p:blipFill>
          <a:blip r:embed="rId3" cstate="print"/>
          <a:stretch>
            <a:fillRect/>
          </a:stretch>
        </p:blipFill>
        <p:spPr>
          <a:xfrm>
            <a:off x="10534356" y="6239504"/>
            <a:ext cx="1551873" cy="533456"/>
          </a:xfrm>
          <a:prstGeom prst="rect">
            <a:avLst/>
          </a:prstGeom>
        </p:spPr>
      </p:pic>
    </p:spTree>
    <p:extLst>
      <p:ext uri="{BB962C8B-B14F-4D97-AF65-F5344CB8AC3E}">
        <p14:creationId xmlns:p14="http://schemas.microsoft.com/office/powerpoint/2010/main" val="2867970465"/>
      </p:ext>
    </p:extLst>
  </p:cSld>
  <p:clrMap bg1="lt1" tx1="dk1" bg2="lt2" tx2="dk2" accent1="accent1" accent2="accent2" accent3="accent3" accent4="accent4" accent5="accent5" accent6="accent6" hlink="hlink" folHlink="folHlink"/>
  <p:sldLayoutIdLst>
    <p:sldLayoutId id="2147483662" r:id="rId1"/>
  </p:sldLayoutIdLst>
  <p:transition>
    <p:fade/>
  </p:transition>
  <p:hf hdr="0" ftr="0" dt="0"/>
  <p:txStyles>
    <p:titleStyle>
      <a:lvl1pPr algn="l" rtl="0" eaLnBrk="0" fontAlgn="base" hangingPunct="0">
        <a:lnSpc>
          <a:spcPct val="100000"/>
        </a:lnSpc>
        <a:spcBef>
          <a:spcPct val="0"/>
        </a:spcBef>
        <a:spcAft>
          <a:spcPct val="0"/>
        </a:spcAft>
        <a:defRPr lang="en-US" sz="3200" b="1" kern="1200">
          <a:solidFill>
            <a:schemeClr val="tx1"/>
          </a:solidFill>
          <a:latin typeface="+mj-lt"/>
          <a:ea typeface="+mj-ea"/>
          <a:cs typeface="+mj-cs"/>
        </a:defRPr>
      </a:lvl1pPr>
      <a:lvl2pPr algn="ctr" rtl="0" eaLnBrk="0" fontAlgn="base" hangingPunct="0">
        <a:spcBef>
          <a:spcPct val="0"/>
        </a:spcBef>
        <a:spcAft>
          <a:spcPct val="0"/>
        </a:spcAft>
        <a:defRPr sz="3200" b="1">
          <a:solidFill>
            <a:schemeClr val="tx1"/>
          </a:solidFill>
          <a:latin typeface="Arial" pitchFamily="34" charset="0"/>
        </a:defRPr>
      </a:lvl2pPr>
      <a:lvl3pPr algn="ctr" rtl="0" eaLnBrk="0" fontAlgn="base" hangingPunct="0">
        <a:spcBef>
          <a:spcPct val="0"/>
        </a:spcBef>
        <a:spcAft>
          <a:spcPct val="0"/>
        </a:spcAft>
        <a:defRPr sz="3200" b="1">
          <a:solidFill>
            <a:schemeClr val="tx1"/>
          </a:solidFill>
          <a:latin typeface="Arial" pitchFamily="34" charset="0"/>
        </a:defRPr>
      </a:lvl3pPr>
      <a:lvl4pPr algn="ctr" rtl="0" eaLnBrk="0" fontAlgn="base" hangingPunct="0">
        <a:spcBef>
          <a:spcPct val="0"/>
        </a:spcBef>
        <a:spcAft>
          <a:spcPct val="0"/>
        </a:spcAft>
        <a:defRPr sz="3200" b="1">
          <a:solidFill>
            <a:schemeClr val="tx1"/>
          </a:solidFill>
          <a:latin typeface="Arial" pitchFamily="34" charset="0"/>
        </a:defRPr>
      </a:lvl4pPr>
      <a:lvl5pPr algn="ctr" rtl="0" eaLnBrk="0" fontAlgn="base" hangingPunct="0">
        <a:spcBef>
          <a:spcPct val="0"/>
        </a:spcBef>
        <a:spcAft>
          <a:spcPct val="0"/>
        </a:spcAft>
        <a:defRPr sz="3200" b="1">
          <a:solidFill>
            <a:schemeClr val="tx1"/>
          </a:solidFill>
          <a:latin typeface="Arial" pitchFamily="34" charset="0"/>
        </a:defRPr>
      </a:lvl5pPr>
      <a:lvl6pPr marL="457200" algn="ctr" rtl="0" fontAlgn="base">
        <a:spcBef>
          <a:spcPct val="0"/>
        </a:spcBef>
        <a:spcAft>
          <a:spcPct val="0"/>
        </a:spcAft>
        <a:defRPr sz="3200" b="1">
          <a:solidFill>
            <a:schemeClr val="tx1"/>
          </a:solidFill>
          <a:latin typeface="Arial" pitchFamily="34" charset="0"/>
        </a:defRPr>
      </a:lvl6pPr>
      <a:lvl7pPr marL="914400" algn="ctr" rtl="0" fontAlgn="base">
        <a:spcBef>
          <a:spcPct val="0"/>
        </a:spcBef>
        <a:spcAft>
          <a:spcPct val="0"/>
        </a:spcAft>
        <a:defRPr sz="3200" b="1">
          <a:solidFill>
            <a:schemeClr val="tx1"/>
          </a:solidFill>
          <a:latin typeface="Arial" pitchFamily="34" charset="0"/>
        </a:defRPr>
      </a:lvl7pPr>
      <a:lvl8pPr marL="1371600" algn="ctr" rtl="0" fontAlgn="base">
        <a:spcBef>
          <a:spcPct val="0"/>
        </a:spcBef>
        <a:spcAft>
          <a:spcPct val="0"/>
        </a:spcAft>
        <a:defRPr sz="3200" b="1">
          <a:solidFill>
            <a:schemeClr val="tx1"/>
          </a:solidFill>
          <a:latin typeface="Arial" pitchFamily="34" charset="0"/>
        </a:defRPr>
      </a:lvl8pPr>
      <a:lvl9pPr marL="1828800" algn="ctr" rtl="0" fontAlgn="base">
        <a:spcBef>
          <a:spcPct val="0"/>
        </a:spcBef>
        <a:spcAft>
          <a:spcPct val="0"/>
        </a:spcAft>
        <a:defRPr sz="3200" b="1">
          <a:solidFill>
            <a:schemeClr val="tx1"/>
          </a:solidFill>
          <a:latin typeface="Arial" pitchFamily="34" charset="0"/>
        </a:defRPr>
      </a:lvl9pPr>
    </p:titleStyle>
    <p:bodyStyle>
      <a:lvl1pPr marL="228600" indent="-228600" algn="l" rtl="0" eaLnBrk="0" fontAlgn="base" hangingPunct="0">
        <a:lnSpc>
          <a:spcPct val="100000"/>
        </a:lnSpc>
        <a:spcBef>
          <a:spcPts val="0"/>
        </a:spcBef>
        <a:spcAft>
          <a:spcPts val="600"/>
        </a:spcAft>
        <a:buClr>
          <a:schemeClr val="accent1"/>
        </a:buClr>
        <a:buFont typeface="Arial" charset="0"/>
        <a:buChar char="•"/>
        <a:tabLst/>
        <a:defRPr lang="en-US" sz="2400" kern="1200">
          <a:solidFill>
            <a:schemeClr val="tx1"/>
          </a:solidFill>
          <a:latin typeface="+mn-lt"/>
          <a:ea typeface="+mn-ea"/>
          <a:cs typeface="+mn-cs"/>
        </a:defRPr>
      </a:lvl1pPr>
      <a:lvl2pPr marL="547688" indent="-319088" algn="l" rtl="0" eaLnBrk="0" fontAlgn="base" hangingPunct="0">
        <a:lnSpc>
          <a:spcPct val="100000"/>
        </a:lnSpc>
        <a:spcBef>
          <a:spcPts val="0"/>
        </a:spcBef>
        <a:spcAft>
          <a:spcPts val="600"/>
        </a:spcAft>
        <a:buClr>
          <a:schemeClr val="accent1"/>
        </a:buClr>
        <a:buFont typeface="Arial" charset="0"/>
        <a:buChar char="–"/>
        <a:tabLst/>
        <a:defRPr lang="en-US" sz="2200" kern="1200">
          <a:solidFill>
            <a:schemeClr val="tx1"/>
          </a:solidFill>
          <a:latin typeface="+mn-lt"/>
          <a:ea typeface="+mn-ea"/>
          <a:cs typeface="+mn-cs"/>
        </a:defRPr>
      </a:lvl2pPr>
      <a:lvl3pPr marL="801688" indent="-228600" algn="l" rtl="0" eaLnBrk="0" fontAlgn="base" hangingPunct="0">
        <a:lnSpc>
          <a:spcPct val="100000"/>
        </a:lnSpc>
        <a:spcBef>
          <a:spcPts val="0"/>
        </a:spcBef>
        <a:spcAft>
          <a:spcPts val="600"/>
        </a:spcAft>
        <a:buClr>
          <a:schemeClr val="accent1"/>
        </a:buClr>
        <a:buFont typeface="Arial" charset="0"/>
        <a:buChar char="•"/>
        <a:tabLst/>
        <a:defRPr lang="en-US" sz="2000" kern="1200">
          <a:solidFill>
            <a:schemeClr val="tx1"/>
          </a:solidFill>
          <a:latin typeface="+mn-lt"/>
          <a:ea typeface="+mn-ea"/>
          <a:cs typeface="+mn-cs"/>
        </a:defRPr>
      </a:lvl3pPr>
      <a:lvl4pPr marL="917575" indent="-230188" algn="l" rtl="0" eaLnBrk="0" fontAlgn="base" hangingPunct="0">
        <a:lnSpc>
          <a:spcPct val="100000"/>
        </a:lnSpc>
        <a:spcBef>
          <a:spcPts val="0"/>
        </a:spcBef>
        <a:spcAft>
          <a:spcPts val="600"/>
        </a:spcAft>
        <a:buClr>
          <a:schemeClr val="accent1"/>
        </a:buClr>
        <a:buFont typeface="Arial" charset="0"/>
        <a:buChar char="–"/>
        <a:tabLst/>
        <a:defRPr lang="en-US" kern="1200">
          <a:solidFill>
            <a:schemeClr val="tx1"/>
          </a:solidFill>
          <a:latin typeface="+mn-lt"/>
          <a:ea typeface="+mn-ea"/>
          <a:cs typeface="+mn-cs"/>
        </a:defRPr>
      </a:lvl4pPr>
      <a:lvl5pPr marL="1146175" indent="-228600" algn="l" rtl="0" eaLnBrk="0" fontAlgn="base" hangingPunct="0">
        <a:lnSpc>
          <a:spcPct val="100000"/>
        </a:lnSpc>
        <a:spcBef>
          <a:spcPts val="0"/>
        </a:spcBef>
        <a:spcAft>
          <a:spcPts val="600"/>
        </a:spcAft>
        <a:buClr>
          <a:schemeClr val="accent1"/>
        </a:buClr>
        <a:buFont typeface="Arial" charset="0"/>
        <a:buChar char="•"/>
        <a:tabLst/>
        <a:defRPr lang="en-US" sz="1600" kern="1200" dirty="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72">
          <p15:clr>
            <a:srgbClr val="F26B43"/>
          </p15:clr>
        </p15:guide>
        <p15:guide id="2" pos="7520">
          <p15:clr>
            <a:srgbClr val="F26B43"/>
          </p15:clr>
        </p15:guide>
        <p15:guide id="3" orient="horz" pos="4224">
          <p15:clr>
            <a:srgbClr val="F26B43"/>
          </p15:clr>
        </p15:guide>
        <p15:guide id="4" orient="horz" pos="864">
          <p15:clr>
            <a:srgbClr val="F26B43"/>
          </p15:clr>
        </p15:guide>
        <p15:guide id="5" pos="96">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CD0E37A5-329C-6B42-A03C-2BAEC2052D29}"/>
              </a:ext>
            </a:extLst>
          </p:cNvPr>
          <p:cNvSpPr>
            <a:spLocks noGrp="1" noChangeArrowheads="1"/>
          </p:cNvSpPr>
          <p:nvPr/>
        </p:nvSpPr>
        <p:spPr bwMode="gray">
          <a:xfrm>
            <a:off x="365126" y="6332043"/>
            <a:ext cx="409575" cy="208386"/>
          </a:xfrm>
          <a:prstGeom prst="rect">
            <a:avLst/>
          </a:prstGeom>
          <a:noFill/>
          <a:ln w="9525" algn="ctr">
            <a:noFill/>
            <a:miter lim="800000"/>
            <a:headEnd/>
            <a:tailEnd/>
          </a:ln>
          <a:effectLst/>
        </p:spPr>
        <p:txBody>
          <a:bodyPr lIns="0" tIns="0" rIns="0" bIns="0" anchor="b"/>
          <a:lstStyle>
            <a:defPPr>
              <a:defRPr lang="en-US"/>
            </a:defPPr>
            <a:lvl1pPr algn="ctr" rtl="0" fontAlgn="base">
              <a:spcBef>
                <a:spcPct val="0"/>
              </a:spcBef>
              <a:spcAft>
                <a:spcPct val="0"/>
              </a:spcAft>
              <a:defRPr sz="2400" b="1" kern="1200">
                <a:solidFill>
                  <a:schemeClr val="tx1"/>
                </a:solidFill>
                <a:latin typeface="Arial" charset="0"/>
                <a:ea typeface="+mn-ea"/>
                <a:cs typeface="+mn-cs"/>
              </a:defRPr>
            </a:lvl1pPr>
            <a:lvl2pPr marL="457200" algn="ctr" rtl="0" fontAlgn="base">
              <a:spcBef>
                <a:spcPct val="0"/>
              </a:spcBef>
              <a:spcAft>
                <a:spcPct val="0"/>
              </a:spcAft>
              <a:defRPr sz="2400" b="1" kern="1200">
                <a:solidFill>
                  <a:schemeClr val="tx1"/>
                </a:solidFill>
                <a:latin typeface="Arial" charset="0"/>
                <a:ea typeface="+mn-ea"/>
                <a:cs typeface="+mn-cs"/>
              </a:defRPr>
            </a:lvl2pPr>
            <a:lvl3pPr marL="914400" algn="ctr" rtl="0" fontAlgn="base">
              <a:spcBef>
                <a:spcPct val="0"/>
              </a:spcBef>
              <a:spcAft>
                <a:spcPct val="0"/>
              </a:spcAft>
              <a:defRPr sz="2400" b="1" kern="1200">
                <a:solidFill>
                  <a:schemeClr val="tx1"/>
                </a:solidFill>
                <a:latin typeface="Arial" charset="0"/>
                <a:ea typeface="+mn-ea"/>
                <a:cs typeface="+mn-cs"/>
              </a:defRPr>
            </a:lvl3pPr>
            <a:lvl4pPr marL="1371600" algn="ctr" rtl="0" fontAlgn="base">
              <a:spcBef>
                <a:spcPct val="0"/>
              </a:spcBef>
              <a:spcAft>
                <a:spcPct val="0"/>
              </a:spcAft>
              <a:defRPr sz="2400" b="1" kern="1200">
                <a:solidFill>
                  <a:schemeClr val="tx1"/>
                </a:solidFill>
                <a:latin typeface="Arial" charset="0"/>
                <a:ea typeface="+mn-ea"/>
                <a:cs typeface="+mn-cs"/>
              </a:defRPr>
            </a:lvl4pPr>
            <a:lvl5pPr marL="1828800" algn="ctr" rtl="0" fontAlgn="base">
              <a:spcBef>
                <a:spcPct val="0"/>
              </a:spcBef>
              <a:spcAft>
                <a:spcPct val="0"/>
              </a:spcAft>
              <a:defRPr sz="2400" b="1" kern="1200">
                <a:solidFill>
                  <a:schemeClr val="tx1"/>
                </a:solidFill>
                <a:latin typeface="Arial" charset="0"/>
                <a:ea typeface="+mn-ea"/>
                <a:cs typeface="+mn-cs"/>
              </a:defRPr>
            </a:lvl5pPr>
            <a:lvl6pPr marL="2286000" algn="l" defTabSz="914400" rtl="0" eaLnBrk="1" latinLnBrk="0" hangingPunct="1">
              <a:defRPr sz="2400" b="1" kern="1200">
                <a:solidFill>
                  <a:schemeClr val="tx1"/>
                </a:solidFill>
                <a:latin typeface="Arial" charset="0"/>
                <a:ea typeface="+mn-ea"/>
                <a:cs typeface="+mn-cs"/>
              </a:defRPr>
            </a:lvl6pPr>
            <a:lvl7pPr marL="2743200" algn="l" defTabSz="914400" rtl="0" eaLnBrk="1" latinLnBrk="0" hangingPunct="1">
              <a:defRPr sz="2400" b="1" kern="1200">
                <a:solidFill>
                  <a:schemeClr val="tx1"/>
                </a:solidFill>
                <a:latin typeface="Arial" charset="0"/>
                <a:ea typeface="+mn-ea"/>
                <a:cs typeface="+mn-cs"/>
              </a:defRPr>
            </a:lvl7pPr>
            <a:lvl8pPr marL="3200400" algn="l" defTabSz="914400" rtl="0" eaLnBrk="1" latinLnBrk="0" hangingPunct="1">
              <a:defRPr sz="2400" b="1" kern="1200">
                <a:solidFill>
                  <a:schemeClr val="tx1"/>
                </a:solidFill>
                <a:latin typeface="Arial" charset="0"/>
                <a:ea typeface="+mn-ea"/>
                <a:cs typeface="+mn-cs"/>
              </a:defRPr>
            </a:lvl8pPr>
            <a:lvl9pPr marL="3657600" algn="l" defTabSz="914400" rtl="0" eaLnBrk="1" latinLnBrk="0" hangingPunct="1">
              <a:defRPr sz="2400" b="1" kern="1200">
                <a:solidFill>
                  <a:schemeClr val="tx1"/>
                </a:solidFill>
                <a:latin typeface="Arial" charset="0"/>
                <a:ea typeface="+mn-ea"/>
                <a:cs typeface="+mn-cs"/>
              </a:defRPr>
            </a:lvl9pPr>
          </a:lstStyle>
          <a:p>
            <a:pPr algn="l" defTabSz="775867" eaLnBrk="1" hangingPunct="1">
              <a:defRPr/>
            </a:pPr>
            <a:fld id="{3DBC93D6-C358-9648-9CB7-FB101C9037AB}" type="slidenum">
              <a:rPr lang="en-US" sz="800">
                <a:solidFill>
                  <a:schemeClr val="bg1">
                    <a:lumMod val="65000"/>
                  </a:schemeClr>
                </a:solidFill>
                <a:latin typeface="Century Gothic" panose="020B0502020202020204" pitchFamily="34" charset="0"/>
              </a:rPr>
              <a:pPr algn="l" defTabSz="775867" eaLnBrk="1" hangingPunct="1">
                <a:defRPr/>
              </a:pPr>
              <a:t>‹#›</a:t>
            </a:fld>
            <a:endParaRPr lang="en-US" sz="800">
              <a:solidFill>
                <a:schemeClr val="bg1">
                  <a:lumMod val="65000"/>
                </a:schemeClr>
              </a:solidFill>
              <a:latin typeface="Century Gothic" panose="020B0502020202020204" pitchFamily="34" charset="0"/>
            </a:endParaRPr>
          </a:p>
        </p:txBody>
      </p:sp>
      <p:sp>
        <p:nvSpPr>
          <p:cNvPr id="2" name="Text Placeholder 1">
            <a:extLst>
              <a:ext uri="{FF2B5EF4-FFF2-40B4-BE49-F238E27FC236}">
                <a16:creationId xmlns:a16="http://schemas.microsoft.com/office/drawing/2014/main" id="{A9DFE426-7321-534C-8485-5B1BB1E2CD67}"/>
              </a:ext>
            </a:extLst>
          </p:cNvPr>
          <p:cNvSpPr>
            <a:spLocks noGrp="1"/>
          </p:cNvSpPr>
          <p:nvPr>
            <p:ph type="body" idx="1"/>
          </p:nvPr>
        </p:nvSpPr>
        <p:spPr>
          <a:xfrm>
            <a:off x="365126" y="1574800"/>
            <a:ext cx="11461748" cy="4137455"/>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Placeholder 6">
            <a:extLst>
              <a:ext uri="{FF2B5EF4-FFF2-40B4-BE49-F238E27FC236}">
                <a16:creationId xmlns:a16="http://schemas.microsoft.com/office/drawing/2014/main" id="{B2BC6372-ED2A-7044-A75D-F358185E4310}"/>
              </a:ext>
            </a:extLst>
          </p:cNvPr>
          <p:cNvSpPr>
            <a:spLocks noGrp="1"/>
          </p:cNvSpPr>
          <p:nvPr>
            <p:ph type="title"/>
          </p:nvPr>
        </p:nvSpPr>
        <p:spPr>
          <a:xfrm>
            <a:off x="365126" y="365759"/>
            <a:ext cx="11461748" cy="466344"/>
          </a:xfrm>
          <a:prstGeom prst="rect">
            <a:avLst/>
          </a:prstGeom>
        </p:spPr>
        <p:txBody>
          <a:bodyPr vert="horz" wrap="square" lIns="0" tIns="0" rIns="0" bIns="0" rtlCol="0" anchor="t" anchorCtr="0">
            <a:spAutoFit/>
          </a:bodyPr>
          <a:lstStyle/>
          <a:p>
            <a:r>
              <a:rPr lang="en-US"/>
              <a:t>Click To Edit Master Title Style</a:t>
            </a:r>
          </a:p>
        </p:txBody>
      </p:sp>
      <p:sp>
        <p:nvSpPr>
          <p:cNvPr id="8" name="Footer Placeholder 7">
            <a:extLst>
              <a:ext uri="{FF2B5EF4-FFF2-40B4-BE49-F238E27FC236}">
                <a16:creationId xmlns:a16="http://schemas.microsoft.com/office/drawing/2014/main" id="{7EF68FE0-EE9F-E934-8F3D-7FD1120CAE67}"/>
              </a:ext>
            </a:extLst>
          </p:cNvPr>
          <p:cNvSpPr>
            <a:spLocks noGrp="1"/>
          </p:cNvSpPr>
          <p:nvPr>
            <p:ph type="ftr" sz="quarter" idx="3"/>
          </p:nvPr>
        </p:nvSpPr>
        <p:spPr>
          <a:xfrm>
            <a:off x="365126" y="5833872"/>
            <a:ext cx="8188324" cy="493776"/>
          </a:xfrm>
          <a:prstGeom prst="rect">
            <a:avLst/>
          </a:prstGeom>
        </p:spPr>
        <p:txBody>
          <a:bodyPr vert="horz" lIns="0" tIns="0" rIns="0" bIns="0" rtlCol="0" anchor="b"/>
          <a:lstStyle>
            <a:lvl1pPr marL="0" indent="0" algn="l">
              <a:tabLst/>
              <a:defRPr sz="900" b="0" i="1">
                <a:solidFill>
                  <a:schemeClr val="tx1"/>
                </a:solidFill>
                <a:latin typeface="Century Gothic" panose="020B0502020202020204" pitchFamily="34" charset="0"/>
              </a:defRPr>
            </a:lvl1pPr>
          </a:lstStyle>
          <a:p>
            <a:endParaRPr lang="en-US"/>
          </a:p>
        </p:txBody>
      </p:sp>
      <p:pic>
        <p:nvPicPr>
          <p:cNvPr id="5" name="Graphic 4">
            <a:extLst>
              <a:ext uri="{FF2B5EF4-FFF2-40B4-BE49-F238E27FC236}">
                <a16:creationId xmlns:a16="http://schemas.microsoft.com/office/drawing/2014/main" id="{D654A0DC-99E9-C6F3-5DB6-E45C9168588B}"/>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10617958" y="6225542"/>
            <a:ext cx="1294641" cy="308248"/>
          </a:xfrm>
          <a:prstGeom prst="rect">
            <a:avLst/>
          </a:prstGeom>
        </p:spPr>
      </p:pic>
    </p:spTree>
  </p:cSld>
  <p:clrMap bg1="lt1" tx1="dk1" bg2="lt2" tx2="dk2" accent1="accent1" accent2="accent2" accent3="accent3" accent4="accent4" accent5="accent5" accent6="accent6" hlink="hlink" folHlink="folHlink"/>
  <p:sldLayoutIdLst>
    <p:sldLayoutId id="2147483974" r:id="rId1"/>
    <p:sldLayoutId id="2147483968" r:id="rId2"/>
  </p:sldLayoutIdLst>
  <p:transition>
    <p:fade/>
  </p:transition>
  <p:hf hdr="0"/>
  <p:txStyles>
    <p:titleStyle>
      <a:lvl1pPr algn="l" defTabSz="379337" rtl="0" eaLnBrk="1" fontAlgn="base" hangingPunct="1">
        <a:lnSpc>
          <a:spcPct val="100000"/>
        </a:lnSpc>
        <a:spcBef>
          <a:spcPct val="0"/>
        </a:spcBef>
        <a:spcAft>
          <a:spcPct val="0"/>
        </a:spcAft>
        <a:defRPr sz="3000" b="1" i="0" kern="1200" cap="none">
          <a:solidFill>
            <a:schemeClr val="accent1"/>
          </a:solidFill>
          <a:latin typeface="Century Gothic" panose="020B0502020202020204" pitchFamily="34" charset="0"/>
          <a:ea typeface="+mj-ea"/>
          <a:cs typeface="+mj-cs"/>
        </a:defRPr>
      </a:lvl1pPr>
      <a:lvl2pPr algn="l" defTabSz="379337" rtl="0" eaLnBrk="1" fontAlgn="base" hangingPunct="1">
        <a:spcBef>
          <a:spcPct val="0"/>
        </a:spcBef>
        <a:spcAft>
          <a:spcPct val="0"/>
        </a:spcAft>
        <a:defRPr sz="3399" b="1">
          <a:solidFill>
            <a:schemeClr val="accent1"/>
          </a:solidFill>
          <a:latin typeface="Calibri" panose="020F0502020204030204" pitchFamily="34" charset="0"/>
        </a:defRPr>
      </a:lvl2pPr>
      <a:lvl3pPr algn="l" defTabSz="379337" rtl="0" eaLnBrk="1" fontAlgn="base" hangingPunct="1">
        <a:spcBef>
          <a:spcPct val="0"/>
        </a:spcBef>
        <a:spcAft>
          <a:spcPct val="0"/>
        </a:spcAft>
        <a:defRPr sz="3399" b="1">
          <a:solidFill>
            <a:schemeClr val="accent1"/>
          </a:solidFill>
          <a:latin typeface="Calibri" panose="020F0502020204030204" pitchFamily="34" charset="0"/>
        </a:defRPr>
      </a:lvl3pPr>
      <a:lvl4pPr algn="l" defTabSz="379337" rtl="0" eaLnBrk="1" fontAlgn="base" hangingPunct="1">
        <a:spcBef>
          <a:spcPct val="0"/>
        </a:spcBef>
        <a:spcAft>
          <a:spcPct val="0"/>
        </a:spcAft>
        <a:defRPr sz="3399" b="1">
          <a:solidFill>
            <a:schemeClr val="accent1"/>
          </a:solidFill>
          <a:latin typeface="Calibri" panose="020F0502020204030204" pitchFamily="34" charset="0"/>
        </a:defRPr>
      </a:lvl4pPr>
      <a:lvl5pPr algn="l" defTabSz="379337" rtl="0" eaLnBrk="1" fontAlgn="base" hangingPunct="1">
        <a:spcBef>
          <a:spcPct val="0"/>
        </a:spcBef>
        <a:spcAft>
          <a:spcPct val="0"/>
        </a:spcAft>
        <a:defRPr sz="3399" b="1">
          <a:solidFill>
            <a:schemeClr val="accent1"/>
          </a:solidFill>
          <a:latin typeface="Calibri" panose="020F0502020204030204" pitchFamily="34" charset="0"/>
        </a:defRPr>
      </a:lvl5pPr>
      <a:lvl6pPr marL="457109" algn="l" defTabSz="379337" rtl="0" eaLnBrk="1" fontAlgn="base" hangingPunct="1">
        <a:spcBef>
          <a:spcPct val="0"/>
        </a:spcBef>
        <a:spcAft>
          <a:spcPct val="0"/>
        </a:spcAft>
        <a:defRPr sz="3399" b="1">
          <a:solidFill>
            <a:schemeClr val="accent1"/>
          </a:solidFill>
          <a:latin typeface="Calibri" panose="020F0502020204030204" pitchFamily="34" charset="0"/>
        </a:defRPr>
      </a:lvl6pPr>
      <a:lvl7pPr marL="914217" algn="l" defTabSz="379337" rtl="0" eaLnBrk="1" fontAlgn="base" hangingPunct="1">
        <a:spcBef>
          <a:spcPct val="0"/>
        </a:spcBef>
        <a:spcAft>
          <a:spcPct val="0"/>
        </a:spcAft>
        <a:defRPr sz="3399" b="1">
          <a:solidFill>
            <a:schemeClr val="accent1"/>
          </a:solidFill>
          <a:latin typeface="Calibri" panose="020F0502020204030204" pitchFamily="34" charset="0"/>
        </a:defRPr>
      </a:lvl7pPr>
      <a:lvl8pPr marL="1371326" algn="l" defTabSz="379337" rtl="0" eaLnBrk="1" fontAlgn="base" hangingPunct="1">
        <a:spcBef>
          <a:spcPct val="0"/>
        </a:spcBef>
        <a:spcAft>
          <a:spcPct val="0"/>
        </a:spcAft>
        <a:defRPr sz="3399" b="1">
          <a:solidFill>
            <a:schemeClr val="accent1"/>
          </a:solidFill>
          <a:latin typeface="Calibri" panose="020F0502020204030204" pitchFamily="34" charset="0"/>
        </a:defRPr>
      </a:lvl8pPr>
      <a:lvl9pPr marL="1828434" algn="l" defTabSz="379337" rtl="0" eaLnBrk="1" fontAlgn="base" hangingPunct="1">
        <a:spcBef>
          <a:spcPct val="0"/>
        </a:spcBef>
        <a:spcAft>
          <a:spcPct val="0"/>
        </a:spcAft>
        <a:defRPr sz="3399" b="1">
          <a:solidFill>
            <a:schemeClr val="accent1"/>
          </a:solidFill>
          <a:latin typeface="Calibri" panose="020F0502020204030204" pitchFamily="34" charset="0"/>
        </a:defRPr>
      </a:lvl9pPr>
    </p:titleStyle>
    <p:body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p:bodyStyle>
    <p:otherStyle>
      <a:defPPr>
        <a:defRPr lang="en-US"/>
      </a:defPPr>
      <a:lvl1pPr marL="0" algn="l" defTabSz="380848" rtl="0" eaLnBrk="1" latinLnBrk="0" hangingPunct="1">
        <a:defRPr sz="751" kern="1200">
          <a:solidFill>
            <a:schemeClr val="tx1"/>
          </a:solidFill>
          <a:latin typeface="+mn-lt"/>
          <a:ea typeface="+mn-ea"/>
          <a:cs typeface="+mn-cs"/>
        </a:defRPr>
      </a:lvl1pPr>
      <a:lvl2pPr marL="190424" algn="l" defTabSz="380848" rtl="0" eaLnBrk="1" latinLnBrk="0" hangingPunct="1">
        <a:defRPr sz="751" kern="1200">
          <a:solidFill>
            <a:schemeClr val="tx1"/>
          </a:solidFill>
          <a:latin typeface="+mn-lt"/>
          <a:ea typeface="+mn-ea"/>
          <a:cs typeface="+mn-cs"/>
        </a:defRPr>
      </a:lvl2pPr>
      <a:lvl3pPr marL="380848" algn="l" defTabSz="380848" rtl="0" eaLnBrk="1" latinLnBrk="0" hangingPunct="1">
        <a:defRPr sz="751" kern="1200">
          <a:solidFill>
            <a:schemeClr val="tx1"/>
          </a:solidFill>
          <a:latin typeface="+mn-lt"/>
          <a:ea typeface="+mn-ea"/>
          <a:cs typeface="+mn-cs"/>
        </a:defRPr>
      </a:lvl3pPr>
      <a:lvl4pPr marL="571272" algn="l" defTabSz="380848" rtl="0" eaLnBrk="1" latinLnBrk="0" hangingPunct="1">
        <a:defRPr sz="751" kern="1200">
          <a:solidFill>
            <a:schemeClr val="tx1"/>
          </a:solidFill>
          <a:latin typeface="+mn-lt"/>
          <a:ea typeface="+mn-ea"/>
          <a:cs typeface="+mn-cs"/>
        </a:defRPr>
      </a:lvl4pPr>
      <a:lvl5pPr marL="761697" algn="l" defTabSz="380848" rtl="0" eaLnBrk="1" latinLnBrk="0" hangingPunct="1">
        <a:defRPr sz="751" kern="1200">
          <a:solidFill>
            <a:schemeClr val="tx1"/>
          </a:solidFill>
          <a:latin typeface="+mn-lt"/>
          <a:ea typeface="+mn-ea"/>
          <a:cs typeface="+mn-cs"/>
        </a:defRPr>
      </a:lvl5pPr>
      <a:lvl6pPr marL="952121" algn="l" defTabSz="380848" rtl="0" eaLnBrk="1" latinLnBrk="0" hangingPunct="1">
        <a:defRPr sz="751" kern="1200">
          <a:solidFill>
            <a:schemeClr val="tx1"/>
          </a:solidFill>
          <a:latin typeface="+mn-lt"/>
          <a:ea typeface="+mn-ea"/>
          <a:cs typeface="+mn-cs"/>
        </a:defRPr>
      </a:lvl6pPr>
      <a:lvl7pPr marL="1142544" algn="l" defTabSz="380848" rtl="0" eaLnBrk="1" latinLnBrk="0" hangingPunct="1">
        <a:defRPr sz="751" kern="1200">
          <a:solidFill>
            <a:schemeClr val="tx1"/>
          </a:solidFill>
          <a:latin typeface="+mn-lt"/>
          <a:ea typeface="+mn-ea"/>
          <a:cs typeface="+mn-cs"/>
        </a:defRPr>
      </a:lvl7pPr>
      <a:lvl8pPr marL="1332968" algn="l" defTabSz="380848" rtl="0" eaLnBrk="1" latinLnBrk="0" hangingPunct="1">
        <a:defRPr sz="751" kern="1200">
          <a:solidFill>
            <a:schemeClr val="tx1"/>
          </a:solidFill>
          <a:latin typeface="+mn-lt"/>
          <a:ea typeface="+mn-ea"/>
          <a:cs typeface="+mn-cs"/>
        </a:defRPr>
      </a:lvl8pPr>
      <a:lvl9pPr marL="1523392" algn="l" defTabSz="380848" rtl="0" eaLnBrk="1" latinLnBrk="0" hangingPunct="1">
        <a:defRPr sz="751"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 userDrawn="1">
          <p15:clr>
            <a:srgbClr val="5ACBF0"/>
          </p15:clr>
        </p15:guide>
        <p15:guide id="2" pos="1260" userDrawn="1">
          <p15:clr>
            <a:srgbClr val="F26B43"/>
          </p15:clr>
        </p15:guide>
        <p15:guide id="3" orient="horz" pos="1770" userDrawn="1">
          <p15:clr>
            <a:srgbClr val="F26B43"/>
          </p15:clr>
        </p15:guide>
        <p15:guide id="4" orient="horz" pos="473" userDrawn="1">
          <p15:clr>
            <a:srgbClr val="F26B43"/>
          </p15:clr>
        </p15:guide>
        <p15:guide id="5" orient="horz" pos="1252" userDrawn="1">
          <p15:clr>
            <a:srgbClr val="F26B43"/>
          </p15:clr>
        </p15:guide>
        <p15:guide id="6" orient="horz" pos="2548" userDrawn="1">
          <p15:clr>
            <a:srgbClr val="F26B43"/>
          </p15:clr>
        </p15:guide>
        <p15:guide id="7" orient="horz" pos="3066" userDrawn="1">
          <p15:clr>
            <a:srgbClr val="F26B43"/>
          </p15:clr>
        </p15:guide>
        <p15:guide id="8" orient="horz" pos="3844" userDrawn="1">
          <p15:clr>
            <a:srgbClr val="F26B43"/>
          </p15:clr>
        </p15:guide>
        <p15:guide id="9" orient="horz" pos="1510" userDrawn="1">
          <p15:clr>
            <a:srgbClr val="5ACBF0"/>
          </p15:clr>
        </p15:guide>
        <p15:guide id="10" orient="horz" pos="2808" userDrawn="1">
          <p15:clr>
            <a:srgbClr val="5ACBF0"/>
          </p15:clr>
        </p15:guide>
        <p15:guide id="11" orient="horz" pos="4104" userDrawn="1">
          <p15:clr>
            <a:srgbClr val="5ACBF0"/>
          </p15:clr>
        </p15:guide>
        <p15:guide id="12" pos="228" userDrawn="1">
          <p15:clr>
            <a:srgbClr val="5ACBF0"/>
          </p15:clr>
        </p15:guide>
        <p15:guide id="13" pos="2034" userDrawn="1">
          <p15:clr>
            <a:srgbClr val="F26B43"/>
          </p15:clr>
        </p15:guide>
        <p15:guide id="14" pos="2568" userDrawn="1">
          <p15:clr>
            <a:srgbClr val="F26B43"/>
          </p15:clr>
        </p15:guide>
        <p15:guide id="15" pos="3322" userDrawn="1">
          <p15:clr>
            <a:srgbClr val="F26B43"/>
          </p15:clr>
        </p15:guide>
        <p15:guide id="16" pos="3838" userDrawn="1">
          <p15:clr>
            <a:srgbClr val="F26B43"/>
          </p15:clr>
        </p15:guide>
        <p15:guide id="17" pos="4612" userDrawn="1">
          <p15:clr>
            <a:srgbClr val="F26B43"/>
          </p15:clr>
        </p15:guide>
        <p15:guide id="18" pos="5128" userDrawn="1">
          <p15:clr>
            <a:srgbClr val="F26B43"/>
          </p15:clr>
        </p15:guide>
        <p15:guide id="19" pos="5902" userDrawn="1">
          <p15:clr>
            <a:srgbClr val="F26B43"/>
          </p15:clr>
        </p15:guide>
        <p15:guide id="20" pos="6418" userDrawn="1">
          <p15:clr>
            <a:srgbClr val="F26B43"/>
          </p15:clr>
        </p15:guide>
        <p15:guide id="21" pos="7192" userDrawn="1">
          <p15:clr>
            <a:srgbClr val="F26B43"/>
          </p15:clr>
        </p15:guide>
        <p15:guide id="22" pos="744" userDrawn="1">
          <p15:clr>
            <a:srgbClr val="F26B43"/>
          </p15:clr>
        </p15:guide>
        <p15:guide id="23" pos="2292" userDrawn="1">
          <p15:clr>
            <a:srgbClr val="5ACBF0"/>
          </p15:clr>
        </p15:guide>
        <p15:guide id="24" pos="1002" userDrawn="1">
          <p15:clr>
            <a:srgbClr val="5ACBF0"/>
          </p15:clr>
        </p15:guide>
        <p15:guide id="25" pos="3582" userDrawn="1">
          <p15:clr>
            <a:srgbClr val="5ACBF0"/>
          </p15:clr>
        </p15:guide>
        <p15:guide id="26" pos="4870" userDrawn="1">
          <p15:clr>
            <a:srgbClr val="5ACBF0"/>
          </p15:clr>
        </p15:guide>
        <p15:guide id="27" pos="6160" userDrawn="1">
          <p15:clr>
            <a:srgbClr val="5ACBF0"/>
          </p15:clr>
        </p15:guide>
        <p15:guide id="28" pos="7440" userDrawn="1">
          <p15:clr>
            <a:srgbClr val="5ACBF0"/>
          </p15:clr>
        </p15:guide>
        <p15:guide id="29" pos="486" userDrawn="1">
          <p15:clr>
            <a:srgbClr val="A4A3A4"/>
          </p15:clr>
        </p15:guide>
        <p15:guide id="30" pos="1518" userDrawn="1">
          <p15:clr>
            <a:srgbClr val="A4A3A4"/>
          </p15:clr>
        </p15:guide>
        <p15:guide id="31" pos="1776" userDrawn="1">
          <p15:clr>
            <a:srgbClr val="A4A3A4"/>
          </p15:clr>
        </p15:guide>
        <p15:guide id="32" pos="2808" userDrawn="1">
          <p15:clr>
            <a:srgbClr val="A4A3A4"/>
          </p15:clr>
        </p15:guide>
        <p15:guide id="33" pos="3066" userDrawn="1">
          <p15:clr>
            <a:srgbClr val="A4A3A4"/>
          </p15:clr>
        </p15:guide>
        <p15:guide id="34" pos="4096" userDrawn="1">
          <p15:clr>
            <a:srgbClr val="A4A3A4"/>
          </p15:clr>
        </p15:guide>
        <p15:guide id="35" pos="4368" userDrawn="1">
          <p15:clr>
            <a:srgbClr val="A4A3A4"/>
          </p15:clr>
        </p15:guide>
        <p15:guide id="36" pos="5386" userDrawn="1">
          <p15:clr>
            <a:srgbClr val="A4A3A4"/>
          </p15:clr>
        </p15:guide>
        <p15:guide id="37" pos="5644" userDrawn="1">
          <p15:clr>
            <a:srgbClr val="A4A3A4"/>
          </p15:clr>
        </p15:guide>
        <p15:guide id="38" pos="6676" userDrawn="1">
          <p15:clr>
            <a:srgbClr val="A4A3A4"/>
          </p15:clr>
        </p15:guide>
        <p15:guide id="39" pos="6934" userDrawn="1">
          <p15:clr>
            <a:srgbClr val="A4A3A4"/>
          </p15:clr>
        </p15:guide>
        <p15:guide id="40" orient="horz" pos="744" userDrawn="1">
          <p15:clr>
            <a:srgbClr val="A4A3A4"/>
          </p15:clr>
        </p15:guide>
        <p15:guide id="41" orient="horz" pos="992" userDrawn="1">
          <p15:clr>
            <a:srgbClr val="A4A3A4"/>
          </p15:clr>
        </p15:guide>
        <p15:guide id="42" orient="horz" pos="2030" userDrawn="1">
          <p15:clr>
            <a:srgbClr val="A4A3A4"/>
          </p15:clr>
        </p15:guide>
        <p15:guide id="43" orient="horz" pos="2288" userDrawn="1">
          <p15:clr>
            <a:srgbClr val="A4A3A4"/>
          </p15:clr>
        </p15:guide>
        <p15:guide id="44" orient="horz" pos="3326" userDrawn="1">
          <p15:clr>
            <a:srgbClr val="A4A3A4"/>
          </p15:clr>
        </p15:guide>
        <p15:guide id="45" orient="horz" pos="3584" userDrawn="1">
          <p15:clr>
            <a:srgbClr val="A4A3A4"/>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13647" y="114300"/>
            <a:ext cx="11370365" cy="96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b" anchorCtr="0" compatLnSpc="1">
            <a:prstTxWarp prst="textNoShape">
              <a:avLst/>
            </a:prstTxWarp>
          </a:bodyPr>
          <a:lstStyle/>
          <a:p>
            <a:pPr lvl="0"/>
            <a:r>
              <a:rPr lang="en-US" altLang="en-US" dirty="0"/>
              <a:t>Click to edit Master title style</a:t>
            </a:r>
          </a:p>
        </p:txBody>
      </p:sp>
      <p:sp>
        <p:nvSpPr>
          <p:cNvPr id="1027" name="Text Placeholder 2"/>
          <p:cNvSpPr>
            <a:spLocks noGrp="1"/>
          </p:cNvSpPr>
          <p:nvPr>
            <p:ph type="body" idx="1"/>
          </p:nvPr>
        </p:nvSpPr>
        <p:spPr bwMode="auto">
          <a:xfrm>
            <a:off x="413647" y="1383536"/>
            <a:ext cx="11370365" cy="2045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vert="horz" wrap="square" lIns="0" tIns="0" rIns="0" bIns="0" numCol="1" anchor="t" anchorCtr="0" compatLnSpc="1">
            <a:prstTxWarp prst="textNoShape">
              <a:avLst/>
            </a:prstTxWarp>
            <a:noAutofit/>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 name="Rectangle 9">
            <a:extLst>
              <a:ext uri="{FF2B5EF4-FFF2-40B4-BE49-F238E27FC236}">
                <a16:creationId xmlns:a16="http://schemas.microsoft.com/office/drawing/2014/main" id="{CC680252-9F27-3441-990B-4B2A956447CF}"/>
              </a:ext>
            </a:extLst>
          </p:cNvPr>
          <p:cNvSpPr/>
          <p:nvPr userDrawn="1"/>
        </p:nvSpPr>
        <p:spPr bwMode="auto">
          <a:xfrm>
            <a:off x="0" y="1141413"/>
            <a:ext cx="8755063" cy="46037"/>
          </a:xfrm>
          <a:prstGeom prst="rect">
            <a:avLst/>
          </a:prstGeom>
          <a:gradFill>
            <a:gsLst>
              <a:gs pos="0">
                <a:schemeClr val="bg1"/>
              </a:gs>
              <a:gs pos="50000">
                <a:srgbClr val="007CC3"/>
              </a:gs>
            </a:gsLst>
            <a:lin ang="10800000" scaled="0"/>
          </a:gradFill>
          <a:ln w="19050" cap="flat" cmpd="sng" algn="ctr">
            <a:noFill/>
            <a:prstDash val="solid"/>
            <a:round/>
            <a:headEnd type="none" w="med" len="med"/>
            <a:tailEnd type="none" w="med" len="med"/>
          </a:ln>
          <a:effectLst/>
        </p:spPr>
        <p:txBody>
          <a:bodyPr wrap="none" anchor="b">
            <a:noAutofit/>
          </a:bodyPr>
          <a:lstStyle/>
          <a:p>
            <a:pPr>
              <a:spcBef>
                <a:spcPct val="50000"/>
              </a:spcBef>
              <a:defRPr/>
            </a:pPr>
            <a:endParaRPr lang="en-US" sz="1200" dirty="0">
              <a:solidFill>
                <a:srgbClr val="000000"/>
              </a:solidFill>
            </a:endParaRPr>
          </a:p>
        </p:txBody>
      </p:sp>
      <p:pic>
        <p:nvPicPr>
          <p:cNvPr id="12" name="Picture 11" descr="AmgenCardiovascularLogo.png">
            <a:extLst>
              <a:ext uri="{FF2B5EF4-FFF2-40B4-BE49-F238E27FC236}">
                <a16:creationId xmlns:a16="http://schemas.microsoft.com/office/drawing/2014/main" id="{73231E2F-21EB-DB4C-A41C-015F9BEDBBA9}"/>
              </a:ext>
            </a:extLst>
          </p:cNvPr>
          <p:cNvPicPr>
            <a:picLocks noChangeAspect="1"/>
          </p:cNvPicPr>
          <p:nvPr userDrawn="1"/>
        </p:nvPicPr>
        <p:blipFill rotWithShape="1">
          <a:blip r:embed="rId3" cstate="print"/>
          <a:srcRect b="53492"/>
          <a:stretch/>
        </p:blipFill>
        <p:spPr>
          <a:xfrm>
            <a:off x="10232139" y="6239504"/>
            <a:ext cx="1551873" cy="264026"/>
          </a:xfrm>
          <a:prstGeom prst="rect">
            <a:avLst/>
          </a:prstGeom>
        </p:spPr>
      </p:pic>
      <p:sp>
        <p:nvSpPr>
          <p:cNvPr id="7" name="Rectangle 6">
            <a:extLst>
              <a:ext uri="{FF2B5EF4-FFF2-40B4-BE49-F238E27FC236}">
                <a16:creationId xmlns:a16="http://schemas.microsoft.com/office/drawing/2014/main" id="{73F57C09-14C0-4FA8-8B5D-FEB92076937F}"/>
              </a:ext>
            </a:extLst>
          </p:cNvPr>
          <p:cNvSpPr>
            <a:spLocks noGrp="1" noChangeArrowheads="1"/>
          </p:cNvSpPr>
          <p:nvPr userDrawn="1"/>
        </p:nvSpPr>
        <p:spPr bwMode="gray">
          <a:xfrm>
            <a:off x="11817350" y="6503530"/>
            <a:ext cx="326030" cy="199580"/>
          </a:xfrm>
          <a:prstGeom prst="rect">
            <a:avLst/>
          </a:prstGeom>
          <a:noFill/>
          <a:ln w="9525" algn="ctr">
            <a:noFill/>
            <a:miter lim="800000"/>
            <a:headEnd/>
            <a:tailEnd/>
          </a:ln>
          <a:effectLst/>
        </p:spPr>
        <p:txBody>
          <a:bodyPr lIns="0" tIns="0" rIns="0" bIns="0" anchor="b"/>
          <a:lstStyle>
            <a:defPPr>
              <a:defRPr lang="en-US"/>
            </a:defPPr>
            <a:lvl1pPr algn="ctr" rtl="0" fontAlgn="base">
              <a:spcBef>
                <a:spcPct val="0"/>
              </a:spcBef>
              <a:spcAft>
                <a:spcPct val="0"/>
              </a:spcAft>
              <a:defRPr sz="2400" b="1" kern="1200">
                <a:solidFill>
                  <a:schemeClr val="tx1"/>
                </a:solidFill>
                <a:latin typeface="Arial" charset="0"/>
                <a:ea typeface="+mn-ea"/>
                <a:cs typeface="+mn-cs"/>
              </a:defRPr>
            </a:lvl1pPr>
            <a:lvl2pPr marL="457200" algn="ctr" rtl="0" fontAlgn="base">
              <a:spcBef>
                <a:spcPct val="0"/>
              </a:spcBef>
              <a:spcAft>
                <a:spcPct val="0"/>
              </a:spcAft>
              <a:defRPr sz="2400" b="1" kern="1200">
                <a:solidFill>
                  <a:schemeClr val="tx1"/>
                </a:solidFill>
                <a:latin typeface="Arial" charset="0"/>
                <a:ea typeface="+mn-ea"/>
                <a:cs typeface="+mn-cs"/>
              </a:defRPr>
            </a:lvl2pPr>
            <a:lvl3pPr marL="914400" algn="ctr" rtl="0" fontAlgn="base">
              <a:spcBef>
                <a:spcPct val="0"/>
              </a:spcBef>
              <a:spcAft>
                <a:spcPct val="0"/>
              </a:spcAft>
              <a:defRPr sz="2400" b="1" kern="1200">
                <a:solidFill>
                  <a:schemeClr val="tx1"/>
                </a:solidFill>
                <a:latin typeface="Arial" charset="0"/>
                <a:ea typeface="+mn-ea"/>
                <a:cs typeface="+mn-cs"/>
              </a:defRPr>
            </a:lvl3pPr>
            <a:lvl4pPr marL="1371600" algn="ctr" rtl="0" fontAlgn="base">
              <a:spcBef>
                <a:spcPct val="0"/>
              </a:spcBef>
              <a:spcAft>
                <a:spcPct val="0"/>
              </a:spcAft>
              <a:defRPr sz="2400" b="1" kern="1200">
                <a:solidFill>
                  <a:schemeClr val="tx1"/>
                </a:solidFill>
                <a:latin typeface="Arial" charset="0"/>
                <a:ea typeface="+mn-ea"/>
                <a:cs typeface="+mn-cs"/>
              </a:defRPr>
            </a:lvl4pPr>
            <a:lvl5pPr marL="1828800" algn="ctr" rtl="0" fontAlgn="base">
              <a:spcBef>
                <a:spcPct val="0"/>
              </a:spcBef>
              <a:spcAft>
                <a:spcPct val="0"/>
              </a:spcAft>
              <a:defRPr sz="2400" b="1" kern="1200">
                <a:solidFill>
                  <a:schemeClr val="tx1"/>
                </a:solidFill>
                <a:latin typeface="Arial" charset="0"/>
                <a:ea typeface="+mn-ea"/>
                <a:cs typeface="+mn-cs"/>
              </a:defRPr>
            </a:lvl5pPr>
            <a:lvl6pPr marL="2286000" algn="l" defTabSz="914400" rtl="0" eaLnBrk="1" latinLnBrk="0" hangingPunct="1">
              <a:defRPr sz="2400" b="1" kern="1200">
                <a:solidFill>
                  <a:schemeClr val="tx1"/>
                </a:solidFill>
                <a:latin typeface="Arial" charset="0"/>
                <a:ea typeface="+mn-ea"/>
                <a:cs typeface="+mn-cs"/>
              </a:defRPr>
            </a:lvl6pPr>
            <a:lvl7pPr marL="2743200" algn="l" defTabSz="914400" rtl="0" eaLnBrk="1" latinLnBrk="0" hangingPunct="1">
              <a:defRPr sz="2400" b="1" kern="1200">
                <a:solidFill>
                  <a:schemeClr val="tx1"/>
                </a:solidFill>
                <a:latin typeface="Arial" charset="0"/>
                <a:ea typeface="+mn-ea"/>
                <a:cs typeface="+mn-cs"/>
              </a:defRPr>
            </a:lvl7pPr>
            <a:lvl8pPr marL="3200400" algn="l" defTabSz="914400" rtl="0" eaLnBrk="1" latinLnBrk="0" hangingPunct="1">
              <a:defRPr sz="2400" b="1" kern="1200">
                <a:solidFill>
                  <a:schemeClr val="tx1"/>
                </a:solidFill>
                <a:latin typeface="Arial" charset="0"/>
                <a:ea typeface="+mn-ea"/>
                <a:cs typeface="+mn-cs"/>
              </a:defRPr>
            </a:lvl8pPr>
            <a:lvl9pPr marL="3657600" algn="l" defTabSz="914400" rtl="0" eaLnBrk="1" latinLnBrk="0" hangingPunct="1">
              <a:defRPr sz="2400" b="1" kern="1200">
                <a:solidFill>
                  <a:schemeClr val="tx1"/>
                </a:solidFill>
                <a:latin typeface="Arial" charset="0"/>
                <a:ea typeface="+mn-ea"/>
                <a:cs typeface="+mn-cs"/>
              </a:defRPr>
            </a:lvl9pPr>
          </a:lstStyle>
          <a:p>
            <a:pPr algn="ctr">
              <a:defRPr/>
            </a:pPr>
            <a:fld id="{5909AF01-7EFE-4A29-B021-8BA707099C41}" type="slidenum">
              <a:rPr lang="en-US" sz="900" b="0">
                <a:solidFill>
                  <a:schemeClr val="tx2"/>
                </a:solidFill>
              </a:rPr>
              <a:pPr algn="ctr">
                <a:defRPr/>
              </a:pPr>
              <a:t>‹#›</a:t>
            </a:fld>
            <a:endParaRPr lang="en-US" sz="900" b="0" dirty="0">
              <a:solidFill>
                <a:schemeClr val="tx2"/>
              </a:solidFill>
            </a:endParaRPr>
          </a:p>
        </p:txBody>
      </p:sp>
    </p:spTree>
    <p:extLst>
      <p:ext uri="{BB962C8B-B14F-4D97-AF65-F5344CB8AC3E}">
        <p14:creationId xmlns:p14="http://schemas.microsoft.com/office/powerpoint/2010/main" val="507534681"/>
      </p:ext>
    </p:extLst>
  </p:cSld>
  <p:clrMap bg1="lt1" tx1="dk1" bg2="lt2" tx2="dk2" accent1="accent1" accent2="accent2" accent3="accent3" accent4="accent4" accent5="accent5" accent6="accent6" hlink="hlink" folHlink="folHlink"/>
  <p:sldLayoutIdLst>
    <p:sldLayoutId id="2147483687" r:id="rId1"/>
  </p:sldLayoutIdLst>
  <p:transition>
    <p:fade/>
  </p:transition>
  <p:hf hdr="0" ftr="0" dt="0"/>
  <p:txStyles>
    <p:titleStyle>
      <a:lvl1pPr algn="l" rtl="0" eaLnBrk="0" fontAlgn="base" hangingPunct="0">
        <a:lnSpc>
          <a:spcPct val="100000"/>
        </a:lnSpc>
        <a:spcBef>
          <a:spcPct val="0"/>
        </a:spcBef>
        <a:spcAft>
          <a:spcPct val="0"/>
        </a:spcAft>
        <a:defRPr lang="en-US" sz="2800" b="1" kern="1200">
          <a:solidFill>
            <a:schemeClr val="tx1"/>
          </a:solidFill>
          <a:latin typeface="+mj-lt"/>
          <a:ea typeface="+mj-ea"/>
          <a:cs typeface="+mj-cs"/>
        </a:defRPr>
      </a:lvl1pPr>
      <a:lvl2pPr algn="ctr" rtl="0" eaLnBrk="0" fontAlgn="base" hangingPunct="0">
        <a:spcBef>
          <a:spcPct val="0"/>
        </a:spcBef>
        <a:spcAft>
          <a:spcPct val="0"/>
        </a:spcAft>
        <a:defRPr sz="3200" b="1">
          <a:solidFill>
            <a:schemeClr val="tx1"/>
          </a:solidFill>
          <a:latin typeface="Arial" pitchFamily="34" charset="0"/>
        </a:defRPr>
      </a:lvl2pPr>
      <a:lvl3pPr algn="ctr" rtl="0" eaLnBrk="0" fontAlgn="base" hangingPunct="0">
        <a:spcBef>
          <a:spcPct val="0"/>
        </a:spcBef>
        <a:spcAft>
          <a:spcPct val="0"/>
        </a:spcAft>
        <a:defRPr sz="3200" b="1">
          <a:solidFill>
            <a:schemeClr val="tx1"/>
          </a:solidFill>
          <a:latin typeface="Arial" pitchFamily="34" charset="0"/>
        </a:defRPr>
      </a:lvl3pPr>
      <a:lvl4pPr algn="ctr" rtl="0" eaLnBrk="0" fontAlgn="base" hangingPunct="0">
        <a:spcBef>
          <a:spcPct val="0"/>
        </a:spcBef>
        <a:spcAft>
          <a:spcPct val="0"/>
        </a:spcAft>
        <a:defRPr sz="3200" b="1">
          <a:solidFill>
            <a:schemeClr val="tx1"/>
          </a:solidFill>
          <a:latin typeface="Arial" pitchFamily="34" charset="0"/>
        </a:defRPr>
      </a:lvl4pPr>
      <a:lvl5pPr algn="ctr" rtl="0" eaLnBrk="0" fontAlgn="base" hangingPunct="0">
        <a:spcBef>
          <a:spcPct val="0"/>
        </a:spcBef>
        <a:spcAft>
          <a:spcPct val="0"/>
        </a:spcAft>
        <a:defRPr sz="3200" b="1">
          <a:solidFill>
            <a:schemeClr val="tx1"/>
          </a:solidFill>
          <a:latin typeface="Arial" pitchFamily="34" charset="0"/>
        </a:defRPr>
      </a:lvl5pPr>
      <a:lvl6pPr marL="457200" algn="ctr" rtl="0" fontAlgn="base">
        <a:spcBef>
          <a:spcPct val="0"/>
        </a:spcBef>
        <a:spcAft>
          <a:spcPct val="0"/>
        </a:spcAft>
        <a:defRPr sz="3200" b="1">
          <a:solidFill>
            <a:schemeClr val="tx1"/>
          </a:solidFill>
          <a:latin typeface="Arial" pitchFamily="34" charset="0"/>
        </a:defRPr>
      </a:lvl6pPr>
      <a:lvl7pPr marL="914400" algn="ctr" rtl="0" fontAlgn="base">
        <a:spcBef>
          <a:spcPct val="0"/>
        </a:spcBef>
        <a:spcAft>
          <a:spcPct val="0"/>
        </a:spcAft>
        <a:defRPr sz="3200" b="1">
          <a:solidFill>
            <a:schemeClr val="tx1"/>
          </a:solidFill>
          <a:latin typeface="Arial" pitchFamily="34" charset="0"/>
        </a:defRPr>
      </a:lvl7pPr>
      <a:lvl8pPr marL="1371600" algn="ctr" rtl="0" fontAlgn="base">
        <a:spcBef>
          <a:spcPct val="0"/>
        </a:spcBef>
        <a:spcAft>
          <a:spcPct val="0"/>
        </a:spcAft>
        <a:defRPr sz="3200" b="1">
          <a:solidFill>
            <a:schemeClr val="tx1"/>
          </a:solidFill>
          <a:latin typeface="Arial" pitchFamily="34" charset="0"/>
        </a:defRPr>
      </a:lvl8pPr>
      <a:lvl9pPr marL="1828800" algn="ctr" rtl="0" fontAlgn="base">
        <a:spcBef>
          <a:spcPct val="0"/>
        </a:spcBef>
        <a:spcAft>
          <a:spcPct val="0"/>
        </a:spcAft>
        <a:defRPr sz="3200" b="1">
          <a:solidFill>
            <a:schemeClr val="tx1"/>
          </a:solidFill>
          <a:latin typeface="Arial" pitchFamily="34" charset="0"/>
        </a:defRPr>
      </a:lvl9pPr>
    </p:titleStyle>
    <p:bodyStyle>
      <a:lvl1pPr marL="228600" indent="-228600" algn="l" rtl="0" eaLnBrk="0" fontAlgn="base" hangingPunct="0">
        <a:lnSpc>
          <a:spcPct val="100000"/>
        </a:lnSpc>
        <a:spcBef>
          <a:spcPts val="900"/>
        </a:spcBef>
        <a:spcAft>
          <a:spcPts val="0"/>
        </a:spcAft>
        <a:buClr>
          <a:schemeClr val="accent1"/>
        </a:buClr>
        <a:buFont typeface="Arial" charset="0"/>
        <a:buChar char="•"/>
        <a:tabLst/>
        <a:defRPr lang="en-US" sz="2000" kern="1200">
          <a:solidFill>
            <a:schemeClr val="tx1"/>
          </a:solidFill>
          <a:latin typeface="+mn-lt"/>
          <a:ea typeface="+mn-ea"/>
          <a:cs typeface="+mn-cs"/>
        </a:defRPr>
      </a:lvl1pPr>
      <a:lvl2pPr marL="460800" indent="-228600" algn="l" rtl="0" eaLnBrk="0" fontAlgn="base" hangingPunct="0">
        <a:lnSpc>
          <a:spcPct val="100000"/>
        </a:lnSpc>
        <a:spcBef>
          <a:spcPts val="600"/>
        </a:spcBef>
        <a:spcAft>
          <a:spcPts val="0"/>
        </a:spcAft>
        <a:buClr>
          <a:schemeClr val="accent1"/>
        </a:buClr>
        <a:buFont typeface="Arial" charset="0"/>
        <a:buChar char="–"/>
        <a:tabLst/>
        <a:defRPr lang="en-US" sz="1800" kern="1200">
          <a:solidFill>
            <a:schemeClr val="tx1"/>
          </a:solidFill>
          <a:latin typeface="+mn-lt"/>
          <a:ea typeface="+mn-ea"/>
          <a:cs typeface="+mn-cs"/>
        </a:defRPr>
      </a:lvl2pPr>
      <a:lvl3pPr marL="690563" indent="-230400" algn="l" rtl="0" eaLnBrk="0" fontAlgn="base" hangingPunct="0">
        <a:lnSpc>
          <a:spcPct val="100000"/>
        </a:lnSpc>
        <a:spcBef>
          <a:spcPts val="300"/>
        </a:spcBef>
        <a:spcAft>
          <a:spcPts val="0"/>
        </a:spcAft>
        <a:buClr>
          <a:schemeClr val="accent1"/>
        </a:buClr>
        <a:buFont typeface="Arial" charset="0"/>
        <a:buChar char="•"/>
        <a:tabLst/>
        <a:defRPr lang="en-US" sz="1600" kern="1200">
          <a:solidFill>
            <a:schemeClr val="tx1"/>
          </a:solidFill>
          <a:latin typeface="+mn-lt"/>
          <a:ea typeface="+mn-ea"/>
          <a:cs typeface="+mn-cs"/>
        </a:defRPr>
      </a:lvl3pPr>
      <a:lvl4pPr marL="921600" indent="-230188" algn="l" rtl="0" eaLnBrk="0" fontAlgn="base" hangingPunct="0">
        <a:lnSpc>
          <a:spcPct val="100000"/>
        </a:lnSpc>
        <a:spcBef>
          <a:spcPts val="300"/>
        </a:spcBef>
        <a:spcAft>
          <a:spcPts val="0"/>
        </a:spcAft>
        <a:buClr>
          <a:schemeClr val="accent1"/>
        </a:buClr>
        <a:buFont typeface="Arial" charset="0"/>
        <a:buChar char="–"/>
        <a:tabLst/>
        <a:defRPr lang="en-US" sz="1400" kern="1200">
          <a:solidFill>
            <a:schemeClr val="tx1"/>
          </a:solidFill>
          <a:latin typeface="+mn-lt"/>
          <a:ea typeface="+mn-ea"/>
          <a:cs typeface="+mn-cs"/>
        </a:defRPr>
      </a:lvl4pPr>
      <a:lvl5pPr marL="1152000" indent="-228600" algn="l" rtl="0" eaLnBrk="0" fontAlgn="base" hangingPunct="0">
        <a:lnSpc>
          <a:spcPct val="100000"/>
        </a:lnSpc>
        <a:spcBef>
          <a:spcPts val="300"/>
        </a:spcBef>
        <a:spcAft>
          <a:spcPts val="0"/>
        </a:spcAft>
        <a:buClr>
          <a:schemeClr val="accent1"/>
        </a:buClr>
        <a:buFont typeface="Arial" charset="0"/>
        <a:buChar char="•"/>
        <a:tabLst/>
        <a:defRPr lang="en-US" sz="1200" kern="1200" dirty="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72">
          <p15:clr>
            <a:srgbClr val="F26B43"/>
          </p15:clr>
        </p15:guide>
        <p15:guide id="3" orient="horz" pos="4224">
          <p15:clr>
            <a:srgbClr val="F26B43"/>
          </p15:clr>
        </p15:guide>
        <p15:guide id="4" orient="horz" pos="864">
          <p15:clr>
            <a:srgbClr val="F26B43"/>
          </p15:clr>
        </p15:guide>
        <p15:guide id="6" pos="7423">
          <p15:clr>
            <a:srgbClr val="F26B43"/>
          </p15:clr>
        </p15:guide>
        <p15:guide id="7" pos="255">
          <p15:clr>
            <a:srgbClr val="F26B43"/>
          </p15:clr>
        </p15:guide>
        <p15:guide id="10" orient="horz" pos="4141">
          <p15:clr>
            <a:srgbClr val="F26B43"/>
          </p15:clr>
        </p15:guide>
        <p15:guide id="12" orient="horz" pos="685">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3.xml"/></Relationships>
</file>

<file path=ppt/slides/_rels/slide1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100.xml.rels><?xml version="1.0" encoding="UTF-8" standalone="yes"?>
<Relationships xmlns="http://schemas.openxmlformats.org/package/2006/relationships"><Relationship Id="rId3" Type="http://schemas.openxmlformats.org/officeDocument/2006/relationships/hyperlink" Target="https://www.ahajournals.org/doi/full/10.1161/CIRCULATIONAHA.122.063399" TargetMode="External"/><Relationship Id="rId2" Type="http://schemas.openxmlformats.org/officeDocument/2006/relationships/notesSlide" Target="../notesSlides/notesSlide99.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101.xml.rels><?xml version="1.0" encoding="UTF-8" standalone="yes"?>
<Relationships xmlns="http://schemas.openxmlformats.org/package/2006/relationships"><Relationship Id="rId3" Type="http://schemas.openxmlformats.org/officeDocument/2006/relationships/hyperlink" Target="https://www.ahajournals.org/doi/full/10.1161/CIRCULATIONAHA.122.063399" TargetMode="External"/><Relationship Id="rId2" Type="http://schemas.openxmlformats.org/officeDocument/2006/relationships/notesSlide" Target="../notesSlides/notesSlide100.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10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1.xml"/><Relationship Id="rId1" Type="http://schemas.openxmlformats.org/officeDocument/2006/relationships/slideLayout" Target="../slideLayouts/slideLayout23.xml"/><Relationship Id="rId4" Type="http://schemas.openxmlformats.org/officeDocument/2006/relationships/image" Target="../media/image11.svg"/></Relationships>
</file>

<file path=ppt/slides/_rels/slide10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2.xml"/><Relationship Id="rId1" Type="http://schemas.openxmlformats.org/officeDocument/2006/relationships/slideLayout" Target="../slideLayouts/slideLayout9.xml"/><Relationship Id="rId6" Type="http://schemas.openxmlformats.org/officeDocument/2006/relationships/image" Target="../media/image19.svg"/><Relationship Id="rId5" Type="http://schemas.openxmlformats.org/officeDocument/2006/relationships/slide" Target="slide3.xml"/><Relationship Id="rId4" Type="http://schemas.openxmlformats.org/officeDocument/2006/relationships/image" Target="../media/image12.svg"/></Relationships>
</file>

<file path=ppt/slides/_rels/slide10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3.xml"/><Relationship Id="rId1" Type="http://schemas.openxmlformats.org/officeDocument/2006/relationships/slideLayout" Target="../slideLayouts/slideLayout9.xml"/><Relationship Id="rId6" Type="http://schemas.openxmlformats.org/officeDocument/2006/relationships/image" Target="../media/image19.svg"/><Relationship Id="rId5" Type="http://schemas.openxmlformats.org/officeDocument/2006/relationships/slide" Target="slide3.xml"/><Relationship Id="rId4" Type="http://schemas.openxmlformats.org/officeDocument/2006/relationships/image" Target="../media/image12.svg"/></Relationships>
</file>

<file path=ppt/slides/_rels/slide10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4.xml"/><Relationship Id="rId1" Type="http://schemas.openxmlformats.org/officeDocument/2006/relationships/slideLayout" Target="../slideLayouts/slideLayout9.xml"/><Relationship Id="rId6" Type="http://schemas.openxmlformats.org/officeDocument/2006/relationships/image" Target="../media/image19.svg"/><Relationship Id="rId5" Type="http://schemas.openxmlformats.org/officeDocument/2006/relationships/slide" Target="slide3.xml"/><Relationship Id="rId4" Type="http://schemas.openxmlformats.org/officeDocument/2006/relationships/image" Target="../media/image12.svg"/></Relationships>
</file>

<file path=ppt/slides/_rels/slide10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5.xml"/><Relationship Id="rId1" Type="http://schemas.openxmlformats.org/officeDocument/2006/relationships/slideLayout" Target="../slideLayouts/slideLayout9.xml"/><Relationship Id="rId6" Type="http://schemas.openxmlformats.org/officeDocument/2006/relationships/image" Target="../media/image19.svg"/><Relationship Id="rId5" Type="http://schemas.openxmlformats.org/officeDocument/2006/relationships/slide" Target="slide3.xml"/><Relationship Id="rId4" Type="http://schemas.openxmlformats.org/officeDocument/2006/relationships/image" Target="../media/image12.svg"/></Relationships>
</file>

<file path=ppt/slides/_rels/slide10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6.xml"/><Relationship Id="rId1" Type="http://schemas.openxmlformats.org/officeDocument/2006/relationships/slideLayout" Target="../slideLayouts/slideLayout9.xml"/><Relationship Id="rId6" Type="http://schemas.openxmlformats.org/officeDocument/2006/relationships/image" Target="../media/image19.svg"/><Relationship Id="rId5" Type="http://schemas.openxmlformats.org/officeDocument/2006/relationships/slide" Target="slide3.xml"/><Relationship Id="rId4" Type="http://schemas.openxmlformats.org/officeDocument/2006/relationships/image" Target="../media/image12.svg"/></Relationships>
</file>

<file path=ppt/slides/_rels/slide10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7.xml"/><Relationship Id="rId1" Type="http://schemas.openxmlformats.org/officeDocument/2006/relationships/slideLayout" Target="../slideLayouts/slideLayout9.xml"/><Relationship Id="rId6" Type="http://schemas.openxmlformats.org/officeDocument/2006/relationships/image" Target="../media/image19.svg"/><Relationship Id="rId5" Type="http://schemas.openxmlformats.org/officeDocument/2006/relationships/slide" Target="slide3.xml"/><Relationship Id="rId4" Type="http://schemas.openxmlformats.org/officeDocument/2006/relationships/image" Target="../media/image12.svg"/></Relationships>
</file>

<file path=ppt/slides/_rels/slide10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8.xml"/><Relationship Id="rId1" Type="http://schemas.openxmlformats.org/officeDocument/2006/relationships/slideLayout" Target="../slideLayouts/slideLayout9.xml"/><Relationship Id="rId6" Type="http://schemas.openxmlformats.org/officeDocument/2006/relationships/image" Target="../media/image19.svg"/><Relationship Id="rId5" Type="http://schemas.openxmlformats.org/officeDocument/2006/relationships/slide" Target="slide3.xml"/><Relationship Id="rId4" Type="http://schemas.openxmlformats.org/officeDocument/2006/relationships/image" Target="../media/image12.svg"/></Relationships>
</file>

<file path=ppt/slides/_rels/slide1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1.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11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09.xml"/><Relationship Id="rId1" Type="http://schemas.openxmlformats.org/officeDocument/2006/relationships/slideLayout" Target="../slideLayouts/slideLayout8.xml"/><Relationship Id="rId6" Type="http://schemas.openxmlformats.org/officeDocument/2006/relationships/image" Target="../media/image19.svg"/><Relationship Id="rId5" Type="http://schemas.openxmlformats.org/officeDocument/2006/relationships/slide" Target="slide3.xml"/><Relationship Id="rId4" Type="http://schemas.openxmlformats.org/officeDocument/2006/relationships/image" Target="../media/image13.svg"/></Relationships>
</file>

<file path=ppt/slides/_rels/slide11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10.xml"/><Relationship Id="rId1" Type="http://schemas.openxmlformats.org/officeDocument/2006/relationships/slideLayout" Target="../slideLayouts/slideLayout8.xml"/><Relationship Id="rId6" Type="http://schemas.openxmlformats.org/officeDocument/2006/relationships/image" Target="../media/image19.svg"/><Relationship Id="rId5" Type="http://schemas.openxmlformats.org/officeDocument/2006/relationships/slide" Target="slide3.xml"/><Relationship Id="rId4" Type="http://schemas.openxmlformats.org/officeDocument/2006/relationships/image" Target="../media/image13.svg"/></Relationships>
</file>

<file path=ppt/slides/_rels/slide112.xml.rels><?xml version="1.0" encoding="UTF-8" standalone="yes"?>
<Relationships xmlns="http://schemas.openxmlformats.org/package/2006/relationships"><Relationship Id="rId3" Type="http://schemas.openxmlformats.org/officeDocument/2006/relationships/slide" Target="slide19.xml"/><Relationship Id="rId2" Type="http://schemas.openxmlformats.org/officeDocument/2006/relationships/notesSlide" Target="../notesSlides/notesSlide111.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1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12.xml"/><Relationship Id="rId1" Type="http://schemas.openxmlformats.org/officeDocument/2006/relationships/slideLayout" Target="../slideLayouts/slideLayout9.xml"/><Relationship Id="rId6" Type="http://schemas.openxmlformats.org/officeDocument/2006/relationships/image" Target="../media/image19.svg"/><Relationship Id="rId5" Type="http://schemas.openxmlformats.org/officeDocument/2006/relationships/slide" Target="slide14.xml"/><Relationship Id="rId4" Type="http://schemas.openxmlformats.org/officeDocument/2006/relationships/image" Target="../media/image12.svg"/></Relationships>
</file>

<file path=ppt/slides/_rels/slide114.xml.rels><?xml version="1.0" encoding="UTF-8" standalone="yes"?>
<Relationships xmlns="http://schemas.openxmlformats.org/package/2006/relationships"><Relationship Id="rId3" Type="http://schemas.openxmlformats.org/officeDocument/2006/relationships/slide" Target="slide25.xml"/><Relationship Id="rId2" Type="http://schemas.openxmlformats.org/officeDocument/2006/relationships/notesSlide" Target="../notesSlides/notesSlide113.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15.xml.rels><?xml version="1.0" encoding="UTF-8" standalone="yes"?>
<Relationships xmlns="http://schemas.openxmlformats.org/package/2006/relationships"><Relationship Id="rId3" Type="http://schemas.openxmlformats.org/officeDocument/2006/relationships/slide" Target="slide25.xml"/><Relationship Id="rId2" Type="http://schemas.openxmlformats.org/officeDocument/2006/relationships/notesSlide" Target="../notesSlides/notesSlide114.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16.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115.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17.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116.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1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17.xml"/><Relationship Id="rId1" Type="http://schemas.openxmlformats.org/officeDocument/2006/relationships/slideLayout" Target="../slideLayouts/slideLayout9.xml"/><Relationship Id="rId6" Type="http://schemas.openxmlformats.org/officeDocument/2006/relationships/image" Target="../media/image19.svg"/><Relationship Id="rId5" Type="http://schemas.openxmlformats.org/officeDocument/2006/relationships/slide" Target="slide32.xml"/><Relationship Id="rId4" Type="http://schemas.openxmlformats.org/officeDocument/2006/relationships/image" Target="../media/image12.svg"/></Relationships>
</file>

<file path=ppt/slides/_rels/slide119.xml.rels><?xml version="1.0" encoding="UTF-8" standalone="yes"?>
<Relationships xmlns="http://schemas.openxmlformats.org/package/2006/relationships"><Relationship Id="rId3" Type="http://schemas.openxmlformats.org/officeDocument/2006/relationships/slide" Target="slide39.xml"/><Relationship Id="rId2" Type="http://schemas.openxmlformats.org/officeDocument/2006/relationships/notesSlide" Target="../notesSlides/notesSlide118.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2.xml.rels><?xml version="1.0" encoding="UTF-8" standalone="yes"?>
<Relationships xmlns="http://schemas.openxmlformats.org/package/2006/relationships"><Relationship Id="rId3" Type="http://schemas.openxmlformats.org/officeDocument/2006/relationships/hyperlink" Target="https://www.nejm.org/doi/full/10.1056/nejmoa1615664" TargetMode="External"/><Relationship Id="rId7" Type="http://schemas.openxmlformats.org/officeDocument/2006/relationships/image" Target="../media/image12.svg"/><Relationship Id="rId2" Type="http://schemas.openxmlformats.org/officeDocument/2006/relationships/notesSlide" Target="../notesSlides/notesSlide12.xml"/><Relationship Id="rId1" Type="http://schemas.openxmlformats.org/officeDocument/2006/relationships/slideLayout" Target="../slideLayouts/slideLayout9.xml"/><Relationship Id="rId6" Type="http://schemas.openxmlformats.org/officeDocument/2006/relationships/slide" Target="slide2.xml"/><Relationship Id="rId5" Type="http://schemas.openxmlformats.org/officeDocument/2006/relationships/slide" Target="slide110.xml"/><Relationship Id="rId4" Type="http://schemas.openxmlformats.org/officeDocument/2006/relationships/image" Target="../media/image14.svg"/></Relationships>
</file>

<file path=ppt/slides/_rels/slide120.xml.rels><?xml version="1.0" encoding="UTF-8" standalone="yes"?>
<Relationships xmlns="http://schemas.openxmlformats.org/package/2006/relationships"><Relationship Id="rId3" Type="http://schemas.openxmlformats.org/officeDocument/2006/relationships/slide" Target="slide39.xml"/><Relationship Id="rId2" Type="http://schemas.openxmlformats.org/officeDocument/2006/relationships/notesSlide" Target="../notesSlides/notesSlide119.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21.xml.rels><?xml version="1.0" encoding="UTF-8" standalone="yes"?>
<Relationships xmlns="http://schemas.openxmlformats.org/package/2006/relationships"><Relationship Id="rId3" Type="http://schemas.openxmlformats.org/officeDocument/2006/relationships/slide" Target="slide47.xml"/><Relationship Id="rId2" Type="http://schemas.openxmlformats.org/officeDocument/2006/relationships/notesSlide" Target="../notesSlides/notesSlide120.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22.xml.rels><?xml version="1.0" encoding="UTF-8" standalone="yes"?>
<Relationships xmlns="http://schemas.openxmlformats.org/package/2006/relationships"><Relationship Id="rId3" Type="http://schemas.openxmlformats.org/officeDocument/2006/relationships/slide" Target="slide47.xml"/><Relationship Id="rId2" Type="http://schemas.openxmlformats.org/officeDocument/2006/relationships/notesSlide" Target="../notesSlides/notesSlide121.xml"/><Relationship Id="rId1" Type="http://schemas.openxmlformats.org/officeDocument/2006/relationships/slideLayout" Target="../slideLayouts/slideLayout8.xml"/><Relationship Id="rId6" Type="http://schemas.openxmlformats.org/officeDocument/2006/relationships/image" Target="../media/image13.svg"/><Relationship Id="rId5" Type="http://schemas.openxmlformats.org/officeDocument/2006/relationships/slide" Target="slide2.xml"/><Relationship Id="rId4" Type="http://schemas.openxmlformats.org/officeDocument/2006/relationships/image" Target="../media/image19.svg"/></Relationships>
</file>

<file path=ppt/slides/_rels/slide123.xml.rels><?xml version="1.0" encoding="UTF-8" standalone="yes"?>
<Relationships xmlns="http://schemas.openxmlformats.org/package/2006/relationships"><Relationship Id="rId3" Type="http://schemas.openxmlformats.org/officeDocument/2006/relationships/slide" Target="slide51.xml"/><Relationship Id="rId2" Type="http://schemas.openxmlformats.org/officeDocument/2006/relationships/notesSlide" Target="../notesSlides/notesSlide122.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2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23.xml"/><Relationship Id="rId1" Type="http://schemas.openxmlformats.org/officeDocument/2006/relationships/slideLayout" Target="../slideLayouts/slideLayout9.xml"/><Relationship Id="rId6" Type="http://schemas.openxmlformats.org/officeDocument/2006/relationships/image" Target="../media/image19.svg"/><Relationship Id="rId5" Type="http://schemas.openxmlformats.org/officeDocument/2006/relationships/slide" Target="slide51.xml"/><Relationship Id="rId4" Type="http://schemas.openxmlformats.org/officeDocument/2006/relationships/image" Target="../media/image12.svg"/></Relationships>
</file>

<file path=ppt/slides/_rels/slide125.xml.rels><?xml version="1.0" encoding="UTF-8" standalone="yes"?>
<Relationships xmlns="http://schemas.openxmlformats.org/package/2006/relationships"><Relationship Id="rId3" Type="http://schemas.openxmlformats.org/officeDocument/2006/relationships/slide" Target="slide57.xml"/><Relationship Id="rId2" Type="http://schemas.openxmlformats.org/officeDocument/2006/relationships/notesSlide" Target="../notesSlides/notesSlide124.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26.xml.rels><?xml version="1.0" encoding="UTF-8" standalone="yes"?>
<Relationships xmlns="http://schemas.openxmlformats.org/package/2006/relationships"><Relationship Id="rId3" Type="http://schemas.openxmlformats.org/officeDocument/2006/relationships/slide" Target="slide64.xml"/><Relationship Id="rId2" Type="http://schemas.openxmlformats.org/officeDocument/2006/relationships/notesSlide" Target="../notesSlides/notesSlide125.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27.xml.rels><?xml version="1.0" encoding="UTF-8" standalone="yes"?>
<Relationships xmlns="http://schemas.openxmlformats.org/package/2006/relationships"><Relationship Id="rId3" Type="http://schemas.openxmlformats.org/officeDocument/2006/relationships/slide" Target="slide69.xml"/><Relationship Id="rId2" Type="http://schemas.openxmlformats.org/officeDocument/2006/relationships/notesSlide" Target="../notesSlides/notesSlide126.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28.xml.rels><?xml version="1.0" encoding="UTF-8" standalone="yes"?>
<Relationships xmlns="http://schemas.openxmlformats.org/package/2006/relationships"><Relationship Id="rId3" Type="http://schemas.openxmlformats.org/officeDocument/2006/relationships/slide" Target="slide76.xml"/><Relationship Id="rId2" Type="http://schemas.openxmlformats.org/officeDocument/2006/relationships/notesSlide" Target="../notesSlides/notesSlide127.xml"/><Relationship Id="rId1" Type="http://schemas.openxmlformats.org/officeDocument/2006/relationships/slideLayout" Target="../slideLayouts/slideLayout5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29.xml.rels><?xml version="1.0" encoding="UTF-8" standalone="yes"?>
<Relationships xmlns="http://schemas.openxmlformats.org/package/2006/relationships"><Relationship Id="rId3" Type="http://schemas.openxmlformats.org/officeDocument/2006/relationships/slide" Target="slide93.xml"/><Relationship Id="rId2" Type="http://schemas.openxmlformats.org/officeDocument/2006/relationships/notesSlide" Target="../notesSlides/notesSlide128.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9.svg"/></Relationships>
</file>

<file path=ppt/slides/_rels/slide1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3.xml"/><Relationship Id="rId1" Type="http://schemas.openxmlformats.org/officeDocument/2006/relationships/slideLayout" Target="../slideLayouts/slideLayout31.xml"/><Relationship Id="rId4" Type="http://schemas.openxmlformats.org/officeDocument/2006/relationships/image" Target="../media/image11.svg"/></Relationships>
</file>

<file path=ppt/slides/_rels/slide14.xml.rels><?xml version="1.0" encoding="UTF-8" standalone="yes"?>
<Relationships xmlns="http://schemas.openxmlformats.org/package/2006/relationships"><Relationship Id="rId3" Type="http://schemas.openxmlformats.org/officeDocument/2006/relationships/hyperlink" Target="https://jamanetwork.com/journals/jamacardiology/fullarticle/2766279" TargetMode="External"/><Relationship Id="rId2" Type="http://schemas.openxmlformats.org/officeDocument/2006/relationships/notesSlide" Target="../notesSlides/notesSlide14.xml"/><Relationship Id="rId1" Type="http://schemas.openxmlformats.org/officeDocument/2006/relationships/slideLayout" Target="../slideLayouts/slideLayout31.xml"/><Relationship Id="rId6" Type="http://schemas.openxmlformats.org/officeDocument/2006/relationships/slide" Target="slide113.xml"/><Relationship Id="rId5" Type="http://schemas.openxmlformats.org/officeDocument/2006/relationships/image" Target="../media/image11.svg"/><Relationship Id="rId4" Type="http://schemas.openxmlformats.org/officeDocument/2006/relationships/slide" Target="slide2.xml"/></Relationships>
</file>

<file path=ppt/slides/_rels/slide1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5.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1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6.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1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7.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18.xml.rels><?xml version="1.0" encoding="UTF-8" standalone="yes"?>
<Relationships xmlns="http://schemas.openxmlformats.org/package/2006/relationships"><Relationship Id="rId3" Type="http://schemas.openxmlformats.org/officeDocument/2006/relationships/hyperlink" Target="https://jamanetwork.com/journals/jamacardiology/fullarticle/2766279" TargetMode="External"/><Relationship Id="rId2" Type="http://schemas.openxmlformats.org/officeDocument/2006/relationships/notesSlide" Target="../notesSlides/notesSlide18.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19.xml.rels><?xml version="1.0" encoding="UTF-8" standalone="yes"?>
<Relationships xmlns="http://schemas.openxmlformats.org/package/2006/relationships"><Relationship Id="rId3" Type="http://schemas.openxmlformats.org/officeDocument/2006/relationships/hyperlink" Target="https://www.ahajournals.org/doi/full/10.1161/CIRCULATIONAHA.118.034309" TargetMode="External"/><Relationship Id="rId2" Type="http://schemas.openxmlformats.org/officeDocument/2006/relationships/notesSlide" Target="../notesSlides/notesSlide19.xml"/><Relationship Id="rId1" Type="http://schemas.openxmlformats.org/officeDocument/2006/relationships/slideLayout" Target="../slideLayouts/slideLayout31.xml"/><Relationship Id="rId6" Type="http://schemas.openxmlformats.org/officeDocument/2006/relationships/slide" Target="slide112.xml"/><Relationship Id="rId5" Type="http://schemas.openxmlformats.org/officeDocument/2006/relationships/image" Target="../media/image11.svg"/><Relationship Id="rId4" Type="http://schemas.openxmlformats.org/officeDocument/2006/relationships/slide" Target="slide2.xml"/></Relationships>
</file>

<file path=ppt/slides/_rels/slide2.xml.rels><?xml version="1.0" encoding="UTF-8" standalone="yes"?>
<Relationships xmlns="http://schemas.openxmlformats.org/package/2006/relationships"><Relationship Id="rId8" Type="http://schemas.openxmlformats.org/officeDocument/2006/relationships/slide" Target="slide25.xml"/><Relationship Id="rId13" Type="http://schemas.openxmlformats.org/officeDocument/2006/relationships/slide" Target="slide64.xml"/><Relationship Id="rId18" Type="http://schemas.openxmlformats.org/officeDocument/2006/relationships/slide" Target="slide76.xml"/><Relationship Id="rId3" Type="http://schemas.openxmlformats.org/officeDocument/2006/relationships/slide" Target="slide3.xml"/><Relationship Id="rId7" Type="http://schemas.openxmlformats.org/officeDocument/2006/relationships/slide" Target="slide19.xml"/><Relationship Id="rId12" Type="http://schemas.openxmlformats.org/officeDocument/2006/relationships/slide" Target="slide57.xml"/><Relationship Id="rId17" Type="http://schemas.openxmlformats.org/officeDocument/2006/relationships/slide" Target="slide14.xml"/><Relationship Id="rId2" Type="http://schemas.openxmlformats.org/officeDocument/2006/relationships/notesSlide" Target="../notesSlides/notesSlide2.xml"/><Relationship Id="rId16" Type="http://schemas.openxmlformats.org/officeDocument/2006/relationships/slide" Target="slide32.xml"/><Relationship Id="rId1" Type="http://schemas.openxmlformats.org/officeDocument/2006/relationships/slideLayout" Target="../slideLayouts/slideLayout9.xml"/><Relationship Id="rId6" Type="http://schemas.openxmlformats.org/officeDocument/2006/relationships/slide" Target="slide82.xml"/><Relationship Id="rId11" Type="http://schemas.openxmlformats.org/officeDocument/2006/relationships/slide" Target="slide39.xml"/><Relationship Id="rId5" Type="http://schemas.openxmlformats.org/officeDocument/2006/relationships/slide" Target="slide93.xml"/><Relationship Id="rId15" Type="http://schemas.openxmlformats.org/officeDocument/2006/relationships/slide" Target="slide73.xml"/><Relationship Id="rId10" Type="http://schemas.openxmlformats.org/officeDocument/2006/relationships/slide" Target="slide51.xml"/><Relationship Id="rId4" Type="http://schemas.openxmlformats.org/officeDocument/2006/relationships/slide" Target="slide13.xml"/><Relationship Id="rId9" Type="http://schemas.openxmlformats.org/officeDocument/2006/relationships/slide" Target="slide47.xml"/><Relationship Id="rId14" Type="http://schemas.openxmlformats.org/officeDocument/2006/relationships/slide" Target="slide69.xml"/></Relationships>
</file>

<file path=ppt/slides/_rels/slide20.xml.rels><?xml version="1.0" encoding="UTF-8" standalone="yes"?>
<Relationships xmlns="http://schemas.openxmlformats.org/package/2006/relationships"><Relationship Id="rId3" Type="http://schemas.openxmlformats.org/officeDocument/2006/relationships/tags" Target="../tags/tag21.xml"/><Relationship Id="rId7" Type="http://schemas.openxmlformats.org/officeDocument/2006/relationships/image" Target="../media/image12.svg"/><Relationship Id="rId2" Type="http://schemas.openxmlformats.org/officeDocument/2006/relationships/tags" Target="../tags/tag20.xml"/><Relationship Id="rId1" Type="http://schemas.openxmlformats.org/officeDocument/2006/relationships/tags" Target="../tags/tag19.xml"/><Relationship Id="rId6" Type="http://schemas.openxmlformats.org/officeDocument/2006/relationships/slide" Target="slide2.xml"/><Relationship Id="rId5" Type="http://schemas.openxmlformats.org/officeDocument/2006/relationships/notesSlide" Target="../notesSlides/notesSlide20.xml"/><Relationship Id="rId4" Type="http://schemas.openxmlformats.org/officeDocument/2006/relationships/slideLayout" Target="../slideLayouts/slideLayout9.xml"/></Relationships>
</file>

<file path=ppt/slides/_rels/slide2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1.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2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2.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2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3.xml"/><Relationship Id="rId1" Type="http://schemas.openxmlformats.org/officeDocument/2006/relationships/slideLayout" Target="../slideLayouts/slideLayout9.xml"/><Relationship Id="rId6" Type="http://schemas.openxmlformats.org/officeDocument/2006/relationships/image" Target="../media/image14.svg"/><Relationship Id="rId5" Type="http://schemas.openxmlformats.org/officeDocument/2006/relationships/hyperlink" Target="https://www.ahajournals.org/doi/full/10.1161/CIRCULATIONAHA.118.034309" TargetMode="External"/><Relationship Id="rId4" Type="http://schemas.openxmlformats.org/officeDocument/2006/relationships/image" Target="../media/image12.svg"/></Relationships>
</file>

<file path=ppt/slides/_rels/slide24.xml.rels><?xml version="1.0" encoding="UTF-8" standalone="yes"?>
<Relationships xmlns="http://schemas.openxmlformats.org/package/2006/relationships"><Relationship Id="rId8" Type="http://schemas.openxmlformats.org/officeDocument/2006/relationships/image" Target="../media/image12.svg"/><Relationship Id="rId3" Type="http://schemas.openxmlformats.org/officeDocument/2006/relationships/image" Target="../media/image15.svg"/><Relationship Id="rId7" Type="http://schemas.openxmlformats.org/officeDocument/2006/relationships/slide" Target="slide2.xml"/><Relationship Id="rId2" Type="http://schemas.openxmlformats.org/officeDocument/2006/relationships/notesSlide" Target="../notesSlides/notesSlide24.xml"/><Relationship Id="rId1" Type="http://schemas.openxmlformats.org/officeDocument/2006/relationships/slideLayout" Target="../slideLayouts/slideLayout56.xml"/><Relationship Id="rId6" Type="http://schemas.openxmlformats.org/officeDocument/2006/relationships/image" Target="../media/image18.svg"/><Relationship Id="rId5" Type="http://schemas.openxmlformats.org/officeDocument/2006/relationships/image" Target="../media/image17.svg"/><Relationship Id="rId4" Type="http://schemas.openxmlformats.org/officeDocument/2006/relationships/image" Target="../media/image16.svg"/></Relationships>
</file>

<file path=ppt/slides/_rels/slide25.xml.rels><?xml version="1.0" encoding="UTF-8" standalone="yes"?>
<Relationships xmlns="http://schemas.openxmlformats.org/package/2006/relationships"><Relationship Id="rId3" Type="http://schemas.openxmlformats.org/officeDocument/2006/relationships/hyperlink" Target="https://linkinghub.elsevier.com/retrieve/pii/S2213-8587(17)30313-3" TargetMode="External"/><Relationship Id="rId2" Type="http://schemas.openxmlformats.org/officeDocument/2006/relationships/notesSlide" Target="../notesSlides/notesSlide25.xml"/><Relationship Id="rId1" Type="http://schemas.openxmlformats.org/officeDocument/2006/relationships/slideLayout" Target="../slideLayouts/slideLayout31.xml"/><Relationship Id="rId6" Type="http://schemas.openxmlformats.org/officeDocument/2006/relationships/slide" Target="slide114.xml"/><Relationship Id="rId5" Type="http://schemas.openxmlformats.org/officeDocument/2006/relationships/image" Target="../media/image11.svg"/><Relationship Id="rId4" Type="http://schemas.openxmlformats.org/officeDocument/2006/relationships/slide" Target="slide2.xml"/></Relationships>
</file>

<file path=ppt/slides/_rels/slide2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6.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2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7.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2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8.xml"/><Relationship Id="rId1" Type="http://schemas.openxmlformats.org/officeDocument/2006/relationships/slideLayout" Target="../slideLayouts/slideLayout8.xml"/><Relationship Id="rId4" Type="http://schemas.openxmlformats.org/officeDocument/2006/relationships/image" Target="../media/image12.svg"/></Relationships>
</file>

<file path=ppt/slides/_rels/slide29.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9.xml"/><Relationship Id="rId1" Type="http://schemas.openxmlformats.org/officeDocument/2006/relationships/slideLayout" Target="../slideLayouts/slideLayout8.xml"/><Relationship Id="rId6" Type="http://schemas.openxmlformats.org/officeDocument/2006/relationships/image" Target="../media/image13.svg"/><Relationship Id="rId5" Type="http://schemas.openxmlformats.org/officeDocument/2006/relationships/slide" Target="slide2.xml"/><Relationship Id="rId4" Type="http://schemas.openxmlformats.org/officeDocument/2006/relationships/chart" Target="../charts/chart2.xml"/></Relationships>
</file>

<file path=ppt/slides/_rels/slide3.xml.rels><?xml version="1.0" encoding="UTF-8" standalone="yes"?>
<Relationships xmlns="http://schemas.openxmlformats.org/package/2006/relationships"><Relationship Id="rId3" Type="http://schemas.openxmlformats.org/officeDocument/2006/relationships/hyperlink" Target="https://www.nejm.org/doi/full/10.1056/nejmoa1615664" TargetMode="External"/><Relationship Id="rId2" Type="http://schemas.openxmlformats.org/officeDocument/2006/relationships/notesSlide" Target="../notesSlides/notesSlide3.xml"/><Relationship Id="rId1" Type="http://schemas.openxmlformats.org/officeDocument/2006/relationships/slideLayout" Target="../slideLayouts/slideLayout27.xml"/><Relationship Id="rId6" Type="http://schemas.openxmlformats.org/officeDocument/2006/relationships/slide" Target="slide103.xml"/><Relationship Id="rId5" Type="http://schemas.openxmlformats.org/officeDocument/2006/relationships/image" Target="../media/image11.svg"/><Relationship Id="rId4" Type="http://schemas.openxmlformats.org/officeDocument/2006/relationships/slide" Target="slide2.xml"/></Relationships>
</file>

<file path=ppt/slides/_rels/slide3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30.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31.xml.rels><?xml version="1.0" encoding="UTF-8" standalone="yes"?>
<Relationships xmlns="http://schemas.openxmlformats.org/package/2006/relationships"><Relationship Id="rId3" Type="http://schemas.openxmlformats.org/officeDocument/2006/relationships/hyperlink" Target="https://www.thelancet.com/journals/landia/article/PIIS2213-8587(17)30313-3/fulltext" TargetMode="External"/><Relationship Id="rId2" Type="http://schemas.openxmlformats.org/officeDocument/2006/relationships/notesSlide" Target="../notesSlides/notesSlide31.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32.xml.rels><?xml version="1.0" encoding="UTF-8" standalone="yes"?>
<Relationships xmlns="http://schemas.openxmlformats.org/package/2006/relationships"><Relationship Id="rId3" Type="http://schemas.openxmlformats.org/officeDocument/2006/relationships/hyperlink" Target="https://www.thelancet.com/journals/lancet/article/PIIS0140-6736(17)32290-0/fulltext" TargetMode="External"/><Relationship Id="rId2" Type="http://schemas.openxmlformats.org/officeDocument/2006/relationships/notesSlide" Target="../notesSlides/notesSlide32.xml"/><Relationship Id="rId1" Type="http://schemas.openxmlformats.org/officeDocument/2006/relationships/slideLayout" Target="../slideLayouts/slideLayout31.xml"/><Relationship Id="rId6" Type="http://schemas.openxmlformats.org/officeDocument/2006/relationships/slide" Target="slide116.xml"/><Relationship Id="rId5" Type="http://schemas.openxmlformats.org/officeDocument/2006/relationships/image" Target="../media/image11.svg"/><Relationship Id="rId4" Type="http://schemas.openxmlformats.org/officeDocument/2006/relationships/slide" Target="slide2.xml"/></Relationships>
</file>

<file path=ppt/slides/_rels/slide3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33.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3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34.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35.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35.xml"/><Relationship Id="rId1" Type="http://schemas.openxmlformats.org/officeDocument/2006/relationships/slideLayout" Target="../slideLayouts/slideLayout9.xml"/><Relationship Id="rId5" Type="http://schemas.openxmlformats.org/officeDocument/2006/relationships/image" Target="../media/image12.svg"/><Relationship Id="rId4" Type="http://schemas.openxmlformats.org/officeDocument/2006/relationships/slide" Target="slide2.xml"/></Relationships>
</file>

<file path=ppt/slides/_rels/slide36.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36.xml"/><Relationship Id="rId1" Type="http://schemas.openxmlformats.org/officeDocument/2006/relationships/slideLayout" Target="../slideLayouts/slideLayout9.xml"/><Relationship Id="rId5" Type="http://schemas.openxmlformats.org/officeDocument/2006/relationships/image" Target="../media/image12.svg"/><Relationship Id="rId4" Type="http://schemas.openxmlformats.org/officeDocument/2006/relationships/slide" Target="slide2.xml"/></Relationships>
</file>

<file path=ppt/slides/_rels/slide37.xml.rels><?xml version="1.0" encoding="UTF-8" standalone="yes"?>
<Relationships xmlns="http://schemas.openxmlformats.org/package/2006/relationships"><Relationship Id="rId3" Type="http://schemas.openxmlformats.org/officeDocument/2006/relationships/hyperlink" Target="https://www.thelancet.com/journals/lancet/article/PIIS0140-6736(17)32290-0/fulltext" TargetMode="External"/><Relationship Id="rId2" Type="http://schemas.openxmlformats.org/officeDocument/2006/relationships/notesSlide" Target="../notesSlides/notesSlide37.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38.xml.rels><?xml version="1.0" encoding="UTF-8" standalone="yes"?>
<Relationships xmlns="http://schemas.openxmlformats.org/package/2006/relationships"><Relationship Id="rId3" Type="http://schemas.openxmlformats.org/officeDocument/2006/relationships/hyperlink" Target="https://www.thelancet.com/journals/lancet/article/PIIS0140-6736(17)32290-0/fulltext" TargetMode="External"/><Relationship Id="rId2" Type="http://schemas.openxmlformats.org/officeDocument/2006/relationships/notesSlide" Target="../notesSlides/notesSlide38.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39.xml.rels><?xml version="1.0" encoding="UTF-8" standalone="yes"?>
<Relationships xmlns="http://schemas.openxmlformats.org/package/2006/relationships"><Relationship Id="rId3" Type="http://schemas.openxmlformats.org/officeDocument/2006/relationships/hyperlink" Target="https://jamanetwork.com/journals/jamacardiology/fullarticle/2661154" TargetMode="External"/><Relationship Id="rId2" Type="http://schemas.openxmlformats.org/officeDocument/2006/relationships/notesSlide" Target="../notesSlides/notesSlide39.xml"/><Relationship Id="rId1" Type="http://schemas.openxmlformats.org/officeDocument/2006/relationships/slideLayout" Target="../slideLayouts/slideLayout31.xml"/><Relationship Id="rId6" Type="http://schemas.openxmlformats.org/officeDocument/2006/relationships/slide" Target="slide119.xml"/><Relationship Id="rId5" Type="http://schemas.openxmlformats.org/officeDocument/2006/relationships/image" Target="../media/image11.svg"/><Relationship Id="rId4" Type="http://schemas.openxmlformats.org/officeDocument/2006/relationships/slide" Target="slide2.xml"/></Relationships>
</file>

<file path=ppt/slides/_rels/slide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40.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40.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chart" Target="../charts/chart6.xml"/></Relationships>
</file>

<file path=ppt/slides/_rels/slide41.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41.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chart" Target="../charts/chart8.xml"/></Relationships>
</file>

<file path=ppt/slides/_rels/slide42.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42.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chart" Target="../charts/chart10.xml"/></Relationships>
</file>

<file path=ppt/slides/_rels/slide4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3.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4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4.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4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5.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4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6.xml"/><Relationship Id="rId1" Type="http://schemas.openxmlformats.org/officeDocument/2006/relationships/slideLayout" Target="../slideLayouts/slideLayout9.xml"/><Relationship Id="rId6" Type="http://schemas.openxmlformats.org/officeDocument/2006/relationships/image" Target="../media/image14.svg"/><Relationship Id="rId5" Type="http://schemas.openxmlformats.org/officeDocument/2006/relationships/hyperlink" Target="https://www.thelancet.com/journals/lancet/article/PIIS0140-6736(17)32290-0/fulltext" TargetMode="External"/><Relationship Id="rId4" Type="http://schemas.openxmlformats.org/officeDocument/2006/relationships/image" Target="../media/image12.svg"/></Relationships>
</file>

<file path=ppt/slides/_rels/slide47.xml.rels><?xml version="1.0" encoding="UTF-8" standalone="yes"?>
<Relationships xmlns="http://schemas.openxmlformats.org/package/2006/relationships"><Relationship Id="rId3" Type="http://schemas.openxmlformats.org/officeDocument/2006/relationships/hyperlink" Target="https://www.jstage.jst.go.jp/article/circj/85/11/85_CJ-20-1051/_article/-char/en" TargetMode="External"/><Relationship Id="rId2" Type="http://schemas.openxmlformats.org/officeDocument/2006/relationships/notesSlide" Target="../notesSlides/notesSlide47.xml"/><Relationship Id="rId1" Type="http://schemas.openxmlformats.org/officeDocument/2006/relationships/slideLayout" Target="../slideLayouts/slideLayout31.xml"/><Relationship Id="rId6" Type="http://schemas.openxmlformats.org/officeDocument/2006/relationships/slide" Target="slide121.xml"/><Relationship Id="rId5" Type="http://schemas.openxmlformats.org/officeDocument/2006/relationships/image" Target="../media/image11.svg"/><Relationship Id="rId4" Type="http://schemas.openxmlformats.org/officeDocument/2006/relationships/slide" Target="slide2.xml"/></Relationships>
</file>

<file path=ppt/slides/_rels/slide4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8.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4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9.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50.xml.rels><?xml version="1.0" encoding="UTF-8" standalone="yes"?>
<Relationships xmlns="http://schemas.openxmlformats.org/package/2006/relationships"><Relationship Id="rId3" Type="http://schemas.openxmlformats.org/officeDocument/2006/relationships/hyperlink" Target="https://www.jstage.jst.go.jp/article/circj/85/11/85_CJ-20-1051/_article/-char/en" TargetMode="External"/><Relationship Id="rId2" Type="http://schemas.openxmlformats.org/officeDocument/2006/relationships/notesSlide" Target="../notesSlides/notesSlide50.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51.xml.rels><?xml version="1.0" encoding="UTF-8" standalone="yes"?>
<Relationships xmlns="http://schemas.openxmlformats.org/package/2006/relationships"><Relationship Id="rId3" Type="http://schemas.openxmlformats.org/officeDocument/2006/relationships/hyperlink" Target="https://www.ahajournals.org/doi/full/10.1161/CIRCULATIONAHA.117.032235" TargetMode="External"/><Relationship Id="rId2" Type="http://schemas.openxmlformats.org/officeDocument/2006/relationships/notesSlide" Target="../notesSlides/notesSlide51.xml"/><Relationship Id="rId1" Type="http://schemas.openxmlformats.org/officeDocument/2006/relationships/slideLayout" Target="../slideLayouts/slideLayout31.xml"/><Relationship Id="rId6" Type="http://schemas.openxmlformats.org/officeDocument/2006/relationships/slide" Target="slide123.xml"/><Relationship Id="rId5" Type="http://schemas.openxmlformats.org/officeDocument/2006/relationships/image" Target="../media/image11.svg"/><Relationship Id="rId4" Type="http://schemas.openxmlformats.org/officeDocument/2006/relationships/slide" Target="slide2.xml"/></Relationships>
</file>

<file path=ppt/slides/_rels/slide5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2.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5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3.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5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4.xml"/><Relationship Id="rId1" Type="http://schemas.openxmlformats.org/officeDocument/2006/relationships/slideLayout" Target="../slideLayouts/slideLayout54.xml"/><Relationship Id="rId4" Type="http://schemas.openxmlformats.org/officeDocument/2006/relationships/image" Target="../media/image12.svg"/></Relationships>
</file>

<file path=ppt/slides/_rels/slide5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5.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56.xml.rels><?xml version="1.0" encoding="UTF-8" standalone="yes"?>
<Relationships xmlns="http://schemas.openxmlformats.org/package/2006/relationships"><Relationship Id="rId3" Type="http://schemas.openxmlformats.org/officeDocument/2006/relationships/hyperlink" Target="https://www.ahajournals.org/doi/full/10.1161/CIRCULATIONAHA.117.032235" TargetMode="External"/><Relationship Id="rId2" Type="http://schemas.openxmlformats.org/officeDocument/2006/relationships/notesSlide" Target="../notesSlides/notesSlide56.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57.xml.rels><?xml version="1.0" encoding="UTF-8" standalone="yes"?>
<Relationships xmlns="http://schemas.openxmlformats.org/package/2006/relationships"><Relationship Id="rId3" Type="http://schemas.openxmlformats.org/officeDocument/2006/relationships/hyperlink" Target="https://www.ahajournals.org/doi/10.1161/STROKEAHA.119.027759" TargetMode="External"/><Relationship Id="rId2" Type="http://schemas.openxmlformats.org/officeDocument/2006/relationships/notesSlide" Target="../notesSlides/notesSlide57.xml"/><Relationship Id="rId1" Type="http://schemas.openxmlformats.org/officeDocument/2006/relationships/slideLayout" Target="../slideLayouts/slideLayout31.xml"/><Relationship Id="rId6" Type="http://schemas.openxmlformats.org/officeDocument/2006/relationships/slide" Target="slide125.xml"/><Relationship Id="rId5" Type="http://schemas.openxmlformats.org/officeDocument/2006/relationships/image" Target="../media/image11.svg"/><Relationship Id="rId4" Type="http://schemas.openxmlformats.org/officeDocument/2006/relationships/slide" Target="slide2.xml"/></Relationships>
</file>

<file path=ppt/slides/_rels/slide5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8.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5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9.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6.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6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60.xml"/><Relationship Id="rId1" Type="http://schemas.openxmlformats.org/officeDocument/2006/relationships/slideLayout" Target="../slideLayouts/slideLayout8.xml"/><Relationship Id="rId4" Type="http://schemas.openxmlformats.org/officeDocument/2006/relationships/image" Target="../media/image12.svg"/></Relationships>
</file>

<file path=ppt/slides/_rels/slide6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61.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62.xml.rels><?xml version="1.0" encoding="UTF-8" standalone="yes"?>
<Relationships xmlns="http://schemas.openxmlformats.org/package/2006/relationships"><Relationship Id="rId3" Type="http://schemas.openxmlformats.org/officeDocument/2006/relationships/hyperlink" Target="https://www.ahajournals.org/doi/10.1161/STROKEAHA.119.027759" TargetMode="External"/><Relationship Id="rId2" Type="http://schemas.openxmlformats.org/officeDocument/2006/relationships/notesSlide" Target="../notesSlides/notesSlide62.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63.xml.rels><?xml version="1.0" encoding="UTF-8" standalone="yes"?>
<Relationships xmlns="http://schemas.openxmlformats.org/package/2006/relationships"><Relationship Id="rId3" Type="http://schemas.openxmlformats.org/officeDocument/2006/relationships/hyperlink" Target="https://www.ahajournals.org/doi/10.1161/STROKEAHA.119.027759" TargetMode="External"/><Relationship Id="rId2" Type="http://schemas.openxmlformats.org/officeDocument/2006/relationships/notesSlide" Target="../notesSlides/notesSlide63.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64.xml.rels><?xml version="1.0" encoding="UTF-8" standalone="yes"?>
<Relationships xmlns="http://schemas.openxmlformats.org/package/2006/relationships"><Relationship Id="rId3" Type="http://schemas.openxmlformats.org/officeDocument/2006/relationships/hyperlink" Target="https://www.sciencedirect.com/science/article/pii/S0735109719349034?via%3Dihub" TargetMode="External"/><Relationship Id="rId2" Type="http://schemas.openxmlformats.org/officeDocument/2006/relationships/notesSlide" Target="../notesSlides/notesSlide64.xml"/><Relationship Id="rId1" Type="http://schemas.openxmlformats.org/officeDocument/2006/relationships/slideLayout" Target="../slideLayouts/slideLayout31.xml"/><Relationship Id="rId6" Type="http://schemas.openxmlformats.org/officeDocument/2006/relationships/slide" Target="slide126.xml"/><Relationship Id="rId5" Type="http://schemas.openxmlformats.org/officeDocument/2006/relationships/image" Target="../media/image11.svg"/><Relationship Id="rId4" Type="http://schemas.openxmlformats.org/officeDocument/2006/relationships/slide" Target="slide2.xml"/></Relationships>
</file>

<file path=ppt/slides/_rels/slide65.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65.xml"/><Relationship Id="rId1" Type="http://schemas.openxmlformats.org/officeDocument/2006/relationships/slideLayout" Target="../slideLayouts/slideLayout54.xml"/><Relationship Id="rId5" Type="http://schemas.openxmlformats.org/officeDocument/2006/relationships/image" Target="../media/image12.svg"/><Relationship Id="rId4" Type="http://schemas.openxmlformats.org/officeDocument/2006/relationships/slide" Target="slide2.xml"/></Relationships>
</file>

<file path=ppt/slides/_rels/slide66.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66.xml"/><Relationship Id="rId1" Type="http://schemas.openxmlformats.org/officeDocument/2006/relationships/slideLayout" Target="../slideLayouts/slideLayout9.xml"/><Relationship Id="rId5" Type="http://schemas.openxmlformats.org/officeDocument/2006/relationships/image" Target="../media/image12.svg"/><Relationship Id="rId4" Type="http://schemas.openxmlformats.org/officeDocument/2006/relationships/slide" Target="slide2.xml"/></Relationships>
</file>

<file path=ppt/slides/_rels/slide6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67.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68.xml.rels><?xml version="1.0" encoding="UTF-8" standalone="yes"?>
<Relationships xmlns="http://schemas.openxmlformats.org/package/2006/relationships"><Relationship Id="rId3" Type="http://schemas.openxmlformats.org/officeDocument/2006/relationships/hyperlink" Target="https://www.sciencedirect.com/science/article/pii/S0735109719349034" TargetMode="External"/><Relationship Id="rId2" Type="http://schemas.openxmlformats.org/officeDocument/2006/relationships/notesSlide" Target="../notesSlides/notesSlide68.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69.xml.rels><?xml version="1.0" encoding="UTF-8" standalone="yes"?>
<Relationships xmlns="http://schemas.openxmlformats.org/package/2006/relationships"><Relationship Id="rId3" Type="http://schemas.openxmlformats.org/officeDocument/2006/relationships/hyperlink" Target="https://www.ahajournals.org/doi/10.1161/CIRCINTERVENTIONS.121.011382?url_ver=Z39.88-2003&amp;rfr_id=ori:rid:crossref.org&amp;rfr_dat=cr_pub%20%200pubmed" TargetMode="External"/><Relationship Id="rId2" Type="http://schemas.openxmlformats.org/officeDocument/2006/relationships/notesSlide" Target="../notesSlides/notesSlide69.xml"/><Relationship Id="rId1" Type="http://schemas.openxmlformats.org/officeDocument/2006/relationships/slideLayout" Target="../slideLayouts/slideLayout31.xml"/><Relationship Id="rId6" Type="http://schemas.openxmlformats.org/officeDocument/2006/relationships/slide" Target="slide127.xml"/><Relationship Id="rId5" Type="http://schemas.openxmlformats.org/officeDocument/2006/relationships/image" Target="../media/image11.svg"/><Relationship Id="rId4" Type="http://schemas.openxmlformats.org/officeDocument/2006/relationships/slide" Target="slide2.xml"/></Relationships>
</file>

<file path=ppt/slides/_rels/slide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xml"/><Relationship Id="rId1" Type="http://schemas.openxmlformats.org/officeDocument/2006/relationships/slideLayout" Target="../slideLayouts/slideLayout8.xml"/><Relationship Id="rId4" Type="http://schemas.openxmlformats.org/officeDocument/2006/relationships/image" Target="../media/image13.svg"/></Relationships>
</file>

<file path=ppt/slides/_rels/slide7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0.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71.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71.xml"/><Relationship Id="rId1" Type="http://schemas.openxmlformats.org/officeDocument/2006/relationships/slideLayout" Target="../slideLayouts/slideLayout9.xml"/><Relationship Id="rId5" Type="http://schemas.openxmlformats.org/officeDocument/2006/relationships/image" Target="../media/image12.svg"/><Relationship Id="rId4" Type="http://schemas.openxmlformats.org/officeDocument/2006/relationships/slide" Target="slide2.xml"/></Relationships>
</file>

<file path=ppt/slides/_rels/slide72.xml.rels><?xml version="1.0" encoding="UTF-8" standalone="yes"?>
<Relationships xmlns="http://schemas.openxmlformats.org/package/2006/relationships"><Relationship Id="rId3" Type="http://schemas.openxmlformats.org/officeDocument/2006/relationships/hyperlink" Target="https://www.ahajournals.org/doi/10.1161/CIRCINTERVENTIONS.121.011382?url_ver=Z39.88-2003&amp;rfr_id=ori:rid:crossref.org&amp;rfr_dat=cr_pub%20%200pubmed" TargetMode="External"/><Relationship Id="rId2" Type="http://schemas.openxmlformats.org/officeDocument/2006/relationships/notesSlide" Target="../notesSlides/notesSlide72.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7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3.xml"/><Relationship Id="rId1" Type="http://schemas.openxmlformats.org/officeDocument/2006/relationships/slideLayout" Target="../slideLayouts/slideLayout31.xml"/><Relationship Id="rId4" Type="http://schemas.openxmlformats.org/officeDocument/2006/relationships/image" Target="../media/image11.svg"/></Relationships>
</file>

<file path=ppt/slides/_rels/slide74.xml.rels><?xml version="1.0" encoding="UTF-8" standalone="yes"?>
<Relationships xmlns="http://schemas.openxmlformats.org/package/2006/relationships"><Relationship Id="rId8" Type="http://schemas.openxmlformats.org/officeDocument/2006/relationships/hyperlink" Target="https://jamanetwork.com/journals/jamacardiology/fullarticle/2764767" TargetMode="External"/><Relationship Id="rId3" Type="http://schemas.openxmlformats.org/officeDocument/2006/relationships/hyperlink" Target="https://www.ahajournals.org/doi/10.1161/CIRCULATIONAHA.118.034032?url_ver=Z39.88-2003&amp;rfr_id=ori:rid:crossref.org&amp;rfr_dat=cr_pub%20%200pubmed" TargetMode="External"/><Relationship Id="rId7" Type="http://schemas.openxmlformats.org/officeDocument/2006/relationships/hyperlink" Target="https://academic.oup.com/eurjpc/article/28/8/805/6327105?login=false" TargetMode="External"/><Relationship Id="rId2" Type="http://schemas.openxmlformats.org/officeDocument/2006/relationships/notesSlide" Target="../notesSlides/notesSlide74.xml"/><Relationship Id="rId1" Type="http://schemas.openxmlformats.org/officeDocument/2006/relationships/slideLayout" Target="../slideLayouts/slideLayout9.xml"/><Relationship Id="rId6" Type="http://schemas.openxmlformats.org/officeDocument/2006/relationships/hyperlink" Target="https://www.ahajournals.org/doi/10.1161/CIRCULATIONAHA.119.043805?url_ver=Z39.88-2003&amp;rfr_id=ori:rid:crossref.org&amp;rfr_dat=cr_pub%20%200pubmed" TargetMode="External"/><Relationship Id="rId5" Type="http://schemas.openxmlformats.org/officeDocument/2006/relationships/hyperlink" Target="https://jamanetwork.com/journals/jamacardiology/fullarticle/2733138" TargetMode="External"/><Relationship Id="rId10" Type="http://schemas.openxmlformats.org/officeDocument/2006/relationships/image" Target="../media/image12.svg"/><Relationship Id="rId4" Type="http://schemas.openxmlformats.org/officeDocument/2006/relationships/hyperlink" Target="https://jamanetwork.com/journals/jamacardiology/fullarticle/2716723" TargetMode="External"/><Relationship Id="rId9" Type="http://schemas.openxmlformats.org/officeDocument/2006/relationships/slide" Target="slide2.xml"/></Relationships>
</file>

<file path=ppt/slides/_rels/slide7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5.xml"/><Relationship Id="rId1" Type="http://schemas.openxmlformats.org/officeDocument/2006/relationships/slideLayout" Target="../slideLayouts/slideLayout58.xml"/><Relationship Id="rId4" Type="http://schemas.openxmlformats.org/officeDocument/2006/relationships/image" Target="../media/image12.svg"/></Relationships>
</file>

<file path=ppt/slides/_rels/slide76.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slide" Target="slide2.xml"/><Relationship Id="rId1" Type="http://schemas.openxmlformats.org/officeDocument/2006/relationships/slideLayout" Target="../slideLayouts/slideLayout31.xml"/><Relationship Id="rId5" Type="http://schemas.openxmlformats.org/officeDocument/2006/relationships/slide" Target="slide128.xml"/><Relationship Id="rId4" Type="http://schemas.openxmlformats.org/officeDocument/2006/relationships/hyperlink" Target="https://www.nejm.org/doi/full/10.1056/nejmoa1701131" TargetMode="External"/></Relationships>
</file>

<file path=ppt/slides/_rels/slide7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6.xml"/><Relationship Id="rId1" Type="http://schemas.openxmlformats.org/officeDocument/2006/relationships/slideLayout" Target="../slideLayouts/slideLayout59.xml"/><Relationship Id="rId4" Type="http://schemas.openxmlformats.org/officeDocument/2006/relationships/image" Target="../media/image12.svg"/></Relationships>
</file>

<file path=ppt/slides/_rels/slide7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7.xml"/><Relationship Id="rId1" Type="http://schemas.openxmlformats.org/officeDocument/2006/relationships/slideLayout" Target="../slideLayouts/slideLayout59.xml"/><Relationship Id="rId4" Type="http://schemas.openxmlformats.org/officeDocument/2006/relationships/image" Target="../media/image12.svg"/></Relationships>
</file>

<file path=ppt/slides/_rels/slide7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8.xml"/><Relationship Id="rId1" Type="http://schemas.openxmlformats.org/officeDocument/2006/relationships/slideLayout" Target="../slideLayouts/slideLayout59.xml"/><Relationship Id="rId4" Type="http://schemas.openxmlformats.org/officeDocument/2006/relationships/image" Target="../media/image12.svg"/></Relationships>
</file>

<file path=ppt/slides/_rels/slide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8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9.xml"/><Relationship Id="rId1" Type="http://schemas.openxmlformats.org/officeDocument/2006/relationships/slideLayout" Target="../slideLayouts/slideLayout59.xml"/><Relationship Id="rId4" Type="http://schemas.openxmlformats.org/officeDocument/2006/relationships/image" Target="../media/image12.svg"/></Relationships>
</file>

<file path=ppt/slides/_rels/slide8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0.xml"/><Relationship Id="rId1" Type="http://schemas.openxmlformats.org/officeDocument/2006/relationships/slideLayout" Target="../slideLayouts/slideLayout59.xml"/><Relationship Id="rId6" Type="http://schemas.openxmlformats.org/officeDocument/2006/relationships/image" Target="../media/image14.svg"/><Relationship Id="rId5" Type="http://schemas.openxmlformats.org/officeDocument/2006/relationships/hyperlink" Target="https://www.nejm.org/doi/full/10.1056/nejmoa1701131" TargetMode="External"/><Relationship Id="rId4" Type="http://schemas.openxmlformats.org/officeDocument/2006/relationships/image" Target="../media/image12.svg"/></Relationships>
</file>

<file path=ppt/slides/_rels/slide82.xml.rels><?xml version="1.0" encoding="UTF-8" standalone="yes"?>
<Relationships xmlns="http://schemas.openxmlformats.org/package/2006/relationships"><Relationship Id="rId3" Type="http://schemas.openxmlformats.org/officeDocument/2006/relationships/hyperlink" Target="https://www.ahajournals.org/doi/10.1161/CIRCULATIONAHA.122.061620" TargetMode="External"/><Relationship Id="rId2" Type="http://schemas.openxmlformats.org/officeDocument/2006/relationships/notesSlide" Target="../notesSlides/notesSlide81.xml"/><Relationship Id="rId1" Type="http://schemas.openxmlformats.org/officeDocument/2006/relationships/slideLayout" Target="../slideLayouts/slideLayout31.xml"/><Relationship Id="rId5" Type="http://schemas.openxmlformats.org/officeDocument/2006/relationships/image" Target="../media/image11.svg"/><Relationship Id="rId4" Type="http://schemas.openxmlformats.org/officeDocument/2006/relationships/slide" Target="slide2.xml"/></Relationships>
</file>

<file path=ppt/slides/_rels/slide8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2.xml"/><Relationship Id="rId1" Type="http://schemas.openxmlformats.org/officeDocument/2006/relationships/slideLayout" Target="../slideLayouts/slideLayout61.xml"/><Relationship Id="rId4" Type="http://schemas.openxmlformats.org/officeDocument/2006/relationships/image" Target="../media/image12.svg"/></Relationships>
</file>

<file path=ppt/slides/_rels/slide8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3.xml"/><Relationship Id="rId1" Type="http://schemas.openxmlformats.org/officeDocument/2006/relationships/slideLayout" Target="../slideLayouts/slideLayout61.xml"/><Relationship Id="rId4" Type="http://schemas.openxmlformats.org/officeDocument/2006/relationships/image" Target="../media/image12.svg"/></Relationships>
</file>

<file path=ppt/slides/_rels/slide8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4.xml"/><Relationship Id="rId1" Type="http://schemas.openxmlformats.org/officeDocument/2006/relationships/slideLayout" Target="../slideLayouts/slideLayout62.xml"/><Relationship Id="rId4" Type="http://schemas.openxmlformats.org/officeDocument/2006/relationships/image" Target="../media/image12.svg"/></Relationships>
</file>

<file path=ppt/slides/_rels/slide8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5.xml"/><Relationship Id="rId1" Type="http://schemas.openxmlformats.org/officeDocument/2006/relationships/slideLayout" Target="../slideLayouts/slideLayout61.xml"/><Relationship Id="rId4" Type="http://schemas.openxmlformats.org/officeDocument/2006/relationships/image" Target="../media/image12.svg"/></Relationships>
</file>

<file path=ppt/slides/_rels/slide8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6.xml"/><Relationship Id="rId1" Type="http://schemas.openxmlformats.org/officeDocument/2006/relationships/slideLayout" Target="../slideLayouts/slideLayout8.xml"/><Relationship Id="rId4" Type="http://schemas.openxmlformats.org/officeDocument/2006/relationships/image" Target="../media/image13.svg"/></Relationships>
</file>

<file path=ppt/slides/_rels/slide8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7.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8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8.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9.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61.xml"/></Relationships>
</file>

<file path=ppt/slides/_rels/slide91.xml.rels><?xml version="1.0" encoding="UTF-8" standalone="yes"?>
<Relationships xmlns="http://schemas.openxmlformats.org/package/2006/relationships"><Relationship Id="rId8" Type="http://schemas.openxmlformats.org/officeDocument/2006/relationships/chart" Target="../charts/chart19.xml"/><Relationship Id="rId3" Type="http://schemas.openxmlformats.org/officeDocument/2006/relationships/chart" Target="../charts/chart14.xml"/><Relationship Id="rId7" Type="http://schemas.openxmlformats.org/officeDocument/2006/relationships/chart" Target="../charts/chart18.xml"/><Relationship Id="rId2" Type="http://schemas.openxmlformats.org/officeDocument/2006/relationships/notesSlide" Target="../notesSlides/notesSlide90.xml"/><Relationship Id="rId1" Type="http://schemas.openxmlformats.org/officeDocument/2006/relationships/slideLayout" Target="../slideLayouts/slideLayout9.xml"/><Relationship Id="rId6" Type="http://schemas.openxmlformats.org/officeDocument/2006/relationships/chart" Target="../charts/chart17.xml"/><Relationship Id="rId5" Type="http://schemas.openxmlformats.org/officeDocument/2006/relationships/chart" Target="../charts/chart16.xml"/><Relationship Id="rId10" Type="http://schemas.openxmlformats.org/officeDocument/2006/relationships/image" Target="../media/image12.svg"/><Relationship Id="rId4" Type="http://schemas.openxmlformats.org/officeDocument/2006/relationships/chart" Target="../charts/chart15.xml"/><Relationship Id="rId9" Type="http://schemas.openxmlformats.org/officeDocument/2006/relationships/slide" Target="slide2.xml"/></Relationships>
</file>

<file path=ppt/slides/_rels/slide92.xml.rels><?xml version="1.0" encoding="UTF-8" standalone="yes"?>
<Relationships xmlns="http://schemas.openxmlformats.org/package/2006/relationships"><Relationship Id="rId3" Type="http://schemas.openxmlformats.org/officeDocument/2006/relationships/hyperlink" Target="https://www.ahajournals.org/doi/epub/10.1161/CIRCULATIONAHA.122.061620" TargetMode="External"/><Relationship Id="rId2" Type="http://schemas.openxmlformats.org/officeDocument/2006/relationships/notesSlide" Target="../notesSlides/notesSlide91.xml"/><Relationship Id="rId1" Type="http://schemas.openxmlformats.org/officeDocument/2006/relationships/slideLayout" Target="../slideLayouts/slideLayout9.xml"/><Relationship Id="rId6" Type="http://schemas.openxmlformats.org/officeDocument/2006/relationships/image" Target="../media/image12.svg"/><Relationship Id="rId5" Type="http://schemas.openxmlformats.org/officeDocument/2006/relationships/slide" Target="slide2.xml"/><Relationship Id="rId4" Type="http://schemas.openxmlformats.org/officeDocument/2006/relationships/image" Target="../media/image14.svg"/></Relationships>
</file>

<file path=ppt/slides/_rels/slide93.xml.rels><?xml version="1.0" encoding="UTF-8" standalone="yes"?>
<Relationships xmlns="http://schemas.openxmlformats.org/package/2006/relationships"><Relationship Id="rId3" Type="http://schemas.openxmlformats.org/officeDocument/2006/relationships/hyperlink" Target="https://www.ahajournals.org/doi/full/10.1161/CIRCULATIONAHA.122.063399" TargetMode="External"/><Relationship Id="rId2" Type="http://schemas.openxmlformats.org/officeDocument/2006/relationships/notesSlide" Target="../notesSlides/notesSlide92.xml"/><Relationship Id="rId1" Type="http://schemas.openxmlformats.org/officeDocument/2006/relationships/slideLayout" Target="../slideLayouts/slideLayout31.xml"/><Relationship Id="rId6" Type="http://schemas.openxmlformats.org/officeDocument/2006/relationships/slide" Target="slide129.xml"/><Relationship Id="rId5" Type="http://schemas.openxmlformats.org/officeDocument/2006/relationships/image" Target="../media/image11.svg"/><Relationship Id="rId4" Type="http://schemas.openxmlformats.org/officeDocument/2006/relationships/slide" Target="slide2.xml"/></Relationships>
</file>

<file path=ppt/slides/_rels/slide9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93.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9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94.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9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95.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9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96.xml"/><Relationship Id="rId1" Type="http://schemas.openxmlformats.org/officeDocument/2006/relationships/slideLayout" Target="../slideLayouts/slideLayout9.xml"/><Relationship Id="rId4" Type="http://schemas.openxmlformats.org/officeDocument/2006/relationships/image" Target="../media/image12.svg"/></Relationships>
</file>

<file path=ppt/slides/_rels/slide9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97.xml"/><Relationship Id="rId1" Type="http://schemas.openxmlformats.org/officeDocument/2006/relationships/slideLayout" Target="../slideLayouts/slideLayout9.xml"/><Relationship Id="rId5" Type="http://schemas.openxmlformats.org/officeDocument/2006/relationships/chart" Target="../charts/chart20.xml"/><Relationship Id="rId4" Type="http://schemas.openxmlformats.org/officeDocument/2006/relationships/image" Target="../media/image12.svg"/></Relationships>
</file>

<file path=ppt/slides/_rels/slide9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98.xml"/><Relationship Id="rId1" Type="http://schemas.openxmlformats.org/officeDocument/2006/relationships/slideLayout" Target="../slideLayouts/slideLayout9.xml"/><Relationship Id="rId5" Type="http://schemas.openxmlformats.org/officeDocument/2006/relationships/chart" Target="../charts/chart21.xml"/><Relationship Id="rId4" Type="http://schemas.openxmlformats.org/officeDocument/2006/relationships/image" Target="../media/image12.sv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itle 14">
            <a:extLst>
              <a:ext uri="{FF2B5EF4-FFF2-40B4-BE49-F238E27FC236}">
                <a16:creationId xmlns:a16="http://schemas.microsoft.com/office/drawing/2014/main" id="{EBB8EA42-CD00-BEEF-8FC1-5ECA4138907B}"/>
              </a:ext>
            </a:extLst>
          </p:cNvPr>
          <p:cNvSpPr>
            <a:spLocks noGrp="1"/>
          </p:cNvSpPr>
          <p:nvPr>
            <p:ph type="title"/>
          </p:nvPr>
        </p:nvSpPr>
        <p:spPr>
          <a:xfrm>
            <a:off x="365125" y="2333310"/>
            <a:ext cx="10645775" cy="1323110"/>
          </a:xfrm>
        </p:spPr>
        <p:txBody>
          <a:bodyPr/>
          <a:lstStyle/>
          <a:p>
            <a:r>
              <a:rPr lang="en-US" sz="4500" b="1" noProof="0" dirty="0"/>
              <a:t>Evolocumab Outcomes Trial – FOURIER</a:t>
            </a:r>
          </a:p>
        </p:txBody>
      </p:sp>
      <p:sp>
        <p:nvSpPr>
          <p:cNvPr id="3" name="TextBox 2">
            <a:extLst>
              <a:ext uri="{FF2B5EF4-FFF2-40B4-BE49-F238E27FC236}">
                <a16:creationId xmlns:a16="http://schemas.microsoft.com/office/drawing/2014/main" id="{BBAE4807-ABB1-5D35-3903-84B510D90BF4}"/>
              </a:ext>
            </a:extLst>
          </p:cNvPr>
          <p:cNvSpPr txBox="1"/>
          <p:nvPr/>
        </p:nvSpPr>
        <p:spPr>
          <a:xfrm>
            <a:off x="125730" y="6489784"/>
            <a:ext cx="6096000" cy="276999"/>
          </a:xfrm>
          <a:prstGeom prst="rect">
            <a:avLst/>
          </a:prstGeom>
          <a:noFill/>
        </p:spPr>
        <p:txBody>
          <a:bodyPr wrap="square">
            <a:spAutoFit/>
          </a:bodyPr>
          <a:lstStyle/>
          <a:p>
            <a:r>
              <a:rPr lang="de-AT" sz="1200" b="0" i="0" dirty="0">
                <a:solidFill>
                  <a:schemeClr val="bg1"/>
                </a:solidFill>
                <a:effectLst/>
                <a:latin typeface="+mn-lt"/>
              </a:rPr>
              <a:t>SC-AT-AMG145-01252 </a:t>
            </a:r>
            <a:r>
              <a:rPr lang="de-AT" sz="1200" dirty="0">
                <a:solidFill>
                  <a:schemeClr val="bg1"/>
                </a:solidFill>
                <a:latin typeface="+mn-lt"/>
              </a:rPr>
              <a:t>0526</a:t>
            </a:r>
            <a:endParaRPr lang="en-AT" sz="1200" dirty="0">
              <a:solidFill>
                <a:schemeClr val="bg1"/>
              </a:solidFill>
              <a:latin typeface="+mn-lt"/>
            </a:endParaRPr>
          </a:p>
        </p:txBody>
      </p:sp>
    </p:spTree>
    <p:extLst>
      <p:ext uri="{BB962C8B-B14F-4D97-AF65-F5344CB8AC3E}">
        <p14:creationId xmlns:p14="http://schemas.microsoft.com/office/powerpoint/2010/main" val="40871335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015663"/>
          </a:xfrm>
        </p:spPr>
        <p:txBody>
          <a:bodyPr/>
          <a:lstStyle/>
          <a:p>
            <a:r>
              <a:rPr lang="en-US" noProof="0" dirty="0"/>
              <a:t>No Notable Differences in the Rate of AEs, SAEs, or AEs Leading to Discontinuation</a:t>
            </a:r>
          </a:p>
        </p:txBody>
      </p:sp>
      <p:graphicFrame>
        <p:nvGraphicFramePr>
          <p:cNvPr id="5" name="Table 4"/>
          <p:cNvGraphicFramePr>
            <a:graphicFrameLocks noGrp="1"/>
          </p:cNvGraphicFramePr>
          <p:nvPr>
            <p:extLst>
              <p:ext uri="{D42A27DB-BD31-4B8C-83A1-F6EECF244321}">
                <p14:modId xmlns:p14="http://schemas.microsoft.com/office/powerpoint/2010/main" val="2019807844"/>
              </p:ext>
            </p:extLst>
          </p:nvPr>
        </p:nvGraphicFramePr>
        <p:xfrm>
          <a:off x="365125" y="1948441"/>
          <a:ext cx="11494007" cy="1812418"/>
        </p:xfrm>
        <a:graphic>
          <a:graphicData uri="http://schemas.openxmlformats.org/drawingml/2006/table">
            <a:tbl>
              <a:tblPr firstRow="1" firstCol="1" bandRow="1">
                <a:tableStyleId>{5C22544A-7EE6-4342-B048-85BDC9FD1C3A}</a:tableStyleId>
              </a:tblPr>
              <a:tblGrid>
                <a:gridCol w="5936465">
                  <a:extLst>
                    <a:ext uri="{9D8B030D-6E8A-4147-A177-3AD203B41FA5}">
                      <a16:colId xmlns:a16="http://schemas.microsoft.com/office/drawing/2014/main" val="20000"/>
                    </a:ext>
                  </a:extLst>
                </a:gridCol>
                <a:gridCol w="2778771">
                  <a:extLst>
                    <a:ext uri="{9D8B030D-6E8A-4147-A177-3AD203B41FA5}">
                      <a16:colId xmlns:a16="http://schemas.microsoft.com/office/drawing/2014/main" val="20001"/>
                    </a:ext>
                  </a:extLst>
                </a:gridCol>
                <a:gridCol w="2778771">
                  <a:extLst>
                    <a:ext uri="{9D8B030D-6E8A-4147-A177-3AD203B41FA5}">
                      <a16:colId xmlns:a16="http://schemas.microsoft.com/office/drawing/2014/main" val="20002"/>
                    </a:ext>
                  </a:extLst>
                </a:gridCol>
              </a:tblGrid>
              <a:tr h="0">
                <a:tc>
                  <a:txBody>
                    <a:bodyPr/>
                    <a:lstStyle/>
                    <a:p>
                      <a:pPr marL="0" marR="0" algn="l">
                        <a:lnSpc>
                          <a:spcPct val="85000"/>
                        </a:lnSpc>
                        <a:spcBef>
                          <a:spcPts val="200"/>
                        </a:spcBef>
                        <a:spcAft>
                          <a:spcPts val="200"/>
                        </a:spcAft>
                      </a:pPr>
                      <a:r>
                        <a:rPr lang="en-US" sz="1400" dirty="0">
                          <a:effectLst/>
                          <a:latin typeface="+mj-lt"/>
                        </a:rPr>
                        <a:t>Adverse Events, n (%)</a:t>
                      </a:r>
                      <a:endParaRPr lang="en-US" sz="1400" dirty="0">
                        <a:effectLst/>
                        <a:latin typeface="+mj-lt"/>
                        <a:ea typeface="Times New Roman" panose="02020603050405020304" pitchFamily="18" charset="0"/>
                      </a:endParaRPr>
                    </a:p>
                  </a:txBody>
                  <a:tcPr marL="121920" marR="12192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j-lt"/>
                          <a:cs typeface="Arial" panose="020B0604020202020204" pitchFamily="34" charset="0"/>
                        </a:rPr>
                        <a:t>Evolocumab</a:t>
                      </a:r>
                    </a:p>
                    <a:p>
                      <a:pPr marL="0" marR="0" algn="ctr">
                        <a:lnSpc>
                          <a:spcPct val="85000"/>
                        </a:lnSpc>
                        <a:spcBef>
                          <a:spcPts val="0"/>
                        </a:spcBef>
                        <a:spcAft>
                          <a:spcPts val="0"/>
                        </a:spcAft>
                      </a:pPr>
                      <a:r>
                        <a:rPr lang="en-US" sz="1400" dirty="0">
                          <a:effectLst/>
                          <a:latin typeface="+mj-lt"/>
                          <a:cs typeface="Arial" panose="020B0604020202020204" pitchFamily="34" charset="0"/>
                        </a:rPr>
                        <a:t>(N = 13,769)</a:t>
                      </a:r>
                      <a:endParaRPr lang="en-US" sz="1400" dirty="0">
                        <a:effectLst/>
                        <a:latin typeface="+mj-lt"/>
                        <a:ea typeface="Times New Roman" panose="02020603050405020304" pitchFamily="18" charset="0"/>
                        <a:cs typeface="Arial" panose="020B0604020202020204" pitchFamily="34" charset="0"/>
                      </a:endParaRPr>
                    </a:p>
                  </a:txBody>
                  <a:tcPr marL="121920" marR="12192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j-lt"/>
                          <a:cs typeface="Arial" panose="020B0604020202020204" pitchFamily="34" charset="0"/>
                        </a:rPr>
                        <a:t>Placebo</a:t>
                      </a:r>
                      <a:br>
                        <a:rPr lang="en-US" sz="1400" dirty="0">
                          <a:effectLst/>
                          <a:latin typeface="+mj-lt"/>
                          <a:cs typeface="Arial" panose="020B0604020202020204" pitchFamily="34" charset="0"/>
                        </a:rPr>
                      </a:br>
                      <a:r>
                        <a:rPr lang="en-US" sz="1400" dirty="0">
                          <a:effectLst/>
                          <a:latin typeface="+mj-lt"/>
                          <a:cs typeface="Arial" panose="020B0604020202020204" pitchFamily="34" charset="0"/>
                        </a:rPr>
                        <a:t>(N = 13,756)</a:t>
                      </a:r>
                      <a:endParaRPr lang="en-US" sz="1400" dirty="0">
                        <a:effectLst/>
                        <a:latin typeface="+mj-lt"/>
                        <a:ea typeface="Times New Roman" panose="02020603050405020304" pitchFamily="18" charset="0"/>
                        <a:cs typeface="Arial" panose="020B0604020202020204" pitchFamily="34" charset="0"/>
                      </a:endParaRPr>
                    </a:p>
                  </a:txBody>
                  <a:tcPr marL="121920" marR="12192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0">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Any</a:t>
                      </a:r>
                    </a:p>
                  </a:txBody>
                  <a:tcPr marL="121920" marR="121920" marT="91440" marB="9144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10,664 (77.4)</a:t>
                      </a:r>
                      <a:endParaRPr lang="en-US" sz="1400" dirty="0">
                        <a:effectLst/>
                        <a:latin typeface="+mj-lt"/>
                        <a:ea typeface="MS Mincho" panose="02020609040205080304" pitchFamily="49" charset="-128"/>
                        <a:cs typeface="Arial" panose="020B0604020202020204" pitchFamily="34" charset="0"/>
                      </a:endParaRPr>
                    </a:p>
                  </a:txBody>
                  <a:tcPr marL="60960" marR="60960" marT="91440" marB="9144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10,644 (77.4)</a:t>
                      </a:r>
                      <a:endParaRPr lang="en-US" sz="1400" dirty="0">
                        <a:effectLst/>
                        <a:latin typeface="+mj-lt"/>
                        <a:ea typeface="MS Mincho" panose="02020609040205080304" pitchFamily="49" charset="-128"/>
                        <a:cs typeface="Arial" panose="020B0604020202020204" pitchFamily="34" charset="0"/>
                      </a:endParaRPr>
                    </a:p>
                  </a:txBody>
                  <a:tcPr marL="60960" marR="60960" marT="91440" marB="9144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10"/>
                  </a:ext>
                </a:extLst>
              </a:tr>
              <a:tr h="0">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Serious</a:t>
                      </a:r>
                    </a:p>
                  </a:txBody>
                  <a:tcPr marL="121920" marR="121920" marT="91440" marB="9144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3,410 (24.8)</a:t>
                      </a:r>
                      <a:endParaRPr lang="en-US" sz="1400" dirty="0">
                        <a:effectLst/>
                        <a:latin typeface="+mj-lt"/>
                        <a:ea typeface="MS Mincho" panose="02020609040205080304" pitchFamily="49" charset="-128"/>
                        <a:cs typeface="Arial" panose="020B0604020202020204" pitchFamily="34" charset="0"/>
                      </a:endParaRPr>
                    </a:p>
                  </a:txBody>
                  <a:tcPr marL="60960" marR="60960" marT="91440" marB="9144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3,404 (24.7)</a:t>
                      </a:r>
                      <a:endParaRPr lang="en-US" sz="1400" dirty="0">
                        <a:effectLst/>
                        <a:latin typeface="+mj-lt"/>
                        <a:ea typeface="MS Mincho" panose="02020609040205080304" pitchFamily="49" charset="-128"/>
                        <a:cs typeface="Arial" panose="020B0604020202020204" pitchFamily="34" charset="0"/>
                      </a:endParaRPr>
                    </a:p>
                  </a:txBody>
                  <a:tcPr marL="60960" marR="60960" marT="91440" marB="9144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1"/>
                  </a:ext>
                </a:extLst>
              </a:tr>
              <a:tr h="0">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Thought to be related to the study</a:t>
                      </a:r>
                      <a:r>
                        <a:rPr lang="en-US" sz="1400" baseline="0" dirty="0">
                          <a:solidFill>
                            <a:schemeClr val="accent1"/>
                          </a:solidFill>
                          <a:effectLst/>
                          <a:latin typeface="+mj-lt"/>
                          <a:ea typeface="MS Mincho" panose="02020609040205080304" pitchFamily="49" charset="-128"/>
                          <a:cs typeface="Arial" panose="020B0604020202020204" pitchFamily="34" charset="0"/>
                        </a:rPr>
                        <a:t> agent </a:t>
                      </a:r>
                      <a:r>
                        <a:rPr lang="en-US" sz="1400" dirty="0">
                          <a:solidFill>
                            <a:schemeClr val="accent1"/>
                          </a:solidFill>
                          <a:effectLst/>
                          <a:latin typeface="+mj-lt"/>
                          <a:ea typeface="MS Mincho" panose="02020609040205080304" pitchFamily="49" charset="-128"/>
                          <a:cs typeface="Arial" panose="020B0604020202020204" pitchFamily="34" charset="0"/>
                        </a:rPr>
                        <a:t>and leading to discontinuation of study regimen</a:t>
                      </a:r>
                    </a:p>
                  </a:txBody>
                  <a:tcPr marL="121920" marR="121920" marT="91440" marB="9144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226 (1.6)</a:t>
                      </a:r>
                      <a:endParaRPr lang="en-US" sz="1400" dirty="0">
                        <a:effectLst/>
                        <a:latin typeface="+mj-lt"/>
                        <a:ea typeface="MS Mincho" panose="02020609040205080304" pitchFamily="49" charset="-128"/>
                        <a:cs typeface="Arial" panose="020B0604020202020204" pitchFamily="34" charset="0"/>
                      </a:endParaRPr>
                    </a:p>
                  </a:txBody>
                  <a:tcPr marL="60960" marR="60960" marT="91440" marB="9144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201 (1.5)</a:t>
                      </a:r>
                      <a:endParaRPr lang="en-US" sz="1400" dirty="0">
                        <a:effectLst/>
                        <a:latin typeface="+mj-lt"/>
                        <a:ea typeface="MS Mincho" panose="02020609040205080304" pitchFamily="49" charset="-128"/>
                        <a:cs typeface="Arial" panose="020B0604020202020204" pitchFamily="34" charset="0"/>
                      </a:endParaRPr>
                    </a:p>
                  </a:txBody>
                  <a:tcPr marL="60960" marR="60960" marT="91440" marB="9144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2"/>
                  </a:ext>
                </a:extLst>
              </a:tr>
            </a:tbl>
          </a:graphicData>
        </a:graphic>
      </p:graphicFrame>
      <p:sp>
        <p:nvSpPr>
          <p:cNvPr id="17" name="Rectangle 16">
            <a:extLst>
              <a:ext uri="{FF2B5EF4-FFF2-40B4-BE49-F238E27FC236}">
                <a16:creationId xmlns:a16="http://schemas.microsoft.com/office/drawing/2014/main" id="{45AFF446-C073-BF6E-3906-7BCCE24538E1}"/>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C9484954-6E30-F646-9631-D6965A93E89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300616086"/>
      </p:ext>
    </p:extLst>
  </p:cSld>
  <p:clrMapOvr>
    <a:masterClrMapping/>
  </p:clrMapOvr>
  <p:transition>
    <p:fade/>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025F3-CD22-4F4C-BAC6-A8823C13CF11}"/>
              </a:ext>
            </a:extLst>
          </p:cNvPr>
          <p:cNvSpPr>
            <a:spLocks noGrp="1"/>
          </p:cNvSpPr>
          <p:nvPr>
            <p:ph type="title"/>
          </p:nvPr>
        </p:nvSpPr>
        <p:spPr/>
        <p:txBody>
          <a:bodyPr/>
          <a:lstStyle/>
          <a:p>
            <a:r>
              <a:rPr lang="en-US" noProof="0" dirty="0"/>
              <a:t>Summary </a:t>
            </a:r>
          </a:p>
        </p:txBody>
      </p:sp>
      <p:sp>
        <p:nvSpPr>
          <p:cNvPr id="8" name="Rectangle 7">
            <a:extLst>
              <a:ext uri="{FF2B5EF4-FFF2-40B4-BE49-F238E27FC236}">
                <a16:creationId xmlns:a16="http://schemas.microsoft.com/office/drawing/2014/main" id="{9088D016-A9D7-A41E-521B-EEDB973D1509}"/>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5" name="Graphic 4" descr="Books on shelf with solid fill">
            <a:hlinkClick r:id="rId3"/>
            <a:extLst>
              <a:ext uri="{FF2B5EF4-FFF2-40B4-BE49-F238E27FC236}">
                <a16:creationId xmlns:a16="http://schemas.microsoft.com/office/drawing/2014/main" id="{8C6A0BEB-D2DF-7417-4F8A-9AE29FB25D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pic>
        <p:nvPicPr>
          <p:cNvPr id="4" name="Graphic 3" descr="House with solid fill">
            <a:hlinkClick r:id="rId5" action="ppaction://hlinksldjump"/>
            <a:extLst>
              <a:ext uri="{FF2B5EF4-FFF2-40B4-BE49-F238E27FC236}">
                <a16:creationId xmlns:a16="http://schemas.microsoft.com/office/drawing/2014/main" id="{7E6C11DB-9057-7B2E-554C-49CA097B481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grpSp>
        <p:nvGrpSpPr>
          <p:cNvPr id="10" name="Group 9">
            <a:extLst>
              <a:ext uri="{FF2B5EF4-FFF2-40B4-BE49-F238E27FC236}">
                <a16:creationId xmlns:a16="http://schemas.microsoft.com/office/drawing/2014/main" id="{5C689460-64C6-4C51-D5DF-518DA7939253}"/>
              </a:ext>
            </a:extLst>
          </p:cNvPr>
          <p:cNvGrpSpPr/>
          <p:nvPr/>
        </p:nvGrpSpPr>
        <p:grpSpPr>
          <a:xfrm>
            <a:off x="3278983" y="3834591"/>
            <a:ext cx="5634034" cy="1628167"/>
            <a:chOff x="4260986" y="5060836"/>
            <a:chExt cx="5634034" cy="1628167"/>
          </a:xfrm>
        </p:grpSpPr>
        <p:sp>
          <p:nvSpPr>
            <p:cNvPr id="11" name="Freeform: Shape 10">
              <a:extLst>
                <a:ext uri="{FF2B5EF4-FFF2-40B4-BE49-F238E27FC236}">
                  <a16:creationId xmlns:a16="http://schemas.microsoft.com/office/drawing/2014/main" id="{5733A94E-4172-7313-A89C-978845D68EB5}"/>
                </a:ext>
              </a:extLst>
            </p:cNvPr>
            <p:cNvSpPr/>
            <p:nvPr/>
          </p:nvSpPr>
          <p:spPr>
            <a:xfrm>
              <a:off x="4691327" y="5060836"/>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2" name="Freeform: Shape 11">
              <a:extLst>
                <a:ext uri="{FF2B5EF4-FFF2-40B4-BE49-F238E27FC236}">
                  <a16:creationId xmlns:a16="http://schemas.microsoft.com/office/drawing/2014/main" id="{B1E499FB-EC07-BA8A-D134-3DC34019B30F}"/>
                </a:ext>
              </a:extLst>
            </p:cNvPr>
            <p:cNvSpPr/>
            <p:nvPr/>
          </p:nvSpPr>
          <p:spPr>
            <a:xfrm>
              <a:off x="4795348" y="5165253"/>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3" name="Freeform: Shape 12">
              <a:extLst>
                <a:ext uri="{FF2B5EF4-FFF2-40B4-BE49-F238E27FC236}">
                  <a16:creationId xmlns:a16="http://schemas.microsoft.com/office/drawing/2014/main" id="{CB1D6F78-A8AA-7932-35B9-6E46105EFEA1}"/>
                </a:ext>
              </a:extLst>
            </p:cNvPr>
            <p:cNvSpPr/>
            <p:nvPr/>
          </p:nvSpPr>
          <p:spPr>
            <a:xfrm>
              <a:off x="4839966" y="5210003"/>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92E510DE-EF64-5C00-A3C0-C8472FA56408}"/>
                </a:ext>
              </a:extLst>
            </p:cNvPr>
            <p:cNvSpPr/>
            <p:nvPr/>
          </p:nvSpPr>
          <p:spPr>
            <a:xfrm>
              <a:off x="4260986" y="5362602"/>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15" name="Content Placeholder 3">
              <a:extLst>
                <a:ext uri="{FF2B5EF4-FFF2-40B4-BE49-F238E27FC236}">
                  <a16:creationId xmlns:a16="http://schemas.microsoft.com/office/drawing/2014/main" id="{A2D13622-EBE9-634D-CF57-1A60E6BBA016}"/>
                </a:ext>
              </a:extLst>
            </p:cNvPr>
            <p:cNvSpPr txBox="1">
              <a:spLocks/>
            </p:cNvSpPr>
            <p:nvPr/>
          </p:nvSpPr>
          <p:spPr>
            <a:xfrm>
              <a:off x="5617832" y="5382476"/>
              <a:ext cx="3834342" cy="984885"/>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600" dirty="0"/>
                <a:t>No relationship between achieved LDL-C levels and safety was observed except for reduced risk in all-cause mortality with lower LDL-C levels</a:t>
              </a:r>
            </a:p>
          </p:txBody>
        </p:sp>
      </p:grpSp>
      <p:sp>
        <p:nvSpPr>
          <p:cNvPr id="28" name="Freeform: Shape 27">
            <a:extLst>
              <a:ext uri="{FF2B5EF4-FFF2-40B4-BE49-F238E27FC236}">
                <a16:creationId xmlns:a16="http://schemas.microsoft.com/office/drawing/2014/main" id="{09B6AD09-9925-05E4-830F-7204A9F1E624}"/>
              </a:ext>
            </a:extLst>
          </p:cNvPr>
          <p:cNvSpPr/>
          <p:nvPr/>
        </p:nvSpPr>
        <p:spPr>
          <a:xfrm>
            <a:off x="831924" y="1773563"/>
            <a:ext cx="6436340"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29" name="Freeform: Shape 28">
            <a:extLst>
              <a:ext uri="{FF2B5EF4-FFF2-40B4-BE49-F238E27FC236}">
                <a16:creationId xmlns:a16="http://schemas.microsoft.com/office/drawing/2014/main" id="{CDCC311C-7EDD-9121-458E-0A3BEB60B329}"/>
              </a:ext>
            </a:extLst>
          </p:cNvPr>
          <p:cNvSpPr/>
          <p:nvPr/>
        </p:nvSpPr>
        <p:spPr>
          <a:xfrm>
            <a:off x="996328" y="1877980"/>
            <a:ext cx="6157507"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30" name="Freeform: Shape 29">
            <a:extLst>
              <a:ext uri="{FF2B5EF4-FFF2-40B4-BE49-F238E27FC236}">
                <a16:creationId xmlns:a16="http://schemas.microsoft.com/office/drawing/2014/main" id="{33978C86-F3E7-D2DD-8271-0959A70C83D7}"/>
              </a:ext>
            </a:extLst>
          </p:cNvPr>
          <p:cNvSpPr/>
          <p:nvPr/>
        </p:nvSpPr>
        <p:spPr>
          <a:xfrm>
            <a:off x="1040946" y="1922730"/>
            <a:ext cx="6072548"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31" name="Freeform: Shape 30">
            <a:extLst>
              <a:ext uri="{FF2B5EF4-FFF2-40B4-BE49-F238E27FC236}">
                <a16:creationId xmlns:a16="http://schemas.microsoft.com/office/drawing/2014/main" id="{EC7232F2-BA02-3181-F59C-83CA60033488}"/>
              </a:ext>
            </a:extLst>
          </p:cNvPr>
          <p:cNvSpPr/>
          <p:nvPr/>
        </p:nvSpPr>
        <p:spPr>
          <a:xfrm>
            <a:off x="461966" y="207532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32" name="Content Placeholder 3">
            <a:extLst>
              <a:ext uri="{FF2B5EF4-FFF2-40B4-BE49-F238E27FC236}">
                <a16:creationId xmlns:a16="http://schemas.microsoft.com/office/drawing/2014/main" id="{00DF21E7-483C-A46B-D397-ED2D8642D1CE}"/>
              </a:ext>
            </a:extLst>
          </p:cNvPr>
          <p:cNvSpPr txBox="1">
            <a:spLocks/>
          </p:cNvSpPr>
          <p:nvPr/>
        </p:nvSpPr>
        <p:spPr>
          <a:xfrm>
            <a:off x="1637611" y="1958549"/>
            <a:ext cx="5327965" cy="1231106"/>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600" dirty="0"/>
              <a:t>A monotonic relationship was observed between lower achieved LDL-C levels, down to very low LDL-C levels &lt; 20 mg/dL, and a lower risk of cardiovascular outcomes during an extended follow-up of 8.6 years across the FOURIER parent and OLE studies</a:t>
            </a:r>
          </a:p>
        </p:txBody>
      </p:sp>
      <p:grpSp>
        <p:nvGrpSpPr>
          <p:cNvPr id="33" name="Group 32">
            <a:extLst>
              <a:ext uri="{FF2B5EF4-FFF2-40B4-BE49-F238E27FC236}">
                <a16:creationId xmlns:a16="http://schemas.microsoft.com/office/drawing/2014/main" id="{2ECFCFA9-81D8-D2B0-81D7-EAA714248255}"/>
              </a:ext>
            </a:extLst>
          </p:cNvPr>
          <p:cNvGrpSpPr/>
          <p:nvPr/>
        </p:nvGrpSpPr>
        <p:grpSpPr>
          <a:xfrm>
            <a:off x="665377" y="2236702"/>
            <a:ext cx="714619" cy="741833"/>
            <a:chOff x="-1524066" y="1395902"/>
            <a:chExt cx="1215500" cy="1261788"/>
          </a:xfrm>
        </p:grpSpPr>
        <p:sp>
          <p:nvSpPr>
            <p:cNvPr id="34" name="Freeform: Shape 33">
              <a:extLst>
                <a:ext uri="{FF2B5EF4-FFF2-40B4-BE49-F238E27FC236}">
                  <a16:creationId xmlns:a16="http://schemas.microsoft.com/office/drawing/2014/main" id="{1DA47787-04C5-0ACC-84CF-FE55D211AFCD}"/>
                </a:ext>
              </a:extLst>
            </p:cNvPr>
            <p:cNvSpPr/>
            <p:nvPr/>
          </p:nvSpPr>
          <p:spPr>
            <a:xfrm>
              <a:off x="-1286531" y="1395902"/>
              <a:ext cx="672442" cy="931677"/>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35" name="Freeform: Shape 34">
              <a:extLst>
                <a:ext uri="{FF2B5EF4-FFF2-40B4-BE49-F238E27FC236}">
                  <a16:creationId xmlns:a16="http://schemas.microsoft.com/office/drawing/2014/main" id="{53B520FF-3E81-975E-55AB-9A5993D39D1A}"/>
                </a:ext>
              </a:extLst>
            </p:cNvPr>
            <p:cNvSpPr/>
            <p:nvPr/>
          </p:nvSpPr>
          <p:spPr>
            <a:xfrm>
              <a:off x="-684618" y="1728658"/>
              <a:ext cx="362010" cy="588395"/>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36" name="Freeform: Shape 35">
              <a:extLst>
                <a:ext uri="{FF2B5EF4-FFF2-40B4-BE49-F238E27FC236}">
                  <a16:creationId xmlns:a16="http://schemas.microsoft.com/office/drawing/2014/main" id="{406D1DF1-AB48-AA25-F9AC-46D5910FEDC5}"/>
                </a:ext>
              </a:extLst>
            </p:cNvPr>
            <p:cNvSpPr/>
            <p:nvPr/>
          </p:nvSpPr>
          <p:spPr>
            <a:xfrm>
              <a:off x="-1015292" y="1875968"/>
              <a:ext cx="81157" cy="93722"/>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37" name="Content Placeholder 3">
              <a:extLst>
                <a:ext uri="{FF2B5EF4-FFF2-40B4-BE49-F238E27FC236}">
                  <a16:creationId xmlns:a16="http://schemas.microsoft.com/office/drawing/2014/main" id="{029CC340-5CA8-43F2-5D3A-F01723B354E7}"/>
                </a:ext>
              </a:extLst>
            </p:cNvPr>
            <p:cNvSpPr txBox="1">
              <a:spLocks/>
            </p:cNvSpPr>
            <p:nvPr/>
          </p:nvSpPr>
          <p:spPr>
            <a:xfrm>
              <a:off x="-1524066" y="2395941"/>
              <a:ext cx="1215500" cy="261749"/>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grpSp>
      <p:grpSp>
        <p:nvGrpSpPr>
          <p:cNvPr id="38" name="Group 37">
            <a:extLst>
              <a:ext uri="{FF2B5EF4-FFF2-40B4-BE49-F238E27FC236}">
                <a16:creationId xmlns:a16="http://schemas.microsoft.com/office/drawing/2014/main" id="{937F9E81-A544-41C9-3CEE-B8EE9760600B}"/>
              </a:ext>
            </a:extLst>
          </p:cNvPr>
          <p:cNvGrpSpPr/>
          <p:nvPr/>
        </p:nvGrpSpPr>
        <p:grpSpPr>
          <a:xfrm>
            <a:off x="3455930" y="4330697"/>
            <a:ext cx="804066" cy="700868"/>
            <a:chOff x="615689" y="3967514"/>
            <a:chExt cx="804066" cy="700868"/>
          </a:xfrm>
        </p:grpSpPr>
        <p:sp>
          <p:nvSpPr>
            <p:cNvPr id="39" name="Freeform: Shape 38">
              <a:extLst>
                <a:ext uri="{FF2B5EF4-FFF2-40B4-BE49-F238E27FC236}">
                  <a16:creationId xmlns:a16="http://schemas.microsoft.com/office/drawing/2014/main" id="{521E71C0-9CD6-83A9-C56C-C255165ED388}"/>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40" name="Freeform: Shape 39">
              <a:extLst>
                <a:ext uri="{FF2B5EF4-FFF2-40B4-BE49-F238E27FC236}">
                  <a16:creationId xmlns:a16="http://schemas.microsoft.com/office/drawing/2014/main" id="{1EB46A9A-671D-7EBC-433E-3EF668DD5505}"/>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41" name="Freeform: Shape 40">
              <a:extLst>
                <a:ext uri="{FF2B5EF4-FFF2-40B4-BE49-F238E27FC236}">
                  <a16:creationId xmlns:a16="http://schemas.microsoft.com/office/drawing/2014/main" id="{576F8933-C478-493B-4553-394F9C91CF1D}"/>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spTree>
    <p:extLst>
      <p:ext uri="{BB962C8B-B14F-4D97-AF65-F5344CB8AC3E}">
        <p14:creationId xmlns:p14="http://schemas.microsoft.com/office/powerpoint/2010/main" val="11919019"/>
      </p:ext>
    </p:extLst>
  </p:cSld>
  <p:clrMapOvr>
    <a:masterClrMapping/>
  </p:clrMapOvr>
  <p:transition>
    <p:fade/>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025F3-CD22-4F4C-BAC6-A8823C13CF11}"/>
              </a:ext>
            </a:extLst>
          </p:cNvPr>
          <p:cNvSpPr>
            <a:spLocks noGrp="1"/>
          </p:cNvSpPr>
          <p:nvPr>
            <p:ph type="title"/>
          </p:nvPr>
        </p:nvSpPr>
        <p:spPr/>
        <p:txBody>
          <a:bodyPr/>
          <a:lstStyle/>
          <a:p>
            <a:r>
              <a:rPr lang="en-US" noProof="0" dirty="0"/>
              <a:t>Summary </a:t>
            </a:r>
          </a:p>
        </p:txBody>
      </p:sp>
      <p:sp>
        <p:nvSpPr>
          <p:cNvPr id="8" name="Rectangle 7">
            <a:extLst>
              <a:ext uri="{FF2B5EF4-FFF2-40B4-BE49-F238E27FC236}">
                <a16:creationId xmlns:a16="http://schemas.microsoft.com/office/drawing/2014/main" id="{9088D016-A9D7-A41E-521B-EEDB973D1509}"/>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5" name="Graphic 4" descr="Books on shelf with solid fill">
            <a:hlinkClick r:id="rId3"/>
            <a:extLst>
              <a:ext uri="{FF2B5EF4-FFF2-40B4-BE49-F238E27FC236}">
                <a16:creationId xmlns:a16="http://schemas.microsoft.com/office/drawing/2014/main" id="{8C6A0BEB-D2DF-7417-4F8A-9AE29FB25D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pic>
        <p:nvPicPr>
          <p:cNvPr id="4" name="Graphic 3" descr="House with solid fill">
            <a:hlinkClick r:id="rId5" action="ppaction://hlinksldjump"/>
            <a:extLst>
              <a:ext uri="{FF2B5EF4-FFF2-40B4-BE49-F238E27FC236}">
                <a16:creationId xmlns:a16="http://schemas.microsoft.com/office/drawing/2014/main" id="{7E6C11DB-9057-7B2E-554C-49CA097B481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grpSp>
        <p:nvGrpSpPr>
          <p:cNvPr id="10" name="Group 9">
            <a:extLst>
              <a:ext uri="{FF2B5EF4-FFF2-40B4-BE49-F238E27FC236}">
                <a16:creationId xmlns:a16="http://schemas.microsoft.com/office/drawing/2014/main" id="{5C689460-64C6-4C51-D5DF-518DA7939253}"/>
              </a:ext>
            </a:extLst>
          </p:cNvPr>
          <p:cNvGrpSpPr/>
          <p:nvPr/>
        </p:nvGrpSpPr>
        <p:grpSpPr>
          <a:xfrm>
            <a:off x="3278983" y="3834591"/>
            <a:ext cx="5634034" cy="1628167"/>
            <a:chOff x="4260986" y="5060836"/>
            <a:chExt cx="5634034" cy="1628167"/>
          </a:xfrm>
        </p:grpSpPr>
        <p:sp>
          <p:nvSpPr>
            <p:cNvPr id="11" name="Freeform: Shape 10">
              <a:extLst>
                <a:ext uri="{FF2B5EF4-FFF2-40B4-BE49-F238E27FC236}">
                  <a16:creationId xmlns:a16="http://schemas.microsoft.com/office/drawing/2014/main" id="{5733A94E-4172-7313-A89C-978845D68EB5}"/>
                </a:ext>
              </a:extLst>
            </p:cNvPr>
            <p:cNvSpPr/>
            <p:nvPr/>
          </p:nvSpPr>
          <p:spPr>
            <a:xfrm>
              <a:off x="4691327" y="5060836"/>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2" name="Freeform: Shape 11">
              <a:extLst>
                <a:ext uri="{FF2B5EF4-FFF2-40B4-BE49-F238E27FC236}">
                  <a16:creationId xmlns:a16="http://schemas.microsoft.com/office/drawing/2014/main" id="{B1E499FB-EC07-BA8A-D134-3DC34019B30F}"/>
                </a:ext>
              </a:extLst>
            </p:cNvPr>
            <p:cNvSpPr/>
            <p:nvPr/>
          </p:nvSpPr>
          <p:spPr>
            <a:xfrm>
              <a:off x="4795348" y="5165253"/>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3" name="Freeform: Shape 12">
              <a:extLst>
                <a:ext uri="{FF2B5EF4-FFF2-40B4-BE49-F238E27FC236}">
                  <a16:creationId xmlns:a16="http://schemas.microsoft.com/office/drawing/2014/main" id="{CB1D6F78-A8AA-7932-35B9-6E46105EFEA1}"/>
                </a:ext>
              </a:extLst>
            </p:cNvPr>
            <p:cNvSpPr/>
            <p:nvPr/>
          </p:nvSpPr>
          <p:spPr>
            <a:xfrm>
              <a:off x="4839966" y="5210003"/>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92E510DE-EF64-5C00-A3C0-C8472FA56408}"/>
                </a:ext>
              </a:extLst>
            </p:cNvPr>
            <p:cNvSpPr/>
            <p:nvPr/>
          </p:nvSpPr>
          <p:spPr>
            <a:xfrm>
              <a:off x="4260986" y="5362602"/>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15" name="Content Placeholder 3">
              <a:extLst>
                <a:ext uri="{FF2B5EF4-FFF2-40B4-BE49-F238E27FC236}">
                  <a16:creationId xmlns:a16="http://schemas.microsoft.com/office/drawing/2014/main" id="{A2D13622-EBE9-634D-CF57-1A60E6BBA016}"/>
                </a:ext>
              </a:extLst>
            </p:cNvPr>
            <p:cNvSpPr txBox="1">
              <a:spLocks/>
            </p:cNvSpPr>
            <p:nvPr/>
          </p:nvSpPr>
          <p:spPr>
            <a:xfrm>
              <a:off x="5617832" y="5382476"/>
              <a:ext cx="3834342" cy="984885"/>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600" dirty="0"/>
                <a:t>No relationship between achieved LDL-C levels and safety was observed except for reduced risk in all-cause mortality with lower LDL-C levels</a:t>
              </a:r>
            </a:p>
          </p:txBody>
        </p:sp>
      </p:grpSp>
      <p:sp>
        <p:nvSpPr>
          <p:cNvPr id="28" name="Freeform: Shape 27">
            <a:extLst>
              <a:ext uri="{FF2B5EF4-FFF2-40B4-BE49-F238E27FC236}">
                <a16:creationId xmlns:a16="http://schemas.microsoft.com/office/drawing/2014/main" id="{09B6AD09-9925-05E4-830F-7204A9F1E624}"/>
              </a:ext>
            </a:extLst>
          </p:cNvPr>
          <p:cNvSpPr/>
          <p:nvPr/>
        </p:nvSpPr>
        <p:spPr>
          <a:xfrm>
            <a:off x="831924" y="1773563"/>
            <a:ext cx="6436340"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29" name="Freeform: Shape 28">
            <a:extLst>
              <a:ext uri="{FF2B5EF4-FFF2-40B4-BE49-F238E27FC236}">
                <a16:creationId xmlns:a16="http://schemas.microsoft.com/office/drawing/2014/main" id="{CDCC311C-7EDD-9121-458E-0A3BEB60B329}"/>
              </a:ext>
            </a:extLst>
          </p:cNvPr>
          <p:cNvSpPr/>
          <p:nvPr/>
        </p:nvSpPr>
        <p:spPr>
          <a:xfrm>
            <a:off x="996328" y="1877980"/>
            <a:ext cx="6157507"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30" name="Freeform: Shape 29">
            <a:extLst>
              <a:ext uri="{FF2B5EF4-FFF2-40B4-BE49-F238E27FC236}">
                <a16:creationId xmlns:a16="http://schemas.microsoft.com/office/drawing/2014/main" id="{33978C86-F3E7-D2DD-8271-0959A70C83D7}"/>
              </a:ext>
            </a:extLst>
          </p:cNvPr>
          <p:cNvSpPr/>
          <p:nvPr/>
        </p:nvSpPr>
        <p:spPr>
          <a:xfrm>
            <a:off x="1040946" y="1922730"/>
            <a:ext cx="6072548"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31" name="Freeform: Shape 30">
            <a:extLst>
              <a:ext uri="{FF2B5EF4-FFF2-40B4-BE49-F238E27FC236}">
                <a16:creationId xmlns:a16="http://schemas.microsoft.com/office/drawing/2014/main" id="{EC7232F2-BA02-3181-F59C-83CA60033488}"/>
              </a:ext>
            </a:extLst>
          </p:cNvPr>
          <p:cNvSpPr/>
          <p:nvPr/>
        </p:nvSpPr>
        <p:spPr>
          <a:xfrm>
            <a:off x="461966" y="207532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32" name="Content Placeholder 3">
            <a:extLst>
              <a:ext uri="{FF2B5EF4-FFF2-40B4-BE49-F238E27FC236}">
                <a16:creationId xmlns:a16="http://schemas.microsoft.com/office/drawing/2014/main" id="{00DF21E7-483C-A46B-D397-ED2D8642D1CE}"/>
              </a:ext>
            </a:extLst>
          </p:cNvPr>
          <p:cNvSpPr txBox="1">
            <a:spLocks/>
          </p:cNvSpPr>
          <p:nvPr/>
        </p:nvSpPr>
        <p:spPr>
          <a:xfrm>
            <a:off x="1637611" y="1958549"/>
            <a:ext cx="5327965" cy="1231106"/>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600" dirty="0"/>
              <a:t>A monotonic relationship was observed between lower achieved LDL-C levels, down to very low LDL-C levels &lt; 0.5 mmol/L, and a lower risk of cardiovascular outcomes during an extended follow-up of 8.6 years</a:t>
            </a:r>
          </a:p>
        </p:txBody>
      </p:sp>
      <p:grpSp>
        <p:nvGrpSpPr>
          <p:cNvPr id="33" name="Group 32">
            <a:extLst>
              <a:ext uri="{FF2B5EF4-FFF2-40B4-BE49-F238E27FC236}">
                <a16:creationId xmlns:a16="http://schemas.microsoft.com/office/drawing/2014/main" id="{2ECFCFA9-81D8-D2B0-81D7-EAA714248255}"/>
              </a:ext>
            </a:extLst>
          </p:cNvPr>
          <p:cNvGrpSpPr/>
          <p:nvPr/>
        </p:nvGrpSpPr>
        <p:grpSpPr>
          <a:xfrm>
            <a:off x="665377" y="2236702"/>
            <a:ext cx="714619" cy="741833"/>
            <a:chOff x="-1524066" y="1395902"/>
            <a:chExt cx="1215500" cy="1261788"/>
          </a:xfrm>
        </p:grpSpPr>
        <p:sp>
          <p:nvSpPr>
            <p:cNvPr id="34" name="Freeform: Shape 33">
              <a:extLst>
                <a:ext uri="{FF2B5EF4-FFF2-40B4-BE49-F238E27FC236}">
                  <a16:creationId xmlns:a16="http://schemas.microsoft.com/office/drawing/2014/main" id="{1DA47787-04C5-0ACC-84CF-FE55D211AFCD}"/>
                </a:ext>
              </a:extLst>
            </p:cNvPr>
            <p:cNvSpPr/>
            <p:nvPr/>
          </p:nvSpPr>
          <p:spPr>
            <a:xfrm>
              <a:off x="-1286531" y="1395902"/>
              <a:ext cx="672442" cy="931677"/>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35" name="Freeform: Shape 34">
              <a:extLst>
                <a:ext uri="{FF2B5EF4-FFF2-40B4-BE49-F238E27FC236}">
                  <a16:creationId xmlns:a16="http://schemas.microsoft.com/office/drawing/2014/main" id="{53B520FF-3E81-975E-55AB-9A5993D39D1A}"/>
                </a:ext>
              </a:extLst>
            </p:cNvPr>
            <p:cNvSpPr/>
            <p:nvPr/>
          </p:nvSpPr>
          <p:spPr>
            <a:xfrm>
              <a:off x="-684618" y="1728658"/>
              <a:ext cx="362010" cy="588395"/>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36" name="Freeform: Shape 35">
              <a:extLst>
                <a:ext uri="{FF2B5EF4-FFF2-40B4-BE49-F238E27FC236}">
                  <a16:creationId xmlns:a16="http://schemas.microsoft.com/office/drawing/2014/main" id="{406D1DF1-AB48-AA25-F9AC-46D5910FEDC5}"/>
                </a:ext>
              </a:extLst>
            </p:cNvPr>
            <p:cNvSpPr/>
            <p:nvPr/>
          </p:nvSpPr>
          <p:spPr>
            <a:xfrm>
              <a:off x="-1015292" y="1875968"/>
              <a:ext cx="81157" cy="93722"/>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37" name="Content Placeholder 3">
              <a:extLst>
                <a:ext uri="{FF2B5EF4-FFF2-40B4-BE49-F238E27FC236}">
                  <a16:creationId xmlns:a16="http://schemas.microsoft.com/office/drawing/2014/main" id="{029CC340-5CA8-43F2-5D3A-F01723B354E7}"/>
                </a:ext>
              </a:extLst>
            </p:cNvPr>
            <p:cNvSpPr txBox="1">
              <a:spLocks/>
            </p:cNvSpPr>
            <p:nvPr/>
          </p:nvSpPr>
          <p:spPr>
            <a:xfrm>
              <a:off x="-1524066" y="2395941"/>
              <a:ext cx="1215500" cy="261749"/>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grpSp>
      <p:grpSp>
        <p:nvGrpSpPr>
          <p:cNvPr id="38" name="Group 37">
            <a:extLst>
              <a:ext uri="{FF2B5EF4-FFF2-40B4-BE49-F238E27FC236}">
                <a16:creationId xmlns:a16="http://schemas.microsoft.com/office/drawing/2014/main" id="{937F9E81-A544-41C9-3CEE-B8EE9760600B}"/>
              </a:ext>
            </a:extLst>
          </p:cNvPr>
          <p:cNvGrpSpPr/>
          <p:nvPr/>
        </p:nvGrpSpPr>
        <p:grpSpPr>
          <a:xfrm>
            <a:off x="3455930" y="4330697"/>
            <a:ext cx="804066" cy="700868"/>
            <a:chOff x="615689" y="3967514"/>
            <a:chExt cx="804066" cy="700868"/>
          </a:xfrm>
        </p:grpSpPr>
        <p:sp>
          <p:nvSpPr>
            <p:cNvPr id="39" name="Freeform: Shape 38">
              <a:extLst>
                <a:ext uri="{FF2B5EF4-FFF2-40B4-BE49-F238E27FC236}">
                  <a16:creationId xmlns:a16="http://schemas.microsoft.com/office/drawing/2014/main" id="{521E71C0-9CD6-83A9-C56C-C255165ED388}"/>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40" name="Freeform: Shape 39">
              <a:extLst>
                <a:ext uri="{FF2B5EF4-FFF2-40B4-BE49-F238E27FC236}">
                  <a16:creationId xmlns:a16="http://schemas.microsoft.com/office/drawing/2014/main" id="{1EB46A9A-671D-7EBC-433E-3EF668DD5505}"/>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41" name="Freeform: Shape 40">
              <a:extLst>
                <a:ext uri="{FF2B5EF4-FFF2-40B4-BE49-F238E27FC236}">
                  <a16:creationId xmlns:a16="http://schemas.microsoft.com/office/drawing/2014/main" id="{576F8933-C478-493B-4553-394F9C91CF1D}"/>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sp>
        <p:nvSpPr>
          <p:cNvPr id="3" name="TextBox 2">
            <a:extLst>
              <a:ext uri="{FF2B5EF4-FFF2-40B4-BE49-F238E27FC236}">
                <a16:creationId xmlns:a16="http://schemas.microsoft.com/office/drawing/2014/main" id="{A61A13B4-FB7A-4B8D-6DC9-1CD83D314A6F}"/>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2835533686"/>
      </p:ext>
    </p:extLst>
  </p:cSld>
  <p:clrMapOvr>
    <a:masterClrMapping/>
  </p:clrMapOvr>
  <p:transition>
    <p:fade/>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p:txBody>
          <a:bodyPr/>
          <a:lstStyle/>
          <a:p>
            <a:r>
              <a:rPr lang="en-US" sz="4500" b="1" dirty="0"/>
              <a:t>Backup Slides</a:t>
            </a:r>
          </a:p>
        </p:txBody>
      </p:sp>
      <p:pic>
        <p:nvPicPr>
          <p:cNvPr id="3" name="Graphic 2" descr="House with solid fill">
            <a:hlinkClick r:id="rId3" action="ppaction://hlinksldjump"/>
            <a:extLst>
              <a:ext uri="{FF2B5EF4-FFF2-40B4-BE49-F238E27FC236}">
                <a16:creationId xmlns:a16="http://schemas.microsoft.com/office/drawing/2014/main" id="{83B56EC6-2C86-4B34-E9A6-B0CC4EBB782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916340760"/>
      </p:ext>
    </p:extLst>
  </p:cSld>
  <p:clrMapOvr>
    <a:masterClrMapping/>
  </p:clrMapOvr>
  <p:transition>
    <p:fade/>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sz="quarter" idx="10"/>
          </p:nvPr>
        </p:nvSpPr>
        <p:spPr>
          <a:xfrm>
            <a:off x="367284" y="1574800"/>
            <a:ext cx="11459591" cy="3154710"/>
          </a:xfrm>
        </p:spPr>
        <p:txBody>
          <a:bodyPr wrap="square">
            <a:spAutoFit/>
          </a:bodyPr>
          <a:lstStyle/>
          <a:p>
            <a:pPr marL="0" indent="0">
              <a:buNone/>
            </a:pPr>
            <a:r>
              <a:rPr lang="en-US" noProof="0" dirty="0"/>
              <a:t>FOURIER: </a:t>
            </a:r>
            <a:r>
              <a:rPr lang="en-US" b="1" noProof="0" dirty="0">
                <a:solidFill>
                  <a:schemeClr val="accent1"/>
                </a:solidFill>
              </a:rPr>
              <a:t>F</a:t>
            </a:r>
            <a:r>
              <a:rPr lang="en-US" noProof="0" dirty="0"/>
              <a:t>urther cardiovascular </a:t>
            </a:r>
            <a:r>
              <a:rPr lang="en-US" b="1" noProof="0" dirty="0">
                <a:solidFill>
                  <a:schemeClr val="accent1"/>
                </a:solidFill>
              </a:rPr>
              <a:t>OU</a:t>
            </a:r>
            <a:r>
              <a:rPr lang="en-US" noProof="0" dirty="0"/>
              <a:t>tcomes </a:t>
            </a:r>
            <a:r>
              <a:rPr lang="en-US" b="1" noProof="0" dirty="0">
                <a:solidFill>
                  <a:schemeClr val="accent1"/>
                </a:solidFill>
              </a:rPr>
              <a:t>R</a:t>
            </a:r>
            <a:r>
              <a:rPr lang="en-US" noProof="0" dirty="0"/>
              <a:t>esearch with PCSK9 </a:t>
            </a:r>
            <a:r>
              <a:rPr lang="en-US" b="1" noProof="0" dirty="0">
                <a:solidFill>
                  <a:schemeClr val="accent1"/>
                </a:solidFill>
              </a:rPr>
              <a:t>I</a:t>
            </a:r>
            <a:r>
              <a:rPr lang="en-US" noProof="0" dirty="0"/>
              <a:t>nhibition in subjects with </a:t>
            </a:r>
            <a:r>
              <a:rPr lang="en-US" b="1" noProof="0" dirty="0">
                <a:solidFill>
                  <a:schemeClr val="accent1"/>
                </a:solidFill>
              </a:rPr>
              <a:t>E</a:t>
            </a:r>
            <a:r>
              <a:rPr lang="en-US" noProof="0" dirty="0"/>
              <a:t>levated </a:t>
            </a:r>
            <a:r>
              <a:rPr lang="en-US" b="1" noProof="0" dirty="0">
                <a:solidFill>
                  <a:schemeClr val="accent1"/>
                </a:solidFill>
              </a:rPr>
              <a:t>R</a:t>
            </a:r>
            <a:r>
              <a:rPr lang="en-US" noProof="0" dirty="0"/>
              <a:t>isk</a:t>
            </a:r>
          </a:p>
          <a:p>
            <a:r>
              <a:rPr lang="en-US" noProof="0" dirty="0"/>
              <a:t>Designed to test whether patients with established cardiovascular disease who are already on optimal cardiovascular therapy, including high to moderate intensity statins, benefit from maximal LDL-C reduction with evolocumab.</a:t>
            </a:r>
          </a:p>
          <a:p>
            <a:r>
              <a:rPr lang="en-US" noProof="0" dirty="0"/>
              <a:t>Additionally, the clinical efficacy and safety of achieving unprecedented levels of low LDL-C with evolocumab was evaluated.</a:t>
            </a:r>
          </a:p>
          <a:p>
            <a:r>
              <a:rPr lang="en-US" noProof="0" dirty="0"/>
              <a:t>Global randomized, placebo-controlled, double-blind trial (n = 27,564; 49 countries; </a:t>
            </a:r>
            <a:br>
              <a:rPr lang="en-US" noProof="0" dirty="0"/>
            </a:br>
            <a:r>
              <a:rPr lang="en-US" noProof="0" dirty="0"/>
              <a:t>1,242 sites).</a:t>
            </a:r>
          </a:p>
        </p:txBody>
      </p:sp>
      <p:sp>
        <p:nvSpPr>
          <p:cNvPr id="7" name="Title 6"/>
          <p:cNvSpPr>
            <a:spLocks noGrp="1"/>
          </p:cNvSpPr>
          <p:nvPr>
            <p:ph type="title"/>
          </p:nvPr>
        </p:nvSpPr>
        <p:spPr/>
        <p:txBody>
          <a:bodyPr/>
          <a:lstStyle/>
          <a:p>
            <a:r>
              <a:rPr lang="en-US" noProof="0" dirty="0"/>
              <a:t>FOURIER Parent Trial: Objectives</a:t>
            </a:r>
          </a:p>
        </p:txBody>
      </p:sp>
      <p:sp>
        <p:nvSpPr>
          <p:cNvPr id="4" name="Rectangle 3">
            <a:extLst>
              <a:ext uri="{FF2B5EF4-FFF2-40B4-BE49-F238E27FC236}">
                <a16:creationId xmlns:a16="http://schemas.microsoft.com/office/drawing/2014/main" id="{DD294817-CE69-E2A2-6E6A-1FB0A015B287}"/>
              </a:ext>
            </a:extLst>
          </p:cNvPr>
          <p:cNvSpPr/>
          <p:nvPr/>
        </p:nvSpPr>
        <p:spPr>
          <a:xfrm>
            <a:off x="11473842" y="112390"/>
            <a:ext cx="528182" cy="597473"/>
          </a:xfrm>
          <a:prstGeom prst="rect">
            <a:avLst/>
          </a:prstGeom>
          <a:noFill/>
          <a:ln w="50800" cap="flat">
            <a:noFill/>
            <a:prstDash val="solid"/>
            <a:miter/>
          </a:ln>
        </p:spPr>
        <p:txBody>
          <a:bodyPr rtlCol="0" anchor="ctr"/>
          <a:lstStyle/>
          <a:p>
            <a:pPr algn="l"/>
            <a:endParaRPr lang="en-US" dirty="0"/>
          </a:p>
        </p:txBody>
      </p:sp>
      <p:pic>
        <p:nvPicPr>
          <p:cNvPr id="11" name="Graphic 10" descr="House with solid fill">
            <a:hlinkClick r:id="rId3" action="ppaction://hlinksldjump"/>
            <a:extLst>
              <a:ext uri="{FF2B5EF4-FFF2-40B4-BE49-F238E27FC236}">
                <a16:creationId xmlns:a16="http://schemas.microsoft.com/office/drawing/2014/main" id="{3D6B6153-A6E3-A577-87F0-55FD91E261F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5" name="Group 4">
            <a:extLst>
              <a:ext uri="{FF2B5EF4-FFF2-40B4-BE49-F238E27FC236}">
                <a16:creationId xmlns:a16="http://schemas.microsoft.com/office/drawing/2014/main" id="{FDEFB965-1F26-1C82-395F-595F658B4B49}"/>
              </a:ext>
            </a:extLst>
          </p:cNvPr>
          <p:cNvGrpSpPr/>
          <p:nvPr/>
        </p:nvGrpSpPr>
        <p:grpSpPr>
          <a:xfrm>
            <a:off x="11165465" y="79675"/>
            <a:ext cx="540000" cy="540000"/>
            <a:chOff x="9851494" y="112390"/>
            <a:chExt cx="540000" cy="540000"/>
          </a:xfrm>
        </p:grpSpPr>
        <p:sp>
          <p:nvSpPr>
            <p:cNvPr id="6" name="Oval 5">
              <a:hlinkClick r:id="" action="ppaction://hlinkshowjump?jump=lastslideviewed"/>
              <a:extLst>
                <a:ext uri="{FF2B5EF4-FFF2-40B4-BE49-F238E27FC236}">
                  <a16:creationId xmlns:a16="http://schemas.microsoft.com/office/drawing/2014/main" id="{6F909E02-6E9F-9E6C-9F86-47251BA40A51}"/>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5" action="ppaction://hlinksldjump"/>
              <a:extLst>
                <a:ext uri="{FF2B5EF4-FFF2-40B4-BE49-F238E27FC236}">
                  <a16:creationId xmlns:a16="http://schemas.microsoft.com/office/drawing/2014/main" id="{19A7491F-7C1E-5DB9-E199-1AD1ABBA7C5B}"/>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Tree>
    <p:extLst>
      <p:ext uri="{BB962C8B-B14F-4D97-AF65-F5344CB8AC3E}">
        <p14:creationId xmlns:p14="http://schemas.microsoft.com/office/powerpoint/2010/main" val="3371115219"/>
      </p:ext>
    </p:extLst>
  </p:cSld>
  <p:clrMapOvr>
    <a:masterClrMapping/>
  </p:clrMapOvr>
  <p:transition>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0" name="Shape 1440"/>
          <p:cNvSpPr>
            <a:spLocks noGrp="1"/>
          </p:cNvSpPr>
          <p:nvPr>
            <p:ph type="title"/>
          </p:nvPr>
        </p:nvSpPr>
        <p:spPr>
          <a:xfrm>
            <a:off x="365125" y="365760"/>
            <a:ext cx="11461750" cy="1015663"/>
          </a:xfrm>
        </p:spPr>
        <p:txBody>
          <a:bodyPr/>
          <a:lstStyle/>
          <a:p>
            <a:r>
              <a:rPr lang="en-US" noProof="0" dirty="0"/>
              <a:t>FOURIER Parent Trial: </a:t>
            </a:r>
            <a:r>
              <a:rPr lang="en-US" dirty="0"/>
              <a:t>Cardiovascular Outcomes Trial in ASCVD Patients on Background Lipid-Lowering Therapy</a:t>
            </a:r>
            <a:endParaRPr lang="en-US" noProof="0" dirty="0"/>
          </a:p>
        </p:txBody>
      </p:sp>
      <p:grpSp>
        <p:nvGrpSpPr>
          <p:cNvPr id="8" name="Group 7">
            <a:extLst>
              <a:ext uri="{FF2B5EF4-FFF2-40B4-BE49-F238E27FC236}">
                <a16:creationId xmlns:a16="http://schemas.microsoft.com/office/drawing/2014/main" id="{DEEFA66C-7131-2339-57EC-75B273B5B89D}"/>
              </a:ext>
            </a:extLst>
          </p:cNvPr>
          <p:cNvGrpSpPr/>
          <p:nvPr/>
        </p:nvGrpSpPr>
        <p:grpSpPr>
          <a:xfrm>
            <a:off x="365125" y="2047935"/>
            <a:ext cx="11199606" cy="3733853"/>
            <a:chOff x="351692" y="1487183"/>
            <a:chExt cx="11199606" cy="3733853"/>
          </a:xfrm>
        </p:grpSpPr>
        <p:grpSp>
          <p:nvGrpSpPr>
            <p:cNvPr id="9" name="Group 8">
              <a:extLst>
                <a:ext uri="{FF2B5EF4-FFF2-40B4-BE49-F238E27FC236}">
                  <a16:creationId xmlns:a16="http://schemas.microsoft.com/office/drawing/2014/main" id="{43F9EDC8-8283-5FEB-7FDA-22634C919B53}"/>
                </a:ext>
              </a:extLst>
            </p:cNvPr>
            <p:cNvGrpSpPr/>
            <p:nvPr/>
          </p:nvGrpSpPr>
          <p:grpSpPr>
            <a:xfrm>
              <a:off x="410818" y="4694343"/>
              <a:ext cx="8942493" cy="526693"/>
              <a:chOff x="413648" y="4835023"/>
              <a:chExt cx="8942493" cy="526693"/>
            </a:xfrm>
          </p:grpSpPr>
          <p:cxnSp>
            <p:nvCxnSpPr>
              <p:cNvPr id="4" name="Straight Connector 3"/>
              <p:cNvCxnSpPr>
                <a:cxnSpLocks/>
              </p:cNvCxnSpPr>
              <p:nvPr/>
            </p:nvCxnSpPr>
            <p:spPr>
              <a:xfrm>
                <a:off x="413648" y="4835023"/>
                <a:ext cx="4140000" cy="0"/>
              </a:xfrm>
              <a:prstGeom prst="line">
                <a:avLst/>
              </a:prstGeom>
              <a:noFill/>
              <a:ln w="25400" cap="flat">
                <a:solidFill>
                  <a:schemeClr val="tx1"/>
                </a:solidFill>
                <a:prstDash val="dash"/>
                <a:round/>
              </a:ln>
              <a:effectLst/>
              <a:sp3d/>
            </p:spPr>
            <p:style>
              <a:lnRef idx="0">
                <a:scrgbClr r="0" g="0" b="0"/>
              </a:lnRef>
              <a:fillRef idx="0">
                <a:scrgbClr r="0" g="0" b="0"/>
              </a:fillRef>
              <a:effectRef idx="0">
                <a:scrgbClr r="0" g="0" b="0"/>
              </a:effectRef>
              <a:fontRef idx="none"/>
            </p:style>
          </p:cxnSp>
          <p:cxnSp>
            <p:nvCxnSpPr>
              <p:cNvPr id="7" name="Straight Connector 6"/>
              <p:cNvCxnSpPr>
                <a:cxnSpLocks/>
              </p:cNvCxnSpPr>
              <p:nvPr/>
            </p:nvCxnSpPr>
            <p:spPr>
              <a:xfrm>
                <a:off x="413648"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27" name="Straight Connector 26"/>
              <p:cNvCxnSpPr>
                <a:cxnSpLocks/>
              </p:cNvCxnSpPr>
              <p:nvPr/>
            </p:nvCxnSpPr>
            <p:spPr>
              <a:xfrm>
                <a:off x="4299637"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sp>
            <p:nvSpPr>
              <p:cNvPr id="11" name="TextBox 10"/>
              <p:cNvSpPr txBox="1"/>
              <p:nvPr/>
            </p:nvSpPr>
            <p:spPr>
              <a:xfrm>
                <a:off x="841130" y="4900053"/>
                <a:ext cx="3238112"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Maximum approximately 15 weeks</a:t>
                </a:r>
              </a:p>
            </p:txBody>
          </p:sp>
          <p:cxnSp>
            <p:nvCxnSpPr>
              <p:cNvPr id="28" name="Straight Connector 27"/>
              <p:cNvCxnSpPr>
                <a:cxnSpLocks/>
              </p:cNvCxnSpPr>
              <p:nvPr/>
            </p:nvCxnSpPr>
            <p:spPr>
              <a:xfrm>
                <a:off x="6872865" y="4835023"/>
                <a:ext cx="1584000" cy="0"/>
              </a:xfrm>
              <a:prstGeom prst="line">
                <a:avLst/>
              </a:prstGeom>
              <a:noFill/>
              <a:ln w="25400" cap="flat">
                <a:solidFill>
                  <a:schemeClr val="tx1"/>
                </a:solidFill>
                <a:prstDash val="dash"/>
                <a:round/>
              </a:ln>
              <a:effectLst/>
              <a:sp3d/>
            </p:spPr>
            <p:style>
              <a:lnRef idx="0">
                <a:scrgbClr r="0" g="0" b="0"/>
              </a:lnRef>
              <a:fillRef idx="0">
                <a:scrgbClr r="0" g="0" b="0"/>
              </a:fillRef>
              <a:effectRef idx="0">
                <a:scrgbClr r="0" g="0" b="0"/>
              </a:effectRef>
              <a:fontRef idx="none"/>
            </p:style>
          </p:cxnSp>
          <p:cxnSp>
            <p:nvCxnSpPr>
              <p:cNvPr id="29" name="Straight Connector 28"/>
              <p:cNvCxnSpPr>
                <a:cxnSpLocks/>
              </p:cNvCxnSpPr>
              <p:nvPr/>
            </p:nvCxnSpPr>
            <p:spPr>
              <a:xfrm>
                <a:off x="4638520"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30" name="Straight Connector 29"/>
              <p:cNvCxnSpPr>
                <a:cxnSpLocks/>
              </p:cNvCxnSpPr>
              <p:nvPr/>
            </p:nvCxnSpPr>
            <p:spPr>
              <a:xfrm>
                <a:off x="8307918"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10" name="Straight Connector 9"/>
              <p:cNvCxnSpPr>
                <a:cxnSpLocks/>
              </p:cNvCxnSpPr>
              <p:nvPr/>
            </p:nvCxnSpPr>
            <p:spPr>
              <a:xfrm>
                <a:off x="4638520" y="4835023"/>
                <a:ext cx="2406646" cy="0"/>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34" name="Straight Connector 33"/>
              <p:cNvCxnSpPr>
                <a:cxnSpLocks/>
              </p:cNvCxnSpPr>
              <p:nvPr/>
            </p:nvCxnSpPr>
            <p:spPr>
              <a:xfrm>
                <a:off x="5024143"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35" name="Straight Connector 34"/>
              <p:cNvCxnSpPr>
                <a:cxnSpLocks/>
              </p:cNvCxnSpPr>
              <p:nvPr/>
            </p:nvCxnSpPr>
            <p:spPr>
              <a:xfrm>
                <a:off x="5700950"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37" name="Straight Connector 36"/>
              <p:cNvCxnSpPr>
                <a:cxnSpLocks/>
              </p:cNvCxnSpPr>
              <p:nvPr/>
            </p:nvCxnSpPr>
            <p:spPr>
              <a:xfrm>
                <a:off x="6724031"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38" name="Straight Connector 37"/>
              <p:cNvCxnSpPr>
                <a:cxnSpLocks/>
              </p:cNvCxnSpPr>
              <p:nvPr/>
            </p:nvCxnSpPr>
            <p:spPr>
              <a:xfrm>
                <a:off x="7542496"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sp>
            <p:nvSpPr>
              <p:cNvPr id="12" name="TextBox 11"/>
              <p:cNvSpPr txBox="1"/>
              <p:nvPr/>
            </p:nvSpPr>
            <p:spPr>
              <a:xfrm>
                <a:off x="4491390" y="4900053"/>
                <a:ext cx="304218"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D1</a:t>
                </a:r>
              </a:p>
            </p:txBody>
          </p:sp>
          <p:sp>
            <p:nvSpPr>
              <p:cNvPr id="40" name="TextBox 39"/>
              <p:cNvSpPr txBox="1"/>
              <p:nvPr/>
            </p:nvSpPr>
            <p:spPr>
              <a:xfrm>
                <a:off x="4860834" y="4900053"/>
                <a:ext cx="338099"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W4</a:t>
                </a:r>
              </a:p>
            </p:txBody>
          </p:sp>
          <p:sp>
            <p:nvSpPr>
              <p:cNvPr id="41" name="TextBox 40"/>
              <p:cNvSpPr txBox="1"/>
              <p:nvPr/>
            </p:nvSpPr>
            <p:spPr>
              <a:xfrm>
                <a:off x="5501855" y="4900053"/>
                <a:ext cx="425476"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W12</a:t>
                </a:r>
              </a:p>
            </p:txBody>
          </p:sp>
          <p:sp>
            <p:nvSpPr>
              <p:cNvPr id="42" name="TextBox 41"/>
              <p:cNvSpPr txBox="1"/>
              <p:nvPr/>
            </p:nvSpPr>
            <p:spPr>
              <a:xfrm>
                <a:off x="6521373" y="4900053"/>
                <a:ext cx="425476"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W24</a:t>
                </a:r>
              </a:p>
            </p:txBody>
          </p:sp>
          <p:sp>
            <p:nvSpPr>
              <p:cNvPr id="45" name="TextBox 44"/>
              <p:cNvSpPr txBox="1"/>
              <p:nvPr/>
            </p:nvSpPr>
            <p:spPr>
              <a:xfrm>
                <a:off x="7274393" y="4900053"/>
                <a:ext cx="546738"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Q24W</a:t>
                </a:r>
              </a:p>
            </p:txBody>
          </p:sp>
          <p:sp>
            <p:nvSpPr>
              <p:cNvPr id="47" name="TextBox 46"/>
              <p:cNvSpPr txBox="1"/>
              <p:nvPr/>
            </p:nvSpPr>
            <p:spPr>
              <a:xfrm>
                <a:off x="7705450" y="4900053"/>
                <a:ext cx="1650691" cy="46166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Number of key 2</a:t>
                </a:r>
                <a:r>
                  <a:rPr kumimoji="0" lang="en-GB" sz="1200" b="0" i="0" u="none" strike="noStrike" kern="1200" cap="none" spc="0" normalizeH="0" baseline="30000" noProof="0" dirty="0">
                    <a:ln>
                      <a:noFill/>
                    </a:ln>
                    <a:solidFill>
                      <a:srgbClr val="000000"/>
                    </a:solidFill>
                    <a:effectLst/>
                    <a:uLnTx/>
                    <a:uFillTx/>
                    <a:latin typeface="Century Gothic" panose="020B0502020202020204" pitchFamily="34" charset="0"/>
                    <a:ea typeface="Calibri"/>
                    <a:cs typeface="Calibri"/>
                    <a:sym typeface="Calibri"/>
                  </a:rPr>
                  <a:t>0 </a:t>
                </a: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endpoints achieved</a:t>
                </a:r>
              </a:p>
            </p:txBody>
          </p:sp>
        </p:grpSp>
        <p:grpSp>
          <p:nvGrpSpPr>
            <p:cNvPr id="6" name="Group 5">
              <a:extLst>
                <a:ext uri="{FF2B5EF4-FFF2-40B4-BE49-F238E27FC236}">
                  <a16:creationId xmlns:a16="http://schemas.microsoft.com/office/drawing/2014/main" id="{0F4FC7FE-0931-8966-75C3-1CD80C00F115}"/>
                </a:ext>
              </a:extLst>
            </p:cNvPr>
            <p:cNvGrpSpPr/>
            <p:nvPr/>
          </p:nvGrpSpPr>
          <p:grpSpPr>
            <a:xfrm>
              <a:off x="351692" y="1487183"/>
              <a:ext cx="11199606" cy="3129635"/>
              <a:chOff x="351692" y="1313015"/>
              <a:chExt cx="11199606" cy="3129635"/>
            </a:xfrm>
          </p:grpSpPr>
          <p:sp>
            <p:nvSpPr>
              <p:cNvPr id="53" name="Freeform 61">
                <a:extLst>
                  <a:ext uri="{FF2B5EF4-FFF2-40B4-BE49-F238E27FC236}">
                    <a16:creationId xmlns:a16="http://schemas.microsoft.com/office/drawing/2014/main" id="{34D002AA-9CC0-E848-551F-7DED0171131F}"/>
                  </a:ext>
                </a:extLst>
              </p:cNvPr>
              <p:cNvSpPr/>
              <p:nvPr/>
            </p:nvSpPr>
            <p:spPr>
              <a:xfrm rot="10800000">
                <a:off x="6215138" y="3034225"/>
                <a:ext cx="351625" cy="708028"/>
              </a:xfrm>
              <a:custGeom>
                <a:avLst/>
                <a:gdLst>
                  <a:gd name="connsiteX0" fmla="*/ 0 w 387350"/>
                  <a:gd name="connsiteY0" fmla="*/ 660400 h 660400"/>
                  <a:gd name="connsiteX1" fmla="*/ 146050 w 387350"/>
                  <a:gd name="connsiteY1" fmla="*/ 660400 h 660400"/>
                  <a:gd name="connsiteX2" fmla="*/ 146050 w 387350"/>
                  <a:gd name="connsiteY2" fmla="*/ 0 h 660400"/>
                  <a:gd name="connsiteX3" fmla="*/ 387350 w 387350"/>
                  <a:gd name="connsiteY3" fmla="*/ 0 h 660400"/>
                </a:gdLst>
                <a:ahLst/>
                <a:cxnLst>
                  <a:cxn ang="0">
                    <a:pos x="connsiteX0" y="connsiteY0"/>
                  </a:cxn>
                  <a:cxn ang="0">
                    <a:pos x="connsiteX1" y="connsiteY1"/>
                  </a:cxn>
                  <a:cxn ang="0">
                    <a:pos x="connsiteX2" y="connsiteY2"/>
                  </a:cxn>
                  <a:cxn ang="0">
                    <a:pos x="connsiteX3" y="connsiteY3"/>
                  </a:cxn>
                </a:cxnLst>
                <a:rect l="l" t="t" r="r" b="b"/>
                <a:pathLst>
                  <a:path w="387350" h="660400">
                    <a:moveTo>
                      <a:pt x="0" y="660400"/>
                    </a:moveTo>
                    <a:lnTo>
                      <a:pt x="146050" y="660400"/>
                    </a:lnTo>
                    <a:lnTo>
                      <a:pt x="146050" y="0"/>
                    </a:lnTo>
                    <a:lnTo>
                      <a:pt x="387350" y="0"/>
                    </a:lnTo>
                  </a:path>
                </a:pathLst>
              </a:custGeom>
              <a:noFill/>
              <a:ln w="25400" cap="flat">
                <a:solidFill>
                  <a:schemeClr val="tx1"/>
                </a:solidFill>
                <a:prstDash val="solid"/>
                <a:round/>
                <a:headEnd type="triangle" w="med" len="med"/>
                <a:tailEnd type="none" w="med" len="med"/>
              </a:ln>
              <a:effectLst/>
              <a:sp3d/>
            </p:spPr>
            <p:style>
              <a:lnRef idx="0">
                <a:scrgbClr r="0" g="0" b="0"/>
              </a:lnRef>
              <a:fillRef idx="0">
                <a:scrgbClr r="0" g="0" b="0"/>
              </a:fillRef>
              <a:effectRef idx="0">
                <a:scrgbClr r="0" g="0" b="0"/>
              </a:effectRef>
              <a:fontRef idx="none"/>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cxnSp>
            <p:nvCxnSpPr>
              <p:cNvPr id="5" name="Straight Arrow Connector 4"/>
              <p:cNvCxnSpPr>
                <a:cxnSpLocks/>
                <a:endCxn id="1454" idx="0"/>
              </p:cNvCxnSpPr>
              <p:nvPr/>
            </p:nvCxnSpPr>
            <p:spPr>
              <a:xfrm>
                <a:off x="2202021" y="3004696"/>
                <a:ext cx="974737" cy="0"/>
              </a:xfrm>
              <a:prstGeom prst="straightConnector1">
                <a:avLst/>
              </a:prstGeom>
              <a:noFill/>
              <a:ln w="25400" cap="flat">
                <a:solidFill>
                  <a:schemeClr val="tx1"/>
                </a:solidFill>
                <a:prstDash val="solid"/>
                <a:round/>
                <a:tailEnd type="triangle"/>
              </a:ln>
              <a:effectLst/>
              <a:sp3d/>
            </p:spPr>
            <p:style>
              <a:lnRef idx="0">
                <a:scrgbClr r="0" g="0" b="0"/>
              </a:lnRef>
              <a:fillRef idx="0">
                <a:scrgbClr r="0" g="0" b="0"/>
              </a:fillRef>
              <a:effectRef idx="0">
                <a:scrgbClr r="0" g="0" b="0"/>
              </a:effectRef>
              <a:fontRef idx="none"/>
            </p:style>
          </p:cxnSp>
          <p:sp>
            <p:nvSpPr>
              <p:cNvPr id="36" name="TextBox 35">
                <a:extLst>
                  <a:ext uri="{FF2B5EF4-FFF2-40B4-BE49-F238E27FC236}">
                    <a16:creationId xmlns:a16="http://schemas.microsoft.com/office/drawing/2014/main" id="{74112F66-A5D1-5E1F-BD50-05C1361E9F4C}"/>
                  </a:ext>
                </a:extLst>
              </p:cNvPr>
              <p:cNvSpPr txBox="1"/>
              <p:nvPr/>
            </p:nvSpPr>
            <p:spPr>
              <a:xfrm>
                <a:off x="2682241" y="1313015"/>
                <a:ext cx="6827520" cy="307777"/>
              </a:xfrm>
              <a:prstGeom prst="rect">
                <a:avLst/>
              </a:prstGeom>
              <a:solidFill>
                <a:schemeClr val="accent3">
                  <a:lumMod val="20000"/>
                  <a:lumOff val="80000"/>
                </a:schemeClr>
              </a:solidFill>
            </p:spPr>
            <p:txBody>
              <a:bodyPr wrap="square">
                <a:spAutoFit/>
              </a:bodyPr>
              <a:lstStyle/>
              <a:p>
                <a:pPr algn="ctr"/>
                <a:r>
                  <a:rPr lang="en-US" sz="1400" b="1" dirty="0">
                    <a:latin typeface="Century Gothic" panose="020B0502020202020204" pitchFamily="34" charset="0"/>
                  </a:rPr>
                  <a:t>Randomized, double-blind, placebo-controlled, multinational clinical trial</a:t>
                </a:r>
                <a:r>
                  <a:rPr lang="en-US" sz="1400" b="1" baseline="30000" dirty="0">
                    <a:latin typeface="Century Gothic" panose="020B0502020202020204" pitchFamily="34" charset="0"/>
                  </a:rPr>
                  <a:t>1-3</a:t>
                </a:r>
                <a:endParaRPr lang="en-US" sz="1400" b="1" dirty="0">
                  <a:latin typeface="Century Gothic" panose="020B0502020202020204" pitchFamily="34" charset="0"/>
                </a:endParaRPr>
              </a:p>
            </p:txBody>
          </p:sp>
          <p:sp>
            <p:nvSpPr>
              <p:cNvPr id="62" name="Freeform 61"/>
              <p:cNvSpPr/>
              <p:nvPr/>
            </p:nvSpPr>
            <p:spPr>
              <a:xfrm rot="10800000" flipV="1">
                <a:off x="6215138" y="2321386"/>
                <a:ext cx="351625" cy="708028"/>
              </a:xfrm>
              <a:custGeom>
                <a:avLst/>
                <a:gdLst>
                  <a:gd name="connsiteX0" fmla="*/ 0 w 387350"/>
                  <a:gd name="connsiteY0" fmla="*/ 660400 h 660400"/>
                  <a:gd name="connsiteX1" fmla="*/ 146050 w 387350"/>
                  <a:gd name="connsiteY1" fmla="*/ 660400 h 660400"/>
                  <a:gd name="connsiteX2" fmla="*/ 146050 w 387350"/>
                  <a:gd name="connsiteY2" fmla="*/ 0 h 660400"/>
                  <a:gd name="connsiteX3" fmla="*/ 387350 w 387350"/>
                  <a:gd name="connsiteY3" fmla="*/ 0 h 660400"/>
                </a:gdLst>
                <a:ahLst/>
                <a:cxnLst>
                  <a:cxn ang="0">
                    <a:pos x="connsiteX0" y="connsiteY0"/>
                  </a:cxn>
                  <a:cxn ang="0">
                    <a:pos x="connsiteX1" y="connsiteY1"/>
                  </a:cxn>
                  <a:cxn ang="0">
                    <a:pos x="connsiteX2" y="connsiteY2"/>
                  </a:cxn>
                  <a:cxn ang="0">
                    <a:pos x="connsiteX3" y="connsiteY3"/>
                  </a:cxn>
                </a:cxnLst>
                <a:rect l="l" t="t" r="r" b="b"/>
                <a:pathLst>
                  <a:path w="387350" h="660400">
                    <a:moveTo>
                      <a:pt x="0" y="660400"/>
                    </a:moveTo>
                    <a:lnTo>
                      <a:pt x="146050" y="660400"/>
                    </a:lnTo>
                    <a:lnTo>
                      <a:pt x="146050" y="0"/>
                    </a:lnTo>
                    <a:lnTo>
                      <a:pt x="387350" y="0"/>
                    </a:lnTo>
                  </a:path>
                </a:pathLst>
              </a:custGeom>
              <a:noFill/>
              <a:ln w="25400" cap="flat">
                <a:solidFill>
                  <a:schemeClr val="tx1"/>
                </a:solidFill>
                <a:prstDash val="solid"/>
                <a:round/>
                <a:headEnd type="triangle" w="med" len="med"/>
                <a:tailEnd type="none" w="med" len="med"/>
              </a:ln>
              <a:effectLst/>
              <a:sp3d/>
            </p:spPr>
            <p:style>
              <a:lnRef idx="0">
                <a:scrgbClr r="0" g="0" b="0"/>
              </a:lnRef>
              <a:fillRef idx="0">
                <a:scrgbClr r="0" g="0" b="0"/>
              </a:fillRef>
              <a:effectRef idx="0">
                <a:scrgbClr r="0" g="0" b="0"/>
              </a:effectRef>
              <a:fontRef idx="none"/>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449" name="Shape 1449"/>
              <p:cNvSpPr/>
              <p:nvPr/>
            </p:nvSpPr>
            <p:spPr>
              <a:xfrm>
                <a:off x="351692" y="1744696"/>
                <a:ext cx="2578120" cy="2697954"/>
              </a:xfrm>
              <a:prstGeom prst="rect">
                <a:avLst/>
              </a:prstGeom>
              <a:solidFill>
                <a:schemeClr val="bg1">
                  <a:lumMod val="85000"/>
                </a:schemeClr>
              </a:solidFill>
              <a:ln w="12700">
                <a:noFill/>
                <a:miter lim="400000"/>
              </a:ln>
            </p:spPr>
            <p:txBody>
              <a:bodyPr lIns="91440" rIns="45719" anchor="ctr"/>
              <a:lstStyle/>
              <a:p>
                <a:pPr marL="0" marR="0" lvl="0" indent="0" algn="ctr" defTabSz="914400" rtl="0" eaLnBrk="1" fontAlgn="auto" latinLnBrk="0" hangingPunct="0">
                  <a:spcBef>
                    <a:spcPts val="600"/>
                  </a:spcBef>
                  <a:buClrTx/>
                  <a:buSzTx/>
                  <a:buFontTx/>
                  <a:buNone/>
                  <a:tabLst/>
                  <a:defRPr sz="1400">
                    <a:latin typeface="+mj-lt"/>
                    <a:ea typeface="+mj-ea"/>
                    <a:cs typeface="+mj-cs"/>
                    <a:sym typeface="Arial"/>
                  </a:defRPr>
                </a:pPr>
                <a:r>
                  <a:rPr kumimoji="0" lang="en-GB" sz="1400" b="1"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Screening/Key Eligibility Criteria</a:t>
                </a:r>
              </a:p>
              <a:p>
                <a:pPr marL="228600" marR="0" lvl="0" indent="-228600" algn="l" defTabSz="914400" rtl="0" eaLnBrk="1" fontAlgn="auto" latinLnBrk="0" hangingPunct="0">
                  <a:spcBef>
                    <a:spcPts val="600"/>
                  </a:spcBef>
                  <a:buClr>
                    <a:srgbClr val="007CC2"/>
                  </a:buClr>
                  <a:buSzTx/>
                  <a:buFont typeface="Arial" panose="020B0604020202020204" pitchFamily="34" charset="0"/>
                  <a:buChar char="•"/>
                  <a:tabLst/>
                  <a:defRPr sz="1400">
                    <a:latin typeface="+mj-lt"/>
                    <a:ea typeface="+mj-ea"/>
                    <a:cs typeface="+mj-cs"/>
                    <a:sym typeface="Arial"/>
                  </a:defRPr>
                </a:pPr>
                <a:r>
                  <a:rPr kumimoji="0" lang="en-GB"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Age 40–85 years</a:t>
                </a:r>
              </a:p>
              <a:p>
                <a:pPr marL="228600" marR="0" lvl="0" indent="-228600" algn="l" defTabSz="914400" rtl="0" eaLnBrk="1" fontAlgn="auto" latinLnBrk="0" hangingPunct="0">
                  <a:spcBef>
                    <a:spcPts val="600"/>
                  </a:spcBef>
                  <a:buClr>
                    <a:srgbClr val="007CC2"/>
                  </a:buClr>
                  <a:buSzTx/>
                  <a:buFont typeface="Arial" panose="020B0604020202020204" pitchFamily="34" charset="0"/>
                  <a:buChar char="•"/>
                  <a:tabLst/>
                  <a:defRPr sz="1400">
                    <a:latin typeface="+mj-lt"/>
                    <a:ea typeface="+mj-ea"/>
                    <a:cs typeface="+mj-cs"/>
                    <a:sym typeface="Arial"/>
                  </a:defRPr>
                </a:pPr>
                <a:r>
                  <a:rPr kumimoji="0" lang="en-GB"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MI, stroke, or PAD</a:t>
                </a:r>
              </a:p>
              <a:p>
                <a:pPr marL="228600" marR="0" lvl="0" indent="-228600" algn="l" defTabSz="914400" rtl="0" eaLnBrk="1" fontAlgn="auto" latinLnBrk="0" hangingPunct="0">
                  <a:spcBef>
                    <a:spcPts val="600"/>
                  </a:spcBef>
                  <a:buClr>
                    <a:srgbClr val="007CC2"/>
                  </a:buClr>
                  <a:buSzTx/>
                  <a:buFont typeface="Arial" panose="020B0604020202020204" pitchFamily="34" charset="0"/>
                  <a:buChar char="•"/>
                  <a:tabLst/>
                  <a:defRPr sz="1400">
                    <a:latin typeface="+mj-lt"/>
                    <a:ea typeface="+mj-ea"/>
                    <a:cs typeface="+mj-cs"/>
                    <a:sym typeface="Arial"/>
                  </a:defRPr>
                </a:pPr>
                <a:r>
                  <a:rPr kumimoji="0" lang="en-GB"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Additional risk factors (one major or two minor)</a:t>
                </a:r>
                <a:endParaRPr kumimoji="0" lang="en-GB" sz="1200" b="0" i="0" u="none" strike="noStrike" kern="0" cap="none" spc="0" normalizeH="0" noProof="0" dirty="0">
                  <a:ln>
                    <a:noFill/>
                  </a:ln>
                  <a:solidFill>
                    <a:srgbClr val="000000"/>
                  </a:solidFill>
                  <a:effectLst/>
                  <a:uLnTx/>
                  <a:uFillTx/>
                  <a:latin typeface="Century Gothic" panose="020B0502020202020204" pitchFamily="34" charset="0"/>
                  <a:cs typeface="Arial"/>
                  <a:sym typeface="Arial"/>
                </a:endParaRPr>
              </a:p>
              <a:p>
                <a:pPr marL="228600" marR="0" lvl="0" indent="-228600" algn="l" defTabSz="914400" rtl="0" eaLnBrk="1" fontAlgn="auto" latinLnBrk="0" hangingPunct="0">
                  <a:spcBef>
                    <a:spcPts val="600"/>
                  </a:spcBef>
                  <a:buClr>
                    <a:srgbClr val="007CC2"/>
                  </a:buClr>
                  <a:buSzTx/>
                  <a:buFont typeface="Arial" panose="020B0604020202020204" pitchFamily="34" charset="0"/>
                  <a:buChar char="•"/>
                  <a:tabLst/>
                  <a:defRPr sz="1400">
                    <a:latin typeface="+mj-lt"/>
                    <a:ea typeface="+mj-ea"/>
                    <a:cs typeface="+mj-cs"/>
                    <a:sym typeface="Arial"/>
                  </a:defRPr>
                </a:pPr>
                <a:r>
                  <a:rPr kumimoji="0" lang="en-GB"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Optimal background lipid therapy (including effective dose of statin ± ezetimibe)</a:t>
                </a:r>
              </a:p>
              <a:p>
                <a:pPr marL="228600" marR="0" lvl="0" indent="-228600" algn="l" defTabSz="914400" rtl="0" eaLnBrk="1" fontAlgn="auto" latinLnBrk="0" hangingPunct="0">
                  <a:spcBef>
                    <a:spcPts val="600"/>
                  </a:spcBef>
                  <a:buClr>
                    <a:srgbClr val="007CC2"/>
                  </a:buClr>
                  <a:buSzTx/>
                  <a:buFont typeface="Arial" panose="020B0604020202020204" pitchFamily="34" charset="0"/>
                  <a:buChar char="•"/>
                  <a:tabLst/>
                  <a:defRPr sz="1400">
                    <a:latin typeface="+mj-lt"/>
                    <a:ea typeface="+mj-ea"/>
                    <a:cs typeface="+mj-cs"/>
                    <a:sym typeface="Arial"/>
                  </a:defRPr>
                </a:pPr>
                <a:r>
                  <a:rPr kumimoji="0" lang="en-GB"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LDL-C ≥ 70 mg/dL or non–HDL-C ≥ 100 mg/dL</a:t>
                </a:r>
                <a:endParaRPr kumimoji="0"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endParaRPr>
              </a:p>
            </p:txBody>
          </p:sp>
          <p:sp>
            <p:nvSpPr>
              <p:cNvPr id="1452" name="Shape 1452"/>
              <p:cNvSpPr/>
              <p:nvPr/>
            </p:nvSpPr>
            <p:spPr>
              <a:xfrm>
                <a:off x="3910063" y="1754906"/>
                <a:ext cx="2404242" cy="1143917"/>
              </a:xfrm>
              <a:prstGeom prst="rect">
                <a:avLst/>
              </a:prstGeom>
              <a:solidFill>
                <a:schemeClr val="accent6"/>
              </a:solidFill>
              <a:ln w="12700">
                <a:miter lim="400000"/>
              </a:ln>
              <a:extLst>
                <a:ext uri="{C572A759-6A51-4108-AA02-DFA0A04FC94B}">
                  <ma14:wrappingTextBoxFlag xmlns="" xmlns:ma14="http://schemas.microsoft.com/office/mac/drawingml/2011/main" val="1"/>
                </a:ext>
              </a:extLst>
            </p:spPr>
            <p:txBody>
              <a:bodyPr lIns="36576" tIns="36576" rIns="36576" bIns="36576" anchor="ctr"/>
              <a:lstStyle/>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Evolocumab SC </a:t>
                </a: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140 mg </a:t>
                </a: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Q2W or </a:t>
                </a:r>
                <a:r>
                  <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420 mg </a:t>
                </a: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QM</a:t>
                </a:r>
                <a:endParaRPr kumimoji="0" lang="en-US"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lang="en-IN" sz="1400" b="1" kern="0" dirty="0">
                    <a:solidFill>
                      <a:srgbClr val="FFFFFF"/>
                    </a:solidFill>
                    <a:latin typeface="Century Gothic" panose="020B0502020202020204" pitchFamily="34" charset="0"/>
                    <a:cs typeface="Arial"/>
                    <a:sym typeface="Arial"/>
                  </a:rPr>
                  <a:t>(per patient preference)</a:t>
                </a:r>
                <a:endPar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lang="en-US" sz="1400" b="1" kern="0" dirty="0">
                    <a:solidFill>
                      <a:srgbClr val="FFFFFF"/>
                    </a:solidFill>
                    <a:latin typeface="Century Gothic" panose="020B0502020202020204" pitchFamily="34" charset="0"/>
                    <a:cs typeface="Arial"/>
                    <a:sym typeface="Arial"/>
                  </a:rPr>
                  <a:t>N</a:t>
                </a:r>
                <a:r>
                  <a:rPr kumimoji="0" lang="en-US"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 </a:t>
                </a:r>
                <a:r>
                  <a:rPr lang="en-US" sz="1400" b="1" kern="0" dirty="0">
                    <a:solidFill>
                      <a:srgbClr val="FFFFFF"/>
                    </a:solidFill>
                    <a:latin typeface="Century Gothic" panose="020B0502020202020204" pitchFamily="34" charset="0"/>
                    <a:cs typeface="Arial"/>
                    <a:sym typeface="Arial"/>
                  </a:rPr>
                  <a:t>=</a:t>
                </a:r>
                <a:r>
                  <a:rPr kumimoji="0" lang="en-US"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 13,784</a:t>
                </a:r>
              </a:p>
            </p:txBody>
          </p:sp>
          <p:sp>
            <p:nvSpPr>
              <p:cNvPr id="1453" name="Shape 1453"/>
              <p:cNvSpPr/>
              <p:nvPr/>
            </p:nvSpPr>
            <p:spPr>
              <a:xfrm>
                <a:off x="3910063" y="3130989"/>
                <a:ext cx="2404240" cy="1143917"/>
              </a:xfrm>
              <a:prstGeom prst="rect">
                <a:avLst/>
              </a:prstGeom>
              <a:solidFill>
                <a:srgbClr val="003161"/>
              </a:solidFill>
              <a:ln w="12700">
                <a:solidFill>
                  <a:srgbClr val="113E6B"/>
                </a:solidFill>
                <a:miter lim="400000"/>
              </a:ln>
              <a:extLst>
                <a:ext uri="{C572A759-6A51-4108-AA02-DFA0A04FC94B}">
                  <ma14:wrappingTextBoxFlag xmlns="" xmlns:ma14="http://schemas.microsoft.com/office/mac/drawingml/2011/main" val="1"/>
                </a:ext>
              </a:extLst>
            </p:spPr>
            <p:txBody>
              <a:bodyPr lIns="36576" tIns="36576" rIns="36576" bIns="36576" anchor="ctr"/>
              <a:lstStyle/>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Placebo</a:t>
                </a:r>
                <a:r>
                  <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 SC</a:t>
                </a:r>
                <a:endPar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Q2W or QM</a:t>
                </a:r>
                <a:endParaRPr kumimoji="0" lang="en-US"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lang="en-IN" sz="1400" b="1" kern="0" dirty="0">
                    <a:solidFill>
                      <a:srgbClr val="FFFFFF"/>
                    </a:solidFill>
                    <a:latin typeface="Century Gothic" panose="020B0502020202020204" pitchFamily="34" charset="0"/>
                    <a:cs typeface="Arial"/>
                    <a:sym typeface="Arial"/>
                  </a:rPr>
                  <a:t>(per patient preference)</a:t>
                </a:r>
                <a:endPar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lang="en-GB" sz="1400" b="1" kern="0" dirty="0">
                    <a:solidFill>
                      <a:srgbClr val="FFFFFF"/>
                    </a:solidFill>
                    <a:latin typeface="Century Gothic" panose="020B0502020202020204" pitchFamily="34" charset="0"/>
                    <a:cs typeface="Arial"/>
                    <a:sym typeface="Arial"/>
                  </a:rPr>
                  <a:t>N</a:t>
                </a:r>
                <a:r>
                  <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 </a:t>
                </a:r>
                <a:r>
                  <a:rPr lang="en-GB" sz="1400" b="1" kern="0" dirty="0">
                    <a:solidFill>
                      <a:srgbClr val="FFFFFF"/>
                    </a:solidFill>
                    <a:latin typeface="Century Gothic" panose="020B0502020202020204" pitchFamily="34" charset="0"/>
                    <a:cs typeface="Arial"/>
                    <a:sym typeface="Arial"/>
                  </a:rPr>
                  <a:t>=</a:t>
                </a:r>
                <a:r>
                  <a:rPr kumimoji="0" lang="en-IN"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 </a:t>
                </a: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13,7</a:t>
                </a:r>
                <a:r>
                  <a:rPr kumimoji="0" lang="en-US"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8</a:t>
                </a: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0</a:t>
                </a:r>
              </a:p>
            </p:txBody>
          </p:sp>
          <p:sp>
            <p:nvSpPr>
              <p:cNvPr id="1454" name="Shape 1454"/>
              <p:cNvSpPr/>
              <p:nvPr/>
            </p:nvSpPr>
            <p:spPr>
              <a:xfrm rot="16200000">
                <a:off x="2107596" y="2824069"/>
                <a:ext cx="2520000" cy="381676"/>
              </a:xfrm>
              <a:prstGeom prst="rect">
                <a:avLst/>
              </a:prstGeom>
              <a:solidFill>
                <a:schemeClr val="accent2"/>
              </a:solidFill>
              <a:ln w="12700">
                <a:miter lim="400000"/>
              </a:ln>
              <a:extLst>
                <a:ext uri="{C572A759-6A51-4108-AA02-DFA0A04FC94B}">
                  <ma14:wrappingTextBoxFlag xmlns="" xmlns:ma14="http://schemas.microsoft.com/office/mac/drawingml/2011/main" val="1"/>
                </a:ext>
              </a:extLst>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sz="1100" b="1">
                    <a:latin typeface="+mj-lt"/>
                    <a:ea typeface="+mj-ea"/>
                    <a:cs typeface="+mj-cs"/>
                    <a:sym typeface="Arial"/>
                  </a:defRPr>
                </a:pPr>
                <a:r>
                  <a:rPr kumimoji="0" lang="en-GB" sz="13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Randomization 1:1</a:t>
                </a:r>
                <a:endParaRPr kumimoji="0" sz="13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p:txBody>
          </p:sp>
          <p:sp>
            <p:nvSpPr>
              <p:cNvPr id="44" name="TextBox 43">
                <a:extLst>
                  <a:ext uri="{FF2B5EF4-FFF2-40B4-BE49-F238E27FC236}">
                    <a16:creationId xmlns:a16="http://schemas.microsoft.com/office/drawing/2014/main" id="{2D3AA5C4-3A0C-2CBD-CA8A-C7885221B6C0}"/>
                  </a:ext>
                </a:extLst>
              </p:cNvPr>
              <p:cNvSpPr txBox="1"/>
              <p:nvPr/>
            </p:nvSpPr>
            <p:spPr>
              <a:xfrm>
                <a:off x="7090513" y="2639352"/>
                <a:ext cx="4449879" cy="1625344"/>
              </a:xfrm>
              <a:prstGeom prst="rect">
                <a:avLst/>
              </a:prstGeom>
              <a:solidFill>
                <a:schemeClr val="bg1">
                  <a:lumMod val="85000"/>
                </a:schemeClr>
              </a:solidFill>
            </p:spPr>
            <p:txBody>
              <a:bodyPr wrap="square" anchor="ctr">
                <a:noAutofit/>
              </a:bodyPr>
              <a:lstStyle/>
              <a:p>
                <a:pPr>
                  <a:spcBef>
                    <a:spcPts val="600"/>
                  </a:spcBef>
                </a:pPr>
                <a:r>
                  <a:rPr lang="en-IN" sz="1400" b="1" kern="0" dirty="0">
                    <a:solidFill>
                      <a:srgbClr val="000000"/>
                    </a:solidFill>
                    <a:latin typeface="Century Gothic" panose="020B0502020202020204" pitchFamily="34" charset="0"/>
                    <a:ea typeface="+mj-ea"/>
                    <a:cs typeface="Arial"/>
                  </a:rPr>
                  <a:t>Endpoints</a:t>
                </a:r>
              </a:p>
              <a:p>
                <a:pPr marL="230400" indent="-230400">
                  <a:spcBef>
                    <a:spcPts val="600"/>
                  </a:spcBef>
                  <a:buClr>
                    <a:srgbClr val="007CC2"/>
                  </a:buClr>
                  <a:buFont typeface="Arial" panose="020B0604020202020204" pitchFamily="34" charset="0"/>
                  <a:buChar char="•"/>
                </a:pPr>
                <a:r>
                  <a:rPr lang="en-IN" sz="1200" b="1" dirty="0">
                    <a:effectLst/>
                    <a:latin typeface="Century Gothic" panose="020B0502020202020204" pitchFamily="34" charset="0"/>
                    <a:ea typeface="Calibri" panose="020F0502020204030204" pitchFamily="34" charset="0"/>
                    <a:cs typeface="Arial" panose="020B0604020202020204" pitchFamily="34" charset="0"/>
                  </a:rPr>
                  <a:t>Primary: </a:t>
                </a:r>
                <a:r>
                  <a:rPr lang="en-IN" sz="1200" dirty="0">
                    <a:effectLst/>
                    <a:latin typeface="Century Gothic" panose="020B0502020202020204" pitchFamily="34" charset="0"/>
                    <a:ea typeface="Calibri" panose="020F0502020204030204" pitchFamily="34" charset="0"/>
                    <a:cs typeface="Arial" panose="020B0604020202020204" pitchFamily="34" charset="0"/>
                  </a:rPr>
                  <a:t>Composite of CV death, MI, stroke, hospitalization for UA, or CoR</a:t>
                </a:r>
                <a:endParaRPr lang="en-US" sz="1200" dirty="0">
                  <a:effectLst/>
                  <a:latin typeface="Century Gothic" panose="020B0502020202020204" pitchFamily="34" charset="0"/>
                  <a:ea typeface="Calibri" panose="020F0502020204030204" pitchFamily="34" charset="0"/>
                  <a:cs typeface="Arial" panose="020B0604020202020204" pitchFamily="34" charset="0"/>
                </a:endParaRPr>
              </a:p>
              <a:p>
                <a:pPr marL="230400" indent="-230400">
                  <a:spcBef>
                    <a:spcPts val="600"/>
                  </a:spcBef>
                  <a:buClr>
                    <a:srgbClr val="007CC2"/>
                  </a:buClr>
                  <a:buFont typeface="Arial" panose="020B0604020202020204" pitchFamily="34" charset="0"/>
                  <a:buChar char="•"/>
                </a:pPr>
                <a:r>
                  <a:rPr lang="en-IN" sz="1200" b="1" dirty="0">
                    <a:effectLst/>
                    <a:latin typeface="Century Gothic" panose="020B0502020202020204" pitchFamily="34" charset="0"/>
                    <a:ea typeface="Calibri" panose="020F0502020204030204" pitchFamily="34" charset="0"/>
                    <a:cs typeface="Arial" panose="020B0604020202020204" pitchFamily="34" charset="0"/>
                  </a:rPr>
                  <a:t>Key secondary: </a:t>
                </a:r>
                <a:r>
                  <a:rPr lang="en-IN" sz="1200" dirty="0">
                    <a:effectLst/>
                    <a:latin typeface="Century Gothic" panose="020B0502020202020204" pitchFamily="34" charset="0"/>
                    <a:ea typeface="Calibri" panose="020F0502020204030204" pitchFamily="34" charset="0"/>
                    <a:cs typeface="Arial" panose="020B0604020202020204" pitchFamily="34" charset="0"/>
                  </a:rPr>
                  <a:t>Composite of CV death, MI, or stroke</a:t>
                </a:r>
                <a:endParaRPr lang="en-US" sz="1200" dirty="0">
                  <a:effectLst/>
                  <a:latin typeface="Century Gothic" panose="020B0502020202020204" pitchFamily="34" charset="0"/>
                  <a:ea typeface="Calibri" panose="020F0502020204030204" pitchFamily="34" charset="0"/>
                  <a:cs typeface="Arial" panose="020B0604020202020204" pitchFamily="34" charset="0"/>
                </a:endParaRPr>
              </a:p>
              <a:p>
                <a:pPr marL="230400" indent="-230400">
                  <a:spcBef>
                    <a:spcPts val="600"/>
                  </a:spcBef>
                  <a:buClr>
                    <a:srgbClr val="007CC2"/>
                  </a:buClr>
                  <a:buFont typeface="Arial" panose="020B0604020202020204" pitchFamily="34" charset="0"/>
                  <a:buChar char="•"/>
                </a:pPr>
                <a:r>
                  <a:rPr lang="en-IN" sz="1200" b="1" dirty="0">
                    <a:effectLst/>
                    <a:latin typeface="Century Gothic" panose="020B0502020202020204" pitchFamily="34" charset="0"/>
                    <a:ea typeface="Calibri" panose="020F0502020204030204" pitchFamily="34" charset="0"/>
                    <a:cs typeface="Arial" panose="020B0604020202020204" pitchFamily="34" charset="0"/>
                  </a:rPr>
                  <a:t>Other secondary: </a:t>
                </a:r>
                <a:r>
                  <a:rPr lang="en-IN" sz="1200" dirty="0">
                    <a:effectLst/>
                    <a:latin typeface="Century Gothic" panose="020B0502020202020204" pitchFamily="34" charset="0"/>
                    <a:ea typeface="Calibri" panose="020F0502020204030204" pitchFamily="34" charset="0"/>
                    <a:cs typeface="Arial" panose="020B0604020202020204" pitchFamily="34" charset="0"/>
                  </a:rPr>
                  <a:t>All-cause death, CoR; CV death or hospitalization for heart failure; ischemic stroke or TIA</a:t>
                </a:r>
                <a:endParaRPr lang="en-US" sz="1200" dirty="0">
                  <a:effectLst/>
                  <a:latin typeface="Century Gothic" panose="020B0502020202020204" pitchFamily="34" charset="0"/>
                  <a:ea typeface="Calibri" panose="020F0502020204030204" pitchFamily="34" charset="0"/>
                  <a:cs typeface="Arial" panose="020B0604020202020204" pitchFamily="34" charset="0"/>
                </a:endParaRPr>
              </a:p>
            </p:txBody>
          </p:sp>
          <p:sp>
            <p:nvSpPr>
              <p:cNvPr id="39" name="Shape 1454">
                <a:extLst>
                  <a:ext uri="{FF2B5EF4-FFF2-40B4-BE49-F238E27FC236}">
                    <a16:creationId xmlns:a16="http://schemas.microsoft.com/office/drawing/2014/main" id="{6AC7504E-5ABC-6DB4-14A6-C4F57154D656}"/>
                  </a:ext>
                </a:extLst>
              </p:cNvPr>
              <p:cNvSpPr/>
              <p:nvPr/>
            </p:nvSpPr>
            <p:spPr>
              <a:xfrm rot="16200000">
                <a:off x="5497606" y="2824068"/>
                <a:ext cx="2520000" cy="381677"/>
              </a:xfrm>
              <a:prstGeom prst="rect">
                <a:avLst/>
              </a:prstGeom>
              <a:solidFill>
                <a:schemeClr val="accent2"/>
              </a:solidFill>
              <a:ln w="12700">
                <a:miter lim="400000"/>
              </a:ln>
              <a:extLst>
                <a:ext uri="{C572A759-6A51-4108-AA02-DFA0A04FC94B}">
                  <ma14:wrappingTextBoxFlag xmlns="" xmlns:ma14="http://schemas.microsoft.com/office/mac/drawingml/2011/main" val="1"/>
                </a:ext>
              </a:extLst>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sz="1100" b="1">
                    <a:latin typeface="+mj-lt"/>
                    <a:ea typeface="+mj-ea"/>
                    <a:cs typeface="+mj-cs"/>
                    <a:sym typeface="Arial"/>
                  </a:defRPr>
                </a:pPr>
                <a:r>
                  <a:rPr kumimoji="0" lang="en-GB" sz="13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End of Study</a:t>
                </a:r>
                <a:endParaRPr kumimoji="0" sz="13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p:txBody>
          </p:sp>
          <p:sp>
            <p:nvSpPr>
              <p:cNvPr id="54" name="Freeform 61">
                <a:extLst>
                  <a:ext uri="{FF2B5EF4-FFF2-40B4-BE49-F238E27FC236}">
                    <a16:creationId xmlns:a16="http://schemas.microsoft.com/office/drawing/2014/main" id="{9567ADE3-C861-3928-1C3F-40A10F58FBEA}"/>
                  </a:ext>
                </a:extLst>
              </p:cNvPr>
              <p:cNvSpPr/>
              <p:nvPr/>
            </p:nvSpPr>
            <p:spPr>
              <a:xfrm rot="10800000">
                <a:off x="3558434" y="2329774"/>
                <a:ext cx="351625" cy="699639"/>
              </a:xfrm>
              <a:custGeom>
                <a:avLst/>
                <a:gdLst>
                  <a:gd name="connsiteX0" fmla="*/ 0 w 387350"/>
                  <a:gd name="connsiteY0" fmla="*/ 660400 h 660400"/>
                  <a:gd name="connsiteX1" fmla="*/ 146050 w 387350"/>
                  <a:gd name="connsiteY1" fmla="*/ 660400 h 660400"/>
                  <a:gd name="connsiteX2" fmla="*/ 146050 w 387350"/>
                  <a:gd name="connsiteY2" fmla="*/ 0 h 660400"/>
                  <a:gd name="connsiteX3" fmla="*/ 387350 w 387350"/>
                  <a:gd name="connsiteY3" fmla="*/ 0 h 660400"/>
                </a:gdLst>
                <a:ahLst/>
                <a:cxnLst>
                  <a:cxn ang="0">
                    <a:pos x="connsiteX0" y="connsiteY0"/>
                  </a:cxn>
                  <a:cxn ang="0">
                    <a:pos x="connsiteX1" y="connsiteY1"/>
                  </a:cxn>
                  <a:cxn ang="0">
                    <a:pos x="connsiteX2" y="connsiteY2"/>
                  </a:cxn>
                  <a:cxn ang="0">
                    <a:pos x="connsiteX3" y="connsiteY3"/>
                  </a:cxn>
                </a:cxnLst>
                <a:rect l="l" t="t" r="r" b="b"/>
                <a:pathLst>
                  <a:path w="387350" h="660400">
                    <a:moveTo>
                      <a:pt x="0" y="660400"/>
                    </a:moveTo>
                    <a:lnTo>
                      <a:pt x="146050" y="660400"/>
                    </a:lnTo>
                    <a:lnTo>
                      <a:pt x="146050" y="0"/>
                    </a:lnTo>
                    <a:lnTo>
                      <a:pt x="387350" y="0"/>
                    </a:lnTo>
                  </a:path>
                </a:pathLst>
              </a:custGeom>
              <a:noFill/>
              <a:ln w="25400" cap="flat">
                <a:solidFill>
                  <a:schemeClr val="tx1"/>
                </a:solidFill>
                <a:prstDash val="solid"/>
                <a:round/>
                <a:headEnd type="triangle" w="med" len="med"/>
                <a:tailEnd type="none" w="med" len="med"/>
              </a:ln>
              <a:effectLst/>
              <a:sp3d/>
            </p:spPr>
            <p:style>
              <a:lnRef idx="0">
                <a:scrgbClr r="0" g="0" b="0"/>
              </a:lnRef>
              <a:fillRef idx="0">
                <a:scrgbClr r="0" g="0" b="0"/>
              </a:fillRef>
              <a:effectRef idx="0">
                <a:scrgbClr r="0" g="0" b="0"/>
              </a:effectRef>
              <a:fontRef idx="none"/>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5" name="Freeform 61">
                <a:extLst>
                  <a:ext uri="{FF2B5EF4-FFF2-40B4-BE49-F238E27FC236}">
                    <a16:creationId xmlns:a16="http://schemas.microsoft.com/office/drawing/2014/main" id="{80D43C8B-6F72-ADAC-A6F0-D8AC03D9EDF1}"/>
                  </a:ext>
                </a:extLst>
              </p:cNvPr>
              <p:cNvSpPr/>
              <p:nvPr/>
            </p:nvSpPr>
            <p:spPr>
              <a:xfrm rot="10800000" flipV="1">
                <a:off x="3558434" y="3029414"/>
                <a:ext cx="351625" cy="699639"/>
              </a:xfrm>
              <a:custGeom>
                <a:avLst/>
                <a:gdLst>
                  <a:gd name="connsiteX0" fmla="*/ 0 w 387350"/>
                  <a:gd name="connsiteY0" fmla="*/ 660400 h 660400"/>
                  <a:gd name="connsiteX1" fmla="*/ 146050 w 387350"/>
                  <a:gd name="connsiteY1" fmla="*/ 660400 h 660400"/>
                  <a:gd name="connsiteX2" fmla="*/ 146050 w 387350"/>
                  <a:gd name="connsiteY2" fmla="*/ 0 h 660400"/>
                  <a:gd name="connsiteX3" fmla="*/ 387350 w 387350"/>
                  <a:gd name="connsiteY3" fmla="*/ 0 h 660400"/>
                </a:gdLst>
                <a:ahLst/>
                <a:cxnLst>
                  <a:cxn ang="0">
                    <a:pos x="connsiteX0" y="connsiteY0"/>
                  </a:cxn>
                  <a:cxn ang="0">
                    <a:pos x="connsiteX1" y="connsiteY1"/>
                  </a:cxn>
                  <a:cxn ang="0">
                    <a:pos x="connsiteX2" y="connsiteY2"/>
                  </a:cxn>
                  <a:cxn ang="0">
                    <a:pos x="connsiteX3" y="connsiteY3"/>
                  </a:cxn>
                </a:cxnLst>
                <a:rect l="l" t="t" r="r" b="b"/>
                <a:pathLst>
                  <a:path w="387350" h="660400">
                    <a:moveTo>
                      <a:pt x="0" y="660400"/>
                    </a:moveTo>
                    <a:lnTo>
                      <a:pt x="146050" y="660400"/>
                    </a:lnTo>
                    <a:lnTo>
                      <a:pt x="146050" y="0"/>
                    </a:lnTo>
                    <a:lnTo>
                      <a:pt x="387350" y="0"/>
                    </a:lnTo>
                  </a:path>
                </a:pathLst>
              </a:custGeom>
              <a:noFill/>
              <a:ln w="25400" cap="flat">
                <a:solidFill>
                  <a:schemeClr val="tx1"/>
                </a:solidFill>
                <a:prstDash val="solid"/>
                <a:round/>
                <a:headEnd type="triangle" w="med" len="med"/>
                <a:tailEnd type="none" w="med" len="med"/>
              </a:ln>
              <a:effectLst/>
              <a:sp3d/>
            </p:spPr>
            <p:style>
              <a:lnRef idx="0">
                <a:scrgbClr r="0" g="0" b="0"/>
              </a:lnRef>
              <a:fillRef idx="0">
                <a:scrgbClr r="0" g="0" b="0"/>
              </a:fillRef>
              <a:effectRef idx="0">
                <a:scrgbClr r="0" g="0" b="0"/>
              </a:effectRef>
              <a:fontRef idx="none"/>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 name="TextBox 1">
                <a:extLst>
                  <a:ext uri="{FF2B5EF4-FFF2-40B4-BE49-F238E27FC236}">
                    <a16:creationId xmlns:a16="http://schemas.microsoft.com/office/drawing/2014/main" id="{4D943AC0-46A9-0ECA-FD41-ECC36CF935C1}"/>
                  </a:ext>
                </a:extLst>
              </p:cNvPr>
              <p:cNvSpPr txBox="1"/>
              <p:nvPr/>
            </p:nvSpPr>
            <p:spPr>
              <a:xfrm>
                <a:off x="7101419" y="1780568"/>
                <a:ext cx="4449879" cy="799679"/>
              </a:xfrm>
              <a:prstGeom prst="rect">
                <a:avLst/>
              </a:prstGeom>
              <a:solidFill>
                <a:schemeClr val="bg1">
                  <a:lumMod val="85000"/>
                </a:schemeClr>
              </a:solidFill>
            </p:spPr>
            <p:txBody>
              <a:bodyPr wrap="square" anchor="ctr">
                <a:noAutofit/>
              </a:bodyPr>
              <a:lstStyle/>
              <a:p>
                <a:pPr>
                  <a:spcBef>
                    <a:spcPts val="600"/>
                  </a:spcBef>
                </a:pPr>
                <a:r>
                  <a:rPr lang="en-US" sz="1400" b="1" kern="0" dirty="0">
                    <a:solidFill>
                      <a:srgbClr val="000000"/>
                    </a:solidFill>
                    <a:latin typeface="Century Gothic" panose="020B0502020202020204" pitchFamily="34" charset="0"/>
                    <a:ea typeface="+mj-ea"/>
                    <a:cs typeface="Arial"/>
                  </a:rPr>
                  <a:t>Objective</a:t>
                </a:r>
              </a:p>
              <a:p>
                <a:pPr marL="171450" indent="-171450">
                  <a:spcBef>
                    <a:spcPts val="600"/>
                  </a:spcBef>
                  <a:buFont typeface="Arial" panose="020B0604020202020204" pitchFamily="34" charset="0"/>
                  <a:buChar char="•"/>
                </a:pPr>
                <a:r>
                  <a:rPr lang="en-US" sz="1200" dirty="0">
                    <a:latin typeface="Century Gothic" panose="020B0502020202020204" pitchFamily="34" charset="0"/>
                    <a:cs typeface="Arial" panose="020B0604020202020204" pitchFamily="34" charset="0"/>
                  </a:rPr>
                  <a:t>To test the clinical efficacy and safety of evolocumab when added to a statin in patients with clinically evident vascular disease</a:t>
                </a:r>
              </a:p>
            </p:txBody>
          </p:sp>
        </p:grpSp>
      </p:grpSp>
      <p:pic>
        <p:nvPicPr>
          <p:cNvPr id="18" name="Graphic 17" descr="House with solid fill">
            <a:hlinkClick r:id="rId3" action="ppaction://hlinksldjump"/>
            <a:extLst>
              <a:ext uri="{FF2B5EF4-FFF2-40B4-BE49-F238E27FC236}">
                <a16:creationId xmlns:a16="http://schemas.microsoft.com/office/drawing/2014/main" id="{008E1F3C-7C96-1903-D46D-ED6ADB714DD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13" name="Group 12">
            <a:extLst>
              <a:ext uri="{FF2B5EF4-FFF2-40B4-BE49-F238E27FC236}">
                <a16:creationId xmlns:a16="http://schemas.microsoft.com/office/drawing/2014/main" id="{5FE146DF-167D-A163-C119-EAAAB926B087}"/>
              </a:ext>
            </a:extLst>
          </p:cNvPr>
          <p:cNvGrpSpPr/>
          <p:nvPr/>
        </p:nvGrpSpPr>
        <p:grpSpPr>
          <a:xfrm>
            <a:off x="11165465" y="79675"/>
            <a:ext cx="540000" cy="540000"/>
            <a:chOff x="9851494" y="112390"/>
            <a:chExt cx="540000" cy="540000"/>
          </a:xfrm>
        </p:grpSpPr>
        <p:sp>
          <p:nvSpPr>
            <p:cNvPr id="14" name="Oval 13">
              <a:hlinkClick r:id="" action="ppaction://hlinkshowjump?jump=lastslideviewed"/>
              <a:extLst>
                <a:ext uri="{FF2B5EF4-FFF2-40B4-BE49-F238E27FC236}">
                  <a16:creationId xmlns:a16="http://schemas.microsoft.com/office/drawing/2014/main" id="{352FE2ED-A9BE-3B6A-202B-D0BCBF81D1F3}"/>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15" name="Graphic 14">
              <a:hlinkClick r:id="rId5" action="ppaction://hlinksldjump"/>
              <a:extLst>
                <a:ext uri="{FF2B5EF4-FFF2-40B4-BE49-F238E27FC236}">
                  <a16:creationId xmlns:a16="http://schemas.microsoft.com/office/drawing/2014/main" id="{C6344672-88A3-C0B1-D57A-D8FEE122BCEE}"/>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Tree>
    <p:extLst>
      <p:ext uri="{BB962C8B-B14F-4D97-AF65-F5344CB8AC3E}">
        <p14:creationId xmlns:p14="http://schemas.microsoft.com/office/powerpoint/2010/main" val="2073545846"/>
      </p:ext>
    </p:extLst>
  </p:cSld>
  <p:clrMapOvr>
    <a:masterClrMapping/>
  </p:clrMapOvr>
  <p:transition spd="slow"/>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0" name="Shape 1440"/>
          <p:cNvSpPr>
            <a:spLocks noGrp="1"/>
          </p:cNvSpPr>
          <p:nvPr>
            <p:ph type="title"/>
          </p:nvPr>
        </p:nvSpPr>
        <p:spPr>
          <a:xfrm>
            <a:off x="365125" y="365760"/>
            <a:ext cx="11461750" cy="1015663"/>
          </a:xfrm>
        </p:spPr>
        <p:txBody>
          <a:bodyPr/>
          <a:lstStyle/>
          <a:p>
            <a:r>
              <a:rPr lang="en-US" noProof="0" dirty="0"/>
              <a:t>FOURIER Parent Trial: </a:t>
            </a:r>
            <a:r>
              <a:rPr lang="en-US" dirty="0"/>
              <a:t>Cardiovascular Outcomes Trial in ASCVD Patients on Background Lipid-Lowering Therapy</a:t>
            </a:r>
            <a:endParaRPr lang="en-US" noProof="0" dirty="0"/>
          </a:p>
        </p:txBody>
      </p:sp>
      <p:grpSp>
        <p:nvGrpSpPr>
          <p:cNvPr id="8" name="Group 7">
            <a:extLst>
              <a:ext uri="{FF2B5EF4-FFF2-40B4-BE49-F238E27FC236}">
                <a16:creationId xmlns:a16="http://schemas.microsoft.com/office/drawing/2014/main" id="{DEEFA66C-7131-2339-57EC-75B273B5B89D}"/>
              </a:ext>
            </a:extLst>
          </p:cNvPr>
          <p:cNvGrpSpPr/>
          <p:nvPr/>
        </p:nvGrpSpPr>
        <p:grpSpPr>
          <a:xfrm>
            <a:off x="365125" y="2047935"/>
            <a:ext cx="11199606" cy="3733853"/>
            <a:chOff x="351692" y="1487183"/>
            <a:chExt cx="11199606" cy="3733853"/>
          </a:xfrm>
        </p:grpSpPr>
        <p:grpSp>
          <p:nvGrpSpPr>
            <p:cNvPr id="9" name="Group 8">
              <a:extLst>
                <a:ext uri="{FF2B5EF4-FFF2-40B4-BE49-F238E27FC236}">
                  <a16:creationId xmlns:a16="http://schemas.microsoft.com/office/drawing/2014/main" id="{43F9EDC8-8283-5FEB-7FDA-22634C919B53}"/>
                </a:ext>
              </a:extLst>
            </p:cNvPr>
            <p:cNvGrpSpPr/>
            <p:nvPr/>
          </p:nvGrpSpPr>
          <p:grpSpPr>
            <a:xfrm>
              <a:off x="410818" y="4694343"/>
              <a:ext cx="8942493" cy="526693"/>
              <a:chOff x="413648" y="4835023"/>
              <a:chExt cx="8942493" cy="526693"/>
            </a:xfrm>
          </p:grpSpPr>
          <p:cxnSp>
            <p:nvCxnSpPr>
              <p:cNvPr id="4" name="Straight Connector 3"/>
              <p:cNvCxnSpPr>
                <a:cxnSpLocks/>
              </p:cNvCxnSpPr>
              <p:nvPr/>
            </p:nvCxnSpPr>
            <p:spPr>
              <a:xfrm>
                <a:off x="413648" y="4835023"/>
                <a:ext cx="4140000" cy="0"/>
              </a:xfrm>
              <a:prstGeom prst="line">
                <a:avLst/>
              </a:prstGeom>
              <a:noFill/>
              <a:ln w="25400" cap="flat">
                <a:solidFill>
                  <a:schemeClr val="tx1"/>
                </a:solidFill>
                <a:prstDash val="dash"/>
                <a:round/>
              </a:ln>
              <a:effectLst/>
              <a:sp3d/>
            </p:spPr>
            <p:style>
              <a:lnRef idx="0">
                <a:scrgbClr r="0" g="0" b="0"/>
              </a:lnRef>
              <a:fillRef idx="0">
                <a:scrgbClr r="0" g="0" b="0"/>
              </a:fillRef>
              <a:effectRef idx="0">
                <a:scrgbClr r="0" g="0" b="0"/>
              </a:effectRef>
              <a:fontRef idx="none"/>
            </p:style>
          </p:cxnSp>
          <p:cxnSp>
            <p:nvCxnSpPr>
              <p:cNvPr id="7" name="Straight Connector 6"/>
              <p:cNvCxnSpPr>
                <a:cxnSpLocks/>
              </p:cNvCxnSpPr>
              <p:nvPr/>
            </p:nvCxnSpPr>
            <p:spPr>
              <a:xfrm>
                <a:off x="413648"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27" name="Straight Connector 26"/>
              <p:cNvCxnSpPr>
                <a:cxnSpLocks/>
              </p:cNvCxnSpPr>
              <p:nvPr/>
            </p:nvCxnSpPr>
            <p:spPr>
              <a:xfrm>
                <a:off x="4299637"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sp>
            <p:nvSpPr>
              <p:cNvPr id="11" name="TextBox 10"/>
              <p:cNvSpPr txBox="1"/>
              <p:nvPr/>
            </p:nvSpPr>
            <p:spPr>
              <a:xfrm>
                <a:off x="841130" y="4900053"/>
                <a:ext cx="3238112"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Maximum approximately 15 weeks</a:t>
                </a:r>
              </a:p>
            </p:txBody>
          </p:sp>
          <p:cxnSp>
            <p:nvCxnSpPr>
              <p:cNvPr id="28" name="Straight Connector 27"/>
              <p:cNvCxnSpPr>
                <a:cxnSpLocks/>
              </p:cNvCxnSpPr>
              <p:nvPr/>
            </p:nvCxnSpPr>
            <p:spPr>
              <a:xfrm>
                <a:off x="6872865" y="4835023"/>
                <a:ext cx="1584000" cy="0"/>
              </a:xfrm>
              <a:prstGeom prst="line">
                <a:avLst/>
              </a:prstGeom>
              <a:noFill/>
              <a:ln w="25400" cap="flat">
                <a:solidFill>
                  <a:schemeClr val="tx1"/>
                </a:solidFill>
                <a:prstDash val="dash"/>
                <a:round/>
              </a:ln>
              <a:effectLst/>
              <a:sp3d/>
            </p:spPr>
            <p:style>
              <a:lnRef idx="0">
                <a:scrgbClr r="0" g="0" b="0"/>
              </a:lnRef>
              <a:fillRef idx="0">
                <a:scrgbClr r="0" g="0" b="0"/>
              </a:fillRef>
              <a:effectRef idx="0">
                <a:scrgbClr r="0" g="0" b="0"/>
              </a:effectRef>
              <a:fontRef idx="none"/>
            </p:style>
          </p:cxnSp>
          <p:cxnSp>
            <p:nvCxnSpPr>
              <p:cNvPr id="29" name="Straight Connector 28"/>
              <p:cNvCxnSpPr>
                <a:cxnSpLocks/>
              </p:cNvCxnSpPr>
              <p:nvPr/>
            </p:nvCxnSpPr>
            <p:spPr>
              <a:xfrm>
                <a:off x="4638520"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30" name="Straight Connector 29"/>
              <p:cNvCxnSpPr>
                <a:cxnSpLocks/>
              </p:cNvCxnSpPr>
              <p:nvPr/>
            </p:nvCxnSpPr>
            <p:spPr>
              <a:xfrm>
                <a:off x="8307918"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10" name="Straight Connector 9"/>
              <p:cNvCxnSpPr>
                <a:cxnSpLocks/>
              </p:cNvCxnSpPr>
              <p:nvPr/>
            </p:nvCxnSpPr>
            <p:spPr>
              <a:xfrm>
                <a:off x="4638520" y="4835023"/>
                <a:ext cx="2406646" cy="0"/>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34" name="Straight Connector 33"/>
              <p:cNvCxnSpPr>
                <a:cxnSpLocks/>
              </p:cNvCxnSpPr>
              <p:nvPr/>
            </p:nvCxnSpPr>
            <p:spPr>
              <a:xfrm>
                <a:off x="5024143"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35" name="Straight Connector 34"/>
              <p:cNvCxnSpPr>
                <a:cxnSpLocks/>
              </p:cNvCxnSpPr>
              <p:nvPr/>
            </p:nvCxnSpPr>
            <p:spPr>
              <a:xfrm>
                <a:off x="5700950"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37" name="Straight Connector 36"/>
              <p:cNvCxnSpPr>
                <a:cxnSpLocks/>
              </p:cNvCxnSpPr>
              <p:nvPr/>
            </p:nvCxnSpPr>
            <p:spPr>
              <a:xfrm>
                <a:off x="6724031"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38" name="Straight Connector 37"/>
              <p:cNvCxnSpPr>
                <a:cxnSpLocks/>
              </p:cNvCxnSpPr>
              <p:nvPr/>
            </p:nvCxnSpPr>
            <p:spPr>
              <a:xfrm>
                <a:off x="7542496" y="4835023"/>
                <a:ext cx="0" cy="77526"/>
              </a:xfrm>
              <a:prstGeom prst="line">
                <a:avLst/>
              </a:prstGeom>
              <a:noFill/>
              <a:ln w="25400" cap="flat">
                <a:solidFill>
                  <a:schemeClr val="tx1"/>
                </a:solidFill>
                <a:prstDash val="solid"/>
                <a:round/>
              </a:ln>
              <a:effectLst/>
              <a:sp3d/>
            </p:spPr>
            <p:style>
              <a:lnRef idx="0">
                <a:scrgbClr r="0" g="0" b="0"/>
              </a:lnRef>
              <a:fillRef idx="0">
                <a:scrgbClr r="0" g="0" b="0"/>
              </a:fillRef>
              <a:effectRef idx="0">
                <a:scrgbClr r="0" g="0" b="0"/>
              </a:effectRef>
              <a:fontRef idx="none"/>
            </p:style>
          </p:cxnSp>
          <p:sp>
            <p:nvSpPr>
              <p:cNvPr id="12" name="TextBox 11"/>
              <p:cNvSpPr txBox="1"/>
              <p:nvPr/>
            </p:nvSpPr>
            <p:spPr>
              <a:xfrm>
                <a:off x="4491390" y="4900053"/>
                <a:ext cx="304218"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D1</a:t>
                </a:r>
              </a:p>
            </p:txBody>
          </p:sp>
          <p:sp>
            <p:nvSpPr>
              <p:cNvPr id="40" name="TextBox 39"/>
              <p:cNvSpPr txBox="1"/>
              <p:nvPr/>
            </p:nvSpPr>
            <p:spPr>
              <a:xfrm>
                <a:off x="4860834" y="4900053"/>
                <a:ext cx="338099"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W4</a:t>
                </a:r>
              </a:p>
            </p:txBody>
          </p:sp>
          <p:sp>
            <p:nvSpPr>
              <p:cNvPr id="41" name="TextBox 40"/>
              <p:cNvSpPr txBox="1"/>
              <p:nvPr/>
            </p:nvSpPr>
            <p:spPr>
              <a:xfrm>
                <a:off x="5501855" y="4900053"/>
                <a:ext cx="425476"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W12</a:t>
                </a:r>
              </a:p>
            </p:txBody>
          </p:sp>
          <p:sp>
            <p:nvSpPr>
              <p:cNvPr id="42" name="TextBox 41"/>
              <p:cNvSpPr txBox="1"/>
              <p:nvPr/>
            </p:nvSpPr>
            <p:spPr>
              <a:xfrm>
                <a:off x="6521373" y="4900053"/>
                <a:ext cx="425476"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W24</a:t>
                </a:r>
              </a:p>
            </p:txBody>
          </p:sp>
          <p:sp>
            <p:nvSpPr>
              <p:cNvPr id="45" name="TextBox 44"/>
              <p:cNvSpPr txBox="1"/>
              <p:nvPr/>
            </p:nvSpPr>
            <p:spPr>
              <a:xfrm>
                <a:off x="7274393" y="4900053"/>
                <a:ext cx="546738" cy="276997"/>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Q24W</a:t>
                </a:r>
              </a:p>
            </p:txBody>
          </p:sp>
          <p:sp>
            <p:nvSpPr>
              <p:cNvPr id="47" name="TextBox 46"/>
              <p:cNvSpPr txBox="1"/>
              <p:nvPr/>
            </p:nvSpPr>
            <p:spPr>
              <a:xfrm>
                <a:off x="7705450" y="4900053"/>
                <a:ext cx="1650691" cy="461663"/>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Number of key 2</a:t>
                </a:r>
                <a:r>
                  <a:rPr kumimoji="0" lang="en-GB" sz="1200" b="0" i="0" u="none" strike="noStrike" kern="1200" cap="none" spc="0" normalizeH="0" baseline="30000" noProof="0" dirty="0">
                    <a:ln>
                      <a:noFill/>
                    </a:ln>
                    <a:solidFill>
                      <a:srgbClr val="000000"/>
                    </a:solidFill>
                    <a:effectLst/>
                    <a:uLnTx/>
                    <a:uFillTx/>
                    <a:latin typeface="Century Gothic" panose="020B0502020202020204" pitchFamily="34" charset="0"/>
                    <a:ea typeface="Calibri"/>
                    <a:cs typeface="Calibri"/>
                    <a:sym typeface="Calibri"/>
                  </a:rPr>
                  <a:t>0 </a:t>
                </a:r>
                <a:r>
                  <a:rPr kumimoji="0" lang="en-GB" sz="1200" b="0" i="0" u="none" strike="noStrike" kern="1200" cap="none" spc="0" normalizeH="0" baseline="0" noProof="0" dirty="0">
                    <a:ln>
                      <a:noFill/>
                    </a:ln>
                    <a:solidFill>
                      <a:srgbClr val="000000"/>
                    </a:solidFill>
                    <a:effectLst/>
                    <a:uLnTx/>
                    <a:uFillTx/>
                    <a:latin typeface="Century Gothic" panose="020B0502020202020204" pitchFamily="34" charset="0"/>
                    <a:ea typeface="Calibri"/>
                    <a:cs typeface="Calibri"/>
                    <a:sym typeface="Calibri"/>
                  </a:rPr>
                  <a:t>endpoints achieved</a:t>
                </a:r>
              </a:p>
            </p:txBody>
          </p:sp>
        </p:grpSp>
        <p:grpSp>
          <p:nvGrpSpPr>
            <p:cNvPr id="6" name="Group 5">
              <a:extLst>
                <a:ext uri="{FF2B5EF4-FFF2-40B4-BE49-F238E27FC236}">
                  <a16:creationId xmlns:a16="http://schemas.microsoft.com/office/drawing/2014/main" id="{0F4FC7FE-0931-8966-75C3-1CD80C00F115}"/>
                </a:ext>
              </a:extLst>
            </p:cNvPr>
            <p:cNvGrpSpPr/>
            <p:nvPr/>
          </p:nvGrpSpPr>
          <p:grpSpPr>
            <a:xfrm>
              <a:off x="351692" y="1487183"/>
              <a:ext cx="11199606" cy="3129635"/>
              <a:chOff x="351692" y="1313015"/>
              <a:chExt cx="11199606" cy="3129635"/>
            </a:xfrm>
          </p:grpSpPr>
          <p:sp>
            <p:nvSpPr>
              <p:cNvPr id="53" name="Freeform 61">
                <a:extLst>
                  <a:ext uri="{FF2B5EF4-FFF2-40B4-BE49-F238E27FC236}">
                    <a16:creationId xmlns:a16="http://schemas.microsoft.com/office/drawing/2014/main" id="{34D002AA-9CC0-E848-551F-7DED0171131F}"/>
                  </a:ext>
                </a:extLst>
              </p:cNvPr>
              <p:cNvSpPr/>
              <p:nvPr/>
            </p:nvSpPr>
            <p:spPr>
              <a:xfrm rot="10800000">
                <a:off x="6215138" y="3034225"/>
                <a:ext cx="351625" cy="708028"/>
              </a:xfrm>
              <a:custGeom>
                <a:avLst/>
                <a:gdLst>
                  <a:gd name="connsiteX0" fmla="*/ 0 w 387350"/>
                  <a:gd name="connsiteY0" fmla="*/ 660400 h 660400"/>
                  <a:gd name="connsiteX1" fmla="*/ 146050 w 387350"/>
                  <a:gd name="connsiteY1" fmla="*/ 660400 h 660400"/>
                  <a:gd name="connsiteX2" fmla="*/ 146050 w 387350"/>
                  <a:gd name="connsiteY2" fmla="*/ 0 h 660400"/>
                  <a:gd name="connsiteX3" fmla="*/ 387350 w 387350"/>
                  <a:gd name="connsiteY3" fmla="*/ 0 h 660400"/>
                </a:gdLst>
                <a:ahLst/>
                <a:cxnLst>
                  <a:cxn ang="0">
                    <a:pos x="connsiteX0" y="connsiteY0"/>
                  </a:cxn>
                  <a:cxn ang="0">
                    <a:pos x="connsiteX1" y="connsiteY1"/>
                  </a:cxn>
                  <a:cxn ang="0">
                    <a:pos x="connsiteX2" y="connsiteY2"/>
                  </a:cxn>
                  <a:cxn ang="0">
                    <a:pos x="connsiteX3" y="connsiteY3"/>
                  </a:cxn>
                </a:cxnLst>
                <a:rect l="l" t="t" r="r" b="b"/>
                <a:pathLst>
                  <a:path w="387350" h="660400">
                    <a:moveTo>
                      <a:pt x="0" y="660400"/>
                    </a:moveTo>
                    <a:lnTo>
                      <a:pt x="146050" y="660400"/>
                    </a:lnTo>
                    <a:lnTo>
                      <a:pt x="146050" y="0"/>
                    </a:lnTo>
                    <a:lnTo>
                      <a:pt x="387350" y="0"/>
                    </a:lnTo>
                  </a:path>
                </a:pathLst>
              </a:custGeom>
              <a:noFill/>
              <a:ln w="25400" cap="flat">
                <a:solidFill>
                  <a:schemeClr val="tx1"/>
                </a:solidFill>
                <a:prstDash val="solid"/>
                <a:round/>
                <a:headEnd type="triangle" w="med" len="med"/>
                <a:tailEnd type="none" w="med" len="med"/>
              </a:ln>
              <a:effectLst/>
              <a:sp3d/>
            </p:spPr>
            <p:style>
              <a:lnRef idx="0">
                <a:scrgbClr r="0" g="0" b="0"/>
              </a:lnRef>
              <a:fillRef idx="0">
                <a:scrgbClr r="0" g="0" b="0"/>
              </a:fillRef>
              <a:effectRef idx="0">
                <a:scrgbClr r="0" g="0" b="0"/>
              </a:effectRef>
              <a:fontRef idx="none"/>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cxnSp>
            <p:nvCxnSpPr>
              <p:cNvPr id="5" name="Straight Arrow Connector 4"/>
              <p:cNvCxnSpPr>
                <a:cxnSpLocks/>
                <a:endCxn id="1454" idx="0"/>
              </p:cNvCxnSpPr>
              <p:nvPr/>
            </p:nvCxnSpPr>
            <p:spPr>
              <a:xfrm>
                <a:off x="2202021" y="3004696"/>
                <a:ext cx="974737" cy="0"/>
              </a:xfrm>
              <a:prstGeom prst="straightConnector1">
                <a:avLst/>
              </a:prstGeom>
              <a:noFill/>
              <a:ln w="25400" cap="flat">
                <a:solidFill>
                  <a:schemeClr val="tx1"/>
                </a:solidFill>
                <a:prstDash val="solid"/>
                <a:round/>
                <a:tailEnd type="triangle"/>
              </a:ln>
              <a:effectLst/>
              <a:sp3d/>
            </p:spPr>
            <p:style>
              <a:lnRef idx="0">
                <a:scrgbClr r="0" g="0" b="0"/>
              </a:lnRef>
              <a:fillRef idx="0">
                <a:scrgbClr r="0" g="0" b="0"/>
              </a:fillRef>
              <a:effectRef idx="0">
                <a:scrgbClr r="0" g="0" b="0"/>
              </a:effectRef>
              <a:fontRef idx="none"/>
            </p:style>
          </p:cxnSp>
          <p:sp>
            <p:nvSpPr>
              <p:cNvPr id="36" name="TextBox 35">
                <a:extLst>
                  <a:ext uri="{FF2B5EF4-FFF2-40B4-BE49-F238E27FC236}">
                    <a16:creationId xmlns:a16="http://schemas.microsoft.com/office/drawing/2014/main" id="{74112F66-A5D1-5E1F-BD50-05C1361E9F4C}"/>
                  </a:ext>
                </a:extLst>
              </p:cNvPr>
              <p:cNvSpPr txBox="1"/>
              <p:nvPr/>
            </p:nvSpPr>
            <p:spPr>
              <a:xfrm>
                <a:off x="2682241" y="1313015"/>
                <a:ext cx="6827520" cy="307777"/>
              </a:xfrm>
              <a:prstGeom prst="rect">
                <a:avLst/>
              </a:prstGeom>
              <a:solidFill>
                <a:schemeClr val="accent3">
                  <a:lumMod val="20000"/>
                  <a:lumOff val="80000"/>
                </a:schemeClr>
              </a:solidFill>
            </p:spPr>
            <p:txBody>
              <a:bodyPr wrap="square">
                <a:spAutoFit/>
              </a:bodyPr>
              <a:lstStyle/>
              <a:p>
                <a:pPr algn="ctr"/>
                <a:r>
                  <a:rPr lang="en-US" sz="1400" b="1" dirty="0">
                    <a:latin typeface="Century Gothic" panose="020B0502020202020204" pitchFamily="34" charset="0"/>
                  </a:rPr>
                  <a:t>Randomized, double-blind, placebo-controlled, multinational clinical trial</a:t>
                </a:r>
                <a:r>
                  <a:rPr lang="en-US" sz="1400" b="1" baseline="30000" dirty="0">
                    <a:latin typeface="Century Gothic" panose="020B0502020202020204" pitchFamily="34" charset="0"/>
                  </a:rPr>
                  <a:t>1-3</a:t>
                </a:r>
                <a:endParaRPr lang="en-US" sz="1400" b="1" dirty="0">
                  <a:latin typeface="Century Gothic" panose="020B0502020202020204" pitchFamily="34" charset="0"/>
                </a:endParaRPr>
              </a:p>
            </p:txBody>
          </p:sp>
          <p:sp>
            <p:nvSpPr>
              <p:cNvPr id="62" name="Freeform 61"/>
              <p:cNvSpPr/>
              <p:nvPr/>
            </p:nvSpPr>
            <p:spPr>
              <a:xfrm rot="10800000" flipV="1">
                <a:off x="6215138" y="2321386"/>
                <a:ext cx="351625" cy="708028"/>
              </a:xfrm>
              <a:custGeom>
                <a:avLst/>
                <a:gdLst>
                  <a:gd name="connsiteX0" fmla="*/ 0 w 387350"/>
                  <a:gd name="connsiteY0" fmla="*/ 660400 h 660400"/>
                  <a:gd name="connsiteX1" fmla="*/ 146050 w 387350"/>
                  <a:gd name="connsiteY1" fmla="*/ 660400 h 660400"/>
                  <a:gd name="connsiteX2" fmla="*/ 146050 w 387350"/>
                  <a:gd name="connsiteY2" fmla="*/ 0 h 660400"/>
                  <a:gd name="connsiteX3" fmla="*/ 387350 w 387350"/>
                  <a:gd name="connsiteY3" fmla="*/ 0 h 660400"/>
                </a:gdLst>
                <a:ahLst/>
                <a:cxnLst>
                  <a:cxn ang="0">
                    <a:pos x="connsiteX0" y="connsiteY0"/>
                  </a:cxn>
                  <a:cxn ang="0">
                    <a:pos x="connsiteX1" y="connsiteY1"/>
                  </a:cxn>
                  <a:cxn ang="0">
                    <a:pos x="connsiteX2" y="connsiteY2"/>
                  </a:cxn>
                  <a:cxn ang="0">
                    <a:pos x="connsiteX3" y="connsiteY3"/>
                  </a:cxn>
                </a:cxnLst>
                <a:rect l="l" t="t" r="r" b="b"/>
                <a:pathLst>
                  <a:path w="387350" h="660400">
                    <a:moveTo>
                      <a:pt x="0" y="660400"/>
                    </a:moveTo>
                    <a:lnTo>
                      <a:pt x="146050" y="660400"/>
                    </a:lnTo>
                    <a:lnTo>
                      <a:pt x="146050" y="0"/>
                    </a:lnTo>
                    <a:lnTo>
                      <a:pt x="387350" y="0"/>
                    </a:lnTo>
                  </a:path>
                </a:pathLst>
              </a:custGeom>
              <a:noFill/>
              <a:ln w="25400" cap="flat">
                <a:solidFill>
                  <a:schemeClr val="tx1"/>
                </a:solidFill>
                <a:prstDash val="solid"/>
                <a:round/>
                <a:headEnd type="triangle" w="med" len="med"/>
                <a:tailEnd type="none" w="med" len="med"/>
              </a:ln>
              <a:effectLst/>
              <a:sp3d/>
            </p:spPr>
            <p:style>
              <a:lnRef idx="0">
                <a:scrgbClr r="0" g="0" b="0"/>
              </a:lnRef>
              <a:fillRef idx="0">
                <a:scrgbClr r="0" g="0" b="0"/>
              </a:fillRef>
              <a:effectRef idx="0">
                <a:scrgbClr r="0" g="0" b="0"/>
              </a:effectRef>
              <a:fontRef idx="none"/>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449" name="Shape 1449"/>
              <p:cNvSpPr/>
              <p:nvPr/>
            </p:nvSpPr>
            <p:spPr>
              <a:xfrm>
                <a:off x="351692" y="1744696"/>
                <a:ext cx="2578120" cy="2697954"/>
              </a:xfrm>
              <a:prstGeom prst="rect">
                <a:avLst/>
              </a:prstGeom>
              <a:solidFill>
                <a:schemeClr val="bg1">
                  <a:lumMod val="85000"/>
                </a:schemeClr>
              </a:solidFill>
              <a:ln w="12700">
                <a:noFill/>
                <a:miter lim="400000"/>
              </a:ln>
            </p:spPr>
            <p:txBody>
              <a:bodyPr lIns="91440" rIns="45719" anchor="ctr"/>
              <a:lstStyle/>
              <a:p>
                <a:pPr marL="0" marR="0" lvl="0" indent="0" algn="ctr" defTabSz="914400" rtl="0" eaLnBrk="1" fontAlgn="auto" latinLnBrk="0" hangingPunct="0">
                  <a:spcBef>
                    <a:spcPts val="600"/>
                  </a:spcBef>
                  <a:buClrTx/>
                  <a:buSzTx/>
                  <a:buFontTx/>
                  <a:buNone/>
                  <a:tabLst/>
                  <a:defRPr sz="1400">
                    <a:latin typeface="+mj-lt"/>
                    <a:ea typeface="+mj-ea"/>
                    <a:cs typeface="+mj-cs"/>
                    <a:sym typeface="Arial"/>
                  </a:defRPr>
                </a:pPr>
                <a:r>
                  <a:rPr kumimoji="0" lang="en-GB" sz="1400" b="1"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Screening/Key Eligibility Criteria</a:t>
                </a:r>
              </a:p>
              <a:p>
                <a:pPr marL="228600" marR="0" lvl="0" indent="-228600" algn="l" defTabSz="914400" rtl="0" eaLnBrk="1" fontAlgn="auto" latinLnBrk="0" hangingPunct="0">
                  <a:spcBef>
                    <a:spcPts val="600"/>
                  </a:spcBef>
                  <a:buClr>
                    <a:srgbClr val="007CC2"/>
                  </a:buClr>
                  <a:buSzTx/>
                  <a:buFont typeface="Arial" panose="020B0604020202020204" pitchFamily="34" charset="0"/>
                  <a:buChar char="•"/>
                  <a:tabLst/>
                  <a:defRPr sz="1400">
                    <a:latin typeface="+mj-lt"/>
                    <a:ea typeface="+mj-ea"/>
                    <a:cs typeface="+mj-cs"/>
                    <a:sym typeface="Arial"/>
                  </a:defRPr>
                </a:pPr>
                <a:r>
                  <a:rPr kumimoji="0" lang="en-GB"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Age 40–85 years</a:t>
                </a:r>
              </a:p>
              <a:p>
                <a:pPr marL="228600" marR="0" lvl="0" indent="-228600" algn="l" defTabSz="914400" rtl="0" eaLnBrk="1" fontAlgn="auto" latinLnBrk="0" hangingPunct="0">
                  <a:spcBef>
                    <a:spcPts val="600"/>
                  </a:spcBef>
                  <a:buClr>
                    <a:srgbClr val="007CC2"/>
                  </a:buClr>
                  <a:buSzTx/>
                  <a:buFont typeface="Arial" panose="020B0604020202020204" pitchFamily="34" charset="0"/>
                  <a:buChar char="•"/>
                  <a:tabLst/>
                  <a:defRPr sz="1400">
                    <a:latin typeface="+mj-lt"/>
                    <a:ea typeface="+mj-ea"/>
                    <a:cs typeface="+mj-cs"/>
                    <a:sym typeface="Arial"/>
                  </a:defRPr>
                </a:pPr>
                <a:r>
                  <a:rPr kumimoji="0" lang="en-GB"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MI, stroke, or PAD</a:t>
                </a:r>
              </a:p>
              <a:p>
                <a:pPr marL="228600" marR="0" lvl="0" indent="-228600" algn="l" defTabSz="914400" rtl="0" eaLnBrk="1" fontAlgn="auto" latinLnBrk="0" hangingPunct="0">
                  <a:spcBef>
                    <a:spcPts val="600"/>
                  </a:spcBef>
                  <a:buClr>
                    <a:srgbClr val="007CC2"/>
                  </a:buClr>
                  <a:buSzTx/>
                  <a:buFont typeface="Arial" panose="020B0604020202020204" pitchFamily="34" charset="0"/>
                  <a:buChar char="•"/>
                  <a:tabLst/>
                  <a:defRPr sz="1400">
                    <a:latin typeface="+mj-lt"/>
                    <a:ea typeface="+mj-ea"/>
                    <a:cs typeface="+mj-cs"/>
                    <a:sym typeface="Arial"/>
                  </a:defRPr>
                </a:pPr>
                <a:r>
                  <a:rPr kumimoji="0" lang="en-GB"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Additional risk factors (one major or two minor)</a:t>
                </a:r>
                <a:endParaRPr kumimoji="0" lang="en-GB" sz="1200" b="0" i="0" u="none" strike="noStrike" kern="0" cap="none" spc="0" normalizeH="0" noProof="0" dirty="0">
                  <a:ln>
                    <a:noFill/>
                  </a:ln>
                  <a:solidFill>
                    <a:srgbClr val="000000"/>
                  </a:solidFill>
                  <a:effectLst/>
                  <a:uLnTx/>
                  <a:uFillTx/>
                  <a:latin typeface="Century Gothic" panose="020B0502020202020204" pitchFamily="34" charset="0"/>
                  <a:cs typeface="Arial"/>
                  <a:sym typeface="Arial"/>
                </a:endParaRPr>
              </a:p>
              <a:p>
                <a:pPr marL="228600" marR="0" lvl="0" indent="-228600" algn="l" defTabSz="914400" rtl="0" eaLnBrk="1" fontAlgn="auto" latinLnBrk="0" hangingPunct="0">
                  <a:spcBef>
                    <a:spcPts val="600"/>
                  </a:spcBef>
                  <a:buClr>
                    <a:srgbClr val="007CC2"/>
                  </a:buClr>
                  <a:buSzTx/>
                  <a:buFont typeface="Arial" panose="020B0604020202020204" pitchFamily="34" charset="0"/>
                  <a:buChar char="•"/>
                  <a:tabLst/>
                  <a:defRPr sz="1400">
                    <a:latin typeface="+mj-lt"/>
                    <a:ea typeface="+mj-ea"/>
                    <a:cs typeface="+mj-cs"/>
                    <a:sym typeface="Arial"/>
                  </a:defRPr>
                </a:pPr>
                <a:r>
                  <a:rPr kumimoji="0" lang="en-GB"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Optimal background lipid therapy (including effective dose of statin ± ezetimibe)</a:t>
                </a:r>
              </a:p>
              <a:p>
                <a:pPr marL="228600" marR="0" lvl="0" indent="-228600" algn="l" defTabSz="914400" rtl="0" eaLnBrk="1" fontAlgn="auto" latinLnBrk="0" hangingPunct="0">
                  <a:spcBef>
                    <a:spcPts val="600"/>
                  </a:spcBef>
                  <a:buClr>
                    <a:srgbClr val="007CC2"/>
                  </a:buClr>
                  <a:buSzTx/>
                  <a:buFont typeface="Arial" panose="020B0604020202020204" pitchFamily="34" charset="0"/>
                  <a:buChar char="•"/>
                  <a:tabLst/>
                  <a:defRPr sz="1400">
                    <a:latin typeface="+mj-lt"/>
                    <a:ea typeface="+mj-ea"/>
                    <a:cs typeface="+mj-cs"/>
                    <a:sym typeface="Arial"/>
                  </a:defRPr>
                </a:pPr>
                <a:r>
                  <a:rPr kumimoji="0" lang="en-GB"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rPr>
                  <a:t>LDL-C ≥ 1.8 mmol/L or non–HDL-C ≥ 2.6 mmol/L</a:t>
                </a:r>
                <a:endParaRPr kumimoji="0" sz="1200" b="0" i="0" u="none" strike="noStrike" kern="0" cap="none" spc="0" normalizeH="0" baseline="0" noProof="0" dirty="0">
                  <a:ln>
                    <a:noFill/>
                  </a:ln>
                  <a:solidFill>
                    <a:srgbClr val="000000"/>
                  </a:solidFill>
                  <a:effectLst/>
                  <a:uLnTx/>
                  <a:uFillTx/>
                  <a:latin typeface="Century Gothic" panose="020B0502020202020204" pitchFamily="34" charset="0"/>
                  <a:cs typeface="Arial"/>
                  <a:sym typeface="Arial"/>
                </a:endParaRPr>
              </a:p>
            </p:txBody>
          </p:sp>
          <p:sp>
            <p:nvSpPr>
              <p:cNvPr id="1452" name="Shape 1452"/>
              <p:cNvSpPr/>
              <p:nvPr/>
            </p:nvSpPr>
            <p:spPr>
              <a:xfrm>
                <a:off x="3910063" y="1754906"/>
                <a:ext cx="2404242" cy="1143917"/>
              </a:xfrm>
              <a:prstGeom prst="rect">
                <a:avLst/>
              </a:prstGeom>
              <a:solidFill>
                <a:schemeClr val="accent6"/>
              </a:solidFill>
              <a:ln w="12700">
                <a:miter lim="400000"/>
              </a:ln>
              <a:extLst>
                <a:ext uri="{C572A759-6A51-4108-AA02-DFA0A04FC94B}">
                  <ma14:wrappingTextBoxFlag xmlns:ma14="http://schemas.microsoft.com/office/mac/drawingml/2011/main" xmlns="" val="1"/>
                </a:ext>
              </a:extLst>
            </p:spPr>
            <p:txBody>
              <a:bodyPr lIns="36576" tIns="36576" rIns="36576" bIns="36576" anchor="ctr"/>
              <a:lstStyle/>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Evolocumab SC </a:t>
                </a: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140 mg </a:t>
                </a: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Q2W or </a:t>
                </a:r>
                <a:r>
                  <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420 mg </a:t>
                </a: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QM</a:t>
                </a:r>
                <a:endParaRPr kumimoji="0" lang="en-US"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lang="en-IN" sz="1400" b="1" kern="0" dirty="0">
                    <a:solidFill>
                      <a:srgbClr val="FFFFFF"/>
                    </a:solidFill>
                    <a:latin typeface="Century Gothic" panose="020B0502020202020204" pitchFamily="34" charset="0"/>
                    <a:cs typeface="Arial"/>
                    <a:sym typeface="Arial"/>
                  </a:rPr>
                  <a:t>(per patient preference)</a:t>
                </a:r>
                <a:endPar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lang="en-US" sz="1400" b="1" kern="0" dirty="0">
                    <a:solidFill>
                      <a:srgbClr val="FFFFFF"/>
                    </a:solidFill>
                    <a:latin typeface="Century Gothic" panose="020B0502020202020204" pitchFamily="34" charset="0"/>
                    <a:cs typeface="Arial"/>
                    <a:sym typeface="Arial"/>
                  </a:rPr>
                  <a:t>N</a:t>
                </a:r>
                <a:r>
                  <a:rPr kumimoji="0" lang="en-US"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 </a:t>
                </a:r>
                <a:r>
                  <a:rPr lang="en-US" sz="1400" b="1" kern="0" dirty="0">
                    <a:solidFill>
                      <a:srgbClr val="FFFFFF"/>
                    </a:solidFill>
                    <a:latin typeface="Century Gothic" panose="020B0502020202020204" pitchFamily="34" charset="0"/>
                    <a:cs typeface="Arial"/>
                    <a:sym typeface="Arial"/>
                  </a:rPr>
                  <a:t>=</a:t>
                </a:r>
                <a:r>
                  <a:rPr kumimoji="0" lang="en-US"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 13,784</a:t>
                </a:r>
              </a:p>
            </p:txBody>
          </p:sp>
          <p:sp>
            <p:nvSpPr>
              <p:cNvPr id="1453" name="Shape 1453"/>
              <p:cNvSpPr/>
              <p:nvPr/>
            </p:nvSpPr>
            <p:spPr>
              <a:xfrm>
                <a:off x="3910063" y="3130989"/>
                <a:ext cx="2404240" cy="1143917"/>
              </a:xfrm>
              <a:prstGeom prst="rect">
                <a:avLst/>
              </a:prstGeom>
              <a:solidFill>
                <a:srgbClr val="003161"/>
              </a:solidFill>
              <a:ln w="12700">
                <a:solidFill>
                  <a:srgbClr val="113E6B"/>
                </a:solidFill>
                <a:miter lim="400000"/>
              </a:ln>
              <a:extLst>
                <a:ext uri="{C572A759-6A51-4108-AA02-DFA0A04FC94B}">
                  <ma14:wrappingTextBoxFlag xmlns:ma14="http://schemas.microsoft.com/office/mac/drawingml/2011/main" xmlns="" val="1"/>
                </a:ext>
              </a:extLst>
            </p:spPr>
            <p:txBody>
              <a:bodyPr lIns="36576" tIns="36576" rIns="36576" bIns="36576" anchor="ctr"/>
              <a:lstStyle/>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Placebo</a:t>
                </a:r>
                <a:r>
                  <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 SC</a:t>
                </a:r>
                <a:endPar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Q2W or QM</a:t>
                </a:r>
                <a:endParaRPr kumimoji="0" lang="en-US"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lang="en-IN" sz="1400" b="1" kern="0" dirty="0">
                    <a:solidFill>
                      <a:srgbClr val="FFFFFF"/>
                    </a:solidFill>
                    <a:latin typeface="Century Gothic" panose="020B0502020202020204" pitchFamily="34" charset="0"/>
                    <a:cs typeface="Arial"/>
                    <a:sym typeface="Arial"/>
                  </a:rPr>
                  <a:t>(per patient preference)</a:t>
                </a:r>
                <a:endPar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lang="en-GB" sz="1400" b="1" kern="0" dirty="0">
                    <a:solidFill>
                      <a:srgbClr val="FFFFFF"/>
                    </a:solidFill>
                    <a:latin typeface="Century Gothic" panose="020B0502020202020204" pitchFamily="34" charset="0"/>
                    <a:cs typeface="Arial"/>
                    <a:sym typeface="Arial"/>
                  </a:rPr>
                  <a:t>N</a:t>
                </a:r>
                <a:r>
                  <a:rPr kumimoji="0" lang="en-GB"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 </a:t>
                </a:r>
                <a:r>
                  <a:rPr lang="en-GB" sz="1400" b="1" kern="0" dirty="0">
                    <a:solidFill>
                      <a:srgbClr val="FFFFFF"/>
                    </a:solidFill>
                    <a:latin typeface="Century Gothic" panose="020B0502020202020204" pitchFamily="34" charset="0"/>
                    <a:cs typeface="Arial"/>
                    <a:sym typeface="Arial"/>
                  </a:rPr>
                  <a:t>=</a:t>
                </a:r>
                <a:r>
                  <a:rPr kumimoji="0" lang="en-IN"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 </a:t>
                </a: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13,7</a:t>
                </a:r>
                <a:r>
                  <a:rPr kumimoji="0" lang="en-US"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8</a:t>
                </a:r>
                <a:r>
                  <a:rPr kumimoji="0" sz="14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0</a:t>
                </a:r>
              </a:p>
            </p:txBody>
          </p:sp>
          <p:sp>
            <p:nvSpPr>
              <p:cNvPr id="1454" name="Shape 1454"/>
              <p:cNvSpPr/>
              <p:nvPr/>
            </p:nvSpPr>
            <p:spPr>
              <a:xfrm rot="16200000">
                <a:off x="2107596" y="2824069"/>
                <a:ext cx="2520000" cy="381676"/>
              </a:xfrm>
              <a:prstGeom prst="rect">
                <a:avLst/>
              </a:prstGeom>
              <a:solidFill>
                <a:schemeClr val="accent2"/>
              </a:solidFill>
              <a:ln w="12700">
                <a:miter lim="400000"/>
              </a:ln>
              <a:extLst>
                <a:ext uri="{C572A759-6A51-4108-AA02-DFA0A04FC94B}">
                  <ma14:wrappingTextBoxFlag xmlns:ma14="http://schemas.microsoft.com/office/mac/drawingml/2011/main" xmlns="" val="1"/>
                </a:ext>
              </a:extLst>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sz="1100" b="1">
                    <a:latin typeface="+mj-lt"/>
                    <a:ea typeface="+mj-ea"/>
                    <a:cs typeface="+mj-cs"/>
                    <a:sym typeface="Arial"/>
                  </a:defRPr>
                </a:pPr>
                <a:r>
                  <a:rPr kumimoji="0" lang="en-GB" sz="13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Randomization 1:1</a:t>
                </a:r>
                <a:endParaRPr kumimoji="0" sz="13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p:txBody>
          </p:sp>
          <p:sp>
            <p:nvSpPr>
              <p:cNvPr id="44" name="TextBox 43">
                <a:extLst>
                  <a:ext uri="{FF2B5EF4-FFF2-40B4-BE49-F238E27FC236}">
                    <a16:creationId xmlns:a16="http://schemas.microsoft.com/office/drawing/2014/main" id="{2D3AA5C4-3A0C-2CBD-CA8A-C7885221B6C0}"/>
                  </a:ext>
                </a:extLst>
              </p:cNvPr>
              <p:cNvSpPr txBox="1"/>
              <p:nvPr/>
            </p:nvSpPr>
            <p:spPr>
              <a:xfrm>
                <a:off x="7090513" y="2639352"/>
                <a:ext cx="4449879" cy="1625344"/>
              </a:xfrm>
              <a:prstGeom prst="rect">
                <a:avLst/>
              </a:prstGeom>
              <a:solidFill>
                <a:schemeClr val="bg1">
                  <a:lumMod val="85000"/>
                </a:schemeClr>
              </a:solidFill>
            </p:spPr>
            <p:txBody>
              <a:bodyPr wrap="square" anchor="ctr">
                <a:noAutofit/>
              </a:bodyPr>
              <a:lstStyle/>
              <a:p>
                <a:pPr>
                  <a:spcBef>
                    <a:spcPts val="600"/>
                  </a:spcBef>
                </a:pPr>
                <a:r>
                  <a:rPr lang="en-IN" sz="1400" b="1" kern="0" dirty="0">
                    <a:solidFill>
                      <a:srgbClr val="000000"/>
                    </a:solidFill>
                    <a:latin typeface="Century Gothic" panose="020B0502020202020204" pitchFamily="34" charset="0"/>
                    <a:ea typeface="+mj-ea"/>
                    <a:cs typeface="Arial"/>
                  </a:rPr>
                  <a:t>Endpoints</a:t>
                </a:r>
              </a:p>
              <a:p>
                <a:pPr marL="230400" indent="-230400">
                  <a:spcBef>
                    <a:spcPts val="600"/>
                  </a:spcBef>
                  <a:buClr>
                    <a:srgbClr val="007CC2"/>
                  </a:buClr>
                  <a:buFont typeface="Arial" panose="020B0604020202020204" pitchFamily="34" charset="0"/>
                  <a:buChar char="•"/>
                </a:pPr>
                <a:r>
                  <a:rPr lang="en-IN" sz="1200" b="1" dirty="0">
                    <a:effectLst/>
                    <a:latin typeface="Century Gothic" panose="020B0502020202020204" pitchFamily="34" charset="0"/>
                    <a:ea typeface="Calibri" panose="020F0502020204030204" pitchFamily="34" charset="0"/>
                    <a:cs typeface="Arial" panose="020B0604020202020204" pitchFamily="34" charset="0"/>
                  </a:rPr>
                  <a:t>Primary: </a:t>
                </a:r>
                <a:r>
                  <a:rPr lang="en-IN" sz="1200" dirty="0">
                    <a:effectLst/>
                    <a:latin typeface="Century Gothic" panose="020B0502020202020204" pitchFamily="34" charset="0"/>
                    <a:ea typeface="Calibri" panose="020F0502020204030204" pitchFamily="34" charset="0"/>
                    <a:cs typeface="Arial" panose="020B0604020202020204" pitchFamily="34" charset="0"/>
                  </a:rPr>
                  <a:t>Composite of CV death, MI, stroke, hospitalization for UA, or CoR</a:t>
                </a:r>
                <a:endParaRPr lang="en-US" sz="1200" dirty="0">
                  <a:effectLst/>
                  <a:latin typeface="Century Gothic" panose="020B0502020202020204" pitchFamily="34" charset="0"/>
                  <a:ea typeface="Calibri" panose="020F0502020204030204" pitchFamily="34" charset="0"/>
                  <a:cs typeface="Arial" panose="020B0604020202020204" pitchFamily="34" charset="0"/>
                </a:endParaRPr>
              </a:p>
              <a:p>
                <a:pPr marL="230400" indent="-230400">
                  <a:spcBef>
                    <a:spcPts val="600"/>
                  </a:spcBef>
                  <a:buClr>
                    <a:srgbClr val="007CC2"/>
                  </a:buClr>
                  <a:buFont typeface="Arial" panose="020B0604020202020204" pitchFamily="34" charset="0"/>
                  <a:buChar char="•"/>
                </a:pPr>
                <a:r>
                  <a:rPr lang="en-IN" sz="1200" b="1" dirty="0">
                    <a:effectLst/>
                    <a:latin typeface="Century Gothic" panose="020B0502020202020204" pitchFamily="34" charset="0"/>
                    <a:ea typeface="Calibri" panose="020F0502020204030204" pitchFamily="34" charset="0"/>
                    <a:cs typeface="Arial" panose="020B0604020202020204" pitchFamily="34" charset="0"/>
                  </a:rPr>
                  <a:t>Key secondary: </a:t>
                </a:r>
                <a:r>
                  <a:rPr lang="en-IN" sz="1200" dirty="0">
                    <a:effectLst/>
                    <a:latin typeface="Century Gothic" panose="020B0502020202020204" pitchFamily="34" charset="0"/>
                    <a:ea typeface="Calibri" panose="020F0502020204030204" pitchFamily="34" charset="0"/>
                    <a:cs typeface="Arial" panose="020B0604020202020204" pitchFamily="34" charset="0"/>
                  </a:rPr>
                  <a:t>Composite of CV death, MI, or stroke</a:t>
                </a:r>
                <a:endParaRPr lang="en-US" sz="1200" dirty="0">
                  <a:effectLst/>
                  <a:latin typeface="Century Gothic" panose="020B0502020202020204" pitchFamily="34" charset="0"/>
                  <a:ea typeface="Calibri" panose="020F0502020204030204" pitchFamily="34" charset="0"/>
                  <a:cs typeface="Arial" panose="020B0604020202020204" pitchFamily="34" charset="0"/>
                </a:endParaRPr>
              </a:p>
              <a:p>
                <a:pPr marL="230400" indent="-230400">
                  <a:spcBef>
                    <a:spcPts val="600"/>
                  </a:spcBef>
                  <a:buClr>
                    <a:srgbClr val="007CC2"/>
                  </a:buClr>
                  <a:buFont typeface="Arial" panose="020B0604020202020204" pitchFamily="34" charset="0"/>
                  <a:buChar char="•"/>
                </a:pPr>
                <a:r>
                  <a:rPr lang="en-IN" sz="1200" b="1" dirty="0">
                    <a:effectLst/>
                    <a:latin typeface="Century Gothic" panose="020B0502020202020204" pitchFamily="34" charset="0"/>
                    <a:ea typeface="Calibri" panose="020F0502020204030204" pitchFamily="34" charset="0"/>
                    <a:cs typeface="Arial" panose="020B0604020202020204" pitchFamily="34" charset="0"/>
                  </a:rPr>
                  <a:t>Other secondary: </a:t>
                </a:r>
                <a:r>
                  <a:rPr lang="en-IN" sz="1200" dirty="0">
                    <a:effectLst/>
                    <a:latin typeface="Century Gothic" panose="020B0502020202020204" pitchFamily="34" charset="0"/>
                    <a:ea typeface="Calibri" panose="020F0502020204030204" pitchFamily="34" charset="0"/>
                    <a:cs typeface="Arial" panose="020B0604020202020204" pitchFamily="34" charset="0"/>
                  </a:rPr>
                  <a:t>All-cause death, CoR; CV death or hospitalization for heart failure; ischemic stroke or TIA</a:t>
                </a:r>
                <a:endParaRPr lang="en-US" sz="1200" dirty="0">
                  <a:effectLst/>
                  <a:latin typeface="Century Gothic" panose="020B0502020202020204" pitchFamily="34" charset="0"/>
                  <a:ea typeface="Calibri" panose="020F0502020204030204" pitchFamily="34" charset="0"/>
                  <a:cs typeface="Arial" panose="020B0604020202020204" pitchFamily="34" charset="0"/>
                </a:endParaRPr>
              </a:p>
            </p:txBody>
          </p:sp>
          <p:sp>
            <p:nvSpPr>
              <p:cNvPr id="39" name="Shape 1454">
                <a:extLst>
                  <a:ext uri="{FF2B5EF4-FFF2-40B4-BE49-F238E27FC236}">
                    <a16:creationId xmlns:a16="http://schemas.microsoft.com/office/drawing/2014/main" id="{6AC7504E-5ABC-6DB4-14A6-C4F57154D656}"/>
                  </a:ext>
                </a:extLst>
              </p:cNvPr>
              <p:cNvSpPr/>
              <p:nvPr/>
            </p:nvSpPr>
            <p:spPr>
              <a:xfrm rot="16200000">
                <a:off x="5497606" y="2824068"/>
                <a:ext cx="2520000" cy="381677"/>
              </a:xfrm>
              <a:prstGeom prst="rect">
                <a:avLst/>
              </a:prstGeom>
              <a:solidFill>
                <a:schemeClr val="accent2"/>
              </a:solidFill>
              <a:ln w="12700">
                <a:miter lim="400000"/>
              </a:ln>
              <a:extLst>
                <a:ext uri="{C572A759-6A51-4108-AA02-DFA0A04FC94B}">
                  <ma14:wrappingTextBoxFlag xmlns:ma14="http://schemas.microsoft.com/office/mac/drawingml/2011/main" xmlns="" val="1"/>
                </a:ext>
              </a:extLst>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sz="1100" b="1">
                    <a:latin typeface="+mj-lt"/>
                    <a:ea typeface="+mj-ea"/>
                    <a:cs typeface="+mj-cs"/>
                    <a:sym typeface="Arial"/>
                  </a:defRPr>
                </a:pPr>
                <a:r>
                  <a:rPr kumimoji="0" lang="en-GB" sz="13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rPr>
                  <a:t>End of Study</a:t>
                </a:r>
                <a:endParaRPr kumimoji="0" sz="1300" b="1" i="0" u="none" strike="noStrike" kern="0" cap="none" spc="0" normalizeH="0" baseline="0" noProof="0" dirty="0">
                  <a:ln>
                    <a:noFill/>
                  </a:ln>
                  <a:solidFill>
                    <a:srgbClr val="FFFFFF"/>
                  </a:solidFill>
                  <a:effectLst/>
                  <a:uLnTx/>
                  <a:uFillTx/>
                  <a:latin typeface="Century Gothic" panose="020B0502020202020204" pitchFamily="34" charset="0"/>
                  <a:cs typeface="Arial"/>
                  <a:sym typeface="Arial"/>
                </a:endParaRPr>
              </a:p>
            </p:txBody>
          </p:sp>
          <p:sp>
            <p:nvSpPr>
              <p:cNvPr id="54" name="Freeform 61">
                <a:extLst>
                  <a:ext uri="{FF2B5EF4-FFF2-40B4-BE49-F238E27FC236}">
                    <a16:creationId xmlns:a16="http://schemas.microsoft.com/office/drawing/2014/main" id="{9567ADE3-C861-3928-1C3F-40A10F58FBEA}"/>
                  </a:ext>
                </a:extLst>
              </p:cNvPr>
              <p:cNvSpPr/>
              <p:nvPr/>
            </p:nvSpPr>
            <p:spPr>
              <a:xfrm rot="10800000">
                <a:off x="3558434" y="2329774"/>
                <a:ext cx="351625" cy="699639"/>
              </a:xfrm>
              <a:custGeom>
                <a:avLst/>
                <a:gdLst>
                  <a:gd name="connsiteX0" fmla="*/ 0 w 387350"/>
                  <a:gd name="connsiteY0" fmla="*/ 660400 h 660400"/>
                  <a:gd name="connsiteX1" fmla="*/ 146050 w 387350"/>
                  <a:gd name="connsiteY1" fmla="*/ 660400 h 660400"/>
                  <a:gd name="connsiteX2" fmla="*/ 146050 w 387350"/>
                  <a:gd name="connsiteY2" fmla="*/ 0 h 660400"/>
                  <a:gd name="connsiteX3" fmla="*/ 387350 w 387350"/>
                  <a:gd name="connsiteY3" fmla="*/ 0 h 660400"/>
                </a:gdLst>
                <a:ahLst/>
                <a:cxnLst>
                  <a:cxn ang="0">
                    <a:pos x="connsiteX0" y="connsiteY0"/>
                  </a:cxn>
                  <a:cxn ang="0">
                    <a:pos x="connsiteX1" y="connsiteY1"/>
                  </a:cxn>
                  <a:cxn ang="0">
                    <a:pos x="connsiteX2" y="connsiteY2"/>
                  </a:cxn>
                  <a:cxn ang="0">
                    <a:pos x="connsiteX3" y="connsiteY3"/>
                  </a:cxn>
                </a:cxnLst>
                <a:rect l="l" t="t" r="r" b="b"/>
                <a:pathLst>
                  <a:path w="387350" h="660400">
                    <a:moveTo>
                      <a:pt x="0" y="660400"/>
                    </a:moveTo>
                    <a:lnTo>
                      <a:pt x="146050" y="660400"/>
                    </a:lnTo>
                    <a:lnTo>
                      <a:pt x="146050" y="0"/>
                    </a:lnTo>
                    <a:lnTo>
                      <a:pt x="387350" y="0"/>
                    </a:lnTo>
                  </a:path>
                </a:pathLst>
              </a:custGeom>
              <a:noFill/>
              <a:ln w="25400" cap="flat">
                <a:solidFill>
                  <a:schemeClr val="tx1"/>
                </a:solidFill>
                <a:prstDash val="solid"/>
                <a:round/>
                <a:headEnd type="triangle" w="med" len="med"/>
                <a:tailEnd type="none" w="med" len="med"/>
              </a:ln>
              <a:effectLst/>
              <a:sp3d/>
            </p:spPr>
            <p:style>
              <a:lnRef idx="0">
                <a:scrgbClr r="0" g="0" b="0"/>
              </a:lnRef>
              <a:fillRef idx="0">
                <a:scrgbClr r="0" g="0" b="0"/>
              </a:fillRef>
              <a:effectRef idx="0">
                <a:scrgbClr r="0" g="0" b="0"/>
              </a:effectRef>
              <a:fontRef idx="none"/>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5" name="Freeform 61">
                <a:extLst>
                  <a:ext uri="{FF2B5EF4-FFF2-40B4-BE49-F238E27FC236}">
                    <a16:creationId xmlns:a16="http://schemas.microsoft.com/office/drawing/2014/main" id="{80D43C8B-6F72-ADAC-A6F0-D8AC03D9EDF1}"/>
                  </a:ext>
                </a:extLst>
              </p:cNvPr>
              <p:cNvSpPr/>
              <p:nvPr/>
            </p:nvSpPr>
            <p:spPr>
              <a:xfrm rot="10800000" flipV="1">
                <a:off x="3558434" y="3029414"/>
                <a:ext cx="351625" cy="699639"/>
              </a:xfrm>
              <a:custGeom>
                <a:avLst/>
                <a:gdLst>
                  <a:gd name="connsiteX0" fmla="*/ 0 w 387350"/>
                  <a:gd name="connsiteY0" fmla="*/ 660400 h 660400"/>
                  <a:gd name="connsiteX1" fmla="*/ 146050 w 387350"/>
                  <a:gd name="connsiteY1" fmla="*/ 660400 h 660400"/>
                  <a:gd name="connsiteX2" fmla="*/ 146050 w 387350"/>
                  <a:gd name="connsiteY2" fmla="*/ 0 h 660400"/>
                  <a:gd name="connsiteX3" fmla="*/ 387350 w 387350"/>
                  <a:gd name="connsiteY3" fmla="*/ 0 h 660400"/>
                </a:gdLst>
                <a:ahLst/>
                <a:cxnLst>
                  <a:cxn ang="0">
                    <a:pos x="connsiteX0" y="connsiteY0"/>
                  </a:cxn>
                  <a:cxn ang="0">
                    <a:pos x="connsiteX1" y="connsiteY1"/>
                  </a:cxn>
                  <a:cxn ang="0">
                    <a:pos x="connsiteX2" y="connsiteY2"/>
                  </a:cxn>
                  <a:cxn ang="0">
                    <a:pos x="connsiteX3" y="connsiteY3"/>
                  </a:cxn>
                </a:cxnLst>
                <a:rect l="l" t="t" r="r" b="b"/>
                <a:pathLst>
                  <a:path w="387350" h="660400">
                    <a:moveTo>
                      <a:pt x="0" y="660400"/>
                    </a:moveTo>
                    <a:lnTo>
                      <a:pt x="146050" y="660400"/>
                    </a:lnTo>
                    <a:lnTo>
                      <a:pt x="146050" y="0"/>
                    </a:lnTo>
                    <a:lnTo>
                      <a:pt x="387350" y="0"/>
                    </a:lnTo>
                  </a:path>
                </a:pathLst>
              </a:custGeom>
              <a:noFill/>
              <a:ln w="25400" cap="flat">
                <a:solidFill>
                  <a:schemeClr val="tx1"/>
                </a:solidFill>
                <a:prstDash val="solid"/>
                <a:round/>
                <a:headEnd type="triangle" w="med" len="med"/>
                <a:tailEnd type="none" w="med" len="med"/>
              </a:ln>
              <a:effectLst/>
              <a:sp3d/>
            </p:spPr>
            <p:style>
              <a:lnRef idx="0">
                <a:scrgbClr r="0" g="0" b="0"/>
              </a:lnRef>
              <a:fillRef idx="0">
                <a:scrgbClr r="0" g="0" b="0"/>
              </a:fillRef>
              <a:effectRef idx="0">
                <a:scrgbClr r="0" g="0" b="0"/>
              </a:effectRef>
              <a:fontRef idx="none"/>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 name="TextBox 1">
                <a:extLst>
                  <a:ext uri="{FF2B5EF4-FFF2-40B4-BE49-F238E27FC236}">
                    <a16:creationId xmlns:a16="http://schemas.microsoft.com/office/drawing/2014/main" id="{4D943AC0-46A9-0ECA-FD41-ECC36CF935C1}"/>
                  </a:ext>
                </a:extLst>
              </p:cNvPr>
              <p:cNvSpPr txBox="1"/>
              <p:nvPr/>
            </p:nvSpPr>
            <p:spPr>
              <a:xfrm>
                <a:off x="7101419" y="1780568"/>
                <a:ext cx="4449879" cy="799679"/>
              </a:xfrm>
              <a:prstGeom prst="rect">
                <a:avLst/>
              </a:prstGeom>
              <a:solidFill>
                <a:schemeClr val="bg1">
                  <a:lumMod val="85000"/>
                </a:schemeClr>
              </a:solidFill>
            </p:spPr>
            <p:txBody>
              <a:bodyPr wrap="square" anchor="ctr">
                <a:noAutofit/>
              </a:bodyPr>
              <a:lstStyle/>
              <a:p>
                <a:pPr>
                  <a:spcBef>
                    <a:spcPts val="600"/>
                  </a:spcBef>
                </a:pPr>
                <a:r>
                  <a:rPr lang="en-US" sz="1400" b="1" kern="0" dirty="0">
                    <a:solidFill>
                      <a:srgbClr val="000000"/>
                    </a:solidFill>
                    <a:latin typeface="Century Gothic" panose="020B0502020202020204" pitchFamily="34" charset="0"/>
                    <a:ea typeface="+mj-ea"/>
                    <a:cs typeface="Arial"/>
                  </a:rPr>
                  <a:t>Objective</a:t>
                </a:r>
              </a:p>
              <a:p>
                <a:pPr marL="171450" indent="-171450">
                  <a:spcBef>
                    <a:spcPts val="600"/>
                  </a:spcBef>
                  <a:buFont typeface="Arial" panose="020B0604020202020204" pitchFamily="34" charset="0"/>
                  <a:buChar char="•"/>
                </a:pPr>
                <a:r>
                  <a:rPr lang="en-US" sz="1200" dirty="0">
                    <a:latin typeface="Century Gothic" panose="020B0502020202020204" pitchFamily="34" charset="0"/>
                    <a:cs typeface="Arial" panose="020B0604020202020204" pitchFamily="34" charset="0"/>
                  </a:rPr>
                  <a:t>To test the clinical efficacy and safety of evolocumab when added to a statin in patients with clinically evident vascular disease</a:t>
                </a:r>
              </a:p>
            </p:txBody>
          </p:sp>
        </p:grpSp>
      </p:grpSp>
      <p:pic>
        <p:nvPicPr>
          <p:cNvPr id="18" name="Graphic 17" descr="House with solid fill">
            <a:hlinkClick r:id="rId3" action="ppaction://hlinksldjump"/>
            <a:extLst>
              <a:ext uri="{FF2B5EF4-FFF2-40B4-BE49-F238E27FC236}">
                <a16:creationId xmlns:a16="http://schemas.microsoft.com/office/drawing/2014/main" id="{008E1F3C-7C96-1903-D46D-ED6ADB714DD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13" name="Group 12">
            <a:extLst>
              <a:ext uri="{FF2B5EF4-FFF2-40B4-BE49-F238E27FC236}">
                <a16:creationId xmlns:a16="http://schemas.microsoft.com/office/drawing/2014/main" id="{5FE146DF-167D-A163-C119-EAAAB926B087}"/>
              </a:ext>
            </a:extLst>
          </p:cNvPr>
          <p:cNvGrpSpPr/>
          <p:nvPr/>
        </p:nvGrpSpPr>
        <p:grpSpPr>
          <a:xfrm>
            <a:off x="11165465" y="79675"/>
            <a:ext cx="540000" cy="540000"/>
            <a:chOff x="9851494" y="112390"/>
            <a:chExt cx="540000" cy="540000"/>
          </a:xfrm>
        </p:grpSpPr>
        <p:sp>
          <p:nvSpPr>
            <p:cNvPr id="14" name="Oval 13">
              <a:hlinkClick r:id="" action="ppaction://hlinkshowjump?jump=lastslideviewed"/>
              <a:extLst>
                <a:ext uri="{FF2B5EF4-FFF2-40B4-BE49-F238E27FC236}">
                  <a16:creationId xmlns:a16="http://schemas.microsoft.com/office/drawing/2014/main" id="{352FE2ED-A9BE-3B6A-202B-D0BCBF81D1F3}"/>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15" name="Graphic 14">
              <a:hlinkClick r:id="rId5" action="ppaction://hlinksldjump"/>
              <a:extLst>
                <a:ext uri="{FF2B5EF4-FFF2-40B4-BE49-F238E27FC236}">
                  <a16:creationId xmlns:a16="http://schemas.microsoft.com/office/drawing/2014/main" id="{C6344672-88A3-C0B1-D57A-D8FEE122BCEE}"/>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
        <p:nvSpPr>
          <p:cNvPr id="3" name="TextBox 2">
            <a:extLst>
              <a:ext uri="{FF2B5EF4-FFF2-40B4-BE49-F238E27FC236}">
                <a16:creationId xmlns:a16="http://schemas.microsoft.com/office/drawing/2014/main" id="{196C5664-999D-2965-F361-85F26277D0AF}"/>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545556333"/>
      </p:ext>
    </p:extLst>
  </p:cSld>
  <p:clrMapOvr>
    <a:masterClrMapping/>
  </p:clrMapOvr>
  <p:transition spd="slow"/>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quarter" idx="10"/>
          </p:nvPr>
        </p:nvSpPr>
        <p:spPr>
          <a:xfrm>
            <a:off x="367284" y="1574800"/>
            <a:ext cx="11459591" cy="3291840"/>
          </a:xfrm>
        </p:spPr>
        <p:txBody>
          <a:bodyPr/>
          <a:lstStyle/>
          <a:p>
            <a:r>
              <a:rPr lang="en-US" noProof="0" dirty="0"/>
              <a:t>Men or women aged 40–85 years</a:t>
            </a:r>
          </a:p>
          <a:p>
            <a:r>
              <a:rPr lang="en-US" noProof="0" dirty="0"/>
              <a:t>Clinically evident CVD (prior MI, prior non-hemorrhagic stroke, or symptomatic PAD)</a:t>
            </a:r>
          </a:p>
          <a:p>
            <a:r>
              <a:rPr lang="en-US" noProof="0" dirty="0"/>
              <a:t>At least 1 major additional risk factor (e.g., diabetes, current smoker, MI or non-hemorrhagic stroke at ≤ 6 months of screening) or 2 minor additional risk factors (e.g., history of non-MI–related coronary revascularization, metabolic syndrome, </a:t>
            </a:r>
            <a:r>
              <a:rPr lang="en-US" noProof="0" dirty="0">
                <a:sym typeface="Calibri"/>
              </a:rPr>
              <a:t>LDL-C ≥ 130 mg/dL or non–HDL-C ≥ 160 mg/dL)</a:t>
            </a:r>
            <a:endParaRPr lang="en-US" noProof="0" dirty="0"/>
          </a:p>
          <a:p>
            <a:r>
              <a:rPr lang="en-US" noProof="0" dirty="0"/>
              <a:t>Fasting LDL-C ≥ 70 mg/dL or non–HDL-C ≥ 100 mg/dL on an optimized stable lipid-lowering therapy </a:t>
            </a:r>
          </a:p>
          <a:p>
            <a:pPr lvl="1"/>
            <a:r>
              <a:rPr lang="en-US" noProof="0" dirty="0"/>
              <a:t>At least atorvastatin 20 mg daily or equivalent +/- ezetimibe</a:t>
            </a:r>
          </a:p>
        </p:txBody>
      </p:sp>
      <p:sp>
        <p:nvSpPr>
          <p:cNvPr id="2" name="Title 1"/>
          <p:cNvSpPr>
            <a:spLocks noGrp="1"/>
          </p:cNvSpPr>
          <p:nvPr>
            <p:ph type="title"/>
          </p:nvPr>
        </p:nvSpPr>
        <p:spPr/>
        <p:txBody>
          <a:bodyPr/>
          <a:lstStyle/>
          <a:p>
            <a:r>
              <a:rPr lang="en-US" noProof="0" dirty="0"/>
              <a:t>Evolocumab Outcomes Trial: Key Eligibility Criteria</a:t>
            </a:r>
          </a:p>
        </p:txBody>
      </p:sp>
      <p:pic>
        <p:nvPicPr>
          <p:cNvPr id="10" name="Graphic 9" descr="House with solid fill">
            <a:hlinkClick r:id="rId3" action="ppaction://hlinksldjump"/>
            <a:extLst>
              <a:ext uri="{FF2B5EF4-FFF2-40B4-BE49-F238E27FC236}">
                <a16:creationId xmlns:a16="http://schemas.microsoft.com/office/drawing/2014/main" id="{A4D6B148-ADC8-1E28-D21F-42C0BA87C98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5" name="Group 4">
            <a:extLst>
              <a:ext uri="{FF2B5EF4-FFF2-40B4-BE49-F238E27FC236}">
                <a16:creationId xmlns:a16="http://schemas.microsoft.com/office/drawing/2014/main" id="{79715CC3-77F0-C1AE-4E37-360665B7572B}"/>
              </a:ext>
            </a:extLst>
          </p:cNvPr>
          <p:cNvGrpSpPr/>
          <p:nvPr/>
        </p:nvGrpSpPr>
        <p:grpSpPr>
          <a:xfrm>
            <a:off x="11165465" y="79675"/>
            <a:ext cx="540000" cy="540000"/>
            <a:chOff x="9851494" y="112390"/>
            <a:chExt cx="540000" cy="540000"/>
          </a:xfrm>
        </p:grpSpPr>
        <p:sp>
          <p:nvSpPr>
            <p:cNvPr id="6" name="Oval 5">
              <a:hlinkClick r:id="" action="ppaction://hlinkshowjump?jump=lastslideviewed"/>
              <a:extLst>
                <a:ext uri="{FF2B5EF4-FFF2-40B4-BE49-F238E27FC236}">
                  <a16:creationId xmlns:a16="http://schemas.microsoft.com/office/drawing/2014/main" id="{A6415A9B-41DC-15E8-9122-CE8E4879F3EA}"/>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7" name="Graphic 6">
              <a:hlinkClick r:id="rId5" action="ppaction://hlinksldjump"/>
              <a:extLst>
                <a:ext uri="{FF2B5EF4-FFF2-40B4-BE49-F238E27FC236}">
                  <a16:creationId xmlns:a16="http://schemas.microsoft.com/office/drawing/2014/main" id="{7B4F3347-6EDE-8C47-6141-105CA3045E53}"/>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Tree>
    <p:extLst>
      <p:ext uri="{BB962C8B-B14F-4D97-AF65-F5344CB8AC3E}">
        <p14:creationId xmlns:p14="http://schemas.microsoft.com/office/powerpoint/2010/main" val="18545508"/>
      </p:ext>
    </p:extLst>
  </p:cSld>
  <p:clrMapOvr>
    <a:masterClrMapping/>
  </p:clrMapOvr>
  <p:transition>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p:cNvSpPr>
            <a:spLocks noGrp="1"/>
          </p:cNvSpPr>
          <p:nvPr>
            <p:ph sz="quarter" idx="10"/>
          </p:nvPr>
        </p:nvSpPr>
        <p:spPr>
          <a:xfrm>
            <a:off x="367284" y="1574800"/>
            <a:ext cx="11459591" cy="3291840"/>
          </a:xfrm>
        </p:spPr>
        <p:txBody>
          <a:bodyPr/>
          <a:lstStyle/>
          <a:p>
            <a:r>
              <a:rPr lang="en-US" noProof="0" dirty="0"/>
              <a:t>Men or women aged 40–85 years</a:t>
            </a:r>
          </a:p>
          <a:p>
            <a:r>
              <a:rPr lang="en-US" noProof="0" dirty="0"/>
              <a:t>Clinically evident CVD (prior MI, prior non-hemorrhagic stroke, or symptomatic PAD)</a:t>
            </a:r>
          </a:p>
          <a:p>
            <a:r>
              <a:rPr lang="en-US" noProof="0" dirty="0"/>
              <a:t>At least 1 major additional risk factor (e.g., diabetes, current smoker, MI or non-hemorrhagic stroke at ≤ 6 months of screening) or 2 minor additional risk factors (e.g., history of non-MI–related coronary revascularization, metabolic syndrome, </a:t>
            </a:r>
            <a:r>
              <a:rPr lang="en-US" noProof="0" dirty="0">
                <a:sym typeface="Calibri"/>
              </a:rPr>
              <a:t>LDL-C ≥ 3.4 mmol/L or non–HDL-C ≥ 4.1 mmol/L)</a:t>
            </a:r>
            <a:r>
              <a:rPr lang="en-US" noProof="0" dirty="0"/>
              <a:t> </a:t>
            </a:r>
          </a:p>
          <a:p>
            <a:r>
              <a:rPr lang="en-US" noProof="0" dirty="0"/>
              <a:t>Fasting LDL-C </a:t>
            </a:r>
            <a:r>
              <a:rPr lang="en-US" noProof="0" dirty="0">
                <a:sym typeface="Calibri"/>
              </a:rPr>
              <a:t>≥ 1.8 mmol/L</a:t>
            </a:r>
            <a:r>
              <a:rPr lang="en-US" noProof="0" dirty="0"/>
              <a:t> or non–HDL-C </a:t>
            </a:r>
            <a:r>
              <a:rPr lang="en-US" noProof="0" dirty="0">
                <a:sym typeface="Calibri"/>
              </a:rPr>
              <a:t>≥ 2.6 mmol/L </a:t>
            </a:r>
            <a:r>
              <a:rPr lang="en-US" noProof="0" dirty="0"/>
              <a:t>on an optimized stable lipid-lowering therapy </a:t>
            </a:r>
          </a:p>
          <a:p>
            <a:pPr lvl="1"/>
            <a:r>
              <a:rPr lang="en-US" noProof="0" dirty="0"/>
              <a:t>At least atorvastatin 20 mg daily or equivalent +/- ezetimibe</a:t>
            </a:r>
          </a:p>
        </p:txBody>
      </p:sp>
      <p:sp>
        <p:nvSpPr>
          <p:cNvPr id="2" name="Title 1"/>
          <p:cNvSpPr>
            <a:spLocks noGrp="1"/>
          </p:cNvSpPr>
          <p:nvPr>
            <p:ph type="title"/>
          </p:nvPr>
        </p:nvSpPr>
        <p:spPr/>
        <p:txBody>
          <a:bodyPr/>
          <a:lstStyle/>
          <a:p>
            <a:r>
              <a:rPr lang="en-US" noProof="0" dirty="0"/>
              <a:t>Evolocumab Outcomes Trial: Key Eligibility Criteria</a:t>
            </a:r>
          </a:p>
        </p:txBody>
      </p:sp>
      <p:pic>
        <p:nvPicPr>
          <p:cNvPr id="10" name="Graphic 9" descr="House with solid fill">
            <a:hlinkClick r:id="rId3" action="ppaction://hlinksldjump"/>
            <a:extLst>
              <a:ext uri="{FF2B5EF4-FFF2-40B4-BE49-F238E27FC236}">
                <a16:creationId xmlns:a16="http://schemas.microsoft.com/office/drawing/2014/main" id="{A4D6B148-ADC8-1E28-D21F-42C0BA87C98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5" name="Group 4">
            <a:extLst>
              <a:ext uri="{FF2B5EF4-FFF2-40B4-BE49-F238E27FC236}">
                <a16:creationId xmlns:a16="http://schemas.microsoft.com/office/drawing/2014/main" id="{79715CC3-77F0-C1AE-4E37-360665B7572B}"/>
              </a:ext>
            </a:extLst>
          </p:cNvPr>
          <p:cNvGrpSpPr/>
          <p:nvPr/>
        </p:nvGrpSpPr>
        <p:grpSpPr>
          <a:xfrm>
            <a:off x="11165465" y="79675"/>
            <a:ext cx="540000" cy="540000"/>
            <a:chOff x="9851494" y="112390"/>
            <a:chExt cx="540000" cy="540000"/>
          </a:xfrm>
        </p:grpSpPr>
        <p:sp>
          <p:nvSpPr>
            <p:cNvPr id="6" name="Oval 5">
              <a:hlinkClick r:id="" action="ppaction://hlinkshowjump?jump=lastslideviewed"/>
              <a:extLst>
                <a:ext uri="{FF2B5EF4-FFF2-40B4-BE49-F238E27FC236}">
                  <a16:creationId xmlns:a16="http://schemas.microsoft.com/office/drawing/2014/main" id="{A6415A9B-41DC-15E8-9122-CE8E4879F3EA}"/>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7" name="Graphic 6">
              <a:hlinkClick r:id="rId5" action="ppaction://hlinksldjump"/>
              <a:extLst>
                <a:ext uri="{FF2B5EF4-FFF2-40B4-BE49-F238E27FC236}">
                  <a16:creationId xmlns:a16="http://schemas.microsoft.com/office/drawing/2014/main" id="{7B4F3347-6EDE-8C47-6141-105CA3045E53}"/>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
        <p:nvSpPr>
          <p:cNvPr id="3" name="TextBox 2">
            <a:extLst>
              <a:ext uri="{FF2B5EF4-FFF2-40B4-BE49-F238E27FC236}">
                <a16:creationId xmlns:a16="http://schemas.microsoft.com/office/drawing/2014/main" id="{EE494C84-5F40-E9BD-C35D-54665DBA9F5A}"/>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2180163443"/>
      </p:ext>
    </p:extLst>
  </p:cSld>
  <p:clrMapOvr>
    <a:masterClrMapping/>
  </p:clrMapOvr>
  <p:transition>
    <p:fade/>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507831"/>
          </a:xfrm>
        </p:spPr>
        <p:txBody>
          <a:bodyPr/>
          <a:lstStyle/>
          <a:p>
            <a:r>
              <a:rPr lang="en-US" noProof="0" dirty="0"/>
              <a:t>Baseline </a:t>
            </a:r>
            <a:r>
              <a:rPr lang="en-US" dirty="0"/>
              <a:t>C</a:t>
            </a:r>
            <a:r>
              <a:rPr lang="en-US" noProof="0" dirty="0"/>
              <a:t>haracteristics </a:t>
            </a:r>
          </a:p>
        </p:txBody>
      </p:sp>
      <p:graphicFrame>
        <p:nvGraphicFramePr>
          <p:cNvPr id="3" name="Table 2"/>
          <p:cNvGraphicFramePr>
            <a:graphicFrameLocks noGrp="1"/>
          </p:cNvGraphicFramePr>
          <p:nvPr>
            <p:extLst>
              <p:ext uri="{D42A27DB-BD31-4B8C-83A1-F6EECF244321}">
                <p14:modId xmlns:p14="http://schemas.microsoft.com/office/powerpoint/2010/main" val="1487301391"/>
              </p:ext>
            </p:extLst>
          </p:nvPr>
        </p:nvGraphicFramePr>
        <p:xfrm>
          <a:off x="381000" y="1564202"/>
          <a:ext cx="11483999" cy="3561021"/>
        </p:xfrm>
        <a:graphic>
          <a:graphicData uri="http://schemas.openxmlformats.org/drawingml/2006/table">
            <a:tbl>
              <a:tblPr firstRow="1" firstCol="1" bandRow="1">
                <a:tableStyleId>{5C22544A-7EE6-4342-B048-85BDC9FD1C3A}</a:tableStyleId>
              </a:tblPr>
              <a:tblGrid>
                <a:gridCol w="5931297">
                  <a:extLst>
                    <a:ext uri="{9D8B030D-6E8A-4147-A177-3AD203B41FA5}">
                      <a16:colId xmlns:a16="http://schemas.microsoft.com/office/drawing/2014/main" val="20000"/>
                    </a:ext>
                  </a:extLst>
                </a:gridCol>
                <a:gridCol w="2776351">
                  <a:extLst>
                    <a:ext uri="{9D8B030D-6E8A-4147-A177-3AD203B41FA5}">
                      <a16:colId xmlns:a16="http://schemas.microsoft.com/office/drawing/2014/main" val="20001"/>
                    </a:ext>
                  </a:extLst>
                </a:gridCol>
                <a:gridCol w="2776351">
                  <a:extLst>
                    <a:ext uri="{9D8B030D-6E8A-4147-A177-3AD203B41FA5}">
                      <a16:colId xmlns:a16="http://schemas.microsoft.com/office/drawing/2014/main" val="20002"/>
                    </a:ext>
                  </a:extLst>
                </a:gridCol>
              </a:tblGrid>
              <a:tr h="0">
                <a:tc>
                  <a:txBody>
                    <a:bodyPr/>
                    <a:lstStyle/>
                    <a:p>
                      <a:pPr marL="0" marR="0" algn="l">
                        <a:lnSpc>
                          <a:spcPct val="85000"/>
                        </a:lnSpc>
                        <a:spcBef>
                          <a:spcPts val="0"/>
                        </a:spcBef>
                        <a:spcAft>
                          <a:spcPts val="0"/>
                        </a:spcAft>
                      </a:pPr>
                      <a:r>
                        <a:rPr lang="en-US" sz="1400" dirty="0">
                          <a:effectLst/>
                          <a:latin typeface="+mn-lt"/>
                          <a:cs typeface="Arial" panose="020B0604020202020204" pitchFamily="34" charset="0"/>
                        </a:rPr>
                        <a:t>Characteristics</a:t>
                      </a:r>
                      <a:endParaRPr lang="en-US" sz="1400" dirty="0">
                        <a:effectLst/>
                        <a:latin typeface="+mn-lt"/>
                        <a:ea typeface="Times New Roman" panose="02020603050405020304" pitchFamily="18" charset="0"/>
                        <a:cs typeface="Arial" panose="020B0604020202020204" pitchFamily="34" charset="0"/>
                      </a:endParaRPr>
                    </a:p>
                  </a:txBody>
                  <a:tcPr marL="121920" marR="12192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n-lt"/>
                          <a:cs typeface="Arial" panose="020B0604020202020204" pitchFamily="34" charset="0"/>
                        </a:rPr>
                        <a:t>Evolocumab</a:t>
                      </a:r>
                    </a:p>
                    <a:p>
                      <a:pPr marL="0" marR="0" algn="ctr">
                        <a:lnSpc>
                          <a:spcPct val="85000"/>
                        </a:lnSpc>
                        <a:spcBef>
                          <a:spcPts val="0"/>
                        </a:spcBef>
                        <a:spcAft>
                          <a:spcPts val="0"/>
                        </a:spcAft>
                      </a:pPr>
                      <a:r>
                        <a:rPr lang="en-US" sz="1400" dirty="0">
                          <a:effectLst/>
                          <a:latin typeface="+mn-lt"/>
                          <a:cs typeface="Arial" panose="020B0604020202020204" pitchFamily="34" charset="0"/>
                        </a:rPr>
                        <a:t>(N = 13,784)</a:t>
                      </a:r>
                      <a:endParaRPr lang="en-US" sz="1400" dirty="0">
                        <a:effectLst/>
                        <a:latin typeface="+mn-lt"/>
                        <a:ea typeface="Times New Roman" panose="02020603050405020304" pitchFamily="18" charset="0"/>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n-lt"/>
                          <a:cs typeface="Arial" panose="020B0604020202020204" pitchFamily="34" charset="0"/>
                        </a:rPr>
                        <a:t>Placebo</a:t>
                      </a:r>
                      <a:br>
                        <a:rPr lang="en-US" sz="1400" dirty="0">
                          <a:effectLst/>
                          <a:latin typeface="+mn-lt"/>
                          <a:cs typeface="Arial" panose="020B0604020202020204" pitchFamily="34" charset="0"/>
                        </a:rPr>
                      </a:br>
                      <a:r>
                        <a:rPr lang="en-US" sz="1400" dirty="0">
                          <a:effectLst/>
                          <a:latin typeface="+mn-lt"/>
                          <a:cs typeface="Arial" panose="020B0604020202020204" pitchFamily="34" charset="0"/>
                        </a:rPr>
                        <a:t>(N = 13,780)</a:t>
                      </a:r>
                      <a:endParaRPr lang="en-US" sz="1400" dirty="0">
                        <a:effectLst/>
                        <a:latin typeface="+mn-lt"/>
                        <a:ea typeface="Times New Roman" panose="02020603050405020304" pitchFamily="18" charset="0"/>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Demographics</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85000"/>
                        </a:lnSpc>
                        <a:spcBef>
                          <a:spcPts val="200"/>
                        </a:spcBef>
                        <a:spcAft>
                          <a:spcPts val="200"/>
                        </a:spcAft>
                      </a:pPr>
                      <a:endParaRPr lang="en-US" sz="1400" dirty="0">
                        <a:effectLst/>
                        <a:latin typeface="+mn-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85000"/>
                        </a:lnSpc>
                        <a:spcBef>
                          <a:spcPts val="200"/>
                        </a:spcBef>
                        <a:spcAft>
                          <a:spcPts val="200"/>
                        </a:spcAft>
                      </a:pPr>
                      <a:endParaRPr lang="en-US" sz="1400" dirty="0">
                        <a:effectLst/>
                        <a:latin typeface="+mn-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10"/>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Age – y (SD)</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62.5 (9.1)</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62.5 (8.9)</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1"/>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Male sex – n (%)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10,397 (75.4)</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10,398 (75.5)</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2"/>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White race –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11,748 (85.2)</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11,710 (85.0)</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3"/>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Weight – kg (SD)</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Calibri" panose="020F0502020204030204" pitchFamily="34" charset="0"/>
                          <a:cs typeface="Arial" panose="020B0604020202020204" pitchFamily="34" charset="0"/>
                        </a:rPr>
                        <a:t>85.0 (17.3)</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85.5 (17.4)</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4"/>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Region</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 </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 </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5"/>
                  </a:ext>
                </a:extLst>
              </a:tr>
              <a:tr h="0">
                <a:tc>
                  <a:txBody>
                    <a:bodyPr/>
                    <a:lstStyle/>
                    <a:p>
                      <a:pPr marL="36576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North America</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2,287 (16.6)</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2,284 (16.6)</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6"/>
                  </a:ext>
                </a:extLst>
              </a:tr>
              <a:tr h="0">
                <a:tc>
                  <a:txBody>
                    <a:bodyPr/>
                    <a:lstStyle/>
                    <a:p>
                      <a:pPr marL="36576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Europe</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8,666 (62.9)</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8,669 (62.9)</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7"/>
                  </a:ext>
                </a:extLst>
              </a:tr>
              <a:tr h="0">
                <a:tc>
                  <a:txBody>
                    <a:bodyPr/>
                    <a:lstStyle/>
                    <a:p>
                      <a:pPr marL="36576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Latin America</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913 (6.6)</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910 (6.6)</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8"/>
                  </a:ext>
                </a:extLst>
              </a:tr>
              <a:tr h="0">
                <a:tc>
                  <a:txBody>
                    <a:bodyPr/>
                    <a:lstStyle/>
                    <a:p>
                      <a:pPr marL="36576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Asia Pacific and South Africa</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1,918 (13.9)</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1,917 (13.9)</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9"/>
                  </a:ext>
                </a:extLst>
              </a:tr>
            </a:tbl>
          </a:graphicData>
        </a:graphic>
      </p:graphicFrame>
      <p:pic>
        <p:nvPicPr>
          <p:cNvPr id="10" name="Graphic 9" descr="House with solid fill">
            <a:hlinkClick r:id="rId3" action="ppaction://hlinksldjump"/>
            <a:extLst>
              <a:ext uri="{FF2B5EF4-FFF2-40B4-BE49-F238E27FC236}">
                <a16:creationId xmlns:a16="http://schemas.microsoft.com/office/drawing/2014/main" id="{179CC36D-56D2-6DAA-B388-415F0107AE1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5" name="Group 4">
            <a:extLst>
              <a:ext uri="{FF2B5EF4-FFF2-40B4-BE49-F238E27FC236}">
                <a16:creationId xmlns:a16="http://schemas.microsoft.com/office/drawing/2014/main" id="{3D06923F-25E9-C5B9-5999-AF7A04F736E1}"/>
              </a:ext>
            </a:extLst>
          </p:cNvPr>
          <p:cNvGrpSpPr/>
          <p:nvPr/>
        </p:nvGrpSpPr>
        <p:grpSpPr>
          <a:xfrm>
            <a:off x="11165465" y="79675"/>
            <a:ext cx="540000" cy="540000"/>
            <a:chOff x="9851494" y="112390"/>
            <a:chExt cx="540000" cy="540000"/>
          </a:xfrm>
        </p:grpSpPr>
        <p:sp>
          <p:nvSpPr>
            <p:cNvPr id="6" name="Oval 5">
              <a:hlinkClick r:id="" action="ppaction://hlinkshowjump?jump=lastslideviewed"/>
              <a:extLst>
                <a:ext uri="{FF2B5EF4-FFF2-40B4-BE49-F238E27FC236}">
                  <a16:creationId xmlns:a16="http://schemas.microsoft.com/office/drawing/2014/main" id="{AC26D014-F871-F871-9DB5-76966C92DFAD}"/>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7" name="Graphic 6">
              <a:hlinkClick r:id="rId5" action="ppaction://hlinksldjump"/>
              <a:extLst>
                <a:ext uri="{FF2B5EF4-FFF2-40B4-BE49-F238E27FC236}">
                  <a16:creationId xmlns:a16="http://schemas.microsoft.com/office/drawing/2014/main" id="{06299FEB-B455-CD08-E5D0-9C898B37952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Tree>
    <p:extLst>
      <p:ext uri="{BB962C8B-B14F-4D97-AF65-F5344CB8AC3E}">
        <p14:creationId xmlns:p14="http://schemas.microsoft.com/office/powerpoint/2010/main" val="1669903058"/>
      </p:ext>
    </p:extLst>
  </p:cSld>
  <p:clrMapOvr>
    <a:masterClrMapping/>
  </p:clrMapOvr>
  <p:transition>
    <p:fade/>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507831"/>
          </a:xfrm>
        </p:spPr>
        <p:txBody>
          <a:bodyPr/>
          <a:lstStyle/>
          <a:p>
            <a:r>
              <a:rPr lang="en-US" noProof="0" dirty="0"/>
              <a:t>Baseline CV Risk Factors</a:t>
            </a:r>
          </a:p>
        </p:txBody>
      </p:sp>
      <p:graphicFrame>
        <p:nvGraphicFramePr>
          <p:cNvPr id="8" name="Table 7"/>
          <p:cNvGraphicFramePr>
            <a:graphicFrameLocks noGrp="1"/>
          </p:cNvGraphicFramePr>
          <p:nvPr>
            <p:extLst>
              <p:ext uri="{D42A27DB-BD31-4B8C-83A1-F6EECF244321}">
                <p14:modId xmlns:p14="http://schemas.microsoft.com/office/powerpoint/2010/main" val="3906574927"/>
              </p:ext>
            </p:extLst>
          </p:nvPr>
        </p:nvGraphicFramePr>
        <p:xfrm>
          <a:off x="381000" y="1564202"/>
          <a:ext cx="11484001" cy="3561021"/>
        </p:xfrm>
        <a:graphic>
          <a:graphicData uri="http://schemas.openxmlformats.org/drawingml/2006/table">
            <a:tbl>
              <a:tblPr firstRow="1" firstCol="1" bandRow="1">
                <a:tableStyleId>{5C22544A-7EE6-4342-B048-85BDC9FD1C3A}</a:tableStyleId>
              </a:tblPr>
              <a:tblGrid>
                <a:gridCol w="5931297">
                  <a:extLst>
                    <a:ext uri="{9D8B030D-6E8A-4147-A177-3AD203B41FA5}">
                      <a16:colId xmlns:a16="http://schemas.microsoft.com/office/drawing/2014/main" val="20000"/>
                    </a:ext>
                  </a:extLst>
                </a:gridCol>
                <a:gridCol w="2776352">
                  <a:extLst>
                    <a:ext uri="{9D8B030D-6E8A-4147-A177-3AD203B41FA5}">
                      <a16:colId xmlns:a16="http://schemas.microsoft.com/office/drawing/2014/main" val="20001"/>
                    </a:ext>
                  </a:extLst>
                </a:gridCol>
                <a:gridCol w="2776352">
                  <a:extLst>
                    <a:ext uri="{9D8B030D-6E8A-4147-A177-3AD203B41FA5}">
                      <a16:colId xmlns:a16="http://schemas.microsoft.com/office/drawing/2014/main" val="20002"/>
                    </a:ext>
                  </a:extLst>
                </a:gridCol>
              </a:tblGrid>
              <a:tr h="0">
                <a:tc>
                  <a:txBody>
                    <a:bodyPr/>
                    <a:lstStyle/>
                    <a:p>
                      <a:pPr marL="0" marR="0" algn="l">
                        <a:lnSpc>
                          <a:spcPct val="85000"/>
                        </a:lnSpc>
                        <a:spcBef>
                          <a:spcPts val="0"/>
                        </a:spcBef>
                        <a:spcAft>
                          <a:spcPts val="0"/>
                        </a:spcAft>
                      </a:pPr>
                      <a:r>
                        <a:rPr lang="en-US" sz="1400" dirty="0">
                          <a:effectLst/>
                          <a:latin typeface="+mn-lt"/>
                          <a:cs typeface="Arial" panose="020B0604020202020204" pitchFamily="34" charset="0"/>
                        </a:rPr>
                        <a:t>Characteristics</a:t>
                      </a:r>
                      <a:endParaRPr lang="en-US" sz="1400" dirty="0">
                        <a:effectLst/>
                        <a:latin typeface="+mn-lt"/>
                        <a:ea typeface="Times New Roman" panose="02020603050405020304" pitchFamily="18" charset="0"/>
                        <a:cs typeface="Arial" panose="020B0604020202020204" pitchFamily="34" charset="0"/>
                      </a:endParaRPr>
                    </a:p>
                  </a:txBody>
                  <a:tcPr marL="121920" marR="12192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n-lt"/>
                          <a:cs typeface="Arial" panose="020B0604020202020204" pitchFamily="34" charset="0"/>
                        </a:rPr>
                        <a:t>Evolocumab</a:t>
                      </a:r>
                    </a:p>
                    <a:p>
                      <a:pPr marL="0" marR="0" algn="ctr">
                        <a:lnSpc>
                          <a:spcPct val="85000"/>
                        </a:lnSpc>
                        <a:spcBef>
                          <a:spcPts val="0"/>
                        </a:spcBef>
                        <a:spcAft>
                          <a:spcPts val="0"/>
                        </a:spcAft>
                      </a:pPr>
                      <a:r>
                        <a:rPr lang="en-US" sz="1400" dirty="0">
                          <a:effectLst/>
                          <a:latin typeface="+mn-lt"/>
                          <a:cs typeface="Arial" panose="020B0604020202020204" pitchFamily="34" charset="0"/>
                        </a:rPr>
                        <a:t>(N = 13,784)</a:t>
                      </a:r>
                      <a:endParaRPr lang="en-US" sz="1400" dirty="0">
                        <a:effectLst/>
                        <a:latin typeface="+mn-lt"/>
                        <a:ea typeface="Times New Roman" panose="02020603050405020304" pitchFamily="18" charset="0"/>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n-lt"/>
                          <a:cs typeface="Arial" panose="020B0604020202020204" pitchFamily="34" charset="0"/>
                        </a:rPr>
                        <a:t>Placebo</a:t>
                      </a:r>
                      <a:br>
                        <a:rPr lang="en-US" sz="1400" dirty="0">
                          <a:effectLst/>
                          <a:latin typeface="+mn-lt"/>
                          <a:cs typeface="Arial" panose="020B0604020202020204" pitchFamily="34" charset="0"/>
                        </a:rPr>
                      </a:br>
                      <a:r>
                        <a:rPr lang="en-US" sz="1400" dirty="0">
                          <a:effectLst/>
                          <a:latin typeface="+mn-lt"/>
                          <a:cs typeface="Arial" panose="020B0604020202020204" pitchFamily="34" charset="0"/>
                        </a:rPr>
                        <a:t>(N = 13,780)</a:t>
                      </a:r>
                      <a:endParaRPr lang="en-US" sz="1400" dirty="0">
                        <a:effectLst/>
                        <a:latin typeface="+mn-lt"/>
                        <a:ea typeface="Times New Roman" panose="02020603050405020304" pitchFamily="18" charset="0"/>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Type of atherosclerosis –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85000"/>
                        </a:lnSpc>
                        <a:spcBef>
                          <a:spcPts val="200"/>
                        </a:spcBef>
                        <a:spcAft>
                          <a:spcPts val="200"/>
                        </a:spcAft>
                      </a:pPr>
                      <a:endParaRPr lang="en-US" sz="1400" dirty="0">
                        <a:effectLst/>
                        <a:latin typeface="+mn-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85000"/>
                        </a:lnSpc>
                        <a:spcBef>
                          <a:spcPts val="200"/>
                        </a:spcBef>
                        <a:spcAft>
                          <a:spcPts val="200"/>
                        </a:spcAft>
                      </a:pPr>
                      <a:endParaRPr lang="en-US" sz="1400" dirty="0">
                        <a:effectLst/>
                        <a:latin typeface="+mn-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10"/>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MI</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11,145 (80.9)</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11,206 (81.3)</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1"/>
                  </a:ext>
                </a:extLst>
              </a:tr>
              <a:tr h="0">
                <a:tc>
                  <a:txBody>
                    <a:bodyPr/>
                    <a:lstStyle/>
                    <a:p>
                      <a:pPr marL="36576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Time from most recent prior MI – yr (IQR)</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3.4 (1.0-7.4)</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3.3 (0.9-7.7)</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2"/>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Non-hemorrhagic stroke</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2,686 (19.5)</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2,651 (19.2)</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3"/>
                  </a:ext>
                </a:extLst>
              </a:tr>
              <a:tr h="0">
                <a:tc>
                  <a:txBody>
                    <a:bodyPr/>
                    <a:lstStyle/>
                    <a:p>
                      <a:pPr marL="36576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Time from most recent prior stroke – yr (IQR)</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3.2 (1.1-7.1)</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3.3 (1.1-7.3)</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4"/>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Peripheral artery disease –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1,858 (13.5)</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1,784 (12.9)</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5"/>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Cardiovascular risk factors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Calibri" panose="020F0502020204030204" pitchFamily="34" charset="0"/>
                          <a:cs typeface="Arial" panose="020B0604020202020204" pitchFamily="34" charset="0"/>
                        </a:rPr>
                        <a:t> </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Calibri" panose="020F0502020204030204" pitchFamily="34" charset="0"/>
                          <a:cs typeface="Arial" panose="020B0604020202020204" pitchFamily="34" charset="0"/>
                        </a:rPr>
                        <a:t> </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6"/>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Hypertension – n/total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11,045/13,784 (80.1)</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11,039/</a:t>
                      </a:r>
                      <a:r>
                        <a:rPr lang="en-US" sz="1400" dirty="0">
                          <a:solidFill>
                            <a:srgbClr val="000000"/>
                          </a:solidFill>
                          <a:effectLst/>
                          <a:latin typeface="+mn-lt"/>
                          <a:ea typeface="Calibri" panose="020F0502020204030204" pitchFamily="34" charset="0"/>
                          <a:cs typeface="Arial" panose="020B0604020202020204" pitchFamily="34" charset="0"/>
                        </a:rPr>
                        <a:t>13,779</a:t>
                      </a:r>
                      <a:r>
                        <a:rPr lang="en-US" sz="1400" dirty="0">
                          <a:solidFill>
                            <a:srgbClr val="000000"/>
                          </a:solidFill>
                          <a:effectLst/>
                          <a:latin typeface="+mn-lt"/>
                          <a:ea typeface="MS Mincho" panose="02020609040205080304" pitchFamily="49" charset="-128"/>
                          <a:cs typeface="Arial" panose="020B0604020202020204" pitchFamily="34" charset="0"/>
                        </a:rPr>
                        <a:t> (80.1)</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7"/>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Diabetes mellitus –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5,054 (36.7)</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5,027 (36.5)</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8"/>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Current cigarette use – n/total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3,854/13,783 (28.0)</a:t>
                      </a:r>
                      <a:endParaRPr lang="en-US" sz="1400" dirty="0">
                        <a:effectLst/>
                        <a:latin typeface="+mn-lt"/>
                        <a:ea typeface="MS Mincho" panose="02020609040205080304" pitchFamily="49" charset="-128"/>
                        <a:cs typeface="Arial" panose="020B0604020202020204" pitchFamily="34" charset="0"/>
                      </a:endParaRPr>
                    </a:p>
                  </a:txBody>
                  <a:tcPr marL="50800" marR="5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3,923/13,779 (28.5)</a:t>
                      </a:r>
                      <a:endParaRPr lang="en-US" sz="1400" dirty="0">
                        <a:effectLst/>
                        <a:latin typeface="+mn-lt"/>
                        <a:ea typeface="MS Mincho" panose="02020609040205080304" pitchFamily="49" charset="-128"/>
                        <a:cs typeface="Arial" panose="020B0604020202020204" pitchFamily="34" charset="0"/>
                      </a:endParaRPr>
                    </a:p>
                  </a:txBody>
                  <a:tcPr marL="50800" marR="508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9"/>
                  </a:ext>
                </a:extLst>
              </a:tr>
            </a:tbl>
          </a:graphicData>
        </a:graphic>
      </p:graphicFrame>
      <p:pic>
        <p:nvPicPr>
          <p:cNvPr id="10" name="Graphic 9" descr="House with solid fill">
            <a:hlinkClick r:id="rId3" action="ppaction://hlinksldjump"/>
            <a:extLst>
              <a:ext uri="{FF2B5EF4-FFF2-40B4-BE49-F238E27FC236}">
                <a16:creationId xmlns:a16="http://schemas.microsoft.com/office/drawing/2014/main" id="{D8BD1B28-9312-5097-1581-2055EC507BE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4" name="Group 3">
            <a:extLst>
              <a:ext uri="{FF2B5EF4-FFF2-40B4-BE49-F238E27FC236}">
                <a16:creationId xmlns:a16="http://schemas.microsoft.com/office/drawing/2014/main" id="{B2A70FC9-3129-0DD0-A7E5-DB538BD5B040}"/>
              </a:ext>
            </a:extLst>
          </p:cNvPr>
          <p:cNvGrpSpPr/>
          <p:nvPr/>
        </p:nvGrpSpPr>
        <p:grpSpPr>
          <a:xfrm>
            <a:off x="11165465" y="79675"/>
            <a:ext cx="540000" cy="540000"/>
            <a:chOff x="9851494" y="112390"/>
            <a:chExt cx="540000" cy="540000"/>
          </a:xfrm>
        </p:grpSpPr>
        <p:sp>
          <p:nvSpPr>
            <p:cNvPr id="5" name="Oval 4">
              <a:hlinkClick r:id="" action="ppaction://hlinkshowjump?jump=lastslideviewed"/>
              <a:extLst>
                <a:ext uri="{FF2B5EF4-FFF2-40B4-BE49-F238E27FC236}">
                  <a16:creationId xmlns:a16="http://schemas.microsoft.com/office/drawing/2014/main" id="{FCB2538E-67DB-60C7-005A-40B8CD2D9F34}"/>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6" name="Graphic 5">
              <a:hlinkClick r:id="rId5" action="ppaction://hlinksldjump"/>
              <a:extLst>
                <a:ext uri="{FF2B5EF4-FFF2-40B4-BE49-F238E27FC236}">
                  <a16:creationId xmlns:a16="http://schemas.microsoft.com/office/drawing/2014/main" id="{F55682D9-E8F0-B863-7A2B-1221F775D09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Tree>
    <p:extLst>
      <p:ext uri="{BB962C8B-B14F-4D97-AF65-F5344CB8AC3E}">
        <p14:creationId xmlns:p14="http://schemas.microsoft.com/office/powerpoint/2010/main" val="4098760665"/>
      </p:ext>
    </p:extLst>
  </p:cSld>
  <p:clrMapOvr>
    <a:masterClrMapping/>
  </p:clrMapOvr>
  <p:transition>
    <p:fade/>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523494"/>
          </a:xfrm>
        </p:spPr>
        <p:txBody>
          <a:bodyPr/>
          <a:lstStyle/>
          <a:p>
            <a:r>
              <a:rPr lang="en-US" noProof="0" dirty="0"/>
              <a:t>Incidence of Neurocognitive Events, Cataracts, and New-Onset Diabetes Was Similar Between the Evolocumab and Placebo Arms</a:t>
            </a:r>
          </a:p>
        </p:txBody>
      </p:sp>
      <p:graphicFrame>
        <p:nvGraphicFramePr>
          <p:cNvPr id="5" name="Table 4"/>
          <p:cNvGraphicFramePr>
            <a:graphicFrameLocks noGrp="1"/>
          </p:cNvGraphicFramePr>
          <p:nvPr>
            <p:extLst>
              <p:ext uri="{D42A27DB-BD31-4B8C-83A1-F6EECF244321}">
                <p14:modId xmlns:p14="http://schemas.microsoft.com/office/powerpoint/2010/main" val="2560401093"/>
              </p:ext>
            </p:extLst>
          </p:nvPr>
        </p:nvGraphicFramePr>
        <p:xfrm>
          <a:off x="365125" y="2260229"/>
          <a:ext cx="11494008" cy="3182112"/>
        </p:xfrm>
        <a:graphic>
          <a:graphicData uri="http://schemas.openxmlformats.org/drawingml/2006/table">
            <a:tbl>
              <a:tblPr firstRow="1" firstCol="1" bandRow="1">
                <a:tableStyleId>{5C22544A-7EE6-4342-B048-85BDC9FD1C3A}</a:tableStyleId>
              </a:tblPr>
              <a:tblGrid>
                <a:gridCol w="5934456">
                  <a:extLst>
                    <a:ext uri="{9D8B030D-6E8A-4147-A177-3AD203B41FA5}">
                      <a16:colId xmlns:a16="http://schemas.microsoft.com/office/drawing/2014/main" val="20000"/>
                    </a:ext>
                  </a:extLst>
                </a:gridCol>
                <a:gridCol w="2779776">
                  <a:extLst>
                    <a:ext uri="{9D8B030D-6E8A-4147-A177-3AD203B41FA5}">
                      <a16:colId xmlns:a16="http://schemas.microsoft.com/office/drawing/2014/main" val="20001"/>
                    </a:ext>
                  </a:extLst>
                </a:gridCol>
                <a:gridCol w="2779776">
                  <a:extLst>
                    <a:ext uri="{9D8B030D-6E8A-4147-A177-3AD203B41FA5}">
                      <a16:colId xmlns:a16="http://schemas.microsoft.com/office/drawing/2014/main" val="20002"/>
                    </a:ext>
                  </a:extLst>
                </a:gridCol>
              </a:tblGrid>
              <a:tr h="217538">
                <a:tc>
                  <a:txBody>
                    <a:bodyPr/>
                    <a:lstStyle/>
                    <a:p>
                      <a:pPr marL="0" marR="0" algn="l">
                        <a:lnSpc>
                          <a:spcPct val="85000"/>
                        </a:lnSpc>
                        <a:spcBef>
                          <a:spcPts val="200"/>
                        </a:spcBef>
                        <a:spcAft>
                          <a:spcPts val="200"/>
                        </a:spcAft>
                      </a:pPr>
                      <a:r>
                        <a:rPr lang="en-US" sz="1400" dirty="0">
                          <a:effectLst/>
                          <a:latin typeface="+mj-lt"/>
                        </a:rPr>
                        <a:t>Adverse Events, n (%)</a:t>
                      </a:r>
                      <a:endParaRPr lang="en-US" sz="1400" dirty="0">
                        <a:effectLst/>
                        <a:latin typeface="+mj-lt"/>
                        <a:ea typeface="Times New Roman" panose="02020603050405020304" pitchFamily="18" charset="0"/>
                      </a:endParaRPr>
                    </a:p>
                  </a:txBody>
                  <a:tcPr marL="121920" marR="12192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j-lt"/>
                          <a:cs typeface="Arial" panose="020B0604020202020204" pitchFamily="34" charset="0"/>
                        </a:rPr>
                        <a:t>Evolocumab</a:t>
                      </a:r>
                    </a:p>
                    <a:p>
                      <a:pPr marL="0" marR="0" algn="ctr">
                        <a:lnSpc>
                          <a:spcPct val="85000"/>
                        </a:lnSpc>
                        <a:spcBef>
                          <a:spcPts val="0"/>
                        </a:spcBef>
                        <a:spcAft>
                          <a:spcPts val="0"/>
                        </a:spcAft>
                      </a:pPr>
                      <a:r>
                        <a:rPr lang="en-US" sz="1400" dirty="0">
                          <a:effectLst/>
                          <a:latin typeface="+mj-lt"/>
                          <a:cs typeface="Arial" panose="020B0604020202020204" pitchFamily="34" charset="0"/>
                        </a:rPr>
                        <a:t>(N = 13,769)</a:t>
                      </a:r>
                      <a:endParaRPr lang="en-US" sz="1400" dirty="0">
                        <a:effectLst/>
                        <a:latin typeface="+mj-lt"/>
                        <a:ea typeface="Times New Roman" panose="02020603050405020304" pitchFamily="18" charset="0"/>
                        <a:cs typeface="Arial" panose="020B0604020202020204" pitchFamily="34" charset="0"/>
                      </a:endParaRPr>
                    </a:p>
                  </a:txBody>
                  <a:tcPr marL="121920" marR="12192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j-lt"/>
                          <a:cs typeface="Arial" panose="020B0604020202020204" pitchFamily="34" charset="0"/>
                        </a:rPr>
                        <a:t>Placebo</a:t>
                      </a:r>
                      <a:br>
                        <a:rPr lang="en-US" sz="1400" dirty="0">
                          <a:effectLst/>
                          <a:latin typeface="+mj-lt"/>
                          <a:cs typeface="Arial" panose="020B0604020202020204" pitchFamily="34" charset="0"/>
                        </a:rPr>
                      </a:br>
                      <a:r>
                        <a:rPr lang="en-US" sz="1400" dirty="0">
                          <a:effectLst/>
                          <a:latin typeface="+mj-lt"/>
                          <a:cs typeface="Arial" panose="020B0604020202020204" pitchFamily="34" charset="0"/>
                        </a:rPr>
                        <a:t>(N = 13,756)</a:t>
                      </a:r>
                      <a:endParaRPr lang="en-US" sz="1400" dirty="0">
                        <a:effectLst/>
                        <a:latin typeface="+mj-lt"/>
                        <a:ea typeface="Times New Roman" panose="02020603050405020304" pitchFamily="18" charset="0"/>
                        <a:cs typeface="Arial" panose="020B0604020202020204" pitchFamily="34" charset="0"/>
                      </a:endParaRPr>
                    </a:p>
                  </a:txBody>
                  <a:tcPr marL="121920" marR="12192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186441">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Injection-site reaction</a:t>
                      </a:r>
                      <a:endParaRPr lang="en-US" sz="1400" baseline="30000" dirty="0">
                        <a:solidFill>
                          <a:schemeClr val="accent1"/>
                        </a:solidFill>
                        <a:effectLst/>
                        <a:latin typeface="+mj-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296 (2.1)</a:t>
                      </a:r>
                      <a:endParaRPr lang="en-US" sz="1400" dirty="0">
                        <a:effectLst/>
                        <a:latin typeface="+mj-lt"/>
                        <a:ea typeface="MS Mincho" panose="02020609040205080304" pitchFamily="49" charset="-128"/>
                        <a:cs typeface="Arial" panose="020B0604020202020204" pitchFamily="34" charset="0"/>
                      </a:endParaRPr>
                    </a:p>
                  </a:txBody>
                  <a:tcPr marL="60960" marR="6096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219 (1.6)</a:t>
                      </a:r>
                      <a:endParaRPr lang="en-US" sz="1400" dirty="0">
                        <a:effectLst/>
                        <a:latin typeface="+mj-lt"/>
                        <a:ea typeface="MS Mincho" panose="02020609040205080304" pitchFamily="49" charset="-128"/>
                        <a:cs typeface="Arial" panose="020B0604020202020204" pitchFamily="34" charset="0"/>
                      </a:endParaRPr>
                    </a:p>
                  </a:txBody>
                  <a:tcPr marL="60960" marR="6096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3"/>
                  </a:ext>
                </a:extLst>
              </a:tr>
              <a:tr h="130669">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Allergic reactions</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420 (3.1)</a:t>
                      </a:r>
                      <a:endParaRPr lang="en-US" sz="1400" dirty="0">
                        <a:effectLst/>
                        <a:latin typeface="+mj-lt"/>
                        <a:ea typeface="MS Mincho" panose="02020609040205080304" pitchFamily="49" charset="-128"/>
                        <a:cs typeface="Arial" panose="020B0604020202020204" pitchFamily="34" charset="0"/>
                      </a:endParaRPr>
                    </a:p>
                  </a:txBody>
                  <a:tcPr marL="60960" marR="6096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393 (2.9)</a:t>
                      </a:r>
                      <a:endParaRPr lang="en-US" sz="1400" dirty="0">
                        <a:effectLst/>
                        <a:latin typeface="+mj-lt"/>
                        <a:ea typeface="MS Mincho" panose="02020609040205080304" pitchFamily="49" charset="-128"/>
                        <a:cs typeface="Arial" panose="020B0604020202020204" pitchFamily="34" charset="0"/>
                      </a:endParaRPr>
                    </a:p>
                  </a:txBody>
                  <a:tcPr marL="60960" marR="6096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4"/>
                  </a:ext>
                </a:extLst>
              </a:tr>
              <a:tr h="130669">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Muscle-related event</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682 (5.0)</a:t>
                      </a:r>
                      <a:endParaRPr lang="en-US" sz="1400" dirty="0">
                        <a:effectLst/>
                        <a:latin typeface="+mj-lt"/>
                        <a:ea typeface="MS Mincho" panose="02020609040205080304" pitchFamily="49" charset="-128"/>
                        <a:cs typeface="Arial" panose="020B0604020202020204" pitchFamily="34" charset="0"/>
                      </a:endParaRPr>
                    </a:p>
                  </a:txBody>
                  <a:tcPr marL="60960" marR="6096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656 (4.8)</a:t>
                      </a:r>
                      <a:endParaRPr lang="en-US" sz="1400" dirty="0">
                        <a:effectLst/>
                        <a:latin typeface="+mj-lt"/>
                        <a:ea typeface="MS Mincho" panose="02020609040205080304" pitchFamily="49" charset="-128"/>
                        <a:cs typeface="Arial" panose="020B0604020202020204" pitchFamily="34" charset="0"/>
                      </a:endParaRPr>
                    </a:p>
                  </a:txBody>
                  <a:tcPr marL="60960" marR="6096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5"/>
                  </a:ext>
                </a:extLst>
              </a:tr>
              <a:tr h="130669">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Rhabdomyolysis</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8 (0.1)</a:t>
                      </a:r>
                      <a:endParaRPr lang="en-US" sz="1400" dirty="0">
                        <a:effectLst/>
                        <a:latin typeface="+mj-lt"/>
                        <a:ea typeface="MS Mincho" panose="02020609040205080304" pitchFamily="49" charset="-128"/>
                        <a:cs typeface="Arial" panose="020B0604020202020204" pitchFamily="34" charset="0"/>
                      </a:endParaRPr>
                    </a:p>
                  </a:txBody>
                  <a:tcPr marL="60960" marR="6096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11 (0.1)</a:t>
                      </a:r>
                      <a:endParaRPr lang="en-US" sz="1400" dirty="0">
                        <a:effectLst/>
                        <a:latin typeface="+mj-lt"/>
                        <a:ea typeface="MS Mincho" panose="02020609040205080304" pitchFamily="49" charset="-128"/>
                        <a:cs typeface="Arial" panose="020B0604020202020204" pitchFamily="34" charset="0"/>
                      </a:endParaRPr>
                    </a:p>
                  </a:txBody>
                  <a:tcPr marL="60960" marR="6096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6"/>
                  </a:ext>
                </a:extLst>
              </a:tr>
              <a:tr h="130669">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Cataract</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228 (1.7)</a:t>
                      </a:r>
                      <a:endParaRPr lang="en-US" sz="1400" dirty="0">
                        <a:effectLst/>
                        <a:latin typeface="+mj-lt"/>
                        <a:ea typeface="MS Mincho" panose="02020609040205080304" pitchFamily="49" charset="-128"/>
                        <a:cs typeface="Arial" panose="020B0604020202020204" pitchFamily="34" charset="0"/>
                      </a:endParaRPr>
                    </a:p>
                  </a:txBody>
                  <a:tcPr marL="60960" marR="6096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242 (1.8)</a:t>
                      </a:r>
                      <a:endParaRPr lang="en-US" sz="1400" dirty="0">
                        <a:effectLst/>
                        <a:latin typeface="+mj-lt"/>
                        <a:ea typeface="MS Mincho" panose="02020609040205080304" pitchFamily="49" charset="-128"/>
                        <a:cs typeface="Arial" panose="020B0604020202020204" pitchFamily="34" charset="0"/>
                      </a:endParaRPr>
                    </a:p>
                  </a:txBody>
                  <a:tcPr marL="60960" marR="6096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7"/>
                  </a:ext>
                </a:extLst>
              </a:tr>
              <a:tr h="189913">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Adjudicated case of</a:t>
                      </a:r>
                      <a:r>
                        <a:rPr lang="en-US" sz="1400" baseline="0" dirty="0">
                          <a:solidFill>
                            <a:schemeClr val="accent1"/>
                          </a:solidFill>
                          <a:effectLst/>
                          <a:latin typeface="+mj-lt"/>
                          <a:ea typeface="MS Mincho" panose="02020609040205080304" pitchFamily="49" charset="-128"/>
                          <a:cs typeface="Arial" panose="020B0604020202020204" pitchFamily="34" charset="0"/>
                        </a:rPr>
                        <a:t> </a:t>
                      </a:r>
                      <a:r>
                        <a:rPr lang="en-US" sz="1400" dirty="0">
                          <a:solidFill>
                            <a:schemeClr val="accent1"/>
                          </a:solidFill>
                          <a:effectLst/>
                          <a:latin typeface="+mj-lt"/>
                          <a:ea typeface="MS Mincho" panose="02020609040205080304" pitchFamily="49" charset="-128"/>
                          <a:cs typeface="Arial" panose="020B0604020202020204" pitchFamily="34" charset="0"/>
                        </a:rPr>
                        <a:t>new-onset diabetes</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677 (8.1)</a:t>
                      </a:r>
                      <a:endParaRPr lang="en-US" sz="1400" dirty="0">
                        <a:effectLst/>
                        <a:latin typeface="+mj-lt"/>
                        <a:ea typeface="MS Mincho" panose="02020609040205080304" pitchFamily="49" charset="-128"/>
                        <a:cs typeface="Arial" panose="020B0604020202020204" pitchFamily="34" charset="0"/>
                      </a:endParaRPr>
                    </a:p>
                  </a:txBody>
                  <a:tcPr marL="60960" marR="6096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644 (7.7)</a:t>
                      </a:r>
                      <a:endParaRPr lang="en-US" sz="1400" dirty="0">
                        <a:effectLst/>
                        <a:latin typeface="+mj-lt"/>
                        <a:ea typeface="MS Mincho" panose="02020609040205080304" pitchFamily="49" charset="-128"/>
                        <a:cs typeface="Arial" panose="020B0604020202020204" pitchFamily="34" charset="0"/>
                      </a:endParaRPr>
                    </a:p>
                  </a:txBody>
                  <a:tcPr marL="60960" marR="6096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8"/>
                  </a:ext>
                </a:extLst>
              </a:tr>
              <a:tr h="130669">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Neurocognitive event</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217 (1.6)</a:t>
                      </a:r>
                      <a:endParaRPr lang="en-US" sz="1400" dirty="0">
                        <a:effectLst/>
                        <a:latin typeface="+mj-lt"/>
                        <a:ea typeface="MS Mincho" panose="02020609040205080304" pitchFamily="49" charset="-128"/>
                        <a:cs typeface="Arial" panose="020B0604020202020204" pitchFamily="34" charset="0"/>
                      </a:endParaRPr>
                    </a:p>
                  </a:txBody>
                  <a:tcPr marL="60960" marR="6096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202 (1.5)</a:t>
                      </a:r>
                      <a:endParaRPr lang="en-US" sz="1400" dirty="0">
                        <a:effectLst/>
                        <a:latin typeface="+mj-lt"/>
                        <a:ea typeface="MS Mincho" panose="02020609040205080304" pitchFamily="49" charset="-128"/>
                        <a:cs typeface="Arial" panose="020B0604020202020204" pitchFamily="34" charset="0"/>
                      </a:endParaRPr>
                    </a:p>
                  </a:txBody>
                  <a:tcPr marL="60960" marR="6096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9"/>
                  </a:ext>
                </a:extLst>
              </a:tr>
              <a:tr h="130669">
                <a:tc>
                  <a:txBody>
                    <a:bodyPr/>
                    <a:lstStyle/>
                    <a:p>
                      <a:pPr marL="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Laboratory results - n/total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 </a:t>
                      </a:r>
                      <a:endParaRPr lang="en-US" sz="1400" dirty="0">
                        <a:effectLst/>
                        <a:latin typeface="+mj-lt"/>
                        <a:ea typeface="MS Mincho" panose="02020609040205080304" pitchFamily="49" charset="-128"/>
                        <a:cs typeface="Arial" panose="020B0604020202020204" pitchFamily="34" charset="0"/>
                      </a:endParaRPr>
                    </a:p>
                  </a:txBody>
                  <a:tcPr marL="60960" marR="6096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 </a:t>
                      </a:r>
                      <a:endParaRPr lang="en-US" sz="1400" dirty="0">
                        <a:effectLst/>
                        <a:latin typeface="+mj-lt"/>
                        <a:ea typeface="MS Mincho" panose="02020609040205080304" pitchFamily="49" charset="-128"/>
                        <a:cs typeface="Arial" panose="020B0604020202020204" pitchFamily="34" charset="0"/>
                      </a:endParaRPr>
                    </a:p>
                  </a:txBody>
                  <a:tcPr marL="60960" marR="6096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2687489067"/>
                  </a:ext>
                </a:extLst>
              </a:tr>
              <a:tr h="130669">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Aminotransferase &gt; 3x ULN</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240/13,543 (1.8)</a:t>
                      </a:r>
                      <a:endParaRPr lang="en-US" sz="1400" dirty="0">
                        <a:effectLst/>
                        <a:latin typeface="+mj-lt"/>
                        <a:ea typeface="MS Mincho" panose="02020609040205080304" pitchFamily="49" charset="-128"/>
                        <a:cs typeface="Arial" panose="020B0604020202020204" pitchFamily="34" charset="0"/>
                      </a:endParaRPr>
                    </a:p>
                  </a:txBody>
                  <a:tcPr marL="60960" marR="6096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242/13,523 (1.8)</a:t>
                      </a:r>
                      <a:endParaRPr lang="en-US" sz="1400" dirty="0">
                        <a:effectLst/>
                        <a:latin typeface="+mj-lt"/>
                        <a:ea typeface="MS Mincho" panose="02020609040205080304" pitchFamily="49" charset="-128"/>
                        <a:cs typeface="Arial" panose="020B0604020202020204" pitchFamily="34" charset="0"/>
                      </a:endParaRPr>
                    </a:p>
                  </a:txBody>
                  <a:tcPr marL="60960" marR="6096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3282493605"/>
                  </a:ext>
                </a:extLst>
              </a:tr>
              <a:tr h="130669">
                <a:tc>
                  <a:txBody>
                    <a:bodyPr/>
                    <a:lstStyle/>
                    <a:p>
                      <a:pPr marL="171450" marR="0">
                        <a:lnSpc>
                          <a:spcPct val="85000"/>
                        </a:lnSpc>
                        <a:spcBef>
                          <a:spcPts val="200"/>
                        </a:spcBef>
                        <a:spcAft>
                          <a:spcPts val="200"/>
                        </a:spcAft>
                      </a:pPr>
                      <a:r>
                        <a:rPr lang="en-US" sz="1400" dirty="0">
                          <a:solidFill>
                            <a:schemeClr val="accent1"/>
                          </a:solidFill>
                          <a:effectLst/>
                          <a:latin typeface="+mj-lt"/>
                          <a:ea typeface="MS Mincho" panose="02020609040205080304" pitchFamily="49" charset="-128"/>
                          <a:cs typeface="Arial" panose="020B0604020202020204" pitchFamily="34" charset="0"/>
                        </a:rPr>
                        <a:t>Creatinine kinase &gt; 5x ULN</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Calibri" panose="020F0502020204030204" pitchFamily="34" charset="0"/>
                          <a:cs typeface="Arial" panose="020B0604020202020204" pitchFamily="34" charset="0"/>
                        </a:rPr>
                        <a:t>95/13,543 (0.7)</a:t>
                      </a:r>
                      <a:endParaRPr lang="en-US" sz="1400" dirty="0">
                        <a:effectLst/>
                        <a:latin typeface="+mj-lt"/>
                        <a:ea typeface="MS Mincho" panose="02020609040205080304" pitchFamily="49" charset="-128"/>
                        <a:cs typeface="Arial" panose="020B0604020202020204" pitchFamily="34" charset="0"/>
                      </a:endParaRPr>
                    </a:p>
                  </a:txBody>
                  <a:tcPr marL="60960" marR="6096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j-lt"/>
                          <a:ea typeface="MS Mincho" panose="02020609040205080304" pitchFamily="49" charset="-128"/>
                          <a:cs typeface="Arial" panose="020B0604020202020204" pitchFamily="34" charset="0"/>
                        </a:rPr>
                        <a:t>99/13,523 (0.7)</a:t>
                      </a:r>
                      <a:endParaRPr lang="en-US" sz="1400" dirty="0">
                        <a:effectLst/>
                        <a:latin typeface="+mj-lt"/>
                        <a:ea typeface="MS Mincho" panose="02020609040205080304" pitchFamily="49" charset="-128"/>
                        <a:cs typeface="Arial" panose="020B0604020202020204" pitchFamily="34" charset="0"/>
                      </a:endParaRPr>
                    </a:p>
                  </a:txBody>
                  <a:tcPr marL="60960" marR="60960" marT="0" marB="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3461027402"/>
                  </a:ext>
                </a:extLst>
              </a:tr>
            </a:tbl>
          </a:graphicData>
        </a:graphic>
      </p:graphicFrame>
      <p:sp>
        <p:nvSpPr>
          <p:cNvPr id="17" name="Rectangle 16">
            <a:extLst>
              <a:ext uri="{FF2B5EF4-FFF2-40B4-BE49-F238E27FC236}">
                <a16:creationId xmlns:a16="http://schemas.microsoft.com/office/drawing/2014/main" id="{B5D86E6A-7293-4D07-0737-8F07BE5C6FCA}"/>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1F3239B7-9290-0879-3E7B-F5F36C501DF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014887577"/>
      </p:ext>
    </p:extLst>
  </p:cSld>
  <p:clrMapOvr>
    <a:masterClrMapping/>
  </p:clrMapOvr>
  <p:transition>
    <p:fade/>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Landmark Analysis of Primary Endpoint</a:t>
            </a:r>
          </a:p>
        </p:txBody>
      </p:sp>
      <p:sp>
        <p:nvSpPr>
          <p:cNvPr id="13" name="Rectangle 12"/>
          <p:cNvSpPr/>
          <p:nvPr/>
        </p:nvSpPr>
        <p:spPr>
          <a:xfrm>
            <a:off x="1" y="5609289"/>
            <a:ext cx="12192000" cy="369332"/>
          </a:xfrm>
          <a:prstGeom prst="rect">
            <a:avLst/>
          </a:prstGeom>
          <a:solidFill>
            <a:srgbClr val="007CC2"/>
          </a:solidFill>
        </p:spPr>
        <p:txBody>
          <a:bodyPr wrap="square">
            <a:spAutoFit/>
          </a:bodyPr>
          <a:lstStyle/>
          <a:p>
            <a:pPr algn="ctr">
              <a:spcBef>
                <a:spcPts val="200"/>
              </a:spcBef>
            </a:pPr>
            <a:r>
              <a:rPr lang="en-US" b="1" dirty="0">
                <a:solidFill>
                  <a:srgbClr val="FFFFFF"/>
                </a:solidFill>
              </a:rPr>
              <a:t>Longer duration of treatment and follow up suggests larger risk reduction</a:t>
            </a:r>
            <a:endParaRPr lang="en-US" b="1" dirty="0">
              <a:solidFill>
                <a:srgbClr val="FFFFFF"/>
              </a:solidFill>
              <a:latin typeface="Times New Roman" panose="02020603050405020304" pitchFamily="18" charset="0"/>
              <a:ea typeface="Times New Roman" panose="02020603050405020304" pitchFamily="18" charset="0"/>
            </a:endParaRPr>
          </a:p>
        </p:txBody>
      </p:sp>
      <p:grpSp>
        <p:nvGrpSpPr>
          <p:cNvPr id="4" name="Group 3"/>
          <p:cNvGrpSpPr/>
          <p:nvPr/>
        </p:nvGrpSpPr>
        <p:grpSpPr>
          <a:xfrm>
            <a:off x="645814" y="1441774"/>
            <a:ext cx="5436000" cy="4059545"/>
            <a:chOff x="240747" y="1441774"/>
            <a:chExt cx="5814132" cy="4059545"/>
          </a:xfrm>
        </p:grpSpPr>
        <p:sp>
          <p:nvSpPr>
            <p:cNvPr id="8" name="Rectangle 7"/>
            <p:cNvSpPr/>
            <p:nvPr/>
          </p:nvSpPr>
          <p:spPr>
            <a:xfrm>
              <a:off x="1261521" y="1441774"/>
              <a:ext cx="4793358" cy="369332"/>
            </a:xfrm>
            <a:prstGeom prst="rect">
              <a:avLst/>
            </a:prstGeom>
            <a:noFill/>
          </p:spPr>
          <p:txBody>
            <a:bodyPr wrap="square">
              <a:spAutoFit/>
            </a:bodyPr>
            <a:lstStyle/>
            <a:p>
              <a:pPr algn="ctr">
                <a:spcBef>
                  <a:spcPts val="200"/>
                </a:spcBef>
              </a:pPr>
              <a:r>
                <a:rPr lang="en-US" b="1" dirty="0">
                  <a:solidFill>
                    <a:srgbClr val="007CC2"/>
                  </a:solidFill>
                </a:rPr>
                <a:t>Year 1: </a:t>
              </a:r>
              <a:r>
                <a:rPr lang="en-US" b="1" dirty="0">
                  <a:solidFill>
                    <a:srgbClr val="007CC2"/>
                  </a:solidFill>
                  <a:ea typeface="Times New Roman" panose="02020603050405020304" pitchFamily="18" charset="0"/>
                </a:rPr>
                <a:t>RRR 12%</a:t>
              </a:r>
            </a:p>
          </p:txBody>
        </p:sp>
        <p:sp>
          <p:nvSpPr>
            <p:cNvPr id="41" name="Rectangle 81"/>
            <p:cNvSpPr>
              <a:spLocks noChangeArrowheads="1"/>
            </p:cNvSpPr>
            <p:nvPr/>
          </p:nvSpPr>
          <p:spPr bwMode="auto">
            <a:xfrm>
              <a:off x="4701197" y="3695914"/>
              <a:ext cx="91531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b="1" dirty="0">
                  <a:solidFill>
                    <a:srgbClr val="FC840C"/>
                  </a:solidFill>
                  <a:latin typeface="Arial"/>
                </a:rPr>
                <a:t>Evolocumab</a:t>
              </a:r>
              <a:endParaRPr lang="en-US" altLang="en-US" dirty="0">
                <a:solidFill>
                  <a:srgbClr val="FC840C"/>
                </a:solidFill>
                <a:latin typeface="Arial"/>
              </a:endParaRPr>
            </a:p>
          </p:txBody>
        </p:sp>
        <p:sp>
          <p:nvSpPr>
            <p:cNvPr id="74" name="Rectangle 54"/>
            <p:cNvSpPr>
              <a:spLocks noChangeArrowheads="1"/>
            </p:cNvSpPr>
            <p:nvPr/>
          </p:nvSpPr>
          <p:spPr bwMode="auto">
            <a:xfrm rot="16200000">
              <a:off x="-399367" y="3205275"/>
              <a:ext cx="21672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rgbClr val="000000"/>
                  </a:solidFill>
                  <a:latin typeface="Arial"/>
                </a:rPr>
                <a:t>Cumulative Incidence (%)</a:t>
              </a:r>
              <a:endParaRPr lang="en-US" altLang="en-US" sz="1400" dirty="0">
                <a:solidFill>
                  <a:srgbClr val="000000"/>
                </a:solidFill>
                <a:latin typeface="Arial"/>
              </a:endParaRPr>
            </a:p>
          </p:txBody>
        </p:sp>
        <p:sp>
          <p:nvSpPr>
            <p:cNvPr id="55" name="Rectangle 35"/>
            <p:cNvSpPr>
              <a:spLocks noChangeArrowheads="1"/>
            </p:cNvSpPr>
            <p:nvPr/>
          </p:nvSpPr>
          <p:spPr bwMode="auto">
            <a:xfrm>
              <a:off x="1276169" y="1925639"/>
              <a:ext cx="0" cy="2913063"/>
            </a:xfrm>
            <a:prstGeom prst="rect">
              <a:avLst/>
            </a:prstGeom>
            <a:solidFill>
              <a:srgbClr val="868686"/>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56" name="Freeform 36"/>
            <p:cNvSpPr>
              <a:spLocks noEditPoints="1"/>
            </p:cNvSpPr>
            <p:nvPr/>
          </p:nvSpPr>
          <p:spPr bwMode="auto">
            <a:xfrm>
              <a:off x="1189265" y="1922464"/>
              <a:ext cx="73055" cy="2917825"/>
            </a:xfrm>
            <a:custGeom>
              <a:avLst/>
              <a:gdLst>
                <a:gd name="T0" fmla="*/ 0 w 18"/>
                <a:gd name="T1" fmla="*/ 1835 h 1838"/>
                <a:gd name="T2" fmla="*/ 18 w 18"/>
                <a:gd name="T3" fmla="*/ 1835 h 1838"/>
                <a:gd name="T4" fmla="*/ 18 w 18"/>
                <a:gd name="T5" fmla="*/ 1838 h 1838"/>
                <a:gd name="T6" fmla="*/ 0 w 18"/>
                <a:gd name="T7" fmla="*/ 1838 h 1838"/>
                <a:gd name="T8" fmla="*/ 0 w 18"/>
                <a:gd name="T9" fmla="*/ 1835 h 1838"/>
                <a:gd name="T10" fmla="*/ 0 w 18"/>
                <a:gd name="T11" fmla="*/ 1469 h 1838"/>
                <a:gd name="T12" fmla="*/ 18 w 18"/>
                <a:gd name="T13" fmla="*/ 1469 h 1838"/>
                <a:gd name="T14" fmla="*/ 18 w 18"/>
                <a:gd name="T15" fmla="*/ 1472 h 1838"/>
                <a:gd name="T16" fmla="*/ 0 w 18"/>
                <a:gd name="T17" fmla="*/ 1472 h 1838"/>
                <a:gd name="T18" fmla="*/ 0 w 18"/>
                <a:gd name="T19" fmla="*/ 1469 h 1838"/>
                <a:gd name="T20" fmla="*/ 0 w 18"/>
                <a:gd name="T21" fmla="*/ 1102 h 1838"/>
                <a:gd name="T22" fmla="*/ 18 w 18"/>
                <a:gd name="T23" fmla="*/ 1102 h 1838"/>
                <a:gd name="T24" fmla="*/ 18 w 18"/>
                <a:gd name="T25" fmla="*/ 1106 h 1838"/>
                <a:gd name="T26" fmla="*/ 0 w 18"/>
                <a:gd name="T27" fmla="*/ 1106 h 1838"/>
                <a:gd name="T28" fmla="*/ 0 w 18"/>
                <a:gd name="T29" fmla="*/ 1102 h 1838"/>
                <a:gd name="T30" fmla="*/ 0 w 18"/>
                <a:gd name="T31" fmla="*/ 733 h 1838"/>
                <a:gd name="T32" fmla="*/ 18 w 18"/>
                <a:gd name="T33" fmla="*/ 733 h 1838"/>
                <a:gd name="T34" fmla="*/ 18 w 18"/>
                <a:gd name="T35" fmla="*/ 736 h 1838"/>
                <a:gd name="T36" fmla="*/ 0 w 18"/>
                <a:gd name="T37" fmla="*/ 736 h 1838"/>
                <a:gd name="T38" fmla="*/ 0 w 18"/>
                <a:gd name="T39" fmla="*/ 733 h 1838"/>
                <a:gd name="T40" fmla="*/ 0 w 18"/>
                <a:gd name="T41" fmla="*/ 366 h 1838"/>
                <a:gd name="T42" fmla="*/ 18 w 18"/>
                <a:gd name="T43" fmla="*/ 366 h 1838"/>
                <a:gd name="T44" fmla="*/ 18 w 18"/>
                <a:gd name="T45" fmla="*/ 370 h 1838"/>
                <a:gd name="T46" fmla="*/ 0 w 18"/>
                <a:gd name="T47" fmla="*/ 370 h 1838"/>
                <a:gd name="T48" fmla="*/ 0 w 18"/>
                <a:gd name="T49" fmla="*/ 366 h 1838"/>
                <a:gd name="T50" fmla="*/ 0 w 18"/>
                <a:gd name="T51" fmla="*/ 0 h 1838"/>
                <a:gd name="T52" fmla="*/ 18 w 18"/>
                <a:gd name="T53" fmla="*/ 0 h 1838"/>
                <a:gd name="T54" fmla="*/ 18 w 18"/>
                <a:gd name="T55" fmla="*/ 3 h 1838"/>
                <a:gd name="T56" fmla="*/ 0 w 18"/>
                <a:gd name="T57" fmla="*/ 3 h 1838"/>
                <a:gd name="T58" fmla="*/ 0 w 18"/>
                <a:gd name="T59" fmla="*/ 0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1838">
                  <a:moveTo>
                    <a:pt x="0" y="1835"/>
                  </a:moveTo>
                  <a:lnTo>
                    <a:pt x="18" y="1835"/>
                  </a:lnTo>
                  <a:lnTo>
                    <a:pt x="18" y="1838"/>
                  </a:lnTo>
                  <a:lnTo>
                    <a:pt x="0" y="1838"/>
                  </a:lnTo>
                  <a:lnTo>
                    <a:pt x="0" y="1835"/>
                  </a:lnTo>
                  <a:close/>
                  <a:moveTo>
                    <a:pt x="0" y="1469"/>
                  </a:moveTo>
                  <a:lnTo>
                    <a:pt x="18" y="1469"/>
                  </a:lnTo>
                  <a:lnTo>
                    <a:pt x="18" y="1472"/>
                  </a:lnTo>
                  <a:lnTo>
                    <a:pt x="0" y="1472"/>
                  </a:lnTo>
                  <a:lnTo>
                    <a:pt x="0" y="1469"/>
                  </a:lnTo>
                  <a:close/>
                  <a:moveTo>
                    <a:pt x="0" y="1102"/>
                  </a:moveTo>
                  <a:lnTo>
                    <a:pt x="18" y="1102"/>
                  </a:lnTo>
                  <a:lnTo>
                    <a:pt x="18" y="1106"/>
                  </a:lnTo>
                  <a:lnTo>
                    <a:pt x="0" y="1106"/>
                  </a:lnTo>
                  <a:lnTo>
                    <a:pt x="0" y="1102"/>
                  </a:lnTo>
                  <a:close/>
                  <a:moveTo>
                    <a:pt x="0" y="733"/>
                  </a:moveTo>
                  <a:lnTo>
                    <a:pt x="18" y="733"/>
                  </a:lnTo>
                  <a:lnTo>
                    <a:pt x="18" y="736"/>
                  </a:lnTo>
                  <a:lnTo>
                    <a:pt x="0" y="736"/>
                  </a:lnTo>
                  <a:lnTo>
                    <a:pt x="0" y="733"/>
                  </a:lnTo>
                  <a:close/>
                  <a:moveTo>
                    <a:pt x="0" y="366"/>
                  </a:moveTo>
                  <a:lnTo>
                    <a:pt x="18" y="366"/>
                  </a:lnTo>
                  <a:lnTo>
                    <a:pt x="18" y="370"/>
                  </a:lnTo>
                  <a:lnTo>
                    <a:pt x="0" y="370"/>
                  </a:lnTo>
                  <a:lnTo>
                    <a:pt x="0" y="366"/>
                  </a:lnTo>
                  <a:close/>
                  <a:moveTo>
                    <a:pt x="0" y="0"/>
                  </a:moveTo>
                  <a:lnTo>
                    <a:pt x="18" y="0"/>
                  </a:lnTo>
                  <a:lnTo>
                    <a:pt x="18" y="3"/>
                  </a:lnTo>
                  <a:lnTo>
                    <a:pt x="0" y="3"/>
                  </a:lnTo>
                  <a:lnTo>
                    <a:pt x="0" y="0"/>
                  </a:lnTo>
                  <a:close/>
                </a:path>
              </a:pathLst>
            </a:custGeom>
            <a:solidFill>
              <a:srgbClr val="868686"/>
            </a:solidFill>
            <a:ln w="3175"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57" name="Rectangle 37"/>
            <p:cNvSpPr>
              <a:spLocks noChangeArrowheads="1"/>
            </p:cNvSpPr>
            <p:nvPr/>
          </p:nvSpPr>
          <p:spPr bwMode="auto">
            <a:xfrm>
              <a:off x="1262319" y="4835525"/>
              <a:ext cx="4557829" cy="0"/>
            </a:xfrm>
            <a:prstGeom prst="rect">
              <a:avLst/>
            </a:prstGeom>
            <a:solidFill>
              <a:srgbClr val="868686"/>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58" name="Freeform 38"/>
            <p:cNvSpPr>
              <a:spLocks noEditPoints="1"/>
            </p:cNvSpPr>
            <p:nvPr/>
          </p:nvSpPr>
          <p:spPr bwMode="auto">
            <a:xfrm>
              <a:off x="1254202" y="4838699"/>
              <a:ext cx="4570007" cy="54864"/>
            </a:xfrm>
            <a:custGeom>
              <a:avLst/>
              <a:gdLst>
                <a:gd name="T0" fmla="*/ 3 w 1126"/>
                <a:gd name="T1" fmla="*/ 0 h 19"/>
                <a:gd name="T2" fmla="*/ 3 w 1126"/>
                <a:gd name="T3" fmla="*/ 19 h 19"/>
                <a:gd name="T4" fmla="*/ 0 w 1126"/>
                <a:gd name="T5" fmla="*/ 19 h 19"/>
                <a:gd name="T6" fmla="*/ 0 w 1126"/>
                <a:gd name="T7" fmla="*/ 0 h 19"/>
                <a:gd name="T8" fmla="*/ 3 w 1126"/>
                <a:gd name="T9" fmla="*/ 0 h 19"/>
                <a:gd name="T10" fmla="*/ 285 w 1126"/>
                <a:gd name="T11" fmla="*/ 0 h 19"/>
                <a:gd name="T12" fmla="*/ 285 w 1126"/>
                <a:gd name="T13" fmla="*/ 19 h 19"/>
                <a:gd name="T14" fmla="*/ 282 w 1126"/>
                <a:gd name="T15" fmla="*/ 19 h 19"/>
                <a:gd name="T16" fmla="*/ 282 w 1126"/>
                <a:gd name="T17" fmla="*/ 0 h 19"/>
                <a:gd name="T18" fmla="*/ 285 w 1126"/>
                <a:gd name="T19" fmla="*/ 0 h 19"/>
                <a:gd name="T20" fmla="*/ 566 w 1126"/>
                <a:gd name="T21" fmla="*/ 0 h 19"/>
                <a:gd name="T22" fmla="*/ 566 w 1126"/>
                <a:gd name="T23" fmla="*/ 19 h 19"/>
                <a:gd name="T24" fmla="*/ 563 w 1126"/>
                <a:gd name="T25" fmla="*/ 19 h 19"/>
                <a:gd name="T26" fmla="*/ 563 w 1126"/>
                <a:gd name="T27" fmla="*/ 0 h 19"/>
                <a:gd name="T28" fmla="*/ 566 w 1126"/>
                <a:gd name="T29" fmla="*/ 0 h 19"/>
                <a:gd name="T30" fmla="*/ 848 w 1126"/>
                <a:gd name="T31" fmla="*/ 0 h 19"/>
                <a:gd name="T32" fmla="*/ 848 w 1126"/>
                <a:gd name="T33" fmla="*/ 19 h 19"/>
                <a:gd name="T34" fmla="*/ 845 w 1126"/>
                <a:gd name="T35" fmla="*/ 19 h 19"/>
                <a:gd name="T36" fmla="*/ 845 w 1126"/>
                <a:gd name="T37" fmla="*/ 0 h 19"/>
                <a:gd name="T38" fmla="*/ 848 w 1126"/>
                <a:gd name="T39" fmla="*/ 0 h 19"/>
                <a:gd name="T40" fmla="*/ 1126 w 1126"/>
                <a:gd name="T41" fmla="*/ 0 h 19"/>
                <a:gd name="T42" fmla="*/ 1126 w 1126"/>
                <a:gd name="T43" fmla="*/ 19 h 19"/>
                <a:gd name="T44" fmla="*/ 1123 w 1126"/>
                <a:gd name="T45" fmla="*/ 19 h 19"/>
                <a:gd name="T46" fmla="*/ 1123 w 1126"/>
                <a:gd name="T47" fmla="*/ 0 h 19"/>
                <a:gd name="T48" fmla="*/ 1126 w 1126"/>
                <a:gd name="T4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6" h="19">
                  <a:moveTo>
                    <a:pt x="3" y="0"/>
                  </a:moveTo>
                  <a:lnTo>
                    <a:pt x="3" y="19"/>
                  </a:lnTo>
                  <a:lnTo>
                    <a:pt x="0" y="19"/>
                  </a:lnTo>
                  <a:lnTo>
                    <a:pt x="0" y="0"/>
                  </a:lnTo>
                  <a:lnTo>
                    <a:pt x="3" y="0"/>
                  </a:lnTo>
                  <a:close/>
                  <a:moveTo>
                    <a:pt x="285" y="0"/>
                  </a:moveTo>
                  <a:lnTo>
                    <a:pt x="285" y="19"/>
                  </a:lnTo>
                  <a:lnTo>
                    <a:pt x="282" y="19"/>
                  </a:lnTo>
                  <a:lnTo>
                    <a:pt x="282" y="0"/>
                  </a:lnTo>
                  <a:lnTo>
                    <a:pt x="285" y="0"/>
                  </a:lnTo>
                  <a:close/>
                  <a:moveTo>
                    <a:pt x="566" y="0"/>
                  </a:moveTo>
                  <a:lnTo>
                    <a:pt x="566" y="19"/>
                  </a:lnTo>
                  <a:lnTo>
                    <a:pt x="563" y="19"/>
                  </a:lnTo>
                  <a:lnTo>
                    <a:pt x="563" y="0"/>
                  </a:lnTo>
                  <a:lnTo>
                    <a:pt x="566" y="0"/>
                  </a:lnTo>
                  <a:close/>
                  <a:moveTo>
                    <a:pt x="848" y="0"/>
                  </a:moveTo>
                  <a:lnTo>
                    <a:pt x="848" y="19"/>
                  </a:lnTo>
                  <a:lnTo>
                    <a:pt x="845" y="19"/>
                  </a:lnTo>
                  <a:lnTo>
                    <a:pt x="845" y="0"/>
                  </a:lnTo>
                  <a:lnTo>
                    <a:pt x="848" y="0"/>
                  </a:lnTo>
                  <a:close/>
                  <a:moveTo>
                    <a:pt x="1126" y="0"/>
                  </a:moveTo>
                  <a:lnTo>
                    <a:pt x="1126" y="19"/>
                  </a:lnTo>
                  <a:lnTo>
                    <a:pt x="1123" y="19"/>
                  </a:lnTo>
                  <a:lnTo>
                    <a:pt x="1123" y="0"/>
                  </a:lnTo>
                  <a:lnTo>
                    <a:pt x="1126" y="0"/>
                  </a:lnTo>
                  <a:close/>
                </a:path>
              </a:pathLst>
            </a:custGeom>
            <a:noFill/>
            <a:ln w="3175"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grpSp>
          <p:nvGrpSpPr>
            <p:cNvPr id="107" name="Group 106"/>
            <p:cNvGrpSpPr/>
            <p:nvPr/>
          </p:nvGrpSpPr>
          <p:grpSpPr>
            <a:xfrm>
              <a:off x="1233912" y="3074989"/>
              <a:ext cx="4687705" cy="1776413"/>
              <a:chOff x="925433" y="3074988"/>
              <a:chExt cx="3515779" cy="1776413"/>
            </a:xfrm>
            <a:solidFill>
              <a:srgbClr val="013161"/>
            </a:solidFill>
          </p:grpSpPr>
          <p:sp>
            <p:nvSpPr>
              <p:cNvPr id="59" name="Freeform 39"/>
              <p:cNvSpPr>
                <a:spLocks/>
              </p:cNvSpPr>
              <p:nvPr/>
            </p:nvSpPr>
            <p:spPr bwMode="auto">
              <a:xfrm>
                <a:off x="925433" y="3846513"/>
                <a:ext cx="1951181" cy="1004888"/>
              </a:xfrm>
              <a:custGeom>
                <a:avLst/>
                <a:gdLst>
                  <a:gd name="T0" fmla="*/ 168 w 3572"/>
                  <a:gd name="T1" fmla="*/ 3043 h 3203"/>
                  <a:gd name="T2" fmla="*/ 280 w 3572"/>
                  <a:gd name="T3" fmla="*/ 2963 h 3203"/>
                  <a:gd name="T4" fmla="*/ 380 w 3572"/>
                  <a:gd name="T5" fmla="*/ 2879 h 3203"/>
                  <a:gd name="T6" fmla="*/ 536 w 3572"/>
                  <a:gd name="T7" fmla="*/ 2787 h 3203"/>
                  <a:gd name="T8" fmla="*/ 648 w 3572"/>
                  <a:gd name="T9" fmla="*/ 2643 h 3203"/>
                  <a:gd name="T10" fmla="*/ 776 w 3572"/>
                  <a:gd name="T11" fmla="*/ 2547 h 3203"/>
                  <a:gd name="T12" fmla="*/ 872 w 3572"/>
                  <a:gd name="T13" fmla="*/ 2435 h 3203"/>
                  <a:gd name="T14" fmla="*/ 956 w 3572"/>
                  <a:gd name="T15" fmla="*/ 2303 h 3203"/>
                  <a:gd name="T16" fmla="*/ 1100 w 3572"/>
                  <a:gd name="T17" fmla="*/ 2223 h 3203"/>
                  <a:gd name="T18" fmla="*/ 1189 w 3572"/>
                  <a:gd name="T19" fmla="*/ 2138 h 3203"/>
                  <a:gd name="T20" fmla="*/ 1352 w 3572"/>
                  <a:gd name="T21" fmla="*/ 2003 h 3203"/>
                  <a:gd name="T22" fmla="*/ 1480 w 3572"/>
                  <a:gd name="T23" fmla="*/ 1923 h 3203"/>
                  <a:gd name="T24" fmla="*/ 1592 w 3572"/>
                  <a:gd name="T25" fmla="*/ 1779 h 3203"/>
                  <a:gd name="T26" fmla="*/ 1736 w 3572"/>
                  <a:gd name="T27" fmla="*/ 1651 h 3203"/>
                  <a:gd name="T28" fmla="*/ 1832 w 3572"/>
                  <a:gd name="T29" fmla="*/ 1523 h 3203"/>
                  <a:gd name="T30" fmla="*/ 1944 w 3572"/>
                  <a:gd name="T31" fmla="*/ 1427 h 3203"/>
                  <a:gd name="T32" fmla="*/ 2028 w 3572"/>
                  <a:gd name="T33" fmla="*/ 1343 h 3203"/>
                  <a:gd name="T34" fmla="*/ 2184 w 3572"/>
                  <a:gd name="T35" fmla="*/ 1235 h 3203"/>
                  <a:gd name="T36" fmla="*/ 2312 w 3572"/>
                  <a:gd name="T37" fmla="*/ 1139 h 3203"/>
                  <a:gd name="T38" fmla="*/ 2389 w 3572"/>
                  <a:gd name="T39" fmla="*/ 1050 h 3203"/>
                  <a:gd name="T40" fmla="*/ 2508 w 3572"/>
                  <a:gd name="T41" fmla="*/ 959 h 3203"/>
                  <a:gd name="T42" fmla="*/ 2632 w 3572"/>
                  <a:gd name="T43" fmla="*/ 851 h 3203"/>
                  <a:gd name="T44" fmla="*/ 2760 w 3572"/>
                  <a:gd name="T45" fmla="*/ 707 h 3203"/>
                  <a:gd name="T46" fmla="*/ 2872 w 3572"/>
                  <a:gd name="T47" fmla="*/ 579 h 3203"/>
                  <a:gd name="T48" fmla="*/ 2988 w 3572"/>
                  <a:gd name="T49" fmla="*/ 495 h 3203"/>
                  <a:gd name="T50" fmla="*/ 3091 w 3572"/>
                  <a:gd name="T51" fmla="*/ 383 h 3203"/>
                  <a:gd name="T52" fmla="*/ 3196 w 3572"/>
                  <a:gd name="T53" fmla="*/ 239 h 3203"/>
                  <a:gd name="T54" fmla="*/ 3336 w 3572"/>
                  <a:gd name="T55" fmla="*/ 147 h 3203"/>
                  <a:gd name="T56" fmla="*/ 3464 w 3572"/>
                  <a:gd name="T57" fmla="*/ 51 h 3203"/>
                  <a:gd name="T58" fmla="*/ 3477 w 3572"/>
                  <a:gd name="T59" fmla="*/ 136 h 3203"/>
                  <a:gd name="T60" fmla="*/ 3349 w 3572"/>
                  <a:gd name="T61" fmla="*/ 232 h 3203"/>
                  <a:gd name="T62" fmla="*/ 3208 w 3572"/>
                  <a:gd name="T63" fmla="*/ 307 h 3203"/>
                  <a:gd name="T64" fmla="*/ 3112 w 3572"/>
                  <a:gd name="T65" fmla="*/ 435 h 3203"/>
                  <a:gd name="T66" fmla="*/ 3036 w 3572"/>
                  <a:gd name="T67" fmla="*/ 557 h 3203"/>
                  <a:gd name="T68" fmla="*/ 2892 w 3572"/>
                  <a:gd name="T69" fmla="*/ 637 h 3203"/>
                  <a:gd name="T70" fmla="*/ 2780 w 3572"/>
                  <a:gd name="T71" fmla="*/ 765 h 3203"/>
                  <a:gd name="T72" fmla="*/ 2645 w 3572"/>
                  <a:gd name="T73" fmla="*/ 920 h 3203"/>
                  <a:gd name="T74" fmla="*/ 2538 w 3572"/>
                  <a:gd name="T75" fmla="*/ 1039 h 3203"/>
                  <a:gd name="T76" fmla="*/ 2408 w 3572"/>
                  <a:gd name="T77" fmla="*/ 1139 h 3203"/>
                  <a:gd name="T78" fmla="*/ 2309 w 3572"/>
                  <a:gd name="T79" fmla="*/ 1208 h 3203"/>
                  <a:gd name="T80" fmla="*/ 2204 w 3572"/>
                  <a:gd name="T81" fmla="*/ 1293 h 3203"/>
                  <a:gd name="T82" fmla="*/ 2040 w 3572"/>
                  <a:gd name="T83" fmla="*/ 1427 h 3203"/>
                  <a:gd name="T84" fmla="*/ 1957 w 3572"/>
                  <a:gd name="T85" fmla="*/ 1512 h 3203"/>
                  <a:gd name="T86" fmla="*/ 1854 w 3572"/>
                  <a:gd name="T87" fmla="*/ 1624 h 3203"/>
                  <a:gd name="T88" fmla="*/ 1688 w 3572"/>
                  <a:gd name="T89" fmla="*/ 1731 h 3203"/>
                  <a:gd name="T90" fmla="*/ 1605 w 3572"/>
                  <a:gd name="T91" fmla="*/ 1864 h 3203"/>
                  <a:gd name="T92" fmla="*/ 1448 w 3572"/>
                  <a:gd name="T93" fmla="*/ 2003 h 3203"/>
                  <a:gd name="T94" fmla="*/ 1372 w 3572"/>
                  <a:gd name="T95" fmla="*/ 2093 h 3203"/>
                  <a:gd name="T96" fmla="*/ 1237 w 3572"/>
                  <a:gd name="T97" fmla="*/ 2200 h 3203"/>
                  <a:gd name="T98" fmla="*/ 1112 w 3572"/>
                  <a:gd name="T99" fmla="*/ 2307 h 3203"/>
                  <a:gd name="T100" fmla="*/ 1004 w 3572"/>
                  <a:gd name="T101" fmla="*/ 2381 h 3203"/>
                  <a:gd name="T102" fmla="*/ 885 w 3572"/>
                  <a:gd name="T103" fmla="*/ 2504 h 3203"/>
                  <a:gd name="T104" fmla="*/ 789 w 3572"/>
                  <a:gd name="T105" fmla="*/ 2616 h 3203"/>
                  <a:gd name="T106" fmla="*/ 668 w 3572"/>
                  <a:gd name="T107" fmla="*/ 2733 h 3203"/>
                  <a:gd name="T108" fmla="*/ 549 w 3572"/>
                  <a:gd name="T109" fmla="*/ 2856 h 3203"/>
                  <a:gd name="T110" fmla="*/ 392 w 3572"/>
                  <a:gd name="T111" fmla="*/ 2963 h 3203"/>
                  <a:gd name="T112" fmla="*/ 300 w 3572"/>
                  <a:gd name="T113" fmla="*/ 3053 h 3203"/>
                  <a:gd name="T114" fmla="*/ 181 w 3572"/>
                  <a:gd name="T115" fmla="*/ 3128 h 3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2" h="3203">
                    <a:moveTo>
                      <a:pt x="40" y="3123"/>
                    </a:moveTo>
                    <a:lnTo>
                      <a:pt x="56" y="3123"/>
                    </a:lnTo>
                    <a:lnTo>
                      <a:pt x="21" y="3146"/>
                    </a:lnTo>
                    <a:lnTo>
                      <a:pt x="37" y="3114"/>
                    </a:lnTo>
                    <a:cubicBezTo>
                      <a:pt x="43" y="3100"/>
                      <a:pt x="57" y="3091"/>
                      <a:pt x="72" y="3091"/>
                    </a:cubicBezTo>
                    <a:lnTo>
                      <a:pt x="88" y="3091"/>
                    </a:lnTo>
                    <a:lnTo>
                      <a:pt x="120" y="3091"/>
                    </a:lnTo>
                    <a:lnTo>
                      <a:pt x="92" y="3103"/>
                    </a:lnTo>
                    <a:lnTo>
                      <a:pt x="108" y="3087"/>
                    </a:lnTo>
                    <a:lnTo>
                      <a:pt x="124" y="3071"/>
                    </a:lnTo>
                    <a:lnTo>
                      <a:pt x="140" y="3055"/>
                    </a:lnTo>
                    <a:cubicBezTo>
                      <a:pt x="148" y="3048"/>
                      <a:pt x="158" y="3043"/>
                      <a:pt x="168" y="3043"/>
                    </a:cubicBezTo>
                    <a:lnTo>
                      <a:pt x="184" y="3043"/>
                    </a:lnTo>
                    <a:lnTo>
                      <a:pt x="156" y="3055"/>
                    </a:lnTo>
                    <a:lnTo>
                      <a:pt x="172" y="3039"/>
                    </a:lnTo>
                    <a:cubicBezTo>
                      <a:pt x="180" y="3032"/>
                      <a:pt x="190" y="3027"/>
                      <a:pt x="200" y="3027"/>
                    </a:cubicBezTo>
                    <a:lnTo>
                      <a:pt x="216" y="3027"/>
                    </a:lnTo>
                    <a:lnTo>
                      <a:pt x="232" y="3027"/>
                    </a:lnTo>
                    <a:lnTo>
                      <a:pt x="204" y="3039"/>
                    </a:lnTo>
                    <a:lnTo>
                      <a:pt x="220" y="3023"/>
                    </a:lnTo>
                    <a:lnTo>
                      <a:pt x="236" y="3007"/>
                    </a:lnTo>
                    <a:lnTo>
                      <a:pt x="229" y="3018"/>
                    </a:lnTo>
                    <a:lnTo>
                      <a:pt x="245" y="2986"/>
                    </a:lnTo>
                    <a:cubicBezTo>
                      <a:pt x="251" y="2972"/>
                      <a:pt x="265" y="2963"/>
                      <a:pt x="280" y="2963"/>
                    </a:cubicBezTo>
                    <a:lnTo>
                      <a:pt x="312" y="2963"/>
                    </a:lnTo>
                    <a:lnTo>
                      <a:pt x="277" y="2986"/>
                    </a:lnTo>
                    <a:lnTo>
                      <a:pt x="293" y="2954"/>
                    </a:lnTo>
                    <a:cubicBezTo>
                      <a:pt x="295" y="2950"/>
                      <a:pt x="297" y="2946"/>
                      <a:pt x="300" y="2943"/>
                    </a:cubicBezTo>
                    <a:lnTo>
                      <a:pt x="316" y="2927"/>
                    </a:lnTo>
                    <a:lnTo>
                      <a:pt x="309" y="2938"/>
                    </a:lnTo>
                    <a:lnTo>
                      <a:pt x="325" y="2906"/>
                    </a:lnTo>
                    <a:cubicBezTo>
                      <a:pt x="331" y="2892"/>
                      <a:pt x="345" y="2883"/>
                      <a:pt x="360" y="2883"/>
                    </a:cubicBezTo>
                    <a:lnTo>
                      <a:pt x="376" y="2883"/>
                    </a:lnTo>
                    <a:lnTo>
                      <a:pt x="392" y="2883"/>
                    </a:lnTo>
                    <a:lnTo>
                      <a:pt x="364" y="2895"/>
                    </a:lnTo>
                    <a:lnTo>
                      <a:pt x="380" y="2879"/>
                    </a:lnTo>
                    <a:lnTo>
                      <a:pt x="396" y="2863"/>
                    </a:lnTo>
                    <a:cubicBezTo>
                      <a:pt x="404" y="2856"/>
                      <a:pt x="414" y="2851"/>
                      <a:pt x="424" y="2851"/>
                    </a:cubicBezTo>
                    <a:lnTo>
                      <a:pt x="440" y="2851"/>
                    </a:lnTo>
                    <a:lnTo>
                      <a:pt x="412" y="2863"/>
                    </a:lnTo>
                    <a:lnTo>
                      <a:pt x="428" y="2847"/>
                    </a:lnTo>
                    <a:cubicBezTo>
                      <a:pt x="436" y="2840"/>
                      <a:pt x="446" y="2835"/>
                      <a:pt x="456" y="2835"/>
                    </a:cubicBezTo>
                    <a:lnTo>
                      <a:pt x="472" y="2835"/>
                    </a:lnTo>
                    <a:lnTo>
                      <a:pt x="444" y="2847"/>
                    </a:lnTo>
                    <a:lnTo>
                      <a:pt x="460" y="2831"/>
                    </a:lnTo>
                    <a:lnTo>
                      <a:pt x="492" y="2799"/>
                    </a:lnTo>
                    <a:cubicBezTo>
                      <a:pt x="500" y="2792"/>
                      <a:pt x="510" y="2787"/>
                      <a:pt x="520" y="2787"/>
                    </a:cubicBezTo>
                    <a:lnTo>
                      <a:pt x="536" y="2787"/>
                    </a:lnTo>
                    <a:lnTo>
                      <a:pt x="501" y="2810"/>
                    </a:lnTo>
                    <a:lnTo>
                      <a:pt x="517" y="2778"/>
                    </a:lnTo>
                    <a:lnTo>
                      <a:pt x="533" y="2746"/>
                    </a:lnTo>
                    <a:lnTo>
                      <a:pt x="549" y="2714"/>
                    </a:lnTo>
                    <a:cubicBezTo>
                      <a:pt x="551" y="2710"/>
                      <a:pt x="553" y="2706"/>
                      <a:pt x="556" y="2703"/>
                    </a:cubicBezTo>
                    <a:lnTo>
                      <a:pt x="572" y="2687"/>
                    </a:lnTo>
                    <a:cubicBezTo>
                      <a:pt x="580" y="2680"/>
                      <a:pt x="590" y="2675"/>
                      <a:pt x="600" y="2675"/>
                    </a:cubicBezTo>
                    <a:lnTo>
                      <a:pt x="616" y="2675"/>
                    </a:lnTo>
                    <a:lnTo>
                      <a:pt x="632" y="2675"/>
                    </a:lnTo>
                    <a:lnTo>
                      <a:pt x="597" y="2698"/>
                    </a:lnTo>
                    <a:lnTo>
                      <a:pt x="613" y="2666"/>
                    </a:lnTo>
                    <a:cubicBezTo>
                      <a:pt x="619" y="2652"/>
                      <a:pt x="633" y="2643"/>
                      <a:pt x="648" y="2643"/>
                    </a:cubicBezTo>
                    <a:lnTo>
                      <a:pt x="664" y="2643"/>
                    </a:lnTo>
                    <a:lnTo>
                      <a:pt x="636" y="2655"/>
                    </a:lnTo>
                    <a:lnTo>
                      <a:pt x="652" y="2639"/>
                    </a:lnTo>
                    <a:cubicBezTo>
                      <a:pt x="655" y="2636"/>
                      <a:pt x="659" y="2634"/>
                      <a:pt x="663" y="2632"/>
                    </a:cubicBezTo>
                    <a:lnTo>
                      <a:pt x="695" y="2616"/>
                    </a:lnTo>
                    <a:lnTo>
                      <a:pt x="677" y="2634"/>
                    </a:lnTo>
                    <a:lnTo>
                      <a:pt x="693" y="2602"/>
                    </a:lnTo>
                    <a:cubicBezTo>
                      <a:pt x="695" y="2598"/>
                      <a:pt x="697" y="2594"/>
                      <a:pt x="700" y="2591"/>
                    </a:cubicBezTo>
                    <a:lnTo>
                      <a:pt x="716" y="2575"/>
                    </a:lnTo>
                    <a:lnTo>
                      <a:pt x="732" y="2559"/>
                    </a:lnTo>
                    <a:cubicBezTo>
                      <a:pt x="740" y="2552"/>
                      <a:pt x="750" y="2547"/>
                      <a:pt x="760" y="2547"/>
                    </a:cubicBezTo>
                    <a:lnTo>
                      <a:pt x="776" y="2547"/>
                    </a:lnTo>
                    <a:lnTo>
                      <a:pt x="748" y="2559"/>
                    </a:lnTo>
                    <a:lnTo>
                      <a:pt x="764" y="2543"/>
                    </a:lnTo>
                    <a:lnTo>
                      <a:pt x="757" y="2554"/>
                    </a:lnTo>
                    <a:lnTo>
                      <a:pt x="773" y="2522"/>
                    </a:lnTo>
                    <a:cubicBezTo>
                      <a:pt x="775" y="2518"/>
                      <a:pt x="777" y="2514"/>
                      <a:pt x="780" y="2511"/>
                    </a:cubicBezTo>
                    <a:lnTo>
                      <a:pt x="796" y="2495"/>
                    </a:lnTo>
                    <a:lnTo>
                      <a:pt x="789" y="2506"/>
                    </a:lnTo>
                    <a:lnTo>
                      <a:pt x="805" y="2474"/>
                    </a:lnTo>
                    <a:cubicBezTo>
                      <a:pt x="807" y="2470"/>
                      <a:pt x="809" y="2466"/>
                      <a:pt x="812" y="2463"/>
                    </a:cubicBezTo>
                    <a:lnTo>
                      <a:pt x="828" y="2447"/>
                    </a:lnTo>
                    <a:cubicBezTo>
                      <a:pt x="836" y="2440"/>
                      <a:pt x="846" y="2435"/>
                      <a:pt x="856" y="2435"/>
                    </a:cubicBezTo>
                    <a:lnTo>
                      <a:pt x="872" y="2435"/>
                    </a:lnTo>
                    <a:lnTo>
                      <a:pt x="844" y="2447"/>
                    </a:lnTo>
                    <a:lnTo>
                      <a:pt x="860" y="2431"/>
                    </a:lnTo>
                    <a:lnTo>
                      <a:pt x="892" y="2399"/>
                    </a:lnTo>
                    <a:lnTo>
                      <a:pt x="883" y="2415"/>
                    </a:lnTo>
                    <a:lnTo>
                      <a:pt x="899" y="2367"/>
                    </a:lnTo>
                    <a:cubicBezTo>
                      <a:pt x="904" y="2350"/>
                      <a:pt x="919" y="2339"/>
                      <a:pt x="936" y="2339"/>
                    </a:cubicBezTo>
                    <a:lnTo>
                      <a:pt x="952" y="2339"/>
                    </a:lnTo>
                    <a:lnTo>
                      <a:pt x="924" y="2351"/>
                    </a:lnTo>
                    <a:lnTo>
                      <a:pt x="940" y="2335"/>
                    </a:lnTo>
                    <a:lnTo>
                      <a:pt x="933" y="2346"/>
                    </a:lnTo>
                    <a:lnTo>
                      <a:pt x="949" y="2314"/>
                    </a:lnTo>
                    <a:cubicBezTo>
                      <a:pt x="951" y="2310"/>
                      <a:pt x="953" y="2306"/>
                      <a:pt x="956" y="2303"/>
                    </a:cubicBezTo>
                    <a:lnTo>
                      <a:pt x="972" y="2287"/>
                    </a:lnTo>
                    <a:cubicBezTo>
                      <a:pt x="980" y="2280"/>
                      <a:pt x="990" y="2275"/>
                      <a:pt x="1000" y="2275"/>
                    </a:cubicBezTo>
                    <a:lnTo>
                      <a:pt x="1016" y="2275"/>
                    </a:lnTo>
                    <a:lnTo>
                      <a:pt x="988" y="2287"/>
                    </a:lnTo>
                    <a:lnTo>
                      <a:pt x="1004" y="2271"/>
                    </a:lnTo>
                    <a:lnTo>
                      <a:pt x="1020" y="2255"/>
                    </a:lnTo>
                    <a:lnTo>
                      <a:pt x="1036" y="2239"/>
                    </a:lnTo>
                    <a:cubicBezTo>
                      <a:pt x="1044" y="2232"/>
                      <a:pt x="1054" y="2227"/>
                      <a:pt x="1064" y="2227"/>
                    </a:cubicBezTo>
                    <a:lnTo>
                      <a:pt x="1080" y="2227"/>
                    </a:lnTo>
                    <a:lnTo>
                      <a:pt x="1112" y="2227"/>
                    </a:lnTo>
                    <a:lnTo>
                      <a:pt x="1084" y="2239"/>
                    </a:lnTo>
                    <a:lnTo>
                      <a:pt x="1100" y="2223"/>
                    </a:lnTo>
                    <a:lnTo>
                      <a:pt x="1116" y="2207"/>
                    </a:lnTo>
                    <a:lnTo>
                      <a:pt x="1109" y="2218"/>
                    </a:lnTo>
                    <a:lnTo>
                      <a:pt x="1125" y="2186"/>
                    </a:lnTo>
                    <a:cubicBezTo>
                      <a:pt x="1131" y="2172"/>
                      <a:pt x="1145" y="2163"/>
                      <a:pt x="1160" y="2163"/>
                    </a:cubicBezTo>
                    <a:lnTo>
                      <a:pt x="1176" y="2163"/>
                    </a:lnTo>
                    <a:lnTo>
                      <a:pt x="1141" y="2186"/>
                    </a:lnTo>
                    <a:lnTo>
                      <a:pt x="1157" y="2154"/>
                    </a:lnTo>
                    <a:cubicBezTo>
                      <a:pt x="1163" y="2140"/>
                      <a:pt x="1177" y="2131"/>
                      <a:pt x="1192" y="2131"/>
                    </a:cubicBezTo>
                    <a:lnTo>
                      <a:pt x="1208" y="2131"/>
                    </a:lnTo>
                    <a:lnTo>
                      <a:pt x="1180" y="2143"/>
                    </a:lnTo>
                    <a:lnTo>
                      <a:pt x="1196" y="2127"/>
                    </a:lnTo>
                    <a:lnTo>
                      <a:pt x="1189" y="2138"/>
                    </a:lnTo>
                    <a:lnTo>
                      <a:pt x="1205" y="2106"/>
                    </a:lnTo>
                    <a:lnTo>
                      <a:pt x="1221" y="2074"/>
                    </a:lnTo>
                    <a:cubicBezTo>
                      <a:pt x="1227" y="2060"/>
                      <a:pt x="1241" y="2051"/>
                      <a:pt x="1256" y="2051"/>
                    </a:cubicBezTo>
                    <a:lnTo>
                      <a:pt x="1272" y="2051"/>
                    </a:lnTo>
                    <a:lnTo>
                      <a:pt x="1288" y="2051"/>
                    </a:lnTo>
                    <a:lnTo>
                      <a:pt x="1271" y="2056"/>
                    </a:lnTo>
                    <a:lnTo>
                      <a:pt x="1303" y="2040"/>
                    </a:lnTo>
                    <a:cubicBezTo>
                      <a:pt x="1308" y="2037"/>
                      <a:pt x="1314" y="2035"/>
                      <a:pt x="1320" y="2035"/>
                    </a:cubicBezTo>
                    <a:lnTo>
                      <a:pt x="1336" y="2035"/>
                    </a:lnTo>
                    <a:lnTo>
                      <a:pt x="1301" y="2058"/>
                    </a:lnTo>
                    <a:lnTo>
                      <a:pt x="1317" y="2026"/>
                    </a:lnTo>
                    <a:cubicBezTo>
                      <a:pt x="1323" y="2012"/>
                      <a:pt x="1337" y="2003"/>
                      <a:pt x="1352" y="2003"/>
                    </a:cubicBezTo>
                    <a:lnTo>
                      <a:pt x="1368" y="2003"/>
                    </a:lnTo>
                    <a:lnTo>
                      <a:pt x="1384" y="2003"/>
                    </a:lnTo>
                    <a:lnTo>
                      <a:pt x="1356" y="2015"/>
                    </a:lnTo>
                    <a:lnTo>
                      <a:pt x="1372" y="1999"/>
                    </a:lnTo>
                    <a:lnTo>
                      <a:pt x="1388" y="1983"/>
                    </a:lnTo>
                    <a:lnTo>
                      <a:pt x="1381" y="1994"/>
                    </a:lnTo>
                    <a:lnTo>
                      <a:pt x="1397" y="1962"/>
                    </a:lnTo>
                    <a:cubicBezTo>
                      <a:pt x="1399" y="1958"/>
                      <a:pt x="1401" y="1954"/>
                      <a:pt x="1404" y="1951"/>
                    </a:cubicBezTo>
                    <a:lnTo>
                      <a:pt x="1420" y="1935"/>
                    </a:lnTo>
                    <a:cubicBezTo>
                      <a:pt x="1428" y="1928"/>
                      <a:pt x="1438" y="1923"/>
                      <a:pt x="1448" y="1923"/>
                    </a:cubicBezTo>
                    <a:lnTo>
                      <a:pt x="1464" y="1923"/>
                    </a:lnTo>
                    <a:lnTo>
                      <a:pt x="1480" y="1923"/>
                    </a:lnTo>
                    <a:lnTo>
                      <a:pt x="1452" y="1935"/>
                    </a:lnTo>
                    <a:lnTo>
                      <a:pt x="1484" y="1903"/>
                    </a:lnTo>
                    <a:cubicBezTo>
                      <a:pt x="1492" y="1896"/>
                      <a:pt x="1502" y="1891"/>
                      <a:pt x="1512" y="1891"/>
                    </a:cubicBezTo>
                    <a:lnTo>
                      <a:pt x="1528" y="1891"/>
                    </a:lnTo>
                    <a:lnTo>
                      <a:pt x="1493" y="1914"/>
                    </a:lnTo>
                    <a:lnTo>
                      <a:pt x="1509" y="1882"/>
                    </a:lnTo>
                    <a:lnTo>
                      <a:pt x="1507" y="1887"/>
                    </a:lnTo>
                    <a:lnTo>
                      <a:pt x="1523" y="1839"/>
                    </a:lnTo>
                    <a:cubicBezTo>
                      <a:pt x="1524" y="1833"/>
                      <a:pt x="1528" y="1828"/>
                      <a:pt x="1532" y="1823"/>
                    </a:cubicBezTo>
                    <a:lnTo>
                      <a:pt x="1548" y="1807"/>
                    </a:lnTo>
                    <a:lnTo>
                      <a:pt x="1564" y="1791"/>
                    </a:lnTo>
                    <a:cubicBezTo>
                      <a:pt x="1572" y="1784"/>
                      <a:pt x="1582" y="1779"/>
                      <a:pt x="1592" y="1779"/>
                    </a:cubicBezTo>
                    <a:lnTo>
                      <a:pt x="1608" y="1779"/>
                    </a:lnTo>
                    <a:lnTo>
                      <a:pt x="1580" y="1791"/>
                    </a:lnTo>
                    <a:lnTo>
                      <a:pt x="1596" y="1775"/>
                    </a:lnTo>
                    <a:lnTo>
                      <a:pt x="1589" y="1786"/>
                    </a:lnTo>
                    <a:lnTo>
                      <a:pt x="1605" y="1754"/>
                    </a:lnTo>
                    <a:lnTo>
                      <a:pt x="1621" y="1722"/>
                    </a:lnTo>
                    <a:lnTo>
                      <a:pt x="1637" y="1690"/>
                    </a:lnTo>
                    <a:cubicBezTo>
                      <a:pt x="1639" y="1686"/>
                      <a:pt x="1641" y="1682"/>
                      <a:pt x="1644" y="1679"/>
                    </a:cubicBezTo>
                    <a:lnTo>
                      <a:pt x="1660" y="1663"/>
                    </a:lnTo>
                    <a:cubicBezTo>
                      <a:pt x="1668" y="1656"/>
                      <a:pt x="1678" y="1651"/>
                      <a:pt x="1688" y="1651"/>
                    </a:cubicBezTo>
                    <a:lnTo>
                      <a:pt x="1720" y="1651"/>
                    </a:lnTo>
                    <a:lnTo>
                      <a:pt x="1736" y="1651"/>
                    </a:lnTo>
                    <a:lnTo>
                      <a:pt x="1708" y="1663"/>
                    </a:lnTo>
                    <a:lnTo>
                      <a:pt x="1724" y="1647"/>
                    </a:lnTo>
                    <a:lnTo>
                      <a:pt x="1717" y="1658"/>
                    </a:lnTo>
                    <a:lnTo>
                      <a:pt x="1733" y="1626"/>
                    </a:lnTo>
                    <a:cubicBezTo>
                      <a:pt x="1735" y="1622"/>
                      <a:pt x="1737" y="1618"/>
                      <a:pt x="1740" y="1615"/>
                    </a:cubicBezTo>
                    <a:lnTo>
                      <a:pt x="1756" y="1599"/>
                    </a:lnTo>
                    <a:lnTo>
                      <a:pt x="1772" y="1583"/>
                    </a:lnTo>
                    <a:cubicBezTo>
                      <a:pt x="1780" y="1576"/>
                      <a:pt x="1790" y="1571"/>
                      <a:pt x="1800" y="1571"/>
                    </a:cubicBezTo>
                    <a:lnTo>
                      <a:pt x="1816" y="1571"/>
                    </a:lnTo>
                    <a:lnTo>
                      <a:pt x="1779" y="1599"/>
                    </a:lnTo>
                    <a:lnTo>
                      <a:pt x="1795" y="1551"/>
                    </a:lnTo>
                    <a:cubicBezTo>
                      <a:pt x="1800" y="1534"/>
                      <a:pt x="1815" y="1523"/>
                      <a:pt x="1832" y="1523"/>
                    </a:cubicBezTo>
                    <a:lnTo>
                      <a:pt x="1848" y="1523"/>
                    </a:lnTo>
                    <a:lnTo>
                      <a:pt x="1813" y="1546"/>
                    </a:lnTo>
                    <a:lnTo>
                      <a:pt x="1829" y="1514"/>
                    </a:lnTo>
                    <a:cubicBezTo>
                      <a:pt x="1831" y="1510"/>
                      <a:pt x="1833" y="1506"/>
                      <a:pt x="1836" y="1503"/>
                    </a:cubicBezTo>
                    <a:lnTo>
                      <a:pt x="1852" y="1487"/>
                    </a:lnTo>
                    <a:cubicBezTo>
                      <a:pt x="1860" y="1480"/>
                      <a:pt x="1870" y="1475"/>
                      <a:pt x="1880" y="1475"/>
                    </a:cubicBezTo>
                    <a:lnTo>
                      <a:pt x="1912" y="1475"/>
                    </a:lnTo>
                    <a:lnTo>
                      <a:pt x="1877" y="1498"/>
                    </a:lnTo>
                    <a:lnTo>
                      <a:pt x="1893" y="1466"/>
                    </a:lnTo>
                    <a:cubicBezTo>
                      <a:pt x="1895" y="1462"/>
                      <a:pt x="1897" y="1458"/>
                      <a:pt x="1900" y="1455"/>
                    </a:cubicBezTo>
                    <a:lnTo>
                      <a:pt x="1916" y="1439"/>
                    </a:lnTo>
                    <a:cubicBezTo>
                      <a:pt x="1924" y="1432"/>
                      <a:pt x="1934" y="1427"/>
                      <a:pt x="1944" y="1427"/>
                    </a:cubicBezTo>
                    <a:lnTo>
                      <a:pt x="1960" y="1427"/>
                    </a:lnTo>
                    <a:lnTo>
                      <a:pt x="1932" y="1439"/>
                    </a:lnTo>
                    <a:lnTo>
                      <a:pt x="1948" y="1423"/>
                    </a:lnTo>
                    <a:lnTo>
                      <a:pt x="1941" y="1434"/>
                    </a:lnTo>
                    <a:lnTo>
                      <a:pt x="1957" y="1402"/>
                    </a:lnTo>
                    <a:cubicBezTo>
                      <a:pt x="1959" y="1398"/>
                      <a:pt x="1961" y="1394"/>
                      <a:pt x="1964" y="1391"/>
                    </a:cubicBezTo>
                    <a:lnTo>
                      <a:pt x="1980" y="1375"/>
                    </a:lnTo>
                    <a:lnTo>
                      <a:pt x="1996" y="1359"/>
                    </a:lnTo>
                    <a:cubicBezTo>
                      <a:pt x="2004" y="1352"/>
                      <a:pt x="2014" y="1347"/>
                      <a:pt x="2024" y="1347"/>
                    </a:cubicBezTo>
                    <a:lnTo>
                      <a:pt x="2040" y="1347"/>
                    </a:lnTo>
                    <a:lnTo>
                      <a:pt x="2012" y="1359"/>
                    </a:lnTo>
                    <a:lnTo>
                      <a:pt x="2028" y="1343"/>
                    </a:lnTo>
                    <a:lnTo>
                      <a:pt x="2044" y="1327"/>
                    </a:lnTo>
                    <a:lnTo>
                      <a:pt x="2060" y="1311"/>
                    </a:lnTo>
                    <a:cubicBezTo>
                      <a:pt x="2068" y="1304"/>
                      <a:pt x="2078" y="1299"/>
                      <a:pt x="2088" y="1299"/>
                    </a:cubicBezTo>
                    <a:lnTo>
                      <a:pt x="2120" y="1299"/>
                    </a:lnTo>
                    <a:lnTo>
                      <a:pt x="2085" y="1322"/>
                    </a:lnTo>
                    <a:lnTo>
                      <a:pt x="2101" y="1290"/>
                    </a:lnTo>
                    <a:cubicBezTo>
                      <a:pt x="2107" y="1276"/>
                      <a:pt x="2121" y="1267"/>
                      <a:pt x="2136" y="1267"/>
                    </a:cubicBezTo>
                    <a:lnTo>
                      <a:pt x="2152" y="1267"/>
                    </a:lnTo>
                    <a:lnTo>
                      <a:pt x="2117" y="1290"/>
                    </a:lnTo>
                    <a:lnTo>
                      <a:pt x="2133" y="1258"/>
                    </a:lnTo>
                    <a:cubicBezTo>
                      <a:pt x="2139" y="1244"/>
                      <a:pt x="2153" y="1235"/>
                      <a:pt x="2168" y="1235"/>
                    </a:cubicBezTo>
                    <a:lnTo>
                      <a:pt x="2184" y="1235"/>
                    </a:lnTo>
                    <a:lnTo>
                      <a:pt x="2149" y="1258"/>
                    </a:lnTo>
                    <a:lnTo>
                      <a:pt x="2165" y="1226"/>
                    </a:lnTo>
                    <a:cubicBezTo>
                      <a:pt x="2167" y="1222"/>
                      <a:pt x="2169" y="1218"/>
                      <a:pt x="2172" y="1215"/>
                    </a:cubicBezTo>
                    <a:lnTo>
                      <a:pt x="2188" y="1199"/>
                    </a:lnTo>
                    <a:cubicBezTo>
                      <a:pt x="2196" y="1192"/>
                      <a:pt x="2206" y="1187"/>
                      <a:pt x="2216" y="1187"/>
                    </a:cubicBezTo>
                    <a:lnTo>
                      <a:pt x="2232" y="1187"/>
                    </a:lnTo>
                    <a:lnTo>
                      <a:pt x="2204" y="1199"/>
                    </a:lnTo>
                    <a:lnTo>
                      <a:pt x="2220" y="1183"/>
                    </a:lnTo>
                    <a:lnTo>
                      <a:pt x="2236" y="1167"/>
                    </a:lnTo>
                    <a:lnTo>
                      <a:pt x="2252" y="1151"/>
                    </a:lnTo>
                    <a:cubicBezTo>
                      <a:pt x="2260" y="1144"/>
                      <a:pt x="2270" y="1139"/>
                      <a:pt x="2280" y="1139"/>
                    </a:cubicBezTo>
                    <a:lnTo>
                      <a:pt x="2312" y="1139"/>
                    </a:lnTo>
                    <a:lnTo>
                      <a:pt x="2277" y="1162"/>
                    </a:lnTo>
                    <a:lnTo>
                      <a:pt x="2293" y="1130"/>
                    </a:lnTo>
                    <a:cubicBezTo>
                      <a:pt x="2299" y="1116"/>
                      <a:pt x="2313" y="1107"/>
                      <a:pt x="2328" y="1107"/>
                    </a:cubicBezTo>
                    <a:lnTo>
                      <a:pt x="2344" y="1107"/>
                    </a:lnTo>
                    <a:lnTo>
                      <a:pt x="2316" y="1119"/>
                    </a:lnTo>
                    <a:lnTo>
                      <a:pt x="2332" y="1103"/>
                    </a:lnTo>
                    <a:lnTo>
                      <a:pt x="2348" y="1087"/>
                    </a:lnTo>
                    <a:lnTo>
                      <a:pt x="2364" y="1071"/>
                    </a:lnTo>
                    <a:cubicBezTo>
                      <a:pt x="2372" y="1064"/>
                      <a:pt x="2382" y="1059"/>
                      <a:pt x="2392" y="1059"/>
                    </a:cubicBezTo>
                    <a:lnTo>
                      <a:pt x="2408" y="1059"/>
                    </a:lnTo>
                    <a:lnTo>
                      <a:pt x="2373" y="1082"/>
                    </a:lnTo>
                    <a:lnTo>
                      <a:pt x="2389" y="1050"/>
                    </a:lnTo>
                    <a:cubicBezTo>
                      <a:pt x="2395" y="1036"/>
                      <a:pt x="2409" y="1027"/>
                      <a:pt x="2424" y="1027"/>
                    </a:cubicBezTo>
                    <a:lnTo>
                      <a:pt x="2440" y="1027"/>
                    </a:lnTo>
                    <a:lnTo>
                      <a:pt x="2412" y="1039"/>
                    </a:lnTo>
                    <a:lnTo>
                      <a:pt x="2428" y="1023"/>
                    </a:lnTo>
                    <a:cubicBezTo>
                      <a:pt x="2436" y="1016"/>
                      <a:pt x="2446" y="1011"/>
                      <a:pt x="2456" y="1011"/>
                    </a:cubicBezTo>
                    <a:lnTo>
                      <a:pt x="2472" y="1011"/>
                    </a:lnTo>
                    <a:lnTo>
                      <a:pt x="2437" y="1034"/>
                    </a:lnTo>
                    <a:lnTo>
                      <a:pt x="2453" y="1002"/>
                    </a:lnTo>
                    <a:cubicBezTo>
                      <a:pt x="2457" y="994"/>
                      <a:pt x="2463" y="988"/>
                      <a:pt x="2471" y="984"/>
                    </a:cubicBezTo>
                    <a:lnTo>
                      <a:pt x="2503" y="968"/>
                    </a:lnTo>
                    <a:lnTo>
                      <a:pt x="2492" y="975"/>
                    </a:lnTo>
                    <a:lnTo>
                      <a:pt x="2508" y="959"/>
                    </a:lnTo>
                    <a:cubicBezTo>
                      <a:pt x="2516" y="952"/>
                      <a:pt x="2526" y="947"/>
                      <a:pt x="2536" y="947"/>
                    </a:cubicBezTo>
                    <a:lnTo>
                      <a:pt x="2552" y="947"/>
                    </a:lnTo>
                    <a:lnTo>
                      <a:pt x="2517" y="970"/>
                    </a:lnTo>
                    <a:lnTo>
                      <a:pt x="2533" y="938"/>
                    </a:lnTo>
                    <a:cubicBezTo>
                      <a:pt x="2535" y="934"/>
                      <a:pt x="2537" y="930"/>
                      <a:pt x="2540" y="927"/>
                    </a:cubicBezTo>
                    <a:lnTo>
                      <a:pt x="2556" y="911"/>
                    </a:lnTo>
                    <a:lnTo>
                      <a:pt x="2549" y="922"/>
                    </a:lnTo>
                    <a:lnTo>
                      <a:pt x="2565" y="890"/>
                    </a:lnTo>
                    <a:cubicBezTo>
                      <a:pt x="2567" y="886"/>
                      <a:pt x="2569" y="882"/>
                      <a:pt x="2572" y="879"/>
                    </a:cubicBezTo>
                    <a:lnTo>
                      <a:pt x="2588" y="863"/>
                    </a:lnTo>
                    <a:cubicBezTo>
                      <a:pt x="2596" y="856"/>
                      <a:pt x="2606" y="851"/>
                      <a:pt x="2616" y="851"/>
                    </a:cubicBezTo>
                    <a:lnTo>
                      <a:pt x="2632" y="851"/>
                    </a:lnTo>
                    <a:lnTo>
                      <a:pt x="2595" y="879"/>
                    </a:lnTo>
                    <a:lnTo>
                      <a:pt x="2611" y="831"/>
                    </a:lnTo>
                    <a:cubicBezTo>
                      <a:pt x="2616" y="814"/>
                      <a:pt x="2631" y="803"/>
                      <a:pt x="2648" y="803"/>
                    </a:cubicBezTo>
                    <a:lnTo>
                      <a:pt x="2664" y="803"/>
                    </a:lnTo>
                    <a:lnTo>
                      <a:pt x="2636" y="815"/>
                    </a:lnTo>
                    <a:lnTo>
                      <a:pt x="2652" y="799"/>
                    </a:lnTo>
                    <a:lnTo>
                      <a:pt x="2684" y="767"/>
                    </a:lnTo>
                    <a:lnTo>
                      <a:pt x="2700" y="751"/>
                    </a:lnTo>
                    <a:lnTo>
                      <a:pt x="2693" y="762"/>
                    </a:lnTo>
                    <a:lnTo>
                      <a:pt x="2709" y="730"/>
                    </a:lnTo>
                    <a:cubicBezTo>
                      <a:pt x="2715" y="716"/>
                      <a:pt x="2729" y="707"/>
                      <a:pt x="2744" y="707"/>
                    </a:cubicBezTo>
                    <a:lnTo>
                      <a:pt x="2760" y="707"/>
                    </a:lnTo>
                    <a:lnTo>
                      <a:pt x="2723" y="735"/>
                    </a:lnTo>
                    <a:lnTo>
                      <a:pt x="2739" y="687"/>
                    </a:lnTo>
                    <a:cubicBezTo>
                      <a:pt x="2740" y="681"/>
                      <a:pt x="2744" y="676"/>
                      <a:pt x="2748" y="671"/>
                    </a:cubicBezTo>
                    <a:lnTo>
                      <a:pt x="2764" y="655"/>
                    </a:lnTo>
                    <a:lnTo>
                      <a:pt x="2780" y="639"/>
                    </a:lnTo>
                    <a:lnTo>
                      <a:pt x="2796" y="623"/>
                    </a:lnTo>
                    <a:cubicBezTo>
                      <a:pt x="2804" y="616"/>
                      <a:pt x="2814" y="611"/>
                      <a:pt x="2824" y="611"/>
                    </a:cubicBezTo>
                    <a:lnTo>
                      <a:pt x="2840" y="611"/>
                    </a:lnTo>
                    <a:lnTo>
                      <a:pt x="2805" y="634"/>
                    </a:lnTo>
                    <a:lnTo>
                      <a:pt x="2821" y="602"/>
                    </a:lnTo>
                    <a:cubicBezTo>
                      <a:pt x="2827" y="588"/>
                      <a:pt x="2841" y="579"/>
                      <a:pt x="2856" y="579"/>
                    </a:cubicBezTo>
                    <a:lnTo>
                      <a:pt x="2872" y="579"/>
                    </a:lnTo>
                    <a:lnTo>
                      <a:pt x="2888" y="579"/>
                    </a:lnTo>
                    <a:lnTo>
                      <a:pt x="2920" y="579"/>
                    </a:lnTo>
                    <a:lnTo>
                      <a:pt x="2892" y="591"/>
                    </a:lnTo>
                    <a:lnTo>
                      <a:pt x="2908" y="575"/>
                    </a:lnTo>
                    <a:cubicBezTo>
                      <a:pt x="2916" y="568"/>
                      <a:pt x="2926" y="563"/>
                      <a:pt x="2936" y="563"/>
                    </a:cubicBezTo>
                    <a:lnTo>
                      <a:pt x="2952" y="563"/>
                    </a:lnTo>
                    <a:lnTo>
                      <a:pt x="2968" y="563"/>
                    </a:lnTo>
                    <a:lnTo>
                      <a:pt x="2933" y="586"/>
                    </a:lnTo>
                    <a:lnTo>
                      <a:pt x="2949" y="554"/>
                    </a:lnTo>
                    <a:lnTo>
                      <a:pt x="2965" y="522"/>
                    </a:lnTo>
                    <a:cubicBezTo>
                      <a:pt x="2967" y="518"/>
                      <a:pt x="2969" y="514"/>
                      <a:pt x="2972" y="511"/>
                    </a:cubicBezTo>
                    <a:lnTo>
                      <a:pt x="2988" y="495"/>
                    </a:lnTo>
                    <a:lnTo>
                      <a:pt x="2981" y="506"/>
                    </a:lnTo>
                    <a:lnTo>
                      <a:pt x="2997" y="474"/>
                    </a:lnTo>
                    <a:cubicBezTo>
                      <a:pt x="2999" y="470"/>
                      <a:pt x="3001" y="466"/>
                      <a:pt x="3004" y="463"/>
                    </a:cubicBezTo>
                    <a:lnTo>
                      <a:pt x="3020" y="447"/>
                    </a:lnTo>
                    <a:lnTo>
                      <a:pt x="3013" y="458"/>
                    </a:lnTo>
                    <a:lnTo>
                      <a:pt x="3029" y="426"/>
                    </a:lnTo>
                    <a:cubicBezTo>
                      <a:pt x="3031" y="422"/>
                      <a:pt x="3033" y="418"/>
                      <a:pt x="3036" y="415"/>
                    </a:cubicBezTo>
                    <a:lnTo>
                      <a:pt x="3052" y="399"/>
                    </a:lnTo>
                    <a:lnTo>
                      <a:pt x="3084" y="367"/>
                    </a:lnTo>
                    <a:cubicBezTo>
                      <a:pt x="3092" y="360"/>
                      <a:pt x="3102" y="355"/>
                      <a:pt x="3112" y="355"/>
                    </a:cubicBezTo>
                    <a:lnTo>
                      <a:pt x="3128" y="355"/>
                    </a:lnTo>
                    <a:lnTo>
                      <a:pt x="3091" y="383"/>
                    </a:lnTo>
                    <a:lnTo>
                      <a:pt x="3107" y="335"/>
                    </a:lnTo>
                    <a:cubicBezTo>
                      <a:pt x="3107" y="333"/>
                      <a:pt x="3108" y="331"/>
                      <a:pt x="3109" y="330"/>
                    </a:cubicBezTo>
                    <a:lnTo>
                      <a:pt x="3125" y="298"/>
                    </a:lnTo>
                    <a:cubicBezTo>
                      <a:pt x="3131" y="284"/>
                      <a:pt x="3145" y="275"/>
                      <a:pt x="3160" y="275"/>
                    </a:cubicBezTo>
                    <a:lnTo>
                      <a:pt x="3176" y="275"/>
                    </a:lnTo>
                    <a:lnTo>
                      <a:pt x="3148" y="287"/>
                    </a:lnTo>
                    <a:lnTo>
                      <a:pt x="3164" y="271"/>
                    </a:lnTo>
                    <a:lnTo>
                      <a:pt x="3157" y="282"/>
                    </a:lnTo>
                    <a:lnTo>
                      <a:pt x="3173" y="250"/>
                    </a:lnTo>
                    <a:cubicBezTo>
                      <a:pt x="3179" y="236"/>
                      <a:pt x="3193" y="227"/>
                      <a:pt x="3208" y="227"/>
                    </a:cubicBezTo>
                    <a:lnTo>
                      <a:pt x="3224" y="227"/>
                    </a:lnTo>
                    <a:lnTo>
                      <a:pt x="3196" y="239"/>
                    </a:lnTo>
                    <a:lnTo>
                      <a:pt x="3212" y="223"/>
                    </a:lnTo>
                    <a:cubicBezTo>
                      <a:pt x="3220" y="216"/>
                      <a:pt x="3230" y="211"/>
                      <a:pt x="3240" y="211"/>
                    </a:cubicBezTo>
                    <a:lnTo>
                      <a:pt x="3256" y="211"/>
                    </a:lnTo>
                    <a:lnTo>
                      <a:pt x="3221" y="234"/>
                    </a:lnTo>
                    <a:lnTo>
                      <a:pt x="3237" y="202"/>
                    </a:lnTo>
                    <a:cubicBezTo>
                      <a:pt x="3239" y="198"/>
                      <a:pt x="3241" y="194"/>
                      <a:pt x="3244" y="191"/>
                    </a:cubicBezTo>
                    <a:lnTo>
                      <a:pt x="3260" y="175"/>
                    </a:lnTo>
                    <a:cubicBezTo>
                      <a:pt x="3268" y="168"/>
                      <a:pt x="3278" y="163"/>
                      <a:pt x="3288" y="163"/>
                    </a:cubicBezTo>
                    <a:lnTo>
                      <a:pt x="3320" y="163"/>
                    </a:lnTo>
                    <a:lnTo>
                      <a:pt x="3292" y="175"/>
                    </a:lnTo>
                    <a:lnTo>
                      <a:pt x="3308" y="159"/>
                    </a:lnTo>
                    <a:cubicBezTo>
                      <a:pt x="3316" y="152"/>
                      <a:pt x="3326" y="147"/>
                      <a:pt x="3336" y="147"/>
                    </a:cubicBezTo>
                    <a:lnTo>
                      <a:pt x="3352" y="147"/>
                    </a:lnTo>
                    <a:lnTo>
                      <a:pt x="3324" y="159"/>
                    </a:lnTo>
                    <a:lnTo>
                      <a:pt x="3340" y="143"/>
                    </a:lnTo>
                    <a:lnTo>
                      <a:pt x="3356" y="127"/>
                    </a:lnTo>
                    <a:lnTo>
                      <a:pt x="3372" y="111"/>
                    </a:lnTo>
                    <a:lnTo>
                      <a:pt x="3388" y="95"/>
                    </a:lnTo>
                    <a:lnTo>
                      <a:pt x="3404" y="79"/>
                    </a:lnTo>
                    <a:cubicBezTo>
                      <a:pt x="3412" y="72"/>
                      <a:pt x="3422" y="67"/>
                      <a:pt x="3432" y="67"/>
                    </a:cubicBezTo>
                    <a:lnTo>
                      <a:pt x="3448" y="67"/>
                    </a:lnTo>
                    <a:lnTo>
                      <a:pt x="3420" y="79"/>
                    </a:lnTo>
                    <a:lnTo>
                      <a:pt x="3436" y="63"/>
                    </a:lnTo>
                    <a:cubicBezTo>
                      <a:pt x="3444" y="56"/>
                      <a:pt x="3454" y="51"/>
                      <a:pt x="3464" y="51"/>
                    </a:cubicBezTo>
                    <a:lnTo>
                      <a:pt x="3480" y="51"/>
                    </a:lnTo>
                    <a:lnTo>
                      <a:pt x="3452" y="63"/>
                    </a:lnTo>
                    <a:lnTo>
                      <a:pt x="3468" y="47"/>
                    </a:lnTo>
                    <a:lnTo>
                      <a:pt x="3500" y="15"/>
                    </a:lnTo>
                    <a:cubicBezTo>
                      <a:pt x="3516" y="0"/>
                      <a:pt x="3541" y="0"/>
                      <a:pt x="3557" y="15"/>
                    </a:cubicBezTo>
                    <a:cubicBezTo>
                      <a:pt x="3572" y="31"/>
                      <a:pt x="3572" y="56"/>
                      <a:pt x="3557" y="72"/>
                    </a:cubicBezTo>
                    <a:lnTo>
                      <a:pt x="3525" y="104"/>
                    </a:lnTo>
                    <a:lnTo>
                      <a:pt x="3509" y="120"/>
                    </a:lnTo>
                    <a:cubicBezTo>
                      <a:pt x="3501" y="127"/>
                      <a:pt x="3491" y="131"/>
                      <a:pt x="3480" y="131"/>
                    </a:cubicBezTo>
                    <a:lnTo>
                      <a:pt x="3464" y="131"/>
                    </a:lnTo>
                    <a:lnTo>
                      <a:pt x="3493" y="120"/>
                    </a:lnTo>
                    <a:lnTo>
                      <a:pt x="3477" y="136"/>
                    </a:lnTo>
                    <a:cubicBezTo>
                      <a:pt x="3469" y="143"/>
                      <a:pt x="3459" y="147"/>
                      <a:pt x="3448" y="147"/>
                    </a:cubicBezTo>
                    <a:lnTo>
                      <a:pt x="3432" y="147"/>
                    </a:lnTo>
                    <a:lnTo>
                      <a:pt x="3461" y="136"/>
                    </a:lnTo>
                    <a:lnTo>
                      <a:pt x="3445" y="152"/>
                    </a:lnTo>
                    <a:lnTo>
                      <a:pt x="3429" y="168"/>
                    </a:lnTo>
                    <a:lnTo>
                      <a:pt x="3413" y="184"/>
                    </a:lnTo>
                    <a:lnTo>
                      <a:pt x="3397" y="200"/>
                    </a:lnTo>
                    <a:lnTo>
                      <a:pt x="3381" y="216"/>
                    </a:lnTo>
                    <a:cubicBezTo>
                      <a:pt x="3373" y="223"/>
                      <a:pt x="3363" y="227"/>
                      <a:pt x="3352" y="227"/>
                    </a:cubicBezTo>
                    <a:lnTo>
                      <a:pt x="3336" y="227"/>
                    </a:lnTo>
                    <a:lnTo>
                      <a:pt x="3365" y="216"/>
                    </a:lnTo>
                    <a:lnTo>
                      <a:pt x="3349" y="232"/>
                    </a:lnTo>
                    <a:cubicBezTo>
                      <a:pt x="3341" y="239"/>
                      <a:pt x="3331" y="243"/>
                      <a:pt x="3320" y="243"/>
                    </a:cubicBezTo>
                    <a:lnTo>
                      <a:pt x="3288" y="243"/>
                    </a:lnTo>
                    <a:lnTo>
                      <a:pt x="3317" y="232"/>
                    </a:lnTo>
                    <a:lnTo>
                      <a:pt x="3301" y="248"/>
                    </a:lnTo>
                    <a:lnTo>
                      <a:pt x="3308" y="237"/>
                    </a:lnTo>
                    <a:lnTo>
                      <a:pt x="3292" y="269"/>
                    </a:lnTo>
                    <a:cubicBezTo>
                      <a:pt x="3285" y="283"/>
                      <a:pt x="3272" y="291"/>
                      <a:pt x="3256" y="291"/>
                    </a:cubicBezTo>
                    <a:lnTo>
                      <a:pt x="3240" y="291"/>
                    </a:lnTo>
                    <a:lnTo>
                      <a:pt x="3269" y="280"/>
                    </a:lnTo>
                    <a:lnTo>
                      <a:pt x="3253" y="296"/>
                    </a:lnTo>
                    <a:cubicBezTo>
                      <a:pt x="3245" y="303"/>
                      <a:pt x="3235" y="307"/>
                      <a:pt x="3224" y="307"/>
                    </a:cubicBezTo>
                    <a:lnTo>
                      <a:pt x="3208" y="307"/>
                    </a:lnTo>
                    <a:lnTo>
                      <a:pt x="3244" y="285"/>
                    </a:lnTo>
                    <a:lnTo>
                      <a:pt x="3228" y="317"/>
                    </a:lnTo>
                    <a:cubicBezTo>
                      <a:pt x="3226" y="321"/>
                      <a:pt x="3224" y="325"/>
                      <a:pt x="3221" y="328"/>
                    </a:cubicBezTo>
                    <a:lnTo>
                      <a:pt x="3205" y="344"/>
                    </a:lnTo>
                    <a:cubicBezTo>
                      <a:pt x="3197" y="351"/>
                      <a:pt x="3187" y="355"/>
                      <a:pt x="3176" y="355"/>
                    </a:cubicBezTo>
                    <a:lnTo>
                      <a:pt x="3160" y="355"/>
                    </a:lnTo>
                    <a:lnTo>
                      <a:pt x="3196" y="333"/>
                    </a:lnTo>
                    <a:lnTo>
                      <a:pt x="3180" y="365"/>
                    </a:lnTo>
                    <a:lnTo>
                      <a:pt x="3182" y="360"/>
                    </a:lnTo>
                    <a:lnTo>
                      <a:pt x="3166" y="408"/>
                    </a:lnTo>
                    <a:cubicBezTo>
                      <a:pt x="3161" y="424"/>
                      <a:pt x="3146" y="435"/>
                      <a:pt x="3128" y="435"/>
                    </a:cubicBezTo>
                    <a:lnTo>
                      <a:pt x="3112" y="435"/>
                    </a:lnTo>
                    <a:lnTo>
                      <a:pt x="3141" y="424"/>
                    </a:lnTo>
                    <a:lnTo>
                      <a:pt x="3109" y="456"/>
                    </a:lnTo>
                    <a:lnTo>
                      <a:pt x="3093" y="472"/>
                    </a:lnTo>
                    <a:lnTo>
                      <a:pt x="3100" y="461"/>
                    </a:lnTo>
                    <a:lnTo>
                      <a:pt x="3084" y="493"/>
                    </a:lnTo>
                    <a:cubicBezTo>
                      <a:pt x="3082" y="497"/>
                      <a:pt x="3080" y="501"/>
                      <a:pt x="3077" y="504"/>
                    </a:cubicBezTo>
                    <a:lnTo>
                      <a:pt x="3061" y="520"/>
                    </a:lnTo>
                    <a:lnTo>
                      <a:pt x="3068" y="509"/>
                    </a:lnTo>
                    <a:lnTo>
                      <a:pt x="3052" y="541"/>
                    </a:lnTo>
                    <a:cubicBezTo>
                      <a:pt x="3050" y="545"/>
                      <a:pt x="3048" y="549"/>
                      <a:pt x="3045" y="552"/>
                    </a:cubicBezTo>
                    <a:lnTo>
                      <a:pt x="3029" y="568"/>
                    </a:lnTo>
                    <a:lnTo>
                      <a:pt x="3036" y="557"/>
                    </a:lnTo>
                    <a:lnTo>
                      <a:pt x="3020" y="589"/>
                    </a:lnTo>
                    <a:lnTo>
                      <a:pt x="3004" y="621"/>
                    </a:lnTo>
                    <a:cubicBezTo>
                      <a:pt x="2997" y="635"/>
                      <a:pt x="2984" y="643"/>
                      <a:pt x="2968" y="643"/>
                    </a:cubicBezTo>
                    <a:lnTo>
                      <a:pt x="2952" y="643"/>
                    </a:lnTo>
                    <a:lnTo>
                      <a:pt x="2936" y="643"/>
                    </a:lnTo>
                    <a:lnTo>
                      <a:pt x="2965" y="632"/>
                    </a:lnTo>
                    <a:lnTo>
                      <a:pt x="2949" y="648"/>
                    </a:lnTo>
                    <a:cubicBezTo>
                      <a:pt x="2941" y="655"/>
                      <a:pt x="2931" y="659"/>
                      <a:pt x="2920" y="659"/>
                    </a:cubicBezTo>
                    <a:lnTo>
                      <a:pt x="2888" y="659"/>
                    </a:lnTo>
                    <a:lnTo>
                      <a:pt x="2872" y="659"/>
                    </a:lnTo>
                    <a:lnTo>
                      <a:pt x="2856" y="659"/>
                    </a:lnTo>
                    <a:lnTo>
                      <a:pt x="2892" y="637"/>
                    </a:lnTo>
                    <a:lnTo>
                      <a:pt x="2876" y="669"/>
                    </a:lnTo>
                    <a:cubicBezTo>
                      <a:pt x="2869" y="683"/>
                      <a:pt x="2856" y="691"/>
                      <a:pt x="2840" y="691"/>
                    </a:cubicBezTo>
                    <a:lnTo>
                      <a:pt x="2824" y="691"/>
                    </a:lnTo>
                    <a:lnTo>
                      <a:pt x="2853" y="680"/>
                    </a:lnTo>
                    <a:lnTo>
                      <a:pt x="2837" y="696"/>
                    </a:lnTo>
                    <a:lnTo>
                      <a:pt x="2821" y="712"/>
                    </a:lnTo>
                    <a:lnTo>
                      <a:pt x="2805" y="728"/>
                    </a:lnTo>
                    <a:lnTo>
                      <a:pt x="2814" y="712"/>
                    </a:lnTo>
                    <a:lnTo>
                      <a:pt x="2798" y="760"/>
                    </a:lnTo>
                    <a:cubicBezTo>
                      <a:pt x="2793" y="776"/>
                      <a:pt x="2778" y="787"/>
                      <a:pt x="2760" y="787"/>
                    </a:cubicBezTo>
                    <a:lnTo>
                      <a:pt x="2744" y="787"/>
                    </a:lnTo>
                    <a:lnTo>
                      <a:pt x="2780" y="765"/>
                    </a:lnTo>
                    <a:lnTo>
                      <a:pt x="2764" y="797"/>
                    </a:lnTo>
                    <a:cubicBezTo>
                      <a:pt x="2762" y="801"/>
                      <a:pt x="2760" y="805"/>
                      <a:pt x="2757" y="808"/>
                    </a:cubicBezTo>
                    <a:lnTo>
                      <a:pt x="2741" y="824"/>
                    </a:lnTo>
                    <a:lnTo>
                      <a:pt x="2709" y="856"/>
                    </a:lnTo>
                    <a:lnTo>
                      <a:pt x="2693" y="872"/>
                    </a:lnTo>
                    <a:cubicBezTo>
                      <a:pt x="2685" y="879"/>
                      <a:pt x="2675" y="883"/>
                      <a:pt x="2664" y="883"/>
                    </a:cubicBezTo>
                    <a:lnTo>
                      <a:pt x="2648" y="883"/>
                    </a:lnTo>
                    <a:lnTo>
                      <a:pt x="2686" y="856"/>
                    </a:lnTo>
                    <a:lnTo>
                      <a:pt x="2670" y="904"/>
                    </a:lnTo>
                    <a:cubicBezTo>
                      <a:pt x="2665" y="920"/>
                      <a:pt x="2650" y="931"/>
                      <a:pt x="2632" y="931"/>
                    </a:cubicBezTo>
                    <a:lnTo>
                      <a:pt x="2616" y="931"/>
                    </a:lnTo>
                    <a:lnTo>
                      <a:pt x="2645" y="920"/>
                    </a:lnTo>
                    <a:lnTo>
                      <a:pt x="2629" y="936"/>
                    </a:lnTo>
                    <a:lnTo>
                      <a:pt x="2636" y="925"/>
                    </a:lnTo>
                    <a:lnTo>
                      <a:pt x="2620" y="957"/>
                    </a:lnTo>
                    <a:cubicBezTo>
                      <a:pt x="2618" y="961"/>
                      <a:pt x="2616" y="965"/>
                      <a:pt x="2613" y="968"/>
                    </a:cubicBezTo>
                    <a:lnTo>
                      <a:pt x="2597" y="984"/>
                    </a:lnTo>
                    <a:lnTo>
                      <a:pt x="2604" y="973"/>
                    </a:lnTo>
                    <a:lnTo>
                      <a:pt x="2588" y="1005"/>
                    </a:lnTo>
                    <a:cubicBezTo>
                      <a:pt x="2581" y="1019"/>
                      <a:pt x="2568" y="1027"/>
                      <a:pt x="2552" y="1027"/>
                    </a:cubicBezTo>
                    <a:lnTo>
                      <a:pt x="2536" y="1027"/>
                    </a:lnTo>
                    <a:lnTo>
                      <a:pt x="2565" y="1016"/>
                    </a:lnTo>
                    <a:lnTo>
                      <a:pt x="2549" y="1032"/>
                    </a:lnTo>
                    <a:cubicBezTo>
                      <a:pt x="2546" y="1035"/>
                      <a:pt x="2542" y="1037"/>
                      <a:pt x="2538" y="1039"/>
                    </a:cubicBezTo>
                    <a:lnTo>
                      <a:pt x="2506" y="1055"/>
                    </a:lnTo>
                    <a:lnTo>
                      <a:pt x="2524" y="1037"/>
                    </a:lnTo>
                    <a:lnTo>
                      <a:pt x="2508" y="1069"/>
                    </a:lnTo>
                    <a:cubicBezTo>
                      <a:pt x="2501" y="1083"/>
                      <a:pt x="2488" y="1091"/>
                      <a:pt x="2472" y="1091"/>
                    </a:cubicBezTo>
                    <a:lnTo>
                      <a:pt x="2456" y="1091"/>
                    </a:lnTo>
                    <a:lnTo>
                      <a:pt x="2485" y="1080"/>
                    </a:lnTo>
                    <a:lnTo>
                      <a:pt x="2469" y="1096"/>
                    </a:lnTo>
                    <a:cubicBezTo>
                      <a:pt x="2461" y="1103"/>
                      <a:pt x="2451" y="1107"/>
                      <a:pt x="2440" y="1107"/>
                    </a:cubicBezTo>
                    <a:lnTo>
                      <a:pt x="2424" y="1107"/>
                    </a:lnTo>
                    <a:lnTo>
                      <a:pt x="2460" y="1085"/>
                    </a:lnTo>
                    <a:lnTo>
                      <a:pt x="2444" y="1117"/>
                    </a:lnTo>
                    <a:cubicBezTo>
                      <a:pt x="2437" y="1131"/>
                      <a:pt x="2424" y="1139"/>
                      <a:pt x="2408" y="1139"/>
                    </a:cubicBezTo>
                    <a:lnTo>
                      <a:pt x="2392" y="1139"/>
                    </a:lnTo>
                    <a:lnTo>
                      <a:pt x="2421" y="1128"/>
                    </a:lnTo>
                    <a:lnTo>
                      <a:pt x="2405" y="1144"/>
                    </a:lnTo>
                    <a:lnTo>
                      <a:pt x="2389" y="1160"/>
                    </a:lnTo>
                    <a:lnTo>
                      <a:pt x="2373" y="1176"/>
                    </a:lnTo>
                    <a:cubicBezTo>
                      <a:pt x="2365" y="1183"/>
                      <a:pt x="2355" y="1187"/>
                      <a:pt x="2344" y="1187"/>
                    </a:cubicBezTo>
                    <a:lnTo>
                      <a:pt x="2328" y="1187"/>
                    </a:lnTo>
                    <a:lnTo>
                      <a:pt x="2364" y="1165"/>
                    </a:lnTo>
                    <a:lnTo>
                      <a:pt x="2348" y="1197"/>
                    </a:lnTo>
                    <a:cubicBezTo>
                      <a:pt x="2341" y="1211"/>
                      <a:pt x="2328" y="1219"/>
                      <a:pt x="2312" y="1219"/>
                    </a:cubicBezTo>
                    <a:lnTo>
                      <a:pt x="2280" y="1219"/>
                    </a:lnTo>
                    <a:lnTo>
                      <a:pt x="2309" y="1208"/>
                    </a:lnTo>
                    <a:lnTo>
                      <a:pt x="2293" y="1224"/>
                    </a:lnTo>
                    <a:lnTo>
                      <a:pt x="2277" y="1240"/>
                    </a:lnTo>
                    <a:lnTo>
                      <a:pt x="2261" y="1256"/>
                    </a:lnTo>
                    <a:cubicBezTo>
                      <a:pt x="2253" y="1263"/>
                      <a:pt x="2243" y="1267"/>
                      <a:pt x="2232" y="1267"/>
                    </a:cubicBezTo>
                    <a:lnTo>
                      <a:pt x="2216" y="1267"/>
                    </a:lnTo>
                    <a:lnTo>
                      <a:pt x="2245" y="1256"/>
                    </a:lnTo>
                    <a:lnTo>
                      <a:pt x="2229" y="1272"/>
                    </a:lnTo>
                    <a:lnTo>
                      <a:pt x="2236" y="1261"/>
                    </a:lnTo>
                    <a:lnTo>
                      <a:pt x="2220" y="1293"/>
                    </a:lnTo>
                    <a:cubicBezTo>
                      <a:pt x="2213" y="1307"/>
                      <a:pt x="2200" y="1315"/>
                      <a:pt x="2184" y="1315"/>
                    </a:cubicBezTo>
                    <a:lnTo>
                      <a:pt x="2168" y="1315"/>
                    </a:lnTo>
                    <a:lnTo>
                      <a:pt x="2204" y="1293"/>
                    </a:lnTo>
                    <a:lnTo>
                      <a:pt x="2188" y="1325"/>
                    </a:lnTo>
                    <a:cubicBezTo>
                      <a:pt x="2181" y="1339"/>
                      <a:pt x="2168" y="1347"/>
                      <a:pt x="2152" y="1347"/>
                    </a:cubicBezTo>
                    <a:lnTo>
                      <a:pt x="2136" y="1347"/>
                    </a:lnTo>
                    <a:lnTo>
                      <a:pt x="2172" y="1325"/>
                    </a:lnTo>
                    <a:lnTo>
                      <a:pt x="2156" y="1357"/>
                    </a:lnTo>
                    <a:cubicBezTo>
                      <a:pt x="2149" y="1371"/>
                      <a:pt x="2136" y="1379"/>
                      <a:pt x="2120" y="1379"/>
                    </a:cubicBezTo>
                    <a:lnTo>
                      <a:pt x="2088" y="1379"/>
                    </a:lnTo>
                    <a:lnTo>
                      <a:pt x="2117" y="1368"/>
                    </a:lnTo>
                    <a:lnTo>
                      <a:pt x="2101" y="1384"/>
                    </a:lnTo>
                    <a:lnTo>
                      <a:pt x="2085" y="1400"/>
                    </a:lnTo>
                    <a:lnTo>
                      <a:pt x="2069" y="1416"/>
                    </a:lnTo>
                    <a:cubicBezTo>
                      <a:pt x="2061" y="1423"/>
                      <a:pt x="2051" y="1427"/>
                      <a:pt x="2040" y="1427"/>
                    </a:cubicBezTo>
                    <a:lnTo>
                      <a:pt x="2024" y="1427"/>
                    </a:lnTo>
                    <a:lnTo>
                      <a:pt x="2053" y="1416"/>
                    </a:lnTo>
                    <a:lnTo>
                      <a:pt x="2037" y="1432"/>
                    </a:lnTo>
                    <a:lnTo>
                      <a:pt x="2021" y="1448"/>
                    </a:lnTo>
                    <a:lnTo>
                      <a:pt x="2028" y="1437"/>
                    </a:lnTo>
                    <a:lnTo>
                      <a:pt x="2012" y="1469"/>
                    </a:lnTo>
                    <a:cubicBezTo>
                      <a:pt x="2010" y="1473"/>
                      <a:pt x="2008" y="1477"/>
                      <a:pt x="2005" y="1480"/>
                    </a:cubicBezTo>
                    <a:lnTo>
                      <a:pt x="1989" y="1496"/>
                    </a:lnTo>
                    <a:cubicBezTo>
                      <a:pt x="1981" y="1503"/>
                      <a:pt x="1971" y="1507"/>
                      <a:pt x="1960" y="1507"/>
                    </a:cubicBezTo>
                    <a:lnTo>
                      <a:pt x="1944" y="1507"/>
                    </a:lnTo>
                    <a:lnTo>
                      <a:pt x="1973" y="1496"/>
                    </a:lnTo>
                    <a:lnTo>
                      <a:pt x="1957" y="1512"/>
                    </a:lnTo>
                    <a:lnTo>
                      <a:pt x="1964" y="1501"/>
                    </a:lnTo>
                    <a:lnTo>
                      <a:pt x="1948" y="1533"/>
                    </a:lnTo>
                    <a:cubicBezTo>
                      <a:pt x="1941" y="1547"/>
                      <a:pt x="1928" y="1555"/>
                      <a:pt x="1912" y="1555"/>
                    </a:cubicBezTo>
                    <a:lnTo>
                      <a:pt x="1880" y="1555"/>
                    </a:lnTo>
                    <a:lnTo>
                      <a:pt x="1909" y="1544"/>
                    </a:lnTo>
                    <a:lnTo>
                      <a:pt x="1893" y="1560"/>
                    </a:lnTo>
                    <a:lnTo>
                      <a:pt x="1900" y="1549"/>
                    </a:lnTo>
                    <a:lnTo>
                      <a:pt x="1884" y="1581"/>
                    </a:lnTo>
                    <a:cubicBezTo>
                      <a:pt x="1877" y="1595"/>
                      <a:pt x="1864" y="1603"/>
                      <a:pt x="1848" y="1603"/>
                    </a:cubicBezTo>
                    <a:lnTo>
                      <a:pt x="1832" y="1603"/>
                    </a:lnTo>
                    <a:lnTo>
                      <a:pt x="1870" y="1576"/>
                    </a:lnTo>
                    <a:lnTo>
                      <a:pt x="1854" y="1624"/>
                    </a:lnTo>
                    <a:cubicBezTo>
                      <a:pt x="1849" y="1640"/>
                      <a:pt x="1834" y="1651"/>
                      <a:pt x="1816" y="1651"/>
                    </a:cubicBezTo>
                    <a:lnTo>
                      <a:pt x="1800" y="1651"/>
                    </a:lnTo>
                    <a:lnTo>
                      <a:pt x="1829" y="1640"/>
                    </a:lnTo>
                    <a:lnTo>
                      <a:pt x="1813" y="1656"/>
                    </a:lnTo>
                    <a:lnTo>
                      <a:pt x="1797" y="1672"/>
                    </a:lnTo>
                    <a:lnTo>
                      <a:pt x="1804" y="1661"/>
                    </a:lnTo>
                    <a:lnTo>
                      <a:pt x="1788" y="1693"/>
                    </a:lnTo>
                    <a:cubicBezTo>
                      <a:pt x="1786" y="1697"/>
                      <a:pt x="1784" y="1701"/>
                      <a:pt x="1781" y="1704"/>
                    </a:cubicBezTo>
                    <a:lnTo>
                      <a:pt x="1765" y="1720"/>
                    </a:lnTo>
                    <a:cubicBezTo>
                      <a:pt x="1757" y="1727"/>
                      <a:pt x="1747" y="1731"/>
                      <a:pt x="1736" y="1731"/>
                    </a:cubicBezTo>
                    <a:lnTo>
                      <a:pt x="1720" y="1731"/>
                    </a:lnTo>
                    <a:lnTo>
                      <a:pt x="1688" y="1731"/>
                    </a:lnTo>
                    <a:lnTo>
                      <a:pt x="1717" y="1720"/>
                    </a:lnTo>
                    <a:lnTo>
                      <a:pt x="1701" y="1736"/>
                    </a:lnTo>
                    <a:lnTo>
                      <a:pt x="1708" y="1725"/>
                    </a:lnTo>
                    <a:lnTo>
                      <a:pt x="1692" y="1757"/>
                    </a:lnTo>
                    <a:lnTo>
                      <a:pt x="1676" y="1789"/>
                    </a:lnTo>
                    <a:lnTo>
                      <a:pt x="1660" y="1821"/>
                    </a:lnTo>
                    <a:cubicBezTo>
                      <a:pt x="1658" y="1825"/>
                      <a:pt x="1656" y="1829"/>
                      <a:pt x="1653" y="1832"/>
                    </a:cubicBezTo>
                    <a:lnTo>
                      <a:pt x="1637" y="1848"/>
                    </a:lnTo>
                    <a:cubicBezTo>
                      <a:pt x="1629" y="1855"/>
                      <a:pt x="1619" y="1859"/>
                      <a:pt x="1608" y="1859"/>
                    </a:cubicBezTo>
                    <a:lnTo>
                      <a:pt x="1592" y="1859"/>
                    </a:lnTo>
                    <a:lnTo>
                      <a:pt x="1621" y="1848"/>
                    </a:lnTo>
                    <a:lnTo>
                      <a:pt x="1605" y="1864"/>
                    </a:lnTo>
                    <a:lnTo>
                      <a:pt x="1589" y="1880"/>
                    </a:lnTo>
                    <a:lnTo>
                      <a:pt x="1598" y="1864"/>
                    </a:lnTo>
                    <a:lnTo>
                      <a:pt x="1582" y="1912"/>
                    </a:lnTo>
                    <a:cubicBezTo>
                      <a:pt x="1582" y="1914"/>
                      <a:pt x="1581" y="1916"/>
                      <a:pt x="1580" y="1917"/>
                    </a:cubicBezTo>
                    <a:lnTo>
                      <a:pt x="1564" y="1949"/>
                    </a:lnTo>
                    <a:cubicBezTo>
                      <a:pt x="1557" y="1963"/>
                      <a:pt x="1544" y="1971"/>
                      <a:pt x="1528" y="1971"/>
                    </a:cubicBezTo>
                    <a:lnTo>
                      <a:pt x="1512" y="1971"/>
                    </a:lnTo>
                    <a:lnTo>
                      <a:pt x="1541" y="1960"/>
                    </a:lnTo>
                    <a:lnTo>
                      <a:pt x="1509" y="1992"/>
                    </a:lnTo>
                    <a:cubicBezTo>
                      <a:pt x="1501" y="1999"/>
                      <a:pt x="1491" y="2003"/>
                      <a:pt x="1480" y="2003"/>
                    </a:cubicBezTo>
                    <a:lnTo>
                      <a:pt x="1464" y="2003"/>
                    </a:lnTo>
                    <a:lnTo>
                      <a:pt x="1448" y="2003"/>
                    </a:lnTo>
                    <a:lnTo>
                      <a:pt x="1477" y="1992"/>
                    </a:lnTo>
                    <a:lnTo>
                      <a:pt x="1461" y="2008"/>
                    </a:lnTo>
                    <a:lnTo>
                      <a:pt x="1468" y="1997"/>
                    </a:lnTo>
                    <a:lnTo>
                      <a:pt x="1452" y="2029"/>
                    </a:lnTo>
                    <a:cubicBezTo>
                      <a:pt x="1450" y="2033"/>
                      <a:pt x="1448" y="2037"/>
                      <a:pt x="1445" y="2040"/>
                    </a:cubicBezTo>
                    <a:lnTo>
                      <a:pt x="1429" y="2056"/>
                    </a:lnTo>
                    <a:lnTo>
                      <a:pt x="1413" y="2072"/>
                    </a:lnTo>
                    <a:cubicBezTo>
                      <a:pt x="1405" y="2079"/>
                      <a:pt x="1395" y="2083"/>
                      <a:pt x="1384" y="2083"/>
                    </a:cubicBezTo>
                    <a:lnTo>
                      <a:pt x="1368" y="2083"/>
                    </a:lnTo>
                    <a:lnTo>
                      <a:pt x="1352" y="2083"/>
                    </a:lnTo>
                    <a:lnTo>
                      <a:pt x="1388" y="2061"/>
                    </a:lnTo>
                    <a:lnTo>
                      <a:pt x="1372" y="2093"/>
                    </a:lnTo>
                    <a:cubicBezTo>
                      <a:pt x="1365" y="2107"/>
                      <a:pt x="1352" y="2115"/>
                      <a:pt x="1336" y="2115"/>
                    </a:cubicBezTo>
                    <a:lnTo>
                      <a:pt x="1320" y="2115"/>
                    </a:lnTo>
                    <a:lnTo>
                      <a:pt x="1338" y="2111"/>
                    </a:lnTo>
                    <a:lnTo>
                      <a:pt x="1306" y="2127"/>
                    </a:lnTo>
                    <a:cubicBezTo>
                      <a:pt x="1301" y="2130"/>
                      <a:pt x="1295" y="2131"/>
                      <a:pt x="1288" y="2131"/>
                    </a:cubicBezTo>
                    <a:lnTo>
                      <a:pt x="1272" y="2131"/>
                    </a:lnTo>
                    <a:lnTo>
                      <a:pt x="1256" y="2131"/>
                    </a:lnTo>
                    <a:lnTo>
                      <a:pt x="1292" y="2109"/>
                    </a:lnTo>
                    <a:lnTo>
                      <a:pt x="1276" y="2141"/>
                    </a:lnTo>
                    <a:lnTo>
                      <a:pt x="1260" y="2173"/>
                    </a:lnTo>
                    <a:cubicBezTo>
                      <a:pt x="1258" y="2177"/>
                      <a:pt x="1256" y="2181"/>
                      <a:pt x="1253" y="2184"/>
                    </a:cubicBezTo>
                    <a:lnTo>
                      <a:pt x="1237" y="2200"/>
                    </a:lnTo>
                    <a:cubicBezTo>
                      <a:pt x="1229" y="2207"/>
                      <a:pt x="1219" y="2211"/>
                      <a:pt x="1208" y="2211"/>
                    </a:cubicBezTo>
                    <a:lnTo>
                      <a:pt x="1192" y="2211"/>
                    </a:lnTo>
                    <a:lnTo>
                      <a:pt x="1228" y="2189"/>
                    </a:lnTo>
                    <a:lnTo>
                      <a:pt x="1212" y="2221"/>
                    </a:lnTo>
                    <a:cubicBezTo>
                      <a:pt x="1205" y="2235"/>
                      <a:pt x="1192" y="2243"/>
                      <a:pt x="1176" y="2243"/>
                    </a:cubicBezTo>
                    <a:lnTo>
                      <a:pt x="1160" y="2243"/>
                    </a:lnTo>
                    <a:lnTo>
                      <a:pt x="1196" y="2221"/>
                    </a:lnTo>
                    <a:lnTo>
                      <a:pt x="1180" y="2253"/>
                    </a:lnTo>
                    <a:cubicBezTo>
                      <a:pt x="1178" y="2257"/>
                      <a:pt x="1176" y="2261"/>
                      <a:pt x="1173" y="2264"/>
                    </a:cubicBezTo>
                    <a:lnTo>
                      <a:pt x="1157" y="2280"/>
                    </a:lnTo>
                    <a:lnTo>
                      <a:pt x="1141" y="2296"/>
                    </a:lnTo>
                    <a:cubicBezTo>
                      <a:pt x="1133" y="2303"/>
                      <a:pt x="1123" y="2307"/>
                      <a:pt x="1112" y="2307"/>
                    </a:cubicBezTo>
                    <a:lnTo>
                      <a:pt x="1080" y="2307"/>
                    </a:lnTo>
                    <a:lnTo>
                      <a:pt x="1064" y="2307"/>
                    </a:lnTo>
                    <a:lnTo>
                      <a:pt x="1093" y="2296"/>
                    </a:lnTo>
                    <a:lnTo>
                      <a:pt x="1077" y="2312"/>
                    </a:lnTo>
                    <a:lnTo>
                      <a:pt x="1061" y="2328"/>
                    </a:lnTo>
                    <a:lnTo>
                      <a:pt x="1045" y="2344"/>
                    </a:lnTo>
                    <a:cubicBezTo>
                      <a:pt x="1037" y="2351"/>
                      <a:pt x="1027" y="2355"/>
                      <a:pt x="1016" y="2355"/>
                    </a:cubicBezTo>
                    <a:lnTo>
                      <a:pt x="1000" y="2355"/>
                    </a:lnTo>
                    <a:lnTo>
                      <a:pt x="1029" y="2344"/>
                    </a:lnTo>
                    <a:lnTo>
                      <a:pt x="1013" y="2360"/>
                    </a:lnTo>
                    <a:lnTo>
                      <a:pt x="1020" y="2349"/>
                    </a:lnTo>
                    <a:lnTo>
                      <a:pt x="1004" y="2381"/>
                    </a:lnTo>
                    <a:cubicBezTo>
                      <a:pt x="1002" y="2385"/>
                      <a:pt x="1000" y="2389"/>
                      <a:pt x="997" y="2392"/>
                    </a:cubicBezTo>
                    <a:lnTo>
                      <a:pt x="981" y="2408"/>
                    </a:lnTo>
                    <a:cubicBezTo>
                      <a:pt x="973" y="2415"/>
                      <a:pt x="963" y="2419"/>
                      <a:pt x="952" y="2419"/>
                    </a:cubicBezTo>
                    <a:lnTo>
                      <a:pt x="936" y="2419"/>
                    </a:lnTo>
                    <a:lnTo>
                      <a:pt x="974" y="2392"/>
                    </a:lnTo>
                    <a:lnTo>
                      <a:pt x="958" y="2440"/>
                    </a:lnTo>
                    <a:cubicBezTo>
                      <a:pt x="956" y="2446"/>
                      <a:pt x="953" y="2451"/>
                      <a:pt x="949" y="2456"/>
                    </a:cubicBezTo>
                    <a:lnTo>
                      <a:pt x="917" y="2488"/>
                    </a:lnTo>
                    <a:lnTo>
                      <a:pt x="901" y="2504"/>
                    </a:lnTo>
                    <a:cubicBezTo>
                      <a:pt x="893" y="2511"/>
                      <a:pt x="883" y="2515"/>
                      <a:pt x="872" y="2515"/>
                    </a:cubicBezTo>
                    <a:lnTo>
                      <a:pt x="856" y="2515"/>
                    </a:lnTo>
                    <a:lnTo>
                      <a:pt x="885" y="2504"/>
                    </a:lnTo>
                    <a:lnTo>
                      <a:pt x="869" y="2520"/>
                    </a:lnTo>
                    <a:lnTo>
                      <a:pt x="876" y="2509"/>
                    </a:lnTo>
                    <a:lnTo>
                      <a:pt x="860" y="2541"/>
                    </a:lnTo>
                    <a:cubicBezTo>
                      <a:pt x="858" y="2545"/>
                      <a:pt x="856" y="2549"/>
                      <a:pt x="853" y="2552"/>
                    </a:cubicBezTo>
                    <a:lnTo>
                      <a:pt x="837" y="2568"/>
                    </a:lnTo>
                    <a:lnTo>
                      <a:pt x="844" y="2557"/>
                    </a:lnTo>
                    <a:lnTo>
                      <a:pt x="828" y="2589"/>
                    </a:lnTo>
                    <a:cubicBezTo>
                      <a:pt x="826" y="2593"/>
                      <a:pt x="824" y="2597"/>
                      <a:pt x="821" y="2600"/>
                    </a:cubicBezTo>
                    <a:lnTo>
                      <a:pt x="805" y="2616"/>
                    </a:lnTo>
                    <a:cubicBezTo>
                      <a:pt x="797" y="2623"/>
                      <a:pt x="787" y="2627"/>
                      <a:pt x="776" y="2627"/>
                    </a:cubicBezTo>
                    <a:lnTo>
                      <a:pt x="760" y="2627"/>
                    </a:lnTo>
                    <a:lnTo>
                      <a:pt x="789" y="2616"/>
                    </a:lnTo>
                    <a:lnTo>
                      <a:pt x="773" y="2632"/>
                    </a:lnTo>
                    <a:lnTo>
                      <a:pt x="757" y="2648"/>
                    </a:lnTo>
                    <a:lnTo>
                      <a:pt x="764" y="2637"/>
                    </a:lnTo>
                    <a:lnTo>
                      <a:pt x="748" y="2669"/>
                    </a:lnTo>
                    <a:cubicBezTo>
                      <a:pt x="744" y="2677"/>
                      <a:pt x="738" y="2683"/>
                      <a:pt x="730" y="2687"/>
                    </a:cubicBezTo>
                    <a:lnTo>
                      <a:pt x="698" y="2703"/>
                    </a:lnTo>
                    <a:lnTo>
                      <a:pt x="709" y="2696"/>
                    </a:lnTo>
                    <a:lnTo>
                      <a:pt x="693" y="2712"/>
                    </a:lnTo>
                    <a:cubicBezTo>
                      <a:pt x="685" y="2719"/>
                      <a:pt x="675" y="2723"/>
                      <a:pt x="664" y="2723"/>
                    </a:cubicBezTo>
                    <a:lnTo>
                      <a:pt x="648" y="2723"/>
                    </a:lnTo>
                    <a:lnTo>
                      <a:pt x="684" y="2701"/>
                    </a:lnTo>
                    <a:lnTo>
                      <a:pt x="668" y="2733"/>
                    </a:lnTo>
                    <a:cubicBezTo>
                      <a:pt x="661" y="2747"/>
                      <a:pt x="648" y="2755"/>
                      <a:pt x="632" y="2755"/>
                    </a:cubicBezTo>
                    <a:lnTo>
                      <a:pt x="616" y="2755"/>
                    </a:lnTo>
                    <a:lnTo>
                      <a:pt x="600" y="2755"/>
                    </a:lnTo>
                    <a:lnTo>
                      <a:pt x="629" y="2744"/>
                    </a:lnTo>
                    <a:lnTo>
                      <a:pt x="613" y="2760"/>
                    </a:lnTo>
                    <a:lnTo>
                      <a:pt x="620" y="2749"/>
                    </a:lnTo>
                    <a:lnTo>
                      <a:pt x="604" y="2781"/>
                    </a:lnTo>
                    <a:lnTo>
                      <a:pt x="588" y="2813"/>
                    </a:lnTo>
                    <a:lnTo>
                      <a:pt x="572" y="2845"/>
                    </a:lnTo>
                    <a:cubicBezTo>
                      <a:pt x="565" y="2859"/>
                      <a:pt x="552" y="2867"/>
                      <a:pt x="536" y="2867"/>
                    </a:cubicBezTo>
                    <a:lnTo>
                      <a:pt x="520" y="2867"/>
                    </a:lnTo>
                    <a:lnTo>
                      <a:pt x="549" y="2856"/>
                    </a:lnTo>
                    <a:lnTo>
                      <a:pt x="517" y="2888"/>
                    </a:lnTo>
                    <a:lnTo>
                      <a:pt x="501" y="2904"/>
                    </a:lnTo>
                    <a:cubicBezTo>
                      <a:pt x="493" y="2911"/>
                      <a:pt x="483" y="2915"/>
                      <a:pt x="472" y="2915"/>
                    </a:cubicBezTo>
                    <a:lnTo>
                      <a:pt x="456" y="2915"/>
                    </a:lnTo>
                    <a:lnTo>
                      <a:pt x="485" y="2904"/>
                    </a:lnTo>
                    <a:lnTo>
                      <a:pt x="469" y="2920"/>
                    </a:lnTo>
                    <a:cubicBezTo>
                      <a:pt x="461" y="2927"/>
                      <a:pt x="451" y="2931"/>
                      <a:pt x="440" y="2931"/>
                    </a:cubicBezTo>
                    <a:lnTo>
                      <a:pt x="424" y="2931"/>
                    </a:lnTo>
                    <a:lnTo>
                      <a:pt x="453" y="2920"/>
                    </a:lnTo>
                    <a:lnTo>
                      <a:pt x="437" y="2936"/>
                    </a:lnTo>
                    <a:lnTo>
                      <a:pt x="421" y="2952"/>
                    </a:lnTo>
                    <a:cubicBezTo>
                      <a:pt x="413" y="2959"/>
                      <a:pt x="403" y="2963"/>
                      <a:pt x="392" y="2963"/>
                    </a:cubicBezTo>
                    <a:lnTo>
                      <a:pt x="376" y="2963"/>
                    </a:lnTo>
                    <a:lnTo>
                      <a:pt x="360" y="2963"/>
                    </a:lnTo>
                    <a:lnTo>
                      <a:pt x="396" y="2941"/>
                    </a:lnTo>
                    <a:lnTo>
                      <a:pt x="380" y="2973"/>
                    </a:lnTo>
                    <a:cubicBezTo>
                      <a:pt x="378" y="2977"/>
                      <a:pt x="376" y="2981"/>
                      <a:pt x="373" y="2984"/>
                    </a:cubicBezTo>
                    <a:lnTo>
                      <a:pt x="357" y="3000"/>
                    </a:lnTo>
                    <a:lnTo>
                      <a:pt x="364" y="2989"/>
                    </a:lnTo>
                    <a:lnTo>
                      <a:pt x="348" y="3021"/>
                    </a:lnTo>
                    <a:cubicBezTo>
                      <a:pt x="341" y="3035"/>
                      <a:pt x="328" y="3043"/>
                      <a:pt x="312" y="3043"/>
                    </a:cubicBezTo>
                    <a:lnTo>
                      <a:pt x="280" y="3043"/>
                    </a:lnTo>
                    <a:lnTo>
                      <a:pt x="316" y="3021"/>
                    </a:lnTo>
                    <a:lnTo>
                      <a:pt x="300" y="3053"/>
                    </a:lnTo>
                    <a:cubicBezTo>
                      <a:pt x="298" y="3057"/>
                      <a:pt x="296" y="3061"/>
                      <a:pt x="293" y="3064"/>
                    </a:cubicBezTo>
                    <a:lnTo>
                      <a:pt x="277" y="3080"/>
                    </a:lnTo>
                    <a:lnTo>
                      <a:pt x="261" y="3096"/>
                    </a:lnTo>
                    <a:cubicBezTo>
                      <a:pt x="253" y="3103"/>
                      <a:pt x="243" y="3107"/>
                      <a:pt x="232" y="3107"/>
                    </a:cubicBezTo>
                    <a:lnTo>
                      <a:pt x="216" y="3107"/>
                    </a:lnTo>
                    <a:lnTo>
                      <a:pt x="200" y="3107"/>
                    </a:lnTo>
                    <a:lnTo>
                      <a:pt x="229" y="3096"/>
                    </a:lnTo>
                    <a:lnTo>
                      <a:pt x="213" y="3112"/>
                    </a:lnTo>
                    <a:cubicBezTo>
                      <a:pt x="205" y="3119"/>
                      <a:pt x="195" y="3123"/>
                      <a:pt x="184" y="3123"/>
                    </a:cubicBezTo>
                    <a:lnTo>
                      <a:pt x="168" y="3123"/>
                    </a:lnTo>
                    <a:lnTo>
                      <a:pt x="197" y="3112"/>
                    </a:lnTo>
                    <a:lnTo>
                      <a:pt x="181" y="3128"/>
                    </a:lnTo>
                    <a:lnTo>
                      <a:pt x="165" y="3144"/>
                    </a:lnTo>
                    <a:lnTo>
                      <a:pt x="149" y="3160"/>
                    </a:lnTo>
                    <a:cubicBezTo>
                      <a:pt x="141" y="3167"/>
                      <a:pt x="131" y="3171"/>
                      <a:pt x="120" y="3171"/>
                    </a:cubicBezTo>
                    <a:lnTo>
                      <a:pt x="88" y="3171"/>
                    </a:lnTo>
                    <a:lnTo>
                      <a:pt x="72" y="3171"/>
                    </a:lnTo>
                    <a:lnTo>
                      <a:pt x="108" y="3149"/>
                    </a:lnTo>
                    <a:lnTo>
                      <a:pt x="92" y="3181"/>
                    </a:lnTo>
                    <a:cubicBezTo>
                      <a:pt x="85" y="3195"/>
                      <a:pt x="72" y="3203"/>
                      <a:pt x="56" y="3203"/>
                    </a:cubicBezTo>
                    <a:lnTo>
                      <a:pt x="40" y="3203"/>
                    </a:lnTo>
                    <a:cubicBezTo>
                      <a:pt x="18" y="3203"/>
                      <a:pt x="0" y="3186"/>
                      <a:pt x="0" y="3163"/>
                    </a:cubicBezTo>
                    <a:cubicBezTo>
                      <a:pt x="0" y="3141"/>
                      <a:pt x="18" y="3123"/>
                      <a:pt x="40" y="3123"/>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60" name="Freeform 40"/>
              <p:cNvSpPr>
                <a:spLocks/>
              </p:cNvSpPr>
              <p:nvPr/>
            </p:nvSpPr>
            <p:spPr bwMode="auto">
              <a:xfrm>
                <a:off x="2827910" y="3074988"/>
                <a:ext cx="1613302" cy="800100"/>
              </a:xfrm>
              <a:custGeom>
                <a:avLst/>
                <a:gdLst>
                  <a:gd name="T0" fmla="*/ 88 w 2951"/>
                  <a:gd name="T1" fmla="*/ 2394 h 2551"/>
                  <a:gd name="T2" fmla="*/ 235 w 2951"/>
                  <a:gd name="T3" fmla="*/ 2275 h 2551"/>
                  <a:gd name="T4" fmla="*/ 315 w 2951"/>
                  <a:gd name="T5" fmla="*/ 2195 h 2551"/>
                  <a:gd name="T6" fmla="*/ 443 w 2951"/>
                  <a:gd name="T7" fmla="*/ 2067 h 2551"/>
                  <a:gd name="T8" fmla="*/ 495 w 2951"/>
                  <a:gd name="T9" fmla="*/ 1999 h 2551"/>
                  <a:gd name="T10" fmla="*/ 600 w 2951"/>
                  <a:gd name="T11" fmla="*/ 1898 h 2551"/>
                  <a:gd name="T12" fmla="*/ 731 w 2951"/>
                  <a:gd name="T13" fmla="*/ 1795 h 2551"/>
                  <a:gd name="T14" fmla="*/ 811 w 2951"/>
                  <a:gd name="T15" fmla="*/ 1715 h 2551"/>
                  <a:gd name="T16" fmla="*/ 888 w 2951"/>
                  <a:gd name="T17" fmla="*/ 1642 h 2551"/>
                  <a:gd name="T18" fmla="*/ 1018 w 2951"/>
                  <a:gd name="T19" fmla="*/ 1544 h 2551"/>
                  <a:gd name="T20" fmla="*/ 1147 w 2951"/>
                  <a:gd name="T21" fmla="*/ 1395 h 2551"/>
                  <a:gd name="T22" fmla="*/ 1215 w 2951"/>
                  <a:gd name="T23" fmla="*/ 1327 h 2551"/>
                  <a:gd name="T24" fmla="*/ 1339 w 2951"/>
                  <a:gd name="T25" fmla="*/ 1219 h 2551"/>
                  <a:gd name="T26" fmla="*/ 1423 w 2951"/>
                  <a:gd name="T27" fmla="*/ 1151 h 2551"/>
                  <a:gd name="T28" fmla="*/ 1512 w 2951"/>
                  <a:gd name="T29" fmla="*/ 1130 h 2551"/>
                  <a:gd name="T30" fmla="*/ 1615 w 2951"/>
                  <a:gd name="T31" fmla="*/ 1055 h 2551"/>
                  <a:gd name="T32" fmla="*/ 1704 w 2951"/>
                  <a:gd name="T33" fmla="*/ 986 h 2551"/>
                  <a:gd name="T34" fmla="*/ 1800 w 2951"/>
                  <a:gd name="T35" fmla="*/ 922 h 2551"/>
                  <a:gd name="T36" fmla="*/ 1931 w 2951"/>
                  <a:gd name="T37" fmla="*/ 771 h 2551"/>
                  <a:gd name="T38" fmla="*/ 2026 w 2951"/>
                  <a:gd name="T39" fmla="*/ 680 h 2551"/>
                  <a:gd name="T40" fmla="*/ 2111 w 2951"/>
                  <a:gd name="T41" fmla="*/ 639 h 2551"/>
                  <a:gd name="T42" fmla="*/ 2216 w 2951"/>
                  <a:gd name="T43" fmla="*/ 506 h 2551"/>
                  <a:gd name="T44" fmla="*/ 2331 w 2951"/>
                  <a:gd name="T45" fmla="*/ 419 h 2551"/>
                  <a:gd name="T46" fmla="*/ 2443 w 2951"/>
                  <a:gd name="T47" fmla="*/ 323 h 2551"/>
                  <a:gd name="T48" fmla="*/ 2527 w 2951"/>
                  <a:gd name="T49" fmla="*/ 255 h 2551"/>
                  <a:gd name="T50" fmla="*/ 2639 w 2951"/>
                  <a:gd name="T51" fmla="*/ 191 h 2551"/>
                  <a:gd name="T52" fmla="*/ 2712 w 2951"/>
                  <a:gd name="T53" fmla="*/ 138 h 2551"/>
                  <a:gd name="T54" fmla="*/ 2815 w 2951"/>
                  <a:gd name="T55" fmla="*/ 79 h 2551"/>
                  <a:gd name="T56" fmla="*/ 2920 w 2951"/>
                  <a:gd name="T57" fmla="*/ 88 h 2551"/>
                  <a:gd name="T58" fmla="*/ 2795 w 2951"/>
                  <a:gd name="T59" fmla="*/ 163 h 2551"/>
                  <a:gd name="T60" fmla="*/ 2715 w 2951"/>
                  <a:gd name="T61" fmla="*/ 243 h 2551"/>
                  <a:gd name="T62" fmla="*/ 2621 w 2951"/>
                  <a:gd name="T63" fmla="*/ 303 h 2551"/>
                  <a:gd name="T64" fmla="*/ 2520 w 2951"/>
                  <a:gd name="T65" fmla="*/ 376 h 2551"/>
                  <a:gd name="T66" fmla="*/ 2424 w 2951"/>
                  <a:gd name="T67" fmla="*/ 424 h 2551"/>
                  <a:gd name="T68" fmla="*/ 2299 w 2951"/>
                  <a:gd name="T69" fmla="*/ 515 h 2551"/>
                  <a:gd name="T70" fmla="*/ 2216 w 2951"/>
                  <a:gd name="T71" fmla="*/ 632 h 2551"/>
                  <a:gd name="T72" fmla="*/ 2091 w 2951"/>
                  <a:gd name="T73" fmla="*/ 723 h 2551"/>
                  <a:gd name="T74" fmla="*/ 2015 w 2951"/>
                  <a:gd name="T75" fmla="*/ 813 h 2551"/>
                  <a:gd name="T76" fmla="*/ 1912 w 2951"/>
                  <a:gd name="T77" fmla="*/ 888 h 2551"/>
                  <a:gd name="T78" fmla="*/ 1816 w 2951"/>
                  <a:gd name="T79" fmla="*/ 1000 h 2551"/>
                  <a:gd name="T80" fmla="*/ 1736 w 2951"/>
                  <a:gd name="T81" fmla="*/ 1064 h 2551"/>
                  <a:gd name="T82" fmla="*/ 1595 w 2951"/>
                  <a:gd name="T83" fmla="*/ 1139 h 2551"/>
                  <a:gd name="T84" fmla="*/ 1544 w 2951"/>
                  <a:gd name="T85" fmla="*/ 1192 h 2551"/>
                  <a:gd name="T86" fmla="*/ 1403 w 2951"/>
                  <a:gd name="T87" fmla="*/ 1283 h 2551"/>
                  <a:gd name="T88" fmla="*/ 1320 w 2951"/>
                  <a:gd name="T89" fmla="*/ 1336 h 2551"/>
                  <a:gd name="T90" fmla="*/ 1224 w 2951"/>
                  <a:gd name="T91" fmla="*/ 1400 h 2551"/>
                  <a:gd name="T92" fmla="*/ 1137 w 2951"/>
                  <a:gd name="T93" fmla="*/ 1496 h 2551"/>
                  <a:gd name="T94" fmla="*/ 1016 w 2951"/>
                  <a:gd name="T95" fmla="*/ 1624 h 2551"/>
                  <a:gd name="T96" fmla="*/ 904 w 2951"/>
                  <a:gd name="T97" fmla="*/ 1752 h 2551"/>
                  <a:gd name="T98" fmla="*/ 815 w 2951"/>
                  <a:gd name="T99" fmla="*/ 1821 h 2551"/>
                  <a:gd name="T100" fmla="*/ 712 w 2951"/>
                  <a:gd name="T101" fmla="*/ 1896 h 2551"/>
                  <a:gd name="T102" fmla="*/ 616 w 2951"/>
                  <a:gd name="T103" fmla="*/ 1976 h 2551"/>
                  <a:gd name="T104" fmla="*/ 520 w 2951"/>
                  <a:gd name="T105" fmla="*/ 2072 h 2551"/>
                  <a:gd name="T106" fmla="*/ 408 w 2951"/>
                  <a:gd name="T107" fmla="*/ 2168 h 2551"/>
                  <a:gd name="T108" fmla="*/ 283 w 2951"/>
                  <a:gd name="T109" fmla="*/ 2307 h 2551"/>
                  <a:gd name="T110" fmla="*/ 200 w 2951"/>
                  <a:gd name="T111" fmla="*/ 2376 h 2551"/>
                  <a:gd name="T112" fmla="*/ 127 w 2951"/>
                  <a:gd name="T113" fmla="*/ 247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51" h="2551">
                    <a:moveTo>
                      <a:pt x="15" y="2479"/>
                    </a:moveTo>
                    <a:lnTo>
                      <a:pt x="31" y="2463"/>
                    </a:lnTo>
                    <a:cubicBezTo>
                      <a:pt x="39" y="2456"/>
                      <a:pt x="49" y="2451"/>
                      <a:pt x="59" y="2451"/>
                    </a:cubicBezTo>
                    <a:lnTo>
                      <a:pt x="75" y="2451"/>
                    </a:lnTo>
                    <a:lnTo>
                      <a:pt x="40" y="2474"/>
                    </a:lnTo>
                    <a:lnTo>
                      <a:pt x="56" y="2442"/>
                    </a:lnTo>
                    <a:lnTo>
                      <a:pt x="72" y="2410"/>
                    </a:lnTo>
                    <a:cubicBezTo>
                      <a:pt x="74" y="2406"/>
                      <a:pt x="76" y="2402"/>
                      <a:pt x="79" y="2399"/>
                    </a:cubicBezTo>
                    <a:lnTo>
                      <a:pt x="95" y="2383"/>
                    </a:lnTo>
                    <a:lnTo>
                      <a:pt x="88" y="2394"/>
                    </a:lnTo>
                    <a:lnTo>
                      <a:pt x="104" y="2362"/>
                    </a:lnTo>
                    <a:cubicBezTo>
                      <a:pt x="110" y="2348"/>
                      <a:pt x="124" y="2339"/>
                      <a:pt x="139" y="2339"/>
                    </a:cubicBezTo>
                    <a:lnTo>
                      <a:pt x="155" y="2339"/>
                    </a:lnTo>
                    <a:lnTo>
                      <a:pt x="120" y="2362"/>
                    </a:lnTo>
                    <a:lnTo>
                      <a:pt x="136" y="2330"/>
                    </a:lnTo>
                    <a:cubicBezTo>
                      <a:pt x="138" y="2326"/>
                      <a:pt x="140" y="2322"/>
                      <a:pt x="143" y="2319"/>
                    </a:cubicBezTo>
                    <a:lnTo>
                      <a:pt x="159" y="2303"/>
                    </a:lnTo>
                    <a:lnTo>
                      <a:pt x="175" y="2287"/>
                    </a:lnTo>
                    <a:cubicBezTo>
                      <a:pt x="183" y="2280"/>
                      <a:pt x="193" y="2275"/>
                      <a:pt x="203" y="2275"/>
                    </a:cubicBezTo>
                    <a:lnTo>
                      <a:pt x="235" y="2275"/>
                    </a:lnTo>
                    <a:lnTo>
                      <a:pt x="200" y="2298"/>
                    </a:lnTo>
                    <a:lnTo>
                      <a:pt x="216" y="2266"/>
                    </a:lnTo>
                    <a:cubicBezTo>
                      <a:pt x="218" y="2262"/>
                      <a:pt x="220" y="2258"/>
                      <a:pt x="223" y="2255"/>
                    </a:cubicBezTo>
                    <a:lnTo>
                      <a:pt x="239" y="2239"/>
                    </a:lnTo>
                    <a:cubicBezTo>
                      <a:pt x="247" y="2232"/>
                      <a:pt x="257" y="2227"/>
                      <a:pt x="267" y="2227"/>
                    </a:cubicBezTo>
                    <a:lnTo>
                      <a:pt x="283" y="2227"/>
                    </a:lnTo>
                    <a:lnTo>
                      <a:pt x="248" y="2250"/>
                    </a:lnTo>
                    <a:lnTo>
                      <a:pt x="264" y="2218"/>
                    </a:lnTo>
                    <a:cubicBezTo>
                      <a:pt x="270" y="2204"/>
                      <a:pt x="284" y="2195"/>
                      <a:pt x="299" y="2195"/>
                    </a:cubicBezTo>
                    <a:lnTo>
                      <a:pt x="315" y="2195"/>
                    </a:lnTo>
                    <a:lnTo>
                      <a:pt x="280" y="2218"/>
                    </a:lnTo>
                    <a:lnTo>
                      <a:pt x="296" y="2186"/>
                    </a:lnTo>
                    <a:lnTo>
                      <a:pt x="312" y="2154"/>
                    </a:lnTo>
                    <a:cubicBezTo>
                      <a:pt x="314" y="2150"/>
                      <a:pt x="316" y="2146"/>
                      <a:pt x="319" y="2143"/>
                    </a:cubicBezTo>
                    <a:lnTo>
                      <a:pt x="335" y="2127"/>
                    </a:lnTo>
                    <a:lnTo>
                      <a:pt x="351" y="2111"/>
                    </a:lnTo>
                    <a:lnTo>
                      <a:pt x="367" y="2095"/>
                    </a:lnTo>
                    <a:lnTo>
                      <a:pt x="383" y="2079"/>
                    </a:lnTo>
                    <a:cubicBezTo>
                      <a:pt x="391" y="2072"/>
                      <a:pt x="401" y="2067"/>
                      <a:pt x="411" y="2067"/>
                    </a:cubicBezTo>
                    <a:lnTo>
                      <a:pt x="443" y="2067"/>
                    </a:lnTo>
                    <a:lnTo>
                      <a:pt x="415" y="2079"/>
                    </a:lnTo>
                    <a:lnTo>
                      <a:pt x="431" y="2063"/>
                    </a:lnTo>
                    <a:lnTo>
                      <a:pt x="424" y="2074"/>
                    </a:lnTo>
                    <a:lnTo>
                      <a:pt x="440" y="2042"/>
                    </a:lnTo>
                    <a:cubicBezTo>
                      <a:pt x="442" y="2038"/>
                      <a:pt x="444" y="2034"/>
                      <a:pt x="447" y="2031"/>
                    </a:cubicBezTo>
                    <a:lnTo>
                      <a:pt x="463" y="2015"/>
                    </a:lnTo>
                    <a:lnTo>
                      <a:pt x="479" y="1999"/>
                    </a:lnTo>
                    <a:cubicBezTo>
                      <a:pt x="487" y="1992"/>
                      <a:pt x="497" y="1987"/>
                      <a:pt x="507" y="1987"/>
                    </a:cubicBezTo>
                    <a:lnTo>
                      <a:pt x="523" y="1987"/>
                    </a:lnTo>
                    <a:lnTo>
                      <a:pt x="495" y="1999"/>
                    </a:lnTo>
                    <a:lnTo>
                      <a:pt x="511" y="1983"/>
                    </a:lnTo>
                    <a:lnTo>
                      <a:pt x="527" y="1967"/>
                    </a:lnTo>
                    <a:lnTo>
                      <a:pt x="543" y="1951"/>
                    </a:lnTo>
                    <a:lnTo>
                      <a:pt x="536" y="1962"/>
                    </a:lnTo>
                    <a:lnTo>
                      <a:pt x="552" y="1930"/>
                    </a:lnTo>
                    <a:cubicBezTo>
                      <a:pt x="554" y="1926"/>
                      <a:pt x="556" y="1922"/>
                      <a:pt x="559" y="1919"/>
                    </a:cubicBezTo>
                    <a:lnTo>
                      <a:pt x="575" y="1903"/>
                    </a:lnTo>
                    <a:cubicBezTo>
                      <a:pt x="578" y="1900"/>
                      <a:pt x="582" y="1898"/>
                      <a:pt x="586" y="1896"/>
                    </a:cubicBezTo>
                    <a:lnTo>
                      <a:pt x="618" y="1880"/>
                    </a:lnTo>
                    <a:lnTo>
                      <a:pt x="600" y="1898"/>
                    </a:lnTo>
                    <a:lnTo>
                      <a:pt x="616" y="1866"/>
                    </a:lnTo>
                    <a:cubicBezTo>
                      <a:pt x="618" y="1862"/>
                      <a:pt x="620" y="1858"/>
                      <a:pt x="623" y="1855"/>
                    </a:cubicBezTo>
                    <a:lnTo>
                      <a:pt x="639" y="1839"/>
                    </a:lnTo>
                    <a:cubicBezTo>
                      <a:pt x="647" y="1832"/>
                      <a:pt x="657" y="1827"/>
                      <a:pt x="667" y="1827"/>
                    </a:cubicBezTo>
                    <a:lnTo>
                      <a:pt x="683" y="1827"/>
                    </a:lnTo>
                    <a:lnTo>
                      <a:pt x="655" y="1839"/>
                    </a:lnTo>
                    <a:lnTo>
                      <a:pt x="671" y="1823"/>
                    </a:lnTo>
                    <a:lnTo>
                      <a:pt x="687" y="1807"/>
                    </a:lnTo>
                    <a:cubicBezTo>
                      <a:pt x="695" y="1800"/>
                      <a:pt x="705" y="1795"/>
                      <a:pt x="715" y="1795"/>
                    </a:cubicBezTo>
                    <a:lnTo>
                      <a:pt x="731" y="1795"/>
                    </a:lnTo>
                    <a:lnTo>
                      <a:pt x="703" y="1807"/>
                    </a:lnTo>
                    <a:lnTo>
                      <a:pt x="719" y="1791"/>
                    </a:lnTo>
                    <a:lnTo>
                      <a:pt x="735" y="1775"/>
                    </a:lnTo>
                    <a:cubicBezTo>
                      <a:pt x="743" y="1768"/>
                      <a:pt x="753" y="1763"/>
                      <a:pt x="763" y="1763"/>
                    </a:cubicBezTo>
                    <a:lnTo>
                      <a:pt x="779" y="1763"/>
                    </a:lnTo>
                    <a:lnTo>
                      <a:pt x="744" y="1786"/>
                    </a:lnTo>
                    <a:lnTo>
                      <a:pt x="760" y="1754"/>
                    </a:lnTo>
                    <a:cubicBezTo>
                      <a:pt x="762" y="1750"/>
                      <a:pt x="764" y="1746"/>
                      <a:pt x="767" y="1743"/>
                    </a:cubicBezTo>
                    <a:lnTo>
                      <a:pt x="783" y="1727"/>
                    </a:lnTo>
                    <a:cubicBezTo>
                      <a:pt x="791" y="1720"/>
                      <a:pt x="801" y="1715"/>
                      <a:pt x="811" y="1715"/>
                    </a:cubicBezTo>
                    <a:lnTo>
                      <a:pt x="843" y="1715"/>
                    </a:lnTo>
                    <a:lnTo>
                      <a:pt x="808" y="1738"/>
                    </a:lnTo>
                    <a:lnTo>
                      <a:pt x="824" y="1706"/>
                    </a:lnTo>
                    <a:cubicBezTo>
                      <a:pt x="830" y="1692"/>
                      <a:pt x="844" y="1683"/>
                      <a:pt x="859" y="1683"/>
                    </a:cubicBezTo>
                    <a:lnTo>
                      <a:pt x="875" y="1683"/>
                    </a:lnTo>
                    <a:lnTo>
                      <a:pt x="847" y="1695"/>
                    </a:lnTo>
                    <a:lnTo>
                      <a:pt x="863" y="1679"/>
                    </a:lnTo>
                    <a:lnTo>
                      <a:pt x="879" y="1663"/>
                    </a:lnTo>
                    <a:lnTo>
                      <a:pt x="872" y="1674"/>
                    </a:lnTo>
                    <a:lnTo>
                      <a:pt x="888" y="1642"/>
                    </a:lnTo>
                    <a:lnTo>
                      <a:pt x="904" y="1610"/>
                    </a:lnTo>
                    <a:cubicBezTo>
                      <a:pt x="910" y="1596"/>
                      <a:pt x="924" y="1587"/>
                      <a:pt x="939" y="1587"/>
                    </a:cubicBezTo>
                    <a:lnTo>
                      <a:pt x="955" y="1587"/>
                    </a:lnTo>
                    <a:lnTo>
                      <a:pt x="927" y="1599"/>
                    </a:lnTo>
                    <a:lnTo>
                      <a:pt x="943" y="1583"/>
                    </a:lnTo>
                    <a:lnTo>
                      <a:pt x="959" y="1567"/>
                    </a:lnTo>
                    <a:cubicBezTo>
                      <a:pt x="967" y="1560"/>
                      <a:pt x="977" y="1555"/>
                      <a:pt x="987" y="1555"/>
                    </a:cubicBezTo>
                    <a:lnTo>
                      <a:pt x="1003" y="1555"/>
                    </a:lnTo>
                    <a:lnTo>
                      <a:pt x="986" y="1560"/>
                    </a:lnTo>
                    <a:lnTo>
                      <a:pt x="1018" y="1544"/>
                    </a:lnTo>
                    <a:lnTo>
                      <a:pt x="1007" y="1551"/>
                    </a:lnTo>
                    <a:lnTo>
                      <a:pt x="1023" y="1535"/>
                    </a:lnTo>
                    <a:lnTo>
                      <a:pt x="1039" y="1519"/>
                    </a:lnTo>
                    <a:lnTo>
                      <a:pt x="1055" y="1503"/>
                    </a:lnTo>
                    <a:lnTo>
                      <a:pt x="1046" y="1519"/>
                    </a:lnTo>
                    <a:lnTo>
                      <a:pt x="1062" y="1471"/>
                    </a:lnTo>
                    <a:lnTo>
                      <a:pt x="1078" y="1423"/>
                    </a:lnTo>
                    <a:cubicBezTo>
                      <a:pt x="1083" y="1406"/>
                      <a:pt x="1098" y="1395"/>
                      <a:pt x="1115" y="1395"/>
                    </a:cubicBezTo>
                    <a:lnTo>
                      <a:pt x="1131" y="1395"/>
                    </a:lnTo>
                    <a:lnTo>
                      <a:pt x="1147" y="1395"/>
                    </a:lnTo>
                    <a:lnTo>
                      <a:pt x="1119" y="1407"/>
                    </a:lnTo>
                    <a:lnTo>
                      <a:pt x="1135" y="1391"/>
                    </a:lnTo>
                    <a:lnTo>
                      <a:pt x="1151" y="1375"/>
                    </a:lnTo>
                    <a:lnTo>
                      <a:pt x="1144" y="1386"/>
                    </a:lnTo>
                    <a:lnTo>
                      <a:pt x="1160" y="1354"/>
                    </a:lnTo>
                    <a:cubicBezTo>
                      <a:pt x="1162" y="1350"/>
                      <a:pt x="1164" y="1346"/>
                      <a:pt x="1167" y="1343"/>
                    </a:cubicBezTo>
                    <a:lnTo>
                      <a:pt x="1183" y="1327"/>
                    </a:lnTo>
                    <a:cubicBezTo>
                      <a:pt x="1191" y="1320"/>
                      <a:pt x="1201" y="1315"/>
                      <a:pt x="1211" y="1315"/>
                    </a:cubicBezTo>
                    <a:lnTo>
                      <a:pt x="1243" y="1315"/>
                    </a:lnTo>
                    <a:lnTo>
                      <a:pt x="1215" y="1327"/>
                    </a:lnTo>
                    <a:lnTo>
                      <a:pt x="1231" y="1311"/>
                    </a:lnTo>
                    <a:lnTo>
                      <a:pt x="1224" y="1322"/>
                    </a:lnTo>
                    <a:lnTo>
                      <a:pt x="1240" y="1290"/>
                    </a:lnTo>
                    <a:cubicBezTo>
                      <a:pt x="1246" y="1276"/>
                      <a:pt x="1260" y="1267"/>
                      <a:pt x="1275" y="1267"/>
                    </a:cubicBezTo>
                    <a:lnTo>
                      <a:pt x="1291" y="1267"/>
                    </a:lnTo>
                    <a:lnTo>
                      <a:pt x="1263" y="1279"/>
                    </a:lnTo>
                    <a:lnTo>
                      <a:pt x="1279" y="1263"/>
                    </a:lnTo>
                    <a:lnTo>
                      <a:pt x="1295" y="1247"/>
                    </a:lnTo>
                    <a:lnTo>
                      <a:pt x="1311" y="1231"/>
                    </a:lnTo>
                    <a:cubicBezTo>
                      <a:pt x="1319" y="1224"/>
                      <a:pt x="1329" y="1219"/>
                      <a:pt x="1339" y="1219"/>
                    </a:cubicBezTo>
                    <a:lnTo>
                      <a:pt x="1355" y="1219"/>
                    </a:lnTo>
                    <a:lnTo>
                      <a:pt x="1371" y="1219"/>
                    </a:lnTo>
                    <a:lnTo>
                      <a:pt x="1343" y="1231"/>
                    </a:lnTo>
                    <a:lnTo>
                      <a:pt x="1359" y="1215"/>
                    </a:lnTo>
                    <a:cubicBezTo>
                      <a:pt x="1367" y="1208"/>
                      <a:pt x="1377" y="1203"/>
                      <a:pt x="1387" y="1203"/>
                    </a:cubicBezTo>
                    <a:lnTo>
                      <a:pt x="1403" y="1203"/>
                    </a:lnTo>
                    <a:lnTo>
                      <a:pt x="1435" y="1203"/>
                    </a:lnTo>
                    <a:lnTo>
                      <a:pt x="1397" y="1234"/>
                    </a:lnTo>
                    <a:lnTo>
                      <a:pt x="1413" y="1170"/>
                    </a:lnTo>
                    <a:cubicBezTo>
                      <a:pt x="1414" y="1163"/>
                      <a:pt x="1418" y="1156"/>
                      <a:pt x="1423" y="1151"/>
                    </a:cubicBezTo>
                    <a:lnTo>
                      <a:pt x="1439" y="1135"/>
                    </a:lnTo>
                    <a:cubicBezTo>
                      <a:pt x="1447" y="1128"/>
                      <a:pt x="1457" y="1123"/>
                      <a:pt x="1467" y="1123"/>
                    </a:cubicBezTo>
                    <a:lnTo>
                      <a:pt x="1483" y="1123"/>
                    </a:lnTo>
                    <a:lnTo>
                      <a:pt x="1499" y="1123"/>
                    </a:lnTo>
                    <a:lnTo>
                      <a:pt x="1515" y="1123"/>
                    </a:lnTo>
                    <a:lnTo>
                      <a:pt x="1487" y="1135"/>
                    </a:lnTo>
                    <a:lnTo>
                      <a:pt x="1503" y="1119"/>
                    </a:lnTo>
                    <a:cubicBezTo>
                      <a:pt x="1511" y="1112"/>
                      <a:pt x="1521" y="1107"/>
                      <a:pt x="1531" y="1107"/>
                    </a:cubicBezTo>
                    <a:lnTo>
                      <a:pt x="1547" y="1107"/>
                    </a:lnTo>
                    <a:lnTo>
                      <a:pt x="1512" y="1130"/>
                    </a:lnTo>
                    <a:lnTo>
                      <a:pt x="1528" y="1098"/>
                    </a:lnTo>
                    <a:cubicBezTo>
                      <a:pt x="1534" y="1084"/>
                      <a:pt x="1548" y="1075"/>
                      <a:pt x="1563" y="1075"/>
                    </a:cubicBezTo>
                    <a:lnTo>
                      <a:pt x="1579" y="1075"/>
                    </a:lnTo>
                    <a:lnTo>
                      <a:pt x="1551" y="1087"/>
                    </a:lnTo>
                    <a:lnTo>
                      <a:pt x="1567" y="1071"/>
                    </a:lnTo>
                    <a:cubicBezTo>
                      <a:pt x="1575" y="1064"/>
                      <a:pt x="1585" y="1059"/>
                      <a:pt x="1595" y="1059"/>
                    </a:cubicBezTo>
                    <a:lnTo>
                      <a:pt x="1611" y="1059"/>
                    </a:lnTo>
                    <a:lnTo>
                      <a:pt x="1594" y="1064"/>
                    </a:lnTo>
                    <a:lnTo>
                      <a:pt x="1626" y="1048"/>
                    </a:lnTo>
                    <a:lnTo>
                      <a:pt x="1615" y="1055"/>
                    </a:lnTo>
                    <a:lnTo>
                      <a:pt x="1631" y="1039"/>
                    </a:lnTo>
                    <a:cubicBezTo>
                      <a:pt x="1639" y="1032"/>
                      <a:pt x="1649" y="1027"/>
                      <a:pt x="1659" y="1027"/>
                    </a:cubicBezTo>
                    <a:lnTo>
                      <a:pt x="1675" y="1027"/>
                    </a:lnTo>
                    <a:lnTo>
                      <a:pt x="1647" y="1039"/>
                    </a:lnTo>
                    <a:lnTo>
                      <a:pt x="1663" y="1023"/>
                    </a:lnTo>
                    <a:lnTo>
                      <a:pt x="1679" y="1007"/>
                    </a:lnTo>
                    <a:cubicBezTo>
                      <a:pt x="1687" y="1000"/>
                      <a:pt x="1697" y="995"/>
                      <a:pt x="1707" y="995"/>
                    </a:cubicBezTo>
                    <a:lnTo>
                      <a:pt x="1723" y="995"/>
                    </a:lnTo>
                    <a:lnTo>
                      <a:pt x="1688" y="1018"/>
                    </a:lnTo>
                    <a:lnTo>
                      <a:pt x="1704" y="986"/>
                    </a:lnTo>
                    <a:cubicBezTo>
                      <a:pt x="1706" y="982"/>
                      <a:pt x="1708" y="978"/>
                      <a:pt x="1711" y="975"/>
                    </a:cubicBezTo>
                    <a:lnTo>
                      <a:pt x="1727" y="959"/>
                    </a:lnTo>
                    <a:lnTo>
                      <a:pt x="1743" y="943"/>
                    </a:lnTo>
                    <a:cubicBezTo>
                      <a:pt x="1751" y="936"/>
                      <a:pt x="1761" y="931"/>
                      <a:pt x="1771" y="931"/>
                    </a:cubicBezTo>
                    <a:lnTo>
                      <a:pt x="1787" y="931"/>
                    </a:lnTo>
                    <a:lnTo>
                      <a:pt x="1759" y="943"/>
                    </a:lnTo>
                    <a:lnTo>
                      <a:pt x="1775" y="927"/>
                    </a:lnTo>
                    <a:cubicBezTo>
                      <a:pt x="1778" y="924"/>
                      <a:pt x="1782" y="922"/>
                      <a:pt x="1786" y="920"/>
                    </a:cubicBezTo>
                    <a:lnTo>
                      <a:pt x="1818" y="904"/>
                    </a:lnTo>
                    <a:lnTo>
                      <a:pt x="1800" y="922"/>
                    </a:lnTo>
                    <a:lnTo>
                      <a:pt x="1816" y="890"/>
                    </a:lnTo>
                    <a:cubicBezTo>
                      <a:pt x="1818" y="886"/>
                      <a:pt x="1820" y="882"/>
                      <a:pt x="1823" y="879"/>
                    </a:cubicBezTo>
                    <a:lnTo>
                      <a:pt x="1839" y="863"/>
                    </a:lnTo>
                    <a:lnTo>
                      <a:pt x="1832" y="874"/>
                    </a:lnTo>
                    <a:lnTo>
                      <a:pt x="1848" y="842"/>
                    </a:lnTo>
                    <a:cubicBezTo>
                      <a:pt x="1850" y="838"/>
                      <a:pt x="1852" y="834"/>
                      <a:pt x="1855" y="831"/>
                    </a:cubicBezTo>
                    <a:lnTo>
                      <a:pt x="1871" y="815"/>
                    </a:lnTo>
                    <a:lnTo>
                      <a:pt x="1887" y="799"/>
                    </a:lnTo>
                    <a:lnTo>
                      <a:pt x="1903" y="783"/>
                    </a:lnTo>
                    <a:cubicBezTo>
                      <a:pt x="1911" y="776"/>
                      <a:pt x="1921" y="771"/>
                      <a:pt x="1931" y="771"/>
                    </a:cubicBezTo>
                    <a:lnTo>
                      <a:pt x="1947" y="771"/>
                    </a:lnTo>
                    <a:lnTo>
                      <a:pt x="1919" y="783"/>
                    </a:lnTo>
                    <a:lnTo>
                      <a:pt x="1935" y="767"/>
                    </a:lnTo>
                    <a:cubicBezTo>
                      <a:pt x="1943" y="760"/>
                      <a:pt x="1953" y="755"/>
                      <a:pt x="1963" y="755"/>
                    </a:cubicBezTo>
                    <a:lnTo>
                      <a:pt x="1979" y="755"/>
                    </a:lnTo>
                    <a:lnTo>
                      <a:pt x="1944" y="778"/>
                    </a:lnTo>
                    <a:lnTo>
                      <a:pt x="1960" y="746"/>
                    </a:lnTo>
                    <a:lnTo>
                      <a:pt x="1976" y="714"/>
                    </a:lnTo>
                    <a:cubicBezTo>
                      <a:pt x="1980" y="706"/>
                      <a:pt x="1986" y="700"/>
                      <a:pt x="1994" y="696"/>
                    </a:cubicBezTo>
                    <a:lnTo>
                      <a:pt x="2026" y="680"/>
                    </a:lnTo>
                    <a:cubicBezTo>
                      <a:pt x="2031" y="677"/>
                      <a:pt x="2037" y="675"/>
                      <a:pt x="2043" y="675"/>
                    </a:cubicBezTo>
                    <a:lnTo>
                      <a:pt x="2059" y="675"/>
                    </a:lnTo>
                    <a:lnTo>
                      <a:pt x="2031" y="687"/>
                    </a:lnTo>
                    <a:lnTo>
                      <a:pt x="2047" y="671"/>
                    </a:lnTo>
                    <a:lnTo>
                      <a:pt x="2063" y="655"/>
                    </a:lnTo>
                    <a:cubicBezTo>
                      <a:pt x="2071" y="648"/>
                      <a:pt x="2081" y="643"/>
                      <a:pt x="2091" y="643"/>
                    </a:cubicBezTo>
                    <a:lnTo>
                      <a:pt x="2107" y="643"/>
                    </a:lnTo>
                    <a:lnTo>
                      <a:pt x="2123" y="643"/>
                    </a:lnTo>
                    <a:lnTo>
                      <a:pt x="2095" y="655"/>
                    </a:lnTo>
                    <a:lnTo>
                      <a:pt x="2111" y="639"/>
                    </a:lnTo>
                    <a:cubicBezTo>
                      <a:pt x="2119" y="632"/>
                      <a:pt x="2129" y="627"/>
                      <a:pt x="2139" y="627"/>
                    </a:cubicBezTo>
                    <a:lnTo>
                      <a:pt x="2155" y="627"/>
                    </a:lnTo>
                    <a:lnTo>
                      <a:pt x="2120" y="650"/>
                    </a:lnTo>
                    <a:lnTo>
                      <a:pt x="2136" y="618"/>
                    </a:lnTo>
                    <a:lnTo>
                      <a:pt x="2152" y="586"/>
                    </a:lnTo>
                    <a:cubicBezTo>
                      <a:pt x="2154" y="582"/>
                      <a:pt x="2156" y="578"/>
                      <a:pt x="2159" y="575"/>
                    </a:cubicBezTo>
                    <a:lnTo>
                      <a:pt x="2175" y="559"/>
                    </a:lnTo>
                    <a:lnTo>
                      <a:pt x="2207" y="527"/>
                    </a:lnTo>
                    <a:lnTo>
                      <a:pt x="2200" y="538"/>
                    </a:lnTo>
                    <a:lnTo>
                      <a:pt x="2216" y="506"/>
                    </a:lnTo>
                    <a:cubicBezTo>
                      <a:pt x="2218" y="502"/>
                      <a:pt x="2220" y="498"/>
                      <a:pt x="2223" y="495"/>
                    </a:cubicBezTo>
                    <a:lnTo>
                      <a:pt x="2239" y="479"/>
                    </a:lnTo>
                    <a:lnTo>
                      <a:pt x="2232" y="490"/>
                    </a:lnTo>
                    <a:lnTo>
                      <a:pt x="2248" y="458"/>
                    </a:lnTo>
                    <a:cubicBezTo>
                      <a:pt x="2254" y="444"/>
                      <a:pt x="2268" y="435"/>
                      <a:pt x="2283" y="435"/>
                    </a:cubicBezTo>
                    <a:lnTo>
                      <a:pt x="2299" y="435"/>
                    </a:lnTo>
                    <a:lnTo>
                      <a:pt x="2271" y="447"/>
                    </a:lnTo>
                    <a:lnTo>
                      <a:pt x="2287" y="431"/>
                    </a:lnTo>
                    <a:cubicBezTo>
                      <a:pt x="2295" y="424"/>
                      <a:pt x="2305" y="419"/>
                      <a:pt x="2315" y="419"/>
                    </a:cubicBezTo>
                    <a:lnTo>
                      <a:pt x="2331" y="419"/>
                    </a:lnTo>
                    <a:lnTo>
                      <a:pt x="2347" y="419"/>
                    </a:lnTo>
                    <a:lnTo>
                      <a:pt x="2312" y="442"/>
                    </a:lnTo>
                    <a:lnTo>
                      <a:pt x="2328" y="410"/>
                    </a:lnTo>
                    <a:cubicBezTo>
                      <a:pt x="2330" y="406"/>
                      <a:pt x="2332" y="402"/>
                      <a:pt x="2335" y="399"/>
                    </a:cubicBezTo>
                    <a:lnTo>
                      <a:pt x="2351" y="383"/>
                    </a:lnTo>
                    <a:lnTo>
                      <a:pt x="2367" y="367"/>
                    </a:lnTo>
                    <a:lnTo>
                      <a:pt x="2383" y="351"/>
                    </a:lnTo>
                    <a:cubicBezTo>
                      <a:pt x="2386" y="348"/>
                      <a:pt x="2390" y="346"/>
                      <a:pt x="2394" y="344"/>
                    </a:cubicBezTo>
                    <a:lnTo>
                      <a:pt x="2426" y="328"/>
                    </a:lnTo>
                    <a:cubicBezTo>
                      <a:pt x="2431" y="325"/>
                      <a:pt x="2437" y="323"/>
                      <a:pt x="2443" y="323"/>
                    </a:cubicBezTo>
                    <a:lnTo>
                      <a:pt x="2459" y="323"/>
                    </a:lnTo>
                    <a:lnTo>
                      <a:pt x="2431" y="335"/>
                    </a:lnTo>
                    <a:lnTo>
                      <a:pt x="2447" y="319"/>
                    </a:lnTo>
                    <a:cubicBezTo>
                      <a:pt x="2455" y="312"/>
                      <a:pt x="2465" y="307"/>
                      <a:pt x="2475" y="307"/>
                    </a:cubicBezTo>
                    <a:lnTo>
                      <a:pt x="2491" y="307"/>
                    </a:lnTo>
                    <a:lnTo>
                      <a:pt x="2463" y="319"/>
                    </a:lnTo>
                    <a:lnTo>
                      <a:pt x="2479" y="303"/>
                    </a:lnTo>
                    <a:lnTo>
                      <a:pt x="2495" y="287"/>
                    </a:lnTo>
                    <a:lnTo>
                      <a:pt x="2511" y="271"/>
                    </a:lnTo>
                    <a:lnTo>
                      <a:pt x="2527" y="255"/>
                    </a:lnTo>
                    <a:cubicBezTo>
                      <a:pt x="2535" y="248"/>
                      <a:pt x="2545" y="243"/>
                      <a:pt x="2555" y="243"/>
                    </a:cubicBezTo>
                    <a:lnTo>
                      <a:pt x="2571" y="243"/>
                    </a:lnTo>
                    <a:lnTo>
                      <a:pt x="2587" y="243"/>
                    </a:lnTo>
                    <a:lnTo>
                      <a:pt x="2559" y="255"/>
                    </a:lnTo>
                    <a:lnTo>
                      <a:pt x="2575" y="239"/>
                    </a:lnTo>
                    <a:cubicBezTo>
                      <a:pt x="2578" y="236"/>
                      <a:pt x="2582" y="234"/>
                      <a:pt x="2586" y="232"/>
                    </a:cubicBezTo>
                    <a:lnTo>
                      <a:pt x="2618" y="216"/>
                    </a:lnTo>
                    <a:lnTo>
                      <a:pt x="2607" y="223"/>
                    </a:lnTo>
                    <a:lnTo>
                      <a:pt x="2623" y="207"/>
                    </a:lnTo>
                    <a:lnTo>
                      <a:pt x="2639" y="191"/>
                    </a:lnTo>
                    <a:cubicBezTo>
                      <a:pt x="2647" y="184"/>
                      <a:pt x="2657" y="179"/>
                      <a:pt x="2667" y="179"/>
                    </a:cubicBezTo>
                    <a:lnTo>
                      <a:pt x="2683" y="179"/>
                    </a:lnTo>
                    <a:lnTo>
                      <a:pt x="2655" y="191"/>
                    </a:lnTo>
                    <a:lnTo>
                      <a:pt x="2671" y="175"/>
                    </a:lnTo>
                    <a:cubicBezTo>
                      <a:pt x="2679" y="168"/>
                      <a:pt x="2689" y="163"/>
                      <a:pt x="2699" y="163"/>
                    </a:cubicBezTo>
                    <a:lnTo>
                      <a:pt x="2715" y="163"/>
                    </a:lnTo>
                    <a:lnTo>
                      <a:pt x="2687" y="175"/>
                    </a:lnTo>
                    <a:lnTo>
                      <a:pt x="2703" y="159"/>
                    </a:lnTo>
                    <a:lnTo>
                      <a:pt x="2696" y="170"/>
                    </a:lnTo>
                    <a:lnTo>
                      <a:pt x="2712" y="138"/>
                    </a:lnTo>
                    <a:cubicBezTo>
                      <a:pt x="2718" y="124"/>
                      <a:pt x="2732" y="115"/>
                      <a:pt x="2747" y="115"/>
                    </a:cubicBezTo>
                    <a:lnTo>
                      <a:pt x="2763" y="115"/>
                    </a:lnTo>
                    <a:lnTo>
                      <a:pt x="2728" y="138"/>
                    </a:lnTo>
                    <a:lnTo>
                      <a:pt x="2744" y="106"/>
                    </a:lnTo>
                    <a:cubicBezTo>
                      <a:pt x="2750" y="92"/>
                      <a:pt x="2764" y="83"/>
                      <a:pt x="2779" y="83"/>
                    </a:cubicBezTo>
                    <a:lnTo>
                      <a:pt x="2795" y="83"/>
                    </a:lnTo>
                    <a:lnTo>
                      <a:pt x="2811" y="83"/>
                    </a:lnTo>
                    <a:lnTo>
                      <a:pt x="2794" y="88"/>
                    </a:lnTo>
                    <a:lnTo>
                      <a:pt x="2826" y="72"/>
                    </a:lnTo>
                    <a:lnTo>
                      <a:pt x="2815" y="79"/>
                    </a:lnTo>
                    <a:lnTo>
                      <a:pt x="2831" y="63"/>
                    </a:lnTo>
                    <a:lnTo>
                      <a:pt x="2824" y="74"/>
                    </a:lnTo>
                    <a:lnTo>
                      <a:pt x="2840" y="42"/>
                    </a:lnTo>
                    <a:cubicBezTo>
                      <a:pt x="2846" y="28"/>
                      <a:pt x="2860" y="19"/>
                      <a:pt x="2875" y="19"/>
                    </a:cubicBezTo>
                    <a:lnTo>
                      <a:pt x="2891" y="19"/>
                    </a:lnTo>
                    <a:lnTo>
                      <a:pt x="2863" y="31"/>
                    </a:lnTo>
                    <a:lnTo>
                      <a:pt x="2879" y="15"/>
                    </a:lnTo>
                    <a:cubicBezTo>
                      <a:pt x="2895" y="0"/>
                      <a:pt x="2920" y="0"/>
                      <a:pt x="2936" y="15"/>
                    </a:cubicBezTo>
                    <a:cubicBezTo>
                      <a:pt x="2951" y="31"/>
                      <a:pt x="2951" y="56"/>
                      <a:pt x="2936" y="72"/>
                    </a:cubicBezTo>
                    <a:lnTo>
                      <a:pt x="2920" y="88"/>
                    </a:lnTo>
                    <a:cubicBezTo>
                      <a:pt x="2912" y="95"/>
                      <a:pt x="2902" y="99"/>
                      <a:pt x="2891" y="99"/>
                    </a:cubicBezTo>
                    <a:lnTo>
                      <a:pt x="2875" y="99"/>
                    </a:lnTo>
                    <a:lnTo>
                      <a:pt x="2911" y="77"/>
                    </a:lnTo>
                    <a:lnTo>
                      <a:pt x="2895" y="109"/>
                    </a:lnTo>
                    <a:cubicBezTo>
                      <a:pt x="2893" y="113"/>
                      <a:pt x="2891" y="117"/>
                      <a:pt x="2888" y="120"/>
                    </a:cubicBezTo>
                    <a:lnTo>
                      <a:pt x="2872" y="136"/>
                    </a:lnTo>
                    <a:cubicBezTo>
                      <a:pt x="2869" y="139"/>
                      <a:pt x="2865" y="141"/>
                      <a:pt x="2861" y="143"/>
                    </a:cubicBezTo>
                    <a:lnTo>
                      <a:pt x="2829" y="159"/>
                    </a:lnTo>
                    <a:cubicBezTo>
                      <a:pt x="2824" y="162"/>
                      <a:pt x="2818" y="163"/>
                      <a:pt x="2811" y="163"/>
                    </a:cubicBezTo>
                    <a:lnTo>
                      <a:pt x="2795" y="163"/>
                    </a:lnTo>
                    <a:lnTo>
                      <a:pt x="2779" y="163"/>
                    </a:lnTo>
                    <a:lnTo>
                      <a:pt x="2815" y="141"/>
                    </a:lnTo>
                    <a:lnTo>
                      <a:pt x="2799" y="173"/>
                    </a:lnTo>
                    <a:cubicBezTo>
                      <a:pt x="2792" y="187"/>
                      <a:pt x="2779" y="195"/>
                      <a:pt x="2763" y="195"/>
                    </a:cubicBezTo>
                    <a:lnTo>
                      <a:pt x="2747" y="195"/>
                    </a:lnTo>
                    <a:lnTo>
                      <a:pt x="2783" y="173"/>
                    </a:lnTo>
                    <a:lnTo>
                      <a:pt x="2767" y="205"/>
                    </a:lnTo>
                    <a:cubicBezTo>
                      <a:pt x="2765" y="209"/>
                      <a:pt x="2763" y="213"/>
                      <a:pt x="2760" y="216"/>
                    </a:cubicBezTo>
                    <a:lnTo>
                      <a:pt x="2744" y="232"/>
                    </a:lnTo>
                    <a:cubicBezTo>
                      <a:pt x="2736" y="239"/>
                      <a:pt x="2726" y="243"/>
                      <a:pt x="2715" y="243"/>
                    </a:cubicBezTo>
                    <a:lnTo>
                      <a:pt x="2699" y="243"/>
                    </a:lnTo>
                    <a:lnTo>
                      <a:pt x="2728" y="232"/>
                    </a:lnTo>
                    <a:lnTo>
                      <a:pt x="2712" y="248"/>
                    </a:lnTo>
                    <a:cubicBezTo>
                      <a:pt x="2704" y="255"/>
                      <a:pt x="2694" y="259"/>
                      <a:pt x="2683" y="259"/>
                    </a:cubicBezTo>
                    <a:lnTo>
                      <a:pt x="2667" y="259"/>
                    </a:lnTo>
                    <a:lnTo>
                      <a:pt x="2696" y="248"/>
                    </a:lnTo>
                    <a:lnTo>
                      <a:pt x="2680" y="264"/>
                    </a:lnTo>
                    <a:lnTo>
                      <a:pt x="2664" y="280"/>
                    </a:lnTo>
                    <a:cubicBezTo>
                      <a:pt x="2661" y="283"/>
                      <a:pt x="2657" y="285"/>
                      <a:pt x="2653" y="287"/>
                    </a:cubicBezTo>
                    <a:lnTo>
                      <a:pt x="2621" y="303"/>
                    </a:lnTo>
                    <a:lnTo>
                      <a:pt x="2632" y="296"/>
                    </a:lnTo>
                    <a:lnTo>
                      <a:pt x="2616" y="312"/>
                    </a:lnTo>
                    <a:cubicBezTo>
                      <a:pt x="2608" y="319"/>
                      <a:pt x="2598" y="323"/>
                      <a:pt x="2587" y="323"/>
                    </a:cubicBezTo>
                    <a:lnTo>
                      <a:pt x="2571" y="323"/>
                    </a:lnTo>
                    <a:lnTo>
                      <a:pt x="2555" y="323"/>
                    </a:lnTo>
                    <a:lnTo>
                      <a:pt x="2584" y="312"/>
                    </a:lnTo>
                    <a:lnTo>
                      <a:pt x="2568" y="328"/>
                    </a:lnTo>
                    <a:lnTo>
                      <a:pt x="2552" y="344"/>
                    </a:lnTo>
                    <a:lnTo>
                      <a:pt x="2536" y="360"/>
                    </a:lnTo>
                    <a:lnTo>
                      <a:pt x="2520" y="376"/>
                    </a:lnTo>
                    <a:cubicBezTo>
                      <a:pt x="2512" y="383"/>
                      <a:pt x="2502" y="387"/>
                      <a:pt x="2491" y="387"/>
                    </a:cubicBezTo>
                    <a:lnTo>
                      <a:pt x="2475" y="387"/>
                    </a:lnTo>
                    <a:lnTo>
                      <a:pt x="2504" y="376"/>
                    </a:lnTo>
                    <a:lnTo>
                      <a:pt x="2488" y="392"/>
                    </a:lnTo>
                    <a:cubicBezTo>
                      <a:pt x="2480" y="399"/>
                      <a:pt x="2470" y="403"/>
                      <a:pt x="2459" y="403"/>
                    </a:cubicBezTo>
                    <a:lnTo>
                      <a:pt x="2443" y="403"/>
                    </a:lnTo>
                    <a:lnTo>
                      <a:pt x="2461" y="399"/>
                    </a:lnTo>
                    <a:lnTo>
                      <a:pt x="2429" y="415"/>
                    </a:lnTo>
                    <a:lnTo>
                      <a:pt x="2440" y="408"/>
                    </a:lnTo>
                    <a:lnTo>
                      <a:pt x="2424" y="424"/>
                    </a:lnTo>
                    <a:lnTo>
                      <a:pt x="2408" y="440"/>
                    </a:lnTo>
                    <a:lnTo>
                      <a:pt x="2392" y="456"/>
                    </a:lnTo>
                    <a:lnTo>
                      <a:pt x="2399" y="445"/>
                    </a:lnTo>
                    <a:lnTo>
                      <a:pt x="2383" y="477"/>
                    </a:lnTo>
                    <a:cubicBezTo>
                      <a:pt x="2376" y="491"/>
                      <a:pt x="2363" y="499"/>
                      <a:pt x="2347" y="499"/>
                    </a:cubicBezTo>
                    <a:lnTo>
                      <a:pt x="2331" y="499"/>
                    </a:lnTo>
                    <a:lnTo>
                      <a:pt x="2315" y="499"/>
                    </a:lnTo>
                    <a:lnTo>
                      <a:pt x="2344" y="488"/>
                    </a:lnTo>
                    <a:lnTo>
                      <a:pt x="2328" y="504"/>
                    </a:lnTo>
                    <a:cubicBezTo>
                      <a:pt x="2320" y="511"/>
                      <a:pt x="2310" y="515"/>
                      <a:pt x="2299" y="515"/>
                    </a:cubicBezTo>
                    <a:lnTo>
                      <a:pt x="2283" y="515"/>
                    </a:lnTo>
                    <a:lnTo>
                      <a:pt x="2319" y="493"/>
                    </a:lnTo>
                    <a:lnTo>
                      <a:pt x="2303" y="525"/>
                    </a:lnTo>
                    <a:cubicBezTo>
                      <a:pt x="2301" y="529"/>
                      <a:pt x="2299" y="533"/>
                      <a:pt x="2296" y="536"/>
                    </a:cubicBezTo>
                    <a:lnTo>
                      <a:pt x="2280" y="552"/>
                    </a:lnTo>
                    <a:lnTo>
                      <a:pt x="2287" y="541"/>
                    </a:lnTo>
                    <a:lnTo>
                      <a:pt x="2271" y="573"/>
                    </a:lnTo>
                    <a:cubicBezTo>
                      <a:pt x="2269" y="577"/>
                      <a:pt x="2267" y="581"/>
                      <a:pt x="2264" y="584"/>
                    </a:cubicBezTo>
                    <a:lnTo>
                      <a:pt x="2232" y="616"/>
                    </a:lnTo>
                    <a:lnTo>
                      <a:pt x="2216" y="632"/>
                    </a:lnTo>
                    <a:lnTo>
                      <a:pt x="2223" y="621"/>
                    </a:lnTo>
                    <a:lnTo>
                      <a:pt x="2207" y="653"/>
                    </a:lnTo>
                    <a:lnTo>
                      <a:pt x="2191" y="685"/>
                    </a:lnTo>
                    <a:cubicBezTo>
                      <a:pt x="2184" y="699"/>
                      <a:pt x="2171" y="707"/>
                      <a:pt x="2155" y="707"/>
                    </a:cubicBezTo>
                    <a:lnTo>
                      <a:pt x="2139" y="707"/>
                    </a:lnTo>
                    <a:lnTo>
                      <a:pt x="2168" y="696"/>
                    </a:lnTo>
                    <a:lnTo>
                      <a:pt x="2152" y="712"/>
                    </a:lnTo>
                    <a:cubicBezTo>
                      <a:pt x="2144" y="719"/>
                      <a:pt x="2134" y="723"/>
                      <a:pt x="2123" y="723"/>
                    </a:cubicBezTo>
                    <a:lnTo>
                      <a:pt x="2107" y="723"/>
                    </a:lnTo>
                    <a:lnTo>
                      <a:pt x="2091" y="723"/>
                    </a:lnTo>
                    <a:lnTo>
                      <a:pt x="2120" y="712"/>
                    </a:lnTo>
                    <a:lnTo>
                      <a:pt x="2104" y="728"/>
                    </a:lnTo>
                    <a:lnTo>
                      <a:pt x="2088" y="744"/>
                    </a:lnTo>
                    <a:cubicBezTo>
                      <a:pt x="2080" y="751"/>
                      <a:pt x="2070" y="755"/>
                      <a:pt x="2059" y="755"/>
                    </a:cubicBezTo>
                    <a:lnTo>
                      <a:pt x="2043" y="755"/>
                    </a:lnTo>
                    <a:lnTo>
                      <a:pt x="2061" y="751"/>
                    </a:lnTo>
                    <a:lnTo>
                      <a:pt x="2029" y="767"/>
                    </a:lnTo>
                    <a:lnTo>
                      <a:pt x="2047" y="749"/>
                    </a:lnTo>
                    <a:lnTo>
                      <a:pt x="2031" y="781"/>
                    </a:lnTo>
                    <a:lnTo>
                      <a:pt x="2015" y="813"/>
                    </a:lnTo>
                    <a:cubicBezTo>
                      <a:pt x="2008" y="827"/>
                      <a:pt x="1995" y="835"/>
                      <a:pt x="1979" y="835"/>
                    </a:cubicBezTo>
                    <a:lnTo>
                      <a:pt x="1963" y="835"/>
                    </a:lnTo>
                    <a:lnTo>
                      <a:pt x="1992" y="824"/>
                    </a:lnTo>
                    <a:lnTo>
                      <a:pt x="1976" y="840"/>
                    </a:lnTo>
                    <a:cubicBezTo>
                      <a:pt x="1968" y="847"/>
                      <a:pt x="1958" y="851"/>
                      <a:pt x="1947" y="851"/>
                    </a:cubicBezTo>
                    <a:lnTo>
                      <a:pt x="1931" y="851"/>
                    </a:lnTo>
                    <a:lnTo>
                      <a:pt x="1960" y="840"/>
                    </a:lnTo>
                    <a:lnTo>
                      <a:pt x="1944" y="856"/>
                    </a:lnTo>
                    <a:lnTo>
                      <a:pt x="1928" y="872"/>
                    </a:lnTo>
                    <a:lnTo>
                      <a:pt x="1912" y="888"/>
                    </a:lnTo>
                    <a:lnTo>
                      <a:pt x="1919" y="877"/>
                    </a:lnTo>
                    <a:lnTo>
                      <a:pt x="1903" y="909"/>
                    </a:lnTo>
                    <a:cubicBezTo>
                      <a:pt x="1901" y="913"/>
                      <a:pt x="1899" y="917"/>
                      <a:pt x="1896" y="920"/>
                    </a:cubicBezTo>
                    <a:lnTo>
                      <a:pt x="1880" y="936"/>
                    </a:lnTo>
                    <a:lnTo>
                      <a:pt x="1887" y="925"/>
                    </a:lnTo>
                    <a:lnTo>
                      <a:pt x="1871" y="957"/>
                    </a:lnTo>
                    <a:cubicBezTo>
                      <a:pt x="1867" y="965"/>
                      <a:pt x="1861" y="971"/>
                      <a:pt x="1853" y="975"/>
                    </a:cubicBezTo>
                    <a:lnTo>
                      <a:pt x="1821" y="991"/>
                    </a:lnTo>
                    <a:lnTo>
                      <a:pt x="1832" y="984"/>
                    </a:lnTo>
                    <a:lnTo>
                      <a:pt x="1816" y="1000"/>
                    </a:lnTo>
                    <a:cubicBezTo>
                      <a:pt x="1808" y="1007"/>
                      <a:pt x="1798" y="1011"/>
                      <a:pt x="1787" y="1011"/>
                    </a:cubicBezTo>
                    <a:lnTo>
                      <a:pt x="1771" y="1011"/>
                    </a:lnTo>
                    <a:lnTo>
                      <a:pt x="1800" y="1000"/>
                    </a:lnTo>
                    <a:lnTo>
                      <a:pt x="1784" y="1016"/>
                    </a:lnTo>
                    <a:lnTo>
                      <a:pt x="1768" y="1032"/>
                    </a:lnTo>
                    <a:lnTo>
                      <a:pt x="1775" y="1021"/>
                    </a:lnTo>
                    <a:lnTo>
                      <a:pt x="1759" y="1053"/>
                    </a:lnTo>
                    <a:cubicBezTo>
                      <a:pt x="1752" y="1067"/>
                      <a:pt x="1739" y="1075"/>
                      <a:pt x="1723" y="1075"/>
                    </a:cubicBezTo>
                    <a:lnTo>
                      <a:pt x="1707" y="1075"/>
                    </a:lnTo>
                    <a:lnTo>
                      <a:pt x="1736" y="1064"/>
                    </a:lnTo>
                    <a:lnTo>
                      <a:pt x="1720" y="1080"/>
                    </a:lnTo>
                    <a:lnTo>
                      <a:pt x="1704" y="1096"/>
                    </a:lnTo>
                    <a:cubicBezTo>
                      <a:pt x="1696" y="1103"/>
                      <a:pt x="1686" y="1107"/>
                      <a:pt x="1675" y="1107"/>
                    </a:cubicBezTo>
                    <a:lnTo>
                      <a:pt x="1659" y="1107"/>
                    </a:lnTo>
                    <a:lnTo>
                      <a:pt x="1688" y="1096"/>
                    </a:lnTo>
                    <a:lnTo>
                      <a:pt x="1672" y="1112"/>
                    </a:lnTo>
                    <a:cubicBezTo>
                      <a:pt x="1669" y="1115"/>
                      <a:pt x="1665" y="1117"/>
                      <a:pt x="1661" y="1119"/>
                    </a:cubicBezTo>
                    <a:lnTo>
                      <a:pt x="1629" y="1135"/>
                    </a:lnTo>
                    <a:cubicBezTo>
                      <a:pt x="1624" y="1138"/>
                      <a:pt x="1618" y="1139"/>
                      <a:pt x="1611" y="1139"/>
                    </a:cubicBezTo>
                    <a:lnTo>
                      <a:pt x="1595" y="1139"/>
                    </a:lnTo>
                    <a:lnTo>
                      <a:pt x="1624" y="1128"/>
                    </a:lnTo>
                    <a:lnTo>
                      <a:pt x="1608" y="1144"/>
                    </a:lnTo>
                    <a:cubicBezTo>
                      <a:pt x="1600" y="1151"/>
                      <a:pt x="1590" y="1155"/>
                      <a:pt x="1579" y="1155"/>
                    </a:cubicBezTo>
                    <a:lnTo>
                      <a:pt x="1563" y="1155"/>
                    </a:lnTo>
                    <a:lnTo>
                      <a:pt x="1599" y="1133"/>
                    </a:lnTo>
                    <a:lnTo>
                      <a:pt x="1583" y="1165"/>
                    </a:lnTo>
                    <a:cubicBezTo>
                      <a:pt x="1576" y="1179"/>
                      <a:pt x="1563" y="1187"/>
                      <a:pt x="1547" y="1187"/>
                    </a:cubicBezTo>
                    <a:lnTo>
                      <a:pt x="1531" y="1187"/>
                    </a:lnTo>
                    <a:lnTo>
                      <a:pt x="1560" y="1176"/>
                    </a:lnTo>
                    <a:lnTo>
                      <a:pt x="1544" y="1192"/>
                    </a:lnTo>
                    <a:cubicBezTo>
                      <a:pt x="1536" y="1199"/>
                      <a:pt x="1526" y="1203"/>
                      <a:pt x="1515" y="1203"/>
                    </a:cubicBezTo>
                    <a:lnTo>
                      <a:pt x="1499" y="1203"/>
                    </a:lnTo>
                    <a:lnTo>
                      <a:pt x="1483" y="1203"/>
                    </a:lnTo>
                    <a:lnTo>
                      <a:pt x="1467" y="1203"/>
                    </a:lnTo>
                    <a:lnTo>
                      <a:pt x="1496" y="1192"/>
                    </a:lnTo>
                    <a:lnTo>
                      <a:pt x="1480" y="1208"/>
                    </a:lnTo>
                    <a:lnTo>
                      <a:pt x="1490" y="1189"/>
                    </a:lnTo>
                    <a:lnTo>
                      <a:pt x="1474" y="1253"/>
                    </a:lnTo>
                    <a:cubicBezTo>
                      <a:pt x="1470" y="1271"/>
                      <a:pt x="1454" y="1283"/>
                      <a:pt x="1435" y="1283"/>
                    </a:cubicBezTo>
                    <a:lnTo>
                      <a:pt x="1403" y="1283"/>
                    </a:lnTo>
                    <a:lnTo>
                      <a:pt x="1387" y="1283"/>
                    </a:lnTo>
                    <a:lnTo>
                      <a:pt x="1416" y="1272"/>
                    </a:lnTo>
                    <a:lnTo>
                      <a:pt x="1400" y="1288"/>
                    </a:lnTo>
                    <a:cubicBezTo>
                      <a:pt x="1392" y="1295"/>
                      <a:pt x="1382" y="1299"/>
                      <a:pt x="1371" y="1299"/>
                    </a:cubicBezTo>
                    <a:lnTo>
                      <a:pt x="1355" y="1299"/>
                    </a:lnTo>
                    <a:lnTo>
                      <a:pt x="1339" y="1299"/>
                    </a:lnTo>
                    <a:lnTo>
                      <a:pt x="1368" y="1288"/>
                    </a:lnTo>
                    <a:lnTo>
                      <a:pt x="1352" y="1304"/>
                    </a:lnTo>
                    <a:lnTo>
                      <a:pt x="1336" y="1320"/>
                    </a:lnTo>
                    <a:lnTo>
                      <a:pt x="1320" y="1336"/>
                    </a:lnTo>
                    <a:cubicBezTo>
                      <a:pt x="1312" y="1343"/>
                      <a:pt x="1302" y="1347"/>
                      <a:pt x="1291" y="1347"/>
                    </a:cubicBezTo>
                    <a:lnTo>
                      <a:pt x="1275" y="1347"/>
                    </a:lnTo>
                    <a:lnTo>
                      <a:pt x="1311" y="1325"/>
                    </a:lnTo>
                    <a:lnTo>
                      <a:pt x="1295" y="1357"/>
                    </a:lnTo>
                    <a:cubicBezTo>
                      <a:pt x="1293" y="1361"/>
                      <a:pt x="1291" y="1365"/>
                      <a:pt x="1288" y="1368"/>
                    </a:cubicBezTo>
                    <a:lnTo>
                      <a:pt x="1272" y="1384"/>
                    </a:lnTo>
                    <a:cubicBezTo>
                      <a:pt x="1264" y="1391"/>
                      <a:pt x="1254" y="1395"/>
                      <a:pt x="1243" y="1395"/>
                    </a:cubicBezTo>
                    <a:lnTo>
                      <a:pt x="1211" y="1395"/>
                    </a:lnTo>
                    <a:lnTo>
                      <a:pt x="1240" y="1384"/>
                    </a:lnTo>
                    <a:lnTo>
                      <a:pt x="1224" y="1400"/>
                    </a:lnTo>
                    <a:lnTo>
                      <a:pt x="1231" y="1389"/>
                    </a:lnTo>
                    <a:lnTo>
                      <a:pt x="1215" y="1421"/>
                    </a:lnTo>
                    <a:cubicBezTo>
                      <a:pt x="1213" y="1425"/>
                      <a:pt x="1211" y="1429"/>
                      <a:pt x="1208" y="1432"/>
                    </a:cubicBezTo>
                    <a:lnTo>
                      <a:pt x="1192" y="1448"/>
                    </a:lnTo>
                    <a:lnTo>
                      <a:pt x="1176" y="1464"/>
                    </a:lnTo>
                    <a:cubicBezTo>
                      <a:pt x="1168" y="1471"/>
                      <a:pt x="1158" y="1475"/>
                      <a:pt x="1147" y="1475"/>
                    </a:cubicBezTo>
                    <a:lnTo>
                      <a:pt x="1131" y="1475"/>
                    </a:lnTo>
                    <a:lnTo>
                      <a:pt x="1115" y="1475"/>
                    </a:lnTo>
                    <a:lnTo>
                      <a:pt x="1153" y="1448"/>
                    </a:lnTo>
                    <a:lnTo>
                      <a:pt x="1137" y="1496"/>
                    </a:lnTo>
                    <a:lnTo>
                      <a:pt x="1121" y="1544"/>
                    </a:lnTo>
                    <a:cubicBezTo>
                      <a:pt x="1119" y="1550"/>
                      <a:pt x="1116" y="1555"/>
                      <a:pt x="1112" y="1560"/>
                    </a:cubicBezTo>
                    <a:lnTo>
                      <a:pt x="1096" y="1576"/>
                    </a:lnTo>
                    <a:lnTo>
                      <a:pt x="1080" y="1592"/>
                    </a:lnTo>
                    <a:lnTo>
                      <a:pt x="1064" y="1608"/>
                    </a:lnTo>
                    <a:cubicBezTo>
                      <a:pt x="1061" y="1611"/>
                      <a:pt x="1057" y="1613"/>
                      <a:pt x="1053" y="1615"/>
                    </a:cubicBezTo>
                    <a:lnTo>
                      <a:pt x="1021" y="1631"/>
                    </a:lnTo>
                    <a:cubicBezTo>
                      <a:pt x="1016" y="1634"/>
                      <a:pt x="1010" y="1635"/>
                      <a:pt x="1003" y="1635"/>
                    </a:cubicBezTo>
                    <a:lnTo>
                      <a:pt x="987" y="1635"/>
                    </a:lnTo>
                    <a:lnTo>
                      <a:pt x="1016" y="1624"/>
                    </a:lnTo>
                    <a:lnTo>
                      <a:pt x="1000" y="1640"/>
                    </a:lnTo>
                    <a:lnTo>
                      <a:pt x="984" y="1656"/>
                    </a:lnTo>
                    <a:cubicBezTo>
                      <a:pt x="976" y="1663"/>
                      <a:pt x="966" y="1667"/>
                      <a:pt x="955" y="1667"/>
                    </a:cubicBezTo>
                    <a:lnTo>
                      <a:pt x="939" y="1667"/>
                    </a:lnTo>
                    <a:lnTo>
                      <a:pt x="975" y="1645"/>
                    </a:lnTo>
                    <a:lnTo>
                      <a:pt x="959" y="1677"/>
                    </a:lnTo>
                    <a:lnTo>
                      <a:pt x="943" y="1709"/>
                    </a:lnTo>
                    <a:cubicBezTo>
                      <a:pt x="941" y="1713"/>
                      <a:pt x="939" y="1717"/>
                      <a:pt x="936" y="1720"/>
                    </a:cubicBezTo>
                    <a:lnTo>
                      <a:pt x="920" y="1736"/>
                    </a:lnTo>
                    <a:lnTo>
                      <a:pt x="904" y="1752"/>
                    </a:lnTo>
                    <a:cubicBezTo>
                      <a:pt x="896" y="1759"/>
                      <a:pt x="886" y="1763"/>
                      <a:pt x="875" y="1763"/>
                    </a:cubicBezTo>
                    <a:lnTo>
                      <a:pt x="859" y="1763"/>
                    </a:lnTo>
                    <a:lnTo>
                      <a:pt x="895" y="1741"/>
                    </a:lnTo>
                    <a:lnTo>
                      <a:pt x="879" y="1773"/>
                    </a:lnTo>
                    <a:cubicBezTo>
                      <a:pt x="872" y="1787"/>
                      <a:pt x="859" y="1795"/>
                      <a:pt x="843" y="1795"/>
                    </a:cubicBezTo>
                    <a:lnTo>
                      <a:pt x="811" y="1795"/>
                    </a:lnTo>
                    <a:lnTo>
                      <a:pt x="840" y="1784"/>
                    </a:lnTo>
                    <a:lnTo>
                      <a:pt x="824" y="1800"/>
                    </a:lnTo>
                    <a:lnTo>
                      <a:pt x="831" y="1789"/>
                    </a:lnTo>
                    <a:lnTo>
                      <a:pt x="815" y="1821"/>
                    </a:lnTo>
                    <a:cubicBezTo>
                      <a:pt x="808" y="1835"/>
                      <a:pt x="795" y="1843"/>
                      <a:pt x="779" y="1843"/>
                    </a:cubicBezTo>
                    <a:lnTo>
                      <a:pt x="763" y="1843"/>
                    </a:lnTo>
                    <a:lnTo>
                      <a:pt x="792" y="1832"/>
                    </a:lnTo>
                    <a:lnTo>
                      <a:pt x="776" y="1848"/>
                    </a:lnTo>
                    <a:lnTo>
                      <a:pt x="760" y="1864"/>
                    </a:lnTo>
                    <a:cubicBezTo>
                      <a:pt x="752" y="1871"/>
                      <a:pt x="742" y="1875"/>
                      <a:pt x="731" y="1875"/>
                    </a:cubicBezTo>
                    <a:lnTo>
                      <a:pt x="715" y="1875"/>
                    </a:lnTo>
                    <a:lnTo>
                      <a:pt x="744" y="1864"/>
                    </a:lnTo>
                    <a:lnTo>
                      <a:pt x="728" y="1880"/>
                    </a:lnTo>
                    <a:lnTo>
                      <a:pt x="712" y="1896"/>
                    </a:lnTo>
                    <a:cubicBezTo>
                      <a:pt x="704" y="1903"/>
                      <a:pt x="694" y="1907"/>
                      <a:pt x="683" y="1907"/>
                    </a:cubicBezTo>
                    <a:lnTo>
                      <a:pt x="667" y="1907"/>
                    </a:lnTo>
                    <a:lnTo>
                      <a:pt x="696" y="1896"/>
                    </a:lnTo>
                    <a:lnTo>
                      <a:pt x="680" y="1912"/>
                    </a:lnTo>
                    <a:lnTo>
                      <a:pt x="687" y="1901"/>
                    </a:lnTo>
                    <a:lnTo>
                      <a:pt x="671" y="1933"/>
                    </a:lnTo>
                    <a:cubicBezTo>
                      <a:pt x="667" y="1941"/>
                      <a:pt x="661" y="1947"/>
                      <a:pt x="653" y="1951"/>
                    </a:cubicBezTo>
                    <a:lnTo>
                      <a:pt x="621" y="1967"/>
                    </a:lnTo>
                    <a:lnTo>
                      <a:pt x="632" y="1960"/>
                    </a:lnTo>
                    <a:lnTo>
                      <a:pt x="616" y="1976"/>
                    </a:lnTo>
                    <a:lnTo>
                      <a:pt x="623" y="1965"/>
                    </a:lnTo>
                    <a:lnTo>
                      <a:pt x="607" y="1997"/>
                    </a:lnTo>
                    <a:cubicBezTo>
                      <a:pt x="605" y="2001"/>
                      <a:pt x="603" y="2005"/>
                      <a:pt x="600" y="2008"/>
                    </a:cubicBezTo>
                    <a:lnTo>
                      <a:pt x="584" y="2024"/>
                    </a:lnTo>
                    <a:lnTo>
                      <a:pt x="568" y="2040"/>
                    </a:lnTo>
                    <a:lnTo>
                      <a:pt x="552" y="2056"/>
                    </a:lnTo>
                    <a:cubicBezTo>
                      <a:pt x="544" y="2063"/>
                      <a:pt x="534" y="2067"/>
                      <a:pt x="523" y="2067"/>
                    </a:cubicBezTo>
                    <a:lnTo>
                      <a:pt x="507" y="2067"/>
                    </a:lnTo>
                    <a:lnTo>
                      <a:pt x="536" y="2056"/>
                    </a:lnTo>
                    <a:lnTo>
                      <a:pt x="520" y="2072"/>
                    </a:lnTo>
                    <a:lnTo>
                      <a:pt x="504" y="2088"/>
                    </a:lnTo>
                    <a:lnTo>
                      <a:pt x="511" y="2077"/>
                    </a:lnTo>
                    <a:lnTo>
                      <a:pt x="495" y="2109"/>
                    </a:lnTo>
                    <a:cubicBezTo>
                      <a:pt x="493" y="2113"/>
                      <a:pt x="491" y="2117"/>
                      <a:pt x="488" y="2120"/>
                    </a:cubicBezTo>
                    <a:lnTo>
                      <a:pt x="472" y="2136"/>
                    </a:lnTo>
                    <a:cubicBezTo>
                      <a:pt x="464" y="2143"/>
                      <a:pt x="454" y="2147"/>
                      <a:pt x="443" y="2147"/>
                    </a:cubicBezTo>
                    <a:lnTo>
                      <a:pt x="411" y="2147"/>
                    </a:lnTo>
                    <a:lnTo>
                      <a:pt x="440" y="2136"/>
                    </a:lnTo>
                    <a:lnTo>
                      <a:pt x="424" y="2152"/>
                    </a:lnTo>
                    <a:lnTo>
                      <a:pt x="408" y="2168"/>
                    </a:lnTo>
                    <a:lnTo>
                      <a:pt x="392" y="2184"/>
                    </a:lnTo>
                    <a:lnTo>
                      <a:pt x="376" y="2200"/>
                    </a:lnTo>
                    <a:lnTo>
                      <a:pt x="383" y="2189"/>
                    </a:lnTo>
                    <a:lnTo>
                      <a:pt x="367" y="2221"/>
                    </a:lnTo>
                    <a:lnTo>
                      <a:pt x="351" y="2253"/>
                    </a:lnTo>
                    <a:cubicBezTo>
                      <a:pt x="344" y="2267"/>
                      <a:pt x="331" y="2275"/>
                      <a:pt x="315" y="2275"/>
                    </a:cubicBezTo>
                    <a:lnTo>
                      <a:pt x="299" y="2275"/>
                    </a:lnTo>
                    <a:lnTo>
                      <a:pt x="335" y="2253"/>
                    </a:lnTo>
                    <a:lnTo>
                      <a:pt x="319" y="2285"/>
                    </a:lnTo>
                    <a:cubicBezTo>
                      <a:pt x="312" y="2299"/>
                      <a:pt x="299" y="2307"/>
                      <a:pt x="283" y="2307"/>
                    </a:cubicBezTo>
                    <a:lnTo>
                      <a:pt x="267" y="2307"/>
                    </a:lnTo>
                    <a:lnTo>
                      <a:pt x="296" y="2296"/>
                    </a:lnTo>
                    <a:lnTo>
                      <a:pt x="280" y="2312"/>
                    </a:lnTo>
                    <a:lnTo>
                      <a:pt x="287" y="2301"/>
                    </a:lnTo>
                    <a:lnTo>
                      <a:pt x="271" y="2333"/>
                    </a:lnTo>
                    <a:cubicBezTo>
                      <a:pt x="264" y="2347"/>
                      <a:pt x="251" y="2355"/>
                      <a:pt x="235" y="2355"/>
                    </a:cubicBezTo>
                    <a:lnTo>
                      <a:pt x="203" y="2355"/>
                    </a:lnTo>
                    <a:lnTo>
                      <a:pt x="232" y="2344"/>
                    </a:lnTo>
                    <a:lnTo>
                      <a:pt x="216" y="2360"/>
                    </a:lnTo>
                    <a:lnTo>
                      <a:pt x="200" y="2376"/>
                    </a:lnTo>
                    <a:lnTo>
                      <a:pt x="207" y="2365"/>
                    </a:lnTo>
                    <a:lnTo>
                      <a:pt x="191" y="2397"/>
                    </a:lnTo>
                    <a:cubicBezTo>
                      <a:pt x="184" y="2411"/>
                      <a:pt x="171" y="2419"/>
                      <a:pt x="155" y="2419"/>
                    </a:cubicBezTo>
                    <a:lnTo>
                      <a:pt x="139" y="2419"/>
                    </a:lnTo>
                    <a:lnTo>
                      <a:pt x="175" y="2397"/>
                    </a:lnTo>
                    <a:lnTo>
                      <a:pt x="159" y="2429"/>
                    </a:lnTo>
                    <a:cubicBezTo>
                      <a:pt x="157" y="2433"/>
                      <a:pt x="155" y="2437"/>
                      <a:pt x="152" y="2440"/>
                    </a:cubicBezTo>
                    <a:lnTo>
                      <a:pt x="136" y="2456"/>
                    </a:lnTo>
                    <a:lnTo>
                      <a:pt x="143" y="2445"/>
                    </a:lnTo>
                    <a:lnTo>
                      <a:pt x="127" y="2477"/>
                    </a:lnTo>
                    <a:lnTo>
                      <a:pt x="111" y="2509"/>
                    </a:lnTo>
                    <a:cubicBezTo>
                      <a:pt x="104" y="2523"/>
                      <a:pt x="91" y="2531"/>
                      <a:pt x="75" y="2531"/>
                    </a:cubicBezTo>
                    <a:lnTo>
                      <a:pt x="59" y="2531"/>
                    </a:lnTo>
                    <a:lnTo>
                      <a:pt x="88" y="2520"/>
                    </a:lnTo>
                    <a:lnTo>
                      <a:pt x="72" y="2536"/>
                    </a:lnTo>
                    <a:cubicBezTo>
                      <a:pt x="56" y="2551"/>
                      <a:pt x="31" y="2551"/>
                      <a:pt x="15" y="2536"/>
                    </a:cubicBezTo>
                    <a:cubicBezTo>
                      <a:pt x="0" y="2520"/>
                      <a:pt x="0" y="2495"/>
                      <a:pt x="15" y="2479"/>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grpSp>
        <p:grpSp>
          <p:nvGrpSpPr>
            <p:cNvPr id="108" name="Group 107"/>
            <p:cNvGrpSpPr/>
            <p:nvPr/>
          </p:nvGrpSpPr>
          <p:grpSpPr>
            <a:xfrm>
              <a:off x="1233912" y="3275014"/>
              <a:ext cx="4687705" cy="1576387"/>
              <a:chOff x="925433" y="3275013"/>
              <a:chExt cx="3515779" cy="1576387"/>
            </a:xfrm>
            <a:solidFill>
              <a:srgbClr val="FC840C"/>
            </a:solidFill>
          </p:grpSpPr>
          <p:sp>
            <p:nvSpPr>
              <p:cNvPr id="61" name="Freeform 41"/>
              <p:cNvSpPr>
                <a:spLocks/>
              </p:cNvSpPr>
              <p:nvPr/>
            </p:nvSpPr>
            <p:spPr bwMode="auto">
              <a:xfrm>
                <a:off x="925433" y="3937000"/>
                <a:ext cx="1951181" cy="914400"/>
              </a:xfrm>
              <a:custGeom>
                <a:avLst/>
                <a:gdLst>
                  <a:gd name="T0" fmla="*/ 140 w 3574"/>
                  <a:gd name="T1" fmla="*/ 2753 h 2917"/>
                  <a:gd name="T2" fmla="*/ 252 w 3574"/>
                  <a:gd name="T3" fmla="*/ 2673 h 2917"/>
                  <a:gd name="T4" fmla="*/ 380 w 3574"/>
                  <a:gd name="T5" fmla="*/ 2593 h 2917"/>
                  <a:gd name="T6" fmla="*/ 492 w 3574"/>
                  <a:gd name="T7" fmla="*/ 2529 h 2917"/>
                  <a:gd name="T8" fmla="*/ 616 w 3574"/>
                  <a:gd name="T9" fmla="*/ 2405 h 2917"/>
                  <a:gd name="T10" fmla="*/ 700 w 3574"/>
                  <a:gd name="T11" fmla="*/ 2305 h 2917"/>
                  <a:gd name="T12" fmla="*/ 805 w 3574"/>
                  <a:gd name="T13" fmla="*/ 2220 h 2917"/>
                  <a:gd name="T14" fmla="*/ 917 w 3574"/>
                  <a:gd name="T15" fmla="*/ 2140 h 2917"/>
                  <a:gd name="T16" fmla="*/ 1048 w 3574"/>
                  <a:gd name="T17" fmla="*/ 1989 h 2917"/>
                  <a:gd name="T18" fmla="*/ 1192 w 3574"/>
                  <a:gd name="T19" fmla="*/ 1925 h 2917"/>
                  <a:gd name="T20" fmla="*/ 1260 w 3574"/>
                  <a:gd name="T21" fmla="*/ 1825 h 2917"/>
                  <a:gd name="T22" fmla="*/ 1356 w 3574"/>
                  <a:gd name="T23" fmla="*/ 1777 h 2917"/>
                  <a:gd name="T24" fmla="*/ 1500 w 3574"/>
                  <a:gd name="T25" fmla="*/ 1617 h 2917"/>
                  <a:gd name="T26" fmla="*/ 1612 w 3574"/>
                  <a:gd name="T27" fmla="*/ 1521 h 2917"/>
                  <a:gd name="T28" fmla="*/ 1724 w 3574"/>
                  <a:gd name="T29" fmla="*/ 1425 h 2917"/>
                  <a:gd name="T30" fmla="*/ 1864 w 3574"/>
                  <a:gd name="T31" fmla="*/ 1317 h 2917"/>
                  <a:gd name="T32" fmla="*/ 1976 w 3574"/>
                  <a:gd name="T33" fmla="*/ 1253 h 2917"/>
                  <a:gd name="T34" fmla="*/ 2044 w 3574"/>
                  <a:gd name="T35" fmla="*/ 1217 h 2917"/>
                  <a:gd name="T36" fmla="*/ 2216 w 3574"/>
                  <a:gd name="T37" fmla="*/ 1093 h 2917"/>
                  <a:gd name="T38" fmla="*/ 2328 w 3574"/>
                  <a:gd name="T39" fmla="*/ 949 h 2917"/>
                  <a:gd name="T40" fmla="*/ 2412 w 3574"/>
                  <a:gd name="T41" fmla="*/ 833 h 2917"/>
                  <a:gd name="T42" fmla="*/ 2533 w 3574"/>
                  <a:gd name="T43" fmla="*/ 748 h 2917"/>
                  <a:gd name="T44" fmla="*/ 2652 w 3574"/>
                  <a:gd name="T45" fmla="*/ 657 h 2917"/>
                  <a:gd name="T46" fmla="*/ 2764 w 3574"/>
                  <a:gd name="T47" fmla="*/ 609 h 2917"/>
                  <a:gd name="T48" fmla="*/ 2871 w 3574"/>
                  <a:gd name="T49" fmla="*/ 522 h 2917"/>
                  <a:gd name="T50" fmla="*/ 2988 w 3574"/>
                  <a:gd name="T51" fmla="*/ 465 h 2917"/>
                  <a:gd name="T52" fmla="*/ 3093 w 3574"/>
                  <a:gd name="T53" fmla="*/ 396 h 2917"/>
                  <a:gd name="T54" fmla="*/ 3196 w 3574"/>
                  <a:gd name="T55" fmla="*/ 289 h 2917"/>
                  <a:gd name="T56" fmla="*/ 3301 w 3574"/>
                  <a:gd name="T57" fmla="*/ 236 h 2917"/>
                  <a:gd name="T58" fmla="*/ 3404 w 3574"/>
                  <a:gd name="T59" fmla="*/ 113 h 2917"/>
                  <a:gd name="T60" fmla="*/ 3514 w 3574"/>
                  <a:gd name="T61" fmla="*/ 97 h 2917"/>
                  <a:gd name="T62" fmla="*/ 3429 w 3574"/>
                  <a:gd name="T63" fmla="*/ 218 h 2917"/>
                  <a:gd name="T64" fmla="*/ 3306 w 3574"/>
                  <a:gd name="T65" fmla="*/ 305 h 2917"/>
                  <a:gd name="T66" fmla="*/ 3228 w 3574"/>
                  <a:gd name="T67" fmla="*/ 351 h 2917"/>
                  <a:gd name="T68" fmla="*/ 3093 w 3574"/>
                  <a:gd name="T69" fmla="*/ 506 h 2917"/>
                  <a:gd name="T70" fmla="*/ 2968 w 3574"/>
                  <a:gd name="T71" fmla="*/ 549 h 2917"/>
                  <a:gd name="T72" fmla="*/ 2856 w 3574"/>
                  <a:gd name="T73" fmla="*/ 661 h 2917"/>
                  <a:gd name="T74" fmla="*/ 2789 w 3574"/>
                  <a:gd name="T75" fmla="*/ 682 h 2917"/>
                  <a:gd name="T76" fmla="*/ 2632 w 3574"/>
                  <a:gd name="T77" fmla="*/ 757 h 2917"/>
                  <a:gd name="T78" fmla="*/ 2549 w 3574"/>
                  <a:gd name="T79" fmla="*/ 842 h 2917"/>
                  <a:gd name="T80" fmla="*/ 2428 w 3574"/>
                  <a:gd name="T81" fmla="*/ 943 h 2917"/>
                  <a:gd name="T82" fmla="*/ 2316 w 3574"/>
                  <a:gd name="T83" fmla="*/ 1023 h 2917"/>
                  <a:gd name="T84" fmla="*/ 2197 w 3574"/>
                  <a:gd name="T85" fmla="*/ 1194 h 2917"/>
                  <a:gd name="T86" fmla="*/ 2069 w 3574"/>
                  <a:gd name="T87" fmla="*/ 1274 h 2917"/>
                  <a:gd name="T88" fmla="*/ 1980 w 3574"/>
                  <a:gd name="T89" fmla="*/ 1327 h 2917"/>
                  <a:gd name="T90" fmla="*/ 1845 w 3574"/>
                  <a:gd name="T91" fmla="*/ 1418 h 2917"/>
                  <a:gd name="T92" fmla="*/ 1749 w 3574"/>
                  <a:gd name="T93" fmla="*/ 1498 h 2917"/>
                  <a:gd name="T94" fmla="*/ 1628 w 3574"/>
                  <a:gd name="T95" fmla="*/ 1615 h 2917"/>
                  <a:gd name="T96" fmla="*/ 1518 w 3574"/>
                  <a:gd name="T97" fmla="*/ 1690 h 2917"/>
                  <a:gd name="T98" fmla="*/ 1388 w 3574"/>
                  <a:gd name="T99" fmla="*/ 1855 h 2917"/>
                  <a:gd name="T100" fmla="*/ 1256 w 3574"/>
                  <a:gd name="T101" fmla="*/ 1941 h 2917"/>
                  <a:gd name="T102" fmla="*/ 1173 w 3574"/>
                  <a:gd name="T103" fmla="*/ 2010 h 2917"/>
                  <a:gd name="T104" fmla="*/ 1054 w 3574"/>
                  <a:gd name="T105" fmla="*/ 2106 h 2917"/>
                  <a:gd name="T106" fmla="*/ 949 w 3574"/>
                  <a:gd name="T107" fmla="*/ 2202 h 2917"/>
                  <a:gd name="T108" fmla="*/ 837 w 3574"/>
                  <a:gd name="T109" fmla="*/ 2298 h 2917"/>
                  <a:gd name="T110" fmla="*/ 709 w 3574"/>
                  <a:gd name="T111" fmla="*/ 2394 h 2917"/>
                  <a:gd name="T112" fmla="*/ 613 w 3574"/>
                  <a:gd name="T113" fmla="*/ 2506 h 2917"/>
                  <a:gd name="T114" fmla="*/ 472 w 3574"/>
                  <a:gd name="T115" fmla="*/ 2613 h 2917"/>
                  <a:gd name="T116" fmla="*/ 360 w 3574"/>
                  <a:gd name="T117" fmla="*/ 2693 h 2917"/>
                  <a:gd name="T118" fmla="*/ 277 w 3574"/>
                  <a:gd name="T119" fmla="*/ 2746 h 2917"/>
                  <a:gd name="T120" fmla="*/ 138 w 3574"/>
                  <a:gd name="T121" fmla="*/ 2865 h 2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74" h="2917">
                    <a:moveTo>
                      <a:pt x="40" y="2837"/>
                    </a:moveTo>
                    <a:lnTo>
                      <a:pt x="56" y="2837"/>
                    </a:lnTo>
                    <a:lnTo>
                      <a:pt x="72" y="2837"/>
                    </a:lnTo>
                    <a:lnTo>
                      <a:pt x="37" y="2860"/>
                    </a:lnTo>
                    <a:lnTo>
                      <a:pt x="53" y="2828"/>
                    </a:lnTo>
                    <a:cubicBezTo>
                      <a:pt x="57" y="2820"/>
                      <a:pt x="63" y="2814"/>
                      <a:pt x="71" y="2810"/>
                    </a:cubicBezTo>
                    <a:lnTo>
                      <a:pt x="103" y="2794"/>
                    </a:lnTo>
                    <a:lnTo>
                      <a:pt x="92" y="2801"/>
                    </a:lnTo>
                    <a:lnTo>
                      <a:pt x="108" y="2785"/>
                    </a:lnTo>
                    <a:lnTo>
                      <a:pt x="124" y="2769"/>
                    </a:lnTo>
                    <a:lnTo>
                      <a:pt x="140" y="2753"/>
                    </a:lnTo>
                    <a:lnTo>
                      <a:pt x="156" y="2737"/>
                    </a:lnTo>
                    <a:cubicBezTo>
                      <a:pt x="164" y="2730"/>
                      <a:pt x="174" y="2725"/>
                      <a:pt x="184" y="2725"/>
                    </a:cubicBezTo>
                    <a:lnTo>
                      <a:pt x="200" y="2725"/>
                    </a:lnTo>
                    <a:lnTo>
                      <a:pt x="172" y="2737"/>
                    </a:lnTo>
                    <a:lnTo>
                      <a:pt x="188" y="2721"/>
                    </a:lnTo>
                    <a:lnTo>
                      <a:pt x="204" y="2705"/>
                    </a:lnTo>
                    <a:lnTo>
                      <a:pt x="220" y="2689"/>
                    </a:lnTo>
                    <a:lnTo>
                      <a:pt x="236" y="2673"/>
                    </a:lnTo>
                    <a:cubicBezTo>
                      <a:pt x="244" y="2666"/>
                      <a:pt x="254" y="2661"/>
                      <a:pt x="264" y="2661"/>
                    </a:cubicBezTo>
                    <a:lnTo>
                      <a:pt x="280" y="2661"/>
                    </a:lnTo>
                    <a:lnTo>
                      <a:pt x="252" y="2673"/>
                    </a:lnTo>
                    <a:lnTo>
                      <a:pt x="284" y="2641"/>
                    </a:lnTo>
                    <a:cubicBezTo>
                      <a:pt x="292" y="2634"/>
                      <a:pt x="302" y="2629"/>
                      <a:pt x="312" y="2629"/>
                    </a:cubicBezTo>
                    <a:lnTo>
                      <a:pt x="328" y="2629"/>
                    </a:lnTo>
                    <a:lnTo>
                      <a:pt x="300" y="2641"/>
                    </a:lnTo>
                    <a:lnTo>
                      <a:pt x="316" y="2625"/>
                    </a:lnTo>
                    <a:cubicBezTo>
                      <a:pt x="324" y="2618"/>
                      <a:pt x="334" y="2613"/>
                      <a:pt x="344" y="2613"/>
                    </a:cubicBezTo>
                    <a:lnTo>
                      <a:pt x="360" y="2613"/>
                    </a:lnTo>
                    <a:lnTo>
                      <a:pt x="376" y="2613"/>
                    </a:lnTo>
                    <a:lnTo>
                      <a:pt x="348" y="2625"/>
                    </a:lnTo>
                    <a:lnTo>
                      <a:pt x="364" y="2609"/>
                    </a:lnTo>
                    <a:lnTo>
                      <a:pt x="380" y="2593"/>
                    </a:lnTo>
                    <a:lnTo>
                      <a:pt x="396" y="2577"/>
                    </a:lnTo>
                    <a:cubicBezTo>
                      <a:pt x="404" y="2570"/>
                      <a:pt x="414" y="2565"/>
                      <a:pt x="424" y="2565"/>
                    </a:cubicBezTo>
                    <a:lnTo>
                      <a:pt x="440" y="2565"/>
                    </a:lnTo>
                    <a:lnTo>
                      <a:pt x="405" y="2588"/>
                    </a:lnTo>
                    <a:lnTo>
                      <a:pt x="421" y="2556"/>
                    </a:lnTo>
                    <a:cubicBezTo>
                      <a:pt x="427" y="2542"/>
                      <a:pt x="441" y="2533"/>
                      <a:pt x="456" y="2533"/>
                    </a:cubicBezTo>
                    <a:lnTo>
                      <a:pt x="472" y="2533"/>
                    </a:lnTo>
                    <a:lnTo>
                      <a:pt x="488" y="2533"/>
                    </a:lnTo>
                    <a:lnTo>
                      <a:pt x="471" y="2538"/>
                    </a:lnTo>
                    <a:lnTo>
                      <a:pt x="503" y="2522"/>
                    </a:lnTo>
                    <a:lnTo>
                      <a:pt x="492" y="2529"/>
                    </a:lnTo>
                    <a:lnTo>
                      <a:pt x="508" y="2513"/>
                    </a:lnTo>
                    <a:lnTo>
                      <a:pt x="499" y="2529"/>
                    </a:lnTo>
                    <a:lnTo>
                      <a:pt x="515" y="2481"/>
                    </a:lnTo>
                    <a:cubicBezTo>
                      <a:pt x="520" y="2464"/>
                      <a:pt x="535" y="2453"/>
                      <a:pt x="552" y="2453"/>
                    </a:cubicBezTo>
                    <a:lnTo>
                      <a:pt x="568" y="2453"/>
                    </a:lnTo>
                    <a:lnTo>
                      <a:pt x="540" y="2465"/>
                    </a:lnTo>
                    <a:lnTo>
                      <a:pt x="556" y="2449"/>
                    </a:lnTo>
                    <a:lnTo>
                      <a:pt x="549" y="2460"/>
                    </a:lnTo>
                    <a:lnTo>
                      <a:pt x="565" y="2428"/>
                    </a:lnTo>
                    <a:cubicBezTo>
                      <a:pt x="571" y="2414"/>
                      <a:pt x="585" y="2405"/>
                      <a:pt x="600" y="2405"/>
                    </a:cubicBezTo>
                    <a:lnTo>
                      <a:pt x="616" y="2405"/>
                    </a:lnTo>
                    <a:lnTo>
                      <a:pt x="588" y="2417"/>
                    </a:lnTo>
                    <a:lnTo>
                      <a:pt x="604" y="2401"/>
                    </a:lnTo>
                    <a:lnTo>
                      <a:pt x="620" y="2385"/>
                    </a:lnTo>
                    <a:lnTo>
                      <a:pt x="613" y="2396"/>
                    </a:lnTo>
                    <a:lnTo>
                      <a:pt x="629" y="2364"/>
                    </a:lnTo>
                    <a:cubicBezTo>
                      <a:pt x="631" y="2360"/>
                      <a:pt x="633" y="2356"/>
                      <a:pt x="636" y="2353"/>
                    </a:cubicBezTo>
                    <a:lnTo>
                      <a:pt x="652" y="2337"/>
                    </a:lnTo>
                    <a:cubicBezTo>
                      <a:pt x="655" y="2334"/>
                      <a:pt x="659" y="2332"/>
                      <a:pt x="663" y="2330"/>
                    </a:cubicBezTo>
                    <a:lnTo>
                      <a:pt x="695" y="2314"/>
                    </a:lnTo>
                    <a:lnTo>
                      <a:pt x="684" y="2321"/>
                    </a:lnTo>
                    <a:lnTo>
                      <a:pt x="700" y="2305"/>
                    </a:lnTo>
                    <a:lnTo>
                      <a:pt x="716" y="2289"/>
                    </a:lnTo>
                    <a:lnTo>
                      <a:pt x="732" y="2273"/>
                    </a:lnTo>
                    <a:cubicBezTo>
                      <a:pt x="740" y="2266"/>
                      <a:pt x="750" y="2261"/>
                      <a:pt x="760" y="2261"/>
                    </a:cubicBezTo>
                    <a:lnTo>
                      <a:pt x="776" y="2261"/>
                    </a:lnTo>
                    <a:lnTo>
                      <a:pt x="748" y="2273"/>
                    </a:lnTo>
                    <a:lnTo>
                      <a:pt x="764" y="2257"/>
                    </a:lnTo>
                    <a:lnTo>
                      <a:pt x="780" y="2241"/>
                    </a:lnTo>
                    <a:cubicBezTo>
                      <a:pt x="788" y="2234"/>
                      <a:pt x="798" y="2229"/>
                      <a:pt x="808" y="2229"/>
                    </a:cubicBezTo>
                    <a:lnTo>
                      <a:pt x="824" y="2229"/>
                    </a:lnTo>
                    <a:lnTo>
                      <a:pt x="789" y="2252"/>
                    </a:lnTo>
                    <a:lnTo>
                      <a:pt x="805" y="2220"/>
                    </a:lnTo>
                    <a:cubicBezTo>
                      <a:pt x="807" y="2216"/>
                      <a:pt x="809" y="2212"/>
                      <a:pt x="812" y="2209"/>
                    </a:cubicBezTo>
                    <a:lnTo>
                      <a:pt x="828" y="2193"/>
                    </a:lnTo>
                    <a:lnTo>
                      <a:pt x="844" y="2177"/>
                    </a:lnTo>
                    <a:lnTo>
                      <a:pt x="860" y="2161"/>
                    </a:lnTo>
                    <a:cubicBezTo>
                      <a:pt x="863" y="2158"/>
                      <a:pt x="867" y="2156"/>
                      <a:pt x="871" y="2154"/>
                    </a:cubicBezTo>
                    <a:lnTo>
                      <a:pt x="903" y="2138"/>
                    </a:lnTo>
                    <a:lnTo>
                      <a:pt x="892" y="2145"/>
                    </a:lnTo>
                    <a:lnTo>
                      <a:pt x="908" y="2129"/>
                    </a:lnTo>
                    <a:cubicBezTo>
                      <a:pt x="916" y="2122"/>
                      <a:pt x="926" y="2117"/>
                      <a:pt x="936" y="2117"/>
                    </a:cubicBezTo>
                    <a:lnTo>
                      <a:pt x="952" y="2117"/>
                    </a:lnTo>
                    <a:lnTo>
                      <a:pt x="917" y="2140"/>
                    </a:lnTo>
                    <a:lnTo>
                      <a:pt x="933" y="2108"/>
                    </a:lnTo>
                    <a:cubicBezTo>
                      <a:pt x="939" y="2094"/>
                      <a:pt x="953" y="2085"/>
                      <a:pt x="968" y="2085"/>
                    </a:cubicBezTo>
                    <a:lnTo>
                      <a:pt x="984" y="2085"/>
                    </a:lnTo>
                    <a:lnTo>
                      <a:pt x="956" y="2097"/>
                    </a:lnTo>
                    <a:lnTo>
                      <a:pt x="972" y="2081"/>
                    </a:lnTo>
                    <a:lnTo>
                      <a:pt x="988" y="2065"/>
                    </a:lnTo>
                    <a:lnTo>
                      <a:pt x="979" y="2081"/>
                    </a:lnTo>
                    <a:lnTo>
                      <a:pt x="995" y="2033"/>
                    </a:lnTo>
                    <a:cubicBezTo>
                      <a:pt x="996" y="2027"/>
                      <a:pt x="1000" y="2022"/>
                      <a:pt x="1004" y="2017"/>
                    </a:cubicBezTo>
                    <a:lnTo>
                      <a:pt x="1020" y="2001"/>
                    </a:lnTo>
                    <a:cubicBezTo>
                      <a:pt x="1028" y="1994"/>
                      <a:pt x="1038" y="1989"/>
                      <a:pt x="1048" y="1989"/>
                    </a:cubicBezTo>
                    <a:lnTo>
                      <a:pt x="1064" y="1989"/>
                    </a:lnTo>
                    <a:lnTo>
                      <a:pt x="1080" y="1989"/>
                    </a:lnTo>
                    <a:lnTo>
                      <a:pt x="1063" y="1994"/>
                    </a:lnTo>
                    <a:lnTo>
                      <a:pt x="1095" y="1978"/>
                    </a:lnTo>
                    <a:lnTo>
                      <a:pt x="1084" y="1985"/>
                    </a:lnTo>
                    <a:lnTo>
                      <a:pt x="1100" y="1969"/>
                    </a:lnTo>
                    <a:lnTo>
                      <a:pt x="1116" y="1953"/>
                    </a:lnTo>
                    <a:lnTo>
                      <a:pt x="1132" y="1937"/>
                    </a:lnTo>
                    <a:cubicBezTo>
                      <a:pt x="1140" y="1930"/>
                      <a:pt x="1150" y="1925"/>
                      <a:pt x="1160" y="1925"/>
                    </a:cubicBezTo>
                    <a:lnTo>
                      <a:pt x="1176" y="1925"/>
                    </a:lnTo>
                    <a:lnTo>
                      <a:pt x="1192" y="1925"/>
                    </a:lnTo>
                    <a:lnTo>
                      <a:pt x="1157" y="1948"/>
                    </a:lnTo>
                    <a:lnTo>
                      <a:pt x="1173" y="1916"/>
                    </a:lnTo>
                    <a:cubicBezTo>
                      <a:pt x="1175" y="1912"/>
                      <a:pt x="1177" y="1908"/>
                      <a:pt x="1180" y="1905"/>
                    </a:cubicBezTo>
                    <a:lnTo>
                      <a:pt x="1196" y="1889"/>
                    </a:lnTo>
                    <a:lnTo>
                      <a:pt x="1212" y="1873"/>
                    </a:lnTo>
                    <a:cubicBezTo>
                      <a:pt x="1220" y="1866"/>
                      <a:pt x="1230" y="1861"/>
                      <a:pt x="1240" y="1861"/>
                    </a:cubicBezTo>
                    <a:lnTo>
                      <a:pt x="1256" y="1861"/>
                    </a:lnTo>
                    <a:lnTo>
                      <a:pt x="1221" y="1884"/>
                    </a:lnTo>
                    <a:lnTo>
                      <a:pt x="1237" y="1852"/>
                    </a:lnTo>
                    <a:cubicBezTo>
                      <a:pt x="1239" y="1848"/>
                      <a:pt x="1241" y="1844"/>
                      <a:pt x="1244" y="1841"/>
                    </a:cubicBezTo>
                    <a:lnTo>
                      <a:pt x="1260" y="1825"/>
                    </a:lnTo>
                    <a:cubicBezTo>
                      <a:pt x="1268" y="1818"/>
                      <a:pt x="1278" y="1813"/>
                      <a:pt x="1288" y="1813"/>
                    </a:cubicBezTo>
                    <a:lnTo>
                      <a:pt x="1320" y="1813"/>
                    </a:lnTo>
                    <a:lnTo>
                      <a:pt x="1292" y="1825"/>
                    </a:lnTo>
                    <a:lnTo>
                      <a:pt x="1308" y="1809"/>
                    </a:lnTo>
                    <a:cubicBezTo>
                      <a:pt x="1316" y="1802"/>
                      <a:pt x="1326" y="1797"/>
                      <a:pt x="1336" y="1797"/>
                    </a:cubicBezTo>
                    <a:lnTo>
                      <a:pt x="1352" y="1797"/>
                    </a:lnTo>
                    <a:lnTo>
                      <a:pt x="1317" y="1820"/>
                    </a:lnTo>
                    <a:lnTo>
                      <a:pt x="1333" y="1788"/>
                    </a:lnTo>
                    <a:cubicBezTo>
                      <a:pt x="1339" y="1774"/>
                      <a:pt x="1353" y="1765"/>
                      <a:pt x="1368" y="1765"/>
                    </a:cubicBezTo>
                    <a:lnTo>
                      <a:pt x="1384" y="1765"/>
                    </a:lnTo>
                    <a:lnTo>
                      <a:pt x="1356" y="1777"/>
                    </a:lnTo>
                    <a:lnTo>
                      <a:pt x="1372" y="1761"/>
                    </a:lnTo>
                    <a:lnTo>
                      <a:pt x="1388" y="1745"/>
                    </a:lnTo>
                    <a:lnTo>
                      <a:pt x="1404" y="1729"/>
                    </a:lnTo>
                    <a:lnTo>
                      <a:pt x="1420" y="1713"/>
                    </a:lnTo>
                    <a:lnTo>
                      <a:pt x="1436" y="1697"/>
                    </a:lnTo>
                    <a:lnTo>
                      <a:pt x="1427" y="1713"/>
                    </a:lnTo>
                    <a:lnTo>
                      <a:pt x="1443" y="1665"/>
                    </a:lnTo>
                    <a:cubicBezTo>
                      <a:pt x="1446" y="1655"/>
                      <a:pt x="1453" y="1646"/>
                      <a:pt x="1463" y="1642"/>
                    </a:cubicBezTo>
                    <a:lnTo>
                      <a:pt x="1495" y="1626"/>
                    </a:lnTo>
                    <a:lnTo>
                      <a:pt x="1484" y="1633"/>
                    </a:lnTo>
                    <a:lnTo>
                      <a:pt x="1500" y="1617"/>
                    </a:lnTo>
                    <a:cubicBezTo>
                      <a:pt x="1508" y="1610"/>
                      <a:pt x="1518" y="1605"/>
                      <a:pt x="1528" y="1605"/>
                    </a:cubicBezTo>
                    <a:lnTo>
                      <a:pt x="1544" y="1605"/>
                    </a:lnTo>
                    <a:lnTo>
                      <a:pt x="1560" y="1605"/>
                    </a:lnTo>
                    <a:lnTo>
                      <a:pt x="1532" y="1617"/>
                    </a:lnTo>
                    <a:lnTo>
                      <a:pt x="1548" y="1601"/>
                    </a:lnTo>
                    <a:lnTo>
                      <a:pt x="1541" y="1612"/>
                    </a:lnTo>
                    <a:lnTo>
                      <a:pt x="1557" y="1580"/>
                    </a:lnTo>
                    <a:cubicBezTo>
                      <a:pt x="1559" y="1576"/>
                      <a:pt x="1561" y="1572"/>
                      <a:pt x="1564" y="1569"/>
                    </a:cubicBezTo>
                    <a:lnTo>
                      <a:pt x="1580" y="1553"/>
                    </a:lnTo>
                    <a:lnTo>
                      <a:pt x="1596" y="1537"/>
                    </a:lnTo>
                    <a:lnTo>
                      <a:pt x="1612" y="1521"/>
                    </a:lnTo>
                    <a:lnTo>
                      <a:pt x="1628" y="1505"/>
                    </a:lnTo>
                    <a:lnTo>
                      <a:pt x="1644" y="1489"/>
                    </a:lnTo>
                    <a:cubicBezTo>
                      <a:pt x="1652" y="1482"/>
                      <a:pt x="1662" y="1477"/>
                      <a:pt x="1672" y="1477"/>
                    </a:cubicBezTo>
                    <a:lnTo>
                      <a:pt x="1688" y="1477"/>
                    </a:lnTo>
                    <a:lnTo>
                      <a:pt x="1655" y="1495"/>
                    </a:lnTo>
                    <a:lnTo>
                      <a:pt x="1687" y="1447"/>
                    </a:lnTo>
                    <a:cubicBezTo>
                      <a:pt x="1689" y="1445"/>
                      <a:pt x="1690" y="1443"/>
                      <a:pt x="1692" y="1441"/>
                    </a:cubicBezTo>
                    <a:lnTo>
                      <a:pt x="1708" y="1425"/>
                    </a:lnTo>
                    <a:cubicBezTo>
                      <a:pt x="1716" y="1418"/>
                      <a:pt x="1726" y="1413"/>
                      <a:pt x="1736" y="1413"/>
                    </a:cubicBezTo>
                    <a:lnTo>
                      <a:pt x="1752" y="1413"/>
                    </a:lnTo>
                    <a:lnTo>
                      <a:pt x="1724" y="1425"/>
                    </a:lnTo>
                    <a:lnTo>
                      <a:pt x="1740" y="1409"/>
                    </a:lnTo>
                    <a:lnTo>
                      <a:pt x="1756" y="1393"/>
                    </a:lnTo>
                    <a:lnTo>
                      <a:pt x="1749" y="1404"/>
                    </a:lnTo>
                    <a:lnTo>
                      <a:pt x="1765" y="1372"/>
                    </a:lnTo>
                    <a:cubicBezTo>
                      <a:pt x="1771" y="1358"/>
                      <a:pt x="1785" y="1349"/>
                      <a:pt x="1800" y="1349"/>
                    </a:cubicBezTo>
                    <a:lnTo>
                      <a:pt x="1816" y="1349"/>
                    </a:lnTo>
                    <a:lnTo>
                      <a:pt x="1788" y="1361"/>
                    </a:lnTo>
                    <a:lnTo>
                      <a:pt x="1804" y="1345"/>
                    </a:lnTo>
                    <a:lnTo>
                      <a:pt x="1820" y="1329"/>
                    </a:lnTo>
                    <a:cubicBezTo>
                      <a:pt x="1828" y="1322"/>
                      <a:pt x="1838" y="1317"/>
                      <a:pt x="1848" y="1317"/>
                    </a:cubicBezTo>
                    <a:lnTo>
                      <a:pt x="1864" y="1317"/>
                    </a:lnTo>
                    <a:lnTo>
                      <a:pt x="1836" y="1329"/>
                    </a:lnTo>
                    <a:lnTo>
                      <a:pt x="1852" y="1313"/>
                    </a:lnTo>
                    <a:cubicBezTo>
                      <a:pt x="1860" y="1306"/>
                      <a:pt x="1870" y="1301"/>
                      <a:pt x="1880" y="1301"/>
                    </a:cubicBezTo>
                    <a:lnTo>
                      <a:pt x="1912" y="1301"/>
                    </a:lnTo>
                    <a:lnTo>
                      <a:pt x="1928" y="1301"/>
                    </a:lnTo>
                    <a:lnTo>
                      <a:pt x="1893" y="1324"/>
                    </a:lnTo>
                    <a:lnTo>
                      <a:pt x="1909" y="1292"/>
                    </a:lnTo>
                    <a:cubicBezTo>
                      <a:pt x="1911" y="1288"/>
                      <a:pt x="1913" y="1284"/>
                      <a:pt x="1916" y="1281"/>
                    </a:cubicBezTo>
                    <a:lnTo>
                      <a:pt x="1932" y="1265"/>
                    </a:lnTo>
                    <a:cubicBezTo>
                      <a:pt x="1940" y="1258"/>
                      <a:pt x="1950" y="1253"/>
                      <a:pt x="1960" y="1253"/>
                    </a:cubicBezTo>
                    <a:lnTo>
                      <a:pt x="1976" y="1253"/>
                    </a:lnTo>
                    <a:lnTo>
                      <a:pt x="1948" y="1265"/>
                    </a:lnTo>
                    <a:lnTo>
                      <a:pt x="1964" y="1249"/>
                    </a:lnTo>
                    <a:cubicBezTo>
                      <a:pt x="1972" y="1242"/>
                      <a:pt x="1982" y="1237"/>
                      <a:pt x="1992" y="1237"/>
                    </a:cubicBezTo>
                    <a:lnTo>
                      <a:pt x="2008" y="1237"/>
                    </a:lnTo>
                    <a:lnTo>
                      <a:pt x="1980" y="1249"/>
                    </a:lnTo>
                    <a:lnTo>
                      <a:pt x="1996" y="1233"/>
                    </a:lnTo>
                    <a:lnTo>
                      <a:pt x="2012" y="1217"/>
                    </a:lnTo>
                    <a:cubicBezTo>
                      <a:pt x="2020" y="1210"/>
                      <a:pt x="2030" y="1205"/>
                      <a:pt x="2040" y="1205"/>
                    </a:cubicBezTo>
                    <a:lnTo>
                      <a:pt x="2056" y="1205"/>
                    </a:lnTo>
                    <a:lnTo>
                      <a:pt x="2072" y="1205"/>
                    </a:lnTo>
                    <a:lnTo>
                      <a:pt x="2044" y="1217"/>
                    </a:lnTo>
                    <a:lnTo>
                      <a:pt x="2060" y="1201"/>
                    </a:lnTo>
                    <a:cubicBezTo>
                      <a:pt x="2063" y="1198"/>
                      <a:pt x="2067" y="1196"/>
                      <a:pt x="2071" y="1194"/>
                    </a:cubicBezTo>
                    <a:lnTo>
                      <a:pt x="2103" y="1178"/>
                    </a:lnTo>
                    <a:lnTo>
                      <a:pt x="2092" y="1185"/>
                    </a:lnTo>
                    <a:lnTo>
                      <a:pt x="2108" y="1169"/>
                    </a:lnTo>
                    <a:lnTo>
                      <a:pt x="2124" y="1153"/>
                    </a:lnTo>
                    <a:lnTo>
                      <a:pt x="2140" y="1137"/>
                    </a:lnTo>
                    <a:lnTo>
                      <a:pt x="2156" y="1121"/>
                    </a:lnTo>
                    <a:lnTo>
                      <a:pt x="2172" y="1105"/>
                    </a:lnTo>
                    <a:cubicBezTo>
                      <a:pt x="2180" y="1098"/>
                      <a:pt x="2190" y="1093"/>
                      <a:pt x="2200" y="1093"/>
                    </a:cubicBezTo>
                    <a:lnTo>
                      <a:pt x="2216" y="1093"/>
                    </a:lnTo>
                    <a:lnTo>
                      <a:pt x="2179" y="1121"/>
                    </a:lnTo>
                    <a:lnTo>
                      <a:pt x="2195" y="1073"/>
                    </a:lnTo>
                    <a:cubicBezTo>
                      <a:pt x="2196" y="1067"/>
                      <a:pt x="2200" y="1062"/>
                      <a:pt x="2204" y="1057"/>
                    </a:cubicBezTo>
                    <a:lnTo>
                      <a:pt x="2220" y="1041"/>
                    </a:lnTo>
                    <a:lnTo>
                      <a:pt x="2213" y="1052"/>
                    </a:lnTo>
                    <a:lnTo>
                      <a:pt x="2229" y="1020"/>
                    </a:lnTo>
                    <a:lnTo>
                      <a:pt x="2245" y="988"/>
                    </a:lnTo>
                    <a:cubicBezTo>
                      <a:pt x="2249" y="980"/>
                      <a:pt x="2255" y="974"/>
                      <a:pt x="2263" y="970"/>
                    </a:cubicBezTo>
                    <a:lnTo>
                      <a:pt x="2295" y="954"/>
                    </a:lnTo>
                    <a:cubicBezTo>
                      <a:pt x="2300" y="951"/>
                      <a:pt x="2306" y="949"/>
                      <a:pt x="2312" y="949"/>
                    </a:cubicBezTo>
                    <a:lnTo>
                      <a:pt x="2328" y="949"/>
                    </a:lnTo>
                    <a:lnTo>
                      <a:pt x="2300" y="961"/>
                    </a:lnTo>
                    <a:lnTo>
                      <a:pt x="2316" y="945"/>
                    </a:lnTo>
                    <a:lnTo>
                      <a:pt x="2332" y="929"/>
                    </a:lnTo>
                    <a:cubicBezTo>
                      <a:pt x="2340" y="922"/>
                      <a:pt x="2350" y="917"/>
                      <a:pt x="2360" y="917"/>
                    </a:cubicBezTo>
                    <a:lnTo>
                      <a:pt x="2376" y="917"/>
                    </a:lnTo>
                    <a:lnTo>
                      <a:pt x="2341" y="940"/>
                    </a:lnTo>
                    <a:lnTo>
                      <a:pt x="2357" y="908"/>
                    </a:lnTo>
                    <a:lnTo>
                      <a:pt x="2373" y="876"/>
                    </a:lnTo>
                    <a:cubicBezTo>
                      <a:pt x="2375" y="872"/>
                      <a:pt x="2377" y="868"/>
                      <a:pt x="2380" y="865"/>
                    </a:cubicBezTo>
                    <a:lnTo>
                      <a:pt x="2396" y="849"/>
                    </a:lnTo>
                    <a:lnTo>
                      <a:pt x="2412" y="833"/>
                    </a:lnTo>
                    <a:lnTo>
                      <a:pt x="2428" y="817"/>
                    </a:lnTo>
                    <a:lnTo>
                      <a:pt x="2444" y="801"/>
                    </a:lnTo>
                    <a:cubicBezTo>
                      <a:pt x="2452" y="794"/>
                      <a:pt x="2462" y="789"/>
                      <a:pt x="2472" y="789"/>
                    </a:cubicBezTo>
                    <a:lnTo>
                      <a:pt x="2488" y="789"/>
                    </a:lnTo>
                    <a:lnTo>
                      <a:pt x="2471" y="794"/>
                    </a:lnTo>
                    <a:lnTo>
                      <a:pt x="2503" y="778"/>
                    </a:lnTo>
                    <a:lnTo>
                      <a:pt x="2492" y="785"/>
                    </a:lnTo>
                    <a:lnTo>
                      <a:pt x="2508" y="769"/>
                    </a:lnTo>
                    <a:lnTo>
                      <a:pt x="2524" y="753"/>
                    </a:lnTo>
                    <a:lnTo>
                      <a:pt x="2540" y="737"/>
                    </a:lnTo>
                    <a:lnTo>
                      <a:pt x="2533" y="748"/>
                    </a:lnTo>
                    <a:lnTo>
                      <a:pt x="2549" y="716"/>
                    </a:lnTo>
                    <a:cubicBezTo>
                      <a:pt x="2555" y="702"/>
                      <a:pt x="2569" y="693"/>
                      <a:pt x="2584" y="693"/>
                    </a:cubicBezTo>
                    <a:lnTo>
                      <a:pt x="2600" y="693"/>
                    </a:lnTo>
                    <a:lnTo>
                      <a:pt x="2572" y="705"/>
                    </a:lnTo>
                    <a:lnTo>
                      <a:pt x="2588" y="689"/>
                    </a:lnTo>
                    <a:cubicBezTo>
                      <a:pt x="2596" y="682"/>
                      <a:pt x="2606" y="677"/>
                      <a:pt x="2616" y="677"/>
                    </a:cubicBezTo>
                    <a:lnTo>
                      <a:pt x="2632" y="677"/>
                    </a:lnTo>
                    <a:lnTo>
                      <a:pt x="2648" y="677"/>
                    </a:lnTo>
                    <a:lnTo>
                      <a:pt x="2620" y="689"/>
                    </a:lnTo>
                    <a:lnTo>
                      <a:pt x="2636" y="673"/>
                    </a:lnTo>
                    <a:lnTo>
                      <a:pt x="2652" y="657"/>
                    </a:lnTo>
                    <a:cubicBezTo>
                      <a:pt x="2655" y="654"/>
                      <a:pt x="2659" y="652"/>
                      <a:pt x="2663" y="650"/>
                    </a:cubicBezTo>
                    <a:lnTo>
                      <a:pt x="2695" y="634"/>
                    </a:lnTo>
                    <a:cubicBezTo>
                      <a:pt x="2700" y="631"/>
                      <a:pt x="2706" y="629"/>
                      <a:pt x="2712" y="629"/>
                    </a:cubicBezTo>
                    <a:lnTo>
                      <a:pt x="2728" y="629"/>
                    </a:lnTo>
                    <a:lnTo>
                      <a:pt x="2744" y="629"/>
                    </a:lnTo>
                    <a:lnTo>
                      <a:pt x="2716" y="641"/>
                    </a:lnTo>
                    <a:lnTo>
                      <a:pt x="2732" y="625"/>
                    </a:lnTo>
                    <a:cubicBezTo>
                      <a:pt x="2740" y="618"/>
                      <a:pt x="2750" y="613"/>
                      <a:pt x="2760" y="613"/>
                    </a:cubicBezTo>
                    <a:lnTo>
                      <a:pt x="2776" y="613"/>
                    </a:lnTo>
                    <a:lnTo>
                      <a:pt x="2748" y="625"/>
                    </a:lnTo>
                    <a:lnTo>
                      <a:pt x="2764" y="609"/>
                    </a:lnTo>
                    <a:cubicBezTo>
                      <a:pt x="2772" y="602"/>
                      <a:pt x="2782" y="597"/>
                      <a:pt x="2792" y="597"/>
                    </a:cubicBezTo>
                    <a:lnTo>
                      <a:pt x="2808" y="597"/>
                    </a:lnTo>
                    <a:lnTo>
                      <a:pt x="2824" y="597"/>
                    </a:lnTo>
                    <a:lnTo>
                      <a:pt x="2796" y="609"/>
                    </a:lnTo>
                    <a:lnTo>
                      <a:pt x="2812" y="593"/>
                    </a:lnTo>
                    <a:cubicBezTo>
                      <a:pt x="2820" y="586"/>
                      <a:pt x="2830" y="581"/>
                      <a:pt x="2840" y="581"/>
                    </a:cubicBezTo>
                    <a:lnTo>
                      <a:pt x="2856" y="581"/>
                    </a:lnTo>
                    <a:lnTo>
                      <a:pt x="2821" y="604"/>
                    </a:lnTo>
                    <a:lnTo>
                      <a:pt x="2837" y="572"/>
                    </a:lnTo>
                    <a:lnTo>
                      <a:pt x="2853" y="540"/>
                    </a:lnTo>
                    <a:cubicBezTo>
                      <a:pt x="2857" y="532"/>
                      <a:pt x="2863" y="526"/>
                      <a:pt x="2871" y="522"/>
                    </a:cubicBezTo>
                    <a:lnTo>
                      <a:pt x="2903" y="506"/>
                    </a:lnTo>
                    <a:cubicBezTo>
                      <a:pt x="2908" y="503"/>
                      <a:pt x="2914" y="501"/>
                      <a:pt x="2920" y="501"/>
                    </a:cubicBezTo>
                    <a:lnTo>
                      <a:pt x="2936" y="501"/>
                    </a:lnTo>
                    <a:lnTo>
                      <a:pt x="2952" y="501"/>
                    </a:lnTo>
                    <a:lnTo>
                      <a:pt x="2917" y="524"/>
                    </a:lnTo>
                    <a:lnTo>
                      <a:pt x="2933" y="492"/>
                    </a:lnTo>
                    <a:cubicBezTo>
                      <a:pt x="2939" y="478"/>
                      <a:pt x="2953" y="469"/>
                      <a:pt x="2968" y="469"/>
                    </a:cubicBezTo>
                    <a:lnTo>
                      <a:pt x="2984" y="469"/>
                    </a:lnTo>
                    <a:lnTo>
                      <a:pt x="3000" y="469"/>
                    </a:lnTo>
                    <a:lnTo>
                      <a:pt x="2972" y="481"/>
                    </a:lnTo>
                    <a:lnTo>
                      <a:pt x="2988" y="465"/>
                    </a:lnTo>
                    <a:cubicBezTo>
                      <a:pt x="2996" y="458"/>
                      <a:pt x="3006" y="453"/>
                      <a:pt x="3016" y="453"/>
                    </a:cubicBezTo>
                    <a:lnTo>
                      <a:pt x="3032" y="453"/>
                    </a:lnTo>
                    <a:lnTo>
                      <a:pt x="3004" y="465"/>
                    </a:lnTo>
                    <a:lnTo>
                      <a:pt x="3020" y="449"/>
                    </a:lnTo>
                    <a:cubicBezTo>
                      <a:pt x="3028" y="442"/>
                      <a:pt x="3038" y="437"/>
                      <a:pt x="3048" y="437"/>
                    </a:cubicBezTo>
                    <a:lnTo>
                      <a:pt x="3064" y="437"/>
                    </a:lnTo>
                    <a:lnTo>
                      <a:pt x="3036" y="449"/>
                    </a:lnTo>
                    <a:lnTo>
                      <a:pt x="3052" y="433"/>
                    </a:lnTo>
                    <a:lnTo>
                      <a:pt x="3084" y="401"/>
                    </a:lnTo>
                    <a:lnTo>
                      <a:pt x="3100" y="385"/>
                    </a:lnTo>
                    <a:lnTo>
                      <a:pt x="3093" y="396"/>
                    </a:lnTo>
                    <a:lnTo>
                      <a:pt x="3109" y="364"/>
                    </a:lnTo>
                    <a:cubicBezTo>
                      <a:pt x="3115" y="350"/>
                      <a:pt x="3129" y="341"/>
                      <a:pt x="3144" y="341"/>
                    </a:cubicBezTo>
                    <a:lnTo>
                      <a:pt x="3160" y="341"/>
                    </a:lnTo>
                    <a:lnTo>
                      <a:pt x="3132" y="353"/>
                    </a:lnTo>
                    <a:lnTo>
                      <a:pt x="3148" y="337"/>
                    </a:lnTo>
                    <a:lnTo>
                      <a:pt x="3141" y="348"/>
                    </a:lnTo>
                    <a:lnTo>
                      <a:pt x="3157" y="316"/>
                    </a:lnTo>
                    <a:cubicBezTo>
                      <a:pt x="3163" y="302"/>
                      <a:pt x="3177" y="293"/>
                      <a:pt x="3192" y="293"/>
                    </a:cubicBezTo>
                    <a:lnTo>
                      <a:pt x="3208" y="293"/>
                    </a:lnTo>
                    <a:lnTo>
                      <a:pt x="3180" y="305"/>
                    </a:lnTo>
                    <a:lnTo>
                      <a:pt x="3196" y="289"/>
                    </a:lnTo>
                    <a:lnTo>
                      <a:pt x="3212" y="273"/>
                    </a:lnTo>
                    <a:lnTo>
                      <a:pt x="3205" y="284"/>
                    </a:lnTo>
                    <a:lnTo>
                      <a:pt x="3221" y="252"/>
                    </a:lnTo>
                    <a:cubicBezTo>
                      <a:pt x="3227" y="238"/>
                      <a:pt x="3241" y="229"/>
                      <a:pt x="3256" y="229"/>
                    </a:cubicBezTo>
                    <a:lnTo>
                      <a:pt x="3272" y="229"/>
                    </a:lnTo>
                    <a:lnTo>
                      <a:pt x="3288" y="229"/>
                    </a:lnTo>
                    <a:lnTo>
                      <a:pt x="3271" y="234"/>
                    </a:lnTo>
                    <a:lnTo>
                      <a:pt x="3303" y="218"/>
                    </a:lnTo>
                    <a:cubicBezTo>
                      <a:pt x="3308" y="215"/>
                      <a:pt x="3314" y="213"/>
                      <a:pt x="3320" y="213"/>
                    </a:cubicBezTo>
                    <a:lnTo>
                      <a:pt x="3336" y="213"/>
                    </a:lnTo>
                    <a:lnTo>
                      <a:pt x="3301" y="236"/>
                    </a:lnTo>
                    <a:lnTo>
                      <a:pt x="3317" y="204"/>
                    </a:lnTo>
                    <a:cubicBezTo>
                      <a:pt x="3319" y="200"/>
                      <a:pt x="3321" y="196"/>
                      <a:pt x="3324" y="193"/>
                    </a:cubicBezTo>
                    <a:lnTo>
                      <a:pt x="3340" y="177"/>
                    </a:lnTo>
                    <a:lnTo>
                      <a:pt x="3356" y="161"/>
                    </a:lnTo>
                    <a:cubicBezTo>
                      <a:pt x="3364" y="154"/>
                      <a:pt x="3374" y="149"/>
                      <a:pt x="3384" y="149"/>
                    </a:cubicBezTo>
                    <a:lnTo>
                      <a:pt x="3400" y="149"/>
                    </a:lnTo>
                    <a:lnTo>
                      <a:pt x="3372" y="161"/>
                    </a:lnTo>
                    <a:lnTo>
                      <a:pt x="3388" y="145"/>
                    </a:lnTo>
                    <a:lnTo>
                      <a:pt x="3381" y="156"/>
                    </a:lnTo>
                    <a:lnTo>
                      <a:pt x="3397" y="124"/>
                    </a:lnTo>
                    <a:cubicBezTo>
                      <a:pt x="3399" y="120"/>
                      <a:pt x="3401" y="116"/>
                      <a:pt x="3404" y="113"/>
                    </a:cubicBezTo>
                    <a:lnTo>
                      <a:pt x="3420" y="97"/>
                    </a:lnTo>
                    <a:lnTo>
                      <a:pt x="3413" y="108"/>
                    </a:lnTo>
                    <a:lnTo>
                      <a:pt x="3429" y="76"/>
                    </a:lnTo>
                    <a:cubicBezTo>
                      <a:pt x="3431" y="72"/>
                      <a:pt x="3433" y="68"/>
                      <a:pt x="3436" y="65"/>
                    </a:cubicBezTo>
                    <a:lnTo>
                      <a:pt x="3452" y="49"/>
                    </a:lnTo>
                    <a:lnTo>
                      <a:pt x="3468" y="33"/>
                    </a:lnTo>
                    <a:cubicBezTo>
                      <a:pt x="3471" y="30"/>
                      <a:pt x="3475" y="28"/>
                      <a:pt x="3479" y="26"/>
                    </a:cubicBezTo>
                    <a:lnTo>
                      <a:pt x="3511" y="10"/>
                    </a:lnTo>
                    <a:cubicBezTo>
                      <a:pt x="3530" y="0"/>
                      <a:pt x="3554" y="8"/>
                      <a:pt x="3564" y="28"/>
                    </a:cubicBezTo>
                    <a:cubicBezTo>
                      <a:pt x="3574" y="47"/>
                      <a:pt x="3566" y="71"/>
                      <a:pt x="3546" y="81"/>
                    </a:cubicBezTo>
                    <a:lnTo>
                      <a:pt x="3514" y="97"/>
                    </a:lnTo>
                    <a:lnTo>
                      <a:pt x="3525" y="90"/>
                    </a:lnTo>
                    <a:lnTo>
                      <a:pt x="3509" y="106"/>
                    </a:lnTo>
                    <a:lnTo>
                      <a:pt x="3493" y="122"/>
                    </a:lnTo>
                    <a:lnTo>
                      <a:pt x="3500" y="111"/>
                    </a:lnTo>
                    <a:lnTo>
                      <a:pt x="3484" y="143"/>
                    </a:lnTo>
                    <a:cubicBezTo>
                      <a:pt x="3482" y="147"/>
                      <a:pt x="3480" y="151"/>
                      <a:pt x="3477" y="154"/>
                    </a:cubicBezTo>
                    <a:lnTo>
                      <a:pt x="3461" y="170"/>
                    </a:lnTo>
                    <a:lnTo>
                      <a:pt x="3468" y="159"/>
                    </a:lnTo>
                    <a:lnTo>
                      <a:pt x="3452" y="191"/>
                    </a:lnTo>
                    <a:cubicBezTo>
                      <a:pt x="3450" y="195"/>
                      <a:pt x="3448" y="199"/>
                      <a:pt x="3445" y="202"/>
                    </a:cubicBezTo>
                    <a:lnTo>
                      <a:pt x="3429" y="218"/>
                    </a:lnTo>
                    <a:cubicBezTo>
                      <a:pt x="3421" y="225"/>
                      <a:pt x="3411" y="229"/>
                      <a:pt x="3400" y="229"/>
                    </a:cubicBezTo>
                    <a:lnTo>
                      <a:pt x="3384" y="229"/>
                    </a:lnTo>
                    <a:lnTo>
                      <a:pt x="3413" y="218"/>
                    </a:lnTo>
                    <a:lnTo>
                      <a:pt x="3397" y="234"/>
                    </a:lnTo>
                    <a:lnTo>
                      <a:pt x="3381" y="250"/>
                    </a:lnTo>
                    <a:lnTo>
                      <a:pt x="3388" y="239"/>
                    </a:lnTo>
                    <a:lnTo>
                      <a:pt x="3372" y="271"/>
                    </a:lnTo>
                    <a:cubicBezTo>
                      <a:pt x="3365" y="285"/>
                      <a:pt x="3352" y="293"/>
                      <a:pt x="3336" y="293"/>
                    </a:cubicBezTo>
                    <a:lnTo>
                      <a:pt x="3320" y="293"/>
                    </a:lnTo>
                    <a:lnTo>
                      <a:pt x="3338" y="289"/>
                    </a:lnTo>
                    <a:lnTo>
                      <a:pt x="3306" y="305"/>
                    </a:lnTo>
                    <a:cubicBezTo>
                      <a:pt x="3301" y="308"/>
                      <a:pt x="3295" y="309"/>
                      <a:pt x="3288" y="309"/>
                    </a:cubicBezTo>
                    <a:lnTo>
                      <a:pt x="3272" y="309"/>
                    </a:lnTo>
                    <a:lnTo>
                      <a:pt x="3256" y="309"/>
                    </a:lnTo>
                    <a:lnTo>
                      <a:pt x="3292" y="287"/>
                    </a:lnTo>
                    <a:lnTo>
                      <a:pt x="3276" y="319"/>
                    </a:lnTo>
                    <a:cubicBezTo>
                      <a:pt x="3274" y="323"/>
                      <a:pt x="3272" y="327"/>
                      <a:pt x="3269" y="330"/>
                    </a:cubicBezTo>
                    <a:lnTo>
                      <a:pt x="3253" y="346"/>
                    </a:lnTo>
                    <a:lnTo>
                      <a:pt x="3237" y="362"/>
                    </a:lnTo>
                    <a:cubicBezTo>
                      <a:pt x="3229" y="369"/>
                      <a:pt x="3219" y="373"/>
                      <a:pt x="3208" y="373"/>
                    </a:cubicBezTo>
                    <a:lnTo>
                      <a:pt x="3192" y="373"/>
                    </a:lnTo>
                    <a:lnTo>
                      <a:pt x="3228" y="351"/>
                    </a:lnTo>
                    <a:lnTo>
                      <a:pt x="3212" y="383"/>
                    </a:lnTo>
                    <a:cubicBezTo>
                      <a:pt x="3210" y="387"/>
                      <a:pt x="3208" y="391"/>
                      <a:pt x="3205" y="394"/>
                    </a:cubicBezTo>
                    <a:lnTo>
                      <a:pt x="3189" y="410"/>
                    </a:lnTo>
                    <a:cubicBezTo>
                      <a:pt x="3181" y="417"/>
                      <a:pt x="3171" y="421"/>
                      <a:pt x="3160" y="421"/>
                    </a:cubicBezTo>
                    <a:lnTo>
                      <a:pt x="3144" y="421"/>
                    </a:lnTo>
                    <a:lnTo>
                      <a:pt x="3180" y="399"/>
                    </a:lnTo>
                    <a:lnTo>
                      <a:pt x="3164" y="431"/>
                    </a:lnTo>
                    <a:cubicBezTo>
                      <a:pt x="3162" y="435"/>
                      <a:pt x="3160" y="439"/>
                      <a:pt x="3157" y="442"/>
                    </a:cubicBezTo>
                    <a:lnTo>
                      <a:pt x="3141" y="458"/>
                    </a:lnTo>
                    <a:lnTo>
                      <a:pt x="3109" y="490"/>
                    </a:lnTo>
                    <a:lnTo>
                      <a:pt x="3093" y="506"/>
                    </a:lnTo>
                    <a:cubicBezTo>
                      <a:pt x="3085" y="513"/>
                      <a:pt x="3075" y="517"/>
                      <a:pt x="3064" y="517"/>
                    </a:cubicBezTo>
                    <a:lnTo>
                      <a:pt x="3048" y="517"/>
                    </a:lnTo>
                    <a:lnTo>
                      <a:pt x="3077" y="506"/>
                    </a:lnTo>
                    <a:lnTo>
                      <a:pt x="3061" y="522"/>
                    </a:lnTo>
                    <a:cubicBezTo>
                      <a:pt x="3053" y="529"/>
                      <a:pt x="3043" y="533"/>
                      <a:pt x="3032" y="533"/>
                    </a:cubicBezTo>
                    <a:lnTo>
                      <a:pt x="3016" y="533"/>
                    </a:lnTo>
                    <a:lnTo>
                      <a:pt x="3045" y="522"/>
                    </a:lnTo>
                    <a:lnTo>
                      <a:pt x="3029" y="538"/>
                    </a:lnTo>
                    <a:cubicBezTo>
                      <a:pt x="3021" y="545"/>
                      <a:pt x="3011" y="549"/>
                      <a:pt x="3000" y="549"/>
                    </a:cubicBezTo>
                    <a:lnTo>
                      <a:pt x="2984" y="549"/>
                    </a:lnTo>
                    <a:lnTo>
                      <a:pt x="2968" y="549"/>
                    </a:lnTo>
                    <a:lnTo>
                      <a:pt x="3004" y="527"/>
                    </a:lnTo>
                    <a:lnTo>
                      <a:pt x="2988" y="559"/>
                    </a:lnTo>
                    <a:cubicBezTo>
                      <a:pt x="2981" y="573"/>
                      <a:pt x="2968" y="581"/>
                      <a:pt x="2952" y="581"/>
                    </a:cubicBezTo>
                    <a:lnTo>
                      <a:pt x="2936" y="581"/>
                    </a:lnTo>
                    <a:lnTo>
                      <a:pt x="2920" y="581"/>
                    </a:lnTo>
                    <a:lnTo>
                      <a:pt x="2938" y="577"/>
                    </a:lnTo>
                    <a:lnTo>
                      <a:pt x="2906" y="593"/>
                    </a:lnTo>
                    <a:lnTo>
                      <a:pt x="2924" y="575"/>
                    </a:lnTo>
                    <a:lnTo>
                      <a:pt x="2908" y="607"/>
                    </a:lnTo>
                    <a:lnTo>
                      <a:pt x="2892" y="639"/>
                    </a:lnTo>
                    <a:cubicBezTo>
                      <a:pt x="2885" y="653"/>
                      <a:pt x="2872" y="661"/>
                      <a:pt x="2856" y="661"/>
                    </a:cubicBezTo>
                    <a:lnTo>
                      <a:pt x="2840" y="661"/>
                    </a:lnTo>
                    <a:lnTo>
                      <a:pt x="2869" y="650"/>
                    </a:lnTo>
                    <a:lnTo>
                      <a:pt x="2853" y="666"/>
                    </a:lnTo>
                    <a:cubicBezTo>
                      <a:pt x="2845" y="673"/>
                      <a:pt x="2835" y="677"/>
                      <a:pt x="2824" y="677"/>
                    </a:cubicBezTo>
                    <a:lnTo>
                      <a:pt x="2808" y="677"/>
                    </a:lnTo>
                    <a:lnTo>
                      <a:pt x="2792" y="677"/>
                    </a:lnTo>
                    <a:lnTo>
                      <a:pt x="2821" y="666"/>
                    </a:lnTo>
                    <a:lnTo>
                      <a:pt x="2805" y="682"/>
                    </a:lnTo>
                    <a:cubicBezTo>
                      <a:pt x="2797" y="689"/>
                      <a:pt x="2787" y="693"/>
                      <a:pt x="2776" y="693"/>
                    </a:cubicBezTo>
                    <a:lnTo>
                      <a:pt x="2760" y="693"/>
                    </a:lnTo>
                    <a:lnTo>
                      <a:pt x="2789" y="682"/>
                    </a:lnTo>
                    <a:lnTo>
                      <a:pt x="2773" y="698"/>
                    </a:lnTo>
                    <a:cubicBezTo>
                      <a:pt x="2765" y="705"/>
                      <a:pt x="2755" y="709"/>
                      <a:pt x="2744" y="709"/>
                    </a:cubicBezTo>
                    <a:lnTo>
                      <a:pt x="2728" y="709"/>
                    </a:lnTo>
                    <a:lnTo>
                      <a:pt x="2712" y="709"/>
                    </a:lnTo>
                    <a:lnTo>
                      <a:pt x="2730" y="705"/>
                    </a:lnTo>
                    <a:lnTo>
                      <a:pt x="2698" y="721"/>
                    </a:lnTo>
                    <a:lnTo>
                      <a:pt x="2709" y="714"/>
                    </a:lnTo>
                    <a:lnTo>
                      <a:pt x="2693" y="730"/>
                    </a:lnTo>
                    <a:lnTo>
                      <a:pt x="2677" y="746"/>
                    </a:lnTo>
                    <a:cubicBezTo>
                      <a:pt x="2669" y="753"/>
                      <a:pt x="2659" y="757"/>
                      <a:pt x="2648" y="757"/>
                    </a:cubicBezTo>
                    <a:lnTo>
                      <a:pt x="2632" y="757"/>
                    </a:lnTo>
                    <a:lnTo>
                      <a:pt x="2616" y="757"/>
                    </a:lnTo>
                    <a:lnTo>
                      <a:pt x="2645" y="746"/>
                    </a:lnTo>
                    <a:lnTo>
                      <a:pt x="2629" y="762"/>
                    </a:lnTo>
                    <a:cubicBezTo>
                      <a:pt x="2621" y="769"/>
                      <a:pt x="2611" y="773"/>
                      <a:pt x="2600" y="773"/>
                    </a:cubicBezTo>
                    <a:lnTo>
                      <a:pt x="2584" y="773"/>
                    </a:lnTo>
                    <a:lnTo>
                      <a:pt x="2620" y="751"/>
                    </a:lnTo>
                    <a:lnTo>
                      <a:pt x="2604" y="783"/>
                    </a:lnTo>
                    <a:cubicBezTo>
                      <a:pt x="2602" y="787"/>
                      <a:pt x="2600" y="791"/>
                      <a:pt x="2597" y="794"/>
                    </a:cubicBezTo>
                    <a:lnTo>
                      <a:pt x="2581" y="810"/>
                    </a:lnTo>
                    <a:lnTo>
                      <a:pt x="2565" y="826"/>
                    </a:lnTo>
                    <a:lnTo>
                      <a:pt x="2549" y="842"/>
                    </a:lnTo>
                    <a:cubicBezTo>
                      <a:pt x="2546" y="845"/>
                      <a:pt x="2542" y="847"/>
                      <a:pt x="2538" y="849"/>
                    </a:cubicBezTo>
                    <a:lnTo>
                      <a:pt x="2506" y="865"/>
                    </a:lnTo>
                    <a:cubicBezTo>
                      <a:pt x="2501" y="868"/>
                      <a:pt x="2495" y="869"/>
                      <a:pt x="2488" y="869"/>
                    </a:cubicBezTo>
                    <a:lnTo>
                      <a:pt x="2472" y="869"/>
                    </a:lnTo>
                    <a:lnTo>
                      <a:pt x="2501" y="858"/>
                    </a:lnTo>
                    <a:lnTo>
                      <a:pt x="2485" y="874"/>
                    </a:lnTo>
                    <a:lnTo>
                      <a:pt x="2469" y="890"/>
                    </a:lnTo>
                    <a:lnTo>
                      <a:pt x="2453" y="906"/>
                    </a:lnTo>
                    <a:lnTo>
                      <a:pt x="2437" y="922"/>
                    </a:lnTo>
                    <a:lnTo>
                      <a:pt x="2444" y="911"/>
                    </a:lnTo>
                    <a:lnTo>
                      <a:pt x="2428" y="943"/>
                    </a:lnTo>
                    <a:lnTo>
                      <a:pt x="2412" y="975"/>
                    </a:lnTo>
                    <a:cubicBezTo>
                      <a:pt x="2405" y="989"/>
                      <a:pt x="2392" y="997"/>
                      <a:pt x="2376" y="997"/>
                    </a:cubicBezTo>
                    <a:lnTo>
                      <a:pt x="2360" y="997"/>
                    </a:lnTo>
                    <a:lnTo>
                      <a:pt x="2389" y="986"/>
                    </a:lnTo>
                    <a:lnTo>
                      <a:pt x="2373" y="1002"/>
                    </a:lnTo>
                    <a:lnTo>
                      <a:pt x="2357" y="1018"/>
                    </a:lnTo>
                    <a:cubicBezTo>
                      <a:pt x="2349" y="1025"/>
                      <a:pt x="2339" y="1029"/>
                      <a:pt x="2328" y="1029"/>
                    </a:cubicBezTo>
                    <a:lnTo>
                      <a:pt x="2312" y="1029"/>
                    </a:lnTo>
                    <a:lnTo>
                      <a:pt x="2330" y="1025"/>
                    </a:lnTo>
                    <a:lnTo>
                      <a:pt x="2298" y="1041"/>
                    </a:lnTo>
                    <a:lnTo>
                      <a:pt x="2316" y="1023"/>
                    </a:lnTo>
                    <a:lnTo>
                      <a:pt x="2300" y="1055"/>
                    </a:lnTo>
                    <a:lnTo>
                      <a:pt x="2284" y="1087"/>
                    </a:lnTo>
                    <a:cubicBezTo>
                      <a:pt x="2282" y="1091"/>
                      <a:pt x="2280" y="1095"/>
                      <a:pt x="2277" y="1098"/>
                    </a:cubicBezTo>
                    <a:lnTo>
                      <a:pt x="2261" y="1114"/>
                    </a:lnTo>
                    <a:lnTo>
                      <a:pt x="2270" y="1098"/>
                    </a:lnTo>
                    <a:lnTo>
                      <a:pt x="2254" y="1146"/>
                    </a:lnTo>
                    <a:cubicBezTo>
                      <a:pt x="2249" y="1162"/>
                      <a:pt x="2234" y="1173"/>
                      <a:pt x="2216" y="1173"/>
                    </a:cubicBezTo>
                    <a:lnTo>
                      <a:pt x="2200" y="1173"/>
                    </a:lnTo>
                    <a:lnTo>
                      <a:pt x="2229" y="1162"/>
                    </a:lnTo>
                    <a:lnTo>
                      <a:pt x="2213" y="1178"/>
                    </a:lnTo>
                    <a:lnTo>
                      <a:pt x="2197" y="1194"/>
                    </a:lnTo>
                    <a:lnTo>
                      <a:pt x="2181" y="1210"/>
                    </a:lnTo>
                    <a:lnTo>
                      <a:pt x="2165" y="1226"/>
                    </a:lnTo>
                    <a:lnTo>
                      <a:pt x="2149" y="1242"/>
                    </a:lnTo>
                    <a:cubicBezTo>
                      <a:pt x="2146" y="1245"/>
                      <a:pt x="2142" y="1247"/>
                      <a:pt x="2138" y="1249"/>
                    </a:cubicBezTo>
                    <a:lnTo>
                      <a:pt x="2106" y="1265"/>
                    </a:lnTo>
                    <a:lnTo>
                      <a:pt x="2117" y="1258"/>
                    </a:lnTo>
                    <a:lnTo>
                      <a:pt x="2101" y="1274"/>
                    </a:lnTo>
                    <a:cubicBezTo>
                      <a:pt x="2093" y="1281"/>
                      <a:pt x="2083" y="1285"/>
                      <a:pt x="2072" y="1285"/>
                    </a:cubicBezTo>
                    <a:lnTo>
                      <a:pt x="2056" y="1285"/>
                    </a:lnTo>
                    <a:lnTo>
                      <a:pt x="2040" y="1285"/>
                    </a:lnTo>
                    <a:lnTo>
                      <a:pt x="2069" y="1274"/>
                    </a:lnTo>
                    <a:lnTo>
                      <a:pt x="2053" y="1290"/>
                    </a:lnTo>
                    <a:lnTo>
                      <a:pt x="2037" y="1306"/>
                    </a:lnTo>
                    <a:cubicBezTo>
                      <a:pt x="2029" y="1313"/>
                      <a:pt x="2019" y="1317"/>
                      <a:pt x="2008" y="1317"/>
                    </a:cubicBezTo>
                    <a:lnTo>
                      <a:pt x="1992" y="1317"/>
                    </a:lnTo>
                    <a:lnTo>
                      <a:pt x="2021" y="1306"/>
                    </a:lnTo>
                    <a:lnTo>
                      <a:pt x="2005" y="1322"/>
                    </a:lnTo>
                    <a:cubicBezTo>
                      <a:pt x="1997" y="1329"/>
                      <a:pt x="1987" y="1333"/>
                      <a:pt x="1976" y="1333"/>
                    </a:cubicBezTo>
                    <a:lnTo>
                      <a:pt x="1960" y="1333"/>
                    </a:lnTo>
                    <a:lnTo>
                      <a:pt x="1989" y="1322"/>
                    </a:lnTo>
                    <a:lnTo>
                      <a:pt x="1973" y="1338"/>
                    </a:lnTo>
                    <a:lnTo>
                      <a:pt x="1980" y="1327"/>
                    </a:lnTo>
                    <a:lnTo>
                      <a:pt x="1964" y="1359"/>
                    </a:lnTo>
                    <a:cubicBezTo>
                      <a:pt x="1957" y="1373"/>
                      <a:pt x="1944" y="1381"/>
                      <a:pt x="1928" y="1381"/>
                    </a:cubicBezTo>
                    <a:lnTo>
                      <a:pt x="1912" y="1381"/>
                    </a:lnTo>
                    <a:lnTo>
                      <a:pt x="1880" y="1381"/>
                    </a:lnTo>
                    <a:lnTo>
                      <a:pt x="1909" y="1370"/>
                    </a:lnTo>
                    <a:lnTo>
                      <a:pt x="1893" y="1386"/>
                    </a:lnTo>
                    <a:cubicBezTo>
                      <a:pt x="1885" y="1393"/>
                      <a:pt x="1875" y="1397"/>
                      <a:pt x="1864" y="1397"/>
                    </a:cubicBezTo>
                    <a:lnTo>
                      <a:pt x="1848" y="1397"/>
                    </a:lnTo>
                    <a:lnTo>
                      <a:pt x="1877" y="1386"/>
                    </a:lnTo>
                    <a:lnTo>
                      <a:pt x="1861" y="1402"/>
                    </a:lnTo>
                    <a:lnTo>
                      <a:pt x="1845" y="1418"/>
                    </a:lnTo>
                    <a:cubicBezTo>
                      <a:pt x="1837" y="1425"/>
                      <a:pt x="1827" y="1429"/>
                      <a:pt x="1816" y="1429"/>
                    </a:cubicBezTo>
                    <a:lnTo>
                      <a:pt x="1800" y="1429"/>
                    </a:lnTo>
                    <a:lnTo>
                      <a:pt x="1836" y="1407"/>
                    </a:lnTo>
                    <a:lnTo>
                      <a:pt x="1820" y="1439"/>
                    </a:lnTo>
                    <a:cubicBezTo>
                      <a:pt x="1818" y="1443"/>
                      <a:pt x="1816" y="1447"/>
                      <a:pt x="1813" y="1450"/>
                    </a:cubicBezTo>
                    <a:lnTo>
                      <a:pt x="1797" y="1466"/>
                    </a:lnTo>
                    <a:lnTo>
                      <a:pt x="1781" y="1482"/>
                    </a:lnTo>
                    <a:cubicBezTo>
                      <a:pt x="1773" y="1489"/>
                      <a:pt x="1763" y="1493"/>
                      <a:pt x="1752" y="1493"/>
                    </a:cubicBezTo>
                    <a:lnTo>
                      <a:pt x="1736" y="1493"/>
                    </a:lnTo>
                    <a:lnTo>
                      <a:pt x="1765" y="1482"/>
                    </a:lnTo>
                    <a:lnTo>
                      <a:pt x="1749" y="1498"/>
                    </a:lnTo>
                    <a:lnTo>
                      <a:pt x="1754" y="1492"/>
                    </a:lnTo>
                    <a:lnTo>
                      <a:pt x="1722" y="1540"/>
                    </a:lnTo>
                    <a:cubicBezTo>
                      <a:pt x="1714" y="1551"/>
                      <a:pt x="1702" y="1557"/>
                      <a:pt x="1688" y="1557"/>
                    </a:cubicBezTo>
                    <a:lnTo>
                      <a:pt x="1672" y="1557"/>
                    </a:lnTo>
                    <a:lnTo>
                      <a:pt x="1701" y="1546"/>
                    </a:lnTo>
                    <a:lnTo>
                      <a:pt x="1685" y="1562"/>
                    </a:lnTo>
                    <a:lnTo>
                      <a:pt x="1669" y="1578"/>
                    </a:lnTo>
                    <a:lnTo>
                      <a:pt x="1653" y="1594"/>
                    </a:lnTo>
                    <a:lnTo>
                      <a:pt x="1637" y="1610"/>
                    </a:lnTo>
                    <a:lnTo>
                      <a:pt x="1621" y="1626"/>
                    </a:lnTo>
                    <a:lnTo>
                      <a:pt x="1628" y="1615"/>
                    </a:lnTo>
                    <a:lnTo>
                      <a:pt x="1612" y="1647"/>
                    </a:lnTo>
                    <a:cubicBezTo>
                      <a:pt x="1610" y="1651"/>
                      <a:pt x="1608" y="1655"/>
                      <a:pt x="1605" y="1658"/>
                    </a:cubicBezTo>
                    <a:lnTo>
                      <a:pt x="1589" y="1674"/>
                    </a:lnTo>
                    <a:cubicBezTo>
                      <a:pt x="1581" y="1681"/>
                      <a:pt x="1571" y="1685"/>
                      <a:pt x="1560" y="1685"/>
                    </a:cubicBezTo>
                    <a:lnTo>
                      <a:pt x="1544" y="1685"/>
                    </a:lnTo>
                    <a:lnTo>
                      <a:pt x="1528" y="1685"/>
                    </a:lnTo>
                    <a:lnTo>
                      <a:pt x="1557" y="1674"/>
                    </a:lnTo>
                    <a:lnTo>
                      <a:pt x="1541" y="1690"/>
                    </a:lnTo>
                    <a:cubicBezTo>
                      <a:pt x="1538" y="1693"/>
                      <a:pt x="1534" y="1695"/>
                      <a:pt x="1530" y="1697"/>
                    </a:cubicBezTo>
                    <a:lnTo>
                      <a:pt x="1498" y="1713"/>
                    </a:lnTo>
                    <a:lnTo>
                      <a:pt x="1518" y="1690"/>
                    </a:lnTo>
                    <a:lnTo>
                      <a:pt x="1502" y="1738"/>
                    </a:lnTo>
                    <a:cubicBezTo>
                      <a:pt x="1500" y="1744"/>
                      <a:pt x="1497" y="1749"/>
                      <a:pt x="1493" y="1754"/>
                    </a:cubicBezTo>
                    <a:lnTo>
                      <a:pt x="1477" y="1770"/>
                    </a:lnTo>
                    <a:lnTo>
                      <a:pt x="1461" y="1786"/>
                    </a:lnTo>
                    <a:lnTo>
                      <a:pt x="1445" y="1802"/>
                    </a:lnTo>
                    <a:lnTo>
                      <a:pt x="1429" y="1818"/>
                    </a:lnTo>
                    <a:lnTo>
                      <a:pt x="1413" y="1834"/>
                    </a:lnTo>
                    <a:cubicBezTo>
                      <a:pt x="1405" y="1841"/>
                      <a:pt x="1395" y="1845"/>
                      <a:pt x="1384" y="1845"/>
                    </a:cubicBezTo>
                    <a:lnTo>
                      <a:pt x="1368" y="1845"/>
                    </a:lnTo>
                    <a:lnTo>
                      <a:pt x="1404" y="1823"/>
                    </a:lnTo>
                    <a:lnTo>
                      <a:pt x="1388" y="1855"/>
                    </a:lnTo>
                    <a:cubicBezTo>
                      <a:pt x="1381" y="1869"/>
                      <a:pt x="1368" y="1877"/>
                      <a:pt x="1352" y="1877"/>
                    </a:cubicBezTo>
                    <a:lnTo>
                      <a:pt x="1336" y="1877"/>
                    </a:lnTo>
                    <a:lnTo>
                      <a:pt x="1365" y="1866"/>
                    </a:lnTo>
                    <a:lnTo>
                      <a:pt x="1349" y="1882"/>
                    </a:lnTo>
                    <a:cubicBezTo>
                      <a:pt x="1341" y="1889"/>
                      <a:pt x="1331" y="1893"/>
                      <a:pt x="1320" y="1893"/>
                    </a:cubicBezTo>
                    <a:lnTo>
                      <a:pt x="1288" y="1893"/>
                    </a:lnTo>
                    <a:lnTo>
                      <a:pt x="1317" y="1882"/>
                    </a:lnTo>
                    <a:lnTo>
                      <a:pt x="1301" y="1898"/>
                    </a:lnTo>
                    <a:lnTo>
                      <a:pt x="1308" y="1887"/>
                    </a:lnTo>
                    <a:lnTo>
                      <a:pt x="1292" y="1919"/>
                    </a:lnTo>
                    <a:cubicBezTo>
                      <a:pt x="1285" y="1933"/>
                      <a:pt x="1272" y="1941"/>
                      <a:pt x="1256" y="1941"/>
                    </a:cubicBezTo>
                    <a:lnTo>
                      <a:pt x="1240" y="1941"/>
                    </a:lnTo>
                    <a:lnTo>
                      <a:pt x="1269" y="1930"/>
                    </a:lnTo>
                    <a:lnTo>
                      <a:pt x="1253" y="1946"/>
                    </a:lnTo>
                    <a:lnTo>
                      <a:pt x="1237" y="1962"/>
                    </a:lnTo>
                    <a:lnTo>
                      <a:pt x="1244" y="1951"/>
                    </a:lnTo>
                    <a:lnTo>
                      <a:pt x="1228" y="1983"/>
                    </a:lnTo>
                    <a:cubicBezTo>
                      <a:pt x="1221" y="1997"/>
                      <a:pt x="1208" y="2005"/>
                      <a:pt x="1192" y="2005"/>
                    </a:cubicBezTo>
                    <a:lnTo>
                      <a:pt x="1176" y="2005"/>
                    </a:lnTo>
                    <a:lnTo>
                      <a:pt x="1160" y="2005"/>
                    </a:lnTo>
                    <a:lnTo>
                      <a:pt x="1189" y="1994"/>
                    </a:lnTo>
                    <a:lnTo>
                      <a:pt x="1173" y="2010"/>
                    </a:lnTo>
                    <a:lnTo>
                      <a:pt x="1157" y="2026"/>
                    </a:lnTo>
                    <a:lnTo>
                      <a:pt x="1141" y="2042"/>
                    </a:lnTo>
                    <a:cubicBezTo>
                      <a:pt x="1138" y="2045"/>
                      <a:pt x="1134" y="2047"/>
                      <a:pt x="1130" y="2049"/>
                    </a:cubicBezTo>
                    <a:lnTo>
                      <a:pt x="1098" y="2065"/>
                    </a:lnTo>
                    <a:cubicBezTo>
                      <a:pt x="1093" y="2068"/>
                      <a:pt x="1087" y="2069"/>
                      <a:pt x="1080" y="2069"/>
                    </a:cubicBezTo>
                    <a:lnTo>
                      <a:pt x="1064" y="2069"/>
                    </a:lnTo>
                    <a:lnTo>
                      <a:pt x="1048" y="2069"/>
                    </a:lnTo>
                    <a:lnTo>
                      <a:pt x="1077" y="2058"/>
                    </a:lnTo>
                    <a:lnTo>
                      <a:pt x="1061" y="2074"/>
                    </a:lnTo>
                    <a:lnTo>
                      <a:pt x="1070" y="2058"/>
                    </a:lnTo>
                    <a:lnTo>
                      <a:pt x="1054" y="2106"/>
                    </a:lnTo>
                    <a:cubicBezTo>
                      <a:pt x="1052" y="2112"/>
                      <a:pt x="1049" y="2117"/>
                      <a:pt x="1045" y="2122"/>
                    </a:cubicBezTo>
                    <a:lnTo>
                      <a:pt x="1029" y="2138"/>
                    </a:lnTo>
                    <a:lnTo>
                      <a:pt x="1013" y="2154"/>
                    </a:lnTo>
                    <a:cubicBezTo>
                      <a:pt x="1005" y="2161"/>
                      <a:pt x="995" y="2165"/>
                      <a:pt x="984" y="2165"/>
                    </a:cubicBezTo>
                    <a:lnTo>
                      <a:pt x="968" y="2165"/>
                    </a:lnTo>
                    <a:lnTo>
                      <a:pt x="1004" y="2143"/>
                    </a:lnTo>
                    <a:lnTo>
                      <a:pt x="988" y="2175"/>
                    </a:lnTo>
                    <a:cubicBezTo>
                      <a:pt x="981" y="2189"/>
                      <a:pt x="968" y="2197"/>
                      <a:pt x="952" y="2197"/>
                    </a:cubicBezTo>
                    <a:lnTo>
                      <a:pt x="936" y="2197"/>
                    </a:lnTo>
                    <a:lnTo>
                      <a:pt x="965" y="2186"/>
                    </a:lnTo>
                    <a:lnTo>
                      <a:pt x="949" y="2202"/>
                    </a:lnTo>
                    <a:cubicBezTo>
                      <a:pt x="946" y="2205"/>
                      <a:pt x="942" y="2207"/>
                      <a:pt x="938" y="2209"/>
                    </a:cubicBezTo>
                    <a:lnTo>
                      <a:pt x="906" y="2225"/>
                    </a:lnTo>
                    <a:lnTo>
                      <a:pt x="917" y="2218"/>
                    </a:lnTo>
                    <a:lnTo>
                      <a:pt x="901" y="2234"/>
                    </a:lnTo>
                    <a:lnTo>
                      <a:pt x="885" y="2250"/>
                    </a:lnTo>
                    <a:lnTo>
                      <a:pt x="869" y="2266"/>
                    </a:lnTo>
                    <a:lnTo>
                      <a:pt x="876" y="2255"/>
                    </a:lnTo>
                    <a:lnTo>
                      <a:pt x="860" y="2287"/>
                    </a:lnTo>
                    <a:cubicBezTo>
                      <a:pt x="853" y="2301"/>
                      <a:pt x="840" y="2309"/>
                      <a:pt x="824" y="2309"/>
                    </a:cubicBezTo>
                    <a:lnTo>
                      <a:pt x="808" y="2309"/>
                    </a:lnTo>
                    <a:lnTo>
                      <a:pt x="837" y="2298"/>
                    </a:lnTo>
                    <a:lnTo>
                      <a:pt x="821" y="2314"/>
                    </a:lnTo>
                    <a:lnTo>
                      <a:pt x="805" y="2330"/>
                    </a:lnTo>
                    <a:cubicBezTo>
                      <a:pt x="797" y="2337"/>
                      <a:pt x="787" y="2341"/>
                      <a:pt x="776" y="2341"/>
                    </a:cubicBezTo>
                    <a:lnTo>
                      <a:pt x="760" y="2341"/>
                    </a:lnTo>
                    <a:lnTo>
                      <a:pt x="789" y="2330"/>
                    </a:lnTo>
                    <a:lnTo>
                      <a:pt x="773" y="2346"/>
                    </a:lnTo>
                    <a:lnTo>
                      <a:pt x="757" y="2362"/>
                    </a:lnTo>
                    <a:lnTo>
                      <a:pt x="741" y="2378"/>
                    </a:lnTo>
                    <a:cubicBezTo>
                      <a:pt x="738" y="2381"/>
                      <a:pt x="734" y="2383"/>
                      <a:pt x="730" y="2385"/>
                    </a:cubicBezTo>
                    <a:lnTo>
                      <a:pt x="698" y="2401"/>
                    </a:lnTo>
                    <a:lnTo>
                      <a:pt x="709" y="2394"/>
                    </a:lnTo>
                    <a:lnTo>
                      <a:pt x="693" y="2410"/>
                    </a:lnTo>
                    <a:lnTo>
                      <a:pt x="700" y="2399"/>
                    </a:lnTo>
                    <a:lnTo>
                      <a:pt x="684" y="2431"/>
                    </a:lnTo>
                    <a:cubicBezTo>
                      <a:pt x="682" y="2435"/>
                      <a:pt x="680" y="2439"/>
                      <a:pt x="677" y="2442"/>
                    </a:cubicBezTo>
                    <a:lnTo>
                      <a:pt x="661" y="2458"/>
                    </a:lnTo>
                    <a:lnTo>
                      <a:pt x="645" y="2474"/>
                    </a:lnTo>
                    <a:cubicBezTo>
                      <a:pt x="637" y="2481"/>
                      <a:pt x="627" y="2485"/>
                      <a:pt x="616" y="2485"/>
                    </a:cubicBezTo>
                    <a:lnTo>
                      <a:pt x="600" y="2485"/>
                    </a:lnTo>
                    <a:lnTo>
                      <a:pt x="636" y="2463"/>
                    </a:lnTo>
                    <a:lnTo>
                      <a:pt x="620" y="2495"/>
                    </a:lnTo>
                    <a:cubicBezTo>
                      <a:pt x="618" y="2499"/>
                      <a:pt x="616" y="2503"/>
                      <a:pt x="613" y="2506"/>
                    </a:cubicBezTo>
                    <a:lnTo>
                      <a:pt x="597" y="2522"/>
                    </a:lnTo>
                    <a:cubicBezTo>
                      <a:pt x="589" y="2529"/>
                      <a:pt x="579" y="2533"/>
                      <a:pt x="568" y="2533"/>
                    </a:cubicBezTo>
                    <a:lnTo>
                      <a:pt x="552" y="2533"/>
                    </a:lnTo>
                    <a:lnTo>
                      <a:pt x="590" y="2506"/>
                    </a:lnTo>
                    <a:lnTo>
                      <a:pt x="574" y="2554"/>
                    </a:lnTo>
                    <a:cubicBezTo>
                      <a:pt x="572" y="2560"/>
                      <a:pt x="569" y="2565"/>
                      <a:pt x="565" y="2570"/>
                    </a:cubicBezTo>
                    <a:lnTo>
                      <a:pt x="549" y="2586"/>
                    </a:lnTo>
                    <a:cubicBezTo>
                      <a:pt x="546" y="2589"/>
                      <a:pt x="542" y="2591"/>
                      <a:pt x="538" y="2593"/>
                    </a:cubicBezTo>
                    <a:lnTo>
                      <a:pt x="506" y="2609"/>
                    </a:lnTo>
                    <a:cubicBezTo>
                      <a:pt x="501" y="2612"/>
                      <a:pt x="495" y="2613"/>
                      <a:pt x="488" y="2613"/>
                    </a:cubicBezTo>
                    <a:lnTo>
                      <a:pt x="472" y="2613"/>
                    </a:lnTo>
                    <a:lnTo>
                      <a:pt x="456" y="2613"/>
                    </a:lnTo>
                    <a:lnTo>
                      <a:pt x="492" y="2591"/>
                    </a:lnTo>
                    <a:lnTo>
                      <a:pt x="476" y="2623"/>
                    </a:lnTo>
                    <a:cubicBezTo>
                      <a:pt x="469" y="2637"/>
                      <a:pt x="456" y="2645"/>
                      <a:pt x="440" y="2645"/>
                    </a:cubicBezTo>
                    <a:lnTo>
                      <a:pt x="424" y="2645"/>
                    </a:lnTo>
                    <a:lnTo>
                      <a:pt x="453" y="2634"/>
                    </a:lnTo>
                    <a:lnTo>
                      <a:pt x="437" y="2650"/>
                    </a:lnTo>
                    <a:lnTo>
                      <a:pt x="421" y="2666"/>
                    </a:lnTo>
                    <a:lnTo>
                      <a:pt x="405" y="2682"/>
                    </a:lnTo>
                    <a:cubicBezTo>
                      <a:pt x="397" y="2689"/>
                      <a:pt x="387" y="2693"/>
                      <a:pt x="376" y="2693"/>
                    </a:cubicBezTo>
                    <a:lnTo>
                      <a:pt x="360" y="2693"/>
                    </a:lnTo>
                    <a:lnTo>
                      <a:pt x="344" y="2693"/>
                    </a:lnTo>
                    <a:lnTo>
                      <a:pt x="373" y="2682"/>
                    </a:lnTo>
                    <a:lnTo>
                      <a:pt x="357" y="2698"/>
                    </a:lnTo>
                    <a:cubicBezTo>
                      <a:pt x="349" y="2705"/>
                      <a:pt x="339" y="2709"/>
                      <a:pt x="328" y="2709"/>
                    </a:cubicBezTo>
                    <a:lnTo>
                      <a:pt x="312" y="2709"/>
                    </a:lnTo>
                    <a:lnTo>
                      <a:pt x="341" y="2698"/>
                    </a:lnTo>
                    <a:lnTo>
                      <a:pt x="309" y="2730"/>
                    </a:lnTo>
                    <a:cubicBezTo>
                      <a:pt x="301" y="2737"/>
                      <a:pt x="291" y="2741"/>
                      <a:pt x="280" y="2741"/>
                    </a:cubicBezTo>
                    <a:lnTo>
                      <a:pt x="264" y="2741"/>
                    </a:lnTo>
                    <a:lnTo>
                      <a:pt x="293" y="2730"/>
                    </a:lnTo>
                    <a:lnTo>
                      <a:pt x="277" y="2746"/>
                    </a:lnTo>
                    <a:lnTo>
                      <a:pt x="261" y="2762"/>
                    </a:lnTo>
                    <a:lnTo>
                      <a:pt x="245" y="2778"/>
                    </a:lnTo>
                    <a:lnTo>
                      <a:pt x="229" y="2794"/>
                    </a:lnTo>
                    <a:cubicBezTo>
                      <a:pt x="221" y="2801"/>
                      <a:pt x="211" y="2805"/>
                      <a:pt x="200" y="2805"/>
                    </a:cubicBezTo>
                    <a:lnTo>
                      <a:pt x="184" y="2805"/>
                    </a:lnTo>
                    <a:lnTo>
                      <a:pt x="213" y="2794"/>
                    </a:lnTo>
                    <a:lnTo>
                      <a:pt x="197" y="2810"/>
                    </a:lnTo>
                    <a:lnTo>
                      <a:pt x="181" y="2826"/>
                    </a:lnTo>
                    <a:lnTo>
                      <a:pt x="165" y="2842"/>
                    </a:lnTo>
                    <a:lnTo>
                      <a:pt x="149" y="2858"/>
                    </a:lnTo>
                    <a:cubicBezTo>
                      <a:pt x="146" y="2861"/>
                      <a:pt x="142" y="2863"/>
                      <a:pt x="138" y="2865"/>
                    </a:cubicBezTo>
                    <a:lnTo>
                      <a:pt x="106" y="2881"/>
                    </a:lnTo>
                    <a:lnTo>
                      <a:pt x="124" y="2863"/>
                    </a:lnTo>
                    <a:lnTo>
                      <a:pt x="108" y="2895"/>
                    </a:lnTo>
                    <a:cubicBezTo>
                      <a:pt x="101" y="2909"/>
                      <a:pt x="88" y="2917"/>
                      <a:pt x="72" y="2917"/>
                    </a:cubicBezTo>
                    <a:lnTo>
                      <a:pt x="56" y="2917"/>
                    </a:lnTo>
                    <a:lnTo>
                      <a:pt x="40" y="2917"/>
                    </a:lnTo>
                    <a:cubicBezTo>
                      <a:pt x="18" y="2917"/>
                      <a:pt x="0" y="2900"/>
                      <a:pt x="0" y="2877"/>
                    </a:cubicBezTo>
                    <a:cubicBezTo>
                      <a:pt x="0" y="2855"/>
                      <a:pt x="18" y="2837"/>
                      <a:pt x="40" y="2837"/>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62" name="Freeform 42"/>
              <p:cNvSpPr>
                <a:spLocks/>
              </p:cNvSpPr>
              <p:nvPr/>
            </p:nvSpPr>
            <p:spPr bwMode="auto">
              <a:xfrm>
                <a:off x="2830955" y="3275013"/>
                <a:ext cx="1610257" cy="688975"/>
              </a:xfrm>
              <a:custGeom>
                <a:avLst/>
                <a:gdLst>
                  <a:gd name="T0" fmla="*/ 120 w 2948"/>
                  <a:gd name="T1" fmla="*/ 2035 h 2195"/>
                  <a:gd name="T2" fmla="*/ 172 w 2948"/>
                  <a:gd name="T3" fmla="*/ 1983 h 2195"/>
                  <a:gd name="T4" fmla="*/ 268 w 2948"/>
                  <a:gd name="T5" fmla="*/ 1887 h 2195"/>
                  <a:gd name="T6" fmla="*/ 392 w 2948"/>
                  <a:gd name="T7" fmla="*/ 1811 h 2195"/>
                  <a:gd name="T8" fmla="*/ 488 w 2948"/>
                  <a:gd name="T9" fmla="*/ 1763 h 2195"/>
                  <a:gd name="T10" fmla="*/ 533 w 2948"/>
                  <a:gd name="T11" fmla="*/ 1738 h 2195"/>
                  <a:gd name="T12" fmla="*/ 636 w 2948"/>
                  <a:gd name="T13" fmla="*/ 1631 h 2195"/>
                  <a:gd name="T14" fmla="*/ 776 w 2948"/>
                  <a:gd name="T15" fmla="*/ 1491 h 2195"/>
                  <a:gd name="T16" fmla="*/ 837 w 2948"/>
                  <a:gd name="T17" fmla="*/ 1450 h 2195"/>
                  <a:gd name="T18" fmla="*/ 968 w 2948"/>
                  <a:gd name="T19" fmla="*/ 1379 h 2195"/>
                  <a:gd name="T20" fmla="*/ 1036 w 2948"/>
                  <a:gd name="T21" fmla="*/ 1295 h 2195"/>
                  <a:gd name="T22" fmla="*/ 1160 w 2948"/>
                  <a:gd name="T23" fmla="*/ 1235 h 2195"/>
                  <a:gd name="T24" fmla="*/ 1205 w 2948"/>
                  <a:gd name="T25" fmla="*/ 1210 h 2195"/>
                  <a:gd name="T26" fmla="*/ 1324 w 2948"/>
                  <a:gd name="T27" fmla="*/ 1087 h 2195"/>
                  <a:gd name="T28" fmla="*/ 1420 w 2948"/>
                  <a:gd name="T29" fmla="*/ 991 h 2195"/>
                  <a:gd name="T30" fmla="*/ 1500 w 2948"/>
                  <a:gd name="T31" fmla="*/ 943 h 2195"/>
                  <a:gd name="T32" fmla="*/ 1640 w 2948"/>
                  <a:gd name="T33" fmla="*/ 867 h 2195"/>
                  <a:gd name="T34" fmla="*/ 1752 w 2948"/>
                  <a:gd name="T35" fmla="*/ 835 h 2195"/>
                  <a:gd name="T36" fmla="*/ 1848 w 2948"/>
                  <a:gd name="T37" fmla="*/ 707 h 2195"/>
                  <a:gd name="T38" fmla="*/ 1916 w 2948"/>
                  <a:gd name="T39" fmla="*/ 671 h 2195"/>
                  <a:gd name="T40" fmla="*/ 2023 w 2948"/>
                  <a:gd name="T41" fmla="*/ 616 h 2195"/>
                  <a:gd name="T42" fmla="*/ 2092 w 2948"/>
                  <a:gd name="T43" fmla="*/ 559 h 2195"/>
                  <a:gd name="T44" fmla="*/ 2183 w 2948"/>
                  <a:gd name="T45" fmla="*/ 520 h 2195"/>
                  <a:gd name="T46" fmla="*/ 2296 w 2948"/>
                  <a:gd name="T47" fmla="*/ 451 h 2195"/>
                  <a:gd name="T48" fmla="*/ 2391 w 2948"/>
                  <a:gd name="T49" fmla="*/ 360 h 2195"/>
                  <a:gd name="T50" fmla="*/ 2476 w 2948"/>
                  <a:gd name="T51" fmla="*/ 287 h 2195"/>
                  <a:gd name="T52" fmla="*/ 2584 w 2948"/>
                  <a:gd name="T53" fmla="*/ 211 h 2195"/>
                  <a:gd name="T54" fmla="*/ 2680 w 2948"/>
                  <a:gd name="T55" fmla="*/ 147 h 2195"/>
                  <a:gd name="T56" fmla="*/ 2748 w 2948"/>
                  <a:gd name="T57" fmla="*/ 111 h 2195"/>
                  <a:gd name="T58" fmla="*/ 2844 w 2948"/>
                  <a:gd name="T59" fmla="*/ 47 h 2195"/>
                  <a:gd name="T60" fmla="*/ 2856 w 2948"/>
                  <a:gd name="T61" fmla="*/ 147 h 2195"/>
                  <a:gd name="T62" fmla="*/ 2744 w 2948"/>
                  <a:gd name="T63" fmla="*/ 195 h 2195"/>
                  <a:gd name="T64" fmla="*/ 2686 w 2948"/>
                  <a:gd name="T65" fmla="*/ 248 h 2195"/>
                  <a:gd name="T66" fmla="*/ 2581 w 2948"/>
                  <a:gd name="T67" fmla="*/ 280 h 2195"/>
                  <a:gd name="T68" fmla="*/ 2508 w 2948"/>
                  <a:gd name="T69" fmla="*/ 381 h 2195"/>
                  <a:gd name="T70" fmla="*/ 2405 w 2948"/>
                  <a:gd name="T71" fmla="*/ 456 h 2195"/>
                  <a:gd name="T72" fmla="*/ 2316 w 2948"/>
                  <a:gd name="T73" fmla="*/ 525 h 2195"/>
                  <a:gd name="T74" fmla="*/ 2168 w 2948"/>
                  <a:gd name="T75" fmla="*/ 595 h 2195"/>
                  <a:gd name="T76" fmla="*/ 2088 w 2948"/>
                  <a:gd name="T77" fmla="*/ 643 h 2195"/>
                  <a:gd name="T78" fmla="*/ 1992 w 2948"/>
                  <a:gd name="T79" fmla="*/ 707 h 2195"/>
                  <a:gd name="T80" fmla="*/ 1912 w 2948"/>
                  <a:gd name="T81" fmla="*/ 771 h 2195"/>
                  <a:gd name="T82" fmla="*/ 1866 w 2948"/>
                  <a:gd name="T83" fmla="*/ 786 h 2195"/>
                  <a:gd name="T84" fmla="*/ 1704 w 2948"/>
                  <a:gd name="T85" fmla="*/ 915 h 2195"/>
                  <a:gd name="T86" fmla="*/ 1621 w 2948"/>
                  <a:gd name="T87" fmla="*/ 952 h 2195"/>
                  <a:gd name="T88" fmla="*/ 1496 w 2948"/>
                  <a:gd name="T89" fmla="*/ 1027 h 2195"/>
                  <a:gd name="T90" fmla="*/ 1461 w 2948"/>
                  <a:gd name="T91" fmla="*/ 1080 h 2195"/>
                  <a:gd name="T92" fmla="*/ 1333 w 2948"/>
                  <a:gd name="T93" fmla="*/ 1192 h 2195"/>
                  <a:gd name="T94" fmla="*/ 1237 w 2948"/>
                  <a:gd name="T95" fmla="*/ 1256 h 2195"/>
                  <a:gd name="T96" fmla="*/ 1157 w 2948"/>
                  <a:gd name="T97" fmla="*/ 1320 h 2195"/>
                  <a:gd name="T98" fmla="*/ 1068 w 2948"/>
                  <a:gd name="T99" fmla="*/ 1405 h 2195"/>
                  <a:gd name="T100" fmla="*/ 920 w 2948"/>
                  <a:gd name="T101" fmla="*/ 1459 h 2195"/>
                  <a:gd name="T102" fmla="*/ 892 w 2948"/>
                  <a:gd name="T103" fmla="*/ 1501 h 2195"/>
                  <a:gd name="T104" fmla="*/ 789 w 2948"/>
                  <a:gd name="T105" fmla="*/ 1592 h 2195"/>
                  <a:gd name="T106" fmla="*/ 648 w 2948"/>
                  <a:gd name="T107" fmla="*/ 1747 h 2195"/>
                  <a:gd name="T108" fmla="*/ 552 w 2948"/>
                  <a:gd name="T109" fmla="*/ 1811 h 2195"/>
                  <a:gd name="T110" fmla="*/ 485 w 2948"/>
                  <a:gd name="T111" fmla="*/ 1864 h 2195"/>
                  <a:gd name="T112" fmla="*/ 389 w 2948"/>
                  <a:gd name="T113" fmla="*/ 1896 h 2195"/>
                  <a:gd name="T114" fmla="*/ 264 w 2948"/>
                  <a:gd name="T115" fmla="*/ 1971 h 2195"/>
                  <a:gd name="T116" fmla="*/ 168 w 2948"/>
                  <a:gd name="T117" fmla="*/ 2067 h 2195"/>
                  <a:gd name="T118" fmla="*/ 117 w 2948"/>
                  <a:gd name="T119" fmla="*/ 2136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48" h="2195">
                    <a:moveTo>
                      <a:pt x="40" y="2115"/>
                    </a:moveTo>
                    <a:lnTo>
                      <a:pt x="56" y="2115"/>
                    </a:lnTo>
                    <a:lnTo>
                      <a:pt x="21" y="2138"/>
                    </a:lnTo>
                    <a:lnTo>
                      <a:pt x="37" y="2106"/>
                    </a:lnTo>
                    <a:cubicBezTo>
                      <a:pt x="39" y="2102"/>
                      <a:pt x="41" y="2098"/>
                      <a:pt x="44" y="2095"/>
                    </a:cubicBezTo>
                    <a:lnTo>
                      <a:pt x="60" y="2079"/>
                    </a:lnTo>
                    <a:lnTo>
                      <a:pt x="76" y="2063"/>
                    </a:lnTo>
                    <a:lnTo>
                      <a:pt x="92" y="2047"/>
                    </a:lnTo>
                    <a:cubicBezTo>
                      <a:pt x="100" y="2040"/>
                      <a:pt x="110" y="2035"/>
                      <a:pt x="120" y="2035"/>
                    </a:cubicBezTo>
                    <a:lnTo>
                      <a:pt x="136" y="2035"/>
                    </a:lnTo>
                    <a:lnTo>
                      <a:pt x="101" y="2058"/>
                    </a:lnTo>
                    <a:lnTo>
                      <a:pt x="117" y="2026"/>
                    </a:lnTo>
                    <a:cubicBezTo>
                      <a:pt x="119" y="2022"/>
                      <a:pt x="121" y="2018"/>
                      <a:pt x="124" y="2015"/>
                    </a:cubicBezTo>
                    <a:lnTo>
                      <a:pt x="140" y="1999"/>
                    </a:lnTo>
                    <a:cubicBezTo>
                      <a:pt x="148" y="1992"/>
                      <a:pt x="158" y="1987"/>
                      <a:pt x="168" y="1987"/>
                    </a:cubicBezTo>
                    <a:lnTo>
                      <a:pt x="184" y="1987"/>
                    </a:lnTo>
                    <a:lnTo>
                      <a:pt x="156" y="1999"/>
                    </a:lnTo>
                    <a:lnTo>
                      <a:pt x="172" y="1983"/>
                    </a:lnTo>
                    <a:lnTo>
                      <a:pt x="204" y="1951"/>
                    </a:lnTo>
                    <a:lnTo>
                      <a:pt x="197" y="1962"/>
                    </a:lnTo>
                    <a:lnTo>
                      <a:pt x="213" y="1930"/>
                    </a:lnTo>
                    <a:cubicBezTo>
                      <a:pt x="215" y="1926"/>
                      <a:pt x="217" y="1922"/>
                      <a:pt x="220" y="1919"/>
                    </a:cubicBezTo>
                    <a:lnTo>
                      <a:pt x="236" y="1903"/>
                    </a:lnTo>
                    <a:cubicBezTo>
                      <a:pt x="244" y="1896"/>
                      <a:pt x="254" y="1891"/>
                      <a:pt x="264" y="1891"/>
                    </a:cubicBezTo>
                    <a:lnTo>
                      <a:pt x="280" y="1891"/>
                    </a:lnTo>
                    <a:lnTo>
                      <a:pt x="252" y="1903"/>
                    </a:lnTo>
                    <a:lnTo>
                      <a:pt x="268" y="1887"/>
                    </a:lnTo>
                    <a:lnTo>
                      <a:pt x="284" y="1871"/>
                    </a:lnTo>
                    <a:cubicBezTo>
                      <a:pt x="292" y="1864"/>
                      <a:pt x="302" y="1859"/>
                      <a:pt x="312" y="1859"/>
                    </a:cubicBezTo>
                    <a:lnTo>
                      <a:pt x="328" y="1859"/>
                    </a:lnTo>
                    <a:lnTo>
                      <a:pt x="300" y="1871"/>
                    </a:lnTo>
                    <a:lnTo>
                      <a:pt x="316" y="1855"/>
                    </a:lnTo>
                    <a:lnTo>
                      <a:pt x="332" y="1839"/>
                    </a:lnTo>
                    <a:lnTo>
                      <a:pt x="348" y="1823"/>
                    </a:lnTo>
                    <a:cubicBezTo>
                      <a:pt x="356" y="1816"/>
                      <a:pt x="366" y="1811"/>
                      <a:pt x="376" y="1811"/>
                    </a:cubicBezTo>
                    <a:lnTo>
                      <a:pt x="392" y="1811"/>
                    </a:lnTo>
                    <a:lnTo>
                      <a:pt x="408" y="1811"/>
                    </a:lnTo>
                    <a:lnTo>
                      <a:pt x="391" y="1816"/>
                    </a:lnTo>
                    <a:lnTo>
                      <a:pt x="423" y="1800"/>
                    </a:lnTo>
                    <a:cubicBezTo>
                      <a:pt x="428" y="1797"/>
                      <a:pt x="434" y="1795"/>
                      <a:pt x="440" y="1795"/>
                    </a:cubicBezTo>
                    <a:lnTo>
                      <a:pt x="456" y="1795"/>
                    </a:lnTo>
                    <a:lnTo>
                      <a:pt x="428" y="1807"/>
                    </a:lnTo>
                    <a:lnTo>
                      <a:pt x="444" y="1791"/>
                    </a:lnTo>
                    <a:lnTo>
                      <a:pt x="460" y="1775"/>
                    </a:lnTo>
                    <a:cubicBezTo>
                      <a:pt x="468" y="1768"/>
                      <a:pt x="478" y="1763"/>
                      <a:pt x="488" y="1763"/>
                    </a:cubicBezTo>
                    <a:lnTo>
                      <a:pt x="504" y="1763"/>
                    </a:lnTo>
                    <a:lnTo>
                      <a:pt x="476" y="1775"/>
                    </a:lnTo>
                    <a:lnTo>
                      <a:pt x="492" y="1759"/>
                    </a:lnTo>
                    <a:lnTo>
                      <a:pt x="508" y="1743"/>
                    </a:lnTo>
                    <a:cubicBezTo>
                      <a:pt x="516" y="1736"/>
                      <a:pt x="526" y="1731"/>
                      <a:pt x="536" y="1731"/>
                    </a:cubicBezTo>
                    <a:lnTo>
                      <a:pt x="552" y="1731"/>
                    </a:lnTo>
                    <a:lnTo>
                      <a:pt x="524" y="1743"/>
                    </a:lnTo>
                    <a:lnTo>
                      <a:pt x="540" y="1727"/>
                    </a:lnTo>
                    <a:lnTo>
                      <a:pt x="533" y="1738"/>
                    </a:lnTo>
                    <a:lnTo>
                      <a:pt x="549" y="1706"/>
                    </a:lnTo>
                    <a:cubicBezTo>
                      <a:pt x="551" y="1702"/>
                      <a:pt x="553" y="1698"/>
                      <a:pt x="556" y="1695"/>
                    </a:cubicBezTo>
                    <a:lnTo>
                      <a:pt x="572" y="1679"/>
                    </a:lnTo>
                    <a:cubicBezTo>
                      <a:pt x="580" y="1672"/>
                      <a:pt x="590" y="1667"/>
                      <a:pt x="600" y="1667"/>
                    </a:cubicBezTo>
                    <a:lnTo>
                      <a:pt x="632" y="1667"/>
                    </a:lnTo>
                    <a:lnTo>
                      <a:pt x="648" y="1667"/>
                    </a:lnTo>
                    <a:lnTo>
                      <a:pt x="611" y="1695"/>
                    </a:lnTo>
                    <a:lnTo>
                      <a:pt x="627" y="1647"/>
                    </a:lnTo>
                    <a:cubicBezTo>
                      <a:pt x="628" y="1641"/>
                      <a:pt x="632" y="1636"/>
                      <a:pt x="636" y="1631"/>
                    </a:cubicBezTo>
                    <a:lnTo>
                      <a:pt x="652" y="1615"/>
                    </a:lnTo>
                    <a:lnTo>
                      <a:pt x="668" y="1599"/>
                    </a:lnTo>
                    <a:lnTo>
                      <a:pt x="684" y="1583"/>
                    </a:lnTo>
                    <a:lnTo>
                      <a:pt x="700" y="1567"/>
                    </a:lnTo>
                    <a:lnTo>
                      <a:pt x="716" y="1551"/>
                    </a:lnTo>
                    <a:lnTo>
                      <a:pt x="732" y="1535"/>
                    </a:lnTo>
                    <a:lnTo>
                      <a:pt x="725" y="1546"/>
                    </a:lnTo>
                    <a:lnTo>
                      <a:pt x="741" y="1514"/>
                    </a:lnTo>
                    <a:cubicBezTo>
                      <a:pt x="747" y="1500"/>
                      <a:pt x="761" y="1491"/>
                      <a:pt x="776" y="1491"/>
                    </a:cubicBezTo>
                    <a:lnTo>
                      <a:pt x="792" y="1491"/>
                    </a:lnTo>
                    <a:lnTo>
                      <a:pt x="808" y="1491"/>
                    </a:lnTo>
                    <a:lnTo>
                      <a:pt x="791" y="1496"/>
                    </a:lnTo>
                    <a:lnTo>
                      <a:pt x="823" y="1480"/>
                    </a:lnTo>
                    <a:lnTo>
                      <a:pt x="805" y="1498"/>
                    </a:lnTo>
                    <a:lnTo>
                      <a:pt x="821" y="1466"/>
                    </a:lnTo>
                    <a:cubicBezTo>
                      <a:pt x="823" y="1462"/>
                      <a:pt x="825" y="1458"/>
                      <a:pt x="828" y="1455"/>
                    </a:cubicBezTo>
                    <a:lnTo>
                      <a:pt x="844" y="1439"/>
                    </a:lnTo>
                    <a:lnTo>
                      <a:pt x="837" y="1450"/>
                    </a:lnTo>
                    <a:lnTo>
                      <a:pt x="853" y="1418"/>
                    </a:lnTo>
                    <a:cubicBezTo>
                      <a:pt x="859" y="1404"/>
                      <a:pt x="873" y="1395"/>
                      <a:pt x="888" y="1395"/>
                    </a:cubicBezTo>
                    <a:lnTo>
                      <a:pt x="904" y="1395"/>
                    </a:lnTo>
                    <a:lnTo>
                      <a:pt x="876" y="1407"/>
                    </a:lnTo>
                    <a:lnTo>
                      <a:pt x="892" y="1391"/>
                    </a:lnTo>
                    <a:cubicBezTo>
                      <a:pt x="900" y="1384"/>
                      <a:pt x="910" y="1379"/>
                      <a:pt x="920" y="1379"/>
                    </a:cubicBezTo>
                    <a:lnTo>
                      <a:pt x="936" y="1379"/>
                    </a:lnTo>
                    <a:lnTo>
                      <a:pt x="952" y="1379"/>
                    </a:lnTo>
                    <a:lnTo>
                      <a:pt x="968" y="1379"/>
                    </a:lnTo>
                    <a:lnTo>
                      <a:pt x="984" y="1379"/>
                    </a:lnTo>
                    <a:lnTo>
                      <a:pt x="956" y="1391"/>
                    </a:lnTo>
                    <a:lnTo>
                      <a:pt x="972" y="1375"/>
                    </a:lnTo>
                    <a:cubicBezTo>
                      <a:pt x="975" y="1372"/>
                      <a:pt x="979" y="1370"/>
                      <a:pt x="983" y="1368"/>
                    </a:cubicBezTo>
                    <a:lnTo>
                      <a:pt x="1015" y="1352"/>
                    </a:lnTo>
                    <a:lnTo>
                      <a:pt x="997" y="1370"/>
                    </a:lnTo>
                    <a:lnTo>
                      <a:pt x="1013" y="1338"/>
                    </a:lnTo>
                    <a:lnTo>
                      <a:pt x="1029" y="1306"/>
                    </a:lnTo>
                    <a:cubicBezTo>
                      <a:pt x="1031" y="1302"/>
                      <a:pt x="1033" y="1298"/>
                      <a:pt x="1036" y="1295"/>
                    </a:cubicBezTo>
                    <a:lnTo>
                      <a:pt x="1052" y="1279"/>
                    </a:lnTo>
                    <a:lnTo>
                      <a:pt x="1068" y="1263"/>
                    </a:lnTo>
                    <a:cubicBezTo>
                      <a:pt x="1076" y="1256"/>
                      <a:pt x="1086" y="1251"/>
                      <a:pt x="1096" y="1251"/>
                    </a:cubicBezTo>
                    <a:lnTo>
                      <a:pt x="1112" y="1251"/>
                    </a:lnTo>
                    <a:lnTo>
                      <a:pt x="1128" y="1251"/>
                    </a:lnTo>
                    <a:lnTo>
                      <a:pt x="1100" y="1263"/>
                    </a:lnTo>
                    <a:lnTo>
                      <a:pt x="1116" y="1247"/>
                    </a:lnTo>
                    <a:cubicBezTo>
                      <a:pt x="1124" y="1240"/>
                      <a:pt x="1134" y="1235"/>
                      <a:pt x="1144" y="1235"/>
                    </a:cubicBezTo>
                    <a:lnTo>
                      <a:pt x="1160" y="1235"/>
                    </a:lnTo>
                    <a:lnTo>
                      <a:pt x="1125" y="1258"/>
                    </a:lnTo>
                    <a:lnTo>
                      <a:pt x="1141" y="1226"/>
                    </a:lnTo>
                    <a:cubicBezTo>
                      <a:pt x="1147" y="1212"/>
                      <a:pt x="1161" y="1203"/>
                      <a:pt x="1176" y="1203"/>
                    </a:cubicBezTo>
                    <a:lnTo>
                      <a:pt x="1192" y="1203"/>
                    </a:lnTo>
                    <a:lnTo>
                      <a:pt x="1164" y="1215"/>
                    </a:lnTo>
                    <a:lnTo>
                      <a:pt x="1180" y="1199"/>
                    </a:lnTo>
                    <a:cubicBezTo>
                      <a:pt x="1188" y="1192"/>
                      <a:pt x="1198" y="1187"/>
                      <a:pt x="1208" y="1187"/>
                    </a:cubicBezTo>
                    <a:lnTo>
                      <a:pt x="1240" y="1187"/>
                    </a:lnTo>
                    <a:lnTo>
                      <a:pt x="1205" y="1210"/>
                    </a:lnTo>
                    <a:lnTo>
                      <a:pt x="1221" y="1178"/>
                    </a:lnTo>
                    <a:cubicBezTo>
                      <a:pt x="1227" y="1164"/>
                      <a:pt x="1241" y="1155"/>
                      <a:pt x="1256" y="1155"/>
                    </a:cubicBezTo>
                    <a:lnTo>
                      <a:pt x="1272" y="1155"/>
                    </a:lnTo>
                    <a:lnTo>
                      <a:pt x="1244" y="1167"/>
                    </a:lnTo>
                    <a:lnTo>
                      <a:pt x="1260" y="1151"/>
                    </a:lnTo>
                    <a:lnTo>
                      <a:pt x="1276" y="1135"/>
                    </a:lnTo>
                    <a:lnTo>
                      <a:pt x="1292" y="1119"/>
                    </a:lnTo>
                    <a:lnTo>
                      <a:pt x="1308" y="1103"/>
                    </a:lnTo>
                    <a:lnTo>
                      <a:pt x="1324" y="1087"/>
                    </a:lnTo>
                    <a:cubicBezTo>
                      <a:pt x="1332" y="1080"/>
                      <a:pt x="1342" y="1075"/>
                      <a:pt x="1352" y="1075"/>
                    </a:cubicBezTo>
                    <a:lnTo>
                      <a:pt x="1368" y="1075"/>
                    </a:lnTo>
                    <a:lnTo>
                      <a:pt x="1340" y="1087"/>
                    </a:lnTo>
                    <a:lnTo>
                      <a:pt x="1356" y="1071"/>
                    </a:lnTo>
                    <a:lnTo>
                      <a:pt x="1372" y="1055"/>
                    </a:lnTo>
                    <a:lnTo>
                      <a:pt x="1404" y="1023"/>
                    </a:lnTo>
                    <a:lnTo>
                      <a:pt x="1397" y="1034"/>
                    </a:lnTo>
                    <a:lnTo>
                      <a:pt x="1413" y="1002"/>
                    </a:lnTo>
                    <a:cubicBezTo>
                      <a:pt x="1415" y="998"/>
                      <a:pt x="1417" y="994"/>
                      <a:pt x="1420" y="991"/>
                    </a:cubicBezTo>
                    <a:lnTo>
                      <a:pt x="1436" y="975"/>
                    </a:lnTo>
                    <a:cubicBezTo>
                      <a:pt x="1444" y="968"/>
                      <a:pt x="1454" y="963"/>
                      <a:pt x="1464" y="963"/>
                    </a:cubicBezTo>
                    <a:lnTo>
                      <a:pt x="1480" y="963"/>
                    </a:lnTo>
                    <a:lnTo>
                      <a:pt x="1452" y="975"/>
                    </a:lnTo>
                    <a:lnTo>
                      <a:pt x="1468" y="959"/>
                    </a:lnTo>
                    <a:cubicBezTo>
                      <a:pt x="1476" y="952"/>
                      <a:pt x="1486" y="947"/>
                      <a:pt x="1496" y="947"/>
                    </a:cubicBezTo>
                    <a:lnTo>
                      <a:pt x="1512" y="947"/>
                    </a:lnTo>
                    <a:lnTo>
                      <a:pt x="1484" y="959"/>
                    </a:lnTo>
                    <a:lnTo>
                      <a:pt x="1500" y="943"/>
                    </a:lnTo>
                    <a:lnTo>
                      <a:pt x="1516" y="927"/>
                    </a:lnTo>
                    <a:lnTo>
                      <a:pt x="1532" y="911"/>
                    </a:lnTo>
                    <a:lnTo>
                      <a:pt x="1548" y="895"/>
                    </a:lnTo>
                    <a:cubicBezTo>
                      <a:pt x="1556" y="888"/>
                      <a:pt x="1566" y="883"/>
                      <a:pt x="1576" y="883"/>
                    </a:cubicBezTo>
                    <a:lnTo>
                      <a:pt x="1592" y="883"/>
                    </a:lnTo>
                    <a:lnTo>
                      <a:pt x="1564" y="895"/>
                    </a:lnTo>
                    <a:lnTo>
                      <a:pt x="1580" y="879"/>
                    </a:lnTo>
                    <a:cubicBezTo>
                      <a:pt x="1588" y="872"/>
                      <a:pt x="1598" y="867"/>
                      <a:pt x="1608" y="867"/>
                    </a:cubicBezTo>
                    <a:lnTo>
                      <a:pt x="1640" y="867"/>
                    </a:lnTo>
                    <a:lnTo>
                      <a:pt x="1656" y="867"/>
                    </a:lnTo>
                    <a:lnTo>
                      <a:pt x="1672" y="867"/>
                    </a:lnTo>
                    <a:lnTo>
                      <a:pt x="1644" y="879"/>
                    </a:lnTo>
                    <a:lnTo>
                      <a:pt x="1660" y="863"/>
                    </a:lnTo>
                    <a:lnTo>
                      <a:pt x="1676" y="847"/>
                    </a:lnTo>
                    <a:cubicBezTo>
                      <a:pt x="1684" y="840"/>
                      <a:pt x="1694" y="835"/>
                      <a:pt x="1704" y="835"/>
                    </a:cubicBezTo>
                    <a:lnTo>
                      <a:pt x="1720" y="835"/>
                    </a:lnTo>
                    <a:lnTo>
                      <a:pt x="1736" y="835"/>
                    </a:lnTo>
                    <a:lnTo>
                      <a:pt x="1752" y="835"/>
                    </a:lnTo>
                    <a:lnTo>
                      <a:pt x="1724" y="847"/>
                    </a:lnTo>
                    <a:lnTo>
                      <a:pt x="1740" y="831"/>
                    </a:lnTo>
                    <a:lnTo>
                      <a:pt x="1756" y="815"/>
                    </a:lnTo>
                    <a:lnTo>
                      <a:pt x="1749" y="826"/>
                    </a:lnTo>
                    <a:lnTo>
                      <a:pt x="1765" y="794"/>
                    </a:lnTo>
                    <a:lnTo>
                      <a:pt x="1799" y="741"/>
                    </a:lnTo>
                    <a:cubicBezTo>
                      <a:pt x="1801" y="739"/>
                      <a:pt x="1802" y="737"/>
                      <a:pt x="1804" y="735"/>
                    </a:cubicBezTo>
                    <a:lnTo>
                      <a:pt x="1820" y="719"/>
                    </a:lnTo>
                    <a:cubicBezTo>
                      <a:pt x="1828" y="712"/>
                      <a:pt x="1838" y="707"/>
                      <a:pt x="1848" y="707"/>
                    </a:cubicBezTo>
                    <a:lnTo>
                      <a:pt x="1864" y="707"/>
                    </a:lnTo>
                    <a:lnTo>
                      <a:pt x="1880" y="707"/>
                    </a:lnTo>
                    <a:lnTo>
                      <a:pt x="1852" y="719"/>
                    </a:lnTo>
                    <a:lnTo>
                      <a:pt x="1868" y="703"/>
                    </a:lnTo>
                    <a:cubicBezTo>
                      <a:pt x="1876" y="696"/>
                      <a:pt x="1886" y="691"/>
                      <a:pt x="1896" y="691"/>
                    </a:cubicBezTo>
                    <a:lnTo>
                      <a:pt x="1912" y="691"/>
                    </a:lnTo>
                    <a:lnTo>
                      <a:pt x="1884" y="703"/>
                    </a:lnTo>
                    <a:lnTo>
                      <a:pt x="1900" y="687"/>
                    </a:lnTo>
                    <a:lnTo>
                      <a:pt x="1916" y="671"/>
                    </a:lnTo>
                    <a:cubicBezTo>
                      <a:pt x="1924" y="664"/>
                      <a:pt x="1934" y="659"/>
                      <a:pt x="1944" y="659"/>
                    </a:cubicBezTo>
                    <a:lnTo>
                      <a:pt x="1960" y="659"/>
                    </a:lnTo>
                    <a:lnTo>
                      <a:pt x="1925" y="682"/>
                    </a:lnTo>
                    <a:lnTo>
                      <a:pt x="1941" y="650"/>
                    </a:lnTo>
                    <a:cubicBezTo>
                      <a:pt x="1947" y="636"/>
                      <a:pt x="1961" y="627"/>
                      <a:pt x="1976" y="627"/>
                    </a:cubicBezTo>
                    <a:lnTo>
                      <a:pt x="1992" y="627"/>
                    </a:lnTo>
                    <a:lnTo>
                      <a:pt x="2008" y="627"/>
                    </a:lnTo>
                    <a:lnTo>
                      <a:pt x="1991" y="632"/>
                    </a:lnTo>
                    <a:lnTo>
                      <a:pt x="2023" y="616"/>
                    </a:lnTo>
                    <a:lnTo>
                      <a:pt x="2005" y="634"/>
                    </a:lnTo>
                    <a:lnTo>
                      <a:pt x="2021" y="602"/>
                    </a:lnTo>
                    <a:cubicBezTo>
                      <a:pt x="2023" y="598"/>
                      <a:pt x="2025" y="594"/>
                      <a:pt x="2028" y="591"/>
                    </a:cubicBezTo>
                    <a:lnTo>
                      <a:pt x="2044" y="575"/>
                    </a:lnTo>
                    <a:cubicBezTo>
                      <a:pt x="2052" y="568"/>
                      <a:pt x="2062" y="563"/>
                      <a:pt x="2072" y="563"/>
                    </a:cubicBezTo>
                    <a:lnTo>
                      <a:pt x="2088" y="563"/>
                    </a:lnTo>
                    <a:lnTo>
                      <a:pt x="2104" y="563"/>
                    </a:lnTo>
                    <a:lnTo>
                      <a:pt x="2076" y="575"/>
                    </a:lnTo>
                    <a:lnTo>
                      <a:pt x="2092" y="559"/>
                    </a:lnTo>
                    <a:cubicBezTo>
                      <a:pt x="2100" y="552"/>
                      <a:pt x="2110" y="547"/>
                      <a:pt x="2120" y="547"/>
                    </a:cubicBezTo>
                    <a:lnTo>
                      <a:pt x="2136" y="547"/>
                    </a:lnTo>
                    <a:lnTo>
                      <a:pt x="2108" y="559"/>
                    </a:lnTo>
                    <a:lnTo>
                      <a:pt x="2124" y="543"/>
                    </a:lnTo>
                    <a:lnTo>
                      <a:pt x="2140" y="527"/>
                    </a:lnTo>
                    <a:cubicBezTo>
                      <a:pt x="2148" y="520"/>
                      <a:pt x="2158" y="515"/>
                      <a:pt x="2168" y="515"/>
                    </a:cubicBezTo>
                    <a:lnTo>
                      <a:pt x="2184" y="515"/>
                    </a:lnTo>
                    <a:lnTo>
                      <a:pt x="2200" y="515"/>
                    </a:lnTo>
                    <a:lnTo>
                      <a:pt x="2183" y="520"/>
                    </a:lnTo>
                    <a:lnTo>
                      <a:pt x="2215" y="504"/>
                    </a:lnTo>
                    <a:cubicBezTo>
                      <a:pt x="2220" y="501"/>
                      <a:pt x="2226" y="499"/>
                      <a:pt x="2232" y="499"/>
                    </a:cubicBezTo>
                    <a:lnTo>
                      <a:pt x="2248" y="499"/>
                    </a:lnTo>
                    <a:lnTo>
                      <a:pt x="2264" y="499"/>
                    </a:lnTo>
                    <a:lnTo>
                      <a:pt x="2229" y="522"/>
                    </a:lnTo>
                    <a:lnTo>
                      <a:pt x="2245" y="490"/>
                    </a:lnTo>
                    <a:cubicBezTo>
                      <a:pt x="2247" y="486"/>
                      <a:pt x="2249" y="482"/>
                      <a:pt x="2252" y="479"/>
                    </a:cubicBezTo>
                    <a:lnTo>
                      <a:pt x="2268" y="463"/>
                    </a:lnTo>
                    <a:cubicBezTo>
                      <a:pt x="2276" y="456"/>
                      <a:pt x="2286" y="451"/>
                      <a:pt x="2296" y="451"/>
                    </a:cubicBezTo>
                    <a:lnTo>
                      <a:pt x="2312" y="451"/>
                    </a:lnTo>
                    <a:lnTo>
                      <a:pt x="2284" y="463"/>
                    </a:lnTo>
                    <a:lnTo>
                      <a:pt x="2300" y="447"/>
                    </a:lnTo>
                    <a:lnTo>
                      <a:pt x="2316" y="431"/>
                    </a:lnTo>
                    <a:lnTo>
                      <a:pt x="2332" y="415"/>
                    </a:lnTo>
                    <a:lnTo>
                      <a:pt x="2348" y="399"/>
                    </a:lnTo>
                    <a:lnTo>
                      <a:pt x="2364" y="383"/>
                    </a:lnTo>
                    <a:lnTo>
                      <a:pt x="2380" y="367"/>
                    </a:lnTo>
                    <a:cubicBezTo>
                      <a:pt x="2383" y="364"/>
                      <a:pt x="2387" y="362"/>
                      <a:pt x="2391" y="360"/>
                    </a:cubicBezTo>
                    <a:lnTo>
                      <a:pt x="2423" y="344"/>
                    </a:lnTo>
                    <a:lnTo>
                      <a:pt x="2412" y="351"/>
                    </a:lnTo>
                    <a:lnTo>
                      <a:pt x="2428" y="335"/>
                    </a:lnTo>
                    <a:cubicBezTo>
                      <a:pt x="2436" y="328"/>
                      <a:pt x="2446" y="323"/>
                      <a:pt x="2456" y="323"/>
                    </a:cubicBezTo>
                    <a:lnTo>
                      <a:pt x="2472" y="323"/>
                    </a:lnTo>
                    <a:lnTo>
                      <a:pt x="2437" y="346"/>
                    </a:lnTo>
                    <a:lnTo>
                      <a:pt x="2453" y="314"/>
                    </a:lnTo>
                    <a:cubicBezTo>
                      <a:pt x="2455" y="310"/>
                      <a:pt x="2457" y="306"/>
                      <a:pt x="2460" y="303"/>
                    </a:cubicBezTo>
                    <a:lnTo>
                      <a:pt x="2476" y="287"/>
                    </a:lnTo>
                    <a:cubicBezTo>
                      <a:pt x="2484" y="280"/>
                      <a:pt x="2494" y="275"/>
                      <a:pt x="2504" y="275"/>
                    </a:cubicBezTo>
                    <a:lnTo>
                      <a:pt x="2520" y="275"/>
                    </a:lnTo>
                    <a:lnTo>
                      <a:pt x="2483" y="303"/>
                    </a:lnTo>
                    <a:lnTo>
                      <a:pt x="2499" y="255"/>
                    </a:lnTo>
                    <a:cubicBezTo>
                      <a:pt x="2500" y="249"/>
                      <a:pt x="2504" y="244"/>
                      <a:pt x="2508" y="239"/>
                    </a:cubicBezTo>
                    <a:lnTo>
                      <a:pt x="2524" y="223"/>
                    </a:lnTo>
                    <a:cubicBezTo>
                      <a:pt x="2532" y="216"/>
                      <a:pt x="2542" y="211"/>
                      <a:pt x="2552" y="211"/>
                    </a:cubicBezTo>
                    <a:lnTo>
                      <a:pt x="2568" y="211"/>
                    </a:lnTo>
                    <a:lnTo>
                      <a:pt x="2584" y="211"/>
                    </a:lnTo>
                    <a:lnTo>
                      <a:pt x="2556" y="223"/>
                    </a:lnTo>
                    <a:lnTo>
                      <a:pt x="2572" y="207"/>
                    </a:lnTo>
                    <a:cubicBezTo>
                      <a:pt x="2580" y="200"/>
                      <a:pt x="2590" y="195"/>
                      <a:pt x="2600" y="195"/>
                    </a:cubicBezTo>
                    <a:lnTo>
                      <a:pt x="2632" y="195"/>
                    </a:lnTo>
                    <a:lnTo>
                      <a:pt x="2648" y="195"/>
                    </a:lnTo>
                    <a:lnTo>
                      <a:pt x="2611" y="223"/>
                    </a:lnTo>
                    <a:lnTo>
                      <a:pt x="2627" y="175"/>
                    </a:lnTo>
                    <a:cubicBezTo>
                      <a:pt x="2632" y="158"/>
                      <a:pt x="2647" y="147"/>
                      <a:pt x="2664" y="147"/>
                    </a:cubicBezTo>
                    <a:lnTo>
                      <a:pt x="2680" y="147"/>
                    </a:lnTo>
                    <a:lnTo>
                      <a:pt x="2652" y="159"/>
                    </a:lnTo>
                    <a:lnTo>
                      <a:pt x="2668" y="143"/>
                    </a:lnTo>
                    <a:lnTo>
                      <a:pt x="2684" y="127"/>
                    </a:lnTo>
                    <a:cubicBezTo>
                      <a:pt x="2692" y="120"/>
                      <a:pt x="2702" y="115"/>
                      <a:pt x="2712" y="115"/>
                    </a:cubicBezTo>
                    <a:lnTo>
                      <a:pt x="2728" y="115"/>
                    </a:lnTo>
                    <a:lnTo>
                      <a:pt x="2744" y="115"/>
                    </a:lnTo>
                    <a:lnTo>
                      <a:pt x="2760" y="115"/>
                    </a:lnTo>
                    <a:lnTo>
                      <a:pt x="2732" y="127"/>
                    </a:lnTo>
                    <a:lnTo>
                      <a:pt x="2748" y="111"/>
                    </a:lnTo>
                    <a:lnTo>
                      <a:pt x="2741" y="122"/>
                    </a:lnTo>
                    <a:lnTo>
                      <a:pt x="2757" y="90"/>
                    </a:lnTo>
                    <a:cubicBezTo>
                      <a:pt x="2763" y="76"/>
                      <a:pt x="2777" y="67"/>
                      <a:pt x="2792" y="67"/>
                    </a:cubicBezTo>
                    <a:lnTo>
                      <a:pt x="2808" y="67"/>
                    </a:lnTo>
                    <a:lnTo>
                      <a:pt x="2840" y="67"/>
                    </a:lnTo>
                    <a:lnTo>
                      <a:pt x="2856" y="67"/>
                    </a:lnTo>
                    <a:lnTo>
                      <a:pt x="2821" y="90"/>
                    </a:lnTo>
                    <a:lnTo>
                      <a:pt x="2837" y="58"/>
                    </a:lnTo>
                    <a:cubicBezTo>
                      <a:pt x="2839" y="54"/>
                      <a:pt x="2841" y="50"/>
                      <a:pt x="2844" y="47"/>
                    </a:cubicBezTo>
                    <a:lnTo>
                      <a:pt x="2860" y="31"/>
                    </a:lnTo>
                    <a:lnTo>
                      <a:pt x="2876" y="15"/>
                    </a:lnTo>
                    <a:cubicBezTo>
                      <a:pt x="2892" y="0"/>
                      <a:pt x="2917" y="0"/>
                      <a:pt x="2933" y="15"/>
                    </a:cubicBezTo>
                    <a:cubicBezTo>
                      <a:pt x="2948" y="31"/>
                      <a:pt x="2948" y="56"/>
                      <a:pt x="2933" y="72"/>
                    </a:cubicBezTo>
                    <a:lnTo>
                      <a:pt x="2917" y="88"/>
                    </a:lnTo>
                    <a:lnTo>
                      <a:pt x="2901" y="104"/>
                    </a:lnTo>
                    <a:lnTo>
                      <a:pt x="2908" y="93"/>
                    </a:lnTo>
                    <a:lnTo>
                      <a:pt x="2892" y="125"/>
                    </a:lnTo>
                    <a:cubicBezTo>
                      <a:pt x="2885" y="139"/>
                      <a:pt x="2872" y="147"/>
                      <a:pt x="2856" y="147"/>
                    </a:cubicBezTo>
                    <a:lnTo>
                      <a:pt x="2840" y="147"/>
                    </a:lnTo>
                    <a:lnTo>
                      <a:pt x="2808" y="147"/>
                    </a:lnTo>
                    <a:lnTo>
                      <a:pt x="2792" y="147"/>
                    </a:lnTo>
                    <a:lnTo>
                      <a:pt x="2828" y="125"/>
                    </a:lnTo>
                    <a:lnTo>
                      <a:pt x="2812" y="157"/>
                    </a:lnTo>
                    <a:cubicBezTo>
                      <a:pt x="2810" y="161"/>
                      <a:pt x="2808" y="165"/>
                      <a:pt x="2805" y="168"/>
                    </a:cubicBezTo>
                    <a:lnTo>
                      <a:pt x="2789" y="184"/>
                    </a:lnTo>
                    <a:cubicBezTo>
                      <a:pt x="2781" y="191"/>
                      <a:pt x="2771" y="195"/>
                      <a:pt x="2760" y="195"/>
                    </a:cubicBezTo>
                    <a:lnTo>
                      <a:pt x="2744" y="195"/>
                    </a:lnTo>
                    <a:lnTo>
                      <a:pt x="2728" y="195"/>
                    </a:lnTo>
                    <a:lnTo>
                      <a:pt x="2712" y="195"/>
                    </a:lnTo>
                    <a:lnTo>
                      <a:pt x="2741" y="184"/>
                    </a:lnTo>
                    <a:lnTo>
                      <a:pt x="2725" y="200"/>
                    </a:lnTo>
                    <a:lnTo>
                      <a:pt x="2709" y="216"/>
                    </a:lnTo>
                    <a:cubicBezTo>
                      <a:pt x="2701" y="223"/>
                      <a:pt x="2691" y="227"/>
                      <a:pt x="2680" y="227"/>
                    </a:cubicBezTo>
                    <a:lnTo>
                      <a:pt x="2664" y="227"/>
                    </a:lnTo>
                    <a:lnTo>
                      <a:pt x="2702" y="200"/>
                    </a:lnTo>
                    <a:lnTo>
                      <a:pt x="2686" y="248"/>
                    </a:lnTo>
                    <a:cubicBezTo>
                      <a:pt x="2681" y="264"/>
                      <a:pt x="2666" y="275"/>
                      <a:pt x="2648" y="275"/>
                    </a:cubicBezTo>
                    <a:lnTo>
                      <a:pt x="2632" y="275"/>
                    </a:lnTo>
                    <a:lnTo>
                      <a:pt x="2600" y="275"/>
                    </a:lnTo>
                    <a:lnTo>
                      <a:pt x="2629" y="264"/>
                    </a:lnTo>
                    <a:lnTo>
                      <a:pt x="2613" y="280"/>
                    </a:lnTo>
                    <a:cubicBezTo>
                      <a:pt x="2605" y="287"/>
                      <a:pt x="2595" y="291"/>
                      <a:pt x="2584" y="291"/>
                    </a:cubicBezTo>
                    <a:lnTo>
                      <a:pt x="2568" y="291"/>
                    </a:lnTo>
                    <a:lnTo>
                      <a:pt x="2552" y="291"/>
                    </a:lnTo>
                    <a:lnTo>
                      <a:pt x="2581" y="280"/>
                    </a:lnTo>
                    <a:lnTo>
                      <a:pt x="2565" y="296"/>
                    </a:lnTo>
                    <a:lnTo>
                      <a:pt x="2574" y="280"/>
                    </a:lnTo>
                    <a:lnTo>
                      <a:pt x="2558" y="328"/>
                    </a:lnTo>
                    <a:cubicBezTo>
                      <a:pt x="2553" y="344"/>
                      <a:pt x="2538" y="355"/>
                      <a:pt x="2520" y="355"/>
                    </a:cubicBezTo>
                    <a:lnTo>
                      <a:pt x="2504" y="355"/>
                    </a:lnTo>
                    <a:lnTo>
                      <a:pt x="2533" y="344"/>
                    </a:lnTo>
                    <a:lnTo>
                      <a:pt x="2517" y="360"/>
                    </a:lnTo>
                    <a:lnTo>
                      <a:pt x="2524" y="349"/>
                    </a:lnTo>
                    <a:lnTo>
                      <a:pt x="2508" y="381"/>
                    </a:lnTo>
                    <a:cubicBezTo>
                      <a:pt x="2501" y="395"/>
                      <a:pt x="2488" y="403"/>
                      <a:pt x="2472" y="403"/>
                    </a:cubicBezTo>
                    <a:lnTo>
                      <a:pt x="2456" y="403"/>
                    </a:lnTo>
                    <a:lnTo>
                      <a:pt x="2485" y="392"/>
                    </a:lnTo>
                    <a:lnTo>
                      <a:pt x="2469" y="408"/>
                    </a:lnTo>
                    <a:cubicBezTo>
                      <a:pt x="2466" y="411"/>
                      <a:pt x="2462" y="413"/>
                      <a:pt x="2458" y="415"/>
                    </a:cubicBezTo>
                    <a:lnTo>
                      <a:pt x="2426" y="431"/>
                    </a:lnTo>
                    <a:lnTo>
                      <a:pt x="2437" y="424"/>
                    </a:lnTo>
                    <a:lnTo>
                      <a:pt x="2421" y="440"/>
                    </a:lnTo>
                    <a:lnTo>
                      <a:pt x="2405" y="456"/>
                    </a:lnTo>
                    <a:lnTo>
                      <a:pt x="2389" y="472"/>
                    </a:lnTo>
                    <a:lnTo>
                      <a:pt x="2373" y="488"/>
                    </a:lnTo>
                    <a:lnTo>
                      <a:pt x="2357" y="504"/>
                    </a:lnTo>
                    <a:lnTo>
                      <a:pt x="2341" y="520"/>
                    </a:lnTo>
                    <a:cubicBezTo>
                      <a:pt x="2333" y="527"/>
                      <a:pt x="2323" y="531"/>
                      <a:pt x="2312" y="531"/>
                    </a:cubicBezTo>
                    <a:lnTo>
                      <a:pt x="2296" y="531"/>
                    </a:lnTo>
                    <a:lnTo>
                      <a:pt x="2325" y="520"/>
                    </a:lnTo>
                    <a:lnTo>
                      <a:pt x="2309" y="536"/>
                    </a:lnTo>
                    <a:lnTo>
                      <a:pt x="2316" y="525"/>
                    </a:lnTo>
                    <a:lnTo>
                      <a:pt x="2300" y="557"/>
                    </a:lnTo>
                    <a:cubicBezTo>
                      <a:pt x="2293" y="571"/>
                      <a:pt x="2280" y="579"/>
                      <a:pt x="2264" y="579"/>
                    </a:cubicBezTo>
                    <a:lnTo>
                      <a:pt x="2248" y="579"/>
                    </a:lnTo>
                    <a:lnTo>
                      <a:pt x="2232" y="579"/>
                    </a:lnTo>
                    <a:lnTo>
                      <a:pt x="2250" y="575"/>
                    </a:lnTo>
                    <a:lnTo>
                      <a:pt x="2218" y="591"/>
                    </a:lnTo>
                    <a:cubicBezTo>
                      <a:pt x="2213" y="594"/>
                      <a:pt x="2207" y="595"/>
                      <a:pt x="2200" y="595"/>
                    </a:cubicBezTo>
                    <a:lnTo>
                      <a:pt x="2184" y="595"/>
                    </a:lnTo>
                    <a:lnTo>
                      <a:pt x="2168" y="595"/>
                    </a:lnTo>
                    <a:lnTo>
                      <a:pt x="2197" y="584"/>
                    </a:lnTo>
                    <a:lnTo>
                      <a:pt x="2181" y="600"/>
                    </a:lnTo>
                    <a:lnTo>
                      <a:pt x="2165" y="616"/>
                    </a:lnTo>
                    <a:cubicBezTo>
                      <a:pt x="2157" y="623"/>
                      <a:pt x="2147" y="627"/>
                      <a:pt x="2136" y="627"/>
                    </a:cubicBezTo>
                    <a:lnTo>
                      <a:pt x="2120" y="627"/>
                    </a:lnTo>
                    <a:lnTo>
                      <a:pt x="2149" y="616"/>
                    </a:lnTo>
                    <a:lnTo>
                      <a:pt x="2133" y="632"/>
                    </a:lnTo>
                    <a:cubicBezTo>
                      <a:pt x="2125" y="639"/>
                      <a:pt x="2115" y="643"/>
                      <a:pt x="2104" y="643"/>
                    </a:cubicBezTo>
                    <a:lnTo>
                      <a:pt x="2088" y="643"/>
                    </a:lnTo>
                    <a:lnTo>
                      <a:pt x="2072" y="643"/>
                    </a:lnTo>
                    <a:lnTo>
                      <a:pt x="2101" y="632"/>
                    </a:lnTo>
                    <a:lnTo>
                      <a:pt x="2085" y="648"/>
                    </a:lnTo>
                    <a:lnTo>
                      <a:pt x="2092" y="637"/>
                    </a:lnTo>
                    <a:lnTo>
                      <a:pt x="2076" y="669"/>
                    </a:lnTo>
                    <a:cubicBezTo>
                      <a:pt x="2072" y="677"/>
                      <a:pt x="2066" y="683"/>
                      <a:pt x="2058" y="687"/>
                    </a:cubicBezTo>
                    <a:lnTo>
                      <a:pt x="2026" y="703"/>
                    </a:lnTo>
                    <a:cubicBezTo>
                      <a:pt x="2021" y="706"/>
                      <a:pt x="2015" y="707"/>
                      <a:pt x="2008" y="707"/>
                    </a:cubicBezTo>
                    <a:lnTo>
                      <a:pt x="1992" y="707"/>
                    </a:lnTo>
                    <a:lnTo>
                      <a:pt x="1976" y="707"/>
                    </a:lnTo>
                    <a:lnTo>
                      <a:pt x="2012" y="685"/>
                    </a:lnTo>
                    <a:lnTo>
                      <a:pt x="1996" y="717"/>
                    </a:lnTo>
                    <a:cubicBezTo>
                      <a:pt x="1989" y="731"/>
                      <a:pt x="1976" y="739"/>
                      <a:pt x="1960" y="739"/>
                    </a:cubicBezTo>
                    <a:lnTo>
                      <a:pt x="1944" y="739"/>
                    </a:lnTo>
                    <a:lnTo>
                      <a:pt x="1973" y="728"/>
                    </a:lnTo>
                    <a:lnTo>
                      <a:pt x="1957" y="744"/>
                    </a:lnTo>
                    <a:lnTo>
                      <a:pt x="1941" y="760"/>
                    </a:lnTo>
                    <a:cubicBezTo>
                      <a:pt x="1933" y="767"/>
                      <a:pt x="1923" y="771"/>
                      <a:pt x="1912" y="771"/>
                    </a:cubicBezTo>
                    <a:lnTo>
                      <a:pt x="1896" y="771"/>
                    </a:lnTo>
                    <a:lnTo>
                      <a:pt x="1925" y="760"/>
                    </a:lnTo>
                    <a:lnTo>
                      <a:pt x="1909" y="776"/>
                    </a:lnTo>
                    <a:cubicBezTo>
                      <a:pt x="1901" y="783"/>
                      <a:pt x="1891" y="787"/>
                      <a:pt x="1880" y="787"/>
                    </a:cubicBezTo>
                    <a:lnTo>
                      <a:pt x="1864" y="787"/>
                    </a:lnTo>
                    <a:lnTo>
                      <a:pt x="1848" y="787"/>
                    </a:lnTo>
                    <a:lnTo>
                      <a:pt x="1877" y="776"/>
                    </a:lnTo>
                    <a:lnTo>
                      <a:pt x="1861" y="792"/>
                    </a:lnTo>
                    <a:lnTo>
                      <a:pt x="1866" y="786"/>
                    </a:lnTo>
                    <a:lnTo>
                      <a:pt x="1836" y="829"/>
                    </a:lnTo>
                    <a:lnTo>
                      <a:pt x="1820" y="861"/>
                    </a:lnTo>
                    <a:cubicBezTo>
                      <a:pt x="1818" y="865"/>
                      <a:pt x="1816" y="869"/>
                      <a:pt x="1813" y="872"/>
                    </a:cubicBezTo>
                    <a:lnTo>
                      <a:pt x="1797" y="888"/>
                    </a:lnTo>
                    <a:lnTo>
                      <a:pt x="1781" y="904"/>
                    </a:lnTo>
                    <a:cubicBezTo>
                      <a:pt x="1773" y="911"/>
                      <a:pt x="1763" y="915"/>
                      <a:pt x="1752" y="915"/>
                    </a:cubicBezTo>
                    <a:lnTo>
                      <a:pt x="1736" y="915"/>
                    </a:lnTo>
                    <a:lnTo>
                      <a:pt x="1720" y="915"/>
                    </a:lnTo>
                    <a:lnTo>
                      <a:pt x="1704" y="915"/>
                    </a:lnTo>
                    <a:lnTo>
                      <a:pt x="1733" y="904"/>
                    </a:lnTo>
                    <a:lnTo>
                      <a:pt x="1717" y="920"/>
                    </a:lnTo>
                    <a:lnTo>
                      <a:pt x="1701" y="936"/>
                    </a:lnTo>
                    <a:cubicBezTo>
                      <a:pt x="1693" y="943"/>
                      <a:pt x="1683" y="947"/>
                      <a:pt x="1672" y="947"/>
                    </a:cubicBezTo>
                    <a:lnTo>
                      <a:pt x="1656" y="947"/>
                    </a:lnTo>
                    <a:lnTo>
                      <a:pt x="1640" y="947"/>
                    </a:lnTo>
                    <a:lnTo>
                      <a:pt x="1608" y="947"/>
                    </a:lnTo>
                    <a:lnTo>
                      <a:pt x="1637" y="936"/>
                    </a:lnTo>
                    <a:lnTo>
                      <a:pt x="1621" y="952"/>
                    </a:lnTo>
                    <a:cubicBezTo>
                      <a:pt x="1613" y="959"/>
                      <a:pt x="1603" y="963"/>
                      <a:pt x="1592" y="963"/>
                    </a:cubicBezTo>
                    <a:lnTo>
                      <a:pt x="1576" y="963"/>
                    </a:lnTo>
                    <a:lnTo>
                      <a:pt x="1605" y="952"/>
                    </a:lnTo>
                    <a:lnTo>
                      <a:pt x="1589" y="968"/>
                    </a:lnTo>
                    <a:lnTo>
                      <a:pt x="1573" y="984"/>
                    </a:lnTo>
                    <a:lnTo>
                      <a:pt x="1557" y="1000"/>
                    </a:lnTo>
                    <a:lnTo>
                      <a:pt x="1541" y="1016"/>
                    </a:lnTo>
                    <a:cubicBezTo>
                      <a:pt x="1533" y="1023"/>
                      <a:pt x="1523" y="1027"/>
                      <a:pt x="1512" y="1027"/>
                    </a:cubicBezTo>
                    <a:lnTo>
                      <a:pt x="1496" y="1027"/>
                    </a:lnTo>
                    <a:lnTo>
                      <a:pt x="1525" y="1016"/>
                    </a:lnTo>
                    <a:lnTo>
                      <a:pt x="1509" y="1032"/>
                    </a:lnTo>
                    <a:cubicBezTo>
                      <a:pt x="1501" y="1039"/>
                      <a:pt x="1491" y="1043"/>
                      <a:pt x="1480" y="1043"/>
                    </a:cubicBezTo>
                    <a:lnTo>
                      <a:pt x="1464" y="1043"/>
                    </a:lnTo>
                    <a:lnTo>
                      <a:pt x="1493" y="1032"/>
                    </a:lnTo>
                    <a:lnTo>
                      <a:pt x="1477" y="1048"/>
                    </a:lnTo>
                    <a:lnTo>
                      <a:pt x="1484" y="1037"/>
                    </a:lnTo>
                    <a:lnTo>
                      <a:pt x="1468" y="1069"/>
                    </a:lnTo>
                    <a:cubicBezTo>
                      <a:pt x="1466" y="1073"/>
                      <a:pt x="1464" y="1077"/>
                      <a:pt x="1461" y="1080"/>
                    </a:cubicBezTo>
                    <a:lnTo>
                      <a:pt x="1429" y="1112"/>
                    </a:lnTo>
                    <a:lnTo>
                      <a:pt x="1413" y="1128"/>
                    </a:lnTo>
                    <a:lnTo>
                      <a:pt x="1397" y="1144"/>
                    </a:lnTo>
                    <a:cubicBezTo>
                      <a:pt x="1389" y="1151"/>
                      <a:pt x="1379" y="1155"/>
                      <a:pt x="1368" y="1155"/>
                    </a:cubicBezTo>
                    <a:lnTo>
                      <a:pt x="1352" y="1155"/>
                    </a:lnTo>
                    <a:lnTo>
                      <a:pt x="1381" y="1144"/>
                    </a:lnTo>
                    <a:lnTo>
                      <a:pt x="1365" y="1160"/>
                    </a:lnTo>
                    <a:lnTo>
                      <a:pt x="1349" y="1176"/>
                    </a:lnTo>
                    <a:lnTo>
                      <a:pt x="1333" y="1192"/>
                    </a:lnTo>
                    <a:lnTo>
                      <a:pt x="1317" y="1208"/>
                    </a:lnTo>
                    <a:lnTo>
                      <a:pt x="1301" y="1224"/>
                    </a:lnTo>
                    <a:cubicBezTo>
                      <a:pt x="1293" y="1231"/>
                      <a:pt x="1283" y="1235"/>
                      <a:pt x="1272" y="1235"/>
                    </a:cubicBezTo>
                    <a:lnTo>
                      <a:pt x="1256" y="1235"/>
                    </a:lnTo>
                    <a:lnTo>
                      <a:pt x="1292" y="1213"/>
                    </a:lnTo>
                    <a:lnTo>
                      <a:pt x="1276" y="1245"/>
                    </a:lnTo>
                    <a:cubicBezTo>
                      <a:pt x="1269" y="1259"/>
                      <a:pt x="1256" y="1267"/>
                      <a:pt x="1240" y="1267"/>
                    </a:cubicBezTo>
                    <a:lnTo>
                      <a:pt x="1208" y="1267"/>
                    </a:lnTo>
                    <a:lnTo>
                      <a:pt x="1237" y="1256"/>
                    </a:lnTo>
                    <a:lnTo>
                      <a:pt x="1221" y="1272"/>
                    </a:lnTo>
                    <a:cubicBezTo>
                      <a:pt x="1213" y="1279"/>
                      <a:pt x="1203" y="1283"/>
                      <a:pt x="1192" y="1283"/>
                    </a:cubicBezTo>
                    <a:lnTo>
                      <a:pt x="1176" y="1283"/>
                    </a:lnTo>
                    <a:lnTo>
                      <a:pt x="1212" y="1261"/>
                    </a:lnTo>
                    <a:lnTo>
                      <a:pt x="1196" y="1293"/>
                    </a:lnTo>
                    <a:cubicBezTo>
                      <a:pt x="1189" y="1307"/>
                      <a:pt x="1176" y="1315"/>
                      <a:pt x="1160" y="1315"/>
                    </a:cubicBezTo>
                    <a:lnTo>
                      <a:pt x="1144" y="1315"/>
                    </a:lnTo>
                    <a:lnTo>
                      <a:pt x="1173" y="1304"/>
                    </a:lnTo>
                    <a:lnTo>
                      <a:pt x="1157" y="1320"/>
                    </a:lnTo>
                    <a:cubicBezTo>
                      <a:pt x="1149" y="1327"/>
                      <a:pt x="1139" y="1331"/>
                      <a:pt x="1128" y="1331"/>
                    </a:cubicBezTo>
                    <a:lnTo>
                      <a:pt x="1112" y="1331"/>
                    </a:lnTo>
                    <a:lnTo>
                      <a:pt x="1096" y="1331"/>
                    </a:lnTo>
                    <a:lnTo>
                      <a:pt x="1125" y="1320"/>
                    </a:lnTo>
                    <a:lnTo>
                      <a:pt x="1109" y="1336"/>
                    </a:lnTo>
                    <a:lnTo>
                      <a:pt x="1093" y="1352"/>
                    </a:lnTo>
                    <a:lnTo>
                      <a:pt x="1100" y="1341"/>
                    </a:lnTo>
                    <a:lnTo>
                      <a:pt x="1084" y="1373"/>
                    </a:lnTo>
                    <a:lnTo>
                      <a:pt x="1068" y="1405"/>
                    </a:lnTo>
                    <a:cubicBezTo>
                      <a:pt x="1064" y="1413"/>
                      <a:pt x="1058" y="1419"/>
                      <a:pt x="1050" y="1423"/>
                    </a:cubicBezTo>
                    <a:lnTo>
                      <a:pt x="1018" y="1439"/>
                    </a:lnTo>
                    <a:lnTo>
                      <a:pt x="1029" y="1432"/>
                    </a:lnTo>
                    <a:lnTo>
                      <a:pt x="1013" y="1448"/>
                    </a:lnTo>
                    <a:cubicBezTo>
                      <a:pt x="1005" y="1455"/>
                      <a:pt x="995" y="1459"/>
                      <a:pt x="984" y="1459"/>
                    </a:cubicBezTo>
                    <a:lnTo>
                      <a:pt x="968" y="1459"/>
                    </a:lnTo>
                    <a:lnTo>
                      <a:pt x="952" y="1459"/>
                    </a:lnTo>
                    <a:lnTo>
                      <a:pt x="936" y="1459"/>
                    </a:lnTo>
                    <a:lnTo>
                      <a:pt x="920" y="1459"/>
                    </a:lnTo>
                    <a:lnTo>
                      <a:pt x="949" y="1448"/>
                    </a:lnTo>
                    <a:lnTo>
                      <a:pt x="933" y="1464"/>
                    </a:lnTo>
                    <a:cubicBezTo>
                      <a:pt x="925" y="1471"/>
                      <a:pt x="915" y="1475"/>
                      <a:pt x="904" y="1475"/>
                    </a:cubicBezTo>
                    <a:lnTo>
                      <a:pt x="888" y="1475"/>
                    </a:lnTo>
                    <a:lnTo>
                      <a:pt x="924" y="1453"/>
                    </a:lnTo>
                    <a:lnTo>
                      <a:pt x="908" y="1485"/>
                    </a:lnTo>
                    <a:cubicBezTo>
                      <a:pt x="906" y="1489"/>
                      <a:pt x="904" y="1493"/>
                      <a:pt x="901" y="1496"/>
                    </a:cubicBezTo>
                    <a:lnTo>
                      <a:pt x="885" y="1512"/>
                    </a:lnTo>
                    <a:lnTo>
                      <a:pt x="892" y="1501"/>
                    </a:lnTo>
                    <a:lnTo>
                      <a:pt x="876" y="1533"/>
                    </a:lnTo>
                    <a:cubicBezTo>
                      <a:pt x="872" y="1541"/>
                      <a:pt x="866" y="1547"/>
                      <a:pt x="858" y="1551"/>
                    </a:cubicBezTo>
                    <a:lnTo>
                      <a:pt x="826" y="1567"/>
                    </a:lnTo>
                    <a:cubicBezTo>
                      <a:pt x="821" y="1570"/>
                      <a:pt x="815" y="1571"/>
                      <a:pt x="808" y="1571"/>
                    </a:cubicBezTo>
                    <a:lnTo>
                      <a:pt x="792" y="1571"/>
                    </a:lnTo>
                    <a:lnTo>
                      <a:pt x="776" y="1571"/>
                    </a:lnTo>
                    <a:lnTo>
                      <a:pt x="812" y="1549"/>
                    </a:lnTo>
                    <a:lnTo>
                      <a:pt x="796" y="1581"/>
                    </a:lnTo>
                    <a:cubicBezTo>
                      <a:pt x="794" y="1585"/>
                      <a:pt x="792" y="1589"/>
                      <a:pt x="789" y="1592"/>
                    </a:cubicBezTo>
                    <a:lnTo>
                      <a:pt x="773" y="1608"/>
                    </a:lnTo>
                    <a:lnTo>
                      <a:pt x="757" y="1624"/>
                    </a:lnTo>
                    <a:lnTo>
                      <a:pt x="741" y="1640"/>
                    </a:lnTo>
                    <a:lnTo>
                      <a:pt x="725" y="1656"/>
                    </a:lnTo>
                    <a:lnTo>
                      <a:pt x="709" y="1672"/>
                    </a:lnTo>
                    <a:lnTo>
                      <a:pt x="693" y="1688"/>
                    </a:lnTo>
                    <a:lnTo>
                      <a:pt x="702" y="1672"/>
                    </a:lnTo>
                    <a:lnTo>
                      <a:pt x="686" y="1720"/>
                    </a:lnTo>
                    <a:cubicBezTo>
                      <a:pt x="681" y="1736"/>
                      <a:pt x="666" y="1747"/>
                      <a:pt x="648" y="1747"/>
                    </a:cubicBezTo>
                    <a:lnTo>
                      <a:pt x="632" y="1747"/>
                    </a:lnTo>
                    <a:lnTo>
                      <a:pt x="600" y="1747"/>
                    </a:lnTo>
                    <a:lnTo>
                      <a:pt x="629" y="1736"/>
                    </a:lnTo>
                    <a:lnTo>
                      <a:pt x="613" y="1752"/>
                    </a:lnTo>
                    <a:lnTo>
                      <a:pt x="620" y="1741"/>
                    </a:lnTo>
                    <a:lnTo>
                      <a:pt x="604" y="1773"/>
                    </a:lnTo>
                    <a:cubicBezTo>
                      <a:pt x="602" y="1777"/>
                      <a:pt x="600" y="1781"/>
                      <a:pt x="597" y="1784"/>
                    </a:cubicBezTo>
                    <a:lnTo>
                      <a:pt x="581" y="1800"/>
                    </a:lnTo>
                    <a:cubicBezTo>
                      <a:pt x="573" y="1807"/>
                      <a:pt x="563" y="1811"/>
                      <a:pt x="552" y="1811"/>
                    </a:cubicBezTo>
                    <a:lnTo>
                      <a:pt x="536" y="1811"/>
                    </a:lnTo>
                    <a:lnTo>
                      <a:pt x="565" y="1800"/>
                    </a:lnTo>
                    <a:lnTo>
                      <a:pt x="549" y="1816"/>
                    </a:lnTo>
                    <a:lnTo>
                      <a:pt x="533" y="1832"/>
                    </a:lnTo>
                    <a:cubicBezTo>
                      <a:pt x="525" y="1839"/>
                      <a:pt x="515" y="1843"/>
                      <a:pt x="504" y="1843"/>
                    </a:cubicBezTo>
                    <a:lnTo>
                      <a:pt x="488" y="1843"/>
                    </a:lnTo>
                    <a:lnTo>
                      <a:pt x="517" y="1832"/>
                    </a:lnTo>
                    <a:lnTo>
                      <a:pt x="501" y="1848"/>
                    </a:lnTo>
                    <a:lnTo>
                      <a:pt x="485" y="1864"/>
                    </a:lnTo>
                    <a:cubicBezTo>
                      <a:pt x="477" y="1871"/>
                      <a:pt x="467" y="1875"/>
                      <a:pt x="456" y="1875"/>
                    </a:cubicBezTo>
                    <a:lnTo>
                      <a:pt x="440" y="1875"/>
                    </a:lnTo>
                    <a:lnTo>
                      <a:pt x="458" y="1871"/>
                    </a:lnTo>
                    <a:lnTo>
                      <a:pt x="426" y="1887"/>
                    </a:lnTo>
                    <a:cubicBezTo>
                      <a:pt x="421" y="1890"/>
                      <a:pt x="415" y="1891"/>
                      <a:pt x="408" y="1891"/>
                    </a:cubicBezTo>
                    <a:lnTo>
                      <a:pt x="392" y="1891"/>
                    </a:lnTo>
                    <a:lnTo>
                      <a:pt x="376" y="1891"/>
                    </a:lnTo>
                    <a:lnTo>
                      <a:pt x="405" y="1880"/>
                    </a:lnTo>
                    <a:lnTo>
                      <a:pt x="389" y="1896"/>
                    </a:lnTo>
                    <a:lnTo>
                      <a:pt x="373" y="1912"/>
                    </a:lnTo>
                    <a:lnTo>
                      <a:pt x="357" y="1928"/>
                    </a:lnTo>
                    <a:cubicBezTo>
                      <a:pt x="349" y="1935"/>
                      <a:pt x="339" y="1939"/>
                      <a:pt x="328" y="1939"/>
                    </a:cubicBezTo>
                    <a:lnTo>
                      <a:pt x="312" y="1939"/>
                    </a:lnTo>
                    <a:lnTo>
                      <a:pt x="341" y="1928"/>
                    </a:lnTo>
                    <a:lnTo>
                      <a:pt x="325" y="1944"/>
                    </a:lnTo>
                    <a:lnTo>
                      <a:pt x="309" y="1960"/>
                    </a:lnTo>
                    <a:cubicBezTo>
                      <a:pt x="301" y="1967"/>
                      <a:pt x="291" y="1971"/>
                      <a:pt x="280" y="1971"/>
                    </a:cubicBezTo>
                    <a:lnTo>
                      <a:pt x="264" y="1971"/>
                    </a:lnTo>
                    <a:lnTo>
                      <a:pt x="293" y="1960"/>
                    </a:lnTo>
                    <a:lnTo>
                      <a:pt x="277" y="1976"/>
                    </a:lnTo>
                    <a:lnTo>
                      <a:pt x="284" y="1965"/>
                    </a:lnTo>
                    <a:lnTo>
                      <a:pt x="268" y="1997"/>
                    </a:lnTo>
                    <a:cubicBezTo>
                      <a:pt x="266" y="2001"/>
                      <a:pt x="264" y="2005"/>
                      <a:pt x="261" y="2008"/>
                    </a:cubicBezTo>
                    <a:lnTo>
                      <a:pt x="229" y="2040"/>
                    </a:lnTo>
                    <a:lnTo>
                      <a:pt x="213" y="2056"/>
                    </a:lnTo>
                    <a:cubicBezTo>
                      <a:pt x="205" y="2063"/>
                      <a:pt x="195" y="2067"/>
                      <a:pt x="184" y="2067"/>
                    </a:cubicBezTo>
                    <a:lnTo>
                      <a:pt x="168" y="2067"/>
                    </a:lnTo>
                    <a:lnTo>
                      <a:pt x="197" y="2056"/>
                    </a:lnTo>
                    <a:lnTo>
                      <a:pt x="181" y="2072"/>
                    </a:lnTo>
                    <a:lnTo>
                      <a:pt x="188" y="2061"/>
                    </a:lnTo>
                    <a:lnTo>
                      <a:pt x="172" y="2093"/>
                    </a:lnTo>
                    <a:cubicBezTo>
                      <a:pt x="165" y="2107"/>
                      <a:pt x="152" y="2115"/>
                      <a:pt x="136" y="2115"/>
                    </a:cubicBezTo>
                    <a:lnTo>
                      <a:pt x="120" y="2115"/>
                    </a:lnTo>
                    <a:lnTo>
                      <a:pt x="149" y="2104"/>
                    </a:lnTo>
                    <a:lnTo>
                      <a:pt x="133" y="2120"/>
                    </a:lnTo>
                    <a:lnTo>
                      <a:pt x="117" y="2136"/>
                    </a:lnTo>
                    <a:lnTo>
                      <a:pt x="101" y="2152"/>
                    </a:lnTo>
                    <a:lnTo>
                      <a:pt x="108" y="2141"/>
                    </a:lnTo>
                    <a:lnTo>
                      <a:pt x="92" y="2173"/>
                    </a:lnTo>
                    <a:cubicBezTo>
                      <a:pt x="85" y="2187"/>
                      <a:pt x="72" y="2195"/>
                      <a:pt x="56" y="2195"/>
                    </a:cubicBezTo>
                    <a:lnTo>
                      <a:pt x="40" y="2195"/>
                    </a:lnTo>
                    <a:cubicBezTo>
                      <a:pt x="18" y="2195"/>
                      <a:pt x="0" y="2178"/>
                      <a:pt x="0" y="2155"/>
                    </a:cubicBezTo>
                    <a:cubicBezTo>
                      <a:pt x="0" y="2133"/>
                      <a:pt x="18" y="2115"/>
                      <a:pt x="40" y="2115"/>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grpSp>
        <p:sp>
          <p:nvSpPr>
            <p:cNvPr id="63" name="Rectangle 43"/>
            <p:cNvSpPr>
              <a:spLocks noChangeArrowheads="1"/>
            </p:cNvSpPr>
            <p:nvPr/>
          </p:nvSpPr>
          <p:spPr bwMode="auto">
            <a:xfrm>
              <a:off x="938538" y="4749187"/>
              <a:ext cx="22121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0%</a:t>
              </a:r>
              <a:endParaRPr lang="en-US" altLang="en-US" sz="3600" dirty="0">
                <a:solidFill>
                  <a:srgbClr val="000000"/>
                </a:solidFill>
                <a:latin typeface="Arial"/>
              </a:endParaRPr>
            </a:p>
          </p:txBody>
        </p:sp>
        <p:sp>
          <p:nvSpPr>
            <p:cNvPr id="64" name="Rectangle 44"/>
            <p:cNvSpPr>
              <a:spLocks noChangeArrowheads="1"/>
            </p:cNvSpPr>
            <p:nvPr/>
          </p:nvSpPr>
          <p:spPr bwMode="auto">
            <a:xfrm>
              <a:off x="938538" y="4164987"/>
              <a:ext cx="22121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2%</a:t>
              </a:r>
              <a:endParaRPr lang="en-US" altLang="en-US" sz="3600" dirty="0">
                <a:solidFill>
                  <a:srgbClr val="000000"/>
                </a:solidFill>
                <a:latin typeface="Arial"/>
              </a:endParaRPr>
            </a:p>
          </p:txBody>
        </p:sp>
        <p:sp>
          <p:nvSpPr>
            <p:cNvPr id="65" name="Rectangle 45"/>
            <p:cNvSpPr>
              <a:spLocks noChangeArrowheads="1"/>
            </p:cNvSpPr>
            <p:nvPr/>
          </p:nvSpPr>
          <p:spPr bwMode="auto">
            <a:xfrm>
              <a:off x="938538" y="3582374"/>
              <a:ext cx="22121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4%</a:t>
              </a:r>
              <a:endParaRPr lang="en-US" altLang="en-US" sz="3600" dirty="0">
                <a:solidFill>
                  <a:srgbClr val="000000"/>
                </a:solidFill>
                <a:latin typeface="Arial"/>
              </a:endParaRPr>
            </a:p>
          </p:txBody>
        </p:sp>
        <p:sp>
          <p:nvSpPr>
            <p:cNvPr id="66" name="Rectangle 46"/>
            <p:cNvSpPr>
              <a:spLocks noChangeArrowheads="1"/>
            </p:cNvSpPr>
            <p:nvPr/>
          </p:nvSpPr>
          <p:spPr bwMode="auto">
            <a:xfrm>
              <a:off x="938538" y="2999762"/>
              <a:ext cx="22121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6%</a:t>
              </a:r>
              <a:endParaRPr lang="en-US" altLang="en-US" sz="3600" dirty="0">
                <a:solidFill>
                  <a:srgbClr val="000000"/>
                </a:solidFill>
                <a:latin typeface="Arial"/>
              </a:endParaRPr>
            </a:p>
          </p:txBody>
        </p:sp>
        <p:sp>
          <p:nvSpPr>
            <p:cNvPr id="67" name="Rectangle 47"/>
            <p:cNvSpPr>
              <a:spLocks noChangeArrowheads="1"/>
            </p:cNvSpPr>
            <p:nvPr/>
          </p:nvSpPr>
          <p:spPr bwMode="auto">
            <a:xfrm>
              <a:off x="938538" y="2415562"/>
              <a:ext cx="22121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8%</a:t>
              </a:r>
              <a:endParaRPr lang="en-US" altLang="en-US" sz="3600" dirty="0">
                <a:solidFill>
                  <a:srgbClr val="000000"/>
                </a:solidFill>
                <a:latin typeface="Arial"/>
              </a:endParaRPr>
            </a:p>
          </p:txBody>
        </p:sp>
        <p:sp>
          <p:nvSpPr>
            <p:cNvPr id="68" name="Rectangle 48"/>
            <p:cNvSpPr>
              <a:spLocks noChangeArrowheads="1"/>
            </p:cNvSpPr>
            <p:nvPr/>
          </p:nvSpPr>
          <p:spPr bwMode="auto">
            <a:xfrm>
              <a:off x="853580" y="1832949"/>
              <a:ext cx="30617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10%</a:t>
              </a:r>
              <a:endParaRPr lang="en-US" altLang="en-US" sz="3600" dirty="0">
                <a:solidFill>
                  <a:srgbClr val="000000"/>
                </a:solidFill>
                <a:latin typeface="Arial"/>
              </a:endParaRPr>
            </a:p>
          </p:txBody>
        </p:sp>
        <p:sp>
          <p:nvSpPr>
            <p:cNvPr id="69" name="Rectangle 49"/>
            <p:cNvSpPr>
              <a:spLocks noChangeArrowheads="1"/>
            </p:cNvSpPr>
            <p:nvPr/>
          </p:nvSpPr>
          <p:spPr bwMode="auto">
            <a:xfrm>
              <a:off x="1211952" y="4937327"/>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0</a:t>
              </a:r>
            </a:p>
          </p:txBody>
        </p:sp>
        <p:sp>
          <p:nvSpPr>
            <p:cNvPr id="70" name="Rectangle 50"/>
            <p:cNvSpPr>
              <a:spLocks noChangeArrowheads="1"/>
            </p:cNvSpPr>
            <p:nvPr/>
          </p:nvSpPr>
          <p:spPr bwMode="auto">
            <a:xfrm>
              <a:off x="2326895" y="4937327"/>
              <a:ext cx="16991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90</a:t>
              </a:r>
            </a:p>
          </p:txBody>
        </p:sp>
        <p:sp>
          <p:nvSpPr>
            <p:cNvPr id="71" name="Rectangle 51"/>
            <p:cNvSpPr>
              <a:spLocks noChangeArrowheads="1"/>
            </p:cNvSpPr>
            <p:nvPr/>
          </p:nvSpPr>
          <p:spPr bwMode="auto">
            <a:xfrm>
              <a:off x="3415807" y="4937327"/>
              <a:ext cx="2548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180</a:t>
              </a:r>
            </a:p>
          </p:txBody>
        </p:sp>
        <p:sp>
          <p:nvSpPr>
            <p:cNvPr id="72" name="Rectangle 52"/>
            <p:cNvSpPr>
              <a:spLocks noChangeArrowheads="1"/>
            </p:cNvSpPr>
            <p:nvPr/>
          </p:nvSpPr>
          <p:spPr bwMode="auto">
            <a:xfrm>
              <a:off x="4556279" y="4937327"/>
              <a:ext cx="2548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270</a:t>
              </a:r>
            </a:p>
          </p:txBody>
        </p:sp>
        <p:sp>
          <p:nvSpPr>
            <p:cNvPr id="73" name="Rectangle 53"/>
            <p:cNvSpPr>
              <a:spLocks noChangeArrowheads="1"/>
            </p:cNvSpPr>
            <p:nvPr/>
          </p:nvSpPr>
          <p:spPr bwMode="auto">
            <a:xfrm>
              <a:off x="5696752" y="4937327"/>
              <a:ext cx="2548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360</a:t>
              </a:r>
            </a:p>
          </p:txBody>
        </p:sp>
        <p:sp>
          <p:nvSpPr>
            <p:cNvPr id="75" name="Rectangle 55"/>
            <p:cNvSpPr>
              <a:spLocks noChangeArrowheads="1"/>
            </p:cNvSpPr>
            <p:nvPr/>
          </p:nvSpPr>
          <p:spPr bwMode="auto">
            <a:xfrm>
              <a:off x="3896400" y="5035292"/>
              <a:ext cx="36548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000000"/>
                  </a:solidFill>
                  <a:latin typeface="Arial"/>
                </a:rPr>
                <a:t>Days</a:t>
              </a:r>
            </a:p>
          </p:txBody>
        </p:sp>
        <p:sp>
          <p:nvSpPr>
            <p:cNvPr id="16" name="Rectangle 57"/>
            <p:cNvSpPr>
              <a:spLocks noChangeArrowheads="1"/>
            </p:cNvSpPr>
            <p:nvPr/>
          </p:nvSpPr>
          <p:spPr bwMode="auto">
            <a:xfrm>
              <a:off x="256729" y="5085493"/>
              <a:ext cx="66043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b="1" dirty="0">
                  <a:solidFill>
                    <a:srgbClr val="000000"/>
                  </a:solidFill>
                  <a:latin typeface="Arial"/>
                </a:rPr>
                <a:t>No. at Risk</a:t>
              </a:r>
              <a:endParaRPr lang="en-US" altLang="en-US" sz="2800" b="1" dirty="0">
                <a:solidFill>
                  <a:srgbClr val="000000"/>
                </a:solidFill>
                <a:latin typeface="Arial"/>
              </a:endParaRPr>
            </a:p>
          </p:txBody>
        </p:sp>
        <p:sp>
          <p:nvSpPr>
            <p:cNvPr id="17" name="Rectangle 58"/>
            <p:cNvSpPr>
              <a:spLocks noChangeArrowheads="1"/>
            </p:cNvSpPr>
            <p:nvPr/>
          </p:nvSpPr>
          <p:spPr bwMode="auto">
            <a:xfrm>
              <a:off x="240747" y="5218843"/>
              <a:ext cx="460062"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Placebo</a:t>
              </a:r>
              <a:endParaRPr lang="en-US" altLang="en-US" sz="2800" dirty="0">
                <a:solidFill>
                  <a:srgbClr val="000000"/>
                </a:solidFill>
                <a:latin typeface="Arial"/>
              </a:endParaRPr>
            </a:p>
          </p:txBody>
        </p:sp>
        <p:sp>
          <p:nvSpPr>
            <p:cNvPr id="18" name="Rectangle 59"/>
            <p:cNvSpPr>
              <a:spLocks noChangeArrowheads="1"/>
            </p:cNvSpPr>
            <p:nvPr/>
          </p:nvSpPr>
          <p:spPr bwMode="auto">
            <a:xfrm>
              <a:off x="1143858" y="5218843"/>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000" dirty="0">
                  <a:solidFill>
                    <a:srgbClr val="000000"/>
                  </a:solidFill>
                  <a:latin typeface="Arial"/>
                </a:rPr>
                <a:t>13780</a:t>
              </a:r>
              <a:endParaRPr lang="en-US" altLang="en-US" sz="2800" dirty="0">
                <a:solidFill>
                  <a:srgbClr val="000000"/>
                </a:solidFill>
                <a:latin typeface="Arial"/>
              </a:endParaRPr>
            </a:p>
          </p:txBody>
        </p:sp>
        <p:sp>
          <p:nvSpPr>
            <p:cNvPr id="19" name="Rectangle 60"/>
            <p:cNvSpPr>
              <a:spLocks noChangeArrowheads="1"/>
            </p:cNvSpPr>
            <p:nvPr/>
          </p:nvSpPr>
          <p:spPr bwMode="auto">
            <a:xfrm>
              <a:off x="2219391" y="5218843"/>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000" dirty="0">
                  <a:solidFill>
                    <a:srgbClr val="000000"/>
                  </a:solidFill>
                  <a:latin typeface="Arial"/>
                </a:rPr>
                <a:t>13542</a:t>
              </a:r>
              <a:endParaRPr lang="en-US" altLang="en-US" sz="2800" dirty="0">
                <a:solidFill>
                  <a:srgbClr val="000000"/>
                </a:solidFill>
                <a:latin typeface="Arial"/>
              </a:endParaRPr>
            </a:p>
          </p:txBody>
        </p:sp>
        <p:sp>
          <p:nvSpPr>
            <p:cNvPr id="20" name="Rectangle 61"/>
            <p:cNvSpPr>
              <a:spLocks noChangeArrowheads="1"/>
            </p:cNvSpPr>
            <p:nvPr/>
          </p:nvSpPr>
          <p:spPr bwMode="auto">
            <a:xfrm>
              <a:off x="3404507" y="5218843"/>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000" dirty="0">
                  <a:solidFill>
                    <a:srgbClr val="000000"/>
                  </a:solidFill>
                  <a:latin typeface="Arial"/>
                </a:rPr>
                <a:t>13282</a:t>
              </a:r>
              <a:endParaRPr lang="en-US" altLang="en-US" sz="2800" dirty="0">
                <a:solidFill>
                  <a:srgbClr val="000000"/>
                </a:solidFill>
                <a:latin typeface="Arial"/>
              </a:endParaRPr>
            </a:p>
          </p:txBody>
        </p:sp>
        <p:sp>
          <p:nvSpPr>
            <p:cNvPr id="21" name="Rectangle 62"/>
            <p:cNvSpPr>
              <a:spLocks noChangeArrowheads="1"/>
            </p:cNvSpPr>
            <p:nvPr/>
          </p:nvSpPr>
          <p:spPr bwMode="auto">
            <a:xfrm>
              <a:off x="4480043" y="5218843"/>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000" dirty="0">
                  <a:solidFill>
                    <a:srgbClr val="000000"/>
                  </a:solidFill>
                  <a:latin typeface="Arial"/>
                </a:rPr>
                <a:t>13044</a:t>
              </a:r>
              <a:endParaRPr lang="en-US" altLang="en-US" sz="2800" dirty="0">
                <a:solidFill>
                  <a:srgbClr val="000000"/>
                </a:solidFill>
                <a:latin typeface="Arial"/>
              </a:endParaRPr>
            </a:p>
          </p:txBody>
        </p:sp>
        <p:sp>
          <p:nvSpPr>
            <p:cNvPr id="22" name="Rectangle 63"/>
            <p:cNvSpPr>
              <a:spLocks noChangeArrowheads="1"/>
            </p:cNvSpPr>
            <p:nvPr/>
          </p:nvSpPr>
          <p:spPr bwMode="auto">
            <a:xfrm>
              <a:off x="5665160" y="5218843"/>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000" dirty="0">
                  <a:solidFill>
                    <a:srgbClr val="000000"/>
                  </a:solidFill>
                  <a:latin typeface="Arial"/>
                </a:rPr>
                <a:t>12834</a:t>
              </a:r>
              <a:endParaRPr lang="en-US" altLang="en-US" sz="2800" dirty="0">
                <a:solidFill>
                  <a:srgbClr val="000000"/>
                </a:solidFill>
                <a:latin typeface="Arial"/>
              </a:endParaRPr>
            </a:p>
          </p:txBody>
        </p:sp>
        <p:sp>
          <p:nvSpPr>
            <p:cNvPr id="28" name="Rectangle 69"/>
            <p:cNvSpPr>
              <a:spLocks noChangeArrowheads="1"/>
            </p:cNvSpPr>
            <p:nvPr/>
          </p:nvSpPr>
          <p:spPr bwMode="auto">
            <a:xfrm>
              <a:off x="240766" y="5347431"/>
              <a:ext cx="702115"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Evolocumab</a:t>
              </a:r>
              <a:endParaRPr lang="en-US" altLang="en-US" sz="2800" dirty="0">
                <a:solidFill>
                  <a:srgbClr val="000000"/>
                </a:solidFill>
                <a:latin typeface="Arial"/>
              </a:endParaRPr>
            </a:p>
          </p:txBody>
        </p:sp>
        <p:sp>
          <p:nvSpPr>
            <p:cNvPr id="29" name="Rectangle 70"/>
            <p:cNvSpPr>
              <a:spLocks noChangeArrowheads="1"/>
            </p:cNvSpPr>
            <p:nvPr/>
          </p:nvSpPr>
          <p:spPr bwMode="auto">
            <a:xfrm>
              <a:off x="1143858" y="5347431"/>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000" dirty="0">
                  <a:solidFill>
                    <a:srgbClr val="000000"/>
                  </a:solidFill>
                  <a:latin typeface="Arial"/>
                </a:rPr>
                <a:t>13784</a:t>
              </a:r>
              <a:endParaRPr lang="en-US" altLang="en-US" sz="2800" dirty="0">
                <a:solidFill>
                  <a:srgbClr val="000000"/>
                </a:solidFill>
                <a:latin typeface="Arial"/>
              </a:endParaRPr>
            </a:p>
          </p:txBody>
        </p:sp>
        <p:sp>
          <p:nvSpPr>
            <p:cNvPr id="30" name="Rectangle 71"/>
            <p:cNvSpPr>
              <a:spLocks noChangeArrowheads="1"/>
            </p:cNvSpPr>
            <p:nvPr/>
          </p:nvSpPr>
          <p:spPr bwMode="auto">
            <a:xfrm>
              <a:off x="2219391" y="5347431"/>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000" dirty="0">
                  <a:solidFill>
                    <a:srgbClr val="000000"/>
                  </a:solidFill>
                  <a:latin typeface="Arial"/>
                </a:rPr>
                <a:t>13563</a:t>
              </a:r>
              <a:endParaRPr lang="en-US" altLang="en-US" sz="2800" dirty="0">
                <a:solidFill>
                  <a:srgbClr val="000000"/>
                </a:solidFill>
                <a:latin typeface="Arial"/>
              </a:endParaRPr>
            </a:p>
          </p:txBody>
        </p:sp>
        <p:sp>
          <p:nvSpPr>
            <p:cNvPr id="31" name="Rectangle 72"/>
            <p:cNvSpPr>
              <a:spLocks noChangeArrowheads="1"/>
            </p:cNvSpPr>
            <p:nvPr/>
          </p:nvSpPr>
          <p:spPr bwMode="auto">
            <a:xfrm>
              <a:off x="3404507" y="5347431"/>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000" dirty="0">
                  <a:solidFill>
                    <a:srgbClr val="000000"/>
                  </a:solidFill>
                  <a:latin typeface="Arial"/>
                </a:rPr>
                <a:t>13358</a:t>
              </a:r>
              <a:endParaRPr lang="en-US" altLang="en-US" sz="2800" dirty="0">
                <a:solidFill>
                  <a:srgbClr val="000000"/>
                </a:solidFill>
                <a:latin typeface="Arial"/>
              </a:endParaRPr>
            </a:p>
          </p:txBody>
        </p:sp>
        <p:sp>
          <p:nvSpPr>
            <p:cNvPr id="32" name="Rectangle 73"/>
            <p:cNvSpPr>
              <a:spLocks noChangeArrowheads="1"/>
            </p:cNvSpPr>
            <p:nvPr/>
          </p:nvSpPr>
          <p:spPr bwMode="auto">
            <a:xfrm>
              <a:off x="4480043" y="5347431"/>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000" dirty="0">
                  <a:solidFill>
                    <a:srgbClr val="000000"/>
                  </a:solidFill>
                  <a:latin typeface="Arial"/>
                </a:rPr>
                <a:t>13137</a:t>
              </a:r>
              <a:endParaRPr lang="en-US" altLang="en-US" sz="2800" dirty="0">
                <a:solidFill>
                  <a:srgbClr val="000000"/>
                </a:solidFill>
                <a:latin typeface="Arial"/>
              </a:endParaRPr>
            </a:p>
          </p:txBody>
        </p:sp>
        <p:sp>
          <p:nvSpPr>
            <p:cNvPr id="33" name="Rectangle 74"/>
            <p:cNvSpPr>
              <a:spLocks noChangeArrowheads="1"/>
            </p:cNvSpPr>
            <p:nvPr/>
          </p:nvSpPr>
          <p:spPr bwMode="auto">
            <a:xfrm>
              <a:off x="5665160" y="5347431"/>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000" dirty="0">
                  <a:solidFill>
                    <a:srgbClr val="000000"/>
                  </a:solidFill>
                  <a:latin typeface="Arial"/>
                </a:rPr>
                <a:t>12950</a:t>
              </a:r>
              <a:endParaRPr lang="en-US" altLang="en-US" sz="2800" dirty="0">
                <a:solidFill>
                  <a:srgbClr val="000000"/>
                </a:solidFill>
                <a:latin typeface="Arial"/>
              </a:endParaRPr>
            </a:p>
          </p:txBody>
        </p:sp>
        <p:sp>
          <p:nvSpPr>
            <p:cNvPr id="40" name="Rectangle 80"/>
            <p:cNvSpPr>
              <a:spLocks noChangeArrowheads="1"/>
            </p:cNvSpPr>
            <p:nvPr/>
          </p:nvSpPr>
          <p:spPr bwMode="auto">
            <a:xfrm>
              <a:off x="4612779" y="3057267"/>
              <a:ext cx="5899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b="1" dirty="0">
                  <a:solidFill>
                    <a:srgbClr val="013161"/>
                  </a:solidFill>
                  <a:latin typeface="Arial"/>
                </a:rPr>
                <a:t>Placebo</a:t>
              </a:r>
              <a:endParaRPr lang="en-US" altLang="en-US" dirty="0">
                <a:solidFill>
                  <a:srgbClr val="013161"/>
                </a:solidFill>
                <a:latin typeface="Arial"/>
              </a:endParaRPr>
            </a:p>
          </p:txBody>
        </p:sp>
        <p:sp>
          <p:nvSpPr>
            <p:cNvPr id="45" name="Rectangle 85"/>
            <p:cNvSpPr>
              <a:spLocks noChangeArrowheads="1"/>
            </p:cNvSpPr>
            <p:nvPr/>
          </p:nvSpPr>
          <p:spPr bwMode="auto">
            <a:xfrm>
              <a:off x="1337992" y="1921734"/>
              <a:ext cx="205772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000000"/>
                  </a:solidFill>
                  <a:latin typeface="Arial"/>
                </a:rPr>
                <a:t>Hazard ratio 0.88</a:t>
              </a:r>
            </a:p>
            <a:p>
              <a:pPr algn="ctr"/>
              <a:r>
                <a:rPr lang="en-US" altLang="en-US" sz="1200" b="1" dirty="0">
                  <a:solidFill>
                    <a:srgbClr val="000000"/>
                  </a:solidFill>
                </a:rPr>
                <a:t>(95% CI, 0.80-0.97)</a:t>
              </a:r>
              <a:endParaRPr lang="en-US" altLang="en-US" sz="1200" dirty="0">
                <a:solidFill>
                  <a:srgbClr val="000000"/>
                </a:solidFill>
              </a:endParaRPr>
            </a:p>
          </p:txBody>
        </p:sp>
      </p:grpSp>
      <p:grpSp>
        <p:nvGrpSpPr>
          <p:cNvPr id="3" name="Group 2"/>
          <p:cNvGrpSpPr/>
          <p:nvPr/>
        </p:nvGrpSpPr>
        <p:grpSpPr>
          <a:xfrm>
            <a:off x="6507792" y="1431508"/>
            <a:ext cx="5184000" cy="4069811"/>
            <a:chOff x="6505475" y="1431508"/>
            <a:chExt cx="5479221" cy="4069811"/>
          </a:xfrm>
        </p:grpSpPr>
        <p:sp>
          <p:nvSpPr>
            <p:cNvPr id="9" name="Rectangle 8"/>
            <p:cNvSpPr/>
            <p:nvPr/>
          </p:nvSpPr>
          <p:spPr>
            <a:xfrm>
              <a:off x="7197785" y="1431508"/>
              <a:ext cx="4786911" cy="369332"/>
            </a:xfrm>
            <a:prstGeom prst="rect">
              <a:avLst/>
            </a:prstGeom>
            <a:noFill/>
          </p:spPr>
          <p:txBody>
            <a:bodyPr wrap="square">
              <a:spAutoFit/>
            </a:bodyPr>
            <a:lstStyle/>
            <a:p>
              <a:pPr algn="ctr">
                <a:spcBef>
                  <a:spcPts val="200"/>
                </a:spcBef>
              </a:pPr>
              <a:r>
                <a:rPr lang="en-US" b="1" dirty="0">
                  <a:solidFill>
                    <a:srgbClr val="007CC2"/>
                  </a:solidFill>
                </a:rPr>
                <a:t>&gt; Year 1: </a:t>
              </a:r>
              <a:r>
                <a:rPr lang="en-US" b="1" dirty="0">
                  <a:solidFill>
                    <a:srgbClr val="007CC2"/>
                  </a:solidFill>
                  <a:ea typeface="Times New Roman" panose="02020603050405020304" pitchFamily="18" charset="0"/>
                </a:rPr>
                <a:t>RRR 19% </a:t>
              </a:r>
            </a:p>
          </p:txBody>
        </p:sp>
        <p:grpSp>
          <p:nvGrpSpPr>
            <p:cNvPr id="109" name="Group 108"/>
            <p:cNvGrpSpPr/>
            <p:nvPr/>
          </p:nvGrpSpPr>
          <p:grpSpPr>
            <a:xfrm>
              <a:off x="7172692" y="1935163"/>
              <a:ext cx="4639264" cy="2916238"/>
              <a:chOff x="5379519" y="1935163"/>
              <a:chExt cx="3479448" cy="2916238"/>
            </a:xfrm>
            <a:solidFill>
              <a:srgbClr val="013161"/>
            </a:solidFill>
          </p:grpSpPr>
          <p:sp>
            <p:nvSpPr>
              <p:cNvPr id="82" name="Freeform 11"/>
              <p:cNvSpPr>
                <a:spLocks/>
              </p:cNvSpPr>
              <p:nvPr/>
            </p:nvSpPr>
            <p:spPr bwMode="auto">
              <a:xfrm>
                <a:off x="5379519" y="3916363"/>
                <a:ext cx="968461" cy="935038"/>
              </a:xfrm>
              <a:custGeom>
                <a:avLst/>
                <a:gdLst>
                  <a:gd name="T0" fmla="*/ 145 w 3685"/>
                  <a:gd name="T1" fmla="*/ 2812 h 2982"/>
                  <a:gd name="T2" fmla="*/ 248 w 3685"/>
                  <a:gd name="T3" fmla="*/ 2684 h 2982"/>
                  <a:gd name="T4" fmla="*/ 362 w 3685"/>
                  <a:gd name="T5" fmla="*/ 2583 h 2982"/>
                  <a:gd name="T6" fmla="*/ 481 w 3685"/>
                  <a:gd name="T7" fmla="*/ 2460 h 2982"/>
                  <a:gd name="T8" fmla="*/ 636 w 3685"/>
                  <a:gd name="T9" fmla="*/ 2341 h 2982"/>
                  <a:gd name="T10" fmla="*/ 749 w 3685"/>
                  <a:gd name="T11" fmla="*/ 2224 h 2982"/>
                  <a:gd name="T12" fmla="*/ 861 w 3685"/>
                  <a:gd name="T13" fmla="*/ 2144 h 2982"/>
                  <a:gd name="T14" fmla="*/ 945 w 3685"/>
                  <a:gd name="T15" fmla="*/ 2060 h 2982"/>
                  <a:gd name="T16" fmla="*/ 1117 w 3685"/>
                  <a:gd name="T17" fmla="*/ 1904 h 2982"/>
                  <a:gd name="T18" fmla="*/ 1212 w 3685"/>
                  <a:gd name="T19" fmla="*/ 1813 h 2982"/>
                  <a:gd name="T20" fmla="*/ 1297 w 3685"/>
                  <a:gd name="T21" fmla="*/ 1692 h 2982"/>
                  <a:gd name="T22" fmla="*/ 1453 w 3685"/>
                  <a:gd name="T23" fmla="*/ 1520 h 2982"/>
                  <a:gd name="T24" fmla="*/ 1530 w 3685"/>
                  <a:gd name="T25" fmla="*/ 1431 h 2982"/>
                  <a:gd name="T26" fmla="*/ 1665 w 3685"/>
                  <a:gd name="T27" fmla="*/ 1340 h 2982"/>
                  <a:gd name="T28" fmla="*/ 1756 w 3685"/>
                  <a:gd name="T29" fmla="*/ 1269 h 2982"/>
                  <a:gd name="T30" fmla="*/ 1901 w 3685"/>
                  <a:gd name="T31" fmla="*/ 1152 h 2982"/>
                  <a:gd name="T32" fmla="*/ 2013 w 3685"/>
                  <a:gd name="T33" fmla="*/ 1104 h 2982"/>
                  <a:gd name="T34" fmla="*/ 2088 w 3685"/>
                  <a:gd name="T35" fmla="*/ 1020 h 2982"/>
                  <a:gd name="T36" fmla="*/ 2237 w 3685"/>
                  <a:gd name="T37" fmla="*/ 880 h 2982"/>
                  <a:gd name="T38" fmla="*/ 2298 w 3685"/>
                  <a:gd name="T39" fmla="*/ 839 h 2982"/>
                  <a:gd name="T40" fmla="*/ 2429 w 3685"/>
                  <a:gd name="T41" fmla="*/ 752 h 2982"/>
                  <a:gd name="T42" fmla="*/ 2513 w 3685"/>
                  <a:gd name="T43" fmla="*/ 732 h 2982"/>
                  <a:gd name="T44" fmla="*/ 2652 w 3685"/>
                  <a:gd name="T45" fmla="*/ 677 h 2982"/>
                  <a:gd name="T46" fmla="*/ 2765 w 3685"/>
                  <a:gd name="T47" fmla="*/ 608 h 2982"/>
                  <a:gd name="T48" fmla="*/ 2877 w 3685"/>
                  <a:gd name="T49" fmla="*/ 560 h 2982"/>
                  <a:gd name="T50" fmla="*/ 2989 w 3685"/>
                  <a:gd name="T51" fmla="*/ 480 h 2982"/>
                  <a:gd name="T52" fmla="*/ 3036 w 3685"/>
                  <a:gd name="T53" fmla="*/ 418 h 2982"/>
                  <a:gd name="T54" fmla="*/ 3213 w 3685"/>
                  <a:gd name="T55" fmla="*/ 288 h 2982"/>
                  <a:gd name="T56" fmla="*/ 3288 w 3685"/>
                  <a:gd name="T57" fmla="*/ 188 h 2982"/>
                  <a:gd name="T58" fmla="*/ 3437 w 3685"/>
                  <a:gd name="T59" fmla="*/ 96 h 2982"/>
                  <a:gd name="T60" fmla="*/ 3537 w 3685"/>
                  <a:gd name="T61" fmla="*/ 28 h 2982"/>
                  <a:gd name="T62" fmla="*/ 3597 w 3685"/>
                  <a:gd name="T63" fmla="*/ 80 h 2982"/>
                  <a:gd name="T64" fmla="*/ 3482 w 3685"/>
                  <a:gd name="T65" fmla="*/ 117 h 2982"/>
                  <a:gd name="T66" fmla="*/ 3370 w 3685"/>
                  <a:gd name="T67" fmla="*/ 229 h 2982"/>
                  <a:gd name="T68" fmla="*/ 3290 w 3685"/>
                  <a:gd name="T69" fmla="*/ 341 h 2982"/>
                  <a:gd name="T70" fmla="*/ 3117 w 3685"/>
                  <a:gd name="T71" fmla="*/ 432 h 2982"/>
                  <a:gd name="T72" fmla="*/ 3005 w 3685"/>
                  <a:gd name="T73" fmla="*/ 528 h 2982"/>
                  <a:gd name="T74" fmla="*/ 2945 w 3685"/>
                  <a:gd name="T75" fmla="*/ 586 h 2982"/>
                  <a:gd name="T76" fmla="*/ 2831 w 3685"/>
                  <a:gd name="T77" fmla="*/ 668 h 2982"/>
                  <a:gd name="T78" fmla="*/ 2701 w 3685"/>
                  <a:gd name="T79" fmla="*/ 752 h 2982"/>
                  <a:gd name="T80" fmla="*/ 2573 w 3685"/>
                  <a:gd name="T81" fmla="*/ 784 h 2982"/>
                  <a:gd name="T82" fmla="*/ 2490 w 3685"/>
                  <a:gd name="T83" fmla="*/ 821 h 2982"/>
                  <a:gd name="T84" fmla="*/ 2367 w 3685"/>
                  <a:gd name="T85" fmla="*/ 892 h 2982"/>
                  <a:gd name="T86" fmla="*/ 2298 w 3685"/>
                  <a:gd name="T87" fmla="*/ 933 h 2982"/>
                  <a:gd name="T88" fmla="*/ 2170 w 3685"/>
                  <a:gd name="T89" fmla="*/ 1061 h 2982"/>
                  <a:gd name="T90" fmla="*/ 2074 w 3685"/>
                  <a:gd name="T91" fmla="*/ 1141 h 2982"/>
                  <a:gd name="T92" fmla="*/ 1967 w 3685"/>
                  <a:gd name="T93" fmla="*/ 1212 h 2982"/>
                  <a:gd name="T94" fmla="*/ 1821 w 3685"/>
                  <a:gd name="T95" fmla="*/ 1328 h 2982"/>
                  <a:gd name="T96" fmla="*/ 1738 w 3685"/>
                  <a:gd name="T97" fmla="*/ 1397 h 2982"/>
                  <a:gd name="T98" fmla="*/ 1626 w 3685"/>
                  <a:gd name="T99" fmla="*/ 1445 h 2982"/>
                  <a:gd name="T100" fmla="*/ 1514 w 3685"/>
                  <a:gd name="T101" fmla="*/ 1573 h 2982"/>
                  <a:gd name="T102" fmla="*/ 1418 w 3685"/>
                  <a:gd name="T103" fmla="*/ 1685 h 2982"/>
                  <a:gd name="T104" fmla="*/ 1281 w 3685"/>
                  <a:gd name="T105" fmla="*/ 1850 h 2982"/>
                  <a:gd name="T106" fmla="*/ 1162 w 3685"/>
                  <a:gd name="T107" fmla="*/ 1941 h 2982"/>
                  <a:gd name="T108" fmla="*/ 1041 w 3685"/>
                  <a:gd name="T109" fmla="*/ 2074 h 2982"/>
                  <a:gd name="T110" fmla="*/ 922 w 3685"/>
                  <a:gd name="T111" fmla="*/ 2197 h 2982"/>
                  <a:gd name="T112" fmla="*/ 815 w 3685"/>
                  <a:gd name="T113" fmla="*/ 2284 h 2982"/>
                  <a:gd name="T114" fmla="*/ 714 w 3685"/>
                  <a:gd name="T115" fmla="*/ 2373 h 2982"/>
                  <a:gd name="T116" fmla="*/ 586 w 3685"/>
                  <a:gd name="T117" fmla="*/ 2469 h 2982"/>
                  <a:gd name="T118" fmla="*/ 413 w 3685"/>
                  <a:gd name="T119" fmla="*/ 2624 h 2982"/>
                  <a:gd name="T120" fmla="*/ 337 w 3685"/>
                  <a:gd name="T121" fmla="*/ 2698 h 2982"/>
                  <a:gd name="T122" fmla="*/ 189 w 3685"/>
                  <a:gd name="T123" fmla="*/ 2848 h 2982"/>
                  <a:gd name="T124" fmla="*/ 106 w 3685"/>
                  <a:gd name="T125" fmla="*/ 2949 h 2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85" h="2982">
                    <a:moveTo>
                      <a:pt x="28" y="2901"/>
                    </a:moveTo>
                    <a:lnTo>
                      <a:pt x="60" y="2885"/>
                    </a:lnTo>
                    <a:lnTo>
                      <a:pt x="49" y="2892"/>
                    </a:lnTo>
                    <a:lnTo>
                      <a:pt x="65" y="2876"/>
                    </a:lnTo>
                    <a:cubicBezTo>
                      <a:pt x="73" y="2869"/>
                      <a:pt x="83" y="2864"/>
                      <a:pt x="93" y="2864"/>
                    </a:cubicBezTo>
                    <a:lnTo>
                      <a:pt x="109" y="2864"/>
                    </a:lnTo>
                    <a:lnTo>
                      <a:pt x="81" y="2876"/>
                    </a:lnTo>
                    <a:lnTo>
                      <a:pt x="97" y="2860"/>
                    </a:lnTo>
                    <a:lnTo>
                      <a:pt x="113" y="2844"/>
                    </a:lnTo>
                    <a:lnTo>
                      <a:pt x="129" y="2828"/>
                    </a:lnTo>
                    <a:lnTo>
                      <a:pt x="145" y="2812"/>
                    </a:lnTo>
                    <a:lnTo>
                      <a:pt x="138" y="2823"/>
                    </a:lnTo>
                    <a:lnTo>
                      <a:pt x="154" y="2791"/>
                    </a:lnTo>
                    <a:cubicBezTo>
                      <a:pt x="160" y="2777"/>
                      <a:pt x="174" y="2768"/>
                      <a:pt x="189" y="2768"/>
                    </a:cubicBezTo>
                    <a:lnTo>
                      <a:pt x="221" y="2768"/>
                    </a:lnTo>
                    <a:lnTo>
                      <a:pt x="186" y="2791"/>
                    </a:lnTo>
                    <a:lnTo>
                      <a:pt x="202" y="2759"/>
                    </a:lnTo>
                    <a:cubicBezTo>
                      <a:pt x="204" y="2755"/>
                      <a:pt x="206" y="2751"/>
                      <a:pt x="209" y="2748"/>
                    </a:cubicBezTo>
                    <a:lnTo>
                      <a:pt x="225" y="2732"/>
                    </a:lnTo>
                    <a:lnTo>
                      <a:pt x="241" y="2716"/>
                    </a:lnTo>
                    <a:lnTo>
                      <a:pt x="232" y="2732"/>
                    </a:lnTo>
                    <a:lnTo>
                      <a:pt x="248" y="2684"/>
                    </a:lnTo>
                    <a:cubicBezTo>
                      <a:pt x="249" y="2678"/>
                      <a:pt x="253" y="2673"/>
                      <a:pt x="257" y="2668"/>
                    </a:cubicBezTo>
                    <a:lnTo>
                      <a:pt x="273" y="2652"/>
                    </a:lnTo>
                    <a:lnTo>
                      <a:pt x="266" y="2663"/>
                    </a:lnTo>
                    <a:lnTo>
                      <a:pt x="282" y="2631"/>
                    </a:lnTo>
                    <a:cubicBezTo>
                      <a:pt x="284" y="2627"/>
                      <a:pt x="286" y="2623"/>
                      <a:pt x="289" y="2620"/>
                    </a:cubicBezTo>
                    <a:lnTo>
                      <a:pt x="305" y="2604"/>
                    </a:lnTo>
                    <a:cubicBezTo>
                      <a:pt x="313" y="2597"/>
                      <a:pt x="323" y="2592"/>
                      <a:pt x="333" y="2592"/>
                    </a:cubicBezTo>
                    <a:lnTo>
                      <a:pt x="365" y="2592"/>
                    </a:lnTo>
                    <a:lnTo>
                      <a:pt x="381" y="2592"/>
                    </a:lnTo>
                    <a:lnTo>
                      <a:pt x="346" y="2615"/>
                    </a:lnTo>
                    <a:lnTo>
                      <a:pt x="362" y="2583"/>
                    </a:lnTo>
                    <a:cubicBezTo>
                      <a:pt x="364" y="2579"/>
                      <a:pt x="366" y="2575"/>
                      <a:pt x="369" y="2572"/>
                    </a:cubicBezTo>
                    <a:lnTo>
                      <a:pt x="385" y="2556"/>
                    </a:lnTo>
                    <a:cubicBezTo>
                      <a:pt x="393" y="2549"/>
                      <a:pt x="403" y="2544"/>
                      <a:pt x="413" y="2544"/>
                    </a:cubicBezTo>
                    <a:lnTo>
                      <a:pt x="429" y="2544"/>
                    </a:lnTo>
                    <a:lnTo>
                      <a:pt x="401" y="2556"/>
                    </a:lnTo>
                    <a:lnTo>
                      <a:pt x="417" y="2540"/>
                    </a:lnTo>
                    <a:lnTo>
                      <a:pt x="433" y="2524"/>
                    </a:lnTo>
                    <a:lnTo>
                      <a:pt x="426" y="2535"/>
                    </a:lnTo>
                    <a:lnTo>
                      <a:pt x="442" y="2503"/>
                    </a:lnTo>
                    <a:cubicBezTo>
                      <a:pt x="444" y="2499"/>
                      <a:pt x="446" y="2495"/>
                      <a:pt x="449" y="2492"/>
                    </a:cubicBezTo>
                    <a:lnTo>
                      <a:pt x="481" y="2460"/>
                    </a:lnTo>
                    <a:lnTo>
                      <a:pt x="497" y="2444"/>
                    </a:lnTo>
                    <a:lnTo>
                      <a:pt x="513" y="2428"/>
                    </a:lnTo>
                    <a:lnTo>
                      <a:pt x="529" y="2412"/>
                    </a:lnTo>
                    <a:lnTo>
                      <a:pt x="545" y="2396"/>
                    </a:lnTo>
                    <a:cubicBezTo>
                      <a:pt x="553" y="2389"/>
                      <a:pt x="563" y="2384"/>
                      <a:pt x="573" y="2384"/>
                    </a:cubicBezTo>
                    <a:lnTo>
                      <a:pt x="589" y="2384"/>
                    </a:lnTo>
                    <a:lnTo>
                      <a:pt x="561" y="2396"/>
                    </a:lnTo>
                    <a:lnTo>
                      <a:pt x="577" y="2380"/>
                    </a:lnTo>
                    <a:lnTo>
                      <a:pt x="593" y="2364"/>
                    </a:lnTo>
                    <a:cubicBezTo>
                      <a:pt x="596" y="2361"/>
                      <a:pt x="600" y="2359"/>
                      <a:pt x="604" y="2357"/>
                    </a:cubicBezTo>
                    <a:lnTo>
                      <a:pt x="636" y="2341"/>
                    </a:lnTo>
                    <a:lnTo>
                      <a:pt x="625" y="2348"/>
                    </a:lnTo>
                    <a:lnTo>
                      <a:pt x="641" y="2332"/>
                    </a:lnTo>
                    <a:lnTo>
                      <a:pt x="657" y="2316"/>
                    </a:lnTo>
                    <a:cubicBezTo>
                      <a:pt x="665" y="2309"/>
                      <a:pt x="675" y="2304"/>
                      <a:pt x="685" y="2304"/>
                    </a:cubicBezTo>
                    <a:lnTo>
                      <a:pt x="701" y="2304"/>
                    </a:lnTo>
                    <a:lnTo>
                      <a:pt x="673" y="2316"/>
                    </a:lnTo>
                    <a:lnTo>
                      <a:pt x="689" y="2300"/>
                    </a:lnTo>
                    <a:lnTo>
                      <a:pt x="682" y="2311"/>
                    </a:lnTo>
                    <a:lnTo>
                      <a:pt x="698" y="2279"/>
                    </a:lnTo>
                    <a:lnTo>
                      <a:pt x="714" y="2247"/>
                    </a:lnTo>
                    <a:cubicBezTo>
                      <a:pt x="720" y="2233"/>
                      <a:pt x="734" y="2224"/>
                      <a:pt x="749" y="2224"/>
                    </a:cubicBezTo>
                    <a:lnTo>
                      <a:pt x="765" y="2224"/>
                    </a:lnTo>
                    <a:lnTo>
                      <a:pt x="748" y="2229"/>
                    </a:lnTo>
                    <a:lnTo>
                      <a:pt x="780" y="2213"/>
                    </a:lnTo>
                    <a:lnTo>
                      <a:pt x="760" y="2236"/>
                    </a:lnTo>
                    <a:lnTo>
                      <a:pt x="776" y="2188"/>
                    </a:lnTo>
                    <a:cubicBezTo>
                      <a:pt x="781" y="2171"/>
                      <a:pt x="796" y="2160"/>
                      <a:pt x="813" y="2160"/>
                    </a:cubicBezTo>
                    <a:lnTo>
                      <a:pt x="829" y="2160"/>
                    </a:lnTo>
                    <a:lnTo>
                      <a:pt x="845" y="2160"/>
                    </a:lnTo>
                    <a:lnTo>
                      <a:pt x="817" y="2172"/>
                    </a:lnTo>
                    <a:lnTo>
                      <a:pt x="833" y="2156"/>
                    </a:lnTo>
                    <a:cubicBezTo>
                      <a:pt x="841" y="2149"/>
                      <a:pt x="851" y="2144"/>
                      <a:pt x="861" y="2144"/>
                    </a:cubicBezTo>
                    <a:lnTo>
                      <a:pt x="877" y="2144"/>
                    </a:lnTo>
                    <a:lnTo>
                      <a:pt x="849" y="2156"/>
                    </a:lnTo>
                    <a:lnTo>
                      <a:pt x="865" y="2140"/>
                    </a:lnTo>
                    <a:cubicBezTo>
                      <a:pt x="873" y="2133"/>
                      <a:pt x="883" y="2128"/>
                      <a:pt x="893" y="2128"/>
                    </a:cubicBezTo>
                    <a:lnTo>
                      <a:pt x="909" y="2128"/>
                    </a:lnTo>
                    <a:lnTo>
                      <a:pt x="881" y="2140"/>
                    </a:lnTo>
                    <a:lnTo>
                      <a:pt x="913" y="2108"/>
                    </a:lnTo>
                    <a:lnTo>
                      <a:pt x="906" y="2119"/>
                    </a:lnTo>
                    <a:lnTo>
                      <a:pt x="922" y="2087"/>
                    </a:lnTo>
                    <a:cubicBezTo>
                      <a:pt x="924" y="2083"/>
                      <a:pt x="926" y="2079"/>
                      <a:pt x="929" y="2076"/>
                    </a:cubicBezTo>
                    <a:lnTo>
                      <a:pt x="945" y="2060"/>
                    </a:lnTo>
                    <a:lnTo>
                      <a:pt x="961" y="2044"/>
                    </a:lnTo>
                    <a:lnTo>
                      <a:pt x="977" y="2028"/>
                    </a:lnTo>
                    <a:lnTo>
                      <a:pt x="970" y="2039"/>
                    </a:lnTo>
                    <a:lnTo>
                      <a:pt x="986" y="2007"/>
                    </a:lnTo>
                    <a:cubicBezTo>
                      <a:pt x="988" y="2003"/>
                      <a:pt x="990" y="1999"/>
                      <a:pt x="993" y="1996"/>
                    </a:cubicBezTo>
                    <a:lnTo>
                      <a:pt x="1009" y="1980"/>
                    </a:lnTo>
                    <a:lnTo>
                      <a:pt x="1025" y="1964"/>
                    </a:lnTo>
                    <a:lnTo>
                      <a:pt x="1057" y="1932"/>
                    </a:lnTo>
                    <a:lnTo>
                      <a:pt x="1073" y="1916"/>
                    </a:lnTo>
                    <a:cubicBezTo>
                      <a:pt x="1081" y="1909"/>
                      <a:pt x="1091" y="1904"/>
                      <a:pt x="1101" y="1904"/>
                    </a:cubicBezTo>
                    <a:lnTo>
                      <a:pt x="1117" y="1904"/>
                    </a:lnTo>
                    <a:lnTo>
                      <a:pt x="1082" y="1927"/>
                    </a:lnTo>
                    <a:lnTo>
                      <a:pt x="1098" y="1895"/>
                    </a:lnTo>
                    <a:cubicBezTo>
                      <a:pt x="1100" y="1891"/>
                      <a:pt x="1102" y="1887"/>
                      <a:pt x="1105" y="1884"/>
                    </a:cubicBezTo>
                    <a:lnTo>
                      <a:pt x="1121" y="1868"/>
                    </a:lnTo>
                    <a:cubicBezTo>
                      <a:pt x="1129" y="1861"/>
                      <a:pt x="1139" y="1856"/>
                      <a:pt x="1149" y="1856"/>
                    </a:cubicBezTo>
                    <a:lnTo>
                      <a:pt x="1165" y="1856"/>
                    </a:lnTo>
                    <a:lnTo>
                      <a:pt x="1137" y="1868"/>
                    </a:lnTo>
                    <a:lnTo>
                      <a:pt x="1153" y="1852"/>
                    </a:lnTo>
                    <a:lnTo>
                      <a:pt x="1169" y="1836"/>
                    </a:lnTo>
                    <a:cubicBezTo>
                      <a:pt x="1172" y="1833"/>
                      <a:pt x="1176" y="1831"/>
                      <a:pt x="1180" y="1829"/>
                    </a:cubicBezTo>
                    <a:lnTo>
                      <a:pt x="1212" y="1813"/>
                    </a:lnTo>
                    <a:lnTo>
                      <a:pt x="1201" y="1820"/>
                    </a:lnTo>
                    <a:lnTo>
                      <a:pt x="1217" y="1804"/>
                    </a:lnTo>
                    <a:lnTo>
                      <a:pt x="1210" y="1815"/>
                    </a:lnTo>
                    <a:lnTo>
                      <a:pt x="1226" y="1783"/>
                    </a:lnTo>
                    <a:cubicBezTo>
                      <a:pt x="1228" y="1779"/>
                      <a:pt x="1230" y="1775"/>
                      <a:pt x="1233" y="1772"/>
                    </a:cubicBezTo>
                    <a:lnTo>
                      <a:pt x="1249" y="1756"/>
                    </a:lnTo>
                    <a:lnTo>
                      <a:pt x="1242" y="1767"/>
                    </a:lnTo>
                    <a:lnTo>
                      <a:pt x="1258" y="1735"/>
                    </a:lnTo>
                    <a:cubicBezTo>
                      <a:pt x="1260" y="1731"/>
                      <a:pt x="1262" y="1727"/>
                      <a:pt x="1265" y="1724"/>
                    </a:cubicBezTo>
                    <a:lnTo>
                      <a:pt x="1281" y="1708"/>
                    </a:lnTo>
                    <a:lnTo>
                      <a:pt x="1297" y="1692"/>
                    </a:lnTo>
                    <a:lnTo>
                      <a:pt x="1313" y="1676"/>
                    </a:lnTo>
                    <a:lnTo>
                      <a:pt x="1345" y="1644"/>
                    </a:lnTo>
                    <a:lnTo>
                      <a:pt x="1361" y="1628"/>
                    </a:lnTo>
                    <a:lnTo>
                      <a:pt x="1377" y="1612"/>
                    </a:lnTo>
                    <a:lnTo>
                      <a:pt x="1370" y="1623"/>
                    </a:lnTo>
                    <a:lnTo>
                      <a:pt x="1386" y="1591"/>
                    </a:lnTo>
                    <a:cubicBezTo>
                      <a:pt x="1388" y="1587"/>
                      <a:pt x="1390" y="1583"/>
                      <a:pt x="1393" y="1580"/>
                    </a:cubicBezTo>
                    <a:lnTo>
                      <a:pt x="1409" y="1564"/>
                    </a:lnTo>
                    <a:lnTo>
                      <a:pt x="1402" y="1575"/>
                    </a:lnTo>
                    <a:lnTo>
                      <a:pt x="1418" y="1543"/>
                    </a:lnTo>
                    <a:cubicBezTo>
                      <a:pt x="1424" y="1529"/>
                      <a:pt x="1438" y="1520"/>
                      <a:pt x="1453" y="1520"/>
                    </a:cubicBezTo>
                    <a:lnTo>
                      <a:pt x="1469" y="1520"/>
                    </a:lnTo>
                    <a:lnTo>
                      <a:pt x="1441" y="1532"/>
                    </a:lnTo>
                    <a:lnTo>
                      <a:pt x="1457" y="1516"/>
                    </a:lnTo>
                    <a:cubicBezTo>
                      <a:pt x="1460" y="1513"/>
                      <a:pt x="1464" y="1511"/>
                      <a:pt x="1468" y="1509"/>
                    </a:cubicBezTo>
                    <a:lnTo>
                      <a:pt x="1500" y="1493"/>
                    </a:lnTo>
                    <a:lnTo>
                      <a:pt x="1482" y="1511"/>
                    </a:lnTo>
                    <a:lnTo>
                      <a:pt x="1498" y="1479"/>
                    </a:lnTo>
                    <a:cubicBezTo>
                      <a:pt x="1500" y="1475"/>
                      <a:pt x="1502" y="1471"/>
                      <a:pt x="1505" y="1468"/>
                    </a:cubicBezTo>
                    <a:lnTo>
                      <a:pt x="1521" y="1452"/>
                    </a:lnTo>
                    <a:lnTo>
                      <a:pt x="1514" y="1463"/>
                    </a:lnTo>
                    <a:lnTo>
                      <a:pt x="1530" y="1431"/>
                    </a:lnTo>
                    <a:cubicBezTo>
                      <a:pt x="1532" y="1427"/>
                      <a:pt x="1534" y="1423"/>
                      <a:pt x="1537" y="1420"/>
                    </a:cubicBezTo>
                    <a:lnTo>
                      <a:pt x="1553" y="1404"/>
                    </a:lnTo>
                    <a:lnTo>
                      <a:pt x="1569" y="1388"/>
                    </a:lnTo>
                    <a:lnTo>
                      <a:pt x="1562" y="1399"/>
                    </a:lnTo>
                    <a:lnTo>
                      <a:pt x="1578" y="1367"/>
                    </a:lnTo>
                    <a:cubicBezTo>
                      <a:pt x="1584" y="1353"/>
                      <a:pt x="1598" y="1344"/>
                      <a:pt x="1613" y="1344"/>
                    </a:cubicBezTo>
                    <a:lnTo>
                      <a:pt x="1629" y="1344"/>
                    </a:lnTo>
                    <a:lnTo>
                      <a:pt x="1661" y="1344"/>
                    </a:lnTo>
                    <a:lnTo>
                      <a:pt x="1677" y="1344"/>
                    </a:lnTo>
                    <a:lnTo>
                      <a:pt x="1649" y="1356"/>
                    </a:lnTo>
                    <a:lnTo>
                      <a:pt x="1665" y="1340"/>
                    </a:lnTo>
                    <a:cubicBezTo>
                      <a:pt x="1673" y="1333"/>
                      <a:pt x="1683" y="1328"/>
                      <a:pt x="1693" y="1328"/>
                    </a:cubicBezTo>
                    <a:lnTo>
                      <a:pt x="1709" y="1328"/>
                    </a:lnTo>
                    <a:lnTo>
                      <a:pt x="1681" y="1340"/>
                    </a:lnTo>
                    <a:lnTo>
                      <a:pt x="1697" y="1324"/>
                    </a:lnTo>
                    <a:cubicBezTo>
                      <a:pt x="1705" y="1317"/>
                      <a:pt x="1715" y="1312"/>
                      <a:pt x="1725" y="1312"/>
                    </a:cubicBezTo>
                    <a:lnTo>
                      <a:pt x="1741" y="1312"/>
                    </a:lnTo>
                    <a:lnTo>
                      <a:pt x="1713" y="1324"/>
                    </a:lnTo>
                    <a:lnTo>
                      <a:pt x="1729" y="1308"/>
                    </a:lnTo>
                    <a:lnTo>
                      <a:pt x="1722" y="1319"/>
                    </a:lnTo>
                    <a:lnTo>
                      <a:pt x="1738" y="1287"/>
                    </a:lnTo>
                    <a:cubicBezTo>
                      <a:pt x="1742" y="1279"/>
                      <a:pt x="1748" y="1273"/>
                      <a:pt x="1756" y="1269"/>
                    </a:cubicBezTo>
                    <a:lnTo>
                      <a:pt x="1788" y="1253"/>
                    </a:lnTo>
                    <a:cubicBezTo>
                      <a:pt x="1793" y="1250"/>
                      <a:pt x="1799" y="1248"/>
                      <a:pt x="1805" y="1248"/>
                    </a:cubicBezTo>
                    <a:lnTo>
                      <a:pt x="1821" y="1248"/>
                    </a:lnTo>
                    <a:lnTo>
                      <a:pt x="1786" y="1271"/>
                    </a:lnTo>
                    <a:lnTo>
                      <a:pt x="1802" y="1239"/>
                    </a:lnTo>
                    <a:cubicBezTo>
                      <a:pt x="1804" y="1235"/>
                      <a:pt x="1806" y="1231"/>
                      <a:pt x="1809" y="1228"/>
                    </a:cubicBezTo>
                    <a:lnTo>
                      <a:pt x="1825" y="1212"/>
                    </a:lnTo>
                    <a:lnTo>
                      <a:pt x="1841" y="1196"/>
                    </a:lnTo>
                    <a:lnTo>
                      <a:pt x="1857" y="1180"/>
                    </a:lnTo>
                    <a:lnTo>
                      <a:pt x="1873" y="1164"/>
                    </a:lnTo>
                    <a:cubicBezTo>
                      <a:pt x="1881" y="1157"/>
                      <a:pt x="1891" y="1152"/>
                      <a:pt x="1901" y="1152"/>
                    </a:cubicBezTo>
                    <a:lnTo>
                      <a:pt x="1917" y="1152"/>
                    </a:lnTo>
                    <a:lnTo>
                      <a:pt x="1900" y="1157"/>
                    </a:lnTo>
                    <a:lnTo>
                      <a:pt x="1932" y="1141"/>
                    </a:lnTo>
                    <a:lnTo>
                      <a:pt x="1921" y="1148"/>
                    </a:lnTo>
                    <a:lnTo>
                      <a:pt x="1937" y="1132"/>
                    </a:lnTo>
                    <a:cubicBezTo>
                      <a:pt x="1945" y="1125"/>
                      <a:pt x="1955" y="1120"/>
                      <a:pt x="1965" y="1120"/>
                    </a:cubicBezTo>
                    <a:lnTo>
                      <a:pt x="1981" y="1120"/>
                    </a:lnTo>
                    <a:lnTo>
                      <a:pt x="1953" y="1132"/>
                    </a:lnTo>
                    <a:lnTo>
                      <a:pt x="1969" y="1116"/>
                    </a:lnTo>
                    <a:cubicBezTo>
                      <a:pt x="1977" y="1109"/>
                      <a:pt x="1987" y="1104"/>
                      <a:pt x="1997" y="1104"/>
                    </a:cubicBezTo>
                    <a:lnTo>
                      <a:pt x="2013" y="1104"/>
                    </a:lnTo>
                    <a:lnTo>
                      <a:pt x="1985" y="1116"/>
                    </a:lnTo>
                    <a:lnTo>
                      <a:pt x="2001" y="1100"/>
                    </a:lnTo>
                    <a:lnTo>
                      <a:pt x="2017" y="1084"/>
                    </a:lnTo>
                    <a:cubicBezTo>
                      <a:pt x="2025" y="1077"/>
                      <a:pt x="2035" y="1072"/>
                      <a:pt x="2045" y="1072"/>
                    </a:cubicBezTo>
                    <a:lnTo>
                      <a:pt x="2061" y="1072"/>
                    </a:lnTo>
                    <a:lnTo>
                      <a:pt x="2044" y="1077"/>
                    </a:lnTo>
                    <a:lnTo>
                      <a:pt x="2076" y="1061"/>
                    </a:lnTo>
                    <a:lnTo>
                      <a:pt x="2065" y="1068"/>
                    </a:lnTo>
                    <a:lnTo>
                      <a:pt x="2081" y="1052"/>
                    </a:lnTo>
                    <a:lnTo>
                      <a:pt x="2072" y="1068"/>
                    </a:lnTo>
                    <a:lnTo>
                      <a:pt x="2088" y="1020"/>
                    </a:lnTo>
                    <a:cubicBezTo>
                      <a:pt x="2093" y="1003"/>
                      <a:pt x="2108" y="992"/>
                      <a:pt x="2125" y="992"/>
                    </a:cubicBezTo>
                    <a:lnTo>
                      <a:pt x="2141" y="992"/>
                    </a:lnTo>
                    <a:lnTo>
                      <a:pt x="2113" y="1004"/>
                    </a:lnTo>
                    <a:lnTo>
                      <a:pt x="2129" y="988"/>
                    </a:lnTo>
                    <a:lnTo>
                      <a:pt x="2122" y="999"/>
                    </a:lnTo>
                    <a:lnTo>
                      <a:pt x="2138" y="967"/>
                    </a:lnTo>
                    <a:cubicBezTo>
                      <a:pt x="2140" y="963"/>
                      <a:pt x="2142" y="959"/>
                      <a:pt x="2145" y="956"/>
                    </a:cubicBezTo>
                    <a:lnTo>
                      <a:pt x="2161" y="940"/>
                    </a:lnTo>
                    <a:lnTo>
                      <a:pt x="2177" y="924"/>
                    </a:lnTo>
                    <a:lnTo>
                      <a:pt x="2209" y="892"/>
                    </a:lnTo>
                    <a:cubicBezTo>
                      <a:pt x="2217" y="885"/>
                      <a:pt x="2227" y="880"/>
                      <a:pt x="2237" y="880"/>
                    </a:cubicBezTo>
                    <a:lnTo>
                      <a:pt x="2253" y="880"/>
                    </a:lnTo>
                    <a:lnTo>
                      <a:pt x="2225" y="892"/>
                    </a:lnTo>
                    <a:lnTo>
                      <a:pt x="2241" y="876"/>
                    </a:lnTo>
                    <a:cubicBezTo>
                      <a:pt x="2249" y="869"/>
                      <a:pt x="2259" y="864"/>
                      <a:pt x="2269" y="864"/>
                    </a:cubicBezTo>
                    <a:lnTo>
                      <a:pt x="2285" y="864"/>
                    </a:lnTo>
                    <a:lnTo>
                      <a:pt x="2257" y="876"/>
                    </a:lnTo>
                    <a:lnTo>
                      <a:pt x="2273" y="860"/>
                    </a:lnTo>
                    <a:cubicBezTo>
                      <a:pt x="2281" y="853"/>
                      <a:pt x="2291" y="848"/>
                      <a:pt x="2301" y="848"/>
                    </a:cubicBezTo>
                    <a:lnTo>
                      <a:pt x="2317" y="848"/>
                    </a:lnTo>
                    <a:lnTo>
                      <a:pt x="2282" y="871"/>
                    </a:lnTo>
                    <a:lnTo>
                      <a:pt x="2298" y="839"/>
                    </a:lnTo>
                    <a:cubicBezTo>
                      <a:pt x="2304" y="825"/>
                      <a:pt x="2318" y="816"/>
                      <a:pt x="2333" y="816"/>
                    </a:cubicBezTo>
                    <a:lnTo>
                      <a:pt x="2349" y="816"/>
                    </a:lnTo>
                    <a:lnTo>
                      <a:pt x="2332" y="821"/>
                    </a:lnTo>
                    <a:lnTo>
                      <a:pt x="2364" y="805"/>
                    </a:lnTo>
                    <a:cubicBezTo>
                      <a:pt x="2369" y="802"/>
                      <a:pt x="2375" y="800"/>
                      <a:pt x="2381" y="800"/>
                    </a:cubicBezTo>
                    <a:lnTo>
                      <a:pt x="2397" y="800"/>
                    </a:lnTo>
                    <a:lnTo>
                      <a:pt x="2369" y="812"/>
                    </a:lnTo>
                    <a:lnTo>
                      <a:pt x="2385" y="796"/>
                    </a:lnTo>
                    <a:lnTo>
                      <a:pt x="2378" y="807"/>
                    </a:lnTo>
                    <a:lnTo>
                      <a:pt x="2394" y="775"/>
                    </a:lnTo>
                    <a:cubicBezTo>
                      <a:pt x="2400" y="761"/>
                      <a:pt x="2414" y="752"/>
                      <a:pt x="2429" y="752"/>
                    </a:cubicBezTo>
                    <a:lnTo>
                      <a:pt x="2445" y="752"/>
                    </a:lnTo>
                    <a:lnTo>
                      <a:pt x="2461" y="752"/>
                    </a:lnTo>
                    <a:lnTo>
                      <a:pt x="2433" y="764"/>
                    </a:lnTo>
                    <a:lnTo>
                      <a:pt x="2449" y="748"/>
                    </a:lnTo>
                    <a:cubicBezTo>
                      <a:pt x="2457" y="741"/>
                      <a:pt x="2467" y="736"/>
                      <a:pt x="2477" y="736"/>
                    </a:cubicBezTo>
                    <a:lnTo>
                      <a:pt x="2493" y="736"/>
                    </a:lnTo>
                    <a:lnTo>
                      <a:pt x="2476" y="741"/>
                    </a:lnTo>
                    <a:lnTo>
                      <a:pt x="2508" y="725"/>
                    </a:lnTo>
                    <a:cubicBezTo>
                      <a:pt x="2513" y="722"/>
                      <a:pt x="2519" y="720"/>
                      <a:pt x="2525" y="720"/>
                    </a:cubicBezTo>
                    <a:lnTo>
                      <a:pt x="2541" y="720"/>
                    </a:lnTo>
                    <a:lnTo>
                      <a:pt x="2513" y="732"/>
                    </a:lnTo>
                    <a:lnTo>
                      <a:pt x="2529" y="716"/>
                    </a:lnTo>
                    <a:cubicBezTo>
                      <a:pt x="2537" y="709"/>
                      <a:pt x="2547" y="704"/>
                      <a:pt x="2557" y="704"/>
                    </a:cubicBezTo>
                    <a:lnTo>
                      <a:pt x="2573" y="704"/>
                    </a:lnTo>
                    <a:lnTo>
                      <a:pt x="2589" y="704"/>
                    </a:lnTo>
                    <a:lnTo>
                      <a:pt x="2605" y="704"/>
                    </a:lnTo>
                    <a:lnTo>
                      <a:pt x="2577" y="716"/>
                    </a:lnTo>
                    <a:lnTo>
                      <a:pt x="2593" y="700"/>
                    </a:lnTo>
                    <a:cubicBezTo>
                      <a:pt x="2601" y="693"/>
                      <a:pt x="2611" y="688"/>
                      <a:pt x="2621" y="688"/>
                    </a:cubicBezTo>
                    <a:lnTo>
                      <a:pt x="2637" y="688"/>
                    </a:lnTo>
                    <a:lnTo>
                      <a:pt x="2620" y="693"/>
                    </a:lnTo>
                    <a:lnTo>
                      <a:pt x="2652" y="677"/>
                    </a:lnTo>
                    <a:cubicBezTo>
                      <a:pt x="2657" y="674"/>
                      <a:pt x="2663" y="672"/>
                      <a:pt x="2669" y="672"/>
                    </a:cubicBezTo>
                    <a:lnTo>
                      <a:pt x="2685" y="672"/>
                    </a:lnTo>
                    <a:lnTo>
                      <a:pt x="2701" y="672"/>
                    </a:lnTo>
                    <a:lnTo>
                      <a:pt x="2666" y="695"/>
                    </a:lnTo>
                    <a:lnTo>
                      <a:pt x="2682" y="663"/>
                    </a:lnTo>
                    <a:cubicBezTo>
                      <a:pt x="2688" y="649"/>
                      <a:pt x="2702" y="640"/>
                      <a:pt x="2717" y="640"/>
                    </a:cubicBezTo>
                    <a:lnTo>
                      <a:pt x="2733" y="640"/>
                    </a:lnTo>
                    <a:lnTo>
                      <a:pt x="2749" y="640"/>
                    </a:lnTo>
                    <a:lnTo>
                      <a:pt x="2714" y="663"/>
                    </a:lnTo>
                    <a:lnTo>
                      <a:pt x="2730" y="631"/>
                    </a:lnTo>
                    <a:cubicBezTo>
                      <a:pt x="2736" y="617"/>
                      <a:pt x="2750" y="608"/>
                      <a:pt x="2765" y="608"/>
                    </a:cubicBezTo>
                    <a:lnTo>
                      <a:pt x="2781" y="608"/>
                    </a:lnTo>
                    <a:lnTo>
                      <a:pt x="2764" y="613"/>
                    </a:lnTo>
                    <a:lnTo>
                      <a:pt x="2796" y="597"/>
                    </a:lnTo>
                    <a:lnTo>
                      <a:pt x="2785" y="604"/>
                    </a:lnTo>
                    <a:lnTo>
                      <a:pt x="2801" y="588"/>
                    </a:lnTo>
                    <a:cubicBezTo>
                      <a:pt x="2809" y="581"/>
                      <a:pt x="2819" y="576"/>
                      <a:pt x="2829" y="576"/>
                    </a:cubicBezTo>
                    <a:lnTo>
                      <a:pt x="2845" y="576"/>
                    </a:lnTo>
                    <a:lnTo>
                      <a:pt x="2861" y="576"/>
                    </a:lnTo>
                    <a:lnTo>
                      <a:pt x="2833" y="588"/>
                    </a:lnTo>
                    <a:lnTo>
                      <a:pt x="2849" y="572"/>
                    </a:lnTo>
                    <a:cubicBezTo>
                      <a:pt x="2857" y="565"/>
                      <a:pt x="2867" y="560"/>
                      <a:pt x="2877" y="560"/>
                    </a:cubicBezTo>
                    <a:lnTo>
                      <a:pt x="2893" y="560"/>
                    </a:lnTo>
                    <a:lnTo>
                      <a:pt x="2858" y="583"/>
                    </a:lnTo>
                    <a:lnTo>
                      <a:pt x="2874" y="551"/>
                    </a:lnTo>
                    <a:cubicBezTo>
                      <a:pt x="2876" y="547"/>
                      <a:pt x="2878" y="543"/>
                      <a:pt x="2881" y="540"/>
                    </a:cubicBezTo>
                    <a:lnTo>
                      <a:pt x="2897" y="524"/>
                    </a:lnTo>
                    <a:cubicBezTo>
                      <a:pt x="2900" y="521"/>
                      <a:pt x="2904" y="519"/>
                      <a:pt x="2908" y="517"/>
                    </a:cubicBezTo>
                    <a:lnTo>
                      <a:pt x="2940" y="501"/>
                    </a:lnTo>
                    <a:lnTo>
                      <a:pt x="2929" y="508"/>
                    </a:lnTo>
                    <a:lnTo>
                      <a:pt x="2945" y="492"/>
                    </a:lnTo>
                    <a:cubicBezTo>
                      <a:pt x="2953" y="485"/>
                      <a:pt x="2963" y="480"/>
                      <a:pt x="2973" y="480"/>
                    </a:cubicBezTo>
                    <a:lnTo>
                      <a:pt x="2989" y="480"/>
                    </a:lnTo>
                    <a:lnTo>
                      <a:pt x="2954" y="503"/>
                    </a:lnTo>
                    <a:lnTo>
                      <a:pt x="2970" y="471"/>
                    </a:lnTo>
                    <a:cubicBezTo>
                      <a:pt x="2976" y="457"/>
                      <a:pt x="2990" y="448"/>
                      <a:pt x="3005" y="448"/>
                    </a:cubicBezTo>
                    <a:lnTo>
                      <a:pt x="3021" y="448"/>
                    </a:lnTo>
                    <a:lnTo>
                      <a:pt x="2993" y="460"/>
                    </a:lnTo>
                    <a:lnTo>
                      <a:pt x="3009" y="444"/>
                    </a:lnTo>
                    <a:lnTo>
                      <a:pt x="3002" y="455"/>
                    </a:lnTo>
                    <a:lnTo>
                      <a:pt x="3018" y="423"/>
                    </a:lnTo>
                    <a:cubicBezTo>
                      <a:pt x="3024" y="409"/>
                      <a:pt x="3038" y="400"/>
                      <a:pt x="3053" y="400"/>
                    </a:cubicBezTo>
                    <a:lnTo>
                      <a:pt x="3069" y="400"/>
                    </a:lnTo>
                    <a:lnTo>
                      <a:pt x="3036" y="418"/>
                    </a:lnTo>
                    <a:lnTo>
                      <a:pt x="3068" y="370"/>
                    </a:lnTo>
                    <a:cubicBezTo>
                      <a:pt x="3076" y="359"/>
                      <a:pt x="3088" y="352"/>
                      <a:pt x="3101" y="352"/>
                    </a:cubicBezTo>
                    <a:lnTo>
                      <a:pt x="3117" y="352"/>
                    </a:lnTo>
                    <a:lnTo>
                      <a:pt x="3133" y="352"/>
                    </a:lnTo>
                    <a:lnTo>
                      <a:pt x="3149" y="352"/>
                    </a:lnTo>
                    <a:lnTo>
                      <a:pt x="3121" y="364"/>
                    </a:lnTo>
                    <a:lnTo>
                      <a:pt x="3137" y="348"/>
                    </a:lnTo>
                    <a:lnTo>
                      <a:pt x="3153" y="332"/>
                    </a:lnTo>
                    <a:lnTo>
                      <a:pt x="3169" y="316"/>
                    </a:lnTo>
                    <a:lnTo>
                      <a:pt x="3185" y="300"/>
                    </a:lnTo>
                    <a:cubicBezTo>
                      <a:pt x="3193" y="293"/>
                      <a:pt x="3203" y="288"/>
                      <a:pt x="3213" y="288"/>
                    </a:cubicBezTo>
                    <a:lnTo>
                      <a:pt x="3245" y="288"/>
                    </a:lnTo>
                    <a:lnTo>
                      <a:pt x="3217" y="300"/>
                    </a:lnTo>
                    <a:lnTo>
                      <a:pt x="3233" y="284"/>
                    </a:lnTo>
                    <a:lnTo>
                      <a:pt x="3224" y="300"/>
                    </a:lnTo>
                    <a:lnTo>
                      <a:pt x="3240" y="252"/>
                    </a:lnTo>
                    <a:cubicBezTo>
                      <a:pt x="3241" y="246"/>
                      <a:pt x="3245" y="241"/>
                      <a:pt x="3249" y="236"/>
                    </a:cubicBezTo>
                    <a:lnTo>
                      <a:pt x="3265" y="220"/>
                    </a:lnTo>
                    <a:cubicBezTo>
                      <a:pt x="3273" y="213"/>
                      <a:pt x="3283" y="208"/>
                      <a:pt x="3293" y="208"/>
                    </a:cubicBezTo>
                    <a:lnTo>
                      <a:pt x="3309" y="208"/>
                    </a:lnTo>
                    <a:lnTo>
                      <a:pt x="3272" y="236"/>
                    </a:lnTo>
                    <a:lnTo>
                      <a:pt x="3288" y="188"/>
                    </a:lnTo>
                    <a:cubicBezTo>
                      <a:pt x="3293" y="171"/>
                      <a:pt x="3308" y="160"/>
                      <a:pt x="3325" y="160"/>
                    </a:cubicBezTo>
                    <a:lnTo>
                      <a:pt x="3341" y="160"/>
                    </a:lnTo>
                    <a:lnTo>
                      <a:pt x="3313" y="172"/>
                    </a:lnTo>
                    <a:lnTo>
                      <a:pt x="3329" y="156"/>
                    </a:lnTo>
                    <a:cubicBezTo>
                      <a:pt x="3337" y="149"/>
                      <a:pt x="3347" y="144"/>
                      <a:pt x="3357" y="144"/>
                    </a:cubicBezTo>
                    <a:lnTo>
                      <a:pt x="3389" y="144"/>
                    </a:lnTo>
                    <a:lnTo>
                      <a:pt x="3352" y="172"/>
                    </a:lnTo>
                    <a:lnTo>
                      <a:pt x="3368" y="124"/>
                    </a:lnTo>
                    <a:cubicBezTo>
                      <a:pt x="3373" y="107"/>
                      <a:pt x="3388" y="96"/>
                      <a:pt x="3405" y="96"/>
                    </a:cubicBezTo>
                    <a:lnTo>
                      <a:pt x="3421" y="96"/>
                    </a:lnTo>
                    <a:lnTo>
                      <a:pt x="3437" y="96"/>
                    </a:lnTo>
                    <a:lnTo>
                      <a:pt x="3400" y="124"/>
                    </a:lnTo>
                    <a:lnTo>
                      <a:pt x="3416" y="76"/>
                    </a:lnTo>
                    <a:cubicBezTo>
                      <a:pt x="3417" y="70"/>
                      <a:pt x="3421" y="65"/>
                      <a:pt x="3425" y="60"/>
                    </a:cubicBezTo>
                    <a:lnTo>
                      <a:pt x="3441" y="44"/>
                    </a:lnTo>
                    <a:cubicBezTo>
                      <a:pt x="3449" y="37"/>
                      <a:pt x="3459" y="32"/>
                      <a:pt x="3469" y="32"/>
                    </a:cubicBezTo>
                    <a:lnTo>
                      <a:pt x="3485" y="32"/>
                    </a:lnTo>
                    <a:lnTo>
                      <a:pt x="3501" y="32"/>
                    </a:lnTo>
                    <a:lnTo>
                      <a:pt x="3533" y="32"/>
                    </a:lnTo>
                    <a:lnTo>
                      <a:pt x="3549" y="32"/>
                    </a:lnTo>
                    <a:lnTo>
                      <a:pt x="3521" y="44"/>
                    </a:lnTo>
                    <a:lnTo>
                      <a:pt x="3537" y="28"/>
                    </a:lnTo>
                    <a:lnTo>
                      <a:pt x="3553" y="12"/>
                    </a:lnTo>
                    <a:cubicBezTo>
                      <a:pt x="3561" y="5"/>
                      <a:pt x="3571" y="0"/>
                      <a:pt x="3581" y="0"/>
                    </a:cubicBezTo>
                    <a:lnTo>
                      <a:pt x="3597" y="0"/>
                    </a:lnTo>
                    <a:lnTo>
                      <a:pt x="3613" y="0"/>
                    </a:lnTo>
                    <a:lnTo>
                      <a:pt x="3629" y="0"/>
                    </a:lnTo>
                    <a:lnTo>
                      <a:pt x="3645" y="0"/>
                    </a:lnTo>
                    <a:cubicBezTo>
                      <a:pt x="3668" y="0"/>
                      <a:pt x="3685" y="18"/>
                      <a:pt x="3685" y="40"/>
                    </a:cubicBezTo>
                    <a:cubicBezTo>
                      <a:pt x="3685" y="63"/>
                      <a:pt x="3668" y="80"/>
                      <a:pt x="3645" y="80"/>
                    </a:cubicBezTo>
                    <a:lnTo>
                      <a:pt x="3629" y="80"/>
                    </a:lnTo>
                    <a:lnTo>
                      <a:pt x="3613" y="80"/>
                    </a:lnTo>
                    <a:lnTo>
                      <a:pt x="3597" y="80"/>
                    </a:lnTo>
                    <a:lnTo>
                      <a:pt x="3581" y="80"/>
                    </a:lnTo>
                    <a:lnTo>
                      <a:pt x="3610" y="69"/>
                    </a:lnTo>
                    <a:lnTo>
                      <a:pt x="3594" y="85"/>
                    </a:lnTo>
                    <a:lnTo>
                      <a:pt x="3578" y="101"/>
                    </a:lnTo>
                    <a:cubicBezTo>
                      <a:pt x="3570" y="108"/>
                      <a:pt x="3560" y="112"/>
                      <a:pt x="3549" y="112"/>
                    </a:cubicBezTo>
                    <a:lnTo>
                      <a:pt x="3533" y="112"/>
                    </a:lnTo>
                    <a:lnTo>
                      <a:pt x="3501" y="112"/>
                    </a:lnTo>
                    <a:lnTo>
                      <a:pt x="3485" y="112"/>
                    </a:lnTo>
                    <a:lnTo>
                      <a:pt x="3469" y="112"/>
                    </a:lnTo>
                    <a:lnTo>
                      <a:pt x="3498" y="101"/>
                    </a:lnTo>
                    <a:lnTo>
                      <a:pt x="3482" y="117"/>
                    </a:lnTo>
                    <a:lnTo>
                      <a:pt x="3491" y="101"/>
                    </a:lnTo>
                    <a:lnTo>
                      <a:pt x="3475" y="149"/>
                    </a:lnTo>
                    <a:cubicBezTo>
                      <a:pt x="3470" y="165"/>
                      <a:pt x="3455" y="176"/>
                      <a:pt x="3437" y="176"/>
                    </a:cubicBezTo>
                    <a:lnTo>
                      <a:pt x="3421" y="176"/>
                    </a:lnTo>
                    <a:lnTo>
                      <a:pt x="3405" y="176"/>
                    </a:lnTo>
                    <a:lnTo>
                      <a:pt x="3443" y="149"/>
                    </a:lnTo>
                    <a:lnTo>
                      <a:pt x="3427" y="197"/>
                    </a:lnTo>
                    <a:cubicBezTo>
                      <a:pt x="3422" y="213"/>
                      <a:pt x="3407" y="224"/>
                      <a:pt x="3389" y="224"/>
                    </a:cubicBezTo>
                    <a:lnTo>
                      <a:pt x="3357" y="224"/>
                    </a:lnTo>
                    <a:lnTo>
                      <a:pt x="3386" y="213"/>
                    </a:lnTo>
                    <a:lnTo>
                      <a:pt x="3370" y="229"/>
                    </a:lnTo>
                    <a:cubicBezTo>
                      <a:pt x="3362" y="236"/>
                      <a:pt x="3352" y="240"/>
                      <a:pt x="3341" y="240"/>
                    </a:cubicBezTo>
                    <a:lnTo>
                      <a:pt x="3325" y="240"/>
                    </a:lnTo>
                    <a:lnTo>
                      <a:pt x="3363" y="213"/>
                    </a:lnTo>
                    <a:lnTo>
                      <a:pt x="3347" y="261"/>
                    </a:lnTo>
                    <a:cubicBezTo>
                      <a:pt x="3342" y="277"/>
                      <a:pt x="3327" y="288"/>
                      <a:pt x="3309" y="288"/>
                    </a:cubicBezTo>
                    <a:lnTo>
                      <a:pt x="3293" y="288"/>
                    </a:lnTo>
                    <a:lnTo>
                      <a:pt x="3322" y="277"/>
                    </a:lnTo>
                    <a:lnTo>
                      <a:pt x="3306" y="293"/>
                    </a:lnTo>
                    <a:lnTo>
                      <a:pt x="3315" y="277"/>
                    </a:lnTo>
                    <a:lnTo>
                      <a:pt x="3299" y="325"/>
                    </a:lnTo>
                    <a:cubicBezTo>
                      <a:pt x="3297" y="331"/>
                      <a:pt x="3294" y="336"/>
                      <a:pt x="3290" y="341"/>
                    </a:cubicBezTo>
                    <a:lnTo>
                      <a:pt x="3274" y="357"/>
                    </a:lnTo>
                    <a:cubicBezTo>
                      <a:pt x="3266" y="364"/>
                      <a:pt x="3256" y="368"/>
                      <a:pt x="3245" y="368"/>
                    </a:cubicBezTo>
                    <a:lnTo>
                      <a:pt x="3213" y="368"/>
                    </a:lnTo>
                    <a:lnTo>
                      <a:pt x="3242" y="357"/>
                    </a:lnTo>
                    <a:lnTo>
                      <a:pt x="3226" y="373"/>
                    </a:lnTo>
                    <a:lnTo>
                      <a:pt x="3210" y="389"/>
                    </a:lnTo>
                    <a:lnTo>
                      <a:pt x="3194" y="405"/>
                    </a:lnTo>
                    <a:lnTo>
                      <a:pt x="3178" y="421"/>
                    </a:lnTo>
                    <a:cubicBezTo>
                      <a:pt x="3170" y="428"/>
                      <a:pt x="3160" y="432"/>
                      <a:pt x="3149" y="432"/>
                    </a:cubicBezTo>
                    <a:lnTo>
                      <a:pt x="3133" y="432"/>
                    </a:lnTo>
                    <a:lnTo>
                      <a:pt x="3117" y="432"/>
                    </a:lnTo>
                    <a:lnTo>
                      <a:pt x="3101" y="432"/>
                    </a:lnTo>
                    <a:lnTo>
                      <a:pt x="3135" y="415"/>
                    </a:lnTo>
                    <a:lnTo>
                      <a:pt x="3103" y="463"/>
                    </a:lnTo>
                    <a:cubicBezTo>
                      <a:pt x="3095" y="474"/>
                      <a:pt x="3083" y="480"/>
                      <a:pt x="3069" y="480"/>
                    </a:cubicBezTo>
                    <a:lnTo>
                      <a:pt x="3053" y="480"/>
                    </a:lnTo>
                    <a:lnTo>
                      <a:pt x="3089" y="458"/>
                    </a:lnTo>
                    <a:lnTo>
                      <a:pt x="3073" y="490"/>
                    </a:lnTo>
                    <a:cubicBezTo>
                      <a:pt x="3071" y="494"/>
                      <a:pt x="3069" y="498"/>
                      <a:pt x="3066" y="501"/>
                    </a:cubicBezTo>
                    <a:lnTo>
                      <a:pt x="3050" y="517"/>
                    </a:lnTo>
                    <a:cubicBezTo>
                      <a:pt x="3042" y="524"/>
                      <a:pt x="3032" y="528"/>
                      <a:pt x="3021" y="528"/>
                    </a:cubicBezTo>
                    <a:lnTo>
                      <a:pt x="3005" y="528"/>
                    </a:lnTo>
                    <a:lnTo>
                      <a:pt x="3041" y="506"/>
                    </a:lnTo>
                    <a:lnTo>
                      <a:pt x="3025" y="538"/>
                    </a:lnTo>
                    <a:cubicBezTo>
                      <a:pt x="3018" y="552"/>
                      <a:pt x="3005" y="560"/>
                      <a:pt x="2989" y="560"/>
                    </a:cubicBezTo>
                    <a:lnTo>
                      <a:pt x="2973" y="560"/>
                    </a:lnTo>
                    <a:lnTo>
                      <a:pt x="3002" y="549"/>
                    </a:lnTo>
                    <a:lnTo>
                      <a:pt x="2986" y="565"/>
                    </a:lnTo>
                    <a:cubicBezTo>
                      <a:pt x="2983" y="568"/>
                      <a:pt x="2979" y="570"/>
                      <a:pt x="2975" y="572"/>
                    </a:cubicBezTo>
                    <a:lnTo>
                      <a:pt x="2943" y="588"/>
                    </a:lnTo>
                    <a:lnTo>
                      <a:pt x="2954" y="581"/>
                    </a:lnTo>
                    <a:lnTo>
                      <a:pt x="2938" y="597"/>
                    </a:lnTo>
                    <a:lnTo>
                      <a:pt x="2945" y="586"/>
                    </a:lnTo>
                    <a:lnTo>
                      <a:pt x="2929" y="618"/>
                    </a:lnTo>
                    <a:cubicBezTo>
                      <a:pt x="2922" y="632"/>
                      <a:pt x="2909" y="640"/>
                      <a:pt x="2893" y="640"/>
                    </a:cubicBezTo>
                    <a:lnTo>
                      <a:pt x="2877" y="640"/>
                    </a:lnTo>
                    <a:lnTo>
                      <a:pt x="2906" y="629"/>
                    </a:lnTo>
                    <a:lnTo>
                      <a:pt x="2890" y="645"/>
                    </a:lnTo>
                    <a:cubicBezTo>
                      <a:pt x="2882" y="652"/>
                      <a:pt x="2872" y="656"/>
                      <a:pt x="2861" y="656"/>
                    </a:cubicBezTo>
                    <a:lnTo>
                      <a:pt x="2845" y="656"/>
                    </a:lnTo>
                    <a:lnTo>
                      <a:pt x="2829" y="656"/>
                    </a:lnTo>
                    <a:lnTo>
                      <a:pt x="2858" y="645"/>
                    </a:lnTo>
                    <a:lnTo>
                      <a:pt x="2842" y="661"/>
                    </a:lnTo>
                    <a:cubicBezTo>
                      <a:pt x="2839" y="664"/>
                      <a:pt x="2835" y="666"/>
                      <a:pt x="2831" y="668"/>
                    </a:cubicBezTo>
                    <a:lnTo>
                      <a:pt x="2799" y="684"/>
                    </a:lnTo>
                    <a:cubicBezTo>
                      <a:pt x="2794" y="687"/>
                      <a:pt x="2788" y="688"/>
                      <a:pt x="2781" y="688"/>
                    </a:cubicBezTo>
                    <a:lnTo>
                      <a:pt x="2765" y="688"/>
                    </a:lnTo>
                    <a:lnTo>
                      <a:pt x="2801" y="666"/>
                    </a:lnTo>
                    <a:lnTo>
                      <a:pt x="2785" y="698"/>
                    </a:lnTo>
                    <a:cubicBezTo>
                      <a:pt x="2778" y="712"/>
                      <a:pt x="2765" y="720"/>
                      <a:pt x="2749" y="720"/>
                    </a:cubicBezTo>
                    <a:lnTo>
                      <a:pt x="2733" y="720"/>
                    </a:lnTo>
                    <a:lnTo>
                      <a:pt x="2717" y="720"/>
                    </a:lnTo>
                    <a:lnTo>
                      <a:pt x="2753" y="698"/>
                    </a:lnTo>
                    <a:lnTo>
                      <a:pt x="2737" y="730"/>
                    </a:lnTo>
                    <a:cubicBezTo>
                      <a:pt x="2730" y="744"/>
                      <a:pt x="2717" y="752"/>
                      <a:pt x="2701" y="752"/>
                    </a:cubicBezTo>
                    <a:lnTo>
                      <a:pt x="2685" y="752"/>
                    </a:lnTo>
                    <a:lnTo>
                      <a:pt x="2669" y="752"/>
                    </a:lnTo>
                    <a:lnTo>
                      <a:pt x="2687" y="748"/>
                    </a:lnTo>
                    <a:lnTo>
                      <a:pt x="2655" y="764"/>
                    </a:lnTo>
                    <a:cubicBezTo>
                      <a:pt x="2650" y="767"/>
                      <a:pt x="2644" y="768"/>
                      <a:pt x="2637" y="768"/>
                    </a:cubicBezTo>
                    <a:lnTo>
                      <a:pt x="2621" y="768"/>
                    </a:lnTo>
                    <a:lnTo>
                      <a:pt x="2650" y="757"/>
                    </a:lnTo>
                    <a:lnTo>
                      <a:pt x="2634" y="773"/>
                    </a:lnTo>
                    <a:cubicBezTo>
                      <a:pt x="2626" y="780"/>
                      <a:pt x="2616" y="784"/>
                      <a:pt x="2605" y="784"/>
                    </a:cubicBezTo>
                    <a:lnTo>
                      <a:pt x="2589" y="784"/>
                    </a:lnTo>
                    <a:lnTo>
                      <a:pt x="2573" y="784"/>
                    </a:lnTo>
                    <a:lnTo>
                      <a:pt x="2557" y="784"/>
                    </a:lnTo>
                    <a:lnTo>
                      <a:pt x="2586" y="773"/>
                    </a:lnTo>
                    <a:lnTo>
                      <a:pt x="2570" y="789"/>
                    </a:lnTo>
                    <a:cubicBezTo>
                      <a:pt x="2562" y="796"/>
                      <a:pt x="2552" y="800"/>
                      <a:pt x="2541" y="800"/>
                    </a:cubicBezTo>
                    <a:lnTo>
                      <a:pt x="2525" y="800"/>
                    </a:lnTo>
                    <a:lnTo>
                      <a:pt x="2543" y="796"/>
                    </a:lnTo>
                    <a:lnTo>
                      <a:pt x="2511" y="812"/>
                    </a:lnTo>
                    <a:cubicBezTo>
                      <a:pt x="2506" y="815"/>
                      <a:pt x="2500" y="816"/>
                      <a:pt x="2493" y="816"/>
                    </a:cubicBezTo>
                    <a:lnTo>
                      <a:pt x="2477" y="816"/>
                    </a:lnTo>
                    <a:lnTo>
                      <a:pt x="2506" y="805"/>
                    </a:lnTo>
                    <a:lnTo>
                      <a:pt x="2490" y="821"/>
                    </a:lnTo>
                    <a:cubicBezTo>
                      <a:pt x="2482" y="828"/>
                      <a:pt x="2472" y="832"/>
                      <a:pt x="2461" y="832"/>
                    </a:cubicBezTo>
                    <a:lnTo>
                      <a:pt x="2445" y="832"/>
                    </a:lnTo>
                    <a:lnTo>
                      <a:pt x="2429" y="832"/>
                    </a:lnTo>
                    <a:lnTo>
                      <a:pt x="2465" y="810"/>
                    </a:lnTo>
                    <a:lnTo>
                      <a:pt x="2449" y="842"/>
                    </a:lnTo>
                    <a:cubicBezTo>
                      <a:pt x="2447" y="846"/>
                      <a:pt x="2445" y="850"/>
                      <a:pt x="2442" y="853"/>
                    </a:cubicBezTo>
                    <a:lnTo>
                      <a:pt x="2426" y="869"/>
                    </a:lnTo>
                    <a:cubicBezTo>
                      <a:pt x="2418" y="876"/>
                      <a:pt x="2408" y="880"/>
                      <a:pt x="2397" y="880"/>
                    </a:cubicBezTo>
                    <a:lnTo>
                      <a:pt x="2381" y="880"/>
                    </a:lnTo>
                    <a:lnTo>
                      <a:pt x="2399" y="876"/>
                    </a:lnTo>
                    <a:lnTo>
                      <a:pt x="2367" y="892"/>
                    </a:lnTo>
                    <a:cubicBezTo>
                      <a:pt x="2362" y="895"/>
                      <a:pt x="2356" y="896"/>
                      <a:pt x="2349" y="896"/>
                    </a:cubicBezTo>
                    <a:lnTo>
                      <a:pt x="2333" y="896"/>
                    </a:lnTo>
                    <a:lnTo>
                      <a:pt x="2369" y="874"/>
                    </a:lnTo>
                    <a:lnTo>
                      <a:pt x="2353" y="906"/>
                    </a:lnTo>
                    <a:cubicBezTo>
                      <a:pt x="2346" y="920"/>
                      <a:pt x="2333" y="928"/>
                      <a:pt x="2317" y="928"/>
                    </a:cubicBezTo>
                    <a:lnTo>
                      <a:pt x="2301" y="928"/>
                    </a:lnTo>
                    <a:lnTo>
                      <a:pt x="2330" y="917"/>
                    </a:lnTo>
                    <a:lnTo>
                      <a:pt x="2314" y="933"/>
                    </a:lnTo>
                    <a:cubicBezTo>
                      <a:pt x="2306" y="940"/>
                      <a:pt x="2296" y="944"/>
                      <a:pt x="2285" y="944"/>
                    </a:cubicBezTo>
                    <a:lnTo>
                      <a:pt x="2269" y="944"/>
                    </a:lnTo>
                    <a:lnTo>
                      <a:pt x="2298" y="933"/>
                    </a:lnTo>
                    <a:lnTo>
                      <a:pt x="2282" y="949"/>
                    </a:lnTo>
                    <a:cubicBezTo>
                      <a:pt x="2274" y="956"/>
                      <a:pt x="2264" y="960"/>
                      <a:pt x="2253" y="960"/>
                    </a:cubicBezTo>
                    <a:lnTo>
                      <a:pt x="2237" y="960"/>
                    </a:lnTo>
                    <a:lnTo>
                      <a:pt x="2266" y="949"/>
                    </a:lnTo>
                    <a:lnTo>
                      <a:pt x="2234" y="981"/>
                    </a:lnTo>
                    <a:lnTo>
                      <a:pt x="2218" y="997"/>
                    </a:lnTo>
                    <a:lnTo>
                      <a:pt x="2202" y="1013"/>
                    </a:lnTo>
                    <a:lnTo>
                      <a:pt x="2209" y="1002"/>
                    </a:lnTo>
                    <a:lnTo>
                      <a:pt x="2193" y="1034"/>
                    </a:lnTo>
                    <a:cubicBezTo>
                      <a:pt x="2191" y="1038"/>
                      <a:pt x="2189" y="1042"/>
                      <a:pt x="2186" y="1045"/>
                    </a:cubicBezTo>
                    <a:lnTo>
                      <a:pt x="2170" y="1061"/>
                    </a:lnTo>
                    <a:cubicBezTo>
                      <a:pt x="2162" y="1068"/>
                      <a:pt x="2152" y="1072"/>
                      <a:pt x="2141" y="1072"/>
                    </a:cubicBezTo>
                    <a:lnTo>
                      <a:pt x="2125" y="1072"/>
                    </a:lnTo>
                    <a:lnTo>
                      <a:pt x="2163" y="1045"/>
                    </a:lnTo>
                    <a:lnTo>
                      <a:pt x="2147" y="1093"/>
                    </a:lnTo>
                    <a:cubicBezTo>
                      <a:pt x="2145" y="1099"/>
                      <a:pt x="2142" y="1104"/>
                      <a:pt x="2138" y="1109"/>
                    </a:cubicBezTo>
                    <a:lnTo>
                      <a:pt x="2122" y="1125"/>
                    </a:lnTo>
                    <a:cubicBezTo>
                      <a:pt x="2119" y="1128"/>
                      <a:pt x="2115" y="1130"/>
                      <a:pt x="2111" y="1132"/>
                    </a:cubicBezTo>
                    <a:lnTo>
                      <a:pt x="2079" y="1148"/>
                    </a:lnTo>
                    <a:cubicBezTo>
                      <a:pt x="2074" y="1151"/>
                      <a:pt x="2068" y="1152"/>
                      <a:pt x="2061" y="1152"/>
                    </a:cubicBezTo>
                    <a:lnTo>
                      <a:pt x="2045" y="1152"/>
                    </a:lnTo>
                    <a:lnTo>
                      <a:pt x="2074" y="1141"/>
                    </a:lnTo>
                    <a:lnTo>
                      <a:pt x="2058" y="1157"/>
                    </a:lnTo>
                    <a:lnTo>
                      <a:pt x="2042" y="1173"/>
                    </a:lnTo>
                    <a:cubicBezTo>
                      <a:pt x="2034" y="1180"/>
                      <a:pt x="2024" y="1184"/>
                      <a:pt x="2013" y="1184"/>
                    </a:cubicBezTo>
                    <a:lnTo>
                      <a:pt x="1997" y="1184"/>
                    </a:lnTo>
                    <a:lnTo>
                      <a:pt x="2026" y="1173"/>
                    </a:lnTo>
                    <a:lnTo>
                      <a:pt x="2010" y="1189"/>
                    </a:lnTo>
                    <a:cubicBezTo>
                      <a:pt x="2002" y="1196"/>
                      <a:pt x="1992" y="1200"/>
                      <a:pt x="1981" y="1200"/>
                    </a:cubicBezTo>
                    <a:lnTo>
                      <a:pt x="1965" y="1200"/>
                    </a:lnTo>
                    <a:lnTo>
                      <a:pt x="1994" y="1189"/>
                    </a:lnTo>
                    <a:lnTo>
                      <a:pt x="1978" y="1205"/>
                    </a:lnTo>
                    <a:cubicBezTo>
                      <a:pt x="1975" y="1208"/>
                      <a:pt x="1971" y="1210"/>
                      <a:pt x="1967" y="1212"/>
                    </a:cubicBezTo>
                    <a:lnTo>
                      <a:pt x="1935" y="1228"/>
                    </a:lnTo>
                    <a:cubicBezTo>
                      <a:pt x="1930" y="1231"/>
                      <a:pt x="1924" y="1232"/>
                      <a:pt x="1917" y="1232"/>
                    </a:cubicBezTo>
                    <a:lnTo>
                      <a:pt x="1901" y="1232"/>
                    </a:lnTo>
                    <a:lnTo>
                      <a:pt x="1930" y="1221"/>
                    </a:lnTo>
                    <a:lnTo>
                      <a:pt x="1914" y="1237"/>
                    </a:lnTo>
                    <a:lnTo>
                      <a:pt x="1898" y="1253"/>
                    </a:lnTo>
                    <a:lnTo>
                      <a:pt x="1882" y="1269"/>
                    </a:lnTo>
                    <a:lnTo>
                      <a:pt x="1866" y="1285"/>
                    </a:lnTo>
                    <a:lnTo>
                      <a:pt x="1873" y="1274"/>
                    </a:lnTo>
                    <a:lnTo>
                      <a:pt x="1857" y="1306"/>
                    </a:lnTo>
                    <a:cubicBezTo>
                      <a:pt x="1850" y="1320"/>
                      <a:pt x="1837" y="1328"/>
                      <a:pt x="1821" y="1328"/>
                    </a:cubicBezTo>
                    <a:lnTo>
                      <a:pt x="1805" y="1328"/>
                    </a:lnTo>
                    <a:lnTo>
                      <a:pt x="1823" y="1324"/>
                    </a:lnTo>
                    <a:lnTo>
                      <a:pt x="1791" y="1340"/>
                    </a:lnTo>
                    <a:lnTo>
                      <a:pt x="1809" y="1322"/>
                    </a:lnTo>
                    <a:lnTo>
                      <a:pt x="1793" y="1354"/>
                    </a:lnTo>
                    <a:cubicBezTo>
                      <a:pt x="1791" y="1358"/>
                      <a:pt x="1789" y="1362"/>
                      <a:pt x="1786" y="1365"/>
                    </a:cubicBezTo>
                    <a:lnTo>
                      <a:pt x="1770" y="1381"/>
                    </a:lnTo>
                    <a:cubicBezTo>
                      <a:pt x="1762" y="1388"/>
                      <a:pt x="1752" y="1392"/>
                      <a:pt x="1741" y="1392"/>
                    </a:cubicBezTo>
                    <a:lnTo>
                      <a:pt x="1725" y="1392"/>
                    </a:lnTo>
                    <a:lnTo>
                      <a:pt x="1754" y="1381"/>
                    </a:lnTo>
                    <a:lnTo>
                      <a:pt x="1738" y="1397"/>
                    </a:lnTo>
                    <a:cubicBezTo>
                      <a:pt x="1730" y="1404"/>
                      <a:pt x="1720" y="1408"/>
                      <a:pt x="1709" y="1408"/>
                    </a:cubicBezTo>
                    <a:lnTo>
                      <a:pt x="1693" y="1408"/>
                    </a:lnTo>
                    <a:lnTo>
                      <a:pt x="1722" y="1397"/>
                    </a:lnTo>
                    <a:lnTo>
                      <a:pt x="1706" y="1413"/>
                    </a:lnTo>
                    <a:cubicBezTo>
                      <a:pt x="1698" y="1420"/>
                      <a:pt x="1688" y="1424"/>
                      <a:pt x="1677" y="1424"/>
                    </a:cubicBezTo>
                    <a:lnTo>
                      <a:pt x="1661" y="1424"/>
                    </a:lnTo>
                    <a:lnTo>
                      <a:pt x="1629" y="1424"/>
                    </a:lnTo>
                    <a:lnTo>
                      <a:pt x="1613" y="1424"/>
                    </a:lnTo>
                    <a:lnTo>
                      <a:pt x="1649" y="1402"/>
                    </a:lnTo>
                    <a:lnTo>
                      <a:pt x="1633" y="1434"/>
                    </a:lnTo>
                    <a:cubicBezTo>
                      <a:pt x="1631" y="1438"/>
                      <a:pt x="1629" y="1442"/>
                      <a:pt x="1626" y="1445"/>
                    </a:cubicBezTo>
                    <a:lnTo>
                      <a:pt x="1610" y="1461"/>
                    </a:lnTo>
                    <a:lnTo>
                      <a:pt x="1594" y="1477"/>
                    </a:lnTo>
                    <a:lnTo>
                      <a:pt x="1601" y="1466"/>
                    </a:lnTo>
                    <a:lnTo>
                      <a:pt x="1585" y="1498"/>
                    </a:lnTo>
                    <a:cubicBezTo>
                      <a:pt x="1583" y="1502"/>
                      <a:pt x="1581" y="1506"/>
                      <a:pt x="1578" y="1509"/>
                    </a:cubicBezTo>
                    <a:lnTo>
                      <a:pt x="1562" y="1525"/>
                    </a:lnTo>
                    <a:lnTo>
                      <a:pt x="1569" y="1514"/>
                    </a:lnTo>
                    <a:lnTo>
                      <a:pt x="1553" y="1546"/>
                    </a:lnTo>
                    <a:cubicBezTo>
                      <a:pt x="1549" y="1554"/>
                      <a:pt x="1543" y="1560"/>
                      <a:pt x="1535" y="1564"/>
                    </a:cubicBezTo>
                    <a:lnTo>
                      <a:pt x="1503" y="1580"/>
                    </a:lnTo>
                    <a:lnTo>
                      <a:pt x="1514" y="1573"/>
                    </a:lnTo>
                    <a:lnTo>
                      <a:pt x="1498" y="1589"/>
                    </a:lnTo>
                    <a:cubicBezTo>
                      <a:pt x="1490" y="1596"/>
                      <a:pt x="1480" y="1600"/>
                      <a:pt x="1469" y="1600"/>
                    </a:cubicBezTo>
                    <a:lnTo>
                      <a:pt x="1453" y="1600"/>
                    </a:lnTo>
                    <a:lnTo>
                      <a:pt x="1489" y="1578"/>
                    </a:lnTo>
                    <a:lnTo>
                      <a:pt x="1473" y="1610"/>
                    </a:lnTo>
                    <a:cubicBezTo>
                      <a:pt x="1471" y="1614"/>
                      <a:pt x="1469" y="1618"/>
                      <a:pt x="1466" y="1621"/>
                    </a:cubicBezTo>
                    <a:lnTo>
                      <a:pt x="1450" y="1637"/>
                    </a:lnTo>
                    <a:lnTo>
                      <a:pt x="1457" y="1626"/>
                    </a:lnTo>
                    <a:lnTo>
                      <a:pt x="1441" y="1658"/>
                    </a:lnTo>
                    <a:cubicBezTo>
                      <a:pt x="1439" y="1662"/>
                      <a:pt x="1437" y="1666"/>
                      <a:pt x="1434" y="1669"/>
                    </a:cubicBezTo>
                    <a:lnTo>
                      <a:pt x="1418" y="1685"/>
                    </a:lnTo>
                    <a:lnTo>
                      <a:pt x="1402" y="1701"/>
                    </a:lnTo>
                    <a:lnTo>
                      <a:pt x="1370" y="1733"/>
                    </a:lnTo>
                    <a:lnTo>
                      <a:pt x="1354" y="1749"/>
                    </a:lnTo>
                    <a:lnTo>
                      <a:pt x="1338" y="1765"/>
                    </a:lnTo>
                    <a:lnTo>
                      <a:pt x="1322" y="1781"/>
                    </a:lnTo>
                    <a:lnTo>
                      <a:pt x="1329" y="1770"/>
                    </a:lnTo>
                    <a:lnTo>
                      <a:pt x="1313" y="1802"/>
                    </a:lnTo>
                    <a:cubicBezTo>
                      <a:pt x="1311" y="1806"/>
                      <a:pt x="1309" y="1810"/>
                      <a:pt x="1306" y="1813"/>
                    </a:cubicBezTo>
                    <a:lnTo>
                      <a:pt x="1290" y="1829"/>
                    </a:lnTo>
                    <a:lnTo>
                      <a:pt x="1297" y="1818"/>
                    </a:lnTo>
                    <a:lnTo>
                      <a:pt x="1281" y="1850"/>
                    </a:lnTo>
                    <a:cubicBezTo>
                      <a:pt x="1279" y="1854"/>
                      <a:pt x="1277" y="1858"/>
                      <a:pt x="1274" y="1861"/>
                    </a:cubicBezTo>
                    <a:lnTo>
                      <a:pt x="1258" y="1877"/>
                    </a:lnTo>
                    <a:cubicBezTo>
                      <a:pt x="1255" y="1880"/>
                      <a:pt x="1251" y="1882"/>
                      <a:pt x="1247" y="1884"/>
                    </a:cubicBezTo>
                    <a:lnTo>
                      <a:pt x="1215" y="1900"/>
                    </a:lnTo>
                    <a:lnTo>
                      <a:pt x="1226" y="1893"/>
                    </a:lnTo>
                    <a:lnTo>
                      <a:pt x="1210" y="1909"/>
                    </a:lnTo>
                    <a:lnTo>
                      <a:pt x="1194" y="1925"/>
                    </a:lnTo>
                    <a:cubicBezTo>
                      <a:pt x="1186" y="1932"/>
                      <a:pt x="1176" y="1936"/>
                      <a:pt x="1165" y="1936"/>
                    </a:cubicBezTo>
                    <a:lnTo>
                      <a:pt x="1149" y="1936"/>
                    </a:lnTo>
                    <a:lnTo>
                      <a:pt x="1178" y="1925"/>
                    </a:lnTo>
                    <a:lnTo>
                      <a:pt x="1162" y="1941"/>
                    </a:lnTo>
                    <a:lnTo>
                      <a:pt x="1169" y="1930"/>
                    </a:lnTo>
                    <a:lnTo>
                      <a:pt x="1153" y="1962"/>
                    </a:lnTo>
                    <a:cubicBezTo>
                      <a:pt x="1146" y="1976"/>
                      <a:pt x="1133" y="1984"/>
                      <a:pt x="1117" y="1984"/>
                    </a:cubicBezTo>
                    <a:lnTo>
                      <a:pt x="1101" y="1984"/>
                    </a:lnTo>
                    <a:lnTo>
                      <a:pt x="1130" y="1973"/>
                    </a:lnTo>
                    <a:lnTo>
                      <a:pt x="1114" y="1989"/>
                    </a:lnTo>
                    <a:lnTo>
                      <a:pt x="1082" y="2021"/>
                    </a:lnTo>
                    <a:lnTo>
                      <a:pt x="1066" y="2037"/>
                    </a:lnTo>
                    <a:lnTo>
                      <a:pt x="1050" y="2053"/>
                    </a:lnTo>
                    <a:lnTo>
                      <a:pt x="1057" y="2042"/>
                    </a:lnTo>
                    <a:lnTo>
                      <a:pt x="1041" y="2074"/>
                    </a:lnTo>
                    <a:cubicBezTo>
                      <a:pt x="1039" y="2078"/>
                      <a:pt x="1037" y="2082"/>
                      <a:pt x="1034" y="2085"/>
                    </a:cubicBezTo>
                    <a:lnTo>
                      <a:pt x="1018" y="2101"/>
                    </a:lnTo>
                    <a:lnTo>
                      <a:pt x="1002" y="2117"/>
                    </a:lnTo>
                    <a:lnTo>
                      <a:pt x="986" y="2133"/>
                    </a:lnTo>
                    <a:lnTo>
                      <a:pt x="993" y="2122"/>
                    </a:lnTo>
                    <a:lnTo>
                      <a:pt x="977" y="2154"/>
                    </a:lnTo>
                    <a:cubicBezTo>
                      <a:pt x="975" y="2158"/>
                      <a:pt x="973" y="2162"/>
                      <a:pt x="970" y="2165"/>
                    </a:cubicBezTo>
                    <a:lnTo>
                      <a:pt x="938" y="2197"/>
                    </a:lnTo>
                    <a:cubicBezTo>
                      <a:pt x="930" y="2204"/>
                      <a:pt x="920" y="2208"/>
                      <a:pt x="909" y="2208"/>
                    </a:cubicBezTo>
                    <a:lnTo>
                      <a:pt x="893" y="2208"/>
                    </a:lnTo>
                    <a:lnTo>
                      <a:pt x="922" y="2197"/>
                    </a:lnTo>
                    <a:lnTo>
                      <a:pt x="906" y="2213"/>
                    </a:lnTo>
                    <a:cubicBezTo>
                      <a:pt x="898" y="2220"/>
                      <a:pt x="888" y="2224"/>
                      <a:pt x="877" y="2224"/>
                    </a:cubicBezTo>
                    <a:lnTo>
                      <a:pt x="861" y="2224"/>
                    </a:lnTo>
                    <a:lnTo>
                      <a:pt x="890" y="2213"/>
                    </a:lnTo>
                    <a:lnTo>
                      <a:pt x="874" y="2229"/>
                    </a:lnTo>
                    <a:cubicBezTo>
                      <a:pt x="866" y="2236"/>
                      <a:pt x="856" y="2240"/>
                      <a:pt x="845" y="2240"/>
                    </a:cubicBezTo>
                    <a:lnTo>
                      <a:pt x="829" y="2240"/>
                    </a:lnTo>
                    <a:lnTo>
                      <a:pt x="813" y="2240"/>
                    </a:lnTo>
                    <a:lnTo>
                      <a:pt x="851" y="2213"/>
                    </a:lnTo>
                    <a:lnTo>
                      <a:pt x="835" y="2261"/>
                    </a:lnTo>
                    <a:cubicBezTo>
                      <a:pt x="832" y="2271"/>
                      <a:pt x="825" y="2280"/>
                      <a:pt x="815" y="2284"/>
                    </a:cubicBezTo>
                    <a:lnTo>
                      <a:pt x="783" y="2300"/>
                    </a:lnTo>
                    <a:cubicBezTo>
                      <a:pt x="778" y="2303"/>
                      <a:pt x="772" y="2304"/>
                      <a:pt x="765" y="2304"/>
                    </a:cubicBezTo>
                    <a:lnTo>
                      <a:pt x="749" y="2304"/>
                    </a:lnTo>
                    <a:lnTo>
                      <a:pt x="785" y="2282"/>
                    </a:lnTo>
                    <a:lnTo>
                      <a:pt x="769" y="2314"/>
                    </a:lnTo>
                    <a:lnTo>
                      <a:pt x="753" y="2346"/>
                    </a:lnTo>
                    <a:cubicBezTo>
                      <a:pt x="751" y="2350"/>
                      <a:pt x="749" y="2354"/>
                      <a:pt x="746" y="2357"/>
                    </a:cubicBezTo>
                    <a:lnTo>
                      <a:pt x="730" y="2373"/>
                    </a:lnTo>
                    <a:cubicBezTo>
                      <a:pt x="722" y="2380"/>
                      <a:pt x="712" y="2384"/>
                      <a:pt x="701" y="2384"/>
                    </a:cubicBezTo>
                    <a:lnTo>
                      <a:pt x="685" y="2384"/>
                    </a:lnTo>
                    <a:lnTo>
                      <a:pt x="714" y="2373"/>
                    </a:lnTo>
                    <a:lnTo>
                      <a:pt x="698" y="2389"/>
                    </a:lnTo>
                    <a:lnTo>
                      <a:pt x="682" y="2405"/>
                    </a:lnTo>
                    <a:cubicBezTo>
                      <a:pt x="679" y="2408"/>
                      <a:pt x="675" y="2410"/>
                      <a:pt x="671" y="2412"/>
                    </a:cubicBezTo>
                    <a:lnTo>
                      <a:pt x="639" y="2428"/>
                    </a:lnTo>
                    <a:lnTo>
                      <a:pt x="650" y="2421"/>
                    </a:lnTo>
                    <a:lnTo>
                      <a:pt x="634" y="2437"/>
                    </a:lnTo>
                    <a:lnTo>
                      <a:pt x="618" y="2453"/>
                    </a:lnTo>
                    <a:cubicBezTo>
                      <a:pt x="610" y="2460"/>
                      <a:pt x="600" y="2464"/>
                      <a:pt x="589" y="2464"/>
                    </a:cubicBezTo>
                    <a:lnTo>
                      <a:pt x="573" y="2464"/>
                    </a:lnTo>
                    <a:lnTo>
                      <a:pt x="602" y="2453"/>
                    </a:lnTo>
                    <a:lnTo>
                      <a:pt x="586" y="2469"/>
                    </a:lnTo>
                    <a:lnTo>
                      <a:pt x="570" y="2485"/>
                    </a:lnTo>
                    <a:lnTo>
                      <a:pt x="554" y="2501"/>
                    </a:lnTo>
                    <a:lnTo>
                      <a:pt x="538" y="2517"/>
                    </a:lnTo>
                    <a:lnTo>
                      <a:pt x="506" y="2549"/>
                    </a:lnTo>
                    <a:lnTo>
                      <a:pt x="513" y="2538"/>
                    </a:lnTo>
                    <a:lnTo>
                      <a:pt x="497" y="2570"/>
                    </a:lnTo>
                    <a:cubicBezTo>
                      <a:pt x="495" y="2574"/>
                      <a:pt x="493" y="2578"/>
                      <a:pt x="490" y="2581"/>
                    </a:cubicBezTo>
                    <a:lnTo>
                      <a:pt x="474" y="2597"/>
                    </a:lnTo>
                    <a:lnTo>
                      <a:pt x="458" y="2613"/>
                    </a:lnTo>
                    <a:cubicBezTo>
                      <a:pt x="450" y="2620"/>
                      <a:pt x="440" y="2624"/>
                      <a:pt x="429" y="2624"/>
                    </a:cubicBezTo>
                    <a:lnTo>
                      <a:pt x="413" y="2624"/>
                    </a:lnTo>
                    <a:lnTo>
                      <a:pt x="442" y="2613"/>
                    </a:lnTo>
                    <a:lnTo>
                      <a:pt x="426" y="2629"/>
                    </a:lnTo>
                    <a:lnTo>
                      <a:pt x="433" y="2618"/>
                    </a:lnTo>
                    <a:lnTo>
                      <a:pt x="417" y="2650"/>
                    </a:lnTo>
                    <a:cubicBezTo>
                      <a:pt x="410" y="2664"/>
                      <a:pt x="397" y="2672"/>
                      <a:pt x="381" y="2672"/>
                    </a:cubicBezTo>
                    <a:lnTo>
                      <a:pt x="365" y="2672"/>
                    </a:lnTo>
                    <a:lnTo>
                      <a:pt x="333" y="2672"/>
                    </a:lnTo>
                    <a:lnTo>
                      <a:pt x="362" y="2661"/>
                    </a:lnTo>
                    <a:lnTo>
                      <a:pt x="346" y="2677"/>
                    </a:lnTo>
                    <a:lnTo>
                      <a:pt x="353" y="2666"/>
                    </a:lnTo>
                    <a:lnTo>
                      <a:pt x="337" y="2698"/>
                    </a:lnTo>
                    <a:cubicBezTo>
                      <a:pt x="335" y="2702"/>
                      <a:pt x="333" y="2706"/>
                      <a:pt x="330" y="2709"/>
                    </a:cubicBezTo>
                    <a:lnTo>
                      <a:pt x="314" y="2725"/>
                    </a:lnTo>
                    <a:lnTo>
                      <a:pt x="323" y="2709"/>
                    </a:lnTo>
                    <a:lnTo>
                      <a:pt x="307" y="2757"/>
                    </a:lnTo>
                    <a:cubicBezTo>
                      <a:pt x="305" y="2763"/>
                      <a:pt x="302" y="2768"/>
                      <a:pt x="298" y="2773"/>
                    </a:cubicBezTo>
                    <a:lnTo>
                      <a:pt x="282" y="2789"/>
                    </a:lnTo>
                    <a:lnTo>
                      <a:pt x="266" y="2805"/>
                    </a:lnTo>
                    <a:lnTo>
                      <a:pt x="273" y="2794"/>
                    </a:lnTo>
                    <a:lnTo>
                      <a:pt x="257" y="2826"/>
                    </a:lnTo>
                    <a:cubicBezTo>
                      <a:pt x="250" y="2840"/>
                      <a:pt x="237" y="2848"/>
                      <a:pt x="221" y="2848"/>
                    </a:cubicBezTo>
                    <a:lnTo>
                      <a:pt x="189" y="2848"/>
                    </a:lnTo>
                    <a:lnTo>
                      <a:pt x="225" y="2826"/>
                    </a:lnTo>
                    <a:lnTo>
                      <a:pt x="209" y="2858"/>
                    </a:lnTo>
                    <a:cubicBezTo>
                      <a:pt x="207" y="2862"/>
                      <a:pt x="205" y="2866"/>
                      <a:pt x="202" y="2869"/>
                    </a:cubicBezTo>
                    <a:lnTo>
                      <a:pt x="186" y="2885"/>
                    </a:lnTo>
                    <a:lnTo>
                      <a:pt x="170" y="2901"/>
                    </a:lnTo>
                    <a:lnTo>
                      <a:pt x="154" y="2917"/>
                    </a:lnTo>
                    <a:lnTo>
                      <a:pt x="138" y="2933"/>
                    </a:lnTo>
                    <a:cubicBezTo>
                      <a:pt x="130" y="2940"/>
                      <a:pt x="120" y="2944"/>
                      <a:pt x="109" y="2944"/>
                    </a:cubicBezTo>
                    <a:lnTo>
                      <a:pt x="93" y="2944"/>
                    </a:lnTo>
                    <a:lnTo>
                      <a:pt x="122" y="2933"/>
                    </a:lnTo>
                    <a:lnTo>
                      <a:pt x="106" y="2949"/>
                    </a:lnTo>
                    <a:cubicBezTo>
                      <a:pt x="103" y="2952"/>
                      <a:pt x="99" y="2954"/>
                      <a:pt x="95" y="2956"/>
                    </a:cubicBezTo>
                    <a:lnTo>
                      <a:pt x="63" y="2972"/>
                    </a:lnTo>
                    <a:cubicBezTo>
                      <a:pt x="44" y="2982"/>
                      <a:pt x="20" y="2974"/>
                      <a:pt x="10" y="2954"/>
                    </a:cubicBezTo>
                    <a:cubicBezTo>
                      <a:pt x="0" y="2935"/>
                      <a:pt x="8" y="2911"/>
                      <a:pt x="28" y="2901"/>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83" name="Freeform 12"/>
              <p:cNvSpPr>
                <a:spLocks/>
              </p:cNvSpPr>
              <p:nvPr/>
            </p:nvSpPr>
            <p:spPr bwMode="auto">
              <a:xfrm>
                <a:off x="6326069" y="3068638"/>
                <a:ext cx="968461" cy="874713"/>
              </a:xfrm>
              <a:custGeom>
                <a:avLst/>
                <a:gdLst>
                  <a:gd name="T0" fmla="*/ 136 w 3683"/>
                  <a:gd name="T1" fmla="*/ 2599 h 2788"/>
                  <a:gd name="T2" fmla="*/ 299 w 3683"/>
                  <a:gd name="T3" fmla="*/ 2496 h 2788"/>
                  <a:gd name="T4" fmla="*/ 427 w 3683"/>
                  <a:gd name="T5" fmla="*/ 2400 h 2788"/>
                  <a:gd name="T6" fmla="*/ 504 w 3683"/>
                  <a:gd name="T7" fmla="*/ 2327 h 2788"/>
                  <a:gd name="T8" fmla="*/ 651 w 3683"/>
                  <a:gd name="T9" fmla="*/ 2240 h 2788"/>
                  <a:gd name="T10" fmla="*/ 712 w 3683"/>
                  <a:gd name="T11" fmla="*/ 2135 h 2788"/>
                  <a:gd name="T12" fmla="*/ 824 w 3683"/>
                  <a:gd name="T13" fmla="*/ 2055 h 2788"/>
                  <a:gd name="T14" fmla="*/ 971 w 3683"/>
                  <a:gd name="T15" fmla="*/ 1936 h 2788"/>
                  <a:gd name="T16" fmla="*/ 1087 w 3683"/>
                  <a:gd name="T17" fmla="*/ 1884 h 2788"/>
                  <a:gd name="T18" fmla="*/ 1195 w 3683"/>
                  <a:gd name="T19" fmla="*/ 1760 h 2788"/>
                  <a:gd name="T20" fmla="*/ 1323 w 3683"/>
                  <a:gd name="T21" fmla="*/ 1648 h 2788"/>
                  <a:gd name="T22" fmla="*/ 1423 w 3683"/>
                  <a:gd name="T23" fmla="*/ 1596 h 2788"/>
                  <a:gd name="T24" fmla="*/ 1567 w 3683"/>
                  <a:gd name="T25" fmla="*/ 1468 h 2788"/>
                  <a:gd name="T26" fmla="*/ 1707 w 3683"/>
                  <a:gd name="T27" fmla="*/ 1392 h 2788"/>
                  <a:gd name="T28" fmla="*/ 1784 w 3683"/>
                  <a:gd name="T29" fmla="*/ 1319 h 2788"/>
                  <a:gd name="T30" fmla="*/ 1915 w 3683"/>
                  <a:gd name="T31" fmla="*/ 1248 h 2788"/>
                  <a:gd name="T32" fmla="*/ 1992 w 3683"/>
                  <a:gd name="T33" fmla="*/ 1159 h 2788"/>
                  <a:gd name="T34" fmla="*/ 2111 w 3683"/>
                  <a:gd name="T35" fmla="*/ 1052 h 2788"/>
                  <a:gd name="T36" fmla="*/ 2235 w 3683"/>
                  <a:gd name="T37" fmla="*/ 992 h 2788"/>
                  <a:gd name="T38" fmla="*/ 2303 w 3683"/>
                  <a:gd name="T39" fmla="*/ 940 h 2788"/>
                  <a:gd name="T40" fmla="*/ 2408 w 3683"/>
                  <a:gd name="T41" fmla="*/ 887 h 2788"/>
                  <a:gd name="T42" fmla="*/ 2520 w 3683"/>
                  <a:gd name="T43" fmla="*/ 791 h 2788"/>
                  <a:gd name="T44" fmla="*/ 2671 w 3683"/>
                  <a:gd name="T45" fmla="*/ 700 h 2788"/>
                  <a:gd name="T46" fmla="*/ 2783 w 3683"/>
                  <a:gd name="T47" fmla="*/ 572 h 2788"/>
                  <a:gd name="T48" fmla="*/ 2907 w 3683"/>
                  <a:gd name="T49" fmla="*/ 464 h 2788"/>
                  <a:gd name="T50" fmla="*/ 2991 w 3683"/>
                  <a:gd name="T51" fmla="*/ 428 h 2788"/>
                  <a:gd name="T52" fmla="*/ 3103 w 3683"/>
                  <a:gd name="T53" fmla="*/ 316 h 2788"/>
                  <a:gd name="T54" fmla="*/ 3243 w 3683"/>
                  <a:gd name="T55" fmla="*/ 240 h 2788"/>
                  <a:gd name="T56" fmla="*/ 3304 w 3683"/>
                  <a:gd name="T57" fmla="*/ 231 h 2788"/>
                  <a:gd name="T58" fmla="*/ 3467 w 3683"/>
                  <a:gd name="T59" fmla="*/ 128 h 2788"/>
                  <a:gd name="T60" fmla="*/ 3551 w 3683"/>
                  <a:gd name="T61" fmla="*/ 12 h 2788"/>
                  <a:gd name="T62" fmla="*/ 3579 w 3683"/>
                  <a:gd name="T63" fmla="*/ 80 h 2788"/>
                  <a:gd name="T64" fmla="*/ 3496 w 3683"/>
                  <a:gd name="T65" fmla="*/ 197 h 2788"/>
                  <a:gd name="T66" fmla="*/ 3391 w 3683"/>
                  <a:gd name="T67" fmla="*/ 234 h 2788"/>
                  <a:gd name="T68" fmla="*/ 3272 w 3683"/>
                  <a:gd name="T69" fmla="*/ 309 h 2788"/>
                  <a:gd name="T70" fmla="*/ 3176 w 3683"/>
                  <a:gd name="T71" fmla="*/ 357 h 2788"/>
                  <a:gd name="T72" fmla="*/ 3064 w 3683"/>
                  <a:gd name="T73" fmla="*/ 469 h 2788"/>
                  <a:gd name="T74" fmla="*/ 2923 w 3683"/>
                  <a:gd name="T75" fmla="*/ 544 h 2788"/>
                  <a:gd name="T76" fmla="*/ 2856 w 3683"/>
                  <a:gd name="T77" fmla="*/ 613 h 2788"/>
                  <a:gd name="T78" fmla="*/ 2744 w 3683"/>
                  <a:gd name="T79" fmla="*/ 741 h 2788"/>
                  <a:gd name="T80" fmla="*/ 2584 w 3683"/>
                  <a:gd name="T81" fmla="*/ 837 h 2788"/>
                  <a:gd name="T82" fmla="*/ 2495 w 3683"/>
                  <a:gd name="T83" fmla="*/ 890 h 2788"/>
                  <a:gd name="T84" fmla="*/ 2376 w 3683"/>
                  <a:gd name="T85" fmla="*/ 981 h 2788"/>
                  <a:gd name="T86" fmla="*/ 2251 w 3683"/>
                  <a:gd name="T87" fmla="*/ 1072 h 2788"/>
                  <a:gd name="T88" fmla="*/ 2139 w 3683"/>
                  <a:gd name="T89" fmla="*/ 1120 h 2788"/>
                  <a:gd name="T90" fmla="*/ 2079 w 3683"/>
                  <a:gd name="T91" fmla="*/ 1162 h 2788"/>
                  <a:gd name="T92" fmla="*/ 1944 w 3683"/>
                  <a:gd name="T93" fmla="*/ 1317 h 2788"/>
                  <a:gd name="T94" fmla="*/ 1819 w 3683"/>
                  <a:gd name="T95" fmla="*/ 1376 h 2788"/>
                  <a:gd name="T96" fmla="*/ 1745 w 3683"/>
                  <a:gd name="T97" fmla="*/ 1445 h 2788"/>
                  <a:gd name="T98" fmla="*/ 1640 w 3683"/>
                  <a:gd name="T99" fmla="*/ 1509 h 2788"/>
                  <a:gd name="T100" fmla="*/ 1496 w 3683"/>
                  <a:gd name="T101" fmla="*/ 1637 h 2788"/>
                  <a:gd name="T102" fmla="*/ 1352 w 3683"/>
                  <a:gd name="T103" fmla="*/ 1717 h 2788"/>
                  <a:gd name="T104" fmla="*/ 1227 w 3683"/>
                  <a:gd name="T105" fmla="*/ 1840 h 2788"/>
                  <a:gd name="T106" fmla="*/ 1153 w 3683"/>
                  <a:gd name="T107" fmla="*/ 1925 h 2788"/>
                  <a:gd name="T108" fmla="*/ 987 w 3683"/>
                  <a:gd name="T109" fmla="*/ 2016 h 2788"/>
                  <a:gd name="T110" fmla="*/ 911 w 3683"/>
                  <a:gd name="T111" fmla="*/ 2058 h 2788"/>
                  <a:gd name="T112" fmla="*/ 747 w 3683"/>
                  <a:gd name="T113" fmla="*/ 2192 h 2788"/>
                  <a:gd name="T114" fmla="*/ 680 w 3683"/>
                  <a:gd name="T115" fmla="*/ 2309 h 2788"/>
                  <a:gd name="T116" fmla="*/ 568 w 3683"/>
                  <a:gd name="T117" fmla="*/ 2373 h 2788"/>
                  <a:gd name="T118" fmla="*/ 443 w 3683"/>
                  <a:gd name="T119" fmla="*/ 2480 h 2788"/>
                  <a:gd name="T120" fmla="*/ 315 w 3683"/>
                  <a:gd name="T121" fmla="*/ 2576 h 2788"/>
                  <a:gd name="T122" fmla="*/ 171 w 3683"/>
                  <a:gd name="T123" fmla="*/ 2656 h 2788"/>
                  <a:gd name="T124" fmla="*/ 72 w 3683"/>
                  <a:gd name="T125" fmla="*/ 2773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83" h="2788">
                    <a:moveTo>
                      <a:pt x="15" y="2716"/>
                    </a:moveTo>
                    <a:lnTo>
                      <a:pt x="47" y="2684"/>
                    </a:lnTo>
                    <a:lnTo>
                      <a:pt x="63" y="2668"/>
                    </a:lnTo>
                    <a:lnTo>
                      <a:pt x="79" y="2652"/>
                    </a:lnTo>
                    <a:lnTo>
                      <a:pt x="95" y="2636"/>
                    </a:lnTo>
                    <a:cubicBezTo>
                      <a:pt x="103" y="2629"/>
                      <a:pt x="113" y="2624"/>
                      <a:pt x="123" y="2624"/>
                    </a:cubicBezTo>
                    <a:lnTo>
                      <a:pt x="139" y="2624"/>
                    </a:lnTo>
                    <a:lnTo>
                      <a:pt x="111" y="2636"/>
                    </a:lnTo>
                    <a:lnTo>
                      <a:pt x="127" y="2620"/>
                    </a:lnTo>
                    <a:lnTo>
                      <a:pt x="120" y="2631"/>
                    </a:lnTo>
                    <a:lnTo>
                      <a:pt x="136" y="2599"/>
                    </a:lnTo>
                    <a:cubicBezTo>
                      <a:pt x="142" y="2585"/>
                      <a:pt x="156" y="2576"/>
                      <a:pt x="171" y="2576"/>
                    </a:cubicBezTo>
                    <a:lnTo>
                      <a:pt x="187" y="2576"/>
                    </a:lnTo>
                    <a:lnTo>
                      <a:pt x="170" y="2581"/>
                    </a:lnTo>
                    <a:lnTo>
                      <a:pt x="202" y="2565"/>
                    </a:lnTo>
                    <a:lnTo>
                      <a:pt x="191" y="2572"/>
                    </a:lnTo>
                    <a:lnTo>
                      <a:pt x="207" y="2556"/>
                    </a:lnTo>
                    <a:lnTo>
                      <a:pt x="223" y="2540"/>
                    </a:lnTo>
                    <a:lnTo>
                      <a:pt x="239" y="2524"/>
                    </a:lnTo>
                    <a:lnTo>
                      <a:pt x="255" y="2508"/>
                    </a:lnTo>
                    <a:cubicBezTo>
                      <a:pt x="263" y="2501"/>
                      <a:pt x="273" y="2496"/>
                      <a:pt x="283" y="2496"/>
                    </a:cubicBezTo>
                    <a:lnTo>
                      <a:pt x="299" y="2496"/>
                    </a:lnTo>
                    <a:lnTo>
                      <a:pt x="315" y="2496"/>
                    </a:lnTo>
                    <a:lnTo>
                      <a:pt x="331" y="2496"/>
                    </a:lnTo>
                    <a:lnTo>
                      <a:pt x="298" y="2514"/>
                    </a:lnTo>
                    <a:lnTo>
                      <a:pt x="330" y="2466"/>
                    </a:lnTo>
                    <a:cubicBezTo>
                      <a:pt x="338" y="2455"/>
                      <a:pt x="350" y="2448"/>
                      <a:pt x="363" y="2448"/>
                    </a:cubicBezTo>
                    <a:lnTo>
                      <a:pt x="379" y="2448"/>
                    </a:lnTo>
                    <a:lnTo>
                      <a:pt x="351" y="2460"/>
                    </a:lnTo>
                    <a:lnTo>
                      <a:pt x="367" y="2444"/>
                    </a:lnTo>
                    <a:lnTo>
                      <a:pt x="383" y="2428"/>
                    </a:lnTo>
                    <a:lnTo>
                      <a:pt x="399" y="2412"/>
                    </a:lnTo>
                    <a:cubicBezTo>
                      <a:pt x="407" y="2405"/>
                      <a:pt x="417" y="2400"/>
                      <a:pt x="427" y="2400"/>
                    </a:cubicBezTo>
                    <a:lnTo>
                      <a:pt x="443" y="2400"/>
                    </a:lnTo>
                    <a:lnTo>
                      <a:pt x="415" y="2412"/>
                    </a:lnTo>
                    <a:lnTo>
                      <a:pt x="431" y="2396"/>
                    </a:lnTo>
                    <a:lnTo>
                      <a:pt x="424" y="2407"/>
                    </a:lnTo>
                    <a:lnTo>
                      <a:pt x="440" y="2375"/>
                    </a:lnTo>
                    <a:cubicBezTo>
                      <a:pt x="446" y="2361"/>
                      <a:pt x="460" y="2352"/>
                      <a:pt x="475" y="2352"/>
                    </a:cubicBezTo>
                    <a:lnTo>
                      <a:pt x="507" y="2352"/>
                    </a:lnTo>
                    <a:lnTo>
                      <a:pt x="479" y="2364"/>
                    </a:lnTo>
                    <a:lnTo>
                      <a:pt x="495" y="2348"/>
                    </a:lnTo>
                    <a:lnTo>
                      <a:pt x="488" y="2359"/>
                    </a:lnTo>
                    <a:lnTo>
                      <a:pt x="504" y="2327"/>
                    </a:lnTo>
                    <a:cubicBezTo>
                      <a:pt x="506" y="2323"/>
                      <a:pt x="508" y="2319"/>
                      <a:pt x="511" y="2316"/>
                    </a:cubicBezTo>
                    <a:lnTo>
                      <a:pt x="527" y="2300"/>
                    </a:lnTo>
                    <a:cubicBezTo>
                      <a:pt x="535" y="2293"/>
                      <a:pt x="545" y="2288"/>
                      <a:pt x="555" y="2288"/>
                    </a:cubicBezTo>
                    <a:lnTo>
                      <a:pt x="571" y="2288"/>
                    </a:lnTo>
                    <a:lnTo>
                      <a:pt x="587" y="2288"/>
                    </a:lnTo>
                    <a:lnTo>
                      <a:pt x="559" y="2300"/>
                    </a:lnTo>
                    <a:lnTo>
                      <a:pt x="575" y="2284"/>
                    </a:lnTo>
                    <a:lnTo>
                      <a:pt x="568" y="2295"/>
                    </a:lnTo>
                    <a:lnTo>
                      <a:pt x="584" y="2263"/>
                    </a:lnTo>
                    <a:cubicBezTo>
                      <a:pt x="590" y="2249"/>
                      <a:pt x="604" y="2240"/>
                      <a:pt x="619" y="2240"/>
                    </a:cubicBezTo>
                    <a:lnTo>
                      <a:pt x="651" y="2240"/>
                    </a:lnTo>
                    <a:lnTo>
                      <a:pt x="623" y="2252"/>
                    </a:lnTo>
                    <a:lnTo>
                      <a:pt x="639" y="2236"/>
                    </a:lnTo>
                    <a:cubicBezTo>
                      <a:pt x="647" y="2229"/>
                      <a:pt x="657" y="2224"/>
                      <a:pt x="667" y="2224"/>
                    </a:cubicBezTo>
                    <a:lnTo>
                      <a:pt x="683" y="2224"/>
                    </a:lnTo>
                    <a:lnTo>
                      <a:pt x="648" y="2247"/>
                    </a:lnTo>
                    <a:lnTo>
                      <a:pt x="664" y="2215"/>
                    </a:lnTo>
                    <a:cubicBezTo>
                      <a:pt x="666" y="2211"/>
                      <a:pt x="668" y="2207"/>
                      <a:pt x="671" y="2204"/>
                    </a:cubicBezTo>
                    <a:lnTo>
                      <a:pt x="687" y="2188"/>
                    </a:lnTo>
                    <a:lnTo>
                      <a:pt x="680" y="2199"/>
                    </a:lnTo>
                    <a:lnTo>
                      <a:pt x="696" y="2167"/>
                    </a:lnTo>
                    <a:lnTo>
                      <a:pt x="712" y="2135"/>
                    </a:lnTo>
                    <a:cubicBezTo>
                      <a:pt x="718" y="2121"/>
                      <a:pt x="732" y="2112"/>
                      <a:pt x="747" y="2112"/>
                    </a:cubicBezTo>
                    <a:lnTo>
                      <a:pt x="763" y="2112"/>
                    </a:lnTo>
                    <a:lnTo>
                      <a:pt x="795" y="2112"/>
                    </a:lnTo>
                    <a:lnTo>
                      <a:pt x="767" y="2124"/>
                    </a:lnTo>
                    <a:lnTo>
                      <a:pt x="783" y="2108"/>
                    </a:lnTo>
                    <a:lnTo>
                      <a:pt x="776" y="2119"/>
                    </a:lnTo>
                    <a:lnTo>
                      <a:pt x="792" y="2087"/>
                    </a:lnTo>
                    <a:cubicBezTo>
                      <a:pt x="794" y="2083"/>
                      <a:pt x="796" y="2079"/>
                      <a:pt x="799" y="2076"/>
                    </a:cubicBezTo>
                    <a:lnTo>
                      <a:pt x="815" y="2060"/>
                    </a:lnTo>
                    <a:lnTo>
                      <a:pt x="831" y="2044"/>
                    </a:lnTo>
                    <a:lnTo>
                      <a:pt x="824" y="2055"/>
                    </a:lnTo>
                    <a:lnTo>
                      <a:pt x="840" y="2023"/>
                    </a:lnTo>
                    <a:cubicBezTo>
                      <a:pt x="846" y="2009"/>
                      <a:pt x="860" y="2000"/>
                      <a:pt x="875" y="2000"/>
                    </a:cubicBezTo>
                    <a:lnTo>
                      <a:pt x="891" y="2000"/>
                    </a:lnTo>
                    <a:lnTo>
                      <a:pt x="907" y="2000"/>
                    </a:lnTo>
                    <a:lnTo>
                      <a:pt x="890" y="2005"/>
                    </a:lnTo>
                    <a:lnTo>
                      <a:pt x="922" y="1989"/>
                    </a:lnTo>
                    <a:lnTo>
                      <a:pt x="911" y="1996"/>
                    </a:lnTo>
                    <a:lnTo>
                      <a:pt x="927" y="1980"/>
                    </a:lnTo>
                    <a:lnTo>
                      <a:pt x="920" y="1991"/>
                    </a:lnTo>
                    <a:lnTo>
                      <a:pt x="936" y="1959"/>
                    </a:lnTo>
                    <a:cubicBezTo>
                      <a:pt x="942" y="1945"/>
                      <a:pt x="956" y="1936"/>
                      <a:pt x="971" y="1936"/>
                    </a:cubicBezTo>
                    <a:lnTo>
                      <a:pt x="987" y="1936"/>
                    </a:lnTo>
                    <a:lnTo>
                      <a:pt x="1003" y="1936"/>
                    </a:lnTo>
                    <a:lnTo>
                      <a:pt x="975" y="1948"/>
                    </a:lnTo>
                    <a:lnTo>
                      <a:pt x="991" y="1932"/>
                    </a:lnTo>
                    <a:lnTo>
                      <a:pt x="1007" y="1916"/>
                    </a:lnTo>
                    <a:lnTo>
                      <a:pt x="1023" y="1900"/>
                    </a:lnTo>
                    <a:cubicBezTo>
                      <a:pt x="1031" y="1893"/>
                      <a:pt x="1041" y="1888"/>
                      <a:pt x="1051" y="1888"/>
                    </a:cubicBezTo>
                    <a:lnTo>
                      <a:pt x="1083" y="1888"/>
                    </a:lnTo>
                    <a:lnTo>
                      <a:pt x="1099" y="1888"/>
                    </a:lnTo>
                    <a:lnTo>
                      <a:pt x="1071" y="1900"/>
                    </a:lnTo>
                    <a:lnTo>
                      <a:pt x="1087" y="1884"/>
                    </a:lnTo>
                    <a:lnTo>
                      <a:pt x="1078" y="1900"/>
                    </a:lnTo>
                    <a:lnTo>
                      <a:pt x="1094" y="1852"/>
                    </a:lnTo>
                    <a:cubicBezTo>
                      <a:pt x="1095" y="1846"/>
                      <a:pt x="1099" y="1841"/>
                      <a:pt x="1103" y="1836"/>
                    </a:cubicBezTo>
                    <a:lnTo>
                      <a:pt x="1119" y="1820"/>
                    </a:lnTo>
                    <a:cubicBezTo>
                      <a:pt x="1127" y="1813"/>
                      <a:pt x="1137" y="1808"/>
                      <a:pt x="1147" y="1808"/>
                    </a:cubicBezTo>
                    <a:lnTo>
                      <a:pt x="1163" y="1808"/>
                    </a:lnTo>
                    <a:lnTo>
                      <a:pt x="1135" y="1820"/>
                    </a:lnTo>
                    <a:lnTo>
                      <a:pt x="1151" y="1804"/>
                    </a:lnTo>
                    <a:lnTo>
                      <a:pt x="1144" y="1815"/>
                    </a:lnTo>
                    <a:lnTo>
                      <a:pt x="1160" y="1783"/>
                    </a:lnTo>
                    <a:cubicBezTo>
                      <a:pt x="1166" y="1769"/>
                      <a:pt x="1180" y="1760"/>
                      <a:pt x="1195" y="1760"/>
                    </a:cubicBezTo>
                    <a:lnTo>
                      <a:pt x="1227" y="1760"/>
                    </a:lnTo>
                    <a:lnTo>
                      <a:pt x="1192" y="1783"/>
                    </a:lnTo>
                    <a:lnTo>
                      <a:pt x="1208" y="1751"/>
                    </a:lnTo>
                    <a:cubicBezTo>
                      <a:pt x="1210" y="1747"/>
                      <a:pt x="1212" y="1743"/>
                      <a:pt x="1215" y="1740"/>
                    </a:cubicBezTo>
                    <a:lnTo>
                      <a:pt x="1231" y="1724"/>
                    </a:lnTo>
                    <a:lnTo>
                      <a:pt x="1247" y="1708"/>
                    </a:lnTo>
                    <a:lnTo>
                      <a:pt x="1263" y="1692"/>
                    </a:lnTo>
                    <a:lnTo>
                      <a:pt x="1256" y="1703"/>
                    </a:lnTo>
                    <a:lnTo>
                      <a:pt x="1272" y="1671"/>
                    </a:lnTo>
                    <a:cubicBezTo>
                      <a:pt x="1278" y="1657"/>
                      <a:pt x="1292" y="1648"/>
                      <a:pt x="1307" y="1648"/>
                    </a:cubicBezTo>
                    <a:lnTo>
                      <a:pt x="1323" y="1648"/>
                    </a:lnTo>
                    <a:lnTo>
                      <a:pt x="1295" y="1660"/>
                    </a:lnTo>
                    <a:lnTo>
                      <a:pt x="1311" y="1644"/>
                    </a:lnTo>
                    <a:cubicBezTo>
                      <a:pt x="1314" y="1641"/>
                      <a:pt x="1318" y="1639"/>
                      <a:pt x="1322" y="1637"/>
                    </a:cubicBezTo>
                    <a:lnTo>
                      <a:pt x="1354" y="1621"/>
                    </a:lnTo>
                    <a:cubicBezTo>
                      <a:pt x="1359" y="1618"/>
                      <a:pt x="1365" y="1616"/>
                      <a:pt x="1371" y="1616"/>
                    </a:cubicBezTo>
                    <a:lnTo>
                      <a:pt x="1387" y="1616"/>
                    </a:lnTo>
                    <a:lnTo>
                      <a:pt x="1403" y="1616"/>
                    </a:lnTo>
                    <a:lnTo>
                      <a:pt x="1419" y="1616"/>
                    </a:lnTo>
                    <a:lnTo>
                      <a:pt x="1391" y="1628"/>
                    </a:lnTo>
                    <a:lnTo>
                      <a:pt x="1407" y="1612"/>
                    </a:lnTo>
                    <a:lnTo>
                      <a:pt x="1423" y="1596"/>
                    </a:lnTo>
                    <a:lnTo>
                      <a:pt x="1439" y="1580"/>
                    </a:lnTo>
                    <a:lnTo>
                      <a:pt x="1455" y="1564"/>
                    </a:lnTo>
                    <a:lnTo>
                      <a:pt x="1487" y="1532"/>
                    </a:lnTo>
                    <a:cubicBezTo>
                      <a:pt x="1495" y="1525"/>
                      <a:pt x="1505" y="1520"/>
                      <a:pt x="1515" y="1520"/>
                    </a:cubicBezTo>
                    <a:lnTo>
                      <a:pt x="1531" y="1520"/>
                    </a:lnTo>
                    <a:lnTo>
                      <a:pt x="1547" y="1520"/>
                    </a:lnTo>
                    <a:lnTo>
                      <a:pt x="1512" y="1543"/>
                    </a:lnTo>
                    <a:lnTo>
                      <a:pt x="1528" y="1511"/>
                    </a:lnTo>
                    <a:cubicBezTo>
                      <a:pt x="1530" y="1507"/>
                      <a:pt x="1532" y="1503"/>
                      <a:pt x="1535" y="1500"/>
                    </a:cubicBezTo>
                    <a:lnTo>
                      <a:pt x="1551" y="1484"/>
                    </a:lnTo>
                    <a:lnTo>
                      <a:pt x="1567" y="1468"/>
                    </a:lnTo>
                    <a:lnTo>
                      <a:pt x="1583" y="1452"/>
                    </a:lnTo>
                    <a:cubicBezTo>
                      <a:pt x="1591" y="1445"/>
                      <a:pt x="1601" y="1440"/>
                      <a:pt x="1611" y="1440"/>
                    </a:cubicBezTo>
                    <a:lnTo>
                      <a:pt x="1627" y="1440"/>
                    </a:lnTo>
                    <a:lnTo>
                      <a:pt x="1599" y="1452"/>
                    </a:lnTo>
                    <a:lnTo>
                      <a:pt x="1631" y="1420"/>
                    </a:lnTo>
                    <a:cubicBezTo>
                      <a:pt x="1639" y="1413"/>
                      <a:pt x="1649" y="1408"/>
                      <a:pt x="1659" y="1408"/>
                    </a:cubicBezTo>
                    <a:lnTo>
                      <a:pt x="1675" y="1408"/>
                    </a:lnTo>
                    <a:lnTo>
                      <a:pt x="1647" y="1420"/>
                    </a:lnTo>
                    <a:lnTo>
                      <a:pt x="1663" y="1404"/>
                    </a:lnTo>
                    <a:cubicBezTo>
                      <a:pt x="1671" y="1397"/>
                      <a:pt x="1681" y="1392"/>
                      <a:pt x="1691" y="1392"/>
                    </a:cubicBezTo>
                    <a:lnTo>
                      <a:pt x="1707" y="1392"/>
                    </a:lnTo>
                    <a:lnTo>
                      <a:pt x="1670" y="1420"/>
                    </a:lnTo>
                    <a:lnTo>
                      <a:pt x="1686" y="1372"/>
                    </a:lnTo>
                    <a:cubicBezTo>
                      <a:pt x="1691" y="1355"/>
                      <a:pt x="1706" y="1344"/>
                      <a:pt x="1723" y="1344"/>
                    </a:cubicBezTo>
                    <a:lnTo>
                      <a:pt x="1739" y="1344"/>
                    </a:lnTo>
                    <a:lnTo>
                      <a:pt x="1755" y="1344"/>
                    </a:lnTo>
                    <a:lnTo>
                      <a:pt x="1727" y="1356"/>
                    </a:lnTo>
                    <a:lnTo>
                      <a:pt x="1743" y="1340"/>
                    </a:lnTo>
                    <a:cubicBezTo>
                      <a:pt x="1751" y="1333"/>
                      <a:pt x="1761" y="1328"/>
                      <a:pt x="1771" y="1328"/>
                    </a:cubicBezTo>
                    <a:lnTo>
                      <a:pt x="1803" y="1328"/>
                    </a:lnTo>
                    <a:lnTo>
                      <a:pt x="1768" y="1351"/>
                    </a:lnTo>
                    <a:lnTo>
                      <a:pt x="1784" y="1319"/>
                    </a:lnTo>
                    <a:cubicBezTo>
                      <a:pt x="1790" y="1305"/>
                      <a:pt x="1804" y="1296"/>
                      <a:pt x="1819" y="1296"/>
                    </a:cubicBezTo>
                    <a:lnTo>
                      <a:pt x="1835" y="1296"/>
                    </a:lnTo>
                    <a:lnTo>
                      <a:pt x="1807" y="1308"/>
                    </a:lnTo>
                    <a:lnTo>
                      <a:pt x="1823" y="1292"/>
                    </a:lnTo>
                    <a:cubicBezTo>
                      <a:pt x="1831" y="1285"/>
                      <a:pt x="1841" y="1280"/>
                      <a:pt x="1851" y="1280"/>
                    </a:cubicBezTo>
                    <a:lnTo>
                      <a:pt x="1867" y="1280"/>
                    </a:lnTo>
                    <a:lnTo>
                      <a:pt x="1839" y="1292"/>
                    </a:lnTo>
                    <a:lnTo>
                      <a:pt x="1855" y="1276"/>
                    </a:lnTo>
                    <a:lnTo>
                      <a:pt x="1871" y="1260"/>
                    </a:lnTo>
                    <a:cubicBezTo>
                      <a:pt x="1879" y="1253"/>
                      <a:pt x="1889" y="1248"/>
                      <a:pt x="1899" y="1248"/>
                    </a:cubicBezTo>
                    <a:lnTo>
                      <a:pt x="1915" y="1248"/>
                    </a:lnTo>
                    <a:lnTo>
                      <a:pt x="1887" y="1260"/>
                    </a:lnTo>
                    <a:lnTo>
                      <a:pt x="1919" y="1228"/>
                    </a:lnTo>
                    <a:cubicBezTo>
                      <a:pt x="1927" y="1221"/>
                      <a:pt x="1937" y="1216"/>
                      <a:pt x="1947" y="1216"/>
                    </a:cubicBezTo>
                    <a:lnTo>
                      <a:pt x="1963" y="1216"/>
                    </a:lnTo>
                    <a:lnTo>
                      <a:pt x="1928" y="1239"/>
                    </a:lnTo>
                    <a:lnTo>
                      <a:pt x="1944" y="1207"/>
                    </a:lnTo>
                    <a:cubicBezTo>
                      <a:pt x="1946" y="1203"/>
                      <a:pt x="1948" y="1199"/>
                      <a:pt x="1951" y="1196"/>
                    </a:cubicBezTo>
                    <a:lnTo>
                      <a:pt x="1967" y="1180"/>
                    </a:lnTo>
                    <a:lnTo>
                      <a:pt x="1983" y="1164"/>
                    </a:lnTo>
                    <a:lnTo>
                      <a:pt x="1999" y="1148"/>
                    </a:lnTo>
                    <a:lnTo>
                      <a:pt x="1992" y="1159"/>
                    </a:lnTo>
                    <a:lnTo>
                      <a:pt x="2008" y="1127"/>
                    </a:lnTo>
                    <a:cubicBezTo>
                      <a:pt x="2014" y="1113"/>
                      <a:pt x="2028" y="1104"/>
                      <a:pt x="2043" y="1104"/>
                    </a:cubicBezTo>
                    <a:lnTo>
                      <a:pt x="2059" y="1104"/>
                    </a:lnTo>
                    <a:lnTo>
                      <a:pt x="2042" y="1109"/>
                    </a:lnTo>
                    <a:lnTo>
                      <a:pt x="2074" y="1093"/>
                    </a:lnTo>
                    <a:cubicBezTo>
                      <a:pt x="2079" y="1090"/>
                      <a:pt x="2085" y="1088"/>
                      <a:pt x="2091" y="1088"/>
                    </a:cubicBezTo>
                    <a:lnTo>
                      <a:pt x="2107" y="1088"/>
                    </a:lnTo>
                    <a:lnTo>
                      <a:pt x="2072" y="1111"/>
                    </a:lnTo>
                    <a:lnTo>
                      <a:pt x="2088" y="1079"/>
                    </a:lnTo>
                    <a:cubicBezTo>
                      <a:pt x="2090" y="1075"/>
                      <a:pt x="2092" y="1071"/>
                      <a:pt x="2095" y="1068"/>
                    </a:cubicBezTo>
                    <a:lnTo>
                      <a:pt x="2111" y="1052"/>
                    </a:lnTo>
                    <a:cubicBezTo>
                      <a:pt x="2119" y="1045"/>
                      <a:pt x="2129" y="1040"/>
                      <a:pt x="2139" y="1040"/>
                    </a:cubicBezTo>
                    <a:lnTo>
                      <a:pt x="2155" y="1040"/>
                    </a:lnTo>
                    <a:lnTo>
                      <a:pt x="2127" y="1052"/>
                    </a:lnTo>
                    <a:lnTo>
                      <a:pt x="2143" y="1036"/>
                    </a:lnTo>
                    <a:cubicBezTo>
                      <a:pt x="2151" y="1029"/>
                      <a:pt x="2161" y="1024"/>
                      <a:pt x="2171" y="1024"/>
                    </a:cubicBezTo>
                    <a:lnTo>
                      <a:pt x="2187" y="1024"/>
                    </a:lnTo>
                    <a:lnTo>
                      <a:pt x="2159" y="1036"/>
                    </a:lnTo>
                    <a:lnTo>
                      <a:pt x="2175" y="1020"/>
                    </a:lnTo>
                    <a:cubicBezTo>
                      <a:pt x="2178" y="1017"/>
                      <a:pt x="2182" y="1015"/>
                      <a:pt x="2186" y="1013"/>
                    </a:cubicBezTo>
                    <a:lnTo>
                      <a:pt x="2218" y="997"/>
                    </a:lnTo>
                    <a:cubicBezTo>
                      <a:pt x="2223" y="994"/>
                      <a:pt x="2229" y="992"/>
                      <a:pt x="2235" y="992"/>
                    </a:cubicBezTo>
                    <a:lnTo>
                      <a:pt x="2251" y="992"/>
                    </a:lnTo>
                    <a:lnTo>
                      <a:pt x="2223" y="1004"/>
                    </a:lnTo>
                    <a:lnTo>
                      <a:pt x="2239" y="988"/>
                    </a:lnTo>
                    <a:cubicBezTo>
                      <a:pt x="2247" y="981"/>
                      <a:pt x="2257" y="976"/>
                      <a:pt x="2267" y="976"/>
                    </a:cubicBezTo>
                    <a:lnTo>
                      <a:pt x="2283" y="976"/>
                    </a:lnTo>
                    <a:lnTo>
                      <a:pt x="2248" y="999"/>
                    </a:lnTo>
                    <a:lnTo>
                      <a:pt x="2264" y="967"/>
                    </a:lnTo>
                    <a:cubicBezTo>
                      <a:pt x="2270" y="953"/>
                      <a:pt x="2284" y="944"/>
                      <a:pt x="2299" y="944"/>
                    </a:cubicBezTo>
                    <a:lnTo>
                      <a:pt x="2315" y="944"/>
                    </a:lnTo>
                    <a:lnTo>
                      <a:pt x="2287" y="956"/>
                    </a:lnTo>
                    <a:lnTo>
                      <a:pt x="2303" y="940"/>
                    </a:lnTo>
                    <a:lnTo>
                      <a:pt x="2319" y="924"/>
                    </a:lnTo>
                    <a:cubicBezTo>
                      <a:pt x="2327" y="917"/>
                      <a:pt x="2337" y="912"/>
                      <a:pt x="2347" y="912"/>
                    </a:cubicBezTo>
                    <a:lnTo>
                      <a:pt x="2379" y="912"/>
                    </a:lnTo>
                    <a:lnTo>
                      <a:pt x="2351" y="924"/>
                    </a:lnTo>
                    <a:lnTo>
                      <a:pt x="2367" y="908"/>
                    </a:lnTo>
                    <a:lnTo>
                      <a:pt x="2383" y="892"/>
                    </a:lnTo>
                    <a:cubicBezTo>
                      <a:pt x="2391" y="885"/>
                      <a:pt x="2401" y="880"/>
                      <a:pt x="2411" y="880"/>
                    </a:cubicBezTo>
                    <a:lnTo>
                      <a:pt x="2427" y="880"/>
                    </a:lnTo>
                    <a:lnTo>
                      <a:pt x="2399" y="892"/>
                    </a:lnTo>
                    <a:lnTo>
                      <a:pt x="2415" y="876"/>
                    </a:lnTo>
                    <a:lnTo>
                      <a:pt x="2408" y="887"/>
                    </a:lnTo>
                    <a:lnTo>
                      <a:pt x="2424" y="855"/>
                    </a:lnTo>
                    <a:cubicBezTo>
                      <a:pt x="2430" y="841"/>
                      <a:pt x="2444" y="832"/>
                      <a:pt x="2459" y="832"/>
                    </a:cubicBezTo>
                    <a:lnTo>
                      <a:pt x="2475" y="832"/>
                    </a:lnTo>
                    <a:lnTo>
                      <a:pt x="2447" y="844"/>
                    </a:lnTo>
                    <a:lnTo>
                      <a:pt x="2463" y="828"/>
                    </a:lnTo>
                    <a:cubicBezTo>
                      <a:pt x="2471" y="821"/>
                      <a:pt x="2481" y="816"/>
                      <a:pt x="2491" y="816"/>
                    </a:cubicBezTo>
                    <a:lnTo>
                      <a:pt x="2523" y="816"/>
                    </a:lnTo>
                    <a:lnTo>
                      <a:pt x="2495" y="828"/>
                    </a:lnTo>
                    <a:lnTo>
                      <a:pt x="2511" y="812"/>
                    </a:lnTo>
                    <a:lnTo>
                      <a:pt x="2504" y="823"/>
                    </a:lnTo>
                    <a:lnTo>
                      <a:pt x="2520" y="791"/>
                    </a:lnTo>
                    <a:cubicBezTo>
                      <a:pt x="2522" y="787"/>
                      <a:pt x="2524" y="783"/>
                      <a:pt x="2527" y="780"/>
                    </a:cubicBezTo>
                    <a:lnTo>
                      <a:pt x="2543" y="764"/>
                    </a:lnTo>
                    <a:lnTo>
                      <a:pt x="2559" y="748"/>
                    </a:lnTo>
                    <a:lnTo>
                      <a:pt x="2575" y="732"/>
                    </a:lnTo>
                    <a:cubicBezTo>
                      <a:pt x="2583" y="725"/>
                      <a:pt x="2593" y="720"/>
                      <a:pt x="2603" y="720"/>
                    </a:cubicBezTo>
                    <a:lnTo>
                      <a:pt x="2619" y="720"/>
                    </a:lnTo>
                    <a:lnTo>
                      <a:pt x="2635" y="720"/>
                    </a:lnTo>
                    <a:lnTo>
                      <a:pt x="2667" y="720"/>
                    </a:lnTo>
                    <a:lnTo>
                      <a:pt x="2639" y="732"/>
                    </a:lnTo>
                    <a:lnTo>
                      <a:pt x="2655" y="716"/>
                    </a:lnTo>
                    <a:lnTo>
                      <a:pt x="2671" y="700"/>
                    </a:lnTo>
                    <a:lnTo>
                      <a:pt x="2687" y="684"/>
                    </a:lnTo>
                    <a:lnTo>
                      <a:pt x="2703" y="668"/>
                    </a:lnTo>
                    <a:cubicBezTo>
                      <a:pt x="2711" y="661"/>
                      <a:pt x="2721" y="656"/>
                      <a:pt x="2731" y="656"/>
                    </a:cubicBezTo>
                    <a:lnTo>
                      <a:pt x="2747" y="656"/>
                    </a:lnTo>
                    <a:lnTo>
                      <a:pt x="2710" y="684"/>
                    </a:lnTo>
                    <a:lnTo>
                      <a:pt x="2726" y="636"/>
                    </a:lnTo>
                    <a:cubicBezTo>
                      <a:pt x="2731" y="619"/>
                      <a:pt x="2746" y="608"/>
                      <a:pt x="2763" y="608"/>
                    </a:cubicBezTo>
                    <a:lnTo>
                      <a:pt x="2779" y="608"/>
                    </a:lnTo>
                    <a:lnTo>
                      <a:pt x="2746" y="626"/>
                    </a:lnTo>
                    <a:lnTo>
                      <a:pt x="2778" y="578"/>
                    </a:lnTo>
                    <a:cubicBezTo>
                      <a:pt x="2780" y="576"/>
                      <a:pt x="2781" y="574"/>
                      <a:pt x="2783" y="572"/>
                    </a:cubicBezTo>
                    <a:lnTo>
                      <a:pt x="2799" y="556"/>
                    </a:lnTo>
                    <a:cubicBezTo>
                      <a:pt x="2807" y="549"/>
                      <a:pt x="2817" y="544"/>
                      <a:pt x="2827" y="544"/>
                    </a:cubicBezTo>
                    <a:lnTo>
                      <a:pt x="2843" y="544"/>
                    </a:lnTo>
                    <a:lnTo>
                      <a:pt x="2815" y="556"/>
                    </a:lnTo>
                    <a:lnTo>
                      <a:pt x="2831" y="540"/>
                    </a:lnTo>
                    <a:cubicBezTo>
                      <a:pt x="2839" y="533"/>
                      <a:pt x="2849" y="528"/>
                      <a:pt x="2859" y="528"/>
                    </a:cubicBezTo>
                    <a:lnTo>
                      <a:pt x="2875" y="528"/>
                    </a:lnTo>
                    <a:lnTo>
                      <a:pt x="2840" y="551"/>
                    </a:lnTo>
                    <a:lnTo>
                      <a:pt x="2856" y="519"/>
                    </a:lnTo>
                    <a:lnTo>
                      <a:pt x="2872" y="487"/>
                    </a:lnTo>
                    <a:cubicBezTo>
                      <a:pt x="2878" y="473"/>
                      <a:pt x="2892" y="464"/>
                      <a:pt x="2907" y="464"/>
                    </a:cubicBezTo>
                    <a:lnTo>
                      <a:pt x="2923" y="464"/>
                    </a:lnTo>
                    <a:lnTo>
                      <a:pt x="2955" y="464"/>
                    </a:lnTo>
                    <a:lnTo>
                      <a:pt x="2920" y="487"/>
                    </a:lnTo>
                    <a:lnTo>
                      <a:pt x="2936" y="455"/>
                    </a:lnTo>
                    <a:cubicBezTo>
                      <a:pt x="2942" y="441"/>
                      <a:pt x="2956" y="432"/>
                      <a:pt x="2971" y="432"/>
                    </a:cubicBezTo>
                    <a:lnTo>
                      <a:pt x="2987" y="432"/>
                    </a:lnTo>
                    <a:lnTo>
                      <a:pt x="2959" y="444"/>
                    </a:lnTo>
                    <a:lnTo>
                      <a:pt x="2975" y="428"/>
                    </a:lnTo>
                    <a:cubicBezTo>
                      <a:pt x="2983" y="421"/>
                      <a:pt x="2993" y="416"/>
                      <a:pt x="3003" y="416"/>
                    </a:cubicBezTo>
                    <a:lnTo>
                      <a:pt x="3019" y="416"/>
                    </a:lnTo>
                    <a:lnTo>
                      <a:pt x="2991" y="428"/>
                    </a:lnTo>
                    <a:lnTo>
                      <a:pt x="3007" y="412"/>
                    </a:lnTo>
                    <a:lnTo>
                      <a:pt x="3000" y="423"/>
                    </a:lnTo>
                    <a:lnTo>
                      <a:pt x="3016" y="391"/>
                    </a:lnTo>
                    <a:cubicBezTo>
                      <a:pt x="3022" y="377"/>
                      <a:pt x="3036" y="368"/>
                      <a:pt x="3051" y="368"/>
                    </a:cubicBezTo>
                    <a:lnTo>
                      <a:pt x="3067" y="368"/>
                    </a:lnTo>
                    <a:lnTo>
                      <a:pt x="3050" y="373"/>
                    </a:lnTo>
                    <a:lnTo>
                      <a:pt x="3082" y="357"/>
                    </a:lnTo>
                    <a:lnTo>
                      <a:pt x="3064" y="375"/>
                    </a:lnTo>
                    <a:lnTo>
                      <a:pt x="3080" y="343"/>
                    </a:lnTo>
                    <a:cubicBezTo>
                      <a:pt x="3082" y="339"/>
                      <a:pt x="3084" y="335"/>
                      <a:pt x="3087" y="332"/>
                    </a:cubicBezTo>
                    <a:lnTo>
                      <a:pt x="3103" y="316"/>
                    </a:lnTo>
                    <a:lnTo>
                      <a:pt x="3119" y="300"/>
                    </a:lnTo>
                    <a:cubicBezTo>
                      <a:pt x="3127" y="293"/>
                      <a:pt x="3137" y="288"/>
                      <a:pt x="3147" y="288"/>
                    </a:cubicBezTo>
                    <a:lnTo>
                      <a:pt x="3163" y="288"/>
                    </a:lnTo>
                    <a:lnTo>
                      <a:pt x="3128" y="311"/>
                    </a:lnTo>
                    <a:lnTo>
                      <a:pt x="3144" y="279"/>
                    </a:lnTo>
                    <a:cubicBezTo>
                      <a:pt x="3150" y="265"/>
                      <a:pt x="3164" y="256"/>
                      <a:pt x="3179" y="256"/>
                    </a:cubicBezTo>
                    <a:lnTo>
                      <a:pt x="3195" y="256"/>
                    </a:lnTo>
                    <a:lnTo>
                      <a:pt x="3167" y="268"/>
                    </a:lnTo>
                    <a:lnTo>
                      <a:pt x="3183" y="252"/>
                    </a:lnTo>
                    <a:cubicBezTo>
                      <a:pt x="3191" y="245"/>
                      <a:pt x="3201" y="240"/>
                      <a:pt x="3211" y="240"/>
                    </a:cubicBezTo>
                    <a:lnTo>
                      <a:pt x="3243" y="240"/>
                    </a:lnTo>
                    <a:lnTo>
                      <a:pt x="3215" y="252"/>
                    </a:lnTo>
                    <a:lnTo>
                      <a:pt x="3231" y="236"/>
                    </a:lnTo>
                    <a:cubicBezTo>
                      <a:pt x="3239" y="229"/>
                      <a:pt x="3249" y="224"/>
                      <a:pt x="3259" y="224"/>
                    </a:cubicBezTo>
                    <a:lnTo>
                      <a:pt x="3275" y="224"/>
                    </a:lnTo>
                    <a:lnTo>
                      <a:pt x="3291" y="224"/>
                    </a:lnTo>
                    <a:lnTo>
                      <a:pt x="3307" y="224"/>
                    </a:lnTo>
                    <a:lnTo>
                      <a:pt x="3279" y="236"/>
                    </a:lnTo>
                    <a:lnTo>
                      <a:pt x="3295" y="220"/>
                    </a:lnTo>
                    <a:cubicBezTo>
                      <a:pt x="3303" y="213"/>
                      <a:pt x="3313" y="208"/>
                      <a:pt x="3323" y="208"/>
                    </a:cubicBezTo>
                    <a:lnTo>
                      <a:pt x="3339" y="208"/>
                    </a:lnTo>
                    <a:lnTo>
                      <a:pt x="3304" y="231"/>
                    </a:lnTo>
                    <a:lnTo>
                      <a:pt x="3320" y="199"/>
                    </a:lnTo>
                    <a:cubicBezTo>
                      <a:pt x="3324" y="191"/>
                      <a:pt x="3330" y="185"/>
                      <a:pt x="3338" y="181"/>
                    </a:cubicBezTo>
                    <a:lnTo>
                      <a:pt x="3370" y="165"/>
                    </a:lnTo>
                    <a:cubicBezTo>
                      <a:pt x="3375" y="162"/>
                      <a:pt x="3381" y="160"/>
                      <a:pt x="3387" y="160"/>
                    </a:cubicBezTo>
                    <a:lnTo>
                      <a:pt x="3403" y="160"/>
                    </a:lnTo>
                    <a:lnTo>
                      <a:pt x="3419" y="160"/>
                    </a:lnTo>
                    <a:lnTo>
                      <a:pt x="3391" y="172"/>
                    </a:lnTo>
                    <a:lnTo>
                      <a:pt x="3407" y="156"/>
                    </a:lnTo>
                    <a:lnTo>
                      <a:pt x="3423" y="140"/>
                    </a:lnTo>
                    <a:cubicBezTo>
                      <a:pt x="3431" y="133"/>
                      <a:pt x="3441" y="128"/>
                      <a:pt x="3451" y="128"/>
                    </a:cubicBezTo>
                    <a:lnTo>
                      <a:pt x="3467" y="128"/>
                    </a:lnTo>
                    <a:lnTo>
                      <a:pt x="3439" y="140"/>
                    </a:lnTo>
                    <a:lnTo>
                      <a:pt x="3455" y="124"/>
                    </a:lnTo>
                    <a:lnTo>
                      <a:pt x="3448" y="135"/>
                    </a:lnTo>
                    <a:lnTo>
                      <a:pt x="3464" y="103"/>
                    </a:lnTo>
                    <a:lnTo>
                      <a:pt x="3498" y="50"/>
                    </a:lnTo>
                    <a:cubicBezTo>
                      <a:pt x="3500" y="48"/>
                      <a:pt x="3501" y="46"/>
                      <a:pt x="3503" y="44"/>
                    </a:cubicBezTo>
                    <a:lnTo>
                      <a:pt x="3519" y="28"/>
                    </a:lnTo>
                    <a:cubicBezTo>
                      <a:pt x="3527" y="21"/>
                      <a:pt x="3537" y="16"/>
                      <a:pt x="3547" y="16"/>
                    </a:cubicBezTo>
                    <a:lnTo>
                      <a:pt x="3563" y="16"/>
                    </a:lnTo>
                    <a:lnTo>
                      <a:pt x="3535" y="28"/>
                    </a:lnTo>
                    <a:lnTo>
                      <a:pt x="3551" y="12"/>
                    </a:lnTo>
                    <a:cubicBezTo>
                      <a:pt x="3559" y="5"/>
                      <a:pt x="3569" y="0"/>
                      <a:pt x="3579" y="0"/>
                    </a:cubicBezTo>
                    <a:lnTo>
                      <a:pt x="3595" y="0"/>
                    </a:lnTo>
                    <a:lnTo>
                      <a:pt x="3611" y="0"/>
                    </a:lnTo>
                    <a:lnTo>
                      <a:pt x="3627" y="0"/>
                    </a:lnTo>
                    <a:lnTo>
                      <a:pt x="3643" y="0"/>
                    </a:lnTo>
                    <a:cubicBezTo>
                      <a:pt x="3666" y="0"/>
                      <a:pt x="3683" y="18"/>
                      <a:pt x="3683" y="40"/>
                    </a:cubicBezTo>
                    <a:cubicBezTo>
                      <a:pt x="3683" y="63"/>
                      <a:pt x="3666" y="80"/>
                      <a:pt x="3643" y="80"/>
                    </a:cubicBezTo>
                    <a:lnTo>
                      <a:pt x="3627" y="80"/>
                    </a:lnTo>
                    <a:lnTo>
                      <a:pt x="3611" y="80"/>
                    </a:lnTo>
                    <a:lnTo>
                      <a:pt x="3595" y="80"/>
                    </a:lnTo>
                    <a:lnTo>
                      <a:pt x="3579" y="80"/>
                    </a:lnTo>
                    <a:lnTo>
                      <a:pt x="3608" y="69"/>
                    </a:lnTo>
                    <a:lnTo>
                      <a:pt x="3592" y="85"/>
                    </a:lnTo>
                    <a:cubicBezTo>
                      <a:pt x="3584" y="92"/>
                      <a:pt x="3574" y="96"/>
                      <a:pt x="3563" y="96"/>
                    </a:cubicBezTo>
                    <a:lnTo>
                      <a:pt x="3547" y="96"/>
                    </a:lnTo>
                    <a:lnTo>
                      <a:pt x="3576" y="85"/>
                    </a:lnTo>
                    <a:lnTo>
                      <a:pt x="3560" y="101"/>
                    </a:lnTo>
                    <a:lnTo>
                      <a:pt x="3565" y="95"/>
                    </a:lnTo>
                    <a:lnTo>
                      <a:pt x="3535" y="138"/>
                    </a:lnTo>
                    <a:lnTo>
                      <a:pt x="3519" y="170"/>
                    </a:lnTo>
                    <a:cubicBezTo>
                      <a:pt x="3517" y="174"/>
                      <a:pt x="3515" y="178"/>
                      <a:pt x="3512" y="181"/>
                    </a:cubicBezTo>
                    <a:lnTo>
                      <a:pt x="3496" y="197"/>
                    </a:lnTo>
                    <a:cubicBezTo>
                      <a:pt x="3488" y="204"/>
                      <a:pt x="3478" y="208"/>
                      <a:pt x="3467" y="208"/>
                    </a:cubicBezTo>
                    <a:lnTo>
                      <a:pt x="3451" y="208"/>
                    </a:lnTo>
                    <a:lnTo>
                      <a:pt x="3480" y="197"/>
                    </a:lnTo>
                    <a:lnTo>
                      <a:pt x="3464" y="213"/>
                    </a:lnTo>
                    <a:lnTo>
                      <a:pt x="3448" y="229"/>
                    </a:lnTo>
                    <a:cubicBezTo>
                      <a:pt x="3440" y="236"/>
                      <a:pt x="3430" y="240"/>
                      <a:pt x="3419" y="240"/>
                    </a:cubicBezTo>
                    <a:lnTo>
                      <a:pt x="3403" y="240"/>
                    </a:lnTo>
                    <a:lnTo>
                      <a:pt x="3387" y="240"/>
                    </a:lnTo>
                    <a:lnTo>
                      <a:pt x="3405" y="236"/>
                    </a:lnTo>
                    <a:lnTo>
                      <a:pt x="3373" y="252"/>
                    </a:lnTo>
                    <a:lnTo>
                      <a:pt x="3391" y="234"/>
                    </a:lnTo>
                    <a:lnTo>
                      <a:pt x="3375" y="266"/>
                    </a:lnTo>
                    <a:cubicBezTo>
                      <a:pt x="3368" y="280"/>
                      <a:pt x="3355" y="288"/>
                      <a:pt x="3339" y="288"/>
                    </a:cubicBezTo>
                    <a:lnTo>
                      <a:pt x="3323" y="288"/>
                    </a:lnTo>
                    <a:lnTo>
                      <a:pt x="3352" y="277"/>
                    </a:lnTo>
                    <a:lnTo>
                      <a:pt x="3336" y="293"/>
                    </a:lnTo>
                    <a:cubicBezTo>
                      <a:pt x="3328" y="300"/>
                      <a:pt x="3318" y="304"/>
                      <a:pt x="3307" y="304"/>
                    </a:cubicBezTo>
                    <a:lnTo>
                      <a:pt x="3291" y="304"/>
                    </a:lnTo>
                    <a:lnTo>
                      <a:pt x="3275" y="304"/>
                    </a:lnTo>
                    <a:lnTo>
                      <a:pt x="3259" y="304"/>
                    </a:lnTo>
                    <a:lnTo>
                      <a:pt x="3288" y="293"/>
                    </a:lnTo>
                    <a:lnTo>
                      <a:pt x="3272" y="309"/>
                    </a:lnTo>
                    <a:cubicBezTo>
                      <a:pt x="3264" y="316"/>
                      <a:pt x="3254" y="320"/>
                      <a:pt x="3243" y="320"/>
                    </a:cubicBezTo>
                    <a:lnTo>
                      <a:pt x="3211" y="320"/>
                    </a:lnTo>
                    <a:lnTo>
                      <a:pt x="3240" y="309"/>
                    </a:lnTo>
                    <a:lnTo>
                      <a:pt x="3224" y="325"/>
                    </a:lnTo>
                    <a:cubicBezTo>
                      <a:pt x="3216" y="332"/>
                      <a:pt x="3206" y="336"/>
                      <a:pt x="3195" y="336"/>
                    </a:cubicBezTo>
                    <a:lnTo>
                      <a:pt x="3179" y="336"/>
                    </a:lnTo>
                    <a:lnTo>
                      <a:pt x="3215" y="314"/>
                    </a:lnTo>
                    <a:lnTo>
                      <a:pt x="3199" y="346"/>
                    </a:lnTo>
                    <a:cubicBezTo>
                      <a:pt x="3192" y="360"/>
                      <a:pt x="3179" y="368"/>
                      <a:pt x="3163" y="368"/>
                    </a:cubicBezTo>
                    <a:lnTo>
                      <a:pt x="3147" y="368"/>
                    </a:lnTo>
                    <a:lnTo>
                      <a:pt x="3176" y="357"/>
                    </a:lnTo>
                    <a:lnTo>
                      <a:pt x="3160" y="373"/>
                    </a:lnTo>
                    <a:lnTo>
                      <a:pt x="3144" y="389"/>
                    </a:lnTo>
                    <a:lnTo>
                      <a:pt x="3151" y="378"/>
                    </a:lnTo>
                    <a:lnTo>
                      <a:pt x="3135" y="410"/>
                    </a:lnTo>
                    <a:cubicBezTo>
                      <a:pt x="3131" y="418"/>
                      <a:pt x="3125" y="424"/>
                      <a:pt x="3117" y="428"/>
                    </a:cubicBezTo>
                    <a:lnTo>
                      <a:pt x="3085" y="444"/>
                    </a:lnTo>
                    <a:cubicBezTo>
                      <a:pt x="3080" y="447"/>
                      <a:pt x="3074" y="448"/>
                      <a:pt x="3067" y="448"/>
                    </a:cubicBezTo>
                    <a:lnTo>
                      <a:pt x="3051" y="448"/>
                    </a:lnTo>
                    <a:lnTo>
                      <a:pt x="3087" y="426"/>
                    </a:lnTo>
                    <a:lnTo>
                      <a:pt x="3071" y="458"/>
                    </a:lnTo>
                    <a:cubicBezTo>
                      <a:pt x="3069" y="462"/>
                      <a:pt x="3067" y="466"/>
                      <a:pt x="3064" y="469"/>
                    </a:cubicBezTo>
                    <a:lnTo>
                      <a:pt x="3048" y="485"/>
                    </a:lnTo>
                    <a:cubicBezTo>
                      <a:pt x="3040" y="492"/>
                      <a:pt x="3030" y="496"/>
                      <a:pt x="3019" y="496"/>
                    </a:cubicBezTo>
                    <a:lnTo>
                      <a:pt x="3003" y="496"/>
                    </a:lnTo>
                    <a:lnTo>
                      <a:pt x="3032" y="485"/>
                    </a:lnTo>
                    <a:lnTo>
                      <a:pt x="3016" y="501"/>
                    </a:lnTo>
                    <a:cubicBezTo>
                      <a:pt x="3008" y="508"/>
                      <a:pt x="2998" y="512"/>
                      <a:pt x="2987" y="512"/>
                    </a:cubicBezTo>
                    <a:lnTo>
                      <a:pt x="2971" y="512"/>
                    </a:lnTo>
                    <a:lnTo>
                      <a:pt x="3007" y="490"/>
                    </a:lnTo>
                    <a:lnTo>
                      <a:pt x="2991" y="522"/>
                    </a:lnTo>
                    <a:cubicBezTo>
                      <a:pt x="2984" y="536"/>
                      <a:pt x="2971" y="544"/>
                      <a:pt x="2955" y="544"/>
                    </a:cubicBezTo>
                    <a:lnTo>
                      <a:pt x="2923" y="544"/>
                    </a:lnTo>
                    <a:lnTo>
                      <a:pt x="2907" y="544"/>
                    </a:lnTo>
                    <a:lnTo>
                      <a:pt x="2943" y="522"/>
                    </a:lnTo>
                    <a:lnTo>
                      <a:pt x="2927" y="554"/>
                    </a:lnTo>
                    <a:lnTo>
                      <a:pt x="2911" y="586"/>
                    </a:lnTo>
                    <a:cubicBezTo>
                      <a:pt x="2904" y="600"/>
                      <a:pt x="2891" y="608"/>
                      <a:pt x="2875" y="608"/>
                    </a:cubicBezTo>
                    <a:lnTo>
                      <a:pt x="2859" y="608"/>
                    </a:lnTo>
                    <a:lnTo>
                      <a:pt x="2888" y="597"/>
                    </a:lnTo>
                    <a:lnTo>
                      <a:pt x="2872" y="613"/>
                    </a:lnTo>
                    <a:cubicBezTo>
                      <a:pt x="2864" y="620"/>
                      <a:pt x="2854" y="624"/>
                      <a:pt x="2843" y="624"/>
                    </a:cubicBezTo>
                    <a:lnTo>
                      <a:pt x="2827" y="624"/>
                    </a:lnTo>
                    <a:lnTo>
                      <a:pt x="2856" y="613"/>
                    </a:lnTo>
                    <a:lnTo>
                      <a:pt x="2840" y="629"/>
                    </a:lnTo>
                    <a:lnTo>
                      <a:pt x="2845" y="623"/>
                    </a:lnTo>
                    <a:lnTo>
                      <a:pt x="2813" y="671"/>
                    </a:lnTo>
                    <a:cubicBezTo>
                      <a:pt x="2805" y="682"/>
                      <a:pt x="2793" y="688"/>
                      <a:pt x="2779" y="688"/>
                    </a:cubicBezTo>
                    <a:lnTo>
                      <a:pt x="2763" y="688"/>
                    </a:lnTo>
                    <a:lnTo>
                      <a:pt x="2801" y="661"/>
                    </a:lnTo>
                    <a:lnTo>
                      <a:pt x="2785" y="709"/>
                    </a:lnTo>
                    <a:cubicBezTo>
                      <a:pt x="2780" y="725"/>
                      <a:pt x="2765" y="736"/>
                      <a:pt x="2747" y="736"/>
                    </a:cubicBezTo>
                    <a:lnTo>
                      <a:pt x="2731" y="736"/>
                    </a:lnTo>
                    <a:lnTo>
                      <a:pt x="2760" y="725"/>
                    </a:lnTo>
                    <a:lnTo>
                      <a:pt x="2744" y="741"/>
                    </a:lnTo>
                    <a:lnTo>
                      <a:pt x="2728" y="757"/>
                    </a:lnTo>
                    <a:lnTo>
                      <a:pt x="2712" y="773"/>
                    </a:lnTo>
                    <a:lnTo>
                      <a:pt x="2696" y="789"/>
                    </a:lnTo>
                    <a:cubicBezTo>
                      <a:pt x="2688" y="796"/>
                      <a:pt x="2678" y="800"/>
                      <a:pt x="2667" y="800"/>
                    </a:cubicBezTo>
                    <a:lnTo>
                      <a:pt x="2635" y="800"/>
                    </a:lnTo>
                    <a:lnTo>
                      <a:pt x="2619" y="800"/>
                    </a:lnTo>
                    <a:lnTo>
                      <a:pt x="2603" y="800"/>
                    </a:lnTo>
                    <a:lnTo>
                      <a:pt x="2632" y="789"/>
                    </a:lnTo>
                    <a:lnTo>
                      <a:pt x="2616" y="805"/>
                    </a:lnTo>
                    <a:lnTo>
                      <a:pt x="2600" y="821"/>
                    </a:lnTo>
                    <a:lnTo>
                      <a:pt x="2584" y="837"/>
                    </a:lnTo>
                    <a:lnTo>
                      <a:pt x="2591" y="826"/>
                    </a:lnTo>
                    <a:lnTo>
                      <a:pt x="2575" y="858"/>
                    </a:lnTo>
                    <a:cubicBezTo>
                      <a:pt x="2573" y="862"/>
                      <a:pt x="2571" y="866"/>
                      <a:pt x="2568" y="869"/>
                    </a:cubicBezTo>
                    <a:lnTo>
                      <a:pt x="2552" y="885"/>
                    </a:lnTo>
                    <a:cubicBezTo>
                      <a:pt x="2544" y="892"/>
                      <a:pt x="2534" y="896"/>
                      <a:pt x="2523" y="896"/>
                    </a:cubicBezTo>
                    <a:lnTo>
                      <a:pt x="2491" y="896"/>
                    </a:lnTo>
                    <a:lnTo>
                      <a:pt x="2520" y="885"/>
                    </a:lnTo>
                    <a:lnTo>
                      <a:pt x="2504" y="901"/>
                    </a:lnTo>
                    <a:cubicBezTo>
                      <a:pt x="2496" y="908"/>
                      <a:pt x="2486" y="912"/>
                      <a:pt x="2475" y="912"/>
                    </a:cubicBezTo>
                    <a:lnTo>
                      <a:pt x="2459" y="912"/>
                    </a:lnTo>
                    <a:lnTo>
                      <a:pt x="2495" y="890"/>
                    </a:lnTo>
                    <a:lnTo>
                      <a:pt x="2479" y="922"/>
                    </a:lnTo>
                    <a:cubicBezTo>
                      <a:pt x="2477" y="926"/>
                      <a:pt x="2475" y="930"/>
                      <a:pt x="2472" y="933"/>
                    </a:cubicBezTo>
                    <a:lnTo>
                      <a:pt x="2456" y="949"/>
                    </a:lnTo>
                    <a:cubicBezTo>
                      <a:pt x="2448" y="956"/>
                      <a:pt x="2438" y="960"/>
                      <a:pt x="2427" y="960"/>
                    </a:cubicBezTo>
                    <a:lnTo>
                      <a:pt x="2411" y="960"/>
                    </a:lnTo>
                    <a:lnTo>
                      <a:pt x="2440" y="949"/>
                    </a:lnTo>
                    <a:lnTo>
                      <a:pt x="2424" y="965"/>
                    </a:lnTo>
                    <a:lnTo>
                      <a:pt x="2408" y="981"/>
                    </a:lnTo>
                    <a:cubicBezTo>
                      <a:pt x="2400" y="988"/>
                      <a:pt x="2390" y="992"/>
                      <a:pt x="2379" y="992"/>
                    </a:cubicBezTo>
                    <a:lnTo>
                      <a:pt x="2347" y="992"/>
                    </a:lnTo>
                    <a:lnTo>
                      <a:pt x="2376" y="981"/>
                    </a:lnTo>
                    <a:lnTo>
                      <a:pt x="2360" y="997"/>
                    </a:lnTo>
                    <a:lnTo>
                      <a:pt x="2344" y="1013"/>
                    </a:lnTo>
                    <a:cubicBezTo>
                      <a:pt x="2336" y="1020"/>
                      <a:pt x="2326" y="1024"/>
                      <a:pt x="2315" y="1024"/>
                    </a:cubicBezTo>
                    <a:lnTo>
                      <a:pt x="2299" y="1024"/>
                    </a:lnTo>
                    <a:lnTo>
                      <a:pt x="2335" y="1002"/>
                    </a:lnTo>
                    <a:lnTo>
                      <a:pt x="2319" y="1034"/>
                    </a:lnTo>
                    <a:cubicBezTo>
                      <a:pt x="2312" y="1048"/>
                      <a:pt x="2299" y="1056"/>
                      <a:pt x="2283" y="1056"/>
                    </a:cubicBezTo>
                    <a:lnTo>
                      <a:pt x="2267" y="1056"/>
                    </a:lnTo>
                    <a:lnTo>
                      <a:pt x="2296" y="1045"/>
                    </a:lnTo>
                    <a:lnTo>
                      <a:pt x="2280" y="1061"/>
                    </a:lnTo>
                    <a:cubicBezTo>
                      <a:pt x="2272" y="1068"/>
                      <a:pt x="2262" y="1072"/>
                      <a:pt x="2251" y="1072"/>
                    </a:cubicBezTo>
                    <a:lnTo>
                      <a:pt x="2235" y="1072"/>
                    </a:lnTo>
                    <a:lnTo>
                      <a:pt x="2253" y="1068"/>
                    </a:lnTo>
                    <a:lnTo>
                      <a:pt x="2221" y="1084"/>
                    </a:lnTo>
                    <a:lnTo>
                      <a:pt x="2232" y="1077"/>
                    </a:lnTo>
                    <a:lnTo>
                      <a:pt x="2216" y="1093"/>
                    </a:lnTo>
                    <a:cubicBezTo>
                      <a:pt x="2208" y="1100"/>
                      <a:pt x="2198" y="1104"/>
                      <a:pt x="2187" y="1104"/>
                    </a:cubicBezTo>
                    <a:lnTo>
                      <a:pt x="2171" y="1104"/>
                    </a:lnTo>
                    <a:lnTo>
                      <a:pt x="2200" y="1093"/>
                    </a:lnTo>
                    <a:lnTo>
                      <a:pt x="2184" y="1109"/>
                    </a:lnTo>
                    <a:cubicBezTo>
                      <a:pt x="2176" y="1116"/>
                      <a:pt x="2166" y="1120"/>
                      <a:pt x="2155" y="1120"/>
                    </a:cubicBezTo>
                    <a:lnTo>
                      <a:pt x="2139" y="1120"/>
                    </a:lnTo>
                    <a:lnTo>
                      <a:pt x="2168" y="1109"/>
                    </a:lnTo>
                    <a:lnTo>
                      <a:pt x="2152" y="1125"/>
                    </a:lnTo>
                    <a:lnTo>
                      <a:pt x="2159" y="1114"/>
                    </a:lnTo>
                    <a:lnTo>
                      <a:pt x="2143" y="1146"/>
                    </a:lnTo>
                    <a:cubicBezTo>
                      <a:pt x="2136" y="1160"/>
                      <a:pt x="2123" y="1168"/>
                      <a:pt x="2107" y="1168"/>
                    </a:cubicBezTo>
                    <a:lnTo>
                      <a:pt x="2091" y="1168"/>
                    </a:lnTo>
                    <a:lnTo>
                      <a:pt x="2109" y="1164"/>
                    </a:lnTo>
                    <a:lnTo>
                      <a:pt x="2077" y="1180"/>
                    </a:lnTo>
                    <a:cubicBezTo>
                      <a:pt x="2072" y="1183"/>
                      <a:pt x="2066" y="1184"/>
                      <a:pt x="2059" y="1184"/>
                    </a:cubicBezTo>
                    <a:lnTo>
                      <a:pt x="2043" y="1184"/>
                    </a:lnTo>
                    <a:lnTo>
                      <a:pt x="2079" y="1162"/>
                    </a:lnTo>
                    <a:lnTo>
                      <a:pt x="2063" y="1194"/>
                    </a:lnTo>
                    <a:cubicBezTo>
                      <a:pt x="2061" y="1198"/>
                      <a:pt x="2059" y="1202"/>
                      <a:pt x="2056" y="1205"/>
                    </a:cubicBezTo>
                    <a:lnTo>
                      <a:pt x="2040" y="1221"/>
                    </a:lnTo>
                    <a:lnTo>
                      <a:pt x="2024" y="1237"/>
                    </a:lnTo>
                    <a:lnTo>
                      <a:pt x="2008" y="1253"/>
                    </a:lnTo>
                    <a:lnTo>
                      <a:pt x="2015" y="1242"/>
                    </a:lnTo>
                    <a:lnTo>
                      <a:pt x="1999" y="1274"/>
                    </a:lnTo>
                    <a:cubicBezTo>
                      <a:pt x="1992" y="1288"/>
                      <a:pt x="1979" y="1296"/>
                      <a:pt x="1963" y="1296"/>
                    </a:cubicBezTo>
                    <a:lnTo>
                      <a:pt x="1947" y="1296"/>
                    </a:lnTo>
                    <a:lnTo>
                      <a:pt x="1976" y="1285"/>
                    </a:lnTo>
                    <a:lnTo>
                      <a:pt x="1944" y="1317"/>
                    </a:lnTo>
                    <a:cubicBezTo>
                      <a:pt x="1936" y="1324"/>
                      <a:pt x="1926" y="1328"/>
                      <a:pt x="1915" y="1328"/>
                    </a:cubicBezTo>
                    <a:lnTo>
                      <a:pt x="1899" y="1328"/>
                    </a:lnTo>
                    <a:lnTo>
                      <a:pt x="1928" y="1317"/>
                    </a:lnTo>
                    <a:lnTo>
                      <a:pt x="1912" y="1333"/>
                    </a:lnTo>
                    <a:lnTo>
                      <a:pt x="1896" y="1349"/>
                    </a:lnTo>
                    <a:cubicBezTo>
                      <a:pt x="1888" y="1356"/>
                      <a:pt x="1878" y="1360"/>
                      <a:pt x="1867" y="1360"/>
                    </a:cubicBezTo>
                    <a:lnTo>
                      <a:pt x="1851" y="1360"/>
                    </a:lnTo>
                    <a:lnTo>
                      <a:pt x="1880" y="1349"/>
                    </a:lnTo>
                    <a:lnTo>
                      <a:pt x="1864" y="1365"/>
                    </a:lnTo>
                    <a:cubicBezTo>
                      <a:pt x="1856" y="1372"/>
                      <a:pt x="1846" y="1376"/>
                      <a:pt x="1835" y="1376"/>
                    </a:cubicBezTo>
                    <a:lnTo>
                      <a:pt x="1819" y="1376"/>
                    </a:lnTo>
                    <a:lnTo>
                      <a:pt x="1855" y="1354"/>
                    </a:lnTo>
                    <a:lnTo>
                      <a:pt x="1839" y="1386"/>
                    </a:lnTo>
                    <a:cubicBezTo>
                      <a:pt x="1832" y="1400"/>
                      <a:pt x="1819" y="1408"/>
                      <a:pt x="1803" y="1408"/>
                    </a:cubicBezTo>
                    <a:lnTo>
                      <a:pt x="1771" y="1408"/>
                    </a:lnTo>
                    <a:lnTo>
                      <a:pt x="1800" y="1397"/>
                    </a:lnTo>
                    <a:lnTo>
                      <a:pt x="1784" y="1413"/>
                    </a:lnTo>
                    <a:cubicBezTo>
                      <a:pt x="1776" y="1420"/>
                      <a:pt x="1766" y="1424"/>
                      <a:pt x="1755" y="1424"/>
                    </a:cubicBezTo>
                    <a:lnTo>
                      <a:pt x="1739" y="1424"/>
                    </a:lnTo>
                    <a:lnTo>
                      <a:pt x="1723" y="1424"/>
                    </a:lnTo>
                    <a:lnTo>
                      <a:pt x="1761" y="1397"/>
                    </a:lnTo>
                    <a:lnTo>
                      <a:pt x="1745" y="1445"/>
                    </a:lnTo>
                    <a:cubicBezTo>
                      <a:pt x="1740" y="1461"/>
                      <a:pt x="1725" y="1472"/>
                      <a:pt x="1707" y="1472"/>
                    </a:cubicBezTo>
                    <a:lnTo>
                      <a:pt x="1691" y="1472"/>
                    </a:lnTo>
                    <a:lnTo>
                      <a:pt x="1720" y="1461"/>
                    </a:lnTo>
                    <a:lnTo>
                      <a:pt x="1704" y="1477"/>
                    </a:lnTo>
                    <a:cubicBezTo>
                      <a:pt x="1696" y="1484"/>
                      <a:pt x="1686" y="1488"/>
                      <a:pt x="1675" y="1488"/>
                    </a:cubicBezTo>
                    <a:lnTo>
                      <a:pt x="1659" y="1488"/>
                    </a:lnTo>
                    <a:lnTo>
                      <a:pt x="1688" y="1477"/>
                    </a:lnTo>
                    <a:lnTo>
                      <a:pt x="1656" y="1509"/>
                    </a:lnTo>
                    <a:cubicBezTo>
                      <a:pt x="1648" y="1516"/>
                      <a:pt x="1638" y="1520"/>
                      <a:pt x="1627" y="1520"/>
                    </a:cubicBezTo>
                    <a:lnTo>
                      <a:pt x="1611" y="1520"/>
                    </a:lnTo>
                    <a:lnTo>
                      <a:pt x="1640" y="1509"/>
                    </a:lnTo>
                    <a:lnTo>
                      <a:pt x="1624" y="1525"/>
                    </a:lnTo>
                    <a:lnTo>
                      <a:pt x="1608" y="1541"/>
                    </a:lnTo>
                    <a:lnTo>
                      <a:pt x="1592" y="1557"/>
                    </a:lnTo>
                    <a:lnTo>
                      <a:pt x="1599" y="1546"/>
                    </a:lnTo>
                    <a:lnTo>
                      <a:pt x="1583" y="1578"/>
                    </a:lnTo>
                    <a:cubicBezTo>
                      <a:pt x="1576" y="1592"/>
                      <a:pt x="1563" y="1600"/>
                      <a:pt x="1547" y="1600"/>
                    </a:cubicBezTo>
                    <a:lnTo>
                      <a:pt x="1531" y="1600"/>
                    </a:lnTo>
                    <a:lnTo>
                      <a:pt x="1515" y="1600"/>
                    </a:lnTo>
                    <a:lnTo>
                      <a:pt x="1544" y="1589"/>
                    </a:lnTo>
                    <a:lnTo>
                      <a:pt x="1512" y="1621"/>
                    </a:lnTo>
                    <a:lnTo>
                      <a:pt x="1496" y="1637"/>
                    </a:lnTo>
                    <a:lnTo>
                      <a:pt x="1480" y="1653"/>
                    </a:lnTo>
                    <a:lnTo>
                      <a:pt x="1464" y="1669"/>
                    </a:lnTo>
                    <a:lnTo>
                      <a:pt x="1448" y="1685"/>
                    </a:lnTo>
                    <a:cubicBezTo>
                      <a:pt x="1440" y="1692"/>
                      <a:pt x="1430" y="1696"/>
                      <a:pt x="1419" y="1696"/>
                    </a:cubicBezTo>
                    <a:lnTo>
                      <a:pt x="1403" y="1696"/>
                    </a:lnTo>
                    <a:lnTo>
                      <a:pt x="1387" y="1696"/>
                    </a:lnTo>
                    <a:lnTo>
                      <a:pt x="1371" y="1696"/>
                    </a:lnTo>
                    <a:lnTo>
                      <a:pt x="1389" y="1692"/>
                    </a:lnTo>
                    <a:lnTo>
                      <a:pt x="1357" y="1708"/>
                    </a:lnTo>
                    <a:lnTo>
                      <a:pt x="1368" y="1701"/>
                    </a:lnTo>
                    <a:lnTo>
                      <a:pt x="1352" y="1717"/>
                    </a:lnTo>
                    <a:cubicBezTo>
                      <a:pt x="1344" y="1724"/>
                      <a:pt x="1334" y="1728"/>
                      <a:pt x="1323" y="1728"/>
                    </a:cubicBezTo>
                    <a:lnTo>
                      <a:pt x="1307" y="1728"/>
                    </a:lnTo>
                    <a:lnTo>
                      <a:pt x="1343" y="1706"/>
                    </a:lnTo>
                    <a:lnTo>
                      <a:pt x="1327" y="1738"/>
                    </a:lnTo>
                    <a:cubicBezTo>
                      <a:pt x="1325" y="1742"/>
                      <a:pt x="1323" y="1746"/>
                      <a:pt x="1320" y="1749"/>
                    </a:cubicBezTo>
                    <a:lnTo>
                      <a:pt x="1304" y="1765"/>
                    </a:lnTo>
                    <a:lnTo>
                      <a:pt x="1288" y="1781"/>
                    </a:lnTo>
                    <a:lnTo>
                      <a:pt x="1272" y="1797"/>
                    </a:lnTo>
                    <a:lnTo>
                      <a:pt x="1279" y="1786"/>
                    </a:lnTo>
                    <a:lnTo>
                      <a:pt x="1263" y="1818"/>
                    </a:lnTo>
                    <a:cubicBezTo>
                      <a:pt x="1256" y="1832"/>
                      <a:pt x="1243" y="1840"/>
                      <a:pt x="1227" y="1840"/>
                    </a:cubicBezTo>
                    <a:lnTo>
                      <a:pt x="1195" y="1840"/>
                    </a:lnTo>
                    <a:lnTo>
                      <a:pt x="1231" y="1818"/>
                    </a:lnTo>
                    <a:lnTo>
                      <a:pt x="1215" y="1850"/>
                    </a:lnTo>
                    <a:cubicBezTo>
                      <a:pt x="1213" y="1854"/>
                      <a:pt x="1211" y="1858"/>
                      <a:pt x="1208" y="1861"/>
                    </a:cubicBezTo>
                    <a:lnTo>
                      <a:pt x="1192" y="1877"/>
                    </a:lnTo>
                    <a:cubicBezTo>
                      <a:pt x="1184" y="1884"/>
                      <a:pt x="1174" y="1888"/>
                      <a:pt x="1163" y="1888"/>
                    </a:cubicBezTo>
                    <a:lnTo>
                      <a:pt x="1147" y="1888"/>
                    </a:lnTo>
                    <a:lnTo>
                      <a:pt x="1176" y="1877"/>
                    </a:lnTo>
                    <a:lnTo>
                      <a:pt x="1160" y="1893"/>
                    </a:lnTo>
                    <a:lnTo>
                      <a:pt x="1169" y="1877"/>
                    </a:lnTo>
                    <a:lnTo>
                      <a:pt x="1153" y="1925"/>
                    </a:lnTo>
                    <a:cubicBezTo>
                      <a:pt x="1151" y="1931"/>
                      <a:pt x="1148" y="1936"/>
                      <a:pt x="1144" y="1941"/>
                    </a:cubicBezTo>
                    <a:lnTo>
                      <a:pt x="1128" y="1957"/>
                    </a:lnTo>
                    <a:cubicBezTo>
                      <a:pt x="1120" y="1964"/>
                      <a:pt x="1110" y="1968"/>
                      <a:pt x="1099" y="1968"/>
                    </a:cubicBezTo>
                    <a:lnTo>
                      <a:pt x="1083" y="1968"/>
                    </a:lnTo>
                    <a:lnTo>
                      <a:pt x="1051" y="1968"/>
                    </a:lnTo>
                    <a:lnTo>
                      <a:pt x="1080" y="1957"/>
                    </a:lnTo>
                    <a:lnTo>
                      <a:pt x="1064" y="1973"/>
                    </a:lnTo>
                    <a:lnTo>
                      <a:pt x="1048" y="1989"/>
                    </a:lnTo>
                    <a:lnTo>
                      <a:pt x="1032" y="2005"/>
                    </a:lnTo>
                    <a:cubicBezTo>
                      <a:pt x="1024" y="2012"/>
                      <a:pt x="1014" y="2016"/>
                      <a:pt x="1003" y="2016"/>
                    </a:cubicBezTo>
                    <a:lnTo>
                      <a:pt x="987" y="2016"/>
                    </a:lnTo>
                    <a:lnTo>
                      <a:pt x="971" y="2016"/>
                    </a:lnTo>
                    <a:lnTo>
                      <a:pt x="1007" y="1994"/>
                    </a:lnTo>
                    <a:lnTo>
                      <a:pt x="991" y="2026"/>
                    </a:lnTo>
                    <a:cubicBezTo>
                      <a:pt x="989" y="2030"/>
                      <a:pt x="987" y="2034"/>
                      <a:pt x="984" y="2037"/>
                    </a:cubicBezTo>
                    <a:lnTo>
                      <a:pt x="968" y="2053"/>
                    </a:lnTo>
                    <a:cubicBezTo>
                      <a:pt x="965" y="2056"/>
                      <a:pt x="961" y="2058"/>
                      <a:pt x="957" y="2060"/>
                    </a:cubicBezTo>
                    <a:lnTo>
                      <a:pt x="925" y="2076"/>
                    </a:lnTo>
                    <a:cubicBezTo>
                      <a:pt x="920" y="2079"/>
                      <a:pt x="914" y="2080"/>
                      <a:pt x="907" y="2080"/>
                    </a:cubicBezTo>
                    <a:lnTo>
                      <a:pt x="891" y="2080"/>
                    </a:lnTo>
                    <a:lnTo>
                      <a:pt x="875" y="2080"/>
                    </a:lnTo>
                    <a:lnTo>
                      <a:pt x="911" y="2058"/>
                    </a:lnTo>
                    <a:lnTo>
                      <a:pt x="895" y="2090"/>
                    </a:lnTo>
                    <a:cubicBezTo>
                      <a:pt x="893" y="2094"/>
                      <a:pt x="891" y="2098"/>
                      <a:pt x="888" y="2101"/>
                    </a:cubicBezTo>
                    <a:lnTo>
                      <a:pt x="872" y="2117"/>
                    </a:lnTo>
                    <a:lnTo>
                      <a:pt x="856" y="2133"/>
                    </a:lnTo>
                    <a:lnTo>
                      <a:pt x="863" y="2122"/>
                    </a:lnTo>
                    <a:lnTo>
                      <a:pt x="847" y="2154"/>
                    </a:lnTo>
                    <a:cubicBezTo>
                      <a:pt x="845" y="2158"/>
                      <a:pt x="843" y="2162"/>
                      <a:pt x="840" y="2165"/>
                    </a:cubicBezTo>
                    <a:lnTo>
                      <a:pt x="824" y="2181"/>
                    </a:lnTo>
                    <a:cubicBezTo>
                      <a:pt x="816" y="2188"/>
                      <a:pt x="806" y="2192"/>
                      <a:pt x="795" y="2192"/>
                    </a:cubicBezTo>
                    <a:lnTo>
                      <a:pt x="763" y="2192"/>
                    </a:lnTo>
                    <a:lnTo>
                      <a:pt x="747" y="2192"/>
                    </a:lnTo>
                    <a:lnTo>
                      <a:pt x="783" y="2170"/>
                    </a:lnTo>
                    <a:lnTo>
                      <a:pt x="767" y="2202"/>
                    </a:lnTo>
                    <a:lnTo>
                      <a:pt x="751" y="2234"/>
                    </a:lnTo>
                    <a:cubicBezTo>
                      <a:pt x="749" y="2238"/>
                      <a:pt x="747" y="2242"/>
                      <a:pt x="744" y="2245"/>
                    </a:cubicBezTo>
                    <a:lnTo>
                      <a:pt x="728" y="2261"/>
                    </a:lnTo>
                    <a:lnTo>
                      <a:pt x="735" y="2250"/>
                    </a:lnTo>
                    <a:lnTo>
                      <a:pt x="719" y="2282"/>
                    </a:lnTo>
                    <a:cubicBezTo>
                      <a:pt x="712" y="2296"/>
                      <a:pt x="699" y="2304"/>
                      <a:pt x="683" y="2304"/>
                    </a:cubicBezTo>
                    <a:lnTo>
                      <a:pt x="667" y="2304"/>
                    </a:lnTo>
                    <a:lnTo>
                      <a:pt x="696" y="2293"/>
                    </a:lnTo>
                    <a:lnTo>
                      <a:pt x="680" y="2309"/>
                    </a:lnTo>
                    <a:cubicBezTo>
                      <a:pt x="672" y="2316"/>
                      <a:pt x="662" y="2320"/>
                      <a:pt x="651" y="2320"/>
                    </a:cubicBezTo>
                    <a:lnTo>
                      <a:pt x="619" y="2320"/>
                    </a:lnTo>
                    <a:lnTo>
                      <a:pt x="655" y="2298"/>
                    </a:lnTo>
                    <a:lnTo>
                      <a:pt x="639" y="2330"/>
                    </a:lnTo>
                    <a:cubicBezTo>
                      <a:pt x="637" y="2334"/>
                      <a:pt x="635" y="2338"/>
                      <a:pt x="632" y="2341"/>
                    </a:cubicBezTo>
                    <a:lnTo>
                      <a:pt x="616" y="2357"/>
                    </a:lnTo>
                    <a:cubicBezTo>
                      <a:pt x="608" y="2364"/>
                      <a:pt x="598" y="2368"/>
                      <a:pt x="587" y="2368"/>
                    </a:cubicBezTo>
                    <a:lnTo>
                      <a:pt x="571" y="2368"/>
                    </a:lnTo>
                    <a:lnTo>
                      <a:pt x="555" y="2368"/>
                    </a:lnTo>
                    <a:lnTo>
                      <a:pt x="584" y="2357"/>
                    </a:lnTo>
                    <a:lnTo>
                      <a:pt x="568" y="2373"/>
                    </a:lnTo>
                    <a:lnTo>
                      <a:pt x="575" y="2362"/>
                    </a:lnTo>
                    <a:lnTo>
                      <a:pt x="559" y="2394"/>
                    </a:lnTo>
                    <a:cubicBezTo>
                      <a:pt x="557" y="2398"/>
                      <a:pt x="555" y="2402"/>
                      <a:pt x="552" y="2405"/>
                    </a:cubicBezTo>
                    <a:lnTo>
                      <a:pt x="536" y="2421"/>
                    </a:lnTo>
                    <a:cubicBezTo>
                      <a:pt x="528" y="2428"/>
                      <a:pt x="518" y="2432"/>
                      <a:pt x="507" y="2432"/>
                    </a:cubicBezTo>
                    <a:lnTo>
                      <a:pt x="475" y="2432"/>
                    </a:lnTo>
                    <a:lnTo>
                      <a:pt x="511" y="2410"/>
                    </a:lnTo>
                    <a:lnTo>
                      <a:pt x="495" y="2442"/>
                    </a:lnTo>
                    <a:cubicBezTo>
                      <a:pt x="493" y="2446"/>
                      <a:pt x="491" y="2450"/>
                      <a:pt x="488" y="2453"/>
                    </a:cubicBezTo>
                    <a:lnTo>
                      <a:pt x="472" y="2469"/>
                    </a:lnTo>
                    <a:cubicBezTo>
                      <a:pt x="464" y="2476"/>
                      <a:pt x="454" y="2480"/>
                      <a:pt x="443" y="2480"/>
                    </a:cubicBezTo>
                    <a:lnTo>
                      <a:pt x="427" y="2480"/>
                    </a:lnTo>
                    <a:lnTo>
                      <a:pt x="456" y="2469"/>
                    </a:lnTo>
                    <a:lnTo>
                      <a:pt x="440" y="2485"/>
                    </a:lnTo>
                    <a:lnTo>
                      <a:pt x="424" y="2501"/>
                    </a:lnTo>
                    <a:lnTo>
                      <a:pt x="408" y="2517"/>
                    </a:lnTo>
                    <a:cubicBezTo>
                      <a:pt x="400" y="2524"/>
                      <a:pt x="390" y="2528"/>
                      <a:pt x="379" y="2528"/>
                    </a:cubicBezTo>
                    <a:lnTo>
                      <a:pt x="363" y="2528"/>
                    </a:lnTo>
                    <a:lnTo>
                      <a:pt x="397" y="2511"/>
                    </a:lnTo>
                    <a:lnTo>
                      <a:pt x="365" y="2559"/>
                    </a:lnTo>
                    <a:cubicBezTo>
                      <a:pt x="357" y="2570"/>
                      <a:pt x="345" y="2576"/>
                      <a:pt x="331" y="2576"/>
                    </a:cubicBezTo>
                    <a:lnTo>
                      <a:pt x="315" y="2576"/>
                    </a:lnTo>
                    <a:lnTo>
                      <a:pt x="299" y="2576"/>
                    </a:lnTo>
                    <a:lnTo>
                      <a:pt x="283" y="2576"/>
                    </a:lnTo>
                    <a:lnTo>
                      <a:pt x="312" y="2565"/>
                    </a:lnTo>
                    <a:lnTo>
                      <a:pt x="296" y="2581"/>
                    </a:lnTo>
                    <a:lnTo>
                      <a:pt x="280" y="2597"/>
                    </a:lnTo>
                    <a:lnTo>
                      <a:pt x="264" y="2613"/>
                    </a:lnTo>
                    <a:lnTo>
                      <a:pt x="248" y="2629"/>
                    </a:lnTo>
                    <a:cubicBezTo>
                      <a:pt x="245" y="2632"/>
                      <a:pt x="241" y="2634"/>
                      <a:pt x="237" y="2636"/>
                    </a:cubicBezTo>
                    <a:lnTo>
                      <a:pt x="205" y="2652"/>
                    </a:lnTo>
                    <a:cubicBezTo>
                      <a:pt x="200" y="2655"/>
                      <a:pt x="194" y="2656"/>
                      <a:pt x="187" y="2656"/>
                    </a:cubicBezTo>
                    <a:lnTo>
                      <a:pt x="171" y="2656"/>
                    </a:lnTo>
                    <a:lnTo>
                      <a:pt x="207" y="2634"/>
                    </a:lnTo>
                    <a:lnTo>
                      <a:pt x="191" y="2666"/>
                    </a:lnTo>
                    <a:cubicBezTo>
                      <a:pt x="189" y="2670"/>
                      <a:pt x="187" y="2674"/>
                      <a:pt x="184" y="2677"/>
                    </a:cubicBezTo>
                    <a:lnTo>
                      <a:pt x="168" y="2693"/>
                    </a:lnTo>
                    <a:cubicBezTo>
                      <a:pt x="160" y="2700"/>
                      <a:pt x="150" y="2704"/>
                      <a:pt x="139" y="2704"/>
                    </a:cubicBezTo>
                    <a:lnTo>
                      <a:pt x="123" y="2704"/>
                    </a:lnTo>
                    <a:lnTo>
                      <a:pt x="152" y="2693"/>
                    </a:lnTo>
                    <a:lnTo>
                      <a:pt x="136" y="2709"/>
                    </a:lnTo>
                    <a:lnTo>
                      <a:pt x="120" y="2725"/>
                    </a:lnTo>
                    <a:lnTo>
                      <a:pt x="104" y="2741"/>
                    </a:lnTo>
                    <a:lnTo>
                      <a:pt x="72" y="2773"/>
                    </a:lnTo>
                    <a:cubicBezTo>
                      <a:pt x="56" y="2788"/>
                      <a:pt x="31" y="2788"/>
                      <a:pt x="15" y="2773"/>
                    </a:cubicBezTo>
                    <a:cubicBezTo>
                      <a:pt x="0" y="2757"/>
                      <a:pt x="0" y="2732"/>
                      <a:pt x="15" y="2716"/>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84" name="Freeform 13"/>
              <p:cNvSpPr>
                <a:spLocks/>
              </p:cNvSpPr>
              <p:nvPr/>
            </p:nvSpPr>
            <p:spPr bwMode="auto">
              <a:xfrm>
                <a:off x="7274079" y="2351088"/>
                <a:ext cx="971383" cy="742950"/>
              </a:xfrm>
              <a:custGeom>
                <a:avLst/>
                <a:gdLst>
                  <a:gd name="T0" fmla="*/ 140 w 3696"/>
                  <a:gd name="T1" fmla="*/ 2236 h 2368"/>
                  <a:gd name="T2" fmla="*/ 268 w 3696"/>
                  <a:gd name="T3" fmla="*/ 2220 h 2368"/>
                  <a:gd name="T4" fmla="*/ 408 w 3696"/>
                  <a:gd name="T5" fmla="*/ 2128 h 2368"/>
                  <a:gd name="T6" fmla="*/ 492 w 3696"/>
                  <a:gd name="T7" fmla="*/ 2108 h 2368"/>
                  <a:gd name="T8" fmla="*/ 620 w 3696"/>
                  <a:gd name="T9" fmla="*/ 2012 h 2368"/>
                  <a:gd name="T10" fmla="*/ 711 w 3696"/>
                  <a:gd name="T11" fmla="*/ 1938 h 2368"/>
                  <a:gd name="T12" fmla="*/ 888 w 3696"/>
                  <a:gd name="T13" fmla="*/ 1824 h 2368"/>
                  <a:gd name="T14" fmla="*/ 979 w 3696"/>
                  <a:gd name="T15" fmla="*/ 1756 h 2368"/>
                  <a:gd name="T16" fmla="*/ 1077 w 3696"/>
                  <a:gd name="T17" fmla="*/ 1719 h 2368"/>
                  <a:gd name="T18" fmla="*/ 1256 w 3696"/>
                  <a:gd name="T19" fmla="*/ 1584 h 2368"/>
                  <a:gd name="T20" fmla="*/ 1317 w 3696"/>
                  <a:gd name="T21" fmla="*/ 1479 h 2368"/>
                  <a:gd name="T22" fmla="*/ 1413 w 3696"/>
                  <a:gd name="T23" fmla="*/ 1383 h 2368"/>
                  <a:gd name="T24" fmla="*/ 1532 w 3696"/>
                  <a:gd name="T25" fmla="*/ 1324 h 2368"/>
                  <a:gd name="T26" fmla="*/ 1660 w 3696"/>
                  <a:gd name="T27" fmla="*/ 1228 h 2368"/>
                  <a:gd name="T28" fmla="*/ 1816 w 3696"/>
                  <a:gd name="T29" fmla="*/ 1184 h 2368"/>
                  <a:gd name="T30" fmla="*/ 1916 w 3696"/>
                  <a:gd name="T31" fmla="*/ 1084 h 2368"/>
                  <a:gd name="T32" fmla="*/ 2012 w 3696"/>
                  <a:gd name="T33" fmla="*/ 956 h 2368"/>
                  <a:gd name="T34" fmla="*/ 2184 w 3696"/>
                  <a:gd name="T35" fmla="*/ 928 h 2368"/>
                  <a:gd name="T36" fmla="*/ 2328 w 3696"/>
                  <a:gd name="T37" fmla="*/ 880 h 2368"/>
                  <a:gd name="T38" fmla="*/ 2405 w 3696"/>
                  <a:gd name="T39" fmla="*/ 807 h 2368"/>
                  <a:gd name="T40" fmla="*/ 2549 w 3696"/>
                  <a:gd name="T41" fmla="*/ 727 h 2368"/>
                  <a:gd name="T42" fmla="*/ 2675 w 3696"/>
                  <a:gd name="T43" fmla="*/ 684 h 2368"/>
                  <a:gd name="T44" fmla="*/ 2824 w 3696"/>
                  <a:gd name="T45" fmla="*/ 560 h 2368"/>
                  <a:gd name="T46" fmla="*/ 2936 w 3696"/>
                  <a:gd name="T47" fmla="*/ 480 h 2368"/>
                  <a:gd name="T48" fmla="*/ 3061 w 3696"/>
                  <a:gd name="T49" fmla="*/ 423 h 2368"/>
                  <a:gd name="T50" fmla="*/ 3221 w 3696"/>
                  <a:gd name="T51" fmla="*/ 423 h 2368"/>
                  <a:gd name="T52" fmla="*/ 3384 w 3696"/>
                  <a:gd name="T53" fmla="*/ 288 h 2368"/>
                  <a:gd name="T54" fmla="*/ 3512 w 3696"/>
                  <a:gd name="T55" fmla="*/ 96 h 2368"/>
                  <a:gd name="T56" fmla="*/ 3608 w 3696"/>
                  <a:gd name="T57" fmla="*/ 0 h 2368"/>
                  <a:gd name="T58" fmla="*/ 3560 w 3696"/>
                  <a:gd name="T59" fmla="*/ 128 h 2368"/>
                  <a:gd name="T60" fmla="*/ 3468 w 3696"/>
                  <a:gd name="T61" fmla="*/ 186 h 2368"/>
                  <a:gd name="T62" fmla="*/ 3356 w 3696"/>
                  <a:gd name="T63" fmla="*/ 394 h 2368"/>
                  <a:gd name="T64" fmla="*/ 3176 w 3696"/>
                  <a:gd name="T65" fmla="*/ 480 h 2368"/>
                  <a:gd name="T66" fmla="*/ 3032 w 3696"/>
                  <a:gd name="T67" fmla="*/ 560 h 2368"/>
                  <a:gd name="T68" fmla="*/ 2917 w 3696"/>
                  <a:gd name="T69" fmla="*/ 581 h 2368"/>
                  <a:gd name="T70" fmla="*/ 2760 w 3696"/>
                  <a:gd name="T71" fmla="*/ 656 h 2368"/>
                  <a:gd name="T72" fmla="*/ 2693 w 3696"/>
                  <a:gd name="T73" fmla="*/ 741 h 2368"/>
                  <a:gd name="T74" fmla="*/ 2520 w 3696"/>
                  <a:gd name="T75" fmla="*/ 784 h 2368"/>
                  <a:gd name="T76" fmla="*/ 2428 w 3696"/>
                  <a:gd name="T77" fmla="*/ 922 h 2368"/>
                  <a:gd name="T78" fmla="*/ 2293 w 3696"/>
                  <a:gd name="T79" fmla="*/ 949 h 2368"/>
                  <a:gd name="T80" fmla="*/ 2104 w 3696"/>
                  <a:gd name="T81" fmla="*/ 1008 h 2368"/>
                  <a:gd name="T82" fmla="*/ 1992 w 3696"/>
                  <a:gd name="T83" fmla="*/ 1072 h 2368"/>
                  <a:gd name="T84" fmla="*/ 1909 w 3696"/>
                  <a:gd name="T85" fmla="*/ 1157 h 2368"/>
                  <a:gd name="T86" fmla="*/ 1770 w 3696"/>
                  <a:gd name="T87" fmla="*/ 1292 h 2368"/>
                  <a:gd name="T88" fmla="*/ 1676 w 3696"/>
                  <a:gd name="T89" fmla="*/ 1290 h 2368"/>
                  <a:gd name="T90" fmla="*/ 1548 w 3696"/>
                  <a:gd name="T91" fmla="*/ 1370 h 2368"/>
                  <a:gd name="T92" fmla="*/ 1400 w 3696"/>
                  <a:gd name="T93" fmla="*/ 1488 h 2368"/>
                  <a:gd name="T94" fmla="*/ 1342 w 3696"/>
                  <a:gd name="T95" fmla="*/ 1525 h 2368"/>
                  <a:gd name="T96" fmla="*/ 1210 w 3696"/>
                  <a:gd name="T97" fmla="*/ 1695 h 2368"/>
                  <a:gd name="T98" fmla="*/ 1080 w 3696"/>
                  <a:gd name="T99" fmla="*/ 1792 h 2368"/>
                  <a:gd name="T100" fmla="*/ 968 w 3696"/>
                  <a:gd name="T101" fmla="*/ 1888 h 2368"/>
                  <a:gd name="T102" fmla="*/ 840 w 3696"/>
                  <a:gd name="T103" fmla="*/ 1952 h 2368"/>
                  <a:gd name="T104" fmla="*/ 748 w 3696"/>
                  <a:gd name="T105" fmla="*/ 1994 h 2368"/>
                  <a:gd name="T106" fmla="*/ 613 w 3696"/>
                  <a:gd name="T107" fmla="*/ 2117 h 2368"/>
                  <a:gd name="T108" fmla="*/ 488 w 3696"/>
                  <a:gd name="T109" fmla="*/ 2192 h 2368"/>
                  <a:gd name="T110" fmla="*/ 405 w 3696"/>
                  <a:gd name="T111" fmla="*/ 2229 h 2368"/>
                  <a:gd name="T112" fmla="*/ 277 w 3696"/>
                  <a:gd name="T113" fmla="*/ 2277 h 2368"/>
                  <a:gd name="T114" fmla="*/ 149 w 3696"/>
                  <a:gd name="T115" fmla="*/ 232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96" h="2368">
                    <a:moveTo>
                      <a:pt x="40" y="2288"/>
                    </a:moveTo>
                    <a:lnTo>
                      <a:pt x="72" y="2288"/>
                    </a:lnTo>
                    <a:lnTo>
                      <a:pt x="88" y="2288"/>
                    </a:lnTo>
                    <a:lnTo>
                      <a:pt x="60" y="2300"/>
                    </a:lnTo>
                    <a:lnTo>
                      <a:pt x="76" y="2284"/>
                    </a:lnTo>
                    <a:lnTo>
                      <a:pt x="92" y="2268"/>
                    </a:lnTo>
                    <a:lnTo>
                      <a:pt x="108" y="2252"/>
                    </a:lnTo>
                    <a:cubicBezTo>
                      <a:pt x="116" y="2245"/>
                      <a:pt x="126" y="2240"/>
                      <a:pt x="136" y="2240"/>
                    </a:cubicBezTo>
                    <a:lnTo>
                      <a:pt x="152" y="2240"/>
                    </a:lnTo>
                    <a:lnTo>
                      <a:pt x="124" y="2252"/>
                    </a:lnTo>
                    <a:lnTo>
                      <a:pt x="140" y="2236"/>
                    </a:lnTo>
                    <a:cubicBezTo>
                      <a:pt x="148" y="2229"/>
                      <a:pt x="158" y="2224"/>
                      <a:pt x="168" y="2224"/>
                    </a:cubicBezTo>
                    <a:lnTo>
                      <a:pt x="200" y="2224"/>
                    </a:lnTo>
                    <a:lnTo>
                      <a:pt x="216" y="2224"/>
                    </a:lnTo>
                    <a:lnTo>
                      <a:pt x="232" y="2224"/>
                    </a:lnTo>
                    <a:lnTo>
                      <a:pt x="204" y="2236"/>
                    </a:lnTo>
                    <a:lnTo>
                      <a:pt x="220" y="2220"/>
                    </a:lnTo>
                    <a:cubicBezTo>
                      <a:pt x="228" y="2213"/>
                      <a:pt x="238" y="2208"/>
                      <a:pt x="248" y="2208"/>
                    </a:cubicBezTo>
                    <a:lnTo>
                      <a:pt x="264" y="2208"/>
                    </a:lnTo>
                    <a:lnTo>
                      <a:pt x="280" y="2208"/>
                    </a:lnTo>
                    <a:lnTo>
                      <a:pt x="296" y="2208"/>
                    </a:lnTo>
                    <a:lnTo>
                      <a:pt x="268" y="2220"/>
                    </a:lnTo>
                    <a:lnTo>
                      <a:pt x="284" y="2204"/>
                    </a:lnTo>
                    <a:cubicBezTo>
                      <a:pt x="292" y="2197"/>
                      <a:pt x="302" y="2192"/>
                      <a:pt x="312" y="2192"/>
                    </a:cubicBezTo>
                    <a:lnTo>
                      <a:pt x="344" y="2192"/>
                    </a:lnTo>
                    <a:lnTo>
                      <a:pt x="316" y="2204"/>
                    </a:lnTo>
                    <a:lnTo>
                      <a:pt x="332" y="2188"/>
                    </a:lnTo>
                    <a:lnTo>
                      <a:pt x="348" y="2172"/>
                    </a:lnTo>
                    <a:cubicBezTo>
                      <a:pt x="356" y="2165"/>
                      <a:pt x="366" y="2160"/>
                      <a:pt x="376" y="2160"/>
                    </a:cubicBezTo>
                    <a:lnTo>
                      <a:pt x="392" y="2160"/>
                    </a:lnTo>
                    <a:lnTo>
                      <a:pt x="357" y="2183"/>
                    </a:lnTo>
                    <a:lnTo>
                      <a:pt x="373" y="2151"/>
                    </a:lnTo>
                    <a:cubicBezTo>
                      <a:pt x="379" y="2137"/>
                      <a:pt x="393" y="2128"/>
                      <a:pt x="408" y="2128"/>
                    </a:cubicBezTo>
                    <a:lnTo>
                      <a:pt x="424" y="2128"/>
                    </a:lnTo>
                    <a:lnTo>
                      <a:pt x="396" y="2140"/>
                    </a:lnTo>
                    <a:lnTo>
                      <a:pt x="412" y="2124"/>
                    </a:lnTo>
                    <a:cubicBezTo>
                      <a:pt x="420" y="2117"/>
                      <a:pt x="430" y="2112"/>
                      <a:pt x="440" y="2112"/>
                    </a:cubicBezTo>
                    <a:lnTo>
                      <a:pt x="456" y="2112"/>
                    </a:lnTo>
                    <a:lnTo>
                      <a:pt x="488" y="2112"/>
                    </a:lnTo>
                    <a:lnTo>
                      <a:pt x="460" y="2124"/>
                    </a:lnTo>
                    <a:lnTo>
                      <a:pt x="476" y="2108"/>
                    </a:lnTo>
                    <a:cubicBezTo>
                      <a:pt x="484" y="2101"/>
                      <a:pt x="494" y="2096"/>
                      <a:pt x="504" y="2096"/>
                    </a:cubicBezTo>
                    <a:lnTo>
                      <a:pt x="520" y="2096"/>
                    </a:lnTo>
                    <a:lnTo>
                      <a:pt x="492" y="2108"/>
                    </a:lnTo>
                    <a:lnTo>
                      <a:pt x="508" y="2092"/>
                    </a:lnTo>
                    <a:lnTo>
                      <a:pt x="524" y="2076"/>
                    </a:lnTo>
                    <a:lnTo>
                      <a:pt x="540" y="2060"/>
                    </a:lnTo>
                    <a:cubicBezTo>
                      <a:pt x="548" y="2053"/>
                      <a:pt x="558" y="2048"/>
                      <a:pt x="568" y="2048"/>
                    </a:cubicBezTo>
                    <a:lnTo>
                      <a:pt x="584" y="2048"/>
                    </a:lnTo>
                    <a:lnTo>
                      <a:pt x="556" y="2060"/>
                    </a:lnTo>
                    <a:lnTo>
                      <a:pt x="572" y="2044"/>
                    </a:lnTo>
                    <a:cubicBezTo>
                      <a:pt x="575" y="2041"/>
                      <a:pt x="579" y="2039"/>
                      <a:pt x="583" y="2037"/>
                    </a:cubicBezTo>
                    <a:lnTo>
                      <a:pt x="615" y="2021"/>
                    </a:lnTo>
                    <a:lnTo>
                      <a:pt x="604" y="2028"/>
                    </a:lnTo>
                    <a:lnTo>
                      <a:pt x="620" y="2012"/>
                    </a:lnTo>
                    <a:lnTo>
                      <a:pt x="636" y="1996"/>
                    </a:lnTo>
                    <a:lnTo>
                      <a:pt x="652" y="1980"/>
                    </a:lnTo>
                    <a:cubicBezTo>
                      <a:pt x="660" y="1973"/>
                      <a:pt x="670" y="1968"/>
                      <a:pt x="680" y="1968"/>
                    </a:cubicBezTo>
                    <a:lnTo>
                      <a:pt x="696" y="1968"/>
                    </a:lnTo>
                    <a:lnTo>
                      <a:pt x="661" y="1991"/>
                    </a:lnTo>
                    <a:lnTo>
                      <a:pt x="677" y="1959"/>
                    </a:lnTo>
                    <a:cubicBezTo>
                      <a:pt x="679" y="1955"/>
                      <a:pt x="681" y="1951"/>
                      <a:pt x="684" y="1948"/>
                    </a:cubicBezTo>
                    <a:lnTo>
                      <a:pt x="700" y="1932"/>
                    </a:lnTo>
                    <a:cubicBezTo>
                      <a:pt x="708" y="1925"/>
                      <a:pt x="718" y="1920"/>
                      <a:pt x="728" y="1920"/>
                    </a:cubicBezTo>
                    <a:lnTo>
                      <a:pt x="744" y="1920"/>
                    </a:lnTo>
                    <a:lnTo>
                      <a:pt x="711" y="1938"/>
                    </a:lnTo>
                    <a:lnTo>
                      <a:pt x="743" y="1890"/>
                    </a:lnTo>
                    <a:cubicBezTo>
                      <a:pt x="751" y="1879"/>
                      <a:pt x="763" y="1872"/>
                      <a:pt x="776" y="1872"/>
                    </a:cubicBezTo>
                    <a:lnTo>
                      <a:pt x="792" y="1872"/>
                    </a:lnTo>
                    <a:lnTo>
                      <a:pt x="808" y="1872"/>
                    </a:lnTo>
                    <a:lnTo>
                      <a:pt x="824" y="1872"/>
                    </a:lnTo>
                    <a:lnTo>
                      <a:pt x="840" y="1872"/>
                    </a:lnTo>
                    <a:lnTo>
                      <a:pt x="812" y="1884"/>
                    </a:lnTo>
                    <a:lnTo>
                      <a:pt x="828" y="1868"/>
                    </a:lnTo>
                    <a:lnTo>
                      <a:pt x="844" y="1852"/>
                    </a:lnTo>
                    <a:lnTo>
                      <a:pt x="860" y="1836"/>
                    </a:lnTo>
                    <a:cubicBezTo>
                      <a:pt x="868" y="1829"/>
                      <a:pt x="878" y="1824"/>
                      <a:pt x="888" y="1824"/>
                    </a:cubicBezTo>
                    <a:lnTo>
                      <a:pt x="920" y="1824"/>
                    </a:lnTo>
                    <a:lnTo>
                      <a:pt x="936" y="1824"/>
                    </a:lnTo>
                    <a:lnTo>
                      <a:pt x="952" y="1824"/>
                    </a:lnTo>
                    <a:lnTo>
                      <a:pt x="924" y="1836"/>
                    </a:lnTo>
                    <a:lnTo>
                      <a:pt x="940" y="1820"/>
                    </a:lnTo>
                    <a:cubicBezTo>
                      <a:pt x="948" y="1813"/>
                      <a:pt x="958" y="1808"/>
                      <a:pt x="968" y="1808"/>
                    </a:cubicBezTo>
                    <a:lnTo>
                      <a:pt x="984" y="1808"/>
                    </a:lnTo>
                    <a:lnTo>
                      <a:pt x="949" y="1831"/>
                    </a:lnTo>
                    <a:lnTo>
                      <a:pt x="965" y="1799"/>
                    </a:lnTo>
                    <a:lnTo>
                      <a:pt x="963" y="1804"/>
                    </a:lnTo>
                    <a:lnTo>
                      <a:pt x="979" y="1756"/>
                    </a:lnTo>
                    <a:cubicBezTo>
                      <a:pt x="984" y="1739"/>
                      <a:pt x="999" y="1728"/>
                      <a:pt x="1016" y="1728"/>
                    </a:cubicBezTo>
                    <a:lnTo>
                      <a:pt x="1032" y="1728"/>
                    </a:lnTo>
                    <a:lnTo>
                      <a:pt x="1015" y="1733"/>
                    </a:lnTo>
                    <a:lnTo>
                      <a:pt x="1047" y="1717"/>
                    </a:lnTo>
                    <a:cubicBezTo>
                      <a:pt x="1052" y="1714"/>
                      <a:pt x="1058" y="1712"/>
                      <a:pt x="1064" y="1712"/>
                    </a:cubicBezTo>
                    <a:lnTo>
                      <a:pt x="1080" y="1712"/>
                    </a:lnTo>
                    <a:lnTo>
                      <a:pt x="1052" y="1724"/>
                    </a:lnTo>
                    <a:lnTo>
                      <a:pt x="1068" y="1708"/>
                    </a:lnTo>
                    <a:cubicBezTo>
                      <a:pt x="1076" y="1701"/>
                      <a:pt x="1086" y="1696"/>
                      <a:pt x="1096" y="1696"/>
                    </a:cubicBezTo>
                    <a:lnTo>
                      <a:pt x="1112" y="1696"/>
                    </a:lnTo>
                    <a:lnTo>
                      <a:pt x="1077" y="1719"/>
                    </a:lnTo>
                    <a:lnTo>
                      <a:pt x="1093" y="1687"/>
                    </a:lnTo>
                    <a:lnTo>
                      <a:pt x="1109" y="1655"/>
                    </a:lnTo>
                    <a:cubicBezTo>
                      <a:pt x="1115" y="1641"/>
                      <a:pt x="1129" y="1632"/>
                      <a:pt x="1144" y="1632"/>
                    </a:cubicBezTo>
                    <a:lnTo>
                      <a:pt x="1160" y="1632"/>
                    </a:lnTo>
                    <a:lnTo>
                      <a:pt x="1176" y="1632"/>
                    </a:lnTo>
                    <a:lnTo>
                      <a:pt x="1143" y="1650"/>
                    </a:lnTo>
                    <a:lnTo>
                      <a:pt x="1175" y="1602"/>
                    </a:lnTo>
                    <a:cubicBezTo>
                      <a:pt x="1183" y="1591"/>
                      <a:pt x="1195" y="1584"/>
                      <a:pt x="1208" y="1584"/>
                    </a:cubicBezTo>
                    <a:lnTo>
                      <a:pt x="1224" y="1584"/>
                    </a:lnTo>
                    <a:lnTo>
                      <a:pt x="1240" y="1584"/>
                    </a:lnTo>
                    <a:lnTo>
                      <a:pt x="1256" y="1584"/>
                    </a:lnTo>
                    <a:lnTo>
                      <a:pt x="1219" y="1612"/>
                    </a:lnTo>
                    <a:lnTo>
                      <a:pt x="1235" y="1564"/>
                    </a:lnTo>
                    <a:cubicBezTo>
                      <a:pt x="1236" y="1558"/>
                      <a:pt x="1240" y="1553"/>
                      <a:pt x="1244" y="1548"/>
                    </a:cubicBezTo>
                    <a:lnTo>
                      <a:pt x="1260" y="1532"/>
                    </a:lnTo>
                    <a:lnTo>
                      <a:pt x="1251" y="1548"/>
                    </a:lnTo>
                    <a:lnTo>
                      <a:pt x="1267" y="1500"/>
                    </a:lnTo>
                    <a:cubicBezTo>
                      <a:pt x="1268" y="1494"/>
                      <a:pt x="1272" y="1489"/>
                      <a:pt x="1276" y="1484"/>
                    </a:cubicBezTo>
                    <a:lnTo>
                      <a:pt x="1292" y="1468"/>
                    </a:lnTo>
                    <a:cubicBezTo>
                      <a:pt x="1300" y="1461"/>
                      <a:pt x="1310" y="1456"/>
                      <a:pt x="1320" y="1456"/>
                    </a:cubicBezTo>
                    <a:lnTo>
                      <a:pt x="1352" y="1456"/>
                    </a:lnTo>
                    <a:lnTo>
                      <a:pt x="1317" y="1479"/>
                    </a:lnTo>
                    <a:lnTo>
                      <a:pt x="1333" y="1447"/>
                    </a:lnTo>
                    <a:cubicBezTo>
                      <a:pt x="1339" y="1433"/>
                      <a:pt x="1353" y="1424"/>
                      <a:pt x="1368" y="1424"/>
                    </a:cubicBezTo>
                    <a:lnTo>
                      <a:pt x="1384" y="1424"/>
                    </a:lnTo>
                    <a:lnTo>
                      <a:pt x="1356" y="1436"/>
                    </a:lnTo>
                    <a:lnTo>
                      <a:pt x="1372" y="1420"/>
                    </a:lnTo>
                    <a:cubicBezTo>
                      <a:pt x="1380" y="1413"/>
                      <a:pt x="1390" y="1408"/>
                      <a:pt x="1400" y="1408"/>
                    </a:cubicBezTo>
                    <a:lnTo>
                      <a:pt x="1416" y="1408"/>
                    </a:lnTo>
                    <a:lnTo>
                      <a:pt x="1388" y="1420"/>
                    </a:lnTo>
                    <a:lnTo>
                      <a:pt x="1404" y="1404"/>
                    </a:lnTo>
                    <a:lnTo>
                      <a:pt x="1397" y="1415"/>
                    </a:lnTo>
                    <a:lnTo>
                      <a:pt x="1413" y="1383"/>
                    </a:lnTo>
                    <a:cubicBezTo>
                      <a:pt x="1419" y="1369"/>
                      <a:pt x="1433" y="1360"/>
                      <a:pt x="1448" y="1360"/>
                    </a:cubicBezTo>
                    <a:lnTo>
                      <a:pt x="1464" y="1360"/>
                    </a:lnTo>
                    <a:lnTo>
                      <a:pt x="1447" y="1365"/>
                    </a:lnTo>
                    <a:lnTo>
                      <a:pt x="1479" y="1349"/>
                    </a:lnTo>
                    <a:lnTo>
                      <a:pt x="1461" y="1367"/>
                    </a:lnTo>
                    <a:lnTo>
                      <a:pt x="1477" y="1335"/>
                    </a:lnTo>
                    <a:cubicBezTo>
                      <a:pt x="1483" y="1321"/>
                      <a:pt x="1497" y="1312"/>
                      <a:pt x="1512" y="1312"/>
                    </a:cubicBezTo>
                    <a:lnTo>
                      <a:pt x="1528" y="1312"/>
                    </a:lnTo>
                    <a:lnTo>
                      <a:pt x="1544" y="1312"/>
                    </a:lnTo>
                    <a:lnTo>
                      <a:pt x="1560" y="1312"/>
                    </a:lnTo>
                    <a:lnTo>
                      <a:pt x="1532" y="1324"/>
                    </a:lnTo>
                    <a:lnTo>
                      <a:pt x="1548" y="1308"/>
                    </a:lnTo>
                    <a:cubicBezTo>
                      <a:pt x="1556" y="1301"/>
                      <a:pt x="1566" y="1296"/>
                      <a:pt x="1576" y="1296"/>
                    </a:cubicBezTo>
                    <a:lnTo>
                      <a:pt x="1592" y="1296"/>
                    </a:lnTo>
                    <a:lnTo>
                      <a:pt x="1608" y="1296"/>
                    </a:lnTo>
                    <a:lnTo>
                      <a:pt x="1573" y="1319"/>
                    </a:lnTo>
                    <a:lnTo>
                      <a:pt x="1605" y="1255"/>
                    </a:lnTo>
                    <a:cubicBezTo>
                      <a:pt x="1611" y="1241"/>
                      <a:pt x="1625" y="1232"/>
                      <a:pt x="1640" y="1232"/>
                    </a:cubicBezTo>
                    <a:lnTo>
                      <a:pt x="1656" y="1232"/>
                    </a:lnTo>
                    <a:lnTo>
                      <a:pt x="1672" y="1232"/>
                    </a:lnTo>
                    <a:lnTo>
                      <a:pt x="1644" y="1244"/>
                    </a:lnTo>
                    <a:lnTo>
                      <a:pt x="1660" y="1228"/>
                    </a:lnTo>
                    <a:cubicBezTo>
                      <a:pt x="1668" y="1221"/>
                      <a:pt x="1678" y="1216"/>
                      <a:pt x="1688" y="1216"/>
                    </a:cubicBezTo>
                    <a:lnTo>
                      <a:pt x="1704" y="1216"/>
                    </a:lnTo>
                    <a:lnTo>
                      <a:pt x="1720" y="1216"/>
                    </a:lnTo>
                    <a:lnTo>
                      <a:pt x="1736" y="1216"/>
                    </a:lnTo>
                    <a:lnTo>
                      <a:pt x="1752" y="1216"/>
                    </a:lnTo>
                    <a:lnTo>
                      <a:pt x="1735" y="1221"/>
                    </a:lnTo>
                    <a:lnTo>
                      <a:pt x="1767" y="1205"/>
                    </a:lnTo>
                    <a:lnTo>
                      <a:pt x="1756" y="1212"/>
                    </a:lnTo>
                    <a:lnTo>
                      <a:pt x="1772" y="1196"/>
                    </a:lnTo>
                    <a:cubicBezTo>
                      <a:pt x="1780" y="1189"/>
                      <a:pt x="1790" y="1184"/>
                      <a:pt x="1800" y="1184"/>
                    </a:cubicBezTo>
                    <a:lnTo>
                      <a:pt x="1816" y="1184"/>
                    </a:lnTo>
                    <a:lnTo>
                      <a:pt x="1779" y="1212"/>
                    </a:lnTo>
                    <a:lnTo>
                      <a:pt x="1795" y="1164"/>
                    </a:lnTo>
                    <a:cubicBezTo>
                      <a:pt x="1796" y="1158"/>
                      <a:pt x="1800" y="1153"/>
                      <a:pt x="1804" y="1148"/>
                    </a:cubicBezTo>
                    <a:lnTo>
                      <a:pt x="1820" y="1132"/>
                    </a:lnTo>
                    <a:lnTo>
                      <a:pt x="1836" y="1116"/>
                    </a:lnTo>
                    <a:lnTo>
                      <a:pt x="1852" y="1100"/>
                    </a:lnTo>
                    <a:cubicBezTo>
                      <a:pt x="1860" y="1093"/>
                      <a:pt x="1870" y="1088"/>
                      <a:pt x="1880" y="1088"/>
                    </a:cubicBezTo>
                    <a:lnTo>
                      <a:pt x="1896" y="1088"/>
                    </a:lnTo>
                    <a:lnTo>
                      <a:pt x="1928" y="1088"/>
                    </a:lnTo>
                    <a:lnTo>
                      <a:pt x="1900" y="1100"/>
                    </a:lnTo>
                    <a:lnTo>
                      <a:pt x="1916" y="1084"/>
                    </a:lnTo>
                    <a:lnTo>
                      <a:pt x="1909" y="1095"/>
                    </a:lnTo>
                    <a:lnTo>
                      <a:pt x="1925" y="1063"/>
                    </a:lnTo>
                    <a:lnTo>
                      <a:pt x="1923" y="1068"/>
                    </a:lnTo>
                    <a:lnTo>
                      <a:pt x="1939" y="1020"/>
                    </a:lnTo>
                    <a:cubicBezTo>
                      <a:pt x="1944" y="1003"/>
                      <a:pt x="1959" y="992"/>
                      <a:pt x="1976" y="992"/>
                    </a:cubicBezTo>
                    <a:lnTo>
                      <a:pt x="1992" y="992"/>
                    </a:lnTo>
                    <a:lnTo>
                      <a:pt x="2008" y="992"/>
                    </a:lnTo>
                    <a:lnTo>
                      <a:pt x="1973" y="1015"/>
                    </a:lnTo>
                    <a:lnTo>
                      <a:pt x="1989" y="983"/>
                    </a:lnTo>
                    <a:cubicBezTo>
                      <a:pt x="1991" y="979"/>
                      <a:pt x="1993" y="975"/>
                      <a:pt x="1996" y="972"/>
                    </a:cubicBezTo>
                    <a:lnTo>
                      <a:pt x="2012" y="956"/>
                    </a:lnTo>
                    <a:cubicBezTo>
                      <a:pt x="2020" y="949"/>
                      <a:pt x="2030" y="944"/>
                      <a:pt x="2040" y="944"/>
                    </a:cubicBezTo>
                    <a:lnTo>
                      <a:pt x="2072" y="944"/>
                    </a:lnTo>
                    <a:lnTo>
                      <a:pt x="2044" y="956"/>
                    </a:lnTo>
                    <a:lnTo>
                      <a:pt x="2060" y="940"/>
                    </a:lnTo>
                    <a:cubicBezTo>
                      <a:pt x="2068" y="933"/>
                      <a:pt x="2078" y="928"/>
                      <a:pt x="2088" y="928"/>
                    </a:cubicBezTo>
                    <a:lnTo>
                      <a:pt x="2104" y="928"/>
                    </a:lnTo>
                    <a:lnTo>
                      <a:pt x="2120" y="928"/>
                    </a:lnTo>
                    <a:lnTo>
                      <a:pt x="2136" y="928"/>
                    </a:lnTo>
                    <a:lnTo>
                      <a:pt x="2152" y="928"/>
                    </a:lnTo>
                    <a:lnTo>
                      <a:pt x="2168" y="928"/>
                    </a:lnTo>
                    <a:lnTo>
                      <a:pt x="2184" y="928"/>
                    </a:lnTo>
                    <a:lnTo>
                      <a:pt x="2216" y="928"/>
                    </a:lnTo>
                    <a:lnTo>
                      <a:pt x="2232" y="928"/>
                    </a:lnTo>
                    <a:lnTo>
                      <a:pt x="2197" y="951"/>
                    </a:lnTo>
                    <a:lnTo>
                      <a:pt x="2213" y="919"/>
                    </a:lnTo>
                    <a:cubicBezTo>
                      <a:pt x="2215" y="915"/>
                      <a:pt x="2217" y="911"/>
                      <a:pt x="2220" y="908"/>
                    </a:cubicBezTo>
                    <a:lnTo>
                      <a:pt x="2236" y="892"/>
                    </a:lnTo>
                    <a:cubicBezTo>
                      <a:pt x="2244" y="885"/>
                      <a:pt x="2254" y="880"/>
                      <a:pt x="2264" y="880"/>
                    </a:cubicBezTo>
                    <a:lnTo>
                      <a:pt x="2280" y="880"/>
                    </a:lnTo>
                    <a:lnTo>
                      <a:pt x="2296" y="880"/>
                    </a:lnTo>
                    <a:lnTo>
                      <a:pt x="2312" y="880"/>
                    </a:lnTo>
                    <a:lnTo>
                      <a:pt x="2328" y="880"/>
                    </a:lnTo>
                    <a:lnTo>
                      <a:pt x="2360" y="880"/>
                    </a:lnTo>
                    <a:lnTo>
                      <a:pt x="2332" y="892"/>
                    </a:lnTo>
                    <a:lnTo>
                      <a:pt x="2348" y="876"/>
                    </a:lnTo>
                    <a:cubicBezTo>
                      <a:pt x="2356" y="869"/>
                      <a:pt x="2366" y="864"/>
                      <a:pt x="2376" y="864"/>
                    </a:cubicBezTo>
                    <a:lnTo>
                      <a:pt x="2392" y="864"/>
                    </a:lnTo>
                    <a:lnTo>
                      <a:pt x="2357" y="887"/>
                    </a:lnTo>
                    <a:lnTo>
                      <a:pt x="2373" y="855"/>
                    </a:lnTo>
                    <a:cubicBezTo>
                      <a:pt x="2375" y="851"/>
                      <a:pt x="2377" y="847"/>
                      <a:pt x="2380" y="844"/>
                    </a:cubicBezTo>
                    <a:lnTo>
                      <a:pt x="2396" y="828"/>
                    </a:lnTo>
                    <a:lnTo>
                      <a:pt x="2389" y="839"/>
                    </a:lnTo>
                    <a:lnTo>
                      <a:pt x="2405" y="807"/>
                    </a:lnTo>
                    <a:lnTo>
                      <a:pt x="2421" y="775"/>
                    </a:lnTo>
                    <a:lnTo>
                      <a:pt x="2437" y="743"/>
                    </a:lnTo>
                    <a:cubicBezTo>
                      <a:pt x="2441" y="735"/>
                      <a:pt x="2447" y="729"/>
                      <a:pt x="2455" y="725"/>
                    </a:cubicBezTo>
                    <a:lnTo>
                      <a:pt x="2487" y="709"/>
                    </a:lnTo>
                    <a:cubicBezTo>
                      <a:pt x="2492" y="706"/>
                      <a:pt x="2498" y="704"/>
                      <a:pt x="2504" y="704"/>
                    </a:cubicBezTo>
                    <a:lnTo>
                      <a:pt x="2520" y="704"/>
                    </a:lnTo>
                    <a:lnTo>
                      <a:pt x="2536" y="704"/>
                    </a:lnTo>
                    <a:lnTo>
                      <a:pt x="2552" y="704"/>
                    </a:lnTo>
                    <a:lnTo>
                      <a:pt x="2568" y="704"/>
                    </a:lnTo>
                    <a:lnTo>
                      <a:pt x="2584" y="704"/>
                    </a:lnTo>
                    <a:lnTo>
                      <a:pt x="2549" y="727"/>
                    </a:lnTo>
                    <a:lnTo>
                      <a:pt x="2565" y="695"/>
                    </a:lnTo>
                    <a:cubicBezTo>
                      <a:pt x="2571" y="681"/>
                      <a:pt x="2585" y="672"/>
                      <a:pt x="2600" y="672"/>
                    </a:cubicBezTo>
                    <a:lnTo>
                      <a:pt x="2616" y="672"/>
                    </a:lnTo>
                    <a:lnTo>
                      <a:pt x="2648" y="672"/>
                    </a:lnTo>
                    <a:lnTo>
                      <a:pt x="2664" y="672"/>
                    </a:lnTo>
                    <a:lnTo>
                      <a:pt x="2636" y="684"/>
                    </a:lnTo>
                    <a:lnTo>
                      <a:pt x="2652" y="668"/>
                    </a:lnTo>
                    <a:cubicBezTo>
                      <a:pt x="2660" y="661"/>
                      <a:pt x="2670" y="656"/>
                      <a:pt x="2680" y="656"/>
                    </a:cubicBezTo>
                    <a:lnTo>
                      <a:pt x="2696" y="656"/>
                    </a:lnTo>
                    <a:lnTo>
                      <a:pt x="2712" y="656"/>
                    </a:lnTo>
                    <a:lnTo>
                      <a:pt x="2675" y="684"/>
                    </a:lnTo>
                    <a:lnTo>
                      <a:pt x="2691" y="636"/>
                    </a:lnTo>
                    <a:cubicBezTo>
                      <a:pt x="2696" y="619"/>
                      <a:pt x="2711" y="608"/>
                      <a:pt x="2728" y="608"/>
                    </a:cubicBezTo>
                    <a:lnTo>
                      <a:pt x="2744" y="608"/>
                    </a:lnTo>
                    <a:lnTo>
                      <a:pt x="2709" y="631"/>
                    </a:lnTo>
                    <a:lnTo>
                      <a:pt x="2725" y="599"/>
                    </a:lnTo>
                    <a:cubicBezTo>
                      <a:pt x="2731" y="585"/>
                      <a:pt x="2745" y="576"/>
                      <a:pt x="2760" y="576"/>
                    </a:cubicBezTo>
                    <a:lnTo>
                      <a:pt x="2792" y="576"/>
                    </a:lnTo>
                    <a:lnTo>
                      <a:pt x="2764" y="588"/>
                    </a:lnTo>
                    <a:lnTo>
                      <a:pt x="2780" y="572"/>
                    </a:lnTo>
                    <a:cubicBezTo>
                      <a:pt x="2788" y="565"/>
                      <a:pt x="2798" y="560"/>
                      <a:pt x="2808" y="560"/>
                    </a:cubicBezTo>
                    <a:lnTo>
                      <a:pt x="2824" y="560"/>
                    </a:lnTo>
                    <a:lnTo>
                      <a:pt x="2840" y="560"/>
                    </a:lnTo>
                    <a:lnTo>
                      <a:pt x="2856" y="560"/>
                    </a:lnTo>
                    <a:lnTo>
                      <a:pt x="2821" y="583"/>
                    </a:lnTo>
                    <a:lnTo>
                      <a:pt x="2837" y="551"/>
                    </a:lnTo>
                    <a:cubicBezTo>
                      <a:pt x="2839" y="547"/>
                      <a:pt x="2841" y="543"/>
                      <a:pt x="2844" y="540"/>
                    </a:cubicBezTo>
                    <a:lnTo>
                      <a:pt x="2860" y="524"/>
                    </a:lnTo>
                    <a:cubicBezTo>
                      <a:pt x="2868" y="517"/>
                      <a:pt x="2878" y="512"/>
                      <a:pt x="2888" y="512"/>
                    </a:cubicBezTo>
                    <a:lnTo>
                      <a:pt x="2904" y="512"/>
                    </a:lnTo>
                    <a:lnTo>
                      <a:pt x="2876" y="524"/>
                    </a:lnTo>
                    <a:lnTo>
                      <a:pt x="2908" y="492"/>
                    </a:lnTo>
                    <a:cubicBezTo>
                      <a:pt x="2916" y="485"/>
                      <a:pt x="2926" y="480"/>
                      <a:pt x="2936" y="480"/>
                    </a:cubicBezTo>
                    <a:lnTo>
                      <a:pt x="2952" y="480"/>
                    </a:lnTo>
                    <a:lnTo>
                      <a:pt x="2968" y="480"/>
                    </a:lnTo>
                    <a:lnTo>
                      <a:pt x="2984" y="480"/>
                    </a:lnTo>
                    <a:lnTo>
                      <a:pt x="3000" y="480"/>
                    </a:lnTo>
                    <a:lnTo>
                      <a:pt x="3016" y="480"/>
                    </a:lnTo>
                    <a:lnTo>
                      <a:pt x="3032" y="480"/>
                    </a:lnTo>
                    <a:lnTo>
                      <a:pt x="3004" y="492"/>
                    </a:lnTo>
                    <a:lnTo>
                      <a:pt x="3020" y="476"/>
                    </a:lnTo>
                    <a:lnTo>
                      <a:pt x="3052" y="444"/>
                    </a:lnTo>
                    <a:lnTo>
                      <a:pt x="3045" y="455"/>
                    </a:lnTo>
                    <a:lnTo>
                      <a:pt x="3061" y="423"/>
                    </a:lnTo>
                    <a:cubicBezTo>
                      <a:pt x="3067" y="409"/>
                      <a:pt x="3081" y="400"/>
                      <a:pt x="3096" y="400"/>
                    </a:cubicBezTo>
                    <a:lnTo>
                      <a:pt x="3112" y="400"/>
                    </a:lnTo>
                    <a:lnTo>
                      <a:pt x="3128" y="400"/>
                    </a:lnTo>
                    <a:lnTo>
                      <a:pt x="3144" y="400"/>
                    </a:lnTo>
                    <a:lnTo>
                      <a:pt x="3160" y="400"/>
                    </a:lnTo>
                    <a:lnTo>
                      <a:pt x="3176" y="400"/>
                    </a:lnTo>
                    <a:lnTo>
                      <a:pt x="3192" y="400"/>
                    </a:lnTo>
                    <a:lnTo>
                      <a:pt x="3224" y="400"/>
                    </a:lnTo>
                    <a:lnTo>
                      <a:pt x="3240" y="400"/>
                    </a:lnTo>
                    <a:lnTo>
                      <a:pt x="3256" y="400"/>
                    </a:lnTo>
                    <a:lnTo>
                      <a:pt x="3221" y="423"/>
                    </a:lnTo>
                    <a:lnTo>
                      <a:pt x="3237" y="391"/>
                    </a:lnTo>
                    <a:cubicBezTo>
                      <a:pt x="3243" y="377"/>
                      <a:pt x="3257" y="368"/>
                      <a:pt x="3272" y="368"/>
                    </a:cubicBezTo>
                    <a:lnTo>
                      <a:pt x="3288" y="368"/>
                    </a:lnTo>
                    <a:lnTo>
                      <a:pt x="3304" y="368"/>
                    </a:lnTo>
                    <a:lnTo>
                      <a:pt x="3269" y="391"/>
                    </a:lnTo>
                    <a:lnTo>
                      <a:pt x="3285" y="359"/>
                    </a:lnTo>
                    <a:lnTo>
                      <a:pt x="3301" y="327"/>
                    </a:lnTo>
                    <a:cubicBezTo>
                      <a:pt x="3305" y="319"/>
                      <a:pt x="3311" y="313"/>
                      <a:pt x="3319" y="309"/>
                    </a:cubicBezTo>
                    <a:lnTo>
                      <a:pt x="3351" y="293"/>
                    </a:lnTo>
                    <a:cubicBezTo>
                      <a:pt x="3356" y="290"/>
                      <a:pt x="3362" y="288"/>
                      <a:pt x="3368" y="288"/>
                    </a:cubicBezTo>
                    <a:lnTo>
                      <a:pt x="3384" y="288"/>
                    </a:lnTo>
                    <a:lnTo>
                      <a:pt x="3349" y="311"/>
                    </a:lnTo>
                    <a:lnTo>
                      <a:pt x="3365" y="279"/>
                    </a:lnTo>
                    <a:lnTo>
                      <a:pt x="3381" y="247"/>
                    </a:lnTo>
                    <a:lnTo>
                      <a:pt x="3377" y="258"/>
                    </a:lnTo>
                    <a:lnTo>
                      <a:pt x="3393" y="162"/>
                    </a:lnTo>
                    <a:cubicBezTo>
                      <a:pt x="3394" y="158"/>
                      <a:pt x="3395" y="154"/>
                      <a:pt x="3397" y="151"/>
                    </a:cubicBezTo>
                    <a:lnTo>
                      <a:pt x="3413" y="119"/>
                    </a:lnTo>
                    <a:cubicBezTo>
                      <a:pt x="3419" y="105"/>
                      <a:pt x="3433" y="96"/>
                      <a:pt x="3448" y="96"/>
                    </a:cubicBezTo>
                    <a:lnTo>
                      <a:pt x="3464" y="96"/>
                    </a:lnTo>
                    <a:lnTo>
                      <a:pt x="3480" y="96"/>
                    </a:lnTo>
                    <a:lnTo>
                      <a:pt x="3512" y="96"/>
                    </a:lnTo>
                    <a:lnTo>
                      <a:pt x="3477" y="119"/>
                    </a:lnTo>
                    <a:lnTo>
                      <a:pt x="3493" y="87"/>
                    </a:lnTo>
                    <a:cubicBezTo>
                      <a:pt x="3495" y="83"/>
                      <a:pt x="3497" y="79"/>
                      <a:pt x="3500" y="76"/>
                    </a:cubicBezTo>
                    <a:lnTo>
                      <a:pt x="3516" y="60"/>
                    </a:lnTo>
                    <a:cubicBezTo>
                      <a:pt x="3524" y="53"/>
                      <a:pt x="3534" y="48"/>
                      <a:pt x="3544" y="48"/>
                    </a:cubicBezTo>
                    <a:lnTo>
                      <a:pt x="3560" y="48"/>
                    </a:lnTo>
                    <a:lnTo>
                      <a:pt x="3576" y="48"/>
                    </a:lnTo>
                    <a:lnTo>
                      <a:pt x="3592" y="48"/>
                    </a:lnTo>
                    <a:lnTo>
                      <a:pt x="3555" y="76"/>
                    </a:lnTo>
                    <a:lnTo>
                      <a:pt x="3571" y="28"/>
                    </a:lnTo>
                    <a:cubicBezTo>
                      <a:pt x="3576" y="11"/>
                      <a:pt x="3591" y="0"/>
                      <a:pt x="3608" y="0"/>
                    </a:cubicBezTo>
                    <a:lnTo>
                      <a:pt x="3624" y="0"/>
                    </a:lnTo>
                    <a:lnTo>
                      <a:pt x="3656" y="0"/>
                    </a:lnTo>
                    <a:cubicBezTo>
                      <a:pt x="3679" y="0"/>
                      <a:pt x="3696" y="18"/>
                      <a:pt x="3696" y="40"/>
                    </a:cubicBezTo>
                    <a:cubicBezTo>
                      <a:pt x="3696" y="63"/>
                      <a:pt x="3679" y="80"/>
                      <a:pt x="3656" y="80"/>
                    </a:cubicBezTo>
                    <a:lnTo>
                      <a:pt x="3624" y="80"/>
                    </a:lnTo>
                    <a:lnTo>
                      <a:pt x="3608" y="80"/>
                    </a:lnTo>
                    <a:lnTo>
                      <a:pt x="3646" y="53"/>
                    </a:lnTo>
                    <a:lnTo>
                      <a:pt x="3630" y="101"/>
                    </a:lnTo>
                    <a:cubicBezTo>
                      <a:pt x="3625" y="117"/>
                      <a:pt x="3610" y="128"/>
                      <a:pt x="3592" y="128"/>
                    </a:cubicBezTo>
                    <a:lnTo>
                      <a:pt x="3576" y="128"/>
                    </a:lnTo>
                    <a:lnTo>
                      <a:pt x="3560" y="128"/>
                    </a:lnTo>
                    <a:lnTo>
                      <a:pt x="3544" y="128"/>
                    </a:lnTo>
                    <a:lnTo>
                      <a:pt x="3573" y="117"/>
                    </a:lnTo>
                    <a:lnTo>
                      <a:pt x="3557" y="133"/>
                    </a:lnTo>
                    <a:lnTo>
                      <a:pt x="3564" y="122"/>
                    </a:lnTo>
                    <a:lnTo>
                      <a:pt x="3548" y="154"/>
                    </a:lnTo>
                    <a:cubicBezTo>
                      <a:pt x="3541" y="168"/>
                      <a:pt x="3528" y="176"/>
                      <a:pt x="3512" y="176"/>
                    </a:cubicBezTo>
                    <a:lnTo>
                      <a:pt x="3480" y="176"/>
                    </a:lnTo>
                    <a:lnTo>
                      <a:pt x="3464" y="176"/>
                    </a:lnTo>
                    <a:lnTo>
                      <a:pt x="3448" y="176"/>
                    </a:lnTo>
                    <a:lnTo>
                      <a:pt x="3484" y="154"/>
                    </a:lnTo>
                    <a:lnTo>
                      <a:pt x="3468" y="186"/>
                    </a:lnTo>
                    <a:lnTo>
                      <a:pt x="3472" y="175"/>
                    </a:lnTo>
                    <a:lnTo>
                      <a:pt x="3456" y="271"/>
                    </a:lnTo>
                    <a:cubicBezTo>
                      <a:pt x="3455" y="275"/>
                      <a:pt x="3454" y="279"/>
                      <a:pt x="3452" y="282"/>
                    </a:cubicBezTo>
                    <a:lnTo>
                      <a:pt x="3436" y="314"/>
                    </a:lnTo>
                    <a:lnTo>
                      <a:pt x="3420" y="346"/>
                    </a:lnTo>
                    <a:cubicBezTo>
                      <a:pt x="3413" y="360"/>
                      <a:pt x="3400" y="368"/>
                      <a:pt x="3384" y="368"/>
                    </a:cubicBezTo>
                    <a:lnTo>
                      <a:pt x="3368" y="368"/>
                    </a:lnTo>
                    <a:lnTo>
                      <a:pt x="3386" y="364"/>
                    </a:lnTo>
                    <a:lnTo>
                      <a:pt x="3354" y="380"/>
                    </a:lnTo>
                    <a:lnTo>
                      <a:pt x="3372" y="362"/>
                    </a:lnTo>
                    <a:lnTo>
                      <a:pt x="3356" y="394"/>
                    </a:lnTo>
                    <a:lnTo>
                      <a:pt x="3340" y="426"/>
                    </a:lnTo>
                    <a:cubicBezTo>
                      <a:pt x="3333" y="440"/>
                      <a:pt x="3320" y="448"/>
                      <a:pt x="3304" y="448"/>
                    </a:cubicBezTo>
                    <a:lnTo>
                      <a:pt x="3288" y="448"/>
                    </a:lnTo>
                    <a:lnTo>
                      <a:pt x="3272" y="448"/>
                    </a:lnTo>
                    <a:lnTo>
                      <a:pt x="3308" y="426"/>
                    </a:lnTo>
                    <a:lnTo>
                      <a:pt x="3292" y="458"/>
                    </a:lnTo>
                    <a:cubicBezTo>
                      <a:pt x="3285" y="472"/>
                      <a:pt x="3272" y="480"/>
                      <a:pt x="3256" y="480"/>
                    </a:cubicBezTo>
                    <a:lnTo>
                      <a:pt x="3240" y="480"/>
                    </a:lnTo>
                    <a:lnTo>
                      <a:pt x="3224" y="480"/>
                    </a:lnTo>
                    <a:lnTo>
                      <a:pt x="3192" y="480"/>
                    </a:lnTo>
                    <a:lnTo>
                      <a:pt x="3176" y="480"/>
                    </a:lnTo>
                    <a:lnTo>
                      <a:pt x="3160" y="480"/>
                    </a:lnTo>
                    <a:lnTo>
                      <a:pt x="3144" y="480"/>
                    </a:lnTo>
                    <a:lnTo>
                      <a:pt x="3128" y="480"/>
                    </a:lnTo>
                    <a:lnTo>
                      <a:pt x="3112" y="480"/>
                    </a:lnTo>
                    <a:lnTo>
                      <a:pt x="3096" y="480"/>
                    </a:lnTo>
                    <a:lnTo>
                      <a:pt x="3132" y="458"/>
                    </a:lnTo>
                    <a:lnTo>
                      <a:pt x="3116" y="490"/>
                    </a:lnTo>
                    <a:cubicBezTo>
                      <a:pt x="3114" y="494"/>
                      <a:pt x="3112" y="498"/>
                      <a:pt x="3109" y="501"/>
                    </a:cubicBezTo>
                    <a:lnTo>
                      <a:pt x="3077" y="533"/>
                    </a:lnTo>
                    <a:lnTo>
                      <a:pt x="3061" y="549"/>
                    </a:lnTo>
                    <a:cubicBezTo>
                      <a:pt x="3053" y="556"/>
                      <a:pt x="3043" y="560"/>
                      <a:pt x="3032" y="560"/>
                    </a:cubicBezTo>
                    <a:lnTo>
                      <a:pt x="3016" y="560"/>
                    </a:lnTo>
                    <a:lnTo>
                      <a:pt x="3000" y="560"/>
                    </a:lnTo>
                    <a:lnTo>
                      <a:pt x="2984" y="560"/>
                    </a:lnTo>
                    <a:lnTo>
                      <a:pt x="2968" y="560"/>
                    </a:lnTo>
                    <a:lnTo>
                      <a:pt x="2952" y="560"/>
                    </a:lnTo>
                    <a:lnTo>
                      <a:pt x="2936" y="560"/>
                    </a:lnTo>
                    <a:lnTo>
                      <a:pt x="2965" y="549"/>
                    </a:lnTo>
                    <a:lnTo>
                      <a:pt x="2933" y="581"/>
                    </a:lnTo>
                    <a:cubicBezTo>
                      <a:pt x="2925" y="588"/>
                      <a:pt x="2915" y="592"/>
                      <a:pt x="2904" y="592"/>
                    </a:cubicBezTo>
                    <a:lnTo>
                      <a:pt x="2888" y="592"/>
                    </a:lnTo>
                    <a:lnTo>
                      <a:pt x="2917" y="581"/>
                    </a:lnTo>
                    <a:lnTo>
                      <a:pt x="2901" y="597"/>
                    </a:lnTo>
                    <a:lnTo>
                      <a:pt x="2908" y="586"/>
                    </a:lnTo>
                    <a:lnTo>
                      <a:pt x="2892" y="618"/>
                    </a:lnTo>
                    <a:cubicBezTo>
                      <a:pt x="2885" y="632"/>
                      <a:pt x="2872" y="640"/>
                      <a:pt x="2856" y="640"/>
                    </a:cubicBezTo>
                    <a:lnTo>
                      <a:pt x="2840" y="640"/>
                    </a:lnTo>
                    <a:lnTo>
                      <a:pt x="2824" y="640"/>
                    </a:lnTo>
                    <a:lnTo>
                      <a:pt x="2808" y="640"/>
                    </a:lnTo>
                    <a:lnTo>
                      <a:pt x="2837" y="629"/>
                    </a:lnTo>
                    <a:lnTo>
                      <a:pt x="2821" y="645"/>
                    </a:lnTo>
                    <a:cubicBezTo>
                      <a:pt x="2813" y="652"/>
                      <a:pt x="2803" y="656"/>
                      <a:pt x="2792" y="656"/>
                    </a:cubicBezTo>
                    <a:lnTo>
                      <a:pt x="2760" y="656"/>
                    </a:lnTo>
                    <a:lnTo>
                      <a:pt x="2796" y="634"/>
                    </a:lnTo>
                    <a:lnTo>
                      <a:pt x="2780" y="666"/>
                    </a:lnTo>
                    <a:cubicBezTo>
                      <a:pt x="2773" y="680"/>
                      <a:pt x="2760" y="688"/>
                      <a:pt x="2744" y="688"/>
                    </a:cubicBezTo>
                    <a:lnTo>
                      <a:pt x="2728" y="688"/>
                    </a:lnTo>
                    <a:lnTo>
                      <a:pt x="2766" y="661"/>
                    </a:lnTo>
                    <a:lnTo>
                      <a:pt x="2750" y="709"/>
                    </a:lnTo>
                    <a:cubicBezTo>
                      <a:pt x="2745" y="725"/>
                      <a:pt x="2730" y="736"/>
                      <a:pt x="2712" y="736"/>
                    </a:cubicBezTo>
                    <a:lnTo>
                      <a:pt x="2696" y="736"/>
                    </a:lnTo>
                    <a:lnTo>
                      <a:pt x="2680" y="736"/>
                    </a:lnTo>
                    <a:lnTo>
                      <a:pt x="2709" y="725"/>
                    </a:lnTo>
                    <a:lnTo>
                      <a:pt x="2693" y="741"/>
                    </a:lnTo>
                    <a:cubicBezTo>
                      <a:pt x="2685" y="748"/>
                      <a:pt x="2675" y="752"/>
                      <a:pt x="2664" y="752"/>
                    </a:cubicBezTo>
                    <a:lnTo>
                      <a:pt x="2648" y="752"/>
                    </a:lnTo>
                    <a:lnTo>
                      <a:pt x="2616" y="752"/>
                    </a:lnTo>
                    <a:lnTo>
                      <a:pt x="2600" y="752"/>
                    </a:lnTo>
                    <a:lnTo>
                      <a:pt x="2636" y="730"/>
                    </a:lnTo>
                    <a:lnTo>
                      <a:pt x="2620" y="762"/>
                    </a:lnTo>
                    <a:cubicBezTo>
                      <a:pt x="2613" y="776"/>
                      <a:pt x="2600" y="784"/>
                      <a:pt x="2584" y="784"/>
                    </a:cubicBezTo>
                    <a:lnTo>
                      <a:pt x="2568" y="784"/>
                    </a:lnTo>
                    <a:lnTo>
                      <a:pt x="2552" y="784"/>
                    </a:lnTo>
                    <a:lnTo>
                      <a:pt x="2536" y="784"/>
                    </a:lnTo>
                    <a:lnTo>
                      <a:pt x="2520" y="784"/>
                    </a:lnTo>
                    <a:lnTo>
                      <a:pt x="2504" y="784"/>
                    </a:lnTo>
                    <a:lnTo>
                      <a:pt x="2522" y="780"/>
                    </a:lnTo>
                    <a:lnTo>
                      <a:pt x="2490" y="796"/>
                    </a:lnTo>
                    <a:lnTo>
                      <a:pt x="2508" y="778"/>
                    </a:lnTo>
                    <a:lnTo>
                      <a:pt x="2492" y="810"/>
                    </a:lnTo>
                    <a:lnTo>
                      <a:pt x="2476" y="842"/>
                    </a:lnTo>
                    <a:lnTo>
                      <a:pt x="2460" y="874"/>
                    </a:lnTo>
                    <a:cubicBezTo>
                      <a:pt x="2458" y="878"/>
                      <a:pt x="2456" y="882"/>
                      <a:pt x="2453" y="885"/>
                    </a:cubicBezTo>
                    <a:lnTo>
                      <a:pt x="2437" y="901"/>
                    </a:lnTo>
                    <a:lnTo>
                      <a:pt x="2444" y="890"/>
                    </a:lnTo>
                    <a:lnTo>
                      <a:pt x="2428" y="922"/>
                    </a:lnTo>
                    <a:cubicBezTo>
                      <a:pt x="2421" y="936"/>
                      <a:pt x="2408" y="944"/>
                      <a:pt x="2392" y="944"/>
                    </a:cubicBezTo>
                    <a:lnTo>
                      <a:pt x="2376" y="944"/>
                    </a:lnTo>
                    <a:lnTo>
                      <a:pt x="2405" y="933"/>
                    </a:lnTo>
                    <a:lnTo>
                      <a:pt x="2389" y="949"/>
                    </a:lnTo>
                    <a:cubicBezTo>
                      <a:pt x="2381" y="956"/>
                      <a:pt x="2371" y="960"/>
                      <a:pt x="2360" y="960"/>
                    </a:cubicBezTo>
                    <a:lnTo>
                      <a:pt x="2328" y="960"/>
                    </a:lnTo>
                    <a:lnTo>
                      <a:pt x="2312" y="960"/>
                    </a:lnTo>
                    <a:lnTo>
                      <a:pt x="2296" y="960"/>
                    </a:lnTo>
                    <a:lnTo>
                      <a:pt x="2280" y="960"/>
                    </a:lnTo>
                    <a:lnTo>
                      <a:pt x="2264" y="960"/>
                    </a:lnTo>
                    <a:lnTo>
                      <a:pt x="2293" y="949"/>
                    </a:lnTo>
                    <a:lnTo>
                      <a:pt x="2277" y="965"/>
                    </a:lnTo>
                    <a:lnTo>
                      <a:pt x="2284" y="954"/>
                    </a:lnTo>
                    <a:lnTo>
                      <a:pt x="2268" y="986"/>
                    </a:lnTo>
                    <a:cubicBezTo>
                      <a:pt x="2261" y="1000"/>
                      <a:pt x="2248" y="1008"/>
                      <a:pt x="2232" y="1008"/>
                    </a:cubicBezTo>
                    <a:lnTo>
                      <a:pt x="2216" y="1008"/>
                    </a:lnTo>
                    <a:lnTo>
                      <a:pt x="2184" y="1008"/>
                    </a:lnTo>
                    <a:lnTo>
                      <a:pt x="2168" y="1008"/>
                    </a:lnTo>
                    <a:lnTo>
                      <a:pt x="2152" y="1008"/>
                    </a:lnTo>
                    <a:lnTo>
                      <a:pt x="2136" y="1008"/>
                    </a:lnTo>
                    <a:lnTo>
                      <a:pt x="2120" y="1008"/>
                    </a:lnTo>
                    <a:lnTo>
                      <a:pt x="2104" y="1008"/>
                    </a:lnTo>
                    <a:lnTo>
                      <a:pt x="2088" y="1008"/>
                    </a:lnTo>
                    <a:lnTo>
                      <a:pt x="2117" y="997"/>
                    </a:lnTo>
                    <a:lnTo>
                      <a:pt x="2101" y="1013"/>
                    </a:lnTo>
                    <a:cubicBezTo>
                      <a:pt x="2093" y="1020"/>
                      <a:pt x="2083" y="1024"/>
                      <a:pt x="2072" y="1024"/>
                    </a:cubicBezTo>
                    <a:lnTo>
                      <a:pt x="2040" y="1024"/>
                    </a:lnTo>
                    <a:lnTo>
                      <a:pt x="2069" y="1013"/>
                    </a:lnTo>
                    <a:lnTo>
                      <a:pt x="2053" y="1029"/>
                    </a:lnTo>
                    <a:lnTo>
                      <a:pt x="2060" y="1018"/>
                    </a:lnTo>
                    <a:lnTo>
                      <a:pt x="2044" y="1050"/>
                    </a:lnTo>
                    <a:cubicBezTo>
                      <a:pt x="2037" y="1064"/>
                      <a:pt x="2024" y="1072"/>
                      <a:pt x="2008" y="1072"/>
                    </a:cubicBezTo>
                    <a:lnTo>
                      <a:pt x="1992" y="1072"/>
                    </a:lnTo>
                    <a:lnTo>
                      <a:pt x="1976" y="1072"/>
                    </a:lnTo>
                    <a:lnTo>
                      <a:pt x="2014" y="1045"/>
                    </a:lnTo>
                    <a:lnTo>
                      <a:pt x="1998" y="1093"/>
                    </a:lnTo>
                    <a:cubicBezTo>
                      <a:pt x="1998" y="1095"/>
                      <a:pt x="1997" y="1097"/>
                      <a:pt x="1996" y="1098"/>
                    </a:cubicBezTo>
                    <a:lnTo>
                      <a:pt x="1980" y="1130"/>
                    </a:lnTo>
                    <a:cubicBezTo>
                      <a:pt x="1978" y="1134"/>
                      <a:pt x="1976" y="1138"/>
                      <a:pt x="1973" y="1141"/>
                    </a:cubicBezTo>
                    <a:lnTo>
                      <a:pt x="1957" y="1157"/>
                    </a:lnTo>
                    <a:cubicBezTo>
                      <a:pt x="1949" y="1164"/>
                      <a:pt x="1939" y="1168"/>
                      <a:pt x="1928" y="1168"/>
                    </a:cubicBezTo>
                    <a:lnTo>
                      <a:pt x="1896" y="1168"/>
                    </a:lnTo>
                    <a:lnTo>
                      <a:pt x="1880" y="1168"/>
                    </a:lnTo>
                    <a:lnTo>
                      <a:pt x="1909" y="1157"/>
                    </a:lnTo>
                    <a:lnTo>
                      <a:pt x="1893" y="1173"/>
                    </a:lnTo>
                    <a:lnTo>
                      <a:pt x="1877" y="1189"/>
                    </a:lnTo>
                    <a:lnTo>
                      <a:pt x="1861" y="1205"/>
                    </a:lnTo>
                    <a:lnTo>
                      <a:pt x="1870" y="1189"/>
                    </a:lnTo>
                    <a:lnTo>
                      <a:pt x="1854" y="1237"/>
                    </a:lnTo>
                    <a:cubicBezTo>
                      <a:pt x="1849" y="1253"/>
                      <a:pt x="1834" y="1264"/>
                      <a:pt x="1816" y="1264"/>
                    </a:cubicBezTo>
                    <a:lnTo>
                      <a:pt x="1800" y="1264"/>
                    </a:lnTo>
                    <a:lnTo>
                      <a:pt x="1829" y="1253"/>
                    </a:lnTo>
                    <a:lnTo>
                      <a:pt x="1813" y="1269"/>
                    </a:lnTo>
                    <a:cubicBezTo>
                      <a:pt x="1810" y="1272"/>
                      <a:pt x="1806" y="1274"/>
                      <a:pt x="1802" y="1276"/>
                    </a:cubicBezTo>
                    <a:lnTo>
                      <a:pt x="1770" y="1292"/>
                    </a:lnTo>
                    <a:cubicBezTo>
                      <a:pt x="1765" y="1295"/>
                      <a:pt x="1759" y="1296"/>
                      <a:pt x="1752" y="1296"/>
                    </a:cubicBezTo>
                    <a:lnTo>
                      <a:pt x="1736" y="1296"/>
                    </a:lnTo>
                    <a:lnTo>
                      <a:pt x="1720" y="1296"/>
                    </a:lnTo>
                    <a:lnTo>
                      <a:pt x="1704" y="1296"/>
                    </a:lnTo>
                    <a:lnTo>
                      <a:pt x="1688" y="1296"/>
                    </a:lnTo>
                    <a:lnTo>
                      <a:pt x="1717" y="1285"/>
                    </a:lnTo>
                    <a:lnTo>
                      <a:pt x="1701" y="1301"/>
                    </a:lnTo>
                    <a:cubicBezTo>
                      <a:pt x="1693" y="1308"/>
                      <a:pt x="1683" y="1312"/>
                      <a:pt x="1672" y="1312"/>
                    </a:cubicBezTo>
                    <a:lnTo>
                      <a:pt x="1656" y="1312"/>
                    </a:lnTo>
                    <a:lnTo>
                      <a:pt x="1640" y="1312"/>
                    </a:lnTo>
                    <a:lnTo>
                      <a:pt x="1676" y="1290"/>
                    </a:lnTo>
                    <a:lnTo>
                      <a:pt x="1644" y="1354"/>
                    </a:lnTo>
                    <a:cubicBezTo>
                      <a:pt x="1637" y="1368"/>
                      <a:pt x="1624" y="1376"/>
                      <a:pt x="1608" y="1376"/>
                    </a:cubicBezTo>
                    <a:lnTo>
                      <a:pt x="1592" y="1376"/>
                    </a:lnTo>
                    <a:lnTo>
                      <a:pt x="1576" y="1376"/>
                    </a:lnTo>
                    <a:lnTo>
                      <a:pt x="1605" y="1365"/>
                    </a:lnTo>
                    <a:lnTo>
                      <a:pt x="1589" y="1381"/>
                    </a:lnTo>
                    <a:cubicBezTo>
                      <a:pt x="1581" y="1388"/>
                      <a:pt x="1571" y="1392"/>
                      <a:pt x="1560" y="1392"/>
                    </a:cubicBezTo>
                    <a:lnTo>
                      <a:pt x="1544" y="1392"/>
                    </a:lnTo>
                    <a:lnTo>
                      <a:pt x="1528" y="1392"/>
                    </a:lnTo>
                    <a:lnTo>
                      <a:pt x="1512" y="1392"/>
                    </a:lnTo>
                    <a:lnTo>
                      <a:pt x="1548" y="1370"/>
                    </a:lnTo>
                    <a:lnTo>
                      <a:pt x="1532" y="1402"/>
                    </a:lnTo>
                    <a:cubicBezTo>
                      <a:pt x="1528" y="1410"/>
                      <a:pt x="1522" y="1416"/>
                      <a:pt x="1514" y="1420"/>
                    </a:cubicBezTo>
                    <a:lnTo>
                      <a:pt x="1482" y="1436"/>
                    </a:lnTo>
                    <a:cubicBezTo>
                      <a:pt x="1477" y="1439"/>
                      <a:pt x="1471" y="1440"/>
                      <a:pt x="1464" y="1440"/>
                    </a:cubicBezTo>
                    <a:lnTo>
                      <a:pt x="1448" y="1440"/>
                    </a:lnTo>
                    <a:lnTo>
                      <a:pt x="1484" y="1418"/>
                    </a:lnTo>
                    <a:lnTo>
                      <a:pt x="1468" y="1450"/>
                    </a:lnTo>
                    <a:cubicBezTo>
                      <a:pt x="1466" y="1454"/>
                      <a:pt x="1464" y="1458"/>
                      <a:pt x="1461" y="1461"/>
                    </a:cubicBezTo>
                    <a:lnTo>
                      <a:pt x="1445" y="1477"/>
                    </a:lnTo>
                    <a:cubicBezTo>
                      <a:pt x="1437" y="1484"/>
                      <a:pt x="1427" y="1488"/>
                      <a:pt x="1416" y="1488"/>
                    </a:cubicBezTo>
                    <a:lnTo>
                      <a:pt x="1400" y="1488"/>
                    </a:lnTo>
                    <a:lnTo>
                      <a:pt x="1429" y="1477"/>
                    </a:lnTo>
                    <a:lnTo>
                      <a:pt x="1413" y="1493"/>
                    </a:lnTo>
                    <a:cubicBezTo>
                      <a:pt x="1405" y="1500"/>
                      <a:pt x="1395" y="1504"/>
                      <a:pt x="1384" y="1504"/>
                    </a:cubicBezTo>
                    <a:lnTo>
                      <a:pt x="1368" y="1504"/>
                    </a:lnTo>
                    <a:lnTo>
                      <a:pt x="1404" y="1482"/>
                    </a:lnTo>
                    <a:lnTo>
                      <a:pt x="1388" y="1514"/>
                    </a:lnTo>
                    <a:cubicBezTo>
                      <a:pt x="1381" y="1528"/>
                      <a:pt x="1368" y="1536"/>
                      <a:pt x="1352" y="1536"/>
                    </a:cubicBezTo>
                    <a:lnTo>
                      <a:pt x="1320" y="1536"/>
                    </a:lnTo>
                    <a:lnTo>
                      <a:pt x="1349" y="1525"/>
                    </a:lnTo>
                    <a:lnTo>
                      <a:pt x="1333" y="1541"/>
                    </a:lnTo>
                    <a:lnTo>
                      <a:pt x="1342" y="1525"/>
                    </a:lnTo>
                    <a:lnTo>
                      <a:pt x="1326" y="1573"/>
                    </a:lnTo>
                    <a:cubicBezTo>
                      <a:pt x="1324" y="1579"/>
                      <a:pt x="1321" y="1584"/>
                      <a:pt x="1317" y="1589"/>
                    </a:cubicBezTo>
                    <a:lnTo>
                      <a:pt x="1301" y="1605"/>
                    </a:lnTo>
                    <a:lnTo>
                      <a:pt x="1310" y="1589"/>
                    </a:lnTo>
                    <a:lnTo>
                      <a:pt x="1294" y="1637"/>
                    </a:lnTo>
                    <a:cubicBezTo>
                      <a:pt x="1289" y="1653"/>
                      <a:pt x="1274" y="1664"/>
                      <a:pt x="1256" y="1664"/>
                    </a:cubicBezTo>
                    <a:lnTo>
                      <a:pt x="1240" y="1664"/>
                    </a:lnTo>
                    <a:lnTo>
                      <a:pt x="1224" y="1664"/>
                    </a:lnTo>
                    <a:lnTo>
                      <a:pt x="1208" y="1664"/>
                    </a:lnTo>
                    <a:lnTo>
                      <a:pt x="1242" y="1647"/>
                    </a:lnTo>
                    <a:lnTo>
                      <a:pt x="1210" y="1695"/>
                    </a:lnTo>
                    <a:cubicBezTo>
                      <a:pt x="1202" y="1706"/>
                      <a:pt x="1190" y="1712"/>
                      <a:pt x="1176" y="1712"/>
                    </a:cubicBezTo>
                    <a:lnTo>
                      <a:pt x="1160" y="1712"/>
                    </a:lnTo>
                    <a:lnTo>
                      <a:pt x="1144" y="1712"/>
                    </a:lnTo>
                    <a:lnTo>
                      <a:pt x="1180" y="1690"/>
                    </a:lnTo>
                    <a:lnTo>
                      <a:pt x="1164" y="1722"/>
                    </a:lnTo>
                    <a:lnTo>
                      <a:pt x="1148" y="1754"/>
                    </a:lnTo>
                    <a:cubicBezTo>
                      <a:pt x="1141" y="1768"/>
                      <a:pt x="1128" y="1776"/>
                      <a:pt x="1112" y="1776"/>
                    </a:cubicBezTo>
                    <a:lnTo>
                      <a:pt x="1096" y="1776"/>
                    </a:lnTo>
                    <a:lnTo>
                      <a:pt x="1125" y="1765"/>
                    </a:lnTo>
                    <a:lnTo>
                      <a:pt x="1109" y="1781"/>
                    </a:lnTo>
                    <a:cubicBezTo>
                      <a:pt x="1101" y="1788"/>
                      <a:pt x="1091" y="1792"/>
                      <a:pt x="1080" y="1792"/>
                    </a:cubicBezTo>
                    <a:lnTo>
                      <a:pt x="1064" y="1792"/>
                    </a:lnTo>
                    <a:lnTo>
                      <a:pt x="1082" y="1788"/>
                    </a:lnTo>
                    <a:lnTo>
                      <a:pt x="1050" y="1804"/>
                    </a:lnTo>
                    <a:cubicBezTo>
                      <a:pt x="1045" y="1807"/>
                      <a:pt x="1039" y="1808"/>
                      <a:pt x="1032" y="1808"/>
                    </a:cubicBezTo>
                    <a:lnTo>
                      <a:pt x="1016" y="1808"/>
                    </a:lnTo>
                    <a:lnTo>
                      <a:pt x="1054" y="1781"/>
                    </a:lnTo>
                    <a:lnTo>
                      <a:pt x="1038" y="1829"/>
                    </a:lnTo>
                    <a:cubicBezTo>
                      <a:pt x="1038" y="1831"/>
                      <a:pt x="1037" y="1833"/>
                      <a:pt x="1036" y="1834"/>
                    </a:cubicBezTo>
                    <a:lnTo>
                      <a:pt x="1020" y="1866"/>
                    </a:lnTo>
                    <a:cubicBezTo>
                      <a:pt x="1013" y="1880"/>
                      <a:pt x="1000" y="1888"/>
                      <a:pt x="984" y="1888"/>
                    </a:cubicBezTo>
                    <a:lnTo>
                      <a:pt x="968" y="1888"/>
                    </a:lnTo>
                    <a:lnTo>
                      <a:pt x="997" y="1877"/>
                    </a:lnTo>
                    <a:lnTo>
                      <a:pt x="981" y="1893"/>
                    </a:lnTo>
                    <a:cubicBezTo>
                      <a:pt x="973" y="1900"/>
                      <a:pt x="963" y="1904"/>
                      <a:pt x="952" y="1904"/>
                    </a:cubicBezTo>
                    <a:lnTo>
                      <a:pt x="936" y="1904"/>
                    </a:lnTo>
                    <a:lnTo>
                      <a:pt x="920" y="1904"/>
                    </a:lnTo>
                    <a:lnTo>
                      <a:pt x="888" y="1904"/>
                    </a:lnTo>
                    <a:lnTo>
                      <a:pt x="917" y="1893"/>
                    </a:lnTo>
                    <a:lnTo>
                      <a:pt x="901" y="1909"/>
                    </a:lnTo>
                    <a:lnTo>
                      <a:pt x="885" y="1925"/>
                    </a:lnTo>
                    <a:lnTo>
                      <a:pt x="869" y="1941"/>
                    </a:lnTo>
                    <a:cubicBezTo>
                      <a:pt x="861" y="1948"/>
                      <a:pt x="851" y="1952"/>
                      <a:pt x="840" y="1952"/>
                    </a:cubicBezTo>
                    <a:lnTo>
                      <a:pt x="824" y="1952"/>
                    </a:lnTo>
                    <a:lnTo>
                      <a:pt x="808" y="1952"/>
                    </a:lnTo>
                    <a:lnTo>
                      <a:pt x="792" y="1952"/>
                    </a:lnTo>
                    <a:lnTo>
                      <a:pt x="776" y="1952"/>
                    </a:lnTo>
                    <a:lnTo>
                      <a:pt x="810" y="1935"/>
                    </a:lnTo>
                    <a:lnTo>
                      <a:pt x="778" y="1983"/>
                    </a:lnTo>
                    <a:cubicBezTo>
                      <a:pt x="770" y="1994"/>
                      <a:pt x="758" y="2000"/>
                      <a:pt x="744" y="2000"/>
                    </a:cubicBezTo>
                    <a:lnTo>
                      <a:pt x="728" y="2000"/>
                    </a:lnTo>
                    <a:lnTo>
                      <a:pt x="757" y="1989"/>
                    </a:lnTo>
                    <a:lnTo>
                      <a:pt x="741" y="2005"/>
                    </a:lnTo>
                    <a:lnTo>
                      <a:pt x="748" y="1994"/>
                    </a:lnTo>
                    <a:lnTo>
                      <a:pt x="732" y="2026"/>
                    </a:lnTo>
                    <a:cubicBezTo>
                      <a:pt x="725" y="2040"/>
                      <a:pt x="712" y="2048"/>
                      <a:pt x="696" y="2048"/>
                    </a:cubicBezTo>
                    <a:lnTo>
                      <a:pt x="680" y="2048"/>
                    </a:lnTo>
                    <a:lnTo>
                      <a:pt x="709" y="2037"/>
                    </a:lnTo>
                    <a:lnTo>
                      <a:pt x="693" y="2053"/>
                    </a:lnTo>
                    <a:lnTo>
                      <a:pt x="677" y="2069"/>
                    </a:lnTo>
                    <a:lnTo>
                      <a:pt x="661" y="2085"/>
                    </a:lnTo>
                    <a:cubicBezTo>
                      <a:pt x="658" y="2088"/>
                      <a:pt x="654" y="2090"/>
                      <a:pt x="650" y="2092"/>
                    </a:cubicBezTo>
                    <a:lnTo>
                      <a:pt x="618" y="2108"/>
                    </a:lnTo>
                    <a:lnTo>
                      <a:pt x="629" y="2101"/>
                    </a:lnTo>
                    <a:lnTo>
                      <a:pt x="613" y="2117"/>
                    </a:lnTo>
                    <a:cubicBezTo>
                      <a:pt x="605" y="2124"/>
                      <a:pt x="595" y="2128"/>
                      <a:pt x="584" y="2128"/>
                    </a:cubicBezTo>
                    <a:lnTo>
                      <a:pt x="568" y="2128"/>
                    </a:lnTo>
                    <a:lnTo>
                      <a:pt x="597" y="2117"/>
                    </a:lnTo>
                    <a:lnTo>
                      <a:pt x="581" y="2133"/>
                    </a:lnTo>
                    <a:lnTo>
                      <a:pt x="565" y="2149"/>
                    </a:lnTo>
                    <a:lnTo>
                      <a:pt x="549" y="2165"/>
                    </a:lnTo>
                    <a:cubicBezTo>
                      <a:pt x="541" y="2172"/>
                      <a:pt x="531" y="2176"/>
                      <a:pt x="520" y="2176"/>
                    </a:cubicBezTo>
                    <a:lnTo>
                      <a:pt x="504" y="2176"/>
                    </a:lnTo>
                    <a:lnTo>
                      <a:pt x="533" y="2165"/>
                    </a:lnTo>
                    <a:lnTo>
                      <a:pt x="517" y="2181"/>
                    </a:lnTo>
                    <a:cubicBezTo>
                      <a:pt x="509" y="2188"/>
                      <a:pt x="499" y="2192"/>
                      <a:pt x="488" y="2192"/>
                    </a:cubicBezTo>
                    <a:lnTo>
                      <a:pt x="456" y="2192"/>
                    </a:lnTo>
                    <a:lnTo>
                      <a:pt x="440" y="2192"/>
                    </a:lnTo>
                    <a:lnTo>
                      <a:pt x="469" y="2181"/>
                    </a:lnTo>
                    <a:lnTo>
                      <a:pt x="453" y="2197"/>
                    </a:lnTo>
                    <a:cubicBezTo>
                      <a:pt x="445" y="2204"/>
                      <a:pt x="435" y="2208"/>
                      <a:pt x="424" y="2208"/>
                    </a:cubicBezTo>
                    <a:lnTo>
                      <a:pt x="408" y="2208"/>
                    </a:lnTo>
                    <a:lnTo>
                      <a:pt x="444" y="2186"/>
                    </a:lnTo>
                    <a:lnTo>
                      <a:pt x="428" y="2218"/>
                    </a:lnTo>
                    <a:cubicBezTo>
                      <a:pt x="421" y="2232"/>
                      <a:pt x="408" y="2240"/>
                      <a:pt x="392" y="2240"/>
                    </a:cubicBezTo>
                    <a:lnTo>
                      <a:pt x="376" y="2240"/>
                    </a:lnTo>
                    <a:lnTo>
                      <a:pt x="405" y="2229"/>
                    </a:lnTo>
                    <a:lnTo>
                      <a:pt x="389" y="2245"/>
                    </a:lnTo>
                    <a:lnTo>
                      <a:pt x="373" y="2261"/>
                    </a:lnTo>
                    <a:cubicBezTo>
                      <a:pt x="365" y="2268"/>
                      <a:pt x="355" y="2272"/>
                      <a:pt x="344" y="2272"/>
                    </a:cubicBezTo>
                    <a:lnTo>
                      <a:pt x="312" y="2272"/>
                    </a:lnTo>
                    <a:lnTo>
                      <a:pt x="341" y="2261"/>
                    </a:lnTo>
                    <a:lnTo>
                      <a:pt x="325" y="2277"/>
                    </a:lnTo>
                    <a:cubicBezTo>
                      <a:pt x="317" y="2284"/>
                      <a:pt x="307" y="2288"/>
                      <a:pt x="296" y="2288"/>
                    </a:cubicBezTo>
                    <a:lnTo>
                      <a:pt x="280" y="2288"/>
                    </a:lnTo>
                    <a:lnTo>
                      <a:pt x="264" y="2288"/>
                    </a:lnTo>
                    <a:lnTo>
                      <a:pt x="248" y="2288"/>
                    </a:lnTo>
                    <a:lnTo>
                      <a:pt x="277" y="2277"/>
                    </a:lnTo>
                    <a:lnTo>
                      <a:pt x="261" y="2293"/>
                    </a:lnTo>
                    <a:cubicBezTo>
                      <a:pt x="253" y="2300"/>
                      <a:pt x="243" y="2304"/>
                      <a:pt x="232" y="2304"/>
                    </a:cubicBezTo>
                    <a:lnTo>
                      <a:pt x="216" y="2304"/>
                    </a:lnTo>
                    <a:lnTo>
                      <a:pt x="200" y="2304"/>
                    </a:lnTo>
                    <a:lnTo>
                      <a:pt x="168" y="2304"/>
                    </a:lnTo>
                    <a:lnTo>
                      <a:pt x="197" y="2293"/>
                    </a:lnTo>
                    <a:lnTo>
                      <a:pt x="181" y="2309"/>
                    </a:lnTo>
                    <a:cubicBezTo>
                      <a:pt x="173" y="2316"/>
                      <a:pt x="163" y="2320"/>
                      <a:pt x="152" y="2320"/>
                    </a:cubicBezTo>
                    <a:lnTo>
                      <a:pt x="136" y="2320"/>
                    </a:lnTo>
                    <a:lnTo>
                      <a:pt x="165" y="2309"/>
                    </a:lnTo>
                    <a:lnTo>
                      <a:pt x="149" y="2325"/>
                    </a:lnTo>
                    <a:lnTo>
                      <a:pt x="133" y="2341"/>
                    </a:lnTo>
                    <a:lnTo>
                      <a:pt x="117" y="2357"/>
                    </a:lnTo>
                    <a:cubicBezTo>
                      <a:pt x="109" y="2364"/>
                      <a:pt x="99" y="2368"/>
                      <a:pt x="88" y="2368"/>
                    </a:cubicBezTo>
                    <a:lnTo>
                      <a:pt x="72" y="2368"/>
                    </a:lnTo>
                    <a:lnTo>
                      <a:pt x="40" y="2368"/>
                    </a:lnTo>
                    <a:cubicBezTo>
                      <a:pt x="18" y="2368"/>
                      <a:pt x="0" y="2351"/>
                      <a:pt x="0" y="2328"/>
                    </a:cubicBezTo>
                    <a:cubicBezTo>
                      <a:pt x="0" y="2306"/>
                      <a:pt x="18" y="2288"/>
                      <a:pt x="40" y="2288"/>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85" name="Freeform 14"/>
              <p:cNvSpPr>
                <a:spLocks/>
              </p:cNvSpPr>
              <p:nvPr/>
            </p:nvSpPr>
            <p:spPr bwMode="auto">
              <a:xfrm>
                <a:off x="8223551" y="1935163"/>
                <a:ext cx="635416" cy="442913"/>
              </a:xfrm>
              <a:custGeom>
                <a:avLst/>
                <a:gdLst>
                  <a:gd name="T0" fmla="*/ 58 w 2421"/>
                  <a:gd name="T1" fmla="*/ 1287 h 1414"/>
                  <a:gd name="T2" fmla="*/ 122 w 2421"/>
                  <a:gd name="T3" fmla="*/ 1223 h 1414"/>
                  <a:gd name="T4" fmla="*/ 237 w 2421"/>
                  <a:gd name="T5" fmla="*/ 1168 h 1414"/>
                  <a:gd name="T6" fmla="*/ 301 w 2421"/>
                  <a:gd name="T7" fmla="*/ 1120 h 1414"/>
                  <a:gd name="T8" fmla="*/ 413 w 2421"/>
                  <a:gd name="T9" fmla="*/ 1120 h 1414"/>
                  <a:gd name="T10" fmla="*/ 493 w 2421"/>
                  <a:gd name="T11" fmla="*/ 1088 h 1414"/>
                  <a:gd name="T12" fmla="*/ 589 w 2421"/>
                  <a:gd name="T13" fmla="*/ 1088 h 1414"/>
                  <a:gd name="T14" fmla="*/ 646 w 2421"/>
                  <a:gd name="T15" fmla="*/ 993 h 1414"/>
                  <a:gd name="T16" fmla="*/ 733 w 2421"/>
                  <a:gd name="T17" fmla="*/ 864 h 1414"/>
                  <a:gd name="T18" fmla="*/ 845 w 2421"/>
                  <a:gd name="T19" fmla="*/ 864 h 1414"/>
                  <a:gd name="T20" fmla="*/ 925 w 2421"/>
                  <a:gd name="T21" fmla="*/ 768 h 1414"/>
                  <a:gd name="T22" fmla="*/ 989 w 2421"/>
                  <a:gd name="T23" fmla="*/ 720 h 1414"/>
                  <a:gd name="T24" fmla="*/ 1018 w 2421"/>
                  <a:gd name="T25" fmla="*/ 615 h 1414"/>
                  <a:gd name="T26" fmla="*/ 1101 w 2421"/>
                  <a:gd name="T27" fmla="*/ 544 h 1414"/>
                  <a:gd name="T28" fmla="*/ 1213 w 2421"/>
                  <a:gd name="T29" fmla="*/ 544 h 1414"/>
                  <a:gd name="T30" fmla="*/ 1277 w 2421"/>
                  <a:gd name="T31" fmla="*/ 480 h 1414"/>
                  <a:gd name="T32" fmla="*/ 1389 w 2421"/>
                  <a:gd name="T33" fmla="*/ 480 h 1414"/>
                  <a:gd name="T34" fmla="*/ 1453 w 2421"/>
                  <a:gd name="T35" fmla="*/ 416 h 1414"/>
                  <a:gd name="T36" fmla="*/ 1565 w 2421"/>
                  <a:gd name="T37" fmla="*/ 416 h 1414"/>
                  <a:gd name="T38" fmla="*/ 1677 w 2421"/>
                  <a:gd name="T39" fmla="*/ 416 h 1414"/>
                  <a:gd name="T40" fmla="*/ 1741 w 2421"/>
                  <a:gd name="T41" fmla="*/ 352 h 1414"/>
                  <a:gd name="T42" fmla="*/ 1821 w 2421"/>
                  <a:gd name="T43" fmla="*/ 272 h 1414"/>
                  <a:gd name="T44" fmla="*/ 1885 w 2421"/>
                  <a:gd name="T45" fmla="*/ 192 h 1414"/>
                  <a:gd name="T46" fmla="*/ 1942 w 2421"/>
                  <a:gd name="T47" fmla="*/ 226 h 1414"/>
                  <a:gd name="T48" fmla="*/ 2077 w 2421"/>
                  <a:gd name="T49" fmla="*/ 96 h 1414"/>
                  <a:gd name="T50" fmla="*/ 2118 w 2421"/>
                  <a:gd name="T51" fmla="*/ 34 h 1414"/>
                  <a:gd name="T52" fmla="*/ 2253 w 2421"/>
                  <a:gd name="T53" fmla="*/ 0 h 1414"/>
                  <a:gd name="T54" fmla="*/ 2365 w 2421"/>
                  <a:gd name="T55" fmla="*/ 0 h 1414"/>
                  <a:gd name="T56" fmla="*/ 2317 w 2421"/>
                  <a:gd name="T57" fmla="*/ 80 h 1414"/>
                  <a:gd name="T58" fmla="*/ 2221 w 2421"/>
                  <a:gd name="T59" fmla="*/ 80 h 1414"/>
                  <a:gd name="T60" fmla="*/ 2141 w 2421"/>
                  <a:gd name="T61" fmla="*/ 176 h 1414"/>
                  <a:gd name="T62" fmla="*/ 2029 w 2421"/>
                  <a:gd name="T63" fmla="*/ 176 h 1414"/>
                  <a:gd name="T64" fmla="*/ 1965 w 2421"/>
                  <a:gd name="T65" fmla="*/ 272 h 1414"/>
                  <a:gd name="T66" fmla="*/ 1909 w 2421"/>
                  <a:gd name="T67" fmla="*/ 320 h 1414"/>
                  <a:gd name="T68" fmla="*/ 1789 w 2421"/>
                  <a:gd name="T69" fmla="*/ 352 h 1414"/>
                  <a:gd name="T70" fmla="*/ 1764 w 2421"/>
                  <a:gd name="T71" fmla="*/ 402 h 1414"/>
                  <a:gd name="T72" fmla="*/ 1645 w 2421"/>
                  <a:gd name="T73" fmla="*/ 496 h 1414"/>
                  <a:gd name="T74" fmla="*/ 1533 w 2421"/>
                  <a:gd name="T75" fmla="*/ 496 h 1414"/>
                  <a:gd name="T76" fmla="*/ 1421 w 2421"/>
                  <a:gd name="T77" fmla="*/ 496 h 1414"/>
                  <a:gd name="T78" fmla="*/ 1357 w 2421"/>
                  <a:gd name="T79" fmla="*/ 560 h 1414"/>
                  <a:gd name="T80" fmla="*/ 1300 w 2421"/>
                  <a:gd name="T81" fmla="*/ 594 h 1414"/>
                  <a:gd name="T82" fmla="*/ 1165 w 2421"/>
                  <a:gd name="T83" fmla="*/ 624 h 1414"/>
                  <a:gd name="T84" fmla="*/ 1123 w 2421"/>
                  <a:gd name="T85" fmla="*/ 597 h 1414"/>
                  <a:gd name="T86" fmla="*/ 1021 w 2421"/>
                  <a:gd name="T87" fmla="*/ 736 h 1414"/>
                  <a:gd name="T88" fmla="*/ 957 w 2421"/>
                  <a:gd name="T89" fmla="*/ 800 h 1414"/>
                  <a:gd name="T90" fmla="*/ 877 w 2421"/>
                  <a:gd name="T91" fmla="*/ 848 h 1414"/>
                  <a:gd name="T92" fmla="*/ 813 w 2421"/>
                  <a:gd name="T93" fmla="*/ 944 h 1414"/>
                  <a:gd name="T94" fmla="*/ 755 w 2421"/>
                  <a:gd name="T95" fmla="*/ 965 h 1414"/>
                  <a:gd name="T96" fmla="*/ 691 w 2421"/>
                  <a:gd name="T97" fmla="*/ 1141 h 1414"/>
                  <a:gd name="T98" fmla="*/ 557 w 2421"/>
                  <a:gd name="T99" fmla="*/ 1168 h 1414"/>
                  <a:gd name="T100" fmla="*/ 445 w 2421"/>
                  <a:gd name="T101" fmla="*/ 1168 h 1414"/>
                  <a:gd name="T102" fmla="*/ 381 w 2421"/>
                  <a:gd name="T103" fmla="*/ 1200 h 1414"/>
                  <a:gd name="T104" fmla="*/ 269 w 2421"/>
                  <a:gd name="T105" fmla="*/ 1200 h 1414"/>
                  <a:gd name="T106" fmla="*/ 205 w 2421"/>
                  <a:gd name="T107" fmla="*/ 1248 h 1414"/>
                  <a:gd name="T108" fmla="*/ 141 w 2421"/>
                  <a:gd name="T109" fmla="*/ 1312 h 1414"/>
                  <a:gd name="T110" fmla="*/ 77 w 2421"/>
                  <a:gd name="T111" fmla="*/ 1344 h 1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21" h="1414">
                    <a:moveTo>
                      <a:pt x="10" y="1351"/>
                    </a:moveTo>
                    <a:lnTo>
                      <a:pt x="26" y="1319"/>
                    </a:lnTo>
                    <a:lnTo>
                      <a:pt x="42" y="1287"/>
                    </a:lnTo>
                    <a:cubicBezTo>
                      <a:pt x="48" y="1273"/>
                      <a:pt x="62" y="1264"/>
                      <a:pt x="77" y="1264"/>
                    </a:cubicBezTo>
                    <a:lnTo>
                      <a:pt x="93" y="1264"/>
                    </a:lnTo>
                    <a:lnTo>
                      <a:pt x="58" y="1287"/>
                    </a:lnTo>
                    <a:lnTo>
                      <a:pt x="74" y="1255"/>
                    </a:lnTo>
                    <a:cubicBezTo>
                      <a:pt x="80" y="1241"/>
                      <a:pt x="94" y="1232"/>
                      <a:pt x="109" y="1232"/>
                    </a:cubicBezTo>
                    <a:lnTo>
                      <a:pt x="125" y="1232"/>
                    </a:lnTo>
                    <a:lnTo>
                      <a:pt x="141" y="1232"/>
                    </a:lnTo>
                    <a:lnTo>
                      <a:pt x="106" y="1255"/>
                    </a:lnTo>
                    <a:lnTo>
                      <a:pt x="122" y="1223"/>
                    </a:lnTo>
                    <a:cubicBezTo>
                      <a:pt x="124" y="1219"/>
                      <a:pt x="126" y="1215"/>
                      <a:pt x="129" y="1212"/>
                    </a:cubicBezTo>
                    <a:lnTo>
                      <a:pt x="161" y="1180"/>
                    </a:lnTo>
                    <a:cubicBezTo>
                      <a:pt x="169" y="1173"/>
                      <a:pt x="179" y="1168"/>
                      <a:pt x="189" y="1168"/>
                    </a:cubicBezTo>
                    <a:lnTo>
                      <a:pt x="205" y="1168"/>
                    </a:lnTo>
                    <a:lnTo>
                      <a:pt x="221" y="1168"/>
                    </a:lnTo>
                    <a:lnTo>
                      <a:pt x="237" y="1168"/>
                    </a:lnTo>
                    <a:lnTo>
                      <a:pt x="253" y="1168"/>
                    </a:lnTo>
                    <a:lnTo>
                      <a:pt x="216" y="1196"/>
                    </a:lnTo>
                    <a:lnTo>
                      <a:pt x="232" y="1148"/>
                    </a:lnTo>
                    <a:cubicBezTo>
                      <a:pt x="237" y="1131"/>
                      <a:pt x="252" y="1120"/>
                      <a:pt x="269" y="1120"/>
                    </a:cubicBezTo>
                    <a:lnTo>
                      <a:pt x="285" y="1120"/>
                    </a:lnTo>
                    <a:lnTo>
                      <a:pt x="301" y="1120"/>
                    </a:lnTo>
                    <a:lnTo>
                      <a:pt x="333" y="1120"/>
                    </a:lnTo>
                    <a:lnTo>
                      <a:pt x="349" y="1120"/>
                    </a:lnTo>
                    <a:lnTo>
                      <a:pt x="365" y="1120"/>
                    </a:lnTo>
                    <a:lnTo>
                      <a:pt x="381" y="1120"/>
                    </a:lnTo>
                    <a:lnTo>
                      <a:pt x="397" y="1120"/>
                    </a:lnTo>
                    <a:lnTo>
                      <a:pt x="413" y="1120"/>
                    </a:lnTo>
                    <a:lnTo>
                      <a:pt x="378" y="1143"/>
                    </a:lnTo>
                    <a:lnTo>
                      <a:pt x="394" y="1111"/>
                    </a:lnTo>
                    <a:cubicBezTo>
                      <a:pt x="400" y="1097"/>
                      <a:pt x="414" y="1088"/>
                      <a:pt x="429" y="1088"/>
                    </a:cubicBezTo>
                    <a:lnTo>
                      <a:pt x="445" y="1088"/>
                    </a:lnTo>
                    <a:lnTo>
                      <a:pt x="477" y="1088"/>
                    </a:lnTo>
                    <a:lnTo>
                      <a:pt x="493" y="1088"/>
                    </a:lnTo>
                    <a:lnTo>
                      <a:pt x="509" y="1088"/>
                    </a:lnTo>
                    <a:lnTo>
                      <a:pt x="525" y="1088"/>
                    </a:lnTo>
                    <a:lnTo>
                      <a:pt x="541" y="1088"/>
                    </a:lnTo>
                    <a:lnTo>
                      <a:pt x="557" y="1088"/>
                    </a:lnTo>
                    <a:lnTo>
                      <a:pt x="573" y="1088"/>
                    </a:lnTo>
                    <a:lnTo>
                      <a:pt x="589" y="1088"/>
                    </a:lnTo>
                    <a:lnTo>
                      <a:pt x="621" y="1088"/>
                    </a:lnTo>
                    <a:lnTo>
                      <a:pt x="637" y="1088"/>
                    </a:lnTo>
                    <a:lnTo>
                      <a:pt x="653" y="1088"/>
                    </a:lnTo>
                    <a:lnTo>
                      <a:pt x="616" y="1116"/>
                    </a:lnTo>
                    <a:lnTo>
                      <a:pt x="632" y="1068"/>
                    </a:lnTo>
                    <a:lnTo>
                      <a:pt x="646" y="993"/>
                    </a:lnTo>
                    <a:cubicBezTo>
                      <a:pt x="650" y="974"/>
                      <a:pt x="666" y="960"/>
                      <a:pt x="685" y="960"/>
                    </a:cubicBezTo>
                    <a:lnTo>
                      <a:pt x="701" y="960"/>
                    </a:lnTo>
                    <a:lnTo>
                      <a:pt x="664" y="988"/>
                    </a:lnTo>
                    <a:lnTo>
                      <a:pt x="680" y="940"/>
                    </a:lnTo>
                    <a:lnTo>
                      <a:pt x="696" y="892"/>
                    </a:lnTo>
                    <a:cubicBezTo>
                      <a:pt x="701" y="875"/>
                      <a:pt x="716" y="864"/>
                      <a:pt x="733" y="864"/>
                    </a:cubicBezTo>
                    <a:lnTo>
                      <a:pt x="765" y="864"/>
                    </a:lnTo>
                    <a:lnTo>
                      <a:pt x="781" y="864"/>
                    </a:lnTo>
                    <a:lnTo>
                      <a:pt x="797" y="864"/>
                    </a:lnTo>
                    <a:lnTo>
                      <a:pt x="813" y="864"/>
                    </a:lnTo>
                    <a:lnTo>
                      <a:pt x="829" y="864"/>
                    </a:lnTo>
                    <a:lnTo>
                      <a:pt x="845" y="864"/>
                    </a:lnTo>
                    <a:lnTo>
                      <a:pt x="808" y="892"/>
                    </a:lnTo>
                    <a:lnTo>
                      <a:pt x="824" y="844"/>
                    </a:lnTo>
                    <a:lnTo>
                      <a:pt x="840" y="796"/>
                    </a:lnTo>
                    <a:cubicBezTo>
                      <a:pt x="845" y="779"/>
                      <a:pt x="860" y="768"/>
                      <a:pt x="877" y="768"/>
                    </a:cubicBezTo>
                    <a:lnTo>
                      <a:pt x="909" y="768"/>
                    </a:lnTo>
                    <a:lnTo>
                      <a:pt x="925" y="768"/>
                    </a:lnTo>
                    <a:lnTo>
                      <a:pt x="941" y="768"/>
                    </a:lnTo>
                    <a:lnTo>
                      <a:pt x="904" y="796"/>
                    </a:lnTo>
                    <a:lnTo>
                      <a:pt x="920" y="748"/>
                    </a:lnTo>
                    <a:cubicBezTo>
                      <a:pt x="925" y="731"/>
                      <a:pt x="940" y="720"/>
                      <a:pt x="957" y="720"/>
                    </a:cubicBezTo>
                    <a:lnTo>
                      <a:pt x="973" y="720"/>
                    </a:lnTo>
                    <a:lnTo>
                      <a:pt x="989" y="720"/>
                    </a:lnTo>
                    <a:lnTo>
                      <a:pt x="951" y="751"/>
                    </a:lnTo>
                    <a:lnTo>
                      <a:pt x="967" y="687"/>
                    </a:lnTo>
                    <a:cubicBezTo>
                      <a:pt x="971" y="669"/>
                      <a:pt x="987" y="656"/>
                      <a:pt x="1005" y="656"/>
                    </a:cubicBezTo>
                    <a:lnTo>
                      <a:pt x="1021" y="656"/>
                    </a:lnTo>
                    <a:lnTo>
                      <a:pt x="986" y="679"/>
                    </a:lnTo>
                    <a:lnTo>
                      <a:pt x="1018" y="615"/>
                    </a:lnTo>
                    <a:cubicBezTo>
                      <a:pt x="1024" y="601"/>
                      <a:pt x="1038" y="592"/>
                      <a:pt x="1053" y="592"/>
                    </a:cubicBezTo>
                    <a:lnTo>
                      <a:pt x="1069" y="592"/>
                    </a:lnTo>
                    <a:lnTo>
                      <a:pt x="1032" y="620"/>
                    </a:lnTo>
                    <a:lnTo>
                      <a:pt x="1048" y="572"/>
                    </a:lnTo>
                    <a:cubicBezTo>
                      <a:pt x="1053" y="555"/>
                      <a:pt x="1068" y="544"/>
                      <a:pt x="1085" y="544"/>
                    </a:cubicBezTo>
                    <a:lnTo>
                      <a:pt x="1101" y="544"/>
                    </a:lnTo>
                    <a:lnTo>
                      <a:pt x="1117" y="544"/>
                    </a:lnTo>
                    <a:lnTo>
                      <a:pt x="1133" y="544"/>
                    </a:lnTo>
                    <a:lnTo>
                      <a:pt x="1149" y="544"/>
                    </a:lnTo>
                    <a:lnTo>
                      <a:pt x="1165" y="544"/>
                    </a:lnTo>
                    <a:lnTo>
                      <a:pt x="1197" y="544"/>
                    </a:lnTo>
                    <a:lnTo>
                      <a:pt x="1213" y="544"/>
                    </a:lnTo>
                    <a:lnTo>
                      <a:pt x="1229" y="544"/>
                    </a:lnTo>
                    <a:lnTo>
                      <a:pt x="1245" y="544"/>
                    </a:lnTo>
                    <a:lnTo>
                      <a:pt x="1261" y="544"/>
                    </a:lnTo>
                    <a:lnTo>
                      <a:pt x="1223" y="575"/>
                    </a:lnTo>
                    <a:lnTo>
                      <a:pt x="1239" y="511"/>
                    </a:lnTo>
                    <a:cubicBezTo>
                      <a:pt x="1243" y="493"/>
                      <a:pt x="1259" y="480"/>
                      <a:pt x="1277" y="480"/>
                    </a:cubicBezTo>
                    <a:lnTo>
                      <a:pt x="1293" y="480"/>
                    </a:lnTo>
                    <a:lnTo>
                      <a:pt x="1309" y="480"/>
                    </a:lnTo>
                    <a:lnTo>
                      <a:pt x="1341" y="480"/>
                    </a:lnTo>
                    <a:lnTo>
                      <a:pt x="1357" y="480"/>
                    </a:lnTo>
                    <a:lnTo>
                      <a:pt x="1373" y="480"/>
                    </a:lnTo>
                    <a:lnTo>
                      <a:pt x="1389" y="480"/>
                    </a:lnTo>
                    <a:lnTo>
                      <a:pt x="1351" y="511"/>
                    </a:lnTo>
                    <a:lnTo>
                      <a:pt x="1367" y="447"/>
                    </a:lnTo>
                    <a:cubicBezTo>
                      <a:pt x="1371" y="429"/>
                      <a:pt x="1387" y="416"/>
                      <a:pt x="1405" y="416"/>
                    </a:cubicBezTo>
                    <a:lnTo>
                      <a:pt x="1421" y="416"/>
                    </a:lnTo>
                    <a:lnTo>
                      <a:pt x="1437" y="416"/>
                    </a:lnTo>
                    <a:lnTo>
                      <a:pt x="1453" y="416"/>
                    </a:lnTo>
                    <a:lnTo>
                      <a:pt x="1485" y="416"/>
                    </a:lnTo>
                    <a:lnTo>
                      <a:pt x="1501" y="416"/>
                    </a:lnTo>
                    <a:lnTo>
                      <a:pt x="1517" y="416"/>
                    </a:lnTo>
                    <a:lnTo>
                      <a:pt x="1533" y="416"/>
                    </a:lnTo>
                    <a:lnTo>
                      <a:pt x="1549" y="416"/>
                    </a:lnTo>
                    <a:lnTo>
                      <a:pt x="1565" y="416"/>
                    </a:lnTo>
                    <a:lnTo>
                      <a:pt x="1581" y="416"/>
                    </a:lnTo>
                    <a:lnTo>
                      <a:pt x="1597" y="416"/>
                    </a:lnTo>
                    <a:lnTo>
                      <a:pt x="1629" y="416"/>
                    </a:lnTo>
                    <a:lnTo>
                      <a:pt x="1645" y="416"/>
                    </a:lnTo>
                    <a:lnTo>
                      <a:pt x="1661" y="416"/>
                    </a:lnTo>
                    <a:lnTo>
                      <a:pt x="1677" y="416"/>
                    </a:lnTo>
                    <a:lnTo>
                      <a:pt x="1693" y="416"/>
                    </a:lnTo>
                    <a:lnTo>
                      <a:pt x="1709" y="416"/>
                    </a:lnTo>
                    <a:lnTo>
                      <a:pt x="1671" y="447"/>
                    </a:lnTo>
                    <a:lnTo>
                      <a:pt x="1687" y="383"/>
                    </a:lnTo>
                    <a:cubicBezTo>
                      <a:pt x="1691" y="365"/>
                      <a:pt x="1707" y="352"/>
                      <a:pt x="1725" y="352"/>
                    </a:cubicBezTo>
                    <a:lnTo>
                      <a:pt x="1741" y="352"/>
                    </a:lnTo>
                    <a:lnTo>
                      <a:pt x="1704" y="378"/>
                    </a:lnTo>
                    <a:lnTo>
                      <a:pt x="1736" y="298"/>
                    </a:lnTo>
                    <a:cubicBezTo>
                      <a:pt x="1742" y="282"/>
                      <a:pt x="1757" y="272"/>
                      <a:pt x="1773" y="272"/>
                    </a:cubicBezTo>
                    <a:lnTo>
                      <a:pt x="1789" y="272"/>
                    </a:lnTo>
                    <a:lnTo>
                      <a:pt x="1805" y="272"/>
                    </a:lnTo>
                    <a:lnTo>
                      <a:pt x="1821" y="272"/>
                    </a:lnTo>
                    <a:lnTo>
                      <a:pt x="1837" y="272"/>
                    </a:lnTo>
                    <a:lnTo>
                      <a:pt x="1853" y="272"/>
                    </a:lnTo>
                    <a:lnTo>
                      <a:pt x="1869" y="272"/>
                    </a:lnTo>
                    <a:lnTo>
                      <a:pt x="1830" y="305"/>
                    </a:lnTo>
                    <a:lnTo>
                      <a:pt x="1846" y="225"/>
                    </a:lnTo>
                    <a:cubicBezTo>
                      <a:pt x="1850" y="206"/>
                      <a:pt x="1866" y="192"/>
                      <a:pt x="1885" y="192"/>
                    </a:cubicBezTo>
                    <a:lnTo>
                      <a:pt x="1917" y="192"/>
                    </a:lnTo>
                    <a:lnTo>
                      <a:pt x="1933" y="192"/>
                    </a:lnTo>
                    <a:lnTo>
                      <a:pt x="1949" y="192"/>
                    </a:lnTo>
                    <a:lnTo>
                      <a:pt x="1965" y="192"/>
                    </a:lnTo>
                    <a:lnTo>
                      <a:pt x="1981" y="192"/>
                    </a:lnTo>
                    <a:lnTo>
                      <a:pt x="1942" y="226"/>
                    </a:lnTo>
                    <a:lnTo>
                      <a:pt x="1958" y="130"/>
                    </a:lnTo>
                    <a:cubicBezTo>
                      <a:pt x="1961" y="111"/>
                      <a:pt x="1978" y="96"/>
                      <a:pt x="1997" y="96"/>
                    </a:cubicBezTo>
                    <a:lnTo>
                      <a:pt x="2013" y="96"/>
                    </a:lnTo>
                    <a:lnTo>
                      <a:pt x="2029" y="96"/>
                    </a:lnTo>
                    <a:lnTo>
                      <a:pt x="2061" y="96"/>
                    </a:lnTo>
                    <a:lnTo>
                      <a:pt x="2077" y="96"/>
                    </a:lnTo>
                    <a:lnTo>
                      <a:pt x="2093" y="96"/>
                    </a:lnTo>
                    <a:lnTo>
                      <a:pt x="2109" y="96"/>
                    </a:lnTo>
                    <a:lnTo>
                      <a:pt x="2125" y="96"/>
                    </a:lnTo>
                    <a:lnTo>
                      <a:pt x="2141" y="96"/>
                    </a:lnTo>
                    <a:lnTo>
                      <a:pt x="2102" y="130"/>
                    </a:lnTo>
                    <a:lnTo>
                      <a:pt x="2118" y="34"/>
                    </a:lnTo>
                    <a:cubicBezTo>
                      <a:pt x="2121" y="15"/>
                      <a:pt x="2138" y="0"/>
                      <a:pt x="2157" y="0"/>
                    </a:cubicBezTo>
                    <a:lnTo>
                      <a:pt x="2173" y="0"/>
                    </a:lnTo>
                    <a:lnTo>
                      <a:pt x="2205" y="0"/>
                    </a:lnTo>
                    <a:lnTo>
                      <a:pt x="2221" y="0"/>
                    </a:lnTo>
                    <a:lnTo>
                      <a:pt x="2237" y="0"/>
                    </a:lnTo>
                    <a:lnTo>
                      <a:pt x="2253" y="0"/>
                    </a:lnTo>
                    <a:lnTo>
                      <a:pt x="2269" y="0"/>
                    </a:lnTo>
                    <a:lnTo>
                      <a:pt x="2285" y="0"/>
                    </a:lnTo>
                    <a:lnTo>
                      <a:pt x="2301" y="0"/>
                    </a:lnTo>
                    <a:lnTo>
                      <a:pt x="2317" y="0"/>
                    </a:lnTo>
                    <a:lnTo>
                      <a:pt x="2349" y="0"/>
                    </a:lnTo>
                    <a:lnTo>
                      <a:pt x="2365" y="0"/>
                    </a:lnTo>
                    <a:lnTo>
                      <a:pt x="2381" y="0"/>
                    </a:lnTo>
                    <a:cubicBezTo>
                      <a:pt x="2404" y="0"/>
                      <a:pt x="2421" y="18"/>
                      <a:pt x="2421" y="40"/>
                    </a:cubicBezTo>
                    <a:cubicBezTo>
                      <a:pt x="2421" y="63"/>
                      <a:pt x="2404" y="80"/>
                      <a:pt x="2381" y="80"/>
                    </a:cubicBezTo>
                    <a:lnTo>
                      <a:pt x="2365" y="80"/>
                    </a:lnTo>
                    <a:lnTo>
                      <a:pt x="2349" y="80"/>
                    </a:lnTo>
                    <a:lnTo>
                      <a:pt x="2317" y="80"/>
                    </a:lnTo>
                    <a:lnTo>
                      <a:pt x="2301" y="80"/>
                    </a:lnTo>
                    <a:lnTo>
                      <a:pt x="2285" y="80"/>
                    </a:lnTo>
                    <a:lnTo>
                      <a:pt x="2269" y="80"/>
                    </a:lnTo>
                    <a:lnTo>
                      <a:pt x="2253" y="80"/>
                    </a:lnTo>
                    <a:lnTo>
                      <a:pt x="2237" y="80"/>
                    </a:lnTo>
                    <a:lnTo>
                      <a:pt x="2221" y="80"/>
                    </a:lnTo>
                    <a:lnTo>
                      <a:pt x="2205" y="80"/>
                    </a:lnTo>
                    <a:lnTo>
                      <a:pt x="2173" y="80"/>
                    </a:lnTo>
                    <a:lnTo>
                      <a:pt x="2157" y="80"/>
                    </a:lnTo>
                    <a:lnTo>
                      <a:pt x="2197" y="47"/>
                    </a:lnTo>
                    <a:lnTo>
                      <a:pt x="2181" y="143"/>
                    </a:lnTo>
                    <a:cubicBezTo>
                      <a:pt x="2178" y="162"/>
                      <a:pt x="2161" y="176"/>
                      <a:pt x="2141" y="176"/>
                    </a:cubicBezTo>
                    <a:lnTo>
                      <a:pt x="2125" y="176"/>
                    </a:lnTo>
                    <a:lnTo>
                      <a:pt x="2109" y="176"/>
                    </a:lnTo>
                    <a:lnTo>
                      <a:pt x="2093" y="176"/>
                    </a:lnTo>
                    <a:lnTo>
                      <a:pt x="2077" y="176"/>
                    </a:lnTo>
                    <a:lnTo>
                      <a:pt x="2061" y="176"/>
                    </a:lnTo>
                    <a:lnTo>
                      <a:pt x="2029" y="176"/>
                    </a:lnTo>
                    <a:lnTo>
                      <a:pt x="2013" y="176"/>
                    </a:lnTo>
                    <a:lnTo>
                      <a:pt x="1997" y="176"/>
                    </a:lnTo>
                    <a:lnTo>
                      <a:pt x="2037" y="143"/>
                    </a:lnTo>
                    <a:lnTo>
                      <a:pt x="2021" y="239"/>
                    </a:lnTo>
                    <a:cubicBezTo>
                      <a:pt x="2018" y="258"/>
                      <a:pt x="2001" y="272"/>
                      <a:pt x="1981" y="272"/>
                    </a:cubicBezTo>
                    <a:lnTo>
                      <a:pt x="1965" y="272"/>
                    </a:lnTo>
                    <a:lnTo>
                      <a:pt x="1949" y="272"/>
                    </a:lnTo>
                    <a:lnTo>
                      <a:pt x="1933" y="272"/>
                    </a:lnTo>
                    <a:lnTo>
                      <a:pt x="1917" y="272"/>
                    </a:lnTo>
                    <a:lnTo>
                      <a:pt x="1885" y="272"/>
                    </a:lnTo>
                    <a:lnTo>
                      <a:pt x="1925" y="240"/>
                    </a:lnTo>
                    <a:lnTo>
                      <a:pt x="1909" y="320"/>
                    </a:lnTo>
                    <a:cubicBezTo>
                      <a:pt x="1905" y="339"/>
                      <a:pt x="1889" y="352"/>
                      <a:pt x="1869" y="352"/>
                    </a:cubicBezTo>
                    <a:lnTo>
                      <a:pt x="1853" y="352"/>
                    </a:lnTo>
                    <a:lnTo>
                      <a:pt x="1837" y="352"/>
                    </a:lnTo>
                    <a:lnTo>
                      <a:pt x="1821" y="352"/>
                    </a:lnTo>
                    <a:lnTo>
                      <a:pt x="1805" y="352"/>
                    </a:lnTo>
                    <a:lnTo>
                      <a:pt x="1789" y="352"/>
                    </a:lnTo>
                    <a:lnTo>
                      <a:pt x="1773" y="352"/>
                    </a:lnTo>
                    <a:lnTo>
                      <a:pt x="1811" y="327"/>
                    </a:lnTo>
                    <a:lnTo>
                      <a:pt x="1779" y="407"/>
                    </a:lnTo>
                    <a:cubicBezTo>
                      <a:pt x="1773" y="423"/>
                      <a:pt x="1758" y="432"/>
                      <a:pt x="1741" y="432"/>
                    </a:cubicBezTo>
                    <a:lnTo>
                      <a:pt x="1725" y="432"/>
                    </a:lnTo>
                    <a:lnTo>
                      <a:pt x="1764" y="402"/>
                    </a:lnTo>
                    <a:lnTo>
                      <a:pt x="1748" y="466"/>
                    </a:lnTo>
                    <a:cubicBezTo>
                      <a:pt x="1744" y="484"/>
                      <a:pt x="1728" y="496"/>
                      <a:pt x="1709" y="496"/>
                    </a:cubicBezTo>
                    <a:lnTo>
                      <a:pt x="1693" y="496"/>
                    </a:lnTo>
                    <a:lnTo>
                      <a:pt x="1677" y="496"/>
                    </a:lnTo>
                    <a:lnTo>
                      <a:pt x="1661" y="496"/>
                    </a:lnTo>
                    <a:lnTo>
                      <a:pt x="1645" y="496"/>
                    </a:lnTo>
                    <a:lnTo>
                      <a:pt x="1629" y="496"/>
                    </a:lnTo>
                    <a:lnTo>
                      <a:pt x="1597" y="496"/>
                    </a:lnTo>
                    <a:lnTo>
                      <a:pt x="1581" y="496"/>
                    </a:lnTo>
                    <a:lnTo>
                      <a:pt x="1565" y="496"/>
                    </a:lnTo>
                    <a:lnTo>
                      <a:pt x="1549" y="496"/>
                    </a:lnTo>
                    <a:lnTo>
                      <a:pt x="1533" y="496"/>
                    </a:lnTo>
                    <a:lnTo>
                      <a:pt x="1517" y="496"/>
                    </a:lnTo>
                    <a:lnTo>
                      <a:pt x="1501" y="496"/>
                    </a:lnTo>
                    <a:lnTo>
                      <a:pt x="1485" y="496"/>
                    </a:lnTo>
                    <a:lnTo>
                      <a:pt x="1453" y="496"/>
                    </a:lnTo>
                    <a:lnTo>
                      <a:pt x="1437" y="496"/>
                    </a:lnTo>
                    <a:lnTo>
                      <a:pt x="1421" y="496"/>
                    </a:lnTo>
                    <a:lnTo>
                      <a:pt x="1405" y="496"/>
                    </a:lnTo>
                    <a:lnTo>
                      <a:pt x="1444" y="466"/>
                    </a:lnTo>
                    <a:lnTo>
                      <a:pt x="1428" y="530"/>
                    </a:lnTo>
                    <a:cubicBezTo>
                      <a:pt x="1424" y="548"/>
                      <a:pt x="1408" y="560"/>
                      <a:pt x="1389" y="560"/>
                    </a:cubicBezTo>
                    <a:lnTo>
                      <a:pt x="1373" y="560"/>
                    </a:lnTo>
                    <a:lnTo>
                      <a:pt x="1357" y="560"/>
                    </a:lnTo>
                    <a:lnTo>
                      <a:pt x="1341" y="560"/>
                    </a:lnTo>
                    <a:lnTo>
                      <a:pt x="1309" y="560"/>
                    </a:lnTo>
                    <a:lnTo>
                      <a:pt x="1293" y="560"/>
                    </a:lnTo>
                    <a:lnTo>
                      <a:pt x="1277" y="560"/>
                    </a:lnTo>
                    <a:lnTo>
                      <a:pt x="1316" y="530"/>
                    </a:lnTo>
                    <a:lnTo>
                      <a:pt x="1300" y="594"/>
                    </a:lnTo>
                    <a:cubicBezTo>
                      <a:pt x="1296" y="612"/>
                      <a:pt x="1280" y="624"/>
                      <a:pt x="1261" y="624"/>
                    </a:cubicBezTo>
                    <a:lnTo>
                      <a:pt x="1245" y="624"/>
                    </a:lnTo>
                    <a:lnTo>
                      <a:pt x="1229" y="624"/>
                    </a:lnTo>
                    <a:lnTo>
                      <a:pt x="1213" y="624"/>
                    </a:lnTo>
                    <a:lnTo>
                      <a:pt x="1197" y="624"/>
                    </a:lnTo>
                    <a:lnTo>
                      <a:pt x="1165" y="624"/>
                    </a:lnTo>
                    <a:lnTo>
                      <a:pt x="1149" y="624"/>
                    </a:lnTo>
                    <a:lnTo>
                      <a:pt x="1133" y="624"/>
                    </a:lnTo>
                    <a:lnTo>
                      <a:pt x="1117" y="624"/>
                    </a:lnTo>
                    <a:lnTo>
                      <a:pt x="1101" y="624"/>
                    </a:lnTo>
                    <a:lnTo>
                      <a:pt x="1085" y="624"/>
                    </a:lnTo>
                    <a:lnTo>
                      <a:pt x="1123" y="597"/>
                    </a:lnTo>
                    <a:lnTo>
                      <a:pt x="1107" y="645"/>
                    </a:lnTo>
                    <a:cubicBezTo>
                      <a:pt x="1102" y="661"/>
                      <a:pt x="1087" y="672"/>
                      <a:pt x="1069" y="672"/>
                    </a:cubicBezTo>
                    <a:lnTo>
                      <a:pt x="1053" y="672"/>
                    </a:lnTo>
                    <a:lnTo>
                      <a:pt x="1089" y="650"/>
                    </a:lnTo>
                    <a:lnTo>
                      <a:pt x="1057" y="714"/>
                    </a:lnTo>
                    <a:cubicBezTo>
                      <a:pt x="1050" y="728"/>
                      <a:pt x="1037" y="736"/>
                      <a:pt x="1021" y="736"/>
                    </a:cubicBezTo>
                    <a:lnTo>
                      <a:pt x="1005" y="736"/>
                    </a:lnTo>
                    <a:lnTo>
                      <a:pt x="1044" y="706"/>
                    </a:lnTo>
                    <a:lnTo>
                      <a:pt x="1028" y="770"/>
                    </a:lnTo>
                    <a:cubicBezTo>
                      <a:pt x="1024" y="788"/>
                      <a:pt x="1008" y="800"/>
                      <a:pt x="989" y="800"/>
                    </a:cubicBezTo>
                    <a:lnTo>
                      <a:pt x="973" y="800"/>
                    </a:lnTo>
                    <a:lnTo>
                      <a:pt x="957" y="800"/>
                    </a:lnTo>
                    <a:lnTo>
                      <a:pt x="995" y="773"/>
                    </a:lnTo>
                    <a:lnTo>
                      <a:pt x="979" y="821"/>
                    </a:lnTo>
                    <a:cubicBezTo>
                      <a:pt x="974" y="837"/>
                      <a:pt x="959" y="848"/>
                      <a:pt x="941" y="848"/>
                    </a:cubicBezTo>
                    <a:lnTo>
                      <a:pt x="925" y="848"/>
                    </a:lnTo>
                    <a:lnTo>
                      <a:pt x="909" y="848"/>
                    </a:lnTo>
                    <a:lnTo>
                      <a:pt x="877" y="848"/>
                    </a:lnTo>
                    <a:lnTo>
                      <a:pt x="915" y="821"/>
                    </a:lnTo>
                    <a:lnTo>
                      <a:pt x="899" y="869"/>
                    </a:lnTo>
                    <a:lnTo>
                      <a:pt x="883" y="917"/>
                    </a:lnTo>
                    <a:cubicBezTo>
                      <a:pt x="878" y="933"/>
                      <a:pt x="863" y="944"/>
                      <a:pt x="845" y="944"/>
                    </a:cubicBezTo>
                    <a:lnTo>
                      <a:pt x="829" y="944"/>
                    </a:lnTo>
                    <a:lnTo>
                      <a:pt x="813" y="944"/>
                    </a:lnTo>
                    <a:lnTo>
                      <a:pt x="797" y="944"/>
                    </a:lnTo>
                    <a:lnTo>
                      <a:pt x="781" y="944"/>
                    </a:lnTo>
                    <a:lnTo>
                      <a:pt x="765" y="944"/>
                    </a:lnTo>
                    <a:lnTo>
                      <a:pt x="733" y="944"/>
                    </a:lnTo>
                    <a:lnTo>
                      <a:pt x="771" y="917"/>
                    </a:lnTo>
                    <a:lnTo>
                      <a:pt x="755" y="965"/>
                    </a:lnTo>
                    <a:lnTo>
                      <a:pt x="739" y="1013"/>
                    </a:lnTo>
                    <a:cubicBezTo>
                      <a:pt x="734" y="1029"/>
                      <a:pt x="719" y="1040"/>
                      <a:pt x="701" y="1040"/>
                    </a:cubicBezTo>
                    <a:lnTo>
                      <a:pt x="685" y="1040"/>
                    </a:lnTo>
                    <a:lnTo>
                      <a:pt x="725" y="1008"/>
                    </a:lnTo>
                    <a:lnTo>
                      <a:pt x="707" y="1093"/>
                    </a:lnTo>
                    <a:lnTo>
                      <a:pt x="691" y="1141"/>
                    </a:lnTo>
                    <a:cubicBezTo>
                      <a:pt x="686" y="1157"/>
                      <a:pt x="671" y="1168"/>
                      <a:pt x="653" y="1168"/>
                    </a:cubicBezTo>
                    <a:lnTo>
                      <a:pt x="637" y="1168"/>
                    </a:lnTo>
                    <a:lnTo>
                      <a:pt x="621" y="1168"/>
                    </a:lnTo>
                    <a:lnTo>
                      <a:pt x="589" y="1168"/>
                    </a:lnTo>
                    <a:lnTo>
                      <a:pt x="573" y="1168"/>
                    </a:lnTo>
                    <a:lnTo>
                      <a:pt x="557" y="1168"/>
                    </a:lnTo>
                    <a:lnTo>
                      <a:pt x="541" y="1168"/>
                    </a:lnTo>
                    <a:lnTo>
                      <a:pt x="525" y="1168"/>
                    </a:lnTo>
                    <a:lnTo>
                      <a:pt x="509" y="1168"/>
                    </a:lnTo>
                    <a:lnTo>
                      <a:pt x="493" y="1168"/>
                    </a:lnTo>
                    <a:lnTo>
                      <a:pt x="477" y="1168"/>
                    </a:lnTo>
                    <a:lnTo>
                      <a:pt x="445" y="1168"/>
                    </a:lnTo>
                    <a:lnTo>
                      <a:pt x="429" y="1168"/>
                    </a:lnTo>
                    <a:lnTo>
                      <a:pt x="465" y="1146"/>
                    </a:lnTo>
                    <a:lnTo>
                      <a:pt x="449" y="1178"/>
                    </a:lnTo>
                    <a:cubicBezTo>
                      <a:pt x="442" y="1192"/>
                      <a:pt x="429" y="1200"/>
                      <a:pt x="413" y="1200"/>
                    </a:cubicBezTo>
                    <a:lnTo>
                      <a:pt x="397" y="1200"/>
                    </a:lnTo>
                    <a:lnTo>
                      <a:pt x="381" y="1200"/>
                    </a:lnTo>
                    <a:lnTo>
                      <a:pt x="365" y="1200"/>
                    </a:lnTo>
                    <a:lnTo>
                      <a:pt x="349" y="1200"/>
                    </a:lnTo>
                    <a:lnTo>
                      <a:pt x="333" y="1200"/>
                    </a:lnTo>
                    <a:lnTo>
                      <a:pt x="301" y="1200"/>
                    </a:lnTo>
                    <a:lnTo>
                      <a:pt x="285" y="1200"/>
                    </a:lnTo>
                    <a:lnTo>
                      <a:pt x="269" y="1200"/>
                    </a:lnTo>
                    <a:lnTo>
                      <a:pt x="307" y="1173"/>
                    </a:lnTo>
                    <a:lnTo>
                      <a:pt x="291" y="1221"/>
                    </a:lnTo>
                    <a:cubicBezTo>
                      <a:pt x="286" y="1237"/>
                      <a:pt x="271" y="1248"/>
                      <a:pt x="253" y="1248"/>
                    </a:cubicBezTo>
                    <a:lnTo>
                      <a:pt x="237" y="1248"/>
                    </a:lnTo>
                    <a:lnTo>
                      <a:pt x="221" y="1248"/>
                    </a:lnTo>
                    <a:lnTo>
                      <a:pt x="205" y="1248"/>
                    </a:lnTo>
                    <a:lnTo>
                      <a:pt x="189" y="1248"/>
                    </a:lnTo>
                    <a:lnTo>
                      <a:pt x="218" y="1237"/>
                    </a:lnTo>
                    <a:lnTo>
                      <a:pt x="186" y="1269"/>
                    </a:lnTo>
                    <a:lnTo>
                      <a:pt x="193" y="1258"/>
                    </a:lnTo>
                    <a:lnTo>
                      <a:pt x="177" y="1290"/>
                    </a:lnTo>
                    <a:cubicBezTo>
                      <a:pt x="170" y="1304"/>
                      <a:pt x="157" y="1312"/>
                      <a:pt x="141" y="1312"/>
                    </a:cubicBezTo>
                    <a:lnTo>
                      <a:pt x="125" y="1312"/>
                    </a:lnTo>
                    <a:lnTo>
                      <a:pt x="109" y="1312"/>
                    </a:lnTo>
                    <a:lnTo>
                      <a:pt x="145" y="1290"/>
                    </a:lnTo>
                    <a:lnTo>
                      <a:pt x="129" y="1322"/>
                    </a:lnTo>
                    <a:cubicBezTo>
                      <a:pt x="122" y="1336"/>
                      <a:pt x="109" y="1344"/>
                      <a:pt x="93" y="1344"/>
                    </a:cubicBezTo>
                    <a:lnTo>
                      <a:pt x="77" y="1344"/>
                    </a:lnTo>
                    <a:lnTo>
                      <a:pt x="113" y="1322"/>
                    </a:lnTo>
                    <a:lnTo>
                      <a:pt x="97" y="1354"/>
                    </a:lnTo>
                    <a:lnTo>
                      <a:pt x="81" y="1386"/>
                    </a:lnTo>
                    <a:cubicBezTo>
                      <a:pt x="71" y="1406"/>
                      <a:pt x="47" y="1414"/>
                      <a:pt x="28" y="1404"/>
                    </a:cubicBezTo>
                    <a:cubicBezTo>
                      <a:pt x="8" y="1394"/>
                      <a:pt x="0" y="1370"/>
                      <a:pt x="10" y="1351"/>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grpSp>
        <p:grpSp>
          <p:nvGrpSpPr>
            <p:cNvPr id="110" name="Group 109"/>
            <p:cNvGrpSpPr/>
            <p:nvPr/>
          </p:nvGrpSpPr>
          <p:grpSpPr>
            <a:xfrm>
              <a:off x="7172692" y="2422527"/>
              <a:ext cx="4639264" cy="2428875"/>
              <a:chOff x="5379519" y="2422526"/>
              <a:chExt cx="3479448" cy="2428875"/>
            </a:xfrm>
            <a:solidFill>
              <a:srgbClr val="FC840C"/>
            </a:solidFill>
          </p:grpSpPr>
          <p:sp>
            <p:nvSpPr>
              <p:cNvPr id="86" name="Freeform 15"/>
              <p:cNvSpPr>
                <a:spLocks/>
              </p:cNvSpPr>
              <p:nvPr/>
            </p:nvSpPr>
            <p:spPr bwMode="auto">
              <a:xfrm>
                <a:off x="5379519" y="4076701"/>
                <a:ext cx="968461" cy="774700"/>
              </a:xfrm>
              <a:custGeom>
                <a:avLst/>
                <a:gdLst>
                  <a:gd name="T0" fmla="*/ 106 w 3685"/>
                  <a:gd name="T1" fmla="*/ 2311 h 2470"/>
                  <a:gd name="T2" fmla="*/ 241 w 3685"/>
                  <a:gd name="T3" fmla="*/ 2188 h 2470"/>
                  <a:gd name="T4" fmla="*/ 385 w 3685"/>
                  <a:gd name="T5" fmla="*/ 2092 h 2470"/>
                  <a:gd name="T6" fmla="*/ 504 w 3685"/>
                  <a:gd name="T7" fmla="*/ 2012 h 2470"/>
                  <a:gd name="T8" fmla="*/ 625 w 3685"/>
                  <a:gd name="T9" fmla="*/ 1900 h 2470"/>
                  <a:gd name="T10" fmla="*/ 748 w 3685"/>
                  <a:gd name="T11" fmla="*/ 1813 h 2470"/>
                  <a:gd name="T12" fmla="*/ 877 w 3685"/>
                  <a:gd name="T13" fmla="*/ 1712 h 2470"/>
                  <a:gd name="T14" fmla="*/ 977 w 3685"/>
                  <a:gd name="T15" fmla="*/ 1692 h 2470"/>
                  <a:gd name="T16" fmla="*/ 1133 w 3685"/>
                  <a:gd name="T17" fmla="*/ 1584 h 2470"/>
                  <a:gd name="T18" fmla="*/ 1210 w 3685"/>
                  <a:gd name="T19" fmla="*/ 1511 h 2470"/>
                  <a:gd name="T20" fmla="*/ 1341 w 3685"/>
                  <a:gd name="T21" fmla="*/ 1392 h 2470"/>
                  <a:gd name="T22" fmla="*/ 1425 w 3685"/>
                  <a:gd name="T23" fmla="*/ 1340 h 2470"/>
                  <a:gd name="T24" fmla="*/ 1514 w 3685"/>
                  <a:gd name="T25" fmla="*/ 1287 h 2470"/>
                  <a:gd name="T26" fmla="*/ 1649 w 3685"/>
                  <a:gd name="T27" fmla="*/ 1180 h 2470"/>
                  <a:gd name="T28" fmla="*/ 1788 w 3685"/>
                  <a:gd name="T29" fmla="*/ 1109 h 2470"/>
                  <a:gd name="T30" fmla="*/ 1889 w 3685"/>
                  <a:gd name="T31" fmla="*/ 1004 h 2470"/>
                  <a:gd name="T32" fmla="*/ 2029 w 3685"/>
                  <a:gd name="T33" fmla="*/ 928 h 2470"/>
                  <a:gd name="T34" fmla="*/ 2157 w 3685"/>
                  <a:gd name="T35" fmla="*/ 832 h 2470"/>
                  <a:gd name="T36" fmla="*/ 2234 w 3685"/>
                  <a:gd name="T37" fmla="*/ 791 h 2470"/>
                  <a:gd name="T38" fmla="*/ 2364 w 3685"/>
                  <a:gd name="T39" fmla="*/ 709 h 2470"/>
                  <a:gd name="T40" fmla="*/ 2493 w 3685"/>
                  <a:gd name="T41" fmla="*/ 656 h 2470"/>
                  <a:gd name="T42" fmla="*/ 2570 w 3685"/>
                  <a:gd name="T43" fmla="*/ 615 h 2470"/>
                  <a:gd name="T44" fmla="*/ 2666 w 3685"/>
                  <a:gd name="T45" fmla="*/ 567 h 2470"/>
                  <a:gd name="T46" fmla="*/ 2829 w 3685"/>
                  <a:gd name="T47" fmla="*/ 480 h 2470"/>
                  <a:gd name="T48" fmla="*/ 2908 w 3685"/>
                  <a:gd name="T49" fmla="*/ 453 h 2470"/>
                  <a:gd name="T50" fmla="*/ 3037 w 3685"/>
                  <a:gd name="T51" fmla="*/ 352 h 2470"/>
                  <a:gd name="T52" fmla="*/ 3165 w 3685"/>
                  <a:gd name="T53" fmla="*/ 320 h 2470"/>
                  <a:gd name="T54" fmla="*/ 3249 w 3685"/>
                  <a:gd name="T55" fmla="*/ 252 h 2470"/>
                  <a:gd name="T56" fmla="*/ 3377 w 3685"/>
                  <a:gd name="T57" fmla="*/ 172 h 2470"/>
                  <a:gd name="T58" fmla="*/ 3485 w 3685"/>
                  <a:gd name="T59" fmla="*/ 64 h 2470"/>
                  <a:gd name="T60" fmla="*/ 3613 w 3685"/>
                  <a:gd name="T61" fmla="*/ 16 h 2470"/>
                  <a:gd name="T62" fmla="*/ 3597 w 3685"/>
                  <a:gd name="T63" fmla="*/ 96 h 2470"/>
                  <a:gd name="T64" fmla="*/ 3521 w 3685"/>
                  <a:gd name="T65" fmla="*/ 122 h 2470"/>
                  <a:gd name="T66" fmla="*/ 3418 w 3685"/>
                  <a:gd name="T67" fmla="*/ 245 h 2470"/>
                  <a:gd name="T68" fmla="*/ 3313 w 3685"/>
                  <a:gd name="T69" fmla="*/ 298 h 2470"/>
                  <a:gd name="T70" fmla="*/ 3149 w 3685"/>
                  <a:gd name="T71" fmla="*/ 400 h 2470"/>
                  <a:gd name="T72" fmla="*/ 3066 w 3685"/>
                  <a:gd name="T73" fmla="*/ 421 h 2470"/>
                  <a:gd name="T74" fmla="*/ 2925 w 3685"/>
                  <a:gd name="T75" fmla="*/ 528 h 2470"/>
                  <a:gd name="T76" fmla="*/ 2813 w 3685"/>
                  <a:gd name="T77" fmla="*/ 560 h 2470"/>
                  <a:gd name="T78" fmla="*/ 2701 w 3685"/>
                  <a:gd name="T79" fmla="*/ 624 h 2470"/>
                  <a:gd name="T80" fmla="*/ 2625 w 3685"/>
                  <a:gd name="T81" fmla="*/ 682 h 2470"/>
                  <a:gd name="T82" fmla="*/ 2477 w 3685"/>
                  <a:gd name="T83" fmla="*/ 736 h 2470"/>
                  <a:gd name="T84" fmla="*/ 2367 w 3685"/>
                  <a:gd name="T85" fmla="*/ 796 h 2470"/>
                  <a:gd name="T86" fmla="*/ 2289 w 3685"/>
                  <a:gd name="T87" fmla="*/ 858 h 2470"/>
                  <a:gd name="T88" fmla="*/ 2141 w 3685"/>
                  <a:gd name="T89" fmla="*/ 912 h 2470"/>
                  <a:gd name="T90" fmla="*/ 2013 w 3685"/>
                  <a:gd name="T91" fmla="*/ 1008 h 2470"/>
                  <a:gd name="T92" fmla="*/ 1930 w 3685"/>
                  <a:gd name="T93" fmla="*/ 1077 h 2470"/>
                  <a:gd name="T94" fmla="*/ 1791 w 3685"/>
                  <a:gd name="T95" fmla="*/ 1196 h 2470"/>
                  <a:gd name="T96" fmla="*/ 1690 w 3685"/>
                  <a:gd name="T97" fmla="*/ 1253 h 2470"/>
                  <a:gd name="T98" fmla="*/ 1549 w 3685"/>
                  <a:gd name="T99" fmla="*/ 1344 h 2470"/>
                  <a:gd name="T100" fmla="*/ 1466 w 3685"/>
                  <a:gd name="T101" fmla="*/ 1413 h 2470"/>
                  <a:gd name="T102" fmla="*/ 1325 w 3685"/>
                  <a:gd name="T103" fmla="*/ 1472 h 2470"/>
                  <a:gd name="T104" fmla="*/ 1274 w 3685"/>
                  <a:gd name="T105" fmla="*/ 1557 h 2470"/>
                  <a:gd name="T106" fmla="*/ 1117 w 3685"/>
                  <a:gd name="T107" fmla="*/ 1664 h 2470"/>
                  <a:gd name="T108" fmla="*/ 1005 w 3685"/>
                  <a:gd name="T109" fmla="*/ 1760 h 2470"/>
                  <a:gd name="T110" fmla="*/ 906 w 3685"/>
                  <a:gd name="T111" fmla="*/ 1781 h 2470"/>
                  <a:gd name="T112" fmla="*/ 765 w 3685"/>
                  <a:gd name="T113" fmla="*/ 1888 h 2470"/>
                  <a:gd name="T114" fmla="*/ 671 w 3685"/>
                  <a:gd name="T115" fmla="*/ 1964 h 2470"/>
                  <a:gd name="T116" fmla="*/ 570 w 3685"/>
                  <a:gd name="T117" fmla="*/ 2053 h 2470"/>
                  <a:gd name="T118" fmla="*/ 426 w 3685"/>
                  <a:gd name="T119" fmla="*/ 2165 h 2470"/>
                  <a:gd name="T120" fmla="*/ 282 w 3685"/>
                  <a:gd name="T121" fmla="*/ 2261 h 2470"/>
                  <a:gd name="T122" fmla="*/ 141 w 3685"/>
                  <a:gd name="T123" fmla="*/ 2368 h 2470"/>
                  <a:gd name="T124" fmla="*/ 12 w 3685"/>
                  <a:gd name="T125" fmla="*/ 2402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85" h="2470">
                    <a:moveTo>
                      <a:pt x="12" y="2402"/>
                    </a:moveTo>
                    <a:lnTo>
                      <a:pt x="44" y="2354"/>
                    </a:lnTo>
                    <a:cubicBezTo>
                      <a:pt x="52" y="2343"/>
                      <a:pt x="64" y="2336"/>
                      <a:pt x="77" y="2336"/>
                    </a:cubicBezTo>
                    <a:lnTo>
                      <a:pt x="93" y="2336"/>
                    </a:lnTo>
                    <a:lnTo>
                      <a:pt x="65" y="2348"/>
                    </a:lnTo>
                    <a:lnTo>
                      <a:pt x="81" y="2332"/>
                    </a:lnTo>
                    <a:lnTo>
                      <a:pt x="74" y="2343"/>
                    </a:lnTo>
                    <a:lnTo>
                      <a:pt x="90" y="2311"/>
                    </a:lnTo>
                    <a:cubicBezTo>
                      <a:pt x="96" y="2297"/>
                      <a:pt x="110" y="2288"/>
                      <a:pt x="125" y="2288"/>
                    </a:cubicBezTo>
                    <a:lnTo>
                      <a:pt x="141" y="2288"/>
                    </a:lnTo>
                    <a:lnTo>
                      <a:pt x="106" y="2311"/>
                    </a:lnTo>
                    <a:lnTo>
                      <a:pt x="122" y="2279"/>
                    </a:lnTo>
                    <a:cubicBezTo>
                      <a:pt x="128" y="2265"/>
                      <a:pt x="142" y="2256"/>
                      <a:pt x="157" y="2256"/>
                    </a:cubicBezTo>
                    <a:lnTo>
                      <a:pt x="173" y="2256"/>
                    </a:lnTo>
                    <a:lnTo>
                      <a:pt x="138" y="2279"/>
                    </a:lnTo>
                    <a:lnTo>
                      <a:pt x="154" y="2247"/>
                    </a:lnTo>
                    <a:cubicBezTo>
                      <a:pt x="160" y="2233"/>
                      <a:pt x="174" y="2224"/>
                      <a:pt x="189" y="2224"/>
                    </a:cubicBezTo>
                    <a:lnTo>
                      <a:pt x="221" y="2224"/>
                    </a:lnTo>
                    <a:lnTo>
                      <a:pt x="193" y="2236"/>
                    </a:lnTo>
                    <a:lnTo>
                      <a:pt x="209" y="2220"/>
                    </a:lnTo>
                    <a:lnTo>
                      <a:pt x="225" y="2204"/>
                    </a:lnTo>
                    <a:lnTo>
                      <a:pt x="241" y="2188"/>
                    </a:lnTo>
                    <a:lnTo>
                      <a:pt x="257" y="2172"/>
                    </a:lnTo>
                    <a:lnTo>
                      <a:pt x="273" y="2156"/>
                    </a:lnTo>
                    <a:lnTo>
                      <a:pt x="289" y="2140"/>
                    </a:lnTo>
                    <a:lnTo>
                      <a:pt x="282" y="2151"/>
                    </a:lnTo>
                    <a:lnTo>
                      <a:pt x="298" y="2119"/>
                    </a:lnTo>
                    <a:cubicBezTo>
                      <a:pt x="304" y="2105"/>
                      <a:pt x="318" y="2096"/>
                      <a:pt x="333" y="2096"/>
                    </a:cubicBezTo>
                    <a:lnTo>
                      <a:pt x="365" y="2096"/>
                    </a:lnTo>
                    <a:lnTo>
                      <a:pt x="381" y="2096"/>
                    </a:lnTo>
                    <a:lnTo>
                      <a:pt x="397" y="2096"/>
                    </a:lnTo>
                    <a:lnTo>
                      <a:pt x="369" y="2108"/>
                    </a:lnTo>
                    <a:lnTo>
                      <a:pt x="385" y="2092"/>
                    </a:lnTo>
                    <a:lnTo>
                      <a:pt x="401" y="2076"/>
                    </a:lnTo>
                    <a:lnTo>
                      <a:pt x="417" y="2060"/>
                    </a:lnTo>
                    <a:lnTo>
                      <a:pt x="433" y="2044"/>
                    </a:lnTo>
                    <a:cubicBezTo>
                      <a:pt x="441" y="2037"/>
                      <a:pt x="451" y="2032"/>
                      <a:pt x="461" y="2032"/>
                    </a:cubicBezTo>
                    <a:lnTo>
                      <a:pt x="477" y="2032"/>
                    </a:lnTo>
                    <a:lnTo>
                      <a:pt x="460" y="2037"/>
                    </a:lnTo>
                    <a:lnTo>
                      <a:pt x="492" y="2021"/>
                    </a:lnTo>
                    <a:lnTo>
                      <a:pt x="481" y="2028"/>
                    </a:lnTo>
                    <a:lnTo>
                      <a:pt x="497" y="2012"/>
                    </a:lnTo>
                    <a:lnTo>
                      <a:pt x="513" y="1996"/>
                    </a:lnTo>
                    <a:lnTo>
                      <a:pt x="504" y="2012"/>
                    </a:lnTo>
                    <a:lnTo>
                      <a:pt x="520" y="1964"/>
                    </a:lnTo>
                    <a:cubicBezTo>
                      <a:pt x="521" y="1958"/>
                      <a:pt x="525" y="1953"/>
                      <a:pt x="529" y="1948"/>
                    </a:cubicBezTo>
                    <a:lnTo>
                      <a:pt x="545" y="1932"/>
                    </a:lnTo>
                    <a:cubicBezTo>
                      <a:pt x="553" y="1925"/>
                      <a:pt x="563" y="1920"/>
                      <a:pt x="573" y="1920"/>
                    </a:cubicBezTo>
                    <a:lnTo>
                      <a:pt x="589" y="1920"/>
                    </a:lnTo>
                    <a:lnTo>
                      <a:pt x="605" y="1920"/>
                    </a:lnTo>
                    <a:lnTo>
                      <a:pt x="577" y="1932"/>
                    </a:lnTo>
                    <a:lnTo>
                      <a:pt x="593" y="1916"/>
                    </a:lnTo>
                    <a:cubicBezTo>
                      <a:pt x="596" y="1913"/>
                      <a:pt x="600" y="1911"/>
                      <a:pt x="604" y="1909"/>
                    </a:cubicBezTo>
                    <a:lnTo>
                      <a:pt x="636" y="1893"/>
                    </a:lnTo>
                    <a:lnTo>
                      <a:pt x="625" y="1900"/>
                    </a:lnTo>
                    <a:lnTo>
                      <a:pt x="641" y="1884"/>
                    </a:lnTo>
                    <a:lnTo>
                      <a:pt x="657" y="1868"/>
                    </a:lnTo>
                    <a:lnTo>
                      <a:pt x="673" y="1852"/>
                    </a:lnTo>
                    <a:lnTo>
                      <a:pt x="689" y="1836"/>
                    </a:lnTo>
                    <a:cubicBezTo>
                      <a:pt x="697" y="1829"/>
                      <a:pt x="707" y="1824"/>
                      <a:pt x="717" y="1824"/>
                    </a:cubicBezTo>
                    <a:lnTo>
                      <a:pt x="733" y="1824"/>
                    </a:lnTo>
                    <a:lnTo>
                      <a:pt x="705" y="1836"/>
                    </a:lnTo>
                    <a:lnTo>
                      <a:pt x="721" y="1820"/>
                    </a:lnTo>
                    <a:cubicBezTo>
                      <a:pt x="729" y="1813"/>
                      <a:pt x="739" y="1808"/>
                      <a:pt x="749" y="1808"/>
                    </a:cubicBezTo>
                    <a:lnTo>
                      <a:pt x="765" y="1808"/>
                    </a:lnTo>
                    <a:lnTo>
                      <a:pt x="748" y="1813"/>
                    </a:lnTo>
                    <a:lnTo>
                      <a:pt x="780" y="1797"/>
                    </a:lnTo>
                    <a:lnTo>
                      <a:pt x="762" y="1815"/>
                    </a:lnTo>
                    <a:lnTo>
                      <a:pt x="778" y="1783"/>
                    </a:lnTo>
                    <a:cubicBezTo>
                      <a:pt x="780" y="1779"/>
                      <a:pt x="782" y="1775"/>
                      <a:pt x="785" y="1772"/>
                    </a:cubicBezTo>
                    <a:lnTo>
                      <a:pt x="801" y="1756"/>
                    </a:lnTo>
                    <a:cubicBezTo>
                      <a:pt x="809" y="1749"/>
                      <a:pt x="819" y="1744"/>
                      <a:pt x="829" y="1744"/>
                    </a:cubicBezTo>
                    <a:lnTo>
                      <a:pt x="845" y="1744"/>
                    </a:lnTo>
                    <a:lnTo>
                      <a:pt x="817" y="1756"/>
                    </a:lnTo>
                    <a:lnTo>
                      <a:pt x="833" y="1740"/>
                    </a:lnTo>
                    <a:lnTo>
                      <a:pt x="849" y="1724"/>
                    </a:lnTo>
                    <a:cubicBezTo>
                      <a:pt x="857" y="1717"/>
                      <a:pt x="867" y="1712"/>
                      <a:pt x="877" y="1712"/>
                    </a:cubicBezTo>
                    <a:lnTo>
                      <a:pt x="893" y="1712"/>
                    </a:lnTo>
                    <a:lnTo>
                      <a:pt x="865" y="1724"/>
                    </a:lnTo>
                    <a:lnTo>
                      <a:pt x="881" y="1708"/>
                    </a:lnTo>
                    <a:cubicBezTo>
                      <a:pt x="884" y="1705"/>
                      <a:pt x="888" y="1703"/>
                      <a:pt x="892" y="1701"/>
                    </a:cubicBezTo>
                    <a:lnTo>
                      <a:pt x="924" y="1685"/>
                    </a:lnTo>
                    <a:cubicBezTo>
                      <a:pt x="929" y="1682"/>
                      <a:pt x="935" y="1680"/>
                      <a:pt x="941" y="1680"/>
                    </a:cubicBezTo>
                    <a:lnTo>
                      <a:pt x="957" y="1680"/>
                    </a:lnTo>
                    <a:lnTo>
                      <a:pt x="973" y="1680"/>
                    </a:lnTo>
                    <a:lnTo>
                      <a:pt x="989" y="1680"/>
                    </a:lnTo>
                    <a:lnTo>
                      <a:pt x="1005" y="1680"/>
                    </a:lnTo>
                    <a:lnTo>
                      <a:pt x="977" y="1692"/>
                    </a:lnTo>
                    <a:lnTo>
                      <a:pt x="993" y="1676"/>
                    </a:lnTo>
                    <a:lnTo>
                      <a:pt x="1009" y="1660"/>
                    </a:lnTo>
                    <a:lnTo>
                      <a:pt x="1002" y="1671"/>
                    </a:lnTo>
                    <a:lnTo>
                      <a:pt x="1018" y="1639"/>
                    </a:lnTo>
                    <a:cubicBezTo>
                      <a:pt x="1024" y="1625"/>
                      <a:pt x="1038" y="1616"/>
                      <a:pt x="1053" y="1616"/>
                    </a:cubicBezTo>
                    <a:lnTo>
                      <a:pt x="1085" y="1616"/>
                    </a:lnTo>
                    <a:lnTo>
                      <a:pt x="1057" y="1628"/>
                    </a:lnTo>
                    <a:lnTo>
                      <a:pt x="1073" y="1612"/>
                    </a:lnTo>
                    <a:lnTo>
                      <a:pt x="1089" y="1596"/>
                    </a:lnTo>
                    <a:cubicBezTo>
                      <a:pt x="1097" y="1589"/>
                      <a:pt x="1107" y="1584"/>
                      <a:pt x="1117" y="1584"/>
                    </a:cubicBezTo>
                    <a:lnTo>
                      <a:pt x="1133" y="1584"/>
                    </a:lnTo>
                    <a:lnTo>
                      <a:pt x="1149" y="1584"/>
                    </a:lnTo>
                    <a:lnTo>
                      <a:pt x="1114" y="1607"/>
                    </a:lnTo>
                    <a:lnTo>
                      <a:pt x="1130" y="1575"/>
                    </a:lnTo>
                    <a:lnTo>
                      <a:pt x="1146" y="1543"/>
                    </a:lnTo>
                    <a:cubicBezTo>
                      <a:pt x="1152" y="1529"/>
                      <a:pt x="1166" y="1520"/>
                      <a:pt x="1181" y="1520"/>
                    </a:cubicBezTo>
                    <a:lnTo>
                      <a:pt x="1197" y="1520"/>
                    </a:lnTo>
                    <a:lnTo>
                      <a:pt x="1180" y="1525"/>
                    </a:lnTo>
                    <a:lnTo>
                      <a:pt x="1212" y="1509"/>
                    </a:lnTo>
                    <a:lnTo>
                      <a:pt x="1201" y="1516"/>
                    </a:lnTo>
                    <a:lnTo>
                      <a:pt x="1217" y="1500"/>
                    </a:lnTo>
                    <a:lnTo>
                      <a:pt x="1210" y="1511"/>
                    </a:lnTo>
                    <a:lnTo>
                      <a:pt x="1226" y="1479"/>
                    </a:lnTo>
                    <a:cubicBezTo>
                      <a:pt x="1232" y="1465"/>
                      <a:pt x="1246" y="1456"/>
                      <a:pt x="1261" y="1456"/>
                    </a:cubicBezTo>
                    <a:lnTo>
                      <a:pt x="1277" y="1456"/>
                    </a:lnTo>
                    <a:lnTo>
                      <a:pt x="1249" y="1468"/>
                    </a:lnTo>
                    <a:lnTo>
                      <a:pt x="1265" y="1452"/>
                    </a:lnTo>
                    <a:lnTo>
                      <a:pt x="1258" y="1463"/>
                    </a:lnTo>
                    <a:lnTo>
                      <a:pt x="1274" y="1431"/>
                    </a:lnTo>
                    <a:cubicBezTo>
                      <a:pt x="1276" y="1427"/>
                      <a:pt x="1278" y="1423"/>
                      <a:pt x="1281" y="1420"/>
                    </a:cubicBezTo>
                    <a:lnTo>
                      <a:pt x="1297" y="1404"/>
                    </a:lnTo>
                    <a:cubicBezTo>
                      <a:pt x="1305" y="1397"/>
                      <a:pt x="1315" y="1392"/>
                      <a:pt x="1325" y="1392"/>
                    </a:cubicBezTo>
                    <a:lnTo>
                      <a:pt x="1341" y="1392"/>
                    </a:lnTo>
                    <a:lnTo>
                      <a:pt x="1373" y="1392"/>
                    </a:lnTo>
                    <a:lnTo>
                      <a:pt x="1338" y="1415"/>
                    </a:lnTo>
                    <a:lnTo>
                      <a:pt x="1354" y="1383"/>
                    </a:lnTo>
                    <a:cubicBezTo>
                      <a:pt x="1360" y="1369"/>
                      <a:pt x="1374" y="1360"/>
                      <a:pt x="1389" y="1360"/>
                    </a:cubicBezTo>
                    <a:lnTo>
                      <a:pt x="1405" y="1360"/>
                    </a:lnTo>
                    <a:lnTo>
                      <a:pt x="1377" y="1372"/>
                    </a:lnTo>
                    <a:lnTo>
                      <a:pt x="1393" y="1356"/>
                    </a:lnTo>
                    <a:cubicBezTo>
                      <a:pt x="1401" y="1349"/>
                      <a:pt x="1411" y="1344"/>
                      <a:pt x="1421" y="1344"/>
                    </a:cubicBezTo>
                    <a:lnTo>
                      <a:pt x="1437" y="1344"/>
                    </a:lnTo>
                    <a:lnTo>
                      <a:pt x="1409" y="1356"/>
                    </a:lnTo>
                    <a:lnTo>
                      <a:pt x="1425" y="1340"/>
                    </a:lnTo>
                    <a:lnTo>
                      <a:pt x="1418" y="1351"/>
                    </a:lnTo>
                    <a:lnTo>
                      <a:pt x="1434" y="1319"/>
                    </a:lnTo>
                    <a:cubicBezTo>
                      <a:pt x="1440" y="1305"/>
                      <a:pt x="1454" y="1296"/>
                      <a:pt x="1469" y="1296"/>
                    </a:cubicBezTo>
                    <a:lnTo>
                      <a:pt x="1485" y="1296"/>
                    </a:lnTo>
                    <a:lnTo>
                      <a:pt x="1468" y="1301"/>
                    </a:lnTo>
                    <a:lnTo>
                      <a:pt x="1500" y="1285"/>
                    </a:lnTo>
                    <a:lnTo>
                      <a:pt x="1489" y="1292"/>
                    </a:lnTo>
                    <a:lnTo>
                      <a:pt x="1505" y="1276"/>
                    </a:lnTo>
                    <a:cubicBezTo>
                      <a:pt x="1513" y="1269"/>
                      <a:pt x="1523" y="1264"/>
                      <a:pt x="1533" y="1264"/>
                    </a:cubicBezTo>
                    <a:lnTo>
                      <a:pt x="1549" y="1264"/>
                    </a:lnTo>
                    <a:lnTo>
                      <a:pt x="1514" y="1287"/>
                    </a:lnTo>
                    <a:lnTo>
                      <a:pt x="1530" y="1255"/>
                    </a:lnTo>
                    <a:cubicBezTo>
                      <a:pt x="1536" y="1241"/>
                      <a:pt x="1550" y="1232"/>
                      <a:pt x="1565" y="1232"/>
                    </a:cubicBezTo>
                    <a:lnTo>
                      <a:pt x="1581" y="1232"/>
                    </a:lnTo>
                    <a:lnTo>
                      <a:pt x="1553" y="1244"/>
                    </a:lnTo>
                    <a:lnTo>
                      <a:pt x="1569" y="1228"/>
                    </a:lnTo>
                    <a:lnTo>
                      <a:pt x="1585" y="1212"/>
                    </a:lnTo>
                    <a:lnTo>
                      <a:pt x="1601" y="1196"/>
                    </a:lnTo>
                    <a:cubicBezTo>
                      <a:pt x="1609" y="1189"/>
                      <a:pt x="1619" y="1184"/>
                      <a:pt x="1629" y="1184"/>
                    </a:cubicBezTo>
                    <a:lnTo>
                      <a:pt x="1661" y="1184"/>
                    </a:lnTo>
                    <a:lnTo>
                      <a:pt x="1633" y="1196"/>
                    </a:lnTo>
                    <a:lnTo>
                      <a:pt x="1649" y="1180"/>
                    </a:lnTo>
                    <a:cubicBezTo>
                      <a:pt x="1657" y="1173"/>
                      <a:pt x="1667" y="1168"/>
                      <a:pt x="1677" y="1168"/>
                    </a:cubicBezTo>
                    <a:lnTo>
                      <a:pt x="1693" y="1168"/>
                    </a:lnTo>
                    <a:lnTo>
                      <a:pt x="1665" y="1180"/>
                    </a:lnTo>
                    <a:lnTo>
                      <a:pt x="1681" y="1164"/>
                    </a:lnTo>
                    <a:lnTo>
                      <a:pt x="1697" y="1148"/>
                    </a:lnTo>
                    <a:lnTo>
                      <a:pt x="1713" y="1132"/>
                    </a:lnTo>
                    <a:cubicBezTo>
                      <a:pt x="1721" y="1125"/>
                      <a:pt x="1731" y="1120"/>
                      <a:pt x="1741" y="1120"/>
                    </a:cubicBezTo>
                    <a:lnTo>
                      <a:pt x="1757" y="1120"/>
                    </a:lnTo>
                    <a:lnTo>
                      <a:pt x="1773" y="1120"/>
                    </a:lnTo>
                    <a:lnTo>
                      <a:pt x="1756" y="1125"/>
                    </a:lnTo>
                    <a:lnTo>
                      <a:pt x="1788" y="1109"/>
                    </a:lnTo>
                    <a:lnTo>
                      <a:pt x="1768" y="1132"/>
                    </a:lnTo>
                    <a:lnTo>
                      <a:pt x="1784" y="1084"/>
                    </a:lnTo>
                    <a:cubicBezTo>
                      <a:pt x="1785" y="1078"/>
                      <a:pt x="1789" y="1073"/>
                      <a:pt x="1793" y="1068"/>
                    </a:cubicBezTo>
                    <a:lnTo>
                      <a:pt x="1809" y="1052"/>
                    </a:lnTo>
                    <a:lnTo>
                      <a:pt x="1825" y="1036"/>
                    </a:lnTo>
                    <a:lnTo>
                      <a:pt x="1841" y="1020"/>
                    </a:lnTo>
                    <a:cubicBezTo>
                      <a:pt x="1849" y="1013"/>
                      <a:pt x="1859" y="1008"/>
                      <a:pt x="1869" y="1008"/>
                    </a:cubicBezTo>
                    <a:lnTo>
                      <a:pt x="1885" y="1008"/>
                    </a:lnTo>
                    <a:lnTo>
                      <a:pt x="1901" y="1008"/>
                    </a:lnTo>
                    <a:lnTo>
                      <a:pt x="1873" y="1020"/>
                    </a:lnTo>
                    <a:lnTo>
                      <a:pt x="1889" y="1004"/>
                    </a:lnTo>
                    <a:cubicBezTo>
                      <a:pt x="1892" y="1001"/>
                      <a:pt x="1896" y="999"/>
                      <a:pt x="1900" y="997"/>
                    </a:cubicBezTo>
                    <a:lnTo>
                      <a:pt x="1932" y="981"/>
                    </a:lnTo>
                    <a:cubicBezTo>
                      <a:pt x="1937" y="978"/>
                      <a:pt x="1943" y="976"/>
                      <a:pt x="1949" y="976"/>
                    </a:cubicBezTo>
                    <a:lnTo>
                      <a:pt x="1965" y="976"/>
                    </a:lnTo>
                    <a:lnTo>
                      <a:pt x="1981" y="976"/>
                    </a:lnTo>
                    <a:lnTo>
                      <a:pt x="1946" y="999"/>
                    </a:lnTo>
                    <a:lnTo>
                      <a:pt x="1962" y="967"/>
                    </a:lnTo>
                    <a:cubicBezTo>
                      <a:pt x="1964" y="963"/>
                      <a:pt x="1966" y="959"/>
                      <a:pt x="1969" y="956"/>
                    </a:cubicBezTo>
                    <a:lnTo>
                      <a:pt x="1985" y="940"/>
                    </a:lnTo>
                    <a:cubicBezTo>
                      <a:pt x="1993" y="933"/>
                      <a:pt x="2003" y="928"/>
                      <a:pt x="2013" y="928"/>
                    </a:cubicBezTo>
                    <a:lnTo>
                      <a:pt x="2029" y="928"/>
                    </a:lnTo>
                    <a:lnTo>
                      <a:pt x="2045" y="928"/>
                    </a:lnTo>
                    <a:lnTo>
                      <a:pt x="2017" y="940"/>
                    </a:lnTo>
                    <a:lnTo>
                      <a:pt x="2033" y="924"/>
                    </a:lnTo>
                    <a:cubicBezTo>
                      <a:pt x="2036" y="921"/>
                      <a:pt x="2040" y="919"/>
                      <a:pt x="2044" y="917"/>
                    </a:cubicBezTo>
                    <a:lnTo>
                      <a:pt x="2076" y="901"/>
                    </a:lnTo>
                    <a:lnTo>
                      <a:pt x="2058" y="919"/>
                    </a:lnTo>
                    <a:lnTo>
                      <a:pt x="2074" y="887"/>
                    </a:lnTo>
                    <a:lnTo>
                      <a:pt x="2090" y="855"/>
                    </a:lnTo>
                    <a:cubicBezTo>
                      <a:pt x="2096" y="841"/>
                      <a:pt x="2110" y="832"/>
                      <a:pt x="2125" y="832"/>
                    </a:cubicBezTo>
                    <a:lnTo>
                      <a:pt x="2141" y="832"/>
                    </a:lnTo>
                    <a:lnTo>
                      <a:pt x="2157" y="832"/>
                    </a:lnTo>
                    <a:lnTo>
                      <a:pt x="2129" y="844"/>
                    </a:lnTo>
                    <a:lnTo>
                      <a:pt x="2145" y="828"/>
                    </a:lnTo>
                    <a:cubicBezTo>
                      <a:pt x="2153" y="821"/>
                      <a:pt x="2163" y="816"/>
                      <a:pt x="2173" y="816"/>
                    </a:cubicBezTo>
                    <a:lnTo>
                      <a:pt x="2189" y="816"/>
                    </a:lnTo>
                    <a:lnTo>
                      <a:pt x="2161" y="828"/>
                    </a:lnTo>
                    <a:lnTo>
                      <a:pt x="2177" y="812"/>
                    </a:lnTo>
                    <a:cubicBezTo>
                      <a:pt x="2185" y="805"/>
                      <a:pt x="2195" y="800"/>
                      <a:pt x="2205" y="800"/>
                    </a:cubicBezTo>
                    <a:lnTo>
                      <a:pt x="2237" y="800"/>
                    </a:lnTo>
                    <a:lnTo>
                      <a:pt x="2253" y="800"/>
                    </a:lnTo>
                    <a:lnTo>
                      <a:pt x="2218" y="823"/>
                    </a:lnTo>
                    <a:lnTo>
                      <a:pt x="2234" y="791"/>
                    </a:lnTo>
                    <a:cubicBezTo>
                      <a:pt x="2240" y="777"/>
                      <a:pt x="2254" y="768"/>
                      <a:pt x="2269" y="768"/>
                    </a:cubicBezTo>
                    <a:lnTo>
                      <a:pt x="2285" y="768"/>
                    </a:lnTo>
                    <a:lnTo>
                      <a:pt x="2250" y="791"/>
                    </a:lnTo>
                    <a:lnTo>
                      <a:pt x="2266" y="759"/>
                    </a:lnTo>
                    <a:cubicBezTo>
                      <a:pt x="2272" y="745"/>
                      <a:pt x="2286" y="736"/>
                      <a:pt x="2301" y="736"/>
                    </a:cubicBezTo>
                    <a:lnTo>
                      <a:pt x="2317" y="736"/>
                    </a:lnTo>
                    <a:lnTo>
                      <a:pt x="2333" y="736"/>
                    </a:lnTo>
                    <a:lnTo>
                      <a:pt x="2305" y="748"/>
                    </a:lnTo>
                    <a:lnTo>
                      <a:pt x="2321" y="732"/>
                    </a:lnTo>
                    <a:cubicBezTo>
                      <a:pt x="2324" y="729"/>
                      <a:pt x="2328" y="727"/>
                      <a:pt x="2332" y="725"/>
                    </a:cubicBezTo>
                    <a:lnTo>
                      <a:pt x="2364" y="709"/>
                    </a:lnTo>
                    <a:cubicBezTo>
                      <a:pt x="2369" y="706"/>
                      <a:pt x="2375" y="704"/>
                      <a:pt x="2381" y="704"/>
                    </a:cubicBezTo>
                    <a:lnTo>
                      <a:pt x="2397" y="704"/>
                    </a:lnTo>
                    <a:lnTo>
                      <a:pt x="2413" y="704"/>
                    </a:lnTo>
                    <a:lnTo>
                      <a:pt x="2385" y="716"/>
                    </a:lnTo>
                    <a:lnTo>
                      <a:pt x="2401" y="700"/>
                    </a:lnTo>
                    <a:lnTo>
                      <a:pt x="2394" y="711"/>
                    </a:lnTo>
                    <a:lnTo>
                      <a:pt x="2410" y="679"/>
                    </a:lnTo>
                    <a:cubicBezTo>
                      <a:pt x="2416" y="665"/>
                      <a:pt x="2430" y="656"/>
                      <a:pt x="2445" y="656"/>
                    </a:cubicBezTo>
                    <a:lnTo>
                      <a:pt x="2461" y="656"/>
                    </a:lnTo>
                    <a:lnTo>
                      <a:pt x="2477" y="656"/>
                    </a:lnTo>
                    <a:lnTo>
                      <a:pt x="2493" y="656"/>
                    </a:lnTo>
                    <a:lnTo>
                      <a:pt x="2525" y="656"/>
                    </a:lnTo>
                    <a:lnTo>
                      <a:pt x="2497" y="668"/>
                    </a:lnTo>
                    <a:lnTo>
                      <a:pt x="2513" y="652"/>
                    </a:lnTo>
                    <a:cubicBezTo>
                      <a:pt x="2521" y="645"/>
                      <a:pt x="2531" y="640"/>
                      <a:pt x="2541" y="640"/>
                    </a:cubicBezTo>
                    <a:lnTo>
                      <a:pt x="2557" y="640"/>
                    </a:lnTo>
                    <a:lnTo>
                      <a:pt x="2529" y="652"/>
                    </a:lnTo>
                    <a:lnTo>
                      <a:pt x="2545" y="636"/>
                    </a:lnTo>
                    <a:cubicBezTo>
                      <a:pt x="2553" y="629"/>
                      <a:pt x="2563" y="624"/>
                      <a:pt x="2573" y="624"/>
                    </a:cubicBezTo>
                    <a:lnTo>
                      <a:pt x="2589" y="624"/>
                    </a:lnTo>
                    <a:lnTo>
                      <a:pt x="2554" y="647"/>
                    </a:lnTo>
                    <a:lnTo>
                      <a:pt x="2570" y="615"/>
                    </a:lnTo>
                    <a:cubicBezTo>
                      <a:pt x="2576" y="601"/>
                      <a:pt x="2590" y="592"/>
                      <a:pt x="2605" y="592"/>
                    </a:cubicBezTo>
                    <a:lnTo>
                      <a:pt x="2621" y="592"/>
                    </a:lnTo>
                    <a:lnTo>
                      <a:pt x="2593" y="604"/>
                    </a:lnTo>
                    <a:lnTo>
                      <a:pt x="2609" y="588"/>
                    </a:lnTo>
                    <a:cubicBezTo>
                      <a:pt x="2612" y="585"/>
                      <a:pt x="2616" y="583"/>
                      <a:pt x="2620" y="581"/>
                    </a:cubicBezTo>
                    <a:lnTo>
                      <a:pt x="2652" y="565"/>
                    </a:lnTo>
                    <a:lnTo>
                      <a:pt x="2641" y="572"/>
                    </a:lnTo>
                    <a:lnTo>
                      <a:pt x="2657" y="556"/>
                    </a:lnTo>
                    <a:cubicBezTo>
                      <a:pt x="2665" y="549"/>
                      <a:pt x="2675" y="544"/>
                      <a:pt x="2685" y="544"/>
                    </a:cubicBezTo>
                    <a:lnTo>
                      <a:pt x="2701" y="544"/>
                    </a:lnTo>
                    <a:lnTo>
                      <a:pt x="2666" y="567"/>
                    </a:lnTo>
                    <a:lnTo>
                      <a:pt x="2682" y="535"/>
                    </a:lnTo>
                    <a:cubicBezTo>
                      <a:pt x="2688" y="521"/>
                      <a:pt x="2702" y="512"/>
                      <a:pt x="2717" y="512"/>
                    </a:cubicBezTo>
                    <a:lnTo>
                      <a:pt x="2733" y="512"/>
                    </a:lnTo>
                    <a:lnTo>
                      <a:pt x="2749" y="512"/>
                    </a:lnTo>
                    <a:lnTo>
                      <a:pt x="2765" y="512"/>
                    </a:lnTo>
                    <a:lnTo>
                      <a:pt x="2737" y="524"/>
                    </a:lnTo>
                    <a:lnTo>
                      <a:pt x="2753" y="508"/>
                    </a:lnTo>
                    <a:cubicBezTo>
                      <a:pt x="2756" y="505"/>
                      <a:pt x="2760" y="503"/>
                      <a:pt x="2764" y="501"/>
                    </a:cubicBezTo>
                    <a:lnTo>
                      <a:pt x="2796" y="485"/>
                    </a:lnTo>
                    <a:cubicBezTo>
                      <a:pt x="2801" y="482"/>
                      <a:pt x="2807" y="480"/>
                      <a:pt x="2813" y="480"/>
                    </a:cubicBezTo>
                    <a:lnTo>
                      <a:pt x="2829" y="480"/>
                    </a:lnTo>
                    <a:lnTo>
                      <a:pt x="2801" y="492"/>
                    </a:lnTo>
                    <a:lnTo>
                      <a:pt x="2817" y="476"/>
                    </a:lnTo>
                    <a:cubicBezTo>
                      <a:pt x="2825" y="469"/>
                      <a:pt x="2835" y="464"/>
                      <a:pt x="2845" y="464"/>
                    </a:cubicBezTo>
                    <a:lnTo>
                      <a:pt x="2861" y="464"/>
                    </a:lnTo>
                    <a:lnTo>
                      <a:pt x="2833" y="476"/>
                    </a:lnTo>
                    <a:lnTo>
                      <a:pt x="2849" y="460"/>
                    </a:lnTo>
                    <a:cubicBezTo>
                      <a:pt x="2857" y="453"/>
                      <a:pt x="2867" y="448"/>
                      <a:pt x="2877" y="448"/>
                    </a:cubicBezTo>
                    <a:lnTo>
                      <a:pt x="2893" y="448"/>
                    </a:lnTo>
                    <a:lnTo>
                      <a:pt x="2909" y="448"/>
                    </a:lnTo>
                    <a:lnTo>
                      <a:pt x="2925" y="448"/>
                    </a:lnTo>
                    <a:lnTo>
                      <a:pt x="2908" y="453"/>
                    </a:lnTo>
                    <a:lnTo>
                      <a:pt x="2940" y="437"/>
                    </a:lnTo>
                    <a:lnTo>
                      <a:pt x="2929" y="444"/>
                    </a:lnTo>
                    <a:lnTo>
                      <a:pt x="2945" y="428"/>
                    </a:lnTo>
                    <a:lnTo>
                      <a:pt x="2961" y="412"/>
                    </a:lnTo>
                    <a:lnTo>
                      <a:pt x="2954" y="423"/>
                    </a:lnTo>
                    <a:lnTo>
                      <a:pt x="2970" y="391"/>
                    </a:lnTo>
                    <a:cubicBezTo>
                      <a:pt x="2976" y="377"/>
                      <a:pt x="2990" y="368"/>
                      <a:pt x="3005" y="368"/>
                    </a:cubicBezTo>
                    <a:lnTo>
                      <a:pt x="3021" y="368"/>
                    </a:lnTo>
                    <a:lnTo>
                      <a:pt x="2993" y="380"/>
                    </a:lnTo>
                    <a:lnTo>
                      <a:pt x="3009" y="364"/>
                    </a:lnTo>
                    <a:cubicBezTo>
                      <a:pt x="3017" y="357"/>
                      <a:pt x="3027" y="352"/>
                      <a:pt x="3037" y="352"/>
                    </a:cubicBezTo>
                    <a:lnTo>
                      <a:pt x="3053" y="352"/>
                    </a:lnTo>
                    <a:lnTo>
                      <a:pt x="3069" y="352"/>
                    </a:lnTo>
                    <a:lnTo>
                      <a:pt x="3101" y="352"/>
                    </a:lnTo>
                    <a:lnTo>
                      <a:pt x="3073" y="364"/>
                    </a:lnTo>
                    <a:lnTo>
                      <a:pt x="3089" y="348"/>
                    </a:lnTo>
                    <a:cubicBezTo>
                      <a:pt x="3097" y="341"/>
                      <a:pt x="3107" y="336"/>
                      <a:pt x="3117" y="336"/>
                    </a:cubicBezTo>
                    <a:lnTo>
                      <a:pt x="3133" y="336"/>
                    </a:lnTo>
                    <a:lnTo>
                      <a:pt x="3105" y="348"/>
                    </a:lnTo>
                    <a:lnTo>
                      <a:pt x="3121" y="332"/>
                    </a:lnTo>
                    <a:cubicBezTo>
                      <a:pt x="3129" y="325"/>
                      <a:pt x="3139" y="320"/>
                      <a:pt x="3149" y="320"/>
                    </a:cubicBezTo>
                    <a:lnTo>
                      <a:pt x="3165" y="320"/>
                    </a:lnTo>
                    <a:lnTo>
                      <a:pt x="3181" y="320"/>
                    </a:lnTo>
                    <a:lnTo>
                      <a:pt x="3153" y="332"/>
                    </a:lnTo>
                    <a:lnTo>
                      <a:pt x="3169" y="316"/>
                    </a:lnTo>
                    <a:lnTo>
                      <a:pt x="3185" y="300"/>
                    </a:lnTo>
                    <a:cubicBezTo>
                      <a:pt x="3193" y="293"/>
                      <a:pt x="3203" y="288"/>
                      <a:pt x="3213" y="288"/>
                    </a:cubicBezTo>
                    <a:lnTo>
                      <a:pt x="3245" y="288"/>
                    </a:lnTo>
                    <a:lnTo>
                      <a:pt x="3217" y="300"/>
                    </a:lnTo>
                    <a:lnTo>
                      <a:pt x="3233" y="284"/>
                    </a:lnTo>
                    <a:lnTo>
                      <a:pt x="3226" y="295"/>
                    </a:lnTo>
                    <a:lnTo>
                      <a:pt x="3242" y="263"/>
                    </a:lnTo>
                    <a:cubicBezTo>
                      <a:pt x="3244" y="259"/>
                      <a:pt x="3246" y="255"/>
                      <a:pt x="3249" y="252"/>
                    </a:cubicBezTo>
                    <a:lnTo>
                      <a:pt x="3265" y="236"/>
                    </a:lnTo>
                    <a:cubicBezTo>
                      <a:pt x="3273" y="229"/>
                      <a:pt x="3283" y="224"/>
                      <a:pt x="3293" y="224"/>
                    </a:cubicBezTo>
                    <a:lnTo>
                      <a:pt x="3309" y="224"/>
                    </a:lnTo>
                    <a:lnTo>
                      <a:pt x="3281" y="236"/>
                    </a:lnTo>
                    <a:lnTo>
                      <a:pt x="3297" y="220"/>
                    </a:lnTo>
                    <a:lnTo>
                      <a:pt x="3313" y="204"/>
                    </a:lnTo>
                    <a:lnTo>
                      <a:pt x="3329" y="188"/>
                    </a:lnTo>
                    <a:cubicBezTo>
                      <a:pt x="3337" y="181"/>
                      <a:pt x="3347" y="176"/>
                      <a:pt x="3357" y="176"/>
                    </a:cubicBezTo>
                    <a:lnTo>
                      <a:pt x="3389" y="176"/>
                    </a:lnTo>
                    <a:lnTo>
                      <a:pt x="3361" y="188"/>
                    </a:lnTo>
                    <a:lnTo>
                      <a:pt x="3377" y="172"/>
                    </a:lnTo>
                    <a:lnTo>
                      <a:pt x="3370" y="183"/>
                    </a:lnTo>
                    <a:lnTo>
                      <a:pt x="3386" y="151"/>
                    </a:lnTo>
                    <a:cubicBezTo>
                      <a:pt x="3388" y="147"/>
                      <a:pt x="3390" y="143"/>
                      <a:pt x="3393" y="140"/>
                    </a:cubicBezTo>
                    <a:lnTo>
                      <a:pt x="3409" y="124"/>
                    </a:lnTo>
                    <a:cubicBezTo>
                      <a:pt x="3417" y="117"/>
                      <a:pt x="3427" y="112"/>
                      <a:pt x="3437" y="112"/>
                    </a:cubicBezTo>
                    <a:lnTo>
                      <a:pt x="3453" y="112"/>
                    </a:lnTo>
                    <a:lnTo>
                      <a:pt x="3425" y="124"/>
                    </a:lnTo>
                    <a:lnTo>
                      <a:pt x="3441" y="108"/>
                    </a:lnTo>
                    <a:lnTo>
                      <a:pt x="3434" y="119"/>
                    </a:lnTo>
                    <a:lnTo>
                      <a:pt x="3450" y="87"/>
                    </a:lnTo>
                    <a:cubicBezTo>
                      <a:pt x="3456" y="73"/>
                      <a:pt x="3470" y="64"/>
                      <a:pt x="3485" y="64"/>
                    </a:cubicBezTo>
                    <a:lnTo>
                      <a:pt x="3501" y="64"/>
                    </a:lnTo>
                    <a:lnTo>
                      <a:pt x="3484" y="69"/>
                    </a:lnTo>
                    <a:lnTo>
                      <a:pt x="3516" y="53"/>
                    </a:lnTo>
                    <a:cubicBezTo>
                      <a:pt x="3521" y="50"/>
                      <a:pt x="3527" y="48"/>
                      <a:pt x="3533" y="48"/>
                    </a:cubicBezTo>
                    <a:lnTo>
                      <a:pt x="3549" y="48"/>
                    </a:lnTo>
                    <a:lnTo>
                      <a:pt x="3521" y="60"/>
                    </a:lnTo>
                    <a:lnTo>
                      <a:pt x="3537" y="44"/>
                    </a:lnTo>
                    <a:lnTo>
                      <a:pt x="3553" y="28"/>
                    </a:lnTo>
                    <a:cubicBezTo>
                      <a:pt x="3561" y="21"/>
                      <a:pt x="3571" y="16"/>
                      <a:pt x="3581" y="16"/>
                    </a:cubicBezTo>
                    <a:lnTo>
                      <a:pt x="3597" y="16"/>
                    </a:lnTo>
                    <a:lnTo>
                      <a:pt x="3613" y="16"/>
                    </a:lnTo>
                    <a:lnTo>
                      <a:pt x="3585" y="28"/>
                    </a:lnTo>
                    <a:lnTo>
                      <a:pt x="3601" y="12"/>
                    </a:lnTo>
                    <a:cubicBezTo>
                      <a:pt x="3609" y="5"/>
                      <a:pt x="3619" y="0"/>
                      <a:pt x="3629" y="0"/>
                    </a:cubicBezTo>
                    <a:lnTo>
                      <a:pt x="3645" y="0"/>
                    </a:lnTo>
                    <a:cubicBezTo>
                      <a:pt x="3668" y="0"/>
                      <a:pt x="3685" y="18"/>
                      <a:pt x="3685" y="40"/>
                    </a:cubicBezTo>
                    <a:cubicBezTo>
                      <a:pt x="3685" y="63"/>
                      <a:pt x="3668" y="80"/>
                      <a:pt x="3645" y="80"/>
                    </a:cubicBezTo>
                    <a:lnTo>
                      <a:pt x="3629" y="80"/>
                    </a:lnTo>
                    <a:lnTo>
                      <a:pt x="3658" y="69"/>
                    </a:lnTo>
                    <a:lnTo>
                      <a:pt x="3642" y="85"/>
                    </a:lnTo>
                    <a:cubicBezTo>
                      <a:pt x="3634" y="92"/>
                      <a:pt x="3624" y="96"/>
                      <a:pt x="3613" y="96"/>
                    </a:cubicBezTo>
                    <a:lnTo>
                      <a:pt x="3597" y="96"/>
                    </a:lnTo>
                    <a:lnTo>
                      <a:pt x="3581" y="96"/>
                    </a:lnTo>
                    <a:lnTo>
                      <a:pt x="3610" y="85"/>
                    </a:lnTo>
                    <a:lnTo>
                      <a:pt x="3594" y="101"/>
                    </a:lnTo>
                    <a:lnTo>
                      <a:pt x="3578" y="117"/>
                    </a:lnTo>
                    <a:cubicBezTo>
                      <a:pt x="3570" y="124"/>
                      <a:pt x="3560" y="128"/>
                      <a:pt x="3549" y="128"/>
                    </a:cubicBezTo>
                    <a:lnTo>
                      <a:pt x="3533" y="128"/>
                    </a:lnTo>
                    <a:lnTo>
                      <a:pt x="3551" y="124"/>
                    </a:lnTo>
                    <a:lnTo>
                      <a:pt x="3519" y="140"/>
                    </a:lnTo>
                    <a:cubicBezTo>
                      <a:pt x="3514" y="143"/>
                      <a:pt x="3508" y="144"/>
                      <a:pt x="3501" y="144"/>
                    </a:cubicBezTo>
                    <a:lnTo>
                      <a:pt x="3485" y="144"/>
                    </a:lnTo>
                    <a:lnTo>
                      <a:pt x="3521" y="122"/>
                    </a:lnTo>
                    <a:lnTo>
                      <a:pt x="3505" y="154"/>
                    </a:lnTo>
                    <a:cubicBezTo>
                      <a:pt x="3503" y="158"/>
                      <a:pt x="3501" y="162"/>
                      <a:pt x="3498" y="165"/>
                    </a:cubicBezTo>
                    <a:lnTo>
                      <a:pt x="3482" y="181"/>
                    </a:lnTo>
                    <a:cubicBezTo>
                      <a:pt x="3474" y="188"/>
                      <a:pt x="3464" y="192"/>
                      <a:pt x="3453" y="192"/>
                    </a:cubicBezTo>
                    <a:lnTo>
                      <a:pt x="3437" y="192"/>
                    </a:lnTo>
                    <a:lnTo>
                      <a:pt x="3466" y="181"/>
                    </a:lnTo>
                    <a:lnTo>
                      <a:pt x="3450" y="197"/>
                    </a:lnTo>
                    <a:lnTo>
                      <a:pt x="3457" y="186"/>
                    </a:lnTo>
                    <a:lnTo>
                      <a:pt x="3441" y="218"/>
                    </a:lnTo>
                    <a:cubicBezTo>
                      <a:pt x="3439" y="222"/>
                      <a:pt x="3437" y="226"/>
                      <a:pt x="3434" y="229"/>
                    </a:cubicBezTo>
                    <a:lnTo>
                      <a:pt x="3418" y="245"/>
                    </a:lnTo>
                    <a:cubicBezTo>
                      <a:pt x="3410" y="252"/>
                      <a:pt x="3400" y="256"/>
                      <a:pt x="3389" y="256"/>
                    </a:cubicBezTo>
                    <a:lnTo>
                      <a:pt x="3357" y="256"/>
                    </a:lnTo>
                    <a:lnTo>
                      <a:pt x="3386" y="245"/>
                    </a:lnTo>
                    <a:lnTo>
                      <a:pt x="3370" y="261"/>
                    </a:lnTo>
                    <a:lnTo>
                      <a:pt x="3354" y="277"/>
                    </a:lnTo>
                    <a:lnTo>
                      <a:pt x="3338" y="293"/>
                    </a:lnTo>
                    <a:cubicBezTo>
                      <a:pt x="3330" y="300"/>
                      <a:pt x="3320" y="304"/>
                      <a:pt x="3309" y="304"/>
                    </a:cubicBezTo>
                    <a:lnTo>
                      <a:pt x="3293" y="304"/>
                    </a:lnTo>
                    <a:lnTo>
                      <a:pt x="3322" y="293"/>
                    </a:lnTo>
                    <a:lnTo>
                      <a:pt x="3306" y="309"/>
                    </a:lnTo>
                    <a:lnTo>
                      <a:pt x="3313" y="298"/>
                    </a:lnTo>
                    <a:lnTo>
                      <a:pt x="3297" y="330"/>
                    </a:lnTo>
                    <a:cubicBezTo>
                      <a:pt x="3295" y="334"/>
                      <a:pt x="3293" y="338"/>
                      <a:pt x="3290" y="341"/>
                    </a:cubicBezTo>
                    <a:lnTo>
                      <a:pt x="3274" y="357"/>
                    </a:lnTo>
                    <a:cubicBezTo>
                      <a:pt x="3266" y="364"/>
                      <a:pt x="3256" y="368"/>
                      <a:pt x="3245" y="368"/>
                    </a:cubicBezTo>
                    <a:lnTo>
                      <a:pt x="3213" y="368"/>
                    </a:lnTo>
                    <a:lnTo>
                      <a:pt x="3242" y="357"/>
                    </a:lnTo>
                    <a:lnTo>
                      <a:pt x="3226" y="373"/>
                    </a:lnTo>
                    <a:lnTo>
                      <a:pt x="3210" y="389"/>
                    </a:lnTo>
                    <a:cubicBezTo>
                      <a:pt x="3202" y="396"/>
                      <a:pt x="3192" y="400"/>
                      <a:pt x="3181" y="400"/>
                    </a:cubicBezTo>
                    <a:lnTo>
                      <a:pt x="3165" y="400"/>
                    </a:lnTo>
                    <a:lnTo>
                      <a:pt x="3149" y="400"/>
                    </a:lnTo>
                    <a:lnTo>
                      <a:pt x="3178" y="389"/>
                    </a:lnTo>
                    <a:lnTo>
                      <a:pt x="3162" y="405"/>
                    </a:lnTo>
                    <a:cubicBezTo>
                      <a:pt x="3154" y="412"/>
                      <a:pt x="3144" y="416"/>
                      <a:pt x="3133" y="416"/>
                    </a:cubicBezTo>
                    <a:lnTo>
                      <a:pt x="3117" y="416"/>
                    </a:lnTo>
                    <a:lnTo>
                      <a:pt x="3146" y="405"/>
                    </a:lnTo>
                    <a:lnTo>
                      <a:pt x="3130" y="421"/>
                    </a:lnTo>
                    <a:cubicBezTo>
                      <a:pt x="3122" y="428"/>
                      <a:pt x="3112" y="432"/>
                      <a:pt x="3101" y="432"/>
                    </a:cubicBezTo>
                    <a:lnTo>
                      <a:pt x="3069" y="432"/>
                    </a:lnTo>
                    <a:lnTo>
                      <a:pt x="3053" y="432"/>
                    </a:lnTo>
                    <a:lnTo>
                      <a:pt x="3037" y="432"/>
                    </a:lnTo>
                    <a:lnTo>
                      <a:pt x="3066" y="421"/>
                    </a:lnTo>
                    <a:lnTo>
                      <a:pt x="3050" y="437"/>
                    </a:lnTo>
                    <a:cubicBezTo>
                      <a:pt x="3042" y="444"/>
                      <a:pt x="3032" y="448"/>
                      <a:pt x="3021" y="448"/>
                    </a:cubicBezTo>
                    <a:lnTo>
                      <a:pt x="3005" y="448"/>
                    </a:lnTo>
                    <a:lnTo>
                      <a:pt x="3041" y="426"/>
                    </a:lnTo>
                    <a:lnTo>
                      <a:pt x="3025" y="458"/>
                    </a:lnTo>
                    <a:cubicBezTo>
                      <a:pt x="3023" y="462"/>
                      <a:pt x="3021" y="466"/>
                      <a:pt x="3018" y="469"/>
                    </a:cubicBezTo>
                    <a:lnTo>
                      <a:pt x="3002" y="485"/>
                    </a:lnTo>
                    <a:lnTo>
                      <a:pt x="2986" y="501"/>
                    </a:lnTo>
                    <a:cubicBezTo>
                      <a:pt x="2983" y="504"/>
                      <a:pt x="2979" y="506"/>
                      <a:pt x="2975" y="508"/>
                    </a:cubicBezTo>
                    <a:lnTo>
                      <a:pt x="2943" y="524"/>
                    </a:lnTo>
                    <a:cubicBezTo>
                      <a:pt x="2938" y="527"/>
                      <a:pt x="2932" y="528"/>
                      <a:pt x="2925" y="528"/>
                    </a:cubicBezTo>
                    <a:lnTo>
                      <a:pt x="2909" y="528"/>
                    </a:lnTo>
                    <a:lnTo>
                      <a:pt x="2893" y="528"/>
                    </a:lnTo>
                    <a:lnTo>
                      <a:pt x="2877" y="528"/>
                    </a:lnTo>
                    <a:lnTo>
                      <a:pt x="2906" y="517"/>
                    </a:lnTo>
                    <a:lnTo>
                      <a:pt x="2890" y="533"/>
                    </a:lnTo>
                    <a:cubicBezTo>
                      <a:pt x="2882" y="540"/>
                      <a:pt x="2872" y="544"/>
                      <a:pt x="2861" y="544"/>
                    </a:cubicBezTo>
                    <a:lnTo>
                      <a:pt x="2845" y="544"/>
                    </a:lnTo>
                    <a:lnTo>
                      <a:pt x="2874" y="533"/>
                    </a:lnTo>
                    <a:lnTo>
                      <a:pt x="2858" y="549"/>
                    </a:lnTo>
                    <a:cubicBezTo>
                      <a:pt x="2850" y="556"/>
                      <a:pt x="2840" y="560"/>
                      <a:pt x="2829" y="560"/>
                    </a:cubicBezTo>
                    <a:lnTo>
                      <a:pt x="2813" y="560"/>
                    </a:lnTo>
                    <a:lnTo>
                      <a:pt x="2831" y="556"/>
                    </a:lnTo>
                    <a:lnTo>
                      <a:pt x="2799" y="572"/>
                    </a:lnTo>
                    <a:lnTo>
                      <a:pt x="2810" y="565"/>
                    </a:lnTo>
                    <a:lnTo>
                      <a:pt x="2794" y="581"/>
                    </a:lnTo>
                    <a:cubicBezTo>
                      <a:pt x="2786" y="588"/>
                      <a:pt x="2776" y="592"/>
                      <a:pt x="2765" y="592"/>
                    </a:cubicBezTo>
                    <a:lnTo>
                      <a:pt x="2749" y="592"/>
                    </a:lnTo>
                    <a:lnTo>
                      <a:pt x="2733" y="592"/>
                    </a:lnTo>
                    <a:lnTo>
                      <a:pt x="2717" y="592"/>
                    </a:lnTo>
                    <a:lnTo>
                      <a:pt x="2753" y="570"/>
                    </a:lnTo>
                    <a:lnTo>
                      <a:pt x="2737" y="602"/>
                    </a:lnTo>
                    <a:cubicBezTo>
                      <a:pt x="2730" y="616"/>
                      <a:pt x="2717" y="624"/>
                      <a:pt x="2701" y="624"/>
                    </a:cubicBezTo>
                    <a:lnTo>
                      <a:pt x="2685" y="624"/>
                    </a:lnTo>
                    <a:lnTo>
                      <a:pt x="2714" y="613"/>
                    </a:lnTo>
                    <a:lnTo>
                      <a:pt x="2698" y="629"/>
                    </a:lnTo>
                    <a:cubicBezTo>
                      <a:pt x="2695" y="632"/>
                      <a:pt x="2691" y="634"/>
                      <a:pt x="2687" y="636"/>
                    </a:cubicBezTo>
                    <a:lnTo>
                      <a:pt x="2655" y="652"/>
                    </a:lnTo>
                    <a:lnTo>
                      <a:pt x="2666" y="645"/>
                    </a:lnTo>
                    <a:lnTo>
                      <a:pt x="2650" y="661"/>
                    </a:lnTo>
                    <a:cubicBezTo>
                      <a:pt x="2642" y="668"/>
                      <a:pt x="2632" y="672"/>
                      <a:pt x="2621" y="672"/>
                    </a:cubicBezTo>
                    <a:lnTo>
                      <a:pt x="2605" y="672"/>
                    </a:lnTo>
                    <a:lnTo>
                      <a:pt x="2641" y="650"/>
                    </a:lnTo>
                    <a:lnTo>
                      <a:pt x="2625" y="682"/>
                    </a:lnTo>
                    <a:cubicBezTo>
                      <a:pt x="2618" y="696"/>
                      <a:pt x="2605" y="704"/>
                      <a:pt x="2589" y="704"/>
                    </a:cubicBezTo>
                    <a:lnTo>
                      <a:pt x="2573" y="704"/>
                    </a:lnTo>
                    <a:lnTo>
                      <a:pt x="2602" y="693"/>
                    </a:lnTo>
                    <a:lnTo>
                      <a:pt x="2586" y="709"/>
                    </a:lnTo>
                    <a:cubicBezTo>
                      <a:pt x="2578" y="716"/>
                      <a:pt x="2568" y="720"/>
                      <a:pt x="2557" y="720"/>
                    </a:cubicBezTo>
                    <a:lnTo>
                      <a:pt x="2541" y="720"/>
                    </a:lnTo>
                    <a:lnTo>
                      <a:pt x="2570" y="709"/>
                    </a:lnTo>
                    <a:lnTo>
                      <a:pt x="2554" y="725"/>
                    </a:lnTo>
                    <a:cubicBezTo>
                      <a:pt x="2546" y="732"/>
                      <a:pt x="2536" y="736"/>
                      <a:pt x="2525" y="736"/>
                    </a:cubicBezTo>
                    <a:lnTo>
                      <a:pt x="2493" y="736"/>
                    </a:lnTo>
                    <a:lnTo>
                      <a:pt x="2477" y="736"/>
                    </a:lnTo>
                    <a:lnTo>
                      <a:pt x="2461" y="736"/>
                    </a:lnTo>
                    <a:lnTo>
                      <a:pt x="2445" y="736"/>
                    </a:lnTo>
                    <a:lnTo>
                      <a:pt x="2481" y="714"/>
                    </a:lnTo>
                    <a:lnTo>
                      <a:pt x="2465" y="746"/>
                    </a:lnTo>
                    <a:cubicBezTo>
                      <a:pt x="2463" y="750"/>
                      <a:pt x="2461" y="754"/>
                      <a:pt x="2458" y="757"/>
                    </a:cubicBezTo>
                    <a:lnTo>
                      <a:pt x="2442" y="773"/>
                    </a:lnTo>
                    <a:cubicBezTo>
                      <a:pt x="2434" y="780"/>
                      <a:pt x="2424" y="784"/>
                      <a:pt x="2413" y="784"/>
                    </a:cubicBezTo>
                    <a:lnTo>
                      <a:pt x="2397" y="784"/>
                    </a:lnTo>
                    <a:lnTo>
                      <a:pt x="2381" y="784"/>
                    </a:lnTo>
                    <a:lnTo>
                      <a:pt x="2399" y="780"/>
                    </a:lnTo>
                    <a:lnTo>
                      <a:pt x="2367" y="796"/>
                    </a:lnTo>
                    <a:lnTo>
                      <a:pt x="2378" y="789"/>
                    </a:lnTo>
                    <a:lnTo>
                      <a:pt x="2362" y="805"/>
                    </a:lnTo>
                    <a:cubicBezTo>
                      <a:pt x="2354" y="812"/>
                      <a:pt x="2344" y="816"/>
                      <a:pt x="2333" y="816"/>
                    </a:cubicBezTo>
                    <a:lnTo>
                      <a:pt x="2317" y="816"/>
                    </a:lnTo>
                    <a:lnTo>
                      <a:pt x="2301" y="816"/>
                    </a:lnTo>
                    <a:lnTo>
                      <a:pt x="2337" y="794"/>
                    </a:lnTo>
                    <a:lnTo>
                      <a:pt x="2321" y="826"/>
                    </a:lnTo>
                    <a:cubicBezTo>
                      <a:pt x="2314" y="840"/>
                      <a:pt x="2301" y="848"/>
                      <a:pt x="2285" y="848"/>
                    </a:cubicBezTo>
                    <a:lnTo>
                      <a:pt x="2269" y="848"/>
                    </a:lnTo>
                    <a:lnTo>
                      <a:pt x="2305" y="826"/>
                    </a:lnTo>
                    <a:lnTo>
                      <a:pt x="2289" y="858"/>
                    </a:lnTo>
                    <a:cubicBezTo>
                      <a:pt x="2282" y="872"/>
                      <a:pt x="2269" y="880"/>
                      <a:pt x="2253" y="880"/>
                    </a:cubicBezTo>
                    <a:lnTo>
                      <a:pt x="2237" y="880"/>
                    </a:lnTo>
                    <a:lnTo>
                      <a:pt x="2205" y="880"/>
                    </a:lnTo>
                    <a:lnTo>
                      <a:pt x="2234" y="869"/>
                    </a:lnTo>
                    <a:lnTo>
                      <a:pt x="2218" y="885"/>
                    </a:lnTo>
                    <a:cubicBezTo>
                      <a:pt x="2210" y="892"/>
                      <a:pt x="2200" y="896"/>
                      <a:pt x="2189" y="896"/>
                    </a:cubicBezTo>
                    <a:lnTo>
                      <a:pt x="2173" y="896"/>
                    </a:lnTo>
                    <a:lnTo>
                      <a:pt x="2202" y="885"/>
                    </a:lnTo>
                    <a:lnTo>
                      <a:pt x="2186" y="901"/>
                    </a:lnTo>
                    <a:cubicBezTo>
                      <a:pt x="2178" y="908"/>
                      <a:pt x="2168" y="912"/>
                      <a:pt x="2157" y="912"/>
                    </a:cubicBezTo>
                    <a:lnTo>
                      <a:pt x="2141" y="912"/>
                    </a:lnTo>
                    <a:lnTo>
                      <a:pt x="2125" y="912"/>
                    </a:lnTo>
                    <a:lnTo>
                      <a:pt x="2161" y="890"/>
                    </a:lnTo>
                    <a:lnTo>
                      <a:pt x="2145" y="922"/>
                    </a:lnTo>
                    <a:lnTo>
                      <a:pt x="2129" y="954"/>
                    </a:lnTo>
                    <a:cubicBezTo>
                      <a:pt x="2125" y="962"/>
                      <a:pt x="2119" y="968"/>
                      <a:pt x="2111" y="972"/>
                    </a:cubicBezTo>
                    <a:lnTo>
                      <a:pt x="2079" y="988"/>
                    </a:lnTo>
                    <a:lnTo>
                      <a:pt x="2090" y="981"/>
                    </a:lnTo>
                    <a:lnTo>
                      <a:pt x="2074" y="997"/>
                    </a:lnTo>
                    <a:cubicBezTo>
                      <a:pt x="2066" y="1004"/>
                      <a:pt x="2056" y="1008"/>
                      <a:pt x="2045" y="1008"/>
                    </a:cubicBezTo>
                    <a:lnTo>
                      <a:pt x="2029" y="1008"/>
                    </a:lnTo>
                    <a:lnTo>
                      <a:pt x="2013" y="1008"/>
                    </a:lnTo>
                    <a:lnTo>
                      <a:pt x="2042" y="997"/>
                    </a:lnTo>
                    <a:lnTo>
                      <a:pt x="2026" y="1013"/>
                    </a:lnTo>
                    <a:lnTo>
                      <a:pt x="2033" y="1002"/>
                    </a:lnTo>
                    <a:lnTo>
                      <a:pt x="2017" y="1034"/>
                    </a:lnTo>
                    <a:cubicBezTo>
                      <a:pt x="2010" y="1048"/>
                      <a:pt x="1997" y="1056"/>
                      <a:pt x="1981" y="1056"/>
                    </a:cubicBezTo>
                    <a:lnTo>
                      <a:pt x="1965" y="1056"/>
                    </a:lnTo>
                    <a:lnTo>
                      <a:pt x="1949" y="1056"/>
                    </a:lnTo>
                    <a:lnTo>
                      <a:pt x="1967" y="1052"/>
                    </a:lnTo>
                    <a:lnTo>
                      <a:pt x="1935" y="1068"/>
                    </a:lnTo>
                    <a:lnTo>
                      <a:pt x="1946" y="1061"/>
                    </a:lnTo>
                    <a:lnTo>
                      <a:pt x="1930" y="1077"/>
                    </a:lnTo>
                    <a:cubicBezTo>
                      <a:pt x="1922" y="1084"/>
                      <a:pt x="1912" y="1088"/>
                      <a:pt x="1901" y="1088"/>
                    </a:cubicBezTo>
                    <a:lnTo>
                      <a:pt x="1885" y="1088"/>
                    </a:lnTo>
                    <a:lnTo>
                      <a:pt x="1869" y="1088"/>
                    </a:lnTo>
                    <a:lnTo>
                      <a:pt x="1898" y="1077"/>
                    </a:lnTo>
                    <a:lnTo>
                      <a:pt x="1882" y="1093"/>
                    </a:lnTo>
                    <a:lnTo>
                      <a:pt x="1866" y="1109"/>
                    </a:lnTo>
                    <a:lnTo>
                      <a:pt x="1850" y="1125"/>
                    </a:lnTo>
                    <a:lnTo>
                      <a:pt x="1859" y="1109"/>
                    </a:lnTo>
                    <a:lnTo>
                      <a:pt x="1843" y="1157"/>
                    </a:lnTo>
                    <a:cubicBezTo>
                      <a:pt x="1840" y="1167"/>
                      <a:pt x="1833" y="1176"/>
                      <a:pt x="1823" y="1180"/>
                    </a:cubicBezTo>
                    <a:lnTo>
                      <a:pt x="1791" y="1196"/>
                    </a:lnTo>
                    <a:cubicBezTo>
                      <a:pt x="1786" y="1199"/>
                      <a:pt x="1780" y="1200"/>
                      <a:pt x="1773" y="1200"/>
                    </a:cubicBezTo>
                    <a:lnTo>
                      <a:pt x="1757" y="1200"/>
                    </a:lnTo>
                    <a:lnTo>
                      <a:pt x="1741" y="1200"/>
                    </a:lnTo>
                    <a:lnTo>
                      <a:pt x="1770" y="1189"/>
                    </a:lnTo>
                    <a:lnTo>
                      <a:pt x="1754" y="1205"/>
                    </a:lnTo>
                    <a:lnTo>
                      <a:pt x="1738" y="1221"/>
                    </a:lnTo>
                    <a:lnTo>
                      <a:pt x="1722" y="1237"/>
                    </a:lnTo>
                    <a:cubicBezTo>
                      <a:pt x="1714" y="1244"/>
                      <a:pt x="1704" y="1248"/>
                      <a:pt x="1693" y="1248"/>
                    </a:cubicBezTo>
                    <a:lnTo>
                      <a:pt x="1677" y="1248"/>
                    </a:lnTo>
                    <a:lnTo>
                      <a:pt x="1706" y="1237"/>
                    </a:lnTo>
                    <a:lnTo>
                      <a:pt x="1690" y="1253"/>
                    </a:lnTo>
                    <a:cubicBezTo>
                      <a:pt x="1682" y="1260"/>
                      <a:pt x="1672" y="1264"/>
                      <a:pt x="1661" y="1264"/>
                    </a:cubicBezTo>
                    <a:lnTo>
                      <a:pt x="1629" y="1264"/>
                    </a:lnTo>
                    <a:lnTo>
                      <a:pt x="1658" y="1253"/>
                    </a:lnTo>
                    <a:lnTo>
                      <a:pt x="1642" y="1269"/>
                    </a:lnTo>
                    <a:lnTo>
                      <a:pt x="1626" y="1285"/>
                    </a:lnTo>
                    <a:lnTo>
                      <a:pt x="1610" y="1301"/>
                    </a:lnTo>
                    <a:cubicBezTo>
                      <a:pt x="1602" y="1308"/>
                      <a:pt x="1592" y="1312"/>
                      <a:pt x="1581" y="1312"/>
                    </a:cubicBezTo>
                    <a:lnTo>
                      <a:pt x="1565" y="1312"/>
                    </a:lnTo>
                    <a:lnTo>
                      <a:pt x="1601" y="1290"/>
                    </a:lnTo>
                    <a:lnTo>
                      <a:pt x="1585" y="1322"/>
                    </a:lnTo>
                    <a:cubicBezTo>
                      <a:pt x="1578" y="1336"/>
                      <a:pt x="1565" y="1344"/>
                      <a:pt x="1549" y="1344"/>
                    </a:cubicBezTo>
                    <a:lnTo>
                      <a:pt x="1533" y="1344"/>
                    </a:lnTo>
                    <a:lnTo>
                      <a:pt x="1562" y="1333"/>
                    </a:lnTo>
                    <a:lnTo>
                      <a:pt x="1546" y="1349"/>
                    </a:lnTo>
                    <a:cubicBezTo>
                      <a:pt x="1543" y="1352"/>
                      <a:pt x="1539" y="1354"/>
                      <a:pt x="1535" y="1356"/>
                    </a:cubicBezTo>
                    <a:lnTo>
                      <a:pt x="1503" y="1372"/>
                    </a:lnTo>
                    <a:cubicBezTo>
                      <a:pt x="1498" y="1375"/>
                      <a:pt x="1492" y="1376"/>
                      <a:pt x="1485" y="1376"/>
                    </a:cubicBezTo>
                    <a:lnTo>
                      <a:pt x="1469" y="1376"/>
                    </a:lnTo>
                    <a:lnTo>
                      <a:pt x="1505" y="1354"/>
                    </a:lnTo>
                    <a:lnTo>
                      <a:pt x="1489" y="1386"/>
                    </a:lnTo>
                    <a:cubicBezTo>
                      <a:pt x="1487" y="1390"/>
                      <a:pt x="1485" y="1394"/>
                      <a:pt x="1482" y="1397"/>
                    </a:cubicBezTo>
                    <a:lnTo>
                      <a:pt x="1466" y="1413"/>
                    </a:lnTo>
                    <a:cubicBezTo>
                      <a:pt x="1458" y="1420"/>
                      <a:pt x="1448" y="1424"/>
                      <a:pt x="1437" y="1424"/>
                    </a:cubicBezTo>
                    <a:lnTo>
                      <a:pt x="1421" y="1424"/>
                    </a:lnTo>
                    <a:lnTo>
                      <a:pt x="1450" y="1413"/>
                    </a:lnTo>
                    <a:lnTo>
                      <a:pt x="1434" y="1429"/>
                    </a:lnTo>
                    <a:cubicBezTo>
                      <a:pt x="1426" y="1436"/>
                      <a:pt x="1416" y="1440"/>
                      <a:pt x="1405" y="1440"/>
                    </a:cubicBezTo>
                    <a:lnTo>
                      <a:pt x="1389" y="1440"/>
                    </a:lnTo>
                    <a:lnTo>
                      <a:pt x="1425" y="1418"/>
                    </a:lnTo>
                    <a:lnTo>
                      <a:pt x="1409" y="1450"/>
                    </a:lnTo>
                    <a:cubicBezTo>
                      <a:pt x="1402" y="1464"/>
                      <a:pt x="1389" y="1472"/>
                      <a:pt x="1373" y="1472"/>
                    </a:cubicBezTo>
                    <a:lnTo>
                      <a:pt x="1341" y="1472"/>
                    </a:lnTo>
                    <a:lnTo>
                      <a:pt x="1325" y="1472"/>
                    </a:lnTo>
                    <a:lnTo>
                      <a:pt x="1354" y="1461"/>
                    </a:lnTo>
                    <a:lnTo>
                      <a:pt x="1338" y="1477"/>
                    </a:lnTo>
                    <a:lnTo>
                      <a:pt x="1345" y="1466"/>
                    </a:lnTo>
                    <a:lnTo>
                      <a:pt x="1329" y="1498"/>
                    </a:lnTo>
                    <a:cubicBezTo>
                      <a:pt x="1327" y="1502"/>
                      <a:pt x="1325" y="1506"/>
                      <a:pt x="1322" y="1509"/>
                    </a:cubicBezTo>
                    <a:lnTo>
                      <a:pt x="1306" y="1525"/>
                    </a:lnTo>
                    <a:cubicBezTo>
                      <a:pt x="1298" y="1532"/>
                      <a:pt x="1288" y="1536"/>
                      <a:pt x="1277" y="1536"/>
                    </a:cubicBezTo>
                    <a:lnTo>
                      <a:pt x="1261" y="1536"/>
                    </a:lnTo>
                    <a:lnTo>
                      <a:pt x="1297" y="1514"/>
                    </a:lnTo>
                    <a:lnTo>
                      <a:pt x="1281" y="1546"/>
                    </a:lnTo>
                    <a:cubicBezTo>
                      <a:pt x="1279" y="1550"/>
                      <a:pt x="1277" y="1554"/>
                      <a:pt x="1274" y="1557"/>
                    </a:cubicBezTo>
                    <a:lnTo>
                      <a:pt x="1258" y="1573"/>
                    </a:lnTo>
                    <a:cubicBezTo>
                      <a:pt x="1255" y="1576"/>
                      <a:pt x="1251" y="1578"/>
                      <a:pt x="1247" y="1580"/>
                    </a:cubicBezTo>
                    <a:lnTo>
                      <a:pt x="1215" y="1596"/>
                    </a:lnTo>
                    <a:cubicBezTo>
                      <a:pt x="1210" y="1599"/>
                      <a:pt x="1204" y="1600"/>
                      <a:pt x="1197" y="1600"/>
                    </a:cubicBezTo>
                    <a:lnTo>
                      <a:pt x="1181" y="1600"/>
                    </a:lnTo>
                    <a:lnTo>
                      <a:pt x="1217" y="1578"/>
                    </a:lnTo>
                    <a:lnTo>
                      <a:pt x="1201" y="1610"/>
                    </a:lnTo>
                    <a:lnTo>
                      <a:pt x="1185" y="1642"/>
                    </a:lnTo>
                    <a:cubicBezTo>
                      <a:pt x="1178" y="1656"/>
                      <a:pt x="1165" y="1664"/>
                      <a:pt x="1149" y="1664"/>
                    </a:cubicBezTo>
                    <a:lnTo>
                      <a:pt x="1133" y="1664"/>
                    </a:lnTo>
                    <a:lnTo>
                      <a:pt x="1117" y="1664"/>
                    </a:lnTo>
                    <a:lnTo>
                      <a:pt x="1146" y="1653"/>
                    </a:lnTo>
                    <a:lnTo>
                      <a:pt x="1130" y="1669"/>
                    </a:lnTo>
                    <a:lnTo>
                      <a:pt x="1114" y="1685"/>
                    </a:lnTo>
                    <a:cubicBezTo>
                      <a:pt x="1106" y="1692"/>
                      <a:pt x="1096" y="1696"/>
                      <a:pt x="1085" y="1696"/>
                    </a:cubicBezTo>
                    <a:lnTo>
                      <a:pt x="1053" y="1696"/>
                    </a:lnTo>
                    <a:lnTo>
                      <a:pt x="1089" y="1674"/>
                    </a:lnTo>
                    <a:lnTo>
                      <a:pt x="1073" y="1706"/>
                    </a:lnTo>
                    <a:cubicBezTo>
                      <a:pt x="1071" y="1710"/>
                      <a:pt x="1069" y="1714"/>
                      <a:pt x="1066" y="1717"/>
                    </a:cubicBezTo>
                    <a:lnTo>
                      <a:pt x="1050" y="1733"/>
                    </a:lnTo>
                    <a:lnTo>
                      <a:pt x="1034" y="1749"/>
                    </a:lnTo>
                    <a:cubicBezTo>
                      <a:pt x="1026" y="1756"/>
                      <a:pt x="1016" y="1760"/>
                      <a:pt x="1005" y="1760"/>
                    </a:cubicBezTo>
                    <a:lnTo>
                      <a:pt x="989" y="1760"/>
                    </a:lnTo>
                    <a:lnTo>
                      <a:pt x="973" y="1760"/>
                    </a:lnTo>
                    <a:lnTo>
                      <a:pt x="957" y="1760"/>
                    </a:lnTo>
                    <a:lnTo>
                      <a:pt x="941" y="1760"/>
                    </a:lnTo>
                    <a:lnTo>
                      <a:pt x="959" y="1756"/>
                    </a:lnTo>
                    <a:lnTo>
                      <a:pt x="927" y="1772"/>
                    </a:lnTo>
                    <a:lnTo>
                      <a:pt x="938" y="1765"/>
                    </a:lnTo>
                    <a:lnTo>
                      <a:pt x="922" y="1781"/>
                    </a:lnTo>
                    <a:cubicBezTo>
                      <a:pt x="914" y="1788"/>
                      <a:pt x="904" y="1792"/>
                      <a:pt x="893" y="1792"/>
                    </a:cubicBezTo>
                    <a:lnTo>
                      <a:pt x="877" y="1792"/>
                    </a:lnTo>
                    <a:lnTo>
                      <a:pt x="906" y="1781"/>
                    </a:lnTo>
                    <a:lnTo>
                      <a:pt x="890" y="1797"/>
                    </a:lnTo>
                    <a:lnTo>
                      <a:pt x="874" y="1813"/>
                    </a:lnTo>
                    <a:cubicBezTo>
                      <a:pt x="866" y="1820"/>
                      <a:pt x="856" y="1824"/>
                      <a:pt x="845" y="1824"/>
                    </a:cubicBezTo>
                    <a:lnTo>
                      <a:pt x="829" y="1824"/>
                    </a:lnTo>
                    <a:lnTo>
                      <a:pt x="858" y="1813"/>
                    </a:lnTo>
                    <a:lnTo>
                      <a:pt x="842" y="1829"/>
                    </a:lnTo>
                    <a:lnTo>
                      <a:pt x="849" y="1818"/>
                    </a:lnTo>
                    <a:lnTo>
                      <a:pt x="833" y="1850"/>
                    </a:lnTo>
                    <a:cubicBezTo>
                      <a:pt x="829" y="1858"/>
                      <a:pt x="823" y="1864"/>
                      <a:pt x="815" y="1868"/>
                    </a:cubicBezTo>
                    <a:lnTo>
                      <a:pt x="783" y="1884"/>
                    </a:lnTo>
                    <a:cubicBezTo>
                      <a:pt x="778" y="1887"/>
                      <a:pt x="772" y="1888"/>
                      <a:pt x="765" y="1888"/>
                    </a:cubicBezTo>
                    <a:lnTo>
                      <a:pt x="749" y="1888"/>
                    </a:lnTo>
                    <a:lnTo>
                      <a:pt x="778" y="1877"/>
                    </a:lnTo>
                    <a:lnTo>
                      <a:pt x="762" y="1893"/>
                    </a:lnTo>
                    <a:cubicBezTo>
                      <a:pt x="754" y="1900"/>
                      <a:pt x="744" y="1904"/>
                      <a:pt x="733" y="1904"/>
                    </a:cubicBezTo>
                    <a:lnTo>
                      <a:pt x="717" y="1904"/>
                    </a:lnTo>
                    <a:lnTo>
                      <a:pt x="746" y="1893"/>
                    </a:lnTo>
                    <a:lnTo>
                      <a:pt x="730" y="1909"/>
                    </a:lnTo>
                    <a:lnTo>
                      <a:pt x="714" y="1925"/>
                    </a:lnTo>
                    <a:lnTo>
                      <a:pt x="698" y="1941"/>
                    </a:lnTo>
                    <a:lnTo>
                      <a:pt x="682" y="1957"/>
                    </a:lnTo>
                    <a:cubicBezTo>
                      <a:pt x="679" y="1960"/>
                      <a:pt x="675" y="1962"/>
                      <a:pt x="671" y="1964"/>
                    </a:cubicBezTo>
                    <a:lnTo>
                      <a:pt x="639" y="1980"/>
                    </a:lnTo>
                    <a:lnTo>
                      <a:pt x="650" y="1973"/>
                    </a:lnTo>
                    <a:lnTo>
                      <a:pt x="634" y="1989"/>
                    </a:lnTo>
                    <a:cubicBezTo>
                      <a:pt x="626" y="1996"/>
                      <a:pt x="616" y="2000"/>
                      <a:pt x="605" y="2000"/>
                    </a:cubicBezTo>
                    <a:lnTo>
                      <a:pt x="589" y="2000"/>
                    </a:lnTo>
                    <a:lnTo>
                      <a:pt x="573" y="2000"/>
                    </a:lnTo>
                    <a:lnTo>
                      <a:pt x="602" y="1989"/>
                    </a:lnTo>
                    <a:lnTo>
                      <a:pt x="586" y="2005"/>
                    </a:lnTo>
                    <a:lnTo>
                      <a:pt x="595" y="1989"/>
                    </a:lnTo>
                    <a:lnTo>
                      <a:pt x="579" y="2037"/>
                    </a:lnTo>
                    <a:cubicBezTo>
                      <a:pt x="577" y="2043"/>
                      <a:pt x="574" y="2048"/>
                      <a:pt x="570" y="2053"/>
                    </a:cubicBezTo>
                    <a:lnTo>
                      <a:pt x="554" y="2069"/>
                    </a:lnTo>
                    <a:lnTo>
                      <a:pt x="538" y="2085"/>
                    </a:lnTo>
                    <a:cubicBezTo>
                      <a:pt x="535" y="2088"/>
                      <a:pt x="531" y="2090"/>
                      <a:pt x="527" y="2092"/>
                    </a:cubicBezTo>
                    <a:lnTo>
                      <a:pt x="495" y="2108"/>
                    </a:lnTo>
                    <a:cubicBezTo>
                      <a:pt x="490" y="2111"/>
                      <a:pt x="484" y="2112"/>
                      <a:pt x="477" y="2112"/>
                    </a:cubicBezTo>
                    <a:lnTo>
                      <a:pt x="461" y="2112"/>
                    </a:lnTo>
                    <a:lnTo>
                      <a:pt x="490" y="2101"/>
                    </a:lnTo>
                    <a:lnTo>
                      <a:pt x="474" y="2117"/>
                    </a:lnTo>
                    <a:lnTo>
                      <a:pt x="458" y="2133"/>
                    </a:lnTo>
                    <a:lnTo>
                      <a:pt x="442" y="2149"/>
                    </a:lnTo>
                    <a:lnTo>
                      <a:pt x="426" y="2165"/>
                    </a:lnTo>
                    <a:cubicBezTo>
                      <a:pt x="418" y="2172"/>
                      <a:pt x="408" y="2176"/>
                      <a:pt x="397" y="2176"/>
                    </a:cubicBezTo>
                    <a:lnTo>
                      <a:pt x="381" y="2176"/>
                    </a:lnTo>
                    <a:lnTo>
                      <a:pt x="365" y="2176"/>
                    </a:lnTo>
                    <a:lnTo>
                      <a:pt x="333" y="2176"/>
                    </a:lnTo>
                    <a:lnTo>
                      <a:pt x="369" y="2154"/>
                    </a:lnTo>
                    <a:lnTo>
                      <a:pt x="353" y="2186"/>
                    </a:lnTo>
                    <a:cubicBezTo>
                      <a:pt x="351" y="2190"/>
                      <a:pt x="349" y="2194"/>
                      <a:pt x="346" y="2197"/>
                    </a:cubicBezTo>
                    <a:lnTo>
                      <a:pt x="330" y="2213"/>
                    </a:lnTo>
                    <a:lnTo>
                      <a:pt x="314" y="2229"/>
                    </a:lnTo>
                    <a:lnTo>
                      <a:pt x="298" y="2245"/>
                    </a:lnTo>
                    <a:lnTo>
                      <a:pt x="282" y="2261"/>
                    </a:lnTo>
                    <a:lnTo>
                      <a:pt x="266" y="2277"/>
                    </a:lnTo>
                    <a:lnTo>
                      <a:pt x="250" y="2293"/>
                    </a:lnTo>
                    <a:cubicBezTo>
                      <a:pt x="242" y="2300"/>
                      <a:pt x="232" y="2304"/>
                      <a:pt x="221" y="2304"/>
                    </a:cubicBezTo>
                    <a:lnTo>
                      <a:pt x="189" y="2304"/>
                    </a:lnTo>
                    <a:lnTo>
                      <a:pt x="225" y="2282"/>
                    </a:lnTo>
                    <a:lnTo>
                      <a:pt x="209" y="2314"/>
                    </a:lnTo>
                    <a:cubicBezTo>
                      <a:pt x="202" y="2328"/>
                      <a:pt x="189" y="2336"/>
                      <a:pt x="173" y="2336"/>
                    </a:cubicBezTo>
                    <a:lnTo>
                      <a:pt x="157" y="2336"/>
                    </a:lnTo>
                    <a:lnTo>
                      <a:pt x="193" y="2314"/>
                    </a:lnTo>
                    <a:lnTo>
                      <a:pt x="177" y="2346"/>
                    </a:lnTo>
                    <a:cubicBezTo>
                      <a:pt x="170" y="2360"/>
                      <a:pt x="157" y="2368"/>
                      <a:pt x="141" y="2368"/>
                    </a:cubicBezTo>
                    <a:lnTo>
                      <a:pt x="125" y="2368"/>
                    </a:lnTo>
                    <a:lnTo>
                      <a:pt x="161" y="2346"/>
                    </a:lnTo>
                    <a:lnTo>
                      <a:pt x="145" y="2378"/>
                    </a:lnTo>
                    <a:cubicBezTo>
                      <a:pt x="143" y="2382"/>
                      <a:pt x="141" y="2386"/>
                      <a:pt x="138" y="2389"/>
                    </a:cubicBezTo>
                    <a:lnTo>
                      <a:pt x="122" y="2405"/>
                    </a:lnTo>
                    <a:cubicBezTo>
                      <a:pt x="114" y="2412"/>
                      <a:pt x="104" y="2416"/>
                      <a:pt x="93" y="2416"/>
                    </a:cubicBezTo>
                    <a:lnTo>
                      <a:pt x="77" y="2416"/>
                    </a:lnTo>
                    <a:lnTo>
                      <a:pt x="111" y="2399"/>
                    </a:lnTo>
                    <a:lnTo>
                      <a:pt x="79" y="2447"/>
                    </a:lnTo>
                    <a:cubicBezTo>
                      <a:pt x="66" y="2465"/>
                      <a:pt x="42" y="2470"/>
                      <a:pt x="23" y="2458"/>
                    </a:cubicBezTo>
                    <a:cubicBezTo>
                      <a:pt x="5" y="2445"/>
                      <a:pt x="0" y="2421"/>
                      <a:pt x="12" y="2402"/>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87" name="Freeform 16"/>
              <p:cNvSpPr>
                <a:spLocks/>
              </p:cNvSpPr>
              <p:nvPr/>
            </p:nvSpPr>
            <p:spPr bwMode="auto">
              <a:xfrm>
                <a:off x="6326069" y="3414713"/>
                <a:ext cx="969922" cy="688975"/>
              </a:xfrm>
              <a:custGeom>
                <a:avLst/>
                <a:gdLst>
                  <a:gd name="T0" fmla="*/ 129 w 3689"/>
                  <a:gd name="T1" fmla="*/ 2031 h 2201"/>
                  <a:gd name="T2" fmla="*/ 269 w 3689"/>
                  <a:gd name="T3" fmla="*/ 1939 h 2201"/>
                  <a:gd name="T4" fmla="*/ 385 w 3689"/>
                  <a:gd name="T5" fmla="*/ 1887 h 2201"/>
                  <a:gd name="T6" fmla="*/ 509 w 3689"/>
                  <a:gd name="T7" fmla="*/ 1827 h 2201"/>
                  <a:gd name="T8" fmla="*/ 584 w 3689"/>
                  <a:gd name="T9" fmla="*/ 1727 h 2201"/>
                  <a:gd name="T10" fmla="*/ 721 w 3689"/>
                  <a:gd name="T11" fmla="*/ 1663 h 2201"/>
                  <a:gd name="T12" fmla="*/ 845 w 3689"/>
                  <a:gd name="T13" fmla="*/ 1603 h 2201"/>
                  <a:gd name="T14" fmla="*/ 973 w 3689"/>
                  <a:gd name="T15" fmla="*/ 1523 h 2201"/>
                  <a:gd name="T16" fmla="*/ 1085 w 3689"/>
                  <a:gd name="T17" fmla="*/ 1459 h 2201"/>
                  <a:gd name="T18" fmla="*/ 1180 w 3689"/>
                  <a:gd name="T19" fmla="*/ 1368 h 2201"/>
                  <a:gd name="T20" fmla="*/ 1297 w 3689"/>
                  <a:gd name="T21" fmla="*/ 1327 h 2201"/>
                  <a:gd name="T22" fmla="*/ 1441 w 3689"/>
                  <a:gd name="T23" fmla="*/ 1231 h 2201"/>
                  <a:gd name="T24" fmla="*/ 1553 w 3689"/>
                  <a:gd name="T25" fmla="*/ 1167 h 2201"/>
                  <a:gd name="T26" fmla="*/ 1688 w 3689"/>
                  <a:gd name="T27" fmla="*/ 1135 h 2201"/>
                  <a:gd name="T28" fmla="*/ 1825 w 3689"/>
                  <a:gd name="T29" fmla="*/ 1007 h 2201"/>
                  <a:gd name="T30" fmla="*/ 1937 w 3689"/>
                  <a:gd name="T31" fmla="*/ 959 h 2201"/>
                  <a:gd name="T32" fmla="*/ 2061 w 3689"/>
                  <a:gd name="T33" fmla="*/ 899 h 2201"/>
                  <a:gd name="T34" fmla="*/ 2138 w 3689"/>
                  <a:gd name="T35" fmla="*/ 890 h 2201"/>
                  <a:gd name="T36" fmla="*/ 2301 w 3689"/>
                  <a:gd name="T37" fmla="*/ 771 h 2201"/>
                  <a:gd name="T38" fmla="*/ 2397 w 3689"/>
                  <a:gd name="T39" fmla="*/ 723 h 2201"/>
                  <a:gd name="T40" fmla="*/ 2525 w 3689"/>
                  <a:gd name="T41" fmla="*/ 691 h 2201"/>
                  <a:gd name="T42" fmla="*/ 2621 w 3689"/>
                  <a:gd name="T43" fmla="*/ 611 h 2201"/>
                  <a:gd name="T44" fmla="*/ 2698 w 3689"/>
                  <a:gd name="T45" fmla="*/ 602 h 2201"/>
                  <a:gd name="T46" fmla="*/ 2849 w 3689"/>
                  <a:gd name="T47" fmla="*/ 527 h 2201"/>
                  <a:gd name="T48" fmla="*/ 2945 w 3689"/>
                  <a:gd name="T49" fmla="*/ 431 h 2201"/>
                  <a:gd name="T50" fmla="*/ 3101 w 3689"/>
                  <a:gd name="T51" fmla="*/ 339 h 2201"/>
                  <a:gd name="T52" fmla="*/ 3213 w 3689"/>
                  <a:gd name="T53" fmla="*/ 307 h 2201"/>
                  <a:gd name="T54" fmla="*/ 3341 w 3689"/>
                  <a:gd name="T55" fmla="*/ 243 h 2201"/>
                  <a:gd name="T56" fmla="*/ 3453 w 3689"/>
                  <a:gd name="T57" fmla="*/ 147 h 2201"/>
                  <a:gd name="T58" fmla="*/ 3537 w 3689"/>
                  <a:gd name="T59" fmla="*/ 95 h 2201"/>
                  <a:gd name="T60" fmla="*/ 3610 w 3689"/>
                  <a:gd name="T61" fmla="*/ 136 h 2201"/>
                  <a:gd name="T62" fmla="*/ 3482 w 3689"/>
                  <a:gd name="T63" fmla="*/ 216 h 2201"/>
                  <a:gd name="T64" fmla="*/ 3370 w 3689"/>
                  <a:gd name="T65" fmla="*/ 312 h 2201"/>
                  <a:gd name="T66" fmla="*/ 3231 w 3689"/>
                  <a:gd name="T67" fmla="*/ 383 h 2201"/>
                  <a:gd name="T68" fmla="*/ 3117 w 3689"/>
                  <a:gd name="T69" fmla="*/ 419 h 2201"/>
                  <a:gd name="T70" fmla="*/ 3018 w 3689"/>
                  <a:gd name="T71" fmla="*/ 472 h 2201"/>
                  <a:gd name="T72" fmla="*/ 2913 w 3689"/>
                  <a:gd name="T73" fmla="*/ 573 h 2201"/>
                  <a:gd name="T74" fmla="*/ 2785 w 3689"/>
                  <a:gd name="T75" fmla="*/ 605 h 2201"/>
                  <a:gd name="T76" fmla="*/ 2650 w 3689"/>
                  <a:gd name="T77" fmla="*/ 680 h 2201"/>
                  <a:gd name="T78" fmla="*/ 2561 w 3689"/>
                  <a:gd name="T79" fmla="*/ 749 h 2201"/>
                  <a:gd name="T80" fmla="*/ 2413 w 3689"/>
                  <a:gd name="T81" fmla="*/ 803 h 2201"/>
                  <a:gd name="T82" fmla="*/ 2330 w 3689"/>
                  <a:gd name="T83" fmla="*/ 840 h 2201"/>
                  <a:gd name="T84" fmla="*/ 2225 w 3689"/>
                  <a:gd name="T85" fmla="*/ 893 h 2201"/>
                  <a:gd name="T86" fmla="*/ 2093 w 3689"/>
                  <a:gd name="T87" fmla="*/ 979 h 2201"/>
                  <a:gd name="T88" fmla="*/ 2010 w 3689"/>
                  <a:gd name="T89" fmla="*/ 1000 h 2201"/>
                  <a:gd name="T90" fmla="*/ 1889 w 3689"/>
                  <a:gd name="T91" fmla="*/ 1053 h 2201"/>
                  <a:gd name="T92" fmla="*/ 1779 w 3689"/>
                  <a:gd name="T93" fmla="*/ 1112 h 2201"/>
                  <a:gd name="T94" fmla="*/ 1626 w 3689"/>
                  <a:gd name="T95" fmla="*/ 1208 h 2201"/>
                  <a:gd name="T96" fmla="*/ 1469 w 3689"/>
                  <a:gd name="T97" fmla="*/ 1299 h 2201"/>
                  <a:gd name="T98" fmla="*/ 1370 w 3689"/>
                  <a:gd name="T99" fmla="*/ 1368 h 2201"/>
                  <a:gd name="T100" fmla="*/ 1247 w 3689"/>
                  <a:gd name="T101" fmla="*/ 1423 h 2201"/>
                  <a:gd name="T102" fmla="*/ 1101 w 3689"/>
                  <a:gd name="T103" fmla="*/ 1539 h 2201"/>
                  <a:gd name="T104" fmla="*/ 989 w 3689"/>
                  <a:gd name="T105" fmla="*/ 1603 h 2201"/>
                  <a:gd name="T106" fmla="*/ 861 w 3689"/>
                  <a:gd name="T107" fmla="*/ 1683 h 2201"/>
                  <a:gd name="T108" fmla="*/ 749 w 3689"/>
                  <a:gd name="T109" fmla="*/ 1731 h 2201"/>
                  <a:gd name="T110" fmla="*/ 621 w 3689"/>
                  <a:gd name="T111" fmla="*/ 1779 h 2201"/>
                  <a:gd name="T112" fmla="*/ 525 w 3689"/>
                  <a:gd name="T113" fmla="*/ 1907 h 2201"/>
                  <a:gd name="T114" fmla="*/ 413 w 3689"/>
                  <a:gd name="T115" fmla="*/ 1955 h 2201"/>
                  <a:gd name="T116" fmla="*/ 285 w 3689"/>
                  <a:gd name="T117" fmla="*/ 2019 h 2201"/>
                  <a:gd name="T118" fmla="*/ 202 w 3689"/>
                  <a:gd name="T119" fmla="*/ 2072 h 2201"/>
                  <a:gd name="T120" fmla="*/ 63 w 3689"/>
                  <a:gd name="T121" fmla="*/ 2191 h 2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89" h="2201">
                    <a:moveTo>
                      <a:pt x="28" y="2120"/>
                    </a:moveTo>
                    <a:lnTo>
                      <a:pt x="60" y="2104"/>
                    </a:lnTo>
                    <a:cubicBezTo>
                      <a:pt x="65" y="2101"/>
                      <a:pt x="71" y="2099"/>
                      <a:pt x="77" y="2099"/>
                    </a:cubicBezTo>
                    <a:lnTo>
                      <a:pt x="93" y="2099"/>
                    </a:lnTo>
                    <a:lnTo>
                      <a:pt x="56" y="2127"/>
                    </a:lnTo>
                    <a:lnTo>
                      <a:pt x="72" y="2079"/>
                    </a:lnTo>
                    <a:cubicBezTo>
                      <a:pt x="77" y="2062"/>
                      <a:pt x="92" y="2051"/>
                      <a:pt x="109" y="2051"/>
                    </a:cubicBezTo>
                    <a:lnTo>
                      <a:pt x="125" y="2051"/>
                    </a:lnTo>
                    <a:lnTo>
                      <a:pt x="97" y="2063"/>
                    </a:lnTo>
                    <a:lnTo>
                      <a:pt x="113" y="2047"/>
                    </a:lnTo>
                    <a:lnTo>
                      <a:pt x="129" y="2031"/>
                    </a:lnTo>
                    <a:lnTo>
                      <a:pt x="145" y="2015"/>
                    </a:lnTo>
                    <a:cubicBezTo>
                      <a:pt x="153" y="2008"/>
                      <a:pt x="163" y="2003"/>
                      <a:pt x="173" y="2003"/>
                    </a:cubicBezTo>
                    <a:lnTo>
                      <a:pt x="189" y="2003"/>
                    </a:lnTo>
                    <a:lnTo>
                      <a:pt x="161" y="2015"/>
                    </a:lnTo>
                    <a:lnTo>
                      <a:pt x="193" y="1983"/>
                    </a:lnTo>
                    <a:lnTo>
                      <a:pt x="209" y="1967"/>
                    </a:lnTo>
                    <a:cubicBezTo>
                      <a:pt x="217" y="1960"/>
                      <a:pt x="227" y="1955"/>
                      <a:pt x="237" y="1955"/>
                    </a:cubicBezTo>
                    <a:lnTo>
                      <a:pt x="253" y="1955"/>
                    </a:lnTo>
                    <a:lnTo>
                      <a:pt x="225" y="1967"/>
                    </a:lnTo>
                    <a:lnTo>
                      <a:pt x="241" y="1951"/>
                    </a:lnTo>
                    <a:cubicBezTo>
                      <a:pt x="249" y="1944"/>
                      <a:pt x="259" y="1939"/>
                      <a:pt x="269" y="1939"/>
                    </a:cubicBezTo>
                    <a:lnTo>
                      <a:pt x="285" y="1939"/>
                    </a:lnTo>
                    <a:lnTo>
                      <a:pt x="250" y="1962"/>
                    </a:lnTo>
                    <a:lnTo>
                      <a:pt x="266" y="1930"/>
                    </a:lnTo>
                    <a:cubicBezTo>
                      <a:pt x="272" y="1916"/>
                      <a:pt x="286" y="1907"/>
                      <a:pt x="301" y="1907"/>
                    </a:cubicBezTo>
                    <a:lnTo>
                      <a:pt x="317" y="1907"/>
                    </a:lnTo>
                    <a:lnTo>
                      <a:pt x="333" y="1907"/>
                    </a:lnTo>
                    <a:lnTo>
                      <a:pt x="365" y="1907"/>
                    </a:lnTo>
                    <a:lnTo>
                      <a:pt x="381" y="1907"/>
                    </a:lnTo>
                    <a:lnTo>
                      <a:pt x="353" y="1919"/>
                    </a:lnTo>
                    <a:lnTo>
                      <a:pt x="369" y="1903"/>
                    </a:lnTo>
                    <a:lnTo>
                      <a:pt x="385" y="1887"/>
                    </a:lnTo>
                    <a:cubicBezTo>
                      <a:pt x="393" y="1880"/>
                      <a:pt x="403" y="1875"/>
                      <a:pt x="413" y="1875"/>
                    </a:cubicBezTo>
                    <a:lnTo>
                      <a:pt x="429" y="1875"/>
                    </a:lnTo>
                    <a:lnTo>
                      <a:pt x="401" y="1887"/>
                    </a:lnTo>
                    <a:lnTo>
                      <a:pt x="417" y="1871"/>
                    </a:lnTo>
                    <a:cubicBezTo>
                      <a:pt x="425" y="1864"/>
                      <a:pt x="435" y="1859"/>
                      <a:pt x="445" y="1859"/>
                    </a:cubicBezTo>
                    <a:lnTo>
                      <a:pt x="461" y="1859"/>
                    </a:lnTo>
                    <a:lnTo>
                      <a:pt x="433" y="1871"/>
                    </a:lnTo>
                    <a:lnTo>
                      <a:pt x="449" y="1855"/>
                    </a:lnTo>
                    <a:cubicBezTo>
                      <a:pt x="452" y="1852"/>
                      <a:pt x="456" y="1850"/>
                      <a:pt x="460" y="1848"/>
                    </a:cubicBezTo>
                    <a:lnTo>
                      <a:pt x="492" y="1832"/>
                    </a:lnTo>
                    <a:cubicBezTo>
                      <a:pt x="497" y="1829"/>
                      <a:pt x="503" y="1827"/>
                      <a:pt x="509" y="1827"/>
                    </a:cubicBezTo>
                    <a:lnTo>
                      <a:pt x="525" y="1827"/>
                    </a:lnTo>
                    <a:lnTo>
                      <a:pt x="497" y="1839"/>
                    </a:lnTo>
                    <a:lnTo>
                      <a:pt x="513" y="1823"/>
                    </a:lnTo>
                    <a:lnTo>
                      <a:pt x="529" y="1807"/>
                    </a:lnTo>
                    <a:lnTo>
                      <a:pt x="545" y="1791"/>
                    </a:lnTo>
                    <a:cubicBezTo>
                      <a:pt x="553" y="1784"/>
                      <a:pt x="563" y="1779"/>
                      <a:pt x="573" y="1779"/>
                    </a:cubicBezTo>
                    <a:lnTo>
                      <a:pt x="589" y="1779"/>
                    </a:lnTo>
                    <a:lnTo>
                      <a:pt x="554" y="1802"/>
                    </a:lnTo>
                    <a:lnTo>
                      <a:pt x="570" y="1770"/>
                    </a:lnTo>
                    <a:lnTo>
                      <a:pt x="568" y="1775"/>
                    </a:lnTo>
                    <a:lnTo>
                      <a:pt x="584" y="1727"/>
                    </a:lnTo>
                    <a:cubicBezTo>
                      <a:pt x="589" y="1710"/>
                      <a:pt x="604" y="1699"/>
                      <a:pt x="621" y="1699"/>
                    </a:cubicBezTo>
                    <a:lnTo>
                      <a:pt x="653" y="1699"/>
                    </a:lnTo>
                    <a:lnTo>
                      <a:pt x="669" y="1699"/>
                    </a:lnTo>
                    <a:lnTo>
                      <a:pt x="641" y="1711"/>
                    </a:lnTo>
                    <a:lnTo>
                      <a:pt x="657" y="1695"/>
                    </a:lnTo>
                    <a:cubicBezTo>
                      <a:pt x="665" y="1688"/>
                      <a:pt x="675" y="1683"/>
                      <a:pt x="685" y="1683"/>
                    </a:cubicBezTo>
                    <a:lnTo>
                      <a:pt x="701" y="1683"/>
                    </a:lnTo>
                    <a:lnTo>
                      <a:pt x="717" y="1683"/>
                    </a:lnTo>
                    <a:lnTo>
                      <a:pt x="689" y="1695"/>
                    </a:lnTo>
                    <a:lnTo>
                      <a:pt x="705" y="1679"/>
                    </a:lnTo>
                    <a:lnTo>
                      <a:pt x="721" y="1663"/>
                    </a:lnTo>
                    <a:cubicBezTo>
                      <a:pt x="729" y="1656"/>
                      <a:pt x="739" y="1651"/>
                      <a:pt x="749" y="1651"/>
                    </a:cubicBezTo>
                    <a:lnTo>
                      <a:pt x="765" y="1651"/>
                    </a:lnTo>
                    <a:lnTo>
                      <a:pt x="748" y="1656"/>
                    </a:lnTo>
                    <a:lnTo>
                      <a:pt x="780" y="1640"/>
                    </a:lnTo>
                    <a:lnTo>
                      <a:pt x="769" y="1647"/>
                    </a:lnTo>
                    <a:lnTo>
                      <a:pt x="785" y="1631"/>
                    </a:lnTo>
                    <a:cubicBezTo>
                      <a:pt x="793" y="1624"/>
                      <a:pt x="803" y="1619"/>
                      <a:pt x="813" y="1619"/>
                    </a:cubicBezTo>
                    <a:lnTo>
                      <a:pt x="829" y="1619"/>
                    </a:lnTo>
                    <a:lnTo>
                      <a:pt x="801" y="1631"/>
                    </a:lnTo>
                    <a:lnTo>
                      <a:pt x="817" y="1615"/>
                    </a:lnTo>
                    <a:cubicBezTo>
                      <a:pt x="825" y="1608"/>
                      <a:pt x="835" y="1603"/>
                      <a:pt x="845" y="1603"/>
                    </a:cubicBezTo>
                    <a:lnTo>
                      <a:pt x="861" y="1603"/>
                    </a:lnTo>
                    <a:lnTo>
                      <a:pt x="877" y="1603"/>
                    </a:lnTo>
                    <a:lnTo>
                      <a:pt x="893" y="1603"/>
                    </a:lnTo>
                    <a:lnTo>
                      <a:pt x="858" y="1626"/>
                    </a:lnTo>
                    <a:lnTo>
                      <a:pt x="874" y="1594"/>
                    </a:lnTo>
                    <a:cubicBezTo>
                      <a:pt x="878" y="1586"/>
                      <a:pt x="884" y="1580"/>
                      <a:pt x="892" y="1576"/>
                    </a:cubicBezTo>
                    <a:lnTo>
                      <a:pt x="924" y="1560"/>
                    </a:lnTo>
                    <a:lnTo>
                      <a:pt x="913" y="1567"/>
                    </a:lnTo>
                    <a:lnTo>
                      <a:pt x="929" y="1551"/>
                    </a:lnTo>
                    <a:lnTo>
                      <a:pt x="945" y="1535"/>
                    </a:lnTo>
                    <a:cubicBezTo>
                      <a:pt x="953" y="1528"/>
                      <a:pt x="963" y="1523"/>
                      <a:pt x="973" y="1523"/>
                    </a:cubicBezTo>
                    <a:lnTo>
                      <a:pt x="989" y="1523"/>
                    </a:lnTo>
                    <a:lnTo>
                      <a:pt x="961" y="1535"/>
                    </a:lnTo>
                    <a:lnTo>
                      <a:pt x="977" y="1519"/>
                    </a:lnTo>
                    <a:cubicBezTo>
                      <a:pt x="985" y="1512"/>
                      <a:pt x="995" y="1507"/>
                      <a:pt x="1005" y="1507"/>
                    </a:cubicBezTo>
                    <a:lnTo>
                      <a:pt x="1021" y="1507"/>
                    </a:lnTo>
                    <a:lnTo>
                      <a:pt x="993" y="1519"/>
                    </a:lnTo>
                    <a:lnTo>
                      <a:pt x="1009" y="1503"/>
                    </a:lnTo>
                    <a:lnTo>
                      <a:pt x="1025" y="1487"/>
                    </a:lnTo>
                    <a:cubicBezTo>
                      <a:pt x="1028" y="1484"/>
                      <a:pt x="1032" y="1482"/>
                      <a:pt x="1036" y="1480"/>
                    </a:cubicBezTo>
                    <a:lnTo>
                      <a:pt x="1068" y="1464"/>
                    </a:lnTo>
                    <a:cubicBezTo>
                      <a:pt x="1073" y="1461"/>
                      <a:pt x="1079" y="1459"/>
                      <a:pt x="1085" y="1459"/>
                    </a:cubicBezTo>
                    <a:lnTo>
                      <a:pt x="1101" y="1459"/>
                    </a:lnTo>
                    <a:lnTo>
                      <a:pt x="1066" y="1482"/>
                    </a:lnTo>
                    <a:lnTo>
                      <a:pt x="1082" y="1450"/>
                    </a:lnTo>
                    <a:cubicBezTo>
                      <a:pt x="1088" y="1436"/>
                      <a:pt x="1102" y="1427"/>
                      <a:pt x="1117" y="1427"/>
                    </a:cubicBezTo>
                    <a:lnTo>
                      <a:pt x="1133" y="1427"/>
                    </a:lnTo>
                    <a:lnTo>
                      <a:pt x="1105" y="1439"/>
                    </a:lnTo>
                    <a:lnTo>
                      <a:pt x="1121" y="1423"/>
                    </a:lnTo>
                    <a:lnTo>
                      <a:pt x="1137" y="1407"/>
                    </a:lnTo>
                    <a:lnTo>
                      <a:pt x="1153" y="1391"/>
                    </a:lnTo>
                    <a:lnTo>
                      <a:pt x="1169" y="1375"/>
                    </a:lnTo>
                    <a:cubicBezTo>
                      <a:pt x="1172" y="1372"/>
                      <a:pt x="1176" y="1370"/>
                      <a:pt x="1180" y="1368"/>
                    </a:cubicBezTo>
                    <a:lnTo>
                      <a:pt x="1212" y="1352"/>
                    </a:lnTo>
                    <a:cubicBezTo>
                      <a:pt x="1217" y="1349"/>
                      <a:pt x="1223" y="1347"/>
                      <a:pt x="1229" y="1347"/>
                    </a:cubicBezTo>
                    <a:lnTo>
                      <a:pt x="1245" y="1347"/>
                    </a:lnTo>
                    <a:lnTo>
                      <a:pt x="1217" y="1359"/>
                    </a:lnTo>
                    <a:lnTo>
                      <a:pt x="1233" y="1343"/>
                    </a:lnTo>
                    <a:lnTo>
                      <a:pt x="1249" y="1327"/>
                    </a:lnTo>
                    <a:cubicBezTo>
                      <a:pt x="1257" y="1320"/>
                      <a:pt x="1267" y="1315"/>
                      <a:pt x="1277" y="1315"/>
                    </a:cubicBezTo>
                    <a:lnTo>
                      <a:pt x="1293" y="1315"/>
                    </a:lnTo>
                    <a:lnTo>
                      <a:pt x="1309" y="1315"/>
                    </a:lnTo>
                    <a:lnTo>
                      <a:pt x="1325" y="1315"/>
                    </a:lnTo>
                    <a:lnTo>
                      <a:pt x="1297" y="1327"/>
                    </a:lnTo>
                    <a:lnTo>
                      <a:pt x="1313" y="1311"/>
                    </a:lnTo>
                    <a:cubicBezTo>
                      <a:pt x="1321" y="1304"/>
                      <a:pt x="1331" y="1299"/>
                      <a:pt x="1341" y="1299"/>
                    </a:cubicBezTo>
                    <a:lnTo>
                      <a:pt x="1373" y="1299"/>
                    </a:lnTo>
                    <a:lnTo>
                      <a:pt x="1389" y="1299"/>
                    </a:lnTo>
                    <a:lnTo>
                      <a:pt x="1405" y="1299"/>
                    </a:lnTo>
                    <a:lnTo>
                      <a:pt x="1370" y="1322"/>
                    </a:lnTo>
                    <a:lnTo>
                      <a:pt x="1386" y="1290"/>
                    </a:lnTo>
                    <a:cubicBezTo>
                      <a:pt x="1388" y="1286"/>
                      <a:pt x="1390" y="1282"/>
                      <a:pt x="1393" y="1279"/>
                    </a:cubicBezTo>
                    <a:lnTo>
                      <a:pt x="1409" y="1263"/>
                    </a:lnTo>
                    <a:lnTo>
                      <a:pt x="1425" y="1247"/>
                    </a:lnTo>
                    <a:lnTo>
                      <a:pt x="1441" y="1231"/>
                    </a:lnTo>
                    <a:cubicBezTo>
                      <a:pt x="1449" y="1224"/>
                      <a:pt x="1459" y="1219"/>
                      <a:pt x="1469" y="1219"/>
                    </a:cubicBezTo>
                    <a:lnTo>
                      <a:pt x="1485" y="1219"/>
                    </a:lnTo>
                    <a:lnTo>
                      <a:pt x="1517" y="1219"/>
                    </a:lnTo>
                    <a:lnTo>
                      <a:pt x="1533" y="1219"/>
                    </a:lnTo>
                    <a:lnTo>
                      <a:pt x="1505" y="1231"/>
                    </a:lnTo>
                    <a:lnTo>
                      <a:pt x="1521" y="1215"/>
                    </a:lnTo>
                    <a:cubicBezTo>
                      <a:pt x="1529" y="1208"/>
                      <a:pt x="1539" y="1203"/>
                      <a:pt x="1549" y="1203"/>
                    </a:cubicBezTo>
                    <a:lnTo>
                      <a:pt x="1565" y="1203"/>
                    </a:lnTo>
                    <a:lnTo>
                      <a:pt x="1528" y="1231"/>
                    </a:lnTo>
                    <a:lnTo>
                      <a:pt x="1544" y="1183"/>
                    </a:lnTo>
                    <a:cubicBezTo>
                      <a:pt x="1545" y="1177"/>
                      <a:pt x="1549" y="1172"/>
                      <a:pt x="1553" y="1167"/>
                    </a:cubicBezTo>
                    <a:lnTo>
                      <a:pt x="1569" y="1151"/>
                    </a:lnTo>
                    <a:cubicBezTo>
                      <a:pt x="1577" y="1144"/>
                      <a:pt x="1587" y="1139"/>
                      <a:pt x="1597" y="1139"/>
                    </a:cubicBezTo>
                    <a:lnTo>
                      <a:pt x="1613" y="1139"/>
                    </a:lnTo>
                    <a:lnTo>
                      <a:pt x="1629" y="1139"/>
                    </a:lnTo>
                    <a:lnTo>
                      <a:pt x="1661" y="1139"/>
                    </a:lnTo>
                    <a:lnTo>
                      <a:pt x="1677" y="1139"/>
                    </a:lnTo>
                    <a:lnTo>
                      <a:pt x="1693" y="1139"/>
                    </a:lnTo>
                    <a:lnTo>
                      <a:pt x="1665" y="1151"/>
                    </a:lnTo>
                    <a:lnTo>
                      <a:pt x="1681" y="1135"/>
                    </a:lnTo>
                    <a:lnTo>
                      <a:pt x="1697" y="1119"/>
                    </a:lnTo>
                    <a:lnTo>
                      <a:pt x="1688" y="1135"/>
                    </a:lnTo>
                    <a:lnTo>
                      <a:pt x="1704" y="1087"/>
                    </a:lnTo>
                    <a:cubicBezTo>
                      <a:pt x="1709" y="1070"/>
                      <a:pt x="1724" y="1059"/>
                      <a:pt x="1741" y="1059"/>
                    </a:cubicBezTo>
                    <a:lnTo>
                      <a:pt x="1757" y="1059"/>
                    </a:lnTo>
                    <a:lnTo>
                      <a:pt x="1773" y="1059"/>
                    </a:lnTo>
                    <a:lnTo>
                      <a:pt x="1745" y="1071"/>
                    </a:lnTo>
                    <a:lnTo>
                      <a:pt x="1777" y="1039"/>
                    </a:lnTo>
                    <a:cubicBezTo>
                      <a:pt x="1785" y="1032"/>
                      <a:pt x="1795" y="1027"/>
                      <a:pt x="1805" y="1027"/>
                    </a:cubicBezTo>
                    <a:lnTo>
                      <a:pt x="1821" y="1027"/>
                    </a:lnTo>
                    <a:lnTo>
                      <a:pt x="1793" y="1039"/>
                    </a:lnTo>
                    <a:lnTo>
                      <a:pt x="1809" y="1023"/>
                    </a:lnTo>
                    <a:lnTo>
                      <a:pt x="1825" y="1007"/>
                    </a:lnTo>
                    <a:lnTo>
                      <a:pt x="1818" y="1018"/>
                    </a:lnTo>
                    <a:lnTo>
                      <a:pt x="1834" y="986"/>
                    </a:lnTo>
                    <a:cubicBezTo>
                      <a:pt x="1840" y="972"/>
                      <a:pt x="1854" y="963"/>
                      <a:pt x="1869" y="963"/>
                    </a:cubicBezTo>
                    <a:lnTo>
                      <a:pt x="1885" y="963"/>
                    </a:lnTo>
                    <a:lnTo>
                      <a:pt x="1901" y="963"/>
                    </a:lnTo>
                    <a:lnTo>
                      <a:pt x="1873" y="975"/>
                    </a:lnTo>
                    <a:lnTo>
                      <a:pt x="1889" y="959"/>
                    </a:lnTo>
                    <a:cubicBezTo>
                      <a:pt x="1897" y="952"/>
                      <a:pt x="1907" y="947"/>
                      <a:pt x="1917" y="947"/>
                    </a:cubicBezTo>
                    <a:lnTo>
                      <a:pt x="1949" y="947"/>
                    </a:lnTo>
                    <a:lnTo>
                      <a:pt x="1965" y="947"/>
                    </a:lnTo>
                    <a:lnTo>
                      <a:pt x="1937" y="959"/>
                    </a:lnTo>
                    <a:lnTo>
                      <a:pt x="1953" y="943"/>
                    </a:lnTo>
                    <a:cubicBezTo>
                      <a:pt x="1961" y="936"/>
                      <a:pt x="1971" y="931"/>
                      <a:pt x="1981" y="931"/>
                    </a:cubicBezTo>
                    <a:lnTo>
                      <a:pt x="1997" y="931"/>
                    </a:lnTo>
                    <a:lnTo>
                      <a:pt x="1969" y="943"/>
                    </a:lnTo>
                    <a:lnTo>
                      <a:pt x="1985" y="927"/>
                    </a:lnTo>
                    <a:cubicBezTo>
                      <a:pt x="1993" y="920"/>
                      <a:pt x="2003" y="915"/>
                      <a:pt x="2013" y="915"/>
                    </a:cubicBezTo>
                    <a:lnTo>
                      <a:pt x="2029" y="915"/>
                    </a:lnTo>
                    <a:lnTo>
                      <a:pt x="2045" y="915"/>
                    </a:lnTo>
                    <a:lnTo>
                      <a:pt x="2017" y="927"/>
                    </a:lnTo>
                    <a:lnTo>
                      <a:pt x="2033" y="911"/>
                    </a:lnTo>
                    <a:cubicBezTo>
                      <a:pt x="2041" y="904"/>
                      <a:pt x="2051" y="899"/>
                      <a:pt x="2061" y="899"/>
                    </a:cubicBezTo>
                    <a:lnTo>
                      <a:pt x="2093" y="899"/>
                    </a:lnTo>
                    <a:lnTo>
                      <a:pt x="2065" y="911"/>
                    </a:lnTo>
                    <a:lnTo>
                      <a:pt x="2081" y="895"/>
                    </a:lnTo>
                    <a:cubicBezTo>
                      <a:pt x="2089" y="888"/>
                      <a:pt x="2099" y="883"/>
                      <a:pt x="2109" y="883"/>
                    </a:cubicBezTo>
                    <a:lnTo>
                      <a:pt x="2125" y="883"/>
                    </a:lnTo>
                    <a:lnTo>
                      <a:pt x="2141" y="883"/>
                    </a:lnTo>
                    <a:lnTo>
                      <a:pt x="2113" y="895"/>
                    </a:lnTo>
                    <a:lnTo>
                      <a:pt x="2129" y="879"/>
                    </a:lnTo>
                    <a:cubicBezTo>
                      <a:pt x="2137" y="872"/>
                      <a:pt x="2147" y="867"/>
                      <a:pt x="2157" y="867"/>
                    </a:cubicBezTo>
                    <a:lnTo>
                      <a:pt x="2173" y="867"/>
                    </a:lnTo>
                    <a:lnTo>
                      <a:pt x="2138" y="890"/>
                    </a:lnTo>
                    <a:lnTo>
                      <a:pt x="2154" y="858"/>
                    </a:lnTo>
                    <a:cubicBezTo>
                      <a:pt x="2160" y="844"/>
                      <a:pt x="2174" y="835"/>
                      <a:pt x="2189" y="835"/>
                    </a:cubicBezTo>
                    <a:lnTo>
                      <a:pt x="2205" y="835"/>
                    </a:lnTo>
                    <a:lnTo>
                      <a:pt x="2188" y="840"/>
                    </a:lnTo>
                    <a:lnTo>
                      <a:pt x="2220" y="824"/>
                    </a:lnTo>
                    <a:lnTo>
                      <a:pt x="2209" y="831"/>
                    </a:lnTo>
                    <a:lnTo>
                      <a:pt x="2225" y="815"/>
                    </a:lnTo>
                    <a:lnTo>
                      <a:pt x="2241" y="799"/>
                    </a:lnTo>
                    <a:lnTo>
                      <a:pt x="2257" y="783"/>
                    </a:lnTo>
                    <a:cubicBezTo>
                      <a:pt x="2265" y="776"/>
                      <a:pt x="2275" y="771"/>
                      <a:pt x="2285" y="771"/>
                    </a:cubicBezTo>
                    <a:lnTo>
                      <a:pt x="2301" y="771"/>
                    </a:lnTo>
                    <a:lnTo>
                      <a:pt x="2273" y="783"/>
                    </a:lnTo>
                    <a:lnTo>
                      <a:pt x="2289" y="767"/>
                    </a:lnTo>
                    <a:cubicBezTo>
                      <a:pt x="2297" y="760"/>
                      <a:pt x="2307" y="755"/>
                      <a:pt x="2317" y="755"/>
                    </a:cubicBezTo>
                    <a:lnTo>
                      <a:pt x="2333" y="755"/>
                    </a:lnTo>
                    <a:lnTo>
                      <a:pt x="2305" y="767"/>
                    </a:lnTo>
                    <a:lnTo>
                      <a:pt x="2321" y="751"/>
                    </a:lnTo>
                    <a:cubicBezTo>
                      <a:pt x="2329" y="744"/>
                      <a:pt x="2339" y="739"/>
                      <a:pt x="2349" y="739"/>
                    </a:cubicBezTo>
                    <a:lnTo>
                      <a:pt x="2381" y="739"/>
                    </a:lnTo>
                    <a:lnTo>
                      <a:pt x="2353" y="751"/>
                    </a:lnTo>
                    <a:lnTo>
                      <a:pt x="2369" y="735"/>
                    </a:lnTo>
                    <a:cubicBezTo>
                      <a:pt x="2377" y="728"/>
                      <a:pt x="2387" y="723"/>
                      <a:pt x="2397" y="723"/>
                    </a:cubicBezTo>
                    <a:lnTo>
                      <a:pt x="2413" y="723"/>
                    </a:lnTo>
                    <a:lnTo>
                      <a:pt x="2385" y="735"/>
                    </a:lnTo>
                    <a:lnTo>
                      <a:pt x="2401" y="719"/>
                    </a:lnTo>
                    <a:cubicBezTo>
                      <a:pt x="2409" y="712"/>
                      <a:pt x="2419" y="707"/>
                      <a:pt x="2429" y="707"/>
                    </a:cubicBezTo>
                    <a:lnTo>
                      <a:pt x="2445" y="707"/>
                    </a:lnTo>
                    <a:lnTo>
                      <a:pt x="2461" y="707"/>
                    </a:lnTo>
                    <a:lnTo>
                      <a:pt x="2477" y="707"/>
                    </a:lnTo>
                    <a:lnTo>
                      <a:pt x="2449" y="719"/>
                    </a:lnTo>
                    <a:lnTo>
                      <a:pt x="2465" y="703"/>
                    </a:lnTo>
                    <a:cubicBezTo>
                      <a:pt x="2473" y="696"/>
                      <a:pt x="2483" y="691"/>
                      <a:pt x="2493" y="691"/>
                    </a:cubicBezTo>
                    <a:lnTo>
                      <a:pt x="2525" y="691"/>
                    </a:lnTo>
                    <a:lnTo>
                      <a:pt x="2490" y="714"/>
                    </a:lnTo>
                    <a:lnTo>
                      <a:pt x="2506" y="682"/>
                    </a:lnTo>
                    <a:cubicBezTo>
                      <a:pt x="2512" y="668"/>
                      <a:pt x="2526" y="659"/>
                      <a:pt x="2541" y="659"/>
                    </a:cubicBezTo>
                    <a:lnTo>
                      <a:pt x="2557" y="659"/>
                    </a:lnTo>
                    <a:lnTo>
                      <a:pt x="2529" y="671"/>
                    </a:lnTo>
                    <a:lnTo>
                      <a:pt x="2545" y="655"/>
                    </a:lnTo>
                    <a:lnTo>
                      <a:pt x="2538" y="666"/>
                    </a:lnTo>
                    <a:lnTo>
                      <a:pt x="2554" y="634"/>
                    </a:lnTo>
                    <a:cubicBezTo>
                      <a:pt x="2560" y="620"/>
                      <a:pt x="2574" y="611"/>
                      <a:pt x="2589" y="611"/>
                    </a:cubicBezTo>
                    <a:lnTo>
                      <a:pt x="2605" y="611"/>
                    </a:lnTo>
                    <a:lnTo>
                      <a:pt x="2621" y="611"/>
                    </a:lnTo>
                    <a:lnTo>
                      <a:pt x="2593" y="623"/>
                    </a:lnTo>
                    <a:lnTo>
                      <a:pt x="2609" y="607"/>
                    </a:lnTo>
                    <a:cubicBezTo>
                      <a:pt x="2617" y="600"/>
                      <a:pt x="2627" y="595"/>
                      <a:pt x="2637" y="595"/>
                    </a:cubicBezTo>
                    <a:lnTo>
                      <a:pt x="2669" y="595"/>
                    </a:lnTo>
                    <a:lnTo>
                      <a:pt x="2685" y="595"/>
                    </a:lnTo>
                    <a:lnTo>
                      <a:pt x="2657" y="607"/>
                    </a:lnTo>
                    <a:lnTo>
                      <a:pt x="2673" y="591"/>
                    </a:lnTo>
                    <a:cubicBezTo>
                      <a:pt x="2681" y="584"/>
                      <a:pt x="2691" y="579"/>
                      <a:pt x="2701" y="579"/>
                    </a:cubicBezTo>
                    <a:lnTo>
                      <a:pt x="2717" y="579"/>
                    </a:lnTo>
                    <a:lnTo>
                      <a:pt x="2733" y="579"/>
                    </a:lnTo>
                    <a:lnTo>
                      <a:pt x="2698" y="602"/>
                    </a:lnTo>
                    <a:lnTo>
                      <a:pt x="2714" y="570"/>
                    </a:lnTo>
                    <a:cubicBezTo>
                      <a:pt x="2716" y="566"/>
                      <a:pt x="2718" y="562"/>
                      <a:pt x="2721" y="559"/>
                    </a:cubicBezTo>
                    <a:lnTo>
                      <a:pt x="2737" y="543"/>
                    </a:lnTo>
                    <a:cubicBezTo>
                      <a:pt x="2745" y="536"/>
                      <a:pt x="2755" y="531"/>
                      <a:pt x="2765" y="531"/>
                    </a:cubicBezTo>
                    <a:lnTo>
                      <a:pt x="2781" y="531"/>
                    </a:lnTo>
                    <a:lnTo>
                      <a:pt x="2813" y="531"/>
                    </a:lnTo>
                    <a:lnTo>
                      <a:pt x="2829" y="531"/>
                    </a:lnTo>
                    <a:lnTo>
                      <a:pt x="2845" y="531"/>
                    </a:lnTo>
                    <a:lnTo>
                      <a:pt x="2861" y="531"/>
                    </a:lnTo>
                    <a:lnTo>
                      <a:pt x="2833" y="543"/>
                    </a:lnTo>
                    <a:lnTo>
                      <a:pt x="2849" y="527"/>
                    </a:lnTo>
                    <a:lnTo>
                      <a:pt x="2842" y="538"/>
                    </a:lnTo>
                    <a:lnTo>
                      <a:pt x="2858" y="506"/>
                    </a:lnTo>
                    <a:cubicBezTo>
                      <a:pt x="2864" y="492"/>
                      <a:pt x="2878" y="483"/>
                      <a:pt x="2893" y="483"/>
                    </a:cubicBezTo>
                    <a:lnTo>
                      <a:pt x="2909" y="483"/>
                    </a:lnTo>
                    <a:lnTo>
                      <a:pt x="2881" y="495"/>
                    </a:lnTo>
                    <a:lnTo>
                      <a:pt x="2897" y="479"/>
                    </a:lnTo>
                    <a:cubicBezTo>
                      <a:pt x="2905" y="472"/>
                      <a:pt x="2915" y="467"/>
                      <a:pt x="2925" y="467"/>
                    </a:cubicBezTo>
                    <a:lnTo>
                      <a:pt x="2957" y="467"/>
                    </a:lnTo>
                    <a:lnTo>
                      <a:pt x="2920" y="495"/>
                    </a:lnTo>
                    <a:lnTo>
                      <a:pt x="2936" y="447"/>
                    </a:lnTo>
                    <a:cubicBezTo>
                      <a:pt x="2937" y="441"/>
                      <a:pt x="2941" y="436"/>
                      <a:pt x="2945" y="431"/>
                    </a:cubicBezTo>
                    <a:lnTo>
                      <a:pt x="2961" y="415"/>
                    </a:lnTo>
                    <a:lnTo>
                      <a:pt x="2977" y="399"/>
                    </a:lnTo>
                    <a:lnTo>
                      <a:pt x="2970" y="410"/>
                    </a:lnTo>
                    <a:lnTo>
                      <a:pt x="2986" y="378"/>
                    </a:lnTo>
                    <a:cubicBezTo>
                      <a:pt x="2992" y="364"/>
                      <a:pt x="3006" y="355"/>
                      <a:pt x="3021" y="355"/>
                    </a:cubicBezTo>
                    <a:lnTo>
                      <a:pt x="3037" y="355"/>
                    </a:lnTo>
                    <a:lnTo>
                      <a:pt x="3009" y="367"/>
                    </a:lnTo>
                    <a:lnTo>
                      <a:pt x="3025" y="351"/>
                    </a:lnTo>
                    <a:cubicBezTo>
                      <a:pt x="3033" y="344"/>
                      <a:pt x="3043" y="339"/>
                      <a:pt x="3053" y="339"/>
                    </a:cubicBezTo>
                    <a:lnTo>
                      <a:pt x="3069" y="339"/>
                    </a:lnTo>
                    <a:lnTo>
                      <a:pt x="3101" y="339"/>
                    </a:lnTo>
                    <a:lnTo>
                      <a:pt x="3117" y="339"/>
                    </a:lnTo>
                    <a:lnTo>
                      <a:pt x="3089" y="351"/>
                    </a:lnTo>
                    <a:lnTo>
                      <a:pt x="3105" y="335"/>
                    </a:lnTo>
                    <a:cubicBezTo>
                      <a:pt x="3113" y="328"/>
                      <a:pt x="3123" y="323"/>
                      <a:pt x="3133" y="323"/>
                    </a:cubicBezTo>
                    <a:lnTo>
                      <a:pt x="3149" y="323"/>
                    </a:lnTo>
                    <a:lnTo>
                      <a:pt x="3165" y="323"/>
                    </a:lnTo>
                    <a:lnTo>
                      <a:pt x="3181" y="323"/>
                    </a:lnTo>
                    <a:lnTo>
                      <a:pt x="3153" y="335"/>
                    </a:lnTo>
                    <a:lnTo>
                      <a:pt x="3169" y="319"/>
                    </a:lnTo>
                    <a:cubicBezTo>
                      <a:pt x="3177" y="312"/>
                      <a:pt x="3187" y="307"/>
                      <a:pt x="3197" y="307"/>
                    </a:cubicBezTo>
                    <a:lnTo>
                      <a:pt x="3213" y="307"/>
                    </a:lnTo>
                    <a:lnTo>
                      <a:pt x="3196" y="312"/>
                    </a:lnTo>
                    <a:lnTo>
                      <a:pt x="3228" y="296"/>
                    </a:lnTo>
                    <a:cubicBezTo>
                      <a:pt x="3233" y="293"/>
                      <a:pt x="3239" y="291"/>
                      <a:pt x="3245" y="291"/>
                    </a:cubicBezTo>
                    <a:lnTo>
                      <a:pt x="3261" y="291"/>
                    </a:lnTo>
                    <a:lnTo>
                      <a:pt x="3277" y="291"/>
                    </a:lnTo>
                    <a:lnTo>
                      <a:pt x="3249" y="303"/>
                    </a:lnTo>
                    <a:lnTo>
                      <a:pt x="3265" y="287"/>
                    </a:lnTo>
                    <a:lnTo>
                      <a:pt x="3281" y="271"/>
                    </a:lnTo>
                    <a:lnTo>
                      <a:pt x="3297" y="255"/>
                    </a:lnTo>
                    <a:cubicBezTo>
                      <a:pt x="3305" y="248"/>
                      <a:pt x="3315" y="243"/>
                      <a:pt x="3325" y="243"/>
                    </a:cubicBezTo>
                    <a:lnTo>
                      <a:pt x="3341" y="243"/>
                    </a:lnTo>
                    <a:lnTo>
                      <a:pt x="3313" y="255"/>
                    </a:lnTo>
                    <a:lnTo>
                      <a:pt x="3329" y="239"/>
                    </a:lnTo>
                    <a:lnTo>
                      <a:pt x="3361" y="207"/>
                    </a:lnTo>
                    <a:cubicBezTo>
                      <a:pt x="3369" y="200"/>
                      <a:pt x="3379" y="195"/>
                      <a:pt x="3389" y="195"/>
                    </a:cubicBezTo>
                    <a:lnTo>
                      <a:pt x="3405" y="195"/>
                    </a:lnTo>
                    <a:lnTo>
                      <a:pt x="3377" y="207"/>
                    </a:lnTo>
                    <a:lnTo>
                      <a:pt x="3393" y="191"/>
                    </a:lnTo>
                    <a:lnTo>
                      <a:pt x="3386" y="202"/>
                    </a:lnTo>
                    <a:lnTo>
                      <a:pt x="3402" y="170"/>
                    </a:lnTo>
                    <a:cubicBezTo>
                      <a:pt x="3408" y="156"/>
                      <a:pt x="3422" y="147"/>
                      <a:pt x="3437" y="147"/>
                    </a:cubicBezTo>
                    <a:lnTo>
                      <a:pt x="3453" y="147"/>
                    </a:lnTo>
                    <a:lnTo>
                      <a:pt x="3425" y="159"/>
                    </a:lnTo>
                    <a:lnTo>
                      <a:pt x="3441" y="143"/>
                    </a:lnTo>
                    <a:cubicBezTo>
                      <a:pt x="3449" y="136"/>
                      <a:pt x="3459" y="131"/>
                      <a:pt x="3469" y="131"/>
                    </a:cubicBezTo>
                    <a:lnTo>
                      <a:pt x="3485" y="131"/>
                    </a:lnTo>
                    <a:lnTo>
                      <a:pt x="3457" y="143"/>
                    </a:lnTo>
                    <a:lnTo>
                      <a:pt x="3473" y="127"/>
                    </a:lnTo>
                    <a:lnTo>
                      <a:pt x="3505" y="95"/>
                    </a:lnTo>
                    <a:cubicBezTo>
                      <a:pt x="3513" y="88"/>
                      <a:pt x="3523" y="83"/>
                      <a:pt x="3533" y="83"/>
                    </a:cubicBezTo>
                    <a:lnTo>
                      <a:pt x="3549" y="83"/>
                    </a:lnTo>
                    <a:lnTo>
                      <a:pt x="3565" y="83"/>
                    </a:lnTo>
                    <a:lnTo>
                      <a:pt x="3537" y="95"/>
                    </a:lnTo>
                    <a:lnTo>
                      <a:pt x="3553" y="79"/>
                    </a:lnTo>
                    <a:lnTo>
                      <a:pt x="3569" y="63"/>
                    </a:lnTo>
                    <a:lnTo>
                      <a:pt x="3585" y="47"/>
                    </a:lnTo>
                    <a:lnTo>
                      <a:pt x="3601" y="31"/>
                    </a:lnTo>
                    <a:lnTo>
                      <a:pt x="3617" y="15"/>
                    </a:lnTo>
                    <a:cubicBezTo>
                      <a:pt x="3633" y="0"/>
                      <a:pt x="3658" y="0"/>
                      <a:pt x="3674" y="15"/>
                    </a:cubicBezTo>
                    <a:cubicBezTo>
                      <a:pt x="3689" y="31"/>
                      <a:pt x="3689" y="56"/>
                      <a:pt x="3674" y="72"/>
                    </a:cubicBezTo>
                    <a:lnTo>
                      <a:pt x="3658" y="88"/>
                    </a:lnTo>
                    <a:lnTo>
                      <a:pt x="3642" y="104"/>
                    </a:lnTo>
                    <a:lnTo>
                      <a:pt x="3626" y="120"/>
                    </a:lnTo>
                    <a:lnTo>
                      <a:pt x="3610" y="136"/>
                    </a:lnTo>
                    <a:lnTo>
                      <a:pt x="3594" y="152"/>
                    </a:lnTo>
                    <a:cubicBezTo>
                      <a:pt x="3586" y="159"/>
                      <a:pt x="3576" y="163"/>
                      <a:pt x="3565" y="163"/>
                    </a:cubicBezTo>
                    <a:lnTo>
                      <a:pt x="3549" y="163"/>
                    </a:lnTo>
                    <a:lnTo>
                      <a:pt x="3533" y="163"/>
                    </a:lnTo>
                    <a:lnTo>
                      <a:pt x="3562" y="152"/>
                    </a:lnTo>
                    <a:lnTo>
                      <a:pt x="3530" y="184"/>
                    </a:lnTo>
                    <a:lnTo>
                      <a:pt x="3514" y="200"/>
                    </a:lnTo>
                    <a:cubicBezTo>
                      <a:pt x="3506" y="207"/>
                      <a:pt x="3496" y="211"/>
                      <a:pt x="3485" y="211"/>
                    </a:cubicBezTo>
                    <a:lnTo>
                      <a:pt x="3469" y="211"/>
                    </a:lnTo>
                    <a:lnTo>
                      <a:pt x="3498" y="200"/>
                    </a:lnTo>
                    <a:lnTo>
                      <a:pt x="3482" y="216"/>
                    </a:lnTo>
                    <a:cubicBezTo>
                      <a:pt x="3474" y="223"/>
                      <a:pt x="3464" y="227"/>
                      <a:pt x="3453" y="227"/>
                    </a:cubicBezTo>
                    <a:lnTo>
                      <a:pt x="3437" y="227"/>
                    </a:lnTo>
                    <a:lnTo>
                      <a:pt x="3473" y="205"/>
                    </a:lnTo>
                    <a:lnTo>
                      <a:pt x="3457" y="237"/>
                    </a:lnTo>
                    <a:cubicBezTo>
                      <a:pt x="3455" y="241"/>
                      <a:pt x="3453" y="245"/>
                      <a:pt x="3450" y="248"/>
                    </a:cubicBezTo>
                    <a:lnTo>
                      <a:pt x="3434" y="264"/>
                    </a:lnTo>
                    <a:cubicBezTo>
                      <a:pt x="3426" y="271"/>
                      <a:pt x="3416" y="275"/>
                      <a:pt x="3405" y="275"/>
                    </a:cubicBezTo>
                    <a:lnTo>
                      <a:pt x="3389" y="275"/>
                    </a:lnTo>
                    <a:lnTo>
                      <a:pt x="3418" y="264"/>
                    </a:lnTo>
                    <a:lnTo>
                      <a:pt x="3386" y="296"/>
                    </a:lnTo>
                    <a:lnTo>
                      <a:pt x="3370" y="312"/>
                    </a:lnTo>
                    <a:cubicBezTo>
                      <a:pt x="3362" y="319"/>
                      <a:pt x="3352" y="323"/>
                      <a:pt x="3341" y="323"/>
                    </a:cubicBezTo>
                    <a:lnTo>
                      <a:pt x="3325" y="323"/>
                    </a:lnTo>
                    <a:lnTo>
                      <a:pt x="3354" y="312"/>
                    </a:lnTo>
                    <a:lnTo>
                      <a:pt x="3338" y="328"/>
                    </a:lnTo>
                    <a:lnTo>
                      <a:pt x="3322" y="344"/>
                    </a:lnTo>
                    <a:lnTo>
                      <a:pt x="3306" y="360"/>
                    </a:lnTo>
                    <a:cubicBezTo>
                      <a:pt x="3298" y="367"/>
                      <a:pt x="3288" y="371"/>
                      <a:pt x="3277" y="371"/>
                    </a:cubicBezTo>
                    <a:lnTo>
                      <a:pt x="3261" y="371"/>
                    </a:lnTo>
                    <a:lnTo>
                      <a:pt x="3245" y="371"/>
                    </a:lnTo>
                    <a:lnTo>
                      <a:pt x="3263" y="367"/>
                    </a:lnTo>
                    <a:lnTo>
                      <a:pt x="3231" y="383"/>
                    </a:lnTo>
                    <a:cubicBezTo>
                      <a:pt x="3226" y="386"/>
                      <a:pt x="3220" y="387"/>
                      <a:pt x="3213" y="387"/>
                    </a:cubicBezTo>
                    <a:lnTo>
                      <a:pt x="3197" y="387"/>
                    </a:lnTo>
                    <a:lnTo>
                      <a:pt x="3226" y="376"/>
                    </a:lnTo>
                    <a:lnTo>
                      <a:pt x="3210" y="392"/>
                    </a:lnTo>
                    <a:cubicBezTo>
                      <a:pt x="3202" y="399"/>
                      <a:pt x="3192" y="403"/>
                      <a:pt x="3181" y="403"/>
                    </a:cubicBezTo>
                    <a:lnTo>
                      <a:pt x="3165" y="403"/>
                    </a:lnTo>
                    <a:lnTo>
                      <a:pt x="3149" y="403"/>
                    </a:lnTo>
                    <a:lnTo>
                      <a:pt x="3133" y="403"/>
                    </a:lnTo>
                    <a:lnTo>
                      <a:pt x="3162" y="392"/>
                    </a:lnTo>
                    <a:lnTo>
                      <a:pt x="3146" y="408"/>
                    </a:lnTo>
                    <a:cubicBezTo>
                      <a:pt x="3138" y="415"/>
                      <a:pt x="3128" y="419"/>
                      <a:pt x="3117" y="419"/>
                    </a:cubicBezTo>
                    <a:lnTo>
                      <a:pt x="3101" y="419"/>
                    </a:lnTo>
                    <a:lnTo>
                      <a:pt x="3069" y="419"/>
                    </a:lnTo>
                    <a:lnTo>
                      <a:pt x="3053" y="419"/>
                    </a:lnTo>
                    <a:lnTo>
                      <a:pt x="3082" y="408"/>
                    </a:lnTo>
                    <a:lnTo>
                      <a:pt x="3066" y="424"/>
                    </a:lnTo>
                    <a:cubicBezTo>
                      <a:pt x="3058" y="431"/>
                      <a:pt x="3048" y="435"/>
                      <a:pt x="3037" y="435"/>
                    </a:cubicBezTo>
                    <a:lnTo>
                      <a:pt x="3021" y="435"/>
                    </a:lnTo>
                    <a:lnTo>
                      <a:pt x="3057" y="413"/>
                    </a:lnTo>
                    <a:lnTo>
                      <a:pt x="3041" y="445"/>
                    </a:lnTo>
                    <a:cubicBezTo>
                      <a:pt x="3039" y="449"/>
                      <a:pt x="3037" y="453"/>
                      <a:pt x="3034" y="456"/>
                    </a:cubicBezTo>
                    <a:lnTo>
                      <a:pt x="3018" y="472"/>
                    </a:lnTo>
                    <a:lnTo>
                      <a:pt x="3002" y="488"/>
                    </a:lnTo>
                    <a:lnTo>
                      <a:pt x="3011" y="472"/>
                    </a:lnTo>
                    <a:lnTo>
                      <a:pt x="2995" y="520"/>
                    </a:lnTo>
                    <a:cubicBezTo>
                      <a:pt x="2990" y="536"/>
                      <a:pt x="2975" y="547"/>
                      <a:pt x="2957" y="547"/>
                    </a:cubicBezTo>
                    <a:lnTo>
                      <a:pt x="2925" y="547"/>
                    </a:lnTo>
                    <a:lnTo>
                      <a:pt x="2954" y="536"/>
                    </a:lnTo>
                    <a:lnTo>
                      <a:pt x="2938" y="552"/>
                    </a:lnTo>
                    <a:cubicBezTo>
                      <a:pt x="2930" y="559"/>
                      <a:pt x="2920" y="563"/>
                      <a:pt x="2909" y="563"/>
                    </a:cubicBezTo>
                    <a:lnTo>
                      <a:pt x="2893" y="563"/>
                    </a:lnTo>
                    <a:lnTo>
                      <a:pt x="2929" y="541"/>
                    </a:lnTo>
                    <a:lnTo>
                      <a:pt x="2913" y="573"/>
                    </a:lnTo>
                    <a:cubicBezTo>
                      <a:pt x="2911" y="577"/>
                      <a:pt x="2909" y="581"/>
                      <a:pt x="2906" y="584"/>
                    </a:cubicBezTo>
                    <a:lnTo>
                      <a:pt x="2890" y="600"/>
                    </a:lnTo>
                    <a:cubicBezTo>
                      <a:pt x="2882" y="607"/>
                      <a:pt x="2872" y="611"/>
                      <a:pt x="2861" y="611"/>
                    </a:cubicBezTo>
                    <a:lnTo>
                      <a:pt x="2845" y="611"/>
                    </a:lnTo>
                    <a:lnTo>
                      <a:pt x="2829" y="611"/>
                    </a:lnTo>
                    <a:lnTo>
                      <a:pt x="2813" y="611"/>
                    </a:lnTo>
                    <a:lnTo>
                      <a:pt x="2781" y="611"/>
                    </a:lnTo>
                    <a:lnTo>
                      <a:pt x="2765" y="611"/>
                    </a:lnTo>
                    <a:lnTo>
                      <a:pt x="2794" y="600"/>
                    </a:lnTo>
                    <a:lnTo>
                      <a:pt x="2778" y="616"/>
                    </a:lnTo>
                    <a:lnTo>
                      <a:pt x="2785" y="605"/>
                    </a:lnTo>
                    <a:lnTo>
                      <a:pt x="2769" y="637"/>
                    </a:lnTo>
                    <a:cubicBezTo>
                      <a:pt x="2762" y="651"/>
                      <a:pt x="2749" y="659"/>
                      <a:pt x="2733" y="659"/>
                    </a:cubicBezTo>
                    <a:lnTo>
                      <a:pt x="2717" y="659"/>
                    </a:lnTo>
                    <a:lnTo>
                      <a:pt x="2701" y="659"/>
                    </a:lnTo>
                    <a:lnTo>
                      <a:pt x="2730" y="648"/>
                    </a:lnTo>
                    <a:lnTo>
                      <a:pt x="2714" y="664"/>
                    </a:lnTo>
                    <a:cubicBezTo>
                      <a:pt x="2706" y="671"/>
                      <a:pt x="2696" y="675"/>
                      <a:pt x="2685" y="675"/>
                    </a:cubicBezTo>
                    <a:lnTo>
                      <a:pt x="2669" y="675"/>
                    </a:lnTo>
                    <a:lnTo>
                      <a:pt x="2637" y="675"/>
                    </a:lnTo>
                    <a:lnTo>
                      <a:pt x="2666" y="664"/>
                    </a:lnTo>
                    <a:lnTo>
                      <a:pt x="2650" y="680"/>
                    </a:lnTo>
                    <a:cubicBezTo>
                      <a:pt x="2642" y="687"/>
                      <a:pt x="2632" y="691"/>
                      <a:pt x="2621" y="691"/>
                    </a:cubicBezTo>
                    <a:lnTo>
                      <a:pt x="2605" y="691"/>
                    </a:lnTo>
                    <a:lnTo>
                      <a:pt x="2589" y="691"/>
                    </a:lnTo>
                    <a:lnTo>
                      <a:pt x="2625" y="669"/>
                    </a:lnTo>
                    <a:lnTo>
                      <a:pt x="2609" y="701"/>
                    </a:lnTo>
                    <a:cubicBezTo>
                      <a:pt x="2607" y="705"/>
                      <a:pt x="2605" y="709"/>
                      <a:pt x="2602" y="712"/>
                    </a:cubicBezTo>
                    <a:lnTo>
                      <a:pt x="2586" y="728"/>
                    </a:lnTo>
                    <a:cubicBezTo>
                      <a:pt x="2578" y="735"/>
                      <a:pt x="2568" y="739"/>
                      <a:pt x="2557" y="739"/>
                    </a:cubicBezTo>
                    <a:lnTo>
                      <a:pt x="2541" y="739"/>
                    </a:lnTo>
                    <a:lnTo>
                      <a:pt x="2577" y="717"/>
                    </a:lnTo>
                    <a:lnTo>
                      <a:pt x="2561" y="749"/>
                    </a:lnTo>
                    <a:cubicBezTo>
                      <a:pt x="2554" y="763"/>
                      <a:pt x="2541" y="771"/>
                      <a:pt x="2525" y="771"/>
                    </a:cubicBezTo>
                    <a:lnTo>
                      <a:pt x="2493" y="771"/>
                    </a:lnTo>
                    <a:lnTo>
                      <a:pt x="2522" y="760"/>
                    </a:lnTo>
                    <a:lnTo>
                      <a:pt x="2506" y="776"/>
                    </a:lnTo>
                    <a:cubicBezTo>
                      <a:pt x="2498" y="783"/>
                      <a:pt x="2488" y="787"/>
                      <a:pt x="2477" y="787"/>
                    </a:cubicBezTo>
                    <a:lnTo>
                      <a:pt x="2461" y="787"/>
                    </a:lnTo>
                    <a:lnTo>
                      <a:pt x="2445" y="787"/>
                    </a:lnTo>
                    <a:lnTo>
                      <a:pt x="2429" y="787"/>
                    </a:lnTo>
                    <a:lnTo>
                      <a:pt x="2458" y="776"/>
                    </a:lnTo>
                    <a:lnTo>
                      <a:pt x="2442" y="792"/>
                    </a:lnTo>
                    <a:cubicBezTo>
                      <a:pt x="2434" y="799"/>
                      <a:pt x="2424" y="803"/>
                      <a:pt x="2413" y="803"/>
                    </a:cubicBezTo>
                    <a:lnTo>
                      <a:pt x="2397" y="803"/>
                    </a:lnTo>
                    <a:lnTo>
                      <a:pt x="2426" y="792"/>
                    </a:lnTo>
                    <a:lnTo>
                      <a:pt x="2410" y="808"/>
                    </a:lnTo>
                    <a:cubicBezTo>
                      <a:pt x="2402" y="815"/>
                      <a:pt x="2392" y="819"/>
                      <a:pt x="2381" y="819"/>
                    </a:cubicBezTo>
                    <a:lnTo>
                      <a:pt x="2349" y="819"/>
                    </a:lnTo>
                    <a:lnTo>
                      <a:pt x="2378" y="808"/>
                    </a:lnTo>
                    <a:lnTo>
                      <a:pt x="2362" y="824"/>
                    </a:lnTo>
                    <a:cubicBezTo>
                      <a:pt x="2354" y="831"/>
                      <a:pt x="2344" y="835"/>
                      <a:pt x="2333" y="835"/>
                    </a:cubicBezTo>
                    <a:lnTo>
                      <a:pt x="2317" y="835"/>
                    </a:lnTo>
                    <a:lnTo>
                      <a:pt x="2346" y="824"/>
                    </a:lnTo>
                    <a:lnTo>
                      <a:pt x="2330" y="840"/>
                    </a:lnTo>
                    <a:cubicBezTo>
                      <a:pt x="2322" y="847"/>
                      <a:pt x="2312" y="851"/>
                      <a:pt x="2301" y="851"/>
                    </a:cubicBezTo>
                    <a:lnTo>
                      <a:pt x="2285" y="851"/>
                    </a:lnTo>
                    <a:lnTo>
                      <a:pt x="2314" y="840"/>
                    </a:lnTo>
                    <a:lnTo>
                      <a:pt x="2298" y="856"/>
                    </a:lnTo>
                    <a:lnTo>
                      <a:pt x="2282" y="872"/>
                    </a:lnTo>
                    <a:lnTo>
                      <a:pt x="2266" y="888"/>
                    </a:lnTo>
                    <a:cubicBezTo>
                      <a:pt x="2263" y="891"/>
                      <a:pt x="2259" y="893"/>
                      <a:pt x="2255" y="895"/>
                    </a:cubicBezTo>
                    <a:lnTo>
                      <a:pt x="2223" y="911"/>
                    </a:lnTo>
                    <a:cubicBezTo>
                      <a:pt x="2218" y="914"/>
                      <a:pt x="2212" y="915"/>
                      <a:pt x="2205" y="915"/>
                    </a:cubicBezTo>
                    <a:lnTo>
                      <a:pt x="2189" y="915"/>
                    </a:lnTo>
                    <a:lnTo>
                      <a:pt x="2225" y="893"/>
                    </a:lnTo>
                    <a:lnTo>
                      <a:pt x="2209" y="925"/>
                    </a:lnTo>
                    <a:cubicBezTo>
                      <a:pt x="2202" y="939"/>
                      <a:pt x="2189" y="947"/>
                      <a:pt x="2173" y="947"/>
                    </a:cubicBezTo>
                    <a:lnTo>
                      <a:pt x="2157" y="947"/>
                    </a:lnTo>
                    <a:lnTo>
                      <a:pt x="2186" y="936"/>
                    </a:lnTo>
                    <a:lnTo>
                      <a:pt x="2170" y="952"/>
                    </a:lnTo>
                    <a:cubicBezTo>
                      <a:pt x="2162" y="959"/>
                      <a:pt x="2152" y="963"/>
                      <a:pt x="2141" y="963"/>
                    </a:cubicBezTo>
                    <a:lnTo>
                      <a:pt x="2125" y="963"/>
                    </a:lnTo>
                    <a:lnTo>
                      <a:pt x="2109" y="963"/>
                    </a:lnTo>
                    <a:lnTo>
                      <a:pt x="2138" y="952"/>
                    </a:lnTo>
                    <a:lnTo>
                      <a:pt x="2122" y="968"/>
                    </a:lnTo>
                    <a:cubicBezTo>
                      <a:pt x="2114" y="975"/>
                      <a:pt x="2104" y="979"/>
                      <a:pt x="2093" y="979"/>
                    </a:cubicBezTo>
                    <a:lnTo>
                      <a:pt x="2061" y="979"/>
                    </a:lnTo>
                    <a:lnTo>
                      <a:pt x="2090" y="968"/>
                    </a:lnTo>
                    <a:lnTo>
                      <a:pt x="2074" y="984"/>
                    </a:lnTo>
                    <a:cubicBezTo>
                      <a:pt x="2066" y="991"/>
                      <a:pt x="2056" y="995"/>
                      <a:pt x="2045" y="995"/>
                    </a:cubicBezTo>
                    <a:lnTo>
                      <a:pt x="2029" y="995"/>
                    </a:lnTo>
                    <a:lnTo>
                      <a:pt x="2013" y="995"/>
                    </a:lnTo>
                    <a:lnTo>
                      <a:pt x="2042" y="984"/>
                    </a:lnTo>
                    <a:lnTo>
                      <a:pt x="2026" y="1000"/>
                    </a:lnTo>
                    <a:cubicBezTo>
                      <a:pt x="2018" y="1007"/>
                      <a:pt x="2008" y="1011"/>
                      <a:pt x="1997" y="1011"/>
                    </a:cubicBezTo>
                    <a:lnTo>
                      <a:pt x="1981" y="1011"/>
                    </a:lnTo>
                    <a:lnTo>
                      <a:pt x="2010" y="1000"/>
                    </a:lnTo>
                    <a:lnTo>
                      <a:pt x="1994" y="1016"/>
                    </a:lnTo>
                    <a:cubicBezTo>
                      <a:pt x="1986" y="1023"/>
                      <a:pt x="1976" y="1027"/>
                      <a:pt x="1965" y="1027"/>
                    </a:cubicBezTo>
                    <a:lnTo>
                      <a:pt x="1949" y="1027"/>
                    </a:lnTo>
                    <a:lnTo>
                      <a:pt x="1917" y="1027"/>
                    </a:lnTo>
                    <a:lnTo>
                      <a:pt x="1946" y="1016"/>
                    </a:lnTo>
                    <a:lnTo>
                      <a:pt x="1930" y="1032"/>
                    </a:lnTo>
                    <a:cubicBezTo>
                      <a:pt x="1922" y="1039"/>
                      <a:pt x="1912" y="1043"/>
                      <a:pt x="1901" y="1043"/>
                    </a:cubicBezTo>
                    <a:lnTo>
                      <a:pt x="1885" y="1043"/>
                    </a:lnTo>
                    <a:lnTo>
                      <a:pt x="1869" y="1043"/>
                    </a:lnTo>
                    <a:lnTo>
                      <a:pt x="1905" y="1021"/>
                    </a:lnTo>
                    <a:lnTo>
                      <a:pt x="1889" y="1053"/>
                    </a:lnTo>
                    <a:cubicBezTo>
                      <a:pt x="1887" y="1057"/>
                      <a:pt x="1885" y="1061"/>
                      <a:pt x="1882" y="1064"/>
                    </a:cubicBezTo>
                    <a:lnTo>
                      <a:pt x="1866" y="1080"/>
                    </a:lnTo>
                    <a:lnTo>
                      <a:pt x="1850" y="1096"/>
                    </a:lnTo>
                    <a:cubicBezTo>
                      <a:pt x="1842" y="1103"/>
                      <a:pt x="1832" y="1107"/>
                      <a:pt x="1821" y="1107"/>
                    </a:cubicBezTo>
                    <a:lnTo>
                      <a:pt x="1805" y="1107"/>
                    </a:lnTo>
                    <a:lnTo>
                      <a:pt x="1834" y="1096"/>
                    </a:lnTo>
                    <a:lnTo>
                      <a:pt x="1802" y="1128"/>
                    </a:lnTo>
                    <a:cubicBezTo>
                      <a:pt x="1794" y="1135"/>
                      <a:pt x="1784" y="1139"/>
                      <a:pt x="1773" y="1139"/>
                    </a:cubicBezTo>
                    <a:lnTo>
                      <a:pt x="1757" y="1139"/>
                    </a:lnTo>
                    <a:lnTo>
                      <a:pt x="1741" y="1139"/>
                    </a:lnTo>
                    <a:lnTo>
                      <a:pt x="1779" y="1112"/>
                    </a:lnTo>
                    <a:lnTo>
                      <a:pt x="1763" y="1160"/>
                    </a:lnTo>
                    <a:cubicBezTo>
                      <a:pt x="1761" y="1166"/>
                      <a:pt x="1758" y="1171"/>
                      <a:pt x="1754" y="1176"/>
                    </a:cubicBezTo>
                    <a:lnTo>
                      <a:pt x="1738" y="1192"/>
                    </a:lnTo>
                    <a:lnTo>
                      <a:pt x="1722" y="1208"/>
                    </a:lnTo>
                    <a:cubicBezTo>
                      <a:pt x="1714" y="1215"/>
                      <a:pt x="1704" y="1219"/>
                      <a:pt x="1693" y="1219"/>
                    </a:cubicBezTo>
                    <a:lnTo>
                      <a:pt x="1677" y="1219"/>
                    </a:lnTo>
                    <a:lnTo>
                      <a:pt x="1661" y="1219"/>
                    </a:lnTo>
                    <a:lnTo>
                      <a:pt x="1629" y="1219"/>
                    </a:lnTo>
                    <a:lnTo>
                      <a:pt x="1613" y="1219"/>
                    </a:lnTo>
                    <a:lnTo>
                      <a:pt x="1597" y="1219"/>
                    </a:lnTo>
                    <a:lnTo>
                      <a:pt x="1626" y="1208"/>
                    </a:lnTo>
                    <a:lnTo>
                      <a:pt x="1610" y="1224"/>
                    </a:lnTo>
                    <a:lnTo>
                      <a:pt x="1619" y="1208"/>
                    </a:lnTo>
                    <a:lnTo>
                      <a:pt x="1603" y="1256"/>
                    </a:lnTo>
                    <a:cubicBezTo>
                      <a:pt x="1598" y="1272"/>
                      <a:pt x="1583" y="1283"/>
                      <a:pt x="1565" y="1283"/>
                    </a:cubicBezTo>
                    <a:lnTo>
                      <a:pt x="1549" y="1283"/>
                    </a:lnTo>
                    <a:lnTo>
                      <a:pt x="1578" y="1272"/>
                    </a:lnTo>
                    <a:lnTo>
                      <a:pt x="1562" y="1288"/>
                    </a:lnTo>
                    <a:cubicBezTo>
                      <a:pt x="1554" y="1295"/>
                      <a:pt x="1544" y="1299"/>
                      <a:pt x="1533" y="1299"/>
                    </a:cubicBezTo>
                    <a:lnTo>
                      <a:pt x="1517" y="1299"/>
                    </a:lnTo>
                    <a:lnTo>
                      <a:pt x="1485" y="1299"/>
                    </a:lnTo>
                    <a:lnTo>
                      <a:pt x="1469" y="1299"/>
                    </a:lnTo>
                    <a:lnTo>
                      <a:pt x="1498" y="1288"/>
                    </a:lnTo>
                    <a:lnTo>
                      <a:pt x="1482" y="1304"/>
                    </a:lnTo>
                    <a:lnTo>
                      <a:pt x="1466" y="1320"/>
                    </a:lnTo>
                    <a:lnTo>
                      <a:pt x="1450" y="1336"/>
                    </a:lnTo>
                    <a:lnTo>
                      <a:pt x="1457" y="1325"/>
                    </a:lnTo>
                    <a:lnTo>
                      <a:pt x="1441" y="1357"/>
                    </a:lnTo>
                    <a:cubicBezTo>
                      <a:pt x="1434" y="1371"/>
                      <a:pt x="1421" y="1379"/>
                      <a:pt x="1405" y="1379"/>
                    </a:cubicBezTo>
                    <a:lnTo>
                      <a:pt x="1389" y="1379"/>
                    </a:lnTo>
                    <a:lnTo>
                      <a:pt x="1373" y="1379"/>
                    </a:lnTo>
                    <a:lnTo>
                      <a:pt x="1341" y="1379"/>
                    </a:lnTo>
                    <a:lnTo>
                      <a:pt x="1370" y="1368"/>
                    </a:lnTo>
                    <a:lnTo>
                      <a:pt x="1354" y="1384"/>
                    </a:lnTo>
                    <a:cubicBezTo>
                      <a:pt x="1346" y="1391"/>
                      <a:pt x="1336" y="1395"/>
                      <a:pt x="1325" y="1395"/>
                    </a:cubicBezTo>
                    <a:lnTo>
                      <a:pt x="1309" y="1395"/>
                    </a:lnTo>
                    <a:lnTo>
                      <a:pt x="1293" y="1395"/>
                    </a:lnTo>
                    <a:lnTo>
                      <a:pt x="1277" y="1395"/>
                    </a:lnTo>
                    <a:lnTo>
                      <a:pt x="1306" y="1384"/>
                    </a:lnTo>
                    <a:lnTo>
                      <a:pt x="1290" y="1400"/>
                    </a:lnTo>
                    <a:lnTo>
                      <a:pt x="1274" y="1416"/>
                    </a:lnTo>
                    <a:cubicBezTo>
                      <a:pt x="1266" y="1423"/>
                      <a:pt x="1256" y="1427"/>
                      <a:pt x="1245" y="1427"/>
                    </a:cubicBezTo>
                    <a:lnTo>
                      <a:pt x="1229" y="1427"/>
                    </a:lnTo>
                    <a:lnTo>
                      <a:pt x="1247" y="1423"/>
                    </a:lnTo>
                    <a:lnTo>
                      <a:pt x="1215" y="1439"/>
                    </a:lnTo>
                    <a:lnTo>
                      <a:pt x="1226" y="1432"/>
                    </a:lnTo>
                    <a:lnTo>
                      <a:pt x="1210" y="1448"/>
                    </a:lnTo>
                    <a:lnTo>
                      <a:pt x="1194" y="1464"/>
                    </a:lnTo>
                    <a:lnTo>
                      <a:pt x="1178" y="1480"/>
                    </a:lnTo>
                    <a:lnTo>
                      <a:pt x="1162" y="1496"/>
                    </a:lnTo>
                    <a:cubicBezTo>
                      <a:pt x="1154" y="1503"/>
                      <a:pt x="1144" y="1507"/>
                      <a:pt x="1133" y="1507"/>
                    </a:cubicBezTo>
                    <a:lnTo>
                      <a:pt x="1117" y="1507"/>
                    </a:lnTo>
                    <a:lnTo>
                      <a:pt x="1153" y="1485"/>
                    </a:lnTo>
                    <a:lnTo>
                      <a:pt x="1137" y="1517"/>
                    </a:lnTo>
                    <a:cubicBezTo>
                      <a:pt x="1130" y="1531"/>
                      <a:pt x="1117" y="1539"/>
                      <a:pt x="1101" y="1539"/>
                    </a:cubicBezTo>
                    <a:lnTo>
                      <a:pt x="1085" y="1539"/>
                    </a:lnTo>
                    <a:lnTo>
                      <a:pt x="1103" y="1535"/>
                    </a:lnTo>
                    <a:lnTo>
                      <a:pt x="1071" y="1551"/>
                    </a:lnTo>
                    <a:lnTo>
                      <a:pt x="1082" y="1544"/>
                    </a:lnTo>
                    <a:lnTo>
                      <a:pt x="1066" y="1560"/>
                    </a:lnTo>
                    <a:lnTo>
                      <a:pt x="1050" y="1576"/>
                    </a:lnTo>
                    <a:cubicBezTo>
                      <a:pt x="1042" y="1583"/>
                      <a:pt x="1032" y="1587"/>
                      <a:pt x="1021" y="1587"/>
                    </a:cubicBezTo>
                    <a:lnTo>
                      <a:pt x="1005" y="1587"/>
                    </a:lnTo>
                    <a:lnTo>
                      <a:pt x="1034" y="1576"/>
                    </a:lnTo>
                    <a:lnTo>
                      <a:pt x="1018" y="1592"/>
                    </a:lnTo>
                    <a:cubicBezTo>
                      <a:pt x="1010" y="1599"/>
                      <a:pt x="1000" y="1603"/>
                      <a:pt x="989" y="1603"/>
                    </a:cubicBezTo>
                    <a:lnTo>
                      <a:pt x="973" y="1603"/>
                    </a:lnTo>
                    <a:lnTo>
                      <a:pt x="1002" y="1592"/>
                    </a:lnTo>
                    <a:lnTo>
                      <a:pt x="986" y="1608"/>
                    </a:lnTo>
                    <a:lnTo>
                      <a:pt x="970" y="1624"/>
                    </a:lnTo>
                    <a:cubicBezTo>
                      <a:pt x="967" y="1627"/>
                      <a:pt x="963" y="1629"/>
                      <a:pt x="959" y="1631"/>
                    </a:cubicBezTo>
                    <a:lnTo>
                      <a:pt x="927" y="1647"/>
                    </a:lnTo>
                    <a:lnTo>
                      <a:pt x="945" y="1629"/>
                    </a:lnTo>
                    <a:lnTo>
                      <a:pt x="929" y="1661"/>
                    </a:lnTo>
                    <a:cubicBezTo>
                      <a:pt x="922" y="1675"/>
                      <a:pt x="909" y="1683"/>
                      <a:pt x="893" y="1683"/>
                    </a:cubicBezTo>
                    <a:lnTo>
                      <a:pt x="877" y="1683"/>
                    </a:lnTo>
                    <a:lnTo>
                      <a:pt x="861" y="1683"/>
                    </a:lnTo>
                    <a:lnTo>
                      <a:pt x="845" y="1683"/>
                    </a:lnTo>
                    <a:lnTo>
                      <a:pt x="874" y="1672"/>
                    </a:lnTo>
                    <a:lnTo>
                      <a:pt x="858" y="1688"/>
                    </a:lnTo>
                    <a:cubicBezTo>
                      <a:pt x="850" y="1695"/>
                      <a:pt x="840" y="1699"/>
                      <a:pt x="829" y="1699"/>
                    </a:cubicBezTo>
                    <a:lnTo>
                      <a:pt x="813" y="1699"/>
                    </a:lnTo>
                    <a:lnTo>
                      <a:pt x="842" y="1688"/>
                    </a:lnTo>
                    <a:lnTo>
                      <a:pt x="826" y="1704"/>
                    </a:lnTo>
                    <a:cubicBezTo>
                      <a:pt x="823" y="1707"/>
                      <a:pt x="819" y="1709"/>
                      <a:pt x="815" y="1711"/>
                    </a:cubicBezTo>
                    <a:lnTo>
                      <a:pt x="783" y="1727"/>
                    </a:lnTo>
                    <a:cubicBezTo>
                      <a:pt x="778" y="1730"/>
                      <a:pt x="772" y="1731"/>
                      <a:pt x="765" y="1731"/>
                    </a:cubicBezTo>
                    <a:lnTo>
                      <a:pt x="749" y="1731"/>
                    </a:lnTo>
                    <a:lnTo>
                      <a:pt x="778" y="1720"/>
                    </a:lnTo>
                    <a:lnTo>
                      <a:pt x="762" y="1736"/>
                    </a:lnTo>
                    <a:lnTo>
                      <a:pt x="746" y="1752"/>
                    </a:lnTo>
                    <a:cubicBezTo>
                      <a:pt x="738" y="1759"/>
                      <a:pt x="728" y="1763"/>
                      <a:pt x="717" y="1763"/>
                    </a:cubicBezTo>
                    <a:lnTo>
                      <a:pt x="701" y="1763"/>
                    </a:lnTo>
                    <a:lnTo>
                      <a:pt x="685" y="1763"/>
                    </a:lnTo>
                    <a:lnTo>
                      <a:pt x="714" y="1752"/>
                    </a:lnTo>
                    <a:lnTo>
                      <a:pt x="698" y="1768"/>
                    </a:lnTo>
                    <a:cubicBezTo>
                      <a:pt x="690" y="1775"/>
                      <a:pt x="680" y="1779"/>
                      <a:pt x="669" y="1779"/>
                    </a:cubicBezTo>
                    <a:lnTo>
                      <a:pt x="653" y="1779"/>
                    </a:lnTo>
                    <a:lnTo>
                      <a:pt x="621" y="1779"/>
                    </a:lnTo>
                    <a:lnTo>
                      <a:pt x="659" y="1752"/>
                    </a:lnTo>
                    <a:lnTo>
                      <a:pt x="643" y="1800"/>
                    </a:lnTo>
                    <a:cubicBezTo>
                      <a:pt x="643" y="1802"/>
                      <a:pt x="642" y="1804"/>
                      <a:pt x="641" y="1805"/>
                    </a:cubicBezTo>
                    <a:lnTo>
                      <a:pt x="625" y="1837"/>
                    </a:lnTo>
                    <a:cubicBezTo>
                      <a:pt x="618" y="1851"/>
                      <a:pt x="605" y="1859"/>
                      <a:pt x="589" y="1859"/>
                    </a:cubicBezTo>
                    <a:lnTo>
                      <a:pt x="573" y="1859"/>
                    </a:lnTo>
                    <a:lnTo>
                      <a:pt x="602" y="1848"/>
                    </a:lnTo>
                    <a:lnTo>
                      <a:pt x="586" y="1864"/>
                    </a:lnTo>
                    <a:lnTo>
                      <a:pt x="570" y="1880"/>
                    </a:lnTo>
                    <a:lnTo>
                      <a:pt x="554" y="1896"/>
                    </a:lnTo>
                    <a:cubicBezTo>
                      <a:pt x="546" y="1903"/>
                      <a:pt x="536" y="1907"/>
                      <a:pt x="525" y="1907"/>
                    </a:cubicBezTo>
                    <a:lnTo>
                      <a:pt x="509" y="1907"/>
                    </a:lnTo>
                    <a:lnTo>
                      <a:pt x="527" y="1903"/>
                    </a:lnTo>
                    <a:lnTo>
                      <a:pt x="495" y="1919"/>
                    </a:lnTo>
                    <a:lnTo>
                      <a:pt x="506" y="1912"/>
                    </a:lnTo>
                    <a:lnTo>
                      <a:pt x="490" y="1928"/>
                    </a:lnTo>
                    <a:cubicBezTo>
                      <a:pt x="482" y="1935"/>
                      <a:pt x="472" y="1939"/>
                      <a:pt x="461" y="1939"/>
                    </a:cubicBezTo>
                    <a:lnTo>
                      <a:pt x="445" y="1939"/>
                    </a:lnTo>
                    <a:lnTo>
                      <a:pt x="474" y="1928"/>
                    </a:lnTo>
                    <a:lnTo>
                      <a:pt x="458" y="1944"/>
                    </a:lnTo>
                    <a:cubicBezTo>
                      <a:pt x="450" y="1951"/>
                      <a:pt x="440" y="1955"/>
                      <a:pt x="429" y="1955"/>
                    </a:cubicBezTo>
                    <a:lnTo>
                      <a:pt x="413" y="1955"/>
                    </a:lnTo>
                    <a:lnTo>
                      <a:pt x="442" y="1944"/>
                    </a:lnTo>
                    <a:lnTo>
                      <a:pt x="426" y="1960"/>
                    </a:lnTo>
                    <a:lnTo>
                      <a:pt x="410" y="1976"/>
                    </a:lnTo>
                    <a:cubicBezTo>
                      <a:pt x="402" y="1983"/>
                      <a:pt x="392" y="1987"/>
                      <a:pt x="381" y="1987"/>
                    </a:cubicBezTo>
                    <a:lnTo>
                      <a:pt x="365" y="1987"/>
                    </a:lnTo>
                    <a:lnTo>
                      <a:pt x="333" y="1987"/>
                    </a:lnTo>
                    <a:lnTo>
                      <a:pt x="317" y="1987"/>
                    </a:lnTo>
                    <a:lnTo>
                      <a:pt x="301" y="1987"/>
                    </a:lnTo>
                    <a:lnTo>
                      <a:pt x="337" y="1965"/>
                    </a:lnTo>
                    <a:lnTo>
                      <a:pt x="321" y="1997"/>
                    </a:lnTo>
                    <a:cubicBezTo>
                      <a:pt x="314" y="2011"/>
                      <a:pt x="301" y="2019"/>
                      <a:pt x="285" y="2019"/>
                    </a:cubicBezTo>
                    <a:lnTo>
                      <a:pt x="269" y="2019"/>
                    </a:lnTo>
                    <a:lnTo>
                      <a:pt x="298" y="2008"/>
                    </a:lnTo>
                    <a:lnTo>
                      <a:pt x="282" y="2024"/>
                    </a:lnTo>
                    <a:cubicBezTo>
                      <a:pt x="274" y="2031"/>
                      <a:pt x="264" y="2035"/>
                      <a:pt x="253" y="2035"/>
                    </a:cubicBezTo>
                    <a:lnTo>
                      <a:pt x="237" y="2035"/>
                    </a:lnTo>
                    <a:lnTo>
                      <a:pt x="266" y="2024"/>
                    </a:lnTo>
                    <a:lnTo>
                      <a:pt x="250" y="2040"/>
                    </a:lnTo>
                    <a:lnTo>
                      <a:pt x="218" y="2072"/>
                    </a:lnTo>
                    <a:cubicBezTo>
                      <a:pt x="210" y="2079"/>
                      <a:pt x="200" y="2083"/>
                      <a:pt x="189" y="2083"/>
                    </a:cubicBezTo>
                    <a:lnTo>
                      <a:pt x="173" y="2083"/>
                    </a:lnTo>
                    <a:lnTo>
                      <a:pt x="202" y="2072"/>
                    </a:lnTo>
                    <a:lnTo>
                      <a:pt x="186" y="2088"/>
                    </a:lnTo>
                    <a:lnTo>
                      <a:pt x="170" y="2104"/>
                    </a:lnTo>
                    <a:lnTo>
                      <a:pt x="154" y="2120"/>
                    </a:lnTo>
                    <a:cubicBezTo>
                      <a:pt x="146" y="2127"/>
                      <a:pt x="136" y="2131"/>
                      <a:pt x="125" y="2131"/>
                    </a:cubicBezTo>
                    <a:lnTo>
                      <a:pt x="109" y="2131"/>
                    </a:lnTo>
                    <a:lnTo>
                      <a:pt x="147" y="2104"/>
                    </a:lnTo>
                    <a:lnTo>
                      <a:pt x="131" y="2152"/>
                    </a:lnTo>
                    <a:cubicBezTo>
                      <a:pt x="126" y="2168"/>
                      <a:pt x="111" y="2179"/>
                      <a:pt x="93" y="2179"/>
                    </a:cubicBezTo>
                    <a:lnTo>
                      <a:pt x="77" y="2179"/>
                    </a:lnTo>
                    <a:lnTo>
                      <a:pt x="95" y="2175"/>
                    </a:lnTo>
                    <a:lnTo>
                      <a:pt x="63" y="2191"/>
                    </a:lnTo>
                    <a:cubicBezTo>
                      <a:pt x="44" y="2201"/>
                      <a:pt x="20" y="2193"/>
                      <a:pt x="10" y="2173"/>
                    </a:cubicBezTo>
                    <a:cubicBezTo>
                      <a:pt x="0" y="2154"/>
                      <a:pt x="8" y="2130"/>
                      <a:pt x="28" y="2120"/>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88" name="Freeform 17"/>
              <p:cNvSpPr>
                <a:spLocks/>
              </p:cNvSpPr>
              <p:nvPr/>
            </p:nvSpPr>
            <p:spPr bwMode="auto">
              <a:xfrm>
                <a:off x="7274079" y="2798763"/>
                <a:ext cx="971383" cy="641350"/>
              </a:xfrm>
              <a:custGeom>
                <a:avLst/>
                <a:gdLst>
                  <a:gd name="T0" fmla="*/ 152 w 3696"/>
                  <a:gd name="T1" fmla="*/ 1904 h 2048"/>
                  <a:gd name="T2" fmla="*/ 264 w 3696"/>
                  <a:gd name="T3" fmla="*/ 1856 h 2048"/>
                  <a:gd name="T4" fmla="*/ 341 w 3696"/>
                  <a:gd name="T5" fmla="*/ 1799 h 2048"/>
                  <a:gd name="T6" fmla="*/ 439 w 3696"/>
                  <a:gd name="T7" fmla="*/ 1669 h 2048"/>
                  <a:gd name="T8" fmla="*/ 568 w 3696"/>
                  <a:gd name="T9" fmla="*/ 1616 h 2048"/>
                  <a:gd name="T10" fmla="*/ 680 w 3696"/>
                  <a:gd name="T11" fmla="*/ 1520 h 2048"/>
                  <a:gd name="T12" fmla="*/ 824 w 3696"/>
                  <a:gd name="T13" fmla="*/ 1504 h 2048"/>
                  <a:gd name="T14" fmla="*/ 924 w 3696"/>
                  <a:gd name="T15" fmla="*/ 1452 h 2048"/>
                  <a:gd name="T16" fmla="*/ 1032 w 3696"/>
                  <a:gd name="T17" fmla="*/ 1376 h 2048"/>
                  <a:gd name="T18" fmla="*/ 1176 w 3696"/>
                  <a:gd name="T19" fmla="*/ 1344 h 2048"/>
                  <a:gd name="T20" fmla="*/ 1288 w 3696"/>
                  <a:gd name="T21" fmla="*/ 1280 h 2048"/>
                  <a:gd name="T22" fmla="*/ 1432 w 3696"/>
                  <a:gd name="T23" fmla="*/ 1232 h 2048"/>
                  <a:gd name="T24" fmla="*/ 1528 w 3696"/>
                  <a:gd name="T25" fmla="*/ 1168 h 2048"/>
                  <a:gd name="T26" fmla="*/ 1628 w 3696"/>
                  <a:gd name="T27" fmla="*/ 1052 h 2048"/>
                  <a:gd name="T28" fmla="*/ 1736 w 3696"/>
                  <a:gd name="T29" fmla="*/ 960 h 2048"/>
                  <a:gd name="T30" fmla="*/ 1848 w 3696"/>
                  <a:gd name="T31" fmla="*/ 880 h 2048"/>
                  <a:gd name="T32" fmla="*/ 1992 w 3696"/>
                  <a:gd name="T33" fmla="*/ 848 h 2048"/>
                  <a:gd name="T34" fmla="*/ 2120 w 3696"/>
                  <a:gd name="T35" fmla="*/ 800 h 2048"/>
                  <a:gd name="T36" fmla="*/ 2188 w 3696"/>
                  <a:gd name="T37" fmla="*/ 748 h 2048"/>
                  <a:gd name="T38" fmla="*/ 2277 w 3696"/>
                  <a:gd name="T39" fmla="*/ 727 h 2048"/>
                  <a:gd name="T40" fmla="*/ 2396 w 3696"/>
                  <a:gd name="T41" fmla="*/ 636 h 2048"/>
                  <a:gd name="T42" fmla="*/ 2536 w 3696"/>
                  <a:gd name="T43" fmla="*/ 576 h 2048"/>
                  <a:gd name="T44" fmla="*/ 2616 w 3696"/>
                  <a:gd name="T45" fmla="*/ 512 h 2048"/>
                  <a:gd name="T46" fmla="*/ 2709 w 3696"/>
                  <a:gd name="T47" fmla="*/ 519 h 2048"/>
                  <a:gd name="T48" fmla="*/ 2872 w 3696"/>
                  <a:gd name="T49" fmla="*/ 416 h 2048"/>
                  <a:gd name="T50" fmla="*/ 3000 w 3696"/>
                  <a:gd name="T51" fmla="*/ 368 h 2048"/>
                  <a:gd name="T52" fmla="*/ 3093 w 3696"/>
                  <a:gd name="T53" fmla="*/ 359 h 2048"/>
                  <a:gd name="T54" fmla="*/ 3240 w 3696"/>
                  <a:gd name="T55" fmla="*/ 224 h 2048"/>
                  <a:gd name="T56" fmla="*/ 3384 w 3696"/>
                  <a:gd name="T57" fmla="*/ 160 h 2048"/>
                  <a:gd name="T58" fmla="*/ 3480 w 3696"/>
                  <a:gd name="T59" fmla="*/ 64 h 2048"/>
                  <a:gd name="T60" fmla="*/ 3592 w 3696"/>
                  <a:gd name="T61" fmla="*/ 0 h 2048"/>
                  <a:gd name="T62" fmla="*/ 3612 w 3696"/>
                  <a:gd name="T63" fmla="*/ 58 h 2048"/>
                  <a:gd name="T64" fmla="*/ 3500 w 3696"/>
                  <a:gd name="T65" fmla="*/ 122 h 2048"/>
                  <a:gd name="T66" fmla="*/ 3336 w 3696"/>
                  <a:gd name="T67" fmla="*/ 240 h 2048"/>
                  <a:gd name="T68" fmla="*/ 3242 w 3696"/>
                  <a:gd name="T69" fmla="*/ 300 h 2048"/>
                  <a:gd name="T70" fmla="*/ 3112 w 3696"/>
                  <a:gd name="T71" fmla="*/ 416 h 2048"/>
                  <a:gd name="T72" fmla="*/ 3020 w 3696"/>
                  <a:gd name="T73" fmla="*/ 426 h 2048"/>
                  <a:gd name="T74" fmla="*/ 2894 w 3696"/>
                  <a:gd name="T75" fmla="*/ 469 h 2048"/>
                  <a:gd name="T76" fmla="*/ 2728 w 3696"/>
                  <a:gd name="T77" fmla="*/ 576 h 2048"/>
                  <a:gd name="T78" fmla="*/ 2629 w 3696"/>
                  <a:gd name="T79" fmla="*/ 581 h 2048"/>
                  <a:gd name="T80" fmla="*/ 2504 w 3696"/>
                  <a:gd name="T81" fmla="*/ 656 h 2048"/>
                  <a:gd name="T82" fmla="*/ 2408 w 3696"/>
                  <a:gd name="T83" fmla="*/ 720 h 2048"/>
                  <a:gd name="T84" fmla="*/ 2296 w 3696"/>
                  <a:gd name="T85" fmla="*/ 784 h 2048"/>
                  <a:gd name="T86" fmla="*/ 2184 w 3696"/>
                  <a:gd name="T87" fmla="*/ 816 h 2048"/>
                  <a:gd name="T88" fmla="*/ 2088 w 3696"/>
                  <a:gd name="T89" fmla="*/ 880 h 2048"/>
                  <a:gd name="T90" fmla="*/ 2005 w 3696"/>
                  <a:gd name="T91" fmla="*/ 917 h 2048"/>
                  <a:gd name="T92" fmla="*/ 1861 w 3696"/>
                  <a:gd name="T93" fmla="*/ 965 h 2048"/>
                  <a:gd name="T94" fmla="*/ 1749 w 3696"/>
                  <a:gd name="T95" fmla="*/ 1045 h 2048"/>
                  <a:gd name="T96" fmla="*/ 1637 w 3696"/>
                  <a:gd name="T97" fmla="*/ 1157 h 2048"/>
                  <a:gd name="T98" fmla="*/ 1548 w 3696"/>
                  <a:gd name="T99" fmla="*/ 1258 h 2048"/>
                  <a:gd name="T100" fmla="*/ 1400 w 3696"/>
                  <a:gd name="T101" fmla="*/ 1312 h 2048"/>
                  <a:gd name="T102" fmla="*/ 1301 w 3696"/>
                  <a:gd name="T103" fmla="*/ 1365 h 2048"/>
                  <a:gd name="T104" fmla="*/ 1144 w 3696"/>
                  <a:gd name="T105" fmla="*/ 1424 h 2048"/>
                  <a:gd name="T106" fmla="*/ 1045 w 3696"/>
                  <a:gd name="T107" fmla="*/ 1461 h 2048"/>
                  <a:gd name="T108" fmla="*/ 936 w 3696"/>
                  <a:gd name="T109" fmla="*/ 1536 h 2048"/>
                  <a:gd name="T110" fmla="*/ 837 w 3696"/>
                  <a:gd name="T111" fmla="*/ 1573 h 2048"/>
                  <a:gd name="T112" fmla="*/ 700 w 3696"/>
                  <a:gd name="T113" fmla="*/ 1610 h 2048"/>
                  <a:gd name="T114" fmla="*/ 581 w 3696"/>
                  <a:gd name="T115" fmla="*/ 1685 h 2048"/>
                  <a:gd name="T116" fmla="*/ 469 w 3696"/>
                  <a:gd name="T117" fmla="*/ 1749 h 2048"/>
                  <a:gd name="T118" fmla="*/ 389 w 3696"/>
                  <a:gd name="T119" fmla="*/ 1861 h 2048"/>
                  <a:gd name="T120" fmla="*/ 277 w 3696"/>
                  <a:gd name="T121" fmla="*/ 1941 h 2048"/>
                  <a:gd name="T122" fmla="*/ 120 w 3696"/>
                  <a:gd name="T123" fmla="*/ 198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6" h="2048">
                    <a:moveTo>
                      <a:pt x="40" y="1968"/>
                    </a:moveTo>
                    <a:lnTo>
                      <a:pt x="72" y="1968"/>
                    </a:lnTo>
                    <a:lnTo>
                      <a:pt x="37" y="1991"/>
                    </a:lnTo>
                    <a:lnTo>
                      <a:pt x="53" y="1959"/>
                    </a:lnTo>
                    <a:cubicBezTo>
                      <a:pt x="55" y="1955"/>
                      <a:pt x="57" y="1951"/>
                      <a:pt x="60" y="1948"/>
                    </a:cubicBezTo>
                    <a:lnTo>
                      <a:pt x="76" y="1932"/>
                    </a:lnTo>
                    <a:lnTo>
                      <a:pt x="92" y="1916"/>
                    </a:lnTo>
                    <a:cubicBezTo>
                      <a:pt x="100" y="1909"/>
                      <a:pt x="110" y="1904"/>
                      <a:pt x="120" y="1904"/>
                    </a:cubicBezTo>
                    <a:lnTo>
                      <a:pt x="136" y="1904"/>
                    </a:lnTo>
                    <a:lnTo>
                      <a:pt x="152" y="1904"/>
                    </a:lnTo>
                    <a:lnTo>
                      <a:pt x="168" y="1904"/>
                    </a:lnTo>
                    <a:lnTo>
                      <a:pt x="200" y="1904"/>
                    </a:lnTo>
                    <a:lnTo>
                      <a:pt x="216" y="1904"/>
                    </a:lnTo>
                    <a:lnTo>
                      <a:pt x="181" y="1927"/>
                    </a:lnTo>
                    <a:lnTo>
                      <a:pt x="197" y="1895"/>
                    </a:lnTo>
                    <a:cubicBezTo>
                      <a:pt x="203" y="1881"/>
                      <a:pt x="217" y="1872"/>
                      <a:pt x="232" y="1872"/>
                    </a:cubicBezTo>
                    <a:lnTo>
                      <a:pt x="248" y="1872"/>
                    </a:lnTo>
                    <a:lnTo>
                      <a:pt x="220" y="1884"/>
                    </a:lnTo>
                    <a:lnTo>
                      <a:pt x="236" y="1868"/>
                    </a:lnTo>
                    <a:cubicBezTo>
                      <a:pt x="244" y="1861"/>
                      <a:pt x="254" y="1856"/>
                      <a:pt x="264" y="1856"/>
                    </a:cubicBezTo>
                    <a:lnTo>
                      <a:pt x="280" y="1856"/>
                    </a:lnTo>
                    <a:lnTo>
                      <a:pt x="252" y="1868"/>
                    </a:lnTo>
                    <a:lnTo>
                      <a:pt x="268" y="1852"/>
                    </a:lnTo>
                    <a:cubicBezTo>
                      <a:pt x="276" y="1845"/>
                      <a:pt x="286" y="1840"/>
                      <a:pt x="296" y="1840"/>
                    </a:cubicBezTo>
                    <a:lnTo>
                      <a:pt x="312" y="1840"/>
                    </a:lnTo>
                    <a:lnTo>
                      <a:pt x="284" y="1852"/>
                    </a:lnTo>
                    <a:lnTo>
                      <a:pt x="316" y="1820"/>
                    </a:lnTo>
                    <a:lnTo>
                      <a:pt x="332" y="1804"/>
                    </a:lnTo>
                    <a:lnTo>
                      <a:pt x="348" y="1788"/>
                    </a:lnTo>
                    <a:lnTo>
                      <a:pt x="341" y="1799"/>
                    </a:lnTo>
                    <a:lnTo>
                      <a:pt x="357" y="1767"/>
                    </a:lnTo>
                    <a:cubicBezTo>
                      <a:pt x="359" y="1763"/>
                      <a:pt x="361" y="1759"/>
                      <a:pt x="364" y="1756"/>
                    </a:cubicBezTo>
                    <a:lnTo>
                      <a:pt x="380" y="1740"/>
                    </a:lnTo>
                    <a:lnTo>
                      <a:pt x="371" y="1756"/>
                    </a:lnTo>
                    <a:lnTo>
                      <a:pt x="387" y="1708"/>
                    </a:lnTo>
                    <a:cubicBezTo>
                      <a:pt x="392" y="1691"/>
                      <a:pt x="407" y="1680"/>
                      <a:pt x="424" y="1680"/>
                    </a:cubicBezTo>
                    <a:lnTo>
                      <a:pt x="440" y="1680"/>
                    </a:lnTo>
                    <a:lnTo>
                      <a:pt x="412" y="1692"/>
                    </a:lnTo>
                    <a:lnTo>
                      <a:pt x="428" y="1676"/>
                    </a:lnTo>
                    <a:cubicBezTo>
                      <a:pt x="431" y="1673"/>
                      <a:pt x="435" y="1671"/>
                      <a:pt x="439" y="1669"/>
                    </a:cubicBezTo>
                    <a:lnTo>
                      <a:pt x="471" y="1653"/>
                    </a:lnTo>
                    <a:lnTo>
                      <a:pt x="460" y="1660"/>
                    </a:lnTo>
                    <a:lnTo>
                      <a:pt x="476" y="1644"/>
                    </a:lnTo>
                    <a:cubicBezTo>
                      <a:pt x="484" y="1637"/>
                      <a:pt x="494" y="1632"/>
                      <a:pt x="504" y="1632"/>
                    </a:cubicBezTo>
                    <a:lnTo>
                      <a:pt x="520" y="1632"/>
                    </a:lnTo>
                    <a:lnTo>
                      <a:pt x="536" y="1632"/>
                    </a:lnTo>
                    <a:lnTo>
                      <a:pt x="508" y="1644"/>
                    </a:lnTo>
                    <a:lnTo>
                      <a:pt x="524" y="1628"/>
                    </a:lnTo>
                    <a:cubicBezTo>
                      <a:pt x="532" y="1621"/>
                      <a:pt x="542" y="1616"/>
                      <a:pt x="552" y="1616"/>
                    </a:cubicBezTo>
                    <a:lnTo>
                      <a:pt x="568" y="1616"/>
                    </a:lnTo>
                    <a:lnTo>
                      <a:pt x="584" y="1616"/>
                    </a:lnTo>
                    <a:lnTo>
                      <a:pt x="549" y="1639"/>
                    </a:lnTo>
                    <a:lnTo>
                      <a:pt x="565" y="1607"/>
                    </a:lnTo>
                    <a:cubicBezTo>
                      <a:pt x="571" y="1593"/>
                      <a:pt x="585" y="1584"/>
                      <a:pt x="600" y="1584"/>
                    </a:cubicBezTo>
                    <a:lnTo>
                      <a:pt x="632" y="1584"/>
                    </a:lnTo>
                    <a:lnTo>
                      <a:pt x="648" y="1584"/>
                    </a:lnTo>
                    <a:lnTo>
                      <a:pt x="613" y="1607"/>
                    </a:lnTo>
                    <a:lnTo>
                      <a:pt x="629" y="1575"/>
                    </a:lnTo>
                    <a:lnTo>
                      <a:pt x="645" y="1543"/>
                    </a:lnTo>
                    <a:cubicBezTo>
                      <a:pt x="651" y="1529"/>
                      <a:pt x="665" y="1520"/>
                      <a:pt x="680" y="1520"/>
                    </a:cubicBezTo>
                    <a:lnTo>
                      <a:pt x="696" y="1520"/>
                    </a:lnTo>
                    <a:lnTo>
                      <a:pt x="712" y="1520"/>
                    </a:lnTo>
                    <a:lnTo>
                      <a:pt x="728" y="1520"/>
                    </a:lnTo>
                    <a:lnTo>
                      <a:pt x="744" y="1520"/>
                    </a:lnTo>
                    <a:lnTo>
                      <a:pt x="776" y="1520"/>
                    </a:lnTo>
                    <a:lnTo>
                      <a:pt x="792" y="1520"/>
                    </a:lnTo>
                    <a:lnTo>
                      <a:pt x="764" y="1532"/>
                    </a:lnTo>
                    <a:lnTo>
                      <a:pt x="780" y="1516"/>
                    </a:lnTo>
                    <a:cubicBezTo>
                      <a:pt x="788" y="1509"/>
                      <a:pt x="798" y="1504"/>
                      <a:pt x="808" y="1504"/>
                    </a:cubicBezTo>
                    <a:lnTo>
                      <a:pt x="824" y="1504"/>
                    </a:lnTo>
                    <a:lnTo>
                      <a:pt x="840" y="1504"/>
                    </a:lnTo>
                    <a:lnTo>
                      <a:pt x="812" y="1516"/>
                    </a:lnTo>
                    <a:lnTo>
                      <a:pt x="828" y="1500"/>
                    </a:lnTo>
                    <a:lnTo>
                      <a:pt x="844" y="1484"/>
                    </a:lnTo>
                    <a:lnTo>
                      <a:pt x="860" y="1468"/>
                    </a:lnTo>
                    <a:cubicBezTo>
                      <a:pt x="868" y="1461"/>
                      <a:pt x="878" y="1456"/>
                      <a:pt x="888" y="1456"/>
                    </a:cubicBezTo>
                    <a:lnTo>
                      <a:pt x="920" y="1456"/>
                    </a:lnTo>
                    <a:lnTo>
                      <a:pt x="936" y="1456"/>
                    </a:lnTo>
                    <a:lnTo>
                      <a:pt x="908" y="1468"/>
                    </a:lnTo>
                    <a:lnTo>
                      <a:pt x="924" y="1452"/>
                    </a:lnTo>
                    <a:cubicBezTo>
                      <a:pt x="932" y="1445"/>
                      <a:pt x="942" y="1440"/>
                      <a:pt x="952" y="1440"/>
                    </a:cubicBezTo>
                    <a:lnTo>
                      <a:pt x="968" y="1440"/>
                    </a:lnTo>
                    <a:lnTo>
                      <a:pt x="984" y="1440"/>
                    </a:lnTo>
                    <a:lnTo>
                      <a:pt x="956" y="1452"/>
                    </a:lnTo>
                    <a:lnTo>
                      <a:pt x="972" y="1436"/>
                    </a:lnTo>
                    <a:lnTo>
                      <a:pt x="965" y="1447"/>
                    </a:lnTo>
                    <a:lnTo>
                      <a:pt x="981" y="1415"/>
                    </a:lnTo>
                    <a:cubicBezTo>
                      <a:pt x="983" y="1411"/>
                      <a:pt x="985" y="1407"/>
                      <a:pt x="988" y="1404"/>
                    </a:cubicBezTo>
                    <a:lnTo>
                      <a:pt x="1004" y="1388"/>
                    </a:lnTo>
                    <a:cubicBezTo>
                      <a:pt x="1012" y="1381"/>
                      <a:pt x="1022" y="1376"/>
                      <a:pt x="1032" y="1376"/>
                    </a:cubicBezTo>
                    <a:lnTo>
                      <a:pt x="1064" y="1376"/>
                    </a:lnTo>
                    <a:lnTo>
                      <a:pt x="1080" y="1376"/>
                    </a:lnTo>
                    <a:lnTo>
                      <a:pt x="1045" y="1399"/>
                    </a:lnTo>
                    <a:lnTo>
                      <a:pt x="1061" y="1367"/>
                    </a:lnTo>
                    <a:cubicBezTo>
                      <a:pt x="1067" y="1353"/>
                      <a:pt x="1081" y="1344"/>
                      <a:pt x="1096" y="1344"/>
                    </a:cubicBezTo>
                    <a:lnTo>
                      <a:pt x="1112" y="1344"/>
                    </a:lnTo>
                    <a:lnTo>
                      <a:pt x="1128" y="1344"/>
                    </a:lnTo>
                    <a:lnTo>
                      <a:pt x="1144" y="1344"/>
                    </a:lnTo>
                    <a:lnTo>
                      <a:pt x="1160" y="1344"/>
                    </a:lnTo>
                    <a:lnTo>
                      <a:pt x="1176" y="1344"/>
                    </a:lnTo>
                    <a:lnTo>
                      <a:pt x="1208" y="1344"/>
                    </a:lnTo>
                    <a:lnTo>
                      <a:pt x="1180" y="1356"/>
                    </a:lnTo>
                    <a:lnTo>
                      <a:pt x="1196" y="1340"/>
                    </a:lnTo>
                    <a:cubicBezTo>
                      <a:pt x="1204" y="1333"/>
                      <a:pt x="1214" y="1328"/>
                      <a:pt x="1224" y="1328"/>
                    </a:cubicBezTo>
                    <a:lnTo>
                      <a:pt x="1240" y="1328"/>
                    </a:lnTo>
                    <a:lnTo>
                      <a:pt x="1212" y="1340"/>
                    </a:lnTo>
                    <a:lnTo>
                      <a:pt x="1228" y="1324"/>
                    </a:lnTo>
                    <a:lnTo>
                      <a:pt x="1244" y="1308"/>
                    </a:lnTo>
                    <a:lnTo>
                      <a:pt x="1260" y="1292"/>
                    </a:lnTo>
                    <a:cubicBezTo>
                      <a:pt x="1268" y="1285"/>
                      <a:pt x="1278" y="1280"/>
                      <a:pt x="1288" y="1280"/>
                    </a:cubicBezTo>
                    <a:lnTo>
                      <a:pt x="1304" y="1280"/>
                    </a:lnTo>
                    <a:lnTo>
                      <a:pt x="1320" y="1280"/>
                    </a:lnTo>
                    <a:lnTo>
                      <a:pt x="1352" y="1280"/>
                    </a:lnTo>
                    <a:lnTo>
                      <a:pt x="1368" y="1280"/>
                    </a:lnTo>
                    <a:lnTo>
                      <a:pt x="1384" y="1280"/>
                    </a:lnTo>
                    <a:lnTo>
                      <a:pt x="1347" y="1308"/>
                    </a:lnTo>
                    <a:lnTo>
                      <a:pt x="1363" y="1260"/>
                    </a:lnTo>
                    <a:cubicBezTo>
                      <a:pt x="1368" y="1243"/>
                      <a:pt x="1383" y="1232"/>
                      <a:pt x="1400" y="1232"/>
                    </a:cubicBezTo>
                    <a:lnTo>
                      <a:pt x="1416" y="1232"/>
                    </a:lnTo>
                    <a:lnTo>
                      <a:pt x="1432" y="1232"/>
                    </a:lnTo>
                    <a:lnTo>
                      <a:pt x="1404" y="1244"/>
                    </a:lnTo>
                    <a:lnTo>
                      <a:pt x="1420" y="1228"/>
                    </a:lnTo>
                    <a:cubicBezTo>
                      <a:pt x="1428" y="1221"/>
                      <a:pt x="1438" y="1216"/>
                      <a:pt x="1448" y="1216"/>
                    </a:cubicBezTo>
                    <a:lnTo>
                      <a:pt x="1464" y="1216"/>
                    </a:lnTo>
                    <a:lnTo>
                      <a:pt x="1496" y="1216"/>
                    </a:lnTo>
                    <a:lnTo>
                      <a:pt x="1468" y="1228"/>
                    </a:lnTo>
                    <a:lnTo>
                      <a:pt x="1484" y="1212"/>
                    </a:lnTo>
                    <a:lnTo>
                      <a:pt x="1477" y="1223"/>
                    </a:lnTo>
                    <a:lnTo>
                      <a:pt x="1493" y="1191"/>
                    </a:lnTo>
                    <a:cubicBezTo>
                      <a:pt x="1499" y="1177"/>
                      <a:pt x="1513" y="1168"/>
                      <a:pt x="1528" y="1168"/>
                    </a:cubicBezTo>
                    <a:lnTo>
                      <a:pt x="1544" y="1168"/>
                    </a:lnTo>
                    <a:lnTo>
                      <a:pt x="1509" y="1191"/>
                    </a:lnTo>
                    <a:lnTo>
                      <a:pt x="1525" y="1159"/>
                    </a:lnTo>
                    <a:lnTo>
                      <a:pt x="1541" y="1127"/>
                    </a:lnTo>
                    <a:cubicBezTo>
                      <a:pt x="1547" y="1113"/>
                      <a:pt x="1561" y="1104"/>
                      <a:pt x="1576" y="1104"/>
                    </a:cubicBezTo>
                    <a:lnTo>
                      <a:pt x="1592" y="1104"/>
                    </a:lnTo>
                    <a:lnTo>
                      <a:pt x="1564" y="1116"/>
                    </a:lnTo>
                    <a:lnTo>
                      <a:pt x="1580" y="1100"/>
                    </a:lnTo>
                    <a:lnTo>
                      <a:pt x="1612" y="1068"/>
                    </a:lnTo>
                    <a:lnTo>
                      <a:pt x="1628" y="1052"/>
                    </a:lnTo>
                    <a:cubicBezTo>
                      <a:pt x="1636" y="1045"/>
                      <a:pt x="1646" y="1040"/>
                      <a:pt x="1656" y="1040"/>
                    </a:cubicBezTo>
                    <a:lnTo>
                      <a:pt x="1672" y="1040"/>
                    </a:lnTo>
                    <a:lnTo>
                      <a:pt x="1635" y="1068"/>
                    </a:lnTo>
                    <a:lnTo>
                      <a:pt x="1651" y="1020"/>
                    </a:lnTo>
                    <a:cubicBezTo>
                      <a:pt x="1656" y="1003"/>
                      <a:pt x="1671" y="992"/>
                      <a:pt x="1688" y="992"/>
                    </a:cubicBezTo>
                    <a:lnTo>
                      <a:pt x="1704" y="992"/>
                    </a:lnTo>
                    <a:lnTo>
                      <a:pt x="1676" y="1004"/>
                    </a:lnTo>
                    <a:lnTo>
                      <a:pt x="1692" y="988"/>
                    </a:lnTo>
                    <a:lnTo>
                      <a:pt x="1708" y="972"/>
                    </a:lnTo>
                    <a:cubicBezTo>
                      <a:pt x="1716" y="965"/>
                      <a:pt x="1726" y="960"/>
                      <a:pt x="1736" y="960"/>
                    </a:cubicBezTo>
                    <a:lnTo>
                      <a:pt x="1752" y="960"/>
                    </a:lnTo>
                    <a:lnTo>
                      <a:pt x="1724" y="972"/>
                    </a:lnTo>
                    <a:lnTo>
                      <a:pt x="1756" y="940"/>
                    </a:lnTo>
                    <a:cubicBezTo>
                      <a:pt x="1764" y="933"/>
                      <a:pt x="1774" y="928"/>
                      <a:pt x="1784" y="928"/>
                    </a:cubicBezTo>
                    <a:lnTo>
                      <a:pt x="1800" y="928"/>
                    </a:lnTo>
                    <a:lnTo>
                      <a:pt x="1772" y="940"/>
                    </a:lnTo>
                    <a:lnTo>
                      <a:pt x="1788" y="924"/>
                    </a:lnTo>
                    <a:lnTo>
                      <a:pt x="1804" y="908"/>
                    </a:lnTo>
                    <a:lnTo>
                      <a:pt x="1820" y="892"/>
                    </a:lnTo>
                    <a:cubicBezTo>
                      <a:pt x="1828" y="885"/>
                      <a:pt x="1838" y="880"/>
                      <a:pt x="1848" y="880"/>
                    </a:cubicBezTo>
                    <a:lnTo>
                      <a:pt x="1864" y="880"/>
                    </a:lnTo>
                    <a:lnTo>
                      <a:pt x="1880" y="880"/>
                    </a:lnTo>
                    <a:lnTo>
                      <a:pt x="1896" y="880"/>
                    </a:lnTo>
                    <a:lnTo>
                      <a:pt x="1928" y="880"/>
                    </a:lnTo>
                    <a:lnTo>
                      <a:pt x="1944" y="880"/>
                    </a:lnTo>
                    <a:lnTo>
                      <a:pt x="1916" y="892"/>
                    </a:lnTo>
                    <a:lnTo>
                      <a:pt x="1932" y="876"/>
                    </a:lnTo>
                    <a:lnTo>
                      <a:pt x="1948" y="860"/>
                    </a:lnTo>
                    <a:cubicBezTo>
                      <a:pt x="1956" y="853"/>
                      <a:pt x="1966" y="848"/>
                      <a:pt x="1976" y="848"/>
                    </a:cubicBezTo>
                    <a:lnTo>
                      <a:pt x="1992" y="848"/>
                    </a:lnTo>
                    <a:lnTo>
                      <a:pt x="2008" y="848"/>
                    </a:lnTo>
                    <a:lnTo>
                      <a:pt x="2024" y="848"/>
                    </a:lnTo>
                    <a:lnTo>
                      <a:pt x="1989" y="871"/>
                    </a:lnTo>
                    <a:lnTo>
                      <a:pt x="2005" y="839"/>
                    </a:lnTo>
                    <a:cubicBezTo>
                      <a:pt x="2009" y="831"/>
                      <a:pt x="2015" y="825"/>
                      <a:pt x="2023" y="821"/>
                    </a:cubicBezTo>
                    <a:lnTo>
                      <a:pt x="2055" y="805"/>
                    </a:lnTo>
                    <a:cubicBezTo>
                      <a:pt x="2060" y="802"/>
                      <a:pt x="2066" y="800"/>
                      <a:pt x="2072" y="800"/>
                    </a:cubicBezTo>
                    <a:lnTo>
                      <a:pt x="2088" y="800"/>
                    </a:lnTo>
                    <a:lnTo>
                      <a:pt x="2104" y="800"/>
                    </a:lnTo>
                    <a:lnTo>
                      <a:pt x="2120" y="800"/>
                    </a:lnTo>
                    <a:lnTo>
                      <a:pt x="2136" y="800"/>
                    </a:lnTo>
                    <a:lnTo>
                      <a:pt x="2099" y="828"/>
                    </a:lnTo>
                    <a:lnTo>
                      <a:pt x="2115" y="780"/>
                    </a:lnTo>
                    <a:cubicBezTo>
                      <a:pt x="2120" y="763"/>
                      <a:pt x="2135" y="752"/>
                      <a:pt x="2152" y="752"/>
                    </a:cubicBezTo>
                    <a:lnTo>
                      <a:pt x="2168" y="752"/>
                    </a:lnTo>
                    <a:lnTo>
                      <a:pt x="2140" y="764"/>
                    </a:lnTo>
                    <a:lnTo>
                      <a:pt x="2156" y="748"/>
                    </a:lnTo>
                    <a:cubicBezTo>
                      <a:pt x="2164" y="741"/>
                      <a:pt x="2174" y="736"/>
                      <a:pt x="2184" y="736"/>
                    </a:cubicBezTo>
                    <a:lnTo>
                      <a:pt x="2216" y="736"/>
                    </a:lnTo>
                    <a:lnTo>
                      <a:pt x="2188" y="748"/>
                    </a:lnTo>
                    <a:lnTo>
                      <a:pt x="2204" y="732"/>
                    </a:lnTo>
                    <a:cubicBezTo>
                      <a:pt x="2212" y="725"/>
                      <a:pt x="2222" y="720"/>
                      <a:pt x="2232" y="720"/>
                    </a:cubicBezTo>
                    <a:lnTo>
                      <a:pt x="2248" y="720"/>
                    </a:lnTo>
                    <a:lnTo>
                      <a:pt x="2264" y="720"/>
                    </a:lnTo>
                    <a:lnTo>
                      <a:pt x="2280" y="720"/>
                    </a:lnTo>
                    <a:lnTo>
                      <a:pt x="2252" y="732"/>
                    </a:lnTo>
                    <a:lnTo>
                      <a:pt x="2268" y="716"/>
                    </a:lnTo>
                    <a:cubicBezTo>
                      <a:pt x="2276" y="709"/>
                      <a:pt x="2286" y="704"/>
                      <a:pt x="2296" y="704"/>
                    </a:cubicBezTo>
                    <a:lnTo>
                      <a:pt x="2312" y="704"/>
                    </a:lnTo>
                    <a:lnTo>
                      <a:pt x="2277" y="727"/>
                    </a:lnTo>
                    <a:lnTo>
                      <a:pt x="2293" y="695"/>
                    </a:lnTo>
                    <a:cubicBezTo>
                      <a:pt x="2299" y="681"/>
                      <a:pt x="2313" y="672"/>
                      <a:pt x="2328" y="672"/>
                    </a:cubicBezTo>
                    <a:lnTo>
                      <a:pt x="2360" y="672"/>
                    </a:lnTo>
                    <a:lnTo>
                      <a:pt x="2376" y="672"/>
                    </a:lnTo>
                    <a:lnTo>
                      <a:pt x="2341" y="695"/>
                    </a:lnTo>
                    <a:lnTo>
                      <a:pt x="2357" y="663"/>
                    </a:lnTo>
                    <a:cubicBezTo>
                      <a:pt x="2363" y="649"/>
                      <a:pt x="2377" y="640"/>
                      <a:pt x="2392" y="640"/>
                    </a:cubicBezTo>
                    <a:lnTo>
                      <a:pt x="2408" y="640"/>
                    </a:lnTo>
                    <a:lnTo>
                      <a:pt x="2380" y="652"/>
                    </a:lnTo>
                    <a:lnTo>
                      <a:pt x="2396" y="636"/>
                    </a:lnTo>
                    <a:lnTo>
                      <a:pt x="2389" y="647"/>
                    </a:lnTo>
                    <a:lnTo>
                      <a:pt x="2405" y="615"/>
                    </a:lnTo>
                    <a:cubicBezTo>
                      <a:pt x="2411" y="601"/>
                      <a:pt x="2425" y="592"/>
                      <a:pt x="2440" y="592"/>
                    </a:cubicBezTo>
                    <a:lnTo>
                      <a:pt x="2456" y="592"/>
                    </a:lnTo>
                    <a:lnTo>
                      <a:pt x="2428" y="604"/>
                    </a:lnTo>
                    <a:lnTo>
                      <a:pt x="2444" y="588"/>
                    </a:lnTo>
                    <a:cubicBezTo>
                      <a:pt x="2452" y="581"/>
                      <a:pt x="2462" y="576"/>
                      <a:pt x="2472" y="576"/>
                    </a:cubicBezTo>
                    <a:lnTo>
                      <a:pt x="2504" y="576"/>
                    </a:lnTo>
                    <a:lnTo>
                      <a:pt x="2520" y="576"/>
                    </a:lnTo>
                    <a:lnTo>
                      <a:pt x="2536" y="576"/>
                    </a:lnTo>
                    <a:lnTo>
                      <a:pt x="2508" y="588"/>
                    </a:lnTo>
                    <a:lnTo>
                      <a:pt x="2524" y="572"/>
                    </a:lnTo>
                    <a:lnTo>
                      <a:pt x="2517" y="583"/>
                    </a:lnTo>
                    <a:lnTo>
                      <a:pt x="2533" y="551"/>
                    </a:lnTo>
                    <a:cubicBezTo>
                      <a:pt x="2539" y="537"/>
                      <a:pt x="2553" y="528"/>
                      <a:pt x="2568" y="528"/>
                    </a:cubicBezTo>
                    <a:lnTo>
                      <a:pt x="2584" y="528"/>
                    </a:lnTo>
                    <a:lnTo>
                      <a:pt x="2556" y="540"/>
                    </a:lnTo>
                    <a:lnTo>
                      <a:pt x="2572" y="524"/>
                    </a:lnTo>
                    <a:cubicBezTo>
                      <a:pt x="2580" y="517"/>
                      <a:pt x="2590" y="512"/>
                      <a:pt x="2600" y="512"/>
                    </a:cubicBezTo>
                    <a:lnTo>
                      <a:pt x="2616" y="512"/>
                    </a:lnTo>
                    <a:lnTo>
                      <a:pt x="2648" y="512"/>
                    </a:lnTo>
                    <a:lnTo>
                      <a:pt x="2620" y="524"/>
                    </a:lnTo>
                    <a:lnTo>
                      <a:pt x="2636" y="508"/>
                    </a:lnTo>
                    <a:cubicBezTo>
                      <a:pt x="2644" y="501"/>
                      <a:pt x="2654" y="496"/>
                      <a:pt x="2664" y="496"/>
                    </a:cubicBezTo>
                    <a:lnTo>
                      <a:pt x="2680" y="496"/>
                    </a:lnTo>
                    <a:lnTo>
                      <a:pt x="2696" y="496"/>
                    </a:lnTo>
                    <a:lnTo>
                      <a:pt x="2712" y="496"/>
                    </a:lnTo>
                    <a:lnTo>
                      <a:pt x="2728" y="496"/>
                    </a:lnTo>
                    <a:lnTo>
                      <a:pt x="2744" y="496"/>
                    </a:lnTo>
                    <a:lnTo>
                      <a:pt x="2709" y="519"/>
                    </a:lnTo>
                    <a:lnTo>
                      <a:pt x="2725" y="487"/>
                    </a:lnTo>
                    <a:cubicBezTo>
                      <a:pt x="2731" y="473"/>
                      <a:pt x="2745" y="464"/>
                      <a:pt x="2760" y="464"/>
                    </a:cubicBezTo>
                    <a:lnTo>
                      <a:pt x="2792" y="464"/>
                    </a:lnTo>
                    <a:lnTo>
                      <a:pt x="2808" y="464"/>
                    </a:lnTo>
                    <a:lnTo>
                      <a:pt x="2824" y="464"/>
                    </a:lnTo>
                    <a:lnTo>
                      <a:pt x="2840" y="464"/>
                    </a:lnTo>
                    <a:lnTo>
                      <a:pt x="2803" y="492"/>
                    </a:lnTo>
                    <a:lnTo>
                      <a:pt x="2819" y="444"/>
                    </a:lnTo>
                    <a:cubicBezTo>
                      <a:pt x="2824" y="427"/>
                      <a:pt x="2839" y="416"/>
                      <a:pt x="2856" y="416"/>
                    </a:cubicBezTo>
                    <a:lnTo>
                      <a:pt x="2872" y="416"/>
                    </a:lnTo>
                    <a:lnTo>
                      <a:pt x="2888" y="416"/>
                    </a:lnTo>
                    <a:lnTo>
                      <a:pt x="2904" y="416"/>
                    </a:lnTo>
                    <a:lnTo>
                      <a:pt x="2936" y="416"/>
                    </a:lnTo>
                    <a:lnTo>
                      <a:pt x="2952" y="416"/>
                    </a:lnTo>
                    <a:lnTo>
                      <a:pt x="2924" y="428"/>
                    </a:lnTo>
                    <a:lnTo>
                      <a:pt x="2940" y="412"/>
                    </a:lnTo>
                    <a:lnTo>
                      <a:pt x="2933" y="423"/>
                    </a:lnTo>
                    <a:lnTo>
                      <a:pt x="2949" y="391"/>
                    </a:lnTo>
                    <a:cubicBezTo>
                      <a:pt x="2955" y="377"/>
                      <a:pt x="2969" y="368"/>
                      <a:pt x="2984" y="368"/>
                    </a:cubicBezTo>
                    <a:lnTo>
                      <a:pt x="3000" y="368"/>
                    </a:lnTo>
                    <a:lnTo>
                      <a:pt x="3016" y="368"/>
                    </a:lnTo>
                    <a:lnTo>
                      <a:pt x="3032" y="368"/>
                    </a:lnTo>
                    <a:lnTo>
                      <a:pt x="3048" y="368"/>
                    </a:lnTo>
                    <a:lnTo>
                      <a:pt x="3020" y="380"/>
                    </a:lnTo>
                    <a:lnTo>
                      <a:pt x="3052" y="348"/>
                    </a:lnTo>
                    <a:cubicBezTo>
                      <a:pt x="3060" y="341"/>
                      <a:pt x="3070" y="336"/>
                      <a:pt x="3080" y="336"/>
                    </a:cubicBezTo>
                    <a:lnTo>
                      <a:pt x="3096" y="336"/>
                    </a:lnTo>
                    <a:lnTo>
                      <a:pt x="3112" y="336"/>
                    </a:lnTo>
                    <a:lnTo>
                      <a:pt x="3128" y="336"/>
                    </a:lnTo>
                    <a:lnTo>
                      <a:pt x="3093" y="359"/>
                    </a:lnTo>
                    <a:lnTo>
                      <a:pt x="3109" y="327"/>
                    </a:lnTo>
                    <a:cubicBezTo>
                      <a:pt x="3115" y="313"/>
                      <a:pt x="3129" y="304"/>
                      <a:pt x="3144" y="304"/>
                    </a:cubicBezTo>
                    <a:lnTo>
                      <a:pt x="3160" y="304"/>
                    </a:lnTo>
                    <a:lnTo>
                      <a:pt x="3125" y="327"/>
                    </a:lnTo>
                    <a:lnTo>
                      <a:pt x="3141" y="295"/>
                    </a:lnTo>
                    <a:lnTo>
                      <a:pt x="3157" y="263"/>
                    </a:lnTo>
                    <a:cubicBezTo>
                      <a:pt x="3161" y="255"/>
                      <a:pt x="3167" y="249"/>
                      <a:pt x="3175" y="245"/>
                    </a:cubicBezTo>
                    <a:lnTo>
                      <a:pt x="3207" y="229"/>
                    </a:lnTo>
                    <a:cubicBezTo>
                      <a:pt x="3212" y="226"/>
                      <a:pt x="3218" y="224"/>
                      <a:pt x="3224" y="224"/>
                    </a:cubicBezTo>
                    <a:lnTo>
                      <a:pt x="3240" y="224"/>
                    </a:lnTo>
                    <a:lnTo>
                      <a:pt x="3256" y="224"/>
                    </a:lnTo>
                    <a:lnTo>
                      <a:pt x="3272" y="224"/>
                    </a:lnTo>
                    <a:lnTo>
                      <a:pt x="3288" y="224"/>
                    </a:lnTo>
                    <a:lnTo>
                      <a:pt x="3304" y="224"/>
                    </a:lnTo>
                    <a:lnTo>
                      <a:pt x="3320" y="224"/>
                    </a:lnTo>
                    <a:lnTo>
                      <a:pt x="3282" y="255"/>
                    </a:lnTo>
                    <a:lnTo>
                      <a:pt x="3298" y="191"/>
                    </a:lnTo>
                    <a:cubicBezTo>
                      <a:pt x="3302" y="173"/>
                      <a:pt x="3318" y="160"/>
                      <a:pt x="3336" y="160"/>
                    </a:cubicBezTo>
                    <a:lnTo>
                      <a:pt x="3368" y="160"/>
                    </a:lnTo>
                    <a:lnTo>
                      <a:pt x="3384" y="160"/>
                    </a:lnTo>
                    <a:lnTo>
                      <a:pt x="3400" y="160"/>
                    </a:lnTo>
                    <a:lnTo>
                      <a:pt x="3365" y="183"/>
                    </a:lnTo>
                    <a:lnTo>
                      <a:pt x="3381" y="151"/>
                    </a:lnTo>
                    <a:lnTo>
                      <a:pt x="3397" y="119"/>
                    </a:lnTo>
                    <a:cubicBezTo>
                      <a:pt x="3403" y="105"/>
                      <a:pt x="3417" y="96"/>
                      <a:pt x="3432" y="96"/>
                    </a:cubicBezTo>
                    <a:lnTo>
                      <a:pt x="3448" y="96"/>
                    </a:lnTo>
                    <a:lnTo>
                      <a:pt x="3413" y="119"/>
                    </a:lnTo>
                    <a:lnTo>
                      <a:pt x="3429" y="87"/>
                    </a:lnTo>
                    <a:cubicBezTo>
                      <a:pt x="3435" y="73"/>
                      <a:pt x="3449" y="64"/>
                      <a:pt x="3464" y="64"/>
                    </a:cubicBezTo>
                    <a:lnTo>
                      <a:pt x="3480" y="64"/>
                    </a:lnTo>
                    <a:lnTo>
                      <a:pt x="3452" y="76"/>
                    </a:lnTo>
                    <a:lnTo>
                      <a:pt x="3484" y="44"/>
                    </a:lnTo>
                    <a:cubicBezTo>
                      <a:pt x="3492" y="37"/>
                      <a:pt x="3502" y="32"/>
                      <a:pt x="3512" y="32"/>
                    </a:cubicBezTo>
                    <a:lnTo>
                      <a:pt x="3528" y="32"/>
                    </a:lnTo>
                    <a:lnTo>
                      <a:pt x="3544" y="32"/>
                    </a:lnTo>
                    <a:lnTo>
                      <a:pt x="3560" y="32"/>
                    </a:lnTo>
                    <a:lnTo>
                      <a:pt x="3525" y="55"/>
                    </a:lnTo>
                    <a:lnTo>
                      <a:pt x="3541" y="23"/>
                    </a:lnTo>
                    <a:cubicBezTo>
                      <a:pt x="3547" y="9"/>
                      <a:pt x="3561" y="0"/>
                      <a:pt x="3576" y="0"/>
                    </a:cubicBezTo>
                    <a:lnTo>
                      <a:pt x="3592" y="0"/>
                    </a:lnTo>
                    <a:lnTo>
                      <a:pt x="3608" y="0"/>
                    </a:lnTo>
                    <a:lnTo>
                      <a:pt x="3624" y="0"/>
                    </a:lnTo>
                    <a:lnTo>
                      <a:pt x="3656" y="0"/>
                    </a:lnTo>
                    <a:cubicBezTo>
                      <a:pt x="3679" y="0"/>
                      <a:pt x="3696" y="18"/>
                      <a:pt x="3696" y="40"/>
                    </a:cubicBezTo>
                    <a:cubicBezTo>
                      <a:pt x="3696" y="63"/>
                      <a:pt x="3679" y="80"/>
                      <a:pt x="3656" y="80"/>
                    </a:cubicBezTo>
                    <a:lnTo>
                      <a:pt x="3624" y="80"/>
                    </a:lnTo>
                    <a:lnTo>
                      <a:pt x="3608" y="80"/>
                    </a:lnTo>
                    <a:lnTo>
                      <a:pt x="3592" y="80"/>
                    </a:lnTo>
                    <a:lnTo>
                      <a:pt x="3576" y="80"/>
                    </a:lnTo>
                    <a:lnTo>
                      <a:pt x="3612" y="58"/>
                    </a:lnTo>
                    <a:lnTo>
                      <a:pt x="3596" y="90"/>
                    </a:lnTo>
                    <a:cubicBezTo>
                      <a:pt x="3589" y="104"/>
                      <a:pt x="3576" y="112"/>
                      <a:pt x="3560" y="112"/>
                    </a:cubicBezTo>
                    <a:lnTo>
                      <a:pt x="3544" y="112"/>
                    </a:lnTo>
                    <a:lnTo>
                      <a:pt x="3528" y="112"/>
                    </a:lnTo>
                    <a:lnTo>
                      <a:pt x="3512" y="112"/>
                    </a:lnTo>
                    <a:lnTo>
                      <a:pt x="3541" y="101"/>
                    </a:lnTo>
                    <a:lnTo>
                      <a:pt x="3509" y="133"/>
                    </a:lnTo>
                    <a:cubicBezTo>
                      <a:pt x="3501" y="140"/>
                      <a:pt x="3491" y="144"/>
                      <a:pt x="3480" y="144"/>
                    </a:cubicBezTo>
                    <a:lnTo>
                      <a:pt x="3464" y="144"/>
                    </a:lnTo>
                    <a:lnTo>
                      <a:pt x="3500" y="122"/>
                    </a:lnTo>
                    <a:lnTo>
                      <a:pt x="3484" y="154"/>
                    </a:lnTo>
                    <a:cubicBezTo>
                      <a:pt x="3477" y="168"/>
                      <a:pt x="3464" y="176"/>
                      <a:pt x="3448" y="176"/>
                    </a:cubicBezTo>
                    <a:lnTo>
                      <a:pt x="3432" y="176"/>
                    </a:lnTo>
                    <a:lnTo>
                      <a:pt x="3468" y="154"/>
                    </a:lnTo>
                    <a:lnTo>
                      <a:pt x="3452" y="186"/>
                    </a:lnTo>
                    <a:lnTo>
                      <a:pt x="3436" y="218"/>
                    </a:lnTo>
                    <a:cubicBezTo>
                      <a:pt x="3429" y="232"/>
                      <a:pt x="3416" y="240"/>
                      <a:pt x="3400" y="240"/>
                    </a:cubicBezTo>
                    <a:lnTo>
                      <a:pt x="3384" y="240"/>
                    </a:lnTo>
                    <a:lnTo>
                      <a:pt x="3368" y="240"/>
                    </a:lnTo>
                    <a:lnTo>
                      <a:pt x="3336" y="240"/>
                    </a:lnTo>
                    <a:lnTo>
                      <a:pt x="3375" y="210"/>
                    </a:lnTo>
                    <a:lnTo>
                      <a:pt x="3359" y="274"/>
                    </a:lnTo>
                    <a:cubicBezTo>
                      <a:pt x="3355" y="292"/>
                      <a:pt x="3339" y="304"/>
                      <a:pt x="3320" y="304"/>
                    </a:cubicBezTo>
                    <a:lnTo>
                      <a:pt x="3304" y="304"/>
                    </a:lnTo>
                    <a:lnTo>
                      <a:pt x="3288" y="304"/>
                    </a:lnTo>
                    <a:lnTo>
                      <a:pt x="3272" y="304"/>
                    </a:lnTo>
                    <a:lnTo>
                      <a:pt x="3256" y="304"/>
                    </a:lnTo>
                    <a:lnTo>
                      <a:pt x="3240" y="304"/>
                    </a:lnTo>
                    <a:lnTo>
                      <a:pt x="3224" y="304"/>
                    </a:lnTo>
                    <a:lnTo>
                      <a:pt x="3242" y="300"/>
                    </a:lnTo>
                    <a:lnTo>
                      <a:pt x="3210" y="316"/>
                    </a:lnTo>
                    <a:lnTo>
                      <a:pt x="3228" y="298"/>
                    </a:lnTo>
                    <a:lnTo>
                      <a:pt x="3212" y="330"/>
                    </a:lnTo>
                    <a:lnTo>
                      <a:pt x="3196" y="362"/>
                    </a:lnTo>
                    <a:cubicBezTo>
                      <a:pt x="3189" y="376"/>
                      <a:pt x="3176" y="384"/>
                      <a:pt x="3160" y="384"/>
                    </a:cubicBezTo>
                    <a:lnTo>
                      <a:pt x="3144" y="384"/>
                    </a:lnTo>
                    <a:lnTo>
                      <a:pt x="3180" y="362"/>
                    </a:lnTo>
                    <a:lnTo>
                      <a:pt x="3164" y="394"/>
                    </a:lnTo>
                    <a:cubicBezTo>
                      <a:pt x="3157" y="408"/>
                      <a:pt x="3144" y="416"/>
                      <a:pt x="3128" y="416"/>
                    </a:cubicBezTo>
                    <a:lnTo>
                      <a:pt x="3112" y="416"/>
                    </a:lnTo>
                    <a:lnTo>
                      <a:pt x="3096" y="416"/>
                    </a:lnTo>
                    <a:lnTo>
                      <a:pt x="3080" y="416"/>
                    </a:lnTo>
                    <a:lnTo>
                      <a:pt x="3109" y="405"/>
                    </a:lnTo>
                    <a:lnTo>
                      <a:pt x="3077" y="437"/>
                    </a:lnTo>
                    <a:cubicBezTo>
                      <a:pt x="3069" y="444"/>
                      <a:pt x="3059" y="448"/>
                      <a:pt x="3048" y="448"/>
                    </a:cubicBezTo>
                    <a:lnTo>
                      <a:pt x="3032" y="448"/>
                    </a:lnTo>
                    <a:lnTo>
                      <a:pt x="3016" y="448"/>
                    </a:lnTo>
                    <a:lnTo>
                      <a:pt x="3000" y="448"/>
                    </a:lnTo>
                    <a:lnTo>
                      <a:pt x="2984" y="448"/>
                    </a:lnTo>
                    <a:lnTo>
                      <a:pt x="3020" y="426"/>
                    </a:lnTo>
                    <a:lnTo>
                      <a:pt x="3004" y="458"/>
                    </a:lnTo>
                    <a:cubicBezTo>
                      <a:pt x="3002" y="462"/>
                      <a:pt x="3000" y="466"/>
                      <a:pt x="2997" y="469"/>
                    </a:cubicBezTo>
                    <a:lnTo>
                      <a:pt x="2981" y="485"/>
                    </a:lnTo>
                    <a:cubicBezTo>
                      <a:pt x="2973" y="492"/>
                      <a:pt x="2963" y="496"/>
                      <a:pt x="2952" y="496"/>
                    </a:cubicBezTo>
                    <a:lnTo>
                      <a:pt x="2936" y="496"/>
                    </a:lnTo>
                    <a:lnTo>
                      <a:pt x="2904" y="496"/>
                    </a:lnTo>
                    <a:lnTo>
                      <a:pt x="2888" y="496"/>
                    </a:lnTo>
                    <a:lnTo>
                      <a:pt x="2872" y="496"/>
                    </a:lnTo>
                    <a:lnTo>
                      <a:pt x="2856" y="496"/>
                    </a:lnTo>
                    <a:lnTo>
                      <a:pt x="2894" y="469"/>
                    </a:lnTo>
                    <a:lnTo>
                      <a:pt x="2878" y="517"/>
                    </a:lnTo>
                    <a:cubicBezTo>
                      <a:pt x="2873" y="533"/>
                      <a:pt x="2858" y="544"/>
                      <a:pt x="2840" y="544"/>
                    </a:cubicBezTo>
                    <a:lnTo>
                      <a:pt x="2824" y="544"/>
                    </a:lnTo>
                    <a:lnTo>
                      <a:pt x="2808" y="544"/>
                    </a:lnTo>
                    <a:lnTo>
                      <a:pt x="2792" y="544"/>
                    </a:lnTo>
                    <a:lnTo>
                      <a:pt x="2760" y="544"/>
                    </a:lnTo>
                    <a:lnTo>
                      <a:pt x="2796" y="522"/>
                    </a:lnTo>
                    <a:lnTo>
                      <a:pt x="2780" y="554"/>
                    </a:lnTo>
                    <a:cubicBezTo>
                      <a:pt x="2773" y="568"/>
                      <a:pt x="2760" y="576"/>
                      <a:pt x="2744" y="576"/>
                    </a:cubicBezTo>
                    <a:lnTo>
                      <a:pt x="2728" y="576"/>
                    </a:lnTo>
                    <a:lnTo>
                      <a:pt x="2712" y="576"/>
                    </a:lnTo>
                    <a:lnTo>
                      <a:pt x="2696" y="576"/>
                    </a:lnTo>
                    <a:lnTo>
                      <a:pt x="2680" y="576"/>
                    </a:lnTo>
                    <a:lnTo>
                      <a:pt x="2664" y="576"/>
                    </a:lnTo>
                    <a:lnTo>
                      <a:pt x="2693" y="565"/>
                    </a:lnTo>
                    <a:lnTo>
                      <a:pt x="2677" y="581"/>
                    </a:lnTo>
                    <a:cubicBezTo>
                      <a:pt x="2669" y="588"/>
                      <a:pt x="2659" y="592"/>
                      <a:pt x="2648" y="592"/>
                    </a:cubicBezTo>
                    <a:lnTo>
                      <a:pt x="2616" y="592"/>
                    </a:lnTo>
                    <a:lnTo>
                      <a:pt x="2600" y="592"/>
                    </a:lnTo>
                    <a:lnTo>
                      <a:pt x="2629" y="581"/>
                    </a:lnTo>
                    <a:lnTo>
                      <a:pt x="2613" y="597"/>
                    </a:lnTo>
                    <a:cubicBezTo>
                      <a:pt x="2605" y="604"/>
                      <a:pt x="2595" y="608"/>
                      <a:pt x="2584" y="608"/>
                    </a:cubicBezTo>
                    <a:lnTo>
                      <a:pt x="2568" y="608"/>
                    </a:lnTo>
                    <a:lnTo>
                      <a:pt x="2604" y="586"/>
                    </a:lnTo>
                    <a:lnTo>
                      <a:pt x="2588" y="618"/>
                    </a:lnTo>
                    <a:cubicBezTo>
                      <a:pt x="2586" y="622"/>
                      <a:pt x="2584" y="626"/>
                      <a:pt x="2581" y="629"/>
                    </a:cubicBezTo>
                    <a:lnTo>
                      <a:pt x="2565" y="645"/>
                    </a:lnTo>
                    <a:cubicBezTo>
                      <a:pt x="2557" y="652"/>
                      <a:pt x="2547" y="656"/>
                      <a:pt x="2536" y="656"/>
                    </a:cubicBezTo>
                    <a:lnTo>
                      <a:pt x="2520" y="656"/>
                    </a:lnTo>
                    <a:lnTo>
                      <a:pt x="2504" y="656"/>
                    </a:lnTo>
                    <a:lnTo>
                      <a:pt x="2472" y="656"/>
                    </a:lnTo>
                    <a:lnTo>
                      <a:pt x="2501" y="645"/>
                    </a:lnTo>
                    <a:lnTo>
                      <a:pt x="2485" y="661"/>
                    </a:lnTo>
                    <a:cubicBezTo>
                      <a:pt x="2477" y="668"/>
                      <a:pt x="2467" y="672"/>
                      <a:pt x="2456" y="672"/>
                    </a:cubicBezTo>
                    <a:lnTo>
                      <a:pt x="2440" y="672"/>
                    </a:lnTo>
                    <a:lnTo>
                      <a:pt x="2476" y="650"/>
                    </a:lnTo>
                    <a:lnTo>
                      <a:pt x="2460" y="682"/>
                    </a:lnTo>
                    <a:cubicBezTo>
                      <a:pt x="2458" y="686"/>
                      <a:pt x="2456" y="690"/>
                      <a:pt x="2453" y="693"/>
                    </a:cubicBezTo>
                    <a:lnTo>
                      <a:pt x="2437" y="709"/>
                    </a:lnTo>
                    <a:cubicBezTo>
                      <a:pt x="2429" y="716"/>
                      <a:pt x="2419" y="720"/>
                      <a:pt x="2408" y="720"/>
                    </a:cubicBezTo>
                    <a:lnTo>
                      <a:pt x="2392" y="720"/>
                    </a:lnTo>
                    <a:lnTo>
                      <a:pt x="2428" y="698"/>
                    </a:lnTo>
                    <a:lnTo>
                      <a:pt x="2412" y="730"/>
                    </a:lnTo>
                    <a:cubicBezTo>
                      <a:pt x="2405" y="744"/>
                      <a:pt x="2392" y="752"/>
                      <a:pt x="2376" y="752"/>
                    </a:cubicBezTo>
                    <a:lnTo>
                      <a:pt x="2360" y="752"/>
                    </a:lnTo>
                    <a:lnTo>
                      <a:pt x="2328" y="752"/>
                    </a:lnTo>
                    <a:lnTo>
                      <a:pt x="2364" y="730"/>
                    </a:lnTo>
                    <a:lnTo>
                      <a:pt x="2348" y="762"/>
                    </a:lnTo>
                    <a:cubicBezTo>
                      <a:pt x="2341" y="776"/>
                      <a:pt x="2328" y="784"/>
                      <a:pt x="2312" y="784"/>
                    </a:cubicBezTo>
                    <a:lnTo>
                      <a:pt x="2296" y="784"/>
                    </a:lnTo>
                    <a:lnTo>
                      <a:pt x="2325" y="773"/>
                    </a:lnTo>
                    <a:lnTo>
                      <a:pt x="2309" y="789"/>
                    </a:lnTo>
                    <a:cubicBezTo>
                      <a:pt x="2301" y="796"/>
                      <a:pt x="2291" y="800"/>
                      <a:pt x="2280" y="800"/>
                    </a:cubicBezTo>
                    <a:lnTo>
                      <a:pt x="2264" y="800"/>
                    </a:lnTo>
                    <a:lnTo>
                      <a:pt x="2248" y="800"/>
                    </a:lnTo>
                    <a:lnTo>
                      <a:pt x="2232" y="800"/>
                    </a:lnTo>
                    <a:lnTo>
                      <a:pt x="2261" y="789"/>
                    </a:lnTo>
                    <a:lnTo>
                      <a:pt x="2245" y="805"/>
                    </a:lnTo>
                    <a:cubicBezTo>
                      <a:pt x="2237" y="812"/>
                      <a:pt x="2227" y="816"/>
                      <a:pt x="2216" y="816"/>
                    </a:cubicBezTo>
                    <a:lnTo>
                      <a:pt x="2184" y="816"/>
                    </a:lnTo>
                    <a:lnTo>
                      <a:pt x="2213" y="805"/>
                    </a:lnTo>
                    <a:lnTo>
                      <a:pt x="2197" y="821"/>
                    </a:lnTo>
                    <a:cubicBezTo>
                      <a:pt x="2189" y="828"/>
                      <a:pt x="2179" y="832"/>
                      <a:pt x="2168" y="832"/>
                    </a:cubicBezTo>
                    <a:lnTo>
                      <a:pt x="2152" y="832"/>
                    </a:lnTo>
                    <a:lnTo>
                      <a:pt x="2190" y="805"/>
                    </a:lnTo>
                    <a:lnTo>
                      <a:pt x="2174" y="853"/>
                    </a:lnTo>
                    <a:cubicBezTo>
                      <a:pt x="2169" y="869"/>
                      <a:pt x="2154" y="880"/>
                      <a:pt x="2136" y="880"/>
                    </a:cubicBezTo>
                    <a:lnTo>
                      <a:pt x="2120" y="880"/>
                    </a:lnTo>
                    <a:lnTo>
                      <a:pt x="2104" y="880"/>
                    </a:lnTo>
                    <a:lnTo>
                      <a:pt x="2088" y="880"/>
                    </a:lnTo>
                    <a:lnTo>
                      <a:pt x="2072" y="880"/>
                    </a:lnTo>
                    <a:lnTo>
                      <a:pt x="2090" y="876"/>
                    </a:lnTo>
                    <a:lnTo>
                      <a:pt x="2058" y="892"/>
                    </a:lnTo>
                    <a:lnTo>
                      <a:pt x="2076" y="874"/>
                    </a:lnTo>
                    <a:lnTo>
                      <a:pt x="2060" y="906"/>
                    </a:lnTo>
                    <a:cubicBezTo>
                      <a:pt x="2053" y="920"/>
                      <a:pt x="2040" y="928"/>
                      <a:pt x="2024" y="928"/>
                    </a:cubicBezTo>
                    <a:lnTo>
                      <a:pt x="2008" y="928"/>
                    </a:lnTo>
                    <a:lnTo>
                      <a:pt x="1992" y="928"/>
                    </a:lnTo>
                    <a:lnTo>
                      <a:pt x="1976" y="928"/>
                    </a:lnTo>
                    <a:lnTo>
                      <a:pt x="2005" y="917"/>
                    </a:lnTo>
                    <a:lnTo>
                      <a:pt x="1989" y="933"/>
                    </a:lnTo>
                    <a:lnTo>
                      <a:pt x="1973" y="949"/>
                    </a:lnTo>
                    <a:cubicBezTo>
                      <a:pt x="1965" y="956"/>
                      <a:pt x="1955" y="960"/>
                      <a:pt x="1944" y="960"/>
                    </a:cubicBezTo>
                    <a:lnTo>
                      <a:pt x="1928" y="960"/>
                    </a:lnTo>
                    <a:lnTo>
                      <a:pt x="1896" y="960"/>
                    </a:lnTo>
                    <a:lnTo>
                      <a:pt x="1880" y="960"/>
                    </a:lnTo>
                    <a:lnTo>
                      <a:pt x="1864" y="960"/>
                    </a:lnTo>
                    <a:lnTo>
                      <a:pt x="1848" y="960"/>
                    </a:lnTo>
                    <a:lnTo>
                      <a:pt x="1877" y="949"/>
                    </a:lnTo>
                    <a:lnTo>
                      <a:pt x="1861" y="965"/>
                    </a:lnTo>
                    <a:lnTo>
                      <a:pt x="1845" y="981"/>
                    </a:lnTo>
                    <a:lnTo>
                      <a:pt x="1829" y="997"/>
                    </a:lnTo>
                    <a:cubicBezTo>
                      <a:pt x="1821" y="1004"/>
                      <a:pt x="1811" y="1008"/>
                      <a:pt x="1800" y="1008"/>
                    </a:cubicBezTo>
                    <a:lnTo>
                      <a:pt x="1784" y="1008"/>
                    </a:lnTo>
                    <a:lnTo>
                      <a:pt x="1813" y="997"/>
                    </a:lnTo>
                    <a:lnTo>
                      <a:pt x="1781" y="1029"/>
                    </a:lnTo>
                    <a:cubicBezTo>
                      <a:pt x="1773" y="1036"/>
                      <a:pt x="1763" y="1040"/>
                      <a:pt x="1752" y="1040"/>
                    </a:cubicBezTo>
                    <a:lnTo>
                      <a:pt x="1736" y="1040"/>
                    </a:lnTo>
                    <a:lnTo>
                      <a:pt x="1765" y="1029"/>
                    </a:lnTo>
                    <a:lnTo>
                      <a:pt x="1749" y="1045"/>
                    </a:lnTo>
                    <a:lnTo>
                      <a:pt x="1733" y="1061"/>
                    </a:lnTo>
                    <a:cubicBezTo>
                      <a:pt x="1725" y="1068"/>
                      <a:pt x="1715" y="1072"/>
                      <a:pt x="1704" y="1072"/>
                    </a:cubicBezTo>
                    <a:lnTo>
                      <a:pt x="1688" y="1072"/>
                    </a:lnTo>
                    <a:lnTo>
                      <a:pt x="1726" y="1045"/>
                    </a:lnTo>
                    <a:lnTo>
                      <a:pt x="1710" y="1093"/>
                    </a:lnTo>
                    <a:cubicBezTo>
                      <a:pt x="1705" y="1109"/>
                      <a:pt x="1690" y="1120"/>
                      <a:pt x="1672" y="1120"/>
                    </a:cubicBezTo>
                    <a:lnTo>
                      <a:pt x="1656" y="1120"/>
                    </a:lnTo>
                    <a:lnTo>
                      <a:pt x="1685" y="1109"/>
                    </a:lnTo>
                    <a:lnTo>
                      <a:pt x="1669" y="1125"/>
                    </a:lnTo>
                    <a:lnTo>
                      <a:pt x="1637" y="1157"/>
                    </a:lnTo>
                    <a:lnTo>
                      <a:pt x="1621" y="1173"/>
                    </a:lnTo>
                    <a:cubicBezTo>
                      <a:pt x="1613" y="1180"/>
                      <a:pt x="1603" y="1184"/>
                      <a:pt x="1592" y="1184"/>
                    </a:cubicBezTo>
                    <a:lnTo>
                      <a:pt x="1576" y="1184"/>
                    </a:lnTo>
                    <a:lnTo>
                      <a:pt x="1612" y="1162"/>
                    </a:lnTo>
                    <a:lnTo>
                      <a:pt x="1596" y="1194"/>
                    </a:lnTo>
                    <a:lnTo>
                      <a:pt x="1580" y="1226"/>
                    </a:lnTo>
                    <a:cubicBezTo>
                      <a:pt x="1573" y="1240"/>
                      <a:pt x="1560" y="1248"/>
                      <a:pt x="1544" y="1248"/>
                    </a:cubicBezTo>
                    <a:lnTo>
                      <a:pt x="1528" y="1248"/>
                    </a:lnTo>
                    <a:lnTo>
                      <a:pt x="1564" y="1226"/>
                    </a:lnTo>
                    <a:lnTo>
                      <a:pt x="1548" y="1258"/>
                    </a:lnTo>
                    <a:cubicBezTo>
                      <a:pt x="1546" y="1262"/>
                      <a:pt x="1544" y="1266"/>
                      <a:pt x="1541" y="1269"/>
                    </a:cubicBezTo>
                    <a:lnTo>
                      <a:pt x="1525" y="1285"/>
                    </a:lnTo>
                    <a:cubicBezTo>
                      <a:pt x="1517" y="1292"/>
                      <a:pt x="1507" y="1296"/>
                      <a:pt x="1496" y="1296"/>
                    </a:cubicBezTo>
                    <a:lnTo>
                      <a:pt x="1464" y="1296"/>
                    </a:lnTo>
                    <a:lnTo>
                      <a:pt x="1448" y="1296"/>
                    </a:lnTo>
                    <a:lnTo>
                      <a:pt x="1477" y="1285"/>
                    </a:lnTo>
                    <a:lnTo>
                      <a:pt x="1461" y="1301"/>
                    </a:lnTo>
                    <a:cubicBezTo>
                      <a:pt x="1453" y="1308"/>
                      <a:pt x="1443" y="1312"/>
                      <a:pt x="1432" y="1312"/>
                    </a:cubicBezTo>
                    <a:lnTo>
                      <a:pt x="1416" y="1312"/>
                    </a:lnTo>
                    <a:lnTo>
                      <a:pt x="1400" y="1312"/>
                    </a:lnTo>
                    <a:lnTo>
                      <a:pt x="1438" y="1285"/>
                    </a:lnTo>
                    <a:lnTo>
                      <a:pt x="1422" y="1333"/>
                    </a:lnTo>
                    <a:cubicBezTo>
                      <a:pt x="1417" y="1349"/>
                      <a:pt x="1402" y="1360"/>
                      <a:pt x="1384" y="1360"/>
                    </a:cubicBezTo>
                    <a:lnTo>
                      <a:pt x="1368" y="1360"/>
                    </a:lnTo>
                    <a:lnTo>
                      <a:pt x="1352" y="1360"/>
                    </a:lnTo>
                    <a:lnTo>
                      <a:pt x="1320" y="1360"/>
                    </a:lnTo>
                    <a:lnTo>
                      <a:pt x="1304" y="1360"/>
                    </a:lnTo>
                    <a:lnTo>
                      <a:pt x="1288" y="1360"/>
                    </a:lnTo>
                    <a:lnTo>
                      <a:pt x="1317" y="1349"/>
                    </a:lnTo>
                    <a:lnTo>
                      <a:pt x="1301" y="1365"/>
                    </a:lnTo>
                    <a:lnTo>
                      <a:pt x="1285" y="1381"/>
                    </a:lnTo>
                    <a:lnTo>
                      <a:pt x="1269" y="1397"/>
                    </a:lnTo>
                    <a:cubicBezTo>
                      <a:pt x="1261" y="1404"/>
                      <a:pt x="1251" y="1408"/>
                      <a:pt x="1240" y="1408"/>
                    </a:cubicBezTo>
                    <a:lnTo>
                      <a:pt x="1224" y="1408"/>
                    </a:lnTo>
                    <a:lnTo>
                      <a:pt x="1253" y="1397"/>
                    </a:lnTo>
                    <a:lnTo>
                      <a:pt x="1237" y="1413"/>
                    </a:lnTo>
                    <a:cubicBezTo>
                      <a:pt x="1229" y="1420"/>
                      <a:pt x="1219" y="1424"/>
                      <a:pt x="1208" y="1424"/>
                    </a:cubicBezTo>
                    <a:lnTo>
                      <a:pt x="1176" y="1424"/>
                    </a:lnTo>
                    <a:lnTo>
                      <a:pt x="1160" y="1424"/>
                    </a:lnTo>
                    <a:lnTo>
                      <a:pt x="1144" y="1424"/>
                    </a:lnTo>
                    <a:lnTo>
                      <a:pt x="1128" y="1424"/>
                    </a:lnTo>
                    <a:lnTo>
                      <a:pt x="1112" y="1424"/>
                    </a:lnTo>
                    <a:lnTo>
                      <a:pt x="1096" y="1424"/>
                    </a:lnTo>
                    <a:lnTo>
                      <a:pt x="1132" y="1402"/>
                    </a:lnTo>
                    <a:lnTo>
                      <a:pt x="1116" y="1434"/>
                    </a:lnTo>
                    <a:cubicBezTo>
                      <a:pt x="1109" y="1448"/>
                      <a:pt x="1096" y="1456"/>
                      <a:pt x="1080" y="1456"/>
                    </a:cubicBezTo>
                    <a:lnTo>
                      <a:pt x="1064" y="1456"/>
                    </a:lnTo>
                    <a:lnTo>
                      <a:pt x="1032" y="1456"/>
                    </a:lnTo>
                    <a:lnTo>
                      <a:pt x="1061" y="1445"/>
                    </a:lnTo>
                    <a:lnTo>
                      <a:pt x="1045" y="1461"/>
                    </a:lnTo>
                    <a:lnTo>
                      <a:pt x="1052" y="1450"/>
                    </a:lnTo>
                    <a:lnTo>
                      <a:pt x="1036" y="1482"/>
                    </a:lnTo>
                    <a:cubicBezTo>
                      <a:pt x="1034" y="1486"/>
                      <a:pt x="1032" y="1490"/>
                      <a:pt x="1029" y="1493"/>
                    </a:cubicBezTo>
                    <a:lnTo>
                      <a:pt x="1013" y="1509"/>
                    </a:lnTo>
                    <a:cubicBezTo>
                      <a:pt x="1005" y="1516"/>
                      <a:pt x="995" y="1520"/>
                      <a:pt x="984" y="1520"/>
                    </a:cubicBezTo>
                    <a:lnTo>
                      <a:pt x="968" y="1520"/>
                    </a:lnTo>
                    <a:lnTo>
                      <a:pt x="952" y="1520"/>
                    </a:lnTo>
                    <a:lnTo>
                      <a:pt x="981" y="1509"/>
                    </a:lnTo>
                    <a:lnTo>
                      <a:pt x="965" y="1525"/>
                    </a:lnTo>
                    <a:cubicBezTo>
                      <a:pt x="957" y="1532"/>
                      <a:pt x="947" y="1536"/>
                      <a:pt x="936" y="1536"/>
                    </a:cubicBezTo>
                    <a:lnTo>
                      <a:pt x="920" y="1536"/>
                    </a:lnTo>
                    <a:lnTo>
                      <a:pt x="888" y="1536"/>
                    </a:lnTo>
                    <a:lnTo>
                      <a:pt x="917" y="1525"/>
                    </a:lnTo>
                    <a:lnTo>
                      <a:pt x="901" y="1541"/>
                    </a:lnTo>
                    <a:lnTo>
                      <a:pt x="885" y="1557"/>
                    </a:lnTo>
                    <a:lnTo>
                      <a:pt x="869" y="1573"/>
                    </a:lnTo>
                    <a:cubicBezTo>
                      <a:pt x="861" y="1580"/>
                      <a:pt x="851" y="1584"/>
                      <a:pt x="840" y="1584"/>
                    </a:cubicBezTo>
                    <a:lnTo>
                      <a:pt x="824" y="1584"/>
                    </a:lnTo>
                    <a:lnTo>
                      <a:pt x="808" y="1584"/>
                    </a:lnTo>
                    <a:lnTo>
                      <a:pt x="837" y="1573"/>
                    </a:lnTo>
                    <a:lnTo>
                      <a:pt x="821" y="1589"/>
                    </a:lnTo>
                    <a:cubicBezTo>
                      <a:pt x="813" y="1596"/>
                      <a:pt x="803" y="1600"/>
                      <a:pt x="792" y="1600"/>
                    </a:cubicBezTo>
                    <a:lnTo>
                      <a:pt x="776" y="1600"/>
                    </a:lnTo>
                    <a:lnTo>
                      <a:pt x="744" y="1600"/>
                    </a:lnTo>
                    <a:lnTo>
                      <a:pt x="728" y="1600"/>
                    </a:lnTo>
                    <a:lnTo>
                      <a:pt x="712" y="1600"/>
                    </a:lnTo>
                    <a:lnTo>
                      <a:pt x="696" y="1600"/>
                    </a:lnTo>
                    <a:lnTo>
                      <a:pt x="680" y="1600"/>
                    </a:lnTo>
                    <a:lnTo>
                      <a:pt x="716" y="1578"/>
                    </a:lnTo>
                    <a:lnTo>
                      <a:pt x="700" y="1610"/>
                    </a:lnTo>
                    <a:lnTo>
                      <a:pt x="684" y="1642"/>
                    </a:lnTo>
                    <a:cubicBezTo>
                      <a:pt x="677" y="1656"/>
                      <a:pt x="664" y="1664"/>
                      <a:pt x="648" y="1664"/>
                    </a:cubicBezTo>
                    <a:lnTo>
                      <a:pt x="632" y="1664"/>
                    </a:lnTo>
                    <a:lnTo>
                      <a:pt x="600" y="1664"/>
                    </a:lnTo>
                    <a:lnTo>
                      <a:pt x="636" y="1642"/>
                    </a:lnTo>
                    <a:lnTo>
                      <a:pt x="620" y="1674"/>
                    </a:lnTo>
                    <a:cubicBezTo>
                      <a:pt x="613" y="1688"/>
                      <a:pt x="600" y="1696"/>
                      <a:pt x="584" y="1696"/>
                    </a:cubicBezTo>
                    <a:lnTo>
                      <a:pt x="568" y="1696"/>
                    </a:lnTo>
                    <a:lnTo>
                      <a:pt x="552" y="1696"/>
                    </a:lnTo>
                    <a:lnTo>
                      <a:pt x="581" y="1685"/>
                    </a:lnTo>
                    <a:lnTo>
                      <a:pt x="565" y="1701"/>
                    </a:lnTo>
                    <a:cubicBezTo>
                      <a:pt x="557" y="1708"/>
                      <a:pt x="547" y="1712"/>
                      <a:pt x="536" y="1712"/>
                    </a:cubicBezTo>
                    <a:lnTo>
                      <a:pt x="520" y="1712"/>
                    </a:lnTo>
                    <a:lnTo>
                      <a:pt x="504" y="1712"/>
                    </a:lnTo>
                    <a:lnTo>
                      <a:pt x="533" y="1701"/>
                    </a:lnTo>
                    <a:lnTo>
                      <a:pt x="517" y="1717"/>
                    </a:lnTo>
                    <a:cubicBezTo>
                      <a:pt x="514" y="1720"/>
                      <a:pt x="510" y="1722"/>
                      <a:pt x="506" y="1724"/>
                    </a:cubicBezTo>
                    <a:lnTo>
                      <a:pt x="474" y="1740"/>
                    </a:lnTo>
                    <a:lnTo>
                      <a:pt x="485" y="1733"/>
                    </a:lnTo>
                    <a:lnTo>
                      <a:pt x="469" y="1749"/>
                    </a:lnTo>
                    <a:cubicBezTo>
                      <a:pt x="461" y="1756"/>
                      <a:pt x="451" y="1760"/>
                      <a:pt x="440" y="1760"/>
                    </a:cubicBezTo>
                    <a:lnTo>
                      <a:pt x="424" y="1760"/>
                    </a:lnTo>
                    <a:lnTo>
                      <a:pt x="462" y="1733"/>
                    </a:lnTo>
                    <a:lnTo>
                      <a:pt x="446" y="1781"/>
                    </a:lnTo>
                    <a:cubicBezTo>
                      <a:pt x="444" y="1787"/>
                      <a:pt x="441" y="1792"/>
                      <a:pt x="437" y="1797"/>
                    </a:cubicBezTo>
                    <a:lnTo>
                      <a:pt x="421" y="1813"/>
                    </a:lnTo>
                    <a:lnTo>
                      <a:pt x="428" y="1802"/>
                    </a:lnTo>
                    <a:lnTo>
                      <a:pt x="412" y="1834"/>
                    </a:lnTo>
                    <a:cubicBezTo>
                      <a:pt x="410" y="1838"/>
                      <a:pt x="408" y="1842"/>
                      <a:pt x="405" y="1845"/>
                    </a:cubicBezTo>
                    <a:lnTo>
                      <a:pt x="389" y="1861"/>
                    </a:lnTo>
                    <a:lnTo>
                      <a:pt x="373" y="1877"/>
                    </a:lnTo>
                    <a:lnTo>
                      <a:pt x="341" y="1909"/>
                    </a:lnTo>
                    <a:cubicBezTo>
                      <a:pt x="333" y="1916"/>
                      <a:pt x="323" y="1920"/>
                      <a:pt x="312" y="1920"/>
                    </a:cubicBezTo>
                    <a:lnTo>
                      <a:pt x="296" y="1920"/>
                    </a:lnTo>
                    <a:lnTo>
                      <a:pt x="325" y="1909"/>
                    </a:lnTo>
                    <a:lnTo>
                      <a:pt x="309" y="1925"/>
                    </a:lnTo>
                    <a:cubicBezTo>
                      <a:pt x="301" y="1932"/>
                      <a:pt x="291" y="1936"/>
                      <a:pt x="280" y="1936"/>
                    </a:cubicBezTo>
                    <a:lnTo>
                      <a:pt x="264" y="1936"/>
                    </a:lnTo>
                    <a:lnTo>
                      <a:pt x="293" y="1925"/>
                    </a:lnTo>
                    <a:lnTo>
                      <a:pt x="277" y="1941"/>
                    </a:lnTo>
                    <a:cubicBezTo>
                      <a:pt x="269" y="1948"/>
                      <a:pt x="259" y="1952"/>
                      <a:pt x="248" y="1952"/>
                    </a:cubicBezTo>
                    <a:lnTo>
                      <a:pt x="232" y="1952"/>
                    </a:lnTo>
                    <a:lnTo>
                      <a:pt x="268" y="1930"/>
                    </a:lnTo>
                    <a:lnTo>
                      <a:pt x="252" y="1962"/>
                    </a:lnTo>
                    <a:cubicBezTo>
                      <a:pt x="245" y="1976"/>
                      <a:pt x="232" y="1984"/>
                      <a:pt x="216" y="1984"/>
                    </a:cubicBezTo>
                    <a:lnTo>
                      <a:pt x="200" y="1984"/>
                    </a:lnTo>
                    <a:lnTo>
                      <a:pt x="168" y="1984"/>
                    </a:lnTo>
                    <a:lnTo>
                      <a:pt x="152" y="1984"/>
                    </a:lnTo>
                    <a:lnTo>
                      <a:pt x="136" y="1984"/>
                    </a:lnTo>
                    <a:lnTo>
                      <a:pt x="120" y="1984"/>
                    </a:lnTo>
                    <a:lnTo>
                      <a:pt x="149" y="1973"/>
                    </a:lnTo>
                    <a:lnTo>
                      <a:pt x="133" y="1989"/>
                    </a:lnTo>
                    <a:lnTo>
                      <a:pt x="117" y="2005"/>
                    </a:lnTo>
                    <a:lnTo>
                      <a:pt x="124" y="1994"/>
                    </a:lnTo>
                    <a:lnTo>
                      <a:pt x="108" y="2026"/>
                    </a:lnTo>
                    <a:cubicBezTo>
                      <a:pt x="101" y="2040"/>
                      <a:pt x="88" y="2048"/>
                      <a:pt x="72" y="2048"/>
                    </a:cubicBezTo>
                    <a:lnTo>
                      <a:pt x="40" y="2048"/>
                    </a:lnTo>
                    <a:cubicBezTo>
                      <a:pt x="18" y="2048"/>
                      <a:pt x="0" y="2031"/>
                      <a:pt x="0" y="2008"/>
                    </a:cubicBezTo>
                    <a:cubicBezTo>
                      <a:pt x="0" y="1986"/>
                      <a:pt x="18" y="1968"/>
                      <a:pt x="40" y="1968"/>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89" name="Freeform 18"/>
              <p:cNvSpPr>
                <a:spLocks/>
              </p:cNvSpPr>
              <p:nvPr/>
            </p:nvSpPr>
            <p:spPr bwMode="auto">
              <a:xfrm>
                <a:off x="8223551" y="2422526"/>
                <a:ext cx="635416" cy="400050"/>
              </a:xfrm>
              <a:custGeom>
                <a:avLst/>
                <a:gdLst>
                  <a:gd name="T0" fmla="*/ 120 w 2416"/>
                  <a:gd name="T1" fmla="*/ 1200 h 1280"/>
                  <a:gd name="T2" fmla="*/ 200 w 2416"/>
                  <a:gd name="T3" fmla="*/ 1168 h 1280"/>
                  <a:gd name="T4" fmla="*/ 245 w 2416"/>
                  <a:gd name="T5" fmla="*/ 1191 h 1280"/>
                  <a:gd name="T6" fmla="*/ 323 w 2416"/>
                  <a:gd name="T7" fmla="*/ 1164 h 1280"/>
                  <a:gd name="T8" fmla="*/ 389 w 2416"/>
                  <a:gd name="T9" fmla="*/ 1079 h 1280"/>
                  <a:gd name="T10" fmla="*/ 520 w 2416"/>
                  <a:gd name="T11" fmla="*/ 1056 h 1280"/>
                  <a:gd name="T12" fmla="*/ 632 w 2416"/>
                  <a:gd name="T13" fmla="*/ 1056 h 1280"/>
                  <a:gd name="T14" fmla="*/ 728 w 2416"/>
                  <a:gd name="T15" fmla="*/ 1056 h 1280"/>
                  <a:gd name="T16" fmla="*/ 787 w 2416"/>
                  <a:gd name="T17" fmla="*/ 940 h 1280"/>
                  <a:gd name="T18" fmla="*/ 872 w 2416"/>
                  <a:gd name="T19" fmla="*/ 864 h 1280"/>
                  <a:gd name="T20" fmla="*/ 984 w 2416"/>
                  <a:gd name="T21" fmla="*/ 864 h 1280"/>
                  <a:gd name="T22" fmla="*/ 1043 w 2416"/>
                  <a:gd name="T23" fmla="*/ 892 h 1280"/>
                  <a:gd name="T24" fmla="*/ 1160 w 2416"/>
                  <a:gd name="T25" fmla="*/ 816 h 1280"/>
                  <a:gd name="T26" fmla="*/ 1272 w 2416"/>
                  <a:gd name="T27" fmla="*/ 816 h 1280"/>
                  <a:gd name="T28" fmla="*/ 1352 w 2416"/>
                  <a:gd name="T29" fmla="*/ 736 h 1280"/>
                  <a:gd name="T30" fmla="*/ 1448 w 2416"/>
                  <a:gd name="T31" fmla="*/ 736 h 1280"/>
                  <a:gd name="T32" fmla="*/ 1560 w 2416"/>
                  <a:gd name="T33" fmla="*/ 736 h 1280"/>
                  <a:gd name="T34" fmla="*/ 1640 w 2416"/>
                  <a:gd name="T35" fmla="*/ 672 h 1280"/>
                  <a:gd name="T36" fmla="*/ 1704 w 2416"/>
                  <a:gd name="T37" fmla="*/ 528 h 1280"/>
                  <a:gd name="T38" fmla="*/ 1784 w 2416"/>
                  <a:gd name="T39" fmla="*/ 448 h 1280"/>
                  <a:gd name="T40" fmla="*/ 1880 w 2416"/>
                  <a:gd name="T41" fmla="*/ 448 h 1280"/>
                  <a:gd name="T42" fmla="*/ 1960 w 2416"/>
                  <a:gd name="T43" fmla="*/ 368 h 1280"/>
                  <a:gd name="T44" fmla="*/ 1969 w 2416"/>
                  <a:gd name="T45" fmla="*/ 305 h 1280"/>
                  <a:gd name="T46" fmla="*/ 2104 w 2416"/>
                  <a:gd name="T47" fmla="*/ 192 h 1280"/>
                  <a:gd name="T48" fmla="*/ 2163 w 2416"/>
                  <a:gd name="T49" fmla="*/ 124 h 1280"/>
                  <a:gd name="T50" fmla="*/ 2264 w 2416"/>
                  <a:gd name="T51" fmla="*/ 0 h 1280"/>
                  <a:gd name="T52" fmla="*/ 2376 w 2416"/>
                  <a:gd name="T53" fmla="*/ 0 h 1280"/>
                  <a:gd name="T54" fmla="*/ 2296 w 2416"/>
                  <a:gd name="T55" fmla="*/ 80 h 1280"/>
                  <a:gd name="T56" fmla="*/ 2256 w 2416"/>
                  <a:gd name="T57" fmla="*/ 47 h 1280"/>
                  <a:gd name="T58" fmla="*/ 2136 w 2416"/>
                  <a:gd name="T59" fmla="*/ 272 h 1280"/>
                  <a:gd name="T60" fmla="*/ 2024 w 2416"/>
                  <a:gd name="T61" fmla="*/ 272 h 1280"/>
                  <a:gd name="T62" fmla="*/ 2016 w 2416"/>
                  <a:gd name="T63" fmla="*/ 415 h 1280"/>
                  <a:gd name="T64" fmla="*/ 1952 w 2416"/>
                  <a:gd name="T65" fmla="*/ 496 h 1280"/>
                  <a:gd name="T66" fmla="*/ 1816 w 2416"/>
                  <a:gd name="T67" fmla="*/ 528 h 1280"/>
                  <a:gd name="T68" fmla="*/ 1760 w 2416"/>
                  <a:gd name="T69" fmla="*/ 576 h 1280"/>
                  <a:gd name="T70" fmla="*/ 1696 w 2416"/>
                  <a:gd name="T71" fmla="*/ 640 h 1280"/>
                  <a:gd name="T72" fmla="*/ 1615 w 2416"/>
                  <a:gd name="T73" fmla="*/ 722 h 1280"/>
                  <a:gd name="T74" fmla="*/ 1496 w 2416"/>
                  <a:gd name="T75" fmla="*/ 816 h 1280"/>
                  <a:gd name="T76" fmla="*/ 1384 w 2416"/>
                  <a:gd name="T77" fmla="*/ 816 h 1280"/>
                  <a:gd name="T78" fmla="*/ 1304 w 2416"/>
                  <a:gd name="T79" fmla="*/ 896 h 1280"/>
                  <a:gd name="T80" fmla="*/ 1208 w 2416"/>
                  <a:gd name="T81" fmla="*/ 896 h 1280"/>
                  <a:gd name="T82" fmla="*/ 1096 w 2416"/>
                  <a:gd name="T83" fmla="*/ 896 h 1280"/>
                  <a:gd name="T84" fmla="*/ 1016 w 2416"/>
                  <a:gd name="T85" fmla="*/ 944 h 1280"/>
                  <a:gd name="T86" fmla="*/ 920 w 2416"/>
                  <a:gd name="T87" fmla="*/ 944 h 1280"/>
                  <a:gd name="T88" fmla="*/ 840 w 2416"/>
                  <a:gd name="T89" fmla="*/ 992 h 1280"/>
                  <a:gd name="T90" fmla="*/ 776 w 2416"/>
                  <a:gd name="T91" fmla="*/ 1136 h 1280"/>
                  <a:gd name="T92" fmla="*/ 664 w 2416"/>
                  <a:gd name="T93" fmla="*/ 1136 h 1280"/>
                  <a:gd name="T94" fmla="*/ 552 w 2416"/>
                  <a:gd name="T95" fmla="*/ 1136 h 1280"/>
                  <a:gd name="T96" fmla="*/ 440 w 2416"/>
                  <a:gd name="T97" fmla="*/ 1136 h 1280"/>
                  <a:gd name="T98" fmla="*/ 376 w 2416"/>
                  <a:gd name="T99" fmla="*/ 1168 h 1280"/>
                  <a:gd name="T100" fmla="*/ 296 w 2416"/>
                  <a:gd name="T101" fmla="*/ 1216 h 1280"/>
                  <a:gd name="T102" fmla="*/ 232 w 2416"/>
                  <a:gd name="T103" fmla="*/ 1248 h 1280"/>
                  <a:gd name="T104" fmla="*/ 172 w 2416"/>
                  <a:gd name="T105" fmla="*/ 1258 h 1280"/>
                  <a:gd name="T106" fmla="*/ 56 w 2416"/>
                  <a:gd name="T107" fmla="*/ 1280 h 1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16" h="1280">
                    <a:moveTo>
                      <a:pt x="40" y="1200"/>
                    </a:moveTo>
                    <a:lnTo>
                      <a:pt x="56" y="1200"/>
                    </a:lnTo>
                    <a:lnTo>
                      <a:pt x="72" y="1200"/>
                    </a:lnTo>
                    <a:lnTo>
                      <a:pt x="88" y="1200"/>
                    </a:lnTo>
                    <a:lnTo>
                      <a:pt x="104" y="1200"/>
                    </a:lnTo>
                    <a:lnTo>
                      <a:pt x="120" y="1200"/>
                    </a:lnTo>
                    <a:lnTo>
                      <a:pt x="136" y="1200"/>
                    </a:lnTo>
                    <a:lnTo>
                      <a:pt x="101" y="1223"/>
                    </a:lnTo>
                    <a:lnTo>
                      <a:pt x="117" y="1191"/>
                    </a:lnTo>
                    <a:cubicBezTo>
                      <a:pt x="123" y="1177"/>
                      <a:pt x="137" y="1168"/>
                      <a:pt x="152" y="1168"/>
                    </a:cubicBezTo>
                    <a:lnTo>
                      <a:pt x="184" y="1168"/>
                    </a:lnTo>
                    <a:lnTo>
                      <a:pt x="200" y="1168"/>
                    </a:lnTo>
                    <a:lnTo>
                      <a:pt x="216" y="1168"/>
                    </a:lnTo>
                    <a:lnTo>
                      <a:pt x="232" y="1168"/>
                    </a:lnTo>
                    <a:lnTo>
                      <a:pt x="248" y="1168"/>
                    </a:lnTo>
                    <a:lnTo>
                      <a:pt x="264" y="1168"/>
                    </a:lnTo>
                    <a:lnTo>
                      <a:pt x="280" y="1168"/>
                    </a:lnTo>
                    <a:lnTo>
                      <a:pt x="245" y="1191"/>
                    </a:lnTo>
                    <a:lnTo>
                      <a:pt x="261" y="1159"/>
                    </a:lnTo>
                    <a:cubicBezTo>
                      <a:pt x="267" y="1145"/>
                      <a:pt x="281" y="1136"/>
                      <a:pt x="296" y="1136"/>
                    </a:cubicBezTo>
                    <a:lnTo>
                      <a:pt x="328" y="1136"/>
                    </a:lnTo>
                    <a:lnTo>
                      <a:pt x="344" y="1136"/>
                    </a:lnTo>
                    <a:lnTo>
                      <a:pt x="360" y="1136"/>
                    </a:lnTo>
                    <a:lnTo>
                      <a:pt x="323" y="1164"/>
                    </a:lnTo>
                    <a:lnTo>
                      <a:pt x="339" y="1116"/>
                    </a:lnTo>
                    <a:cubicBezTo>
                      <a:pt x="344" y="1099"/>
                      <a:pt x="359" y="1088"/>
                      <a:pt x="376" y="1088"/>
                    </a:cubicBezTo>
                    <a:lnTo>
                      <a:pt x="392" y="1088"/>
                    </a:lnTo>
                    <a:lnTo>
                      <a:pt x="408" y="1088"/>
                    </a:lnTo>
                    <a:lnTo>
                      <a:pt x="373" y="1111"/>
                    </a:lnTo>
                    <a:lnTo>
                      <a:pt x="389" y="1079"/>
                    </a:lnTo>
                    <a:cubicBezTo>
                      <a:pt x="395" y="1065"/>
                      <a:pt x="409" y="1056"/>
                      <a:pt x="424" y="1056"/>
                    </a:cubicBezTo>
                    <a:lnTo>
                      <a:pt x="440" y="1056"/>
                    </a:lnTo>
                    <a:lnTo>
                      <a:pt x="472" y="1056"/>
                    </a:lnTo>
                    <a:lnTo>
                      <a:pt x="488" y="1056"/>
                    </a:lnTo>
                    <a:lnTo>
                      <a:pt x="504" y="1056"/>
                    </a:lnTo>
                    <a:lnTo>
                      <a:pt x="520" y="1056"/>
                    </a:lnTo>
                    <a:lnTo>
                      <a:pt x="536" y="1056"/>
                    </a:lnTo>
                    <a:lnTo>
                      <a:pt x="552" y="1056"/>
                    </a:lnTo>
                    <a:lnTo>
                      <a:pt x="568" y="1056"/>
                    </a:lnTo>
                    <a:lnTo>
                      <a:pt x="584" y="1056"/>
                    </a:lnTo>
                    <a:lnTo>
                      <a:pt x="616" y="1056"/>
                    </a:lnTo>
                    <a:lnTo>
                      <a:pt x="632" y="1056"/>
                    </a:lnTo>
                    <a:lnTo>
                      <a:pt x="648" y="1056"/>
                    </a:lnTo>
                    <a:lnTo>
                      <a:pt x="664" y="1056"/>
                    </a:lnTo>
                    <a:lnTo>
                      <a:pt x="680" y="1056"/>
                    </a:lnTo>
                    <a:lnTo>
                      <a:pt x="696" y="1056"/>
                    </a:lnTo>
                    <a:lnTo>
                      <a:pt x="712" y="1056"/>
                    </a:lnTo>
                    <a:lnTo>
                      <a:pt x="728" y="1056"/>
                    </a:lnTo>
                    <a:lnTo>
                      <a:pt x="760" y="1056"/>
                    </a:lnTo>
                    <a:lnTo>
                      <a:pt x="776" y="1056"/>
                    </a:lnTo>
                    <a:lnTo>
                      <a:pt x="739" y="1084"/>
                    </a:lnTo>
                    <a:lnTo>
                      <a:pt x="755" y="1036"/>
                    </a:lnTo>
                    <a:lnTo>
                      <a:pt x="771" y="988"/>
                    </a:lnTo>
                    <a:lnTo>
                      <a:pt x="787" y="940"/>
                    </a:lnTo>
                    <a:cubicBezTo>
                      <a:pt x="792" y="923"/>
                      <a:pt x="807" y="912"/>
                      <a:pt x="824" y="912"/>
                    </a:cubicBezTo>
                    <a:lnTo>
                      <a:pt x="840" y="912"/>
                    </a:lnTo>
                    <a:lnTo>
                      <a:pt x="803" y="940"/>
                    </a:lnTo>
                    <a:lnTo>
                      <a:pt x="819" y="892"/>
                    </a:lnTo>
                    <a:cubicBezTo>
                      <a:pt x="824" y="875"/>
                      <a:pt x="839" y="864"/>
                      <a:pt x="856" y="864"/>
                    </a:cubicBezTo>
                    <a:lnTo>
                      <a:pt x="872" y="864"/>
                    </a:lnTo>
                    <a:lnTo>
                      <a:pt x="904" y="864"/>
                    </a:lnTo>
                    <a:lnTo>
                      <a:pt x="920" y="864"/>
                    </a:lnTo>
                    <a:lnTo>
                      <a:pt x="936" y="864"/>
                    </a:lnTo>
                    <a:lnTo>
                      <a:pt x="952" y="864"/>
                    </a:lnTo>
                    <a:lnTo>
                      <a:pt x="968" y="864"/>
                    </a:lnTo>
                    <a:lnTo>
                      <a:pt x="984" y="864"/>
                    </a:lnTo>
                    <a:lnTo>
                      <a:pt x="1000" y="864"/>
                    </a:lnTo>
                    <a:lnTo>
                      <a:pt x="1016" y="864"/>
                    </a:lnTo>
                    <a:lnTo>
                      <a:pt x="1048" y="864"/>
                    </a:lnTo>
                    <a:lnTo>
                      <a:pt x="1064" y="864"/>
                    </a:lnTo>
                    <a:lnTo>
                      <a:pt x="1080" y="864"/>
                    </a:lnTo>
                    <a:lnTo>
                      <a:pt x="1043" y="892"/>
                    </a:lnTo>
                    <a:lnTo>
                      <a:pt x="1059" y="844"/>
                    </a:lnTo>
                    <a:cubicBezTo>
                      <a:pt x="1064" y="827"/>
                      <a:pt x="1079" y="816"/>
                      <a:pt x="1096" y="816"/>
                    </a:cubicBezTo>
                    <a:lnTo>
                      <a:pt x="1112" y="816"/>
                    </a:lnTo>
                    <a:lnTo>
                      <a:pt x="1128" y="816"/>
                    </a:lnTo>
                    <a:lnTo>
                      <a:pt x="1144" y="816"/>
                    </a:lnTo>
                    <a:lnTo>
                      <a:pt x="1160" y="816"/>
                    </a:lnTo>
                    <a:lnTo>
                      <a:pt x="1192" y="816"/>
                    </a:lnTo>
                    <a:lnTo>
                      <a:pt x="1208" y="816"/>
                    </a:lnTo>
                    <a:lnTo>
                      <a:pt x="1224" y="816"/>
                    </a:lnTo>
                    <a:lnTo>
                      <a:pt x="1240" y="816"/>
                    </a:lnTo>
                    <a:lnTo>
                      <a:pt x="1256" y="816"/>
                    </a:lnTo>
                    <a:lnTo>
                      <a:pt x="1272" y="816"/>
                    </a:lnTo>
                    <a:lnTo>
                      <a:pt x="1288" y="816"/>
                    </a:lnTo>
                    <a:lnTo>
                      <a:pt x="1304" y="816"/>
                    </a:lnTo>
                    <a:lnTo>
                      <a:pt x="1336" y="816"/>
                    </a:lnTo>
                    <a:lnTo>
                      <a:pt x="1297" y="849"/>
                    </a:lnTo>
                    <a:lnTo>
                      <a:pt x="1313" y="769"/>
                    </a:lnTo>
                    <a:cubicBezTo>
                      <a:pt x="1317" y="750"/>
                      <a:pt x="1333" y="736"/>
                      <a:pt x="1352" y="736"/>
                    </a:cubicBezTo>
                    <a:lnTo>
                      <a:pt x="1368" y="736"/>
                    </a:lnTo>
                    <a:lnTo>
                      <a:pt x="1384" y="736"/>
                    </a:lnTo>
                    <a:lnTo>
                      <a:pt x="1400" y="736"/>
                    </a:lnTo>
                    <a:lnTo>
                      <a:pt x="1416" y="736"/>
                    </a:lnTo>
                    <a:lnTo>
                      <a:pt x="1432" y="736"/>
                    </a:lnTo>
                    <a:lnTo>
                      <a:pt x="1448" y="736"/>
                    </a:lnTo>
                    <a:lnTo>
                      <a:pt x="1480" y="736"/>
                    </a:lnTo>
                    <a:lnTo>
                      <a:pt x="1496" y="736"/>
                    </a:lnTo>
                    <a:lnTo>
                      <a:pt x="1512" y="736"/>
                    </a:lnTo>
                    <a:lnTo>
                      <a:pt x="1528" y="736"/>
                    </a:lnTo>
                    <a:lnTo>
                      <a:pt x="1544" y="736"/>
                    </a:lnTo>
                    <a:lnTo>
                      <a:pt x="1560" y="736"/>
                    </a:lnTo>
                    <a:lnTo>
                      <a:pt x="1522" y="767"/>
                    </a:lnTo>
                    <a:lnTo>
                      <a:pt x="1538" y="703"/>
                    </a:lnTo>
                    <a:cubicBezTo>
                      <a:pt x="1542" y="685"/>
                      <a:pt x="1558" y="672"/>
                      <a:pt x="1576" y="672"/>
                    </a:cubicBezTo>
                    <a:lnTo>
                      <a:pt x="1592" y="672"/>
                    </a:lnTo>
                    <a:lnTo>
                      <a:pt x="1624" y="672"/>
                    </a:lnTo>
                    <a:lnTo>
                      <a:pt x="1640" y="672"/>
                    </a:lnTo>
                    <a:lnTo>
                      <a:pt x="1601" y="705"/>
                    </a:lnTo>
                    <a:lnTo>
                      <a:pt x="1617" y="625"/>
                    </a:lnTo>
                    <a:lnTo>
                      <a:pt x="1634" y="559"/>
                    </a:lnTo>
                    <a:cubicBezTo>
                      <a:pt x="1638" y="541"/>
                      <a:pt x="1654" y="528"/>
                      <a:pt x="1672" y="528"/>
                    </a:cubicBezTo>
                    <a:lnTo>
                      <a:pt x="1688" y="528"/>
                    </a:lnTo>
                    <a:lnTo>
                      <a:pt x="1704" y="528"/>
                    </a:lnTo>
                    <a:lnTo>
                      <a:pt x="1720" y="528"/>
                    </a:lnTo>
                    <a:lnTo>
                      <a:pt x="1681" y="561"/>
                    </a:lnTo>
                    <a:lnTo>
                      <a:pt x="1697" y="481"/>
                    </a:lnTo>
                    <a:cubicBezTo>
                      <a:pt x="1701" y="462"/>
                      <a:pt x="1717" y="448"/>
                      <a:pt x="1736" y="448"/>
                    </a:cubicBezTo>
                    <a:lnTo>
                      <a:pt x="1768" y="448"/>
                    </a:lnTo>
                    <a:lnTo>
                      <a:pt x="1784" y="448"/>
                    </a:lnTo>
                    <a:lnTo>
                      <a:pt x="1800" y="448"/>
                    </a:lnTo>
                    <a:lnTo>
                      <a:pt x="1816" y="448"/>
                    </a:lnTo>
                    <a:lnTo>
                      <a:pt x="1832" y="448"/>
                    </a:lnTo>
                    <a:lnTo>
                      <a:pt x="1848" y="448"/>
                    </a:lnTo>
                    <a:lnTo>
                      <a:pt x="1864" y="448"/>
                    </a:lnTo>
                    <a:lnTo>
                      <a:pt x="1880" y="448"/>
                    </a:lnTo>
                    <a:lnTo>
                      <a:pt x="1912" y="448"/>
                    </a:lnTo>
                    <a:lnTo>
                      <a:pt x="1873" y="481"/>
                    </a:lnTo>
                    <a:lnTo>
                      <a:pt x="1889" y="401"/>
                    </a:lnTo>
                    <a:cubicBezTo>
                      <a:pt x="1893" y="382"/>
                      <a:pt x="1909" y="368"/>
                      <a:pt x="1928" y="368"/>
                    </a:cubicBezTo>
                    <a:lnTo>
                      <a:pt x="1944" y="368"/>
                    </a:lnTo>
                    <a:lnTo>
                      <a:pt x="1960" y="368"/>
                    </a:lnTo>
                    <a:lnTo>
                      <a:pt x="1976" y="368"/>
                    </a:lnTo>
                    <a:lnTo>
                      <a:pt x="1937" y="402"/>
                    </a:lnTo>
                    <a:lnTo>
                      <a:pt x="1953" y="306"/>
                    </a:lnTo>
                    <a:cubicBezTo>
                      <a:pt x="1956" y="287"/>
                      <a:pt x="1973" y="272"/>
                      <a:pt x="1992" y="272"/>
                    </a:cubicBezTo>
                    <a:lnTo>
                      <a:pt x="2008" y="272"/>
                    </a:lnTo>
                    <a:lnTo>
                      <a:pt x="1969" y="305"/>
                    </a:lnTo>
                    <a:lnTo>
                      <a:pt x="1985" y="225"/>
                    </a:lnTo>
                    <a:cubicBezTo>
                      <a:pt x="1989" y="206"/>
                      <a:pt x="2005" y="192"/>
                      <a:pt x="2024" y="192"/>
                    </a:cubicBezTo>
                    <a:lnTo>
                      <a:pt x="2056" y="192"/>
                    </a:lnTo>
                    <a:lnTo>
                      <a:pt x="2072" y="192"/>
                    </a:lnTo>
                    <a:lnTo>
                      <a:pt x="2088" y="192"/>
                    </a:lnTo>
                    <a:lnTo>
                      <a:pt x="2104" y="192"/>
                    </a:lnTo>
                    <a:lnTo>
                      <a:pt x="2120" y="192"/>
                    </a:lnTo>
                    <a:lnTo>
                      <a:pt x="2136" y="192"/>
                    </a:lnTo>
                    <a:lnTo>
                      <a:pt x="2152" y="192"/>
                    </a:lnTo>
                    <a:lnTo>
                      <a:pt x="2168" y="192"/>
                    </a:lnTo>
                    <a:lnTo>
                      <a:pt x="2131" y="220"/>
                    </a:lnTo>
                    <a:lnTo>
                      <a:pt x="2163" y="124"/>
                    </a:lnTo>
                    <a:lnTo>
                      <a:pt x="2161" y="130"/>
                    </a:lnTo>
                    <a:lnTo>
                      <a:pt x="2177" y="34"/>
                    </a:lnTo>
                    <a:cubicBezTo>
                      <a:pt x="2180" y="15"/>
                      <a:pt x="2197" y="0"/>
                      <a:pt x="2216" y="0"/>
                    </a:cubicBezTo>
                    <a:lnTo>
                      <a:pt x="2232" y="0"/>
                    </a:lnTo>
                    <a:lnTo>
                      <a:pt x="2248" y="0"/>
                    </a:lnTo>
                    <a:lnTo>
                      <a:pt x="2264" y="0"/>
                    </a:lnTo>
                    <a:lnTo>
                      <a:pt x="2280" y="0"/>
                    </a:lnTo>
                    <a:lnTo>
                      <a:pt x="2296" y="0"/>
                    </a:lnTo>
                    <a:lnTo>
                      <a:pt x="2312" y="0"/>
                    </a:lnTo>
                    <a:lnTo>
                      <a:pt x="2344" y="0"/>
                    </a:lnTo>
                    <a:lnTo>
                      <a:pt x="2360" y="0"/>
                    </a:lnTo>
                    <a:lnTo>
                      <a:pt x="2376" y="0"/>
                    </a:lnTo>
                    <a:cubicBezTo>
                      <a:pt x="2399" y="0"/>
                      <a:pt x="2416" y="18"/>
                      <a:pt x="2416" y="40"/>
                    </a:cubicBezTo>
                    <a:cubicBezTo>
                      <a:pt x="2416" y="63"/>
                      <a:pt x="2399" y="80"/>
                      <a:pt x="2376" y="80"/>
                    </a:cubicBezTo>
                    <a:lnTo>
                      <a:pt x="2360" y="80"/>
                    </a:lnTo>
                    <a:lnTo>
                      <a:pt x="2344" y="80"/>
                    </a:lnTo>
                    <a:lnTo>
                      <a:pt x="2312" y="80"/>
                    </a:lnTo>
                    <a:lnTo>
                      <a:pt x="2296" y="80"/>
                    </a:lnTo>
                    <a:lnTo>
                      <a:pt x="2280" y="80"/>
                    </a:lnTo>
                    <a:lnTo>
                      <a:pt x="2264" y="80"/>
                    </a:lnTo>
                    <a:lnTo>
                      <a:pt x="2248" y="80"/>
                    </a:lnTo>
                    <a:lnTo>
                      <a:pt x="2232" y="80"/>
                    </a:lnTo>
                    <a:lnTo>
                      <a:pt x="2216" y="80"/>
                    </a:lnTo>
                    <a:lnTo>
                      <a:pt x="2256" y="47"/>
                    </a:lnTo>
                    <a:lnTo>
                      <a:pt x="2240" y="143"/>
                    </a:lnTo>
                    <a:cubicBezTo>
                      <a:pt x="2240" y="145"/>
                      <a:pt x="2239" y="147"/>
                      <a:pt x="2238" y="149"/>
                    </a:cubicBezTo>
                    <a:lnTo>
                      <a:pt x="2206" y="245"/>
                    </a:lnTo>
                    <a:cubicBezTo>
                      <a:pt x="2201" y="261"/>
                      <a:pt x="2186" y="272"/>
                      <a:pt x="2168" y="272"/>
                    </a:cubicBezTo>
                    <a:lnTo>
                      <a:pt x="2152" y="272"/>
                    </a:lnTo>
                    <a:lnTo>
                      <a:pt x="2136" y="272"/>
                    </a:lnTo>
                    <a:lnTo>
                      <a:pt x="2120" y="272"/>
                    </a:lnTo>
                    <a:lnTo>
                      <a:pt x="2104" y="272"/>
                    </a:lnTo>
                    <a:lnTo>
                      <a:pt x="2088" y="272"/>
                    </a:lnTo>
                    <a:lnTo>
                      <a:pt x="2072" y="272"/>
                    </a:lnTo>
                    <a:lnTo>
                      <a:pt x="2056" y="272"/>
                    </a:lnTo>
                    <a:lnTo>
                      <a:pt x="2024" y="272"/>
                    </a:lnTo>
                    <a:lnTo>
                      <a:pt x="2064" y="240"/>
                    </a:lnTo>
                    <a:lnTo>
                      <a:pt x="2048" y="320"/>
                    </a:lnTo>
                    <a:cubicBezTo>
                      <a:pt x="2044" y="339"/>
                      <a:pt x="2028" y="352"/>
                      <a:pt x="2008" y="352"/>
                    </a:cubicBezTo>
                    <a:lnTo>
                      <a:pt x="1992" y="352"/>
                    </a:lnTo>
                    <a:lnTo>
                      <a:pt x="2032" y="319"/>
                    </a:lnTo>
                    <a:lnTo>
                      <a:pt x="2016" y="415"/>
                    </a:lnTo>
                    <a:cubicBezTo>
                      <a:pt x="2013" y="434"/>
                      <a:pt x="1996" y="448"/>
                      <a:pt x="1976" y="448"/>
                    </a:cubicBezTo>
                    <a:lnTo>
                      <a:pt x="1960" y="448"/>
                    </a:lnTo>
                    <a:lnTo>
                      <a:pt x="1944" y="448"/>
                    </a:lnTo>
                    <a:lnTo>
                      <a:pt x="1928" y="448"/>
                    </a:lnTo>
                    <a:lnTo>
                      <a:pt x="1968" y="416"/>
                    </a:lnTo>
                    <a:lnTo>
                      <a:pt x="1952" y="496"/>
                    </a:lnTo>
                    <a:cubicBezTo>
                      <a:pt x="1948" y="515"/>
                      <a:pt x="1932" y="528"/>
                      <a:pt x="1912" y="528"/>
                    </a:cubicBezTo>
                    <a:lnTo>
                      <a:pt x="1880" y="528"/>
                    </a:lnTo>
                    <a:lnTo>
                      <a:pt x="1864" y="528"/>
                    </a:lnTo>
                    <a:lnTo>
                      <a:pt x="1848" y="528"/>
                    </a:lnTo>
                    <a:lnTo>
                      <a:pt x="1832" y="528"/>
                    </a:lnTo>
                    <a:lnTo>
                      <a:pt x="1816" y="528"/>
                    </a:lnTo>
                    <a:lnTo>
                      <a:pt x="1800" y="528"/>
                    </a:lnTo>
                    <a:lnTo>
                      <a:pt x="1784" y="528"/>
                    </a:lnTo>
                    <a:lnTo>
                      <a:pt x="1768" y="528"/>
                    </a:lnTo>
                    <a:lnTo>
                      <a:pt x="1736" y="528"/>
                    </a:lnTo>
                    <a:lnTo>
                      <a:pt x="1776" y="496"/>
                    </a:lnTo>
                    <a:lnTo>
                      <a:pt x="1760" y="576"/>
                    </a:lnTo>
                    <a:cubicBezTo>
                      <a:pt x="1756" y="595"/>
                      <a:pt x="1740" y="608"/>
                      <a:pt x="1720" y="608"/>
                    </a:cubicBezTo>
                    <a:lnTo>
                      <a:pt x="1704" y="608"/>
                    </a:lnTo>
                    <a:lnTo>
                      <a:pt x="1688" y="608"/>
                    </a:lnTo>
                    <a:lnTo>
                      <a:pt x="1672" y="608"/>
                    </a:lnTo>
                    <a:lnTo>
                      <a:pt x="1711" y="578"/>
                    </a:lnTo>
                    <a:lnTo>
                      <a:pt x="1696" y="640"/>
                    </a:lnTo>
                    <a:lnTo>
                      <a:pt x="1680" y="720"/>
                    </a:lnTo>
                    <a:cubicBezTo>
                      <a:pt x="1676" y="739"/>
                      <a:pt x="1660" y="752"/>
                      <a:pt x="1640" y="752"/>
                    </a:cubicBezTo>
                    <a:lnTo>
                      <a:pt x="1624" y="752"/>
                    </a:lnTo>
                    <a:lnTo>
                      <a:pt x="1592" y="752"/>
                    </a:lnTo>
                    <a:lnTo>
                      <a:pt x="1576" y="752"/>
                    </a:lnTo>
                    <a:lnTo>
                      <a:pt x="1615" y="722"/>
                    </a:lnTo>
                    <a:lnTo>
                      <a:pt x="1599" y="786"/>
                    </a:lnTo>
                    <a:cubicBezTo>
                      <a:pt x="1595" y="804"/>
                      <a:pt x="1579" y="816"/>
                      <a:pt x="1560" y="816"/>
                    </a:cubicBezTo>
                    <a:lnTo>
                      <a:pt x="1544" y="816"/>
                    </a:lnTo>
                    <a:lnTo>
                      <a:pt x="1528" y="816"/>
                    </a:lnTo>
                    <a:lnTo>
                      <a:pt x="1512" y="816"/>
                    </a:lnTo>
                    <a:lnTo>
                      <a:pt x="1496" y="816"/>
                    </a:lnTo>
                    <a:lnTo>
                      <a:pt x="1480" y="816"/>
                    </a:lnTo>
                    <a:lnTo>
                      <a:pt x="1448" y="816"/>
                    </a:lnTo>
                    <a:lnTo>
                      <a:pt x="1432" y="816"/>
                    </a:lnTo>
                    <a:lnTo>
                      <a:pt x="1416" y="816"/>
                    </a:lnTo>
                    <a:lnTo>
                      <a:pt x="1400" y="816"/>
                    </a:lnTo>
                    <a:lnTo>
                      <a:pt x="1384" y="816"/>
                    </a:lnTo>
                    <a:lnTo>
                      <a:pt x="1368" y="816"/>
                    </a:lnTo>
                    <a:lnTo>
                      <a:pt x="1352" y="816"/>
                    </a:lnTo>
                    <a:lnTo>
                      <a:pt x="1392" y="784"/>
                    </a:lnTo>
                    <a:lnTo>
                      <a:pt x="1376" y="864"/>
                    </a:lnTo>
                    <a:cubicBezTo>
                      <a:pt x="1372" y="883"/>
                      <a:pt x="1356" y="896"/>
                      <a:pt x="1336" y="896"/>
                    </a:cubicBezTo>
                    <a:lnTo>
                      <a:pt x="1304" y="896"/>
                    </a:lnTo>
                    <a:lnTo>
                      <a:pt x="1288" y="896"/>
                    </a:lnTo>
                    <a:lnTo>
                      <a:pt x="1272" y="896"/>
                    </a:lnTo>
                    <a:lnTo>
                      <a:pt x="1256" y="896"/>
                    </a:lnTo>
                    <a:lnTo>
                      <a:pt x="1240" y="896"/>
                    </a:lnTo>
                    <a:lnTo>
                      <a:pt x="1224" y="896"/>
                    </a:lnTo>
                    <a:lnTo>
                      <a:pt x="1208" y="896"/>
                    </a:lnTo>
                    <a:lnTo>
                      <a:pt x="1192" y="896"/>
                    </a:lnTo>
                    <a:lnTo>
                      <a:pt x="1160" y="896"/>
                    </a:lnTo>
                    <a:lnTo>
                      <a:pt x="1144" y="896"/>
                    </a:lnTo>
                    <a:lnTo>
                      <a:pt x="1128" y="896"/>
                    </a:lnTo>
                    <a:lnTo>
                      <a:pt x="1112" y="896"/>
                    </a:lnTo>
                    <a:lnTo>
                      <a:pt x="1096" y="896"/>
                    </a:lnTo>
                    <a:lnTo>
                      <a:pt x="1134" y="869"/>
                    </a:lnTo>
                    <a:lnTo>
                      <a:pt x="1118" y="917"/>
                    </a:lnTo>
                    <a:cubicBezTo>
                      <a:pt x="1113" y="933"/>
                      <a:pt x="1098" y="944"/>
                      <a:pt x="1080" y="944"/>
                    </a:cubicBezTo>
                    <a:lnTo>
                      <a:pt x="1064" y="944"/>
                    </a:lnTo>
                    <a:lnTo>
                      <a:pt x="1048" y="944"/>
                    </a:lnTo>
                    <a:lnTo>
                      <a:pt x="1016" y="944"/>
                    </a:lnTo>
                    <a:lnTo>
                      <a:pt x="1000" y="944"/>
                    </a:lnTo>
                    <a:lnTo>
                      <a:pt x="984" y="944"/>
                    </a:lnTo>
                    <a:lnTo>
                      <a:pt x="968" y="944"/>
                    </a:lnTo>
                    <a:lnTo>
                      <a:pt x="952" y="944"/>
                    </a:lnTo>
                    <a:lnTo>
                      <a:pt x="936" y="944"/>
                    </a:lnTo>
                    <a:lnTo>
                      <a:pt x="920" y="944"/>
                    </a:lnTo>
                    <a:lnTo>
                      <a:pt x="904" y="944"/>
                    </a:lnTo>
                    <a:lnTo>
                      <a:pt x="872" y="944"/>
                    </a:lnTo>
                    <a:lnTo>
                      <a:pt x="856" y="944"/>
                    </a:lnTo>
                    <a:lnTo>
                      <a:pt x="894" y="917"/>
                    </a:lnTo>
                    <a:lnTo>
                      <a:pt x="878" y="965"/>
                    </a:lnTo>
                    <a:cubicBezTo>
                      <a:pt x="873" y="981"/>
                      <a:pt x="858" y="992"/>
                      <a:pt x="840" y="992"/>
                    </a:cubicBezTo>
                    <a:lnTo>
                      <a:pt x="824" y="992"/>
                    </a:lnTo>
                    <a:lnTo>
                      <a:pt x="862" y="965"/>
                    </a:lnTo>
                    <a:lnTo>
                      <a:pt x="846" y="1013"/>
                    </a:lnTo>
                    <a:lnTo>
                      <a:pt x="830" y="1061"/>
                    </a:lnTo>
                    <a:lnTo>
                      <a:pt x="814" y="1109"/>
                    </a:lnTo>
                    <a:cubicBezTo>
                      <a:pt x="809" y="1125"/>
                      <a:pt x="794" y="1136"/>
                      <a:pt x="776" y="1136"/>
                    </a:cubicBezTo>
                    <a:lnTo>
                      <a:pt x="760" y="1136"/>
                    </a:lnTo>
                    <a:lnTo>
                      <a:pt x="728" y="1136"/>
                    </a:lnTo>
                    <a:lnTo>
                      <a:pt x="712" y="1136"/>
                    </a:lnTo>
                    <a:lnTo>
                      <a:pt x="696" y="1136"/>
                    </a:lnTo>
                    <a:lnTo>
                      <a:pt x="680" y="1136"/>
                    </a:lnTo>
                    <a:lnTo>
                      <a:pt x="664" y="1136"/>
                    </a:lnTo>
                    <a:lnTo>
                      <a:pt x="648" y="1136"/>
                    </a:lnTo>
                    <a:lnTo>
                      <a:pt x="632" y="1136"/>
                    </a:lnTo>
                    <a:lnTo>
                      <a:pt x="616" y="1136"/>
                    </a:lnTo>
                    <a:lnTo>
                      <a:pt x="584" y="1136"/>
                    </a:lnTo>
                    <a:lnTo>
                      <a:pt x="568" y="1136"/>
                    </a:lnTo>
                    <a:lnTo>
                      <a:pt x="552" y="1136"/>
                    </a:lnTo>
                    <a:lnTo>
                      <a:pt x="536" y="1136"/>
                    </a:lnTo>
                    <a:lnTo>
                      <a:pt x="520" y="1136"/>
                    </a:lnTo>
                    <a:lnTo>
                      <a:pt x="504" y="1136"/>
                    </a:lnTo>
                    <a:lnTo>
                      <a:pt x="488" y="1136"/>
                    </a:lnTo>
                    <a:lnTo>
                      <a:pt x="472" y="1136"/>
                    </a:lnTo>
                    <a:lnTo>
                      <a:pt x="440" y="1136"/>
                    </a:lnTo>
                    <a:lnTo>
                      <a:pt x="424" y="1136"/>
                    </a:lnTo>
                    <a:lnTo>
                      <a:pt x="460" y="1114"/>
                    </a:lnTo>
                    <a:lnTo>
                      <a:pt x="444" y="1146"/>
                    </a:lnTo>
                    <a:cubicBezTo>
                      <a:pt x="437" y="1160"/>
                      <a:pt x="424" y="1168"/>
                      <a:pt x="408" y="1168"/>
                    </a:cubicBezTo>
                    <a:lnTo>
                      <a:pt x="392" y="1168"/>
                    </a:lnTo>
                    <a:lnTo>
                      <a:pt x="376" y="1168"/>
                    </a:lnTo>
                    <a:lnTo>
                      <a:pt x="414" y="1141"/>
                    </a:lnTo>
                    <a:lnTo>
                      <a:pt x="398" y="1189"/>
                    </a:lnTo>
                    <a:cubicBezTo>
                      <a:pt x="393" y="1205"/>
                      <a:pt x="378" y="1216"/>
                      <a:pt x="360" y="1216"/>
                    </a:cubicBezTo>
                    <a:lnTo>
                      <a:pt x="344" y="1216"/>
                    </a:lnTo>
                    <a:lnTo>
                      <a:pt x="328" y="1216"/>
                    </a:lnTo>
                    <a:lnTo>
                      <a:pt x="296" y="1216"/>
                    </a:lnTo>
                    <a:lnTo>
                      <a:pt x="332" y="1194"/>
                    </a:lnTo>
                    <a:lnTo>
                      <a:pt x="316" y="1226"/>
                    </a:lnTo>
                    <a:cubicBezTo>
                      <a:pt x="309" y="1240"/>
                      <a:pt x="296" y="1248"/>
                      <a:pt x="280" y="1248"/>
                    </a:cubicBezTo>
                    <a:lnTo>
                      <a:pt x="264" y="1248"/>
                    </a:lnTo>
                    <a:lnTo>
                      <a:pt x="248" y="1248"/>
                    </a:lnTo>
                    <a:lnTo>
                      <a:pt x="232" y="1248"/>
                    </a:lnTo>
                    <a:lnTo>
                      <a:pt x="216" y="1248"/>
                    </a:lnTo>
                    <a:lnTo>
                      <a:pt x="200" y="1248"/>
                    </a:lnTo>
                    <a:lnTo>
                      <a:pt x="184" y="1248"/>
                    </a:lnTo>
                    <a:lnTo>
                      <a:pt x="152" y="1248"/>
                    </a:lnTo>
                    <a:lnTo>
                      <a:pt x="188" y="1226"/>
                    </a:lnTo>
                    <a:lnTo>
                      <a:pt x="172" y="1258"/>
                    </a:lnTo>
                    <a:cubicBezTo>
                      <a:pt x="165" y="1272"/>
                      <a:pt x="152" y="1280"/>
                      <a:pt x="136" y="1280"/>
                    </a:cubicBezTo>
                    <a:lnTo>
                      <a:pt x="120" y="1280"/>
                    </a:lnTo>
                    <a:lnTo>
                      <a:pt x="104" y="1280"/>
                    </a:lnTo>
                    <a:lnTo>
                      <a:pt x="88" y="1280"/>
                    </a:lnTo>
                    <a:lnTo>
                      <a:pt x="72" y="1280"/>
                    </a:lnTo>
                    <a:lnTo>
                      <a:pt x="56" y="1280"/>
                    </a:lnTo>
                    <a:lnTo>
                      <a:pt x="40" y="1280"/>
                    </a:lnTo>
                    <a:cubicBezTo>
                      <a:pt x="18" y="1280"/>
                      <a:pt x="0" y="1263"/>
                      <a:pt x="0" y="1240"/>
                    </a:cubicBezTo>
                    <a:cubicBezTo>
                      <a:pt x="0" y="1218"/>
                      <a:pt x="18" y="1200"/>
                      <a:pt x="40" y="1200"/>
                    </a:cubicBezTo>
                    <a:close/>
                  </a:path>
                </a:pathLst>
              </a:custGeom>
              <a:grpFill/>
              <a:ln w="4763" cap="flat">
                <a:no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grpSp>
        <p:sp>
          <p:nvSpPr>
            <p:cNvPr id="23" name="Rectangle 64"/>
            <p:cNvSpPr>
              <a:spLocks noChangeArrowheads="1"/>
            </p:cNvSpPr>
            <p:nvPr/>
          </p:nvSpPr>
          <p:spPr bwMode="auto">
            <a:xfrm>
              <a:off x="7034409" y="5218843"/>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13524</a:t>
              </a:r>
              <a:endParaRPr lang="en-US" altLang="en-US" sz="2800" dirty="0">
                <a:solidFill>
                  <a:srgbClr val="000000"/>
                </a:solidFill>
                <a:latin typeface="Arial"/>
              </a:endParaRPr>
            </a:p>
          </p:txBody>
        </p:sp>
        <p:sp>
          <p:nvSpPr>
            <p:cNvPr id="24" name="Rectangle 65"/>
            <p:cNvSpPr>
              <a:spLocks noChangeArrowheads="1"/>
            </p:cNvSpPr>
            <p:nvPr/>
          </p:nvSpPr>
          <p:spPr bwMode="auto">
            <a:xfrm>
              <a:off x="8171827" y="5218843"/>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12467</a:t>
              </a:r>
              <a:endParaRPr lang="en-US" altLang="en-US" sz="2800" dirty="0">
                <a:solidFill>
                  <a:srgbClr val="000000"/>
                </a:solidFill>
                <a:latin typeface="Arial"/>
              </a:endParaRPr>
            </a:p>
          </p:txBody>
        </p:sp>
        <p:sp>
          <p:nvSpPr>
            <p:cNvPr id="25" name="Rectangle 66"/>
            <p:cNvSpPr>
              <a:spLocks noChangeArrowheads="1"/>
            </p:cNvSpPr>
            <p:nvPr/>
          </p:nvSpPr>
          <p:spPr bwMode="auto">
            <a:xfrm>
              <a:off x="9334565" y="5218843"/>
              <a:ext cx="28212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8080</a:t>
              </a:r>
              <a:endParaRPr lang="en-US" altLang="en-US" sz="2800" dirty="0">
                <a:solidFill>
                  <a:srgbClr val="000000"/>
                </a:solidFill>
                <a:latin typeface="Arial"/>
              </a:endParaRPr>
            </a:p>
          </p:txBody>
        </p:sp>
        <p:sp>
          <p:nvSpPr>
            <p:cNvPr id="26" name="Rectangle 67"/>
            <p:cNvSpPr>
              <a:spLocks noChangeArrowheads="1"/>
            </p:cNvSpPr>
            <p:nvPr/>
          </p:nvSpPr>
          <p:spPr bwMode="auto">
            <a:xfrm>
              <a:off x="10470035" y="5218843"/>
              <a:ext cx="28212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3928</a:t>
              </a:r>
              <a:endParaRPr lang="en-US" altLang="en-US" sz="2800" dirty="0">
                <a:solidFill>
                  <a:srgbClr val="000000"/>
                </a:solidFill>
                <a:latin typeface="Arial"/>
              </a:endParaRPr>
            </a:p>
          </p:txBody>
        </p:sp>
        <p:sp>
          <p:nvSpPr>
            <p:cNvPr id="27" name="Rectangle 68"/>
            <p:cNvSpPr>
              <a:spLocks noChangeArrowheads="1"/>
            </p:cNvSpPr>
            <p:nvPr/>
          </p:nvSpPr>
          <p:spPr bwMode="auto">
            <a:xfrm>
              <a:off x="11632772" y="5218843"/>
              <a:ext cx="2115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891</a:t>
              </a:r>
              <a:endParaRPr lang="en-US" altLang="en-US" sz="2800" dirty="0">
                <a:solidFill>
                  <a:srgbClr val="000000"/>
                </a:solidFill>
                <a:latin typeface="Arial"/>
              </a:endParaRPr>
            </a:p>
          </p:txBody>
        </p:sp>
        <p:sp>
          <p:nvSpPr>
            <p:cNvPr id="34" name="Rectangle 75"/>
            <p:cNvSpPr>
              <a:spLocks noChangeArrowheads="1"/>
            </p:cNvSpPr>
            <p:nvPr/>
          </p:nvSpPr>
          <p:spPr bwMode="auto">
            <a:xfrm>
              <a:off x="7034409" y="5347431"/>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13548</a:t>
              </a:r>
              <a:endParaRPr lang="en-US" altLang="en-US" sz="2800" dirty="0">
                <a:solidFill>
                  <a:srgbClr val="000000"/>
                </a:solidFill>
                <a:latin typeface="Arial"/>
              </a:endParaRPr>
            </a:p>
          </p:txBody>
        </p:sp>
        <p:sp>
          <p:nvSpPr>
            <p:cNvPr id="35" name="Rectangle 76"/>
            <p:cNvSpPr>
              <a:spLocks noChangeArrowheads="1"/>
            </p:cNvSpPr>
            <p:nvPr/>
          </p:nvSpPr>
          <p:spPr bwMode="auto">
            <a:xfrm>
              <a:off x="8171827" y="5347431"/>
              <a:ext cx="352661"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12598</a:t>
              </a:r>
              <a:endParaRPr lang="en-US" altLang="en-US" sz="2800" dirty="0">
                <a:solidFill>
                  <a:srgbClr val="000000"/>
                </a:solidFill>
                <a:latin typeface="Arial"/>
              </a:endParaRPr>
            </a:p>
          </p:txBody>
        </p:sp>
        <p:sp>
          <p:nvSpPr>
            <p:cNvPr id="36" name="Rectangle 77"/>
            <p:cNvSpPr>
              <a:spLocks noChangeArrowheads="1"/>
            </p:cNvSpPr>
            <p:nvPr/>
          </p:nvSpPr>
          <p:spPr bwMode="auto">
            <a:xfrm>
              <a:off x="9334565" y="5347431"/>
              <a:ext cx="28212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8204</a:t>
              </a:r>
              <a:endParaRPr lang="en-US" altLang="en-US" sz="2800" dirty="0">
                <a:solidFill>
                  <a:srgbClr val="000000"/>
                </a:solidFill>
                <a:latin typeface="Arial"/>
              </a:endParaRPr>
            </a:p>
          </p:txBody>
        </p:sp>
        <p:sp>
          <p:nvSpPr>
            <p:cNvPr id="37" name="Rectangle 78"/>
            <p:cNvSpPr>
              <a:spLocks noChangeArrowheads="1"/>
            </p:cNvSpPr>
            <p:nvPr/>
          </p:nvSpPr>
          <p:spPr bwMode="auto">
            <a:xfrm>
              <a:off x="10470035" y="5347431"/>
              <a:ext cx="28212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3942</a:t>
              </a:r>
              <a:endParaRPr lang="en-US" altLang="en-US" sz="2800" dirty="0">
                <a:solidFill>
                  <a:srgbClr val="000000"/>
                </a:solidFill>
                <a:latin typeface="Arial"/>
              </a:endParaRPr>
            </a:p>
          </p:txBody>
        </p:sp>
        <p:sp>
          <p:nvSpPr>
            <p:cNvPr id="39" name="Rectangle 79"/>
            <p:cNvSpPr>
              <a:spLocks noChangeArrowheads="1"/>
            </p:cNvSpPr>
            <p:nvPr/>
          </p:nvSpPr>
          <p:spPr bwMode="auto">
            <a:xfrm>
              <a:off x="11632772" y="5347431"/>
              <a:ext cx="2115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888</a:t>
              </a:r>
              <a:endParaRPr lang="en-US" altLang="en-US" sz="2800" dirty="0">
                <a:solidFill>
                  <a:srgbClr val="000000"/>
                </a:solidFill>
                <a:latin typeface="Arial"/>
              </a:endParaRPr>
            </a:p>
          </p:txBody>
        </p:sp>
        <p:grpSp>
          <p:nvGrpSpPr>
            <p:cNvPr id="115" name="Group 114"/>
            <p:cNvGrpSpPr/>
            <p:nvPr/>
          </p:nvGrpSpPr>
          <p:grpSpPr>
            <a:xfrm>
              <a:off x="6505475" y="1839300"/>
              <a:ext cx="5397901" cy="3380658"/>
              <a:chOff x="4879113" y="1839300"/>
              <a:chExt cx="4048429" cy="3380658"/>
            </a:xfrm>
          </p:grpSpPr>
          <p:sp>
            <p:nvSpPr>
              <p:cNvPr id="80" name="Rectangle 9"/>
              <p:cNvSpPr>
                <a:spLocks noChangeArrowheads="1"/>
              </p:cNvSpPr>
              <p:nvPr/>
            </p:nvSpPr>
            <p:spPr bwMode="auto">
              <a:xfrm>
                <a:off x="5370754" y="4833938"/>
                <a:ext cx="3406412" cy="0"/>
              </a:xfrm>
              <a:prstGeom prst="rect">
                <a:avLst/>
              </a:prstGeom>
              <a:solidFill>
                <a:srgbClr val="868686"/>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81" name="Freeform 10"/>
              <p:cNvSpPr>
                <a:spLocks noEditPoints="1"/>
              </p:cNvSpPr>
              <p:nvPr/>
            </p:nvSpPr>
            <p:spPr bwMode="auto">
              <a:xfrm>
                <a:off x="5367833" y="4837112"/>
                <a:ext cx="3410794" cy="54864"/>
              </a:xfrm>
              <a:custGeom>
                <a:avLst/>
                <a:gdLst>
                  <a:gd name="T0" fmla="*/ 3 w 2335"/>
                  <a:gd name="T1" fmla="*/ 0 h 19"/>
                  <a:gd name="T2" fmla="*/ 3 w 2335"/>
                  <a:gd name="T3" fmla="*/ 19 h 19"/>
                  <a:gd name="T4" fmla="*/ 0 w 2335"/>
                  <a:gd name="T5" fmla="*/ 19 h 19"/>
                  <a:gd name="T6" fmla="*/ 0 w 2335"/>
                  <a:gd name="T7" fmla="*/ 0 h 19"/>
                  <a:gd name="T8" fmla="*/ 3 w 2335"/>
                  <a:gd name="T9" fmla="*/ 0 h 19"/>
                  <a:gd name="T10" fmla="*/ 585 w 2335"/>
                  <a:gd name="T11" fmla="*/ 0 h 19"/>
                  <a:gd name="T12" fmla="*/ 585 w 2335"/>
                  <a:gd name="T13" fmla="*/ 19 h 19"/>
                  <a:gd name="T14" fmla="*/ 582 w 2335"/>
                  <a:gd name="T15" fmla="*/ 19 h 19"/>
                  <a:gd name="T16" fmla="*/ 582 w 2335"/>
                  <a:gd name="T17" fmla="*/ 0 h 19"/>
                  <a:gd name="T18" fmla="*/ 585 w 2335"/>
                  <a:gd name="T19" fmla="*/ 0 h 19"/>
                  <a:gd name="T20" fmla="*/ 1169 w 2335"/>
                  <a:gd name="T21" fmla="*/ 0 h 19"/>
                  <a:gd name="T22" fmla="*/ 1169 w 2335"/>
                  <a:gd name="T23" fmla="*/ 19 h 19"/>
                  <a:gd name="T24" fmla="*/ 1166 w 2335"/>
                  <a:gd name="T25" fmla="*/ 19 h 19"/>
                  <a:gd name="T26" fmla="*/ 1166 w 2335"/>
                  <a:gd name="T27" fmla="*/ 0 h 19"/>
                  <a:gd name="T28" fmla="*/ 1169 w 2335"/>
                  <a:gd name="T29" fmla="*/ 0 h 19"/>
                  <a:gd name="T30" fmla="*/ 1751 w 2335"/>
                  <a:gd name="T31" fmla="*/ 0 h 19"/>
                  <a:gd name="T32" fmla="*/ 1751 w 2335"/>
                  <a:gd name="T33" fmla="*/ 19 h 19"/>
                  <a:gd name="T34" fmla="*/ 1748 w 2335"/>
                  <a:gd name="T35" fmla="*/ 19 h 19"/>
                  <a:gd name="T36" fmla="*/ 1748 w 2335"/>
                  <a:gd name="T37" fmla="*/ 0 h 19"/>
                  <a:gd name="T38" fmla="*/ 1751 w 2335"/>
                  <a:gd name="T39" fmla="*/ 0 h 19"/>
                  <a:gd name="T40" fmla="*/ 2335 w 2335"/>
                  <a:gd name="T41" fmla="*/ 0 h 19"/>
                  <a:gd name="T42" fmla="*/ 2335 w 2335"/>
                  <a:gd name="T43" fmla="*/ 19 h 19"/>
                  <a:gd name="T44" fmla="*/ 2333 w 2335"/>
                  <a:gd name="T45" fmla="*/ 19 h 19"/>
                  <a:gd name="T46" fmla="*/ 2333 w 2335"/>
                  <a:gd name="T47" fmla="*/ 0 h 19"/>
                  <a:gd name="T48" fmla="*/ 2335 w 2335"/>
                  <a:gd name="T4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35" h="19">
                    <a:moveTo>
                      <a:pt x="3" y="0"/>
                    </a:moveTo>
                    <a:lnTo>
                      <a:pt x="3" y="19"/>
                    </a:lnTo>
                    <a:lnTo>
                      <a:pt x="0" y="19"/>
                    </a:lnTo>
                    <a:lnTo>
                      <a:pt x="0" y="0"/>
                    </a:lnTo>
                    <a:lnTo>
                      <a:pt x="3" y="0"/>
                    </a:lnTo>
                    <a:close/>
                    <a:moveTo>
                      <a:pt x="585" y="0"/>
                    </a:moveTo>
                    <a:lnTo>
                      <a:pt x="585" y="19"/>
                    </a:lnTo>
                    <a:lnTo>
                      <a:pt x="582" y="19"/>
                    </a:lnTo>
                    <a:lnTo>
                      <a:pt x="582" y="0"/>
                    </a:lnTo>
                    <a:lnTo>
                      <a:pt x="585" y="0"/>
                    </a:lnTo>
                    <a:close/>
                    <a:moveTo>
                      <a:pt x="1169" y="0"/>
                    </a:moveTo>
                    <a:lnTo>
                      <a:pt x="1169" y="19"/>
                    </a:lnTo>
                    <a:lnTo>
                      <a:pt x="1166" y="19"/>
                    </a:lnTo>
                    <a:lnTo>
                      <a:pt x="1166" y="0"/>
                    </a:lnTo>
                    <a:lnTo>
                      <a:pt x="1169" y="0"/>
                    </a:lnTo>
                    <a:close/>
                    <a:moveTo>
                      <a:pt x="1751" y="0"/>
                    </a:moveTo>
                    <a:lnTo>
                      <a:pt x="1751" y="19"/>
                    </a:lnTo>
                    <a:lnTo>
                      <a:pt x="1748" y="19"/>
                    </a:lnTo>
                    <a:lnTo>
                      <a:pt x="1748" y="0"/>
                    </a:lnTo>
                    <a:lnTo>
                      <a:pt x="1751" y="0"/>
                    </a:lnTo>
                    <a:close/>
                    <a:moveTo>
                      <a:pt x="2335" y="0"/>
                    </a:moveTo>
                    <a:lnTo>
                      <a:pt x="2335" y="19"/>
                    </a:lnTo>
                    <a:lnTo>
                      <a:pt x="2333" y="19"/>
                    </a:lnTo>
                    <a:lnTo>
                      <a:pt x="2333" y="0"/>
                    </a:lnTo>
                    <a:lnTo>
                      <a:pt x="2335" y="0"/>
                    </a:lnTo>
                    <a:close/>
                  </a:path>
                </a:pathLst>
              </a:custGeom>
              <a:solidFill>
                <a:srgbClr val="868686"/>
              </a:solidFill>
              <a:ln w="3175"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90" name="Rectangle 19"/>
              <p:cNvSpPr>
                <a:spLocks noChangeArrowheads="1"/>
              </p:cNvSpPr>
              <p:nvPr/>
            </p:nvSpPr>
            <p:spPr bwMode="auto">
              <a:xfrm>
                <a:off x="5133212" y="4744425"/>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0%</a:t>
                </a:r>
                <a:endParaRPr lang="en-US" altLang="en-US" sz="3600" dirty="0">
                  <a:solidFill>
                    <a:srgbClr val="000000"/>
                  </a:solidFill>
                  <a:latin typeface="Arial"/>
                </a:endParaRPr>
              </a:p>
            </p:txBody>
          </p:sp>
          <p:sp>
            <p:nvSpPr>
              <p:cNvPr id="91" name="Rectangle 20"/>
              <p:cNvSpPr>
                <a:spLocks noChangeArrowheads="1"/>
              </p:cNvSpPr>
              <p:nvPr/>
            </p:nvSpPr>
            <p:spPr bwMode="auto">
              <a:xfrm>
                <a:off x="5133212" y="4163400"/>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2%</a:t>
                </a:r>
                <a:endParaRPr lang="en-US" altLang="en-US" sz="3600" dirty="0">
                  <a:solidFill>
                    <a:srgbClr val="000000"/>
                  </a:solidFill>
                  <a:latin typeface="Arial"/>
                </a:endParaRPr>
              </a:p>
            </p:txBody>
          </p:sp>
          <p:sp>
            <p:nvSpPr>
              <p:cNvPr id="92" name="Rectangle 21"/>
              <p:cNvSpPr>
                <a:spLocks noChangeArrowheads="1"/>
              </p:cNvSpPr>
              <p:nvPr/>
            </p:nvSpPr>
            <p:spPr bwMode="auto">
              <a:xfrm>
                <a:off x="5133212" y="3582375"/>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4%</a:t>
                </a:r>
                <a:endParaRPr lang="en-US" altLang="en-US" sz="3600" dirty="0">
                  <a:solidFill>
                    <a:srgbClr val="000000"/>
                  </a:solidFill>
                  <a:latin typeface="Arial"/>
                </a:endParaRPr>
              </a:p>
            </p:txBody>
          </p:sp>
          <p:sp>
            <p:nvSpPr>
              <p:cNvPr id="93" name="Rectangle 22"/>
              <p:cNvSpPr>
                <a:spLocks noChangeArrowheads="1"/>
              </p:cNvSpPr>
              <p:nvPr/>
            </p:nvSpPr>
            <p:spPr bwMode="auto">
              <a:xfrm>
                <a:off x="5133212" y="3001350"/>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6%</a:t>
                </a:r>
                <a:endParaRPr lang="en-US" altLang="en-US" sz="3600" dirty="0">
                  <a:solidFill>
                    <a:srgbClr val="000000"/>
                  </a:solidFill>
                  <a:latin typeface="Arial"/>
                </a:endParaRPr>
              </a:p>
            </p:txBody>
          </p:sp>
          <p:sp>
            <p:nvSpPr>
              <p:cNvPr id="94" name="Rectangle 23"/>
              <p:cNvSpPr>
                <a:spLocks noChangeArrowheads="1"/>
              </p:cNvSpPr>
              <p:nvPr/>
            </p:nvSpPr>
            <p:spPr bwMode="auto">
              <a:xfrm>
                <a:off x="5133212" y="2420325"/>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8%</a:t>
                </a:r>
                <a:endParaRPr lang="en-US" altLang="en-US" sz="3600" dirty="0">
                  <a:solidFill>
                    <a:srgbClr val="000000"/>
                  </a:solidFill>
                  <a:latin typeface="Arial"/>
                </a:endParaRPr>
              </a:p>
            </p:txBody>
          </p:sp>
          <p:sp>
            <p:nvSpPr>
              <p:cNvPr id="95" name="Rectangle 24"/>
              <p:cNvSpPr>
                <a:spLocks noChangeArrowheads="1"/>
              </p:cNvSpPr>
              <p:nvPr/>
            </p:nvSpPr>
            <p:spPr bwMode="auto">
              <a:xfrm>
                <a:off x="5081693" y="1839300"/>
                <a:ext cx="22963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10%</a:t>
                </a:r>
                <a:endParaRPr lang="en-US" altLang="en-US" sz="3600" dirty="0">
                  <a:solidFill>
                    <a:srgbClr val="000000"/>
                  </a:solidFill>
                  <a:latin typeface="Arial"/>
                </a:endParaRPr>
              </a:p>
            </p:txBody>
          </p:sp>
          <p:sp>
            <p:nvSpPr>
              <p:cNvPr id="96" name="Rectangle 25"/>
              <p:cNvSpPr>
                <a:spLocks noChangeArrowheads="1"/>
              </p:cNvSpPr>
              <p:nvPr/>
            </p:nvSpPr>
            <p:spPr bwMode="auto">
              <a:xfrm>
                <a:off x="5292012" y="4937327"/>
                <a:ext cx="1911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360</a:t>
                </a:r>
              </a:p>
            </p:txBody>
          </p:sp>
          <p:sp>
            <p:nvSpPr>
              <p:cNvPr id="97" name="Rectangle 26"/>
              <p:cNvSpPr>
                <a:spLocks noChangeArrowheads="1"/>
              </p:cNvSpPr>
              <p:nvPr/>
            </p:nvSpPr>
            <p:spPr bwMode="auto">
              <a:xfrm>
                <a:off x="6143615" y="4937327"/>
                <a:ext cx="1911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540</a:t>
                </a:r>
              </a:p>
            </p:txBody>
          </p:sp>
          <p:sp>
            <p:nvSpPr>
              <p:cNvPr id="98" name="Rectangle 27"/>
              <p:cNvSpPr>
                <a:spLocks noChangeArrowheads="1"/>
              </p:cNvSpPr>
              <p:nvPr/>
            </p:nvSpPr>
            <p:spPr bwMode="auto">
              <a:xfrm>
                <a:off x="6995219" y="4937327"/>
                <a:ext cx="1911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720</a:t>
                </a:r>
              </a:p>
            </p:txBody>
          </p:sp>
          <p:sp>
            <p:nvSpPr>
              <p:cNvPr id="99" name="Rectangle 28"/>
              <p:cNvSpPr>
                <a:spLocks noChangeArrowheads="1"/>
              </p:cNvSpPr>
              <p:nvPr/>
            </p:nvSpPr>
            <p:spPr bwMode="auto">
              <a:xfrm>
                <a:off x="7846821" y="4937327"/>
                <a:ext cx="1911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900</a:t>
                </a:r>
              </a:p>
            </p:txBody>
          </p:sp>
          <p:sp>
            <p:nvSpPr>
              <p:cNvPr id="100" name="Rectangle 29"/>
              <p:cNvSpPr>
                <a:spLocks noChangeArrowheads="1"/>
              </p:cNvSpPr>
              <p:nvPr/>
            </p:nvSpPr>
            <p:spPr bwMode="auto">
              <a:xfrm>
                <a:off x="8672664" y="4937327"/>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1080</a:t>
                </a:r>
              </a:p>
            </p:txBody>
          </p:sp>
          <p:sp>
            <p:nvSpPr>
              <p:cNvPr id="101" name="Rectangle 30"/>
              <p:cNvSpPr>
                <a:spLocks noChangeArrowheads="1"/>
              </p:cNvSpPr>
              <p:nvPr/>
            </p:nvSpPr>
            <p:spPr bwMode="auto">
              <a:xfrm rot="16200000">
                <a:off x="3876275" y="3232207"/>
                <a:ext cx="2167260"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rgbClr val="000000"/>
                    </a:solidFill>
                    <a:latin typeface="Arial"/>
                  </a:rPr>
                  <a:t>Cumulative Incidence (%)</a:t>
                </a:r>
                <a:endParaRPr lang="en-US" altLang="en-US" sz="1400" dirty="0">
                  <a:solidFill>
                    <a:srgbClr val="000000"/>
                  </a:solidFill>
                  <a:latin typeface="Arial"/>
                </a:endParaRPr>
              </a:p>
            </p:txBody>
          </p:sp>
          <p:sp>
            <p:nvSpPr>
              <p:cNvPr id="102" name="Rectangle 31"/>
              <p:cNvSpPr>
                <a:spLocks noChangeArrowheads="1"/>
              </p:cNvSpPr>
              <p:nvPr/>
            </p:nvSpPr>
            <p:spPr bwMode="auto">
              <a:xfrm>
                <a:off x="7391716" y="5035292"/>
                <a:ext cx="27411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000000"/>
                    </a:solidFill>
                    <a:latin typeface="Arial"/>
                  </a:rPr>
                  <a:t>Days</a:t>
                </a:r>
              </a:p>
            </p:txBody>
          </p:sp>
          <p:sp>
            <p:nvSpPr>
              <p:cNvPr id="43" name="Rectangle 83"/>
              <p:cNvSpPr>
                <a:spLocks noChangeArrowheads="1"/>
              </p:cNvSpPr>
              <p:nvPr/>
            </p:nvSpPr>
            <p:spPr bwMode="auto">
              <a:xfrm>
                <a:off x="7293068" y="2378075"/>
                <a:ext cx="44242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b="1" dirty="0">
                    <a:solidFill>
                      <a:srgbClr val="013161"/>
                    </a:solidFill>
                    <a:latin typeface="Arial"/>
                  </a:rPr>
                  <a:t>Placebo</a:t>
                </a:r>
                <a:endParaRPr lang="en-US" altLang="en-US" dirty="0">
                  <a:solidFill>
                    <a:srgbClr val="013161"/>
                  </a:solidFill>
                  <a:latin typeface="Arial"/>
                </a:endParaRPr>
              </a:p>
            </p:txBody>
          </p:sp>
          <p:sp>
            <p:nvSpPr>
              <p:cNvPr id="44" name="Rectangle 84"/>
              <p:cNvSpPr>
                <a:spLocks noChangeArrowheads="1"/>
              </p:cNvSpPr>
              <p:nvPr/>
            </p:nvSpPr>
            <p:spPr bwMode="auto">
              <a:xfrm>
                <a:off x="7882973" y="3084855"/>
                <a:ext cx="6864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b="1" dirty="0">
                    <a:solidFill>
                      <a:srgbClr val="FC840C"/>
                    </a:solidFill>
                    <a:latin typeface="Arial"/>
                  </a:rPr>
                  <a:t>Evolocumab</a:t>
                </a:r>
                <a:endParaRPr lang="en-US" altLang="en-US" dirty="0">
                  <a:solidFill>
                    <a:srgbClr val="FC840C"/>
                  </a:solidFill>
                  <a:latin typeface="Arial"/>
                </a:endParaRPr>
              </a:p>
            </p:txBody>
          </p:sp>
          <p:sp>
            <p:nvSpPr>
              <p:cNvPr id="49" name="Rectangle 89"/>
              <p:cNvSpPr>
                <a:spLocks noChangeArrowheads="1"/>
              </p:cNvSpPr>
              <p:nvPr/>
            </p:nvSpPr>
            <p:spPr bwMode="auto">
              <a:xfrm>
                <a:off x="5682621" y="1920575"/>
                <a:ext cx="1005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000000"/>
                    </a:solidFill>
                    <a:latin typeface="Arial"/>
                  </a:rPr>
                  <a:t>Hazard ratio 0.81</a:t>
                </a:r>
              </a:p>
              <a:p>
                <a:pPr algn="ctr"/>
                <a:r>
                  <a:rPr lang="en-US" altLang="en-US" sz="1200" b="1" dirty="0">
                    <a:solidFill>
                      <a:srgbClr val="000000"/>
                    </a:solidFill>
                  </a:rPr>
                  <a:t>(95% CI, 0.73-0.89)</a:t>
                </a:r>
                <a:endParaRPr lang="en-US" altLang="en-US" sz="1200" dirty="0">
                  <a:solidFill>
                    <a:srgbClr val="000000"/>
                  </a:solidFill>
                </a:endParaRPr>
              </a:p>
            </p:txBody>
          </p:sp>
          <p:sp>
            <p:nvSpPr>
              <p:cNvPr id="111" name="Rectangle 7"/>
              <p:cNvSpPr>
                <a:spLocks noChangeArrowheads="1"/>
              </p:cNvSpPr>
              <p:nvPr/>
            </p:nvSpPr>
            <p:spPr bwMode="auto">
              <a:xfrm>
                <a:off x="5376300" y="1928813"/>
                <a:ext cx="0" cy="2908300"/>
              </a:xfrm>
              <a:prstGeom prst="rect">
                <a:avLst/>
              </a:prstGeom>
              <a:solidFill>
                <a:srgbClr val="013161"/>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112" name="Freeform 36"/>
              <p:cNvSpPr>
                <a:spLocks noEditPoints="1"/>
              </p:cNvSpPr>
              <p:nvPr/>
            </p:nvSpPr>
            <p:spPr bwMode="auto">
              <a:xfrm>
                <a:off x="5313042" y="1920346"/>
                <a:ext cx="54791" cy="2917825"/>
              </a:xfrm>
              <a:custGeom>
                <a:avLst/>
                <a:gdLst>
                  <a:gd name="T0" fmla="*/ 0 w 18"/>
                  <a:gd name="T1" fmla="*/ 1835 h 1838"/>
                  <a:gd name="T2" fmla="*/ 18 w 18"/>
                  <a:gd name="T3" fmla="*/ 1835 h 1838"/>
                  <a:gd name="T4" fmla="*/ 18 w 18"/>
                  <a:gd name="T5" fmla="*/ 1838 h 1838"/>
                  <a:gd name="T6" fmla="*/ 0 w 18"/>
                  <a:gd name="T7" fmla="*/ 1838 h 1838"/>
                  <a:gd name="T8" fmla="*/ 0 w 18"/>
                  <a:gd name="T9" fmla="*/ 1835 h 1838"/>
                  <a:gd name="T10" fmla="*/ 0 w 18"/>
                  <a:gd name="T11" fmla="*/ 1469 h 1838"/>
                  <a:gd name="T12" fmla="*/ 18 w 18"/>
                  <a:gd name="T13" fmla="*/ 1469 h 1838"/>
                  <a:gd name="T14" fmla="*/ 18 w 18"/>
                  <a:gd name="T15" fmla="*/ 1472 h 1838"/>
                  <a:gd name="T16" fmla="*/ 0 w 18"/>
                  <a:gd name="T17" fmla="*/ 1472 h 1838"/>
                  <a:gd name="T18" fmla="*/ 0 w 18"/>
                  <a:gd name="T19" fmla="*/ 1469 h 1838"/>
                  <a:gd name="T20" fmla="*/ 0 w 18"/>
                  <a:gd name="T21" fmla="*/ 1102 h 1838"/>
                  <a:gd name="T22" fmla="*/ 18 w 18"/>
                  <a:gd name="T23" fmla="*/ 1102 h 1838"/>
                  <a:gd name="T24" fmla="*/ 18 w 18"/>
                  <a:gd name="T25" fmla="*/ 1106 h 1838"/>
                  <a:gd name="T26" fmla="*/ 0 w 18"/>
                  <a:gd name="T27" fmla="*/ 1106 h 1838"/>
                  <a:gd name="T28" fmla="*/ 0 w 18"/>
                  <a:gd name="T29" fmla="*/ 1102 h 1838"/>
                  <a:gd name="T30" fmla="*/ 0 w 18"/>
                  <a:gd name="T31" fmla="*/ 733 h 1838"/>
                  <a:gd name="T32" fmla="*/ 18 w 18"/>
                  <a:gd name="T33" fmla="*/ 733 h 1838"/>
                  <a:gd name="T34" fmla="*/ 18 w 18"/>
                  <a:gd name="T35" fmla="*/ 736 h 1838"/>
                  <a:gd name="T36" fmla="*/ 0 w 18"/>
                  <a:gd name="T37" fmla="*/ 736 h 1838"/>
                  <a:gd name="T38" fmla="*/ 0 w 18"/>
                  <a:gd name="T39" fmla="*/ 733 h 1838"/>
                  <a:gd name="T40" fmla="*/ 0 w 18"/>
                  <a:gd name="T41" fmla="*/ 366 h 1838"/>
                  <a:gd name="T42" fmla="*/ 18 w 18"/>
                  <a:gd name="T43" fmla="*/ 366 h 1838"/>
                  <a:gd name="T44" fmla="*/ 18 w 18"/>
                  <a:gd name="T45" fmla="*/ 370 h 1838"/>
                  <a:gd name="T46" fmla="*/ 0 w 18"/>
                  <a:gd name="T47" fmla="*/ 370 h 1838"/>
                  <a:gd name="T48" fmla="*/ 0 w 18"/>
                  <a:gd name="T49" fmla="*/ 366 h 1838"/>
                  <a:gd name="T50" fmla="*/ 0 w 18"/>
                  <a:gd name="T51" fmla="*/ 0 h 1838"/>
                  <a:gd name="T52" fmla="*/ 18 w 18"/>
                  <a:gd name="T53" fmla="*/ 0 h 1838"/>
                  <a:gd name="T54" fmla="*/ 18 w 18"/>
                  <a:gd name="T55" fmla="*/ 3 h 1838"/>
                  <a:gd name="T56" fmla="*/ 0 w 18"/>
                  <a:gd name="T57" fmla="*/ 3 h 1838"/>
                  <a:gd name="T58" fmla="*/ 0 w 18"/>
                  <a:gd name="T59" fmla="*/ 0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1838">
                    <a:moveTo>
                      <a:pt x="0" y="1835"/>
                    </a:moveTo>
                    <a:lnTo>
                      <a:pt x="18" y="1835"/>
                    </a:lnTo>
                    <a:lnTo>
                      <a:pt x="18" y="1838"/>
                    </a:lnTo>
                    <a:lnTo>
                      <a:pt x="0" y="1838"/>
                    </a:lnTo>
                    <a:lnTo>
                      <a:pt x="0" y="1835"/>
                    </a:lnTo>
                    <a:close/>
                    <a:moveTo>
                      <a:pt x="0" y="1469"/>
                    </a:moveTo>
                    <a:lnTo>
                      <a:pt x="18" y="1469"/>
                    </a:lnTo>
                    <a:lnTo>
                      <a:pt x="18" y="1472"/>
                    </a:lnTo>
                    <a:lnTo>
                      <a:pt x="0" y="1472"/>
                    </a:lnTo>
                    <a:lnTo>
                      <a:pt x="0" y="1469"/>
                    </a:lnTo>
                    <a:close/>
                    <a:moveTo>
                      <a:pt x="0" y="1102"/>
                    </a:moveTo>
                    <a:lnTo>
                      <a:pt x="18" y="1102"/>
                    </a:lnTo>
                    <a:lnTo>
                      <a:pt x="18" y="1106"/>
                    </a:lnTo>
                    <a:lnTo>
                      <a:pt x="0" y="1106"/>
                    </a:lnTo>
                    <a:lnTo>
                      <a:pt x="0" y="1102"/>
                    </a:lnTo>
                    <a:close/>
                    <a:moveTo>
                      <a:pt x="0" y="733"/>
                    </a:moveTo>
                    <a:lnTo>
                      <a:pt x="18" y="733"/>
                    </a:lnTo>
                    <a:lnTo>
                      <a:pt x="18" y="736"/>
                    </a:lnTo>
                    <a:lnTo>
                      <a:pt x="0" y="736"/>
                    </a:lnTo>
                    <a:lnTo>
                      <a:pt x="0" y="733"/>
                    </a:lnTo>
                    <a:close/>
                    <a:moveTo>
                      <a:pt x="0" y="366"/>
                    </a:moveTo>
                    <a:lnTo>
                      <a:pt x="18" y="366"/>
                    </a:lnTo>
                    <a:lnTo>
                      <a:pt x="18" y="370"/>
                    </a:lnTo>
                    <a:lnTo>
                      <a:pt x="0" y="370"/>
                    </a:lnTo>
                    <a:lnTo>
                      <a:pt x="0" y="366"/>
                    </a:lnTo>
                    <a:close/>
                    <a:moveTo>
                      <a:pt x="0" y="0"/>
                    </a:moveTo>
                    <a:lnTo>
                      <a:pt x="18" y="0"/>
                    </a:lnTo>
                    <a:lnTo>
                      <a:pt x="18" y="3"/>
                    </a:lnTo>
                    <a:lnTo>
                      <a:pt x="0" y="3"/>
                    </a:lnTo>
                    <a:lnTo>
                      <a:pt x="0" y="0"/>
                    </a:lnTo>
                    <a:close/>
                  </a:path>
                </a:pathLst>
              </a:custGeom>
              <a:solidFill>
                <a:srgbClr val="868686"/>
              </a:solidFill>
              <a:ln w="3175"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grpSp>
      </p:grpSp>
      <p:pic>
        <p:nvPicPr>
          <p:cNvPr id="5" name="Graphic 4" descr="House with solid fill">
            <a:hlinkClick r:id="rId3" action="ppaction://hlinksldjump"/>
            <a:extLst>
              <a:ext uri="{FF2B5EF4-FFF2-40B4-BE49-F238E27FC236}">
                <a16:creationId xmlns:a16="http://schemas.microsoft.com/office/drawing/2014/main" id="{B25602F3-2A38-8F84-CBC9-077C6726B69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6" name="Group 5">
            <a:extLst>
              <a:ext uri="{FF2B5EF4-FFF2-40B4-BE49-F238E27FC236}">
                <a16:creationId xmlns:a16="http://schemas.microsoft.com/office/drawing/2014/main" id="{2F9AD83D-5139-A832-E300-15B83C7AD561}"/>
              </a:ext>
            </a:extLst>
          </p:cNvPr>
          <p:cNvGrpSpPr/>
          <p:nvPr/>
        </p:nvGrpSpPr>
        <p:grpSpPr>
          <a:xfrm>
            <a:off x="11165465" y="79675"/>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FB43B8F4-DF5D-D230-F98C-CC9C7980FF4C}"/>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10" name="Graphic 9">
              <a:hlinkClick r:id="rId5" action="ppaction://hlinksldjump"/>
              <a:extLst>
                <a:ext uri="{FF2B5EF4-FFF2-40B4-BE49-F238E27FC236}">
                  <a16:creationId xmlns:a16="http://schemas.microsoft.com/office/drawing/2014/main" id="{87672E55-7F75-A2F3-A993-08FC8C924ABD}"/>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Tree>
    <p:extLst>
      <p:ext uri="{BB962C8B-B14F-4D97-AF65-F5344CB8AC3E}">
        <p14:creationId xmlns:p14="http://schemas.microsoft.com/office/powerpoint/2010/main" val="3836359057"/>
      </p:ext>
    </p:extLst>
  </p:cSld>
  <p:clrMapOvr>
    <a:masterClrMapping/>
  </p:clrMapOvr>
  <p:transition>
    <p:fade/>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Landmark Analysis of Key Secondary Endpoint</a:t>
            </a:r>
          </a:p>
        </p:txBody>
      </p:sp>
      <p:sp>
        <p:nvSpPr>
          <p:cNvPr id="99" name="Rectangle 98"/>
          <p:cNvSpPr/>
          <p:nvPr/>
        </p:nvSpPr>
        <p:spPr>
          <a:xfrm>
            <a:off x="0" y="5768669"/>
            <a:ext cx="12192000" cy="369332"/>
          </a:xfrm>
          <a:prstGeom prst="rect">
            <a:avLst/>
          </a:prstGeom>
          <a:solidFill>
            <a:srgbClr val="007CC2"/>
          </a:solidFill>
        </p:spPr>
        <p:txBody>
          <a:bodyPr wrap="square">
            <a:spAutoFit/>
          </a:bodyPr>
          <a:lstStyle/>
          <a:p>
            <a:pPr algn="ctr">
              <a:spcBef>
                <a:spcPts val="200"/>
              </a:spcBef>
            </a:pPr>
            <a:r>
              <a:rPr lang="en-US" b="1" dirty="0">
                <a:solidFill>
                  <a:srgbClr val="FFFFFF"/>
                </a:solidFill>
              </a:rPr>
              <a:t>Longer duration of treatment and follow up suggests larger risk reduction</a:t>
            </a:r>
            <a:endParaRPr lang="en-US" b="1" dirty="0">
              <a:solidFill>
                <a:srgbClr val="FFFFFF"/>
              </a:solidFill>
              <a:latin typeface="Times New Roman" panose="02020603050405020304" pitchFamily="18" charset="0"/>
              <a:ea typeface="Times New Roman" panose="02020603050405020304" pitchFamily="18" charset="0"/>
            </a:endParaRPr>
          </a:p>
        </p:txBody>
      </p:sp>
      <p:grpSp>
        <p:nvGrpSpPr>
          <p:cNvPr id="5" name="Group 4"/>
          <p:cNvGrpSpPr/>
          <p:nvPr/>
        </p:nvGrpSpPr>
        <p:grpSpPr>
          <a:xfrm>
            <a:off x="659419" y="1441774"/>
            <a:ext cx="5508000" cy="4059545"/>
            <a:chOff x="144957" y="1441774"/>
            <a:chExt cx="5889935" cy="4059545"/>
          </a:xfrm>
        </p:grpSpPr>
        <p:grpSp>
          <p:nvGrpSpPr>
            <p:cNvPr id="217" name="Group 216"/>
            <p:cNvGrpSpPr/>
            <p:nvPr/>
          </p:nvGrpSpPr>
          <p:grpSpPr>
            <a:xfrm>
              <a:off x="1082318" y="5221558"/>
              <a:ext cx="4868187" cy="278538"/>
              <a:chOff x="811738" y="5221558"/>
              <a:chExt cx="3651140" cy="278538"/>
            </a:xfrm>
          </p:grpSpPr>
          <p:sp>
            <p:nvSpPr>
              <p:cNvPr id="106" name="Rectangle 57"/>
              <p:cNvSpPr>
                <a:spLocks noChangeArrowheads="1"/>
              </p:cNvSpPr>
              <p:nvPr/>
            </p:nvSpPr>
            <p:spPr bwMode="auto">
              <a:xfrm>
                <a:off x="811738" y="522155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13780</a:t>
                </a:r>
              </a:p>
            </p:txBody>
          </p:sp>
          <p:sp>
            <p:nvSpPr>
              <p:cNvPr id="107" name="Rectangle 58"/>
              <p:cNvSpPr>
                <a:spLocks noChangeArrowheads="1"/>
              </p:cNvSpPr>
              <p:nvPr/>
            </p:nvSpPr>
            <p:spPr bwMode="auto">
              <a:xfrm>
                <a:off x="1618729" y="522155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13617</a:t>
                </a:r>
              </a:p>
            </p:txBody>
          </p:sp>
          <p:sp>
            <p:nvSpPr>
              <p:cNvPr id="108" name="Rectangle 59"/>
              <p:cNvSpPr>
                <a:spLocks noChangeArrowheads="1"/>
              </p:cNvSpPr>
              <p:nvPr/>
            </p:nvSpPr>
            <p:spPr bwMode="auto">
              <a:xfrm>
                <a:off x="2505059" y="522155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13453</a:t>
                </a:r>
              </a:p>
            </p:txBody>
          </p:sp>
          <p:sp>
            <p:nvSpPr>
              <p:cNvPr id="109" name="Rectangle 60"/>
              <p:cNvSpPr>
                <a:spLocks noChangeArrowheads="1"/>
              </p:cNvSpPr>
              <p:nvPr/>
            </p:nvSpPr>
            <p:spPr bwMode="auto">
              <a:xfrm>
                <a:off x="3309784" y="522155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13291</a:t>
                </a:r>
              </a:p>
            </p:txBody>
          </p:sp>
          <p:sp>
            <p:nvSpPr>
              <p:cNvPr id="110" name="Rectangle 61"/>
              <p:cNvSpPr>
                <a:spLocks noChangeArrowheads="1"/>
              </p:cNvSpPr>
              <p:nvPr/>
            </p:nvSpPr>
            <p:spPr bwMode="auto">
              <a:xfrm>
                <a:off x="4198382" y="522155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13148</a:t>
                </a:r>
              </a:p>
            </p:txBody>
          </p:sp>
          <p:sp>
            <p:nvSpPr>
              <p:cNvPr id="117" name="Rectangle 68"/>
              <p:cNvSpPr>
                <a:spLocks noChangeArrowheads="1"/>
              </p:cNvSpPr>
              <p:nvPr/>
            </p:nvSpPr>
            <p:spPr bwMode="auto">
              <a:xfrm>
                <a:off x="811738" y="534620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13784</a:t>
                </a:r>
              </a:p>
            </p:txBody>
          </p:sp>
          <p:sp>
            <p:nvSpPr>
              <p:cNvPr id="118" name="Rectangle 69"/>
              <p:cNvSpPr>
                <a:spLocks noChangeArrowheads="1"/>
              </p:cNvSpPr>
              <p:nvPr/>
            </p:nvSpPr>
            <p:spPr bwMode="auto">
              <a:xfrm>
                <a:off x="1618729" y="534620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13636</a:t>
                </a:r>
              </a:p>
            </p:txBody>
          </p:sp>
          <p:sp>
            <p:nvSpPr>
              <p:cNvPr id="119" name="Rectangle 70"/>
              <p:cNvSpPr>
                <a:spLocks noChangeArrowheads="1"/>
              </p:cNvSpPr>
              <p:nvPr/>
            </p:nvSpPr>
            <p:spPr bwMode="auto">
              <a:xfrm>
                <a:off x="2505059" y="534620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13505</a:t>
                </a:r>
              </a:p>
            </p:txBody>
          </p:sp>
          <p:sp>
            <p:nvSpPr>
              <p:cNvPr id="120" name="Rectangle 71"/>
              <p:cNvSpPr>
                <a:spLocks noChangeArrowheads="1"/>
              </p:cNvSpPr>
              <p:nvPr/>
            </p:nvSpPr>
            <p:spPr bwMode="auto">
              <a:xfrm>
                <a:off x="3309784" y="534620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13357</a:t>
                </a:r>
              </a:p>
            </p:txBody>
          </p:sp>
          <p:sp>
            <p:nvSpPr>
              <p:cNvPr id="121" name="Rectangle 72"/>
              <p:cNvSpPr>
                <a:spLocks noChangeArrowheads="1"/>
              </p:cNvSpPr>
              <p:nvPr/>
            </p:nvSpPr>
            <p:spPr bwMode="auto">
              <a:xfrm>
                <a:off x="4198382" y="534620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13248</a:t>
                </a:r>
              </a:p>
            </p:txBody>
          </p:sp>
        </p:grpSp>
        <p:grpSp>
          <p:nvGrpSpPr>
            <p:cNvPr id="4" name="Group 3"/>
            <p:cNvGrpSpPr/>
            <p:nvPr/>
          </p:nvGrpSpPr>
          <p:grpSpPr>
            <a:xfrm>
              <a:off x="144957" y="1832949"/>
              <a:ext cx="5806672" cy="3668370"/>
              <a:chOff x="108718" y="1832949"/>
              <a:chExt cx="4355004" cy="3668370"/>
            </a:xfrm>
          </p:grpSpPr>
          <p:sp>
            <p:nvSpPr>
              <p:cNvPr id="12" name="Rectangle 81"/>
              <p:cNvSpPr>
                <a:spLocks noChangeArrowheads="1"/>
              </p:cNvSpPr>
              <p:nvPr/>
            </p:nvSpPr>
            <p:spPr bwMode="auto">
              <a:xfrm>
                <a:off x="3525897" y="3958804"/>
                <a:ext cx="6864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b="1" dirty="0">
                    <a:solidFill>
                      <a:srgbClr val="FC840C"/>
                    </a:solidFill>
                    <a:latin typeface="Arial"/>
                  </a:rPr>
                  <a:t>Evolocumab</a:t>
                </a:r>
                <a:endParaRPr lang="en-US" altLang="en-US" dirty="0">
                  <a:solidFill>
                    <a:srgbClr val="FC840C"/>
                  </a:solidFill>
                  <a:latin typeface="Arial"/>
                </a:endParaRPr>
              </a:p>
            </p:txBody>
          </p:sp>
          <p:sp>
            <p:nvSpPr>
              <p:cNvPr id="16" name="Rectangle 54"/>
              <p:cNvSpPr>
                <a:spLocks noChangeArrowheads="1"/>
              </p:cNvSpPr>
              <p:nvPr/>
            </p:nvSpPr>
            <p:spPr bwMode="auto">
              <a:xfrm rot="16200000">
                <a:off x="-548662" y="3232218"/>
                <a:ext cx="2167260"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rgbClr val="000000"/>
                    </a:solidFill>
                    <a:latin typeface="Arial"/>
                  </a:rPr>
                  <a:t>Cumulative Incidence (%)</a:t>
                </a:r>
                <a:endParaRPr lang="en-US" altLang="en-US" sz="1400" dirty="0">
                  <a:solidFill>
                    <a:srgbClr val="000000"/>
                  </a:solidFill>
                  <a:latin typeface="Arial"/>
                </a:endParaRPr>
              </a:p>
            </p:txBody>
          </p:sp>
          <p:sp>
            <p:nvSpPr>
              <p:cNvPr id="19" name="Rectangle 35"/>
              <p:cNvSpPr>
                <a:spLocks noChangeArrowheads="1"/>
              </p:cNvSpPr>
              <p:nvPr/>
            </p:nvSpPr>
            <p:spPr bwMode="auto">
              <a:xfrm>
                <a:off x="957127" y="1925638"/>
                <a:ext cx="0" cy="2913063"/>
              </a:xfrm>
              <a:prstGeom prst="rect">
                <a:avLst/>
              </a:prstGeom>
              <a:solidFill>
                <a:srgbClr val="868686"/>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21" name="Rectangle 37"/>
              <p:cNvSpPr>
                <a:spLocks noChangeArrowheads="1"/>
              </p:cNvSpPr>
              <p:nvPr/>
            </p:nvSpPr>
            <p:spPr bwMode="auto">
              <a:xfrm>
                <a:off x="946739" y="4835525"/>
                <a:ext cx="3418372" cy="0"/>
              </a:xfrm>
              <a:prstGeom prst="rect">
                <a:avLst/>
              </a:prstGeom>
              <a:solidFill>
                <a:srgbClr val="868686"/>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22" name="Freeform 38"/>
              <p:cNvSpPr>
                <a:spLocks noEditPoints="1"/>
              </p:cNvSpPr>
              <p:nvPr/>
            </p:nvSpPr>
            <p:spPr bwMode="auto">
              <a:xfrm>
                <a:off x="940651" y="4838699"/>
                <a:ext cx="3427505" cy="54864"/>
              </a:xfrm>
              <a:custGeom>
                <a:avLst/>
                <a:gdLst>
                  <a:gd name="T0" fmla="*/ 3 w 1126"/>
                  <a:gd name="T1" fmla="*/ 0 h 19"/>
                  <a:gd name="T2" fmla="*/ 3 w 1126"/>
                  <a:gd name="T3" fmla="*/ 19 h 19"/>
                  <a:gd name="T4" fmla="*/ 0 w 1126"/>
                  <a:gd name="T5" fmla="*/ 19 h 19"/>
                  <a:gd name="T6" fmla="*/ 0 w 1126"/>
                  <a:gd name="T7" fmla="*/ 0 h 19"/>
                  <a:gd name="T8" fmla="*/ 3 w 1126"/>
                  <a:gd name="T9" fmla="*/ 0 h 19"/>
                  <a:gd name="T10" fmla="*/ 285 w 1126"/>
                  <a:gd name="T11" fmla="*/ 0 h 19"/>
                  <a:gd name="T12" fmla="*/ 285 w 1126"/>
                  <a:gd name="T13" fmla="*/ 19 h 19"/>
                  <a:gd name="T14" fmla="*/ 282 w 1126"/>
                  <a:gd name="T15" fmla="*/ 19 h 19"/>
                  <a:gd name="T16" fmla="*/ 282 w 1126"/>
                  <a:gd name="T17" fmla="*/ 0 h 19"/>
                  <a:gd name="T18" fmla="*/ 285 w 1126"/>
                  <a:gd name="T19" fmla="*/ 0 h 19"/>
                  <a:gd name="T20" fmla="*/ 566 w 1126"/>
                  <a:gd name="T21" fmla="*/ 0 h 19"/>
                  <a:gd name="T22" fmla="*/ 566 w 1126"/>
                  <a:gd name="T23" fmla="*/ 19 h 19"/>
                  <a:gd name="T24" fmla="*/ 563 w 1126"/>
                  <a:gd name="T25" fmla="*/ 19 h 19"/>
                  <a:gd name="T26" fmla="*/ 563 w 1126"/>
                  <a:gd name="T27" fmla="*/ 0 h 19"/>
                  <a:gd name="T28" fmla="*/ 566 w 1126"/>
                  <a:gd name="T29" fmla="*/ 0 h 19"/>
                  <a:gd name="T30" fmla="*/ 848 w 1126"/>
                  <a:gd name="T31" fmla="*/ 0 h 19"/>
                  <a:gd name="T32" fmla="*/ 848 w 1126"/>
                  <a:gd name="T33" fmla="*/ 19 h 19"/>
                  <a:gd name="T34" fmla="*/ 845 w 1126"/>
                  <a:gd name="T35" fmla="*/ 19 h 19"/>
                  <a:gd name="T36" fmla="*/ 845 w 1126"/>
                  <a:gd name="T37" fmla="*/ 0 h 19"/>
                  <a:gd name="T38" fmla="*/ 848 w 1126"/>
                  <a:gd name="T39" fmla="*/ 0 h 19"/>
                  <a:gd name="T40" fmla="*/ 1126 w 1126"/>
                  <a:gd name="T41" fmla="*/ 0 h 19"/>
                  <a:gd name="T42" fmla="*/ 1126 w 1126"/>
                  <a:gd name="T43" fmla="*/ 19 h 19"/>
                  <a:gd name="T44" fmla="*/ 1123 w 1126"/>
                  <a:gd name="T45" fmla="*/ 19 h 19"/>
                  <a:gd name="T46" fmla="*/ 1123 w 1126"/>
                  <a:gd name="T47" fmla="*/ 0 h 19"/>
                  <a:gd name="T48" fmla="*/ 1126 w 1126"/>
                  <a:gd name="T4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6" h="19">
                    <a:moveTo>
                      <a:pt x="3" y="0"/>
                    </a:moveTo>
                    <a:lnTo>
                      <a:pt x="3" y="19"/>
                    </a:lnTo>
                    <a:lnTo>
                      <a:pt x="0" y="19"/>
                    </a:lnTo>
                    <a:lnTo>
                      <a:pt x="0" y="0"/>
                    </a:lnTo>
                    <a:lnTo>
                      <a:pt x="3" y="0"/>
                    </a:lnTo>
                    <a:close/>
                    <a:moveTo>
                      <a:pt x="285" y="0"/>
                    </a:moveTo>
                    <a:lnTo>
                      <a:pt x="285" y="19"/>
                    </a:lnTo>
                    <a:lnTo>
                      <a:pt x="282" y="19"/>
                    </a:lnTo>
                    <a:lnTo>
                      <a:pt x="282" y="0"/>
                    </a:lnTo>
                    <a:lnTo>
                      <a:pt x="285" y="0"/>
                    </a:lnTo>
                    <a:close/>
                    <a:moveTo>
                      <a:pt x="566" y="0"/>
                    </a:moveTo>
                    <a:lnTo>
                      <a:pt x="566" y="19"/>
                    </a:lnTo>
                    <a:lnTo>
                      <a:pt x="563" y="19"/>
                    </a:lnTo>
                    <a:lnTo>
                      <a:pt x="563" y="0"/>
                    </a:lnTo>
                    <a:lnTo>
                      <a:pt x="566" y="0"/>
                    </a:lnTo>
                    <a:close/>
                    <a:moveTo>
                      <a:pt x="848" y="0"/>
                    </a:moveTo>
                    <a:lnTo>
                      <a:pt x="848" y="19"/>
                    </a:lnTo>
                    <a:lnTo>
                      <a:pt x="845" y="19"/>
                    </a:lnTo>
                    <a:lnTo>
                      <a:pt x="845" y="0"/>
                    </a:lnTo>
                    <a:lnTo>
                      <a:pt x="848" y="0"/>
                    </a:lnTo>
                    <a:close/>
                    <a:moveTo>
                      <a:pt x="1126" y="0"/>
                    </a:moveTo>
                    <a:lnTo>
                      <a:pt x="1126" y="19"/>
                    </a:lnTo>
                    <a:lnTo>
                      <a:pt x="1123" y="19"/>
                    </a:lnTo>
                    <a:lnTo>
                      <a:pt x="1123" y="0"/>
                    </a:lnTo>
                    <a:lnTo>
                      <a:pt x="1126" y="0"/>
                    </a:lnTo>
                    <a:close/>
                  </a:path>
                </a:pathLst>
              </a:custGeom>
              <a:noFill/>
              <a:ln w="3175"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29" name="Rectangle 43"/>
              <p:cNvSpPr>
                <a:spLocks noChangeArrowheads="1"/>
              </p:cNvSpPr>
              <p:nvPr/>
            </p:nvSpPr>
            <p:spPr bwMode="auto">
              <a:xfrm>
                <a:off x="703904" y="4749187"/>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0%</a:t>
                </a:r>
                <a:endParaRPr lang="en-US" altLang="en-US" sz="3600" dirty="0">
                  <a:solidFill>
                    <a:srgbClr val="000000"/>
                  </a:solidFill>
                  <a:latin typeface="Arial"/>
                </a:endParaRPr>
              </a:p>
            </p:txBody>
          </p:sp>
          <p:sp>
            <p:nvSpPr>
              <p:cNvPr id="30" name="Rectangle 44"/>
              <p:cNvSpPr>
                <a:spLocks noChangeArrowheads="1"/>
              </p:cNvSpPr>
              <p:nvPr/>
            </p:nvSpPr>
            <p:spPr bwMode="auto">
              <a:xfrm>
                <a:off x="703904" y="4020126"/>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2%</a:t>
                </a:r>
                <a:endParaRPr lang="en-US" altLang="en-US" sz="3600" dirty="0">
                  <a:solidFill>
                    <a:srgbClr val="000000"/>
                  </a:solidFill>
                  <a:latin typeface="Arial"/>
                </a:endParaRPr>
              </a:p>
            </p:txBody>
          </p:sp>
          <p:sp>
            <p:nvSpPr>
              <p:cNvPr id="31" name="Rectangle 45"/>
              <p:cNvSpPr>
                <a:spLocks noChangeArrowheads="1"/>
              </p:cNvSpPr>
              <p:nvPr/>
            </p:nvSpPr>
            <p:spPr bwMode="auto">
              <a:xfrm>
                <a:off x="703904" y="3291067"/>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4%</a:t>
                </a:r>
                <a:endParaRPr lang="en-US" altLang="en-US" sz="3600" dirty="0">
                  <a:solidFill>
                    <a:srgbClr val="000000"/>
                  </a:solidFill>
                  <a:latin typeface="Arial"/>
                </a:endParaRPr>
              </a:p>
            </p:txBody>
          </p:sp>
          <p:sp>
            <p:nvSpPr>
              <p:cNvPr id="32" name="Rectangle 46"/>
              <p:cNvSpPr>
                <a:spLocks noChangeArrowheads="1"/>
              </p:cNvSpPr>
              <p:nvPr/>
            </p:nvSpPr>
            <p:spPr bwMode="auto">
              <a:xfrm>
                <a:off x="703904" y="2562008"/>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6%</a:t>
                </a:r>
                <a:endParaRPr lang="en-US" altLang="en-US" sz="3600" dirty="0">
                  <a:solidFill>
                    <a:srgbClr val="000000"/>
                  </a:solidFill>
                  <a:latin typeface="Arial"/>
                </a:endParaRPr>
              </a:p>
            </p:txBody>
          </p:sp>
          <p:sp>
            <p:nvSpPr>
              <p:cNvPr id="34" name="Rectangle 48"/>
              <p:cNvSpPr>
                <a:spLocks noChangeArrowheads="1"/>
              </p:cNvSpPr>
              <p:nvPr/>
            </p:nvSpPr>
            <p:spPr bwMode="auto">
              <a:xfrm>
                <a:off x="703903" y="1832949"/>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8%</a:t>
                </a:r>
                <a:endParaRPr lang="en-US" altLang="en-US" sz="3600" dirty="0">
                  <a:solidFill>
                    <a:srgbClr val="000000"/>
                  </a:solidFill>
                  <a:latin typeface="Arial"/>
                </a:endParaRPr>
              </a:p>
            </p:txBody>
          </p:sp>
          <p:sp>
            <p:nvSpPr>
              <p:cNvPr id="35" name="Rectangle 49"/>
              <p:cNvSpPr>
                <a:spLocks noChangeArrowheads="1"/>
              </p:cNvSpPr>
              <p:nvPr/>
            </p:nvSpPr>
            <p:spPr bwMode="auto">
              <a:xfrm>
                <a:off x="908964" y="4937327"/>
                <a:ext cx="6371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0</a:t>
                </a:r>
              </a:p>
            </p:txBody>
          </p:sp>
          <p:sp>
            <p:nvSpPr>
              <p:cNvPr id="36" name="Rectangle 50"/>
              <p:cNvSpPr>
                <a:spLocks noChangeArrowheads="1"/>
              </p:cNvSpPr>
              <p:nvPr/>
            </p:nvSpPr>
            <p:spPr bwMode="auto">
              <a:xfrm>
                <a:off x="1745172" y="4937327"/>
                <a:ext cx="12743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90</a:t>
                </a:r>
              </a:p>
            </p:txBody>
          </p:sp>
          <p:sp>
            <p:nvSpPr>
              <p:cNvPr id="37" name="Rectangle 51"/>
              <p:cNvSpPr>
                <a:spLocks noChangeArrowheads="1"/>
              </p:cNvSpPr>
              <p:nvPr/>
            </p:nvSpPr>
            <p:spPr bwMode="auto">
              <a:xfrm>
                <a:off x="2561855" y="4937327"/>
                <a:ext cx="1911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180</a:t>
                </a:r>
              </a:p>
            </p:txBody>
          </p:sp>
          <p:sp>
            <p:nvSpPr>
              <p:cNvPr id="39" name="Rectangle 52"/>
              <p:cNvSpPr>
                <a:spLocks noChangeArrowheads="1"/>
              </p:cNvSpPr>
              <p:nvPr/>
            </p:nvSpPr>
            <p:spPr bwMode="auto">
              <a:xfrm>
                <a:off x="3417209" y="4937327"/>
                <a:ext cx="1911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270</a:t>
                </a:r>
              </a:p>
            </p:txBody>
          </p:sp>
          <p:sp>
            <p:nvSpPr>
              <p:cNvPr id="40" name="Rectangle 53"/>
              <p:cNvSpPr>
                <a:spLocks noChangeArrowheads="1"/>
              </p:cNvSpPr>
              <p:nvPr/>
            </p:nvSpPr>
            <p:spPr bwMode="auto">
              <a:xfrm>
                <a:off x="4272564" y="4937327"/>
                <a:ext cx="1911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360</a:t>
                </a:r>
              </a:p>
            </p:txBody>
          </p:sp>
          <p:sp>
            <p:nvSpPr>
              <p:cNvPr id="41" name="Rectangle 55"/>
              <p:cNvSpPr>
                <a:spLocks noChangeArrowheads="1"/>
              </p:cNvSpPr>
              <p:nvPr/>
            </p:nvSpPr>
            <p:spPr bwMode="auto">
              <a:xfrm>
                <a:off x="2922300" y="5035292"/>
                <a:ext cx="27411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000000"/>
                    </a:solidFill>
                    <a:latin typeface="Arial"/>
                  </a:rPr>
                  <a:t>Days</a:t>
                </a:r>
              </a:p>
            </p:txBody>
          </p:sp>
          <p:sp>
            <p:nvSpPr>
              <p:cNvPr id="42" name="Rectangle 57"/>
              <p:cNvSpPr>
                <a:spLocks noChangeArrowheads="1"/>
              </p:cNvSpPr>
              <p:nvPr/>
            </p:nvSpPr>
            <p:spPr bwMode="auto">
              <a:xfrm>
                <a:off x="108728" y="5085493"/>
                <a:ext cx="49532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b="1" dirty="0">
                    <a:solidFill>
                      <a:srgbClr val="000000"/>
                    </a:solidFill>
                    <a:latin typeface="Arial"/>
                  </a:rPr>
                  <a:t>No. at Risk</a:t>
                </a:r>
                <a:endParaRPr lang="en-US" altLang="en-US" sz="2800" b="1" dirty="0">
                  <a:solidFill>
                    <a:srgbClr val="000000"/>
                  </a:solidFill>
                  <a:latin typeface="Arial"/>
                </a:endParaRPr>
              </a:p>
            </p:txBody>
          </p:sp>
          <p:sp>
            <p:nvSpPr>
              <p:cNvPr id="43" name="Rectangle 58"/>
              <p:cNvSpPr>
                <a:spLocks noChangeArrowheads="1"/>
              </p:cNvSpPr>
              <p:nvPr/>
            </p:nvSpPr>
            <p:spPr bwMode="auto">
              <a:xfrm>
                <a:off x="108718" y="5218843"/>
                <a:ext cx="34504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Placebo</a:t>
                </a:r>
                <a:endParaRPr lang="en-US" altLang="en-US" sz="2800" dirty="0">
                  <a:solidFill>
                    <a:srgbClr val="000000"/>
                  </a:solidFill>
                  <a:latin typeface="Arial"/>
                </a:endParaRPr>
              </a:p>
            </p:txBody>
          </p:sp>
          <p:sp>
            <p:nvSpPr>
              <p:cNvPr id="49" name="Rectangle 69"/>
              <p:cNvSpPr>
                <a:spLocks noChangeArrowheads="1"/>
              </p:cNvSpPr>
              <p:nvPr/>
            </p:nvSpPr>
            <p:spPr bwMode="auto">
              <a:xfrm>
                <a:off x="108730" y="5347431"/>
                <a:ext cx="52658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Evolocumab</a:t>
                </a:r>
                <a:endParaRPr lang="en-US" altLang="en-US" sz="2800" dirty="0">
                  <a:solidFill>
                    <a:srgbClr val="000000"/>
                  </a:solidFill>
                  <a:latin typeface="Arial"/>
                </a:endParaRPr>
              </a:p>
            </p:txBody>
          </p:sp>
          <p:sp>
            <p:nvSpPr>
              <p:cNvPr id="55" name="Rectangle 80"/>
              <p:cNvSpPr>
                <a:spLocks noChangeArrowheads="1"/>
              </p:cNvSpPr>
              <p:nvPr/>
            </p:nvSpPr>
            <p:spPr bwMode="auto">
              <a:xfrm>
                <a:off x="3459584" y="3423085"/>
                <a:ext cx="44242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b="1" dirty="0">
                    <a:solidFill>
                      <a:srgbClr val="013161"/>
                    </a:solidFill>
                    <a:latin typeface="Arial"/>
                  </a:rPr>
                  <a:t>Placebo</a:t>
                </a:r>
                <a:endParaRPr lang="en-US" altLang="en-US" dirty="0">
                  <a:solidFill>
                    <a:srgbClr val="013161"/>
                  </a:solidFill>
                  <a:latin typeface="Arial"/>
                </a:endParaRPr>
              </a:p>
            </p:txBody>
          </p:sp>
          <p:sp>
            <p:nvSpPr>
              <p:cNvPr id="56" name="Rectangle 85"/>
              <p:cNvSpPr>
                <a:spLocks noChangeArrowheads="1"/>
              </p:cNvSpPr>
              <p:nvPr/>
            </p:nvSpPr>
            <p:spPr bwMode="auto">
              <a:xfrm>
                <a:off x="1003494" y="1921734"/>
                <a:ext cx="1543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000000"/>
                    </a:solidFill>
                    <a:latin typeface="Arial"/>
                  </a:rPr>
                  <a:t>Hazard ratio 0.84</a:t>
                </a:r>
              </a:p>
              <a:p>
                <a:pPr algn="ctr"/>
                <a:r>
                  <a:rPr lang="en-US" altLang="en-US" sz="1200" b="1" dirty="0">
                    <a:solidFill>
                      <a:srgbClr val="000000"/>
                    </a:solidFill>
                  </a:rPr>
                  <a:t>(95% CI, 0.74-0.96)</a:t>
                </a:r>
                <a:endParaRPr lang="en-US" altLang="en-US" sz="1200" dirty="0">
                  <a:solidFill>
                    <a:srgbClr val="000000"/>
                  </a:solidFill>
                </a:endParaRPr>
              </a:p>
            </p:txBody>
          </p:sp>
        </p:grpSp>
        <p:sp>
          <p:nvSpPr>
            <p:cNvPr id="144" name="Freeform 35"/>
            <p:cNvSpPr>
              <a:spLocks noEditPoints="1"/>
            </p:cNvSpPr>
            <p:nvPr/>
          </p:nvSpPr>
          <p:spPr bwMode="auto">
            <a:xfrm>
              <a:off x="1185447" y="1924319"/>
              <a:ext cx="69517" cy="2916127"/>
            </a:xfrm>
            <a:custGeom>
              <a:avLst/>
              <a:gdLst>
                <a:gd name="T0" fmla="*/ 0 w 23"/>
                <a:gd name="T1" fmla="*/ 2243 h 2247"/>
                <a:gd name="T2" fmla="*/ 23 w 23"/>
                <a:gd name="T3" fmla="*/ 2243 h 2247"/>
                <a:gd name="T4" fmla="*/ 23 w 23"/>
                <a:gd name="T5" fmla="*/ 2247 h 2247"/>
                <a:gd name="T6" fmla="*/ 0 w 23"/>
                <a:gd name="T7" fmla="*/ 2247 h 2247"/>
                <a:gd name="T8" fmla="*/ 0 w 23"/>
                <a:gd name="T9" fmla="*/ 2243 h 2247"/>
                <a:gd name="T10" fmla="*/ 0 w 23"/>
                <a:gd name="T11" fmla="*/ 1683 h 2247"/>
                <a:gd name="T12" fmla="*/ 23 w 23"/>
                <a:gd name="T13" fmla="*/ 1683 h 2247"/>
                <a:gd name="T14" fmla="*/ 23 w 23"/>
                <a:gd name="T15" fmla="*/ 1687 h 2247"/>
                <a:gd name="T16" fmla="*/ 0 w 23"/>
                <a:gd name="T17" fmla="*/ 1687 h 2247"/>
                <a:gd name="T18" fmla="*/ 0 w 23"/>
                <a:gd name="T19" fmla="*/ 1683 h 2247"/>
                <a:gd name="T20" fmla="*/ 0 w 23"/>
                <a:gd name="T21" fmla="*/ 1120 h 2247"/>
                <a:gd name="T22" fmla="*/ 23 w 23"/>
                <a:gd name="T23" fmla="*/ 1120 h 2247"/>
                <a:gd name="T24" fmla="*/ 23 w 23"/>
                <a:gd name="T25" fmla="*/ 1124 h 2247"/>
                <a:gd name="T26" fmla="*/ 0 w 23"/>
                <a:gd name="T27" fmla="*/ 1124 h 2247"/>
                <a:gd name="T28" fmla="*/ 0 w 23"/>
                <a:gd name="T29" fmla="*/ 1120 h 2247"/>
                <a:gd name="T30" fmla="*/ 0 w 23"/>
                <a:gd name="T31" fmla="*/ 560 h 2247"/>
                <a:gd name="T32" fmla="*/ 23 w 23"/>
                <a:gd name="T33" fmla="*/ 560 h 2247"/>
                <a:gd name="T34" fmla="*/ 23 w 23"/>
                <a:gd name="T35" fmla="*/ 564 h 2247"/>
                <a:gd name="T36" fmla="*/ 0 w 23"/>
                <a:gd name="T37" fmla="*/ 564 h 2247"/>
                <a:gd name="T38" fmla="*/ 0 w 23"/>
                <a:gd name="T39" fmla="*/ 560 h 2247"/>
                <a:gd name="T40" fmla="*/ 0 w 23"/>
                <a:gd name="T41" fmla="*/ 0 h 2247"/>
                <a:gd name="T42" fmla="*/ 23 w 23"/>
                <a:gd name="T43" fmla="*/ 0 h 2247"/>
                <a:gd name="T44" fmla="*/ 23 w 23"/>
                <a:gd name="T45" fmla="*/ 4 h 2247"/>
                <a:gd name="T46" fmla="*/ 0 w 23"/>
                <a:gd name="T47" fmla="*/ 4 h 2247"/>
                <a:gd name="T48" fmla="*/ 0 w 23"/>
                <a:gd name="T49" fmla="*/ 0 h 2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247">
                  <a:moveTo>
                    <a:pt x="0" y="2243"/>
                  </a:moveTo>
                  <a:lnTo>
                    <a:pt x="23" y="2243"/>
                  </a:lnTo>
                  <a:lnTo>
                    <a:pt x="23" y="2247"/>
                  </a:lnTo>
                  <a:lnTo>
                    <a:pt x="0" y="2247"/>
                  </a:lnTo>
                  <a:lnTo>
                    <a:pt x="0" y="2243"/>
                  </a:lnTo>
                  <a:close/>
                  <a:moveTo>
                    <a:pt x="0" y="1683"/>
                  </a:moveTo>
                  <a:lnTo>
                    <a:pt x="23" y="1683"/>
                  </a:lnTo>
                  <a:lnTo>
                    <a:pt x="23" y="1687"/>
                  </a:lnTo>
                  <a:lnTo>
                    <a:pt x="0" y="1687"/>
                  </a:lnTo>
                  <a:lnTo>
                    <a:pt x="0" y="1683"/>
                  </a:lnTo>
                  <a:close/>
                  <a:moveTo>
                    <a:pt x="0" y="1120"/>
                  </a:moveTo>
                  <a:lnTo>
                    <a:pt x="23" y="1120"/>
                  </a:lnTo>
                  <a:lnTo>
                    <a:pt x="23" y="1124"/>
                  </a:lnTo>
                  <a:lnTo>
                    <a:pt x="0" y="1124"/>
                  </a:lnTo>
                  <a:lnTo>
                    <a:pt x="0" y="1120"/>
                  </a:lnTo>
                  <a:close/>
                  <a:moveTo>
                    <a:pt x="0" y="560"/>
                  </a:moveTo>
                  <a:lnTo>
                    <a:pt x="23" y="560"/>
                  </a:lnTo>
                  <a:lnTo>
                    <a:pt x="23" y="564"/>
                  </a:lnTo>
                  <a:lnTo>
                    <a:pt x="0" y="564"/>
                  </a:lnTo>
                  <a:lnTo>
                    <a:pt x="0" y="560"/>
                  </a:lnTo>
                  <a:close/>
                  <a:moveTo>
                    <a:pt x="0" y="0"/>
                  </a:moveTo>
                  <a:lnTo>
                    <a:pt x="23" y="0"/>
                  </a:lnTo>
                  <a:lnTo>
                    <a:pt x="23" y="4"/>
                  </a:lnTo>
                  <a:lnTo>
                    <a:pt x="0" y="4"/>
                  </a:lnTo>
                  <a:lnTo>
                    <a:pt x="0" y="0"/>
                  </a:lnTo>
                  <a:close/>
                </a:path>
              </a:pathLst>
            </a:custGeom>
            <a:solidFill>
              <a:srgbClr val="868686"/>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sz="1100" dirty="0">
                <a:solidFill>
                  <a:srgbClr val="000000"/>
                </a:solidFill>
              </a:endParaRPr>
            </a:p>
          </p:txBody>
        </p:sp>
        <p:grpSp>
          <p:nvGrpSpPr>
            <p:cNvPr id="219" name="Group 218"/>
            <p:cNvGrpSpPr/>
            <p:nvPr/>
          </p:nvGrpSpPr>
          <p:grpSpPr>
            <a:xfrm>
              <a:off x="1224735" y="3486854"/>
              <a:ext cx="4696875" cy="1362676"/>
              <a:chOff x="918551" y="3486854"/>
              <a:chExt cx="3522656" cy="1362676"/>
            </a:xfrm>
            <a:solidFill>
              <a:srgbClr val="013161"/>
            </a:solidFill>
          </p:grpSpPr>
          <p:sp>
            <p:nvSpPr>
              <p:cNvPr id="147" name="Freeform 38"/>
              <p:cNvSpPr>
                <a:spLocks/>
              </p:cNvSpPr>
              <p:nvPr/>
            </p:nvSpPr>
            <p:spPr bwMode="auto">
              <a:xfrm>
                <a:off x="918551" y="4103302"/>
                <a:ext cx="1951741" cy="746228"/>
              </a:xfrm>
              <a:custGeom>
                <a:avLst/>
                <a:gdLst>
                  <a:gd name="T0" fmla="*/ 108 w 3568"/>
                  <a:gd name="T1" fmla="*/ 2268 h 2384"/>
                  <a:gd name="T2" fmla="*/ 220 w 3568"/>
                  <a:gd name="T3" fmla="*/ 2220 h 2384"/>
                  <a:gd name="T4" fmla="*/ 360 w 3568"/>
                  <a:gd name="T5" fmla="*/ 2080 h 2384"/>
                  <a:gd name="T6" fmla="*/ 472 w 3568"/>
                  <a:gd name="T7" fmla="*/ 2048 h 2384"/>
                  <a:gd name="T8" fmla="*/ 556 w 3568"/>
                  <a:gd name="T9" fmla="*/ 1964 h 2384"/>
                  <a:gd name="T10" fmla="*/ 693 w 3568"/>
                  <a:gd name="T11" fmla="*/ 1895 h 2384"/>
                  <a:gd name="T12" fmla="*/ 796 w 3568"/>
                  <a:gd name="T13" fmla="*/ 1804 h 2384"/>
                  <a:gd name="T14" fmla="*/ 936 w 3568"/>
                  <a:gd name="T15" fmla="*/ 1680 h 2384"/>
                  <a:gd name="T16" fmla="*/ 1048 w 3568"/>
                  <a:gd name="T17" fmla="*/ 1616 h 2384"/>
                  <a:gd name="T18" fmla="*/ 1148 w 3568"/>
                  <a:gd name="T19" fmla="*/ 1564 h 2384"/>
                  <a:gd name="T20" fmla="*/ 1244 w 3568"/>
                  <a:gd name="T21" fmla="*/ 1484 h 2384"/>
                  <a:gd name="T22" fmla="*/ 1372 w 3568"/>
                  <a:gd name="T23" fmla="*/ 1420 h 2384"/>
                  <a:gd name="T24" fmla="*/ 1528 w 3568"/>
                  <a:gd name="T25" fmla="*/ 1328 h 2384"/>
                  <a:gd name="T26" fmla="*/ 1596 w 3568"/>
                  <a:gd name="T27" fmla="*/ 1260 h 2384"/>
                  <a:gd name="T28" fmla="*/ 1724 w 3568"/>
                  <a:gd name="T29" fmla="*/ 1148 h 2384"/>
                  <a:gd name="T30" fmla="*/ 1848 w 3568"/>
                  <a:gd name="T31" fmla="*/ 1056 h 2384"/>
                  <a:gd name="T32" fmla="*/ 1932 w 3568"/>
                  <a:gd name="T33" fmla="*/ 1004 h 2384"/>
                  <a:gd name="T34" fmla="*/ 2056 w 3568"/>
                  <a:gd name="T35" fmla="*/ 912 h 2384"/>
                  <a:gd name="T36" fmla="*/ 2184 w 3568"/>
                  <a:gd name="T37" fmla="*/ 864 h 2384"/>
                  <a:gd name="T38" fmla="*/ 2280 w 3568"/>
                  <a:gd name="T39" fmla="*/ 800 h 2384"/>
                  <a:gd name="T40" fmla="*/ 2396 w 3568"/>
                  <a:gd name="T41" fmla="*/ 748 h 2384"/>
                  <a:gd name="T42" fmla="*/ 2520 w 3568"/>
                  <a:gd name="T43" fmla="*/ 640 h 2384"/>
                  <a:gd name="T44" fmla="*/ 2588 w 3568"/>
                  <a:gd name="T45" fmla="*/ 572 h 2384"/>
                  <a:gd name="T46" fmla="*/ 2716 w 3568"/>
                  <a:gd name="T47" fmla="*/ 460 h 2384"/>
                  <a:gd name="T48" fmla="*/ 2840 w 3568"/>
                  <a:gd name="T49" fmla="*/ 384 h 2384"/>
                  <a:gd name="T50" fmla="*/ 2956 w 3568"/>
                  <a:gd name="T51" fmla="*/ 364 h 2384"/>
                  <a:gd name="T52" fmla="*/ 3063 w 3568"/>
                  <a:gd name="T53" fmla="*/ 261 h 2384"/>
                  <a:gd name="T54" fmla="*/ 3157 w 3568"/>
                  <a:gd name="T55" fmla="*/ 183 h 2384"/>
                  <a:gd name="T56" fmla="*/ 3320 w 3568"/>
                  <a:gd name="T57" fmla="*/ 80 h 2384"/>
                  <a:gd name="T58" fmla="*/ 3432 w 3568"/>
                  <a:gd name="T59" fmla="*/ 32 h 2384"/>
                  <a:gd name="T60" fmla="*/ 3528 w 3568"/>
                  <a:gd name="T61" fmla="*/ 80 h 2384"/>
                  <a:gd name="T62" fmla="*/ 3445 w 3568"/>
                  <a:gd name="T63" fmla="*/ 117 h 2384"/>
                  <a:gd name="T64" fmla="*/ 3317 w 3568"/>
                  <a:gd name="T65" fmla="*/ 181 h 2384"/>
                  <a:gd name="T66" fmla="*/ 3205 w 3568"/>
                  <a:gd name="T67" fmla="*/ 261 h 2384"/>
                  <a:gd name="T68" fmla="*/ 3064 w 3568"/>
                  <a:gd name="T69" fmla="*/ 336 h 2384"/>
                  <a:gd name="T70" fmla="*/ 2968 w 3568"/>
                  <a:gd name="T71" fmla="*/ 448 h 2384"/>
                  <a:gd name="T72" fmla="*/ 2853 w 3568"/>
                  <a:gd name="T73" fmla="*/ 469 h 2384"/>
                  <a:gd name="T74" fmla="*/ 2741 w 3568"/>
                  <a:gd name="T75" fmla="*/ 549 h 2384"/>
                  <a:gd name="T76" fmla="*/ 2636 w 3568"/>
                  <a:gd name="T77" fmla="*/ 650 h 2384"/>
                  <a:gd name="T78" fmla="*/ 2517 w 3568"/>
                  <a:gd name="T79" fmla="*/ 741 h 2384"/>
                  <a:gd name="T80" fmla="*/ 2421 w 3568"/>
                  <a:gd name="T81" fmla="*/ 837 h 2384"/>
                  <a:gd name="T82" fmla="*/ 2300 w 3568"/>
                  <a:gd name="T83" fmla="*/ 890 h 2384"/>
                  <a:gd name="T84" fmla="*/ 2204 w 3568"/>
                  <a:gd name="T85" fmla="*/ 922 h 2384"/>
                  <a:gd name="T86" fmla="*/ 2069 w 3568"/>
                  <a:gd name="T87" fmla="*/ 997 h 2384"/>
                  <a:gd name="T88" fmla="*/ 1944 w 3568"/>
                  <a:gd name="T89" fmla="*/ 1072 h 2384"/>
                  <a:gd name="T90" fmla="*/ 1861 w 3568"/>
                  <a:gd name="T91" fmla="*/ 1125 h 2384"/>
                  <a:gd name="T92" fmla="*/ 1749 w 3568"/>
                  <a:gd name="T93" fmla="*/ 1237 h 2384"/>
                  <a:gd name="T94" fmla="*/ 1608 w 3568"/>
                  <a:gd name="T95" fmla="*/ 1344 h 2384"/>
                  <a:gd name="T96" fmla="*/ 1541 w 3568"/>
                  <a:gd name="T97" fmla="*/ 1397 h 2384"/>
                  <a:gd name="T98" fmla="*/ 1384 w 3568"/>
                  <a:gd name="T99" fmla="*/ 1504 h 2384"/>
                  <a:gd name="T100" fmla="*/ 1256 w 3568"/>
                  <a:gd name="T101" fmla="*/ 1552 h 2384"/>
                  <a:gd name="T102" fmla="*/ 1160 w 3568"/>
                  <a:gd name="T103" fmla="*/ 1632 h 2384"/>
                  <a:gd name="T104" fmla="*/ 1068 w 3568"/>
                  <a:gd name="T105" fmla="*/ 1674 h 2384"/>
                  <a:gd name="T106" fmla="*/ 956 w 3568"/>
                  <a:gd name="T107" fmla="*/ 1770 h 2384"/>
                  <a:gd name="T108" fmla="*/ 844 w 3568"/>
                  <a:gd name="T109" fmla="*/ 1882 h 2384"/>
                  <a:gd name="T110" fmla="*/ 730 w 3568"/>
                  <a:gd name="T111" fmla="*/ 1980 h 2384"/>
                  <a:gd name="T112" fmla="*/ 604 w 3568"/>
                  <a:gd name="T113" fmla="*/ 2042 h 2384"/>
                  <a:gd name="T114" fmla="*/ 485 w 3568"/>
                  <a:gd name="T115" fmla="*/ 2133 h 2384"/>
                  <a:gd name="T116" fmla="*/ 380 w 3568"/>
                  <a:gd name="T117" fmla="*/ 2170 h 2384"/>
                  <a:gd name="T118" fmla="*/ 232 w 3568"/>
                  <a:gd name="T119" fmla="*/ 2288 h 2384"/>
                  <a:gd name="T120" fmla="*/ 120 w 3568"/>
                  <a:gd name="T121" fmla="*/ 2336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68" h="2384">
                    <a:moveTo>
                      <a:pt x="40" y="2304"/>
                    </a:moveTo>
                    <a:lnTo>
                      <a:pt x="56" y="2304"/>
                    </a:lnTo>
                    <a:lnTo>
                      <a:pt x="21" y="2327"/>
                    </a:lnTo>
                    <a:lnTo>
                      <a:pt x="37" y="2295"/>
                    </a:lnTo>
                    <a:cubicBezTo>
                      <a:pt x="43" y="2281"/>
                      <a:pt x="57" y="2272"/>
                      <a:pt x="72" y="2272"/>
                    </a:cubicBezTo>
                    <a:lnTo>
                      <a:pt x="88" y="2272"/>
                    </a:lnTo>
                    <a:lnTo>
                      <a:pt x="71" y="2277"/>
                    </a:lnTo>
                    <a:lnTo>
                      <a:pt x="103" y="2261"/>
                    </a:lnTo>
                    <a:cubicBezTo>
                      <a:pt x="108" y="2258"/>
                      <a:pt x="114" y="2256"/>
                      <a:pt x="120" y="2256"/>
                    </a:cubicBezTo>
                    <a:lnTo>
                      <a:pt x="136" y="2256"/>
                    </a:lnTo>
                    <a:lnTo>
                      <a:pt x="108" y="2268"/>
                    </a:lnTo>
                    <a:lnTo>
                      <a:pt x="124" y="2252"/>
                    </a:lnTo>
                    <a:lnTo>
                      <a:pt x="140" y="2236"/>
                    </a:lnTo>
                    <a:cubicBezTo>
                      <a:pt x="148" y="2229"/>
                      <a:pt x="158" y="2224"/>
                      <a:pt x="168" y="2224"/>
                    </a:cubicBezTo>
                    <a:lnTo>
                      <a:pt x="184" y="2224"/>
                    </a:lnTo>
                    <a:lnTo>
                      <a:pt x="200" y="2224"/>
                    </a:lnTo>
                    <a:lnTo>
                      <a:pt x="172" y="2236"/>
                    </a:lnTo>
                    <a:lnTo>
                      <a:pt x="188" y="2220"/>
                    </a:lnTo>
                    <a:cubicBezTo>
                      <a:pt x="196" y="2213"/>
                      <a:pt x="206" y="2208"/>
                      <a:pt x="216" y="2208"/>
                    </a:cubicBezTo>
                    <a:lnTo>
                      <a:pt x="232" y="2208"/>
                    </a:lnTo>
                    <a:lnTo>
                      <a:pt x="248" y="2208"/>
                    </a:lnTo>
                    <a:lnTo>
                      <a:pt x="220" y="2220"/>
                    </a:lnTo>
                    <a:lnTo>
                      <a:pt x="236" y="2204"/>
                    </a:lnTo>
                    <a:lnTo>
                      <a:pt x="229" y="2215"/>
                    </a:lnTo>
                    <a:lnTo>
                      <a:pt x="245" y="2183"/>
                    </a:lnTo>
                    <a:cubicBezTo>
                      <a:pt x="249" y="2175"/>
                      <a:pt x="255" y="2169"/>
                      <a:pt x="263" y="2165"/>
                    </a:cubicBezTo>
                    <a:lnTo>
                      <a:pt x="295" y="2149"/>
                    </a:lnTo>
                    <a:lnTo>
                      <a:pt x="284" y="2156"/>
                    </a:lnTo>
                    <a:lnTo>
                      <a:pt x="300" y="2140"/>
                    </a:lnTo>
                    <a:lnTo>
                      <a:pt x="316" y="2124"/>
                    </a:lnTo>
                    <a:lnTo>
                      <a:pt x="309" y="2135"/>
                    </a:lnTo>
                    <a:lnTo>
                      <a:pt x="325" y="2103"/>
                    </a:lnTo>
                    <a:cubicBezTo>
                      <a:pt x="331" y="2089"/>
                      <a:pt x="345" y="2080"/>
                      <a:pt x="360" y="2080"/>
                    </a:cubicBezTo>
                    <a:lnTo>
                      <a:pt x="376" y="2080"/>
                    </a:lnTo>
                    <a:lnTo>
                      <a:pt x="392" y="2080"/>
                    </a:lnTo>
                    <a:lnTo>
                      <a:pt x="408" y="2080"/>
                    </a:lnTo>
                    <a:lnTo>
                      <a:pt x="424" y="2080"/>
                    </a:lnTo>
                    <a:lnTo>
                      <a:pt x="396" y="2092"/>
                    </a:lnTo>
                    <a:lnTo>
                      <a:pt x="412" y="2076"/>
                    </a:lnTo>
                    <a:cubicBezTo>
                      <a:pt x="420" y="2069"/>
                      <a:pt x="430" y="2064"/>
                      <a:pt x="440" y="2064"/>
                    </a:cubicBezTo>
                    <a:lnTo>
                      <a:pt x="456" y="2064"/>
                    </a:lnTo>
                    <a:lnTo>
                      <a:pt x="428" y="2076"/>
                    </a:lnTo>
                    <a:lnTo>
                      <a:pt x="444" y="2060"/>
                    </a:lnTo>
                    <a:cubicBezTo>
                      <a:pt x="452" y="2053"/>
                      <a:pt x="462" y="2048"/>
                      <a:pt x="472" y="2048"/>
                    </a:cubicBezTo>
                    <a:lnTo>
                      <a:pt x="488" y="2048"/>
                    </a:lnTo>
                    <a:lnTo>
                      <a:pt x="520" y="2048"/>
                    </a:lnTo>
                    <a:lnTo>
                      <a:pt x="492" y="2060"/>
                    </a:lnTo>
                    <a:lnTo>
                      <a:pt x="508" y="2044"/>
                    </a:lnTo>
                    <a:lnTo>
                      <a:pt x="501" y="2055"/>
                    </a:lnTo>
                    <a:lnTo>
                      <a:pt x="517" y="2023"/>
                    </a:lnTo>
                    <a:cubicBezTo>
                      <a:pt x="519" y="2019"/>
                      <a:pt x="521" y="2015"/>
                      <a:pt x="524" y="2012"/>
                    </a:cubicBezTo>
                    <a:lnTo>
                      <a:pt x="540" y="1996"/>
                    </a:lnTo>
                    <a:lnTo>
                      <a:pt x="533" y="2007"/>
                    </a:lnTo>
                    <a:lnTo>
                      <a:pt x="549" y="1975"/>
                    </a:lnTo>
                    <a:cubicBezTo>
                      <a:pt x="551" y="1971"/>
                      <a:pt x="553" y="1967"/>
                      <a:pt x="556" y="1964"/>
                    </a:cubicBezTo>
                    <a:lnTo>
                      <a:pt x="572" y="1948"/>
                    </a:lnTo>
                    <a:lnTo>
                      <a:pt x="588" y="1932"/>
                    </a:lnTo>
                    <a:cubicBezTo>
                      <a:pt x="596" y="1925"/>
                      <a:pt x="606" y="1920"/>
                      <a:pt x="616" y="1920"/>
                    </a:cubicBezTo>
                    <a:lnTo>
                      <a:pt x="632" y="1920"/>
                    </a:lnTo>
                    <a:lnTo>
                      <a:pt x="648" y="1920"/>
                    </a:lnTo>
                    <a:lnTo>
                      <a:pt x="664" y="1920"/>
                    </a:lnTo>
                    <a:lnTo>
                      <a:pt x="680" y="1920"/>
                    </a:lnTo>
                    <a:lnTo>
                      <a:pt x="663" y="1925"/>
                    </a:lnTo>
                    <a:lnTo>
                      <a:pt x="695" y="1909"/>
                    </a:lnTo>
                    <a:lnTo>
                      <a:pt x="677" y="1927"/>
                    </a:lnTo>
                    <a:lnTo>
                      <a:pt x="693" y="1895"/>
                    </a:lnTo>
                    <a:cubicBezTo>
                      <a:pt x="699" y="1881"/>
                      <a:pt x="713" y="1872"/>
                      <a:pt x="728" y="1872"/>
                    </a:cubicBezTo>
                    <a:lnTo>
                      <a:pt x="744" y="1872"/>
                    </a:lnTo>
                    <a:lnTo>
                      <a:pt x="760" y="1872"/>
                    </a:lnTo>
                    <a:lnTo>
                      <a:pt x="776" y="1872"/>
                    </a:lnTo>
                    <a:lnTo>
                      <a:pt x="741" y="1895"/>
                    </a:lnTo>
                    <a:lnTo>
                      <a:pt x="757" y="1863"/>
                    </a:lnTo>
                    <a:cubicBezTo>
                      <a:pt x="759" y="1859"/>
                      <a:pt x="761" y="1855"/>
                      <a:pt x="764" y="1852"/>
                    </a:cubicBezTo>
                    <a:lnTo>
                      <a:pt x="780" y="1836"/>
                    </a:lnTo>
                    <a:lnTo>
                      <a:pt x="773" y="1847"/>
                    </a:lnTo>
                    <a:lnTo>
                      <a:pt x="789" y="1815"/>
                    </a:lnTo>
                    <a:cubicBezTo>
                      <a:pt x="791" y="1811"/>
                      <a:pt x="793" y="1807"/>
                      <a:pt x="796" y="1804"/>
                    </a:cubicBezTo>
                    <a:lnTo>
                      <a:pt x="812" y="1788"/>
                    </a:lnTo>
                    <a:lnTo>
                      <a:pt x="805" y="1799"/>
                    </a:lnTo>
                    <a:lnTo>
                      <a:pt x="821" y="1767"/>
                    </a:lnTo>
                    <a:cubicBezTo>
                      <a:pt x="827" y="1753"/>
                      <a:pt x="841" y="1744"/>
                      <a:pt x="856" y="1744"/>
                    </a:cubicBezTo>
                    <a:lnTo>
                      <a:pt x="872" y="1744"/>
                    </a:lnTo>
                    <a:lnTo>
                      <a:pt x="888" y="1744"/>
                    </a:lnTo>
                    <a:lnTo>
                      <a:pt x="860" y="1756"/>
                    </a:lnTo>
                    <a:lnTo>
                      <a:pt x="892" y="1724"/>
                    </a:lnTo>
                    <a:lnTo>
                      <a:pt x="885" y="1735"/>
                    </a:lnTo>
                    <a:lnTo>
                      <a:pt x="901" y="1703"/>
                    </a:lnTo>
                    <a:cubicBezTo>
                      <a:pt x="907" y="1689"/>
                      <a:pt x="921" y="1680"/>
                      <a:pt x="936" y="1680"/>
                    </a:cubicBezTo>
                    <a:lnTo>
                      <a:pt x="952" y="1680"/>
                    </a:lnTo>
                    <a:lnTo>
                      <a:pt x="968" y="1680"/>
                    </a:lnTo>
                    <a:lnTo>
                      <a:pt x="940" y="1692"/>
                    </a:lnTo>
                    <a:lnTo>
                      <a:pt x="956" y="1676"/>
                    </a:lnTo>
                    <a:lnTo>
                      <a:pt x="972" y="1660"/>
                    </a:lnTo>
                    <a:cubicBezTo>
                      <a:pt x="980" y="1653"/>
                      <a:pt x="990" y="1648"/>
                      <a:pt x="1000" y="1648"/>
                    </a:cubicBezTo>
                    <a:lnTo>
                      <a:pt x="1016" y="1648"/>
                    </a:lnTo>
                    <a:lnTo>
                      <a:pt x="981" y="1671"/>
                    </a:lnTo>
                    <a:lnTo>
                      <a:pt x="997" y="1639"/>
                    </a:lnTo>
                    <a:cubicBezTo>
                      <a:pt x="1003" y="1625"/>
                      <a:pt x="1017" y="1616"/>
                      <a:pt x="1032" y="1616"/>
                    </a:cubicBezTo>
                    <a:lnTo>
                      <a:pt x="1048" y="1616"/>
                    </a:lnTo>
                    <a:lnTo>
                      <a:pt x="1064" y="1616"/>
                    </a:lnTo>
                    <a:lnTo>
                      <a:pt x="1080" y="1616"/>
                    </a:lnTo>
                    <a:lnTo>
                      <a:pt x="1112" y="1616"/>
                    </a:lnTo>
                    <a:lnTo>
                      <a:pt x="1077" y="1639"/>
                    </a:lnTo>
                    <a:lnTo>
                      <a:pt x="1093" y="1607"/>
                    </a:lnTo>
                    <a:cubicBezTo>
                      <a:pt x="1095" y="1603"/>
                      <a:pt x="1097" y="1599"/>
                      <a:pt x="1100" y="1596"/>
                    </a:cubicBezTo>
                    <a:lnTo>
                      <a:pt x="1116" y="1580"/>
                    </a:lnTo>
                    <a:lnTo>
                      <a:pt x="1132" y="1564"/>
                    </a:lnTo>
                    <a:cubicBezTo>
                      <a:pt x="1140" y="1557"/>
                      <a:pt x="1150" y="1552"/>
                      <a:pt x="1160" y="1552"/>
                    </a:cubicBezTo>
                    <a:lnTo>
                      <a:pt x="1176" y="1552"/>
                    </a:lnTo>
                    <a:lnTo>
                      <a:pt x="1148" y="1564"/>
                    </a:lnTo>
                    <a:lnTo>
                      <a:pt x="1164" y="1548"/>
                    </a:lnTo>
                    <a:cubicBezTo>
                      <a:pt x="1172" y="1541"/>
                      <a:pt x="1182" y="1536"/>
                      <a:pt x="1192" y="1536"/>
                    </a:cubicBezTo>
                    <a:lnTo>
                      <a:pt x="1208" y="1536"/>
                    </a:lnTo>
                    <a:lnTo>
                      <a:pt x="1173" y="1559"/>
                    </a:lnTo>
                    <a:lnTo>
                      <a:pt x="1189" y="1527"/>
                    </a:lnTo>
                    <a:cubicBezTo>
                      <a:pt x="1191" y="1523"/>
                      <a:pt x="1193" y="1519"/>
                      <a:pt x="1196" y="1516"/>
                    </a:cubicBezTo>
                    <a:lnTo>
                      <a:pt x="1212" y="1500"/>
                    </a:lnTo>
                    <a:lnTo>
                      <a:pt x="1228" y="1484"/>
                    </a:lnTo>
                    <a:cubicBezTo>
                      <a:pt x="1236" y="1477"/>
                      <a:pt x="1246" y="1472"/>
                      <a:pt x="1256" y="1472"/>
                    </a:cubicBezTo>
                    <a:lnTo>
                      <a:pt x="1272" y="1472"/>
                    </a:lnTo>
                    <a:lnTo>
                      <a:pt x="1244" y="1484"/>
                    </a:lnTo>
                    <a:lnTo>
                      <a:pt x="1260" y="1468"/>
                    </a:lnTo>
                    <a:cubicBezTo>
                      <a:pt x="1268" y="1461"/>
                      <a:pt x="1278" y="1456"/>
                      <a:pt x="1288" y="1456"/>
                    </a:cubicBezTo>
                    <a:lnTo>
                      <a:pt x="1320" y="1456"/>
                    </a:lnTo>
                    <a:lnTo>
                      <a:pt x="1292" y="1468"/>
                    </a:lnTo>
                    <a:lnTo>
                      <a:pt x="1308" y="1452"/>
                    </a:lnTo>
                    <a:lnTo>
                      <a:pt x="1324" y="1436"/>
                    </a:lnTo>
                    <a:cubicBezTo>
                      <a:pt x="1332" y="1429"/>
                      <a:pt x="1342" y="1424"/>
                      <a:pt x="1352" y="1424"/>
                    </a:cubicBezTo>
                    <a:lnTo>
                      <a:pt x="1368" y="1424"/>
                    </a:lnTo>
                    <a:lnTo>
                      <a:pt x="1384" y="1424"/>
                    </a:lnTo>
                    <a:lnTo>
                      <a:pt x="1356" y="1436"/>
                    </a:lnTo>
                    <a:lnTo>
                      <a:pt x="1372" y="1420"/>
                    </a:lnTo>
                    <a:lnTo>
                      <a:pt x="1388" y="1404"/>
                    </a:lnTo>
                    <a:lnTo>
                      <a:pt x="1381" y="1415"/>
                    </a:lnTo>
                    <a:lnTo>
                      <a:pt x="1397" y="1383"/>
                    </a:lnTo>
                    <a:cubicBezTo>
                      <a:pt x="1403" y="1369"/>
                      <a:pt x="1417" y="1360"/>
                      <a:pt x="1432" y="1360"/>
                    </a:cubicBezTo>
                    <a:lnTo>
                      <a:pt x="1448" y="1360"/>
                    </a:lnTo>
                    <a:lnTo>
                      <a:pt x="1464" y="1360"/>
                    </a:lnTo>
                    <a:lnTo>
                      <a:pt x="1480" y="1360"/>
                    </a:lnTo>
                    <a:lnTo>
                      <a:pt x="1452" y="1372"/>
                    </a:lnTo>
                    <a:lnTo>
                      <a:pt x="1484" y="1340"/>
                    </a:lnTo>
                    <a:cubicBezTo>
                      <a:pt x="1492" y="1333"/>
                      <a:pt x="1502" y="1328"/>
                      <a:pt x="1512" y="1328"/>
                    </a:cubicBezTo>
                    <a:lnTo>
                      <a:pt x="1528" y="1328"/>
                    </a:lnTo>
                    <a:lnTo>
                      <a:pt x="1500" y="1340"/>
                    </a:lnTo>
                    <a:lnTo>
                      <a:pt x="1516" y="1324"/>
                    </a:lnTo>
                    <a:lnTo>
                      <a:pt x="1509" y="1335"/>
                    </a:lnTo>
                    <a:lnTo>
                      <a:pt x="1525" y="1303"/>
                    </a:lnTo>
                    <a:cubicBezTo>
                      <a:pt x="1527" y="1299"/>
                      <a:pt x="1529" y="1295"/>
                      <a:pt x="1532" y="1292"/>
                    </a:cubicBezTo>
                    <a:lnTo>
                      <a:pt x="1548" y="1276"/>
                    </a:lnTo>
                    <a:cubicBezTo>
                      <a:pt x="1556" y="1269"/>
                      <a:pt x="1566" y="1264"/>
                      <a:pt x="1576" y="1264"/>
                    </a:cubicBezTo>
                    <a:lnTo>
                      <a:pt x="1592" y="1264"/>
                    </a:lnTo>
                    <a:lnTo>
                      <a:pt x="1608" y="1264"/>
                    </a:lnTo>
                    <a:lnTo>
                      <a:pt x="1580" y="1276"/>
                    </a:lnTo>
                    <a:lnTo>
                      <a:pt x="1596" y="1260"/>
                    </a:lnTo>
                    <a:lnTo>
                      <a:pt x="1589" y="1271"/>
                    </a:lnTo>
                    <a:lnTo>
                      <a:pt x="1605" y="1239"/>
                    </a:lnTo>
                    <a:cubicBezTo>
                      <a:pt x="1607" y="1235"/>
                      <a:pt x="1609" y="1231"/>
                      <a:pt x="1612" y="1228"/>
                    </a:cubicBezTo>
                    <a:lnTo>
                      <a:pt x="1628" y="1212"/>
                    </a:lnTo>
                    <a:lnTo>
                      <a:pt x="1644" y="1196"/>
                    </a:lnTo>
                    <a:lnTo>
                      <a:pt x="1660" y="1180"/>
                    </a:lnTo>
                    <a:cubicBezTo>
                      <a:pt x="1668" y="1173"/>
                      <a:pt x="1678" y="1168"/>
                      <a:pt x="1688" y="1168"/>
                    </a:cubicBezTo>
                    <a:lnTo>
                      <a:pt x="1720" y="1168"/>
                    </a:lnTo>
                    <a:lnTo>
                      <a:pt x="1692" y="1180"/>
                    </a:lnTo>
                    <a:lnTo>
                      <a:pt x="1708" y="1164"/>
                    </a:lnTo>
                    <a:lnTo>
                      <a:pt x="1724" y="1148"/>
                    </a:lnTo>
                    <a:lnTo>
                      <a:pt x="1717" y="1159"/>
                    </a:lnTo>
                    <a:lnTo>
                      <a:pt x="1733" y="1127"/>
                    </a:lnTo>
                    <a:cubicBezTo>
                      <a:pt x="1735" y="1123"/>
                      <a:pt x="1737" y="1119"/>
                      <a:pt x="1740" y="1116"/>
                    </a:cubicBezTo>
                    <a:lnTo>
                      <a:pt x="1756" y="1100"/>
                    </a:lnTo>
                    <a:lnTo>
                      <a:pt x="1772" y="1084"/>
                    </a:lnTo>
                    <a:cubicBezTo>
                      <a:pt x="1780" y="1077"/>
                      <a:pt x="1790" y="1072"/>
                      <a:pt x="1800" y="1072"/>
                    </a:cubicBezTo>
                    <a:lnTo>
                      <a:pt x="1816" y="1072"/>
                    </a:lnTo>
                    <a:lnTo>
                      <a:pt x="1788" y="1084"/>
                    </a:lnTo>
                    <a:lnTo>
                      <a:pt x="1804" y="1068"/>
                    </a:lnTo>
                    <a:cubicBezTo>
                      <a:pt x="1812" y="1061"/>
                      <a:pt x="1822" y="1056"/>
                      <a:pt x="1832" y="1056"/>
                    </a:cubicBezTo>
                    <a:lnTo>
                      <a:pt x="1848" y="1056"/>
                    </a:lnTo>
                    <a:lnTo>
                      <a:pt x="1820" y="1068"/>
                    </a:lnTo>
                    <a:lnTo>
                      <a:pt x="1836" y="1052"/>
                    </a:lnTo>
                    <a:lnTo>
                      <a:pt x="1852" y="1036"/>
                    </a:lnTo>
                    <a:cubicBezTo>
                      <a:pt x="1860" y="1029"/>
                      <a:pt x="1870" y="1024"/>
                      <a:pt x="1880" y="1024"/>
                    </a:cubicBezTo>
                    <a:lnTo>
                      <a:pt x="1912" y="1024"/>
                    </a:lnTo>
                    <a:lnTo>
                      <a:pt x="1877" y="1047"/>
                    </a:lnTo>
                    <a:lnTo>
                      <a:pt x="1893" y="1015"/>
                    </a:lnTo>
                    <a:cubicBezTo>
                      <a:pt x="1899" y="1001"/>
                      <a:pt x="1913" y="992"/>
                      <a:pt x="1928" y="992"/>
                    </a:cubicBezTo>
                    <a:lnTo>
                      <a:pt x="1944" y="992"/>
                    </a:lnTo>
                    <a:lnTo>
                      <a:pt x="1960" y="992"/>
                    </a:lnTo>
                    <a:lnTo>
                      <a:pt x="1932" y="1004"/>
                    </a:lnTo>
                    <a:lnTo>
                      <a:pt x="1948" y="988"/>
                    </a:lnTo>
                    <a:lnTo>
                      <a:pt x="1941" y="999"/>
                    </a:lnTo>
                    <a:lnTo>
                      <a:pt x="1957" y="967"/>
                    </a:lnTo>
                    <a:cubicBezTo>
                      <a:pt x="1959" y="963"/>
                      <a:pt x="1961" y="959"/>
                      <a:pt x="1964" y="956"/>
                    </a:cubicBezTo>
                    <a:lnTo>
                      <a:pt x="1980" y="940"/>
                    </a:lnTo>
                    <a:cubicBezTo>
                      <a:pt x="1988" y="933"/>
                      <a:pt x="1998" y="928"/>
                      <a:pt x="2008" y="928"/>
                    </a:cubicBezTo>
                    <a:lnTo>
                      <a:pt x="2024" y="928"/>
                    </a:lnTo>
                    <a:lnTo>
                      <a:pt x="2040" y="928"/>
                    </a:lnTo>
                    <a:lnTo>
                      <a:pt x="2012" y="940"/>
                    </a:lnTo>
                    <a:lnTo>
                      <a:pt x="2028" y="924"/>
                    </a:lnTo>
                    <a:cubicBezTo>
                      <a:pt x="2036" y="917"/>
                      <a:pt x="2046" y="912"/>
                      <a:pt x="2056" y="912"/>
                    </a:cubicBezTo>
                    <a:lnTo>
                      <a:pt x="2072" y="912"/>
                    </a:lnTo>
                    <a:lnTo>
                      <a:pt x="2088" y="912"/>
                    </a:lnTo>
                    <a:lnTo>
                      <a:pt x="2071" y="917"/>
                    </a:lnTo>
                    <a:lnTo>
                      <a:pt x="2103" y="901"/>
                    </a:lnTo>
                    <a:cubicBezTo>
                      <a:pt x="2108" y="898"/>
                      <a:pt x="2114" y="896"/>
                      <a:pt x="2120" y="896"/>
                    </a:cubicBezTo>
                    <a:lnTo>
                      <a:pt x="2136" y="896"/>
                    </a:lnTo>
                    <a:lnTo>
                      <a:pt x="2152" y="896"/>
                    </a:lnTo>
                    <a:lnTo>
                      <a:pt x="2117" y="919"/>
                    </a:lnTo>
                    <a:lnTo>
                      <a:pt x="2133" y="887"/>
                    </a:lnTo>
                    <a:cubicBezTo>
                      <a:pt x="2139" y="873"/>
                      <a:pt x="2153" y="864"/>
                      <a:pt x="2168" y="864"/>
                    </a:cubicBezTo>
                    <a:lnTo>
                      <a:pt x="2184" y="864"/>
                    </a:lnTo>
                    <a:lnTo>
                      <a:pt x="2200" y="864"/>
                    </a:lnTo>
                    <a:lnTo>
                      <a:pt x="2172" y="876"/>
                    </a:lnTo>
                    <a:lnTo>
                      <a:pt x="2188" y="860"/>
                    </a:lnTo>
                    <a:cubicBezTo>
                      <a:pt x="2196" y="853"/>
                      <a:pt x="2206" y="848"/>
                      <a:pt x="2216" y="848"/>
                    </a:cubicBezTo>
                    <a:lnTo>
                      <a:pt x="2232" y="848"/>
                    </a:lnTo>
                    <a:lnTo>
                      <a:pt x="2248" y="848"/>
                    </a:lnTo>
                    <a:lnTo>
                      <a:pt x="2220" y="860"/>
                    </a:lnTo>
                    <a:lnTo>
                      <a:pt x="2236" y="844"/>
                    </a:lnTo>
                    <a:lnTo>
                      <a:pt x="2229" y="855"/>
                    </a:lnTo>
                    <a:lnTo>
                      <a:pt x="2245" y="823"/>
                    </a:lnTo>
                    <a:cubicBezTo>
                      <a:pt x="2251" y="809"/>
                      <a:pt x="2265" y="800"/>
                      <a:pt x="2280" y="800"/>
                    </a:cubicBezTo>
                    <a:lnTo>
                      <a:pt x="2312" y="800"/>
                    </a:lnTo>
                    <a:lnTo>
                      <a:pt x="2328" y="800"/>
                    </a:lnTo>
                    <a:lnTo>
                      <a:pt x="2344" y="800"/>
                    </a:lnTo>
                    <a:lnTo>
                      <a:pt x="2316" y="812"/>
                    </a:lnTo>
                    <a:lnTo>
                      <a:pt x="2332" y="796"/>
                    </a:lnTo>
                    <a:lnTo>
                      <a:pt x="2348" y="780"/>
                    </a:lnTo>
                    <a:cubicBezTo>
                      <a:pt x="2356" y="773"/>
                      <a:pt x="2366" y="768"/>
                      <a:pt x="2376" y="768"/>
                    </a:cubicBezTo>
                    <a:lnTo>
                      <a:pt x="2392" y="768"/>
                    </a:lnTo>
                    <a:lnTo>
                      <a:pt x="2364" y="780"/>
                    </a:lnTo>
                    <a:lnTo>
                      <a:pt x="2380" y="764"/>
                    </a:lnTo>
                    <a:lnTo>
                      <a:pt x="2396" y="748"/>
                    </a:lnTo>
                    <a:cubicBezTo>
                      <a:pt x="2404" y="741"/>
                      <a:pt x="2414" y="736"/>
                      <a:pt x="2424" y="736"/>
                    </a:cubicBezTo>
                    <a:lnTo>
                      <a:pt x="2440" y="736"/>
                    </a:lnTo>
                    <a:lnTo>
                      <a:pt x="2412" y="748"/>
                    </a:lnTo>
                    <a:lnTo>
                      <a:pt x="2428" y="732"/>
                    </a:lnTo>
                    <a:cubicBezTo>
                      <a:pt x="2436" y="725"/>
                      <a:pt x="2446" y="720"/>
                      <a:pt x="2456" y="720"/>
                    </a:cubicBezTo>
                    <a:lnTo>
                      <a:pt x="2472" y="720"/>
                    </a:lnTo>
                    <a:lnTo>
                      <a:pt x="2435" y="748"/>
                    </a:lnTo>
                    <a:lnTo>
                      <a:pt x="2451" y="700"/>
                    </a:lnTo>
                    <a:cubicBezTo>
                      <a:pt x="2452" y="694"/>
                      <a:pt x="2456" y="689"/>
                      <a:pt x="2460" y="684"/>
                    </a:cubicBezTo>
                    <a:lnTo>
                      <a:pt x="2492" y="652"/>
                    </a:lnTo>
                    <a:cubicBezTo>
                      <a:pt x="2500" y="645"/>
                      <a:pt x="2510" y="640"/>
                      <a:pt x="2520" y="640"/>
                    </a:cubicBezTo>
                    <a:lnTo>
                      <a:pt x="2536" y="640"/>
                    </a:lnTo>
                    <a:lnTo>
                      <a:pt x="2552" y="640"/>
                    </a:lnTo>
                    <a:lnTo>
                      <a:pt x="2524" y="652"/>
                    </a:lnTo>
                    <a:lnTo>
                      <a:pt x="2540" y="636"/>
                    </a:lnTo>
                    <a:lnTo>
                      <a:pt x="2533" y="647"/>
                    </a:lnTo>
                    <a:lnTo>
                      <a:pt x="2549" y="615"/>
                    </a:lnTo>
                    <a:cubicBezTo>
                      <a:pt x="2555" y="601"/>
                      <a:pt x="2569" y="592"/>
                      <a:pt x="2584" y="592"/>
                    </a:cubicBezTo>
                    <a:lnTo>
                      <a:pt x="2600" y="592"/>
                    </a:lnTo>
                    <a:lnTo>
                      <a:pt x="2565" y="615"/>
                    </a:lnTo>
                    <a:lnTo>
                      <a:pt x="2581" y="583"/>
                    </a:lnTo>
                    <a:cubicBezTo>
                      <a:pt x="2583" y="579"/>
                      <a:pt x="2585" y="575"/>
                      <a:pt x="2588" y="572"/>
                    </a:cubicBezTo>
                    <a:lnTo>
                      <a:pt x="2604" y="556"/>
                    </a:lnTo>
                    <a:lnTo>
                      <a:pt x="2620" y="540"/>
                    </a:lnTo>
                    <a:cubicBezTo>
                      <a:pt x="2628" y="533"/>
                      <a:pt x="2638" y="528"/>
                      <a:pt x="2648" y="528"/>
                    </a:cubicBezTo>
                    <a:lnTo>
                      <a:pt x="2664" y="528"/>
                    </a:lnTo>
                    <a:lnTo>
                      <a:pt x="2629" y="551"/>
                    </a:lnTo>
                    <a:lnTo>
                      <a:pt x="2645" y="519"/>
                    </a:lnTo>
                    <a:cubicBezTo>
                      <a:pt x="2649" y="511"/>
                      <a:pt x="2655" y="505"/>
                      <a:pt x="2663" y="501"/>
                    </a:cubicBezTo>
                    <a:lnTo>
                      <a:pt x="2695" y="485"/>
                    </a:lnTo>
                    <a:lnTo>
                      <a:pt x="2684" y="492"/>
                    </a:lnTo>
                    <a:lnTo>
                      <a:pt x="2700" y="476"/>
                    </a:lnTo>
                    <a:lnTo>
                      <a:pt x="2716" y="460"/>
                    </a:lnTo>
                    <a:lnTo>
                      <a:pt x="2732" y="444"/>
                    </a:lnTo>
                    <a:lnTo>
                      <a:pt x="2748" y="428"/>
                    </a:lnTo>
                    <a:cubicBezTo>
                      <a:pt x="2756" y="421"/>
                      <a:pt x="2766" y="416"/>
                      <a:pt x="2776" y="416"/>
                    </a:cubicBezTo>
                    <a:lnTo>
                      <a:pt x="2792" y="416"/>
                    </a:lnTo>
                    <a:lnTo>
                      <a:pt x="2764" y="428"/>
                    </a:lnTo>
                    <a:lnTo>
                      <a:pt x="2780" y="412"/>
                    </a:lnTo>
                    <a:cubicBezTo>
                      <a:pt x="2788" y="405"/>
                      <a:pt x="2798" y="400"/>
                      <a:pt x="2808" y="400"/>
                    </a:cubicBezTo>
                    <a:lnTo>
                      <a:pt x="2824" y="400"/>
                    </a:lnTo>
                    <a:lnTo>
                      <a:pt x="2796" y="412"/>
                    </a:lnTo>
                    <a:lnTo>
                      <a:pt x="2812" y="396"/>
                    </a:lnTo>
                    <a:cubicBezTo>
                      <a:pt x="2820" y="389"/>
                      <a:pt x="2830" y="384"/>
                      <a:pt x="2840" y="384"/>
                    </a:cubicBezTo>
                    <a:lnTo>
                      <a:pt x="2856" y="384"/>
                    </a:lnTo>
                    <a:lnTo>
                      <a:pt x="2872" y="384"/>
                    </a:lnTo>
                    <a:lnTo>
                      <a:pt x="2888" y="384"/>
                    </a:lnTo>
                    <a:lnTo>
                      <a:pt x="2920" y="384"/>
                    </a:lnTo>
                    <a:lnTo>
                      <a:pt x="2892" y="396"/>
                    </a:lnTo>
                    <a:lnTo>
                      <a:pt x="2908" y="380"/>
                    </a:lnTo>
                    <a:cubicBezTo>
                      <a:pt x="2916" y="373"/>
                      <a:pt x="2926" y="368"/>
                      <a:pt x="2936" y="368"/>
                    </a:cubicBezTo>
                    <a:lnTo>
                      <a:pt x="2952" y="368"/>
                    </a:lnTo>
                    <a:lnTo>
                      <a:pt x="2968" y="368"/>
                    </a:lnTo>
                    <a:lnTo>
                      <a:pt x="2940" y="380"/>
                    </a:lnTo>
                    <a:lnTo>
                      <a:pt x="2956" y="364"/>
                    </a:lnTo>
                    <a:lnTo>
                      <a:pt x="2972" y="348"/>
                    </a:lnTo>
                    <a:cubicBezTo>
                      <a:pt x="2980" y="341"/>
                      <a:pt x="2990" y="336"/>
                      <a:pt x="3000" y="336"/>
                    </a:cubicBezTo>
                    <a:lnTo>
                      <a:pt x="3016" y="336"/>
                    </a:lnTo>
                    <a:lnTo>
                      <a:pt x="2981" y="359"/>
                    </a:lnTo>
                    <a:lnTo>
                      <a:pt x="2997" y="327"/>
                    </a:lnTo>
                    <a:lnTo>
                      <a:pt x="3013" y="295"/>
                    </a:lnTo>
                    <a:cubicBezTo>
                      <a:pt x="3015" y="291"/>
                      <a:pt x="3017" y="287"/>
                      <a:pt x="3020" y="284"/>
                    </a:cubicBezTo>
                    <a:lnTo>
                      <a:pt x="3036" y="268"/>
                    </a:lnTo>
                    <a:cubicBezTo>
                      <a:pt x="3044" y="261"/>
                      <a:pt x="3054" y="256"/>
                      <a:pt x="3064" y="256"/>
                    </a:cubicBezTo>
                    <a:lnTo>
                      <a:pt x="3080" y="256"/>
                    </a:lnTo>
                    <a:lnTo>
                      <a:pt x="3063" y="261"/>
                    </a:lnTo>
                    <a:lnTo>
                      <a:pt x="3095" y="245"/>
                    </a:lnTo>
                    <a:cubicBezTo>
                      <a:pt x="3100" y="242"/>
                      <a:pt x="3106" y="240"/>
                      <a:pt x="3112" y="240"/>
                    </a:cubicBezTo>
                    <a:lnTo>
                      <a:pt x="3128" y="240"/>
                    </a:lnTo>
                    <a:lnTo>
                      <a:pt x="3093" y="263"/>
                    </a:lnTo>
                    <a:lnTo>
                      <a:pt x="3109" y="231"/>
                    </a:lnTo>
                    <a:cubicBezTo>
                      <a:pt x="3115" y="217"/>
                      <a:pt x="3129" y="208"/>
                      <a:pt x="3144" y="208"/>
                    </a:cubicBezTo>
                    <a:lnTo>
                      <a:pt x="3160" y="208"/>
                    </a:lnTo>
                    <a:lnTo>
                      <a:pt x="3132" y="220"/>
                    </a:lnTo>
                    <a:lnTo>
                      <a:pt x="3148" y="204"/>
                    </a:lnTo>
                    <a:lnTo>
                      <a:pt x="3141" y="215"/>
                    </a:lnTo>
                    <a:lnTo>
                      <a:pt x="3157" y="183"/>
                    </a:lnTo>
                    <a:cubicBezTo>
                      <a:pt x="3159" y="179"/>
                      <a:pt x="3161" y="175"/>
                      <a:pt x="3164" y="172"/>
                    </a:cubicBezTo>
                    <a:lnTo>
                      <a:pt x="3180" y="156"/>
                    </a:lnTo>
                    <a:cubicBezTo>
                      <a:pt x="3188" y="149"/>
                      <a:pt x="3198" y="144"/>
                      <a:pt x="3208" y="144"/>
                    </a:cubicBezTo>
                    <a:lnTo>
                      <a:pt x="3224" y="144"/>
                    </a:lnTo>
                    <a:lnTo>
                      <a:pt x="3240" y="144"/>
                    </a:lnTo>
                    <a:lnTo>
                      <a:pt x="3256" y="144"/>
                    </a:lnTo>
                    <a:lnTo>
                      <a:pt x="3228" y="156"/>
                    </a:lnTo>
                    <a:lnTo>
                      <a:pt x="3244" y="140"/>
                    </a:lnTo>
                    <a:lnTo>
                      <a:pt x="3260" y="124"/>
                    </a:lnTo>
                    <a:lnTo>
                      <a:pt x="3292" y="92"/>
                    </a:lnTo>
                    <a:cubicBezTo>
                      <a:pt x="3300" y="85"/>
                      <a:pt x="3310" y="80"/>
                      <a:pt x="3320" y="80"/>
                    </a:cubicBezTo>
                    <a:lnTo>
                      <a:pt x="3336" y="80"/>
                    </a:lnTo>
                    <a:lnTo>
                      <a:pt x="3352" y="80"/>
                    </a:lnTo>
                    <a:lnTo>
                      <a:pt x="3368" y="80"/>
                    </a:lnTo>
                    <a:lnTo>
                      <a:pt x="3333" y="103"/>
                    </a:lnTo>
                    <a:lnTo>
                      <a:pt x="3349" y="71"/>
                    </a:lnTo>
                    <a:cubicBezTo>
                      <a:pt x="3355" y="57"/>
                      <a:pt x="3369" y="48"/>
                      <a:pt x="3384" y="48"/>
                    </a:cubicBezTo>
                    <a:lnTo>
                      <a:pt x="3400" y="48"/>
                    </a:lnTo>
                    <a:lnTo>
                      <a:pt x="3416" y="48"/>
                    </a:lnTo>
                    <a:lnTo>
                      <a:pt x="3388" y="60"/>
                    </a:lnTo>
                    <a:lnTo>
                      <a:pt x="3404" y="44"/>
                    </a:lnTo>
                    <a:cubicBezTo>
                      <a:pt x="3412" y="37"/>
                      <a:pt x="3422" y="32"/>
                      <a:pt x="3432" y="32"/>
                    </a:cubicBezTo>
                    <a:lnTo>
                      <a:pt x="3448" y="32"/>
                    </a:lnTo>
                    <a:lnTo>
                      <a:pt x="3420" y="44"/>
                    </a:lnTo>
                    <a:lnTo>
                      <a:pt x="3436" y="28"/>
                    </a:lnTo>
                    <a:cubicBezTo>
                      <a:pt x="3444" y="21"/>
                      <a:pt x="3454" y="16"/>
                      <a:pt x="3464" y="16"/>
                    </a:cubicBezTo>
                    <a:lnTo>
                      <a:pt x="3480" y="16"/>
                    </a:lnTo>
                    <a:lnTo>
                      <a:pt x="3452" y="28"/>
                    </a:lnTo>
                    <a:lnTo>
                      <a:pt x="3468" y="12"/>
                    </a:lnTo>
                    <a:cubicBezTo>
                      <a:pt x="3476" y="5"/>
                      <a:pt x="3486" y="0"/>
                      <a:pt x="3496" y="0"/>
                    </a:cubicBezTo>
                    <a:lnTo>
                      <a:pt x="3528" y="0"/>
                    </a:lnTo>
                    <a:cubicBezTo>
                      <a:pt x="3551" y="0"/>
                      <a:pt x="3568" y="18"/>
                      <a:pt x="3568" y="40"/>
                    </a:cubicBezTo>
                    <a:cubicBezTo>
                      <a:pt x="3568" y="63"/>
                      <a:pt x="3551" y="80"/>
                      <a:pt x="3528" y="80"/>
                    </a:cubicBezTo>
                    <a:lnTo>
                      <a:pt x="3496" y="80"/>
                    </a:lnTo>
                    <a:lnTo>
                      <a:pt x="3525" y="69"/>
                    </a:lnTo>
                    <a:lnTo>
                      <a:pt x="3509" y="85"/>
                    </a:lnTo>
                    <a:cubicBezTo>
                      <a:pt x="3501" y="92"/>
                      <a:pt x="3491" y="96"/>
                      <a:pt x="3480" y="96"/>
                    </a:cubicBezTo>
                    <a:lnTo>
                      <a:pt x="3464" y="96"/>
                    </a:lnTo>
                    <a:lnTo>
                      <a:pt x="3493" y="85"/>
                    </a:lnTo>
                    <a:lnTo>
                      <a:pt x="3477" y="101"/>
                    </a:lnTo>
                    <a:cubicBezTo>
                      <a:pt x="3469" y="108"/>
                      <a:pt x="3459" y="112"/>
                      <a:pt x="3448" y="112"/>
                    </a:cubicBezTo>
                    <a:lnTo>
                      <a:pt x="3432" y="112"/>
                    </a:lnTo>
                    <a:lnTo>
                      <a:pt x="3461" y="101"/>
                    </a:lnTo>
                    <a:lnTo>
                      <a:pt x="3445" y="117"/>
                    </a:lnTo>
                    <a:cubicBezTo>
                      <a:pt x="3437" y="124"/>
                      <a:pt x="3427" y="128"/>
                      <a:pt x="3416" y="128"/>
                    </a:cubicBezTo>
                    <a:lnTo>
                      <a:pt x="3400" y="128"/>
                    </a:lnTo>
                    <a:lnTo>
                      <a:pt x="3384" y="128"/>
                    </a:lnTo>
                    <a:lnTo>
                      <a:pt x="3420" y="106"/>
                    </a:lnTo>
                    <a:lnTo>
                      <a:pt x="3404" y="138"/>
                    </a:lnTo>
                    <a:cubicBezTo>
                      <a:pt x="3397" y="152"/>
                      <a:pt x="3384" y="160"/>
                      <a:pt x="3368" y="160"/>
                    </a:cubicBezTo>
                    <a:lnTo>
                      <a:pt x="3352" y="160"/>
                    </a:lnTo>
                    <a:lnTo>
                      <a:pt x="3336" y="160"/>
                    </a:lnTo>
                    <a:lnTo>
                      <a:pt x="3320" y="160"/>
                    </a:lnTo>
                    <a:lnTo>
                      <a:pt x="3349" y="149"/>
                    </a:lnTo>
                    <a:lnTo>
                      <a:pt x="3317" y="181"/>
                    </a:lnTo>
                    <a:lnTo>
                      <a:pt x="3301" y="197"/>
                    </a:lnTo>
                    <a:lnTo>
                      <a:pt x="3285" y="213"/>
                    </a:lnTo>
                    <a:cubicBezTo>
                      <a:pt x="3277" y="220"/>
                      <a:pt x="3267" y="224"/>
                      <a:pt x="3256" y="224"/>
                    </a:cubicBezTo>
                    <a:lnTo>
                      <a:pt x="3240" y="224"/>
                    </a:lnTo>
                    <a:lnTo>
                      <a:pt x="3224" y="224"/>
                    </a:lnTo>
                    <a:lnTo>
                      <a:pt x="3208" y="224"/>
                    </a:lnTo>
                    <a:lnTo>
                      <a:pt x="3237" y="213"/>
                    </a:lnTo>
                    <a:lnTo>
                      <a:pt x="3221" y="229"/>
                    </a:lnTo>
                    <a:lnTo>
                      <a:pt x="3228" y="218"/>
                    </a:lnTo>
                    <a:lnTo>
                      <a:pt x="3212" y="250"/>
                    </a:lnTo>
                    <a:cubicBezTo>
                      <a:pt x="3210" y="254"/>
                      <a:pt x="3208" y="258"/>
                      <a:pt x="3205" y="261"/>
                    </a:cubicBezTo>
                    <a:lnTo>
                      <a:pt x="3189" y="277"/>
                    </a:lnTo>
                    <a:cubicBezTo>
                      <a:pt x="3181" y="284"/>
                      <a:pt x="3171" y="288"/>
                      <a:pt x="3160" y="288"/>
                    </a:cubicBezTo>
                    <a:lnTo>
                      <a:pt x="3144" y="288"/>
                    </a:lnTo>
                    <a:lnTo>
                      <a:pt x="3180" y="266"/>
                    </a:lnTo>
                    <a:lnTo>
                      <a:pt x="3164" y="298"/>
                    </a:lnTo>
                    <a:cubicBezTo>
                      <a:pt x="3157" y="312"/>
                      <a:pt x="3144" y="320"/>
                      <a:pt x="3128" y="320"/>
                    </a:cubicBezTo>
                    <a:lnTo>
                      <a:pt x="3112" y="320"/>
                    </a:lnTo>
                    <a:lnTo>
                      <a:pt x="3130" y="316"/>
                    </a:lnTo>
                    <a:lnTo>
                      <a:pt x="3098" y="332"/>
                    </a:lnTo>
                    <a:cubicBezTo>
                      <a:pt x="3093" y="335"/>
                      <a:pt x="3087" y="336"/>
                      <a:pt x="3080" y="336"/>
                    </a:cubicBezTo>
                    <a:lnTo>
                      <a:pt x="3064" y="336"/>
                    </a:lnTo>
                    <a:lnTo>
                      <a:pt x="3093" y="325"/>
                    </a:lnTo>
                    <a:lnTo>
                      <a:pt x="3077" y="341"/>
                    </a:lnTo>
                    <a:lnTo>
                      <a:pt x="3084" y="330"/>
                    </a:lnTo>
                    <a:lnTo>
                      <a:pt x="3068" y="362"/>
                    </a:lnTo>
                    <a:lnTo>
                      <a:pt x="3052" y="394"/>
                    </a:lnTo>
                    <a:cubicBezTo>
                      <a:pt x="3045" y="408"/>
                      <a:pt x="3032" y="416"/>
                      <a:pt x="3016" y="416"/>
                    </a:cubicBezTo>
                    <a:lnTo>
                      <a:pt x="3000" y="416"/>
                    </a:lnTo>
                    <a:lnTo>
                      <a:pt x="3029" y="405"/>
                    </a:lnTo>
                    <a:lnTo>
                      <a:pt x="3013" y="421"/>
                    </a:lnTo>
                    <a:lnTo>
                      <a:pt x="2997" y="437"/>
                    </a:lnTo>
                    <a:cubicBezTo>
                      <a:pt x="2989" y="444"/>
                      <a:pt x="2979" y="448"/>
                      <a:pt x="2968" y="448"/>
                    </a:cubicBezTo>
                    <a:lnTo>
                      <a:pt x="2952" y="448"/>
                    </a:lnTo>
                    <a:lnTo>
                      <a:pt x="2936" y="448"/>
                    </a:lnTo>
                    <a:lnTo>
                      <a:pt x="2965" y="437"/>
                    </a:lnTo>
                    <a:lnTo>
                      <a:pt x="2949" y="453"/>
                    </a:lnTo>
                    <a:cubicBezTo>
                      <a:pt x="2941" y="460"/>
                      <a:pt x="2931" y="464"/>
                      <a:pt x="2920" y="464"/>
                    </a:cubicBezTo>
                    <a:lnTo>
                      <a:pt x="2888" y="464"/>
                    </a:lnTo>
                    <a:lnTo>
                      <a:pt x="2872" y="464"/>
                    </a:lnTo>
                    <a:lnTo>
                      <a:pt x="2856" y="464"/>
                    </a:lnTo>
                    <a:lnTo>
                      <a:pt x="2840" y="464"/>
                    </a:lnTo>
                    <a:lnTo>
                      <a:pt x="2869" y="453"/>
                    </a:lnTo>
                    <a:lnTo>
                      <a:pt x="2853" y="469"/>
                    </a:lnTo>
                    <a:cubicBezTo>
                      <a:pt x="2845" y="476"/>
                      <a:pt x="2835" y="480"/>
                      <a:pt x="2824" y="480"/>
                    </a:cubicBezTo>
                    <a:lnTo>
                      <a:pt x="2808" y="480"/>
                    </a:lnTo>
                    <a:lnTo>
                      <a:pt x="2837" y="469"/>
                    </a:lnTo>
                    <a:lnTo>
                      <a:pt x="2821" y="485"/>
                    </a:lnTo>
                    <a:cubicBezTo>
                      <a:pt x="2813" y="492"/>
                      <a:pt x="2803" y="496"/>
                      <a:pt x="2792" y="496"/>
                    </a:cubicBezTo>
                    <a:lnTo>
                      <a:pt x="2776" y="496"/>
                    </a:lnTo>
                    <a:lnTo>
                      <a:pt x="2805" y="485"/>
                    </a:lnTo>
                    <a:lnTo>
                      <a:pt x="2789" y="501"/>
                    </a:lnTo>
                    <a:lnTo>
                      <a:pt x="2773" y="517"/>
                    </a:lnTo>
                    <a:lnTo>
                      <a:pt x="2757" y="533"/>
                    </a:lnTo>
                    <a:lnTo>
                      <a:pt x="2741" y="549"/>
                    </a:lnTo>
                    <a:cubicBezTo>
                      <a:pt x="2738" y="552"/>
                      <a:pt x="2734" y="554"/>
                      <a:pt x="2730" y="556"/>
                    </a:cubicBezTo>
                    <a:lnTo>
                      <a:pt x="2698" y="572"/>
                    </a:lnTo>
                    <a:lnTo>
                      <a:pt x="2716" y="554"/>
                    </a:lnTo>
                    <a:lnTo>
                      <a:pt x="2700" y="586"/>
                    </a:lnTo>
                    <a:cubicBezTo>
                      <a:pt x="2693" y="600"/>
                      <a:pt x="2680" y="608"/>
                      <a:pt x="2664" y="608"/>
                    </a:cubicBezTo>
                    <a:lnTo>
                      <a:pt x="2648" y="608"/>
                    </a:lnTo>
                    <a:lnTo>
                      <a:pt x="2677" y="597"/>
                    </a:lnTo>
                    <a:lnTo>
                      <a:pt x="2661" y="613"/>
                    </a:lnTo>
                    <a:lnTo>
                      <a:pt x="2645" y="629"/>
                    </a:lnTo>
                    <a:lnTo>
                      <a:pt x="2652" y="618"/>
                    </a:lnTo>
                    <a:lnTo>
                      <a:pt x="2636" y="650"/>
                    </a:lnTo>
                    <a:cubicBezTo>
                      <a:pt x="2629" y="664"/>
                      <a:pt x="2616" y="672"/>
                      <a:pt x="2600" y="672"/>
                    </a:cubicBezTo>
                    <a:lnTo>
                      <a:pt x="2584" y="672"/>
                    </a:lnTo>
                    <a:lnTo>
                      <a:pt x="2620" y="650"/>
                    </a:lnTo>
                    <a:lnTo>
                      <a:pt x="2604" y="682"/>
                    </a:lnTo>
                    <a:cubicBezTo>
                      <a:pt x="2602" y="686"/>
                      <a:pt x="2600" y="690"/>
                      <a:pt x="2597" y="693"/>
                    </a:cubicBezTo>
                    <a:lnTo>
                      <a:pt x="2581" y="709"/>
                    </a:lnTo>
                    <a:cubicBezTo>
                      <a:pt x="2573" y="716"/>
                      <a:pt x="2563" y="720"/>
                      <a:pt x="2552" y="720"/>
                    </a:cubicBezTo>
                    <a:lnTo>
                      <a:pt x="2536" y="720"/>
                    </a:lnTo>
                    <a:lnTo>
                      <a:pt x="2520" y="720"/>
                    </a:lnTo>
                    <a:lnTo>
                      <a:pt x="2549" y="709"/>
                    </a:lnTo>
                    <a:lnTo>
                      <a:pt x="2517" y="741"/>
                    </a:lnTo>
                    <a:lnTo>
                      <a:pt x="2526" y="725"/>
                    </a:lnTo>
                    <a:lnTo>
                      <a:pt x="2510" y="773"/>
                    </a:lnTo>
                    <a:cubicBezTo>
                      <a:pt x="2505" y="789"/>
                      <a:pt x="2490" y="800"/>
                      <a:pt x="2472" y="800"/>
                    </a:cubicBezTo>
                    <a:lnTo>
                      <a:pt x="2456" y="800"/>
                    </a:lnTo>
                    <a:lnTo>
                      <a:pt x="2485" y="789"/>
                    </a:lnTo>
                    <a:lnTo>
                      <a:pt x="2469" y="805"/>
                    </a:lnTo>
                    <a:cubicBezTo>
                      <a:pt x="2461" y="812"/>
                      <a:pt x="2451" y="816"/>
                      <a:pt x="2440" y="816"/>
                    </a:cubicBezTo>
                    <a:lnTo>
                      <a:pt x="2424" y="816"/>
                    </a:lnTo>
                    <a:lnTo>
                      <a:pt x="2453" y="805"/>
                    </a:lnTo>
                    <a:lnTo>
                      <a:pt x="2437" y="821"/>
                    </a:lnTo>
                    <a:lnTo>
                      <a:pt x="2421" y="837"/>
                    </a:lnTo>
                    <a:cubicBezTo>
                      <a:pt x="2413" y="844"/>
                      <a:pt x="2403" y="848"/>
                      <a:pt x="2392" y="848"/>
                    </a:cubicBezTo>
                    <a:lnTo>
                      <a:pt x="2376" y="848"/>
                    </a:lnTo>
                    <a:lnTo>
                      <a:pt x="2405" y="837"/>
                    </a:lnTo>
                    <a:lnTo>
                      <a:pt x="2389" y="853"/>
                    </a:lnTo>
                    <a:lnTo>
                      <a:pt x="2373" y="869"/>
                    </a:lnTo>
                    <a:cubicBezTo>
                      <a:pt x="2365" y="876"/>
                      <a:pt x="2355" y="880"/>
                      <a:pt x="2344" y="880"/>
                    </a:cubicBezTo>
                    <a:lnTo>
                      <a:pt x="2328" y="880"/>
                    </a:lnTo>
                    <a:lnTo>
                      <a:pt x="2312" y="880"/>
                    </a:lnTo>
                    <a:lnTo>
                      <a:pt x="2280" y="880"/>
                    </a:lnTo>
                    <a:lnTo>
                      <a:pt x="2316" y="858"/>
                    </a:lnTo>
                    <a:lnTo>
                      <a:pt x="2300" y="890"/>
                    </a:lnTo>
                    <a:cubicBezTo>
                      <a:pt x="2298" y="894"/>
                      <a:pt x="2296" y="898"/>
                      <a:pt x="2293" y="901"/>
                    </a:cubicBezTo>
                    <a:lnTo>
                      <a:pt x="2277" y="917"/>
                    </a:lnTo>
                    <a:cubicBezTo>
                      <a:pt x="2269" y="924"/>
                      <a:pt x="2259" y="928"/>
                      <a:pt x="2248" y="928"/>
                    </a:cubicBezTo>
                    <a:lnTo>
                      <a:pt x="2232" y="928"/>
                    </a:lnTo>
                    <a:lnTo>
                      <a:pt x="2216" y="928"/>
                    </a:lnTo>
                    <a:lnTo>
                      <a:pt x="2245" y="917"/>
                    </a:lnTo>
                    <a:lnTo>
                      <a:pt x="2229" y="933"/>
                    </a:lnTo>
                    <a:cubicBezTo>
                      <a:pt x="2221" y="940"/>
                      <a:pt x="2211" y="944"/>
                      <a:pt x="2200" y="944"/>
                    </a:cubicBezTo>
                    <a:lnTo>
                      <a:pt x="2184" y="944"/>
                    </a:lnTo>
                    <a:lnTo>
                      <a:pt x="2168" y="944"/>
                    </a:lnTo>
                    <a:lnTo>
                      <a:pt x="2204" y="922"/>
                    </a:lnTo>
                    <a:lnTo>
                      <a:pt x="2188" y="954"/>
                    </a:lnTo>
                    <a:cubicBezTo>
                      <a:pt x="2181" y="968"/>
                      <a:pt x="2168" y="976"/>
                      <a:pt x="2152" y="976"/>
                    </a:cubicBezTo>
                    <a:lnTo>
                      <a:pt x="2136" y="976"/>
                    </a:lnTo>
                    <a:lnTo>
                      <a:pt x="2120" y="976"/>
                    </a:lnTo>
                    <a:lnTo>
                      <a:pt x="2138" y="972"/>
                    </a:lnTo>
                    <a:lnTo>
                      <a:pt x="2106" y="988"/>
                    </a:lnTo>
                    <a:cubicBezTo>
                      <a:pt x="2101" y="991"/>
                      <a:pt x="2095" y="992"/>
                      <a:pt x="2088" y="992"/>
                    </a:cubicBezTo>
                    <a:lnTo>
                      <a:pt x="2072" y="992"/>
                    </a:lnTo>
                    <a:lnTo>
                      <a:pt x="2056" y="992"/>
                    </a:lnTo>
                    <a:lnTo>
                      <a:pt x="2085" y="981"/>
                    </a:lnTo>
                    <a:lnTo>
                      <a:pt x="2069" y="997"/>
                    </a:lnTo>
                    <a:cubicBezTo>
                      <a:pt x="2061" y="1004"/>
                      <a:pt x="2051" y="1008"/>
                      <a:pt x="2040" y="1008"/>
                    </a:cubicBezTo>
                    <a:lnTo>
                      <a:pt x="2024" y="1008"/>
                    </a:lnTo>
                    <a:lnTo>
                      <a:pt x="2008" y="1008"/>
                    </a:lnTo>
                    <a:lnTo>
                      <a:pt x="2037" y="997"/>
                    </a:lnTo>
                    <a:lnTo>
                      <a:pt x="2021" y="1013"/>
                    </a:lnTo>
                    <a:lnTo>
                      <a:pt x="2028" y="1002"/>
                    </a:lnTo>
                    <a:lnTo>
                      <a:pt x="2012" y="1034"/>
                    </a:lnTo>
                    <a:cubicBezTo>
                      <a:pt x="2010" y="1038"/>
                      <a:pt x="2008" y="1042"/>
                      <a:pt x="2005" y="1045"/>
                    </a:cubicBezTo>
                    <a:lnTo>
                      <a:pt x="1989" y="1061"/>
                    </a:lnTo>
                    <a:cubicBezTo>
                      <a:pt x="1981" y="1068"/>
                      <a:pt x="1971" y="1072"/>
                      <a:pt x="1960" y="1072"/>
                    </a:cubicBezTo>
                    <a:lnTo>
                      <a:pt x="1944" y="1072"/>
                    </a:lnTo>
                    <a:lnTo>
                      <a:pt x="1928" y="1072"/>
                    </a:lnTo>
                    <a:lnTo>
                      <a:pt x="1964" y="1050"/>
                    </a:lnTo>
                    <a:lnTo>
                      <a:pt x="1948" y="1082"/>
                    </a:lnTo>
                    <a:cubicBezTo>
                      <a:pt x="1941" y="1096"/>
                      <a:pt x="1928" y="1104"/>
                      <a:pt x="1912" y="1104"/>
                    </a:cubicBezTo>
                    <a:lnTo>
                      <a:pt x="1880" y="1104"/>
                    </a:lnTo>
                    <a:lnTo>
                      <a:pt x="1909" y="1093"/>
                    </a:lnTo>
                    <a:lnTo>
                      <a:pt x="1893" y="1109"/>
                    </a:lnTo>
                    <a:lnTo>
                      <a:pt x="1877" y="1125"/>
                    </a:lnTo>
                    <a:cubicBezTo>
                      <a:pt x="1869" y="1132"/>
                      <a:pt x="1859" y="1136"/>
                      <a:pt x="1848" y="1136"/>
                    </a:cubicBezTo>
                    <a:lnTo>
                      <a:pt x="1832" y="1136"/>
                    </a:lnTo>
                    <a:lnTo>
                      <a:pt x="1861" y="1125"/>
                    </a:lnTo>
                    <a:lnTo>
                      <a:pt x="1845" y="1141"/>
                    </a:lnTo>
                    <a:cubicBezTo>
                      <a:pt x="1837" y="1148"/>
                      <a:pt x="1827" y="1152"/>
                      <a:pt x="1816" y="1152"/>
                    </a:cubicBezTo>
                    <a:lnTo>
                      <a:pt x="1800" y="1152"/>
                    </a:lnTo>
                    <a:lnTo>
                      <a:pt x="1829" y="1141"/>
                    </a:lnTo>
                    <a:lnTo>
                      <a:pt x="1813" y="1157"/>
                    </a:lnTo>
                    <a:lnTo>
                      <a:pt x="1797" y="1173"/>
                    </a:lnTo>
                    <a:lnTo>
                      <a:pt x="1804" y="1162"/>
                    </a:lnTo>
                    <a:lnTo>
                      <a:pt x="1788" y="1194"/>
                    </a:lnTo>
                    <a:cubicBezTo>
                      <a:pt x="1786" y="1198"/>
                      <a:pt x="1784" y="1202"/>
                      <a:pt x="1781" y="1205"/>
                    </a:cubicBezTo>
                    <a:lnTo>
                      <a:pt x="1765" y="1221"/>
                    </a:lnTo>
                    <a:lnTo>
                      <a:pt x="1749" y="1237"/>
                    </a:lnTo>
                    <a:cubicBezTo>
                      <a:pt x="1741" y="1244"/>
                      <a:pt x="1731" y="1248"/>
                      <a:pt x="1720" y="1248"/>
                    </a:cubicBezTo>
                    <a:lnTo>
                      <a:pt x="1688" y="1248"/>
                    </a:lnTo>
                    <a:lnTo>
                      <a:pt x="1717" y="1237"/>
                    </a:lnTo>
                    <a:lnTo>
                      <a:pt x="1701" y="1253"/>
                    </a:lnTo>
                    <a:lnTo>
                      <a:pt x="1685" y="1269"/>
                    </a:lnTo>
                    <a:lnTo>
                      <a:pt x="1669" y="1285"/>
                    </a:lnTo>
                    <a:lnTo>
                      <a:pt x="1676" y="1274"/>
                    </a:lnTo>
                    <a:lnTo>
                      <a:pt x="1660" y="1306"/>
                    </a:lnTo>
                    <a:cubicBezTo>
                      <a:pt x="1658" y="1310"/>
                      <a:pt x="1656" y="1314"/>
                      <a:pt x="1653" y="1317"/>
                    </a:cubicBezTo>
                    <a:lnTo>
                      <a:pt x="1637" y="1333"/>
                    </a:lnTo>
                    <a:cubicBezTo>
                      <a:pt x="1629" y="1340"/>
                      <a:pt x="1619" y="1344"/>
                      <a:pt x="1608" y="1344"/>
                    </a:cubicBezTo>
                    <a:lnTo>
                      <a:pt x="1592" y="1344"/>
                    </a:lnTo>
                    <a:lnTo>
                      <a:pt x="1576" y="1344"/>
                    </a:lnTo>
                    <a:lnTo>
                      <a:pt x="1605" y="1333"/>
                    </a:lnTo>
                    <a:lnTo>
                      <a:pt x="1589" y="1349"/>
                    </a:lnTo>
                    <a:lnTo>
                      <a:pt x="1596" y="1338"/>
                    </a:lnTo>
                    <a:lnTo>
                      <a:pt x="1580" y="1370"/>
                    </a:lnTo>
                    <a:cubicBezTo>
                      <a:pt x="1578" y="1374"/>
                      <a:pt x="1576" y="1378"/>
                      <a:pt x="1573" y="1381"/>
                    </a:cubicBezTo>
                    <a:lnTo>
                      <a:pt x="1557" y="1397"/>
                    </a:lnTo>
                    <a:cubicBezTo>
                      <a:pt x="1549" y="1404"/>
                      <a:pt x="1539" y="1408"/>
                      <a:pt x="1528" y="1408"/>
                    </a:cubicBezTo>
                    <a:lnTo>
                      <a:pt x="1512" y="1408"/>
                    </a:lnTo>
                    <a:lnTo>
                      <a:pt x="1541" y="1397"/>
                    </a:lnTo>
                    <a:lnTo>
                      <a:pt x="1509" y="1429"/>
                    </a:lnTo>
                    <a:cubicBezTo>
                      <a:pt x="1501" y="1436"/>
                      <a:pt x="1491" y="1440"/>
                      <a:pt x="1480" y="1440"/>
                    </a:cubicBezTo>
                    <a:lnTo>
                      <a:pt x="1464" y="1440"/>
                    </a:lnTo>
                    <a:lnTo>
                      <a:pt x="1448" y="1440"/>
                    </a:lnTo>
                    <a:lnTo>
                      <a:pt x="1432" y="1440"/>
                    </a:lnTo>
                    <a:lnTo>
                      <a:pt x="1468" y="1418"/>
                    </a:lnTo>
                    <a:lnTo>
                      <a:pt x="1452" y="1450"/>
                    </a:lnTo>
                    <a:cubicBezTo>
                      <a:pt x="1450" y="1454"/>
                      <a:pt x="1448" y="1458"/>
                      <a:pt x="1445" y="1461"/>
                    </a:cubicBezTo>
                    <a:lnTo>
                      <a:pt x="1429" y="1477"/>
                    </a:lnTo>
                    <a:lnTo>
                      <a:pt x="1413" y="1493"/>
                    </a:lnTo>
                    <a:cubicBezTo>
                      <a:pt x="1405" y="1500"/>
                      <a:pt x="1395" y="1504"/>
                      <a:pt x="1384" y="1504"/>
                    </a:cubicBezTo>
                    <a:lnTo>
                      <a:pt x="1368" y="1504"/>
                    </a:lnTo>
                    <a:lnTo>
                      <a:pt x="1352" y="1504"/>
                    </a:lnTo>
                    <a:lnTo>
                      <a:pt x="1381" y="1493"/>
                    </a:lnTo>
                    <a:lnTo>
                      <a:pt x="1365" y="1509"/>
                    </a:lnTo>
                    <a:lnTo>
                      <a:pt x="1349" y="1525"/>
                    </a:lnTo>
                    <a:cubicBezTo>
                      <a:pt x="1341" y="1532"/>
                      <a:pt x="1331" y="1536"/>
                      <a:pt x="1320" y="1536"/>
                    </a:cubicBezTo>
                    <a:lnTo>
                      <a:pt x="1288" y="1536"/>
                    </a:lnTo>
                    <a:lnTo>
                      <a:pt x="1317" y="1525"/>
                    </a:lnTo>
                    <a:lnTo>
                      <a:pt x="1301" y="1541"/>
                    </a:lnTo>
                    <a:cubicBezTo>
                      <a:pt x="1293" y="1548"/>
                      <a:pt x="1283" y="1552"/>
                      <a:pt x="1272" y="1552"/>
                    </a:cubicBezTo>
                    <a:lnTo>
                      <a:pt x="1256" y="1552"/>
                    </a:lnTo>
                    <a:lnTo>
                      <a:pt x="1285" y="1541"/>
                    </a:lnTo>
                    <a:lnTo>
                      <a:pt x="1269" y="1557"/>
                    </a:lnTo>
                    <a:lnTo>
                      <a:pt x="1253" y="1573"/>
                    </a:lnTo>
                    <a:lnTo>
                      <a:pt x="1260" y="1562"/>
                    </a:lnTo>
                    <a:lnTo>
                      <a:pt x="1244" y="1594"/>
                    </a:lnTo>
                    <a:cubicBezTo>
                      <a:pt x="1237" y="1608"/>
                      <a:pt x="1224" y="1616"/>
                      <a:pt x="1208" y="1616"/>
                    </a:cubicBezTo>
                    <a:lnTo>
                      <a:pt x="1192" y="1616"/>
                    </a:lnTo>
                    <a:lnTo>
                      <a:pt x="1221" y="1605"/>
                    </a:lnTo>
                    <a:lnTo>
                      <a:pt x="1205" y="1621"/>
                    </a:lnTo>
                    <a:cubicBezTo>
                      <a:pt x="1197" y="1628"/>
                      <a:pt x="1187" y="1632"/>
                      <a:pt x="1176" y="1632"/>
                    </a:cubicBezTo>
                    <a:lnTo>
                      <a:pt x="1160" y="1632"/>
                    </a:lnTo>
                    <a:lnTo>
                      <a:pt x="1189" y="1621"/>
                    </a:lnTo>
                    <a:lnTo>
                      <a:pt x="1173" y="1637"/>
                    </a:lnTo>
                    <a:lnTo>
                      <a:pt x="1157" y="1653"/>
                    </a:lnTo>
                    <a:lnTo>
                      <a:pt x="1164" y="1642"/>
                    </a:lnTo>
                    <a:lnTo>
                      <a:pt x="1148" y="1674"/>
                    </a:lnTo>
                    <a:cubicBezTo>
                      <a:pt x="1141" y="1688"/>
                      <a:pt x="1128" y="1696"/>
                      <a:pt x="1112" y="1696"/>
                    </a:cubicBezTo>
                    <a:lnTo>
                      <a:pt x="1080" y="1696"/>
                    </a:lnTo>
                    <a:lnTo>
                      <a:pt x="1064" y="1696"/>
                    </a:lnTo>
                    <a:lnTo>
                      <a:pt x="1048" y="1696"/>
                    </a:lnTo>
                    <a:lnTo>
                      <a:pt x="1032" y="1696"/>
                    </a:lnTo>
                    <a:lnTo>
                      <a:pt x="1068" y="1674"/>
                    </a:lnTo>
                    <a:lnTo>
                      <a:pt x="1052" y="1706"/>
                    </a:lnTo>
                    <a:cubicBezTo>
                      <a:pt x="1045" y="1720"/>
                      <a:pt x="1032" y="1728"/>
                      <a:pt x="1016" y="1728"/>
                    </a:cubicBezTo>
                    <a:lnTo>
                      <a:pt x="1000" y="1728"/>
                    </a:lnTo>
                    <a:lnTo>
                      <a:pt x="1029" y="1717"/>
                    </a:lnTo>
                    <a:lnTo>
                      <a:pt x="1013" y="1733"/>
                    </a:lnTo>
                    <a:lnTo>
                      <a:pt x="997" y="1749"/>
                    </a:lnTo>
                    <a:cubicBezTo>
                      <a:pt x="989" y="1756"/>
                      <a:pt x="979" y="1760"/>
                      <a:pt x="968" y="1760"/>
                    </a:cubicBezTo>
                    <a:lnTo>
                      <a:pt x="952" y="1760"/>
                    </a:lnTo>
                    <a:lnTo>
                      <a:pt x="936" y="1760"/>
                    </a:lnTo>
                    <a:lnTo>
                      <a:pt x="972" y="1738"/>
                    </a:lnTo>
                    <a:lnTo>
                      <a:pt x="956" y="1770"/>
                    </a:lnTo>
                    <a:cubicBezTo>
                      <a:pt x="954" y="1774"/>
                      <a:pt x="952" y="1778"/>
                      <a:pt x="949" y="1781"/>
                    </a:cubicBezTo>
                    <a:lnTo>
                      <a:pt x="917" y="1813"/>
                    </a:lnTo>
                    <a:cubicBezTo>
                      <a:pt x="909" y="1820"/>
                      <a:pt x="899" y="1824"/>
                      <a:pt x="888" y="1824"/>
                    </a:cubicBezTo>
                    <a:lnTo>
                      <a:pt x="872" y="1824"/>
                    </a:lnTo>
                    <a:lnTo>
                      <a:pt x="856" y="1824"/>
                    </a:lnTo>
                    <a:lnTo>
                      <a:pt x="892" y="1802"/>
                    </a:lnTo>
                    <a:lnTo>
                      <a:pt x="876" y="1834"/>
                    </a:lnTo>
                    <a:cubicBezTo>
                      <a:pt x="874" y="1838"/>
                      <a:pt x="872" y="1842"/>
                      <a:pt x="869" y="1845"/>
                    </a:cubicBezTo>
                    <a:lnTo>
                      <a:pt x="853" y="1861"/>
                    </a:lnTo>
                    <a:lnTo>
                      <a:pt x="860" y="1850"/>
                    </a:lnTo>
                    <a:lnTo>
                      <a:pt x="844" y="1882"/>
                    </a:lnTo>
                    <a:cubicBezTo>
                      <a:pt x="842" y="1886"/>
                      <a:pt x="840" y="1890"/>
                      <a:pt x="837" y="1893"/>
                    </a:cubicBezTo>
                    <a:lnTo>
                      <a:pt x="821" y="1909"/>
                    </a:lnTo>
                    <a:lnTo>
                      <a:pt x="828" y="1898"/>
                    </a:lnTo>
                    <a:lnTo>
                      <a:pt x="812" y="1930"/>
                    </a:lnTo>
                    <a:cubicBezTo>
                      <a:pt x="805" y="1944"/>
                      <a:pt x="792" y="1952"/>
                      <a:pt x="776" y="1952"/>
                    </a:cubicBezTo>
                    <a:lnTo>
                      <a:pt x="760" y="1952"/>
                    </a:lnTo>
                    <a:lnTo>
                      <a:pt x="744" y="1952"/>
                    </a:lnTo>
                    <a:lnTo>
                      <a:pt x="728" y="1952"/>
                    </a:lnTo>
                    <a:lnTo>
                      <a:pt x="764" y="1930"/>
                    </a:lnTo>
                    <a:lnTo>
                      <a:pt x="748" y="1962"/>
                    </a:lnTo>
                    <a:cubicBezTo>
                      <a:pt x="744" y="1970"/>
                      <a:pt x="738" y="1976"/>
                      <a:pt x="730" y="1980"/>
                    </a:cubicBezTo>
                    <a:lnTo>
                      <a:pt x="698" y="1996"/>
                    </a:lnTo>
                    <a:cubicBezTo>
                      <a:pt x="693" y="1999"/>
                      <a:pt x="687" y="2000"/>
                      <a:pt x="680" y="2000"/>
                    </a:cubicBezTo>
                    <a:lnTo>
                      <a:pt x="664" y="2000"/>
                    </a:lnTo>
                    <a:lnTo>
                      <a:pt x="648" y="2000"/>
                    </a:lnTo>
                    <a:lnTo>
                      <a:pt x="632" y="2000"/>
                    </a:lnTo>
                    <a:lnTo>
                      <a:pt x="616" y="2000"/>
                    </a:lnTo>
                    <a:lnTo>
                      <a:pt x="645" y="1989"/>
                    </a:lnTo>
                    <a:lnTo>
                      <a:pt x="629" y="2005"/>
                    </a:lnTo>
                    <a:lnTo>
                      <a:pt x="613" y="2021"/>
                    </a:lnTo>
                    <a:lnTo>
                      <a:pt x="620" y="2010"/>
                    </a:lnTo>
                    <a:lnTo>
                      <a:pt x="604" y="2042"/>
                    </a:lnTo>
                    <a:cubicBezTo>
                      <a:pt x="602" y="2046"/>
                      <a:pt x="600" y="2050"/>
                      <a:pt x="597" y="2053"/>
                    </a:cubicBezTo>
                    <a:lnTo>
                      <a:pt x="581" y="2069"/>
                    </a:lnTo>
                    <a:lnTo>
                      <a:pt x="588" y="2058"/>
                    </a:lnTo>
                    <a:lnTo>
                      <a:pt x="572" y="2090"/>
                    </a:lnTo>
                    <a:cubicBezTo>
                      <a:pt x="570" y="2094"/>
                      <a:pt x="568" y="2098"/>
                      <a:pt x="565" y="2101"/>
                    </a:cubicBezTo>
                    <a:lnTo>
                      <a:pt x="549" y="2117"/>
                    </a:lnTo>
                    <a:cubicBezTo>
                      <a:pt x="541" y="2124"/>
                      <a:pt x="531" y="2128"/>
                      <a:pt x="520" y="2128"/>
                    </a:cubicBezTo>
                    <a:lnTo>
                      <a:pt x="488" y="2128"/>
                    </a:lnTo>
                    <a:lnTo>
                      <a:pt x="472" y="2128"/>
                    </a:lnTo>
                    <a:lnTo>
                      <a:pt x="501" y="2117"/>
                    </a:lnTo>
                    <a:lnTo>
                      <a:pt x="485" y="2133"/>
                    </a:lnTo>
                    <a:cubicBezTo>
                      <a:pt x="477" y="2140"/>
                      <a:pt x="467" y="2144"/>
                      <a:pt x="456" y="2144"/>
                    </a:cubicBezTo>
                    <a:lnTo>
                      <a:pt x="440" y="2144"/>
                    </a:lnTo>
                    <a:lnTo>
                      <a:pt x="469" y="2133"/>
                    </a:lnTo>
                    <a:lnTo>
                      <a:pt x="453" y="2149"/>
                    </a:lnTo>
                    <a:cubicBezTo>
                      <a:pt x="445" y="2156"/>
                      <a:pt x="435" y="2160"/>
                      <a:pt x="424" y="2160"/>
                    </a:cubicBezTo>
                    <a:lnTo>
                      <a:pt x="408" y="2160"/>
                    </a:lnTo>
                    <a:lnTo>
                      <a:pt x="392" y="2160"/>
                    </a:lnTo>
                    <a:lnTo>
                      <a:pt x="376" y="2160"/>
                    </a:lnTo>
                    <a:lnTo>
                      <a:pt x="360" y="2160"/>
                    </a:lnTo>
                    <a:lnTo>
                      <a:pt x="396" y="2138"/>
                    </a:lnTo>
                    <a:lnTo>
                      <a:pt x="380" y="2170"/>
                    </a:lnTo>
                    <a:cubicBezTo>
                      <a:pt x="378" y="2174"/>
                      <a:pt x="376" y="2178"/>
                      <a:pt x="373" y="2181"/>
                    </a:cubicBezTo>
                    <a:lnTo>
                      <a:pt x="357" y="2197"/>
                    </a:lnTo>
                    <a:lnTo>
                      <a:pt x="341" y="2213"/>
                    </a:lnTo>
                    <a:cubicBezTo>
                      <a:pt x="338" y="2216"/>
                      <a:pt x="334" y="2218"/>
                      <a:pt x="330" y="2220"/>
                    </a:cubicBezTo>
                    <a:lnTo>
                      <a:pt x="298" y="2236"/>
                    </a:lnTo>
                    <a:lnTo>
                      <a:pt x="316" y="2218"/>
                    </a:lnTo>
                    <a:lnTo>
                      <a:pt x="300" y="2250"/>
                    </a:lnTo>
                    <a:cubicBezTo>
                      <a:pt x="298" y="2254"/>
                      <a:pt x="296" y="2258"/>
                      <a:pt x="293" y="2261"/>
                    </a:cubicBezTo>
                    <a:lnTo>
                      <a:pt x="277" y="2277"/>
                    </a:lnTo>
                    <a:cubicBezTo>
                      <a:pt x="269" y="2284"/>
                      <a:pt x="259" y="2288"/>
                      <a:pt x="248" y="2288"/>
                    </a:cubicBezTo>
                    <a:lnTo>
                      <a:pt x="232" y="2288"/>
                    </a:lnTo>
                    <a:lnTo>
                      <a:pt x="216" y="2288"/>
                    </a:lnTo>
                    <a:lnTo>
                      <a:pt x="245" y="2277"/>
                    </a:lnTo>
                    <a:lnTo>
                      <a:pt x="229" y="2293"/>
                    </a:lnTo>
                    <a:cubicBezTo>
                      <a:pt x="221" y="2300"/>
                      <a:pt x="211" y="2304"/>
                      <a:pt x="200" y="2304"/>
                    </a:cubicBezTo>
                    <a:lnTo>
                      <a:pt x="184" y="2304"/>
                    </a:lnTo>
                    <a:lnTo>
                      <a:pt x="168" y="2304"/>
                    </a:lnTo>
                    <a:lnTo>
                      <a:pt x="197" y="2293"/>
                    </a:lnTo>
                    <a:lnTo>
                      <a:pt x="181" y="2309"/>
                    </a:lnTo>
                    <a:lnTo>
                      <a:pt x="165" y="2325"/>
                    </a:lnTo>
                    <a:cubicBezTo>
                      <a:pt x="157" y="2332"/>
                      <a:pt x="147" y="2336"/>
                      <a:pt x="136" y="2336"/>
                    </a:cubicBezTo>
                    <a:lnTo>
                      <a:pt x="120" y="2336"/>
                    </a:lnTo>
                    <a:lnTo>
                      <a:pt x="138" y="2332"/>
                    </a:lnTo>
                    <a:lnTo>
                      <a:pt x="106" y="2348"/>
                    </a:lnTo>
                    <a:cubicBezTo>
                      <a:pt x="101" y="2351"/>
                      <a:pt x="95" y="2352"/>
                      <a:pt x="88" y="2352"/>
                    </a:cubicBezTo>
                    <a:lnTo>
                      <a:pt x="72" y="2352"/>
                    </a:lnTo>
                    <a:lnTo>
                      <a:pt x="108" y="2330"/>
                    </a:lnTo>
                    <a:lnTo>
                      <a:pt x="92" y="2362"/>
                    </a:lnTo>
                    <a:cubicBezTo>
                      <a:pt x="85" y="2376"/>
                      <a:pt x="72" y="2384"/>
                      <a:pt x="56" y="2384"/>
                    </a:cubicBezTo>
                    <a:lnTo>
                      <a:pt x="40" y="2384"/>
                    </a:lnTo>
                    <a:cubicBezTo>
                      <a:pt x="18" y="2384"/>
                      <a:pt x="0" y="2367"/>
                      <a:pt x="0" y="2344"/>
                    </a:cubicBezTo>
                    <a:cubicBezTo>
                      <a:pt x="0" y="2322"/>
                      <a:pt x="18" y="2304"/>
                      <a:pt x="40" y="2304"/>
                    </a:cubicBezTo>
                    <a:close/>
                  </a:path>
                </a:pathLst>
              </a:custGeom>
              <a:grpFill/>
              <a:ln w="6350" cap="flat">
                <a:noFill/>
                <a:prstDash val="solid"/>
                <a:bevel/>
                <a:headEnd/>
                <a:tailEnd/>
              </a:ln>
            </p:spPr>
            <p:txBody>
              <a:bodyPr vert="horz" wrap="square" lIns="91440" tIns="45720" rIns="91440" bIns="45720" numCol="1" anchor="ctr" anchorCtr="0" compatLnSpc="1">
                <a:prstTxWarp prst="textNoShape">
                  <a:avLst/>
                </a:prstTxWarp>
              </a:bodyPr>
              <a:lstStyle/>
              <a:p>
                <a:endParaRPr lang="en-US" sz="1100" dirty="0">
                  <a:solidFill>
                    <a:srgbClr val="000000"/>
                  </a:solidFill>
                </a:endParaRPr>
              </a:p>
            </p:txBody>
          </p:sp>
          <p:sp>
            <p:nvSpPr>
              <p:cNvPr id="148" name="Freeform 39"/>
              <p:cNvSpPr>
                <a:spLocks/>
              </p:cNvSpPr>
              <p:nvPr/>
            </p:nvSpPr>
            <p:spPr bwMode="auto">
              <a:xfrm>
                <a:off x="2824956" y="3486854"/>
                <a:ext cx="1616251" cy="643702"/>
              </a:xfrm>
              <a:custGeom>
                <a:avLst/>
                <a:gdLst>
                  <a:gd name="T0" fmla="*/ 155 w 2951"/>
                  <a:gd name="T1" fmla="*/ 1875 h 2055"/>
                  <a:gd name="T2" fmla="*/ 251 w 2951"/>
                  <a:gd name="T3" fmla="*/ 1795 h 2055"/>
                  <a:gd name="T4" fmla="*/ 312 w 2951"/>
                  <a:gd name="T5" fmla="*/ 1738 h 2055"/>
                  <a:gd name="T6" fmla="*/ 443 w 2951"/>
                  <a:gd name="T7" fmla="*/ 1651 h 2055"/>
                  <a:gd name="T8" fmla="*/ 523 w 2951"/>
                  <a:gd name="T9" fmla="*/ 1587 h 2055"/>
                  <a:gd name="T10" fmla="*/ 635 w 2951"/>
                  <a:gd name="T11" fmla="*/ 1491 h 2055"/>
                  <a:gd name="T12" fmla="*/ 715 w 2951"/>
                  <a:gd name="T13" fmla="*/ 1459 h 2055"/>
                  <a:gd name="T14" fmla="*/ 776 w 2951"/>
                  <a:gd name="T15" fmla="*/ 1386 h 2055"/>
                  <a:gd name="T16" fmla="*/ 888 w 2951"/>
                  <a:gd name="T17" fmla="*/ 1322 h 2055"/>
                  <a:gd name="T18" fmla="*/ 959 w 2951"/>
                  <a:gd name="T19" fmla="*/ 1279 h 2055"/>
                  <a:gd name="T20" fmla="*/ 1055 w 2951"/>
                  <a:gd name="T21" fmla="*/ 1215 h 2055"/>
                  <a:gd name="T22" fmla="*/ 1135 w 2951"/>
                  <a:gd name="T23" fmla="*/ 1119 h 2055"/>
                  <a:gd name="T24" fmla="*/ 1224 w 2951"/>
                  <a:gd name="T25" fmla="*/ 1050 h 2055"/>
                  <a:gd name="T26" fmla="*/ 1327 w 2951"/>
                  <a:gd name="T27" fmla="*/ 991 h 2055"/>
                  <a:gd name="T28" fmla="*/ 1451 w 2951"/>
                  <a:gd name="T29" fmla="*/ 883 h 2055"/>
                  <a:gd name="T30" fmla="*/ 1551 w 2951"/>
                  <a:gd name="T31" fmla="*/ 831 h 2055"/>
                  <a:gd name="T32" fmla="*/ 1691 w 2951"/>
                  <a:gd name="T33" fmla="*/ 787 h 2055"/>
                  <a:gd name="T34" fmla="*/ 1771 w 2951"/>
                  <a:gd name="T35" fmla="*/ 723 h 2055"/>
                  <a:gd name="T36" fmla="*/ 1839 w 2951"/>
                  <a:gd name="T37" fmla="*/ 655 h 2055"/>
                  <a:gd name="T38" fmla="*/ 1947 w 2951"/>
                  <a:gd name="T39" fmla="*/ 563 h 2055"/>
                  <a:gd name="T40" fmla="*/ 2015 w 2951"/>
                  <a:gd name="T41" fmla="*/ 527 h 2055"/>
                  <a:gd name="T42" fmla="*/ 2127 w 2951"/>
                  <a:gd name="T43" fmla="*/ 447 h 2055"/>
                  <a:gd name="T44" fmla="*/ 2216 w 2951"/>
                  <a:gd name="T45" fmla="*/ 362 h 2055"/>
                  <a:gd name="T46" fmla="*/ 2331 w 2951"/>
                  <a:gd name="T47" fmla="*/ 275 h 2055"/>
                  <a:gd name="T48" fmla="*/ 2411 w 2951"/>
                  <a:gd name="T49" fmla="*/ 227 h 2055"/>
                  <a:gd name="T50" fmla="*/ 2463 w 2951"/>
                  <a:gd name="T51" fmla="*/ 207 h 2055"/>
                  <a:gd name="T52" fmla="*/ 2543 w 2951"/>
                  <a:gd name="T53" fmla="*/ 175 h 2055"/>
                  <a:gd name="T54" fmla="*/ 2683 w 2951"/>
                  <a:gd name="T55" fmla="*/ 115 h 2055"/>
                  <a:gd name="T56" fmla="*/ 2763 w 2951"/>
                  <a:gd name="T57" fmla="*/ 83 h 2055"/>
                  <a:gd name="T58" fmla="*/ 2847 w 2951"/>
                  <a:gd name="T59" fmla="*/ 47 h 2055"/>
                  <a:gd name="T60" fmla="*/ 2843 w 2951"/>
                  <a:gd name="T61" fmla="*/ 147 h 2055"/>
                  <a:gd name="T62" fmla="*/ 2760 w 2951"/>
                  <a:gd name="T63" fmla="*/ 152 h 2055"/>
                  <a:gd name="T64" fmla="*/ 2680 w 2951"/>
                  <a:gd name="T65" fmla="*/ 200 h 2055"/>
                  <a:gd name="T66" fmla="*/ 2539 w 2951"/>
                  <a:gd name="T67" fmla="*/ 243 h 2055"/>
                  <a:gd name="T68" fmla="*/ 2504 w 2951"/>
                  <a:gd name="T69" fmla="*/ 264 h 2055"/>
                  <a:gd name="T70" fmla="*/ 2415 w 2951"/>
                  <a:gd name="T71" fmla="*/ 317 h 2055"/>
                  <a:gd name="T72" fmla="*/ 2328 w 2951"/>
                  <a:gd name="T73" fmla="*/ 360 h 2055"/>
                  <a:gd name="T74" fmla="*/ 2232 w 2951"/>
                  <a:gd name="T75" fmla="*/ 456 h 2055"/>
                  <a:gd name="T76" fmla="*/ 2123 w 2951"/>
                  <a:gd name="T77" fmla="*/ 547 h 2055"/>
                  <a:gd name="T78" fmla="*/ 2011 w 2951"/>
                  <a:gd name="T79" fmla="*/ 611 h 2055"/>
                  <a:gd name="T80" fmla="*/ 1951 w 2951"/>
                  <a:gd name="T81" fmla="*/ 653 h 2055"/>
                  <a:gd name="T82" fmla="*/ 1871 w 2951"/>
                  <a:gd name="T83" fmla="*/ 749 h 2055"/>
                  <a:gd name="T84" fmla="*/ 1777 w 2951"/>
                  <a:gd name="T85" fmla="*/ 776 h 2055"/>
                  <a:gd name="T86" fmla="*/ 1695 w 2951"/>
                  <a:gd name="T87" fmla="*/ 845 h 2055"/>
                  <a:gd name="T88" fmla="*/ 1560 w 2951"/>
                  <a:gd name="T89" fmla="*/ 936 h 2055"/>
                  <a:gd name="T90" fmla="*/ 1453 w 2951"/>
                  <a:gd name="T91" fmla="*/ 1007 h 2055"/>
                  <a:gd name="T92" fmla="*/ 1323 w 2951"/>
                  <a:gd name="T93" fmla="*/ 1059 h 2055"/>
                  <a:gd name="T94" fmla="*/ 1261 w 2951"/>
                  <a:gd name="T95" fmla="*/ 1103 h 2055"/>
                  <a:gd name="T96" fmla="*/ 1147 w 2951"/>
                  <a:gd name="T97" fmla="*/ 1235 h 2055"/>
                  <a:gd name="T98" fmla="*/ 1096 w 2951"/>
                  <a:gd name="T99" fmla="*/ 1272 h 2055"/>
                  <a:gd name="T100" fmla="*/ 1000 w 2951"/>
                  <a:gd name="T101" fmla="*/ 1336 h 2055"/>
                  <a:gd name="T102" fmla="*/ 920 w 2951"/>
                  <a:gd name="T103" fmla="*/ 1416 h 2055"/>
                  <a:gd name="T104" fmla="*/ 779 w 2951"/>
                  <a:gd name="T105" fmla="*/ 1507 h 2055"/>
                  <a:gd name="T106" fmla="*/ 712 w 2951"/>
                  <a:gd name="T107" fmla="*/ 1544 h 2055"/>
                  <a:gd name="T108" fmla="*/ 625 w 2951"/>
                  <a:gd name="T109" fmla="*/ 1592 h 2055"/>
                  <a:gd name="T110" fmla="*/ 507 w 2951"/>
                  <a:gd name="T111" fmla="*/ 1683 h 2055"/>
                  <a:gd name="T112" fmla="*/ 424 w 2951"/>
                  <a:gd name="T113" fmla="*/ 1736 h 2055"/>
                  <a:gd name="T114" fmla="*/ 315 w 2951"/>
                  <a:gd name="T115" fmla="*/ 1859 h 2055"/>
                  <a:gd name="T116" fmla="*/ 235 w 2951"/>
                  <a:gd name="T117" fmla="*/ 1923 h 2055"/>
                  <a:gd name="T118" fmla="*/ 152 w 2951"/>
                  <a:gd name="T119" fmla="*/ 1960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51" h="2055">
                    <a:moveTo>
                      <a:pt x="15" y="1983"/>
                    </a:moveTo>
                    <a:lnTo>
                      <a:pt x="31" y="1967"/>
                    </a:lnTo>
                    <a:lnTo>
                      <a:pt x="47" y="1951"/>
                    </a:lnTo>
                    <a:lnTo>
                      <a:pt x="63" y="1935"/>
                    </a:lnTo>
                    <a:lnTo>
                      <a:pt x="79" y="1919"/>
                    </a:lnTo>
                    <a:lnTo>
                      <a:pt x="95" y="1903"/>
                    </a:lnTo>
                    <a:lnTo>
                      <a:pt x="111" y="1887"/>
                    </a:lnTo>
                    <a:cubicBezTo>
                      <a:pt x="119" y="1880"/>
                      <a:pt x="129" y="1875"/>
                      <a:pt x="139" y="1875"/>
                    </a:cubicBezTo>
                    <a:lnTo>
                      <a:pt x="155" y="1875"/>
                    </a:lnTo>
                    <a:lnTo>
                      <a:pt x="171" y="1875"/>
                    </a:lnTo>
                    <a:lnTo>
                      <a:pt x="187" y="1875"/>
                    </a:lnTo>
                    <a:lnTo>
                      <a:pt x="152" y="1898"/>
                    </a:lnTo>
                    <a:lnTo>
                      <a:pt x="168" y="1866"/>
                    </a:lnTo>
                    <a:cubicBezTo>
                      <a:pt x="174" y="1852"/>
                      <a:pt x="188" y="1843"/>
                      <a:pt x="203" y="1843"/>
                    </a:cubicBezTo>
                    <a:lnTo>
                      <a:pt x="235" y="1843"/>
                    </a:lnTo>
                    <a:lnTo>
                      <a:pt x="198" y="1871"/>
                    </a:lnTo>
                    <a:lnTo>
                      <a:pt x="214" y="1823"/>
                    </a:lnTo>
                    <a:cubicBezTo>
                      <a:pt x="219" y="1806"/>
                      <a:pt x="234" y="1795"/>
                      <a:pt x="251" y="1795"/>
                    </a:cubicBezTo>
                    <a:lnTo>
                      <a:pt x="267" y="1795"/>
                    </a:lnTo>
                    <a:lnTo>
                      <a:pt x="239" y="1807"/>
                    </a:lnTo>
                    <a:lnTo>
                      <a:pt x="255" y="1791"/>
                    </a:lnTo>
                    <a:cubicBezTo>
                      <a:pt x="263" y="1784"/>
                      <a:pt x="273" y="1779"/>
                      <a:pt x="283" y="1779"/>
                    </a:cubicBezTo>
                    <a:lnTo>
                      <a:pt x="299" y="1779"/>
                    </a:lnTo>
                    <a:lnTo>
                      <a:pt x="315" y="1779"/>
                    </a:lnTo>
                    <a:lnTo>
                      <a:pt x="280" y="1802"/>
                    </a:lnTo>
                    <a:lnTo>
                      <a:pt x="296" y="1770"/>
                    </a:lnTo>
                    <a:lnTo>
                      <a:pt x="312" y="1738"/>
                    </a:lnTo>
                    <a:cubicBezTo>
                      <a:pt x="318" y="1724"/>
                      <a:pt x="332" y="1715"/>
                      <a:pt x="347" y="1715"/>
                    </a:cubicBezTo>
                    <a:lnTo>
                      <a:pt x="363" y="1715"/>
                    </a:lnTo>
                    <a:lnTo>
                      <a:pt x="328" y="1738"/>
                    </a:lnTo>
                    <a:lnTo>
                      <a:pt x="344" y="1706"/>
                    </a:lnTo>
                    <a:cubicBezTo>
                      <a:pt x="346" y="1702"/>
                      <a:pt x="348" y="1698"/>
                      <a:pt x="351" y="1695"/>
                    </a:cubicBezTo>
                    <a:lnTo>
                      <a:pt x="367" y="1679"/>
                    </a:lnTo>
                    <a:lnTo>
                      <a:pt x="383" y="1663"/>
                    </a:lnTo>
                    <a:cubicBezTo>
                      <a:pt x="391" y="1656"/>
                      <a:pt x="401" y="1651"/>
                      <a:pt x="411" y="1651"/>
                    </a:cubicBezTo>
                    <a:lnTo>
                      <a:pt x="443" y="1651"/>
                    </a:lnTo>
                    <a:lnTo>
                      <a:pt x="415" y="1663"/>
                    </a:lnTo>
                    <a:lnTo>
                      <a:pt x="431" y="1647"/>
                    </a:lnTo>
                    <a:lnTo>
                      <a:pt x="447" y="1631"/>
                    </a:lnTo>
                    <a:lnTo>
                      <a:pt x="463" y="1615"/>
                    </a:lnTo>
                    <a:cubicBezTo>
                      <a:pt x="471" y="1608"/>
                      <a:pt x="481" y="1603"/>
                      <a:pt x="491" y="1603"/>
                    </a:cubicBezTo>
                    <a:lnTo>
                      <a:pt x="507" y="1603"/>
                    </a:lnTo>
                    <a:lnTo>
                      <a:pt x="479" y="1615"/>
                    </a:lnTo>
                    <a:lnTo>
                      <a:pt x="495" y="1599"/>
                    </a:lnTo>
                    <a:cubicBezTo>
                      <a:pt x="503" y="1592"/>
                      <a:pt x="513" y="1587"/>
                      <a:pt x="523" y="1587"/>
                    </a:cubicBezTo>
                    <a:lnTo>
                      <a:pt x="539" y="1587"/>
                    </a:lnTo>
                    <a:lnTo>
                      <a:pt x="511" y="1599"/>
                    </a:lnTo>
                    <a:lnTo>
                      <a:pt x="527" y="1583"/>
                    </a:lnTo>
                    <a:lnTo>
                      <a:pt x="543" y="1567"/>
                    </a:lnTo>
                    <a:lnTo>
                      <a:pt x="559" y="1551"/>
                    </a:lnTo>
                    <a:lnTo>
                      <a:pt x="550" y="1567"/>
                    </a:lnTo>
                    <a:lnTo>
                      <a:pt x="566" y="1519"/>
                    </a:lnTo>
                    <a:cubicBezTo>
                      <a:pt x="571" y="1502"/>
                      <a:pt x="586" y="1491"/>
                      <a:pt x="603" y="1491"/>
                    </a:cubicBezTo>
                    <a:lnTo>
                      <a:pt x="635" y="1491"/>
                    </a:lnTo>
                    <a:lnTo>
                      <a:pt x="651" y="1491"/>
                    </a:lnTo>
                    <a:lnTo>
                      <a:pt x="623" y="1503"/>
                    </a:lnTo>
                    <a:lnTo>
                      <a:pt x="639" y="1487"/>
                    </a:lnTo>
                    <a:cubicBezTo>
                      <a:pt x="647" y="1480"/>
                      <a:pt x="657" y="1475"/>
                      <a:pt x="667" y="1475"/>
                    </a:cubicBezTo>
                    <a:lnTo>
                      <a:pt x="683" y="1475"/>
                    </a:lnTo>
                    <a:lnTo>
                      <a:pt x="655" y="1487"/>
                    </a:lnTo>
                    <a:lnTo>
                      <a:pt x="671" y="1471"/>
                    </a:lnTo>
                    <a:cubicBezTo>
                      <a:pt x="679" y="1464"/>
                      <a:pt x="689" y="1459"/>
                      <a:pt x="699" y="1459"/>
                    </a:cubicBezTo>
                    <a:lnTo>
                      <a:pt x="715" y="1459"/>
                    </a:lnTo>
                    <a:lnTo>
                      <a:pt x="731" y="1459"/>
                    </a:lnTo>
                    <a:lnTo>
                      <a:pt x="747" y="1459"/>
                    </a:lnTo>
                    <a:lnTo>
                      <a:pt x="712" y="1482"/>
                    </a:lnTo>
                    <a:lnTo>
                      <a:pt x="728" y="1450"/>
                    </a:lnTo>
                    <a:cubicBezTo>
                      <a:pt x="734" y="1436"/>
                      <a:pt x="748" y="1427"/>
                      <a:pt x="763" y="1427"/>
                    </a:cubicBezTo>
                    <a:lnTo>
                      <a:pt x="779" y="1427"/>
                    </a:lnTo>
                    <a:lnTo>
                      <a:pt x="744" y="1450"/>
                    </a:lnTo>
                    <a:lnTo>
                      <a:pt x="760" y="1418"/>
                    </a:lnTo>
                    <a:lnTo>
                      <a:pt x="776" y="1386"/>
                    </a:lnTo>
                    <a:cubicBezTo>
                      <a:pt x="782" y="1372"/>
                      <a:pt x="796" y="1363"/>
                      <a:pt x="811" y="1363"/>
                    </a:cubicBezTo>
                    <a:lnTo>
                      <a:pt x="843" y="1363"/>
                    </a:lnTo>
                    <a:lnTo>
                      <a:pt x="859" y="1363"/>
                    </a:lnTo>
                    <a:lnTo>
                      <a:pt x="875" y="1363"/>
                    </a:lnTo>
                    <a:lnTo>
                      <a:pt x="847" y="1375"/>
                    </a:lnTo>
                    <a:lnTo>
                      <a:pt x="863" y="1359"/>
                    </a:lnTo>
                    <a:lnTo>
                      <a:pt x="879" y="1343"/>
                    </a:lnTo>
                    <a:lnTo>
                      <a:pt x="872" y="1354"/>
                    </a:lnTo>
                    <a:lnTo>
                      <a:pt x="888" y="1322"/>
                    </a:lnTo>
                    <a:cubicBezTo>
                      <a:pt x="890" y="1318"/>
                      <a:pt x="892" y="1314"/>
                      <a:pt x="895" y="1311"/>
                    </a:cubicBezTo>
                    <a:lnTo>
                      <a:pt x="911" y="1295"/>
                    </a:lnTo>
                    <a:cubicBezTo>
                      <a:pt x="919" y="1288"/>
                      <a:pt x="929" y="1283"/>
                      <a:pt x="939" y="1283"/>
                    </a:cubicBezTo>
                    <a:lnTo>
                      <a:pt x="955" y="1283"/>
                    </a:lnTo>
                    <a:lnTo>
                      <a:pt x="927" y="1295"/>
                    </a:lnTo>
                    <a:lnTo>
                      <a:pt x="943" y="1279"/>
                    </a:lnTo>
                    <a:cubicBezTo>
                      <a:pt x="951" y="1272"/>
                      <a:pt x="961" y="1267"/>
                      <a:pt x="971" y="1267"/>
                    </a:cubicBezTo>
                    <a:lnTo>
                      <a:pt x="987" y="1267"/>
                    </a:lnTo>
                    <a:lnTo>
                      <a:pt x="959" y="1279"/>
                    </a:lnTo>
                    <a:lnTo>
                      <a:pt x="975" y="1263"/>
                    </a:lnTo>
                    <a:cubicBezTo>
                      <a:pt x="978" y="1260"/>
                      <a:pt x="982" y="1258"/>
                      <a:pt x="986" y="1256"/>
                    </a:cubicBezTo>
                    <a:lnTo>
                      <a:pt x="1018" y="1240"/>
                    </a:lnTo>
                    <a:lnTo>
                      <a:pt x="1007" y="1247"/>
                    </a:lnTo>
                    <a:lnTo>
                      <a:pt x="1023" y="1231"/>
                    </a:lnTo>
                    <a:lnTo>
                      <a:pt x="1039" y="1215"/>
                    </a:lnTo>
                    <a:cubicBezTo>
                      <a:pt x="1047" y="1208"/>
                      <a:pt x="1057" y="1203"/>
                      <a:pt x="1067" y="1203"/>
                    </a:cubicBezTo>
                    <a:lnTo>
                      <a:pt x="1083" y="1203"/>
                    </a:lnTo>
                    <a:lnTo>
                      <a:pt x="1055" y="1215"/>
                    </a:lnTo>
                    <a:lnTo>
                      <a:pt x="1071" y="1199"/>
                    </a:lnTo>
                    <a:lnTo>
                      <a:pt x="1064" y="1210"/>
                    </a:lnTo>
                    <a:lnTo>
                      <a:pt x="1080" y="1178"/>
                    </a:lnTo>
                    <a:cubicBezTo>
                      <a:pt x="1086" y="1164"/>
                      <a:pt x="1100" y="1155"/>
                      <a:pt x="1115" y="1155"/>
                    </a:cubicBezTo>
                    <a:lnTo>
                      <a:pt x="1131" y="1155"/>
                    </a:lnTo>
                    <a:lnTo>
                      <a:pt x="1147" y="1155"/>
                    </a:lnTo>
                    <a:lnTo>
                      <a:pt x="1110" y="1183"/>
                    </a:lnTo>
                    <a:lnTo>
                      <a:pt x="1126" y="1135"/>
                    </a:lnTo>
                    <a:cubicBezTo>
                      <a:pt x="1127" y="1129"/>
                      <a:pt x="1131" y="1124"/>
                      <a:pt x="1135" y="1119"/>
                    </a:cubicBezTo>
                    <a:lnTo>
                      <a:pt x="1151" y="1103"/>
                    </a:lnTo>
                    <a:lnTo>
                      <a:pt x="1167" y="1087"/>
                    </a:lnTo>
                    <a:lnTo>
                      <a:pt x="1160" y="1098"/>
                    </a:lnTo>
                    <a:lnTo>
                      <a:pt x="1176" y="1066"/>
                    </a:lnTo>
                    <a:cubicBezTo>
                      <a:pt x="1180" y="1058"/>
                      <a:pt x="1186" y="1052"/>
                      <a:pt x="1194" y="1048"/>
                    </a:cubicBezTo>
                    <a:lnTo>
                      <a:pt x="1226" y="1032"/>
                    </a:lnTo>
                    <a:cubicBezTo>
                      <a:pt x="1231" y="1029"/>
                      <a:pt x="1237" y="1027"/>
                      <a:pt x="1243" y="1027"/>
                    </a:cubicBezTo>
                    <a:lnTo>
                      <a:pt x="1259" y="1027"/>
                    </a:lnTo>
                    <a:lnTo>
                      <a:pt x="1224" y="1050"/>
                    </a:lnTo>
                    <a:lnTo>
                      <a:pt x="1240" y="1018"/>
                    </a:lnTo>
                    <a:cubicBezTo>
                      <a:pt x="1242" y="1014"/>
                      <a:pt x="1244" y="1010"/>
                      <a:pt x="1247" y="1007"/>
                    </a:cubicBezTo>
                    <a:lnTo>
                      <a:pt x="1263" y="991"/>
                    </a:lnTo>
                    <a:cubicBezTo>
                      <a:pt x="1271" y="984"/>
                      <a:pt x="1281" y="979"/>
                      <a:pt x="1291" y="979"/>
                    </a:cubicBezTo>
                    <a:lnTo>
                      <a:pt x="1307" y="979"/>
                    </a:lnTo>
                    <a:lnTo>
                      <a:pt x="1323" y="979"/>
                    </a:lnTo>
                    <a:lnTo>
                      <a:pt x="1339" y="979"/>
                    </a:lnTo>
                    <a:lnTo>
                      <a:pt x="1355" y="979"/>
                    </a:lnTo>
                    <a:lnTo>
                      <a:pt x="1327" y="991"/>
                    </a:lnTo>
                    <a:lnTo>
                      <a:pt x="1343" y="975"/>
                    </a:lnTo>
                    <a:lnTo>
                      <a:pt x="1359" y="959"/>
                    </a:lnTo>
                    <a:cubicBezTo>
                      <a:pt x="1367" y="952"/>
                      <a:pt x="1377" y="947"/>
                      <a:pt x="1387" y="947"/>
                    </a:cubicBezTo>
                    <a:lnTo>
                      <a:pt x="1403" y="947"/>
                    </a:lnTo>
                    <a:lnTo>
                      <a:pt x="1386" y="952"/>
                    </a:lnTo>
                    <a:lnTo>
                      <a:pt x="1418" y="936"/>
                    </a:lnTo>
                    <a:lnTo>
                      <a:pt x="1398" y="959"/>
                    </a:lnTo>
                    <a:lnTo>
                      <a:pt x="1414" y="911"/>
                    </a:lnTo>
                    <a:cubicBezTo>
                      <a:pt x="1419" y="894"/>
                      <a:pt x="1434" y="883"/>
                      <a:pt x="1451" y="883"/>
                    </a:cubicBezTo>
                    <a:lnTo>
                      <a:pt x="1467" y="883"/>
                    </a:lnTo>
                    <a:lnTo>
                      <a:pt x="1483" y="883"/>
                    </a:lnTo>
                    <a:lnTo>
                      <a:pt x="1499" y="883"/>
                    </a:lnTo>
                    <a:lnTo>
                      <a:pt x="1515" y="883"/>
                    </a:lnTo>
                    <a:lnTo>
                      <a:pt x="1487" y="895"/>
                    </a:lnTo>
                    <a:lnTo>
                      <a:pt x="1503" y="879"/>
                    </a:lnTo>
                    <a:lnTo>
                      <a:pt x="1519" y="863"/>
                    </a:lnTo>
                    <a:lnTo>
                      <a:pt x="1535" y="847"/>
                    </a:lnTo>
                    <a:lnTo>
                      <a:pt x="1551" y="831"/>
                    </a:lnTo>
                    <a:cubicBezTo>
                      <a:pt x="1559" y="824"/>
                      <a:pt x="1569" y="819"/>
                      <a:pt x="1579" y="819"/>
                    </a:cubicBezTo>
                    <a:lnTo>
                      <a:pt x="1595" y="819"/>
                    </a:lnTo>
                    <a:lnTo>
                      <a:pt x="1611" y="819"/>
                    </a:lnTo>
                    <a:lnTo>
                      <a:pt x="1643" y="819"/>
                    </a:lnTo>
                    <a:lnTo>
                      <a:pt x="1608" y="842"/>
                    </a:lnTo>
                    <a:lnTo>
                      <a:pt x="1624" y="810"/>
                    </a:lnTo>
                    <a:cubicBezTo>
                      <a:pt x="1630" y="796"/>
                      <a:pt x="1644" y="787"/>
                      <a:pt x="1659" y="787"/>
                    </a:cubicBezTo>
                    <a:lnTo>
                      <a:pt x="1675" y="787"/>
                    </a:lnTo>
                    <a:lnTo>
                      <a:pt x="1691" y="787"/>
                    </a:lnTo>
                    <a:lnTo>
                      <a:pt x="1663" y="799"/>
                    </a:lnTo>
                    <a:lnTo>
                      <a:pt x="1679" y="783"/>
                    </a:lnTo>
                    <a:cubicBezTo>
                      <a:pt x="1687" y="776"/>
                      <a:pt x="1697" y="771"/>
                      <a:pt x="1707" y="771"/>
                    </a:cubicBezTo>
                    <a:lnTo>
                      <a:pt x="1723" y="771"/>
                    </a:lnTo>
                    <a:lnTo>
                      <a:pt x="1686" y="799"/>
                    </a:lnTo>
                    <a:lnTo>
                      <a:pt x="1702" y="751"/>
                    </a:lnTo>
                    <a:cubicBezTo>
                      <a:pt x="1707" y="734"/>
                      <a:pt x="1722" y="723"/>
                      <a:pt x="1739" y="723"/>
                    </a:cubicBezTo>
                    <a:lnTo>
                      <a:pt x="1755" y="723"/>
                    </a:lnTo>
                    <a:lnTo>
                      <a:pt x="1771" y="723"/>
                    </a:lnTo>
                    <a:lnTo>
                      <a:pt x="1787" y="723"/>
                    </a:lnTo>
                    <a:lnTo>
                      <a:pt x="1752" y="746"/>
                    </a:lnTo>
                    <a:lnTo>
                      <a:pt x="1768" y="714"/>
                    </a:lnTo>
                    <a:cubicBezTo>
                      <a:pt x="1774" y="700"/>
                      <a:pt x="1788" y="691"/>
                      <a:pt x="1803" y="691"/>
                    </a:cubicBezTo>
                    <a:lnTo>
                      <a:pt x="1835" y="691"/>
                    </a:lnTo>
                    <a:lnTo>
                      <a:pt x="1800" y="714"/>
                    </a:lnTo>
                    <a:lnTo>
                      <a:pt x="1816" y="682"/>
                    </a:lnTo>
                    <a:cubicBezTo>
                      <a:pt x="1818" y="678"/>
                      <a:pt x="1820" y="674"/>
                      <a:pt x="1823" y="671"/>
                    </a:cubicBezTo>
                    <a:lnTo>
                      <a:pt x="1839" y="655"/>
                    </a:lnTo>
                    <a:lnTo>
                      <a:pt x="1855" y="639"/>
                    </a:lnTo>
                    <a:lnTo>
                      <a:pt x="1848" y="650"/>
                    </a:lnTo>
                    <a:lnTo>
                      <a:pt x="1864" y="618"/>
                    </a:lnTo>
                    <a:cubicBezTo>
                      <a:pt x="1870" y="604"/>
                      <a:pt x="1884" y="595"/>
                      <a:pt x="1899" y="595"/>
                    </a:cubicBezTo>
                    <a:lnTo>
                      <a:pt x="1915" y="595"/>
                    </a:lnTo>
                    <a:lnTo>
                      <a:pt x="1880" y="618"/>
                    </a:lnTo>
                    <a:lnTo>
                      <a:pt x="1896" y="586"/>
                    </a:lnTo>
                    <a:cubicBezTo>
                      <a:pt x="1902" y="572"/>
                      <a:pt x="1916" y="563"/>
                      <a:pt x="1931" y="563"/>
                    </a:cubicBezTo>
                    <a:lnTo>
                      <a:pt x="1947" y="563"/>
                    </a:lnTo>
                    <a:lnTo>
                      <a:pt x="1963" y="563"/>
                    </a:lnTo>
                    <a:lnTo>
                      <a:pt x="1979" y="563"/>
                    </a:lnTo>
                    <a:lnTo>
                      <a:pt x="1944" y="586"/>
                    </a:lnTo>
                    <a:lnTo>
                      <a:pt x="1960" y="554"/>
                    </a:lnTo>
                    <a:cubicBezTo>
                      <a:pt x="1966" y="540"/>
                      <a:pt x="1980" y="531"/>
                      <a:pt x="1995" y="531"/>
                    </a:cubicBezTo>
                    <a:lnTo>
                      <a:pt x="2011" y="531"/>
                    </a:lnTo>
                    <a:lnTo>
                      <a:pt x="1994" y="536"/>
                    </a:lnTo>
                    <a:lnTo>
                      <a:pt x="2026" y="520"/>
                    </a:lnTo>
                    <a:lnTo>
                      <a:pt x="2015" y="527"/>
                    </a:lnTo>
                    <a:lnTo>
                      <a:pt x="2031" y="511"/>
                    </a:lnTo>
                    <a:lnTo>
                      <a:pt x="2047" y="495"/>
                    </a:lnTo>
                    <a:lnTo>
                      <a:pt x="2063" y="479"/>
                    </a:lnTo>
                    <a:cubicBezTo>
                      <a:pt x="2071" y="472"/>
                      <a:pt x="2081" y="467"/>
                      <a:pt x="2091" y="467"/>
                    </a:cubicBezTo>
                    <a:lnTo>
                      <a:pt x="2107" y="467"/>
                    </a:lnTo>
                    <a:lnTo>
                      <a:pt x="2123" y="467"/>
                    </a:lnTo>
                    <a:lnTo>
                      <a:pt x="2095" y="479"/>
                    </a:lnTo>
                    <a:lnTo>
                      <a:pt x="2111" y="463"/>
                    </a:lnTo>
                    <a:lnTo>
                      <a:pt x="2127" y="447"/>
                    </a:lnTo>
                    <a:cubicBezTo>
                      <a:pt x="2135" y="440"/>
                      <a:pt x="2145" y="435"/>
                      <a:pt x="2155" y="435"/>
                    </a:cubicBezTo>
                    <a:lnTo>
                      <a:pt x="2171" y="435"/>
                    </a:lnTo>
                    <a:lnTo>
                      <a:pt x="2136" y="458"/>
                    </a:lnTo>
                    <a:lnTo>
                      <a:pt x="2152" y="426"/>
                    </a:lnTo>
                    <a:cubicBezTo>
                      <a:pt x="2154" y="422"/>
                      <a:pt x="2156" y="418"/>
                      <a:pt x="2159" y="415"/>
                    </a:cubicBezTo>
                    <a:lnTo>
                      <a:pt x="2175" y="399"/>
                    </a:lnTo>
                    <a:lnTo>
                      <a:pt x="2207" y="367"/>
                    </a:lnTo>
                    <a:lnTo>
                      <a:pt x="2223" y="351"/>
                    </a:lnTo>
                    <a:lnTo>
                      <a:pt x="2216" y="362"/>
                    </a:lnTo>
                    <a:lnTo>
                      <a:pt x="2232" y="330"/>
                    </a:lnTo>
                    <a:cubicBezTo>
                      <a:pt x="2234" y="326"/>
                      <a:pt x="2236" y="322"/>
                      <a:pt x="2239" y="319"/>
                    </a:cubicBezTo>
                    <a:lnTo>
                      <a:pt x="2255" y="303"/>
                    </a:lnTo>
                    <a:cubicBezTo>
                      <a:pt x="2263" y="296"/>
                      <a:pt x="2273" y="291"/>
                      <a:pt x="2283" y="291"/>
                    </a:cubicBezTo>
                    <a:lnTo>
                      <a:pt x="2299" y="291"/>
                    </a:lnTo>
                    <a:lnTo>
                      <a:pt x="2271" y="303"/>
                    </a:lnTo>
                    <a:lnTo>
                      <a:pt x="2287" y="287"/>
                    </a:lnTo>
                    <a:cubicBezTo>
                      <a:pt x="2295" y="280"/>
                      <a:pt x="2305" y="275"/>
                      <a:pt x="2315" y="275"/>
                    </a:cubicBezTo>
                    <a:lnTo>
                      <a:pt x="2331" y="275"/>
                    </a:lnTo>
                    <a:lnTo>
                      <a:pt x="2303" y="287"/>
                    </a:lnTo>
                    <a:lnTo>
                      <a:pt x="2319" y="271"/>
                    </a:lnTo>
                    <a:cubicBezTo>
                      <a:pt x="2327" y="264"/>
                      <a:pt x="2337" y="259"/>
                      <a:pt x="2347" y="259"/>
                    </a:cubicBezTo>
                    <a:lnTo>
                      <a:pt x="2363" y="259"/>
                    </a:lnTo>
                    <a:lnTo>
                      <a:pt x="2379" y="259"/>
                    </a:lnTo>
                    <a:lnTo>
                      <a:pt x="2344" y="282"/>
                    </a:lnTo>
                    <a:lnTo>
                      <a:pt x="2360" y="250"/>
                    </a:lnTo>
                    <a:cubicBezTo>
                      <a:pt x="2366" y="236"/>
                      <a:pt x="2380" y="227"/>
                      <a:pt x="2395" y="227"/>
                    </a:cubicBezTo>
                    <a:lnTo>
                      <a:pt x="2411" y="227"/>
                    </a:lnTo>
                    <a:lnTo>
                      <a:pt x="2394" y="232"/>
                    </a:lnTo>
                    <a:lnTo>
                      <a:pt x="2426" y="216"/>
                    </a:lnTo>
                    <a:cubicBezTo>
                      <a:pt x="2431" y="213"/>
                      <a:pt x="2437" y="211"/>
                      <a:pt x="2443" y="211"/>
                    </a:cubicBezTo>
                    <a:lnTo>
                      <a:pt x="2459" y="211"/>
                    </a:lnTo>
                    <a:lnTo>
                      <a:pt x="2431" y="223"/>
                    </a:lnTo>
                    <a:lnTo>
                      <a:pt x="2447" y="207"/>
                    </a:lnTo>
                    <a:cubicBezTo>
                      <a:pt x="2455" y="200"/>
                      <a:pt x="2465" y="195"/>
                      <a:pt x="2475" y="195"/>
                    </a:cubicBezTo>
                    <a:lnTo>
                      <a:pt x="2491" y="195"/>
                    </a:lnTo>
                    <a:lnTo>
                      <a:pt x="2463" y="207"/>
                    </a:lnTo>
                    <a:lnTo>
                      <a:pt x="2479" y="191"/>
                    </a:lnTo>
                    <a:cubicBezTo>
                      <a:pt x="2487" y="184"/>
                      <a:pt x="2497" y="179"/>
                      <a:pt x="2507" y="179"/>
                    </a:cubicBezTo>
                    <a:lnTo>
                      <a:pt x="2523" y="179"/>
                    </a:lnTo>
                    <a:lnTo>
                      <a:pt x="2495" y="191"/>
                    </a:lnTo>
                    <a:lnTo>
                      <a:pt x="2511" y="175"/>
                    </a:lnTo>
                    <a:cubicBezTo>
                      <a:pt x="2519" y="168"/>
                      <a:pt x="2529" y="163"/>
                      <a:pt x="2539" y="163"/>
                    </a:cubicBezTo>
                    <a:lnTo>
                      <a:pt x="2555" y="163"/>
                    </a:lnTo>
                    <a:lnTo>
                      <a:pt x="2571" y="163"/>
                    </a:lnTo>
                    <a:lnTo>
                      <a:pt x="2543" y="175"/>
                    </a:lnTo>
                    <a:lnTo>
                      <a:pt x="2559" y="159"/>
                    </a:lnTo>
                    <a:lnTo>
                      <a:pt x="2575" y="143"/>
                    </a:lnTo>
                    <a:cubicBezTo>
                      <a:pt x="2583" y="136"/>
                      <a:pt x="2593" y="131"/>
                      <a:pt x="2603" y="131"/>
                    </a:cubicBezTo>
                    <a:lnTo>
                      <a:pt x="2635" y="131"/>
                    </a:lnTo>
                    <a:lnTo>
                      <a:pt x="2651" y="131"/>
                    </a:lnTo>
                    <a:lnTo>
                      <a:pt x="2623" y="143"/>
                    </a:lnTo>
                    <a:lnTo>
                      <a:pt x="2639" y="127"/>
                    </a:lnTo>
                    <a:cubicBezTo>
                      <a:pt x="2647" y="120"/>
                      <a:pt x="2657" y="115"/>
                      <a:pt x="2667" y="115"/>
                    </a:cubicBezTo>
                    <a:lnTo>
                      <a:pt x="2683" y="115"/>
                    </a:lnTo>
                    <a:lnTo>
                      <a:pt x="2655" y="127"/>
                    </a:lnTo>
                    <a:lnTo>
                      <a:pt x="2671" y="111"/>
                    </a:lnTo>
                    <a:cubicBezTo>
                      <a:pt x="2679" y="104"/>
                      <a:pt x="2689" y="99"/>
                      <a:pt x="2699" y="99"/>
                    </a:cubicBezTo>
                    <a:lnTo>
                      <a:pt x="2715" y="99"/>
                    </a:lnTo>
                    <a:lnTo>
                      <a:pt x="2687" y="111"/>
                    </a:lnTo>
                    <a:lnTo>
                      <a:pt x="2703" y="95"/>
                    </a:lnTo>
                    <a:cubicBezTo>
                      <a:pt x="2711" y="88"/>
                      <a:pt x="2721" y="83"/>
                      <a:pt x="2731" y="83"/>
                    </a:cubicBezTo>
                    <a:lnTo>
                      <a:pt x="2747" y="83"/>
                    </a:lnTo>
                    <a:lnTo>
                      <a:pt x="2763" y="83"/>
                    </a:lnTo>
                    <a:lnTo>
                      <a:pt x="2779" y="83"/>
                    </a:lnTo>
                    <a:lnTo>
                      <a:pt x="2751" y="95"/>
                    </a:lnTo>
                    <a:lnTo>
                      <a:pt x="2767" y="79"/>
                    </a:lnTo>
                    <a:cubicBezTo>
                      <a:pt x="2775" y="72"/>
                      <a:pt x="2785" y="67"/>
                      <a:pt x="2795" y="67"/>
                    </a:cubicBezTo>
                    <a:lnTo>
                      <a:pt x="2811" y="67"/>
                    </a:lnTo>
                    <a:lnTo>
                      <a:pt x="2843" y="67"/>
                    </a:lnTo>
                    <a:lnTo>
                      <a:pt x="2815" y="79"/>
                    </a:lnTo>
                    <a:lnTo>
                      <a:pt x="2831" y="63"/>
                    </a:lnTo>
                    <a:lnTo>
                      <a:pt x="2847" y="47"/>
                    </a:lnTo>
                    <a:lnTo>
                      <a:pt x="2863" y="31"/>
                    </a:lnTo>
                    <a:lnTo>
                      <a:pt x="2879" y="15"/>
                    </a:lnTo>
                    <a:cubicBezTo>
                      <a:pt x="2895" y="0"/>
                      <a:pt x="2920" y="0"/>
                      <a:pt x="2936" y="15"/>
                    </a:cubicBezTo>
                    <a:cubicBezTo>
                      <a:pt x="2951" y="31"/>
                      <a:pt x="2951" y="56"/>
                      <a:pt x="2936" y="72"/>
                    </a:cubicBezTo>
                    <a:lnTo>
                      <a:pt x="2920" y="88"/>
                    </a:lnTo>
                    <a:lnTo>
                      <a:pt x="2904" y="104"/>
                    </a:lnTo>
                    <a:lnTo>
                      <a:pt x="2888" y="120"/>
                    </a:lnTo>
                    <a:lnTo>
                      <a:pt x="2872" y="136"/>
                    </a:lnTo>
                    <a:cubicBezTo>
                      <a:pt x="2864" y="143"/>
                      <a:pt x="2854" y="147"/>
                      <a:pt x="2843" y="147"/>
                    </a:cubicBezTo>
                    <a:lnTo>
                      <a:pt x="2811" y="147"/>
                    </a:lnTo>
                    <a:lnTo>
                      <a:pt x="2795" y="147"/>
                    </a:lnTo>
                    <a:lnTo>
                      <a:pt x="2824" y="136"/>
                    </a:lnTo>
                    <a:lnTo>
                      <a:pt x="2808" y="152"/>
                    </a:lnTo>
                    <a:cubicBezTo>
                      <a:pt x="2800" y="159"/>
                      <a:pt x="2790" y="163"/>
                      <a:pt x="2779" y="163"/>
                    </a:cubicBezTo>
                    <a:lnTo>
                      <a:pt x="2763" y="163"/>
                    </a:lnTo>
                    <a:lnTo>
                      <a:pt x="2747" y="163"/>
                    </a:lnTo>
                    <a:lnTo>
                      <a:pt x="2731" y="163"/>
                    </a:lnTo>
                    <a:lnTo>
                      <a:pt x="2760" y="152"/>
                    </a:lnTo>
                    <a:lnTo>
                      <a:pt x="2744" y="168"/>
                    </a:lnTo>
                    <a:cubicBezTo>
                      <a:pt x="2736" y="175"/>
                      <a:pt x="2726" y="179"/>
                      <a:pt x="2715" y="179"/>
                    </a:cubicBezTo>
                    <a:lnTo>
                      <a:pt x="2699" y="179"/>
                    </a:lnTo>
                    <a:lnTo>
                      <a:pt x="2728" y="168"/>
                    </a:lnTo>
                    <a:lnTo>
                      <a:pt x="2712" y="184"/>
                    </a:lnTo>
                    <a:cubicBezTo>
                      <a:pt x="2704" y="191"/>
                      <a:pt x="2694" y="195"/>
                      <a:pt x="2683" y="195"/>
                    </a:cubicBezTo>
                    <a:lnTo>
                      <a:pt x="2667" y="195"/>
                    </a:lnTo>
                    <a:lnTo>
                      <a:pt x="2696" y="184"/>
                    </a:lnTo>
                    <a:lnTo>
                      <a:pt x="2680" y="200"/>
                    </a:lnTo>
                    <a:cubicBezTo>
                      <a:pt x="2672" y="207"/>
                      <a:pt x="2662" y="211"/>
                      <a:pt x="2651" y="211"/>
                    </a:cubicBezTo>
                    <a:lnTo>
                      <a:pt x="2635" y="211"/>
                    </a:lnTo>
                    <a:lnTo>
                      <a:pt x="2603" y="211"/>
                    </a:lnTo>
                    <a:lnTo>
                      <a:pt x="2632" y="200"/>
                    </a:lnTo>
                    <a:lnTo>
                      <a:pt x="2616" y="216"/>
                    </a:lnTo>
                    <a:lnTo>
                      <a:pt x="2600" y="232"/>
                    </a:lnTo>
                    <a:cubicBezTo>
                      <a:pt x="2592" y="239"/>
                      <a:pt x="2582" y="243"/>
                      <a:pt x="2571" y="243"/>
                    </a:cubicBezTo>
                    <a:lnTo>
                      <a:pt x="2555" y="243"/>
                    </a:lnTo>
                    <a:lnTo>
                      <a:pt x="2539" y="243"/>
                    </a:lnTo>
                    <a:lnTo>
                      <a:pt x="2568" y="232"/>
                    </a:lnTo>
                    <a:lnTo>
                      <a:pt x="2552" y="248"/>
                    </a:lnTo>
                    <a:cubicBezTo>
                      <a:pt x="2544" y="255"/>
                      <a:pt x="2534" y="259"/>
                      <a:pt x="2523" y="259"/>
                    </a:cubicBezTo>
                    <a:lnTo>
                      <a:pt x="2507" y="259"/>
                    </a:lnTo>
                    <a:lnTo>
                      <a:pt x="2536" y="248"/>
                    </a:lnTo>
                    <a:lnTo>
                      <a:pt x="2520" y="264"/>
                    </a:lnTo>
                    <a:cubicBezTo>
                      <a:pt x="2512" y="271"/>
                      <a:pt x="2502" y="275"/>
                      <a:pt x="2491" y="275"/>
                    </a:cubicBezTo>
                    <a:lnTo>
                      <a:pt x="2475" y="275"/>
                    </a:lnTo>
                    <a:lnTo>
                      <a:pt x="2504" y="264"/>
                    </a:lnTo>
                    <a:lnTo>
                      <a:pt x="2488" y="280"/>
                    </a:lnTo>
                    <a:cubicBezTo>
                      <a:pt x="2480" y="287"/>
                      <a:pt x="2470" y="291"/>
                      <a:pt x="2459" y="291"/>
                    </a:cubicBezTo>
                    <a:lnTo>
                      <a:pt x="2443" y="291"/>
                    </a:lnTo>
                    <a:lnTo>
                      <a:pt x="2461" y="287"/>
                    </a:lnTo>
                    <a:lnTo>
                      <a:pt x="2429" y="303"/>
                    </a:lnTo>
                    <a:cubicBezTo>
                      <a:pt x="2424" y="306"/>
                      <a:pt x="2418" y="307"/>
                      <a:pt x="2411" y="307"/>
                    </a:cubicBezTo>
                    <a:lnTo>
                      <a:pt x="2395" y="307"/>
                    </a:lnTo>
                    <a:lnTo>
                      <a:pt x="2431" y="285"/>
                    </a:lnTo>
                    <a:lnTo>
                      <a:pt x="2415" y="317"/>
                    </a:lnTo>
                    <a:cubicBezTo>
                      <a:pt x="2408" y="331"/>
                      <a:pt x="2395" y="339"/>
                      <a:pt x="2379" y="339"/>
                    </a:cubicBezTo>
                    <a:lnTo>
                      <a:pt x="2363" y="339"/>
                    </a:lnTo>
                    <a:lnTo>
                      <a:pt x="2347" y="339"/>
                    </a:lnTo>
                    <a:lnTo>
                      <a:pt x="2376" y="328"/>
                    </a:lnTo>
                    <a:lnTo>
                      <a:pt x="2360" y="344"/>
                    </a:lnTo>
                    <a:cubicBezTo>
                      <a:pt x="2352" y="351"/>
                      <a:pt x="2342" y="355"/>
                      <a:pt x="2331" y="355"/>
                    </a:cubicBezTo>
                    <a:lnTo>
                      <a:pt x="2315" y="355"/>
                    </a:lnTo>
                    <a:lnTo>
                      <a:pt x="2344" y="344"/>
                    </a:lnTo>
                    <a:lnTo>
                      <a:pt x="2328" y="360"/>
                    </a:lnTo>
                    <a:cubicBezTo>
                      <a:pt x="2320" y="367"/>
                      <a:pt x="2310" y="371"/>
                      <a:pt x="2299" y="371"/>
                    </a:cubicBezTo>
                    <a:lnTo>
                      <a:pt x="2283" y="371"/>
                    </a:lnTo>
                    <a:lnTo>
                      <a:pt x="2312" y="360"/>
                    </a:lnTo>
                    <a:lnTo>
                      <a:pt x="2296" y="376"/>
                    </a:lnTo>
                    <a:lnTo>
                      <a:pt x="2303" y="365"/>
                    </a:lnTo>
                    <a:lnTo>
                      <a:pt x="2287" y="397"/>
                    </a:lnTo>
                    <a:cubicBezTo>
                      <a:pt x="2285" y="401"/>
                      <a:pt x="2283" y="405"/>
                      <a:pt x="2280" y="408"/>
                    </a:cubicBezTo>
                    <a:lnTo>
                      <a:pt x="2264" y="424"/>
                    </a:lnTo>
                    <a:lnTo>
                      <a:pt x="2232" y="456"/>
                    </a:lnTo>
                    <a:lnTo>
                      <a:pt x="2216" y="472"/>
                    </a:lnTo>
                    <a:lnTo>
                      <a:pt x="2223" y="461"/>
                    </a:lnTo>
                    <a:lnTo>
                      <a:pt x="2207" y="493"/>
                    </a:lnTo>
                    <a:cubicBezTo>
                      <a:pt x="2200" y="507"/>
                      <a:pt x="2187" y="515"/>
                      <a:pt x="2171" y="515"/>
                    </a:cubicBezTo>
                    <a:lnTo>
                      <a:pt x="2155" y="515"/>
                    </a:lnTo>
                    <a:lnTo>
                      <a:pt x="2184" y="504"/>
                    </a:lnTo>
                    <a:lnTo>
                      <a:pt x="2168" y="520"/>
                    </a:lnTo>
                    <a:lnTo>
                      <a:pt x="2152" y="536"/>
                    </a:lnTo>
                    <a:cubicBezTo>
                      <a:pt x="2144" y="543"/>
                      <a:pt x="2134" y="547"/>
                      <a:pt x="2123" y="547"/>
                    </a:cubicBezTo>
                    <a:lnTo>
                      <a:pt x="2107" y="547"/>
                    </a:lnTo>
                    <a:lnTo>
                      <a:pt x="2091" y="547"/>
                    </a:lnTo>
                    <a:lnTo>
                      <a:pt x="2120" y="536"/>
                    </a:lnTo>
                    <a:lnTo>
                      <a:pt x="2104" y="552"/>
                    </a:lnTo>
                    <a:lnTo>
                      <a:pt x="2088" y="568"/>
                    </a:lnTo>
                    <a:lnTo>
                      <a:pt x="2072" y="584"/>
                    </a:lnTo>
                    <a:cubicBezTo>
                      <a:pt x="2069" y="587"/>
                      <a:pt x="2065" y="589"/>
                      <a:pt x="2061" y="591"/>
                    </a:cubicBezTo>
                    <a:lnTo>
                      <a:pt x="2029" y="607"/>
                    </a:lnTo>
                    <a:cubicBezTo>
                      <a:pt x="2024" y="610"/>
                      <a:pt x="2018" y="611"/>
                      <a:pt x="2011" y="611"/>
                    </a:cubicBezTo>
                    <a:lnTo>
                      <a:pt x="1995" y="611"/>
                    </a:lnTo>
                    <a:lnTo>
                      <a:pt x="2031" y="589"/>
                    </a:lnTo>
                    <a:lnTo>
                      <a:pt x="2015" y="621"/>
                    </a:lnTo>
                    <a:cubicBezTo>
                      <a:pt x="2008" y="635"/>
                      <a:pt x="1995" y="643"/>
                      <a:pt x="1979" y="643"/>
                    </a:cubicBezTo>
                    <a:lnTo>
                      <a:pt x="1963" y="643"/>
                    </a:lnTo>
                    <a:lnTo>
                      <a:pt x="1947" y="643"/>
                    </a:lnTo>
                    <a:lnTo>
                      <a:pt x="1931" y="643"/>
                    </a:lnTo>
                    <a:lnTo>
                      <a:pt x="1967" y="621"/>
                    </a:lnTo>
                    <a:lnTo>
                      <a:pt x="1951" y="653"/>
                    </a:lnTo>
                    <a:cubicBezTo>
                      <a:pt x="1944" y="667"/>
                      <a:pt x="1931" y="675"/>
                      <a:pt x="1915" y="675"/>
                    </a:cubicBezTo>
                    <a:lnTo>
                      <a:pt x="1899" y="675"/>
                    </a:lnTo>
                    <a:lnTo>
                      <a:pt x="1935" y="653"/>
                    </a:lnTo>
                    <a:lnTo>
                      <a:pt x="1919" y="685"/>
                    </a:lnTo>
                    <a:cubicBezTo>
                      <a:pt x="1917" y="689"/>
                      <a:pt x="1915" y="693"/>
                      <a:pt x="1912" y="696"/>
                    </a:cubicBezTo>
                    <a:lnTo>
                      <a:pt x="1896" y="712"/>
                    </a:lnTo>
                    <a:lnTo>
                      <a:pt x="1880" y="728"/>
                    </a:lnTo>
                    <a:lnTo>
                      <a:pt x="1887" y="717"/>
                    </a:lnTo>
                    <a:lnTo>
                      <a:pt x="1871" y="749"/>
                    </a:lnTo>
                    <a:cubicBezTo>
                      <a:pt x="1864" y="763"/>
                      <a:pt x="1851" y="771"/>
                      <a:pt x="1835" y="771"/>
                    </a:cubicBezTo>
                    <a:lnTo>
                      <a:pt x="1803" y="771"/>
                    </a:lnTo>
                    <a:lnTo>
                      <a:pt x="1839" y="749"/>
                    </a:lnTo>
                    <a:lnTo>
                      <a:pt x="1823" y="781"/>
                    </a:lnTo>
                    <a:cubicBezTo>
                      <a:pt x="1816" y="795"/>
                      <a:pt x="1803" y="803"/>
                      <a:pt x="1787" y="803"/>
                    </a:cubicBezTo>
                    <a:lnTo>
                      <a:pt x="1771" y="803"/>
                    </a:lnTo>
                    <a:lnTo>
                      <a:pt x="1755" y="803"/>
                    </a:lnTo>
                    <a:lnTo>
                      <a:pt x="1739" y="803"/>
                    </a:lnTo>
                    <a:lnTo>
                      <a:pt x="1777" y="776"/>
                    </a:lnTo>
                    <a:lnTo>
                      <a:pt x="1761" y="824"/>
                    </a:lnTo>
                    <a:cubicBezTo>
                      <a:pt x="1756" y="840"/>
                      <a:pt x="1741" y="851"/>
                      <a:pt x="1723" y="851"/>
                    </a:cubicBezTo>
                    <a:lnTo>
                      <a:pt x="1707" y="851"/>
                    </a:lnTo>
                    <a:lnTo>
                      <a:pt x="1736" y="840"/>
                    </a:lnTo>
                    <a:lnTo>
                      <a:pt x="1720" y="856"/>
                    </a:lnTo>
                    <a:cubicBezTo>
                      <a:pt x="1712" y="863"/>
                      <a:pt x="1702" y="867"/>
                      <a:pt x="1691" y="867"/>
                    </a:cubicBezTo>
                    <a:lnTo>
                      <a:pt x="1675" y="867"/>
                    </a:lnTo>
                    <a:lnTo>
                      <a:pt x="1659" y="867"/>
                    </a:lnTo>
                    <a:lnTo>
                      <a:pt x="1695" y="845"/>
                    </a:lnTo>
                    <a:lnTo>
                      <a:pt x="1679" y="877"/>
                    </a:lnTo>
                    <a:cubicBezTo>
                      <a:pt x="1672" y="891"/>
                      <a:pt x="1659" y="899"/>
                      <a:pt x="1643" y="899"/>
                    </a:cubicBezTo>
                    <a:lnTo>
                      <a:pt x="1611" y="899"/>
                    </a:lnTo>
                    <a:lnTo>
                      <a:pt x="1595" y="899"/>
                    </a:lnTo>
                    <a:lnTo>
                      <a:pt x="1579" y="899"/>
                    </a:lnTo>
                    <a:lnTo>
                      <a:pt x="1608" y="888"/>
                    </a:lnTo>
                    <a:lnTo>
                      <a:pt x="1592" y="904"/>
                    </a:lnTo>
                    <a:lnTo>
                      <a:pt x="1576" y="920"/>
                    </a:lnTo>
                    <a:lnTo>
                      <a:pt x="1560" y="936"/>
                    </a:lnTo>
                    <a:lnTo>
                      <a:pt x="1544" y="952"/>
                    </a:lnTo>
                    <a:cubicBezTo>
                      <a:pt x="1536" y="959"/>
                      <a:pt x="1526" y="963"/>
                      <a:pt x="1515" y="963"/>
                    </a:cubicBezTo>
                    <a:lnTo>
                      <a:pt x="1499" y="963"/>
                    </a:lnTo>
                    <a:lnTo>
                      <a:pt x="1483" y="963"/>
                    </a:lnTo>
                    <a:lnTo>
                      <a:pt x="1467" y="963"/>
                    </a:lnTo>
                    <a:lnTo>
                      <a:pt x="1451" y="963"/>
                    </a:lnTo>
                    <a:lnTo>
                      <a:pt x="1489" y="936"/>
                    </a:lnTo>
                    <a:lnTo>
                      <a:pt x="1473" y="984"/>
                    </a:lnTo>
                    <a:cubicBezTo>
                      <a:pt x="1470" y="994"/>
                      <a:pt x="1463" y="1003"/>
                      <a:pt x="1453" y="1007"/>
                    </a:cubicBezTo>
                    <a:lnTo>
                      <a:pt x="1421" y="1023"/>
                    </a:lnTo>
                    <a:cubicBezTo>
                      <a:pt x="1416" y="1026"/>
                      <a:pt x="1410" y="1027"/>
                      <a:pt x="1403" y="1027"/>
                    </a:cubicBezTo>
                    <a:lnTo>
                      <a:pt x="1387" y="1027"/>
                    </a:lnTo>
                    <a:lnTo>
                      <a:pt x="1416" y="1016"/>
                    </a:lnTo>
                    <a:lnTo>
                      <a:pt x="1400" y="1032"/>
                    </a:lnTo>
                    <a:lnTo>
                      <a:pt x="1384" y="1048"/>
                    </a:lnTo>
                    <a:cubicBezTo>
                      <a:pt x="1376" y="1055"/>
                      <a:pt x="1366" y="1059"/>
                      <a:pt x="1355" y="1059"/>
                    </a:cubicBezTo>
                    <a:lnTo>
                      <a:pt x="1339" y="1059"/>
                    </a:lnTo>
                    <a:lnTo>
                      <a:pt x="1323" y="1059"/>
                    </a:lnTo>
                    <a:lnTo>
                      <a:pt x="1307" y="1059"/>
                    </a:lnTo>
                    <a:lnTo>
                      <a:pt x="1291" y="1059"/>
                    </a:lnTo>
                    <a:lnTo>
                      <a:pt x="1320" y="1048"/>
                    </a:lnTo>
                    <a:lnTo>
                      <a:pt x="1304" y="1064"/>
                    </a:lnTo>
                    <a:lnTo>
                      <a:pt x="1311" y="1053"/>
                    </a:lnTo>
                    <a:lnTo>
                      <a:pt x="1295" y="1085"/>
                    </a:lnTo>
                    <a:cubicBezTo>
                      <a:pt x="1288" y="1099"/>
                      <a:pt x="1275" y="1107"/>
                      <a:pt x="1259" y="1107"/>
                    </a:cubicBezTo>
                    <a:lnTo>
                      <a:pt x="1243" y="1107"/>
                    </a:lnTo>
                    <a:lnTo>
                      <a:pt x="1261" y="1103"/>
                    </a:lnTo>
                    <a:lnTo>
                      <a:pt x="1229" y="1119"/>
                    </a:lnTo>
                    <a:lnTo>
                      <a:pt x="1247" y="1101"/>
                    </a:lnTo>
                    <a:lnTo>
                      <a:pt x="1231" y="1133"/>
                    </a:lnTo>
                    <a:cubicBezTo>
                      <a:pt x="1229" y="1137"/>
                      <a:pt x="1227" y="1141"/>
                      <a:pt x="1224" y="1144"/>
                    </a:cubicBezTo>
                    <a:lnTo>
                      <a:pt x="1208" y="1160"/>
                    </a:lnTo>
                    <a:lnTo>
                      <a:pt x="1192" y="1176"/>
                    </a:lnTo>
                    <a:lnTo>
                      <a:pt x="1201" y="1160"/>
                    </a:lnTo>
                    <a:lnTo>
                      <a:pt x="1185" y="1208"/>
                    </a:lnTo>
                    <a:cubicBezTo>
                      <a:pt x="1180" y="1224"/>
                      <a:pt x="1165" y="1235"/>
                      <a:pt x="1147" y="1235"/>
                    </a:cubicBezTo>
                    <a:lnTo>
                      <a:pt x="1131" y="1235"/>
                    </a:lnTo>
                    <a:lnTo>
                      <a:pt x="1115" y="1235"/>
                    </a:lnTo>
                    <a:lnTo>
                      <a:pt x="1151" y="1213"/>
                    </a:lnTo>
                    <a:lnTo>
                      <a:pt x="1135" y="1245"/>
                    </a:lnTo>
                    <a:cubicBezTo>
                      <a:pt x="1133" y="1249"/>
                      <a:pt x="1131" y="1253"/>
                      <a:pt x="1128" y="1256"/>
                    </a:cubicBezTo>
                    <a:lnTo>
                      <a:pt x="1112" y="1272"/>
                    </a:lnTo>
                    <a:cubicBezTo>
                      <a:pt x="1104" y="1279"/>
                      <a:pt x="1094" y="1283"/>
                      <a:pt x="1083" y="1283"/>
                    </a:cubicBezTo>
                    <a:lnTo>
                      <a:pt x="1067" y="1283"/>
                    </a:lnTo>
                    <a:lnTo>
                      <a:pt x="1096" y="1272"/>
                    </a:lnTo>
                    <a:lnTo>
                      <a:pt x="1080" y="1288"/>
                    </a:lnTo>
                    <a:lnTo>
                      <a:pt x="1064" y="1304"/>
                    </a:lnTo>
                    <a:cubicBezTo>
                      <a:pt x="1061" y="1307"/>
                      <a:pt x="1057" y="1309"/>
                      <a:pt x="1053" y="1311"/>
                    </a:cubicBezTo>
                    <a:lnTo>
                      <a:pt x="1021" y="1327"/>
                    </a:lnTo>
                    <a:lnTo>
                      <a:pt x="1032" y="1320"/>
                    </a:lnTo>
                    <a:lnTo>
                      <a:pt x="1016" y="1336"/>
                    </a:lnTo>
                    <a:cubicBezTo>
                      <a:pt x="1008" y="1343"/>
                      <a:pt x="998" y="1347"/>
                      <a:pt x="987" y="1347"/>
                    </a:cubicBezTo>
                    <a:lnTo>
                      <a:pt x="971" y="1347"/>
                    </a:lnTo>
                    <a:lnTo>
                      <a:pt x="1000" y="1336"/>
                    </a:lnTo>
                    <a:lnTo>
                      <a:pt x="984" y="1352"/>
                    </a:lnTo>
                    <a:cubicBezTo>
                      <a:pt x="976" y="1359"/>
                      <a:pt x="966" y="1363"/>
                      <a:pt x="955" y="1363"/>
                    </a:cubicBezTo>
                    <a:lnTo>
                      <a:pt x="939" y="1363"/>
                    </a:lnTo>
                    <a:lnTo>
                      <a:pt x="968" y="1352"/>
                    </a:lnTo>
                    <a:lnTo>
                      <a:pt x="952" y="1368"/>
                    </a:lnTo>
                    <a:lnTo>
                      <a:pt x="959" y="1357"/>
                    </a:lnTo>
                    <a:lnTo>
                      <a:pt x="943" y="1389"/>
                    </a:lnTo>
                    <a:cubicBezTo>
                      <a:pt x="941" y="1393"/>
                      <a:pt x="939" y="1397"/>
                      <a:pt x="936" y="1400"/>
                    </a:cubicBezTo>
                    <a:lnTo>
                      <a:pt x="920" y="1416"/>
                    </a:lnTo>
                    <a:lnTo>
                      <a:pt x="904" y="1432"/>
                    </a:lnTo>
                    <a:cubicBezTo>
                      <a:pt x="896" y="1439"/>
                      <a:pt x="886" y="1443"/>
                      <a:pt x="875" y="1443"/>
                    </a:cubicBezTo>
                    <a:lnTo>
                      <a:pt x="859" y="1443"/>
                    </a:lnTo>
                    <a:lnTo>
                      <a:pt x="843" y="1443"/>
                    </a:lnTo>
                    <a:lnTo>
                      <a:pt x="811" y="1443"/>
                    </a:lnTo>
                    <a:lnTo>
                      <a:pt x="847" y="1421"/>
                    </a:lnTo>
                    <a:lnTo>
                      <a:pt x="831" y="1453"/>
                    </a:lnTo>
                    <a:lnTo>
                      <a:pt x="815" y="1485"/>
                    </a:lnTo>
                    <a:cubicBezTo>
                      <a:pt x="808" y="1499"/>
                      <a:pt x="795" y="1507"/>
                      <a:pt x="779" y="1507"/>
                    </a:cubicBezTo>
                    <a:lnTo>
                      <a:pt x="763" y="1507"/>
                    </a:lnTo>
                    <a:lnTo>
                      <a:pt x="799" y="1485"/>
                    </a:lnTo>
                    <a:lnTo>
                      <a:pt x="783" y="1517"/>
                    </a:lnTo>
                    <a:cubicBezTo>
                      <a:pt x="776" y="1531"/>
                      <a:pt x="763" y="1539"/>
                      <a:pt x="747" y="1539"/>
                    </a:cubicBezTo>
                    <a:lnTo>
                      <a:pt x="731" y="1539"/>
                    </a:lnTo>
                    <a:lnTo>
                      <a:pt x="715" y="1539"/>
                    </a:lnTo>
                    <a:lnTo>
                      <a:pt x="699" y="1539"/>
                    </a:lnTo>
                    <a:lnTo>
                      <a:pt x="728" y="1528"/>
                    </a:lnTo>
                    <a:lnTo>
                      <a:pt x="712" y="1544"/>
                    </a:lnTo>
                    <a:cubicBezTo>
                      <a:pt x="704" y="1551"/>
                      <a:pt x="694" y="1555"/>
                      <a:pt x="683" y="1555"/>
                    </a:cubicBezTo>
                    <a:lnTo>
                      <a:pt x="667" y="1555"/>
                    </a:lnTo>
                    <a:lnTo>
                      <a:pt x="696" y="1544"/>
                    </a:lnTo>
                    <a:lnTo>
                      <a:pt x="680" y="1560"/>
                    </a:lnTo>
                    <a:cubicBezTo>
                      <a:pt x="672" y="1567"/>
                      <a:pt x="662" y="1571"/>
                      <a:pt x="651" y="1571"/>
                    </a:cubicBezTo>
                    <a:lnTo>
                      <a:pt x="635" y="1571"/>
                    </a:lnTo>
                    <a:lnTo>
                      <a:pt x="603" y="1571"/>
                    </a:lnTo>
                    <a:lnTo>
                      <a:pt x="641" y="1544"/>
                    </a:lnTo>
                    <a:lnTo>
                      <a:pt x="625" y="1592"/>
                    </a:lnTo>
                    <a:cubicBezTo>
                      <a:pt x="623" y="1598"/>
                      <a:pt x="620" y="1603"/>
                      <a:pt x="616" y="1608"/>
                    </a:cubicBezTo>
                    <a:lnTo>
                      <a:pt x="600" y="1624"/>
                    </a:lnTo>
                    <a:lnTo>
                      <a:pt x="584" y="1640"/>
                    </a:lnTo>
                    <a:lnTo>
                      <a:pt x="568" y="1656"/>
                    </a:lnTo>
                    <a:cubicBezTo>
                      <a:pt x="560" y="1663"/>
                      <a:pt x="550" y="1667"/>
                      <a:pt x="539" y="1667"/>
                    </a:cubicBezTo>
                    <a:lnTo>
                      <a:pt x="523" y="1667"/>
                    </a:lnTo>
                    <a:lnTo>
                      <a:pt x="552" y="1656"/>
                    </a:lnTo>
                    <a:lnTo>
                      <a:pt x="536" y="1672"/>
                    </a:lnTo>
                    <a:cubicBezTo>
                      <a:pt x="528" y="1679"/>
                      <a:pt x="518" y="1683"/>
                      <a:pt x="507" y="1683"/>
                    </a:cubicBezTo>
                    <a:lnTo>
                      <a:pt x="491" y="1683"/>
                    </a:lnTo>
                    <a:lnTo>
                      <a:pt x="520" y="1672"/>
                    </a:lnTo>
                    <a:lnTo>
                      <a:pt x="504" y="1688"/>
                    </a:lnTo>
                    <a:lnTo>
                      <a:pt x="488" y="1704"/>
                    </a:lnTo>
                    <a:lnTo>
                      <a:pt x="472" y="1720"/>
                    </a:lnTo>
                    <a:cubicBezTo>
                      <a:pt x="464" y="1727"/>
                      <a:pt x="454" y="1731"/>
                      <a:pt x="443" y="1731"/>
                    </a:cubicBezTo>
                    <a:lnTo>
                      <a:pt x="411" y="1731"/>
                    </a:lnTo>
                    <a:lnTo>
                      <a:pt x="440" y="1720"/>
                    </a:lnTo>
                    <a:lnTo>
                      <a:pt x="424" y="1736"/>
                    </a:lnTo>
                    <a:lnTo>
                      <a:pt x="408" y="1752"/>
                    </a:lnTo>
                    <a:lnTo>
                      <a:pt x="415" y="1741"/>
                    </a:lnTo>
                    <a:lnTo>
                      <a:pt x="399" y="1773"/>
                    </a:lnTo>
                    <a:cubicBezTo>
                      <a:pt x="392" y="1787"/>
                      <a:pt x="379" y="1795"/>
                      <a:pt x="363" y="1795"/>
                    </a:cubicBezTo>
                    <a:lnTo>
                      <a:pt x="347" y="1795"/>
                    </a:lnTo>
                    <a:lnTo>
                      <a:pt x="383" y="1773"/>
                    </a:lnTo>
                    <a:lnTo>
                      <a:pt x="367" y="1805"/>
                    </a:lnTo>
                    <a:lnTo>
                      <a:pt x="351" y="1837"/>
                    </a:lnTo>
                    <a:cubicBezTo>
                      <a:pt x="344" y="1851"/>
                      <a:pt x="331" y="1859"/>
                      <a:pt x="315" y="1859"/>
                    </a:cubicBezTo>
                    <a:lnTo>
                      <a:pt x="299" y="1859"/>
                    </a:lnTo>
                    <a:lnTo>
                      <a:pt x="283" y="1859"/>
                    </a:lnTo>
                    <a:lnTo>
                      <a:pt x="312" y="1848"/>
                    </a:lnTo>
                    <a:lnTo>
                      <a:pt x="296" y="1864"/>
                    </a:lnTo>
                    <a:cubicBezTo>
                      <a:pt x="288" y="1871"/>
                      <a:pt x="278" y="1875"/>
                      <a:pt x="267" y="1875"/>
                    </a:cubicBezTo>
                    <a:lnTo>
                      <a:pt x="251" y="1875"/>
                    </a:lnTo>
                    <a:lnTo>
                      <a:pt x="289" y="1848"/>
                    </a:lnTo>
                    <a:lnTo>
                      <a:pt x="273" y="1896"/>
                    </a:lnTo>
                    <a:cubicBezTo>
                      <a:pt x="268" y="1912"/>
                      <a:pt x="253" y="1923"/>
                      <a:pt x="235" y="1923"/>
                    </a:cubicBezTo>
                    <a:lnTo>
                      <a:pt x="203" y="1923"/>
                    </a:lnTo>
                    <a:lnTo>
                      <a:pt x="239" y="1901"/>
                    </a:lnTo>
                    <a:lnTo>
                      <a:pt x="223" y="1933"/>
                    </a:lnTo>
                    <a:cubicBezTo>
                      <a:pt x="216" y="1947"/>
                      <a:pt x="203" y="1955"/>
                      <a:pt x="187" y="1955"/>
                    </a:cubicBezTo>
                    <a:lnTo>
                      <a:pt x="171" y="1955"/>
                    </a:lnTo>
                    <a:lnTo>
                      <a:pt x="155" y="1955"/>
                    </a:lnTo>
                    <a:lnTo>
                      <a:pt x="139" y="1955"/>
                    </a:lnTo>
                    <a:lnTo>
                      <a:pt x="168" y="1944"/>
                    </a:lnTo>
                    <a:lnTo>
                      <a:pt x="152" y="1960"/>
                    </a:lnTo>
                    <a:lnTo>
                      <a:pt x="136" y="1976"/>
                    </a:lnTo>
                    <a:lnTo>
                      <a:pt x="120" y="1992"/>
                    </a:lnTo>
                    <a:lnTo>
                      <a:pt x="104" y="2008"/>
                    </a:lnTo>
                    <a:lnTo>
                      <a:pt x="88" y="2024"/>
                    </a:lnTo>
                    <a:lnTo>
                      <a:pt x="72" y="2040"/>
                    </a:lnTo>
                    <a:cubicBezTo>
                      <a:pt x="56" y="2055"/>
                      <a:pt x="31" y="2055"/>
                      <a:pt x="15" y="2040"/>
                    </a:cubicBezTo>
                    <a:cubicBezTo>
                      <a:pt x="0" y="2024"/>
                      <a:pt x="0" y="1999"/>
                      <a:pt x="15" y="1983"/>
                    </a:cubicBezTo>
                    <a:close/>
                  </a:path>
                </a:pathLst>
              </a:custGeom>
              <a:grpFill/>
              <a:ln w="6350" cap="flat">
                <a:noFill/>
                <a:prstDash val="solid"/>
                <a:bevel/>
                <a:headEnd/>
                <a:tailEnd/>
              </a:ln>
            </p:spPr>
            <p:txBody>
              <a:bodyPr vert="horz" wrap="square" lIns="91440" tIns="45720" rIns="91440" bIns="45720" numCol="1" anchor="ctr" anchorCtr="0" compatLnSpc="1">
                <a:prstTxWarp prst="textNoShape">
                  <a:avLst/>
                </a:prstTxWarp>
              </a:bodyPr>
              <a:lstStyle/>
              <a:p>
                <a:endParaRPr lang="en-US" sz="1100" dirty="0">
                  <a:solidFill>
                    <a:srgbClr val="000000"/>
                  </a:solidFill>
                </a:endParaRPr>
              </a:p>
            </p:txBody>
          </p:sp>
        </p:grpSp>
        <p:grpSp>
          <p:nvGrpSpPr>
            <p:cNvPr id="218" name="Group 217"/>
            <p:cNvGrpSpPr/>
            <p:nvPr/>
          </p:nvGrpSpPr>
          <p:grpSpPr>
            <a:xfrm>
              <a:off x="1224735" y="3697097"/>
              <a:ext cx="4696875" cy="1152435"/>
              <a:chOff x="918551" y="3697096"/>
              <a:chExt cx="3522656" cy="1152435"/>
            </a:xfrm>
            <a:solidFill>
              <a:srgbClr val="FC840C"/>
            </a:solidFill>
          </p:grpSpPr>
          <p:sp>
            <p:nvSpPr>
              <p:cNvPr id="149" name="Freeform 40"/>
              <p:cNvSpPr>
                <a:spLocks/>
              </p:cNvSpPr>
              <p:nvPr/>
            </p:nvSpPr>
            <p:spPr bwMode="auto">
              <a:xfrm>
                <a:off x="918551" y="4177277"/>
                <a:ext cx="1956275" cy="672254"/>
              </a:xfrm>
              <a:custGeom>
                <a:avLst/>
                <a:gdLst>
                  <a:gd name="T0" fmla="*/ 152 w 3574"/>
                  <a:gd name="T1" fmla="*/ 2021 h 2149"/>
                  <a:gd name="T2" fmla="*/ 236 w 3574"/>
                  <a:gd name="T3" fmla="*/ 1969 h 2149"/>
                  <a:gd name="T4" fmla="*/ 408 w 3574"/>
                  <a:gd name="T5" fmla="*/ 1893 h 2149"/>
                  <a:gd name="T6" fmla="*/ 485 w 3574"/>
                  <a:gd name="T7" fmla="*/ 1868 h 2149"/>
                  <a:gd name="T8" fmla="*/ 632 w 3574"/>
                  <a:gd name="T9" fmla="*/ 1749 h 2149"/>
                  <a:gd name="T10" fmla="*/ 744 w 3574"/>
                  <a:gd name="T11" fmla="*/ 1637 h 2149"/>
                  <a:gd name="T12" fmla="*/ 805 w 3574"/>
                  <a:gd name="T13" fmla="*/ 1580 h 2149"/>
                  <a:gd name="T14" fmla="*/ 952 w 3574"/>
                  <a:gd name="T15" fmla="*/ 1509 h 2149"/>
                  <a:gd name="T16" fmla="*/ 1048 w 3574"/>
                  <a:gd name="T17" fmla="*/ 1413 h 2149"/>
                  <a:gd name="T18" fmla="*/ 1148 w 3574"/>
                  <a:gd name="T19" fmla="*/ 1361 h 2149"/>
                  <a:gd name="T20" fmla="*/ 1237 w 3574"/>
                  <a:gd name="T21" fmla="*/ 1308 h 2149"/>
                  <a:gd name="T22" fmla="*/ 1384 w 3574"/>
                  <a:gd name="T23" fmla="*/ 1221 h 2149"/>
                  <a:gd name="T24" fmla="*/ 1512 w 3574"/>
                  <a:gd name="T25" fmla="*/ 1125 h 2149"/>
                  <a:gd name="T26" fmla="*/ 1596 w 3574"/>
                  <a:gd name="T27" fmla="*/ 1089 h 2149"/>
                  <a:gd name="T28" fmla="*/ 1717 w 3574"/>
                  <a:gd name="T29" fmla="*/ 972 h 2149"/>
                  <a:gd name="T30" fmla="*/ 1848 w 3574"/>
                  <a:gd name="T31" fmla="*/ 901 h 2149"/>
                  <a:gd name="T32" fmla="*/ 1960 w 3574"/>
                  <a:gd name="T33" fmla="*/ 853 h 2149"/>
                  <a:gd name="T34" fmla="*/ 2072 w 3574"/>
                  <a:gd name="T35" fmla="*/ 789 h 2149"/>
                  <a:gd name="T36" fmla="*/ 2184 w 3574"/>
                  <a:gd name="T37" fmla="*/ 741 h 2149"/>
                  <a:gd name="T38" fmla="*/ 2312 w 3574"/>
                  <a:gd name="T39" fmla="*/ 629 h 2149"/>
                  <a:gd name="T40" fmla="*/ 2408 w 3574"/>
                  <a:gd name="T41" fmla="*/ 565 h 2149"/>
                  <a:gd name="T42" fmla="*/ 2492 w 3574"/>
                  <a:gd name="T43" fmla="*/ 545 h 2149"/>
                  <a:gd name="T44" fmla="*/ 2632 w 3574"/>
                  <a:gd name="T45" fmla="*/ 437 h 2149"/>
                  <a:gd name="T46" fmla="*/ 2760 w 3574"/>
                  <a:gd name="T47" fmla="*/ 405 h 2149"/>
                  <a:gd name="T48" fmla="*/ 2828 w 3574"/>
                  <a:gd name="T49" fmla="*/ 385 h 2149"/>
                  <a:gd name="T50" fmla="*/ 2968 w 3574"/>
                  <a:gd name="T51" fmla="*/ 261 h 2149"/>
                  <a:gd name="T52" fmla="*/ 3084 w 3574"/>
                  <a:gd name="T53" fmla="*/ 241 h 2149"/>
                  <a:gd name="T54" fmla="*/ 3189 w 3574"/>
                  <a:gd name="T55" fmla="*/ 172 h 2149"/>
                  <a:gd name="T56" fmla="*/ 3352 w 3574"/>
                  <a:gd name="T57" fmla="*/ 85 h 2149"/>
                  <a:gd name="T58" fmla="*/ 3420 w 3574"/>
                  <a:gd name="T59" fmla="*/ 49 h 2149"/>
                  <a:gd name="T60" fmla="*/ 3480 w 3574"/>
                  <a:gd name="T61" fmla="*/ 101 h 2149"/>
                  <a:gd name="T62" fmla="*/ 3413 w 3574"/>
                  <a:gd name="T63" fmla="*/ 138 h 2149"/>
                  <a:gd name="T64" fmla="*/ 3285 w 3574"/>
                  <a:gd name="T65" fmla="*/ 170 h 2149"/>
                  <a:gd name="T66" fmla="*/ 3189 w 3574"/>
                  <a:gd name="T67" fmla="*/ 250 h 2149"/>
                  <a:gd name="T68" fmla="*/ 3016 w 3574"/>
                  <a:gd name="T69" fmla="*/ 341 h 2149"/>
                  <a:gd name="T70" fmla="*/ 2926 w 3574"/>
                  <a:gd name="T71" fmla="*/ 362 h 2149"/>
                  <a:gd name="T72" fmla="*/ 2821 w 3574"/>
                  <a:gd name="T73" fmla="*/ 458 h 2149"/>
                  <a:gd name="T74" fmla="*/ 2680 w 3574"/>
                  <a:gd name="T75" fmla="*/ 517 h 2149"/>
                  <a:gd name="T76" fmla="*/ 2588 w 3574"/>
                  <a:gd name="T77" fmla="*/ 543 h 2149"/>
                  <a:gd name="T78" fmla="*/ 2469 w 3574"/>
                  <a:gd name="T79" fmla="*/ 618 h 2149"/>
                  <a:gd name="T80" fmla="*/ 2373 w 3574"/>
                  <a:gd name="T81" fmla="*/ 698 h 2149"/>
                  <a:gd name="T82" fmla="*/ 2254 w 3574"/>
                  <a:gd name="T83" fmla="*/ 794 h 2149"/>
                  <a:gd name="T84" fmla="*/ 2138 w 3574"/>
                  <a:gd name="T85" fmla="*/ 849 h 2149"/>
                  <a:gd name="T86" fmla="*/ 2028 w 3574"/>
                  <a:gd name="T87" fmla="*/ 879 h 2149"/>
                  <a:gd name="T88" fmla="*/ 1909 w 3574"/>
                  <a:gd name="T89" fmla="*/ 954 h 2149"/>
                  <a:gd name="T90" fmla="*/ 1784 w 3574"/>
                  <a:gd name="T91" fmla="*/ 1029 h 2149"/>
                  <a:gd name="T92" fmla="*/ 1701 w 3574"/>
                  <a:gd name="T93" fmla="*/ 1098 h 2149"/>
                  <a:gd name="T94" fmla="*/ 1560 w 3574"/>
                  <a:gd name="T95" fmla="*/ 1205 h 2149"/>
                  <a:gd name="T96" fmla="*/ 1445 w 3574"/>
                  <a:gd name="T97" fmla="*/ 1274 h 2149"/>
                  <a:gd name="T98" fmla="*/ 1320 w 3574"/>
                  <a:gd name="T99" fmla="*/ 1333 h 2149"/>
                  <a:gd name="T100" fmla="*/ 1221 w 3574"/>
                  <a:gd name="T101" fmla="*/ 1418 h 2149"/>
                  <a:gd name="T102" fmla="*/ 1109 w 3574"/>
                  <a:gd name="T103" fmla="*/ 1466 h 2149"/>
                  <a:gd name="T104" fmla="*/ 968 w 3574"/>
                  <a:gd name="T105" fmla="*/ 1541 h 2149"/>
                  <a:gd name="T106" fmla="*/ 856 w 3574"/>
                  <a:gd name="T107" fmla="*/ 1621 h 2149"/>
                  <a:gd name="T108" fmla="*/ 760 w 3574"/>
                  <a:gd name="T109" fmla="*/ 1701 h 2149"/>
                  <a:gd name="T110" fmla="*/ 700 w 3574"/>
                  <a:gd name="T111" fmla="*/ 1743 h 2149"/>
                  <a:gd name="T112" fmla="*/ 581 w 3574"/>
                  <a:gd name="T113" fmla="*/ 1850 h 2149"/>
                  <a:gd name="T114" fmla="*/ 424 w 3574"/>
                  <a:gd name="T115" fmla="*/ 1957 h 2149"/>
                  <a:gd name="T116" fmla="*/ 312 w 3574"/>
                  <a:gd name="T117" fmla="*/ 2021 h 2149"/>
                  <a:gd name="T118" fmla="*/ 220 w 3574"/>
                  <a:gd name="T119" fmla="*/ 2047 h 2149"/>
                  <a:gd name="T120" fmla="*/ 72 w 3574"/>
                  <a:gd name="T121" fmla="*/ 2149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74" h="2149">
                    <a:moveTo>
                      <a:pt x="40" y="2069"/>
                    </a:moveTo>
                    <a:lnTo>
                      <a:pt x="56" y="2069"/>
                    </a:lnTo>
                    <a:lnTo>
                      <a:pt x="72" y="2069"/>
                    </a:lnTo>
                    <a:lnTo>
                      <a:pt x="44" y="2081"/>
                    </a:lnTo>
                    <a:lnTo>
                      <a:pt x="60" y="2065"/>
                    </a:lnTo>
                    <a:cubicBezTo>
                      <a:pt x="63" y="2062"/>
                      <a:pt x="67" y="2060"/>
                      <a:pt x="71" y="2058"/>
                    </a:cubicBezTo>
                    <a:lnTo>
                      <a:pt x="103" y="2042"/>
                    </a:lnTo>
                    <a:lnTo>
                      <a:pt x="92" y="2049"/>
                    </a:lnTo>
                    <a:lnTo>
                      <a:pt x="108" y="2033"/>
                    </a:lnTo>
                    <a:cubicBezTo>
                      <a:pt x="116" y="2026"/>
                      <a:pt x="126" y="2021"/>
                      <a:pt x="136" y="2021"/>
                    </a:cubicBezTo>
                    <a:lnTo>
                      <a:pt x="152" y="2021"/>
                    </a:lnTo>
                    <a:lnTo>
                      <a:pt x="168" y="2021"/>
                    </a:lnTo>
                    <a:lnTo>
                      <a:pt x="133" y="2044"/>
                    </a:lnTo>
                    <a:lnTo>
                      <a:pt x="149" y="2012"/>
                    </a:lnTo>
                    <a:cubicBezTo>
                      <a:pt x="151" y="2008"/>
                      <a:pt x="153" y="2004"/>
                      <a:pt x="156" y="2001"/>
                    </a:cubicBezTo>
                    <a:lnTo>
                      <a:pt x="172" y="1985"/>
                    </a:lnTo>
                    <a:cubicBezTo>
                      <a:pt x="180" y="1978"/>
                      <a:pt x="190" y="1973"/>
                      <a:pt x="200" y="1973"/>
                    </a:cubicBezTo>
                    <a:lnTo>
                      <a:pt x="216" y="1973"/>
                    </a:lnTo>
                    <a:lnTo>
                      <a:pt x="232" y="1973"/>
                    </a:lnTo>
                    <a:lnTo>
                      <a:pt x="248" y="1973"/>
                    </a:lnTo>
                    <a:lnTo>
                      <a:pt x="220" y="1985"/>
                    </a:lnTo>
                    <a:lnTo>
                      <a:pt x="236" y="1969"/>
                    </a:lnTo>
                    <a:lnTo>
                      <a:pt x="252" y="1953"/>
                    </a:lnTo>
                    <a:cubicBezTo>
                      <a:pt x="260" y="1946"/>
                      <a:pt x="270" y="1941"/>
                      <a:pt x="280" y="1941"/>
                    </a:cubicBezTo>
                    <a:lnTo>
                      <a:pt x="312" y="1941"/>
                    </a:lnTo>
                    <a:lnTo>
                      <a:pt x="284" y="1953"/>
                    </a:lnTo>
                    <a:lnTo>
                      <a:pt x="300" y="1937"/>
                    </a:lnTo>
                    <a:lnTo>
                      <a:pt x="316" y="1921"/>
                    </a:lnTo>
                    <a:lnTo>
                      <a:pt x="332" y="1905"/>
                    </a:lnTo>
                    <a:cubicBezTo>
                      <a:pt x="340" y="1898"/>
                      <a:pt x="350" y="1893"/>
                      <a:pt x="360" y="1893"/>
                    </a:cubicBezTo>
                    <a:lnTo>
                      <a:pt x="376" y="1893"/>
                    </a:lnTo>
                    <a:lnTo>
                      <a:pt x="392" y="1893"/>
                    </a:lnTo>
                    <a:lnTo>
                      <a:pt x="408" y="1893"/>
                    </a:lnTo>
                    <a:lnTo>
                      <a:pt x="380" y="1905"/>
                    </a:lnTo>
                    <a:lnTo>
                      <a:pt x="396" y="1889"/>
                    </a:lnTo>
                    <a:cubicBezTo>
                      <a:pt x="404" y="1882"/>
                      <a:pt x="414" y="1877"/>
                      <a:pt x="424" y="1877"/>
                    </a:cubicBezTo>
                    <a:lnTo>
                      <a:pt x="440" y="1877"/>
                    </a:lnTo>
                    <a:lnTo>
                      <a:pt x="405" y="1900"/>
                    </a:lnTo>
                    <a:lnTo>
                      <a:pt x="421" y="1868"/>
                    </a:lnTo>
                    <a:cubicBezTo>
                      <a:pt x="427" y="1854"/>
                      <a:pt x="441" y="1845"/>
                      <a:pt x="456" y="1845"/>
                    </a:cubicBezTo>
                    <a:lnTo>
                      <a:pt x="472" y="1845"/>
                    </a:lnTo>
                    <a:lnTo>
                      <a:pt x="488" y="1845"/>
                    </a:lnTo>
                    <a:lnTo>
                      <a:pt x="520" y="1845"/>
                    </a:lnTo>
                    <a:lnTo>
                      <a:pt x="485" y="1868"/>
                    </a:lnTo>
                    <a:lnTo>
                      <a:pt x="501" y="1836"/>
                    </a:lnTo>
                    <a:lnTo>
                      <a:pt x="517" y="1804"/>
                    </a:lnTo>
                    <a:cubicBezTo>
                      <a:pt x="519" y="1800"/>
                      <a:pt x="521" y="1796"/>
                      <a:pt x="524" y="1793"/>
                    </a:cubicBezTo>
                    <a:lnTo>
                      <a:pt x="540" y="1777"/>
                    </a:lnTo>
                    <a:cubicBezTo>
                      <a:pt x="548" y="1770"/>
                      <a:pt x="558" y="1765"/>
                      <a:pt x="568" y="1765"/>
                    </a:cubicBezTo>
                    <a:lnTo>
                      <a:pt x="584" y="1765"/>
                    </a:lnTo>
                    <a:lnTo>
                      <a:pt x="556" y="1777"/>
                    </a:lnTo>
                    <a:lnTo>
                      <a:pt x="572" y="1761"/>
                    </a:lnTo>
                    <a:cubicBezTo>
                      <a:pt x="580" y="1754"/>
                      <a:pt x="590" y="1749"/>
                      <a:pt x="600" y="1749"/>
                    </a:cubicBezTo>
                    <a:lnTo>
                      <a:pt x="616" y="1749"/>
                    </a:lnTo>
                    <a:lnTo>
                      <a:pt x="632" y="1749"/>
                    </a:lnTo>
                    <a:lnTo>
                      <a:pt x="597" y="1772"/>
                    </a:lnTo>
                    <a:lnTo>
                      <a:pt x="613" y="1740"/>
                    </a:lnTo>
                    <a:lnTo>
                      <a:pt x="629" y="1708"/>
                    </a:lnTo>
                    <a:cubicBezTo>
                      <a:pt x="631" y="1704"/>
                      <a:pt x="633" y="1700"/>
                      <a:pt x="636" y="1697"/>
                    </a:cubicBezTo>
                    <a:lnTo>
                      <a:pt x="652" y="1681"/>
                    </a:lnTo>
                    <a:cubicBezTo>
                      <a:pt x="655" y="1678"/>
                      <a:pt x="659" y="1676"/>
                      <a:pt x="663" y="1674"/>
                    </a:cubicBezTo>
                    <a:lnTo>
                      <a:pt x="695" y="1658"/>
                    </a:lnTo>
                    <a:lnTo>
                      <a:pt x="684" y="1665"/>
                    </a:lnTo>
                    <a:lnTo>
                      <a:pt x="700" y="1649"/>
                    </a:lnTo>
                    <a:cubicBezTo>
                      <a:pt x="708" y="1642"/>
                      <a:pt x="718" y="1637"/>
                      <a:pt x="728" y="1637"/>
                    </a:cubicBezTo>
                    <a:lnTo>
                      <a:pt x="744" y="1637"/>
                    </a:lnTo>
                    <a:lnTo>
                      <a:pt x="716" y="1649"/>
                    </a:lnTo>
                    <a:lnTo>
                      <a:pt x="732" y="1633"/>
                    </a:lnTo>
                    <a:cubicBezTo>
                      <a:pt x="740" y="1626"/>
                      <a:pt x="750" y="1621"/>
                      <a:pt x="760" y="1621"/>
                    </a:cubicBezTo>
                    <a:lnTo>
                      <a:pt x="776" y="1621"/>
                    </a:lnTo>
                    <a:lnTo>
                      <a:pt x="748" y="1633"/>
                    </a:lnTo>
                    <a:lnTo>
                      <a:pt x="764" y="1617"/>
                    </a:lnTo>
                    <a:lnTo>
                      <a:pt x="780" y="1601"/>
                    </a:lnTo>
                    <a:cubicBezTo>
                      <a:pt x="788" y="1594"/>
                      <a:pt x="798" y="1589"/>
                      <a:pt x="808" y="1589"/>
                    </a:cubicBezTo>
                    <a:lnTo>
                      <a:pt x="824" y="1589"/>
                    </a:lnTo>
                    <a:lnTo>
                      <a:pt x="789" y="1612"/>
                    </a:lnTo>
                    <a:lnTo>
                      <a:pt x="805" y="1580"/>
                    </a:lnTo>
                    <a:cubicBezTo>
                      <a:pt x="807" y="1576"/>
                      <a:pt x="809" y="1572"/>
                      <a:pt x="812" y="1569"/>
                    </a:cubicBezTo>
                    <a:lnTo>
                      <a:pt x="828" y="1553"/>
                    </a:lnTo>
                    <a:cubicBezTo>
                      <a:pt x="836" y="1546"/>
                      <a:pt x="846" y="1541"/>
                      <a:pt x="856" y="1541"/>
                    </a:cubicBezTo>
                    <a:lnTo>
                      <a:pt x="872" y="1541"/>
                    </a:lnTo>
                    <a:lnTo>
                      <a:pt x="888" y="1541"/>
                    </a:lnTo>
                    <a:lnTo>
                      <a:pt x="871" y="1546"/>
                    </a:lnTo>
                    <a:lnTo>
                      <a:pt x="903" y="1530"/>
                    </a:lnTo>
                    <a:lnTo>
                      <a:pt x="892" y="1537"/>
                    </a:lnTo>
                    <a:lnTo>
                      <a:pt x="908" y="1521"/>
                    </a:lnTo>
                    <a:cubicBezTo>
                      <a:pt x="916" y="1514"/>
                      <a:pt x="926" y="1509"/>
                      <a:pt x="936" y="1509"/>
                    </a:cubicBezTo>
                    <a:lnTo>
                      <a:pt x="952" y="1509"/>
                    </a:lnTo>
                    <a:lnTo>
                      <a:pt x="915" y="1537"/>
                    </a:lnTo>
                    <a:lnTo>
                      <a:pt x="931" y="1489"/>
                    </a:lnTo>
                    <a:cubicBezTo>
                      <a:pt x="936" y="1472"/>
                      <a:pt x="951" y="1461"/>
                      <a:pt x="968" y="1461"/>
                    </a:cubicBezTo>
                    <a:lnTo>
                      <a:pt x="984" y="1461"/>
                    </a:lnTo>
                    <a:lnTo>
                      <a:pt x="1000" y="1461"/>
                    </a:lnTo>
                    <a:lnTo>
                      <a:pt x="972" y="1473"/>
                    </a:lnTo>
                    <a:lnTo>
                      <a:pt x="988" y="1457"/>
                    </a:lnTo>
                    <a:lnTo>
                      <a:pt x="981" y="1468"/>
                    </a:lnTo>
                    <a:lnTo>
                      <a:pt x="997" y="1436"/>
                    </a:lnTo>
                    <a:cubicBezTo>
                      <a:pt x="1003" y="1422"/>
                      <a:pt x="1017" y="1413"/>
                      <a:pt x="1032" y="1413"/>
                    </a:cubicBezTo>
                    <a:lnTo>
                      <a:pt x="1048" y="1413"/>
                    </a:lnTo>
                    <a:lnTo>
                      <a:pt x="1064" y="1413"/>
                    </a:lnTo>
                    <a:lnTo>
                      <a:pt x="1036" y="1425"/>
                    </a:lnTo>
                    <a:lnTo>
                      <a:pt x="1052" y="1409"/>
                    </a:lnTo>
                    <a:cubicBezTo>
                      <a:pt x="1055" y="1406"/>
                      <a:pt x="1059" y="1404"/>
                      <a:pt x="1063" y="1402"/>
                    </a:cubicBezTo>
                    <a:lnTo>
                      <a:pt x="1095" y="1386"/>
                    </a:lnTo>
                    <a:cubicBezTo>
                      <a:pt x="1100" y="1383"/>
                      <a:pt x="1106" y="1381"/>
                      <a:pt x="1112" y="1381"/>
                    </a:cubicBezTo>
                    <a:lnTo>
                      <a:pt x="1128" y="1381"/>
                    </a:lnTo>
                    <a:lnTo>
                      <a:pt x="1144" y="1381"/>
                    </a:lnTo>
                    <a:lnTo>
                      <a:pt x="1116" y="1393"/>
                    </a:lnTo>
                    <a:lnTo>
                      <a:pt x="1132" y="1377"/>
                    </a:lnTo>
                    <a:lnTo>
                      <a:pt x="1148" y="1361"/>
                    </a:lnTo>
                    <a:cubicBezTo>
                      <a:pt x="1156" y="1354"/>
                      <a:pt x="1166" y="1349"/>
                      <a:pt x="1176" y="1349"/>
                    </a:cubicBezTo>
                    <a:lnTo>
                      <a:pt x="1192" y="1349"/>
                    </a:lnTo>
                    <a:lnTo>
                      <a:pt x="1164" y="1361"/>
                    </a:lnTo>
                    <a:lnTo>
                      <a:pt x="1180" y="1345"/>
                    </a:lnTo>
                    <a:lnTo>
                      <a:pt x="1196" y="1329"/>
                    </a:lnTo>
                    <a:lnTo>
                      <a:pt x="1212" y="1313"/>
                    </a:lnTo>
                    <a:cubicBezTo>
                      <a:pt x="1220" y="1306"/>
                      <a:pt x="1230" y="1301"/>
                      <a:pt x="1240" y="1301"/>
                    </a:cubicBezTo>
                    <a:lnTo>
                      <a:pt x="1256" y="1301"/>
                    </a:lnTo>
                    <a:lnTo>
                      <a:pt x="1228" y="1313"/>
                    </a:lnTo>
                    <a:lnTo>
                      <a:pt x="1244" y="1297"/>
                    </a:lnTo>
                    <a:lnTo>
                      <a:pt x="1237" y="1308"/>
                    </a:lnTo>
                    <a:lnTo>
                      <a:pt x="1253" y="1276"/>
                    </a:lnTo>
                    <a:cubicBezTo>
                      <a:pt x="1259" y="1262"/>
                      <a:pt x="1273" y="1253"/>
                      <a:pt x="1288" y="1253"/>
                    </a:cubicBezTo>
                    <a:lnTo>
                      <a:pt x="1320" y="1253"/>
                    </a:lnTo>
                    <a:lnTo>
                      <a:pt x="1292" y="1265"/>
                    </a:lnTo>
                    <a:lnTo>
                      <a:pt x="1308" y="1249"/>
                    </a:lnTo>
                    <a:cubicBezTo>
                      <a:pt x="1316" y="1242"/>
                      <a:pt x="1326" y="1237"/>
                      <a:pt x="1336" y="1237"/>
                    </a:cubicBezTo>
                    <a:lnTo>
                      <a:pt x="1352" y="1237"/>
                    </a:lnTo>
                    <a:lnTo>
                      <a:pt x="1368" y="1237"/>
                    </a:lnTo>
                    <a:lnTo>
                      <a:pt x="1340" y="1249"/>
                    </a:lnTo>
                    <a:lnTo>
                      <a:pt x="1356" y="1233"/>
                    </a:lnTo>
                    <a:cubicBezTo>
                      <a:pt x="1364" y="1226"/>
                      <a:pt x="1374" y="1221"/>
                      <a:pt x="1384" y="1221"/>
                    </a:cubicBezTo>
                    <a:lnTo>
                      <a:pt x="1400" y="1221"/>
                    </a:lnTo>
                    <a:lnTo>
                      <a:pt x="1372" y="1233"/>
                    </a:lnTo>
                    <a:lnTo>
                      <a:pt x="1388" y="1217"/>
                    </a:lnTo>
                    <a:lnTo>
                      <a:pt x="1404" y="1201"/>
                    </a:lnTo>
                    <a:lnTo>
                      <a:pt x="1420" y="1185"/>
                    </a:lnTo>
                    <a:cubicBezTo>
                      <a:pt x="1428" y="1178"/>
                      <a:pt x="1438" y="1173"/>
                      <a:pt x="1448" y="1173"/>
                    </a:cubicBezTo>
                    <a:lnTo>
                      <a:pt x="1464" y="1173"/>
                    </a:lnTo>
                    <a:lnTo>
                      <a:pt x="1436" y="1185"/>
                    </a:lnTo>
                    <a:lnTo>
                      <a:pt x="1452" y="1169"/>
                    </a:lnTo>
                    <a:lnTo>
                      <a:pt x="1484" y="1137"/>
                    </a:lnTo>
                    <a:cubicBezTo>
                      <a:pt x="1492" y="1130"/>
                      <a:pt x="1502" y="1125"/>
                      <a:pt x="1512" y="1125"/>
                    </a:cubicBezTo>
                    <a:lnTo>
                      <a:pt x="1528" y="1125"/>
                    </a:lnTo>
                    <a:lnTo>
                      <a:pt x="1544" y="1125"/>
                    </a:lnTo>
                    <a:lnTo>
                      <a:pt x="1560" y="1125"/>
                    </a:lnTo>
                    <a:lnTo>
                      <a:pt x="1532" y="1137"/>
                    </a:lnTo>
                    <a:lnTo>
                      <a:pt x="1548" y="1121"/>
                    </a:lnTo>
                    <a:lnTo>
                      <a:pt x="1541" y="1132"/>
                    </a:lnTo>
                    <a:lnTo>
                      <a:pt x="1557" y="1100"/>
                    </a:lnTo>
                    <a:cubicBezTo>
                      <a:pt x="1563" y="1086"/>
                      <a:pt x="1577" y="1077"/>
                      <a:pt x="1592" y="1077"/>
                    </a:cubicBezTo>
                    <a:lnTo>
                      <a:pt x="1608" y="1077"/>
                    </a:lnTo>
                    <a:lnTo>
                      <a:pt x="1624" y="1077"/>
                    </a:lnTo>
                    <a:lnTo>
                      <a:pt x="1596" y="1089"/>
                    </a:lnTo>
                    <a:lnTo>
                      <a:pt x="1612" y="1073"/>
                    </a:lnTo>
                    <a:lnTo>
                      <a:pt x="1628" y="1057"/>
                    </a:lnTo>
                    <a:lnTo>
                      <a:pt x="1644" y="1041"/>
                    </a:lnTo>
                    <a:cubicBezTo>
                      <a:pt x="1652" y="1034"/>
                      <a:pt x="1662" y="1029"/>
                      <a:pt x="1672" y="1029"/>
                    </a:cubicBezTo>
                    <a:lnTo>
                      <a:pt x="1688" y="1029"/>
                    </a:lnTo>
                    <a:lnTo>
                      <a:pt x="1655" y="1047"/>
                    </a:lnTo>
                    <a:lnTo>
                      <a:pt x="1687" y="999"/>
                    </a:lnTo>
                    <a:cubicBezTo>
                      <a:pt x="1695" y="988"/>
                      <a:pt x="1707" y="981"/>
                      <a:pt x="1720" y="981"/>
                    </a:cubicBezTo>
                    <a:lnTo>
                      <a:pt x="1736" y="981"/>
                    </a:lnTo>
                    <a:lnTo>
                      <a:pt x="1701" y="1004"/>
                    </a:lnTo>
                    <a:lnTo>
                      <a:pt x="1717" y="972"/>
                    </a:lnTo>
                    <a:cubicBezTo>
                      <a:pt x="1723" y="958"/>
                      <a:pt x="1737" y="949"/>
                      <a:pt x="1752" y="949"/>
                    </a:cubicBezTo>
                    <a:lnTo>
                      <a:pt x="1768" y="949"/>
                    </a:lnTo>
                    <a:lnTo>
                      <a:pt x="1784" y="949"/>
                    </a:lnTo>
                    <a:lnTo>
                      <a:pt x="1756" y="961"/>
                    </a:lnTo>
                    <a:lnTo>
                      <a:pt x="1772" y="945"/>
                    </a:lnTo>
                    <a:lnTo>
                      <a:pt x="1788" y="929"/>
                    </a:lnTo>
                    <a:cubicBezTo>
                      <a:pt x="1796" y="922"/>
                      <a:pt x="1806" y="917"/>
                      <a:pt x="1816" y="917"/>
                    </a:cubicBezTo>
                    <a:lnTo>
                      <a:pt x="1832" y="917"/>
                    </a:lnTo>
                    <a:lnTo>
                      <a:pt x="1804" y="929"/>
                    </a:lnTo>
                    <a:lnTo>
                      <a:pt x="1820" y="913"/>
                    </a:lnTo>
                    <a:cubicBezTo>
                      <a:pt x="1828" y="906"/>
                      <a:pt x="1838" y="901"/>
                      <a:pt x="1848" y="901"/>
                    </a:cubicBezTo>
                    <a:lnTo>
                      <a:pt x="1864" y="901"/>
                    </a:lnTo>
                    <a:lnTo>
                      <a:pt x="1836" y="913"/>
                    </a:lnTo>
                    <a:lnTo>
                      <a:pt x="1852" y="897"/>
                    </a:lnTo>
                    <a:cubicBezTo>
                      <a:pt x="1855" y="894"/>
                      <a:pt x="1859" y="892"/>
                      <a:pt x="1863" y="890"/>
                    </a:cubicBezTo>
                    <a:lnTo>
                      <a:pt x="1895" y="874"/>
                    </a:lnTo>
                    <a:cubicBezTo>
                      <a:pt x="1900" y="871"/>
                      <a:pt x="1906" y="869"/>
                      <a:pt x="1912" y="869"/>
                    </a:cubicBezTo>
                    <a:lnTo>
                      <a:pt x="1928" y="869"/>
                    </a:lnTo>
                    <a:lnTo>
                      <a:pt x="1900" y="881"/>
                    </a:lnTo>
                    <a:lnTo>
                      <a:pt x="1916" y="865"/>
                    </a:lnTo>
                    <a:cubicBezTo>
                      <a:pt x="1924" y="858"/>
                      <a:pt x="1934" y="853"/>
                      <a:pt x="1944" y="853"/>
                    </a:cubicBezTo>
                    <a:lnTo>
                      <a:pt x="1960" y="853"/>
                    </a:lnTo>
                    <a:lnTo>
                      <a:pt x="1976" y="853"/>
                    </a:lnTo>
                    <a:lnTo>
                      <a:pt x="1941" y="876"/>
                    </a:lnTo>
                    <a:lnTo>
                      <a:pt x="1957" y="844"/>
                    </a:lnTo>
                    <a:cubicBezTo>
                      <a:pt x="1963" y="830"/>
                      <a:pt x="1977" y="821"/>
                      <a:pt x="1992" y="821"/>
                    </a:cubicBezTo>
                    <a:lnTo>
                      <a:pt x="2008" y="821"/>
                    </a:lnTo>
                    <a:lnTo>
                      <a:pt x="2024" y="821"/>
                    </a:lnTo>
                    <a:lnTo>
                      <a:pt x="1996" y="833"/>
                    </a:lnTo>
                    <a:lnTo>
                      <a:pt x="2012" y="817"/>
                    </a:lnTo>
                    <a:lnTo>
                      <a:pt x="2028" y="801"/>
                    </a:lnTo>
                    <a:cubicBezTo>
                      <a:pt x="2036" y="794"/>
                      <a:pt x="2046" y="789"/>
                      <a:pt x="2056" y="789"/>
                    </a:cubicBezTo>
                    <a:lnTo>
                      <a:pt x="2072" y="789"/>
                    </a:lnTo>
                    <a:lnTo>
                      <a:pt x="2088" y="789"/>
                    </a:lnTo>
                    <a:lnTo>
                      <a:pt x="2071" y="794"/>
                    </a:lnTo>
                    <a:lnTo>
                      <a:pt x="2103" y="778"/>
                    </a:lnTo>
                    <a:lnTo>
                      <a:pt x="2092" y="785"/>
                    </a:lnTo>
                    <a:lnTo>
                      <a:pt x="2108" y="769"/>
                    </a:lnTo>
                    <a:cubicBezTo>
                      <a:pt x="2116" y="762"/>
                      <a:pt x="2126" y="757"/>
                      <a:pt x="2136" y="757"/>
                    </a:cubicBezTo>
                    <a:lnTo>
                      <a:pt x="2152" y="757"/>
                    </a:lnTo>
                    <a:lnTo>
                      <a:pt x="2168" y="757"/>
                    </a:lnTo>
                    <a:lnTo>
                      <a:pt x="2140" y="769"/>
                    </a:lnTo>
                    <a:lnTo>
                      <a:pt x="2156" y="753"/>
                    </a:lnTo>
                    <a:cubicBezTo>
                      <a:pt x="2164" y="746"/>
                      <a:pt x="2174" y="741"/>
                      <a:pt x="2184" y="741"/>
                    </a:cubicBezTo>
                    <a:lnTo>
                      <a:pt x="2200" y="741"/>
                    </a:lnTo>
                    <a:lnTo>
                      <a:pt x="2216" y="741"/>
                    </a:lnTo>
                    <a:lnTo>
                      <a:pt x="2179" y="769"/>
                    </a:lnTo>
                    <a:lnTo>
                      <a:pt x="2195" y="721"/>
                    </a:lnTo>
                    <a:cubicBezTo>
                      <a:pt x="2196" y="715"/>
                      <a:pt x="2200" y="710"/>
                      <a:pt x="2204" y="705"/>
                    </a:cubicBezTo>
                    <a:lnTo>
                      <a:pt x="2220" y="689"/>
                    </a:lnTo>
                    <a:lnTo>
                      <a:pt x="2236" y="673"/>
                    </a:lnTo>
                    <a:lnTo>
                      <a:pt x="2252" y="657"/>
                    </a:lnTo>
                    <a:cubicBezTo>
                      <a:pt x="2255" y="654"/>
                      <a:pt x="2259" y="652"/>
                      <a:pt x="2263" y="650"/>
                    </a:cubicBezTo>
                    <a:lnTo>
                      <a:pt x="2295" y="634"/>
                    </a:lnTo>
                    <a:cubicBezTo>
                      <a:pt x="2300" y="631"/>
                      <a:pt x="2306" y="629"/>
                      <a:pt x="2312" y="629"/>
                    </a:cubicBezTo>
                    <a:lnTo>
                      <a:pt x="2328" y="629"/>
                    </a:lnTo>
                    <a:lnTo>
                      <a:pt x="2344" y="629"/>
                    </a:lnTo>
                    <a:lnTo>
                      <a:pt x="2316" y="641"/>
                    </a:lnTo>
                    <a:lnTo>
                      <a:pt x="2332" y="625"/>
                    </a:lnTo>
                    <a:cubicBezTo>
                      <a:pt x="2340" y="618"/>
                      <a:pt x="2350" y="613"/>
                      <a:pt x="2360" y="613"/>
                    </a:cubicBezTo>
                    <a:lnTo>
                      <a:pt x="2376" y="613"/>
                    </a:lnTo>
                    <a:lnTo>
                      <a:pt x="2348" y="625"/>
                    </a:lnTo>
                    <a:lnTo>
                      <a:pt x="2364" y="609"/>
                    </a:lnTo>
                    <a:lnTo>
                      <a:pt x="2357" y="620"/>
                    </a:lnTo>
                    <a:lnTo>
                      <a:pt x="2373" y="588"/>
                    </a:lnTo>
                    <a:cubicBezTo>
                      <a:pt x="2379" y="574"/>
                      <a:pt x="2393" y="565"/>
                      <a:pt x="2408" y="565"/>
                    </a:cubicBezTo>
                    <a:lnTo>
                      <a:pt x="2424" y="565"/>
                    </a:lnTo>
                    <a:lnTo>
                      <a:pt x="2396" y="577"/>
                    </a:lnTo>
                    <a:lnTo>
                      <a:pt x="2412" y="561"/>
                    </a:lnTo>
                    <a:cubicBezTo>
                      <a:pt x="2420" y="554"/>
                      <a:pt x="2430" y="549"/>
                      <a:pt x="2440" y="549"/>
                    </a:cubicBezTo>
                    <a:lnTo>
                      <a:pt x="2456" y="549"/>
                    </a:lnTo>
                    <a:lnTo>
                      <a:pt x="2428" y="561"/>
                    </a:lnTo>
                    <a:lnTo>
                      <a:pt x="2444" y="545"/>
                    </a:lnTo>
                    <a:cubicBezTo>
                      <a:pt x="2452" y="538"/>
                      <a:pt x="2462" y="533"/>
                      <a:pt x="2472" y="533"/>
                    </a:cubicBezTo>
                    <a:lnTo>
                      <a:pt x="2488" y="533"/>
                    </a:lnTo>
                    <a:lnTo>
                      <a:pt x="2520" y="533"/>
                    </a:lnTo>
                    <a:lnTo>
                      <a:pt x="2492" y="545"/>
                    </a:lnTo>
                    <a:lnTo>
                      <a:pt x="2508" y="529"/>
                    </a:lnTo>
                    <a:lnTo>
                      <a:pt x="2501" y="540"/>
                    </a:lnTo>
                    <a:lnTo>
                      <a:pt x="2517" y="508"/>
                    </a:lnTo>
                    <a:cubicBezTo>
                      <a:pt x="2523" y="494"/>
                      <a:pt x="2537" y="485"/>
                      <a:pt x="2552" y="485"/>
                    </a:cubicBezTo>
                    <a:lnTo>
                      <a:pt x="2568" y="485"/>
                    </a:lnTo>
                    <a:lnTo>
                      <a:pt x="2540" y="497"/>
                    </a:lnTo>
                    <a:lnTo>
                      <a:pt x="2556" y="481"/>
                    </a:lnTo>
                    <a:lnTo>
                      <a:pt x="2572" y="465"/>
                    </a:lnTo>
                    <a:lnTo>
                      <a:pt x="2588" y="449"/>
                    </a:lnTo>
                    <a:cubicBezTo>
                      <a:pt x="2596" y="442"/>
                      <a:pt x="2606" y="437"/>
                      <a:pt x="2616" y="437"/>
                    </a:cubicBezTo>
                    <a:lnTo>
                      <a:pt x="2632" y="437"/>
                    </a:lnTo>
                    <a:lnTo>
                      <a:pt x="2648" y="437"/>
                    </a:lnTo>
                    <a:lnTo>
                      <a:pt x="2664" y="437"/>
                    </a:lnTo>
                    <a:lnTo>
                      <a:pt x="2680" y="437"/>
                    </a:lnTo>
                    <a:lnTo>
                      <a:pt x="2663" y="442"/>
                    </a:lnTo>
                    <a:lnTo>
                      <a:pt x="2695" y="426"/>
                    </a:lnTo>
                    <a:cubicBezTo>
                      <a:pt x="2700" y="423"/>
                      <a:pt x="2706" y="421"/>
                      <a:pt x="2712" y="421"/>
                    </a:cubicBezTo>
                    <a:lnTo>
                      <a:pt x="2728" y="421"/>
                    </a:lnTo>
                    <a:lnTo>
                      <a:pt x="2700" y="433"/>
                    </a:lnTo>
                    <a:lnTo>
                      <a:pt x="2716" y="417"/>
                    </a:lnTo>
                    <a:cubicBezTo>
                      <a:pt x="2724" y="410"/>
                      <a:pt x="2734" y="405"/>
                      <a:pt x="2744" y="405"/>
                    </a:cubicBezTo>
                    <a:lnTo>
                      <a:pt x="2760" y="405"/>
                    </a:lnTo>
                    <a:lnTo>
                      <a:pt x="2776" y="405"/>
                    </a:lnTo>
                    <a:lnTo>
                      <a:pt x="2748" y="417"/>
                    </a:lnTo>
                    <a:lnTo>
                      <a:pt x="2764" y="401"/>
                    </a:lnTo>
                    <a:cubicBezTo>
                      <a:pt x="2772" y="394"/>
                      <a:pt x="2782" y="389"/>
                      <a:pt x="2792" y="389"/>
                    </a:cubicBezTo>
                    <a:lnTo>
                      <a:pt x="2808" y="389"/>
                    </a:lnTo>
                    <a:lnTo>
                      <a:pt x="2824" y="389"/>
                    </a:lnTo>
                    <a:lnTo>
                      <a:pt x="2796" y="401"/>
                    </a:lnTo>
                    <a:lnTo>
                      <a:pt x="2812" y="385"/>
                    </a:lnTo>
                    <a:cubicBezTo>
                      <a:pt x="2820" y="378"/>
                      <a:pt x="2830" y="373"/>
                      <a:pt x="2840" y="373"/>
                    </a:cubicBezTo>
                    <a:lnTo>
                      <a:pt x="2856" y="373"/>
                    </a:lnTo>
                    <a:lnTo>
                      <a:pt x="2828" y="385"/>
                    </a:lnTo>
                    <a:lnTo>
                      <a:pt x="2844" y="369"/>
                    </a:lnTo>
                    <a:lnTo>
                      <a:pt x="2835" y="385"/>
                    </a:lnTo>
                    <a:lnTo>
                      <a:pt x="2851" y="337"/>
                    </a:lnTo>
                    <a:cubicBezTo>
                      <a:pt x="2854" y="327"/>
                      <a:pt x="2861" y="318"/>
                      <a:pt x="2871" y="314"/>
                    </a:cubicBezTo>
                    <a:lnTo>
                      <a:pt x="2903" y="298"/>
                    </a:lnTo>
                    <a:cubicBezTo>
                      <a:pt x="2908" y="295"/>
                      <a:pt x="2914" y="293"/>
                      <a:pt x="2920" y="293"/>
                    </a:cubicBezTo>
                    <a:lnTo>
                      <a:pt x="2936" y="293"/>
                    </a:lnTo>
                    <a:lnTo>
                      <a:pt x="2952" y="293"/>
                    </a:lnTo>
                    <a:lnTo>
                      <a:pt x="2917" y="316"/>
                    </a:lnTo>
                    <a:lnTo>
                      <a:pt x="2933" y="284"/>
                    </a:lnTo>
                    <a:cubicBezTo>
                      <a:pt x="2939" y="270"/>
                      <a:pt x="2953" y="261"/>
                      <a:pt x="2968" y="261"/>
                    </a:cubicBezTo>
                    <a:lnTo>
                      <a:pt x="2984" y="261"/>
                    </a:lnTo>
                    <a:lnTo>
                      <a:pt x="3000" y="261"/>
                    </a:lnTo>
                    <a:lnTo>
                      <a:pt x="3016" y="261"/>
                    </a:lnTo>
                    <a:lnTo>
                      <a:pt x="3032" y="261"/>
                    </a:lnTo>
                    <a:lnTo>
                      <a:pt x="3048" y="261"/>
                    </a:lnTo>
                    <a:lnTo>
                      <a:pt x="3064" y="261"/>
                    </a:lnTo>
                    <a:lnTo>
                      <a:pt x="3036" y="273"/>
                    </a:lnTo>
                    <a:lnTo>
                      <a:pt x="3052" y="257"/>
                    </a:lnTo>
                    <a:cubicBezTo>
                      <a:pt x="3055" y="254"/>
                      <a:pt x="3059" y="252"/>
                      <a:pt x="3063" y="250"/>
                    </a:cubicBezTo>
                    <a:lnTo>
                      <a:pt x="3095" y="234"/>
                    </a:lnTo>
                    <a:lnTo>
                      <a:pt x="3084" y="241"/>
                    </a:lnTo>
                    <a:lnTo>
                      <a:pt x="3100" y="225"/>
                    </a:lnTo>
                    <a:lnTo>
                      <a:pt x="3116" y="209"/>
                    </a:lnTo>
                    <a:lnTo>
                      <a:pt x="3132" y="193"/>
                    </a:lnTo>
                    <a:lnTo>
                      <a:pt x="3148" y="177"/>
                    </a:lnTo>
                    <a:cubicBezTo>
                      <a:pt x="3156" y="170"/>
                      <a:pt x="3166" y="165"/>
                      <a:pt x="3176" y="165"/>
                    </a:cubicBezTo>
                    <a:lnTo>
                      <a:pt x="3192" y="165"/>
                    </a:lnTo>
                    <a:lnTo>
                      <a:pt x="3164" y="177"/>
                    </a:lnTo>
                    <a:lnTo>
                      <a:pt x="3180" y="161"/>
                    </a:lnTo>
                    <a:cubicBezTo>
                      <a:pt x="3188" y="154"/>
                      <a:pt x="3198" y="149"/>
                      <a:pt x="3208" y="149"/>
                    </a:cubicBezTo>
                    <a:lnTo>
                      <a:pt x="3224" y="149"/>
                    </a:lnTo>
                    <a:lnTo>
                      <a:pt x="3189" y="172"/>
                    </a:lnTo>
                    <a:lnTo>
                      <a:pt x="3205" y="140"/>
                    </a:lnTo>
                    <a:cubicBezTo>
                      <a:pt x="3207" y="136"/>
                      <a:pt x="3209" y="132"/>
                      <a:pt x="3212" y="129"/>
                    </a:cubicBezTo>
                    <a:lnTo>
                      <a:pt x="3228" y="113"/>
                    </a:lnTo>
                    <a:cubicBezTo>
                      <a:pt x="3236" y="106"/>
                      <a:pt x="3246" y="101"/>
                      <a:pt x="3256" y="101"/>
                    </a:cubicBezTo>
                    <a:lnTo>
                      <a:pt x="3272" y="101"/>
                    </a:lnTo>
                    <a:lnTo>
                      <a:pt x="3288" y="101"/>
                    </a:lnTo>
                    <a:lnTo>
                      <a:pt x="3320" y="101"/>
                    </a:lnTo>
                    <a:lnTo>
                      <a:pt x="3336" y="101"/>
                    </a:lnTo>
                    <a:lnTo>
                      <a:pt x="3308" y="113"/>
                    </a:lnTo>
                    <a:lnTo>
                      <a:pt x="3324" y="97"/>
                    </a:lnTo>
                    <a:cubicBezTo>
                      <a:pt x="3332" y="90"/>
                      <a:pt x="3342" y="85"/>
                      <a:pt x="3352" y="85"/>
                    </a:cubicBezTo>
                    <a:lnTo>
                      <a:pt x="3368" y="85"/>
                    </a:lnTo>
                    <a:lnTo>
                      <a:pt x="3340" y="97"/>
                    </a:lnTo>
                    <a:lnTo>
                      <a:pt x="3356" y="81"/>
                    </a:lnTo>
                    <a:cubicBezTo>
                      <a:pt x="3364" y="74"/>
                      <a:pt x="3374" y="69"/>
                      <a:pt x="3384" y="69"/>
                    </a:cubicBezTo>
                    <a:lnTo>
                      <a:pt x="3400" y="69"/>
                    </a:lnTo>
                    <a:lnTo>
                      <a:pt x="3372" y="81"/>
                    </a:lnTo>
                    <a:lnTo>
                      <a:pt x="3388" y="65"/>
                    </a:lnTo>
                    <a:cubicBezTo>
                      <a:pt x="3396" y="58"/>
                      <a:pt x="3406" y="53"/>
                      <a:pt x="3416" y="53"/>
                    </a:cubicBezTo>
                    <a:lnTo>
                      <a:pt x="3432" y="53"/>
                    </a:lnTo>
                    <a:lnTo>
                      <a:pt x="3404" y="65"/>
                    </a:lnTo>
                    <a:lnTo>
                      <a:pt x="3420" y="49"/>
                    </a:lnTo>
                    <a:lnTo>
                      <a:pt x="3436" y="33"/>
                    </a:lnTo>
                    <a:cubicBezTo>
                      <a:pt x="3444" y="26"/>
                      <a:pt x="3454" y="21"/>
                      <a:pt x="3464" y="21"/>
                    </a:cubicBezTo>
                    <a:lnTo>
                      <a:pt x="3480" y="21"/>
                    </a:lnTo>
                    <a:lnTo>
                      <a:pt x="3496" y="21"/>
                    </a:lnTo>
                    <a:lnTo>
                      <a:pt x="3479" y="26"/>
                    </a:lnTo>
                    <a:lnTo>
                      <a:pt x="3511" y="10"/>
                    </a:lnTo>
                    <a:cubicBezTo>
                      <a:pt x="3530" y="0"/>
                      <a:pt x="3554" y="8"/>
                      <a:pt x="3564" y="28"/>
                    </a:cubicBezTo>
                    <a:cubicBezTo>
                      <a:pt x="3574" y="47"/>
                      <a:pt x="3566" y="71"/>
                      <a:pt x="3546" y="81"/>
                    </a:cubicBezTo>
                    <a:lnTo>
                      <a:pt x="3514" y="97"/>
                    </a:lnTo>
                    <a:cubicBezTo>
                      <a:pt x="3509" y="100"/>
                      <a:pt x="3503" y="101"/>
                      <a:pt x="3496" y="101"/>
                    </a:cubicBezTo>
                    <a:lnTo>
                      <a:pt x="3480" y="101"/>
                    </a:lnTo>
                    <a:lnTo>
                      <a:pt x="3464" y="101"/>
                    </a:lnTo>
                    <a:lnTo>
                      <a:pt x="3493" y="90"/>
                    </a:lnTo>
                    <a:lnTo>
                      <a:pt x="3477" y="106"/>
                    </a:lnTo>
                    <a:lnTo>
                      <a:pt x="3461" y="122"/>
                    </a:lnTo>
                    <a:cubicBezTo>
                      <a:pt x="3453" y="129"/>
                      <a:pt x="3443" y="133"/>
                      <a:pt x="3432" y="133"/>
                    </a:cubicBezTo>
                    <a:lnTo>
                      <a:pt x="3416" y="133"/>
                    </a:lnTo>
                    <a:lnTo>
                      <a:pt x="3445" y="122"/>
                    </a:lnTo>
                    <a:lnTo>
                      <a:pt x="3429" y="138"/>
                    </a:lnTo>
                    <a:cubicBezTo>
                      <a:pt x="3421" y="145"/>
                      <a:pt x="3411" y="149"/>
                      <a:pt x="3400" y="149"/>
                    </a:cubicBezTo>
                    <a:lnTo>
                      <a:pt x="3384" y="149"/>
                    </a:lnTo>
                    <a:lnTo>
                      <a:pt x="3413" y="138"/>
                    </a:lnTo>
                    <a:lnTo>
                      <a:pt x="3397" y="154"/>
                    </a:lnTo>
                    <a:cubicBezTo>
                      <a:pt x="3389" y="161"/>
                      <a:pt x="3379" y="165"/>
                      <a:pt x="3368" y="165"/>
                    </a:cubicBezTo>
                    <a:lnTo>
                      <a:pt x="3352" y="165"/>
                    </a:lnTo>
                    <a:lnTo>
                      <a:pt x="3381" y="154"/>
                    </a:lnTo>
                    <a:lnTo>
                      <a:pt x="3365" y="170"/>
                    </a:lnTo>
                    <a:cubicBezTo>
                      <a:pt x="3357" y="177"/>
                      <a:pt x="3347" y="181"/>
                      <a:pt x="3336" y="181"/>
                    </a:cubicBezTo>
                    <a:lnTo>
                      <a:pt x="3320" y="181"/>
                    </a:lnTo>
                    <a:lnTo>
                      <a:pt x="3288" y="181"/>
                    </a:lnTo>
                    <a:lnTo>
                      <a:pt x="3272" y="181"/>
                    </a:lnTo>
                    <a:lnTo>
                      <a:pt x="3256" y="181"/>
                    </a:lnTo>
                    <a:lnTo>
                      <a:pt x="3285" y="170"/>
                    </a:lnTo>
                    <a:lnTo>
                      <a:pt x="3269" y="186"/>
                    </a:lnTo>
                    <a:lnTo>
                      <a:pt x="3276" y="175"/>
                    </a:lnTo>
                    <a:lnTo>
                      <a:pt x="3260" y="207"/>
                    </a:lnTo>
                    <a:cubicBezTo>
                      <a:pt x="3253" y="221"/>
                      <a:pt x="3240" y="229"/>
                      <a:pt x="3224" y="229"/>
                    </a:cubicBezTo>
                    <a:lnTo>
                      <a:pt x="3208" y="229"/>
                    </a:lnTo>
                    <a:lnTo>
                      <a:pt x="3237" y="218"/>
                    </a:lnTo>
                    <a:lnTo>
                      <a:pt x="3221" y="234"/>
                    </a:lnTo>
                    <a:cubicBezTo>
                      <a:pt x="3213" y="241"/>
                      <a:pt x="3203" y="245"/>
                      <a:pt x="3192" y="245"/>
                    </a:cubicBezTo>
                    <a:lnTo>
                      <a:pt x="3176" y="245"/>
                    </a:lnTo>
                    <a:lnTo>
                      <a:pt x="3205" y="234"/>
                    </a:lnTo>
                    <a:lnTo>
                      <a:pt x="3189" y="250"/>
                    </a:lnTo>
                    <a:lnTo>
                      <a:pt x="3173" y="266"/>
                    </a:lnTo>
                    <a:lnTo>
                      <a:pt x="3157" y="282"/>
                    </a:lnTo>
                    <a:lnTo>
                      <a:pt x="3141" y="298"/>
                    </a:lnTo>
                    <a:cubicBezTo>
                      <a:pt x="3138" y="301"/>
                      <a:pt x="3134" y="303"/>
                      <a:pt x="3130" y="305"/>
                    </a:cubicBezTo>
                    <a:lnTo>
                      <a:pt x="3098" y="321"/>
                    </a:lnTo>
                    <a:lnTo>
                      <a:pt x="3109" y="314"/>
                    </a:lnTo>
                    <a:lnTo>
                      <a:pt x="3093" y="330"/>
                    </a:lnTo>
                    <a:cubicBezTo>
                      <a:pt x="3085" y="337"/>
                      <a:pt x="3075" y="341"/>
                      <a:pt x="3064" y="341"/>
                    </a:cubicBezTo>
                    <a:lnTo>
                      <a:pt x="3048" y="341"/>
                    </a:lnTo>
                    <a:lnTo>
                      <a:pt x="3032" y="341"/>
                    </a:lnTo>
                    <a:lnTo>
                      <a:pt x="3016" y="341"/>
                    </a:lnTo>
                    <a:lnTo>
                      <a:pt x="3000" y="341"/>
                    </a:lnTo>
                    <a:lnTo>
                      <a:pt x="2984" y="341"/>
                    </a:lnTo>
                    <a:lnTo>
                      <a:pt x="2968" y="341"/>
                    </a:lnTo>
                    <a:lnTo>
                      <a:pt x="3004" y="319"/>
                    </a:lnTo>
                    <a:lnTo>
                      <a:pt x="2988" y="351"/>
                    </a:lnTo>
                    <a:cubicBezTo>
                      <a:pt x="2981" y="365"/>
                      <a:pt x="2968" y="373"/>
                      <a:pt x="2952" y="373"/>
                    </a:cubicBezTo>
                    <a:lnTo>
                      <a:pt x="2936" y="373"/>
                    </a:lnTo>
                    <a:lnTo>
                      <a:pt x="2920" y="373"/>
                    </a:lnTo>
                    <a:lnTo>
                      <a:pt x="2938" y="369"/>
                    </a:lnTo>
                    <a:lnTo>
                      <a:pt x="2906" y="385"/>
                    </a:lnTo>
                    <a:lnTo>
                      <a:pt x="2926" y="362"/>
                    </a:lnTo>
                    <a:lnTo>
                      <a:pt x="2910" y="410"/>
                    </a:lnTo>
                    <a:cubicBezTo>
                      <a:pt x="2908" y="416"/>
                      <a:pt x="2905" y="421"/>
                      <a:pt x="2901" y="426"/>
                    </a:cubicBezTo>
                    <a:lnTo>
                      <a:pt x="2885" y="442"/>
                    </a:lnTo>
                    <a:cubicBezTo>
                      <a:pt x="2877" y="449"/>
                      <a:pt x="2867" y="453"/>
                      <a:pt x="2856" y="453"/>
                    </a:cubicBezTo>
                    <a:lnTo>
                      <a:pt x="2840" y="453"/>
                    </a:lnTo>
                    <a:lnTo>
                      <a:pt x="2869" y="442"/>
                    </a:lnTo>
                    <a:lnTo>
                      <a:pt x="2853" y="458"/>
                    </a:lnTo>
                    <a:cubicBezTo>
                      <a:pt x="2845" y="465"/>
                      <a:pt x="2835" y="469"/>
                      <a:pt x="2824" y="469"/>
                    </a:cubicBezTo>
                    <a:lnTo>
                      <a:pt x="2808" y="469"/>
                    </a:lnTo>
                    <a:lnTo>
                      <a:pt x="2792" y="469"/>
                    </a:lnTo>
                    <a:lnTo>
                      <a:pt x="2821" y="458"/>
                    </a:lnTo>
                    <a:lnTo>
                      <a:pt x="2805" y="474"/>
                    </a:lnTo>
                    <a:cubicBezTo>
                      <a:pt x="2797" y="481"/>
                      <a:pt x="2787" y="485"/>
                      <a:pt x="2776" y="485"/>
                    </a:cubicBezTo>
                    <a:lnTo>
                      <a:pt x="2760" y="485"/>
                    </a:lnTo>
                    <a:lnTo>
                      <a:pt x="2744" y="485"/>
                    </a:lnTo>
                    <a:lnTo>
                      <a:pt x="2773" y="474"/>
                    </a:lnTo>
                    <a:lnTo>
                      <a:pt x="2757" y="490"/>
                    </a:lnTo>
                    <a:cubicBezTo>
                      <a:pt x="2749" y="497"/>
                      <a:pt x="2739" y="501"/>
                      <a:pt x="2728" y="501"/>
                    </a:cubicBezTo>
                    <a:lnTo>
                      <a:pt x="2712" y="501"/>
                    </a:lnTo>
                    <a:lnTo>
                      <a:pt x="2730" y="497"/>
                    </a:lnTo>
                    <a:lnTo>
                      <a:pt x="2698" y="513"/>
                    </a:lnTo>
                    <a:cubicBezTo>
                      <a:pt x="2693" y="516"/>
                      <a:pt x="2687" y="517"/>
                      <a:pt x="2680" y="517"/>
                    </a:cubicBezTo>
                    <a:lnTo>
                      <a:pt x="2664" y="517"/>
                    </a:lnTo>
                    <a:lnTo>
                      <a:pt x="2648" y="517"/>
                    </a:lnTo>
                    <a:lnTo>
                      <a:pt x="2632" y="517"/>
                    </a:lnTo>
                    <a:lnTo>
                      <a:pt x="2616" y="517"/>
                    </a:lnTo>
                    <a:lnTo>
                      <a:pt x="2645" y="506"/>
                    </a:lnTo>
                    <a:lnTo>
                      <a:pt x="2629" y="522"/>
                    </a:lnTo>
                    <a:lnTo>
                      <a:pt x="2613" y="538"/>
                    </a:lnTo>
                    <a:lnTo>
                      <a:pt x="2597" y="554"/>
                    </a:lnTo>
                    <a:cubicBezTo>
                      <a:pt x="2589" y="561"/>
                      <a:pt x="2579" y="565"/>
                      <a:pt x="2568" y="565"/>
                    </a:cubicBezTo>
                    <a:lnTo>
                      <a:pt x="2552" y="565"/>
                    </a:lnTo>
                    <a:lnTo>
                      <a:pt x="2588" y="543"/>
                    </a:lnTo>
                    <a:lnTo>
                      <a:pt x="2572" y="575"/>
                    </a:lnTo>
                    <a:cubicBezTo>
                      <a:pt x="2570" y="579"/>
                      <a:pt x="2568" y="583"/>
                      <a:pt x="2565" y="586"/>
                    </a:cubicBezTo>
                    <a:lnTo>
                      <a:pt x="2549" y="602"/>
                    </a:lnTo>
                    <a:cubicBezTo>
                      <a:pt x="2541" y="609"/>
                      <a:pt x="2531" y="613"/>
                      <a:pt x="2520" y="613"/>
                    </a:cubicBezTo>
                    <a:lnTo>
                      <a:pt x="2488" y="613"/>
                    </a:lnTo>
                    <a:lnTo>
                      <a:pt x="2472" y="613"/>
                    </a:lnTo>
                    <a:lnTo>
                      <a:pt x="2501" y="602"/>
                    </a:lnTo>
                    <a:lnTo>
                      <a:pt x="2485" y="618"/>
                    </a:lnTo>
                    <a:cubicBezTo>
                      <a:pt x="2477" y="625"/>
                      <a:pt x="2467" y="629"/>
                      <a:pt x="2456" y="629"/>
                    </a:cubicBezTo>
                    <a:lnTo>
                      <a:pt x="2440" y="629"/>
                    </a:lnTo>
                    <a:lnTo>
                      <a:pt x="2469" y="618"/>
                    </a:lnTo>
                    <a:lnTo>
                      <a:pt x="2453" y="634"/>
                    </a:lnTo>
                    <a:cubicBezTo>
                      <a:pt x="2445" y="641"/>
                      <a:pt x="2435" y="645"/>
                      <a:pt x="2424" y="645"/>
                    </a:cubicBezTo>
                    <a:lnTo>
                      <a:pt x="2408" y="645"/>
                    </a:lnTo>
                    <a:lnTo>
                      <a:pt x="2444" y="623"/>
                    </a:lnTo>
                    <a:lnTo>
                      <a:pt x="2428" y="655"/>
                    </a:lnTo>
                    <a:cubicBezTo>
                      <a:pt x="2426" y="659"/>
                      <a:pt x="2424" y="663"/>
                      <a:pt x="2421" y="666"/>
                    </a:cubicBezTo>
                    <a:lnTo>
                      <a:pt x="2405" y="682"/>
                    </a:lnTo>
                    <a:cubicBezTo>
                      <a:pt x="2397" y="689"/>
                      <a:pt x="2387" y="693"/>
                      <a:pt x="2376" y="693"/>
                    </a:cubicBezTo>
                    <a:lnTo>
                      <a:pt x="2360" y="693"/>
                    </a:lnTo>
                    <a:lnTo>
                      <a:pt x="2389" y="682"/>
                    </a:lnTo>
                    <a:lnTo>
                      <a:pt x="2373" y="698"/>
                    </a:lnTo>
                    <a:cubicBezTo>
                      <a:pt x="2365" y="705"/>
                      <a:pt x="2355" y="709"/>
                      <a:pt x="2344" y="709"/>
                    </a:cubicBezTo>
                    <a:lnTo>
                      <a:pt x="2328" y="709"/>
                    </a:lnTo>
                    <a:lnTo>
                      <a:pt x="2312" y="709"/>
                    </a:lnTo>
                    <a:lnTo>
                      <a:pt x="2330" y="705"/>
                    </a:lnTo>
                    <a:lnTo>
                      <a:pt x="2298" y="721"/>
                    </a:lnTo>
                    <a:lnTo>
                      <a:pt x="2309" y="714"/>
                    </a:lnTo>
                    <a:lnTo>
                      <a:pt x="2293" y="730"/>
                    </a:lnTo>
                    <a:lnTo>
                      <a:pt x="2277" y="746"/>
                    </a:lnTo>
                    <a:lnTo>
                      <a:pt x="2261" y="762"/>
                    </a:lnTo>
                    <a:lnTo>
                      <a:pt x="2270" y="746"/>
                    </a:lnTo>
                    <a:lnTo>
                      <a:pt x="2254" y="794"/>
                    </a:lnTo>
                    <a:cubicBezTo>
                      <a:pt x="2249" y="810"/>
                      <a:pt x="2234" y="821"/>
                      <a:pt x="2216" y="821"/>
                    </a:cubicBezTo>
                    <a:lnTo>
                      <a:pt x="2200" y="821"/>
                    </a:lnTo>
                    <a:lnTo>
                      <a:pt x="2184" y="821"/>
                    </a:lnTo>
                    <a:lnTo>
                      <a:pt x="2213" y="810"/>
                    </a:lnTo>
                    <a:lnTo>
                      <a:pt x="2197" y="826"/>
                    </a:lnTo>
                    <a:cubicBezTo>
                      <a:pt x="2189" y="833"/>
                      <a:pt x="2179" y="837"/>
                      <a:pt x="2168" y="837"/>
                    </a:cubicBezTo>
                    <a:lnTo>
                      <a:pt x="2152" y="837"/>
                    </a:lnTo>
                    <a:lnTo>
                      <a:pt x="2136" y="837"/>
                    </a:lnTo>
                    <a:lnTo>
                      <a:pt x="2165" y="826"/>
                    </a:lnTo>
                    <a:lnTo>
                      <a:pt x="2149" y="842"/>
                    </a:lnTo>
                    <a:cubicBezTo>
                      <a:pt x="2146" y="845"/>
                      <a:pt x="2142" y="847"/>
                      <a:pt x="2138" y="849"/>
                    </a:cubicBezTo>
                    <a:lnTo>
                      <a:pt x="2106" y="865"/>
                    </a:lnTo>
                    <a:cubicBezTo>
                      <a:pt x="2101" y="868"/>
                      <a:pt x="2095" y="869"/>
                      <a:pt x="2088" y="869"/>
                    </a:cubicBezTo>
                    <a:lnTo>
                      <a:pt x="2072" y="869"/>
                    </a:lnTo>
                    <a:lnTo>
                      <a:pt x="2056" y="869"/>
                    </a:lnTo>
                    <a:lnTo>
                      <a:pt x="2085" y="858"/>
                    </a:lnTo>
                    <a:lnTo>
                      <a:pt x="2069" y="874"/>
                    </a:lnTo>
                    <a:lnTo>
                      <a:pt x="2053" y="890"/>
                    </a:lnTo>
                    <a:cubicBezTo>
                      <a:pt x="2045" y="897"/>
                      <a:pt x="2035" y="901"/>
                      <a:pt x="2024" y="901"/>
                    </a:cubicBezTo>
                    <a:lnTo>
                      <a:pt x="2008" y="901"/>
                    </a:lnTo>
                    <a:lnTo>
                      <a:pt x="1992" y="901"/>
                    </a:lnTo>
                    <a:lnTo>
                      <a:pt x="2028" y="879"/>
                    </a:lnTo>
                    <a:lnTo>
                      <a:pt x="2012" y="911"/>
                    </a:lnTo>
                    <a:cubicBezTo>
                      <a:pt x="2005" y="925"/>
                      <a:pt x="1992" y="933"/>
                      <a:pt x="1976" y="933"/>
                    </a:cubicBezTo>
                    <a:lnTo>
                      <a:pt x="1960" y="933"/>
                    </a:lnTo>
                    <a:lnTo>
                      <a:pt x="1944" y="933"/>
                    </a:lnTo>
                    <a:lnTo>
                      <a:pt x="1973" y="922"/>
                    </a:lnTo>
                    <a:lnTo>
                      <a:pt x="1957" y="938"/>
                    </a:lnTo>
                    <a:cubicBezTo>
                      <a:pt x="1949" y="945"/>
                      <a:pt x="1939" y="949"/>
                      <a:pt x="1928" y="949"/>
                    </a:cubicBezTo>
                    <a:lnTo>
                      <a:pt x="1912" y="949"/>
                    </a:lnTo>
                    <a:lnTo>
                      <a:pt x="1930" y="945"/>
                    </a:lnTo>
                    <a:lnTo>
                      <a:pt x="1898" y="961"/>
                    </a:lnTo>
                    <a:lnTo>
                      <a:pt x="1909" y="954"/>
                    </a:lnTo>
                    <a:lnTo>
                      <a:pt x="1893" y="970"/>
                    </a:lnTo>
                    <a:cubicBezTo>
                      <a:pt x="1885" y="977"/>
                      <a:pt x="1875" y="981"/>
                      <a:pt x="1864" y="981"/>
                    </a:cubicBezTo>
                    <a:lnTo>
                      <a:pt x="1848" y="981"/>
                    </a:lnTo>
                    <a:lnTo>
                      <a:pt x="1877" y="970"/>
                    </a:lnTo>
                    <a:lnTo>
                      <a:pt x="1861" y="986"/>
                    </a:lnTo>
                    <a:cubicBezTo>
                      <a:pt x="1853" y="993"/>
                      <a:pt x="1843" y="997"/>
                      <a:pt x="1832" y="997"/>
                    </a:cubicBezTo>
                    <a:lnTo>
                      <a:pt x="1816" y="997"/>
                    </a:lnTo>
                    <a:lnTo>
                      <a:pt x="1845" y="986"/>
                    </a:lnTo>
                    <a:lnTo>
                      <a:pt x="1829" y="1002"/>
                    </a:lnTo>
                    <a:lnTo>
                      <a:pt x="1813" y="1018"/>
                    </a:lnTo>
                    <a:cubicBezTo>
                      <a:pt x="1805" y="1025"/>
                      <a:pt x="1795" y="1029"/>
                      <a:pt x="1784" y="1029"/>
                    </a:cubicBezTo>
                    <a:lnTo>
                      <a:pt x="1768" y="1029"/>
                    </a:lnTo>
                    <a:lnTo>
                      <a:pt x="1752" y="1029"/>
                    </a:lnTo>
                    <a:lnTo>
                      <a:pt x="1788" y="1007"/>
                    </a:lnTo>
                    <a:lnTo>
                      <a:pt x="1772" y="1039"/>
                    </a:lnTo>
                    <a:cubicBezTo>
                      <a:pt x="1765" y="1053"/>
                      <a:pt x="1752" y="1061"/>
                      <a:pt x="1736" y="1061"/>
                    </a:cubicBezTo>
                    <a:lnTo>
                      <a:pt x="1720" y="1061"/>
                    </a:lnTo>
                    <a:lnTo>
                      <a:pt x="1754" y="1044"/>
                    </a:lnTo>
                    <a:lnTo>
                      <a:pt x="1722" y="1092"/>
                    </a:lnTo>
                    <a:cubicBezTo>
                      <a:pt x="1714" y="1103"/>
                      <a:pt x="1702" y="1109"/>
                      <a:pt x="1688" y="1109"/>
                    </a:cubicBezTo>
                    <a:lnTo>
                      <a:pt x="1672" y="1109"/>
                    </a:lnTo>
                    <a:lnTo>
                      <a:pt x="1701" y="1098"/>
                    </a:lnTo>
                    <a:lnTo>
                      <a:pt x="1685" y="1114"/>
                    </a:lnTo>
                    <a:lnTo>
                      <a:pt x="1669" y="1130"/>
                    </a:lnTo>
                    <a:lnTo>
                      <a:pt x="1653" y="1146"/>
                    </a:lnTo>
                    <a:cubicBezTo>
                      <a:pt x="1645" y="1153"/>
                      <a:pt x="1635" y="1157"/>
                      <a:pt x="1624" y="1157"/>
                    </a:cubicBezTo>
                    <a:lnTo>
                      <a:pt x="1608" y="1157"/>
                    </a:lnTo>
                    <a:lnTo>
                      <a:pt x="1592" y="1157"/>
                    </a:lnTo>
                    <a:lnTo>
                      <a:pt x="1628" y="1135"/>
                    </a:lnTo>
                    <a:lnTo>
                      <a:pt x="1612" y="1167"/>
                    </a:lnTo>
                    <a:cubicBezTo>
                      <a:pt x="1610" y="1171"/>
                      <a:pt x="1608" y="1175"/>
                      <a:pt x="1605" y="1178"/>
                    </a:cubicBezTo>
                    <a:lnTo>
                      <a:pt x="1589" y="1194"/>
                    </a:lnTo>
                    <a:cubicBezTo>
                      <a:pt x="1581" y="1201"/>
                      <a:pt x="1571" y="1205"/>
                      <a:pt x="1560" y="1205"/>
                    </a:cubicBezTo>
                    <a:lnTo>
                      <a:pt x="1544" y="1205"/>
                    </a:lnTo>
                    <a:lnTo>
                      <a:pt x="1528" y="1205"/>
                    </a:lnTo>
                    <a:lnTo>
                      <a:pt x="1512" y="1205"/>
                    </a:lnTo>
                    <a:lnTo>
                      <a:pt x="1541" y="1194"/>
                    </a:lnTo>
                    <a:lnTo>
                      <a:pt x="1509" y="1226"/>
                    </a:lnTo>
                    <a:lnTo>
                      <a:pt x="1493" y="1242"/>
                    </a:lnTo>
                    <a:cubicBezTo>
                      <a:pt x="1485" y="1249"/>
                      <a:pt x="1475" y="1253"/>
                      <a:pt x="1464" y="1253"/>
                    </a:cubicBezTo>
                    <a:lnTo>
                      <a:pt x="1448" y="1253"/>
                    </a:lnTo>
                    <a:lnTo>
                      <a:pt x="1477" y="1242"/>
                    </a:lnTo>
                    <a:lnTo>
                      <a:pt x="1461" y="1258"/>
                    </a:lnTo>
                    <a:lnTo>
                      <a:pt x="1445" y="1274"/>
                    </a:lnTo>
                    <a:lnTo>
                      <a:pt x="1429" y="1290"/>
                    </a:lnTo>
                    <a:cubicBezTo>
                      <a:pt x="1421" y="1297"/>
                      <a:pt x="1411" y="1301"/>
                      <a:pt x="1400" y="1301"/>
                    </a:cubicBezTo>
                    <a:lnTo>
                      <a:pt x="1384" y="1301"/>
                    </a:lnTo>
                    <a:lnTo>
                      <a:pt x="1413" y="1290"/>
                    </a:lnTo>
                    <a:lnTo>
                      <a:pt x="1397" y="1306"/>
                    </a:lnTo>
                    <a:cubicBezTo>
                      <a:pt x="1389" y="1313"/>
                      <a:pt x="1379" y="1317"/>
                      <a:pt x="1368" y="1317"/>
                    </a:cubicBezTo>
                    <a:lnTo>
                      <a:pt x="1352" y="1317"/>
                    </a:lnTo>
                    <a:lnTo>
                      <a:pt x="1336" y="1317"/>
                    </a:lnTo>
                    <a:lnTo>
                      <a:pt x="1365" y="1306"/>
                    </a:lnTo>
                    <a:lnTo>
                      <a:pt x="1349" y="1322"/>
                    </a:lnTo>
                    <a:cubicBezTo>
                      <a:pt x="1341" y="1329"/>
                      <a:pt x="1331" y="1333"/>
                      <a:pt x="1320" y="1333"/>
                    </a:cubicBezTo>
                    <a:lnTo>
                      <a:pt x="1288" y="1333"/>
                    </a:lnTo>
                    <a:lnTo>
                      <a:pt x="1324" y="1311"/>
                    </a:lnTo>
                    <a:lnTo>
                      <a:pt x="1308" y="1343"/>
                    </a:lnTo>
                    <a:cubicBezTo>
                      <a:pt x="1306" y="1347"/>
                      <a:pt x="1304" y="1351"/>
                      <a:pt x="1301" y="1354"/>
                    </a:cubicBezTo>
                    <a:lnTo>
                      <a:pt x="1285" y="1370"/>
                    </a:lnTo>
                    <a:cubicBezTo>
                      <a:pt x="1277" y="1377"/>
                      <a:pt x="1267" y="1381"/>
                      <a:pt x="1256" y="1381"/>
                    </a:cubicBezTo>
                    <a:lnTo>
                      <a:pt x="1240" y="1381"/>
                    </a:lnTo>
                    <a:lnTo>
                      <a:pt x="1269" y="1370"/>
                    </a:lnTo>
                    <a:lnTo>
                      <a:pt x="1253" y="1386"/>
                    </a:lnTo>
                    <a:lnTo>
                      <a:pt x="1237" y="1402"/>
                    </a:lnTo>
                    <a:lnTo>
                      <a:pt x="1221" y="1418"/>
                    </a:lnTo>
                    <a:cubicBezTo>
                      <a:pt x="1213" y="1425"/>
                      <a:pt x="1203" y="1429"/>
                      <a:pt x="1192" y="1429"/>
                    </a:cubicBezTo>
                    <a:lnTo>
                      <a:pt x="1176" y="1429"/>
                    </a:lnTo>
                    <a:lnTo>
                      <a:pt x="1205" y="1418"/>
                    </a:lnTo>
                    <a:lnTo>
                      <a:pt x="1189" y="1434"/>
                    </a:lnTo>
                    <a:lnTo>
                      <a:pt x="1173" y="1450"/>
                    </a:lnTo>
                    <a:cubicBezTo>
                      <a:pt x="1165" y="1457"/>
                      <a:pt x="1155" y="1461"/>
                      <a:pt x="1144" y="1461"/>
                    </a:cubicBezTo>
                    <a:lnTo>
                      <a:pt x="1128" y="1461"/>
                    </a:lnTo>
                    <a:lnTo>
                      <a:pt x="1112" y="1461"/>
                    </a:lnTo>
                    <a:lnTo>
                      <a:pt x="1130" y="1457"/>
                    </a:lnTo>
                    <a:lnTo>
                      <a:pt x="1098" y="1473"/>
                    </a:lnTo>
                    <a:lnTo>
                      <a:pt x="1109" y="1466"/>
                    </a:lnTo>
                    <a:lnTo>
                      <a:pt x="1093" y="1482"/>
                    </a:lnTo>
                    <a:cubicBezTo>
                      <a:pt x="1085" y="1489"/>
                      <a:pt x="1075" y="1493"/>
                      <a:pt x="1064" y="1493"/>
                    </a:cubicBezTo>
                    <a:lnTo>
                      <a:pt x="1048" y="1493"/>
                    </a:lnTo>
                    <a:lnTo>
                      <a:pt x="1032" y="1493"/>
                    </a:lnTo>
                    <a:lnTo>
                      <a:pt x="1068" y="1471"/>
                    </a:lnTo>
                    <a:lnTo>
                      <a:pt x="1052" y="1503"/>
                    </a:lnTo>
                    <a:cubicBezTo>
                      <a:pt x="1050" y="1507"/>
                      <a:pt x="1048" y="1511"/>
                      <a:pt x="1045" y="1514"/>
                    </a:cubicBezTo>
                    <a:lnTo>
                      <a:pt x="1029" y="1530"/>
                    </a:lnTo>
                    <a:cubicBezTo>
                      <a:pt x="1021" y="1537"/>
                      <a:pt x="1011" y="1541"/>
                      <a:pt x="1000" y="1541"/>
                    </a:cubicBezTo>
                    <a:lnTo>
                      <a:pt x="984" y="1541"/>
                    </a:lnTo>
                    <a:lnTo>
                      <a:pt x="968" y="1541"/>
                    </a:lnTo>
                    <a:lnTo>
                      <a:pt x="1006" y="1514"/>
                    </a:lnTo>
                    <a:lnTo>
                      <a:pt x="990" y="1562"/>
                    </a:lnTo>
                    <a:cubicBezTo>
                      <a:pt x="985" y="1578"/>
                      <a:pt x="970" y="1589"/>
                      <a:pt x="952" y="1589"/>
                    </a:cubicBezTo>
                    <a:lnTo>
                      <a:pt x="936" y="1589"/>
                    </a:lnTo>
                    <a:lnTo>
                      <a:pt x="965" y="1578"/>
                    </a:lnTo>
                    <a:lnTo>
                      <a:pt x="949" y="1594"/>
                    </a:lnTo>
                    <a:cubicBezTo>
                      <a:pt x="946" y="1597"/>
                      <a:pt x="942" y="1599"/>
                      <a:pt x="938" y="1601"/>
                    </a:cubicBezTo>
                    <a:lnTo>
                      <a:pt x="906" y="1617"/>
                    </a:lnTo>
                    <a:cubicBezTo>
                      <a:pt x="901" y="1620"/>
                      <a:pt x="895" y="1621"/>
                      <a:pt x="888" y="1621"/>
                    </a:cubicBezTo>
                    <a:lnTo>
                      <a:pt x="872" y="1621"/>
                    </a:lnTo>
                    <a:lnTo>
                      <a:pt x="856" y="1621"/>
                    </a:lnTo>
                    <a:lnTo>
                      <a:pt x="885" y="1610"/>
                    </a:lnTo>
                    <a:lnTo>
                      <a:pt x="869" y="1626"/>
                    </a:lnTo>
                    <a:lnTo>
                      <a:pt x="876" y="1615"/>
                    </a:lnTo>
                    <a:lnTo>
                      <a:pt x="860" y="1647"/>
                    </a:lnTo>
                    <a:cubicBezTo>
                      <a:pt x="853" y="1661"/>
                      <a:pt x="840" y="1669"/>
                      <a:pt x="824" y="1669"/>
                    </a:cubicBezTo>
                    <a:lnTo>
                      <a:pt x="808" y="1669"/>
                    </a:lnTo>
                    <a:lnTo>
                      <a:pt x="837" y="1658"/>
                    </a:lnTo>
                    <a:lnTo>
                      <a:pt x="821" y="1674"/>
                    </a:lnTo>
                    <a:lnTo>
                      <a:pt x="805" y="1690"/>
                    </a:lnTo>
                    <a:cubicBezTo>
                      <a:pt x="797" y="1697"/>
                      <a:pt x="787" y="1701"/>
                      <a:pt x="776" y="1701"/>
                    </a:cubicBezTo>
                    <a:lnTo>
                      <a:pt x="760" y="1701"/>
                    </a:lnTo>
                    <a:lnTo>
                      <a:pt x="789" y="1690"/>
                    </a:lnTo>
                    <a:lnTo>
                      <a:pt x="773" y="1706"/>
                    </a:lnTo>
                    <a:cubicBezTo>
                      <a:pt x="765" y="1713"/>
                      <a:pt x="755" y="1717"/>
                      <a:pt x="744" y="1717"/>
                    </a:cubicBezTo>
                    <a:lnTo>
                      <a:pt x="728" y="1717"/>
                    </a:lnTo>
                    <a:lnTo>
                      <a:pt x="757" y="1706"/>
                    </a:lnTo>
                    <a:lnTo>
                      <a:pt x="741" y="1722"/>
                    </a:lnTo>
                    <a:cubicBezTo>
                      <a:pt x="738" y="1725"/>
                      <a:pt x="734" y="1727"/>
                      <a:pt x="730" y="1729"/>
                    </a:cubicBezTo>
                    <a:lnTo>
                      <a:pt x="698" y="1745"/>
                    </a:lnTo>
                    <a:lnTo>
                      <a:pt x="709" y="1738"/>
                    </a:lnTo>
                    <a:lnTo>
                      <a:pt x="693" y="1754"/>
                    </a:lnTo>
                    <a:lnTo>
                      <a:pt x="700" y="1743"/>
                    </a:lnTo>
                    <a:lnTo>
                      <a:pt x="684" y="1775"/>
                    </a:lnTo>
                    <a:lnTo>
                      <a:pt x="668" y="1807"/>
                    </a:lnTo>
                    <a:cubicBezTo>
                      <a:pt x="661" y="1821"/>
                      <a:pt x="648" y="1829"/>
                      <a:pt x="632" y="1829"/>
                    </a:cubicBezTo>
                    <a:lnTo>
                      <a:pt x="616" y="1829"/>
                    </a:lnTo>
                    <a:lnTo>
                      <a:pt x="600" y="1829"/>
                    </a:lnTo>
                    <a:lnTo>
                      <a:pt x="629" y="1818"/>
                    </a:lnTo>
                    <a:lnTo>
                      <a:pt x="613" y="1834"/>
                    </a:lnTo>
                    <a:cubicBezTo>
                      <a:pt x="605" y="1841"/>
                      <a:pt x="595" y="1845"/>
                      <a:pt x="584" y="1845"/>
                    </a:cubicBezTo>
                    <a:lnTo>
                      <a:pt x="568" y="1845"/>
                    </a:lnTo>
                    <a:lnTo>
                      <a:pt x="597" y="1834"/>
                    </a:lnTo>
                    <a:lnTo>
                      <a:pt x="581" y="1850"/>
                    </a:lnTo>
                    <a:lnTo>
                      <a:pt x="588" y="1839"/>
                    </a:lnTo>
                    <a:lnTo>
                      <a:pt x="572" y="1871"/>
                    </a:lnTo>
                    <a:lnTo>
                      <a:pt x="556" y="1903"/>
                    </a:lnTo>
                    <a:cubicBezTo>
                      <a:pt x="549" y="1917"/>
                      <a:pt x="536" y="1925"/>
                      <a:pt x="520" y="1925"/>
                    </a:cubicBezTo>
                    <a:lnTo>
                      <a:pt x="488" y="1925"/>
                    </a:lnTo>
                    <a:lnTo>
                      <a:pt x="472" y="1925"/>
                    </a:lnTo>
                    <a:lnTo>
                      <a:pt x="456" y="1925"/>
                    </a:lnTo>
                    <a:lnTo>
                      <a:pt x="492" y="1903"/>
                    </a:lnTo>
                    <a:lnTo>
                      <a:pt x="476" y="1935"/>
                    </a:lnTo>
                    <a:cubicBezTo>
                      <a:pt x="469" y="1949"/>
                      <a:pt x="456" y="1957"/>
                      <a:pt x="440" y="1957"/>
                    </a:cubicBezTo>
                    <a:lnTo>
                      <a:pt x="424" y="1957"/>
                    </a:lnTo>
                    <a:lnTo>
                      <a:pt x="453" y="1946"/>
                    </a:lnTo>
                    <a:lnTo>
                      <a:pt x="437" y="1962"/>
                    </a:lnTo>
                    <a:cubicBezTo>
                      <a:pt x="429" y="1969"/>
                      <a:pt x="419" y="1973"/>
                      <a:pt x="408" y="1973"/>
                    </a:cubicBezTo>
                    <a:lnTo>
                      <a:pt x="392" y="1973"/>
                    </a:lnTo>
                    <a:lnTo>
                      <a:pt x="376" y="1973"/>
                    </a:lnTo>
                    <a:lnTo>
                      <a:pt x="360" y="1973"/>
                    </a:lnTo>
                    <a:lnTo>
                      <a:pt x="389" y="1962"/>
                    </a:lnTo>
                    <a:lnTo>
                      <a:pt x="373" y="1978"/>
                    </a:lnTo>
                    <a:lnTo>
                      <a:pt x="357" y="1994"/>
                    </a:lnTo>
                    <a:lnTo>
                      <a:pt x="341" y="2010"/>
                    </a:lnTo>
                    <a:cubicBezTo>
                      <a:pt x="333" y="2017"/>
                      <a:pt x="323" y="2021"/>
                      <a:pt x="312" y="2021"/>
                    </a:cubicBezTo>
                    <a:lnTo>
                      <a:pt x="280" y="2021"/>
                    </a:lnTo>
                    <a:lnTo>
                      <a:pt x="309" y="2010"/>
                    </a:lnTo>
                    <a:lnTo>
                      <a:pt x="293" y="2026"/>
                    </a:lnTo>
                    <a:lnTo>
                      <a:pt x="277" y="2042"/>
                    </a:lnTo>
                    <a:cubicBezTo>
                      <a:pt x="269" y="2049"/>
                      <a:pt x="259" y="2053"/>
                      <a:pt x="248" y="2053"/>
                    </a:cubicBezTo>
                    <a:lnTo>
                      <a:pt x="232" y="2053"/>
                    </a:lnTo>
                    <a:lnTo>
                      <a:pt x="216" y="2053"/>
                    </a:lnTo>
                    <a:lnTo>
                      <a:pt x="200" y="2053"/>
                    </a:lnTo>
                    <a:lnTo>
                      <a:pt x="229" y="2042"/>
                    </a:lnTo>
                    <a:lnTo>
                      <a:pt x="213" y="2058"/>
                    </a:lnTo>
                    <a:lnTo>
                      <a:pt x="220" y="2047"/>
                    </a:lnTo>
                    <a:lnTo>
                      <a:pt x="204" y="2079"/>
                    </a:lnTo>
                    <a:cubicBezTo>
                      <a:pt x="197" y="2093"/>
                      <a:pt x="184" y="2101"/>
                      <a:pt x="168" y="2101"/>
                    </a:cubicBezTo>
                    <a:lnTo>
                      <a:pt x="152" y="2101"/>
                    </a:lnTo>
                    <a:lnTo>
                      <a:pt x="136" y="2101"/>
                    </a:lnTo>
                    <a:lnTo>
                      <a:pt x="165" y="2090"/>
                    </a:lnTo>
                    <a:lnTo>
                      <a:pt x="149" y="2106"/>
                    </a:lnTo>
                    <a:cubicBezTo>
                      <a:pt x="146" y="2109"/>
                      <a:pt x="142" y="2111"/>
                      <a:pt x="138" y="2113"/>
                    </a:cubicBezTo>
                    <a:lnTo>
                      <a:pt x="106" y="2129"/>
                    </a:lnTo>
                    <a:lnTo>
                      <a:pt x="117" y="2122"/>
                    </a:lnTo>
                    <a:lnTo>
                      <a:pt x="101" y="2138"/>
                    </a:lnTo>
                    <a:cubicBezTo>
                      <a:pt x="93" y="2145"/>
                      <a:pt x="83" y="2149"/>
                      <a:pt x="72" y="2149"/>
                    </a:cubicBezTo>
                    <a:lnTo>
                      <a:pt x="56" y="2149"/>
                    </a:lnTo>
                    <a:lnTo>
                      <a:pt x="40" y="2149"/>
                    </a:lnTo>
                    <a:cubicBezTo>
                      <a:pt x="18" y="2149"/>
                      <a:pt x="0" y="2132"/>
                      <a:pt x="0" y="2109"/>
                    </a:cubicBezTo>
                    <a:cubicBezTo>
                      <a:pt x="0" y="2087"/>
                      <a:pt x="18" y="2069"/>
                      <a:pt x="40" y="2069"/>
                    </a:cubicBezTo>
                    <a:close/>
                  </a:path>
                </a:pathLst>
              </a:custGeom>
              <a:grpFill/>
              <a:ln w="6350" cap="flat">
                <a:noFill/>
                <a:prstDash val="solid"/>
                <a:bevel/>
                <a:headEnd/>
                <a:tailEnd/>
              </a:ln>
            </p:spPr>
            <p:txBody>
              <a:bodyPr vert="horz" wrap="square" lIns="91440" tIns="45720" rIns="91440" bIns="45720" numCol="1" anchor="ctr" anchorCtr="0" compatLnSpc="1">
                <a:prstTxWarp prst="textNoShape">
                  <a:avLst/>
                </a:prstTxWarp>
              </a:bodyPr>
              <a:lstStyle/>
              <a:p>
                <a:endParaRPr lang="en-US" sz="1100" dirty="0">
                  <a:solidFill>
                    <a:srgbClr val="000000"/>
                  </a:solidFill>
                </a:endParaRPr>
              </a:p>
            </p:txBody>
          </p:sp>
          <p:sp>
            <p:nvSpPr>
              <p:cNvPr id="150" name="Freeform 41"/>
              <p:cNvSpPr>
                <a:spLocks/>
              </p:cNvSpPr>
              <p:nvPr/>
            </p:nvSpPr>
            <p:spPr bwMode="auto">
              <a:xfrm>
                <a:off x="2824956" y="3697096"/>
                <a:ext cx="1616251" cy="508732"/>
              </a:xfrm>
              <a:custGeom>
                <a:avLst/>
                <a:gdLst>
                  <a:gd name="T0" fmla="*/ 79 w 2951"/>
                  <a:gd name="T1" fmla="*/ 1487 h 1623"/>
                  <a:gd name="T2" fmla="*/ 203 w 2951"/>
                  <a:gd name="T3" fmla="*/ 1427 h 1623"/>
                  <a:gd name="T4" fmla="*/ 287 w 2951"/>
                  <a:gd name="T5" fmla="*/ 1359 h 1623"/>
                  <a:gd name="T6" fmla="*/ 411 w 2951"/>
                  <a:gd name="T7" fmla="*/ 1299 h 1623"/>
                  <a:gd name="T8" fmla="*/ 463 w 2951"/>
                  <a:gd name="T9" fmla="*/ 1279 h 1623"/>
                  <a:gd name="T10" fmla="*/ 587 w 2951"/>
                  <a:gd name="T11" fmla="*/ 1203 h 1623"/>
                  <a:gd name="T12" fmla="*/ 648 w 2951"/>
                  <a:gd name="T13" fmla="*/ 1130 h 1623"/>
                  <a:gd name="T14" fmla="*/ 735 w 2951"/>
                  <a:gd name="T15" fmla="*/ 1055 h 1623"/>
                  <a:gd name="T16" fmla="*/ 831 w 2951"/>
                  <a:gd name="T17" fmla="*/ 1007 h 1623"/>
                  <a:gd name="T18" fmla="*/ 939 w 2951"/>
                  <a:gd name="T19" fmla="*/ 931 h 1623"/>
                  <a:gd name="T20" fmla="*/ 1000 w 2951"/>
                  <a:gd name="T21" fmla="*/ 922 h 1623"/>
                  <a:gd name="T22" fmla="*/ 1115 w 2951"/>
                  <a:gd name="T23" fmla="*/ 803 h 1623"/>
                  <a:gd name="T24" fmla="*/ 1183 w 2951"/>
                  <a:gd name="T25" fmla="*/ 767 h 1623"/>
                  <a:gd name="T26" fmla="*/ 1323 w 2951"/>
                  <a:gd name="T27" fmla="*/ 739 h 1623"/>
                  <a:gd name="T28" fmla="*/ 1386 w 2951"/>
                  <a:gd name="T29" fmla="*/ 696 h 1623"/>
                  <a:gd name="T30" fmla="*/ 1531 w 2951"/>
                  <a:gd name="T31" fmla="*/ 643 h 1623"/>
                  <a:gd name="T32" fmla="*/ 1611 w 2951"/>
                  <a:gd name="T33" fmla="*/ 611 h 1623"/>
                  <a:gd name="T34" fmla="*/ 1739 w 2951"/>
                  <a:gd name="T35" fmla="*/ 563 h 1623"/>
                  <a:gd name="T36" fmla="*/ 1851 w 2951"/>
                  <a:gd name="T37" fmla="*/ 499 h 1623"/>
                  <a:gd name="T38" fmla="*/ 1896 w 2951"/>
                  <a:gd name="T39" fmla="*/ 490 h 1623"/>
                  <a:gd name="T40" fmla="*/ 1994 w 2951"/>
                  <a:gd name="T41" fmla="*/ 424 h 1623"/>
                  <a:gd name="T42" fmla="*/ 2123 w 2951"/>
                  <a:gd name="T43" fmla="*/ 387 h 1623"/>
                  <a:gd name="T44" fmla="*/ 2218 w 2951"/>
                  <a:gd name="T45" fmla="*/ 344 h 1623"/>
                  <a:gd name="T46" fmla="*/ 2299 w 2951"/>
                  <a:gd name="T47" fmla="*/ 307 h 1623"/>
                  <a:gd name="T48" fmla="*/ 2344 w 2951"/>
                  <a:gd name="T49" fmla="*/ 282 h 1623"/>
                  <a:gd name="T50" fmla="*/ 2491 w 2951"/>
                  <a:gd name="T51" fmla="*/ 179 h 1623"/>
                  <a:gd name="T52" fmla="*/ 2603 w 2951"/>
                  <a:gd name="T53" fmla="*/ 147 h 1623"/>
                  <a:gd name="T54" fmla="*/ 2699 w 2951"/>
                  <a:gd name="T55" fmla="*/ 99 h 1623"/>
                  <a:gd name="T56" fmla="*/ 2811 w 2951"/>
                  <a:gd name="T57" fmla="*/ 51 h 1623"/>
                  <a:gd name="T58" fmla="*/ 2920 w 2951"/>
                  <a:gd name="T59" fmla="*/ 88 h 1623"/>
                  <a:gd name="T60" fmla="*/ 2801 w 2951"/>
                  <a:gd name="T61" fmla="*/ 152 h 1623"/>
                  <a:gd name="T62" fmla="*/ 2687 w 2951"/>
                  <a:gd name="T63" fmla="*/ 189 h 1623"/>
                  <a:gd name="T64" fmla="*/ 2584 w 2951"/>
                  <a:gd name="T65" fmla="*/ 216 h 1623"/>
                  <a:gd name="T66" fmla="*/ 2472 w 2951"/>
                  <a:gd name="T67" fmla="*/ 296 h 1623"/>
                  <a:gd name="T68" fmla="*/ 2347 w 2951"/>
                  <a:gd name="T69" fmla="*/ 355 h 1623"/>
                  <a:gd name="T70" fmla="*/ 2267 w 2951"/>
                  <a:gd name="T71" fmla="*/ 403 h 1623"/>
                  <a:gd name="T72" fmla="*/ 2171 w 2951"/>
                  <a:gd name="T73" fmla="*/ 435 h 1623"/>
                  <a:gd name="T74" fmla="*/ 2091 w 2951"/>
                  <a:gd name="T75" fmla="*/ 483 h 1623"/>
                  <a:gd name="T76" fmla="*/ 2008 w 2951"/>
                  <a:gd name="T77" fmla="*/ 488 h 1623"/>
                  <a:gd name="T78" fmla="*/ 1899 w 2951"/>
                  <a:gd name="T79" fmla="*/ 563 h 1623"/>
                  <a:gd name="T80" fmla="*/ 1837 w 2951"/>
                  <a:gd name="T81" fmla="*/ 626 h 1623"/>
                  <a:gd name="T82" fmla="*/ 1729 w 2951"/>
                  <a:gd name="T83" fmla="*/ 664 h 1623"/>
                  <a:gd name="T84" fmla="*/ 1592 w 2951"/>
                  <a:gd name="T85" fmla="*/ 696 h 1623"/>
                  <a:gd name="T86" fmla="*/ 1467 w 2951"/>
                  <a:gd name="T87" fmla="*/ 723 h 1623"/>
                  <a:gd name="T88" fmla="*/ 1400 w 2951"/>
                  <a:gd name="T89" fmla="*/ 760 h 1623"/>
                  <a:gd name="T90" fmla="*/ 1304 w 2951"/>
                  <a:gd name="T91" fmla="*/ 824 h 1623"/>
                  <a:gd name="T92" fmla="*/ 1208 w 2951"/>
                  <a:gd name="T93" fmla="*/ 840 h 1623"/>
                  <a:gd name="T94" fmla="*/ 1083 w 2951"/>
                  <a:gd name="T95" fmla="*/ 899 h 1623"/>
                  <a:gd name="T96" fmla="*/ 987 w 2951"/>
                  <a:gd name="T97" fmla="*/ 995 h 1623"/>
                  <a:gd name="T98" fmla="*/ 907 w 2951"/>
                  <a:gd name="T99" fmla="*/ 1027 h 1623"/>
                  <a:gd name="T100" fmla="*/ 840 w 2951"/>
                  <a:gd name="T101" fmla="*/ 1080 h 1623"/>
                  <a:gd name="T102" fmla="*/ 760 w 2951"/>
                  <a:gd name="T103" fmla="*/ 1160 h 1623"/>
                  <a:gd name="T104" fmla="*/ 651 w 2951"/>
                  <a:gd name="T105" fmla="*/ 1267 h 1623"/>
                  <a:gd name="T106" fmla="*/ 555 w 2951"/>
                  <a:gd name="T107" fmla="*/ 1315 h 1623"/>
                  <a:gd name="T108" fmla="*/ 488 w 2951"/>
                  <a:gd name="T109" fmla="*/ 1352 h 1623"/>
                  <a:gd name="T110" fmla="*/ 399 w 2951"/>
                  <a:gd name="T111" fmla="*/ 1389 h 1623"/>
                  <a:gd name="T112" fmla="*/ 267 w 2951"/>
                  <a:gd name="T113" fmla="*/ 1443 h 1623"/>
                  <a:gd name="T114" fmla="*/ 191 w 2951"/>
                  <a:gd name="T115" fmla="*/ 1485 h 1623"/>
                  <a:gd name="T116" fmla="*/ 104 w 2951"/>
                  <a:gd name="T117" fmla="*/ 1560 h 1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51" h="1623">
                    <a:moveTo>
                      <a:pt x="15" y="1551"/>
                    </a:moveTo>
                    <a:lnTo>
                      <a:pt x="31" y="1535"/>
                    </a:lnTo>
                    <a:lnTo>
                      <a:pt x="24" y="1546"/>
                    </a:lnTo>
                    <a:lnTo>
                      <a:pt x="40" y="1514"/>
                    </a:lnTo>
                    <a:cubicBezTo>
                      <a:pt x="42" y="1510"/>
                      <a:pt x="44" y="1506"/>
                      <a:pt x="47" y="1503"/>
                    </a:cubicBezTo>
                    <a:lnTo>
                      <a:pt x="63" y="1487"/>
                    </a:lnTo>
                    <a:cubicBezTo>
                      <a:pt x="71" y="1480"/>
                      <a:pt x="81" y="1475"/>
                      <a:pt x="91" y="1475"/>
                    </a:cubicBezTo>
                    <a:lnTo>
                      <a:pt x="107" y="1475"/>
                    </a:lnTo>
                    <a:lnTo>
                      <a:pt x="79" y="1487"/>
                    </a:lnTo>
                    <a:lnTo>
                      <a:pt x="95" y="1471"/>
                    </a:lnTo>
                    <a:cubicBezTo>
                      <a:pt x="103" y="1464"/>
                      <a:pt x="113" y="1459"/>
                      <a:pt x="123" y="1459"/>
                    </a:cubicBezTo>
                    <a:lnTo>
                      <a:pt x="139" y="1459"/>
                    </a:lnTo>
                    <a:lnTo>
                      <a:pt x="104" y="1482"/>
                    </a:lnTo>
                    <a:lnTo>
                      <a:pt x="120" y="1450"/>
                    </a:lnTo>
                    <a:cubicBezTo>
                      <a:pt x="126" y="1436"/>
                      <a:pt x="140" y="1427"/>
                      <a:pt x="155" y="1427"/>
                    </a:cubicBezTo>
                    <a:lnTo>
                      <a:pt x="171" y="1427"/>
                    </a:lnTo>
                    <a:lnTo>
                      <a:pt x="187" y="1427"/>
                    </a:lnTo>
                    <a:lnTo>
                      <a:pt x="203" y="1427"/>
                    </a:lnTo>
                    <a:lnTo>
                      <a:pt x="175" y="1439"/>
                    </a:lnTo>
                    <a:lnTo>
                      <a:pt x="207" y="1407"/>
                    </a:lnTo>
                    <a:lnTo>
                      <a:pt x="223" y="1391"/>
                    </a:lnTo>
                    <a:lnTo>
                      <a:pt x="239" y="1375"/>
                    </a:lnTo>
                    <a:cubicBezTo>
                      <a:pt x="247" y="1368"/>
                      <a:pt x="257" y="1363"/>
                      <a:pt x="267" y="1363"/>
                    </a:cubicBezTo>
                    <a:lnTo>
                      <a:pt x="283" y="1363"/>
                    </a:lnTo>
                    <a:lnTo>
                      <a:pt x="299" y="1363"/>
                    </a:lnTo>
                    <a:lnTo>
                      <a:pt x="271" y="1375"/>
                    </a:lnTo>
                    <a:lnTo>
                      <a:pt x="287" y="1359"/>
                    </a:lnTo>
                    <a:lnTo>
                      <a:pt x="303" y="1343"/>
                    </a:lnTo>
                    <a:cubicBezTo>
                      <a:pt x="311" y="1336"/>
                      <a:pt x="321" y="1331"/>
                      <a:pt x="331" y="1331"/>
                    </a:cubicBezTo>
                    <a:lnTo>
                      <a:pt x="347" y="1331"/>
                    </a:lnTo>
                    <a:lnTo>
                      <a:pt x="363" y="1331"/>
                    </a:lnTo>
                    <a:lnTo>
                      <a:pt x="328" y="1354"/>
                    </a:lnTo>
                    <a:lnTo>
                      <a:pt x="344" y="1322"/>
                    </a:lnTo>
                    <a:cubicBezTo>
                      <a:pt x="350" y="1308"/>
                      <a:pt x="364" y="1299"/>
                      <a:pt x="379" y="1299"/>
                    </a:cubicBezTo>
                    <a:lnTo>
                      <a:pt x="395" y="1299"/>
                    </a:lnTo>
                    <a:lnTo>
                      <a:pt x="411" y="1299"/>
                    </a:lnTo>
                    <a:lnTo>
                      <a:pt x="394" y="1304"/>
                    </a:lnTo>
                    <a:lnTo>
                      <a:pt x="426" y="1288"/>
                    </a:lnTo>
                    <a:cubicBezTo>
                      <a:pt x="431" y="1285"/>
                      <a:pt x="437" y="1283"/>
                      <a:pt x="443" y="1283"/>
                    </a:cubicBezTo>
                    <a:lnTo>
                      <a:pt x="459" y="1283"/>
                    </a:lnTo>
                    <a:lnTo>
                      <a:pt x="431" y="1295"/>
                    </a:lnTo>
                    <a:lnTo>
                      <a:pt x="447" y="1279"/>
                    </a:lnTo>
                    <a:cubicBezTo>
                      <a:pt x="455" y="1272"/>
                      <a:pt x="465" y="1267"/>
                      <a:pt x="475" y="1267"/>
                    </a:cubicBezTo>
                    <a:lnTo>
                      <a:pt x="491" y="1267"/>
                    </a:lnTo>
                    <a:lnTo>
                      <a:pt x="463" y="1279"/>
                    </a:lnTo>
                    <a:lnTo>
                      <a:pt x="479" y="1263"/>
                    </a:lnTo>
                    <a:lnTo>
                      <a:pt x="495" y="1247"/>
                    </a:lnTo>
                    <a:cubicBezTo>
                      <a:pt x="503" y="1240"/>
                      <a:pt x="513" y="1235"/>
                      <a:pt x="523" y="1235"/>
                    </a:cubicBezTo>
                    <a:lnTo>
                      <a:pt x="539" y="1235"/>
                    </a:lnTo>
                    <a:lnTo>
                      <a:pt x="555" y="1235"/>
                    </a:lnTo>
                    <a:lnTo>
                      <a:pt x="520" y="1258"/>
                    </a:lnTo>
                    <a:lnTo>
                      <a:pt x="536" y="1226"/>
                    </a:lnTo>
                    <a:cubicBezTo>
                      <a:pt x="542" y="1212"/>
                      <a:pt x="556" y="1203"/>
                      <a:pt x="571" y="1203"/>
                    </a:cubicBezTo>
                    <a:lnTo>
                      <a:pt x="587" y="1203"/>
                    </a:lnTo>
                    <a:lnTo>
                      <a:pt x="603" y="1203"/>
                    </a:lnTo>
                    <a:lnTo>
                      <a:pt x="586" y="1208"/>
                    </a:lnTo>
                    <a:lnTo>
                      <a:pt x="618" y="1192"/>
                    </a:lnTo>
                    <a:cubicBezTo>
                      <a:pt x="623" y="1189"/>
                      <a:pt x="629" y="1187"/>
                      <a:pt x="635" y="1187"/>
                    </a:cubicBezTo>
                    <a:lnTo>
                      <a:pt x="651" y="1187"/>
                    </a:lnTo>
                    <a:lnTo>
                      <a:pt x="614" y="1215"/>
                    </a:lnTo>
                    <a:lnTo>
                      <a:pt x="630" y="1167"/>
                    </a:lnTo>
                    <a:cubicBezTo>
                      <a:pt x="630" y="1165"/>
                      <a:pt x="631" y="1163"/>
                      <a:pt x="632" y="1162"/>
                    </a:cubicBezTo>
                    <a:lnTo>
                      <a:pt x="648" y="1130"/>
                    </a:lnTo>
                    <a:cubicBezTo>
                      <a:pt x="654" y="1116"/>
                      <a:pt x="668" y="1107"/>
                      <a:pt x="683" y="1107"/>
                    </a:cubicBezTo>
                    <a:lnTo>
                      <a:pt x="699" y="1107"/>
                    </a:lnTo>
                    <a:lnTo>
                      <a:pt x="715" y="1107"/>
                    </a:lnTo>
                    <a:lnTo>
                      <a:pt x="687" y="1119"/>
                    </a:lnTo>
                    <a:lnTo>
                      <a:pt x="703" y="1103"/>
                    </a:lnTo>
                    <a:lnTo>
                      <a:pt x="719" y="1087"/>
                    </a:lnTo>
                    <a:lnTo>
                      <a:pt x="712" y="1098"/>
                    </a:lnTo>
                    <a:lnTo>
                      <a:pt x="728" y="1066"/>
                    </a:lnTo>
                    <a:cubicBezTo>
                      <a:pt x="730" y="1062"/>
                      <a:pt x="732" y="1058"/>
                      <a:pt x="735" y="1055"/>
                    </a:cubicBezTo>
                    <a:lnTo>
                      <a:pt x="751" y="1039"/>
                    </a:lnTo>
                    <a:cubicBezTo>
                      <a:pt x="759" y="1032"/>
                      <a:pt x="769" y="1027"/>
                      <a:pt x="779" y="1027"/>
                    </a:cubicBezTo>
                    <a:lnTo>
                      <a:pt x="795" y="1027"/>
                    </a:lnTo>
                    <a:lnTo>
                      <a:pt x="767" y="1039"/>
                    </a:lnTo>
                    <a:lnTo>
                      <a:pt x="783" y="1023"/>
                    </a:lnTo>
                    <a:cubicBezTo>
                      <a:pt x="791" y="1016"/>
                      <a:pt x="801" y="1011"/>
                      <a:pt x="811" y="1011"/>
                    </a:cubicBezTo>
                    <a:lnTo>
                      <a:pt x="843" y="1011"/>
                    </a:lnTo>
                    <a:lnTo>
                      <a:pt x="815" y="1023"/>
                    </a:lnTo>
                    <a:lnTo>
                      <a:pt x="831" y="1007"/>
                    </a:lnTo>
                    <a:lnTo>
                      <a:pt x="847" y="991"/>
                    </a:lnTo>
                    <a:lnTo>
                      <a:pt x="840" y="1002"/>
                    </a:lnTo>
                    <a:lnTo>
                      <a:pt x="856" y="970"/>
                    </a:lnTo>
                    <a:cubicBezTo>
                      <a:pt x="862" y="956"/>
                      <a:pt x="876" y="947"/>
                      <a:pt x="891" y="947"/>
                    </a:cubicBezTo>
                    <a:lnTo>
                      <a:pt x="907" y="947"/>
                    </a:lnTo>
                    <a:lnTo>
                      <a:pt x="879" y="959"/>
                    </a:lnTo>
                    <a:lnTo>
                      <a:pt x="895" y="943"/>
                    </a:lnTo>
                    <a:cubicBezTo>
                      <a:pt x="903" y="936"/>
                      <a:pt x="913" y="931"/>
                      <a:pt x="923" y="931"/>
                    </a:cubicBezTo>
                    <a:lnTo>
                      <a:pt x="939" y="931"/>
                    </a:lnTo>
                    <a:lnTo>
                      <a:pt x="955" y="931"/>
                    </a:lnTo>
                    <a:lnTo>
                      <a:pt x="971" y="931"/>
                    </a:lnTo>
                    <a:lnTo>
                      <a:pt x="943" y="943"/>
                    </a:lnTo>
                    <a:lnTo>
                      <a:pt x="959" y="927"/>
                    </a:lnTo>
                    <a:cubicBezTo>
                      <a:pt x="967" y="920"/>
                      <a:pt x="977" y="915"/>
                      <a:pt x="987" y="915"/>
                    </a:cubicBezTo>
                    <a:lnTo>
                      <a:pt x="1003" y="915"/>
                    </a:lnTo>
                    <a:lnTo>
                      <a:pt x="986" y="920"/>
                    </a:lnTo>
                    <a:lnTo>
                      <a:pt x="1018" y="904"/>
                    </a:lnTo>
                    <a:lnTo>
                      <a:pt x="1000" y="922"/>
                    </a:lnTo>
                    <a:lnTo>
                      <a:pt x="1016" y="890"/>
                    </a:lnTo>
                    <a:lnTo>
                      <a:pt x="1032" y="858"/>
                    </a:lnTo>
                    <a:cubicBezTo>
                      <a:pt x="1034" y="854"/>
                      <a:pt x="1036" y="850"/>
                      <a:pt x="1039" y="847"/>
                    </a:cubicBezTo>
                    <a:lnTo>
                      <a:pt x="1055" y="831"/>
                    </a:lnTo>
                    <a:cubicBezTo>
                      <a:pt x="1063" y="824"/>
                      <a:pt x="1073" y="819"/>
                      <a:pt x="1083" y="819"/>
                    </a:cubicBezTo>
                    <a:lnTo>
                      <a:pt x="1099" y="819"/>
                    </a:lnTo>
                    <a:lnTo>
                      <a:pt x="1071" y="831"/>
                    </a:lnTo>
                    <a:lnTo>
                      <a:pt x="1087" y="815"/>
                    </a:lnTo>
                    <a:cubicBezTo>
                      <a:pt x="1095" y="808"/>
                      <a:pt x="1105" y="803"/>
                      <a:pt x="1115" y="803"/>
                    </a:cubicBezTo>
                    <a:lnTo>
                      <a:pt x="1131" y="803"/>
                    </a:lnTo>
                    <a:lnTo>
                      <a:pt x="1147" y="803"/>
                    </a:lnTo>
                    <a:lnTo>
                      <a:pt x="1119" y="815"/>
                    </a:lnTo>
                    <a:lnTo>
                      <a:pt x="1135" y="799"/>
                    </a:lnTo>
                    <a:lnTo>
                      <a:pt x="1151" y="783"/>
                    </a:lnTo>
                    <a:cubicBezTo>
                      <a:pt x="1159" y="776"/>
                      <a:pt x="1169" y="771"/>
                      <a:pt x="1179" y="771"/>
                    </a:cubicBezTo>
                    <a:lnTo>
                      <a:pt x="1195" y="771"/>
                    </a:lnTo>
                    <a:lnTo>
                      <a:pt x="1167" y="783"/>
                    </a:lnTo>
                    <a:lnTo>
                      <a:pt x="1183" y="767"/>
                    </a:lnTo>
                    <a:cubicBezTo>
                      <a:pt x="1191" y="760"/>
                      <a:pt x="1201" y="755"/>
                      <a:pt x="1211" y="755"/>
                    </a:cubicBezTo>
                    <a:lnTo>
                      <a:pt x="1243" y="755"/>
                    </a:lnTo>
                    <a:lnTo>
                      <a:pt x="1259" y="755"/>
                    </a:lnTo>
                    <a:lnTo>
                      <a:pt x="1275" y="755"/>
                    </a:lnTo>
                    <a:lnTo>
                      <a:pt x="1247" y="767"/>
                    </a:lnTo>
                    <a:lnTo>
                      <a:pt x="1263" y="751"/>
                    </a:lnTo>
                    <a:cubicBezTo>
                      <a:pt x="1271" y="744"/>
                      <a:pt x="1281" y="739"/>
                      <a:pt x="1291" y="739"/>
                    </a:cubicBezTo>
                    <a:lnTo>
                      <a:pt x="1307" y="739"/>
                    </a:lnTo>
                    <a:lnTo>
                      <a:pt x="1323" y="739"/>
                    </a:lnTo>
                    <a:lnTo>
                      <a:pt x="1339" y="739"/>
                    </a:lnTo>
                    <a:lnTo>
                      <a:pt x="1304" y="762"/>
                    </a:lnTo>
                    <a:lnTo>
                      <a:pt x="1320" y="730"/>
                    </a:lnTo>
                    <a:cubicBezTo>
                      <a:pt x="1322" y="726"/>
                      <a:pt x="1324" y="722"/>
                      <a:pt x="1327" y="719"/>
                    </a:cubicBezTo>
                    <a:lnTo>
                      <a:pt x="1343" y="703"/>
                    </a:lnTo>
                    <a:cubicBezTo>
                      <a:pt x="1351" y="696"/>
                      <a:pt x="1361" y="691"/>
                      <a:pt x="1371" y="691"/>
                    </a:cubicBezTo>
                    <a:lnTo>
                      <a:pt x="1387" y="691"/>
                    </a:lnTo>
                    <a:lnTo>
                      <a:pt x="1403" y="691"/>
                    </a:lnTo>
                    <a:lnTo>
                      <a:pt x="1386" y="696"/>
                    </a:lnTo>
                    <a:lnTo>
                      <a:pt x="1418" y="680"/>
                    </a:lnTo>
                    <a:lnTo>
                      <a:pt x="1407" y="687"/>
                    </a:lnTo>
                    <a:lnTo>
                      <a:pt x="1423" y="671"/>
                    </a:lnTo>
                    <a:lnTo>
                      <a:pt x="1439" y="655"/>
                    </a:lnTo>
                    <a:cubicBezTo>
                      <a:pt x="1447" y="648"/>
                      <a:pt x="1457" y="643"/>
                      <a:pt x="1467" y="643"/>
                    </a:cubicBezTo>
                    <a:lnTo>
                      <a:pt x="1483" y="643"/>
                    </a:lnTo>
                    <a:lnTo>
                      <a:pt x="1499" y="643"/>
                    </a:lnTo>
                    <a:lnTo>
                      <a:pt x="1515" y="643"/>
                    </a:lnTo>
                    <a:lnTo>
                      <a:pt x="1531" y="643"/>
                    </a:lnTo>
                    <a:lnTo>
                      <a:pt x="1503" y="655"/>
                    </a:lnTo>
                    <a:lnTo>
                      <a:pt x="1519" y="639"/>
                    </a:lnTo>
                    <a:cubicBezTo>
                      <a:pt x="1527" y="632"/>
                      <a:pt x="1537" y="627"/>
                      <a:pt x="1547" y="627"/>
                    </a:cubicBezTo>
                    <a:lnTo>
                      <a:pt x="1563" y="627"/>
                    </a:lnTo>
                    <a:lnTo>
                      <a:pt x="1535" y="639"/>
                    </a:lnTo>
                    <a:lnTo>
                      <a:pt x="1551" y="623"/>
                    </a:lnTo>
                    <a:cubicBezTo>
                      <a:pt x="1559" y="616"/>
                      <a:pt x="1569" y="611"/>
                      <a:pt x="1579" y="611"/>
                    </a:cubicBezTo>
                    <a:lnTo>
                      <a:pt x="1595" y="611"/>
                    </a:lnTo>
                    <a:lnTo>
                      <a:pt x="1611" y="611"/>
                    </a:lnTo>
                    <a:lnTo>
                      <a:pt x="1643" y="611"/>
                    </a:lnTo>
                    <a:lnTo>
                      <a:pt x="1659" y="611"/>
                    </a:lnTo>
                    <a:lnTo>
                      <a:pt x="1675" y="611"/>
                    </a:lnTo>
                    <a:lnTo>
                      <a:pt x="1691" y="611"/>
                    </a:lnTo>
                    <a:lnTo>
                      <a:pt x="1654" y="639"/>
                    </a:lnTo>
                    <a:lnTo>
                      <a:pt x="1670" y="591"/>
                    </a:lnTo>
                    <a:cubicBezTo>
                      <a:pt x="1675" y="574"/>
                      <a:pt x="1690" y="563"/>
                      <a:pt x="1707" y="563"/>
                    </a:cubicBezTo>
                    <a:lnTo>
                      <a:pt x="1723" y="563"/>
                    </a:lnTo>
                    <a:lnTo>
                      <a:pt x="1739" y="563"/>
                    </a:lnTo>
                    <a:lnTo>
                      <a:pt x="1755" y="563"/>
                    </a:lnTo>
                    <a:lnTo>
                      <a:pt x="1771" y="563"/>
                    </a:lnTo>
                    <a:lnTo>
                      <a:pt x="1787" y="563"/>
                    </a:lnTo>
                    <a:lnTo>
                      <a:pt x="1803" y="563"/>
                    </a:lnTo>
                    <a:lnTo>
                      <a:pt x="1770" y="581"/>
                    </a:lnTo>
                    <a:lnTo>
                      <a:pt x="1802" y="533"/>
                    </a:lnTo>
                    <a:cubicBezTo>
                      <a:pt x="1804" y="531"/>
                      <a:pt x="1805" y="529"/>
                      <a:pt x="1807" y="527"/>
                    </a:cubicBezTo>
                    <a:lnTo>
                      <a:pt x="1823" y="511"/>
                    </a:lnTo>
                    <a:cubicBezTo>
                      <a:pt x="1831" y="504"/>
                      <a:pt x="1841" y="499"/>
                      <a:pt x="1851" y="499"/>
                    </a:cubicBezTo>
                    <a:lnTo>
                      <a:pt x="1867" y="499"/>
                    </a:lnTo>
                    <a:lnTo>
                      <a:pt x="1839" y="511"/>
                    </a:lnTo>
                    <a:lnTo>
                      <a:pt x="1855" y="495"/>
                    </a:lnTo>
                    <a:cubicBezTo>
                      <a:pt x="1863" y="488"/>
                      <a:pt x="1873" y="483"/>
                      <a:pt x="1883" y="483"/>
                    </a:cubicBezTo>
                    <a:lnTo>
                      <a:pt x="1899" y="483"/>
                    </a:lnTo>
                    <a:lnTo>
                      <a:pt x="1915" y="483"/>
                    </a:lnTo>
                    <a:lnTo>
                      <a:pt x="1887" y="495"/>
                    </a:lnTo>
                    <a:lnTo>
                      <a:pt x="1903" y="479"/>
                    </a:lnTo>
                    <a:lnTo>
                      <a:pt x="1896" y="490"/>
                    </a:lnTo>
                    <a:lnTo>
                      <a:pt x="1912" y="458"/>
                    </a:lnTo>
                    <a:cubicBezTo>
                      <a:pt x="1918" y="444"/>
                      <a:pt x="1932" y="435"/>
                      <a:pt x="1947" y="435"/>
                    </a:cubicBezTo>
                    <a:lnTo>
                      <a:pt x="1963" y="435"/>
                    </a:lnTo>
                    <a:lnTo>
                      <a:pt x="1935" y="447"/>
                    </a:lnTo>
                    <a:lnTo>
                      <a:pt x="1951" y="431"/>
                    </a:lnTo>
                    <a:cubicBezTo>
                      <a:pt x="1959" y="424"/>
                      <a:pt x="1969" y="419"/>
                      <a:pt x="1979" y="419"/>
                    </a:cubicBezTo>
                    <a:lnTo>
                      <a:pt x="1995" y="419"/>
                    </a:lnTo>
                    <a:lnTo>
                      <a:pt x="2011" y="419"/>
                    </a:lnTo>
                    <a:lnTo>
                      <a:pt x="1994" y="424"/>
                    </a:lnTo>
                    <a:lnTo>
                      <a:pt x="2026" y="408"/>
                    </a:lnTo>
                    <a:cubicBezTo>
                      <a:pt x="2031" y="405"/>
                      <a:pt x="2037" y="403"/>
                      <a:pt x="2043" y="403"/>
                    </a:cubicBezTo>
                    <a:lnTo>
                      <a:pt x="2059" y="403"/>
                    </a:lnTo>
                    <a:lnTo>
                      <a:pt x="2075" y="403"/>
                    </a:lnTo>
                    <a:lnTo>
                      <a:pt x="2091" y="403"/>
                    </a:lnTo>
                    <a:lnTo>
                      <a:pt x="2063" y="415"/>
                    </a:lnTo>
                    <a:lnTo>
                      <a:pt x="2079" y="399"/>
                    </a:lnTo>
                    <a:cubicBezTo>
                      <a:pt x="2087" y="392"/>
                      <a:pt x="2097" y="387"/>
                      <a:pt x="2107" y="387"/>
                    </a:cubicBezTo>
                    <a:lnTo>
                      <a:pt x="2123" y="387"/>
                    </a:lnTo>
                    <a:lnTo>
                      <a:pt x="2139" y="387"/>
                    </a:lnTo>
                    <a:lnTo>
                      <a:pt x="2104" y="410"/>
                    </a:lnTo>
                    <a:lnTo>
                      <a:pt x="2120" y="378"/>
                    </a:lnTo>
                    <a:cubicBezTo>
                      <a:pt x="2126" y="364"/>
                      <a:pt x="2140" y="355"/>
                      <a:pt x="2155" y="355"/>
                    </a:cubicBezTo>
                    <a:lnTo>
                      <a:pt x="2171" y="355"/>
                    </a:lnTo>
                    <a:lnTo>
                      <a:pt x="2187" y="355"/>
                    </a:lnTo>
                    <a:lnTo>
                      <a:pt x="2203" y="355"/>
                    </a:lnTo>
                    <a:lnTo>
                      <a:pt x="2186" y="360"/>
                    </a:lnTo>
                    <a:lnTo>
                      <a:pt x="2218" y="344"/>
                    </a:lnTo>
                    <a:cubicBezTo>
                      <a:pt x="2223" y="341"/>
                      <a:pt x="2229" y="339"/>
                      <a:pt x="2235" y="339"/>
                    </a:cubicBezTo>
                    <a:lnTo>
                      <a:pt x="2251" y="339"/>
                    </a:lnTo>
                    <a:lnTo>
                      <a:pt x="2223" y="351"/>
                    </a:lnTo>
                    <a:lnTo>
                      <a:pt x="2239" y="335"/>
                    </a:lnTo>
                    <a:cubicBezTo>
                      <a:pt x="2247" y="328"/>
                      <a:pt x="2257" y="323"/>
                      <a:pt x="2267" y="323"/>
                    </a:cubicBezTo>
                    <a:lnTo>
                      <a:pt x="2283" y="323"/>
                    </a:lnTo>
                    <a:lnTo>
                      <a:pt x="2255" y="335"/>
                    </a:lnTo>
                    <a:lnTo>
                      <a:pt x="2271" y="319"/>
                    </a:lnTo>
                    <a:cubicBezTo>
                      <a:pt x="2279" y="312"/>
                      <a:pt x="2289" y="307"/>
                      <a:pt x="2299" y="307"/>
                    </a:cubicBezTo>
                    <a:lnTo>
                      <a:pt x="2315" y="307"/>
                    </a:lnTo>
                    <a:lnTo>
                      <a:pt x="2287" y="319"/>
                    </a:lnTo>
                    <a:lnTo>
                      <a:pt x="2303" y="303"/>
                    </a:lnTo>
                    <a:lnTo>
                      <a:pt x="2319" y="287"/>
                    </a:lnTo>
                    <a:cubicBezTo>
                      <a:pt x="2327" y="280"/>
                      <a:pt x="2337" y="275"/>
                      <a:pt x="2347" y="275"/>
                    </a:cubicBezTo>
                    <a:lnTo>
                      <a:pt x="2363" y="275"/>
                    </a:lnTo>
                    <a:lnTo>
                      <a:pt x="2335" y="287"/>
                    </a:lnTo>
                    <a:lnTo>
                      <a:pt x="2351" y="271"/>
                    </a:lnTo>
                    <a:lnTo>
                      <a:pt x="2344" y="282"/>
                    </a:lnTo>
                    <a:lnTo>
                      <a:pt x="2360" y="250"/>
                    </a:lnTo>
                    <a:cubicBezTo>
                      <a:pt x="2366" y="236"/>
                      <a:pt x="2380" y="227"/>
                      <a:pt x="2395" y="227"/>
                    </a:cubicBezTo>
                    <a:lnTo>
                      <a:pt x="2411" y="227"/>
                    </a:lnTo>
                    <a:lnTo>
                      <a:pt x="2443" y="227"/>
                    </a:lnTo>
                    <a:lnTo>
                      <a:pt x="2415" y="239"/>
                    </a:lnTo>
                    <a:lnTo>
                      <a:pt x="2431" y="223"/>
                    </a:lnTo>
                    <a:lnTo>
                      <a:pt x="2447" y="207"/>
                    </a:lnTo>
                    <a:lnTo>
                      <a:pt x="2463" y="191"/>
                    </a:lnTo>
                    <a:cubicBezTo>
                      <a:pt x="2471" y="184"/>
                      <a:pt x="2481" y="179"/>
                      <a:pt x="2491" y="179"/>
                    </a:cubicBezTo>
                    <a:lnTo>
                      <a:pt x="2507" y="179"/>
                    </a:lnTo>
                    <a:lnTo>
                      <a:pt x="2523" y="179"/>
                    </a:lnTo>
                    <a:lnTo>
                      <a:pt x="2495" y="191"/>
                    </a:lnTo>
                    <a:lnTo>
                      <a:pt x="2511" y="175"/>
                    </a:lnTo>
                    <a:lnTo>
                      <a:pt x="2527" y="159"/>
                    </a:lnTo>
                    <a:cubicBezTo>
                      <a:pt x="2535" y="152"/>
                      <a:pt x="2545" y="147"/>
                      <a:pt x="2555" y="147"/>
                    </a:cubicBezTo>
                    <a:lnTo>
                      <a:pt x="2571" y="147"/>
                    </a:lnTo>
                    <a:lnTo>
                      <a:pt x="2587" y="147"/>
                    </a:lnTo>
                    <a:lnTo>
                      <a:pt x="2603" y="147"/>
                    </a:lnTo>
                    <a:lnTo>
                      <a:pt x="2586" y="152"/>
                    </a:lnTo>
                    <a:lnTo>
                      <a:pt x="2618" y="136"/>
                    </a:lnTo>
                    <a:cubicBezTo>
                      <a:pt x="2623" y="133"/>
                      <a:pt x="2629" y="131"/>
                      <a:pt x="2635" y="131"/>
                    </a:cubicBezTo>
                    <a:lnTo>
                      <a:pt x="2651" y="131"/>
                    </a:lnTo>
                    <a:lnTo>
                      <a:pt x="2616" y="154"/>
                    </a:lnTo>
                    <a:lnTo>
                      <a:pt x="2632" y="122"/>
                    </a:lnTo>
                    <a:cubicBezTo>
                      <a:pt x="2638" y="108"/>
                      <a:pt x="2652" y="99"/>
                      <a:pt x="2667" y="99"/>
                    </a:cubicBezTo>
                    <a:lnTo>
                      <a:pt x="2683" y="99"/>
                    </a:lnTo>
                    <a:lnTo>
                      <a:pt x="2699" y="99"/>
                    </a:lnTo>
                    <a:lnTo>
                      <a:pt x="2715" y="99"/>
                    </a:lnTo>
                    <a:lnTo>
                      <a:pt x="2731" y="99"/>
                    </a:lnTo>
                    <a:lnTo>
                      <a:pt x="2747" y="99"/>
                    </a:lnTo>
                    <a:lnTo>
                      <a:pt x="2763" y="99"/>
                    </a:lnTo>
                    <a:lnTo>
                      <a:pt x="2726" y="127"/>
                    </a:lnTo>
                    <a:lnTo>
                      <a:pt x="2742" y="79"/>
                    </a:lnTo>
                    <a:cubicBezTo>
                      <a:pt x="2747" y="62"/>
                      <a:pt x="2762" y="51"/>
                      <a:pt x="2779" y="51"/>
                    </a:cubicBezTo>
                    <a:lnTo>
                      <a:pt x="2795" y="51"/>
                    </a:lnTo>
                    <a:lnTo>
                      <a:pt x="2811" y="51"/>
                    </a:lnTo>
                    <a:lnTo>
                      <a:pt x="2843" y="51"/>
                    </a:lnTo>
                    <a:lnTo>
                      <a:pt x="2859" y="51"/>
                    </a:lnTo>
                    <a:lnTo>
                      <a:pt x="2831" y="63"/>
                    </a:lnTo>
                    <a:lnTo>
                      <a:pt x="2847" y="47"/>
                    </a:lnTo>
                    <a:lnTo>
                      <a:pt x="2863" y="31"/>
                    </a:lnTo>
                    <a:lnTo>
                      <a:pt x="2879" y="15"/>
                    </a:lnTo>
                    <a:cubicBezTo>
                      <a:pt x="2895" y="0"/>
                      <a:pt x="2920" y="0"/>
                      <a:pt x="2936" y="15"/>
                    </a:cubicBezTo>
                    <a:cubicBezTo>
                      <a:pt x="2951" y="31"/>
                      <a:pt x="2951" y="56"/>
                      <a:pt x="2936" y="72"/>
                    </a:cubicBezTo>
                    <a:lnTo>
                      <a:pt x="2920" y="88"/>
                    </a:lnTo>
                    <a:lnTo>
                      <a:pt x="2904" y="104"/>
                    </a:lnTo>
                    <a:lnTo>
                      <a:pt x="2888" y="120"/>
                    </a:lnTo>
                    <a:cubicBezTo>
                      <a:pt x="2880" y="127"/>
                      <a:pt x="2870" y="131"/>
                      <a:pt x="2859" y="131"/>
                    </a:cubicBezTo>
                    <a:lnTo>
                      <a:pt x="2843" y="131"/>
                    </a:lnTo>
                    <a:lnTo>
                      <a:pt x="2811" y="131"/>
                    </a:lnTo>
                    <a:lnTo>
                      <a:pt x="2795" y="131"/>
                    </a:lnTo>
                    <a:lnTo>
                      <a:pt x="2779" y="131"/>
                    </a:lnTo>
                    <a:lnTo>
                      <a:pt x="2817" y="104"/>
                    </a:lnTo>
                    <a:lnTo>
                      <a:pt x="2801" y="152"/>
                    </a:lnTo>
                    <a:cubicBezTo>
                      <a:pt x="2796" y="168"/>
                      <a:pt x="2781" y="179"/>
                      <a:pt x="2763" y="179"/>
                    </a:cubicBezTo>
                    <a:lnTo>
                      <a:pt x="2747" y="179"/>
                    </a:lnTo>
                    <a:lnTo>
                      <a:pt x="2731" y="179"/>
                    </a:lnTo>
                    <a:lnTo>
                      <a:pt x="2715" y="179"/>
                    </a:lnTo>
                    <a:lnTo>
                      <a:pt x="2699" y="179"/>
                    </a:lnTo>
                    <a:lnTo>
                      <a:pt x="2683" y="179"/>
                    </a:lnTo>
                    <a:lnTo>
                      <a:pt x="2667" y="179"/>
                    </a:lnTo>
                    <a:lnTo>
                      <a:pt x="2703" y="157"/>
                    </a:lnTo>
                    <a:lnTo>
                      <a:pt x="2687" y="189"/>
                    </a:lnTo>
                    <a:cubicBezTo>
                      <a:pt x="2680" y="203"/>
                      <a:pt x="2667" y="211"/>
                      <a:pt x="2651" y="211"/>
                    </a:cubicBezTo>
                    <a:lnTo>
                      <a:pt x="2635" y="211"/>
                    </a:lnTo>
                    <a:lnTo>
                      <a:pt x="2653" y="207"/>
                    </a:lnTo>
                    <a:lnTo>
                      <a:pt x="2621" y="223"/>
                    </a:lnTo>
                    <a:cubicBezTo>
                      <a:pt x="2616" y="226"/>
                      <a:pt x="2610" y="227"/>
                      <a:pt x="2603" y="227"/>
                    </a:cubicBezTo>
                    <a:lnTo>
                      <a:pt x="2587" y="227"/>
                    </a:lnTo>
                    <a:lnTo>
                      <a:pt x="2571" y="227"/>
                    </a:lnTo>
                    <a:lnTo>
                      <a:pt x="2555" y="227"/>
                    </a:lnTo>
                    <a:lnTo>
                      <a:pt x="2584" y="216"/>
                    </a:lnTo>
                    <a:lnTo>
                      <a:pt x="2568" y="232"/>
                    </a:lnTo>
                    <a:lnTo>
                      <a:pt x="2552" y="248"/>
                    </a:lnTo>
                    <a:cubicBezTo>
                      <a:pt x="2544" y="255"/>
                      <a:pt x="2534" y="259"/>
                      <a:pt x="2523" y="259"/>
                    </a:cubicBezTo>
                    <a:lnTo>
                      <a:pt x="2507" y="259"/>
                    </a:lnTo>
                    <a:lnTo>
                      <a:pt x="2491" y="259"/>
                    </a:lnTo>
                    <a:lnTo>
                      <a:pt x="2520" y="248"/>
                    </a:lnTo>
                    <a:lnTo>
                      <a:pt x="2504" y="264"/>
                    </a:lnTo>
                    <a:lnTo>
                      <a:pt x="2488" y="280"/>
                    </a:lnTo>
                    <a:lnTo>
                      <a:pt x="2472" y="296"/>
                    </a:lnTo>
                    <a:cubicBezTo>
                      <a:pt x="2464" y="303"/>
                      <a:pt x="2454" y="307"/>
                      <a:pt x="2443" y="307"/>
                    </a:cubicBezTo>
                    <a:lnTo>
                      <a:pt x="2411" y="307"/>
                    </a:lnTo>
                    <a:lnTo>
                      <a:pt x="2395" y="307"/>
                    </a:lnTo>
                    <a:lnTo>
                      <a:pt x="2431" y="285"/>
                    </a:lnTo>
                    <a:lnTo>
                      <a:pt x="2415" y="317"/>
                    </a:lnTo>
                    <a:cubicBezTo>
                      <a:pt x="2413" y="321"/>
                      <a:pt x="2411" y="325"/>
                      <a:pt x="2408" y="328"/>
                    </a:cubicBezTo>
                    <a:lnTo>
                      <a:pt x="2392" y="344"/>
                    </a:lnTo>
                    <a:cubicBezTo>
                      <a:pt x="2384" y="351"/>
                      <a:pt x="2374" y="355"/>
                      <a:pt x="2363" y="355"/>
                    </a:cubicBezTo>
                    <a:lnTo>
                      <a:pt x="2347" y="355"/>
                    </a:lnTo>
                    <a:lnTo>
                      <a:pt x="2376" y="344"/>
                    </a:lnTo>
                    <a:lnTo>
                      <a:pt x="2360" y="360"/>
                    </a:lnTo>
                    <a:lnTo>
                      <a:pt x="2344" y="376"/>
                    </a:lnTo>
                    <a:cubicBezTo>
                      <a:pt x="2336" y="383"/>
                      <a:pt x="2326" y="387"/>
                      <a:pt x="2315" y="387"/>
                    </a:cubicBezTo>
                    <a:lnTo>
                      <a:pt x="2299" y="387"/>
                    </a:lnTo>
                    <a:lnTo>
                      <a:pt x="2328" y="376"/>
                    </a:lnTo>
                    <a:lnTo>
                      <a:pt x="2312" y="392"/>
                    </a:lnTo>
                    <a:cubicBezTo>
                      <a:pt x="2304" y="399"/>
                      <a:pt x="2294" y="403"/>
                      <a:pt x="2283" y="403"/>
                    </a:cubicBezTo>
                    <a:lnTo>
                      <a:pt x="2267" y="403"/>
                    </a:lnTo>
                    <a:lnTo>
                      <a:pt x="2296" y="392"/>
                    </a:lnTo>
                    <a:lnTo>
                      <a:pt x="2280" y="408"/>
                    </a:lnTo>
                    <a:cubicBezTo>
                      <a:pt x="2272" y="415"/>
                      <a:pt x="2262" y="419"/>
                      <a:pt x="2251" y="419"/>
                    </a:cubicBezTo>
                    <a:lnTo>
                      <a:pt x="2235" y="419"/>
                    </a:lnTo>
                    <a:lnTo>
                      <a:pt x="2253" y="415"/>
                    </a:lnTo>
                    <a:lnTo>
                      <a:pt x="2221" y="431"/>
                    </a:lnTo>
                    <a:cubicBezTo>
                      <a:pt x="2216" y="434"/>
                      <a:pt x="2210" y="435"/>
                      <a:pt x="2203" y="435"/>
                    </a:cubicBezTo>
                    <a:lnTo>
                      <a:pt x="2187" y="435"/>
                    </a:lnTo>
                    <a:lnTo>
                      <a:pt x="2171" y="435"/>
                    </a:lnTo>
                    <a:lnTo>
                      <a:pt x="2155" y="435"/>
                    </a:lnTo>
                    <a:lnTo>
                      <a:pt x="2191" y="413"/>
                    </a:lnTo>
                    <a:lnTo>
                      <a:pt x="2175" y="445"/>
                    </a:lnTo>
                    <a:cubicBezTo>
                      <a:pt x="2168" y="459"/>
                      <a:pt x="2155" y="467"/>
                      <a:pt x="2139" y="467"/>
                    </a:cubicBezTo>
                    <a:lnTo>
                      <a:pt x="2123" y="467"/>
                    </a:lnTo>
                    <a:lnTo>
                      <a:pt x="2107" y="467"/>
                    </a:lnTo>
                    <a:lnTo>
                      <a:pt x="2136" y="456"/>
                    </a:lnTo>
                    <a:lnTo>
                      <a:pt x="2120" y="472"/>
                    </a:lnTo>
                    <a:cubicBezTo>
                      <a:pt x="2112" y="479"/>
                      <a:pt x="2102" y="483"/>
                      <a:pt x="2091" y="483"/>
                    </a:cubicBezTo>
                    <a:lnTo>
                      <a:pt x="2075" y="483"/>
                    </a:lnTo>
                    <a:lnTo>
                      <a:pt x="2059" y="483"/>
                    </a:lnTo>
                    <a:lnTo>
                      <a:pt x="2043" y="483"/>
                    </a:lnTo>
                    <a:lnTo>
                      <a:pt x="2061" y="479"/>
                    </a:lnTo>
                    <a:lnTo>
                      <a:pt x="2029" y="495"/>
                    </a:lnTo>
                    <a:cubicBezTo>
                      <a:pt x="2024" y="498"/>
                      <a:pt x="2018" y="499"/>
                      <a:pt x="2011" y="499"/>
                    </a:cubicBezTo>
                    <a:lnTo>
                      <a:pt x="1995" y="499"/>
                    </a:lnTo>
                    <a:lnTo>
                      <a:pt x="1979" y="499"/>
                    </a:lnTo>
                    <a:lnTo>
                      <a:pt x="2008" y="488"/>
                    </a:lnTo>
                    <a:lnTo>
                      <a:pt x="1992" y="504"/>
                    </a:lnTo>
                    <a:cubicBezTo>
                      <a:pt x="1984" y="511"/>
                      <a:pt x="1974" y="515"/>
                      <a:pt x="1963" y="515"/>
                    </a:cubicBezTo>
                    <a:lnTo>
                      <a:pt x="1947" y="515"/>
                    </a:lnTo>
                    <a:lnTo>
                      <a:pt x="1983" y="493"/>
                    </a:lnTo>
                    <a:lnTo>
                      <a:pt x="1967" y="525"/>
                    </a:lnTo>
                    <a:cubicBezTo>
                      <a:pt x="1965" y="529"/>
                      <a:pt x="1963" y="533"/>
                      <a:pt x="1960" y="536"/>
                    </a:cubicBezTo>
                    <a:lnTo>
                      <a:pt x="1944" y="552"/>
                    </a:lnTo>
                    <a:cubicBezTo>
                      <a:pt x="1936" y="559"/>
                      <a:pt x="1926" y="563"/>
                      <a:pt x="1915" y="563"/>
                    </a:cubicBezTo>
                    <a:lnTo>
                      <a:pt x="1899" y="563"/>
                    </a:lnTo>
                    <a:lnTo>
                      <a:pt x="1883" y="563"/>
                    </a:lnTo>
                    <a:lnTo>
                      <a:pt x="1912" y="552"/>
                    </a:lnTo>
                    <a:lnTo>
                      <a:pt x="1896" y="568"/>
                    </a:lnTo>
                    <a:cubicBezTo>
                      <a:pt x="1888" y="575"/>
                      <a:pt x="1878" y="579"/>
                      <a:pt x="1867" y="579"/>
                    </a:cubicBezTo>
                    <a:lnTo>
                      <a:pt x="1851" y="579"/>
                    </a:lnTo>
                    <a:lnTo>
                      <a:pt x="1880" y="568"/>
                    </a:lnTo>
                    <a:lnTo>
                      <a:pt x="1864" y="584"/>
                    </a:lnTo>
                    <a:lnTo>
                      <a:pt x="1869" y="578"/>
                    </a:lnTo>
                    <a:lnTo>
                      <a:pt x="1837" y="626"/>
                    </a:lnTo>
                    <a:cubicBezTo>
                      <a:pt x="1829" y="637"/>
                      <a:pt x="1817" y="643"/>
                      <a:pt x="1803" y="643"/>
                    </a:cubicBezTo>
                    <a:lnTo>
                      <a:pt x="1787" y="643"/>
                    </a:lnTo>
                    <a:lnTo>
                      <a:pt x="1771" y="643"/>
                    </a:lnTo>
                    <a:lnTo>
                      <a:pt x="1755" y="643"/>
                    </a:lnTo>
                    <a:lnTo>
                      <a:pt x="1739" y="643"/>
                    </a:lnTo>
                    <a:lnTo>
                      <a:pt x="1723" y="643"/>
                    </a:lnTo>
                    <a:lnTo>
                      <a:pt x="1707" y="643"/>
                    </a:lnTo>
                    <a:lnTo>
                      <a:pt x="1745" y="616"/>
                    </a:lnTo>
                    <a:lnTo>
                      <a:pt x="1729" y="664"/>
                    </a:lnTo>
                    <a:cubicBezTo>
                      <a:pt x="1724" y="680"/>
                      <a:pt x="1709" y="691"/>
                      <a:pt x="1691" y="691"/>
                    </a:cubicBezTo>
                    <a:lnTo>
                      <a:pt x="1675" y="691"/>
                    </a:lnTo>
                    <a:lnTo>
                      <a:pt x="1659" y="691"/>
                    </a:lnTo>
                    <a:lnTo>
                      <a:pt x="1643" y="691"/>
                    </a:lnTo>
                    <a:lnTo>
                      <a:pt x="1611" y="691"/>
                    </a:lnTo>
                    <a:lnTo>
                      <a:pt x="1595" y="691"/>
                    </a:lnTo>
                    <a:lnTo>
                      <a:pt x="1579" y="691"/>
                    </a:lnTo>
                    <a:lnTo>
                      <a:pt x="1608" y="680"/>
                    </a:lnTo>
                    <a:lnTo>
                      <a:pt x="1592" y="696"/>
                    </a:lnTo>
                    <a:cubicBezTo>
                      <a:pt x="1584" y="703"/>
                      <a:pt x="1574" y="707"/>
                      <a:pt x="1563" y="707"/>
                    </a:cubicBezTo>
                    <a:lnTo>
                      <a:pt x="1547" y="707"/>
                    </a:lnTo>
                    <a:lnTo>
                      <a:pt x="1576" y="696"/>
                    </a:lnTo>
                    <a:lnTo>
                      <a:pt x="1560" y="712"/>
                    </a:lnTo>
                    <a:cubicBezTo>
                      <a:pt x="1552" y="719"/>
                      <a:pt x="1542" y="723"/>
                      <a:pt x="1531" y="723"/>
                    </a:cubicBezTo>
                    <a:lnTo>
                      <a:pt x="1515" y="723"/>
                    </a:lnTo>
                    <a:lnTo>
                      <a:pt x="1499" y="723"/>
                    </a:lnTo>
                    <a:lnTo>
                      <a:pt x="1483" y="723"/>
                    </a:lnTo>
                    <a:lnTo>
                      <a:pt x="1467" y="723"/>
                    </a:lnTo>
                    <a:lnTo>
                      <a:pt x="1496" y="712"/>
                    </a:lnTo>
                    <a:lnTo>
                      <a:pt x="1480" y="728"/>
                    </a:lnTo>
                    <a:lnTo>
                      <a:pt x="1464" y="744"/>
                    </a:lnTo>
                    <a:cubicBezTo>
                      <a:pt x="1461" y="747"/>
                      <a:pt x="1457" y="749"/>
                      <a:pt x="1453" y="751"/>
                    </a:cubicBezTo>
                    <a:lnTo>
                      <a:pt x="1421" y="767"/>
                    </a:lnTo>
                    <a:cubicBezTo>
                      <a:pt x="1416" y="770"/>
                      <a:pt x="1410" y="771"/>
                      <a:pt x="1403" y="771"/>
                    </a:cubicBezTo>
                    <a:lnTo>
                      <a:pt x="1387" y="771"/>
                    </a:lnTo>
                    <a:lnTo>
                      <a:pt x="1371" y="771"/>
                    </a:lnTo>
                    <a:lnTo>
                      <a:pt x="1400" y="760"/>
                    </a:lnTo>
                    <a:lnTo>
                      <a:pt x="1384" y="776"/>
                    </a:lnTo>
                    <a:lnTo>
                      <a:pt x="1391" y="765"/>
                    </a:lnTo>
                    <a:lnTo>
                      <a:pt x="1375" y="797"/>
                    </a:lnTo>
                    <a:cubicBezTo>
                      <a:pt x="1368" y="811"/>
                      <a:pt x="1355" y="819"/>
                      <a:pt x="1339" y="819"/>
                    </a:cubicBezTo>
                    <a:lnTo>
                      <a:pt x="1323" y="819"/>
                    </a:lnTo>
                    <a:lnTo>
                      <a:pt x="1307" y="819"/>
                    </a:lnTo>
                    <a:lnTo>
                      <a:pt x="1291" y="819"/>
                    </a:lnTo>
                    <a:lnTo>
                      <a:pt x="1320" y="808"/>
                    </a:lnTo>
                    <a:lnTo>
                      <a:pt x="1304" y="824"/>
                    </a:lnTo>
                    <a:cubicBezTo>
                      <a:pt x="1296" y="831"/>
                      <a:pt x="1286" y="835"/>
                      <a:pt x="1275" y="835"/>
                    </a:cubicBezTo>
                    <a:lnTo>
                      <a:pt x="1259" y="835"/>
                    </a:lnTo>
                    <a:lnTo>
                      <a:pt x="1243" y="835"/>
                    </a:lnTo>
                    <a:lnTo>
                      <a:pt x="1211" y="835"/>
                    </a:lnTo>
                    <a:lnTo>
                      <a:pt x="1240" y="824"/>
                    </a:lnTo>
                    <a:lnTo>
                      <a:pt x="1224" y="840"/>
                    </a:lnTo>
                    <a:cubicBezTo>
                      <a:pt x="1216" y="847"/>
                      <a:pt x="1206" y="851"/>
                      <a:pt x="1195" y="851"/>
                    </a:cubicBezTo>
                    <a:lnTo>
                      <a:pt x="1179" y="851"/>
                    </a:lnTo>
                    <a:lnTo>
                      <a:pt x="1208" y="840"/>
                    </a:lnTo>
                    <a:lnTo>
                      <a:pt x="1192" y="856"/>
                    </a:lnTo>
                    <a:lnTo>
                      <a:pt x="1176" y="872"/>
                    </a:lnTo>
                    <a:cubicBezTo>
                      <a:pt x="1168" y="879"/>
                      <a:pt x="1158" y="883"/>
                      <a:pt x="1147" y="883"/>
                    </a:cubicBezTo>
                    <a:lnTo>
                      <a:pt x="1131" y="883"/>
                    </a:lnTo>
                    <a:lnTo>
                      <a:pt x="1115" y="883"/>
                    </a:lnTo>
                    <a:lnTo>
                      <a:pt x="1144" y="872"/>
                    </a:lnTo>
                    <a:lnTo>
                      <a:pt x="1128" y="888"/>
                    </a:lnTo>
                    <a:cubicBezTo>
                      <a:pt x="1120" y="895"/>
                      <a:pt x="1110" y="899"/>
                      <a:pt x="1099" y="899"/>
                    </a:cubicBezTo>
                    <a:lnTo>
                      <a:pt x="1083" y="899"/>
                    </a:lnTo>
                    <a:lnTo>
                      <a:pt x="1112" y="888"/>
                    </a:lnTo>
                    <a:lnTo>
                      <a:pt x="1096" y="904"/>
                    </a:lnTo>
                    <a:lnTo>
                      <a:pt x="1103" y="893"/>
                    </a:lnTo>
                    <a:lnTo>
                      <a:pt x="1087" y="925"/>
                    </a:lnTo>
                    <a:lnTo>
                      <a:pt x="1071" y="957"/>
                    </a:lnTo>
                    <a:cubicBezTo>
                      <a:pt x="1067" y="965"/>
                      <a:pt x="1061" y="971"/>
                      <a:pt x="1053" y="975"/>
                    </a:cubicBezTo>
                    <a:lnTo>
                      <a:pt x="1021" y="991"/>
                    </a:lnTo>
                    <a:cubicBezTo>
                      <a:pt x="1016" y="994"/>
                      <a:pt x="1010" y="995"/>
                      <a:pt x="1003" y="995"/>
                    </a:cubicBezTo>
                    <a:lnTo>
                      <a:pt x="987" y="995"/>
                    </a:lnTo>
                    <a:lnTo>
                      <a:pt x="1016" y="984"/>
                    </a:lnTo>
                    <a:lnTo>
                      <a:pt x="1000" y="1000"/>
                    </a:lnTo>
                    <a:cubicBezTo>
                      <a:pt x="992" y="1007"/>
                      <a:pt x="982" y="1011"/>
                      <a:pt x="971" y="1011"/>
                    </a:cubicBezTo>
                    <a:lnTo>
                      <a:pt x="955" y="1011"/>
                    </a:lnTo>
                    <a:lnTo>
                      <a:pt x="939" y="1011"/>
                    </a:lnTo>
                    <a:lnTo>
                      <a:pt x="923" y="1011"/>
                    </a:lnTo>
                    <a:lnTo>
                      <a:pt x="952" y="1000"/>
                    </a:lnTo>
                    <a:lnTo>
                      <a:pt x="936" y="1016"/>
                    </a:lnTo>
                    <a:cubicBezTo>
                      <a:pt x="928" y="1023"/>
                      <a:pt x="918" y="1027"/>
                      <a:pt x="907" y="1027"/>
                    </a:cubicBezTo>
                    <a:lnTo>
                      <a:pt x="891" y="1027"/>
                    </a:lnTo>
                    <a:lnTo>
                      <a:pt x="927" y="1005"/>
                    </a:lnTo>
                    <a:lnTo>
                      <a:pt x="911" y="1037"/>
                    </a:lnTo>
                    <a:cubicBezTo>
                      <a:pt x="909" y="1041"/>
                      <a:pt x="907" y="1045"/>
                      <a:pt x="904" y="1048"/>
                    </a:cubicBezTo>
                    <a:lnTo>
                      <a:pt x="888" y="1064"/>
                    </a:lnTo>
                    <a:lnTo>
                      <a:pt x="872" y="1080"/>
                    </a:lnTo>
                    <a:cubicBezTo>
                      <a:pt x="864" y="1087"/>
                      <a:pt x="854" y="1091"/>
                      <a:pt x="843" y="1091"/>
                    </a:cubicBezTo>
                    <a:lnTo>
                      <a:pt x="811" y="1091"/>
                    </a:lnTo>
                    <a:lnTo>
                      <a:pt x="840" y="1080"/>
                    </a:lnTo>
                    <a:lnTo>
                      <a:pt x="824" y="1096"/>
                    </a:lnTo>
                    <a:cubicBezTo>
                      <a:pt x="816" y="1103"/>
                      <a:pt x="806" y="1107"/>
                      <a:pt x="795" y="1107"/>
                    </a:cubicBezTo>
                    <a:lnTo>
                      <a:pt x="779" y="1107"/>
                    </a:lnTo>
                    <a:lnTo>
                      <a:pt x="808" y="1096"/>
                    </a:lnTo>
                    <a:lnTo>
                      <a:pt x="792" y="1112"/>
                    </a:lnTo>
                    <a:lnTo>
                      <a:pt x="799" y="1101"/>
                    </a:lnTo>
                    <a:lnTo>
                      <a:pt x="783" y="1133"/>
                    </a:lnTo>
                    <a:cubicBezTo>
                      <a:pt x="781" y="1137"/>
                      <a:pt x="779" y="1141"/>
                      <a:pt x="776" y="1144"/>
                    </a:cubicBezTo>
                    <a:lnTo>
                      <a:pt x="760" y="1160"/>
                    </a:lnTo>
                    <a:lnTo>
                      <a:pt x="744" y="1176"/>
                    </a:lnTo>
                    <a:cubicBezTo>
                      <a:pt x="736" y="1183"/>
                      <a:pt x="726" y="1187"/>
                      <a:pt x="715" y="1187"/>
                    </a:cubicBezTo>
                    <a:lnTo>
                      <a:pt x="699" y="1187"/>
                    </a:lnTo>
                    <a:lnTo>
                      <a:pt x="683" y="1187"/>
                    </a:lnTo>
                    <a:lnTo>
                      <a:pt x="719" y="1165"/>
                    </a:lnTo>
                    <a:lnTo>
                      <a:pt x="703" y="1197"/>
                    </a:lnTo>
                    <a:lnTo>
                      <a:pt x="705" y="1192"/>
                    </a:lnTo>
                    <a:lnTo>
                      <a:pt x="689" y="1240"/>
                    </a:lnTo>
                    <a:cubicBezTo>
                      <a:pt x="684" y="1256"/>
                      <a:pt x="669" y="1267"/>
                      <a:pt x="651" y="1267"/>
                    </a:cubicBezTo>
                    <a:lnTo>
                      <a:pt x="635" y="1267"/>
                    </a:lnTo>
                    <a:lnTo>
                      <a:pt x="653" y="1263"/>
                    </a:lnTo>
                    <a:lnTo>
                      <a:pt x="621" y="1279"/>
                    </a:lnTo>
                    <a:cubicBezTo>
                      <a:pt x="616" y="1282"/>
                      <a:pt x="610" y="1283"/>
                      <a:pt x="603" y="1283"/>
                    </a:cubicBezTo>
                    <a:lnTo>
                      <a:pt x="587" y="1283"/>
                    </a:lnTo>
                    <a:lnTo>
                      <a:pt x="571" y="1283"/>
                    </a:lnTo>
                    <a:lnTo>
                      <a:pt x="607" y="1261"/>
                    </a:lnTo>
                    <a:lnTo>
                      <a:pt x="591" y="1293"/>
                    </a:lnTo>
                    <a:cubicBezTo>
                      <a:pt x="584" y="1307"/>
                      <a:pt x="571" y="1315"/>
                      <a:pt x="555" y="1315"/>
                    </a:cubicBezTo>
                    <a:lnTo>
                      <a:pt x="539" y="1315"/>
                    </a:lnTo>
                    <a:lnTo>
                      <a:pt x="523" y="1315"/>
                    </a:lnTo>
                    <a:lnTo>
                      <a:pt x="552" y="1304"/>
                    </a:lnTo>
                    <a:lnTo>
                      <a:pt x="536" y="1320"/>
                    </a:lnTo>
                    <a:lnTo>
                      <a:pt x="520" y="1336"/>
                    </a:lnTo>
                    <a:cubicBezTo>
                      <a:pt x="512" y="1343"/>
                      <a:pt x="502" y="1347"/>
                      <a:pt x="491" y="1347"/>
                    </a:cubicBezTo>
                    <a:lnTo>
                      <a:pt x="475" y="1347"/>
                    </a:lnTo>
                    <a:lnTo>
                      <a:pt x="504" y="1336"/>
                    </a:lnTo>
                    <a:lnTo>
                      <a:pt x="488" y="1352"/>
                    </a:lnTo>
                    <a:cubicBezTo>
                      <a:pt x="480" y="1359"/>
                      <a:pt x="470" y="1363"/>
                      <a:pt x="459" y="1363"/>
                    </a:cubicBezTo>
                    <a:lnTo>
                      <a:pt x="443" y="1363"/>
                    </a:lnTo>
                    <a:lnTo>
                      <a:pt x="461" y="1359"/>
                    </a:lnTo>
                    <a:lnTo>
                      <a:pt x="429" y="1375"/>
                    </a:lnTo>
                    <a:cubicBezTo>
                      <a:pt x="424" y="1378"/>
                      <a:pt x="418" y="1379"/>
                      <a:pt x="411" y="1379"/>
                    </a:cubicBezTo>
                    <a:lnTo>
                      <a:pt x="395" y="1379"/>
                    </a:lnTo>
                    <a:lnTo>
                      <a:pt x="379" y="1379"/>
                    </a:lnTo>
                    <a:lnTo>
                      <a:pt x="415" y="1357"/>
                    </a:lnTo>
                    <a:lnTo>
                      <a:pt x="399" y="1389"/>
                    </a:lnTo>
                    <a:cubicBezTo>
                      <a:pt x="392" y="1403"/>
                      <a:pt x="379" y="1411"/>
                      <a:pt x="363" y="1411"/>
                    </a:cubicBezTo>
                    <a:lnTo>
                      <a:pt x="347" y="1411"/>
                    </a:lnTo>
                    <a:lnTo>
                      <a:pt x="331" y="1411"/>
                    </a:lnTo>
                    <a:lnTo>
                      <a:pt x="360" y="1400"/>
                    </a:lnTo>
                    <a:lnTo>
                      <a:pt x="344" y="1416"/>
                    </a:lnTo>
                    <a:lnTo>
                      <a:pt x="328" y="1432"/>
                    </a:lnTo>
                    <a:cubicBezTo>
                      <a:pt x="320" y="1439"/>
                      <a:pt x="310" y="1443"/>
                      <a:pt x="299" y="1443"/>
                    </a:cubicBezTo>
                    <a:lnTo>
                      <a:pt x="283" y="1443"/>
                    </a:lnTo>
                    <a:lnTo>
                      <a:pt x="267" y="1443"/>
                    </a:lnTo>
                    <a:lnTo>
                      <a:pt x="296" y="1432"/>
                    </a:lnTo>
                    <a:lnTo>
                      <a:pt x="280" y="1448"/>
                    </a:lnTo>
                    <a:lnTo>
                      <a:pt x="264" y="1464"/>
                    </a:lnTo>
                    <a:lnTo>
                      <a:pt x="232" y="1496"/>
                    </a:lnTo>
                    <a:cubicBezTo>
                      <a:pt x="224" y="1503"/>
                      <a:pt x="214" y="1507"/>
                      <a:pt x="203" y="1507"/>
                    </a:cubicBezTo>
                    <a:lnTo>
                      <a:pt x="187" y="1507"/>
                    </a:lnTo>
                    <a:lnTo>
                      <a:pt x="171" y="1507"/>
                    </a:lnTo>
                    <a:lnTo>
                      <a:pt x="155" y="1507"/>
                    </a:lnTo>
                    <a:lnTo>
                      <a:pt x="191" y="1485"/>
                    </a:lnTo>
                    <a:lnTo>
                      <a:pt x="175" y="1517"/>
                    </a:lnTo>
                    <a:cubicBezTo>
                      <a:pt x="168" y="1531"/>
                      <a:pt x="155" y="1539"/>
                      <a:pt x="139" y="1539"/>
                    </a:cubicBezTo>
                    <a:lnTo>
                      <a:pt x="123" y="1539"/>
                    </a:lnTo>
                    <a:lnTo>
                      <a:pt x="152" y="1528"/>
                    </a:lnTo>
                    <a:lnTo>
                      <a:pt x="136" y="1544"/>
                    </a:lnTo>
                    <a:cubicBezTo>
                      <a:pt x="128" y="1551"/>
                      <a:pt x="118" y="1555"/>
                      <a:pt x="107" y="1555"/>
                    </a:cubicBezTo>
                    <a:lnTo>
                      <a:pt x="91" y="1555"/>
                    </a:lnTo>
                    <a:lnTo>
                      <a:pt x="120" y="1544"/>
                    </a:lnTo>
                    <a:lnTo>
                      <a:pt x="104" y="1560"/>
                    </a:lnTo>
                    <a:lnTo>
                      <a:pt x="111" y="1549"/>
                    </a:lnTo>
                    <a:lnTo>
                      <a:pt x="95" y="1581"/>
                    </a:lnTo>
                    <a:cubicBezTo>
                      <a:pt x="93" y="1585"/>
                      <a:pt x="91" y="1589"/>
                      <a:pt x="88" y="1592"/>
                    </a:cubicBezTo>
                    <a:lnTo>
                      <a:pt x="72" y="1608"/>
                    </a:lnTo>
                    <a:cubicBezTo>
                      <a:pt x="56" y="1623"/>
                      <a:pt x="31" y="1623"/>
                      <a:pt x="15" y="1608"/>
                    </a:cubicBezTo>
                    <a:cubicBezTo>
                      <a:pt x="0" y="1592"/>
                      <a:pt x="0" y="1567"/>
                      <a:pt x="15" y="1551"/>
                    </a:cubicBezTo>
                    <a:close/>
                  </a:path>
                </a:pathLst>
              </a:custGeom>
              <a:grpFill/>
              <a:ln w="6350" cap="flat">
                <a:noFill/>
                <a:prstDash val="solid"/>
                <a:bevel/>
                <a:headEnd/>
                <a:tailEnd/>
              </a:ln>
            </p:spPr>
            <p:txBody>
              <a:bodyPr vert="horz" wrap="square" lIns="91440" tIns="45720" rIns="91440" bIns="45720" numCol="1" anchor="ctr" anchorCtr="0" compatLnSpc="1">
                <a:prstTxWarp prst="textNoShape">
                  <a:avLst/>
                </a:prstTxWarp>
              </a:bodyPr>
              <a:lstStyle/>
              <a:p>
                <a:endParaRPr lang="en-US" sz="1100" dirty="0">
                  <a:solidFill>
                    <a:srgbClr val="000000"/>
                  </a:solidFill>
                </a:endParaRPr>
              </a:p>
            </p:txBody>
          </p:sp>
        </p:grpSp>
        <p:sp>
          <p:nvSpPr>
            <p:cNvPr id="191" name="Rectangle 190"/>
            <p:cNvSpPr/>
            <p:nvPr/>
          </p:nvSpPr>
          <p:spPr>
            <a:xfrm>
              <a:off x="1232457" y="1441774"/>
              <a:ext cx="4802435" cy="369332"/>
            </a:xfrm>
            <a:prstGeom prst="rect">
              <a:avLst/>
            </a:prstGeom>
            <a:noFill/>
          </p:spPr>
          <p:txBody>
            <a:bodyPr wrap="square">
              <a:spAutoFit/>
            </a:bodyPr>
            <a:lstStyle/>
            <a:p>
              <a:pPr algn="ctr">
                <a:spcBef>
                  <a:spcPts val="200"/>
                </a:spcBef>
              </a:pPr>
              <a:r>
                <a:rPr lang="en-US" b="1" dirty="0">
                  <a:solidFill>
                    <a:srgbClr val="007CC2"/>
                  </a:solidFill>
                </a:rPr>
                <a:t>Year 1: </a:t>
              </a:r>
              <a:r>
                <a:rPr lang="en-US" b="1" dirty="0">
                  <a:solidFill>
                    <a:srgbClr val="007CC2"/>
                  </a:solidFill>
                  <a:ea typeface="Times New Roman" panose="02020603050405020304" pitchFamily="18" charset="0"/>
                </a:rPr>
                <a:t>RRR </a:t>
              </a:r>
              <a:r>
                <a:rPr lang="pl-PL" b="1">
                  <a:solidFill>
                    <a:srgbClr val="007CC2"/>
                  </a:solidFill>
                  <a:ea typeface="Times New Roman" panose="02020603050405020304" pitchFamily="18" charset="0"/>
                </a:rPr>
                <a:t>16%</a:t>
              </a:r>
            </a:p>
          </p:txBody>
        </p:sp>
      </p:grpSp>
      <p:grpSp>
        <p:nvGrpSpPr>
          <p:cNvPr id="3" name="Group 2"/>
          <p:cNvGrpSpPr/>
          <p:nvPr/>
        </p:nvGrpSpPr>
        <p:grpSpPr>
          <a:xfrm>
            <a:off x="6535912" y="1431508"/>
            <a:ext cx="5105226" cy="4078481"/>
            <a:chOff x="6505475" y="1431508"/>
            <a:chExt cx="5413874" cy="4078481"/>
          </a:xfrm>
        </p:grpSpPr>
        <p:grpSp>
          <p:nvGrpSpPr>
            <p:cNvPr id="214" name="Group 213"/>
            <p:cNvGrpSpPr/>
            <p:nvPr/>
          </p:nvGrpSpPr>
          <p:grpSpPr>
            <a:xfrm>
              <a:off x="7044722" y="5214044"/>
              <a:ext cx="4809240" cy="295945"/>
              <a:chOff x="5283541" y="5247911"/>
              <a:chExt cx="3606930" cy="295945"/>
            </a:xfrm>
          </p:grpSpPr>
          <p:sp>
            <p:nvSpPr>
              <p:cNvPr id="111" name="Rectangle 62"/>
              <p:cNvSpPr>
                <a:spLocks noChangeArrowheads="1"/>
              </p:cNvSpPr>
              <p:nvPr/>
            </p:nvSpPr>
            <p:spPr bwMode="auto">
              <a:xfrm>
                <a:off x="5283541" y="5247911"/>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13524</a:t>
                </a:r>
              </a:p>
            </p:txBody>
          </p:sp>
          <p:sp>
            <p:nvSpPr>
              <p:cNvPr id="112" name="Rectangle 63"/>
              <p:cNvSpPr>
                <a:spLocks noChangeArrowheads="1"/>
              </p:cNvSpPr>
              <p:nvPr/>
            </p:nvSpPr>
            <p:spPr bwMode="auto">
              <a:xfrm>
                <a:off x="6135521" y="5247911"/>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12609</a:t>
                </a:r>
              </a:p>
            </p:txBody>
          </p:sp>
          <p:sp>
            <p:nvSpPr>
              <p:cNvPr id="113" name="Rectangle 64"/>
              <p:cNvSpPr>
                <a:spLocks noChangeArrowheads="1"/>
              </p:cNvSpPr>
              <p:nvPr/>
            </p:nvSpPr>
            <p:spPr bwMode="auto">
              <a:xfrm>
                <a:off x="7007113" y="5247911"/>
                <a:ext cx="21159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8250</a:t>
                </a:r>
              </a:p>
            </p:txBody>
          </p:sp>
          <p:sp>
            <p:nvSpPr>
              <p:cNvPr id="114" name="Rectangle 65"/>
              <p:cNvSpPr>
                <a:spLocks noChangeArrowheads="1"/>
              </p:cNvSpPr>
              <p:nvPr/>
            </p:nvSpPr>
            <p:spPr bwMode="auto">
              <a:xfrm>
                <a:off x="7860182" y="5247911"/>
                <a:ext cx="21159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4056</a:t>
                </a:r>
              </a:p>
            </p:txBody>
          </p:sp>
          <p:sp>
            <p:nvSpPr>
              <p:cNvPr id="115" name="Rectangle 66"/>
              <p:cNvSpPr>
                <a:spLocks noChangeArrowheads="1"/>
              </p:cNvSpPr>
              <p:nvPr/>
            </p:nvSpPr>
            <p:spPr bwMode="auto">
              <a:xfrm>
                <a:off x="8731774" y="5247911"/>
                <a:ext cx="15869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925</a:t>
                </a:r>
              </a:p>
            </p:txBody>
          </p:sp>
          <p:sp>
            <p:nvSpPr>
              <p:cNvPr id="122" name="Rectangle 73"/>
              <p:cNvSpPr>
                <a:spLocks noChangeArrowheads="1"/>
              </p:cNvSpPr>
              <p:nvPr/>
            </p:nvSpPr>
            <p:spPr bwMode="auto">
              <a:xfrm>
                <a:off x="5283541" y="538996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13548</a:t>
                </a:r>
              </a:p>
            </p:txBody>
          </p:sp>
          <p:sp>
            <p:nvSpPr>
              <p:cNvPr id="123" name="Rectangle 74"/>
              <p:cNvSpPr>
                <a:spLocks noChangeArrowheads="1"/>
              </p:cNvSpPr>
              <p:nvPr/>
            </p:nvSpPr>
            <p:spPr bwMode="auto">
              <a:xfrm>
                <a:off x="6135521" y="5389968"/>
                <a:ext cx="264496"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12721</a:t>
                </a:r>
              </a:p>
            </p:txBody>
          </p:sp>
          <p:sp>
            <p:nvSpPr>
              <p:cNvPr id="124" name="Rectangle 75"/>
              <p:cNvSpPr>
                <a:spLocks noChangeArrowheads="1"/>
              </p:cNvSpPr>
              <p:nvPr/>
            </p:nvSpPr>
            <p:spPr bwMode="auto">
              <a:xfrm>
                <a:off x="7007113" y="5389968"/>
                <a:ext cx="21159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8359</a:t>
                </a:r>
              </a:p>
            </p:txBody>
          </p:sp>
          <p:sp>
            <p:nvSpPr>
              <p:cNvPr id="125" name="Rectangle 76"/>
              <p:cNvSpPr>
                <a:spLocks noChangeArrowheads="1"/>
              </p:cNvSpPr>
              <p:nvPr/>
            </p:nvSpPr>
            <p:spPr bwMode="auto">
              <a:xfrm>
                <a:off x="7860182" y="5389968"/>
                <a:ext cx="21159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4051</a:t>
                </a:r>
              </a:p>
            </p:txBody>
          </p:sp>
          <p:sp>
            <p:nvSpPr>
              <p:cNvPr id="126" name="Rectangle 77"/>
              <p:cNvSpPr>
                <a:spLocks noChangeArrowheads="1"/>
              </p:cNvSpPr>
              <p:nvPr/>
            </p:nvSpPr>
            <p:spPr bwMode="auto">
              <a:xfrm>
                <a:off x="8731774" y="5389968"/>
                <a:ext cx="158697"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Arial"/>
                  </a:rPr>
                  <a:t>911</a:t>
                </a:r>
              </a:p>
            </p:txBody>
          </p:sp>
        </p:grpSp>
        <p:grpSp>
          <p:nvGrpSpPr>
            <p:cNvPr id="193" name="Group 192"/>
            <p:cNvGrpSpPr/>
            <p:nvPr/>
          </p:nvGrpSpPr>
          <p:grpSpPr>
            <a:xfrm>
              <a:off x="6505475" y="1839300"/>
              <a:ext cx="5397901" cy="3380658"/>
              <a:chOff x="4879113" y="1839300"/>
              <a:chExt cx="4048429" cy="3380658"/>
            </a:xfrm>
          </p:grpSpPr>
          <p:sp>
            <p:nvSpPr>
              <p:cNvPr id="194" name="Rectangle 9"/>
              <p:cNvSpPr>
                <a:spLocks noChangeArrowheads="1"/>
              </p:cNvSpPr>
              <p:nvPr/>
            </p:nvSpPr>
            <p:spPr bwMode="auto">
              <a:xfrm>
                <a:off x="5370754" y="4833938"/>
                <a:ext cx="3406412" cy="0"/>
              </a:xfrm>
              <a:prstGeom prst="rect">
                <a:avLst/>
              </a:prstGeom>
              <a:solidFill>
                <a:srgbClr val="868686"/>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195" name="Freeform 10"/>
              <p:cNvSpPr>
                <a:spLocks noEditPoints="1"/>
              </p:cNvSpPr>
              <p:nvPr/>
            </p:nvSpPr>
            <p:spPr bwMode="auto">
              <a:xfrm>
                <a:off x="5367833" y="4837112"/>
                <a:ext cx="3410794" cy="54864"/>
              </a:xfrm>
              <a:custGeom>
                <a:avLst/>
                <a:gdLst>
                  <a:gd name="T0" fmla="*/ 3 w 2335"/>
                  <a:gd name="T1" fmla="*/ 0 h 19"/>
                  <a:gd name="T2" fmla="*/ 3 w 2335"/>
                  <a:gd name="T3" fmla="*/ 19 h 19"/>
                  <a:gd name="T4" fmla="*/ 0 w 2335"/>
                  <a:gd name="T5" fmla="*/ 19 h 19"/>
                  <a:gd name="T6" fmla="*/ 0 w 2335"/>
                  <a:gd name="T7" fmla="*/ 0 h 19"/>
                  <a:gd name="T8" fmla="*/ 3 w 2335"/>
                  <a:gd name="T9" fmla="*/ 0 h 19"/>
                  <a:gd name="T10" fmla="*/ 585 w 2335"/>
                  <a:gd name="T11" fmla="*/ 0 h 19"/>
                  <a:gd name="T12" fmla="*/ 585 w 2335"/>
                  <a:gd name="T13" fmla="*/ 19 h 19"/>
                  <a:gd name="T14" fmla="*/ 582 w 2335"/>
                  <a:gd name="T15" fmla="*/ 19 h 19"/>
                  <a:gd name="T16" fmla="*/ 582 w 2335"/>
                  <a:gd name="T17" fmla="*/ 0 h 19"/>
                  <a:gd name="T18" fmla="*/ 585 w 2335"/>
                  <a:gd name="T19" fmla="*/ 0 h 19"/>
                  <a:gd name="T20" fmla="*/ 1169 w 2335"/>
                  <a:gd name="T21" fmla="*/ 0 h 19"/>
                  <a:gd name="T22" fmla="*/ 1169 w 2335"/>
                  <a:gd name="T23" fmla="*/ 19 h 19"/>
                  <a:gd name="T24" fmla="*/ 1166 w 2335"/>
                  <a:gd name="T25" fmla="*/ 19 h 19"/>
                  <a:gd name="T26" fmla="*/ 1166 w 2335"/>
                  <a:gd name="T27" fmla="*/ 0 h 19"/>
                  <a:gd name="T28" fmla="*/ 1169 w 2335"/>
                  <a:gd name="T29" fmla="*/ 0 h 19"/>
                  <a:gd name="T30" fmla="*/ 1751 w 2335"/>
                  <a:gd name="T31" fmla="*/ 0 h 19"/>
                  <a:gd name="T32" fmla="*/ 1751 w 2335"/>
                  <a:gd name="T33" fmla="*/ 19 h 19"/>
                  <a:gd name="T34" fmla="*/ 1748 w 2335"/>
                  <a:gd name="T35" fmla="*/ 19 h 19"/>
                  <a:gd name="T36" fmla="*/ 1748 w 2335"/>
                  <a:gd name="T37" fmla="*/ 0 h 19"/>
                  <a:gd name="T38" fmla="*/ 1751 w 2335"/>
                  <a:gd name="T39" fmla="*/ 0 h 19"/>
                  <a:gd name="T40" fmla="*/ 2335 w 2335"/>
                  <a:gd name="T41" fmla="*/ 0 h 19"/>
                  <a:gd name="T42" fmla="*/ 2335 w 2335"/>
                  <a:gd name="T43" fmla="*/ 19 h 19"/>
                  <a:gd name="T44" fmla="*/ 2333 w 2335"/>
                  <a:gd name="T45" fmla="*/ 19 h 19"/>
                  <a:gd name="T46" fmla="*/ 2333 w 2335"/>
                  <a:gd name="T47" fmla="*/ 0 h 19"/>
                  <a:gd name="T48" fmla="*/ 2335 w 2335"/>
                  <a:gd name="T4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35" h="19">
                    <a:moveTo>
                      <a:pt x="3" y="0"/>
                    </a:moveTo>
                    <a:lnTo>
                      <a:pt x="3" y="19"/>
                    </a:lnTo>
                    <a:lnTo>
                      <a:pt x="0" y="19"/>
                    </a:lnTo>
                    <a:lnTo>
                      <a:pt x="0" y="0"/>
                    </a:lnTo>
                    <a:lnTo>
                      <a:pt x="3" y="0"/>
                    </a:lnTo>
                    <a:close/>
                    <a:moveTo>
                      <a:pt x="585" y="0"/>
                    </a:moveTo>
                    <a:lnTo>
                      <a:pt x="585" y="19"/>
                    </a:lnTo>
                    <a:lnTo>
                      <a:pt x="582" y="19"/>
                    </a:lnTo>
                    <a:lnTo>
                      <a:pt x="582" y="0"/>
                    </a:lnTo>
                    <a:lnTo>
                      <a:pt x="585" y="0"/>
                    </a:lnTo>
                    <a:close/>
                    <a:moveTo>
                      <a:pt x="1169" y="0"/>
                    </a:moveTo>
                    <a:lnTo>
                      <a:pt x="1169" y="19"/>
                    </a:lnTo>
                    <a:lnTo>
                      <a:pt x="1166" y="19"/>
                    </a:lnTo>
                    <a:lnTo>
                      <a:pt x="1166" y="0"/>
                    </a:lnTo>
                    <a:lnTo>
                      <a:pt x="1169" y="0"/>
                    </a:lnTo>
                    <a:close/>
                    <a:moveTo>
                      <a:pt x="1751" y="0"/>
                    </a:moveTo>
                    <a:lnTo>
                      <a:pt x="1751" y="19"/>
                    </a:lnTo>
                    <a:lnTo>
                      <a:pt x="1748" y="19"/>
                    </a:lnTo>
                    <a:lnTo>
                      <a:pt x="1748" y="0"/>
                    </a:lnTo>
                    <a:lnTo>
                      <a:pt x="1751" y="0"/>
                    </a:lnTo>
                    <a:close/>
                    <a:moveTo>
                      <a:pt x="2335" y="0"/>
                    </a:moveTo>
                    <a:lnTo>
                      <a:pt x="2335" y="19"/>
                    </a:lnTo>
                    <a:lnTo>
                      <a:pt x="2333" y="19"/>
                    </a:lnTo>
                    <a:lnTo>
                      <a:pt x="2333" y="0"/>
                    </a:lnTo>
                    <a:lnTo>
                      <a:pt x="2335" y="0"/>
                    </a:lnTo>
                    <a:close/>
                  </a:path>
                </a:pathLst>
              </a:custGeom>
              <a:solidFill>
                <a:srgbClr val="868686"/>
              </a:solidFill>
              <a:ln w="3175"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sp>
            <p:nvSpPr>
              <p:cNvPr id="196" name="Rectangle 19"/>
              <p:cNvSpPr>
                <a:spLocks noChangeArrowheads="1"/>
              </p:cNvSpPr>
              <p:nvPr/>
            </p:nvSpPr>
            <p:spPr bwMode="auto">
              <a:xfrm>
                <a:off x="5133212" y="4744425"/>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0%</a:t>
                </a:r>
                <a:endParaRPr lang="en-US" altLang="en-US" sz="3600" dirty="0">
                  <a:solidFill>
                    <a:srgbClr val="000000"/>
                  </a:solidFill>
                  <a:latin typeface="Arial"/>
                </a:endParaRPr>
              </a:p>
            </p:txBody>
          </p:sp>
          <p:sp>
            <p:nvSpPr>
              <p:cNvPr id="197" name="Rectangle 20"/>
              <p:cNvSpPr>
                <a:spLocks noChangeArrowheads="1"/>
              </p:cNvSpPr>
              <p:nvPr/>
            </p:nvSpPr>
            <p:spPr bwMode="auto">
              <a:xfrm>
                <a:off x="5133212" y="4018143"/>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2%</a:t>
                </a:r>
                <a:endParaRPr lang="en-US" altLang="en-US" sz="3600" dirty="0">
                  <a:solidFill>
                    <a:srgbClr val="000000"/>
                  </a:solidFill>
                  <a:latin typeface="Arial"/>
                </a:endParaRPr>
              </a:p>
            </p:txBody>
          </p:sp>
          <p:sp>
            <p:nvSpPr>
              <p:cNvPr id="198" name="Rectangle 21"/>
              <p:cNvSpPr>
                <a:spLocks noChangeArrowheads="1"/>
              </p:cNvSpPr>
              <p:nvPr/>
            </p:nvSpPr>
            <p:spPr bwMode="auto">
              <a:xfrm>
                <a:off x="5133212" y="3291862"/>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4%</a:t>
                </a:r>
                <a:endParaRPr lang="en-US" altLang="en-US" sz="3600" dirty="0">
                  <a:solidFill>
                    <a:srgbClr val="000000"/>
                  </a:solidFill>
                  <a:latin typeface="Arial"/>
                </a:endParaRPr>
              </a:p>
            </p:txBody>
          </p:sp>
          <p:sp>
            <p:nvSpPr>
              <p:cNvPr id="199" name="Rectangle 22"/>
              <p:cNvSpPr>
                <a:spLocks noChangeArrowheads="1"/>
              </p:cNvSpPr>
              <p:nvPr/>
            </p:nvSpPr>
            <p:spPr bwMode="auto">
              <a:xfrm>
                <a:off x="5133212" y="2565581"/>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6%</a:t>
                </a:r>
                <a:endParaRPr lang="en-US" altLang="en-US" sz="3600" dirty="0">
                  <a:solidFill>
                    <a:srgbClr val="000000"/>
                  </a:solidFill>
                  <a:latin typeface="Arial"/>
                </a:endParaRPr>
              </a:p>
            </p:txBody>
          </p:sp>
          <p:sp>
            <p:nvSpPr>
              <p:cNvPr id="201" name="Rectangle 24"/>
              <p:cNvSpPr>
                <a:spLocks noChangeArrowheads="1"/>
              </p:cNvSpPr>
              <p:nvPr/>
            </p:nvSpPr>
            <p:spPr bwMode="auto">
              <a:xfrm>
                <a:off x="5145412" y="1839300"/>
                <a:ext cx="1659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Arial"/>
                  </a:rPr>
                  <a:t>8%</a:t>
                </a:r>
                <a:endParaRPr lang="en-US" altLang="en-US" sz="3600" dirty="0">
                  <a:solidFill>
                    <a:srgbClr val="000000"/>
                  </a:solidFill>
                  <a:latin typeface="Arial"/>
                </a:endParaRPr>
              </a:p>
            </p:txBody>
          </p:sp>
          <p:sp>
            <p:nvSpPr>
              <p:cNvPr id="202" name="Rectangle 25"/>
              <p:cNvSpPr>
                <a:spLocks noChangeArrowheads="1"/>
              </p:cNvSpPr>
              <p:nvPr/>
            </p:nvSpPr>
            <p:spPr bwMode="auto">
              <a:xfrm>
                <a:off x="5292012" y="4937327"/>
                <a:ext cx="1911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360</a:t>
                </a:r>
              </a:p>
            </p:txBody>
          </p:sp>
          <p:sp>
            <p:nvSpPr>
              <p:cNvPr id="203" name="Rectangle 26"/>
              <p:cNvSpPr>
                <a:spLocks noChangeArrowheads="1"/>
              </p:cNvSpPr>
              <p:nvPr/>
            </p:nvSpPr>
            <p:spPr bwMode="auto">
              <a:xfrm>
                <a:off x="6143615" y="4937327"/>
                <a:ext cx="1911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540</a:t>
                </a:r>
              </a:p>
            </p:txBody>
          </p:sp>
          <p:sp>
            <p:nvSpPr>
              <p:cNvPr id="204" name="Rectangle 27"/>
              <p:cNvSpPr>
                <a:spLocks noChangeArrowheads="1"/>
              </p:cNvSpPr>
              <p:nvPr/>
            </p:nvSpPr>
            <p:spPr bwMode="auto">
              <a:xfrm>
                <a:off x="6995219" y="4937327"/>
                <a:ext cx="1911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720</a:t>
                </a:r>
              </a:p>
            </p:txBody>
          </p:sp>
          <p:sp>
            <p:nvSpPr>
              <p:cNvPr id="205" name="Rectangle 28"/>
              <p:cNvSpPr>
                <a:spLocks noChangeArrowheads="1"/>
              </p:cNvSpPr>
              <p:nvPr/>
            </p:nvSpPr>
            <p:spPr bwMode="auto">
              <a:xfrm>
                <a:off x="7846821" y="4937327"/>
                <a:ext cx="1911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900</a:t>
                </a:r>
              </a:p>
            </p:txBody>
          </p:sp>
          <p:sp>
            <p:nvSpPr>
              <p:cNvPr id="206" name="Rectangle 29"/>
              <p:cNvSpPr>
                <a:spLocks noChangeArrowheads="1"/>
              </p:cNvSpPr>
              <p:nvPr/>
            </p:nvSpPr>
            <p:spPr bwMode="auto">
              <a:xfrm>
                <a:off x="8672664" y="4937327"/>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Arial"/>
                  </a:rPr>
                  <a:t>1080</a:t>
                </a:r>
              </a:p>
            </p:txBody>
          </p:sp>
          <p:sp>
            <p:nvSpPr>
              <p:cNvPr id="207" name="Rectangle 30"/>
              <p:cNvSpPr>
                <a:spLocks noChangeArrowheads="1"/>
              </p:cNvSpPr>
              <p:nvPr/>
            </p:nvSpPr>
            <p:spPr bwMode="auto">
              <a:xfrm rot="16200000">
                <a:off x="3876275" y="3232207"/>
                <a:ext cx="2167260"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rgbClr val="000000"/>
                    </a:solidFill>
                    <a:latin typeface="Arial"/>
                  </a:rPr>
                  <a:t>Cumulative Incidence (%)</a:t>
                </a:r>
                <a:endParaRPr lang="en-US" altLang="en-US" sz="1400" dirty="0">
                  <a:solidFill>
                    <a:srgbClr val="000000"/>
                  </a:solidFill>
                  <a:latin typeface="Arial"/>
                </a:endParaRPr>
              </a:p>
            </p:txBody>
          </p:sp>
          <p:sp>
            <p:nvSpPr>
              <p:cNvPr id="208" name="Rectangle 31"/>
              <p:cNvSpPr>
                <a:spLocks noChangeArrowheads="1"/>
              </p:cNvSpPr>
              <p:nvPr/>
            </p:nvSpPr>
            <p:spPr bwMode="auto">
              <a:xfrm>
                <a:off x="7391716" y="5035292"/>
                <a:ext cx="27411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000000"/>
                    </a:solidFill>
                    <a:latin typeface="Arial"/>
                  </a:rPr>
                  <a:t>Days</a:t>
                </a:r>
              </a:p>
            </p:txBody>
          </p:sp>
          <p:sp>
            <p:nvSpPr>
              <p:cNvPr id="209" name="Rectangle 83"/>
              <p:cNvSpPr>
                <a:spLocks noChangeArrowheads="1"/>
              </p:cNvSpPr>
              <p:nvPr/>
            </p:nvSpPr>
            <p:spPr bwMode="auto">
              <a:xfrm>
                <a:off x="7293068" y="2378075"/>
                <a:ext cx="44242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b="1" dirty="0">
                    <a:solidFill>
                      <a:srgbClr val="013161"/>
                    </a:solidFill>
                    <a:latin typeface="Arial"/>
                  </a:rPr>
                  <a:t>Placebo</a:t>
                </a:r>
                <a:endParaRPr lang="en-US" altLang="en-US" dirty="0">
                  <a:solidFill>
                    <a:srgbClr val="013161"/>
                  </a:solidFill>
                  <a:latin typeface="Arial"/>
                </a:endParaRPr>
              </a:p>
            </p:txBody>
          </p:sp>
          <p:sp>
            <p:nvSpPr>
              <p:cNvPr id="210" name="Rectangle 84"/>
              <p:cNvSpPr>
                <a:spLocks noChangeArrowheads="1"/>
              </p:cNvSpPr>
              <p:nvPr/>
            </p:nvSpPr>
            <p:spPr bwMode="auto">
              <a:xfrm>
                <a:off x="7886885" y="3515418"/>
                <a:ext cx="6864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b="1" dirty="0">
                    <a:solidFill>
                      <a:srgbClr val="FC840C"/>
                    </a:solidFill>
                    <a:latin typeface="Arial"/>
                  </a:rPr>
                  <a:t>Evolocumab</a:t>
                </a:r>
                <a:endParaRPr lang="en-US" altLang="en-US" dirty="0">
                  <a:solidFill>
                    <a:srgbClr val="FC840C"/>
                  </a:solidFill>
                  <a:latin typeface="Arial"/>
                </a:endParaRPr>
              </a:p>
            </p:txBody>
          </p:sp>
          <p:sp>
            <p:nvSpPr>
              <p:cNvPr id="211" name="Rectangle 89"/>
              <p:cNvSpPr>
                <a:spLocks noChangeArrowheads="1"/>
              </p:cNvSpPr>
              <p:nvPr/>
            </p:nvSpPr>
            <p:spPr bwMode="auto">
              <a:xfrm>
                <a:off x="5682622" y="1920575"/>
                <a:ext cx="10050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000000"/>
                    </a:solidFill>
                    <a:latin typeface="Arial"/>
                  </a:rPr>
                  <a:t>Hazard ratio 0.75</a:t>
                </a:r>
              </a:p>
              <a:p>
                <a:pPr algn="ctr"/>
                <a:r>
                  <a:rPr lang="en-US" altLang="en-US" sz="1200" b="1" dirty="0">
                    <a:solidFill>
                      <a:srgbClr val="000000"/>
                    </a:solidFill>
                  </a:rPr>
                  <a:t>(95% CI, 0.66-0.85)</a:t>
                </a:r>
                <a:endParaRPr lang="en-US" altLang="en-US" sz="1200" dirty="0">
                  <a:solidFill>
                    <a:srgbClr val="000000"/>
                  </a:solidFill>
                </a:endParaRPr>
              </a:p>
            </p:txBody>
          </p:sp>
          <p:sp>
            <p:nvSpPr>
              <p:cNvPr id="212" name="Rectangle 7"/>
              <p:cNvSpPr>
                <a:spLocks noChangeArrowheads="1"/>
              </p:cNvSpPr>
              <p:nvPr/>
            </p:nvSpPr>
            <p:spPr bwMode="auto">
              <a:xfrm>
                <a:off x="5376300" y="1928813"/>
                <a:ext cx="0" cy="2908300"/>
              </a:xfrm>
              <a:prstGeom prst="rect">
                <a:avLst/>
              </a:prstGeom>
              <a:solidFill>
                <a:srgbClr val="013161"/>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endParaRPr>
              </a:p>
            </p:txBody>
          </p:sp>
        </p:grpSp>
        <p:sp>
          <p:nvSpPr>
            <p:cNvPr id="11" name="Rectangle 10"/>
            <p:cNvSpPr/>
            <p:nvPr/>
          </p:nvSpPr>
          <p:spPr>
            <a:xfrm>
              <a:off x="7089456" y="1431508"/>
              <a:ext cx="4829893" cy="369332"/>
            </a:xfrm>
            <a:prstGeom prst="rect">
              <a:avLst/>
            </a:prstGeom>
            <a:noFill/>
          </p:spPr>
          <p:txBody>
            <a:bodyPr wrap="square">
              <a:spAutoFit/>
            </a:bodyPr>
            <a:lstStyle/>
            <a:p>
              <a:pPr algn="ctr">
                <a:spcBef>
                  <a:spcPts val="200"/>
                </a:spcBef>
              </a:pPr>
              <a:r>
                <a:rPr lang="en-US" b="1" dirty="0">
                  <a:solidFill>
                    <a:srgbClr val="007CC2"/>
                  </a:solidFill>
                </a:rPr>
                <a:t>&gt; Year 1: </a:t>
              </a:r>
              <a:r>
                <a:rPr lang="en-US" b="1" dirty="0">
                  <a:solidFill>
                    <a:srgbClr val="007CC2"/>
                  </a:solidFill>
                  <a:ea typeface="Times New Roman" panose="02020603050405020304" pitchFamily="18" charset="0"/>
                </a:rPr>
                <a:t>RRR </a:t>
              </a:r>
              <a:r>
                <a:rPr lang="pl-PL" b="1">
                  <a:solidFill>
                    <a:srgbClr val="007CC2"/>
                  </a:solidFill>
                  <a:ea typeface="Times New Roman" panose="02020603050405020304" pitchFamily="18" charset="0"/>
                </a:rPr>
                <a:t>25%</a:t>
              </a:r>
            </a:p>
          </p:txBody>
        </p:sp>
        <p:grpSp>
          <p:nvGrpSpPr>
            <p:cNvPr id="216" name="Group 215"/>
            <p:cNvGrpSpPr/>
            <p:nvPr/>
          </p:nvGrpSpPr>
          <p:grpSpPr>
            <a:xfrm>
              <a:off x="7174007" y="2330725"/>
              <a:ext cx="4638320" cy="2522232"/>
              <a:chOff x="5380505" y="2330725"/>
              <a:chExt cx="3478740" cy="2522232"/>
            </a:xfrm>
            <a:solidFill>
              <a:srgbClr val="013161"/>
            </a:solidFill>
          </p:grpSpPr>
          <p:sp>
            <p:nvSpPr>
              <p:cNvPr id="169" name="Freeform 11"/>
              <p:cNvSpPr>
                <a:spLocks/>
              </p:cNvSpPr>
              <p:nvPr/>
            </p:nvSpPr>
            <p:spPr bwMode="auto">
              <a:xfrm>
                <a:off x="5380505" y="4112581"/>
                <a:ext cx="968556" cy="740376"/>
              </a:xfrm>
              <a:custGeom>
                <a:avLst/>
                <a:gdLst>
                  <a:gd name="T0" fmla="*/ 129 w 3685"/>
                  <a:gd name="T1" fmla="*/ 2236 h 2358"/>
                  <a:gd name="T2" fmla="*/ 232 w 3685"/>
                  <a:gd name="T3" fmla="*/ 2172 h 2358"/>
                  <a:gd name="T4" fmla="*/ 369 w 3685"/>
                  <a:gd name="T5" fmla="*/ 2060 h 2358"/>
                  <a:gd name="T6" fmla="*/ 497 w 3685"/>
                  <a:gd name="T7" fmla="*/ 1964 h 2358"/>
                  <a:gd name="T8" fmla="*/ 636 w 3685"/>
                  <a:gd name="T9" fmla="*/ 1877 h 2358"/>
                  <a:gd name="T10" fmla="*/ 765 w 3685"/>
                  <a:gd name="T11" fmla="*/ 1792 h 2358"/>
                  <a:gd name="T12" fmla="*/ 909 w 3685"/>
                  <a:gd name="T13" fmla="*/ 1728 h 2358"/>
                  <a:gd name="T14" fmla="*/ 1021 w 3685"/>
                  <a:gd name="T15" fmla="*/ 1632 h 2358"/>
                  <a:gd name="T16" fmla="*/ 1105 w 3685"/>
                  <a:gd name="T17" fmla="*/ 1548 h 2358"/>
                  <a:gd name="T18" fmla="*/ 1233 w 3685"/>
                  <a:gd name="T19" fmla="*/ 1436 h 2358"/>
                  <a:gd name="T20" fmla="*/ 1361 w 3685"/>
                  <a:gd name="T21" fmla="*/ 1324 h 2358"/>
                  <a:gd name="T22" fmla="*/ 1482 w 3685"/>
                  <a:gd name="T23" fmla="*/ 1239 h 2358"/>
                  <a:gd name="T24" fmla="*/ 1585 w 3685"/>
                  <a:gd name="T25" fmla="*/ 1100 h 2358"/>
                  <a:gd name="T26" fmla="*/ 1757 w 3685"/>
                  <a:gd name="T27" fmla="*/ 1056 h 2358"/>
                  <a:gd name="T28" fmla="*/ 1857 w 3685"/>
                  <a:gd name="T29" fmla="*/ 972 h 2358"/>
                  <a:gd name="T30" fmla="*/ 1997 w 3685"/>
                  <a:gd name="T31" fmla="*/ 880 h 2358"/>
                  <a:gd name="T32" fmla="*/ 2072 w 3685"/>
                  <a:gd name="T33" fmla="*/ 876 h 2358"/>
                  <a:gd name="T34" fmla="*/ 2177 w 3685"/>
                  <a:gd name="T35" fmla="*/ 748 h 2358"/>
                  <a:gd name="T36" fmla="*/ 2317 w 3685"/>
                  <a:gd name="T37" fmla="*/ 672 h 2358"/>
                  <a:gd name="T38" fmla="*/ 2445 w 3685"/>
                  <a:gd name="T39" fmla="*/ 624 h 2358"/>
                  <a:gd name="T40" fmla="*/ 2561 w 3685"/>
                  <a:gd name="T41" fmla="*/ 604 h 2358"/>
                  <a:gd name="T42" fmla="*/ 2682 w 3685"/>
                  <a:gd name="T43" fmla="*/ 535 h 2358"/>
                  <a:gd name="T44" fmla="*/ 2829 w 3685"/>
                  <a:gd name="T45" fmla="*/ 480 h 2358"/>
                  <a:gd name="T46" fmla="*/ 2908 w 3685"/>
                  <a:gd name="T47" fmla="*/ 421 h 2358"/>
                  <a:gd name="T48" fmla="*/ 3025 w 3685"/>
                  <a:gd name="T49" fmla="*/ 332 h 2358"/>
                  <a:gd name="T50" fmla="*/ 3165 w 3685"/>
                  <a:gd name="T51" fmla="*/ 288 h 2358"/>
                  <a:gd name="T52" fmla="*/ 3277 w 3685"/>
                  <a:gd name="T53" fmla="*/ 176 h 2358"/>
                  <a:gd name="T54" fmla="*/ 3377 w 3685"/>
                  <a:gd name="T55" fmla="*/ 92 h 2358"/>
                  <a:gd name="T56" fmla="*/ 3533 w 3685"/>
                  <a:gd name="T57" fmla="*/ 32 h 2358"/>
                  <a:gd name="T58" fmla="*/ 3645 w 3685"/>
                  <a:gd name="T59" fmla="*/ 80 h 2358"/>
                  <a:gd name="T60" fmla="*/ 3485 w 3685"/>
                  <a:gd name="T61" fmla="*/ 112 h 2358"/>
                  <a:gd name="T62" fmla="*/ 3407 w 3685"/>
                  <a:gd name="T63" fmla="*/ 172 h 2358"/>
                  <a:gd name="T64" fmla="*/ 3297 w 3685"/>
                  <a:gd name="T65" fmla="*/ 266 h 2358"/>
                  <a:gd name="T66" fmla="*/ 3178 w 3685"/>
                  <a:gd name="T67" fmla="*/ 357 h 2358"/>
                  <a:gd name="T68" fmla="*/ 3073 w 3685"/>
                  <a:gd name="T69" fmla="*/ 394 h 2358"/>
                  <a:gd name="T70" fmla="*/ 2945 w 3685"/>
                  <a:gd name="T71" fmla="*/ 506 h 2358"/>
                  <a:gd name="T72" fmla="*/ 2842 w 3685"/>
                  <a:gd name="T73" fmla="*/ 565 h 2358"/>
                  <a:gd name="T74" fmla="*/ 2701 w 3685"/>
                  <a:gd name="T75" fmla="*/ 624 h 2358"/>
                  <a:gd name="T76" fmla="*/ 2573 w 3685"/>
                  <a:gd name="T77" fmla="*/ 672 h 2358"/>
                  <a:gd name="T78" fmla="*/ 2413 w 3685"/>
                  <a:gd name="T79" fmla="*/ 704 h 2358"/>
                  <a:gd name="T80" fmla="*/ 2337 w 3685"/>
                  <a:gd name="T81" fmla="*/ 730 h 2358"/>
                  <a:gd name="T82" fmla="*/ 2189 w 3685"/>
                  <a:gd name="T83" fmla="*/ 832 h 2358"/>
                  <a:gd name="T84" fmla="*/ 2093 w 3685"/>
                  <a:gd name="T85" fmla="*/ 928 h 2358"/>
                  <a:gd name="T86" fmla="*/ 2010 w 3685"/>
                  <a:gd name="T87" fmla="*/ 965 h 2358"/>
                  <a:gd name="T88" fmla="*/ 1882 w 3685"/>
                  <a:gd name="T89" fmla="*/ 1061 h 2358"/>
                  <a:gd name="T90" fmla="*/ 1725 w 3685"/>
                  <a:gd name="T91" fmla="*/ 1136 h 2358"/>
                  <a:gd name="T92" fmla="*/ 1633 w 3685"/>
                  <a:gd name="T93" fmla="*/ 1162 h 2358"/>
                  <a:gd name="T94" fmla="*/ 1503 w 3685"/>
                  <a:gd name="T95" fmla="*/ 1308 h 2358"/>
                  <a:gd name="T96" fmla="*/ 1373 w 3685"/>
                  <a:gd name="T97" fmla="*/ 1408 h 2358"/>
                  <a:gd name="T98" fmla="*/ 1283 w 3685"/>
                  <a:gd name="T99" fmla="*/ 1525 h 2358"/>
                  <a:gd name="T100" fmla="*/ 1117 w 3685"/>
                  <a:gd name="T101" fmla="*/ 1632 h 2358"/>
                  <a:gd name="T102" fmla="*/ 1034 w 3685"/>
                  <a:gd name="T103" fmla="*/ 1701 h 2358"/>
                  <a:gd name="T104" fmla="*/ 877 w 3685"/>
                  <a:gd name="T105" fmla="*/ 1808 h 2358"/>
                  <a:gd name="T106" fmla="*/ 778 w 3685"/>
                  <a:gd name="T107" fmla="*/ 1861 h 2358"/>
                  <a:gd name="T108" fmla="*/ 621 w 3685"/>
                  <a:gd name="T109" fmla="*/ 1968 h 2358"/>
                  <a:gd name="T110" fmla="*/ 527 w 3685"/>
                  <a:gd name="T111" fmla="*/ 2044 h 2358"/>
                  <a:gd name="T112" fmla="*/ 381 w 3685"/>
                  <a:gd name="T113" fmla="*/ 2144 h 2358"/>
                  <a:gd name="T114" fmla="*/ 253 w 3685"/>
                  <a:gd name="T115" fmla="*/ 2224 h 2358"/>
                  <a:gd name="T116" fmla="*/ 141 w 3685"/>
                  <a:gd name="T117" fmla="*/ 2304 h 2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85" h="2358">
                    <a:moveTo>
                      <a:pt x="28" y="2277"/>
                    </a:moveTo>
                    <a:lnTo>
                      <a:pt x="60" y="2261"/>
                    </a:lnTo>
                    <a:cubicBezTo>
                      <a:pt x="65" y="2258"/>
                      <a:pt x="71" y="2256"/>
                      <a:pt x="77" y="2256"/>
                    </a:cubicBezTo>
                    <a:lnTo>
                      <a:pt x="93" y="2256"/>
                    </a:lnTo>
                    <a:lnTo>
                      <a:pt x="109" y="2256"/>
                    </a:lnTo>
                    <a:lnTo>
                      <a:pt x="81" y="2268"/>
                    </a:lnTo>
                    <a:lnTo>
                      <a:pt x="97" y="2252"/>
                    </a:lnTo>
                    <a:lnTo>
                      <a:pt x="113" y="2236"/>
                    </a:lnTo>
                    <a:cubicBezTo>
                      <a:pt x="121" y="2229"/>
                      <a:pt x="131" y="2224"/>
                      <a:pt x="141" y="2224"/>
                    </a:cubicBezTo>
                    <a:lnTo>
                      <a:pt x="157" y="2224"/>
                    </a:lnTo>
                    <a:lnTo>
                      <a:pt x="129" y="2236"/>
                    </a:lnTo>
                    <a:lnTo>
                      <a:pt x="145" y="2220"/>
                    </a:lnTo>
                    <a:lnTo>
                      <a:pt x="161" y="2204"/>
                    </a:lnTo>
                    <a:cubicBezTo>
                      <a:pt x="169" y="2197"/>
                      <a:pt x="179" y="2192"/>
                      <a:pt x="189" y="2192"/>
                    </a:cubicBezTo>
                    <a:lnTo>
                      <a:pt x="221" y="2192"/>
                    </a:lnTo>
                    <a:lnTo>
                      <a:pt x="193" y="2204"/>
                    </a:lnTo>
                    <a:lnTo>
                      <a:pt x="209" y="2188"/>
                    </a:lnTo>
                    <a:lnTo>
                      <a:pt x="202" y="2199"/>
                    </a:lnTo>
                    <a:lnTo>
                      <a:pt x="218" y="2167"/>
                    </a:lnTo>
                    <a:cubicBezTo>
                      <a:pt x="224" y="2153"/>
                      <a:pt x="238" y="2144"/>
                      <a:pt x="253" y="2144"/>
                    </a:cubicBezTo>
                    <a:lnTo>
                      <a:pt x="269" y="2144"/>
                    </a:lnTo>
                    <a:lnTo>
                      <a:pt x="232" y="2172"/>
                    </a:lnTo>
                    <a:lnTo>
                      <a:pt x="248" y="2124"/>
                    </a:lnTo>
                    <a:cubicBezTo>
                      <a:pt x="253" y="2107"/>
                      <a:pt x="268" y="2096"/>
                      <a:pt x="285" y="2096"/>
                    </a:cubicBezTo>
                    <a:lnTo>
                      <a:pt x="301" y="2096"/>
                    </a:lnTo>
                    <a:lnTo>
                      <a:pt x="266" y="2119"/>
                    </a:lnTo>
                    <a:lnTo>
                      <a:pt x="282" y="2087"/>
                    </a:lnTo>
                    <a:cubicBezTo>
                      <a:pt x="288" y="2073"/>
                      <a:pt x="302" y="2064"/>
                      <a:pt x="317" y="2064"/>
                    </a:cubicBezTo>
                    <a:lnTo>
                      <a:pt x="333" y="2064"/>
                    </a:lnTo>
                    <a:lnTo>
                      <a:pt x="365" y="2064"/>
                    </a:lnTo>
                    <a:lnTo>
                      <a:pt x="381" y="2064"/>
                    </a:lnTo>
                    <a:lnTo>
                      <a:pt x="353" y="2076"/>
                    </a:lnTo>
                    <a:lnTo>
                      <a:pt x="369" y="2060"/>
                    </a:lnTo>
                    <a:lnTo>
                      <a:pt x="385" y="2044"/>
                    </a:lnTo>
                    <a:lnTo>
                      <a:pt x="401" y="2028"/>
                    </a:lnTo>
                    <a:cubicBezTo>
                      <a:pt x="409" y="2021"/>
                      <a:pt x="419" y="2016"/>
                      <a:pt x="429" y="2016"/>
                    </a:cubicBezTo>
                    <a:lnTo>
                      <a:pt x="445" y="2016"/>
                    </a:lnTo>
                    <a:lnTo>
                      <a:pt x="461" y="2016"/>
                    </a:lnTo>
                    <a:lnTo>
                      <a:pt x="426" y="2039"/>
                    </a:lnTo>
                    <a:lnTo>
                      <a:pt x="442" y="2007"/>
                    </a:lnTo>
                    <a:cubicBezTo>
                      <a:pt x="446" y="1999"/>
                      <a:pt x="452" y="1993"/>
                      <a:pt x="460" y="1989"/>
                    </a:cubicBezTo>
                    <a:lnTo>
                      <a:pt x="492" y="1973"/>
                    </a:lnTo>
                    <a:lnTo>
                      <a:pt x="481" y="1980"/>
                    </a:lnTo>
                    <a:lnTo>
                      <a:pt x="497" y="1964"/>
                    </a:lnTo>
                    <a:lnTo>
                      <a:pt x="513" y="1948"/>
                    </a:lnTo>
                    <a:lnTo>
                      <a:pt x="529" y="1932"/>
                    </a:lnTo>
                    <a:cubicBezTo>
                      <a:pt x="537" y="1925"/>
                      <a:pt x="547" y="1920"/>
                      <a:pt x="557" y="1920"/>
                    </a:cubicBezTo>
                    <a:lnTo>
                      <a:pt x="573" y="1920"/>
                    </a:lnTo>
                    <a:lnTo>
                      <a:pt x="545" y="1932"/>
                    </a:lnTo>
                    <a:lnTo>
                      <a:pt x="561" y="1916"/>
                    </a:lnTo>
                    <a:lnTo>
                      <a:pt x="577" y="1900"/>
                    </a:lnTo>
                    <a:cubicBezTo>
                      <a:pt x="585" y="1893"/>
                      <a:pt x="595" y="1888"/>
                      <a:pt x="605" y="1888"/>
                    </a:cubicBezTo>
                    <a:lnTo>
                      <a:pt x="621" y="1888"/>
                    </a:lnTo>
                    <a:lnTo>
                      <a:pt x="604" y="1893"/>
                    </a:lnTo>
                    <a:lnTo>
                      <a:pt x="636" y="1877"/>
                    </a:lnTo>
                    <a:lnTo>
                      <a:pt x="625" y="1884"/>
                    </a:lnTo>
                    <a:lnTo>
                      <a:pt x="641" y="1868"/>
                    </a:lnTo>
                    <a:lnTo>
                      <a:pt x="657" y="1852"/>
                    </a:lnTo>
                    <a:cubicBezTo>
                      <a:pt x="665" y="1845"/>
                      <a:pt x="675" y="1840"/>
                      <a:pt x="685" y="1840"/>
                    </a:cubicBezTo>
                    <a:lnTo>
                      <a:pt x="701" y="1840"/>
                    </a:lnTo>
                    <a:lnTo>
                      <a:pt x="673" y="1852"/>
                    </a:lnTo>
                    <a:lnTo>
                      <a:pt x="689" y="1836"/>
                    </a:lnTo>
                    <a:lnTo>
                      <a:pt x="705" y="1820"/>
                    </a:lnTo>
                    <a:lnTo>
                      <a:pt x="721" y="1804"/>
                    </a:lnTo>
                    <a:cubicBezTo>
                      <a:pt x="729" y="1797"/>
                      <a:pt x="739" y="1792"/>
                      <a:pt x="749" y="1792"/>
                    </a:cubicBezTo>
                    <a:lnTo>
                      <a:pt x="765" y="1792"/>
                    </a:lnTo>
                    <a:lnTo>
                      <a:pt x="797" y="1792"/>
                    </a:lnTo>
                    <a:lnTo>
                      <a:pt x="760" y="1820"/>
                    </a:lnTo>
                    <a:lnTo>
                      <a:pt x="776" y="1772"/>
                    </a:lnTo>
                    <a:cubicBezTo>
                      <a:pt x="777" y="1766"/>
                      <a:pt x="781" y="1761"/>
                      <a:pt x="785" y="1756"/>
                    </a:cubicBezTo>
                    <a:lnTo>
                      <a:pt x="801" y="1740"/>
                    </a:lnTo>
                    <a:cubicBezTo>
                      <a:pt x="809" y="1733"/>
                      <a:pt x="819" y="1728"/>
                      <a:pt x="829" y="1728"/>
                    </a:cubicBezTo>
                    <a:lnTo>
                      <a:pt x="845" y="1728"/>
                    </a:lnTo>
                    <a:lnTo>
                      <a:pt x="861" y="1728"/>
                    </a:lnTo>
                    <a:lnTo>
                      <a:pt x="877" y="1728"/>
                    </a:lnTo>
                    <a:lnTo>
                      <a:pt x="893" y="1728"/>
                    </a:lnTo>
                    <a:lnTo>
                      <a:pt x="909" y="1728"/>
                    </a:lnTo>
                    <a:lnTo>
                      <a:pt x="881" y="1740"/>
                    </a:lnTo>
                    <a:lnTo>
                      <a:pt x="913" y="1708"/>
                    </a:lnTo>
                    <a:lnTo>
                      <a:pt x="929" y="1692"/>
                    </a:lnTo>
                    <a:cubicBezTo>
                      <a:pt x="937" y="1685"/>
                      <a:pt x="947" y="1680"/>
                      <a:pt x="957" y="1680"/>
                    </a:cubicBezTo>
                    <a:lnTo>
                      <a:pt x="973" y="1680"/>
                    </a:lnTo>
                    <a:lnTo>
                      <a:pt x="938" y="1703"/>
                    </a:lnTo>
                    <a:lnTo>
                      <a:pt x="954" y="1671"/>
                    </a:lnTo>
                    <a:cubicBezTo>
                      <a:pt x="956" y="1667"/>
                      <a:pt x="958" y="1663"/>
                      <a:pt x="961" y="1660"/>
                    </a:cubicBezTo>
                    <a:lnTo>
                      <a:pt x="977" y="1644"/>
                    </a:lnTo>
                    <a:cubicBezTo>
                      <a:pt x="985" y="1637"/>
                      <a:pt x="995" y="1632"/>
                      <a:pt x="1005" y="1632"/>
                    </a:cubicBezTo>
                    <a:lnTo>
                      <a:pt x="1021" y="1632"/>
                    </a:lnTo>
                    <a:lnTo>
                      <a:pt x="986" y="1655"/>
                    </a:lnTo>
                    <a:lnTo>
                      <a:pt x="1002" y="1623"/>
                    </a:lnTo>
                    <a:cubicBezTo>
                      <a:pt x="1008" y="1609"/>
                      <a:pt x="1022" y="1600"/>
                      <a:pt x="1037" y="1600"/>
                    </a:cubicBezTo>
                    <a:lnTo>
                      <a:pt x="1053" y="1600"/>
                    </a:lnTo>
                    <a:lnTo>
                      <a:pt x="1025" y="1612"/>
                    </a:lnTo>
                    <a:lnTo>
                      <a:pt x="1057" y="1580"/>
                    </a:lnTo>
                    <a:lnTo>
                      <a:pt x="1073" y="1564"/>
                    </a:lnTo>
                    <a:cubicBezTo>
                      <a:pt x="1081" y="1557"/>
                      <a:pt x="1091" y="1552"/>
                      <a:pt x="1101" y="1552"/>
                    </a:cubicBezTo>
                    <a:lnTo>
                      <a:pt x="1117" y="1552"/>
                    </a:lnTo>
                    <a:lnTo>
                      <a:pt x="1089" y="1564"/>
                    </a:lnTo>
                    <a:lnTo>
                      <a:pt x="1105" y="1548"/>
                    </a:lnTo>
                    <a:lnTo>
                      <a:pt x="1121" y="1532"/>
                    </a:lnTo>
                    <a:lnTo>
                      <a:pt x="1137" y="1516"/>
                    </a:lnTo>
                    <a:lnTo>
                      <a:pt x="1153" y="1500"/>
                    </a:lnTo>
                    <a:cubicBezTo>
                      <a:pt x="1161" y="1493"/>
                      <a:pt x="1171" y="1488"/>
                      <a:pt x="1181" y="1488"/>
                    </a:cubicBezTo>
                    <a:lnTo>
                      <a:pt x="1197" y="1488"/>
                    </a:lnTo>
                    <a:lnTo>
                      <a:pt x="1229" y="1488"/>
                    </a:lnTo>
                    <a:lnTo>
                      <a:pt x="1201" y="1500"/>
                    </a:lnTo>
                    <a:lnTo>
                      <a:pt x="1217" y="1484"/>
                    </a:lnTo>
                    <a:lnTo>
                      <a:pt x="1208" y="1500"/>
                    </a:lnTo>
                    <a:lnTo>
                      <a:pt x="1224" y="1452"/>
                    </a:lnTo>
                    <a:cubicBezTo>
                      <a:pt x="1225" y="1446"/>
                      <a:pt x="1229" y="1441"/>
                      <a:pt x="1233" y="1436"/>
                    </a:cubicBezTo>
                    <a:lnTo>
                      <a:pt x="1249" y="1420"/>
                    </a:lnTo>
                    <a:lnTo>
                      <a:pt x="1265" y="1404"/>
                    </a:lnTo>
                    <a:cubicBezTo>
                      <a:pt x="1273" y="1397"/>
                      <a:pt x="1283" y="1392"/>
                      <a:pt x="1293" y="1392"/>
                    </a:cubicBezTo>
                    <a:lnTo>
                      <a:pt x="1309" y="1392"/>
                    </a:lnTo>
                    <a:lnTo>
                      <a:pt x="1274" y="1415"/>
                    </a:lnTo>
                    <a:lnTo>
                      <a:pt x="1290" y="1383"/>
                    </a:lnTo>
                    <a:lnTo>
                      <a:pt x="1306" y="1351"/>
                    </a:lnTo>
                    <a:cubicBezTo>
                      <a:pt x="1312" y="1337"/>
                      <a:pt x="1326" y="1328"/>
                      <a:pt x="1341" y="1328"/>
                    </a:cubicBezTo>
                    <a:lnTo>
                      <a:pt x="1373" y="1328"/>
                    </a:lnTo>
                    <a:lnTo>
                      <a:pt x="1345" y="1340"/>
                    </a:lnTo>
                    <a:lnTo>
                      <a:pt x="1361" y="1324"/>
                    </a:lnTo>
                    <a:lnTo>
                      <a:pt x="1377" y="1308"/>
                    </a:lnTo>
                    <a:lnTo>
                      <a:pt x="1393" y="1292"/>
                    </a:lnTo>
                    <a:lnTo>
                      <a:pt x="1409" y="1276"/>
                    </a:lnTo>
                    <a:lnTo>
                      <a:pt x="1425" y="1260"/>
                    </a:lnTo>
                    <a:cubicBezTo>
                      <a:pt x="1433" y="1253"/>
                      <a:pt x="1443" y="1248"/>
                      <a:pt x="1453" y="1248"/>
                    </a:cubicBezTo>
                    <a:lnTo>
                      <a:pt x="1469" y="1248"/>
                    </a:lnTo>
                    <a:lnTo>
                      <a:pt x="1441" y="1260"/>
                    </a:lnTo>
                    <a:lnTo>
                      <a:pt x="1457" y="1244"/>
                    </a:lnTo>
                    <a:cubicBezTo>
                      <a:pt x="1460" y="1241"/>
                      <a:pt x="1464" y="1239"/>
                      <a:pt x="1468" y="1237"/>
                    </a:cubicBezTo>
                    <a:lnTo>
                      <a:pt x="1500" y="1221"/>
                    </a:lnTo>
                    <a:lnTo>
                      <a:pt x="1482" y="1239"/>
                    </a:lnTo>
                    <a:lnTo>
                      <a:pt x="1498" y="1207"/>
                    </a:lnTo>
                    <a:cubicBezTo>
                      <a:pt x="1500" y="1203"/>
                      <a:pt x="1502" y="1199"/>
                      <a:pt x="1505" y="1196"/>
                    </a:cubicBezTo>
                    <a:lnTo>
                      <a:pt x="1521" y="1180"/>
                    </a:lnTo>
                    <a:lnTo>
                      <a:pt x="1514" y="1191"/>
                    </a:lnTo>
                    <a:lnTo>
                      <a:pt x="1530" y="1159"/>
                    </a:lnTo>
                    <a:cubicBezTo>
                      <a:pt x="1536" y="1145"/>
                      <a:pt x="1550" y="1136"/>
                      <a:pt x="1565" y="1136"/>
                    </a:cubicBezTo>
                    <a:lnTo>
                      <a:pt x="1581" y="1136"/>
                    </a:lnTo>
                    <a:lnTo>
                      <a:pt x="1546" y="1159"/>
                    </a:lnTo>
                    <a:lnTo>
                      <a:pt x="1562" y="1127"/>
                    </a:lnTo>
                    <a:cubicBezTo>
                      <a:pt x="1564" y="1123"/>
                      <a:pt x="1566" y="1119"/>
                      <a:pt x="1569" y="1116"/>
                    </a:cubicBezTo>
                    <a:lnTo>
                      <a:pt x="1585" y="1100"/>
                    </a:lnTo>
                    <a:cubicBezTo>
                      <a:pt x="1593" y="1093"/>
                      <a:pt x="1603" y="1088"/>
                      <a:pt x="1613" y="1088"/>
                    </a:cubicBezTo>
                    <a:lnTo>
                      <a:pt x="1629" y="1088"/>
                    </a:lnTo>
                    <a:lnTo>
                      <a:pt x="1661" y="1088"/>
                    </a:lnTo>
                    <a:lnTo>
                      <a:pt x="1677" y="1088"/>
                    </a:lnTo>
                    <a:lnTo>
                      <a:pt x="1649" y="1100"/>
                    </a:lnTo>
                    <a:lnTo>
                      <a:pt x="1665" y="1084"/>
                    </a:lnTo>
                    <a:lnTo>
                      <a:pt x="1681" y="1068"/>
                    </a:lnTo>
                    <a:cubicBezTo>
                      <a:pt x="1689" y="1061"/>
                      <a:pt x="1699" y="1056"/>
                      <a:pt x="1709" y="1056"/>
                    </a:cubicBezTo>
                    <a:lnTo>
                      <a:pt x="1725" y="1056"/>
                    </a:lnTo>
                    <a:lnTo>
                      <a:pt x="1741" y="1056"/>
                    </a:lnTo>
                    <a:lnTo>
                      <a:pt x="1757" y="1056"/>
                    </a:lnTo>
                    <a:lnTo>
                      <a:pt x="1722" y="1079"/>
                    </a:lnTo>
                    <a:lnTo>
                      <a:pt x="1738" y="1047"/>
                    </a:lnTo>
                    <a:cubicBezTo>
                      <a:pt x="1742" y="1039"/>
                      <a:pt x="1748" y="1033"/>
                      <a:pt x="1756" y="1029"/>
                    </a:cubicBezTo>
                    <a:lnTo>
                      <a:pt x="1788" y="1013"/>
                    </a:lnTo>
                    <a:cubicBezTo>
                      <a:pt x="1793" y="1010"/>
                      <a:pt x="1799" y="1008"/>
                      <a:pt x="1805" y="1008"/>
                    </a:cubicBezTo>
                    <a:lnTo>
                      <a:pt x="1821" y="1008"/>
                    </a:lnTo>
                    <a:lnTo>
                      <a:pt x="1837" y="1008"/>
                    </a:lnTo>
                    <a:lnTo>
                      <a:pt x="1809" y="1020"/>
                    </a:lnTo>
                    <a:lnTo>
                      <a:pt x="1825" y="1004"/>
                    </a:lnTo>
                    <a:lnTo>
                      <a:pt x="1841" y="988"/>
                    </a:lnTo>
                    <a:lnTo>
                      <a:pt x="1857" y="972"/>
                    </a:lnTo>
                    <a:lnTo>
                      <a:pt x="1873" y="956"/>
                    </a:lnTo>
                    <a:lnTo>
                      <a:pt x="1889" y="940"/>
                    </a:lnTo>
                    <a:cubicBezTo>
                      <a:pt x="1897" y="933"/>
                      <a:pt x="1907" y="928"/>
                      <a:pt x="1917" y="928"/>
                    </a:cubicBezTo>
                    <a:lnTo>
                      <a:pt x="1949" y="928"/>
                    </a:lnTo>
                    <a:lnTo>
                      <a:pt x="1914" y="951"/>
                    </a:lnTo>
                    <a:lnTo>
                      <a:pt x="1930" y="919"/>
                    </a:lnTo>
                    <a:cubicBezTo>
                      <a:pt x="1936" y="905"/>
                      <a:pt x="1950" y="896"/>
                      <a:pt x="1965" y="896"/>
                    </a:cubicBezTo>
                    <a:lnTo>
                      <a:pt x="1981" y="896"/>
                    </a:lnTo>
                    <a:lnTo>
                      <a:pt x="1953" y="908"/>
                    </a:lnTo>
                    <a:lnTo>
                      <a:pt x="1969" y="892"/>
                    </a:lnTo>
                    <a:cubicBezTo>
                      <a:pt x="1977" y="885"/>
                      <a:pt x="1987" y="880"/>
                      <a:pt x="1997" y="880"/>
                    </a:cubicBezTo>
                    <a:lnTo>
                      <a:pt x="2013" y="880"/>
                    </a:lnTo>
                    <a:lnTo>
                      <a:pt x="1985" y="892"/>
                    </a:lnTo>
                    <a:lnTo>
                      <a:pt x="2001" y="876"/>
                    </a:lnTo>
                    <a:cubicBezTo>
                      <a:pt x="2009" y="869"/>
                      <a:pt x="2019" y="864"/>
                      <a:pt x="2029" y="864"/>
                    </a:cubicBezTo>
                    <a:lnTo>
                      <a:pt x="2045" y="864"/>
                    </a:lnTo>
                    <a:lnTo>
                      <a:pt x="2061" y="864"/>
                    </a:lnTo>
                    <a:lnTo>
                      <a:pt x="2044" y="869"/>
                    </a:lnTo>
                    <a:lnTo>
                      <a:pt x="2076" y="853"/>
                    </a:lnTo>
                    <a:cubicBezTo>
                      <a:pt x="2081" y="850"/>
                      <a:pt x="2087" y="848"/>
                      <a:pt x="2093" y="848"/>
                    </a:cubicBezTo>
                    <a:lnTo>
                      <a:pt x="2109" y="848"/>
                    </a:lnTo>
                    <a:lnTo>
                      <a:pt x="2072" y="876"/>
                    </a:lnTo>
                    <a:lnTo>
                      <a:pt x="2088" y="828"/>
                    </a:lnTo>
                    <a:cubicBezTo>
                      <a:pt x="2093" y="811"/>
                      <a:pt x="2108" y="800"/>
                      <a:pt x="2125" y="800"/>
                    </a:cubicBezTo>
                    <a:lnTo>
                      <a:pt x="2141" y="800"/>
                    </a:lnTo>
                    <a:lnTo>
                      <a:pt x="2106" y="823"/>
                    </a:lnTo>
                    <a:lnTo>
                      <a:pt x="2122" y="791"/>
                    </a:lnTo>
                    <a:cubicBezTo>
                      <a:pt x="2124" y="787"/>
                      <a:pt x="2126" y="783"/>
                      <a:pt x="2129" y="780"/>
                    </a:cubicBezTo>
                    <a:lnTo>
                      <a:pt x="2145" y="764"/>
                    </a:lnTo>
                    <a:cubicBezTo>
                      <a:pt x="2153" y="757"/>
                      <a:pt x="2163" y="752"/>
                      <a:pt x="2173" y="752"/>
                    </a:cubicBezTo>
                    <a:lnTo>
                      <a:pt x="2189" y="752"/>
                    </a:lnTo>
                    <a:lnTo>
                      <a:pt x="2161" y="764"/>
                    </a:lnTo>
                    <a:lnTo>
                      <a:pt x="2177" y="748"/>
                    </a:lnTo>
                    <a:cubicBezTo>
                      <a:pt x="2180" y="745"/>
                      <a:pt x="2184" y="743"/>
                      <a:pt x="2188" y="741"/>
                    </a:cubicBezTo>
                    <a:lnTo>
                      <a:pt x="2220" y="725"/>
                    </a:lnTo>
                    <a:lnTo>
                      <a:pt x="2209" y="732"/>
                    </a:lnTo>
                    <a:lnTo>
                      <a:pt x="2225" y="716"/>
                    </a:lnTo>
                    <a:cubicBezTo>
                      <a:pt x="2233" y="709"/>
                      <a:pt x="2243" y="704"/>
                      <a:pt x="2253" y="704"/>
                    </a:cubicBezTo>
                    <a:lnTo>
                      <a:pt x="2269" y="704"/>
                    </a:lnTo>
                    <a:lnTo>
                      <a:pt x="2285" y="704"/>
                    </a:lnTo>
                    <a:lnTo>
                      <a:pt x="2250" y="727"/>
                    </a:lnTo>
                    <a:lnTo>
                      <a:pt x="2266" y="695"/>
                    </a:lnTo>
                    <a:cubicBezTo>
                      <a:pt x="2272" y="681"/>
                      <a:pt x="2286" y="672"/>
                      <a:pt x="2301" y="672"/>
                    </a:cubicBezTo>
                    <a:lnTo>
                      <a:pt x="2317" y="672"/>
                    </a:lnTo>
                    <a:lnTo>
                      <a:pt x="2289" y="684"/>
                    </a:lnTo>
                    <a:lnTo>
                      <a:pt x="2305" y="668"/>
                    </a:lnTo>
                    <a:lnTo>
                      <a:pt x="2321" y="652"/>
                    </a:lnTo>
                    <a:cubicBezTo>
                      <a:pt x="2329" y="645"/>
                      <a:pt x="2339" y="640"/>
                      <a:pt x="2349" y="640"/>
                    </a:cubicBezTo>
                    <a:lnTo>
                      <a:pt x="2381" y="640"/>
                    </a:lnTo>
                    <a:lnTo>
                      <a:pt x="2397" y="640"/>
                    </a:lnTo>
                    <a:lnTo>
                      <a:pt x="2369" y="652"/>
                    </a:lnTo>
                    <a:lnTo>
                      <a:pt x="2385" y="636"/>
                    </a:lnTo>
                    <a:cubicBezTo>
                      <a:pt x="2393" y="629"/>
                      <a:pt x="2403" y="624"/>
                      <a:pt x="2413" y="624"/>
                    </a:cubicBezTo>
                    <a:lnTo>
                      <a:pt x="2429" y="624"/>
                    </a:lnTo>
                    <a:lnTo>
                      <a:pt x="2445" y="624"/>
                    </a:lnTo>
                    <a:lnTo>
                      <a:pt x="2417" y="636"/>
                    </a:lnTo>
                    <a:lnTo>
                      <a:pt x="2433" y="620"/>
                    </a:lnTo>
                    <a:lnTo>
                      <a:pt x="2449" y="604"/>
                    </a:lnTo>
                    <a:cubicBezTo>
                      <a:pt x="2457" y="597"/>
                      <a:pt x="2467" y="592"/>
                      <a:pt x="2477" y="592"/>
                    </a:cubicBezTo>
                    <a:lnTo>
                      <a:pt x="2493" y="592"/>
                    </a:lnTo>
                    <a:lnTo>
                      <a:pt x="2525" y="592"/>
                    </a:lnTo>
                    <a:lnTo>
                      <a:pt x="2541" y="592"/>
                    </a:lnTo>
                    <a:lnTo>
                      <a:pt x="2557" y="592"/>
                    </a:lnTo>
                    <a:lnTo>
                      <a:pt x="2573" y="592"/>
                    </a:lnTo>
                    <a:lnTo>
                      <a:pt x="2589" y="592"/>
                    </a:lnTo>
                    <a:lnTo>
                      <a:pt x="2561" y="604"/>
                    </a:lnTo>
                    <a:lnTo>
                      <a:pt x="2577" y="588"/>
                    </a:lnTo>
                    <a:lnTo>
                      <a:pt x="2593" y="572"/>
                    </a:lnTo>
                    <a:cubicBezTo>
                      <a:pt x="2601" y="565"/>
                      <a:pt x="2611" y="560"/>
                      <a:pt x="2621" y="560"/>
                    </a:cubicBezTo>
                    <a:lnTo>
                      <a:pt x="2637" y="560"/>
                    </a:lnTo>
                    <a:lnTo>
                      <a:pt x="2620" y="565"/>
                    </a:lnTo>
                    <a:lnTo>
                      <a:pt x="2652" y="549"/>
                    </a:lnTo>
                    <a:cubicBezTo>
                      <a:pt x="2657" y="546"/>
                      <a:pt x="2663" y="544"/>
                      <a:pt x="2669" y="544"/>
                    </a:cubicBezTo>
                    <a:lnTo>
                      <a:pt x="2685" y="544"/>
                    </a:lnTo>
                    <a:lnTo>
                      <a:pt x="2701" y="544"/>
                    </a:lnTo>
                    <a:lnTo>
                      <a:pt x="2666" y="567"/>
                    </a:lnTo>
                    <a:lnTo>
                      <a:pt x="2682" y="535"/>
                    </a:lnTo>
                    <a:cubicBezTo>
                      <a:pt x="2688" y="521"/>
                      <a:pt x="2702" y="512"/>
                      <a:pt x="2717" y="512"/>
                    </a:cubicBezTo>
                    <a:lnTo>
                      <a:pt x="2733" y="512"/>
                    </a:lnTo>
                    <a:lnTo>
                      <a:pt x="2749" y="512"/>
                    </a:lnTo>
                    <a:lnTo>
                      <a:pt x="2765" y="512"/>
                    </a:lnTo>
                    <a:lnTo>
                      <a:pt x="2737" y="524"/>
                    </a:lnTo>
                    <a:lnTo>
                      <a:pt x="2753" y="508"/>
                    </a:lnTo>
                    <a:cubicBezTo>
                      <a:pt x="2761" y="501"/>
                      <a:pt x="2771" y="496"/>
                      <a:pt x="2781" y="496"/>
                    </a:cubicBezTo>
                    <a:lnTo>
                      <a:pt x="2813" y="496"/>
                    </a:lnTo>
                    <a:lnTo>
                      <a:pt x="2785" y="508"/>
                    </a:lnTo>
                    <a:lnTo>
                      <a:pt x="2801" y="492"/>
                    </a:lnTo>
                    <a:cubicBezTo>
                      <a:pt x="2809" y="485"/>
                      <a:pt x="2819" y="480"/>
                      <a:pt x="2829" y="480"/>
                    </a:cubicBezTo>
                    <a:lnTo>
                      <a:pt x="2845" y="480"/>
                    </a:lnTo>
                    <a:lnTo>
                      <a:pt x="2861" y="480"/>
                    </a:lnTo>
                    <a:lnTo>
                      <a:pt x="2833" y="492"/>
                    </a:lnTo>
                    <a:lnTo>
                      <a:pt x="2849" y="476"/>
                    </a:lnTo>
                    <a:cubicBezTo>
                      <a:pt x="2857" y="469"/>
                      <a:pt x="2867" y="464"/>
                      <a:pt x="2877" y="464"/>
                    </a:cubicBezTo>
                    <a:lnTo>
                      <a:pt x="2893" y="464"/>
                    </a:lnTo>
                    <a:lnTo>
                      <a:pt x="2865" y="476"/>
                    </a:lnTo>
                    <a:lnTo>
                      <a:pt x="2881" y="460"/>
                    </a:lnTo>
                    <a:lnTo>
                      <a:pt x="2874" y="471"/>
                    </a:lnTo>
                    <a:lnTo>
                      <a:pt x="2890" y="439"/>
                    </a:lnTo>
                    <a:cubicBezTo>
                      <a:pt x="2894" y="431"/>
                      <a:pt x="2900" y="425"/>
                      <a:pt x="2908" y="421"/>
                    </a:cubicBezTo>
                    <a:lnTo>
                      <a:pt x="2940" y="405"/>
                    </a:lnTo>
                    <a:cubicBezTo>
                      <a:pt x="2945" y="402"/>
                      <a:pt x="2951" y="400"/>
                      <a:pt x="2957" y="400"/>
                    </a:cubicBezTo>
                    <a:lnTo>
                      <a:pt x="2973" y="400"/>
                    </a:lnTo>
                    <a:lnTo>
                      <a:pt x="2989" y="400"/>
                    </a:lnTo>
                    <a:lnTo>
                      <a:pt x="2961" y="412"/>
                    </a:lnTo>
                    <a:lnTo>
                      <a:pt x="2977" y="396"/>
                    </a:lnTo>
                    <a:lnTo>
                      <a:pt x="2993" y="380"/>
                    </a:lnTo>
                    <a:lnTo>
                      <a:pt x="2986" y="391"/>
                    </a:lnTo>
                    <a:lnTo>
                      <a:pt x="3002" y="359"/>
                    </a:lnTo>
                    <a:cubicBezTo>
                      <a:pt x="3004" y="355"/>
                      <a:pt x="3006" y="351"/>
                      <a:pt x="3009" y="348"/>
                    </a:cubicBezTo>
                    <a:lnTo>
                      <a:pt x="3025" y="332"/>
                    </a:lnTo>
                    <a:cubicBezTo>
                      <a:pt x="3033" y="325"/>
                      <a:pt x="3043" y="320"/>
                      <a:pt x="3053" y="320"/>
                    </a:cubicBezTo>
                    <a:lnTo>
                      <a:pt x="3069" y="320"/>
                    </a:lnTo>
                    <a:lnTo>
                      <a:pt x="3052" y="325"/>
                    </a:lnTo>
                    <a:lnTo>
                      <a:pt x="3084" y="309"/>
                    </a:lnTo>
                    <a:cubicBezTo>
                      <a:pt x="3089" y="306"/>
                      <a:pt x="3095" y="304"/>
                      <a:pt x="3101" y="304"/>
                    </a:cubicBezTo>
                    <a:lnTo>
                      <a:pt x="3117" y="304"/>
                    </a:lnTo>
                    <a:lnTo>
                      <a:pt x="3133" y="304"/>
                    </a:lnTo>
                    <a:lnTo>
                      <a:pt x="3105" y="316"/>
                    </a:lnTo>
                    <a:lnTo>
                      <a:pt x="3121" y="300"/>
                    </a:lnTo>
                    <a:cubicBezTo>
                      <a:pt x="3129" y="293"/>
                      <a:pt x="3139" y="288"/>
                      <a:pt x="3149" y="288"/>
                    </a:cubicBezTo>
                    <a:lnTo>
                      <a:pt x="3165" y="288"/>
                    </a:lnTo>
                    <a:lnTo>
                      <a:pt x="3130" y="311"/>
                    </a:lnTo>
                    <a:lnTo>
                      <a:pt x="3146" y="279"/>
                    </a:lnTo>
                    <a:cubicBezTo>
                      <a:pt x="3152" y="265"/>
                      <a:pt x="3166" y="256"/>
                      <a:pt x="3181" y="256"/>
                    </a:cubicBezTo>
                    <a:lnTo>
                      <a:pt x="3197" y="256"/>
                    </a:lnTo>
                    <a:lnTo>
                      <a:pt x="3213" y="256"/>
                    </a:lnTo>
                    <a:lnTo>
                      <a:pt x="3245" y="256"/>
                    </a:lnTo>
                    <a:lnTo>
                      <a:pt x="3208" y="284"/>
                    </a:lnTo>
                    <a:lnTo>
                      <a:pt x="3224" y="236"/>
                    </a:lnTo>
                    <a:cubicBezTo>
                      <a:pt x="3224" y="234"/>
                      <a:pt x="3225" y="232"/>
                      <a:pt x="3226" y="231"/>
                    </a:cubicBezTo>
                    <a:lnTo>
                      <a:pt x="3242" y="199"/>
                    </a:lnTo>
                    <a:cubicBezTo>
                      <a:pt x="3248" y="185"/>
                      <a:pt x="3262" y="176"/>
                      <a:pt x="3277" y="176"/>
                    </a:cubicBezTo>
                    <a:lnTo>
                      <a:pt x="3293" y="176"/>
                    </a:lnTo>
                    <a:lnTo>
                      <a:pt x="3309" y="176"/>
                    </a:lnTo>
                    <a:lnTo>
                      <a:pt x="3274" y="199"/>
                    </a:lnTo>
                    <a:lnTo>
                      <a:pt x="3290" y="167"/>
                    </a:lnTo>
                    <a:cubicBezTo>
                      <a:pt x="3292" y="163"/>
                      <a:pt x="3294" y="159"/>
                      <a:pt x="3297" y="156"/>
                    </a:cubicBezTo>
                    <a:lnTo>
                      <a:pt x="3313" y="140"/>
                    </a:lnTo>
                    <a:lnTo>
                      <a:pt x="3329" y="124"/>
                    </a:lnTo>
                    <a:cubicBezTo>
                      <a:pt x="3332" y="121"/>
                      <a:pt x="3336" y="119"/>
                      <a:pt x="3340" y="117"/>
                    </a:cubicBezTo>
                    <a:lnTo>
                      <a:pt x="3372" y="101"/>
                    </a:lnTo>
                    <a:lnTo>
                      <a:pt x="3361" y="108"/>
                    </a:lnTo>
                    <a:lnTo>
                      <a:pt x="3377" y="92"/>
                    </a:lnTo>
                    <a:cubicBezTo>
                      <a:pt x="3385" y="85"/>
                      <a:pt x="3395" y="80"/>
                      <a:pt x="3405" y="80"/>
                    </a:cubicBezTo>
                    <a:lnTo>
                      <a:pt x="3421" y="80"/>
                    </a:lnTo>
                    <a:lnTo>
                      <a:pt x="3437" y="80"/>
                    </a:lnTo>
                    <a:lnTo>
                      <a:pt x="3402" y="103"/>
                    </a:lnTo>
                    <a:lnTo>
                      <a:pt x="3418" y="71"/>
                    </a:lnTo>
                    <a:cubicBezTo>
                      <a:pt x="3420" y="67"/>
                      <a:pt x="3422" y="63"/>
                      <a:pt x="3425" y="60"/>
                    </a:cubicBezTo>
                    <a:lnTo>
                      <a:pt x="3441" y="44"/>
                    </a:lnTo>
                    <a:cubicBezTo>
                      <a:pt x="3449" y="37"/>
                      <a:pt x="3459" y="32"/>
                      <a:pt x="3469" y="32"/>
                    </a:cubicBezTo>
                    <a:lnTo>
                      <a:pt x="3485" y="32"/>
                    </a:lnTo>
                    <a:lnTo>
                      <a:pt x="3501" y="32"/>
                    </a:lnTo>
                    <a:lnTo>
                      <a:pt x="3533" y="32"/>
                    </a:lnTo>
                    <a:lnTo>
                      <a:pt x="3549" y="32"/>
                    </a:lnTo>
                    <a:lnTo>
                      <a:pt x="3565" y="32"/>
                    </a:lnTo>
                    <a:lnTo>
                      <a:pt x="3581" y="32"/>
                    </a:lnTo>
                    <a:lnTo>
                      <a:pt x="3597" y="32"/>
                    </a:lnTo>
                    <a:lnTo>
                      <a:pt x="3569" y="44"/>
                    </a:lnTo>
                    <a:lnTo>
                      <a:pt x="3585" y="28"/>
                    </a:lnTo>
                    <a:lnTo>
                      <a:pt x="3601" y="12"/>
                    </a:lnTo>
                    <a:cubicBezTo>
                      <a:pt x="3609" y="5"/>
                      <a:pt x="3619" y="0"/>
                      <a:pt x="3629" y="0"/>
                    </a:cubicBezTo>
                    <a:lnTo>
                      <a:pt x="3645" y="0"/>
                    </a:lnTo>
                    <a:cubicBezTo>
                      <a:pt x="3668" y="0"/>
                      <a:pt x="3685" y="18"/>
                      <a:pt x="3685" y="40"/>
                    </a:cubicBezTo>
                    <a:cubicBezTo>
                      <a:pt x="3685" y="63"/>
                      <a:pt x="3668" y="80"/>
                      <a:pt x="3645" y="80"/>
                    </a:cubicBezTo>
                    <a:lnTo>
                      <a:pt x="3629" y="80"/>
                    </a:lnTo>
                    <a:lnTo>
                      <a:pt x="3658" y="69"/>
                    </a:lnTo>
                    <a:lnTo>
                      <a:pt x="3642" y="85"/>
                    </a:lnTo>
                    <a:lnTo>
                      <a:pt x="3626" y="101"/>
                    </a:lnTo>
                    <a:cubicBezTo>
                      <a:pt x="3618" y="108"/>
                      <a:pt x="3608" y="112"/>
                      <a:pt x="3597" y="112"/>
                    </a:cubicBezTo>
                    <a:lnTo>
                      <a:pt x="3581" y="112"/>
                    </a:lnTo>
                    <a:lnTo>
                      <a:pt x="3565" y="112"/>
                    </a:lnTo>
                    <a:lnTo>
                      <a:pt x="3549" y="112"/>
                    </a:lnTo>
                    <a:lnTo>
                      <a:pt x="3533" y="112"/>
                    </a:lnTo>
                    <a:lnTo>
                      <a:pt x="3501" y="112"/>
                    </a:lnTo>
                    <a:lnTo>
                      <a:pt x="3485" y="112"/>
                    </a:lnTo>
                    <a:lnTo>
                      <a:pt x="3469" y="112"/>
                    </a:lnTo>
                    <a:lnTo>
                      <a:pt x="3498" y="101"/>
                    </a:lnTo>
                    <a:lnTo>
                      <a:pt x="3482" y="117"/>
                    </a:lnTo>
                    <a:lnTo>
                      <a:pt x="3489" y="106"/>
                    </a:lnTo>
                    <a:lnTo>
                      <a:pt x="3473" y="138"/>
                    </a:lnTo>
                    <a:cubicBezTo>
                      <a:pt x="3466" y="152"/>
                      <a:pt x="3453" y="160"/>
                      <a:pt x="3437" y="160"/>
                    </a:cubicBezTo>
                    <a:lnTo>
                      <a:pt x="3421" y="160"/>
                    </a:lnTo>
                    <a:lnTo>
                      <a:pt x="3405" y="160"/>
                    </a:lnTo>
                    <a:lnTo>
                      <a:pt x="3434" y="149"/>
                    </a:lnTo>
                    <a:lnTo>
                      <a:pt x="3418" y="165"/>
                    </a:lnTo>
                    <a:cubicBezTo>
                      <a:pt x="3415" y="168"/>
                      <a:pt x="3411" y="170"/>
                      <a:pt x="3407" y="172"/>
                    </a:cubicBezTo>
                    <a:lnTo>
                      <a:pt x="3375" y="188"/>
                    </a:lnTo>
                    <a:lnTo>
                      <a:pt x="3386" y="181"/>
                    </a:lnTo>
                    <a:lnTo>
                      <a:pt x="3370" y="197"/>
                    </a:lnTo>
                    <a:lnTo>
                      <a:pt x="3354" y="213"/>
                    </a:lnTo>
                    <a:lnTo>
                      <a:pt x="3361" y="202"/>
                    </a:lnTo>
                    <a:lnTo>
                      <a:pt x="3345" y="234"/>
                    </a:lnTo>
                    <a:cubicBezTo>
                      <a:pt x="3338" y="248"/>
                      <a:pt x="3325" y="256"/>
                      <a:pt x="3309" y="256"/>
                    </a:cubicBezTo>
                    <a:lnTo>
                      <a:pt x="3293" y="256"/>
                    </a:lnTo>
                    <a:lnTo>
                      <a:pt x="3277" y="256"/>
                    </a:lnTo>
                    <a:lnTo>
                      <a:pt x="3313" y="234"/>
                    </a:lnTo>
                    <a:lnTo>
                      <a:pt x="3297" y="266"/>
                    </a:lnTo>
                    <a:lnTo>
                      <a:pt x="3299" y="261"/>
                    </a:lnTo>
                    <a:lnTo>
                      <a:pt x="3283" y="309"/>
                    </a:lnTo>
                    <a:cubicBezTo>
                      <a:pt x="3278" y="325"/>
                      <a:pt x="3263" y="336"/>
                      <a:pt x="3245" y="336"/>
                    </a:cubicBezTo>
                    <a:lnTo>
                      <a:pt x="3213" y="336"/>
                    </a:lnTo>
                    <a:lnTo>
                      <a:pt x="3197" y="336"/>
                    </a:lnTo>
                    <a:lnTo>
                      <a:pt x="3181" y="336"/>
                    </a:lnTo>
                    <a:lnTo>
                      <a:pt x="3217" y="314"/>
                    </a:lnTo>
                    <a:lnTo>
                      <a:pt x="3201" y="346"/>
                    </a:lnTo>
                    <a:cubicBezTo>
                      <a:pt x="3194" y="360"/>
                      <a:pt x="3181" y="368"/>
                      <a:pt x="3165" y="368"/>
                    </a:cubicBezTo>
                    <a:lnTo>
                      <a:pt x="3149" y="368"/>
                    </a:lnTo>
                    <a:lnTo>
                      <a:pt x="3178" y="357"/>
                    </a:lnTo>
                    <a:lnTo>
                      <a:pt x="3162" y="373"/>
                    </a:lnTo>
                    <a:cubicBezTo>
                      <a:pt x="3154" y="380"/>
                      <a:pt x="3144" y="384"/>
                      <a:pt x="3133" y="384"/>
                    </a:cubicBezTo>
                    <a:lnTo>
                      <a:pt x="3117" y="384"/>
                    </a:lnTo>
                    <a:lnTo>
                      <a:pt x="3101" y="384"/>
                    </a:lnTo>
                    <a:lnTo>
                      <a:pt x="3119" y="380"/>
                    </a:lnTo>
                    <a:lnTo>
                      <a:pt x="3087" y="396"/>
                    </a:lnTo>
                    <a:cubicBezTo>
                      <a:pt x="3082" y="399"/>
                      <a:pt x="3076" y="400"/>
                      <a:pt x="3069" y="400"/>
                    </a:cubicBezTo>
                    <a:lnTo>
                      <a:pt x="3053" y="400"/>
                    </a:lnTo>
                    <a:lnTo>
                      <a:pt x="3082" y="389"/>
                    </a:lnTo>
                    <a:lnTo>
                      <a:pt x="3066" y="405"/>
                    </a:lnTo>
                    <a:lnTo>
                      <a:pt x="3073" y="394"/>
                    </a:lnTo>
                    <a:lnTo>
                      <a:pt x="3057" y="426"/>
                    </a:lnTo>
                    <a:cubicBezTo>
                      <a:pt x="3055" y="430"/>
                      <a:pt x="3053" y="434"/>
                      <a:pt x="3050" y="437"/>
                    </a:cubicBezTo>
                    <a:lnTo>
                      <a:pt x="3034" y="453"/>
                    </a:lnTo>
                    <a:lnTo>
                      <a:pt x="3018" y="469"/>
                    </a:lnTo>
                    <a:cubicBezTo>
                      <a:pt x="3010" y="476"/>
                      <a:pt x="3000" y="480"/>
                      <a:pt x="2989" y="480"/>
                    </a:cubicBezTo>
                    <a:lnTo>
                      <a:pt x="2973" y="480"/>
                    </a:lnTo>
                    <a:lnTo>
                      <a:pt x="2957" y="480"/>
                    </a:lnTo>
                    <a:lnTo>
                      <a:pt x="2975" y="476"/>
                    </a:lnTo>
                    <a:lnTo>
                      <a:pt x="2943" y="492"/>
                    </a:lnTo>
                    <a:lnTo>
                      <a:pt x="2961" y="474"/>
                    </a:lnTo>
                    <a:lnTo>
                      <a:pt x="2945" y="506"/>
                    </a:lnTo>
                    <a:cubicBezTo>
                      <a:pt x="2943" y="510"/>
                      <a:pt x="2941" y="514"/>
                      <a:pt x="2938" y="517"/>
                    </a:cubicBezTo>
                    <a:lnTo>
                      <a:pt x="2922" y="533"/>
                    </a:lnTo>
                    <a:cubicBezTo>
                      <a:pt x="2914" y="540"/>
                      <a:pt x="2904" y="544"/>
                      <a:pt x="2893" y="544"/>
                    </a:cubicBezTo>
                    <a:lnTo>
                      <a:pt x="2877" y="544"/>
                    </a:lnTo>
                    <a:lnTo>
                      <a:pt x="2906" y="533"/>
                    </a:lnTo>
                    <a:lnTo>
                      <a:pt x="2890" y="549"/>
                    </a:lnTo>
                    <a:cubicBezTo>
                      <a:pt x="2882" y="556"/>
                      <a:pt x="2872" y="560"/>
                      <a:pt x="2861" y="560"/>
                    </a:cubicBezTo>
                    <a:lnTo>
                      <a:pt x="2845" y="560"/>
                    </a:lnTo>
                    <a:lnTo>
                      <a:pt x="2829" y="560"/>
                    </a:lnTo>
                    <a:lnTo>
                      <a:pt x="2858" y="549"/>
                    </a:lnTo>
                    <a:lnTo>
                      <a:pt x="2842" y="565"/>
                    </a:lnTo>
                    <a:cubicBezTo>
                      <a:pt x="2834" y="572"/>
                      <a:pt x="2824" y="576"/>
                      <a:pt x="2813" y="576"/>
                    </a:cubicBezTo>
                    <a:lnTo>
                      <a:pt x="2781" y="576"/>
                    </a:lnTo>
                    <a:lnTo>
                      <a:pt x="2810" y="565"/>
                    </a:lnTo>
                    <a:lnTo>
                      <a:pt x="2794" y="581"/>
                    </a:lnTo>
                    <a:cubicBezTo>
                      <a:pt x="2786" y="588"/>
                      <a:pt x="2776" y="592"/>
                      <a:pt x="2765" y="592"/>
                    </a:cubicBezTo>
                    <a:lnTo>
                      <a:pt x="2749" y="592"/>
                    </a:lnTo>
                    <a:lnTo>
                      <a:pt x="2733" y="592"/>
                    </a:lnTo>
                    <a:lnTo>
                      <a:pt x="2717" y="592"/>
                    </a:lnTo>
                    <a:lnTo>
                      <a:pt x="2753" y="570"/>
                    </a:lnTo>
                    <a:lnTo>
                      <a:pt x="2737" y="602"/>
                    </a:lnTo>
                    <a:cubicBezTo>
                      <a:pt x="2730" y="616"/>
                      <a:pt x="2717" y="624"/>
                      <a:pt x="2701" y="624"/>
                    </a:cubicBezTo>
                    <a:lnTo>
                      <a:pt x="2685" y="624"/>
                    </a:lnTo>
                    <a:lnTo>
                      <a:pt x="2669" y="624"/>
                    </a:lnTo>
                    <a:lnTo>
                      <a:pt x="2687" y="620"/>
                    </a:lnTo>
                    <a:lnTo>
                      <a:pt x="2655" y="636"/>
                    </a:lnTo>
                    <a:cubicBezTo>
                      <a:pt x="2650" y="639"/>
                      <a:pt x="2644" y="640"/>
                      <a:pt x="2637" y="640"/>
                    </a:cubicBezTo>
                    <a:lnTo>
                      <a:pt x="2621" y="640"/>
                    </a:lnTo>
                    <a:lnTo>
                      <a:pt x="2650" y="629"/>
                    </a:lnTo>
                    <a:lnTo>
                      <a:pt x="2634" y="645"/>
                    </a:lnTo>
                    <a:lnTo>
                      <a:pt x="2618" y="661"/>
                    </a:lnTo>
                    <a:cubicBezTo>
                      <a:pt x="2610" y="668"/>
                      <a:pt x="2600" y="672"/>
                      <a:pt x="2589" y="672"/>
                    </a:cubicBezTo>
                    <a:lnTo>
                      <a:pt x="2573" y="672"/>
                    </a:lnTo>
                    <a:lnTo>
                      <a:pt x="2557" y="672"/>
                    </a:lnTo>
                    <a:lnTo>
                      <a:pt x="2541" y="672"/>
                    </a:lnTo>
                    <a:lnTo>
                      <a:pt x="2525" y="672"/>
                    </a:lnTo>
                    <a:lnTo>
                      <a:pt x="2493" y="672"/>
                    </a:lnTo>
                    <a:lnTo>
                      <a:pt x="2477" y="672"/>
                    </a:lnTo>
                    <a:lnTo>
                      <a:pt x="2506" y="661"/>
                    </a:lnTo>
                    <a:lnTo>
                      <a:pt x="2490" y="677"/>
                    </a:lnTo>
                    <a:lnTo>
                      <a:pt x="2474" y="693"/>
                    </a:lnTo>
                    <a:cubicBezTo>
                      <a:pt x="2466" y="700"/>
                      <a:pt x="2456" y="704"/>
                      <a:pt x="2445" y="704"/>
                    </a:cubicBezTo>
                    <a:lnTo>
                      <a:pt x="2429" y="704"/>
                    </a:lnTo>
                    <a:lnTo>
                      <a:pt x="2413" y="704"/>
                    </a:lnTo>
                    <a:lnTo>
                      <a:pt x="2442" y="693"/>
                    </a:lnTo>
                    <a:lnTo>
                      <a:pt x="2426" y="709"/>
                    </a:lnTo>
                    <a:cubicBezTo>
                      <a:pt x="2418" y="716"/>
                      <a:pt x="2408" y="720"/>
                      <a:pt x="2397" y="720"/>
                    </a:cubicBezTo>
                    <a:lnTo>
                      <a:pt x="2381" y="720"/>
                    </a:lnTo>
                    <a:lnTo>
                      <a:pt x="2349" y="720"/>
                    </a:lnTo>
                    <a:lnTo>
                      <a:pt x="2378" y="709"/>
                    </a:lnTo>
                    <a:lnTo>
                      <a:pt x="2362" y="725"/>
                    </a:lnTo>
                    <a:lnTo>
                      <a:pt x="2346" y="741"/>
                    </a:lnTo>
                    <a:cubicBezTo>
                      <a:pt x="2338" y="748"/>
                      <a:pt x="2328" y="752"/>
                      <a:pt x="2317" y="752"/>
                    </a:cubicBezTo>
                    <a:lnTo>
                      <a:pt x="2301" y="752"/>
                    </a:lnTo>
                    <a:lnTo>
                      <a:pt x="2337" y="730"/>
                    </a:lnTo>
                    <a:lnTo>
                      <a:pt x="2321" y="762"/>
                    </a:lnTo>
                    <a:cubicBezTo>
                      <a:pt x="2314" y="776"/>
                      <a:pt x="2301" y="784"/>
                      <a:pt x="2285" y="784"/>
                    </a:cubicBezTo>
                    <a:lnTo>
                      <a:pt x="2269" y="784"/>
                    </a:lnTo>
                    <a:lnTo>
                      <a:pt x="2253" y="784"/>
                    </a:lnTo>
                    <a:lnTo>
                      <a:pt x="2282" y="773"/>
                    </a:lnTo>
                    <a:lnTo>
                      <a:pt x="2266" y="789"/>
                    </a:lnTo>
                    <a:cubicBezTo>
                      <a:pt x="2263" y="792"/>
                      <a:pt x="2259" y="794"/>
                      <a:pt x="2255" y="796"/>
                    </a:cubicBezTo>
                    <a:lnTo>
                      <a:pt x="2223" y="812"/>
                    </a:lnTo>
                    <a:lnTo>
                      <a:pt x="2234" y="805"/>
                    </a:lnTo>
                    <a:lnTo>
                      <a:pt x="2218" y="821"/>
                    </a:lnTo>
                    <a:cubicBezTo>
                      <a:pt x="2210" y="828"/>
                      <a:pt x="2200" y="832"/>
                      <a:pt x="2189" y="832"/>
                    </a:cubicBezTo>
                    <a:lnTo>
                      <a:pt x="2173" y="832"/>
                    </a:lnTo>
                    <a:lnTo>
                      <a:pt x="2202" y="821"/>
                    </a:lnTo>
                    <a:lnTo>
                      <a:pt x="2186" y="837"/>
                    </a:lnTo>
                    <a:lnTo>
                      <a:pt x="2193" y="826"/>
                    </a:lnTo>
                    <a:lnTo>
                      <a:pt x="2177" y="858"/>
                    </a:lnTo>
                    <a:cubicBezTo>
                      <a:pt x="2170" y="872"/>
                      <a:pt x="2157" y="880"/>
                      <a:pt x="2141" y="880"/>
                    </a:cubicBezTo>
                    <a:lnTo>
                      <a:pt x="2125" y="880"/>
                    </a:lnTo>
                    <a:lnTo>
                      <a:pt x="2163" y="853"/>
                    </a:lnTo>
                    <a:lnTo>
                      <a:pt x="2147" y="901"/>
                    </a:lnTo>
                    <a:cubicBezTo>
                      <a:pt x="2142" y="917"/>
                      <a:pt x="2127" y="928"/>
                      <a:pt x="2109" y="928"/>
                    </a:cubicBezTo>
                    <a:lnTo>
                      <a:pt x="2093" y="928"/>
                    </a:lnTo>
                    <a:lnTo>
                      <a:pt x="2111" y="924"/>
                    </a:lnTo>
                    <a:lnTo>
                      <a:pt x="2079" y="940"/>
                    </a:lnTo>
                    <a:cubicBezTo>
                      <a:pt x="2074" y="943"/>
                      <a:pt x="2068" y="944"/>
                      <a:pt x="2061" y="944"/>
                    </a:cubicBezTo>
                    <a:lnTo>
                      <a:pt x="2045" y="944"/>
                    </a:lnTo>
                    <a:lnTo>
                      <a:pt x="2029" y="944"/>
                    </a:lnTo>
                    <a:lnTo>
                      <a:pt x="2058" y="933"/>
                    </a:lnTo>
                    <a:lnTo>
                      <a:pt x="2042" y="949"/>
                    </a:lnTo>
                    <a:cubicBezTo>
                      <a:pt x="2034" y="956"/>
                      <a:pt x="2024" y="960"/>
                      <a:pt x="2013" y="960"/>
                    </a:cubicBezTo>
                    <a:lnTo>
                      <a:pt x="1997" y="960"/>
                    </a:lnTo>
                    <a:lnTo>
                      <a:pt x="2026" y="949"/>
                    </a:lnTo>
                    <a:lnTo>
                      <a:pt x="2010" y="965"/>
                    </a:lnTo>
                    <a:cubicBezTo>
                      <a:pt x="2002" y="972"/>
                      <a:pt x="1992" y="976"/>
                      <a:pt x="1981" y="976"/>
                    </a:cubicBezTo>
                    <a:lnTo>
                      <a:pt x="1965" y="976"/>
                    </a:lnTo>
                    <a:lnTo>
                      <a:pt x="2001" y="954"/>
                    </a:lnTo>
                    <a:lnTo>
                      <a:pt x="1985" y="986"/>
                    </a:lnTo>
                    <a:cubicBezTo>
                      <a:pt x="1978" y="1000"/>
                      <a:pt x="1965" y="1008"/>
                      <a:pt x="1949" y="1008"/>
                    </a:cubicBezTo>
                    <a:lnTo>
                      <a:pt x="1917" y="1008"/>
                    </a:lnTo>
                    <a:lnTo>
                      <a:pt x="1946" y="997"/>
                    </a:lnTo>
                    <a:lnTo>
                      <a:pt x="1930" y="1013"/>
                    </a:lnTo>
                    <a:lnTo>
                      <a:pt x="1914" y="1029"/>
                    </a:lnTo>
                    <a:lnTo>
                      <a:pt x="1898" y="1045"/>
                    </a:lnTo>
                    <a:lnTo>
                      <a:pt x="1882" y="1061"/>
                    </a:lnTo>
                    <a:lnTo>
                      <a:pt x="1866" y="1077"/>
                    </a:lnTo>
                    <a:cubicBezTo>
                      <a:pt x="1858" y="1084"/>
                      <a:pt x="1848" y="1088"/>
                      <a:pt x="1837" y="1088"/>
                    </a:cubicBezTo>
                    <a:lnTo>
                      <a:pt x="1821" y="1088"/>
                    </a:lnTo>
                    <a:lnTo>
                      <a:pt x="1805" y="1088"/>
                    </a:lnTo>
                    <a:lnTo>
                      <a:pt x="1823" y="1084"/>
                    </a:lnTo>
                    <a:lnTo>
                      <a:pt x="1791" y="1100"/>
                    </a:lnTo>
                    <a:lnTo>
                      <a:pt x="1809" y="1082"/>
                    </a:lnTo>
                    <a:lnTo>
                      <a:pt x="1793" y="1114"/>
                    </a:lnTo>
                    <a:cubicBezTo>
                      <a:pt x="1786" y="1128"/>
                      <a:pt x="1773" y="1136"/>
                      <a:pt x="1757" y="1136"/>
                    </a:cubicBezTo>
                    <a:lnTo>
                      <a:pt x="1741" y="1136"/>
                    </a:lnTo>
                    <a:lnTo>
                      <a:pt x="1725" y="1136"/>
                    </a:lnTo>
                    <a:lnTo>
                      <a:pt x="1709" y="1136"/>
                    </a:lnTo>
                    <a:lnTo>
                      <a:pt x="1738" y="1125"/>
                    </a:lnTo>
                    <a:lnTo>
                      <a:pt x="1722" y="1141"/>
                    </a:lnTo>
                    <a:lnTo>
                      <a:pt x="1706" y="1157"/>
                    </a:lnTo>
                    <a:cubicBezTo>
                      <a:pt x="1698" y="1164"/>
                      <a:pt x="1688" y="1168"/>
                      <a:pt x="1677" y="1168"/>
                    </a:cubicBezTo>
                    <a:lnTo>
                      <a:pt x="1661" y="1168"/>
                    </a:lnTo>
                    <a:lnTo>
                      <a:pt x="1629" y="1168"/>
                    </a:lnTo>
                    <a:lnTo>
                      <a:pt x="1613" y="1168"/>
                    </a:lnTo>
                    <a:lnTo>
                      <a:pt x="1642" y="1157"/>
                    </a:lnTo>
                    <a:lnTo>
                      <a:pt x="1626" y="1173"/>
                    </a:lnTo>
                    <a:lnTo>
                      <a:pt x="1633" y="1162"/>
                    </a:lnTo>
                    <a:lnTo>
                      <a:pt x="1617" y="1194"/>
                    </a:lnTo>
                    <a:cubicBezTo>
                      <a:pt x="1610" y="1208"/>
                      <a:pt x="1597" y="1216"/>
                      <a:pt x="1581" y="1216"/>
                    </a:cubicBezTo>
                    <a:lnTo>
                      <a:pt x="1565" y="1216"/>
                    </a:lnTo>
                    <a:lnTo>
                      <a:pt x="1601" y="1194"/>
                    </a:lnTo>
                    <a:lnTo>
                      <a:pt x="1585" y="1226"/>
                    </a:lnTo>
                    <a:cubicBezTo>
                      <a:pt x="1583" y="1230"/>
                      <a:pt x="1581" y="1234"/>
                      <a:pt x="1578" y="1237"/>
                    </a:cubicBezTo>
                    <a:lnTo>
                      <a:pt x="1562" y="1253"/>
                    </a:lnTo>
                    <a:lnTo>
                      <a:pt x="1569" y="1242"/>
                    </a:lnTo>
                    <a:lnTo>
                      <a:pt x="1553" y="1274"/>
                    </a:lnTo>
                    <a:cubicBezTo>
                      <a:pt x="1549" y="1282"/>
                      <a:pt x="1543" y="1288"/>
                      <a:pt x="1535" y="1292"/>
                    </a:cubicBezTo>
                    <a:lnTo>
                      <a:pt x="1503" y="1308"/>
                    </a:lnTo>
                    <a:lnTo>
                      <a:pt x="1514" y="1301"/>
                    </a:lnTo>
                    <a:lnTo>
                      <a:pt x="1498" y="1317"/>
                    </a:lnTo>
                    <a:cubicBezTo>
                      <a:pt x="1490" y="1324"/>
                      <a:pt x="1480" y="1328"/>
                      <a:pt x="1469" y="1328"/>
                    </a:cubicBezTo>
                    <a:lnTo>
                      <a:pt x="1453" y="1328"/>
                    </a:lnTo>
                    <a:lnTo>
                      <a:pt x="1482" y="1317"/>
                    </a:lnTo>
                    <a:lnTo>
                      <a:pt x="1466" y="1333"/>
                    </a:lnTo>
                    <a:lnTo>
                      <a:pt x="1450" y="1349"/>
                    </a:lnTo>
                    <a:lnTo>
                      <a:pt x="1434" y="1365"/>
                    </a:lnTo>
                    <a:lnTo>
                      <a:pt x="1418" y="1381"/>
                    </a:lnTo>
                    <a:lnTo>
                      <a:pt x="1402" y="1397"/>
                    </a:lnTo>
                    <a:cubicBezTo>
                      <a:pt x="1394" y="1404"/>
                      <a:pt x="1384" y="1408"/>
                      <a:pt x="1373" y="1408"/>
                    </a:cubicBezTo>
                    <a:lnTo>
                      <a:pt x="1341" y="1408"/>
                    </a:lnTo>
                    <a:lnTo>
                      <a:pt x="1377" y="1386"/>
                    </a:lnTo>
                    <a:lnTo>
                      <a:pt x="1361" y="1418"/>
                    </a:lnTo>
                    <a:lnTo>
                      <a:pt x="1345" y="1450"/>
                    </a:lnTo>
                    <a:cubicBezTo>
                      <a:pt x="1338" y="1464"/>
                      <a:pt x="1325" y="1472"/>
                      <a:pt x="1309" y="1472"/>
                    </a:cubicBezTo>
                    <a:lnTo>
                      <a:pt x="1293" y="1472"/>
                    </a:lnTo>
                    <a:lnTo>
                      <a:pt x="1322" y="1461"/>
                    </a:lnTo>
                    <a:lnTo>
                      <a:pt x="1306" y="1477"/>
                    </a:lnTo>
                    <a:lnTo>
                      <a:pt x="1290" y="1493"/>
                    </a:lnTo>
                    <a:lnTo>
                      <a:pt x="1299" y="1477"/>
                    </a:lnTo>
                    <a:lnTo>
                      <a:pt x="1283" y="1525"/>
                    </a:lnTo>
                    <a:cubicBezTo>
                      <a:pt x="1281" y="1531"/>
                      <a:pt x="1278" y="1536"/>
                      <a:pt x="1274" y="1541"/>
                    </a:cubicBezTo>
                    <a:lnTo>
                      <a:pt x="1258" y="1557"/>
                    </a:lnTo>
                    <a:cubicBezTo>
                      <a:pt x="1250" y="1564"/>
                      <a:pt x="1240" y="1568"/>
                      <a:pt x="1229" y="1568"/>
                    </a:cubicBezTo>
                    <a:lnTo>
                      <a:pt x="1197" y="1568"/>
                    </a:lnTo>
                    <a:lnTo>
                      <a:pt x="1181" y="1568"/>
                    </a:lnTo>
                    <a:lnTo>
                      <a:pt x="1210" y="1557"/>
                    </a:lnTo>
                    <a:lnTo>
                      <a:pt x="1194" y="1573"/>
                    </a:lnTo>
                    <a:lnTo>
                      <a:pt x="1178" y="1589"/>
                    </a:lnTo>
                    <a:lnTo>
                      <a:pt x="1162" y="1605"/>
                    </a:lnTo>
                    <a:lnTo>
                      <a:pt x="1146" y="1621"/>
                    </a:lnTo>
                    <a:cubicBezTo>
                      <a:pt x="1138" y="1628"/>
                      <a:pt x="1128" y="1632"/>
                      <a:pt x="1117" y="1632"/>
                    </a:cubicBezTo>
                    <a:lnTo>
                      <a:pt x="1101" y="1632"/>
                    </a:lnTo>
                    <a:lnTo>
                      <a:pt x="1130" y="1621"/>
                    </a:lnTo>
                    <a:lnTo>
                      <a:pt x="1114" y="1637"/>
                    </a:lnTo>
                    <a:lnTo>
                      <a:pt x="1082" y="1669"/>
                    </a:lnTo>
                    <a:cubicBezTo>
                      <a:pt x="1074" y="1676"/>
                      <a:pt x="1064" y="1680"/>
                      <a:pt x="1053" y="1680"/>
                    </a:cubicBezTo>
                    <a:lnTo>
                      <a:pt x="1037" y="1680"/>
                    </a:lnTo>
                    <a:lnTo>
                      <a:pt x="1073" y="1658"/>
                    </a:lnTo>
                    <a:lnTo>
                      <a:pt x="1057" y="1690"/>
                    </a:lnTo>
                    <a:cubicBezTo>
                      <a:pt x="1050" y="1704"/>
                      <a:pt x="1037" y="1712"/>
                      <a:pt x="1021" y="1712"/>
                    </a:cubicBezTo>
                    <a:lnTo>
                      <a:pt x="1005" y="1712"/>
                    </a:lnTo>
                    <a:lnTo>
                      <a:pt x="1034" y="1701"/>
                    </a:lnTo>
                    <a:lnTo>
                      <a:pt x="1018" y="1717"/>
                    </a:lnTo>
                    <a:lnTo>
                      <a:pt x="1025" y="1706"/>
                    </a:lnTo>
                    <a:lnTo>
                      <a:pt x="1009" y="1738"/>
                    </a:lnTo>
                    <a:cubicBezTo>
                      <a:pt x="1002" y="1752"/>
                      <a:pt x="989" y="1760"/>
                      <a:pt x="973" y="1760"/>
                    </a:cubicBezTo>
                    <a:lnTo>
                      <a:pt x="957" y="1760"/>
                    </a:lnTo>
                    <a:lnTo>
                      <a:pt x="986" y="1749"/>
                    </a:lnTo>
                    <a:lnTo>
                      <a:pt x="970" y="1765"/>
                    </a:lnTo>
                    <a:lnTo>
                      <a:pt x="938" y="1797"/>
                    </a:lnTo>
                    <a:cubicBezTo>
                      <a:pt x="930" y="1804"/>
                      <a:pt x="920" y="1808"/>
                      <a:pt x="909" y="1808"/>
                    </a:cubicBezTo>
                    <a:lnTo>
                      <a:pt x="893" y="1808"/>
                    </a:lnTo>
                    <a:lnTo>
                      <a:pt x="877" y="1808"/>
                    </a:lnTo>
                    <a:lnTo>
                      <a:pt x="861" y="1808"/>
                    </a:lnTo>
                    <a:lnTo>
                      <a:pt x="845" y="1808"/>
                    </a:lnTo>
                    <a:lnTo>
                      <a:pt x="829" y="1808"/>
                    </a:lnTo>
                    <a:lnTo>
                      <a:pt x="858" y="1797"/>
                    </a:lnTo>
                    <a:lnTo>
                      <a:pt x="842" y="1813"/>
                    </a:lnTo>
                    <a:lnTo>
                      <a:pt x="851" y="1797"/>
                    </a:lnTo>
                    <a:lnTo>
                      <a:pt x="835" y="1845"/>
                    </a:lnTo>
                    <a:cubicBezTo>
                      <a:pt x="830" y="1861"/>
                      <a:pt x="815" y="1872"/>
                      <a:pt x="797" y="1872"/>
                    </a:cubicBezTo>
                    <a:lnTo>
                      <a:pt x="765" y="1872"/>
                    </a:lnTo>
                    <a:lnTo>
                      <a:pt x="749" y="1872"/>
                    </a:lnTo>
                    <a:lnTo>
                      <a:pt x="778" y="1861"/>
                    </a:lnTo>
                    <a:lnTo>
                      <a:pt x="762" y="1877"/>
                    </a:lnTo>
                    <a:lnTo>
                      <a:pt x="746" y="1893"/>
                    </a:lnTo>
                    <a:lnTo>
                      <a:pt x="730" y="1909"/>
                    </a:lnTo>
                    <a:cubicBezTo>
                      <a:pt x="722" y="1916"/>
                      <a:pt x="712" y="1920"/>
                      <a:pt x="701" y="1920"/>
                    </a:cubicBezTo>
                    <a:lnTo>
                      <a:pt x="685" y="1920"/>
                    </a:lnTo>
                    <a:lnTo>
                      <a:pt x="714" y="1909"/>
                    </a:lnTo>
                    <a:lnTo>
                      <a:pt x="698" y="1925"/>
                    </a:lnTo>
                    <a:lnTo>
                      <a:pt x="682" y="1941"/>
                    </a:lnTo>
                    <a:cubicBezTo>
                      <a:pt x="679" y="1944"/>
                      <a:pt x="675" y="1946"/>
                      <a:pt x="671" y="1948"/>
                    </a:cubicBezTo>
                    <a:lnTo>
                      <a:pt x="639" y="1964"/>
                    </a:lnTo>
                    <a:cubicBezTo>
                      <a:pt x="634" y="1967"/>
                      <a:pt x="628" y="1968"/>
                      <a:pt x="621" y="1968"/>
                    </a:cubicBezTo>
                    <a:lnTo>
                      <a:pt x="605" y="1968"/>
                    </a:lnTo>
                    <a:lnTo>
                      <a:pt x="634" y="1957"/>
                    </a:lnTo>
                    <a:lnTo>
                      <a:pt x="618" y="1973"/>
                    </a:lnTo>
                    <a:lnTo>
                      <a:pt x="602" y="1989"/>
                    </a:lnTo>
                    <a:cubicBezTo>
                      <a:pt x="594" y="1996"/>
                      <a:pt x="584" y="2000"/>
                      <a:pt x="573" y="2000"/>
                    </a:cubicBezTo>
                    <a:lnTo>
                      <a:pt x="557" y="2000"/>
                    </a:lnTo>
                    <a:lnTo>
                      <a:pt x="586" y="1989"/>
                    </a:lnTo>
                    <a:lnTo>
                      <a:pt x="570" y="2005"/>
                    </a:lnTo>
                    <a:lnTo>
                      <a:pt x="554" y="2021"/>
                    </a:lnTo>
                    <a:lnTo>
                      <a:pt x="538" y="2037"/>
                    </a:lnTo>
                    <a:cubicBezTo>
                      <a:pt x="535" y="2040"/>
                      <a:pt x="531" y="2042"/>
                      <a:pt x="527" y="2044"/>
                    </a:cubicBezTo>
                    <a:lnTo>
                      <a:pt x="495" y="2060"/>
                    </a:lnTo>
                    <a:lnTo>
                      <a:pt x="513" y="2042"/>
                    </a:lnTo>
                    <a:lnTo>
                      <a:pt x="497" y="2074"/>
                    </a:lnTo>
                    <a:cubicBezTo>
                      <a:pt x="490" y="2088"/>
                      <a:pt x="477" y="2096"/>
                      <a:pt x="461" y="2096"/>
                    </a:cubicBezTo>
                    <a:lnTo>
                      <a:pt x="445" y="2096"/>
                    </a:lnTo>
                    <a:lnTo>
                      <a:pt x="429" y="2096"/>
                    </a:lnTo>
                    <a:lnTo>
                      <a:pt x="458" y="2085"/>
                    </a:lnTo>
                    <a:lnTo>
                      <a:pt x="442" y="2101"/>
                    </a:lnTo>
                    <a:lnTo>
                      <a:pt x="426" y="2117"/>
                    </a:lnTo>
                    <a:lnTo>
                      <a:pt x="410" y="2133"/>
                    </a:lnTo>
                    <a:cubicBezTo>
                      <a:pt x="402" y="2140"/>
                      <a:pt x="392" y="2144"/>
                      <a:pt x="381" y="2144"/>
                    </a:cubicBezTo>
                    <a:lnTo>
                      <a:pt x="365" y="2144"/>
                    </a:lnTo>
                    <a:lnTo>
                      <a:pt x="333" y="2144"/>
                    </a:lnTo>
                    <a:lnTo>
                      <a:pt x="317" y="2144"/>
                    </a:lnTo>
                    <a:lnTo>
                      <a:pt x="353" y="2122"/>
                    </a:lnTo>
                    <a:lnTo>
                      <a:pt x="337" y="2154"/>
                    </a:lnTo>
                    <a:cubicBezTo>
                      <a:pt x="330" y="2168"/>
                      <a:pt x="317" y="2176"/>
                      <a:pt x="301" y="2176"/>
                    </a:cubicBezTo>
                    <a:lnTo>
                      <a:pt x="285" y="2176"/>
                    </a:lnTo>
                    <a:lnTo>
                      <a:pt x="323" y="2149"/>
                    </a:lnTo>
                    <a:lnTo>
                      <a:pt x="307" y="2197"/>
                    </a:lnTo>
                    <a:cubicBezTo>
                      <a:pt x="302" y="2213"/>
                      <a:pt x="287" y="2224"/>
                      <a:pt x="269" y="2224"/>
                    </a:cubicBezTo>
                    <a:lnTo>
                      <a:pt x="253" y="2224"/>
                    </a:lnTo>
                    <a:lnTo>
                      <a:pt x="289" y="2202"/>
                    </a:lnTo>
                    <a:lnTo>
                      <a:pt x="273" y="2234"/>
                    </a:lnTo>
                    <a:cubicBezTo>
                      <a:pt x="271" y="2238"/>
                      <a:pt x="269" y="2242"/>
                      <a:pt x="266" y="2245"/>
                    </a:cubicBezTo>
                    <a:lnTo>
                      <a:pt x="250" y="2261"/>
                    </a:lnTo>
                    <a:cubicBezTo>
                      <a:pt x="242" y="2268"/>
                      <a:pt x="232" y="2272"/>
                      <a:pt x="221" y="2272"/>
                    </a:cubicBezTo>
                    <a:lnTo>
                      <a:pt x="189" y="2272"/>
                    </a:lnTo>
                    <a:lnTo>
                      <a:pt x="218" y="2261"/>
                    </a:lnTo>
                    <a:lnTo>
                      <a:pt x="202" y="2277"/>
                    </a:lnTo>
                    <a:lnTo>
                      <a:pt x="186" y="2293"/>
                    </a:lnTo>
                    <a:cubicBezTo>
                      <a:pt x="178" y="2300"/>
                      <a:pt x="168" y="2304"/>
                      <a:pt x="157" y="2304"/>
                    </a:cubicBezTo>
                    <a:lnTo>
                      <a:pt x="141" y="2304"/>
                    </a:lnTo>
                    <a:lnTo>
                      <a:pt x="170" y="2293"/>
                    </a:lnTo>
                    <a:lnTo>
                      <a:pt x="154" y="2309"/>
                    </a:lnTo>
                    <a:lnTo>
                      <a:pt x="138" y="2325"/>
                    </a:lnTo>
                    <a:cubicBezTo>
                      <a:pt x="130" y="2332"/>
                      <a:pt x="120" y="2336"/>
                      <a:pt x="109" y="2336"/>
                    </a:cubicBezTo>
                    <a:lnTo>
                      <a:pt x="93" y="2336"/>
                    </a:lnTo>
                    <a:lnTo>
                      <a:pt x="77" y="2336"/>
                    </a:lnTo>
                    <a:lnTo>
                      <a:pt x="95" y="2332"/>
                    </a:lnTo>
                    <a:lnTo>
                      <a:pt x="63" y="2348"/>
                    </a:lnTo>
                    <a:cubicBezTo>
                      <a:pt x="44" y="2358"/>
                      <a:pt x="20" y="2350"/>
                      <a:pt x="10" y="2330"/>
                    </a:cubicBezTo>
                    <a:cubicBezTo>
                      <a:pt x="0" y="2311"/>
                      <a:pt x="8" y="2287"/>
                      <a:pt x="28" y="2277"/>
                    </a:cubicBezTo>
                    <a:close/>
                  </a:path>
                </a:pathLst>
              </a:custGeom>
              <a:grpFill/>
              <a:ln w="6350" cap="flat">
                <a:noFill/>
                <a:prstDash val="solid"/>
                <a:bevel/>
                <a:headEnd/>
                <a:tailEnd/>
              </a:ln>
            </p:spPr>
            <p:txBody>
              <a:bodyPr vert="horz" wrap="square" lIns="91440" tIns="45720" rIns="91440" bIns="45720" numCol="1" anchor="t" anchorCtr="0" compatLnSpc="1">
                <a:prstTxWarp prst="textNoShape">
                  <a:avLst/>
                </a:prstTxWarp>
              </a:bodyPr>
              <a:lstStyle/>
              <a:p>
                <a:endParaRPr lang="en-US" sz="1200" dirty="0">
                  <a:solidFill>
                    <a:srgbClr val="000000"/>
                  </a:solidFill>
                </a:endParaRPr>
              </a:p>
            </p:txBody>
          </p:sp>
          <p:sp>
            <p:nvSpPr>
              <p:cNvPr id="170" name="Freeform 12"/>
              <p:cNvSpPr>
                <a:spLocks/>
              </p:cNvSpPr>
              <p:nvPr/>
            </p:nvSpPr>
            <p:spPr bwMode="auto">
              <a:xfrm>
                <a:off x="6327272" y="3412613"/>
                <a:ext cx="968556" cy="726038"/>
              </a:xfrm>
              <a:custGeom>
                <a:avLst/>
                <a:gdLst>
                  <a:gd name="T0" fmla="*/ 157 w 3685"/>
                  <a:gd name="T1" fmla="*/ 2144 h 2310"/>
                  <a:gd name="T2" fmla="*/ 241 w 3685"/>
                  <a:gd name="T3" fmla="*/ 2092 h 2310"/>
                  <a:gd name="T4" fmla="*/ 413 w 3685"/>
                  <a:gd name="T5" fmla="*/ 2016 h 2310"/>
                  <a:gd name="T6" fmla="*/ 497 w 3685"/>
                  <a:gd name="T7" fmla="*/ 1948 h 2310"/>
                  <a:gd name="T8" fmla="*/ 625 w 3685"/>
                  <a:gd name="T9" fmla="*/ 1868 h 2310"/>
                  <a:gd name="T10" fmla="*/ 714 w 3685"/>
                  <a:gd name="T11" fmla="*/ 1783 h 2310"/>
                  <a:gd name="T12" fmla="*/ 877 w 3685"/>
                  <a:gd name="T13" fmla="*/ 1680 h 2310"/>
                  <a:gd name="T14" fmla="*/ 989 w 3685"/>
                  <a:gd name="T15" fmla="*/ 1600 h 2310"/>
                  <a:gd name="T16" fmla="*/ 1066 w 3685"/>
                  <a:gd name="T17" fmla="*/ 1575 h 2310"/>
                  <a:gd name="T18" fmla="*/ 1212 w 3685"/>
                  <a:gd name="T19" fmla="*/ 1445 h 2310"/>
                  <a:gd name="T20" fmla="*/ 1290 w 3685"/>
                  <a:gd name="T21" fmla="*/ 1399 h 2310"/>
                  <a:gd name="T22" fmla="*/ 1434 w 3685"/>
                  <a:gd name="T23" fmla="*/ 1287 h 2310"/>
                  <a:gd name="T24" fmla="*/ 1581 w 3685"/>
                  <a:gd name="T25" fmla="*/ 1216 h 2310"/>
                  <a:gd name="T26" fmla="*/ 1709 w 3685"/>
                  <a:gd name="T27" fmla="*/ 1136 h 2310"/>
                  <a:gd name="T28" fmla="*/ 1793 w 3685"/>
                  <a:gd name="T29" fmla="*/ 1084 h 2310"/>
                  <a:gd name="T30" fmla="*/ 1901 w 3685"/>
                  <a:gd name="T31" fmla="*/ 1008 h 2310"/>
                  <a:gd name="T32" fmla="*/ 2001 w 3685"/>
                  <a:gd name="T33" fmla="*/ 892 h 2310"/>
                  <a:gd name="T34" fmla="*/ 2125 w 3685"/>
                  <a:gd name="T35" fmla="*/ 816 h 2310"/>
                  <a:gd name="T36" fmla="*/ 2241 w 3685"/>
                  <a:gd name="T37" fmla="*/ 812 h 2310"/>
                  <a:gd name="T38" fmla="*/ 2369 w 3685"/>
                  <a:gd name="T39" fmla="*/ 716 h 2310"/>
                  <a:gd name="T40" fmla="*/ 2493 w 3685"/>
                  <a:gd name="T41" fmla="*/ 624 h 2310"/>
                  <a:gd name="T42" fmla="*/ 2637 w 3685"/>
                  <a:gd name="T43" fmla="*/ 544 h 2310"/>
                  <a:gd name="T44" fmla="*/ 2749 w 3685"/>
                  <a:gd name="T45" fmla="*/ 480 h 2310"/>
                  <a:gd name="T46" fmla="*/ 2877 w 3685"/>
                  <a:gd name="T47" fmla="*/ 352 h 2310"/>
                  <a:gd name="T48" fmla="*/ 2973 w 3685"/>
                  <a:gd name="T49" fmla="*/ 288 h 2310"/>
                  <a:gd name="T50" fmla="*/ 3101 w 3685"/>
                  <a:gd name="T51" fmla="*/ 208 h 2310"/>
                  <a:gd name="T52" fmla="*/ 3217 w 3685"/>
                  <a:gd name="T53" fmla="*/ 188 h 2310"/>
                  <a:gd name="T54" fmla="*/ 3329 w 3685"/>
                  <a:gd name="T55" fmla="*/ 140 h 2310"/>
                  <a:gd name="T56" fmla="*/ 3457 w 3685"/>
                  <a:gd name="T57" fmla="*/ 108 h 2310"/>
                  <a:gd name="T58" fmla="*/ 3597 w 3685"/>
                  <a:gd name="T59" fmla="*/ 32 h 2310"/>
                  <a:gd name="T60" fmla="*/ 3613 w 3685"/>
                  <a:gd name="T61" fmla="*/ 112 h 2310"/>
                  <a:gd name="T62" fmla="*/ 3530 w 3685"/>
                  <a:gd name="T63" fmla="*/ 149 h 2310"/>
                  <a:gd name="T64" fmla="*/ 3357 w 3685"/>
                  <a:gd name="T65" fmla="*/ 208 h 2310"/>
                  <a:gd name="T66" fmla="*/ 3290 w 3685"/>
                  <a:gd name="T67" fmla="*/ 229 h 2310"/>
                  <a:gd name="T68" fmla="*/ 3117 w 3685"/>
                  <a:gd name="T69" fmla="*/ 288 h 2310"/>
                  <a:gd name="T70" fmla="*/ 2989 w 3685"/>
                  <a:gd name="T71" fmla="*/ 368 h 2310"/>
                  <a:gd name="T72" fmla="*/ 2906 w 3685"/>
                  <a:gd name="T73" fmla="*/ 421 h 2310"/>
                  <a:gd name="T74" fmla="*/ 2787 w 3685"/>
                  <a:gd name="T75" fmla="*/ 533 h 2310"/>
                  <a:gd name="T76" fmla="*/ 2655 w 3685"/>
                  <a:gd name="T77" fmla="*/ 620 h 2310"/>
                  <a:gd name="T78" fmla="*/ 2525 w 3685"/>
                  <a:gd name="T79" fmla="*/ 704 h 2310"/>
                  <a:gd name="T80" fmla="*/ 2397 w 3685"/>
                  <a:gd name="T81" fmla="*/ 784 h 2310"/>
                  <a:gd name="T82" fmla="*/ 2314 w 3685"/>
                  <a:gd name="T83" fmla="*/ 853 h 2310"/>
                  <a:gd name="T84" fmla="*/ 2141 w 3685"/>
                  <a:gd name="T85" fmla="*/ 896 h 2310"/>
                  <a:gd name="T86" fmla="*/ 2065 w 3685"/>
                  <a:gd name="T87" fmla="*/ 938 h 2310"/>
                  <a:gd name="T88" fmla="*/ 1917 w 3685"/>
                  <a:gd name="T89" fmla="*/ 1088 h 2310"/>
                  <a:gd name="T90" fmla="*/ 1821 w 3685"/>
                  <a:gd name="T91" fmla="*/ 1152 h 2310"/>
                  <a:gd name="T92" fmla="*/ 1745 w 3685"/>
                  <a:gd name="T93" fmla="*/ 1194 h 2310"/>
                  <a:gd name="T94" fmla="*/ 1610 w 3685"/>
                  <a:gd name="T95" fmla="*/ 1285 h 2310"/>
                  <a:gd name="T96" fmla="*/ 1469 w 3685"/>
                  <a:gd name="T97" fmla="*/ 1344 h 2310"/>
                  <a:gd name="T98" fmla="*/ 1377 w 3685"/>
                  <a:gd name="T99" fmla="*/ 1402 h 2310"/>
                  <a:gd name="T100" fmla="*/ 1258 w 3685"/>
                  <a:gd name="T101" fmla="*/ 1509 h 2310"/>
                  <a:gd name="T102" fmla="*/ 1153 w 3685"/>
                  <a:gd name="T103" fmla="*/ 1578 h 2310"/>
                  <a:gd name="T104" fmla="*/ 1005 w 3685"/>
                  <a:gd name="T105" fmla="*/ 1680 h 2310"/>
                  <a:gd name="T106" fmla="*/ 893 w 3685"/>
                  <a:gd name="T107" fmla="*/ 1760 h 2310"/>
                  <a:gd name="T108" fmla="*/ 801 w 3685"/>
                  <a:gd name="T109" fmla="*/ 1786 h 2310"/>
                  <a:gd name="T110" fmla="*/ 698 w 3685"/>
                  <a:gd name="T111" fmla="*/ 1909 h 2310"/>
                  <a:gd name="T112" fmla="*/ 570 w 3685"/>
                  <a:gd name="T113" fmla="*/ 1989 h 2310"/>
                  <a:gd name="T114" fmla="*/ 442 w 3685"/>
                  <a:gd name="T115" fmla="*/ 2085 h 2310"/>
                  <a:gd name="T116" fmla="*/ 314 w 3685"/>
                  <a:gd name="T117" fmla="*/ 2133 h 2310"/>
                  <a:gd name="T118" fmla="*/ 193 w 3685"/>
                  <a:gd name="T119" fmla="*/ 2202 h 2310"/>
                  <a:gd name="T120" fmla="*/ 63 w 3685"/>
                  <a:gd name="T121" fmla="*/ 2300 h 2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685" h="2310">
                    <a:moveTo>
                      <a:pt x="28" y="2229"/>
                    </a:moveTo>
                    <a:lnTo>
                      <a:pt x="60" y="2213"/>
                    </a:lnTo>
                    <a:lnTo>
                      <a:pt x="49" y="2220"/>
                    </a:lnTo>
                    <a:lnTo>
                      <a:pt x="65" y="2204"/>
                    </a:lnTo>
                    <a:lnTo>
                      <a:pt x="81" y="2188"/>
                    </a:lnTo>
                    <a:cubicBezTo>
                      <a:pt x="89" y="2181"/>
                      <a:pt x="99" y="2176"/>
                      <a:pt x="109" y="2176"/>
                    </a:cubicBezTo>
                    <a:lnTo>
                      <a:pt x="125" y="2176"/>
                    </a:lnTo>
                    <a:lnTo>
                      <a:pt x="90" y="2199"/>
                    </a:lnTo>
                    <a:lnTo>
                      <a:pt x="106" y="2167"/>
                    </a:lnTo>
                    <a:cubicBezTo>
                      <a:pt x="112" y="2153"/>
                      <a:pt x="126" y="2144"/>
                      <a:pt x="141" y="2144"/>
                    </a:cubicBezTo>
                    <a:lnTo>
                      <a:pt x="157" y="2144"/>
                    </a:lnTo>
                    <a:lnTo>
                      <a:pt x="122" y="2167"/>
                    </a:lnTo>
                    <a:lnTo>
                      <a:pt x="138" y="2135"/>
                    </a:lnTo>
                    <a:cubicBezTo>
                      <a:pt x="140" y="2131"/>
                      <a:pt x="142" y="2127"/>
                      <a:pt x="145" y="2124"/>
                    </a:cubicBezTo>
                    <a:lnTo>
                      <a:pt x="161" y="2108"/>
                    </a:lnTo>
                    <a:cubicBezTo>
                      <a:pt x="164" y="2105"/>
                      <a:pt x="168" y="2103"/>
                      <a:pt x="172" y="2101"/>
                    </a:cubicBezTo>
                    <a:lnTo>
                      <a:pt x="204" y="2085"/>
                    </a:lnTo>
                    <a:cubicBezTo>
                      <a:pt x="209" y="2082"/>
                      <a:pt x="215" y="2080"/>
                      <a:pt x="221" y="2080"/>
                    </a:cubicBezTo>
                    <a:lnTo>
                      <a:pt x="237" y="2080"/>
                    </a:lnTo>
                    <a:lnTo>
                      <a:pt x="253" y="2080"/>
                    </a:lnTo>
                    <a:lnTo>
                      <a:pt x="269" y="2080"/>
                    </a:lnTo>
                    <a:lnTo>
                      <a:pt x="241" y="2092"/>
                    </a:lnTo>
                    <a:lnTo>
                      <a:pt x="257" y="2076"/>
                    </a:lnTo>
                    <a:cubicBezTo>
                      <a:pt x="265" y="2069"/>
                      <a:pt x="275" y="2064"/>
                      <a:pt x="285" y="2064"/>
                    </a:cubicBezTo>
                    <a:lnTo>
                      <a:pt x="301" y="2064"/>
                    </a:lnTo>
                    <a:lnTo>
                      <a:pt x="317" y="2064"/>
                    </a:lnTo>
                    <a:lnTo>
                      <a:pt x="333" y="2064"/>
                    </a:lnTo>
                    <a:lnTo>
                      <a:pt x="305" y="2076"/>
                    </a:lnTo>
                    <a:lnTo>
                      <a:pt x="337" y="2044"/>
                    </a:lnTo>
                    <a:lnTo>
                      <a:pt x="353" y="2028"/>
                    </a:lnTo>
                    <a:cubicBezTo>
                      <a:pt x="361" y="2021"/>
                      <a:pt x="371" y="2016"/>
                      <a:pt x="381" y="2016"/>
                    </a:cubicBezTo>
                    <a:lnTo>
                      <a:pt x="397" y="2016"/>
                    </a:lnTo>
                    <a:lnTo>
                      <a:pt x="413" y="2016"/>
                    </a:lnTo>
                    <a:lnTo>
                      <a:pt x="385" y="2028"/>
                    </a:lnTo>
                    <a:lnTo>
                      <a:pt x="401" y="2012"/>
                    </a:lnTo>
                    <a:cubicBezTo>
                      <a:pt x="409" y="2005"/>
                      <a:pt x="419" y="2000"/>
                      <a:pt x="429" y="2000"/>
                    </a:cubicBezTo>
                    <a:lnTo>
                      <a:pt x="445" y="2000"/>
                    </a:lnTo>
                    <a:lnTo>
                      <a:pt x="417" y="2012"/>
                    </a:lnTo>
                    <a:lnTo>
                      <a:pt x="433" y="1996"/>
                    </a:lnTo>
                    <a:lnTo>
                      <a:pt x="449" y="1980"/>
                    </a:lnTo>
                    <a:cubicBezTo>
                      <a:pt x="452" y="1977"/>
                      <a:pt x="456" y="1975"/>
                      <a:pt x="460" y="1973"/>
                    </a:cubicBezTo>
                    <a:lnTo>
                      <a:pt x="492" y="1957"/>
                    </a:lnTo>
                    <a:lnTo>
                      <a:pt x="481" y="1964"/>
                    </a:lnTo>
                    <a:lnTo>
                      <a:pt x="497" y="1948"/>
                    </a:lnTo>
                    <a:lnTo>
                      <a:pt x="513" y="1932"/>
                    </a:lnTo>
                    <a:lnTo>
                      <a:pt x="529" y="1916"/>
                    </a:lnTo>
                    <a:cubicBezTo>
                      <a:pt x="537" y="1909"/>
                      <a:pt x="547" y="1904"/>
                      <a:pt x="557" y="1904"/>
                    </a:cubicBezTo>
                    <a:lnTo>
                      <a:pt x="573" y="1904"/>
                    </a:lnTo>
                    <a:lnTo>
                      <a:pt x="545" y="1916"/>
                    </a:lnTo>
                    <a:lnTo>
                      <a:pt x="561" y="1900"/>
                    </a:lnTo>
                    <a:lnTo>
                      <a:pt x="577" y="1884"/>
                    </a:lnTo>
                    <a:lnTo>
                      <a:pt x="593" y="1868"/>
                    </a:lnTo>
                    <a:cubicBezTo>
                      <a:pt x="601" y="1861"/>
                      <a:pt x="611" y="1856"/>
                      <a:pt x="621" y="1856"/>
                    </a:cubicBezTo>
                    <a:lnTo>
                      <a:pt x="653" y="1856"/>
                    </a:lnTo>
                    <a:lnTo>
                      <a:pt x="625" y="1868"/>
                    </a:lnTo>
                    <a:lnTo>
                      <a:pt x="641" y="1852"/>
                    </a:lnTo>
                    <a:cubicBezTo>
                      <a:pt x="649" y="1845"/>
                      <a:pt x="659" y="1840"/>
                      <a:pt x="669" y="1840"/>
                    </a:cubicBezTo>
                    <a:lnTo>
                      <a:pt x="685" y="1840"/>
                    </a:lnTo>
                    <a:lnTo>
                      <a:pt x="650" y="1863"/>
                    </a:lnTo>
                    <a:lnTo>
                      <a:pt x="666" y="1831"/>
                    </a:lnTo>
                    <a:lnTo>
                      <a:pt x="682" y="1799"/>
                    </a:lnTo>
                    <a:cubicBezTo>
                      <a:pt x="688" y="1785"/>
                      <a:pt x="702" y="1776"/>
                      <a:pt x="717" y="1776"/>
                    </a:cubicBezTo>
                    <a:lnTo>
                      <a:pt x="733" y="1776"/>
                    </a:lnTo>
                    <a:lnTo>
                      <a:pt x="705" y="1788"/>
                    </a:lnTo>
                    <a:lnTo>
                      <a:pt x="721" y="1772"/>
                    </a:lnTo>
                    <a:lnTo>
                      <a:pt x="714" y="1783"/>
                    </a:lnTo>
                    <a:lnTo>
                      <a:pt x="730" y="1751"/>
                    </a:lnTo>
                    <a:cubicBezTo>
                      <a:pt x="736" y="1737"/>
                      <a:pt x="750" y="1728"/>
                      <a:pt x="765" y="1728"/>
                    </a:cubicBezTo>
                    <a:lnTo>
                      <a:pt x="797" y="1728"/>
                    </a:lnTo>
                    <a:lnTo>
                      <a:pt x="813" y="1728"/>
                    </a:lnTo>
                    <a:lnTo>
                      <a:pt x="785" y="1740"/>
                    </a:lnTo>
                    <a:lnTo>
                      <a:pt x="801" y="1724"/>
                    </a:lnTo>
                    <a:lnTo>
                      <a:pt x="794" y="1735"/>
                    </a:lnTo>
                    <a:lnTo>
                      <a:pt x="810" y="1703"/>
                    </a:lnTo>
                    <a:cubicBezTo>
                      <a:pt x="816" y="1689"/>
                      <a:pt x="830" y="1680"/>
                      <a:pt x="845" y="1680"/>
                    </a:cubicBezTo>
                    <a:lnTo>
                      <a:pt x="861" y="1680"/>
                    </a:lnTo>
                    <a:lnTo>
                      <a:pt x="877" y="1680"/>
                    </a:lnTo>
                    <a:lnTo>
                      <a:pt x="893" y="1680"/>
                    </a:lnTo>
                    <a:lnTo>
                      <a:pt x="909" y="1680"/>
                    </a:lnTo>
                    <a:lnTo>
                      <a:pt x="892" y="1685"/>
                    </a:lnTo>
                    <a:lnTo>
                      <a:pt x="924" y="1669"/>
                    </a:lnTo>
                    <a:lnTo>
                      <a:pt x="913" y="1676"/>
                    </a:lnTo>
                    <a:lnTo>
                      <a:pt x="929" y="1660"/>
                    </a:lnTo>
                    <a:lnTo>
                      <a:pt x="922" y="1671"/>
                    </a:lnTo>
                    <a:lnTo>
                      <a:pt x="938" y="1639"/>
                    </a:lnTo>
                    <a:cubicBezTo>
                      <a:pt x="940" y="1635"/>
                      <a:pt x="942" y="1631"/>
                      <a:pt x="945" y="1628"/>
                    </a:cubicBezTo>
                    <a:lnTo>
                      <a:pt x="961" y="1612"/>
                    </a:lnTo>
                    <a:cubicBezTo>
                      <a:pt x="969" y="1605"/>
                      <a:pt x="979" y="1600"/>
                      <a:pt x="989" y="1600"/>
                    </a:cubicBezTo>
                    <a:lnTo>
                      <a:pt x="1005" y="1600"/>
                    </a:lnTo>
                    <a:lnTo>
                      <a:pt x="1021" y="1600"/>
                    </a:lnTo>
                    <a:lnTo>
                      <a:pt x="993" y="1612"/>
                    </a:lnTo>
                    <a:lnTo>
                      <a:pt x="1009" y="1596"/>
                    </a:lnTo>
                    <a:cubicBezTo>
                      <a:pt x="1017" y="1589"/>
                      <a:pt x="1027" y="1584"/>
                      <a:pt x="1037" y="1584"/>
                    </a:cubicBezTo>
                    <a:lnTo>
                      <a:pt x="1053" y="1584"/>
                    </a:lnTo>
                    <a:lnTo>
                      <a:pt x="1025" y="1596"/>
                    </a:lnTo>
                    <a:lnTo>
                      <a:pt x="1057" y="1564"/>
                    </a:lnTo>
                    <a:cubicBezTo>
                      <a:pt x="1065" y="1557"/>
                      <a:pt x="1075" y="1552"/>
                      <a:pt x="1085" y="1552"/>
                    </a:cubicBezTo>
                    <a:lnTo>
                      <a:pt x="1101" y="1552"/>
                    </a:lnTo>
                    <a:lnTo>
                      <a:pt x="1066" y="1575"/>
                    </a:lnTo>
                    <a:lnTo>
                      <a:pt x="1082" y="1543"/>
                    </a:lnTo>
                    <a:lnTo>
                      <a:pt x="1098" y="1511"/>
                    </a:lnTo>
                    <a:cubicBezTo>
                      <a:pt x="1100" y="1507"/>
                      <a:pt x="1102" y="1503"/>
                      <a:pt x="1105" y="1500"/>
                    </a:cubicBezTo>
                    <a:lnTo>
                      <a:pt x="1121" y="1484"/>
                    </a:lnTo>
                    <a:cubicBezTo>
                      <a:pt x="1129" y="1477"/>
                      <a:pt x="1139" y="1472"/>
                      <a:pt x="1149" y="1472"/>
                    </a:cubicBezTo>
                    <a:lnTo>
                      <a:pt x="1165" y="1472"/>
                    </a:lnTo>
                    <a:lnTo>
                      <a:pt x="1181" y="1472"/>
                    </a:lnTo>
                    <a:lnTo>
                      <a:pt x="1153" y="1484"/>
                    </a:lnTo>
                    <a:lnTo>
                      <a:pt x="1169" y="1468"/>
                    </a:lnTo>
                    <a:cubicBezTo>
                      <a:pt x="1172" y="1465"/>
                      <a:pt x="1176" y="1463"/>
                      <a:pt x="1180" y="1461"/>
                    </a:cubicBezTo>
                    <a:lnTo>
                      <a:pt x="1212" y="1445"/>
                    </a:lnTo>
                    <a:lnTo>
                      <a:pt x="1201" y="1452"/>
                    </a:lnTo>
                    <a:lnTo>
                      <a:pt x="1217" y="1436"/>
                    </a:lnTo>
                    <a:cubicBezTo>
                      <a:pt x="1225" y="1429"/>
                      <a:pt x="1235" y="1424"/>
                      <a:pt x="1245" y="1424"/>
                    </a:cubicBezTo>
                    <a:lnTo>
                      <a:pt x="1261" y="1424"/>
                    </a:lnTo>
                    <a:lnTo>
                      <a:pt x="1233" y="1436"/>
                    </a:lnTo>
                    <a:lnTo>
                      <a:pt x="1249" y="1420"/>
                    </a:lnTo>
                    <a:lnTo>
                      <a:pt x="1265" y="1404"/>
                    </a:lnTo>
                    <a:lnTo>
                      <a:pt x="1281" y="1388"/>
                    </a:lnTo>
                    <a:cubicBezTo>
                      <a:pt x="1289" y="1381"/>
                      <a:pt x="1299" y="1376"/>
                      <a:pt x="1309" y="1376"/>
                    </a:cubicBezTo>
                    <a:lnTo>
                      <a:pt x="1325" y="1376"/>
                    </a:lnTo>
                    <a:lnTo>
                      <a:pt x="1290" y="1399"/>
                    </a:lnTo>
                    <a:lnTo>
                      <a:pt x="1306" y="1367"/>
                    </a:lnTo>
                    <a:cubicBezTo>
                      <a:pt x="1312" y="1353"/>
                      <a:pt x="1326" y="1344"/>
                      <a:pt x="1341" y="1344"/>
                    </a:cubicBezTo>
                    <a:lnTo>
                      <a:pt x="1373" y="1344"/>
                    </a:lnTo>
                    <a:lnTo>
                      <a:pt x="1389" y="1344"/>
                    </a:lnTo>
                    <a:lnTo>
                      <a:pt x="1405" y="1344"/>
                    </a:lnTo>
                    <a:lnTo>
                      <a:pt x="1377" y="1356"/>
                    </a:lnTo>
                    <a:lnTo>
                      <a:pt x="1393" y="1340"/>
                    </a:lnTo>
                    <a:lnTo>
                      <a:pt x="1409" y="1324"/>
                    </a:lnTo>
                    <a:lnTo>
                      <a:pt x="1425" y="1308"/>
                    </a:lnTo>
                    <a:lnTo>
                      <a:pt x="1418" y="1319"/>
                    </a:lnTo>
                    <a:lnTo>
                      <a:pt x="1434" y="1287"/>
                    </a:lnTo>
                    <a:cubicBezTo>
                      <a:pt x="1440" y="1273"/>
                      <a:pt x="1454" y="1264"/>
                      <a:pt x="1469" y="1264"/>
                    </a:cubicBezTo>
                    <a:lnTo>
                      <a:pt x="1485" y="1264"/>
                    </a:lnTo>
                    <a:lnTo>
                      <a:pt x="1457" y="1276"/>
                    </a:lnTo>
                    <a:lnTo>
                      <a:pt x="1489" y="1244"/>
                    </a:lnTo>
                    <a:cubicBezTo>
                      <a:pt x="1497" y="1237"/>
                      <a:pt x="1507" y="1232"/>
                      <a:pt x="1517" y="1232"/>
                    </a:cubicBezTo>
                    <a:lnTo>
                      <a:pt x="1533" y="1232"/>
                    </a:lnTo>
                    <a:lnTo>
                      <a:pt x="1549" y="1232"/>
                    </a:lnTo>
                    <a:lnTo>
                      <a:pt x="1521" y="1244"/>
                    </a:lnTo>
                    <a:lnTo>
                      <a:pt x="1537" y="1228"/>
                    </a:lnTo>
                    <a:cubicBezTo>
                      <a:pt x="1545" y="1221"/>
                      <a:pt x="1555" y="1216"/>
                      <a:pt x="1565" y="1216"/>
                    </a:cubicBezTo>
                    <a:lnTo>
                      <a:pt x="1581" y="1216"/>
                    </a:lnTo>
                    <a:lnTo>
                      <a:pt x="1553" y="1228"/>
                    </a:lnTo>
                    <a:lnTo>
                      <a:pt x="1569" y="1212"/>
                    </a:lnTo>
                    <a:lnTo>
                      <a:pt x="1585" y="1196"/>
                    </a:lnTo>
                    <a:cubicBezTo>
                      <a:pt x="1593" y="1189"/>
                      <a:pt x="1603" y="1184"/>
                      <a:pt x="1613" y="1184"/>
                    </a:cubicBezTo>
                    <a:lnTo>
                      <a:pt x="1629" y="1184"/>
                    </a:lnTo>
                    <a:lnTo>
                      <a:pt x="1596" y="1202"/>
                    </a:lnTo>
                    <a:lnTo>
                      <a:pt x="1628" y="1154"/>
                    </a:lnTo>
                    <a:cubicBezTo>
                      <a:pt x="1636" y="1143"/>
                      <a:pt x="1648" y="1136"/>
                      <a:pt x="1661" y="1136"/>
                    </a:cubicBezTo>
                    <a:lnTo>
                      <a:pt x="1677" y="1136"/>
                    </a:lnTo>
                    <a:lnTo>
                      <a:pt x="1693" y="1136"/>
                    </a:lnTo>
                    <a:lnTo>
                      <a:pt x="1709" y="1136"/>
                    </a:lnTo>
                    <a:lnTo>
                      <a:pt x="1674" y="1159"/>
                    </a:lnTo>
                    <a:lnTo>
                      <a:pt x="1690" y="1127"/>
                    </a:lnTo>
                    <a:cubicBezTo>
                      <a:pt x="1696" y="1113"/>
                      <a:pt x="1710" y="1104"/>
                      <a:pt x="1725" y="1104"/>
                    </a:cubicBezTo>
                    <a:lnTo>
                      <a:pt x="1741" y="1104"/>
                    </a:lnTo>
                    <a:lnTo>
                      <a:pt x="1757" y="1104"/>
                    </a:lnTo>
                    <a:lnTo>
                      <a:pt x="1729" y="1116"/>
                    </a:lnTo>
                    <a:lnTo>
                      <a:pt x="1745" y="1100"/>
                    </a:lnTo>
                    <a:cubicBezTo>
                      <a:pt x="1753" y="1093"/>
                      <a:pt x="1763" y="1088"/>
                      <a:pt x="1773" y="1088"/>
                    </a:cubicBezTo>
                    <a:lnTo>
                      <a:pt x="1805" y="1088"/>
                    </a:lnTo>
                    <a:lnTo>
                      <a:pt x="1777" y="1100"/>
                    </a:lnTo>
                    <a:lnTo>
                      <a:pt x="1793" y="1084"/>
                    </a:lnTo>
                    <a:cubicBezTo>
                      <a:pt x="1801" y="1077"/>
                      <a:pt x="1811" y="1072"/>
                      <a:pt x="1821" y="1072"/>
                    </a:cubicBezTo>
                    <a:lnTo>
                      <a:pt x="1837" y="1072"/>
                    </a:lnTo>
                    <a:lnTo>
                      <a:pt x="1809" y="1084"/>
                    </a:lnTo>
                    <a:lnTo>
                      <a:pt x="1825" y="1068"/>
                    </a:lnTo>
                    <a:cubicBezTo>
                      <a:pt x="1833" y="1061"/>
                      <a:pt x="1843" y="1056"/>
                      <a:pt x="1853" y="1056"/>
                    </a:cubicBezTo>
                    <a:lnTo>
                      <a:pt x="1869" y="1056"/>
                    </a:lnTo>
                    <a:lnTo>
                      <a:pt x="1834" y="1079"/>
                    </a:lnTo>
                    <a:lnTo>
                      <a:pt x="1850" y="1047"/>
                    </a:lnTo>
                    <a:cubicBezTo>
                      <a:pt x="1852" y="1043"/>
                      <a:pt x="1854" y="1039"/>
                      <a:pt x="1857" y="1036"/>
                    </a:cubicBezTo>
                    <a:lnTo>
                      <a:pt x="1873" y="1020"/>
                    </a:lnTo>
                    <a:cubicBezTo>
                      <a:pt x="1881" y="1013"/>
                      <a:pt x="1891" y="1008"/>
                      <a:pt x="1901" y="1008"/>
                    </a:cubicBezTo>
                    <a:lnTo>
                      <a:pt x="1917" y="1008"/>
                    </a:lnTo>
                    <a:lnTo>
                      <a:pt x="1884" y="1026"/>
                    </a:lnTo>
                    <a:lnTo>
                      <a:pt x="1916" y="978"/>
                    </a:lnTo>
                    <a:cubicBezTo>
                      <a:pt x="1924" y="967"/>
                      <a:pt x="1936" y="960"/>
                      <a:pt x="1949" y="960"/>
                    </a:cubicBezTo>
                    <a:lnTo>
                      <a:pt x="1965" y="960"/>
                    </a:lnTo>
                    <a:lnTo>
                      <a:pt x="1930" y="983"/>
                    </a:lnTo>
                    <a:lnTo>
                      <a:pt x="1946" y="951"/>
                    </a:lnTo>
                    <a:cubicBezTo>
                      <a:pt x="1948" y="947"/>
                      <a:pt x="1950" y="943"/>
                      <a:pt x="1953" y="940"/>
                    </a:cubicBezTo>
                    <a:lnTo>
                      <a:pt x="1969" y="924"/>
                    </a:lnTo>
                    <a:lnTo>
                      <a:pt x="1985" y="908"/>
                    </a:lnTo>
                    <a:lnTo>
                      <a:pt x="2001" y="892"/>
                    </a:lnTo>
                    <a:lnTo>
                      <a:pt x="1994" y="903"/>
                    </a:lnTo>
                    <a:lnTo>
                      <a:pt x="2010" y="871"/>
                    </a:lnTo>
                    <a:cubicBezTo>
                      <a:pt x="2016" y="857"/>
                      <a:pt x="2030" y="848"/>
                      <a:pt x="2045" y="848"/>
                    </a:cubicBezTo>
                    <a:lnTo>
                      <a:pt x="2061" y="848"/>
                    </a:lnTo>
                    <a:lnTo>
                      <a:pt x="2044" y="853"/>
                    </a:lnTo>
                    <a:lnTo>
                      <a:pt x="2076" y="837"/>
                    </a:lnTo>
                    <a:cubicBezTo>
                      <a:pt x="2081" y="834"/>
                      <a:pt x="2087" y="832"/>
                      <a:pt x="2093" y="832"/>
                    </a:cubicBezTo>
                    <a:lnTo>
                      <a:pt x="2109" y="832"/>
                    </a:lnTo>
                    <a:lnTo>
                      <a:pt x="2081" y="844"/>
                    </a:lnTo>
                    <a:lnTo>
                      <a:pt x="2097" y="828"/>
                    </a:lnTo>
                    <a:cubicBezTo>
                      <a:pt x="2105" y="821"/>
                      <a:pt x="2115" y="816"/>
                      <a:pt x="2125" y="816"/>
                    </a:cubicBezTo>
                    <a:lnTo>
                      <a:pt x="2141" y="816"/>
                    </a:lnTo>
                    <a:lnTo>
                      <a:pt x="2157" y="816"/>
                    </a:lnTo>
                    <a:lnTo>
                      <a:pt x="2173" y="816"/>
                    </a:lnTo>
                    <a:lnTo>
                      <a:pt x="2189" y="816"/>
                    </a:lnTo>
                    <a:lnTo>
                      <a:pt x="2161" y="828"/>
                    </a:lnTo>
                    <a:lnTo>
                      <a:pt x="2177" y="812"/>
                    </a:lnTo>
                    <a:cubicBezTo>
                      <a:pt x="2185" y="805"/>
                      <a:pt x="2195" y="800"/>
                      <a:pt x="2205" y="800"/>
                    </a:cubicBezTo>
                    <a:lnTo>
                      <a:pt x="2237" y="800"/>
                    </a:lnTo>
                    <a:lnTo>
                      <a:pt x="2253" y="800"/>
                    </a:lnTo>
                    <a:lnTo>
                      <a:pt x="2269" y="800"/>
                    </a:lnTo>
                    <a:lnTo>
                      <a:pt x="2241" y="812"/>
                    </a:lnTo>
                    <a:lnTo>
                      <a:pt x="2257" y="796"/>
                    </a:lnTo>
                    <a:lnTo>
                      <a:pt x="2273" y="780"/>
                    </a:lnTo>
                    <a:lnTo>
                      <a:pt x="2289" y="764"/>
                    </a:lnTo>
                    <a:cubicBezTo>
                      <a:pt x="2297" y="757"/>
                      <a:pt x="2307" y="752"/>
                      <a:pt x="2317" y="752"/>
                    </a:cubicBezTo>
                    <a:lnTo>
                      <a:pt x="2333" y="752"/>
                    </a:lnTo>
                    <a:lnTo>
                      <a:pt x="2298" y="775"/>
                    </a:lnTo>
                    <a:lnTo>
                      <a:pt x="2314" y="743"/>
                    </a:lnTo>
                    <a:cubicBezTo>
                      <a:pt x="2320" y="729"/>
                      <a:pt x="2334" y="720"/>
                      <a:pt x="2349" y="720"/>
                    </a:cubicBezTo>
                    <a:lnTo>
                      <a:pt x="2381" y="720"/>
                    </a:lnTo>
                    <a:lnTo>
                      <a:pt x="2353" y="732"/>
                    </a:lnTo>
                    <a:lnTo>
                      <a:pt x="2369" y="716"/>
                    </a:lnTo>
                    <a:cubicBezTo>
                      <a:pt x="2377" y="709"/>
                      <a:pt x="2387" y="704"/>
                      <a:pt x="2397" y="704"/>
                    </a:cubicBezTo>
                    <a:lnTo>
                      <a:pt x="2413" y="704"/>
                    </a:lnTo>
                    <a:lnTo>
                      <a:pt x="2429" y="704"/>
                    </a:lnTo>
                    <a:lnTo>
                      <a:pt x="2394" y="727"/>
                    </a:lnTo>
                    <a:lnTo>
                      <a:pt x="2410" y="695"/>
                    </a:lnTo>
                    <a:cubicBezTo>
                      <a:pt x="2416" y="681"/>
                      <a:pt x="2430" y="672"/>
                      <a:pt x="2445" y="672"/>
                    </a:cubicBezTo>
                    <a:lnTo>
                      <a:pt x="2461" y="672"/>
                    </a:lnTo>
                    <a:lnTo>
                      <a:pt x="2477" y="672"/>
                    </a:lnTo>
                    <a:lnTo>
                      <a:pt x="2440" y="700"/>
                    </a:lnTo>
                    <a:lnTo>
                      <a:pt x="2456" y="652"/>
                    </a:lnTo>
                    <a:cubicBezTo>
                      <a:pt x="2461" y="635"/>
                      <a:pt x="2476" y="624"/>
                      <a:pt x="2493" y="624"/>
                    </a:cubicBezTo>
                    <a:lnTo>
                      <a:pt x="2525" y="624"/>
                    </a:lnTo>
                    <a:lnTo>
                      <a:pt x="2541" y="624"/>
                    </a:lnTo>
                    <a:lnTo>
                      <a:pt x="2504" y="652"/>
                    </a:lnTo>
                    <a:lnTo>
                      <a:pt x="2520" y="604"/>
                    </a:lnTo>
                    <a:cubicBezTo>
                      <a:pt x="2521" y="598"/>
                      <a:pt x="2525" y="593"/>
                      <a:pt x="2529" y="588"/>
                    </a:cubicBezTo>
                    <a:lnTo>
                      <a:pt x="2545" y="572"/>
                    </a:lnTo>
                    <a:lnTo>
                      <a:pt x="2561" y="556"/>
                    </a:lnTo>
                    <a:cubicBezTo>
                      <a:pt x="2569" y="549"/>
                      <a:pt x="2579" y="544"/>
                      <a:pt x="2589" y="544"/>
                    </a:cubicBezTo>
                    <a:lnTo>
                      <a:pt x="2605" y="544"/>
                    </a:lnTo>
                    <a:lnTo>
                      <a:pt x="2621" y="544"/>
                    </a:lnTo>
                    <a:lnTo>
                      <a:pt x="2637" y="544"/>
                    </a:lnTo>
                    <a:lnTo>
                      <a:pt x="2620" y="549"/>
                    </a:lnTo>
                    <a:lnTo>
                      <a:pt x="2652" y="533"/>
                    </a:lnTo>
                    <a:lnTo>
                      <a:pt x="2641" y="540"/>
                    </a:lnTo>
                    <a:lnTo>
                      <a:pt x="2657" y="524"/>
                    </a:lnTo>
                    <a:cubicBezTo>
                      <a:pt x="2665" y="517"/>
                      <a:pt x="2675" y="512"/>
                      <a:pt x="2685" y="512"/>
                    </a:cubicBezTo>
                    <a:lnTo>
                      <a:pt x="2701" y="512"/>
                    </a:lnTo>
                    <a:lnTo>
                      <a:pt x="2666" y="535"/>
                    </a:lnTo>
                    <a:lnTo>
                      <a:pt x="2682" y="503"/>
                    </a:lnTo>
                    <a:cubicBezTo>
                      <a:pt x="2688" y="489"/>
                      <a:pt x="2702" y="480"/>
                      <a:pt x="2717" y="480"/>
                    </a:cubicBezTo>
                    <a:lnTo>
                      <a:pt x="2733" y="480"/>
                    </a:lnTo>
                    <a:lnTo>
                      <a:pt x="2749" y="480"/>
                    </a:lnTo>
                    <a:lnTo>
                      <a:pt x="2712" y="508"/>
                    </a:lnTo>
                    <a:lnTo>
                      <a:pt x="2728" y="460"/>
                    </a:lnTo>
                    <a:cubicBezTo>
                      <a:pt x="2733" y="443"/>
                      <a:pt x="2748" y="432"/>
                      <a:pt x="2765" y="432"/>
                    </a:cubicBezTo>
                    <a:lnTo>
                      <a:pt x="2781" y="432"/>
                    </a:lnTo>
                    <a:lnTo>
                      <a:pt x="2753" y="444"/>
                    </a:lnTo>
                    <a:lnTo>
                      <a:pt x="2785" y="412"/>
                    </a:lnTo>
                    <a:lnTo>
                      <a:pt x="2801" y="396"/>
                    </a:lnTo>
                    <a:lnTo>
                      <a:pt x="2817" y="380"/>
                    </a:lnTo>
                    <a:lnTo>
                      <a:pt x="2833" y="364"/>
                    </a:lnTo>
                    <a:cubicBezTo>
                      <a:pt x="2841" y="357"/>
                      <a:pt x="2851" y="352"/>
                      <a:pt x="2861" y="352"/>
                    </a:cubicBezTo>
                    <a:lnTo>
                      <a:pt x="2877" y="352"/>
                    </a:lnTo>
                    <a:lnTo>
                      <a:pt x="2849" y="364"/>
                    </a:lnTo>
                    <a:lnTo>
                      <a:pt x="2865" y="348"/>
                    </a:lnTo>
                    <a:cubicBezTo>
                      <a:pt x="2873" y="341"/>
                      <a:pt x="2883" y="336"/>
                      <a:pt x="2893" y="336"/>
                    </a:cubicBezTo>
                    <a:lnTo>
                      <a:pt x="2909" y="336"/>
                    </a:lnTo>
                    <a:lnTo>
                      <a:pt x="2881" y="348"/>
                    </a:lnTo>
                    <a:lnTo>
                      <a:pt x="2897" y="332"/>
                    </a:lnTo>
                    <a:cubicBezTo>
                      <a:pt x="2905" y="325"/>
                      <a:pt x="2915" y="320"/>
                      <a:pt x="2925" y="320"/>
                    </a:cubicBezTo>
                    <a:lnTo>
                      <a:pt x="2957" y="320"/>
                    </a:lnTo>
                    <a:lnTo>
                      <a:pt x="2922" y="343"/>
                    </a:lnTo>
                    <a:lnTo>
                      <a:pt x="2938" y="311"/>
                    </a:lnTo>
                    <a:cubicBezTo>
                      <a:pt x="2944" y="297"/>
                      <a:pt x="2958" y="288"/>
                      <a:pt x="2973" y="288"/>
                    </a:cubicBezTo>
                    <a:lnTo>
                      <a:pt x="2989" y="288"/>
                    </a:lnTo>
                    <a:lnTo>
                      <a:pt x="3005" y="288"/>
                    </a:lnTo>
                    <a:lnTo>
                      <a:pt x="3021" y="288"/>
                    </a:lnTo>
                    <a:lnTo>
                      <a:pt x="2993" y="300"/>
                    </a:lnTo>
                    <a:lnTo>
                      <a:pt x="3009" y="284"/>
                    </a:lnTo>
                    <a:lnTo>
                      <a:pt x="3025" y="268"/>
                    </a:lnTo>
                    <a:lnTo>
                      <a:pt x="3018" y="279"/>
                    </a:lnTo>
                    <a:lnTo>
                      <a:pt x="3034" y="247"/>
                    </a:lnTo>
                    <a:cubicBezTo>
                      <a:pt x="3038" y="239"/>
                      <a:pt x="3044" y="233"/>
                      <a:pt x="3052" y="229"/>
                    </a:cubicBezTo>
                    <a:lnTo>
                      <a:pt x="3084" y="213"/>
                    </a:lnTo>
                    <a:cubicBezTo>
                      <a:pt x="3089" y="210"/>
                      <a:pt x="3095" y="208"/>
                      <a:pt x="3101" y="208"/>
                    </a:cubicBezTo>
                    <a:lnTo>
                      <a:pt x="3117" y="208"/>
                    </a:lnTo>
                    <a:lnTo>
                      <a:pt x="3089" y="220"/>
                    </a:lnTo>
                    <a:lnTo>
                      <a:pt x="3105" y="204"/>
                    </a:lnTo>
                    <a:lnTo>
                      <a:pt x="3121" y="188"/>
                    </a:lnTo>
                    <a:cubicBezTo>
                      <a:pt x="3129" y="181"/>
                      <a:pt x="3139" y="176"/>
                      <a:pt x="3149" y="176"/>
                    </a:cubicBezTo>
                    <a:lnTo>
                      <a:pt x="3165" y="176"/>
                    </a:lnTo>
                    <a:lnTo>
                      <a:pt x="3181" y="176"/>
                    </a:lnTo>
                    <a:lnTo>
                      <a:pt x="3197" y="176"/>
                    </a:lnTo>
                    <a:lnTo>
                      <a:pt x="3213" y="176"/>
                    </a:lnTo>
                    <a:lnTo>
                      <a:pt x="3245" y="176"/>
                    </a:lnTo>
                    <a:lnTo>
                      <a:pt x="3217" y="188"/>
                    </a:lnTo>
                    <a:lnTo>
                      <a:pt x="3233" y="172"/>
                    </a:lnTo>
                    <a:cubicBezTo>
                      <a:pt x="3241" y="165"/>
                      <a:pt x="3251" y="160"/>
                      <a:pt x="3261" y="160"/>
                    </a:cubicBezTo>
                    <a:lnTo>
                      <a:pt x="3277" y="160"/>
                    </a:lnTo>
                    <a:lnTo>
                      <a:pt x="3293" y="160"/>
                    </a:lnTo>
                    <a:lnTo>
                      <a:pt x="3309" y="160"/>
                    </a:lnTo>
                    <a:lnTo>
                      <a:pt x="3281" y="172"/>
                    </a:lnTo>
                    <a:lnTo>
                      <a:pt x="3297" y="156"/>
                    </a:lnTo>
                    <a:cubicBezTo>
                      <a:pt x="3305" y="149"/>
                      <a:pt x="3315" y="144"/>
                      <a:pt x="3325" y="144"/>
                    </a:cubicBezTo>
                    <a:lnTo>
                      <a:pt x="3341" y="144"/>
                    </a:lnTo>
                    <a:lnTo>
                      <a:pt x="3313" y="156"/>
                    </a:lnTo>
                    <a:lnTo>
                      <a:pt x="3329" y="140"/>
                    </a:lnTo>
                    <a:cubicBezTo>
                      <a:pt x="3337" y="133"/>
                      <a:pt x="3347" y="128"/>
                      <a:pt x="3357" y="128"/>
                    </a:cubicBezTo>
                    <a:lnTo>
                      <a:pt x="3389" y="128"/>
                    </a:lnTo>
                    <a:lnTo>
                      <a:pt x="3405" y="128"/>
                    </a:lnTo>
                    <a:lnTo>
                      <a:pt x="3421" y="128"/>
                    </a:lnTo>
                    <a:lnTo>
                      <a:pt x="3437" y="128"/>
                    </a:lnTo>
                    <a:lnTo>
                      <a:pt x="3402" y="151"/>
                    </a:lnTo>
                    <a:lnTo>
                      <a:pt x="3418" y="119"/>
                    </a:lnTo>
                    <a:cubicBezTo>
                      <a:pt x="3424" y="105"/>
                      <a:pt x="3438" y="96"/>
                      <a:pt x="3453" y="96"/>
                    </a:cubicBezTo>
                    <a:lnTo>
                      <a:pt x="3469" y="96"/>
                    </a:lnTo>
                    <a:lnTo>
                      <a:pt x="3485" y="96"/>
                    </a:lnTo>
                    <a:lnTo>
                      <a:pt x="3457" y="108"/>
                    </a:lnTo>
                    <a:lnTo>
                      <a:pt x="3473" y="92"/>
                    </a:lnTo>
                    <a:cubicBezTo>
                      <a:pt x="3476" y="89"/>
                      <a:pt x="3480" y="87"/>
                      <a:pt x="3484" y="85"/>
                    </a:cubicBezTo>
                    <a:lnTo>
                      <a:pt x="3516" y="69"/>
                    </a:lnTo>
                    <a:lnTo>
                      <a:pt x="3505" y="76"/>
                    </a:lnTo>
                    <a:lnTo>
                      <a:pt x="3521" y="60"/>
                    </a:lnTo>
                    <a:cubicBezTo>
                      <a:pt x="3529" y="53"/>
                      <a:pt x="3539" y="48"/>
                      <a:pt x="3549" y="48"/>
                    </a:cubicBezTo>
                    <a:lnTo>
                      <a:pt x="3565" y="48"/>
                    </a:lnTo>
                    <a:lnTo>
                      <a:pt x="3537" y="60"/>
                    </a:lnTo>
                    <a:lnTo>
                      <a:pt x="3553" y="44"/>
                    </a:lnTo>
                    <a:cubicBezTo>
                      <a:pt x="3561" y="37"/>
                      <a:pt x="3571" y="32"/>
                      <a:pt x="3581" y="32"/>
                    </a:cubicBezTo>
                    <a:lnTo>
                      <a:pt x="3597" y="32"/>
                    </a:lnTo>
                    <a:lnTo>
                      <a:pt x="3613" y="32"/>
                    </a:lnTo>
                    <a:lnTo>
                      <a:pt x="3578" y="55"/>
                    </a:lnTo>
                    <a:lnTo>
                      <a:pt x="3594" y="23"/>
                    </a:lnTo>
                    <a:cubicBezTo>
                      <a:pt x="3600" y="9"/>
                      <a:pt x="3614" y="0"/>
                      <a:pt x="3629" y="0"/>
                    </a:cubicBezTo>
                    <a:lnTo>
                      <a:pt x="3645" y="0"/>
                    </a:lnTo>
                    <a:cubicBezTo>
                      <a:pt x="3668" y="0"/>
                      <a:pt x="3685" y="18"/>
                      <a:pt x="3685" y="40"/>
                    </a:cubicBezTo>
                    <a:cubicBezTo>
                      <a:pt x="3685" y="63"/>
                      <a:pt x="3668" y="80"/>
                      <a:pt x="3645" y="80"/>
                    </a:cubicBezTo>
                    <a:lnTo>
                      <a:pt x="3629" y="80"/>
                    </a:lnTo>
                    <a:lnTo>
                      <a:pt x="3665" y="58"/>
                    </a:lnTo>
                    <a:lnTo>
                      <a:pt x="3649" y="90"/>
                    </a:lnTo>
                    <a:cubicBezTo>
                      <a:pt x="3642" y="104"/>
                      <a:pt x="3629" y="112"/>
                      <a:pt x="3613" y="112"/>
                    </a:cubicBezTo>
                    <a:lnTo>
                      <a:pt x="3597" y="112"/>
                    </a:lnTo>
                    <a:lnTo>
                      <a:pt x="3581" y="112"/>
                    </a:lnTo>
                    <a:lnTo>
                      <a:pt x="3610" y="101"/>
                    </a:lnTo>
                    <a:lnTo>
                      <a:pt x="3594" y="117"/>
                    </a:lnTo>
                    <a:cubicBezTo>
                      <a:pt x="3586" y="124"/>
                      <a:pt x="3576" y="128"/>
                      <a:pt x="3565" y="128"/>
                    </a:cubicBezTo>
                    <a:lnTo>
                      <a:pt x="3549" y="128"/>
                    </a:lnTo>
                    <a:lnTo>
                      <a:pt x="3578" y="117"/>
                    </a:lnTo>
                    <a:lnTo>
                      <a:pt x="3562" y="133"/>
                    </a:lnTo>
                    <a:cubicBezTo>
                      <a:pt x="3559" y="136"/>
                      <a:pt x="3555" y="138"/>
                      <a:pt x="3551" y="140"/>
                    </a:cubicBezTo>
                    <a:lnTo>
                      <a:pt x="3519" y="156"/>
                    </a:lnTo>
                    <a:lnTo>
                      <a:pt x="3530" y="149"/>
                    </a:lnTo>
                    <a:lnTo>
                      <a:pt x="3514" y="165"/>
                    </a:lnTo>
                    <a:cubicBezTo>
                      <a:pt x="3506" y="172"/>
                      <a:pt x="3496" y="176"/>
                      <a:pt x="3485" y="176"/>
                    </a:cubicBezTo>
                    <a:lnTo>
                      <a:pt x="3469" y="176"/>
                    </a:lnTo>
                    <a:lnTo>
                      <a:pt x="3453" y="176"/>
                    </a:lnTo>
                    <a:lnTo>
                      <a:pt x="3489" y="154"/>
                    </a:lnTo>
                    <a:lnTo>
                      <a:pt x="3473" y="186"/>
                    </a:lnTo>
                    <a:cubicBezTo>
                      <a:pt x="3466" y="200"/>
                      <a:pt x="3453" y="208"/>
                      <a:pt x="3437" y="208"/>
                    </a:cubicBezTo>
                    <a:lnTo>
                      <a:pt x="3421" y="208"/>
                    </a:lnTo>
                    <a:lnTo>
                      <a:pt x="3405" y="208"/>
                    </a:lnTo>
                    <a:lnTo>
                      <a:pt x="3389" y="208"/>
                    </a:lnTo>
                    <a:lnTo>
                      <a:pt x="3357" y="208"/>
                    </a:lnTo>
                    <a:lnTo>
                      <a:pt x="3386" y="197"/>
                    </a:lnTo>
                    <a:lnTo>
                      <a:pt x="3370" y="213"/>
                    </a:lnTo>
                    <a:cubicBezTo>
                      <a:pt x="3362" y="220"/>
                      <a:pt x="3352" y="224"/>
                      <a:pt x="3341" y="224"/>
                    </a:cubicBezTo>
                    <a:lnTo>
                      <a:pt x="3325" y="224"/>
                    </a:lnTo>
                    <a:lnTo>
                      <a:pt x="3354" y="213"/>
                    </a:lnTo>
                    <a:lnTo>
                      <a:pt x="3338" y="229"/>
                    </a:lnTo>
                    <a:cubicBezTo>
                      <a:pt x="3330" y="236"/>
                      <a:pt x="3320" y="240"/>
                      <a:pt x="3309" y="240"/>
                    </a:cubicBezTo>
                    <a:lnTo>
                      <a:pt x="3293" y="240"/>
                    </a:lnTo>
                    <a:lnTo>
                      <a:pt x="3277" y="240"/>
                    </a:lnTo>
                    <a:lnTo>
                      <a:pt x="3261" y="240"/>
                    </a:lnTo>
                    <a:lnTo>
                      <a:pt x="3290" y="229"/>
                    </a:lnTo>
                    <a:lnTo>
                      <a:pt x="3274" y="245"/>
                    </a:lnTo>
                    <a:cubicBezTo>
                      <a:pt x="3266" y="252"/>
                      <a:pt x="3256" y="256"/>
                      <a:pt x="3245" y="256"/>
                    </a:cubicBezTo>
                    <a:lnTo>
                      <a:pt x="3213" y="256"/>
                    </a:lnTo>
                    <a:lnTo>
                      <a:pt x="3197" y="256"/>
                    </a:lnTo>
                    <a:lnTo>
                      <a:pt x="3181" y="256"/>
                    </a:lnTo>
                    <a:lnTo>
                      <a:pt x="3165" y="256"/>
                    </a:lnTo>
                    <a:lnTo>
                      <a:pt x="3149" y="256"/>
                    </a:lnTo>
                    <a:lnTo>
                      <a:pt x="3178" y="245"/>
                    </a:lnTo>
                    <a:lnTo>
                      <a:pt x="3162" y="261"/>
                    </a:lnTo>
                    <a:lnTo>
                      <a:pt x="3146" y="277"/>
                    </a:lnTo>
                    <a:cubicBezTo>
                      <a:pt x="3138" y="284"/>
                      <a:pt x="3128" y="288"/>
                      <a:pt x="3117" y="288"/>
                    </a:cubicBezTo>
                    <a:lnTo>
                      <a:pt x="3101" y="288"/>
                    </a:lnTo>
                    <a:lnTo>
                      <a:pt x="3119" y="284"/>
                    </a:lnTo>
                    <a:lnTo>
                      <a:pt x="3087" y="300"/>
                    </a:lnTo>
                    <a:lnTo>
                      <a:pt x="3105" y="282"/>
                    </a:lnTo>
                    <a:lnTo>
                      <a:pt x="3089" y="314"/>
                    </a:lnTo>
                    <a:cubicBezTo>
                      <a:pt x="3087" y="318"/>
                      <a:pt x="3085" y="322"/>
                      <a:pt x="3082" y="325"/>
                    </a:cubicBezTo>
                    <a:lnTo>
                      <a:pt x="3066" y="341"/>
                    </a:lnTo>
                    <a:lnTo>
                      <a:pt x="3050" y="357"/>
                    </a:lnTo>
                    <a:cubicBezTo>
                      <a:pt x="3042" y="364"/>
                      <a:pt x="3032" y="368"/>
                      <a:pt x="3021" y="368"/>
                    </a:cubicBezTo>
                    <a:lnTo>
                      <a:pt x="3005" y="368"/>
                    </a:lnTo>
                    <a:lnTo>
                      <a:pt x="2989" y="368"/>
                    </a:lnTo>
                    <a:lnTo>
                      <a:pt x="2973" y="368"/>
                    </a:lnTo>
                    <a:lnTo>
                      <a:pt x="3009" y="346"/>
                    </a:lnTo>
                    <a:lnTo>
                      <a:pt x="2993" y="378"/>
                    </a:lnTo>
                    <a:cubicBezTo>
                      <a:pt x="2986" y="392"/>
                      <a:pt x="2973" y="400"/>
                      <a:pt x="2957" y="400"/>
                    </a:cubicBezTo>
                    <a:lnTo>
                      <a:pt x="2925" y="400"/>
                    </a:lnTo>
                    <a:lnTo>
                      <a:pt x="2954" y="389"/>
                    </a:lnTo>
                    <a:lnTo>
                      <a:pt x="2938" y="405"/>
                    </a:lnTo>
                    <a:cubicBezTo>
                      <a:pt x="2930" y="412"/>
                      <a:pt x="2920" y="416"/>
                      <a:pt x="2909" y="416"/>
                    </a:cubicBezTo>
                    <a:lnTo>
                      <a:pt x="2893" y="416"/>
                    </a:lnTo>
                    <a:lnTo>
                      <a:pt x="2922" y="405"/>
                    </a:lnTo>
                    <a:lnTo>
                      <a:pt x="2906" y="421"/>
                    </a:lnTo>
                    <a:cubicBezTo>
                      <a:pt x="2898" y="428"/>
                      <a:pt x="2888" y="432"/>
                      <a:pt x="2877" y="432"/>
                    </a:cubicBezTo>
                    <a:lnTo>
                      <a:pt x="2861" y="432"/>
                    </a:lnTo>
                    <a:lnTo>
                      <a:pt x="2890" y="421"/>
                    </a:lnTo>
                    <a:lnTo>
                      <a:pt x="2874" y="437"/>
                    </a:lnTo>
                    <a:lnTo>
                      <a:pt x="2858" y="453"/>
                    </a:lnTo>
                    <a:lnTo>
                      <a:pt x="2842" y="469"/>
                    </a:lnTo>
                    <a:lnTo>
                      <a:pt x="2810" y="501"/>
                    </a:lnTo>
                    <a:cubicBezTo>
                      <a:pt x="2802" y="508"/>
                      <a:pt x="2792" y="512"/>
                      <a:pt x="2781" y="512"/>
                    </a:cubicBezTo>
                    <a:lnTo>
                      <a:pt x="2765" y="512"/>
                    </a:lnTo>
                    <a:lnTo>
                      <a:pt x="2803" y="485"/>
                    </a:lnTo>
                    <a:lnTo>
                      <a:pt x="2787" y="533"/>
                    </a:lnTo>
                    <a:cubicBezTo>
                      <a:pt x="2782" y="549"/>
                      <a:pt x="2767" y="560"/>
                      <a:pt x="2749" y="560"/>
                    </a:cubicBezTo>
                    <a:lnTo>
                      <a:pt x="2733" y="560"/>
                    </a:lnTo>
                    <a:lnTo>
                      <a:pt x="2717" y="560"/>
                    </a:lnTo>
                    <a:lnTo>
                      <a:pt x="2753" y="538"/>
                    </a:lnTo>
                    <a:lnTo>
                      <a:pt x="2737" y="570"/>
                    </a:lnTo>
                    <a:cubicBezTo>
                      <a:pt x="2730" y="584"/>
                      <a:pt x="2717" y="592"/>
                      <a:pt x="2701" y="592"/>
                    </a:cubicBezTo>
                    <a:lnTo>
                      <a:pt x="2685" y="592"/>
                    </a:lnTo>
                    <a:lnTo>
                      <a:pt x="2714" y="581"/>
                    </a:lnTo>
                    <a:lnTo>
                      <a:pt x="2698" y="597"/>
                    </a:lnTo>
                    <a:cubicBezTo>
                      <a:pt x="2695" y="600"/>
                      <a:pt x="2691" y="602"/>
                      <a:pt x="2687" y="604"/>
                    </a:cubicBezTo>
                    <a:lnTo>
                      <a:pt x="2655" y="620"/>
                    </a:lnTo>
                    <a:cubicBezTo>
                      <a:pt x="2650" y="623"/>
                      <a:pt x="2644" y="624"/>
                      <a:pt x="2637" y="624"/>
                    </a:cubicBezTo>
                    <a:lnTo>
                      <a:pt x="2621" y="624"/>
                    </a:lnTo>
                    <a:lnTo>
                      <a:pt x="2605" y="624"/>
                    </a:lnTo>
                    <a:lnTo>
                      <a:pt x="2589" y="624"/>
                    </a:lnTo>
                    <a:lnTo>
                      <a:pt x="2618" y="613"/>
                    </a:lnTo>
                    <a:lnTo>
                      <a:pt x="2602" y="629"/>
                    </a:lnTo>
                    <a:lnTo>
                      <a:pt x="2586" y="645"/>
                    </a:lnTo>
                    <a:lnTo>
                      <a:pt x="2595" y="629"/>
                    </a:lnTo>
                    <a:lnTo>
                      <a:pt x="2579" y="677"/>
                    </a:lnTo>
                    <a:cubicBezTo>
                      <a:pt x="2574" y="693"/>
                      <a:pt x="2559" y="704"/>
                      <a:pt x="2541" y="704"/>
                    </a:cubicBezTo>
                    <a:lnTo>
                      <a:pt x="2525" y="704"/>
                    </a:lnTo>
                    <a:lnTo>
                      <a:pt x="2493" y="704"/>
                    </a:lnTo>
                    <a:lnTo>
                      <a:pt x="2531" y="677"/>
                    </a:lnTo>
                    <a:lnTo>
                      <a:pt x="2515" y="725"/>
                    </a:lnTo>
                    <a:cubicBezTo>
                      <a:pt x="2510" y="741"/>
                      <a:pt x="2495" y="752"/>
                      <a:pt x="2477" y="752"/>
                    </a:cubicBezTo>
                    <a:lnTo>
                      <a:pt x="2461" y="752"/>
                    </a:lnTo>
                    <a:lnTo>
                      <a:pt x="2445" y="752"/>
                    </a:lnTo>
                    <a:lnTo>
                      <a:pt x="2481" y="730"/>
                    </a:lnTo>
                    <a:lnTo>
                      <a:pt x="2465" y="762"/>
                    </a:lnTo>
                    <a:cubicBezTo>
                      <a:pt x="2458" y="776"/>
                      <a:pt x="2445" y="784"/>
                      <a:pt x="2429" y="784"/>
                    </a:cubicBezTo>
                    <a:lnTo>
                      <a:pt x="2413" y="784"/>
                    </a:lnTo>
                    <a:lnTo>
                      <a:pt x="2397" y="784"/>
                    </a:lnTo>
                    <a:lnTo>
                      <a:pt x="2426" y="773"/>
                    </a:lnTo>
                    <a:lnTo>
                      <a:pt x="2410" y="789"/>
                    </a:lnTo>
                    <a:cubicBezTo>
                      <a:pt x="2402" y="796"/>
                      <a:pt x="2392" y="800"/>
                      <a:pt x="2381" y="800"/>
                    </a:cubicBezTo>
                    <a:lnTo>
                      <a:pt x="2349" y="800"/>
                    </a:lnTo>
                    <a:lnTo>
                      <a:pt x="2385" y="778"/>
                    </a:lnTo>
                    <a:lnTo>
                      <a:pt x="2369" y="810"/>
                    </a:lnTo>
                    <a:cubicBezTo>
                      <a:pt x="2362" y="824"/>
                      <a:pt x="2349" y="832"/>
                      <a:pt x="2333" y="832"/>
                    </a:cubicBezTo>
                    <a:lnTo>
                      <a:pt x="2317" y="832"/>
                    </a:lnTo>
                    <a:lnTo>
                      <a:pt x="2346" y="821"/>
                    </a:lnTo>
                    <a:lnTo>
                      <a:pt x="2330" y="837"/>
                    </a:lnTo>
                    <a:lnTo>
                      <a:pt x="2314" y="853"/>
                    </a:lnTo>
                    <a:lnTo>
                      <a:pt x="2298" y="869"/>
                    </a:lnTo>
                    <a:cubicBezTo>
                      <a:pt x="2290" y="876"/>
                      <a:pt x="2280" y="880"/>
                      <a:pt x="2269" y="880"/>
                    </a:cubicBezTo>
                    <a:lnTo>
                      <a:pt x="2253" y="880"/>
                    </a:lnTo>
                    <a:lnTo>
                      <a:pt x="2237" y="880"/>
                    </a:lnTo>
                    <a:lnTo>
                      <a:pt x="2205" y="880"/>
                    </a:lnTo>
                    <a:lnTo>
                      <a:pt x="2234" y="869"/>
                    </a:lnTo>
                    <a:lnTo>
                      <a:pt x="2218" y="885"/>
                    </a:lnTo>
                    <a:cubicBezTo>
                      <a:pt x="2210" y="892"/>
                      <a:pt x="2200" y="896"/>
                      <a:pt x="2189" y="896"/>
                    </a:cubicBezTo>
                    <a:lnTo>
                      <a:pt x="2173" y="896"/>
                    </a:lnTo>
                    <a:lnTo>
                      <a:pt x="2157" y="896"/>
                    </a:lnTo>
                    <a:lnTo>
                      <a:pt x="2141" y="896"/>
                    </a:lnTo>
                    <a:lnTo>
                      <a:pt x="2125" y="896"/>
                    </a:lnTo>
                    <a:lnTo>
                      <a:pt x="2154" y="885"/>
                    </a:lnTo>
                    <a:lnTo>
                      <a:pt x="2138" y="901"/>
                    </a:lnTo>
                    <a:cubicBezTo>
                      <a:pt x="2130" y="908"/>
                      <a:pt x="2120" y="912"/>
                      <a:pt x="2109" y="912"/>
                    </a:cubicBezTo>
                    <a:lnTo>
                      <a:pt x="2093" y="912"/>
                    </a:lnTo>
                    <a:lnTo>
                      <a:pt x="2111" y="908"/>
                    </a:lnTo>
                    <a:lnTo>
                      <a:pt x="2079" y="924"/>
                    </a:lnTo>
                    <a:cubicBezTo>
                      <a:pt x="2074" y="927"/>
                      <a:pt x="2068" y="928"/>
                      <a:pt x="2061" y="928"/>
                    </a:cubicBezTo>
                    <a:lnTo>
                      <a:pt x="2045" y="928"/>
                    </a:lnTo>
                    <a:lnTo>
                      <a:pt x="2081" y="906"/>
                    </a:lnTo>
                    <a:lnTo>
                      <a:pt x="2065" y="938"/>
                    </a:lnTo>
                    <a:cubicBezTo>
                      <a:pt x="2063" y="942"/>
                      <a:pt x="2061" y="946"/>
                      <a:pt x="2058" y="949"/>
                    </a:cubicBezTo>
                    <a:lnTo>
                      <a:pt x="2042" y="965"/>
                    </a:lnTo>
                    <a:lnTo>
                      <a:pt x="2026" y="981"/>
                    </a:lnTo>
                    <a:lnTo>
                      <a:pt x="2010" y="997"/>
                    </a:lnTo>
                    <a:lnTo>
                      <a:pt x="2017" y="986"/>
                    </a:lnTo>
                    <a:lnTo>
                      <a:pt x="2001" y="1018"/>
                    </a:lnTo>
                    <a:cubicBezTo>
                      <a:pt x="1994" y="1032"/>
                      <a:pt x="1981" y="1040"/>
                      <a:pt x="1965" y="1040"/>
                    </a:cubicBezTo>
                    <a:lnTo>
                      <a:pt x="1949" y="1040"/>
                    </a:lnTo>
                    <a:lnTo>
                      <a:pt x="1983" y="1023"/>
                    </a:lnTo>
                    <a:lnTo>
                      <a:pt x="1951" y="1071"/>
                    </a:lnTo>
                    <a:cubicBezTo>
                      <a:pt x="1943" y="1082"/>
                      <a:pt x="1931" y="1088"/>
                      <a:pt x="1917" y="1088"/>
                    </a:cubicBezTo>
                    <a:lnTo>
                      <a:pt x="1901" y="1088"/>
                    </a:lnTo>
                    <a:lnTo>
                      <a:pt x="1930" y="1077"/>
                    </a:lnTo>
                    <a:lnTo>
                      <a:pt x="1914" y="1093"/>
                    </a:lnTo>
                    <a:lnTo>
                      <a:pt x="1921" y="1082"/>
                    </a:lnTo>
                    <a:lnTo>
                      <a:pt x="1905" y="1114"/>
                    </a:lnTo>
                    <a:cubicBezTo>
                      <a:pt x="1898" y="1128"/>
                      <a:pt x="1885" y="1136"/>
                      <a:pt x="1869" y="1136"/>
                    </a:cubicBezTo>
                    <a:lnTo>
                      <a:pt x="1853" y="1136"/>
                    </a:lnTo>
                    <a:lnTo>
                      <a:pt x="1882" y="1125"/>
                    </a:lnTo>
                    <a:lnTo>
                      <a:pt x="1866" y="1141"/>
                    </a:lnTo>
                    <a:cubicBezTo>
                      <a:pt x="1858" y="1148"/>
                      <a:pt x="1848" y="1152"/>
                      <a:pt x="1837" y="1152"/>
                    </a:cubicBezTo>
                    <a:lnTo>
                      <a:pt x="1821" y="1152"/>
                    </a:lnTo>
                    <a:lnTo>
                      <a:pt x="1850" y="1141"/>
                    </a:lnTo>
                    <a:lnTo>
                      <a:pt x="1834" y="1157"/>
                    </a:lnTo>
                    <a:cubicBezTo>
                      <a:pt x="1826" y="1164"/>
                      <a:pt x="1816" y="1168"/>
                      <a:pt x="1805" y="1168"/>
                    </a:cubicBezTo>
                    <a:lnTo>
                      <a:pt x="1773" y="1168"/>
                    </a:lnTo>
                    <a:lnTo>
                      <a:pt x="1802" y="1157"/>
                    </a:lnTo>
                    <a:lnTo>
                      <a:pt x="1786" y="1173"/>
                    </a:lnTo>
                    <a:cubicBezTo>
                      <a:pt x="1778" y="1180"/>
                      <a:pt x="1768" y="1184"/>
                      <a:pt x="1757" y="1184"/>
                    </a:cubicBezTo>
                    <a:lnTo>
                      <a:pt x="1741" y="1184"/>
                    </a:lnTo>
                    <a:lnTo>
                      <a:pt x="1725" y="1184"/>
                    </a:lnTo>
                    <a:lnTo>
                      <a:pt x="1761" y="1162"/>
                    </a:lnTo>
                    <a:lnTo>
                      <a:pt x="1745" y="1194"/>
                    </a:lnTo>
                    <a:cubicBezTo>
                      <a:pt x="1738" y="1208"/>
                      <a:pt x="1725" y="1216"/>
                      <a:pt x="1709" y="1216"/>
                    </a:cubicBezTo>
                    <a:lnTo>
                      <a:pt x="1693" y="1216"/>
                    </a:lnTo>
                    <a:lnTo>
                      <a:pt x="1677" y="1216"/>
                    </a:lnTo>
                    <a:lnTo>
                      <a:pt x="1661" y="1216"/>
                    </a:lnTo>
                    <a:lnTo>
                      <a:pt x="1695" y="1199"/>
                    </a:lnTo>
                    <a:lnTo>
                      <a:pt x="1663" y="1247"/>
                    </a:lnTo>
                    <a:cubicBezTo>
                      <a:pt x="1655" y="1258"/>
                      <a:pt x="1643" y="1264"/>
                      <a:pt x="1629" y="1264"/>
                    </a:cubicBezTo>
                    <a:lnTo>
                      <a:pt x="1613" y="1264"/>
                    </a:lnTo>
                    <a:lnTo>
                      <a:pt x="1642" y="1253"/>
                    </a:lnTo>
                    <a:lnTo>
                      <a:pt x="1626" y="1269"/>
                    </a:lnTo>
                    <a:lnTo>
                      <a:pt x="1610" y="1285"/>
                    </a:lnTo>
                    <a:cubicBezTo>
                      <a:pt x="1602" y="1292"/>
                      <a:pt x="1592" y="1296"/>
                      <a:pt x="1581" y="1296"/>
                    </a:cubicBezTo>
                    <a:lnTo>
                      <a:pt x="1565" y="1296"/>
                    </a:lnTo>
                    <a:lnTo>
                      <a:pt x="1594" y="1285"/>
                    </a:lnTo>
                    <a:lnTo>
                      <a:pt x="1578" y="1301"/>
                    </a:lnTo>
                    <a:cubicBezTo>
                      <a:pt x="1570" y="1308"/>
                      <a:pt x="1560" y="1312"/>
                      <a:pt x="1549" y="1312"/>
                    </a:cubicBezTo>
                    <a:lnTo>
                      <a:pt x="1533" y="1312"/>
                    </a:lnTo>
                    <a:lnTo>
                      <a:pt x="1517" y="1312"/>
                    </a:lnTo>
                    <a:lnTo>
                      <a:pt x="1546" y="1301"/>
                    </a:lnTo>
                    <a:lnTo>
                      <a:pt x="1514" y="1333"/>
                    </a:lnTo>
                    <a:cubicBezTo>
                      <a:pt x="1506" y="1340"/>
                      <a:pt x="1496" y="1344"/>
                      <a:pt x="1485" y="1344"/>
                    </a:cubicBezTo>
                    <a:lnTo>
                      <a:pt x="1469" y="1344"/>
                    </a:lnTo>
                    <a:lnTo>
                      <a:pt x="1505" y="1322"/>
                    </a:lnTo>
                    <a:lnTo>
                      <a:pt x="1489" y="1354"/>
                    </a:lnTo>
                    <a:cubicBezTo>
                      <a:pt x="1487" y="1358"/>
                      <a:pt x="1485" y="1362"/>
                      <a:pt x="1482" y="1365"/>
                    </a:cubicBezTo>
                    <a:lnTo>
                      <a:pt x="1466" y="1381"/>
                    </a:lnTo>
                    <a:lnTo>
                      <a:pt x="1450" y="1397"/>
                    </a:lnTo>
                    <a:lnTo>
                      <a:pt x="1434" y="1413"/>
                    </a:lnTo>
                    <a:cubicBezTo>
                      <a:pt x="1426" y="1420"/>
                      <a:pt x="1416" y="1424"/>
                      <a:pt x="1405" y="1424"/>
                    </a:cubicBezTo>
                    <a:lnTo>
                      <a:pt x="1389" y="1424"/>
                    </a:lnTo>
                    <a:lnTo>
                      <a:pt x="1373" y="1424"/>
                    </a:lnTo>
                    <a:lnTo>
                      <a:pt x="1341" y="1424"/>
                    </a:lnTo>
                    <a:lnTo>
                      <a:pt x="1377" y="1402"/>
                    </a:lnTo>
                    <a:lnTo>
                      <a:pt x="1361" y="1434"/>
                    </a:lnTo>
                    <a:cubicBezTo>
                      <a:pt x="1354" y="1448"/>
                      <a:pt x="1341" y="1456"/>
                      <a:pt x="1325" y="1456"/>
                    </a:cubicBezTo>
                    <a:lnTo>
                      <a:pt x="1309" y="1456"/>
                    </a:lnTo>
                    <a:lnTo>
                      <a:pt x="1338" y="1445"/>
                    </a:lnTo>
                    <a:lnTo>
                      <a:pt x="1322" y="1461"/>
                    </a:lnTo>
                    <a:lnTo>
                      <a:pt x="1306" y="1477"/>
                    </a:lnTo>
                    <a:lnTo>
                      <a:pt x="1290" y="1493"/>
                    </a:lnTo>
                    <a:cubicBezTo>
                      <a:pt x="1282" y="1500"/>
                      <a:pt x="1272" y="1504"/>
                      <a:pt x="1261" y="1504"/>
                    </a:cubicBezTo>
                    <a:lnTo>
                      <a:pt x="1245" y="1504"/>
                    </a:lnTo>
                    <a:lnTo>
                      <a:pt x="1274" y="1493"/>
                    </a:lnTo>
                    <a:lnTo>
                      <a:pt x="1258" y="1509"/>
                    </a:lnTo>
                    <a:cubicBezTo>
                      <a:pt x="1255" y="1512"/>
                      <a:pt x="1251" y="1514"/>
                      <a:pt x="1247" y="1516"/>
                    </a:cubicBezTo>
                    <a:lnTo>
                      <a:pt x="1215" y="1532"/>
                    </a:lnTo>
                    <a:lnTo>
                      <a:pt x="1226" y="1525"/>
                    </a:lnTo>
                    <a:lnTo>
                      <a:pt x="1210" y="1541"/>
                    </a:lnTo>
                    <a:cubicBezTo>
                      <a:pt x="1202" y="1548"/>
                      <a:pt x="1192" y="1552"/>
                      <a:pt x="1181" y="1552"/>
                    </a:cubicBezTo>
                    <a:lnTo>
                      <a:pt x="1165" y="1552"/>
                    </a:lnTo>
                    <a:lnTo>
                      <a:pt x="1149" y="1552"/>
                    </a:lnTo>
                    <a:lnTo>
                      <a:pt x="1178" y="1541"/>
                    </a:lnTo>
                    <a:lnTo>
                      <a:pt x="1162" y="1557"/>
                    </a:lnTo>
                    <a:lnTo>
                      <a:pt x="1169" y="1546"/>
                    </a:lnTo>
                    <a:lnTo>
                      <a:pt x="1153" y="1578"/>
                    </a:lnTo>
                    <a:lnTo>
                      <a:pt x="1137" y="1610"/>
                    </a:lnTo>
                    <a:cubicBezTo>
                      <a:pt x="1130" y="1624"/>
                      <a:pt x="1117" y="1632"/>
                      <a:pt x="1101" y="1632"/>
                    </a:cubicBezTo>
                    <a:lnTo>
                      <a:pt x="1085" y="1632"/>
                    </a:lnTo>
                    <a:lnTo>
                      <a:pt x="1114" y="1621"/>
                    </a:lnTo>
                    <a:lnTo>
                      <a:pt x="1082" y="1653"/>
                    </a:lnTo>
                    <a:cubicBezTo>
                      <a:pt x="1074" y="1660"/>
                      <a:pt x="1064" y="1664"/>
                      <a:pt x="1053" y="1664"/>
                    </a:cubicBezTo>
                    <a:lnTo>
                      <a:pt x="1037" y="1664"/>
                    </a:lnTo>
                    <a:lnTo>
                      <a:pt x="1066" y="1653"/>
                    </a:lnTo>
                    <a:lnTo>
                      <a:pt x="1050" y="1669"/>
                    </a:lnTo>
                    <a:cubicBezTo>
                      <a:pt x="1042" y="1676"/>
                      <a:pt x="1032" y="1680"/>
                      <a:pt x="1021" y="1680"/>
                    </a:cubicBezTo>
                    <a:lnTo>
                      <a:pt x="1005" y="1680"/>
                    </a:lnTo>
                    <a:lnTo>
                      <a:pt x="989" y="1680"/>
                    </a:lnTo>
                    <a:lnTo>
                      <a:pt x="1018" y="1669"/>
                    </a:lnTo>
                    <a:lnTo>
                      <a:pt x="1002" y="1685"/>
                    </a:lnTo>
                    <a:lnTo>
                      <a:pt x="1009" y="1674"/>
                    </a:lnTo>
                    <a:lnTo>
                      <a:pt x="993" y="1706"/>
                    </a:lnTo>
                    <a:cubicBezTo>
                      <a:pt x="991" y="1710"/>
                      <a:pt x="989" y="1714"/>
                      <a:pt x="986" y="1717"/>
                    </a:cubicBezTo>
                    <a:lnTo>
                      <a:pt x="970" y="1733"/>
                    </a:lnTo>
                    <a:cubicBezTo>
                      <a:pt x="967" y="1736"/>
                      <a:pt x="963" y="1738"/>
                      <a:pt x="959" y="1740"/>
                    </a:cubicBezTo>
                    <a:lnTo>
                      <a:pt x="927" y="1756"/>
                    </a:lnTo>
                    <a:cubicBezTo>
                      <a:pt x="922" y="1759"/>
                      <a:pt x="916" y="1760"/>
                      <a:pt x="909" y="1760"/>
                    </a:cubicBezTo>
                    <a:lnTo>
                      <a:pt x="893" y="1760"/>
                    </a:lnTo>
                    <a:lnTo>
                      <a:pt x="877" y="1760"/>
                    </a:lnTo>
                    <a:lnTo>
                      <a:pt x="861" y="1760"/>
                    </a:lnTo>
                    <a:lnTo>
                      <a:pt x="845" y="1760"/>
                    </a:lnTo>
                    <a:lnTo>
                      <a:pt x="881" y="1738"/>
                    </a:lnTo>
                    <a:lnTo>
                      <a:pt x="865" y="1770"/>
                    </a:lnTo>
                    <a:cubicBezTo>
                      <a:pt x="863" y="1774"/>
                      <a:pt x="861" y="1778"/>
                      <a:pt x="858" y="1781"/>
                    </a:cubicBezTo>
                    <a:lnTo>
                      <a:pt x="842" y="1797"/>
                    </a:lnTo>
                    <a:cubicBezTo>
                      <a:pt x="834" y="1804"/>
                      <a:pt x="824" y="1808"/>
                      <a:pt x="813" y="1808"/>
                    </a:cubicBezTo>
                    <a:lnTo>
                      <a:pt x="797" y="1808"/>
                    </a:lnTo>
                    <a:lnTo>
                      <a:pt x="765" y="1808"/>
                    </a:lnTo>
                    <a:lnTo>
                      <a:pt x="801" y="1786"/>
                    </a:lnTo>
                    <a:lnTo>
                      <a:pt x="785" y="1818"/>
                    </a:lnTo>
                    <a:cubicBezTo>
                      <a:pt x="783" y="1822"/>
                      <a:pt x="781" y="1826"/>
                      <a:pt x="778" y="1829"/>
                    </a:cubicBezTo>
                    <a:lnTo>
                      <a:pt x="762" y="1845"/>
                    </a:lnTo>
                    <a:cubicBezTo>
                      <a:pt x="754" y="1852"/>
                      <a:pt x="744" y="1856"/>
                      <a:pt x="733" y="1856"/>
                    </a:cubicBezTo>
                    <a:lnTo>
                      <a:pt x="717" y="1856"/>
                    </a:lnTo>
                    <a:lnTo>
                      <a:pt x="753" y="1834"/>
                    </a:lnTo>
                    <a:lnTo>
                      <a:pt x="737" y="1866"/>
                    </a:lnTo>
                    <a:lnTo>
                      <a:pt x="721" y="1898"/>
                    </a:lnTo>
                    <a:cubicBezTo>
                      <a:pt x="714" y="1912"/>
                      <a:pt x="701" y="1920"/>
                      <a:pt x="685" y="1920"/>
                    </a:cubicBezTo>
                    <a:lnTo>
                      <a:pt x="669" y="1920"/>
                    </a:lnTo>
                    <a:lnTo>
                      <a:pt x="698" y="1909"/>
                    </a:lnTo>
                    <a:lnTo>
                      <a:pt x="682" y="1925"/>
                    </a:lnTo>
                    <a:cubicBezTo>
                      <a:pt x="674" y="1932"/>
                      <a:pt x="664" y="1936"/>
                      <a:pt x="653" y="1936"/>
                    </a:cubicBezTo>
                    <a:lnTo>
                      <a:pt x="621" y="1936"/>
                    </a:lnTo>
                    <a:lnTo>
                      <a:pt x="650" y="1925"/>
                    </a:lnTo>
                    <a:lnTo>
                      <a:pt x="634" y="1941"/>
                    </a:lnTo>
                    <a:lnTo>
                      <a:pt x="618" y="1957"/>
                    </a:lnTo>
                    <a:lnTo>
                      <a:pt x="602" y="1973"/>
                    </a:lnTo>
                    <a:cubicBezTo>
                      <a:pt x="594" y="1980"/>
                      <a:pt x="584" y="1984"/>
                      <a:pt x="573" y="1984"/>
                    </a:cubicBezTo>
                    <a:lnTo>
                      <a:pt x="557" y="1984"/>
                    </a:lnTo>
                    <a:lnTo>
                      <a:pt x="586" y="1973"/>
                    </a:lnTo>
                    <a:lnTo>
                      <a:pt x="570" y="1989"/>
                    </a:lnTo>
                    <a:lnTo>
                      <a:pt x="554" y="2005"/>
                    </a:lnTo>
                    <a:lnTo>
                      <a:pt x="538" y="2021"/>
                    </a:lnTo>
                    <a:cubicBezTo>
                      <a:pt x="535" y="2024"/>
                      <a:pt x="531" y="2026"/>
                      <a:pt x="527" y="2028"/>
                    </a:cubicBezTo>
                    <a:lnTo>
                      <a:pt x="495" y="2044"/>
                    </a:lnTo>
                    <a:lnTo>
                      <a:pt x="506" y="2037"/>
                    </a:lnTo>
                    <a:lnTo>
                      <a:pt x="490" y="2053"/>
                    </a:lnTo>
                    <a:lnTo>
                      <a:pt x="474" y="2069"/>
                    </a:lnTo>
                    <a:cubicBezTo>
                      <a:pt x="466" y="2076"/>
                      <a:pt x="456" y="2080"/>
                      <a:pt x="445" y="2080"/>
                    </a:cubicBezTo>
                    <a:lnTo>
                      <a:pt x="429" y="2080"/>
                    </a:lnTo>
                    <a:lnTo>
                      <a:pt x="458" y="2069"/>
                    </a:lnTo>
                    <a:lnTo>
                      <a:pt x="442" y="2085"/>
                    </a:lnTo>
                    <a:cubicBezTo>
                      <a:pt x="434" y="2092"/>
                      <a:pt x="424" y="2096"/>
                      <a:pt x="413" y="2096"/>
                    </a:cubicBezTo>
                    <a:lnTo>
                      <a:pt x="397" y="2096"/>
                    </a:lnTo>
                    <a:lnTo>
                      <a:pt x="381" y="2096"/>
                    </a:lnTo>
                    <a:lnTo>
                      <a:pt x="410" y="2085"/>
                    </a:lnTo>
                    <a:lnTo>
                      <a:pt x="394" y="2101"/>
                    </a:lnTo>
                    <a:lnTo>
                      <a:pt x="362" y="2133"/>
                    </a:lnTo>
                    <a:cubicBezTo>
                      <a:pt x="354" y="2140"/>
                      <a:pt x="344" y="2144"/>
                      <a:pt x="333" y="2144"/>
                    </a:cubicBezTo>
                    <a:lnTo>
                      <a:pt x="317" y="2144"/>
                    </a:lnTo>
                    <a:lnTo>
                      <a:pt x="301" y="2144"/>
                    </a:lnTo>
                    <a:lnTo>
                      <a:pt x="285" y="2144"/>
                    </a:lnTo>
                    <a:lnTo>
                      <a:pt x="314" y="2133"/>
                    </a:lnTo>
                    <a:lnTo>
                      <a:pt x="298" y="2149"/>
                    </a:lnTo>
                    <a:cubicBezTo>
                      <a:pt x="290" y="2156"/>
                      <a:pt x="280" y="2160"/>
                      <a:pt x="269" y="2160"/>
                    </a:cubicBezTo>
                    <a:lnTo>
                      <a:pt x="253" y="2160"/>
                    </a:lnTo>
                    <a:lnTo>
                      <a:pt x="237" y="2160"/>
                    </a:lnTo>
                    <a:lnTo>
                      <a:pt x="221" y="2160"/>
                    </a:lnTo>
                    <a:lnTo>
                      <a:pt x="239" y="2156"/>
                    </a:lnTo>
                    <a:lnTo>
                      <a:pt x="207" y="2172"/>
                    </a:lnTo>
                    <a:lnTo>
                      <a:pt x="218" y="2165"/>
                    </a:lnTo>
                    <a:lnTo>
                      <a:pt x="202" y="2181"/>
                    </a:lnTo>
                    <a:lnTo>
                      <a:pt x="209" y="2170"/>
                    </a:lnTo>
                    <a:lnTo>
                      <a:pt x="193" y="2202"/>
                    </a:lnTo>
                    <a:cubicBezTo>
                      <a:pt x="186" y="2216"/>
                      <a:pt x="173" y="2224"/>
                      <a:pt x="157" y="2224"/>
                    </a:cubicBezTo>
                    <a:lnTo>
                      <a:pt x="141" y="2224"/>
                    </a:lnTo>
                    <a:lnTo>
                      <a:pt x="177" y="2202"/>
                    </a:lnTo>
                    <a:lnTo>
                      <a:pt x="161" y="2234"/>
                    </a:lnTo>
                    <a:cubicBezTo>
                      <a:pt x="154" y="2248"/>
                      <a:pt x="141" y="2256"/>
                      <a:pt x="125" y="2256"/>
                    </a:cubicBezTo>
                    <a:lnTo>
                      <a:pt x="109" y="2256"/>
                    </a:lnTo>
                    <a:lnTo>
                      <a:pt x="138" y="2245"/>
                    </a:lnTo>
                    <a:lnTo>
                      <a:pt x="122" y="2261"/>
                    </a:lnTo>
                    <a:lnTo>
                      <a:pt x="106" y="2277"/>
                    </a:lnTo>
                    <a:cubicBezTo>
                      <a:pt x="103" y="2280"/>
                      <a:pt x="99" y="2282"/>
                      <a:pt x="95" y="2284"/>
                    </a:cubicBezTo>
                    <a:lnTo>
                      <a:pt x="63" y="2300"/>
                    </a:lnTo>
                    <a:cubicBezTo>
                      <a:pt x="44" y="2310"/>
                      <a:pt x="20" y="2302"/>
                      <a:pt x="10" y="2282"/>
                    </a:cubicBezTo>
                    <a:cubicBezTo>
                      <a:pt x="0" y="2263"/>
                      <a:pt x="8" y="2239"/>
                      <a:pt x="28" y="2229"/>
                    </a:cubicBezTo>
                    <a:close/>
                  </a:path>
                </a:pathLst>
              </a:custGeom>
              <a:grpFill/>
              <a:ln w="6350" cap="flat">
                <a:noFill/>
                <a:prstDash val="solid"/>
                <a:bevel/>
                <a:headEnd/>
                <a:tailEnd/>
              </a:ln>
            </p:spPr>
            <p:txBody>
              <a:bodyPr vert="horz" wrap="square" lIns="91440" tIns="45720" rIns="91440" bIns="45720" numCol="1" anchor="t" anchorCtr="0" compatLnSpc="1">
                <a:prstTxWarp prst="textNoShape">
                  <a:avLst/>
                </a:prstTxWarp>
              </a:bodyPr>
              <a:lstStyle/>
              <a:p>
                <a:endParaRPr lang="en-US" sz="1200" dirty="0">
                  <a:solidFill>
                    <a:srgbClr val="000000"/>
                  </a:solidFill>
                </a:endParaRPr>
              </a:p>
            </p:txBody>
          </p:sp>
          <p:sp>
            <p:nvSpPr>
              <p:cNvPr id="171" name="Freeform 13"/>
              <p:cNvSpPr>
                <a:spLocks/>
              </p:cNvSpPr>
              <p:nvPr/>
            </p:nvSpPr>
            <p:spPr bwMode="auto">
              <a:xfrm>
                <a:off x="7274038" y="2758266"/>
                <a:ext cx="971825" cy="679113"/>
              </a:xfrm>
              <a:custGeom>
                <a:avLst/>
                <a:gdLst>
                  <a:gd name="T0" fmla="*/ 168 w 3696"/>
                  <a:gd name="T1" fmla="*/ 2064 h 2160"/>
                  <a:gd name="T2" fmla="*/ 309 w 3696"/>
                  <a:gd name="T3" fmla="*/ 2087 h 2160"/>
                  <a:gd name="T4" fmla="*/ 389 w 3696"/>
                  <a:gd name="T5" fmla="*/ 2007 h 2160"/>
                  <a:gd name="T6" fmla="*/ 552 w 3696"/>
                  <a:gd name="T7" fmla="*/ 1920 h 2160"/>
                  <a:gd name="T8" fmla="*/ 664 w 3696"/>
                  <a:gd name="T9" fmla="*/ 1872 h 2160"/>
                  <a:gd name="T10" fmla="*/ 727 w 3696"/>
                  <a:gd name="T11" fmla="*/ 1781 h 2160"/>
                  <a:gd name="T12" fmla="*/ 837 w 3696"/>
                  <a:gd name="T13" fmla="*/ 1751 h 2160"/>
                  <a:gd name="T14" fmla="*/ 965 w 3696"/>
                  <a:gd name="T15" fmla="*/ 1671 h 2160"/>
                  <a:gd name="T16" fmla="*/ 1077 w 3696"/>
                  <a:gd name="T17" fmla="*/ 1623 h 2160"/>
                  <a:gd name="T18" fmla="*/ 1189 w 3696"/>
                  <a:gd name="T19" fmla="*/ 1511 h 2160"/>
                  <a:gd name="T20" fmla="*/ 1276 w 3696"/>
                  <a:gd name="T21" fmla="*/ 1372 h 2160"/>
                  <a:gd name="T22" fmla="*/ 1381 w 3696"/>
                  <a:gd name="T23" fmla="*/ 1335 h 2160"/>
                  <a:gd name="T24" fmla="*/ 1528 w 3696"/>
                  <a:gd name="T25" fmla="*/ 1200 h 2160"/>
                  <a:gd name="T26" fmla="*/ 1640 w 3696"/>
                  <a:gd name="T27" fmla="*/ 1104 h 2160"/>
                  <a:gd name="T28" fmla="*/ 1735 w 3696"/>
                  <a:gd name="T29" fmla="*/ 1077 h 2160"/>
                  <a:gd name="T30" fmla="*/ 1864 w 3696"/>
                  <a:gd name="T31" fmla="*/ 992 h 2160"/>
                  <a:gd name="T32" fmla="*/ 1976 w 3696"/>
                  <a:gd name="T33" fmla="*/ 896 h 2160"/>
                  <a:gd name="T34" fmla="*/ 2120 w 3696"/>
                  <a:gd name="T35" fmla="*/ 848 h 2160"/>
                  <a:gd name="T36" fmla="*/ 2264 w 3696"/>
                  <a:gd name="T37" fmla="*/ 816 h 2160"/>
                  <a:gd name="T38" fmla="*/ 2389 w 3696"/>
                  <a:gd name="T39" fmla="*/ 807 h 2160"/>
                  <a:gd name="T40" fmla="*/ 2520 w 3696"/>
                  <a:gd name="T41" fmla="*/ 640 h 2160"/>
                  <a:gd name="T42" fmla="*/ 2664 w 3696"/>
                  <a:gd name="T43" fmla="*/ 576 h 2160"/>
                  <a:gd name="T44" fmla="*/ 2744 w 3696"/>
                  <a:gd name="T45" fmla="*/ 480 h 2160"/>
                  <a:gd name="T46" fmla="*/ 2835 w 3696"/>
                  <a:gd name="T47" fmla="*/ 428 h 2160"/>
                  <a:gd name="T48" fmla="*/ 3016 w 3696"/>
                  <a:gd name="T49" fmla="*/ 384 h 2160"/>
                  <a:gd name="T50" fmla="*/ 3128 w 3696"/>
                  <a:gd name="T51" fmla="*/ 272 h 2160"/>
                  <a:gd name="T52" fmla="*/ 3304 w 3696"/>
                  <a:gd name="T53" fmla="*/ 272 h 2160"/>
                  <a:gd name="T54" fmla="*/ 3416 w 3696"/>
                  <a:gd name="T55" fmla="*/ 192 h 2160"/>
                  <a:gd name="T56" fmla="*/ 3493 w 3696"/>
                  <a:gd name="T57" fmla="*/ 103 h 2160"/>
                  <a:gd name="T58" fmla="*/ 3656 w 3696"/>
                  <a:gd name="T59" fmla="*/ 0 h 2160"/>
                  <a:gd name="T60" fmla="*/ 3544 w 3696"/>
                  <a:gd name="T61" fmla="*/ 128 h 2160"/>
                  <a:gd name="T62" fmla="*/ 3471 w 3696"/>
                  <a:gd name="T63" fmla="*/ 178 h 2160"/>
                  <a:gd name="T64" fmla="*/ 3336 w 3696"/>
                  <a:gd name="T65" fmla="*/ 352 h 2160"/>
                  <a:gd name="T66" fmla="*/ 3160 w 3696"/>
                  <a:gd name="T67" fmla="*/ 352 h 2160"/>
                  <a:gd name="T68" fmla="*/ 3068 w 3696"/>
                  <a:gd name="T69" fmla="*/ 442 h 2160"/>
                  <a:gd name="T70" fmla="*/ 2917 w 3696"/>
                  <a:gd name="T71" fmla="*/ 453 h 2160"/>
                  <a:gd name="T72" fmla="*/ 2796 w 3696"/>
                  <a:gd name="T73" fmla="*/ 506 h 2160"/>
                  <a:gd name="T74" fmla="*/ 2709 w 3696"/>
                  <a:gd name="T75" fmla="*/ 629 h 2160"/>
                  <a:gd name="T76" fmla="*/ 2552 w 3696"/>
                  <a:gd name="T77" fmla="*/ 720 h 2160"/>
                  <a:gd name="T78" fmla="*/ 2478 w 3696"/>
                  <a:gd name="T79" fmla="*/ 789 h 2160"/>
                  <a:gd name="T80" fmla="*/ 2296 w 3696"/>
                  <a:gd name="T81" fmla="*/ 896 h 2160"/>
                  <a:gd name="T82" fmla="*/ 2152 w 3696"/>
                  <a:gd name="T83" fmla="*/ 928 h 2160"/>
                  <a:gd name="T84" fmla="*/ 2008 w 3696"/>
                  <a:gd name="T85" fmla="*/ 976 h 2160"/>
                  <a:gd name="T86" fmla="*/ 1896 w 3696"/>
                  <a:gd name="T87" fmla="*/ 1072 h 2160"/>
                  <a:gd name="T88" fmla="*/ 1820 w 3696"/>
                  <a:gd name="T89" fmla="*/ 1114 h 2160"/>
                  <a:gd name="T90" fmla="*/ 1672 w 3696"/>
                  <a:gd name="T91" fmla="*/ 1184 h 2160"/>
                  <a:gd name="T92" fmla="*/ 1560 w 3696"/>
                  <a:gd name="T93" fmla="*/ 1280 h 2160"/>
                  <a:gd name="T94" fmla="*/ 1484 w 3696"/>
                  <a:gd name="T95" fmla="*/ 1306 h 2160"/>
                  <a:gd name="T96" fmla="*/ 1338 w 3696"/>
                  <a:gd name="T97" fmla="*/ 1420 h 2160"/>
                  <a:gd name="T98" fmla="*/ 1240 w 3696"/>
                  <a:gd name="T99" fmla="*/ 1536 h 2160"/>
                  <a:gd name="T100" fmla="*/ 1180 w 3696"/>
                  <a:gd name="T101" fmla="*/ 1594 h 2160"/>
                  <a:gd name="T102" fmla="*/ 1016 w 3696"/>
                  <a:gd name="T103" fmla="*/ 1696 h 2160"/>
                  <a:gd name="T104" fmla="*/ 888 w 3696"/>
                  <a:gd name="T105" fmla="*/ 1776 h 2160"/>
                  <a:gd name="T106" fmla="*/ 776 w 3696"/>
                  <a:gd name="T107" fmla="*/ 1840 h 2160"/>
                  <a:gd name="T108" fmla="*/ 716 w 3696"/>
                  <a:gd name="T109" fmla="*/ 1898 h 2160"/>
                  <a:gd name="T110" fmla="*/ 584 w 3696"/>
                  <a:gd name="T111" fmla="*/ 2000 h 2160"/>
                  <a:gd name="T112" fmla="*/ 440 w 3696"/>
                  <a:gd name="T113" fmla="*/ 2032 h 2160"/>
                  <a:gd name="T114" fmla="*/ 360 w 3696"/>
                  <a:gd name="T115" fmla="*/ 2112 h 2160"/>
                  <a:gd name="T116" fmla="*/ 216 w 3696"/>
                  <a:gd name="T117" fmla="*/ 2144 h 2160"/>
                  <a:gd name="T118" fmla="*/ 72 w 3696"/>
                  <a:gd name="T119" fmla="*/ 2160 h 2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96" h="2160">
                    <a:moveTo>
                      <a:pt x="40" y="2080"/>
                    </a:moveTo>
                    <a:lnTo>
                      <a:pt x="72" y="2080"/>
                    </a:lnTo>
                    <a:lnTo>
                      <a:pt x="88" y="2080"/>
                    </a:lnTo>
                    <a:lnTo>
                      <a:pt x="104" y="2080"/>
                    </a:lnTo>
                    <a:lnTo>
                      <a:pt x="120" y="2080"/>
                    </a:lnTo>
                    <a:lnTo>
                      <a:pt x="92" y="2092"/>
                    </a:lnTo>
                    <a:lnTo>
                      <a:pt x="108" y="2076"/>
                    </a:lnTo>
                    <a:cubicBezTo>
                      <a:pt x="116" y="2069"/>
                      <a:pt x="126" y="2064"/>
                      <a:pt x="136" y="2064"/>
                    </a:cubicBezTo>
                    <a:lnTo>
                      <a:pt x="152" y="2064"/>
                    </a:lnTo>
                    <a:lnTo>
                      <a:pt x="168" y="2064"/>
                    </a:lnTo>
                    <a:lnTo>
                      <a:pt x="200" y="2064"/>
                    </a:lnTo>
                    <a:lnTo>
                      <a:pt x="216" y="2064"/>
                    </a:lnTo>
                    <a:lnTo>
                      <a:pt x="232" y="2064"/>
                    </a:lnTo>
                    <a:lnTo>
                      <a:pt x="248" y="2064"/>
                    </a:lnTo>
                    <a:lnTo>
                      <a:pt x="264" y="2064"/>
                    </a:lnTo>
                    <a:lnTo>
                      <a:pt x="280" y="2064"/>
                    </a:lnTo>
                    <a:lnTo>
                      <a:pt x="296" y="2064"/>
                    </a:lnTo>
                    <a:lnTo>
                      <a:pt x="312" y="2064"/>
                    </a:lnTo>
                    <a:lnTo>
                      <a:pt x="344" y="2064"/>
                    </a:lnTo>
                    <a:lnTo>
                      <a:pt x="309" y="2087"/>
                    </a:lnTo>
                    <a:lnTo>
                      <a:pt x="325" y="2055"/>
                    </a:lnTo>
                    <a:cubicBezTo>
                      <a:pt x="331" y="2041"/>
                      <a:pt x="345" y="2032"/>
                      <a:pt x="360" y="2032"/>
                    </a:cubicBezTo>
                    <a:lnTo>
                      <a:pt x="376" y="2032"/>
                    </a:lnTo>
                    <a:lnTo>
                      <a:pt x="341" y="2055"/>
                    </a:lnTo>
                    <a:lnTo>
                      <a:pt x="357" y="2023"/>
                    </a:lnTo>
                    <a:cubicBezTo>
                      <a:pt x="359" y="2019"/>
                      <a:pt x="361" y="2015"/>
                      <a:pt x="364" y="2012"/>
                    </a:cubicBezTo>
                    <a:lnTo>
                      <a:pt x="380" y="1996"/>
                    </a:lnTo>
                    <a:cubicBezTo>
                      <a:pt x="388" y="1989"/>
                      <a:pt x="398" y="1984"/>
                      <a:pt x="408" y="1984"/>
                    </a:cubicBezTo>
                    <a:lnTo>
                      <a:pt x="424" y="1984"/>
                    </a:lnTo>
                    <a:lnTo>
                      <a:pt x="389" y="2007"/>
                    </a:lnTo>
                    <a:lnTo>
                      <a:pt x="405" y="1975"/>
                    </a:lnTo>
                    <a:cubicBezTo>
                      <a:pt x="411" y="1961"/>
                      <a:pt x="425" y="1952"/>
                      <a:pt x="440" y="1952"/>
                    </a:cubicBezTo>
                    <a:lnTo>
                      <a:pt x="456" y="1952"/>
                    </a:lnTo>
                    <a:lnTo>
                      <a:pt x="488" y="1952"/>
                    </a:lnTo>
                    <a:lnTo>
                      <a:pt x="504" y="1952"/>
                    </a:lnTo>
                    <a:lnTo>
                      <a:pt x="520" y="1952"/>
                    </a:lnTo>
                    <a:lnTo>
                      <a:pt x="536" y="1952"/>
                    </a:lnTo>
                    <a:lnTo>
                      <a:pt x="501" y="1975"/>
                    </a:lnTo>
                    <a:lnTo>
                      <a:pt x="517" y="1943"/>
                    </a:lnTo>
                    <a:cubicBezTo>
                      <a:pt x="523" y="1929"/>
                      <a:pt x="537" y="1920"/>
                      <a:pt x="552" y="1920"/>
                    </a:cubicBezTo>
                    <a:lnTo>
                      <a:pt x="568" y="1920"/>
                    </a:lnTo>
                    <a:lnTo>
                      <a:pt x="584" y="1920"/>
                    </a:lnTo>
                    <a:lnTo>
                      <a:pt x="549" y="1943"/>
                    </a:lnTo>
                    <a:lnTo>
                      <a:pt x="565" y="1911"/>
                    </a:lnTo>
                    <a:cubicBezTo>
                      <a:pt x="571" y="1897"/>
                      <a:pt x="585" y="1888"/>
                      <a:pt x="600" y="1888"/>
                    </a:cubicBezTo>
                    <a:lnTo>
                      <a:pt x="632" y="1888"/>
                    </a:lnTo>
                    <a:lnTo>
                      <a:pt x="604" y="1900"/>
                    </a:lnTo>
                    <a:lnTo>
                      <a:pt x="620" y="1884"/>
                    </a:lnTo>
                    <a:cubicBezTo>
                      <a:pt x="628" y="1877"/>
                      <a:pt x="638" y="1872"/>
                      <a:pt x="648" y="1872"/>
                    </a:cubicBezTo>
                    <a:lnTo>
                      <a:pt x="664" y="1872"/>
                    </a:lnTo>
                    <a:lnTo>
                      <a:pt x="629" y="1895"/>
                    </a:lnTo>
                    <a:lnTo>
                      <a:pt x="645" y="1863"/>
                    </a:lnTo>
                    <a:cubicBezTo>
                      <a:pt x="651" y="1849"/>
                      <a:pt x="665" y="1840"/>
                      <a:pt x="680" y="1840"/>
                    </a:cubicBezTo>
                    <a:lnTo>
                      <a:pt x="696" y="1840"/>
                    </a:lnTo>
                    <a:lnTo>
                      <a:pt x="661" y="1863"/>
                    </a:lnTo>
                    <a:lnTo>
                      <a:pt x="677" y="1831"/>
                    </a:lnTo>
                    <a:cubicBezTo>
                      <a:pt x="679" y="1827"/>
                      <a:pt x="681" y="1823"/>
                      <a:pt x="684" y="1820"/>
                    </a:cubicBezTo>
                    <a:lnTo>
                      <a:pt x="700" y="1804"/>
                    </a:lnTo>
                    <a:lnTo>
                      <a:pt x="716" y="1788"/>
                    </a:lnTo>
                    <a:cubicBezTo>
                      <a:pt x="719" y="1785"/>
                      <a:pt x="723" y="1783"/>
                      <a:pt x="727" y="1781"/>
                    </a:cubicBezTo>
                    <a:lnTo>
                      <a:pt x="759" y="1765"/>
                    </a:lnTo>
                    <a:cubicBezTo>
                      <a:pt x="764" y="1762"/>
                      <a:pt x="770" y="1760"/>
                      <a:pt x="776" y="1760"/>
                    </a:cubicBezTo>
                    <a:lnTo>
                      <a:pt x="792" y="1760"/>
                    </a:lnTo>
                    <a:lnTo>
                      <a:pt x="808" y="1760"/>
                    </a:lnTo>
                    <a:lnTo>
                      <a:pt x="824" y="1760"/>
                    </a:lnTo>
                    <a:lnTo>
                      <a:pt x="840" y="1760"/>
                    </a:lnTo>
                    <a:lnTo>
                      <a:pt x="812" y="1772"/>
                    </a:lnTo>
                    <a:lnTo>
                      <a:pt x="828" y="1756"/>
                    </a:lnTo>
                    <a:lnTo>
                      <a:pt x="844" y="1740"/>
                    </a:lnTo>
                    <a:lnTo>
                      <a:pt x="837" y="1751"/>
                    </a:lnTo>
                    <a:lnTo>
                      <a:pt x="853" y="1719"/>
                    </a:lnTo>
                    <a:cubicBezTo>
                      <a:pt x="859" y="1705"/>
                      <a:pt x="873" y="1696"/>
                      <a:pt x="888" y="1696"/>
                    </a:cubicBezTo>
                    <a:lnTo>
                      <a:pt x="920" y="1696"/>
                    </a:lnTo>
                    <a:lnTo>
                      <a:pt x="936" y="1696"/>
                    </a:lnTo>
                    <a:lnTo>
                      <a:pt x="952" y="1696"/>
                    </a:lnTo>
                    <a:lnTo>
                      <a:pt x="968" y="1696"/>
                    </a:lnTo>
                    <a:lnTo>
                      <a:pt x="984" y="1696"/>
                    </a:lnTo>
                    <a:lnTo>
                      <a:pt x="947" y="1724"/>
                    </a:lnTo>
                    <a:lnTo>
                      <a:pt x="963" y="1676"/>
                    </a:lnTo>
                    <a:cubicBezTo>
                      <a:pt x="963" y="1674"/>
                      <a:pt x="964" y="1672"/>
                      <a:pt x="965" y="1671"/>
                    </a:cubicBezTo>
                    <a:lnTo>
                      <a:pt x="981" y="1639"/>
                    </a:lnTo>
                    <a:cubicBezTo>
                      <a:pt x="987" y="1625"/>
                      <a:pt x="1001" y="1616"/>
                      <a:pt x="1016" y="1616"/>
                    </a:cubicBezTo>
                    <a:lnTo>
                      <a:pt x="1032" y="1616"/>
                    </a:lnTo>
                    <a:lnTo>
                      <a:pt x="1015" y="1621"/>
                    </a:lnTo>
                    <a:lnTo>
                      <a:pt x="1047" y="1605"/>
                    </a:lnTo>
                    <a:cubicBezTo>
                      <a:pt x="1052" y="1602"/>
                      <a:pt x="1058" y="1600"/>
                      <a:pt x="1064" y="1600"/>
                    </a:cubicBezTo>
                    <a:lnTo>
                      <a:pt x="1080" y="1600"/>
                    </a:lnTo>
                    <a:lnTo>
                      <a:pt x="1096" y="1600"/>
                    </a:lnTo>
                    <a:lnTo>
                      <a:pt x="1112" y="1600"/>
                    </a:lnTo>
                    <a:lnTo>
                      <a:pt x="1077" y="1623"/>
                    </a:lnTo>
                    <a:lnTo>
                      <a:pt x="1093" y="1591"/>
                    </a:lnTo>
                    <a:lnTo>
                      <a:pt x="1109" y="1559"/>
                    </a:lnTo>
                    <a:cubicBezTo>
                      <a:pt x="1115" y="1545"/>
                      <a:pt x="1129" y="1536"/>
                      <a:pt x="1144" y="1536"/>
                    </a:cubicBezTo>
                    <a:lnTo>
                      <a:pt x="1160" y="1536"/>
                    </a:lnTo>
                    <a:lnTo>
                      <a:pt x="1132" y="1548"/>
                    </a:lnTo>
                    <a:lnTo>
                      <a:pt x="1148" y="1532"/>
                    </a:lnTo>
                    <a:lnTo>
                      <a:pt x="1180" y="1500"/>
                    </a:lnTo>
                    <a:cubicBezTo>
                      <a:pt x="1188" y="1493"/>
                      <a:pt x="1198" y="1488"/>
                      <a:pt x="1208" y="1488"/>
                    </a:cubicBezTo>
                    <a:lnTo>
                      <a:pt x="1224" y="1488"/>
                    </a:lnTo>
                    <a:lnTo>
                      <a:pt x="1189" y="1511"/>
                    </a:lnTo>
                    <a:lnTo>
                      <a:pt x="1205" y="1479"/>
                    </a:lnTo>
                    <a:cubicBezTo>
                      <a:pt x="1211" y="1465"/>
                      <a:pt x="1225" y="1456"/>
                      <a:pt x="1240" y="1456"/>
                    </a:cubicBezTo>
                    <a:lnTo>
                      <a:pt x="1256" y="1456"/>
                    </a:lnTo>
                    <a:lnTo>
                      <a:pt x="1221" y="1479"/>
                    </a:lnTo>
                    <a:lnTo>
                      <a:pt x="1237" y="1447"/>
                    </a:lnTo>
                    <a:cubicBezTo>
                      <a:pt x="1239" y="1443"/>
                      <a:pt x="1241" y="1439"/>
                      <a:pt x="1244" y="1436"/>
                    </a:cubicBezTo>
                    <a:lnTo>
                      <a:pt x="1260" y="1420"/>
                    </a:lnTo>
                    <a:lnTo>
                      <a:pt x="1251" y="1436"/>
                    </a:lnTo>
                    <a:lnTo>
                      <a:pt x="1267" y="1388"/>
                    </a:lnTo>
                    <a:cubicBezTo>
                      <a:pt x="1268" y="1382"/>
                      <a:pt x="1272" y="1377"/>
                      <a:pt x="1276" y="1372"/>
                    </a:cubicBezTo>
                    <a:lnTo>
                      <a:pt x="1292" y="1356"/>
                    </a:lnTo>
                    <a:cubicBezTo>
                      <a:pt x="1295" y="1353"/>
                      <a:pt x="1299" y="1351"/>
                      <a:pt x="1303" y="1349"/>
                    </a:cubicBezTo>
                    <a:lnTo>
                      <a:pt x="1335" y="1333"/>
                    </a:lnTo>
                    <a:lnTo>
                      <a:pt x="1324" y="1340"/>
                    </a:lnTo>
                    <a:lnTo>
                      <a:pt x="1340" y="1324"/>
                    </a:lnTo>
                    <a:cubicBezTo>
                      <a:pt x="1348" y="1317"/>
                      <a:pt x="1358" y="1312"/>
                      <a:pt x="1368" y="1312"/>
                    </a:cubicBezTo>
                    <a:lnTo>
                      <a:pt x="1384" y="1312"/>
                    </a:lnTo>
                    <a:lnTo>
                      <a:pt x="1400" y="1312"/>
                    </a:lnTo>
                    <a:lnTo>
                      <a:pt x="1416" y="1312"/>
                    </a:lnTo>
                    <a:lnTo>
                      <a:pt x="1381" y="1335"/>
                    </a:lnTo>
                    <a:lnTo>
                      <a:pt x="1397" y="1303"/>
                    </a:lnTo>
                    <a:lnTo>
                      <a:pt x="1413" y="1271"/>
                    </a:lnTo>
                    <a:cubicBezTo>
                      <a:pt x="1419" y="1257"/>
                      <a:pt x="1433" y="1248"/>
                      <a:pt x="1448" y="1248"/>
                    </a:cubicBezTo>
                    <a:lnTo>
                      <a:pt x="1464" y="1248"/>
                    </a:lnTo>
                    <a:lnTo>
                      <a:pt x="1447" y="1253"/>
                    </a:lnTo>
                    <a:lnTo>
                      <a:pt x="1479" y="1237"/>
                    </a:lnTo>
                    <a:lnTo>
                      <a:pt x="1461" y="1255"/>
                    </a:lnTo>
                    <a:lnTo>
                      <a:pt x="1477" y="1223"/>
                    </a:lnTo>
                    <a:cubicBezTo>
                      <a:pt x="1483" y="1209"/>
                      <a:pt x="1497" y="1200"/>
                      <a:pt x="1512" y="1200"/>
                    </a:cubicBezTo>
                    <a:lnTo>
                      <a:pt x="1528" y="1200"/>
                    </a:lnTo>
                    <a:lnTo>
                      <a:pt x="1544" y="1200"/>
                    </a:lnTo>
                    <a:lnTo>
                      <a:pt x="1560" y="1200"/>
                    </a:lnTo>
                    <a:lnTo>
                      <a:pt x="1523" y="1228"/>
                    </a:lnTo>
                    <a:lnTo>
                      <a:pt x="1539" y="1180"/>
                    </a:lnTo>
                    <a:cubicBezTo>
                      <a:pt x="1544" y="1163"/>
                      <a:pt x="1559" y="1152"/>
                      <a:pt x="1576" y="1152"/>
                    </a:cubicBezTo>
                    <a:lnTo>
                      <a:pt x="1592" y="1152"/>
                    </a:lnTo>
                    <a:lnTo>
                      <a:pt x="1608" y="1152"/>
                    </a:lnTo>
                    <a:lnTo>
                      <a:pt x="1575" y="1170"/>
                    </a:lnTo>
                    <a:lnTo>
                      <a:pt x="1607" y="1122"/>
                    </a:lnTo>
                    <a:cubicBezTo>
                      <a:pt x="1615" y="1111"/>
                      <a:pt x="1627" y="1104"/>
                      <a:pt x="1640" y="1104"/>
                    </a:cubicBezTo>
                    <a:lnTo>
                      <a:pt x="1656" y="1104"/>
                    </a:lnTo>
                    <a:lnTo>
                      <a:pt x="1672" y="1104"/>
                    </a:lnTo>
                    <a:lnTo>
                      <a:pt x="1637" y="1127"/>
                    </a:lnTo>
                    <a:lnTo>
                      <a:pt x="1653" y="1095"/>
                    </a:lnTo>
                    <a:cubicBezTo>
                      <a:pt x="1659" y="1081"/>
                      <a:pt x="1673" y="1072"/>
                      <a:pt x="1688" y="1072"/>
                    </a:cubicBezTo>
                    <a:lnTo>
                      <a:pt x="1704" y="1072"/>
                    </a:lnTo>
                    <a:lnTo>
                      <a:pt x="1720" y="1072"/>
                    </a:lnTo>
                    <a:lnTo>
                      <a:pt x="1736" y="1072"/>
                    </a:lnTo>
                    <a:lnTo>
                      <a:pt x="1752" y="1072"/>
                    </a:lnTo>
                    <a:lnTo>
                      <a:pt x="1735" y="1077"/>
                    </a:lnTo>
                    <a:lnTo>
                      <a:pt x="1767" y="1061"/>
                    </a:lnTo>
                    <a:lnTo>
                      <a:pt x="1749" y="1079"/>
                    </a:lnTo>
                    <a:lnTo>
                      <a:pt x="1765" y="1047"/>
                    </a:lnTo>
                    <a:cubicBezTo>
                      <a:pt x="1771" y="1033"/>
                      <a:pt x="1785" y="1024"/>
                      <a:pt x="1800" y="1024"/>
                    </a:cubicBezTo>
                    <a:lnTo>
                      <a:pt x="1816" y="1024"/>
                    </a:lnTo>
                    <a:lnTo>
                      <a:pt x="1832" y="1024"/>
                    </a:lnTo>
                    <a:lnTo>
                      <a:pt x="1804" y="1036"/>
                    </a:lnTo>
                    <a:lnTo>
                      <a:pt x="1820" y="1020"/>
                    </a:lnTo>
                    <a:lnTo>
                      <a:pt x="1836" y="1004"/>
                    </a:lnTo>
                    <a:cubicBezTo>
                      <a:pt x="1844" y="997"/>
                      <a:pt x="1854" y="992"/>
                      <a:pt x="1864" y="992"/>
                    </a:cubicBezTo>
                    <a:lnTo>
                      <a:pt x="1880" y="992"/>
                    </a:lnTo>
                    <a:lnTo>
                      <a:pt x="1896" y="992"/>
                    </a:lnTo>
                    <a:lnTo>
                      <a:pt x="1928" y="992"/>
                    </a:lnTo>
                    <a:lnTo>
                      <a:pt x="1893" y="1015"/>
                    </a:lnTo>
                    <a:lnTo>
                      <a:pt x="1909" y="983"/>
                    </a:lnTo>
                    <a:cubicBezTo>
                      <a:pt x="1911" y="979"/>
                      <a:pt x="1913" y="975"/>
                      <a:pt x="1916" y="972"/>
                    </a:cubicBezTo>
                    <a:lnTo>
                      <a:pt x="1932" y="956"/>
                    </a:lnTo>
                    <a:lnTo>
                      <a:pt x="1923" y="972"/>
                    </a:lnTo>
                    <a:lnTo>
                      <a:pt x="1939" y="924"/>
                    </a:lnTo>
                    <a:cubicBezTo>
                      <a:pt x="1944" y="907"/>
                      <a:pt x="1959" y="896"/>
                      <a:pt x="1976" y="896"/>
                    </a:cubicBezTo>
                    <a:lnTo>
                      <a:pt x="1992" y="896"/>
                    </a:lnTo>
                    <a:lnTo>
                      <a:pt x="2008" y="896"/>
                    </a:lnTo>
                    <a:lnTo>
                      <a:pt x="1971" y="924"/>
                    </a:lnTo>
                    <a:lnTo>
                      <a:pt x="1987" y="876"/>
                    </a:lnTo>
                    <a:cubicBezTo>
                      <a:pt x="1992" y="859"/>
                      <a:pt x="2007" y="848"/>
                      <a:pt x="2024" y="848"/>
                    </a:cubicBezTo>
                    <a:lnTo>
                      <a:pt x="2040" y="848"/>
                    </a:lnTo>
                    <a:lnTo>
                      <a:pt x="2072" y="848"/>
                    </a:lnTo>
                    <a:lnTo>
                      <a:pt x="2088" y="848"/>
                    </a:lnTo>
                    <a:lnTo>
                      <a:pt x="2104" y="848"/>
                    </a:lnTo>
                    <a:lnTo>
                      <a:pt x="2120" y="848"/>
                    </a:lnTo>
                    <a:lnTo>
                      <a:pt x="2136" y="848"/>
                    </a:lnTo>
                    <a:lnTo>
                      <a:pt x="2152" y="848"/>
                    </a:lnTo>
                    <a:lnTo>
                      <a:pt x="2168" y="848"/>
                    </a:lnTo>
                    <a:lnTo>
                      <a:pt x="2184" y="848"/>
                    </a:lnTo>
                    <a:lnTo>
                      <a:pt x="2216" y="848"/>
                    </a:lnTo>
                    <a:lnTo>
                      <a:pt x="2232" y="848"/>
                    </a:lnTo>
                    <a:lnTo>
                      <a:pt x="2197" y="871"/>
                    </a:lnTo>
                    <a:lnTo>
                      <a:pt x="2213" y="839"/>
                    </a:lnTo>
                    <a:cubicBezTo>
                      <a:pt x="2219" y="825"/>
                      <a:pt x="2233" y="816"/>
                      <a:pt x="2248" y="816"/>
                    </a:cubicBezTo>
                    <a:lnTo>
                      <a:pt x="2264" y="816"/>
                    </a:lnTo>
                    <a:lnTo>
                      <a:pt x="2280" y="816"/>
                    </a:lnTo>
                    <a:lnTo>
                      <a:pt x="2296" y="816"/>
                    </a:lnTo>
                    <a:lnTo>
                      <a:pt x="2312" y="816"/>
                    </a:lnTo>
                    <a:lnTo>
                      <a:pt x="2328" y="816"/>
                    </a:lnTo>
                    <a:lnTo>
                      <a:pt x="2360" y="816"/>
                    </a:lnTo>
                    <a:lnTo>
                      <a:pt x="2376" y="816"/>
                    </a:lnTo>
                    <a:lnTo>
                      <a:pt x="2392" y="816"/>
                    </a:lnTo>
                    <a:lnTo>
                      <a:pt x="2408" y="816"/>
                    </a:lnTo>
                    <a:lnTo>
                      <a:pt x="2373" y="839"/>
                    </a:lnTo>
                    <a:lnTo>
                      <a:pt x="2389" y="807"/>
                    </a:lnTo>
                    <a:lnTo>
                      <a:pt x="2387" y="812"/>
                    </a:lnTo>
                    <a:lnTo>
                      <a:pt x="2403" y="764"/>
                    </a:lnTo>
                    <a:cubicBezTo>
                      <a:pt x="2404" y="758"/>
                      <a:pt x="2408" y="753"/>
                      <a:pt x="2412" y="748"/>
                    </a:cubicBezTo>
                    <a:lnTo>
                      <a:pt x="2428" y="732"/>
                    </a:lnTo>
                    <a:lnTo>
                      <a:pt x="2418" y="751"/>
                    </a:lnTo>
                    <a:lnTo>
                      <a:pt x="2434" y="687"/>
                    </a:lnTo>
                    <a:cubicBezTo>
                      <a:pt x="2436" y="675"/>
                      <a:pt x="2444" y="666"/>
                      <a:pt x="2455" y="661"/>
                    </a:cubicBezTo>
                    <a:lnTo>
                      <a:pt x="2487" y="645"/>
                    </a:lnTo>
                    <a:cubicBezTo>
                      <a:pt x="2492" y="642"/>
                      <a:pt x="2498" y="640"/>
                      <a:pt x="2504" y="640"/>
                    </a:cubicBezTo>
                    <a:lnTo>
                      <a:pt x="2520" y="640"/>
                    </a:lnTo>
                    <a:lnTo>
                      <a:pt x="2536" y="640"/>
                    </a:lnTo>
                    <a:lnTo>
                      <a:pt x="2552" y="640"/>
                    </a:lnTo>
                    <a:lnTo>
                      <a:pt x="2568" y="640"/>
                    </a:lnTo>
                    <a:lnTo>
                      <a:pt x="2533" y="663"/>
                    </a:lnTo>
                    <a:lnTo>
                      <a:pt x="2549" y="631"/>
                    </a:lnTo>
                    <a:lnTo>
                      <a:pt x="2565" y="599"/>
                    </a:lnTo>
                    <a:cubicBezTo>
                      <a:pt x="2571" y="585"/>
                      <a:pt x="2585" y="576"/>
                      <a:pt x="2600" y="576"/>
                    </a:cubicBezTo>
                    <a:lnTo>
                      <a:pt x="2616" y="576"/>
                    </a:lnTo>
                    <a:lnTo>
                      <a:pt x="2648" y="576"/>
                    </a:lnTo>
                    <a:lnTo>
                      <a:pt x="2664" y="576"/>
                    </a:lnTo>
                    <a:lnTo>
                      <a:pt x="2636" y="588"/>
                    </a:lnTo>
                    <a:lnTo>
                      <a:pt x="2652" y="572"/>
                    </a:lnTo>
                    <a:cubicBezTo>
                      <a:pt x="2660" y="565"/>
                      <a:pt x="2670" y="560"/>
                      <a:pt x="2680" y="560"/>
                    </a:cubicBezTo>
                    <a:lnTo>
                      <a:pt x="2696" y="560"/>
                    </a:lnTo>
                    <a:lnTo>
                      <a:pt x="2661" y="583"/>
                    </a:lnTo>
                    <a:lnTo>
                      <a:pt x="2677" y="551"/>
                    </a:lnTo>
                    <a:lnTo>
                      <a:pt x="2675" y="556"/>
                    </a:lnTo>
                    <a:lnTo>
                      <a:pt x="2691" y="508"/>
                    </a:lnTo>
                    <a:cubicBezTo>
                      <a:pt x="2696" y="491"/>
                      <a:pt x="2711" y="480"/>
                      <a:pt x="2728" y="480"/>
                    </a:cubicBezTo>
                    <a:lnTo>
                      <a:pt x="2744" y="480"/>
                    </a:lnTo>
                    <a:lnTo>
                      <a:pt x="2709" y="503"/>
                    </a:lnTo>
                    <a:lnTo>
                      <a:pt x="2725" y="471"/>
                    </a:lnTo>
                    <a:cubicBezTo>
                      <a:pt x="2731" y="457"/>
                      <a:pt x="2745" y="448"/>
                      <a:pt x="2760" y="448"/>
                    </a:cubicBezTo>
                    <a:lnTo>
                      <a:pt x="2792" y="448"/>
                    </a:lnTo>
                    <a:lnTo>
                      <a:pt x="2808" y="448"/>
                    </a:lnTo>
                    <a:lnTo>
                      <a:pt x="2824" y="448"/>
                    </a:lnTo>
                    <a:lnTo>
                      <a:pt x="2840" y="448"/>
                    </a:lnTo>
                    <a:lnTo>
                      <a:pt x="2856" y="448"/>
                    </a:lnTo>
                    <a:lnTo>
                      <a:pt x="2819" y="476"/>
                    </a:lnTo>
                    <a:lnTo>
                      <a:pt x="2835" y="428"/>
                    </a:lnTo>
                    <a:cubicBezTo>
                      <a:pt x="2836" y="422"/>
                      <a:pt x="2840" y="417"/>
                      <a:pt x="2844" y="412"/>
                    </a:cubicBezTo>
                    <a:lnTo>
                      <a:pt x="2860" y="396"/>
                    </a:lnTo>
                    <a:cubicBezTo>
                      <a:pt x="2868" y="389"/>
                      <a:pt x="2878" y="384"/>
                      <a:pt x="2888" y="384"/>
                    </a:cubicBezTo>
                    <a:lnTo>
                      <a:pt x="2904" y="384"/>
                    </a:lnTo>
                    <a:lnTo>
                      <a:pt x="2936" y="384"/>
                    </a:lnTo>
                    <a:lnTo>
                      <a:pt x="2952" y="384"/>
                    </a:lnTo>
                    <a:lnTo>
                      <a:pt x="2968" y="384"/>
                    </a:lnTo>
                    <a:lnTo>
                      <a:pt x="2984" y="384"/>
                    </a:lnTo>
                    <a:lnTo>
                      <a:pt x="3000" y="384"/>
                    </a:lnTo>
                    <a:lnTo>
                      <a:pt x="3016" y="384"/>
                    </a:lnTo>
                    <a:lnTo>
                      <a:pt x="3032" y="384"/>
                    </a:lnTo>
                    <a:lnTo>
                      <a:pt x="2997" y="407"/>
                    </a:lnTo>
                    <a:lnTo>
                      <a:pt x="3013" y="375"/>
                    </a:lnTo>
                    <a:cubicBezTo>
                      <a:pt x="3015" y="371"/>
                      <a:pt x="3017" y="367"/>
                      <a:pt x="3020" y="364"/>
                    </a:cubicBezTo>
                    <a:lnTo>
                      <a:pt x="3052" y="332"/>
                    </a:lnTo>
                    <a:lnTo>
                      <a:pt x="3043" y="348"/>
                    </a:lnTo>
                    <a:lnTo>
                      <a:pt x="3059" y="300"/>
                    </a:lnTo>
                    <a:cubicBezTo>
                      <a:pt x="3064" y="283"/>
                      <a:pt x="3079" y="272"/>
                      <a:pt x="3096" y="272"/>
                    </a:cubicBezTo>
                    <a:lnTo>
                      <a:pt x="3112" y="272"/>
                    </a:lnTo>
                    <a:lnTo>
                      <a:pt x="3128" y="272"/>
                    </a:lnTo>
                    <a:lnTo>
                      <a:pt x="3144" y="272"/>
                    </a:lnTo>
                    <a:lnTo>
                      <a:pt x="3160" y="272"/>
                    </a:lnTo>
                    <a:lnTo>
                      <a:pt x="3176" y="272"/>
                    </a:lnTo>
                    <a:lnTo>
                      <a:pt x="3192" y="272"/>
                    </a:lnTo>
                    <a:lnTo>
                      <a:pt x="3224" y="272"/>
                    </a:lnTo>
                    <a:lnTo>
                      <a:pt x="3240" y="272"/>
                    </a:lnTo>
                    <a:lnTo>
                      <a:pt x="3256" y="272"/>
                    </a:lnTo>
                    <a:lnTo>
                      <a:pt x="3272" y="272"/>
                    </a:lnTo>
                    <a:lnTo>
                      <a:pt x="3288" y="272"/>
                    </a:lnTo>
                    <a:lnTo>
                      <a:pt x="3304" y="272"/>
                    </a:lnTo>
                    <a:lnTo>
                      <a:pt x="3320" y="272"/>
                    </a:lnTo>
                    <a:lnTo>
                      <a:pt x="3336" y="272"/>
                    </a:lnTo>
                    <a:lnTo>
                      <a:pt x="3308" y="284"/>
                    </a:lnTo>
                    <a:lnTo>
                      <a:pt x="3340" y="252"/>
                    </a:lnTo>
                    <a:cubicBezTo>
                      <a:pt x="3348" y="245"/>
                      <a:pt x="3358" y="240"/>
                      <a:pt x="3368" y="240"/>
                    </a:cubicBezTo>
                    <a:lnTo>
                      <a:pt x="3384" y="240"/>
                    </a:lnTo>
                    <a:lnTo>
                      <a:pt x="3347" y="268"/>
                    </a:lnTo>
                    <a:lnTo>
                      <a:pt x="3363" y="220"/>
                    </a:lnTo>
                    <a:cubicBezTo>
                      <a:pt x="3368" y="203"/>
                      <a:pt x="3383" y="192"/>
                      <a:pt x="3400" y="192"/>
                    </a:cubicBezTo>
                    <a:lnTo>
                      <a:pt x="3416" y="192"/>
                    </a:lnTo>
                    <a:lnTo>
                      <a:pt x="3378" y="223"/>
                    </a:lnTo>
                    <a:lnTo>
                      <a:pt x="3394" y="159"/>
                    </a:lnTo>
                    <a:cubicBezTo>
                      <a:pt x="3398" y="141"/>
                      <a:pt x="3414" y="128"/>
                      <a:pt x="3432" y="128"/>
                    </a:cubicBezTo>
                    <a:lnTo>
                      <a:pt x="3448" y="128"/>
                    </a:lnTo>
                    <a:lnTo>
                      <a:pt x="3464" y="128"/>
                    </a:lnTo>
                    <a:lnTo>
                      <a:pt x="3480" y="128"/>
                    </a:lnTo>
                    <a:lnTo>
                      <a:pt x="3512" y="128"/>
                    </a:lnTo>
                    <a:lnTo>
                      <a:pt x="3475" y="156"/>
                    </a:lnTo>
                    <a:lnTo>
                      <a:pt x="3491" y="108"/>
                    </a:lnTo>
                    <a:cubicBezTo>
                      <a:pt x="3491" y="106"/>
                      <a:pt x="3492" y="104"/>
                      <a:pt x="3493" y="103"/>
                    </a:cubicBezTo>
                    <a:lnTo>
                      <a:pt x="3509" y="71"/>
                    </a:lnTo>
                    <a:cubicBezTo>
                      <a:pt x="3515" y="57"/>
                      <a:pt x="3529" y="48"/>
                      <a:pt x="3544" y="48"/>
                    </a:cubicBezTo>
                    <a:lnTo>
                      <a:pt x="3560" y="48"/>
                    </a:lnTo>
                    <a:lnTo>
                      <a:pt x="3576" y="48"/>
                    </a:lnTo>
                    <a:lnTo>
                      <a:pt x="3592" y="48"/>
                    </a:lnTo>
                    <a:lnTo>
                      <a:pt x="3555" y="76"/>
                    </a:lnTo>
                    <a:lnTo>
                      <a:pt x="3571" y="28"/>
                    </a:lnTo>
                    <a:cubicBezTo>
                      <a:pt x="3576" y="11"/>
                      <a:pt x="3591" y="0"/>
                      <a:pt x="3608" y="0"/>
                    </a:cubicBezTo>
                    <a:lnTo>
                      <a:pt x="3624" y="0"/>
                    </a:lnTo>
                    <a:lnTo>
                      <a:pt x="3656" y="0"/>
                    </a:lnTo>
                    <a:cubicBezTo>
                      <a:pt x="3679" y="0"/>
                      <a:pt x="3696" y="18"/>
                      <a:pt x="3696" y="40"/>
                    </a:cubicBezTo>
                    <a:cubicBezTo>
                      <a:pt x="3696" y="63"/>
                      <a:pt x="3679" y="80"/>
                      <a:pt x="3656" y="80"/>
                    </a:cubicBezTo>
                    <a:lnTo>
                      <a:pt x="3624" y="80"/>
                    </a:lnTo>
                    <a:lnTo>
                      <a:pt x="3608" y="80"/>
                    </a:lnTo>
                    <a:lnTo>
                      <a:pt x="3646" y="53"/>
                    </a:lnTo>
                    <a:lnTo>
                      <a:pt x="3630" y="101"/>
                    </a:lnTo>
                    <a:cubicBezTo>
                      <a:pt x="3625" y="117"/>
                      <a:pt x="3610" y="128"/>
                      <a:pt x="3592" y="128"/>
                    </a:cubicBezTo>
                    <a:lnTo>
                      <a:pt x="3576" y="128"/>
                    </a:lnTo>
                    <a:lnTo>
                      <a:pt x="3560" y="128"/>
                    </a:lnTo>
                    <a:lnTo>
                      <a:pt x="3544" y="128"/>
                    </a:lnTo>
                    <a:lnTo>
                      <a:pt x="3580" y="106"/>
                    </a:lnTo>
                    <a:lnTo>
                      <a:pt x="3564" y="138"/>
                    </a:lnTo>
                    <a:lnTo>
                      <a:pt x="3566" y="133"/>
                    </a:lnTo>
                    <a:lnTo>
                      <a:pt x="3550" y="181"/>
                    </a:lnTo>
                    <a:cubicBezTo>
                      <a:pt x="3545" y="197"/>
                      <a:pt x="3530" y="208"/>
                      <a:pt x="3512" y="208"/>
                    </a:cubicBezTo>
                    <a:lnTo>
                      <a:pt x="3480" y="208"/>
                    </a:lnTo>
                    <a:lnTo>
                      <a:pt x="3464" y="208"/>
                    </a:lnTo>
                    <a:lnTo>
                      <a:pt x="3448" y="208"/>
                    </a:lnTo>
                    <a:lnTo>
                      <a:pt x="3432" y="208"/>
                    </a:lnTo>
                    <a:lnTo>
                      <a:pt x="3471" y="178"/>
                    </a:lnTo>
                    <a:lnTo>
                      <a:pt x="3455" y="242"/>
                    </a:lnTo>
                    <a:cubicBezTo>
                      <a:pt x="3451" y="260"/>
                      <a:pt x="3435" y="272"/>
                      <a:pt x="3416" y="272"/>
                    </a:cubicBezTo>
                    <a:lnTo>
                      <a:pt x="3400" y="272"/>
                    </a:lnTo>
                    <a:lnTo>
                      <a:pt x="3438" y="245"/>
                    </a:lnTo>
                    <a:lnTo>
                      <a:pt x="3422" y="293"/>
                    </a:lnTo>
                    <a:cubicBezTo>
                      <a:pt x="3417" y="309"/>
                      <a:pt x="3402" y="320"/>
                      <a:pt x="3384" y="320"/>
                    </a:cubicBezTo>
                    <a:lnTo>
                      <a:pt x="3368" y="320"/>
                    </a:lnTo>
                    <a:lnTo>
                      <a:pt x="3397" y="309"/>
                    </a:lnTo>
                    <a:lnTo>
                      <a:pt x="3365" y="341"/>
                    </a:lnTo>
                    <a:cubicBezTo>
                      <a:pt x="3357" y="348"/>
                      <a:pt x="3347" y="352"/>
                      <a:pt x="3336" y="352"/>
                    </a:cubicBezTo>
                    <a:lnTo>
                      <a:pt x="3320" y="352"/>
                    </a:lnTo>
                    <a:lnTo>
                      <a:pt x="3304" y="352"/>
                    </a:lnTo>
                    <a:lnTo>
                      <a:pt x="3288" y="352"/>
                    </a:lnTo>
                    <a:lnTo>
                      <a:pt x="3272" y="352"/>
                    </a:lnTo>
                    <a:lnTo>
                      <a:pt x="3256" y="352"/>
                    </a:lnTo>
                    <a:lnTo>
                      <a:pt x="3240" y="352"/>
                    </a:lnTo>
                    <a:lnTo>
                      <a:pt x="3224" y="352"/>
                    </a:lnTo>
                    <a:lnTo>
                      <a:pt x="3192" y="352"/>
                    </a:lnTo>
                    <a:lnTo>
                      <a:pt x="3176" y="352"/>
                    </a:lnTo>
                    <a:lnTo>
                      <a:pt x="3160" y="352"/>
                    </a:lnTo>
                    <a:lnTo>
                      <a:pt x="3144" y="352"/>
                    </a:lnTo>
                    <a:lnTo>
                      <a:pt x="3128" y="352"/>
                    </a:lnTo>
                    <a:lnTo>
                      <a:pt x="3112" y="352"/>
                    </a:lnTo>
                    <a:lnTo>
                      <a:pt x="3096" y="352"/>
                    </a:lnTo>
                    <a:lnTo>
                      <a:pt x="3134" y="325"/>
                    </a:lnTo>
                    <a:lnTo>
                      <a:pt x="3118" y="373"/>
                    </a:lnTo>
                    <a:cubicBezTo>
                      <a:pt x="3116" y="379"/>
                      <a:pt x="3113" y="384"/>
                      <a:pt x="3109" y="389"/>
                    </a:cubicBezTo>
                    <a:lnTo>
                      <a:pt x="3077" y="421"/>
                    </a:lnTo>
                    <a:lnTo>
                      <a:pt x="3084" y="410"/>
                    </a:lnTo>
                    <a:lnTo>
                      <a:pt x="3068" y="442"/>
                    </a:lnTo>
                    <a:cubicBezTo>
                      <a:pt x="3061" y="456"/>
                      <a:pt x="3048" y="464"/>
                      <a:pt x="3032" y="464"/>
                    </a:cubicBezTo>
                    <a:lnTo>
                      <a:pt x="3016" y="464"/>
                    </a:lnTo>
                    <a:lnTo>
                      <a:pt x="3000" y="464"/>
                    </a:lnTo>
                    <a:lnTo>
                      <a:pt x="2984" y="464"/>
                    </a:lnTo>
                    <a:lnTo>
                      <a:pt x="2968" y="464"/>
                    </a:lnTo>
                    <a:lnTo>
                      <a:pt x="2952" y="464"/>
                    </a:lnTo>
                    <a:lnTo>
                      <a:pt x="2936" y="464"/>
                    </a:lnTo>
                    <a:lnTo>
                      <a:pt x="2904" y="464"/>
                    </a:lnTo>
                    <a:lnTo>
                      <a:pt x="2888" y="464"/>
                    </a:lnTo>
                    <a:lnTo>
                      <a:pt x="2917" y="453"/>
                    </a:lnTo>
                    <a:lnTo>
                      <a:pt x="2901" y="469"/>
                    </a:lnTo>
                    <a:lnTo>
                      <a:pt x="2910" y="453"/>
                    </a:lnTo>
                    <a:lnTo>
                      <a:pt x="2894" y="501"/>
                    </a:lnTo>
                    <a:cubicBezTo>
                      <a:pt x="2889" y="517"/>
                      <a:pt x="2874" y="528"/>
                      <a:pt x="2856" y="528"/>
                    </a:cubicBezTo>
                    <a:lnTo>
                      <a:pt x="2840" y="528"/>
                    </a:lnTo>
                    <a:lnTo>
                      <a:pt x="2824" y="528"/>
                    </a:lnTo>
                    <a:lnTo>
                      <a:pt x="2808" y="528"/>
                    </a:lnTo>
                    <a:lnTo>
                      <a:pt x="2792" y="528"/>
                    </a:lnTo>
                    <a:lnTo>
                      <a:pt x="2760" y="528"/>
                    </a:lnTo>
                    <a:lnTo>
                      <a:pt x="2796" y="506"/>
                    </a:lnTo>
                    <a:lnTo>
                      <a:pt x="2780" y="538"/>
                    </a:lnTo>
                    <a:cubicBezTo>
                      <a:pt x="2773" y="552"/>
                      <a:pt x="2760" y="560"/>
                      <a:pt x="2744" y="560"/>
                    </a:cubicBezTo>
                    <a:lnTo>
                      <a:pt x="2728" y="560"/>
                    </a:lnTo>
                    <a:lnTo>
                      <a:pt x="2766" y="533"/>
                    </a:lnTo>
                    <a:lnTo>
                      <a:pt x="2750" y="581"/>
                    </a:lnTo>
                    <a:cubicBezTo>
                      <a:pt x="2750" y="583"/>
                      <a:pt x="2749" y="585"/>
                      <a:pt x="2748" y="586"/>
                    </a:cubicBezTo>
                    <a:lnTo>
                      <a:pt x="2732" y="618"/>
                    </a:lnTo>
                    <a:cubicBezTo>
                      <a:pt x="2725" y="632"/>
                      <a:pt x="2712" y="640"/>
                      <a:pt x="2696" y="640"/>
                    </a:cubicBezTo>
                    <a:lnTo>
                      <a:pt x="2680" y="640"/>
                    </a:lnTo>
                    <a:lnTo>
                      <a:pt x="2709" y="629"/>
                    </a:lnTo>
                    <a:lnTo>
                      <a:pt x="2693" y="645"/>
                    </a:lnTo>
                    <a:cubicBezTo>
                      <a:pt x="2685" y="652"/>
                      <a:pt x="2675" y="656"/>
                      <a:pt x="2664" y="656"/>
                    </a:cubicBezTo>
                    <a:lnTo>
                      <a:pt x="2648" y="656"/>
                    </a:lnTo>
                    <a:lnTo>
                      <a:pt x="2616" y="656"/>
                    </a:lnTo>
                    <a:lnTo>
                      <a:pt x="2600" y="656"/>
                    </a:lnTo>
                    <a:lnTo>
                      <a:pt x="2636" y="634"/>
                    </a:lnTo>
                    <a:lnTo>
                      <a:pt x="2620" y="666"/>
                    </a:lnTo>
                    <a:lnTo>
                      <a:pt x="2604" y="698"/>
                    </a:lnTo>
                    <a:cubicBezTo>
                      <a:pt x="2597" y="712"/>
                      <a:pt x="2584" y="720"/>
                      <a:pt x="2568" y="720"/>
                    </a:cubicBezTo>
                    <a:lnTo>
                      <a:pt x="2552" y="720"/>
                    </a:lnTo>
                    <a:lnTo>
                      <a:pt x="2536" y="720"/>
                    </a:lnTo>
                    <a:lnTo>
                      <a:pt x="2520" y="720"/>
                    </a:lnTo>
                    <a:lnTo>
                      <a:pt x="2504" y="720"/>
                    </a:lnTo>
                    <a:lnTo>
                      <a:pt x="2522" y="716"/>
                    </a:lnTo>
                    <a:lnTo>
                      <a:pt x="2490" y="732"/>
                    </a:lnTo>
                    <a:lnTo>
                      <a:pt x="2511" y="706"/>
                    </a:lnTo>
                    <a:lnTo>
                      <a:pt x="2495" y="770"/>
                    </a:lnTo>
                    <a:cubicBezTo>
                      <a:pt x="2494" y="777"/>
                      <a:pt x="2490" y="784"/>
                      <a:pt x="2485" y="789"/>
                    </a:cubicBezTo>
                    <a:lnTo>
                      <a:pt x="2469" y="805"/>
                    </a:lnTo>
                    <a:lnTo>
                      <a:pt x="2478" y="789"/>
                    </a:lnTo>
                    <a:lnTo>
                      <a:pt x="2462" y="837"/>
                    </a:lnTo>
                    <a:cubicBezTo>
                      <a:pt x="2462" y="839"/>
                      <a:pt x="2461" y="841"/>
                      <a:pt x="2460" y="842"/>
                    </a:cubicBezTo>
                    <a:lnTo>
                      <a:pt x="2444" y="874"/>
                    </a:lnTo>
                    <a:cubicBezTo>
                      <a:pt x="2437" y="888"/>
                      <a:pt x="2424" y="896"/>
                      <a:pt x="2408" y="896"/>
                    </a:cubicBezTo>
                    <a:lnTo>
                      <a:pt x="2392" y="896"/>
                    </a:lnTo>
                    <a:lnTo>
                      <a:pt x="2376" y="896"/>
                    </a:lnTo>
                    <a:lnTo>
                      <a:pt x="2360" y="896"/>
                    </a:lnTo>
                    <a:lnTo>
                      <a:pt x="2328" y="896"/>
                    </a:lnTo>
                    <a:lnTo>
                      <a:pt x="2312" y="896"/>
                    </a:lnTo>
                    <a:lnTo>
                      <a:pt x="2296" y="896"/>
                    </a:lnTo>
                    <a:lnTo>
                      <a:pt x="2280" y="896"/>
                    </a:lnTo>
                    <a:lnTo>
                      <a:pt x="2264" y="896"/>
                    </a:lnTo>
                    <a:lnTo>
                      <a:pt x="2248" y="896"/>
                    </a:lnTo>
                    <a:lnTo>
                      <a:pt x="2284" y="874"/>
                    </a:lnTo>
                    <a:lnTo>
                      <a:pt x="2268" y="906"/>
                    </a:lnTo>
                    <a:cubicBezTo>
                      <a:pt x="2261" y="920"/>
                      <a:pt x="2248" y="928"/>
                      <a:pt x="2232" y="928"/>
                    </a:cubicBezTo>
                    <a:lnTo>
                      <a:pt x="2216" y="928"/>
                    </a:lnTo>
                    <a:lnTo>
                      <a:pt x="2184" y="928"/>
                    </a:lnTo>
                    <a:lnTo>
                      <a:pt x="2168" y="928"/>
                    </a:lnTo>
                    <a:lnTo>
                      <a:pt x="2152" y="928"/>
                    </a:lnTo>
                    <a:lnTo>
                      <a:pt x="2136" y="928"/>
                    </a:lnTo>
                    <a:lnTo>
                      <a:pt x="2120" y="928"/>
                    </a:lnTo>
                    <a:lnTo>
                      <a:pt x="2104" y="928"/>
                    </a:lnTo>
                    <a:lnTo>
                      <a:pt x="2088" y="928"/>
                    </a:lnTo>
                    <a:lnTo>
                      <a:pt x="2072" y="928"/>
                    </a:lnTo>
                    <a:lnTo>
                      <a:pt x="2040" y="928"/>
                    </a:lnTo>
                    <a:lnTo>
                      <a:pt x="2024" y="928"/>
                    </a:lnTo>
                    <a:lnTo>
                      <a:pt x="2062" y="901"/>
                    </a:lnTo>
                    <a:lnTo>
                      <a:pt x="2046" y="949"/>
                    </a:lnTo>
                    <a:cubicBezTo>
                      <a:pt x="2041" y="965"/>
                      <a:pt x="2026" y="976"/>
                      <a:pt x="2008" y="976"/>
                    </a:cubicBezTo>
                    <a:lnTo>
                      <a:pt x="1992" y="976"/>
                    </a:lnTo>
                    <a:lnTo>
                      <a:pt x="1976" y="976"/>
                    </a:lnTo>
                    <a:lnTo>
                      <a:pt x="2014" y="949"/>
                    </a:lnTo>
                    <a:lnTo>
                      <a:pt x="1998" y="997"/>
                    </a:lnTo>
                    <a:cubicBezTo>
                      <a:pt x="1996" y="1003"/>
                      <a:pt x="1993" y="1008"/>
                      <a:pt x="1989" y="1013"/>
                    </a:cubicBezTo>
                    <a:lnTo>
                      <a:pt x="1973" y="1029"/>
                    </a:lnTo>
                    <a:lnTo>
                      <a:pt x="1980" y="1018"/>
                    </a:lnTo>
                    <a:lnTo>
                      <a:pt x="1964" y="1050"/>
                    </a:lnTo>
                    <a:cubicBezTo>
                      <a:pt x="1957" y="1064"/>
                      <a:pt x="1944" y="1072"/>
                      <a:pt x="1928" y="1072"/>
                    </a:cubicBezTo>
                    <a:lnTo>
                      <a:pt x="1896" y="1072"/>
                    </a:lnTo>
                    <a:lnTo>
                      <a:pt x="1880" y="1072"/>
                    </a:lnTo>
                    <a:lnTo>
                      <a:pt x="1864" y="1072"/>
                    </a:lnTo>
                    <a:lnTo>
                      <a:pt x="1893" y="1061"/>
                    </a:lnTo>
                    <a:lnTo>
                      <a:pt x="1877" y="1077"/>
                    </a:lnTo>
                    <a:lnTo>
                      <a:pt x="1861" y="1093"/>
                    </a:lnTo>
                    <a:cubicBezTo>
                      <a:pt x="1853" y="1100"/>
                      <a:pt x="1843" y="1104"/>
                      <a:pt x="1832" y="1104"/>
                    </a:cubicBezTo>
                    <a:lnTo>
                      <a:pt x="1816" y="1104"/>
                    </a:lnTo>
                    <a:lnTo>
                      <a:pt x="1800" y="1104"/>
                    </a:lnTo>
                    <a:lnTo>
                      <a:pt x="1836" y="1082"/>
                    </a:lnTo>
                    <a:lnTo>
                      <a:pt x="1820" y="1114"/>
                    </a:lnTo>
                    <a:cubicBezTo>
                      <a:pt x="1816" y="1122"/>
                      <a:pt x="1810" y="1128"/>
                      <a:pt x="1802" y="1132"/>
                    </a:cubicBezTo>
                    <a:lnTo>
                      <a:pt x="1770" y="1148"/>
                    </a:lnTo>
                    <a:cubicBezTo>
                      <a:pt x="1765" y="1151"/>
                      <a:pt x="1759" y="1152"/>
                      <a:pt x="1752" y="1152"/>
                    </a:cubicBezTo>
                    <a:lnTo>
                      <a:pt x="1736" y="1152"/>
                    </a:lnTo>
                    <a:lnTo>
                      <a:pt x="1720" y="1152"/>
                    </a:lnTo>
                    <a:lnTo>
                      <a:pt x="1704" y="1152"/>
                    </a:lnTo>
                    <a:lnTo>
                      <a:pt x="1688" y="1152"/>
                    </a:lnTo>
                    <a:lnTo>
                      <a:pt x="1724" y="1130"/>
                    </a:lnTo>
                    <a:lnTo>
                      <a:pt x="1708" y="1162"/>
                    </a:lnTo>
                    <a:cubicBezTo>
                      <a:pt x="1701" y="1176"/>
                      <a:pt x="1688" y="1184"/>
                      <a:pt x="1672" y="1184"/>
                    </a:cubicBezTo>
                    <a:lnTo>
                      <a:pt x="1656" y="1184"/>
                    </a:lnTo>
                    <a:lnTo>
                      <a:pt x="1640" y="1184"/>
                    </a:lnTo>
                    <a:lnTo>
                      <a:pt x="1674" y="1167"/>
                    </a:lnTo>
                    <a:lnTo>
                      <a:pt x="1642" y="1215"/>
                    </a:lnTo>
                    <a:cubicBezTo>
                      <a:pt x="1634" y="1226"/>
                      <a:pt x="1622" y="1232"/>
                      <a:pt x="1608" y="1232"/>
                    </a:cubicBezTo>
                    <a:lnTo>
                      <a:pt x="1592" y="1232"/>
                    </a:lnTo>
                    <a:lnTo>
                      <a:pt x="1576" y="1232"/>
                    </a:lnTo>
                    <a:lnTo>
                      <a:pt x="1614" y="1205"/>
                    </a:lnTo>
                    <a:lnTo>
                      <a:pt x="1598" y="1253"/>
                    </a:lnTo>
                    <a:cubicBezTo>
                      <a:pt x="1593" y="1269"/>
                      <a:pt x="1578" y="1280"/>
                      <a:pt x="1560" y="1280"/>
                    </a:cubicBezTo>
                    <a:lnTo>
                      <a:pt x="1544" y="1280"/>
                    </a:lnTo>
                    <a:lnTo>
                      <a:pt x="1528" y="1280"/>
                    </a:lnTo>
                    <a:lnTo>
                      <a:pt x="1512" y="1280"/>
                    </a:lnTo>
                    <a:lnTo>
                      <a:pt x="1548" y="1258"/>
                    </a:lnTo>
                    <a:lnTo>
                      <a:pt x="1532" y="1290"/>
                    </a:lnTo>
                    <a:cubicBezTo>
                      <a:pt x="1528" y="1298"/>
                      <a:pt x="1522" y="1304"/>
                      <a:pt x="1514" y="1308"/>
                    </a:cubicBezTo>
                    <a:lnTo>
                      <a:pt x="1482" y="1324"/>
                    </a:lnTo>
                    <a:cubicBezTo>
                      <a:pt x="1477" y="1327"/>
                      <a:pt x="1471" y="1328"/>
                      <a:pt x="1464" y="1328"/>
                    </a:cubicBezTo>
                    <a:lnTo>
                      <a:pt x="1448" y="1328"/>
                    </a:lnTo>
                    <a:lnTo>
                      <a:pt x="1484" y="1306"/>
                    </a:lnTo>
                    <a:lnTo>
                      <a:pt x="1468" y="1338"/>
                    </a:lnTo>
                    <a:lnTo>
                      <a:pt x="1452" y="1370"/>
                    </a:lnTo>
                    <a:cubicBezTo>
                      <a:pt x="1445" y="1384"/>
                      <a:pt x="1432" y="1392"/>
                      <a:pt x="1416" y="1392"/>
                    </a:cubicBezTo>
                    <a:lnTo>
                      <a:pt x="1400" y="1392"/>
                    </a:lnTo>
                    <a:lnTo>
                      <a:pt x="1384" y="1392"/>
                    </a:lnTo>
                    <a:lnTo>
                      <a:pt x="1368" y="1392"/>
                    </a:lnTo>
                    <a:lnTo>
                      <a:pt x="1397" y="1381"/>
                    </a:lnTo>
                    <a:lnTo>
                      <a:pt x="1381" y="1397"/>
                    </a:lnTo>
                    <a:cubicBezTo>
                      <a:pt x="1378" y="1400"/>
                      <a:pt x="1374" y="1402"/>
                      <a:pt x="1370" y="1404"/>
                    </a:cubicBezTo>
                    <a:lnTo>
                      <a:pt x="1338" y="1420"/>
                    </a:lnTo>
                    <a:lnTo>
                      <a:pt x="1349" y="1413"/>
                    </a:lnTo>
                    <a:lnTo>
                      <a:pt x="1333" y="1429"/>
                    </a:lnTo>
                    <a:lnTo>
                      <a:pt x="1342" y="1413"/>
                    </a:lnTo>
                    <a:lnTo>
                      <a:pt x="1326" y="1461"/>
                    </a:lnTo>
                    <a:cubicBezTo>
                      <a:pt x="1324" y="1467"/>
                      <a:pt x="1321" y="1472"/>
                      <a:pt x="1317" y="1477"/>
                    </a:cubicBezTo>
                    <a:lnTo>
                      <a:pt x="1301" y="1493"/>
                    </a:lnTo>
                    <a:lnTo>
                      <a:pt x="1308" y="1482"/>
                    </a:lnTo>
                    <a:lnTo>
                      <a:pt x="1292" y="1514"/>
                    </a:lnTo>
                    <a:cubicBezTo>
                      <a:pt x="1285" y="1528"/>
                      <a:pt x="1272" y="1536"/>
                      <a:pt x="1256" y="1536"/>
                    </a:cubicBezTo>
                    <a:lnTo>
                      <a:pt x="1240" y="1536"/>
                    </a:lnTo>
                    <a:lnTo>
                      <a:pt x="1276" y="1514"/>
                    </a:lnTo>
                    <a:lnTo>
                      <a:pt x="1260" y="1546"/>
                    </a:lnTo>
                    <a:cubicBezTo>
                      <a:pt x="1253" y="1560"/>
                      <a:pt x="1240" y="1568"/>
                      <a:pt x="1224" y="1568"/>
                    </a:cubicBezTo>
                    <a:lnTo>
                      <a:pt x="1208" y="1568"/>
                    </a:lnTo>
                    <a:lnTo>
                      <a:pt x="1237" y="1557"/>
                    </a:lnTo>
                    <a:lnTo>
                      <a:pt x="1205" y="1589"/>
                    </a:lnTo>
                    <a:lnTo>
                      <a:pt x="1189" y="1605"/>
                    </a:lnTo>
                    <a:cubicBezTo>
                      <a:pt x="1181" y="1612"/>
                      <a:pt x="1171" y="1616"/>
                      <a:pt x="1160" y="1616"/>
                    </a:cubicBezTo>
                    <a:lnTo>
                      <a:pt x="1144" y="1616"/>
                    </a:lnTo>
                    <a:lnTo>
                      <a:pt x="1180" y="1594"/>
                    </a:lnTo>
                    <a:lnTo>
                      <a:pt x="1164" y="1626"/>
                    </a:lnTo>
                    <a:lnTo>
                      <a:pt x="1148" y="1658"/>
                    </a:lnTo>
                    <a:cubicBezTo>
                      <a:pt x="1141" y="1672"/>
                      <a:pt x="1128" y="1680"/>
                      <a:pt x="1112" y="1680"/>
                    </a:cubicBezTo>
                    <a:lnTo>
                      <a:pt x="1096" y="1680"/>
                    </a:lnTo>
                    <a:lnTo>
                      <a:pt x="1080" y="1680"/>
                    </a:lnTo>
                    <a:lnTo>
                      <a:pt x="1064" y="1680"/>
                    </a:lnTo>
                    <a:lnTo>
                      <a:pt x="1082" y="1676"/>
                    </a:lnTo>
                    <a:lnTo>
                      <a:pt x="1050" y="1692"/>
                    </a:lnTo>
                    <a:cubicBezTo>
                      <a:pt x="1045" y="1695"/>
                      <a:pt x="1039" y="1696"/>
                      <a:pt x="1032" y="1696"/>
                    </a:cubicBezTo>
                    <a:lnTo>
                      <a:pt x="1016" y="1696"/>
                    </a:lnTo>
                    <a:lnTo>
                      <a:pt x="1052" y="1674"/>
                    </a:lnTo>
                    <a:lnTo>
                      <a:pt x="1036" y="1706"/>
                    </a:lnTo>
                    <a:lnTo>
                      <a:pt x="1038" y="1701"/>
                    </a:lnTo>
                    <a:lnTo>
                      <a:pt x="1022" y="1749"/>
                    </a:lnTo>
                    <a:cubicBezTo>
                      <a:pt x="1017" y="1765"/>
                      <a:pt x="1002" y="1776"/>
                      <a:pt x="984" y="1776"/>
                    </a:cubicBezTo>
                    <a:lnTo>
                      <a:pt x="968" y="1776"/>
                    </a:lnTo>
                    <a:lnTo>
                      <a:pt x="952" y="1776"/>
                    </a:lnTo>
                    <a:lnTo>
                      <a:pt x="936" y="1776"/>
                    </a:lnTo>
                    <a:lnTo>
                      <a:pt x="920" y="1776"/>
                    </a:lnTo>
                    <a:lnTo>
                      <a:pt x="888" y="1776"/>
                    </a:lnTo>
                    <a:lnTo>
                      <a:pt x="924" y="1754"/>
                    </a:lnTo>
                    <a:lnTo>
                      <a:pt x="908" y="1786"/>
                    </a:lnTo>
                    <a:cubicBezTo>
                      <a:pt x="906" y="1790"/>
                      <a:pt x="904" y="1794"/>
                      <a:pt x="901" y="1797"/>
                    </a:cubicBezTo>
                    <a:lnTo>
                      <a:pt x="885" y="1813"/>
                    </a:lnTo>
                    <a:lnTo>
                      <a:pt x="869" y="1829"/>
                    </a:lnTo>
                    <a:cubicBezTo>
                      <a:pt x="861" y="1836"/>
                      <a:pt x="851" y="1840"/>
                      <a:pt x="840" y="1840"/>
                    </a:cubicBezTo>
                    <a:lnTo>
                      <a:pt x="824" y="1840"/>
                    </a:lnTo>
                    <a:lnTo>
                      <a:pt x="808" y="1840"/>
                    </a:lnTo>
                    <a:lnTo>
                      <a:pt x="792" y="1840"/>
                    </a:lnTo>
                    <a:lnTo>
                      <a:pt x="776" y="1840"/>
                    </a:lnTo>
                    <a:lnTo>
                      <a:pt x="794" y="1836"/>
                    </a:lnTo>
                    <a:lnTo>
                      <a:pt x="762" y="1852"/>
                    </a:lnTo>
                    <a:lnTo>
                      <a:pt x="773" y="1845"/>
                    </a:lnTo>
                    <a:lnTo>
                      <a:pt x="757" y="1861"/>
                    </a:lnTo>
                    <a:lnTo>
                      <a:pt x="741" y="1877"/>
                    </a:lnTo>
                    <a:lnTo>
                      <a:pt x="748" y="1866"/>
                    </a:lnTo>
                    <a:lnTo>
                      <a:pt x="732" y="1898"/>
                    </a:lnTo>
                    <a:cubicBezTo>
                      <a:pt x="725" y="1912"/>
                      <a:pt x="712" y="1920"/>
                      <a:pt x="696" y="1920"/>
                    </a:cubicBezTo>
                    <a:lnTo>
                      <a:pt x="680" y="1920"/>
                    </a:lnTo>
                    <a:lnTo>
                      <a:pt x="716" y="1898"/>
                    </a:lnTo>
                    <a:lnTo>
                      <a:pt x="700" y="1930"/>
                    </a:lnTo>
                    <a:cubicBezTo>
                      <a:pt x="693" y="1944"/>
                      <a:pt x="680" y="1952"/>
                      <a:pt x="664" y="1952"/>
                    </a:cubicBezTo>
                    <a:lnTo>
                      <a:pt x="648" y="1952"/>
                    </a:lnTo>
                    <a:lnTo>
                      <a:pt x="677" y="1941"/>
                    </a:lnTo>
                    <a:lnTo>
                      <a:pt x="661" y="1957"/>
                    </a:lnTo>
                    <a:cubicBezTo>
                      <a:pt x="653" y="1964"/>
                      <a:pt x="643" y="1968"/>
                      <a:pt x="632" y="1968"/>
                    </a:cubicBezTo>
                    <a:lnTo>
                      <a:pt x="600" y="1968"/>
                    </a:lnTo>
                    <a:lnTo>
                      <a:pt x="636" y="1946"/>
                    </a:lnTo>
                    <a:lnTo>
                      <a:pt x="620" y="1978"/>
                    </a:lnTo>
                    <a:cubicBezTo>
                      <a:pt x="613" y="1992"/>
                      <a:pt x="600" y="2000"/>
                      <a:pt x="584" y="2000"/>
                    </a:cubicBezTo>
                    <a:lnTo>
                      <a:pt x="568" y="2000"/>
                    </a:lnTo>
                    <a:lnTo>
                      <a:pt x="552" y="2000"/>
                    </a:lnTo>
                    <a:lnTo>
                      <a:pt x="588" y="1978"/>
                    </a:lnTo>
                    <a:lnTo>
                      <a:pt x="572" y="2010"/>
                    </a:lnTo>
                    <a:cubicBezTo>
                      <a:pt x="565" y="2024"/>
                      <a:pt x="552" y="2032"/>
                      <a:pt x="536" y="2032"/>
                    </a:cubicBezTo>
                    <a:lnTo>
                      <a:pt x="520" y="2032"/>
                    </a:lnTo>
                    <a:lnTo>
                      <a:pt x="504" y="2032"/>
                    </a:lnTo>
                    <a:lnTo>
                      <a:pt x="488" y="2032"/>
                    </a:lnTo>
                    <a:lnTo>
                      <a:pt x="456" y="2032"/>
                    </a:lnTo>
                    <a:lnTo>
                      <a:pt x="440" y="2032"/>
                    </a:lnTo>
                    <a:lnTo>
                      <a:pt x="476" y="2010"/>
                    </a:lnTo>
                    <a:lnTo>
                      <a:pt x="460" y="2042"/>
                    </a:lnTo>
                    <a:cubicBezTo>
                      <a:pt x="453" y="2056"/>
                      <a:pt x="440" y="2064"/>
                      <a:pt x="424" y="2064"/>
                    </a:cubicBezTo>
                    <a:lnTo>
                      <a:pt x="408" y="2064"/>
                    </a:lnTo>
                    <a:lnTo>
                      <a:pt x="437" y="2053"/>
                    </a:lnTo>
                    <a:lnTo>
                      <a:pt x="421" y="2069"/>
                    </a:lnTo>
                    <a:lnTo>
                      <a:pt x="428" y="2058"/>
                    </a:lnTo>
                    <a:lnTo>
                      <a:pt x="412" y="2090"/>
                    </a:lnTo>
                    <a:cubicBezTo>
                      <a:pt x="405" y="2104"/>
                      <a:pt x="392" y="2112"/>
                      <a:pt x="376" y="2112"/>
                    </a:cubicBezTo>
                    <a:lnTo>
                      <a:pt x="360" y="2112"/>
                    </a:lnTo>
                    <a:lnTo>
                      <a:pt x="396" y="2090"/>
                    </a:lnTo>
                    <a:lnTo>
                      <a:pt x="380" y="2122"/>
                    </a:lnTo>
                    <a:cubicBezTo>
                      <a:pt x="373" y="2136"/>
                      <a:pt x="360" y="2144"/>
                      <a:pt x="344" y="2144"/>
                    </a:cubicBezTo>
                    <a:lnTo>
                      <a:pt x="312" y="2144"/>
                    </a:lnTo>
                    <a:lnTo>
                      <a:pt x="296" y="2144"/>
                    </a:lnTo>
                    <a:lnTo>
                      <a:pt x="280" y="2144"/>
                    </a:lnTo>
                    <a:lnTo>
                      <a:pt x="264" y="2144"/>
                    </a:lnTo>
                    <a:lnTo>
                      <a:pt x="248" y="2144"/>
                    </a:lnTo>
                    <a:lnTo>
                      <a:pt x="232" y="2144"/>
                    </a:lnTo>
                    <a:lnTo>
                      <a:pt x="216" y="2144"/>
                    </a:lnTo>
                    <a:lnTo>
                      <a:pt x="200" y="2144"/>
                    </a:lnTo>
                    <a:lnTo>
                      <a:pt x="168" y="2144"/>
                    </a:lnTo>
                    <a:lnTo>
                      <a:pt x="152" y="2144"/>
                    </a:lnTo>
                    <a:lnTo>
                      <a:pt x="136" y="2144"/>
                    </a:lnTo>
                    <a:lnTo>
                      <a:pt x="165" y="2133"/>
                    </a:lnTo>
                    <a:lnTo>
                      <a:pt x="149" y="2149"/>
                    </a:lnTo>
                    <a:cubicBezTo>
                      <a:pt x="141" y="2156"/>
                      <a:pt x="131" y="2160"/>
                      <a:pt x="120" y="2160"/>
                    </a:cubicBezTo>
                    <a:lnTo>
                      <a:pt x="104" y="2160"/>
                    </a:lnTo>
                    <a:lnTo>
                      <a:pt x="88" y="2160"/>
                    </a:lnTo>
                    <a:lnTo>
                      <a:pt x="72" y="2160"/>
                    </a:lnTo>
                    <a:lnTo>
                      <a:pt x="40" y="2160"/>
                    </a:lnTo>
                    <a:cubicBezTo>
                      <a:pt x="18" y="2160"/>
                      <a:pt x="0" y="2143"/>
                      <a:pt x="0" y="2120"/>
                    </a:cubicBezTo>
                    <a:cubicBezTo>
                      <a:pt x="0" y="2098"/>
                      <a:pt x="18" y="2080"/>
                      <a:pt x="40" y="2080"/>
                    </a:cubicBezTo>
                    <a:close/>
                  </a:path>
                </a:pathLst>
              </a:custGeom>
              <a:grpFill/>
              <a:ln w="6350" cap="flat">
                <a:noFill/>
                <a:prstDash val="solid"/>
                <a:bevel/>
                <a:headEnd/>
                <a:tailEnd/>
              </a:ln>
            </p:spPr>
            <p:txBody>
              <a:bodyPr vert="horz" wrap="square" lIns="91440" tIns="45720" rIns="91440" bIns="45720" numCol="1" anchor="t" anchorCtr="0" compatLnSpc="1">
                <a:prstTxWarp prst="textNoShape">
                  <a:avLst/>
                </a:prstTxWarp>
              </a:bodyPr>
              <a:lstStyle/>
              <a:p>
                <a:endParaRPr lang="en-US" sz="1200" dirty="0">
                  <a:solidFill>
                    <a:srgbClr val="000000"/>
                  </a:solidFill>
                </a:endParaRPr>
              </a:p>
            </p:txBody>
          </p:sp>
          <p:sp>
            <p:nvSpPr>
              <p:cNvPr id="172" name="Freeform 14"/>
              <p:cNvSpPr>
                <a:spLocks/>
              </p:cNvSpPr>
              <p:nvPr/>
            </p:nvSpPr>
            <p:spPr bwMode="auto">
              <a:xfrm>
                <a:off x="8222983" y="2330725"/>
                <a:ext cx="636262" cy="454914"/>
              </a:xfrm>
              <a:custGeom>
                <a:avLst/>
                <a:gdLst>
                  <a:gd name="T0" fmla="*/ 93 w 2421"/>
                  <a:gd name="T1" fmla="*/ 1280 h 1446"/>
                  <a:gd name="T2" fmla="*/ 156 w 2421"/>
                  <a:gd name="T3" fmla="*/ 1218 h 1446"/>
                  <a:gd name="T4" fmla="*/ 216 w 2421"/>
                  <a:gd name="T5" fmla="*/ 1228 h 1446"/>
                  <a:gd name="T6" fmla="*/ 349 w 2421"/>
                  <a:gd name="T7" fmla="*/ 1152 h 1446"/>
                  <a:gd name="T8" fmla="*/ 392 w 2421"/>
                  <a:gd name="T9" fmla="*/ 1132 h 1446"/>
                  <a:gd name="T10" fmla="*/ 525 w 2421"/>
                  <a:gd name="T11" fmla="*/ 1104 h 1446"/>
                  <a:gd name="T12" fmla="*/ 637 w 2421"/>
                  <a:gd name="T13" fmla="*/ 1104 h 1446"/>
                  <a:gd name="T14" fmla="*/ 701 w 2421"/>
                  <a:gd name="T15" fmla="*/ 1008 h 1446"/>
                  <a:gd name="T16" fmla="*/ 781 w 2421"/>
                  <a:gd name="T17" fmla="*/ 944 h 1446"/>
                  <a:gd name="T18" fmla="*/ 877 w 2421"/>
                  <a:gd name="T19" fmla="*/ 944 h 1446"/>
                  <a:gd name="T20" fmla="*/ 957 w 2421"/>
                  <a:gd name="T21" fmla="*/ 880 h 1446"/>
                  <a:gd name="T22" fmla="*/ 1021 w 2421"/>
                  <a:gd name="T23" fmla="*/ 800 h 1446"/>
                  <a:gd name="T24" fmla="*/ 1047 w 2421"/>
                  <a:gd name="T25" fmla="*/ 703 h 1446"/>
                  <a:gd name="T26" fmla="*/ 1165 w 2421"/>
                  <a:gd name="T27" fmla="*/ 672 h 1446"/>
                  <a:gd name="T28" fmla="*/ 1245 w 2421"/>
                  <a:gd name="T29" fmla="*/ 592 h 1446"/>
                  <a:gd name="T30" fmla="*/ 1309 w 2421"/>
                  <a:gd name="T31" fmla="*/ 368 h 1446"/>
                  <a:gd name="T32" fmla="*/ 1366 w 2421"/>
                  <a:gd name="T33" fmla="*/ 321 h 1446"/>
                  <a:gd name="T34" fmla="*/ 1501 w 2421"/>
                  <a:gd name="T35" fmla="*/ 288 h 1446"/>
                  <a:gd name="T36" fmla="*/ 1565 w 2421"/>
                  <a:gd name="T37" fmla="*/ 208 h 1446"/>
                  <a:gd name="T38" fmla="*/ 1677 w 2421"/>
                  <a:gd name="T39" fmla="*/ 208 h 1446"/>
                  <a:gd name="T40" fmla="*/ 1736 w 2421"/>
                  <a:gd name="T41" fmla="*/ 140 h 1446"/>
                  <a:gd name="T42" fmla="*/ 1853 w 2421"/>
                  <a:gd name="T43" fmla="*/ 112 h 1446"/>
                  <a:gd name="T44" fmla="*/ 1965 w 2421"/>
                  <a:gd name="T45" fmla="*/ 112 h 1446"/>
                  <a:gd name="T46" fmla="*/ 2077 w 2421"/>
                  <a:gd name="T47" fmla="*/ 112 h 1446"/>
                  <a:gd name="T48" fmla="*/ 2118 w 2421"/>
                  <a:gd name="T49" fmla="*/ 35 h 1446"/>
                  <a:gd name="T50" fmla="*/ 2253 w 2421"/>
                  <a:gd name="T51" fmla="*/ 0 h 1446"/>
                  <a:gd name="T52" fmla="*/ 2365 w 2421"/>
                  <a:gd name="T53" fmla="*/ 0 h 1446"/>
                  <a:gd name="T54" fmla="*/ 2317 w 2421"/>
                  <a:gd name="T55" fmla="*/ 80 h 1446"/>
                  <a:gd name="T56" fmla="*/ 2221 w 2421"/>
                  <a:gd name="T57" fmla="*/ 80 h 1446"/>
                  <a:gd name="T58" fmla="*/ 2141 w 2421"/>
                  <a:gd name="T59" fmla="*/ 192 h 1446"/>
                  <a:gd name="T60" fmla="*/ 2029 w 2421"/>
                  <a:gd name="T61" fmla="*/ 192 h 1446"/>
                  <a:gd name="T62" fmla="*/ 1933 w 2421"/>
                  <a:gd name="T63" fmla="*/ 192 h 1446"/>
                  <a:gd name="T64" fmla="*/ 1821 w 2421"/>
                  <a:gd name="T65" fmla="*/ 192 h 1446"/>
                  <a:gd name="T66" fmla="*/ 1741 w 2421"/>
                  <a:gd name="T67" fmla="*/ 288 h 1446"/>
                  <a:gd name="T68" fmla="*/ 1645 w 2421"/>
                  <a:gd name="T69" fmla="*/ 288 h 1446"/>
                  <a:gd name="T70" fmla="*/ 1533 w 2421"/>
                  <a:gd name="T71" fmla="*/ 288 h 1446"/>
                  <a:gd name="T72" fmla="*/ 1453 w 2421"/>
                  <a:gd name="T73" fmla="*/ 368 h 1446"/>
                  <a:gd name="T74" fmla="*/ 1389 w 2421"/>
                  <a:gd name="T75" fmla="*/ 448 h 1446"/>
                  <a:gd name="T76" fmla="*/ 1277 w 2421"/>
                  <a:gd name="T77" fmla="*/ 448 h 1446"/>
                  <a:gd name="T78" fmla="*/ 1213 w 2421"/>
                  <a:gd name="T79" fmla="*/ 672 h 1446"/>
                  <a:gd name="T80" fmla="*/ 1133 w 2421"/>
                  <a:gd name="T81" fmla="*/ 752 h 1446"/>
                  <a:gd name="T82" fmla="*/ 1069 w 2421"/>
                  <a:gd name="T83" fmla="*/ 816 h 1446"/>
                  <a:gd name="T84" fmla="*/ 1045 w 2421"/>
                  <a:gd name="T85" fmla="*/ 848 h 1446"/>
                  <a:gd name="T86" fmla="*/ 980 w 2421"/>
                  <a:gd name="T87" fmla="*/ 994 h 1446"/>
                  <a:gd name="T88" fmla="*/ 845 w 2421"/>
                  <a:gd name="T89" fmla="*/ 1024 h 1446"/>
                  <a:gd name="T90" fmla="*/ 733 w 2421"/>
                  <a:gd name="T91" fmla="*/ 1024 h 1446"/>
                  <a:gd name="T92" fmla="*/ 725 w 2421"/>
                  <a:gd name="T93" fmla="*/ 1055 h 1446"/>
                  <a:gd name="T94" fmla="*/ 589 w 2421"/>
                  <a:gd name="T95" fmla="*/ 1184 h 1446"/>
                  <a:gd name="T96" fmla="*/ 493 w 2421"/>
                  <a:gd name="T97" fmla="*/ 1184 h 1446"/>
                  <a:gd name="T98" fmla="*/ 413 w 2421"/>
                  <a:gd name="T99" fmla="*/ 1232 h 1446"/>
                  <a:gd name="T100" fmla="*/ 301 w 2421"/>
                  <a:gd name="T101" fmla="*/ 1232 h 1446"/>
                  <a:gd name="T102" fmla="*/ 237 w 2421"/>
                  <a:gd name="T103" fmla="*/ 1280 h 1446"/>
                  <a:gd name="T104" fmla="*/ 177 w 2421"/>
                  <a:gd name="T105" fmla="*/ 1338 h 1446"/>
                  <a:gd name="T106" fmla="*/ 115 w 2421"/>
                  <a:gd name="T107" fmla="*/ 1333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21" h="1446">
                    <a:moveTo>
                      <a:pt x="10" y="1383"/>
                    </a:moveTo>
                    <a:lnTo>
                      <a:pt x="26" y="1351"/>
                    </a:lnTo>
                    <a:lnTo>
                      <a:pt x="24" y="1356"/>
                    </a:lnTo>
                    <a:lnTo>
                      <a:pt x="40" y="1308"/>
                    </a:lnTo>
                    <a:cubicBezTo>
                      <a:pt x="45" y="1291"/>
                      <a:pt x="60" y="1280"/>
                      <a:pt x="77" y="1280"/>
                    </a:cubicBezTo>
                    <a:lnTo>
                      <a:pt x="93" y="1280"/>
                    </a:lnTo>
                    <a:lnTo>
                      <a:pt x="109" y="1280"/>
                    </a:lnTo>
                    <a:lnTo>
                      <a:pt x="125" y="1280"/>
                    </a:lnTo>
                    <a:lnTo>
                      <a:pt x="141" y="1280"/>
                    </a:lnTo>
                    <a:lnTo>
                      <a:pt x="106" y="1303"/>
                    </a:lnTo>
                    <a:lnTo>
                      <a:pt x="122" y="1271"/>
                    </a:lnTo>
                    <a:lnTo>
                      <a:pt x="156" y="1218"/>
                    </a:lnTo>
                    <a:cubicBezTo>
                      <a:pt x="164" y="1207"/>
                      <a:pt x="176" y="1200"/>
                      <a:pt x="189" y="1200"/>
                    </a:cubicBezTo>
                    <a:lnTo>
                      <a:pt x="205" y="1200"/>
                    </a:lnTo>
                    <a:lnTo>
                      <a:pt x="221" y="1200"/>
                    </a:lnTo>
                    <a:lnTo>
                      <a:pt x="237" y="1200"/>
                    </a:lnTo>
                    <a:lnTo>
                      <a:pt x="253" y="1200"/>
                    </a:lnTo>
                    <a:lnTo>
                      <a:pt x="216" y="1228"/>
                    </a:lnTo>
                    <a:lnTo>
                      <a:pt x="232" y="1180"/>
                    </a:lnTo>
                    <a:cubicBezTo>
                      <a:pt x="237" y="1163"/>
                      <a:pt x="252" y="1152"/>
                      <a:pt x="269" y="1152"/>
                    </a:cubicBezTo>
                    <a:lnTo>
                      <a:pt x="285" y="1152"/>
                    </a:lnTo>
                    <a:lnTo>
                      <a:pt x="301" y="1152"/>
                    </a:lnTo>
                    <a:lnTo>
                      <a:pt x="333" y="1152"/>
                    </a:lnTo>
                    <a:lnTo>
                      <a:pt x="349" y="1152"/>
                    </a:lnTo>
                    <a:lnTo>
                      <a:pt x="365" y="1152"/>
                    </a:lnTo>
                    <a:lnTo>
                      <a:pt x="381" y="1152"/>
                    </a:lnTo>
                    <a:lnTo>
                      <a:pt x="397" y="1152"/>
                    </a:lnTo>
                    <a:lnTo>
                      <a:pt x="413" y="1152"/>
                    </a:lnTo>
                    <a:lnTo>
                      <a:pt x="376" y="1180"/>
                    </a:lnTo>
                    <a:lnTo>
                      <a:pt x="392" y="1132"/>
                    </a:lnTo>
                    <a:cubicBezTo>
                      <a:pt x="397" y="1115"/>
                      <a:pt x="412" y="1104"/>
                      <a:pt x="429" y="1104"/>
                    </a:cubicBezTo>
                    <a:lnTo>
                      <a:pt x="445" y="1104"/>
                    </a:lnTo>
                    <a:lnTo>
                      <a:pt x="477" y="1104"/>
                    </a:lnTo>
                    <a:lnTo>
                      <a:pt x="493" y="1104"/>
                    </a:lnTo>
                    <a:lnTo>
                      <a:pt x="509" y="1104"/>
                    </a:lnTo>
                    <a:lnTo>
                      <a:pt x="525" y="1104"/>
                    </a:lnTo>
                    <a:lnTo>
                      <a:pt x="541" y="1104"/>
                    </a:lnTo>
                    <a:lnTo>
                      <a:pt x="557" y="1104"/>
                    </a:lnTo>
                    <a:lnTo>
                      <a:pt x="573" y="1104"/>
                    </a:lnTo>
                    <a:lnTo>
                      <a:pt x="589" y="1104"/>
                    </a:lnTo>
                    <a:lnTo>
                      <a:pt x="621" y="1104"/>
                    </a:lnTo>
                    <a:lnTo>
                      <a:pt x="637" y="1104"/>
                    </a:lnTo>
                    <a:lnTo>
                      <a:pt x="653" y="1104"/>
                    </a:lnTo>
                    <a:lnTo>
                      <a:pt x="669" y="1104"/>
                    </a:lnTo>
                    <a:lnTo>
                      <a:pt x="630" y="1138"/>
                    </a:lnTo>
                    <a:lnTo>
                      <a:pt x="646" y="1042"/>
                    </a:lnTo>
                    <a:cubicBezTo>
                      <a:pt x="649" y="1023"/>
                      <a:pt x="666" y="1008"/>
                      <a:pt x="685" y="1008"/>
                    </a:cubicBezTo>
                    <a:lnTo>
                      <a:pt x="701" y="1008"/>
                    </a:lnTo>
                    <a:lnTo>
                      <a:pt x="717" y="1008"/>
                    </a:lnTo>
                    <a:lnTo>
                      <a:pt x="679" y="1039"/>
                    </a:lnTo>
                    <a:lnTo>
                      <a:pt x="695" y="975"/>
                    </a:lnTo>
                    <a:cubicBezTo>
                      <a:pt x="699" y="957"/>
                      <a:pt x="715" y="944"/>
                      <a:pt x="733" y="944"/>
                    </a:cubicBezTo>
                    <a:lnTo>
                      <a:pt x="765" y="944"/>
                    </a:lnTo>
                    <a:lnTo>
                      <a:pt x="781" y="944"/>
                    </a:lnTo>
                    <a:lnTo>
                      <a:pt x="797" y="944"/>
                    </a:lnTo>
                    <a:lnTo>
                      <a:pt x="813" y="944"/>
                    </a:lnTo>
                    <a:lnTo>
                      <a:pt x="829" y="944"/>
                    </a:lnTo>
                    <a:lnTo>
                      <a:pt x="845" y="944"/>
                    </a:lnTo>
                    <a:lnTo>
                      <a:pt x="861" y="944"/>
                    </a:lnTo>
                    <a:lnTo>
                      <a:pt x="877" y="944"/>
                    </a:lnTo>
                    <a:lnTo>
                      <a:pt x="909" y="944"/>
                    </a:lnTo>
                    <a:lnTo>
                      <a:pt x="925" y="944"/>
                    </a:lnTo>
                    <a:lnTo>
                      <a:pt x="941" y="944"/>
                    </a:lnTo>
                    <a:lnTo>
                      <a:pt x="903" y="975"/>
                    </a:lnTo>
                    <a:lnTo>
                      <a:pt x="919" y="911"/>
                    </a:lnTo>
                    <a:cubicBezTo>
                      <a:pt x="923" y="893"/>
                      <a:pt x="939" y="880"/>
                      <a:pt x="957" y="880"/>
                    </a:cubicBezTo>
                    <a:lnTo>
                      <a:pt x="973" y="880"/>
                    </a:lnTo>
                    <a:lnTo>
                      <a:pt x="989" y="880"/>
                    </a:lnTo>
                    <a:lnTo>
                      <a:pt x="950" y="913"/>
                    </a:lnTo>
                    <a:lnTo>
                      <a:pt x="966" y="833"/>
                    </a:lnTo>
                    <a:cubicBezTo>
                      <a:pt x="970" y="814"/>
                      <a:pt x="986" y="800"/>
                      <a:pt x="1005" y="800"/>
                    </a:cubicBezTo>
                    <a:lnTo>
                      <a:pt x="1021" y="800"/>
                    </a:lnTo>
                    <a:lnTo>
                      <a:pt x="986" y="823"/>
                    </a:lnTo>
                    <a:lnTo>
                      <a:pt x="1018" y="759"/>
                    </a:lnTo>
                    <a:cubicBezTo>
                      <a:pt x="1024" y="745"/>
                      <a:pt x="1038" y="736"/>
                      <a:pt x="1053" y="736"/>
                    </a:cubicBezTo>
                    <a:lnTo>
                      <a:pt x="1069" y="736"/>
                    </a:lnTo>
                    <a:lnTo>
                      <a:pt x="1031" y="767"/>
                    </a:lnTo>
                    <a:lnTo>
                      <a:pt x="1047" y="703"/>
                    </a:lnTo>
                    <a:cubicBezTo>
                      <a:pt x="1051" y="685"/>
                      <a:pt x="1067" y="672"/>
                      <a:pt x="1085" y="672"/>
                    </a:cubicBezTo>
                    <a:lnTo>
                      <a:pt x="1101" y="672"/>
                    </a:lnTo>
                    <a:lnTo>
                      <a:pt x="1117" y="672"/>
                    </a:lnTo>
                    <a:lnTo>
                      <a:pt x="1133" y="672"/>
                    </a:lnTo>
                    <a:lnTo>
                      <a:pt x="1149" y="672"/>
                    </a:lnTo>
                    <a:lnTo>
                      <a:pt x="1165" y="672"/>
                    </a:lnTo>
                    <a:lnTo>
                      <a:pt x="1197" y="672"/>
                    </a:lnTo>
                    <a:lnTo>
                      <a:pt x="1158" y="705"/>
                    </a:lnTo>
                    <a:lnTo>
                      <a:pt x="1174" y="625"/>
                    </a:lnTo>
                    <a:cubicBezTo>
                      <a:pt x="1178" y="606"/>
                      <a:pt x="1194" y="592"/>
                      <a:pt x="1213" y="592"/>
                    </a:cubicBezTo>
                    <a:lnTo>
                      <a:pt x="1229" y="592"/>
                    </a:lnTo>
                    <a:lnTo>
                      <a:pt x="1245" y="592"/>
                    </a:lnTo>
                    <a:lnTo>
                      <a:pt x="1206" y="628"/>
                    </a:lnTo>
                    <a:lnTo>
                      <a:pt x="1222" y="484"/>
                    </a:lnTo>
                    <a:lnTo>
                      <a:pt x="1238" y="401"/>
                    </a:lnTo>
                    <a:cubicBezTo>
                      <a:pt x="1242" y="382"/>
                      <a:pt x="1258" y="368"/>
                      <a:pt x="1277" y="368"/>
                    </a:cubicBezTo>
                    <a:lnTo>
                      <a:pt x="1293" y="368"/>
                    </a:lnTo>
                    <a:lnTo>
                      <a:pt x="1309" y="368"/>
                    </a:lnTo>
                    <a:lnTo>
                      <a:pt x="1341" y="368"/>
                    </a:lnTo>
                    <a:lnTo>
                      <a:pt x="1357" y="368"/>
                    </a:lnTo>
                    <a:lnTo>
                      <a:pt x="1373" y="368"/>
                    </a:lnTo>
                    <a:lnTo>
                      <a:pt x="1389" y="368"/>
                    </a:lnTo>
                    <a:lnTo>
                      <a:pt x="1350" y="401"/>
                    </a:lnTo>
                    <a:lnTo>
                      <a:pt x="1366" y="321"/>
                    </a:lnTo>
                    <a:cubicBezTo>
                      <a:pt x="1370" y="302"/>
                      <a:pt x="1386" y="288"/>
                      <a:pt x="1405" y="288"/>
                    </a:cubicBezTo>
                    <a:lnTo>
                      <a:pt x="1421" y="288"/>
                    </a:lnTo>
                    <a:lnTo>
                      <a:pt x="1437" y="288"/>
                    </a:lnTo>
                    <a:lnTo>
                      <a:pt x="1453" y="288"/>
                    </a:lnTo>
                    <a:lnTo>
                      <a:pt x="1485" y="288"/>
                    </a:lnTo>
                    <a:lnTo>
                      <a:pt x="1501" y="288"/>
                    </a:lnTo>
                    <a:lnTo>
                      <a:pt x="1462" y="321"/>
                    </a:lnTo>
                    <a:lnTo>
                      <a:pt x="1478" y="241"/>
                    </a:lnTo>
                    <a:cubicBezTo>
                      <a:pt x="1482" y="222"/>
                      <a:pt x="1498" y="208"/>
                      <a:pt x="1517" y="208"/>
                    </a:cubicBezTo>
                    <a:lnTo>
                      <a:pt x="1533" y="208"/>
                    </a:lnTo>
                    <a:lnTo>
                      <a:pt x="1549" y="208"/>
                    </a:lnTo>
                    <a:lnTo>
                      <a:pt x="1565" y="208"/>
                    </a:lnTo>
                    <a:lnTo>
                      <a:pt x="1581" y="208"/>
                    </a:lnTo>
                    <a:lnTo>
                      <a:pt x="1597" y="208"/>
                    </a:lnTo>
                    <a:lnTo>
                      <a:pt x="1629" y="208"/>
                    </a:lnTo>
                    <a:lnTo>
                      <a:pt x="1645" y="208"/>
                    </a:lnTo>
                    <a:lnTo>
                      <a:pt x="1661" y="208"/>
                    </a:lnTo>
                    <a:lnTo>
                      <a:pt x="1677" y="208"/>
                    </a:lnTo>
                    <a:lnTo>
                      <a:pt x="1693" y="208"/>
                    </a:lnTo>
                    <a:lnTo>
                      <a:pt x="1709" y="208"/>
                    </a:lnTo>
                    <a:lnTo>
                      <a:pt x="1725" y="208"/>
                    </a:lnTo>
                    <a:lnTo>
                      <a:pt x="1741" y="208"/>
                    </a:lnTo>
                    <a:lnTo>
                      <a:pt x="1704" y="236"/>
                    </a:lnTo>
                    <a:lnTo>
                      <a:pt x="1736" y="140"/>
                    </a:lnTo>
                    <a:cubicBezTo>
                      <a:pt x="1741" y="123"/>
                      <a:pt x="1756" y="112"/>
                      <a:pt x="1773" y="112"/>
                    </a:cubicBezTo>
                    <a:lnTo>
                      <a:pt x="1789" y="112"/>
                    </a:lnTo>
                    <a:lnTo>
                      <a:pt x="1805" y="112"/>
                    </a:lnTo>
                    <a:lnTo>
                      <a:pt x="1821" y="112"/>
                    </a:lnTo>
                    <a:lnTo>
                      <a:pt x="1837" y="112"/>
                    </a:lnTo>
                    <a:lnTo>
                      <a:pt x="1853" y="112"/>
                    </a:lnTo>
                    <a:lnTo>
                      <a:pt x="1869" y="112"/>
                    </a:lnTo>
                    <a:lnTo>
                      <a:pt x="1885" y="112"/>
                    </a:lnTo>
                    <a:lnTo>
                      <a:pt x="1917" y="112"/>
                    </a:lnTo>
                    <a:lnTo>
                      <a:pt x="1933" y="112"/>
                    </a:lnTo>
                    <a:lnTo>
                      <a:pt x="1949" y="112"/>
                    </a:lnTo>
                    <a:lnTo>
                      <a:pt x="1965" y="112"/>
                    </a:lnTo>
                    <a:lnTo>
                      <a:pt x="1981" y="112"/>
                    </a:lnTo>
                    <a:lnTo>
                      <a:pt x="1997" y="112"/>
                    </a:lnTo>
                    <a:lnTo>
                      <a:pt x="2013" y="112"/>
                    </a:lnTo>
                    <a:lnTo>
                      <a:pt x="2029" y="112"/>
                    </a:lnTo>
                    <a:lnTo>
                      <a:pt x="2061" y="112"/>
                    </a:lnTo>
                    <a:lnTo>
                      <a:pt x="2077" y="112"/>
                    </a:lnTo>
                    <a:lnTo>
                      <a:pt x="2093" y="112"/>
                    </a:lnTo>
                    <a:lnTo>
                      <a:pt x="2109" y="112"/>
                    </a:lnTo>
                    <a:lnTo>
                      <a:pt x="2125" y="112"/>
                    </a:lnTo>
                    <a:lnTo>
                      <a:pt x="2141" y="112"/>
                    </a:lnTo>
                    <a:lnTo>
                      <a:pt x="2102" y="147"/>
                    </a:lnTo>
                    <a:lnTo>
                      <a:pt x="2118" y="35"/>
                    </a:lnTo>
                    <a:cubicBezTo>
                      <a:pt x="2121" y="15"/>
                      <a:pt x="2138" y="0"/>
                      <a:pt x="2157" y="0"/>
                    </a:cubicBezTo>
                    <a:lnTo>
                      <a:pt x="2173" y="0"/>
                    </a:lnTo>
                    <a:lnTo>
                      <a:pt x="2205" y="0"/>
                    </a:lnTo>
                    <a:lnTo>
                      <a:pt x="2221" y="0"/>
                    </a:lnTo>
                    <a:lnTo>
                      <a:pt x="2237" y="0"/>
                    </a:lnTo>
                    <a:lnTo>
                      <a:pt x="2253" y="0"/>
                    </a:lnTo>
                    <a:lnTo>
                      <a:pt x="2269" y="0"/>
                    </a:lnTo>
                    <a:lnTo>
                      <a:pt x="2285" y="0"/>
                    </a:lnTo>
                    <a:lnTo>
                      <a:pt x="2301" y="0"/>
                    </a:lnTo>
                    <a:lnTo>
                      <a:pt x="2317" y="0"/>
                    </a:lnTo>
                    <a:lnTo>
                      <a:pt x="2349" y="0"/>
                    </a:lnTo>
                    <a:lnTo>
                      <a:pt x="2365" y="0"/>
                    </a:lnTo>
                    <a:lnTo>
                      <a:pt x="2381" y="0"/>
                    </a:lnTo>
                    <a:cubicBezTo>
                      <a:pt x="2404" y="0"/>
                      <a:pt x="2421" y="18"/>
                      <a:pt x="2421" y="40"/>
                    </a:cubicBezTo>
                    <a:cubicBezTo>
                      <a:pt x="2421" y="63"/>
                      <a:pt x="2404" y="80"/>
                      <a:pt x="2381" y="80"/>
                    </a:cubicBezTo>
                    <a:lnTo>
                      <a:pt x="2365" y="80"/>
                    </a:lnTo>
                    <a:lnTo>
                      <a:pt x="2349" y="80"/>
                    </a:lnTo>
                    <a:lnTo>
                      <a:pt x="2317" y="80"/>
                    </a:lnTo>
                    <a:lnTo>
                      <a:pt x="2301" y="80"/>
                    </a:lnTo>
                    <a:lnTo>
                      <a:pt x="2285" y="80"/>
                    </a:lnTo>
                    <a:lnTo>
                      <a:pt x="2269" y="80"/>
                    </a:lnTo>
                    <a:lnTo>
                      <a:pt x="2253" y="80"/>
                    </a:lnTo>
                    <a:lnTo>
                      <a:pt x="2237" y="80"/>
                    </a:lnTo>
                    <a:lnTo>
                      <a:pt x="2221" y="80"/>
                    </a:lnTo>
                    <a:lnTo>
                      <a:pt x="2205" y="80"/>
                    </a:lnTo>
                    <a:lnTo>
                      <a:pt x="2173" y="80"/>
                    </a:lnTo>
                    <a:lnTo>
                      <a:pt x="2157" y="80"/>
                    </a:lnTo>
                    <a:lnTo>
                      <a:pt x="2197" y="46"/>
                    </a:lnTo>
                    <a:lnTo>
                      <a:pt x="2181" y="158"/>
                    </a:lnTo>
                    <a:cubicBezTo>
                      <a:pt x="2178" y="178"/>
                      <a:pt x="2161" y="192"/>
                      <a:pt x="2141" y="192"/>
                    </a:cubicBezTo>
                    <a:lnTo>
                      <a:pt x="2125" y="192"/>
                    </a:lnTo>
                    <a:lnTo>
                      <a:pt x="2109" y="192"/>
                    </a:lnTo>
                    <a:lnTo>
                      <a:pt x="2093" y="192"/>
                    </a:lnTo>
                    <a:lnTo>
                      <a:pt x="2077" y="192"/>
                    </a:lnTo>
                    <a:lnTo>
                      <a:pt x="2061" y="192"/>
                    </a:lnTo>
                    <a:lnTo>
                      <a:pt x="2029" y="192"/>
                    </a:lnTo>
                    <a:lnTo>
                      <a:pt x="2013" y="192"/>
                    </a:lnTo>
                    <a:lnTo>
                      <a:pt x="1997" y="192"/>
                    </a:lnTo>
                    <a:lnTo>
                      <a:pt x="1981" y="192"/>
                    </a:lnTo>
                    <a:lnTo>
                      <a:pt x="1965" y="192"/>
                    </a:lnTo>
                    <a:lnTo>
                      <a:pt x="1949" y="192"/>
                    </a:lnTo>
                    <a:lnTo>
                      <a:pt x="1933" y="192"/>
                    </a:lnTo>
                    <a:lnTo>
                      <a:pt x="1917" y="192"/>
                    </a:lnTo>
                    <a:lnTo>
                      <a:pt x="1885" y="192"/>
                    </a:lnTo>
                    <a:lnTo>
                      <a:pt x="1869" y="192"/>
                    </a:lnTo>
                    <a:lnTo>
                      <a:pt x="1853" y="192"/>
                    </a:lnTo>
                    <a:lnTo>
                      <a:pt x="1837" y="192"/>
                    </a:lnTo>
                    <a:lnTo>
                      <a:pt x="1821" y="192"/>
                    </a:lnTo>
                    <a:lnTo>
                      <a:pt x="1805" y="192"/>
                    </a:lnTo>
                    <a:lnTo>
                      <a:pt x="1789" y="192"/>
                    </a:lnTo>
                    <a:lnTo>
                      <a:pt x="1773" y="192"/>
                    </a:lnTo>
                    <a:lnTo>
                      <a:pt x="1811" y="165"/>
                    </a:lnTo>
                    <a:lnTo>
                      <a:pt x="1779" y="261"/>
                    </a:lnTo>
                    <a:cubicBezTo>
                      <a:pt x="1774" y="277"/>
                      <a:pt x="1759" y="288"/>
                      <a:pt x="1741" y="288"/>
                    </a:cubicBezTo>
                    <a:lnTo>
                      <a:pt x="1725" y="288"/>
                    </a:lnTo>
                    <a:lnTo>
                      <a:pt x="1709" y="288"/>
                    </a:lnTo>
                    <a:lnTo>
                      <a:pt x="1693" y="288"/>
                    </a:lnTo>
                    <a:lnTo>
                      <a:pt x="1677" y="288"/>
                    </a:lnTo>
                    <a:lnTo>
                      <a:pt x="1661" y="288"/>
                    </a:lnTo>
                    <a:lnTo>
                      <a:pt x="1645" y="288"/>
                    </a:lnTo>
                    <a:lnTo>
                      <a:pt x="1629" y="288"/>
                    </a:lnTo>
                    <a:lnTo>
                      <a:pt x="1597" y="288"/>
                    </a:lnTo>
                    <a:lnTo>
                      <a:pt x="1581" y="288"/>
                    </a:lnTo>
                    <a:lnTo>
                      <a:pt x="1565" y="288"/>
                    </a:lnTo>
                    <a:lnTo>
                      <a:pt x="1549" y="288"/>
                    </a:lnTo>
                    <a:lnTo>
                      <a:pt x="1533" y="288"/>
                    </a:lnTo>
                    <a:lnTo>
                      <a:pt x="1517" y="288"/>
                    </a:lnTo>
                    <a:lnTo>
                      <a:pt x="1557" y="256"/>
                    </a:lnTo>
                    <a:lnTo>
                      <a:pt x="1541" y="336"/>
                    </a:lnTo>
                    <a:cubicBezTo>
                      <a:pt x="1537" y="355"/>
                      <a:pt x="1521" y="368"/>
                      <a:pt x="1501" y="368"/>
                    </a:cubicBezTo>
                    <a:lnTo>
                      <a:pt x="1485" y="368"/>
                    </a:lnTo>
                    <a:lnTo>
                      <a:pt x="1453" y="368"/>
                    </a:lnTo>
                    <a:lnTo>
                      <a:pt x="1437" y="368"/>
                    </a:lnTo>
                    <a:lnTo>
                      <a:pt x="1421" y="368"/>
                    </a:lnTo>
                    <a:lnTo>
                      <a:pt x="1405" y="368"/>
                    </a:lnTo>
                    <a:lnTo>
                      <a:pt x="1445" y="336"/>
                    </a:lnTo>
                    <a:lnTo>
                      <a:pt x="1429" y="416"/>
                    </a:lnTo>
                    <a:cubicBezTo>
                      <a:pt x="1425" y="435"/>
                      <a:pt x="1409" y="448"/>
                      <a:pt x="1389" y="448"/>
                    </a:cubicBezTo>
                    <a:lnTo>
                      <a:pt x="1373" y="448"/>
                    </a:lnTo>
                    <a:lnTo>
                      <a:pt x="1357" y="448"/>
                    </a:lnTo>
                    <a:lnTo>
                      <a:pt x="1341" y="448"/>
                    </a:lnTo>
                    <a:lnTo>
                      <a:pt x="1309" y="448"/>
                    </a:lnTo>
                    <a:lnTo>
                      <a:pt x="1293" y="448"/>
                    </a:lnTo>
                    <a:lnTo>
                      <a:pt x="1277" y="448"/>
                    </a:lnTo>
                    <a:lnTo>
                      <a:pt x="1317" y="416"/>
                    </a:lnTo>
                    <a:lnTo>
                      <a:pt x="1301" y="493"/>
                    </a:lnTo>
                    <a:lnTo>
                      <a:pt x="1285" y="637"/>
                    </a:lnTo>
                    <a:cubicBezTo>
                      <a:pt x="1283" y="657"/>
                      <a:pt x="1266" y="672"/>
                      <a:pt x="1245" y="672"/>
                    </a:cubicBezTo>
                    <a:lnTo>
                      <a:pt x="1229" y="672"/>
                    </a:lnTo>
                    <a:lnTo>
                      <a:pt x="1213" y="672"/>
                    </a:lnTo>
                    <a:lnTo>
                      <a:pt x="1253" y="640"/>
                    </a:lnTo>
                    <a:lnTo>
                      <a:pt x="1237" y="720"/>
                    </a:lnTo>
                    <a:cubicBezTo>
                      <a:pt x="1233" y="739"/>
                      <a:pt x="1217" y="752"/>
                      <a:pt x="1197" y="752"/>
                    </a:cubicBezTo>
                    <a:lnTo>
                      <a:pt x="1165" y="752"/>
                    </a:lnTo>
                    <a:lnTo>
                      <a:pt x="1149" y="752"/>
                    </a:lnTo>
                    <a:lnTo>
                      <a:pt x="1133" y="752"/>
                    </a:lnTo>
                    <a:lnTo>
                      <a:pt x="1117" y="752"/>
                    </a:lnTo>
                    <a:lnTo>
                      <a:pt x="1101" y="752"/>
                    </a:lnTo>
                    <a:lnTo>
                      <a:pt x="1085" y="752"/>
                    </a:lnTo>
                    <a:lnTo>
                      <a:pt x="1124" y="722"/>
                    </a:lnTo>
                    <a:lnTo>
                      <a:pt x="1108" y="786"/>
                    </a:lnTo>
                    <a:cubicBezTo>
                      <a:pt x="1104" y="804"/>
                      <a:pt x="1088" y="816"/>
                      <a:pt x="1069" y="816"/>
                    </a:cubicBezTo>
                    <a:lnTo>
                      <a:pt x="1053" y="816"/>
                    </a:lnTo>
                    <a:lnTo>
                      <a:pt x="1089" y="794"/>
                    </a:lnTo>
                    <a:lnTo>
                      <a:pt x="1057" y="858"/>
                    </a:lnTo>
                    <a:cubicBezTo>
                      <a:pt x="1050" y="872"/>
                      <a:pt x="1037" y="880"/>
                      <a:pt x="1021" y="880"/>
                    </a:cubicBezTo>
                    <a:lnTo>
                      <a:pt x="1005" y="880"/>
                    </a:lnTo>
                    <a:lnTo>
                      <a:pt x="1045" y="848"/>
                    </a:lnTo>
                    <a:lnTo>
                      <a:pt x="1029" y="928"/>
                    </a:lnTo>
                    <a:cubicBezTo>
                      <a:pt x="1025" y="947"/>
                      <a:pt x="1009" y="960"/>
                      <a:pt x="989" y="960"/>
                    </a:cubicBezTo>
                    <a:lnTo>
                      <a:pt x="973" y="960"/>
                    </a:lnTo>
                    <a:lnTo>
                      <a:pt x="957" y="960"/>
                    </a:lnTo>
                    <a:lnTo>
                      <a:pt x="996" y="930"/>
                    </a:lnTo>
                    <a:lnTo>
                      <a:pt x="980" y="994"/>
                    </a:lnTo>
                    <a:cubicBezTo>
                      <a:pt x="976" y="1012"/>
                      <a:pt x="960" y="1024"/>
                      <a:pt x="941" y="1024"/>
                    </a:cubicBezTo>
                    <a:lnTo>
                      <a:pt x="925" y="1024"/>
                    </a:lnTo>
                    <a:lnTo>
                      <a:pt x="909" y="1024"/>
                    </a:lnTo>
                    <a:lnTo>
                      <a:pt x="877" y="1024"/>
                    </a:lnTo>
                    <a:lnTo>
                      <a:pt x="861" y="1024"/>
                    </a:lnTo>
                    <a:lnTo>
                      <a:pt x="845" y="1024"/>
                    </a:lnTo>
                    <a:lnTo>
                      <a:pt x="829" y="1024"/>
                    </a:lnTo>
                    <a:lnTo>
                      <a:pt x="813" y="1024"/>
                    </a:lnTo>
                    <a:lnTo>
                      <a:pt x="797" y="1024"/>
                    </a:lnTo>
                    <a:lnTo>
                      <a:pt x="781" y="1024"/>
                    </a:lnTo>
                    <a:lnTo>
                      <a:pt x="765" y="1024"/>
                    </a:lnTo>
                    <a:lnTo>
                      <a:pt x="733" y="1024"/>
                    </a:lnTo>
                    <a:lnTo>
                      <a:pt x="772" y="994"/>
                    </a:lnTo>
                    <a:lnTo>
                      <a:pt x="756" y="1058"/>
                    </a:lnTo>
                    <a:cubicBezTo>
                      <a:pt x="752" y="1076"/>
                      <a:pt x="736" y="1088"/>
                      <a:pt x="717" y="1088"/>
                    </a:cubicBezTo>
                    <a:lnTo>
                      <a:pt x="701" y="1088"/>
                    </a:lnTo>
                    <a:lnTo>
                      <a:pt x="685" y="1088"/>
                    </a:lnTo>
                    <a:lnTo>
                      <a:pt x="725" y="1055"/>
                    </a:lnTo>
                    <a:lnTo>
                      <a:pt x="709" y="1151"/>
                    </a:lnTo>
                    <a:cubicBezTo>
                      <a:pt x="706" y="1170"/>
                      <a:pt x="689" y="1184"/>
                      <a:pt x="669" y="1184"/>
                    </a:cubicBezTo>
                    <a:lnTo>
                      <a:pt x="653" y="1184"/>
                    </a:lnTo>
                    <a:lnTo>
                      <a:pt x="637" y="1184"/>
                    </a:lnTo>
                    <a:lnTo>
                      <a:pt x="621" y="1184"/>
                    </a:lnTo>
                    <a:lnTo>
                      <a:pt x="589" y="1184"/>
                    </a:lnTo>
                    <a:lnTo>
                      <a:pt x="573" y="1184"/>
                    </a:lnTo>
                    <a:lnTo>
                      <a:pt x="557" y="1184"/>
                    </a:lnTo>
                    <a:lnTo>
                      <a:pt x="541" y="1184"/>
                    </a:lnTo>
                    <a:lnTo>
                      <a:pt x="525" y="1184"/>
                    </a:lnTo>
                    <a:lnTo>
                      <a:pt x="509" y="1184"/>
                    </a:lnTo>
                    <a:lnTo>
                      <a:pt x="493" y="1184"/>
                    </a:lnTo>
                    <a:lnTo>
                      <a:pt x="477" y="1184"/>
                    </a:lnTo>
                    <a:lnTo>
                      <a:pt x="445" y="1184"/>
                    </a:lnTo>
                    <a:lnTo>
                      <a:pt x="429" y="1184"/>
                    </a:lnTo>
                    <a:lnTo>
                      <a:pt x="467" y="1157"/>
                    </a:lnTo>
                    <a:lnTo>
                      <a:pt x="451" y="1205"/>
                    </a:lnTo>
                    <a:cubicBezTo>
                      <a:pt x="446" y="1221"/>
                      <a:pt x="431" y="1232"/>
                      <a:pt x="413" y="1232"/>
                    </a:cubicBezTo>
                    <a:lnTo>
                      <a:pt x="397" y="1232"/>
                    </a:lnTo>
                    <a:lnTo>
                      <a:pt x="381" y="1232"/>
                    </a:lnTo>
                    <a:lnTo>
                      <a:pt x="365" y="1232"/>
                    </a:lnTo>
                    <a:lnTo>
                      <a:pt x="349" y="1232"/>
                    </a:lnTo>
                    <a:lnTo>
                      <a:pt x="333" y="1232"/>
                    </a:lnTo>
                    <a:lnTo>
                      <a:pt x="301" y="1232"/>
                    </a:lnTo>
                    <a:lnTo>
                      <a:pt x="285" y="1232"/>
                    </a:lnTo>
                    <a:lnTo>
                      <a:pt x="269" y="1232"/>
                    </a:lnTo>
                    <a:lnTo>
                      <a:pt x="307" y="1205"/>
                    </a:lnTo>
                    <a:lnTo>
                      <a:pt x="291" y="1253"/>
                    </a:lnTo>
                    <a:cubicBezTo>
                      <a:pt x="286" y="1269"/>
                      <a:pt x="271" y="1280"/>
                      <a:pt x="253" y="1280"/>
                    </a:cubicBezTo>
                    <a:lnTo>
                      <a:pt x="237" y="1280"/>
                    </a:lnTo>
                    <a:lnTo>
                      <a:pt x="221" y="1280"/>
                    </a:lnTo>
                    <a:lnTo>
                      <a:pt x="205" y="1280"/>
                    </a:lnTo>
                    <a:lnTo>
                      <a:pt x="189" y="1280"/>
                    </a:lnTo>
                    <a:lnTo>
                      <a:pt x="223" y="1263"/>
                    </a:lnTo>
                    <a:lnTo>
                      <a:pt x="193" y="1306"/>
                    </a:lnTo>
                    <a:lnTo>
                      <a:pt x="177" y="1338"/>
                    </a:lnTo>
                    <a:cubicBezTo>
                      <a:pt x="170" y="1352"/>
                      <a:pt x="157" y="1360"/>
                      <a:pt x="141" y="1360"/>
                    </a:cubicBezTo>
                    <a:lnTo>
                      <a:pt x="125" y="1360"/>
                    </a:lnTo>
                    <a:lnTo>
                      <a:pt x="109" y="1360"/>
                    </a:lnTo>
                    <a:lnTo>
                      <a:pt x="93" y="1360"/>
                    </a:lnTo>
                    <a:lnTo>
                      <a:pt x="77" y="1360"/>
                    </a:lnTo>
                    <a:lnTo>
                      <a:pt x="115" y="1333"/>
                    </a:lnTo>
                    <a:lnTo>
                      <a:pt x="99" y="1381"/>
                    </a:lnTo>
                    <a:cubicBezTo>
                      <a:pt x="99" y="1383"/>
                      <a:pt x="98" y="1385"/>
                      <a:pt x="97" y="1386"/>
                    </a:cubicBezTo>
                    <a:lnTo>
                      <a:pt x="81" y="1418"/>
                    </a:lnTo>
                    <a:cubicBezTo>
                      <a:pt x="71" y="1438"/>
                      <a:pt x="47" y="1446"/>
                      <a:pt x="28" y="1436"/>
                    </a:cubicBezTo>
                    <a:cubicBezTo>
                      <a:pt x="8" y="1426"/>
                      <a:pt x="0" y="1402"/>
                      <a:pt x="10" y="1383"/>
                    </a:cubicBezTo>
                    <a:close/>
                  </a:path>
                </a:pathLst>
              </a:custGeom>
              <a:grpFill/>
              <a:ln w="6350" cap="flat">
                <a:noFill/>
                <a:prstDash val="solid"/>
                <a:bevel/>
                <a:headEnd/>
                <a:tailEnd/>
              </a:ln>
            </p:spPr>
            <p:txBody>
              <a:bodyPr vert="horz" wrap="square" lIns="91440" tIns="45720" rIns="91440" bIns="45720" numCol="1" anchor="t" anchorCtr="0" compatLnSpc="1">
                <a:prstTxWarp prst="textNoShape">
                  <a:avLst/>
                </a:prstTxWarp>
              </a:bodyPr>
              <a:lstStyle/>
              <a:p>
                <a:endParaRPr lang="en-US" sz="1200" dirty="0">
                  <a:solidFill>
                    <a:srgbClr val="000000"/>
                  </a:solidFill>
                </a:endParaRPr>
              </a:p>
            </p:txBody>
          </p:sp>
        </p:grpSp>
        <p:grpSp>
          <p:nvGrpSpPr>
            <p:cNvPr id="215" name="Group 214"/>
            <p:cNvGrpSpPr/>
            <p:nvPr/>
          </p:nvGrpSpPr>
          <p:grpSpPr>
            <a:xfrm>
              <a:off x="7174007" y="2904256"/>
              <a:ext cx="4638320" cy="1948701"/>
              <a:chOff x="5380505" y="2904256"/>
              <a:chExt cx="3478740" cy="1948701"/>
            </a:xfrm>
            <a:solidFill>
              <a:srgbClr val="FC840C"/>
            </a:solidFill>
          </p:grpSpPr>
          <p:sp>
            <p:nvSpPr>
              <p:cNvPr id="173" name="Freeform 15"/>
              <p:cNvSpPr>
                <a:spLocks/>
              </p:cNvSpPr>
              <p:nvPr/>
            </p:nvSpPr>
            <p:spPr bwMode="auto">
              <a:xfrm>
                <a:off x="5380505" y="4278122"/>
                <a:ext cx="968556" cy="574835"/>
              </a:xfrm>
              <a:custGeom>
                <a:avLst/>
                <a:gdLst>
                  <a:gd name="T0" fmla="*/ 161 w 3685"/>
                  <a:gd name="T1" fmla="*/ 1628 h 1830"/>
                  <a:gd name="T2" fmla="*/ 289 w 3685"/>
                  <a:gd name="T3" fmla="*/ 1580 h 1830"/>
                  <a:gd name="T4" fmla="*/ 417 w 3685"/>
                  <a:gd name="T5" fmla="*/ 1548 h 1830"/>
                  <a:gd name="T6" fmla="*/ 529 w 3685"/>
                  <a:gd name="T7" fmla="*/ 1468 h 1830"/>
                  <a:gd name="T8" fmla="*/ 657 w 3685"/>
                  <a:gd name="T9" fmla="*/ 1404 h 1830"/>
                  <a:gd name="T10" fmla="*/ 778 w 3685"/>
                  <a:gd name="T11" fmla="*/ 1319 h 1830"/>
                  <a:gd name="T12" fmla="*/ 893 w 3685"/>
                  <a:gd name="T13" fmla="*/ 1248 h 1830"/>
                  <a:gd name="T14" fmla="*/ 1009 w 3685"/>
                  <a:gd name="T15" fmla="*/ 1212 h 1830"/>
                  <a:gd name="T16" fmla="*/ 1121 w 3685"/>
                  <a:gd name="T17" fmla="*/ 1148 h 1830"/>
                  <a:gd name="T18" fmla="*/ 1233 w 3685"/>
                  <a:gd name="T19" fmla="*/ 1084 h 1830"/>
                  <a:gd name="T20" fmla="*/ 1405 w 3685"/>
                  <a:gd name="T21" fmla="*/ 1008 h 1830"/>
                  <a:gd name="T22" fmla="*/ 1500 w 3685"/>
                  <a:gd name="T23" fmla="*/ 965 h 1830"/>
                  <a:gd name="T24" fmla="*/ 1613 w 3685"/>
                  <a:gd name="T25" fmla="*/ 896 h 1830"/>
                  <a:gd name="T26" fmla="*/ 1713 w 3685"/>
                  <a:gd name="T27" fmla="*/ 844 h 1830"/>
                  <a:gd name="T28" fmla="*/ 1869 w 3685"/>
                  <a:gd name="T29" fmla="*/ 784 h 1830"/>
                  <a:gd name="T30" fmla="*/ 1997 w 3685"/>
                  <a:gd name="T31" fmla="*/ 736 h 1830"/>
                  <a:gd name="T32" fmla="*/ 2081 w 3685"/>
                  <a:gd name="T33" fmla="*/ 684 h 1830"/>
                  <a:gd name="T34" fmla="*/ 2205 w 3685"/>
                  <a:gd name="T35" fmla="*/ 608 h 1830"/>
                  <a:gd name="T36" fmla="*/ 2321 w 3685"/>
                  <a:gd name="T37" fmla="*/ 556 h 1830"/>
                  <a:gd name="T38" fmla="*/ 2477 w 3685"/>
                  <a:gd name="T39" fmla="*/ 512 h 1830"/>
                  <a:gd name="T40" fmla="*/ 2561 w 3685"/>
                  <a:gd name="T41" fmla="*/ 492 h 1830"/>
                  <a:gd name="T42" fmla="*/ 2682 w 3685"/>
                  <a:gd name="T43" fmla="*/ 423 h 1830"/>
                  <a:gd name="T44" fmla="*/ 2801 w 3685"/>
                  <a:gd name="T45" fmla="*/ 380 h 1830"/>
                  <a:gd name="T46" fmla="*/ 2925 w 3685"/>
                  <a:gd name="T47" fmla="*/ 320 h 1830"/>
                  <a:gd name="T48" fmla="*/ 3037 w 3685"/>
                  <a:gd name="T49" fmla="*/ 256 h 1830"/>
                  <a:gd name="T50" fmla="*/ 3121 w 3685"/>
                  <a:gd name="T51" fmla="*/ 236 h 1830"/>
                  <a:gd name="T52" fmla="*/ 3242 w 3685"/>
                  <a:gd name="T53" fmla="*/ 167 h 1830"/>
                  <a:gd name="T54" fmla="*/ 3377 w 3685"/>
                  <a:gd name="T55" fmla="*/ 124 h 1830"/>
                  <a:gd name="T56" fmla="*/ 3516 w 3685"/>
                  <a:gd name="T57" fmla="*/ 53 h 1830"/>
                  <a:gd name="T58" fmla="*/ 3629 w 3685"/>
                  <a:gd name="T59" fmla="*/ 0 h 1830"/>
                  <a:gd name="T60" fmla="*/ 3601 w 3685"/>
                  <a:gd name="T61" fmla="*/ 74 h 1830"/>
                  <a:gd name="T62" fmla="*/ 3466 w 3685"/>
                  <a:gd name="T63" fmla="*/ 165 h 1830"/>
                  <a:gd name="T64" fmla="*/ 3325 w 3685"/>
                  <a:gd name="T65" fmla="*/ 224 h 1830"/>
                  <a:gd name="T66" fmla="*/ 3197 w 3685"/>
                  <a:gd name="T67" fmla="*/ 288 h 1830"/>
                  <a:gd name="T68" fmla="*/ 3119 w 3685"/>
                  <a:gd name="T69" fmla="*/ 316 h 1830"/>
                  <a:gd name="T70" fmla="*/ 3018 w 3685"/>
                  <a:gd name="T71" fmla="*/ 373 h 1830"/>
                  <a:gd name="T72" fmla="*/ 2877 w 3685"/>
                  <a:gd name="T73" fmla="*/ 432 h 1830"/>
                  <a:gd name="T74" fmla="*/ 2765 w 3685"/>
                  <a:gd name="T75" fmla="*/ 480 h 1830"/>
                  <a:gd name="T76" fmla="*/ 2637 w 3685"/>
                  <a:gd name="T77" fmla="*/ 528 h 1830"/>
                  <a:gd name="T78" fmla="*/ 2525 w 3685"/>
                  <a:gd name="T79" fmla="*/ 576 h 1830"/>
                  <a:gd name="T80" fmla="*/ 2397 w 3685"/>
                  <a:gd name="T81" fmla="*/ 608 h 1830"/>
                  <a:gd name="T82" fmla="*/ 2298 w 3685"/>
                  <a:gd name="T83" fmla="*/ 661 h 1830"/>
                  <a:gd name="T84" fmla="*/ 2157 w 3685"/>
                  <a:gd name="T85" fmla="*/ 720 h 1830"/>
                  <a:gd name="T86" fmla="*/ 2029 w 3685"/>
                  <a:gd name="T87" fmla="*/ 800 h 1830"/>
                  <a:gd name="T88" fmla="*/ 1946 w 3685"/>
                  <a:gd name="T89" fmla="*/ 853 h 1830"/>
                  <a:gd name="T90" fmla="*/ 1791 w 3685"/>
                  <a:gd name="T91" fmla="*/ 908 h 1830"/>
                  <a:gd name="T92" fmla="*/ 1690 w 3685"/>
                  <a:gd name="T93" fmla="*/ 949 h 1830"/>
                  <a:gd name="T94" fmla="*/ 1578 w 3685"/>
                  <a:gd name="T95" fmla="*/ 1013 h 1830"/>
                  <a:gd name="T96" fmla="*/ 1437 w 3685"/>
                  <a:gd name="T97" fmla="*/ 1072 h 1830"/>
                  <a:gd name="T98" fmla="*/ 1309 w 3685"/>
                  <a:gd name="T99" fmla="*/ 1104 h 1830"/>
                  <a:gd name="T100" fmla="*/ 1210 w 3685"/>
                  <a:gd name="T101" fmla="*/ 1189 h 1830"/>
                  <a:gd name="T102" fmla="*/ 1085 w 3685"/>
                  <a:gd name="T103" fmla="*/ 1232 h 1830"/>
                  <a:gd name="T104" fmla="*/ 941 w 3685"/>
                  <a:gd name="T105" fmla="*/ 1312 h 1830"/>
                  <a:gd name="T106" fmla="*/ 845 w 3685"/>
                  <a:gd name="T107" fmla="*/ 1360 h 1830"/>
                  <a:gd name="T108" fmla="*/ 733 w 3685"/>
                  <a:gd name="T109" fmla="*/ 1440 h 1830"/>
                  <a:gd name="T110" fmla="*/ 605 w 3685"/>
                  <a:gd name="T111" fmla="*/ 1504 h 1830"/>
                  <a:gd name="T112" fmla="*/ 527 w 3685"/>
                  <a:gd name="T113" fmla="*/ 1564 h 1830"/>
                  <a:gd name="T114" fmla="*/ 381 w 3685"/>
                  <a:gd name="T115" fmla="*/ 1648 h 1830"/>
                  <a:gd name="T116" fmla="*/ 253 w 3685"/>
                  <a:gd name="T117" fmla="*/ 1696 h 1830"/>
                  <a:gd name="T118" fmla="*/ 93 w 3685"/>
                  <a:gd name="T119" fmla="*/ 1776 h 1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85" h="1830">
                    <a:moveTo>
                      <a:pt x="12" y="1762"/>
                    </a:moveTo>
                    <a:lnTo>
                      <a:pt x="44" y="1714"/>
                    </a:lnTo>
                    <a:cubicBezTo>
                      <a:pt x="52" y="1703"/>
                      <a:pt x="64" y="1696"/>
                      <a:pt x="77" y="1696"/>
                    </a:cubicBezTo>
                    <a:lnTo>
                      <a:pt x="93" y="1696"/>
                    </a:lnTo>
                    <a:lnTo>
                      <a:pt x="109" y="1696"/>
                    </a:lnTo>
                    <a:lnTo>
                      <a:pt x="81" y="1708"/>
                    </a:lnTo>
                    <a:lnTo>
                      <a:pt x="97" y="1692"/>
                    </a:lnTo>
                    <a:lnTo>
                      <a:pt x="113" y="1676"/>
                    </a:lnTo>
                    <a:lnTo>
                      <a:pt x="129" y="1660"/>
                    </a:lnTo>
                    <a:lnTo>
                      <a:pt x="145" y="1644"/>
                    </a:lnTo>
                    <a:lnTo>
                      <a:pt x="161" y="1628"/>
                    </a:lnTo>
                    <a:cubicBezTo>
                      <a:pt x="169" y="1621"/>
                      <a:pt x="179" y="1616"/>
                      <a:pt x="189" y="1616"/>
                    </a:cubicBezTo>
                    <a:lnTo>
                      <a:pt x="221" y="1616"/>
                    </a:lnTo>
                    <a:lnTo>
                      <a:pt x="237" y="1616"/>
                    </a:lnTo>
                    <a:lnTo>
                      <a:pt x="253" y="1616"/>
                    </a:lnTo>
                    <a:lnTo>
                      <a:pt x="225" y="1628"/>
                    </a:lnTo>
                    <a:lnTo>
                      <a:pt x="241" y="1612"/>
                    </a:lnTo>
                    <a:lnTo>
                      <a:pt x="257" y="1596"/>
                    </a:lnTo>
                    <a:cubicBezTo>
                      <a:pt x="265" y="1589"/>
                      <a:pt x="275" y="1584"/>
                      <a:pt x="285" y="1584"/>
                    </a:cubicBezTo>
                    <a:lnTo>
                      <a:pt x="301" y="1584"/>
                    </a:lnTo>
                    <a:lnTo>
                      <a:pt x="273" y="1596"/>
                    </a:lnTo>
                    <a:lnTo>
                      <a:pt x="289" y="1580"/>
                    </a:lnTo>
                    <a:cubicBezTo>
                      <a:pt x="297" y="1573"/>
                      <a:pt x="307" y="1568"/>
                      <a:pt x="317" y="1568"/>
                    </a:cubicBezTo>
                    <a:lnTo>
                      <a:pt x="333" y="1568"/>
                    </a:lnTo>
                    <a:lnTo>
                      <a:pt x="365" y="1568"/>
                    </a:lnTo>
                    <a:lnTo>
                      <a:pt x="381" y="1568"/>
                    </a:lnTo>
                    <a:lnTo>
                      <a:pt x="353" y="1580"/>
                    </a:lnTo>
                    <a:lnTo>
                      <a:pt x="369" y="1564"/>
                    </a:lnTo>
                    <a:lnTo>
                      <a:pt x="385" y="1548"/>
                    </a:lnTo>
                    <a:cubicBezTo>
                      <a:pt x="393" y="1541"/>
                      <a:pt x="403" y="1536"/>
                      <a:pt x="413" y="1536"/>
                    </a:cubicBezTo>
                    <a:lnTo>
                      <a:pt x="429" y="1536"/>
                    </a:lnTo>
                    <a:lnTo>
                      <a:pt x="445" y="1536"/>
                    </a:lnTo>
                    <a:lnTo>
                      <a:pt x="417" y="1548"/>
                    </a:lnTo>
                    <a:lnTo>
                      <a:pt x="433" y="1532"/>
                    </a:lnTo>
                    <a:lnTo>
                      <a:pt x="449" y="1516"/>
                    </a:lnTo>
                    <a:cubicBezTo>
                      <a:pt x="452" y="1513"/>
                      <a:pt x="456" y="1511"/>
                      <a:pt x="460" y="1509"/>
                    </a:cubicBezTo>
                    <a:lnTo>
                      <a:pt x="492" y="1493"/>
                    </a:lnTo>
                    <a:cubicBezTo>
                      <a:pt x="497" y="1490"/>
                      <a:pt x="503" y="1488"/>
                      <a:pt x="509" y="1488"/>
                    </a:cubicBezTo>
                    <a:lnTo>
                      <a:pt x="525" y="1488"/>
                    </a:lnTo>
                    <a:lnTo>
                      <a:pt x="490" y="1511"/>
                    </a:lnTo>
                    <a:lnTo>
                      <a:pt x="506" y="1479"/>
                    </a:lnTo>
                    <a:cubicBezTo>
                      <a:pt x="512" y="1465"/>
                      <a:pt x="526" y="1456"/>
                      <a:pt x="541" y="1456"/>
                    </a:cubicBezTo>
                    <a:lnTo>
                      <a:pt x="557" y="1456"/>
                    </a:lnTo>
                    <a:lnTo>
                      <a:pt x="529" y="1468"/>
                    </a:lnTo>
                    <a:lnTo>
                      <a:pt x="545" y="1452"/>
                    </a:lnTo>
                    <a:lnTo>
                      <a:pt x="561" y="1436"/>
                    </a:lnTo>
                    <a:cubicBezTo>
                      <a:pt x="569" y="1429"/>
                      <a:pt x="579" y="1424"/>
                      <a:pt x="589" y="1424"/>
                    </a:cubicBezTo>
                    <a:lnTo>
                      <a:pt x="605" y="1424"/>
                    </a:lnTo>
                    <a:lnTo>
                      <a:pt x="621" y="1424"/>
                    </a:lnTo>
                    <a:lnTo>
                      <a:pt x="604" y="1429"/>
                    </a:lnTo>
                    <a:lnTo>
                      <a:pt x="636" y="1413"/>
                    </a:lnTo>
                    <a:cubicBezTo>
                      <a:pt x="641" y="1410"/>
                      <a:pt x="647" y="1408"/>
                      <a:pt x="653" y="1408"/>
                    </a:cubicBezTo>
                    <a:lnTo>
                      <a:pt x="669" y="1408"/>
                    </a:lnTo>
                    <a:lnTo>
                      <a:pt x="641" y="1420"/>
                    </a:lnTo>
                    <a:lnTo>
                      <a:pt x="657" y="1404"/>
                    </a:lnTo>
                    <a:lnTo>
                      <a:pt x="673" y="1388"/>
                    </a:lnTo>
                    <a:lnTo>
                      <a:pt x="689" y="1372"/>
                    </a:lnTo>
                    <a:cubicBezTo>
                      <a:pt x="697" y="1365"/>
                      <a:pt x="707" y="1360"/>
                      <a:pt x="717" y="1360"/>
                    </a:cubicBezTo>
                    <a:lnTo>
                      <a:pt x="733" y="1360"/>
                    </a:lnTo>
                    <a:lnTo>
                      <a:pt x="749" y="1360"/>
                    </a:lnTo>
                    <a:lnTo>
                      <a:pt x="714" y="1383"/>
                    </a:lnTo>
                    <a:lnTo>
                      <a:pt x="730" y="1351"/>
                    </a:lnTo>
                    <a:cubicBezTo>
                      <a:pt x="736" y="1337"/>
                      <a:pt x="750" y="1328"/>
                      <a:pt x="765" y="1328"/>
                    </a:cubicBezTo>
                    <a:lnTo>
                      <a:pt x="797" y="1328"/>
                    </a:lnTo>
                    <a:lnTo>
                      <a:pt x="762" y="1351"/>
                    </a:lnTo>
                    <a:lnTo>
                      <a:pt x="778" y="1319"/>
                    </a:lnTo>
                    <a:cubicBezTo>
                      <a:pt x="780" y="1315"/>
                      <a:pt x="782" y="1311"/>
                      <a:pt x="785" y="1308"/>
                    </a:cubicBezTo>
                    <a:lnTo>
                      <a:pt x="801" y="1292"/>
                    </a:lnTo>
                    <a:cubicBezTo>
                      <a:pt x="809" y="1285"/>
                      <a:pt x="819" y="1280"/>
                      <a:pt x="829" y="1280"/>
                    </a:cubicBezTo>
                    <a:lnTo>
                      <a:pt x="845" y="1280"/>
                    </a:lnTo>
                    <a:lnTo>
                      <a:pt x="817" y="1292"/>
                    </a:lnTo>
                    <a:lnTo>
                      <a:pt x="833" y="1276"/>
                    </a:lnTo>
                    <a:cubicBezTo>
                      <a:pt x="841" y="1269"/>
                      <a:pt x="851" y="1264"/>
                      <a:pt x="861" y="1264"/>
                    </a:cubicBezTo>
                    <a:lnTo>
                      <a:pt x="877" y="1264"/>
                    </a:lnTo>
                    <a:lnTo>
                      <a:pt x="849" y="1276"/>
                    </a:lnTo>
                    <a:lnTo>
                      <a:pt x="865" y="1260"/>
                    </a:lnTo>
                    <a:cubicBezTo>
                      <a:pt x="873" y="1253"/>
                      <a:pt x="883" y="1248"/>
                      <a:pt x="893" y="1248"/>
                    </a:cubicBezTo>
                    <a:lnTo>
                      <a:pt x="909" y="1248"/>
                    </a:lnTo>
                    <a:lnTo>
                      <a:pt x="892" y="1253"/>
                    </a:lnTo>
                    <a:lnTo>
                      <a:pt x="924" y="1237"/>
                    </a:lnTo>
                    <a:cubicBezTo>
                      <a:pt x="929" y="1234"/>
                      <a:pt x="935" y="1232"/>
                      <a:pt x="941" y="1232"/>
                    </a:cubicBezTo>
                    <a:lnTo>
                      <a:pt x="957" y="1232"/>
                    </a:lnTo>
                    <a:lnTo>
                      <a:pt x="973" y="1232"/>
                    </a:lnTo>
                    <a:lnTo>
                      <a:pt x="989" y="1232"/>
                    </a:lnTo>
                    <a:lnTo>
                      <a:pt x="1005" y="1232"/>
                    </a:lnTo>
                    <a:lnTo>
                      <a:pt x="977" y="1244"/>
                    </a:lnTo>
                    <a:lnTo>
                      <a:pt x="993" y="1228"/>
                    </a:lnTo>
                    <a:lnTo>
                      <a:pt x="1009" y="1212"/>
                    </a:lnTo>
                    <a:lnTo>
                      <a:pt x="1000" y="1228"/>
                    </a:lnTo>
                    <a:lnTo>
                      <a:pt x="1016" y="1180"/>
                    </a:lnTo>
                    <a:cubicBezTo>
                      <a:pt x="1021" y="1163"/>
                      <a:pt x="1036" y="1152"/>
                      <a:pt x="1053" y="1152"/>
                    </a:cubicBezTo>
                    <a:lnTo>
                      <a:pt x="1085" y="1152"/>
                    </a:lnTo>
                    <a:lnTo>
                      <a:pt x="1101" y="1152"/>
                    </a:lnTo>
                    <a:lnTo>
                      <a:pt x="1073" y="1164"/>
                    </a:lnTo>
                    <a:lnTo>
                      <a:pt x="1089" y="1148"/>
                    </a:lnTo>
                    <a:cubicBezTo>
                      <a:pt x="1097" y="1141"/>
                      <a:pt x="1107" y="1136"/>
                      <a:pt x="1117" y="1136"/>
                    </a:cubicBezTo>
                    <a:lnTo>
                      <a:pt x="1133" y="1136"/>
                    </a:lnTo>
                    <a:lnTo>
                      <a:pt x="1149" y="1136"/>
                    </a:lnTo>
                    <a:lnTo>
                      <a:pt x="1121" y="1148"/>
                    </a:lnTo>
                    <a:lnTo>
                      <a:pt x="1137" y="1132"/>
                    </a:lnTo>
                    <a:cubicBezTo>
                      <a:pt x="1145" y="1125"/>
                      <a:pt x="1155" y="1120"/>
                      <a:pt x="1165" y="1120"/>
                    </a:cubicBezTo>
                    <a:lnTo>
                      <a:pt x="1181" y="1120"/>
                    </a:lnTo>
                    <a:lnTo>
                      <a:pt x="1153" y="1132"/>
                    </a:lnTo>
                    <a:lnTo>
                      <a:pt x="1169" y="1116"/>
                    </a:lnTo>
                    <a:cubicBezTo>
                      <a:pt x="1177" y="1109"/>
                      <a:pt x="1187" y="1104"/>
                      <a:pt x="1197" y="1104"/>
                    </a:cubicBezTo>
                    <a:lnTo>
                      <a:pt x="1229" y="1104"/>
                    </a:lnTo>
                    <a:lnTo>
                      <a:pt x="1245" y="1104"/>
                    </a:lnTo>
                    <a:lnTo>
                      <a:pt x="1210" y="1127"/>
                    </a:lnTo>
                    <a:lnTo>
                      <a:pt x="1226" y="1095"/>
                    </a:lnTo>
                    <a:cubicBezTo>
                      <a:pt x="1228" y="1091"/>
                      <a:pt x="1230" y="1087"/>
                      <a:pt x="1233" y="1084"/>
                    </a:cubicBezTo>
                    <a:lnTo>
                      <a:pt x="1249" y="1068"/>
                    </a:lnTo>
                    <a:lnTo>
                      <a:pt x="1265" y="1052"/>
                    </a:lnTo>
                    <a:lnTo>
                      <a:pt x="1281" y="1036"/>
                    </a:lnTo>
                    <a:cubicBezTo>
                      <a:pt x="1289" y="1029"/>
                      <a:pt x="1299" y="1024"/>
                      <a:pt x="1309" y="1024"/>
                    </a:cubicBezTo>
                    <a:lnTo>
                      <a:pt x="1325" y="1024"/>
                    </a:lnTo>
                    <a:lnTo>
                      <a:pt x="1341" y="1024"/>
                    </a:lnTo>
                    <a:lnTo>
                      <a:pt x="1373" y="1024"/>
                    </a:lnTo>
                    <a:lnTo>
                      <a:pt x="1345" y="1036"/>
                    </a:lnTo>
                    <a:lnTo>
                      <a:pt x="1361" y="1020"/>
                    </a:lnTo>
                    <a:cubicBezTo>
                      <a:pt x="1369" y="1013"/>
                      <a:pt x="1379" y="1008"/>
                      <a:pt x="1389" y="1008"/>
                    </a:cubicBezTo>
                    <a:lnTo>
                      <a:pt x="1405" y="1008"/>
                    </a:lnTo>
                    <a:lnTo>
                      <a:pt x="1377" y="1020"/>
                    </a:lnTo>
                    <a:lnTo>
                      <a:pt x="1393" y="1004"/>
                    </a:lnTo>
                    <a:cubicBezTo>
                      <a:pt x="1401" y="997"/>
                      <a:pt x="1411" y="992"/>
                      <a:pt x="1421" y="992"/>
                    </a:cubicBezTo>
                    <a:lnTo>
                      <a:pt x="1437" y="992"/>
                    </a:lnTo>
                    <a:lnTo>
                      <a:pt x="1453" y="992"/>
                    </a:lnTo>
                    <a:lnTo>
                      <a:pt x="1425" y="1004"/>
                    </a:lnTo>
                    <a:lnTo>
                      <a:pt x="1441" y="988"/>
                    </a:lnTo>
                    <a:cubicBezTo>
                      <a:pt x="1449" y="981"/>
                      <a:pt x="1459" y="976"/>
                      <a:pt x="1469" y="976"/>
                    </a:cubicBezTo>
                    <a:lnTo>
                      <a:pt x="1485" y="976"/>
                    </a:lnTo>
                    <a:lnTo>
                      <a:pt x="1468" y="981"/>
                    </a:lnTo>
                    <a:lnTo>
                      <a:pt x="1500" y="965"/>
                    </a:lnTo>
                    <a:cubicBezTo>
                      <a:pt x="1505" y="962"/>
                      <a:pt x="1511" y="960"/>
                      <a:pt x="1517" y="960"/>
                    </a:cubicBezTo>
                    <a:lnTo>
                      <a:pt x="1533" y="960"/>
                    </a:lnTo>
                    <a:lnTo>
                      <a:pt x="1505" y="972"/>
                    </a:lnTo>
                    <a:lnTo>
                      <a:pt x="1521" y="956"/>
                    </a:lnTo>
                    <a:lnTo>
                      <a:pt x="1537" y="940"/>
                    </a:lnTo>
                    <a:cubicBezTo>
                      <a:pt x="1545" y="933"/>
                      <a:pt x="1555" y="928"/>
                      <a:pt x="1565" y="928"/>
                    </a:cubicBezTo>
                    <a:lnTo>
                      <a:pt x="1581" y="928"/>
                    </a:lnTo>
                    <a:lnTo>
                      <a:pt x="1597" y="928"/>
                    </a:lnTo>
                    <a:lnTo>
                      <a:pt x="1562" y="951"/>
                    </a:lnTo>
                    <a:lnTo>
                      <a:pt x="1578" y="919"/>
                    </a:lnTo>
                    <a:cubicBezTo>
                      <a:pt x="1584" y="905"/>
                      <a:pt x="1598" y="896"/>
                      <a:pt x="1613" y="896"/>
                    </a:cubicBezTo>
                    <a:lnTo>
                      <a:pt x="1629" y="896"/>
                    </a:lnTo>
                    <a:lnTo>
                      <a:pt x="1612" y="901"/>
                    </a:lnTo>
                    <a:lnTo>
                      <a:pt x="1644" y="885"/>
                    </a:lnTo>
                    <a:lnTo>
                      <a:pt x="1633" y="892"/>
                    </a:lnTo>
                    <a:lnTo>
                      <a:pt x="1649" y="876"/>
                    </a:lnTo>
                    <a:cubicBezTo>
                      <a:pt x="1657" y="869"/>
                      <a:pt x="1667" y="864"/>
                      <a:pt x="1677" y="864"/>
                    </a:cubicBezTo>
                    <a:lnTo>
                      <a:pt x="1693" y="864"/>
                    </a:lnTo>
                    <a:lnTo>
                      <a:pt x="1709" y="864"/>
                    </a:lnTo>
                    <a:lnTo>
                      <a:pt x="1681" y="876"/>
                    </a:lnTo>
                    <a:lnTo>
                      <a:pt x="1697" y="860"/>
                    </a:lnTo>
                    <a:lnTo>
                      <a:pt x="1713" y="844"/>
                    </a:lnTo>
                    <a:cubicBezTo>
                      <a:pt x="1721" y="837"/>
                      <a:pt x="1731" y="832"/>
                      <a:pt x="1741" y="832"/>
                    </a:cubicBezTo>
                    <a:lnTo>
                      <a:pt x="1757" y="832"/>
                    </a:lnTo>
                    <a:lnTo>
                      <a:pt x="1773" y="832"/>
                    </a:lnTo>
                    <a:lnTo>
                      <a:pt x="1756" y="837"/>
                    </a:lnTo>
                    <a:lnTo>
                      <a:pt x="1788" y="821"/>
                    </a:lnTo>
                    <a:lnTo>
                      <a:pt x="1777" y="828"/>
                    </a:lnTo>
                    <a:lnTo>
                      <a:pt x="1793" y="812"/>
                    </a:lnTo>
                    <a:lnTo>
                      <a:pt x="1809" y="796"/>
                    </a:lnTo>
                    <a:cubicBezTo>
                      <a:pt x="1817" y="789"/>
                      <a:pt x="1827" y="784"/>
                      <a:pt x="1837" y="784"/>
                    </a:cubicBezTo>
                    <a:lnTo>
                      <a:pt x="1853" y="784"/>
                    </a:lnTo>
                    <a:lnTo>
                      <a:pt x="1869" y="784"/>
                    </a:lnTo>
                    <a:lnTo>
                      <a:pt x="1885" y="784"/>
                    </a:lnTo>
                    <a:lnTo>
                      <a:pt x="1901" y="784"/>
                    </a:lnTo>
                    <a:lnTo>
                      <a:pt x="1917" y="784"/>
                    </a:lnTo>
                    <a:lnTo>
                      <a:pt x="1889" y="796"/>
                    </a:lnTo>
                    <a:lnTo>
                      <a:pt x="1921" y="764"/>
                    </a:lnTo>
                    <a:cubicBezTo>
                      <a:pt x="1929" y="757"/>
                      <a:pt x="1939" y="752"/>
                      <a:pt x="1949" y="752"/>
                    </a:cubicBezTo>
                    <a:lnTo>
                      <a:pt x="1965" y="752"/>
                    </a:lnTo>
                    <a:lnTo>
                      <a:pt x="1981" y="752"/>
                    </a:lnTo>
                    <a:lnTo>
                      <a:pt x="1953" y="764"/>
                    </a:lnTo>
                    <a:lnTo>
                      <a:pt x="1969" y="748"/>
                    </a:lnTo>
                    <a:cubicBezTo>
                      <a:pt x="1977" y="741"/>
                      <a:pt x="1987" y="736"/>
                      <a:pt x="1997" y="736"/>
                    </a:cubicBezTo>
                    <a:lnTo>
                      <a:pt x="2013" y="736"/>
                    </a:lnTo>
                    <a:lnTo>
                      <a:pt x="1985" y="748"/>
                    </a:lnTo>
                    <a:lnTo>
                      <a:pt x="2001" y="732"/>
                    </a:lnTo>
                    <a:cubicBezTo>
                      <a:pt x="2009" y="725"/>
                      <a:pt x="2019" y="720"/>
                      <a:pt x="2029" y="720"/>
                    </a:cubicBezTo>
                    <a:lnTo>
                      <a:pt x="2045" y="720"/>
                    </a:lnTo>
                    <a:lnTo>
                      <a:pt x="2061" y="720"/>
                    </a:lnTo>
                    <a:lnTo>
                      <a:pt x="2044" y="725"/>
                    </a:lnTo>
                    <a:lnTo>
                      <a:pt x="2076" y="709"/>
                    </a:lnTo>
                    <a:lnTo>
                      <a:pt x="2058" y="727"/>
                    </a:lnTo>
                    <a:lnTo>
                      <a:pt x="2074" y="695"/>
                    </a:lnTo>
                    <a:cubicBezTo>
                      <a:pt x="2076" y="691"/>
                      <a:pt x="2078" y="687"/>
                      <a:pt x="2081" y="684"/>
                    </a:cubicBezTo>
                    <a:lnTo>
                      <a:pt x="2097" y="668"/>
                    </a:lnTo>
                    <a:lnTo>
                      <a:pt x="2113" y="652"/>
                    </a:lnTo>
                    <a:cubicBezTo>
                      <a:pt x="2121" y="645"/>
                      <a:pt x="2131" y="640"/>
                      <a:pt x="2141" y="640"/>
                    </a:cubicBezTo>
                    <a:lnTo>
                      <a:pt x="2157" y="640"/>
                    </a:lnTo>
                    <a:lnTo>
                      <a:pt x="2129" y="652"/>
                    </a:lnTo>
                    <a:lnTo>
                      <a:pt x="2145" y="636"/>
                    </a:lnTo>
                    <a:cubicBezTo>
                      <a:pt x="2153" y="629"/>
                      <a:pt x="2163" y="624"/>
                      <a:pt x="2173" y="624"/>
                    </a:cubicBezTo>
                    <a:lnTo>
                      <a:pt x="2189" y="624"/>
                    </a:lnTo>
                    <a:lnTo>
                      <a:pt x="2161" y="636"/>
                    </a:lnTo>
                    <a:lnTo>
                      <a:pt x="2177" y="620"/>
                    </a:lnTo>
                    <a:cubicBezTo>
                      <a:pt x="2185" y="613"/>
                      <a:pt x="2195" y="608"/>
                      <a:pt x="2205" y="608"/>
                    </a:cubicBezTo>
                    <a:lnTo>
                      <a:pt x="2237" y="608"/>
                    </a:lnTo>
                    <a:lnTo>
                      <a:pt x="2253" y="608"/>
                    </a:lnTo>
                    <a:lnTo>
                      <a:pt x="2225" y="620"/>
                    </a:lnTo>
                    <a:lnTo>
                      <a:pt x="2241" y="604"/>
                    </a:lnTo>
                    <a:lnTo>
                      <a:pt x="2257" y="588"/>
                    </a:lnTo>
                    <a:lnTo>
                      <a:pt x="2273" y="572"/>
                    </a:lnTo>
                    <a:cubicBezTo>
                      <a:pt x="2281" y="565"/>
                      <a:pt x="2291" y="560"/>
                      <a:pt x="2301" y="560"/>
                    </a:cubicBezTo>
                    <a:lnTo>
                      <a:pt x="2317" y="560"/>
                    </a:lnTo>
                    <a:lnTo>
                      <a:pt x="2333" y="560"/>
                    </a:lnTo>
                    <a:lnTo>
                      <a:pt x="2305" y="572"/>
                    </a:lnTo>
                    <a:lnTo>
                      <a:pt x="2321" y="556"/>
                    </a:lnTo>
                    <a:cubicBezTo>
                      <a:pt x="2324" y="553"/>
                      <a:pt x="2328" y="551"/>
                      <a:pt x="2332" y="549"/>
                    </a:cubicBezTo>
                    <a:lnTo>
                      <a:pt x="2364" y="533"/>
                    </a:lnTo>
                    <a:cubicBezTo>
                      <a:pt x="2369" y="530"/>
                      <a:pt x="2375" y="528"/>
                      <a:pt x="2381" y="528"/>
                    </a:cubicBezTo>
                    <a:lnTo>
                      <a:pt x="2397" y="528"/>
                    </a:lnTo>
                    <a:lnTo>
                      <a:pt x="2413" y="528"/>
                    </a:lnTo>
                    <a:lnTo>
                      <a:pt x="2385" y="540"/>
                    </a:lnTo>
                    <a:lnTo>
                      <a:pt x="2401" y="524"/>
                    </a:lnTo>
                    <a:cubicBezTo>
                      <a:pt x="2409" y="517"/>
                      <a:pt x="2419" y="512"/>
                      <a:pt x="2429" y="512"/>
                    </a:cubicBezTo>
                    <a:lnTo>
                      <a:pt x="2445" y="512"/>
                    </a:lnTo>
                    <a:lnTo>
                      <a:pt x="2461" y="512"/>
                    </a:lnTo>
                    <a:lnTo>
                      <a:pt x="2477" y="512"/>
                    </a:lnTo>
                    <a:lnTo>
                      <a:pt x="2449" y="524"/>
                    </a:lnTo>
                    <a:lnTo>
                      <a:pt x="2465" y="508"/>
                    </a:lnTo>
                    <a:cubicBezTo>
                      <a:pt x="2473" y="501"/>
                      <a:pt x="2483" y="496"/>
                      <a:pt x="2493" y="496"/>
                    </a:cubicBezTo>
                    <a:lnTo>
                      <a:pt x="2525" y="496"/>
                    </a:lnTo>
                    <a:lnTo>
                      <a:pt x="2497" y="508"/>
                    </a:lnTo>
                    <a:lnTo>
                      <a:pt x="2513" y="492"/>
                    </a:lnTo>
                    <a:cubicBezTo>
                      <a:pt x="2521" y="485"/>
                      <a:pt x="2531" y="480"/>
                      <a:pt x="2541" y="480"/>
                    </a:cubicBezTo>
                    <a:lnTo>
                      <a:pt x="2557" y="480"/>
                    </a:lnTo>
                    <a:lnTo>
                      <a:pt x="2573" y="480"/>
                    </a:lnTo>
                    <a:lnTo>
                      <a:pt x="2589" y="480"/>
                    </a:lnTo>
                    <a:lnTo>
                      <a:pt x="2561" y="492"/>
                    </a:lnTo>
                    <a:lnTo>
                      <a:pt x="2577" y="476"/>
                    </a:lnTo>
                    <a:lnTo>
                      <a:pt x="2593" y="460"/>
                    </a:lnTo>
                    <a:cubicBezTo>
                      <a:pt x="2601" y="453"/>
                      <a:pt x="2611" y="448"/>
                      <a:pt x="2621" y="448"/>
                    </a:cubicBezTo>
                    <a:lnTo>
                      <a:pt x="2637" y="448"/>
                    </a:lnTo>
                    <a:lnTo>
                      <a:pt x="2620" y="453"/>
                    </a:lnTo>
                    <a:lnTo>
                      <a:pt x="2652" y="437"/>
                    </a:lnTo>
                    <a:cubicBezTo>
                      <a:pt x="2657" y="434"/>
                      <a:pt x="2663" y="432"/>
                      <a:pt x="2669" y="432"/>
                    </a:cubicBezTo>
                    <a:lnTo>
                      <a:pt x="2685" y="432"/>
                    </a:lnTo>
                    <a:lnTo>
                      <a:pt x="2701" y="432"/>
                    </a:lnTo>
                    <a:lnTo>
                      <a:pt x="2666" y="455"/>
                    </a:lnTo>
                    <a:lnTo>
                      <a:pt x="2682" y="423"/>
                    </a:lnTo>
                    <a:cubicBezTo>
                      <a:pt x="2688" y="409"/>
                      <a:pt x="2702" y="400"/>
                      <a:pt x="2717" y="400"/>
                    </a:cubicBezTo>
                    <a:lnTo>
                      <a:pt x="2733" y="400"/>
                    </a:lnTo>
                    <a:lnTo>
                      <a:pt x="2749" y="400"/>
                    </a:lnTo>
                    <a:lnTo>
                      <a:pt x="2765" y="400"/>
                    </a:lnTo>
                    <a:lnTo>
                      <a:pt x="2737" y="412"/>
                    </a:lnTo>
                    <a:lnTo>
                      <a:pt x="2753" y="396"/>
                    </a:lnTo>
                    <a:cubicBezTo>
                      <a:pt x="2756" y="393"/>
                      <a:pt x="2760" y="391"/>
                      <a:pt x="2764" y="389"/>
                    </a:cubicBezTo>
                    <a:lnTo>
                      <a:pt x="2796" y="373"/>
                    </a:lnTo>
                    <a:cubicBezTo>
                      <a:pt x="2801" y="370"/>
                      <a:pt x="2807" y="368"/>
                      <a:pt x="2813" y="368"/>
                    </a:cubicBezTo>
                    <a:lnTo>
                      <a:pt x="2829" y="368"/>
                    </a:lnTo>
                    <a:lnTo>
                      <a:pt x="2801" y="380"/>
                    </a:lnTo>
                    <a:lnTo>
                      <a:pt x="2817" y="364"/>
                    </a:lnTo>
                    <a:cubicBezTo>
                      <a:pt x="2825" y="357"/>
                      <a:pt x="2835" y="352"/>
                      <a:pt x="2845" y="352"/>
                    </a:cubicBezTo>
                    <a:lnTo>
                      <a:pt x="2861" y="352"/>
                    </a:lnTo>
                    <a:lnTo>
                      <a:pt x="2877" y="352"/>
                    </a:lnTo>
                    <a:lnTo>
                      <a:pt x="2849" y="364"/>
                    </a:lnTo>
                    <a:lnTo>
                      <a:pt x="2865" y="348"/>
                    </a:lnTo>
                    <a:cubicBezTo>
                      <a:pt x="2873" y="341"/>
                      <a:pt x="2883" y="336"/>
                      <a:pt x="2893" y="336"/>
                    </a:cubicBezTo>
                    <a:lnTo>
                      <a:pt x="2909" y="336"/>
                    </a:lnTo>
                    <a:lnTo>
                      <a:pt x="2881" y="348"/>
                    </a:lnTo>
                    <a:lnTo>
                      <a:pt x="2897" y="332"/>
                    </a:lnTo>
                    <a:cubicBezTo>
                      <a:pt x="2905" y="325"/>
                      <a:pt x="2915" y="320"/>
                      <a:pt x="2925" y="320"/>
                    </a:cubicBezTo>
                    <a:lnTo>
                      <a:pt x="2957" y="320"/>
                    </a:lnTo>
                    <a:lnTo>
                      <a:pt x="2973" y="320"/>
                    </a:lnTo>
                    <a:lnTo>
                      <a:pt x="2945" y="332"/>
                    </a:lnTo>
                    <a:lnTo>
                      <a:pt x="2961" y="316"/>
                    </a:lnTo>
                    <a:lnTo>
                      <a:pt x="2954" y="327"/>
                    </a:lnTo>
                    <a:lnTo>
                      <a:pt x="2970" y="295"/>
                    </a:lnTo>
                    <a:cubicBezTo>
                      <a:pt x="2976" y="281"/>
                      <a:pt x="2990" y="272"/>
                      <a:pt x="3005" y="272"/>
                    </a:cubicBezTo>
                    <a:lnTo>
                      <a:pt x="3021" y="272"/>
                    </a:lnTo>
                    <a:lnTo>
                      <a:pt x="2993" y="284"/>
                    </a:lnTo>
                    <a:lnTo>
                      <a:pt x="3009" y="268"/>
                    </a:lnTo>
                    <a:cubicBezTo>
                      <a:pt x="3017" y="261"/>
                      <a:pt x="3027" y="256"/>
                      <a:pt x="3037" y="256"/>
                    </a:cubicBezTo>
                    <a:lnTo>
                      <a:pt x="3053" y="256"/>
                    </a:lnTo>
                    <a:lnTo>
                      <a:pt x="3069" y="256"/>
                    </a:lnTo>
                    <a:lnTo>
                      <a:pt x="3052" y="261"/>
                    </a:lnTo>
                    <a:lnTo>
                      <a:pt x="3084" y="245"/>
                    </a:lnTo>
                    <a:cubicBezTo>
                      <a:pt x="3089" y="242"/>
                      <a:pt x="3095" y="240"/>
                      <a:pt x="3101" y="240"/>
                    </a:cubicBezTo>
                    <a:lnTo>
                      <a:pt x="3117" y="240"/>
                    </a:lnTo>
                    <a:lnTo>
                      <a:pt x="3089" y="252"/>
                    </a:lnTo>
                    <a:lnTo>
                      <a:pt x="3105" y="236"/>
                    </a:lnTo>
                    <a:cubicBezTo>
                      <a:pt x="3113" y="229"/>
                      <a:pt x="3123" y="224"/>
                      <a:pt x="3133" y="224"/>
                    </a:cubicBezTo>
                    <a:lnTo>
                      <a:pt x="3149" y="224"/>
                    </a:lnTo>
                    <a:lnTo>
                      <a:pt x="3121" y="236"/>
                    </a:lnTo>
                    <a:lnTo>
                      <a:pt x="3137" y="220"/>
                    </a:lnTo>
                    <a:cubicBezTo>
                      <a:pt x="3145" y="213"/>
                      <a:pt x="3155" y="208"/>
                      <a:pt x="3165" y="208"/>
                    </a:cubicBezTo>
                    <a:lnTo>
                      <a:pt x="3181" y="208"/>
                    </a:lnTo>
                    <a:lnTo>
                      <a:pt x="3197" y="208"/>
                    </a:lnTo>
                    <a:lnTo>
                      <a:pt x="3213" y="208"/>
                    </a:lnTo>
                    <a:lnTo>
                      <a:pt x="3196" y="213"/>
                    </a:lnTo>
                    <a:lnTo>
                      <a:pt x="3228" y="197"/>
                    </a:lnTo>
                    <a:lnTo>
                      <a:pt x="3217" y="204"/>
                    </a:lnTo>
                    <a:lnTo>
                      <a:pt x="3233" y="188"/>
                    </a:lnTo>
                    <a:lnTo>
                      <a:pt x="3226" y="199"/>
                    </a:lnTo>
                    <a:lnTo>
                      <a:pt x="3242" y="167"/>
                    </a:lnTo>
                    <a:cubicBezTo>
                      <a:pt x="3248" y="153"/>
                      <a:pt x="3262" y="144"/>
                      <a:pt x="3277" y="144"/>
                    </a:cubicBezTo>
                    <a:lnTo>
                      <a:pt x="3293" y="144"/>
                    </a:lnTo>
                    <a:lnTo>
                      <a:pt x="3309" y="144"/>
                    </a:lnTo>
                    <a:lnTo>
                      <a:pt x="3325" y="144"/>
                    </a:lnTo>
                    <a:lnTo>
                      <a:pt x="3297" y="156"/>
                    </a:lnTo>
                    <a:lnTo>
                      <a:pt x="3313" y="140"/>
                    </a:lnTo>
                    <a:cubicBezTo>
                      <a:pt x="3321" y="133"/>
                      <a:pt x="3331" y="128"/>
                      <a:pt x="3341" y="128"/>
                    </a:cubicBezTo>
                    <a:lnTo>
                      <a:pt x="3357" y="128"/>
                    </a:lnTo>
                    <a:lnTo>
                      <a:pt x="3389" y="128"/>
                    </a:lnTo>
                    <a:lnTo>
                      <a:pt x="3361" y="140"/>
                    </a:lnTo>
                    <a:lnTo>
                      <a:pt x="3377" y="124"/>
                    </a:lnTo>
                    <a:cubicBezTo>
                      <a:pt x="3385" y="117"/>
                      <a:pt x="3395" y="112"/>
                      <a:pt x="3405" y="112"/>
                    </a:cubicBezTo>
                    <a:lnTo>
                      <a:pt x="3421" y="112"/>
                    </a:lnTo>
                    <a:lnTo>
                      <a:pt x="3393" y="124"/>
                    </a:lnTo>
                    <a:lnTo>
                      <a:pt x="3409" y="108"/>
                    </a:lnTo>
                    <a:lnTo>
                      <a:pt x="3425" y="92"/>
                    </a:lnTo>
                    <a:lnTo>
                      <a:pt x="3441" y="76"/>
                    </a:lnTo>
                    <a:cubicBezTo>
                      <a:pt x="3449" y="69"/>
                      <a:pt x="3459" y="64"/>
                      <a:pt x="3469" y="64"/>
                    </a:cubicBezTo>
                    <a:lnTo>
                      <a:pt x="3485" y="64"/>
                    </a:lnTo>
                    <a:lnTo>
                      <a:pt x="3501" y="64"/>
                    </a:lnTo>
                    <a:lnTo>
                      <a:pt x="3484" y="69"/>
                    </a:lnTo>
                    <a:lnTo>
                      <a:pt x="3516" y="53"/>
                    </a:lnTo>
                    <a:cubicBezTo>
                      <a:pt x="3521" y="50"/>
                      <a:pt x="3527" y="48"/>
                      <a:pt x="3533" y="48"/>
                    </a:cubicBezTo>
                    <a:lnTo>
                      <a:pt x="3549" y="48"/>
                    </a:lnTo>
                    <a:lnTo>
                      <a:pt x="3514" y="71"/>
                    </a:lnTo>
                    <a:lnTo>
                      <a:pt x="3530" y="39"/>
                    </a:lnTo>
                    <a:cubicBezTo>
                      <a:pt x="3536" y="25"/>
                      <a:pt x="3550" y="16"/>
                      <a:pt x="3565" y="16"/>
                    </a:cubicBezTo>
                    <a:lnTo>
                      <a:pt x="3581" y="16"/>
                    </a:lnTo>
                    <a:lnTo>
                      <a:pt x="3597" y="16"/>
                    </a:lnTo>
                    <a:lnTo>
                      <a:pt x="3569" y="28"/>
                    </a:lnTo>
                    <a:lnTo>
                      <a:pt x="3585" y="12"/>
                    </a:lnTo>
                    <a:cubicBezTo>
                      <a:pt x="3593" y="5"/>
                      <a:pt x="3603" y="0"/>
                      <a:pt x="3613" y="0"/>
                    </a:cubicBezTo>
                    <a:lnTo>
                      <a:pt x="3629" y="0"/>
                    </a:lnTo>
                    <a:lnTo>
                      <a:pt x="3645" y="0"/>
                    </a:lnTo>
                    <a:cubicBezTo>
                      <a:pt x="3668" y="0"/>
                      <a:pt x="3685" y="18"/>
                      <a:pt x="3685" y="40"/>
                    </a:cubicBezTo>
                    <a:cubicBezTo>
                      <a:pt x="3685" y="63"/>
                      <a:pt x="3668" y="80"/>
                      <a:pt x="3645" y="80"/>
                    </a:cubicBezTo>
                    <a:lnTo>
                      <a:pt x="3629" y="80"/>
                    </a:lnTo>
                    <a:lnTo>
                      <a:pt x="3613" y="80"/>
                    </a:lnTo>
                    <a:lnTo>
                      <a:pt x="3642" y="69"/>
                    </a:lnTo>
                    <a:lnTo>
                      <a:pt x="3626" y="85"/>
                    </a:lnTo>
                    <a:cubicBezTo>
                      <a:pt x="3618" y="92"/>
                      <a:pt x="3608" y="96"/>
                      <a:pt x="3597" y="96"/>
                    </a:cubicBezTo>
                    <a:lnTo>
                      <a:pt x="3581" y="96"/>
                    </a:lnTo>
                    <a:lnTo>
                      <a:pt x="3565" y="96"/>
                    </a:lnTo>
                    <a:lnTo>
                      <a:pt x="3601" y="74"/>
                    </a:lnTo>
                    <a:lnTo>
                      <a:pt x="3585" y="106"/>
                    </a:lnTo>
                    <a:cubicBezTo>
                      <a:pt x="3578" y="120"/>
                      <a:pt x="3565" y="128"/>
                      <a:pt x="3549" y="128"/>
                    </a:cubicBezTo>
                    <a:lnTo>
                      <a:pt x="3533" y="128"/>
                    </a:lnTo>
                    <a:lnTo>
                      <a:pt x="3551" y="124"/>
                    </a:lnTo>
                    <a:lnTo>
                      <a:pt x="3519" y="140"/>
                    </a:lnTo>
                    <a:cubicBezTo>
                      <a:pt x="3514" y="143"/>
                      <a:pt x="3508" y="144"/>
                      <a:pt x="3501" y="144"/>
                    </a:cubicBezTo>
                    <a:lnTo>
                      <a:pt x="3485" y="144"/>
                    </a:lnTo>
                    <a:lnTo>
                      <a:pt x="3469" y="144"/>
                    </a:lnTo>
                    <a:lnTo>
                      <a:pt x="3498" y="133"/>
                    </a:lnTo>
                    <a:lnTo>
                      <a:pt x="3482" y="149"/>
                    </a:lnTo>
                    <a:lnTo>
                      <a:pt x="3466" y="165"/>
                    </a:lnTo>
                    <a:lnTo>
                      <a:pt x="3450" y="181"/>
                    </a:lnTo>
                    <a:cubicBezTo>
                      <a:pt x="3442" y="188"/>
                      <a:pt x="3432" y="192"/>
                      <a:pt x="3421" y="192"/>
                    </a:cubicBezTo>
                    <a:lnTo>
                      <a:pt x="3405" y="192"/>
                    </a:lnTo>
                    <a:lnTo>
                      <a:pt x="3434" y="181"/>
                    </a:lnTo>
                    <a:lnTo>
                      <a:pt x="3418" y="197"/>
                    </a:lnTo>
                    <a:cubicBezTo>
                      <a:pt x="3410" y="204"/>
                      <a:pt x="3400" y="208"/>
                      <a:pt x="3389" y="208"/>
                    </a:cubicBezTo>
                    <a:lnTo>
                      <a:pt x="3357" y="208"/>
                    </a:lnTo>
                    <a:lnTo>
                      <a:pt x="3341" y="208"/>
                    </a:lnTo>
                    <a:lnTo>
                      <a:pt x="3370" y="197"/>
                    </a:lnTo>
                    <a:lnTo>
                      <a:pt x="3354" y="213"/>
                    </a:lnTo>
                    <a:cubicBezTo>
                      <a:pt x="3346" y="220"/>
                      <a:pt x="3336" y="224"/>
                      <a:pt x="3325" y="224"/>
                    </a:cubicBezTo>
                    <a:lnTo>
                      <a:pt x="3309" y="224"/>
                    </a:lnTo>
                    <a:lnTo>
                      <a:pt x="3293" y="224"/>
                    </a:lnTo>
                    <a:lnTo>
                      <a:pt x="3277" y="224"/>
                    </a:lnTo>
                    <a:lnTo>
                      <a:pt x="3313" y="202"/>
                    </a:lnTo>
                    <a:lnTo>
                      <a:pt x="3297" y="234"/>
                    </a:lnTo>
                    <a:cubicBezTo>
                      <a:pt x="3295" y="238"/>
                      <a:pt x="3293" y="242"/>
                      <a:pt x="3290" y="245"/>
                    </a:cubicBezTo>
                    <a:lnTo>
                      <a:pt x="3274" y="261"/>
                    </a:lnTo>
                    <a:cubicBezTo>
                      <a:pt x="3271" y="264"/>
                      <a:pt x="3267" y="266"/>
                      <a:pt x="3263" y="268"/>
                    </a:cubicBezTo>
                    <a:lnTo>
                      <a:pt x="3231" y="284"/>
                    </a:lnTo>
                    <a:cubicBezTo>
                      <a:pt x="3226" y="287"/>
                      <a:pt x="3220" y="288"/>
                      <a:pt x="3213" y="288"/>
                    </a:cubicBezTo>
                    <a:lnTo>
                      <a:pt x="3197" y="288"/>
                    </a:lnTo>
                    <a:lnTo>
                      <a:pt x="3181" y="288"/>
                    </a:lnTo>
                    <a:lnTo>
                      <a:pt x="3165" y="288"/>
                    </a:lnTo>
                    <a:lnTo>
                      <a:pt x="3194" y="277"/>
                    </a:lnTo>
                    <a:lnTo>
                      <a:pt x="3178" y="293"/>
                    </a:lnTo>
                    <a:cubicBezTo>
                      <a:pt x="3170" y="300"/>
                      <a:pt x="3160" y="304"/>
                      <a:pt x="3149" y="304"/>
                    </a:cubicBezTo>
                    <a:lnTo>
                      <a:pt x="3133" y="304"/>
                    </a:lnTo>
                    <a:lnTo>
                      <a:pt x="3162" y="293"/>
                    </a:lnTo>
                    <a:lnTo>
                      <a:pt x="3146" y="309"/>
                    </a:lnTo>
                    <a:cubicBezTo>
                      <a:pt x="3138" y="316"/>
                      <a:pt x="3128" y="320"/>
                      <a:pt x="3117" y="320"/>
                    </a:cubicBezTo>
                    <a:lnTo>
                      <a:pt x="3101" y="320"/>
                    </a:lnTo>
                    <a:lnTo>
                      <a:pt x="3119" y="316"/>
                    </a:lnTo>
                    <a:lnTo>
                      <a:pt x="3087" y="332"/>
                    </a:lnTo>
                    <a:cubicBezTo>
                      <a:pt x="3082" y="335"/>
                      <a:pt x="3076" y="336"/>
                      <a:pt x="3069" y="336"/>
                    </a:cubicBezTo>
                    <a:lnTo>
                      <a:pt x="3053" y="336"/>
                    </a:lnTo>
                    <a:lnTo>
                      <a:pt x="3037" y="336"/>
                    </a:lnTo>
                    <a:lnTo>
                      <a:pt x="3066" y="325"/>
                    </a:lnTo>
                    <a:lnTo>
                      <a:pt x="3050" y="341"/>
                    </a:lnTo>
                    <a:cubicBezTo>
                      <a:pt x="3042" y="348"/>
                      <a:pt x="3032" y="352"/>
                      <a:pt x="3021" y="352"/>
                    </a:cubicBezTo>
                    <a:lnTo>
                      <a:pt x="3005" y="352"/>
                    </a:lnTo>
                    <a:lnTo>
                      <a:pt x="3041" y="330"/>
                    </a:lnTo>
                    <a:lnTo>
                      <a:pt x="3025" y="362"/>
                    </a:lnTo>
                    <a:cubicBezTo>
                      <a:pt x="3023" y="366"/>
                      <a:pt x="3021" y="370"/>
                      <a:pt x="3018" y="373"/>
                    </a:cubicBezTo>
                    <a:lnTo>
                      <a:pt x="3002" y="389"/>
                    </a:lnTo>
                    <a:cubicBezTo>
                      <a:pt x="2994" y="396"/>
                      <a:pt x="2984" y="400"/>
                      <a:pt x="2973" y="400"/>
                    </a:cubicBezTo>
                    <a:lnTo>
                      <a:pt x="2957" y="400"/>
                    </a:lnTo>
                    <a:lnTo>
                      <a:pt x="2925" y="400"/>
                    </a:lnTo>
                    <a:lnTo>
                      <a:pt x="2954" y="389"/>
                    </a:lnTo>
                    <a:lnTo>
                      <a:pt x="2938" y="405"/>
                    </a:lnTo>
                    <a:cubicBezTo>
                      <a:pt x="2930" y="412"/>
                      <a:pt x="2920" y="416"/>
                      <a:pt x="2909" y="416"/>
                    </a:cubicBezTo>
                    <a:lnTo>
                      <a:pt x="2893" y="416"/>
                    </a:lnTo>
                    <a:lnTo>
                      <a:pt x="2922" y="405"/>
                    </a:lnTo>
                    <a:lnTo>
                      <a:pt x="2906" y="421"/>
                    </a:lnTo>
                    <a:cubicBezTo>
                      <a:pt x="2898" y="428"/>
                      <a:pt x="2888" y="432"/>
                      <a:pt x="2877" y="432"/>
                    </a:cubicBezTo>
                    <a:lnTo>
                      <a:pt x="2861" y="432"/>
                    </a:lnTo>
                    <a:lnTo>
                      <a:pt x="2845" y="432"/>
                    </a:lnTo>
                    <a:lnTo>
                      <a:pt x="2874" y="421"/>
                    </a:lnTo>
                    <a:lnTo>
                      <a:pt x="2858" y="437"/>
                    </a:lnTo>
                    <a:cubicBezTo>
                      <a:pt x="2850" y="444"/>
                      <a:pt x="2840" y="448"/>
                      <a:pt x="2829" y="448"/>
                    </a:cubicBezTo>
                    <a:lnTo>
                      <a:pt x="2813" y="448"/>
                    </a:lnTo>
                    <a:lnTo>
                      <a:pt x="2831" y="444"/>
                    </a:lnTo>
                    <a:lnTo>
                      <a:pt x="2799" y="460"/>
                    </a:lnTo>
                    <a:lnTo>
                      <a:pt x="2810" y="453"/>
                    </a:lnTo>
                    <a:lnTo>
                      <a:pt x="2794" y="469"/>
                    </a:lnTo>
                    <a:cubicBezTo>
                      <a:pt x="2786" y="476"/>
                      <a:pt x="2776" y="480"/>
                      <a:pt x="2765" y="480"/>
                    </a:cubicBezTo>
                    <a:lnTo>
                      <a:pt x="2749" y="480"/>
                    </a:lnTo>
                    <a:lnTo>
                      <a:pt x="2733" y="480"/>
                    </a:lnTo>
                    <a:lnTo>
                      <a:pt x="2717" y="480"/>
                    </a:lnTo>
                    <a:lnTo>
                      <a:pt x="2753" y="458"/>
                    </a:lnTo>
                    <a:lnTo>
                      <a:pt x="2737" y="490"/>
                    </a:lnTo>
                    <a:cubicBezTo>
                      <a:pt x="2730" y="504"/>
                      <a:pt x="2717" y="512"/>
                      <a:pt x="2701" y="512"/>
                    </a:cubicBezTo>
                    <a:lnTo>
                      <a:pt x="2685" y="512"/>
                    </a:lnTo>
                    <a:lnTo>
                      <a:pt x="2669" y="512"/>
                    </a:lnTo>
                    <a:lnTo>
                      <a:pt x="2687" y="508"/>
                    </a:lnTo>
                    <a:lnTo>
                      <a:pt x="2655" y="524"/>
                    </a:lnTo>
                    <a:cubicBezTo>
                      <a:pt x="2650" y="527"/>
                      <a:pt x="2644" y="528"/>
                      <a:pt x="2637" y="528"/>
                    </a:cubicBezTo>
                    <a:lnTo>
                      <a:pt x="2621" y="528"/>
                    </a:lnTo>
                    <a:lnTo>
                      <a:pt x="2650" y="517"/>
                    </a:lnTo>
                    <a:lnTo>
                      <a:pt x="2634" y="533"/>
                    </a:lnTo>
                    <a:lnTo>
                      <a:pt x="2618" y="549"/>
                    </a:lnTo>
                    <a:cubicBezTo>
                      <a:pt x="2610" y="556"/>
                      <a:pt x="2600" y="560"/>
                      <a:pt x="2589" y="560"/>
                    </a:cubicBezTo>
                    <a:lnTo>
                      <a:pt x="2573" y="560"/>
                    </a:lnTo>
                    <a:lnTo>
                      <a:pt x="2557" y="560"/>
                    </a:lnTo>
                    <a:lnTo>
                      <a:pt x="2541" y="560"/>
                    </a:lnTo>
                    <a:lnTo>
                      <a:pt x="2570" y="549"/>
                    </a:lnTo>
                    <a:lnTo>
                      <a:pt x="2554" y="565"/>
                    </a:lnTo>
                    <a:cubicBezTo>
                      <a:pt x="2546" y="572"/>
                      <a:pt x="2536" y="576"/>
                      <a:pt x="2525" y="576"/>
                    </a:cubicBezTo>
                    <a:lnTo>
                      <a:pt x="2493" y="576"/>
                    </a:lnTo>
                    <a:lnTo>
                      <a:pt x="2522" y="565"/>
                    </a:lnTo>
                    <a:lnTo>
                      <a:pt x="2506" y="581"/>
                    </a:lnTo>
                    <a:cubicBezTo>
                      <a:pt x="2498" y="588"/>
                      <a:pt x="2488" y="592"/>
                      <a:pt x="2477" y="592"/>
                    </a:cubicBezTo>
                    <a:lnTo>
                      <a:pt x="2461" y="592"/>
                    </a:lnTo>
                    <a:lnTo>
                      <a:pt x="2445" y="592"/>
                    </a:lnTo>
                    <a:lnTo>
                      <a:pt x="2429" y="592"/>
                    </a:lnTo>
                    <a:lnTo>
                      <a:pt x="2458" y="581"/>
                    </a:lnTo>
                    <a:lnTo>
                      <a:pt x="2442" y="597"/>
                    </a:lnTo>
                    <a:cubicBezTo>
                      <a:pt x="2434" y="604"/>
                      <a:pt x="2424" y="608"/>
                      <a:pt x="2413" y="608"/>
                    </a:cubicBezTo>
                    <a:lnTo>
                      <a:pt x="2397" y="608"/>
                    </a:lnTo>
                    <a:lnTo>
                      <a:pt x="2381" y="608"/>
                    </a:lnTo>
                    <a:lnTo>
                      <a:pt x="2399" y="604"/>
                    </a:lnTo>
                    <a:lnTo>
                      <a:pt x="2367" y="620"/>
                    </a:lnTo>
                    <a:lnTo>
                      <a:pt x="2378" y="613"/>
                    </a:lnTo>
                    <a:lnTo>
                      <a:pt x="2362" y="629"/>
                    </a:lnTo>
                    <a:cubicBezTo>
                      <a:pt x="2354" y="636"/>
                      <a:pt x="2344" y="640"/>
                      <a:pt x="2333" y="640"/>
                    </a:cubicBezTo>
                    <a:lnTo>
                      <a:pt x="2317" y="640"/>
                    </a:lnTo>
                    <a:lnTo>
                      <a:pt x="2301" y="640"/>
                    </a:lnTo>
                    <a:lnTo>
                      <a:pt x="2330" y="629"/>
                    </a:lnTo>
                    <a:lnTo>
                      <a:pt x="2314" y="645"/>
                    </a:lnTo>
                    <a:lnTo>
                      <a:pt x="2298" y="661"/>
                    </a:lnTo>
                    <a:lnTo>
                      <a:pt x="2282" y="677"/>
                    </a:lnTo>
                    <a:cubicBezTo>
                      <a:pt x="2274" y="684"/>
                      <a:pt x="2264" y="688"/>
                      <a:pt x="2253" y="688"/>
                    </a:cubicBezTo>
                    <a:lnTo>
                      <a:pt x="2237" y="688"/>
                    </a:lnTo>
                    <a:lnTo>
                      <a:pt x="2205" y="688"/>
                    </a:lnTo>
                    <a:lnTo>
                      <a:pt x="2234" y="677"/>
                    </a:lnTo>
                    <a:lnTo>
                      <a:pt x="2218" y="693"/>
                    </a:lnTo>
                    <a:cubicBezTo>
                      <a:pt x="2210" y="700"/>
                      <a:pt x="2200" y="704"/>
                      <a:pt x="2189" y="704"/>
                    </a:cubicBezTo>
                    <a:lnTo>
                      <a:pt x="2173" y="704"/>
                    </a:lnTo>
                    <a:lnTo>
                      <a:pt x="2202" y="693"/>
                    </a:lnTo>
                    <a:lnTo>
                      <a:pt x="2186" y="709"/>
                    </a:lnTo>
                    <a:cubicBezTo>
                      <a:pt x="2178" y="716"/>
                      <a:pt x="2168" y="720"/>
                      <a:pt x="2157" y="720"/>
                    </a:cubicBezTo>
                    <a:lnTo>
                      <a:pt x="2141" y="720"/>
                    </a:lnTo>
                    <a:lnTo>
                      <a:pt x="2170" y="709"/>
                    </a:lnTo>
                    <a:lnTo>
                      <a:pt x="2154" y="725"/>
                    </a:lnTo>
                    <a:lnTo>
                      <a:pt x="2138" y="741"/>
                    </a:lnTo>
                    <a:lnTo>
                      <a:pt x="2145" y="730"/>
                    </a:lnTo>
                    <a:lnTo>
                      <a:pt x="2129" y="762"/>
                    </a:lnTo>
                    <a:cubicBezTo>
                      <a:pt x="2125" y="770"/>
                      <a:pt x="2119" y="776"/>
                      <a:pt x="2111" y="780"/>
                    </a:cubicBezTo>
                    <a:lnTo>
                      <a:pt x="2079" y="796"/>
                    </a:lnTo>
                    <a:cubicBezTo>
                      <a:pt x="2074" y="799"/>
                      <a:pt x="2068" y="800"/>
                      <a:pt x="2061" y="800"/>
                    </a:cubicBezTo>
                    <a:lnTo>
                      <a:pt x="2045" y="800"/>
                    </a:lnTo>
                    <a:lnTo>
                      <a:pt x="2029" y="800"/>
                    </a:lnTo>
                    <a:lnTo>
                      <a:pt x="2058" y="789"/>
                    </a:lnTo>
                    <a:lnTo>
                      <a:pt x="2042" y="805"/>
                    </a:lnTo>
                    <a:cubicBezTo>
                      <a:pt x="2034" y="812"/>
                      <a:pt x="2024" y="816"/>
                      <a:pt x="2013" y="816"/>
                    </a:cubicBezTo>
                    <a:lnTo>
                      <a:pt x="1997" y="816"/>
                    </a:lnTo>
                    <a:lnTo>
                      <a:pt x="2026" y="805"/>
                    </a:lnTo>
                    <a:lnTo>
                      <a:pt x="2010" y="821"/>
                    </a:lnTo>
                    <a:cubicBezTo>
                      <a:pt x="2002" y="828"/>
                      <a:pt x="1992" y="832"/>
                      <a:pt x="1981" y="832"/>
                    </a:cubicBezTo>
                    <a:lnTo>
                      <a:pt x="1965" y="832"/>
                    </a:lnTo>
                    <a:lnTo>
                      <a:pt x="1949" y="832"/>
                    </a:lnTo>
                    <a:lnTo>
                      <a:pt x="1978" y="821"/>
                    </a:lnTo>
                    <a:lnTo>
                      <a:pt x="1946" y="853"/>
                    </a:lnTo>
                    <a:cubicBezTo>
                      <a:pt x="1938" y="860"/>
                      <a:pt x="1928" y="864"/>
                      <a:pt x="1917" y="864"/>
                    </a:cubicBezTo>
                    <a:lnTo>
                      <a:pt x="1901" y="864"/>
                    </a:lnTo>
                    <a:lnTo>
                      <a:pt x="1885" y="864"/>
                    </a:lnTo>
                    <a:lnTo>
                      <a:pt x="1869" y="864"/>
                    </a:lnTo>
                    <a:lnTo>
                      <a:pt x="1853" y="864"/>
                    </a:lnTo>
                    <a:lnTo>
                      <a:pt x="1837" y="864"/>
                    </a:lnTo>
                    <a:lnTo>
                      <a:pt x="1866" y="853"/>
                    </a:lnTo>
                    <a:lnTo>
                      <a:pt x="1850" y="869"/>
                    </a:lnTo>
                    <a:lnTo>
                      <a:pt x="1834" y="885"/>
                    </a:lnTo>
                    <a:cubicBezTo>
                      <a:pt x="1831" y="888"/>
                      <a:pt x="1827" y="890"/>
                      <a:pt x="1823" y="892"/>
                    </a:cubicBezTo>
                    <a:lnTo>
                      <a:pt x="1791" y="908"/>
                    </a:lnTo>
                    <a:cubicBezTo>
                      <a:pt x="1786" y="911"/>
                      <a:pt x="1780" y="912"/>
                      <a:pt x="1773" y="912"/>
                    </a:cubicBezTo>
                    <a:lnTo>
                      <a:pt x="1757" y="912"/>
                    </a:lnTo>
                    <a:lnTo>
                      <a:pt x="1741" y="912"/>
                    </a:lnTo>
                    <a:lnTo>
                      <a:pt x="1770" y="901"/>
                    </a:lnTo>
                    <a:lnTo>
                      <a:pt x="1754" y="917"/>
                    </a:lnTo>
                    <a:lnTo>
                      <a:pt x="1738" y="933"/>
                    </a:lnTo>
                    <a:cubicBezTo>
                      <a:pt x="1730" y="940"/>
                      <a:pt x="1720" y="944"/>
                      <a:pt x="1709" y="944"/>
                    </a:cubicBezTo>
                    <a:lnTo>
                      <a:pt x="1693" y="944"/>
                    </a:lnTo>
                    <a:lnTo>
                      <a:pt x="1677" y="944"/>
                    </a:lnTo>
                    <a:lnTo>
                      <a:pt x="1706" y="933"/>
                    </a:lnTo>
                    <a:lnTo>
                      <a:pt x="1690" y="949"/>
                    </a:lnTo>
                    <a:cubicBezTo>
                      <a:pt x="1687" y="952"/>
                      <a:pt x="1683" y="954"/>
                      <a:pt x="1679" y="956"/>
                    </a:cubicBezTo>
                    <a:lnTo>
                      <a:pt x="1647" y="972"/>
                    </a:lnTo>
                    <a:cubicBezTo>
                      <a:pt x="1642" y="975"/>
                      <a:pt x="1636" y="976"/>
                      <a:pt x="1629" y="976"/>
                    </a:cubicBezTo>
                    <a:lnTo>
                      <a:pt x="1613" y="976"/>
                    </a:lnTo>
                    <a:lnTo>
                      <a:pt x="1649" y="954"/>
                    </a:lnTo>
                    <a:lnTo>
                      <a:pt x="1633" y="986"/>
                    </a:lnTo>
                    <a:cubicBezTo>
                      <a:pt x="1626" y="1000"/>
                      <a:pt x="1613" y="1008"/>
                      <a:pt x="1597" y="1008"/>
                    </a:cubicBezTo>
                    <a:lnTo>
                      <a:pt x="1581" y="1008"/>
                    </a:lnTo>
                    <a:lnTo>
                      <a:pt x="1565" y="1008"/>
                    </a:lnTo>
                    <a:lnTo>
                      <a:pt x="1594" y="997"/>
                    </a:lnTo>
                    <a:lnTo>
                      <a:pt x="1578" y="1013"/>
                    </a:lnTo>
                    <a:lnTo>
                      <a:pt x="1562" y="1029"/>
                    </a:lnTo>
                    <a:cubicBezTo>
                      <a:pt x="1554" y="1036"/>
                      <a:pt x="1544" y="1040"/>
                      <a:pt x="1533" y="1040"/>
                    </a:cubicBezTo>
                    <a:lnTo>
                      <a:pt x="1517" y="1040"/>
                    </a:lnTo>
                    <a:lnTo>
                      <a:pt x="1535" y="1036"/>
                    </a:lnTo>
                    <a:lnTo>
                      <a:pt x="1503" y="1052"/>
                    </a:lnTo>
                    <a:cubicBezTo>
                      <a:pt x="1498" y="1055"/>
                      <a:pt x="1492" y="1056"/>
                      <a:pt x="1485" y="1056"/>
                    </a:cubicBezTo>
                    <a:lnTo>
                      <a:pt x="1469" y="1056"/>
                    </a:lnTo>
                    <a:lnTo>
                      <a:pt x="1498" y="1045"/>
                    </a:lnTo>
                    <a:lnTo>
                      <a:pt x="1482" y="1061"/>
                    </a:lnTo>
                    <a:cubicBezTo>
                      <a:pt x="1474" y="1068"/>
                      <a:pt x="1464" y="1072"/>
                      <a:pt x="1453" y="1072"/>
                    </a:cubicBezTo>
                    <a:lnTo>
                      <a:pt x="1437" y="1072"/>
                    </a:lnTo>
                    <a:lnTo>
                      <a:pt x="1421" y="1072"/>
                    </a:lnTo>
                    <a:lnTo>
                      <a:pt x="1450" y="1061"/>
                    </a:lnTo>
                    <a:lnTo>
                      <a:pt x="1434" y="1077"/>
                    </a:lnTo>
                    <a:cubicBezTo>
                      <a:pt x="1426" y="1084"/>
                      <a:pt x="1416" y="1088"/>
                      <a:pt x="1405" y="1088"/>
                    </a:cubicBezTo>
                    <a:lnTo>
                      <a:pt x="1389" y="1088"/>
                    </a:lnTo>
                    <a:lnTo>
                      <a:pt x="1418" y="1077"/>
                    </a:lnTo>
                    <a:lnTo>
                      <a:pt x="1402" y="1093"/>
                    </a:lnTo>
                    <a:cubicBezTo>
                      <a:pt x="1394" y="1100"/>
                      <a:pt x="1384" y="1104"/>
                      <a:pt x="1373" y="1104"/>
                    </a:cubicBezTo>
                    <a:lnTo>
                      <a:pt x="1341" y="1104"/>
                    </a:lnTo>
                    <a:lnTo>
                      <a:pt x="1325" y="1104"/>
                    </a:lnTo>
                    <a:lnTo>
                      <a:pt x="1309" y="1104"/>
                    </a:lnTo>
                    <a:lnTo>
                      <a:pt x="1338" y="1093"/>
                    </a:lnTo>
                    <a:lnTo>
                      <a:pt x="1322" y="1109"/>
                    </a:lnTo>
                    <a:lnTo>
                      <a:pt x="1306" y="1125"/>
                    </a:lnTo>
                    <a:lnTo>
                      <a:pt x="1290" y="1141"/>
                    </a:lnTo>
                    <a:lnTo>
                      <a:pt x="1297" y="1130"/>
                    </a:lnTo>
                    <a:lnTo>
                      <a:pt x="1281" y="1162"/>
                    </a:lnTo>
                    <a:cubicBezTo>
                      <a:pt x="1274" y="1176"/>
                      <a:pt x="1261" y="1184"/>
                      <a:pt x="1245" y="1184"/>
                    </a:cubicBezTo>
                    <a:lnTo>
                      <a:pt x="1229" y="1184"/>
                    </a:lnTo>
                    <a:lnTo>
                      <a:pt x="1197" y="1184"/>
                    </a:lnTo>
                    <a:lnTo>
                      <a:pt x="1226" y="1173"/>
                    </a:lnTo>
                    <a:lnTo>
                      <a:pt x="1210" y="1189"/>
                    </a:lnTo>
                    <a:cubicBezTo>
                      <a:pt x="1202" y="1196"/>
                      <a:pt x="1192" y="1200"/>
                      <a:pt x="1181" y="1200"/>
                    </a:cubicBezTo>
                    <a:lnTo>
                      <a:pt x="1165" y="1200"/>
                    </a:lnTo>
                    <a:lnTo>
                      <a:pt x="1194" y="1189"/>
                    </a:lnTo>
                    <a:lnTo>
                      <a:pt x="1178" y="1205"/>
                    </a:lnTo>
                    <a:cubicBezTo>
                      <a:pt x="1170" y="1212"/>
                      <a:pt x="1160" y="1216"/>
                      <a:pt x="1149" y="1216"/>
                    </a:cubicBezTo>
                    <a:lnTo>
                      <a:pt x="1133" y="1216"/>
                    </a:lnTo>
                    <a:lnTo>
                      <a:pt x="1117" y="1216"/>
                    </a:lnTo>
                    <a:lnTo>
                      <a:pt x="1146" y="1205"/>
                    </a:lnTo>
                    <a:lnTo>
                      <a:pt x="1130" y="1221"/>
                    </a:lnTo>
                    <a:cubicBezTo>
                      <a:pt x="1122" y="1228"/>
                      <a:pt x="1112" y="1232"/>
                      <a:pt x="1101" y="1232"/>
                    </a:cubicBezTo>
                    <a:lnTo>
                      <a:pt x="1085" y="1232"/>
                    </a:lnTo>
                    <a:lnTo>
                      <a:pt x="1053" y="1232"/>
                    </a:lnTo>
                    <a:lnTo>
                      <a:pt x="1091" y="1205"/>
                    </a:lnTo>
                    <a:lnTo>
                      <a:pt x="1075" y="1253"/>
                    </a:lnTo>
                    <a:cubicBezTo>
                      <a:pt x="1073" y="1259"/>
                      <a:pt x="1070" y="1264"/>
                      <a:pt x="1066" y="1269"/>
                    </a:cubicBezTo>
                    <a:lnTo>
                      <a:pt x="1050" y="1285"/>
                    </a:lnTo>
                    <a:lnTo>
                      <a:pt x="1034" y="1301"/>
                    </a:lnTo>
                    <a:cubicBezTo>
                      <a:pt x="1026" y="1308"/>
                      <a:pt x="1016" y="1312"/>
                      <a:pt x="1005" y="1312"/>
                    </a:cubicBezTo>
                    <a:lnTo>
                      <a:pt x="989" y="1312"/>
                    </a:lnTo>
                    <a:lnTo>
                      <a:pt x="973" y="1312"/>
                    </a:lnTo>
                    <a:lnTo>
                      <a:pt x="957" y="1312"/>
                    </a:lnTo>
                    <a:lnTo>
                      <a:pt x="941" y="1312"/>
                    </a:lnTo>
                    <a:lnTo>
                      <a:pt x="959" y="1308"/>
                    </a:lnTo>
                    <a:lnTo>
                      <a:pt x="927" y="1324"/>
                    </a:lnTo>
                    <a:cubicBezTo>
                      <a:pt x="922" y="1327"/>
                      <a:pt x="916" y="1328"/>
                      <a:pt x="909" y="1328"/>
                    </a:cubicBezTo>
                    <a:lnTo>
                      <a:pt x="893" y="1328"/>
                    </a:lnTo>
                    <a:lnTo>
                      <a:pt x="922" y="1317"/>
                    </a:lnTo>
                    <a:lnTo>
                      <a:pt x="906" y="1333"/>
                    </a:lnTo>
                    <a:cubicBezTo>
                      <a:pt x="898" y="1340"/>
                      <a:pt x="888" y="1344"/>
                      <a:pt x="877" y="1344"/>
                    </a:cubicBezTo>
                    <a:lnTo>
                      <a:pt x="861" y="1344"/>
                    </a:lnTo>
                    <a:lnTo>
                      <a:pt x="890" y="1333"/>
                    </a:lnTo>
                    <a:lnTo>
                      <a:pt x="874" y="1349"/>
                    </a:lnTo>
                    <a:cubicBezTo>
                      <a:pt x="866" y="1356"/>
                      <a:pt x="856" y="1360"/>
                      <a:pt x="845" y="1360"/>
                    </a:cubicBezTo>
                    <a:lnTo>
                      <a:pt x="829" y="1360"/>
                    </a:lnTo>
                    <a:lnTo>
                      <a:pt x="858" y="1349"/>
                    </a:lnTo>
                    <a:lnTo>
                      <a:pt x="842" y="1365"/>
                    </a:lnTo>
                    <a:lnTo>
                      <a:pt x="849" y="1354"/>
                    </a:lnTo>
                    <a:lnTo>
                      <a:pt x="833" y="1386"/>
                    </a:lnTo>
                    <a:cubicBezTo>
                      <a:pt x="826" y="1400"/>
                      <a:pt x="813" y="1408"/>
                      <a:pt x="797" y="1408"/>
                    </a:cubicBezTo>
                    <a:lnTo>
                      <a:pt x="765" y="1408"/>
                    </a:lnTo>
                    <a:lnTo>
                      <a:pt x="801" y="1386"/>
                    </a:lnTo>
                    <a:lnTo>
                      <a:pt x="785" y="1418"/>
                    </a:lnTo>
                    <a:cubicBezTo>
                      <a:pt x="778" y="1432"/>
                      <a:pt x="765" y="1440"/>
                      <a:pt x="749" y="1440"/>
                    </a:cubicBezTo>
                    <a:lnTo>
                      <a:pt x="733" y="1440"/>
                    </a:lnTo>
                    <a:lnTo>
                      <a:pt x="717" y="1440"/>
                    </a:lnTo>
                    <a:lnTo>
                      <a:pt x="746" y="1429"/>
                    </a:lnTo>
                    <a:lnTo>
                      <a:pt x="730" y="1445"/>
                    </a:lnTo>
                    <a:lnTo>
                      <a:pt x="714" y="1461"/>
                    </a:lnTo>
                    <a:lnTo>
                      <a:pt x="698" y="1477"/>
                    </a:lnTo>
                    <a:cubicBezTo>
                      <a:pt x="690" y="1484"/>
                      <a:pt x="680" y="1488"/>
                      <a:pt x="669" y="1488"/>
                    </a:cubicBezTo>
                    <a:lnTo>
                      <a:pt x="653" y="1488"/>
                    </a:lnTo>
                    <a:lnTo>
                      <a:pt x="671" y="1484"/>
                    </a:lnTo>
                    <a:lnTo>
                      <a:pt x="639" y="1500"/>
                    </a:lnTo>
                    <a:cubicBezTo>
                      <a:pt x="634" y="1503"/>
                      <a:pt x="628" y="1504"/>
                      <a:pt x="621" y="1504"/>
                    </a:cubicBezTo>
                    <a:lnTo>
                      <a:pt x="605" y="1504"/>
                    </a:lnTo>
                    <a:lnTo>
                      <a:pt x="589" y="1504"/>
                    </a:lnTo>
                    <a:lnTo>
                      <a:pt x="618" y="1493"/>
                    </a:lnTo>
                    <a:lnTo>
                      <a:pt x="602" y="1509"/>
                    </a:lnTo>
                    <a:lnTo>
                      <a:pt x="586" y="1525"/>
                    </a:lnTo>
                    <a:cubicBezTo>
                      <a:pt x="578" y="1532"/>
                      <a:pt x="568" y="1536"/>
                      <a:pt x="557" y="1536"/>
                    </a:cubicBezTo>
                    <a:lnTo>
                      <a:pt x="541" y="1536"/>
                    </a:lnTo>
                    <a:lnTo>
                      <a:pt x="577" y="1514"/>
                    </a:lnTo>
                    <a:lnTo>
                      <a:pt x="561" y="1546"/>
                    </a:lnTo>
                    <a:cubicBezTo>
                      <a:pt x="554" y="1560"/>
                      <a:pt x="541" y="1568"/>
                      <a:pt x="525" y="1568"/>
                    </a:cubicBezTo>
                    <a:lnTo>
                      <a:pt x="509" y="1568"/>
                    </a:lnTo>
                    <a:lnTo>
                      <a:pt x="527" y="1564"/>
                    </a:lnTo>
                    <a:lnTo>
                      <a:pt x="495" y="1580"/>
                    </a:lnTo>
                    <a:lnTo>
                      <a:pt x="506" y="1573"/>
                    </a:lnTo>
                    <a:lnTo>
                      <a:pt x="490" y="1589"/>
                    </a:lnTo>
                    <a:lnTo>
                      <a:pt x="474" y="1605"/>
                    </a:lnTo>
                    <a:cubicBezTo>
                      <a:pt x="466" y="1612"/>
                      <a:pt x="456" y="1616"/>
                      <a:pt x="445" y="1616"/>
                    </a:cubicBezTo>
                    <a:lnTo>
                      <a:pt x="429" y="1616"/>
                    </a:lnTo>
                    <a:lnTo>
                      <a:pt x="413" y="1616"/>
                    </a:lnTo>
                    <a:lnTo>
                      <a:pt x="442" y="1605"/>
                    </a:lnTo>
                    <a:lnTo>
                      <a:pt x="426" y="1621"/>
                    </a:lnTo>
                    <a:lnTo>
                      <a:pt x="410" y="1637"/>
                    </a:lnTo>
                    <a:cubicBezTo>
                      <a:pt x="402" y="1644"/>
                      <a:pt x="392" y="1648"/>
                      <a:pt x="381" y="1648"/>
                    </a:cubicBezTo>
                    <a:lnTo>
                      <a:pt x="365" y="1648"/>
                    </a:lnTo>
                    <a:lnTo>
                      <a:pt x="333" y="1648"/>
                    </a:lnTo>
                    <a:lnTo>
                      <a:pt x="317" y="1648"/>
                    </a:lnTo>
                    <a:lnTo>
                      <a:pt x="346" y="1637"/>
                    </a:lnTo>
                    <a:lnTo>
                      <a:pt x="330" y="1653"/>
                    </a:lnTo>
                    <a:cubicBezTo>
                      <a:pt x="322" y="1660"/>
                      <a:pt x="312" y="1664"/>
                      <a:pt x="301" y="1664"/>
                    </a:cubicBezTo>
                    <a:lnTo>
                      <a:pt x="285" y="1664"/>
                    </a:lnTo>
                    <a:lnTo>
                      <a:pt x="314" y="1653"/>
                    </a:lnTo>
                    <a:lnTo>
                      <a:pt x="298" y="1669"/>
                    </a:lnTo>
                    <a:lnTo>
                      <a:pt x="282" y="1685"/>
                    </a:lnTo>
                    <a:cubicBezTo>
                      <a:pt x="274" y="1692"/>
                      <a:pt x="264" y="1696"/>
                      <a:pt x="253" y="1696"/>
                    </a:cubicBezTo>
                    <a:lnTo>
                      <a:pt x="237" y="1696"/>
                    </a:lnTo>
                    <a:lnTo>
                      <a:pt x="221" y="1696"/>
                    </a:lnTo>
                    <a:lnTo>
                      <a:pt x="189" y="1696"/>
                    </a:lnTo>
                    <a:lnTo>
                      <a:pt x="218" y="1685"/>
                    </a:lnTo>
                    <a:lnTo>
                      <a:pt x="202" y="1701"/>
                    </a:lnTo>
                    <a:lnTo>
                      <a:pt x="186" y="1717"/>
                    </a:lnTo>
                    <a:lnTo>
                      <a:pt x="170" y="1733"/>
                    </a:lnTo>
                    <a:lnTo>
                      <a:pt x="154" y="1749"/>
                    </a:lnTo>
                    <a:lnTo>
                      <a:pt x="138" y="1765"/>
                    </a:lnTo>
                    <a:cubicBezTo>
                      <a:pt x="130" y="1772"/>
                      <a:pt x="120" y="1776"/>
                      <a:pt x="109" y="1776"/>
                    </a:cubicBezTo>
                    <a:lnTo>
                      <a:pt x="93" y="1776"/>
                    </a:lnTo>
                    <a:lnTo>
                      <a:pt x="77" y="1776"/>
                    </a:lnTo>
                    <a:lnTo>
                      <a:pt x="111" y="1759"/>
                    </a:lnTo>
                    <a:lnTo>
                      <a:pt x="79" y="1807"/>
                    </a:lnTo>
                    <a:cubicBezTo>
                      <a:pt x="66" y="1825"/>
                      <a:pt x="42" y="1830"/>
                      <a:pt x="23" y="1818"/>
                    </a:cubicBezTo>
                    <a:cubicBezTo>
                      <a:pt x="5" y="1805"/>
                      <a:pt x="0" y="1781"/>
                      <a:pt x="12" y="1762"/>
                    </a:cubicBezTo>
                    <a:close/>
                  </a:path>
                </a:pathLst>
              </a:custGeom>
              <a:grpFill/>
              <a:ln w="6350" cap="flat">
                <a:noFill/>
                <a:prstDash val="solid"/>
                <a:bevel/>
                <a:headEnd/>
                <a:tailEnd/>
              </a:ln>
            </p:spPr>
            <p:txBody>
              <a:bodyPr vert="horz" wrap="square" lIns="91440" tIns="45720" rIns="91440" bIns="45720" numCol="1" anchor="t" anchorCtr="0" compatLnSpc="1">
                <a:prstTxWarp prst="textNoShape">
                  <a:avLst/>
                </a:prstTxWarp>
              </a:bodyPr>
              <a:lstStyle/>
              <a:p>
                <a:endParaRPr lang="en-US" sz="1200" dirty="0">
                  <a:solidFill>
                    <a:srgbClr val="000000"/>
                  </a:solidFill>
                </a:endParaRPr>
              </a:p>
            </p:txBody>
          </p:sp>
          <p:sp>
            <p:nvSpPr>
              <p:cNvPr id="174" name="Freeform 16"/>
              <p:cNvSpPr>
                <a:spLocks/>
              </p:cNvSpPr>
              <p:nvPr/>
            </p:nvSpPr>
            <p:spPr bwMode="auto">
              <a:xfrm>
                <a:off x="6327272" y="3764552"/>
                <a:ext cx="968556" cy="540944"/>
              </a:xfrm>
              <a:custGeom>
                <a:avLst/>
                <a:gdLst>
                  <a:gd name="T0" fmla="*/ 141 w 3685"/>
                  <a:gd name="T1" fmla="*/ 1552 h 1718"/>
                  <a:gd name="T2" fmla="*/ 253 w 3685"/>
                  <a:gd name="T3" fmla="*/ 1520 h 1718"/>
                  <a:gd name="T4" fmla="*/ 365 w 3685"/>
                  <a:gd name="T5" fmla="*/ 1456 h 1718"/>
                  <a:gd name="T6" fmla="*/ 461 w 3685"/>
                  <a:gd name="T7" fmla="*/ 1408 h 1718"/>
                  <a:gd name="T8" fmla="*/ 573 w 3685"/>
                  <a:gd name="T9" fmla="*/ 1360 h 1718"/>
                  <a:gd name="T10" fmla="*/ 657 w 3685"/>
                  <a:gd name="T11" fmla="*/ 1292 h 1718"/>
                  <a:gd name="T12" fmla="*/ 813 w 3685"/>
                  <a:gd name="T13" fmla="*/ 1232 h 1718"/>
                  <a:gd name="T14" fmla="*/ 892 w 3685"/>
                  <a:gd name="T15" fmla="*/ 1189 h 1718"/>
                  <a:gd name="T16" fmla="*/ 1005 w 3685"/>
                  <a:gd name="T17" fmla="*/ 1136 h 1718"/>
                  <a:gd name="T18" fmla="*/ 1089 w 3685"/>
                  <a:gd name="T19" fmla="*/ 1084 h 1718"/>
                  <a:gd name="T20" fmla="*/ 1196 w 3685"/>
                  <a:gd name="T21" fmla="*/ 994 h 1718"/>
                  <a:gd name="T22" fmla="*/ 1297 w 3685"/>
                  <a:gd name="T23" fmla="*/ 956 h 1718"/>
                  <a:gd name="T24" fmla="*/ 1425 w 3685"/>
                  <a:gd name="T25" fmla="*/ 892 h 1718"/>
                  <a:gd name="T26" fmla="*/ 1549 w 3685"/>
                  <a:gd name="T27" fmla="*/ 848 h 1718"/>
                  <a:gd name="T28" fmla="*/ 1644 w 3685"/>
                  <a:gd name="T29" fmla="*/ 789 h 1718"/>
                  <a:gd name="T30" fmla="*/ 1773 w 3685"/>
                  <a:gd name="T31" fmla="*/ 752 h 1718"/>
                  <a:gd name="T32" fmla="*/ 1885 w 3685"/>
                  <a:gd name="T33" fmla="*/ 688 h 1718"/>
                  <a:gd name="T34" fmla="*/ 1997 w 3685"/>
                  <a:gd name="T35" fmla="*/ 656 h 1718"/>
                  <a:gd name="T36" fmla="*/ 2173 w 3685"/>
                  <a:gd name="T37" fmla="*/ 656 h 1718"/>
                  <a:gd name="T38" fmla="*/ 2285 w 3685"/>
                  <a:gd name="T39" fmla="*/ 608 h 1718"/>
                  <a:gd name="T40" fmla="*/ 2385 w 3685"/>
                  <a:gd name="T41" fmla="*/ 588 h 1718"/>
                  <a:gd name="T42" fmla="*/ 2529 w 3685"/>
                  <a:gd name="T43" fmla="*/ 556 h 1718"/>
                  <a:gd name="T44" fmla="*/ 2669 w 3685"/>
                  <a:gd name="T45" fmla="*/ 496 h 1718"/>
                  <a:gd name="T46" fmla="*/ 2765 w 3685"/>
                  <a:gd name="T47" fmla="*/ 448 h 1718"/>
                  <a:gd name="T48" fmla="*/ 2858 w 3685"/>
                  <a:gd name="T49" fmla="*/ 423 h 1718"/>
                  <a:gd name="T50" fmla="*/ 2961 w 3685"/>
                  <a:gd name="T51" fmla="*/ 316 h 1718"/>
                  <a:gd name="T52" fmla="*/ 3073 w 3685"/>
                  <a:gd name="T53" fmla="*/ 268 h 1718"/>
                  <a:gd name="T54" fmla="*/ 3213 w 3685"/>
                  <a:gd name="T55" fmla="*/ 208 h 1718"/>
                  <a:gd name="T56" fmla="*/ 3313 w 3685"/>
                  <a:gd name="T57" fmla="*/ 188 h 1718"/>
                  <a:gd name="T58" fmla="*/ 3437 w 3685"/>
                  <a:gd name="T59" fmla="*/ 80 h 1718"/>
                  <a:gd name="T60" fmla="*/ 3549 w 3685"/>
                  <a:gd name="T61" fmla="*/ 32 h 1718"/>
                  <a:gd name="T62" fmla="*/ 3645 w 3685"/>
                  <a:gd name="T63" fmla="*/ 80 h 1718"/>
                  <a:gd name="T64" fmla="*/ 3551 w 3685"/>
                  <a:gd name="T65" fmla="*/ 108 h 1718"/>
                  <a:gd name="T66" fmla="*/ 3450 w 3685"/>
                  <a:gd name="T67" fmla="*/ 165 h 1718"/>
                  <a:gd name="T68" fmla="*/ 3325 w 3685"/>
                  <a:gd name="T69" fmla="*/ 256 h 1718"/>
                  <a:gd name="T70" fmla="*/ 3226 w 3685"/>
                  <a:gd name="T71" fmla="*/ 277 h 1718"/>
                  <a:gd name="T72" fmla="*/ 3069 w 3685"/>
                  <a:gd name="T73" fmla="*/ 336 h 1718"/>
                  <a:gd name="T74" fmla="*/ 3009 w 3685"/>
                  <a:gd name="T75" fmla="*/ 378 h 1718"/>
                  <a:gd name="T76" fmla="*/ 2877 w 3685"/>
                  <a:gd name="T77" fmla="*/ 512 h 1718"/>
                  <a:gd name="T78" fmla="*/ 2778 w 3685"/>
                  <a:gd name="T79" fmla="*/ 533 h 1718"/>
                  <a:gd name="T80" fmla="*/ 2666 w 3685"/>
                  <a:gd name="T81" fmla="*/ 565 h 1718"/>
                  <a:gd name="T82" fmla="*/ 2541 w 3685"/>
                  <a:gd name="T83" fmla="*/ 640 h 1718"/>
                  <a:gd name="T84" fmla="*/ 2397 w 3685"/>
                  <a:gd name="T85" fmla="*/ 656 h 1718"/>
                  <a:gd name="T86" fmla="*/ 2298 w 3685"/>
                  <a:gd name="T87" fmla="*/ 677 h 1718"/>
                  <a:gd name="T88" fmla="*/ 2141 w 3685"/>
                  <a:gd name="T89" fmla="*/ 736 h 1718"/>
                  <a:gd name="T90" fmla="*/ 2010 w 3685"/>
                  <a:gd name="T91" fmla="*/ 741 h 1718"/>
                  <a:gd name="T92" fmla="*/ 1898 w 3685"/>
                  <a:gd name="T93" fmla="*/ 757 h 1718"/>
                  <a:gd name="T94" fmla="*/ 1741 w 3685"/>
                  <a:gd name="T95" fmla="*/ 832 h 1718"/>
                  <a:gd name="T96" fmla="*/ 1629 w 3685"/>
                  <a:gd name="T97" fmla="*/ 880 h 1718"/>
                  <a:gd name="T98" fmla="*/ 1562 w 3685"/>
                  <a:gd name="T99" fmla="*/ 933 h 1718"/>
                  <a:gd name="T100" fmla="*/ 1450 w 3685"/>
                  <a:gd name="T101" fmla="*/ 981 h 1718"/>
                  <a:gd name="T102" fmla="*/ 1309 w 3685"/>
                  <a:gd name="T103" fmla="*/ 1040 h 1718"/>
                  <a:gd name="T104" fmla="*/ 1197 w 3685"/>
                  <a:gd name="T105" fmla="*/ 1104 h 1718"/>
                  <a:gd name="T106" fmla="*/ 1101 w 3685"/>
                  <a:gd name="T107" fmla="*/ 1168 h 1718"/>
                  <a:gd name="T108" fmla="*/ 1018 w 3685"/>
                  <a:gd name="T109" fmla="*/ 1221 h 1718"/>
                  <a:gd name="T110" fmla="*/ 922 w 3685"/>
                  <a:gd name="T111" fmla="*/ 1269 h 1718"/>
                  <a:gd name="T112" fmla="*/ 815 w 3685"/>
                  <a:gd name="T113" fmla="*/ 1308 h 1718"/>
                  <a:gd name="T114" fmla="*/ 669 w 3685"/>
                  <a:gd name="T115" fmla="*/ 1360 h 1718"/>
                  <a:gd name="T116" fmla="*/ 593 w 3685"/>
                  <a:gd name="T117" fmla="*/ 1418 h 1718"/>
                  <a:gd name="T118" fmla="*/ 474 w 3685"/>
                  <a:gd name="T119" fmla="*/ 1493 h 1718"/>
                  <a:gd name="T120" fmla="*/ 317 w 3685"/>
                  <a:gd name="T121" fmla="*/ 1536 h 1718"/>
                  <a:gd name="T122" fmla="*/ 221 w 3685"/>
                  <a:gd name="T123" fmla="*/ 1600 h 1718"/>
                  <a:gd name="T124" fmla="*/ 154 w 3685"/>
                  <a:gd name="T125" fmla="*/ 1621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85" h="1718">
                    <a:moveTo>
                      <a:pt x="28" y="1637"/>
                    </a:moveTo>
                    <a:lnTo>
                      <a:pt x="60" y="1621"/>
                    </a:lnTo>
                    <a:lnTo>
                      <a:pt x="49" y="1628"/>
                    </a:lnTo>
                    <a:lnTo>
                      <a:pt x="65" y="1612"/>
                    </a:lnTo>
                    <a:lnTo>
                      <a:pt x="58" y="1623"/>
                    </a:lnTo>
                    <a:lnTo>
                      <a:pt x="74" y="1591"/>
                    </a:lnTo>
                    <a:cubicBezTo>
                      <a:pt x="76" y="1587"/>
                      <a:pt x="78" y="1583"/>
                      <a:pt x="81" y="1580"/>
                    </a:cubicBezTo>
                    <a:lnTo>
                      <a:pt x="97" y="1564"/>
                    </a:lnTo>
                    <a:cubicBezTo>
                      <a:pt x="105" y="1557"/>
                      <a:pt x="115" y="1552"/>
                      <a:pt x="125" y="1552"/>
                    </a:cubicBezTo>
                    <a:lnTo>
                      <a:pt x="141" y="1552"/>
                    </a:lnTo>
                    <a:lnTo>
                      <a:pt x="113" y="1564"/>
                    </a:lnTo>
                    <a:lnTo>
                      <a:pt x="129" y="1548"/>
                    </a:lnTo>
                    <a:cubicBezTo>
                      <a:pt x="137" y="1541"/>
                      <a:pt x="147" y="1536"/>
                      <a:pt x="157" y="1536"/>
                    </a:cubicBezTo>
                    <a:lnTo>
                      <a:pt x="173" y="1536"/>
                    </a:lnTo>
                    <a:lnTo>
                      <a:pt x="145" y="1548"/>
                    </a:lnTo>
                    <a:lnTo>
                      <a:pt x="161" y="1532"/>
                    </a:lnTo>
                    <a:cubicBezTo>
                      <a:pt x="169" y="1525"/>
                      <a:pt x="179" y="1520"/>
                      <a:pt x="189" y="1520"/>
                    </a:cubicBezTo>
                    <a:lnTo>
                      <a:pt x="221" y="1520"/>
                    </a:lnTo>
                    <a:lnTo>
                      <a:pt x="237" y="1520"/>
                    </a:lnTo>
                    <a:lnTo>
                      <a:pt x="253" y="1520"/>
                    </a:lnTo>
                    <a:lnTo>
                      <a:pt x="218" y="1543"/>
                    </a:lnTo>
                    <a:lnTo>
                      <a:pt x="234" y="1511"/>
                    </a:lnTo>
                    <a:cubicBezTo>
                      <a:pt x="240" y="1497"/>
                      <a:pt x="254" y="1488"/>
                      <a:pt x="269" y="1488"/>
                    </a:cubicBezTo>
                    <a:lnTo>
                      <a:pt x="285" y="1488"/>
                    </a:lnTo>
                    <a:lnTo>
                      <a:pt x="250" y="1511"/>
                    </a:lnTo>
                    <a:lnTo>
                      <a:pt x="266" y="1479"/>
                    </a:lnTo>
                    <a:cubicBezTo>
                      <a:pt x="272" y="1465"/>
                      <a:pt x="286" y="1456"/>
                      <a:pt x="301" y="1456"/>
                    </a:cubicBezTo>
                    <a:lnTo>
                      <a:pt x="317" y="1456"/>
                    </a:lnTo>
                    <a:lnTo>
                      <a:pt x="333" y="1456"/>
                    </a:lnTo>
                    <a:lnTo>
                      <a:pt x="365" y="1456"/>
                    </a:lnTo>
                    <a:lnTo>
                      <a:pt x="381" y="1456"/>
                    </a:lnTo>
                    <a:lnTo>
                      <a:pt x="353" y="1468"/>
                    </a:lnTo>
                    <a:lnTo>
                      <a:pt x="369" y="1452"/>
                    </a:lnTo>
                    <a:cubicBezTo>
                      <a:pt x="377" y="1445"/>
                      <a:pt x="387" y="1440"/>
                      <a:pt x="397" y="1440"/>
                    </a:cubicBezTo>
                    <a:lnTo>
                      <a:pt x="413" y="1440"/>
                    </a:lnTo>
                    <a:lnTo>
                      <a:pt x="429" y="1440"/>
                    </a:lnTo>
                    <a:lnTo>
                      <a:pt x="401" y="1452"/>
                    </a:lnTo>
                    <a:lnTo>
                      <a:pt x="417" y="1436"/>
                    </a:lnTo>
                    <a:lnTo>
                      <a:pt x="433" y="1420"/>
                    </a:lnTo>
                    <a:cubicBezTo>
                      <a:pt x="441" y="1413"/>
                      <a:pt x="451" y="1408"/>
                      <a:pt x="461" y="1408"/>
                    </a:cubicBezTo>
                    <a:lnTo>
                      <a:pt x="477" y="1408"/>
                    </a:lnTo>
                    <a:lnTo>
                      <a:pt x="460" y="1413"/>
                    </a:lnTo>
                    <a:lnTo>
                      <a:pt x="492" y="1397"/>
                    </a:lnTo>
                    <a:cubicBezTo>
                      <a:pt x="497" y="1394"/>
                      <a:pt x="503" y="1392"/>
                      <a:pt x="509" y="1392"/>
                    </a:cubicBezTo>
                    <a:lnTo>
                      <a:pt x="525" y="1392"/>
                    </a:lnTo>
                    <a:lnTo>
                      <a:pt x="541" y="1392"/>
                    </a:lnTo>
                    <a:lnTo>
                      <a:pt x="506" y="1415"/>
                    </a:lnTo>
                    <a:lnTo>
                      <a:pt x="522" y="1383"/>
                    </a:lnTo>
                    <a:cubicBezTo>
                      <a:pt x="528" y="1369"/>
                      <a:pt x="542" y="1360"/>
                      <a:pt x="557" y="1360"/>
                    </a:cubicBezTo>
                    <a:lnTo>
                      <a:pt x="573" y="1360"/>
                    </a:lnTo>
                    <a:lnTo>
                      <a:pt x="589" y="1360"/>
                    </a:lnTo>
                    <a:lnTo>
                      <a:pt x="552" y="1388"/>
                    </a:lnTo>
                    <a:lnTo>
                      <a:pt x="568" y="1340"/>
                    </a:lnTo>
                    <a:cubicBezTo>
                      <a:pt x="568" y="1338"/>
                      <a:pt x="569" y="1336"/>
                      <a:pt x="570" y="1335"/>
                    </a:cubicBezTo>
                    <a:lnTo>
                      <a:pt x="586" y="1303"/>
                    </a:lnTo>
                    <a:cubicBezTo>
                      <a:pt x="592" y="1289"/>
                      <a:pt x="606" y="1280"/>
                      <a:pt x="621" y="1280"/>
                    </a:cubicBezTo>
                    <a:lnTo>
                      <a:pt x="653" y="1280"/>
                    </a:lnTo>
                    <a:lnTo>
                      <a:pt x="669" y="1280"/>
                    </a:lnTo>
                    <a:lnTo>
                      <a:pt x="685" y="1280"/>
                    </a:lnTo>
                    <a:lnTo>
                      <a:pt x="657" y="1292"/>
                    </a:lnTo>
                    <a:lnTo>
                      <a:pt x="673" y="1276"/>
                    </a:lnTo>
                    <a:lnTo>
                      <a:pt x="689" y="1260"/>
                    </a:lnTo>
                    <a:cubicBezTo>
                      <a:pt x="697" y="1253"/>
                      <a:pt x="707" y="1248"/>
                      <a:pt x="717" y="1248"/>
                    </a:cubicBezTo>
                    <a:lnTo>
                      <a:pt x="733" y="1248"/>
                    </a:lnTo>
                    <a:lnTo>
                      <a:pt x="749" y="1248"/>
                    </a:lnTo>
                    <a:lnTo>
                      <a:pt x="765" y="1248"/>
                    </a:lnTo>
                    <a:lnTo>
                      <a:pt x="748" y="1253"/>
                    </a:lnTo>
                    <a:lnTo>
                      <a:pt x="780" y="1237"/>
                    </a:lnTo>
                    <a:cubicBezTo>
                      <a:pt x="785" y="1234"/>
                      <a:pt x="791" y="1232"/>
                      <a:pt x="797" y="1232"/>
                    </a:cubicBezTo>
                    <a:lnTo>
                      <a:pt x="813" y="1232"/>
                    </a:lnTo>
                    <a:lnTo>
                      <a:pt x="829" y="1232"/>
                    </a:lnTo>
                    <a:lnTo>
                      <a:pt x="801" y="1244"/>
                    </a:lnTo>
                    <a:lnTo>
                      <a:pt x="817" y="1228"/>
                    </a:lnTo>
                    <a:cubicBezTo>
                      <a:pt x="825" y="1221"/>
                      <a:pt x="835" y="1216"/>
                      <a:pt x="845" y="1216"/>
                    </a:cubicBezTo>
                    <a:lnTo>
                      <a:pt x="861" y="1216"/>
                    </a:lnTo>
                    <a:lnTo>
                      <a:pt x="877" y="1216"/>
                    </a:lnTo>
                    <a:lnTo>
                      <a:pt x="849" y="1228"/>
                    </a:lnTo>
                    <a:lnTo>
                      <a:pt x="865" y="1212"/>
                    </a:lnTo>
                    <a:lnTo>
                      <a:pt x="881" y="1196"/>
                    </a:lnTo>
                    <a:cubicBezTo>
                      <a:pt x="884" y="1193"/>
                      <a:pt x="888" y="1191"/>
                      <a:pt x="892" y="1189"/>
                    </a:cubicBezTo>
                    <a:lnTo>
                      <a:pt x="924" y="1173"/>
                    </a:lnTo>
                    <a:cubicBezTo>
                      <a:pt x="929" y="1170"/>
                      <a:pt x="935" y="1168"/>
                      <a:pt x="941" y="1168"/>
                    </a:cubicBezTo>
                    <a:lnTo>
                      <a:pt x="957" y="1168"/>
                    </a:lnTo>
                    <a:lnTo>
                      <a:pt x="929" y="1180"/>
                    </a:lnTo>
                    <a:lnTo>
                      <a:pt x="945" y="1164"/>
                    </a:lnTo>
                    <a:cubicBezTo>
                      <a:pt x="953" y="1157"/>
                      <a:pt x="963" y="1152"/>
                      <a:pt x="973" y="1152"/>
                    </a:cubicBezTo>
                    <a:lnTo>
                      <a:pt x="989" y="1152"/>
                    </a:lnTo>
                    <a:lnTo>
                      <a:pt x="961" y="1164"/>
                    </a:lnTo>
                    <a:lnTo>
                      <a:pt x="977" y="1148"/>
                    </a:lnTo>
                    <a:cubicBezTo>
                      <a:pt x="985" y="1141"/>
                      <a:pt x="995" y="1136"/>
                      <a:pt x="1005" y="1136"/>
                    </a:cubicBezTo>
                    <a:lnTo>
                      <a:pt x="1021" y="1136"/>
                    </a:lnTo>
                    <a:lnTo>
                      <a:pt x="993" y="1148"/>
                    </a:lnTo>
                    <a:lnTo>
                      <a:pt x="1009" y="1132"/>
                    </a:lnTo>
                    <a:lnTo>
                      <a:pt x="1025" y="1116"/>
                    </a:lnTo>
                    <a:cubicBezTo>
                      <a:pt x="1028" y="1113"/>
                      <a:pt x="1032" y="1111"/>
                      <a:pt x="1036" y="1109"/>
                    </a:cubicBezTo>
                    <a:lnTo>
                      <a:pt x="1068" y="1093"/>
                    </a:lnTo>
                    <a:cubicBezTo>
                      <a:pt x="1073" y="1090"/>
                      <a:pt x="1079" y="1088"/>
                      <a:pt x="1085" y="1088"/>
                    </a:cubicBezTo>
                    <a:lnTo>
                      <a:pt x="1101" y="1088"/>
                    </a:lnTo>
                    <a:lnTo>
                      <a:pt x="1073" y="1100"/>
                    </a:lnTo>
                    <a:lnTo>
                      <a:pt x="1089" y="1084"/>
                    </a:lnTo>
                    <a:cubicBezTo>
                      <a:pt x="1097" y="1077"/>
                      <a:pt x="1107" y="1072"/>
                      <a:pt x="1117" y="1072"/>
                    </a:cubicBezTo>
                    <a:lnTo>
                      <a:pt x="1133" y="1072"/>
                    </a:lnTo>
                    <a:lnTo>
                      <a:pt x="1105" y="1084"/>
                    </a:lnTo>
                    <a:lnTo>
                      <a:pt x="1121" y="1068"/>
                    </a:lnTo>
                    <a:lnTo>
                      <a:pt x="1137" y="1052"/>
                    </a:lnTo>
                    <a:lnTo>
                      <a:pt x="1153" y="1036"/>
                    </a:lnTo>
                    <a:cubicBezTo>
                      <a:pt x="1161" y="1029"/>
                      <a:pt x="1171" y="1024"/>
                      <a:pt x="1181" y="1024"/>
                    </a:cubicBezTo>
                    <a:lnTo>
                      <a:pt x="1197" y="1024"/>
                    </a:lnTo>
                    <a:lnTo>
                      <a:pt x="1164" y="1042"/>
                    </a:lnTo>
                    <a:lnTo>
                      <a:pt x="1196" y="994"/>
                    </a:lnTo>
                    <a:cubicBezTo>
                      <a:pt x="1204" y="983"/>
                      <a:pt x="1216" y="976"/>
                      <a:pt x="1229" y="976"/>
                    </a:cubicBezTo>
                    <a:lnTo>
                      <a:pt x="1245" y="976"/>
                    </a:lnTo>
                    <a:lnTo>
                      <a:pt x="1261" y="976"/>
                    </a:lnTo>
                    <a:lnTo>
                      <a:pt x="1233" y="988"/>
                    </a:lnTo>
                    <a:lnTo>
                      <a:pt x="1249" y="972"/>
                    </a:lnTo>
                    <a:cubicBezTo>
                      <a:pt x="1257" y="965"/>
                      <a:pt x="1267" y="960"/>
                      <a:pt x="1277" y="960"/>
                    </a:cubicBezTo>
                    <a:lnTo>
                      <a:pt x="1293" y="960"/>
                    </a:lnTo>
                    <a:lnTo>
                      <a:pt x="1309" y="960"/>
                    </a:lnTo>
                    <a:lnTo>
                      <a:pt x="1281" y="972"/>
                    </a:lnTo>
                    <a:lnTo>
                      <a:pt x="1297" y="956"/>
                    </a:lnTo>
                    <a:cubicBezTo>
                      <a:pt x="1305" y="949"/>
                      <a:pt x="1315" y="944"/>
                      <a:pt x="1325" y="944"/>
                    </a:cubicBezTo>
                    <a:lnTo>
                      <a:pt x="1341" y="944"/>
                    </a:lnTo>
                    <a:lnTo>
                      <a:pt x="1373" y="944"/>
                    </a:lnTo>
                    <a:lnTo>
                      <a:pt x="1389" y="944"/>
                    </a:lnTo>
                    <a:lnTo>
                      <a:pt x="1405" y="944"/>
                    </a:lnTo>
                    <a:lnTo>
                      <a:pt x="1370" y="967"/>
                    </a:lnTo>
                    <a:lnTo>
                      <a:pt x="1386" y="935"/>
                    </a:lnTo>
                    <a:cubicBezTo>
                      <a:pt x="1388" y="931"/>
                      <a:pt x="1390" y="927"/>
                      <a:pt x="1393" y="924"/>
                    </a:cubicBezTo>
                    <a:lnTo>
                      <a:pt x="1409" y="908"/>
                    </a:lnTo>
                    <a:lnTo>
                      <a:pt x="1425" y="892"/>
                    </a:lnTo>
                    <a:cubicBezTo>
                      <a:pt x="1433" y="885"/>
                      <a:pt x="1443" y="880"/>
                      <a:pt x="1453" y="880"/>
                    </a:cubicBezTo>
                    <a:lnTo>
                      <a:pt x="1469" y="880"/>
                    </a:lnTo>
                    <a:lnTo>
                      <a:pt x="1485" y="880"/>
                    </a:lnTo>
                    <a:lnTo>
                      <a:pt x="1468" y="885"/>
                    </a:lnTo>
                    <a:lnTo>
                      <a:pt x="1500" y="869"/>
                    </a:lnTo>
                    <a:cubicBezTo>
                      <a:pt x="1505" y="866"/>
                      <a:pt x="1511" y="864"/>
                      <a:pt x="1517" y="864"/>
                    </a:cubicBezTo>
                    <a:lnTo>
                      <a:pt x="1533" y="864"/>
                    </a:lnTo>
                    <a:lnTo>
                      <a:pt x="1505" y="876"/>
                    </a:lnTo>
                    <a:lnTo>
                      <a:pt x="1521" y="860"/>
                    </a:lnTo>
                    <a:cubicBezTo>
                      <a:pt x="1529" y="853"/>
                      <a:pt x="1539" y="848"/>
                      <a:pt x="1549" y="848"/>
                    </a:cubicBezTo>
                    <a:lnTo>
                      <a:pt x="1565" y="848"/>
                    </a:lnTo>
                    <a:lnTo>
                      <a:pt x="1530" y="871"/>
                    </a:lnTo>
                    <a:lnTo>
                      <a:pt x="1546" y="839"/>
                    </a:lnTo>
                    <a:cubicBezTo>
                      <a:pt x="1548" y="835"/>
                      <a:pt x="1550" y="831"/>
                      <a:pt x="1553" y="828"/>
                    </a:cubicBezTo>
                    <a:lnTo>
                      <a:pt x="1569" y="812"/>
                    </a:lnTo>
                    <a:cubicBezTo>
                      <a:pt x="1577" y="805"/>
                      <a:pt x="1587" y="800"/>
                      <a:pt x="1597" y="800"/>
                    </a:cubicBezTo>
                    <a:lnTo>
                      <a:pt x="1613" y="800"/>
                    </a:lnTo>
                    <a:lnTo>
                      <a:pt x="1629" y="800"/>
                    </a:lnTo>
                    <a:lnTo>
                      <a:pt x="1612" y="805"/>
                    </a:lnTo>
                    <a:lnTo>
                      <a:pt x="1644" y="789"/>
                    </a:lnTo>
                    <a:cubicBezTo>
                      <a:pt x="1649" y="786"/>
                      <a:pt x="1655" y="784"/>
                      <a:pt x="1661" y="784"/>
                    </a:cubicBezTo>
                    <a:lnTo>
                      <a:pt x="1677" y="784"/>
                    </a:lnTo>
                    <a:lnTo>
                      <a:pt x="1693" y="784"/>
                    </a:lnTo>
                    <a:lnTo>
                      <a:pt x="1709" y="784"/>
                    </a:lnTo>
                    <a:lnTo>
                      <a:pt x="1681" y="796"/>
                    </a:lnTo>
                    <a:lnTo>
                      <a:pt x="1697" y="780"/>
                    </a:lnTo>
                    <a:lnTo>
                      <a:pt x="1713" y="764"/>
                    </a:lnTo>
                    <a:cubicBezTo>
                      <a:pt x="1721" y="757"/>
                      <a:pt x="1731" y="752"/>
                      <a:pt x="1741" y="752"/>
                    </a:cubicBezTo>
                    <a:lnTo>
                      <a:pt x="1757" y="752"/>
                    </a:lnTo>
                    <a:lnTo>
                      <a:pt x="1773" y="752"/>
                    </a:lnTo>
                    <a:lnTo>
                      <a:pt x="1756" y="757"/>
                    </a:lnTo>
                    <a:lnTo>
                      <a:pt x="1788" y="741"/>
                    </a:lnTo>
                    <a:cubicBezTo>
                      <a:pt x="1793" y="738"/>
                      <a:pt x="1799" y="736"/>
                      <a:pt x="1805" y="736"/>
                    </a:cubicBezTo>
                    <a:lnTo>
                      <a:pt x="1821" y="736"/>
                    </a:lnTo>
                    <a:lnTo>
                      <a:pt x="1793" y="748"/>
                    </a:lnTo>
                    <a:lnTo>
                      <a:pt x="1809" y="732"/>
                    </a:lnTo>
                    <a:lnTo>
                      <a:pt x="1825" y="716"/>
                    </a:lnTo>
                    <a:lnTo>
                      <a:pt x="1841" y="700"/>
                    </a:lnTo>
                    <a:cubicBezTo>
                      <a:pt x="1849" y="693"/>
                      <a:pt x="1859" y="688"/>
                      <a:pt x="1869" y="688"/>
                    </a:cubicBezTo>
                    <a:lnTo>
                      <a:pt x="1885" y="688"/>
                    </a:lnTo>
                    <a:lnTo>
                      <a:pt x="1901" y="688"/>
                    </a:lnTo>
                    <a:lnTo>
                      <a:pt x="1917" y="688"/>
                    </a:lnTo>
                    <a:lnTo>
                      <a:pt x="1900" y="693"/>
                    </a:lnTo>
                    <a:lnTo>
                      <a:pt x="1932" y="677"/>
                    </a:lnTo>
                    <a:cubicBezTo>
                      <a:pt x="1937" y="674"/>
                      <a:pt x="1943" y="672"/>
                      <a:pt x="1949" y="672"/>
                    </a:cubicBezTo>
                    <a:lnTo>
                      <a:pt x="1965" y="672"/>
                    </a:lnTo>
                    <a:lnTo>
                      <a:pt x="1981" y="672"/>
                    </a:lnTo>
                    <a:lnTo>
                      <a:pt x="1953" y="684"/>
                    </a:lnTo>
                    <a:lnTo>
                      <a:pt x="1969" y="668"/>
                    </a:lnTo>
                    <a:cubicBezTo>
                      <a:pt x="1977" y="661"/>
                      <a:pt x="1987" y="656"/>
                      <a:pt x="1997" y="656"/>
                    </a:cubicBezTo>
                    <a:lnTo>
                      <a:pt x="2013" y="656"/>
                    </a:lnTo>
                    <a:lnTo>
                      <a:pt x="2029" y="656"/>
                    </a:lnTo>
                    <a:lnTo>
                      <a:pt x="2045" y="656"/>
                    </a:lnTo>
                    <a:lnTo>
                      <a:pt x="2061" y="656"/>
                    </a:lnTo>
                    <a:lnTo>
                      <a:pt x="2093" y="656"/>
                    </a:lnTo>
                    <a:lnTo>
                      <a:pt x="2109" y="656"/>
                    </a:lnTo>
                    <a:lnTo>
                      <a:pt x="2125" y="656"/>
                    </a:lnTo>
                    <a:lnTo>
                      <a:pt x="2141" y="656"/>
                    </a:lnTo>
                    <a:lnTo>
                      <a:pt x="2157" y="656"/>
                    </a:lnTo>
                    <a:lnTo>
                      <a:pt x="2173" y="656"/>
                    </a:lnTo>
                    <a:lnTo>
                      <a:pt x="2145" y="668"/>
                    </a:lnTo>
                    <a:lnTo>
                      <a:pt x="2161" y="652"/>
                    </a:lnTo>
                    <a:cubicBezTo>
                      <a:pt x="2169" y="645"/>
                      <a:pt x="2179" y="640"/>
                      <a:pt x="2189" y="640"/>
                    </a:cubicBezTo>
                    <a:lnTo>
                      <a:pt x="2205" y="640"/>
                    </a:lnTo>
                    <a:lnTo>
                      <a:pt x="2237" y="640"/>
                    </a:lnTo>
                    <a:lnTo>
                      <a:pt x="2209" y="652"/>
                    </a:lnTo>
                    <a:lnTo>
                      <a:pt x="2225" y="636"/>
                    </a:lnTo>
                    <a:lnTo>
                      <a:pt x="2241" y="620"/>
                    </a:lnTo>
                    <a:cubicBezTo>
                      <a:pt x="2249" y="613"/>
                      <a:pt x="2259" y="608"/>
                      <a:pt x="2269" y="608"/>
                    </a:cubicBezTo>
                    <a:lnTo>
                      <a:pt x="2285" y="608"/>
                    </a:lnTo>
                    <a:lnTo>
                      <a:pt x="2257" y="620"/>
                    </a:lnTo>
                    <a:lnTo>
                      <a:pt x="2273" y="604"/>
                    </a:lnTo>
                    <a:lnTo>
                      <a:pt x="2289" y="588"/>
                    </a:lnTo>
                    <a:cubicBezTo>
                      <a:pt x="2297" y="581"/>
                      <a:pt x="2307" y="576"/>
                      <a:pt x="2317" y="576"/>
                    </a:cubicBezTo>
                    <a:lnTo>
                      <a:pt x="2333" y="576"/>
                    </a:lnTo>
                    <a:lnTo>
                      <a:pt x="2349" y="576"/>
                    </a:lnTo>
                    <a:lnTo>
                      <a:pt x="2381" y="576"/>
                    </a:lnTo>
                    <a:lnTo>
                      <a:pt x="2397" y="576"/>
                    </a:lnTo>
                    <a:lnTo>
                      <a:pt x="2413" y="576"/>
                    </a:lnTo>
                    <a:lnTo>
                      <a:pt x="2385" y="588"/>
                    </a:lnTo>
                    <a:lnTo>
                      <a:pt x="2401" y="572"/>
                    </a:lnTo>
                    <a:cubicBezTo>
                      <a:pt x="2409" y="565"/>
                      <a:pt x="2419" y="560"/>
                      <a:pt x="2429" y="560"/>
                    </a:cubicBezTo>
                    <a:lnTo>
                      <a:pt x="2445" y="560"/>
                    </a:lnTo>
                    <a:lnTo>
                      <a:pt x="2461" y="560"/>
                    </a:lnTo>
                    <a:lnTo>
                      <a:pt x="2477" y="560"/>
                    </a:lnTo>
                    <a:lnTo>
                      <a:pt x="2493" y="560"/>
                    </a:lnTo>
                    <a:lnTo>
                      <a:pt x="2525" y="560"/>
                    </a:lnTo>
                    <a:lnTo>
                      <a:pt x="2541" y="560"/>
                    </a:lnTo>
                    <a:lnTo>
                      <a:pt x="2513" y="572"/>
                    </a:lnTo>
                    <a:lnTo>
                      <a:pt x="2529" y="556"/>
                    </a:lnTo>
                    <a:lnTo>
                      <a:pt x="2522" y="567"/>
                    </a:lnTo>
                    <a:lnTo>
                      <a:pt x="2538" y="535"/>
                    </a:lnTo>
                    <a:cubicBezTo>
                      <a:pt x="2544" y="521"/>
                      <a:pt x="2558" y="512"/>
                      <a:pt x="2573" y="512"/>
                    </a:cubicBezTo>
                    <a:lnTo>
                      <a:pt x="2589" y="512"/>
                    </a:lnTo>
                    <a:lnTo>
                      <a:pt x="2605" y="512"/>
                    </a:lnTo>
                    <a:lnTo>
                      <a:pt x="2621" y="512"/>
                    </a:lnTo>
                    <a:lnTo>
                      <a:pt x="2593" y="524"/>
                    </a:lnTo>
                    <a:lnTo>
                      <a:pt x="2609" y="508"/>
                    </a:lnTo>
                    <a:cubicBezTo>
                      <a:pt x="2617" y="501"/>
                      <a:pt x="2627" y="496"/>
                      <a:pt x="2637" y="496"/>
                    </a:cubicBezTo>
                    <a:lnTo>
                      <a:pt x="2669" y="496"/>
                    </a:lnTo>
                    <a:lnTo>
                      <a:pt x="2685" y="496"/>
                    </a:lnTo>
                    <a:lnTo>
                      <a:pt x="2657" y="508"/>
                    </a:lnTo>
                    <a:lnTo>
                      <a:pt x="2673" y="492"/>
                    </a:lnTo>
                    <a:cubicBezTo>
                      <a:pt x="2681" y="485"/>
                      <a:pt x="2691" y="480"/>
                      <a:pt x="2701" y="480"/>
                    </a:cubicBezTo>
                    <a:lnTo>
                      <a:pt x="2717" y="480"/>
                    </a:lnTo>
                    <a:lnTo>
                      <a:pt x="2733" y="480"/>
                    </a:lnTo>
                    <a:lnTo>
                      <a:pt x="2705" y="492"/>
                    </a:lnTo>
                    <a:lnTo>
                      <a:pt x="2721" y="476"/>
                    </a:lnTo>
                    <a:lnTo>
                      <a:pt x="2737" y="460"/>
                    </a:lnTo>
                    <a:cubicBezTo>
                      <a:pt x="2745" y="453"/>
                      <a:pt x="2755" y="448"/>
                      <a:pt x="2765" y="448"/>
                    </a:cubicBezTo>
                    <a:lnTo>
                      <a:pt x="2781" y="448"/>
                    </a:lnTo>
                    <a:lnTo>
                      <a:pt x="2813" y="448"/>
                    </a:lnTo>
                    <a:lnTo>
                      <a:pt x="2829" y="448"/>
                    </a:lnTo>
                    <a:lnTo>
                      <a:pt x="2801" y="460"/>
                    </a:lnTo>
                    <a:lnTo>
                      <a:pt x="2817" y="444"/>
                    </a:lnTo>
                    <a:cubicBezTo>
                      <a:pt x="2825" y="437"/>
                      <a:pt x="2835" y="432"/>
                      <a:pt x="2845" y="432"/>
                    </a:cubicBezTo>
                    <a:lnTo>
                      <a:pt x="2861" y="432"/>
                    </a:lnTo>
                    <a:lnTo>
                      <a:pt x="2877" y="432"/>
                    </a:lnTo>
                    <a:lnTo>
                      <a:pt x="2842" y="455"/>
                    </a:lnTo>
                    <a:lnTo>
                      <a:pt x="2858" y="423"/>
                    </a:lnTo>
                    <a:cubicBezTo>
                      <a:pt x="2860" y="419"/>
                      <a:pt x="2862" y="415"/>
                      <a:pt x="2865" y="412"/>
                    </a:cubicBezTo>
                    <a:lnTo>
                      <a:pt x="2881" y="396"/>
                    </a:lnTo>
                    <a:lnTo>
                      <a:pt x="2874" y="407"/>
                    </a:lnTo>
                    <a:lnTo>
                      <a:pt x="2890" y="375"/>
                    </a:lnTo>
                    <a:cubicBezTo>
                      <a:pt x="2896" y="361"/>
                      <a:pt x="2910" y="352"/>
                      <a:pt x="2925" y="352"/>
                    </a:cubicBezTo>
                    <a:lnTo>
                      <a:pt x="2957" y="352"/>
                    </a:lnTo>
                    <a:lnTo>
                      <a:pt x="2922" y="375"/>
                    </a:lnTo>
                    <a:lnTo>
                      <a:pt x="2938" y="343"/>
                    </a:lnTo>
                    <a:cubicBezTo>
                      <a:pt x="2940" y="339"/>
                      <a:pt x="2942" y="335"/>
                      <a:pt x="2945" y="332"/>
                    </a:cubicBezTo>
                    <a:lnTo>
                      <a:pt x="2961" y="316"/>
                    </a:lnTo>
                    <a:lnTo>
                      <a:pt x="2977" y="300"/>
                    </a:lnTo>
                    <a:lnTo>
                      <a:pt x="2993" y="284"/>
                    </a:lnTo>
                    <a:cubicBezTo>
                      <a:pt x="3001" y="277"/>
                      <a:pt x="3011" y="272"/>
                      <a:pt x="3021" y="272"/>
                    </a:cubicBezTo>
                    <a:lnTo>
                      <a:pt x="3037" y="272"/>
                    </a:lnTo>
                    <a:lnTo>
                      <a:pt x="3009" y="284"/>
                    </a:lnTo>
                    <a:lnTo>
                      <a:pt x="3025" y="268"/>
                    </a:lnTo>
                    <a:cubicBezTo>
                      <a:pt x="3033" y="261"/>
                      <a:pt x="3043" y="256"/>
                      <a:pt x="3053" y="256"/>
                    </a:cubicBezTo>
                    <a:lnTo>
                      <a:pt x="3069" y="256"/>
                    </a:lnTo>
                    <a:lnTo>
                      <a:pt x="3101" y="256"/>
                    </a:lnTo>
                    <a:lnTo>
                      <a:pt x="3073" y="268"/>
                    </a:lnTo>
                    <a:lnTo>
                      <a:pt x="3089" y="252"/>
                    </a:lnTo>
                    <a:lnTo>
                      <a:pt x="3105" y="236"/>
                    </a:lnTo>
                    <a:cubicBezTo>
                      <a:pt x="3113" y="229"/>
                      <a:pt x="3123" y="224"/>
                      <a:pt x="3133" y="224"/>
                    </a:cubicBezTo>
                    <a:lnTo>
                      <a:pt x="3149" y="224"/>
                    </a:lnTo>
                    <a:lnTo>
                      <a:pt x="3165" y="224"/>
                    </a:lnTo>
                    <a:lnTo>
                      <a:pt x="3181" y="224"/>
                    </a:lnTo>
                    <a:lnTo>
                      <a:pt x="3153" y="236"/>
                    </a:lnTo>
                    <a:lnTo>
                      <a:pt x="3169" y="220"/>
                    </a:lnTo>
                    <a:cubicBezTo>
                      <a:pt x="3177" y="213"/>
                      <a:pt x="3187" y="208"/>
                      <a:pt x="3197" y="208"/>
                    </a:cubicBezTo>
                    <a:lnTo>
                      <a:pt x="3213" y="208"/>
                    </a:lnTo>
                    <a:lnTo>
                      <a:pt x="3245" y="208"/>
                    </a:lnTo>
                    <a:lnTo>
                      <a:pt x="3261" y="208"/>
                    </a:lnTo>
                    <a:lnTo>
                      <a:pt x="3277" y="208"/>
                    </a:lnTo>
                    <a:lnTo>
                      <a:pt x="3242" y="231"/>
                    </a:lnTo>
                    <a:lnTo>
                      <a:pt x="3258" y="199"/>
                    </a:lnTo>
                    <a:cubicBezTo>
                      <a:pt x="3264" y="185"/>
                      <a:pt x="3278" y="176"/>
                      <a:pt x="3293" y="176"/>
                    </a:cubicBezTo>
                    <a:lnTo>
                      <a:pt x="3309" y="176"/>
                    </a:lnTo>
                    <a:lnTo>
                      <a:pt x="3325" y="176"/>
                    </a:lnTo>
                    <a:lnTo>
                      <a:pt x="3341" y="176"/>
                    </a:lnTo>
                    <a:lnTo>
                      <a:pt x="3313" y="188"/>
                    </a:lnTo>
                    <a:lnTo>
                      <a:pt x="3329" y="172"/>
                    </a:lnTo>
                    <a:cubicBezTo>
                      <a:pt x="3332" y="169"/>
                      <a:pt x="3336" y="167"/>
                      <a:pt x="3340" y="165"/>
                    </a:cubicBezTo>
                    <a:lnTo>
                      <a:pt x="3372" y="149"/>
                    </a:lnTo>
                    <a:cubicBezTo>
                      <a:pt x="3377" y="146"/>
                      <a:pt x="3383" y="144"/>
                      <a:pt x="3389" y="144"/>
                    </a:cubicBezTo>
                    <a:lnTo>
                      <a:pt x="3405" y="144"/>
                    </a:lnTo>
                    <a:lnTo>
                      <a:pt x="3368" y="172"/>
                    </a:lnTo>
                    <a:lnTo>
                      <a:pt x="3384" y="124"/>
                    </a:lnTo>
                    <a:cubicBezTo>
                      <a:pt x="3385" y="118"/>
                      <a:pt x="3389" y="113"/>
                      <a:pt x="3393" y="108"/>
                    </a:cubicBezTo>
                    <a:lnTo>
                      <a:pt x="3409" y="92"/>
                    </a:lnTo>
                    <a:cubicBezTo>
                      <a:pt x="3417" y="85"/>
                      <a:pt x="3427" y="80"/>
                      <a:pt x="3437" y="80"/>
                    </a:cubicBezTo>
                    <a:lnTo>
                      <a:pt x="3453" y="80"/>
                    </a:lnTo>
                    <a:lnTo>
                      <a:pt x="3418" y="103"/>
                    </a:lnTo>
                    <a:lnTo>
                      <a:pt x="3434" y="71"/>
                    </a:lnTo>
                    <a:cubicBezTo>
                      <a:pt x="3440" y="57"/>
                      <a:pt x="3454" y="48"/>
                      <a:pt x="3469" y="48"/>
                    </a:cubicBezTo>
                    <a:lnTo>
                      <a:pt x="3485" y="48"/>
                    </a:lnTo>
                    <a:lnTo>
                      <a:pt x="3501" y="48"/>
                    </a:lnTo>
                    <a:lnTo>
                      <a:pt x="3484" y="53"/>
                    </a:lnTo>
                    <a:lnTo>
                      <a:pt x="3516" y="37"/>
                    </a:lnTo>
                    <a:cubicBezTo>
                      <a:pt x="3521" y="34"/>
                      <a:pt x="3527" y="32"/>
                      <a:pt x="3533" y="32"/>
                    </a:cubicBezTo>
                    <a:lnTo>
                      <a:pt x="3549" y="32"/>
                    </a:lnTo>
                    <a:lnTo>
                      <a:pt x="3565" y="32"/>
                    </a:lnTo>
                    <a:lnTo>
                      <a:pt x="3530" y="55"/>
                    </a:lnTo>
                    <a:lnTo>
                      <a:pt x="3546" y="23"/>
                    </a:lnTo>
                    <a:cubicBezTo>
                      <a:pt x="3552" y="9"/>
                      <a:pt x="3566" y="0"/>
                      <a:pt x="3581" y="0"/>
                    </a:cubicBezTo>
                    <a:lnTo>
                      <a:pt x="3597" y="0"/>
                    </a:lnTo>
                    <a:lnTo>
                      <a:pt x="3613" y="0"/>
                    </a:lnTo>
                    <a:lnTo>
                      <a:pt x="3629" y="0"/>
                    </a:lnTo>
                    <a:lnTo>
                      <a:pt x="3645" y="0"/>
                    </a:lnTo>
                    <a:cubicBezTo>
                      <a:pt x="3668" y="0"/>
                      <a:pt x="3685" y="18"/>
                      <a:pt x="3685" y="40"/>
                    </a:cubicBezTo>
                    <a:cubicBezTo>
                      <a:pt x="3685" y="63"/>
                      <a:pt x="3668" y="80"/>
                      <a:pt x="3645" y="80"/>
                    </a:cubicBezTo>
                    <a:lnTo>
                      <a:pt x="3629" y="80"/>
                    </a:lnTo>
                    <a:lnTo>
                      <a:pt x="3613" y="80"/>
                    </a:lnTo>
                    <a:lnTo>
                      <a:pt x="3597" y="80"/>
                    </a:lnTo>
                    <a:lnTo>
                      <a:pt x="3581" y="80"/>
                    </a:lnTo>
                    <a:lnTo>
                      <a:pt x="3617" y="58"/>
                    </a:lnTo>
                    <a:lnTo>
                      <a:pt x="3601" y="90"/>
                    </a:lnTo>
                    <a:cubicBezTo>
                      <a:pt x="3594" y="104"/>
                      <a:pt x="3581" y="112"/>
                      <a:pt x="3565" y="112"/>
                    </a:cubicBezTo>
                    <a:lnTo>
                      <a:pt x="3549" y="112"/>
                    </a:lnTo>
                    <a:lnTo>
                      <a:pt x="3533" y="112"/>
                    </a:lnTo>
                    <a:lnTo>
                      <a:pt x="3551" y="108"/>
                    </a:lnTo>
                    <a:lnTo>
                      <a:pt x="3519" y="124"/>
                    </a:lnTo>
                    <a:cubicBezTo>
                      <a:pt x="3514" y="127"/>
                      <a:pt x="3508" y="128"/>
                      <a:pt x="3501" y="128"/>
                    </a:cubicBezTo>
                    <a:lnTo>
                      <a:pt x="3485" y="128"/>
                    </a:lnTo>
                    <a:lnTo>
                      <a:pt x="3469" y="128"/>
                    </a:lnTo>
                    <a:lnTo>
                      <a:pt x="3505" y="106"/>
                    </a:lnTo>
                    <a:lnTo>
                      <a:pt x="3489" y="138"/>
                    </a:lnTo>
                    <a:cubicBezTo>
                      <a:pt x="3482" y="152"/>
                      <a:pt x="3469" y="160"/>
                      <a:pt x="3453" y="160"/>
                    </a:cubicBezTo>
                    <a:lnTo>
                      <a:pt x="3437" y="160"/>
                    </a:lnTo>
                    <a:lnTo>
                      <a:pt x="3466" y="149"/>
                    </a:lnTo>
                    <a:lnTo>
                      <a:pt x="3450" y="165"/>
                    </a:lnTo>
                    <a:lnTo>
                      <a:pt x="3459" y="149"/>
                    </a:lnTo>
                    <a:lnTo>
                      <a:pt x="3443" y="197"/>
                    </a:lnTo>
                    <a:cubicBezTo>
                      <a:pt x="3438" y="213"/>
                      <a:pt x="3423" y="224"/>
                      <a:pt x="3405" y="224"/>
                    </a:cubicBezTo>
                    <a:lnTo>
                      <a:pt x="3389" y="224"/>
                    </a:lnTo>
                    <a:lnTo>
                      <a:pt x="3407" y="220"/>
                    </a:lnTo>
                    <a:lnTo>
                      <a:pt x="3375" y="236"/>
                    </a:lnTo>
                    <a:lnTo>
                      <a:pt x="3386" y="229"/>
                    </a:lnTo>
                    <a:lnTo>
                      <a:pt x="3370" y="245"/>
                    </a:lnTo>
                    <a:cubicBezTo>
                      <a:pt x="3362" y="252"/>
                      <a:pt x="3352" y="256"/>
                      <a:pt x="3341" y="256"/>
                    </a:cubicBezTo>
                    <a:lnTo>
                      <a:pt x="3325" y="256"/>
                    </a:lnTo>
                    <a:lnTo>
                      <a:pt x="3309" y="256"/>
                    </a:lnTo>
                    <a:lnTo>
                      <a:pt x="3293" y="256"/>
                    </a:lnTo>
                    <a:lnTo>
                      <a:pt x="3329" y="234"/>
                    </a:lnTo>
                    <a:lnTo>
                      <a:pt x="3313" y="266"/>
                    </a:lnTo>
                    <a:cubicBezTo>
                      <a:pt x="3306" y="280"/>
                      <a:pt x="3293" y="288"/>
                      <a:pt x="3277" y="288"/>
                    </a:cubicBezTo>
                    <a:lnTo>
                      <a:pt x="3261" y="288"/>
                    </a:lnTo>
                    <a:lnTo>
                      <a:pt x="3245" y="288"/>
                    </a:lnTo>
                    <a:lnTo>
                      <a:pt x="3213" y="288"/>
                    </a:lnTo>
                    <a:lnTo>
                      <a:pt x="3197" y="288"/>
                    </a:lnTo>
                    <a:lnTo>
                      <a:pt x="3226" y="277"/>
                    </a:lnTo>
                    <a:lnTo>
                      <a:pt x="3210" y="293"/>
                    </a:lnTo>
                    <a:cubicBezTo>
                      <a:pt x="3202" y="300"/>
                      <a:pt x="3192" y="304"/>
                      <a:pt x="3181" y="304"/>
                    </a:cubicBezTo>
                    <a:lnTo>
                      <a:pt x="3165" y="304"/>
                    </a:lnTo>
                    <a:lnTo>
                      <a:pt x="3149" y="304"/>
                    </a:lnTo>
                    <a:lnTo>
                      <a:pt x="3133" y="304"/>
                    </a:lnTo>
                    <a:lnTo>
                      <a:pt x="3162" y="293"/>
                    </a:lnTo>
                    <a:lnTo>
                      <a:pt x="3146" y="309"/>
                    </a:lnTo>
                    <a:lnTo>
                      <a:pt x="3130" y="325"/>
                    </a:lnTo>
                    <a:cubicBezTo>
                      <a:pt x="3122" y="332"/>
                      <a:pt x="3112" y="336"/>
                      <a:pt x="3101" y="336"/>
                    </a:cubicBezTo>
                    <a:lnTo>
                      <a:pt x="3069" y="336"/>
                    </a:lnTo>
                    <a:lnTo>
                      <a:pt x="3053" y="336"/>
                    </a:lnTo>
                    <a:lnTo>
                      <a:pt x="3082" y="325"/>
                    </a:lnTo>
                    <a:lnTo>
                      <a:pt x="3066" y="341"/>
                    </a:lnTo>
                    <a:cubicBezTo>
                      <a:pt x="3058" y="348"/>
                      <a:pt x="3048" y="352"/>
                      <a:pt x="3037" y="352"/>
                    </a:cubicBezTo>
                    <a:lnTo>
                      <a:pt x="3021" y="352"/>
                    </a:lnTo>
                    <a:lnTo>
                      <a:pt x="3050" y="341"/>
                    </a:lnTo>
                    <a:lnTo>
                      <a:pt x="3034" y="357"/>
                    </a:lnTo>
                    <a:lnTo>
                      <a:pt x="3018" y="373"/>
                    </a:lnTo>
                    <a:lnTo>
                      <a:pt x="3002" y="389"/>
                    </a:lnTo>
                    <a:lnTo>
                      <a:pt x="3009" y="378"/>
                    </a:lnTo>
                    <a:lnTo>
                      <a:pt x="2993" y="410"/>
                    </a:lnTo>
                    <a:cubicBezTo>
                      <a:pt x="2986" y="424"/>
                      <a:pt x="2973" y="432"/>
                      <a:pt x="2957" y="432"/>
                    </a:cubicBezTo>
                    <a:lnTo>
                      <a:pt x="2925" y="432"/>
                    </a:lnTo>
                    <a:lnTo>
                      <a:pt x="2961" y="410"/>
                    </a:lnTo>
                    <a:lnTo>
                      <a:pt x="2945" y="442"/>
                    </a:lnTo>
                    <a:cubicBezTo>
                      <a:pt x="2943" y="446"/>
                      <a:pt x="2941" y="450"/>
                      <a:pt x="2938" y="453"/>
                    </a:cubicBezTo>
                    <a:lnTo>
                      <a:pt x="2922" y="469"/>
                    </a:lnTo>
                    <a:lnTo>
                      <a:pt x="2929" y="458"/>
                    </a:lnTo>
                    <a:lnTo>
                      <a:pt x="2913" y="490"/>
                    </a:lnTo>
                    <a:cubicBezTo>
                      <a:pt x="2906" y="504"/>
                      <a:pt x="2893" y="512"/>
                      <a:pt x="2877" y="512"/>
                    </a:cubicBezTo>
                    <a:lnTo>
                      <a:pt x="2861" y="512"/>
                    </a:lnTo>
                    <a:lnTo>
                      <a:pt x="2845" y="512"/>
                    </a:lnTo>
                    <a:lnTo>
                      <a:pt x="2874" y="501"/>
                    </a:lnTo>
                    <a:lnTo>
                      <a:pt x="2858" y="517"/>
                    </a:lnTo>
                    <a:cubicBezTo>
                      <a:pt x="2850" y="524"/>
                      <a:pt x="2840" y="528"/>
                      <a:pt x="2829" y="528"/>
                    </a:cubicBezTo>
                    <a:lnTo>
                      <a:pt x="2813" y="528"/>
                    </a:lnTo>
                    <a:lnTo>
                      <a:pt x="2781" y="528"/>
                    </a:lnTo>
                    <a:lnTo>
                      <a:pt x="2765" y="528"/>
                    </a:lnTo>
                    <a:lnTo>
                      <a:pt x="2794" y="517"/>
                    </a:lnTo>
                    <a:lnTo>
                      <a:pt x="2778" y="533"/>
                    </a:lnTo>
                    <a:lnTo>
                      <a:pt x="2762" y="549"/>
                    </a:lnTo>
                    <a:cubicBezTo>
                      <a:pt x="2754" y="556"/>
                      <a:pt x="2744" y="560"/>
                      <a:pt x="2733" y="560"/>
                    </a:cubicBezTo>
                    <a:lnTo>
                      <a:pt x="2717" y="560"/>
                    </a:lnTo>
                    <a:lnTo>
                      <a:pt x="2701" y="560"/>
                    </a:lnTo>
                    <a:lnTo>
                      <a:pt x="2730" y="549"/>
                    </a:lnTo>
                    <a:lnTo>
                      <a:pt x="2714" y="565"/>
                    </a:lnTo>
                    <a:cubicBezTo>
                      <a:pt x="2706" y="572"/>
                      <a:pt x="2696" y="576"/>
                      <a:pt x="2685" y="576"/>
                    </a:cubicBezTo>
                    <a:lnTo>
                      <a:pt x="2669" y="576"/>
                    </a:lnTo>
                    <a:lnTo>
                      <a:pt x="2637" y="576"/>
                    </a:lnTo>
                    <a:lnTo>
                      <a:pt x="2666" y="565"/>
                    </a:lnTo>
                    <a:lnTo>
                      <a:pt x="2650" y="581"/>
                    </a:lnTo>
                    <a:cubicBezTo>
                      <a:pt x="2642" y="588"/>
                      <a:pt x="2632" y="592"/>
                      <a:pt x="2621" y="592"/>
                    </a:cubicBezTo>
                    <a:lnTo>
                      <a:pt x="2605" y="592"/>
                    </a:lnTo>
                    <a:lnTo>
                      <a:pt x="2589" y="592"/>
                    </a:lnTo>
                    <a:lnTo>
                      <a:pt x="2573" y="592"/>
                    </a:lnTo>
                    <a:lnTo>
                      <a:pt x="2609" y="570"/>
                    </a:lnTo>
                    <a:lnTo>
                      <a:pt x="2593" y="602"/>
                    </a:lnTo>
                    <a:cubicBezTo>
                      <a:pt x="2591" y="606"/>
                      <a:pt x="2589" y="610"/>
                      <a:pt x="2586" y="613"/>
                    </a:cubicBezTo>
                    <a:lnTo>
                      <a:pt x="2570" y="629"/>
                    </a:lnTo>
                    <a:cubicBezTo>
                      <a:pt x="2562" y="636"/>
                      <a:pt x="2552" y="640"/>
                      <a:pt x="2541" y="640"/>
                    </a:cubicBezTo>
                    <a:lnTo>
                      <a:pt x="2525" y="640"/>
                    </a:lnTo>
                    <a:lnTo>
                      <a:pt x="2493" y="640"/>
                    </a:lnTo>
                    <a:lnTo>
                      <a:pt x="2477" y="640"/>
                    </a:lnTo>
                    <a:lnTo>
                      <a:pt x="2461" y="640"/>
                    </a:lnTo>
                    <a:lnTo>
                      <a:pt x="2445" y="640"/>
                    </a:lnTo>
                    <a:lnTo>
                      <a:pt x="2429" y="640"/>
                    </a:lnTo>
                    <a:lnTo>
                      <a:pt x="2458" y="629"/>
                    </a:lnTo>
                    <a:lnTo>
                      <a:pt x="2442" y="645"/>
                    </a:lnTo>
                    <a:cubicBezTo>
                      <a:pt x="2434" y="652"/>
                      <a:pt x="2424" y="656"/>
                      <a:pt x="2413" y="656"/>
                    </a:cubicBezTo>
                    <a:lnTo>
                      <a:pt x="2397" y="656"/>
                    </a:lnTo>
                    <a:lnTo>
                      <a:pt x="2381" y="656"/>
                    </a:lnTo>
                    <a:lnTo>
                      <a:pt x="2349" y="656"/>
                    </a:lnTo>
                    <a:lnTo>
                      <a:pt x="2333" y="656"/>
                    </a:lnTo>
                    <a:lnTo>
                      <a:pt x="2317" y="656"/>
                    </a:lnTo>
                    <a:lnTo>
                      <a:pt x="2346" y="645"/>
                    </a:lnTo>
                    <a:lnTo>
                      <a:pt x="2330" y="661"/>
                    </a:lnTo>
                    <a:lnTo>
                      <a:pt x="2314" y="677"/>
                    </a:lnTo>
                    <a:cubicBezTo>
                      <a:pt x="2306" y="684"/>
                      <a:pt x="2296" y="688"/>
                      <a:pt x="2285" y="688"/>
                    </a:cubicBezTo>
                    <a:lnTo>
                      <a:pt x="2269" y="688"/>
                    </a:lnTo>
                    <a:lnTo>
                      <a:pt x="2298" y="677"/>
                    </a:lnTo>
                    <a:lnTo>
                      <a:pt x="2282" y="693"/>
                    </a:lnTo>
                    <a:lnTo>
                      <a:pt x="2266" y="709"/>
                    </a:lnTo>
                    <a:cubicBezTo>
                      <a:pt x="2258" y="716"/>
                      <a:pt x="2248" y="720"/>
                      <a:pt x="2237" y="720"/>
                    </a:cubicBezTo>
                    <a:lnTo>
                      <a:pt x="2205" y="720"/>
                    </a:lnTo>
                    <a:lnTo>
                      <a:pt x="2189" y="720"/>
                    </a:lnTo>
                    <a:lnTo>
                      <a:pt x="2218" y="709"/>
                    </a:lnTo>
                    <a:lnTo>
                      <a:pt x="2202" y="725"/>
                    </a:lnTo>
                    <a:cubicBezTo>
                      <a:pt x="2194" y="732"/>
                      <a:pt x="2184" y="736"/>
                      <a:pt x="2173" y="736"/>
                    </a:cubicBezTo>
                    <a:lnTo>
                      <a:pt x="2157" y="736"/>
                    </a:lnTo>
                    <a:lnTo>
                      <a:pt x="2141" y="736"/>
                    </a:lnTo>
                    <a:lnTo>
                      <a:pt x="2125" y="736"/>
                    </a:lnTo>
                    <a:lnTo>
                      <a:pt x="2109" y="736"/>
                    </a:lnTo>
                    <a:lnTo>
                      <a:pt x="2093" y="736"/>
                    </a:lnTo>
                    <a:lnTo>
                      <a:pt x="2061" y="736"/>
                    </a:lnTo>
                    <a:lnTo>
                      <a:pt x="2045" y="736"/>
                    </a:lnTo>
                    <a:lnTo>
                      <a:pt x="2029" y="736"/>
                    </a:lnTo>
                    <a:lnTo>
                      <a:pt x="2013" y="736"/>
                    </a:lnTo>
                    <a:lnTo>
                      <a:pt x="1997" y="736"/>
                    </a:lnTo>
                    <a:lnTo>
                      <a:pt x="2026" y="725"/>
                    </a:lnTo>
                    <a:lnTo>
                      <a:pt x="2010" y="741"/>
                    </a:lnTo>
                    <a:cubicBezTo>
                      <a:pt x="2002" y="748"/>
                      <a:pt x="1992" y="752"/>
                      <a:pt x="1981" y="752"/>
                    </a:cubicBezTo>
                    <a:lnTo>
                      <a:pt x="1965" y="752"/>
                    </a:lnTo>
                    <a:lnTo>
                      <a:pt x="1949" y="752"/>
                    </a:lnTo>
                    <a:lnTo>
                      <a:pt x="1967" y="748"/>
                    </a:lnTo>
                    <a:lnTo>
                      <a:pt x="1935" y="764"/>
                    </a:lnTo>
                    <a:cubicBezTo>
                      <a:pt x="1930" y="767"/>
                      <a:pt x="1924" y="768"/>
                      <a:pt x="1917" y="768"/>
                    </a:cubicBezTo>
                    <a:lnTo>
                      <a:pt x="1901" y="768"/>
                    </a:lnTo>
                    <a:lnTo>
                      <a:pt x="1885" y="768"/>
                    </a:lnTo>
                    <a:lnTo>
                      <a:pt x="1869" y="768"/>
                    </a:lnTo>
                    <a:lnTo>
                      <a:pt x="1898" y="757"/>
                    </a:lnTo>
                    <a:lnTo>
                      <a:pt x="1882" y="773"/>
                    </a:lnTo>
                    <a:lnTo>
                      <a:pt x="1866" y="789"/>
                    </a:lnTo>
                    <a:lnTo>
                      <a:pt x="1850" y="805"/>
                    </a:lnTo>
                    <a:cubicBezTo>
                      <a:pt x="1842" y="812"/>
                      <a:pt x="1832" y="816"/>
                      <a:pt x="1821" y="816"/>
                    </a:cubicBezTo>
                    <a:lnTo>
                      <a:pt x="1805" y="816"/>
                    </a:lnTo>
                    <a:lnTo>
                      <a:pt x="1823" y="812"/>
                    </a:lnTo>
                    <a:lnTo>
                      <a:pt x="1791" y="828"/>
                    </a:lnTo>
                    <a:cubicBezTo>
                      <a:pt x="1786" y="831"/>
                      <a:pt x="1780" y="832"/>
                      <a:pt x="1773" y="832"/>
                    </a:cubicBezTo>
                    <a:lnTo>
                      <a:pt x="1757" y="832"/>
                    </a:lnTo>
                    <a:lnTo>
                      <a:pt x="1741" y="832"/>
                    </a:lnTo>
                    <a:lnTo>
                      <a:pt x="1770" y="821"/>
                    </a:lnTo>
                    <a:lnTo>
                      <a:pt x="1754" y="837"/>
                    </a:lnTo>
                    <a:lnTo>
                      <a:pt x="1738" y="853"/>
                    </a:lnTo>
                    <a:cubicBezTo>
                      <a:pt x="1730" y="860"/>
                      <a:pt x="1720" y="864"/>
                      <a:pt x="1709" y="864"/>
                    </a:cubicBezTo>
                    <a:lnTo>
                      <a:pt x="1693" y="864"/>
                    </a:lnTo>
                    <a:lnTo>
                      <a:pt x="1677" y="864"/>
                    </a:lnTo>
                    <a:lnTo>
                      <a:pt x="1661" y="864"/>
                    </a:lnTo>
                    <a:lnTo>
                      <a:pt x="1679" y="860"/>
                    </a:lnTo>
                    <a:lnTo>
                      <a:pt x="1647" y="876"/>
                    </a:lnTo>
                    <a:cubicBezTo>
                      <a:pt x="1642" y="879"/>
                      <a:pt x="1636" y="880"/>
                      <a:pt x="1629" y="880"/>
                    </a:cubicBezTo>
                    <a:lnTo>
                      <a:pt x="1613" y="880"/>
                    </a:lnTo>
                    <a:lnTo>
                      <a:pt x="1597" y="880"/>
                    </a:lnTo>
                    <a:lnTo>
                      <a:pt x="1626" y="869"/>
                    </a:lnTo>
                    <a:lnTo>
                      <a:pt x="1610" y="885"/>
                    </a:lnTo>
                    <a:lnTo>
                      <a:pt x="1617" y="874"/>
                    </a:lnTo>
                    <a:lnTo>
                      <a:pt x="1601" y="906"/>
                    </a:lnTo>
                    <a:cubicBezTo>
                      <a:pt x="1594" y="920"/>
                      <a:pt x="1581" y="928"/>
                      <a:pt x="1565" y="928"/>
                    </a:cubicBezTo>
                    <a:lnTo>
                      <a:pt x="1549" y="928"/>
                    </a:lnTo>
                    <a:lnTo>
                      <a:pt x="1578" y="917"/>
                    </a:lnTo>
                    <a:lnTo>
                      <a:pt x="1562" y="933"/>
                    </a:lnTo>
                    <a:cubicBezTo>
                      <a:pt x="1554" y="940"/>
                      <a:pt x="1544" y="944"/>
                      <a:pt x="1533" y="944"/>
                    </a:cubicBezTo>
                    <a:lnTo>
                      <a:pt x="1517" y="944"/>
                    </a:lnTo>
                    <a:lnTo>
                      <a:pt x="1535" y="940"/>
                    </a:lnTo>
                    <a:lnTo>
                      <a:pt x="1503" y="956"/>
                    </a:lnTo>
                    <a:cubicBezTo>
                      <a:pt x="1498" y="959"/>
                      <a:pt x="1492" y="960"/>
                      <a:pt x="1485" y="960"/>
                    </a:cubicBezTo>
                    <a:lnTo>
                      <a:pt x="1469" y="960"/>
                    </a:lnTo>
                    <a:lnTo>
                      <a:pt x="1453" y="960"/>
                    </a:lnTo>
                    <a:lnTo>
                      <a:pt x="1482" y="949"/>
                    </a:lnTo>
                    <a:lnTo>
                      <a:pt x="1466" y="965"/>
                    </a:lnTo>
                    <a:lnTo>
                      <a:pt x="1450" y="981"/>
                    </a:lnTo>
                    <a:lnTo>
                      <a:pt x="1457" y="970"/>
                    </a:lnTo>
                    <a:lnTo>
                      <a:pt x="1441" y="1002"/>
                    </a:lnTo>
                    <a:cubicBezTo>
                      <a:pt x="1434" y="1016"/>
                      <a:pt x="1421" y="1024"/>
                      <a:pt x="1405" y="1024"/>
                    </a:cubicBezTo>
                    <a:lnTo>
                      <a:pt x="1389" y="1024"/>
                    </a:lnTo>
                    <a:lnTo>
                      <a:pt x="1373" y="1024"/>
                    </a:lnTo>
                    <a:lnTo>
                      <a:pt x="1341" y="1024"/>
                    </a:lnTo>
                    <a:lnTo>
                      <a:pt x="1325" y="1024"/>
                    </a:lnTo>
                    <a:lnTo>
                      <a:pt x="1354" y="1013"/>
                    </a:lnTo>
                    <a:lnTo>
                      <a:pt x="1338" y="1029"/>
                    </a:lnTo>
                    <a:cubicBezTo>
                      <a:pt x="1330" y="1036"/>
                      <a:pt x="1320" y="1040"/>
                      <a:pt x="1309" y="1040"/>
                    </a:cubicBezTo>
                    <a:lnTo>
                      <a:pt x="1293" y="1040"/>
                    </a:lnTo>
                    <a:lnTo>
                      <a:pt x="1277" y="1040"/>
                    </a:lnTo>
                    <a:lnTo>
                      <a:pt x="1306" y="1029"/>
                    </a:lnTo>
                    <a:lnTo>
                      <a:pt x="1290" y="1045"/>
                    </a:lnTo>
                    <a:cubicBezTo>
                      <a:pt x="1282" y="1052"/>
                      <a:pt x="1272" y="1056"/>
                      <a:pt x="1261" y="1056"/>
                    </a:cubicBezTo>
                    <a:lnTo>
                      <a:pt x="1245" y="1056"/>
                    </a:lnTo>
                    <a:lnTo>
                      <a:pt x="1229" y="1056"/>
                    </a:lnTo>
                    <a:lnTo>
                      <a:pt x="1263" y="1039"/>
                    </a:lnTo>
                    <a:lnTo>
                      <a:pt x="1231" y="1087"/>
                    </a:lnTo>
                    <a:cubicBezTo>
                      <a:pt x="1223" y="1098"/>
                      <a:pt x="1211" y="1104"/>
                      <a:pt x="1197" y="1104"/>
                    </a:cubicBezTo>
                    <a:lnTo>
                      <a:pt x="1181" y="1104"/>
                    </a:lnTo>
                    <a:lnTo>
                      <a:pt x="1210" y="1093"/>
                    </a:lnTo>
                    <a:lnTo>
                      <a:pt x="1194" y="1109"/>
                    </a:lnTo>
                    <a:lnTo>
                      <a:pt x="1178" y="1125"/>
                    </a:lnTo>
                    <a:lnTo>
                      <a:pt x="1162" y="1141"/>
                    </a:lnTo>
                    <a:cubicBezTo>
                      <a:pt x="1154" y="1148"/>
                      <a:pt x="1144" y="1152"/>
                      <a:pt x="1133" y="1152"/>
                    </a:cubicBezTo>
                    <a:lnTo>
                      <a:pt x="1117" y="1152"/>
                    </a:lnTo>
                    <a:lnTo>
                      <a:pt x="1146" y="1141"/>
                    </a:lnTo>
                    <a:lnTo>
                      <a:pt x="1130" y="1157"/>
                    </a:lnTo>
                    <a:cubicBezTo>
                      <a:pt x="1122" y="1164"/>
                      <a:pt x="1112" y="1168"/>
                      <a:pt x="1101" y="1168"/>
                    </a:cubicBezTo>
                    <a:lnTo>
                      <a:pt x="1085" y="1168"/>
                    </a:lnTo>
                    <a:lnTo>
                      <a:pt x="1103" y="1164"/>
                    </a:lnTo>
                    <a:lnTo>
                      <a:pt x="1071" y="1180"/>
                    </a:lnTo>
                    <a:lnTo>
                      <a:pt x="1082" y="1173"/>
                    </a:lnTo>
                    <a:lnTo>
                      <a:pt x="1066" y="1189"/>
                    </a:lnTo>
                    <a:lnTo>
                      <a:pt x="1050" y="1205"/>
                    </a:lnTo>
                    <a:cubicBezTo>
                      <a:pt x="1042" y="1212"/>
                      <a:pt x="1032" y="1216"/>
                      <a:pt x="1021" y="1216"/>
                    </a:cubicBezTo>
                    <a:lnTo>
                      <a:pt x="1005" y="1216"/>
                    </a:lnTo>
                    <a:lnTo>
                      <a:pt x="1034" y="1205"/>
                    </a:lnTo>
                    <a:lnTo>
                      <a:pt x="1018" y="1221"/>
                    </a:lnTo>
                    <a:cubicBezTo>
                      <a:pt x="1010" y="1228"/>
                      <a:pt x="1000" y="1232"/>
                      <a:pt x="989" y="1232"/>
                    </a:cubicBezTo>
                    <a:lnTo>
                      <a:pt x="973" y="1232"/>
                    </a:lnTo>
                    <a:lnTo>
                      <a:pt x="1002" y="1221"/>
                    </a:lnTo>
                    <a:lnTo>
                      <a:pt x="986" y="1237"/>
                    </a:lnTo>
                    <a:cubicBezTo>
                      <a:pt x="978" y="1244"/>
                      <a:pt x="968" y="1248"/>
                      <a:pt x="957" y="1248"/>
                    </a:cubicBezTo>
                    <a:lnTo>
                      <a:pt x="941" y="1248"/>
                    </a:lnTo>
                    <a:lnTo>
                      <a:pt x="959" y="1244"/>
                    </a:lnTo>
                    <a:lnTo>
                      <a:pt x="927" y="1260"/>
                    </a:lnTo>
                    <a:lnTo>
                      <a:pt x="938" y="1253"/>
                    </a:lnTo>
                    <a:lnTo>
                      <a:pt x="922" y="1269"/>
                    </a:lnTo>
                    <a:lnTo>
                      <a:pt x="906" y="1285"/>
                    </a:lnTo>
                    <a:cubicBezTo>
                      <a:pt x="898" y="1292"/>
                      <a:pt x="888" y="1296"/>
                      <a:pt x="877" y="1296"/>
                    </a:cubicBezTo>
                    <a:lnTo>
                      <a:pt x="861" y="1296"/>
                    </a:lnTo>
                    <a:lnTo>
                      <a:pt x="845" y="1296"/>
                    </a:lnTo>
                    <a:lnTo>
                      <a:pt x="874" y="1285"/>
                    </a:lnTo>
                    <a:lnTo>
                      <a:pt x="858" y="1301"/>
                    </a:lnTo>
                    <a:cubicBezTo>
                      <a:pt x="850" y="1308"/>
                      <a:pt x="840" y="1312"/>
                      <a:pt x="829" y="1312"/>
                    </a:cubicBezTo>
                    <a:lnTo>
                      <a:pt x="813" y="1312"/>
                    </a:lnTo>
                    <a:lnTo>
                      <a:pt x="797" y="1312"/>
                    </a:lnTo>
                    <a:lnTo>
                      <a:pt x="815" y="1308"/>
                    </a:lnTo>
                    <a:lnTo>
                      <a:pt x="783" y="1324"/>
                    </a:lnTo>
                    <a:cubicBezTo>
                      <a:pt x="778" y="1327"/>
                      <a:pt x="772" y="1328"/>
                      <a:pt x="765" y="1328"/>
                    </a:cubicBezTo>
                    <a:lnTo>
                      <a:pt x="749" y="1328"/>
                    </a:lnTo>
                    <a:lnTo>
                      <a:pt x="733" y="1328"/>
                    </a:lnTo>
                    <a:lnTo>
                      <a:pt x="717" y="1328"/>
                    </a:lnTo>
                    <a:lnTo>
                      <a:pt x="746" y="1317"/>
                    </a:lnTo>
                    <a:lnTo>
                      <a:pt x="730" y="1333"/>
                    </a:lnTo>
                    <a:lnTo>
                      <a:pt x="714" y="1349"/>
                    </a:lnTo>
                    <a:cubicBezTo>
                      <a:pt x="706" y="1356"/>
                      <a:pt x="696" y="1360"/>
                      <a:pt x="685" y="1360"/>
                    </a:cubicBezTo>
                    <a:lnTo>
                      <a:pt x="669" y="1360"/>
                    </a:lnTo>
                    <a:lnTo>
                      <a:pt x="653" y="1360"/>
                    </a:lnTo>
                    <a:lnTo>
                      <a:pt x="621" y="1360"/>
                    </a:lnTo>
                    <a:lnTo>
                      <a:pt x="657" y="1338"/>
                    </a:lnTo>
                    <a:lnTo>
                      <a:pt x="641" y="1370"/>
                    </a:lnTo>
                    <a:lnTo>
                      <a:pt x="643" y="1365"/>
                    </a:lnTo>
                    <a:lnTo>
                      <a:pt x="627" y="1413"/>
                    </a:lnTo>
                    <a:cubicBezTo>
                      <a:pt x="622" y="1429"/>
                      <a:pt x="607" y="1440"/>
                      <a:pt x="589" y="1440"/>
                    </a:cubicBezTo>
                    <a:lnTo>
                      <a:pt x="573" y="1440"/>
                    </a:lnTo>
                    <a:lnTo>
                      <a:pt x="557" y="1440"/>
                    </a:lnTo>
                    <a:lnTo>
                      <a:pt x="593" y="1418"/>
                    </a:lnTo>
                    <a:lnTo>
                      <a:pt x="577" y="1450"/>
                    </a:lnTo>
                    <a:cubicBezTo>
                      <a:pt x="570" y="1464"/>
                      <a:pt x="557" y="1472"/>
                      <a:pt x="541" y="1472"/>
                    </a:cubicBezTo>
                    <a:lnTo>
                      <a:pt x="525" y="1472"/>
                    </a:lnTo>
                    <a:lnTo>
                      <a:pt x="509" y="1472"/>
                    </a:lnTo>
                    <a:lnTo>
                      <a:pt x="527" y="1468"/>
                    </a:lnTo>
                    <a:lnTo>
                      <a:pt x="495" y="1484"/>
                    </a:lnTo>
                    <a:cubicBezTo>
                      <a:pt x="490" y="1487"/>
                      <a:pt x="484" y="1488"/>
                      <a:pt x="477" y="1488"/>
                    </a:cubicBezTo>
                    <a:lnTo>
                      <a:pt x="461" y="1488"/>
                    </a:lnTo>
                    <a:lnTo>
                      <a:pt x="490" y="1477"/>
                    </a:lnTo>
                    <a:lnTo>
                      <a:pt x="474" y="1493"/>
                    </a:lnTo>
                    <a:lnTo>
                      <a:pt x="458" y="1509"/>
                    </a:lnTo>
                    <a:cubicBezTo>
                      <a:pt x="450" y="1516"/>
                      <a:pt x="440" y="1520"/>
                      <a:pt x="429" y="1520"/>
                    </a:cubicBezTo>
                    <a:lnTo>
                      <a:pt x="413" y="1520"/>
                    </a:lnTo>
                    <a:lnTo>
                      <a:pt x="397" y="1520"/>
                    </a:lnTo>
                    <a:lnTo>
                      <a:pt x="426" y="1509"/>
                    </a:lnTo>
                    <a:lnTo>
                      <a:pt x="410" y="1525"/>
                    </a:lnTo>
                    <a:cubicBezTo>
                      <a:pt x="402" y="1532"/>
                      <a:pt x="392" y="1536"/>
                      <a:pt x="381" y="1536"/>
                    </a:cubicBezTo>
                    <a:lnTo>
                      <a:pt x="365" y="1536"/>
                    </a:lnTo>
                    <a:lnTo>
                      <a:pt x="333" y="1536"/>
                    </a:lnTo>
                    <a:lnTo>
                      <a:pt x="317" y="1536"/>
                    </a:lnTo>
                    <a:lnTo>
                      <a:pt x="301" y="1536"/>
                    </a:lnTo>
                    <a:lnTo>
                      <a:pt x="337" y="1514"/>
                    </a:lnTo>
                    <a:lnTo>
                      <a:pt x="321" y="1546"/>
                    </a:lnTo>
                    <a:cubicBezTo>
                      <a:pt x="314" y="1560"/>
                      <a:pt x="301" y="1568"/>
                      <a:pt x="285" y="1568"/>
                    </a:cubicBezTo>
                    <a:lnTo>
                      <a:pt x="269" y="1568"/>
                    </a:lnTo>
                    <a:lnTo>
                      <a:pt x="305" y="1546"/>
                    </a:lnTo>
                    <a:lnTo>
                      <a:pt x="289" y="1578"/>
                    </a:lnTo>
                    <a:cubicBezTo>
                      <a:pt x="282" y="1592"/>
                      <a:pt x="269" y="1600"/>
                      <a:pt x="253" y="1600"/>
                    </a:cubicBezTo>
                    <a:lnTo>
                      <a:pt x="237" y="1600"/>
                    </a:lnTo>
                    <a:lnTo>
                      <a:pt x="221" y="1600"/>
                    </a:lnTo>
                    <a:lnTo>
                      <a:pt x="189" y="1600"/>
                    </a:lnTo>
                    <a:lnTo>
                      <a:pt x="218" y="1589"/>
                    </a:lnTo>
                    <a:lnTo>
                      <a:pt x="202" y="1605"/>
                    </a:lnTo>
                    <a:cubicBezTo>
                      <a:pt x="194" y="1612"/>
                      <a:pt x="184" y="1616"/>
                      <a:pt x="173" y="1616"/>
                    </a:cubicBezTo>
                    <a:lnTo>
                      <a:pt x="157" y="1616"/>
                    </a:lnTo>
                    <a:lnTo>
                      <a:pt x="186" y="1605"/>
                    </a:lnTo>
                    <a:lnTo>
                      <a:pt x="170" y="1621"/>
                    </a:lnTo>
                    <a:cubicBezTo>
                      <a:pt x="162" y="1628"/>
                      <a:pt x="152" y="1632"/>
                      <a:pt x="141" y="1632"/>
                    </a:cubicBezTo>
                    <a:lnTo>
                      <a:pt x="125" y="1632"/>
                    </a:lnTo>
                    <a:lnTo>
                      <a:pt x="154" y="1621"/>
                    </a:lnTo>
                    <a:lnTo>
                      <a:pt x="138" y="1637"/>
                    </a:lnTo>
                    <a:lnTo>
                      <a:pt x="145" y="1626"/>
                    </a:lnTo>
                    <a:lnTo>
                      <a:pt x="129" y="1658"/>
                    </a:lnTo>
                    <a:cubicBezTo>
                      <a:pt x="127" y="1662"/>
                      <a:pt x="125" y="1666"/>
                      <a:pt x="122" y="1669"/>
                    </a:cubicBezTo>
                    <a:lnTo>
                      <a:pt x="106" y="1685"/>
                    </a:lnTo>
                    <a:cubicBezTo>
                      <a:pt x="103" y="1688"/>
                      <a:pt x="99" y="1690"/>
                      <a:pt x="95" y="1692"/>
                    </a:cubicBezTo>
                    <a:lnTo>
                      <a:pt x="63" y="1708"/>
                    </a:lnTo>
                    <a:cubicBezTo>
                      <a:pt x="44" y="1718"/>
                      <a:pt x="20" y="1710"/>
                      <a:pt x="10" y="1690"/>
                    </a:cubicBezTo>
                    <a:cubicBezTo>
                      <a:pt x="0" y="1671"/>
                      <a:pt x="8" y="1647"/>
                      <a:pt x="28" y="1637"/>
                    </a:cubicBezTo>
                    <a:close/>
                  </a:path>
                </a:pathLst>
              </a:custGeom>
              <a:grpFill/>
              <a:ln w="6350" cap="flat">
                <a:noFill/>
                <a:prstDash val="solid"/>
                <a:bevel/>
                <a:headEnd/>
                <a:tailEnd/>
              </a:ln>
            </p:spPr>
            <p:txBody>
              <a:bodyPr vert="horz" wrap="square" lIns="91440" tIns="45720" rIns="91440" bIns="45720" numCol="1" anchor="t" anchorCtr="0" compatLnSpc="1">
                <a:prstTxWarp prst="textNoShape">
                  <a:avLst/>
                </a:prstTxWarp>
              </a:bodyPr>
              <a:lstStyle/>
              <a:p>
                <a:endParaRPr lang="en-US" sz="1200" dirty="0">
                  <a:solidFill>
                    <a:srgbClr val="000000"/>
                  </a:solidFill>
                </a:endParaRPr>
              </a:p>
            </p:txBody>
          </p:sp>
          <p:sp>
            <p:nvSpPr>
              <p:cNvPr id="175" name="Freeform 17"/>
              <p:cNvSpPr>
                <a:spLocks/>
              </p:cNvSpPr>
              <p:nvPr/>
            </p:nvSpPr>
            <p:spPr bwMode="auto">
              <a:xfrm>
                <a:off x="7274038" y="3256195"/>
                <a:ext cx="971825" cy="534426"/>
              </a:xfrm>
              <a:custGeom>
                <a:avLst/>
                <a:gdLst>
                  <a:gd name="T0" fmla="*/ 168 w 3696"/>
                  <a:gd name="T1" fmla="*/ 1600 h 1696"/>
                  <a:gd name="T2" fmla="*/ 280 w 3696"/>
                  <a:gd name="T3" fmla="*/ 1552 h 1696"/>
                  <a:gd name="T4" fmla="*/ 373 w 3696"/>
                  <a:gd name="T5" fmla="*/ 1463 h 1696"/>
                  <a:gd name="T6" fmla="*/ 504 w 3696"/>
                  <a:gd name="T7" fmla="*/ 1376 h 1696"/>
                  <a:gd name="T8" fmla="*/ 600 w 3696"/>
                  <a:gd name="T9" fmla="*/ 1344 h 1696"/>
                  <a:gd name="T10" fmla="*/ 712 w 3696"/>
                  <a:gd name="T11" fmla="*/ 1296 h 1696"/>
                  <a:gd name="T12" fmla="*/ 812 w 3696"/>
                  <a:gd name="T13" fmla="*/ 1260 h 1696"/>
                  <a:gd name="T14" fmla="*/ 924 w 3696"/>
                  <a:gd name="T15" fmla="*/ 1212 h 1696"/>
                  <a:gd name="T16" fmla="*/ 1036 w 3696"/>
                  <a:gd name="T17" fmla="*/ 1196 h 1696"/>
                  <a:gd name="T18" fmla="*/ 1176 w 3696"/>
                  <a:gd name="T19" fmla="*/ 1120 h 1696"/>
                  <a:gd name="T20" fmla="*/ 1288 w 3696"/>
                  <a:gd name="T21" fmla="*/ 1088 h 1696"/>
                  <a:gd name="T22" fmla="*/ 1432 w 3696"/>
                  <a:gd name="T23" fmla="*/ 1040 h 1696"/>
                  <a:gd name="T24" fmla="*/ 1544 w 3696"/>
                  <a:gd name="T25" fmla="*/ 992 h 1696"/>
                  <a:gd name="T26" fmla="*/ 1612 w 3696"/>
                  <a:gd name="T27" fmla="*/ 908 h 1696"/>
                  <a:gd name="T28" fmla="*/ 1692 w 3696"/>
                  <a:gd name="T29" fmla="*/ 812 h 1696"/>
                  <a:gd name="T30" fmla="*/ 1820 w 3696"/>
                  <a:gd name="T31" fmla="*/ 748 h 1696"/>
                  <a:gd name="T32" fmla="*/ 1976 w 3696"/>
                  <a:gd name="T33" fmla="*/ 704 h 1696"/>
                  <a:gd name="T34" fmla="*/ 2120 w 3696"/>
                  <a:gd name="T35" fmla="*/ 688 h 1696"/>
                  <a:gd name="T36" fmla="*/ 2232 w 3696"/>
                  <a:gd name="T37" fmla="*/ 624 h 1696"/>
                  <a:gd name="T38" fmla="*/ 2328 w 3696"/>
                  <a:gd name="T39" fmla="*/ 512 h 1696"/>
                  <a:gd name="T40" fmla="*/ 2440 w 3696"/>
                  <a:gd name="T41" fmla="*/ 464 h 1696"/>
                  <a:gd name="T42" fmla="*/ 2565 w 3696"/>
                  <a:gd name="T43" fmla="*/ 455 h 1696"/>
                  <a:gd name="T44" fmla="*/ 2760 w 3696"/>
                  <a:gd name="T45" fmla="*/ 432 h 1696"/>
                  <a:gd name="T46" fmla="*/ 2904 w 3696"/>
                  <a:gd name="T47" fmla="*/ 416 h 1696"/>
                  <a:gd name="T48" fmla="*/ 3032 w 3696"/>
                  <a:gd name="T49" fmla="*/ 336 h 1696"/>
                  <a:gd name="T50" fmla="*/ 3176 w 3696"/>
                  <a:gd name="T51" fmla="*/ 304 h 1696"/>
                  <a:gd name="T52" fmla="*/ 3304 w 3696"/>
                  <a:gd name="T53" fmla="*/ 240 h 1696"/>
                  <a:gd name="T54" fmla="*/ 3416 w 3696"/>
                  <a:gd name="T55" fmla="*/ 112 h 1696"/>
                  <a:gd name="T56" fmla="*/ 3528 w 3696"/>
                  <a:gd name="T57" fmla="*/ 32 h 1696"/>
                  <a:gd name="T58" fmla="*/ 3696 w 3696"/>
                  <a:gd name="T59" fmla="*/ 40 h 1696"/>
                  <a:gd name="T60" fmla="*/ 3528 w 3696"/>
                  <a:gd name="T61" fmla="*/ 112 h 1696"/>
                  <a:gd name="T62" fmla="*/ 3416 w 3696"/>
                  <a:gd name="T63" fmla="*/ 192 h 1696"/>
                  <a:gd name="T64" fmla="*/ 3304 w 3696"/>
                  <a:gd name="T65" fmla="*/ 320 h 1696"/>
                  <a:gd name="T66" fmla="*/ 3176 w 3696"/>
                  <a:gd name="T67" fmla="*/ 384 h 1696"/>
                  <a:gd name="T68" fmla="*/ 3032 w 3696"/>
                  <a:gd name="T69" fmla="*/ 416 h 1696"/>
                  <a:gd name="T70" fmla="*/ 2904 w 3696"/>
                  <a:gd name="T71" fmla="*/ 496 h 1696"/>
                  <a:gd name="T72" fmla="*/ 2760 w 3696"/>
                  <a:gd name="T73" fmla="*/ 512 h 1696"/>
                  <a:gd name="T74" fmla="*/ 2636 w 3696"/>
                  <a:gd name="T75" fmla="*/ 490 h 1696"/>
                  <a:gd name="T76" fmla="*/ 2440 w 3696"/>
                  <a:gd name="T77" fmla="*/ 544 h 1696"/>
                  <a:gd name="T78" fmla="*/ 2328 w 3696"/>
                  <a:gd name="T79" fmla="*/ 592 h 1696"/>
                  <a:gd name="T80" fmla="*/ 2232 w 3696"/>
                  <a:gd name="T81" fmla="*/ 704 h 1696"/>
                  <a:gd name="T82" fmla="*/ 2120 w 3696"/>
                  <a:gd name="T83" fmla="*/ 768 h 1696"/>
                  <a:gd name="T84" fmla="*/ 1976 w 3696"/>
                  <a:gd name="T85" fmla="*/ 784 h 1696"/>
                  <a:gd name="T86" fmla="*/ 1877 w 3696"/>
                  <a:gd name="T87" fmla="*/ 805 h 1696"/>
                  <a:gd name="T88" fmla="*/ 1749 w 3696"/>
                  <a:gd name="T89" fmla="*/ 869 h 1696"/>
                  <a:gd name="T90" fmla="*/ 1669 w 3696"/>
                  <a:gd name="T91" fmla="*/ 965 h 1696"/>
                  <a:gd name="T92" fmla="*/ 1544 w 3696"/>
                  <a:gd name="T93" fmla="*/ 1072 h 1696"/>
                  <a:gd name="T94" fmla="*/ 1432 w 3696"/>
                  <a:gd name="T95" fmla="*/ 1120 h 1696"/>
                  <a:gd name="T96" fmla="*/ 1288 w 3696"/>
                  <a:gd name="T97" fmla="*/ 1168 h 1696"/>
                  <a:gd name="T98" fmla="*/ 1176 w 3696"/>
                  <a:gd name="T99" fmla="*/ 1200 h 1696"/>
                  <a:gd name="T100" fmla="*/ 1093 w 3696"/>
                  <a:gd name="T101" fmla="*/ 1253 h 1696"/>
                  <a:gd name="T102" fmla="*/ 981 w 3696"/>
                  <a:gd name="T103" fmla="*/ 1269 h 1696"/>
                  <a:gd name="T104" fmla="*/ 869 w 3696"/>
                  <a:gd name="T105" fmla="*/ 1317 h 1696"/>
                  <a:gd name="T106" fmla="*/ 712 w 3696"/>
                  <a:gd name="T107" fmla="*/ 1376 h 1696"/>
                  <a:gd name="T108" fmla="*/ 600 w 3696"/>
                  <a:gd name="T109" fmla="*/ 1424 h 1696"/>
                  <a:gd name="T110" fmla="*/ 504 w 3696"/>
                  <a:gd name="T111" fmla="*/ 1456 h 1696"/>
                  <a:gd name="T112" fmla="*/ 444 w 3696"/>
                  <a:gd name="T113" fmla="*/ 1498 h 1696"/>
                  <a:gd name="T114" fmla="*/ 280 w 3696"/>
                  <a:gd name="T115" fmla="*/ 1632 h 1696"/>
                  <a:gd name="T116" fmla="*/ 168 w 3696"/>
                  <a:gd name="T117" fmla="*/ 1680 h 1696"/>
                  <a:gd name="T118" fmla="*/ 0 w 3696"/>
                  <a:gd name="T119" fmla="*/ 165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96" h="1696">
                    <a:moveTo>
                      <a:pt x="40" y="1616"/>
                    </a:moveTo>
                    <a:lnTo>
                      <a:pt x="72" y="1616"/>
                    </a:lnTo>
                    <a:lnTo>
                      <a:pt x="88" y="1616"/>
                    </a:lnTo>
                    <a:lnTo>
                      <a:pt x="60" y="1628"/>
                    </a:lnTo>
                    <a:lnTo>
                      <a:pt x="76" y="1612"/>
                    </a:lnTo>
                    <a:cubicBezTo>
                      <a:pt x="84" y="1605"/>
                      <a:pt x="94" y="1600"/>
                      <a:pt x="104" y="1600"/>
                    </a:cubicBezTo>
                    <a:lnTo>
                      <a:pt x="120" y="1600"/>
                    </a:lnTo>
                    <a:lnTo>
                      <a:pt x="136" y="1600"/>
                    </a:lnTo>
                    <a:lnTo>
                      <a:pt x="152" y="1600"/>
                    </a:lnTo>
                    <a:lnTo>
                      <a:pt x="168" y="1600"/>
                    </a:lnTo>
                    <a:lnTo>
                      <a:pt x="200" y="1600"/>
                    </a:lnTo>
                    <a:lnTo>
                      <a:pt x="216" y="1600"/>
                    </a:lnTo>
                    <a:lnTo>
                      <a:pt x="181" y="1623"/>
                    </a:lnTo>
                    <a:lnTo>
                      <a:pt x="197" y="1591"/>
                    </a:lnTo>
                    <a:cubicBezTo>
                      <a:pt x="203" y="1577"/>
                      <a:pt x="217" y="1568"/>
                      <a:pt x="232" y="1568"/>
                    </a:cubicBezTo>
                    <a:lnTo>
                      <a:pt x="248" y="1568"/>
                    </a:lnTo>
                    <a:lnTo>
                      <a:pt x="220" y="1580"/>
                    </a:lnTo>
                    <a:lnTo>
                      <a:pt x="236" y="1564"/>
                    </a:lnTo>
                    <a:cubicBezTo>
                      <a:pt x="244" y="1557"/>
                      <a:pt x="254" y="1552"/>
                      <a:pt x="264" y="1552"/>
                    </a:cubicBezTo>
                    <a:lnTo>
                      <a:pt x="280" y="1552"/>
                    </a:lnTo>
                    <a:lnTo>
                      <a:pt x="252" y="1564"/>
                    </a:lnTo>
                    <a:lnTo>
                      <a:pt x="268" y="1548"/>
                    </a:lnTo>
                    <a:lnTo>
                      <a:pt x="284" y="1532"/>
                    </a:lnTo>
                    <a:lnTo>
                      <a:pt x="316" y="1500"/>
                    </a:lnTo>
                    <a:lnTo>
                      <a:pt x="332" y="1484"/>
                    </a:lnTo>
                    <a:cubicBezTo>
                      <a:pt x="340" y="1477"/>
                      <a:pt x="350" y="1472"/>
                      <a:pt x="360" y="1472"/>
                    </a:cubicBezTo>
                    <a:lnTo>
                      <a:pt x="376" y="1472"/>
                    </a:lnTo>
                    <a:lnTo>
                      <a:pt x="392" y="1472"/>
                    </a:lnTo>
                    <a:lnTo>
                      <a:pt x="357" y="1495"/>
                    </a:lnTo>
                    <a:lnTo>
                      <a:pt x="373" y="1463"/>
                    </a:lnTo>
                    <a:cubicBezTo>
                      <a:pt x="379" y="1449"/>
                      <a:pt x="393" y="1440"/>
                      <a:pt x="408" y="1440"/>
                    </a:cubicBezTo>
                    <a:lnTo>
                      <a:pt x="424" y="1440"/>
                    </a:lnTo>
                    <a:lnTo>
                      <a:pt x="440" y="1440"/>
                    </a:lnTo>
                    <a:lnTo>
                      <a:pt x="405" y="1463"/>
                    </a:lnTo>
                    <a:lnTo>
                      <a:pt x="421" y="1431"/>
                    </a:lnTo>
                    <a:cubicBezTo>
                      <a:pt x="425" y="1423"/>
                      <a:pt x="431" y="1417"/>
                      <a:pt x="439" y="1413"/>
                    </a:cubicBezTo>
                    <a:lnTo>
                      <a:pt x="471" y="1397"/>
                    </a:lnTo>
                    <a:lnTo>
                      <a:pt x="460" y="1404"/>
                    </a:lnTo>
                    <a:lnTo>
                      <a:pt x="476" y="1388"/>
                    </a:lnTo>
                    <a:cubicBezTo>
                      <a:pt x="484" y="1381"/>
                      <a:pt x="494" y="1376"/>
                      <a:pt x="504" y="1376"/>
                    </a:cubicBezTo>
                    <a:lnTo>
                      <a:pt x="520" y="1376"/>
                    </a:lnTo>
                    <a:lnTo>
                      <a:pt x="536" y="1376"/>
                    </a:lnTo>
                    <a:lnTo>
                      <a:pt x="508" y="1388"/>
                    </a:lnTo>
                    <a:lnTo>
                      <a:pt x="524" y="1372"/>
                    </a:lnTo>
                    <a:cubicBezTo>
                      <a:pt x="532" y="1365"/>
                      <a:pt x="542" y="1360"/>
                      <a:pt x="552" y="1360"/>
                    </a:cubicBezTo>
                    <a:lnTo>
                      <a:pt x="568" y="1360"/>
                    </a:lnTo>
                    <a:lnTo>
                      <a:pt x="540" y="1372"/>
                    </a:lnTo>
                    <a:lnTo>
                      <a:pt x="556" y="1356"/>
                    </a:lnTo>
                    <a:cubicBezTo>
                      <a:pt x="564" y="1349"/>
                      <a:pt x="574" y="1344"/>
                      <a:pt x="584" y="1344"/>
                    </a:cubicBezTo>
                    <a:lnTo>
                      <a:pt x="600" y="1344"/>
                    </a:lnTo>
                    <a:lnTo>
                      <a:pt x="583" y="1349"/>
                    </a:lnTo>
                    <a:lnTo>
                      <a:pt x="615" y="1333"/>
                    </a:lnTo>
                    <a:cubicBezTo>
                      <a:pt x="620" y="1330"/>
                      <a:pt x="626" y="1328"/>
                      <a:pt x="632" y="1328"/>
                    </a:cubicBezTo>
                    <a:lnTo>
                      <a:pt x="648" y="1328"/>
                    </a:lnTo>
                    <a:lnTo>
                      <a:pt x="613" y="1351"/>
                    </a:lnTo>
                    <a:lnTo>
                      <a:pt x="629" y="1319"/>
                    </a:lnTo>
                    <a:cubicBezTo>
                      <a:pt x="635" y="1305"/>
                      <a:pt x="649" y="1296"/>
                      <a:pt x="664" y="1296"/>
                    </a:cubicBezTo>
                    <a:lnTo>
                      <a:pt x="680" y="1296"/>
                    </a:lnTo>
                    <a:lnTo>
                      <a:pt x="696" y="1296"/>
                    </a:lnTo>
                    <a:lnTo>
                      <a:pt x="712" y="1296"/>
                    </a:lnTo>
                    <a:lnTo>
                      <a:pt x="728" y="1296"/>
                    </a:lnTo>
                    <a:lnTo>
                      <a:pt x="744" y="1296"/>
                    </a:lnTo>
                    <a:lnTo>
                      <a:pt x="776" y="1296"/>
                    </a:lnTo>
                    <a:lnTo>
                      <a:pt x="792" y="1296"/>
                    </a:lnTo>
                    <a:lnTo>
                      <a:pt x="757" y="1319"/>
                    </a:lnTo>
                    <a:lnTo>
                      <a:pt x="773" y="1287"/>
                    </a:lnTo>
                    <a:cubicBezTo>
                      <a:pt x="779" y="1273"/>
                      <a:pt x="793" y="1264"/>
                      <a:pt x="808" y="1264"/>
                    </a:cubicBezTo>
                    <a:lnTo>
                      <a:pt x="824" y="1264"/>
                    </a:lnTo>
                    <a:lnTo>
                      <a:pt x="796" y="1276"/>
                    </a:lnTo>
                    <a:lnTo>
                      <a:pt x="812" y="1260"/>
                    </a:lnTo>
                    <a:lnTo>
                      <a:pt x="828" y="1244"/>
                    </a:lnTo>
                    <a:cubicBezTo>
                      <a:pt x="836" y="1237"/>
                      <a:pt x="846" y="1232"/>
                      <a:pt x="856" y="1232"/>
                    </a:cubicBezTo>
                    <a:lnTo>
                      <a:pt x="872" y="1232"/>
                    </a:lnTo>
                    <a:lnTo>
                      <a:pt x="844" y="1244"/>
                    </a:lnTo>
                    <a:lnTo>
                      <a:pt x="860" y="1228"/>
                    </a:lnTo>
                    <a:cubicBezTo>
                      <a:pt x="868" y="1221"/>
                      <a:pt x="878" y="1216"/>
                      <a:pt x="888" y="1216"/>
                    </a:cubicBezTo>
                    <a:lnTo>
                      <a:pt x="920" y="1216"/>
                    </a:lnTo>
                    <a:lnTo>
                      <a:pt x="936" y="1216"/>
                    </a:lnTo>
                    <a:lnTo>
                      <a:pt x="908" y="1228"/>
                    </a:lnTo>
                    <a:lnTo>
                      <a:pt x="924" y="1212"/>
                    </a:lnTo>
                    <a:cubicBezTo>
                      <a:pt x="932" y="1205"/>
                      <a:pt x="942" y="1200"/>
                      <a:pt x="952" y="1200"/>
                    </a:cubicBezTo>
                    <a:lnTo>
                      <a:pt x="968" y="1200"/>
                    </a:lnTo>
                    <a:lnTo>
                      <a:pt x="984" y="1200"/>
                    </a:lnTo>
                    <a:lnTo>
                      <a:pt x="1000" y="1200"/>
                    </a:lnTo>
                    <a:lnTo>
                      <a:pt x="1016" y="1200"/>
                    </a:lnTo>
                    <a:lnTo>
                      <a:pt x="988" y="1212"/>
                    </a:lnTo>
                    <a:lnTo>
                      <a:pt x="1004" y="1196"/>
                    </a:lnTo>
                    <a:cubicBezTo>
                      <a:pt x="1012" y="1189"/>
                      <a:pt x="1022" y="1184"/>
                      <a:pt x="1032" y="1184"/>
                    </a:cubicBezTo>
                    <a:lnTo>
                      <a:pt x="1064" y="1184"/>
                    </a:lnTo>
                    <a:lnTo>
                      <a:pt x="1036" y="1196"/>
                    </a:lnTo>
                    <a:lnTo>
                      <a:pt x="1052" y="1180"/>
                    </a:lnTo>
                    <a:lnTo>
                      <a:pt x="1045" y="1191"/>
                    </a:lnTo>
                    <a:lnTo>
                      <a:pt x="1061" y="1159"/>
                    </a:lnTo>
                    <a:cubicBezTo>
                      <a:pt x="1063" y="1155"/>
                      <a:pt x="1065" y="1151"/>
                      <a:pt x="1068" y="1148"/>
                    </a:cubicBezTo>
                    <a:lnTo>
                      <a:pt x="1084" y="1132"/>
                    </a:lnTo>
                    <a:cubicBezTo>
                      <a:pt x="1092" y="1125"/>
                      <a:pt x="1102" y="1120"/>
                      <a:pt x="1112" y="1120"/>
                    </a:cubicBezTo>
                    <a:lnTo>
                      <a:pt x="1128" y="1120"/>
                    </a:lnTo>
                    <a:lnTo>
                      <a:pt x="1144" y="1120"/>
                    </a:lnTo>
                    <a:lnTo>
                      <a:pt x="1160" y="1120"/>
                    </a:lnTo>
                    <a:lnTo>
                      <a:pt x="1176" y="1120"/>
                    </a:lnTo>
                    <a:lnTo>
                      <a:pt x="1208" y="1120"/>
                    </a:lnTo>
                    <a:lnTo>
                      <a:pt x="1180" y="1132"/>
                    </a:lnTo>
                    <a:lnTo>
                      <a:pt x="1196" y="1116"/>
                    </a:lnTo>
                    <a:cubicBezTo>
                      <a:pt x="1204" y="1109"/>
                      <a:pt x="1214" y="1104"/>
                      <a:pt x="1224" y="1104"/>
                    </a:cubicBezTo>
                    <a:lnTo>
                      <a:pt x="1240" y="1104"/>
                    </a:lnTo>
                    <a:lnTo>
                      <a:pt x="1256" y="1104"/>
                    </a:lnTo>
                    <a:lnTo>
                      <a:pt x="1272" y="1104"/>
                    </a:lnTo>
                    <a:lnTo>
                      <a:pt x="1244" y="1116"/>
                    </a:lnTo>
                    <a:lnTo>
                      <a:pt x="1260" y="1100"/>
                    </a:lnTo>
                    <a:cubicBezTo>
                      <a:pt x="1268" y="1093"/>
                      <a:pt x="1278" y="1088"/>
                      <a:pt x="1288" y="1088"/>
                    </a:cubicBezTo>
                    <a:lnTo>
                      <a:pt x="1304" y="1088"/>
                    </a:lnTo>
                    <a:lnTo>
                      <a:pt x="1320" y="1088"/>
                    </a:lnTo>
                    <a:lnTo>
                      <a:pt x="1352" y="1088"/>
                    </a:lnTo>
                    <a:lnTo>
                      <a:pt x="1368" y="1088"/>
                    </a:lnTo>
                    <a:lnTo>
                      <a:pt x="1384" y="1088"/>
                    </a:lnTo>
                    <a:lnTo>
                      <a:pt x="1347" y="1116"/>
                    </a:lnTo>
                    <a:lnTo>
                      <a:pt x="1363" y="1068"/>
                    </a:lnTo>
                    <a:cubicBezTo>
                      <a:pt x="1368" y="1051"/>
                      <a:pt x="1383" y="1040"/>
                      <a:pt x="1400" y="1040"/>
                    </a:cubicBezTo>
                    <a:lnTo>
                      <a:pt x="1416" y="1040"/>
                    </a:lnTo>
                    <a:lnTo>
                      <a:pt x="1432" y="1040"/>
                    </a:lnTo>
                    <a:lnTo>
                      <a:pt x="1404" y="1052"/>
                    </a:lnTo>
                    <a:lnTo>
                      <a:pt x="1420" y="1036"/>
                    </a:lnTo>
                    <a:cubicBezTo>
                      <a:pt x="1428" y="1029"/>
                      <a:pt x="1438" y="1024"/>
                      <a:pt x="1448" y="1024"/>
                    </a:cubicBezTo>
                    <a:lnTo>
                      <a:pt x="1464" y="1024"/>
                    </a:lnTo>
                    <a:lnTo>
                      <a:pt x="1496" y="1024"/>
                    </a:lnTo>
                    <a:lnTo>
                      <a:pt x="1468" y="1036"/>
                    </a:lnTo>
                    <a:lnTo>
                      <a:pt x="1484" y="1020"/>
                    </a:lnTo>
                    <a:lnTo>
                      <a:pt x="1500" y="1004"/>
                    </a:lnTo>
                    <a:cubicBezTo>
                      <a:pt x="1508" y="997"/>
                      <a:pt x="1518" y="992"/>
                      <a:pt x="1528" y="992"/>
                    </a:cubicBezTo>
                    <a:lnTo>
                      <a:pt x="1544" y="992"/>
                    </a:lnTo>
                    <a:lnTo>
                      <a:pt x="1560" y="992"/>
                    </a:lnTo>
                    <a:lnTo>
                      <a:pt x="1525" y="1015"/>
                    </a:lnTo>
                    <a:lnTo>
                      <a:pt x="1541" y="983"/>
                    </a:lnTo>
                    <a:cubicBezTo>
                      <a:pt x="1547" y="969"/>
                      <a:pt x="1561" y="960"/>
                      <a:pt x="1576" y="960"/>
                    </a:cubicBezTo>
                    <a:lnTo>
                      <a:pt x="1592" y="960"/>
                    </a:lnTo>
                    <a:lnTo>
                      <a:pt x="1564" y="972"/>
                    </a:lnTo>
                    <a:lnTo>
                      <a:pt x="1580" y="956"/>
                    </a:lnTo>
                    <a:lnTo>
                      <a:pt x="1575" y="962"/>
                    </a:lnTo>
                    <a:lnTo>
                      <a:pt x="1607" y="914"/>
                    </a:lnTo>
                    <a:cubicBezTo>
                      <a:pt x="1609" y="912"/>
                      <a:pt x="1610" y="910"/>
                      <a:pt x="1612" y="908"/>
                    </a:cubicBezTo>
                    <a:lnTo>
                      <a:pt x="1628" y="892"/>
                    </a:lnTo>
                    <a:cubicBezTo>
                      <a:pt x="1636" y="885"/>
                      <a:pt x="1646" y="880"/>
                      <a:pt x="1656" y="880"/>
                    </a:cubicBezTo>
                    <a:lnTo>
                      <a:pt x="1672" y="880"/>
                    </a:lnTo>
                    <a:lnTo>
                      <a:pt x="1637" y="903"/>
                    </a:lnTo>
                    <a:lnTo>
                      <a:pt x="1653" y="871"/>
                    </a:lnTo>
                    <a:cubicBezTo>
                      <a:pt x="1659" y="857"/>
                      <a:pt x="1673" y="848"/>
                      <a:pt x="1688" y="848"/>
                    </a:cubicBezTo>
                    <a:lnTo>
                      <a:pt x="1704" y="848"/>
                    </a:lnTo>
                    <a:lnTo>
                      <a:pt x="1667" y="876"/>
                    </a:lnTo>
                    <a:lnTo>
                      <a:pt x="1683" y="828"/>
                    </a:lnTo>
                    <a:cubicBezTo>
                      <a:pt x="1684" y="822"/>
                      <a:pt x="1688" y="817"/>
                      <a:pt x="1692" y="812"/>
                    </a:cubicBezTo>
                    <a:lnTo>
                      <a:pt x="1708" y="796"/>
                    </a:lnTo>
                    <a:cubicBezTo>
                      <a:pt x="1716" y="789"/>
                      <a:pt x="1726" y="784"/>
                      <a:pt x="1736" y="784"/>
                    </a:cubicBezTo>
                    <a:lnTo>
                      <a:pt x="1752" y="784"/>
                    </a:lnTo>
                    <a:lnTo>
                      <a:pt x="1784" y="784"/>
                    </a:lnTo>
                    <a:lnTo>
                      <a:pt x="1800" y="784"/>
                    </a:lnTo>
                    <a:lnTo>
                      <a:pt x="1816" y="784"/>
                    </a:lnTo>
                    <a:lnTo>
                      <a:pt x="1781" y="807"/>
                    </a:lnTo>
                    <a:lnTo>
                      <a:pt x="1797" y="775"/>
                    </a:lnTo>
                    <a:cubicBezTo>
                      <a:pt x="1799" y="771"/>
                      <a:pt x="1801" y="767"/>
                      <a:pt x="1804" y="764"/>
                    </a:cubicBezTo>
                    <a:lnTo>
                      <a:pt x="1820" y="748"/>
                    </a:lnTo>
                    <a:cubicBezTo>
                      <a:pt x="1828" y="741"/>
                      <a:pt x="1838" y="736"/>
                      <a:pt x="1848" y="736"/>
                    </a:cubicBezTo>
                    <a:lnTo>
                      <a:pt x="1864" y="736"/>
                    </a:lnTo>
                    <a:lnTo>
                      <a:pt x="1880" y="736"/>
                    </a:lnTo>
                    <a:lnTo>
                      <a:pt x="1896" y="736"/>
                    </a:lnTo>
                    <a:lnTo>
                      <a:pt x="1928" y="736"/>
                    </a:lnTo>
                    <a:lnTo>
                      <a:pt x="1944" y="736"/>
                    </a:lnTo>
                    <a:lnTo>
                      <a:pt x="1960" y="736"/>
                    </a:lnTo>
                    <a:lnTo>
                      <a:pt x="1925" y="759"/>
                    </a:lnTo>
                    <a:lnTo>
                      <a:pt x="1941" y="727"/>
                    </a:lnTo>
                    <a:cubicBezTo>
                      <a:pt x="1947" y="713"/>
                      <a:pt x="1961" y="704"/>
                      <a:pt x="1976" y="704"/>
                    </a:cubicBezTo>
                    <a:lnTo>
                      <a:pt x="1992" y="704"/>
                    </a:lnTo>
                    <a:lnTo>
                      <a:pt x="2008" y="704"/>
                    </a:lnTo>
                    <a:lnTo>
                      <a:pt x="2024" y="704"/>
                    </a:lnTo>
                    <a:lnTo>
                      <a:pt x="1996" y="716"/>
                    </a:lnTo>
                    <a:lnTo>
                      <a:pt x="2012" y="700"/>
                    </a:lnTo>
                    <a:cubicBezTo>
                      <a:pt x="2020" y="693"/>
                      <a:pt x="2030" y="688"/>
                      <a:pt x="2040" y="688"/>
                    </a:cubicBezTo>
                    <a:lnTo>
                      <a:pt x="2072" y="688"/>
                    </a:lnTo>
                    <a:lnTo>
                      <a:pt x="2088" y="688"/>
                    </a:lnTo>
                    <a:lnTo>
                      <a:pt x="2104" y="688"/>
                    </a:lnTo>
                    <a:lnTo>
                      <a:pt x="2120" y="688"/>
                    </a:lnTo>
                    <a:lnTo>
                      <a:pt x="2136" y="688"/>
                    </a:lnTo>
                    <a:lnTo>
                      <a:pt x="2099" y="716"/>
                    </a:lnTo>
                    <a:lnTo>
                      <a:pt x="2115" y="668"/>
                    </a:lnTo>
                    <a:cubicBezTo>
                      <a:pt x="2120" y="651"/>
                      <a:pt x="2135" y="640"/>
                      <a:pt x="2152" y="640"/>
                    </a:cubicBezTo>
                    <a:lnTo>
                      <a:pt x="2168" y="640"/>
                    </a:lnTo>
                    <a:lnTo>
                      <a:pt x="2184" y="640"/>
                    </a:lnTo>
                    <a:lnTo>
                      <a:pt x="2216" y="640"/>
                    </a:lnTo>
                    <a:lnTo>
                      <a:pt x="2188" y="652"/>
                    </a:lnTo>
                    <a:lnTo>
                      <a:pt x="2204" y="636"/>
                    </a:lnTo>
                    <a:cubicBezTo>
                      <a:pt x="2212" y="629"/>
                      <a:pt x="2222" y="624"/>
                      <a:pt x="2232" y="624"/>
                    </a:cubicBezTo>
                    <a:lnTo>
                      <a:pt x="2248" y="624"/>
                    </a:lnTo>
                    <a:lnTo>
                      <a:pt x="2264" y="624"/>
                    </a:lnTo>
                    <a:lnTo>
                      <a:pt x="2280" y="624"/>
                    </a:lnTo>
                    <a:lnTo>
                      <a:pt x="2245" y="647"/>
                    </a:lnTo>
                    <a:lnTo>
                      <a:pt x="2261" y="615"/>
                    </a:lnTo>
                    <a:cubicBezTo>
                      <a:pt x="2263" y="611"/>
                      <a:pt x="2265" y="607"/>
                      <a:pt x="2268" y="604"/>
                    </a:cubicBezTo>
                    <a:lnTo>
                      <a:pt x="2284" y="588"/>
                    </a:lnTo>
                    <a:lnTo>
                      <a:pt x="2274" y="607"/>
                    </a:lnTo>
                    <a:lnTo>
                      <a:pt x="2290" y="543"/>
                    </a:lnTo>
                    <a:cubicBezTo>
                      <a:pt x="2294" y="525"/>
                      <a:pt x="2310" y="512"/>
                      <a:pt x="2328" y="512"/>
                    </a:cubicBezTo>
                    <a:lnTo>
                      <a:pt x="2360" y="512"/>
                    </a:lnTo>
                    <a:lnTo>
                      <a:pt x="2376" y="512"/>
                    </a:lnTo>
                    <a:lnTo>
                      <a:pt x="2348" y="524"/>
                    </a:lnTo>
                    <a:lnTo>
                      <a:pt x="2364" y="508"/>
                    </a:lnTo>
                    <a:cubicBezTo>
                      <a:pt x="2372" y="501"/>
                      <a:pt x="2382" y="496"/>
                      <a:pt x="2392" y="496"/>
                    </a:cubicBezTo>
                    <a:lnTo>
                      <a:pt x="2408" y="496"/>
                    </a:lnTo>
                    <a:lnTo>
                      <a:pt x="2424" y="496"/>
                    </a:lnTo>
                    <a:lnTo>
                      <a:pt x="2389" y="519"/>
                    </a:lnTo>
                    <a:lnTo>
                      <a:pt x="2405" y="487"/>
                    </a:lnTo>
                    <a:cubicBezTo>
                      <a:pt x="2411" y="473"/>
                      <a:pt x="2425" y="464"/>
                      <a:pt x="2440" y="464"/>
                    </a:cubicBezTo>
                    <a:lnTo>
                      <a:pt x="2456" y="464"/>
                    </a:lnTo>
                    <a:lnTo>
                      <a:pt x="2472" y="464"/>
                    </a:lnTo>
                    <a:lnTo>
                      <a:pt x="2504" y="464"/>
                    </a:lnTo>
                    <a:lnTo>
                      <a:pt x="2520" y="464"/>
                    </a:lnTo>
                    <a:lnTo>
                      <a:pt x="2536" y="464"/>
                    </a:lnTo>
                    <a:lnTo>
                      <a:pt x="2552" y="464"/>
                    </a:lnTo>
                    <a:lnTo>
                      <a:pt x="2568" y="464"/>
                    </a:lnTo>
                    <a:lnTo>
                      <a:pt x="2584" y="464"/>
                    </a:lnTo>
                    <a:lnTo>
                      <a:pt x="2549" y="487"/>
                    </a:lnTo>
                    <a:lnTo>
                      <a:pt x="2565" y="455"/>
                    </a:lnTo>
                    <a:cubicBezTo>
                      <a:pt x="2571" y="441"/>
                      <a:pt x="2585" y="432"/>
                      <a:pt x="2600" y="432"/>
                    </a:cubicBezTo>
                    <a:lnTo>
                      <a:pt x="2616" y="432"/>
                    </a:lnTo>
                    <a:lnTo>
                      <a:pt x="2648" y="432"/>
                    </a:lnTo>
                    <a:lnTo>
                      <a:pt x="2664" y="432"/>
                    </a:lnTo>
                    <a:lnTo>
                      <a:pt x="2680" y="432"/>
                    </a:lnTo>
                    <a:lnTo>
                      <a:pt x="2696" y="432"/>
                    </a:lnTo>
                    <a:lnTo>
                      <a:pt x="2712" y="432"/>
                    </a:lnTo>
                    <a:lnTo>
                      <a:pt x="2728" y="432"/>
                    </a:lnTo>
                    <a:lnTo>
                      <a:pt x="2744" y="432"/>
                    </a:lnTo>
                    <a:lnTo>
                      <a:pt x="2760" y="432"/>
                    </a:lnTo>
                    <a:lnTo>
                      <a:pt x="2792" y="432"/>
                    </a:lnTo>
                    <a:lnTo>
                      <a:pt x="2808" y="432"/>
                    </a:lnTo>
                    <a:lnTo>
                      <a:pt x="2824" y="432"/>
                    </a:lnTo>
                    <a:lnTo>
                      <a:pt x="2840" y="432"/>
                    </a:lnTo>
                    <a:lnTo>
                      <a:pt x="2812" y="444"/>
                    </a:lnTo>
                    <a:lnTo>
                      <a:pt x="2828" y="428"/>
                    </a:lnTo>
                    <a:cubicBezTo>
                      <a:pt x="2836" y="421"/>
                      <a:pt x="2846" y="416"/>
                      <a:pt x="2856" y="416"/>
                    </a:cubicBezTo>
                    <a:lnTo>
                      <a:pt x="2872" y="416"/>
                    </a:lnTo>
                    <a:lnTo>
                      <a:pt x="2888" y="416"/>
                    </a:lnTo>
                    <a:lnTo>
                      <a:pt x="2904" y="416"/>
                    </a:lnTo>
                    <a:lnTo>
                      <a:pt x="2936" y="416"/>
                    </a:lnTo>
                    <a:lnTo>
                      <a:pt x="2952" y="416"/>
                    </a:lnTo>
                    <a:lnTo>
                      <a:pt x="2915" y="444"/>
                    </a:lnTo>
                    <a:lnTo>
                      <a:pt x="2931" y="396"/>
                    </a:lnTo>
                    <a:cubicBezTo>
                      <a:pt x="2931" y="394"/>
                      <a:pt x="2932" y="392"/>
                      <a:pt x="2933" y="391"/>
                    </a:cubicBezTo>
                    <a:lnTo>
                      <a:pt x="2949" y="359"/>
                    </a:lnTo>
                    <a:cubicBezTo>
                      <a:pt x="2955" y="345"/>
                      <a:pt x="2969" y="336"/>
                      <a:pt x="2984" y="336"/>
                    </a:cubicBezTo>
                    <a:lnTo>
                      <a:pt x="3000" y="336"/>
                    </a:lnTo>
                    <a:lnTo>
                      <a:pt x="3016" y="336"/>
                    </a:lnTo>
                    <a:lnTo>
                      <a:pt x="3032" y="336"/>
                    </a:lnTo>
                    <a:lnTo>
                      <a:pt x="3048" y="336"/>
                    </a:lnTo>
                    <a:lnTo>
                      <a:pt x="3020" y="348"/>
                    </a:lnTo>
                    <a:lnTo>
                      <a:pt x="3052" y="316"/>
                    </a:lnTo>
                    <a:cubicBezTo>
                      <a:pt x="3060" y="309"/>
                      <a:pt x="3070" y="304"/>
                      <a:pt x="3080" y="304"/>
                    </a:cubicBezTo>
                    <a:lnTo>
                      <a:pt x="3096" y="304"/>
                    </a:lnTo>
                    <a:lnTo>
                      <a:pt x="3112" y="304"/>
                    </a:lnTo>
                    <a:lnTo>
                      <a:pt x="3128" y="304"/>
                    </a:lnTo>
                    <a:lnTo>
                      <a:pt x="3144" y="304"/>
                    </a:lnTo>
                    <a:lnTo>
                      <a:pt x="3160" y="304"/>
                    </a:lnTo>
                    <a:lnTo>
                      <a:pt x="3176" y="304"/>
                    </a:lnTo>
                    <a:lnTo>
                      <a:pt x="3141" y="327"/>
                    </a:lnTo>
                    <a:lnTo>
                      <a:pt x="3157" y="295"/>
                    </a:lnTo>
                    <a:cubicBezTo>
                      <a:pt x="3159" y="291"/>
                      <a:pt x="3161" y="287"/>
                      <a:pt x="3164" y="284"/>
                    </a:cubicBezTo>
                    <a:lnTo>
                      <a:pt x="3196" y="252"/>
                    </a:lnTo>
                    <a:cubicBezTo>
                      <a:pt x="3204" y="245"/>
                      <a:pt x="3214" y="240"/>
                      <a:pt x="3224" y="240"/>
                    </a:cubicBezTo>
                    <a:lnTo>
                      <a:pt x="3240" y="240"/>
                    </a:lnTo>
                    <a:lnTo>
                      <a:pt x="3256" y="240"/>
                    </a:lnTo>
                    <a:lnTo>
                      <a:pt x="3272" y="240"/>
                    </a:lnTo>
                    <a:lnTo>
                      <a:pt x="3288" y="240"/>
                    </a:lnTo>
                    <a:lnTo>
                      <a:pt x="3304" y="240"/>
                    </a:lnTo>
                    <a:lnTo>
                      <a:pt x="3320" y="240"/>
                    </a:lnTo>
                    <a:lnTo>
                      <a:pt x="3281" y="273"/>
                    </a:lnTo>
                    <a:lnTo>
                      <a:pt x="3297" y="193"/>
                    </a:lnTo>
                    <a:cubicBezTo>
                      <a:pt x="3301" y="174"/>
                      <a:pt x="3317" y="160"/>
                      <a:pt x="3336" y="160"/>
                    </a:cubicBezTo>
                    <a:lnTo>
                      <a:pt x="3368" y="160"/>
                    </a:lnTo>
                    <a:lnTo>
                      <a:pt x="3384" y="160"/>
                    </a:lnTo>
                    <a:lnTo>
                      <a:pt x="3400" y="160"/>
                    </a:lnTo>
                    <a:lnTo>
                      <a:pt x="3363" y="188"/>
                    </a:lnTo>
                    <a:lnTo>
                      <a:pt x="3379" y="140"/>
                    </a:lnTo>
                    <a:cubicBezTo>
                      <a:pt x="3384" y="123"/>
                      <a:pt x="3399" y="112"/>
                      <a:pt x="3416" y="112"/>
                    </a:cubicBezTo>
                    <a:lnTo>
                      <a:pt x="3432" y="112"/>
                    </a:lnTo>
                    <a:lnTo>
                      <a:pt x="3448" y="112"/>
                    </a:lnTo>
                    <a:lnTo>
                      <a:pt x="3413" y="135"/>
                    </a:lnTo>
                    <a:lnTo>
                      <a:pt x="3429" y="103"/>
                    </a:lnTo>
                    <a:cubicBezTo>
                      <a:pt x="3435" y="89"/>
                      <a:pt x="3449" y="80"/>
                      <a:pt x="3464" y="80"/>
                    </a:cubicBezTo>
                    <a:lnTo>
                      <a:pt x="3480" y="80"/>
                    </a:lnTo>
                    <a:lnTo>
                      <a:pt x="3447" y="98"/>
                    </a:lnTo>
                    <a:lnTo>
                      <a:pt x="3479" y="50"/>
                    </a:lnTo>
                    <a:cubicBezTo>
                      <a:pt x="3487" y="39"/>
                      <a:pt x="3499" y="32"/>
                      <a:pt x="3512" y="32"/>
                    </a:cubicBezTo>
                    <a:lnTo>
                      <a:pt x="3528" y="32"/>
                    </a:lnTo>
                    <a:lnTo>
                      <a:pt x="3544" y="32"/>
                    </a:lnTo>
                    <a:lnTo>
                      <a:pt x="3560" y="32"/>
                    </a:lnTo>
                    <a:lnTo>
                      <a:pt x="3525" y="55"/>
                    </a:lnTo>
                    <a:lnTo>
                      <a:pt x="3541" y="23"/>
                    </a:lnTo>
                    <a:cubicBezTo>
                      <a:pt x="3547" y="9"/>
                      <a:pt x="3561" y="0"/>
                      <a:pt x="3576" y="0"/>
                    </a:cubicBezTo>
                    <a:lnTo>
                      <a:pt x="3592" y="0"/>
                    </a:lnTo>
                    <a:lnTo>
                      <a:pt x="3608" y="0"/>
                    </a:lnTo>
                    <a:lnTo>
                      <a:pt x="3624" y="0"/>
                    </a:lnTo>
                    <a:lnTo>
                      <a:pt x="3656" y="0"/>
                    </a:lnTo>
                    <a:cubicBezTo>
                      <a:pt x="3679" y="0"/>
                      <a:pt x="3696" y="18"/>
                      <a:pt x="3696" y="40"/>
                    </a:cubicBezTo>
                    <a:cubicBezTo>
                      <a:pt x="3696" y="63"/>
                      <a:pt x="3679" y="80"/>
                      <a:pt x="3656" y="80"/>
                    </a:cubicBezTo>
                    <a:lnTo>
                      <a:pt x="3624" y="80"/>
                    </a:lnTo>
                    <a:lnTo>
                      <a:pt x="3608" y="80"/>
                    </a:lnTo>
                    <a:lnTo>
                      <a:pt x="3592" y="80"/>
                    </a:lnTo>
                    <a:lnTo>
                      <a:pt x="3576" y="80"/>
                    </a:lnTo>
                    <a:lnTo>
                      <a:pt x="3612" y="58"/>
                    </a:lnTo>
                    <a:lnTo>
                      <a:pt x="3596" y="90"/>
                    </a:lnTo>
                    <a:cubicBezTo>
                      <a:pt x="3589" y="104"/>
                      <a:pt x="3576" y="112"/>
                      <a:pt x="3560" y="112"/>
                    </a:cubicBezTo>
                    <a:lnTo>
                      <a:pt x="3544" y="112"/>
                    </a:lnTo>
                    <a:lnTo>
                      <a:pt x="3528" y="112"/>
                    </a:lnTo>
                    <a:lnTo>
                      <a:pt x="3512" y="112"/>
                    </a:lnTo>
                    <a:lnTo>
                      <a:pt x="3546" y="95"/>
                    </a:lnTo>
                    <a:lnTo>
                      <a:pt x="3514" y="143"/>
                    </a:lnTo>
                    <a:cubicBezTo>
                      <a:pt x="3506" y="154"/>
                      <a:pt x="3494" y="160"/>
                      <a:pt x="3480" y="160"/>
                    </a:cubicBezTo>
                    <a:lnTo>
                      <a:pt x="3464" y="160"/>
                    </a:lnTo>
                    <a:lnTo>
                      <a:pt x="3500" y="138"/>
                    </a:lnTo>
                    <a:lnTo>
                      <a:pt x="3484" y="170"/>
                    </a:lnTo>
                    <a:cubicBezTo>
                      <a:pt x="3477" y="184"/>
                      <a:pt x="3464" y="192"/>
                      <a:pt x="3448" y="192"/>
                    </a:cubicBezTo>
                    <a:lnTo>
                      <a:pt x="3432" y="192"/>
                    </a:lnTo>
                    <a:lnTo>
                      <a:pt x="3416" y="192"/>
                    </a:lnTo>
                    <a:lnTo>
                      <a:pt x="3454" y="165"/>
                    </a:lnTo>
                    <a:lnTo>
                      <a:pt x="3438" y="213"/>
                    </a:lnTo>
                    <a:cubicBezTo>
                      <a:pt x="3433" y="229"/>
                      <a:pt x="3418" y="240"/>
                      <a:pt x="3400" y="240"/>
                    </a:cubicBezTo>
                    <a:lnTo>
                      <a:pt x="3384" y="240"/>
                    </a:lnTo>
                    <a:lnTo>
                      <a:pt x="3368" y="240"/>
                    </a:lnTo>
                    <a:lnTo>
                      <a:pt x="3336" y="240"/>
                    </a:lnTo>
                    <a:lnTo>
                      <a:pt x="3376" y="208"/>
                    </a:lnTo>
                    <a:lnTo>
                      <a:pt x="3360" y="288"/>
                    </a:lnTo>
                    <a:cubicBezTo>
                      <a:pt x="3356" y="307"/>
                      <a:pt x="3340" y="320"/>
                      <a:pt x="3320" y="320"/>
                    </a:cubicBezTo>
                    <a:lnTo>
                      <a:pt x="3304" y="320"/>
                    </a:lnTo>
                    <a:lnTo>
                      <a:pt x="3288" y="320"/>
                    </a:lnTo>
                    <a:lnTo>
                      <a:pt x="3272" y="320"/>
                    </a:lnTo>
                    <a:lnTo>
                      <a:pt x="3256" y="320"/>
                    </a:lnTo>
                    <a:lnTo>
                      <a:pt x="3240" y="320"/>
                    </a:lnTo>
                    <a:lnTo>
                      <a:pt x="3224" y="320"/>
                    </a:lnTo>
                    <a:lnTo>
                      <a:pt x="3253" y="309"/>
                    </a:lnTo>
                    <a:lnTo>
                      <a:pt x="3221" y="341"/>
                    </a:lnTo>
                    <a:lnTo>
                      <a:pt x="3228" y="330"/>
                    </a:lnTo>
                    <a:lnTo>
                      <a:pt x="3212" y="362"/>
                    </a:lnTo>
                    <a:cubicBezTo>
                      <a:pt x="3205" y="376"/>
                      <a:pt x="3192" y="384"/>
                      <a:pt x="3176" y="384"/>
                    </a:cubicBezTo>
                    <a:lnTo>
                      <a:pt x="3160" y="384"/>
                    </a:lnTo>
                    <a:lnTo>
                      <a:pt x="3144" y="384"/>
                    </a:lnTo>
                    <a:lnTo>
                      <a:pt x="3128" y="384"/>
                    </a:lnTo>
                    <a:lnTo>
                      <a:pt x="3112" y="384"/>
                    </a:lnTo>
                    <a:lnTo>
                      <a:pt x="3096" y="384"/>
                    </a:lnTo>
                    <a:lnTo>
                      <a:pt x="3080" y="384"/>
                    </a:lnTo>
                    <a:lnTo>
                      <a:pt x="3109" y="373"/>
                    </a:lnTo>
                    <a:lnTo>
                      <a:pt x="3077" y="405"/>
                    </a:lnTo>
                    <a:cubicBezTo>
                      <a:pt x="3069" y="412"/>
                      <a:pt x="3059" y="416"/>
                      <a:pt x="3048" y="416"/>
                    </a:cubicBezTo>
                    <a:lnTo>
                      <a:pt x="3032" y="416"/>
                    </a:lnTo>
                    <a:lnTo>
                      <a:pt x="3016" y="416"/>
                    </a:lnTo>
                    <a:lnTo>
                      <a:pt x="3000" y="416"/>
                    </a:lnTo>
                    <a:lnTo>
                      <a:pt x="2984" y="416"/>
                    </a:lnTo>
                    <a:lnTo>
                      <a:pt x="3020" y="394"/>
                    </a:lnTo>
                    <a:lnTo>
                      <a:pt x="3004" y="426"/>
                    </a:lnTo>
                    <a:lnTo>
                      <a:pt x="3006" y="421"/>
                    </a:lnTo>
                    <a:lnTo>
                      <a:pt x="2990" y="469"/>
                    </a:lnTo>
                    <a:cubicBezTo>
                      <a:pt x="2985" y="485"/>
                      <a:pt x="2970" y="496"/>
                      <a:pt x="2952" y="496"/>
                    </a:cubicBezTo>
                    <a:lnTo>
                      <a:pt x="2936" y="496"/>
                    </a:lnTo>
                    <a:lnTo>
                      <a:pt x="2904" y="496"/>
                    </a:lnTo>
                    <a:lnTo>
                      <a:pt x="2888" y="496"/>
                    </a:lnTo>
                    <a:lnTo>
                      <a:pt x="2872" y="496"/>
                    </a:lnTo>
                    <a:lnTo>
                      <a:pt x="2856" y="496"/>
                    </a:lnTo>
                    <a:lnTo>
                      <a:pt x="2885" y="485"/>
                    </a:lnTo>
                    <a:lnTo>
                      <a:pt x="2869" y="501"/>
                    </a:lnTo>
                    <a:cubicBezTo>
                      <a:pt x="2861" y="508"/>
                      <a:pt x="2851" y="512"/>
                      <a:pt x="2840" y="512"/>
                    </a:cubicBezTo>
                    <a:lnTo>
                      <a:pt x="2824" y="512"/>
                    </a:lnTo>
                    <a:lnTo>
                      <a:pt x="2808" y="512"/>
                    </a:lnTo>
                    <a:lnTo>
                      <a:pt x="2792" y="512"/>
                    </a:lnTo>
                    <a:lnTo>
                      <a:pt x="2760" y="512"/>
                    </a:lnTo>
                    <a:lnTo>
                      <a:pt x="2744" y="512"/>
                    </a:lnTo>
                    <a:lnTo>
                      <a:pt x="2728" y="512"/>
                    </a:lnTo>
                    <a:lnTo>
                      <a:pt x="2712" y="512"/>
                    </a:lnTo>
                    <a:lnTo>
                      <a:pt x="2696" y="512"/>
                    </a:lnTo>
                    <a:lnTo>
                      <a:pt x="2680" y="512"/>
                    </a:lnTo>
                    <a:lnTo>
                      <a:pt x="2664" y="512"/>
                    </a:lnTo>
                    <a:lnTo>
                      <a:pt x="2648" y="512"/>
                    </a:lnTo>
                    <a:lnTo>
                      <a:pt x="2616" y="512"/>
                    </a:lnTo>
                    <a:lnTo>
                      <a:pt x="2600" y="512"/>
                    </a:lnTo>
                    <a:lnTo>
                      <a:pt x="2636" y="490"/>
                    </a:lnTo>
                    <a:lnTo>
                      <a:pt x="2620" y="522"/>
                    </a:lnTo>
                    <a:cubicBezTo>
                      <a:pt x="2613" y="536"/>
                      <a:pt x="2600" y="544"/>
                      <a:pt x="2584" y="544"/>
                    </a:cubicBezTo>
                    <a:lnTo>
                      <a:pt x="2568" y="544"/>
                    </a:lnTo>
                    <a:lnTo>
                      <a:pt x="2552" y="544"/>
                    </a:lnTo>
                    <a:lnTo>
                      <a:pt x="2536" y="544"/>
                    </a:lnTo>
                    <a:lnTo>
                      <a:pt x="2520" y="544"/>
                    </a:lnTo>
                    <a:lnTo>
                      <a:pt x="2504" y="544"/>
                    </a:lnTo>
                    <a:lnTo>
                      <a:pt x="2472" y="544"/>
                    </a:lnTo>
                    <a:lnTo>
                      <a:pt x="2456" y="544"/>
                    </a:lnTo>
                    <a:lnTo>
                      <a:pt x="2440" y="544"/>
                    </a:lnTo>
                    <a:lnTo>
                      <a:pt x="2476" y="522"/>
                    </a:lnTo>
                    <a:lnTo>
                      <a:pt x="2460" y="554"/>
                    </a:lnTo>
                    <a:cubicBezTo>
                      <a:pt x="2453" y="568"/>
                      <a:pt x="2440" y="576"/>
                      <a:pt x="2424" y="576"/>
                    </a:cubicBezTo>
                    <a:lnTo>
                      <a:pt x="2408" y="576"/>
                    </a:lnTo>
                    <a:lnTo>
                      <a:pt x="2392" y="576"/>
                    </a:lnTo>
                    <a:lnTo>
                      <a:pt x="2421" y="565"/>
                    </a:lnTo>
                    <a:lnTo>
                      <a:pt x="2405" y="581"/>
                    </a:lnTo>
                    <a:cubicBezTo>
                      <a:pt x="2397" y="588"/>
                      <a:pt x="2387" y="592"/>
                      <a:pt x="2376" y="592"/>
                    </a:cubicBezTo>
                    <a:lnTo>
                      <a:pt x="2360" y="592"/>
                    </a:lnTo>
                    <a:lnTo>
                      <a:pt x="2328" y="592"/>
                    </a:lnTo>
                    <a:lnTo>
                      <a:pt x="2367" y="562"/>
                    </a:lnTo>
                    <a:lnTo>
                      <a:pt x="2351" y="626"/>
                    </a:lnTo>
                    <a:cubicBezTo>
                      <a:pt x="2350" y="633"/>
                      <a:pt x="2346" y="640"/>
                      <a:pt x="2341" y="645"/>
                    </a:cubicBezTo>
                    <a:lnTo>
                      <a:pt x="2325" y="661"/>
                    </a:lnTo>
                    <a:lnTo>
                      <a:pt x="2332" y="650"/>
                    </a:lnTo>
                    <a:lnTo>
                      <a:pt x="2316" y="682"/>
                    </a:lnTo>
                    <a:cubicBezTo>
                      <a:pt x="2309" y="696"/>
                      <a:pt x="2296" y="704"/>
                      <a:pt x="2280" y="704"/>
                    </a:cubicBezTo>
                    <a:lnTo>
                      <a:pt x="2264" y="704"/>
                    </a:lnTo>
                    <a:lnTo>
                      <a:pt x="2248" y="704"/>
                    </a:lnTo>
                    <a:lnTo>
                      <a:pt x="2232" y="704"/>
                    </a:lnTo>
                    <a:lnTo>
                      <a:pt x="2261" y="693"/>
                    </a:lnTo>
                    <a:lnTo>
                      <a:pt x="2245" y="709"/>
                    </a:lnTo>
                    <a:cubicBezTo>
                      <a:pt x="2237" y="716"/>
                      <a:pt x="2227" y="720"/>
                      <a:pt x="2216" y="720"/>
                    </a:cubicBezTo>
                    <a:lnTo>
                      <a:pt x="2184" y="720"/>
                    </a:lnTo>
                    <a:lnTo>
                      <a:pt x="2168" y="720"/>
                    </a:lnTo>
                    <a:lnTo>
                      <a:pt x="2152" y="720"/>
                    </a:lnTo>
                    <a:lnTo>
                      <a:pt x="2190" y="693"/>
                    </a:lnTo>
                    <a:lnTo>
                      <a:pt x="2174" y="741"/>
                    </a:lnTo>
                    <a:cubicBezTo>
                      <a:pt x="2169" y="757"/>
                      <a:pt x="2154" y="768"/>
                      <a:pt x="2136" y="768"/>
                    </a:cubicBezTo>
                    <a:lnTo>
                      <a:pt x="2120" y="768"/>
                    </a:lnTo>
                    <a:lnTo>
                      <a:pt x="2104" y="768"/>
                    </a:lnTo>
                    <a:lnTo>
                      <a:pt x="2088" y="768"/>
                    </a:lnTo>
                    <a:lnTo>
                      <a:pt x="2072" y="768"/>
                    </a:lnTo>
                    <a:lnTo>
                      <a:pt x="2040" y="768"/>
                    </a:lnTo>
                    <a:lnTo>
                      <a:pt x="2069" y="757"/>
                    </a:lnTo>
                    <a:lnTo>
                      <a:pt x="2053" y="773"/>
                    </a:lnTo>
                    <a:cubicBezTo>
                      <a:pt x="2045" y="780"/>
                      <a:pt x="2035" y="784"/>
                      <a:pt x="2024" y="784"/>
                    </a:cubicBezTo>
                    <a:lnTo>
                      <a:pt x="2008" y="784"/>
                    </a:lnTo>
                    <a:lnTo>
                      <a:pt x="1992" y="784"/>
                    </a:lnTo>
                    <a:lnTo>
                      <a:pt x="1976" y="784"/>
                    </a:lnTo>
                    <a:lnTo>
                      <a:pt x="2012" y="762"/>
                    </a:lnTo>
                    <a:lnTo>
                      <a:pt x="1996" y="794"/>
                    </a:lnTo>
                    <a:cubicBezTo>
                      <a:pt x="1989" y="808"/>
                      <a:pt x="1976" y="816"/>
                      <a:pt x="1960" y="816"/>
                    </a:cubicBezTo>
                    <a:lnTo>
                      <a:pt x="1944" y="816"/>
                    </a:lnTo>
                    <a:lnTo>
                      <a:pt x="1928" y="816"/>
                    </a:lnTo>
                    <a:lnTo>
                      <a:pt x="1896" y="816"/>
                    </a:lnTo>
                    <a:lnTo>
                      <a:pt x="1880" y="816"/>
                    </a:lnTo>
                    <a:lnTo>
                      <a:pt x="1864" y="816"/>
                    </a:lnTo>
                    <a:lnTo>
                      <a:pt x="1848" y="816"/>
                    </a:lnTo>
                    <a:lnTo>
                      <a:pt x="1877" y="805"/>
                    </a:lnTo>
                    <a:lnTo>
                      <a:pt x="1861" y="821"/>
                    </a:lnTo>
                    <a:lnTo>
                      <a:pt x="1868" y="810"/>
                    </a:lnTo>
                    <a:lnTo>
                      <a:pt x="1852" y="842"/>
                    </a:lnTo>
                    <a:cubicBezTo>
                      <a:pt x="1845" y="856"/>
                      <a:pt x="1832" y="864"/>
                      <a:pt x="1816" y="864"/>
                    </a:cubicBezTo>
                    <a:lnTo>
                      <a:pt x="1800" y="864"/>
                    </a:lnTo>
                    <a:lnTo>
                      <a:pt x="1784" y="864"/>
                    </a:lnTo>
                    <a:lnTo>
                      <a:pt x="1752" y="864"/>
                    </a:lnTo>
                    <a:lnTo>
                      <a:pt x="1736" y="864"/>
                    </a:lnTo>
                    <a:lnTo>
                      <a:pt x="1765" y="853"/>
                    </a:lnTo>
                    <a:lnTo>
                      <a:pt x="1749" y="869"/>
                    </a:lnTo>
                    <a:lnTo>
                      <a:pt x="1758" y="853"/>
                    </a:lnTo>
                    <a:lnTo>
                      <a:pt x="1742" y="901"/>
                    </a:lnTo>
                    <a:cubicBezTo>
                      <a:pt x="1737" y="917"/>
                      <a:pt x="1722" y="928"/>
                      <a:pt x="1704" y="928"/>
                    </a:cubicBezTo>
                    <a:lnTo>
                      <a:pt x="1688" y="928"/>
                    </a:lnTo>
                    <a:lnTo>
                      <a:pt x="1724" y="906"/>
                    </a:lnTo>
                    <a:lnTo>
                      <a:pt x="1708" y="938"/>
                    </a:lnTo>
                    <a:cubicBezTo>
                      <a:pt x="1701" y="952"/>
                      <a:pt x="1688" y="960"/>
                      <a:pt x="1672" y="960"/>
                    </a:cubicBezTo>
                    <a:lnTo>
                      <a:pt x="1656" y="960"/>
                    </a:lnTo>
                    <a:lnTo>
                      <a:pt x="1685" y="949"/>
                    </a:lnTo>
                    <a:lnTo>
                      <a:pt x="1669" y="965"/>
                    </a:lnTo>
                    <a:lnTo>
                      <a:pt x="1674" y="959"/>
                    </a:lnTo>
                    <a:lnTo>
                      <a:pt x="1642" y="1007"/>
                    </a:lnTo>
                    <a:cubicBezTo>
                      <a:pt x="1640" y="1009"/>
                      <a:pt x="1639" y="1011"/>
                      <a:pt x="1637" y="1013"/>
                    </a:cubicBezTo>
                    <a:lnTo>
                      <a:pt x="1621" y="1029"/>
                    </a:lnTo>
                    <a:cubicBezTo>
                      <a:pt x="1613" y="1036"/>
                      <a:pt x="1603" y="1040"/>
                      <a:pt x="1592" y="1040"/>
                    </a:cubicBezTo>
                    <a:lnTo>
                      <a:pt x="1576" y="1040"/>
                    </a:lnTo>
                    <a:lnTo>
                      <a:pt x="1612" y="1018"/>
                    </a:lnTo>
                    <a:lnTo>
                      <a:pt x="1596" y="1050"/>
                    </a:lnTo>
                    <a:cubicBezTo>
                      <a:pt x="1589" y="1064"/>
                      <a:pt x="1576" y="1072"/>
                      <a:pt x="1560" y="1072"/>
                    </a:cubicBezTo>
                    <a:lnTo>
                      <a:pt x="1544" y="1072"/>
                    </a:lnTo>
                    <a:lnTo>
                      <a:pt x="1528" y="1072"/>
                    </a:lnTo>
                    <a:lnTo>
                      <a:pt x="1557" y="1061"/>
                    </a:lnTo>
                    <a:lnTo>
                      <a:pt x="1541" y="1077"/>
                    </a:lnTo>
                    <a:lnTo>
                      <a:pt x="1525" y="1093"/>
                    </a:lnTo>
                    <a:cubicBezTo>
                      <a:pt x="1517" y="1100"/>
                      <a:pt x="1507" y="1104"/>
                      <a:pt x="1496" y="1104"/>
                    </a:cubicBezTo>
                    <a:lnTo>
                      <a:pt x="1464" y="1104"/>
                    </a:lnTo>
                    <a:lnTo>
                      <a:pt x="1448" y="1104"/>
                    </a:lnTo>
                    <a:lnTo>
                      <a:pt x="1477" y="1093"/>
                    </a:lnTo>
                    <a:lnTo>
                      <a:pt x="1461" y="1109"/>
                    </a:lnTo>
                    <a:cubicBezTo>
                      <a:pt x="1453" y="1116"/>
                      <a:pt x="1443" y="1120"/>
                      <a:pt x="1432" y="1120"/>
                    </a:cubicBezTo>
                    <a:lnTo>
                      <a:pt x="1416" y="1120"/>
                    </a:lnTo>
                    <a:lnTo>
                      <a:pt x="1400" y="1120"/>
                    </a:lnTo>
                    <a:lnTo>
                      <a:pt x="1438" y="1093"/>
                    </a:lnTo>
                    <a:lnTo>
                      <a:pt x="1422" y="1141"/>
                    </a:lnTo>
                    <a:cubicBezTo>
                      <a:pt x="1417" y="1157"/>
                      <a:pt x="1402" y="1168"/>
                      <a:pt x="1384" y="1168"/>
                    </a:cubicBezTo>
                    <a:lnTo>
                      <a:pt x="1368" y="1168"/>
                    </a:lnTo>
                    <a:lnTo>
                      <a:pt x="1352" y="1168"/>
                    </a:lnTo>
                    <a:lnTo>
                      <a:pt x="1320" y="1168"/>
                    </a:lnTo>
                    <a:lnTo>
                      <a:pt x="1304" y="1168"/>
                    </a:lnTo>
                    <a:lnTo>
                      <a:pt x="1288" y="1168"/>
                    </a:lnTo>
                    <a:lnTo>
                      <a:pt x="1317" y="1157"/>
                    </a:lnTo>
                    <a:lnTo>
                      <a:pt x="1301" y="1173"/>
                    </a:lnTo>
                    <a:cubicBezTo>
                      <a:pt x="1293" y="1180"/>
                      <a:pt x="1283" y="1184"/>
                      <a:pt x="1272" y="1184"/>
                    </a:cubicBezTo>
                    <a:lnTo>
                      <a:pt x="1256" y="1184"/>
                    </a:lnTo>
                    <a:lnTo>
                      <a:pt x="1240" y="1184"/>
                    </a:lnTo>
                    <a:lnTo>
                      <a:pt x="1224" y="1184"/>
                    </a:lnTo>
                    <a:lnTo>
                      <a:pt x="1253" y="1173"/>
                    </a:lnTo>
                    <a:lnTo>
                      <a:pt x="1237" y="1189"/>
                    </a:lnTo>
                    <a:cubicBezTo>
                      <a:pt x="1229" y="1196"/>
                      <a:pt x="1219" y="1200"/>
                      <a:pt x="1208" y="1200"/>
                    </a:cubicBezTo>
                    <a:lnTo>
                      <a:pt x="1176" y="1200"/>
                    </a:lnTo>
                    <a:lnTo>
                      <a:pt x="1160" y="1200"/>
                    </a:lnTo>
                    <a:lnTo>
                      <a:pt x="1144" y="1200"/>
                    </a:lnTo>
                    <a:lnTo>
                      <a:pt x="1128" y="1200"/>
                    </a:lnTo>
                    <a:lnTo>
                      <a:pt x="1112" y="1200"/>
                    </a:lnTo>
                    <a:lnTo>
                      <a:pt x="1141" y="1189"/>
                    </a:lnTo>
                    <a:lnTo>
                      <a:pt x="1125" y="1205"/>
                    </a:lnTo>
                    <a:lnTo>
                      <a:pt x="1132" y="1194"/>
                    </a:lnTo>
                    <a:lnTo>
                      <a:pt x="1116" y="1226"/>
                    </a:lnTo>
                    <a:cubicBezTo>
                      <a:pt x="1114" y="1230"/>
                      <a:pt x="1112" y="1234"/>
                      <a:pt x="1109" y="1237"/>
                    </a:cubicBezTo>
                    <a:lnTo>
                      <a:pt x="1093" y="1253"/>
                    </a:lnTo>
                    <a:cubicBezTo>
                      <a:pt x="1085" y="1260"/>
                      <a:pt x="1075" y="1264"/>
                      <a:pt x="1064" y="1264"/>
                    </a:cubicBezTo>
                    <a:lnTo>
                      <a:pt x="1032" y="1264"/>
                    </a:lnTo>
                    <a:lnTo>
                      <a:pt x="1061" y="1253"/>
                    </a:lnTo>
                    <a:lnTo>
                      <a:pt x="1045" y="1269"/>
                    </a:lnTo>
                    <a:cubicBezTo>
                      <a:pt x="1037" y="1276"/>
                      <a:pt x="1027" y="1280"/>
                      <a:pt x="1016" y="1280"/>
                    </a:cubicBezTo>
                    <a:lnTo>
                      <a:pt x="1000" y="1280"/>
                    </a:lnTo>
                    <a:lnTo>
                      <a:pt x="984" y="1280"/>
                    </a:lnTo>
                    <a:lnTo>
                      <a:pt x="968" y="1280"/>
                    </a:lnTo>
                    <a:lnTo>
                      <a:pt x="952" y="1280"/>
                    </a:lnTo>
                    <a:lnTo>
                      <a:pt x="981" y="1269"/>
                    </a:lnTo>
                    <a:lnTo>
                      <a:pt x="965" y="1285"/>
                    </a:lnTo>
                    <a:cubicBezTo>
                      <a:pt x="957" y="1292"/>
                      <a:pt x="947" y="1296"/>
                      <a:pt x="936" y="1296"/>
                    </a:cubicBezTo>
                    <a:lnTo>
                      <a:pt x="920" y="1296"/>
                    </a:lnTo>
                    <a:lnTo>
                      <a:pt x="888" y="1296"/>
                    </a:lnTo>
                    <a:lnTo>
                      <a:pt x="917" y="1285"/>
                    </a:lnTo>
                    <a:lnTo>
                      <a:pt x="901" y="1301"/>
                    </a:lnTo>
                    <a:cubicBezTo>
                      <a:pt x="893" y="1308"/>
                      <a:pt x="883" y="1312"/>
                      <a:pt x="872" y="1312"/>
                    </a:cubicBezTo>
                    <a:lnTo>
                      <a:pt x="856" y="1312"/>
                    </a:lnTo>
                    <a:lnTo>
                      <a:pt x="885" y="1301"/>
                    </a:lnTo>
                    <a:lnTo>
                      <a:pt x="869" y="1317"/>
                    </a:lnTo>
                    <a:lnTo>
                      <a:pt x="853" y="1333"/>
                    </a:lnTo>
                    <a:cubicBezTo>
                      <a:pt x="845" y="1340"/>
                      <a:pt x="835" y="1344"/>
                      <a:pt x="824" y="1344"/>
                    </a:cubicBezTo>
                    <a:lnTo>
                      <a:pt x="808" y="1344"/>
                    </a:lnTo>
                    <a:lnTo>
                      <a:pt x="844" y="1322"/>
                    </a:lnTo>
                    <a:lnTo>
                      <a:pt x="828" y="1354"/>
                    </a:lnTo>
                    <a:cubicBezTo>
                      <a:pt x="821" y="1368"/>
                      <a:pt x="808" y="1376"/>
                      <a:pt x="792" y="1376"/>
                    </a:cubicBezTo>
                    <a:lnTo>
                      <a:pt x="776" y="1376"/>
                    </a:lnTo>
                    <a:lnTo>
                      <a:pt x="744" y="1376"/>
                    </a:lnTo>
                    <a:lnTo>
                      <a:pt x="728" y="1376"/>
                    </a:lnTo>
                    <a:lnTo>
                      <a:pt x="712" y="1376"/>
                    </a:lnTo>
                    <a:lnTo>
                      <a:pt x="696" y="1376"/>
                    </a:lnTo>
                    <a:lnTo>
                      <a:pt x="680" y="1376"/>
                    </a:lnTo>
                    <a:lnTo>
                      <a:pt x="664" y="1376"/>
                    </a:lnTo>
                    <a:lnTo>
                      <a:pt x="700" y="1354"/>
                    </a:lnTo>
                    <a:lnTo>
                      <a:pt x="684" y="1386"/>
                    </a:lnTo>
                    <a:cubicBezTo>
                      <a:pt x="677" y="1400"/>
                      <a:pt x="664" y="1408"/>
                      <a:pt x="648" y="1408"/>
                    </a:cubicBezTo>
                    <a:lnTo>
                      <a:pt x="632" y="1408"/>
                    </a:lnTo>
                    <a:lnTo>
                      <a:pt x="650" y="1404"/>
                    </a:lnTo>
                    <a:lnTo>
                      <a:pt x="618" y="1420"/>
                    </a:lnTo>
                    <a:cubicBezTo>
                      <a:pt x="613" y="1423"/>
                      <a:pt x="607" y="1424"/>
                      <a:pt x="600" y="1424"/>
                    </a:cubicBezTo>
                    <a:lnTo>
                      <a:pt x="584" y="1424"/>
                    </a:lnTo>
                    <a:lnTo>
                      <a:pt x="613" y="1413"/>
                    </a:lnTo>
                    <a:lnTo>
                      <a:pt x="597" y="1429"/>
                    </a:lnTo>
                    <a:cubicBezTo>
                      <a:pt x="589" y="1436"/>
                      <a:pt x="579" y="1440"/>
                      <a:pt x="568" y="1440"/>
                    </a:cubicBezTo>
                    <a:lnTo>
                      <a:pt x="552" y="1440"/>
                    </a:lnTo>
                    <a:lnTo>
                      <a:pt x="581" y="1429"/>
                    </a:lnTo>
                    <a:lnTo>
                      <a:pt x="565" y="1445"/>
                    </a:lnTo>
                    <a:cubicBezTo>
                      <a:pt x="557" y="1452"/>
                      <a:pt x="547" y="1456"/>
                      <a:pt x="536" y="1456"/>
                    </a:cubicBezTo>
                    <a:lnTo>
                      <a:pt x="520" y="1456"/>
                    </a:lnTo>
                    <a:lnTo>
                      <a:pt x="504" y="1456"/>
                    </a:lnTo>
                    <a:lnTo>
                      <a:pt x="533" y="1445"/>
                    </a:lnTo>
                    <a:lnTo>
                      <a:pt x="517" y="1461"/>
                    </a:lnTo>
                    <a:cubicBezTo>
                      <a:pt x="514" y="1464"/>
                      <a:pt x="510" y="1466"/>
                      <a:pt x="506" y="1468"/>
                    </a:cubicBezTo>
                    <a:lnTo>
                      <a:pt x="474" y="1484"/>
                    </a:lnTo>
                    <a:lnTo>
                      <a:pt x="492" y="1466"/>
                    </a:lnTo>
                    <a:lnTo>
                      <a:pt x="476" y="1498"/>
                    </a:lnTo>
                    <a:cubicBezTo>
                      <a:pt x="469" y="1512"/>
                      <a:pt x="456" y="1520"/>
                      <a:pt x="440" y="1520"/>
                    </a:cubicBezTo>
                    <a:lnTo>
                      <a:pt x="424" y="1520"/>
                    </a:lnTo>
                    <a:lnTo>
                      <a:pt x="408" y="1520"/>
                    </a:lnTo>
                    <a:lnTo>
                      <a:pt x="444" y="1498"/>
                    </a:lnTo>
                    <a:lnTo>
                      <a:pt x="428" y="1530"/>
                    </a:lnTo>
                    <a:cubicBezTo>
                      <a:pt x="421" y="1544"/>
                      <a:pt x="408" y="1552"/>
                      <a:pt x="392" y="1552"/>
                    </a:cubicBezTo>
                    <a:lnTo>
                      <a:pt x="376" y="1552"/>
                    </a:lnTo>
                    <a:lnTo>
                      <a:pt x="360" y="1552"/>
                    </a:lnTo>
                    <a:lnTo>
                      <a:pt x="389" y="1541"/>
                    </a:lnTo>
                    <a:lnTo>
                      <a:pt x="373" y="1557"/>
                    </a:lnTo>
                    <a:lnTo>
                      <a:pt x="341" y="1589"/>
                    </a:lnTo>
                    <a:lnTo>
                      <a:pt x="325" y="1605"/>
                    </a:lnTo>
                    <a:lnTo>
                      <a:pt x="309" y="1621"/>
                    </a:lnTo>
                    <a:cubicBezTo>
                      <a:pt x="301" y="1628"/>
                      <a:pt x="291" y="1632"/>
                      <a:pt x="280" y="1632"/>
                    </a:cubicBezTo>
                    <a:lnTo>
                      <a:pt x="264" y="1632"/>
                    </a:lnTo>
                    <a:lnTo>
                      <a:pt x="293" y="1621"/>
                    </a:lnTo>
                    <a:lnTo>
                      <a:pt x="277" y="1637"/>
                    </a:lnTo>
                    <a:cubicBezTo>
                      <a:pt x="269" y="1644"/>
                      <a:pt x="259" y="1648"/>
                      <a:pt x="248" y="1648"/>
                    </a:cubicBezTo>
                    <a:lnTo>
                      <a:pt x="232" y="1648"/>
                    </a:lnTo>
                    <a:lnTo>
                      <a:pt x="268" y="1626"/>
                    </a:lnTo>
                    <a:lnTo>
                      <a:pt x="252" y="1658"/>
                    </a:lnTo>
                    <a:cubicBezTo>
                      <a:pt x="245" y="1672"/>
                      <a:pt x="232" y="1680"/>
                      <a:pt x="216" y="1680"/>
                    </a:cubicBezTo>
                    <a:lnTo>
                      <a:pt x="200" y="1680"/>
                    </a:lnTo>
                    <a:lnTo>
                      <a:pt x="168" y="1680"/>
                    </a:lnTo>
                    <a:lnTo>
                      <a:pt x="152" y="1680"/>
                    </a:lnTo>
                    <a:lnTo>
                      <a:pt x="136" y="1680"/>
                    </a:lnTo>
                    <a:lnTo>
                      <a:pt x="120" y="1680"/>
                    </a:lnTo>
                    <a:lnTo>
                      <a:pt x="104" y="1680"/>
                    </a:lnTo>
                    <a:lnTo>
                      <a:pt x="133" y="1669"/>
                    </a:lnTo>
                    <a:lnTo>
                      <a:pt x="117" y="1685"/>
                    </a:lnTo>
                    <a:cubicBezTo>
                      <a:pt x="109" y="1692"/>
                      <a:pt x="99" y="1696"/>
                      <a:pt x="88" y="1696"/>
                    </a:cubicBezTo>
                    <a:lnTo>
                      <a:pt x="72" y="1696"/>
                    </a:lnTo>
                    <a:lnTo>
                      <a:pt x="40" y="1696"/>
                    </a:lnTo>
                    <a:cubicBezTo>
                      <a:pt x="18" y="1696"/>
                      <a:pt x="0" y="1679"/>
                      <a:pt x="0" y="1656"/>
                    </a:cubicBezTo>
                    <a:cubicBezTo>
                      <a:pt x="0" y="1634"/>
                      <a:pt x="18" y="1616"/>
                      <a:pt x="40" y="1616"/>
                    </a:cubicBezTo>
                    <a:close/>
                  </a:path>
                </a:pathLst>
              </a:custGeom>
              <a:grpFill/>
              <a:ln w="6350" cap="flat">
                <a:noFill/>
                <a:prstDash val="solid"/>
                <a:bevel/>
                <a:headEnd/>
                <a:tailEnd/>
              </a:ln>
            </p:spPr>
            <p:txBody>
              <a:bodyPr vert="horz" wrap="square" lIns="91440" tIns="45720" rIns="91440" bIns="45720" numCol="1" anchor="t" anchorCtr="0" compatLnSpc="1">
                <a:prstTxWarp prst="textNoShape">
                  <a:avLst/>
                </a:prstTxWarp>
              </a:bodyPr>
              <a:lstStyle/>
              <a:p>
                <a:endParaRPr lang="en-US" sz="1200" dirty="0">
                  <a:solidFill>
                    <a:srgbClr val="000000"/>
                  </a:solidFill>
                </a:endParaRPr>
              </a:p>
            </p:txBody>
          </p:sp>
          <p:sp>
            <p:nvSpPr>
              <p:cNvPr id="176" name="Freeform 18"/>
              <p:cNvSpPr>
                <a:spLocks/>
              </p:cNvSpPr>
              <p:nvPr/>
            </p:nvSpPr>
            <p:spPr bwMode="auto">
              <a:xfrm>
                <a:off x="8225162" y="2904256"/>
                <a:ext cx="634083" cy="378009"/>
              </a:xfrm>
              <a:custGeom>
                <a:avLst/>
                <a:gdLst>
                  <a:gd name="T0" fmla="*/ 104 w 2416"/>
                  <a:gd name="T1" fmla="*/ 1120 h 1200"/>
                  <a:gd name="T2" fmla="*/ 200 w 2416"/>
                  <a:gd name="T3" fmla="*/ 1120 h 1200"/>
                  <a:gd name="T4" fmla="*/ 280 w 2416"/>
                  <a:gd name="T5" fmla="*/ 1120 h 1200"/>
                  <a:gd name="T6" fmla="*/ 376 w 2416"/>
                  <a:gd name="T7" fmla="*/ 1120 h 1200"/>
                  <a:gd name="T8" fmla="*/ 424 w 2416"/>
                  <a:gd name="T9" fmla="*/ 1072 h 1200"/>
                  <a:gd name="T10" fmla="*/ 520 w 2416"/>
                  <a:gd name="T11" fmla="*/ 1072 h 1200"/>
                  <a:gd name="T12" fmla="*/ 616 w 2416"/>
                  <a:gd name="T13" fmla="*/ 1072 h 1200"/>
                  <a:gd name="T14" fmla="*/ 696 w 2416"/>
                  <a:gd name="T15" fmla="*/ 1072 h 1200"/>
                  <a:gd name="T16" fmla="*/ 738 w 2416"/>
                  <a:gd name="T17" fmla="*/ 1103 h 1200"/>
                  <a:gd name="T18" fmla="*/ 840 w 2416"/>
                  <a:gd name="T19" fmla="*/ 944 h 1200"/>
                  <a:gd name="T20" fmla="*/ 904 w 2416"/>
                  <a:gd name="T21" fmla="*/ 896 h 1200"/>
                  <a:gd name="T22" fmla="*/ 984 w 2416"/>
                  <a:gd name="T23" fmla="*/ 896 h 1200"/>
                  <a:gd name="T24" fmla="*/ 1080 w 2416"/>
                  <a:gd name="T25" fmla="*/ 896 h 1200"/>
                  <a:gd name="T26" fmla="*/ 1128 w 2416"/>
                  <a:gd name="T27" fmla="*/ 816 h 1200"/>
                  <a:gd name="T28" fmla="*/ 1224 w 2416"/>
                  <a:gd name="T29" fmla="*/ 816 h 1200"/>
                  <a:gd name="T30" fmla="*/ 1304 w 2416"/>
                  <a:gd name="T31" fmla="*/ 816 h 1200"/>
                  <a:gd name="T32" fmla="*/ 1368 w 2416"/>
                  <a:gd name="T33" fmla="*/ 736 h 1200"/>
                  <a:gd name="T34" fmla="*/ 1448 w 2416"/>
                  <a:gd name="T35" fmla="*/ 736 h 1200"/>
                  <a:gd name="T36" fmla="*/ 1544 w 2416"/>
                  <a:gd name="T37" fmla="*/ 736 h 1200"/>
                  <a:gd name="T38" fmla="*/ 1592 w 2416"/>
                  <a:gd name="T39" fmla="*/ 656 h 1200"/>
                  <a:gd name="T40" fmla="*/ 1633 w 2416"/>
                  <a:gd name="T41" fmla="*/ 498 h 1200"/>
                  <a:gd name="T42" fmla="*/ 1736 w 2416"/>
                  <a:gd name="T43" fmla="*/ 464 h 1200"/>
                  <a:gd name="T44" fmla="*/ 1832 w 2416"/>
                  <a:gd name="T45" fmla="*/ 464 h 1200"/>
                  <a:gd name="T46" fmla="*/ 1928 w 2416"/>
                  <a:gd name="T47" fmla="*/ 464 h 1200"/>
                  <a:gd name="T48" fmla="*/ 1953 w 2416"/>
                  <a:gd name="T49" fmla="*/ 387 h 1200"/>
                  <a:gd name="T50" fmla="*/ 2024 w 2416"/>
                  <a:gd name="T51" fmla="*/ 240 h 1200"/>
                  <a:gd name="T52" fmla="*/ 2120 w 2416"/>
                  <a:gd name="T53" fmla="*/ 240 h 1200"/>
                  <a:gd name="T54" fmla="*/ 2162 w 2416"/>
                  <a:gd name="T55" fmla="*/ 157 h 1200"/>
                  <a:gd name="T56" fmla="*/ 2248 w 2416"/>
                  <a:gd name="T57" fmla="*/ 0 h 1200"/>
                  <a:gd name="T58" fmla="*/ 2344 w 2416"/>
                  <a:gd name="T59" fmla="*/ 0 h 1200"/>
                  <a:gd name="T60" fmla="*/ 2360 w 2416"/>
                  <a:gd name="T61" fmla="*/ 80 h 1200"/>
                  <a:gd name="T62" fmla="*/ 2264 w 2416"/>
                  <a:gd name="T63" fmla="*/ 80 h 1200"/>
                  <a:gd name="T64" fmla="*/ 2240 w 2416"/>
                  <a:gd name="T65" fmla="*/ 173 h 1200"/>
                  <a:gd name="T66" fmla="*/ 2136 w 2416"/>
                  <a:gd name="T67" fmla="*/ 320 h 1200"/>
                  <a:gd name="T68" fmla="*/ 2056 w 2416"/>
                  <a:gd name="T69" fmla="*/ 320 h 1200"/>
                  <a:gd name="T70" fmla="*/ 1992 w 2416"/>
                  <a:gd name="T71" fmla="*/ 432 h 1200"/>
                  <a:gd name="T72" fmla="*/ 1944 w 2416"/>
                  <a:gd name="T73" fmla="*/ 544 h 1200"/>
                  <a:gd name="T74" fmla="*/ 1848 w 2416"/>
                  <a:gd name="T75" fmla="*/ 544 h 1200"/>
                  <a:gd name="T76" fmla="*/ 1768 w 2416"/>
                  <a:gd name="T77" fmla="*/ 544 h 1200"/>
                  <a:gd name="T78" fmla="*/ 1672 w 2416"/>
                  <a:gd name="T79" fmla="*/ 544 h 1200"/>
                  <a:gd name="T80" fmla="*/ 1624 w 2416"/>
                  <a:gd name="T81" fmla="*/ 736 h 1200"/>
                  <a:gd name="T82" fmla="*/ 1560 w 2416"/>
                  <a:gd name="T83" fmla="*/ 816 h 1200"/>
                  <a:gd name="T84" fmla="*/ 1480 w 2416"/>
                  <a:gd name="T85" fmla="*/ 816 h 1200"/>
                  <a:gd name="T86" fmla="*/ 1384 w 2416"/>
                  <a:gd name="T87" fmla="*/ 816 h 1200"/>
                  <a:gd name="T88" fmla="*/ 1336 w 2416"/>
                  <a:gd name="T89" fmla="*/ 896 h 1200"/>
                  <a:gd name="T90" fmla="*/ 1240 w 2416"/>
                  <a:gd name="T91" fmla="*/ 896 h 1200"/>
                  <a:gd name="T92" fmla="*/ 1144 w 2416"/>
                  <a:gd name="T93" fmla="*/ 896 h 1200"/>
                  <a:gd name="T94" fmla="*/ 1096 w 2416"/>
                  <a:gd name="T95" fmla="*/ 976 h 1200"/>
                  <a:gd name="T96" fmla="*/ 1000 w 2416"/>
                  <a:gd name="T97" fmla="*/ 976 h 1200"/>
                  <a:gd name="T98" fmla="*/ 920 w 2416"/>
                  <a:gd name="T99" fmla="*/ 976 h 1200"/>
                  <a:gd name="T100" fmla="*/ 878 w 2416"/>
                  <a:gd name="T101" fmla="*/ 997 h 1200"/>
                  <a:gd name="T102" fmla="*/ 831 w 2416"/>
                  <a:gd name="T103" fmla="*/ 1058 h 1200"/>
                  <a:gd name="T104" fmla="*/ 712 w 2416"/>
                  <a:gd name="T105" fmla="*/ 1152 h 1200"/>
                  <a:gd name="T106" fmla="*/ 632 w 2416"/>
                  <a:gd name="T107" fmla="*/ 1152 h 1200"/>
                  <a:gd name="T108" fmla="*/ 536 w 2416"/>
                  <a:gd name="T109" fmla="*/ 1152 h 1200"/>
                  <a:gd name="T110" fmla="*/ 440 w 2416"/>
                  <a:gd name="T111" fmla="*/ 1152 h 1200"/>
                  <a:gd name="T112" fmla="*/ 392 w 2416"/>
                  <a:gd name="T113" fmla="*/ 1200 h 1200"/>
                  <a:gd name="T114" fmla="*/ 296 w 2416"/>
                  <a:gd name="T115" fmla="*/ 1200 h 1200"/>
                  <a:gd name="T116" fmla="*/ 216 w 2416"/>
                  <a:gd name="T117" fmla="*/ 1200 h 1200"/>
                  <a:gd name="T118" fmla="*/ 120 w 2416"/>
                  <a:gd name="T119" fmla="*/ 1200 h 1200"/>
                  <a:gd name="T120" fmla="*/ 40 w 2416"/>
                  <a:gd name="T121" fmla="*/ 1200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16" h="1200">
                    <a:moveTo>
                      <a:pt x="40" y="1120"/>
                    </a:moveTo>
                    <a:lnTo>
                      <a:pt x="56" y="1120"/>
                    </a:lnTo>
                    <a:lnTo>
                      <a:pt x="72" y="1120"/>
                    </a:lnTo>
                    <a:lnTo>
                      <a:pt x="88" y="1120"/>
                    </a:lnTo>
                    <a:lnTo>
                      <a:pt x="104" y="1120"/>
                    </a:lnTo>
                    <a:lnTo>
                      <a:pt x="120" y="1120"/>
                    </a:lnTo>
                    <a:lnTo>
                      <a:pt x="136" y="1120"/>
                    </a:lnTo>
                    <a:lnTo>
                      <a:pt x="152" y="1120"/>
                    </a:lnTo>
                    <a:lnTo>
                      <a:pt x="184" y="1120"/>
                    </a:lnTo>
                    <a:lnTo>
                      <a:pt x="200" y="1120"/>
                    </a:lnTo>
                    <a:lnTo>
                      <a:pt x="216" y="1120"/>
                    </a:lnTo>
                    <a:lnTo>
                      <a:pt x="232" y="1120"/>
                    </a:lnTo>
                    <a:lnTo>
                      <a:pt x="248" y="1120"/>
                    </a:lnTo>
                    <a:lnTo>
                      <a:pt x="264" y="1120"/>
                    </a:lnTo>
                    <a:lnTo>
                      <a:pt x="280" y="1120"/>
                    </a:lnTo>
                    <a:lnTo>
                      <a:pt x="296" y="1120"/>
                    </a:lnTo>
                    <a:lnTo>
                      <a:pt x="328" y="1120"/>
                    </a:lnTo>
                    <a:lnTo>
                      <a:pt x="344" y="1120"/>
                    </a:lnTo>
                    <a:lnTo>
                      <a:pt x="360" y="1120"/>
                    </a:lnTo>
                    <a:lnTo>
                      <a:pt x="376" y="1120"/>
                    </a:lnTo>
                    <a:lnTo>
                      <a:pt x="392" y="1120"/>
                    </a:lnTo>
                    <a:lnTo>
                      <a:pt x="408" y="1120"/>
                    </a:lnTo>
                    <a:lnTo>
                      <a:pt x="371" y="1148"/>
                    </a:lnTo>
                    <a:lnTo>
                      <a:pt x="387" y="1100"/>
                    </a:lnTo>
                    <a:cubicBezTo>
                      <a:pt x="392" y="1083"/>
                      <a:pt x="407" y="1072"/>
                      <a:pt x="424" y="1072"/>
                    </a:cubicBezTo>
                    <a:lnTo>
                      <a:pt x="440" y="1072"/>
                    </a:lnTo>
                    <a:lnTo>
                      <a:pt x="472" y="1072"/>
                    </a:lnTo>
                    <a:lnTo>
                      <a:pt x="488" y="1072"/>
                    </a:lnTo>
                    <a:lnTo>
                      <a:pt x="504" y="1072"/>
                    </a:lnTo>
                    <a:lnTo>
                      <a:pt x="520" y="1072"/>
                    </a:lnTo>
                    <a:lnTo>
                      <a:pt x="536" y="1072"/>
                    </a:lnTo>
                    <a:lnTo>
                      <a:pt x="552" y="1072"/>
                    </a:lnTo>
                    <a:lnTo>
                      <a:pt x="568" y="1072"/>
                    </a:lnTo>
                    <a:lnTo>
                      <a:pt x="584" y="1072"/>
                    </a:lnTo>
                    <a:lnTo>
                      <a:pt x="616" y="1072"/>
                    </a:lnTo>
                    <a:lnTo>
                      <a:pt x="632" y="1072"/>
                    </a:lnTo>
                    <a:lnTo>
                      <a:pt x="648" y="1072"/>
                    </a:lnTo>
                    <a:lnTo>
                      <a:pt x="664" y="1072"/>
                    </a:lnTo>
                    <a:lnTo>
                      <a:pt x="680" y="1072"/>
                    </a:lnTo>
                    <a:lnTo>
                      <a:pt x="696" y="1072"/>
                    </a:lnTo>
                    <a:lnTo>
                      <a:pt x="712" y="1072"/>
                    </a:lnTo>
                    <a:lnTo>
                      <a:pt x="728" y="1072"/>
                    </a:lnTo>
                    <a:lnTo>
                      <a:pt x="760" y="1072"/>
                    </a:lnTo>
                    <a:lnTo>
                      <a:pt x="776" y="1072"/>
                    </a:lnTo>
                    <a:lnTo>
                      <a:pt x="738" y="1103"/>
                    </a:lnTo>
                    <a:lnTo>
                      <a:pt x="754" y="1039"/>
                    </a:lnTo>
                    <a:lnTo>
                      <a:pt x="770" y="975"/>
                    </a:lnTo>
                    <a:cubicBezTo>
                      <a:pt x="774" y="957"/>
                      <a:pt x="790" y="944"/>
                      <a:pt x="808" y="944"/>
                    </a:cubicBezTo>
                    <a:lnTo>
                      <a:pt x="824" y="944"/>
                    </a:lnTo>
                    <a:lnTo>
                      <a:pt x="840" y="944"/>
                    </a:lnTo>
                    <a:lnTo>
                      <a:pt x="803" y="972"/>
                    </a:lnTo>
                    <a:lnTo>
                      <a:pt x="819" y="924"/>
                    </a:lnTo>
                    <a:cubicBezTo>
                      <a:pt x="824" y="907"/>
                      <a:pt x="839" y="896"/>
                      <a:pt x="856" y="896"/>
                    </a:cubicBezTo>
                    <a:lnTo>
                      <a:pt x="872" y="896"/>
                    </a:lnTo>
                    <a:lnTo>
                      <a:pt x="904" y="896"/>
                    </a:lnTo>
                    <a:lnTo>
                      <a:pt x="920" y="896"/>
                    </a:lnTo>
                    <a:lnTo>
                      <a:pt x="936" y="896"/>
                    </a:lnTo>
                    <a:lnTo>
                      <a:pt x="952" y="896"/>
                    </a:lnTo>
                    <a:lnTo>
                      <a:pt x="968" y="896"/>
                    </a:lnTo>
                    <a:lnTo>
                      <a:pt x="984" y="896"/>
                    </a:lnTo>
                    <a:lnTo>
                      <a:pt x="1000" y="896"/>
                    </a:lnTo>
                    <a:lnTo>
                      <a:pt x="1016" y="896"/>
                    </a:lnTo>
                    <a:lnTo>
                      <a:pt x="1048" y="896"/>
                    </a:lnTo>
                    <a:lnTo>
                      <a:pt x="1064" y="896"/>
                    </a:lnTo>
                    <a:lnTo>
                      <a:pt x="1080" y="896"/>
                    </a:lnTo>
                    <a:lnTo>
                      <a:pt x="1096" y="896"/>
                    </a:lnTo>
                    <a:lnTo>
                      <a:pt x="1112" y="896"/>
                    </a:lnTo>
                    <a:lnTo>
                      <a:pt x="1073" y="929"/>
                    </a:lnTo>
                    <a:lnTo>
                      <a:pt x="1089" y="849"/>
                    </a:lnTo>
                    <a:cubicBezTo>
                      <a:pt x="1093" y="830"/>
                      <a:pt x="1109" y="816"/>
                      <a:pt x="1128" y="816"/>
                    </a:cubicBezTo>
                    <a:lnTo>
                      <a:pt x="1144" y="816"/>
                    </a:lnTo>
                    <a:lnTo>
                      <a:pt x="1160" y="816"/>
                    </a:lnTo>
                    <a:lnTo>
                      <a:pt x="1192" y="816"/>
                    </a:lnTo>
                    <a:lnTo>
                      <a:pt x="1208" y="816"/>
                    </a:lnTo>
                    <a:lnTo>
                      <a:pt x="1224" y="816"/>
                    </a:lnTo>
                    <a:lnTo>
                      <a:pt x="1240" y="816"/>
                    </a:lnTo>
                    <a:lnTo>
                      <a:pt x="1256" y="816"/>
                    </a:lnTo>
                    <a:lnTo>
                      <a:pt x="1272" y="816"/>
                    </a:lnTo>
                    <a:lnTo>
                      <a:pt x="1288" y="816"/>
                    </a:lnTo>
                    <a:lnTo>
                      <a:pt x="1304" y="816"/>
                    </a:lnTo>
                    <a:lnTo>
                      <a:pt x="1336" y="816"/>
                    </a:lnTo>
                    <a:lnTo>
                      <a:pt x="1297" y="849"/>
                    </a:lnTo>
                    <a:lnTo>
                      <a:pt x="1313" y="769"/>
                    </a:lnTo>
                    <a:cubicBezTo>
                      <a:pt x="1317" y="750"/>
                      <a:pt x="1333" y="736"/>
                      <a:pt x="1352" y="736"/>
                    </a:cubicBezTo>
                    <a:lnTo>
                      <a:pt x="1368" y="736"/>
                    </a:lnTo>
                    <a:lnTo>
                      <a:pt x="1384" y="736"/>
                    </a:lnTo>
                    <a:lnTo>
                      <a:pt x="1400" y="736"/>
                    </a:lnTo>
                    <a:lnTo>
                      <a:pt x="1416" y="736"/>
                    </a:lnTo>
                    <a:lnTo>
                      <a:pt x="1432" y="736"/>
                    </a:lnTo>
                    <a:lnTo>
                      <a:pt x="1448" y="736"/>
                    </a:lnTo>
                    <a:lnTo>
                      <a:pt x="1480" y="736"/>
                    </a:lnTo>
                    <a:lnTo>
                      <a:pt x="1496" y="736"/>
                    </a:lnTo>
                    <a:lnTo>
                      <a:pt x="1512" y="736"/>
                    </a:lnTo>
                    <a:lnTo>
                      <a:pt x="1528" y="736"/>
                    </a:lnTo>
                    <a:lnTo>
                      <a:pt x="1544" y="736"/>
                    </a:lnTo>
                    <a:lnTo>
                      <a:pt x="1560" y="736"/>
                    </a:lnTo>
                    <a:lnTo>
                      <a:pt x="1521" y="769"/>
                    </a:lnTo>
                    <a:lnTo>
                      <a:pt x="1537" y="689"/>
                    </a:lnTo>
                    <a:cubicBezTo>
                      <a:pt x="1541" y="670"/>
                      <a:pt x="1557" y="656"/>
                      <a:pt x="1576" y="656"/>
                    </a:cubicBezTo>
                    <a:lnTo>
                      <a:pt x="1592" y="656"/>
                    </a:lnTo>
                    <a:lnTo>
                      <a:pt x="1624" y="656"/>
                    </a:lnTo>
                    <a:lnTo>
                      <a:pt x="1640" y="656"/>
                    </a:lnTo>
                    <a:lnTo>
                      <a:pt x="1601" y="690"/>
                    </a:lnTo>
                    <a:lnTo>
                      <a:pt x="1617" y="594"/>
                    </a:lnTo>
                    <a:lnTo>
                      <a:pt x="1633" y="498"/>
                    </a:lnTo>
                    <a:cubicBezTo>
                      <a:pt x="1636" y="479"/>
                      <a:pt x="1653" y="464"/>
                      <a:pt x="1672" y="464"/>
                    </a:cubicBezTo>
                    <a:lnTo>
                      <a:pt x="1688" y="464"/>
                    </a:lnTo>
                    <a:lnTo>
                      <a:pt x="1704" y="464"/>
                    </a:lnTo>
                    <a:lnTo>
                      <a:pt x="1720" y="464"/>
                    </a:lnTo>
                    <a:lnTo>
                      <a:pt x="1736" y="464"/>
                    </a:lnTo>
                    <a:lnTo>
                      <a:pt x="1768" y="464"/>
                    </a:lnTo>
                    <a:lnTo>
                      <a:pt x="1784" y="464"/>
                    </a:lnTo>
                    <a:lnTo>
                      <a:pt x="1800" y="464"/>
                    </a:lnTo>
                    <a:lnTo>
                      <a:pt x="1816" y="464"/>
                    </a:lnTo>
                    <a:lnTo>
                      <a:pt x="1832" y="464"/>
                    </a:lnTo>
                    <a:lnTo>
                      <a:pt x="1848" y="464"/>
                    </a:lnTo>
                    <a:lnTo>
                      <a:pt x="1864" y="464"/>
                    </a:lnTo>
                    <a:lnTo>
                      <a:pt x="1880" y="464"/>
                    </a:lnTo>
                    <a:lnTo>
                      <a:pt x="1912" y="464"/>
                    </a:lnTo>
                    <a:lnTo>
                      <a:pt x="1928" y="464"/>
                    </a:lnTo>
                    <a:lnTo>
                      <a:pt x="1944" y="464"/>
                    </a:lnTo>
                    <a:lnTo>
                      <a:pt x="1960" y="464"/>
                    </a:lnTo>
                    <a:lnTo>
                      <a:pt x="1976" y="464"/>
                    </a:lnTo>
                    <a:lnTo>
                      <a:pt x="1937" y="499"/>
                    </a:lnTo>
                    <a:lnTo>
                      <a:pt x="1953" y="387"/>
                    </a:lnTo>
                    <a:cubicBezTo>
                      <a:pt x="1956" y="367"/>
                      <a:pt x="1973" y="352"/>
                      <a:pt x="1992" y="352"/>
                    </a:cubicBezTo>
                    <a:lnTo>
                      <a:pt x="2008" y="352"/>
                    </a:lnTo>
                    <a:lnTo>
                      <a:pt x="1969" y="387"/>
                    </a:lnTo>
                    <a:lnTo>
                      <a:pt x="1985" y="275"/>
                    </a:lnTo>
                    <a:cubicBezTo>
                      <a:pt x="1988" y="255"/>
                      <a:pt x="2005" y="240"/>
                      <a:pt x="2024" y="240"/>
                    </a:cubicBezTo>
                    <a:lnTo>
                      <a:pt x="2056" y="240"/>
                    </a:lnTo>
                    <a:lnTo>
                      <a:pt x="2072" y="240"/>
                    </a:lnTo>
                    <a:lnTo>
                      <a:pt x="2088" y="240"/>
                    </a:lnTo>
                    <a:lnTo>
                      <a:pt x="2104" y="240"/>
                    </a:lnTo>
                    <a:lnTo>
                      <a:pt x="2120" y="240"/>
                    </a:lnTo>
                    <a:lnTo>
                      <a:pt x="2136" y="240"/>
                    </a:lnTo>
                    <a:lnTo>
                      <a:pt x="2152" y="240"/>
                    </a:lnTo>
                    <a:lnTo>
                      <a:pt x="2168" y="240"/>
                    </a:lnTo>
                    <a:lnTo>
                      <a:pt x="2130" y="269"/>
                    </a:lnTo>
                    <a:lnTo>
                      <a:pt x="2162" y="157"/>
                    </a:lnTo>
                    <a:lnTo>
                      <a:pt x="2161" y="164"/>
                    </a:lnTo>
                    <a:lnTo>
                      <a:pt x="2177" y="36"/>
                    </a:lnTo>
                    <a:cubicBezTo>
                      <a:pt x="2179" y="15"/>
                      <a:pt x="2196" y="0"/>
                      <a:pt x="2216" y="0"/>
                    </a:cubicBezTo>
                    <a:lnTo>
                      <a:pt x="2232" y="0"/>
                    </a:lnTo>
                    <a:lnTo>
                      <a:pt x="2248" y="0"/>
                    </a:lnTo>
                    <a:lnTo>
                      <a:pt x="2264" y="0"/>
                    </a:lnTo>
                    <a:lnTo>
                      <a:pt x="2280" y="0"/>
                    </a:lnTo>
                    <a:lnTo>
                      <a:pt x="2296" y="0"/>
                    </a:lnTo>
                    <a:lnTo>
                      <a:pt x="2312" y="0"/>
                    </a:lnTo>
                    <a:lnTo>
                      <a:pt x="2344" y="0"/>
                    </a:lnTo>
                    <a:lnTo>
                      <a:pt x="2360" y="0"/>
                    </a:lnTo>
                    <a:lnTo>
                      <a:pt x="2376" y="0"/>
                    </a:lnTo>
                    <a:cubicBezTo>
                      <a:pt x="2399" y="0"/>
                      <a:pt x="2416" y="18"/>
                      <a:pt x="2416" y="40"/>
                    </a:cubicBezTo>
                    <a:cubicBezTo>
                      <a:pt x="2416" y="63"/>
                      <a:pt x="2399" y="80"/>
                      <a:pt x="2376" y="80"/>
                    </a:cubicBezTo>
                    <a:lnTo>
                      <a:pt x="2360" y="80"/>
                    </a:lnTo>
                    <a:lnTo>
                      <a:pt x="2344" y="80"/>
                    </a:lnTo>
                    <a:lnTo>
                      <a:pt x="2312" y="80"/>
                    </a:lnTo>
                    <a:lnTo>
                      <a:pt x="2296" y="80"/>
                    </a:lnTo>
                    <a:lnTo>
                      <a:pt x="2280" y="80"/>
                    </a:lnTo>
                    <a:lnTo>
                      <a:pt x="2264" y="80"/>
                    </a:lnTo>
                    <a:lnTo>
                      <a:pt x="2248" y="80"/>
                    </a:lnTo>
                    <a:lnTo>
                      <a:pt x="2232" y="80"/>
                    </a:lnTo>
                    <a:lnTo>
                      <a:pt x="2216" y="80"/>
                    </a:lnTo>
                    <a:lnTo>
                      <a:pt x="2256" y="45"/>
                    </a:lnTo>
                    <a:lnTo>
                      <a:pt x="2240" y="173"/>
                    </a:lnTo>
                    <a:cubicBezTo>
                      <a:pt x="2240" y="175"/>
                      <a:pt x="2239" y="177"/>
                      <a:pt x="2239" y="179"/>
                    </a:cubicBezTo>
                    <a:lnTo>
                      <a:pt x="2207" y="291"/>
                    </a:lnTo>
                    <a:cubicBezTo>
                      <a:pt x="2202" y="309"/>
                      <a:pt x="2186" y="320"/>
                      <a:pt x="2168" y="320"/>
                    </a:cubicBezTo>
                    <a:lnTo>
                      <a:pt x="2152" y="320"/>
                    </a:lnTo>
                    <a:lnTo>
                      <a:pt x="2136" y="320"/>
                    </a:lnTo>
                    <a:lnTo>
                      <a:pt x="2120" y="320"/>
                    </a:lnTo>
                    <a:lnTo>
                      <a:pt x="2104" y="320"/>
                    </a:lnTo>
                    <a:lnTo>
                      <a:pt x="2088" y="320"/>
                    </a:lnTo>
                    <a:lnTo>
                      <a:pt x="2072" y="320"/>
                    </a:lnTo>
                    <a:lnTo>
                      <a:pt x="2056" y="320"/>
                    </a:lnTo>
                    <a:lnTo>
                      <a:pt x="2024" y="320"/>
                    </a:lnTo>
                    <a:lnTo>
                      <a:pt x="2064" y="286"/>
                    </a:lnTo>
                    <a:lnTo>
                      <a:pt x="2048" y="398"/>
                    </a:lnTo>
                    <a:cubicBezTo>
                      <a:pt x="2045" y="418"/>
                      <a:pt x="2028" y="432"/>
                      <a:pt x="2008" y="432"/>
                    </a:cubicBezTo>
                    <a:lnTo>
                      <a:pt x="1992" y="432"/>
                    </a:lnTo>
                    <a:lnTo>
                      <a:pt x="2032" y="398"/>
                    </a:lnTo>
                    <a:lnTo>
                      <a:pt x="2016" y="510"/>
                    </a:lnTo>
                    <a:cubicBezTo>
                      <a:pt x="2013" y="530"/>
                      <a:pt x="1996" y="544"/>
                      <a:pt x="1976" y="544"/>
                    </a:cubicBezTo>
                    <a:lnTo>
                      <a:pt x="1960" y="544"/>
                    </a:lnTo>
                    <a:lnTo>
                      <a:pt x="1944" y="544"/>
                    </a:lnTo>
                    <a:lnTo>
                      <a:pt x="1928" y="544"/>
                    </a:lnTo>
                    <a:lnTo>
                      <a:pt x="1912" y="544"/>
                    </a:lnTo>
                    <a:lnTo>
                      <a:pt x="1880" y="544"/>
                    </a:lnTo>
                    <a:lnTo>
                      <a:pt x="1864" y="544"/>
                    </a:lnTo>
                    <a:lnTo>
                      <a:pt x="1848" y="544"/>
                    </a:lnTo>
                    <a:lnTo>
                      <a:pt x="1832" y="544"/>
                    </a:lnTo>
                    <a:lnTo>
                      <a:pt x="1816" y="544"/>
                    </a:lnTo>
                    <a:lnTo>
                      <a:pt x="1800" y="544"/>
                    </a:lnTo>
                    <a:lnTo>
                      <a:pt x="1784" y="544"/>
                    </a:lnTo>
                    <a:lnTo>
                      <a:pt x="1768" y="544"/>
                    </a:lnTo>
                    <a:lnTo>
                      <a:pt x="1736" y="544"/>
                    </a:lnTo>
                    <a:lnTo>
                      <a:pt x="1720" y="544"/>
                    </a:lnTo>
                    <a:lnTo>
                      <a:pt x="1704" y="544"/>
                    </a:lnTo>
                    <a:lnTo>
                      <a:pt x="1688" y="544"/>
                    </a:lnTo>
                    <a:lnTo>
                      <a:pt x="1672" y="544"/>
                    </a:lnTo>
                    <a:lnTo>
                      <a:pt x="1712" y="511"/>
                    </a:lnTo>
                    <a:lnTo>
                      <a:pt x="1696" y="607"/>
                    </a:lnTo>
                    <a:lnTo>
                      <a:pt x="1680" y="703"/>
                    </a:lnTo>
                    <a:cubicBezTo>
                      <a:pt x="1677" y="722"/>
                      <a:pt x="1660" y="736"/>
                      <a:pt x="1640" y="736"/>
                    </a:cubicBezTo>
                    <a:lnTo>
                      <a:pt x="1624" y="736"/>
                    </a:lnTo>
                    <a:lnTo>
                      <a:pt x="1592" y="736"/>
                    </a:lnTo>
                    <a:lnTo>
                      <a:pt x="1576" y="736"/>
                    </a:lnTo>
                    <a:lnTo>
                      <a:pt x="1616" y="704"/>
                    </a:lnTo>
                    <a:lnTo>
                      <a:pt x="1600" y="784"/>
                    </a:lnTo>
                    <a:cubicBezTo>
                      <a:pt x="1596" y="803"/>
                      <a:pt x="1580" y="816"/>
                      <a:pt x="1560" y="816"/>
                    </a:cubicBezTo>
                    <a:lnTo>
                      <a:pt x="1544" y="816"/>
                    </a:lnTo>
                    <a:lnTo>
                      <a:pt x="1528" y="816"/>
                    </a:lnTo>
                    <a:lnTo>
                      <a:pt x="1512" y="816"/>
                    </a:lnTo>
                    <a:lnTo>
                      <a:pt x="1496" y="816"/>
                    </a:lnTo>
                    <a:lnTo>
                      <a:pt x="1480" y="816"/>
                    </a:lnTo>
                    <a:lnTo>
                      <a:pt x="1448" y="816"/>
                    </a:lnTo>
                    <a:lnTo>
                      <a:pt x="1432" y="816"/>
                    </a:lnTo>
                    <a:lnTo>
                      <a:pt x="1416" y="816"/>
                    </a:lnTo>
                    <a:lnTo>
                      <a:pt x="1400" y="816"/>
                    </a:lnTo>
                    <a:lnTo>
                      <a:pt x="1384" y="816"/>
                    </a:lnTo>
                    <a:lnTo>
                      <a:pt x="1368" y="816"/>
                    </a:lnTo>
                    <a:lnTo>
                      <a:pt x="1352" y="816"/>
                    </a:lnTo>
                    <a:lnTo>
                      <a:pt x="1392" y="784"/>
                    </a:lnTo>
                    <a:lnTo>
                      <a:pt x="1376" y="864"/>
                    </a:lnTo>
                    <a:cubicBezTo>
                      <a:pt x="1372" y="883"/>
                      <a:pt x="1356" y="896"/>
                      <a:pt x="1336" y="896"/>
                    </a:cubicBezTo>
                    <a:lnTo>
                      <a:pt x="1304" y="896"/>
                    </a:lnTo>
                    <a:lnTo>
                      <a:pt x="1288" y="896"/>
                    </a:lnTo>
                    <a:lnTo>
                      <a:pt x="1272" y="896"/>
                    </a:lnTo>
                    <a:lnTo>
                      <a:pt x="1256" y="896"/>
                    </a:lnTo>
                    <a:lnTo>
                      <a:pt x="1240" y="896"/>
                    </a:lnTo>
                    <a:lnTo>
                      <a:pt x="1224" y="896"/>
                    </a:lnTo>
                    <a:lnTo>
                      <a:pt x="1208" y="896"/>
                    </a:lnTo>
                    <a:lnTo>
                      <a:pt x="1192" y="896"/>
                    </a:lnTo>
                    <a:lnTo>
                      <a:pt x="1160" y="896"/>
                    </a:lnTo>
                    <a:lnTo>
                      <a:pt x="1144" y="896"/>
                    </a:lnTo>
                    <a:lnTo>
                      <a:pt x="1128" y="896"/>
                    </a:lnTo>
                    <a:lnTo>
                      <a:pt x="1168" y="864"/>
                    </a:lnTo>
                    <a:lnTo>
                      <a:pt x="1152" y="944"/>
                    </a:lnTo>
                    <a:cubicBezTo>
                      <a:pt x="1148" y="963"/>
                      <a:pt x="1132" y="976"/>
                      <a:pt x="1112" y="976"/>
                    </a:cubicBezTo>
                    <a:lnTo>
                      <a:pt x="1096" y="976"/>
                    </a:lnTo>
                    <a:lnTo>
                      <a:pt x="1080" y="976"/>
                    </a:lnTo>
                    <a:lnTo>
                      <a:pt x="1064" y="976"/>
                    </a:lnTo>
                    <a:lnTo>
                      <a:pt x="1048" y="976"/>
                    </a:lnTo>
                    <a:lnTo>
                      <a:pt x="1016" y="976"/>
                    </a:lnTo>
                    <a:lnTo>
                      <a:pt x="1000" y="976"/>
                    </a:lnTo>
                    <a:lnTo>
                      <a:pt x="984" y="976"/>
                    </a:lnTo>
                    <a:lnTo>
                      <a:pt x="968" y="976"/>
                    </a:lnTo>
                    <a:lnTo>
                      <a:pt x="952" y="976"/>
                    </a:lnTo>
                    <a:lnTo>
                      <a:pt x="936" y="976"/>
                    </a:lnTo>
                    <a:lnTo>
                      <a:pt x="920" y="976"/>
                    </a:lnTo>
                    <a:lnTo>
                      <a:pt x="904" y="976"/>
                    </a:lnTo>
                    <a:lnTo>
                      <a:pt x="872" y="976"/>
                    </a:lnTo>
                    <a:lnTo>
                      <a:pt x="856" y="976"/>
                    </a:lnTo>
                    <a:lnTo>
                      <a:pt x="894" y="949"/>
                    </a:lnTo>
                    <a:lnTo>
                      <a:pt x="878" y="997"/>
                    </a:lnTo>
                    <a:cubicBezTo>
                      <a:pt x="873" y="1013"/>
                      <a:pt x="858" y="1024"/>
                      <a:pt x="840" y="1024"/>
                    </a:cubicBezTo>
                    <a:lnTo>
                      <a:pt x="824" y="1024"/>
                    </a:lnTo>
                    <a:lnTo>
                      <a:pt x="808" y="1024"/>
                    </a:lnTo>
                    <a:lnTo>
                      <a:pt x="847" y="994"/>
                    </a:lnTo>
                    <a:lnTo>
                      <a:pt x="831" y="1058"/>
                    </a:lnTo>
                    <a:lnTo>
                      <a:pt x="815" y="1122"/>
                    </a:lnTo>
                    <a:cubicBezTo>
                      <a:pt x="811" y="1140"/>
                      <a:pt x="795" y="1152"/>
                      <a:pt x="776" y="1152"/>
                    </a:cubicBezTo>
                    <a:lnTo>
                      <a:pt x="760" y="1152"/>
                    </a:lnTo>
                    <a:lnTo>
                      <a:pt x="728" y="1152"/>
                    </a:lnTo>
                    <a:lnTo>
                      <a:pt x="712" y="1152"/>
                    </a:lnTo>
                    <a:lnTo>
                      <a:pt x="696" y="1152"/>
                    </a:lnTo>
                    <a:lnTo>
                      <a:pt x="680" y="1152"/>
                    </a:lnTo>
                    <a:lnTo>
                      <a:pt x="664" y="1152"/>
                    </a:lnTo>
                    <a:lnTo>
                      <a:pt x="648" y="1152"/>
                    </a:lnTo>
                    <a:lnTo>
                      <a:pt x="632" y="1152"/>
                    </a:lnTo>
                    <a:lnTo>
                      <a:pt x="616" y="1152"/>
                    </a:lnTo>
                    <a:lnTo>
                      <a:pt x="584" y="1152"/>
                    </a:lnTo>
                    <a:lnTo>
                      <a:pt x="568" y="1152"/>
                    </a:lnTo>
                    <a:lnTo>
                      <a:pt x="552" y="1152"/>
                    </a:lnTo>
                    <a:lnTo>
                      <a:pt x="536" y="1152"/>
                    </a:lnTo>
                    <a:lnTo>
                      <a:pt x="520" y="1152"/>
                    </a:lnTo>
                    <a:lnTo>
                      <a:pt x="504" y="1152"/>
                    </a:lnTo>
                    <a:lnTo>
                      <a:pt x="488" y="1152"/>
                    </a:lnTo>
                    <a:lnTo>
                      <a:pt x="472" y="1152"/>
                    </a:lnTo>
                    <a:lnTo>
                      <a:pt x="440" y="1152"/>
                    </a:lnTo>
                    <a:lnTo>
                      <a:pt x="424" y="1152"/>
                    </a:lnTo>
                    <a:lnTo>
                      <a:pt x="462" y="1125"/>
                    </a:lnTo>
                    <a:lnTo>
                      <a:pt x="446" y="1173"/>
                    </a:lnTo>
                    <a:cubicBezTo>
                      <a:pt x="441" y="1189"/>
                      <a:pt x="426" y="1200"/>
                      <a:pt x="408" y="1200"/>
                    </a:cubicBezTo>
                    <a:lnTo>
                      <a:pt x="392" y="1200"/>
                    </a:lnTo>
                    <a:lnTo>
                      <a:pt x="376" y="1200"/>
                    </a:lnTo>
                    <a:lnTo>
                      <a:pt x="360" y="1200"/>
                    </a:lnTo>
                    <a:lnTo>
                      <a:pt x="344" y="1200"/>
                    </a:lnTo>
                    <a:lnTo>
                      <a:pt x="328" y="1200"/>
                    </a:lnTo>
                    <a:lnTo>
                      <a:pt x="296" y="1200"/>
                    </a:lnTo>
                    <a:lnTo>
                      <a:pt x="280" y="1200"/>
                    </a:lnTo>
                    <a:lnTo>
                      <a:pt x="264" y="1200"/>
                    </a:lnTo>
                    <a:lnTo>
                      <a:pt x="248" y="1200"/>
                    </a:lnTo>
                    <a:lnTo>
                      <a:pt x="232" y="1200"/>
                    </a:lnTo>
                    <a:lnTo>
                      <a:pt x="216" y="1200"/>
                    </a:lnTo>
                    <a:lnTo>
                      <a:pt x="200" y="1200"/>
                    </a:lnTo>
                    <a:lnTo>
                      <a:pt x="184" y="1200"/>
                    </a:lnTo>
                    <a:lnTo>
                      <a:pt x="152" y="1200"/>
                    </a:lnTo>
                    <a:lnTo>
                      <a:pt x="136" y="1200"/>
                    </a:lnTo>
                    <a:lnTo>
                      <a:pt x="120" y="1200"/>
                    </a:lnTo>
                    <a:lnTo>
                      <a:pt x="104" y="1200"/>
                    </a:lnTo>
                    <a:lnTo>
                      <a:pt x="88" y="1200"/>
                    </a:lnTo>
                    <a:lnTo>
                      <a:pt x="72" y="1200"/>
                    </a:lnTo>
                    <a:lnTo>
                      <a:pt x="56" y="1200"/>
                    </a:lnTo>
                    <a:lnTo>
                      <a:pt x="40" y="1200"/>
                    </a:lnTo>
                    <a:cubicBezTo>
                      <a:pt x="18" y="1200"/>
                      <a:pt x="0" y="1183"/>
                      <a:pt x="0" y="1160"/>
                    </a:cubicBezTo>
                    <a:cubicBezTo>
                      <a:pt x="0" y="1138"/>
                      <a:pt x="18" y="1120"/>
                      <a:pt x="40" y="1120"/>
                    </a:cubicBezTo>
                    <a:close/>
                  </a:path>
                </a:pathLst>
              </a:custGeom>
              <a:grpFill/>
              <a:ln w="6350" cap="flat">
                <a:noFill/>
                <a:prstDash val="solid"/>
                <a:bevel/>
                <a:headEnd/>
                <a:tailEnd/>
              </a:ln>
            </p:spPr>
            <p:txBody>
              <a:bodyPr vert="horz" wrap="square" lIns="91440" tIns="45720" rIns="91440" bIns="45720" numCol="1" anchor="t" anchorCtr="0" compatLnSpc="1">
                <a:prstTxWarp prst="textNoShape">
                  <a:avLst/>
                </a:prstTxWarp>
              </a:bodyPr>
              <a:lstStyle/>
              <a:p>
                <a:endParaRPr lang="en-US" sz="1200" dirty="0">
                  <a:solidFill>
                    <a:srgbClr val="000000"/>
                  </a:solidFill>
                </a:endParaRPr>
              </a:p>
            </p:txBody>
          </p:sp>
        </p:grpSp>
        <p:sp>
          <p:nvSpPr>
            <p:cNvPr id="220" name="Freeform 35"/>
            <p:cNvSpPr>
              <a:spLocks noEditPoints="1"/>
            </p:cNvSpPr>
            <p:nvPr/>
          </p:nvSpPr>
          <p:spPr bwMode="auto">
            <a:xfrm>
              <a:off x="7089426" y="1924319"/>
              <a:ext cx="69517" cy="2916127"/>
            </a:xfrm>
            <a:custGeom>
              <a:avLst/>
              <a:gdLst>
                <a:gd name="T0" fmla="*/ 0 w 23"/>
                <a:gd name="T1" fmla="*/ 2243 h 2247"/>
                <a:gd name="T2" fmla="*/ 23 w 23"/>
                <a:gd name="T3" fmla="*/ 2243 h 2247"/>
                <a:gd name="T4" fmla="*/ 23 w 23"/>
                <a:gd name="T5" fmla="*/ 2247 h 2247"/>
                <a:gd name="T6" fmla="*/ 0 w 23"/>
                <a:gd name="T7" fmla="*/ 2247 h 2247"/>
                <a:gd name="T8" fmla="*/ 0 w 23"/>
                <a:gd name="T9" fmla="*/ 2243 h 2247"/>
                <a:gd name="T10" fmla="*/ 0 w 23"/>
                <a:gd name="T11" fmla="*/ 1683 h 2247"/>
                <a:gd name="T12" fmla="*/ 23 w 23"/>
                <a:gd name="T13" fmla="*/ 1683 h 2247"/>
                <a:gd name="T14" fmla="*/ 23 w 23"/>
                <a:gd name="T15" fmla="*/ 1687 h 2247"/>
                <a:gd name="T16" fmla="*/ 0 w 23"/>
                <a:gd name="T17" fmla="*/ 1687 h 2247"/>
                <a:gd name="T18" fmla="*/ 0 w 23"/>
                <a:gd name="T19" fmla="*/ 1683 h 2247"/>
                <a:gd name="T20" fmla="*/ 0 w 23"/>
                <a:gd name="T21" fmla="*/ 1120 h 2247"/>
                <a:gd name="T22" fmla="*/ 23 w 23"/>
                <a:gd name="T23" fmla="*/ 1120 h 2247"/>
                <a:gd name="T24" fmla="*/ 23 w 23"/>
                <a:gd name="T25" fmla="*/ 1124 h 2247"/>
                <a:gd name="T26" fmla="*/ 0 w 23"/>
                <a:gd name="T27" fmla="*/ 1124 h 2247"/>
                <a:gd name="T28" fmla="*/ 0 w 23"/>
                <a:gd name="T29" fmla="*/ 1120 h 2247"/>
                <a:gd name="T30" fmla="*/ 0 w 23"/>
                <a:gd name="T31" fmla="*/ 560 h 2247"/>
                <a:gd name="T32" fmla="*/ 23 w 23"/>
                <a:gd name="T33" fmla="*/ 560 h 2247"/>
                <a:gd name="T34" fmla="*/ 23 w 23"/>
                <a:gd name="T35" fmla="*/ 564 h 2247"/>
                <a:gd name="T36" fmla="*/ 0 w 23"/>
                <a:gd name="T37" fmla="*/ 564 h 2247"/>
                <a:gd name="T38" fmla="*/ 0 w 23"/>
                <a:gd name="T39" fmla="*/ 560 h 2247"/>
                <a:gd name="T40" fmla="*/ 0 w 23"/>
                <a:gd name="T41" fmla="*/ 0 h 2247"/>
                <a:gd name="T42" fmla="*/ 23 w 23"/>
                <a:gd name="T43" fmla="*/ 0 h 2247"/>
                <a:gd name="T44" fmla="*/ 23 w 23"/>
                <a:gd name="T45" fmla="*/ 4 h 2247"/>
                <a:gd name="T46" fmla="*/ 0 w 23"/>
                <a:gd name="T47" fmla="*/ 4 h 2247"/>
                <a:gd name="T48" fmla="*/ 0 w 23"/>
                <a:gd name="T49" fmla="*/ 0 h 2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247">
                  <a:moveTo>
                    <a:pt x="0" y="2243"/>
                  </a:moveTo>
                  <a:lnTo>
                    <a:pt x="23" y="2243"/>
                  </a:lnTo>
                  <a:lnTo>
                    <a:pt x="23" y="2247"/>
                  </a:lnTo>
                  <a:lnTo>
                    <a:pt x="0" y="2247"/>
                  </a:lnTo>
                  <a:lnTo>
                    <a:pt x="0" y="2243"/>
                  </a:lnTo>
                  <a:close/>
                  <a:moveTo>
                    <a:pt x="0" y="1683"/>
                  </a:moveTo>
                  <a:lnTo>
                    <a:pt x="23" y="1683"/>
                  </a:lnTo>
                  <a:lnTo>
                    <a:pt x="23" y="1687"/>
                  </a:lnTo>
                  <a:lnTo>
                    <a:pt x="0" y="1687"/>
                  </a:lnTo>
                  <a:lnTo>
                    <a:pt x="0" y="1683"/>
                  </a:lnTo>
                  <a:close/>
                  <a:moveTo>
                    <a:pt x="0" y="1120"/>
                  </a:moveTo>
                  <a:lnTo>
                    <a:pt x="23" y="1120"/>
                  </a:lnTo>
                  <a:lnTo>
                    <a:pt x="23" y="1124"/>
                  </a:lnTo>
                  <a:lnTo>
                    <a:pt x="0" y="1124"/>
                  </a:lnTo>
                  <a:lnTo>
                    <a:pt x="0" y="1120"/>
                  </a:lnTo>
                  <a:close/>
                  <a:moveTo>
                    <a:pt x="0" y="560"/>
                  </a:moveTo>
                  <a:lnTo>
                    <a:pt x="23" y="560"/>
                  </a:lnTo>
                  <a:lnTo>
                    <a:pt x="23" y="564"/>
                  </a:lnTo>
                  <a:lnTo>
                    <a:pt x="0" y="564"/>
                  </a:lnTo>
                  <a:lnTo>
                    <a:pt x="0" y="560"/>
                  </a:lnTo>
                  <a:close/>
                  <a:moveTo>
                    <a:pt x="0" y="0"/>
                  </a:moveTo>
                  <a:lnTo>
                    <a:pt x="23" y="0"/>
                  </a:lnTo>
                  <a:lnTo>
                    <a:pt x="23" y="4"/>
                  </a:lnTo>
                  <a:lnTo>
                    <a:pt x="0" y="4"/>
                  </a:lnTo>
                  <a:lnTo>
                    <a:pt x="0" y="0"/>
                  </a:lnTo>
                  <a:close/>
                </a:path>
              </a:pathLst>
            </a:custGeom>
            <a:solidFill>
              <a:srgbClr val="868686"/>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sz="1100" dirty="0">
                <a:solidFill>
                  <a:srgbClr val="000000"/>
                </a:solidFill>
              </a:endParaRPr>
            </a:p>
          </p:txBody>
        </p:sp>
      </p:grpSp>
      <p:pic>
        <p:nvPicPr>
          <p:cNvPr id="10" name="Graphic 9" descr="House with solid fill">
            <a:hlinkClick r:id="rId3" action="ppaction://hlinksldjump"/>
            <a:extLst>
              <a:ext uri="{FF2B5EF4-FFF2-40B4-BE49-F238E27FC236}">
                <a16:creationId xmlns:a16="http://schemas.microsoft.com/office/drawing/2014/main" id="{999184D3-4A0D-4930-6ECF-216976EDAB4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13" name="Group 12">
            <a:extLst>
              <a:ext uri="{FF2B5EF4-FFF2-40B4-BE49-F238E27FC236}">
                <a16:creationId xmlns:a16="http://schemas.microsoft.com/office/drawing/2014/main" id="{A472D727-E94B-4137-59F7-1E805A8BF5F3}"/>
              </a:ext>
            </a:extLst>
          </p:cNvPr>
          <p:cNvGrpSpPr/>
          <p:nvPr/>
        </p:nvGrpSpPr>
        <p:grpSpPr>
          <a:xfrm>
            <a:off x="11165465" y="79675"/>
            <a:ext cx="540000" cy="540000"/>
            <a:chOff x="9851494" y="112390"/>
            <a:chExt cx="540000" cy="540000"/>
          </a:xfrm>
        </p:grpSpPr>
        <p:sp>
          <p:nvSpPr>
            <p:cNvPr id="14" name="Oval 13">
              <a:hlinkClick r:id="" action="ppaction://hlinkshowjump?jump=lastslideviewed"/>
              <a:extLst>
                <a:ext uri="{FF2B5EF4-FFF2-40B4-BE49-F238E27FC236}">
                  <a16:creationId xmlns:a16="http://schemas.microsoft.com/office/drawing/2014/main" id="{7180188B-2D6D-F47E-DDE4-4299B00A475D}"/>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15" name="Graphic 14">
              <a:hlinkClick r:id="rId5" action="ppaction://hlinksldjump"/>
              <a:extLst>
                <a:ext uri="{FF2B5EF4-FFF2-40B4-BE49-F238E27FC236}">
                  <a16:creationId xmlns:a16="http://schemas.microsoft.com/office/drawing/2014/main" id="{689E9568-C43F-F2AB-14A6-7FCF1D405003}"/>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Tree>
    <p:extLst>
      <p:ext uri="{BB962C8B-B14F-4D97-AF65-F5344CB8AC3E}">
        <p14:creationId xmlns:p14="http://schemas.microsoft.com/office/powerpoint/2010/main" val="1746489183"/>
      </p:ext>
    </p:extLst>
  </p:cSld>
  <p:clrMapOvr>
    <a:masterClrMapping/>
  </p:clrMapOvr>
  <p:transition>
    <p:fade/>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p:txBody>
          <a:bodyPr/>
          <a:lstStyle/>
          <a:p>
            <a:r>
              <a:rPr lang="en-US" noProof="0" dirty="0"/>
              <a:t>MI Sub-analysis: Objective and Methods </a:t>
            </a:r>
          </a:p>
        </p:txBody>
      </p:sp>
      <p:sp>
        <p:nvSpPr>
          <p:cNvPr id="2" name="Content Placeholder 1">
            <a:extLst>
              <a:ext uri="{FF2B5EF4-FFF2-40B4-BE49-F238E27FC236}">
                <a16:creationId xmlns:a16="http://schemas.microsoft.com/office/drawing/2014/main" id="{55AD5985-443E-1DDA-9D57-2B5474DDFE01}"/>
              </a:ext>
            </a:extLst>
          </p:cNvPr>
          <p:cNvSpPr>
            <a:spLocks noGrp="1"/>
          </p:cNvSpPr>
          <p:nvPr>
            <p:ph sz="quarter" idx="10"/>
          </p:nvPr>
        </p:nvSpPr>
        <p:spPr>
          <a:xfrm>
            <a:off x="367284" y="1371599"/>
            <a:ext cx="11459591" cy="5303419"/>
          </a:xfrm>
        </p:spPr>
        <p:txBody>
          <a:bodyPr/>
          <a:lstStyle/>
          <a:p>
            <a:pPr>
              <a:spcBef>
                <a:spcPts val="600"/>
              </a:spcBef>
              <a:spcAft>
                <a:spcPts val="300"/>
              </a:spcAft>
            </a:pPr>
            <a:r>
              <a:rPr lang="en-US" sz="1800" noProof="0" dirty="0"/>
              <a:t>This prespecified subanalysis of the FOURIER trial evaluated the efficacy of evolocumab in three subgroups</a:t>
            </a:r>
          </a:p>
          <a:p>
            <a:pPr lvl="1">
              <a:spcBef>
                <a:spcPts val="600"/>
              </a:spcBef>
              <a:spcAft>
                <a:spcPts val="300"/>
              </a:spcAft>
            </a:pPr>
            <a:r>
              <a:rPr lang="en-US" sz="1600" noProof="0" dirty="0"/>
              <a:t>Number of prior MIs</a:t>
            </a:r>
          </a:p>
          <a:p>
            <a:pPr lvl="1">
              <a:spcBef>
                <a:spcPts val="600"/>
              </a:spcBef>
              <a:spcAft>
                <a:spcPts val="300"/>
              </a:spcAft>
            </a:pPr>
            <a:r>
              <a:rPr lang="en-US" sz="1600" noProof="0" dirty="0"/>
              <a:t>Timing of prior MIs</a:t>
            </a:r>
          </a:p>
          <a:p>
            <a:pPr lvl="1">
              <a:spcBef>
                <a:spcPts val="600"/>
              </a:spcBef>
              <a:spcAft>
                <a:spcPts val="300"/>
              </a:spcAft>
            </a:pPr>
            <a:r>
              <a:rPr lang="en-US" sz="1600" noProof="0" dirty="0"/>
              <a:t>Presence of residual multivessel cardiovascular disease</a:t>
            </a:r>
          </a:p>
          <a:p>
            <a:pPr>
              <a:spcBef>
                <a:spcPts val="600"/>
              </a:spcBef>
              <a:spcAft>
                <a:spcPts val="300"/>
              </a:spcAft>
            </a:pPr>
            <a:r>
              <a:rPr lang="en-US" sz="1800" noProof="0" dirty="0"/>
              <a:t>22,351 patients from the FOURIER trial with a history of prior MI were included in this prespecified subanalysis </a:t>
            </a:r>
          </a:p>
          <a:p>
            <a:pPr>
              <a:spcBef>
                <a:spcPts val="600"/>
              </a:spcBef>
              <a:spcAft>
                <a:spcPts val="300"/>
              </a:spcAft>
            </a:pPr>
            <a:r>
              <a:rPr lang="en-US" sz="1800" noProof="0" dirty="0"/>
              <a:t>Patients were stratified based on the timing of prior MIs (&lt; 2 years, n = 8,402 [38%]; </a:t>
            </a:r>
            <a:br>
              <a:rPr lang="en-US" sz="1800" noProof="0" dirty="0"/>
            </a:br>
            <a:r>
              <a:rPr lang="en-US" sz="1800" noProof="0" dirty="0"/>
              <a:t>≥ 2 years, n = 13,918 [62%]), the number of prior MIs (≥ 3, n = 1,123 [5%]; ≥ 2, n = 5,285 [24%]; 1, n = 17,047 [76%]), and the presence of coronary disease, defined as ≥ 40% stenosis in </a:t>
            </a:r>
            <a:br>
              <a:rPr lang="en-US" sz="1800" noProof="0" dirty="0"/>
            </a:br>
            <a:r>
              <a:rPr lang="en-US" sz="1800" noProof="0" dirty="0"/>
              <a:t>≥ 2 large vessels (n = 5,618 [25%]) </a:t>
            </a:r>
          </a:p>
          <a:p>
            <a:pPr>
              <a:spcBef>
                <a:spcPts val="600"/>
              </a:spcBef>
              <a:spcAft>
                <a:spcPts val="300"/>
              </a:spcAft>
            </a:pPr>
            <a:r>
              <a:rPr lang="en-US" sz="1800" noProof="0" dirty="0"/>
              <a:t>The relative and absolute risk reductions in major vascular events including the 5-point MACE and </a:t>
            </a:r>
            <a:br>
              <a:rPr lang="en-US" sz="1800" noProof="0" dirty="0"/>
            </a:br>
            <a:r>
              <a:rPr lang="en-US" sz="1800" noProof="0" dirty="0"/>
              <a:t>3-point MACE with evolocumab in these three subgroups were compared </a:t>
            </a:r>
          </a:p>
          <a:p>
            <a:pPr>
              <a:spcBef>
                <a:spcPts val="600"/>
              </a:spcBef>
              <a:spcAft>
                <a:spcPts val="300"/>
              </a:spcAft>
            </a:pPr>
            <a:r>
              <a:rPr lang="en-US" sz="1800" noProof="0" dirty="0"/>
              <a:t>Landmark analyses assessed the risk of cardiovascular outcomes in patients with at least one high-risk feature (n = 13,973 [63%]) and without a high-risk feature (n = 8,343 [37%])</a:t>
            </a:r>
          </a:p>
        </p:txBody>
      </p:sp>
      <p:grpSp>
        <p:nvGrpSpPr>
          <p:cNvPr id="3" name="Group 2">
            <a:extLst>
              <a:ext uri="{FF2B5EF4-FFF2-40B4-BE49-F238E27FC236}">
                <a16:creationId xmlns:a16="http://schemas.microsoft.com/office/drawing/2014/main" id="{5E5B487B-FC2B-A83E-4DE5-1BB23AF515A3}"/>
              </a:ext>
            </a:extLst>
          </p:cNvPr>
          <p:cNvGrpSpPr/>
          <p:nvPr/>
        </p:nvGrpSpPr>
        <p:grpSpPr>
          <a:xfrm>
            <a:off x="11165465" y="70360"/>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63D5EBBD-FE7F-B710-3C28-24B3C723CB42}"/>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3" action="ppaction://hlinksldjump"/>
              <a:extLst>
                <a:ext uri="{FF2B5EF4-FFF2-40B4-BE49-F238E27FC236}">
                  <a16:creationId xmlns:a16="http://schemas.microsoft.com/office/drawing/2014/main" id="{26312A2B-E7E0-994F-57B1-59B76022483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9" name="Graphic 8" descr="House with solid fill">
            <a:hlinkClick r:id="rId5" action="ppaction://hlinksldjump"/>
            <a:extLst>
              <a:ext uri="{FF2B5EF4-FFF2-40B4-BE49-F238E27FC236}">
                <a16:creationId xmlns:a16="http://schemas.microsoft.com/office/drawing/2014/main" id="{DBA006AE-2D7A-16C9-D129-422C1B6BFBD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739457098"/>
      </p:ext>
    </p:extLst>
  </p:cSld>
  <p:clrMapOvr>
    <a:masterClrMapping/>
  </p:clrMapOvr>
  <p:transition>
    <p:fade/>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5E387888-E94F-4A4F-BC9A-32873012DBB3}"/>
              </a:ext>
            </a:extLst>
          </p:cNvPr>
          <p:cNvSpPr>
            <a:spLocks noGrp="1"/>
          </p:cNvSpPr>
          <p:nvPr>
            <p:ph sz="quarter" idx="10"/>
          </p:nvPr>
        </p:nvSpPr>
        <p:spPr/>
        <p:txBody>
          <a:bodyPr/>
          <a:lstStyle/>
          <a:p>
            <a:r>
              <a:rPr lang="en-US" sz="2000" noProof="0" dirty="0"/>
              <a:t>This prespecified secondary analysis sought to evaluate the risks of major adverse cardiovascular events as a function of time from the date of the qualifying MI and determine the effect of evolocumab on cardiovascular outcomes in patients with an MI within 12 months</a:t>
            </a:r>
            <a:endParaRPr lang="en-US" noProof="0" dirty="0"/>
          </a:p>
          <a:p>
            <a:r>
              <a:rPr lang="en-US" noProof="0" dirty="0"/>
              <a:t>Patients with prior MI (N = 22,320) from the FOURIER trial were included in this prespecified secondary analysis</a:t>
            </a:r>
          </a:p>
          <a:p>
            <a:r>
              <a:rPr lang="en-US" noProof="0" dirty="0"/>
              <a:t>Patients were categorized as having a recent MI (from 1 to 12 months prior to randomization) or a remote MI (&gt; 12 months prior to randomization)</a:t>
            </a:r>
            <a:r>
              <a:rPr lang="en-US" noProof="0" dirty="0">
                <a:solidFill>
                  <a:srgbClr val="FF0000"/>
                </a:solidFill>
              </a:rPr>
              <a:t> </a:t>
            </a:r>
          </a:p>
          <a:p>
            <a:r>
              <a:rPr lang="en-US" noProof="0" dirty="0"/>
              <a:t>The risks of the 5-point MACE and 3-point MACE were compared between evolocumab and placebo in patients with recent versus remote MI</a:t>
            </a:r>
          </a:p>
          <a:p>
            <a:r>
              <a:rPr lang="en-US" noProof="0" dirty="0"/>
              <a:t>Data were collected from February 2013 to November 2016 and analyzed between May 2019 and February 2020</a:t>
            </a:r>
          </a:p>
        </p:txBody>
      </p:sp>
      <p:sp>
        <p:nvSpPr>
          <p:cNvPr id="2" name="Title 1">
            <a:extLst>
              <a:ext uri="{FF2B5EF4-FFF2-40B4-BE49-F238E27FC236}">
                <a16:creationId xmlns:a16="http://schemas.microsoft.com/office/drawing/2014/main" id="{D51C3BB7-3EC4-484F-AC74-7917E654252E}"/>
              </a:ext>
            </a:extLst>
          </p:cNvPr>
          <p:cNvSpPr>
            <a:spLocks noGrp="1"/>
          </p:cNvSpPr>
          <p:nvPr>
            <p:ph type="title"/>
          </p:nvPr>
        </p:nvSpPr>
        <p:spPr/>
        <p:txBody>
          <a:bodyPr/>
          <a:lstStyle/>
          <a:p>
            <a:r>
              <a:rPr lang="en-US" noProof="0" dirty="0"/>
              <a:t>Recent MI Sub-analysis: Objective and Methods </a:t>
            </a:r>
          </a:p>
        </p:txBody>
      </p:sp>
      <p:pic>
        <p:nvPicPr>
          <p:cNvPr id="10" name="Graphic 9" descr="House with solid fill">
            <a:hlinkClick r:id="rId3" action="ppaction://hlinksldjump"/>
            <a:extLst>
              <a:ext uri="{FF2B5EF4-FFF2-40B4-BE49-F238E27FC236}">
                <a16:creationId xmlns:a16="http://schemas.microsoft.com/office/drawing/2014/main" id="{B81AFAE3-3010-D183-D2A9-ADA272F82EF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5" name="Group 4">
            <a:extLst>
              <a:ext uri="{FF2B5EF4-FFF2-40B4-BE49-F238E27FC236}">
                <a16:creationId xmlns:a16="http://schemas.microsoft.com/office/drawing/2014/main" id="{EE9452B7-1AAB-0E98-CB0A-4CFAE4C1146D}"/>
              </a:ext>
            </a:extLst>
          </p:cNvPr>
          <p:cNvGrpSpPr/>
          <p:nvPr/>
        </p:nvGrpSpPr>
        <p:grpSpPr>
          <a:xfrm>
            <a:off x="11165465" y="95760"/>
            <a:ext cx="540000" cy="540000"/>
            <a:chOff x="9851494" y="112390"/>
            <a:chExt cx="540000" cy="540000"/>
          </a:xfrm>
        </p:grpSpPr>
        <p:sp>
          <p:nvSpPr>
            <p:cNvPr id="6" name="Oval 5">
              <a:hlinkClick r:id="" action="ppaction://hlinkshowjump?jump=lastslideviewed"/>
              <a:extLst>
                <a:ext uri="{FF2B5EF4-FFF2-40B4-BE49-F238E27FC236}">
                  <a16:creationId xmlns:a16="http://schemas.microsoft.com/office/drawing/2014/main" id="{C1C14BEC-16BD-7970-7502-F8324F0CAACC}"/>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7" name="Graphic 6">
              <a:hlinkClick r:id="rId5" action="ppaction://hlinksldjump"/>
              <a:extLst>
                <a:ext uri="{FF2B5EF4-FFF2-40B4-BE49-F238E27FC236}">
                  <a16:creationId xmlns:a16="http://schemas.microsoft.com/office/drawing/2014/main" id="{3B07FF20-961C-AEC1-451E-EB65C80AE1B9}"/>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Tree>
    <p:extLst>
      <p:ext uri="{BB962C8B-B14F-4D97-AF65-F5344CB8AC3E}">
        <p14:creationId xmlns:p14="http://schemas.microsoft.com/office/powerpoint/2010/main" val="1494156811"/>
      </p:ext>
    </p:extLst>
  </p:cSld>
  <p:clrMapOvr>
    <a:masterClrMapping/>
  </p:clrMapOvr>
  <p:transition>
    <p:fade/>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FD90A936-2100-3B94-648F-BBA125589012}"/>
              </a:ext>
            </a:extLst>
          </p:cNvPr>
          <p:cNvSpPr>
            <a:spLocks noGrp="1"/>
          </p:cNvSpPr>
          <p:nvPr>
            <p:ph sz="quarter" idx="10"/>
          </p:nvPr>
        </p:nvSpPr>
        <p:spPr/>
        <p:txBody>
          <a:bodyPr/>
          <a:lstStyle/>
          <a:p>
            <a:pPr eaLnBrk="1" hangingPunct="1">
              <a:spcBef>
                <a:spcPts val="600"/>
              </a:spcBef>
              <a:spcAft>
                <a:spcPts val="0"/>
              </a:spcAft>
              <a:buClr>
                <a:srgbClr val="007CC2"/>
              </a:buClr>
            </a:pPr>
            <a:r>
              <a:rPr lang="en-US" altLang="en-US" sz="1800" noProof="0" dirty="0">
                <a:solidFill>
                  <a:srgbClr val="000000"/>
                </a:solidFill>
              </a:rPr>
              <a:t>This prespecified subanalysis of the FOURIER trial evaluated the efficacy and safety of evolocumab in patients with diabetes at baseline, and assessed any changes in glycemic parameters or development of NODM</a:t>
            </a:r>
          </a:p>
          <a:p>
            <a:pPr eaLnBrk="1" hangingPunct="1">
              <a:spcBef>
                <a:spcPts val="600"/>
              </a:spcBef>
              <a:spcAft>
                <a:spcPts val="0"/>
              </a:spcAft>
              <a:buClr>
                <a:srgbClr val="007CC2"/>
              </a:buClr>
            </a:pPr>
            <a:r>
              <a:rPr lang="en-US" altLang="en-US" sz="1800" noProof="0" dirty="0">
                <a:solidFill>
                  <a:srgbClr val="000000"/>
                </a:solidFill>
              </a:rPr>
              <a:t>All 27,564 patients in the FOURIER trial were stratified according to diabetic status at baseline </a:t>
            </a:r>
            <a:br>
              <a:rPr lang="en-US" altLang="en-US" sz="1800" noProof="0" dirty="0">
                <a:solidFill>
                  <a:srgbClr val="000000"/>
                </a:solidFill>
              </a:rPr>
            </a:br>
            <a:r>
              <a:rPr lang="en-US" altLang="en-US" sz="1800" noProof="0" dirty="0">
                <a:solidFill>
                  <a:srgbClr val="000000"/>
                </a:solidFill>
              </a:rPr>
              <a:t>(</a:t>
            </a:r>
            <a:r>
              <a:rPr lang="en-US" sz="1800" noProof="0" dirty="0">
                <a:solidFill>
                  <a:srgbClr val="000000"/>
                </a:solidFill>
              </a:rPr>
              <a:t>n = 11,031 [40%] diabetic; n = 16,533 [60%] not diabetic)</a:t>
            </a:r>
          </a:p>
          <a:p>
            <a:pPr eaLnBrk="1" hangingPunct="1">
              <a:spcBef>
                <a:spcPts val="600"/>
              </a:spcBef>
              <a:spcAft>
                <a:spcPts val="0"/>
              </a:spcAft>
              <a:buClr>
                <a:srgbClr val="007CC2"/>
              </a:buClr>
            </a:pPr>
            <a:r>
              <a:rPr lang="en-US" altLang="en-US" sz="1800" noProof="0" dirty="0">
                <a:solidFill>
                  <a:srgbClr val="000000"/>
                </a:solidFill>
              </a:rPr>
              <a:t>Those categorized with diabetes met one of the following criteria:</a:t>
            </a:r>
          </a:p>
          <a:p>
            <a:pPr lvl="1">
              <a:spcBef>
                <a:spcPts val="400"/>
              </a:spcBef>
              <a:spcAft>
                <a:spcPts val="0"/>
              </a:spcAft>
            </a:pPr>
            <a:r>
              <a:rPr lang="en-US" sz="1600" noProof="0" dirty="0"/>
              <a:t>Reported clinical history of diabetes (91% of cases), HbA1c ≥ 6.5%, FPG ≥ 126 mg/dL (2% of cases), or as determined by medical history review by the clinical events committee </a:t>
            </a:r>
            <a:br>
              <a:rPr lang="en-US" sz="1600" noProof="0" dirty="0"/>
            </a:br>
            <a:r>
              <a:rPr lang="en-US" sz="1600" noProof="0" dirty="0"/>
              <a:t>(7% of cases)</a:t>
            </a:r>
          </a:p>
          <a:p>
            <a:pPr eaLnBrk="1" hangingPunct="1">
              <a:spcBef>
                <a:spcPts val="600"/>
              </a:spcBef>
              <a:spcAft>
                <a:spcPts val="0"/>
              </a:spcAft>
              <a:buClr>
                <a:srgbClr val="007CC2"/>
              </a:buClr>
            </a:pPr>
            <a:r>
              <a:rPr lang="en-US" sz="1800" noProof="0" dirty="0">
                <a:solidFill>
                  <a:srgbClr val="000000"/>
                </a:solidFill>
              </a:rPr>
              <a:t>A post hoc analysis included patients without diabetes but who were considered to be pre-diabetic according to the following baseline measurements:</a:t>
            </a:r>
          </a:p>
          <a:p>
            <a:pPr lvl="1" eaLnBrk="1" hangingPunct="1">
              <a:spcBef>
                <a:spcPts val="600"/>
              </a:spcBef>
              <a:spcAft>
                <a:spcPts val="0"/>
              </a:spcAft>
              <a:buClr>
                <a:srgbClr val="007CC2"/>
              </a:buClr>
            </a:pPr>
            <a:r>
              <a:rPr lang="en-US" sz="1600" noProof="0" dirty="0"/>
              <a:t>HbA1c of 5.7%–6.4% or FPG of 100–125 mg/dL</a:t>
            </a:r>
            <a:endParaRPr lang="en-US" altLang="en-US" sz="1600" noProof="0" dirty="0">
              <a:solidFill>
                <a:srgbClr val="000000"/>
              </a:solidFill>
            </a:endParaRPr>
          </a:p>
          <a:p>
            <a:pPr indent="-274320" eaLnBrk="1" hangingPunct="1">
              <a:spcBef>
                <a:spcPts val="600"/>
              </a:spcBef>
              <a:spcAft>
                <a:spcPts val="0"/>
              </a:spcAft>
              <a:buClr>
                <a:srgbClr val="007CC2"/>
              </a:buClr>
            </a:pPr>
            <a:r>
              <a:rPr lang="en-US" sz="1800" noProof="0" dirty="0">
                <a:solidFill>
                  <a:srgbClr val="000000"/>
                </a:solidFill>
              </a:rPr>
              <a:t>Risk of NODM was assessed according to criteria defined by the ADA and NDIC</a:t>
            </a:r>
          </a:p>
          <a:p>
            <a:pPr indent="-274320" eaLnBrk="1" hangingPunct="1">
              <a:spcBef>
                <a:spcPts val="600"/>
              </a:spcBef>
              <a:spcAft>
                <a:spcPts val="0"/>
              </a:spcAft>
              <a:buClr>
                <a:srgbClr val="007CC2"/>
              </a:buClr>
            </a:pPr>
            <a:r>
              <a:rPr lang="en-US" sz="1800" noProof="0" dirty="0">
                <a:solidFill>
                  <a:srgbClr val="000000"/>
                </a:solidFill>
              </a:rPr>
              <a:t>All patients were included in this analysis (not grouped by statin or evolocumab)</a:t>
            </a:r>
          </a:p>
        </p:txBody>
      </p:sp>
      <p:sp>
        <p:nvSpPr>
          <p:cNvPr id="404497" name="Rectangle 17"/>
          <p:cNvSpPr>
            <a:spLocks noGrp="1" noChangeArrowheads="1"/>
          </p:cNvSpPr>
          <p:nvPr>
            <p:ph type="title"/>
          </p:nvPr>
        </p:nvSpPr>
        <p:spPr/>
        <p:txBody>
          <a:bodyPr/>
          <a:lstStyle/>
          <a:p>
            <a:r>
              <a:rPr lang="en-US" noProof="0" dirty="0"/>
              <a:t>Diabetes Sub-analysis: Objectives and Methods</a:t>
            </a:r>
          </a:p>
        </p:txBody>
      </p:sp>
      <p:grpSp>
        <p:nvGrpSpPr>
          <p:cNvPr id="3" name="Group 2">
            <a:extLst>
              <a:ext uri="{FF2B5EF4-FFF2-40B4-BE49-F238E27FC236}">
                <a16:creationId xmlns:a16="http://schemas.microsoft.com/office/drawing/2014/main" id="{06705C23-3763-84E2-927F-9313ADB93E6D}"/>
              </a:ext>
            </a:extLst>
          </p:cNvPr>
          <p:cNvGrpSpPr/>
          <p:nvPr/>
        </p:nvGrpSpPr>
        <p:grpSpPr>
          <a:xfrm>
            <a:off x="11165465" y="95760"/>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216BC212-318E-FF20-FC8E-4D7330CA87F4}"/>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3" action="ppaction://hlinksldjump"/>
              <a:extLst>
                <a:ext uri="{FF2B5EF4-FFF2-40B4-BE49-F238E27FC236}">
                  <a16:creationId xmlns:a16="http://schemas.microsoft.com/office/drawing/2014/main" id="{478A3C18-63BB-00AB-084B-E9AD6FB9A99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9" name="Graphic 8" descr="House with solid fill">
            <a:hlinkClick r:id="rId5" action="ppaction://hlinksldjump"/>
            <a:extLst>
              <a:ext uri="{FF2B5EF4-FFF2-40B4-BE49-F238E27FC236}">
                <a16:creationId xmlns:a16="http://schemas.microsoft.com/office/drawing/2014/main" id="{0CE1A87D-3D04-7A07-A97F-856DB84701D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461489401"/>
      </p:ext>
    </p:extLst>
  </p:cSld>
  <p:clrMapOvr>
    <a:masterClrMapping/>
  </p:clrMapOvr>
  <p:transition>
    <p:fade/>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FD90A936-2100-3B94-648F-BBA125589012}"/>
              </a:ext>
            </a:extLst>
          </p:cNvPr>
          <p:cNvSpPr>
            <a:spLocks noGrp="1"/>
          </p:cNvSpPr>
          <p:nvPr>
            <p:ph sz="quarter" idx="10"/>
          </p:nvPr>
        </p:nvSpPr>
        <p:spPr/>
        <p:txBody>
          <a:bodyPr/>
          <a:lstStyle/>
          <a:p>
            <a:pPr eaLnBrk="1" hangingPunct="1">
              <a:spcBef>
                <a:spcPts val="600"/>
              </a:spcBef>
              <a:spcAft>
                <a:spcPts val="0"/>
              </a:spcAft>
              <a:buClr>
                <a:srgbClr val="007CC2"/>
              </a:buClr>
            </a:pPr>
            <a:r>
              <a:rPr lang="en-US" altLang="en-US" sz="1800" noProof="0" dirty="0">
                <a:solidFill>
                  <a:srgbClr val="000000"/>
                </a:solidFill>
              </a:rPr>
              <a:t>This prespecified subanalysis of the FOURIER trial evaluated the efficacy and safety of evolocumab in patients with diabetes at baseline, and assessed any changes in glycemic parameters or development of NODM</a:t>
            </a:r>
          </a:p>
          <a:p>
            <a:pPr eaLnBrk="1" hangingPunct="1">
              <a:spcBef>
                <a:spcPts val="600"/>
              </a:spcBef>
              <a:spcAft>
                <a:spcPts val="0"/>
              </a:spcAft>
              <a:buClr>
                <a:srgbClr val="007CC2"/>
              </a:buClr>
            </a:pPr>
            <a:r>
              <a:rPr lang="en-US" altLang="en-US" sz="1800" noProof="0" dirty="0">
                <a:solidFill>
                  <a:srgbClr val="000000"/>
                </a:solidFill>
              </a:rPr>
              <a:t>All 27,564 patients in the FOURIER trial were stratified according to diabetic status at baseline </a:t>
            </a:r>
            <a:br>
              <a:rPr lang="en-US" altLang="en-US" sz="1800" noProof="0" dirty="0">
                <a:solidFill>
                  <a:srgbClr val="000000"/>
                </a:solidFill>
              </a:rPr>
            </a:br>
            <a:r>
              <a:rPr lang="en-US" altLang="en-US" sz="1800" noProof="0" dirty="0">
                <a:solidFill>
                  <a:srgbClr val="000000"/>
                </a:solidFill>
              </a:rPr>
              <a:t>(</a:t>
            </a:r>
            <a:r>
              <a:rPr lang="en-US" sz="1800" noProof="0" dirty="0">
                <a:solidFill>
                  <a:srgbClr val="000000"/>
                </a:solidFill>
              </a:rPr>
              <a:t>n = 11,031 [40%] diabetic; n = 16,533 [60%] not diabetic)</a:t>
            </a:r>
          </a:p>
          <a:p>
            <a:pPr eaLnBrk="1" hangingPunct="1">
              <a:spcBef>
                <a:spcPts val="600"/>
              </a:spcBef>
              <a:spcAft>
                <a:spcPts val="0"/>
              </a:spcAft>
              <a:buClr>
                <a:srgbClr val="007CC2"/>
              </a:buClr>
            </a:pPr>
            <a:r>
              <a:rPr lang="en-US" altLang="en-US" sz="1800" noProof="0" dirty="0">
                <a:solidFill>
                  <a:srgbClr val="000000"/>
                </a:solidFill>
              </a:rPr>
              <a:t>Those categorized with diabetes met one of the following criteria:</a:t>
            </a:r>
          </a:p>
          <a:p>
            <a:pPr lvl="1">
              <a:spcBef>
                <a:spcPts val="400"/>
              </a:spcBef>
              <a:spcAft>
                <a:spcPts val="0"/>
              </a:spcAft>
            </a:pPr>
            <a:r>
              <a:rPr lang="en-US" sz="1600" noProof="0" dirty="0"/>
              <a:t>Reported clinical history of diabetes (91% of cases), HbA1c ≥ 6.5%, FPG ≥ 7.0 mmol/L (2% of cases), or as determined by medical history review by the clinical events committee </a:t>
            </a:r>
            <a:br>
              <a:rPr lang="en-US" sz="1600" noProof="0" dirty="0"/>
            </a:br>
            <a:r>
              <a:rPr lang="en-US" sz="1600" noProof="0" dirty="0"/>
              <a:t>(7% of cases)</a:t>
            </a:r>
          </a:p>
          <a:p>
            <a:pPr eaLnBrk="1" hangingPunct="1">
              <a:spcBef>
                <a:spcPts val="600"/>
              </a:spcBef>
              <a:spcAft>
                <a:spcPts val="0"/>
              </a:spcAft>
              <a:buClr>
                <a:srgbClr val="007CC2"/>
              </a:buClr>
            </a:pPr>
            <a:r>
              <a:rPr lang="en-US" sz="1800" noProof="0" dirty="0">
                <a:solidFill>
                  <a:srgbClr val="000000"/>
                </a:solidFill>
              </a:rPr>
              <a:t>A post hoc analysis included patients without diabetes but who were considered to be pre-diabetic according to the following baseline measurements:</a:t>
            </a:r>
          </a:p>
          <a:p>
            <a:pPr lvl="1" eaLnBrk="1" hangingPunct="1">
              <a:spcBef>
                <a:spcPts val="600"/>
              </a:spcBef>
              <a:spcAft>
                <a:spcPts val="0"/>
              </a:spcAft>
              <a:buClr>
                <a:srgbClr val="007CC2"/>
              </a:buClr>
            </a:pPr>
            <a:r>
              <a:rPr lang="en-US" sz="1600" noProof="0" dirty="0"/>
              <a:t>HbA1c of 5.7%–6.4% or FPG of 5.5–6.9 mmol/L</a:t>
            </a:r>
            <a:endParaRPr lang="en-US" altLang="en-US" sz="1600" noProof="0" dirty="0">
              <a:solidFill>
                <a:srgbClr val="000000"/>
              </a:solidFill>
            </a:endParaRPr>
          </a:p>
          <a:p>
            <a:pPr indent="-274320" eaLnBrk="1" hangingPunct="1">
              <a:spcBef>
                <a:spcPts val="600"/>
              </a:spcBef>
              <a:spcAft>
                <a:spcPts val="0"/>
              </a:spcAft>
              <a:buClr>
                <a:srgbClr val="007CC2"/>
              </a:buClr>
            </a:pPr>
            <a:r>
              <a:rPr lang="en-US" sz="1800" noProof="0" dirty="0">
                <a:solidFill>
                  <a:srgbClr val="000000"/>
                </a:solidFill>
              </a:rPr>
              <a:t>Risk of NODM was assessed according to criteria defined by the ADA and NDIC</a:t>
            </a:r>
          </a:p>
          <a:p>
            <a:pPr indent="-274320" eaLnBrk="1" hangingPunct="1">
              <a:spcBef>
                <a:spcPts val="600"/>
              </a:spcBef>
              <a:spcAft>
                <a:spcPts val="0"/>
              </a:spcAft>
              <a:buClr>
                <a:srgbClr val="007CC2"/>
              </a:buClr>
            </a:pPr>
            <a:r>
              <a:rPr lang="en-US" sz="1800" noProof="0" dirty="0">
                <a:solidFill>
                  <a:srgbClr val="000000"/>
                </a:solidFill>
              </a:rPr>
              <a:t>All patients were included in this analysis (not grouped by statin or evolocumab)</a:t>
            </a:r>
          </a:p>
        </p:txBody>
      </p:sp>
      <p:sp>
        <p:nvSpPr>
          <p:cNvPr id="404497" name="Rectangle 17"/>
          <p:cNvSpPr>
            <a:spLocks noGrp="1" noChangeArrowheads="1"/>
          </p:cNvSpPr>
          <p:nvPr>
            <p:ph type="title"/>
          </p:nvPr>
        </p:nvSpPr>
        <p:spPr/>
        <p:txBody>
          <a:bodyPr/>
          <a:lstStyle/>
          <a:p>
            <a:r>
              <a:rPr lang="en-US" noProof="0" dirty="0"/>
              <a:t>Diabetes Sub-analysis: Objectives and Methods</a:t>
            </a:r>
          </a:p>
        </p:txBody>
      </p:sp>
      <p:grpSp>
        <p:nvGrpSpPr>
          <p:cNvPr id="3" name="Group 2">
            <a:extLst>
              <a:ext uri="{FF2B5EF4-FFF2-40B4-BE49-F238E27FC236}">
                <a16:creationId xmlns:a16="http://schemas.microsoft.com/office/drawing/2014/main" id="{06705C23-3763-84E2-927F-9313ADB93E6D}"/>
              </a:ext>
            </a:extLst>
          </p:cNvPr>
          <p:cNvGrpSpPr/>
          <p:nvPr/>
        </p:nvGrpSpPr>
        <p:grpSpPr>
          <a:xfrm>
            <a:off x="11165465" y="95760"/>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216BC212-318E-FF20-FC8E-4D7330CA87F4}"/>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3" action="ppaction://hlinksldjump"/>
              <a:extLst>
                <a:ext uri="{FF2B5EF4-FFF2-40B4-BE49-F238E27FC236}">
                  <a16:creationId xmlns:a16="http://schemas.microsoft.com/office/drawing/2014/main" id="{478A3C18-63BB-00AB-084B-E9AD6FB9A991}"/>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9" name="Graphic 8" descr="House with solid fill">
            <a:hlinkClick r:id="rId5" action="ppaction://hlinksldjump"/>
            <a:extLst>
              <a:ext uri="{FF2B5EF4-FFF2-40B4-BE49-F238E27FC236}">
                <a16:creationId xmlns:a16="http://schemas.microsoft.com/office/drawing/2014/main" id="{0CE1A87D-3D04-7A07-A97F-856DB84701D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4" name="TextBox 3">
            <a:extLst>
              <a:ext uri="{FF2B5EF4-FFF2-40B4-BE49-F238E27FC236}">
                <a16:creationId xmlns:a16="http://schemas.microsoft.com/office/drawing/2014/main" id="{B49BB2FE-93A4-14C0-0972-B76EEDF54D69}"/>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4152141677"/>
      </p:ext>
    </p:extLst>
  </p:cSld>
  <p:clrMapOvr>
    <a:masterClrMapping/>
  </p:clrMapOvr>
  <p:transition>
    <p:fade/>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FAF5F07-353C-5886-8B29-8E4EDF57C6E1}"/>
              </a:ext>
            </a:extLst>
          </p:cNvPr>
          <p:cNvSpPr>
            <a:spLocks noGrp="1"/>
          </p:cNvSpPr>
          <p:nvPr>
            <p:ph sz="quarter" idx="10"/>
          </p:nvPr>
        </p:nvSpPr>
        <p:spPr/>
        <p:txBody>
          <a:bodyPr/>
          <a:lstStyle/>
          <a:p>
            <a:pPr eaLnBrk="1" hangingPunct="1">
              <a:spcAft>
                <a:spcPts val="600"/>
              </a:spcAft>
            </a:pPr>
            <a:r>
              <a:rPr lang="en-US" altLang="en-US" sz="1600" noProof="0" dirty="0"/>
              <a:t>This prespecified subanalysis of the FOURIER trial sought to explore if there is an LDL-C level beyond which no additional benefit is observed by stratifying among achievement of progressively lower LDL-C levels</a:t>
            </a:r>
          </a:p>
          <a:p>
            <a:pPr eaLnBrk="1" hangingPunct="1">
              <a:spcAft>
                <a:spcPts val="600"/>
              </a:spcAft>
            </a:pPr>
            <a:r>
              <a:rPr lang="en-US" altLang="en-US" sz="1600" noProof="0" dirty="0"/>
              <a:t>Patients were included if they had an </a:t>
            </a:r>
            <a:r>
              <a:rPr lang="en-US" sz="1600" noProof="0" dirty="0"/>
              <a:t>LDL-C assessment at week 4 and did not experience a primary efficacy or prespecified safety event prior to the 4-week visit (n = 25,982 [n = 13,013 evolocumab; n = 12,969 placebo])</a:t>
            </a:r>
          </a:p>
          <a:p>
            <a:pPr eaLnBrk="1" hangingPunct="1">
              <a:spcAft>
                <a:spcPts val="600"/>
              </a:spcAft>
            </a:pPr>
            <a:r>
              <a:rPr lang="en-US" altLang="en-US" sz="1600" noProof="0" dirty="0"/>
              <a:t>The efficacy and safety of very low LDL-C was assessed according to the achievement of LDL-C at week 4 and categorized into the following five prespecified subgroups, regardless of treatment assignment:</a:t>
            </a:r>
          </a:p>
          <a:p>
            <a:pPr lvl="1">
              <a:spcAft>
                <a:spcPts val="600"/>
              </a:spcAft>
            </a:pPr>
            <a:r>
              <a:rPr lang="en-US" sz="1400" noProof="0" dirty="0"/>
              <a:t>&lt; 20 mg/dL </a:t>
            </a:r>
          </a:p>
          <a:p>
            <a:pPr lvl="1">
              <a:spcAft>
                <a:spcPts val="600"/>
              </a:spcAft>
            </a:pPr>
            <a:r>
              <a:rPr lang="en-US" sz="1400" noProof="0" dirty="0"/>
              <a:t>20 to &lt; 50 mg/dL</a:t>
            </a:r>
          </a:p>
          <a:p>
            <a:pPr lvl="1" eaLnBrk="1" hangingPunct="1">
              <a:spcAft>
                <a:spcPts val="600"/>
              </a:spcAft>
            </a:pPr>
            <a:r>
              <a:rPr lang="en-US" sz="1400" noProof="0" dirty="0"/>
              <a:t>50 to &lt; 70 mg/dL</a:t>
            </a:r>
          </a:p>
          <a:p>
            <a:pPr lvl="1">
              <a:spcAft>
                <a:spcPts val="600"/>
              </a:spcAft>
            </a:pPr>
            <a:r>
              <a:rPr lang="en-US" sz="1400" noProof="0" dirty="0"/>
              <a:t>70 to &lt; 100 mg/dL</a:t>
            </a:r>
          </a:p>
          <a:p>
            <a:pPr lvl="1" eaLnBrk="1" hangingPunct="1">
              <a:spcAft>
                <a:spcPts val="600"/>
              </a:spcAft>
            </a:pPr>
            <a:r>
              <a:rPr lang="en-US" sz="1400" noProof="0" dirty="0"/>
              <a:t>≥ 100 mg/dL</a:t>
            </a:r>
          </a:p>
          <a:p>
            <a:pPr>
              <a:spcAft>
                <a:spcPts val="600"/>
              </a:spcAft>
            </a:pPr>
            <a:r>
              <a:rPr lang="en-US" sz="1600" noProof="0" dirty="0"/>
              <a:t>A post hoc ultra-low LDL-C analysis was also conducted in patients who achieved LDL-C &lt; 15 mg/dL </a:t>
            </a:r>
            <a:br>
              <a:rPr lang="en-US" sz="1600" noProof="0" dirty="0"/>
            </a:br>
            <a:r>
              <a:rPr lang="en-US" sz="1600" noProof="0" dirty="0"/>
              <a:t>(n = 1,335) and &lt; 10 mg/dL (n = 504) at week 4, compared with patients with LDL-C ≥ 100 mg/dL (n = 4,395)</a:t>
            </a:r>
            <a:endParaRPr lang="en-US" noProof="0" dirty="0"/>
          </a:p>
        </p:txBody>
      </p:sp>
      <p:sp>
        <p:nvSpPr>
          <p:cNvPr id="404497" name="Rectangle 17"/>
          <p:cNvSpPr>
            <a:spLocks noGrp="1" noChangeArrowheads="1"/>
          </p:cNvSpPr>
          <p:nvPr>
            <p:ph type="title"/>
          </p:nvPr>
        </p:nvSpPr>
        <p:spPr>
          <a:xfrm>
            <a:off x="365125" y="365760"/>
            <a:ext cx="11461750" cy="1015663"/>
          </a:xfrm>
        </p:spPr>
        <p:txBody>
          <a:bodyPr/>
          <a:lstStyle/>
          <a:p>
            <a:r>
              <a:rPr lang="en-US" noProof="0" dirty="0"/>
              <a:t>Achieved LDL-C Subanalysis: Objectives</a:t>
            </a:r>
            <a:br>
              <a:rPr lang="en-US" noProof="0" dirty="0"/>
            </a:br>
            <a:r>
              <a:rPr lang="en-US" noProof="0" dirty="0"/>
              <a:t>and Methods</a:t>
            </a:r>
          </a:p>
        </p:txBody>
      </p:sp>
      <p:grpSp>
        <p:nvGrpSpPr>
          <p:cNvPr id="3" name="Group 2">
            <a:extLst>
              <a:ext uri="{FF2B5EF4-FFF2-40B4-BE49-F238E27FC236}">
                <a16:creationId xmlns:a16="http://schemas.microsoft.com/office/drawing/2014/main" id="{C723A43B-6F39-AFB6-12A4-7036F045A47A}"/>
              </a:ext>
            </a:extLst>
          </p:cNvPr>
          <p:cNvGrpSpPr/>
          <p:nvPr/>
        </p:nvGrpSpPr>
        <p:grpSpPr>
          <a:xfrm>
            <a:off x="11165465" y="95760"/>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913F589E-0AAD-BA87-F305-1FC1CD844CCC}"/>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3" action="ppaction://hlinksldjump"/>
              <a:extLst>
                <a:ext uri="{FF2B5EF4-FFF2-40B4-BE49-F238E27FC236}">
                  <a16:creationId xmlns:a16="http://schemas.microsoft.com/office/drawing/2014/main" id="{15B0360F-D990-506E-80BB-72893534407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9" name="Graphic 8" descr="House with solid fill">
            <a:hlinkClick r:id="rId5" action="ppaction://hlinksldjump"/>
            <a:extLst>
              <a:ext uri="{FF2B5EF4-FFF2-40B4-BE49-F238E27FC236}">
                <a16:creationId xmlns:a16="http://schemas.microsoft.com/office/drawing/2014/main" id="{076977A2-4969-0898-5474-F7408DEF22F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44449000"/>
      </p:ext>
    </p:extLst>
  </p:cSld>
  <p:clrMapOvr>
    <a:masterClrMapping/>
  </p:clrMapOvr>
  <p:transition>
    <p:fade/>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FAF5F07-353C-5886-8B29-8E4EDF57C6E1}"/>
              </a:ext>
            </a:extLst>
          </p:cNvPr>
          <p:cNvSpPr>
            <a:spLocks noGrp="1"/>
          </p:cNvSpPr>
          <p:nvPr>
            <p:ph sz="quarter" idx="10"/>
          </p:nvPr>
        </p:nvSpPr>
        <p:spPr/>
        <p:txBody>
          <a:bodyPr/>
          <a:lstStyle/>
          <a:p>
            <a:pPr eaLnBrk="1" hangingPunct="1">
              <a:spcAft>
                <a:spcPts val="600"/>
              </a:spcAft>
            </a:pPr>
            <a:r>
              <a:rPr lang="en-US" altLang="en-US" sz="1600" noProof="0" dirty="0"/>
              <a:t>This prespecified subanalysis of the FOURIER trial sought to explore if there is an LDL-C level beyond which no additional benefit is observed by stratifying among achievement of progressively lower LDL-C levels</a:t>
            </a:r>
          </a:p>
          <a:p>
            <a:pPr eaLnBrk="1" hangingPunct="1">
              <a:spcAft>
                <a:spcPts val="600"/>
              </a:spcAft>
            </a:pPr>
            <a:r>
              <a:rPr lang="en-US" altLang="en-US" sz="1600" noProof="0" dirty="0"/>
              <a:t>Patients were included if they had an </a:t>
            </a:r>
            <a:r>
              <a:rPr lang="en-US" sz="1600" noProof="0" dirty="0"/>
              <a:t>LDL-C assessment at week 4 and did not experience a primary efficacy or prespecified safety event prior to the 4-week visit (n = 25,982 [n = 13,013 evolocumab; n = 12,969 placebo])</a:t>
            </a:r>
          </a:p>
          <a:p>
            <a:pPr eaLnBrk="1" hangingPunct="1">
              <a:spcAft>
                <a:spcPts val="600"/>
              </a:spcAft>
            </a:pPr>
            <a:r>
              <a:rPr lang="en-US" altLang="en-US" sz="1600" noProof="0" dirty="0"/>
              <a:t>The efficacy and safety of very low LDL-C was assessed according to the achievement of LDL-C at week 4 and categorized into the following five prespecified subgroups, regardless of treatment assignment:</a:t>
            </a:r>
          </a:p>
          <a:p>
            <a:pPr lvl="1">
              <a:spcAft>
                <a:spcPts val="600"/>
              </a:spcAft>
            </a:pPr>
            <a:r>
              <a:rPr lang="en-US" sz="1400" noProof="0" dirty="0"/>
              <a:t>&lt; 0.5 mmol/L</a:t>
            </a:r>
          </a:p>
          <a:p>
            <a:pPr lvl="1">
              <a:spcAft>
                <a:spcPts val="600"/>
              </a:spcAft>
            </a:pPr>
            <a:r>
              <a:rPr lang="en-US" sz="1400" noProof="0" dirty="0"/>
              <a:t>0.5 to &lt; 1.4 mmol/L</a:t>
            </a:r>
          </a:p>
          <a:p>
            <a:pPr lvl="1" eaLnBrk="1" hangingPunct="1">
              <a:spcAft>
                <a:spcPts val="600"/>
              </a:spcAft>
            </a:pPr>
            <a:r>
              <a:rPr lang="en-US" sz="1400" noProof="0" dirty="0"/>
              <a:t>1.4 to &lt; 1.8 mmol/L</a:t>
            </a:r>
          </a:p>
          <a:p>
            <a:pPr lvl="1">
              <a:spcAft>
                <a:spcPts val="600"/>
              </a:spcAft>
            </a:pPr>
            <a:r>
              <a:rPr lang="en-US" sz="1400" noProof="0" dirty="0"/>
              <a:t>1.8 to &lt; 2.6 mmol/L</a:t>
            </a:r>
          </a:p>
          <a:p>
            <a:pPr lvl="1" eaLnBrk="1" hangingPunct="1">
              <a:spcAft>
                <a:spcPts val="600"/>
              </a:spcAft>
            </a:pPr>
            <a:r>
              <a:rPr lang="en-US" sz="1400" noProof="0" dirty="0"/>
              <a:t>≥ 2.6 mmol/L</a:t>
            </a:r>
          </a:p>
          <a:p>
            <a:pPr>
              <a:spcAft>
                <a:spcPts val="600"/>
              </a:spcAft>
            </a:pPr>
            <a:r>
              <a:rPr lang="en-US" sz="1600" noProof="0" dirty="0"/>
              <a:t>A post hoc ultra-low LDL-C analysis was also conducted in patients who achieved LDL-C &lt; 0.4 mmol/L (n = 1,335) and &lt; 0.3 mmol/L (n = 504) at week 4, compared with patients with LDL-C ≥ 2.6 mmol/L (n = 4,395)</a:t>
            </a:r>
            <a:endParaRPr lang="en-US" noProof="0" dirty="0"/>
          </a:p>
        </p:txBody>
      </p:sp>
      <p:sp>
        <p:nvSpPr>
          <p:cNvPr id="404497" name="Rectangle 17"/>
          <p:cNvSpPr>
            <a:spLocks noGrp="1" noChangeArrowheads="1"/>
          </p:cNvSpPr>
          <p:nvPr>
            <p:ph type="title"/>
          </p:nvPr>
        </p:nvSpPr>
        <p:spPr>
          <a:xfrm>
            <a:off x="365125" y="365760"/>
            <a:ext cx="11461750" cy="1015663"/>
          </a:xfrm>
        </p:spPr>
        <p:txBody>
          <a:bodyPr/>
          <a:lstStyle/>
          <a:p>
            <a:r>
              <a:rPr lang="en-US" noProof="0" dirty="0"/>
              <a:t>Achieved LDL-C Sub-analysis: Objectives</a:t>
            </a:r>
            <a:br>
              <a:rPr lang="en-US" noProof="0" dirty="0"/>
            </a:br>
            <a:r>
              <a:rPr lang="en-US" noProof="0" dirty="0"/>
              <a:t>and Methods</a:t>
            </a:r>
          </a:p>
        </p:txBody>
      </p:sp>
      <p:grpSp>
        <p:nvGrpSpPr>
          <p:cNvPr id="3" name="Group 2">
            <a:extLst>
              <a:ext uri="{FF2B5EF4-FFF2-40B4-BE49-F238E27FC236}">
                <a16:creationId xmlns:a16="http://schemas.microsoft.com/office/drawing/2014/main" id="{C723A43B-6F39-AFB6-12A4-7036F045A47A}"/>
              </a:ext>
            </a:extLst>
          </p:cNvPr>
          <p:cNvGrpSpPr/>
          <p:nvPr/>
        </p:nvGrpSpPr>
        <p:grpSpPr>
          <a:xfrm>
            <a:off x="11165465" y="95760"/>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913F589E-0AAD-BA87-F305-1FC1CD844CCC}"/>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3" action="ppaction://hlinksldjump"/>
              <a:extLst>
                <a:ext uri="{FF2B5EF4-FFF2-40B4-BE49-F238E27FC236}">
                  <a16:creationId xmlns:a16="http://schemas.microsoft.com/office/drawing/2014/main" id="{15B0360F-D990-506E-80BB-72893534407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9" name="Graphic 8" descr="House with solid fill">
            <a:hlinkClick r:id="rId5" action="ppaction://hlinksldjump"/>
            <a:extLst>
              <a:ext uri="{FF2B5EF4-FFF2-40B4-BE49-F238E27FC236}">
                <a16:creationId xmlns:a16="http://schemas.microsoft.com/office/drawing/2014/main" id="{076977A2-4969-0898-5474-F7408DEF22F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4" name="TextBox 3">
            <a:extLst>
              <a:ext uri="{FF2B5EF4-FFF2-40B4-BE49-F238E27FC236}">
                <a16:creationId xmlns:a16="http://schemas.microsoft.com/office/drawing/2014/main" id="{CFB1CA93-E7B5-3E6F-EE7E-F2ACD684B704}"/>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382120691"/>
      </p:ext>
    </p:extLst>
  </p:cSld>
  <p:clrMapOvr>
    <a:masterClrMapping/>
  </p:clrMapOvr>
  <p:transition>
    <p:fade/>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p:txBody>
          <a:bodyPr/>
          <a:lstStyle/>
          <a:p>
            <a:r>
              <a:rPr lang="en-US" noProof="0" dirty="0"/>
              <a:t>Achieved LDL-C Sub-analysis: Methods Cont'd</a:t>
            </a:r>
          </a:p>
        </p:txBody>
      </p:sp>
      <p:sp>
        <p:nvSpPr>
          <p:cNvPr id="5" name="Content Placeholder 4">
            <a:extLst>
              <a:ext uri="{FF2B5EF4-FFF2-40B4-BE49-F238E27FC236}">
                <a16:creationId xmlns:a16="http://schemas.microsoft.com/office/drawing/2014/main" id="{BF16AA10-6C54-8576-DF19-46258B100AD0}"/>
              </a:ext>
            </a:extLst>
          </p:cNvPr>
          <p:cNvSpPr>
            <a:spLocks noGrp="1"/>
          </p:cNvSpPr>
          <p:nvPr>
            <p:ph sz="quarter" idx="10"/>
          </p:nvPr>
        </p:nvSpPr>
        <p:spPr>
          <a:xfrm>
            <a:off x="367284" y="1574800"/>
            <a:ext cx="11459591" cy="2575169"/>
          </a:xfrm>
        </p:spPr>
        <p:txBody>
          <a:bodyPr/>
          <a:lstStyle/>
          <a:p>
            <a:r>
              <a:rPr lang="en-US" noProof="0" dirty="0"/>
              <a:t>A subset of patients who participated in EBBINGHAUS, an embedded study within the FOURIER trial, who had a baseline cognitive test prior to or on the first day of study drug and did not experience an efficacy or prespecified safety event prior to the measurement of LDL-C at 4 weeks were also evaluated according to the five achieved LDL-C prespecified subgroups (n = 1,154)</a:t>
            </a:r>
          </a:p>
          <a:p>
            <a:r>
              <a:rPr lang="en-US" noProof="0" dirty="0"/>
              <a:t>Using CANTAB, the primary endpoint assessed executive function with the spatial working memory strategy index and secondary endpoints assessed working memory, episodic memory, and psychomotor speed, as well as a global composite score</a:t>
            </a:r>
          </a:p>
        </p:txBody>
      </p:sp>
      <p:pic>
        <p:nvPicPr>
          <p:cNvPr id="9" name="Graphic 8" descr="House with solid fill">
            <a:hlinkClick r:id="rId3" action="ppaction://hlinksldjump"/>
            <a:extLst>
              <a:ext uri="{FF2B5EF4-FFF2-40B4-BE49-F238E27FC236}">
                <a16:creationId xmlns:a16="http://schemas.microsoft.com/office/drawing/2014/main" id="{EA713A9D-DD19-4C3E-BA3A-2668AA3C663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2" name="Group 1">
            <a:extLst>
              <a:ext uri="{FF2B5EF4-FFF2-40B4-BE49-F238E27FC236}">
                <a16:creationId xmlns:a16="http://schemas.microsoft.com/office/drawing/2014/main" id="{C5564BD6-5474-C17C-B60A-67E13A6DE0CF}"/>
              </a:ext>
            </a:extLst>
          </p:cNvPr>
          <p:cNvGrpSpPr/>
          <p:nvPr/>
        </p:nvGrpSpPr>
        <p:grpSpPr>
          <a:xfrm>
            <a:off x="11165465" y="95760"/>
            <a:ext cx="540000" cy="540000"/>
            <a:chOff x="9851494" y="112390"/>
            <a:chExt cx="540000" cy="540000"/>
          </a:xfrm>
        </p:grpSpPr>
        <p:sp>
          <p:nvSpPr>
            <p:cNvPr id="4" name="Oval 3">
              <a:hlinkClick r:id="" action="ppaction://hlinkshowjump?jump=lastslideviewed"/>
              <a:extLst>
                <a:ext uri="{FF2B5EF4-FFF2-40B4-BE49-F238E27FC236}">
                  <a16:creationId xmlns:a16="http://schemas.microsoft.com/office/drawing/2014/main" id="{4E9AFA82-A37D-5872-8F80-E827FEEF4139}"/>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6" name="Graphic 5">
              <a:hlinkClick r:id="rId5" action="ppaction://hlinksldjump"/>
              <a:extLst>
                <a:ext uri="{FF2B5EF4-FFF2-40B4-BE49-F238E27FC236}">
                  <a16:creationId xmlns:a16="http://schemas.microsoft.com/office/drawing/2014/main" id="{DEB7FDE5-8F3F-6426-CEBF-5B30931CDB83}"/>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Tree>
    <p:extLst>
      <p:ext uri="{BB962C8B-B14F-4D97-AF65-F5344CB8AC3E}">
        <p14:creationId xmlns:p14="http://schemas.microsoft.com/office/powerpoint/2010/main" val="2736051533"/>
      </p:ext>
    </p:extLst>
  </p:cSld>
  <p:clrMapOvr>
    <a:masterClrMapping/>
  </p:clrMapOvr>
  <p:transition>
    <p:fade/>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a:xfrm>
            <a:off x="365125" y="365760"/>
            <a:ext cx="11461750" cy="1015663"/>
          </a:xfrm>
        </p:spPr>
        <p:txBody>
          <a:bodyPr/>
          <a:lstStyle/>
          <a:p>
            <a:r>
              <a:rPr lang="en-US" noProof="0" dirty="0"/>
              <a:t>Baseline LDL-C &amp; Statin Potency Sub-analysis:</a:t>
            </a:r>
            <a:br>
              <a:rPr lang="en-US" noProof="0" dirty="0"/>
            </a:br>
            <a:r>
              <a:rPr lang="en-US" noProof="0" dirty="0"/>
              <a:t>Objectives and Methods</a:t>
            </a:r>
          </a:p>
        </p:txBody>
      </p:sp>
      <p:sp>
        <p:nvSpPr>
          <p:cNvPr id="3" name="Content Placeholder 2">
            <a:extLst>
              <a:ext uri="{FF2B5EF4-FFF2-40B4-BE49-F238E27FC236}">
                <a16:creationId xmlns:a16="http://schemas.microsoft.com/office/drawing/2014/main" id="{97E46B3B-9FC6-9595-33F2-D7AA36E42D9B}"/>
              </a:ext>
            </a:extLst>
          </p:cNvPr>
          <p:cNvSpPr>
            <a:spLocks noGrp="1"/>
          </p:cNvSpPr>
          <p:nvPr>
            <p:ph sz="quarter" idx="10"/>
          </p:nvPr>
        </p:nvSpPr>
        <p:spPr>
          <a:xfrm>
            <a:off x="367284" y="1574800"/>
            <a:ext cx="11459591" cy="3840480"/>
          </a:xfrm>
        </p:spPr>
        <p:txBody>
          <a:bodyPr/>
          <a:lstStyle/>
          <a:p>
            <a:pPr eaLnBrk="1" hangingPunct="1">
              <a:spcAft>
                <a:spcPts val="0"/>
              </a:spcAft>
            </a:pPr>
            <a:r>
              <a:rPr lang="en-US" altLang="en-US" noProof="0" dirty="0"/>
              <a:t>This secondary ad hoc analysis of the FOURIER trial evaluated whether more intensive lowering of LDL-C with evolocumab provides further benefit in the following two subgroups</a:t>
            </a:r>
            <a:r>
              <a:rPr lang="en-US" altLang="en-US" baseline="30000" noProof="0" dirty="0"/>
              <a:t>1</a:t>
            </a:r>
            <a:endParaRPr lang="en-US" altLang="en-US" noProof="0" dirty="0"/>
          </a:p>
          <a:p>
            <a:pPr lvl="1" eaLnBrk="1" hangingPunct="1">
              <a:spcAft>
                <a:spcPts val="0"/>
              </a:spcAft>
            </a:pPr>
            <a:r>
              <a:rPr lang="en-US" altLang="en-US" noProof="0" dirty="0"/>
              <a:t>Patients starting with LDL-C &lt; 70 mg/dL at baseline</a:t>
            </a:r>
          </a:p>
          <a:p>
            <a:pPr lvl="1" eaLnBrk="1" hangingPunct="1">
              <a:spcAft>
                <a:spcPts val="0"/>
              </a:spcAft>
            </a:pPr>
            <a:r>
              <a:rPr lang="en-US" altLang="en-US" noProof="0" dirty="0"/>
              <a:t>Patients receiving maximal-potency statin therapy</a:t>
            </a:r>
          </a:p>
          <a:p>
            <a:pPr eaLnBrk="1" hangingPunct="1">
              <a:spcAft>
                <a:spcPts val="0"/>
              </a:spcAft>
            </a:pPr>
            <a:r>
              <a:rPr lang="en-US" noProof="0" dirty="0"/>
              <a:t>All 27,564 patients in the FOURIER trial were included in an intention-to-treat analysis</a:t>
            </a:r>
            <a:r>
              <a:rPr lang="en-US" baseline="30000" noProof="0" dirty="0"/>
              <a:t>1,</a:t>
            </a:r>
          </a:p>
          <a:p>
            <a:pPr eaLnBrk="1" hangingPunct="1">
              <a:spcAft>
                <a:spcPts val="0"/>
              </a:spcAft>
            </a:pPr>
            <a:r>
              <a:rPr lang="en-US" noProof="0" dirty="0"/>
              <a:t>Outcomes were compared across the two subgroups based on baseline LDL-C</a:t>
            </a:r>
            <a:r>
              <a:rPr lang="en-US" baseline="30000" noProof="0" dirty="0"/>
              <a:t>†</a:t>
            </a:r>
            <a:r>
              <a:rPr lang="en-US" noProof="0" dirty="0"/>
              <a:t> and on background moderate (n = 8,392, 30.4%) or high (n = 19,103, 69.3%) intensity statin therapy</a:t>
            </a:r>
            <a:r>
              <a:rPr lang="en-US" baseline="30000" noProof="0" dirty="0"/>
              <a:t>1,2,</a:t>
            </a:r>
          </a:p>
          <a:p>
            <a:pPr lvl="1" eaLnBrk="1" hangingPunct="1">
              <a:spcAft>
                <a:spcPts val="0"/>
              </a:spcAft>
            </a:pPr>
            <a:r>
              <a:rPr lang="en-US" noProof="0" dirty="0"/>
              <a:t>LDL-C &lt; 70 mg/dL n = 2,034, 7.4%) vs LDL-C ≥ 70 mg/dL (n = 25,529, 92.6%) at baseline</a:t>
            </a:r>
            <a:r>
              <a:rPr lang="en-US" baseline="30000" noProof="0" dirty="0"/>
              <a:t>1</a:t>
            </a:r>
          </a:p>
          <a:p>
            <a:pPr lvl="1" eaLnBrk="1" hangingPunct="1">
              <a:spcAft>
                <a:spcPts val="0"/>
              </a:spcAft>
            </a:pPr>
            <a:r>
              <a:rPr lang="en-US" noProof="0" dirty="0"/>
              <a:t>Maximal (n = 7,533, 27.3%) vs submaximal potency background statin at randomization </a:t>
            </a:r>
            <a:br>
              <a:rPr lang="en-US" noProof="0" dirty="0"/>
            </a:br>
            <a:r>
              <a:rPr lang="en-US" noProof="0" dirty="0"/>
              <a:t>(n = 20,031, 72.7%)</a:t>
            </a:r>
            <a:r>
              <a:rPr lang="en-US" baseline="30000" noProof="0" dirty="0"/>
              <a:t>1</a:t>
            </a:r>
            <a:endParaRPr lang="en-US" noProof="0" dirty="0"/>
          </a:p>
        </p:txBody>
      </p:sp>
      <p:grpSp>
        <p:nvGrpSpPr>
          <p:cNvPr id="2" name="Group 1">
            <a:extLst>
              <a:ext uri="{FF2B5EF4-FFF2-40B4-BE49-F238E27FC236}">
                <a16:creationId xmlns:a16="http://schemas.microsoft.com/office/drawing/2014/main" id="{F1A7A102-27B1-DB42-9E6E-274E0F3CF652}"/>
              </a:ext>
            </a:extLst>
          </p:cNvPr>
          <p:cNvGrpSpPr/>
          <p:nvPr/>
        </p:nvGrpSpPr>
        <p:grpSpPr>
          <a:xfrm>
            <a:off x="11165465" y="95760"/>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C13A0742-4BE1-7F16-1E9B-A9E201D30D83}"/>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3" action="ppaction://hlinksldjump"/>
              <a:extLst>
                <a:ext uri="{FF2B5EF4-FFF2-40B4-BE49-F238E27FC236}">
                  <a16:creationId xmlns:a16="http://schemas.microsoft.com/office/drawing/2014/main" id="{614A49E5-712E-CB06-A9E2-4DD6917F01F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9" name="Graphic 8" descr="House with solid fill">
            <a:hlinkClick r:id="rId5" action="ppaction://hlinksldjump"/>
            <a:extLst>
              <a:ext uri="{FF2B5EF4-FFF2-40B4-BE49-F238E27FC236}">
                <a16:creationId xmlns:a16="http://schemas.microsoft.com/office/drawing/2014/main" id="{ABB7D4B3-2BE8-B6B5-A7A4-4E4161751F1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163809805"/>
      </p:ext>
    </p:extLst>
  </p:cSld>
  <p:clrMapOvr>
    <a:masterClrMapping/>
  </p:clrMapOvr>
  <p:transition>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dirty="0"/>
              <a:t>Summary</a:t>
            </a:r>
          </a:p>
        </p:txBody>
      </p:sp>
      <p:pic>
        <p:nvPicPr>
          <p:cNvPr id="13" name="Graphic 12" descr="Books on shelf with solid fill">
            <a:hlinkClick r:id="rId3"/>
            <a:extLst>
              <a:ext uri="{FF2B5EF4-FFF2-40B4-BE49-F238E27FC236}">
                <a16:creationId xmlns:a16="http://schemas.microsoft.com/office/drawing/2014/main" id="{7D48EEF2-06B8-2577-E260-4A7E3B5FF98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sp>
        <p:nvSpPr>
          <p:cNvPr id="20" name="Rectangle 19">
            <a:extLst>
              <a:ext uri="{FF2B5EF4-FFF2-40B4-BE49-F238E27FC236}">
                <a16:creationId xmlns:a16="http://schemas.microsoft.com/office/drawing/2014/main" id="{9610209A-B8EE-D23B-4277-FA3C8B2778F9}"/>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sp>
        <p:nvSpPr>
          <p:cNvPr id="78" name="Freeform: Shape 77">
            <a:extLst>
              <a:ext uri="{FF2B5EF4-FFF2-40B4-BE49-F238E27FC236}">
                <a16:creationId xmlns:a16="http://schemas.microsoft.com/office/drawing/2014/main" id="{3D87FF0A-6E9A-1985-B60D-ACE5692E735C}"/>
              </a:ext>
            </a:extLst>
          </p:cNvPr>
          <p:cNvSpPr/>
          <p:nvPr/>
        </p:nvSpPr>
        <p:spPr>
          <a:xfrm>
            <a:off x="797041" y="138947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79" name="Freeform: Shape 78">
            <a:extLst>
              <a:ext uri="{FF2B5EF4-FFF2-40B4-BE49-F238E27FC236}">
                <a16:creationId xmlns:a16="http://schemas.microsoft.com/office/drawing/2014/main" id="{7FA3968B-B296-7958-BD45-310073398EB7}"/>
              </a:ext>
            </a:extLst>
          </p:cNvPr>
          <p:cNvSpPr/>
          <p:nvPr/>
        </p:nvSpPr>
        <p:spPr>
          <a:xfrm>
            <a:off x="901062" y="149389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80" name="Freeform: Shape 79">
            <a:extLst>
              <a:ext uri="{FF2B5EF4-FFF2-40B4-BE49-F238E27FC236}">
                <a16:creationId xmlns:a16="http://schemas.microsoft.com/office/drawing/2014/main" id="{CA4F0529-ECBB-DCDC-D6F7-F7FDF7D4F337}"/>
              </a:ext>
            </a:extLst>
          </p:cNvPr>
          <p:cNvSpPr/>
          <p:nvPr/>
        </p:nvSpPr>
        <p:spPr>
          <a:xfrm>
            <a:off x="945680" y="153864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81" name="Freeform: Shape 80">
            <a:extLst>
              <a:ext uri="{FF2B5EF4-FFF2-40B4-BE49-F238E27FC236}">
                <a16:creationId xmlns:a16="http://schemas.microsoft.com/office/drawing/2014/main" id="{9242BFBE-2637-2E17-C1FB-F4269FA51B33}"/>
              </a:ext>
            </a:extLst>
          </p:cNvPr>
          <p:cNvSpPr/>
          <p:nvPr/>
        </p:nvSpPr>
        <p:spPr>
          <a:xfrm>
            <a:off x="366700" y="169123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83" name="Freeform: Shape 82">
            <a:extLst>
              <a:ext uri="{FF2B5EF4-FFF2-40B4-BE49-F238E27FC236}">
                <a16:creationId xmlns:a16="http://schemas.microsoft.com/office/drawing/2014/main" id="{ACD91E27-7157-928A-66A1-0CF5CE748AB4}"/>
              </a:ext>
            </a:extLst>
          </p:cNvPr>
          <p:cNvSpPr/>
          <p:nvPr/>
        </p:nvSpPr>
        <p:spPr>
          <a:xfrm>
            <a:off x="6648828" y="138947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84" name="Freeform: Shape 83">
            <a:extLst>
              <a:ext uri="{FF2B5EF4-FFF2-40B4-BE49-F238E27FC236}">
                <a16:creationId xmlns:a16="http://schemas.microsoft.com/office/drawing/2014/main" id="{6665CBB2-30BF-E28D-4E18-86EC005A5A63}"/>
              </a:ext>
            </a:extLst>
          </p:cNvPr>
          <p:cNvSpPr/>
          <p:nvPr/>
        </p:nvSpPr>
        <p:spPr>
          <a:xfrm>
            <a:off x="6752849" y="149389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85" name="Freeform: Shape 84">
            <a:extLst>
              <a:ext uri="{FF2B5EF4-FFF2-40B4-BE49-F238E27FC236}">
                <a16:creationId xmlns:a16="http://schemas.microsoft.com/office/drawing/2014/main" id="{B6DE3CFC-09BC-60CA-9864-895F97CFDBEE}"/>
              </a:ext>
            </a:extLst>
          </p:cNvPr>
          <p:cNvSpPr/>
          <p:nvPr/>
        </p:nvSpPr>
        <p:spPr>
          <a:xfrm>
            <a:off x="6797467" y="153864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86" name="Freeform: Shape 85">
            <a:extLst>
              <a:ext uri="{FF2B5EF4-FFF2-40B4-BE49-F238E27FC236}">
                <a16:creationId xmlns:a16="http://schemas.microsoft.com/office/drawing/2014/main" id="{F957CE39-5071-95E0-5D52-B58A3AA491AC}"/>
              </a:ext>
            </a:extLst>
          </p:cNvPr>
          <p:cNvSpPr/>
          <p:nvPr/>
        </p:nvSpPr>
        <p:spPr>
          <a:xfrm>
            <a:off x="6218487" y="169123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93" name="Freeform: Shape 92">
            <a:extLst>
              <a:ext uri="{FF2B5EF4-FFF2-40B4-BE49-F238E27FC236}">
                <a16:creationId xmlns:a16="http://schemas.microsoft.com/office/drawing/2014/main" id="{16AEF898-824E-130B-BE14-AA25D0DC3062}"/>
              </a:ext>
            </a:extLst>
          </p:cNvPr>
          <p:cNvSpPr/>
          <p:nvPr/>
        </p:nvSpPr>
        <p:spPr>
          <a:xfrm>
            <a:off x="797041" y="3467128"/>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94" name="Freeform: Shape 93">
            <a:extLst>
              <a:ext uri="{FF2B5EF4-FFF2-40B4-BE49-F238E27FC236}">
                <a16:creationId xmlns:a16="http://schemas.microsoft.com/office/drawing/2014/main" id="{D8D7C2AC-4414-49CE-0770-E47FE31D9CFC}"/>
              </a:ext>
            </a:extLst>
          </p:cNvPr>
          <p:cNvSpPr/>
          <p:nvPr/>
        </p:nvSpPr>
        <p:spPr>
          <a:xfrm>
            <a:off x="901062" y="3554919"/>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95" name="Freeform: Shape 94">
            <a:extLst>
              <a:ext uri="{FF2B5EF4-FFF2-40B4-BE49-F238E27FC236}">
                <a16:creationId xmlns:a16="http://schemas.microsoft.com/office/drawing/2014/main" id="{50059E1C-5D9D-3D09-F5FF-A6E4EBC9857E}"/>
              </a:ext>
            </a:extLst>
          </p:cNvPr>
          <p:cNvSpPr/>
          <p:nvPr/>
        </p:nvSpPr>
        <p:spPr>
          <a:xfrm>
            <a:off x="945680" y="3599669"/>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96" name="Freeform: Shape 95">
            <a:extLst>
              <a:ext uri="{FF2B5EF4-FFF2-40B4-BE49-F238E27FC236}">
                <a16:creationId xmlns:a16="http://schemas.microsoft.com/office/drawing/2014/main" id="{895CE803-2E2A-925A-9FFE-039280D28895}"/>
              </a:ext>
            </a:extLst>
          </p:cNvPr>
          <p:cNvSpPr/>
          <p:nvPr/>
        </p:nvSpPr>
        <p:spPr>
          <a:xfrm>
            <a:off x="366700" y="3752268"/>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88" name="Freeform: Shape 87">
            <a:extLst>
              <a:ext uri="{FF2B5EF4-FFF2-40B4-BE49-F238E27FC236}">
                <a16:creationId xmlns:a16="http://schemas.microsoft.com/office/drawing/2014/main" id="{74A814D0-3A75-7DCE-4072-A9A379142458}"/>
              </a:ext>
            </a:extLst>
          </p:cNvPr>
          <p:cNvSpPr/>
          <p:nvPr/>
        </p:nvSpPr>
        <p:spPr>
          <a:xfrm>
            <a:off x="6648828" y="3450502"/>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89" name="Freeform: Shape 88">
            <a:extLst>
              <a:ext uri="{FF2B5EF4-FFF2-40B4-BE49-F238E27FC236}">
                <a16:creationId xmlns:a16="http://schemas.microsoft.com/office/drawing/2014/main" id="{EF44C3DF-3301-20A0-CD21-7CE72F75B865}"/>
              </a:ext>
            </a:extLst>
          </p:cNvPr>
          <p:cNvSpPr/>
          <p:nvPr/>
        </p:nvSpPr>
        <p:spPr>
          <a:xfrm>
            <a:off x="6752849" y="3554919"/>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90" name="Freeform: Shape 89">
            <a:extLst>
              <a:ext uri="{FF2B5EF4-FFF2-40B4-BE49-F238E27FC236}">
                <a16:creationId xmlns:a16="http://schemas.microsoft.com/office/drawing/2014/main" id="{3CE74507-3746-8131-E233-1897E75153B9}"/>
              </a:ext>
            </a:extLst>
          </p:cNvPr>
          <p:cNvSpPr/>
          <p:nvPr/>
        </p:nvSpPr>
        <p:spPr>
          <a:xfrm>
            <a:off x="6797467" y="3599669"/>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91" name="Freeform: Shape 90">
            <a:extLst>
              <a:ext uri="{FF2B5EF4-FFF2-40B4-BE49-F238E27FC236}">
                <a16:creationId xmlns:a16="http://schemas.microsoft.com/office/drawing/2014/main" id="{678A4DFB-A23B-11AF-5500-660438099E21}"/>
              </a:ext>
            </a:extLst>
          </p:cNvPr>
          <p:cNvSpPr/>
          <p:nvPr/>
        </p:nvSpPr>
        <p:spPr>
          <a:xfrm>
            <a:off x="6218487" y="3752268"/>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76" name="Content Placeholder 3">
            <a:extLst>
              <a:ext uri="{FF2B5EF4-FFF2-40B4-BE49-F238E27FC236}">
                <a16:creationId xmlns:a16="http://schemas.microsoft.com/office/drawing/2014/main" id="{61F078EC-3FA3-6A44-0040-0FF7F2A3FDBF}"/>
              </a:ext>
            </a:extLst>
          </p:cNvPr>
          <p:cNvSpPr txBox="1">
            <a:spLocks/>
          </p:cNvSpPr>
          <p:nvPr/>
        </p:nvSpPr>
        <p:spPr>
          <a:xfrm>
            <a:off x="1709887" y="1858704"/>
            <a:ext cx="3834342" cy="692497"/>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When added to statin therapy, evolocumab reduced LDL-C by 59% from baseline compared with placebo, </a:t>
            </a:r>
          </a:p>
        </p:txBody>
      </p:sp>
      <p:sp>
        <p:nvSpPr>
          <p:cNvPr id="97" name="Content Placeholder 3">
            <a:extLst>
              <a:ext uri="{FF2B5EF4-FFF2-40B4-BE49-F238E27FC236}">
                <a16:creationId xmlns:a16="http://schemas.microsoft.com/office/drawing/2014/main" id="{600E5116-0D8C-3D17-AD6E-4B026F60E202}"/>
              </a:ext>
            </a:extLst>
          </p:cNvPr>
          <p:cNvSpPr txBox="1">
            <a:spLocks/>
          </p:cNvSpPr>
          <p:nvPr/>
        </p:nvSpPr>
        <p:spPr>
          <a:xfrm>
            <a:off x="1643918" y="3687504"/>
            <a:ext cx="4186313"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spc="0" dirty="0"/>
              <a:t>A </a:t>
            </a:r>
            <a:r>
              <a:rPr lang="en-US" sz="1500" spc="0" dirty="0">
                <a:hlinkClick r:id="rId5" action="ppaction://hlinksldjump"/>
              </a:rPr>
              <a:t>Landmark analysis </a:t>
            </a:r>
            <a:r>
              <a:rPr lang="en-US" sz="1500" spc="0" dirty="0"/>
              <a:t>showed that the magnitude of risk reduction was 19% and 23% beyond the first year for the primary and secondary endpoint, respectively</a:t>
            </a:r>
          </a:p>
        </p:txBody>
      </p:sp>
      <p:sp>
        <p:nvSpPr>
          <p:cNvPr id="100" name="Content Placeholder 3">
            <a:extLst>
              <a:ext uri="{FF2B5EF4-FFF2-40B4-BE49-F238E27FC236}">
                <a16:creationId xmlns:a16="http://schemas.microsoft.com/office/drawing/2014/main" id="{5FE06F2C-8E6A-439E-1F19-00C499DC22AD}"/>
              </a:ext>
            </a:extLst>
          </p:cNvPr>
          <p:cNvSpPr txBox="1">
            <a:spLocks/>
          </p:cNvSpPr>
          <p:nvPr/>
        </p:nvSpPr>
        <p:spPr>
          <a:xfrm>
            <a:off x="7515966" y="1691651"/>
            <a:ext cx="3740396" cy="1154162"/>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Evolocumab significantly reduced the risk of cardiovascular events by 15% and 20% for the primary and key secondary composite endpoints, respectively</a:t>
            </a:r>
          </a:p>
        </p:txBody>
      </p:sp>
      <p:sp>
        <p:nvSpPr>
          <p:cNvPr id="101" name="Content Placeholder 3">
            <a:extLst>
              <a:ext uri="{FF2B5EF4-FFF2-40B4-BE49-F238E27FC236}">
                <a16:creationId xmlns:a16="http://schemas.microsoft.com/office/drawing/2014/main" id="{7CE5A891-5E95-E3B8-B67A-91E11F03A00C}"/>
              </a:ext>
            </a:extLst>
          </p:cNvPr>
          <p:cNvSpPr txBox="1">
            <a:spLocks/>
          </p:cNvSpPr>
          <p:nvPr/>
        </p:nvSpPr>
        <p:spPr>
          <a:xfrm>
            <a:off x="7503142" y="3802920"/>
            <a:ext cx="3807677"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No notable differences were observed in the rate of AEs, SAEs, or AEs leading to discontinuation between the evolocumab and placebo arms</a:t>
            </a:r>
          </a:p>
        </p:txBody>
      </p:sp>
      <p:grpSp>
        <p:nvGrpSpPr>
          <p:cNvPr id="130" name="Group 129">
            <a:extLst>
              <a:ext uri="{FF2B5EF4-FFF2-40B4-BE49-F238E27FC236}">
                <a16:creationId xmlns:a16="http://schemas.microsoft.com/office/drawing/2014/main" id="{788F9E73-FADA-BB2C-D2CA-1B0B18782E30}"/>
              </a:ext>
            </a:extLst>
          </p:cNvPr>
          <p:cNvGrpSpPr/>
          <p:nvPr/>
        </p:nvGrpSpPr>
        <p:grpSpPr>
          <a:xfrm>
            <a:off x="573568" y="1822520"/>
            <a:ext cx="714619" cy="741833"/>
            <a:chOff x="-1524066" y="1395902"/>
            <a:chExt cx="1215500" cy="1261788"/>
          </a:xfrm>
        </p:grpSpPr>
        <p:sp>
          <p:nvSpPr>
            <p:cNvPr id="106" name="Freeform: Shape 105">
              <a:extLst>
                <a:ext uri="{FF2B5EF4-FFF2-40B4-BE49-F238E27FC236}">
                  <a16:creationId xmlns:a16="http://schemas.microsoft.com/office/drawing/2014/main" id="{D7B80226-2C91-D199-FE25-45F740054E1B}"/>
                </a:ext>
              </a:extLst>
            </p:cNvPr>
            <p:cNvSpPr/>
            <p:nvPr/>
          </p:nvSpPr>
          <p:spPr>
            <a:xfrm>
              <a:off x="-1286531" y="1395902"/>
              <a:ext cx="672442" cy="931677"/>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107" name="Freeform: Shape 106">
              <a:extLst>
                <a:ext uri="{FF2B5EF4-FFF2-40B4-BE49-F238E27FC236}">
                  <a16:creationId xmlns:a16="http://schemas.microsoft.com/office/drawing/2014/main" id="{207C7CDC-0E83-05F2-3C1E-0F0272B78622}"/>
                </a:ext>
              </a:extLst>
            </p:cNvPr>
            <p:cNvSpPr/>
            <p:nvPr/>
          </p:nvSpPr>
          <p:spPr>
            <a:xfrm>
              <a:off x="-684618" y="1728658"/>
              <a:ext cx="362010" cy="588395"/>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126" name="Freeform: Shape 125">
              <a:extLst>
                <a:ext uri="{FF2B5EF4-FFF2-40B4-BE49-F238E27FC236}">
                  <a16:creationId xmlns:a16="http://schemas.microsoft.com/office/drawing/2014/main" id="{14FFB325-9554-BA18-FDF3-D96310C1157F}"/>
                </a:ext>
              </a:extLst>
            </p:cNvPr>
            <p:cNvSpPr/>
            <p:nvPr/>
          </p:nvSpPr>
          <p:spPr>
            <a:xfrm>
              <a:off x="-1015292" y="1875968"/>
              <a:ext cx="81157" cy="93722"/>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129" name="Content Placeholder 3">
              <a:extLst>
                <a:ext uri="{FF2B5EF4-FFF2-40B4-BE49-F238E27FC236}">
                  <a16:creationId xmlns:a16="http://schemas.microsoft.com/office/drawing/2014/main" id="{728ACC83-CE11-938D-AC28-86CF70132CE8}"/>
                </a:ext>
              </a:extLst>
            </p:cNvPr>
            <p:cNvSpPr txBox="1">
              <a:spLocks/>
            </p:cNvSpPr>
            <p:nvPr/>
          </p:nvSpPr>
          <p:spPr>
            <a:xfrm>
              <a:off x="-1524066" y="2395941"/>
              <a:ext cx="1215500" cy="261749"/>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grpSp>
      <p:grpSp>
        <p:nvGrpSpPr>
          <p:cNvPr id="149" name="Group 148">
            <a:extLst>
              <a:ext uri="{FF2B5EF4-FFF2-40B4-BE49-F238E27FC236}">
                <a16:creationId xmlns:a16="http://schemas.microsoft.com/office/drawing/2014/main" id="{905AA179-59BE-15DB-DFB3-AD918A0A3E15}"/>
              </a:ext>
            </a:extLst>
          </p:cNvPr>
          <p:cNvGrpSpPr/>
          <p:nvPr/>
        </p:nvGrpSpPr>
        <p:grpSpPr>
          <a:xfrm>
            <a:off x="6382958" y="3894064"/>
            <a:ext cx="804066" cy="774318"/>
            <a:chOff x="6511664" y="3894064"/>
            <a:chExt cx="804066" cy="774318"/>
          </a:xfrm>
        </p:grpSpPr>
        <p:sp>
          <p:nvSpPr>
            <p:cNvPr id="137" name="Freeform: Shape 136">
              <a:extLst>
                <a:ext uri="{FF2B5EF4-FFF2-40B4-BE49-F238E27FC236}">
                  <a16:creationId xmlns:a16="http://schemas.microsoft.com/office/drawing/2014/main" id="{4D6547BF-2A4C-DD89-3A08-7832401484E8}"/>
                </a:ext>
              </a:extLst>
            </p:cNvPr>
            <p:cNvSpPr/>
            <p:nvPr/>
          </p:nvSpPr>
          <p:spPr>
            <a:xfrm>
              <a:off x="6918119"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138" name="Freeform: Shape 137">
              <a:extLst>
                <a:ext uri="{FF2B5EF4-FFF2-40B4-BE49-F238E27FC236}">
                  <a16:creationId xmlns:a16="http://schemas.microsoft.com/office/drawing/2014/main" id="{7155AF43-9EE3-C4D0-B3D6-1659CA1299C6}"/>
                </a:ext>
              </a:extLst>
            </p:cNvPr>
            <p:cNvSpPr/>
            <p:nvPr/>
          </p:nvSpPr>
          <p:spPr>
            <a:xfrm>
              <a:off x="6511664"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140" name="Freeform: Shape 139">
              <a:extLst>
                <a:ext uri="{FF2B5EF4-FFF2-40B4-BE49-F238E27FC236}">
                  <a16:creationId xmlns:a16="http://schemas.microsoft.com/office/drawing/2014/main" id="{465AB55C-A10B-5553-0D46-08CEAFDD419C}"/>
                </a:ext>
              </a:extLst>
            </p:cNvPr>
            <p:cNvSpPr/>
            <p:nvPr/>
          </p:nvSpPr>
          <p:spPr>
            <a:xfrm>
              <a:off x="6713515" y="3894064"/>
              <a:ext cx="398952" cy="436264"/>
            </a:xfrm>
            <a:custGeom>
              <a:avLst/>
              <a:gdLst>
                <a:gd name="connsiteX0" fmla="*/ 618 w 1072241"/>
                <a:gd name="connsiteY0" fmla="*/ 161902 h 1172525"/>
                <a:gd name="connsiteX1" fmla="*/ 20240 w 1072241"/>
                <a:gd name="connsiteY1" fmla="*/ 161902 h 1172525"/>
                <a:gd name="connsiteX2" fmla="*/ 500871 w 1072241"/>
                <a:gd name="connsiteY2" fmla="*/ 21789 h 1172525"/>
                <a:gd name="connsiteX3" fmla="*/ 524779 w 1072241"/>
                <a:gd name="connsiteY3" fmla="*/ 4263 h 1172525"/>
                <a:gd name="connsiteX4" fmla="*/ 544782 w 1072241"/>
                <a:gd name="connsiteY4" fmla="*/ 3596 h 1172525"/>
                <a:gd name="connsiteX5" fmla="*/ 753379 w 1072241"/>
                <a:gd name="connsiteY5" fmla="*/ 112181 h 1172525"/>
                <a:gd name="connsiteX6" fmla="*/ 1042272 w 1072241"/>
                <a:gd name="connsiteY6" fmla="*/ 171046 h 1172525"/>
                <a:gd name="connsiteX7" fmla="*/ 1050559 w 1072241"/>
                <a:gd name="connsiteY7" fmla="*/ 170665 h 1172525"/>
                <a:gd name="connsiteX8" fmla="*/ 1069514 w 1072241"/>
                <a:gd name="connsiteY8" fmla="*/ 187524 h 1172525"/>
                <a:gd name="connsiteX9" fmla="*/ 1059989 w 1072241"/>
                <a:gd name="connsiteY9" fmla="*/ 448699 h 1172525"/>
                <a:gd name="connsiteX10" fmla="*/ 951118 w 1072241"/>
                <a:gd name="connsiteY10" fmla="*/ 816269 h 1172525"/>
                <a:gd name="connsiteX11" fmla="*/ 605170 w 1072241"/>
                <a:gd name="connsiteY11" fmla="*/ 1144596 h 1172525"/>
                <a:gd name="connsiteX12" fmla="*/ 543353 w 1072241"/>
                <a:gd name="connsiteY12" fmla="*/ 1171456 h 1172525"/>
                <a:gd name="connsiteX13" fmla="*/ 527732 w 1072241"/>
                <a:gd name="connsiteY13" fmla="*/ 1170790 h 1172525"/>
                <a:gd name="connsiteX14" fmla="*/ 112633 w 1072241"/>
                <a:gd name="connsiteY14" fmla="*/ 793695 h 1172525"/>
                <a:gd name="connsiteX15" fmla="*/ 24240 w 1072241"/>
                <a:gd name="connsiteY15" fmla="*/ 505278 h 1172525"/>
                <a:gd name="connsiteX16" fmla="*/ 237 w 1072241"/>
                <a:gd name="connsiteY16" fmla="*/ 169141 h 1172525"/>
                <a:gd name="connsiteX17" fmla="*/ 809 w 1072241"/>
                <a:gd name="connsiteY17" fmla="*/ 161902 h 1172525"/>
                <a:gd name="connsiteX18" fmla="*/ 69770 w 1072241"/>
                <a:gd name="connsiteY18" fmla="*/ 232196 h 1172525"/>
                <a:gd name="connsiteX19" fmla="*/ 69770 w 1072241"/>
                <a:gd name="connsiteY19" fmla="*/ 254008 h 1172525"/>
                <a:gd name="connsiteX20" fmla="*/ 92535 w 1072241"/>
                <a:gd name="connsiteY20" fmla="*/ 528424 h 1172525"/>
                <a:gd name="connsiteX21" fmla="*/ 217217 w 1072241"/>
                <a:gd name="connsiteY21" fmla="*/ 845511 h 1172525"/>
                <a:gd name="connsiteX22" fmla="*/ 521446 w 1072241"/>
                <a:gd name="connsiteY22" fmla="*/ 1092208 h 1172525"/>
                <a:gd name="connsiteX23" fmla="*/ 552307 w 1072241"/>
                <a:gd name="connsiteY23" fmla="*/ 1091827 h 1172525"/>
                <a:gd name="connsiteX24" fmla="*/ 700516 w 1072241"/>
                <a:gd name="connsiteY24" fmla="*/ 1008579 h 1172525"/>
                <a:gd name="connsiteX25" fmla="*/ 939021 w 1072241"/>
                <a:gd name="connsiteY25" fmla="*/ 685396 h 1172525"/>
                <a:gd name="connsiteX26" fmla="*/ 1000744 w 1072241"/>
                <a:gd name="connsiteY26" fmla="*/ 244198 h 1172525"/>
                <a:gd name="connsiteX27" fmla="*/ 991028 w 1072241"/>
                <a:gd name="connsiteY27" fmla="*/ 236006 h 1172525"/>
                <a:gd name="connsiteX28" fmla="*/ 837961 w 1072241"/>
                <a:gd name="connsiteY28" fmla="*/ 216289 h 1172525"/>
                <a:gd name="connsiteX29" fmla="*/ 545353 w 1072241"/>
                <a:gd name="connsiteY29" fmla="*/ 79510 h 1172525"/>
                <a:gd name="connsiteX30" fmla="*/ 525827 w 1072241"/>
                <a:gd name="connsiteY30" fmla="*/ 79701 h 1172525"/>
                <a:gd name="connsiteX31" fmla="*/ 352663 w 1072241"/>
                <a:gd name="connsiteY31" fmla="*/ 178475 h 1172525"/>
                <a:gd name="connsiteX32" fmla="*/ 165210 w 1072241"/>
                <a:gd name="connsiteY32" fmla="*/ 225338 h 1172525"/>
                <a:gd name="connsiteX33" fmla="*/ 69770 w 1072241"/>
                <a:gd name="connsiteY33" fmla="*/ 232196 h 117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72241" h="1172525">
                  <a:moveTo>
                    <a:pt x="618" y="161902"/>
                  </a:moveTo>
                  <a:cubicBezTo>
                    <a:pt x="7762" y="161902"/>
                    <a:pt x="13954" y="161711"/>
                    <a:pt x="20240" y="161902"/>
                  </a:cubicBezTo>
                  <a:cubicBezTo>
                    <a:pt x="195976" y="168379"/>
                    <a:pt x="356854" y="123992"/>
                    <a:pt x="500871" y="21789"/>
                  </a:cubicBezTo>
                  <a:cubicBezTo>
                    <a:pt x="508873" y="16074"/>
                    <a:pt x="517254" y="10645"/>
                    <a:pt x="524779" y="4263"/>
                  </a:cubicBezTo>
                  <a:cubicBezTo>
                    <a:pt x="531733" y="-1547"/>
                    <a:pt x="537257" y="-1071"/>
                    <a:pt x="544782" y="3596"/>
                  </a:cubicBezTo>
                  <a:cubicBezTo>
                    <a:pt x="611457" y="45220"/>
                    <a:pt x="680418" y="82749"/>
                    <a:pt x="753379" y="112181"/>
                  </a:cubicBezTo>
                  <a:cubicBezTo>
                    <a:pt x="845962" y="149519"/>
                    <a:pt x="941308" y="174475"/>
                    <a:pt x="1042272" y="171046"/>
                  </a:cubicBezTo>
                  <a:cubicBezTo>
                    <a:pt x="1045035" y="171046"/>
                    <a:pt x="1047797" y="170855"/>
                    <a:pt x="1050559" y="170665"/>
                  </a:cubicBezTo>
                  <a:cubicBezTo>
                    <a:pt x="1068752" y="169712"/>
                    <a:pt x="1068181" y="169712"/>
                    <a:pt x="1069514" y="187524"/>
                  </a:cubicBezTo>
                  <a:cubicBezTo>
                    <a:pt x="1075991" y="274963"/>
                    <a:pt x="1070181" y="362022"/>
                    <a:pt x="1059989" y="448699"/>
                  </a:cubicBezTo>
                  <a:cubicBezTo>
                    <a:pt x="1044749" y="577287"/>
                    <a:pt x="1012364" y="701112"/>
                    <a:pt x="951118" y="816269"/>
                  </a:cubicBezTo>
                  <a:cubicBezTo>
                    <a:pt x="872346" y="964288"/>
                    <a:pt x="756142" y="1072777"/>
                    <a:pt x="605170" y="1144596"/>
                  </a:cubicBezTo>
                  <a:cubicBezTo>
                    <a:pt x="584882" y="1154216"/>
                    <a:pt x="564213" y="1163074"/>
                    <a:pt x="543353" y="1171456"/>
                  </a:cubicBezTo>
                  <a:cubicBezTo>
                    <a:pt x="538876" y="1173266"/>
                    <a:pt x="532399" y="1172599"/>
                    <a:pt x="527732" y="1170790"/>
                  </a:cubicBezTo>
                  <a:cubicBezTo>
                    <a:pt x="339708" y="1099733"/>
                    <a:pt x="200358" y="975337"/>
                    <a:pt x="112633" y="793695"/>
                  </a:cubicBezTo>
                  <a:cubicBezTo>
                    <a:pt x="68341" y="702064"/>
                    <a:pt x="40624" y="605386"/>
                    <a:pt x="24240" y="505278"/>
                  </a:cubicBezTo>
                  <a:cubicBezTo>
                    <a:pt x="6048" y="394026"/>
                    <a:pt x="-1477" y="281821"/>
                    <a:pt x="237" y="169141"/>
                  </a:cubicBezTo>
                  <a:cubicBezTo>
                    <a:pt x="237" y="167140"/>
                    <a:pt x="523" y="165235"/>
                    <a:pt x="809" y="161902"/>
                  </a:cubicBezTo>
                  <a:close/>
                  <a:moveTo>
                    <a:pt x="69770" y="232196"/>
                  </a:moveTo>
                  <a:cubicBezTo>
                    <a:pt x="69770" y="238387"/>
                    <a:pt x="69770" y="246198"/>
                    <a:pt x="69770" y="254008"/>
                  </a:cubicBezTo>
                  <a:cubicBezTo>
                    <a:pt x="69008" y="346210"/>
                    <a:pt x="75009" y="437746"/>
                    <a:pt x="92535" y="528424"/>
                  </a:cubicBezTo>
                  <a:cubicBezTo>
                    <a:pt x="114537" y="641866"/>
                    <a:pt x="152923" y="748737"/>
                    <a:pt x="217217" y="845511"/>
                  </a:cubicBezTo>
                  <a:cubicBezTo>
                    <a:pt x="292846" y="959430"/>
                    <a:pt x="394668" y="1041250"/>
                    <a:pt x="521446" y="1092208"/>
                  </a:cubicBezTo>
                  <a:cubicBezTo>
                    <a:pt x="531923" y="1096399"/>
                    <a:pt x="541829" y="1096399"/>
                    <a:pt x="552307" y="1091827"/>
                  </a:cubicBezTo>
                  <a:cubicBezTo>
                    <a:pt x="604599" y="1069158"/>
                    <a:pt x="654700" y="1042678"/>
                    <a:pt x="700516" y="1008579"/>
                  </a:cubicBezTo>
                  <a:cubicBezTo>
                    <a:pt x="812720" y="924949"/>
                    <a:pt x="889872" y="815412"/>
                    <a:pt x="939021" y="685396"/>
                  </a:cubicBezTo>
                  <a:cubicBezTo>
                    <a:pt x="992838" y="542997"/>
                    <a:pt x="1006554" y="394978"/>
                    <a:pt x="1000744" y="244198"/>
                  </a:cubicBezTo>
                  <a:cubicBezTo>
                    <a:pt x="1000458" y="237054"/>
                    <a:pt x="997315" y="235816"/>
                    <a:pt x="991028" y="236006"/>
                  </a:cubicBezTo>
                  <a:cubicBezTo>
                    <a:pt x="938926" y="238197"/>
                    <a:pt x="888063" y="230672"/>
                    <a:pt x="837961" y="216289"/>
                  </a:cubicBezTo>
                  <a:cubicBezTo>
                    <a:pt x="733091" y="186286"/>
                    <a:pt x="636984" y="137899"/>
                    <a:pt x="545353" y="79510"/>
                  </a:cubicBezTo>
                  <a:cubicBezTo>
                    <a:pt x="538114" y="74938"/>
                    <a:pt x="533542" y="73795"/>
                    <a:pt x="525827" y="79701"/>
                  </a:cubicBezTo>
                  <a:cubicBezTo>
                    <a:pt x="472487" y="120277"/>
                    <a:pt x="414766" y="153329"/>
                    <a:pt x="352663" y="178475"/>
                  </a:cubicBezTo>
                  <a:cubicBezTo>
                    <a:pt x="292369" y="202859"/>
                    <a:pt x="230266" y="220195"/>
                    <a:pt x="165210" y="225338"/>
                  </a:cubicBezTo>
                  <a:cubicBezTo>
                    <a:pt x="133873" y="227815"/>
                    <a:pt x="102441" y="229815"/>
                    <a:pt x="69770" y="232196"/>
                  </a:cubicBezTo>
                  <a:close/>
                </a:path>
              </a:pathLst>
            </a:custGeom>
            <a:solidFill>
              <a:schemeClr val="bg1"/>
            </a:solidFill>
            <a:ln w="9525" cap="flat">
              <a:noFill/>
              <a:prstDash val="solid"/>
              <a:miter/>
            </a:ln>
          </p:spPr>
          <p:txBody>
            <a:bodyPr rtlCol="0" anchor="ctr"/>
            <a:lstStyle/>
            <a:p>
              <a:endParaRPr lang="en-IN" dirty="0"/>
            </a:p>
          </p:txBody>
        </p:sp>
        <p:sp>
          <p:nvSpPr>
            <p:cNvPr id="146" name="Freeform: Shape 145">
              <a:extLst>
                <a:ext uri="{FF2B5EF4-FFF2-40B4-BE49-F238E27FC236}">
                  <a16:creationId xmlns:a16="http://schemas.microsoft.com/office/drawing/2014/main" id="{D31A2279-18B3-57D0-8B0A-B82FABD348EE}"/>
                </a:ext>
              </a:extLst>
            </p:cNvPr>
            <p:cNvSpPr/>
            <p:nvPr/>
          </p:nvSpPr>
          <p:spPr>
            <a:xfrm>
              <a:off x="6822935" y="4007498"/>
              <a:ext cx="180050" cy="179279"/>
            </a:xfrm>
            <a:custGeom>
              <a:avLst/>
              <a:gdLst>
                <a:gd name="connsiteX0" fmla="*/ 322993 w 483912"/>
                <a:gd name="connsiteY0" fmla="*/ 325470 h 481838"/>
                <a:gd name="connsiteX1" fmla="*/ 322993 w 483912"/>
                <a:gd name="connsiteY1" fmla="*/ 341568 h 481838"/>
                <a:gd name="connsiteX2" fmla="*/ 323945 w 483912"/>
                <a:gd name="connsiteY2" fmla="*/ 447009 h 481838"/>
                <a:gd name="connsiteX3" fmla="*/ 292513 w 483912"/>
                <a:gd name="connsiteY3" fmla="*/ 481109 h 481838"/>
                <a:gd name="connsiteX4" fmla="*/ 190595 w 483912"/>
                <a:gd name="connsiteY4" fmla="*/ 480918 h 481838"/>
                <a:gd name="connsiteX5" fmla="*/ 160687 w 483912"/>
                <a:gd name="connsiteY5" fmla="*/ 449581 h 481838"/>
                <a:gd name="connsiteX6" fmla="*/ 159544 w 483912"/>
                <a:gd name="connsiteY6" fmla="*/ 334710 h 481838"/>
                <a:gd name="connsiteX7" fmla="*/ 159163 w 483912"/>
                <a:gd name="connsiteY7" fmla="*/ 326137 h 481838"/>
                <a:gd name="connsiteX8" fmla="*/ 145352 w 483912"/>
                <a:gd name="connsiteY8" fmla="*/ 325375 h 481838"/>
                <a:gd name="connsiteX9" fmla="*/ 36290 w 483912"/>
                <a:gd name="connsiteY9" fmla="*/ 325375 h 481838"/>
                <a:gd name="connsiteX10" fmla="*/ 0 w 483912"/>
                <a:gd name="connsiteY10" fmla="*/ 288894 h 481838"/>
                <a:gd name="connsiteX11" fmla="*/ 0 w 483912"/>
                <a:gd name="connsiteY11" fmla="*/ 200026 h 481838"/>
                <a:gd name="connsiteX12" fmla="*/ 39529 w 483912"/>
                <a:gd name="connsiteY12" fmla="*/ 160212 h 481838"/>
                <a:gd name="connsiteX13" fmla="*/ 142685 w 483912"/>
                <a:gd name="connsiteY13" fmla="*/ 159926 h 481838"/>
                <a:gd name="connsiteX14" fmla="*/ 160306 w 483912"/>
                <a:gd name="connsiteY14" fmla="*/ 159926 h 481838"/>
                <a:gd name="connsiteX15" fmla="*/ 160306 w 483912"/>
                <a:gd name="connsiteY15" fmla="*/ 50579 h 481838"/>
                <a:gd name="connsiteX16" fmla="*/ 160687 w 483912"/>
                <a:gd name="connsiteY16" fmla="*/ 30481 h 481838"/>
                <a:gd name="connsiteX17" fmla="*/ 190881 w 483912"/>
                <a:gd name="connsiteY17" fmla="*/ 477 h 481838"/>
                <a:gd name="connsiteX18" fmla="*/ 295085 w 483912"/>
                <a:gd name="connsiteY18" fmla="*/ 763 h 481838"/>
                <a:gd name="connsiteX19" fmla="*/ 323183 w 483912"/>
                <a:gd name="connsiteY19" fmla="*/ 31338 h 481838"/>
                <a:gd name="connsiteX20" fmla="*/ 323183 w 483912"/>
                <a:gd name="connsiteY20" fmla="*/ 78773 h 481838"/>
                <a:gd name="connsiteX21" fmla="*/ 323183 w 483912"/>
                <a:gd name="connsiteY21" fmla="*/ 159259 h 481838"/>
                <a:gd name="connsiteX22" fmla="*/ 338709 w 483912"/>
                <a:gd name="connsiteY22" fmla="*/ 160116 h 481838"/>
                <a:gd name="connsiteX23" fmla="*/ 441865 w 483912"/>
                <a:gd name="connsiteY23" fmla="*/ 160212 h 481838"/>
                <a:gd name="connsiteX24" fmla="*/ 483870 w 483912"/>
                <a:gd name="connsiteY24" fmla="*/ 203169 h 481838"/>
                <a:gd name="connsiteX25" fmla="*/ 483870 w 483912"/>
                <a:gd name="connsiteY25" fmla="*/ 288513 h 481838"/>
                <a:gd name="connsiteX26" fmla="*/ 446723 w 483912"/>
                <a:gd name="connsiteY26" fmla="*/ 325375 h 481838"/>
                <a:gd name="connsiteX27" fmla="*/ 337661 w 483912"/>
                <a:gd name="connsiteY27" fmla="*/ 325375 h 481838"/>
                <a:gd name="connsiteX28" fmla="*/ 323088 w 483912"/>
                <a:gd name="connsiteY28" fmla="*/ 325375 h 4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83912" h="481838">
                  <a:moveTo>
                    <a:pt x="322993" y="325470"/>
                  </a:moveTo>
                  <a:cubicBezTo>
                    <a:pt x="322993" y="331566"/>
                    <a:pt x="322993" y="336615"/>
                    <a:pt x="322993" y="341568"/>
                  </a:cubicBezTo>
                  <a:cubicBezTo>
                    <a:pt x="323279" y="376715"/>
                    <a:pt x="323469" y="411862"/>
                    <a:pt x="323945" y="447009"/>
                  </a:cubicBezTo>
                  <a:cubicBezTo>
                    <a:pt x="324136" y="466631"/>
                    <a:pt x="312801" y="480537"/>
                    <a:pt x="292513" y="481109"/>
                  </a:cubicBezTo>
                  <a:cubicBezTo>
                    <a:pt x="258604" y="482157"/>
                    <a:pt x="224600" y="482061"/>
                    <a:pt x="190595" y="480918"/>
                  </a:cubicBezTo>
                  <a:cubicBezTo>
                    <a:pt x="171164" y="480252"/>
                    <a:pt x="161163" y="469203"/>
                    <a:pt x="160687" y="449581"/>
                  </a:cubicBezTo>
                  <a:cubicBezTo>
                    <a:pt x="159734" y="411291"/>
                    <a:pt x="159925" y="373000"/>
                    <a:pt x="159544" y="334710"/>
                  </a:cubicBezTo>
                  <a:cubicBezTo>
                    <a:pt x="159544" y="332328"/>
                    <a:pt x="159353" y="330042"/>
                    <a:pt x="159163" y="326137"/>
                  </a:cubicBezTo>
                  <a:cubicBezTo>
                    <a:pt x="154496" y="325851"/>
                    <a:pt x="149924" y="325375"/>
                    <a:pt x="145352" y="325375"/>
                  </a:cubicBezTo>
                  <a:cubicBezTo>
                    <a:pt x="108966" y="325375"/>
                    <a:pt x="72676" y="325375"/>
                    <a:pt x="36290" y="325375"/>
                  </a:cubicBezTo>
                  <a:cubicBezTo>
                    <a:pt x="14859" y="325375"/>
                    <a:pt x="0" y="310421"/>
                    <a:pt x="0" y="288894"/>
                  </a:cubicBezTo>
                  <a:cubicBezTo>
                    <a:pt x="0" y="259272"/>
                    <a:pt x="0" y="229649"/>
                    <a:pt x="0" y="200026"/>
                  </a:cubicBezTo>
                  <a:cubicBezTo>
                    <a:pt x="0" y="172118"/>
                    <a:pt x="10858" y="160688"/>
                    <a:pt x="39529" y="160212"/>
                  </a:cubicBezTo>
                  <a:cubicBezTo>
                    <a:pt x="73914" y="159640"/>
                    <a:pt x="108299" y="159926"/>
                    <a:pt x="142685" y="159926"/>
                  </a:cubicBezTo>
                  <a:cubicBezTo>
                    <a:pt x="148019" y="159926"/>
                    <a:pt x="153448" y="159926"/>
                    <a:pt x="160306" y="159926"/>
                  </a:cubicBezTo>
                  <a:cubicBezTo>
                    <a:pt x="160306" y="122207"/>
                    <a:pt x="160306" y="86393"/>
                    <a:pt x="160306" y="50579"/>
                  </a:cubicBezTo>
                  <a:cubicBezTo>
                    <a:pt x="160306" y="43911"/>
                    <a:pt x="160115" y="37149"/>
                    <a:pt x="160687" y="30481"/>
                  </a:cubicBezTo>
                  <a:cubicBezTo>
                    <a:pt x="162306" y="11907"/>
                    <a:pt x="172307" y="954"/>
                    <a:pt x="190881" y="477"/>
                  </a:cubicBezTo>
                  <a:cubicBezTo>
                    <a:pt x="225647" y="-285"/>
                    <a:pt x="260414" y="-94"/>
                    <a:pt x="295085" y="763"/>
                  </a:cubicBezTo>
                  <a:cubicBezTo>
                    <a:pt x="312134" y="1144"/>
                    <a:pt x="322517" y="13050"/>
                    <a:pt x="323183" y="31338"/>
                  </a:cubicBezTo>
                  <a:cubicBezTo>
                    <a:pt x="323755" y="47150"/>
                    <a:pt x="323183" y="62961"/>
                    <a:pt x="323183" y="78773"/>
                  </a:cubicBezTo>
                  <a:cubicBezTo>
                    <a:pt x="323183" y="105157"/>
                    <a:pt x="323183" y="131637"/>
                    <a:pt x="323183" y="159259"/>
                  </a:cubicBezTo>
                  <a:cubicBezTo>
                    <a:pt x="328708" y="159545"/>
                    <a:pt x="333661" y="160021"/>
                    <a:pt x="338709" y="160116"/>
                  </a:cubicBezTo>
                  <a:cubicBezTo>
                    <a:pt x="373094" y="160116"/>
                    <a:pt x="407480" y="159831"/>
                    <a:pt x="441865" y="160212"/>
                  </a:cubicBezTo>
                  <a:cubicBezTo>
                    <a:pt x="474631" y="160593"/>
                    <a:pt x="483870" y="170403"/>
                    <a:pt x="483870" y="203169"/>
                  </a:cubicBezTo>
                  <a:cubicBezTo>
                    <a:pt x="483870" y="231649"/>
                    <a:pt x="483965" y="260034"/>
                    <a:pt x="483870" y="288513"/>
                  </a:cubicBezTo>
                  <a:cubicBezTo>
                    <a:pt x="483870" y="310516"/>
                    <a:pt x="468916" y="325375"/>
                    <a:pt x="446723" y="325375"/>
                  </a:cubicBezTo>
                  <a:cubicBezTo>
                    <a:pt x="410337" y="325375"/>
                    <a:pt x="374047" y="325375"/>
                    <a:pt x="337661" y="325375"/>
                  </a:cubicBezTo>
                  <a:cubicBezTo>
                    <a:pt x="333375" y="325375"/>
                    <a:pt x="329089" y="325375"/>
                    <a:pt x="323088" y="325375"/>
                  </a:cubicBezTo>
                  <a:close/>
                </a:path>
              </a:pathLst>
            </a:custGeom>
            <a:solidFill>
              <a:schemeClr val="bg1"/>
            </a:solidFill>
            <a:ln w="9525" cap="flat">
              <a:noFill/>
              <a:prstDash val="solid"/>
              <a:miter/>
            </a:ln>
          </p:spPr>
          <p:txBody>
            <a:bodyPr rtlCol="0" anchor="ctr"/>
            <a:lstStyle/>
            <a:p>
              <a:endParaRPr lang="en-IN" dirty="0"/>
            </a:p>
          </p:txBody>
        </p:sp>
      </p:grpSp>
      <p:grpSp>
        <p:nvGrpSpPr>
          <p:cNvPr id="173" name="Group 172">
            <a:extLst>
              <a:ext uri="{FF2B5EF4-FFF2-40B4-BE49-F238E27FC236}">
                <a16:creationId xmlns:a16="http://schemas.microsoft.com/office/drawing/2014/main" id="{E5AB7490-A310-91C2-341D-B5082CADEE51}"/>
              </a:ext>
            </a:extLst>
          </p:cNvPr>
          <p:cNvGrpSpPr/>
          <p:nvPr/>
        </p:nvGrpSpPr>
        <p:grpSpPr>
          <a:xfrm>
            <a:off x="545349" y="3967514"/>
            <a:ext cx="804066" cy="700868"/>
            <a:chOff x="615689" y="3967514"/>
            <a:chExt cx="804066" cy="700868"/>
          </a:xfrm>
        </p:grpSpPr>
        <p:sp>
          <p:nvSpPr>
            <p:cNvPr id="167" name="Freeform: Shape 166">
              <a:extLst>
                <a:ext uri="{FF2B5EF4-FFF2-40B4-BE49-F238E27FC236}">
                  <a16:creationId xmlns:a16="http://schemas.microsoft.com/office/drawing/2014/main" id="{469F9B89-D49C-E0FF-AD21-FAADAC06FB48}"/>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168" name="Freeform: Shape 167">
              <a:extLst>
                <a:ext uri="{FF2B5EF4-FFF2-40B4-BE49-F238E27FC236}">
                  <a16:creationId xmlns:a16="http://schemas.microsoft.com/office/drawing/2014/main" id="{1C6D1F41-FE4F-53E7-1846-FAEAEAC1B3D4}"/>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171" name="Freeform: Shape 170">
              <a:extLst>
                <a:ext uri="{FF2B5EF4-FFF2-40B4-BE49-F238E27FC236}">
                  <a16:creationId xmlns:a16="http://schemas.microsoft.com/office/drawing/2014/main" id="{8459875D-930A-0CE4-E238-D55678A81A88}"/>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grpSp>
        <p:nvGrpSpPr>
          <p:cNvPr id="3" name="Group 2">
            <a:extLst>
              <a:ext uri="{FF2B5EF4-FFF2-40B4-BE49-F238E27FC236}">
                <a16:creationId xmlns:a16="http://schemas.microsoft.com/office/drawing/2014/main" id="{A116CCCA-B174-B2C9-72CA-FBB9E4243D26}"/>
              </a:ext>
            </a:extLst>
          </p:cNvPr>
          <p:cNvGrpSpPr/>
          <p:nvPr/>
        </p:nvGrpSpPr>
        <p:grpSpPr>
          <a:xfrm>
            <a:off x="6382958" y="1869754"/>
            <a:ext cx="804066" cy="700868"/>
            <a:chOff x="615689" y="3967514"/>
            <a:chExt cx="804066" cy="700868"/>
          </a:xfrm>
        </p:grpSpPr>
        <p:sp>
          <p:nvSpPr>
            <p:cNvPr id="4" name="Freeform: Shape 3">
              <a:extLst>
                <a:ext uri="{FF2B5EF4-FFF2-40B4-BE49-F238E27FC236}">
                  <a16:creationId xmlns:a16="http://schemas.microsoft.com/office/drawing/2014/main" id="{988CD1A6-31E0-F742-031D-8B168A414ABE}"/>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8" name="Freeform: Shape 7">
              <a:extLst>
                <a:ext uri="{FF2B5EF4-FFF2-40B4-BE49-F238E27FC236}">
                  <a16:creationId xmlns:a16="http://schemas.microsoft.com/office/drawing/2014/main" id="{A1F3A111-71CC-03D0-D869-708B296F5CB3}"/>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9" name="Freeform: Shape 8">
              <a:extLst>
                <a:ext uri="{FF2B5EF4-FFF2-40B4-BE49-F238E27FC236}">
                  <a16:creationId xmlns:a16="http://schemas.microsoft.com/office/drawing/2014/main" id="{81EAF0A8-931E-0B2E-27D7-EEBD783A7018}"/>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pic>
        <p:nvPicPr>
          <p:cNvPr id="10" name="Graphic 9" descr="House with solid fill">
            <a:hlinkClick r:id="rId6" action="ppaction://hlinksldjump"/>
            <a:extLst>
              <a:ext uri="{FF2B5EF4-FFF2-40B4-BE49-F238E27FC236}">
                <a16:creationId xmlns:a16="http://schemas.microsoft.com/office/drawing/2014/main" id="{86960C43-908D-0440-CB11-DCF7E2D1AA0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727904412"/>
      </p:ext>
    </p:extLst>
  </p:cSld>
  <p:clrMapOvr>
    <a:masterClrMapping/>
  </p:clrMapOvr>
  <p:transition>
    <p:fade/>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a:xfrm>
            <a:off x="365125" y="365760"/>
            <a:ext cx="11461750" cy="1015663"/>
          </a:xfrm>
        </p:spPr>
        <p:txBody>
          <a:bodyPr/>
          <a:lstStyle/>
          <a:p>
            <a:r>
              <a:rPr lang="en-US" noProof="0" dirty="0"/>
              <a:t>Baseline LDL-C &amp; Statin Potency Sub-analysis:</a:t>
            </a:r>
            <a:br>
              <a:rPr lang="en-US" noProof="0" dirty="0"/>
            </a:br>
            <a:r>
              <a:rPr lang="en-US" noProof="0" dirty="0"/>
              <a:t>Objectives and Methods</a:t>
            </a:r>
          </a:p>
        </p:txBody>
      </p:sp>
      <p:sp>
        <p:nvSpPr>
          <p:cNvPr id="3" name="Content Placeholder 2">
            <a:extLst>
              <a:ext uri="{FF2B5EF4-FFF2-40B4-BE49-F238E27FC236}">
                <a16:creationId xmlns:a16="http://schemas.microsoft.com/office/drawing/2014/main" id="{97E46B3B-9FC6-9595-33F2-D7AA36E42D9B}"/>
              </a:ext>
            </a:extLst>
          </p:cNvPr>
          <p:cNvSpPr>
            <a:spLocks noGrp="1"/>
          </p:cNvSpPr>
          <p:nvPr>
            <p:ph sz="quarter" idx="10"/>
          </p:nvPr>
        </p:nvSpPr>
        <p:spPr>
          <a:xfrm>
            <a:off x="367284" y="1574800"/>
            <a:ext cx="11459591" cy="3840480"/>
          </a:xfrm>
        </p:spPr>
        <p:txBody>
          <a:bodyPr/>
          <a:lstStyle/>
          <a:p>
            <a:pPr eaLnBrk="1" hangingPunct="1">
              <a:spcAft>
                <a:spcPts val="0"/>
              </a:spcAft>
            </a:pPr>
            <a:r>
              <a:rPr lang="en-US" altLang="en-US" noProof="0" dirty="0"/>
              <a:t>This secondary ad hoc analysis of the FOURIER trial evaluated whether more intensive lowering of LDL-C with evolocumab provides further benefit in the following two subgroups</a:t>
            </a:r>
            <a:r>
              <a:rPr lang="en-US" altLang="en-US" baseline="30000" noProof="0" dirty="0"/>
              <a:t>1</a:t>
            </a:r>
            <a:endParaRPr lang="en-US" altLang="en-US" noProof="0" dirty="0"/>
          </a:p>
          <a:p>
            <a:pPr lvl="1" eaLnBrk="1" hangingPunct="1">
              <a:spcAft>
                <a:spcPts val="0"/>
              </a:spcAft>
            </a:pPr>
            <a:r>
              <a:rPr lang="en-US" altLang="en-US" noProof="0" dirty="0"/>
              <a:t>Patients starting with LDL-C &lt; 1.8 mmol/L at baseline</a:t>
            </a:r>
          </a:p>
          <a:p>
            <a:pPr lvl="1" eaLnBrk="1" hangingPunct="1">
              <a:spcAft>
                <a:spcPts val="0"/>
              </a:spcAft>
            </a:pPr>
            <a:r>
              <a:rPr lang="en-US" altLang="en-US" noProof="0" dirty="0"/>
              <a:t>Patients receiving maximal-potency statin therapy</a:t>
            </a:r>
          </a:p>
          <a:p>
            <a:pPr eaLnBrk="1" hangingPunct="1">
              <a:spcAft>
                <a:spcPts val="0"/>
              </a:spcAft>
            </a:pPr>
            <a:r>
              <a:rPr lang="en-US" noProof="0" dirty="0"/>
              <a:t>All 27,564 patients in the FOURIER trial were included in an intention-to-treat analysis</a:t>
            </a:r>
            <a:r>
              <a:rPr lang="en-US" baseline="30000" noProof="0" dirty="0"/>
              <a:t>1,</a:t>
            </a:r>
          </a:p>
          <a:p>
            <a:pPr eaLnBrk="1" hangingPunct="1">
              <a:spcAft>
                <a:spcPts val="0"/>
              </a:spcAft>
            </a:pPr>
            <a:r>
              <a:rPr lang="en-US" noProof="0" dirty="0"/>
              <a:t>Outcomes were compared across the two subgroups based on baseline LDL-C</a:t>
            </a:r>
            <a:r>
              <a:rPr lang="en-US" baseline="30000" noProof="0" dirty="0"/>
              <a:t>†</a:t>
            </a:r>
            <a:r>
              <a:rPr lang="en-US" noProof="0" dirty="0"/>
              <a:t> and on background moderate (n = 8,392, 30.4%) or high (n = 19,103, 69.3%) intensity statin therapy</a:t>
            </a:r>
            <a:r>
              <a:rPr lang="en-US" baseline="30000" noProof="0" dirty="0"/>
              <a:t>1,2,</a:t>
            </a:r>
          </a:p>
          <a:p>
            <a:pPr lvl="1" eaLnBrk="1" hangingPunct="1">
              <a:spcAft>
                <a:spcPts val="0"/>
              </a:spcAft>
            </a:pPr>
            <a:r>
              <a:rPr lang="en-US" noProof="0" dirty="0"/>
              <a:t>LDL-C &lt; 1.8 mmol/L (n = 2,034, 7.4%) vs </a:t>
            </a:r>
            <a:r>
              <a:rPr lang="en-US" noProof="0"/>
              <a:t>LDL-C ≥ </a:t>
            </a:r>
            <a:r>
              <a:rPr lang="en-US" noProof="0" dirty="0"/>
              <a:t>1.8 mmol</a:t>
            </a:r>
            <a:r>
              <a:rPr lang="en-US" noProof="0"/>
              <a:t>/L (</a:t>
            </a:r>
            <a:r>
              <a:rPr lang="en-US" noProof="0" dirty="0"/>
              <a:t>n = 25,529, 92.6%) at baseline</a:t>
            </a:r>
            <a:r>
              <a:rPr lang="en-US" baseline="30000" noProof="0" dirty="0"/>
              <a:t>1</a:t>
            </a:r>
          </a:p>
          <a:p>
            <a:pPr lvl="1" eaLnBrk="1" hangingPunct="1">
              <a:spcAft>
                <a:spcPts val="0"/>
              </a:spcAft>
            </a:pPr>
            <a:r>
              <a:rPr lang="en-US" noProof="0" dirty="0"/>
              <a:t>Maximal (n = 7,533, 27.3%) vs submaximal potency background statin at randomization </a:t>
            </a:r>
            <a:br>
              <a:rPr lang="en-US" noProof="0" dirty="0"/>
            </a:br>
            <a:r>
              <a:rPr lang="en-US" noProof="0" dirty="0"/>
              <a:t>(n = 20,031, 72.7%)</a:t>
            </a:r>
            <a:r>
              <a:rPr lang="en-US" baseline="30000" noProof="0" dirty="0"/>
              <a:t>1</a:t>
            </a:r>
            <a:endParaRPr lang="en-US" noProof="0" dirty="0"/>
          </a:p>
        </p:txBody>
      </p:sp>
      <p:grpSp>
        <p:nvGrpSpPr>
          <p:cNvPr id="2" name="Group 1">
            <a:extLst>
              <a:ext uri="{FF2B5EF4-FFF2-40B4-BE49-F238E27FC236}">
                <a16:creationId xmlns:a16="http://schemas.microsoft.com/office/drawing/2014/main" id="{F1A7A102-27B1-DB42-9E6E-274E0F3CF652}"/>
              </a:ext>
            </a:extLst>
          </p:cNvPr>
          <p:cNvGrpSpPr/>
          <p:nvPr/>
        </p:nvGrpSpPr>
        <p:grpSpPr>
          <a:xfrm>
            <a:off x="11165465" y="95760"/>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C13A0742-4BE1-7F16-1E9B-A9E201D30D83}"/>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3" action="ppaction://hlinksldjump"/>
              <a:extLst>
                <a:ext uri="{FF2B5EF4-FFF2-40B4-BE49-F238E27FC236}">
                  <a16:creationId xmlns:a16="http://schemas.microsoft.com/office/drawing/2014/main" id="{614A49E5-712E-CB06-A9E2-4DD6917F01F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9" name="Graphic 8" descr="House with solid fill">
            <a:hlinkClick r:id="rId5" action="ppaction://hlinksldjump"/>
            <a:extLst>
              <a:ext uri="{FF2B5EF4-FFF2-40B4-BE49-F238E27FC236}">
                <a16:creationId xmlns:a16="http://schemas.microsoft.com/office/drawing/2014/main" id="{ABB7D4B3-2BE8-B6B5-A7A4-4E4161751F1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4" name="TextBox 3">
            <a:extLst>
              <a:ext uri="{FF2B5EF4-FFF2-40B4-BE49-F238E27FC236}">
                <a16:creationId xmlns:a16="http://schemas.microsoft.com/office/drawing/2014/main" id="{027C9710-C5E5-0D6C-1643-4D26B91B4819}"/>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2122363964"/>
      </p:ext>
    </p:extLst>
  </p:cSld>
  <p:clrMapOvr>
    <a:masterClrMapping/>
  </p:clrMapOvr>
  <p:transition>
    <p:fade/>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1C2B624C-47C5-4963-9876-F09934700813}"/>
              </a:ext>
            </a:extLst>
          </p:cNvPr>
          <p:cNvSpPr>
            <a:spLocks noGrp="1"/>
          </p:cNvSpPr>
          <p:nvPr>
            <p:ph sz="quarter" idx="10"/>
          </p:nvPr>
        </p:nvSpPr>
        <p:spPr>
          <a:xfrm>
            <a:off x="367284" y="1791817"/>
            <a:ext cx="11459591" cy="738664"/>
          </a:xfrm>
        </p:spPr>
        <p:txBody>
          <a:bodyPr>
            <a:spAutoFit/>
          </a:bodyPr>
          <a:lstStyle/>
          <a:p>
            <a:r>
              <a:rPr lang="en-US" sz="1600" noProof="0" dirty="0"/>
              <a:t>To address potential concerns that the response to evolocumab may be different in the Asian patient population, a FOURIER subgroup analysis on the efficacy and safety of evolocumab in Asian vs other races was conducted</a:t>
            </a:r>
            <a:endParaRPr lang="en-US" sz="1600" baseline="30000" noProof="0" dirty="0"/>
          </a:p>
        </p:txBody>
      </p:sp>
      <p:sp>
        <p:nvSpPr>
          <p:cNvPr id="404497" name="Rectangle 17"/>
          <p:cNvSpPr>
            <a:spLocks noGrp="1" noChangeArrowheads="1"/>
          </p:cNvSpPr>
          <p:nvPr>
            <p:ph type="title"/>
          </p:nvPr>
        </p:nvSpPr>
        <p:spPr>
          <a:xfrm>
            <a:off x="365125" y="365760"/>
            <a:ext cx="11461750" cy="1015663"/>
          </a:xfrm>
        </p:spPr>
        <p:txBody>
          <a:bodyPr/>
          <a:lstStyle/>
          <a:p>
            <a:r>
              <a:rPr lang="en-US" noProof="0" dirty="0"/>
              <a:t>Asian Population Sub-analysis: Objectives and </a:t>
            </a:r>
            <a:br>
              <a:rPr lang="en-US" noProof="0" dirty="0"/>
            </a:br>
            <a:r>
              <a:rPr lang="en-US" noProof="0" dirty="0"/>
              <a:t>Methods</a:t>
            </a:r>
          </a:p>
        </p:txBody>
      </p:sp>
      <p:sp>
        <p:nvSpPr>
          <p:cNvPr id="12" name="Content Placeholder 3">
            <a:extLst>
              <a:ext uri="{FF2B5EF4-FFF2-40B4-BE49-F238E27FC236}">
                <a16:creationId xmlns:a16="http://schemas.microsoft.com/office/drawing/2014/main" id="{C38A34D8-3FFE-48A1-8CBF-B5103140DC72}"/>
              </a:ext>
            </a:extLst>
          </p:cNvPr>
          <p:cNvSpPr txBox="1">
            <a:spLocks/>
          </p:cNvSpPr>
          <p:nvPr/>
        </p:nvSpPr>
        <p:spPr bwMode="auto">
          <a:xfrm>
            <a:off x="533400" y="2985803"/>
            <a:ext cx="5372100" cy="1068736"/>
          </a:xfrm>
          <a:prstGeom prst="rect">
            <a:avLst/>
          </a:prstGeom>
          <a:noFill/>
          <a:ln w="9525" algn="ctr">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72000" tIns="72000" rIns="72000" bIns="72000" numCol="1" anchor="t" anchorCtr="0" compatLnSpc="1">
            <a:prstTxWarp prst="textNoShape">
              <a:avLst/>
            </a:prstTxWarp>
            <a:noAutofit/>
          </a:bodyPr>
          <a:lstStyle>
            <a:lvl1pPr marL="228600" indent="-228600" algn="l" rtl="0" eaLnBrk="0" fontAlgn="base" hangingPunct="0">
              <a:lnSpc>
                <a:spcPct val="100000"/>
              </a:lnSpc>
              <a:spcBef>
                <a:spcPts val="0"/>
              </a:spcBef>
              <a:spcAft>
                <a:spcPts val="600"/>
              </a:spcAft>
              <a:buClr>
                <a:schemeClr val="accent1"/>
              </a:buClr>
              <a:buFont typeface="Arial" charset="0"/>
              <a:buChar char="•"/>
              <a:tabLst/>
              <a:defRPr lang="en-US" sz="2400" kern="1200">
                <a:solidFill>
                  <a:schemeClr val="tx1"/>
                </a:solidFill>
                <a:latin typeface="+mn-lt"/>
                <a:ea typeface="+mn-ea"/>
                <a:cs typeface="+mn-cs"/>
              </a:defRPr>
            </a:lvl1pPr>
            <a:lvl2pPr marL="547688" indent="-319088" algn="l" rtl="0" eaLnBrk="0" fontAlgn="base" hangingPunct="0">
              <a:lnSpc>
                <a:spcPct val="100000"/>
              </a:lnSpc>
              <a:spcBef>
                <a:spcPts val="0"/>
              </a:spcBef>
              <a:spcAft>
                <a:spcPts val="600"/>
              </a:spcAft>
              <a:buClr>
                <a:schemeClr val="accent1"/>
              </a:buClr>
              <a:buFont typeface="Arial" charset="0"/>
              <a:buChar char="–"/>
              <a:tabLst/>
              <a:defRPr lang="en-US" sz="2200" kern="1200">
                <a:solidFill>
                  <a:schemeClr val="tx1"/>
                </a:solidFill>
                <a:latin typeface="+mn-lt"/>
                <a:ea typeface="+mn-ea"/>
                <a:cs typeface="+mn-cs"/>
              </a:defRPr>
            </a:lvl2pPr>
            <a:lvl3pPr marL="801688" indent="-228600" algn="l" rtl="0" eaLnBrk="0" fontAlgn="base" hangingPunct="0">
              <a:lnSpc>
                <a:spcPct val="100000"/>
              </a:lnSpc>
              <a:spcBef>
                <a:spcPts val="0"/>
              </a:spcBef>
              <a:spcAft>
                <a:spcPts val="600"/>
              </a:spcAft>
              <a:buClr>
                <a:schemeClr val="accent1"/>
              </a:buClr>
              <a:buFont typeface="Arial" charset="0"/>
              <a:buChar char="•"/>
              <a:tabLst/>
              <a:defRPr lang="en-US" sz="2000" kern="1200">
                <a:solidFill>
                  <a:schemeClr val="tx1"/>
                </a:solidFill>
                <a:latin typeface="+mn-lt"/>
                <a:ea typeface="+mn-ea"/>
                <a:cs typeface="+mn-cs"/>
              </a:defRPr>
            </a:lvl3pPr>
            <a:lvl4pPr marL="917575" indent="-230188" algn="l" rtl="0" eaLnBrk="0" fontAlgn="base" hangingPunct="0">
              <a:lnSpc>
                <a:spcPct val="100000"/>
              </a:lnSpc>
              <a:spcBef>
                <a:spcPts val="0"/>
              </a:spcBef>
              <a:spcAft>
                <a:spcPts val="600"/>
              </a:spcAft>
              <a:buClr>
                <a:schemeClr val="accent1"/>
              </a:buClr>
              <a:buFont typeface="Arial" charset="0"/>
              <a:buChar char="–"/>
              <a:tabLst/>
              <a:defRPr lang="en-US" kern="1200">
                <a:solidFill>
                  <a:schemeClr val="tx1"/>
                </a:solidFill>
                <a:latin typeface="+mn-lt"/>
                <a:ea typeface="+mn-ea"/>
                <a:cs typeface="+mn-cs"/>
              </a:defRPr>
            </a:lvl4pPr>
            <a:lvl5pPr marL="1146175" indent="-228600" algn="l" rtl="0" eaLnBrk="0" fontAlgn="base" hangingPunct="0">
              <a:lnSpc>
                <a:spcPct val="100000"/>
              </a:lnSpc>
              <a:spcBef>
                <a:spcPts val="0"/>
              </a:spcBef>
              <a:spcAft>
                <a:spcPts val="600"/>
              </a:spcAft>
              <a:buClr>
                <a:schemeClr val="accent1"/>
              </a:buClr>
              <a:buFont typeface="Arial" charset="0"/>
              <a:buChar char="•"/>
              <a:tabLst/>
              <a:defRPr lang="en-US" sz="1600" kern="1200" dirty="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56032" indent="-256032"/>
            <a:r>
              <a:rPr lang="en-US" sz="1400" dirty="0">
                <a:latin typeface="Century Gothic" panose="020B0502020202020204" pitchFamily="34" charset="0"/>
              </a:rPr>
              <a:t>Patient population:</a:t>
            </a:r>
            <a:endParaRPr lang="en-US" sz="1400" baseline="30000" dirty="0">
              <a:latin typeface="Century Gothic" panose="020B0502020202020204" pitchFamily="34" charset="0"/>
            </a:endParaRPr>
          </a:p>
          <a:p>
            <a:pPr lvl="1" indent="-274320">
              <a:buFont typeface="Courier New" panose="02070309020205020404" pitchFamily="49" charset="0"/>
              <a:buChar char="o"/>
            </a:pPr>
            <a:r>
              <a:rPr lang="en-US" sz="1200" dirty="0">
                <a:latin typeface="Century Gothic" panose="020B0502020202020204" pitchFamily="34" charset="0"/>
              </a:rPr>
              <a:t>Self-reported to be Asian: n = 2,723</a:t>
            </a:r>
          </a:p>
          <a:p>
            <a:pPr lvl="1" indent="-274320">
              <a:buFont typeface="Courier New" panose="02070309020205020404" pitchFamily="49" charset="0"/>
              <a:buChar char="o"/>
            </a:pPr>
            <a:r>
              <a:rPr lang="en-US" sz="1200" dirty="0">
                <a:latin typeface="Century Gothic" panose="020B0502020202020204" pitchFamily="34" charset="0"/>
              </a:rPr>
              <a:t>Reported to be of other racial backgrounds, mainly Caucasian: n = 24,841 </a:t>
            </a:r>
          </a:p>
        </p:txBody>
      </p:sp>
      <p:sp>
        <p:nvSpPr>
          <p:cNvPr id="13" name="Content Placeholder 3">
            <a:extLst>
              <a:ext uri="{FF2B5EF4-FFF2-40B4-BE49-F238E27FC236}">
                <a16:creationId xmlns:a16="http://schemas.microsoft.com/office/drawing/2014/main" id="{3572BE0A-39B1-4A4F-94E8-F9E6EC10C5D6}"/>
              </a:ext>
            </a:extLst>
          </p:cNvPr>
          <p:cNvSpPr txBox="1">
            <a:spLocks/>
          </p:cNvSpPr>
          <p:nvPr/>
        </p:nvSpPr>
        <p:spPr bwMode="auto">
          <a:xfrm>
            <a:off x="6057270" y="2985803"/>
            <a:ext cx="5472330" cy="1069200"/>
          </a:xfrm>
          <a:prstGeom prst="rect">
            <a:avLst/>
          </a:prstGeom>
          <a:noFill/>
          <a:ln w="9525" algn="ctr">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72000" tIns="72000" rIns="72000" bIns="72000" numCol="1" anchor="t" anchorCtr="0" compatLnSpc="1">
            <a:prstTxWarp prst="textNoShape">
              <a:avLst/>
            </a:prstTxWarp>
            <a:noAutofit/>
          </a:bodyPr>
          <a:lstStyle>
            <a:lvl1pPr marL="228600" indent="-228600" algn="l" rtl="0" eaLnBrk="0" fontAlgn="base" hangingPunct="0">
              <a:lnSpc>
                <a:spcPct val="100000"/>
              </a:lnSpc>
              <a:spcBef>
                <a:spcPts val="0"/>
              </a:spcBef>
              <a:spcAft>
                <a:spcPts val="600"/>
              </a:spcAft>
              <a:buClr>
                <a:schemeClr val="accent1"/>
              </a:buClr>
              <a:buFont typeface="Arial" charset="0"/>
              <a:buChar char="•"/>
              <a:tabLst/>
              <a:defRPr lang="en-US" sz="2400" kern="1200">
                <a:solidFill>
                  <a:schemeClr val="tx1"/>
                </a:solidFill>
                <a:latin typeface="+mn-lt"/>
                <a:ea typeface="+mn-ea"/>
                <a:cs typeface="+mn-cs"/>
              </a:defRPr>
            </a:lvl1pPr>
            <a:lvl2pPr marL="547688" indent="-319088" algn="l" rtl="0" eaLnBrk="0" fontAlgn="base" hangingPunct="0">
              <a:lnSpc>
                <a:spcPct val="100000"/>
              </a:lnSpc>
              <a:spcBef>
                <a:spcPts val="0"/>
              </a:spcBef>
              <a:spcAft>
                <a:spcPts val="600"/>
              </a:spcAft>
              <a:buClr>
                <a:schemeClr val="accent1"/>
              </a:buClr>
              <a:buFont typeface="Arial" charset="0"/>
              <a:buChar char="–"/>
              <a:tabLst/>
              <a:defRPr lang="en-US" sz="2200" kern="1200">
                <a:solidFill>
                  <a:schemeClr val="tx1"/>
                </a:solidFill>
                <a:latin typeface="+mn-lt"/>
                <a:ea typeface="+mn-ea"/>
                <a:cs typeface="+mn-cs"/>
              </a:defRPr>
            </a:lvl2pPr>
            <a:lvl3pPr marL="801688" indent="-228600" algn="l" rtl="0" eaLnBrk="0" fontAlgn="base" hangingPunct="0">
              <a:lnSpc>
                <a:spcPct val="100000"/>
              </a:lnSpc>
              <a:spcBef>
                <a:spcPts val="0"/>
              </a:spcBef>
              <a:spcAft>
                <a:spcPts val="600"/>
              </a:spcAft>
              <a:buClr>
                <a:schemeClr val="accent1"/>
              </a:buClr>
              <a:buFont typeface="Arial" charset="0"/>
              <a:buChar char="•"/>
              <a:tabLst/>
              <a:defRPr lang="en-US" sz="2000" kern="1200">
                <a:solidFill>
                  <a:schemeClr val="tx1"/>
                </a:solidFill>
                <a:latin typeface="+mn-lt"/>
                <a:ea typeface="+mn-ea"/>
                <a:cs typeface="+mn-cs"/>
              </a:defRPr>
            </a:lvl3pPr>
            <a:lvl4pPr marL="917575" indent="-230188" algn="l" rtl="0" eaLnBrk="0" fontAlgn="base" hangingPunct="0">
              <a:lnSpc>
                <a:spcPct val="100000"/>
              </a:lnSpc>
              <a:spcBef>
                <a:spcPts val="0"/>
              </a:spcBef>
              <a:spcAft>
                <a:spcPts val="600"/>
              </a:spcAft>
              <a:buClr>
                <a:schemeClr val="accent1"/>
              </a:buClr>
              <a:buFont typeface="Arial" charset="0"/>
              <a:buChar char="–"/>
              <a:tabLst/>
              <a:defRPr lang="en-US" kern="1200">
                <a:solidFill>
                  <a:schemeClr val="tx1"/>
                </a:solidFill>
                <a:latin typeface="+mn-lt"/>
                <a:ea typeface="+mn-ea"/>
                <a:cs typeface="+mn-cs"/>
              </a:defRPr>
            </a:lvl4pPr>
            <a:lvl5pPr marL="1146175" indent="-228600" algn="l" rtl="0" eaLnBrk="0" fontAlgn="base" hangingPunct="0">
              <a:lnSpc>
                <a:spcPct val="100000"/>
              </a:lnSpc>
              <a:spcBef>
                <a:spcPts val="0"/>
              </a:spcBef>
              <a:spcAft>
                <a:spcPts val="600"/>
              </a:spcAft>
              <a:buClr>
                <a:schemeClr val="accent1"/>
              </a:buClr>
              <a:buFont typeface="Arial" charset="0"/>
              <a:buChar char="•"/>
              <a:tabLst/>
              <a:defRPr lang="en-US" sz="1600" kern="1200" dirty="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56032" indent="-256032"/>
            <a:r>
              <a:rPr lang="en-US" sz="1400" dirty="0">
                <a:latin typeface="Century Gothic" panose="020B0502020202020204" pitchFamily="34" charset="0"/>
              </a:rPr>
              <a:t>Outcomes assessed:</a:t>
            </a:r>
            <a:endParaRPr lang="en-US" sz="1400" baseline="30000" dirty="0">
              <a:latin typeface="Century Gothic" panose="020B0502020202020204" pitchFamily="34" charset="0"/>
            </a:endParaRPr>
          </a:p>
          <a:p>
            <a:pPr lvl="1" indent="-274320">
              <a:buFont typeface="Courier New" panose="02070309020205020404" pitchFamily="49" charset="0"/>
              <a:buChar char="o"/>
            </a:pPr>
            <a:r>
              <a:rPr lang="en-US" sz="1200" dirty="0">
                <a:latin typeface="Century Gothic" panose="020B0502020202020204" pitchFamily="34" charset="0"/>
              </a:rPr>
              <a:t>5-point MACE </a:t>
            </a:r>
          </a:p>
          <a:p>
            <a:pPr lvl="1" indent="-274320">
              <a:buFont typeface="Courier New" panose="02070309020205020404" pitchFamily="49" charset="0"/>
              <a:buChar char="o"/>
            </a:pPr>
            <a:r>
              <a:rPr lang="en-US" sz="1200" dirty="0">
                <a:latin typeface="Century Gothic" panose="020B0502020202020204" pitchFamily="34" charset="0"/>
              </a:rPr>
              <a:t>3-Point MACE</a:t>
            </a:r>
          </a:p>
        </p:txBody>
      </p:sp>
      <p:sp>
        <p:nvSpPr>
          <p:cNvPr id="14" name="Content Placeholder 3">
            <a:extLst>
              <a:ext uri="{FF2B5EF4-FFF2-40B4-BE49-F238E27FC236}">
                <a16:creationId xmlns:a16="http://schemas.microsoft.com/office/drawing/2014/main" id="{204A0E3A-3EB3-4106-901D-D775F0B58B9A}"/>
              </a:ext>
            </a:extLst>
          </p:cNvPr>
          <p:cNvSpPr txBox="1">
            <a:spLocks/>
          </p:cNvSpPr>
          <p:nvPr/>
        </p:nvSpPr>
        <p:spPr bwMode="auto">
          <a:xfrm>
            <a:off x="9296400" y="3224330"/>
            <a:ext cx="2233200" cy="591682"/>
          </a:xfrm>
          <a:prstGeom prst="rect">
            <a:avLst/>
          </a:prstGeom>
          <a:noFill/>
          <a:ln w="9525" algn="ctr">
            <a:noFill/>
            <a:miter lim="800000"/>
            <a:headEnd/>
            <a:tailEnd/>
          </a:ln>
          <a:extLst>
            <a:ext uri="{909E8E84-426E-40DD-AFC4-6F175D3DCCD1}">
              <a14:hiddenFill xmlns:a14="http://schemas.microsoft.com/office/drawing/2010/main">
                <a:solidFill>
                  <a:srgbClr val="FFFFFF"/>
                </a:solidFill>
              </a14:hiddenFill>
            </a:ext>
          </a:extLst>
        </p:spPr>
        <p:txBody>
          <a:bodyPr vert="horz" wrap="square" lIns="72000" tIns="72000" rIns="72000" bIns="72000" numCol="1" anchor="t" anchorCtr="0" compatLnSpc="1">
            <a:prstTxWarp prst="textNoShape">
              <a:avLst/>
            </a:prstTxWarp>
            <a:spAutoFit/>
          </a:bodyPr>
          <a:lstStyle>
            <a:lvl1pPr marL="228600" indent="-228600" algn="l" rtl="0" eaLnBrk="0" fontAlgn="base" hangingPunct="0">
              <a:lnSpc>
                <a:spcPct val="100000"/>
              </a:lnSpc>
              <a:spcBef>
                <a:spcPts val="0"/>
              </a:spcBef>
              <a:spcAft>
                <a:spcPts val="600"/>
              </a:spcAft>
              <a:buClr>
                <a:schemeClr val="accent1"/>
              </a:buClr>
              <a:buFont typeface="Arial" charset="0"/>
              <a:buChar char="•"/>
              <a:tabLst/>
              <a:defRPr lang="en-US" sz="2400" kern="1200">
                <a:solidFill>
                  <a:schemeClr val="tx1"/>
                </a:solidFill>
                <a:latin typeface="+mn-lt"/>
                <a:ea typeface="+mn-ea"/>
                <a:cs typeface="+mn-cs"/>
              </a:defRPr>
            </a:lvl1pPr>
            <a:lvl2pPr marL="547688" indent="-319088" algn="l" rtl="0" eaLnBrk="0" fontAlgn="base" hangingPunct="0">
              <a:lnSpc>
                <a:spcPct val="100000"/>
              </a:lnSpc>
              <a:spcBef>
                <a:spcPts val="0"/>
              </a:spcBef>
              <a:spcAft>
                <a:spcPts val="600"/>
              </a:spcAft>
              <a:buClr>
                <a:schemeClr val="accent1"/>
              </a:buClr>
              <a:buFont typeface="Arial" charset="0"/>
              <a:buChar char="–"/>
              <a:tabLst/>
              <a:defRPr lang="en-US" sz="2200" kern="1200">
                <a:solidFill>
                  <a:schemeClr val="tx1"/>
                </a:solidFill>
                <a:latin typeface="+mn-lt"/>
                <a:ea typeface="+mn-ea"/>
                <a:cs typeface="+mn-cs"/>
              </a:defRPr>
            </a:lvl2pPr>
            <a:lvl3pPr marL="801688" indent="-228600" algn="l" rtl="0" eaLnBrk="0" fontAlgn="base" hangingPunct="0">
              <a:lnSpc>
                <a:spcPct val="100000"/>
              </a:lnSpc>
              <a:spcBef>
                <a:spcPts val="0"/>
              </a:spcBef>
              <a:spcAft>
                <a:spcPts val="600"/>
              </a:spcAft>
              <a:buClr>
                <a:schemeClr val="accent1"/>
              </a:buClr>
              <a:buFont typeface="Arial" charset="0"/>
              <a:buChar char="•"/>
              <a:tabLst/>
              <a:defRPr lang="en-US" sz="2000" kern="1200">
                <a:solidFill>
                  <a:schemeClr val="tx1"/>
                </a:solidFill>
                <a:latin typeface="+mn-lt"/>
                <a:ea typeface="+mn-ea"/>
                <a:cs typeface="+mn-cs"/>
              </a:defRPr>
            </a:lvl3pPr>
            <a:lvl4pPr marL="917575" indent="-230188" algn="l" rtl="0" eaLnBrk="0" fontAlgn="base" hangingPunct="0">
              <a:lnSpc>
                <a:spcPct val="100000"/>
              </a:lnSpc>
              <a:spcBef>
                <a:spcPts val="0"/>
              </a:spcBef>
              <a:spcAft>
                <a:spcPts val="600"/>
              </a:spcAft>
              <a:buClr>
                <a:schemeClr val="accent1"/>
              </a:buClr>
              <a:buFont typeface="Arial" charset="0"/>
              <a:buChar char="–"/>
              <a:tabLst/>
              <a:defRPr lang="en-US" kern="1200">
                <a:solidFill>
                  <a:schemeClr val="tx1"/>
                </a:solidFill>
                <a:latin typeface="+mn-lt"/>
                <a:ea typeface="+mn-ea"/>
                <a:cs typeface="+mn-cs"/>
              </a:defRPr>
            </a:lvl4pPr>
            <a:lvl5pPr marL="1146175" indent="-228600" algn="l" rtl="0" eaLnBrk="0" fontAlgn="base" hangingPunct="0">
              <a:lnSpc>
                <a:spcPct val="100000"/>
              </a:lnSpc>
              <a:spcBef>
                <a:spcPts val="0"/>
              </a:spcBef>
              <a:spcAft>
                <a:spcPts val="600"/>
              </a:spcAft>
              <a:buClr>
                <a:schemeClr val="accent1"/>
              </a:buClr>
              <a:buFont typeface="Arial" charset="0"/>
              <a:buChar char="•"/>
              <a:tabLst/>
              <a:defRPr lang="en-US" sz="1600" kern="1200" dirty="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1" indent="-274320">
              <a:buFont typeface="Courier New" panose="02070309020205020404" pitchFamily="49" charset="0"/>
              <a:buChar char="o"/>
            </a:pPr>
            <a:r>
              <a:rPr lang="en-US" sz="1200" dirty="0">
                <a:latin typeface="Century Gothic" panose="020B0502020202020204" pitchFamily="34" charset="0"/>
              </a:rPr>
              <a:t>Safety </a:t>
            </a:r>
          </a:p>
          <a:p>
            <a:pPr lvl="1" indent="-274320">
              <a:buFont typeface="Courier New" panose="02070309020205020404" pitchFamily="49" charset="0"/>
              <a:buChar char="o"/>
            </a:pPr>
            <a:r>
              <a:rPr lang="en-US" sz="1200" dirty="0">
                <a:latin typeface="Century Gothic" panose="020B0502020202020204" pitchFamily="34" charset="0"/>
              </a:rPr>
              <a:t>LDL-C lowering</a:t>
            </a:r>
          </a:p>
        </p:txBody>
      </p:sp>
      <p:grpSp>
        <p:nvGrpSpPr>
          <p:cNvPr id="2" name="Group 1">
            <a:extLst>
              <a:ext uri="{FF2B5EF4-FFF2-40B4-BE49-F238E27FC236}">
                <a16:creationId xmlns:a16="http://schemas.microsoft.com/office/drawing/2014/main" id="{E5C4118E-4F8F-9DCD-7497-3EC5559BEA6B}"/>
              </a:ext>
            </a:extLst>
          </p:cNvPr>
          <p:cNvGrpSpPr/>
          <p:nvPr/>
        </p:nvGrpSpPr>
        <p:grpSpPr>
          <a:xfrm>
            <a:off x="11165465" y="95760"/>
            <a:ext cx="540000" cy="540000"/>
            <a:chOff x="9851494" y="112390"/>
            <a:chExt cx="540000" cy="540000"/>
          </a:xfrm>
        </p:grpSpPr>
        <p:sp>
          <p:nvSpPr>
            <p:cNvPr id="5" name="Oval 4">
              <a:hlinkClick r:id="" action="ppaction://hlinkshowjump?jump=lastslideviewed"/>
              <a:extLst>
                <a:ext uri="{FF2B5EF4-FFF2-40B4-BE49-F238E27FC236}">
                  <a16:creationId xmlns:a16="http://schemas.microsoft.com/office/drawing/2014/main" id="{BE0EA5F4-392E-C5A7-EDD9-91349AC87B57}"/>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9" name="Graphic 8">
              <a:hlinkClick r:id="rId3" action="ppaction://hlinksldjump"/>
              <a:extLst>
                <a:ext uri="{FF2B5EF4-FFF2-40B4-BE49-F238E27FC236}">
                  <a16:creationId xmlns:a16="http://schemas.microsoft.com/office/drawing/2014/main" id="{C99419A0-FCF7-A6EB-FEE7-14D30D8DB89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10" name="Graphic 9" descr="House with solid fill">
            <a:hlinkClick r:id="rId5" action="ppaction://hlinksldjump"/>
            <a:extLst>
              <a:ext uri="{FF2B5EF4-FFF2-40B4-BE49-F238E27FC236}">
                <a16:creationId xmlns:a16="http://schemas.microsoft.com/office/drawing/2014/main" id="{1B56BC45-3091-E225-9C95-AC072EE09E8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650029032"/>
      </p:ext>
    </p:extLst>
  </p:cSld>
  <p:clrMapOvr>
    <a:masterClrMapping/>
  </p:clrMapOvr>
  <p:transition>
    <p:fade/>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D23F898-3329-4AE4-B7B2-265452223142}"/>
              </a:ext>
            </a:extLst>
          </p:cNvPr>
          <p:cNvSpPr>
            <a:spLocks noGrp="1"/>
          </p:cNvSpPr>
          <p:nvPr>
            <p:ph type="title"/>
          </p:nvPr>
        </p:nvSpPr>
        <p:spPr>
          <a:xfrm>
            <a:off x="365125" y="319180"/>
            <a:ext cx="10678930" cy="507831"/>
          </a:xfrm>
        </p:spPr>
        <p:txBody>
          <a:bodyPr/>
          <a:lstStyle/>
          <a:p>
            <a:r>
              <a:rPr lang="en-US" sz="3100" dirty="0"/>
              <a:t>Baseline Usage of High-Intensity Statin Was Less Frequent in Asians</a:t>
            </a:r>
            <a:endParaRPr lang="en-US" sz="3100" i="1" strike="sngStrike" dirty="0"/>
          </a:p>
        </p:txBody>
      </p:sp>
      <p:graphicFrame>
        <p:nvGraphicFramePr>
          <p:cNvPr id="2" name="Table 4">
            <a:extLst>
              <a:ext uri="{FF2B5EF4-FFF2-40B4-BE49-F238E27FC236}">
                <a16:creationId xmlns:a16="http://schemas.microsoft.com/office/drawing/2014/main" id="{63258EEE-B374-443E-A571-E2E52854F541}"/>
              </a:ext>
            </a:extLst>
          </p:cNvPr>
          <p:cNvGraphicFramePr>
            <a:graphicFrameLocks noGrp="1"/>
          </p:cNvGraphicFramePr>
          <p:nvPr>
            <p:extLst>
              <p:ext uri="{D42A27DB-BD31-4B8C-83A1-F6EECF244321}">
                <p14:modId xmlns:p14="http://schemas.microsoft.com/office/powerpoint/2010/main" val="3178571"/>
              </p:ext>
            </p:extLst>
          </p:nvPr>
        </p:nvGraphicFramePr>
        <p:xfrm>
          <a:off x="550861" y="1923556"/>
          <a:ext cx="10988166" cy="3352800"/>
        </p:xfrm>
        <a:graphic>
          <a:graphicData uri="http://schemas.openxmlformats.org/drawingml/2006/table">
            <a:tbl>
              <a:tblPr firstRow="1" bandRow="1">
                <a:tableStyleId>{5C22544A-7EE6-4342-B048-85BDC9FD1C3A}</a:tableStyleId>
              </a:tblPr>
              <a:tblGrid>
                <a:gridCol w="4130166">
                  <a:extLst>
                    <a:ext uri="{9D8B030D-6E8A-4147-A177-3AD203B41FA5}">
                      <a16:colId xmlns:a16="http://schemas.microsoft.com/office/drawing/2014/main" val="3492812195"/>
                    </a:ext>
                  </a:extLst>
                </a:gridCol>
                <a:gridCol w="2286000">
                  <a:extLst>
                    <a:ext uri="{9D8B030D-6E8A-4147-A177-3AD203B41FA5}">
                      <a16:colId xmlns:a16="http://schemas.microsoft.com/office/drawing/2014/main" val="3489342985"/>
                    </a:ext>
                  </a:extLst>
                </a:gridCol>
                <a:gridCol w="2286000">
                  <a:extLst>
                    <a:ext uri="{9D8B030D-6E8A-4147-A177-3AD203B41FA5}">
                      <a16:colId xmlns:a16="http://schemas.microsoft.com/office/drawing/2014/main" val="3625828741"/>
                    </a:ext>
                  </a:extLst>
                </a:gridCol>
                <a:gridCol w="2286000">
                  <a:extLst>
                    <a:ext uri="{9D8B030D-6E8A-4147-A177-3AD203B41FA5}">
                      <a16:colId xmlns:a16="http://schemas.microsoft.com/office/drawing/2014/main" val="10211500"/>
                    </a:ext>
                  </a:extLst>
                </a:gridCol>
              </a:tblGrid>
              <a:tr h="12039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1" dirty="0">
                          <a:solidFill>
                            <a:schemeClr val="bg1"/>
                          </a:solidFill>
                        </a:rPr>
                        <a:t>Characteristics</a:t>
                      </a:r>
                      <a:endParaRPr lang="en-US" sz="1400" b="1" dirty="0">
                        <a:solidFill>
                          <a:schemeClr val="bg1"/>
                        </a:solidFill>
                        <a:latin typeface="+mn-lt"/>
                        <a:cs typeface="Arial" panose="020B0604020202020204" pitchFamily="34" charset="0"/>
                      </a:endParaRPr>
                    </a:p>
                  </a:txBody>
                  <a:tcPr/>
                </a:tc>
                <a:tc>
                  <a:txBody>
                    <a:bodyPr/>
                    <a:lstStyle/>
                    <a:p>
                      <a:pPr algn="ctr"/>
                      <a:r>
                        <a:rPr lang="en-IN" sz="1400" b="1" dirty="0">
                          <a:solidFill>
                            <a:schemeClr val="bg1"/>
                          </a:solidFill>
                        </a:rPr>
                        <a:t>Asians (N = 2,723)</a:t>
                      </a:r>
                      <a:endParaRPr lang="en-US" sz="1400" b="1" dirty="0">
                        <a:solidFill>
                          <a:schemeClr val="bg1"/>
                        </a:solidFill>
                        <a:latin typeface="+mn-lt"/>
                        <a:cs typeface="Arial" panose="020B0604020202020204" pitchFamily="34" charset="0"/>
                      </a:endParaRPr>
                    </a:p>
                  </a:txBody>
                  <a:tcPr marL="123540" marR="123540"/>
                </a:tc>
                <a:tc>
                  <a:txBody>
                    <a:bodyPr/>
                    <a:lstStyle/>
                    <a:p>
                      <a:pPr algn="ctr"/>
                      <a:r>
                        <a:rPr lang="en-IN" sz="1400" dirty="0"/>
                        <a:t>Others (N = 24,841)</a:t>
                      </a:r>
                      <a:endParaRPr lang="en-US" sz="1400" dirty="0"/>
                    </a:p>
                  </a:txBody>
                  <a:tcPr marL="123540" marR="123540"/>
                </a:tc>
                <a:tc>
                  <a:txBody>
                    <a:bodyPr/>
                    <a:lstStyle/>
                    <a:p>
                      <a:pPr algn="ctr"/>
                      <a:r>
                        <a:rPr lang="en-US" sz="1400" dirty="0"/>
                        <a:t>P Value</a:t>
                      </a:r>
                    </a:p>
                  </a:txBody>
                  <a:tcPr marL="123540" marR="123540"/>
                </a:tc>
                <a:extLst>
                  <a:ext uri="{0D108BD9-81ED-4DB2-BD59-A6C34878D82A}">
                    <a16:rowId xmlns:a16="http://schemas.microsoft.com/office/drawing/2014/main" val="4131049423"/>
                  </a:ext>
                </a:extLst>
              </a:tr>
              <a:tr h="120395">
                <a:tc>
                  <a:txBody>
                    <a:bodyPr/>
                    <a:lstStyle/>
                    <a:p>
                      <a:pPr algn="l"/>
                      <a:r>
                        <a:rPr lang="en-US" sz="1400" b="1" baseline="0" dirty="0">
                          <a:solidFill>
                            <a:srgbClr val="0063C3"/>
                          </a:solidFill>
                        </a:rPr>
                        <a:t>Lipid-lowering therapy, n (%)</a:t>
                      </a:r>
                      <a:endParaRPr lang="en-US" sz="1400" b="1" baseline="0" dirty="0">
                        <a:solidFill>
                          <a:srgbClr val="0063C3"/>
                        </a:solidFill>
                        <a:latin typeface="+mn-lt"/>
                        <a:cs typeface="Arial" panose="020B0604020202020204" pitchFamily="34" charset="0"/>
                      </a:endParaRPr>
                    </a:p>
                  </a:txBody>
                  <a:tcPr/>
                </a:tc>
                <a:tc gridSpan="3">
                  <a:txBody>
                    <a:bodyPr/>
                    <a:lstStyle/>
                    <a:p>
                      <a:pPr algn="ctr"/>
                      <a:endParaRPr lang="en-US" sz="1400" dirty="0">
                        <a:solidFill>
                          <a:schemeClr val="tx1"/>
                        </a:solidFill>
                        <a:latin typeface="+mn-lt"/>
                        <a:cs typeface="Arial" panose="020B0604020202020204" pitchFamily="34" charset="0"/>
                      </a:endParaRPr>
                    </a:p>
                  </a:txBody>
                  <a:tcPr/>
                </a:tc>
                <a:tc hMerge="1">
                  <a:txBody>
                    <a:bodyPr/>
                    <a:lstStyle/>
                    <a:p>
                      <a:pPr algn="ctr"/>
                      <a:endParaRPr lang="en-US" sz="1400" dirty="0">
                        <a:solidFill>
                          <a:schemeClr val="tx1"/>
                        </a:solidFill>
                        <a:latin typeface="+mn-lt"/>
                        <a:cs typeface="Arial" panose="020B0604020202020204" pitchFamily="34" charset="0"/>
                      </a:endParaRPr>
                    </a:p>
                  </a:txBody>
                  <a:tcPr>
                    <a:solidFill>
                      <a:srgbClr val="D9D9D9"/>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dirty="0">
                        <a:solidFill>
                          <a:schemeClr val="tx1"/>
                        </a:solidFill>
                        <a:latin typeface="+mn-lt"/>
                        <a:cs typeface="Arial" panose="020B0604020202020204" pitchFamily="34" charset="0"/>
                      </a:endParaRPr>
                    </a:p>
                  </a:txBody>
                  <a:tcPr>
                    <a:solidFill>
                      <a:srgbClr val="D9D9D9"/>
                    </a:solidFill>
                  </a:tcPr>
                </a:tc>
                <a:extLst>
                  <a:ext uri="{0D108BD9-81ED-4DB2-BD59-A6C34878D82A}">
                    <a16:rowId xmlns:a16="http://schemas.microsoft.com/office/drawing/2014/main" val="1804928047"/>
                  </a:ext>
                </a:extLst>
              </a:tr>
              <a:tr h="120395">
                <a:tc>
                  <a:txBody>
                    <a:bodyPr/>
                    <a:lstStyle/>
                    <a:p>
                      <a:pPr lvl="1" algn="l"/>
                      <a:r>
                        <a:rPr lang="en-US" sz="1400" baseline="0" dirty="0">
                          <a:solidFill>
                            <a:srgbClr val="0063C3"/>
                          </a:solidFill>
                        </a:rPr>
                        <a:t>Statin</a:t>
                      </a:r>
                      <a:endParaRPr lang="en-US" sz="1400" baseline="0" dirty="0">
                        <a:solidFill>
                          <a:srgbClr val="0063C3"/>
                        </a:solidFill>
                        <a:latin typeface="+mn-lt"/>
                        <a:cs typeface="Arial" panose="020B0604020202020204" pitchFamily="34" charset="0"/>
                      </a:endParaRPr>
                    </a:p>
                  </a:txBody>
                  <a:tcPr/>
                </a:tc>
                <a:tc>
                  <a:txBody>
                    <a:bodyPr/>
                    <a:lstStyle/>
                    <a:p>
                      <a:pPr algn="ctr"/>
                      <a:endParaRPr lang="en-US" sz="1400" dirty="0">
                        <a:solidFill>
                          <a:schemeClr val="tx1"/>
                        </a:solidFill>
                        <a:latin typeface="+mn-lt"/>
                        <a:cs typeface="Arial" panose="020B0604020202020204" pitchFamily="34" charset="0"/>
                      </a:endParaRPr>
                    </a:p>
                  </a:txBody>
                  <a:tcPr/>
                </a:tc>
                <a:tc>
                  <a:txBody>
                    <a:bodyPr/>
                    <a:lstStyle/>
                    <a:p>
                      <a:pPr algn="ctr"/>
                      <a:endParaRPr lang="en-US" sz="1400" dirty="0">
                        <a:solidFill>
                          <a:schemeClr val="tx1"/>
                        </a:solidFill>
                        <a:latin typeface="+mn-lt"/>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&lt; 0.001</a:t>
                      </a:r>
                      <a:endParaRPr lang="en-US" sz="1400" dirty="0">
                        <a:solidFill>
                          <a:schemeClr val="tx1"/>
                        </a:solidFill>
                        <a:latin typeface="+mn-lt"/>
                        <a:cs typeface="Arial" panose="020B0604020202020204" pitchFamily="34" charset="0"/>
                      </a:endParaRPr>
                    </a:p>
                  </a:txBody>
                  <a:tcPr/>
                </a:tc>
                <a:extLst>
                  <a:ext uri="{0D108BD9-81ED-4DB2-BD59-A6C34878D82A}">
                    <a16:rowId xmlns:a16="http://schemas.microsoft.com/office/drawing/2014/main" val="1621901582"/>
                  </a:ext>
                </a:extLst>
              </a:tr>
              <a:tr h="120395">
                <a:tc>
                  <a:txBody>
                    <a:bodyPr/>
                    <a:lstStyle/>
                    <a:p>
                      <a:pPr lvl="2" algn="l"/>
                      <a:r>
                        <a:rPr lang="en-US" sz="1400" b="1" baseline="0" dirty="0">
                          <a:solidFill>
                            <a:srgbClr val="0063C3"/>
                          </a:solidFill>
                        </a:rPr>
                        <a:t>High intensity</a:t>
                      </a:r>
                      <a:endParaRPr lang="en-US" sz="1400" b="1" baseline="0" dirty="0">
                        <a:solidFill>
                          <a:srgbClr val="0063C3"/>
                        </a:solidFill>
                        <a:latin typeface="+mn-lt"/>
                        <a:cs typeface="Arial" panose="020B0604020202020204" pitchFamily="34" charset="0"/>
                      </a:endParaRPr>
                    </a:p>
                  </a:txBody>
                  <a:tcPr/>
                </a:tc>
                <a:tc>
                  <a:txBody>
                    <a:bodyPr/>
                    <a:lstStyle/>
                    <a:p>
                      <a:pPr algn="ctr"/>
                      <a:r>
                        <a:rPr lang="en-US" sz="1400" b="1" dirty="0">
                          <a:solidFill>
                            <a:schemeClr val="tx1"/>
                          </a:solidFill>
                        </a:rPr>
                        <a:t>906 (33.3)</a:t>
                      </a:r>
                      <a:endParaRPr lang="en-US" sz="1400" b="1" dirty="0">
                        <a:solidFill>
                          <a:schemeClr val="tx1"/>
                        </a:solidFill>
                        <a:latin typeface="+mn-lt"/>
                        <a:cs typeface="Arial" panose="020B0604020202020204" pitchFamily="34" charset="0"/>
                      </a:endParaRPr>
                    </a:p>
                  </a:txBody>
                  <a:tcPr/>
                </a:tc>
                <a:tc>
                  <a:txBody>
                    <a:bodyPr/>
                    <a:lstStyle/>
                    <a:p>
                      <a:pPr algn="ctr"/>
                      <a:r>
                        <a:rPr lang="en-US" sz="1400" b="1" dirty="0">
                          <a:solidFill>
                            <a:schemeClr val="tx1"/>
                          </a:solidFill>
                        </a:rPr>
                        <a:t>18,197 (73.3)</a:t>
                      </a:r>
                      <a:endParaRPr lang="en-US" sz="1400" b="1" dirty="0">
                        <a:solidFill>
                          <a:schemeClr val="tx1"/>
                        </a:solidFill>
                        <a:latin typeface="+mn-lt"/>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b="1" dirty="0">
                        <a:solidFill>
                          <a:schemeClr val="tx1"/>
                        </a:solidFill>
                        <a:latin typeface="+mn-lt"/>
                        <a:cs typeface="Arial" panose="020B0604020202020204" pitchFamily="34" charset="0"/>
                      </a:endParaRPr>
                    </a:p>
                  </a:txBody>
                  <a:tcPr anchor="ctr"/>
                </a:tc>
                <a:extLst>
                  <a:ext uri="{0D108BD9-81ED-4DB2-BD59-A6C34878D82A}">
                    <a16:rowId xmlns:a16="http://schemas.microsoft.com/office/drawing/2014/main" val="1683160447"/>
                  </a:ext>
                </a:extLst>
              </a:tr>
              <a:tr h="120395">
                <a:tc>
                  <a:txBody>
                    <a:bodyPr/>
                    <a:lstStyle/>
                    <a:p>
                      <a:pPr lvl="2" algn="l"/>
                      <a:r>
                        <a:rPr lang="en-US" sz="1400" baseline="0" dirty="0">
                          <a:solidFill>
                            <a:srgbClr val="0063C3"/>
                          </a:solidFill>
                        </a:rPr>
                        <a:t>Moderate intensity</a:t>
                      </a:r>
                      <a:endParaRPr lang="en-US" sz="1400" baseline="0" dirty="0">
                        <a:solidFill>
                          <a:srgbClr val="0063C3"/>
                        </a:solidFill>
                        <a:latin typeface="+mn-lt"/>
                        <a:cs typeface="Arial" panose="020B0604020202020204" pitchFamily="34" charset="0"/>
                      </a:endParaRPr>
                    </a:p>
                  </a:txBody>
                  <a:tcPr/>
                </a:tc>
                <a:tc>
                  <a:txBody>
                    <a:bodyPr/>
                    <a:lstStyle/>
                    <a:p>
                      <a:pPr algn="ctr"/>
                      <a:r>
                        <a:rPr lang="en-US" sz="1400" dirty="0">
                          <a:solidFill>
                            <a:schemeClr val="tx1"/>
                          </a:solidFill>
                        </a:rPr>
                        <a:t>1,816 (66.7)</a:t>
                      </a:r>
                      <a:endParaRPr lang="en-US" sz="1400" dirty="0">
                        <a:solidFill>
                          <a:schemeClr val="tx1"/>
                        </a:solidFill>
                        <a:latin typeface="+mn-lt"/>
                        <a:cs typeface="Arial" panose="020B0604020202020204" pitchFamily="34" charset="0"/>
                      </a:endParaRPr>
                    </a:p>
                  </a:txBody>
                  <a:tcPr/>
                </a:tc>
                <a:tc>
                  <a:txBody>
                    <a:bodyPr/>
                    <a:lstStyle/>
                    <a:p>
                      <a:pPr algn="ctr"/>
                      <a:r>
                        <a:rPr lang="en-US" sz="1400" dirty="0">
                          <a:solidFill>
                            <a:schemeClr val="tx1"/>
                          </a:solidFill>
                        </a:rPr>
                        <a:t>6,576 (26.5)</a:t>
                      </a:r>
                      <a:endParaRPr lang="en-US" sz="1400" dirty="0">
                        <a:solidFill>
                          <a:schemeClr val="tx1"/>
                        </a:solidFill>
                        <a:latin typeface="+mn-lt"/>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dirty="0">
                        <a:solidFill>
                          <a:schemeClr val="tx1"/>
                        </a:solidFill>
                        <a:latin typeface="+mn-lt"/>
                        <a:cs typeface="Arial" panose="020B0604020202020204" pitchFamily="34" charset="0"/>
                      </a:endParaRPr>
                    </a:p>
                  </a:txBody>
                  <a:tcPr anchor="ctr"/>
                </a:tc>
                <a:extLst>
                  <a:ext uri="{0D108BD9-81ED-4DB2-BD59-A6C34878D82A}">
                    <a16:rowId xmlns:a16="http://schemas.microsoft.com/office/drawing/2014/main" val="2459857469"/>
                  </a:ext>
                </a:extLst>
              </a:tr>
              <a:tr h="120395">
                <a:tc>
                  <a:txBody>
                    <a:bodyPr/>
                    <a:lstStyle/>
                    <a:p>
                      <a:pPr lvl="2" algn="l"/>
                      <a:r>
                        <a:rPr lang="en-US" sz="1400" baseline="0" dirty="0">
                          <a:solidFill>
                            <a:srgbClr val="0063C3"/>
                          </a:solidFill>
                        </a:rPr>
                        <a:t>Low, unknown, or no data</a:t>
                      </a:r>
                      <a:endParaRPr lang="en-US" sz="1400" baseline="0" dirty="0">
                        <a:solidFill>
                          <a:srgbClr val="0063C3"/>
                        </a:solidFill>
                        <a:latin typeface="+mn-lt"/>
                        <a:cs typeface="Arial" panose="020B0604020202020204" pitchFamily="34" charset="0"/>
                      </a:endParaRPr>
                    </a:p>
                  </a:txBody>
                  <a:tcPr/>
                </a:tc>
                <a:tc>
                  <a:txBody>
                    <a:bodyPr/>
                    <a:lstStyle/>
                    <a:p>
                      <a:pPr algn="ctr"/>
                      <a:r>
                        <a:rPr lang="en-US" sz="1400" dirty="0">
                          <a:solidFill>
                            <a:schemeClr val="tx1"/>
                          </a:solidFill>
                        </a:rPr>
                        <a:t>1 (0.0)</a:t>
                      </a:r>
                      <a:endParaRPr lang="en-US" sz="1400" dirty="0">
                        <a:solidFill>
                          <a:schemeClr val="tx1"/>
                        </a:solidFill>
                        <a:latin typeface="+mn-lt"/>
                        <a:cs typeface="Arial" panose="020B0604020202020204" pitchFamily="34" charset="0"/>
                      </a:endParaRPr>
                    </a:p>
                  </a:txBody>
                  <a:tcPr/>
                </a:tc>
                <a:tc>
                  <a:txBody>
                    <a:bodyPr/>
                    <a:lstStyle/>
                    <a:p>
                      <a:pPr algn="ctr"/>
                      <a:r>
                        <a:rPr lang="en-US" sz="1400" dirty="0">
                          <a:solidFill>
                            <a:schemeClr val="tx1"/>
                          </a:solidFill>
                        </a:rPr>
                        <a:t>68 (0.3)</a:t>
                      </a:r>
                      <a:endParaRPr lang="en-US" sz="1400" dirty="0">
                        <a:solidFill>
                          <a:schemeClr val="tx1"/>
                        </a:solidFill>
                        <a:latin typeface="+mn-lt"/>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dirty="0">
                        <a:solidFill>
                          <a:schemeClr val="tx1"/>
                        </a:solidFill>
                        <a:latin typeface="+mn-lt"/>
                        <a:cs typeface="Arial" panose="020B0604020202020204" pitchFamily="34" charset="0"/>
                      </a:endParaRPr>
                    </a:p>
                  </a:txBody>
                  <a:tcPr anchor="ctr"/>
                </a:tc>
                <a:extLst>
                  <a:ext uri="{0D108BD9-81ED-4DB2-BD59-A6C34878D82A}">
                    <a16:rowId xmlns:a16="http://schemas.microsoft.com/office/drawing/2014/main" val="17709063"/>
                  </a:ext>
                </a:extLst>
              </a:tr>
              <a:tr h="120395">
                <a:tc>
                  <a:txBody>
                    <a:bodyPr/>
                    <a:lstStyle/>
                    <a:p>
                      <a:pPr lvl="1" algn="l"/>
                      <a:r>
                        <a:rPr lang="en-US" sz="1400" baseline="0" dirty="0">
                          <a:solidFill>
                            <a:srgbClr val="0063C3"/>
                          </a:solidFill>
                        </a:rPr>
                        <a:t>Ezetimibe</a:t>
                      </a:r>
                      <a:endParaRPr lang="en-US" sz="1400" baseline="0" dirty="0">
                        <a:solidFill>
                          <a:srgbClr val="0063C3"/>
                        </a:solidFill>
                        <a:latin typeface="+mn-lt"/>
                        <a:cs typeface="Arial" panose="020B0604020202020204" pitchFamily="34" charset="0"/>
                      </a:endParaRPr>
                    </a:p>
                  </a:txBody>
                  <a:tcPr/>
                </a:tc>
                <a:tc>
                  <a:txBody>
                    <a:bodyPr/>
                    <a:lstStyle/>
                    <a:p>
                      <a:pPr algn="ctr"/>
                      <a:r>
                        <a:rPr lang="en-US" sz="1400" dirty="0">
                          <a:solidFill>
                            <a:schemeClr val="tx1"/>
                          </a:solidFill>
                        </a:rPr>
                        <a:t>101 (3.7)</a:t>
                      </a:r>
                      <a:endParaRPr lang="en-US" sz="1400" dirty="0">
                        <a:solidFill>
                          <a:schemeClr val="tx1"/>
                        </a:solidFill>
                        <a:latin typeface="+mn-lt"/>
                        <a:cs typeface="Arial" panose="020B0604020202020204" pitchFamily="34" charset="0"/>
                      </a:endParaRPr>
                    </a:p>
                  </a:txBody>
                  <a:tcPr/>
                </a:tc>
                <a:tc>
                  <a:txBody>
                    <a:bodyPr/>
                    <a:lstStyle/>
                    <a:p>
                      <a:pPr algn="ctr"/>
                      <a:r>
                        <a:rPr lang="en-US" sz="1400" dirty="0">
                          <a:solidFill>
                            <a:schemeClr val="tx1"/>
                          </a:solidFill>
                        </a:rPr>
                        <a:t>1,339 (5.4)</a:t>
                      </a:r>
                      <a:endParaRPr lang="en-US" sz="1400" dirty="0">
                        <a:solidFill>
                          <a:schemeClr val="tx1"/>
                        </a:solidFill>
                        <a:latin typeface="+mn-lt"/>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&lt; 0.001</a:t>
                      </a:r>
                      <a:endParaRPr lang="en-US" sz="1400" dirty="0">
                        <a:solidFill>
                          <a:schemeClr val="tx1"/>
                        </a:solidFill>
                        <a:latin typeface="+mn-lt"/>
                        <a:cs typeface="Arial" panose="020B0604020202020204" pitchFamily="34" charset="0"/>
                      </a:endParaRPr>
                    </a:p>
                  </a:txBody>
                  <a:tcPr/>
                </a:tc>
                <a:extLst>
                  <a:ext uri="{0D108BD9-81ED-4DB2-BD59-A6C34878D82A}">
                    <a16:rowId xmlns:a16="http://schemas.microsoft.com/office/drawing/2014/main" val="2451434328"/>
                  </a:ext>
                </a:extLst>
              </a:tr>
              <a:tr h="120395">
                <a:tc>
                  <a:txBody>
                    <a:bodyPr/>
                    <a:lstStyle/>
                    <a:p>
                      <a:pPr algn="l"/>
                      <a:r>
                        <a:rPr lang="en-US" sz="1400" b="1" baseline="0" dirty="0">
                          <a:solidFill>
                            <a:srgbClr val="0063C3"/>
                          </a:solidFill>
                        </a:rPr>
                        <a:t>Other cardiovascular medications, n (%)</a:t>
                      </a:r>
                      <a:endParaRPr lang="en-US" sz="1400" b="1" baseline="0" dirty="0">
                        <a:solidFill>
                          <a:srgbClr val="0063C3"/>
                        </a:solidFill>
                        <a:latin typeface="+mn-lt"/>
                        <a:cs typeface="Arial" panose="020B0604020202020204" pitchFamily="34" charset="0"/>
                      </a:endParaRPr>
                    </a:p>
                  </a:txBody>
                  <a:tcPr/>
                </a:tc>
                <a:tc gridSpan="3">
                  <a:txBody>
                    <a:bodyPr/>
                    <a:lstStyle/>
                    <a:p>
                      <a:pPr algn="ctr"/>
                      <a:endParaRPr lang="en-US" sz="1400" dirty="0">
                        <a:solidFill>
                          <a:schemeClr val="tx1"/>
                        </a:solidFill>
                        <a:latin typeface="+mn-lt"/>
                        <a:cs typeface="Arial" panose="020B0604020202020204" pitchFamily="34" charset="0"/>
                      </a:endParaRPr>
                    </a:p>
                  </a:txBody>
                  <a:tcPr/>
                </a:tc>
                <a:tc hMerge="1">
                  <a:txBody>
                    <a:bodyPr/>
                    <a:lstStyle/>
                    <a:p>
                      <a:pPr algn="ctr"/>
                      <a:endParaRPr lang="en-US" sz="1200" dirty="0">
                        <a:solidFill>
                          <a:schemeClr val="tx1"/>
                        </a:solidFill>
                        <a:latin typeface="+mn-lt"/>
                        <a:cs typeface="Arial" panose="020B0604020202020204" pitchFamily="34" charset="0"/>
                      </a:endParaRPr>
                    </a:p>
                  </a:txBody>
                  <a:tcPr>
                    <a:solidFill>
                      <a:srgbClr val="D9D9D9"/>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200" dirty="0">
                        <a:solidFill>
                          <a:schemeClr val="tx1"/>
                        </a:solidFill>
                        <a:latin typeface="+mn-lt"/>
                        <a:cs typeface="Arial" panose="020B0604020202020204" pitchFamily="34" charset="0"/>
                      </a:endParaRPr>
                    </a:p>
                  </a:txBody>
                  <a:tcPr>
                    <a:solidFill>
                      <a:srgbClr val="D9D9D9"/>
                    </a:solidFill>
                  </a:tcPr>
                </a:tc>
                <a:extLst>
                  <a:ext uri="{0D108BD9-81ED-4DB2-BD59-A6C34878D82A}">
                    <a16:rowId xmlns:a16="http://schemas.microsoft.com/office/drawing/2014/main" val="2727710560"/>
                  </a:ext>
                </a:extLst>
              </a:tr>
              <a:tr h="120395">
                <a:tc>
                  <a:txBody>
                    <a:bodyPr/>
                    <a:lstStyle/>
                    <a:p>
                      <a:pPr lvl="1" algn="l"/>
                      <a:r>
                        <a:rPr lang="en-US" sz="1400" baseline="0" dirty="0">
                          <a:solidFill>
                            <a:srgbClr val="0063C3"/>
                          </a:solidFill>
                        </a:rPr>
                        <a:t>Aspirin, P2Y12 inhibitor, or both</a:t>
                      </a:r>
                      <a:endParaRPr lang="en-US" sz="1400" baseline="0" dirty="0">
                        <a:solidFill>
                          <a:srgbClr val="0063C3"/>
                        </a:solidFill>
                        <a:latin typeface="+mn-lt"/>
                        <a:cs typeface="Arial" panose="020B0604020202020204" pitchFamily="34" charset="0"/>
                      </a:endParaRPr>
                    </a:p>
                  </a:txBody>
                  <a:tcPr/>
                </a:tc>
                <a:tc>
                  <a:txBody>
                    <a:bodyPr/>
                    <a:lstStyle/>
                    <a:p>
                      <a:pPr algn="ctr"/>
                      <a:r>
                        <a:rPr lang="en-US" sz="1400" dirty="0">
                          <a:solidFill>
                            <a:schemeClr val="tx1"/>
                          </a:solidFill>
                        </a:rPr>
                        <a:t>2,571 (94.5)</a:t>
                      </a:r>
                      <a:endParaRPr lang="en-US" sz="1400" dirty="0">
                        <a:solidFill>
                          <a:schemeClr val="tx1"/>
                        </a:solidFill>
                        <a:latin typeface="+mn-lt"/>
                        <a:cs typeface="Arial" panose="020B0604020202020204" pitchFamily="34" charset="0"/>
                      </a:endParaRPr>
                    </a:p>
                  </a:txBody>
                  <a:tcPr/>
                </a:tc>
                <a:tc>
                  <a:txBody>
                    <a:bodyPr/>
                    <a:lstStyle/>
                    <a:p>
                      <a:pPr algn="ctr"/>
                      <a:r>
                        <a:rPr lang="en-US" sz="1400" dirty="0">
                          <a:solidFill>
                            <a:schemeClr val="tx1"/>
                          </a:solidFill>
                        </a:rPr>
                        <a:t>22,861 (92.1)</a:t>
                      </a:r>
                      <a:endParaRPr lang="en-US" sz="1400" dirty="0">
                        <a:solidFill>
                          <a:schemeClr val="tx1"/>
                        </a:solidFill>
                        <a:latin typeface="+mn-lt"/>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&lt; 0.001</a:t>
                      </a:r>
                      <a:endParaRPr lang="en-US" sz="1400" dirty="0">
                        <a:solidFill>
                          <a:schemeClr val="tx1"/>
                        </a:solidFill>
                        <a:latin typeface="+mn-lt"/>
                        <a:cs typeface="Arial" panose="020B0604020202020204" pitchFamily="34" charset="0"/>
                      </a:endParaRPr>
                    </a:p>
                  </a:txBody>
                  <a:tcPr/>
                </a:tc>
                <a:extLst>
                  <a:ext uri="{0D108BD9-81ED-4DB2-BD59-A6C34878D82A}">
                    <a16:rowId xmlns:a16="http://schemas.microsoft.com/office/drawing/2014/main" val="3131079981"/>
                  </a:ext>
                </a:extLst>
              </a:tr>
              <a:tr h="120395">
                <a:tc>
                  <a:txBody>
                    <a:bodyPr/>
                    <a:lstStyle/>
                    <a:p>
                      <a:pPr lvl="1" algn="l"/>
                      <a:r>
                        <a:rPr lang="el-GR" sz="1400" baseline="0" dirty="0">
                          <a:solidFill>
                            <a:srgbClr val="0063C3"/>
                          </a:solidFill>
                        </a:rPr>
                        <a:t>β-</a:t>
                      </a:r>
                      <a:r>
                        <a:rPr lang="en-US" sz="1400" baseline="0" dirty="0">
                          <a:solidFill>
                            <a:srgbClr val="0063C3"/>
                          </a:solidFill>
                        </a:rPr>
                        <a:t>blocker</a:t>
                      </a:r>
                      <a:endParaRPr lang="en-US" sz="1400" baseline="0" dirty="0">
                        <a:solidFill>
                          <a:srgbClr val="0063C3"/>
                        </a:solidFill>
                        <a:latin typeface="+mn-lt"/>
                        <a:cs typeface="Arial" panose="020B0604020202020204" pitchFamily="34" charset="0"/>
                      </a:endParaRPr>
                    </a:p>
                  </a:txBody>
                  <a:tcPr/>
                </a:tc>
                <a:tc>
                  <a:txBody>
                    <a:bodyPr/>
                    <a:lstStyle/>
                    <a:p>
                      <a:pPr algn="ctr"/>
                      <a:r>
                        <a:rPr lang="en-US" sz="1400" dirty="0">
                          <a:solidFill>
                            <a:schemeClr val="tx1"/>
                          </a:solidFill>
                        </a:rPr>
                        <a:t>1,637 (60.2)</a:t>
                      </a:r>
                      <a:endParaRPr lang="en-US" sz="1400" dirty="0">
                        <a:solidFill>
                          <a:schemeClr val="tx1"/>
                        </a:solidFill>
                        <a:latin typeface="+mn-lt"/>
                        <a:cs typeface="Arial" panose="020B0604020202020204" pitchFamily="34" charset="0"/>
                      </a:endParaRPr>
                    </a:p>
                  </a:txBody>
                  <a:tcPr/>
                </a:tc>
                <a:tc>
                  <a:txBody>
                    <a:bodyPr/>
                    <a:lstStyle/>
                    <a:p>
                      <a:pPr algn="ctr"/>
                      <a:r>
                        <a:rPr lang="en-US" sz="1400" dirty="0">
                          <a:solidFill>
                            <a:schemeClr val="tx1"/>
                          </a:solidFill>
                        </a:rPr>
                        <a:t>19,178 (77.3)</a:t>
                      </a:r>
                      <a:endParaRPr lang="en-US" sz="1400" dirty="0">
                        <a:solidFill>
                          <a:schemeClr val="tx1"/>
                        </a:solidFill>
                        <a:latin typeface="+mn-lt"/>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&lt; 0.001</a:t>
                      </a:r>
                      <a:endParaRPr lang="en-US" sz="1400" dirty="0">
                        <a:solidFill>
                          <a:schemeClr val="tx1"/>
                        </a:solidFill>
                        <a:latin typeface="+mn-lt"/>
                        <a:cs typeface="Arial" panose="020B0604020202020204" pitchFamily="34" charset="0"/>
                      </a:endParaRPr>
                    </a:p>
                  </a:txBody>
                  <a:tcPr/>
                </a:tc>
                <a:extLst>
                  <a:ext uri="{0D108BD9-81ED-4DB2-BD59-A6C34878D82A}">
                    <a16:rowId xmlns:a16="http://schemas.microsoft.com/office/drawing/2014/main" val="4246651074"/>
                  </a:ext>
                </a:extLst>
              </a:tr>
              <a:tr h="120395">
                <a:tc>
                  <a:txBody>
                    <a:bodyPr/>
                    <a:lstStyle/>
                    <a:p>
                      <a:pPr lvl="1" algn="l"/>
                      <a:r>
                        <a:rPr lang="en-US" sz="1400" baseline="0" dirty="0">
                          <a:solidFill>
                            <a:srgbClr val="0063C3"/>
                          </a:solidFill>
                        </a:rPr>
                        <a:t>Renin-angiotensin-aldosterone inhibitor</a:t>
                      </a:r>
                      <a:endParaRPr lang="en-US" sz="1400" baseline="0" dirty="0">
                        <a:solidFill>
                          <a:srgbClr val="0063C3"/>
                        </a:solidFill>
                        <a:latin typeface="+mn-lt"/>
                        <a:cs typeface="Arial" panose="020B0604020202020204" pitchFamily="34" charset="0"/>
                      </a:endParaRPr>
                    </a:p>
                  </a:txBody>
                  <a:tcPr/>
                </a:tc>
                <a:tc>
                  <a:txBody>
                    <a:bodyPr/>
                    <a:lstStyle/>
                    <a:p>
                      <a:pPr algn="ctr"/>
                      <a:r>
                        <a:rPr lang="en-US" sz="1400" dirty="0">
                          <a:solidFill>
                            <a:schemeClr val="tx1"/>
                          </a:solidFill>
                        </a:rPr>
                        <a:t>1,685 (61.9)</a:t>
                      </a:r>
                      <a:endParaRPr lang="en-US" sz="1400" dirty="0">
                        <a:solidFill>
                          <a:schemeClr val="tx1"/>
                        </a:solidFill>
                        <a:latin typeface="+mn-lt"/>
                        <a:cs typeface="Arial" panose="020B0604020202020204" pitchFamily="34" charset="0"/>
                      </a:endParaRPr>
                    </a:p>
                  </a:txBody>
                  <a:tcPr/>
                </a:tc>
                <a:tc>
                  <a:txBody>
                    <a:bodyPr/>
                    <a:lstStyle/>
                    <a:p>
                      <a:pPr algn="ctr"/>
                      <a:r>
                        <a:rPr lang="en-US" sz="1400" dirty="0">
                          <a:solidFill>
                            <a:schemeClr val="tx1"/>
                          </a:solidFill>
                        </a:rPr>
                        <a:t>19,848 (80.0)</a:t>
                      </a:r>
                      <a:endParaRPr lang="en-US" sz="1400" dirty="0">
                        <a:solidFill>
                          <a:schemeClr val="tx1"/>
                        </a:solidFill>
                        <a:latin typeface="+mn-lt"/>
                        <a:cs typeface="Arial" panose="020B0604020202020204" pitchFamily="34" charset="0"/>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dirty="0">
                          <a:solidFill>
                            <a:schemeClr val="tx1"/>
                          </a:solidFill>
                        </a:rPr>
                        <a:t>&lt; 0.001</a:t>
                      </a:r>
                      <a:endParaRPr lang="en-US" sz="1400" dirty="0">
                        <a:solidFill>
                          <a:schemeClr val="tx1"/>
                        </a:solidFill>
                        <a:latin typeface="+mn-lt"/>
                        <a:cs typeface="Arial" panose="020B0604020202020204" pitchFamily="34" charset="0"/>
                      </a:endParaRPr>
                    </a:p>
                  </a:txBody>
                  <a:tcPr/>
                </a:tc>
                <a:extLst>
                  <a:ext uri="{0D108BD9-81ED-4DB2-BD59-A6C34878D82A}">
                    <a16:rowId xmlns:a16="http://schemas.microsoft.com/office/drawing/2014/main" val="1971512979"/>
                  </a:ext>
                </a:extLst>
              </a:tr>
            </a:tbl>
          </a:graphicData>
        </a:graphic>
      </p:graphicFrame>
      <p:grpSp>
        <p:nvGrpSpPr>
          <p:cNvPr id="4" name="Group 3">
            <a:extLst>
              <a:ext uri="{FF2B5EF4-FFF2-40B4-BE49-F238E27FC236}">
                <a16:creationId xmlns:a16="http://schemas.microsoft.com/office/drawing/2014/main" id="{295CDDFF-2785-3C19-EFE1-42E62DBB3014}"/>
              </a:ext>
            </a:extLst>
          </p:cNvPr>
          <p:cNvGrpSpPr/>
          <p:nvPr/>
        </p:nvGrpSpPr>
        <p:grpSpPr>
          <a:xfrm>
            <a:off x="11165465" y="95760"/>
            <a:ext cx="540000" cy="540000"/>
            <a:chOff x="9851494" y="112390"/>
            <a:chExt cx="540000" cy="540000"/>
          </a:xfrm>
        </p:grpSpPr>
        <p:sp>
          <p:nvSpPr>
            <p:cNvPr id="5" name="Oval 4">
              <a:hlinkClick r:id="" action="ppaction://hlinkshowjump?jump=lastslideviewed"/>
              <a:extLst>
                <a:ext uri="{FF2B5EF4-FFF2-40B4-BE49-F238E27FC236}">
                  <a16:creationId xmlns:a16="http://schemas.microsoft.com/office/drawing/2014/main" id="{1CA958C6-6AEF-90D9-C985-B0EB33AA3B2F}"/>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9" name="Graphic 8">
              <a:hlinkClick r:id="rId3" action="ppaction://hlinksldjump"/>
              <a:extLst>
                <a:ext uri="{FF2B5EF4-FFF2-40B4-BE49-F238E27FC236}">
                  <a16:creationId xmlns:a16="http://schemas.microsoft.com/office/drawing/2014/main" id="{60920CF2-E876-231E-841D-0514D846705C}"/>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10" name="Graphic 9" descr="House with solid fill">
            <a:hlinkClick r:id="rId5" action="ppaction://hlinksldjump"/>
            <a:extLst>
              <a:ext uri="{FF2B5EF4-FFF2-40B4-BE49-F238E27FC236}">
                <a16:creationId xmlns:a16="http://schemas.microsoft.com/office/drawing/2014/main" id="{8D090F95-275D-6616-BC79-B7C46E5E54B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4254032096"/>
      </p:ext>
    </p:extLst>
  </p:cSld>
  <p:clrMapOvr>
    <a:masterClrMapping/>
  </p:clrMapOvr>
  <p:transition>
    <p:fade/>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p:txBody>
          <a:bodyPr/>
          <a:lstStyle/>
          <a:p>
            <a:r>
              <a:rPr lang="en-US" noProof="0" dirty="0"/>
              <a:t>PAD Sub-analysis: Objectives</a:t>
            </a:r>
          </a:p>
        </p:txBody>
      </p:sp>
      <p:sp>
        <p:nvSpPr>
          <p:cNvPr id="5" name="Content Placeholder 4">
            <a:extLst>
              <a:ext uri="{FF2B5EF4-FFF2-40B4-BE49-F238E27FC236}">
                <a16:creationId xmlns:a16="http://schemas.microsoft.com/office/drawing/2014/main" id="{CE946B04-803B-03DF-7C5C-3293432544E9}"/>
              </a:ext>
            </a:extLst>
          </p:cNvPr>
          <p:cNvSpPr>
            <a:spLocks noGrp="1"/>
          </p:cNvSpPr>
          <p:nvPr>
            <p:ph sz="quarter" idx="10"/>
          </p:nvPr>
        </p:nvSpPr>
        <p:spPr>
          <a:xfrm>
            <a:off x="367284" y="1574800"/>
            <a:ext cx="11459591" cy="2908489"/>
          </a:xfrm>
        </p:spPr>
        <p:txBody>
          <a:bodyPr>
            <a:spAutoFit/>
          </a:bodyPr>
          <a:lstStyle/>
          <a:p>
            <a:r>
              <a:rPr lang="en-US" sz="2400" noProof="0" dirty="0"/>
              <a:t>Three main hypotheses were tested:</a:t>
            </a:r>
          </a:p>
          <a:p>
            <a:pPr lvl="1">
              <a:spcAft>
                <a:spcPts val="1000"/>
              </a:spcAft>
            </a:pPr>
            <a:r>
              <a:rPr lang="en-US" sz="2000" noProof="0" dirty="0"/>
              <a:t>Risk of MACE would be greater with patients with PAD compared with those with coronary or cerebrovascular disease without PAD</a:t>
            </a:r>
          </a:p>
          <a:p>
            <a:pPr lvl="1">
              <a:spcAft>
                <a:spcPts val="1000"/>
              </a:spcAft>
            </a:pPr>
            <a:r>
              <a:rPr lang="en-US" sz="2000" noProof="0" dirty="0"/>
              <a:t>Absolute risk reduction in MACE with evolocumab would be greater in patients with PAD due to consistent relative risk reduction in patients with PAD compared with those without</a:t>
            </a:r>
          </a:p>
          <a:p>
            <a:pPr lvl="1">
              <a:spcAft>
                <a:spcPts val="1000"/>
              </a:spcAft>
            </a:pPr>
            <a:r>
              <a:rPr lang="en-US" sz="2000" noProof="0" dirty="0"/>
              <a:t>Risk of MALE would be significantly reduced by LDL-C lowering with evolocumab, extending to very low levels of LDL-C</a:t>
            </a:r>
          </a:p>
        </p:txBody>
      </p:sp>
      <p:grpSp>
        <p:nvGrpSpPr>
          <p:cNvPr id="3" name="Group 2">
            <a:extLst>
              <a:ext uri="{FF2B5EF4-FFF2-40B4-BE49-F238E27FC236}">
                <a16:creationId xmlns:a16="http://schemas.microsoft.com/office/drawing/2014/main" id="{644A62C8-C638-E04A-B67B-BE4CB19F67DD}"/>
              </a:ext>
            </a:extLst>
          </p:cNvPr>
          <p:cNvGrpSpPr/>
          <p:nvPr/>
        </p:nvGrpSpPr>
        <p:grpSpPr>
          <a:xfrm>
            <a:off x="11165465" y="95760"/>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E6BD4E36-36B4-E4E8-AAB8-EE6B7CC5395E}"/>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3" action="ppaction://hlinksldjump"/>
              <a:extLst>
                <a:ext uri="{FF2B5EF4-FFF2-40B4-BE49-F238E27FC236}">
                  <a16:creationId xmlns:a16="http://schemas.microsoft.com/office/drawing/2014/main" id="{C1B19AA1-8CB9-FE85-67A9-F5D9C37732A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9" name="Graphic 8" descr="House with solid fill">
            <a:hlinkClick r:id="rId5" action="ppaction://hlinksldjump"/>
            <a:extLst>
              <a:ext uri="{FF2B5EF4-FFF2-40B4-BE49-F238E27FC236}">
                <a16:creationId xmlns:a16="http://schemas.microsoft.com/office/drawing/2014/main" id="{BA631791-64A4-C009-35AA-A2D6A634C0F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608024228"/>
      </p:ext>
    </p:extLst>
  </p:cSld>
  <p:clrMapOvr>
    <a:masterClrMapping/>
  </p:clrMapOvr>
  <p:transition>
    <p:fade/>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p:txBody>
          <a:bodyPr/>
          <a:lstStyle/>
          <a:p>
            <a:r>
              <a:rPr lang="en-US" noProof="0" dirty="0"/>
              <a:t>PAD Sub-analysis: Methods</a:t>
            </a:r>
          </a:p>
        </p:txBody>
      </p:sp>
      <p:sp>
        <p:nvSpPr>
          <p:cNvPr id="3" name="Content Placeholder 2">
            <a:extLst>
              <a:ext uri="{FF2B5EF4-FFF2-40B4-BE49-F238E27FC236}">
                <a16:creationId xmlns:a16="http://schemas.microsoft.com/office/drawing/2014/main" id="{0D168C60-58C8-C4AD-990E-CDEE07ED11C0}"/>
              </a:ext>
            </a:extLst>
          </p:cNvPr>
          <p:cNvSpPr>
            <a:spLocks noGrp="1"/>
          </p:cNvSpPr>
          <p:nvPr>
            <p:ph sz="quarter" idx="10"/>
          </p:nvPr>
        </p:nvSpPr>
        <p:spPr>
          <a:xfrm>
            <a:off x="367284" y="1574800"/>
            <a:ext cx="11459591" cy="3657600"/>
          </a:xfrm>
        </p:spPr>
        <p:txBody>
          <a:bodyPr/>
          <a:lstStyle/>
          <a:p>
            <a:pPr>
              <a:spcAft>
                <a:spcPts val="600"/>
              </a:spcAft>
            </a:pPr>
            <a:r>
              <a:rPr lang="en-US" sz="1800" noProof="0" dirty="0"/>
              <a:t>All 27,564 patients in the FOURIER trial were assessed for clinically evident ASCVD including a history of symptomatic PAD, prior MI, and prior ischemic stroke</a:t>
            </a:r>
          </a:p>
          <a:p>
            <a:pPr>
              <a:spcAft>
                <a:spcPts val="600"/>
              </a:spcAft>
            </a:pPr>
            <a:r>
              <a:rPr lang="en-US" sz="1800" noProof="0" dirty="0"/>
              <a:t>Patients with a history of symptomatic lower extremity PAD at baseline met one of the following criteria (n = 3,642 [13.2%]):</a:t>
            </a:r>
          </a:p>
          <a:p>
            <a:pPr lvl="1">
              <a:spcAft>
                <a:spcPts val="600"/>
              </a:spcAft>
            </a:pPr>
            <a:r>
              <a:rPr lang="en-US" sz="1600" noProof="0" dirty="0"/>
              <a:t>Intermittent claudication and ABI &lt; 0.85 (n = 2,518 [69.3%]), or</a:t>
            </a:r>
          </a:p>
          <a:p>
            <a:pPr lvl="1">
              <a:spcAft>
                <a:spcPts val="600"/>
              </a:spcAft>
            </a:pPr>
            <a:r>
              <a:rPr lang="en-US" sz="1600" noProof="0" dirty="0"/>
              <a:t>Prior peripheral revascularization procedure (n = 2,067 [56.8%]) or limb amputation due to atherosclerotic disease (n = 126 [3.5%])</a:t>
            </a:r>
          </a:p>
          <a:p>
            <a:pPr>
              <a:spcAft>
                <a:spcPts val="600"/>
              </a:spcAft>
            </a:pPr>
            <a:r>
              <a:rPr lang="en-US" sz="1800" noProof="0" dirty="0"/>
              <a:t>MALE was an outcome of interest, in addition to the </a:t>
            </a:r>
            <a:r>
              <a:rPr lang="en-US" sz="1800" b="0" kern="1200" spc="10" baseline="0" dirty="0">
                <a:solidFill>
                  <a:srgbClr val="000000"/>
                </a:solidFill>
                <a:effectLst/>
                <a:latin typeface="Century Gothic" panose="020B0502020202020204" pitchFamily="34" charset="0"/>
                <a:ea typeface="+mn-ea"/>
                <a:cs typeface="+mn-cs"/>
              </a:rPr>
              <a:t>5-point MACE and 3-point MACE</a:t>
            </a:r>
            <a:r>
              <a:rPr lang="en-US" sz="1800" noProof="0" dirty="0"/>
              <a:t>, in this prespecified subanalysis of patients with a history of PAD</a:t>
            </a:r>
          </a:p>
          <a:p>
            <a:pPr lvl="1">
              <a:spcAft>
                <a:spcPts val="600"/>
              </a:spcAft>
            </a:pPr>
            <a:r>
              <a:rPr lang="en-US" sz="1600" noProof="0" dirty="0"/>
              <a:t>Limb outcomes were adjudicated by two vascular medicine specialists (blinded)</a:t>
            </a:r>
          </a:p>
          <a:p>
            <a:pPr>
              <a:spcAft>
                <a:spcPts val="600"/>
              </a:spcAft>
            </a:pPr>
            <a:r>
              <a:rPr lang="en-US" sz="1800" noProof="0" dirty="0"/>
              <a:t>A post hoc exploratory analysis included assessment of endpoints in a more specific population of patients with a history of PAD without prior MI or stroke</a:t>
            </a:r>
          </a:p>
        </p:txBody>
      </p:sp>
      <p:pic>
        <p:nvPicPr>
          <p:cNvPr id="9" name="Graphic 8" descr="House with solid fill">
            <a:hlinkClick r:id="rId3" action="ppaction://hlinksldjump"/>
            <a:extLst>
              <a:ext uri="{FF2B5EF4-FFF2-40B4-BE49-F238E27FC236}">
                <a16:creationId xmlns:a16="http://schemas.microsoft.com/office/drawing/2014/main" id="{A323B743-0FF4-B51B-E0EB-FBF50C2F2EF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4" name="Group 3">
            <a:extLst>
              <a:ext uri="{FF2B5EF4-FFF2-40B4-BE49-F238E27FC236}">
                <a16:creationId xmlns:a16="http://schemas.microsoft.com/office/drawing/2014/main" id="{7F5F14C3-E08E-C1D4-337D-E14F69693F86}"/>
              </a:ext>
            </a:extLst>
          </p:cNvPr>
          <p:cNvGrpSpPr/>
          <p:nvPr/>
        </p:nvGrpSpPr>
        <p:grpSpPr>
          <a:xfrm>
            <a:off x="11165465" y="95760"/>
            <a:ext cx="540000" cy="540000"/>
            <a:chOff x="9851494" y="112390"/>
            <a:chExt cx="540000" cy="540000"/>
          </a:xfrm>
        </p:grpSpPr>
        <p:sp>
          <p:nvSpPr>
            <p:cNvPr id="5" name="Oval 4">
              <a:hlinkClick r:id="" action="ppaction://hlinkshowjump?jump=lastslideviewed"/>
              <a:extLst>
                <a:ext uri="{FF2B5EF4-FFF2-40B4-BE49-F238E27FC236}">
                  <a16:creationId xmlns:a16="http://schemas.microsoft.com/office/drawing/2014/main" id="{2EED04F6-596B-D09F-4827-9AB144470F73}"/>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6" name="Graphic 5">
              <a:hlinkClick r:id="rId5" action="ppaction://hlinksldjump"/>
              <a:extLst>
                <a:ext uri="{FF2B5EF4-FFF2-40B4-BE49-F238E27FC236}">
                  <a16:creationId xmlns:a16="http://schemas.microsoft.com/office/drawing/2014/main" id="{59664349-901E-7109-6FED-FE88480BFEE6}"/>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944234" y="237720"/>
              <a:ext cx="354521" cy="289340"/>
            </a:xfrm>
            <a:prstGeom prst="rect">
              <a:avLst/>
            </a:prstGeom>
          </p:spPr>
        </p:pic>
      </p:grpSp>
    </p:spTree>
    <p:extLst>
      <p:ext uri="{BB962C8B-B14F-4D97-AF65-F5344CB8AC3E}">
        <p14:creationId xmlns:p14="http://schemas.microsoft.com/office/powerpoint/2010/main" val="3873283930"/>
      </p:ext>
    </p:extLst>
  </p:cSld>
  <p:clrMapOvr>
    <a:masterClrMapping/>
  </p:clrMapOvr>
  <p:transition>
    <p:fade/>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C181F29-FB15-49FF-A76F-93D8F6A51433}"/>
              </a:ext>
            </a:extLst>
          </p:cNvPr>
          <p:cNvSpPr>
            <a:spLocks noGrp="1"/>
          </p:cNvSpPr>
          <p:nvPr>
            <p:ph type="title"/>
          </p:nvPr>
        </p:nvSpPr>
        <p:spPr>
          <a:xfrm>
            <a:off x="365125" y="365760"/>
            <a:ext cx="11461750" cy="507831"/>
          </a:xfrm>
        </p:spPr>
        <p:txBody>
          <a:bodyPr/>
          <a:lstStyle/>
          <a:p>
            <a:r>
              <a:rPr lang="en-US" noProof="0" dirty="0"/>
              <a:t>Stroke Sub-analysis: Objectives and Methods</a:t>
            </a:r>
          </a:p>
        </p:txBody>
      </p:sp>
      <p:sp>
        <p:nvSpPr>
          <p:cNvPr id="6" name="Content Placeholder 5">
            <a:extLst>
              <a:ext uri="{FF2B5EF4-FFF2-40B4-BE49-F238E27FC236}">
                <a16:creationId xmlns:a16="http://schemas.microsoft.com/office/drawing/2014/main" id="{9E656BEA-7784-F70A-B0BE-1F81A1C92D36}"/>
              </a:ext>
            </a:extLst>
          </p:cNvPr>
          <p:cNvSpPr>
            <a:spLocks noGrp="1"/>
          </p:cNvSpPr>
          <p:nvPr>
            <p:ph sz="quarter" idx="10"/>
          </p:nvPr>
        </p:nvSpPr>
        <p:spPr>
          <a:xfrm>
            <a:off x="367284" y="1574800"/>
            <a:ext cx="11459591" cy="3657600"/>
          </a:xfrm>
        </p:spPr>
        <p:txBody>
          <a:bodyPr/>
          <a:lstStyle/>
          <a:p>
            <a:r>
              <a:rPr lang="en-US" sz="1800" noProof="0" dirty="0"/>
              <a:t>This prespecified analysis of the FOURIER trial evaluated the efficacy and safety of evolocumab in prevention of stroke and stroke subtypes in the overall study population and in patients stratified by prior stroke status at baseline</a:t>
            </a:r>
          </a:p>
          <a:p>
            <a:r>
              <a:rPr lang="en-US" sz="1800" noProof="0" dirty="0"/>
              <a:t>In this analysis, the benefit of evolocumab on prevention of overall stroke and stroke subtypes in the overall FOURIER study population and by subgroups according to a history of stroke at baseline (prior ischemic stroke, n = 5,337; no prior stroke, n = 22,227) was assessed </a:t>
            </a:r>
          </a:p>
          <a:p>
            <a:r>
              <a:rPr lang="en-US" sz="1800" noProof="0" dirty="0"/>
              <a:t>The primary prespecified study endpoint was the time to the first of any of the following events: cardiovascular death, myocardial infarction, stroke (ischemic or hemorrhagic), hospitalization for unstable angina, or coronary revascularization</a:t>
            </a:r>
          </a:p>
          <a:p>
            <a:r>
              <a:rPr lang="en-US" sz="1800" noProof="0" dirty="0"/>
              <a:t>All stroke (combined ischemic, hemorrhagic, and strokes of unknown type) and the composite of all stroke or TIA were prespecified secondary endpoints; also, the subgroup of patients with prior ischemic stroke was prespecified</a:t>
            </a:r>
          </a:p>
        </p:txBody>
      </p:sp>
      <p:grpSp>
        <p:nvGrpSpPr>
          <p:cNvPr id="4" name="Group 3">
            <a:extLst>
              <a:ext uri="{FF2B5EF4-FFF2-40B4-BE49-F238E27FC236}">
                <a16:creationId xmlns:a16="http://schemas.microsoft.com/office/drawing/2014/main" id="{57A58C1A-F569-5706-EBBB-C753EA6E17AB}"/>
              </a:ext>
            </a:extLst>
          </p:cNvPr>
          <p:cNvGrpSpPr/>
          <p:nvPr/>
        </p:nvGrpSpPr>
        <p:grpSpPr>
          <a:xfrm>
            <a:off x="11165465" y="95760"/>
            <a:ext cx="540000" cy="540000"/>
            <a:chOff x="9851494" y="112390"/>
            <a:chExt cx="540000" cy="540000"/>
          </a:xfrm>
        </p:grpSpPr>
        <p:sp>
          <p:nvSpPr>
            <p:cNvPr id="8" name="Oval 7">
              <a:hlinkClick r:id="" action="ppaction://hlinkshowjump?jump=lastslideviewed"/>
              <a:extLst>
                <a:ext uri="{FF2B5EF4-FFF2-40B4-BE49-F238E27FC236}">
                  <a16:creationId xmlns:a16="http://schemas.microsoft.com/office/drawing/2014/main" id="{C8FE14C6-597C-A3E0-DFBC-0CE3867F200A}"/>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9" name="Graphic 8">
              <a:hlinkClick r:id="rId3" action="ppaction://hlinksldjump"/>
              <a:extLst>
                <a:ext uri="{FF2B5EF4-FFF2-40B4-BE49-F238E27FC236}">
                  <a16:creationId xmlns:a16="http://schemas.microsoft.com/office/drawing/2014/main" id="{D9656C7E-F41E-9479-6F0A-8EB2E119F6A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10" name="Graphic 9" descr="House with solid fill">
            <a:hlinkClick r:id="rId5" action="ppaction://hlinksldjump"/>
            <a:extLst>
              <a:ext uri="{FF2B5EF4-FFF2-40B4-BE49-F238E27FC236}">
                <a16:creationId xmlns:a16="http://schemas.microsoft.com/office/drawing/2014/main" id="{6156931A-34A6-9F58-5F8F-1DF2DDF6D98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373712336"/>
      </p:ext>
    </p:extLst>
  </p:cSld>
  <p:clrMapOvr>
    <a:masterClrMapping/>
  </p:clrMapOvr>
  <p:transition>
    <p:fade/>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752494-1792-4FF1-886F-DD5922450FA1}"/>
              </a:ext>
            </a:extLst>
          </p:cNvPr>
          <p:cNvSpPr>
            <a:spLocks noGrp="1"/>
          </p:cNvSpPr>
          <p:nvPr>
            <p:ph type="title"/>
          </p:nvPr>
        </p:nvSpPr>
        <p:spPr/>
        <p:txBody>
          <a:bodyPr/>
          <a:lstStyle/>
          <a:p>
            <a:r>
              <a:rPr lang="en-US" noProof="0" dirty="0"/>
              <a:t>CKD Sub-analysis: Objective and Methods </a:t>
            </a:r>
          </a:p>
        </p:txBody>
      </p:sp>
      <p:sp>
        <p:nvSpPr>
          <p:cNvPr id="4" name="Content Placeholder 3">
            <a:extLst>
              <a:ext uri="{FF2B5EF4-FFF2-40B4-BE49-F238E27FC236}">
                <a16:creationId xmlns:a16="http://schemas.microsoft.com/office/drawing/2014/main" id="{DA73E537-8375-4EF7-D9E6-CB638C403430}"/>
              </a:ext>
            </a:extLst>
          </p:cNvPr>
          <p:cNvSpPr>
            <a:spLocks noGrp="1"/>
          </p:cNvSpPr>
          <p:nvPr>
            <p:ph sz="quarter" idx="10"/>
          </p:nvPr>
        </p:nvSpPr>
        <p:spPr/>
        <p:txBody>
          <a:bodyPr/>
          <a:lstStyle/>
          <a:p>
            <a:r>
              <a:rPr lang="en-US" noProof="0" dirty="0"/>
              <a:t>This post hoc analysis of the FOURIER trial analyzed CV and renal outcomes of evolocumab therapy according to kidney function at baseline</a:t>
            </a:r>
          </a:p>
          <a:p>
            <a:r>
              <a:rPr lang="en-US" noProof="0" dirty="0"/>
              <a:t>27,554 patients from FOURIER were included in this secondary analysis</a:t>
            </a:r>
          </a:p>
          <a:p>
            <a:r>
              <a:rPr lang="en-US" noProof="0" dirty="0"/>
              <a:t>The primary renal endpoint examined change in eGFR overtime </a:t>
            </a:r>
          </a:p>
          <a:p>
            <a:r>
              <a:rPr lang="en-US" noProof="0" dirty="0"/>
              <a:t>Secondary renal endpoints included a 30%, 40%, or 50% decline in eGFR </a:t>
            </a:r>
          </a:p>
          <a:p>
            <a:r>
              <a:rPr lang="en-US" noProof="0" dirty="0"/>
              <a:t>Individuals were classified according to standard CKD stages based on the level of eGFR: </a:t>
            </a:r>
          </a:p>
          <a:p>
            <a:pPr lvl="1"/>
            <a:r>
              <a:rPr lang="en-US" noProof="0" dirty="0"/>
              <a:t>Preserved kidney function (eGFR ≥ 90 mL/min/1.73 m</a:t>
            </a:r>
            <a:r>
              <a:rPr lang="en-US" baseline="30000" noProof="0" dirty="0"/>
              <a:t>2</a:t>
            </a:r>
            <a:r>
              <a:rPr lang="en-US" noProof="0" dirty="0"/>
              <a:t>) </a:t>
            </a:r>
          </a:p>
          <a:p>
            <a:pPr lvl="1"/>
            <a:r>
              <a:rPr lang="en-US" noProof="0" dirty="0"/>
              <a:t>Stage 2 (mild impairment) CKD (eGFR 60 to &lt; 90 mL/min/1.73 m</a:t>
            </a:r>
            <a:r>
              <a:rPr lang="en-US" baseline="30000" noProof="0" dirty="0"/>
              <a:t>2</a:t>
            </a:r>
            <a:r>
              <a:rPr lang="en-US" noProof="0" dirty="0"/>
              <a:t>)</a:t>
            </a:r>
          </a:p>
          <a:p>
            <a:pPr lvl="1"/>
            <a:r>
              <a:rPr lang="en-US" noProof="0" dirty="0"/>
              <a:t>Stage ≥ 3 CKD (&lt; 60 mL/min/1.73 m</a:t>
            </a:r>
            <a:r>
              <a:rPr lang="en-US" baseline="30000" noProof="0" dirty="0"/>
              <a:t>2</a:t>
            </a:r>
            <a:r>
              <a:rPr lang="en-US" noProof="0" dirty="0"/>
              <a:t>)</a:t>
            </a:r>
          </a:p>
          <a:p>
            <a:r>
              <a:rPr lang="en-US" noProof="0" dirty="0"/>
              <a:t>A secondary analysis subdivided stage 3 CKD into stage 3a </a:t>
            </a:r>
            <a:br>
              <a:rPr lang="en-US" noProof="0" dirty="0"/>
            </a:br>
            <a:r>
              <a:rPr lang="en-US" noProof="0" dirty="0"/>
              <a:t>(eGFR 45 to &lt; 60 mL/min/1.73 m</a:t>
            </a:r>
            <a:r>
              <a:rPr lang="en-US" baseline="30000" noProof="0" dirty="0"/>
              <a:t>2</a:t>
            </a:r>
            <a:r>
              <a:rPr lang="en-US" noProof="0" dirty="0"/>
              <a:t>) and 3b (eGFR &lt; 45 mL/min/1.73 m</a:t>
            </a:r>
            <a:r>
              <a:rPr lang="en-US" baseline="30000" noProof="0" dirty="0"/>
              <a:t>2</a:t>
            </a:r>
            <a:r>
              <a:rPr lang="en-US" noProof="0" dirty="0"/>
              <a:t>)</a:t>
            </a:r>
          </a:p>
        </p:txBody>
      </p:sp>
      <p:grpSp>
        <p:nvGrpSpPr>
          <p:cNvPr id="5" name="Group 4">
            <a:extLst>
              <a:ext uri="{FF2B5EF4-FFF2-40B4-BE49-F238E27FC236}">
                <a16:creationId xmlns:a16="http://schemas.microsoft.com/office/drawing/2014/main" id="{45708441-4018-9D4A-F246-5AC23A7320D2}"/>
              </a:ext>
            </a:extLst>
          </p:cNvPr>
          <p:cNvGrpSpPr/>
          <p:nvPr/>
        </p:nvGrpSpPr>
        <p:grpSpPr>
          <a:xfrm>
            <a:off x="11165465" y="95760"/>
            <a:ext cx="540000" cy="540000"/>
            <a:chOff x="9851494" y="112390"/>
            <a:chExt cx="540000" cy="540000"/>
          </a:xfrm>
        </p:grpSpPr>
        <p:sp>
          <p:nvSpPr>
            <p:cNvPr id="8" name="Oval 7">
              <a:hlinkClick r:id="" action="ppaction://hlinkshowjump?jump=lastslideviewed"/>
              <a:extLst>
                <a:ext uri="{FF2B5EF4-FFF2-40B4-BE49-F238E27FC236}">
                  <a16:creationId xmlns:a16="http://schemas.microsoft.com/office/drawing/2014/main" id="{743404CE-CEDE-6599-9D7F-9ABF28F312F1}"/>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9" name="Graphic 8">
              <a:hlinkClick r:id="rId3" action="ppaction://hlinksldjump"/>
              <a:extLst>
                <a:ext uri="{FF2B5EF4-FFF2-40B4-BE49-F238E27FC236}">
                  <a16:creationId xmlns:a16="http://schemas.microsoft.com/office/drawing/2014/main" id="{A305C45A-0908-07C7-A1E3-098420ED3A7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10" name="Graphic 9" descr="House with solid fill">
            <a:hlinkClick r:id="rId5" action="ppaction://hlinksldjump"/>
            <a:extLst>
              <a:ext uri="{FF2B5EF4-FFF2-40B4-BE49-F238E27FC236}">
                <a16:creationId xmlns:a16="http://schemas.microsoft.com/office/drawing/2014/main" id="{4AE5A72F-6502-B418-7C28-09684FDC40B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037614692"/>
      </p:ext>
    </p:extLst>
  </p:cSld>
  <p:clrMapOvr>
    <a:masterClrMapping/>
  </p:clrMapOvr>
  <p:transition>
    <p:fade/>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a:xfrm>
            <a:off x="365125" y="365760"/>
            <a:ext cx="11461750" cy="1015663"/>
          </a:xfrm>
        </p:spPr>
        <p:txBody>
          <a:bodyPr/>
          <a:lstStyle/>
          <a:p>
            <a:r>
              <a:rPr lang="en-US" noProof="0" dirty="0"/>
              <a:t>Complex PCI and Post-PCI Sub-analysis: </a:t>
            </a:r>
            <a:br>
              <a:rPr lang="en-US" noProof="0" dirty="0"/>
            </a:br>
            <a:r>
              <a:rPr lang="en-US" noProof="0" dirty="0"/>
              <a:t>Objective and Methods</a:t>
            </a:r>
          </a:p>
        </p:txBody>
      </p:sp>
      <p:sp>
        <p:nvSpPr>
          <p:cNvPr id="4" name="Content Placeholder 3">
            <a:extLst>
              <a:ext uri="{FF2B5EF4-FFF2-40B4-BE49-F238E27FC236}">
                <a16:creationId xmlns:a16="http://schemas.microsoft.com/office/drawing/2014/main" id="{BC5609D7-8B02-2F0F-06F1-6CC964E0C2E7}"/>
              </a:ext>
            </a:extLst>
          </p:cNvPr>
          <p:cNvSpPr>
            <a:spLocks noGrp="1"/>
          </p:cNvSpPr>
          <p:nvPr>
            <p:ph sz="quarter" idx="10"/>
          </p:nvPr>
        </p:nvSpPr>
        <p:spPr/>
        <p:txBody>
          <a:bodyPr/>
          <a:lstStyle/>
          <a:p>
            <a:r>
              <a:rPr lang="en-US" noProof="0" dirty="0"/>
              <a:t>This prespecified subanalysis of the FOURIER trial evaluated the efficacy of evolocumab in patients with prior history of PCI</a:t>
            </a:r>
          </a:p>
          <a:p>
            <a:r>
              <a:rPr lang="en-US" noProof="0" dirty="0"/>
              <a:t>17,073 patients from the FOURIER trial with a history of PCI were included in this prespecified subanalysis</a:t>
            </a:r>
          </a:p>
          <a:p>
            <a:r>
              <a:rPr lang="en-US" noProof="0" dirty="0"/>
              <a:t>The primary endpoint of the study was time to MACE, the key secondary endpoint was the composite of cardiovascular death, MI, or stroke, and the exploratory endpoint was the occurrence of MCEs</a:t>
            </a:r>
          </a:p>
          <a:p>
            <a:r>
              <a:rPr lang="en-US" noProof="0" dirty="0"/>
              <a:t>In patients with and without prior PCI, evolocumab versus placebo was compared over serial LDL-C measurements</a:t>
            </a:r>
          </a:p>
          <a:p>
            <a:r>
              <a:rPr lang="en-US" noProof="0" dirty="0"/>
              <a:t>Patients assigned to receive evolocumab versus placebo were stratified according to their prior PCI status, and event rates were compared for MACE, MCE, and their component rates </a:t>
            </a:r>
          </a:p>
        </p:txBody>
      </p:sp>
      <p:grpSp>
        <p:nvGrpSpPr>
          <p:cNvPr id="2" name="Group 1">
            <a:extLst>
              <a:ext uri="{FF2B5EF4-FFF2-40B4-BE49-F238E27FC236}">
                <a16:creationId xmlns:a16="http://schemas.microsoft.com/office/drawing/2014/main" id="{1C96629A-FFE8-B274-E7F1-19F09C424DFB}"/>
              </a:ext>
            </a:extLst>
          </p:cNvPr>
          <p:cNvGrpSpPr/>
          <p:nvPr/>
        </p:nvGrpSpPr>
        <p:grpSpPr>
          <a:xfrm>
            <a:off x="11165465" y="95760"/>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0ABA5A77-6482-6DFF-C477-45EBE8B448D2}"/>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3" action="ppaction://hlinksldjump"/>
              <a:extLst>
                <a:ext uri="{FF2B5EF4-FFF2-40B4-BE49-F238E27FC236}">
                  <a16:creationId xmlns:a16="http://schemas.microsoft.com/office/drawing/2014/main" id="{83A4010F-ED8E-1696-6D4E-CF99BDB05427}"/>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9" name="Graphic 8" descr="House with solid fill">
            <a:hlinkClick r:id="rId5" action="ppaction://hlinksldjump"/>
            <a:extLst>
              <a:ext uri="{FF2B5EF4-FFF2-40B4-BE49-F238E27FC236}">
                <a16:creationId xmlns:a16="http://schemas.microsoft.com/office/drawing/2014/main" id="{9BECD5F2-9A97-248D-6DEE-33C1E9E2BC8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927133353"/>
      </p:ext>
    </p:extLst>
  </p:cSld>
  <p:clrMapOvr>
    <a:masterClrMapping/>
  </p:clrMapOvr>
  <p:transition>
    <p:fade/>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507831"/>
          </a:xfrm>
        </p:spPr>
        <p:txBody>
          <a:bodyPr/>
          <a:lstStyle/>
          <a:p>
            <a:r>
              <a:rPr lang="en-US" sz="3300" dirty="0"/>
              <a:t>EBBINGHAUS: Study Design</a:t>
            </a:r>
            <a:endParaRPr lang="en-US" sz="3300" i="1" noProof="0" dirty="0">
              <a:effectLst/>
            </a:endParaRPr>
          </a:p>
        </p:txBody>
      </p:sp>
      <p:sp>
        <p:nvSpPr>
          <p:cNvPr id="13" name="Rectangle: Rounded Corners 12">
            <a:extLst>
              <a:ext uri="{FF2B5EF4-FFF2-40B4-BE49-F238E27FC236}">
                <a16:creationId xmlns:a16="http://schemas.microsoft.com/office/drawing/2014/main" id="{F98209D7-3054-5B49-9490-03DA2FF85ECF}"/>
              </a:ext>
            </a:extLst>
          </p:cNvPr>
          <p:cNvSpPr/>
          <p:nvPr/>
        </p:nvSpPr>
        <p:spPr>
          <a:xfrm>
            <a:off x="8708502" y="1688479"/>
            <a:ext cx="3098913" cy="1106035"/>
          </a:xfrm>
          <a:prstGeom prst="roundRect">
            <a:avLst>
              <a:gd name="adj" fmla="val 2870"/>
            </a:avLst>
          </a:prstGeom>
          <a:gradFill>
            <a:gsLst>
              <a:gs pos="0">
                <a:srgbClr val="C9E4FF"/>
              </a:gs>
              <a:gs pos="100000">
                <a:srgbClr val="F3F9FF"/>
              </a:gs>
            </a:gsLst>
            <a:lin ang="5400000" scaled="0"/>
          </a:gradFill>
          <a:ln>
            <a:noFill/>
          </a:ln>
          <a:effectLst>
            <a:outerShdw blurRad="50800" dist="38100" dir="2700000" algn="t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1440" tIns="91440" rIns="0" bIns="0" rtlCol="0" anchor="t" anchorCtr="0">
            <a:noAutofit/>
          </a:bodyPr>
          <a:lstStyle/>
          <a:p>
            <a:pPr marL="216000" lvl="1" indent="-216000" defTabSz="914377">
              <a:spcBef>
                <a:spcPts val="0"/>
              </a:spcBef>
              <a:spcAft>
                <a:spcPts val="500"/>
              </a:spcAft>
              <a:buClr>
                <a:srgbClr val="007CC2"/>
              </a:buClr>
              <a:buFont typeface="Arial" panose="020B0604020202020204" pitchFamily="34" charset="0"/>
              <a:buChar char="•"/>
              <a:defRPr/>
            </a:pPr>
            <a:r>
              <a:rPr lang="en-GB" altLang="en-US" sz="1200" b="1" dirty="0">
                <a:solidFill>
                  <a:srgbClr val="000000"/>
                </a:solidFill>
              </a:rPr>
              <a:t>Change over time</a:t>
            </a:r>
            <a:r>
              <a:rPr lang="en-GB" altLang="en-US" sz="1200" b="1" baseline="30000" dirty="0">
                <a:solidFill>
                  <a:srgbClr val="000000"/>
                </a:solidFill>
              </a:rPr>
              <a:t> </a:t>
            </a:r>
            <a:r>
              <a:rPr lang="en-GB" altLang="en-US" sz="1200" b="1" dirty="0">
                <a:solidFill>
                  <a:srgbClr val="000000"/>
                </a:solidFill>
              </a:rPr>
              <a:t>in executive function</a:t>
            </a:r>
            <a:r>
              <a:rPr lang="en-GB" altLang="en-US" sz="1200" dirty="0">
                <a:solidFill>
                  <a:srgbClr val="000000"/>
                </a:solidFill>
              </a:rPr>
              <a:t>, as assessed by the SWM strategy index of executive function, in patients receiving evolocumab compared to placebo</a:t>
            </a:r>
          </a:p>
        </p:txBody>
      </p:sp>
      <p:sp>
        <p:nvSpPr>
          <p:cNvPr id="14" name="Rectangle: Rounded Corners 13">
            <a:extLst>
              <a:ext uri="{FF2B5EF4-FFF2-40B4-BE49-F238E27FC236}">
                <a16:creationId xmlns:a16="http://schemas.microsoft.com/office/drawing/2014/main" id="{992EA36D-6BB9-A7A3-B1BF-9FF745657222}"/>
              </a:ext>
            </a:extLst>
          </p:cNvPr>
          <p:cNvSpPr/>
          <p:nvPr/>
        </p:nvSpPr>
        <p:spPr>
          <a:xfrm>
            <a:off x="8708502" y="3147340"/>
            <a:ext cx="3098913" cy="1985484"/>
          </a:xfrm>
          <a:prstGeom prst="roundRect">
            <a:avLst>
              <a:gd name="adj" fmla="val 2870"/>
            </a:avLst>
          </a:prstGeom>
          <a:gradFill>
            <a:gsLst>
              <a:gs pos="0">
                <a:srgbClr val="C9E4FF"/>
              </a:gs>
              <a:gs pos="100000">
                <a:srgbClr val="F3F9FF"/>
              </a:gs>
            </a:gsLst>
            <a:lin ang="5400000" scaled="0"/>
          </a:gradFill>
          <a:ln>
            <a:noFill/>
          </a:ln>
          <a:effectLst>
            <a:outerShdw blurRad="50800" dist="38100" dir="2700000" algn="t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1440" tIns="91440" rIns="0" bIns="0" rtlCol="0" anchor="t" anchorCtr="0">
            <a:noAutofit/>
          </a:bodyPr>
          <a:lstStyle/>
          <a:p>
            <a:pPr marL="216000" lvl="1" indent="-216000" defTabSz="914377">
              <a:spcBef>
                <a:spcPts val="0"/>
              </a:spcBef>
              <a:spcAft>
                <a:spcPts val="500"/>
              </a:spcAft>
              <a:buClr>
                <a:srgbClr val="007CC2"/>
              </a:buClr>
              <a:buFont typeface="Arial" panose="020B0604020202020204" pitchFamily="34" charset="0"/>
              <a:buChar char="•"/>
              <a:defRPr/>
            </a:pPr>
            <a:r>
              <a:rPr lang="en-GB" altLang="en-US" sz="1200" b="1" dirty="0">
                <a:solidFill>
                  <a:srgbClr val="000000"/>
                </a:solidFill>
              </a:rPr>
              <a:t>Change over time</a:t>
            </a:r>
            <a:r>
              <a:rPr lang="en-GB" altLang="en-US" sz="1200" b="1" baseline="30000" dirty="0">
                <a:solidFill>
                  <a:srgbClr val="000000"/>
                </a:solidFill>
              </a:rPr>
              <a:t>d</a:t>
            </a:r>
            <a:r>
              <a:rPr lang="en-GB" altLang="en-US" sz="1200" b="1" dirty="0">
                <a:solidFill>
                  <a:srgbClr val="000000"/>
                </a:solidFill>
              </a:rPr>
              <a:t> in working</a:t>
            </a:r>
            <a:r>
              <a:rPr lang="en-GB" altLang="en-US" sz="1200" dirty="0">
                <a:solidFill>
                  <a:srgbClr val="000000"/>
                </a:solidFill>
              </a:rPr>
              <a:t> </a:t>
            </a:r>
            <a:r>
              <a:rPr lang="en-GB" altLang="en-US" sz="1200" b="1" dirty="0">
                <a:solidFill>
                  <a:srgbClr val="000000"/>
                </a:solidFill>
              </a:rPr>
              <a:t>memory</a:t>
            </a:r>
            <a:r>
              <a:rPr lang="en-GB" altLang="en-US" sz="1200" dirty="0">
                <a:solidFill>
                  <a:srgbClr val="000000"/>
                </a:solidFill>
              </a:rPr>
              <a:t>, as assessed by the SWM test between-errors score</a:t>
            </a:r>
          </a:p>
          <a:p>
            <a:pPr marL="216000" lvl="1" indent="-216000" defTabSz="914377">
              <a:spcBef>
                <a:spcPts val="0"/>
              </a:spcBef>
              <a:spcAft>
                <a:spcPts val="500"/>
              </a:spcAft>
              <a:buClr>
                <a:srgbClr val="007CC2"/>
              </a:buClr>
              <a:buFont typeface="Arial" panose="020B0604020202020204" pitchFamily="34" charset="0"/>
              <a:buChar char="•"/>
              <a:defRPr/>
            </a:pPr>
            <a:r>
              <a:rPr lang="en-GB" altLang="en-US" sz="1200" b="1" dirty="0">
                <a:solidFill>
                  <a:srgbClr val="000000"/>
                </a:solidFill>
              </a:rPr>
              <a:t>Change over time in episodic memory</a:t>
            </a:r>
            <a:r>
              <a:rPr lang="en-GB" altLang="en-US" sz="1200" dirty="0">
                <a:solidFill>
                  <a:srgbClr val="000000"/>
                </a:solidFill>
              </a:rPr>
              <a:t>, as assessed by the PAL total errors-adjusted</a:t>
            </a:r>
          </a:p>
          <a:p>
            <a:pPr marL="216000" lvl="1" indent="-216000" defTabSz="914377">
              <a:spcBef>
                <a:spcPts val="0"/>
              </a:spcBef>
              <a:spcAft>
                <a:spcPts val="500"/>
              </a:spcAft>
              <a:buClr>
                <a:srgbClr val="007CC2"/>
              </a:buClr>
              <a:buFont typeface="Arial" panose="020B0604020202020204" pitchFamily="34" charset="0"/>
              <a:buChar char="•"/>
              <a:defRPr/>
            </a:pPr>
            <a:r>
              <a:rPr lang="en-GB" altLang="en-US" sz="1200" b="1" dirty="0">
                <a:solidFill>
                  <a:srgbClr val="000000"/>
                </a:solidFill>
              </a:rPr>
              <a:t>Change over time in psychomotor speed</a:t>
            </a:r>
            <a:r>
              <a:rPr lang="en-GB" altLang="en-US" sz="1200" dirty="0">
                <a:solidFill>
                  <a:srgbClr val="000000"/>
                </a:solidFill>
              </a:rPr>
              <a:t>, as assessed by the median </a:t>
            </a:r>
            <a:br>
              <a:rPr lang="en-GB" altLang="en-US" sz="1200" dirty="0">
                <a:solidFill>
                  <a:srgbClr val="000000"/>
                </a:solidFill>
              </a:rPr>
            </a:br>
            <a:r>
              <a:rPr lang="en-GB" altLang="en-US" sz="1200" dirty="0">
                <a:solidFill>
                  <a:srgbClr val="000000"/>
                </a:solidFill>
              </a:rPr>
              <a:t>5-choice RTI</a:t>
            </a:r>
          </a:p>
        </p:txBody>
      </p:sp>
      <p:sp>
        <p:nvSpPr>
          <p:cNvPr id="15" name="Rectangle 5">
            <a:extLst>
              <a:ext uri="{FF2B5EF4-FFF2-40B4-BE49-F238E27FC236}">
                <a16:creationId xmlns:a16="http://schemas.microsoft.com/office/drawing/2014/main" id="{885814CB-BCA0-B7D5-3526-B15C2E71594C}"/>
              </a:ext>
            </a:extLst>
          </p:cNvPr>
          <p:cNvSpPr txBox="1">
            <a:spLocks noChangeArrowheads="1"/>
          </p:cNvSpPr>
          <p:nvPr/>
        </p:nvSpPr>
        <p:spPr>
          <a:xfrm>
            <a:off x="8706397" y="1355944"/>
            <a:ext cx="3104603" cy="326103"/>
          </a:xfrm>
          <a:prstGeom prst="rect">
            <a:avLst/>
          </a:prstGeom>
          <a:noFill/>
        </p:spPr>
        <p:txBody>
          <a:bodyPr lIns="0" tIns="0" rIns="0" bIns="0" anchor="ctr" anchorCtr="0">
            <a:noAutofit/>
          </a:bodyPr>
          <a:lstStyle>
            <a:lvl1pPr marL="214313" indent="-214313" algn="l" rtl="0" eaLnBrk="0" fontAlgn="base" hangingPunct="0">
              <a:spcBef>
                <a:spcPct val="0"/>
              </a:spcBef>
              <a:spcAft>
                <a:spcPct val="0"/>
              </a:spcAft>
              <a:buClr>
                <a:schemeClr val="tx2"/>
              </a:buClr>
              <a:buSzPct val="119000"/>
              <a:buChar char="•"/>
              <a:defRPr b="1" kern="1200">
                <a:solidFill>
                  <a:schemeClr val="tx1"/>
                </a:solidFill>
                <a:latin typeface="+mn-lt"/>
                <a:ea typeface="+mn-ea"/>
                <a:cs typeface="+mn-cs"/>
              </a:defRPr>
            </a:lvl1pPr>
            <a:lvl2pPr marL="571500" indent="-214313" algn="l" rtl="0" eaLnBrk="0" fontAlgn="base" hangingPunct="0">
              <a:spcBef>
                <a:spcPct val="0"/>
              </a:spcBef>
              <a:spcAft>
                <a:spcPct val="0"/>
              </a:spcAft>
              <a:buChar char="–"/>
              <a:defRPr sz="1500" kern="1200">
                <a:solidFill>
                  <a:schemeClr val="tx1"/>
                </a:solidFill>
                <a:latin typeface="+mn-lt"/>
                <a:ea typeface="+mn-ea"/>
                <a:cs typeface="+mn-cs"/>
              </a:defRPr>
            </a:lvl2pPr>
            <a:lvl3pPr marL="857250" indent="-142875" algn="l" rtl="0" eaLnBrk="0" fontAlgn="base" hangingPunct="0">
              <a:spcBef>
                <a:spcPct val="0"/>
              </a:spcBef>
              <a:spcAft>
                <a:spcPct val="0"/>
              </a:spcAft>
              <a:buChar char="–"/>
              <a:defRPr sz="1500" kern="1200">
                <a:solidFill>
                  <a:schemeClr val="tx1"/>
                </a:solidFill>
                <a:latin typeface="+mn-lt"/>
                <a:ea typeface="+mn-ea"/>
                <a:cs typeface="+mn-cs"/>
              </a:defRPr>
            </a:lvl3pPr>
            <a:lvl4pPr marL="1200150" indent="-171450" algn="l" rtl="0" eaLnBrk="0" fontAlgn="base" hangingPunct="0">
              <a:spcBef>
                <a:spcPct val="20000"/>
              </a:spcBef>
              <a:spcAft>
                <a:spcPct val="0"/>
              </a:spcAft>
              <a:buChar char="–"/>
              <a:defRPr sz="1500" kern="1200">
                <a:solidFill>
                  <a:schemeClr val="tx1"/>
                </a:solidFill>
                <a:latin typeface="+mn-lt"/>
                <a:ea typeface="+mn-ea"/>
                <a:cs typeface="+mn-cs"/>
              </a:defRPr>
            </a:lvl4pPr>
            <a:lvl5pPr marL="1543050" indent="-171450" algn="l" rtl="0" eaLnBrk="0" fontAlgn="base" hangingPunct="0">
              <a:spcBef>
                <a:spcPct val="20000"/>
              </a:spcBef>
              <a:spcAft>
                <a:spcPct val="0"/>
              </a:spcAft>
              <a:buChar char="»"/>
              <a:defRPr sz="15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spcBef>
                <a:spcPts val="0"/>
              </a:spcBef>
              <a:spcAft>
                <a:spcPts val="0"/>
              </a:spcAft>
              <a:buClr>
                <a:srgbClr val="FFFFFF"/>
              </a:buClr>
              <a:buFontTx/>
              <a:buNone/>
              <a:defRPr/>
            </a:pPr>
            <a:r>
              <a:rPr lang="en-US" altLang="en-US" sz="1400" dirty="0">
                <a:solidFill>
                  <a:schemeClr val="accent1"/>
                </a:solidFill>
              </a:rPr>
              <a:t>Primary Endpoint</a:t>
            </a:r>
            <a:r>
              <a:rPr lang="en-US" altLang="en-US" sz="1400" baseline="30000" dirty="0">
                <a:solidFill>
                  <a:schemeClr val="accent1"/>
                </a:solidFill>
              </a:rPr>
              <a:t>1,2</a:t>
            </a:r>
          </a:p>
        </p:txBody>
      </p:sp>
      <p:sp>
        <p:nvSpPr>
          <p:cNvPr id="16" name="Rectangle 5">
            <a:extLst>
              <a:ext uri="{FF2B5EF4-FFF2-40B4-BE49-F238E27FC236}">
                <a16:creationId xmlns:a16="http://schemas.microsoft.com/office/drawing/2014/main" id="{0456A540-2A6D-B1F1-B401-197558EC018D}"/>
              </a:ext>
            </a:extLst>
          </p:cNvPr>
          <p:cNvSpPr txBox="1">
            <a:spLocks noChangeArrowheads="1"/>
          </p:cNvSpPr>
          <p:nvPr/>
        </p:nvSpPr>
        <p:spPr>
          <a:xfrm>
            <a:off x="8706397" y="2846800"/>
            <a:ext cx="3104603" cy="326103"/>
          </a:xfrm>
          <a:prstGeom prst="rect">
            <a:avLst/>
          </a:prstGeom>
          <a:noFill/>
        </p:spPr>
        <p:txBody>
          <a:bodyPr lIns="0" tIns="0" rIns="0" bIns="0" anchor="ctr" anchorCtr="0">
            <a:noAutofit/>
          </a:bodyPr>
          <a:lstStyle>
            <a:lvl1pPr marL="214313" indent="-214313" algn="l" rtl="0" eaLnBrk="0" fontAlgn="base" hangingPunct="0">
              <a:spcBef>
                <a:spcPct val="0"/>
              </a:spcBef>
              <a:spcAft>
                <a:spcPct val="0"/>
              </a:spcAft>
              <a:buClr>
                <a:schemeClr val="tx2"/>
              </a:buClr>
              <a:buSzPct val="119000"/>
              <a:buChar char="•"/>
              <a:defRPr b="1" kern="1200">
                <a:solidFill>
                  <a:schemeClr val="tx1"/>
                </a:solidFill>
                <a:latin typeface="+mn-lt"/>
                <a:ea typeface="+mn-ea"/>
                <a:cs typeface="+mn-cs"/>
              </a:defRPr>
            </a:lvl1pPr>
            <a:lvl2pPr marL="571500" indent="-214313" algn="l" rtl="0" eaLnBrk="0" fontAlgn="base" hangingPunct="0">
              <a:spcBef>
                <a:spcPct val="0"/>
              </a:spcBef>
              <a:spcAft>
                <a:spcPct val="0"/>
              </a:spcAft>
              <a:buChar char="–"/>
              <a:defRPr sz="1500" kern="1200">
                <a:solidFill>
                  <a:schemeClr val="tx1"/>
                </a:solidFill>
                <a:latin typeface="+mn-lt"/>
                <a:ea typeface="+mn-ea"/>
                <a:cs typeface="+mn-cs"/>
              </a:defRPr>
            </a:lvl2pPr>
            <a:lvl3pPr marL="857250" indent="-142875" algn="l" rtl="0" eaLnBrk="0" fontAlgn="base" hangingPunct="0">
              <a:spcBef>
                <a:spcPct val="0"/>
              </a:spcBef>
              <a:spcAft>
                <a:spcPct val="0"/>
              </a:spcAft>
              <a:buChar char="–"/>
              <a:defRPr sz="1500" kern="1200">
                <a:solidFill>
                  <a:schemeClr val="tx1"/>
                </a:solidFill>
                <a:latin typeface="+mn-lt"/>
                <a:ea typeface="+mn-ea"/>
                <a:cs typeface="+mn-cs"/>
              </a:defRPr>
            </a:lvl3pPr>
            <a:lvl4pPr marL="1200150" indent="-171450" algn="l" rtl="0" eaLnBrk="0" fontAlgn="base" hangingPunct="0">
              <a:spcBef>
                <a:spcPct val="20000"/>
              </a:spcBef>
              <a:spcAft>
                <a:spcPct val="0"/>
              </a:spcAft>
              <a:buChar char="–"/>
              <a:defRPr sz="1500" kern="1200">
                <a:solidFill>
                  <a:schemeClr val="tx1"/>
                </a:solidFill>
                <a:latin typeface="+mn-lt"/>
                <a:ea typeface="+mn-ea"/>
                <a:cs typeface="+mn-cs"/>
              </a:defRPr>
            </a:lvl4pPr>
            <a:lvl5pPr marL="1543050" indent="-171450" algn="l" rtl="0" eaLnBrk="0" fontAlgn="base" hangingPunct="0">
              <a:spcBef>
                <a:spcPct val="20000"/>
              </a:spcBef>
              <a:spcAft>
                <a:spcPct val="0"/>
              </a:spcAft>
              <a:buChar char="»"/>
              <a:defRPr sz="15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ctr">
              <a:spcBef>
                <a:spcPts val="0"/>
              </a:spcBef>
              <a:spcAft>
                <a:spcPts val="0"/>
              </a:spcAft>
              <a:buClr>
                <a:srgbClr val="FFFFFF"/>
              </a:buClr>
              <a:buFontTx/>
              <a:buNone/>
              <a:defRPr/>
            </a:pPr>
            <a:r>
              <a:rPr lang="en-US" altLang="en-US" sz="1400" dirty="0">
                <a:solidFill>
                  <a:schemeClr val="accent1"/>
                </a:solidFill>
              </a:rPr>
              <a:t>Secondary Endpoints</a:t>
            </a:r>
            <a:r>
              <a:rPr lang="en-US" altLang="en-US" sz="1400" baseline="30000" dirty="0">
                <a:solidFill>
                  <a:schemeClr val="accent1"/>
                </a:solidFill>
              </a:rPr>
              <a:t>1,2</a:t>
            </a:r>
          </a:p>
        </p:txBody>
      </p:sp>
      <p:sp>
        <p:nvSpPr>
          <p:cNvPr id="3" name="Rounded Rectangle 2"/>
          <p:cNvSpPr/>
          <p:nvPr/>
        </p:nvSpPr>
        <p:spPr bwMode="auto">
          <a:xfrm>
            <a:off x="382061" y="1327663"/>
            <a:ext cx="8009464" cy="546442"/>
          </a:xfrm>
          <a:prstGeom prst="roundRect">
            <a:avLst/>
          </a:prstGeom>
          <a:noFill/>
          <a:ln w="9525" algn="ctr">
            <a:noFill/>
            <a:miter lim="800000"/>
            <a:headEnd/>
            <a:tailEnd/>
          </a:ln>
        </p:spPr>
        <p:txBody>
          <a:bodyPr wrap="square" lIns="91440" rIns="45720" rtlCol="0" anchor="t"/>
          <a:lstStyle/>
          <a:p>
            <a:pPr marL="57150" indent="-57150" algn="ctr"/>
            <a:r>
              <a:rPr lang="en-US" sz="1400" b="1" dirty="0">
                <a:solidFill>
                  <a:schemeClr val="accent1"/>
                </a:solidFill>
                <a:latin typeface="+mn-lt"/>
              </a:rPr>
              <a:t>A randomized, double-blind, placebo-controlled, multicenter, phase 3 study in a subset of patients who were enrolled in the FOURIER trial</a:t>
            </a:r>
          </a:p>
        </p:txBody>
      </p:sp>
      <p:sp>
        <p:nvSpPr>
          <p:cNvPr id="68" name="Text Box 45"/>
          <p:cNvSpPr txBox="1">
            <a:spLocks noChangeArrowheads="1"/>
          </p:cNvSpPr>
          <p:nvPr/>
        </p:nvSpPr>
        <p:spPr bwMode="auto">
          <a:xfrm>
            <a:off x="8059562" y="2041477"/>
            <a:ext cx="331964" cy="1751758"/>
          </a:xfrm>
          <a:prstGeom prst="roundRect">
            <a:avLst/>
          </a:prstGeom>
          <a:solidFill>
            <a:schemeClr val="bg1">
              <a:lumMod val="75000"/>
            </a:schemeClr>
          </a:solidFill>
          <a:ln w="9525">
            <a:noFill/>
            <a:miter lim="800000"/>
            <a:headEnd/>
            <a:tailEnd/>
          </a:ln>
          <a:effectLst/>
        </p:spPr>
        <p:txBody>
          <a:bodyPr vert="vert270" anchor="ctr" anchorCtr="1"/>
          <a:lstStyle/>
          <a:p>
            <a:pPr algn="ctr">
              <a:spcBef>
                <a:spcPct val="50000"/>
              </a:spcBef>
              <a:defRPr/>
            </a:pPr>
            <a:r>
              <a:rPr lang="en-US" sz="1200" b="1" kern="0" dirty="0">
                <a:latin typeface="+mn-lt"/>
              </a:rPr>
              <a:t>EOS</a:t>
            </a:r>
          </a:p>
        </p:txBody>
      </p:sp>
      <p:sp>
        <p:nvSpPr>
          <p:cNvPr id="71" name="Text Box 41"/>
          <p:cNvSpPr txBox="1">
            <a:spLocks noChangeArrowheads="1"/>
          </p:cNvSpPr>
          <p:nvPr/>
        </p:nvSpPr>
        <p:spPr bwMode="auto">
          <a:xfrm>
            <a:off x="4553395" y="3025138"/>
            <a:ext cx="3100566" cy="768096"/>
          </a:xfrm>
          <a:prstGeom prst="roundRect">
            <a:avLst/>
          </a:prstGeom>
          <a:solidFill>
            <a:srgbClr val="FF6720"/>
          </a:solidFill>
          <a:ln w="9525">
            <a:noFill/>
            <a:miter lim="800000"/>
            <a:headEnd/>
            <a:tailEnd/>
          </a:ln>
          <a:effectLst/>
        </p:spPr>
        <p:txBody>
          <a:bodyPr wrap="square" anchor="ctr" anchorCtr="1">
            <a:noAutofit/>
          </a:bodyPr>
          <a:lstStyle/>
          <a:p>
            <a:pPr marL="57150" indent="-57150" algn="ctr"/>
            <a:r>
              <a:rPr lang="en-US" sz="1200" b="1" kern="0" dirty="0">
                <a:solidFill>
                  <a:srgbClr val="FFFFFF"/>
                </a:solidFill>
                <a:latin typeface="+mn-lt"/>
              </a:rPr>
              <a:t>Placebo Q2W or Q</a:t>
            </a:r>
            <a:r>
              <a:rPr lang="en-US" sz="1200" b="1" kern="0" dirty="0">
                <a:solidFill>
                  <a:schemeClr val="bg1"/>
                </a:solidFill>
                <a:latin typeface="+mn-lt"/>
              </a:rPr>
              <a:t>M</a:t>
            </a:r>
            <a:endParaRPr lang="en-US" sz="1200" b="1" kern="0" baseline="30000" dirty="0">
              <a:solidFill>
                <a:srgbClr val="FFFFFF"/>
              </a:solidFill>
              <a:latin typeface="+mn-lt"/>
            </a:endParaRPr>
          </a:p>
        </p:txBody>
      </p:sp>
      <p:sp>
        <p:nvSpPr>
          <p:cNvPr id="73" name="Text Box 45"/>
          <p:cNvSpPr txBox="1">
            <a:spLocks noChangeArrowheads="1"/>
          </p:cNvSpPr>
          <p:nvPr/>
        </p:nvSpPr>
        <p:spPr bwMode="auto">
          <a:xfrm>
            <a:off x="2114178" y="2041477"/>
            <a:ext cx="411743" cy="1757799"/>
          </a:xfrm>
          <a:prstGeom prst="roundRect">
            <a:avLst/>
          </a:prstGeom>
          <a:solidFill>
            <a:schemeClr val="tx2"/>
          </a:solidFill>
          <a:ln w="9525">
            <a:noFill/>
            <a:miter lim="800000"/>
            <a:headEnd/>
            <a:tailEnd/>
          </a:ln>
          <a:effectLst/>
        </p:spPr>
        <p:txBody>
          <a:bodyPr vert="vert270" tIns="0" bIns="0" anchor="ctr" anchorCtr="1"/>
          <a:lstStyle/>
          <a:p>
            <a:pPr algn="ctr">
              <a:defRPr/>
            </a:pPr>
            <a:r>
              <a:rPr lang="en-US" sz="1200" b="1" kern="0" dirty="0">
                <a:solidFill>
                  <a:schemeClr val="bg1"/>
                </a:solidFill>
                <a:latin typeface="+mn-lt"/>
              </a:rPr>
              <a:t>1:1 Randomization</a:t>
            </a:r>
            <a:endParaRPr lang="en-US" sz="900" baseline="30000" dirty="0">
              <a:solidFill>
                <a:schemeClr val="bg1"/>
              </a:solidFill>
              <a:latin typeface="+mn-lt"/>
            </a:endParaRPr>
          </a:p>
        </p:txBody>
      </p:sp>
      <p:sp>
        <p:nvSpPr>
          <p:cNvPr id="76" name="Rectangle 27"/>
          <p:cNvSpPr>
            <a:spLocks noChangeArrowheads="1"/>
          </p:cNvSpPr>
          <p:nvPr/>
        </p:nvSpPr>
        <p:spPr bwMode="auto">
          <a:xfrm>
            <a:off x="381845" y="2041477"/>
            <a:ext cx="1517293" cy="1757798"/>
          </a:xfrm>
          <a:prstGeom prst="roundRect">
            <a:avLst>
              <a:gd name="adj" fmla="val 5975"/>
            </a:avLst>
          </a:prstGeom>
          <a:solidFill>
            <a:srgbClr val="008DAA"/>
          </a:solidFill>
          <a:ln w="1651" cap="rnd">
            <a:noFill/>
            <a:round/>
            <a:headEnd/>
            <a:tailEnd/>
          </a:ln>
        </p:spPr>
        <p:txBody>
          <a:bodyPr lIns="18000" rIns="18000" anchor="ctr" anchorCtr="1"/>
          <a:lstStyle/>
          <a:p>
            <a:pPr algn="ctr">
              <a:spcAft>
                <a:spcPts val="600"/>
              </a:spcAft>
              <a:defRPr/>
            </a:pPr>
            <a:r>
              <a:rPr lang="en-US" sz="1200" b="1" kern="0" dirty="0">
                <a:solidFill>
                  <a:schemeClr val="bg1"/>
                </a:solidFill>
                <a:latin typeface="+mn-lt"/>
              </a:rPr>
              <a:t>Screening for</a:t>
            </a:r>
            <a:br>
              <a:rPr lang="en-US" sz="1200" b="1" kern="0" dirty="0">
                <a:solidFill>
                  <a:schemeClr val="bg1"/>
                </a:solidFill>
                <a:latin typeface="+mn-lt"/>
              </a:rPr>
            </a:br>
            <a:r>
              <a:rPr lang="en-US" sz="1200" b="1" kern="0" dirty="0">
                <a:solidFill>
                  <a:schemeClr val="bg1"/>
                </a:solidFill>
                <a:latin typeface="+mn-lt"/>
              </a:rPr>
              <a:t>FOURIER and EBBINGHAUS</a:t>
            </a:r>
          </a:p>
          <a:p>
            <a:pPr algn="ctr">
              <a:spcAft>
                <a:spcPts val="600"/>
              </a:spcAft>
              <a:defRPr/>
            </a:pPr>
            <a:r>
              <a:rPr lang="en-US" sz="1200" b="1" kern="0" dirty="0">
                <a:solidFill>
                  <a:schemeClr val="bg1"/>
                </a:solidFill>
                <a:latin typeface="+mn-lt"/>
              </a:rPr>
              <a:t>CANTAB</a:t>
            </a:r>
            <a:br>
              <a:rPr lang="en-US" sz="1200" b="1" kern="0" dirty="0">
                <a:solidFill>
                  <a:schemeClr val="bg1"/>
                </a:solidFill>
                <a:latin typeface="+mn-lt"/>
              </a:rPr>
            </a:br>
            <a:r>
              <a:rPr lang="en-US" sz="1200" b="1" kern="0" dirty="0">
                <a:solidFill>
                  <a:schemeClr val="bg1"/>
                </a:solidFill>
                <a:latin typeface="+mn-lt"/>
              </a:rPr>
              <a:t>training</a:t>
            </a:r>
            <a:br>
              <a:rPr lang="en-US" sz="1200" b="1" kern="0" dirty="0">
                <a:solidFill>
                  <a:schemeClr val="bg1"/>
                </a:solidFill>
                <a:latin typeface="+mn-lt"/>
              </a:rPr>
            </a:br>
            <a:r>
              <a:rPr lang="en-US" sz="1200" b="1" kern="0" dirty="0">
                <a:solidFill>
                  <a:schemeClr val="bg1"/>
                </a:solidFill>
                <a:latin typeface="+mn-lt"/>
              </a:rPr>
              <a:t>assessment</a:t>
            </a:r>
          </a:p>
          <a:p>
            <a:pPr algn="ctr">
              <a:spcAft>
                <a:spcPts val="600"/>
              </a:spcAft>
              <a:defRPr/>
            </a:pPr>
            <a:r>
              <a:rPr lang="en-US" sz="1200" dirty="0">
                <a:solidFill>
                  <a:schemeClr val="bg1"/>
                </a:solidFill>
                <a:latin typeface="+mn-lt"/>
              </a:rPr>
              <a:t>(N = 1,974 enrolled)</a:t>
            </a:r>
            <a:r>
              <a:rPr lang="en-US" sz="1200" b="1" kern="0" dirty="0">
                <a:solidFill>
                  <a:schemeClr val="bg1"/>
                </a:solidFill>
                <a:latin typeface="+mn-lt"/>
              </a:rPr>
              <a:t> </a:t>
            </a:r>
            <a:endParaRPr lang="en-US" sz="1200" kern="0" dirty="0">
              <a:solidFill>
                <a:schemeClr val="bg1"/>
              </a:solidFill>
              <a:latin typeface="+mn-lt"/>
            </a:endParaRPr>
          </a:p>
        </p:txBody>
      </p:sp>
      <p:cxnSp>
        <p:nvCxnSpPr>
          <p:cNvPr id="77" name="AutoShape 51"/>
          <p:cNvCxnSpPr>
            <a:cxnSpLocks noChangeShapeType="1"/>
          </p:cNvCxnSpPr>
          <p:nvPr/>
        </p:nvCxnSpPr>
        <p:spPr bwMode="auto">
          <a:xfrm>
            <a:off x="1903360" y="2920376"/>
            <a:ext cx="199094" cy="0"/>
          </a:xfrm>
          <a:prstGeom prst="straightConnector1">
            <a:avLst/>
          </a:prstGeom>
          <a:noFill/>
          <a:ln w="12700">
            <a:solidFill>
              <a:schemeClr val="tx1">
                <a:lumMod val="65000"/>
                <a:lumOff val="35000"/>
              </a:schemeClr>
            </a:solidFill>
            <a:miter lim="800000"/>
            <a:headEnd/>
            <a:tailEnd type="triangle" w="med" len="med"/>
          </a:ln>
          <a:effectLst/>
        </p:spPr>
      </p:cxnSp>
      <p:sp>
        <p:nvSpPr>
          <p:cNvPr id="102" name="Text Box 139"/>
          <p:cNvSpPr txBox="1">
            <a:spLocks noChangeArrowheads="1"/>
          </p:cNvSpPr>
          <p:nvPr/>
        </p:nvSpPr>
        <p:spPr bwMode="auto">
          <a:xfrm>
            <a:off x="4553112" y="2042380"/>
            <a:ext cx="3100848" cy="768275"/>
          </a:xfrm>
          <a:prstGeom prst="roundRect">
            <a:avLst/>
          </a:prstGeom>
          <a:solidFill>
            <a:srgbClr val="113E6B"/>
          </a:solidFill>
          <a:ln w="9525">
            <a:noFill/>
            <a:miter lim="800000"/>
            <a:headEnd/>
            <a:tailEnd/>
          </a:ln>
          <a:effectLst/>
        </p:spPr>
        <p:txBody>
          <a:bodyPr wrap="square" anchor="ctr" anchorCtr="1">
            <a:noAutofit/>
          </a:bodyPr>
          <a:lstStyle/>
          <a:p>
            <a:pPr marL="57150" indent="-57150" algn="ctr"/>
            <a:r>
              <a:rPr lang="en-US" sz="1200" b="1" kern="0" dirty="0">
                <a:solidFill>
                  <a:schemeClr val="bg1"/>
                </a:solidFill>
                <a:latin typeface="+mn-lt"/>
              </a:rPr>
              <a:t>Evolocumab SC 140 mg Q2W or </a:t>
            </a:r>
            <a:br>
              <a:rPr lang="en-US" sz="1200" b="1" kern="0" dirty="0">
                <a:solidFill>
                  <a:schemeClr val="bg1"/>
                </a:solidFill>
                <a:latin typeface="+mn-lt"/>
              </a:rPr>
            </a:br>
            <a:r>
              <a:rPr lang="en-US" sz="1200" b="1" kern="0" dirty="0">
                <a:solidFill>
                  <a:schemeClr val="bg1"/>
                </a:solidFill>
                <a:latin typeface="+mn-lt"/>
              </a:rPr>
              <a:t>420 mg QM</a:t>
            </a:r>
            <a:endParaRPr lang="en-US" sz="1200" b="1" dirty="0">
              <a:solidFill>
                <a:schemeClr val="bg1"/>
              </a:solidFill>
              <a:latin typeface="+mn-lt"/>
            </a:endParaRPr>
          </a:p>
        </p:txBody>
      </p:sp>
      <p:sp>
        <p:nvSpPr>
          <p:cNvPr id="82" name="Text Box 48"/>
          <p:cNvSpPr txBox="1">
            <a:spLocks noChangeArrowheads="1"/>
          </p:cNvSpPr>
          <p:nvPr/>
        </p:nvSpPr>
        <p:spPr bwMode="auto">
          <a:xfrm>
            <a:off x="7708865" y="4078470"/>
            <a:ext cx="900847" cy="276999"/>
          </a:xfrm>
          <a:prstGeom prst="rect">
            <a:avLst/>
          </a:prstGeom>
          <a:noFill/>
          <a:ln w="9525">
            <a:noFill/>
            <a:miter lim="800000"/>
            <a:headEnd/>
            <a:tailEnd/>
          </a:ln>
          <a:effectLst/>
        </p:spPr>
        <p:txBody>
          <a:bodyPr wrap="square" anchor="ctr" anchorCtr="1">
            <a:spAutoFit/>
          </a:bodyPr>
          <a:lstStyle/>
          <a:p>
            <a:pPr algn="ctr">
              <a:spcBef>
                <a:spcPct val="50000"/>
              </a:spcBef>
              <a:defRPr/>
            </a:pPr>
            <a:r>
              <a:rPr lang="en-US" sz="1200" kern="0" dirty="0">
                <a:solidFill>
                  <a:srgbClr val="000000"/>
                </a:solidFill>
                <a:latin typeface="+mn-lt"/>
              </a:rPr>
              <a:t>EOS</a:t>
            </a:r>
          </a:p>
        </p:txBody>
      </p:sp>
      <p:cxnSp>
        <p:nvCxnSpPr>
          <p:cNvPr id="63" name="AutoShape 51"/>
          <p:cNvCxnSpPr>
            <a:cxnSpLocks noChangeShapeType="1"/>
            <a:endCxn id="29" idx="1"/>
          </p:cNvCxnSpPr>
          <p:nvPr/>
        </p:nvCxnSpPr>
        <p:spPr bwMode="auto">
          <a:xfrm flipV="1">
            <a:off x="4196833" y="2917851"/>
            <a:ext cx="152706" cy="2336"/>
          </a:xfrm>
          <a:prstGeom prst="straightConnector1">
            <a:avLst/>
          </a:prstGeom>
          <a:noFill/>
          <a:ln w="12700">
            <a:solidFill>
              <a:schemeClr val="tx1">
                <a:lumMod val="65000"/>
                <a:lumOff val="35000"/>
              </a:schemeClr>
            </a:solidFill>
            <a:miter lim="800000"/>
            <a:headEnd type="none" w="med" len="med"/>
            <a:tailEnd type="none" w="med" len="med"/>
          </a:ln>
          <a:effectLst/>
        </p:spPr>
      </p:cxnSp>
      <p:sp>
        <p:nvSpPr>
          <p:cNvPr id="45" name="Rectangle 27"/>
          <p:cNvSpPr>
            <a:spLocks noChangeArrowheads="1"/>
          </p:cNvSpPr>
          <p:nvPr/>
        </p:nvSpPr>
        <p:spPr bwMode="auto">
          <a:xfrm>
            <a:off x="2740961" y="2044760"/>
            <a:ext cx="1455873" cy="1750855"/>
          </a:xfrm>
          <a:prstGeom prst="roundRect">
            <a:avLst>
              <a:gd name="adj" fmla="val 6281"/>
            </a:avLst>
          </a:prstGeom>
          <a:solidFill>
            <a:srgbClr val="008DAA"/>
          </a:solidFill>
          <a:ln w="1651" cap="rnd">
            <a:noFill/>
            <a:round/>
            <a:headEnd/>
            <a:tailEnd/>
          </a:ln>
        </p:spPr>
        <p:txBody>
          <a:bodyPr lIns="18000" rIns="18000" anchor="ctr" anchorCtr="1"/>
          <a:lstStyle/>
          <a:p>
            <a:pPr marL="57150" indent="-57150" algn="ctr">
              <a:spcAft>
                <a:spcPts val="600"/>
              </a:spcAft>
            </a:pPr>
            <a:r>
              <a:rPr lang="en-US" sz="1200" b="1" dirty="0">
                <a:solidFill>
                  <a:schemeClr val="bg1"/>
                </a:solidFill>
                <a:latin typeface="+mn-lt"/>
              </a:rPr>
              <a:t>Primary Analysis Population:</a:t>
            </a:r>
          </a:p>
          <a:p>
            <a:pPr marL="57150" indent="-57150" algn="ctr">
              <a:spcAft>
                <a:spcPts val="600"/>
              </a:spcAft>
            </a:pPr>
            <a:r>
              <a:rPr lang="en-US" sz="1200" dirty="0">
                <a:solidFill>
                  <a:schemeClr val="bg1"/>
                </a:solidFill>
                <a:latin typeface="+mn-lt"/>
              </a:rPr>
              <a:t>(N = 1,204)</a:t>
            </a:r>
            <a:br>
              <a:rPr lang="en-US" sz="1200" dirty="0">
                <a:solidFill>
                  <a:schemeClr val="bg1"/>
                </a:solidFill>
                <a:latin typeface="+mn-lt"/>
              </a:rPr>
            </a:br>
            <a:r>
              <a:rPr lang="en-US" sz="1200" dirty="0">
                <a:solidFill>
                  <a:schemeClr val="bg1"/>
                </a:solidFill>
                <a:latin typeface="+mn-lt"/>
              </a:rPr>
              <a:t>Median follow-up = 19 months</a:t>
            </a:r>
          </a:p>
        </p:txBody>
      </p:sp>
      <p:sp>
        <p:nvSpPr>
          <p:cNvPr id="29" name="Left Bracket 28"/>
          <p:cNvSpPr/>
          <p:nvPr/>
        </p:nvSpPr>
        <p:spPr>
          <a:xfrm>
            <a:off x="4349540" y="2426517"/>
            <a:ext cx="203573" cy="982669"/>
          </a:xfrm>
          <a:prstGeom prst="leftBracket">
            <a:avLst>
              <a:gd name="adj" fmla="val 0"/>
            </a:avLst>
          </a:prstGeom>
          <a:ln w="12700">
            <a:solidFill>
              <a:schemeClr val="tx1">
                <a:lumMod val="65000"/>
                <a:lumOff val="35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1" name="Left Bracket 90"/>
          <p:cNvSpPr/>
          <p:nvPr/>
        </p:nvSpPr>
        <p:spPr>
          <a:xfrm flipH="1">
            <a:off x="7653960" y="2434647"/>
            <a:ext cx="172165" cy="982669"/>
          </a:xfrm>
          <a:prstGeom prst="leftBracket">
            <a:avLst>
              <a:gd name="adj" fmla="val 0"/>
            </a:avLst>
          </a:prstGeom>
          <a:ln w="12700">
            <a:solidFill>
              <a:schemeClr val="tx1">
                <a:lumMod val="65000"/>
                <a:lumOff val="3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103" name="AutoShape 51"/>
          <p:cNvCxnSpPr>
            <a:cxnSpLocks noChangeShapeType="1"/>
            <a:stCxn id="91" idx="1"/>
          </p:cNvCxnSpPr>
          <p:nvPr/>
        </p:nvCxnSpPr>
        <p:spPr bwMode="auto">
          <a:xfrm flipV="1">
            <a:off x="7826124" y="2917357"/>
            <a:ext cx="233438" cy="8625"/>
          </a:xfrm>
          <a:prstGeom prst="straightConnector1">
            <a:avLst/>
          </a:prstGeom>
          <a:noFill/>
          <a:ln w="12700">
            <a:solidFill>
              <a:schemeClr val="tx1">
                <a:lumMod val="65000"/>
                <a:lumOff val="35000"/>
              </a:schemeClr>
            </a:solidFill>
            <a:miter lim="800000"/>
            <a:headEnd/>
            <a:tailEnd type="triangle" w="med" len="med"/>
          </a:ln>
          <a:effectLst/>
        </p:spPr>
      </p:cxnSp>
      <p:cxnSp>
        <p:nvCxnSpPr>
          <p:cNvPr id="104" name="AutoShape 51"/>
          <p:cNvCxnSpPr>
            <a:cxnSpLocks noChangeShapeType="1"/>
          </p:cNvCxnSpPr>
          <p:nvPr/>
        </p:nvCxnSpPr>
        <p:spPr bwMode="auto">
          <a:xfrm flipV="1">
            <a:off x="2525921" y="2920188"/>
            <a:ext cx="169944" cy="189"/>
          </a:xfrm>
          <a:prstGeom prst="straightConnector1">
            <a:avLst/>
          </a:prstGeom>
          <a:noFill/>
          <a:ln w="12700">
            <a:solidFill>
              <a:schemeClr val="tx1">
                <a:lumMod val="65000"/>
                <a:lumOff val="35000"/>
              </a:schemeClr>
            </a:solidFill>
            <a:miter lim="800000"/>
            <a:headEnd/>
            <a:tailEnd type="triangle" w="med" len="med"/>
          </a:ln>
          <a:effectLst/>
        </p:spPr>
      </p:cxnSp>
      <p:sp>
        <p:nvSpPr>
          <p:cNvPr id="79" name="Text Box 33"/>
          <p:cNvSpPr txBox="1">
            <a:spLocks noChangeArrowheads="1"/>
          </p:cNvSpPr>
          <p:nvPr/>
        </p:nvSpPr>
        <p:spPr bwMode="auto">
          <a:xfrm>
            <a:off x="4022627" y="4084547"/>
            <a:ext cx="1056860" cy="276999"/>
          </a:xfrm>
          <a:prstGeom prst="rect">
            <a:avLst/>
          </a:prstGeom>
          <a:noFill/>
          <a:ln w="9525">
            <a:noFill/>
            <a:miter lim="800000"/>
            <a:headEnd/>
            <a:tailEnd/>
          </a:ln>
          <a:effectLst/>
        </p:spPr>
        <p:txBody>
          <a:bodyPr anchor="ctr" anchorCtr="1">
            <a:spAutoFit/>
          </a:bodyPr>
          <a:lstStyle/>
          <a:p>
            <a:pPr>
              <a:spcBef>
                <a:spcPct val="50000"/>
              </a:spcBef>
              <a:defRPr/>
            </a:pPr>
            <a:r>
              <a:rPr lang="en-US" sz="1200" kern="0" dirty="0">
                <a:solidFill>
                  <a:srgbClr val="000000"/>
                </a:solidFill>
                <a:latin typeface="+mn-lt"/>
              </a:rPr>
              <a:t>BL</a:t>
            </a:r>
          </a:p>
        </p:txBody>
      </p:sp>
      <p:sp>
        <p:nvSpPr>
          <p:cNvPr id="83" name="Text Box 57"/>
          <p:cNvSpPr txBox="1">
            <a:spLocks noChangeArrowheads="1"/>
          </p:cNvSpPr>
          <p:nvPr/>
        </p:nvSpPr>
        <p:spPr bwMode="auto">
          <a:xfrm>
            <a:off x="4845790" y="4082030"/>
            <a:ext cx="754900" cy="276999"/>
          </a:xfrm>
          <a:prstGeom prst="rect">
            <a:avLst/>
          </a:prstGeom>
          <a:noFill/>
          <a:ln w="9525">
            <a:noFill/>
            <a:miter lim="800000"/>
            <a:headEnd/>
            <a:tailEnd/>
          </a:ln>
          <a:effectLst/>
        </p:spPr>
        <p:txBody>
          <a:bodyPr anchor="ctr" anchorCtr="1">
            <a:spAutoFit/>
          </a:bodyPr>
          <a:lstStyle/>
          <a:p>
            <a:pPr algn="ctr">
              <a:spcBef>
                <a:spcPct val="50000"/>
              </a:spcBef>
              <a:defRPr/>
            </a:pPr>
            <a:r>
              <a:rPr lang="en-US" sz="1200" kern="0" dirty="0">
                <a:solidFill>
                  <a:srgbClr val="000000"/>
                </a:solidFill>
                <a:latin typeface="+mn-lt"/>
              </a:rPr>
              <a:t>W24</a:t>
            </a:r>
          </a:p>
        </p:txBody>
      </p:sp>
      <p:sp>
        <p:nvSpPr>
          <p:cNvPr id="85" name="Line 32"/>
          <p:cNvSpPr>
            <a:spLocks noChangeShapeType="1"/>
          </p:cNvSpPr>
          <p:nvPr/>
        </p:nvSpPr>
        <p:spPr bwMode="auto">
          <a:xfrm>
            <a:off x="8150384" y="3899131"/>
            <a:ext cx="0" cy="139700"/>
          </a:xfrm>
          <a:prstGeom prst="line">
            <a:avLst/>
          </a:prstGeom>
          <a:noFill/>
          <a:ln w="12700">
            <a:solidFill>
              <a:schemeClr val="tx1">
                <a:lumMod val="65000"/>
                <a:lumOff val="35000"/>
              </a:schemeClr>
            </a:solidFill>
            <a:round/>
            <a:headEnd/>
            <a:tailEnd type="oval"/>
          </a:ln>
          <a:effectLst/>
        </p:spPr>
        <p:txBody>
          <a:bodyPr anchor="ctr" anchorCtr="1"/>
          <a:lstStyle/>
          <a:p>
            <a:pPr>
              <a:defRPr/>
            </a:pPr>
            <a:endParaRPr lang="en-US" kern="0" dirty="0">
              <a:solidFill>
                <a:srgbClr val="000000"/>
              </a:solidFill>
              <a:latin typeface="+mn-lt"/>
            </a:endParaRPr>
          </a:p>
        </p:txBody>
      </p:sp>
      <p:sp>
        <p:nvSpPr>
          <p:cNvPr id="86" name="Line 32"/>
          <p:cNvSpPr>
            <a:spLocks noChangeShapeType="1"/>
          </p:cNvSpPr>
          <p:nvPr/>
        </p:nvSpPr>
        <p:spPr bwMode="auto">
          <a:xfrm>
            <a:off x="4553395" y="3888776"/>
            <a:ext cx="0" cy="139700"/>
          </a:xfrm>
          <a:prstGeom prst="line">
            <a:avLst/>
          </a:prstGeom>
          <a:noFill/>
          <a:ln w="12700">
            <a:solidFill>
              <a:schemeClr val="tx1">
                <a:lumMod val="65000"/>
                <a:lumOff val="35000"/>
              </a:schemeClr>
            </a:solidFill>
            <a:round/>
            <a:headEnd/>
            <a:tailEnd type="oval"/>
          </a:ln>
          <a:effectLst/>
        </p:spPr>
        <p:txBody>
          <a:bodyPr anchor="ctr" anchorCtr="1"/>
          <a:lstStyle/>
          <a:p>
            <a:pPr>
              <a:defRPr/>
            </a:pPr>
            <a:endParaRPr lang="en-US" kern="0" dirty="0">
              <a:solidFill>
                <a:srgbClr val="000000"/>
              </a:solidFill>
              <a:latin typeface="+mn-lt"/>
            </a:endParaRPr>
          </a:p>
        </p:txBody>
      </p:sp>
      <p:sp>
        <p:nvSpPr>
          <p:cNvPr id="87" name="Line 32"/>
          <p:cNvSpPr>
            <a:spLocks noChangeShapeType="1"/>
          </p:cNvSpPr>
          <p:nvPr/>
        </p:nvSpPr>
        <p:spPr bwMode="auto">
          <a:xfrm>
            <a:off x="5214138" y="3886431"/>
            <a:ext cx="0" cy="139700"/>
          </a:xfrm>
          <a:prstGeom prst="line">
            <a:avLst/>
          </a:prstGeom>
          <a:noFill/>
          <a:ln w="12700">
            <a:solidFill>
              <a:schemeClr val="tx1">
                <a:lumMod val="65000"/>
                <a:lumOff val="35000"/>
              </a:schemeClr>
            </a:solidFill>
            <a:round/>
            <a:headEnd/>
            <a:tailEnd type="oval"/>
          </a:ln>
          <a:effectLst/>
        </p:spPr>
        <p:txBody>
          <a:bodyPr anchor="ctr" anchorCtr="1"/>
          <a:lstStyle/>
          <a:p>
            <a:pPr>
              <a:defRPr/>
            </a:pPr>
            <a:endParaRPr lang="en-US" kern="0" dirty="0">
              <a:solidFill>
                <a:srgbClr val="000000"/>
              </a:solidFill>
              <a:latin typeface="+mn-lt"/>
            </a:endParaRPr>
          </a:p>
        </p:txBody>
      </p:sp>
      <p:sp>
        <p:nvSpPr>
          <p:cNvPr id="88" name="Text Box 135"/>
          <p:cNvSpPr txBox="1">
            <a:spLocks noChangeArrowheads="1"/>
          </p:cNvSpPr>
          <p:nvPr/>
        </p:nvSpPr>
        <p:spPr bwMode="auto">
          <a:xfrm>
            <a:off x="377825" y="4349277"/>
            <a:ext cx="1607596" cy="276998"/>
          </a:xfrm>
          <a:prstGeom prst="rect">
            <a:avLst/>
          </a:prstGeom>
          <a:noFill/>
          <a:ln w="9525">
            <a:noFill/>
            <a:miter lim="800000"/>
            <a:headEnd/>
            <a:tailEnd/>
          </a:ln>
          <a:effectLst/>
        </p:spPr>
        <p:txBody>
          <a:bodyPr anchor="ctr"/>
          <a:lstStyle/>
          <a:p>
            <a:pPr>
              <a:spcBef>
                <a:spcPct val="50000"/>
              </a:spcBef>
              <a:defRPr/>
            </a:pPr>
            <a:r>
              <a:rPr lang="en-US" sz="1050" b="1" kern="0" dirty="0">
                <a:solidFill>
                  <a:srgbClr val="000000"/>
                </a:solidFill>
                <a:latin typeface="+mn-lt"/>
              </a:rPr>
              <a:t>CANTAB Assessment</a:t>
            </a:r>
          </a:p>
        </p:txBody>
      </p:sp>
      <p:sp>
        <p:nvSpPr>
          <p:cNvPr id="89" name="Line 32"/>
          <p:cNvSpPr>
            <a:spLocks noChangeShapeType="1"/>
          </p:cNvSpPr>
          <p:nvPr/>
        </p:nvSpPr>
        <p:spPr bwMode="auto">
          <a:xfrm>
            <a:off x="381844" y="3962631"/>
            <a:ext cx="0" cy="139700"/>
          </a:xfrm>
          <a:prstGeom prst="line">
            <a:avLst/>
          </a:prstGeom>
          <a:noFill/>
          <a:ln w="12700">
            <a:solidFill>
              <a:schemeClr val="tx1">
                <a:lumMod val="65000"/>
                <a:lumOff val="35000"/>
              </a:schemeClr>
            </a:solidFill>
            <a:round/>
            <a:headEnd/>
            <a:tailEnd type="none"/>
          </a:ln>
          <a:effectLst/>
        </p:spPr>
        <p:txBody>
          <a:bodyPr anchor="ctr" anchorCtr="1"/>
          <a:lstStyle/>
          <a:p>
            <a:pPr>
              <a:defRPr/>
            </a:pPr>
            <a:endParaRPr lang="en-US" kern="0" dirty="0">
              <a:solidFill>
                <a:srgbClr val="000000"/>
              </a:solidFill>
              <a:latin typeface="+mn-lt"/>
            </a:endParaRPr>
          </a:p>
        </p:txBody>
      </p:sp>
      <p:sp>
        <p:nvSpPr>
          <p:cNvPr id="90" name="Line 40"/>
          <p:cNvSpPr>
            <a:spLocks noChangeShapeType="1"/>
          </p:cNvSpPr>
          <p:nvPr/>
        </p:nvSpPr>
        <p:spPr bwMode="auto">
          <a:xfrm>
            <a:off x="383171" y="3962631"/>
            <a:ext cx="1602251" cy="0"/>
          </a:xfrm>
          <a:prstGeom prst="line">
            <a:avLst/>
          </a:prstGeom>
          <a:noFill/>
          <a:ln w="12700">
            <a:solidFill>
              <a:schemeClr val="tx1">
                <a:lumMod val="65000"/>
                <a:lumOff val="35000"/>
              </a:schemeClr>
            </a:solidFill>
            <a:prstDash val="sysDot"/>
            <a:round/>
            <a:headEnd/>
            <a:tailEnd/>
          </a:ln>
          <a:effectLst/>
        </p:spPr>
        <p:txBody>
          <a:bodyPr anchor="ctr" anchorCtr="1"/>
          <a:lstStyle/>
          <a:p>
            <a:pPr>
              <a:defRPr/>
            </a:pPr>
            <a:endParaRPr lang="en-US" kern="0" dirty="0">
              <a:solidFill>
                <a:srgbClr val="000000"/>
              </a:solidFill>
              <a:latin typeface="+mn-lt"/>
            </a:endParaRPr>
          </a:p>
        </p:txBody>
      </p:sp>
      <p:sp>
        <p:nvSpPr>
          <p:cNvPr id="92" name="Line 32"/>
          <p:cNvSpPr>
            <a:spLocks noChangeShapeType="1"/>
          </p:cNvSpPr>
          <p:nvPr/>
        </p:nvSpPr>
        <p:spPr bwMode="auto">
          <a:xfrm>
            <a:off x="1985421" y="3955450"/>
            <a:ext cx="0" cy="139700"/>
          </a:xfrm>
          <a:prstGeom prst="line">
            <a:avLst/>
          </a:prstGeom>
          <a:noFill/>
          <a:ln w="12700">
            <a:solidFill>
              <a:schemeClr val="tx1">
                <a:lumMod val="65000"/>
                <a:lumOff val="35000"/>
              </a:schemeClr>
            </a:solidFill>
            <a:round/>
            <a:headEnd/>
            <a:tailEnd type="none"/>
          </a:ln>
          <a:effectLst/>
        </p:spPr>
        <p:txBody>
          <a:bodyPr anchor="ctr" anchorCtr="1"/>
          <a:lstStyle/>
          <a:p>
            <a:pPr>
              <a:defRPr/>
            </a:pPr>
            <a:endParaRPr lang="en-US" kern="0" dirty="0">
              <a:solidFill>
                <a:srgbClr val="000000"/>
              </a:solidFill>
              <a:latin typeface="+mn-lt"/>
            </a:endParaRPr>
          </a:p>
        </p:txBody>
      </p:sp>
      <p:sp>
        <p:nvSpPr>
          <p:cNvPr id="94" name="Line 32"/>
          <p:cNvSpPr>
            <a:spLocks noChangeShapeType="1"/>
          </p:cNvSpPr>
          <p:nvPr/>
        </p:nvSpPr>
        <p:spPr bwMode="auto">
          <a:xfrm>
            <a:off x="5828376" y="3891877"/>
            <a:ext cx="0" cy="139700"/>
          </a:xfrm>
          <a:prstGeom prst="line">
            <a:avLst/>
          </a:prstGeom>
          <a:noFill/>
          <a:ln w="12700">
            <a:solidFill>
              <a:schemeClr val="tx1">
                <a:lumMod val="65000"/>
                <a:lumOff val="35000"/>
              </a:schemeClr>
            </a:solidFill>
            <a:round/>
            <a:headEnd/>
            <a:tailEnd type="oval"/>
          </a:ln>
          <a:effectLst/>
        </p:spPr>
        <p:txBody>
          <a:bodyPr anchor="ctr" anchorCtr="1"/>
          <a:lstStyle/>
          <a:p>
            <a:pPr>
              <a:defRPr/>
            </a:pPr>
            <a:endParaRPr lang="en-US" kern="0" dirty="0">
              <a:solidFill>
                <a:srgbClr val="000000"/>
              </a:solidFill>
              <a:latin typeface="+mn-lt"/>
            </a:endParaRPr>
          </a:p>
        </p:txBody>
      </p:sp>
      <p:sp>
        <p:nvSpPr>
          <p:cNvPr id="100" name="Line 40"/>
          <p:cNvSpPr>
            <a:spLocks noChangeShapeType="1"/>
          </p:cNvSpPr>
          <p:nvPr/>
        </p:nvSpPr>
        <p:spPr bwMode="auto">
          <a:xfrm>
            <a:off x="7059721" y="3888812"/>
            <a:ext cx="1097280" cy="0"/>
          </a:xfrm>
          <a:prstGeom prst="line">
            <a:avLst/>
          </a:prstGeom>
          <a:noFill/>
          <a:ln w="12700">
            <a:solidFill>
              <a:schemeClr val="tx1">
                <a:lumMod val="65000"/>
                <a:lumOff val="35000"/>
              </a:schemeClr>
            </a:solidFill>
            <a:prstDash val="dash"/>
            <a:round/>
            <a:headEnd/>
            <a:tailEnd/>
          </a:ln>
          <a:effectLst/>
        </p:spPr>
        <p:txBody>
          <a:bodyPr anchor="ctr" anchorCtr="1"/>
          <a:lstStyle/>
          <a:p>
            <a:pPr>
              <a:defRPr/>
            </a:pPr>
            <a:endParaRPr lang="en-US" kern="0" dirty="0">
              <a:solidFill>
                <a:srgbClr val="000000"/>
              </a:solidFill>
              <a:latin typeface="+mn-lt"/>
            </a:endParaRPr>
          </a:p>
        </p:txBody>
      </p:sp>
      <p:sp>
        <p:nvSpPr>
          <p:cNvPr id="42" name="Text Box 33"/>
          <p:cNvSpPr txBox="1">
            <a:spLocks noChangeArrowheads="1"/>
          </p:cNvSpPr>
          <p:nvPr/>
        </p:nvSpPr>
        <p:spPr bwMode="auto">
          <a:xfrm>
            <a:off x="390746" y="4061940"/>
            <a:ext cx="1594675" cy="246221"/>
          </a:xfrm>
          <a:prstGeom prst="rect">
            <a:avLst/>
          </a:prstGeom>
          <a:noFill/>
          <a:ln w="9525">
            <a:noFill/>
            <a:miter lim="800000"/>
            <a:headEnd/>
            <a:tailEnd/>
          </a:ln>
          <a:effectLst/>
        </p:spPr>
        <p:txBody>
          <a:bodyPr wrap="square" anchor="ctr" anchorCtr="1">
            <a:spAutoFit/>
          </a:bodyPr>
          <a:lstStyle/>
          <a:p>
            <a:pPr algn="ctr">
              <a:spcBef>
                <a:spcPct val="50000"/>
              </a:spcBef>
              <a:defRPr/>
            </a:pPr>
            <a:r>
              <a:rPr lang="en-US" sz="1000" kern="0" dirty="0">
                <a:solidFill>
                  <a:srgbClr val="000000"/>
                </a:solidFill>
                <a:latin typeface="+mn-lt"/>
              </a:rPr>
              <a:t>Screening for FOURIER</a:t>
            </a:r>
          </a:p>
        </p:txBody>
      </p:sp>
      <p:cxnSp>
        <p:nvCxnSpPr>
          <p:cNvPr id="47" name="Straight Connector 46"/>
          <p:cNvCxnSpPr/>
          <p:nvPr/>
        </p:nvCxnSpPr>
        <p:spPr>
          <a:xfrm>
            <a:off x="4545775" y="3888776"/>
            <a:ext cx="2560320" cy="0"/>
          </a:xfrm>
          <a:prstGeom prst="line">
            <a:avLst/>
          </a:prstGeom>
          <a:ln w="1270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105" name="Text Box 57"/>
          <p:cNvSpPr txBox="1">
            <a:spLocks noChangeArrowheads="1"/>
          </p:cNvSpPr>
          <p:nvPr/>
        </p:nvSpPr>
        <p:spPr bwMode="auto">
          <a:xfrm>
            <a:off x="5455221" y="4082025"/>
            <a:ext cx="754900" cy="276999"/>
          </a:xfrm>
          <a:prstGeom prst="rect">
            <a:avLst/>
          </a:prstGeom>
          <a:noFill/>
          <a:ln w="9525">
            <a:noFill/>
            <a:miter lim="800000"/>
            <a:headEnd/>
            <a:tailEnd/>
          </a:ln>
          <a:effectLst/>
        </p:spPr>
        <p:txBody>
          <a:bodyPr anchor="ctr" anchorCtr="1">
            <a:spAutoFit/>
          </a:bodyPr>
          <a:lstStyle/>
          <a:p>
            <a:pPr algn="ctr">
              <a:spcBef>
                <a:spcPct val="50000"/>
              </a:spcBef>
              <a:defRPr/>
            </a:pPr>
            <a:r>
              <a:rPr lang="en-US" sz="1200" kern="0" dirty="0">
                <a:solidFill>
                  <a:srgbClr val="000000"/>
                </a:solidFill>
                <a:latin typeface="+mn-lt"/>
              </a:rPr>
              <a:t>W48</a:t>
            </a:r>
          </a:p>
        </p:txBody>
      </p:sp>
      <p:sp>
        <p:nvSpPr>
          <p:cNvPr id="43" name="Line 32"/>
          <p:cNvSpPr>
            <a:spLocks noChangeShapeType="1"/>
          </p:cNvSpPr>
          <p:nvPr/>
        </p:nvSpPr>
        <p:spPr bwMode="auto">
          <a:xfrm>
            <a:off x="7123776" y="3891877"/>
            <a:ext cx="0" cy="139700"/>
          </a:xfrm>
          <a:prstGeom prst="line">
            <a:avLst/>
          </a:prstGeom>
          <a:noFill/>
          <a:ln w="12700">
            <a:solidFill>
              <a:schemeClr val="tx1">
                <a:lumMod val="65000"/>
                <a:lumOff val="35000"/>
              </a:schemeClr>
            </a:solidFill>
            <a:round/>
            <a:headEnd/>
            <a:tailEnd type="oval"/>
          </a:ln>
          <a:effectLst/>
        </p:spPr>
        <p:txBody>
          <a:bodyPr anchor="ctr" anchorCtr="1"/>
          <a:lstStyle/>
          <a:p>
            <a:pPr>
              <a:defRPr/>
            </a:pPr>
            <a:endParaRPr lang="en-US" kern="0" dirty="0">
              <a:solidFill>
                <a:srgbClr val="000000"/>
              </a:solidFill>
              <a:latin typeface="+mn-lt"/>
            </a:endParaRPr>
          </a:p>
        </p:txBody>
      </p:sp>
      <p:sp>
        <p:nvSpPr>
          <p:cNvPr id="48" name="Text Box 57"/>
          <p:cNvSpPr txBox="1">
            <a:spLocks noChangeArrowheads="1"/>
          </p:cNvSpPr>
          <p:nvPr/>
        </p:nvSpPr>
        <p:spPr bwMode="auto">
          <a:xfrm>
            <a:off x="6750621" y="4082025"/>
            <a:ext cx="754900" cy="276999"/>
          </a:xfrm>
          <a:prstGeom prst="rect">
            <a:avLst/>
          </a:prstGeom>
          <a:noFill/>
          <a:ln w="9525">
            <a:noFill/>
            <a:miter lim="800000"/>
            <a:headEnd/>
            <a:tailEnd/>
          </a:ln>
          <a:effectLst/>
        </p:spPr>
        <p:txBody>
          <a:bodyPr anchor="ctr" anchorCtr="1">
            <a:spAutoFit/>
          </a:bodyPr>
          <a:lstStyle/>
          <a:p>
            <a:pPr algn="ctr">
              <a:spcBef>
                <a:spcPct val="50000"/>
              </a:spcBef>
              <a:defRPr/>
            </a:pPr>
            <a:r>
              <a:rPr lang="en-US" sz="1200" kern="0" dirty="0">
                <a:solidFill>
                  <a:srgbClr val="000000"/>
                </a:solidFill>
                <a:latin typeface="+mn-lt"/>
              </a:rPr>
              <a:t>Q48W</a:t>
            </a:r>
          </a:p>
        </p:txBody>
      </p:sp>
      <p:cxnSp>
        <p:nvCxnSpPr>
          <p:cNvPr id="12" name="Straight Arrow Connector 11">
            <a:extLst>
              <a:ext uri="{FF2B5EF4-FFF2-40B4-BE49-F238E27FC236}">
                <a16:creationId xmlns:a16="http://schemas.microsoft.com/office/drawing/2014/main" id="{ECDC757B-15D8-588F-C089-37F470E62732}"/>
              </a:ext>
            </a:extLst>
          </p:cNvPr>
          <p:cNvCxnSpPr>
            <a:cxnSpLocks/>
          </p:cNvCxnSpPr>
          <p:nvPr/>
        </p:nvCxnSpPr>
        <p:spPr>
          <a:xfrm flipV="1">
            <a:off x="1985421" y="4355379"/>
            <a:ext cx="0" cy="188595"/>
          </a:xfrm>
          <a:prstGeom prst="straightConnector1">
            <a:avLst/>
          </a:prstGeom>
          <a:noFill/>
          <a:ln w="19050">
            <a:solidFill>
              <a:schemeClr val="tx1">
                <a:lumMod val="65000"/>
                <a:lumOff val="35000"/>
              </a:schemeClr>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 name="Straight Arrow Connector 18">
            <a:extLst>
              <a:ext uri="{FF2B5EF4-FFF2-40B4-BE49-F238E27FC236}">
                <a16:creationId xmlns:a16="http://schemas.microsoft.com/office/drawing/2014/main" id="{A4A0D421-AC8F-5612-AE83-583CF8F30F35}"/>
              </a:ext>
            </a:extLst>
          </p:cNvPr>
          <p:cNvCxnSpPr/>
          <p:nvPr/>
        </p:nvCxnSpPr>
        <p:spPr>
          <a:xfrm flipV="1">
            <a:off x="4557171" y="4355379"/>
            <a:ext cx="0" cy="188595"/>
          </a:xfrm>
          <a:prstGeom prst="straightConnector1">
            <a:avLst/>
          </a:prstGeom>
          <a:noFill/>
          <a:ln w="19050">
            <a:solidFill>
              <a:schemeClr val="tx1">
                <a:lumMod val="65000"/>
                <a:lumOff val="35000"/>
              </a:schemeClr>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Straight Arrow Connector 19">
            <a:extLst>
              <a:ext uri="{FF2B5EF4-FFF2-40B4-BE49-F238E27FC236}">
                <a16:creationId xmlns:a16="http://schemas.microsoft.com/office/drawing/2014/main" id="{3780DE14-1F44-C4FD-E2EE-35A8459F56EE}"/>
              </a:ext>
            </a:extLst>
          </p:cNvPr>
          <p:cNvCxnSpPr/>
          <p:nvPr/>
        </p:nvCxnSpPr>
        <p:spPr>
          <a:xfrm flipV="1">
            <a:off x="5230271" y="4355379"/>
            <a:ext cx="0" cy="188595"/>
          </a:xfrm>
          <a:prstGeom prst="straightConnector1">
            <a:avLst/>
          </a:prstGeom>
          <a:noFill/>
          <a:ln w="19050">
            <a:solidFill>
              <a:schemeClr val="tx1">
                <a:lumMod val="65000"/>
                <a:lumOff val="35000"/>
              </a:schemeClr>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Straight Arrow Connector 20">
            <a:extLst>
              <a:ext uri="{FF2B5EF4-FFF2-40B4-BE49-F238E27FC236}">
                <a16:creationId xmlns:a16="http://schemas.microsoft.com/office/drawing/2014/main" id="{D0D488F2-6D79-B98F-ED9E-CBD01D7F9BB3}"/>
              </a:ext>
            </a:extLst>
          </p:cNvPr>
          <p:cNvCxnSpPr/>
          <p:nvPr/>
        </p:nvCxnSpPr>
        <p:spPr>
          <a:xfrm flipV="1">
            <a:off x="5836696" y="4355379"/>
            <a:ext cx="0" cy="188595"/>
          </a:xfrm>
          <a:prstGeom prst="straightConnector1">
            <a:avLst/>
          </a:prstGeom>
          <a:noFill/>
          <a:ln w="19050">
            <a:solidFill>
              <a:schemeClr val="tx1">
                <a:lumMod val="65000"/>
                <a:lumOff val="35000"/>
              </a:schemeClr>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Arrow Connector 21">
            <a:extLst>
              <a:ext uri="{FF2B5EF4-FFF2-40B4-BE49-F238E27FC236}">
                <a16:creationId xmlns:a16="http://schemas.microsoft.com/office/drawing/2014/main" id="{DFF9EAD5-39E4-0E30-F4A7-78FFB99363F9}"/>
              </a:ext>
            </a:extLst>
          </p:cNvPr>
          <p:cNvCxnSpPr/>
          <p:nvPr/>
        </p:nvCxnSpPr>
        <p:spPr>
          <a:xfrm flipV="1">
            <a:off x="7128921" y="4355379"/>
            <a:ext cx="0" cy="188595"/>
          </a:xfrm>
          <a:prstGeom prst="straightConnector1">
            <a:avLst/>
          </a:prstGeom>
          <a:noFill/>
          <a:ln w="19050">
            <a:solidFill>
              <a:schemeClr val="tx1">
                <a:lumMod val="65000"/>
                <a:lumOff val="35000"/>
              </a:schemeClr>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Arrow Connector 22">
            <a:extLst>
              <a:ext uri="{FF2B5EF4-FFF2-40B4-BE49-F238E27FC236}">
                <a16:creationId xmlns:a16="http://schemas.microsoft.com/office/drawing/2014/main" id="{CE0DEA1D-E3EC-288F-BE8F-EEC0E26F2ED9}"/>
              </a:ext>
            </a:extLst>
          </p:cNvPr>
          <p:cNvCxnSpPr/>
          <p:nvPr/>
        </p:nvCxnSpPr>
        <p:spPr>
          <a:xfrm flipV="1">
            <a:off x="8152859" y="4355379"/>
            <a:ext cx="0" cy="188595"/>
          </a:xfrm>
          <a:prstGeom prst="straightConnector1">
            <a:avLst/>
          </a:prstGeom>
          <a:noFill/>
          <a:ln w="19050">
            <a:solidFill>
              <a:schemeClr val="tx1">
                <a:lumMod val="65000"/>
                <a:lumOff val="35000"/>
              </a:schemeClr>
            </a:solidFill>
            <a:round/>
            <a:headEnd type="none" w="sm" len="sm"/>
            <a:tailEnd type="stealth"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 name="Rectangle 27">
            <a:extLst>
              <a:ext uri="{FF2B5EF4-FFF2-40B4-BE49-F238E27FC236}">
                <a16:creationId xmlns:a16="http://schemas.microsoft.com/office/drawing/2014/main" id="{0B075861-1D60-6952-D8F4-BE959E59F4D8}"/>
              </a:ext>
            </a:extLst>
          </p:cNvPr>
          <p:cNvSpPr/>
          <p:nvPr/>
        </p:nvSpPr>
        <p:spPr>
          <a:xfrm>
            <a:off x="318314" y="5311775"/>
            <a:ext cx="11197182" cy="315471"/>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lIns="36000" tIns="0" rIns="0" bIns="0" rtlCol="0" anchor="t" anchorCtr="0">
            <a:spAutoFit/>
          </a:bodyPr>
          <a:lstStyle/>
          <a:p>
            <a:pPr marL="144000" lvl="1" indent="-144000" defTabSz="914377">
              <a:spcBef>
                <a:spcPts val="0"/>
              </a:spcBef>
              <a:spcAft>
                <a:spcPts val="300"/>
              </a:spcAft>
              <a:buClr>
                <a:srgbClr val="007CC2"/>
              </a:buClr>
              <a:buFont typeface="Arial" panose="020B0604020202020204" pitchFamily="34" charset="0"/>
              <a:buChar char="•"/>
              <a:defRPr/>
            </a:pPr>
            <a:r>
              <a:rPr lang="en-GB" altLang="en-US" sz="900" b="1" dirty="0">
                <a:solidFill>
                  <a:srgbClr val="000000"/>
                </a:solidFill>
              </a:rPr>
              <a:t>Primary analysis population (N = 1,204)</a:t>
            </a:r>
            <a:r>
              <a:rPr lang="en-GB" altLang="en-US" sz="900" dirty="0">
                <a:solidFill>
                  <a:srgbClr val="000000"/>
                </a:solidFill>
              </a:rPr>
              <a:t>: patients with CANTAB assessments at baseline (on or before the first dose of blinded study drug) and at least one follow-up CANTAB assessment</a:t>
            </a:r>
          </a:p>
          <a:p>
            <a:pPr marL="144000" lvl="1" indent="-144000" defTabSz="914377">
              <a:spcBef>
                <a:spcPts val="0"/>
              </a:spcBef>
              <a:spcAft>
                <a:spcPts val="300"/>
              </a:spcAft>
              <a:buClr>
                <a:srgbClr val="007CC2"/>
              </a:buClr>
              <a:buFont typeface="Arial" panose="020B0604020202020204" pitchFamily="34" charset="0"/>
              <a:buChar char="•"/>
              <a:defRPr/>
            </a:pPr>
            <a:r>
              <a:rPr lang="en-GB" altLang="en-US" sz="900" b="1" dirty="0">
                <a:solidFill>
                  <a:srgbClr val="000000"/>
                </a:solidFill>
              </a:rPr>
              <a:t>Full analysis population (N = 1,974)</a:t>
            </a:r>
            <a:r>
              <a:rPr lang="en-GB" altLang="en-US" sz="900" dirty="0">
                <a:solidFill>
                  <a:srgbClr val="000000"/>
                </a:solidFill>
              </a:rPr>
              <a:t>: includes the primary analysis population and patients whose first CANTAB assessment occurred after the first dose of blinded study drug</a:t>
            </a:r>
          </a:p>
        </p:txBody>
      </p:sp>
      <p:grpSp>
        <p:nvGrpSpPr>
          <p:cNvPr id="4" name="Group 3">
            <a:extLst>
              <a:ext uri="{FF2B5EF4-FFF2-40B4-BE49-F238E27FC236}">
                <a16:creationId xmlns:a16="http://schemas.microsoft.com/office/drawing/2014/main" id="{26D51A72-4024-FEC0-1F79-93FD970935C8}"/>
              </a:ext>
            </a:extLst>
          </p:cNvPr>
          <p:cNvGrpSpPr/>
          <p:nvPr/>
        </p:nvGrpSpPr>
        <p:grpSpPr>
          <a:xfrm>
            <a:off x="11165465" y="95760"/>
            <a:ext cx="540000" cy="540000"/>
            <a:chOff x="9851494" y="112390"/>
            <a:chExt cx="540000" cy="540000"/>
          </a:xfrm>
        </p:grpSpPr>
        <p:sp>
          <p:nvSpPr>
            <p:cNvPr id="5" name="Oval 4">
              <a:hlinkClick r:id="" action="ppaction://hlinkshowjump?jump=lastslideviewed"/>
              <a:extLst>
                <a:ext uri="{FF2B5EF4-FFF2-40B4-BE49-F238E27FC236}">
                  <a16:creationId xmlns:a16="http://schemas.microsoft.com/office/drawing/2014/main" id="{27182B2D-E4D7-AAB7-932C-7ADFB0E6CC27}"/>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6" name="Graphic 5">
              <a:hlinkClick r:id="rId3" action="ppaction://hlinksldjump"/>
              <a:extLst>
                <a:ext uri="{FF2B5EF4-FFF2-40B4-BE49-F238E27FC236}">
                  <a16:creationId xmlns:a16="http://schemas.microsoft.com/office/drawing/2014/main" id="{E6F5D0D0-149E-E485-1E00-B8370AF4270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7" name="Graphic 6" descr="House with solid fill">
            <a:hlinkClick r:id="rId5" action="ppaction://hlinksldjump"/>
            <a:extLst>
              <a:ext uri="{FF2B5EF4-FFF2-40B4-BE49-F238E27FC236}">
                <a16:creationId xmlns:a16="http://schemas.microsoft.com/office/drawing/2014/main" id="{A6621635-C594-7405-EF7A-CCC9682BB2D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604031499"/>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a:xfrm>
            <a:off x="365125" y="365760"/>
            <a:ext cx="11461750" cy="1015663"/>
          </a:xfrm>
        </p:spPr>
        <p:txBody>
          <a:bodyPr/>
          <a:lstStyle/>
          <a:p>
            <a:r>
              <a:rPr lang="en-US" noProof="0" dirty="0"/>
              <a:t>Open Label Extension (OLE): Achieved LDL-C </a:t>
            </a:r>
            <a:br>
              <a:rPr lang="en-US" noProof="0" dirty="0"/>
            </a:br>
            <a:r>
              <a:rPr lang="en-US" noProof="0" dirty="0"/>
              <a:t>Sub-analysis Objective and Methods</a:t>
            </a:r>
          </a:p>
        </p:txBody>
      </p:sp>
      <p:sp>
        <p:nvSpPr>
          <p:cNvPr id="6" name="Content Placeholder 5">
            <a:extLst>
              <a:ext uri="{FF2B5EF4-FFF2-40B4-BE49-F238E27FC236}">
                <a16:creationId xmlns:a16="http://schemas.microsoft.com/office/drawing/2014/main" id="{14E7DEF7-0CA5-C3CC-686F-B20C853D7F2B}"/>
              </a:ext>
            </a:extLst>
          </p:cNvPr>
          <p:cNvSpPr>
            <a:spLocks noGrp="1"/>
          </p:cNvSpPr>
          <p:nvPr>
            <p:ph sz="quarter" idx="10"/>
          </p:nvPr>
        </p:nvSpPr>
        <p:spPr>
          <a:xfrm>
            <a:off x="367284" y="2104189"/>
            <a:ext cx="11459591" cy="3749040"/>
          </a:xfrm>
        </p:spPr>
        <p:txBody>
          <a:bodyPr/>
          <a:lstStyle/>
          <a:p>
            <a:r>
              <a:rPr lang="en-US" noProof="0" dirty="0"/>
              <a:t>The prespecified secondary analysis of the FOURIER-OLE trial examined the relationship between achieved LDL-C level (available in 6,559 patients) and the incidence of subsequent cardiovascular and safety outcomes</a:t>
            </a:r>
          </a:p>
          <a:p>
            <a:r>
              <a:rPr lang="en-US" noProof="0" dirty="0"/>
              <a:t>The primary efficacy endpoint in the FOURIER-OLE trial was the composite of cardiovascular death, MI, stroke, coronary revascularization, or hospital admission for unstable angina</a:t>
            </a:r>
          </a:p>
          <a:p>
            <a:r>
              <a:rPr lang="en-US" noProof="0" dirty="0"/>
              <a:t>The key secondary efficacy endpoint was the composite of cardiovascular death, MI, or stroke</a:t>
            </a:r>
          </a:p>
          <a:p>
            <a:r>
              <a:rPr lang="en-US" noProof="0" dirty="0"/>
              <a:t>There were nine safety endpoints evaluated, including serious adverse events, new or recurrent cancers (excluding nonmelanoma skin cancer), cataract-related adverse events, hemorrhagic stroke, new-onset diabetes, neurocognitive adverse events, muscular-related events, noncardiovascular death, and all-cause mortality</a:t>
            </a:r>
          </a:p>
        </p:txBody>
      </p:sp>
      <p:grpSp>
        <p:nvGrpSpPr>
          <p:cNvPr id="2" name="Group 1">
            <a:extLst>
              <a:ext uri="{FF2B5EF4-FFF2-40B4-BE49-F238E27FC236}">
                <a16:creationId xmlns:a16="http://schemas.microsoft.com/office/drawing/2014/main" id="{99ACDD7B-BCF0-28C8-13D2-177185F2B1A0}"/>
              </a:ext>
            </a:extLst>
          </p:cNvPr>
          <p:cNvGrpSpPr/>
          <p:nvPr/>
        </p:nvGrpSpPr>
        <p:grpSpPr>
          <a:xfrm>
            <a:off x="11165465" y="95760"/>
            <a:ext cx="540000" cy="540000"/>
            <a:chOff x="9851494" y="112390"/>
            <a:chExt cx="540000" cy="540000"/>
          </a:xfrm>
        </p:grpSpPr>
        <p:sp>
          <p:nvSpPr>
            <p:cNvPr id="7" name="Oval 6">
              <a:hlinkClick r:id="" action="ppaction://hlinkshowjump?jump=lastslideviewed"/>
              <a:extLst>
                <a:ext uri="{FF2B5EF4-FFF2-40B4-BE49-F238E27FC236}">
                  <a16:creationId xmlns:a16="http://schemas.microsoft.com/office/drawing/2014/main" id="{C18C3E60-4366-1348-411A-532A12C9DB5E}"/>
                </a:ext>
              </a:extLst>
            </p:cNvPr>
            <p:cNvSpPr/>
            <p:nvPr/>
          </p:nvSpPr>
          <p:spPr>
            <a:xfrm>
              <a:off x="9851494" y="112390"/>
              <a:ext cx="540000" cy="540000"/>
            </a:xfrm>
            <a:prstGeom prst="ellipse">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IN" sz="1200" b="1" dirty="0">
                <a:solidFill>
                  <a:schemeClr val="bg1"/>
                </a:solidFill>
                <a:latin typeface="+mn-lt"/>
              </a:endParaRPr>
            </a:p>
          </p:txBody>
        </p:sp>
        <p:pic>
          <p:nvPicPr>
            <p:cNvPr id="8" name="Graphic 7">
              <a:hlinkClick r:id="rId3" action="ppaction://hlinksldjump"/>
              <a:extLst>
                <a:ext uri="{FF2B5EF4-FFF2-40B4-BE49-F238E27FC236}">
                  <a16:creationId xmlns:a16="http://schemas.microsoft.com/office/drawing/2014/main" id="{35AF3126-5560-97A1-D81B-02269B7BAB1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944234" y="237720"/>
              <a:ext cx="354521" cy="289340"/>
            </a:xfrm>
            <a:prstGeom prst="rect">
              <a:avLst/>
            </a:prstGeom>
          </p:spPr>
        </p:pic>
      </p:grpSp>
      <p:pic>
        <p:nvPicPr>
          <p:cNvPr id="9" name="Graphic 8" descr="House with solid fill">
            <a:hlinkClick r:id="rId5" action="ppaction://hlinksldjump"/>
            <a:extLst>
              <a:ext uri="{FF2B5EF4-FFF2-40B4-BE49-F238E27FC236}">
                <a16:creationId xmlns:a16="http://schemas.microsoft.com/office/drawing/2014/main" id="{AEC0C872-C40C-96D4-79C6-EFE69D76729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074015720"/>
      </p:ext>
    </p:extLst>
  </p:cSld>
  <p:clrMapOvr>
    <a:masterClrMapping/>
  </p:clrMapOvr>
  <p:transition>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p:txBody>
          <a:bodyPr/>
          <a:lstStyle/>
          <a:p>
            <a:r>
              <a:rPr lang="en-US" noProof="0" dirty="0"/>
              <a:t>FOURIER: Sub-Analyses</a:t>
            </a:r>
            <a:endParaRPr lang="en-US" sz="2400" noProof="0" dirty="0"/>
          </a:p>
        </p:txBody>
      </p:sp>
      <p:pic>
        <p:nvPicPr>
          <p:cNvPr id="3" name="Graphic 2" descr="House with solid fill">
            <a:hlinkClick r:id="rId3" action="ppaction://hlinksldjump"/>
            <a:extLst>
              <a:ext uri="{FF2B5EF4-FFF2-40B4-BE49-F238E27FC236}">
                <a16:creationId xmlns:a16="http://schemas.microsoft.com/office/drawing/2014/main" id="{29855118-F0AA-C04E-4A49-A79DDAF3899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35315100"/>
      </p:ext>
    </p:extLst>
  </p:cSld>
  <p:clrMapOvr>
    <a:masterClrMapping/>
  </p:clrMapOvr>
  <p:transition>
    <p:fade/>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AA1A598-8A57-F291-32FD-3C87C635F38B}"/>
              </a:ext>
            </a:extLst>
          </p:cNvPr>
          <p:cNvSpPr>
            <a:spLocks noGrp="1"/>
          </p:cNvSpPr>
          <p:nvPr>
            <p:ph type="title"/>
          </p:nvPr>
        </p:nvSpPr>
        <p:spPr/>
        <p:txBody>
          <a:bodyPr/>
          <a:lstStyle/>
          <a:p>
            <a:r>
              <a:rPr lang="en-US" noProof="0" dirty="0"/>
              <a:t>Sub-Analysis: Recent MI </a:t>
            </a:r>
            <a:br>
              <a:rPr lang="en-US" noProof="0" dirty="0"/>
            </a:br>
            <a:r>
              <a:rPr lang="en-US" sz="2000" noProof="0" dirty="0">
                <a:effectLst/>
                <a:latin typeface="+mn-lt"/>
                <a:ea typeface="Calibri" panose="020F0502020204030204" pitchFamily="34" charset="0"/>
                <a:hlinkClick r:id="rId3">
                  <a:extLst>
                    <a:ext uri="{A12FA001-AC4F-418D-AE19-62706E023703}">
                      <ahyp:hlinkClr xmlns:ahyp="http://schemas.microsoft.com/office/drawing/2018/hyperlinkcolor" val="tx"/>
                    </a:ext>
                  </a:extLst>
                </a:hlinkClick>
              </a:rPr>
              <a:t>Gencer B, et al. </a:t>
            </a:r>
            <a:r>
              <a:rPr lang="en-US" sz="2000" i="1" noProof="0" dirty="0">
                <a:effectLst/>
                <a:latin typeface="+mn-lt"/>
                <a:ea typeface="Calibri" panose="020F0502020204030204" pitchFamily="34" charset="0"/>
                <a:hlinkClick r:id="rId3">
                  <a:extLst>
                    <a:ext uri="{A12FA001-AC4F-418D-AE19-62706E023703}">
                      <ahyp:hlinkClr xmlns:ahyp="http://schemas.microsoft.com/office/drawing/2018/hyperlinkcolor" val="tx"/>
                    </a:ext>
                  </a:extLst>
                </a:hlinkClick>
              </a:rPr>
              <a:t>JAMA Cardiology</a:t>
            </a:r>
            <a:r>
              <a:rPr lang="en-US" sz="2000" noProof="0" dirty="0">
                <a:effectLst/>
                <a:latin typeface="+mn-lt"/>
                <a:ea typeface="Calibri" panose="020F0502020204030204" pitchFamily="34" charset="0"/>
                <a:hlinkClick r:id="rId3">
                  <a:extLst>
                    <a:ext uri="{A12FA001-AC4F-418D-AE19-62706E023703}">
                      <ahyp:hlinkClr xmlns:ahyp="http://schemas.microsoft.com/office/drawing/2018/hyperlinkcolor" val="tx"/>
                    </a:ext>
                  </a:extLst>
                </a:hlinkClick>
              </a:rPr>
              <a:t>. 2020;5:952-957.</a:t>
            </a:r>
            <a:endParaRPr lang="en-US" sz="2000" noProof="0" dirty="0">
              <a:latin typeface="+mn-lt"/>
            </a:endParaRPr>
          </a:p>
        </p:txBody>
      </p:sp>
      <p:pic>
        <p:nvPicPr>
          <p:cNvPr id="2" name="Graphic 1" descr="House with solid fill">
            <a:hlinkClick r:id="rId4" action="ppaction://hlinksldjump"/>
            <a:extLst>
              <a:ext uri="{FF2B5EF4-FFF2-40B4-BE49-F238E27FC236}">
                <a16:creationId xmlns:a16="http://schemas.microsoft.com/office/drawing/2014/main" id="{BFFE47C0-F96F-FF82-7042-796A6BA8263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4" name="Rectangle: Top Corners Rounded 3">
            <a:hlinkClick r:id="rId6" action="ppaction://hlinksldjump"/>
            <a:extLst>
              <a:ext uri="{FF2B5EF4-FFF2-40B4-BE49-F238E27FC236}">
                <a16:creationId xmlns:a16="http://schemas.microsoft.com/office/drawing/2014/main" id="{A55DF1B8-BEBA-902D-FA05-D1B32B8D05CF}"/>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2050356610"/>
      </p:ext>
    </p:extLst>
  </p:cSld>
  <p:clrMapOvr>
    <a:masterClrMapping/>
  </p:clrMapOvr>
  <p:transition>
    <p:fade/>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096E47-6852-4F0A-AAFF-81100B9C5DC5}"/>
              </a:ext>
            </a:extLst>
          </p:cNvPr>
          <p:cNvSpPr>
            <a:spLocks noGrp="1"/>
          </p:cNvSpPr>
          <p:nvPr>
            <p:ph type="title"/>
          </p:nvPr>
        </p:nvSpPr>
        <p:spPr>
          <a:xfrm>
            <a:off x="365125" y="365760"/>
            <a:ext cx="11461750" cy="1200329"/>
          </a:xfrm>
        </p:spPr>
        <p:txBody>
          <a:bodyPr/>
          <a:lstStyle/>
          <a:p>
            <a:r>
              <a:rPr lang="en-US" sz="2600" noProof="0" dirty="0"/>
              <a:t>In the Placebo Arm, the </a:t>
            </a:r>
            <a:r>
              <a:rPr kumimoji="0" lang="en-US" sz="2600" b="1" i="0" u="none" strike="noStrike" kern="1200" cap="none" spc="10" normalizeH="0" baseline="0" dirty="0">
                <a:ln>
                  <a:noFill/>
                </a:ln>
                <a:solidFill>
                  <a:srgbClr val="0063C3"/>
                </a:solidFill>
                <a:effectLst/>
                <a:uLnTx/>
                <a:uFillTx/>
              </a:rPr>
              <a:t>I</a:t>
            </a:r>
            <a:r>
              <a:rPr lang="en-US" sz="2600" noProof="0" dirty="0"/>
              <a:t>ncidences of Both </a:t>
            </a:r>
            <a:r>
              <a:rPr lang="en-US" sz="2600" dirty="0"/>
              <a:t>5</a:t>
            </a:r>
            <a:r>
              <a:rPr lang="en-US" sz="2600" noProof="0" dirty="0"/>
              <a:t>-Point MACE (</a:t>
            </a:r>
            <a:r>
              <a:rPr kumimoji="0" lang="en-US" sz="2600" b="1" i="0" u="none" strike="noStrike" kern="1200" cap="none" spc="10" normalizeH="0" baseline="0" noProof="0" dirty="0">
                <a:ln>
                  <a:noFill/>
                </a:ln>
                <a:solidFill>
                  <a:srgbClr val="0063C3"/>
                </a:solidFill>
                <a:effectLst/>
                <a:uLnTx/>
                <a:uFillTx/>
              </a:rPr>
              <a:t>17.2% vs 14.4%) </a:t>
            </a:r>
            <a:r>
              <a:rPr lang="en-US" sz="2600" noProof="0" dirty="0"/>
              <a:t>and 3-Point MACE (</a:t>
            </a:r>
            <a:r>
              <a:rPr kumimoji="0" lang="en-US" sz="2600" b="1" i="0" u="none" strike="noStrike" kern="1200" cap="none" spc="10" normalizeH="0" baseline="0" noProof="0" dirty="0">
                <a:ln>
                  <a:noFill/>
                </a:ln>
                <a:solidFill>
                  <a:srgbClr val="0063C3"/>
                </a:solidFill>
                <a:effectLst/>
                <a:uLnTx/>
                <a:uFillTx/>
              </a:rPr>
              <a:t>10.9% vs 9.5%) </a:t>
            </a:r>
            <a:r>
              <a:rPr lang="en-US" sz="2600" noProof="0" dirty="0"/>
              <a:t>Were Higher in Patients With Recent MI vs Those With Remote MI</a:t>
            </a:r>
            <a:endParaRPr lang="en-US" sz="2600" baseline="30000" noProof="0" dirty="0"/>
          </a:p>
        </p:txBody>
      </p:sp>
      <p:grpSp>
        <p:nvGrpSpPr>
          <p:cNvPr id="15" name="Group 14">
            <a:extLst>
              <a:ext uri="{FF2B5EF4-FFF2-40B4-BE49-F238E27FC236}">
                <a16:creationId xmlns:a16="http://schemas.microsoft.com/office/drawing/2014/main" id="{39FE4A88-05C2-0575-8559-C93F421CD4C7}"/>
              </a:ext>
            </a:extLst>
          </p:cNvPr>
          <p:cNvGrpSpPr/>
          <p:nvPr/>
        </p:nvGrpSpPr>
        <p:grpSpPr>
          <a:xfrm>
            <a:off x="602108" y="2013635"/>
            <a:ext cx="5225595" cy="3463939"/>
            <a:chOff x="558674" y="1375441"/>
            <a:chExt cx="5225595" cy="3463939"/>
          </a:xfrm>
        </p:grpSpPr>
        <p:sp>
          <p:nvSpPr>
            <p:cNvPr id="52" name="Rectangle 212">
              <a:extLst>
                <a:ext uri="{FF2B5EF4-FFF2-40B4-BE49-F238E27FC236}">
                  <a16:creationId xmlns:a16="http://schemas.microsoft.com/office/drawing/2014/main" id="{3F0753AE-7E82-40AF-9F92-91D35DFFD40A}"/>
                </a:ext>
              </a:extLst>
            </p:cNvPr>
            <p:cNvSpPr>
              <a:spLocks noChangeArrowheads="1"/>
            </p:cNvSpPr>
            <p:nvPr/>
          </p:nvSpPr>
          <p:spPr bwMode="auto">
            <a:xfrm>
              <a:off x="1424994" y="4496479"/>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2,890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3" name="Rectangle 213">
              <a:extLst>
                <a:ext uri="{FF2B5EF4-FFF2-40B4-BE49-F238E27FC236}">
                  <a16:creationId xmlns:a16="http://schemas.microsoft.com/office/drawing/2014/main" id="{23FF13AE-92F9-4C48-829D-4C56DC8474FE}"/>
                </a:ext>
              </a:extLst>
            </p:cNvPr>
            <p:cNvSpPr>
              <a:spLocks noChangeArrowheads="1"/>
            </p:cNvSpPr>
            <p:nvPr/>
          </p:nvSpPr>
          <p:spPr bwMode="auto">
            <a:xfrm>
              <a:off x="1424994" y="4669517"/>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8,301</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4" name="Rectangle 214">
              <a:extLst>
                <a:ext uri="{FF2B5EF4-FFF2-40B4-BE49-F238E27FC236}">
                  <a16:creationId xmlns:a16="http://schemas.microsoft.com/office/drawing/2014/main" id="{DE5AF9C3-6012-4544-A899-EB2286872149}"/>
                </a:ext>
              </a:extLst>
            </p:cNvPr>
            <p:cNvSpPr>
              <a:spLocks noChangeArrowheads="1"/>
            </p:cNvSpPr>
            <p:nvPr/>
          </p:nvSpPr>
          <p:spPr bwMode="auto">
            <a:xfrm>
              <a:off x="606764" y="4496479"/>
              <a:ext cx="69410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Recent MI</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5" name="Rectangle 215">
              <a:extLst>
                <a:ext uri="{FF2B5EF4-FFF2-40B4-BE49-F238E27FC236}">
                  <a16:creationId xmlns:a16="http://schemas.microsoft.com/office/drawing/2014/main" id="{9569EFCF-0327-443D-8099-C9C8B7CB6425}"/>
                </a:ext>
              </a:extLst>
            </p:cNvPr>
            <p:cNvSpPr>
              <a:spLocks noChangeArrowheads="1"/>
            </p:cNvSpPr>
            <p:nvPr/>
          </p:nvSpPr>
          <p:spPr bwMode="auto">
            <a:xfrm>
              <a:off x="558674" y="4669517"/>
              <a:ext cx="74219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Remote MI</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6" name="Rectangle 216">
              <a:extLst>
                <a:ext uri="{FF2B5EF4-FFF2-40B4-BE49-F238E27FC236}">
                  <a16:creationId xmlns:a16="http://schemas.microsoft.com/office/drawing/2014/main" id="{D56BD4F1-C28A-4713-8292-D015AEF26870}"/>
                </a:ext>
              </a:extLst>
            </p:cNvPr>
            <p:cNvSpPr>
              <a:spLocks noChangeArrowheads="1"/>
            </p:cNvSpPr>
            <p:nvPr/>
          </p:nvSpPr>
          <p:spPr bwMode="auto">
            <a:xfrm>
              <a:off x="611890" y="4336142"/>
              <a:ext cx="68897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No. at Risk</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7" name="Rectangle 217">
              <a:extLst>
                <a:ext uri="{FF2B5EF4-FFF2-40B4-BE49-F238E27FC236}">
                  <a16:creationId xmlns:a16="http://schemas.microsoft.com/office/drawing/2014/main" id="{08A7F733-BCEA-4D79-ADA7-D750695AF5DF}"/>
                </a:ext>
              </a:extLst>
            </p:cNvPr>
            <p:cNvSpPr>
              <a:spLocks noChangeArrowheads="1"/>
            </p:cNvSpPr>
            <p:nvPr/>
          </p:nvSpPr>
          <p:spPr bwMode="auto">
            <a:xfrm>
              <a:off x="2082219" y="4496479"/>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2,748</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8" name="Rectangle 218">
              <a:extLst>
                <a:ext uri="{FF2B5EF4-FFF2-40B4-BE49-F238E27FC236}">
                  <a16:creationId xmlns:a16="http://schemas.microsoft.com/office/drawing/2014/main" id="{0235E393-2611-4E7B-832D-2F6594D6344D}"/>
                </a:ext>
              </a:extLst>
            </p:cNvPr>
            <p:cNvSpPr>
              <a:spLocks noChangeArrowheads="1"/>
            </p:cNvSpPr>
            <p:nvPr/>
          </p:nvSpPr>
          <p:spPr bwMode="auto">
            <a:xfrm>
              <a:off x="2082219" y="4669517"/>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8,034</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9" name="Rectangle 219">
              <a:extLst>
                <a:ext uri="{FF2B5EF4-FFF2-40B4-BE49-F238E27FC236}">
                  <a16:creationId xmlns:a16="http://schemas.microsoft.com/office/drawing/2014/main" id="{CB04F62E-E68D-4895-A0D5-DB060D08A9B1}"/>
                </a:ext>
              </a:extLst>
            </p:cNvPr>
            <p:cNvSpPr>
              <a:spLocks noChangeArrowheads="1"/>
            </p:cNvSpPr>
            <p:nvPr/>
          </p:nvSpPr>
          <p:spPr bwMode="auto">
            <a:xfrm>
              <a:off x="2748969" y="4496479"/>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2,628</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0" name="Rectangle 220">
              <a:extLst>
                <a:ext uri="{FF2B5EF4-FFF2-40B4-BE49-F238E27FC236}">
                  <a16:creationId xmlns:a16="http://schemas.microsoft.com/office/drawing/2014/main" id="{E2A2BA14-5A80-4538-97C6-2DEF8B75CF19}"/>
                </a:ext>
              </a:extLst>
            </p:cNvPr>
            <p:cNvSpPr>
              <a:spLocks noChangeArrowheads="1"/>
            </p:cNvSpPr>
            <p:nvPr/>
          </p:nvSpPr>
          <p:spPr bwMode="auto">
            <a:xfrm>
              <a:off x="2748969" y="4669517"/>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7,770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1" name="Rectangle 221">
              <a:extLst>
                <a:ext uri="{FF2B5EF4-FFF2-40B4-BE49-F238E27FC236}">
                  <a16:creationId xmlns:a16="http://schemas.microsoft.com/office/drawing/2014/main" id="{EF697B37-7E21-41B8-90D0-B8B0CEFB85FC}"/>
                </a:ext>
              </a:extLst>
            </p:cNvPr>
            <p:cNvSpPr>
              <a:spLocks noChangeArrowheads="1"/>
            </p:cNvSpPr>
            <p:nvPr/>
          </p:nvSpPr>
          <p:spPr bwMode="auto">
            <a:xfrm>
              <a:off x="3431594" y="4496479"/>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2,462</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2" name="Rectangle 222">
              <a:extLst>
                <a:ext uri="{FF2B5EF4-FFF2-40B4-BE49-F238E27FC236}">
                  <a16:creationId xmlns:a16="http://schemas.microsoft.com/office/drawing/2014/main" id="{46FD2DF0-E62D-4583-BE6A-F715E74E0A4B}"/>
                </a:ext>
              </a:extLst>
            </p:cNvPr>
            <p:cNvSpPr>
              <a:spLocks noChangeArrowheads="1"/>
            </p:cNvSpPr>
            <p:nvPr/>
          </p:nvSpPr>
          <p:spPr bwMode="auto">
            <a:xfrm>
              <a:off x="3431594" y="4669517"/>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7,204</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3" name="Rectangle 223">
              <a:extLst>
                <a:ext uri="{FF2B5EF4-FFF2-40B4-BE49-F238E27FC236}">
                  <a16:creationId xmlns:a16="http://schemas.microsoft.com/office/drawing/2014/main" id="{89994C5F-F6BA-41AC-AC02-7D4CEAF1110F}"/>
                </a:ext>
              </a:extLst>
            </p:cNvPr>
            <p:cNvSpPr>
              <a:spLocks noChangeArrowheads="1"/>
            </p:cNvSpPr>
            <p:nvPr/>
          </p:nvSpPr>
          <p:spPr bwMode="auto">
            <a:xfrm>
              <a:off x="4109456" y="4496479"/>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1,716</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4" name="Rectangle 224">
              <a:extLst>
                <a:ext uri="{FF2B5EF4-FFF2-40B4-BE49-F238E27FC236}">
                  <a16:creationId xmlns:a16="http://schemas.microsoft.com/office/drawing/2014/main" id="{EE24673F-2365-4B07-8E78-EBEA9D1E0335}"/>
                </a:ext>
              </a:extLst>
            </p:cNvPr>
            <p:cNvSpPr>
              <a:spLocks noChangeArrowheads="1"/>
            </p:cNvSpPr>
            <p:nvPr/>
          </p:nvSpPr>
          <p:spPr bwMode="auto">
            <a:xfrm>
              <a:off x="4109456" y="4669517"/>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4,695</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5" name="Rectangle 225">
              <a:extLst>
                <a:ext uri="{FF2B5EF4-FFF2-40B4-BE49-F238E27FC236}">
                  <a16:creationId xmlns:a16="http://schemas.microsoft.com/office/drawing/2014/main" id="{BC40273E-E35F-4159-ADE3-63C7EDF1FD70}"/>
                </a:ext>
              </a:extLst>
            </p:cNvPr>
            <p:cNvSpPr>
              <a:spLocks noChangeArrowheads="1"/>
            </p:cNvSpPr>
            <p:nvPr/>
          </p:nvSpPr>
          <p:spPr bwMode="auto">
            <a:xfrm>
              <a:off x="4831769" y="4496479"/>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999</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6" name="Rectangle 226">
              <a:extLst>
                <a:ext uri="{FF2B5EF4-FFF2-40B4-BE49-F238E27FC236}">
                  <a16:creationId xmlns:a16="http://schemas.microsoft.com/office/drawing/2014/main" id="{0C071D89-6240-4CFD-B7B5-949884801F97}"/>
                </a:ext>
              </a:extLst>
            </p:cNvPr>
            <p:cNvSpPr>
              <a:spLocks noChangeArrowheads="1"/>
            </p:cNvSpPr>
            <p:nvPr/>
          </p:nvSpPr>
          <p:spPr bwMode="auto">
            <a:xfrm>
              <a:off x="4792081" y="4669517"/>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2,298</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7" name="Rectangle 227">
              <a:extLst>
                <a:ext uri="{FF2B5EF4-FFF2-40B4-BE49-F238E27FC236}">
                  <a16:creationId xmlns:a16="http://schemas.microsoft.com/office/drawing/2014/main" id="{E4166997-A012-41BD-B442-8AE41AB5E0F7}"/>
                </a:ext>
              </a:extLst>
            </p:cNvPr>
            <p:cNvSpPr>
              <a:spLocks noChangeArrowheads="1"/>
            </p:cNvSpPr>
            <p:nvPr/>
          </p:nvSpPr>
          <p:spPr bwMode="auto">
            <a:xfrm>
              <a:off x="5509631" y="4496479"/>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309</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8" name="Rectangle 228">
              <a:extLst>
                <a:ext uri="{FF2B5EF4-FFF2-40B4-BE49-F238E27FC236}">
                  <a16:creationId xmlns:a16="http://schemas.microsoft.com/office/drawing/2014/main" id="{F38584BE-C1BD-45BA-A4B8-4A4FCB73B994}"/>
                </a:ext>
              </a:extLst>
            </p:cNvPr>
            <p:cNvSpPr>
              <a:spLocks noChangeArrowheads="1"/>
            </p:cNvSpPr>
            <p:nvPr/>
          </p:nvSpPr>
          <p:spPr bwMode="auto">
            <a:xfrm>
              <a:off x="5509631" y="4669517"/>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468</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grpSp>
          <p:nvGrpSpPr>
            <p:cNvPr id="29" name="Group 28">
              <a:extLst>
                <a:ext uri="{FF2B5EF4-FFF2-40B4-BE49-F238E27FC236}">
                  <a16:creationId xmlns:a16="http://schemas.microsoft.com/office/drawing/2014/main" id="{065D4343-BEB8-45B2-BF4F-5D465D43248B}"/>
                </a:ext>
              </a:extLst>
            </p:cNvPr>
            <p:cNvGrpSpPr/>
            <p:nvPr/>
          </p:nvGrpSpPr>
          <p:grpSpPr>
            <a:xfrm>
              <a:off x="712261" y="1375441"/>
              <a:ext cx="5072008" cy="2942224"/>
              <a:chOff x="712261" y="1462884"/>
              <a:chExt cx="5072008" cy="2854951"/>
            </a:xfrm>
          </p:grpSpPr>
          <p:sp>
            <p:nvSpPr>
              <p:cNvPr id="17" name="Freeform 177">
                <a:extLst>
                  <a:ext uri="{FF2B5EF4-FFF2-40B4-BE49-F238E27FC236}">
                    <a16:creationId xmlns:a16="http://schemas.microsoft.com/office/drawing/2014/main" id="{1BB53E07-D43E-4E31-B27B-91CBAC382175}"/>
                  </a:ext>
                </a:extLst>
              </p:cNvPr>
              <p:cNvSpPr>
                <a:spLocks/>
              </p:cNvSpPr>
              <p:nvPr/>
            </p:nvSpPr>
            <p:spPr bwMode="auto">
              <a:xfrm>
                <a:off x="1569456" y="1767567"/>
                <a:ext cx="4073525" cy="2085975"/>
              </a:xfrm>
              <a:custGeom>
                <a:avLst/>
                <a:gdLst>
                  <a:gd name="T0" fmla="*/ 0 w 2566"/>
                  <a:gd name="T1" fmla="*/ 0 h 1314"/>
                  <a:gd name="T2" fmla="*/ 0 w 2566"/>
                  <a:gd name="T3" fmla="*/ 1314 h 1314"/>
                  <a:gd name="T4" fmla="*/ 2566 w 2566"/>
                  <a:gd name="T5" fmla="*/ 1314 h 1314"/>
                </a:gdLst>
                <a:ahLst/>
                <a:cxnLst>
                  <a:cxn ang="0">
                    <a:pos x="T0" y="T1"/>
                  </a:cxn>
                  <a:cxn ang="0">
                    <a:pos x="T2" y="T3"/>
                  </a:cxn>
                  <a:cxn ang="0">
                    <a:pos x="T4" y="T5"/>
                  </a:cxn>
                </a:cxnLst>
                <a:rect l="0" t="0" r="r" b="b"/>
                <a:pathLst>
                  <a:path w="2566" h="1314">
                    <a:moveTo>
                      <a:pt x="0" y="0"/>
                    </a:moveTo>
                    <a:lnTo>
                      <a:pt x="0" y="1314"/>
                    </a:lnTo>
                    <a:lnTo>
                      <a:pt x="2566" y="1314"/>
                    </a:lnTo>
                  </a:path>
                </a:pathLst>
              </a:custGeom>
              <a:noFill/>
              <a:ln w="11113" cap="flat">
                <a:solidFill>
                  <a:srgbClr val="231F2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8" name="Line 178">
                <a:extLst>
                  <a:ext uri="{FF2B5EF4-FFF2-40B4-BE49-F238E27FC236}">
                    <a16:creationId xmlns:a16="http://schemas.microsoft.com/office/drawing/2014/main" id="{BAE892E3-8F38-4ACB-8205-20F66C656EF5}"/>
                  </a:ext>
                </a:extLst>
              </p:cNvPr>
              <p:cNvSpPr>
                <a:spLocks noChangeShapeType="1"/>
              </p:cNvSpPr>
              <p:nvPr/>
            </p:nvSpPr>
            <p:spPr bwMode="auto">
              <a:xfrm flipH="1">
                <a:off x="1523419" y="3853542"/>
                <a:ext cx="4286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9" name="Line 179">
                <a:extLst>
                  <a:ext uri="{FF2B5EF4-FFF2-40B4-BE49-F238E27FC236}">
                    <a16:creationId xmlns:a16="http://schemas.microsoft.com/office/drawing/2014/main" id="{AC9AE749-72D9-4545-BFD4-B79D06F4CE14}"/>
                  </a:ext>
                </a:extLst>
              </p:cNvPr>
              <p:cNvSpPr>
                <a:spLocks noChangeShapeType="1"/>
              </p:cNvSpPr>
              <p:nvPr/>
            </p:nvSpPr>
            <p:spPr bwMode="auto">
              <a:xfrm flipH="1">
                <a:off x="1523419" y="3340779"/>
                <a:ext cx="4286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0" name="Line 180">
                <a:extLst>
                  <a:ext uri="{FF2B5EF4-FFF2-40B4-BE49-F238E27FC236}">
                    <a16:creationId xmlns:a16="http://schemas.microsoft.com/office/drawing/2014/main" id="{85541F20-AAD2-4D07-9361-D768EA01CE2F}"/>
                  </a:ext>
                </a:extLst>
              </p:cNvPr>
              <p:cNvSpPr>
                <a:spLocks noChangeShapeType="1"/>
              </p:cNvSpPr>
              <p:nvPr/>
            </p:nvSpPr>
            <p:spPr bwMode="auto">
              <a:xfrm flipH="1">
                <a:off x="1523419" y="2828017"/>
                <a:ext cx="4286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1" name="Line 181">
                <a:extLst>
                  <a:ext uri="{FF2B5EF4-FFF2-40B4-BE49-F238E27FC236}">
                    <a16:creationId xmlns:a16="http://schemas.microsoft.com/office/drawing/2014/main" id="{F35E38F7-A5B8-4F24-BFD5-F3D0FDB60739}"/>
                  </a:ext>
                </a:extLst>
              </p:cNvPr>
              <p:cNvSpPr>
                <a:spLocks noChangeShapeType="1"/>
              </p:cNvSpPr>
              <p:nvPr/>
            </p:nvSpPr>
            <p:spPr bwMode="auto">
              <a:xfrm flipH="1">
                <a:off x="1523419" y="2315254"/>
                <a:ext cx="4286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2" name="Line 182">
                <a:extLst>
                  <a:ext uri="{FF2B5EF4-FFF2-40B4-BE49-F238E27FC236}">
                    <a16:creationId xmlns:a16="http://schemas.microsoft.com/office/drawing/2014/main" id="{E8E9B09C-EE00-4854-B490-D5A8C04A6022}"/>
                  </a:ext>
                </a:extLst>
              </p:cNvPr>
              <p:cNvSpPr>
                <a:spLocks noChangeShapeType="1"/>
              </p:cNvSpPr>
              <p:nvPr/>
            </p:nvSpPr>
            <p:spPr bwMode="auto">
              <a:xfrm flipH="1">
                <a:off x="1523419" y="1802492"/>
                <a:ext cx="4286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3" name="Rectangle 183">
                <a:extLst>
                  <a:ext uri="{FF2B5EF4-FFF2-40B4-BE49-F238E27FC236}">
                    <a16:creationId xmlns:a16="http://schemas.microsoft.com/office/drawing/2014/main" id="{5146FA5A-A71E-4D13-9E31-1C1F28AD4474}"/>
                  </a:ext>
                </a:extLst>
              </p:cNvPr>
              <p:cNvSpPr>
                <a:spLocks noChangeArrowheads="1"/>
              </p:cNvSpPr>
              <p:nvPr/>
            </p:nvSpPr>
            <p:spPr bwMode="auto">
              <a:xfrm rot="16200000">
                <a:off x="-109949" y="2530875"/>
                <a:ext cx="21060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000" b="1" i="0" u="none" strike="noStrike" kern="1200" cap="none" spc="0" normalizeH="0" baseline="0" noProof="0" dirty="0">
                    <a:ln>
                      <a:noFill/>
                    </a:ln>
                    <a:solidFill>
                      <a:srgbClr val="231F20"/>
                    </a:solidFill>
                    <a:effectLst/>
                    <a:uLnTx/>
                    <a:uFillTx/>
                    <a:latin typeface="Century Gothic" panose="020B0502020202020204" pitchFamily="34" charset="0"/>
                  </a:rPr>
                  <a:t>Composite of CV Death, MI, Stroke,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000" b="1" i="0" u="none" strike="noStrike" kern="1200" cap="none" spc="0" normalizeH="0" baseline="0" noProof="0" dirty="0">
                    <a:ln>
                      <a:noFill/>
                    </a:ln>
                    <a:solidFill>
                      <a:srgbClr val="231F20"/>
                    </a:solidFill>
                    <a:effectLst/>
                    <a:uLnTx/>
                    <a:uFillTx/>
                    <a:latin typeface="Century Gothic" panose="020B0502020202020204" pitchFamily="34" charset="0"/>
                  </a:rPr>
                  <a:t> Hospital Admission for UA,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1000" b="1" dirty="0">
                    <a:solidFill>
                      <a:srgbClr val="231F20"/>
                    </a:solidFill>
                    <a:latin typeface="Century Gothic" panose="020B0502020202020204" pitchFamily="34" charset="0"/>
                  </a:rPr>
                  <a:t>o</a:t>
                </a:r>
                <a:r>
                  <a:rPr kumimoji="0" lang="en-US" altLang="en-US" sz="1000" b="1" i="0" u="none" strike="noStrike" kern="1200" cap="none" spc="0" normalizeH="0" baseline="0" noProof="0" dirty="0">
                    <a:ln>
                      <a:noFill/>
                    </a:ln>
                    <a:solidFill>
                      <a:srgbClr val="231F20"/>
                    </a:solidFill>
                    <a:effectLst/>
                    <a:uLnTx/>
                    <a:uFillTx/>
                    <a:latin typeface="Century Gothic" panose="020B0502020202020204" pitchFamily="34" charset="0"/>
                  </a:rPr>
                  <a:t>r Coronary Revascularization (%)</a:t>
                </a:r>
              </a:p>
            </p:txBody>
          </p:sp>
          <p:sp>
            <p:nvSpPr>
              <p:cNvPr id="24" name="Rectangle 184">
                <a:extLst>
                  <a:ext uri="{FF2B5EF4-FFF2-40B4-BE49-F238E27FC236}">
                    <a16:creationId xmlns:a16="http://schemas.microsoft.com/office/drawing/2014/main" id="{0D44B7C1-F7E7-4A95-9BCF-C2CDB9697E93}"/>
                  </a:ext>
                </a:extLst>
              </p:cNvPr>
              <p:cNvSpPr>
                <a:spLocks noChangeArrowheads="1"/>
              </p:cNvSpPr>
              <p:nvPr/>
            </p:nvSpPr>
            <p:spPr bwMode="auto">
              <a:xfrm>
                <a:off x="1382131" y="3770992"/>
                <a:ext cx="777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5" name="Rectangle 185">
                <a:extLst>
                  <a:ext uri="{FF2B5EF4-FFF2-40B4-BE49-F238E27FC236}">
                    <a16:creationId xmlns:a16="http://schemas.microsoft.com/office/drawing/2014/main" id="{5B420C20-77FB-43C4-93AB-FEED04B8D5ED}"/>
                  </a:ext>
                </a:extLst>
              </p:cNvPr>
              <p:cNvSpPr>
                <a:spLocks noChangeArrowheads="1"/>
              </p:cNvSpPr>
              <p:nvPr/>
            </p:nvSpPr>
            <p:spPr bwMode="auto">
              <a:xfrm>
                <a:off x="1382131" y="3253467"/>
                <a:ext cx="777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5</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6" name="Rectangle 186">
                <a:extLst>
                  <a:ext uri="{FF2B5EF4-FFF2-40B4-BE49-F238E27FC236}">
                    <a16:creationId xmlns:a16="http://schemas.microsoft.com/office/drawing/2014/main" id="{780A5405-5EB0-4707-A7A9-0B69CD918D4D}"/>
                  </a:ext>
                </a:extLst>
              </p:cNvPr>
              <p:cNvSpPr>
                <a:spLocks noChangeArrowheads="1"/>
              </p:cNvSpPr>
              <p:nvPr/>
            </p:nvSpPr>
            <p:spPr bwMode="auto">
              <a:xfrm>
                <a:off x="1302756" y="2742292"/>
                <a:ext cx="15716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7" name="Rectangle 187">
                <a:extLst>
                  <a:ext uri="{FF2B5EF4-FFF2-40B4-BE49-F238E27FC236}">
                    <a16:creationId xmlns:a16="http://schemas.microsoft.com/office/drawing/2014/main" id="{3C06542C-758A-44AB-9609-CE210697D4C3}"/>
                  </a:ext>
                </a:extLst>
              </p:cNvPr>
              <p:cNvSpPr>
                <a:spLocks noChangeArrowheads="1"/>
              </p:cNvSpPr>
              <p:nvPr/>
            </p:nvSpPr>
            <p:spPr bwMode="auto">
              <a:xfrm>
                <a:off x="1302756" y="2224767"/>
                <a:ext cx="15716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15</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8" name="Rectangle 188">
                <a:extLst>
                  <a:ext uri="{FF2B5EF4-FFF2-40B4-BE49-F238E27FC236}">
                    <a16:creationId xmlns:a16="http://schemas.microsoft.com/office/drawing/2014/main" id="{4D12BF75-2FB9-4CB3-93CD-42A09352D147}"/>
                  </a:ext>
                </a:extLst>
              </p:cNvPr>
              <p:cNvSpPr>
                <a:spLocks noChangeArrowheads="1"/>
              </p:cNvSpPr>
              <p:nvPr/>
            </p:nvSpPr>
            <p:spPr bwMode="auto">
              <a:xfrm>
                <a:off x="1302756" y="1708829"/>
                <a:ext cx="15716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30" name="Line 190">
                <a:extLst>
                  <a:ext uri="{FF2B5EF4-FFF2-40B4-BE49-F238E27FC236}">
                    <a16:creationId xmlns:a16="http://schemas.microsoft.com/office/drawing/2014/main" id="{91B51974-202F-4845-B91E-03FFBDD91B46}"/>
                  </a:ext>
                </a:extLst>
              </p:cNvPr>
              <p:cNvSpPr>
                <a:spLocks noChangeShapeType="1"/>
              </p:cNvSpPr>
              <p:nvPr/>
            </p:nvSpPr>
            <p:spPr bwMode="auto">
              <a:xfrm>
                <a:off x="1569456" y="3856717"/>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31" name="Line 191">
                <a:extLst>
                  <a:ext uri="{FF2B5EF4-FFF2-40B4-BE49-F238E27FC236}">
                    <a16:creationId xmlns:a16="http://schemas.microsoft.com/office/drawing/2014/main" id="{07441F88-59B8-4BF7-BA41-EB9F413AABAB}"/>
                  </a:ext>
                </a:extLst>
              </p:cNvPr>
              <p:cNvSpPr>
                <a:spLocks noChangeShapeType="1"/>
              </p:cNvSpPr>
              <p:nvPr/>
            </p:nvSpPr>
            <p:spPr bwMode="auto">
              <a:xfrm>
                <a:off x="2247319" y="3856717"/>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32" name="Line 192">
                <a:extLst>
                  <a:ext uri="{FF2B5EF4-FFF2-40B4-BE49-F238E27FC236}">
                    <a16:creationId xmlns:a16="http://schemas.microsoft.com/office/drawing/2014/main" id="{CF829251-91A4-4EDD-95CD-8B52607FCDBB}"/>
                  </a:ext>
                </a:extLst>
              </p:cNvPr>
              <p:cNvSpPr>
                <a:spLocks noChangeShapeType="1"/>
              </p:cNvSpPr>
              <p:nvPr/>
            </p:nvSpPr>
            <p:spPr bwMode="auto">
              <a:xfrm>
                <a:off x="2926769" y="3856717"/>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33" name="Line 193">
                <a:extLst>
                  <a:ext uri="{FF2B5EF4-FFF2-40B4-BE49-F238E27FC236}">
                    <a16:creationId xmlns:a16="http://schemas.microsoft.com/office/drawing/2014/main" id="{A95AEA09-4990-40C8-98F8-748C478C51B0}"/>
                  </a:ext>
                </a:extLst>
              </p:cNvPr>
              <p:cNvSpPr>
                <a:spLocks noChangeShapeType="1"/>
              </p:cNvSpPr>
              <p:nvPr/>
            </p:nvSpPr>
            <p:spPr bwMode="auto">
              <a:xfrm>
                <a:off x="3604631" y="3856717"/>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34" name="Line 194">
                <a:extLst>
                  <a:ext uri="{FF2B5EF4-FFF2-40B4-BE49-F238E27FC236}">
                    <a16:creationId xmlns:a16="http://schemas.microsoft.com/office/drawing/2014/main" id="{B8186216-0903-40D2-9951-07BCCA765745}"/>
                  </a:ext>
                </a:extLst>
              </p:cNvPr>
              <p:cNvSpPr>
                <a:spLocks noChangeShapeType="1"/>
              </p:cNvSpPr>
              <p:nvPr/>
            </p:nvSpPr>
            <p:spPr bwMode="auto">
              <a:xfrm>
                <a:off x="4282494" y="3856717"/>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35" name="Line 195">
                <a:extLst>
                  <a:ext uri="{FF2B5EF4-FFF2-40B4-BE49-F238E27FC236}">
                    <a16:creationId xmlns:a16="http://schemas.microsoft.com/office/drawing/2014/main" id="{C492F94B-EB53-43E8-9EF1-1C7619900ACF}"/>
                  </a:ext>
                </a:extLst>
              </p:cNvPr>
              <p:cNvSpPr>
                <a:spLocks noChangeShapeType="1"/>
              </p:cNvSpPr>
              <p:nvPr/>
            </p:nvSpPr>
            <p:spPr bwMode="auto">
              <a:xfrm>
                <a:off x="4961944" y="3856717"/>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37" name="Rectangle 197">
                <a:extLst>
                  <a:ext uri="{FF2B5EF4-FFF2-40B4-BE49-F238E27FC236}">
                    <a16:creationId xmlns:a16="http://schemas.microsoft.com/office/drawing/2014/main" id="{434F6B74-7A81-4D1F-A0CD-31DE4063B0A3}"/>
                  </a:ext>
                </a:extLst>
              </p:cNvPr>
              <p:cNvSpPr>
                <a:spLocks noChangeArrowheads="1"/>
              </p:cNvSpPr>
              <p:nvPr/>
            </p:nvSpPr>
            <p:spPr bwMode="auto">
              <a:xfrm>
                <a:off x="3056944" y="4153579"/>
                <a:ext cx="336631" cy="164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1" i="0" u="none" strike="noStrike" kern="1200" cap="none" spc="0" normalizeH="0" baseline="0" noProof="0" dirty="0">
                    <a:ln>
                      <a:noFill/>
                    </a:ln>
                    <a:solidFill>
                      <a:srgbClr val="231F20"/>
                    </a:solidFill>
                    <a:effectLst/>
                    <a:uLnTx/>
                    <a:uFillTx/>
                    <a:latin typeface="Century Gothic" panose="020B0502020202020204" pitchFamily="34" charset="0"/>
                  </a:rPr>
                  <a:t>Days</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38" name="Rectangle 198">
                <a:extLst>
                  <a:ext uri="{FF2B5EF4-FFF2-40B4-BE49-F238E27FC236}">
                    <a16:creationId xmlns:a16="http://schemas.microsoft.com/office/drawing/2014/main" id="{E40E4C11-20E0-409D-9962-273B69584D0A}"/>
                  </a:ext>
                </a:extLst>
              </p:cNvPr>
              <p:cNvSpPr>
                <a:spLocks noChangeArrowheads="1"/>
              </p:cNvSpPr>
              <p:nvPr/>
            </p:nvSpPr>
            <p:spPr bwMode="auto">
              <a:xfrm>
                <a:off x="2966620" y="1462884"/>
                <a:ext cx="1006686" cy="179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effectLst/>
                    <a:uLnTx/>
                    <a:uFillTx/>
                    <a:latin typeface="Century Gothic" panose="020B0502020202020204" pitchFamily="34" charset="0"/>
                  </a:rPr>
                  <a:t>5-Point MACE</a:t>
                </a:r>
                <a:endParaRPr kumimoji="0" lang="en-US" altLang="en-US" sz="1200" b="0" i="0" u="none" strike="noStrike" kern="1200" cap="none" spc="0" normalizeH="0" baseline="0" noProof="0" dirty="0">
                  <a:ln>
                    <a:noFill/>
                  </a:ln>
                  <a:effectLst/>
                  <a:uLnTx/>
                  <a:uFillTx/>
                  <a:latin typeface="Century Gothic" panose="020B0502020202020204" pitchFamily="34" charset="0"/>
                </a:endParaRPr>
              </a:p>
            </p:txBody>
          </p:sp>
          <p:sp>
            <p:nvSpPr>
              <p:cNvPr id="39" name="Rectangle 199">
                <a:extLst>
                  <a:ext uri="{FF2B5EF4-FFF2-40B4-BE49-F238E27FC236}">
                    <a16:creationId xmlns:a16="http://schemas.microsoft.com/office/drawing/2014/main" id="{3B4974D4-497E-4AEC-ABA5-61F05E88085D}"/>
                  </a:ext>
                </a:extLst>
              </p:cNvPr>
              <p:cNvSpPr>
                <a:spLocks noChangeArrowheads="1"/>
              </p:cNvSpPr>
              <p:nvPr/>
            </p:nvSpPr>
            <p:spPr bwMode="auto">
              <a:xfrm>
                <a:off x="1702806" y="1864404"/>
                <a:ext cx="1742465" cy="164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Adjusted HR, 1.45; 95% CI,</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0" name="Rectangle 200">
                <a:extLst>
                  <a:ext uri="{FF2B5EF4-FFF2-40B4-BE49-F238E27FC236}">
                    <a16:creationId xmlns:a16="http://schemas.microsoft.com/office/drawing/2014/main" id="{4083E3B6-E380-4459-84F9-102A726C1F61}"/>
                  </a:ext>
                </a:extLst>
              </p:cNvPr>
              <p:cNvSpPr>
                <a:spLocks noChangeArrowheads="1"/>
              </p:cNvSpPr>
              <p:nvPr/>
            </p:nvSpPr>
            <p:spPr bwMode="auto">
              <a:xfrm>
                <a:off x="1702806" y="2037442"/>
                <a:ext cx="63341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1.29-1.64,</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1" name="Rectangle 201">
                <a:extLst>
                  <a:ext uri="{FF2B5EF4-FFF2-40B4-BE49-F238E27FC236}">
                    <a16:creationId xmlns:a16="http://schemas.microsoft.com/office/drawing/2014/main" id="{6496B78E-7B12-4C74-8E35-B4FF391885E1}"/>
                  </a:ext>
                </a:extLst>
              </p:cNvPr>
              <p:cNvSpPr>
                <a:spLocks noChangeArrowheads="1"/>
              </p:cNvSpPr>
              <p:nvPr/>
            </p:nvSpPr>
            <p:spPr bwMode="auto">
              <a:xfrm>
                <a:off x="2391781" y="2037442"/>
                <a:ext cx="83356" cy="164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1" u="none" strike="noStrike" kern="1200" cap="none" spc="0" normalizeH="0" baseline="0" noProof="0" dirty="0">
                    <a:ln>
                      <a:noFill/>
                    </a:ln>
                    <a:solidFill>
                      <a:srgbClr val="231F20"/>
                    </a:solidFill>
                    <a:effectLst/>
                    <a:uLnTx/>
                    <a:uFillTx/>
                    <a:latin typeface="Century Gothic" panose="020B0502020202020204" pitchFamily="34" charset="0"/>
                  </a:rPr>
                  <a:t>P</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2" name="Rectangle 202">
                <a:extLst>
                  <a:ext uri="{FF2B5EF4-FFF2-40B4-BE49-F238E27FC236}">
                    <a16:creationId xmlns:a16="http://schemas.microsoft.com/office/drawing/2014/main" id="{CC2477F9-A181-486D-A1AC-F64AF86A7D57}"/>
                  </a:ext>
                </a:extLst>
              </p:cNvPr>
              <p:cNvSpPr>
                <a:spLocks noChangeArrowheads="1"/>
              </p:cNvSpPr>
              <p:nvPr/>
            </p:nvSpPr>
            <p:spPr bwMode="auto">
              <a:xfrm>
                <a:off x="2485444" y="2037442"/>
                <a:ext cx="51117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 &lt; 0.001</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3" name="Rectangle 203">
                <a:extLst>
                  <a:ext uri="{FF2B5EF4-FFF2-40B4-BE49-F238E27FC236}">
                    <a16:creationId xmlns:a16="http://schemas.microsoft.com/office/drawing/2014/main" id="{72C68FF8-71AF-40FA-BF0A-12C105F5FADD}"/>
                  </a:ext>
                </a:extLst>
              </p:cNvPr>
              <p:cNvSpPr>
                <a:spLocks noChangeArrowheads="1"/>
              </p:cNvSpPr>
              <p:nvPr/>
            </p:nvSpPr>
            <p:spPr bwMode="auto">
              <a:xfrm>
                <a:off x="4449181" y="2062842"/>
                <a:ext cx="694101" cy="164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Recent MI</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4" name="Rectangle 204">
                <a:extLst>
                  <a:ext uri="{FF2B5EF4-FFF2-40B4-BE49-F238E27FC236}">
                    <a16:creationId xmlns:a16="http://schemas.microsoft.com/office/drawing/2014/main" id="{9F12C72A-37E1-49B5-9562-B0B2F50C8436}"/>
                  </a:ext>
                </a:extLst>
              </p:cNvPr>
              <p:cNvSpPr>
                <a:spLocks noChangeArrowheads="1"/>
              </p:cNvSpPr>
              <p:nvPr/>
            </p:nvSpPr>
            <p:spPr bwMode="auto">
              <a:xfrm>
                <a:off x="5001631" y="2672442"/>
                <a:ext cx="742191" cy="164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Remote MI</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5" name="Rectangle 205">
                <a:extLst>
                  <a:ext uri="{FF2B5EF4-FFF2-40B4-BE49-F238E27FC236}">
                    <a16:creationId xmlns:a16="http://schemas.microsoft.com/office/drawing/2014/main" id="{AB07696C-5A59-4513-8046-8B0DC5174C66}"/>
                  </a:ext>
                </a:extLst>
              </p:cNvPr>
              <p:cNvSpPr>
                <a:spLocks noChangeArrowheads="1"/>
              </p:cNvSpPr>
              <p:nvPr/>
            </p:nvSpPr>
            <p:spPr bwMode="auto">
              <a:xfrm>
                <a:off x="1544056" y="3932917"/>
                <a:ext cx="777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6" name="Rectangle 206">
                <a:extLst>
                  <a:ext uri="{FF2B5EF4-FFF2-40B4-BE49-F238E27FC236}">
                    <a16:creationId xmlns:a16="http://schemas.microsoft.com/office/drawing/2014/main" id="{C14413B8-F1E3-4553-BD3E-51912D3FF728}"/>
                  </a:ext>
                </a:extLst>
              </p:cNvPr>
              <p:cNvSpPr>
                <a:spLocks noChangeArrowheads="1"/>
              </p:cNvSpPr>
              <p:nvPr/>
            </p:nvSpPr>
            <p:spPr bwMode="auto">
              <a:xfrm>
                <a:off x="2121906" y="3932917"/>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180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7" name="Rectangle 207">
                <a:extLst>
                  <a:ext uri="{FF2B5EF4-FFF2-40B4-BE49-F238E27FC236}">
                    <a16:creationId xmlns:a16="http://schemas.microsoft.com/office/drawing/2014/main" id="{33249962-122A-4D60-8EF5-043392839825}"/>
                  </a:ext>
                </a:extLst>
              </p:cNvPr>
              <p:cNvSpPr>
                <a:spLocks noChangeArrowheads="1"/>
              </p:cNvSpPr>
              <p:nvPr/>
            </p:nvSpPr>
            <p:spPr bwMode="auto">
              <a:xfrm>
                <a:off x="2788656" y="3932917"/>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360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8" name="Rectangle 208">
                <a:extLst>
                  <a:ext uri="{FF2B5EF4-FFF2-40B4-BE49-F238E27FC236}">
                    <a16:creationId xmlns:a16="http://schemas.microsoft.com/office/drawing/2014/main" id="{BAE86AC9-0710-4A4F-BF74-2A4A73D5F0FE}"/>
                  </a:ext>
                </a:extLst>
              </p:cNvPr>
              <p:cNvSpPr>
                <a:spLocks noChangeArrowheads="1"/>
              </p:cNvSpPr>
              <p:nvPr/>
            </p:nvSpPr>
            <p:spPr bwMode="auto">
              <a:xfrm>
                <a:off x="3471281" y="3932917"/>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540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9" name="Rectangle 209">
                <a:extLst>
                  <a:ext uri="{FF2B5EF4-FFF2-40B4-BE49-F238E27FC236}">
                    <a16:creationId xmlns:a16="http://schemas.microsoft.com/office/drawing/2014/main" id="{3DB99160-1772-4E65-8081-D0A1FE9CC831}"/>
                  </a:ext>
                </a:extLst>
              </p:cNvPr>
              <p:cNvSpPr>
                <a:spLocks noChangeArrowheads="1"/>
              </p:cNvSpPr>
              <p:nvPr/>
            </p:nvSpPr>
            <p:spPr bwMode="auto">
              <a:xfrm>
                <a:off x="4153906" y="3932917"/>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720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0" name="Rectangle 210">
                <a:extLst>
                  <a:ext uri="{FF2B5EF4-FFF2-40B4-BE49-F238E27FC236}">
                    <a16:creationId xmlns:a16="http://schemas.microsoft.com/office/drawing/2014/main" id="{FC492A0E-09C2-4D18-8C6A-EEF635D9F5F5}"/>
                  </a:ext>
                </a:extLst>
              </p:cNvPr>
              <p:cNvSpPr>
                <a:spLocks noChangeArrowheads="1"/>
              </p:cNvSpPr>
              <p:nvPr/>
            </p:nvSpPr>
            <p:spPr bwMode="auto">
              <a:xfrm>
                <a:off x="4831769" y="3932917"/>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900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1" name="Rectangle 211">
                <a:extLst>
                  <a:ext uri="{FF2B5EF4-FFF2-40B4-BE49-F238E27FC236}">
                    <a16:creationId xmlns:a16="http://schemas.microsoft.com/office/drawing/2014/main" id="{80FDF572-0E6A-430C-AFC3-1F4BC6DB5AE4}"/>
                  </a:ext>
                </a:extLst>
              </p:cNvPr>
              <p:cNvSpPr>
                <a:spLocks noChangeArrowheads="1"/>
              </p:cNvSpPr>
              <p:nvPr/>
            </p:nvSpPr>
            <p:spPr bwMode="auto">
              <a:xfrm>
                <a:off x="5469944" y="3932917"/>
                <a:ext cx="3143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1080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9" name="Freeform 229">
                <a:extLst>
                  <a:ext uri="{FF2B5EF4-FFF2-40B4-BE49-F238E27FC236}">
                    <a16:creationId xmlns:a16="http://schemas.microsoft.com/office/drawing/2014/main" id="{EC7A4F5C-7A88-4DE4-9F76-0B2D5FEC2A28}"/>
                  </a:ext>
                </a:extLst>
              </p:cNvPr>
              <p:cNvSpPr>
                <a:spLocks/>
              </p:cNvSpPr>
              <p:nvPr/>
            </p:nvSpPr>
            <p:spPr bwMode="auto">
              <a:xfrm>
                <a:off x="1580569" y="2124754"/>
                <a:ext cx="4062413" cy="1717675"/>
              </a:xfrm>
              <a:custGeom>
                <a:avLst/>
                <a:gdLst>
                  <a:gd name="T0" fmla="*/ 2509 w 2559"/>
                  <a:gd name="T1" fmla="*/ 29 h 1082"/>
                  <a:gd name="T2" fmla="*/ 2366 w 2559"/>
                  <a:gd name="T3" fmla="*/ 57 h 1082"/>
                  <a:gd name="T4" fmla="*/ 2282 w 2559"/>
                  <a:gd name="T5" fmla="*/ 91 h 1082"/>
                  <a:gd name="T6" fmla="*/ 2166 w 2559"/>
                  <a:gd name="T7" fmla="*/ 107 h 1082"/>
                  <a:gd name="T8" fmla="*/ 2128 w 2559"/>
                  <a:gd name="T9" fmla="*/ 127 h 1082"/>
                  <a:gd name="T10" fmla="*/ 2050 w 2559"/>
                  <a:gd name="T11" fmla="*/ 143 h 1082"/>
                  <a:gd name="T12" fmla="*/ 2005 w 2559"/>
                  <a:gd name="T13" fmla="*/ 166 h 1082"/>
                  <a:gd name="T14" fmla="*/ 1964 w 2559"/>
                  <a:gd name="T15" fmla="*/ 180 h 1082"/>
                  <a:gd name="T16" fmla="*/ 1893 w 2559"/>
                  <a:gd name="T17" fmla="*/ 198 h 1082"/>
                  <a:gd name="T18" fmla="*/ 1793 w 2559"/>
                  <a:gd name="T19" fmla="*/ 209 h 1082"/>
                  <a:gd name="T20" fmla="*/ 1766 w 2559"/>
                  <a:gd name="T21" fmla="*/ 230 h 1082"/>
                  <a:gd name="T22" fmla="*/ 1725 w 2559"/>
                  <a:gd name="T23" fmla="*/ 241 h 1082"/>
                  <a:gd name="T24" fmla="*/ 1700 w 2559"/>
                  <a:gd name="T25" fmla="*/ 266 h 1082"/>
                  <a:gd name="T26" fmla="*/ 1650 w 2559"/>
                  <a:gd name="T27" fmla="*/ 280 h 1082"/>
                  <a:gd name="T28" fmla="*/ 1612 w 2559"/>
                  <a:gd name="T29" fmla="*/ 298 h 1082"/>
                  <a:gd name="T30" fmla="*/ 1580 w 2559"/>
                  <a:gd name="T31" fmla="*/ 309 h 1082"/>
                  <a:gd name="T32" fmla="*/ 1562 w 2559"/>
                  <a:gd name="T33" fmla="*/ 330 h 1082"/>
                  <a:gd name="T34" fmla="*/ 1473 w 2559"/>
                  <a:gd name="T35" fmla="*/ 343 h 1082"/>
                  <a:gd name="T36" fmla="*/ 1407 w 2559"/>
                  <a:gd name="T37" fmla="*/ 364 h 1082"/>
                  <a:gd name="T38" fmla="*/ 1348 w 2559"/>
                  <a:gd name="T39" fmla="*/ 375 h 1082"/>
                  <a:gd name="T40" fmla="*/ 1302 w 2559"/>
                  <a:gd name="T41" fmla="*/ 393 h 1082"/>
                  <a:gd name="T42" fmla="*/ 1255 w 2559"/>
                  <a:gd name="T43" fmla="*/ 405 h 1082"/>
                  <a:gd name="T44" fmla="*/ 1209 w 2559"/>
                  <a:gd name="T45" fmla="*/ 423 h 1082"/>
                  <a:gd name="T46" fmla="*/ 1139 w 2559"/>
                  <a:gd name="T47" fmla="*/ 439 h 1082"/>
                  <a:gd name="T48" fmla="*/ 1098 w 2559"/>
                  <a:gd name="T49" fmla="*/ 455 h 1082"/>
                  <a:gd name="T50" fmla="*/ 1052 w 2559"/>
                  <a:gd name="T51" fmla="*/ 468 h 1082"/>
                  <a:gd name="T52" fmla="*/ 1025 w 2559"/>
                  <a:gd name="T53" fmla="*/ 486 h 1082"/>
                  <a:gd name="T54" fmla="*/ 980 w 2559"/>
                  <a:gd name="T55" fmla="*/ 500 h 1082"/>
                  <a:gd name="T56" fmla="*/ 916 w 2559"/>
                  <a:gd name="T57" fmla="*/ 516 h 1082"/>
                  <a:gd name="T58" fmla="*/ 884 w 2559"/>
                  <a:gd name="T59" fmla="*/ 530 h 1082"/>
                  <a:gd name="T60" fmla="*/ 843 w 2559"/>
                  <a:gd name="T61" fmla="*/ 548 h 1082"/>
                  <a:gd name="T62" fmla="*/ 793 w 2559"/>
                  <a:gd name="T63" fmla="*/ 562 h 1082"/>
                  <a:gd name="T64" fmla="*/ 766 w 2559"/>
                  <a:gd name="T65" fmla="*/ 580 h 1082"/>
                  <a:gd name="T66" fmla="*/ 743 w 2559"/>
                  <a:gd name="T67" fmla="*/ 591 h 1082"/>
                  <a:gd name="T68" fmla="*/ 718 w 2559"/>
                  <a:gd name="T69" fmla="*/ 612 h 1082"/>
                  <a:gd name="T70" fmla="*/ 695 w 2559"/>
                  <a:gd name="T71" fmla="*/ 625 h 1082"/>
                  <a:gd name="T72" fmla="*/ 677 w 2559"/>
                  <a:gd name="T73" fmla="*/ 643 h 1082"/>
                  <a:gd name="T74" fmla="*/ 639 w 2559"/>
                  <a:gd name="T75" fmla="*/ 655 h 1082"/>
                  <a:gd name="T76" fmla="*/ 620 w 2559"/>
                  <a:gd name="T77" fmla="*/ 671 h 1082"/>
                  <a:gd name="T78" fmla="*/ 582 w 2559"/>
                  <a:gd name="T79" fmla="*/ 691 h 1082"/>
                  <a:gd name="T80" fmla="*/ 552 w 2559"/>
                  <a:gd name="T81" fmla="*/ 712 h 1082"/>
                  <a:gd name="T82" fmla="*/ 527 w 2559"/>
                  <a:gd name="T83" fmla="*/ 723 h 1082"/>
                  <a:gd name="T84" fmla="*/ 498 w 2559"/>
                  <a:gd name="T85" fmla="*/ 741 h 1082"/>
                  <a:gd name="T86" fmla="*/ 470 w 2559"/>
                  <a:gd name="T87" fmla="*/ 759 h 1082"/>
                  <a:gd name="T88" fmla="*/ 450 w 2559"/>
                  <a:gd name="T89" fmla="*/ 778 h 1082"/>
                  <a:gd name="T90" fmla="*/ 423 w 2559"/>
                  <a:gd name="T91" fmla="*/ 793 h 1082"/>
                  <a:gd name="T92" fmla="*/ 402 w 2559"/>
                  <a:gd name="T93" fmla="*/ 814 h 1082"/>
                  <a:gd name="T94" fmla="*/ 375 w 2559"/>
                  <a:gd name="T95" fmla="*/ 825 h 1082"/>
                  <a:gd name="T96" fmla="*/ 355 w 2559"/>
                  <a:gd name="T97" fmla="*/ 844 h 1082"/>
                  <a:gd name="T98" fmla="*/ 327 w 2559"/>
                  <a:gd name="T99" fmla="*/ 857 h 1082"/>
                  <a:gd name="T100" fmla="*/ 311 w 2559"/>
                  <a:gd name="T101" fmla="*/ 873 h 1082"/>
                  <a:gd name="T102" fmla="*/ 284 w 2559"/>
                  <a:gd name="T103" fmla="*/ 887 h 1082"/>
                  <a:gd name="T104" fmla="*/ 268 w 2559"/>
                  <a:gd name="T105" fmla="*/ 903 h 1082"/>
                  <a:gd name="T106" fmla="*/ 232 w 2559"/>
                  <a:gd name="T107" fmla="*/ 923 h 1082"/>
                  <a:gd name="T108" fmla="*/ 209 w 2559"/>
                  <a:gd name="T109" fmla="*/ 944 h 1082"/>
                  <a:gd name="T110" fmla="*/ 179 w 2559"/>
                  <a:gd name="T111" fmla="*/ 957 h 1082"/>
                  <a:gd name="T112" fmla="*/ 157 w 2559"/>
                  <a:gd name="T113" fmla="*/ 973 h 1082"/>
                  <a:gd name="T114" fmla="*/ 120 w 2559"/>
                  <a:gd name="T115" fmla="*/ 987 h 1082"/>
                  <a:gd name="T116" fmla="*/ 104 w 2559"/>
                  <a:gd name="T117" fmla="*/ 1007 h 1082"/>
                  <a:gd name="T118" fmla="*/ 79 w 2559"/>
                  <a:gd name="T119" fmla="*/ 1028 h 1082"/>
                  <a:gd name="T120" fmla="*/ 59 w 2559"/>
                  <a:gd name="T121" fmla="*/ 1050 h 1082"/>
                  <a:gd name="T122" fmla="*/ 39 w 2559"/>
                  <a:gd name="T123" fmla="*/ 1064 h 1082"/>
                  <a:gd name="T124" fmla="*/ 23 w 2559"/>
                  <a:gd name="T125" fmla="*/ 1082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9" h="1082">
                    <a:moveTo>
                      <a:pt x="2559" y="0"/>
                    </a:moveTo>
                    <a:lnTo>
                      <a:pt x="2525" y="0"/>
                    </a:lnTo>
                    <a:lnTo>
                      <a:pt x="2525" y="18"/>
                    </a:lnTo>
                    <a:lnTo>
                      <a:pt x="2509" y="18"/>
                    </a:lnTo>
                    <a:lnTo>
                      <a:pt x="2509" y="29"/>
                    </a:lnTo>
                    <a:lnTo>
                      <a:pt x="2448" y="29"/>
                    </a:lnTo>
                    <a:lnTo>
                      <a:pt x="2448" y="45"/>
                    </a:lnTo>
                    <a:lnTo>
                      <a:pt x="2396" y="45"/>
                    </a:lnTo>
                    <a:lnTo>
                      <a:pt x="2396" y="57"/>
                    </a:lnTo>
                    <a:lnTo>
                      <a:pt x="2366" y="57"/>
                    </a:lnTo>
                    <a:lnTo>
                      <a:pt x="2366" y="64"/>
                    </a:lnTo>
                    <a:lnTo>
                      <a:pt x="2298" y="64"/>
                    </a:lnTo>
                    <a:lnTo>
                      <a:pt x="2298" y="82"/>
                    </a:lnTo>
                    <a:lnTo>
                      <a:pt x="2282" y="82"/>
                    </a:lnTo>
                    <a:lnTo>
                      <a:pt x="2282" y="91"/>
                    </a:lnTo>
                    <a:lnTo>
                      <a:pt x="2266" y="91"/>
                    </a:lnTo>
                    <a:lnTo>
                      <a:pt x="2266" y="98"/>
                    </a:lnTo>
                    <a:lnTo>
                      <a:pt x="2250" y="98"/>
                    </a:lnTo>
                    <a:lnTo>
                      <a:pt x="2250" y="107"/>
                    </a:lnTo>
                    <a:lnTo>
                      <a:pt x="2166" y="107"/>
                    </a:lnTo>
                    <a:lnTo>
                      <a:pt x="2166" y="116"/>
                    </a:lnTo>
                    <a:lnTo>
                      <a:pt x="2146" y="116"/>
                    </a:lnTo>
                    <a:lnTo>
                      <a:pt x="2146" y="120"/>
                    </a:lnTo>
                    <a:lnTo>
                      <a:pt x="2128" y="120"/>
                    </a:lnTo>
                    <a:lnTo>
                      <a:pt x="2128" y="127"/>
                    </a:lnTo>
                    <a:lnTo>
                      <a:pt x="2118" y="127"/>
                    </a:lnTo>
                    <a:lnTo>
                      <a:pt x="2118" y="136"/>
                    </a:lnTo>
                    <a:lnTo>
                      <a:pt x="2066" y="136"/>
                    </a:lnTo>
                    <a:lnTo>
                      <a:pt x="2066" y="143"/>
                    </a:lnTo>
                    <a:lnTo>
                      <a:pt x="2050" y="143"/>
                    </a:lnTo>
                    <a:lnTo>
                      <a:pt x="2050" y="154"/>
                    </a:lnTo>
                    <a:lnTo>
                      <a:pt x="2018" y="154"/>
                    </a:lnTo>
                    <a:lnTo>
                      <a:pt x="2018" y="161"/>
                    </a:lnTo>
                    <a:lnTo>
                      <a:pt x="2005" y="161"/>
                    </a:lnTo>
                    <a:lnTo>
                      <a:pt x="2005" y="166"/>
                    </a:lnTo>
                    <a:lnTo>
                      <a:pt x="1980" y="166"/>
                    </a:lnTo>
                    <a:lnTo>
                      <a:pt x="1980" y="173"/>
                    </a:lnTo>
                    <a:lnTo>
                      <a:pt x="1973" y="173"/>
                    </a:lnTo>
                    <a:lnTo>
                      <a:pt x="1973" y="180"/>
                    </a:lnTo>
                    <a:lnTo>
                      <a:pt x="1964" y="180"/>
                    </a:lnTo>
                    <a:lnTo>
                      <a:pt x="1964" y="186"/>
                    </a:lnTo>
                    <a:lnTo>
                      <a:pt x="1928" y="186"/>
                    </a:lnTo>
                    <a:lnTo>
                      <a:pt x="1928" y="193"/>
                    </a:lnTo>
                    <a:lnTo>
                      <a:pt x="1893" y="193"/>
                    </a:lnTo>
                    <a:lnTo>
                      <a:pt x="1893" y="198"/>
                    </a:lnTo>
                    <a:lnTo>
                      <a:pt x="1857" y="198"/>
                    </a:lnTo>
                    <a:lnTo>
                      <a:pt x="1857" y="205"/>
                    </a:lnTo>
                    <a:lnTo>
                      <a:pt x="1818" y="205"/>
                    </a:lnTo>
                    <a:lnTo>
                      <a:pt x="1818" y="209"/>
                    </a:lnTo>
                    <a:lnTo>
                      <a:pt x="1793" y="209"/>
                    </a:lnTo>
                    <a:lnTo>
                      <a:pt x="1793" y="216"/>
                    </a:lnTo>
                    <a:lnTo>
                      <a:pt x="1784" y="216"/>
                    </a:lnTo>
                    <a:lnTo>
                      <a:pt x="1784" y="225"/>
                    </a:lnTo>
                    <a:lnTo>
                      <a:pt x="1766" y="225"/>
                    </a:lnTo>
                    <a:lnTo>
                      <a:pt x="1766" y="230"/>
                    </a:lnTo>
                    <a:lnTo>
                      <a:pt x="1746" y="230"/>
                    </a:lnTo>
                    <a:lnTo>
                      <a:pt x="1746" y="234"/>
                    </a:lnTo>
                    <a:lnTo>
                      <a:pt x="1739" y="234"/>
                    </a:lnTo>
                    <a:lnTo>
                      <a:pt x="1739" y="241"/>
                    </a:lnTo>
                    <a:lnTo>
                      <a:pt x="1725" y="241"/>
                    </a:lnTo>
                    <a:lnTo>
                      <a:pt x="1725" y="248"/>
                    </a:lnTo>
                    <a:lnTo>
                      <a:pt x="1712" y="248"/>
                    </a:lnTo>
                    <a:lnTo>
                      <a:pt x="1712" y="257"/>
                    </a:lnTo>
                    <a:lnTo>
                      <a:pt x="1700" y="257"/>
                    </a:lnTo>
                    <a:lnTo>
                      <a:pt x="1700" y="266"/>
                    </a:lnTo>
                    <a:lnTo>
                      <a:pt x="1696" y="266"/>
                    </a:lnTo>
                    <a:lnTo>
                      <a:pt x="1696" y="273"/>
                    </a:lnTo>
                    <a:lnTo>
                      <a:pt x="1659" y="273"/>
                    </a:lnTo>
                    <a:lnTo>
                      <a:pt x="1659" y="280"/>
                    </a:lnTo>
                    <a:lnTo>
                      <a:pt x="1650" y="280"/>
                    </a:lnTo>
                    <a:lnTo>
                      <a:pt x="1650" y="286"/>
                    </a:lnTo>
                    <a:lnTo>
                      <a:pt x="1641" y="286"/>
                    </a:lnTo>
                    <a:lnTo>
                      <a:pt x="1641" y="293"/>
                    </a:lnTo>
                    <a:lnTo>
                      <a:pt x="1612" y="293"/>
                    </a:lnTo>
                    <a:lnTo>
                      <a:pt x="1612" y="298"/>
                    </a:lnTo>
                    <a:lnTo>
                      <a:pt x="1605" y="298"/>
                    </a:lnTo>
                    <a:lnTo>
                      <a:pt x="1605" y="305"/>
                    </a:lnTo>
                    <a:lnTo>
                      <a:pt x="1596" y="305"/>
                    </a:lnTo>
                    <a:lnTo>
                      <a:pt x="1596" y="309"/>
                    </a:lnTo>
                    <a:lnTo>
                      <a:pt x="1580" y="309"/>
                    </a:lnTo>
                    <a:lnTo>
                      <a:pt x="1580" y="318"/>
                    </a:lnTo>
                    <a:lnTo>
                      <a:pt x="1568" y="318"/>
                    </a:lnTo>
                    <a:lnTo>
                      <a:pt x="1568" y="323"/>
                    </a:lnTo>
                    <a:lnTo>
                      <a:pt x="1562" y="323"/>
                    </a:lnTo>
                    <a:lnTo>
                      <a:pt x="1562" y="330"/>
                    </a:lnTo>
                    <a:lnTo>
                      <a:pt x="1509" y="330"/>
                    </a:lnTo>
                    <a:lnTo>
                      <a:pt x="1509" y="336"/>
                    </a:lnTo>
                    <a:lnTo>
                      <a:pt x="1482" y="336"/>
                    </a:lnTo>
                    <a:lnTo>
                      <a:pt x="1482" y="343"/>
                    </a:lnTo>
                    <a:lnTo>
                      <a:pt x="1473" y="343"/>
                    </a:lnTo>
                    <a:lnTo>
                      <a:pt x="1473" y="346"/>
                    </a:lnTo>
                    <a:lnTo>
                      <a:pt x="1441" y="346"/>
                    </a:lnTo>
                    <a:lnTo>
                      <a:pt x="1441" y="359"/>
                    </a:lnTo>
                    <a:lnTo>
                      <a:pt x="1407" y="359"/>
                    </a:lnTo>
                    <a:lnTo>
                      <a:pt x="1407" y="364"/>
                    </a:lnTo>
                    <a:lnTo>
                      <a:pt x="1384" y="364"/>
                    </a:lnTo>
                    <a:lnTo>
                      <a:pt x="1384" y="368"/>
                    </a:lnTo>
                    <a:lnTo>
                      <a:pt x="1375" y="368"/>
                    </a:lnTo>
                    <a:lnTo>
                      <a:pt x="1375" y="375"/>
                    </a:lnTo>
                    <a:lnTo>
                      <a:pt x="1348" y="375"/>
                    </a:lnTo>
                    <a:lnTo>
                      <a:pt x="1348" y="380"/>
                    </a:lnTo>
                    <a:lnTo>
                      <a:pt x="1341" y="380"/>
                    </a:lnTo>
                    <a:lnTo>
                      <a:pt x="1341" y="391"/>
                    </a:lnTo>
                    <a:lnTo>
                      <a:pt x="1302" y="391"/>
                    </a:lnTo>
                    <a:lnTo>
                      <a:pt x="1302" y="393"/>
                    </a:lnTo>
                    <a:lnTo>
                      <a:pt x="1293" y="393"/>
                    </a:lnTo>
                    <a:lnTo>
                      <a:pt x="1293" y="398"/>
                    </a:lnTo>
                    <a:lnTo>
                      <a:pt x="1284" y="398"/>
                    </a:lnTo>
                    <a:lnTo>
                      <a:pt x="1284" y="405"/>
                    </a:lnTo>
                    <a:lnTo>
                      <a:pt x="1255" y="405"/>
                    </a:lnTo>
                    <a:lnTo>
                      <a:pt x="1255" y="411"/>
                    </a:lnTo>
                    <a:lnTo>
                      <a:pt x="1246" y="411"/>
                    </a:lnTo>
                    <a:lnTo>
                      <a:pt x="1246" y="421"/>
                    </a:lnTo>
                    <a:lnTo>
                      <a:pt x="1209" y="421"/>
                    </a:lnTo>
                    <a:lnTo>
                      <a:pt x="1209" y="423"/>
                    </a:lnTo>
                    <a:lnTo>
                      <a:pt x="1191" y="423"/>
                    </a:lnTo>
                    <a:lnTo>
                      <a:pt x="1191" y="432"/>
                    </a:lnTo>
                    <a:lnTo>
                      <a:pt x="1161" y="432"/>
                    </a:lnTo>
                    <a:lnTo>
                      <a:pt x="1161" y="439"/>
                    </a:lnTo>
                    <a:lnTo>
                      <a:pt x="1139" y="439"/>
                    </a:lnTo>
                    <a:lnTo>
                      <a:pt x="1139" y="443"/>
                    </a:lnTo>
                    <a:lnTo>
                      <a:pt x="1121" y="443"/>
                    </a:lnTo>
                    <a:lnTo>
                      <a:pt x="1121" y="448"/>
                    </a:lnTo>
                    <a:lnTo>
                      <a:pt x="1098" y="448"/>
                    </a:lnTo>
                    <a:lnTo>
                      <a:pt x="1098" y="455"/>
                    </a:lnTo>
                    <a:lnTo>
                      <a:pt x="1082" y="455"/>
                    </a:lnTo>
                    <a:lnTo>
                      <a:pt x="1082" y="461"/>
                    </a:lnTo>
                    <a:lnTo>
                      <a:pt x="1066" y="461"/>
                    </a:lnTo>
                    <a:lnTo>
                      <a:pt x="1066" y="468"/>
                    </a:lnTo>
                    <a:lnTo>
                      <a:pt x="1052" y="468"/>
                    </a:lnTo>
                    <a:lnTo>
                      <a:pt x="1052" y="475"/>
                    </a:lnTo>
                    <a:lnTo>
                      <a:pt x="1043" y="475"/>
                    </a:lnTo>
                    <a:lnTo>
                      <a:pt x="1043" y="482"/>
                    </a:lnTo>
                    <a:lnTo>
                      <a:pt x="1025" y="482"/>
                    </a:lnTo>
                    <a:lnTo>
                      <a:pt x="1025" y="486"/>
                    </a:lnTo>
                    <a:lnTo>
                      <a:pt x="1014" y="486"/>
                    </a:lnTo>
                    <a:lnTo>
                      <a:pt x="1014" y="491"/>
                    </a:lnTo>
                    <a:lnTo>
                      <a:pt x="1002" y="491"/>
                    </a:lnTo>
                    <a:lnTo>
                      <a:pt x="1002" y="500"/>
                    </a:lnTo>
                    <a:lnTo>
                      <a:pt x="980" y="500"/>
                    </a:lnTo>
                    <a:lnTo>
                      <a:pt x="980" y="507"/>
                    </a:lnTo>
                    <a:lnTo>
                      <a:pt x="927" y="507"/>
                    </a:lnTo>
                    <a:lnTo>
                      <a:pt x="927" y="512"/>
                    </a:lnTo>
                    <a:lnTo>
                      <a:pt x="916" y="512"/>
                    </a:lnTo>
                    <a:lnTo>
                      <a:pt x="916" y="516"/>
                    </a:lnTo>
                    <a:lnTo>
                      <a:pt x="905" y="516"/>
                    </a:lnTo>
                    <a:lnTo>
                      <a:pt x="905" y="523"/>
                    </a:lnTo>
                    <a:lnTo>
                      <a:pt x="891" y="523"/>
                    </a:lnTo>
                    <a:lnTo>
                      <a:pt x="891" y="530"/>
                    </a:lnTo>
                    <a:lnTo>
                      <a:pt x="884" y="530"/>
                    </a:lnTo>
                    <a:lnTo>
                      <a:pt x="884" y="537"/>
                    </a:lnTo>
                    <a:lnTo>
                      <a:pt x="864" y="537"/>
                    </a:lnTo>
                    <a:lnTo>
                      <a:pt x="864" y="543"/>
                    </a:lnTo>
                    <a:lnTo>
                      <a:pt x="843" y="543"/>
                    </a:lnTo>
                    <a:lnTo>
                      <a:pt x="843" y="548"/>
                    </a:lnTo>
                    <a:lnTo>
                      <a:pt x="832" y="548"/>
                    </a:lnTo>
                    <a:lnTo>
                      <a:pt x="832" y="557"/>
                    </a:lnTo>
                    <a:lnTo>
                      <a:pt x="800" y="557"/>
                    </a:lnTo>
                    <a:lnTo>
                      <a:pt x="800" y="562"/>
                    </a:lnTo>
                    <a:lnTo>
                      <a:pt x="793" y="562"/>
                    </a:lnTo>
                    <a:lnTo>
                      <a:pt x="793" y="568"/>
                    </a:lnTo>
                    <a:lnTo>
                      <a:pt x="782" y="568"/>
                    </a:lnTo>
                    <a:lnTo>
                      <a:pt x="782" y="575"/>
                    </a:lnTo>
                    <a:lnTo>
                      <a:pt x="766" y="575"/>
                    </a:lnTo>
                    <a:lnTo>
                      <a:pt x="766" y="580"/>
                    </a:lnTo>
                    <a:lnTo>
                      <a:pt x="764" y="580"/>
                    </a:lnTo>
                    <a:lnTo>
                      <a:pt x="764" y="587"/>
                    </a:lnTo>
                    <a:lnTo>
                      <a:pt x="757" y="587"/>
                    </a:lnTo>
                    <a:lnTo>
                      <a:pt x="757" y="591"/>
                    </a:lnTo>
                    <a:lnTo>
                      <a:pt x="743" y="591"/>
                    </a:lnTo>
                    <a:lnTo>
                      <a:pt x="743" y="600"/>
                    </a:lnTo>
                    <a:lnTo>
                      <a:pt x="727" y="600"/>
                    </a:lnTo>
                    <a:lnTo>
                      <a:pt x="727" y="607"/>
                    </a:lnTo>
                    <a:lnTo>
                      <a:pt x="718" y="607"/>
                    </a:lnTo>
                    <a:lnTo>
                      <a:pt x="718" y="612"/>
                    </a:lnTo>
                    <a:lnTo>
                      <a:pt x="716" y="612"/>
                    </a:lnTo>
                    <a:lnTo>
                      <a:pt x="716" y="618"/>
                    </a:lnTo>
                    <a:lnTo>
                      <a:pt x="702" y="618"/>
                    </a:lnTo>
                    <a:lnTo>
                      <a:pt x="702" y="625"/>
                    </a:lnTo>
                    <a:lnTo>
                      <a:pt x="695" y="625"/>
                    </a:lnTo>
                    <a:lnTo>
                      <a:pt x="695" y="630"/>
                    </a:lnTo>
                    <a:lnTo>
                      <a:pt x="686" y="630"/>
                    </a:lnTo>
                    <a:lnTo>
                      <a:pt x="686" y="637"/>
                    </a:lnTo>
                    <a:lnTo>
                      <a:pt x="677" y="637"/>
                    </a:lnTo>
                    <a:lnTo>
                      <a:pt x="677" y="643"/>
                    </a:lnTo>
                    <a:lnTo>
                      <a:pt x="657" y="643"/>
                    </a:lnTo>
                    <a:lnTo>
                      <a:pt x="657" y="648"/>
                    </a:lnTo>
                    <a:lnTo>
                      <a:pt x="652" y="648"/>
                    </a:lnTo>
                    <a:lnTo>
                      <a:pt x="652" y="655"/>
                    </a:lnTo>
                    <a:lnTo>
                      <a:pt x="639" y="655"/>
                    </a:lnTo>
                    <a:lnTo>
                      <a:pt x="639" y="662"/>
                    </a:lnTo>
                    <a:lnTo>
                      <a:pt x="625" y="662"/>
                    </a:lnTo>
                    <a:lnTo>
                      <a:pt x="625" y="666"/>
                    </a:lnTo>
                    <a:lnTo>
                      <a:pt x="620" y="666"/>
                    </a:lnTo>
                    <a:lnTo>
                      <a:pt x="620" y="671"/>
                    </a:lnTo>
                    <a:lnTo>
                      <a:pt x="614" y="671"/>
                    </a:lnTo>
                    <a:lnTo>
                      <a:pt x="614" y="678"/>
                    </a:lnTo>
                    <a:lnTo>
                      <a:pt x="605" y="678"/>
                    </a:lnTo>
                    <a:lnTo>
                      <a:pt x="605" y="691"/>
                    </a:lnTo>
                    <a:lnTo>
                      <a:pt x="582" y="691"/>
                    </a:lnTo>
                    <a:lnTo>
                      <a:pt x="582" y="698"/>
                    </a:lnTo>
                    <a:lnTo>
                      <a:pt x="568" y="698"/>
                    </a:lnTo>
                    <a:lnTo>
                      <a:pt x="568" y="705"/>
                    </a:lnTo>
                    <a:lnTo>
                      <a:pt x="552" y="705"/>
                    </a:lnTo>
                    <a:lnTo>
                      <a:pt x="552" y="712"/>
                    </a:lnTo>
                    <a:lnTo>
                      <a:pt x="543" y="712"/>
                    </a:lnTo>
                    <a:lnTo>
                      <a:pt x="543" y="716"/>
                    </a:lnTo>
                    <a:lnTo>
                      <a:pt x="536" y="716"/>
                    </a:lnTo>
                    <a:lnTo>
                      <a:pt x="536" y="723"/>
                    </a:lnTo>
                    <a:lnTo>
                      <a:pt x="527" y="723"/>
                    </a:lnTo>
                    <a:lnTo>
                      <a:pt x="527" y="730"/>
                    </a:lnTo>
                    <a:lnTo>
                      <a:pt x="511" y="730"/>
                    </a:lnTo>
                    <a:lnTo>
                      <a:pt x="511" y="734"/>
                    </a:lnTo>
                    <a:lnTo>
                      <a:pt x="498" y="734"/>
                    </a:lnTo>
                    <a:lnTo>
                      <a:pt x="498" y="741"/>
                    </a:lnTo>
                    <a:lnTo>
                      <a:pt x="486" y="741"/>
                    </a:lnTo>
                    <a:lnTo>
                      <a:pt x="486" y="753"/>
                    </a:lnTo>
                    <a:lnTo>
                      <a:pt x="480" y="753"/>
                    </a:lnTo>
                    <a:lnTo>
                      <a:pt x="480" y="759"/>
                    </a:lnTo>
                    <a:lnTo>
                      <a:pt x="470" y="759"/>
                    </a:lnTo>
                    <a:lnTo>
                      <a:pt x="470" y="766"/>
                    </a:lnTo>
                    <a:lnTo>
                      <a:pt x="459" y="766"/>
                    </a:lnTo>
                    <a:lnTo>
                      <a:pt x="459" y="773"/>
                    </a:lnTo>
                    <a:lnTo>
                      <a:pt x="450" y="773"/>
                    </a:lnTo>
                    <a:lnTo>
                      <a:pt x="450" y="778"/>
                    </a:lnTo>
                    <a:lnTo>
                      <a:pt x="439" y="778"/>
                    </a:lnTo>
                    <a:lnTo>
                      <a:pt x="439" y="787"/>
                    </a:lnTo>
                    <a:lnTo>
                      <a:pt x="432" y="787"/>
                    </a:lnTo>
                    <a:lnTo>
                      <a:pt x="432" y="793"/>
                    </a:lnTo>
                    <a:lnTo>
                      <a:pt x="423" y="793"/>
                    </a:lnTo>
                    <a:lnTo>
                      <a:pt x="423" y="800"/>
                    </a:lnTo>
                    <a:lnTo>
                      <a:pt x="414" y="800"/>
                    </a:lnTo>
                    <a:lnTo>
                      <a:pt x="414" y="809"/>
                    </a:lnTo>
                    <a:lnTo>
                      <a:pt x="402" y="809"/>
                    </a:lnTo>
                    <a:lnTo>
                      <a:pt x="402" y="814"/>
                    </a:lnTo>
                    <a:lnTo>
                      <a:pt x="393" y="814"/>
                    </a:lnTo>
                    <a:lnTo>
                      <a:pt x="393" y="818"/>
                    </a:lnTo>
                    <a:lnTo>
                      <a:pt x="384" y="818"/>
                    </a:lnTo>
                    <a:lnTo>
                      <a:pt x="384" y="825"/>
                    </a:lnTo>
                    <a:lnTo>
                      <a:pt x="375" y="825"/>
                    </a:lnTo>
                    <a:lnTo>
                      <a:pt x="375" y="832"/>
                    </a:lnTo>
                    <a:lnTo>
                      <a:pt x="361" y="832"/>
                    </a:lnTo>
                    <a:lnTo>
                      <a:pt x="361" y="837"/>
                    </a:lnTo>
                    <a:lnTo>
                      <a:pt x="355" y="837"/>
                    </a:lnTo>
                    <a:lnTo>
                      <a:pt x="355" y="844"/>
                    </a:lnTo>
                    <a:lnTo>
                      <a:pt x="343" y="844"/>
                    </a:lnTo>
                    <a:lnTo>
                      <a:pt x="343" y="848"/>
                    </a:lnTo>
                    <a:lnTo>
                      <a:pt x="336" y="848"/>
                    </a:lnTo>
                    <a:lnTo>
                      <a:pt x="336" y="857"/>
                    </a:lnTo>
                    <a:lnTo>
                      <a:pt x="327" y="857"/>
                    </a:lnTo>
                    <a:lnTo>
                      <a:pt x="327" y="864"/>
                    </a:lnTo>
                    <a:lnTo>
                      <a:pt x="320" y="864"/>
                    </a:lnTo>
                    <a:lnTo>
                      <a:pt x="320" y="869"/>
                    </a:lnTo>
                    <a:lnTo>
                      <a:pt x="311" y="869"/>
                    </a:lnTo>
                    <a:lnTo>
                      <a:pt x="311" y="873"/>
                    </a:lnTo>
                    <a:lnTo>
                      <a:pt x="302" y="873"/>
                    </a:lnTo>
                    <a:lnTo>
                      <a:pt x="302" y="880"/>
                    </a:lnTo>
                    <a:lnTo>
                      <a:pt x="293" y="880"/>
                    </a:lnTo>
                    <a:lnTo>
                      <a:pt x="293" y="887"/>
                    </a:lnTo>
                    <a:lnTo>
                      <a:pt x="284" y="887"/>
                    </a:lnTo>
                    <a:lnTo>
                      <a:pt x="284" y="891"/>
                    </a:lnTo>
                    <a:lnTo>
                      <a:pt x="275" y="891"/>
                    </a:lnTo>
                    <a:lnTo>
                      <a:pt x="275" y="898"/>
                    </a:lnTo>
                    <a:lnTo>
                      <a:pt x="268" y="898"/>
                    </a:lnTo>
                    <a:lnTo>
                      <a:pt x="268" y="903"/>
                    </a:lnTo>
                    <a:lnTo>
                      <a:pt x="261" y="903"/>
                    </a:lnTo>
                    <a:lnTo>
                      <a:pt x="261" y="916"/>
                    </a:lnTo>
                    <a:lnTo>
                      <a:pt x="245" y="916"/>
                    </a:lnTo>
                    <a:lnTo>
                      <a:pt x="245" y="923"/>
                    </a:lnTo>
                    <a:lnTo>
                      <a:pt x="232" y="923"/>
                    </a:lnTo>
                    <a:lnTo>
                      <a:pt x="232" y="932"/>
                    </a:lnTo>
                    <a:lnTo>
                      <a:pt x="216" y="932"/>
                    </a:lnTo>
                    <a:lnTo>
                      <a:pt x="216" y="939"/>
                    </a:lnTo>
                    <a:lnTo>
                      <a:pt x="209" y="939"/>
                    </a:lnTo>
                    <a:lnTo>
                      <a:pt x="209" y="944"/>
                    </a:lnTo>
                    <a:lnTo>
                      <a:pt x="202" y="944"/>
                    </a:lnTo>
                    <a:lnTo>
                      <a:pt x="202" y="950"/>
                    </a:lnTo>
                    <a:lnTo>
                      <a:pt x="191" y="950"/>
                    </a:lnTo>
                    <a:lnTo>
                      <a:pt x="191" y="957"/>
                    </a:lnTo>
                    <a:lnTo>
                      <a:pt x="179" y="957"/>
                    </a:lnTo>
                    <a:lnTo>
                      <a:pt x="179" y="962"/>
                    </a:lnTo>
                    <a:lnTo>
                      <a:pt x="168" y="962"/>
                    </a:lnTo>
                    <a:lnTo>
                      <a:pt x="168" y="969"/>
                    </a:lnTo>
                    <a:lnTo>
                      <a:pt x="157" y="969"/>
                    </a:lnTo>
                    <a:lnTo>
                      <a:pt x="157" y="973"/>
                    </a:lnTo>
                    <a:lnTo>
                      <a:pt x="145" y="973"/>
                    </a:lnTo>
                    <a:lnTo>
                      <a:pt x="145" y="982"/>
                    </a:lnTo>
                    <a:lnTo>
                      <a:pt x="129" y="982"/>
                    </a:lnTo>
                    <a:lnTo>
                      <a:pt x="129" y="987"/>
                    </a:lnTo>
                    <a:lnTo>
                      <a:pt x="120" y="987"/>
                    </a:lnTo>
                    <a:lnTo>
                      <a:pt x="120" y="994"/>
                    </a:lnTo>
                    <a:lnTo>
                      <a:pt x="111" y="994"/>
                    </a:lnTo>
                    <a:lnTo>
                      <a:pt x="111" y="998"/>
                    </a:lnTo>
                    <a:lnTo>
                      <a:pt x="104" y="998"/>
                    </a:lnTo>
                    <a:lnTo>
                      <a:pt x="104" y="1007"/>
                    </a:lnTo>
                    <a:lnTo>
                      <a:pt x="95" y="1007"/>
                    </a:lnTo>
                    <a:lnTo>
                      <a:pt x="95" y="1021"/>
                    </a:lnTo>
                    <a:lnTo>
                      <a:pt x="86" y="1021"/>
                    </a:lnTo>
                    <a:lnTo>
                      <a:pt x="86" y="1028"/>
                    </a:lnTo>
                    <a:lnTo>
                      <a:pt x="79" y="1028"/>
                    </a:lnTo>
                    <a:lnTo>
                      <a:pt x="79" y="1035"/>
                    </a:lnTo>
                    <a:lnTo>
                      <a:pt x="68" y="1035"/>
                    </a:lnTo>
                    <a:lnTo>
                      <a:pt x="68" y="1039"/>
                    </a:lnTo>
                    <a:lnTo>
                      <a:pt x="59" y="1039"/>
                    </a:lnTo>
                    <a:lnTo>
                      <a:pt x="59" y="1050"/>
                    </a:lnTo>
                    <a:lnTo>
                      <a:pt x="54" y="1050"/>
                    </a:lnTo>
                    <a:lnTo>
                      <a:pt x="54" y="1057"/>
                    </a:lnTo>
                    <a:lnTo>
                      <a:pt x="48" y="1057"/>
                    </a:lnTo>
                    <a:lnTo>
                      <a:pt x="48" y="1064"/>
                    </a:lnTo>
                    <a:lnTo>
                      <a:pt x="39" y="1064"/>
                    </a:lnTo>
                    <a:lnTo>
                      <a:pt x="39" y="1069"/>
                    </a:lnTo>
                    <a:lnTo>
                      <a:pt x="29" y="1069"/>
                    </a:lnTo>
                    <a:lnTo>
                      <a:pt x="29" y="1075"/>
                    </a:lnTo>
                    <a:lnTo>
                      <a:pt x="23" y="1075"/>
                    </a:lnTo>
                    <a:lnTo>
                      <a:pt x="23" y="1082"/>
                    </a:lnTo>
                    <a:lnTo>
                      <a:pt x="0" y="1082"/>
                    </a:lnTo>
                  </a:path>
                </a:pathLst>
              </a:custGeom>
              <a:noFill/>
              <a:ln w="28575" cap="flat">
                <a:solidFill>
                  <a:schemeClr val="bg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70" name="Freeform 230">
                <a:extLst>
                  <a:ext uri="{FF2B5EF4-FFF2-40B4-BE49-F238E27FC236}">
                    <a16:creationId xmlns:a16="http://schemas.microsoft.com/office/drawing/2014/main" id="{2B50C2CE-1B2A-46BE-8DF3-2EDFC70607FF}"/>
                  </a:ext>
                </a:extLst>
              </p:cNvPr>
              <p:cNvSpPr>
                <a:spLocks/>
              </p:cNvSpPr>
              <p:nvPr/>
            </p:nvSpPr>
            <p:spPr bwMode="auto">
              <a:xfrm>
                <a:off x="1623431" y="2380342"/>
                <a:ext cx="4016375" cy="1458913"/>
              </a:xfrm>
              <a:custGeom>
                <a:avLst/>
                <a:gdLst>
                  <a:gd name="T0" fmla="*/ 2439 w 2530"/>
                  <a:gd name="T1" fmla="*/ 16 h 919"/>
                  <a:gd name="T2" fmla="*/ 2378 w 2530"/>
                  <a:gd name="T3" fmla="*/ 32 h 919"/>
                  <a:gd name="T4" fmla="*/ 2346 w 2530"/>
                  <a:gd name="T5" fmla="*/ 57 h 919"/>
                  <a:gd name="T6" fmla="*/ 2264 w 2530"/>
                  <a:gd name="T7" fmla="*/ 75 h 919"/>
                  <a:gd name="T8" fmla="*/ 2237 w 2530"/>
                  <a:gd name="T9" fmla="*/ 94 h 919"/>
                  <a:gd name="T10" fmla="*/ 2198 w 2530"/>
                  <a:gd name="T11" fmla="*/ 107 h 919"/>
                  <a:gd name="T12" fmla="*/ 2132 w 2530"/>
                  <a:gd name="T13" fmla="*/ 128 h 919"/>
                  <a:gd name="T14" fmla="*/ 2060 w 2530"/>
                  <a:gd name="T15" fmla="*/ 141 h 919"/>
                  <a:gd name="T16" fmla="*/ 2019 w 2530"/>
                  <a:gd name="T17" fmla="*/ 159 h 919"/>
                  <a:gd name="T18" fmla="*/ 1946 w 2530"/>
                  <a:gd name="T19" fmla="*/ 171 h 919"/>
                  <a:gd name="T20" fmla="*/ 1912 w 2530"/>
                  <a:gd name="T21" fmla="*/ 191 h 919"/>
                  <a:gd name="T22" fmla="*/ 1869 w 2530"/>
                  <a:gd name="T23" fmla="*/ 200 h 919"/>
                  <a:gd name="T24" fmla="*/ 1841 w 2530"/>
                  <a:gd name="T25" fmla="*/ 221 h 919"/>
                  <a:gd name="T26" fmla="*/ 1762 w 2530"/>
                  <a:gd name="T27" fmla="*/ 232 h 919"/>
                  <a:gd name="T28" fmla="*/ 1730 w 2530"/>
                  <a:gd name="T29" fmla="*/ 253 h 919"/>
                  <a:gd name="T30" fmla="*/ 1673 w 2530"/>
                  <a:gd name="T31" fmla="*/ 264 h 919"/>
                  <a:gd name="T32" fmla="*/ 1641 w 2530"/>
                  <a:gd name="T33" fmla="*/ 285 h 919"/>
                  <a:gd name="T34" fmla="*/ 1589 w 2530"/>
                  <a:gd name="T35" fmla="*/ 298 h 919"/>
                  <a:gd name="T36" fmla="*/ 1544 w 2530"/>
                  <a:gd name="T37" fmla="*/ 316 h 919"/>
                  <a:gd name="T38" fmla="*/ 1498 w 2530"/>
                  <a:gd name="T39" fmla="*/ 328 h 919"/>
                  <a:gd name="T40" fmla="*/ 1453 w 2530"/>
                  <a:gd name="T41" fmla="*/ 341 h 919"/>
                  <a:gd name="T42" fmla="*/ 1428 w 2530"/>
                  <a:gd name="T43" fmla="*/ 366 h 919"/>
                  <a:gd name="T44" fmla="*/ 1382 w 2530"/>
                  <a:gd name="T45" fmla="*/ 378 h 919"/>
                  <a:gd name="T46" fmla="*/ 1353 w 2530"/>
                  <a:gd name="T47" fmla="*/ 398 h 919"/>
                  <a:gd name="T48" fmla="*/ 1275 w 2530"/>
                  <a:gd name="T49" fmla="*/ 412 h 919"/>
                  <a:gd name="T50" fmla="*/ 1241 w 2530"/>
                  <a:gd name="T51" fmla="*/ 428 h 919"/>
                  <a:gd name="T52" fmla="*/ 1184 w 2530"/>
                  <a:gd name="T53" fmla="*/ 441 h 919"/>
                  <a:gd name="T54" fmla="*/ 1119 w 2530"/>
                  <a:gd name="T55" fmla="*/ 460 h 919"/>
                  <a:gd name="T56" fmla="*/ 1069 w 2530"/>
                  <a:gd name="T57" fmla="*/ 473 h 919"/>
                  <a:gd name="T58" fmla="*/ 1030 w 2530"/>
                  <a:gd name="T59" fmla="*/ 489 h 919"/>
                  <a:gd name="T60" fmla="*/ 998 w 2530"/>
                  <a:gd name="T61" fmla="*/ 503 h 919"/>
                  <a:gd name="T62" fmla="*/ 971 w 2530"/>
                  <a:gd name="T63" fmla="*/ 521 h 919"/>
                  <a:gd name="T64" fmla="*/ 928 w 2530"/>
                  <a:gd name="T65" fmla="*/ 537 h 919"/>
                  <a:gd name="T66" fmla="*/ 896 w 2530"/>
                  <a:gd name="T67" fmla="*/ 555 h 919"/>
                  <a:gd name="T68" fmla="*/ 848 w 2530"/>
                  <a:gd name="T69" fmla="*/ 567 h 919"/>
                  <a:gd name="T70" fmla="*/ 814 w 2530"/>
                  <a:gd name="T71" fmla="*/ 585 h 919"/>
                  <a:gd name="T72" fmla="*/ 764 w 2530"/>
                  <a:gd name="T73" fmla="*/ 598 h 919"/>
                  <a:gd name="T74" fmla="*/ 739 w 2530"/>
                  <a:gd name="T75" fmla="*/ 619 h 919"/>
                  <a:gd name="T76" fmla="*/ 689 w 2530"/>
                  <a:gd name="T77" fmla="*/ 628 h 919"/>
                  <a:gd name="T78" fmla="*/ 659 w 2530"/>
                  <a:gd name="T79" fmla="*/ 648 h 919"/>
                  <a:gd name="T80" fmla="*/ 607 w 2530"/>
                  <a:gd name="T81" fmla="*/ 660 h 919"/>
                  <a:gd name="T82" fmla="*/ 580 w 2530"/>
                  <a:gd name="T83" fmla="*/ 680 h 919"/>
                  <a:gd name="T84" fmla="*/ 541 w 2530"/>
                  <a:gd name="T85" fmla="*/ 689 h 919"/>
                  <a:gd name="T86" fmla="*/ 512 w 2530"/>
                  <a:gd name="T87" fmla="*/ 710 h 919"/>
                  <a:gd name="T88" fmla="*/ 478 w 2530"/>
                  <a:gd name="T89" fmla="*/ 721 h 919"/>
                  <a:gd name="T90" fmla="*/ 450 w 2530"/>
                  <a:gd name="T91" fmla="*/ 742 h 919"/>
                  <a:gd name="T92" fmla="*/ 400 w 2530"/>
                  <a:gd name="T93" fmla="*/ 753 h 919"/>
                  <a:gd name="T94" fmla="*/ 382 w 2530"/>
                  <a:gd name="T95" fmla="*/ 773 h 919"/>
                  <a:gd name="T96" fmla="*/ 337 w 2530"/>
                  <a:gd name="T97" fmla="*/ 785 h 919"/>
                  <a:gd name="T98" fmla="*/ 312 w 2530"/>
                  <a:gd name="T99" fmla="*/ 805 h 919"/>
                  <a:gd name="T100" fmla="*/ 252 w 2530"/>
                  <a:gd name="T101" fmla="*/ 817 h 919"/>
                  <a:gd name="T102" fmla="*/ 216 w 2530"/>
                  <a:gd name="T103" fmla="*/ 837 h 919"/>
                  <a:gd name="T104" fmla="*/ 180 w 2530"/>
                  <a:gd name="T105" fmla="*/ 849 h 919"/>
                  <a:gd name="T106" fmla="*/ 157 w 2530"/>
                  <a:gd name="T107" fmla="*/ 867 h 919"/>
                  <a:gd name="T108" fmla="*/ 100 w 2530"/>
                  <a:gd name="T109" fmla="*/ 878 h 919"/>
                  <a:gd name="T110" fmla="*/ 77 w 2530"/>
                  <a:gd name="T111" fmla="*/ 899 h 919"/>
                  <a:gd name="T112" fmla="*/ 34 w 2530"/>
                  <a:gd name="T113" fmla="*/ 912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30" h="919">
                    <a:moveTo>
                      <a:pt x="2530" y="0"/>
                    </a:moveTo>
                    <a:lnTo>
                      <a:pt x="2480" y="0"/>
                    </a:lnTo>
                    <a:lnTo>
                      <a:pt x="2480" y="12"/>
                    </a:lnTo>
                    <a:lnTo>
                      <a:pt x="2439" y="12"/>
                    </a:lnTo>
                    <a:lnTo>
                      <a:pt x="2439" y="16"/>
                    </a:lnTo>
                    <a:lnTo>
                      <a:pt x="2430" y="16"/>
                    </a:lnTo>
                    <a:lnTo>
                      <a:pt x="2430" y="21"/>
                    </a:lnTo>
                    <a:lnTo>
                      <a:pt x="2387" y="21"/>
                    </a:lnTo>
                    <a:lnTo>
                      <a:pt x="2387" y="32"/>
                    </a:lnTo>
                    <a:lnTo>
                      <a:pt x="2378" y="32"/>
                    </a:lnTo>
                    <a:lnTo>
                      <a:pt x="2378" y="46"/>
                    </a:lnTo>
                    <a:lnTo>
                      <a:pt x="2364" y="46"/>
                    </a:lnTo>
                    <a:lnTo>
                      <a:pt x="2364" y="50"/>
                    </a:lnTo>
                    <a:lnTo>
                      <a:pt x="2346" y="50"/>
                    </a:lnTo>
                    <a:lnTo>
                      <a:pt x="2346" y="57"/>
                    </a:lnTo>
                    <a:lnTo>
                      <a:pt x="2339" y="57"/>
                    </a:lnTo>
                    <a:lnTo>
                      <a:pt x="2339" y="71"/>
                    </a:lnTo>
                    <a:lnTo>
                      <a:pt x="2287" y="71"/>
                    </a:lnTo>
                    <a:lnTo>
                      <a:pt x="2287" y="75"/>
                    </a:lnTo>
                    <a:lnTo>
                      <a:pt x="2264" y="75"/>
                    </a:lnTo>
                    <a:lnTo>
                      <a:pt x="2264" y="82"/>
                    </a:lnTo>
                    <a:lnTo>
                      <a:pt x="2255" y="82"/>
                    </a:lnTo>
                    <a:lnTo>
                      <a:pt x="2255" y="84"/>
                    </a:lnTo>
                    <a:lnTo>
                      <a:pt x="2237" y="84"/>
                    </a:lnTo>
                    <a:lnTo>
                      <a:pt x="2237" y="94"/>
                    </a:lnTo>
                    <a:lnTo>
                      <a:pt x="2226" y="94"/>
                    </a:lnTo>
                    <a:lnTo>
                      <a:pt x="2226" y="100"/>
                    </a:lnTo>
                    <a:lnTo>
                      <a:pt x="2216" y="100"/>
                    </a:lnTo>
                    <a:lnTo>
                      <a:pt x="2216" y="107"/>
                    </a:lnTo>
                    <a:lnTo>
                      <a:pt x="2198" y="107"/>
                    </a:lnTo>
                    <a:lnTo>
                      <a:pt x="2198" y="114"/>
                    </a:lnTo>
                    <a:lnTo>
                      <a:pt x="2153" y="114"/>
                    </a:lnTo>
                    <a:lnTo>
                      <a:pt x="2153" y="121"/>
                    </a:lnTo>
                    <a:lnTo>
                      <a:pt x="2132" y="121"/>
                    </a:lnTo>
                    <a:lnTo>
                      <a:pt x="2132" y="128"/>
                    </a:lnTo>
                    <a:lnTo>
                      <a:pt x="2110" y="128"/>
                    </a:lnTo>
                    <a:lnTo>
                      <a:pt x="2110" y="134"/>
                    </a:lnTo>
                    <a:lnTo>
                      <a:pt x="2096" y="134"/>
                    </a:lnTo>
                    <a:lnTo>
                      <a:pt x="2096" y="141"/>
                    </a:lnTo>
                    <a:lnTo>
                      <a:pt x="2060" y="141"/>
                    </a:lnTo>
                    <a:lnTo>
                      <a:pt x="2060" y="148"/>
                    </a:lnTo>
                    <a:lnTo>
                      <a:pt x="2035" y="148"/>
                    </a:lnTo>
                    <a:lnTo>
                      <a:pt x="2035" y="153"/>
                    </a:lnTo>
                    <a:lnTo>
                      <a:pt x="2019" y="153"/>
                    </a:lnTo>
                    <a:lnTo>
                      <a:pt x="2019" y="159"/>
                    </a:lnTo>
                    <a:lnTo>
                      <a:pt x="1989" y="159"/>
                    </a:lnTo>
                    <a:lnTo>
                      <a:pt x="1989" y="164"/>
                    </a:lnTo>
                    <a:lnTo>
                      <a:pt x="1966" y="164"/>
                    </a:lnTo>
                    <a:lnTo>
                      <a:pt x="1966" y="171"/>
                    </a:lnTo>
                    <a:lnTo>
                      <a:pt x="1946" y="171"/>
                    </a:lnTo>
                    <a:lnTo>
                      <a:pt x="1946" y="178"/>
                    </a:lnTo>
                    <a:lnTo>
                      <a:pt x="1932" y="178"/>
                    </a:lnTo>
                    <a:lnTo>
                      <a:pt x="1928" y="182"/>
                    </a:lnTo>
                    <a:lnTo>
                      <a:pt x="1912" y="182"/>
                    </a:lnTo>
                    <a:lnTo>
                      <a:pt x="1912" y="191"/>
                    </a:lnTo>
                    <a:lnTo>
                      <a:pt x="1905" y="191"/>
                    </a:lnTo>
                    <a:lnTo>
                      <a:pt x="1905" y="194"/>
                    </a:lnTo>
                    <a:lnTo>
                      <a:pt x="1896" y="194"/>
                    </a:lnTo>
                    <a:lnTo>
                      <a:pt x="1896" y="200"/>
                    </a:lnTo>
                    <a:lnTo>
                      <a:pt x="1869" y="200"/>
                    </a:lnTo>
                    <a:lnTo>
                      <a:pt x="1869" y="207"/>
                    </a:lnTo>
                    <a:lnTo>
                      <a:pt x="1857" y="207"/>
                    </a:lnTo>
                    <a:lnTo>
                      <a:pt x="1857" y="214"/>
                    </a:lnTo>
                    <a:lnTo>
                      <a:pt x="1841" y="214"/>
                    </a:lnTo>
                    <a:lnTo>
                      <a:pt x="1841" y="221"/>
                    </a:lnTo>
                    <a:lnTo>
                      <a:pt x="1823" y="221"/>
                    </a:lnTo>
                    <a:lnTo>
                      <a:pt x="1823" y="228"/>
                    </a:lnTo>
                    <a:lnTo>
                      <a:pt x="1791" y="228"/>
                    </a:lnTo>
                    <a:lnTo>
                      <a:pt x="1791" y="232"/>
                    </a:lnTo>
                    <a:lnTo>
                      <a:pt x="1762" y="232"/>
                    </a:lnTo>
                    <a:lnTo>
                      <a:pt x="1762" y="241"/>
                    </a:lnTo>
                    <a:lnTo>
                      <a:pt x="1750" y="241"/>
                    </a:lnTo>
                    <a:lnTo>
                      <a:pt x="1750" y="246"/>
                    </a:lnTo>
                    <a:lnTo>
                      <a:pt x="1730" y="246"/>
                    </a:lnTo>
                    <a:lnTo>
                      <a:pt x="1730" y="253"/>
                    </a:lnTo>
                    <a:lnTo>
                      <a:pt x="1703" y="253"/>
                    </a:lnTo>
                    <a:lnTo>
                      <a:pt x="1703" y="260"/>
                    </a:lnTo>
                    <a:lnTo>
                      <a:pt x="1689" y="260"/>
                    </a:lnTo>
                    <a:lnTo>
                      <a:pt x="1689" y="264"/>
                    </a:lnTo>
                    <a:lnTo>
                      <a:pt x="1673" y="264"/>
                    </a:lnTo>
                    <a:lnTo>
                      <a:pt x="1673" y="273"/>
                    </a:lnTo>
                    <a:lnTo>
                      <a:pt x="1660" y="273"/>
                    </a:lnTo>
                    <a:lnTo>
                      <a:pt x="1660" y="280"/>
                    </a:lnTo>
                    <a:lnTo>
                      <a:pt x="1641" y="280"/>
                    </a:lnTo>
                    <a:lnTo>
                      <a:pt x="1641" y="285"/>
                    </a:lnTo>
                    <a:lnTo>
                      <a:pt x="1623" y="285"/>
                    </a:lnTo>
                    <a:lnTo>
                      <a:pt x="1623" y="294"/>
                    </a:lnTo>
                    <a:lnTo>
                      <a:pt x="1605" y="294"/>
                    </a:lnTo>
                    <a:lnTo>
                      <a:pt x="1605" y="298"/>
                    </a:lnTo>
                    <a:lnTo>
                      <a:pt x="1589" y="298"/>
                    </a:lnTo>
                    <a:lnTo>
                      <a:pt x="1589" y="303"/>
                    </a:lnTo>
                    <a:lnTo>
                      <a:pt x="1564" y="303"/>
                    </a:lnTo>
                    <a:lnTo>
                      <a:pt x="1564" y="310"/>
                    </a:lnTo>
                    <a:lnTo>
                      <a:pt x="1544" y="310"/>
                    </a:lnTo>
                    <a:lnTo>
                      <a:pt x="1544" y="316"/>
                    </a:lnTo>
                    <a:lnTo>
                      <a:pt x="1525" y="316"/>
                    </a:lnTo>
                    <a:lnTo>
                      <a:pt x="1521" y="321"/>
                    </a:lnTo>
                    <a:lnTo>
                      <a:pt x="1510" y="321"/>
                    </a:lnTo>
                    <a:lnTo>
                      <a:pt x="1510" y="328"/>
                    </a:lnTo>
                    <a:lnTo>
                      <a:pt x="1498" y="328"/>
                    </a:lnTo>
                    <a:lnTo>
                      <a:pt x="1498" y="335"/>
                    </a:lnTo>
                    <a:lnTo>
                      <a:pt x="1473" y="335"/>
                    </a:lnTo>
                    <a:lnTo>
                      <a:pt x="1473" y="341"/>
                    </a:lnTo>
                    <a:lnTo>
                      <a:pt x="1466" y="341"/>
                    </a:lnTo>
                    <a:lnTo>
                      <a:pt x="1453" y="341"/>
                    </a:lnTo>
                    <a:lnTo>
                      <a:pt x="1453" y="353"/>
                    </a:lnTo>
                    <a:lnTo>
                      <a:pt x="1441" y="353"/>
                    </a:lnTo>
                    <a:lnTo>
                      <a:pt x="1441" y="360"/>
                    </a:lnTo>
                    <a:lnTo>
                      <a:pt x="1428" y="360"/>
                    </a:lnTo>
                    <a:lnTo>
                      <a:pt x="1428" y="366"/>
                    </a:lnTo>
                    <a:lnTo>
                      <a:pt x="1412" y="366"/>
                    </a:lnTo>
                    <a:lnTo>
                      <a:pt x="1412" y="373"/>
                    </a:lnTo>
                    <a:lnTo>
                      <a:pt x="1396" y="373"/>
                    </a:lnTo>
                    <a:lnTo>
                      <a:pt x="1396" y="378"/>
                    </a:lnTo>
                    <a:lnTo>
                      <a:pt x="1382" y="378"/>
                    </a:lnTo>
                    <a:lnTo>
                      <a:pt x="1382" y="382"/>
                    </a:lnTo>
                    <a:lnTo>
                      <a:pt x="1369" y="382"/>
                    </a:lnTo>
                    <a:lnTo>
                      <a:pt x="1369" y="391"/>
                    </a:lnTo>
                    <a:lnTo>
                      <a:pt x="1353" y="391"/>
                    </a:lnTo>
                    <a:lnTo>
                      <a:pt x="1353" y="398"/>
                    </a:lnTo>
                    <a:lnTo>
                      <a:pt x="1323" y="398"/>
                    </a:lnTo>
                    <a:lnTo>
                      <a:pt x="1323" y="403"/>
                    </a:lnTo>
                    <a:lnTo>
                      <a:pt x="1300" y="403"/>
                    </a:lnTo>
                    <a:lnTo>
                      <a:pt x="1300" y="412"/>
                    </a:lnTo>
                    <a:lnTo>
                      <a:pt x="1275" y="412"/>
                    </a:lnTo>
                    <a:lnTo>
                      <a:pt x="1275" y="416"/>
                    </a:lnTo>
                    <a:lnTo>
                      <a:pt x="1257" y="416"/>
                    </a:lnTo>
                    <a:lnTo>
                      <a:pt x="1257" y="423"/>
                    </a:lnTo>
                    <a:lnTo>
                      <a:pt x="1241" y="423"/>
                    </a:lnTo>
                    <a:lnTo>
                      <a:pt x="1241" y="428"/>
                    </a:lnTo>
                    <a:lnTo>
                      <a:pt x="1219" y="428"/>
                    </a:lnTo>
                    <a:lnTo>
                      <a:pt x="1219" y="435"/>
                    </a:lnTo>
                    <a:lnTo>
                      <a:pt x="1207" y="435"/>
                    </a:lnTo>
                    <a:lnTo>
                      <a:pt x="1207" y="441"/>
                    </a:lnTo>
                    <a:lnTo>
                      <a:pt x="1184" y="441"/>
                    </a:lnTo>
                    <a:lnTo>
                      <a:pt x="1184" y="448"/>
                    </a:lnTo>
                    <a:lnTo>
                      <a:pt x="1139" y="448"/>
                    </a:lnTo>
                    <a:lnTo>
                      <a:pt x="1139" y="453"/>
                    </a:lnTo>
                    <a:lnTo>
                      <a:pt x="1119" y="453"/>
                    </a:lnTo>
                    <a:lnTo>
                      <a:pt x="1119" y="460"/>
                    </a:lnTo>
                    <a:lnTo>
                      <a:pt x="1107" y="460"/>
                    </a:lnTo>
                    <a:lnTo>
                      <a:pt x="1107" y="466"/>
                    </a:lnTo>
                    <a:lnTo>
                      <a:pt x="1087" y="466"/>
                    </a:lnTo>
                    <a:lnTo>
                      <a:pt x="1087" y="473"/>
                    </a:lnTo>
                    <a:lnTo>
                      <a:pt x="1069" y="473"/>
                    </a:lnTo>
                    <a:lnTo>
                      <a:pt x="1069" y="478"/>
                    </a:lnTo>
                    <a:lnTo>
                      <a:pt x="1048" y="478"/>
                    </a:lnTo>
                    <a:lnTo>
                      <a:pt x="1048" y="485"/>
                    </a:lnTo>
                    <a:lnTo>
                      <a:pt x="1030" y="485"/>
                    </a:lnTo>
                    <a:lnTo>
                      <a:pt x="1030" y="489"/>
                    </a:lnTo>
                    <a:lnTo>
                      <a:pt x="1016" y="489"/>
                    </a:lnTo>
                    <a:lnTo>
                      <a:pt x="1016" y="498"/>
                    </a:lnTo>
                    <a:lnTo>
                      <a:pt x="1007" y="498"/>
                    </a:lnTo>
                    <a:lnTo>
                      <a:pt x="1007" y="503"/>
                    </a:lnTo>
                    <a:lnTo>
                      <a:pt x="998" y="503"/>
                    </a:lnTo>
                    <a:lnTo>
                      <a:pt x="998" y="510"/>
                    </a:lnTo>
                    <a:lnTo>
                      <a:pt x="982" y="510"/>
                    </a:lnTo>
                    <a:lnTo>
                      <a:pt x="982" y="517"/>
                    </a:lnTo>
                    <a:lnTo>
                      <a:pt x="971" y="517"/>
                    </a:lnTo>
                    <a:lnTo>
                      <a:pt x="971" y="521"/>
                    </a:lnTo>
                    <a:lnTo>
                      <a:pt x="959" y="521"/>
                    </a:lnTo>
                    <a:lnTo>
                      <a:pt x="959" y="528"/>
                    </a:lnTo>
                    <a:lnTo>
                      <a:pt x="955" y="528"/>
                    </a:lnTo>
                    <a:lnTo>
                      <a:pt x="955" y="537"/>
                    </a:lnTo>
                    <a:lnTo>
                      <a:pt x="928" y="537"/>
                    </a:lnTo>
                    <a:lnTo>
                      <a:pt x="928" y="542"/>
                    </a:lnTo>
                    <a:lnTo>
                      <a:pt x="916" y="542"/>
                    </a:lnTo>
                    <a:lnTo>
                      <a:pt x="916" y="548"/>
                    </a:lnTo>
                    <a:lnTo>
                      <a:pt x="896" y="548"/>
                    </a:lnTo>
                    <a:lnTo>
                      <a:pt x="896" y="555"/>
                    </a:lnTo>
                    <a:lnTo>
                      <a:pt x="884" y="555"/>
                    </a:lnTo>
                    <a:lnTo>
                      <a:pt x="884" y="560"/>
                    </a:lnTo>
                    <a:lnTo>
                      <a:pt x="859" y="560"/>
                    </a:lnTo>
                    <a:lnTo>
                      <a:pt x="859" y="567"/>
                    </a:lnTo>
                    <a:lnTo>
                      <a:pt x="848" y="567"/>
                    </a:lnTo>
                    <a:lnTo>
                      <a:pt x="848" y="571"/>
                    </a:lnTo>
                    <a:lnTo>
                      <a:pt x="828" y="571"/>
                    </a:lnTo>
                    <a:lnTo>
                      <a:pt x="828" y="578"/>
                    </a:lnTo>
                    <a:lnTo>
                      <a:pt x="814" y="578"/>
                    </a:lnTo>
                    <a:lnTo>
                      <a:pt x="814" y="585"/>
                    </a:lnTo>
                    <a:lnTo>
                      <a:pt x="800" y="585"/>
                    </a:lnTo>
                    <a:lnTo>
                      <a:pt x="800" y="589"/>
                    </a:lnTo>
                    <a:lnTo>
                      <a:pt x="780" y="589"/>
                    </a:lnTo>
                    <a:lnTo>
                      <a:pt x="780" y="598"/>
                    </a:lnTo>
                    <a:lnTo>
                      <a:pt x="764" y="598"/>
                    </a:lnTo>
                    <a:lnTo>
                      <a:pt x="764" y="605"/>
                    </a:lnTo>
                    <a:lnTo>
                      <a:pt x="750" y="605"/>
                    </a:lnTo>
                    <a:lnTo>
                      <a:pt x="750" y="610"/>
                    </a:lnTo>
                    <a:lnTo>
                      <a:pt x="739" y="610"/>
                    </a:lnTo>
                    <a:lnTo>
                      <a:pt x="739" y="619"/>
                    </a:lnTo>
                    <a:lnTo>
                      <a:pt x="716" y="619"/>
                    </a:lnTo>
                    <a:lnTo>
                      <a:pt x="716" y="623"/>
                    </a:lnTo>
                    <a:lnTo>
                      <a:pt x="700" y="623"/>
                    </a:lnTo>
                    <a:lnTo>
                      <a:pt x="700" y="628"/>
                    </a:lnTo>
                    <a:lnTo>
                      <a:pt x="689" y="628"/>
                    </a:lnTo>
                    <a:lnTo>
                      <a:pt x="689" y="637"/>
                    </a:lnTo>
                    <a:lnTo>
                      <a:pt x="680" y="637"/>
                    </a:lnTo>
                    <a:lnTo>
                      <a:pt x="680" y="642"/>
                    </a:lnTo>
                    <a:lnTo>
                      <a:pt x="659" y="642"/>
                    </a:lnTo>
                    <a:lnTo>
                      <a:pt x="659" y="648"/>
                    </a:lnTo>
                    <a:lnTo>
                      <a:pt x="637" y="648"/>
                    </a:lnTo>
                    <a:lnTo>
                      <a:pt x="637" y="653"/>
                    </a:lnTo>
                    <a:lnTo>
                      <a:pt x="614" y="653"/>
                    </a:lnTo>
                    <a:lnTo>
                      <a:pt x="614" y="660"/>
                    </a:lnTo>
                    <a:lnTo>
                      <a:pt x="607" y="660"/>
                    </a:lnTo>
                    <a:lnTo>
                      <a:pt x="607" y="667"/>
                    </a:lnTo>
                    <a:lnTo>
                      <a:pt x="596" y="667"/>
                    </a:lnTo>
                    <a:lnTo>
                      <a:pt x="596" y="671"/>
                    </a:lnTo>
                    <a:lnTo>
                      <a:pt x="580" y="671"/>
                    </a:lnTo>
                    <a:lnTo>
                      <a:pt x="580" y="680"/>
                    </a:lnTo>
                    <a:lnTo>
                      <a:pt x="564" y="680"/>
                    </a:lnTo>
                    <a:lnTo>
                      <a:pt x="564" y="685"/>
                    </a:lnTo>
                    <a:lnTo>
                      <a:pt x="553" y="685"/>
                    </a:lnTo>
                    <a:lnTo>
                      <a:pt x="553" y="689"/>
                    </a:lnTo>
                    <a:lnTo>
                      <a:pt x="541" y="689"/>
                    </a:lnTo>
                    <a:lnTo>
                      <a:pt x="541" y="696"/>
                    </a:lnTo>
                    <a:lnTo>
                      <a:pt x="525" y="696"/>
                    </a:lnTo>
                    <a:lnTo>
                      <a:pt x="525" y="703"/>
                    </a:lnTo>
                    <a:lnTo>
                      <a:pt x="512" y="703"/>
                    </a:lnTo>
                    <a:lnTo>
                      <a:pt x="512" y="710"/>
                    </a:lnTo>
                    <a:lnTo>
                      <a:pt x="493" y="710"/>
                    </a:lnTo>
                    <a:lnTo>
                      <a:pt x="493" y="717"/>
                    </a:lnTo>
                    <a:lnTo>
                      <a:pt x="484" y="717"/>
                    </a:lnTo>
                    <a:lnTo>
                      <a:pt x="484" y="721"/>
                    </a:lnTo>
                    <a:lnTo>
                      <a:pt x="478" y="721"/>
                    </a:lnTo>
                    <a:lnTo>
                      <a:pt x="478" y="728"/>
                    </a:lnTo>
                    <a:lnTo>
                      <a:pt x="466" y="728"/>
                    </a:lnTo>
                    <a:lnTo>
                      <a:pt x="466" y="735"/>
                    </a:lnTo>
                    <a:lnTo>
                      <a:pt x="450" y="735"/>
                    </a:lnTo>
                    <a:lnTo>
                      <a:pt x="450" y="742"/>
                    </a:lnTo>
                    <a:lnTo>
                      <a:pt x="434" y="742"/>
                    </a:lnTo>
                    <a:lnTo>
                      <a:pt x="434" y="748"/>
                    </a:lnTo>
                    <a:lnTo>
                      <a:pt x="414" y="748"/>
                    </a:lnTo>
                    <a:lnTo>
                      <a:pt x="414" y="753"/>
                    </a:lnTo>
                    <a:lnTo>
                      <a:pt x="400" y="753"/>
                    </a:lnTo>
                    <a:lnTo>
                      <a:pt x="400" y="760"/>
                    </a:lnTo>
                    <a:lnTo>
                      <a:pt x="389" y="760"/>
                    </a:lnTo>
                    <a:lnTo>
                      <a:pt x="389" y="767"/>
                    </a:lnTo>
                    <a:lnTo>
                      <a:pt x="382" y="767"/>
                    </a:lnTo>
                    <a:lnTo>
                      <a:pt x="382" y="773"/>
                    </a:lnTo>
                    <a:lnTo>
                      <a:pt x="375" y="773"/>
                    </a:lnTo>
                    <a:lnTo>
                      <a:pt x="375" y="780"/>
                    </a:lnTo>
                    <a:lnTo>
                      <a:pt x="348" y="780"/>
                    </a:lnTo>
                    <a:lnTo>
                      <a:pt x="348" y="785"/>
                    </a:lnTo>
                    <a:lnTo>
                      <a:pt x="337" y="785"/>
                    </a:lnTo>
                    <a:lnTo>
                      <a:pt x="337" y="792"/>
                    </a:lnTo>
                    <a:lnTo>
                      <a:pt x="325" y="792"/>
                    </a:lnTo>
                    <a:lnTo>
                      <a:pt x="325" y="798"/>
                    </a:lnTo>
                    <a:lnTo>
                      <a:pt x="312" y="798"/>
                    </a:lnTo>
                    <a:lnTo>
                      <a:pt x="312" y="805"/>
                    </a:lnTo>
                    <a:lnTo>
                      <a:pt x="296" y="805"/>
                    </a:lnTo>
                    <a:lnTo>
                      <a:pt x="296" y="810"/>
                    </a:lnTo>
                    <a:lnTo>
                      <a:pt x="277" y="810"/>
                    </a:lnTo>
                    <a:lnTo>
                      <a:pt x="277" y="817"/>
                    </a:lnTo>
                    <a:lnTo>
                      <a:pt x="252" y="817"/>
                    </a:lnTo>
                    <a:lnTo>
                      <a:pt x="252" y="823"/>
                    </a:lnTo>
                    <a:lnTo>
                      <a:pt x="232" y="823"/>
                    </a:lnTo>
                    <a:lnTo>
                      <a:pt x="232" y="828"/>
                    </a:lnTo>
                    <a:lnTo>
                      <a:pt x="216" y="828"/>
                    </a:lnTo>
                    <a:lnTo>
                      <a:pt x="216" y="837"/>
                    </a:lnTo>
                    <a:lnTo>
                      <a:pt x="202" y="837"/>
                    </a:lnTo>
                    <a:lnTo>
                      <a:pt x="202" y="844"/>
                    </a:lnTo>
                    <a:lnTo>
                      <a:pt x="191" y="844"/>
                    </a:lnTo>
                    <a:lnTo>
                      <a:pt x="191" y="849"/>
                    </a:lnTo>
                    <a:lnTo>
                      <a:pt x="180" y="849"/>
                    </a:lnTo>
                    <a:lnTo>
                      <a:pt x="180" y="855"/>
                    </a:lnTo>
                    <a:lnTo>
                      <a:pt x="177" y="855"/>
                    </a:lnTo>
                    <a:lnTo>
                      <a:pt x="177" y="862"/>
                    </a:lnTo>
                    <a:lnTo>
                      <a:pt x="157" y="862"/>
                    </a:lnTo>
                    <a:lnTo>
                      <a:pt x="157" y="867"/>
                    </a:lnTo>
                    <a:lnTo>
                      <a:pt x="137" y="867"/>
                    </a:lnTo>
                    <a:lnTo>
                      <a:pt x="137" y="874"/>
                    </a:lnTo>
                    <a:lnTo>
                      <a:pt x="123" y="874"/>
                    </a:lnTo>
                    <a:lnTo>
                      <a:pt x="123" y="878"/>
                    </a:lnTo>
                    <a:lnTo>
                      <a:pt x="100" y="878"/>
                    </a:lnTo>
                    <a:lnTo>
                      <a:pt x="100" y="885"/>
                    </a:lnTo>
                    <a:lnTo>
                      <a:pt x="89" y="885"/>
                    </a:lnTo>
                    <a:lnTo>
                      <a:pt x="89" y="892"/>
                    </a:lnTo>
                    <a:lnTo>
                      <a:pt x="77" y="892"/>
                    </a:lnTo>
                    <a:lnTo>
                      <a:pt x="77" y="899"/>
                    </a:lnTo>
                    <a:lnTo>
                      <a:pt x="62" y="899"/>
                    </a:lnTo>
                    <a:lnTo>
                      <a:pt x="62" y="905"/>
                    </a:lnTo>
                    <a:lnTo>
                      <a:pt x="41" y="905"/>
                    </a:lnTo>
                    <a:lnTo>
                      <a:pt x="41" y="912"/>
                    </a:lnTo>
                    <a:lnTo>
                      <a:pt x="34" y="912"/>
                    </a:lnTo>
                    <a:lnTo>
                      <a:pt x="34" y="919"/>
                    </a:lnTo>
                    <a:lnTo>
                      <a:pt x="0" y="919"/>
                    </a:lnTo>
                  </a:path>
                </a:pathLst>
              </a:custGeom>
              <a:noFill/>
              <a:ln w="28575" cap="flat">
                <a:solidFill>
                  <a:srgbClr val="3C88D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74" name="Line 195">
                <a:extLst>
                  <a:ext uri="{FF2B5EF4-FFF2-40B4-BE49-F238E27FC236}">
                    <a16:creationId xmlns:a16="http://schemas.microsoft.com/office/drawing/2014/main" id="{E7A7859A-91FB-A39F-E8B3-C417EE6AD9A5}"/>
                  </a:ext>
                </a:extLst>
              </p:cNvPr>
              <p:cNvSpPr>
                <a:spLocks noChangeShapeType="1"/>
              </p:cNvSpPr>
              <p:nvPr/>
            </p:nvSpPr>
            <p:spPr bwMode="auto">
              <a:xfrm>
                <a:off x="5639806" y="3856717"/>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grpSp>
      </p:grpSp>
      <p:grpSp>
        <p:nvGrpSpPr>
          <p:cNvPr id="71" name="Group 70">
            <a:extLst>
              <a:ext uri="{FF2B5EF4-FFF2-40B4-BE49-F238E27FC236}">
                <a16:creationId xmlns:a16="http://schemas.microsoft.com/office/drawing/2014/main" id="{6457E420-5A20-06F5-7526-B5DB17CBCEF9}"/>
              </a:ext>
            </a:extLst>
          </p:cNvPr>
          <p:cNvGrpSpPr/>
          <p:nvPr/>
        </p:nvGrpSpPr>
        <p:grpSpPr>
          <a:xfrm>
            <a:off x="6418253" y="2001087"/>
            <a:ext cx="5240109" cy="3542817"/>
            <a:chOff x="6076598" y="1375441"/>
            <a:chExt cx="5240109" cy="3489738"/>
          </a:xfrm>
        </p:grpSpPr>
        <p:sp>
          <p:nvSpPr>
            <p:cNvPr id="105" name="Rectangle 155">
              <a:extLst>
                <a:ext uri="{FF2B5EF4-FFF2-40B4-BE49-F238E27FC236}">
                  <a16:creationId xmlns:a16="http://schemas.microsoft.com/office/drawing/2014/main" id="{DB7E4E27-A290-46AD-B5E6-4C8D23BD711F}"/>
                </a:ext>
              </a:extLst>
            </p:cNvPr>
            <p:cNvSpPr>
              <a:spLocks noChangeArrowheads="1"/>
            </p:cNvSpPr>
            <p:nvPr/>
          </p:nvSpPr>
          <p:spPr bwMode="auto">
            <a:xfrm>
              <a:off x="6957432" y="4522278"/>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2,890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06" name="Rectangle 156">
              <a:extLst>
                <a:ext uri="{FF2B5EF4-FFF2-40B4-BE49-F238E27FC236}">
                  <a16:creationId xmlns:a16="http://schemas.microsoft.com/office/drawing/2014/main" id="{BBC472D4-9B22-46AF-A164-44A9CB76E929}"/>
                </a:ext>
              </a:extLst>
            </p:cNvPr>
            <p:cNvSpPr>
              <a:spLocks noChangeArrowheads="1"/>
            </p:cNvSpPr>
            <p:nvPr/>
          </p:nvSpPr>
          <p:spPr bwMode="auto">
            <a:xfrm>
              <a:off x="6957432" y="4695316"/>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8,301</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07" name="Rectangle 157">
              <a:extLst>
                <a:ext uri="{FF2B5EF4-FFF2-40B4-BE49-F238E27FC236}">
                  <a16:creationId xmlns:a16="http://schemas.microsoft.com/office/drawing/2014/main" id="{F8D0ADA1-C272-4F67-9296-1FB68ACEB08E}"/>
                </a:ext>
              </a:extLst>
            </p:cNvPr>
            <p:cNvSpPr>
              <a:spLocks noChangeArrowheads="1"/>
            </p:cNvSpPr>
            <p:nvPr/>
          </p:nvSpPr>
          <p:spPr bwMode="auto">
            <a:xfrm>
              <a:off x="6124688" y="4522278"/>
              <a:ext cx="69410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Recent MI</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08" name="Rectangle 158">
              <a:extLst>
                <a:ext uri="{FF2B5EF4-FFF2-40B4-BE49-F238E27FC236}">
                  <a16:creationId xmlns:a16="http://schemas.microsoft.com/office/drawing/2014/main" id="{E9FEF0E1-12F1-42C7-B32D-5EF5639D3293}"/>
                </a:ext>
              </a:extLst>
            </p:cNvPr>
            <p:cNvSpPr>
              <a:spLocks noChangeArrowheads="1"/>
            </p:cNvSpPr>
            <p:nvPr/>
          </p:nvSpPr>
          <p:spPr bwMode="auto">
            <a:xfrm>
              <a:off x="6076598" y="4695316"/>
              <a:ext cx="74219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Remote MI</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09" name="Rectangle 159">
              <a:extLst>
                <a:ext uri="{FF2B5EF4-FFF2-40B4-BE49-F238E27FC236}">
                  <a16:creationId xmlns:a16="http://schemas.microsoft.com/office/drawing/2014/main" id="{05A7F3A9-C5B9-47C1-B085-9E9CECFDFBDE}"/>
                </a:ext>
              </a:extLst>
            </p:cNvPr>
            <p:cNvSpPr>
              <a:spLocks noChangeArrowheads="1"/>
            </p:cNvSpPr>
            <p:nvPr/>
          </p:nvSpPr>
          <p:spPr bwMode="auto">
            <a:xfrm>
              <a:off x="6129814" y="4374641"/>
              <a:ext cx="68897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No. at Risk</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0" name="Rectangle 160">
              <a:extLst>
                <a:ext uri="{FF2B5EF4-FFF2-40B4-BE49-F238E27FC236}">
                  <a16:creationId xmlns:a16="http://schemas.microsoft.com/office/drawing/2014/main" id="{F557A705-04D4-4820-BDDE-FBEE14131060}"/>
                </a:ext>
              </a:extLst>
            </p:cNvPr>
            <p:cNvSpPr>
              <a:spLocks noChangeArrowheads="1"/>
            </p:cNvSpPr>
            <p:nvPr/>
          </p:nvSpPr>
          <p:spPr bwMode="auto">
            <a:xfrm>
              <a:off x="7614657" y="4522278"/>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2,813</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1" name="Rectangle 161">
              <a:extLst>
                <a:ext uri="{FF2B5EF4-FFF2-40B4-BE49-F238E27FC236}">
                  <a16:creationId xmlns:a16="http://schemas.microsoft.com/office/drawing/2014/main" id="{3CA377F9-AC23-4A60-A1AA-73A62DC72E83}"/>
                </a:ext>
              </a:extLst>
            </p:cNvPr>
            <p:cNvSpPr>
              <a:spLocks noChangeArrowheads="1"/>
            </p:cNvSpPr>
            <p:nvPr/>
          </p:nvSpPr>
          <p:spPr bwMode="auto">
            <a:xfrm>
              <a:off x="7614657" y="4695316"/>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8,124</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2" name="Rectangle 162">
              <a:extLst>
                <a:ext uri="{FF2B5EF4-FFF2-40B4-BE49-F238E27FC236}">
                  <a16:creationId xmlns:a16="http://schemas.microsoft.com/office/drawing/2014/main" id="{2303DC6B-69B1-42AD-82BE-308E5C89467B}"/>
                </a:ext>
              </a:extLst>
            </p:cNvPr>
            <p:cNvSpPr>
              <a:spLocks noChangeArrowheads="1"/>
            </p:cNvSpPr>
            <p:nvPr/>
          </p:nvSpPr>
          <p:spPr bwMode="auto">
            <a:xfrm>
              <a:off x="8281407" y="4522278"/>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2,732</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3" name="Rectangle 163">
              <a:extLst>
                <a:ext uri="{FF2B5EF4-FFF2-40B4-BE49-F238E27FC236}">
                  <a16:creationId xmlns:a16="http://schemas.microsoft.com/office/drawing/2014/main" id="{FDE20707-C761-4335-92E9-723FCAAA0CEF}"/>
                </a:ext>
              </a:extLst>
            </p:cNvPr>
            <p:cNvSpPr>
              <a:spLocks noChangeArrowheads="1"/>
            </p:cNvSpPr>
            <p:nvPr/>
          </p:nvSpPr>
          <p:spPr bwMode="auto">
            <a:xfrm>
              <a:off x="8281407" y="4695316"/>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7,949</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4" name="Rectangle 164">
              <a:extLst>
                <a:ext uri="{FF2B5EF4-FFF2-40B4-BE49-F238E27FC236}">
                  <a16:creationId xmlns:a16="http://schemas.microsoft.com/office/drawing/2014/main" id="{6E2CB68E-977D-41BB-B7FF-2CA79A985E7B}"/>
                </a:ext>
              </a:extLst>
            </p:cNvPr>
            <p:cNvSpPr>
              <a:spLocks noChangeArrowheads="1"/>
            </p:cNvSpPr>
            <p:nvPr/>
          </p:nvSpPr>
          <p:spPr bwMode="auto">
            <a:xfrm>
              <a:off x="8964032" y="4522278"/>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2,586</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5" name="Rectangle 165">
              <a:extLst>
                <a:ext uri="{FF2B5EF4-FFF2-40B4-BE49-F238E27FC236}">
                  <a16:creationId xmlns:a16="http://schemas.microsoft.com/office/drawing/2014/main" id="{DF25D283-150F-4302-8725-D7DD7F861035}"/>
                </a:ext>
              </a:extLst>
            </p:cNvPr>
            <p:cNvSpPr>
              <a:spLocks noChangeArrowheads="1"/>
            </p:cNvSpPr>
            <p:nvPr/>
          </p:nvSpPr>
          <p:spPr bwMode="auto">
            <a:xfrm>
              <a:off x="8964032" y="4695316"/>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7,456</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6" name="Rectangle 166">
              <a:extLst>
                <a:ext uri="{FF2B5EF4-FFF2-40B4-BE49-F238E27FC236}">
                  <a16:creationId xmlns:a16="http://schemas.microsoft.com/office/drawing/2014/main" id="{86090BF2-F551-45F2-A5DF-C445BB8B1ED1}"/>
                </a:ext>
              </a:extLst>
            </p:cNvPr>
            <p:cNvSpPr>
              <a:spLocks noChangeArrowheads="1"/>
            </p:cNvSpPr>
            <p:nvPr/>
          </p:nvSpPr>
          <p:spPr bwMode="auto">
            <a:xfrm>
              <a:off x="9641895" y="4522278"/>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1,823</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7" name="Rectangle 167">
              <a:extLst>
                <a:ext uri="{FF2B5EF4-FFF2-40B4-BE49-F238E27FC236}">
                  <a16:creationId xmlns:a16="http://schemas.microsoft.com/office/drawing/2014/main" id="{CACBCDA9-ABEA-452F-A098-2459A8B07F76}"/>
                </a:ext>
              </a:extLst>
            </p:cNvPr>
            <p:cNvSpPr>
              <a:spLocks noChangeArrowheads="1"/>
            </p:cNvSpPr>
            <p:nvPr/>
          </p:nvSpPr>
          <p:spPr bwMode="auto">
            <a:xfrm>
              <a:off x="9641895" y="4695316"/>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4,896</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8" name="Rectangle 168">
              <a:extLst>
                <a:ext uri="{FF2B5EF4-FFF2-40B4-BE49-F238E27FC236}">
                  <a16:creationId xmlns:a16="http://schemas.microsoft.com/office/drawing/2014/main" id="{B47895BC-0BB0-43AF-B587-E269D1CFC727}"/>
                </a:ext>
              </a:extLst>
            </p:cNvPr>
            <p:cNvSpPr>
              <a:spLocks noChangeArrowheads="1"/>
            </p:cNvSpPr>
            <p:nvPr/>
          </p:nvSpPr>
          <p:spPr bwMode="auto">
            <a:xfrm>
              <a:off x="10324520" y="4522278"/>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1,066</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9" name="Rectangle 169">
              <a:extLst>
                <a:ext uri="{FF2B5EF4-FFF2-40B4-BE49-F238E27FC236}">
                  <a16:creationId xmlns:a16="http://schemas.microsoft.com/office/drawing/2014/main" id="{DBBE488E-6C6B-4988-9E11-2E826E548B05}"/>
                </a:ext>
              </a:extLst>
            </p:cNvPr>
            <p:cNvSpPr>
              <a:spLocks noChangeArrowheads="1"/>
            </p:cNvSpPr>
            <p:nvPr/>
          </p:nvSpPr>
          <p:spPr bwMode="auto">
            <a:xfrm>
              <a:off x="10324520" y="4695316"/>
              <a:ext cx="3524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2,433</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21" name="Rectangle 171">
              <a:extLst>
                <a:ext uri="{FF2B5EF4-FFF2-40B4-BE49-F238E27FC236}">
                  <a16:creationId xmlns:a16="http://schemas.microsoft.com/office/drawing/2014/main" id="{B8A8F85C-F96F-4582-8AAE-6B9B2CD54CC1}"/>
                </a:ext>
              </a:extLst>
            </p:cNvPr>
            <p:cNvSpPr>
              <a:spLocks noChangeArrowheads="1"/>
            </p:cNvSpPr>
            <p:nvPr/>
          </p:nvSpPr>
          <p:spPr bwMode="auto">
            <a:xfrm>
              <a:off x="11042070" y="4522278"/>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330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22" name="Rectangle 172">
              <a:extLst>
                <a:ext uri="{FF2B5EF4-FFF2-40B4-BE49-F238E27FC236}">
                  <a16:creationId xmlns:a16="http://schemas.microsoft.com/office/drawing/2014/main" id="{213D7642-DC55-447E-8466-D2A235D83CB8}"/>
                </a:ext>
              </a:extLst>
            </p:cNvPr>
            <p:cNvSpPr>
              <a:spLocks noChangeArrowheads="1"/>
            </p:cNvSpPr>
            <p:nvPr/>
          </p:nvSpPr>
          <p:spPr bwMode="auto">
            <a:xfrm>
              <a:off x="11042070" y="4695316"/>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502</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grpSp>
          <p:nvGrpSpPr>
            <p:cNvPr id="16" name="Group 15">
              <a:extLst>
                <a:ext uri="{FF2B5EF4-FFF2-40B4-BE49-F238E27FC236}">
                  <a16:creationId xmlns:a16="http://schemas.microsoft.com/office/drawing/2014/main" id="{BBECE524-F957-4FDF-950D-A052E77BBCFC}"/>
                </a:ext>
              </a:extLst>
            </p:cNvPr>
            <p:cNvGrpSpPr/>
            <p:nvPr/>
          </p:nvGrpSpPr>
          <p:grpSpPr>
            <a:xfrm>
              <a:off x="6517974" y="1375441"/>
              <a:ext cx="4798733" cy="2951573"/>
              <a:chOff x="6517974" y="1379423"/>
              <a:chExt cx="4798733" cy="2951573"/>
            </a:xfrm>
          </p:grpSpPr>
          <p:sp>
            <p:nvSpPr>
              <p:cNvPr id="72" name="Freeform 122">
                <a:extLst>
                  <a:ext uri="{FF2B5EF4-FFF2-40B4-BE49-F238E27FC236}">
                    <a16:creationId xmlns:a16="http://schemas.microsoft.com/office/drawing/2014/main" id="{4C24C1C8-3B98-492D-96DF-367C3EF18A9D}"/>
                  </a:ext>
                </a:extLst>
              </p:cNvPr>
              <p:cNvSpPr>
                <a:spLocks/>
              </p:cNvSpPr>
              <p:nvPr/>
            </p:nvSpPr>
            <p:spPr bwMode="auto">
              <a:xfrm>
                <a:off x="7101895" y="1793366"/>
                <a:ext cx="4073525" cy="2085975"/>
              </a:xfrm>
              <a:custGeom>
                <a:avLst/>
                <a:gdLst>
                  <a:gd name="T0" fmla="*/ 0 w 2566"/>
                  <a:gd name="T1" fmla="*/ 0 h 1314"/>
                  <a:gd name="T2" fmla="*/ 0 w 2566"/>
                  <a:gd name="T3" fmla="*/ 1314 h 1314"/>
                  <a:gd name="T4" fmla="*/ 2566 w 2566"/>
                  <a:gd name="T5" fmla="*/ 1314 h 1314"/>
                </a:gdLst>
                <a:ahLst/>
                <a:cxnLst>
                  <a:cxn ang="0">
                    <a:pos x="T0" y="T1"/>
                  </a:cxn>
                  <a:cxn ang="0">
                    <a:pos x="T2" y="T3"/>
                  </a:cxn>
                  <a:cxn ang="0">
                    <a:pos x="T4" y="T5"/>
                  </a:cxn>
                </a:cxnLst>
                <a:rect l="0" t="0" r="r" b="b"/>
                <a:pathLst>
                  <a:path w="2566" h="1314">
                    <a:moveTo>
                      <a:pt x="0" y="0"/>
                    </a:moveTo>
                    <a:lnTo>
                      <a:pt x="0" y="1314"/>
                    </a:lnTo>
                    <a:lnTo>
                      <a:pt x="2566" y="1314"/>
                    </a:lnTo>
                  </a:path>
                </a:pathLst>
              </a:custGeom>
              <a:noFill/>
              <a:ln w="11113" cap="flat">
                <a:solidFill>
                  <a:srgbClr val="231F2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73" name="Line 123">
                <a:extLst>
                  <a:ext uri="{FF2B5EF4-FFF2-40B4-BE49-F238E27FC236}">
                    <a16:creationId xmlns:a16="http://schemas.microsoft.com/office/drawing/2014/main" id="{F92FA490-0C81-422D-ACFB-06CC30ADFA81}"/>
                  </a:ext>
                </a:extLst>
              </p:cNvPr>
              <p:cNvSpPr>
                <a:spLocks noChangeShapeType="1"/>
              </p:cNvSpPr>
              <p:nvPr/>
            </p:nvSpPr>
            <p:spPr bwMode="auto">
              <a:xfrm flipH="1">
                <a:off x="7055857" y="3879341"/>
                <a:ext cx="42862"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78" name="Rectangle 128">
                <a:extLst>
                  <a:ext uri="{FF2B5EF4-FFF2-40B4-BE49-F238E27FC236}">
                    <a16:creationId xmlns:a16="http://schemas.microsoft.com/office/drawing/2014/main" id="{78853C2F-3812-4808-A398-A98BF4163F37}"/>
                  </a:ext>
                </a:extLst>
              </p:cNvPr>
              <p:cNvSpPr>
                <a:spLocks noChangeArrowheads="1"/>
              </p:cNvSpPr>
              <p:nvPr/>
            </p:nvSpPr>
            <p:spPr bwMode="auto">
              <a:xfrm>
                <a:off x="6914570" y="3796791"/>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3" name="Line 133">
                <a:extLst>
                  <a:ext uri="{FF2B5EF4-FFF2-40B4-BE49-F238E27FC236}">
                    <a16:creationId xmlns:a16="http://schemas.microsoft.com/office/drawing/2014/main" id="{B4B59F6F-C539-4756-9915-B4CA78BAE960}"/>
                  </a:ext>
                </a:extLst>
              </p:cNvPr>
              <p:cNvSpPr>
                <a:spLocks noChangeShapeType="1"/>
              </p:cNvSpPr>
              <p:nvPr/>
            </p:nvSpPr>
            <p:spPr bwMode="auto">
              <a:xfrm>
                <a:off x="7101895" y="3882516"/>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4" name="Line 134">
                <a:extLst>
                  <a:ext uri="{FF2B5EF4-FFF2-40B4-BE49-F238E27FC236}">
                    <a16:creationId xmlns:a16="http://schemas.microsoft.com/office/drawing/2014/main" id="{3AA03268-6983-4785-96AA-D15CC294132C}"/>
                  </a:ext>
                </a:extLst>
              </p:cNvPr>
              <p:cNvSpPr>
                <a:spLocks noChangeShapeType="1"/>
              </p:cNvSpPr>
              <p:nvPr/>
            </p:nvSpPr>
            <p:spPr bwMode="auto">
              <a:xfrm>
                <a:off x="7779757" y="3882516"/>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5" name="Line 135">
                <a:extLst>
                  <a:ext uri="{FF2B5EF4-FFF2-40B4-BE49-F238E27FC236}">
                    <a16:creationId xmlns:a16="http://schemas.microsoft.com/office/drawing/2014/main" id="{AE662101-08E2-4172-A81F-44F34C3DA237}"/>
                  </a:ext>
                </a:extLst>
              </p:cNvPr>
              <p:cNvSpPr>
                <a:spLocks noChangeShapeType="1"/>
              </p:cNvSpPr>
              <p:nvPr/>
            </p:nvSpPr>
            <p:spPr bwMode="auto">
              <a:xfrm>
                <a:off x="8459207" y="3882516"/>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6" name="Line 136">
                <a:extLst>
                  <a:ext uri="{FF2B5EF4-FFF2-40B4-BE49-F238E27FC236}">
                    <a16:creationId xmlns:a16="http://schemas.microsoft.com/office/drawing/2014/main" id="{AC745EEB-790F-4B3A-BA3D-523ED9F2FC80}"/>
                  </a:ext>
                </a:extLst>
              </p:cNvPr>
              <p:cNvSpPr>
                <a:spLocks noChangeShapeType="1"/>
              </p:cNvSpPr>
              <p:nvPr/>
            </p:nvSpPr>
            <p:spPr bwMode="auto">
              <a:xfrm>
                <a:off x="9137070" y="3882516"/>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7" name="Line 137">
                <a:extLst>
                  <a:ext uri="{FF2B5EF4-FFF2-40B4-BE49-F238E27FC236}">
                    <a16:creationId xmlns:a16="http://schemas.microsoft.com/office/drawing/2014/main" id="{82E5A0CC-7039-44E0-B11C-E66E5BDFD2AE}"/>
                  </a:ext>
                </a:extLst>
              </p:cNvPr>
              <p:cNvSpPr>
                <a:spLocks noChangeShapeType="1"/>
              </p:cNvSpPr>
              <p:nvPr/>
            </p:nvSpPr>
            <p:spPr bwMode="auto">
              <a:xfrm>
                <a:off x="9814932" y="3882516"/>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8" name="Line 138">
                <a:extLst>
                  <a:ext uri="{FF2B5EF4-FFF2-40B4-BE49-F238E27FC236}">
                    <a16:creationId xmlns:a16="http://schemas.microsoft.com/office/drawing/2014/main" id="{350CC6C4-1F1F-4252-B624-74116E0C5F33}"/>
                  </a:ext>
                </a:extLst>
              </p:cNvPr>
              <p:cNvSpPr>
                <a:spLocks noChangeShapeType="1"/>
              </p:cNvSpPr>
              <p:nvPr/>
            </p:nvSpPr>
            <p:spPr bwMode="auto">
              <a:xfrm>
                <a:off x="10494382" y="3882516"/>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9" name="Line 139">
                <a:extLst>
                  <a:ext uri="{FF2B5EF4-FFF2-40B4-BE49-F238E27FC236}">
                    <a16:creationId xmlns:a16="http://schemas.microsoft.com/office/drawing/2014/main" id="{884A361E-C05A-4855-9B46-F6329BA76532}"/>
                  </a:ext>
                </a:extLst>
              </p:cNvPr>
              <p:cNvSpPr>
                <a:spLocks noChangeShapeType="1"/>
              </p:cNvSpPr>
              <p:nvPr/>
            </p:nvSpPr>
            <p:spPr bwMode="auto">
              <a:xfrm>
                <a:off x="11172245" y="3882516"/>
                <a:ext cx="0" cy="5080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90" name="Rectangle 140">
                <a:extLst>
                  <a:ext uri="{FF2B5EF4-FFF2-40B4-BE49-F238E27FC236}">
                    <a16:creationId xmlns:a16="http://schemas.microsoft.com/office/drawing/2014/main" id="{CDE766C2-4EE7-494E-BA1E-7C14751FA7A8}"/>
                  </a:ext>
                </a:extLst>
              </p:cNvPr>
              <p:cNvSpPr>
                <a:spLocks noChangeArrowheads="1"/>
              </p:cNvSpPr>
              <p:nvPr/>
            </p:nvSpPr>
            <p:spPr bwMode="auto">
              <a:xfrm>
                <a:off x="9003720" y="4164255"/>
                <a:ext cx="336631" cy="166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1" i="0" u="none" strike="noStrike" kern="1200" cap="none" spc="0" normalizeH="0" baseline="0" noProof="0" dirty="0">
                    <a:ln>
                      <a:noFill/>
                    </a:ln>
                    <a:solidFill>
                      <a:srgbClr val="231F20"/>
                    </a:solidFill>
                    <a:effectLst/>
                    <a:uLnTx/>
                    <a:uFillTx/>
                    <a:latin typeface="Century Gothic" panose="020B0502020202020204" pitchFamily="34" charset="0"/>
                  </a:rPr>
                  <a:t>Days</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91" name="Rectangle 141">
                <a:extLst>
                  <a:ext uri="{FF2B5EF4-FFF2-40B4-BE49-F238E27FC236}">
                    <a16:creationId xmlns:a16="http://schemas.microsoft.com/office/drawing/2014/main" id="{8CE010B9-CE38-447F-8310-9D2D269E7BB0}"/>
                  </a:ext>
                </a:extLst>
              </p:cNvPr>
              <p:cNvSpPr>
                <a:spLocks noChangeArrowheads="1"/>
              </p:cNvSpPr>
              <p:nvPr/>
            </p:nvSpPr>
            <p:spPr bwMode="auto">
              <a:xfrm>
                <a:off x="8363957" y="1379423"/>
                <a:ext cx="1006686" cy="1818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effectLst/>
                    <a:uLnTx/>
                    <a:uFillTx/>
                    <a:latin typeface="Century Gothic" panose="020B0502020202020204" pitchFamily="34" charset="0"/>
                  </a:rPr>
                  <a:t>3-Point MACE</a:t>
                </a:r>
                <a:endParaRPr kumimoji="0" lang="en-US" altLang="en-US" sz="1200" b="0" i="0" u="none" strike="noStrike" kern="1200" cap="none" spc="0" normalizeH="0" baseline="0" noProof="0" dirty="0">
                  <a:ln>
                    <a:noFill/>
                  </a:ln>
                  <a:effectLst/>
                  <a:uLnTx/>
                  <a:uFillTx/>
                  <a:latin typeface="Century Gothic" panose="020B0502020202020204" pitchFamily="34" charset="0"/>
                </a:endParaRPr>
              </a:p>
            </p:txBody>
          </p:sp>
          <p:sp>
            <p:nvSpPr>
              <p:cNvPr id="92" name="Rectangle 142">
                <a:extLst>
                  <a:ext uri="{FF2B5EF4-FFF2-40B4-BE49-F238E27FC236}">
                    <a16:creationId xmlns:a16="http://schemas.microsoft.com/office/drawing/2014/main" id="{4BFD8618-0CC3-4995-968A-9185F058408B}"/>
                  </a:ext>
                </a:extLst>
              </p:cNvPr>
              <p:cNvSpPr>
                <a:spLocks noChangeArrowheads="1"/>
              </p:cNvSpPr>
              <p:nvPr/>
            </p:nvSpPr>
            <p:spPr bwMode="auto">
              <a:xfrm>
                <a:off x="7235245" y="1890203"/>
                <a:ext cx="174246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Adjusted HR, 1.45; 95% CI,</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93" name="Rectangle 143">
                <a:extLst>
                  <a:ext uri="{FF2B5EF4-FFF2-40B4-BE49-F238E27FC236}">
                    <a16:creationId xmlns:a16="http://schemas.microsoft.com/office/drawing/2014/main" id="{FA216E5E-1789-4C00-AC4B-FE587648E089}"/>
                  </a:ext>
                </a:extLst>
              </p:cNvPr>
              <p:cNvSpPr>
                <a:spLocks noChangeArrowheads="1"/>
              </p:cNvSpPr>
              <p:nvPr/>
            </p:nvSpPr>
            <p:spPr bwMode="auto">
              <a:xfrm>
                <a:off x="7235245" y="2063241"/>
                <a:ext cx="633412"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1.24-1.69,</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94" name="Rectangle 144">
                <a:extLst>
                  <a:ext uri="{FF2B5EF4-FFF2-40B4-BE49-F238E27FC236}">
                    <a16:creationId xmlns:a16="http://schemas.microsoft.com/office/drawing/2014/main" id="{A2A0A8E9-39D3-44DB-8747-BCE7F154F16D}"/>
                  </a:ext>
                </a:extLst>
              </p:cNvPr>
              <p:cNvSpPr>
                <a:spLocks noChangeArrowheads="1"/>
              </p:cNvSpPr>
              <p:nvPr/>
            </p:nvSpPr>
            <p:spPr bwMode="auto">
              <a:xfrm>
                <a:off x="7924220" y="2063241"/>
                <a:ext cx="83356"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1" u="none" strike="noStrike" kern="1200" cap="none" spc="0" normalizeH="0" baseline="0" noProof="0" dirty="0">
                    <a:ln>
                      <a:noFill/>
                    </a:ln>
                    <a:solidFill>
                      <a:srgbClr val="231F20"/>
                    </a:solidFill>
                    <a:effectLst/>
                    <a:uLnTx/>
                    <a:uFillTx/>
                    <a:latin typeface="Century Gothic" panose="020B0502020202020204" pitchFamily="34" charset="0"/>
                  </a:rPr>
                  <a:t>P</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95" name="Rectangle 145">
                <a:extLst>
                  <a:ext uri="{FF2B5EF4-FFF2-40B4-BE49-F238E27FC236}">
                    <a16:creationId xmlns:a16="http://schemas.microsoft.com/office/drawing/2014/main" id="{43725D78-A2FD-400E-AA2A-0FEB41E4896B}"/>
                  </a:ext>
                </a:extLst>
              </p:cNvPr>
              <p:cNvSpPr>
                <a:spLocks noChangeArrowheads="1"/>
              </p:cNvSpPr>
              <p:nvPr/>
            </p:nvSpPr>
            <p:spPr bwMode="auto">
              <a:xfrm>
                <a:off x="8017882" y="2063241"/>
                <a:ext cx="51117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 &lt; 0.001</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96" name="Rectangle 146">
                <a:extLst>
                  <a:ext uri="{FF2B5EF4-FFF2-40B4-BE49-F238E27FC236}">
                    <a16:creationId xmlns:a16="http://schemas.microsoft.com/office/drawing/2014/main" id="{39DBCFC2-FA82-4854-89F3-1EC206858C98}"/>
                  </a:ext>
                </a:extLst>
              </p:cNvPr>
              <p:cNvSpPr>
                <a:spLocks noChangeArrowheads="1"/>
              </p:cNvSpPr>
              <p:nvPr/>
            </p:nvSpPr>
            <p:spPr bwMode="auto">
              <a:xfrm>
                <a:off x="10253082" y="2599816"/>
                <a:ext cx="69410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Recent MI</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97" name="Rectangle 147">
                <a:extLst>
                  <a:ext uri="{FF2B5EF4-FFF2-40B4-BE49-F238E27FC236}">
                    <a16:creationId xmlns:a16="http://schemas.microsoft.com/office/drawing/2014/main" id="{64DC1C37-6CD3-40B3-88A5-CA5B60EC3DAE}"/>
                  </a:ext>
                </a:extLst>
              </p:cNvPr>
              <p:cNvSpPr>
                <a:spLocks noChangeArrowheads="1"/>
              </p:cNvSpPr>
              <p:nvPr/>
            </p:nvSpPr>
            <p:spPr bwMode="auto">
              <a:xfrm>
                <a:off x="10443582" y="3223703"/>
                <a:ext cx="74219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Remote MI</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98" name="Rectangle 148">
                <a:extLst>
                  <a:ext uri="{FF2B5EF4-FFF2-40B4-BE49-F238E27FC236}">
                    <a16:creationId xmlns:a16="http://schemas.microsoft.com/office/drawing/2014/main" id="{7826E619-5A36-4763-857C-1BA6E4AFF955}"/>
                  </a:ext>
                </a:extLst>
              </p:cNvPr>
              <p:cNvSpPr>
                <a:spLocks noChangeArrowheads="1"/>
              </p:cNvSpPr>
              <p:nvPr/>
            </p:nvSpPr>
            <p:spPr bwMode="auto">
              <a:xfrm>
                <a:off x="7076495" y="3958716"/>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99" name="Rectangle 149">
                <a:extLst>
                  <a:ext uri="{FF2B5EF4-FFF2-40B4-BE49-F238E27FC236}">
                    <a16:creationId xmlns:a16="http://schemas.microsoft.com/office/drawing/2014/main" id="{6AA58A9B-16D8-4683-9032-5D61FC5119CF}"/>
                  </a:ext>
                </a:extLst>
              </p:cNvPr>
              <p:cNvSpPr>
                <a:spLocks noChangeArrowheads="1"/>
              </p:cNvSpPr>
              <p:nvPr/>
            </p:nvSpPr>
            <p:spPr bwMode="auto">
              <a:xfrm>
                <a:off x="7654345" y="3958716"/>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180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00" name="Rectangle 150">
                <a:extLst>
                  <a:ext uri="{FF2B5EF4-FFF2-40B4-BE49-F238E27FC236}">
                    <a16:creationId xmlns:a16="http://schemas.microsoft.com/office/drawing/2014/main" id="{CBD2A8A0-6483-46BC-BB79-46D719056AEB}"/>
                  </a:ext>
                </a:extLst>
              </p:cNvPr>
              <p:cNvSpPr>
                <a:spLocks noChangeArrowheads="1"/>
              </p:cNvSpPr>
              <p:nvPr/>
            </p:nvSpPr>
            <p:spPr bwMode="auto">
              <a:xfrm>
                <a:off x="8321095" y="3958716"/>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360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01" name="Rectangle 151">
                <a:extLst>
                  <a:ext uri="{FF2B5EF4-FFF2-40B4-BE49-F238E27FC236}">
                    <a16:creationId xmlns:a16="http://schemas.microsoft.com/office/drawing/2014/main" id="{ABB049DD-6E6B-443F-9810-4A721686756A}"/>
                  </a:ext>
                </a:extLst>
              </p:cNvPr>
              <p:cNvSpPr>
                <a:spLocks noChangeArrowheads="1"/>
              </p:cNvSpPr>
              <p:nvPr/>
            </p:nvSpPr>
            <p:spPr bwMode="auto">
              <a:xfrm>
                <a:off x="9003720" y="3958716"/>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540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02" name="Rectangle 152">
                <a:extLst>
                  <a:ext uri="{FF2B5EF4-FFF2-40B4-BE49-F238E27FC236}">
                    <a16:creationId xmlns:a16="http://schemas.microsoft.com/office/drawing/2014/main" id="{0B0FBE35-35FE-40A5-8A28-894905E8AA35}"/>
                  </a:ext>
                </a:extLst>
              </p:cNvPr>
              <p:cNvSpPr>
                <a:spLocks noChangeArrowheads="1"/>
              </p:cNvSpPr>
              <p:nvPr/>
            </p:nvSpPr>
            <p:spPr bwMode="auto">
              <a:xfrm>
                <a:off x="9686345" y="3958716"/>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720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03" name="Rectangle 153">
                <a:extLst>
                  <a:ext uri="{FF2B5EF4-FFF2-40B4-BE49-F238E27FC236}">
                    <a16:creationId xmlns:a16="http://schemas.microsoft.com/office/drawing/2014/main" id="{73BB21C6-DB5F-44C4-AB9F-7C2B5337D893}"/>
                  </a:ext>
                </a:extLst>
              </p:cNvPr>
              <p:cNvSpPr>
                <a:spLocks noChangeArrowheads="1"/>
              </p:cNvSpPr>
              <p:nvPr/>
            </p:nvSpPr>
            <p:spPr bwMode="auto">
              <a:xfrm>
                <a:off x="10364207" y="3958716"/>
                <a:ext cx="234950"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900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04" name="Rectangle 154">
                <a:extLst>
                  <a:ext uri="{FF2B5EF4-FFF2-40B4-BE49-F238E27FC236}">
                    <a16:creationId xmlns:a16="http://schemas.microsoft.com/office/drawing/2014/main" id="{8FE0F877-2EDC-4DFC-AB1A-286D7488E6A8}"/>
                  </a:ext>
                </a:extLst>
              </p:cNvPr>
              <p:cNvSpPr>
                <a:spLocks noChangeArrowheads="1"/>
              </p:cNvSpPr>
              <p:nvPr/>
            </p:nvSpPr>
            <p:spPr bwMode="auto">
              <a:xfrm>
                <a:off x="11002382" y="3958716"/>
                <a:ext cx="314325"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1080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20" name="Freeform 170">
                <a:extLst>
                  <a:ext uri="{FF2B5EF4-FFF2-40B4-BE49-F238E27FC236}">
                    <a16:creationId xmlns:a16="http://schemas.microsoft.com/office/drawing/2014/main" id="{87D8084F-214F-480E-994E-6FC46E50A97F}"/>
                  </a:ext>
                </a:extLst>
              </p:cNvPr>
              <p:cNvSpPr>
                <a:spLocks/>
              </p:cNvSpPr>
              <p:nvPr/>
            </p:nvSpPr>
            <p:spPr bwMode="auto">
              <a:xfrm>
                <a:off x="7109832" y="2742691"/>
                <a:ext cx="4070350" cy="1122363"/>
              </a:xfrm>
              <a:custGeom>
                <a:avLst/>
                <a:gdLst>
                  <a:gd name="T0" fmla="*/ 2457 w 2564"/>
                  <a:gd name="T1" fmla="*/ 23 h 905"/>
                  <a:gd name="T2" fmla="*/ 2446 w 2564"/>
                  <a:gd name="T3" fmla="*/ 55 h 905"/>
                  <a:gd name="T4" fmla="*/ 2311 w 2564"/>
                  <a:gd name="T5" fmla="*/ 82 h 905"/>
                  <a:gd name="T6" fmla="*/ 2286 w 2564"/>
                  <a:gd name="T7" fmla="*/ 107 h 905"/>
                  <a:gd name="T8" fmla="*/ 2152 w 2564"/>
                  <a:gd name="T9" fmla="*/ 130 h 905"/>
                  <a:gd name="T10" fmla="*/ 2075 w 2564"/>
                  <a:gd name="T11" fmla="*/ 150 h 905"/>
                  <a:gd name="T12" fmla="*/ 2002 w 2564"/>
                  <a:gd name="T13" fmla="*/ 175 h 905"/>
                  <a:gd name="T14" fmla="*/ 1939 w 2564"/>
                  <a:gd name="T15" fmla="*/ 189 h 905"/>
                  <a:gd name="T16" fmla="*/ 1866 w 2564"/>
                  <a:gd name="T17" fmla="*/ 200 h 905"/>
                  <a:gd name="T18" fmla="*/ 1818 w 2564"/>
                  <a:gd name="T19" fmla="*/ 211 h 905"/>
                  <a:gd name="T20" fmla="*/ 1732 w 2564"/>
                  <a:gd name="T21" fmla="*/ 234 h 905"/>
                  <a:gd name="T22" fmla="*/ 1698 w 2564"/>
                  <a:gd name="T23" fmla="*/ 252 h 905"/>
                  <a:gd name="T24" fmla="*/ 1641 w 2564"/>
                  <a:gd name="T25" fmla="*/ 271 h 905"/>
                  <a:gd name="T26" fmla="*/ 1595 w 2564"/>
                  <a:gd name="T27" fmla="*/ 289 h 905"/>
                  <a:gd name="T28" fmla="*/ 1493 w 2564"/>
                  <a:gd name="T29" fmla="*/ 305 h 905"/>
                  <a:gd name="T30" fmla="*/ 1400 w 2564"/>
                  <a:gd name="T31" fmla="*/ 323 h 905"/>
                  <a:gd name="T32" fmla="*/ 1357 w 2564"/>
                  <a:gd name="T33" fmla="*/ 337 h 905"/>
                  <a:gd name="T34" fmla="*/ 1302 w 2564"/>
                  <a:gd name="T35" fmla="*/ 352 h 905"/>
                  <a:gd name="T36" fmla="*/ 1259 w 2564"/>
                  <a:gd name="T37" fmla="*/ 375 h 905"/>
                  <a:gd name="T38" fmla="*/ 1168 w 2564"/>
                  <a:gd name="T39" fmla="*/ 393 h 905"/>
                  <a:gd name="T40" fmla="*/ 1118 w 2564"/>
                  <a:gd name="T41" fmla="*/ 414 h 905"/>
                  <a:gd name="T42" fmla="*/ 1063 w 2564"/>
                  <a:gd name="T43" fmla="*/ 437 h 905"/>
                  <a:gd name="T44" fmla="*/ 1004 w 2564"/>
                  <a:gd name="T45" fmla="*/ 448 h 905"/>
                  <a:gd name="T46" fmla="*/ 936 w 2564"/>
                  <a:gd name="T47" fmla="*/ 464 h 905"/>
                  <a:gd name="T48" fmla="*/ 900 w 2564"/>
                  <a:gd name="T49" fmla="*/ 475 h 905"/>
                  <a:gd name="T50" fmla="*/ 843 w 2564"/>
                  <a:gd name="T51" fmla="*/ 493 h 905"/>
                  <a:gd name="T52" fmla="*/ 793 w 2564"/>
                  <a:gd name="T53" fmla="*/ 503 h 905"/>
                  <a:gd name="T54" fmla="*/ 763 w 2564"/>
                  <a:gd name="T55" fmla="*/ 514 h 905"/>
                  <a:gd name="T56" fmla="*/ 745 w 2564"/>
                  <a:gd name="T57" fmla="*/ 525 h 905"/>
                  <a:gd name="T58" fmla="*/ 718 w 2564"/>
                  <a:gd name="T59" fmla="*/ 537 h 905"/>
                  <a:gd name="T60" fmla="*/ 702 w 2564"/>
                  <a:gd name="T61" fmla="*/ 555 h 905"/>
                  <a:gd name="T62" fmla="*/ 691 w 2564"/>
                  <a:gd name="T63" fmla="*/ 568 h 905"/>
                  <a:gd name="T64" fmla="*/ 666 w 2564"/>
                  <a:gd name="T65" fmla="*/ 578 h 905"/>
                  <a:gd name="T66" fmla="*/ 636 w 2564"/>
                  <a:gd name="T67" fmla="*/ 591 h 905"/>
                  <a:gd name="T68" fmla="*/ 622 w 2564"/>
                  <a:gd name="T69" fmla="*/ 603 h 905"/>
                  <a:gd name="T70" fmla="*/ 609 w 2564"/>
                  <a:gd name="T71" fmla="*/ 616 h 905"/>
                  <a:gd name="T72" fmla="*/ 575 w 2564"/>
                  <a:gd name="T73" fmla="*/ 632 h 905"/>
                  <a:gd name="T74" fmla="*/ 543 w 2564"/>
                  <a:gd name="T75" fmla="*/ 643 h 905"/>
                  <a:gd name="T76" fmla="*/ 518 w 2564"/>
                  <a:gd name="T77" fmla="*/ 662 h 905"/>
                  <a:gd name="T78" fmla="*/ 486 w 2564"/>
                  <a:gd name="T79" fmla="*/ 675 h 905"/>
                  <a:gd name="T80" fmla="*/ 463 w 2564"/>
                  <a:gd name="T81" fmla="*/ 694 h 905"/>
                  <a:gd name="T82" fmla="*/ 436 w 2564"/>
                  <a:gd name="T83" fmla="*/ 705 h 905"/>
                  <a:gd name="T84" fmla="*/ 413 w 2564"/>
                  <a:gd name="T85" fmla="*/ 719 h 905"/>
                  <a:gd name="T86" fmla="*/ 370 w 2564"/>
                  <a:gd name="T87" fmla="*/ 732 h 905"/>
                  <a:gd name="T88" fmla="*/ 352 w 2564"/>
                  <a:gd name="T89" fmla="*/ 741 h 905"/>
                  <a:gd name="T90" fmla="*/ 331 w 2564"/>
                  <a:gd name="T91" fmla="*/ 755 h 905"/>
                  <a:gd name="T92" fmla="*/ 309 w 2564"/>
                  <a:gd name="T93" fmla="*/ 771 h 905"/>
                  <a:gd name="T94" fmla="*/ 268 w 2564"/>
                  <a:gd name="T95" fmla="*/ 787 h 905"/>
                  <a:gd name="T96" fmla="*/ 241 w 2564"/>
                  <a:gd name="T97" fmla="*/ 800 h 905"/>
                  <a:gd name="T98" fmla="*/ 200 w 2564"/>
                  <a:gd name="T99" fmla="*/ 814 h 905"/>
                  <a:gd name="T100" fmla="*/ 141 w 2564"/>
                  <a:gd name="T101" fmla="*/ 828 h 905"/>
                  <a:gd name="T102" fmla="*/ 109 w 2564"/>
                  <a:gd name="T103" fmla="*/ 839 h 905"/>
                  <a:gd name="T104" fmla="*/ 97 w 2564"/>
                  <a:gd name="T105" fmla="*/ 850 h 905"/>
                  <a:gd name="T106" fmla="*/ 79 w 2564"/>
                  <a:gd name="T107" fmla="*/ 864 h 905"/>
                  <a:gd name="T108" fmla="*/ 59 w 2564"/>
                  <a:gd name="T109" fmla="*/ 875 h 905"/>
                  <a:gd name="T110" fmla="*/ 43 w 2564"/>
                  <a:gd name="T111" fmla="*/ 887 h 905"/>
                  <a:gd name="T112" fmla="*/ 9 w 2564"/>
                  <a:gd name="T113" fmla="*/ 900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4" h="905">
                    <a:moveTo>
                      <a:pt x="2564" y="0"/>
                    </a:moveTo>
                    <a:lnTo>
                      <a:pt x="2521" y="0"/>
                    </a:lnTo>
                    <a:lnTo>
                      <a:pt x="2521" y="23"/>
                    </a:lnTo>
                    <a:lnTo>
                      <a:pt x="2457" y="23"/>
                    </a:lnTo>
                    <a:lnTo>
                      <a:pt x="2457" y="32"/>
                    </a:lnTo>
                    <a:lnTo>
                      <a:pt x="2450" y="32"/>
                    </a:lnTo>
                    <a:lnTo>
                      <a:pt x="2450" y="55"/>
                    </a:lnTo>
                    <a:lnTo>
                      <a:pt x="2446" y="55"/>
                    </a:lnTo>
                    <a:lnTo>
                      <a:pt x="2446" y="68"/>
                    </a:lnTo>
                    <a:lnTo>
                      <a:pt x="2375" y="68"/>
                    </a:lnTo>
                    <a:lnTo>
                      <a:pt x="2375" y="82"/>
                    </a:lnTo>
                    <a:lnTo>
                      <a:pt x="2311" y="82"/>
                    </a:lnTo>
                    <a:lnTo>
                      <a:pt x="2311" y="95"/>
                    </a:lnTo>
                    <a:lnTo>
                      <a:pt x="2300" y="95"/>
                    </a:lnTo>
                    <a:lnTo>
                      <a:pt x="2300" y="107"/>
                    </a:lnTo>
                    <a:lnTo>
                      <a:pt x="2286" y="107"/>
                    </a:lnTo>
                    <a:lnTo>
                      <a:pt x="2286" y="120"/>
                    </a:lnTo>
                    <a:lnTo>
                      <a:pt x="2161" y="120"/>
                    </a:lnTo>
                    <a:lnTo>
                      <a:pt x="2161" y="130"/>
                    </a:lnTo>
                    <a:lnTo>
                      <a:pt x="2152" y="130"/>
                    </a:lnTo>
                    <a:lnTo>
                      <a:pt x="2152" y="139"/>
                    </a:lnTo>
                    <a:lnTo>
                      <a:pt x="2132" y="139"/>
                    </a:lnTo>
                    <a:lnTo>
                      <a:pt x="2132" y="150"/>
                    </a:lnTo>
                    <a:lnTo>
                      <a:pt x="2075" y="150"/>
                    </a:lnTo>
                    <a:lnTo>
                      <a:pt x="2075" y="164"/>
                    </a:lnTo>
                    <a:lnTo>
                      <a:pt x="2018" y="164"/>
                    </a:lnTo>
                    <a:lnTo>
                      <a:pt x="2018" y="175"/>
                    </a:lnTo>
                    <a:lnTo>
                      <a:pt x="2002" y="175"/>
                    </a:lnTo>
                    <a:lnTo>
                      <a:pt x="2002" y="182"/>
                    </a:lnTo>
                    <a:lnTo>
                      <a:pt x="1986" y="182"/>
                    </a:lnTo>
                    <a:lnTo>
                      <a:pt x="1986" y="189"/>
                    </a:lnTo>
                    <a:lnTo>
                      <a:pt x="1939" y="189"/>
                    </a:lnTo>
                    <a:lnTo>
                      <a:pt x="1939" y="193"/>
                    </a:lnTo>
                    <a:lnTo>
                      <a:pt x="1882" y="193"/>
                    </a:lnTo>
                    <a:lnTo>
                      <a:pt x="1882" y="200"/>
                    </a:lnTo>
                    <a:lnTo>
                      <a:pt x="1866" y="200"/>
                    </a:lnTo>
                    <a:lnTo>
                      <a:pt x="1866" y="207"/>
                    </a:lnTo>
                    <a:lnTo>
                      <a:pt x="1859" y="207"/>
                    </a:lnTo>
                    <a:lnTo>
                      <a:pt x="1859" y="211"/>
                    </a:lnTo>
                    <a:lnTo>
                      <a:pt x="1818" y="211"/>
                    </a:lnTo>
                    <a:lnTo>
                      <a:pt x="1818" y="221"/>
                    </a:lnTo>
                    <a:lnTo>
                      <a:pt x="1800" y="221"/>
                    </a:lnTo>
                    <a:lnTo>
                      <a:pt x="1800" y="234"/>
                    </a:lnTo>
                    <a:lnTo>
                      <a:pt x="1732" y="234"/>
                    </a:lnTo>
                    <a:lnTo>
                      <a:pt x="1732" y="241"/>
                    </a:lnTo>
                    <a:lnTo>
                      <a:pt x="1714" y="241"/>
                    </a:lnTo>
                    <a:lnTo>
                      <a:pt x="1714" y="252"/>
                    </a:lnTo>
                    <a:lnTo>
                      <a:pt x="1698" y="252"/>
                    </a:lnTo>
                    <a:lnTo>
                      <a:pt x="1698" y="264"/>
                    </a:lnTo>
                    <a:lnTo>
                      <a:pt x="1659" y="264"/>
                    </a:lnTo>
                    <a:lnTo>
                      <a:pt x="1659" y="271"/>
                    </a:lnTo>
                    <a:lnTo>
                      <a:pt x="1641" y="271"/>
                    </a:lnTo>
                    <a:lnTo>
                      <a:pt x="1641" y="280"/>
                    </a:lnTo>
                    <a:lnTo>
                      <a:pt x="1611" y="280"/>
                    </a:lnTo>
                    <a:lnTo>
                      <a:pt x="1611" y="289"/>
                    </a:lnTo>
                    <a:lnTo>
                      <a:pt x="1595" y="289"/>
                    </a:lnTo>
                    <a:lnTo>
                      <a:pt x="1595" y="296"/>
                    </a:lnTo>
                    <a:lnTo>
                      <a:pt x="1586" y="296"/>
                    </a:lnTo>
                    <a:lnTo>
                      <a:pt x="1586" y="305"/>
                    </a:lnTo>
                    <a:lnTo>
                      <a:pt x="1493" y="305"/>
                    </a:lnTo>
                    <a:lnTo>
                      <a:pt x="1493" y="314"/>
                    </a:lnTo>
                    <a:lnTo>
                      <a:pt x="1439" y="314"/>
                    </a:lnTo>
                    <a:lnTo>
                      <a:pt x="1439" y="323"/>
                    </a:lnTo>
                    <a:lnTo>
                      <a:pt x="1400" y="323"/>
                    </a:lnTo>
                    <a:lnTo>
                      <a:pt x="1400" y="330"/>
                    </a:lnTo>
                    <a:lnTo>
                      <a:pt x="1386" y="330"/>
                    </a:lnTo>
                    <a:lnTo>
                      <a:pt x="1386" y="337"/>
                    </a:lnTo>
                    <a:lnTo>
                      <a:pt x="1357" y="337"/>
                    </a:lnTo>
                    <a:lnTo>
                      <a:pt x="1357" y="346"/>
                    </a:lnTo>
                    <a:lnTo>
                      <a:pt x="1341" y="346"/>
                    </a:lnTo>
                    <a:lnTo>
                      <a:pt x="1341" y="352"/>
                    </a:lnTo>
                    <a:lnTo>
                      <a:pt x="1302" y="352"/>
                    </a:lnTo>
                    <a:lnTo>
                      <a:pt x="1302" y="359"/>
                    </a:lnTo>
                    <a:lnTo>
                      <a:pt x="1288" y="359"/>
                    </a:lnTo>
                    <a:lnTo>
                      <a:pt x="1288" y="375"/>
                    </a:lnTo>
                    <a:lnTo>
                      <a:pt x="1259" y="375"/>
                    </a:lnTo>
                    <a:lnTo>
                      <a:pt x="1259" y="387"/>
                    </a:lnTo>
                    <a:lnTo>
                      <a:pt x="1232" y="387"/>
                    </a:lnTo>
                    <a:lnTo>
                      <a:pt x="1232" y="393"/>
                    </a:lnTo>
                    <a:lnTo>
                      <a:pt x="1168" y="393"/>
                    </a:lnTo>
                    <a:lnTo>
                      <a:pt x="1168" y="405"/>
                    </a:lnTo>
                    <a:lnTo>
                      <a:pt x="1143" y="405"/>
                    </a:lnTo>
                    <a:lnTo>
                      <a:pt x="1143" y="414"/>
                    </a:lnTo>
                    <a:lnTo>
                      <a:pt x="1118" y="414"/>
                    </a:lnTo>
                    <a:lnTo>
                      <a:pt x="1118" y="423"/>
                    </a:lnTo>
                    <a:lnTo>
                      <a:pt x="1100" y="423"/>
                    </a:lnTo>
                    <a:lnTo>
                      <a:pt x="1063" y="423"/>
                    </a:lnTo>
                    <a:lnTo>
                      <a:pt x="1063" y="437"/>
                    </a:lnTo>
                    <a:lnTo>
                      <a:pt x="1050" y="437"/>
                    </a:lnTo>
                    <a:lnTo>
                      <a:pt x="1020" y="437"/>
                    </a:lnTo>
                    <a:lnTo>
                      <a:pt x="1020" y="448"/>
                    </a:lnTo>
                    <a:lnTo>
                      <a:pt x="1004" y="448"/>
                    </a:lnTo>
                    <a:lnTo>
                      <a:pt x="1004" y="455"/>
                    </a:lnTo>
                    <a:lnTo>
                      <a:pt x="968" y="455"/>
                    </a:lnTo>
                    <a:lnTo>
                      <a:pt x="968" y="464"/>
                    </a:lnTo>
                    <a:lnTo>
                      <a:pt x="936" y="464"/>
                    </a:lnTo>
                    <a:lnTo>
                      <a:pt x="936" y="468"/>
                    </a:lnTo>
                    <a:lnTo>
                      <a:pt x="927" y="468"/>
                    </a:lnTo>
                    <a:lnTo>
                      <a:pt x="927" y="475"/>
                    </a:lnTo>
                    <a:lnTo>
                      <a:pt x="900" y="475"/>
                    </a:lnTo>
                    <a:lnTo>
                      <a:pt x="900" y="482"/>
                    </a:lnTo>
                    <a:lnTo>
                      <a:pt x="891" y="482"/>
                    </a:lnTo>
                    <a:lnTo>
                      <a:pt x="891" y="493"/>
                    </a:lnTo>
                    <a:lnTo>
                      <a:pt x="843" y="493"/>
                    </a:lnTo>
                    <a:lnTo>
                      <a:pt x="843" y="498"/>
                    </a:lnTo>
                    <a:lnTo>
                      <a:pt x="816" y="498"/>
                    </a:lnTo>
                    <a:lnTo>
                      <a:pt x="816" y="503"/>
                    </a:lnTo>
                    <a:lnTo>
                      <a:pt x="793" y="503"/>
                    </a:lnTo>
                    <a:lnTo>
                      <a:pt x="793" y="509"/>
                    </a:lnTo>
                    <a:lnTo>
                      <a:pt x="770" y="509"/>
                    </a:lnTo>
                    <a:lnTo>
                      <a:pt x="770" y="514"/>
                    </a:lnTo>
                    <a:lnTo>
                      <a:pt x="763" y="514"/>
                    </a:lnTo>
                    <a:lnTo>
                      <a:pt x="763" y="521"/>
                    </a:lnTo>
                    <a:lnTo>
                      <a:pt x="752" y="521"/>
                    </a:lnTo>
                    <a:lnTo>
                      <a:pt x="752" y="525"/>
                    </a:lnTo>
                    <a:lnTo>
                      <a:pt x="745" y="525"/>
                    </a:lnTo>
                    <a:lnTo>
                      <a:pt x="745" y="534"/>
                    </a:lnTo>
                    <a:lnTo>
                      <a:pt x="725" y="534"/>
                    </a:lnTo>
                    <a:lnTo>
                      <a:pt x="725" y="537"/>
                    </a:lnTo>
                    <a:lnTo>
                      <a:pt x="718" y="537"/>
                    </a:lnTo>
                    <a:lnTo>
                      <a:pt x="718" y="546"/>
                    </a:lnTo>
                    <a:lnTo>
                      <a:pt x="709" y="546"/>
                    </a:lnTo>
                    <a:lnTo>
                      <a:pt x="709" y="555"/>
                    </a:lnTo>
                    <a:lnTo>
                      <a:pt x="702" y="555"/>
                    </a:lnTo>
                    <a:lnTo>
                      <a:pt x="702" y="559"/>
                    </a:lnTo>
                    <a:lnTo>
                      <a:pt x="695" y="559"/>
                    </a:lnTo>
                    <a:lnTo>
                      <a:pt x="695" y="568"/>
                    </a:lnTo>
                    <a:lnTo>
                      <a:pt x="691" y="568"/>
                    </a:lnTo>
                    <a:lnTo>
                      <a:pt x="691" y="573"/>
                    </a:lnTo>
                    <a:lnTo>
                      <a:pt x="679" y="573"/>
                    </a:lnTo>
                    <a:lnTo>
                      <a:pt x="679" y="578"/>
                    </a:lnTo>
                    <a:lnTo>
                      <a:pt x="666" y="578"/>
                    </a:lnTo>
                    <a:lnTo>
                      <a:pt x="666" y="587"/>
                    </a:lnTo>
                    <a:lnTo>
                      <a:pt x="657" y="587"/>
                    </a:lnTo>
                    <a:lnTo>
                      <a:pt x="657" y="591"/>
                    </a:lnTo>
                    <a:lnTo>
                      <a:pt x="636" y="591"/>
                    </a:lnTo>
                    <a:lnTo>
                      <a:pt x="636" y="596"/>
                    </a:lnTo>
                    <a:lnTo>
                      <a:pt x="629" y="596"/>
                    </a:lnTo>
                    <a:lnTo>
                      <a:pt x="629" y="603"/>
                    </a:lnTo>
                    <a:lnTo>
                      <a:pt x="622" y="603"/>
                    </a:lnTo>
                    <a:lnTo>
                      <a:pt x="622" y="607"/>
                    </a:lnTo>
                    <a:lnTo>
                      <a:pt x="613" y="607"/>
                    </a:lnTo>
                    <a:lnTo>
                      <a:pt x="613" y="616"/>
                    </a:lnTo>
                    <a:lnTo>
                      <a:pt x="609" y="616"/>
                    </a:lnTo>
                    <a:lnTo>
                      <a:pt x="609" y="625"/>
                    </a:lnTo>
                    <a:lnTo>
                      <a:pt x="595" y="625"/>
                    </a:lnTo>
                    <a:lnTo>
                      <a:pt x="595" y="632"/>
                    </a:lnTo>
                    <a:lnTo>
                      <a:pt x="575" y="632"/>
                    </a:lnTo>
                    <a:lnTo>
                      <a:pt x="575" y="637"/>
                    </a:lnTo>
                    <a:lnTo>
                      <a:pt x="550" y="637"/>
                    </a:lnTo>
                    <a:lnTo>
                      <a:pt x="550" y="643"/>
                    </a:lnTo>
                    <a:lnTo>
                      <a:pt x="543" y="643"/>
                    </a:lnTo>
                    <a:lnTo>
                      <a:pt x="543" y="650"/>
                    </a:lnTo>
                    <a:lnTo>
                      <a:pt x="536" y="650"/>
                    </a:lnTo>
                    <a:lnTo>
                      <a:pt x="536" y="662"/>
                    </a:lnTo>
                    <a:lnTo>
                      <a:pt x="518" y="662"/>
                    </a:lnTo>
                    <a:lnTo>
                      <a:pt x="518" y="666"/>
                    </a:lnTo>
                    <a:lnTo>
                      <a:pt x="509" y="666"/>
                    </a:lnTo>
                    <a:lnTo>
                      <a:pt x="509" y="675"/>
                    </a:lnTo>
                    <a:lnTo>
                      <a:pt x="486" y="675"/>
                    </a:lnTo>
                    <a:lnTo>
                      <a:pt x="486" y="682"/>
                    </a:lnTo>
                    <a:lnTo>
                      <a:pt x="479" y="682"/>
                    </a:lnTo>
                    <a:lnTo>
                      <a:pt x="479" y="694"/>
                    </a:lnTo>
                    <a:lnTo>
                      <a:pt x="463" y="694"/>
                    </a:lnTo>
                    <a:lnTo>
                      <a:pt x="463" y="700"/>
                    </a:lnTo>
                    <a:lnTo>
                      <a:pt x="452" y="700"/>
                    </a:lnTo>
                    <a:lnTo>
                      <a:pt x="452" y="705"/>
                    </a:lnTo>
                    <a:lnTo>
                      <a:pt x="436" y="705"/>
                    </a:lnTo>
                    <a:lnTo>
                      <a:pt x="436" y="714"/>
                    </a:lnTo>
                    <a:lnTo>
                      <a:pt x="427" y="714"/>
                    </a:lnTo>
                    <a:lnTo>
                      <a:pt x="427" y="719"/>
                    </a:lnTo>
                    <a:lnTo>
                      <a:pt x="413" y="719"/>
                    </a:lnTo>
                    <a:lnTo>
                      <a:pt x="413" y="725"/>
                    </a:lnTo>
                    <a:lnTo>
                      <a:pt x="397" y="725"/>
                    </a:lnTo>
                    <a:lnTo>
                      <a:pt x="397" y="732"/>
                    </a:lnTo>
                    <a:lnTo>
                      <a:pt x="370" y="732"/>
                    </a:lnTo>
                    <a:lnTo>
                      <a:pt x="370" y="737"/>
                    </a:lnTo>
                    <a:lnTo>
                      <a:pt x="361" y="737"/>
                    </a:lnTo>
                    <a:lnTo>
                      <a:pt x="361" y="741"/>
                    </a:lnTo>
                    <a:lnTo>
                      <a:pt x="352" y="741"/>
                    </a:lnTo>
                    <a:lnTo>
                      <a:pt x="352" y="748"/>
                    </a:lnTo>
                    <a:lnTo>
                      <a:pt x="338" y="748"/>
                    </a:lnTo>
                    <a:lnTo>
                      <a:pt x="338" y="755"/>
                    </a:lnTo>
                    <a:lnTo>
                      <a:pt x="331" y="755"/>
                    </a:lnTo>
                    <a:lnTo>
                      <a:pt x="331" y="764"/>
                    </a:lnTo>
                    <a:lnTo>
                      <a:pt x="320" y="764"/>
                    </a:lnTo>
                    <a:lnTo>
                      <a:pt x="320" y="771"/>
                    </a:lnTo>
                    <a:lnTo>
                      <a:pt x="309" y="771"/>
                    </a:lnTo>
                    <a:lnTo>
                      <a:pt x="309" y="780"/>
                    </a:lnTo>
                    <a:lnTo>
                      <a:pt x="300" y="780"/>
                    </a:lnTo>
                    <a:lnTo>
                      <a:pt x="300" y="787"/>
                    </a:lnTo>
                    <a:lnTo>
                      <a:pt x="268" y="787"/>
                    </a:lnTo>
                    <a:lnTo>
                      <a:pt x="268" y="796"/>
                    </a:lnTo>
                    <a:lnTo>
                      <a:pt x="261" y="796"/>
                    </a:lnTo>
                    <a:lnTo>
                      <a:pt x="261" y="800"/>
                    </a:lnTo>
                    <a:lnTo>
                      <a:pt x="241" y="800"/>
                    </a:lnTo>
                    <a:lnTo>
                      <a:pt x="241" y="807"/>
                    </a:lnTo>
                    <a:lnTo>
                      <a:pt x="216" y="807"/>
                    </a:lnTo>
                    <a:lnTo>
                      <a:pt x="216" y="814"/>
                    </a:lnTo>
                    <a:lnTo>
                      <a:pt x="200" y="814"/>
                    </a:lnTo>
                    <a:lnTo>
                      <a:pt x="200" y="819"/>
                    </a:lnTo>
                    <a:lnTo>
                      <a:pt x="184" y="819"/>
                    </a:lnTo>
                    <a:lnTo>
                      <a:pt x="184" y="828"/>
                    </a:lnTo>
                    <a:lnTo>
                      <a:pt x="141" y="828"/>
                    </a:lnTo>
                    <a:lnTo>
                      <a:pt x="141" y="835"/>
                    </a:lnTo>
                    <a:lnTo>
                      <a:pt x="118" y="835"/>
                    </a:lnTo>
                    <a:lnTo>
                      <a:pt x="118" y="839"/>
                    </a:lnTo>
                    <a:lnTo>
                      <a:pt x="109" y="839"/>
                    </a:lnTo>
                    <a:lnTo>
                      <a:pt x="109" y="844"/>
                    </a:lnTo>
                    <a:lnTo>
                      <a:pt x="102" y="844"/>
                    </a:lnTo>
                    <a:lnTo>
                      <a:pt x="102" y="850"/>
                    </a:lnTo>
                    <a:lnTo>
                      <a:pt x="97" y="850"/>
                    </a:lnTo>
                    <a:lnTo>
                      <a:pt x="97" y="857"/>
                    </a:lnTo>
                    <a:lnTo>
                      <a:pt x="91" y="857"/>
                    </a:lnTo>
                    <a:lnTo>
                      <a:pt x="91" y="864"/>
                    </a:lnTo>
                    <a:lnTo>
                      <a:pt x="79" y="864"/>
                    </a:lnTo>
                    <a:lnTo>
                      <a:pt x="79" y="871"/>
                    </a:lnTo>
                    <a:lnTo>
                      <a:pt x="68" y="871"/>
                    </a:lnTo>
                    <a:lnTo>
                      <a:pt x="68" y="875"/>
                    </a:lnTo>
                    <a:lnTo>
                      <a:pt x="59" y="875"/>
                    </a:lnTo>
                    <a:lnTo>
                      <a:pt x="59" y="880"/>
                    </a:lnTo>
                    <a:lnTo>
                      <a:pt x="54" y="880"/>
                    </a:lnTo>
                    <a:lnTo>
                      <a:pt x="54" y="887"/>
                    </a:lnTo>
                    <a:lnTo>
                      <a:pt x="43" y="887"/>
                    </a:lnTo>
                    <a:lnTo>
                      <a:pt x="43" y="894"/>
                    </a:lnTo>
                    <a:lnTo>
                      <a:pt x="31" y="894"/>
                    </a:lnTo>
                    <a:lnTo>
                      <a:pt x="31" y="900"/>
                    </a:lnTo>
                    <a:lnTo>
                      <a:pt x="9" y="900"/>
                    </a:lnTo>
                    <a:lnTo>
                      <a:pt x="9" y="905"/>
                    </a:lnTo>
                    <a:lnTo>
                      <a:pt x="0" y="905"/>
                    </a:lnTo>
                  </a:path>
                </a:pathLst>
              </a:custGeom>
              <a:noFill/>
              <a:ln w="28575" cap="flat">
                <a:solidFill>
                  <a:schemeClr val="bg2">
                    <a:lumMod val="7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23" name="Freeform 173">
                <a:extLst>
                  <a:ext uri="{FF2B5EF4-FFF2-40B4-BE49-F238E27FC236}">
                    <a16:creationId xmlns:a16="http://schemas.microsoft.com/office/drawing/2014/main" id="{9D7D23FB-FF13-41D7-A05C-5AA3F73C61B9}"/>
                  </a:ext>
                </a:extLst>
              </p:cNvPr>
              <p:cNvSpPr>
                <a:spLocks/>
              </p:cNvSpPr>
              <p:nvPr/>
            </p:nvSpPr>
            <p:spPr bwMode="auto">
              <a:xfrm>
                <a:off x="7130470" y="3096703"/>
                <a:ext cx="4052887" cy="768350"/>
              </a:xfrm>
              <a:custGeom>
                <a:avLst/>
                <a:gdLst>
                  <a:gd name="T0" fmla="*/ 2492 w 2553"/>
                  <a:gd name="T1" fmla="*/ 21 h 655"/>
                  <a:gd name="T2" fmla="*/ 2328 w 2553"/>
                  <a:gd name="T3" fmla="*/ 34 h 655"/>
                  <a:gd name="T4" fmla="*/ 2178 w 2553"/>
                  <a:gd name="T5" fmla="*/ 59 h 655"/>
                  <a:gd name="T6" fmla="*/ 2017 w 2553"/>
                  <a:gd name="T7" fmla="*/ 64 h 655"/>
                  <a:gd name="T8" fmla="*/ 1992 w 2553"/>
                  <a:gd name="T9" fmla="*/ 82 h 655"/>
                  <a:gd name="T10" fmla="*/ 1935 w 2553"/>
                  <a:gd name="T11" fmla="*/ 89 h 655"/>
                  <a:gd name="T12" fmla="*/ 1885 w 2553"/>
                  <a:gd name="T13" fmla="*/ 116 h 655"/>
                  <a:gd name="T14" fmla="*/ 1844 w 2553"/>
                  <a:gd name="T15" fmla="*/ 125 h 655"/>
                  <a:gd name="T16" fmla="*/ 1764 w 2553"/>
                  <a:gd name="T17" fmla="*/ 148 h 655"/>
                  <a:gd name="T18" fmla="*/ 1703 w 2553"/>
                  <a:gd name="T19" fmla="*/ 159 h 655"/>
                  <a:gd name="T20" fmla="*/ 1662 w 2553"/>
                  <a:gd name="T21" fmla="*/ 180 h 655"/>
                  <a:gd name="T22" fmla="*/ 1521 w 2553"/>
                  <a:gd name="T23" fmla="*/ 189 h 655"/>
                  <a:gd name="T24" fmla="*/ 1482 w 2553"/>
                  <a:gd name="T25" fmla="*/ 212 h 655"/>
                  <a:gd name="T26" fmla="*/ 1398 w 2553"/>
                  <a:gd name="T27" fmla="*/ 221 h 655"/>
                  <a:gd name="T28" fmla="*/ 1389 w 2553"/>
                  <a:gd name="T29" fmla="*/ 248 h 655"/>
                  <a:gd name="T30" fmla="*/ 1316 w 2553"/>
                  <a:gd name="T31" fmla="*/ 255 h 655"/>
                  <a:gd name="T32" fmla="*/ 1278 w 2553"/>
                  <a:gd name="T33" fmla="*/ 268 h 655"/>
                  <a:gd name="T34" fmla="*/ 1250 w 2553"/>
                  <a:gd name="T35" fmla="*/ 273 h 655"/>
                  <a:gd name="T36" fmla="*/ 1228 w 2553"/>
                  <a:gd name="T37" fmla="*/ 284 h 655"/>
                  <a:gd name="T38" fmla="*/ 1178 w 2553"/>
                  <a:gd name="T39" fmla="*/ 293 h 655"/>
                  <a:gd name="T40" fmla="*/ 1130 w 2553"/>
                  <a:gd name="T41" fmla="*/ 305 h 655"/>
                  <a:gd name="T42" fmla="*/ 1062 w 2553"/>
                  <a:gd name="T43" fmla="*/ 309 h 655"/>
                  <a:gd name="T44" fmla="*/ 1039 w 2553"/>
                  <a:gd name="T45" fmla="*/ 325 h 655"/>
                  <a:gd name="T46" fmla="*/ 987 w 2553"/>
                  <a:gd name="T47" fmla="*/ 330 h 655"/>
                  <a:gd name="T48" fmla="*/ 948 w 2553"/>
                  <a:gd name="T49" fmla="*/ 341 h 655"/>
                  <a:gd name="T50" fmla="*/ 864 w 2553"/>
                  <a:gd name="T51" fmla="*/ 346 h 655"/>
                  <a:gd name="T52" fmla="*/ 850 w 2553"/>
                  <a:gd name="T53" fmla="*/ 362 h 655"/>
                  <a:gd name="T54" fmla="*/ 773 w 2553"/>
                  <a:gd name="T55" fmla="*/ 368 h 655"/>
                  <a:gd name="T56" fmla="*/ 755 w 2553"/>
                  <a:gd name="T57" fmla="*/ 380 h 655"/>
                  <a:gd name="T58" fmla="*/ 723 w 2553"/>
                  <a:gd name="T59" fmla="*/ 384 h 655"/>
                  <a:gd name="T60" fmla="*/ 714 w 2553"/>
                  <a:gd name="T61" fmla="*/ 398 h 655"/>
                  <a:gd name="T62" fmla="*/ 628 w 2553"/>
                  <a:gd name="T63" fmla="*/ 405 h 655"/>
                  <a:gd name="T64" fmla="*/ 609 w 2553"/>
                  <a:gd name="T65" fmla="*/ 419 h 655"/>
                  <a:gd name="T66" fmla="*/ 594 w 2553"/>
                  <a:gd name="T67" fmla="*/ 421 h 655"/>
                  <a:gd name="T68" fmla="*/ 571 w 2553"/>
                  <a:gd name="T69" fmla="*/ 437 h 655"/>
                  <a:gd name="T70" fmla="*/ 553 w 2553"/>
                  <a:gd name="T71" fmla="*/ 446 h 655"/>
                  <a:gd name="T72" fmla="*/ 537 w 2553"/>
                  <a:gd name="T73" fmla="*/ 457 h 655"/>
                  <a:gd name="T74" fmla="*/ 503 w 2553"/>
                  <a:gd name="T75" fmla="*/ 469 h 655"/>
                  <a:gd name="T76" fmla="*/ 494 w 2553"/>
                  <a:gd name="T77" fmla="*/ 478 h 655"/>
                  <a:gd name="T78" fmla="*/ 466 w 2553"/>
                  <a:gd name="T79" fmla="*/ 487 h 655"/>
                  <a:gd name="T80" fmla="*/ 453 w 2553"/>
                  <a:gd name="T81" fmla="*/ 500 h 655"/>
                  <a:gd name="T82" fmla="*/ 387 w 2553"/>
                  <a:gd name="T83" fmla="*/ 507 h 655"/>
                  <a:gd name="T84" fmla="*/ 375 w 2553"/>
                  <a:gd name="T85" fmla="*/ 521 h 655"/>
                  <a:gd name="T86" fmla="*/ 323 w 2553"/>
                  <a:gd name="T87" fmla="*/ 530 h 655"/>
                  <a:gd name="T88" fmla="*/ 312 w 2553"/>
                  <a:gd name="T89" fmla="*/ 546 h 655"/>
                  <a:gd name="T90" fmla="*/ 289 w 2553"/>
                  <a:gd name="T91" fmla="*/ 553 h 655"/>
                  <a:gd name="T92" fmla="*/ 278 w 2553"/>
                  <a:gd name="T93" fmla="*/ 562 h 655"/>
                  <a:gd name="T94" fmla="*/ 239 w 2553"/>
                  <a:gd name="T95" fmla="*/ 571 h 655"/>
                  <a:gd name="T96" fmla="*/ 225 w 2553"/>
                  <a:gd name="T97" fmla="*/ 585 h 655"/>
                  <a:gd name="T98" fmla="*/ 182 w 2553"/>
                  <a:gd name="T99" fmla="*/ 589 h 655"/>
                  <a:gd name="T100" fmla="*/ 175 w 2553"/>
                  <a:gd name="T101" fmla="*/ 603 h 655"/>
                  <a:gd name="T102" fmla="*/ 123 w 2553"/>
                  <a:gd name="T103" fmla="*/ 610 h 655"/>
                  <a:gd name="T104" fmla="*/ 109 w 2553"/>
                  <a:gd name="T105" fmla="*/ 619 h 655"/>
                  <a:gd name="T106" fmla="*/ 91 w 2553"/>
                  <a:gd name="T107" fmla="*/ 623 h 655"/>
                  <a:gd name="T108" fmla="*/ 78 w 2553"/>
                  <a:gd name="T109" fmla="*/ 637 h 655"/>
                  <a:gd name="T110" fmla="*/ 59 w 2553"/>
                  <a:gd name="T111" fmla="*/ 644 h 655"/>
                  <a:gd name="T112" fmla="*/ 43 w 2553"/>
                  <a:gd name="T113" fmla="*/ 655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53" h="655">
                    <a:moveTo>
                      <a:pt x="2553" y="0"/>
                    </a:moveTo>
                    <a:lnTo>
                      <a:pt x="2492" y="0"/>
                    </a:lnTo>
                    <a:lnTo>
                      <a:pt x="2492" y="21"/>
                    </a:lnTo>
                    <a:lnTo>
                      <a:pt x="2423" y="21"/>
                    </a:lnTo>
                    <a:lnTo>
                      <a:pt x="2423" y="34"/>
                    </a:lnTo>
                    <a:lnTo>
                      <a:pt x="2328" y="34"/>
                    </a:lnTo>
                    <a:lnTo>
                      <a:pt x="2328" y="48"/>
                    </a:lnTo>
                    <a:lnTo>
                      <a:pt x="2178" y="48"/>
                    </a:lnTo>
                    <a:lnTo>
                      <a:pt x="2178" y="59"/>
                    </a:lnTo>
                    <a:lnTo>
                      <a:pt x="2080" y="59"/>
                    </a:lnTo>
                    <a:lnTo>
                      <a:pt x="2080" y="64"/>
                    </a:lnTo>
                    <a:lnTo>
                      <a:pt x="2017" y="64"/>
                    </a:lnTo>
                    <a:lnTo>
                      <a:pt x="2017" y="73"/>
                    </a:lnTo>
                    <a:lnTo>
                      <a:pt x="1992" y="73"/>
                    </a:lnTo>
                    <a:lnTo>
                      <a:pt x="1992" y="82"/>
                    </a:lnTo>
                    <a:lnTo>
                      <a:pt x="1955" y="82"/>
                    </a:lnTo>
                    <a:lnTo>
                      <a:pt x="1955" y="89"/>
                    </a:lnTo>
                    <a:lnTo>
                      <a:pt x="1935" y="89"/>
                    </a:lnTo>
                    <a:lnTo>
                      <a:pt x="1935" y="109"/>
                    </a:lnTo>
                    <a:lnTo>
                      <a:pt x="1885" y="109"/>
                    </a:lnTo>
                    <a:lnTo>
                      <a:pt x="1885" y="116"/>
                    </a:lnTo>
                    <a:lnTo>
                      <a:pt x="1853" y="116"/>
                    </a:lnTo>
                    <a:lnTo>
                      <a:pt x="1853" y="125"/>
                    </a:lnTo>
                    <a:lnTo>
                      <a:pt x="1844" y="125"/>
                    </a:lnTo>
                    <a:lnTo>
                      <a:pt x="1844" y="139"/>
                    </a:lnTo>
                    <a:lnTo>
                      <a:pt x="1764" y="139"/>
                    </a:lnTo>
                    <a:lnTo>
                      <a:pt x="1764" y="148"/>
                    </a:lnTo>
                    <a:lnTo>
                      <a:pt x="1719" y="148"/>
                    </a:lnTo>
                    <a:lnTo>
                      <a:pt x="1719" y="159"/>
                    </a:lnTo>
                    <a:lnTo>
                      <a:pt x="1703" y="159"/>
                    </a:lnTo>
                    <a:lnTo>
                      <a:pt x="1703" y="171"/>
                    </a:lnTo>
                    <a:lnTo>
                      <a:pt x="1662" y="171"/>
                    </a:lnTo>
                    <a:lnTo>
                      <a:pt x="1662" y="180"/>
                    </a:lnTo>
                    <a:lnTo>
                      <a:pt x="1646" y="180"/>
                    </a:lnTo>
                    <a:lnTo>
                      <a:pt x="1646" y="189"/>
                    </a:lnTo>
                    <a:lnTo>
                      <a:pt x="1521" y="189"/>
                    </a:lnTo>
                    <a:lnTo>
                      <a:pt x="1521" y="198"/>
                    </a:lnTo>
                    <a:lnTo>
                      <a:pt x="1482" y="198"/>
                    </a:lnTo>
                    <a:lnTo>
                      <a:pt x="1482" y="212"/>
                    </a:lnTo>
                    <a:lnTo>
                      <a:pt x="1444" y="212"/>
                    </a:lnTo>
                    <a:lnTo>
                      <a:pt x="1444" y="221"/>
                    </a:lnTo>
                    <a:lnTo>
                      <a:pt x="1398" y="221"/>
                    </a:lnTo>
                    <a:lnTo>
                      <a:pt x="1398" y="241"/>
                    </a:lnTo>
                    <a:lnTo>
                      <a:pt x="1389" y="241"/>
                    </a:lnTo>
                    <a:lnTo>
                      <a:pt x="1389" y="248"/>
                    </a:lnTo>
                    <a:lnTo>
                      <a:pt x="1362" y="248"/>
                    </a:lnTo>
                    <a:lnTo>
                      <a:pt x="1362" y="255"/>
                    </a:lnTo>
                    <a:lnTo>
                      <a:pt x="1316" y="255"/>
                    </a:lnTo>
                    <a:lnTo>
                      <a:pt x="1316" y="259"/>
                    </a:lnTo>
                    <a:lnTo>
                      <a:pt x="1278" y="259"/>
                    </a:lnTo>
                    <a:lnTo>
                      <a:pt x="1278" y="268"/>
                    </a:lnTo>
                    <a:lnTo>
                      <a:pt x="1260" y="268"/>
                    </a:lnTo>
                    <a:lnTo>
                      <a:pt x="1260" y="273"/>
                    </a:lnTo>
                    <a:lnTo>
                      <a:pt x="1250" y="273"/>
                    </a:lnTo>
                    <a:lnTo>
                      <a:pt x="1250" y="280"/>
                    </a:lnTo>
                    <a:lnTo>
                      <a:pt x="1228" y="280"/>
                    </a:lnTo>
                    <a:lnTo>
                      <a:pt x="1228" y="284"/>
                    </a:lnTo>
                    <a:lnTo>
                      <a:pt x="1207" y="284"/>
                    </a:lnTo>
                    <a:lnTo>
                      <a:pt x="1207" y="293"/>
                    </a:lnTo>
                    <a:lnTo>
                      <a:pt x="1178" y="293"/>
                    </a:lnTo>
                    <a:lnTo>
                      <a:pt x="1178" y="298"/>
                    </a:lnTo>
                    <a:lnTo>
                      <a:pt x="1130" y="298"/>
                    </a:lnTo>
                    <a:lnTo>
                      <a:pt x="1130" y="305"/>
                    </a:lnTo>
                    <a:lnTo>
                      <a:pt x="1087" y="305"/>
                    </a:lnTo>
                    <a:lnTo>
                      <a:pt x="1087" y="309"/>
                    </a:lnTo>
                    <a:lnTo>
                      <a:pt x="1062" y="309"/>
                    </a:lnTo>
                    <a:lnTo>
                      <a:pt x="1062" y="316"/>
                    </a:lnTo>
                    <a:lnTo>
                      <a:pt x="1039" y="316"/>
                    </a:lnTo>
                    <a:lnTo>
                      <a:pt x="1039" y="325"/>
                    </a:lnTo>
                    <a:lnTo>
                      <a:pt x="1012" y="325"/>
                    </a:lnTo>
                    <a:lnTo>
                      <a:pt x="1012" y="330"/>
                    </a:lnTo>
                    <a:lnTo>
                      <a:pt x="987" y="330"/>
                    </a:lnTo>
                    <a:lnTo>
                      <a:pt x="987" y="337"/>
                    </a:lnTo>
                    <a:lnTo>
                      <a:pt x="948" y="337"/>
                    </a:lnTo>
                    <a:lnTo>
                      <a:pt x="948" y="341"/>
                    </a:lnTo>
                    <a:lnTo>
                      <a:pt x="873" y="341"/>
                    </a:lnTo>
                    <a:lnTo>
                      <a:pt x="873" y="346"/>
                    </a:lnTo>
                    <a:lnTo>
                      <a:pt x="864" y="346"/>
                    </a:lnTo>
                    <a:lnTo>
                      <a:pt x="864" y="355"/>
                    </a:lnTo>
                    <a:lnTo>
                      <a:pt x="850" y="355"/>
                    </a:lnTo>
                    <a:lnTo>
                      <a:pt x="850" y="362"/>
                    </a:lnTo>
                    <a:lnTo>
                      <a:pt x="803" y="362"/>
                    </a:lnTo>
                    <a:lnTo>
                      <a:pt x="803" y="368"/>
                    </a:lnTo>
                    <a:lnTo>
                      <a:pt x="773" y="368"/>
                    </a:lnTo>
                    <a:lnTo>
                      <a:pt x="773" y="375"/>
                    </a:lnTo>
                    <a:lnTo>
                      <a:pt x="755" y="375"/>
                    </a:lnTo>
                    <a:lnTo>
                      <a:pt x="755" y="380"/>
                    </a:lnTo>
                    <a:lnTo>
                      <a:pt x="732" y="380"/>
                    </a:lnTo>
                    <a:lnTo>
                      <a:pt x="732" y="384"/>
                    </a:lnTo>
                    <a:lnTo>
                      <a:pt x="723" y="384"/>
                    </a:lnTo>
                    <a:lnTo>
                      <a:pt x="723" y="391"/>
                    </a:lnTo>
                    <a:lnTo>
                      <a:pt x="714" y="391"/>
                    </a:lnTo>
                    <a:lnTo>
                      <a:pt x="714" y="398"/>
                    </a:lnTo>
                    <a:lnTo>
                      <a:pt x="655" y="398"/>
                    </a:lnTo>
                    <a:lnTo>
                      <a:pt x="655" y="405"/>
                    </a:lnTo>
                    <a:lnTo>
                      <a:pt x="628" y="405"/>
                    </a:lnTo>
                    <a:lnTo>
                      <a:pt x="628" y="409"/>
                    </a:lnTo>
                    <a:lnTo>
                      <a:pt x="609" y="409"/>
                    </a:lnTo>
                    <a:lnTo>
                      <a:pt x="609" y="419"/>
                    </a:lnTo>
                    <a:lnTo>
                      <a:pt x="600" y="419"/>
                    </a:lnTo>
                    <a:lnTo>
                      <a:pt x="600" y="421"/>
                    </a:lnTo>
                    <a:lnTo>
                      <a:pt x="594" y="421"/>
                    </a:lnTo>
                    <a:lnTo>
                      <a:pt x="594" y="428"/>
                    </a:lnTo>
                    <a:lnTo>
                      <a:pt x="571" y="428"/>
                    </a:lnTo>
                    <a:lnTo>
                      <a:pt x="571" y="437"/>
                    </a:lnTo>
                    <a:lnTo>
                      <a:pt x="559" y="437"/>
                    </a:lnTo>
                    <a:lnTo>
                      <a:pt x="559" y="446"/>
                    </a:lnTo>
                    <a:lnTo>
                      <a:pt x="553" y="446"/>
                    </a:lnTo>
                    <a:lnTo>
                      <a:pt x="553" y="450"/>
                    </a:lnTo>
                    <a:lnTo>
                      <a:pt x="537" y="450"/>
                    </a:lnTo>
                    <a:lnTo>
                      <a:pt x="537" y="457"/>
                    </a:lnTo>
                    <a:lnTo>
                      <a:pt x="523" y="457"/>
                    </a:lnTo>
                    <a:lnTo>
                      <a:pt x="523" y="469"/>
                    </a:lnTo>
                    <a:lnTo>
                      <a:pt x="503" y="469"/>
                    </a:lnTo>
                    <a:lnTo>
                      <a:pt x="503" y="471"/>
                    </a:lnTo>
                    <a:lnTo>
                      <a:pt x="494" y="471"/>
                    </a:lnTo>
                    <a:lnTo>
                      <a:pt x="494" y="478"/>
                    </a:lnTo>
                    <a:lnTo>
                      <a:pt x="487" y="478"/>
                    </a:lnTo>
                    <a:lnTo>
                      <a:pt x="487" y="487"/>
                    </a:lnTo>
                    <a:lnTo>
                      <a:pt x="466" y="487"/>
                    </a:lnTo>
                    <a:lnTo>
                      <a:pt x="466" y="494"/>
                    </a:lnTo>
                    <a:lnTo>
                      <a:pt x="453" y="494"/>
                    </a:lnTo>
                    <a:lnTo>
                      <a:pt x="453" y="500"/>
                    </a:lnTo>
                    <a:lnTo>
                      <a:pt x="403" y="500"/>
                    </a:lnTo>
                    <a:lnTo>
                      <a:pt x="403" y="507"/>
                    </a:lnTo>
                    <a:lnTo>
                      <a:pt x="387" y="507"/>
                    </a:lnTo>
                    <a:lnTo>
                      <a:pt x="387" y="514"/>
                    </a:lnTo>
                    <a:lnTo>
                      <a:pt x="375" y="514"/>
                    </a:lnTo>
                    <a:lnTo>
                      <a:pt x="375" y="521"/>
                    </a:lnTo>
                    <a:lnTo>
                      <a:pt x="348" y="521"/>
                    </a:lnTo>
                    <a:lnTo>
                      <a:pt x="348" y="530"/>
                    </a:lnTo>
                    <a:lnTo>
                      <a:pt x="323" y="530"/>
                    </a:lnTo>
                    <a:lnTo>
                      <a:pt x="323" y="537"/>
                    </a:lnTo>
                    <a:lnTo>
                      <a:pt x="312" y="537"/>
                    </a:lnTo>
                    <a:lnTo>
                      <a:pt x="312" y="546"/>
                    </a:lnTo>
                    <a:lnTo>
                      <a:pt x="307" y="546"/>
                    </a:lnTo>
                    <a:lnTo>
                      <a:pt x="307" y="553"/>
                    </a:lnTo>
                    <a:lnTo>
                      <a:pt x="289" y="553"/>
                    </a:lnTo>
                    <a:lnTo>
                      <a:pt x="289" y="557"/>
                    </a:lnTo>
                    <a:lnTo>
                      <a:pt x="278" y="557"/>
                    </a:lnTo>
                    <a:lnTo>
                      <a:pt x="278" y="562"/>
                    </a:lnTo>
                    <a:lnTo>
                      <a:pt x="268" y="562"/>
                    </a:lnTo>
                    <a:lnTo>
                      <a:pt x="268" y="571"/>
                    </a:lnTo>
                    <a:lnTo>
                      <a:pt x="239" y="571"/>
                    </a:lnTo>
                    <a:lnTo>
                      <a:pt x="239" y="575"/>
                    </a:lnTo>
                    <a:lnTo>
                      <a:pt x="225" y="575"/>
                    </a:lnTo>
                    <a:lnTo>
                      <a:pt x="225" y="585"/>
                    </a:lnTo>
                    <a:lnTo>
                      <a:pt x="191" y="585"/>
                    </a:lnTo>
                    <a:lnTo>
                      <a:pt x="191" y="589"/>
                    </a:lnTo>
                    <a:lnTo>
                      <a:pt x="182" y="589"/>
                    </a:lnTo>
                    <a:lnTo>
                      <a:pt x="182" y="594"/>
                    </a:lnTo>
                    <a:lnTo>
                      <a:pt x="175" y="594"/>
                    </a:lnTo>
                    <a:lnTo>
                      <a:pt x="175" y="603"/>
                    </a:lnTo>
                    <a:lnTo>
                      <a:pt x="157" y="603"/>
                    </a:lnTo>
                    <a:lnTo>
                      <a:pt x="157" y="610"/>
                    </a:lnTo>
                    <a:lnTo>
                      <a:pt x="123" y="610"/>
                    </a:lnTo>
                    <a:lnTo>
                      <a:pt x="123" y="614"/>
                    </a:lnTo>
                    <a:lnTo>
                      <a:pt x="109" y="614"/>
                    </a:lnTo>
                    <a:lnTo>
                      <a:pt x="109" y="619"/>
                    </a:lnTo>
                    <a:lnTo>
                      <a:pt x="100" y="619"/>
                    </a:lnTo>
                    <a:lnTo>
                      <a:pt x="100" y="623"/>
                    </a:lnTo>
                    <a:lnTo>
                      <a:pt x="91" y="623"/>
                    </a:lnTo>
                    <a:lnTo>
                      <a:pt x="91" y="630"/>
                    </a:lnTo>
                    <a:lnTo>
                      <a:pt x="78" y="630"/>
                    </a:lnTo>
                    <a:lnTo>
                      <a:pt x="78" y="637"/>
                    </a:lnTo>
                    <a:lnTo>
                      <a:pt x="68" y="637"/>
                    </a:lnTo>
                    <a:lnTo>
                      <a:pt x="68" y="644"/>
                    </a:lnTo>
                    <a:lnTo>
                      <a:pt x="59" y="644"/>
                    </a:lnTo>
                    <a:lnTo>
                      <a:pt x="59" y="648"/>
                    </a:lnTo>
                    <a:lnTo>
                      <a:pt x="43" y="648"/>
                    </a:lnTo>
                    <a:lnTo>
                      <a:pt x="43" y="655"/>
                    </a:lnTo>
                    <a:lnTo>
                      <a:pt x="0" y="655"/>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3" name="Line 179">
                <a:extLst>
                  <a:ext uri="{FF2B5EF4-FFF2-40B4-BE49-F238E27FC236}">
                    <a16:creationId xmlns:a16="http://schemas.microsoft.com/office/drawing/2014/main" id="{99474412-D0A8-4601-B4F0-2F783DD70185}"/>
                  </a:ext>
                </a:extLst>
              </p:cNvPr>
              <p:cNvSpPr>
                <a:spLocks noChangeShapeType="1"/>
              </p:cNvSpPr>
              <p:nvPr/>
            </p:nvSpPr>
            <p:spPr bwMode="auto">
              <a:xfrm flipH="1">
                <a:off x="7063960" y="3340681"/>
                <a:ext cx="4286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 name="Line 180">
                <a:extLst>
                  <a:ext uri="{FF2B5EF4-FFF2-40B4-BE49-F238E27FC236}">
                    <a16:creationId xmlns:a16="http://schemas.microsoft.com/office/drawing/2014/main" id="{52090CB0-9312-4544-B082-C7FF1BC520F5}"/>
                  </a:ext>
                </a:extLst>
              </p:cNvPr>
              <p:cNvSpPr>
                <a:spLocks noChangeShapeType="1"/>
              </p:cNvSpPr>
              <p:nvPr/>
            </p:nvSpPr>
            <p:spPr bwMode="auto">
              <a:xfrm flipH="1">
                <a:off x="7063960" y="2827919"/>
                <a:ext cx="4286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 name="Line 181">
                <a:extLst>
                  <a:ext uri="{FF2B5EF4-FFF2-40B4-BE49-F238E27FC236}">
                    <a16:creationId xmlns:a16="http://schemas.microsoft.com/office/drawing/2014/main" id="{323FDDE5-04B0-4E7E-AFCD-0452D2CF745F}"/>
                  </a:ext>
                </a:extLst>
              </p:cNvPr>
              <p:cNvSpPr>
                <a:spLocks noChangeShapeType="1"/>
              </p:cNvSpPr>
              <p:nvPr/>
            </p:nvSpPr>
            <p:spPr bwMode="auto">
              <a:xfrm flipH="1">
                <a:off x="7063960" y="2315156"/>
                <a:ext cx="4286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 name="Line 182">
                <a:extLst>
                  <a:ext uri="{FF2B5EF4-FFF2-40B4-BE49-F238E27FC236}">
                    <a16:creationId xmlns:a16="http://schemas.microsoft.com/office/drawing/2014/main" id="{3A69B0A2-5077-45E4-A65D-A19BB7D32776}"/>
                  </a:ext>
                </a:extLst>
              </p:cNvPr>
              <p:cNvSpPr>
                <a:spLocks noChangeShapeType="1"/>
              </p:cNvSpPr>
              <p:nvPr/>
            </p:nvSpPr>
            <p:spPr bwMode="auto">
              <a:xfrm flipH="1">
                <a:off x="7063960" y="1802394"/>
                <a:ext cx="4286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9" name="Rectangle 185">
                <a:extLst>
                  <a:ext uri="{FF2B5EF4-FFF2-40B4-BE49-F238E27FC236}">
                    <a16:creationId xmlns:a16="http://schemas.microsoft.com/office/drawing/2014/main" id="{FD475ACD-4CF7-4F66-892B-01114BE7A3CF}"/>
                  </a:ext>
                </a:extLst>
              </p:cNvPr>
              <p:cNvSpPr>
                <a:spLocks noChangeArrowheads="1"/>
              </p:cNvSpPr>
              <p:nvPr/>
            </p:nvSpPr>
            <p:spPr bwMode="auto">
              <a:xfrm>
                <a:off x="6914569" y="3253369"/>
                <a:ext cx="77788"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5</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0" name="Rectangle 186">
                <a:extLst>
                  <a:ext uri="{FF2B5EF4-FFF2-40B4-BE49-F238E27FC236}">
                    <a16:creationId xmlns:a16="http://schemas.microsoft.com/office/drawing/2014/main" id="{37B86108-31C8-44FF-80E2-40EEE01CD0F0}"/>
                  </a:ext>
                </a:extLst>
              </p:cNvPr>
              <p:cNvSpPr>
                <a:spLocks noChangeArrowheads="1"/>
              </p:cNvSpPr>
              <p:nvPr/>
            </p:nvSpPr>
            <p:spPr bwMode="auto">
              <a:xfrm>
                <a:off x="6835194" y="2742194"/>
                <a:ext cx="15716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1" name="Rectangle 187">
                <a:extLst>
                  <a:ext uri="{FF2B5EF4-FFF2-40B4-BE49-F238E27FC236}">
                    <a16:creationId xmlns:a16="http://schemas.microsoft.com/office/drawing/2014/main" id="{9ADA65A7-1404-40A0-809C-BE0AD5A4BA74}"/>
                  </a:ext>
                </a:extLst>
              </p:cNvPr>
              <p:cNvSpPr>
                <a:spLocks noChangeArrowheads="1"/>
              </p:cNvSpPr>
              <p:nvPr/>
            </p:nvSpPr>
            <p:spPr bwMode="auto">
              <a:xfrm>
                <a:off x="6835194" y="2224669"/>
                <a:ext cx="15716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15</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2" name="Rectangle 188">
                <a:extLst>
                  <a:ext uri="{FF2B5EF4-FFF2-40B4-BE49-F238E27FC236}">
                    <a16:creationId xmlns:a16="http://schemas.microsoft.com/office/drawing/2014/main" id="{8B103D79-9147-416C-8FE0-A2AF5B9FABDD}"/>
                  </a:ext>
                </a:extLst>
              </p:cNvPr>
              <p:cNvSpPr>
                <a:spLocks noChangeArrowheads="1"/>
              </p:cNvSpPr>
              <p:nvPr/>
            </p:nvSpPr>
            <p:spPr bwMode="auto">
              <a:xfrm>
                <a:off x="6835194" y="1708731"/>
                <a:ext cx="157163" cy="169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100" b="0" i="0" u="none" strike="noStrike" kern="1200" cap="none" spc="0" normalizeH="0" baseline="0" noProof="0" dirty="0">
                    <a:ln>
                      <a:noFill/>
                    </a:ln>
                    <a:solidFill>
                      <a:srgbClr val="231F20"/>
                    </a:solidFill>
                    <a:effectLst/>
                    <a:uLnTx/>
                    <a:uFillTx/>
                    <a:latin typeface="Century Gothic" panose="020B0502020202020204" pitchFamily="34" charset="0"/>
                  </a:rPr>
                  <a:t>20</a:t>
                </a:r>
                <a:endParaRPr kumimoji="0" lang="en-US" altLang="en-US" sz="11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3" name="Rectangle 127">
                <a:extLst>
                  <a:ext uri="{FF2B5EF4-FFF2-40B4-BE49-F238E27FC236}">
                    <a16:creationId xmlns:a16="http://schemas.microsoft.com/office/drawing/2014/main" id="{EEBAEDCA-E3D1-4BCF-AFD6-126D60F67C62}"/>
                  </a:ext>
                </a:extLst>
              </p:cNvPr>
              <p:cNvSpPr>
                <a:spLocks noChangeArrowheads="1"/>
              </p:cNvSpPr>
              <p:nvPr/>
            </p:nvSpPr>
            <p:spPr bwMode="auto">
              <a:xfrm rot="16200000">
                <a:off x="5817617" y="2588981"/>
                <a:ext cx="177004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231F20"/>
                    </a:solidFill>
                    <a:effectLst/>
                    <a:uLnTx/>
                    <a:uFillTx/>
                    <a:latin typeface="Century Gothic" panose="020B0502020202020204" pitchFamily="34" charset="0"/>
                  </a:rPr>
                  <a:t>Composite of CV Death,</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231F20"/>
                    </a:solidFill>
                    <a:effectLst/>
                    <a:uLnTx/>
                    <a:uFillTx/>
                    <a:latin typeface="Century Gothic" panose="020B0502020202020204" pitchFamily="34" charset="0"/>
                  </a:rPr>
                  <a:t> MI, or Stroke (%)</a:t>
                </a:r>
              </a:p>
            </p:txBody>
          </p:sp>
        </p:grpSp>
      </p:grpSp>
      <p:sp>
        <p:nvSpPr>
          <p:cNvPr id="8" name="Rectangle 7">
            <a:extLst>
              <a:ext uri="{FF2B5EF4-FFF2-40B4-BE49-F238E27FC236}">
                <a16:creationId xmlns:a16="http://schemas.microsoft.com/office/drawing/2014/main" id="{E8D230BE-E8E3-43A9-5692-1CBC1D39BFD7}"/>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7" name="Graphic 6" descr="House with solid fill">
            <a:hlinkClick r:id="rId3" action="ppaction://hlinksldjump"/>
            <a:extLst>
              <a:ext uri="{FF2B5EF4-FFF2-40B4-BE49-F238E27FC236}">
                <a16:creationId xmlns:a16="http://schemas.microsoft.com/office/drawing/2014/main" id="{EC1EA41A-DEAD-A865-4218-2BFB9D118D9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868042132"/>
      </p:ext>
    </p:extLst>
  </p:cSld>
  <p:clrMapOvr>
    <a:masterClrMapping/>
  </p:clrMapOvr>
  <p:transition>
    <p:fade/>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1AF27F-6D04-4ACA-817B-8F891A90260E}"/>
              </a:ext>
            </a:extLst>
          </p:cNvPr>
          <p:cNvSpPr>
            <a:spLocks noGrp="1"/>
          </p:cNvSpPr>
          <p:nvPr>
            <p:ph type="title"/>
          </p:nvPr>
        </p:nvSpPr>
        <p:spPr>
          <a:xfrm>
            <a:off x="365125" y="365760"/>
            <a:ext cx="11461750" cy="800219"/>
          </a:xfrm>
        </p:spPr>
        <p:txBody>
          <a:bodyPr/>
          <a:lstStyle/>
          <a:p>
            <a:r>
              <a:rPr lang="en-US" sz="2600" noProof="0" dirty="0"/>
              <a:t>Patients Treated With Evolocumab Within 1 Year of Their Most Recent MI Tended to Experience Greater CV Risk Reduction for 5-Point MACE</a:t>
            </a:r>
          </a:p>
        </p:txBody>
      </p:sp>
      <p:sp>
        <p:nvSpPr>
          <p:cNvPr id="19" name="Freeform 9">
            <a:extLst>
              <a:ext uri="{FF2B5EF4-FFF2-40B4-BE49-F238E27FC236}">
                <a16:creationId xmlns:a16="http://schemas.microsoft.com/office/drawing/2014/main" id="{553387D1-64A5-4FF7-A2A5-DA8B73F8DED2}"/>
              </a:ext>
            </a:extLst>
          </p:cNvPr>
          <p:cNvSpPr>
            <a:spLocks/>
          </p:cNvSpPr>
          <p:nvPr/>
        </p:nvSpPr>
        <p:spPr bwMode="auto">
          <a:xfrm>
            <a:off x="1586120" y="1802831"/>
            <a:ext cx="4070006" cy="2927379"/>
          </a:xfrm>
          <a:custGeom>
            <a:avLst/>
            <a:gdLst>
              <a:gd name="T0" fmla="*/ 0 w 2618"/>
              <a:gd name="T1" fmla="*/ 0 h 1340"/>
              <a:gd name="T2" fmla="*/ 0 w 2618"/>
              <a:gd name="T3" fmla="*/ 1340 h 1340"/>
              <a:gd name="T4" fmla="*/ 2618 w 2618"/>
              <a:gd name="T5" fmla="*/ 1340 h 1340"/>
            </a:gdLst>
            <a:ahLst/>
            <a:cxnLst>
              <a:cxn ang="0">
                <a:pos x="T0" y="T1"/>
              </a:cxn>
              <a:cxn ang="0">
                <a:pos x="T2" y="T3"/>
              </a:cxn>
              <a:cxn ang="0">
                <a:pos x="T4" y="T5"/>
              </a:cxn>
            </a:cxnLst>
            <a:rect l="0" t="0" r="r" b="b"/>
            <a:pathLst>
              <a:path w="2618" h="1340">
                <a:moveTo>
                  <a:pt x="0" y="0"/>
                </a:moveTo>
                <a:lnTo>
                  <a:pt x="0" y="1340"/>
                </a:lnTo>
                <a:lnTo>
                  <a:pt x="2618" y="1340"/>
                </a:lnTo>
              </a:path>
            </a:pathLst>
          </a:custGeom>
          <a:noFill/>
          <a:ln w="11113" cap="flat">
            <a:solidFill>
              <a:srgbClr val="231F2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0" name="Line 10">
            <a:extLst>
              <a:ext uri="{FF2B5EF4-FFF2-40B4-BE49-F238E27FC236}">
                <a16:creationId xmlns:a16="http://schemas.microsoft.com/office/drawing/2014/main" id="{68C56100-9D22-4491-8FCF-4EC3E0CF54B8}"/>
              </a:ext>
            </a:extLst>
          </p:cNvPr>
          <p:cNvSpPr>
            <a:spLocks noChangeShapeType="1"/>
          </p:cNvSpPr>
          <p:nvPr/>
        </p:nvSpPr>
        <p:spPr bwMode="auto">
          <a:xfrm flipH="1">
            <a:off x="1539481" y="4730210"/>
            <a:ext cx="41975"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1" name="Line 11">
            <a:extLst>
              <a:ext uri="{FF2B5EF4-FFF2-40B4-BE49-F238E27FC236}">
                <a16:creationId xmlns:a16="http://schemas.microsoft.com/office/drawing/2014/main" id="{3DCC94CE-9B9F-40F1-88AC-6ACA462113C0}"/>
              </a:ext>
            </a:extLst>
          </p:cNvPr>
          <p:cNvSpPr>
            <a:spLocks noChangeShapeType="1"/>
          </p:cNvSpPr>
          <p:nvPr/>
        </p:nvSpPr>
        <p:spPr bwMode="auto">
          <a:xfrm flipH="1">
            <a:off x="1539481" y="4011473"/>
            <a:ext cx="41975"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2" name="Line 12">
            <a:extLst>
              <a:ext uri="{FF2B5EF4-FFF2-40B4-BE49-F238E27FC236}">
                <a16:creationId xmlns:a16="http://schemas.microsoft.com/office/drawing/2014/main" id="{AC8996C2-7620-4473-960C-1FC18AE8579C}"/>
              </a:ext>
            </a:extLst>
          </p:cNvPr>
          <p:cNvSpPr>
            <a:spLocks noChangeShapeType="1"/>
          </p:cNvSpPr>
          <p:nvPr/>
        </p:nvSpPr>
        <p:spPr bwMode="auto">
          <a:xfrm flipH="1">
            <a:off x="1539481" y="3292736"/>
            <a:ext cx="41975"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3" name="Line 13">
            <a:extLst>
              <a:ext uri="{FF2B5EF4-FFF2-40B4-BE49-F238E27FC236}">
                <a16:creationId xmlns:a16="http://schemas.microsoft.com/office/drawing/2014/main" id="{3C55F0F7-B6ED-45DE-9B99-D000A45E67E3}"/>
              </a:ext>
            </a:extLst>
          </p:cNvPr>
          <p:cNvSpPr>
            <a:spLocks noChangeShapeType="1"/>
          </p:cNvSpPr>
          <p:nvPr/>
        </p:nvSpPr>
        <p:spPr bwMode="auto">
          <a:xfrm flipH="1">
            <a:off x="1539481" y="2571814"/>
            <a:ext cx="41975"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4" name="Line 14">
            <a:extLst>
              <a:ext uri="{FF2B5EF4-FFF2-40B4-BE49-F238E27FC236}">
                <a16:creationId xmlns:a16="http://schemas.microsoft.com/office/drawing/2014/main" id="{681C5D5F-608E-45A1-A141-7B279DC8DA41}"/>
              </a:ext>
            </a:extLst>
          </p:cNvPr>
          <p:cNvSpPr>
            <a:spLocks noChangeShapeType="1"/>
          </p:cNvSpPr>
          <p:nvPr/>
        </p:nvSpPr>
        <p:spPr bwMode="auto">
          <a:xfrm flipH="1">
            <a:off x="1539481" y="1853077"/>
            <a:ext cx="41975"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5" name="Rectangle 15">
            <a:extLst>
              <a:ext uri="{FF2B5EF4-FFF2-40B4-BE49-F238E27FC236}">
                <a16:creationId xmlns:a16="http://schemas.microsoft.com/office/drawing/2014/main" id="{07F9A61C-1664-4E1B-8255-69F5264C2E18}"/>
              </a:ext>
            </a:extLst>
          </p:cNvPr>
          <p:cNvSpPr>
            <a:spLocks noChangeArrowheads="1"/>
          </p:cNvSpPr>
          <p:nvPr/>
        </p:nvSpPr>
        <p:spPr bwMode="auto">
          <a:xfrm rot="16200000">
            <a:off x="396343" y="3174187"/>
            <a:ext cx="136415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200" b="1" i="0" u="none" strike="noStrike" cap="none" normalizeH="0" baseline="0" dirty="0">
                <a:ln>
                  <a:noFill/>
                </a:ln>
                <a:effectLst/>
                <a:latin typeface="Century Gothic" panose="020B0502020202020204" pitchFamily="34" charset="0"/>
              </a:rPr>
              <a:t>3-year KM Rate, %</a:t>
            </a:r>
            <a:endParaRPr kumimoji="0" lang="en-US" altLang="en-US" sz="1200" b="0" i="0" u="none" strike="noStrike" cap="none" normalizeH="0" baseline="0" dirty="0">
              <a:ln>
                <a:noFill/>
              </a:ln>
              <a:effectLst/>
              <a:latin typeface="Century Gothic" panose="020B0502020202020204" pitchFamily="34" charset="0"/>
            </a:endParaRPr>
          </a:p>
        </p:txBody>
      </p:sp>
      <p:sp>
        <p:nvSpPr>
          <p:cNvPr id="26" name="Rectangle 16">
            <a:extLst>
              <a:ext uri="{FF2B5EF4-FFF2-40B4-BE49-F238E27FC236}">
                <a16:creationId xmlns:a16="http://schemas.microsoft.com/office/drawing/2014/main" id="{67926247-125A-420E-8FC4-F25997C218C6}"/>
              </a:ext>
            </a:extLst>
          </p:cNvPr>
          <p:cNvSpPr>
            <a:spLocks noChangeArrowheads="1"/>
          </p:cNvSpPr>
          <p:nvPr/>
        </p:nvSpPr>
        <p:spPr bwMode="auto">
          <a:xfrm>
            <a:off x="1395639" y="4636650"/>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27" name="Rectangle 17">
            <a:extLst>
              <a:ext uri="{FF2B5EF4-FFF2-40B4-BE49-F238E27FC236}">
                <a16:creationId xmlns:a16="http://schemas.microsoft.com/office/drawing/2014/main" id="{3201BC85-3F28-447A-9C36-260CC7912C67}"/>
              </a:ext>
            </a:extLst>
          </p:cNvPr>
          <p:cNvSpPr>
            <a:spLocks noChangeArrowheads="1"/>
          </p:cNvSpPr>
          <p:nvPr/>
        </p:nvSpPr>
        <p:spPr bwMode="auto">
          <a:xfrm>
            <a:off x="1395639" y="3918157"/>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28" name="Rectangle 18">
            <a:extLst>
              <a:ext uri="{FF2B5EF4-FFF2-40B4-BE49-F238E27FC236}">
                <a16:creationId xmlns:a16="http://schemas.microsoft.com/office/drawing/2014/main" id="{80B8F098-8497-42DA-994D-4F7F12E495B6}"/>
              </a:ext>
            </a:extLst>
          </p:cNvPr>
          <p:cNvSpPr>
            <a:spLocks noChangeArrowheads="1"/>
          </p:cNvSpPr>
          <p:nvPr/>
        </p:nvSpPr>
        <p:spPr bwMode="auto">
          <a:xfrm>
            <a:off x="1315538" y="3199664"/>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29" name="Rectangle 19">
            <a:extLst>
              <a:ext uri="{FF2B5EF4-FFF2-40B4-BE49-F238E27FC236}">
                <a16:creationId xmlns:a16="http://schemas.microsoft.com/office/drawing/2014/main" id="{3A2457D9-B8CD-4BD6-8F8C-83280D27EAD1}"/>
              </a:ext>
            </a:extLst>
          </p:cNvPr>
          <p:cNvSpPr>
            <a:spLocks noChangeArrowheads="1"/>
          </p:cNvSpPr>
          <p:nvPr/>
        </p:nvSpPr>
        <p:spPr bwMode="auto">
          <a:xfrm>
            <a:off x="1315538" y="2481171"/>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30" name="Rectangle 20">
            <a:extLst>
              <a:ext uri="{FF2B5EF4-FFF2-40B4-BE49-F238E27FC236}">
                <a16:creationId xmlns:a16="http://schemas.microsoft.com/office/drawing/2014/main" id="{435A8454-2CFD-4024-AF30-6F5B381EE7D2}"/>
              </a:ext>
            </a:extLst>
          </p:cNvPr>
          <p:cNvSpPr>
            <a:spLocks noChangeArrowheads="1"/>
          </p:cNvSpPr>
          <p:nvPr/>
        </p:nvSpPr>
        <p:spPr bwMode="auto">
          <a:xfrm>
            <a:off x="1315538" y="1762678"/>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32" name="Line 22">
            <a:extLst>
              <a:ext uri="{FF2B5EF4-FFF2-40B4-BE49-F238E27FC236}">
                <a16:creationId xmlns:a16="http://schemas.microsoft.com/office/drawing/2014/main" id="{3A494DE9-56DD-41C6-88B5-E92C03AE0139}"/>
              </a:ext>
            </a:extLst>
          </p:cNvPr>
          <p:cNvSpPr>
            <a:spLocks noChangeShapeType="1"/>
          </p:cNvSpPr>
          <p:nvPr/>
        </p:nvSpPr>
        <p:spPr bwMode="auto">
          <a:xfrm>
            <a:off x="1586120" y="4736763"/>
            <a:ext cx="0" cy="69908"/>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3" name="Line 23">
            <a:extLst>
              <a:ext uri="{FF2B5EF4-FFF2-40B4-BE49-F238E27FC236}">
                <a16:creationId xmlns:a16="http://schemas.microsoft.com/office/drawing/2014/main" id="{DDDEEAE1-C5DF-4F30-9981-BA03D2EBB25E}"/>
              </a:ext>
            </a:extLst>
          </p:cNvPr>
          <p:cNvSpPr>
            <a:spLocks noChangeShapeType="1"/>
          </p:cNvSpPr>
          <p:nvPr/>
        </p:nvSpPr>
        <p:spPr bwMode="auto">
          <a:xfrm>
            <a:off x="2263936" y="4736763"/>
            <a:ext cx="0" cy="69908"/>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4" name="Line 24">
            <a:extLst>
              <a:ext uri="{FF2B5EF4-FFF2-40B4-BE49-F238E27FC236}">
                <a16:creationId xmlns:a16="http://schemas.microsoft.com/office/drawing/2014/main" id="{6F7705C1-8423-4140-A676-C141297E6611}"/>
              </a:ext>
            </a:extLst>
          </p:cNvPr>
          <p:cNvSpPr>
            <a:spLocks noChangeShapeType="1"/>
          </p:cNvSpPr>
          <p:nvPr/>
        </p:nvSpPr>
        <p:spPr bwMode="auto">
          <a:xfrm>
            <a:off x="2941752" y="4736763"/>
            <a:ext cx="0" cy="69908"/>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5" name="Line 25">
            <a:extLst>
              <a:ext uri="{FF2B5EF4-FFF2-40B4-BE49-F238E27FC236}">
                <a16:creationId xmlns:a16="http://schemas.microsoft.com/office/drawing/2014/main" id="{7C8EE695-52C7-440E-AD40-92F522514EC5}"/>
              </a:ext>
            </a:extLst>
          </p:cNvPr>
          <p:cNvSpPr>
            <a:spLocks noChangeShapeType="1"/>
          </p:cNvSpPr>
          <p:nvPr/>
        </p:nvSpPr>
        <p:spPr bwMode="auto">
          <a:xfrm>
            <a:off x="3619568" y="4736763"/>
            <a:ext cx="0" cy="69908"/>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6" name="Line 26">
            <a:extLst>
              <a:ext uri="{FF2B5EF4-FFF2-40B4-BE49-F238E27FC236}">
                <a16:creationId xmlns:a16="http://schemas.microsoft.com/office/drawing/2014/main" id="{346968E8-5D1C-4DBC-8DAA-8546B755050B}"/>
              </a:ext>
            </a:extLst>
          </p:cNvPr>
          <p:cNvSpPr>
            <a:spLocks noChangeShapeType="1"/>
          </p:cNvSpPr>
          <p:nvPr/>
        </p:nvSpPr>
        <p:spPr bwMode="auto">
          <a:xfrm>
            <a:off x="4297384" y="4736763"/>
            <a:ext cx="0" cy="69908"/>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7" name="Line 27">
            <a:extLst>
              <a:ext uri="{FF2B5EF4-FFF2-40B4-BE49-F238E27FC236}">
                <a16:creationId xmlns:a16="http://schemas.microsoft.com/office/drawing/2014/main" id="{0F7D4FD6-FF0E-4CF7-BC27-D2B89E42A64D}"/>
              </a:ext>
            </a:extLst>
          </p:cNvPr>
          <p:cNvSpPr>
            <a:spLocks noChangeShapeType="1"/>
          </p:cNvSpPr>
          <p:nvPr/>
        </p:nvSpPr>
        <p:spPr bwMode="auto">
          <a:xfrm>
            <a:off x="4975200" y="4736763"/>
            <a:ext cx="0" cy="69908"/>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8" name="Line 28">
            <a:extLst>
              <a:ext uri="{FF2B5EF4-FFF2-40B4-BE49-F238E27FC236}">
                <a16:creationId xmlns:a16="http://schemas.microsoft.com/office/drawing/2014/main" id="{8616CBC0-3AFF-4D75-8064-505FB0AAC2D2}"/>
              </a:ext>
            </a:extLst>
          </p:cNvPr>
          <p:cNvSpPr>
            <a:spLocks noChangeShapeType="1"/>
          </p:cNvSpPr>
          <p:nvPr/>
        </p:nvSpPr>
        <p:spPr bwMode="auto">
          <a:xfrm>
            <a:off x="5653016" y="4736763"/>
            <a:ext cx="0" cy="69908"/>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9" name="Rectangle 29">
            <a:extLst>
              <a:ext uri="{FF2B5EF4-FFF2-40B4-BE49-F238E27FC236}">
                <a16:creationId xmlns:a16="http://schemas.microsoft.com/office/drawing/2014/main" id="{F4605A63-A0B4-40CE-B4E6-FDEEA3A124B4}"/>
              </a:ext>
            </a:extLst>
          </p:cNvPr>
          <p:cNvSpPr>
            <a:spLocks noChangeArrowheads="1"/>
          </p:cNvSpPr>
          <p:nvPr/>
        </p:nvSpPr>
        <p:spPr bwMode="auto">
          <a:xfrm>
            <a:off x="3445241" y="5140283"/>
            <a:ext cx="33663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1" i="0" u="none" strike="noStrike" cap="none" normalizeH="0" baseline="0" dirty="0">
                <a:ln>
                  <a:noFill/>
                </a:ln>
                <a:solidFill>
                  <a:srgbClr val="231F20"/>
                </a:solidFill>
                <a:effectLst/>
                <a:latin typeface="Century Gothic" panose="020B0502020202020204" pitchFamily="34" charset="0"/>
              </a:rPr>
              <a:t>Days</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0" name="Rectangle 30">
            <a:extLst>
              <a:ext uri="{FF2B5EF4-FFF2-40B4-BE49-F238E27FC236}">
                <a16:creationId xmlns:a16="http://schemas.microsoft.com/office/drawing/2014/main" id="{7A11278D-9F7F-4892-8262-A07D8D6355C6}"/>
              </a:ext>
            </a:extLst>
          </p:cNvPr>
          <p:cNvSpPr>
            <a:spLocks noChangeArrowheads="1"/>
          </p:cNvSpPr>
          <p:nvPr/>
        </p:nvSpPr>
        <p:spPr bwMode="auto">
          <a:xfrm>
            <a:off x="3255786" y="1398678"/>
            <a:ext cx="732228" cy="253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200" b="1" i="0" u="none" strike="noStrike" cap="none" normalizeH="0" baseline="0" dirty="0">
                <a:ln>
                  <a:noFill/>
                </a:ln>
                <a:effectLst/>
                <a:latin typeface="Century Gothic" panose="020B0502020202020204" pitchFamily="34" charset="0"/>
              </a:rPr>
              <a:t>Recent </a:t>
            </a:r>
            <a:r>
              <a:rPr kumimoji="0" lang="en-US" altLang="en-US" sz="1200" b="1" i="0" u="none" strike="noStrike" cap="none" normalizeH="0" dirty="0">
                <a:ln>
                  <a:noFill/>
                </a:ln>
                <a:effectLst/>
                <a:latin typeface="Century Gothic" panose="020B0502020202020204" pitchFamily="34" charset="0"/>
              </a:rPr>
              <a:t>MI</a:t>
            </a:r>
            <a:endParaRPr kumimoji="0" lang="en-US" altLang="en-US" sz="1200" b="0" i="0" u="none" strike="noStrike" cap="none" normalizeH="0" dirty="0">
              <a:ln>
                <a:noFill/>
              </a:ln>
              <a:effectLst/>
              <a:latin typeface="Century Gothic" panose="020B0502020202020204" pitchFamily="34" charset="0"/>
            </a:endParaRPr>
          </a:p>
        </p:txBody>
      </p:sp>
      <p:sp>
        <p:nvSpPr>
          <p:cNvPr id="41" name="Rectangle 31">
            <a:extLst>
              <a:ext uri="{FF2B5EF4-FFF2-40B4-BE49-F238E27FC236}">
                <a16:creationId xmlns:a16="http://schemas.microsoft.com/office/drawing/2014/main" id="{C3392815-6967-40D7-87D6-FD8F0E6D8EA2}"/>
              </a:ext>
            </a:extLst>
          </p:cNvPr>
          <p:cNvSpPr>
            <a:spLocks noChangeArrowheads="1"/>
          </p:cNvSpPr>
          <p:nvPr/>
        </p:nvSpPr>
        <p:spPr bwMode="auto">
          <a:xfrm>
            <a:off x="4861713" y="4146918"/>
            <a:ext cx="593866"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1" u="none" strike="noStrike" cap="none" normalizeH="0" baseline="0" dirty="0">
                <a:ln>
                  <a:noFill/>
                </a:ln>
                <a:solidFill>
                  <a:srgbClr val="231F20"/>
                </a:solidFill>
                <a:effectLst/>
                <a:latin typeface="Century Gothic" panose="020B0502020202020204" pitchFamily="34" charset="0"/>
              </a:rPr>
              <a:t>P</a:t>
            </a:r>
            <a:r>
              <a:rPr kumimoji="0" lang="en-US" altLang="en-US" sz="1100" b="0" i="0" u="none" strike="noStrike" cap="none" normalizeH="0" baseline="0" dirty="0">
                <a:ln>
                  <a:noFill/>
                </a:ln>
                <a:solidFill>
                  <a:srgbClr val="231F20"/>
                </a:solidFill>
                <a:effectLst/>
                <a:latin typeface="Century Gothic" panose="020B0502020202020204" pitchFamily="34" charset="0"/>
              </a:rPr>
              <a:t> = 0.004</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2" name="Rectangle 32">
            <a:extLst>
              <a:ext uri="{FF2B5EF4-FFF2-40B4-BE49-F238E27FC236}">
                <a16:creationId xmlns:a16="http://schemas.microsoft.com/office/drawing/2014/main" id="{61FFA1E8-36E9-4284-9BBC-DA01ABE94663}"/>
              </a:ext>
            </a:extLst>
          </p:cNvPr>
          <p:cNvSpPr>
            <a:spLocks noChangeArrowheads="1"/>
          </p:cNvSpPr>
          <p:nvPr/>
        </p:nvSpPr>
        <p:spPr bwMode="auto">
          <a:xfrm>
            <a:off x="4527468" y="2215722"/>
            <a:ext cx="568992"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100" dirty="0">
                <a:latin typeface="Century Gothic" panose="020B0502020202020204" pitchFamily="34" charset="0"/>
              </a:rPr>
              <a:t>Placebo</a:t>
            </a:r>
          </a:p>
        </p:txBody>
      </p:sp>
      <p:sp>
        <p:nvSpPr>
          <p:cNvPr id="43" name="Rectangle 33">
            <a:extLst>
              <a:ext uri="{FF2B5EF4-FFF2-40B4-BE49-F238E27FC236}">
                <a16:creationId xmlns:a16="http://schemas.microsoft.com/office/drawing/2014/main" id="{AF4B2EAC-8C41-4504-A854-B14A2557A081}"/>
              </a:ext>
            </a:extLst>
          </p:cNvPr>
          <p:cNvSpPr>
            <a:spLocks noChangeArrowheads="1"/>
          </p:cNvSpPr>
          <p:nvPr/>
        </p:nvSpPr>
        <p:spPr bwMode="auto">
          <a:xfrm>
            <a:off x="4972091" y="3072090"/>
            <a:ext cx="85193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R="0" lvl="0" indent="0" eaLnBrk="0" hangingPunct="0">
              <a:lnSpc>
                <a:spcPct val="100000"/>
              </a:lnSpc>
              <a:buClrTx/>
              <a:buSzTx/>
              <a:buFontTx/>
              <a:buNone/>
              <a:tabLst/>
            </a:pPr>
            <a:r>
              <a:rPr lang="en-US" altLang="en-US" sz="1100" dirty="0">
                <a:latin typeface="Century Gothic" panose="020B0502020202020204" pitchFamily="34" charset="0"/>
              </a:rPr>
              <a:t>Evolocumab</a:t>
            </a:r>
          </a:p>
        </p:txBody>
      </p:sp>
      <p:sp>
        <p:nvSpPr>
          <p:cNvPr id="44" name="Rectangle 34">
            <a:extLst>
              <a:ext uri="{FF2B5EF4-FFF2-40B4-BE49-F238E27FC236}">
                <a16:creationId xmlns:a16="http://schemas.microsoft.com/office/drawing/2014/main" id="{ADB030DA-A7A3-40BE-9A45-419A5654D9FB}"/>
              </a:ext>
            </a:extLst>
          </p:cNvPr>
          <p:cNvSpPr>
            <a:spLocks noChangeArrowheads="1"/>
          </p:cNvSpPr>
          <p:nvPr/>
        </p:nvSpPr>
        <p:spPr bwMode="auto">
          <a:xfrm>
            <a:off x="1561246" y="4841625"/>
            <a:ext cx="7617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5" name="Rectangle 35">
            <a:extLst>
              <a:ext uri="{FF2B5EF4-FFF2-40B4-BE49-F238E27FC236}">
                <a16:creationId xmlns:a16="http://schemas.microsoft.com/office/drawing/2014/main" id="{C2AF7E2C-A20B-4F2C-8A3B-06E8689C53F6}"/>
              </a:ext>
            </a:extLst>
          </p:cNvPr>
          <p:cNvSpPr>
            <a:spLocks noChangeArrowheads="1"/>
          </p:cNvSpPr>
          <p:nvPr/>
        </p:nvSpPr>
        <p:spPr bwMode="auto">
          <a:xfrm>
            <a:off x="2138011" y="4841625"/>
            <a:ext cx="23008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180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6" name="Rectangle 36">
            <a:extLst>
              <a:ext uri="{FF2B5EF4-FFF2-40B4-BE49-F238E27FC236}">
                <a16:creationId xmlns:a16="http://schemas.microsoft.com/office/drawing/2014/main" id="{7F757393-2949-4C47-A2DA-DD842E3086CA}"/>
              </a:ext>
            </a:extLst>
          </p:cNvPr>
          <p:cNvSpPr>
            <a:spLocks noChangeArrowheads="1"/>
          </p:cNvSpPr>
          <p:nvPr/>
        </p:nvSpPr>
        <p:spPr bwMode="auto">
          <a:xfrm>
            <a:off x="2804945" y="4841625"/>
            <a:ext cx="23008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360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7" name="Rectangle 37">
            <a:extLst>
              <a:ext uri="{FF2B5EF4-FFF2-40B4-BE49-F238E27FC236}">
                <a16:creationId xmlns:a16="http://schemas.microsoft.com/office/drawing/2014/main" id="{0D457E80-ACED-48F9-8FD0-4A438AEF3893}"/>
              </a:ext>
            </a:extLst>
          </p:cNvPr>
          <p:cNvSpPr>
            <a:spLocks noChangeArrowheads="1"/>
          </p:cNvSpPr>
          <p:nvPr/>
        </p:nvSpPr>
        <p:spPr bwMode="auto">
          <a:xfrm>
            <a:off x="3485870" y="4841625"/>
            <a:ext cx="23008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540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8" name="Rectangle 38">
            <a:extLst>
              <a:ext uri="{FF2B5EF4-FFF2-40B4-BE49-F238E27FC236}">
                <a16:creationId xmlns:a16="http://schemas.microsoft.com/office/drawing/2014/main" id="{C9D7B71C-F718-4F0F-9582-6F70E56FD403}"/>
              </a:ext>
            </a:extLst>
          </p:cNvPr>
          <p:cNvSpPr>
            <a:spLocks noChangeArrowheads="1"/>
          </p:cNvSpPr>
          <p:nvPr/>
        </p:nvSpPr>
        <p:spPr bwMode="auto">
          <a:xfrm>
            <a:off x="4168350" y="4841625"/>
            <a:ext cx="23008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720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9" name="Rectangle 39">
            <a:extLst>
              <a:ext uri="{FF2B5EF4-FFF2-40B4-BE49-F238E27FC236}">
                <a16:creationId xmlns:a16="http://schemas.microsoft.com/office/drawing/2014/main" id="{A6A6433A-AC6E-42D2-82C9-3C33636E9855}"/>
              </a:ext>
            </a:extLst>
          </p:cNvPr>
          <p:cNvSpPr>
            <a:spLocks noChangeArrowheads="1"/>
          </p:cNvSpPr>
          <p:nvPr/>
        </p:nvSpPr>
        <p:spPr bwMode="auto">
          <a:xfrm>
            <a:off x="4846166" y="4841625"/>
            <a:ext cx="23008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900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0" name="Rectangle 40">
            <a:extLst>
              <a:ext uri="{FF2B5EF4-FFF2-40B4-BE49-F238E27FC236}">
                <a16:creationId xmlns:a16="http://schemas.microsoft.com/office/drawing/2014/main" id="{15391B1B-6B77-4C76-907F-91DD8ED3BD28}"/>
              </a:ext>
            </a:extLst>
          </p:cNvPr>
          <p:cNvSpPr>
            <a:spLocks noChangeArrowheads="1"/>
          </p:cNvSpPr>
          <p:nvPr/>
        </p:nvSpPr>
        <p:spPr bwMode="auto">
          <a:xfrm>
            <a:off x="5483562" y="4841625"/>
            <a:ext cx="307816"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1080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1" name="Rectangle 41">
            <a:extLst>
              <a:ext uri="{FF2B5EF4-FFF2-40B4-BE49-F238E27FC236}">
                <a16:creationId xmlns:a16="http://schemas.microsoft.com/office/drawing/2014/main" id="{B6AA3102-17EE-42EA-9ABF-A32C666118AD}"/>
              </a:ext>
            </a:extLst>
          </p:cNvPr>
          <p:cNvSpPr>
            <a:spLocks noChangeArrowheads="1"/>
          </p:cNvSpPr>
          <p:nvPr/>
        </p:nvSpPr>
        <p:spPr bwMode="auto">
          <a:xfrm>
            <a:off x="1441540" y="5632454"/>
            <a:ext cx="34512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2,890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2" name="Rectangle 42">
            <a:extLst>
              <a:ext uri="{FF2B5EF4-FFF2-40B4-BE49-F238E27FC236}">
                <a16:creationId xmlns:a16="http://schemas.microsoft.com/office/drawing/2014/main" id="{744674CC-4B0E-4260-8AAA-6D28FD67FC49}"/>
              </a:ext>
            </a:extLst>
          </p:cNvPr>
          <p:cNvSpPr>
            <a:spLocks noChangeArrowheads="1"/>
          </p:cNvSpPr>
          <p:nvPr/>
        </p:nvSpPr>
        <p:spPr bwMode="auto">
          <a:xfrm>
            <a:off x="1441540" y="5874946"/>
            <a:ext cx="34512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2,821</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3" name="Rectangle 43">
            <a:extLst>
              <a:ext uri="{FF2B5EF4-FFF2-40B4-BE49-F238E27FC236}">
                <a16:creationId xmlns:a16="http://schemas.microsoft.com/office/drawing/2014/main" id="{B80AB2D3-A1F6-4630-8083-47EA6F59C54A}"/>
              </a:ext>
            </a:extLst>
          </p:cNvPr>
          <p:cNvSpPr>
            <a:spLocks noChangeArrowheads="1"/>
          </p:cNvSpPr>
          <p:nvPr/>
        </p:nvSpPr>
        <p:spPr bwMode="auto">
          <a:xfrm>
            <a:off x="771497" y="5632454"/>
            <a:ext cx="568992"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Placebo</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4" name="Rectangle 44">
            <a:extLst>
              <a:ext uri="{FF2B5EF4-FFF2-40B4-BE49-F238E27FC236}">
                <a16:creationId xmlns:a16="http://schemas.microsoft.com/office/drawing/2014/main" id="{7C773D41-4800-4105-87A9-38C3F6562BDC}"/>
              </a:ext>
            </a:extLst>
          </p:cNvPr>
          <p:cNvSpPr>
            <a:spLocks noChangeArrowheads="1"/>
          </p:cNvSpPr>
          <p:nvPr/>
        </p:nvSpPr>
        <p:spPr bwMode="auto">
          <a:xfrm>
            <a:off x="488555" y="5874946"/>
            <a:ext cx="85193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Evolocumab</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5" name="Rectangle 45">
            <a:extLst>
              <a:ext uri="{FF2B5EF4-FFF2-40B4-BE49-F238E27FC236}">
                <a16:creationId xmlns:a16="http://schemas.microsoft.com/office/drawing/2014/main" id="{715AD1E6-884C-464A-B5A0-AD0B48DDA735}"/>
              </a:ext>
            </a:extLst>
          </p:cNvPr>
          <p:cNvSpPr>
            <a:spLocks noChangeArrowheads="1"/>
          </p:cNvSpPr>
          <p:nvPr/>
        </p:nvSpPr>
        <p:spPr bwMode="auto">
          <a:xfrm>
            <a:off x="659564" y="5409624"/>
            <a:ext cx="680925"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No. at Risk</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6" name="Rectangle 46">
            <a:extLst>
              <a:ext uri="{FF2B5EF4-FFF2-40B4-BE49-F238E27FC236}">
                <a16:creationId xmlns:a16="http://schemas.microsoft.com/office/drawing/2014/main" id="{78A17D28-5438-461D-BE60-EF51AB6C416E}"/>
              </a:ext>
            </a:extLst>
          </p:cNvPr>
          <p:cNvSpPr>
            <a:spLocks noChangeArrowheads="1"/>
          </p:cNvSpPr>
          <p:nvPr/>
        </p:nvSpPr>
        <p:spPr bwMode="auto">
          <a:xfrm>
            <a:off x="2097591" y="5632454"/>
            <a:ext cx="34512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2,748</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7" name="Rectangle 47">
            <a:extLst>
              <a:ext uri="{FF2B5EF4-FFF2-40B4-BE49-F238E27FC236}">
                <a16:creationId xmlns:a16="http://schemas.microsoft.com/office/drawing/2014/main" id="{36633E15-683A-43AF-B492-A1D27C65524F}"/>
              </a:ext>
            </a:extLst>
          </p:cNvPr>
          <p:cNvSpPr>
            <a:spLocks noChangeArrowheads="1"/>
          </p:cNvSpPr>
          <p:nvPr/>
        </p:nvSpPr>
        <p:spPr bwMode="auto">
          <a:xfrm>
            <a:off x="2097591" y="5874946"/>
            <a:ext cx="34512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2,696</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8" name="Rectangle 48">
            <a:extLst>
              <a:ext uri="{FF2B5EF4-FFF2-40B4-BE49-F238E27FC236}">
                <a16:creationId xmlns:a16="http://schemas.microsoft.com/office/drawing/2014/main" id="{9EE6473C-13EE-4CF0-B144-D13042897677}"/>
              </a:ext>
            </a:extLst>
          </p:cNvPr>
          <p:cNvSpPr>
            <a:spLocks noChangeArrowheads="1"/>
          </p:cNvSpPr>
          <p:nvPr/>
        </p:nvSpPr>
        <p:spPr bwMode="auto">
          <a:xfrm>
            <a:off x="2764525" y="5632454"/>
            <a:ext cx="34512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2,628</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9" name="Rectangle 49">
            <a:extLst>
              <a:ext uri="{FF2B5EF4-FFF2-40B4-BE49-F238E27FC236}">
                <a16:creationId xmlns:a16="http://schemas.microsoft.com/office/drawing/2014/main" id="{14B11A2B-C5DA-45BA-AA7B-868CB64698E5}"/>
              </a:ext>
            </a:extLst>
          </p:cNvPr>
          <p:cNvSpPr>
            <a:spLocks noChangeArrowheads="1"/>
          </p:cNvSpPr>
          <p:nvPr/>
        </p:nvSpPr>
        <p:spPr bwMode="auto">
          <a:xfrm>
            <a:off x="2764525" y="5874946"/>
            <a:ext cx="34512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2,602</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0" name="Rectangle 50">
            <a:extLst>
              <a:ext uri="{FF2B5EF4-FFF2-40B4-BE49-F238E27FC236}">
                <a16:creationId xmlns:a16="http://schemas.microsoft.com/office/drawing/2014/main" id="{65B7FA1A-86F5-4099-B9AE-B27B47FA1CA1}"/>
              </a:ext>
            </a:extLst>
          </p:cNvPr>
          <p:cNvSpPr>
            <a:spLocks noChangeArrowheads="1"/>
          </p:cNvSpPr>
          <p:nvPr/>
        </p:nvSpPr>
        <p:spPr bwMode="auto">
          <a:xfrm>
            <a:off x="3447005" y="5632454"/>
            <a:ext cx="34512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2,462</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1" name="Rectangle 51">
            <a:extLst>
              <a:ext uri="{FF2B5EF4-FFF2-40B4-BE49-F238E27FC236}">
                <a16:creationId xmlns:a16="http://schemas.microsoft.com/office/drawing/2014/main" id="{0B984A5E-B778-40FD-87AE-F6191782C616}"/>
              </a:ext>
            </a:extLst>
          </p:cNvPr>
          <p:cNvSpPr>
            <a:spLocks noChangeArrowheads="1"/>
          </p:cNvSpPr>
          <p:nvPr/>
        </p:nvSpPr>
        <p:spPr bwMode="auto">
          <a:xfrm>
            <a:off x="3447005" y="5874946"/>
            <a:ext cx="34512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2,470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2" name="Rectangle 52">
            <a:extLst>
              <a:ext uri="{FF2B5EF4-FFF2-40B4-BE49-F238E27FC236}">
                <a16:creationId xmlns:a16="http://schemas.microsoft.com/office/drawing/2014/main" id="{531B66D1-2FB7-43C4-B98C-37FDA5BE2CA9}"/>
              </a:ext>
            </a:extLst>
          </p:cNvPr>
          <p:cNvSpPr>
            <a:spLocks noChangeArrowheads="1"/>
          </p:cNvSpPr>
          <p:nvPr/>
        </p:nvSpPr>
        <p:spPr bwMode="auto">
          <a:xfrm>
            <a:off x="4124821" y="5632454"/>
            <a:ext cx="34512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1,716</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3" name="Rectangle 53">
            <a:extLst>
              <a:ext uri="{FF2B5EF4-FFF2-40B4-BE49-F238E27FC236}">
                <a16:creationId xmlns:a16="http://schemas.microsoft.com/office/drawing/2014/main" id="{0836BE5E-535C-451B-AD32-2395096DF38A}"/>
              </a:ext>
            </a:extLst>
          </p:cNvPr>
          <p:cNvSpPr>
            <a:spLocks noChangeArrowheads="1"/>
          </p:cNvSpPr>
          <p:nvPr/>
        </p:nvSpPr>
        <p:spPr bwMode="auto">
          <a:xfrm>
            <a:off x="4124821" y="5874946"/>
            <a:ext cx="345127"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1,705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4" name="Rectangle 54">
            <a:extLst>
              <a:ext uri="{FF2B5EF4-FFF2-40B4-BE49-F238E27FC236}">
                <a16:creationId xmlns:a16="http://schemas.microsoft.com/office/drawing/2014/main" id="{3AE56299-E47C-4385-8450-2EFF37507547}"/>
              </a:ext>
            </a:extLst>
          </p:cNvPr>
          <p:cNvSpPr>
            <a:spLocks noChangeArrowheads="1"/>
          </p:cNvSpPr>
          <p:nvPr/>
        </p:nvSpPr>
        <p:spPr bwMode="auto">
          <a:xfrm>
            <a:off x="4846166" y="5632454"/>
            <a:ext cx="23008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999</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5" name="Rectangle 55">
            <a:extLst>
              <a:ext uri="{FF2B5EF4-FFF2-40B4-BE49-F238E27FC236}">
                <a16:creationId xmlns:a16="http://schemas.microsoft.com/office/drawing/2014/main" id="{75F951F3-C825-44D9-B471-3E0DDAA47E26}"/>
              </a:ext>
            </a:extLst>
          </p:cNvPr>
          <p:cNvSpPr>
            <a:spLocks noChangeArrowheads="1"/>
          </p:cNvSpPr>
          <p:nvPr/>
        </p:nvSpPr>
        <p:spPr bwMode="auto">
          <a:xfrm>
            <a:off x="4846166" y="5874946"/>
            <a:ext cx="23008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988</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6" name="Rectangle 56">
            <a:extLst>
              <a:ext uri="{FF2B5EF4-FFF2-40B4-BE49-F238E27FC236}">
                <a16:creationId xmlns:a16="http://schemas.microsoft.com/office/drawing/2014/main" id="{D9BB4508-B3B5-40A4-B92B-09BE9841D4AF}"/>
              </a:ext>
            </a:extLst>
          </p:cNvPr>
          <p:cNvSpPr>
            <a:spLocks noChangeArrowheads="1"/>
          </p:cNvSpPr>
          <p:nvPr/>
        </p:nvSpPr>
        <p:spPr bwMode="auto">
          <a:xfrm>
            <a:off x="5523983" y="5632454"/>
            <a:ext cx="23008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309</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7" name="Rectangle 57">
            <a:extLst>
              <a:ext uri="{FF2B5EF4-FFF2-40B4-BE49-F238E27FC236}">
                <a16:creationId xmlns:a16="http://schemas.microsoft.com/office/drawing/2014/main" id="{64B45366-07AE-42D1-B0C1-EA0FEE4C095B}"/>
              </a:ext>
            </a:extLst>
          </p:cNvPr>
          <p:cNvSpPr>
            <a:spLocks noChangeArrowheads="1"/>
          </p:cNvSpPr>
          <p:nvPr/>
        </p:nvSpPr>
        <p:spPr bwMode="auto">
          <a:xfrm>
            <a:off x="5523983" y="5874946"/>
            <a:ext cx="230084" cy="233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299</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8" name="Freeform 58">
            <a:extLst>
              <a:ext uri="{FF2B5EF4-FFF2-40B4-BE49-F238E27FC236}">
                <a16:creationId xmlns:a16="http://schemas.microsoft.com/office/drawing/2014/main" id="{E8322F3E-E55B-4971-AC4A-AE8B44E5BCFF}"/>
              </a:ext>
            </a:extLst>
          </p:cNvPr>
          <p:cNvSpPr>
            <a:spLocks/>
          </p:cNvSpPr>
          <p:nvPr/>
        </p:nvSpPr>
        <p:spPr bwMode="auto">
          <a:xfrm>
            <a:off x="1614103" y="2248492"/>
            <a:ext cx="4129082" cy="2466426"/>
          </a:xfrm>
          <a:custGeom>
            <a:avLst/>
            <a:gdLst>
              <a:gd name="T0" fmla="*/ 2589 w 2656"/>
              <a:gd name="T1" fmla="*/ 23 h 1129"/>
              <a:gd name="T2" fmla="*/ 2568 w 2656"/>
              <a:gd name="T3" fmla="*/ 39 h 1129"/>
              <a:gd name="T4" fmla="*/ 2440 w 2656"/>
              <a:gd name="T5" fmla="*/ 65 h 1129"/>
              <a:gd name="T6" fmla="*/ 2348 w 2656"/>
              <a:gd name="T7" fmla="*/ 88 h 1129"/>
              <a:gd name="T8" fmla="*/ 2327 w 2656"/>
              <a:gd name="T9" fmla="*/ 106 h 1129"/>
              <a:gd name="T10" fmla="*/ 2292 w 2656"/>
              <a:gd name="T11" fmla="*/ 120 h 1129"/>
              <a:gd name="T12" fmla="*/ 2164 w 2656"/>
              <a:gd name="T13" fmla="*/ 141 h 1129"/>
              <a:gd name="T14" fmla="*/ 2123 w 2656"/>
              <a:gd name="T15" fmla="*/ 162 h 1129"/>
              <a:gd name="T16" fmla="*/ 2074 w 2656"/>
              <a:gd name="T17" fmla="*/ 183 h 1129"/>
              <a:gd name="T18" fmla="*/ 2014 w 2656"/>
              <a:gd name="T19" fmla="*/ 199 h 1129"/>
              <a:gd name="T20" fmla="*/ 1942 w 2656"/>
              <a:gd name="T21" fmla="*/ 220 h 1129"/>
              <a:gd name="T22" fmla="*/ 1835 w 2656"/>
              <a:gd name="T23" fmla="*/ 241 h 1129"/>
              <a:gd name="T24" fmla="*/ 1784 w 2656"/>
              <a:gd name="T25" fmla="*/ 257 h 1129"/>
              <a:gd name="T26" fmla="*/ 1756 w 2656"/>
              <a:gd name="T27" fmla="*/ 278 h 1129"/>
              <a:gd name="T28" fmla="*/ 1728 w 2656"/>
              <a:gd name="T29" fmla="*/ 297 h 1129"/>
              <a:gd name="T30" fmla="*/ 1680 w 2656"/>
              <a:gd name="T31" fmla="*/ 315 h 1129"/>
              <a:gd name="T32" fmla="*/ 1624 w 2656"/>
              <a:gd name="T33" fmla="*/ 336 h 1129"/>
              <a:gd name="T34" fmla="*/ 1592 w 2656"/>
              <a:gd name="T35" fmla="*/ 355 h 1129"/>
              <a:gd name="T36" fmla="*/ 1499 w 2656"/>
              <a:gd name="T37" fmla="*/ 376 h 1129"/>
              <a:gd name="T38" fmla="*/ 1411 w 2656"/>
              <a:gd name="T39" fmla="*/ 394 h 1129"/>
              <a:gd name="T40" fmla="*/ 1371 w 2656"/>
              <a:gd name="T41" fmla="*/ 413 h 1129"/>
              <a:gd name="T42" fmla="*/ 1306 w 2656"/>
              <a:gd name="T43" fmla="*/ 431 h 1129"/>
              <a:gd name="T44" fmla="*/ 1237 w 2656"/>
              <a:gd name="T45" fmla="*/ 450 h 1129"/>
              <a:gd name="T46" fmla="*/ 1162 w 2656"/>
              <a:gd name="T47" fmla="*/ 468 h 1129"/>
              <a:gd name="T48" fmla="*/ 1107 w 2656"/>
              <a:gd name="T49" fmla="*/ 489 h 1129"/>
              <a:gd name="T50" fmla="*/ 1060 w 2656"/>
              <a:gd name="T51" fmla="*/ 505 h 1129"/>
              <a:gd name="T52" fmla="*/ 1037 w 2656"/>
              <a:gd name="T53" fmla="*/ 522 h 1129"/>
              <a:gd name="T54" fmla="*/ 954 w 2656"/>
              <a:gd name="T55" fmla="*/ 540 h 1129"/>
              <a:gd name="T56" fmla="*/ 912 w 2656"/>
              <a:gd name="T57" fmla="*/ 561 h 1129"/>
              <a:gd name="T58" fmla="*/ 859 w 2656"/>
              <a:gd name="T59" fmla="*/ 580 h 1129"/>
              <a:gd name="T60" fmla="*/ 801 w 2656"/>
              <a:gd name="T61" fmla="*/ 601 h 1129"/>
              <a:gd name="T62" fmla="*/ 770 w 2656"/>
              <a:gd name="T63" fmla="*/ 621 h 1129"/>
              <a:gd name="T64" fmla="*/ 738 w 2656"/>
              <a:gd name="T65" fmla="*/ 640 h 1129"/>
              <a:gd name="T66" fmla="*/ 705 w 2656"/>
              <a:gd name="T67" fmla="*/ 666 h 1129"/>
              <a:gd name="T68" fmla="*/ 671 w 2656"/>
              <a:gd name="T69" fmla="*/ 684 h 1129"/>
              <a:gd name="T70" fmla="*/ 629 w 2656"/>
              <a:gd name="T71" fmla="*/ 705 h 1129"/>
              <a:gd name="T72" fmla="*/ 608 w 2656"/>
              <a:gd name="T73" fmla="*/ 728 h 1129"/>
              <a:gd name="T74" fmla="*/ 550 w 2656"/>
              <a:gd name="T75" fmla="*/ 749 h 1129"/>
              <a:gd name="T76" fmla="*/ 525 w 2656"/>
              <a:gd name="T77" fmla="*/ 765 h 1129"/>
              <a:gd name="T78" fmla="*/ 478 w 2656"/>
              <a:gd name="T79" fmla="*/ 788 h 1129"/>
              <a:gd name="T80" fmla="*/ 462 w 2656"/>
              <a:gd name="T81" fmla="*/ 814 h 1129"/>
              <a:gd name="T82" fmla="*/ 432 w 2656"/>
              <a:gd name="T83" fmla="*/ 830 h 1129"/>
              <a:gd name="T84" fmla="*/ 402 w 2656"/>
              <a:gd name="T85" fmla="*/ 853 h 1129"/>
              <a:gd name="T86" fmla="*/ 367 w 2656"/>
              <a:gd name="T87" fmla="*/ 879 h 1129"/>
              <a:gd name="T88" fmla="*/ 334 w 2656"/>
              <a:gd name="T89" fmla="*/ 898 h 1129"/>
              <a:gd name="T90" fmla="*/ 297 w 2656"/>
              <a:gd name="T91" fmla="*/ 923 h 1129"/>
              <a:gd name="T92" fmla="*/ 269 w 2656"/>
              <a:gd name="T93" fmla="*/ 942 h 1129"/>
              <a:gd name="T94" fmla="*/ 244 w 2656"/>
              <a:gd name="T95" fmla="*/ 962 h 1129"/>
              <a:gd name="T96" fmla="*/ 209 w 2656"/>
              <a:gd name="T97" fmla="*/ 979 h 1129"/>
              <a:gd name="T98" fmla="*/ 179 w 2656"/>
              <a:gd name="T99" fmla="*/ 1000 h 1129"/>
              <a:gd name="T100" fmla="*/ 142 w 2656"/>
              <a:gd name="T101" fmla="*/ 1020 h 1129"/>
              <a:gd name="T102" fmla="*/ 107 w 2656"/>
              <a:gd name="T103" fmla="*/ 1037 h 1129"/>
              <a:gd name="T104" fmla="*/ 77 w 2656"/>
              <a:gd name="T105" fmla="*/ 1067 h 1129"/>
              <a:gd name="T106" fmla="*/ 54 w 2656"/>
              <a:gd name="T107" fmla="*/ 1090 h 1129"/>
              <a:gd name="T108" fmla="*/ 26 w 2656"/>
              <a:gd name="T109" fmla="*/ 1120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56" h="1129">
                <a:moveTo>
                  <a:pt x="2656" y="0"/>
                </a:moveTo>
                <a:lnTo>
                  <a:pt x="2621" y="0"/>
                </a:lnTo>
                <a:lnTo>
                  <a:pt x="2621" y="14"/>
                </a:lnTo>
                <a:lnTo>
                  <a:pt x="2612" y="14"/>
                </a:lnTo>
                <a:lnTo>
                  <a:pt x="2612" y="23"/>
                </a:lnTo>
                <a:lnTo>
                  <a:pt x="2589" y="23"/>
                </a:lnTo>
                <a:lnTo>
                  <a:pt x="2589" y="28"/>
                </a:lnTo>
                <a:lnTo>
                  <a:pt x="2577" y="28"/>
                </a:lnTo>
                <a:lnTo>
                  <a:pt x="2577" y="35"/>
                </a:lnTo>
                <a:lnTo>
                  <a:pt x="2573" y="35"/>
                </a:lnTo>
                <a:lnTo>
                  <a:pt x="2573" y="39"/>
                </a:lnTo>
                <a:lnTo>
                  <a:pt x="2568" y="39"/>
                </a:lnTo>
                <a:lnTo>
                  <a:pt x="2568" y="51"/>
                </a:lnTo>
                <a:lnTo>
                  <a:pt x="2505" y="51"/>
                </a:lnTo>
                <a:lnTo>
                  <a:pt x="2505" y="58"/>
                </a:lnTo>
                <a:lnTo>
                  <a:pt x="2494" y="58"/>
                </a:lnTo>
                <a:lnTo>
                  <a:pt x="2494" y="65"/>
                </a:lnTo>
                <a:lnTo>
                  <a:pt x="2440" y="65"/>
                </a:lnTo>
                <a:lnTo>
                  <a:pt x="2440" y="72"/>
                </a:lnTo>
                <a:lnTo>
                  <a:pt x="2427" y="72"/>
                </a:lnTo>
                <a:lnTo>
                  <a:pt x="2427" y="79"/>
                </a:lnTo>
                <a:lnTo>
                  <a:pt x="2417" y="79"/>
                </a:lnTo>
                <a:lnTo>
                  <a:pt x="2417" y="88"/>
                </a:lnTo>
                <a:lnTo>
                  <a:pt x="2348" y="88"/>
                </a:lnTo>
                <a:lnTo>
                  <a:pt x="2348" y="93"/>
                </a:lnTo>
                <a:lnTo>
                  <a:pt x="2338" y="93"/>
                </a:lnTo>
                <a:lnTo>
                  <a:pt x="2338" y="99"/>
                </a:lnTo>
                <a:lnTo>
                  <a:pt x="2334" y="99"/>
                </a:lnTo>
                <a:lnTo>
                  <a:pt x="2334" y="106"/>
                </a:lnTo>
                <a:lnTo>
                  <a:pt x="2327" y="106"/>
                </a:lnTo>
                <a:lnTo>
                  <a:pt x="2327" y="111"/>
                </a:lnTo>
                <a:lnTo>
                  <a:pt x="2315" y="111"/>
                </a:lnTo>
                <a:lnTo>
                  <a:pt x="2315" y="116"/>
                </a:lnTo>
                <a:lnTo>
                  <a:pt x="2304" y="116"/>
                </a:lnTo>
                <a:lnTo>
                  <a:pt x="2304" y="120"/>
                </a:lnTo>
                <a:lnTo>
                  <a:pt x="2292" y="120"/>
                </a:lnTo>
                <a:lnTo>
                  <a:pt x="2292" y="130"/>
                </a:lnTo>
                <a:lnTo>
                  <a:pt x="2211" y="130"/>
                </a:lnTo>
                <a:lnTo>
                  <a:pt x="2211" y="139"/>
                </a:lnTo>
                <a:lnTo>
                  <a:pt x="2178" y="139"/>
                </a:lnTo>
                <a:lnTo>
                  <a:pt x="2178" y="141"/>
                </a:lnTo>
                <a:lnTo>
                  <a:pt x="2164" y="141"/>
                </a:lnTo>
                <a:lnTo>
                  <a:pt x="2164" y="146"/>
                </a:lnTo>
                <a:lnTo>
                  <a:pt x="2164" y="151"/>
                </a:lnTo>
                <a:lnTo>
                  <a:pt x="2155" y="151"/>
                </a:lnTo>
                <a:lnTo>
                  <a:pt x="2155" y="160"/>
                </a:lnTo>
                <a:lnTo>
                  <a:pt x="2123" y="160"/>
                </a:lnTo>
                <a:lnTo>
                  <a:pt x="2123" y="162"/>
                </a:lnTo>
                <a:lnTo>
                  <a:pt x="2106" y="162"/>
                </a:lnTo>
                <a:lnTo>
                  <a:pt x="2106" y="169"/>
                </a:lnTo>
                <a:lnTo>
                  <a:pt x="2097" y="169"/>
                </a:lnTo>
                <a:lnTo>
                  <a:pt x="2097" y="176"/>
                </a:lnTo>
                <a:lnTo>
                  <a:pt x="2074" y="176"/>
                </a:lnTo>
                <a:lnTo>
                  <a:pt x="2074" y="183"/>
                </a:lnTo>
                <a:lnTo>
                  <a:pt x="2051" y="183"/>
                </a:lnTo>
                <a:lnTo>
                  <a:pt x="2051" y="190"/>
                </a:lnTo>
                <a:lnTo>
                  <a:pt x="2028" y="190"/>
                </a:lnTo>
                <a:lnTo>
                  <a:pt x="2028" y="195"/>
                </a:lnTo>
                <a:lnTo>
                  <a:pt x="2014" y="195"/>
                </a:lnTo>
                <a:lnTo>
                  <a:pt x="2014" y="199"/>
                </a:lnTo>
                <a:lnTo>
                  <a:pt x="2002" y="199"/>
                </a:lnTo>
                <a:lnTo>
                  <a:pt x="2002" y="209"/>
                </a:lnTo>
                <a:lnTo>
                  <a:pt x="1986" y="209"/>
                </a:lnTo>
                <a:lnTo>
                  <a:pt x="1986" y="211"/>
                </a:lnTo>
                <a:lnTo>
                  <a:pt x="1942" y="211"/>
                </a:lnTo>
                <a:lnTo>
                  <a:pt x="1942" y="220"/>
                </a:lnTo>
                <a:lnTo>
                  <a:pt x="1914" y="220"/>
                </a:lnTo>
                <a:lnTo>
                  <a:pt x="1914" y="227"/>
                </a:lnTo>
                <a:lnTo>
                  <a:pt x="1874" y="227"/>
                </a:lnTo>
                <a:lnTo>
                  <a:pt x="1874" y="232"/>
                </a:lnTo>
                <a:lnTo>
                  <a:pt x="1835" y="232"/>
                </a:lnTo>
                <a:lnTo>
                  <a:pt x="1835" y="241"/>
                </a:lnTo>
                <a:lnTo>
                  <a:pt x="1826" y="241"/>
                </a:lnTo>
                <a:lnTo>
                  <a:pt x="1826" y="243"/>
                </a:lnTo>
                <a:lnTo>
                  <a:pt x="1814" y="243"/>
                </a:lnTo>
                <a:lnTo>
                  <a:pt x="1814" y="253"/>
                </a:lnTo>
                <a:lnTo>
                  <a:pt x="1784" y="253"/>
                </a:lnTo>
                <a:lnTo>
                  <a:pt x="1784" y="257"/>
                </a:lnTo>
                <a:lnTo>
                  <a:pt x="1777" y="257"/>
                </a:lnTo>
                <a:lnTo>
                  <a:pt x="1777" y="267"/>
                </a:lnTo>
                <a:lnTo>
                  <a:pt x="1765" y="267"/>
                </a:lnTo>
                <a:lnTo>
                  <a:pt x="1765" y="271"/>
                </a:lnTo>
                <a:lnTo>
                  <a:pt x="1756" y="271"/>
                </a:lnTo>
                <a:lnTo>
                  <a:pt x="1756" y="278"/>
                </a:lnTo>
                <a:lnTo>
                  <a:pt x="1749" y="278"/>
                </a:lnTo>
                <a:lnTo>
                  <a:pt x="1745" y="283"/>
                </a:lnTo>
                <a:lnTo>
                  <a:pt x="1738" y="283"/>
                </a:lnTo>
                <a:lnTo>
                  <a:pt x="1738" y="290"/>
                </a:lnTo>
                <a:lnTo>
                  <a:pt x="1728" y="290"/>
                </a:lnTo>
                <a:lnTo>
                  <a:pt x="1728" y="297"/>
                </a:lnTo>
                <a:lnTo>
                  <a:pt x="1701" y="297"/>
                </a:lnTo>
                <a:lnTo>
                  <a:pt x="1701" y="304"/>
                </a:lnTo>
                <a:lnTo>
                  <a:pt x="1687" y="304"/>
                </a:lnTo>
                <a:lnTo>
                  <a:pt x="1687" y="308"/>
                </a:lnTo>
                <a:lnTo>
                  <a:pt x="1680" y="308"/>
                </a:lnTo>
                <a:lnTo>
                  <a:pt x="1680" y="315"/>
                </a:lnTo>
                <a:lnTo>
                  <a:pt x="1650" y="315"/>
                </a:lnTo>
                <a:lnTo>
                  <a:pt x="1650" y="322"/>
                </a:lnTo>
                <a:lnTo>
                  <a:pt x="1636" y="322"/>
                </a:lnTo>
                <a:lnTo>
                  <a:pt x="1636" y="331"/>
                </a:lnTo>
                <a:lnTo>
                  <a:pt x="1624" y="331"/>
                </a:lnTo>
                <a:lnTo>
                  <a:pt x="1624" y="336"/>
                </a:lnTo>
                <a:lnTo>
                  <a:pt x="1615" y="336"/>
                </a:lnTo>
                <a:lnTo>
                  <a:pt x="1615" y="341"/>
                </a:lnTo>
                <a:lnTo>
                  <a:pt x="1598" y="341"/>
                </a:lnTo>
                <a:lnTo>
                  <a:pt x="1598" y="348"/>
                </a:lnTo>
                <a:lnTo>
                  <a:pt x="1592" y="348"/>
                </a:lnTo>
                <a:lnTo>
                  <a:pt x="1592" y="355"/>
                </a:lnTo>
                <a:lnTo>
                  <a:pt x="1554" y="355"/>
                </a:lnTo>
                <a:lnTo>
                  <a:pt x="1554" y="362"/>
                </a:lnTo>
                <a:lnTo>
                  <a:pt x="1513" y="362"/>
                </a:lnTo>
                <a:lnTo>
                  <a:pt x="1513" y="366"/>
                </a:lnTo>
                <a:lnTo>
                  <a:pt x="1499" y="366"/>
                </a:lnTo>
                <a:lnTo>
                  <a:pt x="1499" y="376"/>
                </a:lnTo>
                <a:lnTo>
                  <a:pt x="1466" y="376"/>
                </a:lnTo>
                <a:lnTo>
                  <a:pt x="1462" y="380"/>
                </a:lnTo>
                <a:lnTo>
                  <a:pt x="1438" y="380"/>
                </a:lnTo>
                <a:lnTo>
                  <a:pt x="1438" y="387"/>
                </a:lnTo>
                <a:lnTo>
                  <a:pt x="1411" y="387"/>
                </a:lnTo>
                <a:lnTo>
                  <a:pt x="1411" y="394"/>
                </a:lnTo>
                <a:lnTo>
                  <a:pt x="1397" y="394"/>
                </a:lnTo>
                <a:lnTo>
                  <a:pt x="1397" y="399"/>
                </a:lnTo>
                <a:lnTo>
                  <a:pt x="1383" y="399"/>
                </a:lnTo>
                <a:lnTo>
                  <a:pt x="1383" y="406"/>
                </a:lnTo>
                <a:lnTo>
                  <a:pt x="1371" y="406"/>
                </a:lnTo>
                <a:lnTo>
                  <a:pt x="1371" y="413"/>
                </a:lnTo>
                <a:lnTo>
                  <a:pt x="1329" y="413"/>
                </a:lnTo>
                <a:lnTo>
                  <a:pt x="1329" y="420"/>
                </a:lnTo>
                <a:lnTo>
                  <a:pt x="1318" y="420"/>
                </a:lnTo>
                <a:lnTo>
                  <a:pt x="1318" y="424"/>
                </a:lnTo>
                <a:lnTo>
                  <a:pt x="1306" y="424"/>
                </a:lnTo>
                <a:lnTo>
                  <a:pt x="1306" y="431"/>
                </a:lnTo>
                <a:lnTo>
                  <a:pt x="1283" y="431"/>
                </a:lnTo>
                <a:lnTo>
                  <a:pt x="1283" y="436"/>
                </a:lnTo>
                <a:lnTo>
                  <a:pt x="1274" y="436"/>
                </a:lnTo>
                <a:lnTo>
                  <a:pt x="1274" y="443"/>
                </a:lnTo>
                <a:lnTo>
                  <a:pt x="1237" y="443"/>
                </a:lnTo>
                <a:lnTo>
                  <a:pt x="1237" y="450"/>
                </a:lnTo>
                <a:lnTo>
                  <a:pt x="1216" y="450"/>
                </a:lnTo>
                <a:lnTo>
                  <a:pt x="1216" y="457"/>
                </a:lnTo>
                <a:lnTo>
                  <a:pt x="1190" y="457"/>
                </a:lnTo>
                <a:lnTo>
                  <a:pt x="1190" y="464"/>
                </a:lnTo>
                <a:lnTo>
                  <a:pt x="1162" y="464"/>
                </a:lnTo>
                <a:lnTo>
                  <a:pt x="1162" y="468"/>
                </a:lnTo>
                <a:lnTo>
                  <a:pt x="1146" y="468"/>
                </a:lnTo>
                <a:lnTo>
                  <a:pt x="1146" y="480"/>
                </a:lnTo>
                <a:lnTo>
                  <a:pt x="1123" y="480"/>
                </a:lnTo>
                <a:lnTo>
                  <a:pt x="1123" y="485"/>
                </a:lnTo>
                <a:lnTo>
                  <a:pt x="1107" y="485"/>
                </a:lnTo>
                <a:lnTo>
                  <a:pt x="1107" y="489"/>
                </a:lnTo>
                <a:lnTo>
                  <a:pt x="1088" y="489"/>
                </a:lnTo>
                <a:lnTo>
                  <a:pt x="1088" y="494"/>
                </a:lnTo>
                <a:lnTo>
                  <a:pt x="1067" y="494"/>
                </a:lnTo>
                <a:lnTo>
                  <a:pt x="1067" y="501"/>
                </a:lnTo>
                <a:lnTo>
                  <a:pt x="1060" y="501"/>
                </a:lnTo>
                <a:lnTo>
                  <a:pt x="1060" y="505"/>
                </a:lnTo>
                <a:lnTo>
                  <a:pt x="1051" y="505"/>
                </a:lnTo>
                <a:lnTo>
                  <a:pt x="1051" y="510"/>
                </a:lnTo>
                <a:lnTo>
                  <a:pt x="1044" y="510"/>
                </a:lnTo>
                <a:lnTo>
                  <a:pt x="1044" y="517"/>
                </a:lnTo>
                <a:lnTo>
                  <a:pt x="1037" y="517"/>
                </a:lnTo>
                <a:lnTo>
                  <a:pt x="1037" y="522"/>
                </a:lnTo>
                <a:lnTo>
                  <a:pt x="1021" y="522"/>
                </a:lnTo>
                <a:lnTo>
                  <a:pt x="1021" y="529"/>
                </a:lnTo>
                <a:lnTo>
                  <a:pt x="991" y="529"/>
                </a:lnTo>
                <a:lnTo>
                  <a:pt x="991" y="533"/>
                </a:lnTo>
                <a:lnTo>
                  <a:pt x="954" y="533"/>
                </a:lnTo>
                <a:lnTo>
                  <a:pt x="954" y="540"/>
                </a:lnTo>
                <a:lnTo>
                  <a:pt x="935" y="540"/>
                </a:lnTo>
                <a:lnTo>
                  <a:pt x="935" y="547"/>
                </a:lnTo>
                <a:lnTo>
                  <a:pt x="926" y="547"/>
                </a:lnTo>
                <a:lnTo>
                  <a:pt x="926" y="552"/>
                </a:lnTo>
                <a:lnTo>
                  <a:pt x="912" y="552"/>
                </a:lnTo>
                <a:lnTo>
                  <a:pt x="912" y="561"/>
                </a:lnTo>
                <a:lnTo>
                  <a:pt x="898" y="561"/>
                </a:lnTo>
                <a:lnTo>
                  <a:pt x="898" y="566"/>
                </a:lnTo>
                <a:lnTo>
                  <a:pt x="877" y="566"/>
                </a:lnTo>
                <a:lnTo>
                  <a:pt x="877" y="570"/>
                </a:lnTo>
                <a:lnTo>
                  <a:pt x="859" y="570"/>
                </a:lnTo>
                <a:lnTo>
                  <a:pt x="859" y="580"/>
                </a:lnTo>
                <a:lnTo>
                  <a:pt x="838" y="580"/>
                </a:lnTo>
                <a:lnTo>
                  <a:pt x="838" y="587"/>
                </a:lnTo>
                <a:lnTo>
                  <a:pt x="817" y="587"/>
                </a:lnTo>
                <a:lnTo>
                  <a:pt x="817" y="594"/>
                </a:lnTo>
                <a:lnTo>
                  <a:pt x="801" y="594"/>
                </a:lnTo>
                <a:lnTo>
                  <a:pt x="801" y="601"/>
                </a:lnTo>
                <a:lnTo>
                  <a:pt x="784" y="601"/>
                </a:lnTo>
                <a:lnTo>
                  <a:pt x="784" y="608"/>
                </a:lnTo>
                <a:lnTo>
                  <a:pt x="780" y="608"/>
                </a:lnTo>
                <a:lnTo>
                  <a:pt x="780" y="614"/>
                </a:lnTo>
                <a:lnTo>
                  <a:pt x="770" y="614"/>
                </a:lnTo>
                <a:lnTo>
                  <a:pt x="770" y="621"/>
                </a:lnTo>
                <a:lnTo>
                  <a:pt x="763" y="621"/>
                </a:lnTo>
                <a:lnTo>
                  <a:pt x="763" y="626"/>
                </a:lnTo>
                <a:lnTo>
                  <a:pt x="750" y="626"/>
                </a:lnTo>
                <a:lnTo>
                  <a:pt x="750" y="633"/>
                </a:lnTo>
                <a:lnTo>
                  <a:pt x="738" y="633"/>
                </a:lnTo>
                <a:lnTo>
                  <a:pt x="738" y="640"/>
                </a:lnTo>
                <a:lnTo>
                  <a:pt x="722" y="640"/>
                </a:lnTo>
                <a:lnTo>
                  <a:pt x="722" y="647"/>
                </a:lnTo>
                <a:lnTo>
                  <a:pt x="715" y="647"/>
                </a:lnTo>
                <a:lnTo>
                  <a:pt x="715" y="654"/>
                </a:lnTo>
                <a:lnTo>
                  <a:pt x="705" y="654"/>
                </a:lnTo>
                <a:lnTo>
                  <a:pt x="705" y="666"/>
                </a:lnTo>
                <a:lnTo>
                  <a:pt x="696" y="666"/>
                </a:lnTo>
                <a:lnTo>
                  <a:pt x="696" y="670"/>
                </a:lnTo>
                <a:lnTo>
                  <a:pt x="685" y="670"/>
                </a:lnTo>
                <a:lnTo>
                  <a:pt x="685" y="677"/>
                </a:lnTo>
                <a:lnTo>
                  <a:pt x="671" y="677"/>
                </a:lnTo>
                <a:lnTo>
                  <a:pt x="671" y="684"/>
                </a:lnTo>
                <a:lnTo>
                  <a:pt x="657" y="684"/>
                </a:lnTo>
                <a:lnTo>
                  <a:pt x="657" y="689"/>
                </a:lnTo>
                <a:lnTo>
                  <a:pt x="645" y="689"/>
                </a:lnTo>
                <a:lnTo>
                  <a:pt x="645" y="696"/>
                </a:lnTo>
                <a:lnTo>
                  <a:pt x="629" y="696"/>
                </a:lnTo>
                <a:lnTo>
                  <a:pt x="629" y="705"/>
                </a:lnTo>
                <a:lnTo>
                  <a:pt x="620" y="705"/>
                </a:lnTo>
                <a:lnTo>
                  <a:pt x="620" y="712"/>
                </a:lnTo>
                <a:lnTo>
                  <a:pt x="613" y="712"/>
                </a:lnTo>
                <a:lnTo>
                  <a:pt x="613" y="724"/>
                </a:lnTo>
                <a:lnTo>
                  <a:pt x="608" y="724"/>
                </a:lnTo>
                <a:lnTo>
                  <a:pt x="608" y="728"/>
                </a:lnTo>
                <a:lnTo>
                  <a:pt x="592" y="728"/>
                </a:lnTo>
                <a:lnTo>
                  <a:pt x="592" y="735"/>
                </a:lnTo>
                <a:lnTo>
                  <a:pt x="571" y="735"/>
                </a:lnTo>
                <a:lnTo>
                  <a:pt x="571" y="742"/>
                </a:lnTo>
                <a:lnTo>
                  <a:pt x="550" y="742"/>
                </a:lnTo>
                <a:lnTo>
                  <a:pt x="550" y="749"/>
                </a:lnTo>
                <a:lnTo>
                  <a:pt x="543" y="749"/>
                </a:lnTo>
                <a:lnTo>
                  <a:pt x="543" y="754"/>
                </a:lnTo>
                <a:lnTo>
                  <a:pt x="529" y="754"/>
                </a:lnTo>
                <a:lnTo>
                  <a:pt x="529" y="761"/>
                </a:lnTo>
                <a:lnTo>
                  <a:pt x="525" y="761"/>
                </a:lnTo>
                <a:lnTo>
                  <a:pt x="525" y="765"/>
                </a:lnTo>
                <a:lnTo>
                  <a:pt x="506" y="765"/>
                </a:lnTo>
                <a:lnTo>
                  <a:pt x="506" y="772"/>
                </a:lnTo>
                <a:lnTo>
                  <a:pt x="494" y="772"/>
                </a:lnTo>
                <a:lnTo>
                  <a:pt x="494" y="779"/>
                </a:lnTo>
                <a:lnTo>
                  <a:pt x="478" y="779"/>
                </a:lnTo>
                <a:lnTo>
                  <a:pt x="478" y="788"/>
                </a:lnTo>
                <a:lnTo>
                  <a:pt x="471" y="788"/>
                </a:lnTo>
                <a:lnTo>
                  <a:pt x="471" y="795"/>
                </a:lnTo>
                <a:lnTo>
                  <a:pt x="467" y="795"/>
                </a:lnTo>
                <a:lnTo>
                  <a:pt x="467" y="805"/>
                </a:lnTo>
                <a:lnTo>
                  <a:pt x="462" y="805"/>
                </a:lnTo>
                <a:lnTo>
                  <a:pt x="462" y="814"/>
                </a:lnTo>
                <a:lnTo>
                  <a:pt x="455" y="814"/>
                </a:lnTo>
                <a:lnTo>
                  <a:pt x="455" y="819"/>
                </a:lnTo>
                <a:lnTo>
                  <a:pt x="443" y="819"/>
                </a:lnTo>
                <a:lnTo>
                  <a:pt x="443" y="826"/>
                </a:lnTo>
                <a:lnTo>
                  <a:pt x="432" y="826"/>
                </a:lnTo>
                <a:lnTo>
                  <a:pt x="432" y="830"/>
                </a:lnTo>
                <a:lnTo>
                  <a:pt x="418" y="830"/>
                </a:lnTo>
                <a:lnTo>
                  <a:pt x="418" y="837"/>
                </a:lnTo>
                <a:lnTo>
                  <a:pt x="411" y="837"/>
                </a:lnTo>
                <a:lnTo>
                  <a:pt x="411" y="846"/>
                </a:lnTo>
                <a:lnTo>
                  <a:pt x="402" y="846"/>
                </a:lnTo>
                <a:lnTo>
                  <a:pt x="402" y="853"/>
                </a:lnTo>
                <a:lnTo>
                  <a:pt x="390" y="853"/>
                </a:lnTo>
                <a:lnTo>
                  <a:pt x="390" y="860"/>
                </a:lnTo>
                <a:lnTo>
                  <a:pt x="376" y="860"/>
                </a:lnTo>
                <a:lnTo>
                  <a:pt x="376" y="870"/>
                </a:lnTo>
                <a:lnTo>
                  <a:pt x="367" y="870"/>
                </a:lnTo>
                <a:lnTo>
                  <a:pt x="367" y="879"/>
                </a:lnTo>
                <a:lnTo>
                  <a:pt x="355" y="879"/>
                </a:lnTo>
                <a:lnTo>
                  <a:pt x="355" y="886"/>
                </a:lnTo>
                <a:lnTo>
                  <a:pt x="346" y="886"/>
                </a:lnTo>
                <a:lnTo>
                  <a:pt x="346" y="891"/>
                </a:lnTo>
                <a:lnTo>
                  <a:pt x="334" y="891"/>
                </a:lnTo>
                <a:lnTo>
                  <a:pt x="334" y="898"/>
                </a:lnTo>
                <a:lnTo>
                  <a:pt x="327" y="898"/>
                </a:lnTo>
                <a:lnTo>
                  <a:pt x="327" y="904"/>
                </a:lnTo>
                <a:lnTo>
                  <a:pt x="311" y="904"/>
                </a:lnTo>
                <a:lnTo>
                  <a:pt x="311" y="914"/>
                </a:lnTo>
                <a:lnTo>
                  <a:pt x="297" y="914"/>
                </a:lnTo>
                <a:lnTo>
                  <a:pt x="297" y="923"/>
                </a:lnTo>
                <a:lnTo>
                  <a:pt x="288" y="923"/>
                </a:lnTo>
                <a:lnTo>
                  <a:pt x="288" y="930"/>
                </a:lnTo>
                <a:lnTo>
                  <a:pt x="279" y="930"/>
                </a:lnTo>
                <a:lnTo>
                  <a:pt x="279" y="935"/>
                </a:lnTo>
                <a:lnTo>
                  <a:pt x="269" y="935"/>
                </a:lnTo>
                <a:lnTo>
                  <a:pt x="269" y="942"/>
                </a:lnTo>
                <a:lnTo>
                  <a:pt x="260" y="942"/>
                </a:lnTo>
                <a:lnTo>
                  <a:pt x="260" y="951"/>
                </a:lnTo>
                <a:lnTo>
                  <a:pt x="251" y="951"/>
                </a:lnTo>
                <a:lnTo>
                  <a:pt x="251" y="955"/>
                </a:lnTo>
                <a:lnTo>
                  <a:pt x="244" y="955"/>
                </a:lnTo>
                <a:lnTo>
                  <a:pt x="244" y="962"/>
                </a:lnTo>
                <a:lnTo>
                  <a:pt x="239" y="962"/>
                </a:lnTo>
                <a:lnTo>
                  <a:pt x="239" y="965"/>
                </a:lnTo>
                <a:lnTo>
                  <a:pt x="228" y="965"/>
                </a:lnTo>
                <a:lnTo>
                  <a:pt x="228" y="974"/>
                </a:lnTo>
                <a:lnTo>
                  <a:pt x="209" y="974"/>
                </a:lnTo>
                <a:lnTo>
                  <a:pt x="209" y="979"/>
                </a:lnTo>
                <a:lnTo>
                  <a:pt x="198" y="979"/>
                </a:lnTo>
                <a:lnTo>
                  <a:pt x="198" y="986"/>
                </a:lnTo>
                <a:lnTo>
                  <a:pt x="191" y="986"/>
                </a:lnTo>
                <a:lnTo>
                  <a:pt x="191" y="993"/>
                </a:lnTo>
                <a:lnTo>
                  <a:pt x="179" y="993"/>
                </a:lnTo>
                <a:lnTo>
                  <a:pt x="179" y="1000"/>
                </a:lnTo>
                <a:lnTo>
                  <a:pt x="167" y="1000"/>
                </a:lnTo>
                <a:lnTo>
                  <a:pt x="167" y="1009"/>
                </a:lnTo>
                <a:lnTo>
                  <a:pt x="158" y="1009"/>
                </a:lnTo>
                <a:lnTo>
                  <a:pt x="158" y="1013"/>
                </a:lnTo>
                <a:lnTo>
                  <a:pt x="142" y="1013"/>
                </a:lnTo>
                <a:lnTo>
                  <a:pt x="142" y="1020"/>
                </a:lnTo>
                <a:lnTo>
                  <a:pt x="133" y="1020"/>
                </a:lnTo>
                <a:lnTo>
                  <a:pt x="133" y="1027"/>
                </a:lnTo>
                <a:lnTo>
                  <a:pt x="123" y="1027"/>
                </a:lnTo>
                <a:lnTo>
                  <a:pt x="123" y="1032"/>
                </a:lnTo>
                <a:lnTo>
                  <a:pt x="107" y="1032"/>
                </a:lnTo>
                <a:lnTo>
                  <a:pt x="107" y="1037"/>
                </a:lnTo>
                <a:lnTo>
                  <a:pt x="100" y="1037"/>
                </a:lnTo>
                <a:lnTo>
                  <a:pt x="100" y="1044"/>
                </a:lnTo>
                <a:lnTo>
                  <a:pt x="84" y="1044"/>
                </a:lnTo>
                <a:lnTo>
                  <a:pt x="84" y="1058"/>
                </a:lnTo>
                <a:lnTo>
                  <a:pt x="77" y="1058"/>
                </a:lnTo>
                <a:lnTo>
                  <a:pt x="77" y="1067"/>
                </a:lnTo>
                <a:lnTo>
                  <a:pt x="70" y="1067"/>
                </a:lnTo>
                <a:lnTo>
                  <a:pt x="70" y="1074"/>
                </a:lnTo>
                <a:lnTo>
                  <a:pt x="61" y="1074"/>
                </a:lnTo>
                <a:lnTo>
                  <a:pt x="61" y="1081"/>
                </a:lnTo>
                <a:lnTo>
                  <a:pt x="54" y="1081"/>
                </a:lnTo>
                <a:lnTo>
                  <a:pt x="54" y="1090"/>
                </a:lnTo>
                <a:lnTo>
                  <a:pt x="47" y="1090"/>
                </a:lnTo>
                <a:lnTo>
                  <a:pt x="47" y="1095"/>
                </a:lnTo>
                <a:lnTo>
                  <a:pt x="37" y="1095"/>
                </a:lnTo>
                <a:lnTo>
                  <a:pt x="37" y="1109"/>
                </a:lnTo>
                <a:lnTo>
                  <a:pt x="26" y="1109"/>
                </a:lnTo>
                <a:lnTo>
                  <a:pt x="26" y="1120"/>
                </a:lnTo>
                <a:lnTo>
                  <a:pt x="17" y="1120"/>
                </a:lnTo>
                <a:lnTo>
                  <a:pt x="17" y="1129"/>
                </a:lnTo>
                <a:lnTo>
                  <a:pt x="0" y="1129"/>
                </a:lnTo>
              </a:path>
            </a:pathLst>
          </a:custGeom>
          <a:noFill/>
          <a:ln w="28575" cap="flat">
            <a:solidFill>
              <a:srgbClr val="113E6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69" name="Freeform 59">
            <a:extLst>
              <a:ext uri="{FF2B5EF4-FFF2-40B4-BE49-F238E27FC236}">
                <a16:creationId xmlns:a16="http://schemas.microsoft.com/office/drawing/2014/main" id="{6789542F-CBFE-4942-B59C-A587F0F2B039}"/>
              </a:ext>
            </a:extLst>
          </p:cNvPr>
          <p:cNvSpPr>
            <a:spLocks/>
          </p:cNvSpPr>
          <p:nvPr/>
        </p:nvSpPr>
        <p:spPr bwMode="auto">
          <a:xfrm>
            <a:off x="1589229" y="2794644"/>
            <a:ext cx="4161729" cy="1915904"/>
          </a:xfrm>
          <a:custGeom>
            <a:avLst/>
            <a:gdLst>
              <a:gd name="T0" fmla="*/ 2561 w 2677"/>
              <a:gd name="T1" fmla="*/ 26 h 877"/>
              <a:gd name="T2" fmla="*/ 2401 w 2677"/>
              <a:gd name="T3" fmla="*/ 44 h 877"/>
              <a:gd name="T4" fmla="*/ 2245 w 2677"/>
              <a:gd name="T5" fmla="*/ 58 h 877"/>
              <a:gd name="T6" fmla="*/ 2206 w 2677"/>
              <a:gd name="T7" fmla="*/ 81 h 877"/>
              <a:gd name="T8" fmla="*/ 2074 w 2677"/>
              <a:gd name="T9" fmla="*/ 95 h 877"/>
              <a:gd name="T10" fmla="*/ 2032 w 2677"/>
              <a:gd name="T11" fmla="*/ 112 h 877"/>
              <a:gd name="T12" fmla="*/ 1969 w 2677"/>
              <a:gd name="T13" fmla="*/ 123 h 877"/>
              <a:gd name="T14" fmla="*/ 1916 w 2677"/>
              <a:gd name="T15" fmla="*/ 144 h 877"/>
              <a:gd name="T16" fmla="*/ 1853 w 2677"/>
              <a:gd name="T17" fmla="*/ 156 h 877"/>
              <a:gd name="T18" fmla="*/ 1816 w 2677"/>
              <a:gd name="T19" fmla="*/ 174 h 877"/>
              <a:gd name="T20" fmla="*/ 1749 w 2677"/>
              <a:gd name="T21" fmla="*/ 191 h 877"/>
              <a:gd name="T22" fmla="*/ 1696 w 2677"/>
              <a:gd name="T23" fmla="*/ 216 h 877"/>
              <a:gd name="T24" fmla="*/ 1577 w 2677"/>
              <a:gd name="T25" fmla="*/ 235 h 877"/>
              <a:gd name="T26" fmla="*/ 1496 w 2677"/>
              <a:gd name="T27" fmla="*/ 249 h 877"/>
              <a:gd name="T28" fmla="*/ 1452 w 2677"/>
              <a:gd name="T29" fmla="*/ 267 h 877"/>
              <a:gd name="T30" fmla="*/ 1383 w 2677"/>
              <a:gd name="T31" fmla="*/ 293 h 877"/>
              <a:gd name="T32" fmla="*/ 1304 w 2677"/>
              <a:gd name="T33" fmla="*/ 309 h 877"/>
              <a:gd name="T34" fmla="*/ 1222 w 2677"/>
              <a:gd name="T35" fmla="*/ 323 h 877"/>
              <a:gd name="T36" fmla="*/ 1178 w 2677"/>
              <a:gd name="T37" fmla="*/ 341 h 877"/>
              <a:gd name="T38" fmla="*/ 1113 w 2677"/>
              <a:gd name="T39" fmla="*/ 355 h 877"/>
              <a:gd name="T40" fmla="*/ 1067 w 2677"/>
              <a:gd name="T41" fmla="*/ 374 h 877"/>
              <a:gd name="T42" fmla="*/ 997 w 2677"/>
              <a:gd name="T43" fmla="*/ 390 h 877"/>
              <a:gd name="T44" fmla="*/ 909 w 2677"/>
              <a:gd name="T45" fmla="*/ 416 h 877"/>
              <a:gd name="T46" fmla="*/ 851 w 2677"/>
              <a:gd name="T47" fmla="*/ 427 h 877"/>
              <a:gd name="T48" fmla="*/ 817 w 2677"/>
              <a:gd name="T49" fmla="*/ 448 h 877"/>
              <a:gd name="T50" fmla="*/ 777 w 2677"/>
              <a:gd name="T51" fmla="*/ 462 h 877"/>
              <a:gd name="T52" fmla="*/ 754 w 2677"/>
              <a:gd name="T53" fmla="*/ 476 h 877"/>
              <a:gd name="T54" fmla="*/ 703 w 2677"/>
              <a:gd name="T55" fmla="*/ 492 h 877"/>
              <a:gd name="T56" fmla="*/ 673 w 2677"/>
              <a:gd name="T57" fmla="*/ 513 h 877"/>
              <a:gd name="T58" fmla="*/ 631 w 2677"/>
              <a:gd name="T59" fmla="*/ 525 h 877"/>
              <a:gd name="T60" fmla="*/ 596 w 2677"/>
              <a:gd name="T61" fmla="*/ 543 h 877"/>
              <a:gd name="T62" fmla="*/ 566 w 2677"/>
              <a:gd name="T63" fmla="*/ 555 h 877"/>
              <a:gd name="T64" fmla="*/ 538 w 2677"/>
              <a:gd name="T65" fmla="*/ 576 h 877"/>
              <a:gd name="T66" fmla="*/ 501 w 2677"/>
              <a:gd name="T67" fmla="*/ 587 h 877"/>
              <a:gd name="T68" fmla="*/ 483 w 2677"/>
              <a:gd name="T69" fmla="*/ 608 h 877"/>
              <a:gd name="T70" fmla="*/ 432 w 2677"/>
              <a:gd name="T71" fmla="*/ 622 h 877"/>
              <a:gd name="T72" fmla="*/ 411 w 2677"/>
              <a:gd name="T73" fmla="*/ 638 h 877"/>
              <a:gd name="T74" fmla="*/ 367 w 2677"/>
              <a:gd name="T75" fmla="*/ 652 h 877"/>
              <a:gd name="T76" fmla="*/ 346 w 2677"/>
              <a:gd name="T77" fmla="*/ 668 h 877"/>
              <a:gd name="T78" fmla="*/ 320 w 2677"/>
              <a:gd name="T79" fmla="*/ 685 h 877"/>
              <a:gd name="T80" fmla="*/ 295 w 2677"/>
              <a:gd name="T81" fmla="*/ 703 h 877"/>
              <a:gd name="T82" fmla="*/ 267 w 2677"/>
              <a:gd name="T83" fmla="*/ 717 h 877"/>
              <a:gd name="T84" fmla="*/ 248 w 2677"/>
              <a:gd name="T85" fmla="*/ 738 h 877"/>
              <a:gd name="T86" fmla="*/ 211 w 2677"/>
              <a:gd name="T87" fmla="*/ 750 h 877"/>
              <a:gd name="T88" fmla="*/ 195 w 2677"/>
              <a:gd name="T89" fmla="*/ 766 h 877"/>
              <a:gd name="T90" fmla="*/ 174 w 2677"/>
              <a:gd name="T91" fmla="*/ 787 h 877"/>
              <a:gd name="T92" fmla="*/ 130 w 2677"/>
              <a:gd name="T93" fmla="*/ 803 h 877"/>
              <a:gd name="T94" fmla="*/ 114 w 2677"/>
              <a:gd name="T95" fmla="*/ 821 h 877"/>
              <a:gd name="T96" fmla="*/ 79 w 2677"/>
              <a:gd name="T97" fmla="*/ 838 h 877"/>
              <a:gd name="T98" fmla="*/ 58 w 2677"/>
              <a:gd name="T99" fmla="*/ 859 h 877"/>
              <a:gd name="T100" fmla="*/ 12 w 2677"/>
              <a:gd name="T101" fmla="*/ 873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77" h="877">
                <a:moveTo>
                  <a:pt x="2677" y="0"/>
                </a:moveTo>
                <a:lnTo>
                  <a:pt x="2605" y="0"/>
                </a:lnTo>
                <a:lnTo>
                  <a:pt x="2605" y="12"/>
                </a:lnTo>
                <a:lnTo>
                  <a:pt x="2561" y="12"/>
                </a:lnTo>
                <a:lnTo>
                  <a:pt x="2561" y="26"/>
                </a:lnTo>
                <a:lnTo>
                  <a:pt x="2461" y="26"/>
                </a:lnTo>
                <a:lnTo>
                  <a:pt x="2461" y="35"/>
                </a:lnTo>
                <a:lnTo>
                  <a:pt x="2443" y="35"/>
                </a:lnTo>
                <a:lnTo>
                  <a:pt x="2443" y="44"/>
                </a:lnTo>
                <a:lnTo>
                  <a:pt x="2401" y="44"/>
                </a:lnTo>
                <a:lnTo>
                  <a:pt x="2401" y="51"/>
                </a:lnTo>
                <a:lnTo>
                  <a:pt x="2387" y="51"/>
                </a:lnTo>
                <a:lnTo>
                  <a:pt x="2287" y="51"/>
                </a:lnTo>
                <a:lnTo>
                  <a:pt x="2287" y="58"/>
                </a:lnTo>
                <a:lnTo>
                  <a:pt x="2245" y="58"/>
                </a:lnTo>
                <a:lnTo>
                  <a:pt x="2245" y="68"/>
                </a:lnTo>
                <a:lnTo>
                  <a:pt x="2222" y="68"/>
                </a:lnTo>
                <a:lnTo>
                  <a:pt x="2222" y="75"/>
                </a:lnTo>
                <a:lnTo>
                  <a:pt x="2206" y="75"/>
                </a:lnTo>
                <a:lnTo>
                  <a:pt x="2206" y="81"/>
                </a:lnTo>
                <a:lnTo>
                  <a:pt x="2150" y="81"/>
                </a:lnTo>
                <a:lnTo>
                  <a:pt x="2150" y="86"/>
                </a:lnTo>
                <a:lnTo>
                  <a:pt x="2120" y="86"/>
                </a:lnTo>
                <a:lnTo>
                  <a:pt x="2120" y="95"/>
                </a:lnTo>
                <a:lnTo>
                  <a:pt x="2074" y="95"/>
                </a:lnTo>
                <a:lnTo>
                  <a:pt x="2074" y="100"/>
                </a:lnTo>
                <a:lnTo>
                  <a:pt x="2060" y="100"/>
                </a:lnTo>
                <a:lnTo>
                  <a:pt x="2053" y="107"/>
                </a:lnTo>
                <a:lnTo>
                  <a:pt x="2032" y="107"/>
                </a:lnTo>
                <a:lnTo>
                  <a:pt x="2032" y="112"/>
                </a:lnTo>
                <a:lnTo>
                  <a:pt x="1997" y="112"/>
                </a:lnTo>
                <a:lnTo>
                  <a:pt x="1997" y="119"/>
                </a:lnTo>
                <a:lnTo>
                  <a:pt x="1988" y="119"/>
                </a:lnTo>
                <a:lnTo>
                  <a:pt x="1988" y="123"/>
                </a:lnTo>
                <a:lnTo>
                  <a:pt x="1969" y="123"/>
                </a:lnTo>
                <a:lnTo>
                  <a:pt x="1969" y="133"/>
                </a:lnTo>
                <a:lnTo>
                  <a:pt x="1942" y="133"/>
                </a:lnTo>
                <a:lnTo>
                  <a:pt x="1942" y="137"/>
                </a:lnTo>
                <a:lnTo>
                  <a:pt x="1916" y="137"/>
                </a:lnTo>
                <a:lnTo>
                  <a:pt x="1916" y="144"/>
                </a:lnTo>
                <a:lnTo>
                  <a:pt x="1895" y="144"/>
                </a:lnTo>
                <a:lnTo>
                  <a:pt x="1895" y="151"/>
                </a:lnTo>
                <a:lnTo>
                  <a:pt x="1872" y="151"/>
                </a:lnTo>
                <a:lnTo>
                  <a:pt x="1872" y="156"/>
                </a:lnTo>
                <a:lnTo>
                  <a:pt x="1853" y="156"/>
                </a:lnTo>
                <a:lnTo>
                  <a:pt x="1853" y="163"/>
                </a:lnTo>
                <a:lnTo>
                  <a:pt x="1830" y="163"/>
                </a:lnTo>
                <a:lnTo>
                  <a:pt x="1830" y="170"/>
                </a:lnTo>
                <a:lnTo>
                  <a:pt x="1816" y="170"/>
                </a:lnTo>
                <a:lnTo>
                  <a:pt x="1816" y="174"/>
                </a:lnTo>
                <a:lnTo>
                  <a:pt x="1777" y="174"/>
                </a:lnTo>
                <a:lnTo>
                  <a:pt x="1777" y="181"/>
                </a:lnTo>
                <a:lnTo>
                  <a:pt x="1768" y="181"/>
                </a:lnTo>
                <a:lnTo>
                  <a:pt x="1768" y="191"/>
                </a:lnTo>
                <a:lnTo>
                  <a:pt x="1749" y="191"/>
                </a:lnTo>
                <a:lnTo>
                  <a:pt x="1749" y="202"/>
                </a:lnTo>
                <a:lnTo>
                  <a:pt x="1714" y="202"/>
                </a:lnTo>
                <a:lnTo>
                  <a:pt x="1714" y="211"/>
                </a:lnTo>
                <a:lnTo>
                  <a:pt x="1700" y="211"/>
                </a:lnTo>
                <a:lnTo>
                  <a:pt x="1696" y="216"/>
                </a:lnTo>
                <a:lnTo>
                  <a:pt x="1677" y="216"/>
                </a:lnTo>
                <a:lnTo>
                  <a:pt x="1677" y="225"/>
                </a:lnTo>
                <a:lnTo>
                  <a:pt x="1663" y="225"/>
                </a:lnTo>
                <a:lnTo>
                  <a:pt x="1577" y="225"/>
                </a:lnTo>
                <a:lnTo>
                  <a:pt x="1577" y="235"/>
                </a:lnTo>
                <a:lnTo>
                  <a:pt x="1533" y="235"/>
                </a:lnTo>
                <a:lnTo>
                  <a:pt x="1533" y="242"/>
                </a:lnTo>
                <a:lnTo>
                  <a:pt x="1522" y="242"/>
                </a:lnTo>
                <a:lnTo>
                  <a:pt x="1522" y="249"/>
                </a:lnTo>
                <a:lnTo>
                  <a:pt x="1496" y="249"/>
                </a:lnTo>
                <a:lnTo>
                  <a:pt x="1496" y="255"/>
                </a:lnTo>
                <a:lnTo>
                  <a:pt x="1471" y="255"/>
                </a:lnTo>
                <a:lnTo>
                  <a:pt x="1471" y="260"/>
                </a:lnTo>
                <a:lnTo>
                  <a:pt x="1452" y="260"/>
                </a:lnTo>
                <a:lnTo>
                  <a:pt x="1452" y="267"/>
                </a:lnTo>
                <a:lnTo>
                  <a:pt x="1445" y="274"/>
                </a:lnTo>
                <a:lnTo>
                  <a:pt x="1445" y="283"/>
                </a:lnTo>
                <a:lnTo>
                  <a:pt x="1434" y="283"/>
                </a:lnTo>
                <a:lnTo>
                  <a:pt x="1434" y="293"/>
                </a:lnTo>
                <a:lnTo>
                  <a:pt x="1383" y="293"/>
                </a:lnTo>
                <a:lnTo>
                  <a:pt x="1383" y="297"/>
                </a:lnTo>
                <a:lnTo>
                  <a:pt x="1334" y="300"/>
                </a:lnTo>
                <a:lnTo>
                  <a:pt x="1334" y="306"/>
                </a:lnTo>
                <a:lnTo>
                  <a:pt x="1304" y="306"/>
                </a:lnTo>
                <a:lnTo>
                  <a:pt x="1304" y="309"/>
                </a:lnTo>
                <a:lnTo>
                  <a:pt x="1278" y="309"/>
                </a:lnTo>
                <a:lnTo>
                  <a:pt x="1278" y="320"/>
                </a:lnTo>
                <a:lnTo>
                  <a:pt x="1250" y="320"/>
                </a:lnTo>
                <a:lnTo>
                  <a:pt x="1250" y="323"/>
                </a:lnTo>
                <a:lnTo>
                  <a:pt x="1222" y="323"/>
                </a:lnTo>
                <a:lnTo>
                  <a:pt x="1222" y="332"/>
                </a:lnTo>
                <a:lnTo>
                  <a:pt x="1202" y="332"/>
                </a:lnTo>
                <a:lnTo>
                  <a:pt x="1202" y="337"/>
                </a:lnTo>
                <a:lnTo>
                  <a:pt x="1178" y="337"/>
                </a:lnTo>
                <a:lnTo>
                  <a:pt x="1178" y="341"/>
                </a:lnTo>
                <a:lnTo>
                  <a:pt x="1158" y="341"/>
                </a:lnTo>
                <a:lnTo>
                  <a:pt x="1158" y="351"/>
                </a:lnTo>
                <a:lnTo>
                  <a:pt x="1132" y="351"/>
                </a:lnTo>
                <a:lnTo>
                  <a:pt x="1132" y="355"/>
                </a:lnTo>
                <a:lnTo>
                  <a:pt x="1113" y="355"/>
                </a:lnTo>
                <a:lnTo>
                  <a:pt x="1113" y="362"/>
                </a:lnTo>
                <a:lnTo>
                  <a:pt x="1088" y="362"/>
                </a:lnTo>
                <a:lnTo>
                  <a:pt x="1088" y="369"/>
                </a:lnTo>
                <a:lnTo>
                  <a:pt x="1067" y="369"/>
                </a:lnTo>
                <a:lnTo>
                  <a:pt x="1067" y="374"/>
                </a:lnTo>
                <a:lnTo>
                  <a:pt x="1049" y="374"/>
                </a:lnTo>
                <a:lnTo>
                  <a:pt x="1049" y="381"/>
                </a:lnTo>
                <a:lnTo>
                  <a:pt x="1028" y="381"/>
                </a:lnTo>
                <a:lnTo>
                  <a:pt x="1028" y="390"/>
                </a:lnTo>
                <a:lnTo>
                  <a:pt x="997" y="390"/>
                </a:lnTo>
                <a:lnTo>
                  <a:pt x="997" y="395"/>
                </a:lnTo>
                <a:lnTo>
                  <a:pt x="919" y="395"/>
                </a:lnTo>
                <a:lnTo>
                  <a:pt x="919" y="406"/>
                </a:lnTo>
                <a:lnTo>
                  <a:pt x="909" y="406"/>
                </a:lnTo>
                <a:lnTo>
                  <a:pt x="909" y="416"/>
                </a:lnTo>
                <a:lnTo>
                  <a:pt x="895" y="416"/>
                </a:lnTo>
                <a:lnTo>
                  <a:pt x="895" y="420"/>
                </a:lnTo>
                <a:lnTo>
                  <a:pt x="875" y="420"/>
                </a:lnTo>
                <a:lnTo>
                  <a:pt x="875" y="427"/>
                </a:lnTo>
                <a:lnTo>
                  <a:pt x="851" y="427"/>
                </a:lnTo>
                <a:lnTo>
                  <a:pt x="851" y="434"/>
                </a:lnTo>
                <a:lnTo>
                  <a:pt x="833" y="434"/>
                </a:lnTo>
                <a:lnTo>
                  <a:pt x="833" y="443"/>
                </a:lnTo>
                <a:lnTo>
                  <a:pt x="817" y="443"/>
                </a:lnTo>
                <a:lnTo>
                  <a:pt x="817" y="448"/>
                </a:lnTo>
                <a:lnTo>
                  <a:pt x="803" y="448"/>
                </a:lnTo>
                <a:lnTo>
                  <a:pt x="803" y="453"/>
                </a:lnTo>
                <a:lnTo>
                  <a:pt x="796" y="453"/>
                </a:lnTo>
                <a:lnTo>
                  <a:pt x="796" y="462"/>
                </a:lnTo>
                <a:lnTo>
                  <a:pt x="777" y="462"/>
                </a:lnTo>
                <a:lnTo>
                  <a:pt x="777" y="464"/>
                </a:lnTo>
                <a:lnTo>
                  <a:pt x="768" y="464"/>
                </a:lnTo>
                <a:lnTo>
                  <a:pt x="768" y="469"/>
                </a:lnTo>
                <a:lnTo>
                  <a:pt x="754" y="469"/>
                </a:lnTo>
                <a:lnTo>
                  <a:pt x="754" y="476"/>
                </a:lnTo>
                <a:lnTo>
                  <a:pt x="745" y="476"/>
                </a:lnTo>
                <a:lnTo>
                  <a:pt x="745" y="483"/>
                </a:lnTo>
                <a:lnTo>
                  <a:pt x="728" y="483"/>
                </a:lnTo>
                <a:lnTo>
                  <a:pt x="728" y="492"/>
                </a:lnTo>
                <a:lnTo>
                  <a:pt x="703" y="492"/>
                </a:lnTo>
                <a:lnTo>
                  <a:pt x="703" y="497"/>
                </a:lnTo>
                <a:lnTo>
                  <a:pt x="682" y="497"/>
                </a:lnTo>
                <a:lnTo>
                  <a:pt x="682" y="504"/>
                </a:lnTo>
                <a:lnTo>
                  <a:pt x="673" y="504"/>
                </a:lnTo>
                <a:lnTo>
                  <a:pt x="673" y="513"/>
                </a:lnTo>
                <a:lnTo>
                  <a:pt x="663" y="513"/>
                </a:lnTo>
                <a:lnTo>
                  <a:pt x="663" y="518"/>
                </a:lnTo>
                <a:lnTo>
                  <a:pt x="654" y="518"/>
                </a:lnTo>
                <a:lnTo>
                  <a:pt x="654" y="525"/>
                </a:lnTo>
                <a:lnTo>
                  <a:pt x="631" y="525"/>
                </a:lnTo>
                <a:lnTo>
                  <a:pt x="631" y="529"/>
                </a:lnTo>
                <a:lnTo>
                  <a:pt x="612" y="529"/>
                </a:lnTo>
                <a:lnTo>
                  <a:pt x="612" y="536"/>
                </a:lnTo>
                <a:lnTo>
                  <a:pt x="596" y="536"/>
                </a:lnTo>
                <a:lnTo>
                  <a:pt x="596" y="543"/>
                </a:lnTo>
                <a:lnTo>
                  <a:pt x="585" y="543"/>
                </a:lnTo>
                <a:lnTo>
                  <a:pt x="585" y="550"/>
                </a:lnTo>
                <a:lnTo>
                  <a:pt x="575" y="550"/>
                </a:lnTo>
                <a:lnTo>
                  <a:pt x="575" y="555"/>
                </a:lnTo>
                <a:lnTo>
                  <a:pt x="566" y="555"/>
                </a:lnTo>
                <a:lnTo>
                  <a:pt x="566" y="564"/>
                </a:lnTo>
                <a:lnTo>
                  <a:pt x="559" y="564"/>
                </a:lnTo>
                <a:lnTo>
                  <a:pt x="559" y="571"/>
                </a:lnTo>
                <a:lnTo>
                  <a:pt x="538" y="571"/>
                </a:lnTo>
                <a:lnTo>
                  <a:pt x="538" y="576"/>
                </a:lnTo>
                <a:lnTo>
                  <a:pt x="522" y="576"/>
                </a:lnTo>
                <a:lnTo>
                  <a:pt x="522" y="580"/>
                </a:lnTo>
                <a:lnTo>
                  <a:pt x="517" y="580"/>
                </a:lnTo>
                <a:lnTo>
                  <a:pt x="517" y="587"/>
                </a:lnTo>
                <a:lnTo>
                  <a:pt x="501" y="587"/>
                </a:lnTo>
                <a:lnTo>
                  <a:pt x="501" y="596"/>
                </a:lnTo>
                <a:lnTo>
                  <a:pt x="492" y="596"/>
                </a:lnTo>
                <a:lnTo>
                  <a:pt x="492" y="601"/>
                </a:lnTo>
                <a:lnTo>
                  <a:pt x="483" y="601"/>
                </a:lnTo>
                <a:lnTo>
                  <a:pt x="483" y="608"/>
                </a:lnTo>
                <a:lnTo>
                  <a:pt x="476" y="608"/>
                </a:lnTo>
                <a:lnTo>
                  <a:pt x="476" y="615"/>
                </a:lnTo>
                <a:lnTo>
                  <a:pt x="459" y="615"/>
                </a:lnTo>
                <a:lnTo>
                  <a:pt x="459" y="622"/>
                </a:lnTo>
                <a:lnTo>
                  <a:pt x="432" y="622"/>
                </a:lnTo>
                <a:lnTo>
                  <a:pt x="432" y="627"/>
                </a:lnTo>
                <a:lnTo>
                  <a:pt x="420" y="627"/>
                </a:lnTo>
                <a:lnTo>
                  <a:pt x="420" y="636"/>
                </a:lnTo>
                <a:lnTo>
                  <a:pt x="411" y="636"/>
                </a:lnTo>
                <a:lnTo>
                  <a:pt x="411" y="638"/>
                </a:lnTo>
                <a:lnTo>
                  <a:pt x="399" y="638"/>
                </a:lnTo>
                <a:lnTo>
                  <a:pt x="399" y="645"/>
                </a:lnTo>
                <a:lnTo>
                  <a:pt x="383" y="645"/>
                </a:lnTo>
                <a:lnTo>
                  <a:pt x="383" y="652"/>
                </a:lnTo>
                <a:lnTo>
                  <a:pt x="367" y="652"/>
                </a:lnTo>
                <a:lnTo>
                  <a:pt x="367" y="661"/>
                </a:lnTo>
                <a:lnTo>
                  <a:pt x="357" y="661"/>
                </a:lnTo>
                <a:lnTo>
                  <a:pt x="355" y="664"/>
                </a:lnTo>
                <a:lnTo>
                  <a:pt x="346" y="664"/>
                </a:lnTo>
                <a:lnTo>
                  <a:pt x="346" y="668"/>
                </a:lnTo>
                <a:lnTo>
                  <a:pt x="336" y="668"/>
                </a:lnTo>
                <a:lnTo>
                  <a:pt x="336" y="675"/>
                </a:lnTo>
                <a:lnTo>
                  <a:pt x="327" y="675"/>
                </a:lnTo>
                <a:lnTo>
                  <a:pt x="327" y="685"/>
                </a:lnTo>
                <a:lnTo>
                  <a:pt x="320" y="685"/>
                </a:lnTo>
                <a:lnTo>
                  <a:pt x="320" y="692"/>
                </a:lnTo>
                <a:lnTo>
                  <a:pt x="306" y="692"/>
                </a:lnTo>
                <a:lnTo>
                  <a:pt x="306" y="699"/>
                </a:lnTo>
                <a:lnTo>
                  <a:pt x="295" y="699"/>
                </a:lnTo>
                <a:lnTo>
                  <a:pt x="295" y="703"/>
                </a:lnTo>
                <a:lnTo>
                  <a:pt x="283" y="703"/>
                </a:lnTo>
                <a:lnTo>
                  <a:pt x="283" y="712"/>
                </a:lnTo>
                <a:lnTo>
                  <a:pt x="276" y="712"/>
                </a:lnTo>
                <a:lnTo>
                  <a:pt x="276" y="717"/>
                </a:lnTo>
                <a:lnTo>
                  <a:pt x="267" y="717"/>
                </a:lnTo>
                <a:lnTo>
                  <a:pt x="267" y="722"/>
                </a:lnTo>
                <a:lnTo>
                  <a:pt x="260" y="722"/>
                </a:lnTo>
                <a:lnTo>
                  <a:pt x="260" y="729"/>
                </a:lnTo>
                <a:lnTo>
                  <a:pt x="248" y="729"/>
                </a:lnTo>
                <a:lnTo>
                  <a:pt x="248" y="738"/>
                </a:lnTo>
                <a:lnTo>
                  <a:pt x="234" y="738"/>
                </a:lnTo>
                <a:lnTo>
                  <a:pt x="234" y="743"/>
                </a:lnTo>
                <a:lnTo>
                  <a:pt x="220" y="743"/>
                </a:lnTo>
                <a:lnTo>
                  <a:pt x="220" y="750"/>
                </a:lnTo>
                <a:lnTo>
                  <a:pt x="211" y="750"/>
                </a:lnTo>
                <a:lnTo>
                  <a:pt x="211" y="757"/>
                </a:lnTo>
                <a:lnTo>
                  <a:pt x="202" y="757"/>
                </a:lnTo>
                <a:lnTo>
                  <a:pt x="202" y="761"/>
                </a:lnTo>
                <a:lnTo>
                  <a:pt x="202" y="766"/>
                </a:lnTo>
                <a:lnTo>
                  <a:pt x="195" y="766"/>
                </a:lnTo>
                <a:lnTo>
                  <a:pt x="195" y="773"/>
                </a:lnTo>
                <a:lnTo>
                  <a:pt x="188" y="773"/>
                </a:lnTo>
                <a:lnTo>
                  <a:pt x="188" y="780"/>
                </a:lnTo>
                <a:lnTo>
                  <a:pt x="174" y="780"/>
                </a:lnTo>
                <a:lnTo>
                  <a:pt x="174" y="787"/>
                </a:lnTo>
                <a:lnTo>
                  <a:pt x="160" y="787"/>
                </a:lnTo>
                <a:lnTo>
                  <a:pt x="160" y="796"/>
                </a:lnTo>
                <a:lnTo>
                  <a:pt x="142" y="796"/>
                </a:lnTo>
                <a:lnTo>
                  <a:pt x="142" y="803"/>
                </a:lnTo>
                <a:lnTo>
                  <a:pt x="130" y="803"/>
                </a:lnTo>
                <a:lnTo>
                  <a:pt x="130" y="810"/>
                </a:lnTo>
                <a:lnTo>
                  <a:pt x="118" y="810"/>
                </a:lnTo>
                <a:lnTo>
                  <a:pt x="118" y="815"/>
                </a:lnTo>
                <a:lnTo>
                  <a:pt x="114" y="815"/>
                </a:lnTo>
                <a:lnTo>
                  <a:pt x="114" y="821"/>
                </a:lnTo>
                <a:lnTo>
                  <a:pt x="107" y="821"/>
                </a:lnTo>
                <a:lnTo>
                  <a:pt x="107" y="828"/>
                </a:lnTo>
                <a:lnTo>
                  <a:pt x="93" y="828"/>
                </a:lnTo>
                <a:lnTo>
                  <a:pt x="93" y="838"/>
                </a:lnTo>
                <a:lnTo>
                  <a:pt x="79" y="838"/>
                </a:lnTo>
                <a:lnTo>
                  <a:pt x="79" y="842"/>
                </a:lnTo>
                <a:lnTo>
                  <a:pt x="70" y="842"/>
                </a:lnTo>
                <a:lnTo>
                  <a:pt x="70" y="849"/>
                </a:lnTo>
                <a:lnTo>
                  <a:pt x="58" y="849"/>
                </a:lnTo>
                <a:lnTo>
                  <a:pt x="58" y="859"/>
                </a:lnTo>
                <a:lnTo>
                  <a:pt x="35" y="859"/>
                </a:lnTo>
                <a:lnTo>
                  <a:pt x="35" y="863"/>
                </a:lnTo>
                <a:lnTo>
                  <a:pt x="23" y="863"/>
                </a:lnTo>
                <a:lnTo>
                  <a:pt x="23" y="873"/>
                </a:lnTo>
                <a:lnTo>
                  <a:pt x="12" y="873"/>
                </a:lnTo>
                <a:lnTo>
                  <a:pt x="12" y="877"/>
                </a:lnTo>
                <a:lnTo>
                  <a:pt x="0" y="877"/>
                </a:lnTo>
              </a:path>
            </a:pathLst>
          </a:custGeom>
          <a:noFill/>
          <a:ln w="28575"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 name="Rectangle 2">
            <a:extLst>
              <a:ext uri="{FF2B5EF4-FFF2-40B4-BE49-F238E27FC236}">
                <a16:creationId xmlns:a16="http://schemas.microsoft.com/office/drawing/2014/main" id="{7CF4645A-65B8-4416-B806-0145F1A6EE5E}"/>
              </a:ext>
            </a:extLst>
          </p:cNvPr>
          <p:cNvSpPr/>
          <p:nvPr/>
        </p:nvSpPr>
        <p:spPr>
          <a:xfrm>
            <a:off x="1740288" y="1827738"/>
            <a:ext cx="1910944" cy="360043"/>
          </a:xfrm>
          <a:prstGeom prst="rect">
            <a:avLst/>
          </a:prstGeom>
        </p:spPr>
        <p:txBody>
          <a:bodyPr wrap="none">
            <a:spAutoFit/>
          </a:bodyPr>
          <a:lstStyle/>
          <a:p>
            <a:r>
              <a:rPr lang="en-US" sz="1100" dirty="0">
                <a:latin typeface="Century Gothic" panose="020B0502020202020204" pitchFamily="34" charset="0"/>
              </a:rPr>
              <a:t>HR: 0.81; 95% CI, 0.70-0.93</a:t>
            </a:r>
          </a:p>
        </p:txBody>
      </p:sp>
      <p:sp>
        <p:nvSpPr>
          <p:cNvPr id="5" name="Rectangle 4">
            <a:extLst>
              <a:ext uri="{FF2B5EF4-FFF2-40B4-BE49-F238E27FC236}">
                <a16:creationId xmlns:a16="http://schemas.microsoft.com/office/drawing/2014/main" id="{C16A7F64-50DD-4E86-8488-0DEF71FA68FC}"/>
              </a:ext>
            </a:extLst>
          </p:cNvPr>
          <p:cNvSpPr/>
          <p:nvPr/>
        </p:nvSpPr>
        <p:spPr>
          <a:xfrm>
            <a:off x="1740682" y="2054228"/>
            <a:ext cx="822969" cy="825982"/>
          </a:xfrm>
          <a:prstGeom prst="rect">
            <a:avLst/>
          </a:prstGeom>
        </p:spPr>
        <p:txBody>
          <a:bodyPr wrap="none">
            <a:spAutoFit/>
          </a:bodyPr>
          <a:lstStyle/>
          <a:p>
            <a:r>
              <a:rPr lang="en-US" sz="1100" dirty="0">
                <a:latin typeface="Century Gothic" panose="020B0502020202020204" pitchFamily="34" charset="0"/>
              </a:rPr>
              <a:t>ARR: 3.7%</a:t>
            </a:r>
          </a:p>
          <a:p>
            <a:r>
              <a:rPr lang="en-US" sz="1100" dirty="0">
                <a:latin typeface="Century Gothic" panose="020B0502020202020204" pitchFamily="34" charset="0"/>
              </a:rPr>
              <a:t>RRR: 19%</a:t>
            </a:r>
          </a:p>
          <a:p>
            <a:r>
              <a:rPr lang="en-US" sz="1100" dirty="0">
                <a:latin typeface="Century Gothic" panose="020B0502020202020204" pitchFamily="34" charset="0"/>
              </a:rPr>
              <a:t>NNT</a:t>
            </a:r>
            <a:r>
              <a:rPr lang="en-US" sz="1100" baseline="-25000" dirty="0">
                <a:latin typeface="Century Gothic" panose="020B0502020202020204" pitchFamily="34" charset="0"/>
              </a:rPr>
              <a:t>3y</a:t>
            </a:r>
            <a:r>
              <a:rPr lang="en-US" sz="1100" dirty="0">
                <a:latin typeface="Century Gothic" panose="020B0502020202020204" pitchFamily="34" charset="0"/>
              </a:rPr>
              <a:t>27</a:t>
            </a:r>
          </a:p>
        </p:txBody>
      </p:sp>
      <p:sp>
        <p:nvSpPr>
          <p:cNvPr id="71" name="Freeform 63">
            <a:extLst>
              <a:ext uri="{FF2B5EF4-FFF2-40B4-BE49-F238E27FC236}">
                <a16:creationId xmlns:a16="http://schemas.microsoft.com/office/drawing/2014/main" id="{18AD3DE7-2D25-45E7-87BE-2EBBAFCFC56A}"/>
              </a:ext>
            </a:extLst>
          </p:cNvPr>
          <p:cNvSpPr>
            <a:spLocks/>
          </p:cNvSpPr>
          <p:nvPr/>
        </p:nvSpPr>
        <p:spPr bwMode="auto">
          <a:xfrm>
            <a:off x="7389844" y="1835613"/>
            <a:ext cx="4072710" cy="2902144"/>
          </a:xfrm>
          <a:custGeom>
            <a:avLst/>
            <a:gdLst>
              <a:gd name="T0" fmla="*/ 0 w 2618"/>
              <a:gd name="T1" fmla="*/ 0 h 1340"/>
              <a:gd name="T2" fmla="*/ 0 w 2618"/>
              <a:gd name="T3" fmla="*/ 1340 h 1340"/>
              <a:gd name="T4" fmla="*/ 2618 w 2618"/>
              <a:gd name="T5" fmla="*/ 1340 h 1340"/>
            </a:gdLst>
            <a:ahLst/>
            <a:cxnLst>
              <a:cxn ang="0">
                <a:pos x="T0" y="T1"/>
              </a:cxn>
              <a:cxn ang="0">
                <a:pos x="T2" y="T3"/>
              </a:cxn>
              <a:cxn ang="0">
                <a:pos x="T4" y="T5"/>
              </a:cxn>
            </a:cxnLst>
            <a:rect l="0" t="0" r="r" b="b"/>
            <a:pathLst>
              <a:path w="2618" h="1340">
                <a:moveTo>
                  <a:pt x="0" y="0"/>
                </a:moveTo>
                <a:lnTo>
                  <a:pt x="0" y="1340"/>
                </a:lnTo>
                <a:lnTo>
                  <a:pt x="2618" y="1340"/>
                </a:lnTo>
              </a:path>
            </a:pathLst>
          </a:custGeom>
          <a:noFill/>
          <a:ln w="11113" cap="flat">
            <a:solidFill>
              <a:srgbClr val="231F2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72" name="Line 64">
            <a:extLst>
              <a:ext uri="{FF2B5EF4-FFF2-40B4-BE49-F238E27FC236}">
                <a16:creationId xmlns:a16="http://schemas.microsoft.com/office/drawing/2014/main" id="{48FD8F27-4D2E-487A-967D-EE90862A1FC7}"/>
              </a:ext>
            </a:extLst>
          </p:cNvPr>
          <p:cNvSpPr>
            <a:spLocks noChangeShapeType="1"/>
          </p:cNvSpPr>
          <p:nvPr/>
        </p:nvSpPr>
        <p:spPr bwMode="auto">
          <a:xfrm flipH="1">
            <a:off x="7343174" y="4737757"/>
            <a:ext cx="4200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73" name="Line 65">
            <a:extLst>
              <a:ext uri="{FF2B5EF4-FFF2-40B4-BE49-F238E27FC236}">
                <a16:creationId xmlns:a16="http://schemas.microsoft.com/office/drawing/2014/main" id="{22A5929B-3AB9-42F5-B893-845FCC2D37D8}"/>
              </a:ext>
            </a:extLst>
          </p:cNvPr>
          <p:cNvSpPr>
            <a:spLocks noChangeShapeType="1"/>
          </p:cNvSpPr>
          <p:nvPr/>
        </p:nvSpPr>
        <p:spPr bwMode="auto">
          <a:xfrm flipH="1">
            <a:off x="7343174" y="4025216"/>
            <a:ext cx="4200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74" name="Line 66">
            <a:extLst>
              <a:ext uri="{FF2B5EF4-FFF2-40B4-BE49-F238E27FC236}">
                <a16:creationId xmlns:a16="http://schemas.microsoft.com/office/drawing/2014/main" id="{4083A462-0FBF-4F46-9BCD-105170EBAD20}"/>
              </a:ext>
            </a:extLst>
          </p:cNvPr>
          <p:cNvSpPr>
            <a:spLocks noChangeShapeType="1"/>
          </p:cNvSpPr>
          <p:nvPr/>
        </p:nvSpPr>
        <p:spPr bwMode="auto">
          <a:xfrm flipH="1">
            <a:off x="7343174" y="3312675"/>
            <a:ext cx="4200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75" name="Line 67">
            <a:extLst>
              <a:ext uri="{FF2B5EF4-FFF2-40B4-BE49-F238E27FC236}">
                <a16:creationId xmlns:a16="http://schemas.microsoft.com/office/drawing/2014/main" id="{9697FB21-42C7-4CBE-B04F-A957D88664B7}"/>
              </a:ext>
            </a:extLst>
          </p:cNvPr>
          <p:cNvSpPr>
            <a:spLocks noChangeShapeType="1"/>
          </p:cNvSpPr>
          <p:nvPr/>
        </p:nvSpPr>
        <p:spPr bwMode="auto">
          <a:xfrm flipH="1">
            <a:off x="7343174" y="2597967"/>
            <a:ext cx="4200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76" name="Line 68">
            <a:extLst>
              <a:ext uri="{FF2B5EF4-FFF2-40B4-BE49-F238E27FC236}">
                <a16:creationId xmlns:a16="http://schemas.microsoft.com/office/drawing/2014/main" id="{9EA618DB-8111-4090-B470-5B1D261D284E}"/>
              </a:ext>
            </a:extLst>
          </p:cNvPr>
          <p:cNvSpPr>
            <a:spLocks noChangeShapeType="1"/>
          </p:cNvSpPr>
          <p:nvPr/>
        </p:nvSpPr>
        <p:spPr bwMode="auto">
          <a:xfrm flipH="1">
            <a:off x="7343174" y="1885426"/>
            <a:ext cx="4200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77" name="Rectangle 69">
            <a:extLst>
              <a:ext uri="{FF2B5EF4-FFF2-40B4-BE49-F238E27FC236}">
                <a16:creationId xmlns:a16="http://schemas.microsoft.com/office/drawing/2014/main" id="{FFC0BFE4-27C1-48DF-81E5-750E6E8BAB45}"/>
              </a:ext>
            </a:extLst>
          </p:cNvPr>
          <p:cNvSpPr>
            <a:spLocks noChangeArrowheads="1"/>
          </p:cNvSpPr>
          <p:nvPr/>
        </p:nvSpPr>
        <p:spPr bwMode="auto">
          <a:xfrm rot="16200000">
            <a:off x="6229428" y="3128295"/>
            <a:ext cx="136415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200" b="1" i="0" u="none" strike="noStrike" cap="none" normalizeH="0" baseline="0" dirty="0">
                <a:ln>
                  <a:noFill/>
                </a:ln>
                <a:effectLst/>
                <a:latin typeface="Century Gothic" panose="020B0502020202020204" pitchFamily="34" charset="0"/>
              </a:rPr>
              <a:t>3-year KM Rate, %</a:t>
            </a:r>
            <a:endParaRPr kumimoji="0" lang="en-US" altLang="en-US" sz="1200" b="0" i="0" u="none" strike="noStrike" cap="none" normalizeH="0" baseline="0" dirty="0">
              <a:ln>
                <a:noFill/>
              </a:ln>
              <a:effectLst/>
              <a:latin typeface="Century Gothic" panose="020B0502020202020204" pitchFamily="34" charset="0"/>
            </a:endParaRPr>
          </a:p>
        </p:txBody>
      </p:sp>
      <p:sp>
        <p:nvSpPr>
          <p:cNvPr id="78" name="Rectangle 70">
            <a:extLst>
              <a:ext uri="{FF2B5EF4-FFF2-40B4-BE49-F238E27FC236}">
                <a16:creationId xmlns:a16="http://schemas.microsoft.com/office/drawing/2014/main" id="{BC758282-7394-41A8-9456-1BA1076B7BA2}"/>
              </a:ext>
            </a:extLst>
          </p:cNvPr>
          <p:cNvSpPr>
            <a:spLocks noChangeArrowheads="1"/>
          </p:cNvSpPr>
          <p:nvPr/>
        </p:nvSpPr>
        <p:spPr bwMode="auto">
          <a:xfrm>
            <a:off x="7200844" y="4651546"/>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79" name="Rectangle 71">
            <a:extLst>
              <a:ext uri="{FF2B5EF4-FFF2-40B4-BE49-F238E27FC236}">
                <a16:creationId xmlns:a16="http://schemas.microsoft.com/office/drawing/2014/main" id="{095BC386-BDCA-4DAA-ABFB-59A66B33A17F}"/>
              </a:ext>
            </a:extLst>
          </p:cNvPr>
          <p:cNvSpPr>
            <a:spLocks noChangeArrowheads="1"/>
          </p:cNvSpPr>
          <p:nvPr/>
        </p:nvSpPr>
        <p:spPr bwMode="auto">
          <a:xfrm>
            <a:off x="7200844" y="3938299"/>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80" name="Rectangle 72">
            <a:extLst>
              <a:ext uri="{FF2B5EF4-FFF2-40B4-BE49-F238E27FC236}">
                <a16:creationId xmlns:a16="http://schemas.microsoft.com/office/drawing/2014/main" id="{19584A1E-2434-41F5-B001-D94A87C5CBE1}"/>
              </a:ext>
            </a:extLst>
          </p:cNvPr>
          <p:cNvSpPr>
            <a:spLocks noChangeArrowheads="1"/>
          </p:cNvSpPr>
          <p:nvPr/>
        </p:nvSpPr>
        <p:spPr bwMode="auto">
          <a:xfrm>
            <a:off x="7122298" y="3225052"/>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81" name="Rectangle 73">
            <a:extLst>
              <a:ext uri="{FF2B5EF4-FFF2-40B4-BE49-F238E27FC236}">
                <a16:creationId xmlns:a16="http://schemas.microsoft.com/office/drawing/2014/main" id="{0999E226-254A-4557-A4AB-EF1AB135487F}"/>
              </a:ext>
            </a:extLst>
          </p:cNvPr>
          <p:cNvSpPr>
            <a:spLocks noChangeArrowheads="1"/>
          </p:cNvSpPr>
          <p:nvPr/>
        </p:nvSpPr>
        <p:spPr bwMode="auto">
          <a:xfrm>
            <a:off x="7122298" y="2511805"/>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82" name="Rectangle 74">
            <a:extLst>
              <a:ext uri="{FF2B5EF4-FFF2-40B4-BE49-F238E27FC236}">
                <a16:creationId xmlns:a16="http://schemas.microsoft.com/office/drawing/2014/main" id="{9943CBEF-B9AF-4114-BA7F-F4E39839A061}"/>
              </a:ext>
            </a:extLst>
          </p:cNvPr>
          <p:cNvSpPr>
            <a:spLocks noChangeArrowheads="1"/>
          </p:cNvSpPr>
          <p:nvPr/>
        </p:nvSpPr>
        <p:spPr bwMode="auto">
          <a:xfrm>
            <a:off x="7122298" y="1798558"/>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84" name="Line 76">
            <a:extLst>
              <a:ext uri="{FF2B5EF4-FFF2-40B4-BE49-F238E27FC236}">
                <a16:creationId xmlns:a16="http://schemas.microsoft.com/office/drawing/2014/main" id="{4E5724DD-8F01-43C5-ABF7-C41200FD8AC9}"/>
              </a:ext>
            </a:extLst>
          </p:cNvPr>
          <p:cNvSpPr>
            <a:spLocks noChangeShapeType="1"/>
          </p:cNvSpPr>
          <p:nvPr/>
        </p:nvSpPr>
        <p:spPr bwMode="auto">
          <a:xfrm>
            <a:off x="7389844" y="4744254"/>
            <a:ext cx="0" cy="69305"/>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5" name="Line 77">
            <a:extLst>
              <a:ext uri="{FF2B5EF4-FFF2-40B4-BE49-F238E27FC236}">
                <a16:creationId xmlns:a16="http://schemas.microsoft.com/office/drawing/2014/main" id="{0D5BFF80-DBCB-4CC2-AEBF-29D66FDDC711}"/>
              </a:ext>
            </a:extLst>
          </p:cNvPr>
          <p:cNvSpPr>
            <a:spLocks noChangeShapeType="1"/>
          </p:cNvSpPr>
          <p:nvPr/>
        </p:nvSpPr>
        <p:spPr bwMode="auto">
          <a:xfrm>
            <a:off x="8068110" y="4744254"/>
            <a:ext cx="0" cy="69305"/>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6" name="Line 78">
            <a:extLst>
              <a:ext uri="{FF2B5EF4-FFF2-40B4-BE49-F238E27FC236}">
                <a16:creationId xmlns:a16="http://schemas.microsoft.com/office/drawing/2014/main" id="{F227B518-CDAF-4982-AC08-D3AE28E67C7A}"/>
              </a:ext>
            </a:extLst>
          </p:cNvPr>
          <p:cNvSpPr>
            <a:spLocks noChangeShapeType="1"/>
          </p:cNvSpPr>
          <p:nvPr/>
        </p:nvSpPr>
        <p:spPr bwMode="auto">
          <a:xfrm>
            <a:off x="8746376" y="4744254"/>
            <a:ext cx="0" cy="69305"/>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7" name="Line 79">
            <a:extLst>
              <a:ext uri="{FF2B5EF4-FFF2-40B4-BE49-F238E27FC236}">
                <a16:creationId xmlns:a16="http://schemas.microsoft.com/office/drawing/2014/main" id="{E15B4428-6D62-4928-8F12-88F7C396DD55}"/>
              </a:ext>
            </a:extLst>
          </p:cNvPr>
          <p:cNvSpPr>
            <a:spLocks noChangeShapeType="1"/>
          </p:cNvSpPr>
          <p:nvPr/>
        </p:nvSpPr>
        <p:spPr bwMode="auto">
          <a:xfrm>
            <a:off x="9424643" y="4744254"/>
            <a:ext cx="0" cy="69305"/>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8" name="Line 80">
            <a:extLst>
              <a:ext uri="{FF2B5EF4-FFF2-40B4-BE49-F238E27FC236}">
                <a16:creationId xmlns:a16="http://schemas.microsoft.com/office/drawing/2014/main" id="{F7E7F076-79A5-4488-B1E0-FD2CC5CEAF8E}"/>
              </a:ext>
            </a:extLst>
          </p:cNvPr>
          <p:cNvSpPr>
            <a:spLocks noChangeShapeType="1"/>
          </p:cNvSpPr>
          <p:nvPr/>
        </p:nvSpPr>
        <p:spPr bwMode="auto">
          <a:xfrm>
            <a:off x="10102909" y="4744254"/>
            <a:ext cx="0" cy="69305"/>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9" name="Line 81">
            <a:extLst>
              <a:ext uri="{FF2B5EF4-FFF2-40B4-BE49-F238E27FC236}">
                <a16:creationId xmlns:a16="http://schemas.microsoft.com/office/drawing/2014/main" id="{84BDB877-F49B-4FB5-A101-7B54195BC21C}"/>
              </a:ext>
            </a:extLst>
          </p:cNvPr>
          <p:cNvSpPr>
            <a:spLocks noChangeShapeType="1"/>
          </p:cNvSpPr>
          <p:nvPr/>
        </p:nvSpPr>
        <p:spPr bwMode="auto">
          <a:xfrm>
            <a:off x="10781175" y="4744254"/>
            <a:ext cx="0" cy="69305"/>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90" name="Line 82">
            <a:extLst>
              <a:ext uri="{FF2B5EF4-FFF2-40B4-BE49-F238E27FC236}">
                <a16:creationId xmlns:a16="http://schemas.microsoft.com/office/drawing/2014/main" id="{E01B6D15-59A2-4116-A31E-3282E90E6DD2}"/>
              </a:ext>
            </a:extLst>
          </p:cNvPr>
          <p:cNvSpPr>
            <a:spLocks noChangeShapeType="1"/>
          </p:cNvSpPr>
          <p:nvPr/>
        </p:nvSpPr>
        <p:spPr bwMode="auto">
          <a:xfrm>
            <a:off x="11459442" y="4744254"/>
            <a:ext cx="0" cy="69305"/>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91" name="Rectangle 83">
            <a:extLst>
              <a:ext uri="{FF2B5EF4-FFF2-40B4-BE49-F238E27FC236}">
                <a16:creationId xmlns:a16="http://schemas.microsoft.com/office/drawing/2014/main" id="{1B016B25-71A0-413B-8838-7C21959FD9BB}"/>
              </a:ext>
            </a:extLst>
          </p:cNvPr>
          <p:cNvSpPr>
            <a:spLocks noChangeArrowheads="1"/>
          </p:cNvSpPr>
          <p:nvPr/>
        </p:nvSpPr>
        <p:spPr bwMode="auto">
          <a:xfrm>
            <a:off x="9446506" y="5135913"/>
            <a:ext cx="33663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1" i="0" u="none" strike="noStrike" cap="none" normalizeH="0" baseline="0" dirty="0">
                <a:ln>
                  <a:noFill/>
                </a:ln>
                <a:solidFill>
                  <a:srgbClr val="231F20"/>
                </a:solidFill>
                <a:effectLst/>
                <a:latin typeface="Century Gothic" panose="020B0502020202020204" pitchFamily="34" charset="0"/>
              </a:rPr>
              <a:t>Days</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2" name="Rectangle 84">
            <a:extLst>
              <a:ext uri="{FF2B5EF4-FFF2-40B4-BE49-F238E27FC236}">
                <a16:creationId xmlns:a16="http://schemas.microsoft.com/office/drawing/2014/main" id="{81D0752C-E334-4954-85FF-27012CE2BB18}"/>
              </a:ext>
            </a:extLst>
          </p:cNvPr>
          <p:cNvSpPr>
            <a:spLocks noChangeArrowheads="1"/>
          </p:cNvSpPr>
          <p:nvPr/>
        </p:nvSpPr>
        <p:spPr bwMode="auto">
          <a:xfrm>
            <a:off x="9027950" y="1378634"/>
            <a:ext cx="798052" cy="2577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200" b="1" i="0" u="none" strike="noStrike" cap="none" normalizeH="0" baseline="0" dirty="0">
                <a:ln>
                  <a:noFill/>
                </a:ln>
                <a:effectLst/>
                <a:latin typeface="Century Gothic" panose="020B0502020202020204" pitchFamily="34" charset="0"/>
              </a:rPr>
              <a:t>Remote MI</a:t>
            </a:r>
            <a:endParaRPr kumimoji="0" lang="en-US" altLang="en-US" sz="1200" b="0" i="0" u="none" strike="noStrike" cap="none" normalizeH="0" baseline="0" dirty="0">
              <a:ln>
                <a:noFill/>
              </a:ln>
              <a:effectLst/>
              <a:latin typeface="Century Gothic" panose="020B0502020202020204" pitchFamily="34" charset="0"/>
            </a:endParaRPr>
          </a:p>
        </p:txBody>
      </p:sp>
      <p:sp>
        <p:nvSpPr>
          <p:cNvPr id="93" name="Rectangle 85">
            <a:extLst>
              <a:ext uri="{FF2B5EF4-FFF2-40B4-BE49-F238E27FC236}">
                <a16:creationId xmlns:a16="http://schemas.microsoft.com/office/drawing/2014/main" id="{F08A9043-60FB-46AE-B9C6-E41D283F36D7}"/>
              </a:ext>
            </a:extLst>
          </p:cNvPr>
          <p:cNvSpPr>
            <a:spLocks noChangeArrowheads="1"/>
          </p:cNvSpPr>
          <p:nvPr/>
        </p:nvSpPr>
        <p:spPr bwMode="auto">
          <a:xfrm>
            <a:off x="10857403" y="4150831"/>
            <a:ext cx="527368"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1" u="none" strike="noStrike" cap="none" normalizeH="0" baseline="0" dirty="0">
                <a:ln>
                  <a:noFill/>
                </a:ln>
                <a:solidFill>
                  <a:srgbClr val="231F20"/>
                </a:solidFill>
                <a:effectLst/>
                <a:latin typeface="Century Gothic" panose="020B0502020202020204" pitchFamily="34" charset="0"/>
              </a:rPr>
              <a:t>P</a:t>
            </a:r>
            <a:r>
              <a:rPr kumimoji="0" lang="en-US" altLang="en-US" sz="1100" b="0" i="0" u="none" strike="noStrike" cap="none" normalizeH="0" baseline="0" dirty="0">
                <a:ln>
                  <a:noFill/>
                </a:ln>
                <a:solidFill>
                  <a:srgbClr val="231F20"/>
                </a:solidFill>
                <a:effectLst/>
                <a:latin typeface="Century Gothic" panose="020B0502020202020204" pitchFamily="34" charset="0"/>
              </a:rPr>
              <a:t> = 0.08</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4" name="Rectangle 86">
            <a:extLst>
              <a:ext uri="{FF2B5EF4-FFF2-40B4-BE49-F238E27FC236}">
                <a16:creationId xmlns:a16="http://schemas.microsoft.com/office/drawing/2014/main" id="{1E7FFAC1-BAB6-4087-8A71-C9147C44B6EF}"/>
              </a:ext>
            </a:extLst>
          </p:cNvPr>
          <p:cNvSpPr>
            <a:spLocks noChangeArrowheads="1"/>
          </p:cNvSpPr>
          <p:nvPr/>
        </p:nvSpPr>
        <p:spPr bwMode="auto">
          <a:xfrm>
            <a:off x="10513603" y="2517834"/>
            <a:ext cx="580260"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100" dirty="0">
                <a:latin typeface="Century Gothic" panose="020B0502020202020204" pitchFamily="34" charset="0"/>
              </a:rPr>
              <a:t>Placebo</a:t>
            </a:r>
          </a:p>
        </p:txBody>
      </p:sp>
      <p:sp>
        <p:nvSpPr>
          <p:cNvPr id="95" name="Rectangle 87">
            <a:extLst>
              <a:ext uri="{FF2B5EF4-FFF2-40B4-BE49-F238E27FC236}">
                <a16:creationId xmlns:a16="http://schemas.microsoft.com/office/drawing/2014/main" id="{EEA00B9D-C727-4391-95DE-EFBA646EF77A}"/>
              </a:ext>
            </a:extLst>
          </p:cNvPr>
          <p:cNvSpPr>
            <a:spLocks noChangeArrowheads="1"/>
          </p:cNvSpPr>
          <p:nvPr/>
        </p:nvSpPr>
        <p:spPr bwMode="auto">
          <a:xfrm>
            <a:off x="10778064" y="3195722"/>
            <a:ext cx="871168"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R="0" lvl="0" indent="0" eaLnBrk="0" hangingPunct="0">
              <a:lnSpc>
                <a:spcPct val="100000"/>
              </a:lnSpc>
              <a:buClrTx/>
              <a:buSzTx/>
              <a:buFontTx/>
              <a:buNone/>
              <a:tabLst/>
            </a:pPr>
            <a:r>
              <a:rPr lang="en-US" altLang="en-US" sz="1100" dirty="0">
                <a:latin typeface="Century Gothic" panose="020B0502020202020204" pitchFamily="34" charset="0"/>
                <a:cs typeface="+mn-cs"/>
              </a:rPr>
              <a:t>Evolocumab</a:t>
            </a:r>
          </a:p>
        </p:txBody>
      </p:sp>
      <p:sp>
        <p:nvSpPr>
          <p:cNvPr id="96" name="Rectangle 88">
            <a:extLst>
              <a:ext uri="{FF2B5EF4-FFF2-40B4-BE49-F238E27FC236}">
                <a16:creationId xmlns:a16="http://schemas.microsoft.com/office/drawing/2014/main" id="{84789B8A-FA37-41EC-85D3-7B8689424668}"/>
              </a:ext>
            </a:extLst>
          </p:cNvPr>
          <p:cNvSpPr>
            <a:spLocks noChangeArrowheads="1"/>
          </p:cNvSpPr>
          <p:nvPr/>
        </p:nvSpPr>
        <p:spPr bwMode="auto">
          <a:xfrm>
            <a:off x="7364953" y="4848212"/>
            <a:ext cx="77783"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7" name="Rectangle 89">
            <a:extLst>
              <a:ext uri="{FF2B5EF4-FFF2-40B4-BE49-F238E27FC236}">
                <a16:creationId xmlns:a16="http://schemas.microsoft.com/office/drawing/2014/main" id="{8484BB2B-8BFD-4CFB-862D-94D78652F58D}"/>
              </a:ext>
            </a:extLst>
          </p:cNvPr>
          <p:cNvSpPr>
            <a:spLocks noChangeArrowheads="1"/>
          </p:cNvSpPr>
          <p:nvPr/>
        </p:nvSpPr>
        <p:spPr bwMode="auto">
          <a:xfrm>
            <a:off x="7942102" y="4848212"/>
            <a:ext cx="23490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180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8" name="Rectangle 90">
            <a:extLst>
              <a:ext uri="{FF2B5EF4-FFF2-40B4-BE49-F238E27FC236}">
                <a16:creationId xmlns:a16="http://schemas.microsoft.com/office/drawing/2014/main" id="{4D2C4445-50C6-4C00-A86F-D02ED5544DCB}"/>
              </a:ext>
            </a:extLst>
          </p:cNvPr>
          <p:cNvSpPr>
            <a:spLocks noChangeArrowheads="1"/>
          </p:cNvSpPr>
          <p:nvPr/>
        </p:nvSpPr>
        <p:spPr bwMode="auto">
          <a:xfrm>
            <a:off x="8609479" y="4848212"/>
            <a:ext cx="23490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360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9" name="Rectangle 91">
            <a:extLst>
              <a:ext uri="{FF2B5EF4-FFF2-40B4-BE49-F238E27FC236}">
                <a16:creationId xmlns:a16="http://schemas.microsoft.com/office/drawing/2014/main" id="{03F7B5AB-184B-4A04-9790-CB033B5AE95A}"/>
              </a:ext>
            </a:extLst>
          </p:cNvPr>
          <p:cNvSpPr>
            <a:spLocks noChangeArrowheads="1"/>
          </p:cNvSpPr>
          <p:nvPr/>
        </p:nvSpPr>
        <p:spPr bwMode="auto">
          <a:xfrm>
            <a:off x="9290856" y="4848212"/>
            <a:ext cx="23490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540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0" name="Rectangle 92">
            <a:extLst>
              <a:ext uri="{FF2B5EF4-FFF2-40B4-BE49-F238E27FC236}">
                <a16:creationId xmlns:a16="http://schemas.microsoft.com/office/drawing/2014/main" id="{D8889D96-3E3C-40DF-9D4D-244723B841A5}"/>
              </a:ext>
            </a:extLst>
          </p:cNvPr>
          <p:cNvSpPr>
            <a:spLocks noChangeArrowheads="1"/>
          </p:cNvSpPr>
          <p:nvPr/>
        </p:nvSpPr>
        <p:spPr bwMode="auto">
          <a:xfrm>
            <a:off x="9973790" y="4848212"/>
            <a:ext cx="23490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720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1" name="Rectangle 93">
            <a:extLst>
              <a:ext uri="{FF2B5EF4-FFF2-40B4-BE49-F238E27FC236}">
                <a16:creationId xmlns:a16="http://schemas.microsoft.com/office/drawing/2014/main" id="{441B79F2-30C0-45F1-A126-2A51405057D4}"/>
              </a:ext>
            </a:extLst>
          </p:cNvPr>
          <p:cNvSpPr>
            <a:spLocks noChangeArrowheads="1"/>
          </p:cNvSpPr>
          <p:nvPr/>
        </p:nvSpPr>
        <p:spPr bwMode="auto">
          <a:xfrm>
            <a:off x="10652056" y="4848212"/>
            <a:ext cx="23490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900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2" name="Rectangle 94">
            <a:extLst>
              <a:ext uri="{FF2B5EF4-FFF2-40B4-BE49-F238E27FC236}">
                <a16:creationId xmlns:a16="http://schemas.microsoft.com/office/drawing/2014/main" id="{0A1A019D-0503-4D4B-BD23-5D154EE129EE}"/>
              </a:ext>
            </a:extLst>
          </p:cNvPr>
          <p:cNvSpPr>
            <a:spLocks noChangeArrowheads="1"/>
          </p:cNvSpPr>
          <p:nvPr/>
        </p:nvSpPr>
        <p:spPr bwMode="auto">
          <a:xfrm>
            <a:off x="11289875" y="4848212"/>
            <a:ext cx="314243"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1080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3" name="Rectangle 95">
            <a:extLst>
              <a:ext uri="{FF2B5EF4-FFF2-40B4-BE49-F238E27FC236}">
                <a16:creationId xmlns:a16="http://schemas.microsoft.com/office/drawing/2014/main" id="{A07B4E72-3746-4911-988A-0BBBF9AE4BBA}"/>
              </a:ext>
            </a:extLst>
          </p:cNvPr>
          <p:cNvSpPr>
            <a:spLocks noChangeArrowheads="1"/>
          </p:cNvSpPr>
          <p:nvPr/>
        </p:nvSpPr>
        <p:spPr bwMode="auto">
          <a:xfrm>
            <a:off x="7245168" y="5632224"/>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8,301</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4" name="Rectangle 96">
            <a:extLst>
              <a:ext uri="{FF2B5EF4-FFF2-40B4-BE49-F238E27FC236}">
                <a16:creationId xmlns:a16="http://schemas.microsoft.com/office/drawing/2014/main" id="{C3E575B0-6FF1-45CF-AD46-6E6A5575D2DF}"/>
              </a:ext>
            </a:extLst>
          </p:cNvPr>
          <p:cNvSpPr>
            <a:spLocks noChangeArrowheads="1"/>
          </p:cNvSpPr>
          <p:nvPr/>
        </p:nvSpPr>
        <p:spPr bwMode="auto">
          <a:xfrm>
            <a:off x="7245168" y="5872625"/>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8,308</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5" name="Rectangle 97">
            <a:extLst>
              <a:ext uri="{FF2B5EF4-FFF2-40B4-BE49-F238E27FC236}">
                <a16:creationId xmlns:a16="http://schemas.microsoft.com/office/drawing/2014/main" id="{F8C4FA12-0DD6-47B6-8540-A7D751E5A8C3}"/>
              </a:ext>
            </a:extLst>
          </p:cNvPr>
          <p:cNvSpPr>
            <a:spLocks noChangeArrowheads="1"/>
          </p:cNvSpPr>
          <p:nvPr/>
        </p:nvSpPr>
        <p:spPr bwMode="auto">
          <a:xfrm>
            <a:off x="6568457" y="5632224"/>
            <a:ext cx="580260"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Placebo</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6" name="Rectangle 98">
            <a:extLst>
              <a:ext uri="{FF2B5EF4-FFF2-40B4-BE49-F238E27FC236}">
                <a16:creationId xmlns:a16="http://schemas.microsoft.com/office/drawing/2014/main" id="{1EBDC69B-F3F7-46CD-91E0-A2E6BD24A7E9}"/>
              </a:ext>
            </a:extLst>
          </p:cNvPr>
          <p:cNvSpPr>
            <a:spLocks noChangeArrowheads="1"/>
          </p:cNvSpPr>
          <p:nvPr/>
        </p:nvSpPr>
        <p:spPr bwMode="auto">
          <a:xfrm>
            <a:off x="6277549" y="5872625"/>
            <a:ext cx="871168"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Evolocumab</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7" name="Rectangle 99">
            <a:extLst>
              <a:ext uri="{FF2B5EF4-FFF2-40B4-BE49-F238E27FC236}">
                <a16:creationId xmlns:a16="http://schemas.microsoft.com/office/drawing/2014/main" id="{A8DE5632-35FF-4238-B921-386D0D1D77A2}"/>
              </a:ext>
            </a:extLst>
          </p:cNvPr>
          <p:cNvSpPr>
            <a:spLocks noChangeArrowheads="1"/>
          </p:cNvSpPr>
          <p:nvPr/>
        </p:nvSpPr>
        <p:spPr bwMode="auto">
          <a:xfrm>
            <a:off x="6459561" y="5383159"/>
            <a:ext cx="689156"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No. at Risk</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8" name="Rectangle 100">
            <a:extLst>
              <a:ext uri="{FF2B5EF4-FFF2-40B4-BE49-F238E27FC236}">
                <a16:creationId xmlns:a16="http://schemas.microsoft.com/office/drawing/2014/main" id="{6CCE8B9D-81B4-4D1D-B379-88E610279A03}"/>
              </a:ext>
            </a:extLst>
          </p:cNvPr>
          <p:cNvSpPr>
            <a:spLocks noChangeArrowheads="1"/>
          </p:cNvSpPr>
          <p:nvPr/>
        </p:nvSpPr>
        <p:spPr bwMode="auto">
          <a:xfrm>
            <a:off x="7901655" y="5632224"/>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8,034</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9" name="Rectangle 101">
            <a:extLst>
              <a:ext uri="{FF2B5EF4-FFF2-40B4-BE49-F238E27FC236}">
                <a16:creationId xmlns:a16="http://schemas.microsoft.com/office/drawing/2014/main" id="{276EEC53-C16E-4E1E-ACC6-2A913C5EC300}"/>
              </a:ext>
            </a:extLst>
          </p:cNvPr>
          <p:cNvSpPr>
            <a:spLocks noChangeArrowheads="1"/>
          </p:cNvSpPr>
          <p:nvPr/>
        </p:nvSpPr>
        <p:spPr bwMode="auto">
          <a:xfrm>
            <a:off x="7901655" y="5872625"/>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8,058</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0" name="Rectangle 102">
            <a:extLst>
              <a:ext uri="{FF2B5EF4-FFF2-40B4-BE49-F238E27FC236}">
                <a16:creationId xmlns:a16="http://schemas.microsoft.com/office/drawing/2014/main" id="{75BAD837-FA5E-4645-BF75-57F3F82DC4F9}"/>
              </a:ext>
            </a:extLst>
          </p:cNvPr>
          <p:cNvSpPr>
            <a:spLocks noChangeArrowheads="1"/>
          </p:cNvSpPr>
          <p:nvPr/>
        </p:nvSpPr>
        <p:spPr bwMode="auto">
          <a:xfrm>
            <a:off x="8569031" y="5632224"/>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7,770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1" name="Rectangle 103">
            <a:extLst>
              <a:ext uri="{FF2B5EF4-FFF2-40B4-BE49-F238E27FC236}">
                <a16:creationId xmlns:a16="http://schemas.microsoft.com/office/drawing/2014/main" id="{206C0377-51AB-4E6C-BFB0-5310180ABE01}"/>
              </a:ext>
            </a:extLst>
          </p:cNvPr>
          <p:cNvSpPr>
            <a:spLocks noChangeArrowheads="1"/>
          </p:cNvSpPr>
          <p:nvPr/>
        </p:nvSpPr>
        <p:spPr bwMode="auto">
          <a:xfrm>
            <a:off x="8569031" y="5872625"/>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7,796</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2" name="Rectangle 104">
            <a:extLst>
              <a:ext uri="{FF2B5EF4-FFF2-40B4-BE49-F238E27FC236}">
                <a16:creationId xmlns:a16="http://schemas.microsoft.com/office/drawing/2014/main" id="{0DD73B29-AB68-4B42-BAC5-E684982021C4}"/>
              </a:ext>
            </a:extLst>
          </p:cNvPr>
          <p:cNvSpPr>
            <a:spLocks noChangeArrowheads="1"/>
          </p:cNvSpPr>
          <p:nvPr/>
        </p:nvSpPr>
        <p:spPr bwMode="auto">
          <a:xfrm>
            <a:off x="9251965" y="5632224"/>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7,204</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3" name="Rectangle 105">
            <a:extLst>
              <a:ext uri="{FF2B5EF4-FFF2-40B4-BE49-F238E27FC236}">
                <a16:creationId xmlns:a16="http://schemas.microsoft.com/office/drawing/2014/main" id="{A7F1C8A5-7F07-4ECA-82C9-3500795DFF65}"/>
              </a:ext>
            </a:extLst>
          </p:cNvPr>
          <p:cNvSpPr>
            <a:spLocks noChangeArrowheads="1"/>
          </p:cNvSpPr>
          <p:nvPr/>
        </p:nvSpPr>
        <p:spPr bwMode="auto">
          <a:xfrm>
            <a:off x="9251965" y="5872625"/>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7,286</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4" name="Rectangle 106">
            <a:extLst>
              <a:ext uri="{FF2B5EF4-FFF2-40B4-BE49-F238E27FC236}">
                <a16:creationId xmlns:a16="http://schemas.microsoft.com/office/drawing/2014/main" id="{A6F5E6AD-A76E-42D6-A6AE-D841F867B517}"/>
              </a:ext>
            </a:extLst>
          </p:cNvPr>
          <p:cNvSpPr>
            <a:spLocks noChangeArrowheads="1"/>
          </p:cNvSpPr>
          <p:nvPr/>
        </p:nvSpPr>
        <p:spPr bwMode="auto">
          <a:xfrm>
            <a:off x="9930231" y="5632224"/>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4,695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5" name="Rectangle 107">
            <a:extLst>
              <a:ext uri="{FF2B5EF4-FFF2-40B4-BE49-F238E27FC236}">
                <a16:creationId xmlns:a16="http://schemas.microsoft.com/office/drawing/2014/main" id="{FDB248C7-15FD-4522-BF33-5822D9BAD1DB}"/>
              </a:ext>
            </a:extLst>
          </p:cNvPr>
          <p:cNvSpPr>
            <a:spLocks noChangeArrowheads="1"/>
          </p:cNvSpPr>
          <p:nvPr/>
        </p:nvSpPr>
        <p:spPr bwMode="auto">
          <a:xfrm>
            <a:off x="9930231" y="5872625"/>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4,791</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6" name="Rectangle 108">
            <a:extLst>
              <a:ext uri="{FF2B5EF4-FFF2-40B4-BE49-F238E27FC236}">
                <a16:creationId xmlns:a16="http://schemas.microsoft.com/office/drawing/2014/main" id="{B62DF19F-90A7-404F-970C-7105004E878A}"/>
              </a:ext>
            </a:extLst>
          </p:cNvPr>
          <p:cNvSpPr>
            <a:spLocks noChangeArrowheads="1"/>
          </p:cNvSpPr>
          <p:nvPr/>
        </p:nvSpPr>
        <p:spPr bwMode="auto">
          <a:xfrm>
            <a:off x="10611609" y="5632224"/>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2,298</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7" name="Rectangle 109">
            <a:extLst>
              <a:ext uri="{FF2B5EF4-FFF2-40B4-BE49-F238E27FC236}">
                <a16:creationId xmlns:a16="http://schemas.microsoft.com/office/drawing/2014/main" id="{766FD214-5E8C-40E5-A77B-ADFB1896A911}"/>
              </a:ext>
            </a:extLst>
          </p:cNvPr>
          <p:cNvSpPr>
            <a:spLocks noChangeArrowheads="1"/>
          </p:cNvSpPr>
          <p:nvPr/>
        </p:nvSpPr>
        <p:spPr bwMode="auto">
          <a:xfrm>
            <a:off x="10611609" y="5872625"/>
            <a:ext cx="35313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2,332</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8" name="Rectangle 110">
            <a:extLst>
              <a:ext uri="{FF2B5EF4-FFF2-40B4-BE49-F238E27FC236}">
                <a16:creationId xmlns:a16="http://schemas.microsoft.com/office/drawing/2014/main" id="{AD500DBA-AD98-4FCE-9AA4-67FD85138A5B}"/>
              </a:ext>
            </a:extLst>
          </p:cNvPr>
          <p:cNvSpPr>
            <a:spLocks noChangeArrowheads="1"/>
          </p:cNvSpPr>
          <p:nvPr/>
        </p:nvSpPr>
        <p:spPr bwMode="auto">
          <a:xfrm>
            <a:off x="11330322" y="5632224"/>
            <a:ext cx="23490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468</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9" name="Rectangle 111">
            <a:extLst>
              <a:ext uri="{FF2B5EF4-FFF2-40B4-BE49-F238E27FC236}">
                <a16:creationId xmlns:a16="http://schemas.microsoft.com/office/drawing/2014/main" id="{ED4FF36C-15D1-4515-A5F0-3FD5922F0113}"/>
              </a:ext>
            </a:extLst>
          </p:cNvPr>
          <p:cNvSpPr>
            <a:spLocks noChangeArrowheads="1"/>
          </p:cNvSpPr>
          <p:nvPr/>
        </p:nvSpPr>
        <p:spPr bwMode="auto">
          <a:xfrm>
            <a:off x="11330322" y="5872625"/>
            <a:ext cx="234904" cy="236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480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20" name="Freeform 112">
            <a:extLst>
              <a:ext uri="{FF2B5EF4-FFF2-40B4-BE49-F238E27FC236}">
                <a16:creationId xmlns:a16="http://schemas.microsoft.com/office/drawing/2014/main" id="{606200CC-CA4A-4138-8E22-3144A7618F36}"/>
              </a:ext>
            </a:extLst>
          </p:cNvPr>
          <p:cNvSpPr>
            <a:spLocks/>
          </p:cNvSpPr>
          <p:nvPr/>
        </p:nvSpPr>
        <p:spPr bwMode="auto">
          <a:xfrm>
            <a:off x="7439625" y="2684599"/>
            <a:ext cx="4106934" cy="2033666"/>
          </a:xfrm>
          <a:custGeom>
            <a:avLst/>
            <a:gdLst>
              <a:gd name="T0" fmla="*/ 2508 w 2640"/>
              <a:gd name="T1" fmla="*/ 18 h 939"/>
              <a:gd name="T2" fmla="*/ 2436 w 2640"/>
              <a:gd name="T3" fmla="*/ 34 h 939"/>
              <a:gd name="T4" fmla="*/ 2408 w 2640"/>
              <a:gd name="T5" fmla="*/ 53 h 939"/>
              <a:gd name="T6" fmla="*/ 2334 w 2640"/>
              <a:gd name="T7" fmla="*/ 69 h 939"/>
              <a:gd name="T8" fmla="*/ 2301 w 2640"/>
              <a:gd name="T9" fmla="*/ 90 h 939"/>
              <a:gd name="T10" fmla="*/ 2259 w 2640"/>
              <a:gd name="T11" fmla="*/ 102 h 939"/>
              <a:gd name="T12" fmla="*/ 2188 w 2640"/>
              <a:gd name="T13" fmla="*/ 125 h 939"/>
              <a:gd name="T14" fmla="*/ 2120 w 2640"/>
              <a:gd name="T15" fmla="*/ 137 h 939"/>
              <a:gd name="T16" fmla="*/ 2069 w 2640"/>
              <a:gd name="T17" fmla="*/ 155 h 939"/>
              <a:gd name="T18" fmla="*/ 2004 w 2640"/>
              <a:gd name="T19" fmla="*/ 167 h 939"/>
              <a:gd name="T20" fmla="*/ 1974 w 2640"/>
              <a:gd name="T21" fmla="*/ 188 h 939"/>
              <a:gd name="T22" fmla="*/ 1918 w 2640"/>
              <a:gd name="T23" fmla="*/ 201 h 939"/>
              <a:gd name="T24" fmla="*/ 1907 w 2640"/>
              <a:gd name="T25" fmla="*/ 218 h 939"/>
              <a:gd name="T26" fmla="*/ 1830 w 2640"/>
              <a:gd name="T27" fmla="*/ 232 h 939"/>
              <a:gd name="T28" fmla="*/ 1784 w 2640"/>
              <a:gd name="T29" fmla="*/ 250 h 939"/>
              <a:gd name="T30" fmla="*/ 1721 w 2640"/>
              <a:gd name="T31" fmla="*/ 264 h 939"/>
              <a:gd name="T32" fmla="*/ 1687 w 2640"/>
              <a:gd name="T33" fmla="*/ 283 h 939"/>
              <a:gd name="T34" fmla="*/ 1638 w 2640"/>
              <a:gd name="T35" fmla="*/ 299 h 939"/>
              <a:gd name="T36" fmla="*/ 1598 w 2640"/>
              <a:gd name="T37" fmla="*/ 313 h 939"/>
              <a:gd name="T38" fmla="*/ 1536 w 2640"/>
              <a:gd name="T39" fmla="*/ 329 h 939"/>
              <a:gd name="T40" fmla="*/ 1503 w 2640"/>
              <a:gd name="T41" fmla="*/ 348 h 939"/>
              <a:gd name="T42" fmla="*/ 1475 w 2640"/>
              <a:gd name="T43" fmla="*/ 359 h 939"/>
              <a:gd name="T44" fmla="*/ 1448 w 2640"/>
              <a:gd name="T45" fmla="*/ 378 h 939"/>
              <a:gd name="T46" fmla="*/ 1401 w 2640"/>
              <a:gd name="T47" fmla="*/ 394 h 939"/>
              <a:gd name="T48" fmla="*/ 1353 w 2640"/>
              <a:gd name="T49" fmla="*/ 410 h 939"/>
              <a:gd name="T50" fmla="*/ 1290 w 2640"/>
              <a:gd name="T51" fmla="*/ 424 h 939"/>
              <a:gd name="T52" fmla="*/ 1260 w 2640"/>
              <a:gd name="T53" fmla="*/ 443 h 939"/>
              <a:gd name="T54" fmla="*/ 1174 w 2640"/>
              <a:gd name="T55" fmla="*/ 454 h 939"/>
              <a:gd name="T56" fmla="*/ 1128 w 2640"/>
              <a:gd name="T57" fmla="*/ 478 h 939"/>
              <a:gd name="T58" fmla="*/ 1079 w 2640"/>
              <a:gd name="T59" fmla="*/ 487 h 939"/>
              <a:gd name="T60" fmla="*/ 1042 w 2640"/>
              <a:gd name="T61" fmla="*/ 508 h 939"/>
              <a:gd name="T62" fmla="*/ 1005 w 2640"/>
              <a:gd name="T63" fmla="*/ 522 h 939"/>
              <a:gd name="T64" fmla="*/ 977 w 2640"/>
              <a:gd name="T65" fmla="*/ 540 h 939"/>
              <a:gd name="T66" fmla="*/ 928 w 2640"/>
              <a:gd name="T67" fmla="*/ 554 h 939"/>
              <a:gd name="T68" fmla="*/ 896 w 2640"/>
              <a:gd name="T69" fmla="*/ 568 h 939"/>
              <a:gd name="T70" fmla="*/ 847 w 2640"/>
              <a:gd name="T71" fmla="*/ 580 h 939"/>
              <a:gd name="T72" fmla="*/ 817 w 2640"/>
              <a:gd name="T73" fmla="*/ 598 h 939"/>
              <a:gd name="T74" fmla="*/ 773 w 2640"/>
              <a:gd name="T75" fmla="*/ 612 h 939"/>
              <a:gd name="T76" fmla="*/ 743 w 2640"/>
              <a:gd name="T77" fmla="*/ 631 h 939"/>
              <a:gd name="T78" fmla="*/ 689 w 2640"/>
              <a:gd name="T79" fmla="*/ 642 h 939"/>
              <a:gd name="T80" fmla="*/ 647 w 2640"/>
              <a:gd name="T81" fmla="*/ 663 h 939"/>
              <a:gd name="T82" fmla="*/ 608 w 2640"/>
              <a:gd name="T83" fmla="*/ 679 h 939"/>
              <a:gd name="T84" fmla="*/ 585 w 2640"/>
              <a:gd name="T85" fmla="*/ 696 h 939"/>
              <a:gd name="T86" fmla="*/ 536 w 2640"/>
              <a:gd name="T87" fmla="*/ 714 h 939"/>
              <a:gd name="T88" fmla="*/ 504 w 2640"/>
              <a:gd name="T89" fmla="*/ 737 h 939"/>
              <a:gd name="T90" fmla="*/ 469 w 2640"/>
              <a:gd name="T91" fmla="*/ 747 h 939"/>
              <a:gd name="T92" fmla="*/ 441 w 2640"/>
              <a:gd name="T93" fmla="*/ 767 h 939"/>
              <a:gd name="T94" fmla="*/ 395 w 2640"/>
              <a:gd name="T95" fmla="*/ 779 h 939"/>
              <a:gd name="T96" fmla="*/ 369 w 2640"/>
              <a:gd name="T97" fmla="*/ 798 h 939"/>
              <a:gd name="T98" fmla="*/ 323 w 2640"/>
              <a:gd name="T99" fmla="*/ 812 h 939"/>
              <a:gd name="T100" fmla="*/ 281 w 2640"/>
              <a:gd name="T101" fmla="*/ 832 h 939"/>
              <a:gd name="T102" fmla="*/ 232 w 2640"/>
              <a:gd name="T103" fmla="*/ 842 h 939"/>
              <a:gd name="T104" fmla="*/ 207 w 2640"/>
              <a:gd name="T105" fmla="*/ 863 h 939"/>
              <a:gd name="T106" fmla="*/ 163 w 2640"/>
              <a:gd name="T107" fmla="*/ 874 h 939"/>
              <a:gd name="T108" fmla="*/ 132 w 2640"/>
              <a:gd name="T109" fmla="*/ 895 h 939"/>
              <a:gd name="T110" fmla="*/ 86 w 2640"/>
              <a:gd name="T111" fmla="*/ 909 h 939"/>
              <a:gd name="T112" fmla="*/ 58 w 2640"/>
              <a:gd name="T113" fmla="*/ 925 h 939"/>
              <a:gd name="T114" fmla="*/ 0 w 2640"/>
              <a:gd name="T11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40" h="939">
                <a:moveTo>
                  <a:pt x="2640" y="0"/>
                </a:moveTo>
                <a:lnTo>
                  <a:pt x="2549" y="0"/>
                </a:lnTo>
                <a:lnTo>
                  <a:pt x="2549" y="11"/>
                </a:lnTo>
                <a:lnTo>
                  <a:pt x="2508" y="11"/>
                </a:lnTo>
                <a:lnTo>
                  <a:pt x="2508" y="18"/>
                </a:lnTo>
                <a:lnTo>
                  <a:pt x="2454" y="18"/>
                </a:lnTo>
                <a:lnTo>
                  <a:pt x="2454" y="30"/>
                </a:lnTo>
                <a:lnTo>
                  <a:pt x="2440" y="30"/>
                </a:lnTo>
                <a:lnTo>
                  <a:pt x="2440" y="34"/>
                </a:lnTo>
                <a:lnTo>
                  <a:pt x="2436" y="34"/>
                </a:lnTo>
                <a:lnTo>
                  <a:pt x="2436" y="39"/>
                </a:lnTo>
                <a:lnTo>
                  <a:pt x="2426" y="39"/>
                </a:lnTo>
                <a:lnTo>
                  <a:pt x="2426" y="48"/>
                </a:lnTo>
                <a:lnTo>
                  <a:pt x="2408" y="48"/>
                </a:lnTo>
                <a:lnTo>
                  <a:pt x="2408" y="53"/>
                </a:lnTo>
                <a:lnTo>
                  <a:pt x="2403" y="53"/>
                </a:lnTo>
                <a:lnTo>
                  <a:pt x="2403" y="62"/>
                </a:lnTo>
                <a:lnTo>
                  <a:pt x="2389" y="62"/>
                </a:lnTo>
                <a:lnTo>
                  <a:pt x="2389" y="69"/>
                </a:lnTo>
                <a:lnTo>
                  <a:pt x="2334" y="69"/>
                </a:lnTo>
                <a:lnTo>
                  <a:pt x="2334" y="76"/>
                </a:lnTo>
                <a:lnTo>
                  <a:pt x="2317" y="76"/>
                </a:lnTo>
                <a:lnTo>
                  <a:pt x="2317" y="85"/>
                </a:lnTo>
                <a:lnTo>
                  <a:pt x="2301" y="85"/>
                </a:lnTo>
                <a:lnTo>
                  <a:pt x="2301" y="90"/>
                </a:lnTo>
                <a:lnTo>
                  <a:pt x="2287" y="90"/>
                </a:lnTo>
                <a:lnTo>
                  <a:pt x="2287" y="97"/>
                </a:lnTo>
                <a:lnTo>
                  <a:pt x="2278" y="97"/>
                </a:lnTo>
                <a:lnTo>
                  <a:pt x="2278" y="102"/>
                </a:lnTo>
                <a:lnTo>
                  <a:pt x="2259" y="102"/>
                </a:lnTo>
                <a:lnTo>
                  <a:pt x="2259" y="109"/>
                </a:lnTo>
                <a:lnTo>
                  <a:pt x="2222" y="109"/>
                </a:lnTo>
                <a:lnTo>
                  <a:pt x="2222" y="118"/>
                </a:lnTo>
                <a:lnTo>
                  <a:pt x="2188" y="118"/>
                </a:lnTo>
                <a:lnTo>
                  <a:pt x="2188" y="125"/>
                </a:lnTo>
                <a:lnTo>
                  <a:pt x="2162" y="125"/>
                </a:lnTo>
                <a:lnTo>
                  <a:pt x="2162" y="127"/>
                </a:lnTo>
                <a:lnTo>
                  <a:pt x="2150" y="127"/>
                </a:lnTo>
                <a:lnTo>
                  <a:pt x="2150" y="137"/>
                </a:lnTo>
                <a:lnTo>
                  <a:pt x="2120" y="137"/>
                </a:lnTo>
                <a:lnTo>
                  <a:pt x="2120" y="141"/>
                </a:lnTo>
                <a:lnTo>
                  <a:pt x="2095" y="141"/>
                </a:lnTo>
                <a:lnTo>
                  <a:pt x="2095" y="148"/>
                </a:lnTo>
                <a:lnTo>
                  <a:pt x="2069" y="148"/>
                </a:lnTo>
                <a:lnTo>
                  <a:pt x="2069" y="155"/>
                </a:lnTo>
                <a:lnTo>
                  <a:pt x="2044" y="155"/>
                </a:lnTo>
                <a:lnTo>
                  <a:pt x="2044" y="162"/>
                </a:lnTo>
                <a:lnTo>
                  <a:pt x="2027" y="162"/>
                </a:lnTo>
                <a:lnTo>
                  <a:pt x="2027" y="167"/>
                </a:lnTo>
                <a:lnTo>
                  <a:pt x="2004" y="167"/>
                </a:lnTo>
                <a:lnTo>
                  <a:pt x="2004" y="174"/>
                </a:lnTo>
                <a:lnTo>
                  <a:pt x="1983" y="174"/>
                </a:lnTo>
                <a:lnTo>
                  <a:pt x="1983" y="183"/>
                </a:lnTo>
                <a:lnTo>
                  <a:pt x="1974" y="183"/>
                </a:lnTo>
                <a:lnTo>
                  <a:pt x="1974" y="188"/>
                </a:lnTo>
                <a:lnTo>
                  <a:pt x="1967" y="188"/>
                </a:lnTo>
                <a:lnTo>
                  <a:pt x="1967" y="192"/>
                </a:lnTo>
                <a:lnTo>
                  <a:pt x="1944" y="192"/>
                </a:lnTo>
                <a:lnTo>
                  <a:pt x="1944" y="201"/>
                </a:lnTo>
                <a:lnTo>
                  <a:pt x="1918" y="201"/>
                </a:lnTo>
                <a:lnTo>
                  <a:pt x="1918" y="206"/>
                </a:lnTo>
                <a:lnTo>
                  <a:pt x="1912" y="206"/>
                </a:lnTo>
                <a:lnTo>
                  <a:pt x="1912" y="211"/>
                </a:lnTo>
                <a:lnTo>
                  <a:pt x="1907" y="211"/>
                </a:lnTo>
                <a:lnTo>
                  <a:pt x="1907" y="218"/>
                </a:lnTo>
                <a:lnTo>
                  <a:pt x="1881" y="218"/>
                </a:lnTo>
                <a:lnTo>
                  <a:pt x="1881" y="225"/>
                </a:lnTo>
                <a:lnTo>
                  <a:pt x="1856" y="225"/>
                </a:lnTo>
                <a:lnTo>
                  <a:pt x="1856" y="232"/>
                </a:lnTo>
                <a:lnTo>
                  <a:pt x="1830" y="232"/>
                </a:lnTo>
                <a:lnTo>
                  <a:pt x="1830" y="236"/>
                </a:lnTo>
                <a:lnTo>
                  <a:pt x="1809" y="236"/>
                </a:lnTo>
                <a:lnTo>
                  <a:pt x="1809" y="243"/>
                </a:lnTo>
                <a:lnTo>
                  <a:pt x="1784" y="243"/>
                </a:lnTo>
                <a:lnTo>
                  <a:pt x="1784" y="250"/>
                </a:lnTo>
                <a:lnTo>
                  <a:pt x="1763" y="250"/>
                </a:lnTo>
                <a:lnTo>
                  <a:pt x="1763" y="257"/>
                </a:lnTo>
                <a:lnTo>
                  <a:pt x="1740" y="257"/>
                </a:lnTo>
                <a:lnTo>
                  <a:pt x="1740" y="264"/>
                </a:lnTo>
                <a:lnTo>
                  <a:pt x="1721" y="264"/>
                </a:lnTo>
                <a:lnTo>
                  <a:pt x="1721" y="271"/>
                </a:lnTo>
                <a:lnTo>
                  <a:pt x="1703" y="271"/>
                </a:lnTo>
                <a:lnTo>
                  <a:pt x="1703" y="278"/>
                </a:lnTo>
                <a:lnTo>
                  <a:pt x="1687" y="278"/>
                </a:lnTo>
                <a:lnTo>
                  <a:pt x="1687" y="283"/>
                </a:lnTo>
                <a:lnTo>
                  <a:pt x="1668" y="283"/>
                </a:lnTo>
                <a:lnTo>
                  <a:pt x="1668" y="290"/>
                </a:lnTo>
                <a:lnTo>
                  <a:pt x="1656" y="290"/>
                </a:lnTo>
                <a:lnTo>
                  <a:pt x="1656" y="299"/>
                </a:lnTo>
                <a:lnTo>
                  <a:pt x="1638" y="299"/>
                </a:lnTo>
                <a:lnTo>
                  <a:pt x="1638" y="304"/>
                </a:lnTo>
                <a:lnTo>
                  <a:pt x="1619" y="304"/>
                </a:lnTo>
                <a:lnTo>
                  <a:pt x="1619" y="308"/>
                </a:lnTo>
                <a:lnTo>
                  <a:pt x="1598" y="308"/>
                </a:lnTo>
                <a:lnTo>
                  <a:pt x="1598" y="313"/>
                </a:lnTo>
                <a:lnTo>
                  <a:pt x="1573" y="313"/>
                </a:lnTo>
                <a:lnTo>
                  <a:pt x="1573" y="322"/>
                </a:lnTo>
                <a:lnTo>
                  <a:pt x="1554" y="322"/>
                </a:lnTo>
                <a:lnTo>
                  <a:pt x="1554" y="329"/>
                </a:lnTo>
                <a:lnTo>
                  <a:pt x="1536" y="329"/>
                </a:lnTo>
                <a:lnTo>
                  <a:pt x="1536" y="334"/>
                </a:lnTo>
                <a:lnTo>
                  <a:pt x="1524" y="334"/>
                </a:lnTo>
                <a:lnTo>
                  <a:pt x="1524" y="341"/>
                </a:lnTo>
                <a:lnTo>
                  <a:pt x="1503" y="341"/>
                </a:lnTo>
                <a:lnTo>
                  <a:pt x="1503" y="348"/>
                </a:lnTo>
                <a:lnTo>
                  <a:pt x="1492" y="348"/>
                </a:lnTo>
                <a:lnTo>
                  <a:pt x="1492" y="355"/>
                </a:lnTo>
                <a:lnTo>
                  <a:pt x="1487" y="355"/>
                </a:lnTo>
                <a:lnTo>
                  <a:pt x="1487" y="359"/>
                </a:lnTo>
                <a:lnTo>
                  <a:pt x="1475" y="359"/>
                </a:lnTo>
                <a:lnTo>
                  <a:pt x="1475" y="366"/>
                </a:lnTo>
                <a:lnTo>
                  <a:pt x="1462" y="366"/>
                </a:lnTo>
                <a:lnTo>
                  <a:pt x="1462" y="373"/>
                </a:lnTo>
                <a:lnTo>
                  <a:pt x="1448" y="373"/>
                </a:lnTo>
                <a:lnTo>
                  <a:pt x="1448" y="378"/>
                </a:lnTo>
                <a:lnTo>
                  <a:pt x="1434" y="378"/>
                </a:lnTo>
                <a:lnTo>
                  <a:pt x="1434" y="385"/>
                </a:lnTo>
                <a:lnTo>
                  <a:pt x="1420" y="385"/>
                </a:lnTo>
                <a:lnTo>
                  <a:pt x="1420" y="394"/>
                </a:lnTo>
                <a:lnTo>
                  <a:pt x="1401" y="394"/>
                </a:lnTo>
                <a:lnTo>
                  <a:pt x="1401" y="399"/>
                </a:lnTo>
                <a:lnTo>
                  <a:pt x="1373" y="399"/>
                </a:lnTo>
                <a:lnTo>
                  <a:pt x="1373" y="403"/>
                </a:lnTo>
                <a:lnTo>
                  <a:pt x="1353" y="403"/>
                </a:lnTo>
                <a:lnTo>
                  <a:pt x="1353" y="410"/>
                </a:lnTo>
                <a:lnTo>
                  <a:pt x="1325" y="410"/>
                </a:lnTo>
                <a:lnTo>
                  <a:pt x="1325" y="417"/>
                </a:lnTo>
                <a:lnTo>
                  <a:pt x="1308" y="417"/>
                </a:lnTo>
                <a:lnTo>
                  <a:pt x="1308" y="424"/>
                </a:lnTo>
                <a:lnTo>
                  <a:pt x="1290" y="424"/>
                </a:lnTo>
                <a:lnTo>
                  <a:pt x="1290" y="429"/>
                </a:lnTo>
                <a:lnTo>
                  <a:pt x="1271" y="429"/>
                </a:lnTo>
                <a:lnTo>
                  <a:pt x="1271" y="436"/>
                </a:lnTo>
                <a:lnTo>
                  <a:pt x="1260" y="436"/>
                </a:lnTo>
                <a:lnTo>
                  <a:pt x="1260" y="443"/>
                </a:lnTo>
                <a:lnTo>
                  <a:pt x="1241" y="443"/>
                </a:lnTo>
                <a:lnTo>
                  <a:pt x="1241" y="450"/>
                </a:lnTo>
                <a:lnTo>
                  <a:pt x="1213" y="450"/>
                </a:lnTo>
                <a:lnTo>
                  <a:pt x="1213" y="454"/>
                </a:lnTo>
                <a:lnTo>
                  <a:pt x="1174" y="454"/>
                </a:lnTo>
                <a:lnTo>
                  <a:pt x="1174" y="461"/>
                </a:lnTo>
                <a:lnTo>
                  <a:pt x="1148" y="461"/>
                </a:lnTo>
                <a:lnTo>
                  <a:pt x="1148" y="471"/>
                </a:lnTo>
                <a:lnTo>
                  <a:pt x="1128" y="471"/>
                </a:lnTo>
                <a:lnTo>
                  <a:pt x="1128" y="478"/>
                </a:lnTo>
                <a:lnTo>
                  <a:pt x="1111" y="478"/>
                </a:lnTo>
                <a:lnTo>
                  <a:pt x="1111" y="482"/>
                </a:lnTo>
                <a:lnTo>
                  <a:pt x="1093" y="482"/>
                </a:lnTo>
                <a:lnTo>
                  <a:pt x="1093" y="487"/>
                </a:lnTo>
                <a:lnTo>
                  <a:pt x="1079" y="487"/>
                </a:lnTo>
                <a:lnTo>
                  <a:pt x="1079" y="494"/>
                </a:lnTo>
                <a:lnTo>
                  <a:pt x="1063" y="494"/>
                </a:lnTo>
                <a:lnTo>
                  <a:pt x="1063" y="501"/>
                </a:lnTo>
                <a:lnTo>
                  <a:pt x="1042" y="501"/>
                </a:lnTo>
                <a:lnTo>
                  <a:pt x="1042" y="508"/>
                </a:lnTo>
                <a:lnTo>
                  <a:pt x="1028" y="508"/>
                </a:lnTo>
                <a:lnTo>
                  <a:pt x="1028" y="515"/>
                </a:lnTo>
                <a:lnTo>
                  <a:pt x="1016" y="515"/>
                </a:lnTo>
                <a:lnTo>
                  <a:pt x="1016" y="522"/>
                </a:lnTo>
                <a:lnTo>
                  <a:pt x="1005" y="522"/>
                </a:lnTo>
                <a:lnTo>
                  <a:pt x="1005" y="526"/>
                </a:lnTo>
                <a:lnTo>
                  <a:pt x="991" y="526"/>
                </a:lnTo>
                <a:lnTo>
                  <a:pt x="991" y="533"/>
                </a:lnTo>
                <a:lnTo>
                  <a:pt x="977" y="533"/>
                </a:lnTo>
                <a:lnTo>
                  <a:pt x="977" y="540"/>
                </a:lnTo>
                <a:lnTo>
                  <a:pt x="963" y="540"/>
                </a:lnTo>
                <a:lnTo>
                  <a:pt x="963" y="547"/>
                </a:lnTo>
                <a:lnTo>
                  <a:pt x="944" y="547"/>
                </a:lnTo>
                <a:lnTo>
                  <a:pt x="944" y="554"/>
                </a:lnTo>
                <a:lnTo>
                  <a:pt x="928" y="554"/>
                </a:lnTo>
                <a:lnTo>
                  <a:pt x="928" y="556"/>
                </a:lnTo>
                <a:lnTo>
                  <a:pt x="912" y="556"/>
                </a:lnTo>
                <a:lnTo>
                  <a:pt x="912" y="561"/>
                </a:lnTo>
                <a:lnTo>
                  <a:pt x="896" y="561"/>
                </a:lnTo>
                <a:lnTo>
                  <a:pt x="896" y="568"/>
                </a:lnTo>
                <a:lnTo>
                  <a:pt x="882" y="568"/>
                </a:lnTo>
                <a:lnTo>
                  <a:pt x="882" y="573"/>
                </a:lnTo>
                <a:lnTo>
                  <a:pt x="870" y="573"/>
                </a:lnTo>
                <a:lnTo>
                  <a:pt x="870" y="580"/>
                </a:lnTo>
                <a:lnTo>
                  <a:pt x="847" y="580"/>
                </a:lnTo>
                <a:lnTo>
                  <a:pt x="847" y="587"/>
                </a:lnTo>
                <a:lnTo>
                  <a:pt x="835" y="587"/>
                </a:lnTo>
                <a:lnTo>
                  <a:pt x="835" y="591"/>
                </a:lnTo>
                <a:lnTo>
                  <a:pt x="817" y="591"/>
                </a:lnTo>
                <a:lnTo>
                  <a:pt x="817" y="598"/>
                </a:lnTo>
                <a:lnTo>
                  <a:pt x="803" y="598"/>
                </a:lnTo>
                <a:lnTo>
                  <a:pt x="803" y="605"/>
                </a:lnTo>
                <a:lnTo>
                  <a:pt x="789" y="605"/>
                </a:lnTo>
                <a:lnTo>
                  <a:pt x="789" y="612"/>
                </a:lnTo>
                <a:lnTo>
                  <a:pt x="773" y="612"/>
                </a:lnTo>
                <a:lnTo>
                  <a:pt x="773" y="619"/>
                </a:lnTo>
                <a:lnTo>
                  <a:pt x="761" y="619"/>
                </a:lnTo>
                <a:lnTo>
                  <a:pt x="761" y="624"/>
                </a:lnTo>
                <a:lnTo>
                  <a:pt x="743" y="624"/>
                </a:lnTo>
                <a:lnTo>
                  <a:pt x="743" y="631"/>
                </a:lnTo>
                <a:lnTo>
                  <a:pt x="733" y="631"/>
                </a:lnTo>
                <a:lnTo>
                  <a:pt x="733" y="640"/>
                </a:lnTo>
                <a:lnTo>
                  <a:pt x="703" y="640"/>
                </a:lnTo>
                <a:lnTo>
                  <a:pt x="703" y="642"/>
                </a:lnTo>
                <a:lnTo>
                  <a:pt x="689" y="642"/>
                </a:lnTo>
                <a:lnTo>
                  <a:pt x="689" y="649"/>
                </a:lnTo>
                <a:lnTo>
                  <a:pt x="666" y="649"/>
                </a:lnTo>
                <a:lnTo>
                  <a:pt x="666" y="656"/>
                </a:lnTo>
                <a:lnTo>
                  <a:pt x="647" y="656"/>
                </a:lnTo>
                <a:lnTo>
                  <a:pt x="647" y="663"/>
                </a:lnTo>
                <a:lnTo>
                  <a:pt x="631" y="663"/>
                </a:lnTo>
                <a:lnTo>
                  <a:pt x="631" y="670"/>
                </a:lnTo>
                <a:lnTo>
                  <a:pt x="620" y="670"/>
                </a:lnTo>
                <a:lnTo>
                  <a:pt x="620" y="679"/>
                </a:lnTo>
                <a:lnTo>
                  <a:pt x="608" y="679"/>
                </a:lnTo>
                <a:lnTo>
                  <a:pt x="608" y="682"/>
                </a:lnTo>
                <a:lnTo>
                  <a:pt x="592" y="682"/>
                </a:lnTo>
                <a:lnTo>
                  <a:pt x="592" y="691"/>
                </a:lnTo>
                <a:lnTo>
                  <a:pt x="585" y="691"/>
                </a:lnTo>
                <a:lnTo>
                  <a:pt x="585" y="696"/>
                </a:lnTo>
                <a:lnTo>
                  <a:pt x="569" y="696"/>
                </a:lnTo>
                <a:lnTo>
                  <a:pt x="569" y="703"/>
                </a:lnTo>
                <a:lnTo>
                  <a:pt x="552" y="703"/>
                </a:lnTo>
                <a:lnTo>
                  <a:pt x="552" y="714"/>
                </a:lnTo>
                <a:lnTo>
                  <a:pt x="536" y="714"/>
                </a:lnTo>
                <a:lnTo>
                  <a:pt x="536" y="719"/>
                </a:lnTo>
                <a:lnTo>
                  <a:pt x="520" y="719"/>
                </a:lnTo>
                <a:lnTo>
                  <a:pt x="520" y="730"/>
                </a:lnTo>
                <a:lnTo>
                  <a:pt x="504" y="730"/>
                </a:lnTo>
                <a:lnTo>
                  <a:pt x="504" y="737"/>
                </a:lnTo>
                <a:lnTo>
                  <a:pt x="490" y="737"/>
                </a:lnTo>
                <a:lnTo>
                  <a:pt x="490" y="742"/>
                </a:lnTo>
                <a:lnTo>
                  <a:pt x="478" y="742"/>
                </a:lnTo>
                <a:lnTo>
                  <a:pt x="478" y="747"/>
                </a:lnTo>
                <a:lnTo>
                  <a:pt x="469" y="747"/>
                </a:lnTo>
                <a:lnTo>
                  <a:pt x="469" y="756"/>
                </a:lnTo>
                <a:lnTo>
                  <a:pt x="457" y="756"/>
                </a:lnTo>
                <a:lnTo>
                  <a:pt x="457" y="761"/>
                </a:lnTo>
                <a:lnTo>
                  <a:pt x="441" y="761"/>
                </a:lnTo>
                <a:lnTo>
                  <a:pt x="441" y="767"/>
                </a:lnTo>
                <a:lnTo>
                  <a:pt x="415" y="767"/>
                </a:lnTo>
                <a:lnTo>
                  <a:pt x="415" y="772"/>
                </a:lnTo>
                <a:lnTo>
                  <a:pt x="406" y="772"/>
                </a:lnTo>
                <a:lnTo>
                  <a:pt x="406" y="779"/>
                </a:lnTo>
                <a:lnTo>
                  <a:pt x="395" y="779"/>
                </a:lnTo>
                <a:lnTo>
                  <a:pt x="395" y="786"/>
                </a:lnTo>
                <a:lnTo>
                  <a:pt x="385" y="786"/>
                </a:lnTo>
                <a:lnTo>
                  <a:pt x="385" y="793"/>
                </a:lnTo>
                <a:lnTo>
                  <a:pt x="369" y="793"/>
                </a:lnTo>
                <a:lnTo>
                  <a:pt x="369" y="798"/>
                </a:lnTo>
                <a:lnTo>
                  <a:pt x="353" y="798"/>
                </a:lnTo>
                <a:lnTo>
                  <a:pt x="353" y="807"/>
                </a:lnTo>
                <a:lnTo>
                  <a:pt x="337" y="807"/>
                </a:lnTo>
                <a:lnTo>
                  <a:pt x="337" y="812"/>
                </a:lnTo>
                <a:lnTo>
                  <a:pt x="323" y="812"/>
                </a:lnTo>
                <a:lnTo>
                  <a:pt x="323" y="816"/>
                </a:lnTo>
                <a:lnTo>
                  <a:pt x="304" y="816"/>
                </a:lnTo>
                <a:lnTo>
                  <a:pt x="304" y="828"/>
                </a:lnTo>
                <a:lnTo>
                  <a:pt x="281" y="828"/>
                </a:lnTo>
                <a:lnTo>
                  <a:pt x="281" y="832"/>
                </a:lnTo>
                <a:lnTo>
                  <a:pt x="269" y="832"/>
                </a:lnTo>
                <a:lnTo>
                  <a:pt x="269" y="837"/>
                </a:lnTo>
                <a:lnTo>
                  <a:pt x="248" y="837"/>
                </a:lnTo>
                <a:lnTo>
                  <a:pt x="248" y="842"/>
                </a:lnTo>
                <a:lnTo>
                  <a:pt x="232" y="842"/>
                </a:lnTo>
                <a:lnTo>
                  <a:pt x="232" y="849"/>
                </a:lnTo>
                <a:lnTo>
                  <a:pt x="216" y="849"/>
                </a:lnTo>
                <a:lnTo>
                  <a:pt x="216" y="856"/>
                </a:lnTo>
                <a:lnTo>
                  <a:pt x="207" y="856"/>
                </a:lnTo>
                <a:lnTo>
                  <a:pt x="207" y="863"/>
                </a:lnTo>
                <a:lnTo>
                  <a:pt x="190" y="863"/>
                </a:lnTo>
                <a:lnTo>
                  <a:pt x="190" y="870"/>
                </a:lnTo>
                <a:lnTo>
                  <a:pt x="179" y="870"/>
                </a:lnTo>
                <a:lnTo>
                  <a:pt x="179" y="874"/>
                </a:lnTo>
                <a:lnTo>
                  <a:pt x="163" y="874"/>
                </a:lnTo>
                <a:lnTo>
                  <a:pt x="163" y="883"/>
                </a:lnTo>
                <a:lnTo>
                  <a:pt x="149" y="883"/>
                </a:lnTo>
                <a:lnTo>
                  <a:pt x="149" y="888"/>
                </a:lnTo>
                <a:lnTo>
                  <a:pt x="132" y="888"/>
                </a:lnTo>
                <a:lnTo>
                  <a:pt x="132" y="895"/>
                </a:lnTo>
                <a:lnTo>
                  <a:pt x="114" y="895"/>
                </a:lnTo>
                <a:lnTo>
                  <a:pt x="114" y="902"/>
                </a:lnTo>
                <a:lnTo>
                  <a:pt x="102" y="902"/>
                </a:lnTo>
                <a:lnTo>
                  <a:pt x="102" y="909"/>
                </a:lnTo>
                <a:lnTo>
                  <a:pt x="86" y="909"/>
                </a:lnTo>
                <a:lnTo>
                  <a:pt x="86" y="914"/>
                </a:lnTo>
                <a:lnTo>
                  <a:pt x="70" y="914"/>
                </a:lnTo>
                <a:lnTo>
                  <a:pt x="70" y="921"/>
                </a:lnTo>
                <a:lnTo>
                  <a:pt x="58" y="921"/>
                </a:lnTo>
                <a:lnTo>
                  <a:pt x="58" y="925"/>
                </a:lnTo>
                <a:lnTo>
                  <a:pt x="47" y="925"/>
                </a:lnTo>
                <a:lnTo>
                  <a:pt x="47" y="932"/>
                </a:lnTo>
                <a:lnTo>
                  <a:pt x="23" y="932"/>
                </a:lnTo>
                <a:lnTo>
                  <a:pt x="23" y="939"/>
                </a:lnTo>
                <a:lnTo>
                  <a:pt x="0" y="939"/>
                </a:lnTo>
              </a:path>
            </a:pathLst>
          </a:custGeom>
          <a:noFill/>
          <a:ln w="28575" cap="flat">
            <a:solidFill>
              <a:srgbClr val="113E6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121" name="Freeform 113">
            <a:extLst>
              <a:ext uri="{FF2B5EF4-FFF2-40B4-BE49-F238E27FC236}">
                <a16:creationId xmlns:a16="http://schemas.microsoft.com/office/drawing/2014/main" id="{F55181FB-3479-43EE-8673-ADE596546DF5}"/>
              </a:ext>
            </a:extLst>
          </p:cNvPr>
          <p:cNvSpPr>
            <a:spLocks/>
          </p:cNvSpPr>
          <p:nvPr/>
        </p:nvSpPr>
        <p:spPr bwMode="auto">
          <a:xfrm>
            <a:off x="7400733" y="2829706"/>
            <a:ext cx="4148937" cy="1888559"/>
          </a:xfrm>
          <a:custGeom>
            <a:avLst/>
            <a:gdLst>
              <a:gd name="T0" fmla="*/ 2623 w 2667"/>
              <a:gd name="T1" fmla="*/ 32 h 872"/>
              <a:gd name="T2" fmla="*/ 2579 w 2667"/>
              <a:gd name="T3" fmla="*/ 49 h 872"/>
              <a:gd name="T4" fmla="*/ 2554 w 2667"/>
              <a:gd name="T5" fmla="*/ 72 h 872"/>
              <a:gd name="T6" fmla="*/ 2444 w 2667"/>
              <a:gd name="T7" fmla="*/ 83 h 872"/>
              <a:gd name="T8" fmla="*/ 2291 w 2667"/>
              <a:gd name="T9" fmla="*/ 102 h 872"/>
              <a:gd name="T10" fmla="*/ 2222 w 2667"/>
              <a:gd name="T11" fmla="*/ 114 h 872"/>
              <a:gd name="T12" fmla="*/ 2175 w 2667"/>
              <a:gd name="T13" fmla="*/ 132 h 872"/>
              <a:gd name="T14" fmla="*/ 2101 w 2667"/>
              <a:gd name="T15" fmla="*/ 146 h 872"/>
              <a:gd name="T16" fmla="*/ 2073 w 2667"/>
              <a:gd name="T17" fmla="*/ 165 h 872"/>
              <a:gd name="T18" fmla="*/ 2020 w 2667"/>
              <a:gd name="T19" fmla="*/ 179 h 872"/>
              <a:gd name="T20" fmla="*/ 1946 w 2667"/>
              <a:gd name="T21" fmla="*/ 199 h 872"/>
              <a:gd name="T22" fmla="*/ 1876 w 2667"/>
              <a:gd name="T23" fmla="*/ 209 h 872"/>
              <a:gd name="T24" fmla="*/ 1844 w 2667"/>
              <a:gd name="T25" fmla="*/ 230 h 872"/>
              <a:gd name="T26" fmla="*/ 1788 w 2667"/>
              <a:gd name="T27" fmla="*/ 241 h 872"/>
              <a:gd name="T28" fmla="*/ 1737 w 2667"/>
              <a:gd name="T29" fmla="*/ 260 h 872"/>
              <a:gd name="T30" fmla="*/ 1644 w 2667"/>
              <a:gd name="T31" fmla="*/ 274 h 872"/>
              <a:gd name="T32" fmla="*/ 1598 w 2667"/>
              <a:gd name="T33" fmla="*/ 295 h 872"/>
              <a:gd name="T34" fmla="*/ 1554 w 2667"/>
              <a:gd name="T35" fmla="*/ 306 h 872"/>
              <a:gd name="T36" fmla="*/ 1503 w 2667"/>
              <a:gd name="T37" fmla="*/ 325 h 872"/>
              <a:gd name="T38" fmla="*/ 1438 w 2667"/>
              <a:gd name="T39" fmla="*/ 336 h 872"/>
              <a:gd name="T40" fmla="*/ 1387 w 2667"/>
              <a:gd name="T41" fmla="*/ 357 h 872"/>
              <a:gd name="T42" fmla="*/ 1338 w 2667"/>
              <a:gd name="T43" fmla="*/ 371 h 872"/>
              <a:gd name="T44" fmla="*/ 1303 w 2667"/>
              <a:gd name="T45" fmla="*/ 390 h 872"/>
              <a:gd name="T46" fmla="*/ 1222 w 2667"/>
              <a:gd name="T47" fmla="*/ 404 h 872"/>
              <a:gd name="T48" fmla="*/ 1178 w 2667"/>
              <a:gd name="T49" fmla="*/ 422 h 872"/>
              <a:gd name="T50" fmla="*/ 1129 w 2667"/>
              <a:gd name="T51" fmla="*/ 434 h 872"/>
              <a:gd name="T52" fmla="*/ 1085 w 2667"/>
              <a:gd name="T53" fmla="*/ 455 h 872"/>
              <a:gd name="T54" fmla="*/ 1032 w 2667"/>
              <a:gd name="T55" fmla="*/ 466 h 872"/>
              <a:gd name="T56" fmla="*/ 981 w 2667"/>
              <a:gd name="T57" fmla="*/ 485 h 872"/>
              <a:gd name="T58" fmla="*/ 944 w 2667"/>
              <a:gd name="T59" fmla="*/ 494 h 872"/>
              <a:gd name="T60" fmla="*/ 911 w 2667"/>
              <a:gd name="T61" fmla="*/ 513 h 872"/>
              <a:gd name="T62" fmla="*/ 867 w 2667"/>
              <a:gd name="T63" fmla="*/ 524 h 872"/>
              <a:gd name="T64" fmla="*/ 832 w 2667"/>
              <a:gd name="T65" fmla="*/ 545 h 872"/>
              <a:gd name="T66" fmla="*/ 793 w 2667"/>
              <a:gd name="T67" fmla="*/ 557 h 872"/>
              <a:gd name="T68" fmla="*/ 735 w 2667"/>
              <a:gd name="T69" fmla="*/ 571 h 872"/>
              <a:gd name="T70" fmla="*/ 714 w 2667"/>
              <a:gd name="T71" fmla="*/ 589 h 872"/>
              <a:gd name="T72" fmla="*/ 656 w 2667"/>
              <a:gd name="T73" fmla="*/ 601 h 872"/>
              <a:gd name="T74" fmla="*/ 633 w 2667"/>
              <a:gd name="T75" fmla="*/ 622 h 872"/>
              <a:gd name="T76" fmla="*/ 587 w 2667"/>
              <a:gd name="T77" fmla="*/ 636 h 872"/>
              <a:gd name="T78" fmla="*/ 552 w 2667"/>
              <a:gd name="T79" fmla="*/ 654 h 872"/>
              <a:gd name="T80" fmla="*/ 505 w 2667"/>
              <a:gd name="T81" fmla="*/ 666 h 872"/>
              <a:gd name="T82" fmla="*/ 478 w 2667"/>
              <a:gd name="T83" fmla="*/ 684 h 872"/>
              <a:gd name="T84" fmla="*/ 429 w 2667"/>
              <a:gd name="T85" fmla="*/ 696 h 872"/>
              <a:gd name="T86" fmla="*/ 399 w 2667"/>
              <a:gd name="T87" fmla="*/ 717 h 872"/>
              <a:gd name="T88" fmla="*/ 343 w 2667"/>
              <a:gd name="T89" fmla="*/ 733 h 872"/>
              <a:gd name="T90" fmla="*/ 315 w 2667"/>
              <a:gd name="T91" fmla="*/ 749 h 872"/>
              <a:gd name="T92" fmla="*/ 264 w 2667"/>
              <a:gd name="T93" fmla="*/ 763 h 872"/>
              <a:gd name="T94" fmla="*/ 227 w 2667"/>
              <a:gd name="T95" fmla="*/ 782 h 872"/>
              <a:gd name="T96" fmla="*/ 190 w 2667"/>
              <a:gd name="T97" fmla="*/ 796 h 872"/>
              <a:gd name="T98" fmla="*/ 155 w 2667"/>
              <a:gd name="T99" fmla="*/ 814 h 872"/>
              <a:gd name="T100" fmla="*/ 111 w 2667"/>
              <a:gd name="T101" fmla="*/ 828 h 872"/>
              <a:gd name="T102" fmla="*/ 76 w 2667"/>
              <a:gd name="T103" fmla="*/ 847 h 872"/>
              <a:gd name="T104" fmla="*/ 35 w 2667"/>
              <a:gd name="T105" fmla="*/ 861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67" h="872">
                <a:moveTo>
                  <a:pt x="2667" y="0"/>
                </a:moveTo>
                <a:lnTo>
                  <a:pt x="2632" y="0"/>
                </a:lnTo>
                <a:lnTo>
                  <a:pt x="2632" y="23"/>
                </a:lnTo>
                <a:lnTo>
                  <a:pt x="2623" y="23"/>
                </a:lnTo>
                <a:lnTo>
                  <a:pt x="2623" y="32"/>
                </a:lnTo>
                <a:lnTo>
                  <a:pt x="2611" y="32"/>
                </a:lnTo>
                <a:lnTo>
                  <a:pt x="2611" y="39"/>
                </a:lnTo>
                <a:lnTo>
                  <a:pt x="2600" y="39"/>
                </a:lnTo>
                <a:lnTo>
                  <a:pt x="2600" y="49"/>
                </a:lnTo>
                <a:lnTo>
                  <a:pt x="2579" y="49"/>
                </a:lnTo>
                <a:lnTo>
                  <a:pt x="2579" y="56"/>
                </a:lnTo>
                <a:lnTo>
                  <a:pt x="2565" y="56"/>
                </a:lnTo>
                <a:lnTo>
                  <a:pt x="2565" y="65"/>
                </a:lnTo>
                <a:lnTo>
                  <a:pt x="2554" y="65"/>
                </a:lnTo>
                <a:lnTo>
                  <a:pt x="2554" y="72"/>
                </a:lnTo>
                <a:lnTo>
                  <a:pt x="2489" y="72"/>
                </a:lnTo>
                <a:lnTo>
                  <a:pt x="2489" y="76"/>
                </a:lnTo>
                <a:lnTo>
                  <a:pt x="2456" y="76"/>
                </a:lnTo>
                <a:lnTo>
                  <a:pt x="2456" y="83"/>
                </a:lnTo>
                <a:lnTo>
                  <a:pt x="2444" y="83"/>
                </a:lnTo>
                <a:lnTo>
                  <a:pt x="2444" y="88"/>
                </a:lnTo>
                <a:lnTo>
                  <a:pt x="2319" y="88"/>
                </a:lnTo>
                <a:lnTo>
                  <a:pt x="2315" y="93"/>
                </a:lnTo>
                <a:lnTo>
                  <a:pt x="2291" y="93"/>
                </a:lnTo>
                <a:lnTo>
                  <a:pt x="2291" y="102"/>
                </a:lnTo>
                <a:lnTo>
                  <a:pt x="2275" y="102"/>
                </a:lnTo>
                <a:lnTo>
                  <a:pt x="2275" y="107"/>
                </a:lnTo>
                <a:lnTo>
                  <a:pt x="2252" y="107"/>
                </a:lnTo>
                <a:lnTo>
                  <a:pt x="2252" y="114"/>
                </a:lnTo>
                <a:lnTo>
                  <a:pt x="2222" y="114"/>
                </a:lnTo>
                <a:lnTo>
                  <a:pt x="2222" y="118"/>
                </a:lnTo>
                <a:lnTo>
                  <a:pt x="2189" y="118"/>
                </a:lnTo>
                <a:lnTo>
                  <a:pt x="2189" y="125"/>
                </a:lnTo>
                <a:lnTo>
                  <a:pt x="2175" y="125"/>
                </a:lnTo>
                <a:lnTo>
                  <a:pt x="2175" y="132"/>
                </a:lnTo>
                <a:lnTo>
                  <a:pt x="2162" y="132"/>
                </a:lnTo>
                <a:lnTo>
                  <a:pt x="2162" y="139"/>
                </a:lnTo>
                <a:lnTo>
                  <a:pt x="2127" y="139"/>
                </a:lnTo>
                <a:lnTo>
                  <a:pt x="2127" y="146"/>
                </a:lnTo>
                <a:lnTo>
                  <a:pt x="2101" y="146"/>
                </a:lnTo>
                <a:lnTo>
                  <a:pt x="2097" y="151"/>
                </a:lnTo>
                <a:lnTo>
                  <a:pt x="2083" y="151"/>
                </a:lnTo>
                <a:lnTo>
                  <a:pt x="2083" y="160"/>
                </a:lnTo>
                <a:lnTo>
                  <a:pt x="2073" y="160"/>
                </a:lnTo>
                <a:lnTo>
                  <a:pt x="2073" y="165"/>
                </a:lnTo>
                <a:lnTo>
                  <a:pt x="2059" y="165"/>
                </a:lnTo>
                <a:lnTo>
                  <a:pt x="2059" y="172"/>
                </a:lnTo>
                <a:lnTo>
                  <a:pt x="2048" y="172"/>
                </a:lnTo>
                <a:lnTo>
                  <a:pt x="2048" y="179"/>
                </a:lnTo>
                <a:lnTo>
                  <a:pt x="2020" y="179"/>
                </a:lnTo>
                <a:lnTo>
                  <a:pt x="2020" y="186"/>
                </a:lnTo>
                <a:lnTo>
                  <a:pt x="1983" y="186"/>
                </a:lnTo>
                <a:lnTo>
                  <a:pt x="1983" y="190"/>
                </a:lnTo>
                <a:lnTo>
                  <a:pt x="1946" y="190"/>
                </a:lnTo>
                <a:lnTo>
                  <a:pt x="1946" y="199"/>
                </a:lnTo>
                <a:lnTo>
                  <a:pt x="1925" y="199"/>
                </a:lnTo>
                <a:lnTo>
                  <a:pt x="1925" y="204"/>
                </a:lnTo>
                <a:lnTo>
                  <a:pt x="1904" y="204"/>
                </a:lnTo>
                <a:lnTo>
                  <a:pt x="1904" y="209"/>
                </a:lnTo>
                <a:lnTo>
                  <a:pt x="1876" y="209"/>
                </a:lnTo>
                <a:lnTo>
                  <a:pt x="1876" y="216"/>
                </a:lnTo>
                <a:lnTo>
                  <a:pt x="1858" y="216"/>
                </a:lnTo>
                <a:lnTo>
                  <a:pt x="1858" y="220"/>
                </a:lnTo>
                <a:lnTo>
                  <a:pt x="1844" y="220"/>
                </a:lnTo>
                <a:lnTo>
                  <a:pt x="1844" y="230"/>
                </a:lnTo>
                <a:lnTo>
                  <a:pt x="1828" y="230"/>
                </a:lnTo>
                <a:lnTo>
                  <a:pt x="1828" y="234"/>
                </a:lnTo>
                <a:lnTo>
                  <a:pt x="1811" y="234"/>
                </a:lnTo>
                <a:lnTo>
                  <a:pt x="1811" y="241"/>
                </a:lnTo>
                <a:lnTo>
                  <a:pt x="1788" y="241"/>
                </a:lnTo>
                <a:lnTo>
                  <a:pt x="1788" y="248"/>
                </a:lnTo>
                <a:lnTo>
                  <a:pt x="1756" y="248"/>
                </a:lnTo>
                <a:lnTo>
                  <a:pt x="1756" y="253"/>
                </a:lnTo>
                <a:lnTo>
                  <a:pt x="1737" y="253"/>
                </a:lnTo>
                <a:lnTo>
                  <a:pt x="1737" y="260"/>
                </a:lnTo>
                <a:lnTo>
                  <a:pt x="1707" y="260"/>
                </a:lnTo>
                <a:lnTo>
                  <a:pt x="1707" y="269"/>
                </a:lnTo>
                <a:lnTo>
                  <a:pt x="1672" y="269"/>
                </a:lnTo>
                <a:lnTo>
                  <a:pt x="1672" y="274"/>
                </a:lnTo>
                <a:lnTo>
                  <a:pt x="1644" y="274"/>
                </a:lnTo>
                <a:lnTo>
                  <a:pt x="1644" y="283"/>
                </a:lnTo>
                <a:lnTo>
                  <a:pt x="1614" y="283"/>
                </a:lnTo>
                <a:lnTo>
                  <a:pt x="1614" y="288"/>
                </a:lnTo>
                <a:lnTo>
                  <a:pt x="1598" y="288"/>
                </a:lnTo>
                <a:lnTo>
                  <a:pt x="1598" y="295"/>
                </a:lnTo>
                <a:lnTo>
                  <a:pt x="1584" y="295"/>
                </a:lnTo>
                <a:lnTo>
                  <a:pt x="1584" y="299"/>
                </a:lnTo>
                <a:lnTo>
                  <a:pt x="1568" y="299"/>
                </a:lnTo>
                <a:lnTo>
                  <a:pt x="1568" y="306"/>
                </a:lnTo>
                <a:lnTo>
                  <a:pt x="1554" y="306"/>
                </a:lnTo>
                <a:lnTo>
                  <a:pt x="1554" y="311"/>
                </a:lnTo>
                <a:lnTo>
                  <a:pt x="1519" y="311"/>
                </a:lnTo>
                <a:lnTo>
                  <a:pt x="1519" y="318"/>
                </a:lnTo>
                <a:lnTo>
                  <a:pt x="1503" y="318"/>
                </a:lnTo>
                <a:lnTo>
                  <a:pt x="1503" y="325"/>
                </a:lnTo>
                <a:lnTo>
                  <a:pt x="1484" y="325"/>
                </a:lnTo>
                <a:lnTo>
                  <a:pt x="1484" y="332"/>
                </a:lnTo>
                <a:lnTo>
                  <a:pt x="1463" y="332"/>
                </a:lnTo>
                <a:lnTo>
                  <a:pt x="1463" y="336"/>
                </a:lnTo>
                <a:lnTo>
                  <a:pt x="1438" y="336"/>
                </a:lnTo>
                <a:lnTo>
                  <a:pt x="1438" y="343"/>
                </a:lnTo>
                <a:lnTo>
                  <a:pt x="1412" y="343"/>
                </a:lnTo>
                <a:lnTo>
                  <a:pt x="1412" y="350"/>
                </a:lnTo>
                <a:lnTo>
                  <a:pt x="1387" y="350"/>
                </a:lnTo>
                <a:lnTo>
                  <a:pt x="1387" y="357"/>
                </a:lnTo>
                <a:lnTo>
                  <a:pt x="1371" y="357"/>
                </a:lnTo>
                <a:lnTo>
                  <a:pt x="1371" y="362"/>
                </a:lnTo>
                <a:lnTo>
                  <a:pt x="1359" y="362"/>
                </a:lnTo>
                <a:lnTo>
                  <a:pt x="1359" y="371"/>
                </a:lnTo>
                <a:lnTo>
                  <a:pt x="1338" y="371"/>
                </a:lnTo>
                <a:lnTo>
                  <a:pt x="1338" y="376"/>
                </a:lnTo>
                <a:lnTo>
                  <a:pt x="1324" y="376"/>
                </a:lnTo>
                <a:lnTo>
                  <a:pt x="1324" y="383"/>
                </a:lnTo>
                <a:lnTo>
                  <a:pt x="1303" y="383"/>
                </a:lnTo>
                <a:lnTo>
                  <a:pt x="1303" y="390"/>
                </a:lnTo>
                <a:lnTo>
                  <a:pt x="1278" y="390"/>
                </a:lnTo>
                <a:lnTo>
                  <a:pt x="1278" y="397"/>
                </a:lnTo>
                <a:lnTo>
                  <a:pt x="1248" y="397"/>
                </a:lnTo>
                <a:lnTo>
                  <a:pt x="1248" y="404"/>
                </a:lnTo>
                <a:lnTo>
                  <a:pt x="1222" y="404"/>
                </a:lnTo>
                <a:lnTo>
                  <a:pt x="1222" y="411"/>
                </a:lnTo>
                <a:lnTo>
                  <a:pt x="1204" y="411"/>
                </a:lnTo>
                <a:lnTo>
                  <a:pt x="1204" y="415"/>
                </a:lnTo>
                <a:lnTo>
                  <a:pt x="1178" y="415"/>
                </a:lnTo>
                <a:lnTo>
                  <a:pt x="1178" y="422"/>
                </a:lnTo>
                <a:lnTo>
                  <a:pt x="1166" y="422"/>
                </a:lnTo>
                <a:lnTo>
                  <a:pt x="1166" y="429"/>
                </a:lnTo>
                <a:lnTo>
                  <a:pt x="1146" y="429"/>
                </a:lnTo>
                <a:lnTo>
                  <a:pt x="1146" y="434"/>
                </a:lnTo>
                <a:lnTo>
                  <a:pt x="1129" y="434"/>
                </a:lnTo>
                <a:lnTo>
                  <a:pt x="1129" y="441"/>
                </a:lnTo>
                <a:lnTo>
                  <a:pt x="1106" y="441"/>
                </a:lnTo>
                <a:lnTo>
                  <a:pt x="1106" y="448"/>
                </a:lnTo>
                <a:lnTo>
                  <a:pt x="1085" y="448"/>
                </a:lnTo>
                <a:lnTo>
                  <a:pt x="1085" y="455"/>
                </a:lnTo>
                <a:lnTo>
                  <a:pt x="1067" y="455"/>
                </a:lnTo>
                <a:lnTo>
                  <a:pt x="1067" y="462"/>
                </a:lnTo>
                <a:lnTo>
                  <a:pt x="1048" y="462"/>
                </a:lnTo>
                <a:lnTo>
                  <a:pt x="1048" y="466"/>
                </a:lnTo>
                <a:lnTo>
                  <a:pt x="1032" y="466"/>
                </a:lnTo>
                <a:lnTo>
                  <a:pt x="1032" y="471"/>
                </a:lnTo>
                <a:lnTo>
                  <a:pt x="1004" y="471"/>
                </a:lnTo>
                <a:lnTo>
                  <a:pt x="1004" y="482"/>
                </a:lnTo>
                <a:lnTo>
                  <a:pt x="986" y="482"/>
                </a:lnTo>
                <a:lnTo>
                  <a:pt x="981" y="485"/>
                </a:lnTo>
                <a:lnTo>
                  <a:pt x="969" y="485"/>
                </a:lnTo>
                <a:lnTo>
                  <a:pt x="969" y="489"/>
                </a:lnTo>
                <a:lnTo>
                  <a:pt x="960" y="489"/>
                </a:lnTo>
                <a:lnTo>
                  <a:pt x="960" y="494"/>
                </a:lnTo>
                <a:lnTo>
                  <a:pt x="944" y="494"/>
                </a:lnTo>
                <a:lnTo>
                  <a:pt x="944" y="499"/>
                </a:lnTo>
                <a:lnTo>
                  <a:pt x="928" y="499"/>
                </a:lnTo>
                <a:lnTo>
                  <a:pt x="928" y="506"/>
                </a:lnTo>
                <a:lnTo>
                  <a:pt x="911" y="506"/>
                </a:lnTo>
                <a:lnTo>
                  <a:pt x="911" y="513"/>
                </a:lnTo>
                <a:lnTo>
                  <a:pt x="900" y="513"/>
                </a:lnTo>
                <a:lnTo>
                  <a:pt x="900" y="520"/>
                </a:lnTo>
                <a:lnTo>
                  <a:pt x="877" y="520"/>
                </a:lnTo>
                <a:lnTo>
                  <a:pt x="877" y="524"/>
                </a:lnTo>
                <a:lnTo>
                  <a:pt x="867" y="524"/>
                </a:lnTo>
                <a:lnTo>
                  <a:pt x="867" y="531"/>
                </a:lnTo>
                <a:lnTo>
                  <a:pt x="851" y="531"/>
                </a:lnTo>
                <a:lnTo>
                  <a:pt x="851" y="538"/>
                </a:lnTo>
                <a:lnTo>
                  <a:pt x="832" y="538"/>
                </a:lnTo>
                <a:lnTo>
                  <a:pt x="832" y="545"/>
                </a:lnTo>
                <a:lnTo>
                  <a:pt x="819" y="545"/>
                </a:lnTo>
                <a:lnTo>
                  <a:pt x="819" y="552"/>
                </a:lnTo>
                <a:lnTo>
                  <a:pt x="802" y="552"/>
                </a:lnTo>
                <a:lnTo>
                  <a:pt x="802" y="557"/>
                </a:lnTo>
                <a:lnTo>
                  <a:pt x="793" y="557"/>
                </a:lnTo>
                <a:lnTo>
                  <a:pt x="793" y="564"/>
                </a:lnTo>
                <a:lnTo>
                  <a:pt x="772" y="564"/>
                </a:lnTo>
                <a:lnTo>
                  <a:pt x="747" y="564"/>
                </a:lnTo>
                <a:lnTo>
                  <a:pt x="747" y="571"/>
                </a:lnTo>
                <a:lnTo>
                  <a:pt x="735" y="571"/>
                </a:lnTo>
                <a:lnTo>
                  <a:pt x="735" y="578"/>
                </a:lnTo>
                <a:lnTo>
                  <a:pt x="721" y="578"/>
                </a:lnTo>
                <a:lnTo>
                  <a:pt x="721" y="585"/>
                </a:lnTo>
                <a:lnTo>
                  <a:pt x="714" y="585"/>
                </a:lnTo>
                <a:lnTo>
                  <a:pt x="714" y="589"/>
                </a:lnTo>
                <a:lnTo>
                  <a:pt x="686" y="589"/>
                </a:lnTo>
                <a:lnTo>
                  <a:pt x="686" y="596"/>
                </a:lnTo>
                <a:lnTo>
                  <a:pt x="668" y="596"/>
                </a:lnTo>
                <a:lnTo>
                  <a:pt x="668" y="601"/>
                </a:lnTo>
                <a:lnTo>
                  <a:pt x="656" y="601"/>
                </a:lnTo>
                <a:lnTo>
                  <a:pt x="656" y="608"/>
                </a:lnTo>
                <a:lnTo>
                  <a:pt x="645" y="608"/>
                </a:lnTo>
                <a:lnTo>
                  <a:pt x="645" y="615"/>
                </a:lnTo>
                <a:lnTo>
                  <a:pt x="633" y="615"/>
                </a:lnTo>
                <a:lnTo>
                  <a:pt x="633" y="622"/>
                </a:lnTo>
                <a:lnTo>
                  <a:pt x="619" y="622"/>
                </a:lnTo>
                <a:lnTo>
                  <a:pt x="619" y="629"/>
                </a:lnTo>
                <a:lnTo>
                  <a:pt x="607" y="629"/>
                </a:lnTo>
                <a:lnTo>
                  <a:pt x="607" y="636"/>
                </a:lnTo>
                <a:lnTo>
                  <a:pt x="587" y="636"/>
                </a:lnTo>
                <a:lnTo>
                  <a:pt x="587" y="640"/>
                </a:lnTo>
                <a:lnTo>
                  <a:pt x="568" y="640"/>
                </a:lnTo>
                <a:lnTo>
                  <a:pt x="568" y="645"/>
                </a:lnTo>
                <a:lnTo>
                  <a:pt x="552" y="645"/>
                </a:lnTo>
                <a:lnTo>
                  <a:pt x="552" y="654"/>
                </a:lnTo>
                <a:lnTo>
                  <a:pt x="533" y="654"/>
                </a:lnTo>
                <a:lnTo>
                  <a:pt x="533" y="661"/>
                </a:lnTo>
                <a:lnTo>
                  <a:pt x="519" y="661"/>
                </a:lnTo>
                <a:lnTo>
                  <a:pt x="519" y="666"/>
                </a:lnTo>
                <a:lnTo>
                  <a:pt x="505" y="666"/>
                </a:lnTo>
                <a:lnTo>
                  <a:pt x="505" y="673"/>
                </a:lnTo>
                <a:lnTo>
                  <a:pt x="487" y="673"/>
                </a:lnTo>
                <a:lnTo>
                  <a:pt x="487" y="680"/>
                </a:lnTo>
                <a:lnTo>
                  <a:pt x="478" y="680"/>
                </a:lnTo>
                <a:lnTo>
                  <a:pt x="478" y="684"/>
                </a:lnTo>
                <a:lnTo>
                  <a:pt x="459" y="684"/>
                </a:lnTo>
                <a:lnTo>
                  <a:pt x="459" y="691"/>
                </a:lnTo>
                <a:lnTo>
                  <a:pt x="445" y="691"/>
                </a:lnTo>
                <a:lnTo>
                  <a:pt x="445" y="696"/>
                </a:lnTo>
                <a:lnTo>
                  <a:pt x="429" y="696"/>
                </a:lnTo>
                <a:lnTo>
                  <a:pt x="429" y="703"/>
                </a:lnTo>
                <a:lnTo>
                  <a:pt x="413" y="703"/>
                </a:lnTo>
                <a:lnTo>
                  <a:pt x="413" y="710"/>
                </a:lnTo>
                <a:lnTo>
                  <a:pt x="399" y="710"/>
                </a:lnTo>
                <a:lnTo>
                  <a:pt x="399" y="717"/>
                </a:lnTo>
                <a:lnTo>
                  <a:pt x="382" y="717"/>
                </a:lnTo>
                <a:lnTo>
                  <a:pt x="382" y="726"/>
                </a:lnTo>
                <a:lnTo>
                  <a:pt x="364" y="726"/>
                </a:lnTo>
                <a:lnTo>
                  <a:pt x="364" y="733"/>
                </a:lnTo>
                <a:lnTo>
                  <a:pt x="343" y="733"/>
                </a:lnTo>
                <a:lnTo>
                  <a:pt x="343" y="738"/>
                </a:lnTo>
                <a:lnTo>
                  <a:pt x="327" y="738"/>
                </a:lnTo>
                <a:lnTo>
                  <a:pt x="327" y="745"/>
                </a:lnTo>
                <a:lnTo>
                  <a:pt x="315" y="745"/>
                </a:lnTo>
                <a:lnTo>
                  <a:pt x="315" y="749"/>
                </a:lnTo>
                <a:lnTo>
                  <a:pt x="301" y="749"/>
                </a:lnTo>
                <a:lnTo>
                  <a:pt x="301" y="756"/>
                </a:lnTo>
                <a:lnTo>
                  <a:pt x="280" y="756"/>
                </a:lnTo>
                <a:lnTo>
                  <a:pt x="280" y="763"/>
                </a:lnTo>
                <a:lnTo>
                  <a:pt x="264" y="763"/>
                </a:lnTo>
                <a:lnTo>
                  <a:pt x="264" y="770"/>
                </a:lnTo>
                <a:lnTo>
                  <a:pt x="246" y="770"/>
                </a:lnTo>
                <a:lnTo>
                  <a:pt x="246" y="777"/>
                </a:lnTo>
                <a:lnTo>
                  <a:pt x="227" y="777"/>
                </a:lnTo>
                <a:lnTo>
                  <a:pt x="227" y="782"/>
                </a:lnTo>
                <a:lnTo>
                  <a:pt x="215" y="782"/>
                </a:lnTo>
                <a:lnTo>
                  <a:pt x="215" y="789"/>
                </a:lnTo>
                <a:lnTo>
                  <a:pt x="204" y="789"/>
                </a:lnTo>
                <a:lnTo>
                  <a:pt x="204" y="796"/>
                </a:lnTo>
                <a:lnTo>
                  <a:pt x="190" y="796"/>
                </a:lnTo>
                <a:lnTo>
                  <a:pt x="190" y="803"/>
                </a:lnTo>
                <a:lnTo>
                  <a:pt x="171" y="803"/>
                </a:lnTo>
                <a:lnTo>
                  <a:pt x="171" y="810"/>
                </a:lnTo>
                <a:lnTo>
                  <a:pt x="155" y="810"/>
                </a:lnTo>
                <a:lnTo>
                  <a:pt x="155" y="814"/>
                </a:lnTo>
                <a:lnTo>
                  <a:pt x="144" y="814"/>
                </a:lnTo>
                <a:lnTo>
                  <a:pt x="144" y="819"/>
                </a:lnTo>
                <a:lnTo>
                  <a:pt x="127" y="819"/>
                </a:lnTo>
                <a:lnTo>
                  <a:pt x="127" y="828"/>
                </a:lnTo>
                <a:lnTo>
                  <a:pt x="111" y="828"/>
                </a:lnTo>
                <a:lnTo>
                  <a:pt x="111" y="835"/>
                </a:lnTo>
                <a:lnTo>
                  <a:pt x="93" y="835"/>
                </a:lnTo>
                <a:lnTo>
                  <a:pt x="93" y="840"/>
                </a:lnTo>
                <a:lnTo>
                  <a:pt x="76" y="840"/>
                </a:lnTo>
                <a:lnTo>
                  <a:pt x="76" y="847"/>
                </a:lnTo>
                <a:lnTo>
                  <a:pt x="65" y="847"/>
                </a:lnTo>
                <a:lnTo>
                  <a:pt x="65" y="854"/>
                </a:lnTo>
                <a:lnTo>
                  <a:pt x="51" y="854"/>
                </a:lnTo>
                <a:lnTo>
                  <a:pt x="51" y="861"/>
                </a:lnTo>
                <a:lnTo>
                  <a:pt x="35" y="861"/>
                </a:lnTo>
                <a:lnTo>
                  <a:pt x="35" y="865"/>
                </a:lnTo>
                <a:lnTo>
                  <a:pt x="18" y="865"/>
                </a:lnTo>
                <a:lnTo>
                  <a:pt x="18" y="872"/>
                </a:lnTo>
                <a:lnTo>
                  <a:pt x="0" y="872"/>
                </a:lnTo>
              </a:path>
            </a:pathLst>
          </a:custGeom>
          <a:noFill/>
          <a:ln w="28575"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4" name="Rectangle 3">
            <a:extLst>
              <a:ext uri="{FF2B5EF4-FFF2-40B4-BE49-F238E27FC236}">
                <a16:creationId xmlns:a16="http://schemas.microsoft.com/office/drawing/2014/main" id="{666330C3-3DF7-4271-ABBA-9C9C7544DF2F}"/>
              </a:ext>
            </a:extLst>
          </p:cNvPr>
          <p:cNvSpPr/>
          <p:nvPr/>
        </p:nvSpPr>
        <p:spPr>
          <a:xfrm>
            <a:off x="7495331" y="1742281"/>
            <a:ext cx="1951175" cy="364212"/>
          </a:xfrm>
          <a:prstGeom prst="rect">
            <a:avLst/>
          </a:prstGeom>
        </p:spPr>
        <p:txBody>
          <a:bodyPr wrap="none">
            <a:spAutoFit/>
          </a:bodyPr>
          <a:lstStyle/>
          <a:p>
            <a:r>
              <a:rPr lang="en-US" sz="1100" dirty="0">
                <a:latin typeface="Century Gothic" panose="020B0502020202020204" pitchFamily="34" charset="0"/>
              </a:rPr>
              <a:t>HR: 0.92; 95% CI, 0.84-1.01</a:t>
            </a:r>
          </a:p>
        </p:txBody>
      </p:sp>
      <p:sp>
        <p:nvSpPr>
          <p:cNvPr id="7" name="Rectangle 6">
            <a:extLst>
              <a:ext uri="{FF2B5EF4-FFF2-40B4-BE49-F238E27FC236}">
                <a16:creationId xmlns:a16="http://schemas.microsoft.com/office/drawing/2014/main" id="{2D6854A0-F49F-470B-985A-A152E5A1D843}"/>
              </a:ext>
            </a:extLst>
          </p:cNvPr>
          <p:cNvSpPr/>
          <p:nvPr/>
        </p:nvSpPr>
        <p:spPr>
          <a:xfrm>
            <a:off x="7501116" y="1967071"/>
            <a:ext cx="840295" cy="835546"/>
          </a:xfrm>
          <a:prstGeom prst="rect">
            <a:avLst/>
          </a:prstGeom>
        </p:spPr>
        <p:txBody>
          <a:bodyPr wrap="none">
            <a:spAutoFit/>
          </a:bodyPr>
          <a:lstStyle/>
          <a:p>
            <a:r>
              <a:rPr lang="en-US" sz="1100" dirty="0">
                <a:latin typeface="Century Gothic" panose="020B0502020202020204" pitchFamily="34" charset="0"/>
              </a:rPr>
              <a:t>ARR: 1.1%</a:t>
            </a:r>
          </a:p>
          <a:p>
            <a:r>
              <a:rPr lang="en-US" sz="1100" dirty="0">
                <a:latin typeface="Century Gothic" panose="020B0502020202020204" pitchFamily="34" charset="0"/>
              </a:rPr>
              <a:t>RRR: 8%</a:t>
            </a:r>
          </a:p>
          <a:p>
            <a:r>
              <a:rPr lang="en-US" sz="1100" dirty="0">
                <a:latin typeface="Century Gothic" panose="020B0502020202020204" pitchFamily="34" charset="0"/>
              </a:rPr>
              <a:t>NNT</a:t>
            </a:r>
            <a:r>
              <a:rPr lang="en-US" sz="1100" baseline="-25000" dirty="0">
                <a:latin typeface="Century Gothic" panose="020B0502020202020204" pitchFamily="34" charset="0"/>
              </a:rPr>
              <a:t>3y</a:t>
            </a:r>
            <a:r>
              <a:rPr lang="en-US" sz="1100" dirty="0">
                <a:latin typeface="Century Gothic" panose="020B0502020202020204" pitchFamily="34" charset="0"/>
              </a:rPr>
              <a:t>91</a:t>
            </a:r>
          </a:p>
        </p:txBody>
      </p:sp>
      <p:sp>
        <p:nvSpPr>
          <p:cNvPr id="8" name="Rectangle 7">
            <a:extLst>
              <a:ext uri="{FF2B5EF4-FFF2-40B4-BE49-F238E27FC236}">
                <a16:creationId xmlns:a16="http://schemas.microsoft.com/office/drawing/2014/main" id="{813AC503-D014-434A-9C1F-2CE4D4C66E25}"/>
              </a:ext>
            </a:extLst>
          </p:cNvPr>
          <p:cNvSpPr/>
          <p:nvPr/>
        </p:nvSpPr>
        <p:spPr>
          <a:xfrm>
            <a:off x="5477692" y="1368459"/>
            <a:ext cx="1236616" cy="261610"/>
          </a:xfrm>
          <a:prstGeom prst="rect">
            <a:avLst/>
          </a:prstGeom>
        </p:spPr>
        <p:txBody>
          <a:bodyPr wrap="square">
            <a:spAutoFit/>
          </a:bodyPr>
          <a:lstStyle/>
          <a:p>
            <a:r>
              <a:rPr lang="en-US" sz="1100" i="1" dirty="0">
                <a:latin typeface="Century Gothic" panose="020B0502020202020204" pitchFamily="34" charset="0"/>
              </a:rPr>
              <a:t>P</a:t>
            </a:r>
            <a:r>
              <a:rPr lang="en-US" sz="1100" baseline="-25000" dirty="0">
                <a:latin typeface="Century Gothic" panose="020B0502020202020204" pitchFamily="34" charset="0"/>
              </a:rPr>
              <a:t>interaction </a:t>
            </a:r>
            <a:r>
              <a:rPr lang="en-US" sz="1100" dirty="0">
                <a:latin typeface="Century Gothic" panose="020B0502020202020204" pitchFamily="34" charset="0"/>
              </a:rPr>
              <a:t>= 0.13</a:t>
            </a:r>
          </a:p>
        </p:txBody>
      </p:sp>
      <p:sp>
        <p:nvSpPr>
          <p:cNvPr id="6" name="Rectangle 5">
            <a:extLst>
              <a:ext uri="{FF2B5EF4-FFF2-40B4-BE49-F238E27FC236}">
                <a16:creationId xmlns:a16="http://schemas.microsoft.com/office/drawing/2014/main" id="{F100E289-A4CC-3B2F-EAF3-7D71D5A50338}"/>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9" name="Graphic 8" descr="House with solid fill">
            <a:hlinkClick r:id="rId3" action="ppaction://hlinksldjump"/>
            <a:extLst>
              <a:ext uri="{FF2B5EF4-FFF2-40B4-BE49-F238E27FC236}">
                <a16:creationId xmlns:a16="http://schemas.microsoft.com/office/drawing/2014/main" id="{8CB35718-2A67-B061-1378-B18F480CED8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264851702"/>
      </p:ext>
    </p:extLst>
  </p:cSld>
  <p:clrMapOvr>
    <a:masterClrMapping/>
  </p:clrMapOvr>
  <p:transition>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1AF27F-6D04-4ACA-817B-8F891A90260E}"/>
              </a:ext>
            </a:extLst>
          </p:cNvPr>
          <p:cNvSpPr>
            <a:spLocks noGrp="1"/>
          </p:cNvSpPr>
          <p:nvPr>
            <p:ph type="title"/>
          </p:nvPr>
        </p:nvSpPr>
        <p:spPr>
          <a:xfrm>
            <a:off x="365125" y="365760"/>
            <a:ext cx="11461750" cy="800219"/>
          </a:xfrm>
        </p:spPr>
        <p:txBody>
          <a:bodyPr/>
          <a:lstStyle/>
          <a:p>
            <a:r>
              <a:rPr lang="en-US" sz="2600" noProof="0" dirty="0"/>
              <a:t>Patients Treated With Evolocumab Within 1 Year of Their Most Recent MI Tended to Experience Greater CV Risk Reduction for 3-Point MACE</a:t>
            </a:r>
            <a:endParaRPr lang="en-US" sz="2600" i="1" noProof="0" dirty="0"/>
          </a:p>
        </p:txBody>
      </p:sp>
      <p:sp>
        <p:nvSpPr>
          <p:cNvPr id="18" name="Freeform 8">
            <a:extLst>
              <a:ext uri="{FF2B5EF4-FFF2-40B4-BE49-F238E27FC236}">
                <a16:creationId xmlns:a16="http://schemas.microsoft.com/office/drawing/2014/main" id="{38C43153-DA15-4913-AFF6-12CDB5A7060E}"/>
              </a:ext>
            </a:extLst>
          </p:cNvPr>
          <p:cNvSpPr>
            <a:spLocks/>
          </p:cNvSpPr>
          <p:nvPr/>
        </p:nvSpPr>
        <p:spPr bwMode="auto">
          <a:xfrm>
            <a:off x="1616751" y="2652783"/>
            <a:ext cx="4091968" cy="1974483"/>
          </a:xfrm>
          <a:custGeom>
            <a:avLst/>
            <a:gdLst>
              <a:gd name="T0" fmla="*/ 2520 w 2520"/>
              <a:gd name="T1" fmla="*/ 0 h 898"/>
              <a:gd name="T2" fmla="*/ 2489 w 2520"/>
              <a:gd name="T3" fmla="*/ 0 h 898"/>
              <a:gd name="T4" fmla="*/ 2487 w 2520"/>
              <a:gd name="T5" fmla="*/ 23 h 898"/>
              <a:gd name="T6" fmla="*/ 2436 w 2520"/>
              <a:gd name="T7" fmla="*/ 27 h 898"/>
              <a:gd name="T8" fmla="*/ 2432 w 2520"/>
              <a:gd name="T9" fmla="*/ 42 h 898"/>
              <a:gd name="T10" fmla="*/ 2376 w 2520"/>
              <a:gd name="T11" fmla="*/ 45 h 898"/>
              <a:gd name="T12" fmla="*/ 2365 w 2520"/>
              <a:gd name="T13" fmla="*/ 91 h 898"/>
              <a:gd name="T14" fmla="*/ 2317 w 2520"/>
              <a:gd name="T15" fmla="*/ 89 h 898"/>
              <a:gd name="T16" fmla="*/ 2294 w 2520"/>
              <a:gd name="T17" fmla="*/ 96 h 898"/>
              <a:gd name="T18" fmla="*/ 2246 w 2520"/>
              <a:gd name="T19" fmla="*/ 102 h 898"/>
              <a:gd name="T20" fmla="*/ 2213 w 2520"/>
              <a:gd name="T21" fmla="*/ 138 h 898"/>
              <a:gd name="T22" fmla="*/ 2102 w 2520"/>
              <a:gd name="T23" fmla="*/ 142 h 898"/>
              <a:gd name="T24" fmla="*/ 2065 w 2520"/>
              <a:gd name="T25" fmla="*/ 164 h 898"/>
              <a:gd name="T26" fmla="*/ 2020 w 2520"/>
              <a:gd name="T27" fmla="*/ 164 h 898"/>
              <a:gd name="T28" fmla="*/ 1994 w 2520"/>
              <a:gd name="T29" fmla="*/ 184 h 898"/>
              <a:gd name="T30" fmla="*/ 1956 w 2520"/>
              <a:gd name="T31" fmla="*/ 184 h 898"/>
              <a:gd name="T32" fmla="*/ 1921 w 2520"/>
              <a:gd name="T33" fmla="*/ 204 h 898"/>
              <a:gd name="T34" fmla="*/ 1830 w 2520"/>
              <a:gd name="T35" fmla="*/ 213 h 898"/>
              <a:gd name="T36" fmla="*/ 1795 w 2520"/>
              <a:gd name="T37" fmla="*/ 228 h 898"/>
              <a:gd name="T38" fmla="*/ 1760 w 2520"/>
              <a:gd name="T39" fmla="*/ 228 h 898"/>
              <a:gd name="T40" fmla="*/ 1724 w 2520"/>
              <a:gd name="T41" fmla="*/ 248 h 898"/>
              <a:gd name="T42" fmla="*/ 1682 w 2520"/>
              <a:gd name="T43" fmla="*/ 255 h 898"/>
              <a:gd name="T44" fmla="*/ 1640 w 2520"/>
              <a:gd name="T45" fmla="*/ 277 h 898"/>
              <a:gd name="T46" fmla="*/ 1587 w 2520"/>
              <a:gd name="T47" fmla="*/ 283 h 898"/>
              <a:gd name="T48" fmla="*/ 1563 w 2520"/>
              <a:gd name="T49" fmla="*/ 288 h 898"/>
              <a:gd name="T50" fmla="*/ 1527 w 2520"/>
              <a:gd name="T51" fmla="*/ 314 h 898"/>
              <a:gd name="T52" fmla="*/ 1501 w 2520"/>
              <a:gd name="T53" fmla="*/ 314 h 898"/>
              <a:gd name="T54" fmla="*/ 1430 w 2520"/>
              <a:gd name="T55" fmla="*/ 330 h 898"/>
              <a:gd name="T56" fmla="*/ 1386 w 2520"/>
              <a:gd name="T57" fmla="*/ 334 h 898"/>
              <a:gd name="T58" fmla="*/ 1340 w 2520"/>
              <a:gd name="T59" fmla="*/ 341 h 898"/>
              <a:gd name="T60" fmla="*/ 1306 w 2520"/>
              <a:gd name="T61" fmla="*/ 359 h 898"/>
              <a:gd name="T62" fmla="*/ 1275 w 2520"/>
              <a:gd name="T63" fmla="*/ 367 h 898"/>
              <a:gd name="T64" fmla="*/ 1229 w 2520"/>
              <a:gd name="T65" fmla="*/ 390 h 898"/>
              <a:gd name="T66" fmla="*/ 1200 w 2520"/>
              <a:gd name="T67" fmla="*/ 401 h 898"/>
              <a:gd name="T68" fmla="*/ 1150 w 2520"/>
              <a:gd name="T69" fmla="*/ 409 h 898"/>
              <a:gd name="T70" fmla="*/ 1105 w 2520"/>
              <a:gd name="T71" fmla="*/ 416 h 898"/>
              <a:gd name="T72" fmla="*/ 1035 w 2520"/>
              <a:gd name="T73" fmla="*/ 440 h 898"/>
              <a:gd name="T74" fmla="*/ 984 w 2520"/>
              <a:gd name="T75" fmla="*/ 456 h 898"/>
              <a:gd name="T76" fmla="*/ 964 w 2520"/>
              <a:gd name="T77" fmla="*/ 460 h 898"/>
              <a:gd name="T78" fmla="*/ 920 w 2520"/>
              <a:gd name="T79" fmla="*/ 460 h 898"/>
              <a:gd name="T80" fmla="*/ 853 w 2520"/>
              <a:gd name="T81" fmla="*/ 498 h 898"/>
              <a:gd name="T82" fmla="*/ 829 w 2520"/>
              <a:gd name="T83" fmla="*/ 502 h 898"/>
              <a:gd name="T84" fmla="*/ 776 w 2520"/>
              <a:gd name="T85" fmla="*/ 507 h 898"/>
              <a:gd name="T86" fmla="*/ 688 w 2520"/>
              <a:gd name="T87" fmla="*/ 551 h 898"/>
              <a:gd name="T88" fmla="*/ 652 w 2520"/>
              <a:gd name="T89" fmla="*/ 582 h 898"/>
              <a:gd name="T90" fmla="*/ 621 w 2520"/>
              <a:gd name="T91" fmla="*/ 602 h 898"/>
              <a:gd name="T92" fmla="*/ 566 w 2520"/>
              <a:gd name="T93" fmla="*/ 630 h 898"/>
              <a:gd name="T94" fmla="*/ 539 w 2520"/>
              <a:gd name="T95" fmla="*/ 646 h 898"/>
              <a:gd name="T96" fmla="*/ 464 w 2520"/>
              <a:gd name="T97" fmla="*/ 681 h 898"/>
              <a:gd name="T98" fmla="*/ 385 w 2520"/>
              <a:gd name="T99" fmla="*/ 723 h 898"/>
              <a:gd name="T100" fmla="*/ 354 w 2520"/>
              <a:gd name="T101" fmla="*/ 737 h 898"/>
              <a:gd name="T102" fmla="*/ 303 w 2520"/>
              <a:gd name="T103" fmla="*/ 776 h 898"/>
              <a:gd name="T104" fmla="*/ 263 w 2520"/>
              <a:gd name="T105" fmla="*/ 790 h 898"/>
              <a:gd name="T106" fmla="*/ 168 w 2520"/>
              <a:gd name="T107" fmla="*/ 823 h 898"/>
              <a:gd name="T108" fmla="*/ 113 w 2520"/>
              <a:gd name="T109" fmla="*/ 832 h 898"/>
              <a:gd name="T110" fmla="*/ 69 w 2520"/>
              <a:gd name="T111" fmla="*/ 863 h 898"/>
              <a:gd name="T112" fmla="*/ 20 w 2520"/>
              <a:gd name="T113" fmla="*/ 898 h 898"/>
              <a:gd name="T114" fmla="*/ 0 w 2520"/>
              <a:gd name="T115" fmla="*/ 898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20" h="898">
                <a:moveTo>
                  <a:pt x="2520" y="0"/>
                </a:moveTo>
                <a:lnTo>
                  <a:pt x="2489" y="0"/>
                </a:lnTo>
                <a:lnTo>
                  <a:pt x="2487" y="23"/>
                </a:lnTo>
                <a:lnTo>
                  <a:pt x="2436" y="27"/>
                </a:lnTo>
                <a:lnTo>
                  <a:pt x="2432" y="42"/>
                </a:lnTo>
                <a:lnTo>
                  <a:pt x="2376" y="45"/>
                </a:lnTo>
                <a:lnTo>
                  <a:pt x="2365" y="91"/>
                </a:lnTo>
                <a:lnTo>
                  <a:pt x="2317" y="89"/>
                </a:lnTo>
                <a:lnTo>
                  <a:pt x="2294" y="96"/>
                </a:lnTo>
                <a:lnTo>
                  <a:pt x="2246" y="102"/>
                </a:lnTo>
                <a:lnTo>
                  <a:pt x="2213" y="138"/>
                </a:lnTo>
                <a:lnTo>
                  <a:pt x="2102" y="142"/>
                </a:lnTo>
                <a:lnTo>
                  <a:pt x="2065" y="164"/>
                </a:lnTo>
                <a:lnTo>
                  <a:pt x="2020" y="164"/>
                </a:lnTo>
                <a:lnTo>
                  <a:pt x="1994" y="184"/>
                </a:lnTo>
                <a:lnTo>
                  <a:pt x="1956" y="184"/>
                </a:lnTo>
                <a:lnTo>
                  <a:pt x="1921" y="204"/>
                </a:lnTo>
                <a:lnTo>
                  <a:pt x="1830" y="213"/>
                </a:lnTo>
                <a:lnTo>
                  <a:pt x="1795" y="228"/>
                </a:lnTo>
                <a:lnTo>
                  <a:pt x="1760" y="228"/>
                </a:lnTo>
                <a:lnTo>
                  <a:pt x="1724" y="248"/>
                </a:lnTo>
                <a:lnTo>
                  <a:pt x="1682" y="255"/>
                </a:lnTo>
                <a:lnTo>
                  <a:pt x="1640" y="277"/>
                </a:lnTo>
                <a:lnTo>
                  <a:pt x="1587" y="283"/>
                </a:lnTo>
                <a:lnTo>
                  <a:pt x="1563" y="288"/>
                </a:lnTo>
                <a:lnTo>
                  <a:pt x="1527" y="314"/>
                </a:lnTo>
                <a:lnTo>
                  <a:pt x="1501" y="314"/>
                </a:lnTo>
                <a:lnTo>
                  <a:pt x="1430" y="330"/>
                </a:lnTo>
                <a:lnTo>
                  <a:pt x="1386" y="334"/>
                </a:lnTo>
                <a:lnTo>
                  <a:pt x="1340" y="341"/>
                </a:lnTo>
                <a:lnTo>
                  <a:pt x="1306" y="359"/>
                </a:lnTo>
                <a:lnTo>
                  <a:pt x="1275" y="367"/>
                </a:lnTo>
                <a:lnTo>
                  <a:pt x="1229" y="390"/>
                </a:lnTo>
                <a:lnTo>
                  <a:pt x="1200" y="401"/>
                </a:lnTo>
                <a:lnTo>
                  <a:pt x="1150" y="409"/>
                </a:lnTo>
                <a:lnTo>
                  <a:pt x="1105" y="416"/>
                </a:lnTo>
                <a:lnTo>
                  <a:pt x="1035" y="440"/>
                </a:lnTo>
                <a:lnTo>
                  <a:pt x="984" y="456"/>
                </a:lnTo>
                <a:lnTo>
                  <a:pt x="964" y="460"/>
                </a:lnTo>
                <a:lnTo>
                  <a:pt x="920" y="460"/>
                </a:lnTo>
                <a:lnTo>
                  <a:pt x="853" y="498"/>
                </a:lnTo>
                <a:lnTo>
                  <a:pt x="829" y="502"/>
                </a:lnTo>
                <a:lnTo>
                  <a:pt x="776" y="507"/>
                </a:lnTo>
                <a:lnTo>
                  <a:pt x="688" y="551"/>
                </a:lnTo>
                <a:lnTo>
                  <a:pt x="652" y="582"/>
                </a:lnTo>
                <a:lnTo>
                  <a:pt x="621" y="602"/>
                </a:lnTo>
                <a:lnTo>
                  <a:pt x="566" y="630"/>
                </a:lnTo>
                <a:lnTo>
                  <a:pt x="539" y="646"/>
                </a:lnTo>
                <a:lnTo>
                  <a:pt x="464" y="681"/>
                </a:lnTo>
                <a:lnTo>
                  <a:pt x="385" y="723"/>
                </a:lnTo>
                <a:lnTo>
                  <a:pt x="354" y="737"/>
                </a:lnTo>
                <a:lnTo>
                  <a:pt x="303" y="776"/>
                </a:lnTo>
                <a:lnTo>
                  <a:pt x="263" y="790"/>
                </a:lnTo>
                <a:lnTo>
                  <a:pt x="168" y="823"/>
                </a:lnTo>
                <a:lnTo>
                  <a:pt x="113" y="832"/>
                </a:lnTo>
                <a:lnTo>
                  <a:pt x="69" y="863"/>
                </a:lnTo>
                <a:lnTo>
                  <a:pt x="20" y="898"/>
                </a:lnTo>
                <a:lnTo>
                  <a:pt x="0" y="898"/>
                </a:lnTo>
              </a:path>
            </a:pathLst>
          </a:custGeom>
          <a:noFill/>
          <a:ln w="28575" cap="flat">
            <a:solidFill>
              <a:srgbClr val="113E6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19" name="Freeform 9">
            <a:extLst>
              <a:ext uri="{FF2B5EF4-FFF2-40B4-BE49-F238E27FC236}">
                <a16:creationId xmlns:a16="http://schemas.microsoft.com/office/drawing/2014/main" id="{F1326957-A8EE-48A9-A3B0-F90226AC3F5A}"/>
              </a:ext>
            </a:extLst>
          </p:cNvPr>
          <p:cNvSpPr>
            <a:spLocks/>
          </p:cNvSpPr>
          <p:nvPr/>
        </p:nvSpPr>
        <p:spPr bwMode="auto">
          <a:xfrm>
            <a:off x="1595642" y="1837044"/>
            <a:ext cx="4051373" cy="2810011"/>
          </a:xfrm>
          <a:custGeom>
            <a:avLst/>
            <a:gdLst>
              <a:gd name="T0" fmla="*/ 0 w 2495"/>
              <a:gd name="T1" fmla="*/ 0 h 1278"/>
              <a:gd name="T2" fmla="*/ 0 w 2495"/>
              <a:gd name="T3" fmla="*/ 1278 h 1278"/>
              <a:gd name="T4" fmla="*/ 2495 w 2495"/>
              <a:gd name="T5" fmla="*/ 1278 h 1278"/>
            </a:gdLst>
            <a:ahLst/>
            <a:cxnLst>
              <a:cxn ang="0">
                <a:pos x="T0" y="T1"/>
              </a:cxn>
              <a:cxn ang="0">
                <a:pos x="T2" y="T3"/>
              </a:cxn>
              <a:cxn ang="0">
                <a:pos x="T4" y="T5"/>
              </a:cxn>
            </a:cxnLst>
            <a:rect l="0" t="0" r="r" b="b"/>
            <a:pathLst>
              <a:path w="2495" h="1278">
                <a:moveTo>
                  <a:pt x="0" y="0"/>
                </a:moveTo>
                <a:lnTo>
                  <a:pt x="0" y="1278"/>
                </a:lnTo>
                <a:lnTo>
                  <a:pt x="2495" y="1278"/>
                </a:lnTo>
              </a:path>
            </a:pathLst>
          </a:custGeom>
          <a:noFill/>
          <a:ln w="11113" cap="flat">
            <a:solidFill>
              <a:srgbClr val="231F2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0" name="Line 10">
            <a:extLst>
              <a:ext uri="{FF2B5EF4-FFF2-40B4-BE49-F238E27FC236}">
                <a16:creationId xmlns:a16="http://schemas.microsoft.com/office/drawing/2014/main" id="{FECE768B-43E0-426E-BD9B-0E24547D983F}"/>
              </a:ext>
            </a:extLst>
          </p:cNvPr>
          <p:cNvSpPr>
            <a:spLocks noChangeShapeType="1"/>
          </p:cNvSpPr>
          <p:nvPr/>
        </p:nvSpPr>
        <p:spPr bwMode="auto">
          <a:xfrm flipH="1">
            <a:off x="1548552" y="4647055"/>
            <a:ext cx="4384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1" name="Line 11">
            <a:extLst>
              <a:ext uri="{FF2B5EF4-FFF2-40B4-BE49-F238E27FC236}">
                <a16:creationId xmlns:a16="http://schemas.microsoft.com/office/drawing/2014/main" id="{22127288-70DC-48FE-AE19-067716F0EC9F}"/>
              </a:ext>
            </a:extLst>
          </p:cNvPr>
          <p:cNvSpPr>
            <a:spLocks noChangeShapeType="1"/>
          </p:cNvSpPr>
          <p:nvPr/>
        </p:nvSpPr>
        <p:spPr bwMode="auto">
          <a:xfrm flipH="1">
            <a:off x="1548552" y="3727974"/>
            <a:ext cx="4384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2" name="Line 12">
            <a:extLst>
              <a:ext uri="{FF2B5EF4-FFF2-40B4-BE49-F238E27FC236}">
                <a16:creationId xmlns:a16="http://schemas.microsoft.com/office/drawing/2014/main" id="{E826990C-CC81-4C3C-9690-5A7C14DD644D}"/>
              </a:ext>
            </a:extLst>
          </p:cNvPr>
          <p:cNvSpPr>
            <a:spLocks noChangeShapeType="1"/>
          </p:cNvSpPr>
          <p:nvPr/>
        </p:nvSpPr>
        <p:spPr bwMode="auto">
          <a:xfrm flipH="1">
            <a:off x="1548552" y="2808894"/>
            <a:ext cx="4384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3" name="Line 13">
            <a:extLst>
              <a:ext uri="{FF2B5EF4-FFF2-40B4-BE49-F238E27FC236}">
                <a16:creationId xmlns:a16="http://schemas.microsoft.com/office/drawing/2014/main" id="{49F21A18-233F-4B48-A9F7-75E16849A9E2}"/>
              </a:ext>
            </a:extLst>
          </p:cNvPr>
          <p:cNvSpPr>
            <a:spLocks noChangeShapeType="1"/>
          </p:cNvSpPr>
          <p:nvPr/>
        </p:nvSpPr>
        <p:spPr bwMode="auto">
          <a:xfrm flipH="1">
            <a:off x="1548552" y="1885416"/>
            <a:ext cx="43843" cy="0"/>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24" name="Rectangle 14">
            <a:extLst>
              <a:ext uri="{FF2B5EF4-FFF2-40B4-BE49-F238E27FC236}">
                <a16:creationId xmlns:a16="http://schemas.microsoft.com/office/drawing/2014/main" id="{BC31097A-BF4D-471D-BA4A-2CDBC37B36A8}"/>
              </a:ext>
            </a:extLst>
          </p:cNvPr>
          <p:cNvSpPr>
            <a:spLocks noChangeArrowheads="1"/>
          </p:cNvSpPr>
          <p:nvPr/>
        </p:nvSpPr>
        <p:spPr bwMode="auto">
          <a:xfrm rot="16200000">
            <a:off x="435330" y="3149716"/>
            <a:ext cx="136415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200" b="1" i="0" u="none" strike="noStrike" cap="none" normalizeH="0" baseline="0" dirty="0">
                <a:ln>
                  <a:noFill/>
                </a:ln>
                <a:solidFill>
                  <a:srgbClr val="231F20"/>
                </a:solidFill>
                <a:effectLst/>
                <a:latin typeface="Century Gothic" panose="020B0502020202020204" pitchFamily="34" charset="0"/>
              </a:rPr>
              <a:t>3-year KM Rate, %</a:t>
            </a:r>
            <a:endParaRPr kumimoji="0" lang="en-US" altLang="en-US" sz="1200" b="0" i="0" u="none" strike="noStrike" cap="none" normalizeH="0" baseline="0" dirty="0">
              <a:ln>
                <a:noFill/>
              </a:ln>
              <a:solidFill>
                <a:schemeClr val="tx1"/>
              </a:solidFill>
              <a:effectLst/>
              <a:latin typeface="Century Gothic" panose="020B0502020202020204" pitchFamily="34" charset="0"/>
            </a:endParaRPr>
          </a:p>
        </p:txBody>
      </p:sp>
      <p:grpSp>
        <p:nvGrpSpPr>
          <p:cNvPr id="10" name="Group 9">
            <a:extLst>
              <a:ext uri="{FF2B5EF4-FFF2-40B4-BE49-F238E27FC236}">
                <a16:creationId xmlns:a16="http://schemas.microsoft.com/office/drawing/2014/main" id="{F1F9AE57-D31A-8824-D599-3DC73A1B6B92}"/>
              </a:ext>
            </a:extLst>
          </p:cNvPr>
          <p:cNvGrpSpPr/>
          <p:nvPr/>
        </p:nvGrpSpPr>
        <p:grpSpPr>
          <a:xfrm>
            <a:off x="1333001" y="1798187"/>
            <a:ext cx="157094" cy="2937758"/>
            <a:chOff x="1333001" y="1798187"/>
            <a:chExt cx="157094" cy="2937758"/>
          </a:xfrm>
        </p:grpSpPr>
        <p:sp>
          <p:nvSpPr>
            <p:cNvPr id="25" name="Rectangle 15">
              <a:extLst>
                <a:ext uri="{FF2B5EF4-FFF2-40B4-BE49-F238E27FC236}">
                  <a16:creationId xmlns:a16="http://schemas.microsoft.com/office/drawing/2014/main" id="{5465E6BD-CC02-4122-8FF8-EB3F518B0F35}"/>
                </a:ext>
              </a:extLst>
            </p:cNvPr>
            <p:cNvSpPr>
              <a:spLocks noChangeArrowheads="1"/>
            </p:cNvSpPr>
            <p:nvPr/>
          </p:nvSpPr>
          <p:spPr bwMode="auto">
            <a:xfrm>
              <a:off x="1411548" y="4566668"/>
              <a:ext cx="7854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26" name="Rectangle 16">
              <a:extLst>
                <a:ext uri="{FF2B5EF4-FFF2-40B4-BE49-F238E27FC236}">
                  <a16:creationId xmlns:a16="http://schemas.microsoft.com/office/drawing/2014/main" id="{2C8A08C7-7FE2-41B7-9CB3-C3B090295A68}"/>
                </a:ext>
              </a:extLst>
            </p:cNvPr>
            <p:cNvSpPr>
              <a:spLocks noChangeArrowheads="1"/>
            </p:cNvSpPr>
            <p:nvPr/>
          </p:nvSpPr>
          <p:spPr bwMode="auto">
            <a:xfrm>
              <a:off x="1411548" y="3643841"/>
              <a:ext cx="7854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27" name="Rectangle 17">
              <a:extLst>
                <a:ext uri="{FF2B5EF4-FFF2-40B4-BE49-F238E27FC236}">
                  <a16:creationId xmlns:a16="http://schemas.microsoft.com/office/drawing/2014/main" id="{BA99084F-D357-4FDA-9528-B24367889A8F}"/>
                </a:ext>
              </a:extLst>
            </p:cNvPr>
            <p:cNvSpPr>
              <a:spLocks noChangeArrowheads="1"/>
            </p:cNvSpPr>
            <p:nvPr/>
          </p:nvSpPr>
          <p:spPr bwMode="auto">
            <a:xfrm>
              <a:off x="1333001" y="2721014"/>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28" name="Rectangle 18">
              <a:extLst>
                <a:ext uri="{FF2B5EF4-FFF2-40B4-BE49-F238E27FC236}">
                  <a16:creationId xmlns:a16="http://schemas.microsoft.com/office/drawing/2014/main" id="{8058B1AA-5D69-4408-BBF3-FA2790157248}"/>
                </a:ext>
              </a:extLst>
            </p:cNvPr>
            <p:cNvSpPr>
              <a:spLocks noChangeArrowheads="1"/>
            </p:cNvSpPr>
            <p:nvPr/>
          </p:nvSpPr>
          <p:spPr bwMode="auto">
            <a:xfrm>
              <a:off x="1333001" y="1798187"/>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grpSp>
      <p:sp>
        <p:nvSpPr>
          <p:cNvPr id="30" name="Line 20">
            <a:extLst>
              <a:ext uri="{FF2B5EF4-FFF2-40B4-BE49-F238E27FC236}">
                <a16:creationId xmlns:a16="http://schemas.microsoft.com/office/drawing/2014/main" id="{29669C4C-02B6-45AE-8B3F-48BDCE2900FD}"/>
              </a:ext>
            </a:extLst>
          </p:cNvPr>
          <p:cNvSpPr>
            <a:spLocks noChangeShapeType="1"/>
          </p:cNvSpPr>
          <p:nvPr/>
        </p:nvSpPr>
        <p:spPr bwMode="auto">
          <a:xfrm>
            <a:off x="1595642" y="4651452"/>
            <a:ext cx="0" cy="68161"/>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1" name="Line 21">
            <a:extLst>
              <a:ext uri="{FF2B5EF4-FFF2-40B4-BE49-F238E27FC236}">
                <a16:creationId xmlns:a16="http://schemas.microsoft.com/office/drawing/2014/main" id="{04E12EF1-F4A1-47EC-91F1-5006087C8FB2}"/>
              </a:ext>
            </a:extLst>
          </p:cNvPr>
          <p:cNvSpPr>
            <a:spLocks noChangeShapeType="1"/>
          </p:cNvSpPr>
          <p:nvPr/>
        </p:nvSpPr>
        <p:spPr bwMode="auto">
          <a:xfrm>
            <a:off x="2269518" y="4651452"/>
            <a:ext cx="0" cy="68161"/>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2" name="Line 22">
            <a:extLst>
              <a:ext uri="{FF2B5EF4-FFF2-40B4-BE49-F238E27FC236}">
                <a16:creationId xmlns:a16="http://schemas.microsoft.com/office/drawing/2014/main" id="{E9CDAE2B-7414-4EEC-B775-A7861F617D98}"/>
              </a:ext>
            </a:extLst>
          </p:cNvPr>
          <p:cNvSpPr>
            <a:spLocks noChangeShapeType="1"/>
          </p:cNvSpPr>
          <p:nvPr/>
        </p:nvSpPr>
        <p:spPr bwMode="auto">
          <a:xfrm>
            <a:off x="2945017" y="4651452"/>
            <a:ext cx="0" cy="68161"/>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3" name="Line 23">
            <a:extLst>
              <a:ext uri="{FF2B5EF4-FFF2-40B4-BE49-F238E27FC236}">
                <a16:creationId xmlns:a16="http://schemas.microsoft.com/office/drawing/2014/main" id="{1B58816E-1740-4B89-9D60-80CD48009C8E}"/>
              </a:ext>
            </a:extLst>
          </p:cNvPr>
          <p:cNvSpPr>
            <a:spLocks noChangeShapeType="1"/>
          </p:cNvSpPr>
          <p:nvPr/>
        </p:nvSpPr>
        <p:spPr bwMode="auto">
          <a:xfrm>
            <a:off x="3618893" y="4651452"/>
            <a:ext cx="0" cy="68161"/>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4" name="Line 24">
            <a:extLst>
              <a:ext uri="{FF2B5EF4-FFF2-40B4-BE49-F238E27FC236}">
                <a16:creationId xmlns:a16="http://schemas.microsoft.com/office/drawing/2014/main" id="{2EFF9EA9-1FC0-44AE-954D-9DCF08416447}"/>
              </a:ext>
            </a:extLst>
          </p:cNvPr>
          <p:cNvSpPr>
            <a:spLocks noChangeShapeType="1"/>
          </p:cNvSpPr>
          <p:nvPr/>
        </p:nvSpPr>
        <p:spPr bwMode="auto">
          <a:xfrm>
            <a:off x="4294393" y="4651452"/>
            <a:ext cx="0" cy="68161"/>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5" name="Line 25">
            <a:extLst>
              <a:ext uri="{FF2B5EF4-FFF2-40B4-BE49-F238E27FC236}">
                <a16:creationId xmlns:a16="http://schemas.microsoft.com/office/drawing/2014/main" id="{86D0C6B5-1D77-49B0-A362-20664EF829C2}"/>
              </a:ext>
            </a:extLst>
          </p:cNvPr>
          <p:cNvSpPr>
            <a:spLocks noChangeShapeType="1"/>
          </p:cNvSpPr>
          <p:nvPr/>
        </p:nvSpPr>
        <p:spPr bwMode="auto">
          <a:xfrm>
            <a:off x="4969892" y="4651452"/>
            <a:ext cx="0" cy="68161"/>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6" name="Line 26">
            <a:extLst>
              <a:ext uri="{FF2B5EF4-FFF2-40B4-BE49-F238E27FC236}">
                <a16:creationId xmlns:a16="http://schemas.microsoft.com/office/drawing/2014/main" id="{F9C68B97-7C70-49EC-9F43-EF4BFC192AD4}"/>
              </a:ext>
            </a:extLst>
          </p:cNvPr>
          <p:cNvSpPr>
            <a:spLocks noChangeShapeType="1"/>
          </p:cNvSpPr>
          <p:nvPr/>
        </p:nvSpPr>
        <p:spPr bwMode="auto">
          <a:xfrm>
            <a:off x="5643768" y="4651452"/>
            <a:ext cx="0" cy="68161"/>
          </a:xfrm>
          <a:prstGeom prst="line">
            <a:avLst/>
          </a:prstGeom>
          <a:noFill/>
          <a:ln w="11113"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8" name="Rectangle 28">
            <a:extLst>
              <a:ext uri="{FF2B5EF4-FFF2-40B4-BE49-F238E27FC236}">
                <a16:creationId xmlns:a16="http://schemas.microsoft.com/office/drawing/2014/main" id="{7A1C8478-7578-4418-95C2-0FBAD1E43D6A}"/>
              </a:ext>
            </a:extLst>
          </p:cNvPr>
          <p:cNvSpPr>
            <a:spLocks noChangeArrowheads="1"/>
          </p:cNvSpPr>
          <p:nvPr/>
        </p:nvSpPr>
        <p:spPr bwMode="auto">
          <a:xfrm>
            <a:off x="3650846" y="1578834"/>
            <a:ext cx="764808" cy="255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200" b="1" i="0" u="none" strike="noStrike" cap="none" normalizeH="0" baseline="0" dirty="0">
                <a:ln>
                  <a:noFill/>
                </a:ln>
                <a:effectLst/>
                <a:latin typeface="Century Gothic" panose="020B0502020202020204" pitchFamily="34" charset="0"/>
              </a:rPr>
              <a:t>Recent MI</a:t>
            </a:r>
            <a:endParaRPr kumimoji="0" lang="en-US" altLang="en-US" sz="1200" b="0" i="0" u="none" strike="noStrike" cap="none" normalizeH="0" baseline="0" dirty="0">
              <a:ln>
                <a:noFill/>
              </a:ln>
              <a:effectLst/>
              <a:latin typeface="Century Gothic" panose="020B0502020202020204" pitchFamily="34" charset="0"/>
            </a:endParaRPr>
          </a:p>
        </p:txBody>
      </p:sp>
      <p:sp>
        <p:nvSpPr>
          <p:cNvPr id="39" name="Rectangle 29">
            <a:extLst>
              <a:ext uri="{FF2B5EF4-FFF2-40B4-BE49-F238E27FC236}">
                <a16:creationId xmlns:a16="http://schemas.microsoft.com/office/drawing/2014/main" id="{3CAD7124-B3A2-4C4C-817B-8ED986035F3B}"/>
              </a:ext>
            </a:extLst>
          </p:cNvPr>
          <p:cNvSpPr>
            <a:spLocks noChangeArrowheads="1"/>
          </p:cNvSpPr>
          <p:nvPr/>
        </p:nvSpPr>
        <p:spPr bwMode="auto">
          <a:xfrm>
            <a:off x="5005616" y="4079776"/>
            <a:ext cx="620290"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1" u="none" strike="noStrike" cap="none" normalizeH="0" baseline="0" dirty="0">
                <a:ln>
                  <a:noFill/>
                </a:ln>
                <a:effectLst/>
                <a:latin typeface="Century Gothic" panose="020B0502020202020204" pitchFamily="34" charset="0"/>
              </a:rPr>
              <a:t>P</a:t>
            </a:r>
            <a:r>
              <a:rPr kumimoji="0" lang="en-US" altLang="en-US" sz="1100" b="0" i="0" u="none" strike="noStrike" cap="none" normalizeH="0" baseline="0" dirty="0">
                <a:ln>
                  <a:noFill/>
                </a:ln>
                <a:effectLst/>
                <a:latin typeface="Century Gothic" panose="020B0502020202020204" pitchFamily="34" charset="0"/>
              </a:rPr>
              <a:t> = 0.003</a:t>
            </a:r>
          </a:p>
        </p:txBody>
      </p:sp>
      <p:sp>
        <p:nvSpPr>
          <p:cNvPr id="40" name="Rectangle 30">
            <a:extLst>
              <a:ext uri="{FF2B5EF4-FFF2-40B4-BE49-F238E27FC236}">
                <a16:creationId xmlns:a16="http://schemas.microsoft.com/office/drawing/2014/main" id="{648138C0-80C3-445E-9B64-453D21ADDA41}"/>
              </a:ext>
            </a:extLst>
          </p:cNvPr>
          <p:cNvSpPr>
            <a:spLocks noChangeArrowheads="1"/>
          </p:cNvSpPr>
          <p:nvPr/>
        </p:nvSpPr>
        <p:spPr bwMode="auto">
          <a:xfrm>
            <a:off x="4965021" y="2465888"/>
            <a:ext cx="594310"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i="0" u="none" strike="noStrike" cap="none" normalizeH="0" baseline="0" dirty="0">
                <a:ln>
                  <a:noFill/>
                </a:ln>
                <a:effectLst/>
                <a:latin typeface="Century Gothic" panose="020B0502020202020204" pitchFamily="34" charset="0"/>
              </a:rPr>
              <a:t>Placebo</a:t>
            </a:r>
          </a:p>
        </p:txBody>
      </p:sp>
      <p:sp>
        <p:nvSpPr>
          <p:cNvPr id="41" name="Rectangle 31">
            <a:extLst>
              <a:ext uri="{FF2B5EF4-FFF2-40B4-BE49-F238E27FC236}">
                <a16:creationId xmlns:a16="http://schemas.microsoft.com/office/drawing/2014/main" id="{657E5EE8-0D4D-4916-BE1A-38F0F602EF94}"/>
              </a:ext>
            </a:extLst>
          </p:cNvPr>
          <p:cNvSpPr>
            <a:spLocks noChangeArrowheads="1"/>
          </p:cNvSpPr>
          <p:nvPr/>
        </p:nvSpPr>
        <p:spPr bwMode="auto">
          <a:xfrm>
            <a:off x="4976387" y="3402559"/>
            <a:ext cx="889841"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i="0" u="none" strike="noStrike" cap="none" normalizeH="0" baseline="0" dirty="0">
                <a:ln>
                  <a:noFill/>
                </a:ln>
                <a:effectLst/>
                <a:latin typeface="Century Gothic" panose="020B0502020202020204" pitchFamily="34" charset="0"/>
              </a:rPr>
              <a:t>Evolocumab</a:t>
            </a:r>
          </a:p>
        </p:txBody>
      </p:sp>
      <p:sp>
        <p:nvSpPr>
          <p:cNvPr id="42" name="Rectangle 32">
            <a:extLst>
              <a:ext uri="{FF2B5EF4-FFF2-40B4-BE49-F238E27FC236}">
                <a16:creationId xmlns:a16="http://schemas.microsoft.com/office/drawing/2014/main" id="{BB06896D-1C79-44F6-8D77-375B7E003674}"/>
              </a:ext>
            </a:extLst>
          </p:cNvPr>
          <p:cNvSpPr>
            <a:spLocks noChangeArrowheads="1"/>
          </p:cNvSpPr>
          <p:nvPr/>
        </p:nvSpPr>
        <p:spPr bwMode="auto">
          <a:xfrm>
            <a:off x="1569661" y="4754794"/>
            <a:ext cx="79566"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3" name="Rectangle 33">
            <a:extLst>
              <a:ext uri="{FF2B5EF4-FFF2-40B4-BE49-F238E27FC236}">
                <a16:creationId xmlns:a16="http://schemas.microsoft.com/office/drawing/2014/main" id="{4A8E8DD1-A876-4C9C-AE50-E5C40EFA5B4F}"/>
              </a:ext>
            </a:extLst>
          </p:cNvPr>
          <p:cNvSpPr>
            <a:spLocks noChangeArrowheads="1"/>
          </p:cNvSpPr>
          <p:nvPr/>
        </p:nvSpPr>
        <p:spPr bwMode="auto">
          <a:xfrm>
            <a:off x="2144485" y="4754794"/>
            <a:ext cx="240322"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180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4" name="Rectangle 34">
            <a:extLst>
              <a:ext uri="{FF2B5EF4-FFF2-40B4-BE49-F238E27FC236}">
                <a16:creationId xmlns:a16="http://schemas.microsoft.com/office/drawing/2014/main" id="{8D8BDA60-3816-4A0E-AC52-7E52932736D2}"/>
              </a:ext>
            </a:extLst>
          </p:cNvPr>
          <p:cNvSpPr>
            <a:spLocks noChangeArrowheads="1"/>
          </p:cNvSpPr>
          <p:nvPr/>
        </p:nvSpPr>
        <p:spPr bwMode="auto">
          <a:xfrm>
            <a:off x="2808618" y="4754794"/>
            <a:ext cx="240322"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360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5" name="Rectangle 35">
            <a:extLst>
              <a:ext uri="{FF2B5EF4-FFF2-40B4-BE49-F238E27FC236}">
                <a16:creationId xmlns:a16="http://schemas.microsoft.com/office/drawing/2014/main" id="{675BBBB1-3959-4193-9A47-B9B2A19C61C3}"/>
              </a:ext>
            </a:extLst>
          </p:cNvPr>
          <p:cNvSpPr>
            <a:spLocks noChangeArrowheads="1"/>
          </p:cNvSpPr>
          <p:nvPr/>
        </p:nvSpPr>
        <p:spPr bwMode="auto">
          <a:xfrm>
            <a:off x="3487366" y="4754794"/>
            <a:ext cx="240322"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540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6" name="Rectangle 36">
            <a:extLst>
              <a:ext uri="{FF2B5EF4-FFF2-40B4-BE49-F238E27FC236}">
                <a16:creationId xmlns:a16="http://schemas.microsoft.com/office/drawing/2014/main" id="{7487542E-CFBB-4869-856B-2173E3248E71}"/>
              </a:ext>
            </a:extLst>
          </p:cNvPr>
          <p:cNvSpPr>
            <a:spLocks noChangeArrowheads="1"/>
          </p:cNvSpPr>
          <p:nvPr/>
        </p:nvSpPr>
        <p:spPr bwMode="auto">
          <a:xfrm>
            <a:off x="4164489" y="4754794"/>
            <a:ext cx="240322"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720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7" name="Rectangle 37">
            <a:extLst>
              <a:ext uri="{FF2B5EF4-FFF2-40B4-BE49-F238E27FC236}">
                <a16:creationId xmlns:a16="http://schemas.microsoft.com/office/drawing/2014/main" id="{C1DD3CE0-411B-4DC0-A687-68F6AA4D5799}"/>
              </a:ext>
            </a:extLst>
          </p:cNvPr>
          <p:cNvSpPr>
            <a:spLocks noChangeArrowheads="1"/>
          </p:cNvSpPr>
          <p:nvPr/>
        </p:nvSpPr>
        <p:spPr bwMode="auto">
          <a:xfrm>
            <a:off x="4839988" y="4754794"/>
            <a:ext cx="240322"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900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8" name="Rectangle 38">
            <a:extLst>
              <a:ext uri="{FF2B5EF4-FFF2-40B4-BE49-F238E27FC236}">
                <a16:creationId xmlns:a16="http://schemas.microsoft.com/office/drawing/2014/main" id="{D46733B3-F5C4-4EFE-9F93-E8A6138E3CA0}"/>
              </a:ext>
            </a:extLst>
          </p:cNvPr>
          <p:cNvSpPr>
            <a:spLocks noChangeArrowheads="1"/>
          </p:cNvSpPr>
          <p:nvPr/>
        </p:nvSpPr>
        <p:spPr bwMode="auto">
          <a:xfrm>
            <a:off x="5474893" y="4754794"/>
            <a:ext cx="321512"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1080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49" name="Rectangle 39">
            <a:extLst>
              <a:ext uri="{FF2B5EF4-FFF2-40B4-BE49-F238E27FC236}">
                <a16:creationId xmlns:a16="http://schemas.microsoft.com/office/drawing/2014/main" id="{45CA5220-1ED4-4585-A54E-91752E839172}"/>
              </a:ext>
            </a:extLst>
          </p:cNvPr>
          <p:cNvSpPr>
            <a:spLocks noChangeArrowheads="1"/>
          </p:cNvSpPr>
          <p:nvPr/>
        </p:nvSpPr>
        <p:spPr bwMode="auto">
          <a:xfrm>
            <a:off x="1451124" y="5513365"/>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2,890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0" name="Rectangle 40">
            <a:extLst>
              <a:ext uri="{FF2B5EF4-FFF2-40B4-BE49-F238E27FC236}">
                <a16:creationId xmlns:a16="http://schemas.microsoft.com/office/drawing/2014/main" id="{D09E46FD-A08E-4F0C-B49B-A7FD0EF768D4}"/>
              </a:ext>
            </a:extLst>
          </p:cNvPr>
          <p:cNvSpPr>
            <a:spLocks noChangeArrowheads="1"/>
          </p:cNvSpPr>
          <p:nvPr/>
        </p:nvSpPr>
        <p:spPr bwMode="auto">
          <a:xfrm>
            <a:off x="1451124" y="5746433"/>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2,821</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1" name="Rectangle 41">
            <a:extLst>
              <a:ext uri="{FF2B5EF4-FFF2-40B4-BE49-F238E27FC236}">
                <a16:creationId xmlns:a16="http://schemas.microsoft.com/office/drawing/2014/main" id="{529EDF87-503F-43A8-91AA-F7E2377E43C8}"/>
              </a:ext>
            </a:extLst>
          </p:cNvPr>
          <p:cNvSpPr>
            <a:spLocks noChangeArrowheads="1"/>
          </p:cNvSpPr>
          <p:nvPr/>
        </p:nvSpPr>
        <p:spPr bwMode="auto">
          <a:xfrm>
            <a:off x="780496" y="5513365"/>
            <a:ext cx="594310"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Placebo</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2" name="Rectangle 42">
            <a:extLst>
              <a:ext uri="{FF2B5EF4-FFF2-40B4-BE49-F238E27FC236}">
                <a16:creationId xmlns:a16="http://schemas.microsoft.com/office/drawing/2014/main" id="{6186334A-DF61-436B-B638-16A5AC9CC082}"/>
              </a:ext>
            </a:extLst>
          </p:cNvPr>
          <p:cNvSpPr>
            <a:spLocks noChangeArrowheads="1"/>
          </p:cNvSpPr>
          <p:nvPr/>
        </p:nvSpPr>
        <p:spPr bwMode="auto">
          <a:xfrm>
            <a:off x="484965" y="5746433"/>
            <a:ext cx="889841"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Evolocumab</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3" name="Rectangle 43">
            <a:extLst>
              <a:ext uri="{FF2B5EF4-FFF2-40B4-BE49-F238E27FC236}">
                <a16:creationId xmlns:a16="http://schemas.microsoft.com/office/drawing/2014/main" id="{20044FDC-ECA3-4C4B-9AC1-74A7B68C48C1}"/>
              </a:ext>
            </a:extLst>
          </p:cNvPr>
          <p:cNvSpPr>
            <a:spLocks noChangeArrowheads="1"/>
          </p:cNvSpPr>
          <p:nvPr/>
        </p:nvSpPr>
        <p:spPr bwMode="auto">
          <a:xfrm>
            <a:off x="670078" y="5300085"/>
            <a:ext cx="704728"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No. at Risk</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4" name="Rectangle 44">
            <a:extLst>
              <a:ext uri="{FF2B5EF4-FFF2-40B4-BE49-F238E27FC236}">
                <a16:creationId xmlns:a16="http://schemas.microsoft.com/office/drawing/2014/main" id="{5053EAFC-043D-4311-98F6-0ED35F88D473}"/>
              </a:ext>
            </a:extLst>
          </p:cNvPr>
          <p:cNvSpPr>
            <a:spLocks noChangeArrowheads="1"/>
          </p:cNvSpPr>
          <p:nvPr/>
        </p:nvSpPr>
        <p:spPr bwMode="auto">
          <a:xfrm>
            <a:off x="2105514" y="5513365"/>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2,813</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5" name="Rectangle 45">
            <a:extLst>
              <a:ext uri="{FF2B5EF4-FFF2-40B4-BE49-F238E27FC236}">
                <a16:creationId xmlns:a16="http://schemas.microsoft.com/office/drawing/2014/main" id="{47ECBA44-056F-4DCC-91CD-A0CDCDC222CA}"/>
              </a:ext>
            </a:extLst>
          </p:cNvPr>
          <p:cNvSpPr>
            <a:spLocks noChangeArrowheads="1"/>
          </p:cNvSpPr>
          <p:nvPr/>
        </p:nvSpPr>
        <p:spPr bwMode="auto">
          <a:xfrm>
            <a:off x="2105514" y="5746433"/>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2,754</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6" name="Rectangle 46">
            <a:extLst>
              <a:ext uri="{FF2B5EF4-FFF2-40B4-BE49-F238E27FC236}">
                <a16:creationId xmlns:a16="http://schemas.microsoft.com/office/drawing/2014/main" id="{F71298A1-E340-40FB-B2BB-6666C0A0AC8A}"/>
              </a:ext>
            </a:extLst>
          </p:cNvPr>
          <p:cNvSpPr>
            <a:spLocks noChangeArrowheads="1"/>
          </p:cNvSpPr>
          <p:nvPr/>
        </p:nvSpPr>
        <p:spPr bwMode="auto">
          <a:xfrm>
            <a:off x="2769647" y="5513365"/>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2,732</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7" name="Rectangle 47">
            <a:extLst>
              <a:ext uri="{FF2B5EF4-FFF2-40B4-BE49-F238E27FC236}">
                <a16:creationId xmlns:a16="http://schemas.microsoft.com/office/drawing/2014/main" id="{BBEA1436-B0DF-4FEB-9E01-5C68C399FD97}"/>
              </a:ext>
            </a:extLst>
          </p:cNvPr>
          <p:cNvSpPr>
            <a:spLocks noChangeArrowheads="1"/>
          </p:cNvSpPr>
          <p:nvPr/>
        </p:nvSpPr>
        <p:spPr bwMode="auto">
          <a:xfrm>
            <a:off x="2769647" y="5746433"/>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2,697</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8" name="Rectangle 48">
            <a:extLst>
              <a:ext uri="{FF2B5EF4-FFF2-40B4-BE49-F238E27FC236}">
                <a16:creationId xmlns:a16="http://schemas.microsoft.com/office/drawing/2014/main" id="{799B75FB-8B30-483C-8B4A-F4B876798458}"/>
              </a:ext>
            </a:extLst>
          </p:cNvPr>
          <p:cNvSpPr>
            <a:spLocks noChangeArrowheads="1"/>
          </p:cNvSpPr>
          <p:nvPr/>
        </p:nvSpPr>
        <p:spPr bwMode="auto">
          <a:xfrm>
            <a:off x="3446771" y="5513365"/>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2,586</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59" name="Rectangle 49">
            <a:extLst>
              <a:ext uri="{FF2B5EF4-FFF2-40B4-BE49-F238E27FC236}">
                <a16:creationId xmlns:a16="http://schemas.microsoft.com/office/drawing/2014/main" id="{9151353C-6640-48B6-8D9E-7FC41713B849}"/>
              </a:ext>
            </a:extLst>
          </p:cNvPr>
          <p:cNvSpPr>
            <a:spLocks noChangeArrowheads="1"/>
          </p:cNvSpPr>
          <p:nvPr/>
        </p:nvSpPr>
        <p:spPr bwMode="auto">
          <a:xfrm>
            <a:off x="3446771" y="5746433"/>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2,582</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0" name="Rectangle 50">
            <a:extLst>
              <a:ext uri="{FF2B5EF4-FFF2-40B4-BE49-F238E27FC236}">
                <a16:creationId xmlns:a16="http://schemas.microsoft.com/office/drawing/2014/main" id="{D0B7D9C8-0F50-45F1-93B0-B395A8C95453}"/>
              </a:ext>
            </a:extLst>
          </p:cNvPr>
          <p:cNvSpPr>
            <a:spLocks noChangeArrowheads="1"/>
          </p:cNvSpPr>
          <p:nvPr/>
        </p:nvSpPr>
        <p:spPr bwMode="auto">
          <a:xfrm>
            <a:off x="4122270" y="5513365"/>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1,823</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1" name="Rectangle 51">
            <a:extLst>
              <a:ext uri="{FF2B5EF4-FFF2-40B4-BE49-F238E27FC236}">
                <a16:creationId xmlns:a16="http://schemas.microsoft.com/office/drawing/2014/main" id="{860FDD79-5B19-4A8F-B742-152E5DBA9BDE}"/>
              </a:ext>
            </a:extLst>
          </p:cNvPr>
          <p:cNvSpPr>
            <a:spLocks noChangeArrowheads="1"/>
          </p:cNvSpPr>
          <p:nvPr/>
        </p:nvSpPr>
        <p:spPr bwMode="auto">
          <a:xfrm>
            <a:off x="4122270" y="5746433"/>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1,793</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2" name="Rectangle 52">
            <a:extLst>
              <a:ext uri="{FF2B5EF4-FFF2-40B4-BE49-F238E27FC236}">
                <a16:creationId xmlns:a16="http://schemas.microsoft.com/office/drawing/2014/main" id="{3A1A540E-07D0-43B7-8060-F47358621A6A}"/>
              </a:ext>
            </a:extLst>
          </p:cNvPr>
          <p:cNvSpPr>
            <a:spLocks noChangeArrowheads="1"/>
          </p:cNvSpPr>
          <p:nvPr/>
        </p:nvSpPr>
        <p:spPr bwMode="auto">
          <a:xfrm>
            <a:off x="4801017" y="5513365"/>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1,066</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3" name="Rectangle 53">
            <a:extLst>
              <a:ext uri="{FF2B5EF4-FFF2-40B4-BE49-F238E27FC236}">
                <a16:creationId xmlns:a16="http://schemas.microsoft.com/office/drawing/2014/main" id="{FA028DD3-4E93-436F-89E5-0793BA612A51}"/>
              </a:ext>
            </a:extLst>
          </p:cNvPr>
          <p:cNvSpPr>
            <a:spLocks noChangeArrowheads="1"/>
          </p:cNvSpPr>
          <p:nvPr/>
        </p:nvSpPr>
        <p:spPr bwMode="auto">
          <a:xfrm>
            <a:off x="4801017" y="5746433"/>
            <a:ext cx="36048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1,045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4" name="Rectangle 54">
            <a:extLst>
              <a:ext uri="{FF2B5EF4-FFF2-40B4-BE49-F238E27FC236}">
                <a16:creationId xmlns:a16="http://schemas.microsoft.com/office/drawing/2014/main" id="{4DA6F5B2-1D87-42EC-86E6-20FC506F892A}"/>
              </a:ext>
            </a:extLst>
          </p:cNvPr>
          <p:cNvSpPr>
            <a:spLocks noChangeArrowheads="1"/>
          </p:cNvSpPr>
          <p:nvPr/>
        </p:nvSpPr>
        <p:spPr bwMode="auto">
          <a:xfrm>
            <a:off x="5515488" y="5513365"/>
            <a:ext cx="240322"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330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5" name="Rectangle 55">
            <a:extLst>
              <a:ext uri="{FF2B5EF4-FFF2-40B4-BE49-F238E27FC236}">
                <a16:creationId xmlns:a16="http://schemas.microsoft.com/office/drawing/2014/main" id="{4976D78A-0D39-4588-B1BC-561CB03D5717}"/>
              </a:ext>
            </a:extLst>
          </p:cNvPr>
          <p:cNvSpPr>
            <a:spLocks noChangeArrowheads="1"/>
          </p:cNvSpPr>
          <p:nvPr/>
        </p:nvSpPr>
        <p:spPr bwMode="auto">
          <a:xfrm>
            <a:off x="5515488" y="5746433"/>
            <a:ext cx="240322"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317</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66" name="Freeform 56">
            <a:extLst>
              <a:ext uri="{FF2B5EF4-FFF2-40B4-BE49-F238E27FC236}">
                <a16:creationId xmlns:a16="http://schemas.microsoft.com/office/drawing/2014/main" id="{36888478-F4DA-4080-BF0A-F7D8D0EF61C9}"/>
              </a:ext>
            </a:extLst>
          </p:cNvPr>
          <p:cNvSpPr>
            <a:spLocks/>
          </p:cNvSpPr>
          <p:nvPr/>
        </p:nvSpPr>
        <p:spPr bwMode="auto">
          <a:xfrm>
            <a:off x="1649227" y="3233254"/>
            <a:ext cx="4065987" cy="1394012"/>
          </a:xfrm>
          <a:custGeom>
            <a:avLst/>
            <a:gdLst>
              <a:gd name="T0" fmla="*/ 2504 w 2504"/>
              <a:gd name="T1" fmla="*/ 0 h 634"/>
              <a:gd name="T2" fmla="*/ 2409 w 2504"/>
              <a:gd name="T3" fmla="*/ 0 h 634"/>
              <a:gd name="T4" fmla="*/ 2409 w 2504"/>
              <a:gd name="T5" fmla="*/ 15 h 634"/>
              <a:gd name="T6" fmla="*/ 2358 w 2504"/>
              <a:gd name="T7" fmla="*/ 19 h 634"/>
              <a:gd name="T8" fmla="*/ 2323 w 2504"/>
              <a:gd name="T9" fmla="*/ 35 h 634"/>
              <a:gd name="T10" fmla="*/ 2263 w 2504"/>
              <a:gd name="T11" fmla="*/ 39 h 634"/>
              <a:gd name="T12" fmla="*/ 2237 w 2504"/>
              <a:gd name="T13" fmla="*/ 46 h 634"/>
              <a:gd name="T14" fmla="*/ 2100 w 2504"/>
              <a:gd name="T15" fmla="*/ 55 h 634"/>
              <a:gd name="T16" fmla="*/ 2027 w 2504"/>
              <a:gd name="T17" fmla="*/ 61 h 634"/>
              <a:gd name="T18" fmla="*/ 2000 w 2504"/>
              <a:gd name="T19" fmla="*/ 70 h 634"/>
              <a:gd name="T20" fmla="*/ 1936 w 2504"/>
              <a:gd name="T21" fmla="*/ 70 h 634"/>
              <a:gd name="T22" fmla="*/ 1914 w 2504"/>
              <a:gd name="T23" fmla="*/ 86 h 634"/>
              <a:gd name="T24" fmla="*/ 1885 w 2504"/>
              <a:gd name="T25" fmla="*/ 86 h 634"/>
              <a:gd name="T26" fmla="*/ 1863 w 2504"/>
              <a:gd name="T27" fmla="*/ 106 h 634"/>
              <a:gd name="T28" fmla="*/ 1804 w 2504"/>
              <a:gd name="T29" fmla="*/ 106 h 634"/>
              <a:gd name="T30" fmla="*/ 1759 w 2504"/>
              <a:gd name="T31" fmla="*/ 132 h 634"/>
              <a:gd name="T32" fmla="*/ 1689 w 2504"/>
              <a:gd name="T33" fmla="*/ 137 h 634"/>
              <a:gd name="T34" fmla="*/ 1633 w 2504"/>
              <a:gd name="T35" fmla="*/ 172 h 634"/>
              <a:gd name="T36" fmla="*/ 1603 w 2504"/>
              <a:gd name="T37" fmla="*/ 176 h 634"/>
              <a:gd name="T38" fmla="*/ 1563 w 2504"/>
              <a:gd name="T39" fmla="*/ 185 h 634"/>
              <a:gd name="T40" fmla="*/ 1492 w 2504"/>
              <a:gd name="T41" fmla="*/ 185 h 634"/>
              <a:gd name="T42" fmla="*/ 1457 w 2504"/>
              <a:gd name="T43" fmla="*/ 192 h 634"/>
              <a:gd name="T44" fmla="*/ 1426 w 2504"/>
              <a:gd name="T45" fmla="*/ 196 h 634"/>
              <a:gd name="T46" fmla="*/ 1393 w 2504"/>
              <a:gd name="T47" fmla="*/ 205 h 634"/>
              <a:gd name="T48" fmla="*/ 1362 w 2504"/>
              <a:gd name="T49" fmla="*/ 212 h 634"/>
              <a:gd name="T50" fmla="*/ 1342 w 2504"/>
              <a:gd name="T51" fmla="*/ 240 h 634"/>
              <a:gd name="T52" fmla="*/ 1260 w 2504"/>
              <a:gd name="T53" fmla="*/ 251 h 634"/>
              <a:gd name="T54" fmla="*/ 1189 w 2504"/>
              <a:gd name="T55" fmla="*/ 271 h 634"/>
              <a:gd name="T56" fmla="*/ 1149 w 2504"/>
              <a:gd name="T57" fmla="*/ 278 h 634"/>
              <a:gd name="T58" fmla="*/ 1099 w 2504"/>
              <a:gd name="T59" fmla="*/ 291 h 634"/>
              <a:gd name="T60" fmla="*/ 1008 w 2504"/>
              <a:gd name="T61" fmla="*/ 311 h 634"/>
              <a:gd name="T62" fmla="*/ 948 w 2504"/>
              <a:gd name="T63" fmla="*/ 322 h 634"/>
              <a:gd name="T64" fmla="*/ 900 w 2504"/>
              <a:gd name="T65" fmla="*/ 327 h 634"/>
              <a:gd name="T66" fmla="*/ 864 w 2504"/>
              <a:gd name="T67" fmla="*/ 333 h 634"/>
              <a:gd name="T68" fmla="*/ 771 w 2504"/>
              <a:gd name="T69" fmla="*/ 353 h 634"/>
              <a:gd name="T70" fmla="*/ 703 w 2504"/>
              <a:gd name="T71" fmla="*/ 369 h 634"/>
              <a:gd name="T72" fmla="*/ 648 w 2504"/>
              <a:gd name="T73" fmla="*/ 389 h 634"/>
              <a:gd name="T74" fmla="*/ 610 w 2504"/>
              <a:gd name="T75" fmla="*/ 393 h 634"/>
              <a:gd name="T76" fmla="*/ 506 w 2504"/>
              <a:gd name="T77" fmla="*/ 444 h 634"/>
              <a:gd name="T78" fmla="*/ 462 w 2504"/>
              <a:gd name="T79" fmla="*/ 461 h 634"/>
              <a:gd name="T80" fmla="*/ 435 w 2504"/>
              <a:gd name="T81" fmla="*/ 477 h 634"/>
              <a:gd name="T82" fmla="*/ 400 w 2504"/>
              <a:gd name="T83" fmla="*/ 484 h 634"/>
              <a:gd name="T84" fmla="*/ 321 w 2504"/>
              <a:gd name="T85" fmla="*/ 515 h 634"/>
              <a:gd name="T86" fmla="*/ 239 w 2504"/>
              <a:gd name="T87" fmla="*/ 550 h 634"/>
              <a:gd name="T88" fmla="*/ 201 w 2504"/>
              <a:gd name="T89" fmla="*/ 565 h 634"/>
              <a:gd name="T90" fmla="*/ 166 w 2504"/>
              <a:gd name="T91" fmla="*/ 572 h 634"/>
              <a:gd name="T92" fmla="*/ 144 w 2504"/>
              <a:gd name="T93" fmla="*/ 585 h 634"/>
              <a:gd name="T94" fmla="*/ 99 w 2504"/>
              <a:gd name="T95" fmla="*/ 599 h 634"/>
              <a:gd name="T96" fmla="*/ 53 w 2504"/>
              <a:gd name="T97" fmla="*/ 627 h 634"/>
              <a:gd name="T98" fmla="*/ 0 w 2504"/>
              <a:gd name="T99" fmla="*/ 634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04" h="634">
                <a:moveTo>
                  <a:pt x="2504" y="0"/>
                </a:moveTo>
                <a:lnTo>
                  <a:pt x="2409" y="0"/>
                </a:lnTo>
                <a:lnTo>
                  <a:pt x="2409" y="15"/>
                </a:lnTo>
                <a:lnTo>
                  <a:pt x="2358" y="19"/>
                </a:lnTo>
                <a:lnTo>
                  <a:pt x="2323" y="35"/>
                </a:lnTo>
                <a:lnTo>
                  <a:pt x="2263" y="39"/>
                </a:lnTo>
                <a:lnTo>
                  <a:pt x="2237" y="46"/>
                </a:lnTo>
                <a:lnTo>
                  <a:pt x="2100" y="55"/>
                </a:lnTo>
                <a:lnTo>
                  <a:pt x="2027" y="61"/>
                </a:lnTo>
                <a:lnTo>
                  <a:pt x="2000" y="70"/>
                </a:lnTo>
                <a:lnTo>
                  <a:pt x="1936" y="70"/>
                </a:lnTo>
                <a:lnTo>
                  <a:pt x="1914" y="86"/>
                </a:lnTo>
                <a:lnTo>
                  <a:pt x="1885" y="86"/>
                </a:lnTo>
                <a:lnTo>
                  <a:pt x="1863" y="106"/>
                </a:lnTo>
                <a:lnTo>
                  <a:pt x="1804" y="106"/>
                </a:lnTo>
                <a:lnTo>
                  <a:pt x="1759" y="132"/>
                </a:lnTo>
                <a:lnTo>
                  <a:pt x="1689" y="137"/>
                </a:lnTo>
                <a:lnTo>
                  <a:pt x="1633" y="172"/>
                </a:lnTo>
                <a:lnTo>
                  <a:pt x="1603" y="176"/>
                </a:lnTo>
                <a:lnTo>
                  <a:pt x="1563" y="185"/>
                </a:lnTo>
                <a:lnTo>
                  <a:pt x="1492" y="185"/>
                </a:lnTo>
                <a:lnTo>
                  <a:pt x="1457" y="192"/>
                </a:lnTo>
                <a:lnTo>
                  <a:pt x="1426" y="196"/>
                </a:lnTo>
                <a:lnTo>
                  <a:pt x="1393" y="205"/>
                </a:lnTo>
                <a:lnTo>
                  <a:pt x="1362" y="212"/>
                </a:lnTo>
                <a:lnTo>
                  <a:pt x="1342" y="240"/>
                </a:lnTo>
                <a:lnTo>
                  <a:pt x="1260" y="251"/>
                </a:lnTo>
                <a:lnTo>
                  <a:pt x="1189" y="271"/>
                </a:lnTo>
                <a:lnTo>
                  <a:pt x="1149" y="278"/>
                </a:lnTo>
                <a:lnTo>
                  <a:pt x="1099" y="291"/>
                </a:lnTo>
                <a:lnTo>
                  <a:pt x="1008" y="311"/>
                </a:lnTo>
                <a:lnTo>
                  <a:pt x="948" y="322"/>
                </a:lnTo>
                <a:lnTo>
                  <a:pt x="900" y="327"/>
                </a:lnTo>
                <a:lnTo>
                  <a:pt x="864" y="333"/>
                </a:lnTo>
                <a:lnTo>
                  <a:pt x="771" y="353"/>
                </a:lnTo>
                <a:lnTo>
                  <a:pt x="703" y="369"/>
                </a:lnTo>
                <a:lnTo>
                  <a:pt x="648" y="389"/>
                </a:lnTo>
                <a:lnTo>
                  <a:pt x="610" y="393"/>
                </a:lnTo>
                <a:lnTo>
                  <a:pt x="506" y="444"/>
                </a:lnTo>
                <a:lnTo>
                  <a:pt x="462" y="461"/>
                </a:lnTo>
                <a:lnTo>
                  <a:pt x="435" y="477"/>
                </a:lnTo>
                <a:lnTo>
                  <a:pt x="400" y="484"/>
                </a:lnTo>
                <a:lnTo>
                  <a:pt x="321" y="515"/>
                </a:lnTo>
                <a:lnTo>
                  <a:pt x="239" y="550"/>
                </a:lnTo>
                <a:lnTo>
                  <a:pt x="201" y="565"/>
                </a:lnTo>
                <a:lnTo>
                  <a:pt x="166" y="572"/>
                </a:lnTo>
                <a:lnTo>
                  <a:pt x="144" y="585"/>
                </a:lnTo>
                <a:lnTo>
                  <a:pt x="99" y="599"/>
                </a:lnTo>
                <a:lnTo>
                  <a:pt x="53" y="627"/>
                </a:lnTo>
                <a:lnTo>
                  <a:pt x="0" y="634"/>
                </a:lnTo>
              </a:path>
            </a:pathLst>
          </a:custGeom>
          <a:noFill/>
          <a:ln w="28575"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3" name="Rectangle 2">
            <a:extLst>
              <a:ext uri="{FF2B5EF4-FFF2-40B4-BE49-F238E27FC236}">
                <a16:creationId xmlns:a16="http://schemas.microsoft.com/office/drawing/2014/main" id="{49A42CAF-8F05-45A3-93EB-96053C4F8C8E}"/>
              </a:ext>
            </a:extLst>
          </p:cNvPr>
          <p:cNvSpPr/>
          <p:nvPr/>
        </p:nvSpPr>
        <p:spPr>
          <a:xfrm>
            <a:off x="1697938" y="1875260"/>
            <a:ext cx="1995786" cy="362341"/>
          </a:xfrm>
          <a:prstGeom prst="rect">
            <a:avLst/>
          </a:prstGeom>
        </p:spPr>
        <p:txBody>
          <a:bodyPr wrap="none">
            <a:spAutoFit/>
          </a:bodyPr>
          <a:lstStyle/>
          <a:p>
            <a:r>
              <a:rPr lang="en-US" sz="1100" dirty="0">
                <a:latin typeface="Century Gothic" panose="020B0502020202020204" pitchFamily="34" charset="0"/>
              </a:rPr>
              <a:t>HR: 0.75; 95% CI, 0.62-0.91</a:t>
            </a:r>
          </a:p>
        </p:txBody>
      </p:sp>
      <p:sp>
        <p:nvSpPr>
          <p:cNvPr id="4" name="Rectangle 3">
            <a:extLst>
              <a:ext uri="{FF2B5EF4-FFF2-40B4-BE49-F238E27FC236}">
                <a16:creationId xmlns:a16="http://schemas.microsoft.com/office/drawing/2014/main" id="{0A559AFF-AB3E-4FCF-A12A-CA99155BF7AF}"/>
              </a:ext>
            </a:extLst>
          </p:cNvPr>
          <p:cNvSpPr/>
          <p:nvPr/>
        </p:nvSpPr>
        <p:spPr>
          <a:xfrm>
            <a:off x="1672362" y="2124892"/>
            <a:ext cx="859507" cy="831253"/>
          </a:xfrm>
          <a:prstGeom prst="rect">
            <a:avLst/>
          </a:prstGeom>
        </p:spPr>
        <p:txBody>
          <a:bodyPr wrap="none">
            <a:spAutoFit/>
          </a:bodyPr>
          <a:lstStyle/>
          <a:p>
            <a:r>
              <a:rPr lang="en-US" sz="1100" dirty="0">
                <a:latin typeface="Century Gothic" panose="020B0502020202020204" pitchFamily="34" charset="0"/>
              </a:rPr>
              <a:t>ARR: 3.2%</a:t>
            </a:r>
          </a:p>
          <a:p>
            <a:r>
              <a:rPr lang="en-US" sz="1100" dirty="0">
                <a:latin typeface="Century Gothic" panose="020B0502020202020204" pitchFamily="34" charset="0"/>
              </a:rPr>
              <a:t>RRR: 25%</a:t>
            </a:r>
          </a:p>
          <a:p>
            <a:r>
              <a:rPr lang="en-US" sz="1100" dirty="0">
                <a:latin typeface="Century Gothic" panose="020B0502020202020204" pitchFamily="34" charset="0"/>
              </a:rPr>
              <a:t>NNT</a:t>
            </a:r>
            <a:r>
              <a:rPr lang="en-US" sz="1100" baseline="-25000" dirty="0">
                <a:latin typeface="Century Gothic" panose="020B0502020202020204" pitchFamily="34" charset="0"/>
              </a:rPr>
              <a:t>3y</a:t>
            </a:r>
            <a:r>
              <a:rPr lang="en-US" sz="1100" dirty="0">
                <a:latin typeface="Century Gothic" panose="020B0502020202020204" pitchFamily="34" charset="0"/>
              </a:rPr>
              <a:t>31</a:t>
            </a:r>
          </a:p>
        </p:txBody>
      </p:sp>
      <p:sp>
        <p:nvSpPr>
          <p:cNvPr id="68" name="Freeform 60">
            <a:extLst>
              <a:ext uri="{FF2B5EF4-FFF2-40B4-BE49-F238E27FC236}">
                <a16:creationId xmlns:a16="http://schemas.microsoft.com/office/drawing/2014/main" id="{E173FFC6-0190-413F-B916-6A07E24C2D3B}"/>
              </a:ext>
            </a:extLst>
          </p:cNvPr>
          <p:cNvSpPr>
            <a:spLocks/>
          </p:cNvSpPr>
          <p:nvPr/>
        </p:nvSpPr>
        <p:spPr bwMode="auto">
          <a:xfrm>
            <a:off x="7379753" y="1835998"/>
            <a:ext cx="4071621" cy="2810011"/>
          </a:xfrm>
          <a:custGeom>
            <a:avLst/>
            <a:gdLst>
              <a:gd name="T0" fmla="*/ 0 w 2495"/>
              <a:gd name="T1" fmla="*/ 0 h 1278"/>
              <a:gd name="T2" fmla="*/ 0 w 2495"/>
              <a:gd name="T3" fmla="*/ 1278 h 1278"/>
              <a:gd name="T4" fmla="*/ 2495 w 2495"/>
              <a:gd name="T5" fmla="*/ 1278 h 1278"/>
            </a:gdLst>
            <a:ahLst/>
            <a:cxnLst>
              <a:cxn ang="0">
                <a:pos x="T0" y="T1"/>
              </a:cxn>
              <a:cxn ang="0">
                <a:pos x="T2" y="T3"/>
              </a:cxn>
              <a:cxn ang="0">
                <a:pos x="T4" y="T5"/>
              </a:cxn>
            </a:cxnLst>
            <a:rect l="0" t="0" r="r" b="b"/>
            <a:pathLst>
              <a:path w="2495" h="1278">
                <a:moveTo>
                  <a:pt x="0" y="0"/>
                </a:moveTo>
                <a:lnTo>
                  <a:pt x="0" y="1278"/>
                </a:lnTo>
                <a:lnTo>
                  <a:pt x="2495" y="1278"/>
                </a:lnTo>
              </a:path>
            </a:pathLst>
          </a:custGeom>
          <a:noFill/>
          <a:ln w="9525" cap="flat">
            <a:solidFill>
              <a:srgbClr val="231F2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69" name="Line 61">
            <a:extLst>
              <a:ext uri="{FF2B5EF4-FFF2-40B4-BE49-F238E27FC236}">
                <a16:creationId xmlns:a16="http://schemas.microsoft.com/office/drawing/2014/main" id="{92BD82C6-EC53-4C49-B588-2F9043DF05B8}"/>
              </a:ext>
            </a:extLst>
          </p:cNvPr>
          <p:cNvSpPr>
            <a:spLocks noChangeShapeType="1"/>
          </p:cNvSpPr>
          <p:nvPr/>
        </p:nvSpPr>
        <p:spPr bwMode="auto">
          <a:xfrm flipH="1">
            <a:off x="7332428" y="4646009"/>
            <a:ext cx="44062" cy="0"/>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70" name="Line 62">
            <a:extLst>
              <a:ext uri="{FF2B5EF4-FFF2-40B4-BE49-F238E27FC236}">
                <a16:creationId xmlns:a16="http://schemas.microsoft.com/office/drawing/2014/main" id="{9250F058-F4CE-4BC8-8E53-2AC4297B9587}"/>
              </a:ext>
            </a:extLst>
          </p:cNvPr>
          <p:cNvSpPr>
            <a:spLocks noChangeShapeType="1"/>
          </p:cNvSpPr>
          <p:nvPr/>
        </p:nvSpPr>
        <p:spPr bwMode="auto">
          <a:xfrm flipH="1">
            <a:off x="7332428" y="3726928"/>
            <a:ext cx="44062" cy="0"/>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71" name="Line 63">
            <a:extLst>
              <a:ext uri="{FF2B5EF4-FFF2-40B4-BE49-F238E27FC236}">
                <a16:creationId xmlns:a16="http://schemas.microsoft.com/office/drawing/2014/main" id="{8E04CB98-4F52-4352-9270-645910B3CBEC}"/>
              </a:ext>
            </a:extLst>
          </p:cNvPr>
          <p:cNvSpPr>
            <a:spLocks noChangeShapeType="1"/>
          </p:cNvSpPr>
          <p:nvPr/>
        </p:nvSpPr>
        <p:spPr bwMode="auto">
          <a:xfrm flipH="1">
            <a:off x="7332428" y="2807848"/>
            <a:ext cx="44062" cy="0"/>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72" name="Line 64">
            <a:extLst>
              <a:ext uri="{FF2B5EF4-FFF2-40B4-BE49-F238E27FC236}">
                <a16:creationId xmlns:a16="http://schemas.microsoft.com/office/drawing/2014/main" id="{DA4A1AA4-B5D9-4681-B623-45BBCC5221B5}"/>
              </a:ext>
            </a:extLst>
          </p:cNvPr>
          <p:cNvSpPr>
            <a:spLocks noChangeShapeType="1"/>
          </p:cNvSpPr>
          <p:nvPr/>
        </p:nvSpPr>
        <p:spPr bwMode="auto">
          <a:xfrm flipH="1">
            <a:off x="7332428" y="1884370"/>
            <a:ext cx="44062" cy="0"/>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73" name="Rectangle 65">
            <a:extLst>
              <a:ext uri="{FF2B5EF4-FFF2-40B4-BE49-F238E27FC236}">
                <a16:creationId xmlns:a16="http://schemas.microsoft.com/office/drawing/2014/main" id="{119246CA-2DA2-429F-9F10-ECB35422AED9}"/>
              </a:ext>
            </a:extLst>
          </p:cNvPr>
          <p:cNvSpPr>
            <a:spLocks noChangeArrowheads="1"/>
          </p:cNvSpPr>
          <p:nvPr/>
        </p:nvSpPr>
        <p:spPr bwMode="auto">
          <a:xfrm rot="16200000">
            <a:off x="6220664" y="3149716"/>
            <a:ext cx="136415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200" b="1" i="0" u="none" strike="noStrike" cap="none" normalizeH="0" baseline="0" dirty="0">
                <a:ln>
                  <a:noFill/>
                </a:ln>
                <a:solidFill>
                  <a:srgbClr val="231F20"/>
                </a:solidFill>
                <a:effectLst/>
                <a:latin typeface="Century Gothic" panose="020B0502020202020204" pitchFamily="34" charset="0"/>
              </a:rPr>
              <a:t>3-year KM Rate, %</a:t>
            </a:r>
            <a:endParaRPr kumimoji="0" lang="en-US" altLang="en-US" sz="1200" b="0" i="0" u="none" strike="noStrike" cap="none" normalizeH="0" baseline="0" dirty="0">
              <a:ln>
                <a:noFill/>
              </a:ln>
              <a:solidFill>
                <a:schemeClr val="tx1"/>
              </a:solidFill>
              <a:effectLst/>
              <a:latin typeface="Century Gothic" panose="020B0502020202020204" pitchFamily="34" charset="0"/>
            </a:endParaRPr>
          </a:p>
        </p:txBody>
      </p:sp>
      <p:sp>
        <p:nvSpPr>
          <p:cNvPr id="79" name="Line 71">
            <a:extLst>
              <a:ext uri="{FF2B5EF4-FFF2-40B4-BE49-F238E27FC236}">
                <a16:creationId xmlns:a16="http://schemas.microsoft.com/office/drawing/2014/main" id="{6AAF62BC-581F-45B7-9567-E3AD24E41476}"/>
              </a:ext>
            </a:extLst>
          </p:cNvPr>
          <p:cNvSpPr>
            <a:spLocks noChangeShapeType="1"/>
          </p:cNvSpPr>
          <p:nvPr/>
        </p:nvSpPr>
        <p:spPr bwMode="auto">
          <a:xfrm>
            <a:off x="7379753" y="4650406"/>
            <a:ext cx="0" cy="68161"/>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0" name="Line 72">
            <a:extLst>
              <a:ext uri="{FF2B5EF4-FFF2-40B4-BE49-F238E27FC236}">
                <a16:creationId xmlns:a16="http://schemas.microsoft.com/office/drawing/2014/main" id="{D4144407-B08E-4161-877E-6168CACC9E56}"/>
              </a:ext>
            </a:extLst>
          </p:cNvPr>
          <p:cNvSpPr>
            <a:spLocks noChangeShapeType="1"/>
          </p:cNvSpPr>
          <p:nvPr/>
        </p:nvSpPr>
        <p:spPr bwMode="auto">
          <a:xfrm>
            <a:off x="8056997" y="4650406"/>
            <a:ext cx="0" cy="68161"/>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1" name="Line 73">
            <a:extLst>
              <a:ext uri="{FF2B5EF4-FFF2-40B4-BE49-F238E27FC236}">
                <a16:creationId xmlns:a16="http://schemas.microsoft.com/office/drawing/2014/main" id="{B4302775-2C20-47BB-B57D-9D66642D9012}"/>
              </a:ext>
            </a:extLst>
          </p:cNvPr>
          <p:cNvSpPr>
            <a:spLocks noChangeShapeType="1"/>
          </p:cNvSpPr>
          <p:nvPr/>
        </p:nvSpPr>
        <p:spPr bwMode="auto">
          <a:xfrm>
            <a:off x="8735872" y="4650406"/>
            <a:ext cx="0" cy="68161"/>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2" name="Line 74">
            <a:extLst>
              <a:ext uri="{FF2B5EF4-FFF2-40B4-BE49-F238E27FC236}">
                <a16:creationId xmlns:a16="http://schemas.microsoft.com/office/drawing/2014/main" id="{C0183B01-BBA5-4DDE-8098-E68916E5F8FD}"/>
              </a:ext>
            </a:extLst>
          </p:cNvPr>
          <p:cNvSpPr>
            <a:spLocks noChangeShapeType="1"/>
          </p:cNvSpPr>
          <p:nvPr/>
        </p:nvSpPr>
        <p:spPr bwMode="auto">
          <a:xfrm>
            <a:off x="9413115" y="4650406"/>
            <a:ext cx="0" cy="68161"/>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3" name="Line 75">
            <a:extLst>
              <a:ext uri="{FF2B5EF4-FFF2-40B4-BE49-F238E27FC236}">
                <a16:creationId xmlns:a16="http://schemas.microsoft.com/office/drawing/2014/main" id="{BF8F318B-09C7-42E5-86FD-8754C0E5D0B7}"/>
              </a:ext>
            </a:extLst>
          </p:cNvPr>
          <p:cNvSpPr>
            <a:spLocks noChangeShapeType="1"/>
          </p:cNvSpPr>
          <p:nvPr/>
        </p:nvSpPr>
        <p:spPr bwMode="auto">
          <a:xfrm>
            <a:off x="10091991" y="4650406"/>
            <a:ext cx="0" cy="68161"/>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4" name="Line 76">
            <a:extLst>
              <a:ext uri="{FF2B5EF4-FFF2-40B4-BE49-F238E27FC236}">
                <a16:creationId xmlns:a16="http://schemas.microsoft.com/office/drawing/2014/main" id="{4CCADE43-61C2-4205-90DA-70F5AE48C28D}"/>
              </a:ext>
            </a:extLst>
          </p:cNvPr>
          <p:cNvSpPr>
            <a:spLocks noChangeShapeType="1"/>
          </p:cNvSpPr>
          <p:nvPr/>
        </p:nvSpPr>
        <p:spPr bwMode="auto">
          <a:xfrm>
            <a:off x="10769234" y="4650406"/>
            <a:ext cx="0" cy="68161"/>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5" name="Line 77">
            <a:extLst>
              <a:ext uri="{FF2B5EF4-FFF2-40B4-BE49-F238E27FC236}">
                <a16:creationId xmlns:a16="http://schemas.microsoft.com/office/drawing/2014/main" id="{4035987B-AC90-4A78-B77B-4B205EE08681}"/>
              </a:ext>
            </a:extLst>
          </p:cNvPr>
          <p:cNvSpPr>
            <a:spLocks noChangeShapeType="1"/>
          </p:cNvSpPr>
          <p:nvPr/>
        </p:nvSpPr>
        <p:spPr bwMode="auto">
          <a:xfrm>
            <a:off x="11448110" y="4650406"/>
            <a:ext cx="0" cy="68161"/>
          </a:xfrm>
          <a:prstGeom prst="line">
            <a:avLst/>
          </a:prstGeom>
          <a:noFill/>
          <a:ln w="9525" cap="flat">
            <a:solidFill>
              <a:srgbClr val="231F20"/>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87" name="Rectangle 79">
            <a:extLst>
              <a:ext uri="{FF2B5EF4-FFF2-40B4-BE49-F238E27FC236}">
                <a16:creationId xmlns:a16="http://schemas.microsoft.com/office/drawing/2014/main" id="{A03E8BF7-ADEF-40ED-9A8B-0A3D0C70EBD6}"/>
              </a:ext>
            </a:extLst>
          </p:cNvPr>
          <p:cNvSpPr>
            <a:spLocks noChangeArrowheads="1"/>
          </p:cNvSpPr>
          <p:nvPr/>
        </p:nvSpPr>
        <p:spPr bwMode="auto">
          <a:xfrm>
            <a:off x="9417058" y="1575589"/>
            <a:ext cx="820852" cy="255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200" b="1" i="0" u="none" strike="noStrike" cap="none" normalizeH="0" baseline="0" dirty="0">
                <a:ln>
                  <a:noFill/>
                </a:ln>
                <a:effectLst/>
                <a:latin typeface="Century Gothic" panose="020B0502020202020204" pitchFamily="34" charset="0"/>
              </a:rPr>
              <a:t>Remote MI</a:t>
            </a:r>
            <a:endParaRPr kumimoji="0" lang="en-US" altLang="en-US" sz="1200" b="0" i="0" u="none" strike="noStrike" cap="none" normalizeH="0" baseline="0" dirty="0">
              <a:ln>
                <a:noFill/>
              </a:ln>
              <a:effectLst/>
              <a:latin typeface="Century Gothic" panose="020B0502020202020204" pitchFamily="34" charset="0"/>
            </a:endParaRPr>
          </a:p>
        </p:txBody>
      </p:sp>
      <p:sp>
        <p:nvSpPr>
          <p:cNvPr id="88" name="Rectangle 80">
            <a:extLst>
              <a:ext uri="{FF2B5EF4-FFF2-40B4-BE49-F238E27FC236}">
                <a16:creationId xmlns:a16="http://schemas.microsoft.com/office/drawing/2014/main" id="{1CFAEC2D-6268-4AFE-B70F-B3691980833F}"/>
              </a:ext>
            </a:extLst>
          </p:cNvPr>
          <p:cNvSpPr>
            <a:spLocks noChangeArrowheads="1"/>
          </p:cNvSpPr>
          <p:nvPr/>
        </p:nvSpPr>
        <p:spPr bwMode="auto">
          <a:xfrm>
            <a:off x="10805136" y="4078729"/>
            <a:ext cx="623390"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1" u="none" strike="noStrike" cap="none" normalizeH="0" baseline="0" dirty="0">
                <a:ln>
                  <a:noFill/>
                </a:ln>
                <a:effectLst/>
                <a:latin typeface="Century Gothic" panose="020B0502020202020204" pitchFamily="34" charset="0"/>
              </a:rPr>
              <a:t>P</a:t>
            </a:r>
            <a:r>
              <a:rPr kumimoji="0" lang="en-US" altLang="en-US" sz="1100" b="0" i="0" u="none" strike="noStrike" cap="none" normalizeH="0" baseline="0" dirty="0">
                <a:ln>
                  <a:noFill/>
                </a:ln>
                <a:effectLst/>
                <a:latin typeface="Century Gothic" panose="020B0502020202020204" pitchFamily="34" charset="0"/>
              </a:rPr>
              <a:t> = 0.009</a:t>
            </a:r>
          </a:p>
        </p:txBody>
      </p:sp>
      <p:sp>
        <p:nvSpPr>
          <p:cNvPr id="89" name="Rectangle 81">
            <a:extLst>
              <a:ext uri="{FF2B5EF4-FFF2-40B4-BE49-F238E27FC236}">
                <a16:creationId xmlns:a16="http://schemas.microsoft.com/office/drawing/2014/main" id="{80247137-7792-495B-A788-505FDABD4240}"/>
              </a:ext>
            </a:extLst>
          </p:cNvPr>
          <p:cNvSpPr>
            <a:spLocks noChangeArrowheads="1"/>
          </p:cNvSpPr>
          <p:nvPr/>
        </p:nvSpPr>
        <p:spPr bwMode="auto">
          <a:xfrm>
            <a:off x="10751283" y="2653935"/>
            <a:ext cx="597280"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effectLst/>
                <a:latin typeface="Century Gothic" panose="020B0502020202020204" pitchFamily="34" charset="0"/>
              </a:rPr>
              <a:t>Placebo</a:t>
            </a:r>
          </a:p>
        </p:txBody>
      </p:sp>
      <p:sp>
        <p:nvSpPr>
          <p:cNvPr id="90" name="Rectangle 82">
            <a:extLst>
              <a:ext uri="{FF2B5EF4-FFF2-40B4-BE49-F238E27FC236}">
                <a16:creationId xmlns:a16="http://schemas.microsoft.com/office/drawing/2014/main" id="{1A9DD1C8-147A-4ACC-9274-0E1190C0EC08}"/>
              </a:ext>
            </a:extLst>
          </p:cNvPr>
          <p:cNvSpPr>
            <a:spLocks noChangeArrowheads="1"/>
          </p:cNvSpPr>
          <p:nvPr/>
        </p:nvSpPr>
        <p:spPr bwMode="auto">
          <a:xfrm>
            <a:off x="10810032" y="3460879"/>
            <a:ext cx="894288"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i="0" u="none" strike="noStrike" cap="none" normalizeH="0" baseline="0" dirty="0">
                <a:ln>
                  <a:noFill/>
                </a:ln>
                <a:effectLst/>
                <a:latin typeface="Century Gothic" panose="020B0502020202020204" pitchFamily="34" charset="0"/>
              </a:rPr>
              <a:t>Evolocumab</a:t>
            </a:r>
          </a:p>
        </p:txBody>
      </p:sp>
      <p:sp>
        <p:nvSpPr>
          <p:cNvPr id="91" name="Rectangle 83">
            <a:extLst>
              <a:ext uri="{FF2B5EF4-FFF2-40B4-BE49-F238E27FC236}">
                <a16:creationId xmlns:a16="http://schemas.microsoft.com/office/drawing/2014/main" id="{F3FFACD0-50EE-43C8-BB77-361D927B6DCD}"/>
              </a:ext>
            </a:extLst>
          </p:cNvPr>
          <p:cNvSpPr>
            <a:spLocks noChangeArrowheads="1"/>
          </p:cNvSpPr>
          <p:nvPr/>
        </p:nvSpPr>
        <p:spPr bwMode="auto">
          <a:xfrm>
            <a:off x="7353642" y="4773537"/>
            <a:ext cx="7996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2" name="Rectangle 84">
            <a:extLst>
              <a:ext uri="{FF2B5EF4-FFF2-40B4-BE49-F238E27FC236}">
                <a16:creationId xmlns:a16="http://schemas.microsoft.com/office/drawing/2014/main" id="{87A1F8EE-3C1D-4BC7-B5E6-542698705422}"/>
              </a:ext>
            </a:extLst>
          </p:cNvPr>
          <p:cNvSpPr>
            <a:spLocks noChangeArrowheads="1"/>
          </p:cNvSpPr>
          <p:nvPr/>
        </p:nvSpPr>
        <p:spPr bwMode="auto">
          <a:xfrm>
            <a:off x="7931339" y="4773537"/>
            <a:ext cx="24152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180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3" name="Rectangle 85">
            <a:extLst>
              <a:ext uri="{FF2B5EF4-FFF2-40B4-BE49-F238E27FC236}">
                <a16:creationId xmlns:a16="http://schemas.microsoft.com/office/drawing/2014/main" id="{E6E4273D-87A9-42DD-8A8C-6F7C081F0521}"/>
              </a:ext>
            </a:extLst>
          </p:cNvPr>
          <p:cNvSpPr>
            <a:spLocks noChangeArrowheads="1"/>
          </p:cNvSpPr>
          <p:nvPr/>
        </p:nvSpPr>
        <p:spPr bwMode="auto">
          <a:xfrm>
            <a:off x="8598791" y="4773537"/>
            <a:ext cx="24152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360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4" name="Rectangle 86">
            <a:extLst>
              <a:ext uri="{FF2B5EF4-FFF2-40B4-BE49-F238E27FC236}">
                <a16:creationId xmlns:a16="http://schemas.microsoft.com/office/drawing/2014/main" id="{80912A92-CBA6-448A-A900-366E7DB9D5EF}"/>
              </a:ext>
            </a:extLst>
          </p:cNvPr>
          <p:cNvSpPr>
            <a:spLocks noChangeArrowheads="1"/>
          </p:cNvSpPr>
          <p:nvPr/>
        </p:nvSpPr>
        <p:spPr bwMode="auto">
          <a:xfrm>
            <a:off x="9280931" y="4773537"/>
            <a:ext cx="24152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540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5" name="Rectangle 87">
            <a:extLst>
              <a:ext uri="{FF2B5EF4-FFF2-40B4-BE49-F238E27FC236}">
                <a16:creationId xmlns:a16="http://schemas.microsoft.com/office/drawing/2014/main" id="{DEE49469-2889-43AB-89B6-2B348BCB5CAA}"/>
              </a:ext>
            </a:extLst>
          </p:cNvPr>
          <p:cNvSpPr>
            <a:spLocks noChangeArrowheads="1"/>
          </p:cNvSpPr>
          <p:nvPr/>
        </p:nvSpPr>
        <p:spPr bwMode="auto">
          <a:xfrm>
            <a:off x="9961438" y="4773537"/>
            <a:ext cx="24152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720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6" name="Rectangle 88">
            <a:extLst>
              <a:ext uri="{FF2B5EF4-FFF2-40B4-BE49-F238E27FC236}">
                <a16:creationId xmlns:a16="http://schemas.microsoft.com/office/drawing/2014/main" id="{97ADEC15-7262-4F0C-A54C-78C3E4837D1D}"/>
              </a:ext>
            </a:extLst>
          </p:cNvPr>
          <p:cNvSpPr>
            <a:spLocks noChangeArrowheads="1"/>
          </p:cNvSpPr>
          <p:nvPr/>
        </p:nvSpPr>
        <p:spPr bwMode="auto">
          <a:xfrm>
            <a:off x="10640313" y="4773537"/>
            <a:ext cx="24152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900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7" name="Rectangle 89">
            <a:extLst>
              <a:ext uri="{FF2B5EF4-FFF2-40B4-BE49-F238E27FC236}">
                <a16:creationId xmlns:a16="http://schemas.microsoft.com/office/drawing/2014/main" id="{86D2833A-E8D8-4F66-AA61-76FDCD70C372}"/>
              </a:ext>
            </a:extLst>
          </p:cNvPr>
          <p:cNvSpPr>
            <a:spLocks noChangeArrowheads="1"/>
          </p:cNvSpPr>
          <p:nvPr/>
        </p:nvSpPr>
        <p:spPr bwMode="auto">
          <a:xfrm>
            <a:off x="11278391" y="4773537"/>
            <a:ext cx="323119"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1080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8" name="Rectangle 90">
            <a:extLst>
              <a:ext uri="{FF2B5EF4-FFF2-40B4-BE49-F238E27FC236}">
                <a16:creationId xmlns:a16="http://schemas.microsoft.com/office/drawing/2014/main" id="{4051B793-6A69-4099-9BB7-224288DF3517}"/>
              </a:ext>
            </a:extLst>
          </p:cNvPr>
          <p:cNvSpPr>
            <a:spLocks noChangeArrowheads="1"/>
          </p:cNvSpPr>
          <p:nvPr/>
        </p:nvSpPr>
        <p:spPr bwMode="auto">
          <a:xfrm>
            <a:off x="7234513" y="5512319"/>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8,301</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99" name="Rectangle 91">
            <a:extLst>
              <a:ext uri="{FF2B5EF4-FFF2-40B4-BE49-F238E27FC236}">
                <a16:creationId xmlns:a16="http://schemas.microsoft.com/office/drawing/2014/main" id="{A7B6DCEA-EF81-44BD-9398-D4111FC51F88}"/>
              </a:ext>
            </a:extLst>
          </p:cNvPr>
          <p:cNvSpPr>
            <a:spLocks noChangeArrowheads="1"/>
          </p:cNvSpPr>
          <p:nvPr/>
        </p:nvSpPr>
        <p:spPr bwMode="auto">
          <a:xfrm>
            <a:off x="7234513" y="5745387"/>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8,308</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0" name="Rectangle 92">
            <a:extLst>
              <a:ext uri="{FF2B5EF4-FFF2-40B4-BE49-F238E27FC236}">
                <a16:creationId xmlns:a16="http://schemas.microsoft.com/office/drawing/2014/main" id="{2BC12381-01C2-4FB2-8C96-3CF6B6055D24}"/>
              </a:ext>
            </a:extLst>
          </p:cNvPr>
          <p:cNvSpPr>
            <a:spLocks noChangeArrowheads="1"/>
          </p:cNvSpPr>
          <p:nvPr/>
        </p:nvSpPr>
        <p:spPr bwMode="auto">
          <a:xfrm>
            <a:off x="6545846" y="5512319"/>
            <a:ext cx="597280"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Placebo</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1" name="Rectangle 93">
            <a:extLst>
              <a:ext uri="{FF2B5EF4-FFF2-40B4-BE49-F238E27FC236}">
                <a16:creationId xmlns:a16="http://schemas.microsoft.com/office/drawing/2014/main" id="{B61A335B-A645-4D40-A3F3-E66A2560D665}"/>
              </a:ext>
            </a:extLst>
          </p:cNvPr>
          <p:cNvSpPr>
            <a:spLocks noChangeArrowheads="1"/>
          </p:cNvSpPr>
          <p:nvPr/>
        </p:nvSpPr>
        <p:spPr bwMode="auto">
          <a:xfrm>
            <a:off x="6248838" y="5745387"/>
            <a:ext cx="894288"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Evolocumab</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2" name="Rectangle 94">
            <a:extLst>
              <a:ext uri="{FF2B5EF4-FFF2-40B4-BE49-F238E27FC236}">
                <a16:creationId xmlns:a16="http://schemas.microsoft.com/office/drawing/2014/main" id="{7EA0C9FB-7FD2-43E2-81E9-8BA7E7164884}"/>
              </a:ext>
            </a:extLst>
          </p:cNvPr>
          <p:cNvSpPr>
            <a:spLocks noChangeArrowheads="1"/>
          </p:cNvSpPr>
          <p:nvPr/>
        </p:nvSpPr>
        <p:spPr bwMode="auto">
          <a:xfrm>
            <a:off x="6434876" y="5299039"/>
            <a:ext cx="708250"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No. at Risk</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3" name="Rectangle 95">
            <a:extLst>
              <a:ext uri="{FF2B5EF4-FFF2-40B4-BE49-F238E27FC236}">
                <a16:creationId xmlns:a16="http://schemas.microsoft.com/office/drawing/2014/main" id="{C978FC83-A4E1-48E7-B027-C4C63A15D8C9}"/>
              </a:ext>
            </a:extLst>
          </p:cNvPr>
          <p:cNvSpPr>
            <a:spLocks noChangeArrowheads="1"/>
          </p:cNvSpPr>
          <p:nvPr/>
        </p:nvSpPr>
        <p:spPr bwMode="auto">
          <a:xfrm>
            <a:off x="7892173" y="5512319"/>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8,124</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4" name="Rectangle 96">
            <a:extLst>
              <a:ext uri="{FF2B5EF4-FFF2-40B4-BE49-F238E27FC236}">
                <a16:creationId xmlns:a16="http://schemas.microsoft.com/office/drawing/2014/main" id="{697BF82A-5521-40A4-A15D-E0E2633B59D2}"/>
              </a:ext>
            </a:extLst>
          </p:cNvPr>
          <p:cNvSpPr>
            <a:spLocks noChangeArrowheads="1"/>
          </p:cNvSpPr>
          <p:nvPr/>
        </p:nvSpPr>
        <p:spPr bwMode="auto">
          <a:xfrm>
            <a:off x="7892173" y="5745387"/>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8,142</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5" name="Rectangle 97">
            <a:extLst>
              <a:ext uri="{FF2B5EF4-FFF2-40B4-BE49-F238E27FC236}">
                <a16:creationId xmlns:a16="http://schemas.microsoft.com/office/drawing/2014/main" id="{E272CA8C-E3C7-4A47-BA51-96FBC36CB9E1}"/>
              </a:ext>
            </a:extLst>
          </p:cNvPr>
          <p:cNvSpPr>
            <a:spLocks noChangeArrowheads="1"/>
          </p:cNvSpPr>
          <p:nvPr/>
        </p:nvSpPr>
        <p:spPr bwMode="auto">
          <a:xfrm>
            <a:off x="8557994" y="5512319"/>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7,949</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6" name="Rectangle 98">
            <a:extLst>
              <a:ext uri="{FF2B5EF4-FFF2-40B4-BE49-F238E27FC236}">
                <a16:creationId xmlns:a16="http://schemas.microsoft.com/office/drawing/2014/main" id="{B91DFF92-BB68-4E70-9157-2DCCDA0966A4}"/>
              </a:ext>
            </a:extLst>
          </p:cNvPr>
          <p:cNvSpPr>
            <a:spLocks noChangeArrowheads="1"/>
          </p:cNvSpPr>
          <p:nvPr/>
        </p:nvSpPr>
        <p:spPr bwMode="auto">
          <a:xfrm>
            <a:off x="8557994" y="5745387"/>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7,984</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7" name="Rectangle 99">
            <a:extLst>
              <a:ext uri="{FF2B5EF4-FFF2-40B4-BE49-F238E27FC236}">
                <a16:creationId xmlns:a16="http://schemas.microsoft.com/office/drawing/2014/main" id="{FD4F5838-C6A0-4C18-A640-792C466CC387}"/>
              </a:ext>
            </a:extLst>
          </p:cNvPr>
          <p:cNvSpPr>
            <a:spLocks noChangeArrowheads="1"/>
          </p:cNvSpPr>
          <p:nvPr/>
        </p:nvSpPr>
        <p:spPr bwMode="auto">
          <a:xfrm>
            <a:off x="9240133" y="5512319"/>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7,456</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8" name="Rectangle 100">
            <a:extLst>
              <a:ext uri="{FF2B5EF4-FFF2-40B4-BE49-F238E27FC236}">
                <a16:creationId xmlns:a16="http://schemas.microsoft.com/office/drawing/2014/main" id="{248AB9D2-6C5B-4F29-8B8A-0766A90DD4CB}"/>
              </a:ext>
            </a:extLst>
          </p:cNvPr>
          <p:cNvSpPr>
            <a:spLocks noChangeArrowheads="1"/>
          </p:cNvSpPr>
          <p:nvPr/>
        </p:nvSpPr>
        <p:spPr bwMode="auto">
          <a:xfrm>
            <a:off x="9240133" y="5745387"/>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7,537</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09" name="Rectangle 101">
            <a:extLst>
              <a:ext uri="{FF2B5EF4-FFF2-40B4-BE49-F238E27FC236}">
                <a16:creationId xmlns:a16="http://schemas.microsoft.com/office/drawing/2014/main" id="{40CE9A96-9121-4260-B9FA-64E58B4EE864}"/>
              </a:ext>
            </a:extLst>
          </p:cNvPr>
          <p:cNvSpPr>
            <a:spLocks noChangeArrowheads="1"/>
          </p:cNvSpPr>
          <p:nvPr/>
        </p:nvSpPr>
        <p:spPr bwMode="auto">
          <a:xfrm>
            <a:off x="9919008" y="5512319"/>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4,896</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0" name="Rectangle 102">
            <a:extLst>
              <a:ext uri="{FF2B5EF4-FFF2-40B4-BE49-F238E27FC236}">
                <a16:creationId xmlns:a16="http://schemas.microsoft.com/office/drawing/2014/main" id="{077FDB73-7F82-4133-B7D1-4BAFB0DE251E}"/>
              </a:ext>
            </a:extLst>
          </p:cNvPr>
          <p:cNvSpPr>
            <a:spLocks noChangeArrowheads="1"/>
          </p:cNvSpPr>
          <p:nvPr/>
        </p:nvSpPr>
        <p:spPr bwMode="auto">
          <a:xfrm>
            <a:off x="9919008" y="5745387"/>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5,008</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1" name="Rectangle 103">
            <a:extLst>
              <a:ext uri="{FF2B5EF4-FFF2-40B4-BE49-F238E27FC236}">
                <a16:creationId xmlns:a16="http://schemas.microsoft.com/office/drawing/2014/main" id="{BA6D5EEA-81A1-4EBA-A91F-CA5123E6D6E5}"/>
              </a:ext>
            </a:extLst>
          </p:cNvPr>
          <p:cNvSpPr>
            <a:spLocks noChangeArrowheads="1"/>
          </p:cNvSpPr>
          <p:nvPr/>
        </p:nvSpPr>
        <p:spPr bwMode="auto">
          <a:xfrm>
            <a:off x="10599516" y="5512319"/>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2,433</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2" name="Rectangle 104">
            <a:extLst>
              <a:ext uri="{FF2B5EF4-FFF2-40B4-BE49-F238E27FC236}">
                <a16:creationId xmlns:a16="http://schemas.microsoft.com/office/drawing/2014/main" id="{3779BD1C-7F98-4AB9-8E0E-E238F866D554}"/>
              </a:ext>
            </a:extLst>
          </p:cNvPr>
          <p:cNvSpPr>
            <a:spLocks noChangeArrowheads="1"/>
          </p:cNvSpPr>
          <p:nvPr/>
        </p:nvSpPr>
        <p:spPr bwMode="auto">
          <a:xfrm>
            <a:off x="10599516" y="5745387"/>
            <a:ext cx="362284"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2,457</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3" name="Rectangle 105">
            <a:extLst>
              <a:ext uri="{FF2B5EF4-FFF2-40B4-BE49-F238E27FC236}">
                <a16:creationId xmlns:a16="http://schemas.microsoft.com/office/drawing/2014/main" id="{D3569DE0-96F3-4AB5-BF70-B7264B361CA4}"/>
              </a:ext>
            </a:extLst>
          </p:cNvPr>
          <p:cNvSpPr>
            <a:spLocks noChangeArrowheads="1"/>
          </p:cNvSpPr>
          <p:nvPr/>
        </p:nvSpPr>
        <p:spPr bwMode="auto">
          <a:xfrm>
            <a:off x="11317557" y="5512319"/>
            <a:ext cx="24152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502</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4" name="Rectangle 106">
            <a:extLst>
              <a:ext uri="{FF2B5EF4-FFF2-40B4-BE49-F238E27FC236}">
                <a16:creationId xmlns:a16="http://schemas.microsoft.com/office/drawing/2014/main" id="{C411B714-1B58-4B00-BEEB-8F36CECF5EB5}"/>
              </a:ext>
            </a:extLst>
          </p:cNvPr>
          <p:cNvSpPr>
            <a:spLocks noChangeArrowheads="1"/>
          </p:cNvSpPr>
          <p:nvPr/>
        </p:nvSpPr>
        <p:spPr bwMode="auto">
          <a:xfrm>
            <a:off x="11317557" y="5745387"/>
            <a:ext cx="241523" cy="235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507</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5" name="Freeform 107">
            <a:extLst>
              <a:ext uri="{FF2B5EF4-FFF2-40B4-BE49-F238E27FC236}">
                <a16:creationId xmlns:a16="http://schemas.microsoft.com/office/drawing/2014/main" id="{2ABF5EC1-9D1F-401C-A299-A93DB6B81617}"/>
              </a:ext>
            </a:extLst>
          </p:cNvPr>
          <p:cNvSpPr>
            <a:spLocks/>
          </p:cNvSpPr>
          <p:nvPr/>
        </p:nvSpPr>
        <p:spPr bwMode="auto">
          <a:xfrm>
            <a:off x="7445030" y="2904593"/>
            <a:ext cx="4074884" cy="1730422"/>
          </a:xfrm>
          <a:custGeom>
            <a:avLst/>
            <a:gdLst>
              <a:gd name="T0" fmla="*/ 2497 w 2497"/>
              <a:gd name="T1" fmla="*/ 0 h 787"/>
              <a:gd name="T2" fmla="*/ 2393 w 2497"/>
              <a:gd name="T3" fmla="*/ 0 h 787"/>
              <a:gd name="T4" fmla="*/ 2349 w 2497"/>
              <a:gd name="T5" fmla="*/ 34 h 787"/>
              <a:gd name="T6" fmla="*/ 2320 w 2497"/>
              <a:gd name="T7" fmla="*/ 36 h 787"/>
              <a:gd name="T8" fmla="*/ 2305 w 2497"/>
              <a:gd name="T9" fmla="*/ 65 h 787"/>
              <a:gd name="T10" fmla="*/ 2249 w 2497"/>
              <a:gd name="T11" fmla="*/ 78 h 787"/>
              <a:gd name="T12" fmla="*/ 2210 w 2497"/>
              <a:gd name="T13" fmla="*/ 78 h 787"/>
              <a:gd name="T14" fmla="*/ 2148 w 2497"/>
              <a:gd name="T15" fmla="*/ 98 h 787"/>
              <a:gd name="T16" fmla="*/ 2126 w 2497"/>
              <a:gd name="T17" fmla="*/ 109 h 787"/>
              <a:gd name="T18" fmla="*/ 2077 w 2497"/>
              <a:gd name="T19" fmla="*/ 118 h 787"/>
              <a:gd name="T20" fmla="*/ 2031 w 2497"/>
              <a:gd name="T21" fmla="*/ 142 h 787"/>
              <a:gd name="T22" fmla="*/ 1980 w 2497"/>
              <a:gd name="T23" fmla="*/ 151 h 787"/>
              <a:gd name="T24" fmla="*/ 1936 w 2497"/>
              <a:gd name="T25" fmla="*/ 160 h 787"/>
              <a:gd name="T26" fmla="*/ 1880 w 2497"/>
              <a:gd name="T27" fmla="*/ 186 h 787"/>
              <a:gd name="T28" fmla="*/ 1841 w 2497"/>
              <a:gd name="T29" fmla="*/ 202 h 787"/>
              <a:gd name="T30" fmla="*/ 1765 w 2497"/>
              <a:gd name="T31" fmla="*/ 230 h 787"/>
              <a:gd name="T32" fmla="*/ 1681 w 2497"/>
              <a:gd name="T33" fmla="*/ 233 h 787"/>
              <a:gd name="T34" fmla="*/ 1597 w 2497"/>
              <a:gd name="T35" fmla="*/ 263 h 787"/>
              <a:gd name="T36" fmla="*/ 1476 w 2497"/>
              <a:gd name="T37" fmla="*/ 301 h 787"/>
              <a:gd name="T38" fmla="*/ 1410 w 2497"/>
              <a:gd name="T39" fmla="*/ 319 h 787"/>
              <a:gd name="T40" fmla="*/ 1376 w 2497"/>
              <a:gd name="T41" fmla="*/ 341 h 787"/>
              <a:gd name="T42" fmla="*/ 1337 w 2497"/>
              <a:gd name="T43" fmla="*/ 361 h 787"/>
              <a:gd name="T44" fmla="*/ 1275 w 2497"/>
              <a:gd name="T45" fmla="*/ 376 h 787"/>
              <a:gd name="T46" fmla="*/ 1178 w 2497"/>
              <a:gd name="T47" fmla="*/ 409 h 787"/>
              <a:gd name="T48" fmla="*/ 1133 w 2497"/>
              <a:gd name="T49" fmla="*/ 412 h 787"/>
              <a:gd name="T50" fmla="*/ 1102 w 2497"/>
              <a:gd name="T51" fmla="*/ 418 h 787"/>
              <a:gd name="T52" fmla="*/ 1056 w 2497"/>
              <a:gd name="T53" fmla="*/ 440 h 787"/>
              <a:gd name="T54" fmla="*/ 1012 w 2497"/>
              <a:gd name="T55" fmla="*/ 447 h 787"/>
              <a:gd name="T56" fmla="*/ 917 w 2497"/>
              <a:gd name="T57" fmla="*/ 491 h 787"/>
              <a:gd name="T58" fmla="*/ 822 w 2497"/>
              <a:gd name="T59" fmla="*/ 520 h 787"/>
              <a:gd name="T60" fmla="*/ 738 w 2497"/>
              <a:gd name="T61" fmla="*/ 542 h 787"/>
              <a:gd name="T62" fmla="*/ 649 w 2497"/>
              <a:gd name="T63" fmla="*/ 568 h 787"/>
              <a:gd name="T64" fmla="*/ 415 w 2497"/>
              <a:gd name="T65" fmla="*/ 650 h 787"/>
              <a:gd name="T66" fmla="*/ 327 w 2497"/>
              <a:gd name="T67" fmla="*/ 679 h 787"/>
              <a:gd name="T68" fmla="*/ 260 w 2497"/>
              <a:gd name="T69" fmla="*/ 701 h 787"/>
              <a:gd name="T70" fmla="*/ 218 w 2497"/>
              <a:gd name="T71" fmla="*/ 712 h 787"/>
              <a:gd name="T72" fmla="*/ 174 w 2497"/>
              <a:gd name="T73" fmla="*/ 728 h 787"/>
              <a:gd name="T74" fmla="*/ 64 w 2497"/>
              <a:gd name="T75" fmla="*/ 772 h 787"/>
              <a:gd name="T76" fmla="*/ 35 w 2497"/>
              <a:gd name="T77" fmla="*/ 781 h 787"/>
              <a:gd name="T78" fmla="*/ 0 w 2497"/>
              <a:gd name="T79" fmla="*/ 787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97" h="787">
                <a:moveTo>
                  <a:pt x="2497" y="0"/>
                </a:moveTo>
                <a:lnTo>
                  <a:pt x="2393" y="0"/>
                </a:lnTo>
                <a:lnTo>
                  <a:pt x="2349" y="34"/>
                </a:lnTo>
                <a:lnTo>
                  <a:pt x="2320" y="36"/>
                </a:lnTo>
                <a:lnTo>
                  <a:pt x="2305" y="65"/>
                </a:lnTo>
                <a:lnTo>
                  <a:pt x="2249" y="78"/>
                </a:lnTo>
                <a:lnTo>
                  <a:pt x="2210" y="78"/>
                </a:lnTo>
                <a:lnTo>
                  <a:pt x="2148" y="98"/>
                </a:lnTo>
                <a:lnTo>
                  <a:pt x="2126" y="109"/>
                </a:lnTo>
                <a:lnTo>
                  <a:pt x="2077" y="118"/>
                </a:lnTo>
                <a:lnTo>
                  <a:pt x="2031" y="142"/>
                </a:lnTo>
                <a:lnTo>
                  <a:pt x="1980" y="151"/>
                </a:lnTo>
                <a:lnTo>
                  <a:pt x="1936" y="160"/>
                </a:lnTo>
                <a:lnTo>
                  <a:pt x="1880" y="186"/>
                </a:lnTo>
                <a:lnTo>
                  <a:pt x="1841" y="202"/>
                </a:lnTo>
                <a:lnTo>
                  <a:pt x="1765" y="230"/>
                </a:lnTo>
                <a:lnTo>
                  <a:pt x="1681" y="233"/>
                </a:lnTo>
                <a:lnTo>
                  <a:pt x="1597" y="263"/>
                </a:lnTo>
                <a:lnTo>
                  <a:pt x="1476" y="301"/>
                </a:lnTo>
                <a:lnTo>
                  <a:pt x="1410" y="319"/>
                </a:lnTo>
                <a:lnTo>
                  <a:pt x="1376" y="341"/>
                </a:lnTo>
                <a:lnTo>
                  <a:pt x="1337" y="361"/>
                </a:lnTo>
                <a:lnTo>
                  <a:pt x="1275" y="376"/>
                </a:lnTo>
                <a:lnTo>
                  <a:pt x="1178" y="409"/>
                </a:lnTo>
                <a:lnTo>
                  <a:pt x="1133" y="412"/>
                </a:lnTo>
                <a:lnTo>
                  <a:pt x="1102" y="418"/>
                </a:lnTo>
                <a:lnTo>
                  <a:pt x="1056" y="440"/>
                </a:lnTo>
                <a:lnTo>
                  <a:pt x="1012" y="447"/>
                </a:lnTo>
                <a:lnTo>
                  <a:pt x="917" y="491"/>
                </a:lnTo>
                <a:lnTo>
                  <a:pt x="822" y="520"/>
                </a:lnTo>
                <a:lnTo>
                  <a:pt x="738" y="542"/>
                </a:lnTo>
                <a:lnTo>
                  <a:pt x="649" y="568"/>
                </a:lnTo>
                <a:lnTo>
                  <a:pt x="415" y="650"/>
                </a:lnTo>
                <a:lnTo>
                  <a:pt x="327" y="679"/>
                </a:lnTo>
                <a:lnTo>
                  <a:pt x="260" y="701"/>
                </a:lnTo>
                <a:lnTo>
                  <a:pt x="218" y="712"/>
                </a:lnTo>
                <a:lnTo>
                  <a:pt x="174" y="728"/>
                </a:lnTo>
                <a:lnTo>
                  <a:pt x="64" y="772"/>
                </a:lnTo>
                <a:lnTo>
                  <a:pt x="35" y="781"/>
                </a:lnTo>
                <a:lnTo>
                  <a:pt x="0" y="787"/>
                </a:lnTo>
              </a:path>
            </a:pathLst>
          </a:custGeom>
          <a:noFill/>
          <a:ln w="28575" cap="flat">
            <a:solidFill>
              <a:srgbClr val="113E6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116" name="Freeform 108">
            <a:extLst>
              <a:ext uri="{FF2B5EF4-FFF2-40B4-BE49-F238E27FC236}">
                <a16:creationId xmlns:a16="http://schemas.microsoft.com/office/drawing/2014/main" id="{DC1CFAFE-ACD9-4338-95E3-FB20DC5D508D}"/>
              </a:ext>
            </a:extLst>
          </p:cNvPr>
          <p:cNvSpPr>
            <a:spLocks/>
          </p:cNvSpPr>
          <p:nvPr/>
        </p:nvSpPr>
        <p:spPr bwMode="auto">
          <a:xfrm>
            <a:off x="7404232" y="3128867"/>
            <a:ext cx="4130369" cy="1506148"/>
          </a:xfrm>
          <a:custGeom>
            <a:avLst/>
            <a:gdLst>
              <a:gd name="T0" fmla="*/ 2531 w 2531"/>
              <a:gd name="T1" fmla="*/ 2 h 685"/>
              <a:gd name="T2" fmla="*/ 2500 w 2531"/>
              <a:gd name="T3" fmla="*/ 0 h 685"/>
              <a:gd name="T4" fmla="*/ 2491 w 2531"/>
              <a:gd name="T5" fmla="*/ 35 h 685"/>
              <a:gd name="T6" fmla="*/ 2478 w 2531"/>
              <a:gd name="T7" fmla="*/ 40 h 685"/>
              <a:gd name="T8" fmla="*/ 2456 w 2531"/>
              <a:gd name="T9" fmla="*/ 66 h 685"/>
              <a:gd name="T10" fmla="*/ 2425 w 2531"/>
              <a:gd name="T11" fmla="*/ 64 h 685"/>
              <a:gd name="T12" fmla="*/ 2416 w 2531"/>
              <a:gd name="T13" fmla="*/ 73 h 685"/>
              <a:gd name="T14" fmla="*/ 2323 w 2531"/>
              <a:gd name="T15" fmla="*/ 77 h 685"/>
              <a:gd name="T16" fmla="*/ 2301 w 2531"/>
              <a:gd name="T17" fmla="*/ 95 h 685"/>
              <a:gd name="T18" fmla="*/ 2266 w 2531"/>
              <a:gd name="T19" fmla="*/ 86 h 685"/>
              <a:gd name="T20" fmla="*/ 2206 w 2531"/>
              <a:gd name="T21" fmla="*/ 93 h 685"/>
              <a:gd name="T22" fmla="*/ 2131 w 2531"/>
              <a:gd name="T23" fmla="*/ 117 h 685"/>
              <a:gd name="T24" fmla="*/ 2069 w 2531"/>
              <a:gd name="T25" fmla="*/ 126 h 685"/>
              <a:gd name="T26" fmla="*/ 2040 w 2531"/>
              <a:gd name="T27" fmla="*/ 137 h 685"/>
              <a:gd name="T28" fmla="*/ 2016 w 2531"/>
              <a:gd name="T29" fmla="*/ 137 h 685"/>
              <a:gd name="T30" fmla="*/ 1994 w 2531"/>
              <a:gd name="T31" fmla="*/ 153 h 685"/>
              <a:gd name="T32" fmla="*/ 1961 w 2531"/>
              <a:gd name="T33" fmla="*/ 161 h 685"/>
              <a:gd name="T34" fmla="*/ 1936 w 2531"/>
              <a:gd name="T35" fmla="*/ 177 h 685"/>
              <a:gd name="T36" fmla="*/ 1852 w 2531"/>
              <a:gd name="T37" fmla="*/ 184 h 685"/>
              <a:gd name="T38" fmla="*/ 1771 w 2531"/>
              <a:gd name="T39" fmla="*/ 201 h 685"/>
              <a:gd name="T40" fmla="*/ 1689 w 2531"/>
              <a:gd name="T41" fmla="*/ 228 h 685"/>
              <a:gd name="T42" fmla="*/ 1662 w 2531"/>
              <a:gd name="T43" fmla="*/ 228 h 685"/>
              <a:gd name="T44" fmla="*/ 1622 w 2531"/>
              <a:gd name="T45" fmla="*/ 239 h 685"/>
              <a:gd name="T46" fmla="*/ 1527 w 2531"/>
              <a:gd name="T47" fmla="*/ 248 h 685"/>
              <a:gd name="T48" fmla="*/ 1481 w 2531"/>
              <a:gd name="T49" fmla="*/ 268 h 685"/>
              <a:gd name="T50" fmla="*/ 1455 w 2531"/>
              <a:gd name="T51" fmla="*/ 268 h 685"/>
              <a:gd name="T52" fmla="*/ 1371 w 2531"/>
              <a:gd name="T53" fmla="*/ 294 h 685"/>
              <a:gd name="T54" fmla="*/ 1322 w 2531"/>
              <a:gd name="T55" fmla="*/ 305 h 685"/>
              <a:gd name="T56" fmla="*/ 1256 w 2531"/>
              <a:gd name="T57" fmla="*/ 329 h 685"/>
              <a:gd name="T58" fmla="*/ 1183 w 2531"/>
              <a:gd name="T59" fmla="*/ 347 h 685"/>
              <a:gd name="T60" fmla="*/ 1114 w 2531"/>
              <a:gd name="T61" fmla="*/ 365 h 685"/>
              <a:gd name="T62" fmla="*/ 1054 w 2531"/>
              <a:gd name="T63" fmla="*/ 378 h 685"/>
              <a:gd name="T64" fmla="*/ 999 w 2531"/>
              <a:gd name="T65" fmla="*/ 387 h 685"/>
              <a:gd name="T66" fmla="*/ 922 w 2531"/>
              <a:gd name="T67" fmla="*/ 400 h 685"/>
              <a:gd name="T68" fmla="*/ 776 w 2531"/>
              <a:gd name="T69" fmla="*/ 444 h 685"/>
              <a:gd name="T70" fmla="*/ 648 w 2531"/>
              <a:gd name="T71" fmla="*/ 486 h 685"/>
              <a:gd name="T72" fmla="*/ 511 w 2531"/>
              <a:gd name="T73" fmla="*/ 531 h 685"/>
              <a:gd name="T74" fmla="*/ 369 w 2531"/>
              <a:gd name="T75" fmla="*/ 564 h 685"/>
              <a:gd name="T76" fmla="*/ 274 w 2531"/>
              <a:gd name="T77" fmla="*/ 590 h 685"/>
              <a:gd name="T78" fmla="*/ 230 w 2531"/>
              <a:gd name="T79" fmla="*/ 601 h 685"/>
              <a:gd name="T80" fmla="*/ 184 w 2531"/>
              <a:gd name="T81" fmla="*/ 623 h 685"/>
              <a:gd name="T82" fmla="*/ 80 w 2531"/>
              <a:gd name="T83" fmla="*/ 659 h 685"/>
              <a:gd name="T84" fmla="*/ 25 w 2531"/>
              <a:gd name="T85" fmla="*/ 681 h 685"/>
              <a:gd name="T86" fmla="*/ 0 w 2531"/>
              <a:gd name="T87" fmla="*/ 685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31" h="685">
                <a:moveTo>
                  <a:pt x="2531" y="2"/>
                </a:moveTo>
                <a:lnTo>
                  <a:pt x="2500" y="0"/>
                </a:lnTo>
                <a:lnTo>
                  <a:pt x="2491" y="35"/>
                </a:lnTo>
                <a:lnTo>
                  <a:pt x="2478" y="40"/>
                </a:lnTo>
                <a:lnTo>
                  <a:pt x="2456" y="66"/>
                </a:lnTo>
                <a:lnTo>
                  <a:pt x="2425" y="64"/>
                </a:lnTo>
                <a:lnTo>
                  <a:pt x="2416" y="73"/>
                </a:lnTo>
                <a:lnTo>
                  <a:pt x="2323" y="77"/>
                </a:lnTo>
                <a:lnTo>
                  <a:pt x="2301" y="95"/>
                </a:lnTo>
                <a:lnTo>
                  <a:pt x="2266" y="86"/>
                </a:lnTo>
                <a:lnTo>
                  <a:pt x="2206" y="93"/>
                </a:lnTo>
                <a:lnTo>
                  <a:pt x="2131" y="117"/>
                </a:lnTo>
                <a:lnTo>
                  <a:pt x="2069" y="126"/>
                </a:lnTo>
                <a:lnTo>
                  <a:pt x="2040" y="137"/>
                </a:lnTo>
                <a:lnTo>
                  <a:pt x="2016" y="137"/>
                </a:lnTo>
                <a:lnTo>
                  <a:pt x="1994" y="153"/>
                </a:lnTo>
                <a:lnTo>
                  <a:pt x="1961" y="161"/>
                </a:lnTo>
                <a:lnTo>
                  <a:pt x="1936" y="177"/>
                </a:lnTo>
                <a:lnTo>
                  <a:pt x="1852" y="184"/>
                </a:lnTo>
                <a:lnTo>
                  <a:pt x="1771" y="201"/>
                </a:lnTo>
                <a:lnTo>
                  <a:pt x="1689" y="228"/>
                </a:lnTo>
                <a:lnTo>
                  <a:pt x="1662" y="228"/>
                </a:lnTo>
                <a:lnTo>
                  <a:pt x="1622" y="239"/>
                </a:lnTo>
                <a:lnTo>
                  <a:pt x="1527" y="248"/>
                </a:lnTo>
                <a:lnTo>
                  <a:pt x="1481" y="268"/>
                </a:lnTo>
                <a:lnTo>
                  <a:pt x="1455" y="268"/>
                </a:lnTo>
                <a:lnTo>
                  <a:pt x="1371" y="294"/>
                </a:lnTo>
                <a:lnTo>
                  <a:pt x="1322" y="305"/>
                </a:lnTo>
                <a:lnTo>
                  <a:pt x="1256" y="329"/>
                </a:lnTo>
                <a:lnTo>
                  <a:pt x="1183" y="347"/>
                </a:lnTo>
                <a:lnTo>
                  <a:pt x="1114" y="365"/>
                </a:lnTo>
                <a:lnTo>
                  <a:pt x="1054" y="378"/>
                </a:lnTo>
                <a:lnTo>
                  <a:pt x="999" y="387"/>
                </a:lnTo>
                <a:lnTo>
                  <a:pt x="922" y="400"/>
                </a:lnTo>
                <a:lnTo>
                  <a:pt x="776" y="444"/>
                </a:lnTo>
                <a:lnTo>
                  <a:pt x="648" y="486"/>
                </a:lnTo>
                <a:lnTo>
                  <a:pt x="511" y="531"/>
                </a:lnTo>
                <a:lnTo>
                  <a:pt x="369" y="564"/>
                </a:lnTo>
                <a:lnTo>
                  <a:pt x="274" y="590"/>
                </a:lnTo>
                <a:lnTo>
                  <a:pt x="230" y="601"/>
                </a:lnTo>
                <a:lnTo>
                  <a:pt x="184" y="623"/>
                </a:lnTo>
                <a:lnTo>
                  <a:pt x="80" y="659"/>
                </a:lnTo>
                <a:lnTo>
                  <a:pt x="25" y="681"/>
                </a:lnTo>
                <a:lnTo>
                  <a:pt x="0" y="685"/>
                </a:lnTo>
              </a:path>
            </a:pathLst>
          </a:custGeom>
          <a:noFill/>
          <a:ln w="28575"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100" dirty="0">
              <a:latin typeface="Century Gothic" panose="020B0502020202020204" pitchFamily="34" charset="0"/>
            </a:endParaRPr>
          </a:p>
        </p:txBody>
      </p:sp>
      <p:sp>
        <p:nvSpPr>
          <p:cNvPr id="5" name="Rectangle 4">
            <a:extLst>
              <a:ext uri="{FF2B5EF4-FFF2-40B4-BE49-F238E27FC236}">
                <a16:creationId xmlns:a16="http://schemas.microsoft.com/office/drawing/2014/main" id="{BDA29ED7-DDA6-4721-8C83-38E035F1510E}"/>
              </a:ext>
            </a:extLst>
          </p:cNvPr>
          <p:cNvSpPr/>
          <p:nvPr/>
        </p:nvSpPr>
        <p:spPr>
          <a:xfrm>
            <a:off x="7486557" y="1851626"/>
            <a:ext cx="2005760" cy="362341"/>
          </a:xfrm>
          <a:prstGeom prst="rect">
            <a:avLst/>
          </a:prstGeom>
        </p:spPr>
        <p:txBody>
          <a:bodyPr wrap="none">
            <a:spAutoFit/>
          </a:bodyPr>
          <a:lstStyle/>
          <a:p>
            <a:r>
              <a:rPr lang="en-US" sz="1100" dirty="0">
                <a:latin typeface="Century Gothic" panose="020B0502020202020204" pitchFamily="34" charset="0"/>
              </a:rPr>
              <a:t>HR: 0.85; 95% CI, 0.76-0.96</a:t>
            </a:r>
          </a:p>
        </p:txBody>
      </p:sp>
      <p:sp>
        <p:nvSpPr>
          <p:cNvPr id="9" name="Rectangle 8">
            <a:extLst>
              <a:ext uri="{FF2B5EF4-FFF2-40B4-BE49-F238E27FC236}">
                <a16:creationId xmlns:a16="http://schemas.microsoft.com/office/drawing/2014/main" id="{78637F0B-ABBE-4396-9410-C1FE390ACE3C}"/>
              </a:ext>
            </a:extLst>
          </p:cNvPr>
          <p:cNvSpPr/>
          <p:nvPr/>
        </p:nvSpPr>
        <p:spPr>
          <a:xfrm>
            <a:off x="7483759" y="2086882"/>
            <a:ext cx="863803" cy="831253"/>
          </a:xfrm>
          <a:prstGeom prst="rect">
            <a:avLst/>
          </a:prstGeom>
        </p:spPr>
        <p:txBody>
          <a:bodyPr wrap="none">
            <a:spAutoFit/>
          </a:bodyPr>
          <a:lstStyle/>
          <a:p>
            <a:r>
              <a:rPr lang="en-US" sz="1100" dirty="0">
                <a:latin typeface="Century Gothic" panose="020B0502020202020204" pitchFamily="34" charset="0"/>
              </a:rPr>
              <a:t>ARR: 1.3%</a:t>
            </a:r>
          </a:p>
          <a:p>
            <a:r>
              <a:rPr lang="en-US" sz="1100" dirty="0">
                <a:latin typeface="Century Gothic" panose="020B0502020202020204" pitchFamily="34" charset="0"/>
              </a:rPr>
              <a:t>RRR: 15%</a:t>
            </a:r>
          </a:p>
          <a:p>
            <a:r>
              <a:rPr lang="en-US" sz="1100" dirty="0">
                <a:latin typeface="Century Gothic" panose="020B0502020202020204" pitchFamily="34" charset="0"/>
              </a:rPr>
              <a:t>NNT</a:t>
            </a:r>
            <a:r>
              <a:rPr lang="en-US" sz="1100" baseline="-25000" dirty="0">
                <a:latin typeface="Century Gothic" panose="020B0502020202020204" pitchFamily="34" charset="0"/>
              </a:rPr>
              <a:t>3y</a:t>
            </a:r>
            <a:r>
              <a:rPr lang="en-US" sz="1100" dirty="0">
                <a:latin typeface="Century Gothic" panose="020B0502020202020204" pitchFamily="34" charset="0"/>
              </a:rPr>
              <a:t>79</a:t>
            </a:r>
          </a:p>
        </p:txBody>
      </p:sp>
      <p:sp>
        <p:nvSpPr>
          <p:cNvPr id="12" name="Rectangle 11">
            <a:extLst>
              <a:ext uri="{FF2B5EF4-FFF2-40B4-BE49-F238E27FC236}">
                <a16:creationId xmlns:a16="http://schemas.microsoft.com/office/drawing/2014/main" id="{E69C1EE1-5EF0-537F-A323-080F7381848C}"/>
              </a:ext>
            </a:extLst>
          </p:cNvPr>
          <p:cNvSpPr/>
          <p:nvPr/>
        </p:nvSpPr>
        <p:spPr>
          <a:xfrm>
            <a:off x="5477692" y="1368459"/>
            <a:ext cx="1236616" cy="261610"/>
          </a:xfrm>
          <a:prstGeom prst="rect">
            <a:avLst/>
          </a:prstGeom>
        </p:spPr>
        <p:txBody>
          <a:bodyPr wrap="square">
            <a:spAutoFit/>
          </a:bodyPr>
          <a:lstStyle/>
          <a:p>
            <a:r>
              <a:rPr lang="en-US" sz="1100" i="1" dirty="0">
                <a:latin typeface="Century Gothic" panose="020B0502020202020204" pitchFamily="34" charset="0"/>
              </a:rPr>
              <a:t>P</a:t>
            </a:r>
            <a:r>
              <a:rPr lang="en-US" sz="1100" baseline="-25000" dirty="0">
                <a:latin typeface="Century Gothic" panose="020B0502020202020204" pitchFamily="34" charset="0"/>
              </a:rPr>
              <a:t>interaction </a:t>
            </a:r>
            <a:r>
              <a:rPr lang="en-US" sz="1100" dirty="0">
                <a:latin typeface="Century Gothic" panose="020B0502020202020204" pitchFamily="34" charset="0"/>
              </a:rPr>
              <a:t>= 0.24</a:t>
            </a:r>
          </a:p>
        </p:txBody>
      </p:sp>
      <p:sp>
        <p:nvSpPr>
          <p:cNvPr id="7" name="Rectangle 6">
            <a:extLst>
              <a:ext uri="{FF2B5EF4-FFF2-40B4-BE49-F238E27FC236}">
                <a16:creationId xmlns:a16="http://schemas.microsoft.com/office/drawing/2014/main" id="{0C1BF249-2A68-DB45-9B3D-E6F5BED8F15E}"/>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grpSp>
        <p:nvGrpSpPr>
          <p:cNvPr id="117" name="Group 116">
            <a:extLst>
              <a:ext uri="{FF2B5EF4-FFF2-40B4-BE49-F238E27FC236}">
                <a16:creationId xmlns:a16="http://schemas.microsoft.com/office/drawing/2014/main" id="{BB518C77-B82F-5905-FBC0-0D820E02E696}"/>
              </a:ext>
            </a:extLst>
          </p:cNvPr>
          <p:cNvGrpSpPr/>
          <p:nvPr/>
        </p:nvGrpSpPr>
        <p:grpSpPr>
          <a:xfrm>
            <a:off x="7111501" y="1798187"/>
            <a:ext cx="157094" cy="2937758"/>
            <a:chOff x="1333001" y="1798187"/>
            <a:chExt cx="157094" cy="2937758"/>
          </a:xfrm>
        </p:grpSpPr>
        <p:sp>
          <p:nvSpPr>
            <p:cNvPr id="118" name="Rectangle 117">
              <a:extLst>
                <a:ext uri="{FF2B5EF4-FFF2-40B4-BE49-F238E27FC236}">
                  <a16:creationId xmlns:a16="http://schemas.microsoft.com/office/drawing/2014/main" id="{C8A094F2-B971-CAD7-10B5-1EC8B037A62B}"/>
                </a:ext>
              </a:extLst>
            </p:cNvPr>
            <p:cNvSpPr>
              <a:spLocks noChangeArrowheads="1"/>
            </p:cNvSpPr>
            <p:nvPr/>
          </p:nvSpPr>
          <p:spPr bwMode="auto">
            <a:xfrm>
              <a:off x="1411548" y="4566668"/>
              <a:ext cx="7854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9" name="Rectangle 118">
              <a:extLst>
                <a:ext uri="{FF2B5EF4-FFF2-40B4-BE49-F238E27FC236}">
                  <a16:creationId xmlns:a16="http://schemas.microsoft.com/office/drawing/2014/main" id="{825D459E-8BCA-653D-3888-EB8DCEA0148F}"/>
                </a:ext>
              </a:extLst>
            </p:cNvPr>
            <p:cNvSpPr>
              <a:spLocks noChangeArrowheads="1"/>
            </p:cNvSpPr>
            <p:nvPr/>
          </p:nvSpPr>
          <p:spPr bwMode="auto">
            <a:xfrm>
              <a:off x="1411548" y="3643841"/>
              <a:ext cx="7854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20" name="Rectangle 17">
              <a:extLst>
                <a:ext uri="{FF2B5EF4-FFF2-40B4-BE49-F238E27FC236}">
                  <a16:creationId xmlns:a16="http://schemas.microsoft.com/office/drawing/2014/main" id="{E9F539E6-065F-C80B-29F5-F41DB081C335}"/>
                </a:ext>
              </a:extLst>
            </p:cNvPr>
            <p:cNvSpPr>
              <a:spLocks noChangeArrowheads="1"/>
            </p:cNvSpPr>
            <p:nvPr/>
          </p:nvSpPr>
          <p:spPr bwMode="auto">
            <a:xfrm>
              <a:off x="1333001" y="2721014"/>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10</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21" name="Rectangle 18">
              <a:extLst>
                <a:ext uri="{FF2B5EF4-FFF2-40B4-BE49-F238E27FC236}">
                  <a16:creationId xmlns:a16="http://schemas.microsoft.com/office/drawing/2014/main" id="{BD6985A6-9DAB-C40B-3D5D-CAD65196A08B}"/>
                </a:ext>
              </a:extLst>
            </p:cNvPr>
            <p:cNvSpPr>
              <a:spLocks noChangeArrowheads="1"/>
            </p:cNvSpPr>
            <p:nvPr/>
          </p:nvSpPr>
          <p:spPr bwMode="auto">
            <a:xfrm>
              <a:off x="1333001" y="1798187"/>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31F20"/>
                  </a:solidFill>
                  <a:effectLst/>
                  <a:latin typeface="Century Gothic" panose="020B0502020202020204" pitchFamily="34" charset="0"/>
                </a:rPr>
                <a:t>15</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grpSp>
      <p:pic>
        <p:nvPicPr>
          <p:cNvPr id="6" name="Graphic 5" descr="House with solid fill">
            <a:hlinkClick r:id="rId3" action="ppaction://hlinksldjump"/>
            <a:extLst>
              <a:ext uri="{FF2B5EF4-FFF2-40B4-BE49-F238E27FC236}">
                <a16:creationId xmlns:a16="http://schemas.microsoft.com/office/drawing/2014/main" id="{309627CE-4E03-4BA9-984D-696790CCB27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8" name="Rectangle 29">
            <a:extLst>
              <a:ext uri="{FF2B5EF4-FFF2-40B4-BE49-F238E27FC236}">
                <a16:creationId xmlns:a16="http://schemas.microsoft.com/office/drawing/2014/main" id="{040DAD45-F553-A705-798D-2258B5D7CFE9}"/>
              </a:ext>
            </a:extLst>
          </p:cNvPr>
          <p:cNvSpPr>
            <a:spLocks noChangeArrowheads="1"/>
          </p:cNvSpPr>
          <p:nvPr/>
        </p:nvSpPr>
        <p:spPr bwMode="auto">
          <a:xfrm>
            <a:off x="3445241" y="5140283"/>
            <a:ext cx="33663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1" i="0" u="none" strike="noStrike" cap="none" normalizeH="0" baseline="0" dirty="0">
                <a:ln>
                  <a:noFill/>
                </a:ln>
                <a:solidFill>
                  <a:srgbClr val="231F20"/>
                </a:solidFill>
                <a:effectLst/>
                <a:latin typeface="Century Gothic" panose="020B0502020202020204" pitchFamily="34" charset="0"/>
              </a:rPr>
              <a:t>Days</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
        <p:nvSpPr>
          <p:cNvPr id="11" name="Rectangle 29">
            <a:extLst>
              <a:ext uri="{FF2B5EF4-FFF2-40B4-BE49-F238E27FC236}">
                <a16:creationId xmlns:a16="http://schemas.microsoft.com/office/drawing/2014/main" id="{51A940A2-B510-3087-20C5-F47E80745A19}"/>
              </a:ext>
            </a:extLst>
          </p:cNvPr>
          <p:cNvSpPr>
            <a:spLocks noChangeArrowheads="1"/>
          </p:cNvSpPr>
          <p:nvPr/>
        </p:nvSpPr>
        <p:spPr bwMode="auto">
          <a:xfrm>
            <a:off x="9522454" y="5140282"/>
            <a:ext cx="33663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100" b="1" i="0" u="none" strike="noStrike" cap="none" normalizeH="0" baseline="0" dirty="0">
                <a:ln>
                  <a:noFill/>
                </a:ln>
                <a:solidFill>
                  <a:srgbClr val="231F20"/>
                </a:solidFill>
                <a:effectLst/>
                <a:latin typeface="Century Gothic" panose="020B0502020202020204" pitchFamily="34" charset="0"/>
              </a:rPr>
              <a:t>Days</a:t>
            </a:r>
            <a:endParaRPr kumimoji="0" lang="en-US" altLang="en-US" sz="1100" b="0" i="0" u="none" strike="noStrike" cap="none" normalizeH="0" baseline="0" dirty="0">
              <a:ln>
                <a:noFill/>
              </a:ln>
              <a:solidFill>
                <a:schemeClr val="tx1"/>
              </a:solidFill>
              <a:effectLst/>
              <a:latin typeface="Century Gothic" panose="020B0502020202020204" pitchFamily="34" charset="0"/>
            </a:endParaRPr>
          </a:p>
        </p:txBody>
      </p:sp>
    </p:spTree>
    <p:extLst>
      <p:ext uri="{BB962C8B-B14F-4D97-AF65-F5344CB8AC3E}">
        <p14:creationId xmlns:p14="http://schemas.microsoft.com/office/powerpoint/2010/main" val="3990440128"/>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EF2BE8-B968-437C-B165-7DAA861CE8A1}"/>
              </a:ext>
            </a:extLst>
          </p:cNvPr>
          <p:cNvSpPr>
            <a:spLocks noGrp="1"/>
          </p:cNvSpPr>
          <p:nvPr>
            <p:ph type="title"/>
          </p:nvPr>
        </p:nvSpPr>
        <p:spPr>
          <a:xfrm>
            <a:off x="365125" y="365760"/>
            <a:ext cx="11461750" cy="507831"/>
          </a:xfrm>
        </p:spPr>
        <p:txBody>
          <a:bodyPr/>
          <a:lstStyle/>
          <a:p>
            <a:r>
              <a:rPr lang="en-US" noProof="0" dirty="0"/>
              <a:t>Summary</a:t>
            </a:r>
            <a:endParaRPr lang="en-US" strike="sngStrike" noProof="0" dirty="0"/>
          </a:p>
        </p:txBody>
      </p:sp>
      <p:pic>
        <p:nvPicPr>
          <p:cNvPr id="5" name="Graphic 4" descr="Books on shelf with solid fill">
            <a:hlinkClick r:id="rId3"/>
            <a:extLst>
              <a:ext uri="{FF2B5EF4-FFF2-40B4-BE49-F238E27FC236}">
                <a16:creationId xmlns:a16="http://schemas.microsoft.com/office/drawing/2014/main" id="{F6938358-67ED-8341-4E2F-0880ACCB09B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sp>
        <p:nvSpPr>
          <p:cNvPr id="6" name="Rectangle 5">
            <a:extLst>
              <a:ext uri="{FF2B5EF4-FFF2-40B4-BE49-F238E27FC236}">
                <a16:creationId xmlns:a16="http://schemas.microsoft.com/office/drawing/2014/main" id="{1C3545C3-F050-C7C9-47ED-94F2F8EF0F30}"/>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5" action="ppaction://hlinksldjump"/>
            <a:extLst>
              <a:ext uri="{FF2B5EF4-FFF2-40B4-BE49-F238E27FC236}">
                <a16:creationId xmlns:a16="http://schemas.microsoft.com/office/drawing/2014/main" id="{914DC424-2983-4D6B-9482-FDA5A453F1A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11" name="Freeform: Shape 10">
            <a:extLst>
              <a:ext uri="{FF2B5EF4-FFF2-40B4-BE49-F238E27FC236}">
                <a16:creationId xmlns:a16="http://schemas.microsoft.com/office/drawing/2014/main" id="{563180ED-3D4E-1035-C1E5-C44F6DD538A7}"/>
              </a:ext>
            </a:extLst>
          </p:cNvPr>
          <p:cNvSpPr/>
          <p:nvPr/>
        </p:nvSpPr>
        <p:spPr>
          <a:xfrm>
            <a:off x="795466" y="1929713"/>
            <a:ext cx="5203693" cy="1638912"/>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2" name="Freeform: Shape 11">
            <a:extLst>
              <a:ext uri="{FF2B5EF4-FFF2-40B4-BE49-F238E27FC236}">
                <a16:creationId xmlns:a16="http://schemas.microsoft.com/office/drawing/2014/main" id="{C8B1ACB5-B256-AB58-8200-5478AE7174CF}"/>
              </a:ext>
            </a:extLst>
          </p:cNvPr>
          <p:cNvSpPr/>
          <p:nvPr/>
        </p:nvSpPr>
        <p:spPr>
          <a:xfrm>
            <a:off x="899487" y="2034129"/>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3" name="Freeform: Shape 12">
            <a:extLst>
              <a:ext uri="{FF2B5EF4-FFF2-40B4-BE49-F238E27FC236}">
                <a16:creationId xmlns:a16="http://schemas.microsoft.com/office/drawing/2014/main" id="{9DDF7369-3E5D-652D-8DD6-AB3900FC1369}"/>
              </a:ext>
            </a:extLst>
          </p:cNvPr>
          <p:cNvSpPr/>
          <p:nvPr/>
        </p:nvSpPr>
        <p:spPr>
          <a:xfrm>
            <a:off x="944105" y="2078879"/>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F8807032-ABCC-6CB7-256C-1627F15374F9}"/>
              </a:ext>
            </a:extLst>
          </p:cNvPr>
          <p:cNvSpPr/>
          <p:nvPr/>
        </p:nvSpPr>
        <p:spPr>
          <a:xfrm>
            <a:off x="365125" y="2231478"/>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15" name="Freeform: Shape 14">
            <a:extLst>
              <a:ext uri="{FF2B5EF4-FFF2-40B4-BE49-F238E27FC236}">
                <a16:creationId xmlns:a16="http://schemas.microsoft.com/office/drawing/2014/main" id="{E68E4968-3666-C654-8D3E-009990882E79}"/>
              </a:ext>
            </a:extLst>
          </p:cNvPr>
          <p:cNvSpPr/>
          <p:nvPr/>
        </p:nvSpPr>
        <p:spPr>
          <a:xfrm>
            <a:off x="6647253" y="1929712"/>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6" name="Freeform: Shape 15">
            <a:extLst>
              <a:ext uri="{FF2B5EF4-FFF2-40B4-BE49-F238E27FC236}">
                <a16:creationId xmlns:a16="http://schemas.microsoft.com/office/drawing/2014/main" id="{1E78A626-4456-A18A-11C7-F8DB46BCA061}"/>
              </a:ext>
            </a:extLst>
          </p:cNvPr>
          <p:cNvSpPr/>
          <p:nvPr/>
        </p:nvSpPr>
        <p:spPr>
          <a:xfrm>
            <a:off x="6751274" y="2034129"/>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7" name="Freeform: Shape 16">
            <a:extLst>
              <a:ext uri="{FF2B5EF4-FFF2-40B4-BE49-F238E27FC236}">
                <a16:creationId xmlns:a16="http://schemas.microsoft.com/office/drawing/2014/main" id="{8DA40A92-1160-99AE-53C9-AB8D2E08CEAA}"/>
              </a:ext>
            </a:extLst>
          </p:cNvPr>
          <p:cNvSpPr/>
          <p:nvPr/>
        </p:nvSpPr>
        <p:spPr>
          <a:xfrm>
            <a:off x="6795892" y="2078879"/>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8" name="Freeform: Shape 17">
            <a:extLst>
              <a:ext uri="{FF2B5EF4-FFF2-40B4-BE49-F238E27FC236}">
                <a16:creationId xmlns:a16="http://schemas.microsoft.com/office/drawing/2014/main" id="{D7C41683-B15B-CD7D-D71D-6BF8F9971E63}"/>
              </a:ext>
            </a:extLst>
          </p:cNvPr>
          <p:cNvSpPr/>
          <p:nvPr/>
        </p:nvSpPr>
        <p:spPr>
          <a:xfrm>
            <a:off x="6216912" y="2231478"/>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19" name="Content Placeholder 3">
            <a:extLst>
              <a:ext uri="{FF2B5EF4-FFF2-40B4-BE49-F238E27FC236}">
                <a16:creationId xmlns:a16="http://schemas.microsoft.com/office/drawing/2014/main" id="{CA7368CE-9021-1B75-D498-61B13DEEE2F0}"/>
              </a:ext>
            </a:extLst>
          </p:cNvPr>
          <p:cNvSpPr txBox="1">
            <a:spLocks/>
          </p:cNvSpPr>
          <p:nvPr/>
        </p:nvSpPr>
        <p:spPr>
          <a:xfrm>
            <a:off x="1627551" y="2149880"/>
            <a:ext cx="4065965" cy="1154162"/>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In patients with a recent MI, within 1 year, evolocumab reduced the relative risk of CV death, MI, Stroke, Hospitalization for UA, or Coronary Revascularization by 19% and CV death, MI, or stroke by 25%</a:t>
            </a:r>
          </a:p>
        </p:txBody>
      </p:sp>
      <p:sp>
        <p:nvSpPr>
          <p:cNvPr id="20" name="Content Placeholder 3">
            <a:extLst>
              <a:ext uri="{FF2B5EF4-FFF2-40B4-BE49-F238E27FC236}">
                <a16:creationId xmlns:a16="http://schemas.microsoft.com/office/drawing/2014/main" id="{C7373B4B-285A-63B6-C45C-ECC834903A80}"/>
              </a:ext>
            </a:extLst>
          </p:cNvPr>
          <p:cNvSpPr txBox="1">
            <a:spLocks/>
          </p:cNvSpPr>
          <p:nvPr/>
        </p:nvSpPr>
        <p:spPr>
          <a:xfrm>
            <a:off x="7451319" y="2261036"/>
            <a:ext cx="4102308" cy="984885"/>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600" dirty="0"/>
              <a:t>Patients with recent MI were at a higher risk of CV events and showed greater ARRs with evolocumab than those with more remote MIs</a:t>
            </a:r>
          </a:p>
        </p:txBody>
      </p:sp>
      <p:grpSp>
        <p:nvGrpSpPr>
          <p:cNvPr id="30" name="Group 29">
            <a:extLst>
              <a:ext uri="{FF2B5EF4-FFF2-40B4-BE49-F238E27FC236}">
                <a16:creationId xmlns:a16="http://schemas.microsoft.com/office/drawing/2014/main" id="{25D755AD-CE67-5B37-DD09-983A3D01C3FE}"/>
              </a:ext>
            </a:extLst>
          </p:cNvPr>
          <p:cNvGrpSpPr/>
          <p:nvPr/>
        </p:nvGrpSpPr>
        <p:grpSpPr>
          <a:xfrm>
            <a:off x="494543" y="2417076"/>
            <a:ext cx="804066" cy="700868"/>
            <a:chOff x="615689" y="3967514"/>
            <a:chExt cx="804066" cy="700868"/>
          </a:xfrm>
        </p:grpSpPr>
        <p:sp>
          <p:nvSpPr>
            <p:cNvPr id="31" name="Freeform: Shape 30">
              <a:extLst>
                <a:ext uri="{FF2B5EF4-FFF2-40B4-BE49-F238E27FC236}">
                  <a16:creationId xmlns:a16="http://schemas.microsoft.com/office/drawing/2014/main" id="{3D587801-F09A-F7FD-42DF-8444CC9C83E6}"/>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32" name="Freeform: Shape 31">
              <a:extLst>
                <a:ext uri="{FF2B5EF4-FFF2-40B4-BE49-F238E27FC236}">
                  <a16:creationId xmlns:a16="http://schemas.microsoft.com/office/drawing/2014/main" id="{24569D39-751D-C9B0-2ACC-218FFE07ADD1}"/>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33" name="Freeform: Shape 32">
              <a:extLst>
                <a:ext uri="{FF2B5EF4-FFF2-40B4-BE49-F238E27FC236}">
                  <a16:creationId xmlns:a16="http://schemas.microsoft.com/office/drawing/2014/main" id="{4CAF8D7A-563F-ECCA-DBB3-B023C9DEE51D}"/>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sp>
        <p:nvSpPr>
          <p:cNvPr id="9" name="Freeform: Shape 8">
            <a:extLst>
              <a:ext uri="{FF2B5EF4-FFF2-40B4-BE49-F238E27FC236}">
                <a16:creationId xmlns:a16="http://schemas.microsoft.com/office/drawing/2014/main" id="{850F3168-E5B1-0B5F-2E4E-D7238587FF07}"/>
              </a:ext>
            </a:extLst>
          </p:cNvPr>
          <p:cNvSpPr/>
          <p:nvPr/>
        </p:nvSpPr>
        <p:spPr>
          <a:xfrm>
            <a:off x="6478616" y="2479288"/>
            <a:ext cx="609600" cy="562279"/>
          </a:xfrm>
          <a:custGeom>
            <a:avLst/>
            <a:gdLst>
              <a:gd name="connsiteX0" fmla="*/ 590550 w 609600"/>
              <a:gd name="connsiteY0" fmla="*/ 290627 h 562279"/>
              <a:gd name="connsiteX1" fmla="*/ 609600 w 609600"/>
              <a:gd name="connsiteY1" fmla="*/ 271577 h 562279"/>
              <a:gd name="connsiteX2" fmla="*/ 590550 w 609600"/>
              <a:gd name="connsiteY2" fmla="*/ 252527 h 562279"/>
              <a:gd name="connsiteX3" fmla="*/ 565404 w 609600"/>
              <a:gd name="connsiteY3" fmla="*/ 252527 h 562279"/>
              <a:gd name="connsiteX4" fmla="*/ 567309 w 609600"/>
              <a:gd name="connsiteY4" fmla="*/ 250717 h 562279"/>
              <a:gd name="connsiteX5" fmla="*/ 567309 w 609600"/>
              <a:gd name="connsiteY5" fmla="*/ 48120 h 562279"/>
              <a:gd name="connsiteX6" fmla="*/ 561023 w 609600"/>
              <a:gd name="connsiteY6" fmla="*/ 41834 h 562279"/>
              <a:gd name="connsiteX7" fmla="*/ 358521 w 609600"/>
              <a:gd name="connsiteY7" fmla="*/ 41834 h 562279"/>
              <a:gd name="connsiteX8" fmla="*/ 304800 w 609600"/>
              <a:gd name="connsiteY8" fmla="*/ 95650 h 562279"/>
              <a:gd name="connsiteX9" fmla="*/ 251174 w 609600"/>
              <a:gd name="connsiteY9" fmla="*/ 42024 h 562279"/>
              <a:gd name="connsiteX10" fmla="*/ 48673 w 609600"/>
              <a:gd name="connsiteY10" fmla="*/ 42024 h 562279"/>
              <a:gd name="connsiteX11" fmla="*/ 42386 w 609600"/>
              <a:gd name="connsiteY11" fmla="*/ 48311 h 562279"/>
              <a:gd name="connsiteX12" fmla="*/ 41845 w 609600"/>
              <a:gd name="connsiteY12" fmla="*/ 250365 h 562279"/>
              <a:gd name="connsiteX13" fmla="*/ 42386 w 609600"/>
              <a:gd name="connsiteY13" fmla="*/ 250907 h 562279"/>
              <a:gd name="connsiteX14" fmla="*/ 53721 w 609600"/>
              <a:gd name="connsiteY14" fmla="*/ 262052 h 562279"/>
              <a:gd name="connsiteX15" fmla="*/ 19050 w 609600"/>
              <a:gd name="connsiteY15" fmla="*/ 262052 h 562279"/>
              <a:gd name="connsiteX16" fmla="*/ 0 w 609600"/>
              <a:gd name="connsiteY16" fmla="*/ 281102 h 562279"/>
              <a:gd name="connsiteX17" fmla="*/ 19050 w 609600"/>
              <a:gd name="connsiteY17" fmla="*/ 300152 h 562279"/>
              <a:gd name="connsiteX18" fmla="*/ 91821 w 609600"/>
              <a:gd name="connsiteY18" fmla="*/ 300152 h 562279"/>
              <a:gd name="connsiteX19" fmla="*/ 291370 w 609600"/>
              <a:gd name="connsiteY19" fmla="*/ 500177 h 562279"/>
              <a:gd name="connsiteX20" fmla="*/ 318230 w 609600"/>
              <a:gd name="connsiteY20" fmla="*/ 500177 h 562279"/>
              <a:gd name="connsiteX21" fmla="*/ 365855 w 609600"/>
              <a:gd name="connsiteY21" fmla="*/ 452552 h 562279"/>
              <a:gd name="connsiteX22" fmla="*/ 454247 w 609600"/>
              <a:gd name="connsiteY22" fmla="*/ 550754 h 562279"/>
              <a:gd name="connsiteX23" fmla="*/ 467201 w 609600"/>
              <a:gd name="connsiteY23" fmla="*/ 559136 h 562279"/>
              <a:gd name="connsiteX24" fmla="*/ 477584 w 609600"/>
              <a:gd name="connsiteY24" fmla="*/ 562280 h 562279"/>
              <a:gd name="connsiteX25" fmla="*/ 488061 w 609600"/>
              <a:gd name="connsiteY25" fmla="*/ 559136 h 562279"/>
              <a:gd name="connsiteX26" fmla="*/ 500920 w 609600"/>
              <a:gd name="connsiteY26" fmla="*/ 550754 h 562279"/>
              <a:gd name="connsiteX27" fmla="*/ 581025 w 609600"/>
              <a:gd name="connsiteY27" fmla="*/ 467696 h 562279"/>
              <a:gd name="connsiteX28" fmla="*/ 609600 w 609600"/>
              <a:gd name="connsiteY28" fmla="*/ 363969 h 562279"/>
              <a:gd name="connsiteX29" fmla="*/ 609600 w 609600"/>
              <a:gd name="connsiteY29" fmla="*/ 339395 h 562279"/>
              <a:gd name="connsiteX30" fmla="*/ 597789 w 609600"/>
              <a:gd name="connsiteY30" fmla="*/ 321773 h 562279"/>
              <a:gd name="connsiteX31" fmla="*/ 525875 w 609600"/>
              <a:gd name="connsiteY31" fmla="*/ 292341 h 562279"/>
              <a:gd name="connsiteX32" fmla="*/ 527304 w 609600"/>
              <a:gd name="connsiteY32" fmla="*/ 290817 h 562279"/>
              <a:gd name="connsiteX33" fmla="*/ 357092 w 609600"/>
              <a:gd name="connsiteY33" fmla="*/ 321773 h 562279"/>
              <a:gd name="connsiteX34" fmla="*/ 345281 w 609600"/>
              <a:gd name="connsiteY34" fmla="*/ 339395 h 562279"/>
              <a:gd name="connsiteX35" fmla="*/ 345281 w 609600"/>
              <a:gd name="connsiteY35" fmla="*/ 363969 h 562279"/>
              <a:gd name="connsiteX36" fmla="*/ 351377 w 609600"/>
              <a:gd name="connsiteY36" fmla="*/ 412832 h 562279"/>
              <a:gd name="connsiteX37" fmla="*/ 304800 w 609600"/>
              <a:gd name="connsiteY37" fmla="*/ 459314 h 562279"/>
              <a:gd name="connsiteX38" fmla="*/ 145733 w 609600"/>
              <a:gd name="connsiteY38" fmla="*/ 300152 h 562279"/>
              <a:gd name="connsiteX39" fmla="*/ 171450 w 609600"/>
              <a:gd name="connsiteY39" fmla="*/ 300152 h 562279"/>
              <a:gd name="connsiteX40" fmla="*/ 189071 w 609600"/>
              <a:gd name="connsiteY40" fmla="*/ 288436 h 562279"/>
              <a:gd name="connsiteX41" fmla="*/ 216694 w 609600"/>
              <a:gd name="connsiteY41" fmla="*/ 221761 h 562279"/>
              <a:gd name="connsiteX42" fmla="*/ 267557 w 609600"/>
              <a:gd name="connsiteY42" fmla="*/ 381781 h 562279"/>
              <a:gd name="connsiteX43" fmla="*/ 285750 w 609600"/>
              <a:gd name="connsiteY43" fmla="*/ 395402 h 562279"/>
              <a:gd name="connsiteX44" fmla="*/ 285750 w 609600"/>
              <a:gd name="connsiteY44" fmla="*/ 395402 h 562279"/>
              <a:gd name="connsiteX45" fmla="*/ 303657 w 609600"/>
              <a:gd name="connsiteY45" fmla="*/ 382924 h 562279"/>
              <a:gd name="connsiteX46" fmla="*/ 337185 w 609600"/>
              <a:gd name="connsiteY46" fmla="*/ 290627 h 562279"/>
              <a:gd name="connsiteX47" fmla="*/ 432435 w 609600"/>
              <a:gd name="connsiteY47" fmla="*/ 290627 h 562279"/>
              <a:gd name="connsiteX48" fmla="*/ 539020 w 609600"/>
              <a:gd name="connsiteY48" fmla="*/ 408546 h 562279"/>
              <a:gd name="connsiteX49" fmla="*/ 519970 w 609600"/>
              <a:gd name="connsiteY49" fmla="*/ 427596 h 562279"/>
              <a:gd name="connsiteX50" fmla="*/ 496443 w 609600"/>
              <a:gd name="connsiteY50" fmla="*/ 427596 h 562279"/>
              <a:gd name="connsiteX51" fmla="*/ 496443 w 609600"/>
              <a:gd name="connsiteY51" fmla="*/ 451028 h 562279"/>
              <a:gd name="connsiteX52" fmla="*/ 477393 w 609600"/>
              <a:gd name="connsiteY52" fmla="*/ 470078 h 562279"/>
              <a:gd name="connsiteX53" fmla="*/ 458343 w 609600"/>
              <a:gd name="connsiteY53" fmla="*/ 451028 h 562279"/>
              <a:gd name="connsiteX54" fmla="*/ 458343 w 609600"/>
              <a:gd name="connsiteY54" fmla="*/ 427596 h 562279"/>
              <a:gd name="connsiteX55" fmla="*/ 434912 w 609600"/>
              <a:gd name="connsiteY55" fmla="*/ 427596 h 562279"/>
              <a:gd name="connsiteX56" fmla="*/ 415862 w 609600"/>
              <a:gd name="connsiteY56" fmla="*/ 408546 h 562279"/>
              <a:gd name="connsiteX57" fmla="*/ 434912 w 609600"/>
              <a:gd name="connsiteY57" fmla="*/ 389496 h 562279"/>
              <a:gd name="connsiteX58" fmla="*/ 458343 w 609600"/>
              <a:gd name="connsiteY58" fmla="*/ 389496 h 562279"/>
              <a:gd name="connsiteX59" fmla="*/ 458343 w 609600"/>
              <a:gd name="connsiteY59" fmla="*/ 365969 h 562279"/>
              <a:gd name="connsiteX60" fmla="*/ 477393 w 609600"/>
              <a:gd name="connsiteY60" fmla="*/ 346919 h 562279"/>
              <a:gd name="connsiteX61" fmla="*/ 496443 w 609600"/>
              <a:gd name="connsiteY61" fmla="*/ 365969 h 562279"/>
              <a:gd name="connsiteX62" fmla="*/ 496443 w 609600"/>
              <a:gd name="connsiteY62" fmla="*/ 389496 h 562279"/>
              <a:gd name="connsiteX63" fmla="*/ 519970 w 609600"/>
              <a:gd name="connsiteY63" fmla="*/ 389496 h 562279"/>
              <a:gd name="connsiteX64" fmla="*/ 539020 w 609600"/>
              <a:gd name="connsiteY64" fmla="*/ 408546 h 562279"/>
              <a:gd name="connsiteX65" fmla="*/ 511493 w 609600"/>
              <a:gd name="connsiteY65" fmla="*/ 252527 h 562279"/>
              <a:gd name="connsiteX66" fmla="*/ 323850 w 609600"/>
              <a:gd name="connsiteY66" fmla="*/ 252527 h 562279"/>
              <a:gd name="connsiteX67" fmla="*/ 305943 w 609600"/>
              <a:gd name="connsiteY67" fmla="*/ 265100 h 562279"/>
              <a:gd name="connsiteX68" fmla="*/ 286893 w 609600"/>
              <a:gd name="connsiteY68" fmla="*/ 317297 h 562279"/>
              <a:gd name="connsiteX69" fmla="*/ 237173 w 609600"/>
              <a:gd name="connsiteY69" fmla="*/ 161087 h 562279"/>
              <a:gd name="connsiteX70" fmla="*/ 213342 w 609600"/>
              <a:gd name="connsiteY70" fmla="*/ 148521 h 562279"/>
              <a:gd name="connsiteX71" fmla="*/ 201359 w 609600"/>
              <a:gd name="connsiteY71" fmla="*/ 159467 h 562279"/>
              <a:gd name="connsiteX72" fmla="*/ 158782 w 609600"/>
              <a:gd name="connsiteY72" fmla="*/ 262052 h 562279"/>
              <a:gd name="connsiteX73" fmla="*/ 107633 w 609600"/>
              <a:gd name="connsiteY73" fmla="*/ 262052 h 562279"/>
              <a:gd name="connsiteX74" fmla="*/ 69533 w 609600"/>
              <a:gd name="connsiteY74" fmla="*/ 223952 h 562279"/>
              <a:gd name="connsiteX75" fmla="*/ 69533 w 609600"/>
              <a:gd name="connsiteY75" fmla="*/ 75171 h 562279"/>
              <a:gd name="connsiteX76" fmla="*/ 75819 w 609600"/>
              <a:gd name="connsiteY76" fmla="*/ 68885 h 562279"/>
              <a:gd name="connsiteX77" fmla="*/ 224600 w 609600"/>
              <a:gd name="connsiteY77" fmla="*/ 68885 h 562279"/>
              <a:gd name="connsiteX78" fmla="*/ 291275 w 609600"/>
              <a:gd name="connsiteY78" fmla="*/ 135560 h 562279"/>
              <a:gd name="connsiteX79" fmla="*/ 318135 w 609600"/>
              <a:gd name="connsiteY79" fmla="*/ 135560 h 562279"/>
              <a:gd name="connsiteX80" fmla="*/ 384810 w 609600"/>
              <a:gd name="connsiteY80" fmla="*/ 68885 h 562279"/>
              <a:gd name="connsiteX81" fmla="*/ 533591 w 609600"/>
              <a:gd name="connsiteY81" fmla="*/ 68885 h 562279"/>
              <a:gd name="connsiteX82" fmla="*/ 539877 w 609600"/>
              <a:gd name="connsiteY82" fmla="*/ 75171 h 562279"/>
              <a:gd name="connsiteX83" fmla="*/ 539877 w 609600"/>
              <a:gd name="connsiteY83" fmla="*/ 223856 h 562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09600" h="562279">
                <a:moveTo>
                  <a:pt x="590550" y="290627"/>
                </a:moveTo>
                <a:cubicBezTo>
                  <a:pt x="601071" y="290627"/>
                  <a:pt x="609600" y="282098"/>
                  <a:pt x="609600" y="271577"/>
                </a:cubicBezTo>
                <a:cubicBezTo>
                  <a:pt x="609600" y="261055"/>
                  <a:pt x="601071" y="252527"/>
                  <a:pt x="590550" y="252527"/>
                </a:cubicBezTo>
                <a:lnTo>
                  <a:pt x="565404" y="252527"/>
                </a:lnTo>
                <a:lnTo>
                  <a:pt x="567309" y="250717"/>
                </a:lnTo>
                <a:cubicBezTo>
                  <a:pt x="623150" y="194728"/>
                  <a:pt x="623150" y="104109"/>
                  <a:pt x="567309" y="48120"/>
                </a:cubicBezTo>
                <a:lnTo>
                  <a:pt x="561023" y="41834"/>
                </a:lnTo>
                <a:cubicBezTo>
                  <a:pt x="505045" y="-13945"/>
                  <a:pt x="414498" y="-13945"/>
                  <a:pt x="358521" y="41834"/>
                </a:cubicBezTo>
                <a:lnTo>
                  <a:pt x="304800" y="95650"/>
                </a:lnTo>
                <a:lnTo>
                  <a:pt x="251174" y="42024"/>
                </a:lnTo>
                <a:cubicBezTo>
                  <a:pt x="195175" y="-13702"/>
                  <a:pt x="104672" y="-13702"/>
                  <a:pt x="48673" y="42024"/>
                </a:cubicBezTo>
                <a:lnTo>
                  <a:pt x="42386" y="48311"/>
                </a:lnTo>
                <a:cubicBezTo>
                  <a:pt x="-13559" y="103957"/>
                  <a:pt x="-13802" y="194420"/>
                  <a:pt x="41845" y="250365"/>
                </a:cubicBezTo>
                <a:cubicBezTo>
                  <a:pt x="42025" y="250546"/>
                  <a:pt x="42205" y="250727"/>
                  <a:pt x="42386" y="250907"/>
                </a:cubicBezTo>
                <a:lnTo>
                  <a:pt x="53721" y="262052"/>
                </a:lnTo>
                <a:lnTo>
                  <a:pt x="19050" y="262052"/>
                </a:lnTo>
                <a:cubicBezTo>
                  <a:pt x="8529" y="262052"/>
                  <a:pt x="0" y="270580"/>
                  <a:pt x="0" y="281102"/>
                </a:cubicBezTo>
                <a:cubicBezTo>
                  <a:pt x="0" y="291623"/>
                  <a:pt x="8529" y="300152"/>
                  <a:pt x="19050" y="300152"/>
                </a:cubicBezTo>
                <a:lnTo>
                  <a:pt x="91821" y="300152"/>
                </a:lnTo>
                <a:lnTo>
                  <a:pt x="291370" y="500177"/>
                </a:lnTo>
                <a:cubicBezTo>
                  <a:pt x="298800" y="507562"/>
                  <a:pt x="310800" y="507562"/>
                  <a:pt x="318230" y="500177"/>
                </a:cubicBezTo>
                <a:lnTo>
                  <a:pt x="365855" y="452552"/>
                </a:lnTo>
                <a:cubicBezTo>
                  <a:pt x="385826" y="492725"/>
                  <a:pt x="416390" y="526681"/>
                  <a:pt x="454247" y="550754"/>
                </a:cubicBezTo>
                <a:lnTo>
                  <a:pt x="467201" y="559136"/>
                </a:lnTo>
                <a:cubicBezTo>
                  <a:pt x="470285" y="561168"/>
                  <a:pt x="473892" y="562261"/>
                  <a:pt x="477584" y="562280"/>
                </a:cubicBezTo>
                <a:cubicBezTo>
                  <a:pt x="481308" y="562279"/>
                  <a:pt x="484951" y="561186"/>
                  <a:pt x="488061" y="559136"/>
                </a:cubicBezTo>
                <a:lnTo>
                  <a:pt x="500920" y="550754"/>
                </a:lnTo>
                <a:cubicBezTo>
                  <a:pt x="533708" y="529663"/>
                  <a:pt x="561134" y="501226"/>
                  <a:pt x="581025" y="467696"/>
                </a:cubicBezTo>
                <a:cubicBezTo>
                  <a:pt x="599625" y="436286"/>
                  <a:pt x="609490" y="400474"/>
                  <a:pt x="609600" y="363969"/>
                </a:cubicBezTo>
                <a:lnTo>
                  <a:pt x="609600" y="339395"/>
                </a:lnTo>
                <a:cubicBezTo>
                  <a:pt x="609600" y="331670"/>
                  <a:pt x="604935" y="324709"/>
                  <a:pt x="597789" y="321773"/>
                </a:cubicBezTo>
                <a:lnTo>
                  <a:pt x="525875" y="292341"/>
                </a:lnTo>
                <a:lnTo>
                  <a:pt x="527304" y="290817"/>
                </a:lnTo>
                <a:close/>
                <a:moveTo>
                  <a:pt x="357092" y="321773"/>
                </a:moveTo>
                <a:cubicBezTo>
                  <a:pt x="349947" y="324709"/>
                  <a:pt x="345281" y="331670"/>
                  <a:pt x="345281" y="339395"/>
                </a:cubicBezTo>
                <a:lnTo>
                  <a:pt x="345281" y="363969"/>
                </a:lnTo>
                <a:cubicBezTo>
                  <a:pt x="345293" y="380445"/>
                  <a:pt x="347341" y="396858"/>
                  <a:pt x="351377" y="412832"/>
                </a:cubicBezTo>
                <a:lnTo>
                  <a:pt x="304800" y="459314"/>
                </a:lnTo>
                <a:lnTo>
                  <a:pt x="145733" y="300152"/>
                </a:lnTo>
                <a:lnTo>
                  <a:pt x="171450" y="300152"/>
                </a:lnTo>
                <a:cubicBezTo>
                  <a:pt x="179152" y="300168"/>
                  <a:pt x="186106" y="295544"/>
                  <a:pt x="189071" y="288436"/>
                </a:cubicBezTo>
                <a:lnTo>
                  <a:pt x="216694" y="221761"/>
                </a:lnTo>
                <a:lnTo>
                  <a:pt x="267557" y="381781"/>
                </a:lnTo>
                <a:cubicBezTo>
                  <a:pt x="269953" y="389837"/>
                  <a:pt x="277345" y="395372"/>
                  <a:pt x="285750" y="395402"/>
                </a:cubicBezTo>
                <a:lnTo>
                  <a:pt x="285750" y="395402"/>
                </a:lnTo>
                <a:cubicBezTo>
                  <a:pt x="293746" y="395413"/>
                  <a:pt x="300899" y="390430"/>
                  <a:pt x="303657" y="382924"/>
                </a:cubicBezTo>
                <a:lnTo>
                  <a:pt x="337185" y="290627"/>
                </a:lnTo>
                <a:lnTo>
                  <a:pt x="432435" y="290627"/>
                </a:lnTo>
                <a:close/>
                <a:moveTo>
                  <a:pt x="539020" y="408546"/>
                </a:moveTo>
                <a:cubicBezTo>
                  <a:pt x="539020" y="419067"/>
                  <a:pt x="530491" y="427596"/>
                  <a:pt x="519970" y="427596"/>
                </a:cubicBezTo>
                <a:lnTo>
                  <a:pt x="496443" y="427596"/>
                </a:lnTo>
                <a:lnTo>
                  <a:pt x="496443" y="451028"/>
                </a:lnTo>
                <a:cubicBezTo>
                  <a:pt x="496443" y="461549"/>
                  <a:pt x="487914" y="470078"/>
                  <a:pt x="477393" y="470078"/>
                </a:cubicBezTo>
                <a:cubicBezTo>
                  <a:pt x="466872" y="470078"/>
                  <a:pt x="458343" y="461549"/>
                  <a:pt x="458343" y="451028"/>
                </a:cubicBezTo>
                <a:lnTo>
                  <a:pt x="458343" y="427596"/>
                </a:lnTo>
                <a:lnTo>
                  <a:pt x="434912" y="427596"/>
                </a:lnTo>
                <a:cubicBezTo>
                  <a:pt x="424390" y="427596"/>
                  <a:pt x="415862" y="419067"/>
                  <a:pt x="415862" y="408546"/>
                </a:cubicBezTo>
                <a:cubicBezTo>
                  <a:pt x="415862" y="398025"/>
                  <a:pt x="424390" y="389496"/>
                  <a:pt x="434912" y="389496"/>
                </a:cubicBezTo>
                <a:lnTo>
                  <a:pt x="458343" y="389496"/>
                </a:lnTo>
                <a:lnTo>
                  <a:pt x="458343" y="365969"/>
                </a:lnTo>
                <a:cubicBezTo>
                  <a:pt x="458343" y="355448"/>
                  <a:pt x="466872" y="346919"/>
                  <a:pt x="477393" y="346919"/>
                </a:cubicBezTo>
                <a:cubicBezTo>
                  <a:pt x="487914" y="346919"/>
                  <a:pt x="496443" y="355448"/>
                  <a:pt x="496443" y="365969"/>
                </a:cubicBezTo>
                <a:lnTo>
                  <a:pt x="496443" y="389496"/>
                </a:lnTo>
                <a:lnTo>
                  <a:pt x="519970" y="389496"/>
                </a:lnTo>
                <a:cubicBezTo>
                  <a:pt x="530491" y="389496"/>
                  <a:pt x="539020" y="398025"/>
                  <a:pt x="539020" y="408546"/>
                </a:cubicBezTo>
                <a:close/>
                <a:moveTo>
                  <a:pt x="511493" y="252527"/>
                </a:moveTo>
                <a:lnTo>
                  <a:pt x="323850" y="252527"/>
                </a:lnTo>
                <a:cubicBezTo>
                  <a:pt x="315829" y="252530"/>
                  <a:pt x="308670" y="257557"/>
                  <a:pt x="305943" y="265100"/>
                </a:cubicBezTo>
                <a:lnTo>
                  <a:pt x="286893" y="317297"/>
                </a:lnTo>
                <a:lnTo>
                  <a:pt x="237173" y="161087"/>
                </a:lnTo>
                <a:cubicBezTo>
                  <a:pt x="234062" y="151036"/>
                  <a:pt x="223393" y="145410"/>
                  <a:pt x="213342" y="148521"/>
                </a:cubicBezTo>
                <a:cubicBezTo>
                  <a:pt x="207915" y="150200"/>
                  <a:pt x="203521" y="154214"/>
                  <a:pt x="201359" y="159467"/>
                </a:cubicBezTo>
                <a:lnTo>
                  <a:pt x="158782" y="262052"/>
                </a:lnTo>
                <a:lnTo>
                  <a:pt x="107633" y="262052"/>
                </a:lnTo>
                <a:lnTo>
                  <a:pt x="69533" y="223952"/>
                </a:lnTo>
                <a:cubicBezTo>
                  <a:pt x="28527" y="182834"/>
                  <a:pt x="28527" y="116289"/>
                  <a:pt x="69533" y="75171"/>
                </a:cubicBezTo>
                <a:lnTo>
                  <a:pt x="75819" y="68885"/>
                </a:lnTo>
                <a:cubicBezTo>
                  <a:pt x="116957" y="27931"/>
                  <a:pt x="183461" y="27931"/>
                  <a:pt x="224600" y="68885"/>
                </a:cubicBezTo>
                <a:lnTo>
                  <a:pt x="291275" y="135560"/>
                </a:lnTo>
                <a:cubicBezTo>
                  <a:pt x="298705" y="142945"/>
                  <a:pt x="310705" y="142945"/>
                  <a:pt x="318135" y="135560"/>
                </a:cubicBezTo>
                <a:lnTo>
                  <a:pt x="384810" y="68885"/>
                </a:lnTo>
                <a:cubicBezTo>
                  <a:pt x="425949" y="27931"/>
                  <a:pt x="492452" y="27931"/>
                  <a:pt x="533591" y="68885"/>
                </a:cubicBezTo>
                <a:lnTo>
                  <a:pt x="539877" y="75171"/>
                </a:lnTo>
                <a:cubicBezTo>
                  <a:pt x="580819" y="116277"/>
                  <a:pt x="580819" y="182750"/>
                  <a:pt x="539877" y="223856"/>
                </a:cubicBezTo>
                <a:close/>
              </a:path>
            </a:pathLst>
          </a:custGeom>
          <a:solidFill>
            <a:schemeClr val="bg1"/>
          </a:solidFill>
          <a:ln w="9525" cap="flat">
            <a:noFill/>
            <a:prstDash val="solid"/>
            <a:miter/>
          </a:ln>
        </p:spPr>
        <p:txBody>
          <a:bodyPr rtlCol="0" anchor="ctr"/>
          <a:lstStyle/>
          <a:p>
            <a:endParaRPr lang="en-US" dirty="0"/>
          </a:p>
        </p:txBody>
      </p:sp>
    </p:spTree>
    <p:extLst>
      <p:ext uri="{BB962C8B-B14F-4D97-AF65-F5344CB8AC3E}">
        <p14:creationId xmlns:p14="http://schemas.microsoft.com/office/powerpoint/2010/main" val="2506925799"/>
      </p:ext>
    </p:extLst>
  </p:cSld>
  <p:clrMapOvr>
    <a:masterClrMapping/>
  </p:clrMapOvr>
  <p:transition>
    <p:fade/>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AA1A598-8A57-F291-32FD-3C87C635F38B}"/>
              </a:ext>
            </a:extLst>
          </p:cNvPr>
          <p:cNvSpPr>
            <a:spLocks noGrp="1"/>
          </p:cNvSpPr>
          <p:nvPr>
            <p:ph type="title"/>
          </p:nvPr>
        </p:nvSpPr>
        <p:spPr>
          <a:xfrm>
            <a:off x="416577" y="2914614"/>
            <a:ext cx="10344768" cy="1323110"/>
          </a:xfrm>
        </p:spPr>
        <p:txBody>
          <a:bodyPr/>
          <a:lstStyle/>
          <a:p>
            <a:r>
              <a:rPr lang="en-US" noProof="0" dirty="0"/>
              <a:t>Sub-Analysis: </a:t>
            </a:r>
            <a:r>
              <a:rPr lang="en-US" dirty="0"/>
              <a:t>MI with high-risk features:</a:t>
            </a:r>
            <a:br>
              <a:rPr lang="en-US" dirty="0"/>
            </a:br>
            <a:br>
              <a:rPr lang="en-US" dirty="0"/>
            </a:br>
            <a:br>
              <a:rPr lang="en-US" dirty="0"/>
            </a:br>
            <a:r>
              <a:rPr lang="en-US" dirty="0"/>
              <a:t> </a:t>
            </a:r>
            <a:br>
              <a:rPr lang="en-US" dirty="0"/>
            </a:br>
            <a:r>
              <a:rPr lang="en-US" sz="2000" noProof="0" dirty="0">
                <a:hlinkClick r:id="rId3">
                  <a:extLst>
                    <a:ext uri="{A12FA001-AC4F-418D-AE19-62706E023703}">
                      <ahyp:hlinkClr xmlns:ahyp="http://schemas.microsoft.com/office/drawing/2018/hyperlinkcolor" val="tx"/>
                    </a:ext>
                  </a:extLst>
                </a:hlinkClick>
              </a:rPr>
              <a:t>Sabatine MS, et al. </a:t>
            </a:r>
            <a:r>
              <a:rPr lang="en-US" sz="2000" i="1" noProof="0" dirty="0">
                <a:hlinkClick r:id="rId3">
                  <a:extLst>
                    <a:ext uri="{A12FA001-AC4F-418D-AE19-62706E023703}">
                      <ahyp:hlinkClr xmlns:ahyp="http://schemas.microsoft.com/office/drawing/2018/hyperlinkcolor" val="tx"/>
                    </a:ext>
                  </a:extLst>
                </a:hlinkClick>
              </a:rPr>
              <a:t>Circulation</a:t>
            </a:r>
            <a:r>
              <a:rPr lang="en-US" sz="2000" noProof="0" dirty="0">
                <a:hlinkClick r:id="rId3">
                  <a:extLst>
                    <a:ext uri="{A12FA001-AC4F-418D-AE19-62706E023703}">
                      <ahyp:hlinkClr xmlns:ahyp="http://schemas.microsoft.com/office/drawing/2018/hyperlinkcolor" val="tx"/>
                    </a:ext>
                  </a:extLst>
                </a:hlinkClick>
              </a:rPr>
              <a:t>. 2018;138:756-766.</a:t>
            </a:r>
            <a:endParaRPr lang="en-US" sz="2000" noProof="0" dirty="0"/>
          </a:p>
        </p:txBody>
      </p:sp>
      <p:pic>
        <p:nvPicPr>
          <p:cNvPr id="2" name="Graphic 1" descr="House with solid fill">
            <a:hlinkClick r:id="rId4" action="ppaction://hlinksldjump"/>
            <a:extLst>
              <a:ext uri="{FF2B5EF4-FFF2-40B4-BE49-F238E27FC236}">
                <a16:creationId xmlns:a16="http://schemas.microsoft.com/office/drawing/2014/main" id="{3A8368D3-87F9-2F05-BB0C-D5F652A0478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5" name="Rectangle: Top Corners Rounded 4">
            <a:hlinkClick r:id="rId6" action="ppaction://hlinksldjump"/>
            <a:extLst>
              <a:ext uri="{FF2B5EF4-FFF2-40B4-BE49-F238E27FC236}">
                <a16:creationId xmlns:a16="http://schemas.microsoft.com/office/drawing/2014/main" id="{9B5B4496-4F5B-A9F1-F30A-FE15B4B1AEF2}"/>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
        <p:nvSpPr>
          <p:cNvPr id="8" name="TextBox 7">
            <a:extLst>
              <a:ext uri="{FF2B5EF4-FFF2-40B4-BE49-F238E27FC236}">
                <a16:creationId xmlns:a16="http://schemas.microsoft.com/office/drawing/2014/main" id="{A9E28F10-321C-F864-9E73-3E27802071B5}"/>
              </a:ext>
            </a:extLst>
          </p:cNvPr>
          <p:cNvSpPr txBox="1"/>
          <p:nvPr/>
        </p:nvSpPr>
        <p:spPr>
          <a:xfrm>
            <a:off x="602108" y="2129784"/>
            <a:ext cx="9482796" cy="1569660"/>
          </a:xfrm>
          <a:prstGeom prst="rect">
            <a:avLst/>
          </a:prstGeom>
          <a:noFill/>
        </p:spPr>
        <p:txBody>
          <a:bodyPr wrap="square">
            <a:spAutoFit/>
          </a:bodyPr>
          <a:lstStyle/>
          <a:p>
            <a:pPr marL="457200" indent="-457200">
              <a:buFont typeface="Arial" panose="020B0604020202020204" pitchFamily="34" charset="0"/>
              <a:buChar char="•"/>
            </a:pPr>
            <a:r>
              <a:rPr lang="en-US" sz="3200" dirty="0">
                <a:solidFill>
                  <a:schemeClr val="bg1"/>
                </a:solidFill>
                <a:latin typeface="+mj-lt"/>
                <a:ea typeface="+mj-ea"/>
                <a:cs typeface="+mj-cs"/>
              </a:rPr>
              <a:t>recent MI</a:t>
            </a:r>
          </a:p>
          <a:p>
            <a:pPr marL="457200" indent="-457200">
              <a:buFont typeface="Arial" panose="020B0604020202020204" pitchFamily="34" charset="0"/>
              <a:buChar char="•"/>
            </a:pPr>
            <a:r>
              <a:rPr lang="en-US" sz="3200" dirty="0">
                <a:solidFill>
                  <a:schemeClr val="bg1"/>
                </a:solidFill>
                <a:latin typeface="+mj-lt"/>
                <a:ea typeface="+mj-ea"/>
                <a:cs typeface="+mj-cs"/>
              </a:rPr>
              <a:t>multiple prior MIs</a:t>
            </a:r>
          </a:p>
          <a:p>
            <a:pPr marL="457200" indent="-457200">
              <a:buFont typeface="Arial" panose="020B0604020202020204" pitchFamily="34" charset="0"/>
              <a:buChar char="•"/>
            </a:pPr>
            <a:r>
              <a:rPr lang="en-US" sz="3200" dirty="0">
                <a:solidFill>
                  <a:schemeClr val="bg1"/>
                </a:solidFill>
                <a:latin typeface="+mj-lt"/>
                <a:ea typeface="+mj-ea"/>
                <a:cs typeface="+mj-cs"/>
              </a:rPr>
              <a:t>residual multivessel coronary artery disease</a:t>
            </a:r>
          </a:p>
        </p:txBody>
      </p:sp>
    </p:spTree>
    <p:extLst>
      <p:ext uri="{BB962C8B-B14F-4D97-AF65-F5344CB8AC3E}">
        <p14:creationId xmlns:p14="http://schemas.microsoft.com/office/powerpoint/2010/main" val="932852311"/>
      </p:ext>
    </p:extLst>
  </p:cSld>
  <p:clrMapOvr>
    <a:masterClrMapping/>
  </p:clrMapOvr>
  <p:transition>
    <p:fade/>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Rounded Corners 39">
            <a:extLst>
              <a:ext uri="{FF2B5EF4-FFF2-40B4-BE49-F238E27FC236}">
                <a16:creationId xmlns:a16="http://schemas.microsoft.com/office/drawing/2014/main" id="{20138AC2-912B-090A-656C-D2F061EAC4D8}"/>
              </a:ext>
            </a:extLst>
          </p:cNvPr>
          <p:cNvSpPr/>
          <p:nvPr/>
        </p:nvSpPr>
        <p:spPr bwMode="auto">
          <a:xfrm>
            <a:off x="383776" y="1548899"/>
            <a:ext cx="11459179" cy="4128910"/>
          </a:xfrm>
          <a:prstGeom prst="roundRect">
            <a:avLst>
              <a:gd name="adj" fmla="val 0"/>
            </a:avLst>
          </a:prstGeom>
          <a:solidFill>
            <a:schemeClr val="accent1">
              <a:alpha val="10000"/>
            </a:schemeClr>
          </a:solidFill>
          <a:ln w="9525" cap="flat" cmpd="sng" algn="ctr">
            <a:solidFill>
              <a:schemeClr val="accent2"/>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fontAlgn="base">
              <a:spcBef>
                <a:spcPct val="0"/>
              </a:spcBef>
              <a:spcAft>
                <a:spcPct val="0"/>
              </a:spcAft>
            </a:pPr>
            <a:endParaRPr lang="en-US" sz="3200" b="1" dirty="0">
              <a:latin typeface="Century Gothic" panose="020B0502020202020204" pitchFamily="34" charset="0"/>
            </a:endParaRPr>
          </a:p>
        </p:txBody>
      </p:sp>
      <p:sp>
        <p:nvSpPr>
          <p:cNvPr id="8" name="Title 7">
            <a:extLst>
              <a:ext uri="{FF2B5EF4-FFF2-40B4-BE49-F238E27FC236}">
                <a16:creationId xmlns:a16="http://schemas.microsoft.com/office/drawing/2014/main" id="{AE0E00AA-5B13-6C0F-372E-C0FABE9E2377}"/>
              </a:ext>
            </a:extLst>
          </p:cNvPr>
          <p:cNvSpPr>
            <a:spLocks noGrp="1"/>
          </p:cNvSpPr>
          <p:nvPr>
            <p:ph type="title"/>
          </p:nvPr>
        </p:nvSpPr>
        <p:spPr/>
        <p:txBody>
          <a:bodyPr/>
          <a:lstStyle/>
          <a:p>
            <a:r>
              <a:rPr lang="en-US" noProof="0" dirty="0"/>
              <a:t>Table of Contents</a:t>
            </a:r>
          </a:p>
        </p:txBody>
      </p:sp>
      <p:grpSp>
        <p:nvGrpSpPr>
          <p:cNvPr id="71" name="Group 70">
            <a:extLst>
              <a:ext uri="{FF2B5EF4-FFF2-40B4-BE49-F238E27FC236}">
                <a16:creationId xmlns:a16="http://schemas.microsoft.com/office/drawing/2014/main" id="{3EE4B27C-8D49-58DC-5AFA-0FD77EC101B7}"/>
              </a:ext>
            </a:extLst>
          </p:cNvPr>
          <p:cNvGrpSpPr/>
          <p:nvPr/>
        </p:nvGrpSpPr>
        <p:grpSpPr>
          <a:xfrm>
            <a:off x="464433" y="1806516"/>
            <a:ext cx="11297864" cy="3613677"/>
            <a:chOff x="565951" y="1798029"/>
            <a:chExt cx="11297864" cy="3613677"/>
          </a:xfrm>
        </p:grpSpPr>
        <p:sp>
          <p:nvSpPr>
            <p:cNvPr id="43" name="Rectangle 42">
              <a:extLst>
                <a:ext uri="{FF2B5EF4-FFF2-40B4-BE49-F238E27FC236}">
                  <a16:creationId xmlns:a16="http://schemas.microsoft.com/office/drawing/2014/main" id="{BEA60A9C-BC84-317C-CFFF-539A5D3CC910}"/>
                </a:ext>
              </a:extLst>
            </p:cNvPr>
            <p:cNvSpPr/>
            <p:nvPr/>
          </p:nvSpPr>
          <p:spPr>
            <a:xfrm>
              <a:off x="3926161" y="1804258"/>
              <a:ext cx="2194560" cy="936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03605" tIns="103605" rIns="103605" bIns="103605" numCol="1" spcCol="1270" anchor="ctr" anchorCtr="0">
              <a:noAutofit/>
            </a:bodyPr>
            <a:lstStyle/>
            <a:p>
              <a:pPr algn="ctr" defTabSz="829713">
                <a:lnSpc>
                  <a:spcPct val="90000"/>
                </a:lnSpc>
                <a:spcAft>
                  <a:spcPct val="35000"/>
                </a:spcAft>
              </a:pPr>
              <a:r>
                <a:rPr lang="en-US" sz="1600" b="1" dirty="0">
                  <a:solidFill>
                    <a:schemeClr val="bg1"/>
                  </a:solidFill>
                  <a:latin typeface="Century Gothic" panose="020B0502020202020204" pitchFamily="34" charset="0"/>
                </a:rPr>
                <a:t>REPATHA Outcomes Trial – FOURIER </a:t>
              </a:r>
            </a:p>
          </p:txBody>
        </p:sp>
        <p:cxnSp>
          <p:nvCxnSpPr>
            <p:cNvPr id="55" name="Straight Connector 54">
              <a:extLst>
                <a:ext uri="{FF2B5EF4-FFF2-40B4-BE49-F238E27FC236}">
                  <a16:creationId xmlns:a16="http://schemas.microsoft.com/office/drawing/2014/main" id="{B9C03913-1E10-5833-4A6C-60BE6E4B249D}"/>
                </a:ext>
              </a:extLst>
            </p:cNvPr>
            <p:cNvCxnSpPr>
              <a:cxnSpLocks/>
              <a:stCxn id="43" idx="2"/>
              <a:endCxn id="52" idx="0"/>
            </p:cNvCxnSpPr>
            <p:nvPr/>
          </p:nvCxnSpPr>
          <p:spPr bwMode="auto">
            <a:xfrm rot="16200000" flipH="1">
              <a:off x="5231747" y="2531952"/>
              <a:ext cx="595553" cy="1012164"/>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cxnSp>
          <p:nvCxnSpPr>
            <p:cNvPr id="36" name="Straight Connector 54">
              <a:extLst>
                <a:ext uri="{FF2B5EF4-FFF2-40B4-BE49-F238E27FC236}">
                  <a16:creationId xmlns:a16="http://schemas.microsoft.com/office/drawing/2014/main" id="{876F2037-5A6F-BB26-E1E6-C888D684671D}"/>
                </a:ext>
              </a:extLst>
            </p:cNvPr>
            <p:cNvCxnSpPr>
              <a:cxnSpLocks/>
              <a:stCxn id="52" idx="2"/>
              <a:endCxn id="2" idx="0"/>
            </p:cNvCxnSpPr>
            <p:nvPr/>
          </p:nvCxnSpPr>
          <p:spPr bwMode="auto">
            <a:xfrm rot="5400000">
              <a:off x="3252479" y="2003746"/>
              <a:ext cx="609232" cy="4957021"/>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sp>
          <p:nvSpPr>
            <p:cNvPr id="128" name="Rectangle 127">
              <a:extLst>
                <a:ext uri="{FF2B5EF4-FFF2-40B4-BE49-F238E27FC236}">
                  <a16:creationId xmlns:a16="http://schemas.microsoft.com/office/drawing/2014/main" id="{DB7F7602-2BC5-9D64-40E8-67F57260A388}"/>
                </a:ext>
              </a:extLst>
            </p:cNvPr>
            <p:cNvSpPr/>
            <p:nvPr/>
          </p:nvSpPr>
          <p:spPr>
            <a:xfrm>
              <a:off x="8557250" y="1798029"/>
              <a:ext cx="2196000" cy="936000"/>
            </a:xfrm>
            <a:prstGeom prst="rect">
              <a:avLst/>
            </a:prstGeom>
            <a:solidFill>
              <a:schemeClr val="accent2"/>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03605" tIns="103605" rIns="103605" bIns="103605" numCol="1" spcCol="1270" anchor="ctr" anchorCtr="0">
              <a:noAutofit/>
            </a:bodyPr>
            <a:lstStyle/>
            <a:p>
              <a:pPr algn="ctr" defTabSz="829713">
                <a:lnSpc>
                  <a:spcPct val="90000"/>
                </a:lnSpc>
                <a:spcAft>
                  <a:spcPct val="35000"/>
                </a:spcAft>
              </a:pPr>
              <a:r>
                <a:rPr lang="en-US" sz="1600" b="1" dirty="0">
                  <a:solidFill>
                    <a:schemeClr val="bg1"/>
                  </a:solidFill>
                  <a:latin typeface="Century Gothic" panose="020B0502020202020204" pitchFamily="34" charset="0"/>
                </a:rPr>
                <a:t>Open Label Extension (OLE)</a:t>
              </a:r>
            </a:p>
          </p:txBody>
        </p:sp>
        <p:cxnSp>
          <p:nvCxnSpPr>
            <p:cNvPr id="129" name="Straight Connector 54">
              <a:extLst>
                <a:ext uri="{FF2B5EF4-FFF2-40B4-BE49-F238E27FC236}">
                  <a16:creationId xmlns:a16="http://schemas.microsoft.com/office/drawing/2014/main" id="{9ABF275F-113C-C427-C5D3-6AF644ED1F49}"/>
                </a:ext>
              </a:extLst>
            </p:cNvPr>
            <p:cNvCxnSpPr>
              <a:cxnSpLocks/>
              <a:stCxn id="43" idx="2"/>
              <a:endCxn id="44" idx="0"/>
            </p:cNvCxnSpPr>
            <p:nvPr/>
          </p:nvCxnSpPr>
          <p:spPr bwMode="auto">
            <a:xfrm rot="5400000">
              <a:off x="4188622" y="2500991"/>
              <a:ext cx="595553" cy="1074087"/>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cxnSp>
          <p:nvCxnSpPr>
            <p:cNvPr id="133" name="Straight Connector 54">
              <a:extLst>
                <a:ext uri="{FF2B5EF4-FFF2-40B4-BE49-F238E27FC236}">
                  <a16:creationId xmlns:a16="http://schemas.microsoft.com/office/drawing/2014/main" id="{C8F2B206-7F5E-6446-C359-1371C00FC1ED}"/>
                </a:ext>
              </a:extLst>
            </p:cNvPr>
            <p:cNvCxnSpPr>
              <a:cxnSpLocks/>
              <a:stCxn id="128" idx="2"/>
              <a:endCxn id="135" idx="0"/>
            </p:cNvCxnSpPr>
            <p:nvPr/>
          </p:nvCxnSpPr>
          <p:spPr bwMode="auto">
            <a:xfrm rot="5400000">
              <a:off x="8841103" y="2505052"/>
              <a:ext cx="585170" cy="1043125"/>
            </a:xfrm>
            <a:prstGeom prst="bentConnector3">
              <a:avLst>
                <a:gd name="adj1" fmla="val 50000"/>
              </a:avLst>
            </a:prstGeom>
            <a:noFill/>
            <a:ln w="12700" cap="rnd">
              <a:solidFill>
                <a:schemeClr val="accent2"/>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cxnSp>
          <p:nvCxnSpPr>
            <p:cNvPr id="134" name="Straight Connector 54">
              <a:extLst>
                <a:ext uri="{FF2B5EF4-FFF2-40B4-BE49-F238E27FC236}">
                  <a16:creationId xmlns:a16="http://schemas.microsoft.com/office/drawing/2014/main" id="{BC3691F3-FF33-4B94-D472-EF735B4F9B44}"/>
                </a:ext>
              </a:extLst>
            </p:cNvPr>
            <p:cNvCxnSpPr>
              <a:cxnSpLocks/>
              <a:stCxn id="128" idx="2"/>
              <a:endCxn id="132" idx="0"/>
            </p:cNvCxnSpPr>
            <p:nvPr/>
          </p:nvCxnSpPr>
          <p:spPr bwMode="auto">
            <a:xfrm rot="16200000" flipH="1">
              <a:off x="9884227" y="2505051"/>
              <a:ext cx="585170" cy="1043125"/>
            </a:xfrm>
            <a:prstGeom prst="bentConnector3">
              <a:avLst>
                <a:gd name="adj1" fmla="val 50000"/>
              </a:avLst>
            </a:prstGeom>
            <a:solidFill>
              <a:srgbClr val="00BCE3"/>
            </a:solidFill>
            <a:ln w="12700" cap="rnd">
              <a:solidFill>
                <a:schemeClr val="accent2"/>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sp>
          <p:nvSpPr>
            <p:cNvPr id="44" name="Rectangle 43">
              <a:hlinkClick r:id="rId3" action="ppaction://hlinksldjump"/>
              <a:extLst>
                <a:ext uri="{FF2B5EF4-FFF2-40B4-BE49-F238E27FC236}">
                  <a16:creationId xmlns:a16="http://schemas.microsoft.com/office/drawing/2014/main" id="{FD08591C-7F14-E7C1-F0F6-B55CCC322827}"/>
                </a:ext>
              </a:extLst>
            </p:cNvPr>
            <p:cNvSpPr/>
            <p:nvPr/>
          </p:nvSpPr>
          <p:spPr>
            <a:xfrm>
              <a:off x="3049354" y="3335811"/>
              <a:ext cx="1800000" cy="841829"/>
            </a:xfrm>
            <a:prstGeom prst="rect">
              <a:avLst/>
            </a:prstGeom>
            <a:noFill/>
            <a:ln w="12700">
              <a:solidFill>
                <a:schemeClr val="accent1"/>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03605" tIns="103605" rIns="103605" bIns="103605" numCol="1" spcCol="1270" anchor="ctr" anchorCtr="0">
              <a:noAutofit/>
            </a:bodyPr>
            <a:lstStyle/>
            <a:p>
              <a:pPr algn="ctr" defTabSz="829713">
                <a:lnSpc>
                  <a:spcPct val="90000"/>
                </a:lnSpc>
                <a:spcAft>
                  <a:spcPct val="35000"/>
                </a:spcAft>
              </a:pPr>
              <a:r>
                <a:rPr lang="en-US" sz="1400" b="1" dirty="0">
                  <a:solidFill>
                    <a:schemeClr val="accent1"/>
                  </a:solidFill>
                  <a:latin typeface="Century Gothic" panose="020B0502020202020204" pitchFamily="34" charset="0"/>
                </a:rPr>
                <a:t>Primary Analysis</a:t>
              </a:r>
            </a:p>
          </p:txBody>
        </p:sp>
        <p:sp>
          <p:nvSpPr>
            <p:cNvPr id="52" name="Rectangle 51">
              <a:hlinkClick r:id="rId4" action="ppaction://hlinksldjump"/>
              <a:extLst>
                <a:ext uri="{FF2B5EF4-FFF2-40B4-BE49-F238E27FC236}">
                  <a16:creationId xmlns:a16="http://schemas.microsoft.com/office/drawing/2014/main" id="{FBF933FA-DCBF-21F4-A194-28E983C01058}"/>
                </a:ext>
              </a:extLst>
            </p:cNvPr>
            <p:cNvSpPr/>
            <p:nvPr/>
          </p:nvSpPr>
          <p:spPr>
            <a:xfrm>
              <a:off x="5135605" y="3335811"/>
              <a:ext cx="1800000" cy="841829"/>
            </a:xfrm>
            <a:prstGeom prst="rect">
              <a:avLst/>
            </a:prstGeom>
            <a:noFill/>
            <a:ln w="12700">
              <a:solidFill>
                <a:schemeClr val="accent1"/>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03605" tIns="103605" rIns="103605" bIns="103605" numCol="1" spcCol="1270" anchor="ctr" anchorCtr="0">
              <a:noAutofit/>
            </a:bodyPr>
            <a:lstStyle/>
            <a:p>
              <a:pPr algn="ctr" defTabSz="829713">
                <a:lnSpc>
                  <a:spcPct val="90000"/>
                </a:lnSpc>
                <a:spcAft>
                  <a:spcPct val="35000"/>
                </a:spcAft>
              </a:pPr>
              <a:r>
                <a:rPr lang="en-US" sz="1400" b="1" dirty="0">
                  <a:solidFill>
                    <a:schemeClr val="accent1"/>
                  </a:solidFill>
                  <a:latin typeface="Century Gothic" panose="020B0502020202020204" pitchFamily="34" charset="0"/>
                </a:rPr>
                <a:t>Sub-Analyses</a:t>
              </a:r>
            </a:p>
          </p:txBody>
        </p:sp>
        <p:sp>
          <p:nvSpPr>
            <p:cNvPr id="132" name="Rectangle 131">
              <a:hlinkClick r:id="rId5" action="ppaction://hlinksldjump"/>
              <a:extLst>
                <a:ext uri="{FF2B5EF4-FFF2-40B4-BE49-F238E27FC236}">
                  <a16:creationId xmlns:a16="http://schemas.microsoft.com/office/drawing/2014/main" id="{FCE46D01-9E61-52D5-FDA6-E84085A73C34}"/>
                </a:ext>
              </a:extLst>
            </p:cNvPr>
            <p:cNvSpPr/>
            <p:nvPr/>
          </p:nvSpPr>
          <p:spPr>
            <a:xfrm>
              <a:off x="9798375" y="3319199"/>
              <a:ext cx="1800000" cy="841829"/>
            </a:xfrm>
            <a:prstGeom prst="rect">
              <a:avLst/>
            </a:prstGeom>
            <a:noFill/>
            <a:ln w="12700">
              <a:solidFill>
                <a:schemeClr val="accent2"/>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03605" tIns="103605" rIns="103605" bIns="103605" numCol="1" spcCol="1270" anchor="ctr" anchorCtr="0">
              <a:noAutofit/>
            </a:bodyPr>
            <a:lstStyle/>
            <a:p>
              <a:pPr algn="ctr" defTabSz="829713">
                <a:lnSpc>
                  <a:spcPct val="90000"/>
                </a:lnSpc>
                <a:spcAft>
                  <a:spcPct val="35000"/>
                </a:spcAft>
              </a:pPr>
              <a:r>
                <a:rPr lang="en-US" sz="1400" b="1" dirty="0">
                  <a:solidFill>
                    <a:srgbClr val="00BCE3"/>
                  </a:solidFill>
                  <a:latin typeface="Century Gothic" panose="020B0502020202020204" pitchFamily="34" charset="0"/>
                </a:rPr>
                <a:t>Sub-Analysis</a:t>
              </a:r>
            </a:p>
          </p:txBody>
        </p:sp>
        <p:sp>
          <p:nvSpPr>
            <p:cNvPr id="135" name="Rectangle 134">
              <a:hlinkClick r:id="rId6" action="ppaction://hlinksldjump"/>
              <a:extLst>
                <a:ext uri="{FF2B5EF4-FFF2-40B4-BE49-F238E27FC236}">
                  <a16:creationId xmlns:a16="http://schemas.microsoft.com/office/drawing/2014/main" id="{FAF3EA51-4F77-F630-E817-87B1C6FAC30A}"/>
                </a:ext>
              </a:extLst>
            </p:cNvPr>
            <p:cNvSpPr/>
            <p:nvPr/>
          </p:nvSpPr>
          <p:spPr>
            <a:xfrm>
              <a:off x="7712125" y="3319199"/>
              <a:ext cx="1800000" cy="842400"/>
            </a:xfrm>
            <a:prstGeom prst="rect">
              <a:avLst/>
            </a:prstGeom>
            <a:noFill/>
            <a:ln w="12700">
              <a:solidFill>
                <a:schemeClr val="accent2"/>
              </a:solid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03605" tIns="103605" rIns="103605" bIns="103605" numCol="1" spcCol="1270" anchor="ctr" anchorCtr="0">
              <a:noAutofit/>
            </a:bodyPr>
            <a:lstStyle/>
            <a:p>
              <a:pPr algn="ctr" defTabSz="829713">
                <a:lnSpc>
                  <a:spcPct val="90000"/>
                </a:lnSpc>
                <a:spcAft>
                  <a:spcPct val="35000"/>
                </a:spcAft>
              </a:pPr>
              <a:r>
                <a:rPr lang="en-US" sz="1400" b="1" dirty="0">
                  <a:solidFill>
                    <a:srgbClr val="00BCE3"/>
                  </a:solidFill>
                  <a:latin typeface="Century Gothic" panose="020B0502020202020204" pitchFamily="34" charset="0"/>
                </a:rPr>
                <a:t>Primary Analysis</a:t>
              </a:r>
            </a:p>
          </p:txBody>
        </p:sp>
        <p:cxnSp>
          <p:nvCxnSpPr>
            <p:cNvPr id="147" name="Straight Connector 146">
              <a:extLst>
                <a:ext uri="{FF2B5EF4-FFF2-40B4-BE49-F238E27FC236}">
                  <a16:creationId xmlns:a16="http://schemas.microsoft.com/office/drawing/2014/main" id="{91C1A0F9-DA80-0EBE-D314-1025146C80E0}"/>
                </a:ext>
              </a:extLst>
            </p:cNvPr>
            <p:cNvCxnSpPr>
              <a:cxnSpLocks/>
              <a:stCxn id="43" idx="3"/>
              <a:endCxn id="128" idx="1"/>
            </p:cNvCxnSpPr>
            <p:nvPr/>
          </p:nvCxnSpPr>
          <p:spPr>
            <a:xfrm flipV="1">
              <a:off x="6120721" y="2266029"/>
              <a:ext cx="2436529" cy="6229"/>
            </a:xfrm>
            <a:prstGeom prst="line">
              <a:avLst/>
            </a:prstGeom>
            <a:ln w="28575" cap="rnd">
              <a:solidFill>
                <a:schemeClr val="accent1"/>
              </a:solidFill>
              <a:prstDash val="sysDash"/>
              <a:tailEnd type="stealth" w="med" len="med"/>
            </a:ln>
          </p:spPr>
          <p:style>
            <a:lnRef idx="1">
              <a:schemeClr val="accent1"/>
            </a:lnRef>
            <a:fillRef idx="0">
              <a:schemeClr val="accent1"/>
            </a:fillRef>
            <a:effectRef idx="0">
              <a:schemeClr val="accent1"/>
            </a:effectRef>
            <a:fontRef idx="minor">
              <a:schemeClr val="tx1"/>
            </a:fontRef>
          </p:style>
        </p:cxnSp>
        <p:cxnSp>
          <p:nvCxnSpPr>
            <p:cNvPr id="58" name="Straight Connector 54">
              <a:extLst>
                <a:ext uri="{FF2B5EF4-FFF2-40B4-BE49-F238E27FC236}">
                  <a16:creationId xmlns:a16="http://schemas.microsoft.com/office/drawing/2014/main" id="{ABC2FFE6-98B9-386D-BD02-B9AE9E6B6DE3}"/>
                </a:ext>
              </a:extLst>
            </p:cNvPr>
            <p:cNvCxnSpPr>
              <a:cxnSpLocks/>
              <a:stCxn id="52" idx="2"/>
              <a:endCxn id="62" idx="0"/>
            </p:cNvCxnSpPr>
            <p:nvPr/>
          </p:nvCxnSpPr>
          <p:spPr bwMode="auto">
            <a:xfrm rot="5400000">
              <a:off x="3761314" y="2512581"/>
              <a:ext cx="609232" cy="3939350"/>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cxnSp>
          <p:nvCxnSpPr>
            <p:cNvPr id="67" name="Straight Connector 54">
              <a:extLst>
                <a:ext uri="{FF2B5EF4-FFF2-40B4-BE49-F238E27FC236}">
                  <a16:creationId xmlns:a16="http://schemas.microsoft.com/office/drawing/2014/main" id="{FDA754B8-6E33-759C-C39B-987B7E1C9B7A}"/>
                </a:ext>
              </a:extLst>
            </p:cNvPr>
            <p:cNvCxnSpPr>
              <a:cxnSpLocks/>
              <a:stCxn id="52" idx="2"/>
              <a:endCxn id="50" idx="0"/>
            </p:cNvCxnSpPr>
            <p:nvPr/>
          </p:nvCxnSpPr>
          <p:spPr bwMode="auto">
            <a:xfrm rot="16200000" flipH="1">
              <a:off x="5796656" y="4416589"/>
              <a:ext cx="609232" cy="131334"/>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cxnSp>
          <p:nvCxnSpPr>
            <p:cNvPr id="72" name="Straight Connector 54">
              <a:extLst>
                <a:ext uri="{FF2B5EF4-FFF2-40B4-BE49-F238E27FC236}">
                  <a16:creationId xmlns:a16="http://schemas.microsoft.com/office/drawing/2014/main" id="{A6B8452C-D129-2D08-CABC-3443F8801B71}"/>
                </a:ext>
              </a:extLst>
            </p:cNvPr>
            <p:cNvCxnSpPr>
              <a:cxnSpLocks/>
              <a:stCxn id="52" idx="2"/>
              <a:endCxn id="6" idx="0"/>
            </p:cNvCxnSpPr>
            <p:nvPr/>
          </p:nvCxnSpPr>
          <p:spPr bwMode="auto">
            <a:xfrm rot="16200000" flipH="1">
              <a:off x="6305491" y="3907753"/>
              <a:ext cx="609232" cy="1149005"/>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cxnSp>
          <p:nvCxnSpPr>
            <p:cNvPr id="75" name="Straight Connector 54">
              <a:extLst>
                <a:ext uri="{FF2B5EF4-FFF2-40B4-BE49-F238E27FC236}">
                  <a16:creationId xmlns:a16="http://schemas.microsoft.com/office/drawing/2014/main" id="{E6CDC687-39AF-1756-546A-6CF04F102AA3}"/>
                </a:ext>
              </a:extLst>
            </p:cNvPr>
            <p:cNvCxnSpPr>
              <a:cxnSpLocks/>
              <a:stCxn id="52" idx="2"/>
              <a:endCxn id="18" idx="0"/>
            </p:cNvCxnSpPr>
            <p:nvPr/>
          </p:nvCxnSpPr>
          <p:spPr bwMode="auto">
            <a:xfrm rot="16200000" flipH="1">
              <a:off x="6814327" y="3398918"/>
              <a:ext cx="609232" cy="2166676"/>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cxnSp>
          <p:nvCxnSpPr>
            <p:cNvPr id="78" name="Straight Connector 54">
              <a:extLst>
                <a:ext uri="{FF2B5EF4-FFF2-40B4-BE49-F238E27FC236}">
                  <a16:creationId xmlns:a16="http://schemas.microsoft.com/office/drawing/2014/main" id="{B8A27557-4A47-538D-863A-9A5F9B7E7C55}"/>
                </a:ext>
              </a:extLst>
            </p:cNvPr>
            <p:cNvCxnSpPr>
              <a:cxnSpLocks/>
              <a:stCxn id="52" idx="2"/>
              <a:endCxn id="37" idx="0"/>
            </p:cNvCxnSpPr>
            <p:nvPr/>
          </p:nvCxnSpPr>
          <p:spPr bwMode="auto">
            <a:xfrm rot="16200000" flipH="1">
              <a:off x="7323162" y="2890082"/>
              <a:ext cx="609232" cy="3184347"/>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cxnSp>
          <p:nvCxnSpPr>
            <p:cNvPr id="81" name="Straight Connector 54">
              <a:extLst>
                <a:ext uri="{FF2B5EF4-FFF2-40B4-BE49-F238E27FC236}">
                  <a16:creationId xmlns:a16="http://schemas.microsoft.com/office/drawing/2014/main" id="{18576509-421C-1580-3418-988F1A16A990}"/>
                </a:ext>
              </a:extLst>
            </p:cNvPr>
            <p:cNvCxnSpPr>
              <a:cxnSpLocks/>
              <a:stCxn id="52" idx="2"/>
              <a:endCxn id="38" idx="0"/>
            </p:cNvCxnSpPr>
            <p:nvPr/>
          </p:nvCxnSpPr>
          <p:spPr bwMode="auto">
            <a:xfrm rot="16200000" flipH="1">
              <a:off x="7831998" y="2381247"/>
              <a:ext cx="609232" cy="4202018"/>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sp>
          <p:nvSpPr>
            <p:cNvPr id="2" name="Rectangle 1">
              <a:hlinkClick r:id="rId7" action="ppaction://hlinksldjump"/>
              <a:extLst>
                <a:ext uri="{FF2B5EF4-FFF2-40B4-BE49-F238E27FC236}">
                  <a16:creationId xmlns:a16="http://schemas.microsoft.com/office/drawing/2014/main" id="{BC0CED34-FEC6-6EFB-99FE-959E4E0F846B}"/>
                </a:ext>
              </a:extLst>
            </p:cNvPr>
            <p:cNvSpPr/>
            <p:nvPr/>
          </p:nvSpPr>
          <p:spPr>
            <a:xfrm>
              <a:off x="592584"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1000" b="1" dirty="0">
                  <a:solidFill>
                    <a:schemeClr val="bg1"/>
                  </a:solidFill>
                  <a:latin typeface="Century Gothic" panose="020B0502020202020204" pitchFamily="34" charset="0"/>
                </a:rPr>
                <a:t>MI</a:t>
              </a:r>
            </a:p>
          </p:txBody>
        </p:sp>
        <p:sp>
          <p:nvSpPr>
            <p:cNvPr id="48" name="Rectangle 47">
              <a:hlinkClick r:id="rId8" action="ppaction://hlinksldjump"/>
              <a:extLst>
                <a:ext uri="{FF2B5EF4-FFF2-40B4-BE49-F238E27FC236}">
                  <a16:creationId xmlns:a16="http://schemas.microsoft.com/office/drawing/2014/main" id="{E218E0FE-E8D6-8EB7-DE90-418A26E3159D}"/>
                </a:ext>
              </a:extLst>
            </p:cNvPr>
            <p:cNvSpPr/>
            <p:nvPr/>
          </p:nvSpPr>
          <p:spPr>
            <a:xfrm>
              <a:off x="2627926"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1000" b="1" dirty="0">
                  <a:solidFill>
                    <a:schemeClr val="bg1"/>
                  </a:solidFill>
                  <a:latin typeface="Century Gothic" panose="020B0502020202020204" pitchFamily="34" charset="0"/>
                </a:rPr>
                <a:t>Diabetes </a:t>
              </a:r>
            </a:p>
          </p:txBody>
        </p:sp>
        <p:sp>
          <p:nvSpPr>
            <p:cNvPr id="50" name="Rectangle 49">
              <a:hlinkClick r:id="rId9" action="ppaction://hlinksldjump"/>
              <a:extLst>
                <a:ext uri="{FF2B5EF4-FFF2-40B4-BE49-F238E27FC236}">
                  <a16:creationId xmlns:a16="http://schemas.microsoft.com/office/drawing/2014/main" id="{875DA47E-E649-C627-52FD-FAD18AAB7991}"/>
                </a:ext>
              </a:extLst>
            </p:cNvPr>
            <p:cNvSpPr/>
            <p:nvPr/>
          </p:nvSpPr>
          <p:spPr>
            <a:xfrm>
              <a:off x="5680939"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1000" b="1" dirty="0">
                  <a:solidFill>
                    <a:schemeClr val="bg1"/>
                  </a:solidFill>
                  <a:latin typeface="Century Gothic" panose="020B0502020202020204" pitchFamily="34" charset="0"/>
                </a:rPr>
                <a:t>Asian population</a:t>
              </a:r>
            </a:p>
          </p:txBody>
        </p:sp>
        <p:sp>
          <p:nvSpPr>
            <p:cNvPr id="6" name="Rectangle 5">
              <a:hlinkClick r:id="rId10" action="ppaction://hlinksldjump"/>
              <a:extLst>
                <a:ext uri="{FF2B5EF4-FFF2-40B4-BE49-F238E27FC236}">
                  <a16:creationId xmlns:a16="http://schemas.microsoft.com/office/drawing/2014/main" id="{57B3C4AF-BEB7-D75E-B9DF-497586F3BC9A}"/>
                </a:ext>
              </a:extLst>
            </p:cNvPr>
            <p:cNvSpPr/>
            <p:nvPr/>
          </p:nvSpPr>
          <p:spPr>
            <a:xfrm>
              <a:off x="6698610"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1000" b="1" dirty="0">
                  <a:solidFill>
                    <a:schemeClr val="bg1"/>
                  </a:solidFill>
                  <a:latin typeface="Century Gothic" panose="020B0502020202020204" pitchFamily="34" charset="0"/>
                </a:rPr>
                <a:t>PAD</a:t>
              </a:r>
            </a:p>
          </p:txBody>
        </p:sp>
        <p:sp>
          <p:nvSpPr>
            <p:cNvPr id="49" name="Rectangle 48">
              <a:hlinkClick r:id="rId11" action="ppaction://hlinksldjump"/>
              <a:extLst>
                <a:ext uri="{FF2B5EF4-FFF2-40B4-BE49-F238E27FC236}">
                  <a16:creationId xmlns:a16="http://schemas.microsoft.com/office/drawing/2014/main" id="{FC996639-C2F4-584A-56CC-4F34CEBA589A}"/>
                </a:ext>
              </a:extLst>
            </p:cNvPr>
            <p:cNvSpPr/>
            <p:nvPr/>
          </p:nvSpPr>
          <p:spPr>
            <a:xfrm>
              <a:off x="4663268"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900" b="1" dirty="0">
                  <a:solidFill>
                    <a:schemeClr val="bg1"/>
                  </a:solidFill>
                  <a:latin typeface="Century Gothic" panose="020B0502020202020204" pitchFamily="34" charset="0"/>
                </a:rPr>
                <a:t>Baseline LDL-C &amp; Statin Potency</a:t>
              </a:r>
            </a:p>
          </p:txBody>
        </p:sp>
        <p:sp>
          <p:nvSpPr>
            <p:cNvPr id="18" name="Rectangle 17">
              <a:hlinkClick r:id="rId12" action="ppaction://hlinksldjump"/>
              <a:extLst>
                <a:ext uri="{FF2B5EF4-FFF2-40B4-BE49-F238E27FC236}">
                  <a16:creationId xmlns:a16="http://schemas.microsoft.com/office/drawing/2014/main" id="{6AF22BA5-23F6-CDA1-6223-8E4F18E31893}"/>
                </a:ext>
              </a:extLst>
            </p:cNvPr>
            <p:cNvSpPr/>
            <p:nvPr/>
          </p:nvSpPr>
          <p:spPr>
            <a:xfrm>
              <a:off x="7716281"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1000" b="1" dirty="0">
                  <a:solidFill>
                    <a:schemeClr val="bg1"/>
                  </a:solidFill>
                  <a:latin typeface="Century Gothic" panose="020B0502020202020204" pitchFamily="34" charset="0"/>
                </a:rPr>
                <a:t>Stroke</a:t>
              </a:r>
            </a:p>
          </p:txBody>
        </p:sp>
        <p:sp>
          <p:nvSpPr>
            <p:cNvPr id="37" name="Rectangle 36">
              <a:hlinkClick r:id="rId13" action="ppaction://hlinksldjump"/>
              <a:extLst>
                <a:ext uri="{FF2B5EF4-FFF2-40B4-BE49-F238E27FC236}">
                  <a16:creationId xmlns:a16="http://schemas.microsoft.com/office/drawing/2014/main" id="{1746702B-D489-729F-60C6-EAA470F693F0}"/>
                </a:ext>
              </a:extLst>
            </p:cNvPr>
            <p:cNvSpPr/>
            <p:nvPr/>
          </p:nvSpPr>
          <p:spPr>
            <a:xfrm>
              <a:off x="8733952"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1000" b="1" dirty="0">
                  <a:solidFill>
                    <a:schemeClr val="bg1"/>
                  </a:solidFill>
                  <a:latin typeface="Century Gothic" panose="020B0502020202020204" pitchFamily="34" charset="0"/>
                </a:rPr>
                <a:t>CKD</a:t>
              </a:r>
            </a:p>
          </p:txBody>
        </p:sp>
        <p:sp>
          <p:nvSpPr>
            <p:cNvPr id="38" name="Rectangle 37">
              <a:hlinkClick r:id="rId14" action="ppaction://hlinksldjump"/>
              <a:extLst>
                <a:ext uri="{FF2B5EF4-FFF2-40B4-BE49-F238E27FC236}">
                  <a16:creationId xmlns:a16="http://schemas.microsoft.com/office/drawing/2014/main" id="{6A98E09B-E876-A2D4-7DC1-CEACB987F7FD}"/>
                </a:ext>
              </a:extLst>
            </p:cNvPr>
            <p:cNvSpPr/>
            <p:nvPr/>
          </p:nvSpPr>
          <p:spPr>
            <a:xfrm>
              <a:off x="9751623"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1000" b="1" dirty="0">
                  <a:solidFill>
                    <a:schemeClr val="bg1"/>
                  </a:solidFill>
                  <a:latin typeface="Century Gothic" panose="020B0502020202020204" pitchFamily="34" charset="0"/>
                </a:rPr>
                <a:t>Complex PCI and Post PCI</a:t>
              </a:r>
            </a:p>
          </p:txBody>
        </p:sp>
        <p:sp>
          <p:nvSpPr>
            <p:cNvPr id="123" name="Rectangle 122">
              <a:hlinkClick r:id="rId15" action="ppaction://hlinksldjump"/>
              <a:extLst>
                <a:ext uri="{FF2B5EF4-FFF2-40B4-BE49-F238E27FC236}">
                  <a16:creationId xmlns:a16="http://schemas.microsoft.com/office/drawing/2014/main" id="{58C78E7C-9532-6400-A816-091414EBD3D2}"/>
                </a:ext>
              </a:extLst>
            </p:cNvPr>
            <p:cNvSpPr/>
            <p:nvPr/>
          </p:nvSpPr>
          <p:spPr>
            <a:xfrm>
              <a:off x="10769298"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1000" b="1" dirty="0">
                  <a:solidFill>
                    <a:schemeClr val="bg1"/>
                  </a:solidFill>
                  <a:latin typeface="Century Gothic" panose="020B0502020202020204" pitchFamily="34" charset="0"/>
                </a:rPr>
                <a:t>Additional</a:t>
              </a:r>
            </a:p>
          </p:txBody>
        </p:sp>
        <p:cxnSp>
          <p:nvCxnSpPr>
            <p:cNvPr id="143" name="Straight Connector 54">
              <a:extLst>
                <a:ext uri="{FF2B5EF4-FFF2-40B4-BE49-F238E27FC236}">
                  <a16:creationId xmlns:a16="http://schemas.microsoft.com/office/drawing/2014/main" id="{200CE12D-C690-B75B-87A1-2ABDDBE9D5DE}"/>
                </a:ext>
              </a:extLst>
            </p:cNvPr>
            <p:cNvCxnSpPr>
              <a:cxnSpLocks/>
              <a:stCxn id="52" idx="2"/>
              <a:endCxn id="123" idx="0"/>
            </p:cNvCxnSpPr>
            <p:nvPr/>
          </p:nvCxnSpPr>
          <p:spPr bwMode="auto">
            <a:xfrm rot="16200000" flipH="1">
              <a:off x="8340835" y="1872409"/>
              <a:ext cx="609232" cy="5219693"/>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grpSp>
          <p:nvGrpSpPr>
            <p:cNvPr id="9" name="Group 8">
              <a:extLst>
                <a:ext uri="{FF2B5EF4-FFF2-40B4-BE49-F238E27FC236}">
                  <a16:creationId xmlns:a16="http://schemas.microsoft.com/office/drawing/2014/main" id="{1BBD4BAE-6E68-AF14-5D9A-1A15BDC9698F}"/>
                </a:ext>
              </a:extLst>
            </p:cNvPr>
            <p:cNvGrpSpPr/>
            <p:nvPr/>
          </p:nvGrpSpPr>
          <p:grpSpPr>
            <a:xfrm>
              <a:off x="4686042" y="4033394"/>
              <a:ext cx="252000" cy="252000"/>
              <a:chOff x="1547409" y="5121606"/>
              <a:chExt cx="252000" cy="252000"/>
            </a:xfrm>
          </p:grpSpPr>
          <p:sp>
            <p:nvSpPr>
              <p:cNvPr id="28" name="Oval 27">
                <a:extLst>
                  <a:ext uri="{FF2B5EF4-FFF2-40B4-BE49-F238E27FC236}">
                    <a16:creationId xmlns:a16="http://schemas.microsoft.com/office/drawing/2014/main" id="{1AF094F0-F668-0F02-A86E-D22C2B4F64B1}"/>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31" name="Freeform: Shape 30">
                <a:extLst>
                  <a:ext uri="{FF2B5EF4-FFF2-40B4-BE49-F238E27FC236}">
                    <a16:creationId xmlns:a16="http://schemas.microsoft.com/office/drawing/2014/main" id="{463E74A3-D0FD-E662-E6D0-AB76E4013233}"/>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46" name="Group 45">
              <a:extLst>
                <a:ext uri="{FF2B5EF4-FFF2-40B4-BE49-F238E27FC236}">
                  <a16:creationId xmlns:a16="http://schemas.microsoft.com/office/drawing/2014/main" id="{B7562B69-74D0-F145-6AF7-CA9474C75FBB}"/>
                </a:ext>
              </a:extLst>
            </p:cNvPr>
            <p:cNvGrpSpPr/>
            <p:nvPr/>
          </p:nvGrpSpPr>
          <p:grpSpPr>
            <a:xfrm>
              <a:off x="6748968" y="4024404"/>
              <a:ext cx="252000" cy="252000"/>
              <a:chOff x="1547409" y="5121606"/>
              <a:chExt cx="252000" cy="252000"/>
            </a:xfrm>
          </p:grpSpPr>
          <p:sp>
            <p:nvSpPr>
              <p:cNvPr id="47" name="Oval 46">
                <a:extLst>
                  <a:ext uri="{FF2B5EF4-FFF2-40B4-BE49-F238E27FC236}">
                    <a16:creationId xmlns:a16="http://schemas.microsoft.com/office/drawing/2014/main" id="{1404F0BD-51F2-AC73-41B0-4D1D5FE5D1EA}"/>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51" name="Freeform: Shape 50">
                <a:extLst>
                  <a:ext uri="{FF2B5EF4-FFF2-40B4-BE49-F238E27FC236}">
                    <a16:creationId xmlns:a16="http://schemas.microsoft.com/office/drawing/2014/main" id="{90E293C8-B189-9528-366B-122AF9FFB74B}"/>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53" name="Group 52">
              <a:extLst>
                <a:ext uri="{FF2B5EF4-FFF2-40B4-BE49-F238E27FC236}">
                  <a16:creationId xmlns:a16="http://schemas.microsoft.com/office/drawing/2014/main" id="{3678CA40-4AD1-9AA0-857B-35936F5331A1}"/>
                </a:ext>
              </a:extLst>
            </p:cNvPr>
            <p:cNvGrpSpPr/>
            <p:nvPr/>
          </p:nvGrpSpPr>
          <p:grpSpPr>
            <a:xfrm>
              <a:off x="9368124" y="4035600"/>
              <a:ext cx="252000" cy="252000"/>
              <a:chOff x="1547409" y="5121606"/>
              <a:chExt cx="252000" cy="252000"/>
            </a:xfrm>
          </p:grpSpPr>
          <p:sp>
            <p:nvSpPr>
              <p:cNvPr id="56" name="Oval 55">
                <a:extLst>
                  <a:ext uri="{FF2B5EF4-FFF2-40B4-BE49-F238E27FC236}">
                    <a16:creationId xmlns:a16="http://schemas.microsoft.com/office/drawing/2014/main" id="{7B8A8D41-52CF-E017-4D11-FC0E65145E75}"/>
                  </a:ext>
                </a:extLst>
              </p:cNvPr>
              <p:cNvSpPr/>
              <p:nvPr/>
            </p:nvSpPr>
            <p:spPr bwMode="auto">
              <a:xfrm>
                <a:off x="1547409" y="5121606"/>
                <a:ext cx="252000" cy="252000"/>
              </a:xfrm>
              <a:prstGeom prst="ellipse">
                <a:avLst/>
              </a:prstGeom>
              <a:solidFill>
                <a:schemeClr val="bg1"/>
              </a:solidFill>
              <a:ln w="9525" cap="flat" cmpd="sng" algn="ctr">
                <a:solidFill>
                  <a:schemeClr val="accent2"/>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57" name="Freeform: Shape 56">
                <a:extLst>
                  <a:ext uri="{FF2B5EF4-FFF2-40B4-BE49-F238E27FC236}">
                    <a16:creationId xmlns:a16="http://schemas.microsoft.com/office/drawing/2014/main" id="{CCE051C1-1357-D318-5852-907F2E964454}"/>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rgbClr val="00BCE3"/>
              </a:solidFill>
              <a:ln w="7348" cap="flat">
                <a:solidFill>
                  <a:schemeClr val="accent2"/>
                </a:solidFill>
                <a:prstDash val="solid"/>
                <a:miter/>
              </a:ln>
            </p:spPr>
            <p:txBody>
              <a:bodyPr rtlCol="0" anchor="ctr">
                <a:noAutofit/>
              </a:bodyPr>
              <a:lstStyle/>
              <a:p>
                <a:endParaRPr lang="en-US" dirty="0">
                  <a:latin typeface="Century Gothic" panose="020B0502020202020204" pitchFamily="34" charset="0"/>
                </a:endParaRPr>
              </a:p>
            </p:txBody>
          </p:sp>
        </p:grpSp>
        <p:grpSp>
          <p:nvGrpSpPr>
            <p:cNvPr id="59" name="Group 58">
              <a:extLst>
                <a:ext uri="{FF2B5EF4-FFF2-40B4-BE49-F238E27FC236}">
                  <a16:creationId xmlns:a16="http://schemas.microsoft.com/office/drawing/2014/main" id="{9135EEBE-6ADB-6544-1086-52EAF5AFB154}"/>
                </a:ext>
              </a:extLst>
            </p:cNvPr>
            <p:cNvGrpSpPr/>
            <p:nvPr/>
          </p:nvGrpSpPr>
          <p:grpSpPr>
            <a:xfrm>
              <a:off x="11501121" y="4037117"/>
              <a:ext cx="252000" cy="252000"/>
              <a:chOff x="1547409" y="5121606"/>
              <a:chExt cx="252000" cy="252000"/>
            </a:xfrm>
          </p:grpSpPr>
          <p:sp>
            <p:nvSpPr>
              <p:cNvPr id="60" name="Oval 59">
                <a:extLst>
                  <a:ext uri="{FF2B5EF4-FFF2-40B4-BE49-F238E27FC236}">
                    <a16:creationId xmlns:a16="http://schemas.microsoft.com/office/drawing/2014/main" id="{F966288D-334A-DE3C-41EC-3B6FDBB35DCF}"/>
                  </a:ext>
                </a:extLst>
              </p:cNvPr>
              <p:cNvSpPr/>
              <p:nvPr/>
            </p:nvSpPr>
            <p:spPr bwMode="auto">
              <a:xfrm>
                <a:off x="1547409" y="5121606"/>
                <a:ext cx="252000" cy="252000"/>
              </a:xfrm>
              <a:prstGeom prst="ellipse">
                <a:avLst/>
              </a:prstGeom>
              <a:solidFill>
                <a:schemeClr val="bg1"/>
              </a:solidFill>
              <a:ln w="9525" cap="flat" cmpd="sng" algn="ctr">
                <a:solidFill>
                  <a:schemeClr val="accent2"/>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61" name="Freeform: Shape 60">
                <a:extLst>
                  <a:ext uri="{FF2B5EF4-FFF2-40B4-BE49-F238E27FC236}">
                    <a16:creationId xmlns:a16="http://schemas.microsoft.com/office/drawing/2014/main" id="{98083D0C-7207-31B4-5D5A-613307E81CF8}"/>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rgbClr val="00BCE3"/>
              </a:solidFill>
              <a:ln w="7348" cap="flat">
                <a:solidFill>
                  <a:schemeClr val="accent2"/>
                </a:solidFill>
                <a:prstDash val="solid"/>
                <a:miter/>
              </a:ln>
            </p:spPr>
            <p:txBody>
              <a:bodyPr rtlCol="0" anchor="ctr">
                <a:noAutofit/>
              </a:bodyPr>
              <a:lstStyle/>
              <a:p>
                <a:endParaRPr lang="en-US" dirty="0">
                  <a:latin typeface="Century Gothic" panose="020B0502020202020204" pitchFamily="34" charset="0"/>
                </a:endParaRPr>
              </a:p>
            </p:txBody>
          </p:sp>
        </p:grpSp>
        <p:sp>
          <p:nvSpPr>
            <p:cNvPr id="14" name="Rectangle 13">
              <a:hlinkClick r:id="rId16" action="ppaction://hlinksldjump"/>
              <a:extLst>
                <a:ext uri="{FF2B5EF4-FFF2-40B4-BE49-F238E27FC236}">
                  <a16:creationId xmlns:a16="http://schemas.microsoft.com/office/drawing/2014/main" id="{84C04AAD-4488-5215-71FE-FC739E8F23D3}"/>
                </a:ext>
              </a:extLst>
            </p:cNvPr>
            <p:cNvSpPr/>
            <p:nvPr/>
          </p:nvSpPr>
          <p:spPr>
            <a:xfrm>
              <a:off x="3645597"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1000" b="1" dirty="0">
                  <a:solidFill>
                    <a:schemeClr val="bg1"/>
                  </a:solidFill>
                  <a:latin typeface="Century Gothic" panose="020B0502020202020204" pitchFamily="34" charset="0"/>
                </a:rPr>
                <a:t>Achieved LDL-C</a:t>
              </a:r>
            </a:p>
          </p:txBody>
        </p:sp>
        <p:sp>
          <p:nvSpPr>
            <p:cNvPr id="62" name="Rectangle 61">
              <a:hlinkClick r:id="rId17" action="ppaction://hlinksldjump"/>
              <a:extLst>
                <a:ext uri="{FF2B5EF4-FFF2-40B4-BE49-F238E27FC236}">
                  <a16:creationId xmlns:a16="http://schemas.microsoft.com/office/drawing/2014/main" id="{81F0B4ED-E157-69AB-AF45-695F167B0262}"/>
                </a:ext>
              </a:extLst>
            </p:cNvPr>
            <p:cNvSpPr/>
            <p:nvPr/>
          </p:nvSpPr>
          <p:spPr>
            <a:xfrm>
              <a:off x="1610255" y="4786872"/>
              <a:ext cx="972000" cy="504000"/>
            </a:xfrm>
            <a:prstGeom prst="rect">
              <a:avLst/>
            </a:prstGeom>
            <a:solidFill>
              <a:schemeClr val="accent1"/>
            </a:solidFill>
            <a:ln w="19050">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60960" tIns="60960" rIns="60960" bIns="60960" numCol="1" spcCol="1270" anchor="ctr" anchorCtr="0">
              <a:noAutofit/>
            </a:bodyPr>
            <a:lstStyle/>
            <a:p>
              <a:pPr algn="ctr" defTabSz="829713">
                <a:lnSpc>
                  <a:spcPct val="90000"/>
                </a:lnSpc>
                <a:spcAft>
                  <a:spcPct val="35000"/>
                </a:spcAft>
              </a:pPr>
              <a:r>
                <a:rPr lang="en-US" sz="1000" b="1" dirty="0">
                  <a:solidFill>
                    <a:schemeClr val="bg1"/>
                  </a:solidFill>
                  <a:latin typeface="Century Gothic" panose="020B0502020202020204" pitchFamily="34" charset="0"/>
                </a:rPr>
                <a:t>Recent MI</a:t>
              </a:r>
            </a:p>
          </p:txBody>
        </p:sp>
        <p:grpSp>
          <p:nvGrpSpPr>
            <p:cNvPr id="7" name="Group 6">
              <a:extLst>
                <a:ext uri="{FF2B5EF4-FFF2-40B4-BE49-F238E27FC236}">
                  <a16:creationId xmlns:a16="http://schemas.microsoft.com/office/drawing/2014/main" id="{DD0B7F63-5777-762D-D6D0-6B0698405D77}"/>
                </a:ext>
              </a:extLst>
            </p:cNvPr>
            <p:cNvGrpSpPr/>
            <p:nvPr/>
          </p:nvGrpSpPr>
          <p:grpSpPr>
            <a:xfrm>
              <a:off x="4488536" y="5159706"/>
              <a:ext cx="252000" cy="252000"/>
              <a:chOff x="1547409" y="5121606"/>
              <a:chExt cx="252000" cy="252000"/>
            </a:xfrm>
          </p:grpSpPr>
          <p:sp>
            <p:nvSpPr>
              <p:cNvPr id="12" name="Oval 11">
                <a:extLst>
                  <a:ext uri="{FF2B5EF4-FFF2-40B4-BE49-F238E27FC236}">
                    <a16:creationId xmlns:a16="http://schemas.microsoft.com/office/drawing/2014/main" id="{A0BD2EC4-0383-982F-7773-270C4A72477B}"/>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13" name="Freeform: Shape 12">
                <a:extLst>
                  <a:ext uri="{FF2B5EF4-FFF2-40B4-BE49-F238E27FC236}">
                    <a16:creationId xmlns:a16="http://schemas.microsoft.com/office/drawing/2014/main" id="{08C8BA51-DECF-06EF-D6AF-949CCA52DD0A}"/>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16" name="Group 15">
              <a:extLst>
                <a:ext uri="{FF2B5EF4-FFF2-40B4-BE49-F238E27FC236}">
                  <a16:creationId xmlns:a16="http://schemas.microsoft.com/office/drawing/2014/main" id="{E772B5C9-CD55-6E39-72BE-B59D6582AFA8}"/>
                </a:ext>
              </a:extLst>
            </p:cNvPr>
            <p:cNvGrpSpPr/>
            <p:nvPr/>
          </p:nvGrpSpPr>
          <p:grpSpPr>
            <a:xfrm>
              <a:off x="5506148" y="5159706"/>
              <a:ext cx="252000" cy="252000"/>
              <a:chOff x="1547409" y="5121606"/>
              <a:chExt cx="252000" cy="252000"/>
            </a:xfrm>
          </p:grpSpPr>
          <p:sp>
            <p:nvSpPr>
              <p:cNvPr id="17" name="Oval 16">
                <a:extLst>
                  <a:ext uri="{FF2B5EF4-FFF2-40B4-BE49-F238E27FC236}">
                    <a16:creationId xmlns:a16="http://schemas.microsoft.com/office/drawing/2014/main" id="{673449A4-9FF3-BADC-502A-D409D9C3EBFB}"/>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19" name="Freeform: Shape 18">
                <a:extLst>
                  <a:ext uri="{FF2B5EF4-FFF2-40B4-BE49-F238E27FC236}">
                    <a16:creationId xmlns:a16="http://schemas.microsoft.com/office/drawing/2014/main" id="{54E7E264-5E7D-B3F9-A3EA-C0E4100E051F}"/>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20" name="Group 19">
              <a:extLst>
                <a:ext uri="{FF2B5EF4-FFF2-40B4-BE49-F238E27FC236}">
                  <a16:creationId xmlns:a16="http://schemas.microsoft.com/office/drawing/2014/main" id="{1D233013-57AC-D89D-52A5-0E1EC0E88523}"/>
                </a:ext>
              </a:extLst>
            </p:cNvPr>
            <p:cNvGrpSpPr/>
            <p:nvPr/>
          </p:nvGrpSpPr>
          <p:grpSpPr>
            <a:xfrm>
              <a:off x="6523760" y="5159706"/>
              <a:ext cx="252000" cy="252000"/>
              <a:chOff x="1547409" y="5121606"/>
              <a:chExt cx="252000" cy="252000"/>
            </a:xfrm>
          </p:grpSpPr>
          <p:sp>
            <p:nvSpPr>
              <p:cNvPr id="21" name="Oval 20">
                <a:extLst>
                  <a:ext uri="{FF2B5EF4-FFF2-40B4-BE49-F238E27FC236}">
                    <a16:creationId xmlns:a16="http://schemas.microsoft.com/office/drawing/2014/main" id="{8EAB7BE9-6F72-1E59-FC21-1AF9B1B13FA8}"/>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22" name="Freeform: Shape 21">
                <a:extLst>
                  <a:ext uri="{FF2B5EF4-FFF2-40B4-BE49-F238E27FC236}">
                    <a16:creationId xmlns:a16="http://schemas.microsoft.com/office/drawing/2014/main" id="{DDD003C2-A71E-AC1A-7341-E5FF251F071D}"/>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23" name="Group 22">
              <a:extLst>
                <a:ext uri="{FF2B5EF4-FFF2-40B4-BE49-F238E27FC236}">
                  <a16:creationId xmlns:a16="http://schemas.microsoft.com/office/drawing/2014/main" id="{37F923CF-CB4F-D200-41AB-BA8BF6EF40A0}"/>
                </a:ext>
              </a:extLst>
            </p:cNvPr>
            <p:cNvGrpSpPr/>
            <p:nvPr/>
          </p:nvGrpSpPr>
          <p:grpSpPr>
            <a:xfrm>
              <a:off x="7541372" y="5159706"/>
              <a:ext cx="252000" cy="252000"/>
              <a:chOff x="1547409" y="5121606"/>
              <a:chExt cx="252000" cy="252000"/>
            </a:xfrm>
          </p:grpSpPr>
          <p:sp>
            <p:nvSpPr>
              <p:cNvPr id="24" name="Oval 23">
                <a:extLst>
                  <a:ext uri="{FF2B5EF4-FFF2-40B4-BE49-F238E27FC236}">
                    <a16:creationId xmlns:a16="http://schemas.microsoft.com/office/drawing/2014/main" id="{A1E836B0-9999-683B-70FF-E06BAAB7992E}"/>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25" name="Freeform: Shape 24">
                <a:extLst>
                  <a:ext uri="{FF2B5EF4-FFF2-40B4-BE49-F238E27FC236}">
                    <a16:creationId xmlns:a16="http://schemas.microsoft.com/office/drawing/2014/main" id="{83926A42-93EF-A336-157E-934009278FCB}"/>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26" name="Group 25">
              <a:extLst>
                <a:ext uri="{FF2B5EF4-FFF2-40B4-BE49-F238E27FC236}">
                  <a16:creationId xmlns:a16="http://schemas.microsoft.com/office/drawing/2014/main" id="{A26921D3-543F-16D6-6F2E-D46928618F5C}"/>
                </a:ext>
              </a:extLst>
            </p:cNvPr>
            <p:cNvGrpSpPr/>
            <p:nvPr/>
          </p:nvGrpSpPr>
          <p:grpSpPr>
            <a:xfrm>
              <a:off x="8558984" y="5159706"/>
              <a:ext cx="252000" cy="252000"/>
              <a:chOff x="1547409" y="5121606"/>
              <a:chExt cx="252000" cy="252000"/>
            </a:xfrm>
          </p:grpSpPr>
          <p:sp>
            <p:nvSpPr>
              <p:cNvPr id="27" name="Oval 26">
                <a:extLst>
                  <a:ext uri="{FF2B5EF4-FFF2-40B4-BE49-F238E27FC236}">
                    <a16:creationId xmlns:a16="http://schemas.microsoft.com/office/drawing/2014/main" id="{F9A171F2-219F-D674-0AAE-45139FA59820}"/>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29" name="Freeform: Shape 28">
                <a:extLst>
                  <a:ext uri="{FF2B5EF4-FFF2-40B4-BE49-F238E27FC236}">
                    <a16:creationId xmlns:a16="http://schemas.microsoft.com/office/drawing/2014/main" id="{854ABDBC-9C94-C749-6765-CE9C4B19C053}"/>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30" name="Group 29">
              <a:extLst>
                <a:ext uri="{FF2B5EF4-FFF2-40B4-BE49-F238E27FC236}">
                  <a16:creationId xmlns:a16="http://schemas.microsoft.com/office/drawing/2014/main" id="{2F7C9CCF-623E-63AE-F6F9-9ECE53CBAD17}"/>
                </a:ext>
              </a:extLst>
            </p:cNvPr>
            <p:cNvGrpSpPr/>
            <p:nvPr/>
          </p:nvGrpSpPr>
          <p:grpSpPr>
            <a:xfrm>
              <a:off x="9576596" y="5159706"/>
              <a:ext cx="252000" cy="252000"/>
              <a:chOff x="1547409" y="5121606"/>
              <a:chExt cx="252000" cy="252000"/>
            </a:xfrm>
          </p:grpSpPr>
          <p:sp>
            <p:nvSpPr>
              <p:cNvPr id="32" name="Oval 31">
                <a:extLst>
                  <a:ext uri="{FF2B5EF4-FFF2-40B4-BE49-F238E27FC236}">
                    <a16:creationId xmlns:a16="http://schemas.microsoft.com/office/drawing/2014/main" id="{6BA8D9F2-EB67-A789-9D76-9B2F1F9A14B0}"/>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33" name="Freeform: Shape 32">
                <a:extLst>
                  <a:ext uri="{FF2B5EF4-FFF2-40B4-BE49-F238E27FC236}">
                    <a16:creationId xmlns:a16="http://schemas.microsoft.com/office/drawing/2014/main" id="{A4FE1EA5-658D-DE02-C407-4E249E1EA4A0}"/>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34" name="Group 33">
              <a:extLst>
                <a:ext uri="{FF2B5EF4-FFF2-40B4-BE49-F238E27FC236}">
                  <a16:creationId xmlns:a16="http://schemas.microsoft.com/office/drawing/2014/main" id="{FA48D97D-34DF-8FEE-280B-A1D31E5511D4}"/>
                </a:ext>
              </a:extLst>
            </p:cNvPr>
            <p:cNvGrpSpPr/>
            <p:nvPr/>
          </p:nvGrpSpPr>
          <p:grpSpPr>
            <a:xfrm>
              <a:off x="10594208" y="5159706"/>
              <a:ext cx="252000" cy="252000"/>
              <a:chOff x="1547409" y="5121606"/>
              <a:chExt cx="252000" cy="252000"/>
            </a:xfrm>
          </p:grpSpPr>
          <p:sp>
            <p:nvSpPr>
              <p:cNvPr id="35" name="Oval 34">
                <a:extLst>
                  <a:ext uri="{FF2B5EF4-FFF2-40B4-BE49-F238E27FC236}">
                    <a16:creationId xmlns:a16="http://schemas.microsoft.com/office/drawing/2014/main" id="{6574BF61-F312-17AA-DA05-CF9F3F915C8F}"/>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39" name="Freeform: Shape 38">
                <a:extLst>
                  <a:ext uri="{FF2B5EF4-FFF2-40B4-BE49-F238E27FC236}">
                    <a16:creationId xmlns:a16="http://schemas.microsoft.com/office/drawing/2014/main" id="{9F7A55E9-47D4-70B4-2302-5BB7D555AEC5}"/>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41" name="Group 40">
              <a:extLst>
                <a:ext uri="{FF2B5EF4-FFF2-40B4-BE49-F238E27FC236}">
                  <a16:creationId xmlns:a16="http://schemas.microsoft.com/office/drawing/2014/main" id="{E3F58B72-1B26-2FE0-4CB4-4542C3C96AAD}"/>
                </a:ext>
              </a:extLst>
            </p:cNvPr>
            <p:cNvGrpSpPr/>
            <p:nvPr/>
          </p:nvGrpSpPr>
          <p:grpSpPr>
            <a:xfrm>
              <a:off x="11611815" y="5159706"/>
              <a:ext cx="252000" cy="252000"/>
              <a:chOff x="1547409" y="5121606"/>
              <a:chExt cx="252000" cy="252000"/>
            </a:xfrm>
          </p:grpSpPr>
          <p:sp>
            <p:nvSpPr>
              <p:cNvPr id="42" name="Oval 41">
                <a:extLst>
                  <a:ext uri="{FF2B5EF4-FFF2-40B4-BE49-F238E27FC236}">
                    <a16:creationId xmlns:a16="http://schemas.microsoft.com/office/drawing/2014/main" id="{459363F6-7C82-00E2-46DF-8A872413EB71}"/>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45" name="Freeform: Shape 44">
                <a:extLst>
                  <a:ext uri="{FF2B5EF4-FFF2-40B4-BE49-F238E27FC236}">
                    <a16:creationId xmlns:a16="http://schemas.microsoft.com/office/drawing/2014/main" id="{B606916E-949E-8B48-41EA-953A40F82D4B}"/>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3" name="Group 2">
              <a:extLst>
                <a:ext uri="{FF2B5EF4-FFF2-40B4-BE49-F238E27FC236}">
                  <a16:creationId xmlns:a16="http://schemas.microsoft.com/office/drawing/2014/main" id="{DF3283CB-B9D6-0251-2C3D-BFE1A296238B}"/>
                </a:ext>
              </a:extLst>
            </p:cNvPr>
            <p:cNvGrpSpPr/>
            <p:nvPr/>
          </p:nvGrpSpPr>
          <p:grpSpPr>
            <a:xfrm>
              <a:off x="1435700" y="5159706"/>
              <a:ext cx="252000" cy="252000"/>
              <a:chOff x="1547409" y="5121606"/>
              <a:chExt cx="252000" cy="252000"/>
            </a:xfrm>
          </p:grpSpPr>
          <p:sp>
            <p:nvSpPr>
              <p:cNvPr id="10" name="Oval 9">
                <a:extLst>
                  <a:ext uri="{FF2B5EF4-FFF2-40B4-BE49-F238E27FC236}">
                    <a16:creationId xmlns:a16="http://schemas.microsoft.com/office/drawing/2014/main" id="{7588009C-0CFD-F8D3-AC73-5549085F3728}"/>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11" name="Freeform: Shape 10">
                <a:extLst>
                  <a:ext uri="{FF2B5EF4-FFF2-40B4-BE49-F238E27FC236}">
                    <a16:creationId xmlns:a16="http://schemas.microsoft.com/office/drawing/2014/main" id="{40CD6805-0AAB-89C0-67FE-8AA407ABAC4B}"/>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68" name="Group 67">
              <a:extLst>
                <a:ext uri="{FF2B5EF4-FFF2-40B4-BE49-F238E27FC236}">
                  <a16:creationId xmlns:a16="http://schemas.microsoft.com/office/drawing/2014/main" id="{CD84CFE4-18B9-0F2A-C74B-991B3C43D8A5}"/>
                </a:ext>
              </a:extLst>
            </p:cNvPr>
            <p:cNvGrpSpPr/>
            <p:nvPr/>
          </p:nvGrpSpPr>
          <p:grpSpPr>
            <a:xfrm>
              <a:off x="3470924" y="5159706"/>
              <a:ext cx="252000" cy="252000"/>
              <a:chOff x="1547409" y="5121606"/>
              <a:chExt cx="252000" cy="252000"/>
            </a:xfrm>
          </p:grpSpPr>
          <p:sp>
            <p:nvSpPr>
              <p:cNvPr id="69" name="Oval 68">
                <a:extLst>
                  <a:ext uri="{FF2B5EF4-FFF2-40B4-BE49-F238E27FC236}">
                    <a16:creationId xmlns:a16="http://schemas.microsoft.com/office/drawing/2014/main" id="{3423D5E6-9245-C5D8-3F4C-3CC4B009DB3E}"/>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70" name="Freeform: Shape 69">
                <a:extLst>
                  <a:ext uri="{FF2B5EF4-FFF2-40B4-BE49-F238E27FC236}">
                    <a16:creationId xmlns:a16="http://schemas.microsoft.com/office/drawing/2014/main" id="{971F9F12-0CC9-0EBB-510F-F569950A118B}"/>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grpSp>
          <p:nvGrpSpPr>
            <p:cNvPr id="73" name="Group 72">
              <a:extLst>
                <a:ext uri="{FF2B5EF4-FFF2-40B4-BE49-F238E27FC236}">
                  <a16:creationId xmlns:a16="http://schemas.microsoft.com/office/drawing/2014/main" id="{973FCD31-A7F7-0FAA-4910-E005FC2CBFD2}"/>
                </a:ext>
              </a:extLst>
            </p:cNvPr>
            <p:cNvGrpSpPr/>
            <p:nvPr/>
          </p:nvGrpSpPr>
          <p:grpSpPr>
            <a:xfrm>
              <a:off x="2453312" y="5159706"/>
              <a:ext cx="252000" cy="252000"/>
              <a:chOff x="1547409" y="5121606"/>
              <a:chExt cx="252000" cy="252000"/>
            </a:xfrm>
          </p:grpSpPr>
          <p:sp>
            <p:nvSpPr>
              <p:cNvPr id="74" name="Oval 73">
                <a:extLst>
                  <a:ext uri="{FF2B5EF4-FFF2-40B4-BE49-F238E27FC236}">
                    <a16:creationId xmlns:a16="http://schemas.microsoft.com/office/drawing/2014/main" id="{CF081DCD-9D3A-A635-329D-E3E99D5597C9}"/>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76" name="Freeform: Shape 75">
                <a:extLst>
                  <a:ext uri="{FF2B5EF4-FFF2-40B4-BE49-F238E27FC236}">
                    <a16:creationId xmlns:a16="http://schemas.microsoft.com/office/drawing/2014/main" id="{D769A22E-3D93-234F-898A-5200B04A5A83}"/>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cxnSp>
          <p:nvCxnSpPr>
            <p:cNvPr id="82" name="Straight Connector 54">
              <a:extLst>
                <a:ext uri="{FF2B5EF4-FFF2-40B4-BE49-F238E27FC236}">
                  <a16:creationId xmlns:a16="http://schemas.microsoft.com/office/drawing/2014/main" id="{5AC3111B-B18F-B60F-1EB2-F42D9E168171}"/>
                </a:ext>
              </a:extLst>
            </p:cNvPr>
            <p:cNvCxnSpPr>
              <a:cxnSpLocks/>
              <a:stCxn id="52" idx="2"/>
              <a:endCxn id="14" idx="0"/>
            </p:cNvCxnSpPr>
            <p:nvPr/>
          </p:nvCxnSpPr>
          <p:spPr bwMode="auto">
            <a:xfrm rot="5400000">
              <a:off x="4778985" y="3530252"/>
              <a:ext cx="609232" cy="1904008"/>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sp>
          <p:nvSpPr>
            <p:cNvPr id="127" name="Rectangle 126">
              <a:hlinkClick r:id="rId18" action="ppaction://hlinksldjump"/>
              <a:extLst>
                <a:ext uri="{FF2B5EF4-FFF2-40B4-BE49-F238E27FC236}">
                  <a16:creationId xmlns:a16="http://schemas.microsoft.com/office/drawing/2014/main" id="{333C1C63-574E-04A0-6FF2-97566F08F8EC}"/>
                </a:ext>
              </a:extLst>
            </p:cNvPr>
            <p:cNvSpPr/>
            <p:nvPr/>
          </p:nvSpPr>
          <p:spPr>
            <a:xfrm>
              <a:off x="565951" y="3335807"/>
              <a:ext cx="1978783" cy="841829"/>
            </a:xfrm>
            <a:prstGeom prst="rect">
              <a:avLst/>
            </a:prstGeom>
            <a:noFill/>
            <a:ln w="19050">
              <a:solidFill>
                <a:schemeClr val="accent1"/>
              </a:solidFill>
              <a:prstDash val="dash"/>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03605" tIns="103605" rIns="103605" bIns="103605" numCol="1" spcCol="1270" anchor="ctr" anchorCtr="0">
              <a:noAutofit/>
            </a:bodyPr>
            <a:lstStyle/>
            <a:p>
              <a:pPr algn="ctr" defTabSz="829713">
                <a:lnSpc>
                  <a:spcPct val="90000"/>
                </a:lnSpc>
                <a:spcAft>
                  <a:spcPct val="35000"/>
                </a:spcAft>
              </a:pPr>
              <a:r>
                <a:rPr lang="en-US" sz="1600" b="1" dirty="0">
                  <a:solidFill>
                    <a:schemeClr val="accent1"/>
                  </a:solidFill>
                  <a:latin typeface="Century Gothic" panose="020B0502020202020204" pitchFamily="34" charset="0"/>
                </a:rPr>
                <a:t>Ebbinghaus</a:t>
              </a:r>
              <a:r>
                <a:rPr lang="en-US" sz="1600" b="1" dirty="0">
                  <a:solidFill>
                    <a:schemeClr val="bg1"/>
                  </a:solidFill>
                  <a:latin typeface="Century Gothic" panose="020B0502020202020204" pitchFamily="34" charset="0"/>
                </a:rPr>
                <a:t> </a:t>
              </a:r>
            </a:p>
          </p:txBody>
        </p:sp>
        <p:cxnSp>
          <p:nvCxnSpPr>
            <p:cNvPr id="130" name="Straight Connector 129">
              <a:extLst>
                <a:ext uri="{FF2B5EF4-FFF2-40B4-BE49-F238E27FC236}">
                  <a16:creationId xmlns:a16="http://schemas.microsoft.com/office/drawing/2014/main" id="{68EF9E69-6A30-37A0-E41D-2142FBCED507}"/>
                </a:ext>
              </a:extLst>
            </p:cNvPr>
            <p:cNvCxnSpPr>
              <a:cxnSpLocks/>
            </p:cNvCxnSpPr>
            <p:nvPr/>
          </p:nvCxnSpPr>
          <p:spPr>
            <a:xfrm flipH="1">
              <a:off x="2546892" y="3747740"/>
              <a:ext cx="504000" cy="0"/>
            </a:xfrm>
            <a:prstGeom prst="line">
              <a:avLst/>
            </a:prstGeom>
            <a:ln w="28575" cap="rnd">
              <a:solidFill>
                <a:schemeClr val="accent1"/>
              </a:solidFill>
              <a:prstDash val="sysDash"/>
              <a:tailEnd type="stealth" w="med" len="med"/>
            </a:ln>
          </p:spPr>
          <p:style>
            <a:lnRef idx="1">
              <a:schemeClr val="accent1"/>
            </a:lnRef>
            <a:fillRef idx="0">
              <a:schemeClr val="accent1"/>
            </a:fillRef>
            <a:effectRef idx="0">
              <a:schemeClr val="accent1"/>
            </a:effectRef>
            <a:fontRef idx="minor">
              <a:schemeClr val="tx1"/>
            </a:fontRef>
          </p:style>
        </p:cxnSp>
        <p:grpSp>
          <p:nvGrpSpPr>
            <p:cNvPr id="139" name="Group 138">
              <a:extLst>
                <a:ext uri="{FF2B5EF4-FFF2-40B4-BE49-F238E27FC236}">
                  <a16:creationId xmlns:a16="http://schemas.microsoft.com/office/drawing/2014/main" id="{8A5A98C4-3D5D-1749-4326-0822073FAD56}"/>
                </a:ext>
              </a:extLst>
            </p:cNvPr>
            <p:cNvGrpSpPr/>
            <p:nvPr/>
          </p:nvGrpSpPr>
          <p:grpSpPr>
            <a:xfrm>
              <a:off x="2349805" y="4024404"/>
              <a:ext cx="252000" cy="252000"/>
              <a:chOff x="1547409" y="5121606"/>
              <a:chExt cx="252000" cy="252000"/>
            </a:xfrm>
          </p:grpSpPr>
          <p:sp>
            <p:nvSpPr>
              <p:cNvPr id="140" name="Oval 139">
                <a:extLst>
                  <a:ext uri="{FF2B5EF4-FFF2-40B4-BE49-F238E27FC236}">
                    <a16:creationId xmlns:a16="http://schemas.microsoft.com/office/drawing/2014/main" id="{44B5E139-BC9E-D877-927A-DC01941AEC2E}"/>
                  </a:ext>
                </a:extLst>
              </p:cNvPr>
              <p:cNvSpPr/>
              <p:nvPr/>
            </p:nvSpPr>
            <p:spPr bwMode="auto">
              <a:xfrm>
                <a:off x="1547409" y="5121606"/>
                <a:ext cx="252000" cy="252000"/>
              </a:xfrm>
              <a:prstGeom prst="ellipse">
                <a:avLst/>
              </a:prstGeom>
              <a:solidFill>
                <a:schemeClr val="bg1"/>
              </a:solidFill>
              <a:ln w="9525" cap="flat" cmpd="sng" algn="ctr">
                <a:solidFill>
                  <a:schemeClr val="accent1"/>
                </a:solid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noAutofit/>
              </a:bodyPr>
              <a:lstStyle/>
              <a:p>
                <a:pPr algn="ctr" defTabSz="1219170" eaLnBrk="1" hangingPunct="1"/>
                <a:endParaRPr lang="en-US" sz="3200" b="1" dirty="0">
                  <a:latin typeface="Century Gothic" panose="020B0502020202020204" pitchFamily="34" charset="0"/>
                </a:endParaRPr>
              </a:p>
            </p:txBody>
          </p:sp>
          <p:sp>
            <p:nvSpPr>
              <p:cNvPr id="141" name="Freeform: Shape 140">
                <a:extLst>
                  <a:ext uri="{FF2B5EF4-FFF2-40B4-BE49-F238E27FC236}">
                    <a16:creationId xmlns:a16="http://schemas.microsoft.com/office/drawing/2014/main" id="{530D8EC4-5843-FD23-677C-4FC5E072DC9B}"/>
                  </a:ext>
                </a:extLst>
              </p:cNvPr>
              <p:cNvSpPr/>
              <p:nvPr/>
            </p:nvSpPr>
            <p:spPr>
              <a:xfrm>
                <a:off x="1619409" y="5175606"/>
                <a:ext cx="108000" cy="144000"/>
              </a:xfrm>
              <a:custGeom>
                <a:avLst/>
                <a:gdLst>
                  <a:gd name="connsiteX0" fmla="*/ 1028260 w 2509862"/>
                  <a:gd name="connsiteY0" fmla="*/ 0 h 3703327"/>
                  <a:gd name="connsiteX1" fmla="*/ 945971 w 2509862"/>
                  <a:gd name="connsiteY1" fmla="*/ 82289 h 3703327"/>
                  <a:gd name="connsiteX2" fmla="*/ 945971 w 2509862"/>
                  <a:gd name="connsiteY2" fmla="*/ 576057 h 3703327"/>
                  <a:gd name="connsiteX3" fmla="*/ 1028260 w 2509862"/>
                  <a:gd name="connsiteY3" fmla="*/ 658346 h 3703327"/>
                  <a:gd name="connsiteX4" fmla="*/ 1110549 w 2509862"/>
                  <a:gd name="connsiteY4" fmla="*/ 576057 h 3703327"/>
                  <a:gd name="connsiteX5" fmla="*/ 1110549 w 2509862"/>
                  <a:gd name="connsiteY5" fmla="*/ 82289 h 3703327"/>
                  <a:gd name="connsiteX6" fmla="*/ 1028260 w 2509862"/>
                  <a:gd name="connsiteY6" fmla="*/ 0 h 3703327"/>
                  <a:gd name="connsiteX7" fmla="*/ 1979808 w 2509862"/>
                  <a:gd name="connsiteY7" fmla="*/ 534931 h 3703327"/>
                  <a:gd name="connsiteX8" fmla="*/ 1933509 w 2509862"/>
                  <a:gd name="connsiteY8" fmla="*/ 546497 h 3703327"/>
                  <a:gd name="connsiteX9" fmla="*/ 1505327 w 2509862"/>
                  <a:gd name="connsiteY9" fmla="*/ 793400 h 3703327"/>
                  <a:gd name="connsiteX10" fmla="*/ 1475766 w 2509862"/>
                  <a:gd name="connsiteY10" fmla="*/ 905285 h 3703327"/>
                  <a:gd name="connsiteX11" fmla="*/ 1587652 w 2509862"/>
                  <a:gd name="connsiteY11" fmla="*/ 934853 h 3703327"/>
                  <a:gd name="connsiteX12" fmla="*/ 2015834 w 2509862"/>
                  <a:gd name="connsiteY12" fmla="*/ 687951 h 3703327"/>
                  <a:gd name="connsiteX13" fmla="*/ 2045394 w 2509862"/>
                  <a:gd name="connsiteY13" fmla="*/ 576065 h 3703327"/>
                  <a:gd name="connsiteX14" fmla="*/ 1979808 w 2509862"/>
                  <a:gd name="connsiteY14" fmla="*/ 534902 h 3703327"/>
                  <a:gd name="connsiteX15" fmla="*/ 72892 w 2509862"/>
                  <a:gd name="connsiteY15" fmla="*/ 536195 h 3703327"/>
                  <a:gd name="connsiteX16" fmla="*/ 11184 w 2509862"/>
                  <a:gd name="connsiteY16" fmla="*/ 576065 h 3703327"/>
                  <a:gd name="connsiteX17" fmla="*/ 40745 w 2509862"/>
                  <a:gd name="connsiteY17" fmla="*/ 687951 h 3703327"/>
                  <a:gd name="connsiteX18" fmla="*/ 468926 w 2509862"/>
                  <a:gd name="connsiteY18" fmla="*/ 934853 h 3703327"/>
                  <a:gd name="connsiteX19" fmla="*/ 580812 w 2509862"/>
                  <a:gd name="connsiteY19" fmla="*/ 905285 h 3703327"/>
                  <a:gd name="connsiteX20" fmla="*/ 551252 w 2509862"/>
                  <a:gd name="connsiteY20" fmla="*/ 793400 h 3703327"/>
                  <a:gd name="connsiteX21" fmla="*/ 123070 w 2509862"/>
                  <a:gd name="connsiteY21" fmla="*/ 546497 h 3703327"/>
                  <a:gd name="connsiteX22" fmla="*/ 72921 w 2509862"/>
                  <a:gd name="connsiteY22" fmla="*/ 536225 h 3703327"/>
                  <a:gd name="connsiteX23" fmla="*/ 1028260 w 2509862"/>
                  <a:gd name="connsiteY23" fmla="*/ 822960 h 3703327"/>
                  <a:gd name="connsiteX24" fmla="*/ 781357 w 2509862"/>
                  <a:gd name="connsiteY24" fmla="*/ 1069863 h 3703327"/>
                  <a:gd name="connsiteX25" fmla="*/ 781357 w 2509862"/>
                  <a:gd name="connsiteY25" fmla="*/ 2468895 h 3703327"/>
                  <a:gd name="connsiteX26" fmla="*/ 616780 w 2509862"/>
                  <a:gd name="connsiteY26" fmla="*/ 2139703 h 3703327"/>
                  <a:gd name="connsiteX27" fmla="*/ 246463 w 2509862"/>
                  <a:gd name="connsiteY27" fmla="*/ 1975126 h 3703327"/>
                  <a:gd name="connsiteX28" fmla="*/ 164174 w 2509862"/>
                  <a:gd name="connsiteY28" fmla="*/ 2345443 h 3703327"/>
                  <a:gd name="connsiteX29" fmla="*/ 945986 w 2509862"/>
                  <a:gd name="connsiteY29" fmla="*/ 3703327 h 3703327"/>
                  <a:gd name="connsiteX30" fmla="*/ 2056982 w 2509862"/>
                  <a:gd name="connsiteY30" fmla="*/ 3703327 h 3703327"/>
                  <a:gd name="connsiteX31" fmla="*/ 2221559 w 2509862"/>
                  <a:gd name="connsiteY31" fmla="*/ 1975111 h 3703327"/>
                  <a:gd name="connsiteX32" fmla="*/ 2056982 w 2509862"/>
                  <a:gd name="connsiteY32" fmla="*/ 2016267 h 3703327"/>
                  <a:gd name="connsiteX33" fmla="*/ 1851242 w 2509862"/>
                  <a:gd name="connsiteY33" fmla="*/ 1810527 h 3703327"/>
                  <a:gd name="connsiteX34" fmla="*/ 1686665 w 2509862"/>
                  <a:gd name="connsiteY34" fmla="*/ 1933978 h 3703327"/>
                  <a:gd name="connsiteX35" fmla="*/ 1480925 w 2509862"/>
                  <a:gd name="connsiteY35" fmla="*/ 1728238 h 3703327"/>
                  <a:gd name="connsiteX36" fmla="*/ 1275185 w 2509862"/>
                  <a:gd name="connsiteY36" fmla="*/ 1851689 h 3703327"/>
                  <a:gd name="connsiteX37" fmla="*/ 1275185 w 2509862"/>
                  <a:gd name="connsiteY37" fmla="*/ 1069877 h 3703327"/>
                  <a:gd name="connsiteX38" fmla="*/ 1028282 w 2509862"/>
                  <a:gd name="connsiteY38" fmla="*/ 822975 h 370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509862" h="3703327">
                    <a:moveTo>
                      <a:pt x="1028260" y="0"/>
                    </a:moveTo>
                    <a:cubicBezTo>
                      <a:pt x="982799" y="0"/>
                      <a:pt x="945971" y="36854"/>
                      <a:pt x="945971" y="82289"/>
                    </a:cubicBezTo>
                    <a:lnTo>
                      <a:pt x="945971" y="576057"/>
                    </a:lnTo>
                    <a:cubicBezTo>
                      <a:pt x="945971" y="621526"/>
                      <a:pt x="982828" y="658346"/>
                      <a:pt x="1028260" y="658346"/>
                    </a:cubicBezTo>
                    <a:cubicBezTo>
                      <a:pt x="1073729" y="658346"/>
                      <a:pt x="1110549" y="621489"/>
                      <a:pt x="1110549" y="576057"/>
                    </a:cubicBezTo>
                    <a:lnTo>
                      <a:pt x="1110549" y="82289"/>
                    </a:lnTo>
                    <a:cubicBezTo>
                      <a:pt x="1110549" y="36824"/>
                      <a:pt x="1073692" y="0"/>
                      <a:pt x="1028260" y="0"/>
                    </a:cubicBezTo>
                    <a:close/>
                    <a:moveTo>
                      <a:pt x="1979808" y="534931"/>
                    </a:moveTo>
                    <a:cubicBezTo>
                      <a:pt x="1965053" y="534527"/>
                      <a:pt x="1949586" y="538547"/>
                      <a:pt x="1933509" y="546497"/>
                    </a:cubicBezTo>
                    <a:lnTo>
                      <a:pt x="1505327" y="793400"/>
                    </a:lnTo>
                    <a:cubicBezTo>
                      <a:pt x="1465979" y="816134"/>
                      <a:pt x="1453032" y="865901"/>
                      <a:pt x="1475766" y="905285"/>
                    </a:cubicBezTo>
                    <a:cubicBezTo>
                      <a:pt x="1498501" y="944641"/>
                      <a:pt x="1548268" y="957580"/>
                      <a:pt x="1587652" y="934853"/>
                    </a:cubicBezTo>
                    <a:lnTo>
                      <a:pt x="2015834" y="687951"/>
                    </a:lnTo>
                    <a:cubicBezTo>
                      <a:pt x="2055211" y="665216"/>
                      <a:pt x="2068129" y="615442"/>
                      <a:pt x="2045394" y="576065"/>
                    </a:cubicBezTo>
                    <a:cubicBezTo>
                      <a:pt x="2026797" y="548304"/>
                      <a:pt x="2004408" y="535504"/>
                      <a:pt x="1979808" y="534902"/>
                    </a:cubicBezTo>
                    <a:close/>
                    <a:moveTo>
                      <a:pt x="72892" y="536195"/>
                    </a:moveTo>
                    <a:cubicBezTo>
                      <a:pt x="47431" y="538833"/>
                      <a:pt x="26453" y="553933"/>
                      <a:pt x="11184" y="576065"/>
                    </a:cubicBezTo>
                    <a:cubicBezTo>
                      <a:pt x="-11550" y="615412"/>
                      <a:pt x="1397" y="665216"/>
                      <a:pt x="40745" y="687951"/>
                    </a:cubicBezTo>
                    <a:lnTo>
                      <a:pt x="468926" y="934853"/>
                    </a:lnTo>
                    <a:cubicBezTo>
                      <a:pt x="508274" y="957580"/>
                      <a:pt x="558078" y="944641"/>
                      <a:pt x="580812" y="905285"/>
                    </a:cubicBezTo>
                    <a:cubicBezTo>
                      <a:pt x="603547" y="865938"/>
                      <a:pt x="590599" y="816134"/>
                      <a:pt x="551252" y="793400"/>
                    </a:cubicBezTo>
                    <a:lnTo>
                      <a:pt x="123070" y="546497"/>
                    </a:lnTo>
                    <a:cubicBezTo>
                      <a:pt x="105332" y="537202"/>
                      <a:pt x="88197" y="534645"/>
                      <a:pt x="72921" y="536225"/>
                    </a:cubicBezTo>
                    <a:close/>
                    <a:moveTo>
                      <a:pt x="1028260" y="822960"/>
                    </a:moveTo>
                    <a:cubicBezTo>
                      <a:pt x="891524" y="822960"/>
                      <a:pt x="781357" y="933060"/>
                      <a:pt x="781357" y="1069863"/>
                    </a:cubicBezTo>
                    <a:lnTo>
                      <a:pt x="781357" y="2468895"/>
                    </a:lnTo>
                    <a:lnTo>
                      <a:pt x="616780" y="2139703"/>
                    </a:lnTo>
                    <a:cubicBezTo>
                      <a:pt x="481932" y="1889501"/>
                      <a:pt x="349333" y="1915506"/>
                      <a:pt x="246463" y="1975126"/>
                    </a:cubicBezTo>
                    <a:cubicBezTo>
                      <a:pt x="127376" y="2054549"/>
                      <a:pt x="83002" y="2136551"/>
                      <a:pt x="164174" y="2345443"/>
                    </a:cubicBezTo>
                    <a:cubicBezTo>
                      <a:pt x="350971" y="2804170"/>
                      <a:pt x="637824" y="3350630"/>
                      <a:pt x="945986" y="3703327"/>
                    </a:cubicBezTo>
                    <a:lnTo>
                      <a:pt x="2056982" y="3703327"/>
                    </a:lnTo>
                    <a:cubicBezTo>
                      <a:pt x="2447425" y="3414035"/>
                      <a:pt x="2761605" y="2038377"/>
                      <a:pt x="2221559" y="1975111"/>
                    </a:cubicBezTo>
                    <a:cubicBezTo>
                      <a:pt x="2172050" y="1975111"/>
                      <a:pt x="2092744" y="1983062"/>
                      <a:pt x="2056982" y="2016267"/>
                    </a:cubicBezTo>
                    <a:cubicBezTo>
                      <a:pt x="2056982" y="1851689"/>
                      <a:pt x="1913353" y="1809491"/>
                      <a:pt x="1851242" y="1810527"/>
                    </a:cubicBezTo>
                    <a:cubicBezTo>
                      <a:pt x="1779975" y="1811739"/>
                      <a:pt x="1727791" y="1851689"/>
                      <a:pt x="1686665" y="1933978"/>
                    </a:cubicBezTo>
                    <a:cubicBezTo>
                      <a:pt x="1686665" y="1769401"/>
                      <a:pt x="1552419" y="1728238"/>
                      <a:pt x="1480925" y="1728238"/>
                    </a:cubicBezTo>
                    <a:cubicBezTo>
                      <a:pt x="1402222" y="1728238"/>
                      <a:pt x="1310947" y="1777351"/>
                      <a:pt x="1275185" y="1851689"/>
                    </a:cubicBezTo>
                    <a:lnTo>
                      <a:pt x="1275185" y="1069877"/>
                    </a:lnTo>
                    <a:cubicBezTo>
                      <a:pt x="1275185" y="933112"/>
                      <a:pt x="1165055" y="822975"/>
                      <a:pt x="1028282" y="822975"/>
                    </a:cubicBezTo>
                    <a:close/>
                  </a:path>
                </a:pathLst>
              </a:custGeom>
              <a:solidFill>
                <a:schemeClr val="accent1"/>
              </a:solidFill>
              <a:ln w="7348" cap="flat">
                <a:noFill/>
                <a:prstDash val="solid"/>
                <a:miter/>
              </a:ln>
            </p:spPr>
            <p:txBody>
              <a:bodyPr rtlCol="0" anchor="ctr">
                <a:noAutofit/>
              </a:bodyPr>
              <a:lstStyle/>
              <a:p>
                <a:endParaRPr lang="en-US" dirty="0">
                  <a:latin typeface="Century Gothic" panose="020B0502020202020204" pitchFamily="34" charset="0"/>
                </a:endParaRPr>
              </a:p>
            </p:txBody>
          </p:sp>
        </p:grpSp>
        <p:cxnSp>
          <p:nvCxnSpPr>
            <p:cNvPr id="15" name="Straight Connector 54">
              <a:extLst>
                <a:ext uri="{FF2B5EF4-FFF2-40B4-BE49-F238E27FC236}">
                  <a16:creationId xmlns:a16="http://schemas.microsoft.com/office/drawing/2014/main" id="{411881F6-AF09-2FA2-1A58-DD620024F5D4}"/>
                </a:ext>
              </a:extLst>
            </p:cNvPr>
            <p:cNvCxnSpPr>
              <a:cxnSpLocks/>
              <a:stCxn id="52" idx="2"/>
              <a:endCxn id="48" idx="0"/>
            </p:cNvCxnSpPr>
            <p:nvPr/>
          </p:nvCxnSpPr>
          <p:spPr bwMode="auto">
            <a:xfrm rot="5400000">
              <a:off x="4270150" y="3021417"/>
              <a:ext cx="609232" cy="2921679"/>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cxnSp>
          <p:nvCxnSpPr>
            <p:cNvPr id="64" name="Straight Connector 54">
              <a:extLst>
                <a:ext uri="{FF2B5EF4-FFF2-40B4-BE49-F238E27FC236}">
                  <a16:creationId xmlns:a16="http://schemas.microsoft.com/office/drawing/2014/main" id="{5CCF311C-87EC-7C19-68D5-74E762514173}"/>
                </a:ext>
              </a:extLst>
            </p:cNvPr>
            <p:cNvCxnSpPr>
              <a:cxnSpLocks/>
              <a:stCxn id="52" idx="2"/>
              <a:endCxn id="49" idx="0"/>
            </p:cNvCxnSpPr>
            <p:nvPr/>
          </p:nvCxnSpPr>
          <p:spPr bwMode="auto">
            <a:xfrm rot="5400000">
              <a:off x="5287821" y="4039088"/>
              <a:ext cx="609232" cy="886337"/>
            </a:xfrm>
            <a:prstGeom prst="bentConnector3">
              <a:avLst>
                <a:gd name="adj1" fmla="val 50000"/>
              </a:avLst>
            </a:prstGeom>
            <a:noFill/>
            <a:ln w="12700" cap="rnd">
              <a:solidFill>
                <a:schemeClr val="accent1"/>
              </a:solidFill>
              <a:prstDash val="sysDot"/>
              <a:tailEnd type="ova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cxnSp>
      </p:grpSp>
      <p:sp>
        <p:nvSpPr>
          <p:cNvPr id="54" name="TextBox 53">
            <a:extLst>
              <a:ext uri="{FF2B5EF4-FFF2-40B4-BE49-F238E27FC236}">
                <a16:creationId xmlns:a16="http://schemas.microsoft.com/office/drawing/2014/main" id="{88B59C22-41BD-BC53-8C23-23CD784B9CB4}"/>
              </a:ext>
            </a:extLst>
          </p:cNvPr>
          <p:cNvSpPr txBox="1"/>
          <p:nvPr/>
        </p:nvSpPr>
        <p:spPr>
          <a:xfrm>
            <a:off x="4010819" y="6460360"/>
            <a:ext cx="5081203" cy="307777"/>
          </a:xfrm>
          <a:prstGeom prst="rect">
            <a:avLst/>
          </a:prstGeom>
          <a:noFill/>
        </p:spPr>
        <p:txBody>
          <a:bodyPr wrap="square">
            <a:spAutoFit/>
          </a:bodyPr>
          <a:lstStyle/>
          <a:p>
            <a:r>
              <a:rPr lang="en-US" sz="1400" b="0" i="0" u="none" strike="noStrike" baseline="0" dirty="0">
                <a:latin typeface="CenturyGothic"/>
              </a:rPr>
              <a:t>Do not copy or distribute. © 2023 Amgen Inc. All rights reserved</a:t>
            </a:r>
            <a:endParaRPr lang="en-US" sz="1400" dirty="0"/>
          </a:p>
        </p:txBody>
      </p:sp>
    </p:spTree>
    <p:extLst>
      <p:ext uri="{BB962C8B-B14F-4D97-AF65-F5344CB8AC3E}">
        <p14:creationId xmlns:p14="http://schemas.microsoft.com/office/powerpoint/2010/main" val="2253776033"/>
      </p:ext>
    </p:extLst>
  </p:cSld>
  <p:clrMapOvr>
    <a:masterClrMapping/>
  </p:clrMapOvr>
  <p:transition>
    <p:fade/>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46289" y="431850"/>
            <a:ext cx="11758930" cy="861774"/>
          </a:xfrm>
        </p:spPr>
        <p:txBody>
          <a:bodyPr/>
          <a:lstStyle/>
          <a:p>
            <a:r>
              <a:rPr lang="en-US" sz="2800" dirty="0"/>
              <a:t>Patients With Higher Baseline CV Risk Benefitted from Intensive LDL-C Lowering With Evolocumab, with &gt;20% RRR in 3-Point MACE</a:t>
            </a:r>
          </a:p>
        </p:txBody>
      </p:sp>
      <p:sp>
        <p:nvSpPr>
          <p:cNvPr id="6" name="Freeform 7">
            <a:extLst>
              <a:ext uri="{FF2B5EF4-FFF2-40B4-BE49-F238E27FC236}">
                <a16:creationId xmlns:a16="http://schemas.microsoft.com/office/drawing/2014/main" id="{96BFB445-DC05-14EA-D9E5-FE44CD4C206A}"/>
              </a:ext>
            </a:extLst>
          </p:cNvPr>
          <p:cNvSpPr>
            <a:spLocks/>
          </p:cNvSpPr>
          <p:nvPr/>
        </p:nvSpPr>
        <p:spPr bwMode="auto">
          <a:xfrm>
            <a:off x="1208394" y="2694701"/>
            <a:ext cx="2218824" cy="2426661"/>
          </a:xfrm>
          <a:custGeom>
            <a:avLst/>
            <a:gdLst>
              <a:gd name="T0" fmla="*/ 14 w 1236"/>
              <a:gd name="T1" fmla="*/ 1109 h 1123"/>
              <a:gd name="T2" fmla="*/ 42 w 1236"/>
              <a:gd name="T3" fmla="*/ 1059 h 1123"/>
              <a:gd name="T4" fmla="*/ 88 w 1236"/>
              <a:gd name="T5" fmla="*/ 1021 h 1123"/>
              <a:gd name="T6" fmla="*/ 114 w 1236"/>
              <a:gd name="T7" fmla="*/ 997 h 1123"/>
              <a:gd name="T8" fmla="*/ 131 w 1236"/>
              <a:gd name="T9" fmla="*/ 981 h 1123"/>
              <a:gd name="T10" fmla="*/ 155 w 1236"/>
              <a:gd name="T11" fmla="*/ 953 h 1123"/>
              <a:gd name="T12" fmla="*/ 217 w 1236"/>
              <a:gd name="T13" fmla="*/ 898 h 1123"/>
              <a:gd name="T14" fmla="*/ 251 w 1236"/>
              <a:gd name="T15" fmla="*/ 846 h 1123"/>
              <a:gd name="T16" fmla="*/ 295 w 1236"/>
              <a:gd name="T17" fmla="*/ 776 h 1123"/>
              <a:gd name="T18" fmla="*/ 325 w 1236"/>
              <a:gd name="T19" fmla="*/ 750 h 1123"/>
              <a:gd name="T20" fmla="*/ 338 w 1236"/>
              <a:gd name="T21" fmla="*/ 710 h 1123"/>
              <a:gd name="T22" fmla="*/ 366 w 1236"/>
              <a:gd name="T23" fmla="*/ 686 h 1123"/>
              <a:gd name="T24" fmla="*/ 392 w 1236"/>
              <a:gd name="T25" fmla="*/ 670 h 1123"/>
              <a:gd name="T26" fmla="*/ 428 w 1236"/>
              <a:gd name="T27" fmla="*/ 652 h 1123"/>
              <a:gd name="T28" fmla="*/ 448 w 1236"/>
              <a:gd name="T29" fmla="*/ 630 h 1123"/>
              <a:gd name="T30" fmla="*/ 494 w 1236"/>
              <a:gd name="T31" fmla="*/ 584 h 1123"/>
              <a:gd name="T32" fmla="*/ 506 w 1236"/>
              <a:gd name="T33" fmla="*/ 576 h 1123"/>
              <a:gd name="T34" fmla="*/ 537 w 1236"/>
              <a:gd name="T35" fmla="*/ 548 h 1123"/>
              <a:gd name="T36" fmla="*/ 545 w 1236"/>
              <a:gd name="T37" fmla="*/ 536 h 1123"/>
              <a:gd name="T38" fmla="*/ 591 w 1236"/>
              <a:gd name="T39" fmla="*/ 518 h 1123"/>
              <a:gd name="T40" fmla="*/ 613 w 1236"/>
              <a:gd name="T41" fmla="*/ 489 h 1123"/>
              <a:gd name="T42" fmla="*/ 627 w 1236"/>
              <a:gd name="T43" fmla="*/ 481 h 1123"/>
              <a:gd name="T44" fmla="*/ 645 w 1236"/>
              <a:gd name="T45" fmla="*/ 465 h 1123"/>
              <a:gd name="T46" fmla="*/ 679 w 1236"/>
              <a:gd name="T47" fmla="*/ 441 h 1123"/>
              <a:gd name="T48" fmla="*/ 703 w 1236"/>
              <a:gd name="T49" fmla="*/ 431 h 1123"/>
              <a:gd name="T50" fmla="*/ 713 w 1236"/>
              <a:gd name="T51" fmla="*/ 423 h 1123"/>
              <a:gd name="T52" fmla="*/ 744 w 1236"/>
              <a:gd name="T53" fmla="*/ 401 h 1123"/>
              <a:gd name="T54" fmla="*/ 808 w 1236"/>
              <a:gd name="T55" fmla="*/ 347 h 1123"/>
              <a:gd name="T56" fmla="*/ 806 w 1236"/>
              <a:gd name="T57" fmla="*/ 335 h 1123"/>
              <a:gd name="T58" fmla="*/ 816 w 1236"/>
              <a:gd name="T59" fmla="*/ 325 h 1123"/>
              <a:gd name="T60" fmla="*/ 850 w 1236"/>
              <a:gd name="T61" fmla="*/ 317 h 1123"/>
              <a:gd name="T62" fmla="*/ 874 w 1236"/>
              <a:gd name="T63" fmla="*/ 299 h 1123"/>
              <a:gd name="T64" fmla="*/ 898 w 1236"/>
              <a:gd name="T65" fmla="*/ 285 h 1123"/>
              <a:gd name="T66" fmla="*/ 904 w 1236"/>
              <a:gd name="T67" fmla="*/ 267 h 1123"/>
              <a:gd name="T68" fmla="*/ 941 w 1236"/>
              <a:gd name="T69" fmla="*/ 251 h 1123"/>
              <a:gd name="T70" fmla="*/ 959 w 1236"/>
              <a:gd name="T71" fmla="*/ 229 h 1123"/>
              <a:gd name="T72" fmla="*/ 1009 w 1236"/>
              <a:gd name="T73" fmla="*/ 219 h 1123"/>
              <a:gd name="T74" fmla="*/ 1025 w 1236"/>
              <a:gd name="T75" fmla="*/ 165 h 1123"/>
              <a:gd name="T76" fmla="*/ 1069 w 1236"/>
              <a:gd name="T77" fmla="*/ 157 h 1123"/>
              <a:gd name="T78" fmla="*/ 1085 w 1236"/>
              <a:gd name="T79" fmla="*/ 135 h 1123"/>
              <a:gd name="T80" fmla="*/ 1089 w 1236"/>
              <a:gd name="T81" fmla="*/ 123 h 1123"/>
              <a:gd name="T82" fmla="*/ 1097 w 1236"/>
              <a:gd name="T83" fmla="*/ 107 h 1123"/>
              <a:gd name="T84" fmla="*/ 1156 w 1236"/>
              <a:gd name="T85" fmla="*/ 85 h 1123"/>
              <a:gd name="T86" fmla="*/ 1164 w 1236"/>
              <a:gd name="T87" fmla="*/ 34 h 1123"/>
              <a:gd name="T88" fmla="*/ 1220 w 1236"/>
              <a:gd name="T89" fmla="*/ 18 h 1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36" h="1123">
                <a:moveTo>
                  <a:pt x="0" y="1123"/>
                </a:moveTo>
                <a:lnTo>
                  <a:pt x="8" y="1115"/>
                </a:lnTo>
                <a:lnTo>
                  <a:pt x="14" y="1109"/>
                </a:lnTo>
                <a:lnTo>
                  <a:pt x="24" y="1093"/>
                </a:lnTo>
                <a:lnTo>
                  <a:pt x="36" y="1071"/>
                </a:lnTo>
                <a:lnTo>
                  <a:pt x="42" y="1059"/>
                </a:lnTo>
                <a:lnTo>
                  <a:pt x="58" y="1039"/>
                </a:lnTo>
                <a:lnTo>
                  <a:pt x="72" y="1029"/>
                </a:lnTo>
                <a:lnTo>
                  <a:pt x="88" y="1021"/>
                </a:lnTo>
                <a:lnTo>
                  <a:pt x="96" y="1011"/>
                </a:lnTo>
                <a:lnTo>
                  <a:pt x="114" y="997"/>
                </a:lnTo>
                <a:lnTo>
                  <a:pt x="114" y="997"/>
                </a:lnTo>
                <a:lnTo>
                  <a:pt x="120" y="991"/>
                </a:lnTo>
                <a:lnTo>
                  <a:pt x="126" y="987"/>
                </a:lnTo>
                <a:lnTo>
                  <a:pt x="131" y="981"/>
                </a:lnTo>
                <a:lnTo>
                  <a:pt x="147" y="973"/>
                </a:lnTo>
                <a:lnTo>
                  <a:pt x="147" y="963"/>
                </a:lnTo>
                <a:lnTo>
                  <a:pt x="155" y="953"/>
                </a:lnTo>
                <a:lnTo>
                  <a:pt x="179" y="930"/>
                </a:lnTo>
                <a:lnTo>
                  <a:pt x="189" y="920"/>
                </a:lnTo>
                <a:lnTo>
                  <a:pt x="217" y="898"/>
                </a:lnTo>
                <a:lnTo>
                  <a:pt x="223" y="876"/>
                </a:lnTo>
                <a:lnTo>
                  <a:pt x="235" y="868"/>
                </a:lnTo>
                <a:lnTo>
                  <a:pt x="251" y="846"/>
                </a:lnTo>
                <a:lnTo>
                  <a:pt x="255" y="830"/>
                </a:lnTo>
                <a:lnTo>
                  <a:pt x="287" y="806"/>
                </a:lnTo>
                <a:lnTo>
                  <a:pt x="295" y="776"/>
                </a:lnTo>
                <a:lnTo>
                  <a:pt x="309" y="766"/>
                </a:lnTo>
                <a:lnTo>
                  <a:pt x="311" y="758"/>
                </a:lnTo>
                <a:lnTo>
                  <a:pt x="325" y="750"/>
                </a:lnTo>
                <a:lnTo>
                  <a:pt x="329" y="734"/>
                </a:lnTo>
                <a:lnTo>
                  <a:pt x="336" y="724"/>
                </a:lnTo>
                <a:lnTo>
                  <a:pt x="338" y="710"/>
                </a:lnTo>
                <a:lnTo>
                  <a:pt x="354" y="698"/>
                </a:lnTo>
                <a:lnTo>
                  <a:pt x="354" y="698"/>
                </a:lnTo>
                <a:lnTo>
                  <a:pt x="366" y="686"/>
                </a:lnTo>
                <a:lnTo>
                  <a:pt x="378" y="676"/>
                </a:lnTo>
                <a:lnTo>
                  <a:pt x="384" y="672"/>
                </a:lnTo>
                <a:lnTo>
                  <a:pt x="392" y="670"/>
                </a:lnTo>
                <a:lnTo>
                  <a:pt x="418" y="668"/>
                </a:lnTo>
                <a:lnTo>
                  <a:pt x="428" y="652"/>
                </a:lnTo>
                <a:lnTo>
                  <a:pt x="428" y="652"/>
                </a:lnTo>
                <a:lnTo>
                  <a:pt x="434" y="642"/>
                </a:lnTo>
                <a:lnTo>
                  <a:pt x="440" y="636"/>
                </a:lnTo>
                <a:lnTo>
                  <a:pt x="448" y="630"/>
                </a:lnTo>
                <a:lnTo>
                  <a:pt x="464" y="624"/>
                </a:lnTo>
                <a:lnTo>
                  <a:pt x="480" y="618"/>
                </a:lnTo>
                <a:lnTo>
                  <a:pt x="494" y="584"/>
                </a:lnTo>
                <a:lnTo>
                  <a:pt x="494" y="584"/>
                </a:lnTo>
                <a:lnTo>
                  <a:pt x="500" y="580"/>
                </a:lnTo>
                <a:lnTo>
                  <a:pt x="506" y="576"/>
                </a:lnTo>
                <a:lnTo>
                  <a:pt x="510" y="572"/>
                </a:lnTo>
                <a:lnTo>
                  <a:pt x="524" y="560"/>
                </a:lnTo>
                <a:lnTo>
                  <a:pt x="537" y="548"/>
                </a:lnTo>
                <a:lnTo>
                  <a:pt x="537" y="548"/>
                </a:lnTo>
                <a:lnTo>
                  <a:pt x="541" y="542"/>
                </a:lnTo>
                <a:lnTo>
                  <a:pt x="545" y="536"/>
                </a:lnTo>
                <a:lnTo>
                  <a:pt x="549" y="532"/>
                </a:lnTo>
                <a:lnTo>
                  <a:pt x="567" y="530"/>
                </a:lnTo>
                <a:lnTo>
                  <a:pt x="591" y="518"/>
                </a:lnTo>
                <a:lnTo>
                  <a:pt x="609" y="499"/>
                </a:lnTo>
                <a:lnTo>
                  <a:pt x="609" y="499"/>
                </a:lnTo>
                <a:lnTo>
                  <a:pt x="613" y="489"/>
                </a:lnTo>
                <a:lnTo>
                  <a:pt x="619" y="483"/>
                </a:lnTo>
                <a:lnTo>
                  <a:pt x="623" y="481"/>
                </a:lnTo>
                <a:lnTo>
                  <a:pt x="627" y="481"/>
                </a:lnTo>
                <a:lnTo>
                  <a:pt x="639" y="475"/>
                </a:lnTo>
                <a:lnTo>
                  <a:pt x="645" y="465"/>
                </a:lnTo>
                <a:lnTo>
                  <a:pt x="645" y="465"/>
                </a:lnTo>
                <a:lnTo>
                  <a:pt x="657" y="455"/>
                </a:lnTo>
                <a:lnTo>
                  <a:pt x="667" y="447"/>
                </a:lnTo>
                <a:lnTo>
                  <a:pt x="679" y="441"/>
                </a:lnTo>
                <a:lnTo>
                  <a:pt x="699" y="437"/>
                </a:lnTo>
                <a:lnTo>
                  <a:pt x="699" y="437"/>
                </a:lnTo>
                <a:lnTo>
                  <a:pt x="703" y="431"/>
                </a:lnTo>
                <a:lnTo>
                  <a:pt x="707" y="425"/>
                </a:lnTo>
                <a:lnTo>
                  <a:pt x="713" y="423"/>
                </a:lnTo>
                <a:lnTo>
                  <a:pt x="713" y="423"/>
                </a:lnTo>
                <a:lnTo>
                  <a:pt x="721" y="419"/>
                </a:lnTo>
                <a:lnTo>
                  <a:pt x="725" y="415"/>
                </a:lnTo>
                <a:lnTo>
                  <a:pt x="744" y="401"/>
                </a:lnTo>
                <a:lnTo>
                  <a:pt x="760" y="381"/>
                </a:lnTo>
                <a:lnTo>
                  <a:pt x="796" y="349"/>
                </a:lnTo>
                <a:lnTo>
                  <a:pt x="808" y="347"/>
                </a:lnTo>
                <a:lnTo>
                  <a:pt x="808" y="347"/>
                </a:lnTo>
                <a:lnTo>
                  <a:pt x="806" y="343"/>
                </a:lnTo>
                <a:lnTo>
                  <a:pt x="806" y="335"/>
                </a:lnTo>
                <a:lnTo>
                  <a:pt x="808" y="331"/>
                </a:lnTo>
                <a:lnTo>
                  <a:pt x="810" y="327"/>
                </a:lnTo>
                <a:lnTo>
                  <a:pt x="816" y="325"/>
                </a:lnTo>
                <a:lnTo>
                  <a:pt x="822" y="323"/>
                </a:lnTo>
                <a:lnTo>
                  <a:pt x="838" y="317"/>
                </a:lnTo>
                <a:lnTo>
                  <a:pt x="850" y="317"/>
                </a:lnTo>
                <a:lnTo>
                  <a:pt x="854" y="305"/>
                </a:lnTo>
                <a:lnTo>
                  <a:pt x="874" y="305"/>
                </a:lnTo>
                <a:lnTo>
                  <a:pt x="874" y="299"/>
                </a:lnTo>
                <a:lnTo>
                  <a:pt x="888" y="299"/>
                </a:lnTo>
                <a:lnTo>
                  <a:pt x="888" y="285"/>
                </a:lnTo>
                <a:lnTo>
                  <a:pt x="898" y="285"/>
                </a:lnTo>
                <a:lnTo>
                  <a:pt x="898" y="273"/>
                </a:lnTo>
                <a:lnTo>
                  <a:pt x="904" y="273"/>
                </a:lnTo>
                <a:lnTo>
                  <a:pt x="904" y="267"/>
                </a:lnTo>
                <a:lnTo>
                  <a:pt x="918" y="267"/>
                </a:lnTo>
                <a:lnTo>
                  <a:pt x="918" y="251"/>
                </a:lnTo>
                <a:lnTo>
                  <a:pt x="941" y="251"/>
                </a:lnTo>
                <a:lnTo>
                  <a:pt x="941" y="243"/>
                </a:lnTo>
                <a:lnTo>
                  <a:pt x="959" y="243"/>
                </a:lnTo>
                <a:lnTo>
                  <a:pt x="959" y="229"/>
                </a:lnTo>
                <a:lnTo>
                  <a:pt x="983" y="229"/>
                </a:lnTo>
                <a:lnTo>
                  <a:pt x="983" y="219"/>
                </a:lnTo>
                <a:lnTo>
                  <a:pt x="1009" y="219"/>
                </a:lnTo>
                <a:lnTo>
                  <a:pt x="1009" y="191"/>
                </a:lnTo>
                <a:lnTo>
                  <a:pt x="1025" y="191"/>
                </a:lnTo>
                <a:lnTo>
                  <a:pt x="1025" y="165"/>
                </a:lnTo>
                <a:lnTo>
                  <a:pt x="1051" y="165"/>
                </a:lnTo>
                <a:lnTo>
                  <a:pt x="1051" y="157"/>
                </a:lnTo>
                <a:lnTo>
                  <a:pt x="1069" y="157"/>
                </a:lnTo>
                <a:lnTo>
                  <a:pt x="1069" y="149"/>
                </a:lnTo>
                <a:lnTo>
                  <a:pt x="1085" y="149"/>
                </a:lnTo>
                <a:lnTo>
                  <a:pt x="1085" y="135"/>
                </a:lnTo>
                <a:lnTo>
                  <a:pt x="1089" y="135"/>
                </a:lnTo>
                <a:lnTo>
                  <a:pt x="1089" y="135"/>
                </a:lnTo>
                <a:lnTo>
                  <a:pt x="1089" y="123"/>
                </a:lnTo>
                <a:lnTo>
                  <a:pt x="1089" y="123"/>
                </a:lnTo>
                <a:lnTo>
                  <a:pt x="1097" y="123"/>
                </a:lnTo>
                <a:lnTo>
                  <a:pt x="1097" y="107"/>
                </a:lnTo>
                <a:lnTo>
                  <a:pt x="1129" y="107"/>
                </a:lnTo>
                <a:lnTo>
                  <a:pt x="1129" y="85"/>
                </a:lnTo>
                <a:lnTo>
                  <a:pt x="1156" y="85"/>
                </a:lnTo>
                <a:lnTo>
                  <a:pt x="1156" y="70"/>
                </a:lnTo>
                <a:lnTo>
                  <a:pt x="1164" y="70"/>
                </a:lnTo>
                <a:lnTo>
                  <a:pt x="1164" y="34"/>
                </a:lnTo>
                <a:lnTo>
                  <a:pt x="1196" y="34"/>
                </a:lnTo>
                <a:lnTo>
                  <a:pt x="1196" y="18"/>
                </a:lnTo>
                <a:lnTo>
                  <a:pt x="1220" y="18"/>
                </a:lnTo>
                <a:lnTo>
                  <a:pt x="1220" y="0"/>
                </a:lnTo>
                <a:lnTo>
                  <a:pt x="1236" y="0"/>
                </a:lnTo>
              </a:path>
            </a:pathLst>
          </a:custGeom>
          <a:noFill/>
          <a:ln w="25400"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914377"/>
            <a:endParaRPr lang="en-IN" sz="900" dirty="0">
              <a:solidFill>
                <a:srgbClr val="000000"/>
              </a:solidFill>
              <a:latin typeface="+mn-lt"/>
            </a:endParaRPr>
          </a:p>
        </p:txBody>
      </p:sp>
      <p:sp>
        <p:nvSpPr>
          <p:cNvPr id="7" name="Freeform 8">
            <a:extLst>
              <a:ext uri="{FF2B5EF4-FFF2-40B4-BE49-F238E27FC236}">
                <a16:creationId xmlns:a16="http://schemas.microsoft.com/office/drawing/2014/main" id="{0FEED6B2-BAEB-4C73-93DD-D9C250D3F97B}"/>
              </a:ext>
            </a:extLst>
          </p:cNvPr>
          <p:cNvSpPr>
            <a:spLocks/>
          </p:cNvSpPr>
          <p:nvPr/>
        </p:nvSpPr>
        <p:spPr bwMode="auto">
          <a:xfrm>
            <a:off x="1201213" y="3340802"/>
            <a:ext cx="2226005" cy="1793525"/>
          </a:xfrm>
          <a:custGeom>
            <a:avLst/>
            <a:gdLst>
              <a:gd name="T0" fmla="*/ 30 w 1240"/>
              <a:gd name="T1" fmla="*/ 810 h 830"/>
              <a:gd name="T2" fmla="*/ 56 w 1240"/>
              <a:gd name="T3" fmla="*/ 780 h 830"/>
              <a:gd name="T4" fmla="*/ 86 w 1240"/>
              <a:gd name="T5" fmla="*/ 754 h 830"/>
              <a:gd name="T6" fmla="*/ 94 w 1240"/>
              <a:gd name="T7" fmla="*/ 734 h 830"/>
              <a:gd name="T8" fmla="*/ 118 w 1240"/>
              <a:gd name="T9" fmla="*/ 722 h 830"/>
              <a:gd name="T10" fmla="*/ 149 w 1240"/>
              <a:gd name="T11" fmla="*/ 702 h 830"/>
              <a:gd name="T12" fmla="*/ 175 w 1240"/>
              <a:gd name="T13" fmla="*/ 682 h 830"/>
              <a:gd name="T14" fmla="*/ 189 w 1240"/>
              <a:gd name="T15" fmla="*/ 662 h 830"/>
              <a:gd name="T16" fmla="*/ 223 w 1240"/>
              <a:gd name="T17" fmla="*/ 645 h 830"/>
              <a:gd name="T18" fmla="*/ 243 w 1240"/>
              <a:gd name="T19" fmla="*/ 619 h 830"/>
              <a:gd name="T20" fmla="*/ 267 w 1240"/>
              <a:gd name="T21" fmla="*/ 591 h 830"/>
              <a:gd name="T22" fmla="*/ 283 w 1240"/>
              <a:gd name="T23" fmla="*/ 571 h 830"/>
              <a:gd name="T24" fmla="*/ 291 w 1240"/>
              <a:gd name="T25" fmla="*/ 567 h 830"/>
              <a:gd name="T26" fmla="*/ 297 w 1240"/>
              <a:gd name="T27" fmla="*/ 551 h 830"/>
              <a:gd name="T28" fmla="*/ 317 w 1240"/>
              <a:gd name="T29" fmla="*/ 541 h 830"/>
              <a:gd name="T30" fmla="*/ 337 w 1240"/>
              <a:gd name="T31" fmla="*/ 529 h 830"/>
              <a:gd name="T32" fmla="*/ 350 w 1240"/>
              <a:gd name="T33" fmla="*/ 509 h 830"/>
              <a:gd name="T34" fmla="*/ 390 w 1240"/>
              <a:gd name="T35" fmla="*/ 483 h 830"/>
              <a:gd name="T36" fmla="*/ 434 w 1240"/>
              <a:gd name="T37" fmla="*/ 447 h 830"/>
              <a:gd name="T38" fmla="*/ 522 w 1240"/>
              <a:gd name="T39" fmla="*/ 407 h 830"/>
              <a:gd name="T40" fmla="*/ 569 w 1240"/>
              <a:gd name="T41" fmla="*/ 383 h 830"/>
              <a:gd name="T42" fmla="*/ 611 w 1240"/>
              <a:gd name="T43" fmla="*/ 353 h 830"/>
              <a:gd name="T44" fmla="*/ 639 w 1240"/>
              <a:gd name="T45" fmla="*/ 329 h 830"/>
              <a:gd name="T46" fmla="*/ 665 w 1240"/>
              <a:gd name="T47" fmla="*/ 315 h 830"/>
              <a:gd name="T48" fmla="*/ 675 w 1240"/>
              <a:gd name="T49" fmla="*/ 293 h 830"/>
              <a:gd name="T50" fmla="*/ 737 w 1240"/>
              <a:gd name="T51" fmla="*/ 261 h 830"/>
              <a:gd name="T52" fmla="*/ 804 w 1240"/>
              <a:gd name="T53" fmla="*/ 241 h 830"/>
              <a:gd name="T54" fmla="*/ 828 w 1240"/>
              <a:gd name="T55" fmla="*/ 212 h 830"/>
              <a:gd name="T56" fmla="*/ 848 w 1240"/>
              <a:gd name="T57" fmla="*/ 200 h 830"/>
              <a:gd name="T58" fmla="*/ 880 w 1240"/>
              <a:gd name="T59" fmla="*/ 198 h 830"/>
              <a:gd name="T60" fmla="*/ 898 w 1240"/>
              <a:gd name="T61" fmla="*/ 176 h 830"/>
              <a:gd name="T62" fmla="*/ 922 w 1240"/>
              <a:gd name="T63" fmla="*/ 162 h 830"/>
              <a:gd name="T64" fmla="*/ 944 w 1240"/>
              <a:gd name="T65" fmla="*/ 132 h 830"/>
              <a:gd name="T66" fmla="*/ 963 w 1240"/>
              <a:gd name="T67" fmla="*/ 102 h 830"/>
              <a:gd name="T68" fmla="*/ 997 w 1240"/>
              <a:gd name="T69" fmla="*/ 90 h 830"/>
              <a:gd name="T70" fmla="*/ 1023 w 1240"/>
              <a:gd name="T71" fmla="*/ 82 h 830"/>
              <a:gd name="T72" fmla="*/ 1039 w 1240"/>
              <a:gd name="T73" fmla="*/ 74 h 830"/>
              <a:gd name="T74" fmla="*/ 1051 w 1240"/>
              <a:gd name="T75" fmla="*/ 66 h 830"/>
              <a:gd name="T76" fmla="*/ 1069 w 1240"/>
              <a:gd name="T77" fmla="*/ 60 h 830"/>
              <a:gd name="T78" fmla="*/ 1113 w 1240"/>
              <a:gd name="T79" fmla="*/ 52 h 830"/>
              <a:gd name="T80" fmla="*/ 1158 w 1240"/>
              <a:gd name="T81" fmla="*/ 34 h 830"/>
              <a:gd name="T82" fmla="*/ 1192 w 1240"/>
              <a:gd name="T83" fmla="*/ 18 h 830"/>
              <a:gd name="T84" fmla="*/ 1214 w 1240"/>
              <a:gd name="T85" fmla="*/ 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0" h="830">
                <a:moveTo>
                  <a:pt x="0" y="830"/>
                </a:moveTo>
                <a:lnTo>
                  <a:pt x="30" y="810"/>
                </a:lnTo>
                <a:lnTo>
                  <a:pt x="44" y="794"/>
                </a:lnTo>
                <a:lnTo>
                  <a:pt x="56" y="780"/>
                </a:lnTo>
                <a:lnTo>
                  <a:pt x="68" y="764"/>
                </a:lnTo>
                <a:lnTo>
                  <a:pt x="86" y="754"/>
                </a:lnTo>
                <a:lnTo>
                  <a:pt x="90" y="742"/>
                </a:lnTo>
                <a:lnTo>
                  <a:pt x="94" y="734"/>
                </a:lnTo>
                <a:lnTo>
                  <a:pt x="108" y="732"/>
                </a:lnTo>
                <a:lnTo>
                  <a:pt x="118" y="722"/>
                </a:lnTo>
                <a:lnTo>
                  <a:pt x="141" y="712"/>
                </a:lnTo>
                <a:lnTo>
                  <a:pt x="149" y="702"/>
                </a:lnTo>
                <a:lnTo>
                  <a:pt x="159" y="688"/>
                </a:lnTo>
                <a:lnTo>
                  <a:pt x="175" y="682"/>
                </a:lnTo>
                <a:lnTo>
                  <a:pt x="183" y="670"/>
                </a:lnTo>
                <a:lnTo>
                  <a:pt x="189" y="662"/>
                </a:lnTo>
                <a:lnTo>
                  <a:pt x="205" y="647"/>
                </a:lnTo>
                <a:lnTo>
                  <a:pt x="223" y="645"/>
                </a:lnTo>
                <a:lnTo>
                  <a:pt x="235" y="635"/>
                </a:lnTo>
                <a:lnTo>
                  <a:pt x="243" y="619"/>
                </a:lnTo>
                <a:lnTo>
                  <a:pt x="263" y="603"/>
                </a:lnTo>
                <a:lnTo>
                  <a:pt x="267" y="591"/>
                </a:lnTo>
                <a:lnTo>
                  <a:pt x="277" y="581"/>
                </a:lnTo>
                <a:lnTo>
                  <a:pt x="283" y="571"/>
                </a:lnTo>
                <a:lnTo>
                  <a:pt x="291" y="567"/>
                </a:lnTo>
                <a:lnTo>
                  <a:pt x="291" y="567"/>
                </a:lnTo>
                <a:lnTo>
                  <a:pt x="293" y="557"/>
                </a:lnTo>
                <a:lnTo>
                  <a:pt x="297" y="551"/>
                </a:lnTo>
                <a:lnTo>
                  <a:pt x="303" y="545"/>
                </a:lnTo>
                <a:lnTo>
                  <a:pt x="317" y="541"/>
                </a:lnTo>
                <a:lnTo>
                  <a:pt x="337" y="529"/>
                </a:lnTo>
                <a:lnTo>
                  <a:pt x="337" y="529"/>
                </a:lnTo>
                <a:lnTo>
                  <a:pt x="342" y="521"/>
                </a:lnTo>
                <a:lnTo>
                  <a:pt x="350" y="509"/>
                </a:lnTo>
                <a:lnTo>
                  <a:pt x="366" y="495"/>
                </a:lnTo>
                <a:lnTo>
                  <a:pt x="390" y="483"/>
                </a:lnTo>
                <a:lnTo>
                  <a:pt x="410" y="469"/>
                </a:lnTo>
                <a:lnTo>
                  <a:pt x="434" y="447"/>
                </a:lnTo>
                <a:lnTo>
                  <a:pt x="470" y="441"/>
                </a:lnTo>
                <a:lnTo>
                  <a:pt x="522" y="407"/>
                </a:lnTo>
                <a:lnTo>
                  <a:pt x="541" y="393"/>
                </a:lnTo>
                <a:lnTo>
                  <a:pt x="569" y="383"/>
                </a:lnTo>
                <a:lnTo>
                  <a:pt x="591" y="369"/>
                </a:lnTo>
                <a:lnTo>
                  <a:pt x="611" y="353"/>
                </a:lnTo>
                <a:lnTo>
                  <a:pt x="639" y="329"/>
                </a:lnTo>
                <a:lnTo>
                  <a:pt x="639" y="329"/>
                </a:lnTo>
                <a:lnTo>
                  <a:pt x="655" y="321"/>
                </a:lnTo>
                <a:lnTo>
                  <a:pt x="665" y="315"/>
                </a:lnTo>
                <a:lnTo>
                  <a:pt x="671" y="311"/>
                </a:lnTo>
                <a:lnTo>
                  <a:pt x="675" y="293"/>
                </a:lnTo>
                <a:lnTo>
                  <a:pt x="715" y="275"/>
                </a:lnTo>
                <a:lnTo>
                  <a:pt x="737" y="261"/>
                </a:lnTo>
                <a:lnTo>
                  <a:pt x="768" y="255"/>
                </a:lnTo>
                <a:lnTo>
                  <a:pt x="804" y="241"/>
                </a:lnTo>
                <a:lnTo>
                  <a:pt x="824" y="227"/>
                </a:lnTo>
                <a:lnTo>
                  <a:pt x="828" y="212"/>
                </a:lnTo>
                <a:lnTo>
                  <a:pt x="844" y="210"/>
                </a:lnTo>
                <a:lnTo>
                  <a:pt x="848" y="200"/>
                </a:lnTo>
                <a:lnTo>
                  <a:pt x="860" y="198"/>
                </a:lnTo>
                <a:lnTo>
                  <a:pt x="880" y="198"/>
                </a:lnTo>
                <a:lnTo>
                  <a:pt x="886" y="180"/>
                </a:lnTo>
                <a:lnTo>
                  <a:pt x="898" y="176"/>
                </a:lnTo>
                <a:lnTo>
                  <a:pt x="904" y="166"/>
                </a:lnTo>
                <a:lnTo>
                  <a:pt x="922" y="162"/>
                </a:lnTo>
                <a:lnTo>
                  <a:pt x="932" y="140"/>
                </a:lnTo>
                <a:lnTo>
                  <a:pt x="944" y="132"/>
                </a:lnTo>
                <a:lnTo>
                  <a:pt x="959" y="126"/>
                </a:lnTo>
                <a:lnTo>
                  <a:pt x="963" y="102"/>
                </a:lnTo>
                <a:lnTo>
                  <a:pt x="997" y="102"/>
                </a:lnTo>
                <a:lnTo>
                  <a:pt x="997" y="90"/>
                </a:lnTo>
                <a:lnTo>
                  <a:pt x="1023" y="90"/>
                </a:lnTo>
                <a:lnTo>
                  <a:pt x="1023" y="82"/>
                </a:lnTo>
                <a:lnTo>
                  <a:pt x="1039" y="82"/>
                </a:lnTo>
                <a:lnTo>
                  <a:pt x="1039" y="74"/>
                </a:lnTo>
                <a:lnTo>
                  <a:pt x="1051" y="74"/>
                </a:lnTo>
                <a:lnTo>
                  <a:pt x="1051" y="66"/>
                </a:lnTo>
                <a:lnTo>
                  <a:pt x="1069" y="66"/>
                </a:lnTo>
                <a:lnTo>
                  <a:pt x="1069" y="60"/>
                </a:lnTo>
                <a:lnTo>
                  <a:pt x="1113" y="60"/>
                </a:lnTo>
                <a:lnTo>
                  <a:pt x="1113" y="52"/>
                </a:lnTo>
                <a:lnTo>
                  <a:pt x="1158" y="52"/>
                </a:lnTo>
                <a:lnTo>
                  <a:pt x="1158" y="34"/>
                </a:lnTo>
                <a:lnTo>
                  <a:pt x="1192" y="34"/>
                </a:lnTo>
                <a:lnTo>
                  <a:pt x="1192" y="18"/>
                </a:lnTo>
                <a:lnTo>
                  <a:pt x="1214" y="18"/>
                </a:lnTo>
                <a:lnTo>
                  <a:pt x="1214" y="0"/>
                </a:lnTo>
                <a:lnTo>
                  <a:pt x="1240" y="0"/>
                </a:ln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914377"/>
            <a:endParaRPr lang="en-IN" sz="900" dirty="0">
              <a:solidFill>
                <a:srgbClr val="000000"/>
              </a:solidFill>
              <a:latin typeface="+mn-lt"/>
            </a:endParaRPr>
          </a:p>
        </p:txBody>
      </p:sp>
      <p:sp>
        <p:nvSpPr>
          <p:cNvPr id="8" name="Rectangle 27">
            <a:extLst>
              <a:ext uri="{FF2B5EF4-FFF2-40B4-BE49-F238E27FC236}">
                <a16:creationId xmlns:a16="http://schemas.microsoft.com/office/drawing/2014/main" id="{BE69BBE5-0756-11A5-FB80-D721CB8F37F1}"/>
              </a:ext>
            </a:extLst>
          </p:cNvPr>
          <p:cNvSpPr>
            <a:spLocks noChangeArrowheads="1"/>
          </p:cNvSpPr>
          <p:nvPr/>
        </p:nvSpPr>
        <p:spPr bwMode="auto">
          <a:xfrm>
            <a:off x="1264002" y="5438589"/>
            <a:ext cx="2091022" cy="184666"/>
          </a:xfrm>
          <a:prstGeom prst="rect">
            <a:avLst/>
          </a:prstGeom>
          <a:solidFill>
            <a:schemeClr val="bg1"/>
          </a:solidFill>
          <a:ln>
            <a:noFill/>
          </a:ln>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200" b="1" dirty="0">
                <a:solidFill>
                  <a:srgbClr val="231F20"/>
                </a:solidFill>
                <a:latin typeface="+mn-lt"/>
              </a:rPr>
              <a:t>Months After Randomization</a:t>
            </a:r>
            <a:endParaRPr lang="en-US" altLang="en-US" sz="1200" dirty="0">
              <a:solidFill>
                <a:srgbClr val="000000"/>
              </a:solidFill>
              <a:latin typeface="+mn-lt"/>
            </a:endParaRPr>
          </a:p>
        </p:txBody>
      </p:sp>
      <p:sp>
        <p:nvSpPr>
          <p:cNvPr id="9" name="Rectangle 14">
            <a:extLst>
              <a:ext uri="{FF2B5EF4-FFF2-40B4-BE49-F238E27FC236}">
                <a16:creationId xmlns:a16="http://schemas.microsoft.com/office/drawing/2014/main" id="{459B4BDC-67F7-4B50-5236-DEE2D35B0342}"/>
              </a:ext>
            </a:extLst>
          </p:cNvPr>
          <p:cNvSpPr>
            <a:spLocks noChangeArrowheads="1"/>
          </p:cNvSpPr>
          <p:nvPr/>
        </p:nvSpPr>
        <p:spPr bwMode="auto">
          <a:xfrm rot="16200000">
            <a:off x="-219997" y="3587926"/>
            <a:ext cx="1796967" cy="369332"/>
          </a:xfrm>
          <a:prstGeom prst="rect">
            <a:avLst/>
          </a:prstGeom>
          <a:noFill/>
          <a:ln>
            <a:noFill/>
          </a:ln>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rtl="0" eaLnBrk="0" fontAlgn="base" hangingPunct="0">
              <a:spcBef>
                <a:spcPts val="0"/>
              </a:spcBef>
              <a:spcAft>
                <a:spcPts val="0"/>
              </a:spcAft>
            </a:pPr>
            <a:r>
              <a:rPr lang="en-US" sz="1200" b="1" dirty="0">
                <a:solidFill>
                  <a:srgbClr val="231F20"/>
                </a:solidFill>
                <a:latin typeface="+mn-lt"/>
              </a:rPr>
              <a:t>Composite of CV Death,</a:t>
            </a:r>
          </a:p>
          <a:p>
            <a:pPr algn="ctr" rtl="0" eaLnBrk="0" fontAlgn="base" hangingPunct="0">
              <a:spcBef>
                <a:spcPts val="0"/>
              </a:spcBef>
              <a:spcAft>
                <a:spcPts val="0"/>
              </a:spcAft>
            </a:pPr>
            <a:r>
              <a:rPr lang="en-US" sz="1200" b="1" dirty="0">
                <a:solidFill>
                  <a:srgbClr val="231F20"/>
                </a:solidFill>
                <a:latin typeface="+mn-lt"/>
              </a:rPr>
              <a:t> MI, or Stroke </a:t>
            </a:r>
          </a:p>
        </p:txBody>
      </p:sp>
      <p:sp>
        <p:nvSpPr>
          <p:cNvPr id="10" name="TextBox 9">
            <a:extLst>
              <a:ext uri="{FF2B5EF4-FFF2-40B4-BE49-F238E27FC236}">
                <a16:creationId xmlns:a16="http://schemas.microsoft.com/office/drawing/2014/main" id="{FE912268-090F-7B3D-7C2E-A2B8FA572B54}"/>
              </a:ext>
            </a:extLst>
          </p:cNvPr>
          <p:cNvSpPr txBox="1"/>
          <p:nvPr/>
        </p:nvSpPr>
        <p:spPr>
          <a:xfrm>
            <a:off x="1529572" y="3716930"/>
            <a:ext cx="567463" cy="169277"/>
          </a:xfrm>
          <a:prstGeom prst="rect">
            <a:avLst/>
          </a:prstGeom>
          <a:noFill/>
        </p:spPr>
        <p:txBody>
          <a:bodyPr wrap="none" lIns="0" tIns="0" rIns="0" bIns="0" rtlCol="0">
            <a:spAutoFit/>
          </a:bodyPr>
          <a:lstStyle/>
          <a:p>
            <a:pPr defTabSz="914377"/>
            <a:r>
              <a:rPr lang="en-US" sz="1100" b="1" dirty="0">
                <a:solidFill>
                  <a:srgbClr val="113E6B"/>
                </a:solidFill>
                <a:latin typeface="+mn-lt"/>
              </a:rPr>
              <a:t>Placebo</a:t>
            </a:r>
          </a:p>
        </p:txBody>
      </p:sp>
      <p:sp>
        <p:nvSpPr>
          <p:cNvPr id="11" name="TextBox 10">
            <a:extLst>
              <a:ext uri="{FF2B5EF4-FFF2-40B4-BE49-F238E27FC236}">
                <a16:creationId xmlns:a16="http://schemas.microsoft.com/office/drawing/2014/main" id="{F7454189-3A61-64BD-237B-3B82F5BFE2E2}"/>
              </a:ext>
            </a:extLst>
          </p:cNvPr>
          <p:cNvSpPr txBox="1"/>
          <p:nvPr/>
        </p:nvSpPr>
        <p:spPr>
          <a:xfrm>
            <a:off x="2852036" y="3746209"/>
            <a:ext cx="859210" cy="169277"/>
          </a:xfrm>
          <a:prstGeom prst="rect">
            <a:avLst/>
          </a:prstGeom>
          <a:noFill/>
        </p:spPr>
        <p:txBody>
          <a:bodyPr wrap="none" lIns="0" tIns="0" rIns="0" bIns="0" rtlCol="0">
            <a:spAutoFit/>
          </a:bodyPr>
          <a:lstStyle/>
          <a:p>
            <a:pPr defTabSz="914377"/>
            <a:r>
              <a:rPr lang="en-US" sz="1100" b="1" dirty="0">
                <a:solidFill>
                  <a:schemeClr val="accent6"/>
                </a:solidFill>
                <a:latin typeface="+mn-lt"/>
              </a:rPr>
              <a:t>Evolocumab</a:t>
            </a:r>
          </a:p>
        </p:txBody>
      </p:sp>
      <p:sp>
        <p:nvSpPr>
          <p:cNvPr id="12" name="TextBox 11">
            <a:extLst>
              <a:ext uri="{FF2B5EF4-FFF2-40B4-BE49-F238E27FC236}">
                <a16:creationId xmlns:a16="http://schemas.microsoft.com/office/drawing/2014/main" id="{D6F78DD9-E3CE-AE9C-EF43-7D47F5A2969B}"/>
              </a:ext>
            </a:extLst>
          </p:cNvPr>
          <p:cNvSpPr txBox="1"/>
          <p:nvPr/>
        </p:nvSpPr>
        <p:spPr>
          <a:xfrm>
            <a:off x="3354260" y="2469344"/>
            <a:ext cx="397545" cy="169277"/>
          </a:xfrm>
          <a:prstGeom prst="rect">
            <a:avLst/>
          </a:prstGeom>
          <a:noFill/>
        </p:spPr>
        <p:txBody>
          <a:bodyPr wrap="none" lIns="0" tIns="0" rIns="0" bIns="0" rtlCol="0">
            <a:spAutoFit/>
          </a:bodyPr>
          <a:lstStyle/>
          <a:p>
            <a:pPr defTabSz="914377"/>
            <a:r>
              <a:rPr lang="en-US" sz="1100" b="1" dirty="0">
                <a:solidFill>
                  <a:srgbClr val="113E6B"/>
                </a:solidFill>
                <a:latin typeface="+mn-lt"/>
              </a:rPr>
              <a:t>10.8%</a:t>
            </a:r>
          </a:p>
        </p:txBody>
      </p:sp>
      <p:sp>
        <p:nvSpPr>
          <p:cNvPr id="13" name="TextBox 12">
            <a:extLst>
              <a:ext uri="{FF2B5EF4-FFF2-40B4-BE49-F238E27FC236}">
                <a16:creationId xmlns:a16="http://schemas.microsoft.com/office/drawing/2014/main" id="{2829BE4F-C5E0-3E3D-0151-B5BDE6C41B26}"/>
              </a:ext>
            </a:extLst>
          </p:cNvPr>
          <p:cNvSpPr txBox="1"/>
          <p:nvPr/>
        </p:nvSpPr>
        <p:spPr>
          <a:xfrm>
            <a:off x="3500357" y="3218531"/>
            <a:ext cx="318998" cy="169277"/>
          </a:xfrm>
          <a:prstGeom prst="rect">
            <a:avLst/>
          </a:prstGeom>
          <a:noFill/>
        </p:spPr>
        <p:txBody>
          <a:bodyPr wrap="none" lIns="0" tIns="0" rIns="0" bIns="0" rtlCol="0">
            <a:spAutoFit/>
          </a:bodyPr>
          <a:lstStyle/>
          <a:p>
            <a:pPr defTabSz="914377"/>
            <a:r>
              <a:rPr lang="en-US" sz="1100" b="1" dirty="0">
                <a:solidFill>
                  <a:schemeClr val="accent6"/>
                </a:solidFill>
                <a:latin typeface="+mn-lt"/>
              </a:rPr>
              <a:t>7.9%</a:t>
            </a:r>
          </a:p>
        </p:txBody>
      </p:sp>
      <p:sp>
        <p:nvSpPr>
          <p:cNvPr id="14" name="TextBox 13">
            <a:extLst>
              <a:ext uri="{FF2B5EF4-FFF2-40B4-BE49-F238E27FC236}">
                <a16:creationId xmlns:a16="http://schemas.microsoft.com/office/drawing/2014/main" id="{A52A3697-6F4C-85D9-BCBA-5DAB15A1FC29}"/>
              </a:ext>
            </a:extLst>
          </p:cNvPr>
          <p:cNvSpPr txBox="1"/>
          <p:nvPr/>
        </p:nvSpPr>
        <p:spPr>
          <a:xfrm>
            <a:off x="1281714" y="2750088"/>
            <a:ext cx="1556632" cy="646331"/>
          </a:xfrm>
          <a:prstGeom prst="rect">
            <a:avLst/>
          </a:prstGeom>
          <a:noFill/>
        </p:spPr>
        <p:txBody>
          <a:bodyPr wrap="square" rtlCol="0">
            <a:spAutoFit/>
          </a:bodyPr>
          <a:lstStyle/>
          <a:p>
            <a:pPr algn="ctr" defTabSz="914377"/>
            <a:r>
              <a:rPr lang="en-US" sz="900" b="1" dirty="0">
                <a:solidFill>
                  <a:srgbClr val="000000"/>
                </a:solidFill>
                <a:latin typeface="+mn-lt"/>
              </a:rPr>
              <a:t>N = 8,402</a:t>
            </a:r>
          </a:p>
          <a:p>
            <a:pPr algn="ctr" defTabSz="914377"/>
            <a:r>
              <a:rPr lang="en-US" sz="900" b="1" dirty="0">
                <a:solidFill>
                  <a:srgbClr val="000000"/>
                </a:solidFill>
                <a:latin typeface="+mn-lt"/>
              </a:rPr>
              <a:t>HR: 0.76</a:t>
            </a:r>
          </a:p>
          <a:p>
            <a:pPr algn="ctr" defTabSz="914377"/>
            <a:r>
              <a:rPr lang="en-US" sz="900" b="1" dirty="0">
                <a:solidFill>
                  <a:srgbClr val="000000"/>
                </a:solidFill>
                <a:latin typeface="+mn-lt"/>
              </a:rPr>
              <a:t>(95% CI: 0.64–0.89)</a:t>
            </a:r>
          </a:p>
          <a:p>
            <a:pPr algn="ctr" defTabSz="914377"/>
            <a:r>
              <a:rPr lang="en-US" sz="900" b="1" i="1" dirty="0">
                <a:solidFill>
                  <a:srgbClr val="000000"/>
                </a:solidFill>
                <a:latin typeface="+mn-lt"/>
              </a:rPr>
              <a:t>P </a:t>
            </a:r>
            <a:r>
              <a:rPr lang="en-US" sz="900" b="1" dirty="0">
                <a:solidFill>
                  <a:srgbClr val="000000"/>
                </a:solidFill>
                <a:latin typeface="+mn-lt"/>
              </a:rPr>
              <a:t>&lt; 0.001</a:t>
            </a:r>
          </a:p>
        </p:txBody>
      </p:sp>
      <p:sp>
        <p:nvSpPr>
          <p:cNvPr id="15" name="Line 5">
            <a:extLst>
              <a:ext uri="{FF2B5EF4-FFF2-40B4-BE49-F238E27FC236}">
                <a16:creationId xmlns:a16="http://schemas.microsoft.com/office/drawing/2014/main" id="{CDF10762-CEB8-FD96-2234-8C2D7C430BE8}"/>
              </a:ext>
            </a:extLst>
          </p:cNvPr>
          <p:cNvSpPr>
            <a:spLocks noChangeShapeType="1"/>
          </p:cNvSpPr>
          <p:nvPr/>
        </p:nvSpPr>
        <p:spPr bwMode="auto">
          <a:xfrm flipV="1">
            <a:off x="1193181" y="2404773"/>
            <a:ext cx="0" cy="2735638"/>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sz="900" dirty="0">
              <a:solidFill>
                <a:srgbClr val="000000"/>
              </a:solidFill>
              <a:latin typeface="+mn-lt"/>
            </a:endParaRPr>
          </a:p>
        </p:txBody>
      </p:sp>
      <p:sp>
        <p:nvSpPr>
          <p:cNvPr id="16" name="Line 6">
            <a:extLst>
              <a:ext uri="{FF2B5EF4-FFF2-40B4-BE49-F238E27FC236}">
                <a16:creationId xmlns:a16="http://schemas.microsoft.com/office/drawing/2014/main" id="{4DFDD2EC-55FE-08D8-BC7C-8E053D4145B4}"/>
              </a:ext>
            </a:extLst>
          </p:cNvPr>
          <p:cNvSpPr>
            <a:spLocks noChangeShapeType="1"/>
          </p:cNvSpPr>
          <p:nvPr/>
        </p:nvSpPr>
        <p:spPr bwMode="auto">
          <a:xfrm>
            <a:off x="1193181" y="5143585"/>
            <a:ext cx="2232665"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sz="900" dirty="0">
              <a:solidFill>
                <a:srgbClr val="000000"/>
              </a:solidFill>
              <a:latin typeface="+mn-lt"/>
            </a:endParaRPr>
          </a:p>
        </p:txBody>
      </p:sp>
      <p:sp>
        <p:nvSpPr>
          <p:cNvPr id="17" name="Rectangle 16">
            <a:extLst>
              <a:ext uri="{FF2B5EF4-FFF2-40B4-BE49-F238E27FC236}">
                <a16:creationId xmlns:a16="http://schemas.microsoft.com/office/drawing/2014/main" id="{03C04A2B-750C-485C-DFBB-797BF85D88C9}"/>
              </a:ext>
            </a:extLst>
          </p:cNvPr>
          <p:cNvSpPr>
            <a:spLocks noChangeArrowheads="1"/>
          </p:cNvSpPr>
          <p:nvPr/>
        </p:nvSpPr>
        <p:spPr bwMode="auto">
          <a:xfrm>
            <a:off x="948611" y="5051684"/>
            <a:ext cx="18755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0%</a:t>
            </a:r>
          </a:p>
        </p:txBody>
      </p:sp>
      <p:sp>
        <p:nvSpPr>
          <p:cNvPr id="18" name="Rectangle 17">
            <a:extLst>
              <a:ext uri="{FF2B5EF4-FFF2-40B4-BE49-F238E27FC236}">
                <a16:creationId xmlns:a16="http://schemas.microsoft.com/office/drawing/2014/main" id="{7D81AA82-7EBA-5002-8C32-D447A32ED68D}"/>
              </a:ext>
            </a:extLst>
          </p:cNvPr>
          <p:cNvSpPr>
            <a:spLocks noChangeArrowheads="1"/>
          </p:cNvSpPr>
          <p:nvPr/>
        </p:nvSpPr>
        <p:spPr bwMode="auto">
          <a:xfrm>
            <a:off x="948611" y="4596538"/>
            <a:ext cx="18755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2%</a:t>
            </a:r>
          </a:p>
        </p:txBody>
      </p:sp>
      <p:sp>
        <p:nvSpPr>
          <p:cNvPr id="19" name="Rectangle 18">
            <a:extLst>
              <a:ext uri="{FF2B5EF4-FFF2-40B4-BE49-F238E27FC236}">
                <a16:creationId xmlns:a16="http://schemas.microsoft.com/office/drawing/2014/main" id="{180A58AE-58CA-43CA-88E2-2E3A077B20B6}"/>
              </a:ext>
            </a:extLst>
          </p:cNvPr>
          <p:cNvSpPr>
            <a:spLocks noChangeArrowheads="1"/>
          </p:cNvSpPr>
          <p:nvPr/>
        </p:nvSpPr>
        <p:spPr bwMode="auto">
          <a:xfrm>
            <a:off x="948611" y="4141392"/>
            <a:ext cx="18755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4%</a:t>
            </a:r>
          </a:p>
        </p:txBody>
      </p:sp>
      <p:sp>
        <p:nvSpPr>
          <p:cNvPr id="20" name="Rectangle 19">
            <a:extLst>
              <a:ext uri="{FF2B5EF4-FFF2-40B4-BE49-F238E27FC236}">
                <a16:creationId xmlns:a16="http://schemas.microsoft.com/office/drawing/2014/main" id="{6307544D-9F49-4EDB-2804-49FC78621E40}"/>
              </a:ext>
            </a:extLst>
          </p:cNvPr>
          <p:cNvSpPr>
            <a:spLocks noChangeArrowheads="1"/>
          </p:cNvSpPr>
          <p:nvPr/>
        </p:nvSpPr>
        <p:spPr bwMode="auto">
          <a:xfrm>
            <a:off x="948611" y="3686246"/>
            <a:ext cx="18755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6%</a:t>
            </a:r>
          </a:p>
        </p:txBody>
      </p:sp>
      <p:sp>
        <p:nvSpPr>
          <p:cNvPr id="21" name="Rectangle 20">
            <a:extLst>
              <a:ext uri="{FF2B5EF4-FFF2-40B4-BE49-F238E27FC236}">
                <a16:creationId xmlns:a16="http://schemas.microsoft.com/office/drawing/2014/main" id="{8BB11A17-890D-4FB4-5FED-D58FD0ED42BF}"/>
              </a:ext>
            </a:extLst>
          </p:cNvPr>
          <p:cNvSpPr>
            <a:spLocks noChangeArrowheads="1"/>
          </p:cNvSpPr>
          <p:nvPr/>
        </p:nvSpPr>
        <p:spPr bwMode="auto">
          <a:xfrm>
            <a:off x="948611" y="3231100"/>
            <a:ext cx="18755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8%</a:t>
            </a:r>
          </a:p>
        </p:txBody>
      </p:sp>
      <p:sp>
        <p:nvSpPr>
          <p:cNvPr id="22" name="Rectangle 21">
            <a:extLst>
              <a:ext uri="{FF2B5EF4-FFF2-40B4-BE49-F238E27FC236}">
                <a16:creationId xmlns:a16="http://schemas.microsoft.com/office/drawing/2014/main" id="{4EB24D97-3D79-5FE3-412E-79336C05D87C}"/>
              </a:ext>
            </a:extLst>
          </p:cNvPr>
          <p:cNvSpPr>
            <a:spLocks noChangeArrowheads="1"/>
          </p:cNvSpPr>
          <p:nvPr/>
        </p:nvSpPr>
        <p:spPr bwMode="auto">
          <a:xfrm>
            <a:off x="870064" y="2775954"/>
            <a:ext cx="2660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10%</a:t>
            </a:r>
          </a:p>
        </p:txBody>
      </p:sp>
      <p:sp>
        <p:nvSpPr>
          <p:cNvPr id="23" name="Rectangle 22">
            <a:extLst>
              <a:ext uri="{FF2B5EF4-FFF2-40B4-BE49-F238E27FC236}">
                <a16:creationId xmlns:a16="http://schemas.microsoft.com/office/drawing/2014/main" id="{E0822896-82D9-918C-91C4-01690FA61C41}"/>
              </a:ext>
            </a:extLst>
          </p:cNvPr>
          <p:cNvSpPr>
            <a:spLocks noChangeArrowheads="1"/>
          </p:cNvSpPr>
          <p:nvPr/>
        </p:nvSpPr>
        <p:spPr bwMode="auto">
          <a:xfrm>
            <a:off x="870064" y="2320808"/>
            <a:ext cx="2660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12%</a:t>
            </a:r>
          </a:p>
        </p:txBody>
      </p:sp>
      <p:sp>
        <p:nvSpPr>
          <p:cNvPr id="24" name="Rectangle 19">
            <a:extLst>
              <a:ext uri="{FF2B5EF4-FFF2-40B4-BE49-F238E27FC236}">
                <a16:creationId xmlns:a16="http://schemas.microsoft.com/office/drawing/2014/main" id="{03364E22-01E8-E11A-1114-5D7E9300FAF0}"/>
              </a:ext>
            </a:extLst>
          </p:cNvPr>
          <p:cNvSpPr>
            <a:spLocks noChangeArrowheads="1"/>
          </p:cNvSpPr>
          <p:nvPr/>
        </p:nvSpPr>
        <p:spPr bwMode="auto">
          <a:xfrm>
            <a:off x="1156199" y="5213519"/>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0</a:t>
            </a:r>
          </a:p>
        </p:txBody>
      </p:sp>
      <p:sp>
        <p:nvSpPr>
          <p:cNvPr id="25" name="Rectangle 24">
            <a:extLst>
              <a:ext uri="{FF2B5EF4-FFF2-40B4-BE49-F238E27FC236}">
                <a16:creationId xmlns:a16="http://schemas.microsoft.com/office/drawing/2014/main" id="{DC760ED4-9F88-0085-5819-0955C6AE67A8}"/>
              </a:ext>
            </a:extLst>
          </p:cNvPr>
          <p:cNvSpPr>
            <a:spLocks noChangeArrowheads="1"/>
          </p:cNvSpPr>
          <p:nvPr/>
        </p:nvSpPr>
        <p:spPr bwMode="auto">
          <a:xfrm>
            <a:off x="1528872" y="5213519"/>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6</a:t>
            </a:r>
          </a:p>
        </p:txBody>
      </p:sp>
      <p:sp>
        <p:nvSpPr>
          <p:cNvPr id="26" name="Rectangle 25">
            <a:extLst>
              <a:ext uri="{FF2B5EF4-FFF2-40B4-BE49-F238E27FC236}">
                <a16:creationId xmlns:a16="http://schemas.microsoft.com/office/drawing/2014/main" id="{EBD15793-790D-9A96-B881-AB3E1565FE09}"/>
              </a:ext>
            </a:extLst>
          </p:cNvPr>
          <p:cNvSpPr>
            <a:spLocks noChangeArrowheads="1"/>
          </p:cNvSpPr>
          <p:nvPr/>
        </p:nvSpPr>
        <p:spPr bwMode="auto">
          <a:xfrm>
            <a:off x="1860506" y="5213519"/>
            <a:ext cx="1570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12</a:t>
            </a:r>
          </a:p>
        </p:txBody>
      </p:sp>
      <p:sp>
        <p:nvSpPr>
          <p:cNvPr id="27" name="Rectangle 26">
            <a:extLst>
              <a:ext uri="{FF2B5EF4-FFF2-40B4-BE49-F238E27FC236}">
                <a16:creationId xmlns:a16="http://schemas.microsoft.com/office/drawing/2014/main" id="{B7096A2B-DA2E-8F7A-C68E-9B57D4AF6616}"/>
              </a:ext>
            </a:extLst>
          </p:cNvPr>
          <p:cNvSpPr>
            <a:spLocks noChangeArrowheads="1"/>
          </p:cNvSpPr>
          <p:nvPr/>
        </p:nvSpPr>
        <p:spPr bwMode="auto">
          <a:xfrm>
            <a:off x="2232026" y="5213519"/>
            <a:ext cx="1570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18</a:t>
            </a:r>
          </a:p>
        </p:txBody>
      </p:sp>
      <p:sp>
        <p:nvSpPr>
          <p:cNvPr id="28" name="Rectangle 27">
            <a:extLst>
              <a:ext uri="{FF2B5EF4-FFF2-40B4-BE49-F238E27FC236}">
                <a16:creationId xmlns:a16="http://schemas.microsoft.com/office/drawing/2014/main" id="{D72E2FD7-0E32-948C-F2F6-B27988885365}"/>
              </a:ext>
            </a:extLst>
          </p:cNvPr>
          <p:cNvSpPr>
            <a:spLocks noChangeArrowheads="1"/>
          </p:cNvSpPr>
          <p:nvPr/>
        </p:nvSpPr>
        <p:spPr bwMode="auto">
          <a:xfrm>
            <a:off x="2597883" y="5213519"/>
            <a:ext cx="1570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24</a:t>
            </a:r>
          </a:p>
        </p:txBody>
      </p:sp>
      <p:sp>
        <p:nvSpPr>
          <p:cNvPr id="29" name="Rectangle 28">
            <a:extLst>
              <a:ext uri="{FF2B5EF4-FFF2-40B4-BE49-F238E27FC236}">
                <a16:creationId xmlns:a16="http://schemas.microsoft.com/office/drawing/2014/main" id="{252E7EA3-E0EC-E0A6-395A-4B64CCF1E5E8}"/>
              </a:ext>
            </a:extLst>
          </p:cNvPr>
          <p:cNvSpPr>
            <a:spLocks noChangeArrowheads="1"/>
          </p:cNvSpPr>
          <p:nvPr/>
        </p:nvSpPr>
        <p:spPr bwMode="auto">
          <a:xfrm>
            <a:off x="2971784" y="5213519"/>
            <a:ext cx="1570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30</a:t>
            </a:r>
          </a:p>
        </p:txBody>
      </p:sp>
      <p:sp>
        <p:nvSpPr>
          <p:cNvPr id="30" name="Rectangle 29">
            <a:extLst>
              <a:ext uri="{FF2B5EF4-FFF2-40B4-BE49-F238E27FC236}">
                <a16:creationId xmlns:a16="http://schemas.microsoft.com/office/drawing/2014/main" id="{D1C22E60-3E81-AAFE-B664-E8EE5D7633F9}"/>
              </a:ext>
            </a:extLst>
          </p:cNvPr>
          <p:cNvSpPr>
            <a:spLocks noChangeArrowheads="1"/>
          </p:cNvSpPr>
          <p:nvPr/>
        </p:nvSpPr>
        <p:spPr bwMode="auto">
          <a:xfrm>
            <a:off x="3361769" y="5213519"/>
            <a:ext cx="1570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36</a:t>
            </a:r>
          </a:p>
        </p:txBody>
      </p:sp>
      <p:sp>
        <p:nvSpPr>
          <p:cNvPr id="31" name="TextBox 30">
            <a:extLst>
              <a:ext uri="{FF2B5EF4-FFF2-40B4-BE49-F238E27FC236}">
                <a16:creationId xmlns:a16="http://schemas.microsoft.com/office/drawing/2014/main" id="{5227A66F-3972-B934-25B5-6CDA279959A5}"/>
              </a:ext>
            </a:extLst>
          </p:cNvPr>
          <p:cNvSpPr txBox="1"/>
          <p:nvPr/>
        </p:nvSpPr>
        <p:spPr>
          <a:xfrm>
            <a:off x="1499490" y="2406700"/>
            <a:ext cx="695832" cy="228600"/>
          </a:xfrm>
          <a:prstGeom prst="rect">
            <a:avLst/>
          </a:prstGeom>
          <a:noFill/>
          <a:ln w="3175">
            <a:solidFill>
              <a:schemeClr val="tx1"/>
            </a:solidFill>
          </a:ln>
        </p:spPr>
        <p:txBody>
          <a:bodyPr wrap="square" rtlCol="0">
            <a:spAutoFit/>
          </a:bodyPr>
          <a:lstStyle/>
          <a:p>
            <a:pPr algn="ctr" defTabSz="914377"/>
            <a:r>
              <a:rPr lang="en-US" sz="900" b="1" dirty="0">
                <a:solidFill>
                  <a:srgbClr val="000000"/>
                </a:solidFill>
                <a:latin typeface="+mn-lt"/>
              </a:rPr>
              <a:t>24% RRR</a:t>
            </a:r>
          </a:p>
        </p:txBody>
      </p:sp>
      <p:cxnSp>
        <p:nvCxnSpPr>
          <p:cNvPr id="32" name="Straight Connector 31">
            <a:extLst>
              <a:ext uri="{FF2B5EF4-FFF2-40B4-BE49-F238E27FC236}">
                <a16:creationId xmlns:a16="http://schemas.microsoft.com/office/drawing/2014/main" id="{5190E82F-AFD9-7A87-773C-01B922C9D8DC}"/>
              </a:ext>
            </a:extLst>
          </p:cNvPr>
          <p:cNvCxnSpPr>
            <a:cxnSpLocks/>
          </p:cNvCxnSpPr>
          <p:nvPr/>
        </p:nvCxnSpPr>
        <p:spPr>
          <a:xfrm flipH="1">
            <a:off x="1151109" y="2405605"/>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3" name="Straight Connector 32">
            <a:extLst>
              <a:ext uri="{FF2B5EF4-FFF2-40B4-BE49-F238E27FC236}">
                <a16:creationId xmlns:a16="http://schemas.microsoft.com/office/drawing/2014/main" id="{3C303A77-396A-11FF-07E2-91FC8021A65E}"/>
              </a:ext>
            </a:extLst>
          </p:cNvPr>
          <p:cNvCxnSpPr>
            <a:cxnSpLocks/>
          </p:cNvCxnSpPr>
          <p:nvPr/>
        </p:nvCxnSpPr>
        <p:spPr>
          <a:xfrm flipH="1">
            <a:off x="1151109" y="2861405"/>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4" name="Straight Connector 33">
            <a:extLst>
              <a:ext uri="{FF2B5EF4-FFF2-40B4-BE49-F238E27FC236}">
                <a16:creationId xmlns:a16="http://schemas.microsoft.com/office/drawing/2014/main" id="{71E61BBC-3F25-193C-135F-4ADBC8209756}"/>
              </a:ext>
            </a:extLst>
          </p:cNvPr>
          <p:cNvCxnSpPr>
            <a:cxnSpLocks/>
          </p:cNvCxnSpPr>
          <p:nvPr/>
        </p:nvCxnSpPr>
        <p:spPr>
          <a:xfrm flipH="1">
            <a:off x="1151109" y="3317206"/>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5" name="Straight Connector 34">
            <a:extLst>
              <a:ext uri="{FF2B5EF4-FFF2-40B4-BE49-F238E27FC236}">
                <a16:creationId xmlns:a16="http://schemas.microsoft.com/office/drawing/2014/main" id="{CE718136-F73A-2489-5DFD-13AAE3C3AC0B}"/>
              </a:ext>
            </a:extLst>
          </p:cNvPr>
          <p:cNvCxnSpPr>
            <a:cxnSpLocks/>
          </p:cNvCxnSpPr>
          <p:nvPr/>
        </p:nvCxnSpPr>
        <p:spPr>
          <a:xfrm flipH="1">
            <a:off x="1151109" y="3773006"/>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6" name="Straight Connector 35">
            <a:extLst>
              <a:ext uri="{FF2B5EF4-FFF2-40B4-BE49-F238E27FC236}">
                <a16:creationId xmlns:a16="http://schemas.microsoft.com/office/drawing/2014/main" id="{A353C564-D7FA-FAD5-C91B-594C3D36C37F}"/>
              </a:ext>
            </a:extLst>
          </p:cNvPr>
          <p:cNvCxnSpPr>
            <a:cxnSpLocks/>
          </p:cNvCxnSpPr>
          <p:nvPr/>
        </p:nvCxnSpPr>
        <p:spPr>
          <a:xfrm flipH="1">
            <a:off x="1151109" y="4228808"/>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7" name="Straight Connector 36">
            <a:extLst>
              <a:ext uri="{FF2B5EF4-FFF2-40B4-BE49-F238E27FC236}">
                <a16:creationId xmlns:a16="http://schemas.microsoft.com/office/drawing/2014/main" id="{14CD1542-8311-6C20-1A54-F2FA9989D2B2}"/>
              </a:ext>
            </a:extLst>
          </p:cNvPr>
          <p:cNvCxnSpPr>
            <a:cxnSpLocks/>
          </p:cNvCxnSpPr>
          <p:nvPr/>
        </p:nvCxnSpPr>
        <p:spPr>
          <a:xfrm flipH="1">
            <a:off x="1151109" y="4684608"/>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8" name="Straight Connector 37">
            <a:extLst>
              <a:ext uri="{FF2B5EF4-FFF2-40B4-BE49-F238E27FC236}">
                <a16:creationId xmlns:a16="http://schemas.microsoft.com/office/drawing/2014/main" id="{E813AB53-548E-4C9D-21EF-E476CDFA72B4}"/>
              </a:ext>
            </a:extLst>
          </p:cNvPr>
          <p:cNvCxnSpPr>
            <a:cxnSpLocks/>
          </p:cNvCxnSpPr>
          <p:nvPr/>
        </p:nvCxnSpPr>
        <p:spPr>
          <a:xfrm flipH="1">
            <a:off x="1151109" y="5140410"/>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9" name="Straight Connector 38">
            <a:extLst>
              <a:ext uri="{FF2B5EF4-FFF2-40B4-BE49-F238E27FC236}">
                <a16:creationId xmlns:a16="http://schemas.microsoft.com/office/drawing/2014/main" id="{17078FFF-7F1B-1D5D-02F5-98584C670339}"/>
              </a:ext>
            </a:extLst>
          </p:cNvPr>
          <p:cNvCxnSpPr>
            <a:cxnSpLocks/>
          </p:cNvCxnSpPr>
          <p:nvPr/>
        </p:nvCxnSpPr>
        <p:spPr>
          <a:xfrm>
            <a:off x="1195294" y="5140814"/>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40" name="Straight Connector 39">
            <a:extLst>
              <a:ext uri="{FF2B5EF4-FFF2-40B4-BE49-F238E27FC236}">
                <a16:creationId xmlns:a16="http://schemas.microsoft.com/office/drawing/2014/main" id="{51C0C5D1-DDB0-08C1-F695-A5818C23F6A5}"/>
              </a:ext>
            </a:extLst>
          </p:cNvPr>
          <p:cNvCxnSpPr>
            <a:cxnSpLocks/>
          </p:cNvCxnSpPr>
          <p:nvPr/>
        </p:nvCxnSpPr>
        <p:spPr>
          <a:xfrm>
            <a:off x="1566398" y="5140814"/>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41" name="Straight Connector 40">
            <a:extLst>
              <a:ext uri="{FF2B5EF4-FFF2-40B4-BE49-F238E27FC236}">
                <a16:creationId xmlns:a16="http://schemas.microsoft.com/office/drawing/2014/main" id="{D5C29ACD-E48D-BF72-71BC-5702F6BE260D}"/>
              </a:ext>
            </a:extLst>
          </p:cNvPr>
          <p:cNvCxnSpPr>
            <a:cxnSpLocks/>
          </p:cNvCxnSpPr>
          <p:nvPr/>
        </p:nvCxnSpPr>
        <p:spPr>
          <a:xfrm>
            <a:off x="1937502" y="5140814"/>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42" name="Straight Connector 41">
            <a:extLst>
              <a:ext uri="{FF2B5EF4-FFF2-40B4-BE49-F238E27FC236}">
                <a16:creationId xmlns:a16="http://schemas.microsoft.com/office/drawing/2014/main" id="{799F09AD-C94C-A65B-7EA4-B4933965B59A}"/>
              </a:ext>
            </a:extLst>
          </p:cNvPr>
          <p:cNvCxnSpPr>
            <a:cxnSpLocks/>
          </p:cNvCxnSpPr>
          <p:nvPr/>
        </p:nvCxnSpPr>
        <p:spPr>
          <a:xfrm>
            <a:off x="2308605" y="5140814"/>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43" name="Straight Connector 42">
            <a:extLst>
              <a:ext uri="{FF2B5EF4-FFF2-40B4-BE49-F238E27FC236}">
                <a16:creationId xmlns:a16="http://schemas.microsoft.com/office/drawing/2014/main" id="{48070825-59BE-2E7A-957E-3774CD294F06}"/>
              </a:ext>
            </a:extLst>
          </p:cNvPr>
          <p:cNvCxnSpPr>
            <a:cxnSpLocks/>
          </p:cNvCxnSpPr>
          <p:nvPr/>
        </p:nvCxnSpPr>
        <p:spPr>
          <a:xfrm>
            <a:off x="2679709" y="5140814"/>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44" name="Straight Connector 43">
            <a:extLst>
              <a:ext uri="{FF2B5EF4-FFF2-40B4-BE49-F238E27FC236}">
                <a16:creationId xmlns:a16="http://schemas.microsoft.com/office/drawing/2014/main" id="{40500BF7-F1E2-B8EE-72ED-35F55543730D}"/>
              </a:ext>
            </a:extLst>
          </p:cNvPr>
          <p:cNvCxnSpPr>
            <a:cxnSpLocks/>
          </p:cNvCxnSpPr>
          <p:nvPr/>
        </p:nvCxnSpPr>
        <p:spPr>
          <a:xfrm>
            <a:off x="3050813" y="5140814"/>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45" name="Straight Connector 44">
            <a:extLst>
              <a:ext uri="{FF2B5EF4-FFF2-40B4-BE49-F238E27FC236}">
                <a16:creationId xmlns:a16="http://schemas.microsoft.com/office/drawing/2014/main" id="{53244EF1-736E-4F35-4176-D89F1DD283A3}"/>
              </a:ext>
            </a:extLst>
          </p:cNvPr>
          <p:cNvCxnSpPr>
            <a:cxnSpLocks/>
          </p:cNvCxnSpPr>
          <p:nvPr/>
        </p:nvCxnSpPr>
        <p:spPr>
          <a:xfrm>
            <a:off x="3421918" y="5140814"/>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sp>
        <p:nvSpPr>
          <p:cNvPr id="46" name="Rectangle 80">
            <a:extLst>
              <a:ext uri="{FF2B5EF4-FFF2-40B4-BE49-F238E27FC236}">
                <a16:creationId xmlns:a16="http://schemas.microsoft.com/office/drawing/2014/main" id="{D04DC328-6534-2FF4-E31F-B96BD9F9D837}"/>
              </a:ext>
            </a:extLst>
          </p:cNvPr>
          <p:cNvSpPr>
            <a:spLocks noChangeArrowheads="1"/>
          </p:cNvSpPr>
          <p:nvPr/>
        </p:nvSpPr>
        <p:spPr bwMode="auto">
          <a:xfrm>
            <a:off x="2971634" y="4055274"/>
            <a:ext cx="5113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sz="900" b="1" dirty="0">
                <a:solidFill>
                  <a:srgbClr val="000000"/>
                </a:solidFill>
                <a:latin typeface="+mn-lt"/>
              </a:rPr>
              <a:t>2.9% ARR</a:t>
            </a:r>
          </a:p>
          <a:p>
            <a:pPr algn="ctr" defTabSz="914377"/>
            <a:r>
              <a:rPr lang="en-US" sz="900" b="1" dirty="0">
                <a:solidFill>
                  <a:srgbClr val="000000"/>
                </a:solidFill>
                <a:latin typeface="+mn-lt"/>
              </a:rPr>
              <a:t>NNT</a:t>
            </a:r>
            <a:r>
              <a:rPr lang="en-US" sz="900" b="1" baseline="-25000" dirty="0">
                <a:solidFill>
                  <a:srgbClr val="000000"/>
                </a:solidFill>
                <a:latin typeface="+mn-lt"/>
              </a:rPr>
              <a:t> </a:t>
            </a:r>
            <a:r>
              <a:rPr lang="en-US" sz="900" b="1" dirty="0">
                <a:solidFill>
                  <a:srgbClr val="000000"/>
                </a:solidFill>
                <a:latin typeface="+mn-lt"/>
              </a:rPr>
              <a:t>35</a:t>
            </a:r>
          </a:p>
        </p:txBody>
      </p:sp>
      <p:sp>
        <p:nvSpPr>
          <p:cNvPr id="47" name="Marvinfilledtextbox">
            <a:extLst>
              <a:ext uri="{FF2B5EF4-FFF2-40B4-BE49-F238E27FC236}">
                <a16:creationId xmlns:a16="http://schemas.microsoft.com/office/drawing/2014/main" id="{21DA2386-2F8F-A876-8A18-CBBF50618D25}"/>
              </a:ext>
            </a:extLst>
          </p:cNvPr>
          <p:cNvSpPr txBox="1"/>
          <p:nvPr>
            <p:custDataLst>
              <p:tags r:id="rId1"/>
            </p:custDataLst>
          </p:nvPr>
        </p:nvSpPr>
        <p:spPr>
          <a:xfrm>
            <a:off x="568632" y="1748372"/>
            <a:ext cx="3479945" cy="288550"/>
          </a:xfrm>
          <a:prstGeom prst="rect">
            <a:avLst/>
          </a:prstGeom>
          <a:solidFill>
            <a:schemeClr val="accent1">
              <a:lumMod val="20000"/>
              <a:lumOff val="80000"/>
            </a:schemeClr>
          </a:solidFill>
          <a:effectLst>
            <a:outerShdw blurRad="50800" dist="38100" dir="2700000" algn="tl" rotWithShape="0">
              <a:prstClr val="black">
                <a:alpha val="40000"/>
              </a:prstClr>
            </a:outerShdw>
          </a:effectLst>
        </p:spPr>
        <p:txBody>
          <a:bodyPr vert="horz" lIns="76200" tIns="76200" rIns="76200" bIns="76200" rtlCol="0" anchor="ctr">
            <a:noAutofit/>
          </a:bodyPr>
          <a:lstStyle>
            <a:lvl1pPr marL="0" lvl="0" indent="0" defTabSz="895350" eaLnBrk="1" latinLnBrk="0" hangingPunct="1">
              <a:buClr>
                <a:schemeClr val="tx2"/>
              </a:buClr>
              <a:buSzPct val="100000"/>
              <a:defRPr sz="1600" baseline="0">
                <a:latin typeface="+mn-lt"/>
              </a:defRPr>
            </a:lvl1pPr>
            <a:lvl2pPr marL="193675" indent="-192088" defTabSz="895350" eaLnBrk="1" hangingPunct="1">
              <a:buClr>
                <a:schemeClr val="tx2"/>
              </a:buClr>
              <a:buSzPct val="125000"/>
              <a:buFont typeface="Arial" panose="020B0604020202020204" pitchFamily="34" charset="0"/>
              <a:buChar char="•"/>
              <a:defRPr sz="1600" baseline="0">
                <a:latin typeface="+mn-lt"/>
              </a:defRPr>
            </a:lvl2pPr>
            <a:lvl3pPr marL="457200" indent="-261938" defTabSz="895350" eaLnBrk="1" hangingPunct="1">
              <a:buClr>
                <a:schemeClr val="tx2"/>
              </a:buClr>
              <a:buSzPct val="120000"/>
              <a:buFont typeface="Arial" charset="0"/>
              <a:buChar char="–"/>
              <a:defRPr sz="1600" baseline="0">
                <a:latin typeface="+mn-lt"/>
              </a:defRPr>
            </a:lvl3pPr>
            <a:lvl4pPr marL="614363" indent="-155575" defTabSz="895350" eaLnBrk="1" hangingPunct="1">
              <a:buClr>
                <a:schemeClr val="tx2"/>
              </a:buClr>
              <a:buSzPct val="100000"/>
              <a:buFont typeface="Arial" panose="020B0604020202020204" pitchFamily="34" charset="0"/>
              <a:buChar char="•"/>
              <a:defRPr sz="1600" baseline="0">
                <a:latin typeface="+mn-lt"/>
              </a:defRPr>
            </a:lvl4pPr>
            <a:lvl5pPr marL="749808" indent="-130175" defTabSz="895350" eaLnBrk="1" hangingPunct="1">
              <a:buClr>
                <a:schemeClr val="tx2"/>
              </a:buClr>
              <a:buSzPct val="89000"/>
              <a:buFont typeface="Arial"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algn="ctr" defTabSz="895328" fontAlgn="base">
              <a:spcBef>
                <a:spcPct val="0"/>
              </a:spcBef>
              <a:spcAft>
                <a:spcPct val="0"/>
              </a:spcAft>
              <a:buClr>
                <a:srgbClr val="102360"/>
              </a:buClr>
              <a:defRPr/>
            </a:pPr>
            <a:r>
              <a:rPr lang="en-US" sz="1400" b="1" dirty="0"/>
              <a:t>Recent MI (&lt; 2 Years)</a:t>
            </a:r>
          </a:p>
        </p:txBody>
      </p:sp>
      <p:sp>
        <p:nvSpPr>
          <p:cNvPr id="48" name="Marvinfilledtextbox">
            <a:extLst>
              <a:ext uri="{FF2B5EF4-FFF2-40B4-BE49-F238E27FC236}">
                <a16:creationId xmlns:a16="http://schemas.microsoft.com/office/drawing/2014/main" id="{AAB48922-52C9-F736-E454-1B5D64A06ACE}"/>
              </a:ext>
            </a:extLst>
          </p:cNvPr>
          <p:cNvSpPr txBox="1"/>
          <p:nvPr>
            <p:custDataLst>
              <p:tags r:id="rId2"/>
            </p:custDataLst>
          </p:nvPr>
        </p:nvSpPr>
        <p:spPr>
          <a:xfrm>
            <a:off x="4306384" y="1732974"/>
            <a:ext cx="3479945" cy="288550"/>
          </a:xfrm>
          <a:prstGeom prst="rect">
            <a:avLst/>
          </a:prstGeom>
          <a:solidFill>
            <a:schemeClr val="accent1">
              <a:lumMod val="20000"/>
              <a:lumOff val="80000"/>
            </a:schemeClr>
          </a:solidFill>
          <a:effectLst>
            <a:outerShdw blurRad="50800" dist="38100" dir="2700000" algn="tl" rotWithShape="0">
              <a:prstClr val="black">
                <a:alpha val="40000"/>
              </a:prstClr>
            </a:outerShdw>
          </a:effectLst>
        </p:spPr>
        <p:txBody>
          <a:bodyPr vert="horz" lIns="76200" tIns="76200" rIns="76200" bIns="76200" rtlCol="0" anchor="ctr">
            <a:noAutofit/>
          </a:bodyPr>
          <a:lstStyle>
            <a:lvl1pPr marL="0" lvl="0" indent="0" defTabSz="895350" eaLnBrk="1" latinLnBrk="0" hangingPunct="1">
              <a:buClr>
                <a:schemeClr val="tx2"/>
              </a:buClr>
              <a:buSzPct val="100000"/>
              <a:defRPr sz="1600" baseline="0">
                <a:latin typeface="+mn-lt"/>
              </a:defRPr>
            </a:lvl1pPr>
            <a:lvl2pPr marL="193675" indent="-192088" defTabSz="895350" eaLnBrk="1" hangingPunct="1">
              <a:buClr>
                <a:schemeClr val="tx2"/>
              </a:buClr>
              <a:buSzPct val="125000"/>
              <a:buFont typeface="Arial" panose="020B0604020202020204" pitchFamily="34" charset="0"/>
              <a:buChar char="•"/>
              <a:defRPr sz="1600" baseline="0">
                <a:latin typeface="+mn-lt"/>
              </a:defRPr>
            </a:lvl2pPr>
            <a:lvl3pPr marL="457200" indent="-261938" defTabSz="895350" eaLnBrk="1" hangingPunct="1">
              <a:buClr>
                <a:schemeClr val="tx2"/>
              </a:buClr>
              <a:buSzPct val="120000"/>
              <a:buFont typeface="Arial" charset="0"/>
              <a:buChar char="–"/>
              <a:defRPr sz="1600" baseline="0">
                <a:latin typeface="+mn-lt"/>
              </a:defRPr>
            </a:lvl3pPr>
            <a:lvl4pPr marL="614363" indent="-155575" defTabSz="895350" eaLnBrk="1" hangingPunct="1">
              <a:buClr>
                <a:schemeClr val="tx2"/>
              </a:buClr>
              <a:buSzPct val="100000"/>
              <a:buFont typeface="Arial" panose="020B0604020202020204" pitchFamily="34" charset="0"/>
              <a:buChar char="•"/>
              <a:defRPr sz="1600" baseline="0">
                <a:latin typeface="+mn-lt"/>
              </a:defRPr>
            </a:lvl4pPr>
            <a:lvl5pPr marL="749808" indent="-130175" defTabSz="895350" eaLnBrk="1" hangingPunct="1">
              <a:buClr>
                <a:schemeClr val="tx2"/>
              </a:buClr>
              <a:buSzPct val="89000"/>
              <a:buFont typeface="Arial"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algn="ctr" defTabSz="895328" fontAlgn="base">
              <a:spcBef>
                <a:spcPct val="0"/>
              </a:spcBef>
              <a:spcAft>
                <a:spcPct val="0"/>
              </a:spcAft>
              <a:buClr>
                <a:srgbClr val="102360"/>
              </a:buClr>
              <a:defRPr/>
            </a:pPr>
            <a:r>
              <a:rPr lang="en-US" sz="1400" b="1" dirty="0"/>
              <a:t>Multiple Events (≥ 2 Prior MIs) </a:t>
            </a:r>
          </a:p>
        </p:txBody>
      </p:sp>
      <p:sp>
        <p:nvSpPr>
          <p:cNvPr id="50" name="Freeform 5">
            <a:extLst>
              <a:ext uri="{FF2B5EF4-FFF2-40B4-BE49-F238E27FC236}">
                <a16:creationId xmlns:a16="http://schemas.microsoft.com/office/drawing/2014/main" id="{7CDD2CA0-A078-F877-9913-B8FC907C00F3}"/>
              </a:ext>
            </a:extLst>
          </p:cNvPr>
          <p:cNvSpPr>
            <a:spLocks/>
          </p:cNvSpPr>
          <p:nvPr/>
        </p:nvSpPr>
        <p:spPr bwMode="auto">
          <a:xfrm>
            <a:off x="4863501" y="2530787"/>
            <a:ext cx="2195017" cy="2556314"/>
          </a:xfrm>
          <a:custGeom>
            <a:avLst/>
            <a:gdLst>
              <a:gd name="T0" fmla="*/ 16 w 1224"/>
              <a:gd name="T1" fmla="*/ 1171 h 1183"/>
              <a:gd name="T2" fmla="*/ 40 w 1224"/>
              <a:gd name="T3" fmla="*/ 1131 h 1183"/>
              <a:gd name="T4" fmla="*/ 69 w 1224"/>
              <a:gd name="T5" fmla="*/ 1089 h 1183"/>
              <a:gd name="T6" fmla="*/ 101 w 1224"/>
              <a:gd name="T7" fmla="*/ 1047 h 1183"/>
              <a:gd name="T8" fmla="*/ 131 w 1224"/>
              <a:gd name="T9" fmla="*/ 1002 h 1183"/>
              <a:gd name="T10" fmla="*/ 159 w 1224"/>
              <a:gd name="T11" fmla="*/ 972 h 1183"/>
              <a:gd name="T12" fmla="*/ 191 w 1224"/>
              <a:gd name="T13" fmla="*/ 948 h 1183"/>
              <a:gd name="T14" fmla="*/ 213 w 1224"/>
              <a:gd name="T15" fmla="*/ 922 h 1183"/>
              <a:gd name="T16" fmla="*/ 237 w 1224"/>
              <a:gd name="T17" fmla="*/ 898 h 1183"/>
              <a:gd name="T18" fmla="*/ 251 w 1224"/>
              <a:gd name="T19" fmla="*/ 874 h 1183"/>
              <a:gd name="T20" fmla="*/ 276 w 1224"/>
              <a:gd name="T21" fmla="*/ 840 h 1183"/>
              <a:gd name="T22" fmla="*/ 290 w 1224"/>
              <a:gd name="T23" fmla="*/ 800 h 1183"/>
              <a:gd name="T24" fmla="*/ 338 w 1224"/>
              <a:gd name="T25" fmla="*/ 762 h 1183"/>
              <a:gd name="T26" fmla="*/ 358 w 1224"/>
              <a:gd name="T27" fmla="*/ 734 h 1183"/>
              <a:gd name="T28" fmla="*/ 378 w 1224"/>
              <a:gd name="T29" fmla="*/ 696 h 1183"/>
              <a:gd name="T30" fmla="*/ 408 w 1224"/>
              <a:gd name="T31" fmla="*/ 666 h 1183"/>
              <a:gd name="T32" fmla="*/ 428 w 1224"/>
              <a:gd name="T33" fmla="*/ 648 h 1183"/>
              <a:gd name="T34" fmla="*/ 450 w 1224"/>
              <a:gd name="T35" fmla="*/ 620 h 1183"/>
              <a:gd name="T36" fmla="*/ 470 w 1224"/>
              <a:gd name="T37" fmla="*/ 604 h 1183"/>
              <a:gd name="T38" fmla="*/ 487 w 1224"/>
              <a:gd name="T39" fmla="*/ 569 h 1183"/>
              <a:gd name="T40" fmla="*/ 527 w 1224"/>
              <a:gd name="T41" fmla="*/ 545 h 1183"/>
              <a:gd name="T42" fmla="*/ 553 w 1224"/>
              <a:gd name="T43" fmla="*/ 525 h 1183"/>
              <a:gd name="T44" fmla="*/ 585 w 1224"/>
              <a:gd name="T45" fmla="*/ 511 h 1183"/>
              <a:gd name="T46" fmla="*/ 613 w 1224"/>
              <a:gd name="T47" fmla="*/ 489 h 1183"/>
              <a:gd name="T48" fmla="*/ 641 w 1224"/>
              <a:gd name="T49" fmla="*/ 463 h 1183"/>
              <a:gd name="T50" fmla="*/ 671 w 1224"/>
              <a:gd name="T51" fmla="*/ 441 h 1183"/>
              <a:gd name="T52" fmla="*/ 712 w 1224"/>
              <a:gd name="T53" fmla="*/ 399 h 1183"/>
              <a:gd name="T54" fmla="*/ 730 w 1224"/>
              <a:gd name="T55" fmla="*/ 381 h 1183"/>
              <a:gd name="T56" fmla="*/ 746 w 1224"/>
              <a:gd name="T57" fmla="*/ 357 h 1183"/>
              <a:gd name="T58" fmla="*/ 778 w 1224"/>
              <a:gd name="T59" fmla="*/ 335 h 1183"/>
              <a:gd name="T60" fmla="*/ 808 w 1224"/>
              <a:gd name="T61" fmla="*/ 315 h 1183"/>
              <a:gd name="T62" fmla="*/ 838 w 1224"/>
              <a:gd name="T63" fmla="*/ 297 h 1183"/>
              <a:gd name="T64" fmla="*/ 854 w 1224"/>
              <a:gd name="T65" fmla="*/ 279 h 1183"/>
              <a:gd name="T66" fmla="*/ 883 w 1224"/>
              <a:gd name="T67" fmla="*/ 255 h 1183"/>
              <a:gd name="T68" fmla="*/ 897 w 1224"/>
              <a:gd name="T69" fmla="*/ 239 h 1183"/>
              <a:gd name="T70" fmla="*/ 915 w 1224"/>
              <a:gd name="T71" fmla="*/ 233 h 1183"/>
              <a:gd name="T72" fmla="*/ 935 w 1224"/>
              <a:gd name="T73" fmla="*/ 217 h 1183"/>
              <a:gd name="T74" fmla="*/ 943 w 1224"/>
              <a:gd name="T75" fmla="*/ 209 h 1183"/>
              <a:gd name="T76" fmla="*/ 953 w 1224"/>
              <a:gd name="T77" fmla="*/ 195 h 1183"/>
              <a:gd name="T78" fmla="*/ 961 w 1224"/>
              <a:gd name="T79" fmla="*/ 189 h 1183"/>
              <a:gd name="T80" fmla="*/ 979 w 1224"/>
              <a:gd name="T81" fmla="*/ 183 h 1183"/>
              <a:gd name="T82" fmla="*/ 1009 w 1224"/>
              <a:gd name="T83" fmla="*/ 161 h 1183"/>
              <a:gd name="T84" fmla="*/ 1025 w 1224"/>
              <a:gd name="T85" fmla="*/ 143 h 1183"/>
              <a:gd name="T86" fmla="*/ 1049 w 1224"/>
              <a:gd name="T87" fmla="*/ 136 h 1183"/>
              <a:gd name="T88" fmla="*/ 1067 w 1224"/>
              <a:gd name="T89" fmla="*/ 124 h 1183"/>
              <a:gd name="T90" fmla="*/ 1086 w 1224"/>
              <a:gd name="T91" fmla="*/ 104 h 1183"/>
              <a:gd name="T92" fmla="*/ 1092 w 1224"/>
              <a:gd name="T93" fmla="*/ 80 h 1183"/>
              <a:gd name="T94" fmla="*/ 1128 w 1224"/>
              <a:gd name="T95" fmla="*/ 66 h 1183"/>
              <a:gd name="T96" fmla="*/ 1158 w 1224"/>
              <a:gd name="T97" fmla="*/ 46 h 1183"/>
              <a:gd name="T98" fmla="*/ 1170 w 1224"/>
              <a:gd name="T99" fmla="*/ 28 h 1183"/>
              <a:gd name="T100" fmla="*/ 1218 w 1224"/>
              <a:gd name="T101" fmla="*/ 0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24" h="1183">
                <a:moveTo>
                  <a:pt x="0" y="1183"/>
                </a:moveTo>
                <a:lnTo>
                  <a:pt x="16" y="1171"/>
                </a:lnTo>
                <a:lnTo>
                  <a:pt x="28" y="1147"/>
                </a:lnTo>
                <a:lnTo>
                  <a:pt x="40" y="1131"/>
                </a:lnTo>
                <a:lnTo>
                  <a:pt x="50" y="1107"/>
                </a:lnTo>
                <a:lnTo>
                  <a:pt x="69" y="1089"/>
                </a:lnTo>
                <a:lnTo>
                  <a:pt x="91" y="1065"/>
                </a:lnTo>
                <a:lnTo>
                  <a:pt x="101" y="1047"/>
                </a:lnTo>
                <a:lnTo>
                  <a:pt x="119" y="1019"/>
                </a:lnTo>
                <a:lnTo>
                  <a:pt x="131" y="1002"/>
                </a:lnTo>
                <a:lnTo>
                  <a:pt x="149" y="986"/>
                </a:lnTo>
                <a:lnTo>
                  <a:pt x="159" y="972"/>
                </a:lnTo>
                <a:lnTo>
                  <a:pt x="177" y="964"/>
                </a:lnTo>
                <a:lnTo>
                  <a:pt x="191" y="948"/>
                </a:lnTo>
                <a:lnTo>
                  <a:pt x="205" y="938"/>
                </a:lnTo>
                <a:lnTo>
                  <a:pt x="213" y="922"/>
                </a:lnTo>
                <a:lnTo>
                  <a:pt x="229" y="910"/>
                </a:lnTo>
                <a:lnTo>
                  <a:pt x="237" y="898"/>
                </a:lnTo>
                <a:lnTo>
                  <a:pt x="243" y="886"/>
                </a:lnTo>
                <a:lnTo>
                  <a:pt x="251" y="874"/>
                </a:lnTo>
                <a:lnTo>
                  <a:pt x="263" y="858"/>
                </a:lnTo>
                <a:lnTo>
                  <a:pt x="276" y="840"/>
                </a:lnTo>
                <a:lnTo>
                  <a:pt x="288" y="828"/>
                </a:lnTo>
                <a:lnTo>
                  <a:pt x="290" y="800"/>
                </a:lnTo>
                <a:lnTo>
                  <a:pt x="314" y="792"/>
                </a:lnTo>
                <a:lnTo>
                  <a:pt x="338" y="762"/>
                </a:lnTo>
                <a:lnTo>
                  <a:pt x="340" y="742"/>
                </a:lnTo>
                <a:lnTo>
                  <a:pt x="358" y="734"/>
                </a:lnTo>
                <a:lnTo>
                  <a:pt x="362" y="710"/>
                </a:lnTo>
                <a:lnTo>
                  <a:pt x="378" y="696"/>
                </a:lnTo>
                <a:lnTo>
                  <a:pt x="396" y="680"/>
                </a:lnTo>
                <a:lnTo>
                  <a:pt x="408" y="666"/>
                </a:lnTo>
                <a:lnTo>
                  <a:pt x="424" y="658"/>
                </a:lnTo>
                <a:lnTo>
                  <a:pt x="428" y="648"/>
                </a:lnTo>
                <a:lnTo>
                  <a:pt x="434" y="640"/>
                </a:lnTo>
                <a:lnTo>
                  <a:pt x="450" y="620"/>
                </a:lnTo>
                <a:lnTo>
                  <a:pt x="468" y="614"/>
                </a:lnTo>
                <a:lnTo>
                  <a:pt x="470" y="604"/>
                </a:lnTo>
                <a:lnTo>
                  <a:pt x="479" y="586"/>
                </a:lnTo>
                <a:lnTo>
                  <a:pt x="487" y="569"/>
                </a:lnTo>
                <a:lnTo>
                  <a:pt x="505" y="549"/>
                </a:lnTo>
                <a:lnTo>
                  <a:pt x="527" y="545"/>
                </a:lnTo>
                <a:lnTo>
                  <a:pt x="539" y="529"/>
                </a:lnTo>
                <a:lnTo>
                  <a:pt x="553" y="525"/>
                </a:lnTo>
                <a:lnTo>
                  <a:pt x="573" y="519"/>
                </a:lnTo>
                <a:lnTo>
                  <a:pt x="585" y="511"/>
                </a:lnTo>
                <a:lnTo>
                  <a:pt x="597" y="501"/>
                </a:lnTo>
                <a:lnTo>
                  <a:pt x="613" y="489"/>
                </a:lnTo>
                <a:lnTo>
                  <a:pt x="631" y="481"/>
                </a:lnTo>
                <a:lnTo>
                  <a:pt x="641" y="463"/>
                </a:lnTo>
                <a:lnTo>
                  <a:pt x="655" y="451"/>
                </a:lnTo>
                <a:lnTo>
                  <a:pt x="671" y="441"/>
                </a:lnTo>
                <a:lnTo>
                  <a:pt x="686" y="421"/>
                </a:lnTo>
                <a:lnTo>
                  <a:pt x="712" y="399"/>
                </a:lnTo>
                <a:lnTo>
                  <a:pt x="728" y="393"/>
                </a:lnTo>
                <a:lnTo>
                  <a:pt x="730" y="381"/>
                </a:lnTo>
                <a:lnTo>
                  <a:pt x="744" y="371"/>
                </a:lnTo>
                <a:lnTo>
                  <a:pt x="746" y="357"/>
                </a:lnTo>
                <a:lnTo>
                  <a:pt x="766" y="347"/>
                </a:lnTo>
                <a:lnTo>
                  <a:pt x="778" y="335"/>
                </a:lnTo>
                <a:lnTo>
                  <a:pt x="796" y="325"/>
                </a:lnTo>
                <a:lnTo>
                  <a:pt x="808" y="315"/>
                </a:lnTo>
                <a:lnTo>
                  <a:pt x="826" y="309"/>
                </a:lnTo>
                <a:lnTo>
                  <a:pt x="838" y="297"/>
                </a:lnTo>
                <a:lnTo>
                  <a:pt x="852" y="291"/>
                </a:lnTo>
                <a:lnTo>
                  <a:pt x="854" y="279"/>
                </a:lnTo>
                <a:lnTo>
                  <a:pt x="879" y="275"/>
                </a:lnTo>
                <a:lnTo>
                  <a:pt x="883" y="255"/>
                </a:lnTo>
                <a:lnTo>
                  <a:pt x="897" y="251"/>
                </a:lnTo>
                <a:lnTo>
                  <a:pt x="897" y="239"/>
                </a:lnTo>
                <a:lnTo>
                  <a:pt x="915" y="239"/>
                </a:lnTo>
                <a:lnTo>
                  <a:pt x="915" y="233"/>
                </a:lnTo>
                <a:lnTo>
                  <a:pt x="935" y="233"/>
                </a:lnTo>
                <a:lnTo>
                  <a:pt x="935" y="217"/>
                </a:lnTo>
                <a:lnTo>
                  <a:pt x="943" y="217"/>
                </a:lnTo>
                <a:lnTo>
                  <a:pt x="943" y="209"/>
                </a:lnTo>
                <a:lnTo>
                  <a:pt x="953" y="209"/>
                </a:lnTo>
                <a:lnTo>
                  <a:pt x="953" y="195"/>
                </a:lnTo>
                <a:lnTo>
                  <a:pt x="961" y="195"/>
                </a:lnTo>
                <a:lnTo>
                  <a:pt x="961" y="189"/>
                </a:lnTo>
                <a:lnTo>
                  <a:pt x="979" y="189"/>
                </a:lnTo>
                <a:lnTo>
                  <a:pt x="979" y="183"/>
                </a:lnTo>
                <a:lnTo>
                  <a:pt x="1009" y="183"/>
                </a:lnTo>
                <a:lnTo>
                  <a:pt x="1009" y="161"/>
                </a:lnTo>
                <a:lnTo>
                  <a:pt x="1025" y="161"/>
                </a:lnTo>
                <a:lnTo>
                  <a:pt x="1025" y="143"/>
                </a:lnTo>
                <a:lnTo>
                  <a:pt x="1049" y="143"/>
                </a:lnTo>
                <a:lnTo>
                  <a:pt x="1049" y="136"/>
                </a:lnTo>
                <a:lnTo>
                  <a:pt x="1067" y="136"/>
                </a:lnTo>
                <a:lnTo>
                  <a:pt x="1067" y="124"/>
                </a:lnTo>
                <a:lnTo>
                  <a:pt x="1086" y="124"/>
                </a:lnTo>
                <a:lnTo>
                  <a:pt x="1086" y="104"/>
                </a:lnTo>
                <a:lnTo>
                  <a:pt x="1092" y="104"/>
                </a:lnTo>
                <a:lnTo>
                  <a:pt x="1092" y="80"/>
                </a:lnTo>
                <a:lnTo>
                  <a:pt x="1128" y="80"/>
                </a:lnTo>
                <a:lnTo>
                  <a:pt x="1128" y="66"/>
                </a:lnTo>
                <a:lnTo>
                  <a:pt x="1158" y="66"/>
                </a:lnTo>
                <a:lnTo>
                  <a:pt x="1158" y="46"/>
                </a:lnTo>
                <a:lnTo>
                  <a:pt x="1170" y="46"/>
                </a:lnTo>
                <a:lnTo>
                  <a:pt x="1170" y="28"/>
                </a:lnTo>
                <a:lnTo>
                  <a:pt x="1218" y="28"/>
                </a:lnTo>
                <a:lnTo>
                  <a:pt x="1218" y="0"/>
                </a:lnTo>
                <a:lnTo>
                  <a:pt x="1224" y="0"/>
                </a:lnTo>
              </a:path>
            </a:pathLst>
          </a:custGeom>
          <a:noFill/>
          <a:ln w="25400"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914377"/>
            <a:endParaRPr lang="en-IN" sz="900" dirty="0">
              <a:solidFill>
                <a:srgbClr val="000000"/>
              </a:solidFill>
              <a:latin typeface="+mn-lt"/>
            </a:endParaRPr>
          </a:p>
        </p:txBody>
      </p:sp>
      <p:sp>
        <p:nvSpPr>
          <p:cNvPr id="51" name="Freeform 6">
            <a:extLst>
              <a:ext uri="{FF2B5EF4-FFF2-40B4-BE49-F238E27FC236}">
                <a16:creationId xmlns:a16="http://schemas.microsoft.com/office/drawing/2014/main" id="{DAA1B9F1-6219-E6D2-2FA6-45E095F33F16}"/>
              </a:ext>
            </a:extLst>
          </p:cNvPr>
          <p:cNvSpPr>
            <a:spLocks/>
          </p:cNvSpPr>
          <p:nvPr/>
        </p:nvSpPr>
        <p:spPr bwMode="auto">
          <a:xfrm>
            <a:off x="4849155" y="2982410"/>
            <a:ext cx="2209364" cy="2117655"/>
          </a:xfrm>
          <a:custGeom>
            <a:avLst/>
            <a:gdLst>
              <a:gd name="T0" fmla="*/ 22 w 1232"/>
              <a:gd name="T1" fmla="*/ 964 h 980"/>
              <a:gd name="T2" fmla="*/ 44 w 1232"/>
              <a:gd name="T3" fmla="*/ 934 h 980"/>
              <a:gd name="T4" fmla="*/ 68 w 1232"/>
              <a:gd name="T5" fmla="*/ 906 h 980"/>
              <a:gd name="T6" fmla="*/ 99 w 1232"/>
              <a:gd name="T7" fmla="*/ 868 h 980"/>
              <a:gd name="T8" fmla="*/ 137 w 1232"/>
              <a:gd name="T9" fmla="*/ 820 h 980"/>
              <a:gd name="T10" fmla="*/ 163 w 1232"/>
              <a:gd name="T11" fmla="*/ 793 h 980"/>
              <a:gd name="T12" fmla="*/ 191 w 1232"/>
              <a:gd name="T13" fmla="*/ 765 h 980"/>
              <a:gd name="T14" fmla="*/ 239 w 1232"/>
              <a:gd name="T15" fmla="*/ 733 h 980"/>
              <a:gd name="T16" fmla="*/ 263 w 1232"/>
              <a:gd name="T17" fmla="*/ 701 h 980"/>
              <a:gd name="T18" fmla="*/ 304 w 1232"/>
              <a:gd name="T19" fmla="*/ 657 h 980"/>
              <a:gd name="T20" fmla="*/ 336 w 1232"/>
              <a:gd name="T21" fmla="*/ 635 h 980"/>
              <a:gd name="T22" fmla="*/ 378 w 1232"/>
              <a:gd name="T23" fmla="*/ 607 h 980"/>
              <a:gd name="T24" fmla="*/ 404 w 1232"/>
              <a:gd name="T25" fmla="*/ 597 h 980"/>
              <a:gd name="T26" fmla="*/ 426 w 1232"/>
              <a:gd name="T27" fmla="*/ 573 h 980"/>
              <a:gd name="T28" fmla="*/ 460 w 1232"/>
              <a:gd name="T29" fmla="*/ 557 h 980"/>
              <a:gd name="T30" fmla="*/ 501 w 1232"/>
              <a:gd name="T31" fmla="*/ 529 h 980"/>
              <a:gd name="T32" fmla="*/ 523 w 1232"/>
              <a:gd name="T33" fmla="*/ 509 h 980"/>
              <a:gd name="T34" fmla="*/ 543 w 1232"/>
              <a:gd name="T35" fmla="*/ 495 h 980"/>
              <a:gd name="T36" fmla="*/ 595 w 1232"/>
              <a:gd name="T37" fmla="*/ 465 h 980"/>
              <a:gd name="T38" fmla="*/ 613 w 1232"/>
              <a:gd name="T39" fmla="*/ 451 h 980"/>
              <a:gd name="T40" fmla="*/ 633 w 1232"/>
              <a:gd name="T41" fmla="*/ 441 h 980"/>
              <a:gd name="T42" fmla="*/ 675 w 1232"/>
              <a:gd name="T43" fmla="*/ 415 h 980"/>
              <a:gd name="T44" fmla="*/ 702 w 1232"/>
              <a:gd name="T45" fmla="*/ 383 h 980"/>
              <a:gd name="T46" fmla="*/ 726 w 1232"/>
              <a:gd name="T47" fmla="*/ 367 h 980"/>
              <a:gd name="T48" fmla="*/ 738 w 1232"/>
              <a:gd name="T49" fmla="*/ 344 h 980"/>
              <a:gd name="T50" fmla="*/ 756 w 1232"/>
              <a:gd name="T51" fmla="*/ 334 h 980"/>
              <a:gd name="T52" fmla="*/ 804 w 1232"/>
              <a:gd name="T53" fmla="*/ 314 h 980"/>
              <a:gd name="T54" fmla="*/ 822 w 1232"/>
              <a:gd name="T55" fmla="*/ 298 h 980"/>
              <a:gd name="T56" fmla="*/ 830 w 1232"/>
              <a:gd name="T57" fmla="*/ 284 h 980"/>
              <a:gd name="T58" fmla="*/ 848 w 1232"/>
              <a:gd name="T59" fmla="*/ 264 h 980"/>
              <a:gd name="T60" fmla="*/ 878 w 1232"/>
              <a:gd name="T61" fmla="*/ 238 h 980"/>
              <a:gd name="T62" fmla="*/ 901 w 1232"/>
              <a:gd name="T63" fmla="*/ 216 h 980"/>
              <a:gd name="T64" fmla="*/ 931 w 1232"/>
              <a:gd name="T65" fmla="*/ 202 h 980"/>
              <a:gd name="T66" fmla="*/ 957 w 1232"/>
              <a:gd name="T67" fmla="*/ 188 h 980"/>
              <a:gd name="T68" fmla="*/ 971 w 1232"/>
              <a:gd name="T69" fmla="*/ 160 h 980"/>
              <a:gd name="T70" fmla="*/ 1003 w 1232"/>
              <a:gd name="T71" fmla="*/ 154 h 980"/>
              <a:gd name="T72" fmla="*/ 1053 w 1232"/>
              <a:gd name="T73" fmla="*/ 140 h 980"/>
              <a:gd name="T74" fmla="*/ 1065 w 1232"/>
              <a:gd name="T75" fmla="*/ 132 h 980"/>
              <a:gd name="T76" fmla="*/ 1075 w 1232"/>
              <a:gd name="T77" fmla="*/ 120 h 980"/>
              <a:gd name="T78" fmla="*/ 1081 w 1232"/>
              <a:gd name="T79" fmla="*/ 106 h 980"/>
              <a:gd name="T80" fmla="*/ 1162 w 1232"/>
              <a:gd name="T81" fmla="*/ 100 h 980"/>
              <a:gd name="T82" fmla="*/ 1188 w 1232"/>
              <a:gd name="T83" fmla="*/ 80 h 980"/>
              <a:gd name="T84" fmla="*/ 1194 w 1232"/>
              <a:gd name="T85" fmla="*/ 56 h 980"/>
              <a:gd name="T86" fmla="*/ 1228 w 1232"/>
              <a:gd name="T87" fmla="*/ 34 h 980"/>
              <a:gd name="T88" fmla="*/ 1232 w 1232"/>
              <a:gd name="T89" fmla="*/ 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32" h="980">
                <a:moveTo>
                  <a:pt x="0" y="980"/>
                </a:moveTo>
                <a:lnTo>
                  <a:pt x="22" y="964"/>
                </a:lnTo>
                <a:lnTo>
                  <a:pt x="36" y="950"/>
                </a:lnTo>
                <a:lnTo>
                  <a:pt x="44" y="934"/>
                </a:lnTo>
                <a:lnTo>
                  <a:pt x="56" y="920"/>
                </a:lnTo>
                <a:lnTo>
                  <a:pt x="68" y="906"/>
                </a:lnTo>
                <a:lnTo>
                  <a:pt x="79" y="894"/>
                </a:lnTo>
                <a:lnTo>
                  <a:pt x="99" y="868"/>
                </a:lnTo>
                <a:lnTo>
                  <a:pt x="111" y="838"/>
                </a:lnTo>
                <a:lnTo>
                  <a:pt x="137" y="820"/>
                </a:lnTo>
                <a:lnTo>
                  <a:pt x="155" y="802"/>
                </a:lnTo>
                <a:lnTo>
                  <a:pt x="163" y="793"/>
                </a:lnTo>
                <a:lnTo>
                  <a:pt x="181" y="781"/>
                </a:lnTo>
                <a:lnTo>
                  <a:pt x="191" y="765"/>
                </a:lnTo>
                <a:lnTo>
                  <a:pt x="217" y="743"/>
                </a:lnTo>
                <a:lnTo>
                  <a:pt x="239" y="733"/>
                </a:lnTo>
                <a:lnTo>
                  <a:pt x="247" y="713"/>
                </a:lnTo>
                <a:lnTo>
                  <a:pt x="263" y="701"/>
                </a:lnTo>
                <a:lnTo>
                  <a:pt x="280" y="683"/>
                </a:lnTo>
                <a:lnTo>
                  <a:pt x="304" y="657"/>
                </a:lnTo>
                <a:lnTo>
                  <a:pt x="318" y="647"/>
                </a:lnTo>
                <a:lnTo>
                  <a:pt x="336" y="635"/>
                </a:lnTo>
                <a:lnTo>
                  <a:pt x="360" y="619"/>
                </a:lnTo>
                <a:lnTo>
                  <a:pt x="378" y="607"/>
                </a:lnTo>
                <a:lnTo>
                  <a:pt x="396" y="599"/>
                </a:lnTo>
                <a:lnTo>
                  <a:pt x="404" y="597"/>
                </a:lnTo>
                <a:lnTo>
                  <a:pt x="414" y="589"/>
                </a:lnTo>
                <a:lnTo>
                  <a:pt x="426" y="573"/>
                </a:lnTo>
                <a:lnTo>
                  <a:pt x="446" y="565"/>
                </a:lnTo>
                <a:lnTo>
                  <a:pt x="460" y="557"/>
                </a:lnTo>
                <a:lnTo>
                  <a:pt x="470" y="549"/>
                </a:lnTo>
                <a:lnTo>
                  <a:pt x="501" y="529"/>
                </a:lnTo>
                <a:lnTo>
                  <a:pt x="509" y="515"/>
                </a:lnTo>
                <a:lnTo>
                  <a:pt x="523" y="509"/>
                </a:lnTo>
                <a:lnTo>
                  <a:pt x="525" y="499"/>
                </a:lnTo>
                <a:lnTo>
                  <a:pt x="543" y="495"/>
                </a:lnTo>
                <a:lnTo>
                  <a:pt x="559" y="485"/>
                </a:lnTo>
                <a:lnTo>
                  <a:pt x="595" y="465"/>
                </a:lnTo>
                <a:lnTo>
                  <a:pt x="601" y="455"/>
                </a:lnTo>
                <a:lnTo>
                  <a:pt x="613" y="451"/>
                </a:lnTo>
                <a:lnTo>
                  <a:pt x="617" y="447"/>
                </a:lnTo>
                <a:lnTo>
                  <a:pt x="633" y="441"/>
                </a:lnTo>
                <a:lnTo>
                  <a:pt x="655" y="421"/>
                </a:lnTo>
                <a:lnTo>
                  <a:pt x="675" y="415"/>
                </a:lnTo>
                <a:lnTo>
                  <a:pt x="683" y="405"/>
                </a:lnTo>
                <a:lnTo>
                  <a:pt x="702" y="383"/>
                </a:lnTo>
                <a:lnTo>
                  <a:pt x="708" y="367"/>
                </a:lnTo>
                <a:lnTo>
                  <a:pt x="726" y="367"/>
                </a:lnTo>
                <a:lnTo>
                  <a:pt x="730" y="356"/>
                </a:lnTo>
                <a:lnTo>
                  <a:pt x="738" y="344"/>
                </a:lnTo>
                <a:lnTo>
                  <a:pt x="746" y="336"/>
                </a:lnTo>
                <a:lnTo>
                  <a:pt x="756" y="334"/>
                </a:lnTo>
                <a:lnTo>
                  <a:pt x="782" y="326"/>
                </a:lnTo>
                <a:lnTo>
                  <a:pt x="804" y="314"/>
                </a:lnTo>
                <a:lnTo>
                  <a:pt x="806" y="302"/>
                </a:lnTo>
                <a:lnTo>
                  <a:pt x="822" y="298"/>
                </a:lnTo>
                <a:lnTo>
                  <a:pt x="822" y="288"/>
                </a:lnTo>
                <a:lnTo>
                  <a:pt x="830" y="284"/>
                </a:lnTo>
                <a:lnTo>
                  <a:pt x="838" y="274"/>
                </a:lnTo>
                <a:lnTo>
                  <a:pt x="848" y="264"/>
                </a:lnTo>
                <a:lnTo>
                  <a:pt x="860" y="240"/>
                </a:lnTo>
                <a:lnTo>
                  <a:pt x="878" y="238"/>
                </a:lnTo>
                <a:lnTo>
                  <a:pt x="889" y="226"/>
                </a:lnTo>
                <a:lnTo>
                  <a:pt x="901" y="216"/>
                </a:lnTo>
                <a:lnTo>
                  <a:pt x="919" y="210"/>
                </a:lnTo>
                <a:lnTo>
                  <a:pt x="931" y="202"/>
                </a:lnTo>
                <a:lnTo>
                  <a:pt x="939" y="192"/>
                </a:lnTo>
                <a:lnTo>
                  <a:pt x="957" y="188"/>
                </a:lnTo>
                <a:lnTo>
                  <a:pt x="965" y="172"/>
                </a:lnTo>
                <a:lnTo>
                  <a:pt x="971" y="160"/>
                </a:lnTo>
                <a:lnTo>
                  <a:pt x="985" y="156"/>
                </a:lnTo>
                <a:lnTo>
                  <a:pt x="1003" y="154"/>
                </a:lnTo>
                <a:lnTo>
                  <a:pt x="1013" y="140"/>
                </a:lnTo>
                <a:lnTo>
                  <a:pt x="1053" y="140"/>
                </a:lnTo>
                <a:lnTo>
                  <a:pt x="1053" y="132"/>
                </a:lnTo>
                <a:lnTo>
                  <a:pt x="1065" y="132"/>
                </a:lnTo>
                <a:lnTo>
                  <a:pt x="1065" y="120"/>
                </a:lnTo>
                <a:lnTo>
                  <a:pt x="1075" y="120"/>
                </a:lnTo>
                <a:lnTo>
                  <a:pt x="1075" y="106"/>
                </a:lnTo>
                <a:lnTo>
                  <a:pt x="1081" y="106"/>
                </a:lnTo>
                <a:lnTo>
                  <a:pt x="1081" y="100"/>
                </a:lnTo>
                <a:lnTo>
                  <a:pt x="1162" y="100"/>
                </a:lnTo>
                <a:lnTo>
                  <a:pt x="1162" y="80"/>
                </a:lnTo>
                <a:lnTo>
                  <a:pt x="1188" y="80"/>
                </a:lnTo>
                <a:lnTo>
                  <a:pt x="1188" y="56"/>
                </a:lnTo>
                <a:lnTo>
                  <a:pt x="1194" y="56"/>
                </a:lnTo>
                <a:lnTo>
                  <a:pt x="1194" y="34"/>
                </a:lnTo>
                <a:lnTo>
                  <a:pt x="1228" y="34"/>
                </a:lnTo>
                <a:lnTo>
                  <a:pt x="1228" y="0"/>
                </a:lnTo>
                <a:lnTo>
                  <a:pt x="1232" y="0"/>
                </a:lnTo>
              </a:path>
            </a:pathLst>
          </a:custGeom>
          <a:noFill/>
          <a:ln w="2540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914377"/>
            <a:endParaRPr lang="en-IN" sz="900" dirty="0">
              <a:solidFill>
                <a:srgbClr val="000000"/>
              </a:solidFill>
              <a:latin typeface="+mn-lt"/>
            </a:endParaRPr>
          </a:p>
        </p:txBody>
      </p:sp>
      <p:sp>
        <p:nvSpPr>
          <p:cNvPr id="52" name="Rectangle 27">
            <a:extLst>
              <a:ext uri="{FF2B5EF4-FFF2-40B4-BE49-F238E27FC236}">
                <a16:creationId xmlns:a16="http://schemas.microsoft.com/office/drawing/2014/main" id="{414511B9-8EC9-D28B-1EB6-2E30B3F7753C}"/>
              </a:ext>
            </a:extLst>
          </p:cNvPr>
          <p:cNvSpPr>
            <a:spLocks noChangeArrowheads="1"/>
          </p:cNvSpPr>
          <p:nvPr/>
        </p:nvSpPr>
        <p:spPr bwMode="auto">
          <a:xfrm>
            <a:off x="4917225" y="5438589"/>
            <a:ext cx="2082301" cy="184666"/>
          </a:xfrm>
          <a:prstGeom prst="rect">
            <a:avLst/>
          </a:prstGeom>
          <a:solidFill>
            <a:schemeClr val="bg1"/>
          </a:solidFill>
          <a:ln>
            <a:noFill/>
          </a:ln>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200" b="1" dirty="0">
                <a:solidFill>
                  <a:srgbClr val="231F20"/>
                </a:solidFill>
                <a:latin typeface="+mn-lt"/>
              </a:rPr>
              <a:t>Months After Randomization</a:t>
            </a:r>
            <a:endParaRPr lang="en-US" altLang="en-US" sz="1200" dirty="0">
              <a:solidFill>
                <a:srgbClr val="000000"/>
              </a:solidFill>
              <a:latin typeface="+mn-lt"/>
            </a:endParaRPr>
          </a:p>
        </p:txBody>
      </p:sp>
      <p:sp>
        <p:nvSpPr>
          <p:cNvPr id="53" name="Rectangle 14">
            <a:extLst>
              <a:ext uri="{FF2B5EF4-FFF2-40B4-BE49-F238E27FC236}">
                <a16:creationId xmlns:a16="http://schemas.microsoft.com/office/drawing/2014/main" id="{FFB5C45C-B364-897A-DD39-91BABEC25F06}"/>
              </a:ext>
            </a:extLst>
          </p:cNvPr>
          <p:cNvSpPr>
            <a:spLocks noChangeArrowheads="1"/>
          </p:cNvSpPr>
          <p:nvPr/>
        </p:nvSpPr>
        <p:spPr bwMode="auto">
          <a:xfrm rot="16200000">
            <a:off x="3426402" y="3551128"/>
            <a:ext cx="1796967" cy="369332"/>
          </a:xfrm>
          <a:prstGeom prst="rect">
            <a:avLst/>
          </a:prstGeom>
          <a:noFill/>
          <a:ln>
            <a:noFill/>
          </a:ln>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b="1" dirty="0">
                <a:solidFill>
                  <a:srgbClr val="000000"/>
                </a:solidFill>
                <a:latin typeface="Century Gothic" panose="020B0502020202020204" pitchFamily="34" charset="0"/>
              </a:rPr>
              <a:t>Composite of CV Death,</a:t>
            </a:r>
          </a:p>
          <a:p>
            <a:pPr algn="ctr"/>
            <a:r>
              <a:rPr lang="en-US" altLang="en-US" sz="1200" b="1" dirty="0">
                <a:solidFill>
                  <a:srgbClr val="000000"/>
                </a:solidFill>
                <a:latin typeface="Century Gothic" panose="020B0502020202020204" pitchFamily="34" charset="0"/>
              </a:rPr>
              <a:t> MI, or Stroke</a:t>
            </a:r>
          </a:p>
        </p:txBody>
      </p:sp>
      <p:sp>
        <p:nvSpPr>
          <p:cNvPr id="54" name="TextBox 53">
            <a:extLst>
              <a:ext uri="{FF2B5EF4-FFF2-40B4-BE49-F238E27FC236}">
                <a16:creationId xmlns:a16="http://schemas.microsoft.com/office/drawing/2014/main" id="{92C409E1-3E1B-0EA7-986D-B3EDA2DF93B0}"/>
              </a:ext>
            </a:extLst>
          </p:cNvPr>
          <p:cNvSpPr txBox="1"/>
          <p:nvPr/>
        </p:nvSpPr>
        <p:spPr>
          <a:xfrm>
            <a:off x="5182672" y="3472404"/>
            <a:ext cx="567463" cy="169277"/>
          </a:xfrm>
          <a:prstGeom prst="rect">
            <a:avLst/>
          </a:prstGeom>
          <a:noFill/>
        </p:spPr>
        <p:txBody>
          <a:bodyPr wrap="none" lIns="0" tIns="0" rIns="0" bIns="0" rtlCol="0">
            <a:spAutoFit/>
          </a:bodyPr>
          <a:lstStyle/>
          <a:p>
            <a:pPr defTabSz="914377"/>
            <a:r>
              <a:rPr lang="en-US" sz="1100" b="1" dirty="0">
                <a:solidFill>
                  <a:srgbClr val="113E6B"/>
                </a:solidFill>
                <a:latin typeface="+mn-lt"/>
              </a:rPr>
              <a:t>Placebo</a:t>
            </a:r>
          </a:p>
        </p:txBody>
      </p:sp>
      <p:sp>
        <p:nvSpPr>
          <p:cNvPr id="55" name="TextBox 54">
            <a:extLst>
              <a:ext uri="{FF2B5EF4-FFF2-40B4-BE49-F238E27FC236}">
                <a16:creationId xmlns:a16="http://schemas.microsoft.com/office/drawing/2014/main" id="{B56CB8F8-93D4-AC13-FB9D-508E1CB25F09}"/>
              </a:ext>
            </a:extLst>
          </p:cNvPr>
          <p:cNvSpPr txBox="1"/>
          <p:nvPr/>
        </p:nvSpPr>
        <p:spPr>
          <a:xfrm>
            <a:off x="6491892" y="3570977"/>
            <a:ext cx="859210" cy="169277"/>
          </a:xfrm>
          <a:prstGeom prst="rect">
            <a:avLst/>
          </a:prstGeom>
          <a:noFill/>
        </p:spPr>
        <p:txBody>
          <a:bodyPr wrap="none" lIns="0" tIns="0" rIns="0" bIns="0" rtlCol="0">
            <a:spAutoFit/>
          </a:bodyPr>
          <a:lstStyle/>
          <a:p>
            <a:pPr defTabSz="914377"/>
            <a:r>
              <a:rPr lang="en-US" sz="1100" b="1" dirty="0">
                <a:solidFill>
                  <a:schemeClr val="accent6"/>
                </a:solidFill>
                <a:latin typeface="+mn-lt"/>
              </a:rPr>
              <a:t>Evolocumab</a:t>
            </a:r>
          </a:p>
        </p:txBody>
      </p:sp>
      <p:sp>
        <p:nvSpPr>
          <p:cNvPr id="56" name="TextBox 55">
            <a:extLst>
              <a:ext uri="{FF2B5EF4-FFF2-40B4-BE49-F238E27FC236}">
                <a16:creationId xmlns:a16="http://schemas.microsoft.com/office/drawing/2014/main" id="{F9045E57-E54B-5057-63C3-1E68BC7A3384}"/>
              </a:ext>
            </a:extLst>
          </p:cNvPr>
          <p:cNvSpPr txBox="1"/>
          <p:nvPr/>
        </p:nvSpPr>
        <p:spPr>
          <a:xfrm>
            <a:off x="6984063" y="2305892"/>
            <a:ext cx="397545" cy="169277"/>
          </a:xfrm>
          <a:prstGeom prst="rect">
            <a:avLst/>
          </a:prstGeom>
          <a:noFill/>
        </p:spPr>
        <p:txBody>
          <a:bodyPr wrap="none" lIns="0" tIns="0" rIns="0" bIns="0" rtlCol="0">
            <a:spAutoFit/>
          </a:bodyPr>
          <a:lstStyle/>
          <a:p>
            <a:pPr defTabSz="914377"/>
            <a:r>
              <a:rPr lang="en-US" sz="1100" b="1" dirty="0">
                <a:solidFill>
                  <a:srgbClr val="113E6B"/>
                </a:solidFill>
                <a:latin typeface="+mn-lt"/>
              </a:rPr>
              <a:t>15.0%</a:t>
            </a:r>
          </a:p>
        </p:txBody>
      </p:sp>
      <p:sp>
        <p:nvSpPr>
          <p:cNvPr id="57" name="TextBox 56">
            <a:extLst>
              <a:ext uri="{FF2B5EF4-FFF2-40B4-BE49-F238E27FC236}">
                <a16:creationId xmlns:a16="http://schemas.microsoft.com/office/drawing/2014/main" id="{0B2DB6F8-BDB7-911A-8E03-EAD68BA0420B}"/>
              </a:ext>
            </a:extLst>
          </p:cNvPr>
          <p:cNvSpPr txBox="1"/>
          <p:nvPr/>
        </p:nvSpPr>
        <p:spPr>
          <a:xfrm>
            <a:off x="7121842" y="2908011"/>
            <a:ext cx="397545" cy="169277"/>
          </a:xfrm>
          <a:prstGeom prst="rect">
            <a:avLst/>
          </a:prstGeom>
          <a:noFill/>
        </p:spPr>
        <p:txBody>
          <a:bodyPr wrap="none" lIns="0" tIns="0" rIns="0" bIns="0" rtlCol="0">
            <a:spAutoFit/>
          </a:bodyPr>
          <a:lstStyle/>
          <a:p>
            <a:pPr defTabSz="914377"/>
            <a:r>
              <a:rPr lang="en-US" sz="1100" b="1" dirty="0">
                <a:solidFill>
                  <a:schemeClr val="accent6"/>
                </a:solidFill>
                <a:latin typeface="+mn-lt"/>
              </a:rPr>
              <a:t>12.4%</a:t>
            </a:r>
          </a:p>
        </p:txBody>
      </p:sp>
      <p:sp>
        <p:nvSpPr>
          <p:cNvPr id="58" name="TextBox 57">
            <a:extLst>
              <a:ext uri="{FF2B5EF4-FFF2-40B4-BE49-F238E27FC236}">
                <a16:creationId xmlns:a16="http://schemas.microsoft.com/office/drawing/2014/main" id="{FBE7A29D-3B87-3302-E0E9-FA60E08C4D5E}"/>
              </a:ext>
            </a:extLst>
          </p:cNvPr>
          <p:cNvSpPr txBox="1"/>
          <p:nvPr/>
        </p:nvSpPr>
        <p:spPr>
          <a:xfrm>
            <a:off x="4930576" y="2713290"/>
            <a:ext cx="1556632" cy="646331"/>
          </a:xfrm>
          <a:prstGeom prst="rect">
            <a:avLst/>
          </a:prstGeom>
          <a:noFill/>
        </p:spPr>
        <p:txBody>
          <a:bodyPr wrap="square" rtlCol="0">
            <a:spAutoFit/>
          </a:bodyPr>
          <a:lstStyle/>
          <a:p>
            <a:pPr algn="ctr" defTabSz="914377"/>
            <a:r>
              <a:rPr lang="en-US" sz="900" b="1" dirty="0">
                <a:solidFill>
                  <a:srgbClr val="000000"/>
                </a:solidFill>
                <a:latin typeface="+mn-lt"/>
              </a:rPr>
              <a:t>N = 5,285</a:t>
            </a:r>
          </a:p>
          <a:p>
            <a:pPr algn="ctr" defTabSz="914377"/>
            <a:r>
              <a:rPr lang="en-US" sz="900" b="1" dirty="0">
                <a:solidFill>
                  <a:srgbClr val="000000"/>
                </a:solidFill>
                <a:latin typeface="+mn-lt"/>
              </a:rPr>
              <a:t>HR: 0.79</a:t>
            </a:r>
          </a:p>
          <a:p>
            <a:pPr algn="ctr" defTabSz="914377"/>
            <a:r>
              <a:rPr lang="en-US" sz="900" b="1" dirty="0">
                <a:solidFill>
                  <a:srgbClr val="000000"/>
                </a:solidFill>
                <a:latin typeface="+mn-lt"/>
              </a:rPr>
              <a:t>(95% CI: 0.67–0.94)</a:t>
            </a:r>
          </a:p>
          <a:p>
            <a:pPr algn="ctr" defTabSz="914377"/>
            <a:r>
              <a:rPr lang="en-US" sz="900" b="1" i="1" dirty="0">
                <a:solidFill>
                  <a:srgbClr val="000000"/>
                </a:solidFill>
                <a:latin typeface="+mn-lt"/>
              </a:rPr>
              <a:t>P </a:t>
            </a:r>
            <a:r>
              <a:rPr lang="en-US" sz="900" b="1" dirty="0">
                <a:solidFill>
                  <a:srgbClr val="000000"/>
                </a:solidFill>
                <a:latin typeface="+mn-lt"/>
              </a:rPr>
              <a:t>= 0.006</a:t>
            </a:r>
          </a:p>
        </p:txBody>
      </p:sp>
      <p:sp>
        <p:nvSpPr>
          <p:cNvPr id="59" name="Line 5">
            <a:extLst>
              <a:ext uri="{FF2B5EF4-FFF2-40B4-BE49-F238E27FC236}">
                <a16:creationId xmlns:a16="http://schemas.microsoft.com/office/drawing/2014/main" id="{D2C6495B-20EE-6EE0-99B8-3D517F66ADDF}"/>
              </a:ext>
            </a:extLst>
          </p:cNvPr>
          <p:cNvSpPr>
            <a:spLocks noChangeShapeType="1"/>
          </p:cNvSpPr>
          <p:nvPr/>
        </p:nvSpPr>
        <p:spPr bwMode="auto">
          <a:xfrm flipV="1">
            <a:off x="4842043" y="2367975"/>
            <a:ext cx="0" cy="2735638"/>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sz="900" dirty="0">
              <a:solidFill>
                <a:srgbClr val="000000"/>
              </a:solidFill>
              <a:latin typeface="+mn-lt"/>
            </a:endParaRPr>
          </a:p>
        </p:txBody>
      </p:sp>
      <p:sp>
        <p:nvSpPr>
          <p:cNvPr id="60" name="Line 6">
            <a:extLst>
              <a:ext uri="{FF2B5EF4-FFF2-40B4-BE49-F238E27FC236}">
                <a16:creationId xmlns:a16="http://schemas.microsoft.com/office/drawing/2014/main" id="{CE059E80-96FB-C980-C2B4-206111A99B21}"/>
              </a:ext>
            </a:extLst>
          </p:cNvPr>
          <p:cNvSpPr>
            <a:spLocks noChangeShapeType="1"/>
          </p:cNvSpPr>
          <p:nvPr/>
        </p:nvSpPr>
        <p:spPr bwMode="auto">
          <a:xfrm>
            <a:off x="4842043" y="5103612"/>
            <a:ext cx="2232665"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sz="900" dirty="0">
              <a:solidFill>
                <a:srgbClr val="000000"/>
              </a:solidFill>
              <a:latin typeface="+mn-lt"/>
            </a:endParaRPr>
          </a:p>
        </p:txBody>
      </p:sp>
      <p:sp>
        <p:nvSpPr>
          <p:cNvPr id="61" name="Rectangle 60">
            <a:extLst>
              <a:ext uri="{FF2B5EF4-FFF2-40B4-BE49-F238E27FC236}">
                <a16:creationId xmlns:a16="http://schemas.microsoft.com/office/drawing/2014/main" id="{E8B82E67-D578-C459-B059-C61D003FF018}"/>
              </a:ext>
            </a:extLst>
          </p:cNvPr>
          <p:cNvSpPr>
            <a:spLocks noChangeArrowheads="1"/>
          </p:cNvSpPr>
          <p:nvPr/>
        </p:nvSpPr>
        <p:spPr bwMode="auto">
          <a:xfrm>
            <a:off x="4597472" y="5011710"/>
            <a:ext cx="18755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0%</a:t>
            </a:r>
          </a:p>
        </p:txBody>
      </p:sp>
      <p:sp>
        <p:nvSpPr>
          <p:cNvPr id="62" name="Rectangle 61">
            <a:extLst>
              <a:ext uri="{FF2B5EF4-FFF2-40B4-BE49-F238E27FC236}">
                <a16:creationId xmlns:a16="http://schemas.microsoft.com/office/drawing/2014/main" id="{8E35C85C-88B7-597C-3607-9F69FDA44926}"/>
              </a:ext>
            </a:extLst>
          </p:cNvPr>
          <p:cNvSpPr>
            <a:spLocks noChangeArrowheads="1"/>
          </p:cNvSpPr>
          <p:nvPr/>
        </p:nvSpPr>
        <p:spPr bwMode="auto">
          <a:xfrm>
            <a:off x="4597472" y="4671341"/>
            <a:ext cx="18755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2%</a:t>
            </a:r>
          </a:p>
        </p:txBody>
      </p:sp>
      <p:sp>
        <p:nvSpPr>
          <p:cNvPr id="63" name="Rectangle 62">
            <a:extLst>
              <a:ext uri="{FF2B5EF4-FFF2-40B4-BE49-F238E27FC236}">
                <a16:creationId xmlns:a16="http://schemas.microsoft.com/office/drawing/2014/main" id="{CA266996-F347-78A5-0796-B183640E9B75}"/>
              </a:ext>
            </a:extLst>
          </p:cNvPr>
          <p:cNvSpPr>
            <a:spLocks noChangeArrowheads="1"/>
          </p:cNvSpPr>
          <p:nvPr/>
        </p:nvSpPr>
        <p:spPr bwMode="auto">
          <a:xfrm>
            <a:off x="4597472" y="4330974"/>
            <a:ext cx="18755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4%</a:t>
            </a:r>
          </a:p>
        </p:txBody>
      </p:sp>
      <p:sp>
        <p:nvSpPr>
          <p:cNvPr id="320" name="Rectangle 319">
            <a:extLst>
              <a:ext uri="{FF2B5EF4-FFF2-40B4-BE49-F238E27FC236}">
                <a16:creationId xmlns:a16="http://schemas.microsoft.com/office/drawing/2014/main" id="{6545CEF2-6913-076C-0B2C-95FA2E451621}"/>
              </a:ext>
            </a:extLst>
          </p:cNvPr>
          <p:cNvSpPr>
            <a:spLocks noChangeArrowheads="1"/>
          </p:cNvSpPr>
          <p:nvPr/>
        </p:nvSpPr>
        <p:spPr bwMode="auto">
          <a:xfrm>
            <a:off x="4597472" y="3990607"/>
            <a:ext cx="18755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6%</a:t>
            </a:r>
          </a:p>
        </p:txBody>
      </p:sp>
      <p:sp>
        <p:nvSpPr>
          <p:cNvPr id="321" name="Rectangle 320">
            <a:extLst>
              <a:ext uri="{FF2B5EF4-FFF2-40B4-BE49-F238E27FC236}">
                <a16:creationId xmlns:a16="http://schemas.microsoft.com/office/drawing/2014/main" id="{0B80C1C4-50CD-2BAA-630D-37D8DB52A8BA}"/>
              </a:ext>
            </a:extLst>
          </p:cNvPr>
          <p:cNvSpPr>
            <a:spLocks noChangeArrowheads="1"/>
          </p:cNvSpPr>
          <p:nvPr/>
        </p:nvSpPr>
        <p:spPr bwMode="auto">
          <a:xfrm>
            <a:off x="4597472" y="3650240"/>
            <a:ext cx="18755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8%</a:t>
            </a:r>
          </a:p>
        </p:txBody>
      </p:sp>
      <p:sp>
        <p:nvSpPr>
          <p:cNvPr id="322" name="Rectangle 321">
            <a:extLst>
              <a:ext uri="{FF2B5EF4-FFF2-40B4-BE49-F238E27FC236}">
                <a16:creationId xmlns:a16="http://schemas.microsoft.com/office/drawing/2014/main" id="{EC1CEF05-1CE7-11FA-858B-50988BE2FA9E}"/>
              </a:ext>
            </a:extLst>
          </p:cNvPr>
          <p:cNvSpPr>
            <a:spLocks noChangeArrowheads="1"/>
          </p:cNvSpPr>
          <p:nvPr/>
        </p:nvSpPr>
        <p:spPr bwMode="auto">
          <a:xfrm>
            <a:off x="4518925" y="3309873"/>
            <a:ext cx="26609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10%</a:t>
            </a:r>
          </a:p>
        </p:txBody>
      </p:sp>
      <p:sp>
        <p:nvSpPr>
          <p:cNvPr id="323" name="Rectangle 322">
            <a:extLst>
              <a:ext uri="{FF2B5EF4-FFF2-40B4-BE49-F238E27FC236}">
                <a16:creationId xmlns:a16="http://schemas.microsoft.com/office/drawing/2014/main" id="{DA1902F3-6303-BF57-F442-C2DD4FE7798E}"/>
              </a:ext>
            </a:extLst>
          </p:cNvPr>
          <p:cNvSpPr>
            <a:spLocks noChangeArrowheads="1"/>
          </p:cNvSpPr>
          <p:nvPr/>
        </p:nvSpPr>
        <p:spPr bwMode="auto">
          <a:xfrm>
            <a:off x="4518925" y="2969506"/>
            <a:ext cx="26609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12%</a:t>
            </a:r>
          </a:p>
        </p:txBody>
      </p:sp>
      <p:sp>
        <p:nvSpPr>
          <p:cNvPr id="324" name="Rectangle 323">
            <a:extLst>
              <a:ext uri="{FF2B5EF4-FFF2-40B4-BE49-F238E27FC236}">
                <a16:creationId xmlns:a16="http://schemas.microsoft.com/office/drawing/2014/main" id="{7CB35E07-F595-9E72-91A4-76D6D690DBC5}"/>
              </a:ext>
            </a:extLst>
          </p:cNvPr>
          <p:cNvSpPr>
            <a:spLocks noChangeArrowheads="1"/>
          </p:cNvSpPr>
          <p:nvPr/>
        </p:nvSpPr>
        <p:spPr bwMode="auto">
          <a:xfrm>
            <a:off x="4518925" y="2288772"/>
            <a:ext cx="26609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16%</a:t>
            </a:r>
          </a:p>
        </p:txBody>
      </p:sp>
      <p:sp>
        <p:nvSpPr>
          <p:cNvPr id="325" name="Rectangle 19">
            <a:extLst>
              <a:ext uri="{FF2B5EF4-FFF2-40B4-BE49-F238E27FC236}">
                <a16:creationId xmlns:a16="http://schemas.microsoft.com/office/drawing/2014/main" id="{7BAFB3EE-54B1-C4E1-610C-1C2B4FD68271}"/>
              </a:ext>
            </a:extLst>
          </p:cNvPr>
          <p:cNvSpPr>
            <a:spLocks noChangeArrowheads="1"/>
          </p:cNvSpPr>
          <p:nvPr/>
        </p:nvSpPr>
        <p:spPr bwMode="auto">
          <a:xfrm>
            <a:off x="4807442" y="5213519"/>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0</a:t>
            </a:r>
          </a:p>
        </p:txBody>
      </p:sp>
      <p:sp>
        <p:nvSpPr>
          <p:cNvPr id="375" name="Rectangle 24">
            <a:extLst>
              <a:ext uri="{FF2B5EF4-FFF2-40B4-BE49-F238E27FC236}">
                <a16:creationId xmlns:a16="http://schemas.microsoft.com/office/drawing/2014/main" id="{FA932D9B-8116-DAFC-D1A0-D03696564EC1}"/>
              </a:ext>
            </a:extLst>
          </p:cNvPr>
          <p:cNvSpPr>
            <a:spLocks noChangeArrowheads="1"/>
          </p:cNvSpPr>
          <p:nvPr/>
        </p:nvSpPr>
        <p:spPr bwMode="auto">
          <a:xfrm>
            <a:off x="5175353" y="5213519"/>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6</a:t>
            </a:r>
          </a:p>
        </p:txBody>
      </p:sp>
      <p:sp>
        <p:nvSpPr>
          <p:cNvPr id="376" name="Rectangle 25">
            <a:extLst>
              <a:ext uri="{FF2B5EF4-FFF2-40B4-BE49-F238E27FC236}">
                <a16:creationId xmlns:a16="http://schemas.microsoft.com/office/drawing/2014/main" id="{DAAAFE0A-B64F-1AB4-3278-B000DBFDC8C3}"/>
              </a:ext>
            </a:extLst>
          </p:cNvPr>
          <p:cNvSpPr>
            <a:spLocks noChangeArrowheads="1"/>
          </p:cNvSpPr>
          <p:nvPr/>
        </p:nvSpPr>
        <p:spPr bwMode="auto">
          <a:xfrm>
            <a:off x="5506987" y="5213519"/>
            <a:ext cx="1570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12</a:t>
            </a:r>
          </a:p>
        </p:txBody>
      </p:sp>
      <p:sp>
        <p:nvSpPr>
          <p:cNvPr id="377" name="Rectangle 26">
            <a:extLst>
              <a:ext uri="{FF2B5EF4-FFF2-40B4-BE49-F238E27FC236}">
                <a16:creationId xmlns:a16="http://schemas.microsoft.com/office/drawing/2014/main" id="{8755F685-C5C9-CF21-96A8-5771C1808AE5}"/>
              </a:ext>
            </a:extLst>
          </p:cNvPr>
          <p:cNvSpPr>
            <a:spLocks noChangeArrowheads="1"/>
          </p:cNvSpPr>
          <p:nvPr/>
        </p:nvSpPr>
        <p:spPr bwMode="auto">
          <a:xfrm>
            <a:off x="5880888" y="5213519"/>
            <a:ext cx="1570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18</a:t>
            </a:r>
          </a:p>
        </p:txBody>
      </p:sp>
      <p:sp>
        <p:nvSpPr>
          <p:cNvPr id="378" name="Rectangle 27">
            <a:extLst>
              <a:ext uri="{FF2B5EF4-FFF2-40B4-BE49-F238E27FC236}">
                <a16:creationId xmlns:a16="http://schemas.microsoft.com/office/drawing/2014/main" id="{9734AC6E-66C9-84A4-2E0D-47E7BA77C30A}"/>
              </a:ext>
            </a:extLst>
          </p:cNvPr>
          <p:cNvSpPr>
            <a:spLocks noChangeArrowheads="1"/>
          </p:cNvSpPr>
          <p:nvPr/>
        </p:nvSpPr>
        <p:spPr bwMode="auto">
          <a:xfrm>
            <a:off x="6246745" y="5213519"/>
            <a:ext cx="1570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24</a:t>
            </a:r>
          </a:p>
        </p:txBody>
      </p:sp>
      <p:sp>
        <p:nvSpPr>
          <p:cNvPr id="379" name="Rectangle 28">
            <a:extLst>
              <a:ext uri="{FF2B5EF4-FFF2-40B4-BE49-F238E27FC236}">
                <a16:creationId xmlns:a16="http://schemas.microsoft.com/office/drawing/2014/main" id="{143FE44F-E505-3CBF-FB0B-BECBF5C94284}"/>
              </a:ext>
            </a:extLst>
          </p:cNvPr>
          <p:cNvSpPr>
            <a:spLocks noChangeArrowheads="1"/>
          </p:cNvSpPr>
          <p:nvPr/>
        </p:nvSpPr>
        <p:spPr bwMode="auto">
          <a:xfrm>
            <a:off x="6620646" y="5213519"/>
            <a:ext cx="1570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30</a:t>
            </a:r>
          </a:p>
        </p:txBody>
      </p:sp>
      <p:sp>
        <p:nvSpPr>
          <p:cNvPr id="380" name="Rectangle 29">
            <a:extLst>
              <a:ext uri="{FF2B5EF4-FFF2-40B4-BE49-F238E27FC236}">
                <a16:creationId xmlns:a16="http://schemas.microsoft.com/office/drawing/2014/main" id="{2D5755D2-66A6-7229-04C8-6F0D03894643}"/>
              </a:ext>
            </a:extLst>
          </p:cNvPr>
          <p:cNvSpPr>
            <a:spLocks noChangeArrowheads="1"/>
          </p:cNvSpPr>
          <p:nvPr/>
        </p:nvSpPr>
        <p:spPr bwMode="auto">
          <a:xfrm>
            <a:off x="7010630" y="5213519"/>
            <a:ext cx="1570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defTabSz="914377"/>
            <a:r>
              <a:rPr lang="en-US" altLang="en-US" sz="1100" dirty="0">
                <a:solidFill>
                  <a:srgbClr val="000000"/>
                </a:solidFill>
                <a:latin typeface="+mn-lt"/>
              </a:rPr>
              <a:t>36</a:t>
            </a:r>
          </a:p>
        </p:txBody>
      </p:sp>
      <p:cxnSp>
        <p:nvCxnSpPr>
          <p:cNvPr id="381" name="Straight Connector 380">
            <a:extLst>
              <a:ext uri="{FF2B5EF4-FFF2-40B4-BE49-F238E27FC236}">
                <a16:creationId xmlns:a16="http://schemas.microsoft.com/office/drawing/2014/main" id="{2B252CD9-0EFB-877C-D808-9B73867C877B}"/>
              </a:ext>
            </a:extLst>
          </p:cNvPr>
          <p:cNvCxnSpPr>
            <a:cxnSpLocks/>
          </p:cNvCxnSpPr>
          <p:nvPr/>
        </p:nvCxnSpPr>
        <p:spPr>
          <a:xfrm flipH="1">
            <a:off x="4799971" y="2368807"/>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82" name="Straight Connector 381">
            <a:extLst>
              <a:ext uri="{FF2B5EF4-FFF2-40B4-BE49-F238E27FC236}">
                <a16:creationId xmlns:a16="http://schemas.microsoft.com/office/drawing/2014/main" id="{834A88BB-2B4B-EEB9-AD86-8FBB19523E84}"/>
              </a:ext>
            </a:extLst>
          </p:cNvPr>
          <p:cNvCxnSpPr>
            <a:cxnSpLocks/>
          </p:cNvCxnSpPr>
          <p:nvPr/>
        </p:nvCxnSpPr>
        <p:spPr>
          <a:xfrm flipH="1">
            <a:off x="4799971" y="3052508"/>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83" name="Straight Connector 382">
            <a:extLst>
              <a:ext uri="{FF2B5EF4-FFF2-40B4-BE49-F238E27FC236}">
                <a16:creationId xmlns:a16="http://schemas.microsoft.com/office/drawing/2014/main" id="{C5751C0B-3AF4-B7A8-A1B8-9412FB384F7C}"/>
              </a:ext>
            </a:extLst>
          </p:cNvPr>
          <p:cNvCxnSpPr>
            <a:cxnSpLocks/>
          </p:cNvCxnSpPr>
          <p:nvPr/>
        </p:nvCxnSpPr>
        <p:spPr>
          <a:xfrm flipH="1">
            <a:off x="4799971" y="3394359"/>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84" name="Straight Connector 383">
            <a:extLst>
              <a:ext uri="{FF2B5EF4-FFF2-40B4-BE49-F238E27FC236}">
                <a16:creationId xmlns:a16="http://schemas.microsoft.com/office/drawing/2014/main" id="{81FD4D50-4085-91E0-4C60-3692841E9C98}"/>
              </a:ext>
            </a:extLst>
          </p:cNvPr>
          <p:cNvCxnSpPr>
            <a:cxnSpLocks/>
          </p:cNvCxnSpPr>
          <p:nvPr/>
        </p:nvCxnSpPr>
        <p:spPr>
          <a:xfrm flipH="1">
            <a:off x="4799971" y="3736209"/>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85" name="Straight Connector 384">
            <a:extLst>
              <a:ext uri="{FF2B5EF4-FFF2-40B4-BE49-F238E27FC236}">
                <a16:creationId xmlns:a16="http://schemas.microsoft.com/office/drawing/2014/main" id="{056DE17A-C918-E67F-5138-AD39B47FB7A2}"/>
              </a:ext>
            </a:extLst>
          </p:cNvPr>
          <p:cNvCxnSpPr>
            <a:cxnSpLocks/>
          </p:cNvCxnSpPr>
          <p:nvPr/>
        </p:nvCxnSpPr>
        <p:spPr>
          <a:xfrm flipH="1">
            <a:off x="4799971" y="4078061"/>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86" name="Straight Connector 385">
            <a:extLst>
              <a:ext uri="{FF2B5EF4-FFF2-40B4-BE49-F238E27FC236}">
                <a16:creationId xmlns:a16="http://schemas.microsoft.com/office/drawing/2014/main" id="{26914FA9-0013-0CFE-0314-7F3A93302892}"/>
              </a:ext>
            </a:extLst>
          </p:cNvPr>
          <p:cNvCxnSpPr>
            <a:cxnSpLocks/>
          </p:cNvCxnSpPr>
          <p:nvPr/>
        </p:nvCxnSpPr>
        <p:spPr>
          <a:xfrm flipH="1">
            <a:off x="4799971" y="4419912"/>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87" name="Straight Connector 386">
            <a:extLst>
              <a:ext uri="{FF2B5EF4-FFF2-40B4-BE49-F238E27FC236}">
                <a16:creationId xmlns:a16="http://schemas.microsoft.com/office/drawing/2014/main" id="{25CEE3C6-AA0B-40BA-763D-5DA3473C8DD1}"/>
              </a:ext>
            </a:extLst>
          </p:cNvPr>
          <p:cNvCxnSpPr>
            <a:cxnSpLocks/>
          </p:cNvCxnSpPr>
          <p:nvPr/>
        </p:nvCxnSpPr>
        <p:spPr>
          <a:xfrm flipH="1">
            <a:off x="4799971" y="4761762"/>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88" name="Straight Connector 387">
            <a:extLst>
              <a:ext uri="{FF2B5EF4-FFF2-40B4-BE49-F238E27FC236}">
                <a16:creationId xmlns:a16="http://schemas.microsoft.com/office/drawing/2014/main" id="{8462304E-5264-F3EB-573E-A7F1C5125BA4}"/>
              </a:ext>
            </a:extLst>
          </p:cNvPr>
          <p:cNvCxnSpPr>
            <a:cxnSpLocks/>
          </p:cNvCxnSpPr>
          <p:nvPr/>
        </p:nvCxnSpPr>
        <p:spPr>
          <a:xfrm flipH="1">
            <a:off x="4799971" y="5103612"/>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89" name="Straight Connector 388">
            <a:extLst>
              <a:ext uri="{FF2B5EF4-FFF2-40B4-BE49-F238E27FC236}">
                <a16:creationId xmlns:a16="http://schemas.microsoft.com/office/drawing/2014/main" id="{6F4EBCC6-D0F0-F4BA-15E4-A90B70963A7F}"/>
              </a:ext>
            </a:extLst>
          </p:cNvPr>
          <p:cNvCxnSpPr>
            <a:cxnSpLocks/>
          </p:cNvCxnSpPr>
          <p:nvPr/>
        </p:nvCxnSpPr>
        <p:spPr>
          <a:xfrm>
            <a:off x="4844156" y="5100841"/>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90" name="Straight Connector 389">
            <a:extLst>
              <a:ext uri="{FF2B5EF4-FFF2-40B4-BE49-F238E27FC236}">
                <a16:creationId xmlns:a16="http://schemas.microsoft.com/office/drawing/2014/main" id="{BA34795F-1DC8-1CBB-A5B0-9ABA578D652C}"/>
              </a:ext>
            </a:extLst>
          </p:cNvPr>
          <p:cNvCxnSpPr>
            <a:cxnSpLocks/>
          </p:cNvCxnSpPr>
          <p:nvPr/>
        </p:nvCxnSpPr>
        <p:spPr>
          <a:xfrm>
            <a:off x="5215260" y="5100841"/>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91" name="Straight Connector 390">
            <a:extLst>
              <a:ext uri="{FF2B5EF4-FFF2-40B4-BE49-F238E27FC236}">
                <a16:creationId xmlns:a16="http://schemas.microsoft.com/office/drawing/2014/main" id="{FAC88D85-E6B1-9D60-5257-97573FAC6986}"/>
              </a:ext>
            </a:extLst>
          </p:cNvPr>
          <p:cNvCxnSpPr>
            <a:cxnSpLocks/>
          </p:cNvCxnSpPr>
          <p:nvPr/>
        </p:nvCxnSpPr>
        <p:spPr>
          <a:xfrm>
            <a:off x="5586364" y="5100841"/>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92" name="Straight Connector 391">
            <a:extLst>
              <a:ext uri="{FF2B5EF4-FFF2-40B4-BE49-F238E27FC236}">
                <a16:creationId xmlns:a16="http://schemas.microsoft.com/office/drawing/2014/main" id="{433B0F7F-F5F0-8064-B379-81B601F1AB23}"/>
              </a:ext>
            </a:extLst>
          </p:cNvPr>
          <p:cNvCxnSpPr>
            <a:cxnSpLocks/>
          </p:cNvCxnSpPr>
          <p:nvPr/>
        </p:nvCxnSpPr>
        <p:spPr>
          <a:xfrm>
            <a:off x="5957467" y="5100841"/>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93" name="Straight Connector 392">
            <a:extLst>
              <a:ext uri="{FF2B5EF4-FFF2-40B4-BE49-F238E27FC236}">
                <a16:creationId xmlns:a16="http://schemas.microsoft.com/office/drawing/2014/main" id="{2DE1B303-BF79-2F9F-214B-686EA1A4C120}"/>
              </a:ext>
            </a:extLst>
          </p:cNvPr>
          <p:cNvCxnSpPr>
            <a:cxnSpLocks/>
          </p:cNvCxnSpPr>
          <p:nvPr/>
        </p:nvCxnSpPr>
        <p:spPr>
          <a:xfrm>
            <a:off x="6328571" y="5100841"/>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1FBA25AC-B76C-9808-2B0E-951FB9E461E7}"/>
              </a:ext>
            </a:extLst>
          </p:cNvPr>
          <p:cNvCxnSpPr>
            <a:cxnSpLocks/>
          </p:cNvCxnSpPr>
          <p:nvPr/>
        </p:nvCxnSpPr>
        <p:spPr>
          <a:xfrm>
            <a:off x="6699675" y="5100841"/>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cxnSp>
        <p:nvCxnSpPr>
          <p:cNvPr id="395" name="Straight Connector 394">
            <a:extLst>
              <a:ext uri="{FF2B5EF4-FFF2-40B4-BE49-F238E27FC236}">
                <a16:creationId xmlns:a16="http://schemas.microsoft.com/office/drawing/2014/main" id="{33C14D43-ACAA-49BB-7DC3-BC89201D9504}"/>
              </a:ext>
            </a:extLst>
          </p:cNvPr>
          <p:cNvCxnSpPr>
            <a:cxnSpLocks/>
          </p:cNvCxnSpPr>
          <p:nvPr/>
        </p:nvCxnSpPr>
        <p:spPr>
          <a:xfrm>
            <a:off x="7070780" y="5100841"/>
            <a:ext cx="0" cy="7983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sp>
        <p:nvSpPr>
          <p:cNvPr id="396" name="Rectangle 395">
            <a:extLst>
              <a:ext uri="{FF2B5EF4-FFF2-40B4-BE49-F238E27FC236}">
                <a16:creationId xmlns:a16="http://schemas.microsoft.com/office/drawing/2014/main" id="{5A9EDE7F-285F-1DFA-3C89-7DC278B19673}"/>
              </a:ext>
            </a:extLst>
          </p:cNvPr>
          <p:cNvSpPr>
            <a:spLocks noChangeArrowheads="1"/>
          </p:cNvSpPr>
          <p:nvPr/>
        </p:nvSpPr>
        <p:spPr bwMode="auto">
          <a:xfrm>
            <a:off x="4518925" y="2629139"/>
            <a:ext cx="26609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defTabSz="914377"/>
            <a:r>
              <a:rPr lang="en-US" altLang="en-US" sz="1100" dirty="0">
                <a:solidFill>
                  <a:srgbClr val="000000"/>
                </a:solidFill>
                <a:latin typeface="+mn-lt"/>
              </a:rPr>
              <a:t>14%</a:t>
            </a:r>
          </a:p>
        </p:txBody>
      </p:sp>
      <p:cxnSp>
        <p:nvCxnSpPr>
          <p:cNvPr id="397" name="Straight Connector 396">
            <a:extLst>
              <a:ext uri="{FF2B5EF4-FFF2-40B4-BE49-F238E27FC236}">
                <a16:creationId xmlns:a16="http://schemas.microsoft.com/office/drawing/2014/main" id="{BC75534F-9DC8-2F85-8952-5BE22EFE813D}"/>
              </a:ext>
            </a:extLst>
          </p:cNvPr>
          <p:cNvCxnSpPr>
            <a:cxnSpLocks/>
          </p:cNvCxnSpPr>
          <p:nvPr/>
        </p:nvCxnSpPr>
        <p:spPr>
          <a:xfrm flipH="1">
            <a:off x="4799971" y="2710658"/>
            <a:ext cx="42589"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cxnSp>
      <p:sp>
        <p:nvSpPr>
          <p:cNvPr id="398" name="Rectangle 80">
            <a:extLst>
              <a:ext uri="{FF2B5EF4-FFF2-40B4-BE49-F238E27FC236}">
                <a16:creationId xmlns:a16="http://schemas.microsoft.com/office/drawing/2014/main" id="{301D6E41-B871-ACFE-3BF8-FFBE258D5E73}"/>
              </a:ext>
            </a:extLst>
          </p:cNvPr>
          <p:cNvSpPr>
            <a:spLocks noChangeArrowheads="1"/>
          </p:cNvSpPr>
          <p:nvPr/>
        </p:nvSpPr>
        <p:spPr bwMode="auto">
          <a:xfrm>
            <a:off x="6546084" y="4053749"/>
            <a:ext cx="5113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sz="900" b="1" dirty="0">
                <a:solidFill>
                  <a:srgbClr val="000000"/>
                </a:solidFill>
                <a:latin typeface="+mn-lt"/>
              </a:rPr>
              <a:t>2.6% ARR</a:t>
            </a:r>
          </a:p>
          <a:p>
            <a:pPr algn="ctr" defTabSz="914377"/>
            <a:r>
              <a:rPr lang="en-US" sz="900" b="1" dirty="0">
                <a:solidFill>
                  <a:srgbClr val="000000"/>
                </a:solidFill>
                <a:latin typeface="+mn-lt"/>
              </a:rPr>
              <a:t>NNT</a:t>
            </a:r>
            <a:r>
              <a:rPr lang="en-US" sz="900" b="1" baseline="-25000" dirty="0">
                <a:solidFill>
                  <a:srgbClr val="000000"/>
                </a:solidFill>
                <a:latin typeface="+mn-lt"/>
              </a:rPr>
              <a:t> </a:t>
            </a:r>
            <a:r>
              <a:rPr lang="en-US" sz="900" b="1" dirty="0">
                <a:solidFill>
                  <a:srgbClr val="000000"/>
                </a:solidFill>
                <a:latin typeface="+mn-lt"/>
              </a:rPr>
              <a:t>38</a:t>
            </a:r>
          </a:p>
        </p:txBody>
      </p:sp>
      <p:sp>
        <p:nvSpPr>
          <p:cNvPr id="399" name="TextBox 398">
            <a:extLst>
              <a:ext uri="{FF2B5EF4-FFF2-40B4-BE49-F238E27FC236}">
                <a16:creationId xmlns:a16="http://schemas.microsoft.com/office/drawing/2014/main" id="{FD33F199-3A31-6C6B-F39F-93836301D4EE}"/>
              </a:ext>
            </a:extLst>
          </p:cNvPr>
          <p:cNvSpPr txBox="1"/>
          <p:nvPr/>
        </p:nvSpPr>
        <p:spPr>
          <a:xfrm>
            <a:off x="5036276" y="2315003"/>
            <a:ext cx="695832" cy="228600"/>
          </a:xfrm>
          <a:prstGeom prst="rect">
            <a:avLst/>
          </a:prstGeom>
          <a:noFill/>
          <a:ln w="3175">
            <a:solidFill>
              <a:schemeClr val="tx1"/>
            </a:solidFill>
          </a:ln>
        </p:spPr>
        <p:txBody>
          <a:bodyPr wrap="square" rtlCol="0">
            <a:spAutoFit/>
          </a:bodyPr>
          <a:lstStyle/>
          <a:p>
            <a:pPr algn="ctr" defTabSz="914377"/>
            <a:r>
              <a:rPr lang="en-US" sz="900" b="1" dirty="0">
                <a:solidFill>
                  <a:srgbClr val="000000"/>
                </a:solidFill>
                <a:latin typeface="+mn-lt"/>
              </a:rPr>
              <a:t>21% RRR</a:t>
            </a:r>
          </a:p>
        </p:txBody>
      </p:sp>
      <p:sp>
        <p:nvSpPr>
          <p:cNvPr id="400" name="Marvinfilledtextbox">
            <a:extLst>
              <a:ext uri="{FF2B5EF4-FFF2-40B4-BE49-F238E27FC236}">
                <a16:creationId xmlns:a16="http://schemas.microsoft.com/office/drawing/2014/main" id="{4A9249D7-69F0-649B-1EFA-6E1174F37485}"/>
              </a:ext>
            </a:extLst>
          </p:cNvPr>
          <p:cNvSpPr txBox="1"/>
          <p:nvPr>
            <p:custDataLst>
              <p:tags r:id="rId3"/>
            </p:custDataLst>
          </p:nvPr>
        </p:nvSpPr>
        <p:spPr>
          <a:xfrm>
            <a:off x="8044136" y="1744591"/>
            <a:ext cx="3811645" cy="276039"/>
          </a:xfrm>
          <a:prstGeom prst="rect">
            <a:avLst/>
          </a:prstGeom>
          <a:solidFill>
            <a:schemeClr val="accent1">
              <a:lumMod val="20000"/>
              <a:lumOff val="80000"/>
            </a:schemeClr>
          </a:solidFill>
          <a:effectLst>
            <a:outerShdw blurRad="50800" dist="38100" dir="2700000" algn="tl" rotWithShape="0">
              <a:prstClr val="black">
                <a:alpha val="40000"/>
              </a:prstClr>
            </a:outerShdw>
          </a:effectLst>
        </p:spPr>
        <p:txBody>
          <a:bodyPr vert="horz" lIns="76200" tIns="76200" rIns="76200" bIns="76200" rtlCol="0" anchor="ctr">
            <a:noAutofit/>
          </a:bodyPr>
          <a:lstStyle>
            <a:lvl1pPr marL="0" lvl="0" indent="0" defTabSz="895350" eaLnBrk="1" latinLnBrk="0" hangingPunct="1">
              <a:buClr>
                <a:schemeClr val="tx2"/>
              </a:buClr>
              <a:buSzPct val="100000"/>
              <a:defRPr sz="1600" baseline="0">
                <a:latin typeface="+mn-lt"/>
              </a:defRPr>
            </a:lvl1pPr>
            <a:lvl2pPr marL="193675" indent="-192088" defTabSz="895350" eaLnBrk="1" hangingPunct="1">
              <a:buClr>
                <a:schemeClr val="tx2"/>
              </a:buClr>
              <a:buSzPct val="125000"/>
              <a:buFont typeface="Arial" panose="020B0604020202020204" pitchFamily="34" charset="0"/>
              <a:buChar char="•"/>
              <a:defRPr sz="1600" baseline="0">
                <a:latin typeface="+mn-lt"/>
              </a:defRPr>
            </a:lvl2pPr>
            <a:lvl3pPr marL="457200" indent="-261938" defTabSz="895350" eaLnBrk="1" hangingPunct="1">
              <a:buClr>
                <a:schemeClr val="tx2"/>
              </a:buClr>
              <a:buSzPct val="120000"/>
              <a:buFont typeface="Arial" charset="0"/>
              <a:buChar char="–"/>
              <a:defRPr sz="1600" baseline="0">
                <a:latin typeface="+mn-lt"/>
              </a:defRPr>
            </a:lvl3pPr>
            <a:lvl4pPr marL="614363" indent="-155575" defTabSz="895350" eaLnBrk="1" hangingPunct="1">
              <a:buClr>
                <a:schemeClr val="tx2"/>
              </a:buClr>
              <a:buSzPct val="100000"/>
              <a:buFont typeface="Arial" panose="020B0604020202020204" pitchFamily="34" charset="0"/>
              <a:buChar char="•"/>
              <a:defRPr sz="1600" baseline="0">
                <a:latin typeface="+mn-lt"/>
              </a:defRPr>
            </a:lvl4pPr>
            <a:lvl5pPr marL="749808" indent="-130175" defTabSz="895350" eaLnBrk="1" hangingPunct="1">
              <a:buClr>
                <a:schemeClr val="tx2"/>
              </a:buClr>
              <a:buSzPct val="89000"/>
              <a:buFont typeface="Arial" charset="0"/>
              <a:buChar char="-"/>
              <a:defRPr sz="1600" baseline="0">
                <a:latin typeface="+mn-lt"/>
              </a:defRPr>
            </a:lvl5pPr>
            <a:lvl6pPr marL="749808" indent="-130175" defTabSz="895350" fontAlgn="base">
              <a:spcBef>
                <a:spcPct val="0"/>
              </a:spcBef>
              <a:spcAft>
                <a:spcPct val="0"/>
              </a:spcAft>
              <a:buClr>
                <a:schemeClr val="tx2"/>
              </a:buClr>
              <a:buSzPct val="89000"/>
              <a:buFont typeface="Arial" charset="0"/>
              <a:buChar char="-"/>
              <a:defRPr sz="1600" baseline="0">
                <a:latin typeface="+mn-lt"/>
              </a:defRPr>
            </a:lvl6pPr>
            <a:lvl7pPr marL="749808" indent="-130175" defTabSz="895350" fontAlgn="base">
              <a:spcBef>
                <a:spcPct val="0"/>
              </a:spcBef>
              <a:spcAft>
                <a:spcPct val="0"/>
              </a:spcAft>
              <a:buClr>
                <a:schemeClr val="tx2"/>
              </a:buClr>
              <a:buSzPct val="89000"/>
              <a:buFont typeface="Arial" charset="0"/>
              <a:buChar char="-"/>
              <a:defRPr sz="1600" baseline="0">
                <a:latin typeface="+mn-lt"/>
              </a:defRPr>
            </a:lvl7pPr>
            <a:lvl8pPr marL="749808" indent="-130175" defTabSz="895350" fontAlgn="base">
              <a:spcBef>
                <a:spcPct val="0"/>
              </a:spcBef>
              <a:spcAft>
                <a:spcPct val="0"/>
              </a:spcAft>
              <a:buClr>
                <a:schemeClr val="tx2"/>
              </a:buClr>
              <a:buSzPct val="89000"/>
              <a:buFont typeface="Arial" charset="0"/>
              <a:buChar char="-"/>
              <a:defRPr sz="1600" baseline="0">
                <a:latin typeface="+mn-lt"/>
              </a:defRPr>
            </a:lvl8pPr>
            <a:lvl9pPr marL="749808" indent="-130175" defTabSz="895350" fontAlgn="base">
              <a:spcBef>
                <a:spcPct val="0"/>
              </a:spcBef>
              <a:spcAft>
                <a:spcPct val="0"/>
              </a:spcAft>
              <a:buClr>
                <a:schemeClr val="tx2"/>
              </a:buClr>
              <a:buSzPct val="89000"/>
              <a:buFont typeface="Arial" charset="0"/>
              <a:buChar char="-"/>
              <a:defRPr sz="1600" baseline="0">
                <a:latin typeface="+mn-lt"/>
              </a:defRPr>
            </a:lvl9pPr>
          </a:lstStyle>
          <a:p>
            <a:pPr algn="ctr" defTabSz="895328" fontAlgn="base">
              <a:spcBef>
                <a:spcPct val="0"/>
              </a:spcBef>
              <a:spcAft>
                <a:spcPct val="0"/>
              </a:spcAft>
              <a:buClr>
                <a:srgbClr val="102360"/>
              </a:buClr>
              <a:defRPr/>
            </a:pPr>
            <a:r>
              <a:rPr lang="en-US" sz="1400" b="1" dirty="0"/>
              <a:t>Multivessel Disease</a:t>
            </a:r>
          </a:p>
        </p:txBody>
      </p:sp>
      <p:sp>
        <p:nvSpPr>
          <p:cNvPr id="406" name="Rectangle 27">
            <a:extLst>
              <a:ext uri="{FF2B5EF4-FFF2-40B4-BE49-F238E27FC236}">
                <a16:creationId xmlns:a16="http://schemas.microsoft.com/office/drawing/2014/main" id="{F7A724F3-9240-050B-45D6-CC9DC31BC4EB}"/>
              </a:ext>
            </a:extLst>
          </p:cNvPr>
          <p:cNvSpPr>
            <a:spLocks noChangeArrowheads="1"/>
          </p:cNvSpPr>
          <p:nvPr/>
        </p:nvSpPr>
        <p:spPr bwMode="auto">
          <a:xfrm>
            <a:off x="8872733" y="5438589"/>
            <a:ext cx="2082301" cy="184666"/>
          </a:xfrm>
          <a:prstGeom prst="rect">
            <a:avLst/>
          </a:prstGeom>
          <a:solidFill>
            <a:schemeClr val="bg1"/>
          </a:solidFill>
          <a:ln>
            <a:noFill/>
          </a:ln>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200" b="1" dirty="0">
                <a:solidFill>
                  <a:srgbClr val="231F20"/>
                </a:solidFill>
                <a:latin typeface="+mn-lt"/>
              </a:rPr>
              <a:t>Months After Randomization</a:t>
            </a:r>
            <a:endParaRPr lang="en-US" altLang="en-US" sz="1200" dirty="0">
              <a:solidFill>
                <a:srgbClr val="000000"/>
              </a:solidFill>
              <a:latin typeface="+mn-lt"/>
            </a:endParaRPr>
          </a:p>
        </p:txBody>
      </p:sp>
      <p:sp>
        <p:nvSpPr>
          <p:cNvPr id="409" name="Rectangle 33">
            <a:extLst>
              <a:ext uri="{FF2B5EF4-FFF2-40B4-BE49-F238E27FC236}">
                <a16:creationId xmlns:a16="http://schemas.microsoft.com/office/drawing/2014/main" id="{B87E2512-DAFC-15D7-7B7E-0BA1FC256296}"/>
              </a:ext>
            </a:extLst>
          </p:cNvPr>
          <p:cNvSpPr>
            <a:spLocks noChangeArrowheads="1"/>
          </p:cNvSpPr>
          <p:nvPr/>
        </p:nvSpPr>
        <p:spPr bwMode="auto">
          <a:xfrm>
            <a:off x="8843984" y="5213519"/>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100" dirty="0">
                <a:solidFill>
                  <a:srgbClr val="231F20"/>
                </a:solidFill>
                <a:latin typeface="+mn-lt"/>
              </a:rPr>
              <a:t>6</a:t>
            </a:r>
            <a:endParaRPr lang="en-US" altLang="en-US" sz="1100" dirty="0">
              <a:solidFill>
                <a:srgbClr val="000000"/>
              </a:solidFill>
              <a:latin typeface="+mn-lt"/>
            </a:endParaRPr>
          </a:p>
        </p:txBody>
      </p:sp>
      <p:sp>
        <p:nvSpPr>
          <p:cNvPr id="410" name="Rectangle 34">
            <a:extLst>
              <a:ext uri="{FF2B5EF4-FFF2-40B4-BE49-F238E27FC236}">
                <a16:creationId xmlns:a16="http://schemas.microsoft.com/office/drawing/2014/main" id="{36A47DA2-4EEE-7CE9-B805-4F47CCE09FB1}"/>
              </a:ext>
            </a:extLst>
          </p:cNvPr>
          <p:cNvSpPr>
            <a:spLocks noChangeArrowheads="1"/>
          </p:cNvSpPr>
          <p:nvPr/>
        </p:nvSpPr>
        <p:spPr bwMode="auto">
          <a:xfrm>
            <a:off x="9318744" y="5213519"/>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100" dirty="0">
                <a:solidFill>
                  <a:srgbClr val="231F20"/>
                </a:solidFill>
                <a:latin typeface="+mn-lt"/>
              </a:rPr>
              <a:t>12</a:t>
            </a:r>
            <a:endParaRPr lang="en-US" altLang="en-US" sz="1100" dirty="0">
              <a:solidFill>
                <a:srgbClr val="000000"/>
              </a:solidFill>
              <a:latin typeface="+mn-lt"/>
            </a:endParaRPr>
          </a:p>
        </p:txBody>
      </p:sp>
      <p:sp>
        <p:nvSpPr>
          <p:cNvPr id="411" name="Rectangle 35">
            <a:extLst>
              <a:ext uri="{FF2B5EF4-FFF2-40B4-BE49-F238E27FC236}">
                <a16:creationId xmlns:a16="http://schemas.microsoft.com/office/drawing/2014/main" id="{9341CCE8-A913-4A29-31F1-03FF64CBB9A5}"/>
              </a:ext>
            </a:extLst>
          </p:cNvPr>
          <p:cNvSpPr>
            <a:spLocks noChangeArrowheads="1"/>
          </p:cNvSpPr>
          <p:nvPr/>
        </p:nvSpPr>
        <p:spPr bwMode="auto">
          <a:xfrm>
            <a:off x="9831620" y="5213519"/>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100" dirty="0">
                <a:solidFill>
                  <a:srgbClr val="231F20"/>
                </a:solidFill>
                <a:latin typeface="+mn-lt"/>
              </a:rPr>
              <a:t>18</a:t>
            </a:r>
            <a:endParaRPr lang="en-US" altLang="en-US" sz="1100" dirty="0">
              <a:solidFill>
                <a:srgbClr val="000000"/>
              </a:solidFill>
              <a:latin typeface="+mn-lt"/>
            </a:endParaRPr>
          </a:p>
        </p:txBody>
      </p:sp>
      <p:sp>
        <p:nvSpPr>
          <p:cNvPr id="412" name="Rectangle 36">
            <a:extLst>
              <a:ext uri="{FF2B5EF4-FFF2-40B4-BE49-F238E27FC236}">
                <a16:creationId xmlns:a16="http://schemas.microsoft.com/office/drawing/2014/main" id="{DAB233A7-9A61-B2A2-7198-DD7FFFB35FB5}"/>
              </a:ext>
            </a:extLst>
          </p:cNvPr>
          <p:cNvSpPr>
            <a:spLocks noChangeArrowheads="1"/>
          </p:cNvSpPr>
          <p:nvPr/>
        </p:nvSpPr>
        <p:spPr bwMode="auto">
          <a:xfrm>
            <a:off x="10356541" y="5213519"/>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100" dirty="0">
                <a:solidFill>
                  <a:srgbClr val="231F20"/>
                </a:solidFill>
                <a:latin typeface="+mn-lt"/>
              </a:rPr>
              <a:t>24</a:t>
            </a:r>
            <a:endParaRPr lang="en-US" altLang="en-US" sz="1100" dirty="0">
              <a:solidFill>
                <a:srgbClr val="000000"/>
              </a:solidFill>
              <a:latin typeface="+mn-lt"/>
            </a:endParaRPr>
          </a:p>
        </p:txBody>
      </p:sp>
      <p:sp>
        <p:nvSpPr>
          <p:cNvPr id="413" name="Rectangle 37">
            <a:extLst>
              <a:ext uri="{FF2B5EF4-FFF2-40B4-BE49-F238E27FC236}">
                <a16:creationId xmlns:a16="http://schemas.microsoft.com/office/drawing/2014/main" id="{1B4279FE-807D-2C11-481D-CFD5B9B2AB4B}"/>
              </a:ext>
            </a:extLst>
          </p:cNvPr>
          <p:cNvSpPr>
            <a:spLocks noChangeArrowheads="1"/>
          </p:cNvSpPr>
          <p:nvPr/>
        </p:nvSpPr>
        <p:spPr bwMode="auto">
          <a:xfrm>
            <a:off x="10869415" y="5213519"/>
            <a:ext cx="15709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100" dirty="0">
                <a:solidFill>
                  <a:srgbClr val="231F20"/>
                </a:solidFill>
                <a:latin typeface="+mn-lt"/>
              </a:rPr>
              <a:t>30</a:t>
            </a:r>
            <a:endParaRPr lang="en-US" altLang="en-US" sz="1100" dirty="0">
              <a:solidFill>
                <a:srgbClr val="000000"/>
              </a:solidFill>
              <a:latin typeface="+mn-lt"/>
            </a:endParaRPr>
          </a:p>
        </p:txBody>
      </p:sp>
      <p:sp>
        <p:nvSpPr>
          <p:cNvPr id="414" name="Rectangle 38">
            <a:extLst>
              <a:ext uri="{FF2B5EF4-FFF2-40B4-BE49-F238E27FC236}">
                <a16:creationId xmlns:a16="http://schemas.microsoft.com/office/drawing/2014/main" id="{F3CDB01F-DD7A-1F8B-53B0-DEBB5DAFD6EF}"/>
              </a:ext>
            </a:extLst>
          </p:cNvPr>
          <p:cNvSpPr>
            <a:spLocks noChangeArrowheads="1"/>
          </p:cNvSpPr>
          <p:nvPr/>
        </p:nvSpPr>
        <p:spPr bwMode="auto">
          <a:xfrm>
            <a:off x="11367070" y="5213519"/>
            <a:ext cx="19236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100" dirty="0">
                <a:solidFill>
                  <a:srgbClr val="231F20"/>
                </a:solidFill>
                <a:latin typeface="+mn-lt"/>
              </a:rPr>
              <a:t>36	</a:t>
            </a:r>
            <a:endParaRPr lang="en-US" altLang="en-US" sz="1100" dirty="0">
              <a:solidFill>
                <a:srgbClr val="000000"/>
              </a:solidFill>
              <a:latin typeface="+mn-lt"/>
            </a:endParaRPr>
          </a:p>
        </p:txBody>
      </p:sp>
      <p:sp>
        <p:nvSpPr>
          <p:cNvPr id="420" name="Rectangle 33">
            <a:extLst>
              <a:ext uri="{FF2B5EF4-FFF2-40B4-BE49-F238E27FC236}">
                <a16:creationId xmlns:a16="http://schemas.microsoft.com/office/drawing/2014/main" id="{29E93C6E-B37E-17D1-D5E8-E81D441684FC}"/>
              </a:ext>
            </a:extLst>
          </p:cNvPr>
          <p:cNvSpPr>
            <a:spLocks noChangeArrowheads="1"/>
          </p:cNvSpPr>
          <p:nvPr/>
        </p:nvSpPr>
        <p:spPr bwMode="auto">
          <a:xfrm>
            <a:off x="8328793" y="5213519"/>
            <a:ext cx="7854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100" dirty="0">
                <a:solidFill>
                  <a:srgbClr val="231F20"/>
                </a:solidFill>
                <a:latin typeface="+mn-lt"/>
              </a:rPr>
              <a:t>0</a:t>
            </a:r>
            <a:endParaRPr lang="en-US" altLang="en-US" sz="1100" dirty="0">
              <a:solidFill>
                <a:srgbClr val="000000"/>
              </a:solidFill>
              <a:latin typeface="+mn-lt"/>
            </a:endParaRPr>
          </a:p>
        </p:txBody>
      </p:sp>
      <p:sp>
        <p:nvSpPr>
          <p:cNvPr id="402" name="Rectangle 14">
            <a:extLst>
              <a:ext uri="{FF2B5EF4-FFF2-40B4-BE49-F238E27FC236}">
                <a16:creationId xmlns:a16="http://schemas.microsoft.com/office/drawing/2014/main" id="{AAB195C3-BBA8-6810-D56B-A89165C28C2E}"/>
              </a:ext>
            </a:extLst>
          </p:cNvPr>
          <p:cNvSpPr>
            <a:spLocks noChangeArrowheads="1"/>
          </p:cNvSpPr>
          <p:nvPr/>
        </p:nvSpPr>
        <p:spPr bwMode="auto">
          <a:xfrm rot="16200000">
            <a:off x="6960601" y="3519475"/>
            <a:ext cx="1796967" cy="369332"/>
          </a:xfrm>
          <a:prstGeom prst="rect">
            <a:avLst/>
          </a:prstGeom>
          <a:solidFill>
            <a:schemeClr val="bg1"/>
          </a:solidFill>
          <a:ln>
            <a:noFill/>
          </a:ln>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b="1" dirty="0">
                <a:solidFill>
                  <a:srgbClr val="000000"/>
                </a:solidFill>
                <a:latin typeface="Century Gothic" panose="020B0502020202020204" pitchFamily="34" charset="0"/>
              </a:rPr>
              <a:t>Composite of CV Death,</a:t>
            </a:r>
          </a:p>
          <a:p>
            <a:pPr algn="ctr"/>
            <a:r>
              <a:rPr lang="en-US" altLang="en-US" sz="1200" b="1" dirty="0">
                <a:solidFill>
                  <a:srgbClr val="000000"/>
                </a:solidFill>
                <a:latin typeface="Century Gothic" panose="020B0502020202020204" pitchFamily="34" charset="0"/>
              </a:rPr>
              <a:t> MI, or Stroke</a:t>
            </a:r>
          </a:p>
        </p:txBody>
      </p:sp>
      <p:sp>
        <p:nvSpPr>
          <p:cNvPr id="403" name="Rectangle 15">
            <a:extLst>
              <a:ext uri="{FF2B5EF4-FFF2-40B4-BE49-F238E27FC236}">
                <a16:creationId xmlns:a16="http://schemas.microsoft.com/office/drawing/2014/main" id="{C15C4272-BDD3-BC1B-6D54-F3D4624B5966}"/>
              </a:ext>
            </a:extLst>
          </p:cNvPr>
          <p:cNvSpPr>
            <a:spLocks noChangeArrowheads="1"/>
          </p:cNvSpPr>
          <p:nvPr/>
        </p:nvSpPr>
        <p:spPr bwMode="auto">
          <a:xfrm>
            <a:off x="8081971" y="5015213"/>
            <a:ext cx="18755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100" dirty="0">
                <a:latin typeface="+mn-lt"/>
              </a:rPr>
              <a:t>0%</a:t>
            </a:r>
          </a:p>
        </p:txBody>
      </p:sp>
      <p:sp>
        <p:nvSpPr>
          <p:cNvPr id="404" name="Freeform 41">
            <a:extLst>
              <a:ext uri="{FF2B5EF4-FFF2-40B4-BE49-F238E27FC236}">
                <a16:creationId xmlns:a16="http://schemas.microsoft.com/office/drawing/2014/main" id="{7374214E-8A91-B13A-9CB7-CB6D69F5C290}"/>
              </a:ext>
            </a:extLst>
          </p:cNvPr>
          <p:cNvSpPr>
            <a:spLocks/>
          </p:cNvSpPr>
          <p:nvPr/>
        </p:nvSpPr>
        <p:spPr bwMode="auto">
          <a:xfrm>
            <a:off x="8347957" y="2632632"/>
            <a:ext cx="3018403" cy="2450721"/>
          </a:xfrm>
          <a:custGeom>
            <a:avLst/>
            <a:gdLst>
              <a:gd name="T0" fmla="*/ 24 w 1031"/>
              <a:gd name="T1" fmla="*/ 1000 h 1014"/>
              <a:gd name="T2" fmla="*/ 44 w 1031"/>
              <a:gd name="T3" fmla="*/ 966 h 1014"/>
              <a:gd name="T4" fmla="*/ 54 w 1031"/>
              <a:gd name="T5" fmla="*/ 938 h 1014"/>
              <a:gd name="T6" fmla="*/ 79 w 1031"/>
              <a:gd name="T7" fmla="*/ 924 h 1014"/>
              <a:gd name="T8" fmla="*/ 121 w 1031"/>
              <a:gd name="T9" fmla="*/ 901 h 1014"/>
              <a:gd name="T10" fmla="*/ 135 w 1031"/>
              <a:gd name="T11" fmla="*/ 865 h 1014"/>
              <a:gd name="T12" fmla="*/ 169 w 1031"/>
              <a:gd name="T13" fmla="*/ 835 h 1014"/>
              <a:gd name="T14" fmla="*/ 209 w 1031"/>
              <a:gd name="T15" fmla="*/ 789 h 1014"/>
              <a:gd name="T16" fmla="*/ 231 w 1031"/>
              <a:gd name="T17" fmla="*/ 765 h 1014"/>
              <a:gd name="T18" fmla="*/ 243 w 1031"/>
              <a:gd name="T19" fmla="*/ 743 h 1014"/>
              <a:gd name="T20" fmla="*/ 269 w 1031"/>
              <a:gd name="T21" fmla="*/ 701 h 1014"/>
              <a:gd name="T22" fmla="*/ 290 w 1031"/>
              <a:gd name="T23" fmla="*/ 682 h 1014"/>
              <a:gd name="T24" fmla="*/ 310 w 1031"/>
              <a:gd name="T25" fmla="*/ 652 h 1014"/>
              <a:gd name="T26" fmla="*/ 324 w 1031"/>
              <a:gd name="T27" fmla="*/ 642 h 1014"/>
              <a:gd name="T28" fmla="*/ 348 w 1031"/>
              <a:gd name="T29" fmla="*/ 626 h 1014"/>
              <a:gd name="T30" fmla="*/ 360 w 1031"/>
              <a:gd name="T31" fmla="*/ 598 h 1014"/>
              <a:gd name="T32" fmla="*/ 380 w 1031"/>
              <a:gd name="T33" fmla="*/ 572 h 1014"/>
              <a:gd name="T34" fmla="*/ 402 w 1031"/>
              <a:gd name="T35" fmla="*/ 556 h 1014"/>
              <a:gd name="T36" fmla="*/ 422 w 1031"/>
              <a:gd name="T37" fmla="*/ 522 h 1014"/>
              <a:gd name="T38" fmla="*/ 448 w 1031"/>
              <a:gd name="T39" fmla="*/ 502 h 1014"/>
              <a:gd name="T40" fmla="*/ 480 w 1031"/>
              <a:gd name="T41" fmla="*/ 496 h 1014"/>
              <a:gd name="T42" fmla="*/ 507 w 1031"/>
              <a:gd name="T43" fmla="*/ 480 h 1014"/>
              <a:gd name="T44" fmla="*/ 539 w 1031"/>
              <a:gd name="T45" fmla="*/ 447 h 1014"/>
              <a:gd name="T46" fmla="*/ 573 w 1031"/>
              <a:gd name="T47" fmla="*/ 413 h 1014"/>
              <a:gd name="T48" fmla="*/ 597 w 1031"/>
              <a:gd name="T49" fmla="*/ 375 h 1014"/>
              <a:gd name="T50" fmla="*/ 619 w 1031"/>
              <a:gd name="T51" fmla="*/ 359 h 1014"/>
              <a:gd name="T52" fmla="*/ 633 w 1031"/>
              <a:gd name="T53" fmla="*/ 345 h 1014"/>
              <a:gd name="T54" fmla="*/ 643 w 1031"/>
              <a:gd name="T55" fmla="*/ 331 h 1014"/>
              <a:gd name="T56" fmla="*/ 657 w 1031"/>
              <a:gd name="T57" fmla="*/ 311 h 1014"/>
              <a:gd name="T58" fmla="*/ 681 w 1031"/>
              <a:gd name="T59" fmla="*/ 267 h 1014"/>
              <a:gd name="T60" fmla="*/ 714 w 1031"/>
              <a:gd name="T61" fmla="*/ 261 h 1014"/>
              <a:gd name="T62" fmla="*/ 740 w 1031"/>
              <a:gd name="T63" fmla="*/ 253 h 1014"/>
              <a:gd name="T64" fmla="*/ 754 w 1031"/>
              <a:gd name="T65" fmla="*/ 243 h 1014"/>
              <a:gd name="T66" fmla="*/ 784 w 1031"/>
              <a:gd name="T67" fmla="*/ 237 h 1014"/>
              <a:gd name="T68" fmla="*/ 792 w 1031"/>
              <a:gd name="T69" fmla="*/ 231 h 1014"/>
              <a:gd name="T70" fmla="*/ 792 w 1031"/>
              <a:gd name="T71" fmla="*/ 219 h 1014"/>
              <a:gd name="T72" fmla="*/ 800 w 1031"/>
              <a:gd name="T73" fmla="*/ 219 h 1014"/>
              <a:gd name="T74" fmla="*/ 846 w 1031"/>
              <a:gd name="T75" fmla="*/ 206 h 1014"/>
              <a:gd name="T76" fmla="*/ 852 w 1031"/>
              <a:gd name="T77" fmla="*/ 190 h 1014"/>
              <a:gd name="T78" fmla="*/ 858 w 1031"/>
              <a:gd name="T79" fmla="*/ 172 h 1014"/>
              <a:gd name="T80" fmla="*/ 878 w 1031"/>
              <a:gd name="T81" fmla="*/ 164 h 1014"/>
              <a:gd name="T82" fmla="*/ 902 w 1031"/>
              <a:gd name="T83" fmla="*/ 154 h 1014"/>
              <a:gd name="T84" fmla="*/ 906 w 1031"/>
              <a:gd name="T85" fmla="*/ 142 h 1014"/>
              <a:gd name="T86" fmla="*/ 908 w 1031"/>
              <a:gd name="T87" fmla="*/ 126 h 1014"/>
              <a:gd name="T88" fmla="*/ 914 w 1031"/>
              <a:gd name="T89" fmla="*/ 118 h 1014"/>
              <a:gd name="T90" fmla="*/ 941 w 1031"/>
              <a:gd name="T91" fmla="*/ 110 h 1014"/>
              <a:gd name="T92" fmla="*/ 959 w 1031"/>
              <a:gd name="T93" fmla="*/ 94 h 1014"/>
              <a:gd name="T94" fmla="*/ 965 w 1031"/>
              <a:gd name="T95" fmla="*/ 74 h 1014"/>
              <a:gd name="T96" fmla="*/ 983 w 1031"/>
              <a:gd name="T97" fmla="*/ 56 h 1014"/>
              <a:gd name="T98" fmla="*/ 1017 w 1031"/>
              <a:gd name="T99" fmla="*/ 30 h 1014"/>
              <a:gd name="T100" fmla="*/ 1031 w 1031"/>
              <a:gd name="T101" fmla="*/ 0 h 1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1" h="1014">
                <a:moveTo>
                  <a:pt x="0" y="1014"/>
                </a:moveTo>
                <a:lnTo>
                  <a:pt x="24" y="1000"/>
                </a:lnTo>
                <a:lnTo>
                  <a:pt x="26" y="978"/>
                </a:lnTo>
                <a:lnTo>
                  <a:pt x="44" y="966"/>
                </a:lnTo>
                <a:lnTo>
                  <a:pt x="46" y="952"/>
                </a:lnTo>
                <a:lnTo>
                  <a:pt x="54" y="938"/>
                </a:lnTo>
                <a:lnTo>
                  <a:pt x="73" y="938"/>
                </a:lnTo>
                <a:lnTo>
                  <a:pt x="79" y="924"/>
                </a:lnTo>
                <a:lnTo>
                  <a:pt x="93" y="915"/>
                </a:lnTo>
                <a:lnTo>
                  <a:pt x="121" y="901"/>
                </a:lnTo>
                <a:lnTo>
                  <a:pt x="131" y="887"/>
                </a:lnTo>
                <a:lnTo>
                  <a:pt x="135" y="865"/>
                </a:lnTo>
                <a:lnTo>
                  <a:pt x="153" y="855"/>
                </a:lnTo>
                <a:lnTo>
                  <a:pt x="169" y="835"/>
                </a:lnTo>
                <a:lnTo>
                  <a:pt x="195" y="815"/>
                </a:lnTo>
                <a:lnTo>
                  <a:pt x="209" y="789"/>
                </a:lnTo>
                <a:lnTo>
                  <a:pt x="219" y="781"/>
                </a:lnTo>
                <a:lnTo>
                  <a:pt x="231" y="765"/>
                </a:lnTo>
                <a:lnTo>
                  <a:pt x="233" y="755"/>
                </a:lnTo>
                <a:lnTo>
                  <a:pt x="243" y="743"/>
                </a:lnTo>
                <a:lnTo>
                  <a:pt x="257" y="717"/>
                </a:lnTo>
                <a:lnTo>
                  <a:pt x="269" y="701"/>
                </a:lnTo>
                <a:lnTo>
                  <a:pt x="283" y="691"/>
                </a:lnTo>
                <a:lnTo>
                  <a:pt x="290" y="682"/>
                </a:lnTo>
                <a:lnTo>
                  <a:pt x="304" y="672"/>
                </a:lnTo>
                <a:lnTo>
                  <a:pt x="310" y="652"/>
                </a:lnTo>
                <a:lnTo>
                  <a:pt x="320" y="650"/>
                </a:lnTo>
                <a:lnTo>
                  <a:pt x="324" y="642"/>
                </a:lnTo>
                <a:lnTo>
                  <a:pt x="334" y="630"/>
                </a:lnTo>
                <a:lnTo>
                  <a:pt x="348" y="626"/>
                </a:lnTo>
                <a:lnTo>
                  <a:pt x="354" y="612"/>
                </a:lnTo>
                <a:lnTo>
                  <a:pt x="360" y="598"/>
                </a:lnTo>
                <a:lnTo>
                  <a:pt x="372" y="586"/>
                </a:lnTo>
                <a:lnTo>
                  <a:pt x="380" y="572"/>
                </a:lnTo>
                <a:lnTo>
                  <a:pt x="388" y="564"/>
                </a:lnTo>
                <a:lnTo>
                  <a:pt x="402" y="556"/>
                </a:lnTo>
                <a:lnTo>
                  <a:pt x="414" y="542"/>
                </a:lnTo>
                <a:lnTo>
                  <a:pt x="422" y="522"/>
                </a:lnTo>
                <a:lnTo>
                  <a:pt x="430" y="514"/>
                </a:lnTo>
                <a:lnTo>
                  <a:pt x="448" y="502"/>
                </a:lnTo>
                <a:lnTo>
                  <a:pt x="458" y="498"/>
                </a:lnTo>
                <a:lnTo>
                  <a:pt x="480" y="496"/>
                </a:lnTo>
                <a:lnTo>
                  <a:pt x="490" y="488"/>
                </a:lnTo>
                <a:lnTo>
                  <a:pt x="507" y="480"/>
                </a:lnTo>
                <a:lnTo>
                  <a:pt x="525" y="466"/>
                </a:lnTo>
                <a:lnTo>
                  <a:pt x="539" y="447"/>
                </a:lnTo>
                <a:lnTo>
                  <a:pt x="563" y="427"/>
                </a:lnTo>
                <a:lnTo>
                  <a:pt x="573" y="413"/>
                </a:lnTo>
                <a:lnTo>
                  <a:pt x="581" y="407"/>
                </a:lnTo>
                <a:lnTo>
                  <a:pt x="597" y="375"/>
                </a:lnTo>
                <a:lnTo>
                  <a:pt x="607" y="369"/>
                </a:lnTo>
                <a:lnTo>
                  <a:pt x="619" y="359"/>
                </a:lnTo>
                <a:lnTo>
                  <a:pt x="633" y="345"/>
                </a:lnTo>
                <a:lnTo>
                  <a:pt x="633" y="345"/>
                </a:lnTo>
                <a:lnTo>
                  <a:pt x="639" y="337"/>
                </a:lnTo>
                <a:lnTo>
                  <a:pt x="643" y="331"/>
                </a:lnTo>
                <a:lnTo>
                  <a:pt x="649" y="327"/>
                </a:lnTo>
                <a:lnTo>
                  <a:pt x="657" y="311"/>
                </a:lnTo>
                <a:lnTo>
                  <a:pt x="671" y="291"/>
                </a:lnTo>
                <a:lnTo>
                  <a:pt x="681" y="267"/>
                </a:lnTo>
                <a:lnTo>
                  <a:pt x="693" y="261"/>
                </a:lnTo>
                <a:lnTo>
                  <a:pt x="714" y="261"/>
                </a:lnTo>
                <a:lnTo>
                  <a:pt x="714" y="253"/>
                </a:lnTo>
                <a:lnTo>
                  <a:pt x="740" y="253"/>
                </a:lnTo>
                <a:lnTo>
                  <a:pt x="740" y="243"/>
                </a:lnTo>
                <a:lnTo>
                  <a:pt x="754" y="243"/>
                </a:lnTo>
                <a:lnTo>
                  <a:pt x="754" y="237"/>
                </a:lnTo>
                <a:lnTo>
                  <a:pt x="784" y="237"/>
                </a:lnTo>
                <a:lnTo>
                  <a:pt x="784" y="231"/>
                </a:lnTo>
                <a:lnTo>
                  <a:pt x="792" y="231"/>
                </a:lnTo>
                <a:lnTo>
                  <a:pt x="792" y="231"/>
                </a:lnTo>
                <a:lnTo>
                  <a:pt x="792" y="219"/>
                </a:lnTo>
                <a:lnTo>
                  <a:pt x="792" y="219"/>
                </a:lnTo>
                <a:lnTo>
                  <a:pt x="800" y="219"/>
                </a:lnTo>
                <a:lnTo>
                  <a:pt x="800" y="206"/>
                </a:lnTo>
                <a:lnTo>
                  <a:pt x="846" y="206"/>
                </a:lnTo>
                <a:lnTo>
                  <a:pt x="846" y="190"/>
                </a:lnTo>
                <a:lnTo>
                  <a:pt x="852" y="190"/>
                </a:lnTo>
                <a:lnTo>
                  <a:pt x="852" y="172"/>
                </a:lnTo>
                <a:lnTo>
                  <a:pt x="858" y="172"/>
                </a:lnTo>
                <a:lnTo>
                  <a:pt x="858" y="164"/>
                </a:lnTo>
                <a:lnTo>
                  <a:pt x="878" y="164"/>
                </a:lnTo>
                <a:lnTo>
                  <a:pt x="878" y="154"/>
                </a:lnTo>
                <a:lnTo>
                  <a:pt x="902" y="154"/>
                </a:lnTo>
                <a:lnTo>
                  <a:pt x="902" y="142"/>
                </a:lnTo>
                <a:lnTo>
                  <a:pt x="906" y="142"/>
                </a:lnTo>
                <a:lnTo>
                  <a:pt x="906" y="126"/>
                </a:lnTo>
                <a:lnTo>
                  <a:pt x="908" y="126"/>
                </a:lnTo>
                <a:lnTo>
                  <a:pt x="908" y="118"/>
                </a:lnTo>
                <a:lnTo>
                  <a:pt x="914" y="118"/>
                </a:lnTo>
                <a:lnTo>
                  <a:pt x="914" y="110"/>
                </a:lnTo>
                <a:lnTo>
                  <a:pt x="941" y="110"/>
                </a:lnTo>
                <a:lnTo>
                  <a:pt x="941" y="94"/>
                </a:lnTo>
                <a:lnTo>
                  <a:pt x="959" y="94"/>
                </a:lnTo>
                <a:lnTo>
                  <a:pt x="959" y="74"/>
                </a:lnTo>
                <a:lnTo>
                  <a:pt x="965" y="74"/>
                </a:lnTo>
                <a:lnTo>
                  <a:pt x="965" y="56"/>
                </a:lnTo>
                <a:lnTo>
                  <a:pt x="983" y="56"/>
                </a:lnTo>
                <a:lnTo>
                  <a:pt x="983" y="30"/>
                </a:lnTo>
                <a:lnTo>
                  <a:pt x="1017" y="30"/>
                </a:lnTo>
                <a:lnTo>
                  <a:pt x="1017" y="0"/>
                </a:lnTo>
                <a:lnTo>
                  <a:pt x="1031" y="0"/>
                </a:lnTo>
              </a:path>
            </a:pathLst>
          </a:custGeom>
          <a:noFill/>
          <a:ln w="25400" cap="flat">
            <a:solidFill>
              <a:srgbClr val="113E6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914377"/>
            <a:endParaRPr lang="en-IN" dirty="0">
              <a:solidFill>
                <a:srgbClr val="000000"/>
              </a:solidFill>
              <a:latin typeface="+mn-lt"/>
            </a:endParaRPr>
          </a:p>
        </p:txBody>
      </p:sp>
      <p:sp>
        <p:nvSpPr>
          <p:cNvPr id="405" name="Freeform 42">
            <a:extLst>
              <a:ext uri="{FF2B5EF4-FFF2-40B4-BE49-F238E27FC236}">
                <a16:creationId xmlns:a16="http://schemas.microsoft.com/office/drawing/2014/main" id="{5A1F8E33-E2EF-57C3-B234-F55F9B1FB10A}"/>
              </a:ext>
            </a:extLst>
          </p:cNvPr>
          <p:cNvSpPr>
            <a:spLocks/>
          </p:cNvSpPr>
          <p:nvPr/>
        </p:nvSpPr>
        <p:spPr bwMode="auto">
          <a:xfrm>
            <a:off x="8371377" y="3306944"/>
            <a:ext cx="2994984" cy="1786078"/>
          </a:xfrm>
          <a:custGeom>
            <a:avLst/>
            <a:gdLst>
              <a:gd name="T0" fmla="*/ 20 w 1023"/>
              <a:gd name="T1" fmla="*/ 719 h 739"/>
              <a:gd name="T2" fmla="*/ 42 w 1023"/>
              <a:gd name="T3" fmla="*/ 693 h 739"/>
              <a:gd name="T4" fmla="*/ 67 w 1023"/>
              <a:gd name="T5" fmla="*/ 675 h 739"/>
              <a:gd name="T6" fmla="*/ 111 w 1023"/>
              <a:gd name="T7" fmla="*/ 628 h 739"/>
              <a:gd name="T8" fmla="*/ 137 w 1023"/>
              <a:gd name="T9" fmla="*/ 598 h 739"/>
              <a:gd name="T10" fmla="*/ 165 w 1023"/>
              <a:gd name="T11" fmla="*/ 562 h 739"/>
              <a:gd name="T12" fmla="*/ 195 w 1023"/>
              <a:gd name="T13" fmla="*/ 538 h 739"/>
              <a:gd name="T14" fmla="*/ 233 w 1023"/>
              <a:gd name="T15" fmla="*/ 516 h 739"/>
              <a:gd name="T16" fmla="*/ 247 w 1023"/>
              <a:gd name="T17" fmla="*/ 504 h 739"/>
              <a:gd name="T18" fmla="*/ 269 w 1023"/>
              <a:gd name="T19" fmla="*/ 482 h 739"/>
              <a:gd name="T20" fmla="*/ 314 w 1023"/>
              <a:gd name="T21" fmla="*/ 456 h 739"/>
              <a:gd name="T22" fmla="*/ 352 w 1023"/>
              <a:gd name="T23" fmla="*/ 436 h 739"/>
              <a:gd name="T24" fmla="*/ 380 w 1023"/>
              <a:gd name="T25" fmla="*/ 414 h 739"/>
              <a:gd name="T26" fmla="*/ 414 w 1023"/>
              <a:gd name="T27" fmla="*/ 403 h 739"/>
              <a:gd name="T28" fmla="*/ 440 w 1023"/>
              <a:gd name="T29" fmla="*/ 381 h 739"/>
              <a:gd name="T30" fmla="*/ 464 w 1023"/>
              <a:gd name="T31" fmla="*/ 371 h 739"/>
              <a:gd name="T32" fmla="*/ 490 w 1023"/>
              <a:gd name="T33" fmla="*/ 359 h 739"/>
              <a:gd name="T34" fmla="*/ 501 w 1023"/>
              <a:gd name="T35" fmla="*/ 351 h 739"/>
              <a:gd name="T36" fmla="*/ 523 w 1023"/>
              <a:gd name="T37" fmla="*/ 335 h 739"/>
              <a:gd name="T38" fmla="*/ 541 w 1023"/>
              <a:gd name="T39" fmla="*/ 317 h 739"/>
              <a:gd name="T40" fmla="*/ 573 w 1023"/>
              <a:gd name="T41" fmla="*/ 295 h 739"/>
              <a:gd name="T42" fmla="*/ 583 w 1023"/>
              <a:gd name="T43" fmla="*/ 277 h 739"/>
              <a:gd name="T44" fmla="*/ 611 w 1023"/>
              <a:gd name="T45" fmla="*/ 271 h 739"/>
              <a:gd name="T46" fmla="*/ 643 w 1023"/>
              <a:gd name="T47" fmla="*/ 263 h 739"/>
              <a:gd name="T48" fmla="*/ 679 w 1023"/>
              <a:gd name="T49" fmla="*/ 247 h 739"/>
              <a:gd name="T50" fmla="*/ 706 w 1023"/>
              <a:gd name="T51" fmla="*/ 229 h 739"/>
              <a:gd name="T52" fmla="*/ 732 w 1023"/>
              <a:gd name="T53" fmla="*/ 225 h 739"/>
              <a:gd name="T54" fmla="*/ 754 w 1023"/>
              <a:gd name="T55" fmla="*/ 219 h 739"/>
              <a:gd name="T56" fmla="*/ 772 w 1023"/>
              <a:gd name="T57" fmla="*/ 209 h 739"/>
              <a:gd name="T58" fmla="*/ 786 w 1023"/>
              <a:gd name="T59" fmla="*/ 203 h 739"/>
              <a:gd name="T60" fmla="*/ 798 w 1023"/>
              <a:gd name="T61" fmla="*/ 189 h 739"/>
              <a:gd name="T62" fmla="*/ 814 w 1023"/>
              <a:gd name="T63" fmla="*/ 173 h 739"/>
              <a:gd name="T64" fmla="*/ 822 w 1023"/>
              <a:gd name="T65" fmla="*/ 166 h 739"/>
              <a:gd name="T66" fmla="*/ 834 w 1023"/>
              <a:gd name="T67" fmla="*/ 144 h 739"/>
              <a:gd name="T68" fmla="*/ 858 w 1023"/>
              <a:gd name="T69" fmla="*/ 136 h 739"/>
              <a:gd name="T70" fmla="*/ 864 w 1023"/>
              <a:gd name="T71" fmla="*/ 126 h 739"/>
              <a:gd name="T72" fmla="*/ 876 w 1023"/>
              <a:gd name="T73" fmla="*/ 116 h 739"/>
              <a:gd name="T74" fmla="*/ 884 w 1023"/>
              <a:gd name="T75" fmla="*/ 104 h 739"/>
              <a:gd name="T76" fmla="*/ 888 w 1023"/>
              <a:gd name="T77" fmla="*/ 92 h 739"/>
              <a:gd name="T78" fmla="*/ 977 w 1023"/>
              <a:gd name="T79" fmla="*/ 80 h 739"/>
              <a:gd name="T80" fmla="*/ 983 w 1023"/>
              <a:gd name="T81" fmla="*/ 58 h 739"/>
              <a:gd name="T82" fmla="*/ 1003 w 1023"/>
              <a:gd name="T83" fmla="*/ 30 h 739"/>
              <a:gd name="T84" fmla="*/ 1023 w 1023"/>
              <a:gd name="T85" fmla="*/ 0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3" h="739">
                <a:moveTo>
                  <a:pt x="0" y="739"/>
                </a:moveTo>
                <a:lnTo>
                  <a:pt x="20" y="719"/>
                </a:lnTo>
                <a:lnTo>
                  <a:pt x="28" y="701"/>
                </a:lnTo>
                <a:lnTo>
                  <a:pt x="42" y="693"/>
                </a:lnTo>
                <a:lnTo>
                  <a:pt x="50" y="681"/>
                </a:lnTo>
                <a:lnTo>
                  <a:pt x="67" y="675"/>
                </a:lnTo>
                <a:lnTo>
                  <a:pt x="87" y="642"/>
                </a:lnTo>
                <a:lnTo>
                  <a:pt x="111" y="628"/>
                </a:lnTo>
                <a:lnTo>
                  <a:pt x="123" y="610"/>
                </a:lnTo>
                <a:lnTo>
                  <a:pt x="137" y="598"/>
                </a:lnTo>
                <a:lnTo>
                  <a:pt x="151" y="588"/>
                </a:lnTo>
                <a:lnTo>
                  <a:pt x="165" y="562"/>
                </a:lnTo>
                <a:lnTo>
                  <a:pt x="187" y="558"/>
                </a:lnTo>
                <a:lnTo>
                  <a:pt x="195" y="538"/>
                </a:lnTo>
                <a:lnTo>
                  <a:pt x="211" y="536"/>
                </a:lnTo>
                <a:lnTo>
                  <a:pt x="233" y="516"/>
                </a:lnTo>
                <a:lnTo>
                  <a:pt x="237" y="506"/>
                </a:lnTo>
                <a:lnTo>
                  <a:pt x="247" y="504"/>
                </a:lnTo>
                <a:lnTo>
                  <a:pt x="257" y="490"/>
                </a:lnTo>
                <a:lnTo>
                  <a:pt x="269" y="482"/>
                </a:lnTo>
                <a:lnTo>
                  <a:pt x="280" y="480"/>
                </a:lnTo>
                <a:lnTo>
                  <a:pt x="314" y="456"/>
                </a:lnTo>
                <a:lnTo>
                  <a:pt x="326" y="452"/>
                </a:lnTo>
                <a:lnTo>
                  <a:pt x="352" y="436"/>
                </a:lnTo>
                <a:lnTo>
                  <a:pt x="362" y="422"/>
                </a:lnTo>
                <a:lnTo>
                  <a:pt x="380" y="414"/>
                </a:lnTo>
                <a:lnTo>
                  <a:pt x="394" y="405"/>
                </a:lnTo>
                <a:lnTo>
                  <a:pt x="414" y="403"/>
                </a:lnTo>
                <a:lnTo>
                  <a:pt x="424" y="395"/>
                </a:lnTo>
                <a:lnTo>
                  <a:pt x="440" y="381"/>
                </a:lnTo>
                <a:lnTo>
                  <a:pt x="456" y="379"/>
                </a:lnTo>
                <a:lnTo>
                  <a:pt x="464" y="371"/>
                </a:lnTo>
                <a:lnTo>
                  <a:pt x="470" y="363"/>
                </a:lnTo>
                <a:lnTo>
                  <a:pt x="490" y="359"/>
                </a:lnTo>
                <a:lnTo>
                  <a:pt x="491" y="353"/>
                </a:lnTo>
                <a:lnTo>
                  <a:pt x="501" y="351"/>
                </a:lnTo>
                <a:lnTo>
                  <a:pt x="507" y="341"/>
                </a:lnTo>
                <a:lnTo>
                  <a:pt x="523" y="335"/>
                </a:lnTo>
                <a:lnTo>
                  <a:pt x="533" y="323"/>
                </a:lnTo>
                <a:lnTo>
                  <a:pt x="541" y="317"/>
                </a:lnTo>
                <a:lnTo>
                  <a:pt x="553" y="303"/>
                </a:lnTo>
                <a:lnTo>
                  <a:pt x="573" y="295"/>
                </a:lnTo>
                <a:lnTo>
                  <a:pt x="581" y="287"/>
                </a:lnTo>
                <a:lnTo>
                  <a:pt x="583" y="277"/>
                </a:lnTo>
                <a:lnTo>
                  <a:pt x="603" y="273"/>
                </a:lnTo>
                <a:lnTo>
                  <a:pt x="611" y="271"/>
                </a:lnTo>
                <a:lnTo>
                  <a:pt x="613" y="263"/>
                </a:lnTo>
                <a:lnTo>
                  <a:pt x="643" y="263"/>
                </a:lnTo>
                <a:lnTo>
                  <a:pt x="661" y="249"/>
                </a:lnTo>
                <a:lnTo>
                  <a:pt x="679" y="247"/>
                </a:lnTo>
                <a:lnTo>
                  <a:pt x="687" y="233"/>
                </a:lnTo>
                <a:lnTo>
                  <a:pt x="706" y="229"/>
                </a:lnTo>
                <a:lnTo>
                  <a:pt x="706" y="225"/>
                </a:lnTo>
                <a:lnTo>
                  <a:pt x="732" y="225"/>
                </a:lnTo>
                <a:lnTo>
                  <a:pt x="732" y="219"/>
                </a:lnTo>
                <a:lnTo>
                  <a:pt x="754" y="219"/>
                </a:lnTo>
                <a:lnTo>
                  <a:pt x="754" y="209"/>
                </a:lnTo>
                <a:lnTo>
                  <a:pt x="772" y="209"/>
                </a:lnTo>
                <a:lnTo>
                  <a:pt x="772" y="203"/>
                </a:lnTo>
                <a:lnTo>
                  <a:pt x="786" y="203"/>
                </a:lnTo>
                <a:lnTo>
                  <a:pt x="786" y="189"/>
                </a:lnTo>
                <a:lnTo>
                  <a:pt x="798" y="189"/>
                </a:lnTo>
                <a:lnTo>
                  <a:pt x="798" y="173"/>
                </a:lnTo>
                <a:lnTo>
                  <a:pt x="814" y="173"/>
                </a:lnTo>
                <a:lnTo>
                  <a:pt x="814" y="166"/>
                </a:lnTo>
                <a:lnTo>
                  <a:pt x="822" y="166"/>
                </a:lnTo>
                <a:lnTo>
                  <a:pt x="822" y="144"/>
                </a:lnTo>
                <a:lnTo>
                  <a:pt x="834" y="144"/>
                </a:lnTo>
                <a:lnTo>
                  <a:pt x="834" y="136"/>
                </a:lnTo>
                <a:lnTo>
                  <a:pt x="858" y="136"/>
                </a:lnTo>
                <a:lnTo>
                  <a:pt x="858" y="126"/>
                </a:lnTo>
                <a:lnTo>
                  <a:pt x="864" y="126"/>
                </a:lnTo>
                <a:lnTo>
                  <a:pt x="864" y="116"/>
                </a:lnTo>
                <a:lnTo>
                  <a:pt x="876" y="116"/>
                </a:lnTo>
                <a:lnTo>
                  <a:pt x="876" y="104"/>
                </a:lnTo>
                <a:lnTo>
                  <a:pt x="884" y="104"/>
                </a:lnTo>
                <a:lnTo>
                  <a:pt x="884" y="92"/>
                </a:lnTo>
                <a:lnTo>
                  <a:pt x="888" y="92"/>
                </a:lnTo>
                <a:lnTo>
                  <a:pt x="888" y="80"/>
                </a:lnTo>
                <a:lnTo>
                  <a:pt x="977" y="80"/>
                </a:lnTo>
                <a:lnTo>
                  <a:pt x="977" y="58"/>
                </a:lnTo>
                <a:lnTo>
                  <a:pt x="983" y="58"/>
                </a:lnTo>
                <a:lnTo>
                  <a:pt x="983" y="30"/>
                </a:lnTo>
                <a:lnTo>
                  <a:pt x="1003" y="30"/>
                </a:lnTo>
                <a:lnTo>
                  <a:pt x="1003" y="0"/>
                </a:lnTo>
                <a:lnTo>
                  <a:pt x="1023" y="0"/>
                </a:lnTo>
              </a:path>
            </a:pathLst>
          </a:custGeom>
          <a:noFill/>
          <a:ln w="25400"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914377"/>
            <a:endParaRPr lang="en-IN" dirty="0">
              <a:solidFill>
                <a:srgbClr val="000000"/>
              </a:solidFill>
              <a:latin typeface="+mn-lt"/>
            </a:endParaRPr>
          </a:p>
        </p:txBody>
      </p:sp>
      <p:sp>
        <p:nvSpPr>
          <p:cNvPr id="407" name="Rectangle 30">
            <a:extLst>
              <a:ext uri="{FF2B5EF4-FFF2-40B4-BE49-F238E27FC236}">
                <a16:creationId xmlns:a16="http://schemas.microsoft.com/office/drawing/2014/main" id="{17F8E3F6-DF23-FDC8-6FDF-55AD0260833E}"/>
              </a:ext>
            </a:extLst>
          </p:cNvPr>
          <p:cNvSpPr>
            <a:spLocks noChangeArrowheads="1"/>
          </p:cNvSpPr>
          <p:nvPr/>
        </p:nvSpPr>
        <p:spPr bwMode="auto">
          <a:xfrm>
            <a:off x="8997495" y="3648700"/>
            <a:ext cx="56746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100" b="1" dirty="0">
                <a:solidFill>
                  <a:srgbClr val="113E6B"/>
                </a:solidFill>
                <a:latin typeface="+mn-lt"/>
              </a:rPr>
              <a:t>Placebo</a:t>
            </a:r>
          </a:p>
        </p:txBody>
      </p:sp>
      <p:sp>
        <p:nvSpPr>
          <p:cNvPr id="408" name="Rectangle 31">
            <a:extLst>
              <a:ext uri="{FF2B5EF4-FFF2-40B4-BE49-F238E27FC236}">
                <a16:creationId xmlns:a16="http://schemas.microsoft.com/office/drawing/2014/main" id="{DF432525-8A02-3068-B689-7FC39D0208CF}"/>
              </a:ext>
            </a:extLst>
          </p:cNvPr>
          <p:cNvSpPr>
            <a:spLocks noChangeArrowheads="1"/>
          </p:cNvSpPr>
          <p:nvPr/>
        </p:nvSpPr>
        <p:spPr bwMode="auto">
          <a:xfrm>
            <a:off x="9846741" y="4269212"/>
            <a:ext cx="859210"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defTabSz="914377" fontAlgn="base">
              <a:spcBef>
                <a:spcPct val="0"/>
              </a:spcBef>
              <a:spcAft>
                <a:spcPct val="0"/>
              </a:spcAft>
            </a:pPr>
            <a:r>
              <a:rPr lang="en-US" altLang="en-US" sz="1100" b="1" dirty="0">
                <a:solidFill>
                  <a:schemeClr val="accent6"/>
                </a:solidFill>
                <a:latin typeface="+mn-lt"/>
                <a:cs typeface="Arial" pitchFamily="34" charset="0"/>
              </a:rPr>
              <a:t>Evolocumab</a:t>
            </a:r>
          </a:p>
        </p:txBody>
      </p:sp>
      <p:sp>
        <p:nvSpPr>
          <p:cNvPr id="415" name="Rectangle 80">
            <a:extLst>
              <a:ext uri="{FF2B5EF4-FFF2-40B4-BE49-F238E27FC236}">
                <a16:creationId xmlns:a16="http://schemas.microsoft.com/office/drawing/2014/main" id="{6D3E3266-FA61-1BCC-8A5A-51A138451A19}"/>
              </a:ext>
            </a:extLst>
          </p:cNvPr>
          <p:cNvSpPr>
            <a:spLocks noChangeArrowheads="1"/>
          </p:cNvSpPr>
          <p:nvPr/>
        </p:nvSpPr>
        <p:spPr bwMode="auto">
          <a:xfrm>
            <a:off x="9257686" y="2617944"/>
            <a:ext cx="1038746"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900" b="1" dirty="0">
                <a:solidFill>
                  <a:srgbClr val="000000"/>
                </a:solidFill>
                <a:latin typeface="+mn-lt"/>
              </a:rPr>
              <a:t>HR: 0.70</a:t>
            </a:r>
          </a:p>
          <a:p>
            <a:pPr algn="ctr" defTabSz="914377"/>
            <a:r>
              <a:rPr lang="en-US" altLang="en-US" sz="900" b="1" dirty="0">
                <a:solidFill>
                  <a:srgbClr val="000000"/>
                </a:solidFill>
                <a:latin typeface="+mn-lt"/>
              </a:rPr>
              <a:t>(95% CI: 0.58–0.84)</a:t>
            </a:r>
          </a:p>
          <a:p>
            <a:pPr algn="ctr" defTabSz="914377"/>
            <a:r>
              <a:rPr lang="en-US" altLang="en-US" sz="900" b="1" i="1" dirty="0">
                <a:solidFill>
                  <a:srgbClr val="000000"/>
                </a:solidFill>
                <a:latin typeface="+mn-lt"/>
              </a:rPr>
              <a:t>P</a:t>
            </a:r>
            <a:r>
              <a:rPr lang="en-US" altLang="en-US" sz="900" b="1" dirty="0">
                <a:solidFill>
                  <a:srgbClr val="000000"/>
                </a:solidFill>
                <a:latin typeface="+mn-lt"/>
              </a:rPr>
              <a:t> &lt; 0.001</a:t>
            </a:r>
          </a:p>
        </p:txBody>
      </p:sp>
      <p:sp>
        <p:nvSpPr>
          <p:cNvPr id="416" name="Rectangle 80">
            <a:extLst>
              <a:ext uri="{FF2B5EF4-FFF2-40B4-BE49-F238E27FC236}">
                <a16:creationId xmlns:a16="http://schemas.microsoft.com/office/drawing/2014/main" id="{7B04DD54-105E-3B1E-42ED-2504DB451018}"/>
              </a:ext>
            </a:extLst>
          </p:cNvPr>
          <p:cNvSpPr>
            <a:spLocks noChangeArrowheads="1"/>
          </p:cNvSpPr>
          <p:nvPr/>
        </p:nvSpPr>
        <p:spPr bwMode="auto">
          <a:xfrm>
            <a:off x="10856121" y="3837194"/>
            <a:ext cx="51135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sz="900" b="1" dirty="0">
                <a:solidFill>
                  <a:srgbClr val="000000"/>
                </a:solidFill>
                <a:latin typeface="+mn-lt"/>
              </a:rPr>
              <a:t>3.4% ARR</a:t>
            </a:r>
          </a:p>
          <a:p>
            <a:pPr algn="ctr" defTabSz="914377"/>
            <a:r>
              <a:rPr lang="en-US" sz="900" b="1" dirty="0">
                <a:solidFill>
                  <a:srgbClr val="000000"/>
                </a:solidFill>
                <a:latin typeface="+mn-lt"/>
              </a:rPr>
              <a:t>NNT</a:t>
            </a:r>
            <a:r>
              <a:rPr lang="en-US" sz="900" b="1" baseline="-25000" dirty="0">
                <a:solidFill>
                  <a:srgbClr val="000000"/>
                </a:solidFill>
                <a:latin typeface="+mn-lt"/>
              </a:rPr>
              <a:t> </a:t>
            </a:r>
            <a:r>
              <a:rPr lang="en-US" sz="900" b="1" dirty="0">
                <a:solidFill>
                  <a:srgbClr val="000000"/>
                </a:solidFill>
                <a:latin typeface="+mn-lt"/>
              </a:rPr>
              <a:t>29</a:t>
            </a:r>
          </a:p>
        </p:txBody>
      </p:sp>
      <p:sp>
        <p:nvSpPr>
          <p:cNvPr id="417" name="Rectangle 416">
            <a:extLst>
              <a:ext uri="{FF2B5EF4-FFF2-40B4-BE49-F238E27FC236}">
                <a16:creationId xmlns:a16="http://schemas.microsoft.com/office/drawing/2014/main" id="{09058C46-3258-2072-8D36-EFC346751D80}"/>
              </a:ext>
            </a:extLst>
          </p:cNvPr>
          <p:cNvSpPr>
            <a:spLocks noChangeArrowheads="1"/>
          </p:cNvSpPr>
          <p:nvPr/>
        </p:nvSpPr>
        <p:spPr bwMode="auto">
          <a:xfrm>
            <a:off x="11417597" y="2572095"/>
            <a:ext cx="39754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100" b="1" dirty="0">
                <a:solidFill>
                  <a:srgbClr val="113E6B"/>
                </a:solidFill>
                <a:latin typeface="+mn-lt"/>
              </a:rPr>
              <a:t>12.6%</a:t>
            </a:r>
          </a:p>
        </p:txBody>
      </p:sp>
      <p:sp>
        <p:nvSpPr>
          <p:cNvPr id="418" name="Rectangle 30">
            <a:extLst>
              <a:ext uri="{FF2B5EF4-FFF2-40B4-BE49-F238E27FC236}">
                <a16:creationId xmlns:a16="http://schemas.microsoft.com/office/drawing/2014/main" id="{623251FF-99C4-FF94-6191-018EDDCC3311}"/>
              </a:ext>
            </a:extLst>
          </p:cNvPr>
          <p:cNvSpPr>
            <a:spLocks noChangeArrowheads="1"/>
          </p:cNvSpPr>
          <p:nvPr/>
        </p:nvSpPr>
        <p:spPr bwMode="auto">
          <a:xfrm>
            <a:off x="11426319" y="3244487"/>
            <a:ext cx="31899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100" b="1" dirty="0">
                <a:solidFill>
                  <a:schemeClr val="accent6"/>
                </a:solidFill>
                <a:latin typeface="+mn-lt"/>
              </a:rPr>
              <a:t>9.2%</a:t>
            </a:r>
          </a:p>
        </p:txBody>
      </p:sp>
      <p:sp>
        <p:nvSpPr>
          <p:cNvPr id="419" name="Rectangle 18">
            <a:extLst>
              <a:ext uri="{FF2B5EF4-FFF2-40B4-BE49-F238E27FC236}">
                <a16:creationId xmlns:a16="http://schemas.microsoft.com/office/drawing/2014/main" id="{65E64C44-6734-3458-4D5D-EEDDBE3FDF78}"/>
              </a:ext>
            </a:extLst>
          </p:cNvPr>
          <p:cNvSpPr>
            <a:spLocks noChangeArrowheads="1"/>
          </p:cNvSpPr>
          <p:nvPr/>
        </p:nvSpPr>
        <p:spPr bwMode="auto">
          <a:xfrm>
            <a:off x="8003424" y="2279015"/>
            <a:ext cx="26609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100" dirty="0">
                <a:latin typeface="+mn-lt"/>
              </a:rPr>
              <a:t>14%</a:t>
            </a:r>
          </a:p>
        </p:txBody>
      </p:sp>
      <p:sp>
        <p:nvSpPr>
          <p:cNvPr id="421" name="Rectangle 18">
            <a:extLst>
              <a:ext uri="{FF2B5EF4-FFF2-40B4-BE49-F238E27FC236}">
                <a16:creationId xmlns:a16="http://schemas.microsoft.com/office/drawing/2014/main" id="{CBD2F52F-78C3-4A61-B27C-8DA633BE2642}"/>
              </a:ext>
            </a:extLst>
          </p:cNvPr>
          <p:cNvSpPr>
            <a:spLocks noChangeArrowheads="1"/>
          </p:cNvSpPr>
          <p:nvPr/>
        </p:nvSpPr>
        <p:spPr bwMode="auto">
          <a:xfrm>
            <a:off x="8003424" y="2669900"/>
            <a:ext cx="26609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100" dirty="0">
                <a:latin typeface="+mn-lt"/>
              </a:rPr>
              <a:t>12%</a:t>
            </a:r>
          </a:p>
        </p:txBody>
      </p:sp>
      <p:sp>
        <p:nvSpPr>
          <p:cNvPr id="422" name="Rectangle 18">
            <a:extLst>
              <a:ext uri="{FF2B5EF4-FFF2-40B4-BE49-F238E27FC236}">
                <a16:creationId xmlns:a16="http://schemas.microsoft.com/office/drawing/2014/main" id="{33658941-177E-3B30-2C36-E0448E0B9A94}"/>
              </a:ext>
            </a:extLst>
          </p:cNvPr>
          <p:cNvSpPr>
            <a:spLocks noChangeArrowheads="1"/>
          </p:cNvSpPr>
          <p:nvPr/>
        </p:nvSpPr>
        <p:spPr bwMode="auto">
          <a:xfrm>
            <a:off x="8003424" y="3060785"/>
            <a:ext cx="26609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100" dirty="0">
                <a:latin typeface="+mn-lt"/>
              </a:rPr>
              <a:t>10%</a:t>
            </a:r>
          </a:p>
        </p:txBody>
      </p:sp>
      <p:sp>
        <p:nvSpPr>
          <p:cNvPr id="423" name="Rectangle 18">
            <a:extLst>
              <a:ext uri="{FF2B5EF4-FFF2-40B4-BE49-F238E27FC236}">
                <a16:creationId xmlns:a16="http://schemas.microsoft.com/office/drawing/2014/main" id="{3C552AAE-1BC0-072D-7B27-FB6820076CF9}"/>
              </a:ext>
            </a:extLst>
          </p:cNvPr>
          <p:cNvSpPr>
            <a:spLocks noChangeArrowheads="1"/>
          </p:cNvSpPr>
          <p:nvPr/>
        </p:nvSpPr>
        <p:spPr bwMode="auto">
          <a:xfrm>
            <a:off x="8081971" y="3451670"/>
            <a:ext cx="18755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100" dirty="0">
                <a:latin typeface="+mn-lt"/>
              </a:rPr>
              <a:t>8%</a:t>
            </a:r>
          </a:p>
        </p:txBody>
      </p:sp>
      <p:sp>
        <p:nvSpPr>
          <p:cNvPr id="424" name="Rectangle 18">
            <a:extLst>
              <a:ext uri="{FF2B5EF4-FFF2-40B4-BE49-F238E27FC236}">
                <a16:creationId xmlns:a16="http://schemas.microsoft.com/office/drawing/2014/main" id="{40F6BD1C-08AB-5810-E157-20156F30904B}"/>
              </a:ext>
            </a:extLst>
          </p:cNvPr>
          <p:cNvSpPr>
            <a:spLocks noChangeArrowheads="1"/>
          </p:cNvSpPr>
          <p:nvPr/>
        </p:nvSpPr>
        <p:spPr bwMode="auto">
          <a:xfrm>
            <a:off x="8081971" y="3842555"/>
            <a:ext cx="18755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100" dirty="0">
                <a:latin typeface="+mn-lt"/>
              </a:rPr>
              <a:t>6%</a:t>
            </a:r>
          </a:p>
        </p:txBody>
      </p:sp>
      <p:sp>
        <p:nvSpPr>
          <p:cNvPr id="425" name="Rectangle 18">
            <a:extLst>
              <a:ext uri="{FF2B5EF4-FFF2-40B4-BE49-F238E27FC236}">
                <a16:creationId xmlns:a16="http://schemas.microsoft.com/office/drawing/2014/main" id="{7314F722-D187-0D8C-1637-6E1446F61DE4}"/>
              </a:ext>
            </a:extLst>
          </p:cNvPr>
          <p:cNvSpPr>
            <a:spLocks noChangeArrowheads="1"/>
          </p:cNvSpPr>
          <p:nvPr/>
        </p:nvSpPr>
        <p:spPr bwMode="auto">
          <a:xfrm>
            <a:off x="8081971" y="4233440"/>
            <a:ext cx="18755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100" dirty="0">
                <a:latin typeface="+mn-lt"/>
              </a:rPr>
              <a:t>4%</a:t>
            </a:r>
          </a:p>
        </p:txBody>
      </p:sp>
      <p:sp>
        <p:nvSpPr>
          <p:cNvPr id="426" name="Rectangle 18">
            <a:extLst>
              <a:ext uri="{FF2B5EF4-FFF2-40B4-BE49-F238E27FC236}">
                <a16:creationId xmlns:a16="http://schemas.microsoft.com/office/drawing/2014/main" id="{277C5B94-82E5-AAC3-E141-99EAB523BCCF}"/>
              </a:ext>
            </a:extLst>
          </p:cNvPr>
          <p:cNvSpPr>
            <a:spLocks noChangeArrowheads="1"/>
          </p:cNvSpPr>
          <p:nvPr/>
        </p:nvSpPr>
        <p:spPr bwMode="auto">
          <a:xfrm>
            <a:off x="8081971" y="4624325"/>
            <a:ext cx="187552"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100" dirty="0">
                <a:latin typeface="+mn-lt"/>
              </a:rPr>
              <a:t>2%</a:t>
            </a:r>
          </a:p>
        </p:txBody>
      </p:sp>
      <p:sp>
        <p:nvSpPr>
          <p:cNvPr id="427" name="Line 10">
            <a:extLst>
              <a:ext uri="{FF2B5EF4-FFF2-40B4-BE49-F238E27FC236}">
                <a16:creationId xmlns:a16="http://schemas.microsoft.com/office/drawing/2014/main" id="{5F18D61B-3F46-7015-979C-C05FC63A87AA}"/>
              </a:ext>
            </a:extLst>
          </p:cNvPr>
          <p:cNvSpPr>
            <a:spLocks noChangeShapeType="1"/>
          </p:cNvSpPr>
          <p:nvPr/>
        </p:nvSpPr>
        <p:spPr bwMode="auto">
          <a:xfrm flipH="1">
            <a:off x="8340238" y="5105303"/>
            <a:ext cx="3019069" cy="0"/>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28" name="Line 20">
            <a:extLst>
              <a:ext uri="{FF2B5EF4-FFF2-40B4-BE49-F238E27FC236}">
                <a16:creationId xmlns:a16="http://schemas.microsoft.com/office/drawing/2014/main" id="{25DBC6F9-00CC-B816-E144-29537F2AD54D}"/>
              </a:ext>
            </a:extLst>
          </p:cNvPr>
          <p:cNvSpPr>
            <a:spLocks noChangeShapeType="1"/>
          </p:cNvSpPr>
          <p:nvPr/>
        </p:nvSpPr>
        <p:spPr bwMode="auto">
          <a:xfrm>
            <a:off x="8348798" y="2308274"/>
            <a:ext cx="0" cy="2791735"/>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40" name="Line 20">
            <a:extLst>
              <a:ext uri="{FF2B5EF4-FFF2-40B4-BE49-F238E27FC236}">
                <a16:creationId xmlns:a16="http://schemas.microsoft.com/office/drawing/2014/main" id="{330B83EC-097F-9C54-331F-73348C52D98C}"/>
              </a:ext>
            </a:extLst>
          </p:cNvPr>
          <p:cNvSpPr>
            <a:spLocks noChangeShapeType="1"/>
          </p:cNvSpPr>
          <p:nvPr/>
        </p:nvSpPr>
        <p:spPr bwMode="auto">
          <a:xfrm>
            <a:off x="8849400" y="5100008"/>
            <a:ext cx="0" cy="81592"/>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41" name="Line 20">
            <a:extLst>
              <a:ext uri="{FF2B5EF4-FFF2-40B4-BE49-F238E27FC236}">
                <a16:creationId xmlns:a16="http://schemas.microsoft.com/office/drawing/2014/main" id="{F47633EF-2626-D57E-71DD-0C1826C9EF3F}"/>
              </a:ext>
            </a:extLst>
          </p:cNvPr>
          <p:cNvSpPr>
            <a:spLocks noChangeShapeType="1"/>
          </p:cNvSpPr>
          <p:nvPr/>
        </p:nvSpPr>
        <p:spPr bwMode="auto">
          <a:xfrm>
            <a:off x="8349163" y="5100008"/>
            <a:ext cx="0" cy="81592"/>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42" name="Line 20">
            <a:extLst>
              <a:ext uri="{FF2B5EF4-FFF2-40B4-BE49-F238E27FC236}">
                <a16:creationId xmlns:a16="http://schemas.microsoft.com/office/drawing/2014/main" id="{9AABA5B2-064D-F82E-438F-ECA6D203FA65}"/>
              </a:ext>
            </a:extLst>
          </p:cNvPr>
          <p:cNvSpPr>
            <a:spLocks noChangeShapeType="1"/>
          </p:cNvSpPr>
          <p:nvPr/>
        </p:nvSpPr>
        <p:spPr bwMode="auto">
          <a:xfrm>
            <a:off x="9349638" y="5100008"/>
            <a:ext cx="0" cy="81592"/>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43" name="Line 20">
            <a:extLst>
              <a:ext uri="{FF2B5EF4-FFF2-40B4-BE49-F238E27FC236}">
                <a16:creationId xmlns:a16="http://schemas.microsoft.com/office/drawing/2014/main" id="{6E8B902D-FA98-F0B4-26AE-F367939A8E06}"/>
              </a:ext>
            </a:extLst>
          </p:cNvPr>
          <p:cNvSpPr>
            <a:spLocks noChangeShapeType="1"/>
          </p:cNvSpPr>
          <p:nvPr/>
        </p:nvSpPr>
        <p:spPr bwMode="auto">
          <a:xfrm>
            <a:off x="9849876" y="5100008"/>
            <a:ext cx="0" cy="81592"/>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44" name="Line 20">
            <a:extLst>
              <a:ext uri="{FF2B5EF4-FFF2-40B4-BE49-F238E27FC236}">
                <a16:creationId xmlns:a16="http://schemas.microsoft.com/office/drawing/2014/main" id="{9407114D-0491-F956-8A0D-3BA3E2ECAE57}"/>
              </a:ext>
            </a:extLst>
          </p:cNvPr>
          <p:cNvSpPr>
            <a:spLocks noChangeShapeType="1"/>
          </p:cNvSpPr>
          <p:nvPr/>
        </p:nvSpPr>
        <p:spPr bwMode="auto">
          <a:xfrm>
            <a:off x="10350111" y="5100008"/>
            <a:ext cx="0" cy="81592"/>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45" name="Line 20">
            <a:extLst>
              <a:ext uri="{FF2B5EF4-FFF2-40B4-BE49-F238E27FC236}">
                <a16:creationId xmlns:a16="http://schemas.microsoft.com/office/drawing/2014/main" id="{4741D161-EFC3-2EB1-579A-19B499CF4A6E}"/>
              </a:ext>
            </a:extLst>
          </p:cNvPr>
          <p:cNvSpPr>
            <a:spLocks noChangeShapeType="1"/>
          </p:cNvSpPr>
          <p:nvPr/>
        </p:nvSpPr>
        <p:spPr bwMode="auto">
          <a:xfrm>
            <a:off x="10850350" y="5100008"/>
            <a:ext cx="0" cy="81592"/>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46" name="Line 20">
            <a:extLst>
              <a:ext uri="{FF2B5EF4-FFF2-40B4-BE49-F238E27FC236}">
                <a16:creationId xmlns:a16="http://schemas.microsoft.com/office/drawing/2014/main" id="{E2B14EFB-2BF3-C737-8316-572D202DDF63}"/>
              </a:ext>
            </a:extLst>
          </p:cNvPr>
          <p:cNvSpPr>
            <a:spLocks noChangeShapeType="1"/>
          </p:cNvSpPr>
          <p:nvPr/>
        </p:nvSpPr>
        <p:spPr bwMode="auto">
          <a:xfrm>
            <a:off x="11350584" y="5100008"/>
            <a:ext cx="0" cy="81592"/>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32" name="Line 11">
            <a:extLst>
              <a:ext uri="{FF2B5EF4-FFF2-40B4-BE49-F238E27FC236}">
                <a16:creationId xmlns:a16="http://schemas.microsoft.com/office/drawing/2014/main" id="{C484F37A-9B2E-710E-3679-70A3FB9DBCC6}"/>
              </a:ext>
            </a:extLst>
          </p:cNvPr>
          <p:cNvSpPr>
            <a:spLocks noChangeShapeType="1"/>
          </p:cNvSpPr>
          <p:nvPr/>
        </p:nvSpPr>
        <p:spPr bwMode="auto">
          <a:xfrm flipH="1">
            <a:off x="8303140" y="5100009"/>
            <a:ext cx="44762" cy="0"/>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33" name="Line 11">
            <a:extLst>
              <a:ext uri="{FF2B5EF4-FFF2-40B4-BE49-F238E27FC236}">
                <a16:creationId xmlns:a16="http://schemas.microsoft.com/office/drawing/2014/main" id="{E1622924-3898-4147-3985-A0082051D782}"/>
              </a:ext>
            </a:extLst>
          </p:cNvPr>
          <p:cNvSpPr>
            <a:spLocks noChangeShapeType="1"/>
          </p:cNvSpPr>
          <p:nvPr/>
        </p:nvSpPr>
        <p:spPr bwMode="auto">
          <a:xfrm flipH="1">
            <a:off x="8303140" y="2363671"/>
            <a:ext cx="44762" cy="0"/>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34" name="Line 11">
            <a:extLst>
              <a:ext uri="{FF2B5EF4-FFF2-40B4-BE49-F238E27FC236}">
                <a16:creationId xmlns:a16="http://schemas.microsoft.com/office/drawing/2014/main" id="{47972911-360E-E874-D62A-A9186773D8A6}"/>
              </a:ext>
            </a:extLst>
          </p:cNvPr>
          <p:cNvSpPr>
            <a:spLocks noChangeShapeType="1"/>
          </p:cNvSpPr>
          <p:nvPr/>
        </p:nvSpPr>
        <p:spPr bwMode="auto">
          <a:xfrm flipH="1">
            <a:off x="8303140" y="2754577"/>
            <a:ext cx="44762" cy="0"/>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35" name="Line 11">
            <a:extLst>
              <a:ext uri="{FF2B5EF4-FFF2-40B4-BE49-F238E27FC236}">
                <a16:creationId xmlns:a16="http://schemas.microsoft.com/office/drawing/2014/main" id="{7E533680-B92F-8DEA-8595-6338738F161F}"/>
              </a:ext>
            </a:extLst>
          </p:cNvPr>
          <p:cNvSpPr>
            <a:spLocks noChangeShapeType="1"/>
          </p:cNvSpPr>
          <p:nvPr/>
        </p:nvSpPr>
        <p:spPr bwMode="auto">
          <a:xfrm flipH="1">
            <a:off x="8303140" y="3145482"/>
            <a:ext cx="44762" cy="0"/>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36" name="Line 11">
            <a:extLst>
              <a:ext uri="{FF2B5EF4-FFF2-40B4-BE49-F238E27FC236}">
                <a16:creationId xmlns:a16="http://schemas.microsoft.com/office/drawing/2014/main" id="{818058ED-3DC5-4FE7-6683-52DD6C39F1F3}"/>
              </a:ext>
            </a:extLst>
          </p:cNvPr>
          <p:cNvSpPr>
            <a:spLocks noChangeShapeType="1"/>
          </p:cNvSpPr>
          <p:nvPr/>
        </p:nvSpPr>
        <p:spPr bwMode="auto">
          <a:xfrm flipH="1">
            <a:off x="8303140" y="3536388"/>
            <a:ext cx="44762" cy="0"/>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37" name="Line 11">
            <a:extLst>
              <a:ext uri="{FF2B5EF4-FFF2-40B4-BE49-F238E27FC236}">
                <a16:creationId xmlns:a16="http://schemas.microsoft.com/office/drawing/2014/main" id="{357BC3B0-A528-A63A-3A10-D419232B24FD}"/>
              </a:ext>
            </a:extLst>
          </p:cNvPr>
          <p:cNvSpPr>
            <a:spLocks noChangeShapeType="1"/>
          </p:cNvSpPr>
          <p:nvPr/>
        </p:nvSpPr>
        <p:spPr bwMode="auto">
          <a:xfrm flipH="1">
            <a:off x="8303140" y="3927296"/>
            <a:ext cx="44762" cy="0"/>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38" name="Line 11">
            <a:extLst>
              <a:ext uri="{FF2B5EF4-FFF2-40B4-BE49-F238E27FC236}">
                <a16:creationId xmlns:a16="http://schemas.microsoft.com/office/drawing/2014/main" id="{2B0B24E6-A707-3933-1077-4DA6C58C8F7D}"/>
              </a:ext>
            </a:extLst>
          </p:cNvPr>
          <p:cNvSpPr>
            <a:spLocks noChangeShapeType="1"/>
          </p:cNvSpPr>
          <p:nvPr/>
        </p:nvSpPr>
        <p:spPr bwMode="auto">
          <a:xfrm flipH="1">
            <a:off x="8303140" y="4318201"/>
            <a:ext cx="44762" cy="0"/>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39" name="Line 11">
            <a:extLst>
              <a:ext uri="{FF2B5EF4-FFF2-40B4-BE49-F238E27FC236}">
                <a16:creationId xmlns:a16="http://schemas.microsoft.com/office/drawing/2014/main" id="{C6C971E4-FDA3-8EE2-D833-250099805CEA}"/>
              </a:ext>
            </a:extLst>
          </p:cNvPr>
          <p:cNvSpPr>
            <a:spLocks noChangeShapeType="1"/>
          </p:cNvSpPr>
          <p:nvPr/>
        </p:nvSpPr>
        <p:spPr bwMode="auto">
          <a:xfrm flipH="1">
            <a:off x="8303140" y="478941"/>
            <a:ext cx="44762" cy="0"/>
          </a:xfrm>
          <a:prstGeom prst="line">
            <a:avLst/>
          </a:prstGeom>
          <a:noFill/>
          <a:ln w="12700" cap="flat">
            <a:solidFill>
              <a:schemeClr val="tx1"/>
            </a:solidFill>
            <a:prstDash val="solid"/>
            <a:bevel/>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914377"/>
            <a:endParaRPr lang="en-US" dirty="0">
              <a:solidFill>
                <a:srgbClr val="000000"/>
              </a:solidFill>
              <a:latin typeface="+mn-lt"/>
            </a:endParaRPr>
          </a:p>
        </p:txBody>
      </p:sp>
      <p:sp>
        <p:nvSpPr>
          <p:cNvPr id="431" name="TextBox 430">
            <a:extLst>
              <a:ext uri="{FF2B5EF4-FFF2-40B4-BE49-F238E27FC236}">
                <a16:creationId xmlns:a16="http://schemas.microsoft.com/office/drawing/2014/main" id="{87D03865-DCD4-BED7-F7A8-ABAB0CD1D5C4}"/>
              </a:ext>
            </a:extLst>
          </p:cNvPr>
          <p:cNvSpPr txBox="1"/>
          <p:nvPr/>
        </p:nvSpPr>
        <p:spPr>
          <a:xfrm>
            <a:off x="8427232" y="2380924"/>
            <a:ext cx="877417" cy="230832"/>
          </a:xfrm>
          <a:prstGeom prst="rect">
            <a:avLst/>
          </a:prstGeom>
          <a:noFill/>
          <a:ln w="3175">
            <a:solidFill>
              <a:schemeClr val="tx1"/>
            </a:solidFill>
          </a:ln>
        </p:spPr>
        <p:txBody>
          <a:bodyPr wrap="square" rtlCol="0">
            <a:spAutoFit/>
          </a:bodyPr>
          <a:lstStyle/>
          <a:p>
            <a:pPr algn="ctr" defTabSz="914377"/>
            <a:r>
              <a:rPr lang="en-US" sz="900" b="1" dirty="0">
                <a:solidFill>
                  <a:srgbClr val="000000"/>
                </a:solidFill>
                <a:latin typeface="+mn-lt"/>
              </a:rPr>
              <a:t>30% RRR</a:t>
            </a:r>
          </a:p>
        </p:txBody>
      </p:sp>
      <p:sp>
        <p:nvSpPr>
          <p:cNvPr id="49" name="Rectangle 48">
            <a:extLst>
              <a:ext uri="{FF2B5EF4-FFF2-40B4-BE49-F238E27FC236}">
                <a16:creationId xmlns:a16="http://schemas.microsoft.com/office/drawing/2014/main" id="{838C7DBA-35A4-FB6B-8A43-588D5740ECE3}"/>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6" action="ppaction://hlinksldjump"/>
            <a:extLst>
              <a:ext uri="{FF2B5EF4-FFF2-40B4-BE49-F238E27FC236}">
                <a16:creationId xmlns:a16="http://schemas.microsoft.com/office/drawing/2014/main" id="{89A034D2-B088-60F5-DC77-63101985C56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920932830"/>
      </p:ext>
    </p:extLst>
  </p:cSld>
  <p:clrMapOvr>
    <a:masterClrMapping/>
  </p:clrMapOvr>
  <p:transition>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015663"/>
          </a:xfrm>
        </p:spPr>
        <p:txBody>
          <a:bodyPr/>
          <a:lstStyle/>
          <a:p>
            <a:pPr marL="0" marR="0" lvl="0" indent="0" algn="l" defTabSz="379337" rtl="0" eaLnBrk="1" fontAlgn="base" latinLnBrk="0" hangingPunct="1">
              <a:lnSpc>
                <a:spcPct val="100000"/>
              </a:lnSpc>
              <a:spcBef>
                <a:spcPts val="0"/>
              </a:spcBef>
              <a:spcAft>
                <a:spcPts val="1000"/>
              </a:spcAft>
              <a:buClr>
                <a:srgbClr val="0063C3"/>
              </a:buClr>
              <a:buSzPct val="90000"/>
              <a:buFont typeface="Arial" panose="020B0604020202020204" pitchFamily="34" charset="0"/>
              <a:buNone/>
              <a:tabLst/>
              <a:defRPr/>
            </a:pPr>
            <a:r>
              <a:rPr lang="en-US" dirty="0"/>
              <a:t>In Patients With at Least One High-Risk Feature, Evolocumab Reduced the Risk of 5-Point MACE by 17%</a:t>
            </a:r>
          </a:p>
        </p:txBody>
      </p:sp>
      <p:grpSp>
        <p:nvGrpSpPr>
          <p:cNvPr id="3" name="Group 2"/>
          <p:cNvGrpSpPr/>
          <p:nvPr/>
        </p:nvGrpSpPr>
        <p:grpSpPr>
          <a:xfrm>
            <a:off x="719239" y="2245366"/>
            <a:ext cx="10363111" cy="3439878"/>
            <a:chOff x="821214" y="1718084"/>
            <a:chExt cx="10222289" cy="3336736"/>
          </a:xfrm>
        </p:grpSpPr>
        <p:grpSp>
          <p:nvGrpSpPr>
            <p:cNvPr id="171" name="Group 170">
              <a:extLst>
                <a:ext uri="{FF2B5EF4-FFF2-40B4-BE49-F238E27FC236}">
                  <a16:creationId xmlns:a16="http://schemas.microsoft.com/office/drawing/2014/main" id="{44A16879-F990-4943-9FB8-F7C7272AAE68}"/>
                </a:ext>
              </a:extLst>
            </p:cNvPr>
            <p:cNvGrpSpPr/>
            <p:nvPr/>
          </p:nvGrpSpPr>
          <p:grpSpPr>
            <a:xfrm>
              <a:off x="821214" y="1718084"/>
              <a:ext cx="10222289" cy="3336736"/>
              <a:chOff x="501317" y="1381879"/>
              <a:chExt cx="7666716" cy="3336736"/>
            </a:xfrm>
          </p:grpSpPr>
          <p:sp>
            <p:nvSpPr>
              <p:cNvPr id="29" name="Rectangle 36">
                <a:extLst>
                  <a:ext uri="{FF2B5EF4-FFF2-40B4-BE49-F238E27FC236}">
                    <a16:creationId xmlns:a16="http://schemas.microsoft.com/office/drawing/2014/main" id="{8D364BCC-6639-4A26-8054-4C18172A53ED}"/>
                  </a:ext>
                </a:extLst>
              </p:cNvPr>
              <p:cNvSpPr>
                <a:spLocks noChangeArrowheads="1"/>
              </p:cNvSpPr>
              <p:nvPr/>
            </p:nvSpPr>
            <p:spPr bwMode="auto">
              <a:xfrm>
                <a:off x="1175001" y="4084409"/>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0</a:t>
                </a:r>
              </a:p>
            </p:txBody>
          </p:sp>
          <p:sp>
            <p:nvSpPr>
              <p:cNvPr id="30" name="Rectangle 38">
                <a:extLst>
                  <a:ext uri="{FF2B5EF4-FFF2-40B4-BE49-F238E27FC236}">
                    <a16:creationId xmlns:a16="http://schemas.microsoft.com/office/drawing/2014/main" id="{6BC558F5-647C-42C8-B29E-81AA7791B447}"/>
                  </a:ext>
                </a:extLst>
              </p:cNvPr>
              <p:cNvSpPr>
                <a:spLocks noChangeArrowheads="1"/>
              </p:cNvSpPr>
              <p:nvPr/>
            </p:nvSpPr>
            <p:spPr bwMode="auto">
              <a:xfrm>
                <a:off x="1175001" y="3786788"/>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2</a:t>
                </a:r>
              </a:p>
            </p:txBody>
          </p:sp>
          <p:sp>
            <p:nvSpPr>
              <p:cNvPr id="31" name="Rectangle 40">
                <a:extLst>
                  <a:ext uri="{FF2B5EF4-FFF2-40B4-BE49-F238E27FC236}">
                    <a16:creationId xmlns:a16="http://schemas.microsoft.com/office/drawing/2014/main" id="{9DBDDE1D-5C62-4FEE-BA15-28B4791A41EA}"/>
                  </a:ext>
                </a:extLst>
              </p:cNvPr>
              <p:cNvSpPr>
                <a:spLocks noChangeArrowheads="1"/>
              </p:cNvSpPr>
              <p:nvPr/>
            </p:nvSpPr>
            <p:spPr bwMode="auto">
              <a:xfrm>
                <a:off x="1175001" y="3489166"/>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4</a:t>
                </a:r>
              </a:p>
            </p:txBody>
          </p:sp>
          <p:sp>
            <p:nvSpPr>
              <p:cNvPr id="32" name="Rectangle 43">
                <a:extLst>
                  <a:ext uri="{FF2B5EF4-FFF2-40B4-BE49-F238E27FC236}">
                    <a16:creationId xmlns:a16="http://schemas.microsoft.com/office/drawing/2014/main" id="{C4CE899E-C6A6-42D8-8962-3C5B1BD63D1C}"/>
                  </a:ext>
                </a:extLst>
              </p:cNvPr>
              <p:cNvSpPr>
                <a:spLocks noChangeArrowheads="1"/>
              </p:cNvSpPr>
              <p:nvPr/>
            </p:nvSpPr>
            <p:spPr bwMode="auto">
              <a:xfrm>
                <a:off x="1175001" y="3191544"/>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6</a:t>
                </a:r>
              </a:p>
            </p:txBody>
          </p:sp>
          <p:sp>
            <p:nvSpPr>
              <p:cNvPr id="33" name="Rectangle 46">
                <a:extLst>
                  <a:ext uri="{FF2B5EF4-FFF2-40B4-BE49-F238E27FC236}">
                    <a16:creationId xmlns:a16="http://schemas.microsoft.com/office/drawing/2014/main" id="{380162F2-8CA3-43E2-B5CF-E2DF5B6F5753}"/>
                  </a:ext>
                </a:extLst>
              </p:cNvPr>
              <p:cNvSpPr>
                <a:spLocks noChangeArrowheads="1"/>
              </p:cNvSpPr>
              <p:nvPr/>
            </p:nvSpPr>
            <p:spPr bwMode="auto">
              <a:xfrm>
                <a:off x="1175001" y="2893922"/>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8</a:t>
                </a:r>
              </a:p>
            </p:txBody>
          </p:sp>
          <p:sp>
            <p:nvSpPr>
              <p:cNvPr id="34" name="Rectangle 49">
                <a:extLst>
                  <a:ext uri="{FF2B5EF4-FFF2-40B4-BE49-F238E27FC236}">
                    <a16:creationId xmlns:a16="http://schemas.microsoft.com/office/drawing/2014/main" id="{3F4D9B12-05C9-48A2-838A-60B96FF3EC8C}"/>
                  </a:ext>
                </a:extLst>
              </p:cNvPr>
              <p:cNvSpPr>
                <a:spLocks noChangeArrowheads="1"/>
              </p:cNvSpPr>
              <p:nvPr/>
            </p:nvSpPr>
            <p:spPr bwMode="auto">
              <a:xfrm>
                <a:off x="1100462" y="2596300"/>
                <a:ext cx="14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10</a:t>
                </a:r>
              </a:p>
            </p:txBody>
          </p:sp>
          <p:sp>
            <p:nvSpPr>
              <p:cNvPr id="35" name="Rectangle 52">
                <a:extLst>
                  <a:ext uri="{FF2B5EF4-FFF2-40B4-BE49-F238E27FC236}">
                    <a16:creationId xmlns:a16="http://schemas.microsoft.com/office/drawing/2014/main" id="{CD596EF2-3568-4A66-9030-4B300CF9B352}"/>
                  </a:ext>
                </a:extLst>
              </p:cNvPr>
              <p:cNvSpPr>
                <a:spLocks noChangeArrowheads="1"/>
              </p:cNvSpPr>
              <p:nvPr/>
            </p:nvSpPr>
            <p:spPr bwMode="auto">
              <a:xfrm>
                <a:off x="1100462" y="1405811"/>
                <a:ext cx="14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18</a:t>
                </a:r>
              </a:p>
            </p:txBody>
          </p:sp>
          <p:sp>
            <p:nvSpPr>
              <p:cNvPr id="62" name="Line 303">
                <a:extLst>
                  <a:ext uri="{FF2B5EF4-FFF2-40B4-BE49-F238E27FC236}">
                    <a16:creationId xmlns:a16="http://schemas.microsoft.com/office/drawing/2014/main" id="{50DD7D0C-11EC-464C-89C7-69E49873E046}"/>
                  </a:ext>
                </a:extLst>
              </p:cNvPr>
              <p:cNvSpPr>
                <a:spLocks noChangeShapeType="1"/>
              </p:cNvSpPr>
              <p:nvPr/>
            </p:nvSpPr>
            <p:spPr bwMode="auto">
              <a:xfrm flipV="1">
                <a:off x="1377210" y="1507439"/>
                <a:ext cx="0" cy="2682508"/>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63" name="Line 304">
                <a:extLst>
                  <a:ext uri="{FF2B5EF4-FFF2-40B4-BE49-F238E27FC236}">
                    <a16:creationId xmlns:a16="http://schemas.microsoft.com/office/drawing/2014/main" id="{7D4A89F8-79F4-4FC7-8B04-F5B2FEB7D495}"/>
                  </a:ext>
                </a:extLst>
              </p:cNvPr>
              <p:cNvSpPr>
                <a:spLocks noChangeShapeType="1"/>
              </p:cNvSpPr>
              <p:nvPr/>
            </p:nvSpPr>
            <p:spPr bwMode="auto">
              <a:xfrm>
                <a:off x="1304060" y="1507439"/>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64" name="Line 305">
                <a:extLst>
                  <a:ext uri="{FF2B5EF4-FFF2-40B4-BE49-F238E27FC236}">
                    <a16:creationId xmlns:a16="http://schemas.microsoft.com/office/drawing/2014/main" id="{C251CE36-6445-4FD9-9E8C-6F117241DAC9}"/>
                  </a:ext>
                </a:extLst>
              </p:cNvPr>
              <p:cNvSpPr>
                <a:spLocks noChangeShapeType="1"/>
              </p:cNvSpPr>
              <p:nvPr/>
            </p:nvSpPr>
            <p:spPr bwMode="auto">
              <a:xfrm>
                <a:off x="1304060" y="2699665"/>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65" name="Line 306">
                <a:extLst>
                  <a:ext uri="{FF2B5EF4-FFF2-40B4-BE49-F238E27FC236}">
                    <a16:creationId xmlns:a16="http://schemas.microsoft.com/office/drawing/2014/main" id="{E76E23DA-2C29-4B90-A3C9-173DD92F3588}"/>
                  </a:ext>
                </a:extLst>
              </p:cNvPr>
              <p:cNvSpPr>
                <a:spLocks noChangeShapeType="1"/>
              </p:cNvSpPr>
              <p:nvPr/>
            </p:nvSpPr>
            <p:spPr bwMode="auto">
              <a:xfrm>
                <a:off x="1304060" y="2997722"/>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66" name="Line 307">
                <a:extLst>
                  <a:ext uri="{FF2B5EF4-FFF2-40B4-BE49-F238E27FC236}">
                    <a16:creationId xmlns:a16="http://schemas.microsoft.com/office/drawing/2014/main" id="{726CE51F-ADDD-4CD0-B671-286C600E5349}"/>
                  </a:ext>
                </a:extLst>
              </p:cNvPr>
              <p:cNvSpPr>
                <a:spLocks noChangeShapeType="1"/>
              </p:cNvSpPr>
              <p:nvPr/>
            </p:nvSpPr>
            <p:spPr bwMode="auto">
              <a:xfrm>
                <a:off x="1304060" y="3295778"/>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67" name="Line 308">
                <a:extLst>
                  <a:ext uri="{FF2B5EF4-FFF2-40B4-BE49-F238E27FC236}">
                    <a16:creationId xmlns:a16="http://schemas.microsoft.com/office/drawing/2014/main" id="{727993A7-4D68-4315-B35F-5F099ACF5C2F}"/>
                  </a:ext>
                </a:extLst>
              </p:cNvPr>
              <p:cNvSpPr>
                <a:spLocks noChangeShapeType="1"/>
              </p:cNvSpPr>
              <p:nvPr/>
            </p:nvSpPr>
            <p:spPr bwMode="auto">
              <a:xfrm>
                <a:off x="1304060" y="3593835"/>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68" name="Line 309">
                <a:extLst>
                  <a:ext uri="{FF2B5EF4-FFF2-40B4-BE49-F238E27FC236}">
                    <a16:creationId xmlns:a16="http://schemas.microsoft.com/office/drawing/2014/main" id="{EBDCB01F-0B89-4A86-A08D-0350250214DC}"/>
                  </a:ext>
                </a:extLst>
              </p:cNvPr>
              <p:cNvSpPr>
                <a:spLocks noChangeShapeType="1"/>
              </p:cNvSpPr>
              <p:nvPr/>
            </p:nvSpPr>
            <p:spPr bwMode="auto">
              <a:xfrm>
                <a:off x="1304060" y="3891891"/>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69" name="Line 310">
                <a:extLst>
                  <a:ext uri="{FF2B5EF4-FFF2-40B4-BE49-F238E27FC236}">
                    <a16:creationId xmlns:a16="http://schemas.microsoft.com/office/drawing/2014/main" id="{8A759A2D-F943-40D1-9B26-0B29A64B00F5}"/>
                  </a:ext>
                </a:extLst>
              </p:cNvPr>
              <p:cNvSpPr>
                <a:spLocks noChangeShapeType="1"/>
              </p:cNvSpPr>
              <p:nvPr/>
            </p:nvSpPr>
            <p:spPr bwMode="auto">
              <a:xfrm>
                <a:off x="1304060" y="4189947"/>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grpSp>
            <p:nvGrpSpPr>
              <p:cNvPr id="37" name="Group 36">
                <a:extLst>
                  <a:ext uri="{FF2B5EF4-FFF2-40B4-BE49-F238E27FC236}">
                    <a16:creationId xmlns:a16="http://schemas.microsoft.com/office/drawing/2014/main" id="{5ADD25E0-A523-4897-81BE-F2F337DE79D9}"/>
                  </a:ext>
                </a:extLst>
              </p:cNvPr>
              <p:cNvGrpSpPr/>
              <p:nvPr/>
            </p:nvGrpSpPr>
            <p:grpSpPr>
              <a:xfrm>
                <a:off x="1376598" y="4189947"/>
                <a:ext cx="6320758" cy="54962"/>
                <a:chOff x="1016001" y="5380039"/>
                <a:chExt cx="2922588" cy="31750"/>
              </a:xfrm>
            </p:grpSpPr>
            <p:sp>
              <p:nvSpPr>
                <p:cNvPr id="54" name="Line 311">
                  <a:extLst>
                    <a:ext uri="{FF2B5EF4-FFF2-40B4-BE49-F238E27FC236}">
                      <a16:creationId xmlns:a16="http://schemas.microsoft.com/office/drawing/2014/main" id="{733F62FB-FD51-4772-8853-3D32BA0D7C7D}"/>
                    </a:ext>
                  </a:extLst>
                </p:cNvPr>
                <p:cNvSpPr>
                  <a:spLocks noChangeShapeType="1"/>
                </p:cNvSpPr>
                <p:nvPr/>
              </p:nvSpPr>
              <p:spPr bwMode="auto">
                <a:xfrm>
                  <a:off x="1016001" y="5380039"/>
                  <a:ext cx="2922588"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55" name="Line 312">
                  <a:extLst>
                    <a:ext uri="{FF2B5EF4-FFF2-40B4-BE49-F238E27FC236}">
                      <a16:creationId xmlns:a16="http://schemas.microsoft.com/office/drawing/2014/main" id="{A1FA4068-1598-43C7-A0AE-0D23F1EB2182}"/>
                    </a:ext>
                  </a:extLst>
                </p:cNvPr>
                <p:cNvSpPr>
                  <a:spLocks noChangeShapeType="1"/>
                </p:cNvSpPr>
                <p:nvPr/>
              </p:nvSpPr>
              <p:spPr bwMode="auto">
                <a:xfrm>
                  <a:off x="3935414"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56" name="Line 313">
                  <a:extLst>
                    <a:ext uri="{FF2B5EF4-FFF2-40B4-BE49-F238E27FC236}">
                      <a16:creationId xmlns:a16="http://schemas.microsoft.com/office/drawing/2014/main" id="{4E037ED9-8CBC-45C5-B0B4-85F80C969802}"/>
                    </a:ext>
                  </a:extLst>
                </p:cNvPr>
                <p:cNvSpPr>
                  <a:spLocks noChangeShapeType="1"/>
                </p:cNvSpPr>
                <p:nvPr/>
              </p:nvSpPr>
              <p:spPr bwMode="auto">
                <a:xfrm>
                  <a:off x="3448051"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57" name="Line 314">
                  <a:extLst>
                    <a:ext uri="{FF2B5EF4-FFF2-40B4-BE49-F238E27FC236}">
                      <a16:creationId xmlns:a16="http://schemas.microsoft.com/office/drawing/2014/main" id="{A8ED4D0C-9ADA-441C-9E18-B2406C6CCEB7}"/>
                    </a:ext>
                  </a:extLst>
                </p:cNvPr>
                <p:cNvSpPr>
                  <a:spLocks noChangeShapeType="1"/>
                </p:cNvSpPr>
                <p:nvPr/>
              </p:nvSpPr>
              <p:spPr bwMode="auto">
                <a:xfrm>
                  <a:off x="2960689"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58" name="Line 315">
                  <a:extLst>
                    <a:ext uri="{FF2B5EF4-FFF2-40B4-BE49-F238E27FC236}">
                      <a16:creationId xmlns:a16="http://schemas.microsoft.com/office/drawing/2014/main" id="{A8AE2D7A-90FB-451B-80EE-3C86A2861676}"/>
                    </a:ext>
                  </a:extLst>
                </p:cNvPr>
                <p:cNvSpPr>
                  <a:spLocks noChangeShapeType="1"/>
                </p:cNvSpPr>
                <p:nvPr/>
              </p:nvSpPr>
              <p:spPr bwMode="auto">
                <a:xfrm>
                  <a:off x="2476501"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59" name="Line 316">
                  <a:extLst>
                    <a:ext uri="{FF2B5EF4-FFF2-40B4-BE49-F238E27FC236}">
                      <a16:creationId xmlns:a16="http://schemas.microsoft.com/office/drawing/2014/main" id="{F0383B56-97D8-455A-96C3-D0C68D67A8B7}"/>
                    </a:ext>
                  </a:extLst>
                </p:cNvPr>
                <p:cNvSpPr>
                  <a:spLocks noChangeShapeType="1"/>
                </p:cNvSpPr>
                <p:nvPr/>
              </p:nvSpPr>
              <p:spPr bwMode="auto">
                <a:xfrm>
                  <a:off x="1989139"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60" name="Line 317">
                  <a:extLst>
                    <a:ext uri="{FF2B5EF4-FFF2-40B4-BE49-F238E27FC236}">
                      <a16:creationId xmlns:a16="http://schemas.microsoft.com/office/drawing/2014/main" id="{F3B85788-4539-4E4C-9DF0-201232E46CD7}"/>
                    </a:ext>
                  </a:extLst>
                </p:cNvPr>
                <p:cNvSpPr>
                  <a:spLocks noChangeShapeType="1"/>
                </p:cNvSpPr>
                <p:nvPr/>
              </p:nvSpPr>
              <p:spPr bwMode="auto">
                <a:xfrm>
                  <a:off x="1501776"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61" name="Line 318">
                  <a:extLst>
                    <a:ext uri="{FF2B5EF4-FFF2-40B4-BE49-F238E27FC236}">
                      <a16:creationId xmlns:a16="http://schemas.microsoft.com/office/drawing/2014/main" id="{85B99BC4-39F2-4065-8082-D753B42D939E}"/>
                    </a:ext>
                  </a:extLst>
                </p:cNvPr>
                <p:cNvSpPr>
                  <a:spLocks noChangeShapeType="1"/>
                </p:cNvSpPr>
                <p:nvPr/>
              </p:nvSpPr>
              <p:spPr bwMode="auto">
                <a:xfrm>
                  <a:off x="1016001"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grpSp>
          <p:sp>
            <p:nvSpPr>
              <p:cNvPr id="39" name="Rectangle 416">
                <a:extLst>
                  <a:ext uri="{FF2B5EF4-FFF2-40B4-BE49-F238E27FC236}">
                    <a16:creationId xmlns:a16="http://schemas.microsoft.com/office/drawing/2014/main" id="{4D616E62-F12D-4A59-BC14-1CEF51BE5933}"/>
                  </a:ext>
                </a:extLst>
              </p:cNvPr>
              <p:cNvSpPr>
                <a:spLocks noChangeArrowheads="1"/>
              </p:cNvSpPr>
              <p:nvPr/>
            </p:nvSpPr>
            <p:spPr bwMode="auto">
              <a:xfrm>
                <a:off x="7780455" y="1940614"/>
                <a:ext cx="360518" cy="20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FF6720"/>
                    </a:solidFill>
                    <a:latin typeface="Century Gothic" panose="020B0502020202020204" pitchFamily="34" charset="0"/>
                  </a:rPr>
                  <a:t>14.4%</a:t>
                </a:r>
              </a:p>
            </p:txBody>
          </p:sp>
          <p:sp>
            <p:nvSpPr>
              <p:cNvPr id="40" name="Rectangle 419">
                <a:extLst>
                  <a:ext uri="{FF2B5EF4-FFF2-40B4-BE49-F238E27FC236}">
                    <a16:creationId xmlns:a16="http://schemas.microsoft.com/office/drawing/2014/main" id="{CD3D5B13-72D0-4C4F-B96C-A5C43B66EC08}"/>
                  </a:ext>
                </a:extLst>
              </p:cNvPr>
              <p:cNvSpPr>
                <a:spLocks noChangeArrowheads="1"/>
              </p:cNvSpPr>
              <p:nvPr/>
            </p:nvSpPr>
            <p:spPr bwMode="auto">
              <a:xfrm>
                <a:off x="7796922" y="1512711"/>
                <a:ext cx="360518" cy="20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113E6B"/>
                    </a:solidFill>
                    <a:latin typeface="Century Gothic" panose="020B0502020202020204" pitchFamily="34" charset="0"/>
                  </a:rPr>
                  <a:t>17.3%</a:t>
                </a:r>
              </a:p>
            </p:txBody>
          </p:sp>
          <p:sp>
            <p:nvSpPr>
              <p:cNvPr id="44" name="Rectangle 36">
                <a:extLst>
                  <a:ext uri="{FF2B5EF4-FFF2-40B4-BE49-F238E27FC236}">
                    <a16:creationId xmlns:a16="http://schemas.microsoft.com/office/drawing/2014/main" id="{2A202C15-E28E-4C5E-96AA-A89FC538DFBB}"/>
                  </a:ext>
                </a:extLst>
              </p:cNvPr>
              <p:cNvSpPr>
                <a:spLocks noChangeArrowheads="1"/>
              </p:cNvSpPr>
              <p:nvPr/>
            </p:nvSpPr>
            <p:spPr bwMode="auto">
              <a:xfrm>
                <a:off x="1340157" y="4249600"/>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0</a:t>
                </a:r>
              </a:p>
            </p:txBody>
          </p:sp>
          <p:sp>
            <p:nvSpPr>
              <p:cNvPr id="45" name="Rectangle 36">
                <a:extLst>
                  <a:ext uri="{FF2B5EF4-FFF2-40B4-BE49-F238E27FC236}">
                    <a16:creationId xmlns:a16="http://schemas.microsoft.com/office/drawing/2014/main" id="{636F9E71-7FEF-4496-9709-7432631251E0}"/>
                  </a:ext>
                </a:extLst>
              </p:cNvPr>
              <p:cNvSpPr>
                <a:spLocks noChangeArrowheads="1"/>
              </p:cNvSpPr>
              <p:nvPr/>
            </p:nvSpPr>
            <p:spPr bwMode="auto">
              <a:xfrm>
                <a:off x="2392009" y="4249600"/>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6</a:t>
                </a:r>
              </a:p>
            </p:txBody>
          </p:sp>
          <p:sp>
            <p:nvSpPr>
              <p:cNvPr id="46" name="Rectangle 36">
                <a:extLst>
                  <a:ext uri="{FF2B5EF4-FFF2-40B4-BE49-F238E27FC236}">
                    <a16:creationId xmlns:a16="http://schemas.microsoft.com/office/drawing/2014/main" id="{A0B6B771-A322-41C0-A586-3EFBCDAAC6C7}"/>
                  </a:ext>
                </a:extLst>
              </p:cNvPr>
              <p:cNvSpPr>
                <a:spLocks noChangeArrowheads="1"/>
              </p:cNvSpPr>
              <p:nvPr/>
            </p:nvSpPr>
            <p:spPr bwMode="auto">
              <a:xfrm>
                <a:off x="3406592" y="4249600"/>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12</a:t>
                </a:r>
              </a:p>
            </p:txBody>
          </p:sp>
          <p:sp>
            <p:nvSpPr>
              <p:cNvPr id="47" name="Rectangle 36">
                <a:extLst>
                  <a:ext uri="{FF2B5EF4-FFF2-40B4-BE49-F238E27FC236}">
                    <a16:creationId xmlns:a16="http://schemas.microsoft.com/office/drawing/2014/main" id="{CA1F0741-CF20-48C7-8B95-BA23B7096D8A}"/>
                  </a:ext>
                </a:extLst>
              </p:cNvPr>
              <p:cNvSpPr>
                <a:spLocks noChangeArrowheads="1"/>
              </p:cNvSpPr>
              <p:nvPr/>
            </p:nvSpPr>
            <p:spPr bwMode="auto">
              <a:xfrm>
                <a:off x="4458447" y="4249600"/>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18</a:t>
                </a:r>
              </a:p>
            </p:txBody>
          </p:sp>
          <p:sp>
            <p:nvSpPr>
              <p:cNvPr id="48" name="Rectangle 36">
                <a:extLst>
                  <a:ext uri="{FF2B5EF4-FFF2-40B4-BE49-F238E27FC236}">
                    <a16:creationId xmlns:a16="http://schemas.microsoft.com/office/drawing/2014/main" id="{94AE4F45-8E85-4DBE-816C-1364018C7D03}"/>
                  </a:ext>
                </a:extLst>
              </p:cNvPr>
              <p:cNvSpPr>
                <a:spLocks noChangeArrowheads="1"/>
              </p:cNvSpPr>
              <p:nvPr/>
            </p:nvSpPr>
            <p:spPr bwMode="auto">
              <a:xfrm>
                <a:off x="5510299" y="4249600"/>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24</a:t>
                </a:r>
              </a:p>
            </p:txBody>
          </p:sp>
          <p:sp>
            <p:nvSpPr>
              <p:cNvPr id="49" name="Rectangle 36">
                <a:extLst>
                  <a:ext uri="{FF2B5EF4-FFF2-40B4-BE49-F238E27FC236}">
                    <a16:creationId xmlns:a16="http://schemas.microsoft.com/office/drawing/2014/main" id="{69DDF60C-332D-4A90-84D9-D8424C005A60}"/>
                  </a:ext>
                </a:extLst>
              </p:cNvPr>
              <p:cNvSpPr>
                <a:spLocks noChangeArrowheads="1"/>
              </p:cNvSpPr>
              <p:nvPr/>
            </p:nvSpPr>
            <p:spPr bwMode="auto">
              <a:xfrm>
                <a:off x="6562150" y="4249600"/>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30</a:t>
                </a:r>
              </a:p>
            </p:txBody>
          </p:sp>
          <p:sp>
            <p:nvSpPr>
              <p:cNvPr id="50" name="Rectangle 36">
                <a:extLst>
                  <a:ext uri="{FF2B5EF4-FFF2-40B4-BE49-F238E27FC236}">
                    <a16:creationId xmlns:a16="http://schemas.microsoft.com/office/drawing/2014/main" id="{1B18DF94-CAD0-4FC1-8D73-4EAB507A23DA}"/>
                  </a:ext>
                </a:extLst>
              </p:cNvPr>
              <p:cNvSpPr>
                <a:spLocks noChangeArrowheads="1"/>
              </p:cNvSpPr>
              <p:nvPr/>
            </p:nvSpPr>
            <p:spPr bwMode="auto">
              <a:xfrm>
                <a:off x="7614001" y="4249600"/>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36</a:t>
                </a:r>
              </a:p>
            </p:txBody>
          </p:sp>
          <p:sp>
            <p:nvSpPr>
              <p:cNvPr id="51" name="Rectangle 36">
                <a:extLst>
                  <a:ext uri="{FF2B5EF4-FFF2-40B4-BE49-F238E27FC236}">
                    <a16:creationId xmlns:a16="http://schemas.microsoft.com/office/drawing/2014/main" id="{EBB051DC-30A9-40F0-9C53-8CCF0280E028}"/>
                  </a:ext>
                </a:extLst>
              </p:cNvPr>
              <p:cNvSpPr>
                <a:spLocks noChangeArrowheads="1"/>
              </p:cNvSpPr>
              <p:nvPr/>
            </p:nvSpPr>
            <p:spPr bwMode="auto">
              <a:xfrm>
                <a:off x="3624807" y="4503171"/>
                <a:ext cx="182122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rgbClr val="000000"/>
                    </a:solidFill>
                    <a:latin typeface="Century Gothic" panose="020B0502020202020204" pitchFamily="34" charset="0"/>
                  </a:rPr>
                  <a:t>Months After Randomization</a:t>
                </a:r>
                <a:endParaRPr lang="en-US" altLang="en-US" sz="3600" b="1" dirty="0">
                  <a:solidFill>
                    <a:srgbClr val="000000"/>
                  </a:solidFill>
                  <a:latin typeface="Century Gothic" panose="020B0502020202020204" pitchFamily="34" charset="0"/>
                </a:endParaRPr>
              </a:p>
            </p:txBody>
          </p:sp>
          <p:sp>
            <p:nvSpPr>
              <p:cNvPr id="52" name="Rectangle 339">
                <a:extLst>
                  <a:ext uri="{FF2B5EF4-FFF2-40B4-BE49-F238E27FC236}">
                    <a16:creationId xmlns:a16="http://schemas.microsoft.com/office/drawing/2014/main" id="{C70B2418-44C8-464D-AD91-F2C21727D044}"/>
                  </a:ext>
                </a:extLst>
              </p:cNvPr>
              <p:cNvSpPr>
                <a:spLocks noChangeArrowheads="1"/>
              </p:cNvSpPr>
              <p:nvPr/>
            </p:nvSpPr>
            <p:spPr bwMode="auto">
              <a:xfrm>
                <a:off x="2236263" y="1996001"/>
                <a:ext cx="1770571" cy="895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u="sng" dirty="0">
                    <a:solidFill>
                      <a:srgbClr val="000000"/>
                    </a:solidFill>
                    <a:latin typeface="Century Gothic" panose="020B0502020202020204" pitchFamily="34" charset="0"/>
                  </a:rPr>
                  <a:t>Any high-risk feature (solid line):</a:t>
                </a:r>
              </a:p>
              <a:p>
                <a:pPr algn="ctr"/>
                <a:r>
                  <a:rPr lang="en-US" altLang="en-US" sz="1200" b="1" dirty="0">
                    <a:solidFill>
                      <a:srgbClr val="000000"/>
                    </a:solidFill>
                    <a:latin typeface="Century Gothic" panose="020B0502020202020204" pitchFamily="34" charset="0"/>
                  </a:rPr>
                  <a:t>17% RRR</a:t>
                </a:r>
              </a:p>
              <a:p>
                <a:pPr algn="ctr"/>
                <a:r>
                  <a:rPr lang="en-US" altLang="en-US" sz="1200" b="1" dirty="0">
                    <a:solidFill>
                      <a:srgbClr val="000000"/>
                    </a:solidFill>
                    <a:latin typeface="Century Gothic" panose="020B0502020202020204" pitchFamily="34" charset="0"/>
                  </a:rPr>
                  <a:t>HR 0.83 (95% CI: 0.76-0.91)</a:t>
                </a:r>
              </a:p>
              <a:p>
                <a:pPr algn="ctr"/>
                <a:r>
                  <a:rPr lang="en-US" altLang="en-US" sz="1200" b="1" i="1" dirty="0">
                    <a:solidFill>
                      <a:srgbClr val="000000"/>
                    </a:solidFill>
                    <a:latin typeface="Century Gothic" panose="020B0502020202020204" pitchFamily="34" charset="0"/>
                  </a:rPr>
                  <a:t>P</a:t>
                </a:r>
                <a:r>
                  <a:rPr lang="en-US" altLang="en-US" sz="1200" b="1" dirty="0">
                    <a:solidFill>
                      <a:srgbClr val="000000"/>
                    </a:solidFill>
                    <a:latin typeface="Century Gothic" panose="020B0502020202020204" pitchFamily="34" charset="0"/>
                  </a:rPr>
                  <a:t> &lt; 0.001</a:t>
                </a:r>
              </a:p>
              <a:p>
                <a:pPr algn="ctr"/>
                <a:r>
                  <a:rPr lang="en-US" altLang="en-US" sz="1200" b="1" dirty="0">
                    <a:solidFill>
                      <a:srgbClr val="000000"/>
                    </a:solidFill>
                    <a:latin typeface="Century Gothic" panose="020B0502020202020204" pitchFamily="34" charset="0"/>
                  </a:rPr>
                  <a:t>ARR = 3.0%</a:t>
                </a:r>
                <a:endParaRPr lang="en-US" altLang="en-US" sz="1200" dirty="0">
                  <a:solidFill>
                    <a:srgbClr val="000000"/>
                  </a:solidFill>
                  <a:latin typeface="Century Gothic" panose="020B0502020202020204" pitchFamily="34" charset="0"/>
                </a:endParaRPr>
              </a:p>
            </p:txBody>
          </p:sp>
          <p:sp>
            <p:nvSpPr>
              <p:cNvPr id="53" name="Rectangle 36">
                <a:extLst>
                  <a:ext uri="{FF2B5EF4-FFF2-40B4-BE49-F238E27FC236}">
                    <a16:creationId xmlns:a16="http://schemas.microsoft.com/office/drawing/2014/main" id="{E4AC6A04-C718-4082-9C1D-B86CC99FAB10}"/>
                  </a:ext>
                </a:extLst>
              </p:cNvPr>
              <p:cNvSpPr>
                <a:spLocks noChangeArrowheads="1"/>
              </p:cNvSpPr>
              <p:nvPr/>
            </p:nvSpPr>
            <p:spPr bwMode="auto">
              <a:xfrm rot="16200000">
                <a:off x="-738349" y="2621545"/>
                <a:ext cx="2957494" cy="478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sz="1400" b="1" dirty="0">
                    <a:solidFill>
                      <a:srgbClr val="000000"/>
                    </a:solidFill>
                    <a:latin typeface="+mj-lt"/>
                  </a:rPr>
                  <a:t>Composite of CV Death, MI, Stroke,</a:t>
                </a:r>
              </a:p>
              <a:p>
                <a:pPr algn="ctr"/>
                <a:r>
                  <a:rPr lang="en-US" sz="1400" b="1" dirty="0">
                    <a:solidFill>
                      <a:srgbClr val="000000"/>
                    </a:solidFill>
                    <a:latin typeface="+mj-lt"/>
                  </a:rPr>
                  <a:t> Hospital Admission for UA, </a:t>
                </a:r>
              </a:p>
              <a:p>
                <a:pPr algn="ctr"/>
                <a:r>
                  <a:rPr lang="en-US" sz="1400" b="1" dirty="0">
                    <a:solidFill>
                      <a:srgbClr val="000000"/>
                    </a:solidFill>
                    <a:latin typeface="+mj-lt"/>
                  </a:rPr>
                  <a:t>or Coronary Revascularization</a:t>
                </a:r>
              </a:p>
            </p:txBody>
          </p:sp>
          <p:sp>
            <p:nvSpPr>
              <p:cNvPr id="71" name="Rectangle 49">
                <a:extLst>
                  <a:ext uri="{FF2B5EF4-FFF2-40B4-BE49-F238E27FC236}">
                    <a16:creationId xmlns:a16="http://schemas.microsoft.com/office/drawing/2014/main" id="{069E4DE7-E479-4587-9ADB-CBFFCBC98EFF}"/>
                  </a:ext>
                </a:extLst>
              </p:cNvPr>
              <p:cNvSpPr>
                <a:spLocks noChangeArrowheads="1"/>
              </p:cNvSpPr>
              <p:nvPr/>
            </p:nvSpPr>
            <p:spPr bwMode="auto">
              <a:xfrm>
                <a:off x="1100460" y="2298677"/>
                <a:ext cx="14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12</a:t>
                </a:r>
              </a:p>
            </p:txBody>
          </p:sp>
          <p:sp>
            <p:nvSpPr>
              <p:cNvPr id="72" name="Line 305">
                <a:extLst>
                  <a:ext uri="{FF2B5EF4-FFF2-40B4-BE49-F238E27FC236}">
                    <a16:creationId xmlns:a16="http://schemas.microsoft.com/office/drawing/2014/main" id="{F8D5FD04-87CC-4BF6-8015-F94BFFC2F8CF}"/>
                  </a:ext>
                </a:extLst>
              </p:cNvPr>
              <p:cNvSpPr>
                <a:spLocks noChangeShapeType="1"/>
              </p:cNvSpPr>
              <p:nvPr/>
            </p:nvSpPr>
            <p:spPr bwMode="auto">
              <a:xfrm>
                <a:off x="1304060" y="2401609"/>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73" name="Rectangle 49">
                <a:extLst>
                  <a:ext uri="{FF2B5EF4-FFF2-40B4-BE49-F238E27FC236}">
                    <a16:creationId xmlns:a16="http://schemas.microsoft.com/office/drawing/2014/main" id="{65286D0E-52EC-4637-B856-786EF25A769E}"/>
                  </a:ext>
                </a:extLst>
              </p:cNvPr>
              <p:cNvSpPr>
                <a:spLocks noChangeArrowheads="1"/>
              </p:cNvSpPr>
              <p:nvPr/>
            </p:nvSpPr>
            <p:spPr bwMode="auto">
              <a:xfrm>
                <a:off x="1100460" y="2001055"/>
                <a:ext cx="14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14</a:t>
                </a:r>
              </a:p>
            </p:txBody>
          </p:sp>
          <p:sp>
            <p:nvSpPr>
              <p:cNvPr id="74" name="Line 305">
                <a:extLst>
                  <a:ext uri="{FF2B5EF4-FFF2-40B4-BE49-F238E27FC236}">
                    <a16:creationId xmlns:a16="http://schemas.microsoft.com/office/drawing/2014/main" id="{58DB92C7-C3D8-48DA-862D-1E63D9385D4B}"/>
                  </a:ext>
                </a:extLst>
              </p:cNvPr>
              <p:cNvSpPr>
                <a:spLocks noChangeShapeType="1"/>
              </p:cNvSpPr>
              <p:nvPr/>
            </p:nvSpPr>
            <p:spPr bwMode="auto">
              <a:xfrm>
                <a:off x="1304060" y="2103552"/>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75" name="Rectangle 49">
                <a:extLst>
                  <a:ext uri="{FF2B5EF4-FFF2-40B4-BE49-F238E27FC236}">
                    <a16:creationId xmlns:a16="http://schemas.microsoft.com/office/drawing/2014/main" id="{5060E40B-CCDD-4F6A-8E34-528A419E4068}"/>
                  </a:ext>
                </a:extLst>
              </p:cNvPr>
              <p:cNvSpPr>
                <a:spLocks noChangeArrowheads="1"/>
              </p:cNvSpPr>
              <p:nvPr/>
            </p:nvSpPr>
            <p:spPr bwMode="auto">
              <a:xfrm>
                <a:off x="1100460" y="1703433"/>
                <a:ext cx="14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16</a:t>
                </a:r>
              </a:p>
            </p:txBody>
          </p:sp>
          <p:sp>
            <p:nvSpPr>
              <p:cNvPr id="76" name="Line 305">
                <a:extLst>
                  <a:ext uri="{FF2B5EF4-FFF2-40B4-BE49-F238E27FC236}">
                    <a16:creationId xmlns:a16="http://schemas.microsoft.com/office/drawing/2014/main" id="{5071CE7F-DBE6-44C2-A5E5-99210AACF035}"/>
                  </a:ext>
                </a:extLst>
              </p:cNvPr>
              <p:cNvSpPr>
                <a:spLocks noChangeShapeType="1"/>
              </p:cNvSpPr>
              <p:nvPr/>
            </p:nvSpPr>
            <p:spPr bwMode="auto">
              <a:xfrm>
                <a:off x="1304060" y="1805496"/>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77" name="Rectangle 416">
                <a:extLst>
                  <a:ext uri="{FF2B5EF4-FFF2-40B4-BE49-F238E27FC236}">
                    <a16:creationId xmlns:a16="http://schemas.microsoft.com/office/drawing/2014/main" id="{D7D743FD-FDF3-46A5-9D95-B3C93FCB5E84}"/>
                  </a:ext>
                </a:extLst>
              </p:cNvPr>
              <p:cNvSpPr>
                <a:spLocks noChangeArrowheads="1"/>
              </p:cNvSpPr>
              <p:nvPr/>
            </p:nvSpPr>
            <p:spPr bwMode="auto">
              <a:xfrm>
                <a:off x="7780455" y="2309263"/>
                <a:ext cx="3711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FF6720"/>
                    </a:solidFill>
                    <a:latin typeface="Century Gothic" panose="020B0502020202020204" pitchFamily="34" charset="0"/>
                  </a:rPr>
                  <a:t>11.7%</a:t>
                </a:r>
              </a:p>
            </p:txBody>
          </p:sp>
          <p:sp>
            <p:nvSpPr>
              <p:cNvPr id="78" name="Rectangle 419">
                <a:extLst>
                  <a:ext uri="{FF2B5EF4-FFF2-40B4-BE49-F238E27FC236}">
                    <a16:creationId xmlns:a16="http://schemas.microsoft.com/office/drawing/2014/main" id="{3E868708-D6FB-4C89-82A7-7EF536B5676D}"/>
                  </a:ext>
                </a:extLst>
              </p:cNvPr>
              <p:cNvSpPr>
                <a:spLocks noChangeArrowheads="1"/>
              </p:cNvSpPr>
              <p:nvPr/>
            </p:nvSpPr>
            <p:spPr bwMode="auto">
              <a:xfrm>
                <a:off x="7796922" y="2586637"/>
                <a:ext cx="3711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113E6B"/>
                    </a:solidFill>
                    <a:latin typeface="Century Gothic" panose="020B0502020202020204" pitchFamily="34" charset="0"/>
                  </a:rPr>
                  <a:t>11.1%</a:t>
                </a:r>
              </a:p>
            </p:txBody>
          </p:sp>
          <p:sp>
            <p:nvSpPr>
              <p:cNvPr id="80" name="Rectangle 339">
                <a:extLst>
                  <a:ext uri="{FF2B5EF4-FFF2-40B4-BE49-F238E27FC236}">
                    <a16:creationId xmlns:a16="http://schemas.microsoft.com/office/drawing/2014/main" id="{9B772BA1-902D-493F-B644-90E6E0851A41}"/>
                  </a:ext>
                </a:extLst>
              </p:cNvPr>
              <p:cNvSpPr>
                <a:spLocks noChangeArrowheads="1"/>
              </p:cNvSpPr>
              <p:nvPr/>
            </p:nvSpPr>
            <p:spPr bwMode="auto">
              <a:xfrm>
                <a:off x="5921503" y="3131600"/>
                <a:ext cx="1871374" cy="8956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u="sng" dirty="0">
                    <a:solidFill>
                      <a:srgbClr val="000000"/>
                    </a:solidFill>
                    <a:latin typeface="Century Gothic" panose="020B0502020202020204" pitchFamily="34" charset="0"/>
                  </a:rPr>
                  <a:t>No high-risk feature (dashed line):</a:t>
                </a:r>
              </a:p>
              <a:p>
                <a:pPr algn="ctr"/>
                <a:r>
                  <a:rPr lang="en-US" altLang="en-US" sz="1200" b="1" dirty="0">
                    <a:solidFill>
                      <a:srgbClr val="000000"/>
                    </a:solidFill>
                    <a:latin typeface="Century Gothic" panose="020B0502020202020204" pitchFamily="34" charset="0"/>
                  </a:rPr>
                  <a:t>-3% RRR</a:t>
                </a:r>
              </a:p>
              <a:p>
                <a:pPr algn="ctr"/>
                <a:r>
                  <a:rPr lang="en-US" altLang="en-US" sz="1200" b="1" dirty="0">
                    <a:solidFill>
                      <a:srgbClr val="000000"/>
                    </a:solidFill>
                    <a:latin typeface="Century Gothic" panose="020B0502020202020204" pitchFamily="34" charset="0"/>
                  </a:rPr>
                  <a:t>HR 1.03 (95% CI: 0.89-1.19)</a:t>
                </a:r>
              </a:p>
              <a:p>
                <a:pPr algn="ctr"/>
                <a:r>
                  <a:rPr lang="en-US" altLang="en-US" sz="1200" b="1" i="1" dirty="0">
                    <a:solidFill>
                      <a:srgbClr val="000000"/>
                    </a:solidFill>
                    <a:latin typeface="Century Gothic" panose="020B0502020202020204" pitchFamily="34" charset="0"/>
                  </a:rPr>
                  <a:t>P</a:t>
                </a:r>
                <a:r>
                  <a:rPr lang="en-US" altLang="en-US" sz="1200" b="1" dirty="0">
                    <a:solidFill>
                      <a:srgbClr val="000000"/>
                    </a:solidFill>
                    <a:latin typeface="Century Gothic" panose="020B0502020202020204" pitchFamily="34" charset="0"/>
                  </a:rPr>
                  <a:t> = 0.70</a:t>
                </a:r>
              </a:p>
              <a:p>
                <a:pPr algn="ctr"/>
                <a:r>
                  <a:rPr lang="en-US" altLang="en-US" sz="1200" b="1" dirty="0">
                    <a:solidFill>
                      <a:srgbClr val="000000"/>
                    </a:solidFill>
                    <a:latin typeface="Century Gothic" panose="020B0502020202020204" pitchFamily="34" charset="0"/>
                  </a:rPr>
                  <a:t>ARR = -0.6%</a:t>
                </a:r>
                <a:endParaRPr lang="en-US" altLang="en-US" sz="1200" dirty="0">
                  <a:solidFill>
                    <a:srgbClr val="000000"/>
                  </a:solidFill>
                  <a:latin typeface="Century Gothic" panose="020B0502020202020204" pitchFamily="34" charset="0"/>
                </a:endParaRPr>
              </a:p>
            </p:txBody>
          </p:sp>
        </p:grpSp>
        <p:sp>
          <p:nvSpPr>
            <p:cNvPr id="87" name="Rectangle 92">
              <a:extLst>
                <a:ext uri="{FF2B5EF4-FFF2-40B4-BE49-F238E27FC236}">
                  <a16:creationId xmlns:a16="http://schemas.microsoft.com/office/drawing/2014/main" id="{9A4BDA3D-BF00-46EA-9FBF-B9F1A6C9D95B}"/>
                </a:ext>
              </a:extLst>
            </p:cNvPr>
            <p:cNvSpPr>
              <a:spLocks noChangeArrowheads="1"/>
            </p:cNvSpPr>
            <p:nvPr/>
          </p:nvSpPr>
          <p:spPr bwMode="auto">
            <a:xfrm>
              <a:off x="2363624" y="1795579"/>
              <a:ext cx="1087879" cy="20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457200"/>
              <a:r>
                <a:rPr lang="en-US" altLang="en-US" sz="1400" dirty="0">
                  <a:solidFill>
                    <a:sysClr val="windowText" lastClr="000000"/>
                  </a:solidFill>
                  <a:latin typeface="Century Gothic" panose="020B0502020202020204" pitchFamily="34" charset="0"/>
                </a:rPr>
                <a:t>Evolocumab</a:t>
              </a:r>
              <a:endParaRPr lang="en-US" altLang="en-US" dirty="0">
                <a:solidFill>
                  <a:sysClr val="windowText" lastClr="000000"/>
                </a:solidFill>
                <a:latin typeface="Century Gothic" panose="020B0502020202020204" pitchFamily="34" charset="0"/>
              </a:endParaRPr>
            </a:p>
          </p:txBody>
        </p:sp>
        <p:sp>
          <p:nvSpPr>
            <p:cNvPr id="88" name="Rectangle 93">
              <a:extLst>
                <a:ext uri="{FF2B5EF4-FFF2-40B4-BE49-F238E27FC236}">
                  <a16:creationId xmlns:a16="http://schemas.microsoft.com/office/drawing/2014/main" id="{50590662-1CA5-43DD-9DFC-3BE4374F23D5}"/>
                </a:ext>
              </a:extLst>
            </p:cNvPr>
            <p:cNvSpPr>
              <a:spLocks noChangeArrowheads="1"/>
            </p:cNvSpPr>
            <p:nvPr/>
          </p:nvSpPr>
          <p:spPr bwMode="auto">
            <a:xfrm>
              <a:off x="2363625" y="2031786"/>
              <a:ext cx="725781" cy="208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457200"/>
              <a:r>
                <a:rPr lang="en-US" altLang="en-US" sz="1400" dirty="0">
                  <a:solidFill>
                    <a:sysClr val="windowText" lastClr="000000"/>
                  </a:solidFill>
                  <a:latin typeface="Century Gothic" panose="020B0502020202020204" pitchFamily="34" charset="0"/>
                </a:rPr>
                <a:t>Placebo</a:t>
              </a:r>
              <a:endParaRPr lang="en-US" altLang="en-US" dirty="0">
                <a:solidFill>
                  <a:sysClr val="windowText" lastClr="000000"/>
                </a:solidFill>
                <a:latin typeface="Century Gothic" panose="020B0502020202020204" pitchFamily="34" charset="0"/>
              </a:endParaRPr>
            </a:p>
          </p:txBody>
        </p:sp>
        <p:sp>
          <p:nvSpPr>
            <p:cNvPr id="89" name="Line 94">
              <a:extLst>
                <a:ext uri="{FF2B5EF4-FFF2-40B4-BE49-F238E27FC236}">
                  <a16:creationId xmlns:a16="http://schemas.microsoft.com/office/drawing/2014/main" id="{E20FA79B-0022-42EF-B9C8-C3B591B791D0}"/>
                </a:ext>
              </a:extLst>
            </p:cNvPr>
            <p:cNvSpPr>
              <a:spLocks noChangeShapeType="1"/>
            </p:cNvSpPr>
            <p:nvPr/>
          </p:nvSpPr>
          <p:spPr bwMode="auto">
            <a:xfrm>
              <a:off x="2149305" y="1900071"/>
              <a:ext cx="173044" cy="0"/>
            </a:xfrm>
            <a:prstGeom prst="line">
              <a:avLst/>
            </a:prstGeom>
            <a:noFill/>
            <a:ln w="2857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sz="1600" dirty="0">
                <a:solidFill>
                  <a:sysClr val="windowText" lastClr="000000"/>
                </a:solidFill>
                <a:latin typeface="Century Gothic" panose="020B0502020202020204" pitchFamily="34" charset="0"/>
              </a:endParaRPr>
            </a:p>
          </p:txBody>
        </p:sp>
        <p:sp>
          <p:nvSpPr>
            <p:cNvPr id="90" name="Line 95">
              <a:extLst>
                <a:ext uri="{FF2B5EF4-FFF2-40B4-BE49-F238E27FC236}">
                  <a16:creationId xmlns:a16="http://schemas.microsoft.com/office/drawing/2014/main" id="{AC4796CB-923A-436E-8FB8-D46841529124}"/>
                </a:ext>
              </a:extLst>
            </p:cNvPr>
            <p:cNvSpPr>
              <a:spLocks noChangeShapeType="1"/>
            </p:cNvSpPr>
            <p:nvPr/>
          </p:nvSpPr>
          <p:spPr bwMode="auto">
            <a:xfrm flipH="1">
              <a:off x="2149305" y="2136278"/>
              <a:ext cx="173044" cy="0"/>
            </a:xfrm>
            <a:prstGeom prst="line">
              <a:avLst/>
            </a:prstGeom>
            <a:noFill/>
            <a:ln w="28575" cap="flat">
              <a:solidFill>
                <a:srgbClr val="113E6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sz="1600" dirty="0">
                <a:solidFill>
                  <a:sysClr val="windowText" lastClr="000000"/>
                </a:solidFill>
                <a:latin typeface="Century Gothic" panose="020B0502020202020204" pitchFamily="34" charset="0"/>
              </a:endParaRPr>
            </a:p>
          </p:txBody>
        </p:sp>
        <p:sp>
          <p:nvSpPr>
            <p:cNvPr id="138" name="Freeform 59">
              <a:extLst>
                <a:ext uri="{FF2B5EF4-FFF2-40B4-BE49-F238E27FC236}">
                  <a16:creationId xmlns:a16="http://schemas.microsoft.com/office/drawing/2014/main" id="{2B0CE773-3E49-420C-82A9-7B249AF1AF39}"/>
                </a:ext>
              </a:extLst>
            </p:cNvPr>
            <p:cNvSpPr>
              <a:spLocks/>
            </p:cNvSpPr>
            <p:nvPr/>
          </p:nvSpPr>
          <p:spPr bwMode="auto">
            <a:xfrm>
              <a:off x="1994293" y="2865094"/>
              <a:ext cx="8426449" cy="1660524"/>
            </a:xfrm>
            <a:custGeom>
              <a:avLst/>
              <a:gdLst>
                <a:gd name="T0" fmla="*/ 62 w 3981"/>
                <a:gd name="T1" fmla="*/ 1032 h 1046"/>
                <a:gd name="T2" fmla="*/ 126 w 3981"/>
                <a:gd name="T3" fmla="*/ 1023 h 1046"/>
                <a:gd name="T4" fmla="*/ 192 w 3981"/>
                <a:gd name="T5" fmla="*/ 1010 h 1046"/>
                <a:gd name="T6" fmla="*/ 258 w 3981"/>
                <a:gd name="T7" fmla="*/ 994 h 1046"/>
                <a:gd name="T8" fmla="*/ 324 w 3981"/>
                <a:gd name="T9" fmla="*/ 972 h 1046"/>
                <a:gd name="T10" fmla="*/ 389 w 3981"/>
                <a:gd name="T11" fmla="*/ 951 h 1046"/>
                <a:gd name="T12" fmla="*/ 455 w 3981"/>
                <a:gd name="T13" fmla="*/ 937 h 1046"/>
                <a:gd name="T14" fmla="*/ 519 w 3981"/>
                <a:gd name="T15" fmla="*/ 920 h 1046"/>
                <a:gd name="T16" fmla="*/ 585 w 3981"/>
                <a:gd name="T17" fmla="*/ 894 h 1046"/>
                <a:gd name="T18" fmla="*/ 651 w 3981"/>
                <a:gd name="T19" fmla="*/ 865 h 1046"/>
                <a:gd name="T20" fmla="*/ 715 w 3981"/>
                <a:gd name="T21" fmla="*/ 847 h 1046"/>
                <a:gd name="T22" fmla="*/ 780 w 3981"/>
                <a:gd name="T23" fmla="*/ 824 h 1046"/>
                <a:gd name="T24" fmla="*/ 846 w 3981"/>
                <a:gd name="T25" fmla="*/ 804 h 1046"/>
                <a:gd name="T26" fmla="*/ 912 w 3981"/>
                <a:gd name="T27" fmla="*/ 783 h 1046"/>
                <a:gd name="T28" fmla="*/ 978 w 3981"/>
                <a:gd name="T29" fmla="*/ 761 h 1046"/>
                <a:gd name="T30" fmla="*/ 1043 w 3981"/>
                <a:gd name="T31" fmla="*/ 741 h 1046"/>
                <a:gd name="T32" fmla="*/ 1107 w 3981"/>
                <a:gd name="T33" fmla="*/ 726 h 1046"/>
                <a:gd name="T34" fmla="*/ 1173 w 3981"/>
                <a:gd name="T35" fmla="*/ 710 h 1046"/>
                <a:gd name="T36" fmla="*/ 1239 w 3981"/>
                <a:gd name="T37" fmla="*/ 686 h 1046"/>
                <a:gd name="T38" fmla="*/ 1305 w 3981"/>
                <a:gd name="T39" fmla="*/ 663 h 1046"/>
                <a:gd name="T40" fmla="*/ 1369 w 3981"/>
                <a:gd name="T41" fmla="*/ 646 h 1046"/>
                <a:gd name="T42" fmla="*/ 1434 w 3981"/>
                <a:gd name="T43" fmla="*/ 637 h 1046"/>
                <a:gd name="T44" fmla="*/ 1500 w 3981"/>
                <a:gd name="T45" fmla="*/ 616 h 1046"/>
                <a:gd name="T46" fmla="*/ 1566 w 3981"/>
                <a:gd name="T47" fmla="*/ 596 h 1046"/>
                <a:gd name="T48" fmla="*/ 1632 w 3981"/>
                <a:gd name="T49" fmla="*/ 567 h 1046"/>
                <a:gd name="T50" fmla="*/ 1697 w 3981"/>
                <a:gd name="T51" fmla="*/ 545 h 1046"/>
                <a:gd name="T52" fmla="*/ 1761 w 3981"/>
                <a:gd name="T53" fmla="*/ 528 h 1046"/>
                <a:gd name="T54" fmla="*/ 1827 w 3981"/>
                <a:gd name="T55" fmla="*/ 509 h 1046"/>
                <a:gd name="T56" fmla="*/ 1893 w 3981"/>
                <a:gd name="T57" fmla="*/ 500 h 1046"/>
                <a:gd name="T58" fmla="*/ 1959 w 3981"/>
                <a:gd name="T59" fmla="*/ 478 h 1046"/>
                <a:gd name="T60" fmla="*/ 2022 w 3981"/>
                <a:gd name="T61" fmla="*/ 455 h 1046"/>
                <a:gd name="T62" fmla="*/ 2088 w 3981"/>
                <a:gd name="T63" fmla="*/ 449 h 1046"/>
                <a:gd name="T64" fmla="*/ 2154 w 3981"/>
                <a:gd name="T65" fmla="*/ 436 h 1046"/>
                <a:gd name="T66" fmla="*/ 2220 w 3981"/>
                <a:gd name="T67" fmla="*/ 418 h 1046"/>
                <a:gd name="T68" fmla="*/ 2286 w 3981"/>
                <a:gd name="T69" fmla="*/ 392 h 1046"/>
                <a:gd name="T70" fmla="*/ 2351 w 3981"/>
                <a:gd name="T71" fmla="*/ 369 h 1046"/>
                <a:gd name="T72" fmla="*/ 2415 w 3981"/>
                <a:gd name="T73" fmla="*/ 348 h 1046"/>
                <a:gd name="T74" fmla="*/ 2481 w 3981"/>
                <a:gd name="T75" fmla="*/ 332 h 1046"/>
                <a:gd name="T76" fmla="*/ 2547 w 3981"/>
                <a:gd name="T77" fmla="*/ 315 h 1046"/>
                <a:gd name="T78" fmla="*/ 2613 w 3981"/>
                <a:gd name="T79" fmla="*/ 304 h 1046"/>
                <a:gd name="T80" fmla="*/ 2676 w 3981"/>
                <a:gd name="T81" fmla="*/ 293 h 1046"/>
                <a:gd name="T82" fmla="*/ 2742 w 3981"/>
                <a:gd name="T83" fmla="*/ 276 h 1046"/>
                <a:gd name="T84" fmla="*/ 2808 w 3981"/>
                <a:gd name="T85" fmla="*/ 264 h 1046"/>
                <a:gd name="T86" fmla="*/ 2874 w 3981"/>
                <a:gd name="T87" fmla="*/ 259 h 1046"/>
                <a:gd name="T88" fmla="*/ 2940 w 3981"/>
                <a:gd name="T89" fmla="*/ 250 h 1046"/>
                <a:gd name="T90" fmla="*/ 3005 w 3981"/>
                <a:gd name="T91" fmla="*/ 214 h 1046"/>
                <a:gd name="T92" fmla="*/ 3069 w 3981"/>
                <a:gd name="T93" fmla="*/ 197 h 1046"/>
                <a:gd name="T94" fmla="*/ 3135 w 3981"/>
                <a:gd name="T95" fmla="*/ 172 h 1046"/>
                <a:gd name="T96" fmla="*/ 3201 w 3981"/>
                <a:gd name="T97" fmla="*/ 159 h 1046"/>
                <a:gd name="T98" fmla="*/ 3266 w 3981"/>
                <a:gd name="T99" fmla="*/ 151 h 1046"/>
                <a:gd name="T100" fmla="*/ 3330 w 3981"/>
                <a:gd name="T101" fmla="*/ 143 h 1046"/>
                <a:gd name="T102" fmla="*/ 3396 w 3981"/>
                <a:gd name="T103" fmla="*/ 113 h 1046"/>
                <a:gd name="T104" fmla="*/ 3462 w 3981"/>
                <a:gd name="T105" fmla="*/ 101 h 1046"/>
                <a:gd name="T106" fmla="*/ 3528 w 3981"/>
                <a:gd name="T107" fmla="*/ 88 h 1046"/>
                <a:gd name="T108" fmla="*/ 3593 w 3981"/>
                <a:gd name="T109" fmla="*/ 72 h 1046"/>
                <a:gd name="T110" fmla="*/ 3659 w 3981"/>
                <a:gd name="T111" fmla="*/ 55 h 1046"/>
                <a:gd name="T112" fmla="*/ 3723 w 3981"/>
                <a:gd name="T113" fmla="*/ 0 h 1046"/>
                <a:gd name="T114" fmla="*/ 3789 w 3981"/>
                <a:gd name="T115" fmla="*/ 0 h 1046"/>
                <a:gd name="T116" fmla="*/ 3855 w 3981"/>
                <a:gd name="T117" fmla="*/ 0 h 1046"/>
                <a:gd name="T118" fmla="*/ 3920 w 3981"/>
                <a:gd name="T119" fmla="*/ 0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81" h="1046">
                  <a:moveTo>
                    <a:pt x="0" y="1046"/>
                  </a:moveTo>
                  <a:lnTo>
                    <a:pt x="4" y="1046"/>
                  </a:lnTo>
                  <a:lnTo>
                    <a:pt x="8" y="1046"/>
                  </a:lnTo>
                  <a:lnTo>
                    <a:pt x="10" y="1046"/>
                  </a:lnTo>
                  <a:lnTo>
                    <a:pt x="14" y="1046"/>
                  </a:lnTo>
                  <a:lnTo>
                    <a:pt x="17" y="1046"/>
                  </a:lnTo>
                  <a:lnTo>
                    <a:pt x="21" y="1044"/>
                  </a:lnTo>
                  <a:lnTo>
                    <a:pt x="25" y="1044"/>
                  </a:lnTo>
                  <a:lnTo>
                    <a:pt x="29" y="1044"/>
                  </a:lnTo>
                  <a:lnTo>
                    <a:pt x="32" y="1044"/>
                  </a:lnTo>
                  <a:lnTo>
                    <a:pt x="36" y="1044"/>
                  </a:lnTo>
                  <a:lnTo>
                    <a:pt x="40" y="1044"/>
                  </a:lnTo>
                  <a:lnTo>
                    <a:pt x="44" y="1042"/>
                  </a:lnTo>
                  <a:lnTo>
                    <a:pt x="47" y="1039"/>
                  </a:lnTo>
                  <a:lnTo>
                    <a:pt x="51" y="1037"/>
                  </a:lnTo>
                  <a:lnTo>
                    <a:pt x="55" y="1037"/>
                  </a:lnTo>
                  <a:lnTo>
                    <a:pt x="59" y="1035"/>
                  </a:lnTo>
                  <a:lnTo>
                    <a:pt x="62" y="1032"/>
                  </a:lnTo>
                  <a:lnTo>
                    <a:pt x="66" y="1032"/>
                  </a:lnTo>
                  <a:lnTo>
                    <a:pt x="70" y="1032"/>
                  </a:lnTo>
                  <a:lnTo>
                    <a:pt x="74" y="1032"/>
                  </a:lnTo>
                  <a:lnTo>
                    <a:pt x="76" y="1032"/>
                  </a:lnTo>
                  <a:lnTo>
                    <a:pt x="79" y="1032"/>
                  </a:lnTo>
                  <a:lnTo>
                    <a:pt x="83" y="1032"/>
                  </a:lnTo>
                  <a:lnTo>
                    <a:pt x="87" y="1032"/>
                  </a:lnTo>
                  <a:lnTo>
                    <a:pt x="91" y="1032"/>
                  </a:lnTo>
                  <a:lnTo>
                    <a:pt x="94" y="1032"/>
                  </a:lnTo>
                  <a:lnTo>
                    <a:pt x="98" y="1030"/>
                  </a:lnTo>
                  <a:lnTo>
                    <a:pt x="102" y="1030"/>
                  </a:lnTo>
                  <a:lnTo>
                    <a:pt x="106" y="1029"/>
                  </a:lnTo>
                  <a:lnTo>
                    <a:pt x="109" y="1026"/>
                  </a:lnTo>
                  <a:lnTo>
                    <a:pt x="113" y="1026"/>
                  </a:lnTo>
                  <a:lnTo>
                    <a:pt x="117" y="1023"/>
                  </a:lnTo>
                  <a:lnTo>
                    <a:pt x="121" y="1023"/>
                  </a:lnTo>
                  <a:lnTo>
                    <a:pt x="123" y="1023"/>
                  </a:lnTo>
                  <a:lnTo>
                    <a:pt x="126" y="1023"/>
                  </a:lnTo>
                  <a:lnTo>
                    <a:pt x="130" y="1023"/>
                  </a:lnTo>
                  <a:lnTo>
                    <a:pt x="134" y="1023"/>
                  </a:lnTo>
                  <a:lnTo>
                    <a:pt x="138" y="1023"/>
                  </a:lnTo>
                  <a:lnTo>
                    <a:pt x="141" y="1023"/>
                  </a:lnTo>
                  <a:lnTo>
                    <a:pt x="145" y="1023"/>
                  </a:lnTo>
                  <a:lnTo>
                    <a:pt x="149" y="1023"/>
                  </a:lnTo>
                  <a:lnTo>
                    <a:pt x="153" y="1023"/>
                  </a:lnTo>
                  <a:lnTo>
                    <a:pt x="156" y="1023"/>
                  </a:lnTo>
                  <a:lnTo>
                    <a:pt x="160" y="1022"/>
                  </a:lnTo>
                  <a:lnTo>
                    <a:pt x="164" y="1019"/>
                  </a:lnTo>
                  <a:lnTo>
                    <a:pt x="166" y="1016"/>
                  </a:lnTo>
                  <a:lnTo>
                    <a:pt x="170" y="1013"/>
                  </a:lnTo>
                  <a:lnTo>
                    <a:pt x="173" y="1013"/>
                  </a:lnTo>
                  <a:lnTo>
                    <a:pt x="177" y="1013"/>
                  </a:lnTo>
                  <a:lnTo>
                    <a:pt x="181" y="1013"/>
                  </a:lnTo>
                  <a:lnTo>
                    <a:pt x="185" y="1010"/>
                  </a:lnTo>
                  <a:lnTo>
                    <a:pt x="188" y="1010"/>
                  </a:lnTo>
                  <a:lnTo>
                    <a:pt x="192" y="1010"/>
                  </a:lnTo>
                  <a:lnTo>
                    <a:pt x="196" y="1010"/>
                  </a:lnTo>
                  <a:lnTo>
                    <a:pt x="200" y="1010"/>
                  </a:lnTo>
                  <a:lnTo>
                    <a:pt x="203" y="1010"/>
                  </a:lnTo>
                  <a:lnTo>
                    <a:pt x="207" y="1007"/>
                  </a:lnTo>
                  <a:lnTo>
                    <a:pt x="211" y="1007"/>
                  </a:lnTo>
                  <a:lnTo>
                    <a:pt x="215" y="1007"/>
                  </a:lnTo>
                  <a:lnTo>
                    <a:pt x="218" y="1007"/>
                  </a:lnTo>
                  <a:lnTo>
                    <a:pt x="222" y="1007"/>
                  </a:lnTo>
                  <a:lnTo>
                    <a:pt x="226" y="1007"/>
                  </a:lnTo>
                  <a:lnTo>
                    <a:pt x="230" y="1007"/>
                  </a:lnTo>
                  <a:lnTo>
                    <a:pt x="233" y="1006"/>
                  </a:lnTo>
                  <a:lnTo>
                    <a:pt x="235" y="1002"/>
                  </a:lnTo>
                  <a:lnTo>
                    <a:pt x="239" y="1001"/>
                  </a:lnTo>
                  <a:lnTo>
                    <a:pt x="243" y="1001"/>
                  </a:lnTo>
                  <a:lnTo>
                    <a:pt x="247" y="999"/>
                  </a:lnTo>
                  <a:lnTo>
                    <a:pt x="250" y="999"/>
                  </a:lnTo>
                  <a:lnTo>
                    <a:pt x="254" y="994"/>
                  </a:lnTo>
                  <a:lnTo>
                    <a:pt x="258" y="994"/>
                  </a:lnTo>
                  <a:lnTo>
                    <a:pt x="262" y="994"/>
                  </a:lnTo>
                  <a:lnTo>
                    <a:pt x="265" y="994"/>
                  </a:lnTo>
                  <a:lnTo>
                    <a:pt x="269" y="992"/>
                  </a:lnTo>
                  <a:lnTo>
                    <a:pt x="273" y="990"/>
                  </a:lnTo>
                  <a:lnTo>
                    <a:pt x="277" y="990"/>
                  </a:lnTo>
                  <a:lnTo>
                    <a:pt x="279" y="990"/>
                  </a:lnTo>
                  <a:lnTo>
                    <a:pt x="282" y="990"/>
                  </a:lnTo>
                  <a:lnTo>
                    <a:pt x="286" y="990"/>
                  </a:lnTo>
                  <a:lnTo>
                    <a:pt x="290" y="988"/>
                  </a:lnTo>
                  <a:lnTo>
                    <a:pt x="294" y="985"/>
                  </a:lnTo>
                  <a:lnTo>
                    <a:pt x="297" y="985"/>
                  </a:lnTo>
                  <a:lnTo>
                    <a:pt x="301" y="985"/>
                  </a:lnTo>
                  <a:lnTo>
                    <a:pt x="305" y="985"/>
                  </a:lnTo>
                  <a:lnTo>
                    <a:pt x="309" y="985"/>
                  </a:lnTo>
                  <a:lnTo>
                    <a:pt x="312" y="980"/>
                  </a:lnTo>
                  <a:lnTo>
                    <a:pt x="316" y="977"/>
                  </a:lnTo>
                  <a:lnTo>
                    <a:pt x="320" y="973"/>
                  </a:lnTo>
                  <a:lnTo>
                    <a:pt x="324" y="972"/>
                  </a:lnTo>
                  <a:lnTo>
                    <a:pt x="327" y="969"/>
                  </a:lnTo>
                  <a:lnTo>
                    <a:pt x="331" y="968"/>
                  </a:lnTo>
                  <a:lnTo>
                    <a:pt x="335" y="965"/>
                  </a:lnTo>
                  <a:lnTo>
                    <a:pt x="339" y="962"/>
                  </a:lnTo>
                  <a:lnTo>
                    <a:pt x="342" y="962"/>
                  </a:lnTo>
                  <a:lnTo>
                    <a:pt x="346" y="958"/>
                  </a:lnTo>
                  <a:lnTo>
                    <a:pt x="348" y="958"/>
                  </a:lnTo>
                  <a:lnTo>
                    <a:pt x="352" y="958"/>
                  </a:lnTo>
                  <a:lnTo>
                    <a:pt x="356" y="958"/>
                  </a:lnTo>
                  <a:lnTo>
                    <a:pt x="359" y="956"/>
                  </a:lnTo>
                  <a:lnTo>
                    <a:pt x="363" y="951"/>
                  </a:lnTo>
                  <a:lnTo>
                    <a:pt x="367" y="951"/>
                  </a:lnTo>
                  <a:lnTo>
                    <a:pt x="371" y="951"/>
                  </a:lnTo>
                  <a:lnTo>
                    <a:pt x="374" y="951"/>
                  </a:lnTo>
                  <a:lnTo>
                    <a:pt x="378" y="951"/>
                  </a:lnTo>
                  <a:lnTo>
                    <a:pt x="382" y="951"/>
                  </a:lnTo>
                  <a:lnTo>
                    <a:pt x="386" y="951"/>
                  </a:lnTo>
                  <a:lnTo>
                    <a:pt x="389" y="951"/>
                  </a:lnTo>
                  <a:lnTo>
                    <a:pt x="391" y="949"/>
                  </a:lnTo>
                  <a:lnTo>
                    <a:pt x="395" y="947"/>
                  </a:lnTo>
                  <a:lnTo>
                    <a:pt x="399" y="947"/>
                  </a:lnTo>
                  <a:lnTo>
                    <a:pt x="403" y="947"/>
                  </a:lnTo>
                  <a:lnTo>
                    <a:pt x="406" y="947"/>
                  </a:lnTo>
                  <a:lnTo>
                    <a:pt x="410" y="947"/>
                  </a:lnTo>
                  <a:lnTo>
                    <a:pt x="414" y="947"/>
                  </a:lnTo>
                  <a:lnTo>
                    <a:pt x="418" y="947"/>
                  </a:lnTo>
                  <a:lnTo>
                    <a:pt x="421" y="947"/>
                  </a:lnTo>
                  <a:lnTo>
                    <a:pt x="425" y="947"/>
                  </a:lnTo>
                  <a:lnTo>
                    <a:pt x="429" y="947"/>
                  </a:lnTo>
                  <a:lnTo>
                    <a:pt x="433" y="947"/>
                  </a:lnTo>
                  <a:lnTo>
                    <a:pt x="436" y="944"/>
                  </a:lnTo>
                  <a:lnTo>
                    <a:pt x="438" y="944"/>
                  </a:lnTo>
                  <a:lnTo>
                    <a:pt x="442" y="943"/>
                  </a:lnTo>
                  <a:lnTo>
                    <a:pt x="446" y="943"/>
                  </a:lnTo>
                  <a:lnTo>
                    <a:pt x="450" y="940"/>
                  </a:lnTo>
                  <a:lnTo>
                    <a:pt x="455" y="937"/>
                  </a:lnTo>
                  <a:lnTo>
                    <a:pt x="459" y="937"/>
                  </a:lnTo>
                  <a:lnTo>
                    <a:pt x="461" y="935"/>
                  </a:lnTo>
                  <a:lnTo>
                    <a:pt x="465" y="935"/>
                  </a:lnTo>
                  <a:lnTo>
                    <a:pt x="468" y="933"/>
                  </a:lnTo>
                  <a:lnTo>
                    <a:pt x="472" y="933"/>
                  </a:lnTo>
                  <a:lnTo>
                    <a:pt x="476" y="932"/>
                  </a:lnTo>
                  <a:lnTo>
                    <a:pt x="480" y="932"/>
                  </a:lnTo>
                  <a:lnTo>
                    <a:pt x="483" y="932"/>
                  </a:lnTo>
                  <a:lnTo>
                    <a:pt x="487" y="928"/>
                  </a:lnTo>
                  <a:lnTo>
                    <a:pt x="491" y="927"/>
                  </a:lnTo>
                  <a:lnTo>
                    <a:pt x="495" y="927"/>
                  </a:lnTo>
                  <a:lnTo>
                    <a:pt x="498" y="927"/>
                  </a:lnTo>
                  <a:lnTo>
                    <a:pt x="502" y="927"/>
                  </a:lnTo>
                  <a:lnTo>
                    <a:pt x="504" y="923"/>
                  </a:lnTo>
                  <a:lnTo>
                    <a:pt x="508" y="923"/>
                  </a:lnTo>
                  <a:lnTo>
                    <a:pt x="512" y="923"/>
                  </a:lnTo>
                  <a:lnTo>
                    <a:pt x="515" y="920"/>
                  </a:lnTo>
                  <a:lnTo>
                    <a:pt x="519" y="920"/>
                  </a:lnTo>
                  <a:lnTo>
                    <a:pt x="523" y="918"/>
                  </a:lnTo>
                  <a:lnTo>
                    <a:pt x="527" y="915"/>
                  </a:lnTo>
                  <a:lnTo>
                    <a:pt x="530" y="913"/>
                  </a:lnTo>
                  <a:lnTo>
                    <a:pt x="534" y="911"/>
                  </a:lnTo>
                  <a:lnTo>
                    <a:pt x="538" y="911"/>
                  </a:lnTo>
                  <a:lnTo>
                    <a:pt x="542" y="911"/>
                  </a:lnTo>
                  <a:lnTo>
                    <a:pt x="545" y="907"/>
                  </a:lnTo>
                  <a:lnTo>
                    <a:pt x="549" y="907"/>
                  </a:lnTo>
                  <a:lnTo>
                    <a:pt x="551" y="906"/>
                  </a:lnTo>
                  <a:lnTo>
                    <a:pt x="555" y="904"/>
                  </a:lnTo>
                  <a:lnTo>
                    <a:pt x="559" y="904"/>
                  </a:lnTo>
                  <a:lnTo>
                    <a:pt x="562" y="901"/>
                  </a:lnTo>
                  <a:lnTo>
                    <a:pt x="566" y="901"/>
                  </a:lnTo>
                  <a:lnTo>
                    <a:pt x="570" y="897"/>
                  </a:lnTo>
                  <a:lnTo>
                    <a:pt x="574" y="894"/>
                  </a:lnTo>
                  <a:lnTo>
                    <a:pt x="577" y="894"/>
                  </a:lnTo>
                  <a:lnTo>
                    <a:pt x="581" y="894"/>
                  </a:lnTo>
                  <a:lnTo>
                    <a:pt x="585" y="894"/>
                  </a:lnTo>
                  <a:lnTo>
                    <a:pt x="589" y="894"/>
                  </a:lnTo>
                  <a:lnTo>
                    <a:pt x="592" y="894"/>
                  </a:lnTo>
                  <a:lnTo>
                    <a:pt x="596" y="894"/>
                  </a:lnTo>
                  <a:lnTo>
                    <a:pt x="600" y="894"/>
                  </a:lnTo>
                  <a:lnTo>
                    <a:pt x="604" y="892"/>
                  </a:lnTo>
                  <a:lnTo>
                    <a:pt x="607" y="892"/>
                  </a:lnTo>
                  <a:lnTo>
                    <a:pt x="611" y="892"/>
                  </a:lnTo>
                  <a:lnTo>
                    <a:pt x="615" y="892"/>
                  </a:lnTo>
                  <a:lnTo>
                    <a:pt x="617" y="889"/>
                  </a:lnTo>
                  <a:lnTo>
                    <a:pt x="621" y="889"/>
                  </a:lnTo>
                  <a:lnTo>
                    <a:pt x="624" y="885"/>
                  </a:lnTo>
                  <a:lnTo>
                    <a:pt x="628" y="882"/>
                  </a:lnTo>
                  <a:lnTo>
                    <a:pt x="632" y="877"/>
                  </a:lnTo>
                  <a:lnTo>
                    <a:pt x="636" y="874"/>
                  </a:lnTo>
                  <a:lnTo>
                    <a:pt x="639" y="874"/>
                  </a:lnTo>
                  <a:lnTo>
                    <a:pt x="643" y="872"/>
                  </a:lnTo>
                  <a:lnTo>
                    <a:pt x="647" y="867"/>
                  </a:lnTo>
                  <a:lnTo>
                    <a:pt x="651" y="865"/>
                  </a:lnTo>
                  <a:lnTo>
                    <a:pt x="654" y="865"/>
                  </a:lnTo>
                  <a:lnTo>
                    <a:pt x="658" y="865"/>
                  </a:lnTo>
                  <a:lnTo>
                    <a:pt x="662" y="861"/>
                  </a:lnTo>
                  <a:lnTo>
                    <a:pt x="664" y="861"/>
                  </a:lnTo>
                  <a:lnTo>
                    <a:pt x="668" y="859"/>
                  </a:lnTo>
                  <a:lnTo>
                    <a:pt x="671" y="859"/>
                  </a:lnTo>
                  <a:lnTo>
                    <a:pt x="675" y="856"/>
                  </a:lnTo>
                  <a:lnTo>
                    <a:pt x="679" y="856"/>
                  </a:lnTo>
                  <a:lnTo>
                    <a:pt x="683" y="856"/>
                  </a:lnTo>
                  <a:lnTo>
                    <a:pt x="686" y="854"/>
                  </a:lnTo>
                  <a:lnTo>
                    <a:pt x="690" y="854"/>
                  </a:lnTo>
                  <a:lnTo>
                    <a:pt x="694" y="854"/>
                  </a:lnTo>
                  <a:lnTo>
                    <a:pt x="698" y="854"/>
                  </a:lnTo>
                  <a:lnTo>
                    <a:pt x="701" y="852"/>
                  </a:lnTo>
                  <a:lnTo>
                    <a:pt x="705" y="852"/>
                  </a:lnTo>
                  <a:lnTo>
                    <a:pt x="707" y="852"/>
                  </a:lnTo>
                  <a:lnTo>
                    <a:pt x="711" y="849"/>
                  </a:lnTo>
                  <a:lnTo>
                    <a:pt x="715" y="847"/>
                  </a:lnTo>
                  <a:lnTo>
                    <a:pt x="720" y="847"/>
                  </a:lnTo>
                  <a:lnTo>
                    <a:pt x="724" y="845"/>
                  </a:lnTo>
                  <a:lnTo>
                    <a:pt x="728" y="842"/>
                  </a:lnTo>
                  <a:lnTo>
                    <a:pt x="730" y="842"/>
                  </a:lnTo>
                  <a:lnTo>
                    <a:pt x="733" y="840"/>
                  </a:lnTo>
                  <a:lnTo>
                    <a:pt x="737" y="840"/>
                  </a:lnTo>
                  <a:lnTo>
                    <a:pt x="741" y="840"/>
                  </a:lnTo>
                  <a:lnTo>
                    <a:pt x="745" y="840"/>
                  </a:lnTo>
                  <a:lnTo>
                    <a:pt x="748" y="838"/>
                  </a:lnTo>
                  <a:lnTo>
                    <a:pt x="752" y="838"/>
                  </a:lnTo>
                  <a:lnTo>
                    <a:pt x="756" y="835"/>
                  </a:lnTo>
                  <a:lnTo>
                    <a:pt x="760" y="833"/>
                  </a:lnTo>
                  <a:lnTo>
                    <a:pt x="763" y="832"/>
                  </a:lnTo>
                  <a:lnTo>
                    <a:pt x="767" y="832"/>
                  </a:lnTo>
                  <a:lnTo>
                    <a:pt x="771" y="832"/>
                  </a:lnTo>
                  <a:lnTo>
                    <a:pt x="775" y="832"/>
                  </a:lnTo>
                  <a:lnTo>
                    <a:pt x="777" y="832"/>
                  </a:lnTo>
                  <a:lnTo>
                    <a:pt x="780" y="824"/>
                  </a:lnTo>
                  <a:lnTo>
                    <a:pt x="784" y="824"/>
                  </a:lnTo>
                  <a:lnTo>
                    <a:pt x="788" y="824"/>
                  </a:lnTo>
                  <a:lnTo>
                    <a:pt x="792" y="821"/>
                  </a:lnTo>
                  <a:lnTo>
                    <a:pt x="795" y="818"/>
                  </a:lnTo>
                  <a:lnTo>
                    <a:pt x="799" y="818"/>
                  </a:lnTo>
                  <a:lnTo>
                    <a:pt x="803" y="818"/>
                  </a:lnTo>
                  <a:lnTo>
                    <a:pt x="807" y="812"/>
                  </a:lnTo>
                  <a:lnTo>
                    <a:pt x="810" y="812"/>
                  </a:lnTo>
                  <a:lnTo>
                    <a:pt x="814" y="811"/>
                  </a:lnTo>
                  <a:lnTo>
                    <a:pt x="818" y="811"/>
                  </a:lnTo>
                  <a:lnTo>
                    <a:pt x="820" y="807"/>
                  </a:lnTo>
                  <a:lnTo>
                    <a:pt x="824" y="807"/>
                  </a:lnTo>
                  <a:lnTo>
                    <a:pt x="827" y="807"/>
                  </a:lnTo>
                  <a:lnTo>
                    <a:pt x="831" y="807"/>
                  </a:lnTo>
                  <a:lnTo>
                    <a:pt x="835" y="806"/>
                  </a:lnTo>
                  <a:lnTo>
                    <a:pt x="839" y="806"/>
                  </a:lnTo>
                  <a:lnTo>
                    <a:pt x="842" y="806"/>
                  </a:lnTo>
                  <a:lnTo>
                    <a:pt x="846" y="804"/>
                  </a:lnTo>
                  <a:lnTo>
                    <a:pt x="850" y="804"/>
                  </a:lnTo>
                  <a:lnTo>
                    <a:pt x="854" y="804"/>
                  </a:lnTo>
                  <a:lnTo>
                    <a:pt x="857" y="799"/>
                  </a:lnTo>
                  <a:lnTo>
                    <a:pt x="861" y="799"/>
                  </a:lnTo>
                  <a:lnTo>
                    <a:pt x="865" y="799"/>
                  </a:lnTo>
                  <a:lnTo>
                    <a:pt x="869" y="799"/>
                  </a:lnTo>
                  <a:lnTo>
                    <a:pt x="872" y="799"/>
                  </a:lnTo>
                  <a:lnTo>
                    <a:pt x="876" y="799"/>
                  </a:lnTo>
                  <a:lnTo>
                    <a:pt x="880" y="799"/>
                  </a:lnTo>
                  <a:lnTo>
                    <a:pt x="884" y="799"/>
                  </a:lnTo>
                  <a:lnTo>
                    <a:pt x="887" y="795"/>
                  </a:lnTo>
                  <a:lnTo>
                    <a:pt x="889" y="795"/>
                  </a:lnTo>
                  <a:lnTo>
                    <a:pt x="893" y="795"/>
                  </a:lnTo>
                  <a:lnTo>
                    <a:pt x="897" y="790"/>
                  </a:lnTo>
                  <a:lnTo>
                    <a:pt x="901" y="788"/>
                  </a:lnTo>
                  <a:lnTo>
                    <a:pt x="904" y="785"/>
                  </a:lnTo>
                  <a:lnTo>
                    <a:pt x="908" y="783"/>
                  </a:lnTo>
                  <a:lnTo>
                    <a:pt x="912" y="783"/>
                  </a:lnTo>
                  <a:lnTo>
                    <a:pt x="916" y="777"/>
                  </a:lnTo>
                  <a:lnTo>
                    <a:pt x="919" y="777"/>
                  </a:lnTo>
                  <a:lnTo>
                    <a:pt x="923" y="774"/>
                  </a:lnTo>
                  <a:lnTo>
                    <a:pt x="927" y="772"/>
                  </a:lnTo>
                  <a:lnTo>
                    <a:pt x="931" y="772"/>
                  </a:lnTo>
                  <a:lnTo>
                    <a:pt x="933" y="772"/>
                  </a:lnTo>
                  <a:lnTo>
                    <a:pt x="936" y="772"/>
                  </a:lnTo>
                  <a:lnTo>
                    <a:pt x="940" y="772"/>
                  </a:lnTo>
                  <a:lnTo>
                    <a:pt x="944" y="772"/>
                  </a:lnTo>
                  <a:lnTo>
                    <a:pt x="948" y="772"/>
                  </a:lnTo>
                  <a:lnTo>
                    <a:pt x="951" y="769"/>
                  </a:lnTo>
                  <a:lnTo>
                    <a:pt x="955" y="769"/>
                  </a:lnTo>
                  <a:lnTo>
                    <a:pt x="959" y="769"/>
                  </a:lnTo>
                  <a:lnTo>
                    <a:pt x="963" y="769"/>
                  </a:lnTo>
                  <a:lnTo>
                    <a:pt x="966" y="769"/>
                  </a:lnTo>
                  <a:lnTo>
                    <a:pt x="970" y="766"/>
                  </a:lnTo>
                  <a:lnTo>
                    <a:pt x="974" y="761"/>
                  </a:lnTo>
                  <a:lnTo>
                    <a:pt x="978" y="761"/>
                  </a:lnTo>
                  <a:lnTo>
                    <a:pt x="980" y="758"/>
                  </a:lnTo>
                  <a:lnTo>
                    <a:pt x="985" y="758"/>
                  </a:lnTo>
                  <a:lnTo>
                    <a:pt x="989" y="756"/>
                  </a:lnTo>
                  <a:lnTo>
                    <a:pt x="993" y="754"/>
                  </a:lnTo>
                  <a:lnTo>
                    <a:pt x="996" y="754"/>
                  </a:lnTo>
                  <a:lnTo>
                    <a:pt x="1000" y="754"/>
                  </a:lnTo>
                  <a:lnTo>
                    <a:pt x="1002" y="754"/>
                  </a:lnTo>
                  <a:lnTo>
                    <a:pt x="1006" y="754"/>
                  </a:lnTo>
                  <a:lnTo>
                    <a:pt x="1010" y="749"/>
                  </a:lnTo>
                  <a:lnTo>
                    <a:pt x="1013" y="749"/>
                  </a:lnTo>
                  <a:lnTo>
                    <a:pt x="1017" y="749"/>
                  </a:lnTo>
                  <a:lnTo>
                    <a:pt x="1021" y="747"/>
                  </a:lnTo>
                  <a:lnTo>
                    <a:pt x="1025" y="747"/>
                  </a:lnTo>
                  <a:lnTo>
                    <a:pt x="1028" y="747"/>
                  </a:lnTo>
                  <a:lnTo>
                    <a:pt x="1032" y="747"/>
                  </a:lnTo>
                  <a:lnTo>
                    <a:pt x="1036" y="745"/>
                  </a:lnTo>
                  <a:lnTo>
                    <a:pt x="1040" y="741"/>
                  </a:lnTo>
                  <a:lnTo>
                    <a:pt x="1043" y="741"/>
                  </a:lnTo>
                  <a:lnTo>
                    <a:pt x="1045" y="740"/>
                  </a:lnTo>
                  <a:lnTo>
                    <a:pt x="1049" y="740"/>
                  </a:lnTo>
                  <a:lnTo>
                    <a:pt x="1053" y="740"/>
                  </a:lnTo>
                  <a:lnTo>
                    <a:pt x="1057" y="740"/>
                  </a:lnTo>
                  <a:lnTo>
                    <a:pt x="1060" y="738"/>
                  </a:lnTo>
                  <a:lnTo>
                    <a:pt x="1064" y="736"/>
                  </a:lnTo>
                  <a:lnTo>
                    <a:pt x="1068" y="736"/>
                  </a:lnTo>
                  <a:lnTo>
                    <a:pt x="1072" y="731"/>
                  </a:lnTo>
                  <a:lnTo>
                    <a:pt x="1075" y="731"/>
                  </a:lnTo>
                  <a:lnTo>
                    <a:pt x="1079" y="731"/>
                  </a:lnTo>
                  <a:lnTo>
                    <a:pt x="1083" y="731"/>
                  </a:lnTo>
                  <a:lnTo>
                    <a:pt x="1087" y="731"/>
                  </a:lnTo>
                  <a:lnTo>
                    <a:pt x="1090" y="731"/>
                  </a:lnTo>
                  <a:lnTo>
                    <a:pt x="1092" y="731"/>
                  </a:lnTo>
                  <a:lnTo>
                    <a:pt x="1096" y="729"/>
                  </a:lnTo>
                  <a:lnTo>
                    <a:pt x="1100" y="726"/>
                  </a:lnTo>
                  <a:lnTo>
                    <a:pt x="1104" y="726"/>
                  </a:lnTo>
                  <a:lnTo>
                    <a:pt x="1107" y="726"/>
                  </a:lnTo>
                  <a:lnTo>
                    <a:pt x="1111" y="723"/>
                  </a:lnTo>
                  <a:lnTo>
                    <a:pt x="1115" y="723"/>
                  </a:lnTo>
                  <a:lnTo>
                    <a:pt x="1119" y="723"/>
                  </a:lnTo>
                  <a:lnTo>
                    <a:pt x="1122" y="723"/>
                  </a:lnTo>
                  <a:lnTo>
                    <a:pt x="1126" y="723"/>
                  </a:lnTo>
                  <a:lnTo>
                    <a:pt x="1130" y="723"/>
                  </a:lnTo>
                  <a:lnTo>
                    <a:pt x="1134" y="719"/>
                  </a:lnTo>
                  <a:lnTo>
                    <a:pt x="1137" y="715"/>
                  </a:lnTo>
                  <a:lnTo>
                    <a:pt x="1141" y="715"/>
                  </a:lnTo>
                  <a:lnTo>
                    <a:pt x="1145" y="712"/>
                  </a:lnTo>
                  <a:lnTo>
                    <a:pt x="1149" y="712"/>
                  </a:lnTo>
                  <a:lnTo>
                    <a:pt x="1152" y="712"/>
                  </a:lnTo>
                  <a:lnTo>
                    <a:pt x="1156" y="712"/>
                  </a:lnTo>
                  <a:lnTo>
                    <a:pt x="1158" y="712"/>
                  </a:lnTo>
                  <a:lnTo>
                    <a:pt x="1162" y="712"/>
                  </a:lnTo>
                  <a:lnTo>
                    <a:pt x="1166" y="712"/>
                  </a:lnTo>
                  <a:lnTo>
                    <a:pt x="1169" y="712"/>
                  </a:lnTo>
                  <a:lnTo>
                    <a:pt x="1173" y="710"/>
                  </a:lnTo>
                  <a:lnTo>
                    <a:pt x="1177" y="708"/>
                  </a:lnTo>
                  <a:lnTo>
                    <a:pt x="1181" y="707"/>
                  </a:lnTo>
                  <a:lnTo>
                    <a:pt x="1184" y="703"/>
                  </a:lnTo>
                  <a:lnTo>
                    <a:pt x="1188" y="703"/>
                  </a:lnTo>
                  <a:lnTo>
                    <a:pt x="1192" y="702"/>
                  </a:lnTo>
                  <a:lnTo>
                    <a:pt x="1196" y="696"/>
                  </a:lnTo>
                  <a:lnTo>
                    <a:pt x="1199" y="696"/>
                  </a:lnTo>
                  <a:lnTo>
                    <a:pt x="1203" y="696"/>
                  </a:lnTo>
                  <a:lnTo>
                    <a:pt x="1205" y="696"/>
                  </a:lnTo>
                  <a:lnTo>
                    <a:pt x="1209" y="693"/>
                  </a:lnTo>
                  <a:lnTo>
                    <a:pt x="1213" y="693"/>
                  </a:lnTo>
                  <a:lnTo>
                    <a:pt x="1216" y="690"/>
                  </a:lnTo>
                  <a:lnTo>
                    <a:pt x="1220" y="690"/>
                  </a:lnTo>
                  <a:lnTo>
                    <a:pt x="1224" y="687"/>
                  </a:lnTo>
                  <a:lnTo>
                    <a:pt x="1228" y="686"/>
                  </a:lnTo>
                  <a:lnTo>
                    <a:pt x="1231" y="686"/>
                  </a:lnTo>
                  <a:lnTo>
                    <a:pt x="1235" y="686"/>
                  </a:lnTo>
                  <a:lnTo>
                    <a:pt x="1239" y="686"/>
                  </a:lnTo>
                  <a:lnTo>
                    <a:pt x="1243" y="686"/>
                  </a:lnTo>
                  <a:lnTo>
                    <a:pt x="1246" y="683"/>
                  </a:lnTo>
                  <a:lnTo>
                    <a:pt x="1250" y="676"/>
                  </a:lnTo>
                  <a:lnTo>
                    <a:pt x="1254" y="676"/>
                  </a:lnTo>
                  <a:lnTo>
                    <a:pt x="1258" y="676"/>
                  </a:lnTo>
                  <a:lnTo>
                    <a:pt x="1261" y="676"/>
                  </a:lnTo>
                  <a:lnTo>
                    <a:pt x="1265" y="674"/>
                  </a:lnTo>
                  <a:lnTo>
                    <a:pt x="1269" y="674"/>
                  </a:lnTo>
                  <a:lnTo>
                    <a:pt x="1271" y="674"/>
                  </a:lnTo>
                  <a:lnTo>
                    <a:pt x="1275" y="669"/>
                  </a:lnTo>
                  <a:lnTo>
                    <a:pt x="1278" y="669"/>
                  </a:lnTo>
                  <a:lnTo>
                    <a:pt x="1282" y="669"/>
                  </a:lnTo>
                  <a:lnTo>
                    <a:pt x="1286" y="669"/>
                  </a:lnTo>
                  <a:lnTo>
                    <a:pt x="1290" y="669"/>
                  </a:lnTo>
                  <a:lnTo>
                    <a:pt x="1293" y="668"/>
                  </a:lnTo>
                  <a:lnTo>
                    <a:pt x="1297" y="668"/>
                  </a:lnTo>
                  <a:lnTo>
                    <a:pt x="1301" y="665"/>
                  </a:lnTo>
                  <a:lnTo>
                    <a:pt x="1305" y="663"/>
                  </a:lnTo>
                  <a:lnTo>
                    <a:pt x="1308" y="663"/>
                  </a:lnTo>
                  <a:lnTo>
                    <a:pt x="1312" y="658"/>
                  </a:lnTo>
                  <a:lnTo>
                    <a:pt x="1316" y="656"/>
                  </a:lnTo>
                  <a:lnTo>
                    <a:pt x="1318" y="656"/>
                  </a:lnTo>
                  <a:lnTo>
                    <a:pt x="1322" y="653"/>
                  </a:lnTo>
                  <a:lnTo>
                    <a:pt x="1325" y="653"/>
                  </a:lnTo>
                  <a:lnTo>
                    <a:pt x="1329" y="653"/>
                  </a:lnTo>
                  <a:lnTo>
                    <a:pt x="1333" y="653"/>
                  </a:lnTo>
                  <a:lnTo>
                    <a:pt x="1337" y="653"/>
                  </a:lnTo>
                  <a:lnTo>
                    <a:pt x="1340" y="653"/>
                  </a:lnTo>
                  <a:lnTo>
                    <a:pt x="1344" y="653"/>
                  </a:lnTo>
                  <a:lnTo>
                    <a:pt x="1348" y="652"/>
                  </a:lnTo>
                  <a:lnTo>
                    <a:pt x="1352" y="652"/>
                  </a:lnTo>
                  <a:lnTo>
                    <a:pt x="1355" y="652"/>
                  </a:lnTo>
                  <a:lnTo>
                    <a:pt x="1359" y="652"/>
                  </a:lnTo>
                  <a:lnTo>
                    <a:pt x="1361" y="649"/>
                  </a:lnTo>
                  <a:lnTo>
                    <a:pt x="1365" y="649"/>
                  </a:lnTo>
                  <a:lnTo>
                    <a:pt x="1369" y="646"/>
                  </a:lnTo>
                  <a:lnTo>
                    <a:pt x="1372" y="644"/>
                  </a:lnTo>
                  <a:lnTo>
                    <a:pt x="1376" y="644"/>
                  </a:lnTo>
                  <a:lnTo>
                    <a:pt x="1380" y="644"/>
                  </a:lnTo>
                  <a:lnTo>
                    <a:pt x="1384" y="644"/>
                  </a:lnTo>
                  <a:lnTo>
                    <a:pt x="1387" y="644"/>
                  </a:lnTo>
                  <a:lnTo>
                    <a:pt x="1391" y="644"/>
                  </a:lnTo>
                  <a:lnTo>
                    <a:pt x="1395" y="642"/>
                  </a:lnTo>
                  <a:lnTo>
                    <a:pt x="1399" y="642"/>
                  </a:lnTo>
                  <a:lnTo>
                    <a:pt x="1402" y="642"/>
                  </a:lnTo>
                  <a:lnTo>
                    <a:pt x="1406" y="642"/>
                  </a:lnTo>
                  <a:lnTo>
                    <a:pt x="1410" y="642"/>
                  </a:lnTo>
                  <a:lnTo>
                    <a:pt x="1414" y="642"/>
                  </a:lnTo>
                  <a:lnTo>
                    <a:pt x="1417" y="642"/>
                  </a:lnTo>
                  <a:lnTo>
                    <a:pt x="1421" y="637"/>
                  </a:lnTo>
                  <a:lnTo>
                    <a:pt x="1425" y="637"/>
                  </a:lnTo>
                  <a:lnTo>
                    <a:pt x="1429" y="637"/>
                  </a:lnTo>
                  <a:lnTo>
                    <a:pt x="1431" y="637"/>
                  </a:lnTo>
                  <a:lnTo>
                    <a:pt x="1434" y="637"/>
                  </a:lnTo>
                  <a:lnTo>
                    <a:pt x="1438" y="636"/>
                  </a:lnTo>
                  <a:lnTo>
                    <a:pt x="1442" y="636"/>
                  </a:lnTo>
                  <a:lnTo>
                    <a:pt x="1446" y="632"/>
                  </a:lnTo>
                  <a:lnTo>
                    <a:pt x="1449" y="631"/>
                  </a:lnTo>
                  <a:lnTo>
                    <a:pt x="1453" y="631"/>
                  </a:lnTo>
                  <a:lnTo>
                    <a:pt x="1457" y="631"/>
                  </a:lnTo>
                  <a:lnTo>
                    <a:pt x="1461" y="631"/>
                  </a:lnTo>
                  <a:lnTo>
                    <a:pt x="1464" y="628"/>
                  </a:lnTo>
                  <a:lnTo>
                    <a:pt x="1468" y="627"/>
                  </a:lnTo>
                  <a:lnTo>
                    <a:pt x="1472" y="627"/>
                  </a:lnTo>
                  <a:lnTo>
                    <a:pt x="1474" y="624"/>
                  </a:lnTo>
                  <a:lnTo>
                    <a:pt x="1478" y="620"/>
                  </a:lnTo>
                  <a:lnTo>
                    <a:pt x="1481" y="620"/>
                  </a:lnTo>
                  <a:lnTo>
                    <a:pt x="1485" y="620"/>
                  </a:lnTo>
                  <a:lnTo>
                    <a:pt x="1489" y="620"/>
                  </a:lnTo>
                  <a:lnTo>
                    <a:pt x="1493" y="620"/>
                  </a:lnTo>
                  <a:lnTo>
                    <a:pt x="1496" y="616"/>
                  </a:lnTo>
                  <a:lnTo>
                    <a:pt x="1500" y="616"/>
                  </a:lnTo>
                  <a:lnTo>
                    <a:pt x="1504" y="616"/>
                  </a:lnTo>
                  <a:lnTo>
                    <a:pt x="1508" y="615"/>
                  </a:lnTo>
                  <a:lnTo>
                    <a:pt x="1511" y="613"/>
                  </a:lnTo>
                  <a:lnTo>
                    <a:pt x="1515" y="606"/>
                  </a:lnTo>
                  <a:lnTo>
                    <a:pt x="1519" y="606"/>
                  </a:lnTo>
                  <a:lnTo>
                    <a:pt x="1523" y="603"/>
                  </a:lnTo>
                  <a:lnTo>
                    <a:pt x="1526" y="603"/>
                  </a:lnTo>
                  <a:lnTo>
                    <a:pt x="1530" y="601"/>
                  </a:lnTo>
                  <a:lnTo>
                    <a:pt x="1534" y="599"/>
                  </a:lnTo>
                  <a:lnTo>
                    <a:pt x="1538" y="599"/>
                  </a:lnTo>
                  <a:lnTo>
                    <a:pt x="1541" y="599"/>
                  </a:lnTo>
                  <a:lnTo>
                    <a:pt x="1543" y="599"/>
                  </a:lnTo>
                  <a:lnTo>
                    <a:pt x="1547" y="599"/>
                  </a:lnTo>
                  <a:lnTo>
                    <a:pt x="1551" y="599"/>
                  </a:lnTo>
                  <a:lnTo>
                    <a:pt x="1555" y="599"/>
                  </a:lnTo>
                  <a:lnTo>
                    <a:pt x="1558" y="596"/>
                  </a:lnTo>
                  <a:lnTo>
                    <a:pt x="1562" y="596"/>
                  </a:lnTo>
                  <a:lnTo>
                    <a:pt x="1566" y="596"/>
                  </a:lnTo>
                  <a:lnTo>
                    <a:pt x="1570" y="596"/>
                  </a:lnTo>
                  <a:lnTo>
                    <a:pt x="1573" y="594"/>
                  </a:lnTo>
                  <a:lnTo>
                    <a:pt x="1577" y="592"/>
                  </a:lnTo>
                  <a:lnTo>
                    <a:pt x="1581" y="592"/>
                  </a:lnTo>
                  <a:lnTo>
                    <a:pt x="1585" y="587"/>
                  </a:lnTo>
                  <a:lnTo>
                    <a:pt x="1586" y="585"/>
                  </a:lnTo>
                  <a:lnTo>
                    <a:pt x="1590" y="585"/>
                  </a:lnTo>
                  <a:lnTo>
                    <a:pt x="1594" y="582"/>
                  </a:lnTo>
                  <a:lnTo>
                    <a:pt x="1598" y="581"/>
                  </a:lnTo>
                  <a:lnTo>
                    <a:pt x="1602" y="581"/>
                  </a:lnTo>
                  <a:lnTo>
                    <a:pt x="1605" y="581"/>
                  </a:lnTo>
                  <a:lnTo>
                    <a:pt x="1609" y="577"/>
                  </a:lnTo>
                  <a:lnTo>
                    <a:pt x="1613" y="577"/>
                  </a:lnTo>
                  <a:lnTo>
                    <a:pt x="1617" y="577"/>
                  </a:lnTo>
                  <a:lnTo>
                    <a:pt x="1620" y="573"/>
                  </a:lnTo>
                  <a:lnTo>
                    <a:pt x="1624" y="571"/>
                  </a:lnTo>
                  <a:lnTo>
                    <a:pt x="1628" y="569"/>
                  </a:lnTo>
                  <a:lnTo>
                    <a:pt x="1632" y="567"/>
                  </a:lnTo>
                  <a:lnTo>
                    <a:pt x="1633" y="567"/>
                  </a:lnTo>
                  <a:lnTo>
                    <a:pt x="1637" y="567"/>
                  </a:lnTo>
                  <a:lnTo>
                    <a:pt x="1641" y="565"/>
                  </a:lnTo>
                  <a:lnTo>
                    <a:pt x="1645" y="565"/>
                  </a:lnTo>
                  <a:lnTo>
                    <a:pt x="1650" y="562"/>
                  </a:lnTo>
                  <a:lnTo>
                    <a:pt x="1654" y="562"/>
                  </a:lnTo>
                  <a:lnTo>
                    <a:pt x="1656" y="562"/>
                  </a:lnTo>
                  <a:lnTo>
                    <a:pt x="1660" y="560"/>
                  </a:lnTo>
                  <a:lnTo>
                    <a:pt x="1664" y="560"/>
                  </a:lnTo>
                  <a:lnTo>
                    <a:pt x="1667" y="557"/>
                  </a:lnTo>
                  <a:lnTo>
                    <a:pt x="1671" y="556"/>
                  </a:lnTo>
                  <a:lnTo>
                    <a:pt x="1675" y="556"/>
                  </a:lnTo>
                  <a:lnTo>
                    <a:pt x="1679" y="556"/>
                  </a:lnTo>
                  <a:lnTo>
                    <a:pt x="1682" y="556"/>
                  </a:lnTo>
                  <a:lnTo>
                    <a:pt x="1686" y="556"/>
                  </a:lnTo>
                  <a:lnTo>
                    <a:pt x="1690" y="552"/>
                  </a:lnTo>
                  <a:lnTo>
                    <a:pt x="1694" y="549"/>
                  </a:lnTo>
                  <a:lnTo>
                    <a:pt x="1697" y="545"/>
                  </a:lnTo>
                  <a:lnTo>
                    <a:pt x="1699" y="545"/>
                  </a:lnTo>
                  <a:lnTo>
                    <a:pt x="1703" y="545"/>
                  </a:lnTo>
                  <a:lnTo>
                    <a:pt x="1707" y="542"/>
                  </a:lnTo>
                  <a:lnTo>
                    <a:pt x="1711" y="542"/>
                  </a:lnTo>
                  <a:lnTo>
                    <a:pt x="1714" y="542"/>
                  </a:lnTo>
                  <a:lnTo>
                    <a:pt x="1718" y="542"/>
                  </a:lnTo>
                  <a:lnTo>
                    <a:pt x="1722" y="542"/>
                  </a:lnTo>
                  <a:lnTo>
                    <a:pt x="1726" y="540"/>
                  </a:lnTo>
                  <a:lnTo>
                    <a:pt x="1729" y="540"/>
                  </a:lnTo>
                  <a:lnTo>
                    <a:pt x="1733" y="540"/>
                  </a:lnTo>
                  <a:lnTo>
                    <a:pt x="1737" y="540"/>
                  </a:lnTo>
                  <a:lnTo>
                    <a:pt x="1741" y="540"/>
                  </a:lnTo>
                  <a:lnTo>
                    <a:pt x="1744" y="536"/>
                  </a:lnTo>
                  <a:lnTo>
                    <a:pt x="1746" y="533"/>
                  </a:lnTo>
                  <a:lnTo>
                    <a:pt x="1750" y="533"/>
                  </a:lnTo>
                  <a:lnTo>
                    <a:pt x="1754" y="530"/>
                  </a:lnTo>
                  <a:lnTo>
                    <a:pt x="1758" y="530"/>
                  </a:lnTo>
                  <a:lnTo>
                    <a:pt x="1761" y="528"/>
                  </a:lnTo>
                  <a:lnTo>
                    <a:pt x="1765" y="523"/>
                  </a:lnTo>
                  <a:lnTo>
                    <a:pt x="1769" y="521"/>
                  </a:lnTo>
                  <a:lnTo>
                    <a:pt x="1773" y="521"/>
                  </a:lnTo>
                  <a:lnTo>
                    <a:pt x="1776" y="521"/>
                  </a:lnTo>
                  <a:lnTo>
                    <a:pt x="1780" y="521"/>
                  </a:lnTo>
                  <a:lnTo>
                    <a:pt x="1784" y="521"/>
                  </a:lnTo>
                  <a:lnTo>
                    <a:pt x="1788" y="519"/>
                  </a:lnTo>
                  <a:lnTo>
                    <a:pt x="1791" y="515"/>
                  </a:lnTo>
                  <a:lnTo>
                    <a:pt x="1795" y="514"/>
                  </a:lnTo>
                  <a:lnTo>
                    <a:pt x="1799" y="514"/>
                  </a:lnTo>
                  <a:lnTo>
                    <a:pt x="1803" y="512"/>
                  </a:lnTo>
                  <a:lnTo>
                    <a:pt x="1806" y="509"/>
                  </a:lnTo>
                  <a:lnTo>
                    <a:pt x="1810" y="509"/>
                  </a:lnTo>
                  <a:lnTo>
                    <a:pt x="1812" y="509"/>
                  </a:lnTo>
                  <a:lnTo>
                    <a:pt x="1816" y="509"/>
                  </a:lnTo>
                  <a:lnTo>
                    <a:pt x="1820" y="509"/>
                  </a:lnTo>
                  <a:lnTo>
                    <a:pt x="1823" y="509"/>
                  </a:lnTo>
                  <a:lnTo>
                    <a:pt x="1827" y="509"/>
                  </a:lnTo>
                  <a:lnTo>
                    <a:pt x="1831" y="509"/>
                  </a:lnTo>
                  <a:lnTo>
                    <a:pt x="1835" y="507"/>
                  </a:lnTo>
                  <a:lnTo>
                    <a:pt x="1838" y="507"/>
                  </a:lnTo>
                  <a:lnTo>
                    <a:pt x="1842" y="507"/>
                  </a:lnTo>
                  <a:lnTo>
                    <a:pt x="1846" y="507"/>
                  </a:lnTo>
                  <a:lnTo>
                    <a:pt x="1850" y="505"/>
                  </a:lnTo>
                  <a:lnTo>
                    <a:pt x="1853" y="505"/>
                  </a:lnTo>
                  <a:lnTo>
                    <a:pt x="1857" y="505"/>
                  </a:lnTo>
                  <a:lnTo>
                    <a:pt x="1859" y="505"/>
                  </a:lnTo>
                  <a:lnTo>
                    <a:pt x="1863" y="505"/>
                  </a:lnTo>
                  <a:lnTo>
                    <a:pt x="1866" y="505"/>
                  </a:lnTo>
                  <a:lnTo>
                    <a:pt x="1870" y="505"/>
                  </a:lnTo>
                  <a:lnTo>
                    <a:pt x="1874" y="502"/>
                  </a:lnTo>
                  <a:lnTo>
                    <a:pt x="1878" y="500"/>
                  </a:lnTo>
                  <a:lnTo>
                    <a:pt x="1882" y="500"/>
                  </a:lnTo>
                  <a:lnTo>
                    <a:pt x="1885" y="500"/>
                  </a:lnTo>
                  <a:lnTo>
                    <a:pt x="1889" y="500"/>
                  </a:lnTo>
                  <a:lnTo>
                    <a:pt x="1893" y="500"/>
                  </a:lnTo>
                  <a:lnTo>
                    <a:pt x="1897" y="500"/>
                  </a:lnTo>
                  <a:lnTo>
                    <a:pt x="1900" y="500"/>
                  </a:lnTo>
                  <a:lnTo>
                    <a:pt x="1902" y="496"/>
                  </a:lnTo>
                  <a:lnTo>
                    <a:pt x="1906" y="496"/>
                  </a:lnTo>
                  <a:lnTo>
                    <a:pt x="1910" y="491"/>
                  </a:lnTo>
                  <a:lnTo>
                    <a:pt x="1915" y="491"/>
                  </a:lnTo>
                  <a:lnTo>
                    <a:pt x="1919" y="491"/>
                  </a:lnTo>
                  <a:lnTo>
                    <a:pt x="1923" y="487"/>
                  </a:lnTo>
                  <a:lnTo>
                    <a:pt x="1925" y="487"/>
                  </a:lnTo>
                  <a:lnTo>
                    <a:pt x="1929" y="486"/>
                  </a:lnTo>
                  <a:lnTo>
                    <a:pt x="1932" y="486"/>
                  </a:lnTo>
                  <a:lnTo>
                    <a:pt x="1936" y="486"/>
                  </a:lnTo>
                  <a:lnTo>
                    <a:pt x="1940" y="483"/>
                  </a:lnTo>
                  <a:lnTo>
                    <a:pt x="1944" y="483"/>
                  </a:lnTo>
                  <a:lnTo>
                    <a:pt x="1947" y="483"/>
                  </a:lnTo>
                  <a:lnTo>
                    <a:pt x="1951" y="483"/>
                  </a:lnTo>
                  <a:lnTo>
                    <a:pt x="1955" y="478"/>
                  </a:lnTo>
                  <a:lnTo>
                    <a:pt x="1959" y="478"/>
                  </a:lnTo>
                  <a:lnTo>
                    <a:pt x="1962" y="478"/>
                  </a:lnTo>
                  <a:lnTo>
                    <a:pt x="1966" y="478"/>
                  </a:lnTo>
                  <a:lnTo>
                    <a:pt x="1970" y="478"/>
                  </a:lnTo>
                  <a:lnTo>
                    <a:pt x="1972" y="472"/>
                  </a:lnTo>
                  <a:lnTo>
                    <a:pt x="1975" y="469"/>
                  </a:lnTo>
                  <a:lnTo>
                    <a:pt x="1979" y="469"/>
                  </a:lnTo>
                  <a:lnTo>
                    <a:pt x="1983" y="469"/>
                  </a:lnTo>
                  <a:lnTo>
                    <a:pt x="1987" y="464"/>
                  </a:lnTo>
                  <a:lnTo>
                    <a:pt x="1991" y="464"/>
                  </a:lnTo>
                  <a:lnTo>
                    <a:pt x="1994" y="461"/>
                  </a:lnTo>
                  <a:lnTo>
                    <a:pt x="1998" y="461"/>
                  </a:lnTo>
                  <a:lnTo>
                    <a:pt x="2002" y="461"/>
                  </a:lnTo>
                  <a:lnTo>
                    <a:pt x="2006" y="461"/>
                  </a:lnTo>
                  <a:lnTo>
                    <a:pt x="2009" y="461"/>
                  </a:lnTo>
                  <a:lnTo>
                    <a:pt x="2013" y="457"/>
                  </a:lnTo>
                  <a:lnTo>
                    <a:pt x="2015" y="455"/>
                  </a:lnTo>
                  <a:lnTo>
                    <a:pt x="2019" y="455"/>
                  </a:lnTo>
                  <a:lnTo>
                    <a:pt x="2022" y="455"/>
                  </a:lnTo>
                  <a:lnTo>
                    <a:pt x="2026" y="455"/>
                  </a:lnTo>
                  <a:lnTo>
                    <a:pt x="2030" y="455"/>
                  </a:lnTo>
                  <a:lnTo>
                    <a:pt x="2034" y="455"/>
                  </a:lnTo>
                  <a:lnTo>
                    <a:pt x="2037" y="455"/>
                  </a:lnTo>
                  <a:lnTo>
                    <a:pt x="2041" y="455"/>
                  </a:lnTo>
                  <a:lnTo>
                    <a:pt x="2045" y="455"/>
                  </a:lnTo>
                  <a:lnTo>
                    <a:pt x="2049" y="455"/>
                  </a:lnTo>
                  <a:lnTo>
                    <a:pt x="2053" y="455"/>
                  </a:lnTo>
                  <a:lnTo>
                    <a:pt x="2056" y="455"/>
                  </a:lnTo>
                  <a:lnTo>
                    <a:pt x="2060" y="451"/>
                  </a:lnTo>
                  <a:lnTo>
                    <a:pt x="2064" y="451"/>
                  </a:lnTo>
                  <a:lnTo>
                    <a:pt x="2068" y="449"/>
                  </a:lnTo>
                  <a:lnTo>
                    <a:pt x="2071" y="449"/>
                  </a:lnTo>
                  <a:lnTo>
                    <a:pt x="2075" y="449"/>
                  </a:lnTo>
                  <a:lnTo>
                    <a:pt x="2079" y="449"/>
                  </a:lnTo>
                  <a:lnTo>
                    <a:pt x="2083" y="449"/>
                  </a:lnTo>
                  <a:lnTo>
                    <a:pt x="2084" y="449"/>
                  </a:lnTo>
                  <a:lnTo>
                    <a:pt x="2088" y="449"/>
                  </a:lnTo>
                  <a:lnTo>
                    <a:pt x="2092" y="447"/>
                  </a:lnTo>
                  <a:lnTo>
                    <a:pt x="2096" y="447"/>
                  </a:lnTo>
                  <a:lnTo>
                    <a:pt x="2100" y="447"/>
                  </a:lnTo>
                  <a:lnTo>
                    <a:pt x="2103" y="447"/>
                  </a:lnTo>
                  <a:lnTo>
                    <a:pt x="2107" y="447"/>
                  </a:lnTo>
                  <a:lnTo>
                    <a:pt x="2111" y="447"/>
                  </a:lnTo>
                  <a:lnTo>
                    <a:pt x="2115" y="447"/>
                  </a:lnTo>
                  <a:lnTo>
                    <a:pt x="2118" y="444"/>
                  </a:lnTo>
                  <a:lnTo>
                    <a:pt x="2122" y="444"/>
                  </a:lnTo>
                  <a:lnTo>
                    <a:pt x="2126" y="444"/>
                  </a:lnTo>
                  <a:lnTo>
                    <a:pt x="2128" y="444"/>
                  </a:lnTo>
                  <a:lnTo>
                    <a:pt x="2131" y="444"/>
                  </a:lnTo>
                  <a:lnTo>
                    <a:pt x="2135" y="444"/>
                  </a:lnTo>
                  <a:lnTo>
                    <a:pt x="2139" y="444"/>
                  </a:lnTo>
                  <a:lnTo>
                    <a:pt x="2143" y="444"/>
                  </a:lnTo>
                  <a:lnTo>
                    <a:pt x="2146" y="440"/>
                  </a:lnTo>
                  <a:lnTo>
                    <a:pt x="2150" y="436"/>
                  </a:lnTo>
                  <a:lnTo>
                    <a:pt x="2154" y="436"/>
                  </a:lnTo>
                  <a:lnTo>
                    <a:pt x="2158" y="436"/>
                  </a:lnTo>
                  <a:lnTo>
                    <a:pt x="2162" y="436"/>
                  </a:lnTo>
                  <a:lnTo>
                    <a:pt x="2165" y="436"/>
                  </a:lnTo>
                  <a:lnTo>
                    <a:pt x="2169" y="432"/>
                  </a:lnTo>
                  <a:lnTo>
                    <a:pt x="2173" y="432"/>
                  </a:lnTo>
                  <a:lnTo>
                    <a:pt x="2175" y="432"/>
                  </a:lnTo>
                  <a:lnTo>
                    <a:pt x="2178" y="432"/>
                  </a:lnTo>
                  <a:lnTo>
                    <a:pt x="2184" y="428"/>
                  </a:lnTo>
                  <a:lnTo>
                    <a:pt x="2188" y="428"/>
                  </a:lnTo>
                  <a:lnTo>
                    <a:pt x="2192" y="428"/>
                  </a:lnTo>
                  <a:lnTo>
                    <a:pt x="2195" y="426"/>
                  </a:lnTo>
                  <a:lnTo>
                    <a:pt x="2197" y="426"/>
                  </a:lnTo>
                  <a:lnTo>
                    <a:pt x="2201" y="426"/>
                  </a:lnTo>
                  <a:lnTo>
                    <a:pt x="2205" y="426"/>
                  </a:lnTo>
                  <a:lnTo>
                    <a:pt x="2209" y="422"/>
                  </a:lnTo>
                  <a:lnTo>
                    <a:pt x="2212" y="420"/>
                  </a:lnTo>
                  <a:lnTo>
                    <a:pt x="2216" y="418"/>
                  </a:lnTo>
                  <a:lnTo>
                    <a:pt x="2220" y="418"/>
                  </a:lnTo>
                  <a:lnTo>
                    <a:pt x="2224" y="418"/>
                  </a:lnTo>
                  <a:lnTo>
                    <a:pt x="2227" y="418"/>
                  </a:lnTo>
                  <a:lnTo>
                    <a:pt x="2231" y="414"/>
                  </a:lnTo>
                  <a:lnTo>
                    <a:pt x="2235" y="412"/>
                  </a:lnTo>
                  <a:lnTo>
                    <a:pt x="2239" y="410"/>
                  </a:lnTo>
                  <a:lnTo>
                    <a:pt x="2240" y="406"/>
                  </a:lnTo>
                  <a:lnTo>
                    <a:pt x="2244" y="406"/>
                  </a:lnTo>
                  <a:lnTo>
                    <a:pt x="2248" y="406"/>
                  </a:lnTo>
                  <a:lnTo>
                    <a:pt x="2252" y="406"/>
                  </a:lnTo>
                  <a:lnTo>
                    <a:pt x="2255" y="406"/>
                  </a:lnTo>
                  <a:lnTo>
                    <a:pt x="2259" y="406"/>
                  </a:lnTo>
                  <a:lnTo>
                    <a:pt x="2263" y="406"/>
                  </a:lnTo>
                  <a:lnTo>
                    <a:pt x="2267" y="404"/>
                  </a:lnTo>
                  <a:lnTo>
                    <a:pt x="2271" y="398"/>
                  </a:lnTo>
                  <a:lnTo>
                    <a:pt x="2274" y="396"/>
                  </a:lnTo>
                  <a:lnTo>
                    <a:pt x="2278" y="396"/>
                  </a:lnTo>
                  <a:lnTo>
                    <a:pt x="2282" y="396"/>
                  </a:lnTo>
                  <a:lnTo>
                    <a:pt x="2286" y="392"/>
                  </a:lnTo>
                  <a:lnTo>
                    <a:pt x="2287" y="392"/>
                  </a:lnTo>
                  <a:lnTo>
                    <a:pt x="2291" y="390"/>
                  </a:lnTo>
                  <a:lnTo>
                    <a:pt x="2295" y="383"/>
                  </a:lnTo>
                  <a:lnTo>
                    <a:pt x="2299" y="383"/>
                  </a:lnTo>
                  <a:lnTo>
                    <a:pt x="2302" y="383"/>
                  </a:lnTo>
                  <a:lnTo>
                    <a:pt x="2306" y="383"/>
                  </a:lnTo>
                  <a:lnTo>
                    <a:pt x="2310" y="383"/>
                  </a:lnTo>
                  <a:lnTo>
                    <a:pt x="2314" y="381"/>
                  </a:lnTo>
                  <a:lnTo>
                    <a:pt x="2317" y="377"/>
                  </a:lnTo>
                  <a:lnTo>
                    <a:pt x="2321" y="377"/>
                  </a:lnTo>
                  <a:lnTo>
                    <a:pt x="2325" y="377"/>
                  </a:lnTo>
                  <a:lnTo>
                    <a:pt x="2329" y="377"/>
                  </a:lnTo>
                  <a:lnTo>
                    <a:pt x="2333" y="377"/>
                  </a:lnTo>
                  <a:lnTo>
                    <a:pt x="2336" y="375"/>
                  </a:lnTo>
                  <a:lnTo>
                    <a:pt x="2340" y="375"/>
                  </a:lnTo>
                  <a:lnTo>
                    <a:pt x="2344" y="371"/>
                  </a:lnTo>
                  <a:lnTo>
                    <a:pt x="2348" y="369"/>
                  </a:lnTo>
                  <a:lnTo>
                    <a:pt x="2351" y="369"/>
                  </a:lnTo>
                  <a:lnTo>
                    <a:pt x="2353" y="369"/>
                  </a:lnTo>
                  <a:lnTo>
                    <a:pt x="2357" y="366"/>
                  </a:lnTo>
                  <a:lnTo>
                    <a:pt x="2361" y="363"/>
                  </a:lnTo>
                  <a:lnTo>
                    <a:pt x="2364" y="363"/>
                  </a:lnTo>
                  <a:lnTo>
                    <a:pt x="2368" y="356"/>
                  </a:lnTo>
                  <a:lnTo>
                    <a:pt x="2372" y="356"/>
                  </a:lnTo>
                  <a:lnTo>
                    <a:pt x="2376" y="356"/>
                  </a:lnTo>
                  <a:lnTo>
                    <a:pt x="2380" y="356"/>
                  </a:lnTo>
                  <a:lnTo>
                    <a:pt x="2383" y="356"/>
                  </a:lnTo>
                  <a:lnTo>
                    <a:pt x="2387" y="356"/>
                  </a:lnTo>
                  <a:lnTo>
                    <a:pt x="2391" y="351"/>
                  </a:lnTo>
                  <a:lnTo>
                    <a:pt x="2395" y="351"/>
                  </a:lnTo>
                  <a:lnTo>
                    <a:pt x="2398" y="351"/>
                  </a:lnTo>
                  <a:lnTo>
                    <a:pt x="2400" y="351"/>
                  </a:lnTo>
                  <a:lnTo>
                    <a:pt x="2404" y="351"/>
                  </a:lnTo>
                  <a:lnTo>
                    <a:pt x="2408" y="348"/>
                  </a:lnTo>
                  <a:lnTo>
                    <a:pt x="2411" y="348"/>
                  </a:lnTo>
                  <a:lnTo>
                    <a:pt x="2415" y="348"/>
                  </a:lnTo>
                  <a:lnTo>
                    <a:pt x="2419" y="348"/>
                  </a:lnTo>
                  <a:lnTo>
                    <a:pt x="2423" y="348"/>
                  </a:lnTo>
                  <a:lnTo>
                    <a:pt x="2426" y="348"/>
                  </a:lnTo>
                  <a:lnTo>
                    <a:pt x="2430" y="348"/>
                  </a:lnTo>
                  <a:lnTo>
                    <a:pt x="2434" y="341"/>
                  </a:lnTo>
                  <a:lnTo>
                    <a:pt x="2438" y="339"/>
                  </a:lnTo>
                  <a:lnTo>
                    <a:pt x="2442" y="339"/>
                  </a:lnTo>
                  <a:lnTo>
                    <a:pt x="2443" y="339"/>
                  </a:lnTo>
                  <a:lnTo>
                    <a:pt x="2449" y="339"/>
                  </a:lnTo>
                  <a:lnTo>
                    <a:pt x="2453" y="339"/>
                  </a:lnTo>
                  <a:lnTo>
                    <a:pt x="2457" y="334"/>
                  </a:lnTo>
                  <a:lnTo>
                    <a:pt x="2460" y="334"/>
                  </a:lnTo>
                  <a:lnTo>
                    <a:pt x="2464" y="334"/>
                  </a:lnTo>
                  <a:lnTo>
                    <a:pt x="2466" y="334"/>
                  </a:lnTo>
                  <a:lnTo>
                    <a:pt x="2470" y="334"/>
                  </a:lnTo>
                  <a:lnTo>
                    <a:pt x="2473" y="332"/>
                  </a:lnTo>
                  <a:lnTo>
                    <a:pt x="2477" y="332"/>
                  </a:lnTo>
                  <a:lnTo>
                    <a:pt x="2481" y="332"/>
                  </a:lnTo>
                  <a:lnTo>
                    <a:pt x="2485" y="332"/>
                  </a:lnTo>
                  <a:lnTo>
                    <a:pt x="2489" y="332"/>
                  </a:lnTo>
                  <a:lnTo>
                    <a:pt x="2492" y="328"/>
                  </a:lnTo>
                  <a:lnTo>
                    <a:pt x="2496" y="328"/>
                  </a:lnTo>
                  <a:lnTo>
                    <a:pt x="2500" y="328"/>
                  </a:lnTo>
                  <a:lnTo>
                    <a:pt x="2504" y="328"/>
                  </a:lnTo>
                  <a:lnTo>
                    <a:pt x="2507" y="325"/>
                  </a:lnTo>
                  <a:lnTo>
                    <a:pt x="2511" y="325"/>
                  </a:lnTo>
                  <a:lnTo>
                    <a:pt x="2513" y="325"/>
                  </a:lnTo>
                  <a:lnTo>
                    <a:pt x="2517" y="325"/>
                  </a:lnTo>
                  <a:lnTo>
                    <a:pt x="2520" y="325"/>
                  </a:lnTo>
                  <a:lnTo>
                    <a:pt x="2524" y="325"/>
                  </a:lnTo>
                  <a:lnTo>
                    <a:pt x="2528" y="325"/>
                  </a:lnTo>
                  <a:lnTo>
                    <a:pt x="2532" y="322"/>
                  </a:lnTo>
                  <a:lnTo>
                    <a:pt x="2535" y="318"/>
                  </a:lnTo>
                  <a:lnTo>
                    <a:pt x="2539" y="318"/>
                  </a:lnTo>
                  <a:lnTo>
                    <a:pt x="2543" y="318"/>
                  </a:lnTo>
                  <a:lnTo>
                    <a:pt x="2547" y="315"/>
                  </a:lnTo>
                  <a:lnTo>
                    <a:pt x="2551" y="315"/>
                  </a:lnTo>
                  <a:lnTo>
                    <a:pt x="2554" y="315"/>
                  </a:lnTo>
                  <a:lnTo>
                    <a:pt x="2556" y="311"/>
                  </a:lnTo>
                  <a:lnTo>
                    <a:pt x="2560" y="311"/>
                  </a:lnTo>
                  <a:lnTo>
                    <a:pt x="2564" y="311"/>
                  </a:lnTo>
                  <a:lnTo>
                    <a:pt x="2567" y="311"/>
                  </a:lnTo>
                  <a:lnTo>
                    <a:pt x="2571" y="311"/>
                  </a:lnTo>
                  <a:lnTo>
                    <a:pt x="2575" y="311"/>
                  </a:lnTo>
                  <a:lnTo>
                    <a:pt x="2579" y="311"/>
                  </a:lnTo>
                  <a:lnTo>
                    <a:pt x="2582" y="311"/>
                  </a:lnTo>
                  <a:lnTo>
                    <a:pt x="2586" y="308"/>
                  </a:lnTo>
                  <a:lnTo>
                    <a:pt x="2590" y="308"/>
                  </a:lnTo>
                  <a:lnTo>
                    <a:pt x="2594" y="308"/>
                  </a:lnTo>
                  <a:lnTo>
                    <a:pt x="2597" y="308"/>
                  </a:lnTo>
                  <a:lnTo>
                    <a:pt x="2601" y="304"/>
                  </a:lnTo>
                  <a:lnTo>
                    <a:pt x="2605" y="304"/>
                  </a:lnTo>
                  <a:lnTo>
                    <a:pt x="2609" y="304"/>
                  </a:lnTo>
                  <a:lnTo>
                    <a:pt x="2613" y="304"/>
                  </a:lnTo>
                  <a:lnTo>
                    <a:pt x="2616" y="304"/>
                  </a:lnTo>
                  <a:lnTo>
                    <a:pt x="2620" y="304"/>
                  </a:lnTo>
                  <a:lnTo>
                    <a:pt x="2624" y="304"/>
                  </a:lnTo>
                  <a:lnTo>
                    <a:pt x="2626" y="304"/>
                  </a:lnTo>
                  <a:lnTo>
                    <a:pt x="2629" y="304"/>
                  </a:lnTo>
                  <a:lnTo>
                    <a:pt x="2633" y="304"/>
                  </a:lnTo>
                  <a:lnTo>
                    <a:pt x="2637" y="304"/>
                  </a:lnTo>
                  <a:lnTo>
                    <a:pt x="2641" y="304"/>
                  </a:lnTo>
                  <a:lnTo>
                    <a:pt x="2644" y="304"/>
                  </a:lnTo>
                  <a:lnTo>
                    <a:pt x="2648" y="304"/>
                  </a:lnTo>
                  <a:lnTo>
                    <a:pt x="2652" y="304"/>
                  </a:lnTo>
                  <a:lnTo>
                    <a:pt x="2656" y="301"/>
                  </a:lnTo>
                  <a:lnTo>
                    <a:pt x="2660" y="301"/>
                  </a:lnTo>
                  <a:lnTo>
                    <a:pt x="2663" y="301"/>
                  </a:lnTo>
                  <a:lnTo>
                    <a:pt x="2667" y="296"/>
                  </a:lnTo>
                  <a:lnTo>
                    <a:pt x="2669" y="293"/>
                  </a:lnTo>
                  <a:lnTo>
                    <a:pt x="2673" y="293"/>
                  </a:lnTo>
                  <a:lnTo>
                    <a:pt x="2676" y="293"/>
                  </a:lnTo>
                  <a:lnTo>
                    <a:pt x="2680" y="293"/>
                  </a:lnTo>
                  <a:lnTo>
                    <a:pt x="2684" y="289"/>
                  </a:lnTo>
                  <a:lnTo>
                    <a:pt x="2688" y="289"/>
                  </a:lnTo>
                  <a:lnTo>
                    <a:pt x="2691" y="289"/>
                  </a:lnTo>
                  <a:lnTo>
                    <a:pt x="2695" y="289"/>
                  </a:lnTo>
                  <a:lnTo>
                    <a:pt x="2699" y="289"/>
                  </a:lnTo>
                  <a:lnTo>
                    <a:pt x="2703" y="289"/>
                  </a:lnTo>
                  <a:lnTo>
                    <a:pt x="2706" y="289"/>
                  </a:lnTo>
                  <a:lnTo>
                    <a:pt x="2710" y="289"/>
                  </a:lnTo>
                  <a:lnTo>
                    <a:pt x="2714" y="289"/>
                  </a:lnTo>
                  <a:lnTo>
                    <a:pt x="2718" y="289"/>
                  </a:lnTo>
                  <a:lnTo>
                    <a:pt x="2722" y="280"/>
                  </a:lnTo>
                  <a:lnTo>
                    <a:pt x="2725" y="280"/>
                  </a:lnTo>
                  <a:lnTo>
                    <a:pt x="2729" y="280"/>
                  </a:lnTo>
                  <a:lnTo>
                    <a:pt x="2733" y="276"/>
                  </a:lnTo>
                  <a:lnTo>
                    <a:pt x="2737" y="276"/>
                  </a:lnTo>
                  <a:lnTo>
                    <a:pt x="2738" y="276"/>
                  </a:lnTo>
                  <a:lnTo>
                    <a:pt x="2742" y="276"/>
                  </a:lnTo>
                  <a:lnTo>
                    <a:pt x="2746" y="276"/>
                  </a:lnTo>
                  <a:lnTo>
                    <a:pt x="2750" y="273"/>
                  </a:lnTo>
                  <a:lnTo>
                    <a:pt x="2753" y="273"/>
                  </a:lnTo>
                  <a:lnTo>
                    <a:pt x="2757" y="273"/>
                  </a:lnTo>
                  <a:lnTo>
                    <a:pt x="2761" y="273"/>
                  </a:lnTo>
                  <a:lnTo>
                    <a:pt x="2765" y="273"/>
                  </a:lnTo>
                  <a:lnTo>
                    <a:pt x="2769" y="273"/>
                  </a:lnTo>
                  <a:lnTo>
                    <a:pt x="2772" y="273"/>
                  </a:lnTo>
                  <a:lnTo>
                    <a:pt x="2776" y="268"/>
                  </a:lnTo>
                  <a:lnTo>
                    <a:pt x="2780" y="268"/>
                  </a:lnTo>
                  <a:lnTo>
                    <a:pt x="2782" y="268"/>
                  </a:lnTo>
                  <a:lnTo>
                    <a:pt x="2785" y="268"/>
                  </a:lnTo>
                  <a:lnTo>
                    <a:pt x="2789" y="268"/>
                  </a:lnTo>
                  <a:lnTo>
                    <a:pt x="2793" y="268"/>
                  </a:lnTo>
                  <a:lnTo>
                    <a:pt x="2797" y="268"/>
                  </a:lnTo>
                  <a:lnTo>
                    <a:pt x="2800" y="268"/>
                  </a:lnTo>
                  <a:lnTo>
                    <a:pt x="2804" y="264"/>
                  </a:lnTo>
                  <a:lnTo>
                    <a:pt x="2808" y="264"/>
                  </a:lnTo>
                  <a:lnTo>
                    <a:pt x="2812" y="264"/>
                  </a:lnTo>
                  <a:lnTo>
                    <a:pt x="2815" y="264"/>
                  </a:lnTo>
                  <a:lnTo>
                    <a:pt x="2819" y="264"/>
                  </a:lnTo>
                  <a:lnTo>
                    <a:pt x="2823" y="264"/>
                  </a:lnTo>
                  <a:lnTo>
                    <a:pt x="2827" y="264"/>
                  </a:lnTo>
                  <a:lnTo>
                    <a:pt x="2829" y="264"/>
                  </a:lnTo>
                  <a:lnTo>
                    <a:pt x="2832" y="264"/>
                  </a:lnTo>
                  <a:lnTo>
                    <a:pt x="2836" y="264"/>
                  </a:lnTo>
                  <a:lnTo>
                    <a:pt x="2840" y="264"/>
                  </a:lnTo>
                  <a:lnTo>
                    <a:pt x="2844" y="264"/>
                  </a:lnTo>
                  <a:lnTo>
                    <a:pt x="2849" y="259"/>
                  </a:lnTo>
                  <a:lnTo>
                    <a:pt x="2851" y="259"/>
                  </a:lnTo>
                  <a:lnTo>
                    <a:pt x="2855" y="259"/>
                  </a:lnTo>
                  <a:lnTo>
                    <a:pt x="2859" y="259"/>
                  </a:lnTo>
                  <a:lnTo>
                    <a:pt x="2862" y="259"/>
                  </a:lnTo>
                  <a:lnTo>
                    <a:pt x="2866" y="259"/>
                  </a:lnTo>
                  <a:lnTo>
                    <a:pt x="2870" y="259"/>
                  </a:lnTo>
                  <a:lnTo>
                    <a:pt x="2874" y="259"/>
                  </a:lnTo>
                  <a:lnTo>
                    <a:pt x="2877" y="259"/>
                  </a:lnTo>
                  <a:lnTo>
                    <a:pt x="2881" y="259"/>
                  </a:lnTo>
                  <a:lnTo>
                    <a:pt x="2885" y="259"/>
                  </a:lnTo>
                  <a:lnTo>
                    <a:pt x="2889" y="259"/>
                  </a:lnTo>
                  <a:lnTo>
                    <a:pt x="2893" y="259"/>
                  </a:lnTo>
                  <a:lnTo>
                    <a:pt x="2894" y="259"/>
                  </a:lnTo>
                  <a:lnTo>
                    <a:pt x="2898" y="259"/>
                  </a:lnTo>
                  <a:lnTo>
                    <a:pt x="2902" y="259"/>
                  </a:lnTo>
                  <a:lnTo>
                    <a:pt x="2906" y="259"/>
                  </a:lnTo>
                  <a:lnTo>
                    <a:pt x="2909" y="259"/>
                  </a:lnTo>
                  <a:lnTo>
                    <a:pt x="2913" y="259"/>
                  </a:lnTo>
                  <a:lnTo>
                    <a:pt x="2917" y="254"/>
                  </a:lnTo>
                  <a:lnTo>
                    <a:pt x="2921" y="254"/>
                  </a:lnTo>
                  <a:lnTo>
                    <a:pt x="2924" y="250"/>
                  </a:lnTo>
                  <a:lnTo>
                    <a:pt x="2928" y="250"/>
                  </a:lnTo>
                  <a:lnTo>
                    <a:pt x="2932" y="250"/>
                  </a:lnTo>
                  <a:lnTo>
                    <a:pt x="2936" y="250"/>
                  </a:lnTo>
                  <a:lnTo>
                    <a:pt x="2940" y="250"/>
                  </a:lnTo>
                  <a:lnTo>
                    <a:pt x="2941" y="250"/>
                  </a:lnTo>
                  <a:lnTo>
                    <a:pt x="2945" y="245"/>
                  </a:lnTo>
                  <a:lnTo>
                    <a:pt x="2949" y="245"/>
                  </a:lnTo>
                  <a:lnTo>
                    <a:pt x="2953" y="245"/>
                  </a:lnTo>
                  <a:lnTo>
                    <a:pt x="2956" y="245"/>
                  </a:lnTo>
                  <a:lnTo>
                    <a:pt x="2960" y="245"/>
                  </a:lnTo>
                  <a:lnTo>
                    <a:pt x="2964" y="245"/>
                  </a:lnTo>
                  <a:lnTo>
                    <a:pt x="2968" y="245"/>
                  </a:lnTo>
                  <a:lnTo>
                    <a:pt x="2971" y="245"/>
                  </a:lnTo>
                  <a:lnTo>
                    <a:pt x="2975" y="239"/>
                  </a:lnTo>
                  <a:lnTo>
                    <a:pt x="2979" y="239"/>
                  </a:lnTo>
                  <a:lnTo>
                    <a:pt x="2983" y="235"/>
                  </a:lnTo>
                  <a:lnTo>
                    <a:pt x="2986" y="235"/>
                  </a:lnTo>
                  <a:lnTo>
                    <a:pt x="2990" y="229"/>
                  </a:lnTo>
                  <a:lnTo>
                    <a:pt x="2994" y="229"/>
                  </a:lnTo>
                  <a:lnTo>
                    <a:pt x="2998" y="218"/>
                  </a:lnTo>
                  <a:lnTo>
                    <a:pt x="3002" y="214"/>
                  </a:lnTo>
                  <a:lnTo>
                    <a:pt x="3005" y="214"/>
                  </a:lnTo>
                  <a:lnTo>
                    <a:pt x="3007" y="208"/>
                  </a:lnTo>
                  <a:lnTo>
                    <a:pt x="3011" y="208"/>
                  </a:lnTo>
                  <a:lnTo>
                    <a:pt x="3015" y="208"/>
                  </a:lnTo>
                  <a:lnTo>
                    <a:pt x="3018" y="202"/>
                  </a:lnTo>
                  <a:lnTo>
                    <a:pt x="3022" y="202"/>
                  </a:lnTo>
                  <a:lnTo>
                    <a:pt x="3026" y="197"/>
                  </a:lnTo>
                  <a:lnTo>
                    <a:pt x="3030" y="197"/>
                  </a:lnTo>
                  <a:lnTo>
                    <a:pt x="3033" y="197"/>
                  </a:lnTo>
                  <a:lnTo>
                    <a:pt x="3037" y="197"/>
                  </a:lnTo>
                  <a:lnTo>
                    <a:pt x="3041" y="197"/>
                  </a:lnTo>
                  <a:lnTo>
                    <a:pt x="3045" y="197"/>
                  </a:lnTo>
                  <a:lnTo>
                    <a:pt x="3049" y="197"/>
                  </a:lnTo>
                  <a:lnTo>
                    <a:pt x="3052" y="197"/>
                  </a:lnTo>
                  <a:lnTo>
                    <a:pt x="3054" y="197"/>
                  </a:lnTo>
                  <a:lnTo>
                    <a:pt x="3058" y="197"/>
                  </a:lnTo>
                  <a:lnTo>
                    <a:pt x="3062" y="197"/>
                  </a:lnTo>
                  <a:lnTo>
                    <a:pt x="3065" y="197"/>
                  </a:lnTo>
                  <a:lnTo>
                    <a:pt x="3069" y="197"/>
                  </a:lnTo>
                  <a:lnTo>
                    <a:pt x="3073" y="192"/>
                  </a:lnTo>
                  <a:lnTo>
                    <a:pt x="3077" y="192"/>
                  </a:lnTo>
                  <a:lnTo>
                    <a:pt x="3080" y="192"/>
                  </a:lnTo>
                  <a:lnTo>
                    <a:pt x="3084" y="192"/>
                  </a:lnTo>
                  <a:lnTo>
                    <a:pt x="3088" y="185"/>
                  </a:lnTo>
                  <a:lnTo>
                    <a:pt x="3092" y="185"/>
                  </a:lnTo>
                  <a:lnTo>
                    <a:pt x="3095" y="185"/>
                  </a:lnTo>
                  <a:lnTo>
                    <a:pt x="3097" y="179"/>
                  </a:lnTo>
                  <a:lnTo>
                    <a:pt x="3101" y="179"/>
                  </a:lnTo>
                  <a:lnTo>
                    <a:pt x="3105" y="179"/>
                  </a:lnTo>
                  <a:lnTo>
                    <a:pt x="3109" y="179"/>
                  </a:lnTo>
                  <a:lnTo>
                    <a:pt x="3114" y="179"/>
                  </a:lnTo>
                  <a:lnTo>
                    <a:pt x="3118" y="179"/>
                  </a:lnTo>
                  <a:lnTo>
                    <a:pt x="3120" y="179"/>
                  </a:lnTo>
                  <a:lnTo>
                    <a:pt x="3124" y="179"/>
                  </a:lnTo>
                  <a:lnTo>
                    <a:pt x="3127" y="179"/>
                  </a:lnTo>
                  <a:lnTo>
                    <a:pt x="3131" y="172"/>
                  </a:lnTo>
                  <a:lnTo>
                    <a:pt x="3135" y="172"/>
                  </a:lnTo>
                  <a:lnTo>
                    <a:pt x="3139" y="172"/>
                  </a:lnTo>
                  <a:lnTo>
                    <a:pt x="3142" y="172"/>
                  </a:lnTo>
                  <a:lnTo>
                    <a:pt x="3146" y="172"/>
                  </a:lnTo>
                  <a:lnTo>
                    <a:pt x="3150" y="172"/>
                  </a:lnTo>
                  <a:lnTo>
                    <a:pt x="3154" y="172"/>
                  </a:lnTo>
                  <a:lnTo>
                    <a:pt x="3157" y="172"/>
                  </a:lnTo>
                  <a:lnTo>
                    <a:pt x="3161" y="172"/>
                  </a:lnTo>
                  <a:lnTo>
                    <a:pt x="3165" y="166"/>
                  </a:lnTo>
                  <a:lnTo>
                    <a:pt x="3167" y="166"/>
                  </a:lnTo>
                  <a:lnTo>
                    <a:pt x="3171" y="166"/>
                  </a:lnTo>
                  <a:lnTo>
                    <a:pt x="3174" y="166"/>
                  </a:lnTo>
                  <a:lnTo>
                    <a:pt x="3178" y="159"/>
                  </a:lnTo>
                  <a:lnTo>
                    <a:pt x="3182" y="159"/>
                  </a:lnTo>
                  <a:lnTo>
                    <a:pt x="3186" y="159"/>
                  </a:lnTo>
                  <a:lnTo>
                    <a:pt x="3189" y="159"/>
                  </a:lnTo>
                  <a:lnTo>
                    <a:pt x="3193" y="159"/>
                  </a:lnTo>
                  <a:lnTo>
                    <a:pt x="3197" y="159"/>
                  </a:lnTo>
                  <a:lnTo>
                    <a:pt x="3201" y="159"/>
                  </a:lnTo>
                  <a:lnTo>
                    <a:pt x="3204" y="159"/>
                  </a:lnTo>
                  <a:lnTo>
                    <a:pt x="3208" y="159"/>
                  </a:lnTo>
                  <a:lnTo>
                    <a:pt x="3210" y="159"/>
                  </a:lnTo>
                  <a:lnTo>
                    <a:pt x="3214" y="159"/>
                  </a:lnTo>
                  <a:lnTo>
                    <a:pt x="3218" y="159"/>
                  </a:lnTo>
                  <a:lnTo>
                    <a:pt x="3221" y="151"/>
                  </a:lnTo>
                  <a:lnTo>
                    <a:pt x="3225" y="151"/>
                  </a:lnTo>
                  <a:lnTo>
                    <a:pt x="3229" y="151"/>
                  </a:lnTo>
                  <a:lnTo>
                    <a:pt x="3233" y="151"/>
                  </a:lnTo>
                  <a:lnTo>
                    <a:pt x="3236" y="151"/>
                  </a:lnTo>
                  <a:lnTo>
                    <a:pt x="3240" y="151"/>
                  </a:lnTo>
                  <a:lnTo>
                    <a:pt x="3244" y="151"/>
                  </a:lnTo>
                  <a:lnTo>
                    <a:pt x="3248" y="151"/>
                  </a:lnTo>
                  <a:lnTo>
                    <a:pt x="3251" y="151"/>
                  </a:lnTo>
                  <a:lnTo>
                    <a:pt x="3255" y="151"/>
                  </a:lnTo>
                  <a:lnTo>
                    <a:pt x="3259" y="151"/>
                  </a:lnTo>
                  <a:lnTo>
                    <a:pt x="3263" y="151"/>
                  </a:lnTo>
                  <a:lnTo>
                    <a:pt x="3266" y="151"/>
                  </a:lnTo>
                  <a:lnTo>
                    <a:pt x="3270" y="151"/>
                  </a:lnTo>
                  <a:lnTo>
                    <a:pt x="3274" y="151"/>
                  </a:lnTo>
                  <a:lnTo>
                    <a:pt x="3278" y="151"/>
                  </a:lnTo>
                  <a:lnTo>
                    <a:pt x="3280" y="151"/>
                  </a:lnTo>
                  <a:lnTo>
                    <a:pt x="3283" y="151"/>
                  </a:lnTo>
                  <a:lnTo>
                    <a:pt x="3287" y="151"/>
                  </a:lnTo>
                  <a:lnTo>
                    <a:pt x="3291" y="151"/>
                  </a:lnTo>
                  <a:lnTo>
                    <a:pt x="3295" y="151"/>
                  </a:lnTo>
                  <a:lnTo>
                    <a:pt x="3298" y="151"/>
                  </a:lnTo>
                  <a:lnTo>
                    <a:pt x="3302" y="151"/>
                  </a:lnTo>
                  <a:lnTo>
                    <a:pt x="3306" y="151"/>
                  </a:lnTo>
                  <a:lnTo>
                    <a:pt x="3310" y="151"/>
                  </a:lnTo>
                  <a:lnTo>
                    <a:pt x="3313" y="151"/>
                  </a:lnTo>
                  <a:lnTo>
                    <a:pt x="3317" y="151"/>
                  </a:lnTo>
                  <a:lnTo>
                    <a:pt x="3321" y="151"/>
                  </a:lnTo>
                  <a:lnTo>
                    <a:pt x="3323" y="151"/>
                  </a:lnTo>
                  <a:lnTo>
                    <a:pt x="3327" y="143"/>
                  </a:lnTo>
                  <a:lnTo>
                    <a:pt x="3330" y="143"/>
                  </a:lnTo>
                  <a:lnTo>
                    <a:pt x="3334" y="143"/>
                  </a:lnTo>
                  <a:lnTo>
                    <a:pt x="3338" y="143"/>
                  </a:lnTo>
                  <a:lnTo>
                    <a:pt x="3342" y="143"/>
                  </a:lnTo>
                  <a:lnTo>
                    <a:pt x="3345" y="143"/>
                  </a:lnTo>
                  <a:lnTo>
                    <a:pt x="3349" y="134"/>
                  </a:lnTo>
                  <a:lnTo>
                    <a:pt x="3353" y="124"/>
                  </a:lnTo>
                  <a:lnTo>
                    <a:pt x="3357" y="124"/>
                  </a:lnTo>
                  <a:lnTo>
                    <a:pt x="3360" y="124"/>
                  </a:lnTo>
                  <a:lnTo>
                    <a:pt x="3364" y="124"/>
                  </a:lnTo>
                  <a:lnTo>
                    <a:pt x="3368" y="124"/>
                  </a:lnTo>
                  <a:lnTo>
                    <a:pt x="3370" y="124"/>
                  </a:lnTo>
                  <a:lnTo>
                    <a:pt x="3374" y="124"/>
                  </a:lnTo>
                  <a:lnTo>
                    <a:pt x="3379" y="124"/>
                  </a:lnTo>
                  <a:lnTo>
                    <a:pt x="3383" y="124"/>
                  </a:lnTo>
                  <a:lnTo>
                    <a:pt x="3387" y="124"/>
                  </a:lnTo>
                  <a:lnTo>
                    <a:pt x="3391" y="113"/>
                  </a:lnTo>
                  <a:lnTo>
                    <a:pt x="3392" y="113"/>
                  </a:lnTo>
                  <a:lnTo>
                    <a:pt x="3396" y="113"/>
                  </a:lnTo>
                  <a:lnTo>
                    <a:pt x="3400" y="113"/>
                  </a:lnTo>
                  <a:lnTo>
                    <a:pt x="3404" y="113"/>
                  </a:lnTo>
                  <a:lnTo>
                    <a:pt x="3407" y="113"/>
                  </a:lnTo>
                  <a:lnTo>
                    <a:pt x="3411" y="113"/>
                  </a:lnTo>
                  <a:lnTo>
                    <a:pt x="3415" y="113"/>
                  </a:lnTo>
                  <a:lnTo>
                    <a:pt x="3419" y="113"/>
                  </a:lnTo>
                  <a:lnTo>
                    <a:pt x="3422" y="113"/>
                  </a:lnTo>
                  <a:lnTo>
                    <a:pt x="3426" y="113"/>
                  </a:lnTo>
                  <a:lnTo>
                    <a:pt x="3430" y="113"/>
                  </a:lnTo>
                  <a:lnTo>
                    <a:pt x="3434" y="113"/>
                  </a:lnTo>
                  <a:lnTo>
                    <a:pt x="3436" y="113"/>
                  </a:lnTo>
                  <a:lnTo>
                    <a:pt x="3439" y="113"/>
                  </a:lnTo>
                  <a:lnTo>
                    <a:pt x="3443" y="113"/>
                  </a:lnTo>
                  <a:lnTo>
                    <a:pt x="3447" y="113"/>
                  </a:lnTo>
                  <a:lnTo>
                    <a:pt x="3451" y="113"/>
                  </a:lnTo>
                  <a:lnTo>
                    <a:pt x="3454" y="101"/>
                  </a:lnTo>
                  <a:lnTo>
                    <a:pt x="3458" y="101"/>
                  </a:lnTo>
                  <a:lnTo>
                    <a:pt x="3462" y="101"/>
                  </a:lnTo>
                  <a:lnTo>
                    <a:pt x="3466" y="101"/>
                  </a:lnTo>
                  <a:lnTo>
                    <a:pt x="3469" y="101"/>
                  </a:lnTo>
                  <a:lnTo>
                    <a:pt x="3473" y="101"/>
                  </a:lnTo>
                  <a:lnTo>
                    <a:pt x="3477" y="101"/>
                  </a:lnTo>
                  <a:lnTo>
                    <a:pt x="3481" y="88"/>
                  </a:lnTo>
                  <a:lnTo>
                    <a:pt x="3483" y="88"/>
                  </a:lnTo>
                  <a:lnTo>
                    <a:pt x="3486" y="88"/>
                  </a:lnTo>
                  <a:lnTo>
                    <a:pt x="3490" y="88"/>
                  </a:lnTo>
                  <a:lnTo>
                    <a:pt x="3494" y="88"/>
                  </a:lnTo>
                  <a:lnTo>
                    <a:pt x="3498" y="88"/>
                  </a:lnTo>
                  <a:lnTo>
                    <a:pt x="3501" y="88"/>
                  </a:lnTo>
                  <a:lnTo>
                    <a:pt x="3505" y="88"/>
                  </a:lnTo>
                  <a:lnTo>
                    <a:pt x="3509" y="88"/>
                  </a:lnTo>
                  <a:lnTo>
                    <a:pt x="3513" y="88"/>
                  </a:lnTo>
                  <a:lnTo>
                    <a:pt x="3516" y="88"/>
                  </a:lnTo>
                  <a:lnTo>
                    <a:pt x="3520" y="88"/>
                  </a:lnTo>
                  <a:lnTo>
                    <a:pt x="3524" y="88"/>
                  </a:lnTo>
                  <a:lnTo>
                    <a:pt x="3528" y="88"/>
                  </a:lnTo>
                  <a:lnTo>
                    <a:pt x="3531" y="88"/>
                  </a:lnTo>
                  <a:lnTo>
                    <a:pt x="3535" y="88"/>
                  </a:lnTo>
                  <a:lnTo>
                    <a:pt x="3539" y="88"/>
                  </a:lnTo>
                  <a:lnTo>
                    <a:pt x="3543" y="88"/>
                  </a:lnTo>
                  <a:lnTo>
                    <a:pt x="3546" y="88"/>
                  </a:lnTo>
                  <a:lnTo>
                    <a:pt x="3548" y="88"/>
                  </a:lnTo>
                  <a:lnTo>
                    <a:pt x="3552" y="72"/>
                  </a:lnTo>
                  <a:lnTo>
                    <a:pt x="3556" y="72"/>
                  </a:lnTo>
                  <a:lnTo>
                    <a:pt x="3560" y="72"/>
                  </a:lnTo>
                  <a:lnTo>
                    <a:pt x="3563" y="72"/>
                  </a:lnTo>
                  <a:lnTo>
                    <a:pt x="3567" y="72"/>
                  </a:lnTo>
                  <a:lnTo>
                    <a:pt x="3571" y="72"/>
                  </a:lnTo>
                  <a:lnTo>
                    <a:pt x="3575" y="72"/>
                  </a:lnTo>
                  <a:lnTo>
                    <a:pt x="3578" y="72"/>
                  </a:lnTo>
                  <a:lnTo>
                    <a:pt x="3582" y="72"/>
                  </a:lnTo>
                  <a:lnTo>
                    <a:pt x="3586" y="72"/>
                  </a:lnTo>
                  <a:lnTo>
                    <a:pt x="3590" y="72"/>
                  </a:lnTo>
                  <a:lnTo>
                    <a:pt x="3593" y="72"/>
                  </a:lnTo>
                  <a:lnTo>
                    <a:pt x="3595" y="72"/>
                  </a:lnTo>
                  <a:lnTo>
                    <a:pt x="3599" y="72"/>
                  </a:lnTo>
                  <a:lnTo>
                    <a:pt x="3603" y="72"/>
                  </a:lnTo>
                  <a:lnTo>
                    <a:pt x="3607" y="72"/>
                  </a:lnTo>
                  <a:lnTo>
                    <a:pt x="3610" y="72"/>
                  </a:lnTo>
                  <a:lnTo>
                    <a:pt x="3614" y="72"/>
                  </a:lnTo>
                  <a:lnTo>
                    <a:pt x="3618" y="72"/>
                  </a:lnTo>
                  <a:lnTo>
                    <a:pt x="3622" y="72"/>
                  </a:lnTo>
                  <a:lnTo>
                    <a:pt x="3625" y="72"/>
                  </a:lnTo>
                  <a:lnTo>
                    <a:pt x="3629" y="72"/>
                  </a:lnTo>
                  <a:lnTo>
                    <a:pt x="3633" y="72"/>
                  </a:lnTo>
                  <a:lnTo>
                    <a:pt x="3637" y="55"/>
                  </a:lnTo>
                  <a:lnTo>
                    <a:pt x="3639" y="55"/>
                  </a:lnTo>
                  <a:lnTo>
                    <a:pt x="3644" y="55"/>
                  </a:lnTo>
                  <a:lnTo>
                    <a:pt x="3648" y="55"/>
                  </a:lnTo>
                  <a:lnTo>
                    <a:pt x="3652" y="55"/>
                  </a:lnTo>
                  <a:lnTo>
                    <a:pt x="3655" y="55"/>
                  </a:lnTo>
                  <a:lnTo>
                    <a:pt x="3659" y="55"/>
                  </a:lnTo>
                  <a:lnTo>
                    <a:pt x="3661" y="55"/>
                  </a:lnTo>
                  <a:lnTo>
                    <a:pt x="3665" y="55"/>
                  </a:lnTo>
                  <a:lnTo>
                    <a:pt x="3669" y="55"/>
                  </a:lnTo>
                  <a:lnTo>
                    <a:pt x="3672" y="55"/>
                  </a:lnTo>
                  <a:lnTo>
                    <a:pt x="3676" y="55"/>
                  </a:lnTo>
                  <a:lnTo>
                    <a:pt x="3680" y="55"/>
                  </a:lnTo>
                  <a:lnTo>
                    <a:pt x="3684" y="55"/>
                  </a:lnTo>
                  <a:lnTo>
                    <a:pt x="3687" y="55"/>
                  </a:lnTo>
                  <a:lnTo>
                    <a:pt x="3691" y="28"/>
                  </a:lnTo>
                  <a:lnTo>
                    <a:pt x="3695" y="28"/>
                  </a:lnTo>
                  <a:lnTo>
                    <a:pt x="3699" y="28"/>
                  </a:lnTo>
                  <a:lnTo>
                    <a:pt x="3702" y="0"/>
                  </a:lnTo>
                  <a:lnTo>
                    <a:pt x="3706" y="0"/>
                  </a:lnTo>
                  <a:lnTo>
                    <a:pt x="3708" y="0"/>
                  </a:lnTo>
                  <a:lnTo>
                    <a:pt x="3712" y="0"/>
                  </a:lnTo>
                  <a:lnTo>
                    <a:pt x="3716" y="0"/>
                  </a:lnTo>
                  <a:lnTo>
                    <a:pt x="3719" y="0"/>
                  </a:lnTo>
                  <a:lnTo>
                    <a:pt x="3723" y="0"/>
                  </a:lnTo>
                  <a:lnTo>
                    <a:pt x="3727" y="0"/>
                  </a:lnTo>
                  <a:lnTo>
                    <a:pt x="3731" y="0"/>
                  </a:lnTo>
                  <a:lnTo>
                    <a:pt x="3734" y="0"/>
                  </a:lnTo>
                  <a:lnTo>
                    <a:pt x="3738" y="0"/>
                  </a:lnTo>
                  <a:lnTo>
                    <a:pt x="3742" y="0"/>
                  </a:lnTo>
                  <a:lnTo>
                    <a:pt x="3746" y="0"/>
                  </a:lnTo>
                  <a:lnTo>
                    <a:pt x="3749" y="0"/>
                  </a:lnTo>
                  <a:lnTo>
                    <a:pt x="3751" y="0"/>
                  </a:lnTo>
                  <a:lnTo>
                    <a:pt x="3755" y="0"/>
                  </a:lnTo>
                  <a:lnTo>
                    <a:pt x="3759" y="0"/>
                  </a:lnTo>
                  <a:lnTo>
                    <a:pt x="3763" y="0"/>
                  </a:lnTo>
                  <a:lnTo>
                    <a:pt x="3766" y="0"/>
                  </a:lnTo>
                  <a:lnTo>
                    <a:pt x="3770" y="0"/>
                  </a:lnTo>
                  <a:lnTo>
                    <a:pt x="3774" y="0"/>
                  </a:lnTo>
                  <a:lnTo>
                    <a:pt x="3778" y="0"/>
                  </a:lnTo>
                  <a:lnTo>
                    <a:pt x="3781" y="0"/>
                  </a:lnTo>
                  <a:lnTo>
                    <a:pt x="3785" y="0"/>
                  </a:lnTo>
                  <a:lnTo>
                    <a:pt x="3789" y="0"/>
                  </a:lnTo>
                  <a:lnTo>
                    <a:pt x="3793" y="0"/>
                  </a:lnTo>
                  <a:lnTo>
                    <a:pt x="3796" y="0"/>
                  </a:lnTo>
                  <a:lnTo>
                    <a:pt x="3800" y="0"/>
                  </a:lnTo>
                  <a:lnTo>
                    <a:pt x="3804" y="0"/>
                  </a:lnTo>
                  <a:lnTo>
                    <a:pt x="3808" y="0"/>
                  </a:lnTo>
                  <a:lnTo>
                    <a:pt x="3811" y="0"/>
                  </a:lnTo>
                  <a:lnTo>
                    <a:pt x="3815" y="0"/>
                  </a:lnTo>
                  <a:lnTo>
                    <a:pt x="3819" y="0"/>
                  </a:lnTo>
                  <a:lnTo>
                    <a:pt x="3821" y="0"/>
                  </a:lnTo>
                  <a:lnTo>
                    <a:pt x="3825" y="0"/>
                  </a:lnTo>
                  <a:lnTo>
                    <a:pt x="3828" y="0"/>
                  </a:lnTo>
                  <a:lnTo>
                    <a:pt x="3832" y="0"/>
                  </a:lnTo>
                  <a:lnTo>
                    <a:pt x="3836" y="0"/>
                  </a:lnTo>
                  <a:lnTo>
                    <a:pt x="3840" y="0"/>
                  </a:lnTo>
                  <a:lnTo>
                    <a:pt x="3843" y="0"/>
                  </a:lnTo>
                  <a:lnTo>
                    <a:pt x="3847" y="0"/>
                  </a:lnTo>
                  <a:lnTo>
                    <a:pt x="3851" y="0"/>
                  </a:lnTo>
                  <a:lnTo>
                    <a:pt x="3855" y="0"/>
                  </a:lnTo>
                  <a:lnTo>
                    <a:pt x="3858" y="0"/>
                  </a:lnTo>
                  <a:lnTo>
                    <a:pt x="3862" y="0"/>
                  </a:lnTo>
                  <a:lnTo>
                    <a:pt x="3864" y="0"/>
                  </a:lnTo>
                  <a:lnTo>
                    <a:pt x="3868" y="0"/>
                  </a:lnTo>
                  <a:lnTo>
                    <a:pt x="3872" y="0"/>
                  </a:lnTo>
                  <a:lnTo>
                    <a:pt x="3875" y="0"/>
                  </a:lnTo>
                  <a:lnTo>
                    <a:pt x="3879" y="0"/>
                  </a:lnTo>
                  <a:lnTo>
                    <a:pt x="3883" y="0"/>
                  </a:lnTo>
                  <a:lnTo>
                    <a:pt x="3887" y="0"/>
                  </a:lnTo>
                  <a:lnTo>
                    <a:pt x="3890" y="0"/>
                  </a:lnTo>
                  <a:lnTo>
                    <a:pt x="3894" y="0"/>
                  </a:lnTo>
                  <a:lnTo>
                    <a:pt x="3898" y="0"/>
                  </a:lnTo>
                  <a:lnTo>
                    <a:pt x="3902" y="0"/>
                  </a:lnTo>
                  <a:lnTo>
                    <a:pt x="3905" y="0"/>
                  </a:lnTo>
                  <a:lnTo>
                    <a:pt x="3909" y="0"/>
                  </a:lnTo>
                  <a:lnTo>
                    <a:pt x="3913" y="0"/>
                  </a:lnTo>
                  <a:lnTo>
                    <a:pt x="3917" y="0"/>
                  </a:lnTo>
                  <a:lnTo>
                    <a:pt x="3920" y="0"/>
                  </a:lnTo>
                  <a:lnTo>
                    <a:pt x="3924" y="0"/>
                  </a:lnTo>
                  <a:lnTo>
                    <a:pt x="3928" y="0"/>
                  </a:lnTo>
                  <a:lnTo>
                    <a:pt x="3932" y="0"/>
                  </a:lnTo>
                  <a:lnTo>
                    <a:pt x="3934" y="0"/>
                  </a:lnTo>
                  <a:lnTo>
                    <a:pt x="3937" y="0"/>
                  </a:lnTo>
                  <a:lnTo>
                    <a:pt x="3941" y="0"/>
                  </a:lnTo>
                  <a:lnTo>
                    <a:pt x="3945" y="0"/>
                  </a:lnTo>
                  <a:lnTo>
                    <a:pt x="3949" y="0"/>
                  </a:lnTo>
                  <a:lnTo>
                    <a:pt x="3952" y="0"/>
                  </a:lnTo>
                  <a:lnTo>
                    <a:pt x="3956" y="0"/>
                  </a:lnTo>
                  <a:lnTo>
                    <a:pt x="3960" y="0"/>
                  </a:lnTo>
                  <a:lnTo>
                    <a:pt x="3964" y="0"/>
                  </a:lnTo>
                  <a:lnTo>
                    <a:pt x="3967" y="0"/>
                  </a:lnTo>
                  <a:lnTo>
                    <a:pt x="3971" y="0"/>
                  </a:lnTo>
                  <a:lnTo>
                    <a:pt x="3975" y="0"/>
                  </a:lnTo>
                  <a:lnTo>
                    <a:pt x="3977" y="0"/>
                  </a:lnTo>
                  <a:lnTo>
                    <a:pt x="3981" y="0"/>
                  </a:lnTo>
                </a:path>
              </a:pathLst>
            </a:custGeom>
            <a:noFill/>
            <a:ln w="28575" cap="rnd">
              <a:solidFill>
                <a:srgbClr val="113E6B"/>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139" name="Freeform 60">
              <a:extLst>
                <a:ext uri="{FF2B5EF4-FFF2-40B4-BE49-F238E27FC236}">
                  <a16:creationId xmlns:a16="http://schemas.microsoft.com/office/drawing/2014/main" id="{3AB64196-5C55-43C8-9868-00277246B950}"/>
                </a:ext>
              </a:extLst>
            </p:cNvPr>
            <p:cNvSpPr>
              <a:spLocks/>
            </p:cNvSpPr>
            <p:nvPr/>
          </p:nvSpPr>
          <p:spPr bwMode="auto">
            <a:xfrm>
              <a:off x="1994293" y="2774607"/>
              <a:ext cx="8426449" cy="1751013"/>
            </a:xfrm>
            <a:custGeom>
              <a:avLst/>
              <a:gdLst>
                <a:gd name="T0" fmla="*/ 62 w 3981"/>
                <a:gd name="T1" fmla="*/ 1080 h 1103"/>
                <a:gd name="T2" fmla="*/ 126 w 3981"/>
                <a:gd name="T3" fmla="*/ 1064 h 1103"/>
                <a:gd name="T4" fmla="*/ 192 w 3981"/>
                <a:gd name="T5" fmla="*/ 1051 h 1103"/>
                <a:gd name="T6" fmla="*/ 258 w 3981"/>
                <a:gd name="T7" fmla="*/ 1029 h 1103"/>
                <a:gd name="T8" fmla="*/ 324 w 3981"/>
                <a:gd name="T9" fmla="*/ 1006 h 1103"/>
                <a:gd name="T10" fmla="*/ 389 w 3981"/>
                <a:gd name="T11" fmla="*/ 989 h 1103"/>
                <a:gd name="T12" fmla="*/ 455 w 3981"/>
                <a:gd name="T13" fmla="*/ 968 h 1103"/>
                <a:gd name="T14" fmla="*/ 519 w 3981"/>
                <a:gd name="T15" fmla="*/ 940 h 1103"/>
                <a:gd name="T16" fmla="*/ 585 w 3981"/>
                <a:gd name="T17" fmla="*/ 918 h 1103"/>
                <a:gd name="T18" fmla="*/ 651 w 3981"/>
                <a:gd name="T19" fmla="*/ 899 h 1103"/>
                <a:gd name="T20" fmla="*/ 715 w 3981"/>
                <a:gd name="T21" fmla="*/ 870 h 1103"/>
                <a:gd name="T22" fmla="*/ 780 w 3981"/>
                <a:gd name="T23" fmla="*/ 847 h 1103"/>
                <a:gd name="T24" fmla="*/ 846 w 3981"/>
                <a:gd name="T25" fmla="*/ 820 h 1103"/>
                <a:gd name="T26" fmla="*/ 912 w 3981"/>
                <a:gd name="T27" fmla="*/ 794 h 1103"/>
                <a:gd name="T28" fmla="*/ 978 w 3981"/>
                <a:gd name="T29" fmla="*/ 782 h 1103"/>
                <a:gd name="T30" fmla="*/ 1043 w 3981"/>
                <a:gd name="T31" fmla="*/ 757 h 1103"/>
                <a:gd name="T32" fmla="*/ 1107 w 3981"/>
                <a:gd name="T33" fmla="*/ 747 h 1103"/>
                <a:gd name="T34" fmla="*/ 1173 w 3981"/>
                <a:gd name="T35" fmla="*/ 735 h 1103"/>
                <a:gd name="T36" fmla="*/ 1239 w 3981"/>
                <a:gd name="T37" fmla="*/ 702 h 1103"/>
                <a:gd name="T38" fmla="*/ 1305 w 3981"/>
                <a:gd name="T39" fmla="*/ 673 h 1103"/>
                <a:gd name="T40" fmla="*/ 1369 w 3981"/>
                <a:gd name="T41" fmla="*/ 658 h 1103"/>
                <a:gd name="T42" fmla="*/ 1434 w 3981"/>
                <a:gd name="T43" fmla="*/ 631 h 1103"/>
                <a:gd name="T44" fmla="*/ 1500 w 3981"/>
                <a:gd name="T45" fmla="*/ 617 h 1103"/>
                <a:gd name="T46" fmla="*/ 1566 w 3981"/>
                <a:gd name="T47" fmla="*/ 595 h 1103"/>
                <a:gd name="T48" fmla="*/ 1632 w 3981"/>
                <a:gd name="T49" fmla="*/ 586 h 1103"/>
                <a:gd name="T50" fmla="*/ 1697 w 3981"/>
                <a:gd name="T51" fmla="*/ 569 h 1103"/>
                <a:gd name="T52" fmla="*/ 1761 w 3981"/>
                <a:gd name="T53" fmla="*/ 544 h 1103"/>
                <a:gd name="T54" fmla="*/ 1827 w 3981"/>
                <a:gd name="T55" fmla="*/ 527 h 1103"/>
                <a:gd name="T56" fmla="*/ 1893 w 3981"/>
                <a:gd name="T57" fmla="*/ 513 h 1103"/>
                <a:gd name="T58" fmla="*/ 1959 w 3981"/>
                <a:gd name="T59" fmla="*/ 503 h 1103"/>
                <a:gd name="T60" fmla="*/ 2022 w 3981"/>
                <a:gd name="T61" fmla="*/ 478 h 1103"/>
                <a:gd name="T62" fmla="*/ 2088 w 3981"/>
                <a:gd name="T63" fmla="*/ 464 h 1103"/>
                <a:gd name="T64" fmla="*/ 2154 w 3981"/>
                <a:gd name="T65" fmla="*/ 452 h 1103"/>
                <a:gd name="T66" fmla="*/ 2220 w 3981"/>
                <a:gd name="T67" fmla="*/ 430 h 1103"/>
                <a:gd name="T68" fmla="*/ 2286 w 3981"/>
                <a:gd name="T69" fmla="*/ 410 h 1103"/>
                <a:gd name="T70" fmla="*/ 2351 w 3981"/>
                <a:gd name="T71" fmla="*/ 396 h 1103"/>
                <a:gd name="T72" fmla="*/ 2415 w 3981"/>
                <a:gd name="T73" fmla="*/ 368 h 1103"/>
                <a:gd name="T74" fmla="*/ 2481 w 3981"/>
                <a:gd name="T75" fmla="*/ 360 h 1103"/>
                <a:gd name="T76" fmla="*/ 2547 w 3981"/>
                <a:gd name="T77" fmla="*/ 350 h 1103"/>
                <a:gd name="T78" fmla="*/ 2613 w 3981"/>
                <a:gd name="T79" fmla="*/ 339 h 1103"/>
                <a:gd name="T80" fmla="*/ 2676 w 3981"/>
                <a:gd name="T81" fmla="*/ 328 h 1103"/>
                <a:gd name="T82" fmla="*/ 2742 w 3981"/>
                <a:gd name="T83" fmla="*/ 308 h 1103"/>
                <a:gd name="T84" fmla="*/ 2808 w 3981"/>
                <a:gd name="T85" fmla="*/ 287 h 1103"/>
                <a:gd name="T86" fmla="*/ 2874 w 3981"/>
                <a:gd name="T87" fmla="*/ 264 h 1103"/>
                <a:gd name="T88" fmla="*/ 2940 w 3981"/>
                <a:gd name="T89" fmla="*/ 254 h 1103"/>
                <a:gd name="T90" fmla="*/ 3005 w 3981"/>
                <a:gd name="T91" fmla="*/ 244 h 1103"/>
                <a:gd name="T92" fmla="*/ 3069 w 3981"/>
                <a:gd name="T93" fmla="*/ 228 h 1103"/>
                <a:gd name="T94" fmla="*/ 3135 w 3981"/>
                <a:gd name="T95" fmla="*/ 215 h 1103"/>
                <a:gd name="T96" fmla="*/ 3201 w 3981"/>
                <a:gd name="T97" fmla="*/ 202 h 1103"/>
                <a:gd name="T98" fmla="*/ 3266 w 3981"/>
                <a:gd name="T99" fmla="*/ 187 h 1103"/>
                <a:gd name="T100" fmla="*/ 3330 w 3981"/>
                <a:gd name="T101" fmla="*/ 187 h 1103"/>
                <a:gd name="T102" fmla="*/ 3396 w 3981"/>
                <a:gd name="T103" fmla="*/ 177 h 1103"/>
                <a:gd name="T104" fmla="*/ 3462 w 3981"/>
                <a:gd name="T105" fmla="*/ 177 h 1103"/>
                <a:gd name="T106" fmla="*/ 3528 w 3981"/>
                <a:gd name="T107" fmla="*/ 164 h 1103"/>
                <a:gd name="T108" fmla="*/ 3593 w 3981"/>
                <a:gd name="T109" fmla="*/ 164 h 1103"/>
                <a:gd name="T110" fmla="*/ 3659 w 3981"/>
                <a:gd name="T111" fmla="*/ 164 h 1103"/>
                <a:gd name="T112" fmla="*/ 3723 w 3981"/>
                <a:gd name="T113" fmla="*/ 94 h 1103"/>
                <a:gd name="T114" fmla="*/ 3789 w 3981"/>
                <a:gd name="T115" fmla="*/ 94 h 1103"/>
                <a:gd name="T116" fmla="*/ 3855 w 3981"/>
                <a:gd name="T117" fmla="*/ 94 h 1103"/>
                <a:gd name="T118" fmla="*/ 3920 w 3981"/>
                <a:gd name="T119" fmla="*/ 50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81" h="1103">
                  <a:moveTo>
                    <a:pt x="0" y="1103"/>
                  </a:moveTo>
                  <a:lnTo>
                    <a:pt x="4" y="1101"/>
                  </a:lnTo>
                  <a:lnTo>
                    <a:pt x="8" y="1099"/>
                  </a:lnTo>
                  <a:lnTo>
                    <a:pt x="10" y="1096"/>
                  </a:lnTo>
                  <a:lnTo>
                    <a:pt x="14" y="1096"/>
                  </a:lnTo>
                  <a:lnTo>
                    <a:pt x="17" y="1092"/>
                  </a:lnTo>
                  <a:lnTo>
                    <a:pt x="21" y="1092"/>
                  </a:lnTo>
                  <a:lnTo>
                    <a:pt x="25" y="1092"/>
                  </a:lnTo>
                  <a:lnTo>
                    <a:pt x="29" y="1092"/>
                  </a:lnTo>
                  <a:lnTo>
                    <a:pt x="32" y="1092"/>
                  </a:lnTo>
                  <a:lnTo>
                    <a:pt x="36" y="1092"/>
                  </a:lnTo>
                  <a:lnTo>
                    <a:pt x="40" y="1089"/>
                  </a:lnTo>
                  <a:lnTo>
                    <a:pt x="44" y="1083"/>
                  </a:lnTo>
                  <a:lnTo>
                    <a:pt x="47" y="1083"/>
                  </a:lnTo>
                  <a:lnTo>
                    <a:pt x="51" y="1083"/>
                  </a:lnTo>
                  <a:lnTo>
                    <a:pt x="55" y="1083"/>
                  </a:lnTo>
                  <a:lnTo>
                    <a:pt x="59" y="1083"/>
                  </a:lnTo>
                  <a:lnTo>
                    <a:pt x="62" y="1080"/>
                  </a:lnTo>
                  <a:lnTo>
                    <a:pt x="66" y="1079"/>
                  </a:lnTo>
                  <a:lnTo>
                    <a:pt x="70" y="1079"/>
                  </a:lnTo>
                  <a:lnTo>
                    <a:pt x="74" y="1076"/>
                  </a:lnTo>
                  <a:lnTo>
                    <a:pt x="76" y="1076"/>
                  </a:lnTo>
                  <a:lnTo>
                    <a:pt x="79" y="1076"/>
                  </a:lnTo>
                  <a:lnTo>
                    <a:pt x="83" y="1073"/>
                  </a:lnTo>
                  <a:lnTo>
                    <a:pt x="87" y="1073"/>
                  </a:lnTo>
                  <a:lnTo>
                    <a:pt x="91" y="1073"/>
                  </a:lnTo>
                  <a:lnTo>
                    <a:pt x="94" y="1073"/>
                  </a:lnTo>
                  <a:lnTo>
                    <a:pt x="98" y="1073"/>
                  </a:lnTo>
                  <a:lnTo>
                    <a:pt x="102" y="1071"/>
                  </a:lnTo>
                  <a:lnTo>
                    <a:pt x="106" y="1071"/>
                  </a:lnTo>
                  <a:lnTo>
                    <a:pt x="109" y="1071"/>
                  </a:lnTo>
                  <a:lnTo>
                    <a:pt x="113" y="1070"/>
                  </a:lnTo>
                  <a:lnTo>
                    <a:pt x="117" y="1070"/>
                  </a:lnTo>
                  <a:lnTo>
                    <a:pt x="121" y="1070"/>
                  </a:lnTo>
                  <a:lnTo>
                    <a:pt x="123" y="1067"/>
                  </a:lnTo>
                  <a:lnTo>
                    <a:pt x="126" y="1064"/>
                  </a:lnTo>
                  <a:lnTo>
                    <a:pt x="130" y="1063"/>
                  </a:lnTo>
                  <a:lnTo>
                    <a:pt x="134" y="1063"/>
                  </a:lnTo>
                  <a:lnTo>
                    <a:pt x="138" y="1063"/>
                  </a:lnTo>
                  <a:lnTo>
                    <a:pt x="141" y="1059"/>
                  </a:lnTo>
                  <a:lnTo>
                    <a:pt x="145" y="1059"/>
                  </a:lnTo>
                  <a:lnTo>
                    <a:pt x="149" y="1059"/>
                  </a:lnTo>
                  <a:lnTo>
                    <a:pt x="153" y="1059"/>
                  </a:lnTo>
                  <a:lnTo>
                    <a:pt x="156" y="1058"/>
                  </a:lnTo>
                  <a:lnTo>
                    <a:pt x="160" y="1058"/>
                  </a:lnTo>
                  <a:lnTo>
                    <a:pt x="164" y="1058"/>
                  </a:lnTo>
                  <a:lnTo>
                    <a:pt x="166" y="1056"/>
                  </a:lnTo>
                  <a:lnTo>
                    <a:pt x="170" y="1054"/>
                  </a:lnTo>
                  <a:lnTo>
                    <a:pt x="173" y="1054"/>
                  </a:lnTo>
                  <a:lnTo>
                    <a:pt x="177" y="1054"/>
                  </a:lnTo>
                  <a:lnTo>
                    <a:pt x="181" y="1054"/>
                  </a:lnTo>
                  <a:lnTo>
                    <a:pt x="185" y="1054"/>
                  </a:lnTo>
                  <a:lnTo>
                    <a:pt x="188" y="1054"/>
                  </a:lnTo>
                  <a:lnTo>
                    <a:pt x="192" y="1051"/>
                  </a:lnTo>
                  <a:lnTo>
                    <a:pt x="196" y="1051"/>
                  </a:lnTo>
                  <a:lnTo>
                    <a:pt x="200" y="1049"/>
                  </a:lnTo>
                  <a:lnTo>
                    <a:pt x="203" y="1047"/>
                  </a:lnTo>
                  <a:lnTo>
                    <a:pt x="207" y="1045"/>
                  </a:lnTo>
                  <a:lnTo>
                    <a:pt x="211" y="1045"/>
                  </a:lnTo>
                  <a:lnTo>
                    <a:pt x="215" y="1045"/>
                  </a:lnTo>
                  <a:lnTo>
                    <a:pt x="218" y="1042"/>
                  </a:lnTo>
                  <a:lnTo>
                    <a:pt x="222" y="1040"/>
                  </a:lnTo>
                  <a:lnTo>
                    <a:pt x="226" y="1040"/>
                  </a:lnTo>
                  <a:lnTo>
                    <a:pt x="230" y="1037"/>
                  </a:lnTo>
                  <a:lnTo>
                    <a:pt x="233" y="1037"/>
                  </a:lnTo>
                  <a:lnTo>
                    <a:pt x="235" y="1035"/>
                  </a:lnTo>
                  <a:lnTo>
                    <a:pt x="239" y="1035"/>
                  </a:lnTo>
                  <a:lnTo>
                    <a:pt x="243" y="1034"/>
                  </a:lnTo>
                  <a:lnTo>
                    <a:pt x="247" y="1030"/>
                  </a:lnTo>
                  <a:lnTo>
                    <a:pt x="250" y="1029"/>
                  </a:lnTo>
                  <a:lnTo>
                    <a:pt x="254" y="1029"/>
                  </a:lnTo>
                  <a:lnTo>
                    <a:pt x="258" y="1029"/>
                  </a:lnTo>
                  <a:lnTo>
                    <a:pt x="262" y="1026"/>
                  </a:lnTo>
                  <a:lnTo>
                    <a:pt x="265" y="1025"/>
                  </a:lnTo>
                  <a:lnTo>
                    <a:pt x="269" y="1022"/>
                  </a:lnTo>
                  <a:lnTo>
                    <a:pt x="273" y="1022"/>
                  </a:lnTo>
                  <a:lnTo>
                    <a:pt x="277" y="1018"/>
                  </a:lnTo>
                  <a:lnTo>
                    <a:pt x="279" y="1018"/>
                  </a:lnTo>
                  <a:lnTo>
                    <a:pt x="282" y="1015"/>
                  </a:lnTo>
                  <a:lnTo>
                    <a:pt x="286" y="1015"/>
                  </a:lnTo>
                  <a:lnTo>
                    <a:pt x="290" y="1015"/>
                  </a:lnTo>
                  <a:lnTo>
                    <a:pt x="294" y="1015"/>
                  </a:lnTo>
                  <a:lnTo>
                    <a:pt x="297" y="1011"/>
                  </a:lnTo>
                  <a:lnTo>
                    <a:pt x="301" y="1008"/>
                  </a:lnTo>
                  <a:lnTo>
                    <a:pt x="305" y="1006"/>
                  </a:lnTo>
                  <a:lnTo>
                    <a:pt x="309" y="1006"/>
                  </a:lnTo>
                  <a:lnTo>
                    <a:pt x="312" y="1006"/>
                  </a:lnTo>
                  <a:lnTo>
                    <a:pt x="316" y="1006"/>
                  </a:lnTo>
                  <a:lnTo>
                    <a:pt x="320" y="1006"/>
                  </a:lnTo>
                  <a:lnTo>
                    <a:pt x="324" y="1006"/>
                  </a:lnTo>
                  <a:lnTo>
                    <a:pt x="327" y="1006"/>
                  </a:lnTo>
                  <a:lnTo>
                    <a:pt x="331" y="1004"/>
                  </a:lnTo>
                  <a:lnTo>
                    <a:pt x="335" y="1004"/>
                  </a:lnTo>
                  <a:lnTo>
                    <a:pt x="339" y="1001"/>
                  </a:lnTo>
                  <a:lnTo>
                    <a:pt x="342" y="1001"/>
                  </a:lnTo>
                  <a:lnTo>
                    <a:pt x="346" y="1001"/>
                  </a:lnTo>
                  <a:lnTo>
                    <a:pt x="348" y="1001"/>
                  </a:lnTo>
                  <a:lnTo>
                    <a:pt x="352" y="1000"/>
                  </a:lnTo>
                  <a:lnTo>
                    <a:pt x="356" y="997"/>
                  </a:lnTo>
                  <a:lnTo>
                    <a:pt x="359" y="994"/>
                  </a:lnTo>
                  <a:lnTo>
                    <a:pt x="363" y="994"/>
                  </a:lnTo>
                  <a:lnTo>
                    <a:pt x="367" y="994"/>
                  </a:lnTo>
                  <a:lnTo>
                    <a:pt x="371" y="994"/>
                  </a:lnTo>
                  <a:lnTo>
                    <a:pt x="374" y="994"/>
                  </a:lnTo>
                  <a:lnTo>
                    <a:pt x="378" y="992"/>
                  </a:lnTo>
                  <a:lnTo>
                    <a:pt x="382" y="992"/>
                  </a:lnTo>
                  <a:lnTo>
                    <a:pt x="386" y="989"/>
                  </a:lnTo>
                  <a:lnTo>
                    <a:pt x="389" y="989"/>
                  </a:lnTo>
                  <a:lnTo>
                    <a:pt x="391" y="989"/>
                  </a:lnTo>
                  <a:lnTo>
                    <a:pt x="395" y="989"/>
                  </a:lnTo>
                  <a:lnTo>
                    <a:pt x="399" y="985"/>
                  </a:lnTo>
                  <a:lnTo>
                    <a:pt x="403" y="985"/>
                  </a:lnTo>
                  <a:lnTo>
                    <a:pt x="406" y="980"/>
                  </a:lnTo>
                  <a:lnTo>
                    <a:pt x="410" y="980"/>
                  </a:lnTo>
                  <a:lnTo>
                    <a:pt x="414" y="978"/>
                  </a:lnTo>
                  <a:lnTo>
                    <a:pt x="418" y="978"/>
                  </a:lnTo>
                  <a:lnTo>
                    <a:pt x="421" y="978"/>
                  </a:lnTo>
                  <a:lnTo>
                    <a:pt x="425" y="978"/>
                  </a:lnTo>
                  <a:lnTo>
                    <a:pt x="429" y="978"/>
                  </a:lnTo>
                  <a:lnTo>
                    <a:pt x="433" y="976"/>
                  </a:lnTo>
                  <a:lnTo>
                    <a:pt x="436" y="975"/>
                  </a:lnTo>
                  <a:lnTo>
                    <a:pt x="438" y="975"/>
                  </a:lnTo>
                  <a:lnTo>
                    <a:pt x="442" y="970"/>
                  </a:lnTo>
                  <a:lnTo>
                    <a:pt x="446" y="968"/>
                  </a:lnTo>
                  <a:lnTo>
                    <a:pt x="450" y="968"/>
                  </a:lnTo>
                  <a:lnTo>
                    <a:pt x="455" y="968"/>
                  </a:lnTo>
                  <a:lnTo>
                    <a:pt x="459" y="964"/>
                  </a:lnTo>
                  <a:lnTo>
                    <a:pt x="461" y="964"/>
                  </a:lnTo>
                  <a:lnTo>
                    <a:pt x="465" y="961"/>
                  </a:lnTo>
                  <a:lnTo>
                    <a:pt x="468" y="961"/>
                  </a:lnTo>
                  <a:lnTo>
                    <a:pt x="472" y="958"/>
                  </a:lnTo>
                  <a:lnTo>
                    <a:pt x="476" y="954"/>
                  </a:lnTo>
                  <a:lnTo>
                    <a:pt x="480" y="954"/>
                  </a:lnTo>
                  <a:lnTo>
                    <a:pt x="483" y="951"/>
                  </a:lnTo>
                  <a:lnTo>
                    <a:pt x="487" y="951"/>
                  </a:lnTo>
                  <a:lnTo>
                    <a:pt x="491" y="949"/>
                  </a:lnTo>
                  <a:lnTo>
                    <a:pt x="495" y="947"/>
                  </a:lnTo>
                  <a:lnTo>
                    <a:pt x="498" y="946"/>
                  </a:lnTo>
                  <a:lnTo>
                    <a:pt x="502" y="942"/>
                  </a:lnTo>
                  <a:lnTo>
                    <a:pt x="504" y="940"/>
                  </a:lnTo>
                  <a:lnTo>
                    <a:pt x="508" y="940"/>
                  </a:lnTo>
                  <a:lnTo>
                    <a:pt x="512" y="940"/>
                  </a:lnTo>
                  <a:lnTo>
                    <a:pt x="515" y="940"/>
                  </a:lnTo>
                  <a:lnTo>
                    <a:pt x="519" y="940"/>
                  </a:lnTo>
                  <a:lnTo>
                    <a:pt x="523" y="935"/>
                  </a:lnTo>
                  <a:lnTo>
                    <a:pt x="527" y="935"/>
                  </a:lnTo>
                  <a:lnTo>
                    <a:pt x="530" y="931"/>
                  </a:lnTo>
                  <a:lnTo>
                    <a:pt x="534" y="931"/>
                  </a:lnTo>
                  <a:lnTo>
                    <a:pt x="538" y="927"/>
                  </a:lnTo>
                  <a:lnTo>
                    <a:pt x="542" y="927"/>
                  </a:lnTo>
                  <a:lnTo>
                    <a:pt x="545" y="924"/>
                  </a:lnTo>
                  <a:lnTo>
                    <a:pt x="549" y="922"/>
                  </a:lnTo>
                  <a:lnTo>
                    <a:pt x="551" y="922"/>
                  </a:lnTo>
                  <a:lnTo>
                    <a:pt x="555" y="922"/>
                  </a:lnTo>
                  <a:lnTo>
                    <a:pt x="559" y="922"/>
                  </a:lnTo>
                  <a:lnTo>
                    <a:pt x="562" y="922"/>
                  </a:lnTo>
                  <a:lnTo>
                    <a:pt x="566" y="920"/>
                  </a:lnTo>
                  <a:lnTo>
                    <a:pt x="570" y="920"/>
                  </a:lnTo>
                  <a:lnTo>
                    <a:pt x="574" y="920"/>
                  </a:lnTo>
                  <a:lnTo>
                    <a:pt x="577" y="918"/>
                  </a:lnTo>
                  <a:lnTo>
                    <a:pt x="581" y="918"/>
                  </a:lnTo>
                  <a:lnTo>
                    <a:pt x="585" y="918"/>
                  </a:lnTo>
                  <a:lnTo>
                    <a:pt x="589" y="918"/>
                  </a:lnTo>
                  <a:lnTo>
                    <a:pt x="592" y="918"/>
                  </a:lnTo>
                  <a:lnTo>
                    <a:pt x="596" y="918"/>
                  </a:lnTo>
                  <a:lnTo>
                    <a:pt x="600" y="918"/>
                  </a:lnTo>
                  <a:lnTo>
                    <a:pt x="604" y="918"/>
                  </a:lnTo>
                  <a:lnTo>
                    <a:pt x="607" y="918"/>
                  </a:lnTo>
                  <a:lnTo>
                    <a:pt x="611" y="913"/>
                  </a:lnTo>
                  <a:lnTo>
                    <a:pt x="615" y="913"/>
                  </a:lnTo>
                  <a:lnTo>
                    <a:pt x="617" y="913"/>
                  </a:lnTo>
                  <a:lnTo>
                    <a:pt x="621" y="913"/>
                  </a:lnTo>
                  <a:lnTo>
                    <a:pt x="624" y="913"/>
                  </a:lnTo>
                  <a:lnTo>
                    <a:pt x="628" y="911"/>
                  </a:lnTo>
                  <a:lnTo>
                    <a:pt x="632" y="911"/>
                  </a:lnTo>
                  <a:lnTo>
                    <a:pt x="636" y="909"/>
                  </a:lnTo>
                  <a:lnTo>
                    <a:pt x="639" y="905"/>
                  </a:lnTo>
                  <a:lnTo>
                    <a:pt x="643" y="902"/>
                  </a:lnTo>
                  <a:lnTo>
                    <a:pt x="647" y="902"/>
                  </a:lnTo>
                  <a:lnTo>
                    <a:pt x="651" y="899"/>
                  </a:lnTo>
                  <a:lnTo>
                    <a:pt x="654" y="897"/>
                  </a:lnTo>
                  <a:lnTo>
                    <a:pt x="658" y="895"/>
                  </a:lnTo>
                  <a:lnTo>
                    <a:pt x="662" y="895"/>
                  </a:lnTo>
                  <a:lnTo>
                    <a:pt x="664" y="895"/>
                  </a:lnTo>
                  <a:lnTo>
                    <a:pt x="668" y="892"/>
                  </a:lnTo>
                  <a:lnTo>
                    <a:pt x="671" y="890"/>
                  </a:lnTo>
                  <a:lnTo>
                    <a:pt x="675" y="889"/>
                  </a:lnTo>
                  <a:lnTo>
                    <a:pt x="679" y="889"/>
                  </a:lnTo>
                  <a:lnTo>
                    <a:pt x="683" y="889"/>
                  </a:lnTo>
                  <a:lnTo>
                    <a:pt x="686" y="889"/>
                  </a:lnTo>
                  <a:lnTo>
                    <a:pt x="690" y="885"/>
                  </a:lnTo>
                  <a:lnTo>
                    <a:pt x="694" y="885"/>
                  </a:lnTo>
                  <a:lnTo>
                    <a:pt x="698" y="882"/>
                  </a:lnTo>
                  <a:lnTo>
                    <a:pt x="701" y="882"/>
                  </a:lnTo>
                  <a:lnTo>
                    <a:pt x="705" y="878"/>
                  </a:lnTo>
                  <a:lnTo>
                    <a:pt x="707" y="875"/>
                  </a:lnTo>
                  <a:lnTo>
                    <a:pt x="711" y="873"/>
                  </a:lnTo>
                  <a:lnTo>
                    <a:pt x="715" y="870"/>
                  </a:lnTo>
                  <a:lnTo>
                    <a:pt x="720" y="870"/>
                  </a:lnTo>
                  <a:lnTo>
                    <a:pt x="724" y="870"/>
                  </a:lnTo>
                  <a:lnTo>
                    <a:pt x="728" y="870"/>
                  </a:lnTo>
                  <a:lnTo>
                    <a:pt x="730" y="868"/>
                  </a:lnTo>
                  <a:lnTo>
                    <a:pt x="733" y="866"/>
                  </a:lnTo>
                  <a:lnTo>
                    <a:pt x="737" y="861"/>
                  </a:lnTo>
                  <a:lnTo>
                    <a:pt x="741" y="861"/>
                  </a:lnTo>
                  <a:lnTo>
                    <a:pt x="745" y="861"/>
                  </a:lnTo>
                  <a:lnTo>
                    <a:pt x="748" y="861"/>
                  </a:lnTo>
                  <a:lnTo>
                    <a:pt x="752" y="861"/>
                  </a:lnTo>
                  <a:lnTo>
                    <a:pt x="756" y="859"/>
                  </a:lnTo>
                  <a:lnTo>
                    <a:pt x="760" y="859"/>
                  </a:lnTo>
                  <a:lnTo>
                    <a:pt x="763" y="854"/>
                  </a:lnTo>
                  <a:lnTo>
                    <a:pt x="767" y="854"/>
                  </a:lnTo>
                  <a:lnTo>
                    <a:pt x="771" y="851"/>
                  </a:lnTo>
                  <a:lnTo>
                    <a:pt x="775" y="851"/>
                  </a:lnTo>
                  <a:lnTo>
                    <a:pt x="777" y="851"/>
                  </a:lnTo>
                  <a:lnTo>
                    <a:pt x="780" y="847"/>
                  </a:lnTo>
                  <a:lnTo>
                    <a:pt x="784" y="845"/>
                  </a:lnTo>
                  <a:lnTo>
                    <a:pt x="788" y="845"/>
                  </a:lnTo>
                  <a:lnTo>
                    <a:pt x="792" y="845"/>
                  </a:lnTo>
                  <a:lnTo>
                    <a:pt x="795" y="844"/>
                  </a:lnTo>
                  <a:lnTo>
                    <a:pt x="799" y="840"/>
                  </a:lnTo>
                  <a:lnTo>
                    <a:pt x="803" y="840"/>
                  </a:lnTo>
                  <a:lnTo>
                    <a:pt x="807" y="840"/>
                  </a:lnTo>
                  <a:lnTo>
                    <a:pt x="810" y="835"/>
                  </a:lnTo>
                  <a:lnTo>
                    <a:pt x="814" y="835"/>
                  </a:lnTo>
                  <a:lnTo>
                    <a:pt x="818" y="835"/>
                  </a:lnTo>
                  <a:lnTo>
                    <a:pt x="820" y="835"/>
                  </a:lnTo>
                  <a:lnTo>
                    <a:pt x="824" y="834"/>
                  </a:lnTo>
                  <a:lnTo>
                    <a:pt x="827" y="829"/>
                  </a:lnTo>
                  <a:lnTo>
                    <a:pt x="831" y="829"/>
                  </a:lnTo>
                  <a:lnTo>
                    <a:pt x="835" y="829"/>
                  </a:lnTo>
                  <a:lnTo>
                    <a:pt x="839" y="824"/>
                  </a:lnTo>
                  <a:lnTo>
                    <a:pt x="842" y="823"/>
                  </a:lnTo>
                  <a:lnTo>
                    <a:pt x="846" y="820"/>
                  </a:lnTo>
                  <a:lnTo>
                    <a:pt x="850" y="820"/>
                  </a:lnTo>
                  <a:lnTo>
                    <a:pt x="854" y="820"/>
                  </a:lnTo>
                  <a:lnTo>
                    <a:pt x="857" y="813"/>
                  </a:lnTo>
                  <a:lnTo>
                    <a:pt x="861" y="811"/>
                  </a:lnTo>
                  <a:lnTo>
                    <a:pt x="865" y="811"/>
                  </a:lnTo>
                  <a:lnTo>
                    <a:pt x="869" y="809"/>
                  </a:lnTo>
                  <a:lnTo>
                    <a:pt x="872" y="806"/>
                  </a:lnTo>
                  <a:lnTo>
                    <a:pt x="876" y="804"/>
                  </a:lnTo>
                  <a:lnTo>
                    <a:pt x="880" y="804"/>
                  </a:lnTo>
                  <a:lnTo>
                    <a:pt x="884" y="800"/>
                  </a:lnTo>
                  <a:lnTo>
                    <a:pt x="887" y="800"/>
                  </a:lnTo>
                  <a:lnTo>
                    <a:pt x="889" y="800"/>
                  </a:lnTo>
                  <a:lnTo>
                    <a:pt x="893" y="800"/>
                  </a:lnTo>
                  <a:lnTo>
                    <a:pt x="897" y="798"/>
                  </a:lnTo>
                  <a:lnTo>
                    <a:pt x="901" y="798"/>
                  </a:lnTo>
                  <a:lnTo>
                    <a:pt x="904" y="794"/>
                  </a:lnTo>
                  <a:lnTo>
                    <a:pt x="908" y="794"/>
                  </a:lnTo>
                  <a:lnTo>
                    <a:pt x="912" y="794"/>
                  </a:lnTo>
                  <a:lnTo>
                    <a:pt x="916" y="794"/>
                  </a:lnTo>
                  <a:lnTo>
                    <a:pt x="919" y="794"/>
                  </a:lnTo>
                  <a:lnTo>
                    <a:pt x="923" y="794"/>
                  </a:lnTo>
                  <a:lnTo>
                    <a:pt x="927" y="790"/>
                  </a:lnTo>
                  <a:lnTo>
                    <a:pt x="931" y="790"/>
                  </a:lnTo>
                  <a:lnTo>
                    <a:pt x="933" y="789"/>
                  </a:lnTo>
                  <a:lnTo>
                    <a:pt x="936" y="786"/>
                  </a:lnTo>
                  <a:lnTo>
                    <a:pt x="940" y="786"/>
                  </a:lnTo>
                  <a:lnTo>
                    <a:pt x="944" y="783"/>
                  </a:lnTo>
                  <a:lnTo>
                    <a:pt x="948" y="783"/>
                  </a:lnTo>
                  <a:lnTo>
                    <a:pt x="951" y="783"/>
                  </a:lnTo>
                  <a:lnTo>
                    <a:pt x="955" y="783"/>
                  </a:lnTo>
                  <a:lnTo>
                    <a:pt x="959" y="782"/>
                  </a:lnTo>
                  <a:lnTo>
                    <a:pt x="963" y="782"/>
                  </a:lnTo>
                  <a:lnTo>
                    <a:pt x="966" y="782"/>
                  </a:lnTo>
                  <a:lnTo>
                    <a:pt x="970" y="782"/>
                  </a:lnTo>
                  <a:lnTo>
                    <a:pt x="974" y="782"/>
                  </a:lnTo>
                  <a:lnTo>
                    <a:pt x="978" y="782"/>
                  </a:lnTo>
                  <a:lnTo>
                    <a:pt x="980" y="782"/>
                  </a:lnTo>
                  <a:lnTo>
                    <a:pt x="985" y="782"/>
                  </a:lnTo>
                  <a:lnTo>
                    <a:pt x="989" y="780"/>
                  </a:lnTo>
                  <a:lnTo>
                    <a:pt x="993" y="774"/>
                  </a:lnTo>
                  <a:lnTo>
                    <a:pt x="996" y="774"/>
                  </a:lnTo>
                  <a:lnTo>
                    <a:pt x="1000" y="774"/>
                  </a:lnTo>
                  <a:lnTo>
                    <a:pt x="1002" y="773"/>
                  </a:lnTo>
                  <a:lnTo>
                    <a:pt x="1006" y="771"/>
                  </a:lnTo>
                  <a:lnTo>
                    <a:pt x="1010" y="771"/>
                  </a:lnTo>
                  <a:lnTo>
                    <a:pt x="1013" y="767"/>
                  </a:lnTo>
                  <a:lnTo>
                    <a:pt x="1017" y="764"/>
                  </a:lnTo>
                  <a:lnTo>
                    <a:pt x="1021" y="761"/>
                  </a:lnTo>
                  <a:lnTo>
                    <a:pt x="1025" y="761"/>
                  </a:lnTo>
                  <a:lnTo>
                    <a:pt x="1028" y="761"/>
                  </a:lnTo>
                  <a:lnTo>
                    <a:pt x="1032" y="759"/>
                  </a:lnTo>
                  <a:lnTo>
                    <a:pt x="1036" y="759"/>
                  </a:lnTo>
                  <a:lnTo>
                    <a:pt x="1040" y="757"/>
                  </a:lnTo>
                  <a:lnTo>
                    <a:pt x="1043" y="757"/>
                  </a:lnTo>
                  <a:lnTo>
                    <a:pt x="1045" y="757"/>
                  </a:lnTo>
                  <a:lnTo>
                    <a:pt x="1049" y="757"/>
                  </a:lnTo>
                  <a:lnTo>
                    <a:pt x="1053" y="754"/>
                  </a:lnTo>
                  <a:lnTo>
                    <a:pt x="1057" y="754"/>
                  </a:lnTo>
                  <a:lnTo>
                    <a:pt x="1060" y="754"/>
                  </a:lnTo>
                  <a:lnTo>
                    <a:pt x="1064" y="754"/>
                  </a:lnTo>
                  <a:lnTo>
                    <a:pt x="1068" y="754"/>
                  </a:lnTo>
                  <a:lnTo>
                    <a:pt x="1072" y="754"/>
                  </a:lnTo>
                  <a:lnTo>
                    <a:pt x="1075" y="754"/>
                  </a:lnTo>
                  <a:lnTo>
                    <a:pt x="1079" y="754"/>
                  </a:lnTo>
                  <a:lnTo>
                    <a:pt x="1083" y="754"/>
                  </a:lnTo>
                  <a:lnTo>
                    <a:pt x="1087" y="754"/>
                  </a:lnTo>
                  <a:lnTo>
                    <a:pt x="1090" y="754"/>
                  </a:lnTo>
                  <a:lnTo>
                    <a:pt x="1092" y="754"/>
                  </a:lnTo>
                  <a:lnTo>
                    <a:pt x="1096" y="754"/>
                  </a:lnTo>
                  <a:lnTo>
                    <a:pt x="1100" y="747"/>
                  </a:lnTo>
                  <a:lnTo>
                    <a:pt x="1104" y="747"/>
                  </a:lnTo>
                  <a:lnTo>
                    <a:pt x="1107" y="747"/>
                  </a:lnTo>
                  <a:lnTo>
                    <a:pt x="1111" y="747"/>
                  </a:lnTo>
                  <a:lnTo>
                    <a:pt x="1115" y="745"/>
                  </a:lnTo>
                  <a:lnTo>
                    <a:pt x="1119" y="745"/>
                  </a:lnTo>
                  <a:lnTo>
                    <a:pt x="1122" y="743"/>
                  </a:lnTo>
                  <a:lnTo>
                    <a:pt x="1126" y="740"/>
                  </a:lnTo>
                  <a:lnTo>
                    <a:pt x="1130" y="740"/>
                  </a:lnTo>
                  <a:lnTo>
                    <a:pt x="1134" y="739"/>
                  </a:lnTo>
                  <a:lnTo>
                    <a:pt x="1137" y="739"/>
                  </a:lnTo>
                  <a:lnTo>
                    <a:pt x="1141" y="739"/>
                  </a:lnTo>
                  <a:lnTo>
                    <a:pt x="1145" y="739"/>
                  </a:lnTo>
                  <a:lnTo>
                    <a:pt x="1149" y="739"/>
                  </a:lnTo>
                  <a:lnTo>
                    <a:pt x="1152" y="739"/>
                  </a:lnTo>
                  <a:lnTo>
                    <a:pt x="1156" y="739"/>
                  </a:lnTo>
                  <a:lnTo>
                    <a:pt x="1158" y="739"/>
                  </a:lnTo>
                  <a:lnTo>
                    <a:pt x="1162" y="739"/>
                  </a:lnTo>
                  <a:lnTo>
                    <a:pt x="1166" y="739"/>
                  </a:lnTo>
                  <a:lnTo>
                    <a:pt x="1169" y="736"/>
                  </a:lnTo>
                  <a:lnTo>
                    <a:pt x="1173" y="735"/>
                  </a:lnTo>
                  <a:lnTo>
                    <a:pt x="1177" y="735"/>
                  </a:lnTo>
                  <a:lnTo>
                    <a:pt x="1181" y="735"/>
                  </a:lnTo>
                  <a:lnTo>
                    <a:pt x="1184" y="735"/>
                  </a:lnTo>
                  <a:lnTo>
                    <a:pt x="1188" y="735"/>
                  </a:lnTo>
                  <a:lnTo>
                    <a:pt x="1192" y="735"/>
                  </a:lnTo>
                  <a:lnTo>
                    <a:pt x="1196" y="735"/>
                  </a:lnTo>
                  <a:lnTo>
                    <a:pt x="1199" y="729"/>
                  </a:lnTo>
                  <a:lnTo>
                    <a:pt x="1203" y="729"/>
                  </a:lnTo>
                  <a:lnTo>
                    <a:pt x="1205" y="729"/>
                  </a:lnTo>
                  <a:lnTo>
                    <a:pt x="1209" y="728"/>
                  </a:lnTo>
                  <a:lnTo>
                    <a:pt x="1213" y="723"/>
                  </a:lnTo>
                  <a:lnTo>
                    <a:pt x="1216" y="721"/>
                  </a:lnTo>
                  <a:lnTo>
                    <a:pt x="1220" y="716"/>
                  </a:lnTo>
                  <a:lnTo>
                    <a:pt x="1224" y="713"/>
                  </a:lnTo>
                  <a:lnTo>
                    <a:pt x="1228" y="709"/>
                  </a:lnTo>
                  <a:lnTo>
                    <a:pt x="1231" y="707"/>
                  </a:lnTo>
                  <a:lnTo>
                    <a:pt x="1235" y="707"/>
                  </a:lnTo>
                  <a:lnTo>
                    <a:pt x="1239" y="702"/>
                  </a:lnTo>
                  <a:lnTo>
                    <a:pt x="1243" y="700"/>
                  </a:lnTo>
                  <a:lnTo>
                    <a:pt x="1246" y="695"/>
                  </a:lnTo>
                  <a:lnTo>
                    <a:pt x="1250" y="691"/>
                  </a:lnTo>
                  <a:lnTo>
                    <a:pt x="1254" y="691"/>
                  </a:lnTo>
                  <a:lnTo>
                    <a:pt x="1258" y="691"/>
                  </a:lnTo>
                  <a:lnTo>
                    <a:pt x="1261" y="691"/>
                  </a:lnTo>
                  <a:lnTo>
                    <a:pt x="1265" y="691"/>
                  </a:lnTo>
                  <a:lnTo>
                    <a:pt x="1269" y="691"/>
                  </a:lnTo>
                  <a:lnTo>
                    <a:pt x="1271" y="691"/>
                  </a:lnTo>
                  <a:lnTo>
                    <a:pt x="1275" y="686"/>
                  </a:lnTo>
                  <a:lnTo>
                    <a:pt x="1278" y="686"/>
                  </a:lnTo>
                  <a:lnTo>
                    <a:pt x="1282" y="686"/>
                  </a:lnTo>
                  <a:lnTo>
                    <a:pt x="1286" y="684"/>
                  </a:lnTo>
                  <a:lnTo>
                    <a:pt x="1290" y="684"/>
                  </a:lnTo>
                  <a:lnTo>
                    <a:pt x="1293" y="684"/>
                  </a:lnTo>
                  <a:lnTo>
                    <a:pt x="1297" y="684"/>
                  </a:lnTo>
                  <a:lnTo>
                    <a:pt x="1301" y="678"/>
                  </a:lnTo>
                  <a:lnTo>
                    <a:pt x="1305" y="673"/>
                  </a:lnTo>
                  <a:lnTo>
                    <a:pt x="1308" y="673"/>
                  </a:lnTo>
                  <a:lnTo>
                    <a:pt x="1312" y="673"/>
                  </a:lnTo>
                  <a:lnTo>
                    <a:pt x="1316" y="673"/>
                  </a:lnTo>
                  <a:lnTo>
                    <a:pt x="1318" y="673"/>
                  </a:lnTo>
                  <a:lnTo>
                    <a:pt x="1322" y="673"/>
                  </a:lnTo>
                  <a:lnTo>
                    <a:pt x="1325" y="673"/>
                  </a:lnTo>
                  <a:lnTo>
                    <a:pt x="1329" y="670"/>
                  </a:lnTo>
                  <a:lnTo>
                    <a:pt x="1333" y="670"/>
                  </a:lnTo>
                  <a:lnTo>
                    <a:pt x="1337" y="668"/>
                  </a:lnTo>
                  <a:lnTo>
                    <a:pt x="1340" y="668"/>
                  </a:lnTo>
                  <a:lnTo>
                    <a:pt x="1344" y="668"/>
                  </a:lnTo>
                  <a:lnTo>
                    <a:pt x="1348" y="666"/>
                  </a:lnTo>
                  <a:lnTo>
                    <a:pt x="1352" y="662"/>
                  </a:lnTo>
                  <a:lnTo>
                    <a:pt x="1355" y="662"/>
                  </a:lnTo>
                  <a:lnTo>
                    <a:pt x="1359" y="662"/>
                  </a:lnTo>
                  <a:lnTo>
                    <a:pt x="1361" y="662"/>
                  </a:lnTo>
                  <a:lnTo>
                    <a:pt x="1365" y="662"/>
                  </a:lnTo>
                  <a:lnTo>
                    <a:pt x="1369" y="658"/>
                  </a:lnTo>
                  <a:lnTo>
                    <a:pt x="1372" y="655"/>
                  </a:lnTo>
                  <a:lnTo>
                    <a:pt x="1376" y="652"/>
                  </a:lnTo>
                  <a:lnTo>
                    <a:pt x="1380" y="652"/>
                  </a:lnTo>
                  <a:lnTo>
                    <a:pt x="1384" y="645"/>
                  </a:lnTo>
                  <a:lnTo>
                    <a:pt x="1387" y="645"/>
                  </a:lnTo>
                  <a:lnTo>
                    <a:pt x="1391" y="645"/>
                  </a:lnTo>
                  <a:lnTo>
                    <a:pt x="1395" y="645"/>
                  </a:lnTo>
                  <a:lnTo>
                    <a:pt x="1399" y="645"/>
                  </a:lnTo>
                  <a:lnTo>
                    <a:pt x="1402" y="645"/>
                  </a:lnTo>
                  <a:lnTo>
                    <a:pt x="1406" y="642"/>
                  </a:lnTo>
                  <a:lnTo>
                    <a:pt x="1410" y="642"/>
                  </a:lnTo>
                  <a:lnTo>
                    <a:pt x="1414" y="642"/>
                  </a:lnTo>
                  <a:lnTo>
                    <a:pt x="1417" y="642"/>
                  </a:lnTo>
                  <a:lnTo>
                    <a:pt x="1421" y="642"/>
                  </a:lnTo>
                  <a:lnTo>
                    <a:pt x="1425" y="641"/>
                  </a:lnTo>
                  <a:lnTo>
                    <a:pt x="1429" y="636"/>
                  </a:lnTo>
                  <a:lnTo>
                    <a:pt x="1431" y="634"/>
                  </a:lnTo>
                  <a:lnTo>
                    <a:pt x="1434" y="631"/>
                  </a:lnTo>
                  <a:lnTo>
                    <a:pt x="1438" y="629"/>
                  </a:lnTo>
                  <a:lnTo>
                    <a:pt x="1442" y="629"/>
                  </a:lnTo>
                  <a:lnTo>
                    <a:pt x="1446" y="629"/>
                  </a:lnTo>
                  <a:lnTo>
                    <a:pt x="1449" y="627"/>
                  </a:lnTo>
                  <a:lnTo>
                    <a:pt x="1453" y="624"/>
                  </a:lnTo>
                  <a:lnTo>
                    <a:pt x="1457" y="624"/>
                  </a:lnTo>
                  <a:lnTo>
                    <a:pt x="1461" y="624"/>
                  </a:lnTo>
                  <a:lnTo>
                    <a:pt x="1464" y="624"/>
                  </a:lnTo>
                  <a:lnTo>
                    <a:pt x="1468" y="624"/>
                  </a:lnTo>
                  <a:lnTo>
                    <a:pt x="1472" y="624"/>
                  </a:lnTo>
                  <a:lnTo>
                    <a:pt x="1474" y="624"/>
                  </a:lnTo>
                  <a:lnTo>
                    <a:pt x="1478" y="624"/>
                  </a:lnTo>
                  <a:lnTo>
                    <a:pt x="1481" y="624"/>
                  </a:lnTo>
                  <a:lnTo>
                    <a:pt x="1485" y="624"/>
                  </a:lnTo>
                  <a:lnTo>
                    <a:pt x="1489" y="620"/>
                  </a:lnTo>
                  <a:lnTo>
                    <a:pt x="1493" y="620"/>
                  </a:lnTo>
                  <a:lnTo>
                    <a:pt x="1496" y="617"/>
                  </a:lnTo>
                  <a:lnTo>
                    <a:pt x="1500" y="617"/>
                  </a:lnTo>
                  <a:lnTo>
                    <a:pt x="1504" y="615"/>
                  </a:lnTo>
                  <a:lnTo>
                    <a:pt x="1508" y="615"/>
                  </a:lnTo>
                  <a:lnTo>
                    <a:pt x="1511" y="615"/>
                  </a:lnTo>
                  <a:lnTo>
                    <a:pt x="1515" y="615"/>
                  </a:lnTo>
                  <a:lnTo>
                    <a:pt x="1519" y="614"/>
                  </a:lnTo>
                  <a:lnTo>
                    <a:pt x="1523" y="614"/>
                  </a:lnTo>
                  <a:lnTo>
                    <a:pt x="1526" y="612"/>
                  </a:lnTo>
                  <a:lnTo>
                    <a:pt x="1530" y="609"/>
                  </a:lnTo>
                  <a:lnTo>
                    <a:pt x="1534" y="609"/>
                  </a:lnTo>
                  <a:lnTo>
                    <a:pt x="1538" y="607"/>
                  </a:lnTo>
                  <a:lnTo>
                    <a:pt x="1541" y="607"/>
                  </a:lnTo>
                  <a:lnTo>
                    <a:pt x="1543" y="607"/>
                  </a:lnTo>
                  <a:lnTo>
                    <a:pt x="1547" y="607"/>
                  </a:lnTo>
                  <a:lnTo>
                    <a:pt x="1551" y="604"/>
                  </a:lnTo>
                  <a:lnTo>
                    <a:pt x="1555" y="600"/>
                  </a:lnTo>
                  <a:lnTo>
                    <a:pt x="1558" y="600"/>
                  </a:lnTo>
                  <a:lnTo>
                    <a:pt x="1562" y="598"/>
                  </a:lnTo>
                  <a:lnTo>
                    <a:pt x="1566" y="595"/>
                  </a:lnTo>
                  <a:lnTo>
                    <a:pt x="1570" y="595"/>
                  </a:lnTo>
                  <a:lnTo>
                    <a:pt x="1573" y="595"/>
                  </a:lnTo>
                  <a:lnTo>
                    <a:pt x="1577" y="593"/>
                  </a:lnTo>
                  <a:lnTo>
                    <a:pt x="1581" y="593"/>
                  </a:lnTo>
                  <a:lnTo>
                    <a:pt x="1585" y="593"/>
                  </a:lnTo>
                  <a:lnTo>
                    <a:pt x="1586" y="593"/>
                  </a:lnTo>
                  <a:lnTo>
                    <a:pt x="1590" y="593"/>
                  </a:lnTo>
                  <a:lnTo>
                    <a:pt x="1594" y="593"/>
                  </a:lnTo>
                  <a:lnTo>
                    <a:pt x="1598" y="593"/>
                  </a:lnTo>
                  <a:lnTo>
                    <a:pt x="1602" y="593"/>
                  </a:lnTo>
                  <a:lnTo>
                    <a:pt x="1605" y="593"/>
                  </a:lnTo>
                  <a:lnTo>
                    <a:pt x="1609" y="591"/>
                  </a:lnTo>
                  <a:lnTo>
                    <a:pt x="1613" y="587"/>
                  </a:lnTo>
                  <a:lnTo>
                    <a:pt x="1617" y="587"/>
                  </a:lnTo>
                  <a:lnTo>
                    <a:pt x="1620" y="587"/>
                  </a:lnTo>
                  <a:lnTo>
                    <a:pt x="1624" y="587"/>
                  </a:lnTo>
                  <a:lnTo>
                    <a:pt x="1628" y="587"/>
                  </a:lnTo>
                  <a:lnTo>
                    <a:pt x="1632" y="586"/>
                  </a:lnTo>
                  <a:lnTo>
                    <a:pt x="1633" y="586"/>
                  </a:lnTo>
                  <a:lnTo>
                    <a:pt x="1637" y="586"/>
                  </a:lnTo>
                  <a:lnTo>
                    <a:pt x="1641" y="586"/>
                  </a:lnTo>
                  <a:lnTo>
                    <a:pt x="1645" y="584"/>
                  </a:lnTo>
                  <a:lnTo>
                    <a:pt x="1650" y="581"/>
                  </a:lnTo>
                  <a:lnTo>
                    <a:pt x="1654" y="581"/>
                  </a:lnTo>
                  <a:lnTo>
                    <a:pt x="1656" y="581"/>
                  </a:lnTo>
                  <a:lnTo>
                    <a:pt x="1660" y="579"/>
                  </a:lnTo>
                  <a:lnTo>
                    <a:pt x="1664" y="579"/>
                  </a:lnTo>
                  <a:lnTo>
                    <a:pt x="1667" y="579"/>
                  </a:lnTo>
                  <a:lnTo>
                    <a:pt x="1671" y="579"/>
                  </a:lnTo>
                  <a:lnTo>
                    <a:pt x="1675" y="577"/>
                  </a:lnTo>
                  <a:lnTo>
                    <a:pt x="1679" y="577"/>
                  </a:lnTo>
                  <a:lnTo>
                    <a:pt x="1682" y="572"/>
                  </a:lnTo>
                  <a:lnTo>
                    <a:pt x="1686" y="572"/>
                  </a:lnTo>
                  <a:lnTo>
                    <a:pt x="1690" y="570"/>
                  </a:lnTo>
                  <a:lnTo>
                    <a:pt x="1694" y="569"/>
                  </a:lnTo>
                  <a:lnTo>
                    <a:pt x="1697" y="569"/>
                  </a:lnTo>
                  <a:lnTo>
                    <a:pt x="1699" y="569"/>
                  </a:lnTo>
                  <a:lnTo>
                    <a:pt x="1703" y="569"/>
                  </a:lnTo>
                  <a:lnTo>
                    <a:pt x="1707" y="565"/>
                  </a:lnTo>
                  <a:lnTo>
                    <a:pt x="1711" y="563"/>
                  </a:lnTo>
                  <a:lnTo>
                    <a:pt x="1714" y="563"/>
                  </a:lnTo>
                  <a:lnTo>
                    <a:pt x="1718" y="561"/>
                  </a:lnTo>
                  <a:lnTo>
                    <a:pt x="1722" y="561"/>
                  </a:lnTo>
                  <a:lnTo>
                    <a:pt x="1726" y="558"/>
                  </a:lnTo>
                  <a:lnTo>
                    <a:pt x="1729" y="558"/>
                  </a:lnTo>
                  <a:lnTo>
                    <a:pt x="1733" y="558"/>
                  </a:lnTo>
                  <a:lnTo>
                    <a:pt x="1737" y="558"/>
                  </a:lnTo>
                  <a:lnTo>
                    <a:pt x="1741" y="553"/>
                  </a:lnTo>
                  <a:lnTo>
                    <a:pt x="1744" y="549"/>
                  </a:lnTo>
                  <a:lnTo>
                    <a:pt x="1746" y="548"/>
                  </a:lnTo>
                  <a:lnTo>
                    <a:pt x="1750" y="548"/>
                  </a:lnTo>
                  <a:lnTo>
                    <a:pt x="1754" y="548"/>
                  </a:lnTo>
                  <a:lnTo>
                    <a:pt x="1758" y="544"/>
                  </a:lnTo>
                  <a:lnTo>
                    <a:pt x="1761" y="544"/>
                  </a:lnTo>
                  <a:lnTo>
                    <a:pt x="1765" y="544"/>
                  </a:lnTo>
                  <a:lnTo>
                    <a:pt x="1769" y="544"/>
                  </a:lnTo>
                  <a:lnTo>
                    <a:pt x="1773" y="540"/>
                  </a:lnTo>
                  <a:lnTo>
                    <a:pt x="1776" y="540"/>
                  </a:lnTo>
                  <a:lnTo>
                    <a:pt x="1780" y="536"/>
                  </a:lnTo>
                  <a:lnTo>
                    <a:pt x="1784" y="536"/>
                  </a:lnTo>
                  <a:lnTo>
                    <a:pt x="1788" y="536"/>
                  </a:lnTo>
                  <a:lnTo>
                    <a:pt x="1791" y="536"/>
                  </a:lnTo>
                  <a:lnTo>
                    <a:pt x="1795" y="533"/>
                  </a:lnTo>
                  <a:lnTo>
                    <a:pt x="1799" y="533"/>
                  </a:lnTo>
                  <a:lnTo>
                    <a:pt x="1803" y="533"/>
                  </a:lnTo>
                  <a:lnTo>
                    <a:pt x="1806" y="532"/>
                  </a:lnTo>
                  <a:lnTo>
                    <a:pt x="1810" y="527"/>
                  </a:lnTo>
                  <a:lnTo>
                    <a:pt x="1812" y="527"/>
                  </a:lnTo>
                  <a:lnTo>
                    <a:pt x="1816" y="527"/>
                  </a:lnTo>
                  <a:lnTo>
                    <a:pt x="1820" y="527"/>
                  </a:lnTo>
                  <a:lnTo>
                    <a:pt x="1823" y="527"/>
                  </a:lnTo>
                  <a:lnTo>
                    <a:pt x="1827" y="527"/>
                  </a:lnTo>
                  <a:lnTo>
                    <a:pt x="1831" y="527"/>
                  </a:lnTo>
                  <a:lnTo>
                    <a:pt x="1835" y="524"/>
                  </a:lnTo>
                  <a:lnTo>
                    <a:pt x="1838" y="524"/>
                  </a:lnTo>
                  <a:lnTo>
                    <a:pt x="1842" y="524"/>
                  </a:lnTo>
                  <a:lnTo>
                    <a:pt x="1846" y="524"/>
                  </a:lnTo>
                  <a:lnTo>
                    <a:pt x="1850" y="524"/>
                  </a:lnTo>
                  <a:lnTo>
                    <a:pt x="1853" y="524"/>
                  </a:lnTo>
                  <a:lnTo>
                    <a:pt x="1857" y="524"/>
                  </a:lnTo>
                  <a:lnTo>
                    <a:pt x="1859" y="522"/>
                  </a:lnTo>
                  <a:lnTo>
                    <a:pt x="1863" y="514"/>
                  </a:lnTo>
                  <a:lnTo>
                    <a:pt x="1866" y="514"/>
                  </a:lnTo>
                  <a:lnTo>
                    <a:pt x="1870" y="514"/>
                  </a:lnTo>
                  <a:lnTo>
                    <a:pt x="1874" y="514"/>
                  </a:lnTo>
                  <a:lnTo>
                    <a:pt x="1878" y="514"/>
                  </a:lnTo>
                  <a:lnTo>
                    <a:pt x="1882" y="514"/>
                  </a:lnTo>
                  <a:lnTo>
                    <a:pt x="1885" y="514"/>
                  </a:lnTo>
                  <a:lnTo>
                    <a:pt x="1889" y="513"/>
                  </a:lnTo>
                  <a:lnTo>
                    <a:pt x="1893" y="513"/>
                  </a:lnTo>
                  <a:lnTo>
                    <a:pt x="1897" y="513"/>
                  </a:lnTo>
                  <a:lnTo>
                    <a:pt x="1900" y="513"/>
                  </a:lnTo>
                  <a:lnTo>
                    <a:pt x="1902" y="513"/>
                  </a:lnTo>
                  <a:lnTo>
                    <a:pt x="1906" y="513"/>
                  </a:lnTo>
                  <a:lnTo>
                    <a:pt x="1910" y="513"/>
                  </a:lnTo>
                  <a:lnTo>
                    <a:pt x="1915" y="513"/>
                  </a:lnTo>
                  <a:lnTo>
                    <a:pt x="1919" y="510"/>
                  </a:lnTo>
                  <a:lnTo>
                    <a:pt x="1923" y="510"/>
                  </a:lnTo>
                  <a:lnTo>
                    <a:pt x="1925" y="510"/>
                  </a:lnTo>
                  <a:lnTo>
                    <a:pt x="1929" y="510"/>
                  </a:lnTo>
                  <a:lnTo>
                    <a:pt x="1932" y="510"/>
                  </a:lnTo>
                  <a:lnTo>
                    <a:pt x="1936" y="510"/>
                  </a:lnTo>
                  <a:lnTo>
                    <a:pt x="1940" y="507"/>
                  </a:lnTo>
                  <a:lnTo>
                    <a:pt x="1944" y="505"/>
                  </a:lnTo>
                  <a:lnTo>
                    <a:pt x="1947" y="505"/>
                  </a:lnTo>
                  <a:lnTo>
                    <a:pt x="1951" y="503"/>
                  </a:lnTo>
                  <a:lnTo>
                    <a:pt x="1955" y="503"/>
                  </a:lnTo>
                  <a:lnTo>
                    <a:pt x="1959" y="503"/>
                  </a:lnTo>
                  <a:lnTo>
                    <a:pt x="1962" y="503"/>
                  </a:lnTo>
                  <a:lnTo>
                    <a:pt x="1966" y="500"/>
                  </a:lnTo>
                  <a:lnTo>
                    <a:pt x="1970" y="500"/>
                  </a:lnTo>
                  <a:lnTo>
                    <a:pt x="1972" y="500"/>
                  </a:lnTo>
                  <a:lnTo>
                    <a:pt x="1975" y="499"/>
                  </a:lnTo>
                  <a:lnTo>
                    <a:pt x="1979" y="496"/>
                  </a:lnTo>
                  <a:lnTo>
                    <a:pt x="1983" y="493"/>
                  </a:lnTo>
                  <a:lnTo>
                    <a:pt x="1987" y="493"/>
                  </a:lnTo>
                  <a:lnTo>
                    <a:pt x="1991" y="491"/>
                  </a:lnTo>
                  <a:lnTo>
                    <a:pt x="1994" y="491"/>
                  </a:lnTo>
                  <a:lnTo>
                    <a:pt x="1998" y="491"/>
                  </a:lnTo>
                  <a:lnTo>
                    <a:pt x="2002" y="486"/>
                  </a:lnTo>
                  <a:lnTo>
                    <a:pt x="2006" y="486"/>
                  </a:lnTo>
                  <a:lnTo>
                    <a:pt x="2009" y="486"/>
                  </a:lnTo>
                  <a:lnTo>
                    <a:pt x="2013" y="484"/>
                  </a:lnTo>
                  <a:lnTo>
                    <a:pt x="2015" y="478"/>
                  </a:lnTo>
                  <a:lnTo>
                    <a:pt x="2019" y="478"/>
                  </a:lnTo>
                  <a:lnTo>
                    <a:pt x="2022" y="478"/>
                  </a:lnTo>
                  <a:lnTo>
                    <a:pt x="2026" y="478"/>
                  </a:lnTo>
                  <a:lnTo>
                    <a:pt x="2030" y="478"/>
                  </a:lnTo>
                  <a:lnTo>
                    <a:pt x="2034" y="477"/>
                  </a:lnTo>
                  <a:lnTo>
                    <a:pt x="2037" y="475"/>
                  </a:lnTo>
                  <a:lnTo>
                    <a:pt x="2041" y="475"/>
                  </a:lnTo>
                  <a:lnTo>
                    <a:pt x="2045" y="475"/>
                  </a:lnTo>
                  <a:lnTo>
                    <a:pt x="2049" y="475"/>
                  </a:lnTo>
                  <a:lnTo>
                    <a:pt x="2053" y="475"/>
                  </a:lnTo>
                  <a:lnTo>
                    <a:pt x="2056" y="472"/>
                  </a:lnTo>
                  <a:lnTo>
                    <a:pt x="2060" y="469"/>
                  </a:lnTo>
                  <a:lnTo>
                    <a:pt x="2064" y="469"/>
                  </a:lnTo>
                  <a:lnTo>
                    <a:pt x="2068" y="469"/>
                  </a:lnTo>
                  <a:lnTo>
                    <a:pt x="2071" y="469"/>
                  </a:lnTo>
                  <a:lnTo>
                    <a:pt x="2075" y="467"/>
                  </a:lnTo>
                  <a:lnTo>
                    <a:pt x="2079" y="467"/>
                  </a:lnTo>
                  <a:lnTo>
                    <a:pt x="2083" y="467"/>
                  </a:lnTo>
                  <a:lnTo>
                    <a:pt x="2084" y="467"/>
                  </a:lnTo>
                  <a:lnTo>
                    <a:pt x="2088" y="464"/>
                  </a:lnTo>
                  <a:lnTo>
                    <a:pt x="2092" y="464"/>
                  </a:lnTo>
                  <a:lnTo>
                    <a:pt x="2096" y="462"/>
                  </a:lnTo>
                  <a:lnTo>
                    <a:pt x="2100" y="462"/>
                  </a:lnTo>
                  <a:lnTo>
                    <a:pt x="2103" y="462"/>
                  </a:lnTo>
                  <a:lnTo>
                    <a:pt x="2107" y="462"/>
                  </a:lnTo>
                  <a:lnTo>
                    <a:pt x="2111" y="462"/>
                  </a:lnTo>
                  <a:lnTo>
                    <a:pt x="2115" y="462"/>
                  </a:lnTo>
                  <a:lnTo>
                    <a:pt x="2118" y="462"/>
                  </a:lnTo>
                  <a:lnTo>
                    <a:pt x="2122" y="462"/>
                  </a:lnTo>
                  <a:lnTo>
                    <a:pt x="2126" y="460"/>
                  </a:lnTo>
                  <a:lnTo>
                    <a:pt x="2128" y="460"/>
                  </a:lnTo>
                  <a:lnTo>
                    <a:pt x="2131" y="460"/>
                  </a:lnTo>
                  <a:lnTo>
                    <a:pt x="2135" y="460"/>
                  </a:lnTo>
                  <a:lnTo>
                    <a:pt x="2139" y="457"/>
                  </a:lnTo>
                  <a:lnTo>
                    <a:pt x="2143" y="454"/>
                  </a:lnTo>
                  <a:lnTo>
                    <a:pt x="2146" y="454"/>
                  </a:lnTo>
                  <a:lnTo>
                    <a:pt x="2150" y="452"/>
                  </a:lnTo>
                  <a:lnTo>
                    <a:pt x="2154" y="452"/>
                  </a:lnTo>
                  <a:lnTo>
                    <a:pt x="2158" y="452"/>
                  </a:lnTo>
                  <a:lnTo>
                    <a:pt x="2162" y="448"/>
                  </a:lnTo>
                  <a:lnTo>
                    <a:pt x="2165" y="448"/>
                  </a:lnTo>
                  <a:lnTo>
                    <a:pt x="2169" y="448"/>
                  </a:lnTo>
                  <a:lnTo>
                    <a:pt x="2173" y="446"/>
                  </a:lnTo>
                  <a:lnTo>
                    <a:pt x="2175" y="446"/>
                  </a:lnTo>
                  <a:lnTo>
                    <a:pt x="2178" y="446"/>
                  </a:lnTo>
                  <a:lnTo>
                    <a:pt x="2184" y="443"/>
                  </a:lnTo>
                  <a:lnTo>
                    <a:pt x="2188" y="441"/>
                  </a:lnTo>
                  <a:lnTo>
                    <a:pt x="2192" y="441"/>
                  </a:lnTo>
                  <a:lnTo>
                    <a:pt x="2195" y="441"/>
                  </a:lnTo>
                  <a:lnTo>
                    <a:pt x="2197" y="438"/>
                  </a:lnTo>
                  <a:lnTo>
                    <a:pt x="2201" y="435"/>
                  </a:lnTo>
                  <a:lnTo>
                    <a:pt x="2205" y="433"/>
                  </a:lnTo>
                  <a:lnTo>
                    <a:pt x="2209" y="433"/>
                  </a:lnTo>
                  <a:lnTo>
                    <a:pt x="2212" y="430"/>
                  </a:lnTo>
                  <a:lnTo>
                    <a:pt x="2216" y="430"/>
                  </a:lnTo>
                  <a:lnTo>
                    <a:pt x="2220" y="430"/>
                  </a:lnTo>
                  <a:lnTo>
                    <a:pt x="2224" y="430"/>
                  </a:lnTo>
                  <a:lnTo>
                    <a:pt x="2227" y="430"/>
                  </a:lnTo>
                  <a:lnTo>
                    <a:pt x="2231" y="430"/>
                  </a:lnTo>
                  <a:lnTo>
                    <a:pt x="2235" y="427"/>
                  </a:lnTo>
                  <a:lnTo>
                    <a:pt x="2239" y="421"/>
                  </a:lnTo>
                  <a:lnTo>
                    <a:pt x="2240" y="419"/>
                  </a:lnTo>
                  <a:lnTo>
                    <a:pt x="2244" y="419"/>
                  </a:lnTo>
                  <a:lnTo>
                    <a:pt x="2248" y="419"/>
                  </a:lnTo>
                  <a:lnTo>
                    <a:pt x="2252" y="416"/>
                  </a:lnTo>
                  <a:lnTo>
                    <a:pt x="2255" y="416"/>
                  </a:lnTo>
                  <a:lnTo>
                    <a:pt x="2259" y="416"/>
                  </a:lnTo>
                  <a:lnTo>
                    <a:pt x="2263" y="416"/>
                  </a:lnTo>
                  <a:lnTo>
                    <a:pt x="2267" y="413"/>
                  </a:lnTo>
                  <a:lnTo>
                    <a:pt x="2271" y="413"/>
                  </a:lnTo>
                  <a:lnTo>
                    <a:pt x="2274" y="413"/>
                  </a:lnTo>
                  <a:lnTo>
                    <a:pt x="2278" y="413"/>
                  </a:lnTo>
                  <a:lnTo>
                    <a:pt x="2282" y="413"/>
                  </a:lnTo>
                  <a:lnTo>
                    <a:pt x="2286" y="410"/>
                  </a:lnTo>
                  <a:lnTo>
                    <a:pt x="2287" y="406"/>
                  </a:lnTo>
                  <a:lnTo>
                    <a:pt x="2291" y="406"/>
                  </a:lnTo>
                  <a:lnTo>
                    <a:pt x="2295" y="406"/>
                  </a:lnTo>
                  <a:lnTo>
                    <a:pt x="2299" y="406"/>
                  </a:lnTo>
                  <a:lnTo>
                    <a:pt x="2302" y="406"/>
                  </a:lnTo>
                  <a:lnTo>
                    <a:pt x="2306" y="406"/>
                  </a:lnTo>
                  <a:lnTo>
                    <a:pt x="2310" y="406"/>
                  </a:lnTo>
                  <a:lnTo>
                    <a:pt x="2314" y="406"/>
                  </a:lnTo>
                  <a:lnTo>
                    <a:pt x="2317" y="406"/>
                  </a:lnTo>
                  <a:lnTo>
                    <a:pt x="2321" y="406"/>
                  </a:lnTo>
                  <a:lnTo>
                    <a:pt x="2325" y="406"/>
                  </a:lnTo>
                  <a:lnTo>
                    <a:pt x="2329" y="402"/>
                  </a:lnTo>
                  <a:lnTo>
                    <a:pt x="2333" y="398"/>
                  </a:lnTo>
                  <a:lnTo>
                    <a:pt x="2336" y="398"/>
                  </a:lnTo>
                  <a:lnTo>
                    <a:pt x="2340" y="396"/>
                  </a:lnTo>
                  <a:lnTo>
                    <a:pt x="2344" y="396"/>
                  </a:lnTo>
                  <a:lnTo>
                    <a:pt x="2348" y="396"/>
                  </a:lnTo>
                  <a:lnTo>
                    <a:pt x="2351" y="396"/>
                  </a:lnTo>
                  <a:lnTo>
                    <a:pt x="2353" y="392"/>
                  </a:lnTo>
                  <a:lnTo>
                    <a:pt x="2357" y="392"/>
                  </a:lnTo>
                  <a:lnTo>
                    <a:pt x="2361" y="390"/>
                  </a:lnTo>
                  <a:lnTo>
                    <a:pt x="2364" y="387"/>
                  </a:lnTo>
                  <a:lnTo>
                    <a:pt x="2368" y="387"/>
                  </a:lnTo>
                  <a:lnTo>
                    <a:pt x="2372" y="387"/>
                  </a:lnTo>
                  <a:lnTo>
                    <a:pt x="2376" y="383"/>
                  </a:lnTo>
                  <a:lnTo>
                    <a:pt x="2380" y="383"/>
                  </a:lnTo>
                  <a:lnTo>
                    <a:pt x="2383" y="383"/>
                  </a:lnTo>
                  <a:lnTo>
                    <a:pt x="2387" y="381"/>
                  </a:lnTo>
                  <a:lnTo>
                    <a:pt x="2391" y="381"/>
                  </a:lnTo>
                  <a:lnTo>
                    <a:pt x="2395" y="377"/>
                  </a:lnTo>
                  <a:lnTo>
                    <a:pt x="2398" y="377"/>
                  </a:lnTo>
                  <a:lnTo>
                    <a:pt x="2400" y="377"/>
                  </a:lnTo>
                  <a:lnTo>
                    <a:pt x="2404" y="375"/>
                  </a:lnTo>
                  <a:lnTo>
                    <a:pt x="2408" y="375"/>
                  </a:lnTo>
                  <a:lnTo>
                    <a:pt x="2411" y="373"/>
                  </a:lnTo>
                  <a:lnTo>
                    <a:pt x="2415" y="368"/>
                  </a:lnTo>
                  <a:lnTo>
                    <a:pt x="2419" y="366"/>
                  </a:lnTo>
                  <a:lnTo>
                    <a:pt x="2423" y="363"/>
                  </a:lnTo>
                  <a:lnTo>
                    <a:pt x="2426" y="363"/>
                  </a:lnTo>
                  <a:lnTo>
                    <a:pt x="2430" y="363"/>
                  </a:lnTo>
                  <a:lnTo>
                    <a:pt x="2434" y="363"/>
                  </a:lnTo>
                  <a:lnTo>
                    <a:pt x="2438" y="363"/>
                  </a:lnTo>
                  <a:lnTo>
                    <a:pt x="2442" y="360"/>
                  </a:lnTo>
                  <a:lnTo>
                    <a:pt x="2443" y="360"/>
                  </a:lnTo>
                  <a:lnTo>
                    <a:pt x="2449" y="360"/>
                  </a:lnTo>
                  <a:lnTo>
                    <a:pt x="2453" y="360"/>
                  </a:lnTo>
                  <a:lnTo>
                    <a:pt x="2457" y="360"/>
                  </a:lnTo>
                  <a:lnTo>
                    <a:pt x="2460" y="360"/>
                  </a:lnTo>
                  <a:lnTo>
                    <a:pt x="2464" y="360"/>
                  </a:lnTo>
                  <a:lnTo>
                    <a:pt x="2466" y="360"/>
                  </a:lnTo>
                  <a:lnTo>
                    <a:pt x="2470" y="360"/>
                  </a:lnTo>
                  <a:lnTo>
                    <a:pt x="2473" y="360"/>
                  </a:lnTo>
                  <a:lnTo>
                    <a:pt x="2477" y="360"/>
                  </a:lnTo>
                  <a:lnTo>
                    <a:pt x="2481" y="360"/>
                  </a:lnTo>
                  <a:lnTo>
                    <a:pt x="2485" y="360"/>
                  </a:lnTo>
                  <a:lnTo>
                    <a:pt x="2489" y="360"/>
                  </a:lnTo>
                  <a:lnTo>
                    <a:pt x="2492" y="356"/>
                  </a:lnTo>
                  <a:lnTo>
                    <a:pt x="2496" y="350"/>
                  </a:lnTo>
                  <a:lnTo>
                    <a:pt x="2500" y="350"/>
                  </a:lnTo>
                  <a:lnTo>
                    <a:pt x="2504" y="350"/>
                  </a:lnTo>
                  <a:lnTo>
                    <a:pt x="2507" y="350"/>
                  </a:lnTo>
                  <a:lnTo>
                    <a:pt x="2511" y="350"/>
                  </a:lnTo>
                  <a:lnTo>
                    <a:pt x="2513" y="350"/>
                  </a:lnTo>
                  <a:lnTo>
                    <a:pt x="2517" y="350"/>
                  </a:lnTo>
                  <a:lnTo>
                    <a:pt x="2520" y="350"/>
                  </a:lnTo>
                  <a:lnTo>
                    <a:pt x="2524" y="350"/>
                  </a:lnTo>
                  <a:lnTo>
                    <a:pt x="2528" y="350"/>
                  </a:lnTo>
                  <a:lnTo>
                    <a:pt x="2532" y="350"/>
                  </a:lnTo>
                  <a:lnTo>
                    <a:pt x="2535" y="350"/>
                  </a:lnTo>
                  <a:lnTo>
                    <a:pt x="2539" y="350"/>
                  </a:lnTo>
                  <a:lnTo>
                    <a:pt x="2543" y="350"/>
                  </a:lnTo>
                  <a:lnTo>
                    <a:pt x="2547" y="350"/>
                  </a:lnTo>
                  <a:lnTo>
                    <a:pt x="2551" y="350"/>
                  </a:lnTo>
                  <a:lnTo>
                    <a:pt x="2554" y="350"/>
                  </a:lnTo>
                  <a:lnTo>
                    <a:pt x="2556" y="350"/>
                  </a:lnTo>
                  <a:lnTo>
                    <a:pt x="2560" y="350"/>
                  </a:lnTo>
                  <a:lnTo>
                    <a:pt x="2564" y="346"/>
                  </a:lnTo>
                  <a:lnTo>
                    <a:pt x="2567" y="346"/>
                  </a:lnTo>
                  <a:lnTo>
                    <a:pt x="2571" y="346"/>
                  </a:lnTo>
                  <a:lnTo>
                    <a:pt x="2575" y="346"/>
                  </a:lnTo>
                  <a:lnTo>
                    <a:pt x="2579" y="346"/>
                  </a:lnTo>
                  <a:lnTo>
                    <a:pt x="2582" y="346"/>
                  </a:lnTo>
                  <a:lnTo>
                    <a:pt x="2586" y="346"/>
                  </a:lnTo>
                  <a:lnTo>
                    <a:pt x="2590" y="346"/>
                  </a:lnTo>
                  <a:lnTo>
                    <a:pt x="2594" y="346"/>
                  </a:lnTo>
                  <a:lnTo>
                    <a:pt x="2597" y="343"/>
                  </a:lnTo>
                  <a:lnTo>
                    <a:pt x="2601" y="339"/>
                  </a:lnTo>
                  <a:lnTo>
                    <a:pt x="2605" y="339"/>
                  </a:lnTo>
                  <a:lnTo>
                    <a:pt x="2609" y="339"/>
                  </a:lnTo>
                  <a:lnTo>
                    <a:pt x="2613" y="339"/>
                  </a:lnTo>
                  <a:lnTo>
                    <a:pt x="2616" y="336"/>
                  </a:lnTo>
                  <a:lnTo>
                    <a:pt x="2620" y="336"/>
                  </a:lnTo>
                  <a:lnTo>
                    <a:pt x="2624" y="332"/>
                  </a:lnTo>
                  <a:lnTo>
                    <a:pt x="2626" y="332"/>
                  </a:lnTo>
                  <a:lnTo>
                    <a:pt x="2629" y="332"/>
                  </a:lnTo>
                  <a:lnTo>
                    <a:pt x="2633" y="332"/>
                  </a:lnTo>
                  <a:lnTo>
                    <a:pt x="2637" y="332"/>
                  </a:lnTo>
                  <a:lnTo>
                    <a:pt x="2641" y="332"/>
                  </a:lnTo>
                  <a:lnTo>
                    <a:pt x="2644" y="332"/>
                  </a:lnTo>
                  <a:lnTo>
                    <a:pt x="2648" y="328"/>
                  </a:lnTo>
                  <a:lnTo>
                    <a:pt x="2652" y="328"/>
                  </a:lnTo>
                  <a:lnTo>
                    <a:pt x="2656" y="328"/>
                  </a:lnTo>
                  <a:lnTo>
                    <a:pt x="2660" y="328"/>
                  </a:lnTo>
                  <a:lnTo>
                    <a:pt x="2663" y="328"/>
                  </a:lnTo>
                  <a:lnTo>
                    <a:pt x="2667" y="328"/>
                  </a:lnTo>
                  <a:lnTo>
                    <a:pt x="2669" y="328"/>
                  </a:lnTo>
                  <a:lnTo>
                    <a:pt x="2673" y="328"/>
                  </a:lnTo>
                  <a:lnTo>
                    <a:pt x="2676" y="328"/>
                  </a:lnTo>
                  <a:lnTo>
                    <a:pt x="2680" y="328"/>
                  </a:lnTo>
                  <a:lnTo>
                    <a:pt x="2684" y="328"/>
                  </a:lnTo>
                  <a:lnTo>
                    <a:pt x="2688" y="328"/>
                  </a:lnTo>
                  <a:lnTo>
                    <a:pt x="2691" y="328"/>
                  </a:lnTo>
                  <a:lnTo>
                    <a:pt x="2695" y="328"/>
                  </a:lnTo>
                  <a:lnTo>
                    <a:pt x="2699" y="328"/>
                  </a:lnTo>
                  <a:lnTo>
                    <a:pt x="2703" y="328"/>
                  </a:lnTo>
                  <a:lnTo>
                    <a:pt x="2706" y="328"/>
                  </a:lnTo>
                  <a:lnTo>
                    <a:pt x="2710" y="324"/>
                  </a:lnTo>
                  <a:lnTo>
                    <a:pt x="2714" y="321"/>
                  </a:lnTo>
                  <a:lnTo>
                    <a:pt x="2718" y="321"/>
                  </a:lnTo>
                  <a:lnTo>
                    <a:pt x="2722" y="316"/>
                  </a:lnTo>
                  <a:lnTo>
                    <a:pt x="2725" y="316"/>
                  </a:lnTo>
                  <a:lnTo>
                    <a:pt x="2729" y="316"/>
                  </a:lnTo>
                  <a:lnTo>
                    <a:pt x="2733" y="316"/>
                  </a:lnTo>
                  <a:lnTo>
                    <a:pt x="2737" y="312"/>
                  </a:lnTo>
                  <a:lnTo>
                    <a:pt x="2738" y="312"/>
                  </a:lnTo>
                  <a:lnTo>
                    <a:pt x="2742" y="308"/>
                  </a:lnTo>
                  <a:lnTo>
                    <a:pt x="2746" y="308"/>
                  </a:lnTo>
                  <a:lnTo>
                    <a:pt x="2750" y="308"/>
                  </a:lnTo>
                  <a:lnTo>
                    <a:pt x="2753" y="300"/>
                  </a:lnTo>
                  <a:lnTo>
                    <a:pt x="2757" y="300"/>
                  </a:lnTo>
                  <a:lnTo>
                    <a:pt x="2761" y="300"/>
                  </a:lnTo>
                  <a:lnTo>
                    <a:pt x="2765" y="300"/>
                  </a:lnTo>
                  <a:lnTo>
                    <a:pt x="2769" y="300"/>
                  </a:lnTo>
                  <a:lnTo>
                    <a:pt x="2772" y="295"/>
                  </a:lnTo>
                  <a:lnTo>
                    <a:pt x="2776" y="292"/>
                  </a:lnTo>
                  <a:lnTo>
                    <a:pt x="2780" y="292"/>
                  </a:lnTo>
                  <a:lnTo>
                    <a:pt x="2782" y="292"/>
                  </a:lnTo>
                  <a:lnTo>
                    <a:pt x="2785" y="292"/>
                  </a:lnTo>
                  <a:lnTo>
                    <a:pt x="2789" y="287"/>
                  </a:lnTo>
                  <a:lnTo>
                    <a:pt x="2793" y="287"/>
                  </a:lnTo>
                  <a:lnTo>
                    <a:pt x="2797" y="287"/>
                  </a:lnTo>
                  <a:lnTo>
                    <a:pt x="2800" y="287"/>
                  </a:lnTo>
                  <a:lnTo>
                    <a:pt x="2804" y="287"/>
                  </a:lnTo>
                  <a:lnTo>
                    <a:pt x="2808" y="287"/>
                  </a:lnTo>
                  <a:lnTo>
                    <a:pt x="2812" y="287"/>
                  </a:lnTo>
                  <a:lnTo>
                    <a:pt x="2815" y="287"/>
                  </a:lnTo>
                  <a:lnTo>
                    <a:pt x="2819" y="287"/>
                  </a:lnTo>
                  <a:lnTo>
                    <a:pt x="2823" y="281"/>
                  </a:lnTo>
                  <a:lnTo>
                    <a:pt x="2827" y="281"/>
                  </a:lnTo>
                  <a:lnTo>
                    <a:pt x="2829" y="278"/>
                  </a:lnTo>
                  <a:lnTo>
                    <a:pt x="2832" y="278"/>
                  </a:lnTo>
                  <a:lnTo>
                    <a:pt x="2836" y="278"/>
                  </a:lnTo>
                  <a:lnTo>
                    <a:pt x="2840" y="278"/>
                  </a:lnTo>
                  <a:lnTo>
                    <a:pt x="2844" y="278"/>
                  </a:lnTo>
                  <a:lnTo>
                    <a:pt x="2849" y="273"/>
                  </a:lnTo>
                  <a:lnTo>
                    <a:pt x="2851" y="273"/>
                  </a:lnTo>
                  <a:lnTo>
                    <a:pt x="2855" y="268"/>
                  </a:lnTo>
                  <a:lnTo>
                    <a:pt x="2859" y="268"/>
                  </a:lnTo>
                  <a:lnTo>
                    <a:pt x="2862" y="264"/>
                  </a:lnTo>
                  <a:lnTo>
                    <a:pt x="2866" y="264"/>
                  </a:lnTo>
                  <a:lnTo>
                    <a:pt x="2870" y="264"/>
                  </a:lnTo>
                  <a:lnTo>
                    <a:pt x="2874" y="264"/>
                  </a:lnTo>
                  <a:lnTo>
                    <a:pt x="2877" y="264"/>
                  </a:lnTo>
                  <a:lnTo>
                    <a:pt x="2881" y="264"/>
                  </a:lnTo>
                  <a:lnTo>
                    <a:pt x="2885" y="264"/>
                  </a:lnTo>
                  <a:lnTo>
                    <a:pt x="2889" y="264"/>
                  </a:lnTo>
                  <a:lnTo>
                    <a:pt x="2893" y="264"/>
                  </a:lnTo>
                  <a:lnTo>
                    <a:pt x="2894" y="259"/>
                  </a:lnTo>
                  <a:lnTo>
                    <a:pt x="2898" y="259"/>
                  </a:lnTo>
                  <a:lnTo>
                    <a:pt x="2902" y="254"/>
                  </a:lnTo>
                  <a:lnTo>
                    <a:pt x="2906" y="254"/>
                  </a:lnTo>
                  <a:lnTo>
                    <a:pt x="2909" y="254"/>
                  </a:lnTo>
                  <a:lnTo>
                    <a:pt x="2913" y="254"/>
                  </a:lnTo>
                  <a:lnTo>
                    <a:pt x="2917" y="254"/>
                  </a:lnTo>
                  <a:lnTo>
                    <a:pt x="2921" y="254"/>
                  </a:lnTo>
                  <a:lnTo>
                    <a:pt x="2924" y="254"/>
                  </a:lnTo>
                  <a:lnTo>
                    <a:pt x="2928" y="254"/>
                  </a:lnTo>
                  <a:lnTo>
                    <a:pt x="2932" y="254"/>
                  </a:lnTo>
                  <a:lnTo>
                    <a:pt x="2936" y="254"/>
                  </a:lnTo>
                  <a:lnTo>
                    <a:pt x="2940" y="254"/>
                  </a:lnTo>
                  <a:lnTo>
                    <a:pt x="2941" y="254"/>
                  </a:lnTo>
                  <a:lnTo>
                    <a:pt x="2945" y="254"/>
                  </a:lnTo>
                  <a:lnTo>
                    <a:pt x="2949" y="254"/>
                  </a:lnTo>
                  <a:lnTo>
                    <a:pt x="2953" y="254"/>
                  </a:lnTo>
                  <a:lnTo>
                    <a:pt x="2956" y="254"/>
                  </a:lnTo>
                  <a:lnTo>
                    <a:pt x="2960" y="254"/>
                  </a:lnTo>
                  <a:lnTo>
                    <a:pt x="2964" y="254"/>
                  </a:lnTo>
                  <a:lnTo>
                    <a:pt x="2968" y="254"/>
                  </a:lnTo>
                  <a:lnTo>
                    <a:pt x="2971" y="249"/>
                  </a:lnTo>
                  <a:lnTo>
                    <a:pt x="2975" y="244"/>
                  </a:lnTo>
                  <a:lnTo>
                    <a:pt x="2979" y="244"/>
                  </a:lnTo>
                  <a:lnTo>
                    <a:pt x="2983" y="244"/>
                  </a:lnTo>
                  <a:lnTo>
                    <a:pt x="2986" y="244"/>
                  </a:lnTo>
                  <a:lnTo>
                    <a:pt x="2990" y="244"/>
                  </a:lnTo>
                  <a:lnTo>
                    <a:pt x="2994" y="244"/>
                  </a:lnTo>
                  <a:lnTo>
                    <a:pt x="2998" y="244"/>
                  </a:lnTo>
                  <a:lnTo>
                    <a:pt x="3002" y="244"/>
                  </a:lnTo>
                  <a:lnTo>
                    <a:pt x="3005" y="244"/>
                  </a:lnTo>
                  <a:lnTo>
                    <a:pt x="3007" y="244"/>
                  </a:lnTo>
                  <a:lnTo>
                    <a:pt x="3011" y="244"/>
                  </a:lnTo>
                  <a:lnTo>
                    <a:pt x="3015" y="244"/>
                  </a:lnTo>
                  <a:lnTo>
                    <a:pt x="3018" y="244"/>
                  </a:lnTo>
                  <a:lnTo>
                    <a:pt x="3022" y="238"/>
                  </a:lnTo>
                  <a:lnTo>
                    <a:pt x="3026" y="238"/>
                  </a:lnTo>
                  <a:lnTo>
                    <a:pt x="3030" y="238"/>
                  </a:lnTo>
                  <a:lnTo>
                    <a:pt x="3033" y="238"/>
                  </a:lnTo>
                  <a:lnTo>
                    <a:pt x="3037" y="238"/>
                  </a:lnTo>
                  <a:lnTo>
                    <a:pt x="3041" y="238"/>
                  </a:lnTo>
                  <a:lnTo>
                    <a:pt x="3045" y="238"/>
                  </a:lnTo>
                  <a:lnTo>
                    <a:pt x="3049" y="238"/>
                  </a:lnTo>
                  <a:lnTo>
                    <a:pt x="3052" y="228"/>
                  </a:lnTo>
                  <a:lnTo>
                    <a:pt x="3054" y="228"/>
                  </a:lnTo>
                  <a:lnTo>
                    <a:pt x="3058" y="228"/>
                  </a:lnTo>
                  <a:lnTo>
                    <a:pt x="3062" y="228"/>
                  </a:lnTo>
                  <a:lnTo>
                    <a:pt x="3065" y="228"/>
                  </a:lnTo>
                  <a:lnTo>
                    <a:pt x="3069" y="228"/>
                  </a:lnTo>
                  <a:lnTo>
                    <a:pt x="3073" y="228"/>
                  </a:lnTo>
                  <a:lnTo>
                    <a:pt x="3077" y="228"/>
                  </a:lnTo>
                  <a:lnTo>
                    <a:pt x="3080" y="228"/>
                  </a:lnTo>
                  <a:lnTo>
                    <a:pt x="3084" y="215"/>
                  </a:lnTo>
                  <a:lnTo>
                    <a:pt x="3088" y="215"/>
                  </a:lnTo>
                  <a:lnTo>
                    <a:pt x="3092" y="215"/>
                  </a:lnTo>
                  <a:lnTo>
                    <a:pt x="3095" y="215"/>
                  </a:lnTo>
                  <a:lnTo>
                    <a:pt x="3097" y="215"/>
                  </a:lnTo>
                  <a:lnTo>
                    <a:pt x="3101" y="215"/>
                  </a:lnTo>
                  <a:lnTo>
                    <a:pt x="3105" y="215"/>
                  </a:lnTo>
                  <a:lnTo>
                    <a:pt x="3109" y="215"/>
                  </a:lnTo>
                  <a:lnTo>
                    <a:pt x="3114" y="215"/>
                  </a:lnTo>
                  <a:lnTo>
                    <a:pt x="3118" y="215"/>
                  </a:lnTo>
                  <a:lnTo>
                    <a:pt x="3120" y="215"/>
                  </a:lnTo>
                  <a:lnTo>
                    <a:pt x="3124" y="215"/>
                  </a:lnTo>
                  <a:lnTo>
                    <a:pt x="3127" y="215"/>
                  </a:lnTo>
                  <a:lnTo>
                    <a:pt x="3131" y="215"/>
                  </a:lnTo>
                  <a:lnTo>
                    <a:pt x="3135" y="215"/>
                  </a:lnTo>
                  <a:lnTo>
                    <a:pt x="3139" y="215"/>
                  </a:lnTo>
                  <a:lnTo>
                    <a:pt x="3142" y="208"/>
                  </a:lnTo>
                  <a:lnTo>
                    <a:pt x="3146" y="208"/>
                  </a:lnTo>
                  <a:lnTo>
                    <a:pt x="3150" y="208"/>
                  </a:lnTo>
                  <a:lnTo>
                    <a:pt x="3154" y="208"/>
                  </a:lnTo>
                  <a:lnTo>
                    <a:pt x="3157" y="208"/>
                  </a:lnTo>
                  <a:lnTo>
                    <a:pt x="3161" y="208"/>
                  </a:lnTo>
                  <a:lnTo>
                    <a:pt x="3165" y="208"/>
                  </a:lnTo>
                  <a:lnTo>
                    <a:pt x="3167" y="202"/>
                  </a:lnTo>
                  <a:lnTo>
                    <a:pt x="3171" y="202"/>
                  </a:lnTo>
                  <a:lnTo>
                    <a:pt x="3174" y="202"/>
                  </a:lnTo>
                  <a:lnTo>
                    <a:pt x="3178" y="202"/>
                  </a:lnTo>
                  <a:lnTo>
                    <a:pt x="3182" y="202"/>
                  </a:lnTo>
                  <a:lnTo>
                    <a:pt x="3186" y="202"/>
                  </a:lnTo>
                  <a:lnTo>
                    <a:pt x="3189" y="202"/>
                  </a:lnTo>
                  <a:lnTo>
                    <a:pt x="3193" y="202"/>
                  </a:lnTo>
                  <a:lnTo>
                    <a:pt x="3197" y="202"/>
                  </a:lnTo>
                  <a:lnTo>
                    <a:pt x="3201" y="202"/>
                  </a:lnTo>
                  <a:lnTo>
                    <a:pt x="3204" y="202"/>
                  </a:lnTo>
                  <a:lnTo>
                    <a:pt x="3208" y="202"/>
                  </a:lnTo>
                  <a:lnTo>
                    <a:pt x="3210" y="202"/>
                  </a:lnTo>
                  <a:lnTo>
                    <a:pt x="3214" y="202"/>
                  </a:lnTo>
                  <a:lnTo>
                    <a:pt x="3218" y="202"/>
                  </a:lnTo>
                  <a:lnTo>
                    <a:pt x="3221" y="202"/>
                  </a:lnTo>
                  <a:lnTo>
                    <a:pt x="3225" y="202"/>
                  </a:lnTo>
                  <a:lnTo>
                    <a:pt x="3229" y="202"/>
                  </a:lnTo>
                  <a:lnTo>
                    <a:pt x="3233" y="202"/>
                  </a:lnTo>
                  <a:lnTo>
                    <a:pt x="3236" y="202"/>
                  </a:lnTo>
                  <a:lnTo>
                    <a:pt x="3240" y="194"/>
                  </a:lnTo>
                  <a:lnTo>
                    <a:pt x="3244" y="194"/>
                  </a:lnTo>
                  <a:lnTo>
                    <a:pt x="3248" y="194"/>
                  </a:lnTo>
                  <a:lnTo>
                    <a:pt x="3251" y="194"/>
                  </a:lnTo>
                  <a:lnTo>
                    <a:pt x="3255" y="194"/>
                  </a:lnTo>
                  <a:lnTo>
                    <a:pt x="3259" y="194"/>
                  </a:lnTo>
                  <a:lnTo>
                    <a:pt x="3263" y="187"/>
                  </a:lnTo>
                  <a:lnTo>
                    <a:pt x="3266" y="187"/>
                  </a:lnTo>
                  <a:lnTo>
                    <a:pt x="3270" y="187"/>
                  </a:lnTo>
                  <a:lnTo>
                    <a:pt x="3274" y="187"/>
                  </a:lnTo>
                  <a:lnTo>
                    <a:pt x="3278" y="187"/>
                  </a:lnTo>
                  <a:lnTo>
                    <a:pt x="3280" y="187"/>
                  </a:lnTo>
                  <a:lnTo>
                    <a:pt x="3283" y="187"/>
                  </a:lnTo>
                  <a:lnTo>
                    <a:pt x="3287" y="187"/>
                  </a:lnTo>
                  <a:lnTo>
                    <a:pt x="3291" y="187"/>
                  </a:lnTo>
                  <a:lnTo>
                    <a:pt x="3295" y="187"/>
                  </a:lnTo>
                  <a:lnTo>
                    <a:pt x="3298" y="187"/>
                  </a:lnTo>
                  <a:lnTo>
                    <a:pt x="3302" y="187"/>
                  </a:lnTo>
                  <a:lnTo>
                    <a:pt x="3306" y="187"/>
                  </a:lnTo>
                  <a:lnTo>
                    <a:pt x="3310" y="187"/>
                  </a:lnTo>
                  <a:lnTo>
                    <a:pt x="3313" y="187"/>
                  </a:lnTo>
                  <a:lnTo>
                    <a:pt x="3317" y="187"/>
                  </a:lnTo>
                  <a:lnTo>
                    <a:pt x="3321" y="187"/>
                  </a:lnTo>
                  <a:lnTo>
                    <a:pt x="3323" y="187"/>
                  </a:lnTo>
                  <a:lnTo>
                    <a:pt x="3327" y="187"/>
                  </a:lnTo>
                  <a:lnTo>
                    <a:pt x="3330" y="187"/>
                  </a:lnTo>
                  <a:lnTo>
                    <a:pt x="3334" y="187"/>
                  </a:lnTo>
                  <a:lnTo>
                    <a:pt x="3338" y="187"/>
                  </a:lnTo>
                  <a:lnTo>
                    <a:pt x="3342" y="187"/>
                  </a:lnTo>
                  <a:lnTo>
                    <a:pt x="3345" y="187"/>
                  </a:lnTo>
                  <a:lnTo>
                    <a:pt x="3349" y="187"/>
                  </a:lnTo>
                  <a:lnTo>
                    <a:pt x="3353" y="187"/>
                  </a:lnTo>
                  <a:lnTo>
                    <a:pt x="3357" y="187"/>
                  </a:lnTo>
                  <a:lnTo>
                    <a:pt x="3360" y="187"/>
                  </a:lnTo>
                  <a:lnTo>
                    <a:pt x="3364" y="187"/>
                  </a:lnTo>
                  <a:lnTo>
                    <a:pt x="3368" y="177"/>
                  </a:lnTo>
                  <a:lnTo>
                    <a:pt x="3370" y="177"/>
                  </a:lnTo>
                  <a:lnTo>
                    <a:pt x="3374" y="177"/>
                  </a:lnTo>
                  <a:lnTo>
                    <a:pt x="3379" y="177"/>
                  </a:lnTo>
                  <a:lnTo>
                    <a:pt x="3383" y="177"/>
                  </a:lnTo>
                  <a:lnTo>
                    <a:pt x="3387" y="177"/>
                  </a:lnTo>
                  <a:lnTo>
                    <a:pt x="3391" y="177"/>
                  </a:lnTo>
                  <a:lnTo>
                    <a:pt x="3392" y="177"/>
                  </a:lnTo>
                  <a:lnTo>
                    <a:pt x="3396" y="177"/>
                  </a:lnTo>
                  <a:lnTo>
                    <a:pt x="3400" y="177"/>
                  </a:lnTo>
                  <a:lnTo>
                    <a:pt x="3404" y="177"/>
                  </a:lnTo>
                  <a:lnTo>
                    <a:pt x="3407" y="177"/>
                  </a:lnTo>
                  <a:lnTo>
                    <a:pt x="3411" y="177"/>
                  </a:lnTo>
                  <a:lnTo>
                    <a:pt x="3415" y="177"/>
                  </a:lnTo>
                  <a:lnTo>
                    <a:pt x="3419" y="177"/>
                  </a:lnTo>
                  <a:lnTo>
                    <a:pt x="3422" y="177"/>
                  </a:lnTo>
                  <a:lnTo>
                    <a:pt x="3426" y="177"/>
                  </a:lnTo>
                  <a:lnTo>
                    <a:pt x="3430" y="177"/>
                  </a:lnTo>
                  <a:lnTo>
                    <a:pt x="3434" y="177"/>
                  </a:lnTo>
                  <a:lnTo>
                    <a:pt x="3436" y="177"/>
                  </a:lnTo>
                  <a:lnTo>
                    <a:pt x="3439" y="177"/>
                  </a:lnTo>
                  <a:lnTo>
                    <a:pt x="3443" y="177"/>
                  </a:lnTo>
                  <a:lnTo>
                    <a:pt x="3447" y="177"/>
                  </a:lnTo>
                  <a:lnTo>
                    <a:pt x="3451" y="177"/>
                  </a:lnTo>
                  <a:lnTo>
                    <a:pt x="3454" y="177"/>
                  </a:lnTo>
                  <a:lnTo>
                    <a:pt x="3458" y="177"/>
                  </a:lnTo>
                  <a:lnTo>
                    <a:pt x="3462" y="177"/>
                  </a:lnTo>
                  <a:lnTo>
                    <a:pt x="3466" y="177"/>
                  </a:lnTo>
                  <a:lnTo>
                    <a:pt x="3469" y="177"/>
                  </a:lnTo>
                  <a:lnTo>
                    <a:pt x="3473" y="177"/>
                  </a:lnTo>
                  <a:lnTo>
                    <a:pt x="3477" y="164"/>
                  </a:lnTo>
                  <a:lnTo>
                    <a:pt x="3481" y="164"/>
                  </a:lnTo>
                  <a:lnTo>
                    <a:pt x="3483" y="164"/>
                  </a:lnTo>
                  <a:lnTo>
                    <a:pt x="3486" y="164"/>
                  </a:lnTo>
                  <a:lnTo>
                    <a:pt x="3490" y="164"/>
                  </a:lnTo>
                  <a:lnTo>
                    <a:pt x="3494" y="164"/>
                  </a:lnTo>
                  <a:lnTo>
                    <a:pt x="3498" y="164"/>
                  </a:lnTo>
                  <a:lnTo>
                    <a:pt x="3501" y="164"/>
                  </a:lnTo>
                  <a:lnTo>
                    <a:pt x="3505" y="164"/>
                  </a:lnTo>
                  <a:lnTo>
                    <a:pt x="3509" y="164"/>
                  </a:lnTo>
                  <a:lnTo>
                    <a:pt x="3513" y="164"/>
                  </a:lnTo>
                  <a:lnTo>
                    <a:pt x="3516" y="164"/>
                  </a:lnTo>
                  <a:lnTo>
                    <a:pt x="3520" y="164"/>
                  </a:lnTo>
                  <a:lnTo>
                    <a:pt x="3524" y="164"/>
                  </a:lnTo>
                  <a:lnTo>
                    <a:pt x="3528" y="164"/>
                  </a:lnTo>
                  <a:lnTo>
                    <a:pt x="3531" y="164"/>
                  </a:lnTo>
                  <a:lnTo>
                    <a:pt x="3535" y="164"/>
                  </a:lnTo>
                  <a:lnTo>
                    <a:pt x="3539" y="164"/>
                  </a:lnTo>
                  <a:lnTo>
                    <a:pt x="3543" y="164"/>
                  </a:lnTo>
                  <a:lnTo>
                    <a:pt x="3546" y="164"/>
                  </a:lnTo>
                  <a:lnTo>
                    <a:pt x="3548" y="164"/>
                  </a:lnTo>
                  <a:lnTo>
                    <a:pt x="3552" y="164"/>
                  </a:lnTo>
                  <a:lnTo>
                    <a:pt x="3556" y="164"/>
                  </a:lnTo>
                  <a:lnTo>
                    <a:pt x="3560" y="164"/>
                  </a:lnTo>
                  <a:lnTo>
                    <a:pt x="3563" y="164"/>
                  </a:lnTo>
                  <a:lnTo>
                    <a:pt x="3567" y="164"/>
                  </a:lnTo>
                  <a:lnTo>
                    <a:pt x="3571" y="164"/>
                  </a:lnTo>
                  <a:lnTo>
                    <a:pt x="3575" y="164"/>
                  </a:lnTo>
                  <a:lnTo>
                    <a:pt x="3578" y="164"/>
                  </a:lnTo>
                  <a:lnTo>
                    <a:pt x="3582" y="164"/>
                  </a:lnTo>
                  <a:lnTo>
                    <a:pt x="3586" y="164"/>
                  </a:lnTo>
                  <a:lnTo>
                    <a:pt x="3590" y="164"/>
                  </a:lnTo>
                  <a:lnTo>
                    <a:pt x="3593" y="164"/>
                  </a:lnTo>
                  <a:lnTo>
                    <a:pt x="3595" y="164"/>
                  </a:lnTo>
                  <a:lnTo>
                    <a:pt x="3599" y="164"/>
                  </a:lnTo>
                  <a:lnTo>
                    <a:pt x="3603" y="164"/>
                  </a:lnTo>
                  <a:lnTo>
                    <a:pt x="3607" y="164"/>
                  </a:lnTo>
                  <a:lnTo>
                    <a:pt x="3610" y="164"/>
                  </a:lnTo>
                  <a:lnTo>
                    <a:pt x="3614" y="164"/>
                  </a:lnTo>
                  <a:lnTo>
                    <a:pt x="3618" y="164"/>
                  </a:lnTo>
                  <a:lnTo>
                    <a:pt x="3622" y="164"/>
                  </a:lnTo>
                  <a:lnTo>
                    <a:pt x="3625" y="164"/>
                  </a:lnTo>
                  <a:lnTo>
                    <a:pt x="3629" y="164"/>
                  </a:lnTo>
                  <a:lnTo>
                    <a:pt x="3633" y="164"/>
                  </a:lnTo>
                  <a:lnTo>
                    <a:pt x="3637" y="164"/>
                  </a:lnTo>
                  <a:lnTo>
                    <a:pt x="3639" y="164"/>
                  </a:lnTo>
                  <a:lnTo>
                    <a:pt x="3644" y="164"/>
                  </a:lnTo>
                  <a:lnTo>
                    <a:pt x="3648" y="164"/>
                  </a:lnTo>
                  <a:lnTo>
                    <a:pt x="3652" y="164"/>
                  </a:lnTo>
                  <a:lnTo>
                    <a:pt x="3655" y="164"/>
                  </a:lnTo>
                  <a:lnTo>
                    <a:pt x="3659" y="164"/>
                  </a:lnTo>
                  <a:lnTo>
                    <a:pt x="3661" y="144"/>
                  </a:lnTo>
                  <a:lnTo>
                    <a:pt x="3665" y="144"/>
                  </a:lnTo>
                  <a:lnTo>
                    <a:pt x="3669" y="144"/>
                  </a:lnTo>
                  <a:lnTo>
                    <a:pt x="3672" y="122"/>
                  </a:lnTo>
                  <a:lnTo>
                    <a:pt x="3676" y="122"/>
                  </a:lnTo>
                  <a:lnTo>
                    <a:pt x="3680" y="122"/>
                  </a:lnTo>
                  <a:lnTo>
                    <a:pt x="3684" y="122"/>
                  </a:lnTo>
                  <a:lnTo>
                    <a:pt x="3687" y="122"/>
                  </a:lnTo>
                  <a:lnTo>
                    <a:pt x="3691" y="122"/>
                  </a:lnTo>
                  <a:lnTo>
                    <a:pt x="3695" y="122"/>
                  </a:lnTo>
                  <a:lnTo>
                    <a:pt x="3699" y="122"/>
                  </a:lnTo>
                  <a:lnTo>
                    <a:pt x="3702" y="122"/>
                  </a:lnTo>
                  <a:lnTo>
                    <a:pt x="3706" y="122"/>
                  </a:lnTo>
                  <a:lnTo>
                    <a:pt x="3708" y="122"/>
                  </a:lnTo>
                  <a:lnTo>
                    <a:pt x="3712" y="122"/>
                  </a:lnTo>
                  <a:lnTo>
                    <a:pt x="3716" y="122"/>
                  </a:lnTo>
                  <a:lnTo>
                    <a:pt x="3719" y="94"/>
                  </a:lnTo>
                  <a:lnTo>
                    <a:pt x="3723" y="94"/>
                  </a:lnTo>
                  <a:lnTo>
                    <a:pt x="3727" y="94"/>
                  </a:lnTo>
                  <a:lnTo>
                    <a:pt x="3731" y="94"/>
                  </a:lnTo>
                  <a:lnTo>
                    <a:pt x="3734" y="94"/>
                  </a:lnTo>
                  <a:lnTo>
                    <a:pt x="3738" y="94"/>
                  </a:lnTo>
                  <a:lnTo>
                    <a:pt x="3742" y="94"/>
                  </a:lnTo>
                  <a:lnTo>
                    <a:pt x="3746" y="94"/>
                  </a:lnTo>
                  <a:lnTo>
                    <a:pt x="3749" y="94"/>
                  </a:lnTo>
                  <a:lnTo>
                    <a:pt x="3751" y="94"/>
                  </a:lnTo>
                  <a:lnTo>
                    <a:pt x="3755" y="94"/>
                  </a:lnTo>
                  <a:lnTo>
                    <a:pt x="3759" y="94"/>
                  </a:lnTo>
                  <a:lnTo>
                    <a:pt x="3763" y="94"/>
                  </a:lnTo>
                  <a:lnTo>
                    <a:pt x="3766" y="94"/>
                  </a:lnTo>
                  <a:lnTo>
                    <a:pt x="3770" y="94"/>
                  </a:lnTo>
                  <a:lnTo>
                    <a:pt x="3774" y="94"/>
                  </a:lnTo>
                  <a:lnTo>
                    <a:pt x="3778" y="94"/>
                  </a:lnTo>
                  <a:lnTo>
                    <a:pt x="3781" y="94"/>
                  </a:lnTo>
                  <a:lnTo>
                    <a:pt x="3785" y="94"/>
                  </a:lnTo>
                  <a:lnTo>
                    <a:pt x="3789" y="94"/>
                  </a:lnTo>
                  <a:lnTo>
                    <a:pt x="3793" y="94"/>
                  </a:lnTo>
                  <a:lnTo>
                    <a:pt x="3796" y="94"/>
                  </a:lnTo>
                  <a:lnTo>
                    <a:pt x="3800" y="94"/>
                  </a:lnTo>
                  <a:lnTo>
                    <a:pt x="3804" y="94"/>
                  </a:lnTo>
                  <a:lnTo>
                    <a:pt x="3808" y="94"/>
                  </a:lnTo>
                  <a:lnTo>
                    <a:pt x="3811" y="94"/>
                  </a:lnTo>
                  <a:lnTo>
                    <a:pt x="3815" y="94"/>
                  </a:lnTo>
                  <a:lnTo>
                    <a:pt x="3819" y="94"/>
                  </a:lnTo>
                  <a:lnTo>
                    <a:pt x="3821" y="94"/>
                  </a:lnTo>
                  <a:lnTo>
                    <a:pt x="3825" y="94"/>
                  </a:lnTo>
                  <a:lnTo>
                    <a:pt x="3828" y="94"/>
                  </a:lnTo>
                  <a:lnTo>
                    <a:pt x="3832" y="94"/>
                  </a:lnTo>
                  <a:lnTo>
                    <a:pt x="3836" y="94"/>
                  </a:lnTo>
                  <a:lnTo>
                    <a:pt x="3840" y="94"/>
                  </a:lnTo>
                  <a:lnTo>
                    <a:pt x="3843" y="94"/>
                  </a:lnTo>
                  <a:lnTo>
                    <a:pt x="3847" y="94"/>
                  </a:lnTo>
                  <a:lnTo>
                    <a:pt x="3851" y="94"/>
                  </a:lnTo>
                  <a:lnTo>
                    <a:pt x="3855" y="94"/>
                  </a:lnTo>
                  <a:lnTo>
                    <a:pt x="3858" y="94"/>
                  </a:lnTo>
                  <a:lnTo>
                    <a:pt x="3862" y="94"/>
                  </a:lnTo>
                  <a:lnTo>
                    <a:pt x="3864" y="94"/>
                  </a:lnTo>
                  <a:lnTo>
                    <a:pt x="3868" y="94"/>
                  </a:lnTo>
                  <a:lnTo>
                    <a:pt x="3872" y="94"/>
                  </a:lnTo>
                  <a:lnTo>
                    <a:pt x="3875" y="94"/>
                  </a:lnTo>
                  <a:lnTo>
                    <a:pt x="3879" y="94"/>
                  </a:lnTo>
                  <a:lnTo>
                    <a:pt x="3883" y="94"/>
                  </a:lnTo>
                  <a:lnTo>
                    <a:pt x="3887" y="94"/>
                  </a:lnTo>
                  <a:lnTo>
                    <a:pt x="3890" y="94"/>
                  </a:lnTo>
                  <a:lnTo>
                    <a:pt x="3894" y="94"/>
                  </a:lnTo>
                  <a:lnTo>
                    <a:pt x="3898" y="94"/>
                  </a:lnTo>
                  <a:lnTo>
                    <a:pt x="3902" y="50"/>
                  </a:lnTo>
                  <a:lnTo>
                    <a:pt x="3905" y="50"/>
                  </a:lnTo>
                  <a:lnTo>
                    <a:pt x="3909" y="50"/>
                  </a:lnTo>
                  <a:lnTo>
                    <a:pt x="3913" y="50"/>
                  </a:lnTo>
                  <a:lnTo>
                    <a:pt x="3917" y="50"/>
                  </a:lnTo>
                  <a:lnTo>
                    <a:pt x="3920" y="50"/>
                  </a:lnTo>
                  <a:lnTo>
                    <a:pt x="3924" y="50"/>
                  </a:lnTo>
                  <a:lnTo>
                    <a:pt x="3928" y="50"/>
                  </a:lnTo>
                  <a:lnTo>
                    <a:pt x="3932" y="50"/>
                  </a:lnTo>
                  <a:lnTo>
                    <a:pt x="3934" y="50"/>
                  </a:lnTo>
                  <a:lnTo>
                    <a:pt x="3937" y="50"/>
                  </a:lnTo>
                  <a:lnTo>
                    <a:pt x="3941" y="0"/>
                  </a:lnTo>
                  <a:lnTo>
                    <a:pt x="3945" y="0"/>
                  </a:lnTo>
                  <a:lnTo>
                    <a:pt x="3949" y="0"/>
                  </a:lnTo>
                  <a:lnTo>
                    <a:pt x="3952" y="0"/>
                  </a:lnTo>
                  <a:lnTo>
                    <a:pt x="3956" y="0"/>
                  </a:lnTo>
                  <a:lnTo>
                    <a:pt x="3960" y="0"/>
                  </a:lnTo>
                  <a:lnTo>
                    <a:pt x="3964" y="0"/>
                  </a:lnTo>
                  <a:lnTo>
                    <a:pt x="3967" y="0"/>
                  </a:lnTo>
                  <a:lnTo>
                    <a:pt x="3971" y="0"/>
                  </a:lnTo>
                  <a:lnTo>
                    <a:pt x="3975" y="0"/>
                  </a:lnTo>
                  <a:lnTo>
                    <a:pt x="3977" y="0"/>
                  </a:lnTo>
                  <a:lnTo>
                    <a:pt x="3981" y="0"/>
                  </a:lnTo>
                </a:path>
              </a:pathLst>
            </a:custGeom>
            <a:noFill/>
            <a:ln w="28575" cap="rnd">
              <a:solidFill>
                <a:srgbClr val="FF672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140" name="Freeform 61">
              <a:extLst>
                <a:ext uri="{FF2B5EF4-FFF2-40B4-BE49-F238E27FC236}">
                  <a16:creationId xmlns:a16="http://schemas.microsoft.com/office/drawing/2014/main" id="{6889159A-5A9D-48E6-9F2E-03064C1FD4B2}"/>
                </a:ext>
              </a:extLst>
            </p:cNvPr>
            <p:cNvSpPr>
              <a:spLocks/>
            </p:cNvSpPr>
            <p:nvPr/>
          </p:nvSpPr>
          <p:spPr bwMode="auto">
            <a:xfrm>
              <a:off x="1994293" y="1936406"/>
              <a:ext cx="8426449" cy="2589213"/>
            </a:xfrm>
            <a:custGeom>
              <a:avLst/>
              <a:gdLst>
                <a:gd name="T0" fmla="*/ 62 w 3981"/>
                <a:gd name="T1" fmla="*/ 1607 h 1631"/>
                <a:gd name="T2" fmla="*/ 126 w 3981"/>
                <a:gd name="T3" fmla="*/ 1562 h 1631"/>
                <a:gd name="T4" fmla="*/ 192 w 3981"/>
                <a:gd name="T5" fmla="*/ 1518 h 1631"/>
                <a:gd name="T6" fmla="*/ 258 w 3981"/>
                <a:gd name="T7" fmla="*/ 1484 h 1631"/>
                <a:gd name="T8" fmla="*/ 324 w 3981"/>
                <a:gd name="T9" fmla="*/ 1449 h 1631"/>
                <a:gd name="T10" fmla="*/ 389 w 3981"/>
                <a:gd name="T11" fmla="*/ 1417 h 1631"/>
                <a:gd name="T12" fmla="*/ 455 w 3981"/>
                <a:gd name="T13" fmla="*/ 1376 h 1631"/>
                <a:gd name="T14" fmla="*/ 519 w 3981"/>
                <a:gd name="T15" fmla="*/ 1348 h 1631"/>
                <a:gd name="T16" fmla="*/ 585 w 3981"/>
                <a:gd name="T17" fmla="*/ 1310 h 1631"/>
                <a:gd name="T18" fmla="*/ 651 w 3981"/>
                <a:gd name="T19" fmla="*/ 1267 h 1631"/>
                <a:gd name="T20" fmla="*/ 715 w 3981"/>
                <a:gd name="T21" fmla="*/ 1236 h 1631"/>
                <a:gd name="T22" fmla="*/ 780 w 3981"/>
                <a:gd name="T23" fmla="*/ 1196 h 1631"/>
                <a:gd name="T24" fmla="*/ 846 w 3981"/>
                <a:gd name="T25" fmla="*/ 1155 h 1631"/>
                <a:gd name="T26" fmla="*/ 912 w 3981"/>
                <a:gd name="T27" fmla="*/ 1121 h 1631"/>
                <a:gd name="T28" fmla="*/ 978 w 3981"/>
                <a:gd name="T29" fmla="*/ 1081 h 1631"/>
                <a:gd name="T30" fmla="*/ 1043 w 3981"/>
                <a:gd name="T31" fmla="*/ 1052 h 1631"/>
                <a:gd name="T32" fmla="*/ 1107 w 3981"/>
                <a:gd name="T33" fmla="*/ 1016 h 1631"/>
                <a:gd name="T34" fmla="*/ 1173 w 3981"/>
                <a:gd name="T35" fmla="*/ 988 h 1631"/>
                <a:gd name="T36" fmla="*/ 1239 w 3981"/>
                <a:gd name="T37" fmla="*/ 949 h 1631"/>
                <a:gd name="T38" fmla="*/ 1305 w 3981"/>
                <a:gd name="T39" fmla="*/ 922 h 1631"/>
                <a:gd name="T40" fmla="*/ 1369 w 3981"/>
                <a:gd name="T41" fmla="*/ 896 h 1631"/>
                <a:gd name="T42" fmla="*/ 1434 w 3981"/>
                <a:gd name="T43" fmla="*/ 861 h 1631"/>
                <a:gd name="T44" fmla="*/ 1500 w 3981"/>
                <a:gd name="T45" fmla="*/ 846 h 1631"/>
                <a:gd name="T46" fmla="*/ 1566 w 3981"/>
                <a:gd name="T47" fmla="*/ 810 h 1631"/>
                <a:gd name="T48" fmla="*/ 1632 w 3981"/>
                <a:gd name="T49" fmla="*/ 771 h 1631"/>
                <a:gd name="T50" fmla="*/ 1697 w 3981"/>
                <a:gd name="T51" fmla="*/ 752 h 1631"/>
                <a:gd name="T52" fmla="*/ 1761 w 3981"/>
                <a:gd name="T53" fmla="*/ 727 h 1631"/>
                <a:gd name="T54" fmla="*/ 1827 w 3981"/>
                <a:gd name="T55" fmla="*/ 715 h 1631"/>
                <a:gd name="T56" fmla="*/ 1893 w 3981"/>
                <a:gd name="T57" fmla="*/ 701 h 1631"/>
                <a:gd name="T58" fmla="*/ 1959 w 3981"/>
                <a:gd name="T59" fmla="*/ 678 h 1631"/>
                <a:gd name="T60" fmla="*/ 2022 w 3981"/>
                <a:gd name="T61" fmla="*/ 656 h 1631"/>
                <a:gd name="T62" fmla="*/ 2088 w 3981"/>
                <a:gd name="T63" fmla="*/ 633 h 1631"/>
                <a:gd name="T64" fmla="*/ 2154 w 3981"/>
                <a:gd name="T65" fmla="*/ 610 h 1631"/>
                <a:gd name="T66" fmla="*/ 2220 w 3981"/>
                <a:gd name="T67" fmla="*/ 582 h 1631"/>
                <a:gd name="T68" fmla="*/ 2286 w 3981"/>
                <a:gd name="T69" fmla="*/ 556 h 1631"/>
                <a:gd name="T70" fmla="*/ 2351 w 3981"/>
                <a:gd name="T71" fmla="*/ 537 h 1631"/>
                <a:gd name="T72" fmla="*/ 2415 w 3981"/>
                <a:gd name="T73" fmla="*/ 512 h 1631"/>
                <a:gd name="T74" fmla="*/ 2481 w 3981"/>
                <a:gd name="T75" fmla="*/ 486 h 1631"/>
                <a:gd name="T76" fmla="*/ 2547 w 3981"/>
                <a:gd name="T77" fmla="*/ 462 h 1631"/>
                <a:gd name="T78" fmla="*/ 2613 w 3981"/>
                <a:gd name="T79" fmla="*/ 426 h 1631"/>
                <a:gd name="T80" fmla="*/ 2676 w 3981"/>
                <a:gd name="T81" fmla="*/ 390 h 1631"/>
                <a:gd name="T82" fmla="*/ 2742 w 3981"/>
                <a:gd name="T83" fmla="*/ 375 h 1631"/>
                <a:gd name="T84" fmla="*/ 2808 w 3981"/>
                <a:gd name="T85" fmla="*/ 350 h 1631"/>
                <a:gd name="T86" fmla="*/ 2874 w 3981"/>
                <a:gd name="T87" fmla="*/ 336 h 1631"/>
                <a:gd name="T88" fmla="*/ 2940 w 3981"/>
                <a:gd name="T89" fmla="*/ 306 h 1631"/>
                <a:gd name="T90" fmla="*/ 3005 w 3981"/>
                <a:gd name="T91" fmla="*/ 293 h 1631"/>
                <a:gd name="T92" fmla="*/ 3069 w 3981"/>
                <a:gd name="T93" fmla="*/ 261 h 1631"/>
                <a:gd name="T94" fmla="*/ 3135 w 3981"/>
                <a:gd name="T95" fmla="*/ 251 h 1631"/>
                <a:gd name="T96" fmla="*/ 3201 w 3981"/>
                <a:gd name="T97" fmla="*/ 225 h 1631"/>
                <a:gd name="T98" fmla="*/ 3266 w 3981"/>
                <a:gd name="T99" fmla="*/ 207 h 1631"/>
                <a:gd name="T100" fmla="*/ 3330 w 3981"/>
                <a:gd name="T101" fmla="*/ 185 h 1631"/>
                <a:gd name="T102" fmla="*/ 3396 w 3981"/>
                <a:gd name="T103" fmla="*/ 182 h 1631"/>
                <a:gd name="T104" fmla="*/ 3462 w 3981"/>
                <a:gd name="T105" fmla="*/ 157 h 1631"/>
                <a:gd name="T106" fmla="*/ 3528 w 3981"/>
                <a:gd name="T107" fmla="*/ 126 h 1631"/>
                <a:gd name="T108" fmla="*/ 3593 w 3981"/>
                <a:gd name="T109" fmla="*/ 114 h 1631"/>
                <a:gd name="T110" fmla="*/ 3659 w 3981"/>
                <a:gd name="T111" fmla="*/ 89 h 1631"/>
                <a:gd name="T112" fmla="*/ 3723 w 3981"/>
                <a:gd name="T113" fmla="*/ 66 h 1631"/>
                <a:gd name="T114" fmla="*/ 3789 w 3981"/>
                <a:gd name="T115" fmla="*/ 47 h 1631"/>
                <a:gd name="T116" fmla="*/ 3855 w 3981"/>
                <a:gd name="T117" fmla="*/ 25 h 1631"/>
                <a:gd name="T118" fmla="*/ 3920 w 3981"/>
                <a:gd name="T119" fmla="*/ 13 h 1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81" h="1631">
                  <a:moveTo>
                    <a:pt x="0" y="1631"/>
                  </a:moveTo>
                  <a:lnTo>
                    <a:pt x="4" y="1629"/>
                  </a:lnTo>
                  <a:lnTo>
                    <a:pt x="8" y="1626"/>
                  </a:lnTo>
                  <a:lnTo>
                    <a:pt x="10" y="1626"/>
                  </a:lnTo>
                  <a:lnTo>
                    <a:pt x="14" y="1624"/>
                  </a:lnTo>
                  <a:lnTo>
                    <a:pt x="17" y="1623"/>
                  </a:lnTo>
                  <a:lnTo>
                    <a:pt x="21" y="1621"/>
                  </a:lnTo>
                  <a:lnTo>
                    <a:pt x="25" y="1617"/>
                  </a:lnTo>
                  <a:lnTo>
                    <a:pt x="29" y="1617"/>
                  </a:lnTo>
                  <a:lnTo>
                    <a:pt x="32" y="1616"/>
                  </a:lnTo>
                  <a:lnTo>
                    <a:pt x="36" y="1615"/>
                  </a:lnTo>
                  <a:lnTo>
                    <a:pt x="40" y="1615"/>
                  </a:lnTo>
                  <a:lnTo>
                    <a:pt x="44" y="1614"/>
                  </a:lnTo>
                  <a:lnTo>
                    <a:pt x="47" y="1613"/>
                  </a:lnTo>
                  <a:lnTo>
                    <a:pt x="51" y="1609"/>
                  </a:lnTo>
                  <a:lnTo>
                    <a:pt x="55" y="1609"/>
                  </a:lnTo>
                  <a:lnTo>
                    <a:pt x="59" y="1608"/>
                  </a:lnTo>
                  <a:lnTo>
                    <a:pt x="62" y="1607"/>
                  </a:lnTo>
                  <a:lnTo>
                    <a:pt x="66" y="1601"/>
                  </a:lnTo>
                  <a:lnTo>
                    <a:pt x="70" y="1601"/>
                  </a:lnTo>
                  <a:lnTo>
                    <a:pt x="74" y="1601"/>
                  </a:lnTo>
                  <a:lnTo>
                    <a:pt x="76" y="1599"/>
                  </a:lnTo>
                  <a:lnTo>
                    <a:pt x="79" y="1594"/>
                  </a:lnTo>
                  <a:lnTo>
                    <a:pt x="83" y="1594"/>
                  </a:lnTo>
                  <a:lnTo>
                    <a:pt x="87" y="1593"/>
                  </a:lnTo>
                  <a:lnTo>
                    <a:pt x="91" y="1592"/>
                  </a:lnTo>
                  <a:lnTo>
                    <a:pt x="94" y="1591"/>
                  </a:lnTo>
                  <a:lnTo>
                    <a:pt x="98" y="1587"/>
                  </a:lnTo>
                  <a:lnTo>
                    <a:pt x="102" y="1587"/>
                  </a:lnTo>
                  <a:lnTo>
                    <a:pt x="106" y="1582"/>
                  </a:lnTo>
                  <a:lnTo>
                    <a:pt x="109" y="1575"/>
                  </a:lnTo>
                  <a:lnTo>
                    <a:pt x="113" y="1569"/>
                  </a:lnTo>
                  <a:lnTo>
                    <a:pt x="117" y="1568"/>
                  </a:lnTo>
                  <a:lnTo>
                    <a:pt x="121" y="1568"/>
                  </a:lnTo>
                  <a:lnTo>
                    <a:pt x="123" y="1568"/>
                  </a:lnTo>
                  <a:lnTo>
                    <a:pt x="126" y="1562"/>
                  </a:lnTo>
                  <a:lnTo>
                    <a:pt x="130" y="1562"/>
                  </a:lnTo>
                  <a:lnTo>
                    <a:pt x="134" y="1560"/>
                  </a:lnTo>
                  <a:lnTo>
                    <a:pt x="138" y="1558"/>
                  </a:lnTo>
                  <a:lnTo>
                    <a:pt x="141" y="1553"/>
                  </a:lnTo>
                  <a:lnTo>
                    <a:pt x="145" y="1553"/>
                  </a:lnTo>
                  <a:lnTo>
                    <a:pt x="149" y="1549"/>
                  </a:lnTo>
                  <a:lnTo>
                    <a:pt x="153" y="1549"/>
                  </a:lnTo>
                  <a:lnTo>
                    <a:pt x="156" y="1547"/>
                  </a:lnTo>
                  <a:lnTo>
                    <a:pt x="160" y="1541"/>
                  </a:lnTo>
                  <a:lnTo>
                    <a:pt x="164" y="1537"/>
                  </a:lnTo>
                  <a:lnTo>
                    <a:pt x="166" y="1536"/>
                  </a:lnTo>
                  <a:lnTo>
                    <a:pt x="170" y="1533"/>
                  </a:lnTo>
                  <a:lnTo>
                    <a:pt x="173" y="1533"/>
                  </a:lnTo>
                  <a:lnTo>
                    <a:pt x="177" y="1532"/>
                  </a:lnTo>
                  <a:lnTo>
                    <a:pt x="181" y="1528"/>
                  </a:lnTo>
                  <a:lnTo>
                    <a:pt x="185" y="1524"/>
                  </a:lnTo>
                  <a:lnTo>
                    <a:pt x="188" y="1521"/>
                  </a:lnTo>
                  <a:lnTo>
                    <a:pt x="192" y="1518"/>
                  </a:lnTo>
                  <a:lnTo>
                    <a:pt x="196" y="1514"/>
                  </a:lnTo>
                  <a:lnTo>
                    <a:pt x="200" y="1512"/>
                  </a:lnTo>
                  <a:lnTo>
                    <a:pt x="203" y="1511"/>
                  </a:lnTo>
                  <a:lnTo>
                    <a:pt x="207" y="1506"/>
                  </a:lnTo>
                  <a:lnTo>
                    <a:pt x="211" y="1505"/>
                  </a:lnTo>
                  <a:lnTo>
                    <a:pt x="215" y="1503"/>
                  </a:lnTo>
                  <a:lnTo>
                    <a:pt x="218" y="1503"/>
                  </a:lnTo>
                  <a:lnTo>
                    <a:pt x="222" y="1502"/>
                  </a:lnTo>
                  <a:lnTo>
                    <a:pt x="226" y="1498"/>
                  </a:lnTo>
                  <a:lnTo>
                    <a:pt x="230" y="1497"/>
                  </a:lnTo>
                  <a:lnTo>
                    <a:pt x="233" y="1496"/>
                  </a:lnTo>
                  <a:lnTo>
                    <a:pt x="235" y="1496"/>
                  </a:lnTo>
                  <a:lnTo>
                    <a:pt x="239" y="1491"/>
                  </a:lnTo>
                  <a:lnTo>
                    <a:pt x="243" y="1491"/>
                  </a:lnTo>
                  <a:lnTo>
                    <a:pt x="247" y="1490"/>
                  </a:lnTo>
                  <a:lnTo>
                    <a:pt x="250" y="1486"/>
                  </a:lnTo>
                  <a:lnTo>
                    <a:pt x="254" y="1484"/>
                  </a:lnTo>
                  <a:lnTo>
                    <a:pt x="258" y="1484"/>
                  </a:lnTo>
                  <a:lnTo>
                    <a:pt x="262" y="1484"/>
                  </a:lnTo>
                  <a:lnTo>
                    <a:pt x="265" y="1483"/>
                  </a:lnTo>
                  <a:lnTo>
                    <a:pt x="269" y="1482"/>
                  </a:lnTo>
                  <a:lnTo>
                    <a:pt x="273" y="1481"/>
                  </a:lnTo>
                  <a:lnTo>
                    <a:pt x="277" y="1479"/>
                  </a:lnTo>
                  <a:lnTo>
                    <a:pt x="279" y="1479"/>
                  </a:lnTo>
                  <a:lnTo>
                    <a:pt x="282" y="1476"/>
                  </a:lnTo>
                  <a:lnTo>
                    <a:pt x="286" y="1474"/>
                  </a:lnTo>
                  <a:lnTo>
                    <a:pt x="290" y="1470"/>
                  </a:lnTo>
                  <a:lnTo>
                    <a:pt x="294" y="1468"/>
                  </a:lnTo>
                  <a:lnTo>
                    <a:pt x="297" y="1468"/>
                  </a:lnTo>
                  <a:lnTo>
                    <a:pt x="301" y="1468"/>
                  </a:lnTo>
                  <a:lnTo>
                    <a:pt x="305" y="1464"/>
                  </a:lnTo>
                  <a:lnTo>
                    <a:pt x="309" y="1463"/>
                  </a:lnTo>
                  <a:lnTo>
                    <a:pt x="312" y="1457"/>
                  </a:lnTo>
                  <a:lnTo>
                    <a:pt x="316" y="1454"/>
                  </a:lnTo>
                  <a:lnTo>
                    <a:pt x="320" y="1452"/>
                  </a:lnTo>
                  <a:lnTo>
                    <a:pt x="324" y="1449"/>
                  </a:lnTo>
                  <a:lnTo>
                    <a:pt x="327" y="1449"/>
                  </a:lnTo>
                  <a:lnTo>
                    <a:pt x="331" y="1448"/>
                  </a:lnTo>
                  <a:lnTo>
                    <a:pt x="335" y="1445"/>
                  </a:lnTo>
                  <a:lnTo>
                    <a:pt x="339" y="1440"/>
                  </a:lnTo>
                  <a:lnTo>
                    <a:pt x="342" y="1437"/>
                  </a:lnTo>
                  <a:lnTo>
                    <a:pt x="346" y="1437"/>
                  </a:lnTo>
                  <a:lnTo>
                    <a:pt x="348" y="1437"/>
                  </a:lnTo>
                  <a:lnTo>
                    <a:pt x="352" y="1437"/>
                  </a:lnTo>
                  <a:lnTo>
                    <a:pt x="356" y="1435"/>
                  </a:lnTo>
                  <a:lnTo>
                    <a:pt x="359" y="1433"/>
                  </a:lnTo>
                  <a:lnTo>
                    <a:pt x="363" y="1431"/>
                  </a:lnTo>
                  <a:lnTo>
                    <a:pt x="367" y="1430"/>
                  </a:lnTo>
                  <a:lnTo>
                    <a:pt x="371" y="1427"/>
                  </a:lnTo>
                  <a:lnTo>
                    <a:pt x="374" y="1426"/>
                  </a:lnTo>
                  <a:lnTo>
                    <a:pt x="378" y="1426"/>
                  </a:lnTo>
                  <a:lnTo>
                    <a:pt x="382" y="1418"/>
                  </a:lnTo>
                  <a:lnTo>
                    <a:pt x="386" y="1417"/>
                  </a:lnTo>
                  <a:lnTo>
                    <a:pt x="389" y="1417"/>
                  </a:lnTo>
                  <a:lnTo>
                    <a:pt x="391" y="1412"/>
                  </a:lnTo>
                  <a:lnTo>
                    <a:pt x="395" y="1412"/>
                  </a:lnTo>
                  <a:lnTo>
                    <a:pt x="399" y="1411"/>
                  </a:lnTo>
                  <a:lnTo>
                    <a:pt x="403" y="1405"/>
                  </a:lnTo>
                  <a:lnTo>
                    <a:pt x="406" y="1399"/>
                  </a:lnTo>
                  <a:lnTo>
                    <a:pt x="410" y="1396"/>
                  </a:lnTo>
                  <a:lnTo>
                    <a:pt x="414" y="1395"/>
                  </a:lnTo>
                  <a:lnTo>
                    <a:pt x="418" y="1392"/>
                  </a:lnTo>
                  <a:lnTo>
                    <a:pt x="421" y="1392"/>
                  </a:lnTo>
                  <a:lnTo>
                    <a:pt x="425" y="1390"/>
                  </a:lnTo>
                  <a:lnTo>
                    <a:pt x="429" y="1388"/>
                  </a:lnTo>
                  <a:lnTo>
                    <a:pt x="433" y="1387"/>
                  </a:lnTo>
                  <a:lnTo>
                    <a:pt x="436" y="1383"/>
                  </a:lnTo>
                  <a:lnTo>
                    <a:pt x="438" y="1382"/>
                  </a:lnTo>
                  <a:lnTo>
                    <a:pt x="442" y="1380"/>
                  </a:lnTo>
                  <a:lnTo>
                    <a:pt x="446" y="1379"/>
                  </a:lnTo>
                  <a:lnTo>
                    <a:pt x="450" y="1377"/>
                  </a:lnTo>
                  <a:lnTo>
                    <a:pt x="455" y="1376"/>
                  </a:lnTo>
                  <a:lnTo>
                    <a:pt x="459" y="1373"/>
                  </a:lnTo>
                  <a:lnTo>
                    <a:pt x="461" y="1373"/>
                  </a:lnTo>
                  <a:lnTo>
                    <a:pt x="465" y="1372"/>
                  </a:lnTo>
                  <a:lnTo>
                    <a:pt x="468" y="1370"/>
                  </a:lnTo>
                  <a:lnTo>
                    <a:pt x="472" y="1370"/>
                  </a:lnTo>
                  <a:lnTo>
                    <a:pt x="476" y="1367"/>
                  </a:lnTo>
                  <a:lnTo>
                    <a:pt x="480" y="1366"/>
                  </a:lnTo>
                  <a:lnTo>
                    <a:pt x="483" y="1365"/>
                  </a:lnTo>
                  <a:lnTo>
                    <a:pt x="487" y="1363"/>
                  </a:lnTo>
                  <a:lnTo>
                    <a:pt x="491" y="1363"/>
                  </a:lnTo>
                  <a:lnTo>
                    <a:pt x="495" y="1361"/>
                  </a:lnTo>
                  <a:lnTo>
                    <a:pt x="498" y="1358"/>
                  </a:lnTo>
                  <a:lnTo>
                    <a:pt x="502" y="1358"/>
                  </a:lnTo>
                  <a:lnTo>
                    <a:pt x="504" y="1357"/>
                  </a:lnTo>
                  <a:lnTo>
                    <a:pt x="508" y="1355"/>
                  </a:lnTo>
                  <a:lnTo>
                    <a:pt x="512" y="1350"/>
                  </a:lnTo>
                  <a:lnTo>
                    <a:pt x="515" y="1348"/>
                  </a:lnTo>
                  <a:lnTo>
                    <a:pt x="519" y="1348"/>
                  </a:lnTo>
                  <a:lnTo>
                    <a:pt x="523" y="1348"/>
                  </a:lnTo>
                  <a:lnTo>
                    <a:pt x="527" y="1346"/>
                  </a:lnTo>
                  <a:lnTo>
                    <a:pt x="530" y="1343"/>
                  </a:lnTo>
                  <a:lnTo>
                    <a:pt x="534" y="1339"/>
                  </a:lnTo>
                  <a:lnTo>
                    <a:pt x="538" y="1338"/>
                  </a:lnTo>
                  <a:lnTo>
                    <a:pt x="542" y="1336"/>
                  </a:lnTo>
                  <a:lnTo>
                    <a:pt x="545" y="1331"/>
                  </a:lnTo>
                  <a:lnTo>
                    <a:pt x="549" y="1331"/>
                  </a:lnTo>
                  <a:lnTo>
                    <a:pt x="551" y="1330"/>
                  </a:lnTo>
                  <a:lnTo>
                    <a:pt x="555" y="1326"/>
                  </a:lnTo>
                  <a:lnTo>
                    <a:pt x="559" y="1322"/>
                  </a:lnTo>
                  <a:lnTo>
                    <a:pt x="562" y="1321"/>
                  </a:lnTo>
                  <a:lnTo>
                    <a:pt x="566" y="1319"/>
                  </a:lnTo>
                  <a:lnTo>
                    <a:pt x="570" y="1317"/>
                  </a:lnTo>
                  <a:lnTo>
                    <a:pt x="574" y="1317"/>
                  </a:lnTo>
                  <a:lnTo>
                    <a:pt x="577" y="1315"/>
                  </a:lnTo>
                  <a:lnTo>
                    <a:pt x="581" y="1311"/>
                  </a:lnTo>
                  <a:lnTo>
                    <a:pt x="585" y="1310"/>
                  </a:lnTo>
                  <a:lnTo>
                    <a:pt x="589" y="1308"/>
                  </a:lnTo>
                  <a:lnTo>
                    <a:pt x="592" y="1306"/>
                  </a:lnTo>
                  <a:lnTo>
                    <a:pt x="596" y="1306"/>
                  </a:lnTo>
                  <a:lnTo>
                    <a:pt x="600" y="1306"/>
                  </a:lnTo>
                  <a:lnTo>
                    <a:pt x="604" y="1302"/>
                  </a:lnTo>
                  <a:lnTo>
                    <a:pt x="607" y="1302"/>
                  </a:lnTo>
                  <a:lnTo>
                    <a:pt x="611" y="1302"/>
                  </a:lnTo>
                  <a:lnTo>
                    <a:pt x="615" y="1297"/>
                  </a:lnTo>
                  <a:lnTo>
                    <a:pt x="617" y="1295"/>
                  </a:lnTo>
                  <a:lnTo>
                    <a:pt x="621" y="1293"/>
                  </a:lnTo>
                  <a:lnTo>
                    <a:pt x="624" y="1289"/>
                  </a:lnTo>
                  <a:lnTo>
                    <a:pt x="628" y="1286"/>
                  </a:lnTo>
                  <a:lnTo>
                    <a:pt x="632" y="1283"/>
                  </a:lnTo>
                  <a:lnTo>
                    <a:pt x="636" y="1281"/>
                  </a:lnTo>
                  <a:lnTo>
                    <a:pt x="639" y="1279"/>
                  </a:lnTo>
                  <a:lnTo>
                    <a:pt x="643" y="1278"/>
                  </a:lnTo>
                  <a:lnTo>
                    <a:pt x="647" y="1271"/>
                  </a:lnTo>
                  <a:lnTo>
                    <a:pt x="651" y="1267"/>
                  </a:lnTo>
                  <a:lnTo>
                    <a:pt x="654" y="1267"/>
                  </a:lnTo>
                  <a:lnTo>
                    <a:pt x="658" y="1263"/>
                  </a:lnTo>
                  <a:lnTo>
                    <a:pt x="662" y="1263"/>
                  </a:lnTo>
                  <a:lnTo>
                    <a:pt x="664" y="1261"/>
                  </a:lnTo>
                  <a:lnTo>
                    <a:pt x="668" y="1260"/>
                  </a:lnTo>
                  <a:lnTo>
                    <a:pt x="671" y="1258"/>
                  </a:lnTo>
                  <a:lnTo>
                    <a:pt x="675" y="1254"/>
                  </a:lnTo>
                  <a:lnTo>
                    <a:pt x="679" y="1253"/>
                  </a:lnTo>
                  <a:lnTo>
                    <a:pt x="683" y="1251"/>
                  </a:lnTo>
                  <a:lnTo>
                    <a:pt x="686" y="1251"/>
                  </a:lnTo>
                  <a:lnTo>
                    <a:pt x="690" y="1251"/>
                  </a:lnTo>
                  <a:lnTo>
                    <a:pt x="694" y="1249"/>
                  </a:lnTo>
                  <a:lnTo>
                    <a:pt x="698" y="1246"/>
                  </a:lnTo>
                  <a:lnTo>
                    <a:pt x="701" y="1243"/>
                  </a:lnTo>
                  <a:lnTo>
                    <a:pt x="705" y="1241"/>
                  </a:lnTo>
                  <a:lnTo>
                    <a:pt x="707" y="1238"/>
                  </a:lnTo>
                  <a:lnTo>
                    <a:pt x="711" y="1238"/>
                  </a:lnTo>
                  <a:lnTo>
                    <a:pt x="715" y="1236"/>
                  </a:lnTo>
                  <a:lnTo>
                    <a:pt x="720" y="1236"/>
                  </a:lnTo>
                  <a:lnTo>
                    <a:pt x="724" y="1234"/>
                  </a:lnTo>
                  <a:lnTo>
                    <a:pt x="728" y="1231"/>
                  </a:lnTo>
                  <a:lnTo>
                    <a:pt x="730" y="1229"/>
                  </a:lnTo>
                  <a:lnTo>
                    <a:pt x="733" y="1227"/>
                  </a:lnTo>
                  <a:lnTo>
                    <a:pt x="737" y="1222"/>
                  </a:lnTo>
                  <a:lnTo>
                    <a:pt x="741" y="1217"/>
                  </a:lnTo>
                  <a:lnTo>
                    <a:pt x="745" y="1214"/>
                  </a:lnTo>
                  <a:lnTo>
                    <a:pt x="748" y="1210"/>
                  </a:lnTo>
                  <a:lnTo>
                    <a:pt x="752" y="1210"/>
                  </a:lnTo>
                  <a:lnTo>
                    <a:pt x="756" y="1208"/>
                  </a:lnTo>
                  <a:lnTo>
                    <a:pt x="760" y="1207"/>
                  </a:lnTo>
                  <a:lnTo>
                    <a:pt x="763" y="1205"/>
                  </a:lnTo>
                  <a:lnTo>
                    <a:pt x="767" y="1205"/>
                  </a:lnTo>
                  <a:lnTo>
                    <a:pt x="771" y="1201"/>
                  </a:lnTo>
                  <a:lnTo>
                    <a:pt x="775" y="1199"/>
                  </a:lnTo>
                  <a:lnTo>
                    <a:pt x="777" y="1198"/>
                  </a:lnTo>
                  <a:lnTo>
                    <a:pt x="780" y="1196"/>
                  </a:lnTo>
                  <a:lnTo>
                    <a:pt x="784" y="1196"/>
                  </a:lnTo>
                  <a:lnTo>
                    <a:pt x="788" y="1190"/>
                  </a:lnTo>
                  <a:lnTo>
                    <a:pt x="792" y="1186"/>
                  </a:lnTo>
                  <a:lnTo>
                    <a:pt x="795" y="1184"/>
                  </a:lnTo>
                  <a:lnTo>
                    <a:pt x="799" y="1181"/>
                  </a:lnTo>
                  <a:lnTo>
                    <a:pt x="803" y="1177"/>
                  </a:lnTo>
                  <a:lnTo>
                    <a:pt x="807" y="1177"/>
                  </a:lnTo>
                  <a:lnTo>
                    <a:pt x="810" y="1177"/>
                  </a:lnTo>
                  <a:lnTo>
                    <a:pt x="814" y="1177"/>
                  </a:lnTo>
                  <a:lnTo>
                    <a:pt x="818" y="1173"/>
                  </a:lnTo>
                  <a:lnTo>
                    <a:pt x="820" y="1170"/>
                  </a:lnTo>
                  <a:lnTo>
                    <a:pt x="824" y="1170"/>
                  </a:lnTo>
                  <a:lnTo>
                    <a:pt x="827" y="1167"/>
                  </a:lnTo>
                  <a:lnTo>
                    <a:pt x="831" y="1165"/>
                  </a:lnTo>
                  <a:lnTo>
                    <a:pt x="835" y="1164"/>
                  </a:lnTo>
                  <a:lnTo>
                    <a:pt x="839" y="1161"/>
                  </a:lnTo>
                  <a:lnTo>
                    <a:pt x="842" y="1157"/>
                  </a:lnTo>
                  <a:lnTo>
                    <a:pt x="846" y="1155"/>
                  </a:lnTo>
                  <a:lnTo>
                    <a:pt x="850" y="1152"/>
                  </a:lnTo>
                  <a:lnTo>
                    <a:pt x="854" y="1149"/>
                  </a:lnTo>
                  <a:lnTo>
                    <a:pt x="857" y="1148"/>
                  </a:lnTo>
                  <a:lnTo>
                    <a:pt x="861" y="1148"/>
                  </a:lnTo>
                  <a:lnTo>
                    <a:pt x="865" y="1145"/>
                  </a:lnTo>
                  <a:lnTo>
                    <a:pt x="869" y="1142"/>
                  </a:lnTo>
                  <a:lnTo>
                    <a:pt x="872" y="1142"/>
                  </a:lnTo>
                  <a:lnTo>
                    <a:pt x="876" y="1141"/>
                  </a:lnTo>
                  <a:lnTo>
                    <a:pt x="880" y="1137"/>
                  </a:lnTo>
                  <a:lnTo>
                    <a:pt x="884" y="1137"/>
                  </a:lnTo>
                  <a:lnTo>
                    <a:pt x="887" y="1134"/>
                  </a:lnTo>
                  <a:lnTo>
                    <a:pt x="889" y="1130"/>
                  </a:lnTo>
                  <a:lnTo>
                    <a:pt x="893" y="1130"/>
                  </a:lnTo>
                  <a:lnTo>
                    <a:pt x="897" y="1129"/>
                  </a:lnTo>
                  <a:lnTo>
                    <a:pt x="901" y="1129"/>
                  </a:lnTo>
                  <a:lnTo>
                    <a:pt x="904" y="1128"/>
                  </a:lnTo>
                  <a:lnTo>
                    <a:pt x="908" y="1127"/>
                  </a:lnTo>
                  <a:lnTo>
                    <a:pt x="912" y="1121"/>
                  </a:lnTo>
                  <a:lnTo>
                    <a:pt x="916" y="1120"/>
                  </a:lnTo>
                  <a:lnTo>
                    <a:pt x="919" y="1118"/>
                  </a:lnTo>
                  <a:lnTo>
                    <a:pt x="923" y="1118"/>
                  </a:lnTo>
                  <a:lnTo>
                    <a:pt x="927" y="1118"/>
                  </a:lnTo>
                  <a:lnTo>
                    <a:pt x="931" y="1115"/>
                  </a:lnTo>
                  <a:lnTo>
                    <a:pt x="933" y="1114"/>
                  </a:lnTo>
                  <a:lnTo>
                    <a:pt x="936" y="1112"/>
                  </a:lnTo>
                  <a:lnTo>
                    <a:pt x="940" y="1107"/>
                  </a:lnTo>
                  <a:lnTo>
                    <a:pt x="944" y="1103"/>
                  </a:lnTo>
                  <a:lnTo>
                    <a:pt x="948" y="1099"/>
                  </a:lnTo>
                  <a:lnTo>
                    <a:pt x="951" y="1093"/>
                  </a:lnTo>
                  <a:lnTo>
                    <a:pt x="955" y="1093"/>
                  </a:lnTo>
                  <a:lnTo>
                    <a:pt x="959" y="1092"/>
                  </a:lnTo>
                  <a:lnTo>
                    <a:pt x="963" y="1090"/>
                  </a:lnTo>
                  <a:lnTo>
                    <a:pt x="966" y="1086"/>
                  </a:lnTo>
                  <a:lnTo>
                    <a:pt x="970" y="1083"/>
                  </a:lnTo>
                  <a:lnTo>
                    <a:pt x="974" y="1083"/>
                  </a:lnTo>
                  <a:lnTo>
                    <a:pt x="978" y="1081"/>
                  </a:lnTo>
                  <a:lnTo>
                    <a:pt x="980" y="1081"/>
                  </a:lnTo>
                  <a:lnTo>
                    <a:pt x="985" y="1075"/>
                  </a:lnTo>
                  <a:lnTo>
                    <a:pt x="989" y="1075"/>
                  </a:lnTo>
                  <a:lnTo>
                    <a:pt x="993" y="1074"/>
                  </a:lnTo>
                  <a:lnTo>
                    <a:pt x="996" y="1071"/>
                  </a:lnTo>
                  <a:lnTo>
                    <a:pt x="1000" y="1069"/>
                  </a:lnTo>
                  <a:lnTo>
                    <a:pt x="1002" y="1069"/>
                  </a:lnTo>
                  <a:lnTo>
                    <a:pt x="1006" y="1068"/>
                  </a:lnTo>
                  <a:lnTo>
                    <a:pt x="1010" y="1067"/>
                  </a:lnTo>
                  <a:lnTo>
                    <a:pt x="1013" y="1067"/>
                  </a:lnTo>
                  <a:lnTo>
                    <a:pt x="1017" y="1065"/>
                  </a:lnTo>
                  <a:lnTo>
                    <a:pt x="1021" y="1056"/>
                  </a:lnTo>
                  <a:lnTo>
                    <a:pt x="1025" y="1055"/>
                  </a:lnTo>
                  <a:lnTo>
                    <a:pt x="1028" y="1055"/>
                  </a:lnTo>
                  <a:lnTo>
                    <a:pt x="1032" y="1055"/>
                  </a:lnTo>
                  <a:lnTo>
                    <a:pt x="1036" y="1055"/>
                  </a:lnTo>
                  <a:lnTo>
                    <a:pt x="1040" y="1055"/>
                  </a:lnTo>
                  <a:lnTo>
                    <a:pt x="1043" y="1052"/>
                  </a:lnTo>
                  <a:lnTo>
                    <a:pt x="1045" y="1050"/>
                  </a:lnTo>
                  <a:lnTo>
                    <a:pt x="1049" y="1049"/>
                  </a:lnTo>
                  <a:lnTo>
                    <a:pt x="1053" y="1046"/>
                  </a:lnTo>
                  <a:lnTo>
                    <a:pt x="1057" y="1046"/>
                  </a:lnTo>
                  <a:lnTo>
                    <a:pt x="1060" y="1046"/>
                  </a:lnTo>
                  <a:lnTo>
                    <a:pt x="1064" y="1045"/>
                  </a:lnTo>
                  <a:lnTo>
                    <a:pt x="1068" y="1045"/>
                  </a:lnTo>
                  <a:lnTo>
                    <a:pt x="1072" y="1043"/>
                  </a:lnTo>
                  <a:lnTo>
                    <a:pt x="1075" y="1040"/>
                  </a:lnTo>
                  <a:lnTo>
                    <a:pt x="1079" y="1040"/>
                  </a:lnTo>
                  <a:lnTo>
                    <a:pt x="1083" y="1034"/>
                  </a:lnTo>
                  <a:lnTo>
                    <a:pt x="1087" y="1031"/>
                  </a:lnTo>
                  <a:lnTo>
                    <a:pt x="1090" y="1028"/>
                  </a:lnTo>
                  <a:lnTo>
                    <a:pt x="1092" y="1027"/>
                  </a:lnTo>
                  <a:lnTo>
                    <a:pt x="1096" y="1025"/>
                  </a:lnTo>
                  <a:lnTo>
                    <a:pt x="1100" y="1024"/>
                  </a:lnTo>
                  <a:lnTo>
                    <a:pt x="1104" y="1019"/>
                  </a:lnTo>
                  <a:lnTo>
                    <a:pt x="1107" y="1016"/>
                  </a:lnTo>
                  <a:lnTo>
                    <a:pt x="1111" y="1012"/>
                  </a:lnTo>
                  <a:lnTo>
                    <a:pt x="1115" y="1010"/>
                  </a:lnTo>
                  <a:lnTo>
                    <a:pt x="1119" y="1005"/>
                  </a:lnTo>
                  <a:lnTo>
                    <a:pt x="1122" y="1003"/>
                  </a:lnTo>
                  <a:lnTo>
                    <a:pt x="1126" y="1003"/>
                  </a:lnTo>
                  <a:lnTo>
                    <a:pt x="1130" y="1003"/>
                  </a:lnTo>
                  <a:lnTo>
                    <a:pt x="1134" y="1000"/>
                  </a:lnTo>
                  <a:lnTo>
                    <a:pt x="1137" y="997"/>
                  </a:lnTo>
                  <a:lnTo>
                    <a:pt x="1141" y="996"/>
                  </a:lnTo>
                  <a:lnTo>
                    <a:pt x="1145" y="996"/>
                  </a:lnTo>
                  <a:lnTo>
                    <a:pt x="1149" y="994"/>
                  </a:lnTo>
                  <a:lnTo>
                    <a:pt x="1152" y="992"/>
                  </a:lnTo>
                  <a:lnTo>
                    <a:pt x="1156" y="992"/>
                  </a:lnTo>
                  <a:lnTo>
                    <a:pt x="1158" y="992"/>
                  </a:lnTo>
                  <a:lnTo>
                    <a:pt x="1162" y="992"/>
                  </a:lnTo>
                  <a:lnTo>
                    <a:pt x="1166" y="990"/>
                  </a:lnTo>
                  <a:lnTo>
                    <a:pt x="1169" y="990"/>
                  </a:lnTo>
                  <a:lnTo>
                    <a:pt x="1173" y="988"/>
                  </a:lnTo>
                  <a:lnTo>
                    <a:pt x="1177" y="983"/>
                  </a:lnTo>
                  <a:lnTo>
                    <a:pt x="1181" y="981"/>
                  </a:lnTo>
                  <a:lnTo>
                    <a:pt x="1184" y="977"/>
                  </a:lnTo>
                  <a:lnTo>
                    <a:pt x="1188" y="974"/>
                  </a:lnTo>
                  <a:lnTo>
                    <a:pt x="1192" y="969"/>
                  </a:lnTo>
                  <a:lnTo>
                    <a:pt x="1196" y="966"/>
                  </a:lnTo>
                  <a:lnTo>
                    <a:pt x="1199" y="966"/>
                  </a:lnTo>
                  <a:lnTo>
                    <a:pt x="1203" y="966"/>
                  </a:lnTo>
                  <a:lnTo>
                    <a:pt x="1205" y="966"/>
                  </a:lnTo>
                  <a:lnTo>
                    <a:pt x="1209" y="966"/>
                  </a:lnTo>
                  <a:lnTo>
                    <a:pt x="1213" y="961"/>
                  </a:lnTo>
                  <a:lnTo>
                    <a:pt x="1216" y="960"/>
                  </a:lnTo>
                  <a:lnTo>
                    <a:pt x="1220" y="956"/>
                  </a:lnTo>
                  <a:lnTo>
                    <a:pt x="1224" y="954"/>
                  </a:lnTo>
                  <a:lnTo>
                    <a:pt x="1228" y="953"/>
                  </a:lnTo>
                  <a:lnTo>
                    <a:pt x="1231" y="953"/>
                  </a:lnTo>
                  <a:lnTo>
                    <a:pt x="1235" y="949"/>
                  </a:lnTo>
                  <a:lnTo>
                    <a:pt x="1239" y="949"/>
                  </a:lnTo>
                  <a:lnTo>
                    <a:pt x="1243" y="947"/>
                  </a:lnTo>
                  <a:lnTo>
                    <a:pt x="1246" y="947"/>
                  </a:lnTo>
                  <a:lnTo>
                    <a:pt x="1250" y="947"/>
                  </a:lnTo>
                  <a:lnTo>
                    <a:pt x="1254" y="944"/>
                  </a:lnTo>
                  <a:lnTo>
                    <a:pt x="1258" y="944"/>
                  </a:lnTo>
                  <a:lnTo>
                    <a:pt x="1261" y="942"/>
                  </a:lnTo>
                  <a:lnTo>
                    <a:pt x="1265" y="941"/>
                  </a:lnTo>
                  <a:lnTo>
                    <a:pt x="1269" y="938"/>
                  </a:lnTo>
                  <a:lnTo>
                    <a:pt x="1271" y="937"/>
                  </a:lnTo>
                  <a:lnTo>
                    <a:pt x="1275" y="934"/>
                  </a:lnTo>
                  <a:lnTo>
                    <a:pt x="1278" y="934"/>
                  </a:lnTo>
                  <a:lnTo>
                    <a:pt x="1282" y="932"/>
                  </a:lnTo>
                  <a:lnTo>
                    <a:pt x="1286" y="932"/>
                  </a:lnTo>
                  <a:lnTo>
                    <a:pt x="1290" y="931"/>
                  </a:lnTo>
                  <a:lnTo>
                    <a:pt x="1293" y="927"/>
                  </a:lnTo>
                  <a:lnTo>
                    <a:pt x="1297" y="927"/>
                  </a:lnTo>
                  <a:lnTo>
                    <a:pt x="1301" y="923"/>
                  </a:lnTo>
                  <a:lnTo>
                    <a:pt x="1305" y="922"/>
                  </a:lnTo>
                  <a:lnTo>
                    <a:pt x="1308" y="922"/>
                  </a:lnTo>
                  <a:lnTo>
                    <a:pt x="1312" y="922"/>
                  </a:lnTo>
                  <a:lnTo>
                    <a:pt x="1316" y="920"/>
                  </a:lnTo>
                  <a:lnTo>
                    <a:pt x="1318" y="918"/>
                  </a:lnTo>
                  <a:lnTo>
                    <a:pt x="1322" y="918"/>
                  </a:lnTo>
                  <a:lnTo>
                    <a:pt x="1325" y="913"/>
                  </a:lnTo>
                  <a:lnTo>
                    <a:pt x="1329" y="910"/>
                  </a:lnTo>
                  <a:lnTo>
                    <a:pt x="1333" y="910"/>
                  </a:lnTo>
                  <a:lnTo>
                    <a:pt x="1337" y="910"/>
                  </a:lnTo>
                  <a:lnTo>
                    <a:pt x="1340" y="910"/>
                  </a:lnTo>
                  <a:lnTo>
                    <a:pt x="1344" y="909"/>
                  </a:lnTo>
                  <a:lnTo>
                    <a:pt x="1348" y="907"/>
                  </a:lnTo>
                  <a:lnTo>
                    <a:pt x="1352" y="905"/>
                  </a:lnTo>
                  <a:lnTo>
                    <a:pt x="1355" y="903"/>
                  </a:lnTo>
                  <a:lnTo>
                    <a:pt x="1359" y="902"/>
                  </a:lnTo>
                  <a:lnTo>
                    <a:pt x="1361" y="900"/>
                  </a:lnTo>
                  <a:lnTo>
                    <a:pt x="1365" y="897"/>
                  </a:lnTo>
                  <a:lnTo>
                    <a:pt x="1369" y="896"/>
                  </a:lnTo>
                  <a:lnTo>
                    <a:pt x="1372" y="891"/>
                  </a:lnTo>
                  <a:lnTo>
                    <a:pt x="1376" y="889"/>
                  </a:lnTo>
                  <a:lnTo>
                    <a:pt x="1380" y="886"/>
                  </a:lnTo>
                  <a:lnTo>
                    <a:pt x="1384" y="881"/>
                  </a:lnTo>
                  <a:lnTo>
                    <a:pt x="1387" y="881"/>
                  </a:lnTo>
                  <a:lnTo>
                    <a:pt x="1391" y="881"/>
                  </a:lnTo>
                  <a:lnTo>
                    <a:pt x="1395" y="881"/>
                  </a:lnTo>
                  <a:lnTo>
                    <a:pt x="1399" y="880"/>
                  </a:lnTo>
                  <a:lnTo>
                    <a:pt x="1402" y="879"/>
                  </a:lnTo>
                  <a:lnTo>
                    <a:pt x="1406" y="879"/>
                  </a:lnTo>
                  <a:lnTo>
                    <a:pt x="1410" y="879"/>
                  </a:lnTo>
                  <a:lnTo>
                    <a:pt x="1414" y="872"/>
                  </a:lnTo>
                  <a:lnTo>
                    <a:pt x="1417" y="871"/>
                  </a:lnTo>
                  <a:lnTo>
                    <a:pt x="1421" y="867"/>
                  </a:lnTo>
                  <a:lnTo>
                    <a:pt x="1425" y="866"/>
                  </a:lnTo>
                  <a:lnTo>
                    <a:pt x="1429" y="864"/>
                  </a:lnTo>
                  <a:lnTo>
                    <a:pt x="1431" y="862"/>
                  </a:lnTo>
                  <a:lnTo>
                    <a:pt x="1434" y="861"/>
                  </a:lnTo>
                  <a:lnTo>
                    <a:pt x="1438" y="861"/>
                  </a:lnTo>
                  <a:lnTo>
                    <a:pt x="1442" y="860"/>
                  </a:lnTo>
                  <a:lnTo>
                    <a:pt x="1446" y="860"/>
                  </a:lnTo>
                  <a:lnTo>
                    <a:pt x="1449" y="858"/>
                  </a:lnTo>
                  <a:lnTo>
                    <a:pt x="1453" y="856"/>
                  </a:lnTo>
                  <a:lnTo>
                    <a:pt x="1457" y="856"/>
                  </a:lnTo>
                  <a:lnTo>
                    <a:pt x="1461" y="854"/>
                  </a:lnTo>
                  <a:lnTo>
                    <a:pt x="1464" y="851"/>
                  </a:lnTo>
                  <a:lnTo>
                    <a:pt x="1468" y="851"/>
                  </a:lnTo>
                  <a:lnTo>
                    <a:pt x="1472" y="851"/>
                  </a:lnTo>
                  <a:lnTo>
                    <a:pt x="1474" y="851"/>
                  </a:lnTo>
                  <a:lnTo>
                    <a:pt x="1478" y="849"/>
                  </a:lnTo>
                  <a:lnTo>
                    <a:pt x="1481" y="849"/>
                  </a:lnTo>
                  <a:lnTo>
                    <a:pt x="1485" y="849"/>
                  </a:lnTo>
                  <a:lnTo>
                    <a:pt x="1489" y="847"/>
                  </a:lnTo>
                  <a:lnTo>
                    <a:pt x="1493" y="847"/>
                  </a:lnTo>
                  <a:lnTo>
                    <a:pt x="1496" y="846"/>
                  </a:lnTo>
                  <a:lnTo>
                    <a:pt x="1500" y="846"/>
                  </a:lnTo>
                  <a:lnTo>
                    <a:pt x="1504" y="845"/>
                  </a:lnTo>
                  <a:lnTo>
                    <a:pt x="1508" y="840"/>
                  </a:lnTo>
                  <a:lnTo>
                    <a:pt x="1511" y="840"/>
                  </a:lnTo>
                  <a:lnTo>
                    <a:pt x="1515" y="839"/>
                  </a:lnTo>
                  <a:lnTo>
                    <a:pt x="1519" y="838"/>
                  </a:lnTo>
                  <a:lnTo>
                    <a:pt x="1523" y="836"/>
                  </a:lnTo>
                  <a:lnTo>
                    <a:pt x="1526" y="836"/>
                  </a:lnTo>
                  <a:lnTo>
                    <a:pt x="1530" y="832"/>
                  </a:lnTo>
                  <a:lnTo>
                    <a:pt x="1534" y="830"/>
                  </a:lnTo>
                  <a:lnTo>
                    <a:pt x="1538" y="827"/>
                  </a:lnTo>
                  <a:lnTo>
                    <a:pt x="1541" y="827"/>
                  </a:lnTo>
                  <a:lnTo>
                    <a:pt x="1543" y="823"/>
                  </a:lnTo>
                  <a:lnTo>
                    <a:pt x="1547" y="822"/>
                  </a:lnTo>
                  <a:lnTo>
                    <a:pt x="1551" y="820"/>
                  </a:lnTo>
                  <a:lnTo>
                    <a:pt x="1555" y="817"/>
                  </a:lnTo>
                  <a:lnTo>
                    <a:pt x="1558" y="816"/>
                  </a:lnTo>
                  <a:lnTo>
                    <a:pt x="1562" y="815"/>
                  </a:lnTo>
                  <a:lnTo>
                    <a:pt x="1566" y="810"/>
                  </a:lnTo>
                  <a:lnTo>
                    <a:pt x="1570" y="807"/>
                  </a:lnTo>
                  <a:lnTo>
                    <a:pt x="1573" y="807"/>
                  </a:lnTo>
                  <a:lnTo>
                    <a:pt x="1577" y="806"/>
                  </a:lnTo>
                  <a:lnTo>
                    <a:pt x="1581" y="802"/>
                  </a:lnTo>
                  <a:lnTo>
                    <a:pt x="1585" y="802"/>
                  </a:lnTo>
                  <a:lnTo>
                    <a:pt x="1586" y="799"/>
                  </a:lnTo>
                  <a:lnTo>
                    <a:pt x="1590" y="795"/>
                  </a:lnTo>
                  <a:lnTo>
                    <a:pt x="1594" y="794"/>
                  </a:lnTo>
                  <a:lnTo>
                    <a:pt x="1598" y="791"/>
                  </a:lnTo>
                  <a:lnTo>
                    <a:pt x="1602" y="789"/>
                  </a:lnTo>
                  <a:lnTo>
                    <a:pt x="1605" y="786"/>
                  </a:lnTo>
                  <a:lnTo>
                    <a:pt x="1609" y="782"/>
                  </a:lnTo>
                  <a:lnTo>
                    <a:pt x="1613" y="782"/>
                  </a:lnTo>
                  <a:lnTo>
                    <a:pt x="1617" y="780"/>
                  </a:lnTo>
                  <a:lnTo>
                    <a:pt x="1620" y="777"/>
                  </a:lnTo>
                  <a:lnTo>
                    <a:pt x="1624" y="773"/>
                  </a:lnTo>
                  <a:lnTo>
                    <a:pt x="1628" y="773"/>
                  </a:lnTo>
                  <a:lnTo>
                    <a:pt x="1632" y="771"/>
                  </a:lnTo>
                  <a:lnTo>
                    <a:pt x="1633" y="771"/>
                  </a:lnTo>
                  <a:lnTo>
                    <a:pt x="1637" y="771"/>
                  </a:lnTo>
                  <a:lnTo>
                    <a:pt x="1641" y="767"/>
                  </a:lnTo>
                  <a:lnTo>
                    <a:pt x="1645" y="767"/>
                  </a:lnTo>
                  <a:lnTo>
                    <a:pt x="1650" y="767"/>
                  </a:lnTo>
                  <a:lnTo>
                    <a:pt x="1654" y="767"/>
                  </a:lnTo>
                  <a:lnTo>
                    <a:pt x="1656" y="767"/>
                  </a:lnTo>
                  <a:lnTo>
                    <a:pt x="1660" y="767"/>
                  </a:lnTo>
                  <a:lnTo>
                    <a:pt x="1664" y="766"/>
                  </a:lnTo>
                  <a:lnTo>
                    <a:pt x="1667" y="766"/>
                  </a:lnTo>
                  <a:lnTo>
                    <a:pt x="1671" y="765"/>
                  </a:lnTo>
                  <a:lnTo>
                    <a:pt x="1675" y="760"/>
                  </a:lnTo>
                  <a:lnTo>
                    <a:pt x="1679" y="756"/>
                  </a:lnTo>
                  <a:lnTo>
                    <a:pt x="1682" y="756"/>
                  </a:lnTo>
                  <a:lnTo>
                    <a:pt x="1686" y="755"/>
                  </a:lnTo>
                  <a:lnTo>
                    <a:pt x="1690" y="755"/>
                  </a:lnTo>
                  <a:lnTo>
                    <a:pt x="1694" y="755"/>
                  </a:lnTo>
                  <a:lnTo>
                    <a:pt x="1697" y="752"/>
                  </a:lnTo>
                  <a:lnTo>
                    <a:pt x="1699" y="752"/>
                  </a:lnTo>
                  <a:lnTo>
                    <a:pt x="1703" y="752"/>
                  </a:lnTo>
                  <a:lnTo>
                    <a:pt x="1707" y="750"/>
                  </a:lnTo>
                  <a:lnTo>
                    <a:pt x="1711" y="746"/>
                  </a:lnTo>
                  <a:lnTo>
                    <a:pt x="1714" y="746"/>
                  </a:lnTo>
                  <a:lnTo>
                    <a:pt x="1718" y="744"/>
                  </a:lnTo>
                  <a:lnTo>
                    <a:pt x="1722" y="744"/>
                  </a:lnTo>
                  <a:lnTo>
                    <a:pt x="1726" y="742"/>
                  </a:lnTo>
                  <a:lnTo>
                    <a:pt x="1729" y="742"/>
                  </a:lnTo>
                  <a:lnTo>
                    <a:pt x="1733" y="742"/>
                  </a:lnTo>
                  <a:lnTo>
                    <a:pt x="1737" y="740"/>
                  </a:lnTo>
                  <a:lnTo>
                    <a:pt x="1741" y="740"/>
                  </a:lnTo>
                  <a:lnTo>
                    <a:pt x="1744" y="735"/>
                  </a:lnTo>
                  <a:lnTo>
                    <a:pt x="1746" y="735"/>
                  </a:lnTo>
                  <a:lnTo>
                    <a:pt x="1750" y="733"/>
                  </a:lnTo>
                  <a:lnTo>
                    <a:pt x="1754" y="730"/>
                  </a:lnTo>
                  <a:lnTo>
                    <a:pt x="1758" y="728"/>
                  </a:lnTo>
                  <a:lnTo>
                    <a:pt x="1761" y="727"/>
                  </a:lnTo>
                  <a:lnTo>
                    <a:pt x="1765" y="724"/>
                  </a:lnTo>
                  <a:lnTo>
                    <a:pt x="1769" y="724"/>
                  </a:lnTo>
                  <a:lnTo>
                    <a:pt x="1773" y="724"/>
                  </a:lnTo>
                  <a:lnTo>
                    <a:pt x="1776" y="724"/>
                  </a:lnTo>
                  <a:lnTo>
                    <a:pt x="1780" y="721"/>
                  </a:lnTo>
                  <a:lnTo>
                    <a:pt x="1784" y="721"/>
                  </a:lnTo>
                  <a:lnTo>
                    <a:pt x="1788" y="721"/>
                  </a:lnTo>
                  <a:lnTo>
                    <a:pt x="1791" y="721"/>
                  </a:lnTo>
                  <a:lnTo>
                    <a:pt x="1795" y="721"/>
                  </a:lnTo>
                  <a:lnTo>
                    <a:pt x="1799" y="721"/>
                  </a:lnTo>
                  <a:lnTo>
                    <a:pt x="1803" y="719"/>
                  </a:lnTo>
                  <a:lnTo>
                    <a:pt x="1806" y="717"/>
                  </a:lnTo>
                  <a:lnTo>
                    <a:pt x="1810" y="717"/>
                  </a:lnTo>
                  <a:lnTo>
                    <a:pt x="1812" y="717"/>
                  </a:lnTo>
                  <a:lnTo>
                    <a:pt x="1816" y="717"/>
                  </a:lnTo>
                  <a:lnTo>
                    <a:pt x="1820" y="717"/>
                  </a:lnTo>
                  <a:lnTo>
                    <a:pt x="1823" y="715"/>
                  </a:lnTo>
                  <a:lnTo>
                    <a:pt x="1827" y="715"/>
                  </a:lnTo>
                  <a:lnTo>
                    <a:pt x="1831" y="713"/>
                  </a:lnTo>
                  <a:lnTo>
                    <a:pt x="1835" y="713"/>
                  </a:lnTo>
                  <a:lnTo>
                    <a:pt x="1838" y="713"/>
                  </a:lnTo>
                  <a:lnTo>
                    <a:pt x="1842" y="713"/>
                  </a:lnTo>
                  <a:lnTo>
                    <a:pt x="1846" y="713"/>
                  </a:lnTo>
                  <a:lnTo>
                    <a:pt x="1850" y="713"/>
                  </a:lnTo>
                  <a:lnTo>
                    <a:pt x="1853" y="711"/>
                  </a:lnTo>
                  <a:lnTo>
                    <a:pt x="1857" y="711"/>
                  </a:lnTo>
                  <a:lnTo>
                    <a:pt x="1859" y="711"/>
                  </a:lnTo>
                  <a:lnTo>
                    <a:pt x="1863" y="707"/>
                  </a:lnTo>
                  <a:lnTo>
                    <a:pt x="1866" y="706"/>
                  </a:lnTo>
                  <a:lnTo>
                    <a:pt x="1870" y="705"/>
                  </a:lnTo>
                  <a:lnTo>
                    <a:pt x="1874" y="704"/>
                  </a:lnTo>
                  <a:lnTo>
                    <a:pt x="1878" y="701"/>
                  </a:lnTo>
                  <a:lnTo>
                    <a:pt x="1882" y="701"/>
                  </a:lnTo>
                  <a:lnTo>
                    <a:pt x="1885" y="701"/>
                  </a:lnTo>
                  <a:lnTo>
                    <a:pt x="1889" y="701"/>
                  </a:lnTo>
                  <a:lnTo>
                    <a:pt x="1893" y="701"/>
                  </a:lnTo>
                  <a:lnTo>
                    <a:pt x="1897" y="699"/>
                  </a:lnTo>
                  <a:lnTo>
                    <a:pt x="1900" y="699"/>
                  </a:lnTo>
                  <a:lnTo>
                    <a:pt x="1902" y="699"/>
                  </a:lnTo>
                  <a:lnTo>
                    <a:pt x="1906" y="697"/>
                  </a:lnTo>
                  <a:lnTo>
                    <a:pt x="1910" y="693"/>
                  </a:lnTo>
                  <a:lnTo>
                    <a:pt x="1915" y="691"/>
                  </a:lnTo>
                  <a:lnTo>
                    <a:pt x="1919" y="691"/>
                  </a:lnTo>
                  <a:lnTo>
                    <a:pt x="1923" y="690"/>
                  </a:lnTo>
                  <a:lnTo>
                    <a:pt x="1925" y="690"/>
                  </a:lnTo>
                  <a:lnTo>
                    <a:pt x="1929" y="686"/>
                  </a:lnTo>
                  <a:lnTo>
                    <a:pt x="1932" y="684"/>
                  </a:lnTo>
                  <a:lnTo>
                    <a:pt x="1936" y="684"/>
                  </a:lnTo>
                  <a:lnTo>
                    <a:pt x="1940" y="682"/>
                  </a:lnTo>
                  <a:lnTo>
                    <a:pt x="1944" y="682"/>
                  </a:lnTo>
                  <a:lnTo>
                    <a:pt x="1947" y="682"/>
                  </a:lnTo>
                  <a:lnTo>
                    <a:pt x="1951" y="679"/>
                  </a:lnTo>
                  <a:lnTo>
                    <a:pt x="1955" y="679"/>
                  </a:lnTo>
                  <a:lnTo>
                    <a:pt x="1959" y="678"/>
                  </a:lnTo>
                  <a:lnTo>
                    <a:pt x="1962" y="676"/>
                  </a:lnTo>
                  <a:lnTo>
                    <a:pt x="1966" y="676"/>
                  </a:lnTo>
                  <a:lnTo>
                    <a:pt x="1970" y="676"/>
                  </a:lnTo>
                  <a:lnTo>
                    <a:pt x="1972" y="676"/>
                  </a:lnTo>
                  <a:lnTo>
                    <a:pt x="1975" y="672"/>
                  </a:lnTo>
                  <a:lnTo>
                    <a:pt x="1979" y="670"/>
                  </a:lnTo>
                  <a:lnTo>
                    <a:pt x="1983" y="669"/>
                  </a:lnTo>
                  <a:lnTo>
                    <a:pt x="1987" y="666"/>
                  </a:lnTo>
                  <a:lnTo>
                    <a:pt x="1991" y="664"/>
                  </a:lnTo>
                  <a:lnTo>
                    <a:pt x="1994" y="664"/>
                  </a:lnTo>
                  <a:lnTo>
                    <a:pt x="1998" y="664"/>
                  </a:lnTo>
                  <a:lnTo>
                    <a:pt x="2002" y="661"/>
                  </a:lnTo>
                  <a:lnTo>
                    <a:pt x="2006" y="659"/>
                  </a:lnTo>
                  <a:lnTo>
                    <a:pt x="2009" y="659"/>
                  </a:lnTo>
                  <a:lnTo>
                    <a:pt x="2013" y="659"/>
                  </a:lnTo>
                  <a:lnTo>
                    <a:pt x="2015" y="656"/>
                  </a:lnTo>
                  <a:lnTo>
                    <a:pt x="2019" y="656"/>
                  </a:lnTo>
                  <a:lnTo>
                    <a:pt x="2022" y="656"/>
                  </a:lnTo>
                  <a:lnTo>
                    <a:pt x="2026" y="656"/>
                  </a:lnTo>
                  <a:lnTo>
                    <a:pt x="2030" y="656"/>
                  </a:lnTo>
                  <a:lnTo>
                    <a:pt x="2034" y="656"/>
                  </a:lnTo>
                  <a:lnTo>
                    <a:pt x="2037" y="655"/>
                  </a:lnTo>
                  <a:lnTo>
                    <a:pt x="2041" y="655"/>
                  </a:lnTo>
                  <a:lnTo>
                    <a:pt x="2045" y="654"/>
                  </a:lnTo>
                  <a:lnTo>
                    <a:pt x="2049" y="653"/>
                  </a:lnTo>
                  <a:lnTo>
                    <a:pt x="2053" y="653"/>
                  </a:lnTo>
                  <a:lnTo>
                    <a:pt x="2056" y="648"/>
                  </a:lnTo>
                  <a:lnTo>
                    <a:pt x="2060" y="646"/>
                  </a:lnTo>
                  <a:lnTo>
                    <a:pt x="2064" y="644"/>
                  </a:lnTo>
                  <a:lnTo>
                    <a:pt x="2068" y="643"/>
                  </a:lnTo>
                  <a:lnTo>
                    <a:pt x="2071" y="642"/>
                  </a:lnTo>
                  <a:lnTo>
                    <a:pt x="2075" y="642"/>
                  </a:lnTo>
                  <a:lnTo>
                    <a:pt x="2079" y="640"/>
                  </a:lnTo>
                  <a:lnTo>
                    <a:pt x="2083" y="640"/>
                  </a:lnTo>
                  <a:lnTo>
                    <a:pt x="2084" y="635"/>
                  </a:lnTo>
                  <a:lnTo>
                    <a:pt x="2088" y="633"/>
                  </a:lnTo>
                  <a:lnTo>
                    <a:pt x="2092" y="632"/>
                  </a:lnTo>
                  <a:lnTo>
                    <a:pt x="2096" y="632"/>
                  </a:lnTo>
                  <a:lnTo>
                    <a:pt x="2100" y="629"/>
                  </a:lnTo>
                  <a:lnTo>
                    <a:pt x="2103" y="629"/>
                  </a:lnTo>
                  <a:lnTo>
                    <a:pt x="2107" y="629"/>
                  </a:lnTo>
                  <a:lnTo>
                    <a:pt x="2111" y="629"/>
                  </a:lnTo>
                  <a:lnTo>
                    <a:pt x="2115" y="627"/>
                  </a:lnTo>
                  <a:lnTo>
                    <a:pt x="2118" y="627"/>
                  </a:lnTo>
                  <a:lnTo>
                    <a:pt x="2122" y="625"/>
                  </a:lnTo>
                  <a:lnTo>
                    <a:pt x="2126" y="621"/>
                  </a:lnTo>
                  <a:lnTo>
                    <a:pt x="2128" y="619"/>
                  </a:lnTo>
                  <a:lnTo>
                    <a:pt x="2131" y="617"/>
                  </a:lnTo>
                  <a:lnTo>
                    <a:pt x="2135" y="617"/>
                  </a:lnTo>
                  <a:lnTo>
                    <a:pt x="2139" y="614"/>
                  </a:lnTo>
                  <a:lnTo>
                    <a:pt x="2143" y="614"/>
                  </a:lnTo>
                  <a:lnTo>
                    <a:pt x="2146" y="612"/>
                  </a:lnTo>
                  <a:lnTo>
                    <a:pt x="2150" y="611"/>
                  </a:lnTo>
                  <a:lnTo>
                    <a:pt x="2154" y="610"/>
                  </a:lnTo>
                  <a:lnTo>
                    <a:pt x="2158" y="610"/>
                  </a:lnTo>
                  <a:lnTo>
                    <a:pt x="2162" y="607"/>
                  </a:lnTo>
                  <a:lnTo>
                    <a:pt x="2165" y="606"/>
                  </a:lnTo>
                  <a:lnTo>
                    <a:pt x="2169" y="605"/>
                  </a:lnTo>
                  <a:lnTo>
                    <a:pt x="2173" y="605"/>
                  </a:lnTo>
                  <a:lnTo>
                    <a:pt x="2175" y="603"/>
                  </a:lnTo>
                  <a:lnTo>
                    <a:pt x="2178" y="603"/>
                  </a:lnTo>
                  <a:lnTo>
                    <a:pt x="2184" y="602"/>
                  </a:lnTo>
                  <a:lnTo>
                    <a:pt x="2188" y="597"/>
                  </a:lnTo>
                  <a:lnTo>
                    <a:pt x="2192" y="596"/>
                  </a:lnTo>
                  <a:lnTo>
                    <a:pt x="2195" y="593"/>
                  </a:lnTo>
                  <a:lnTo>
                    <a:pt x="2197" y="593"/>
                  </a:lnTo>
                  <a:lnTo>
                    <a:pt x="2201" y="593"/>
                  </a:lnTo>
                  <a:lnTo>
                    <a:pt x="2205" y="590"/>
                  </a:lnTo>
                  <a:lnTo>
                    <a:pt x="2209" y="589"/>
                  </a:lnTo>
                  <a:lnTo>
                    <a:pt x="2212" y="586"/>
                  </a:lnTo>
                  <a:lnTo>
                    <a:pt x="2216" y="585"/>
                  </a:lnTo>
                  <a:lnTo>
                    <a:pt x="2220" y="582"/>
                  </a:lnTo>
                  <a:lnTo>
                    <a:pt x="2224" y="581"/>
                  </a:lnTo>
                  <a:lnTo>
                    <a:pt x="2227" y="581"/>
                  </a:lnTo>
                  <a:lnTo>
                    <a:pt x="2231" y="579"/>
                  </a:lnTo>
                  <a:lnTo>
                    <a:pt x="2235" y="579"/>
                  </a:lnTo>
                  <a:lnTo>
                    <a:pt x="2239" y="576"/>
                  </a:lnTo>
                  <a:lnTo>
                    <a:pt x="2240" y="576"/>
                  </a:lnTo>
                  <a:lnTo>
                    <a:pt x="2244" y="576"/>
                  </a:lnTo>
                  <a:lnTo>
                    <a:pt x="2248" y="574"/>
                  </a:lnTo>
                  <a:lnTo>
                    <a:pt x="2252" y="573"/>
                  </a:lnTo>
                  <a:lnTo>
                    <a:pt x="2255" y="571"/>
                  </a:lnTo>
                  <a:lnTo>
                    <a:pt x="2259" y="571"/>
                  </a:lnTo>
                  <a:lnTo>
                    <a:pt x="2263" y="570"/>
                  </a:lnTo>
                  <a:lnTo>
                    <a:pt x="2267" y="568"/>
                  </a:lnTo>
                  <a:lnTo>
                    <a:pt x="2271" y="564"/>
                  </a:lnTo>
                  <a:lnTo>
                    <a:pt x="2274" y="563"/>
                  </a:lnTo>
                  <a:lnTo>
                    <a:pt x="2278" y="563"/>
                  </a:lnTo>
                  <a:lnTo>
                    <a:pt x="2282" y="557"/>
                  </a:lnTo>
                  <a:lnTo>
                    <a:pt x="2286" y="556"/>
                  </a:lnTo>
                  <a:lnTo>
                    <a:pt x="2287" y="555"/>
                  </a:lnTo>
                  <a:lnTo>
                    <a:pt x="2291" y="550"/>
                  </a:lnTo>
                  <a:lnTo>
                    <a:pt x="2295" y="550"/>
                  </a:lnTo>
                  <a:lnTo>
                    <a:pt x="2299" y="549"/>
                  </a:lnTo>
                  <a:lnTo>
                    <a:pt x="2302" y="549"/>
                  </a:lnTo>
                  <a:lnTo>
                    <a:pt x="2306" y="544"/>
                  </a:lnTo>
                  <a:lnTo>
                    <a:pt x="2310" y="544"/>
                  </a:lnTo>
                  <a:lnTo>
                    <a:pt x="2314" y="544"/>
                  </a:lnTo>
                  <a:lnTo>
                    <a:pt x="2317" y="544"/>
                  </a:lnTo>
                  <a:lnTo>
                    <a:pt x="2321" y="544"/>
                  </a:lnTo>
                  <a:lnTo>
                    <a:pt x="2325" y="541"/>
                  </a:lnTo>
                  <a:lnTo>
                    <a:pt x="2329" y="541"/>
                  </a:lnTo>
                  <a:lnTo>
                    <a:pt x="2333" y="541"/>
                  </a:lnTo>
                  <a:lnTo>
                    <a:pt x="2336" y="541"/>
                  </a:lnTo>
                  <a:lnTo>
                    <a:pt x="2340" y="541"/>
                  </a:lnTo>
                  <a:lnTo>
                    <a:pt x="2344" y="540"/>
                  </a:lnTo>
                  <a:lnTo>
                    <a:pt x="2348" y="537"/>
                  </a:lnTo>
                  <a:lnTo>
                    <a:pt x="2351" y="537"/>
                  </a:lnTo>
                  <a:lnTo>
                    <a:pt x="2353" y="534"/>
                  </a:lnTo>
                  <a:lnTo>
                    <a:pt x="2357" y="531"/>
                  </a:lnTo>
                  <a:lnTo>
                    <a:pt x="2361" y="531"/>
                  </a:lnTo>
                  <a:lnTo>
                    <a:pt x="2364" y="530"/>
                  </a:lnTo>
                  <a:lnTo>
                    <a:pt x="2368" y="528"/>
                  </a:lnTo>
                  <a:lnTo>
                    <a:pt x="2372" y="528"/>
                  </a:lnTo>
                  <a:lnTo>
                    <a:pt x="2376" y="525"/>
                  </a:lnTo>
                  <a:lnTo>
                    <a:pt x="2380" y="525"/>
                  </a:lnTo>
                  <a:lnTo>
                    <a:pt x="2383" y="523"/>
                  </a:lnTo>
                  <a:lnTo>
                    <a:pt x="2387" y="523"/>
                  </a:lnTo>
                  <a:lnTo>
                    <a:pt x="2391" y="520"/>
                  </a:lnTo>
                  <a:lnTo>
                    <a:pt x="2395" y="520"/>
                  </a:lnTo>
                  <a:lnTo>
                    <a:pt x="2398" y="519"/>
                  </a:lnTo>
                  <a:lnTo>
                    <a:pt x="2400" y="519"/>
                  </a:lnTo>
                  <a:lnTo>
                    <a:pt x="2404" y="518"/>
                  </a:lnTo>
                  <a:lnTo>
                    <a:pt x="2408" y="516"/>
                  </a:lnTo>
                  <a:lnTo>
                    <a:pt x="2411" y="515"/>
                  </a:lnTo>
                  <a:lnTo>
                    <a:pt x="2415" y="512"/>
                  </a:lnTo>
                  <a:lnTo>
                    <a:pt x="2419" y="512"/>
                  </a:lnTo>
                  <a:lnTo>
                    <a:pt x="2423" y="510"/>
                  </a:lnTo>
                  <a:lnTo>
                    <a:pt x="2426" y="509"/>
                  </a:lnTo>
                  <a:lnTo>
                    <a:pt x="2430" y="508"/>
                  </a:lnTo>
                  <a:lnTo>
                    <a:pt x="2434" y="505"/>
                  </a:lnTo>
                  <a:lnTo>
                    <a:pt x="2438" y="505"/>
                  </a:lnTo>
                  <a:lnTo>
                    <a:pt x="2442" y="504"/>
                  </a:lnTo>
                  <a:lnTo>
                    <a:pt x="2443" y="502"/>
                  </a:lnTo>
                  <a:lnTo>
                    <a:pt x="2449" y="501"/>
                  </a:lnTo>
                  <a:lnTo>
                    <a:pt x="2453" y="498"/>
                  </a:lnTo>
                  <a:lnTo>
                    <a:pt x="2457" y="496"/>
                  </a:lnTo>
                  <a:lnTo>
                    <a:pt x="2460" y="496"/>
                  </a:lnTo>
                  <a:lnTo>
                    <a:pt x="2464" y="495"/>
                  </a:lnTo>
                  <a:lnTo>
                    <a:pt x="2466" y="495"/>
                  </a:lnTo>
                  <a:lnTo>
                    <a:pt x="2470" y="489"/>
                  </a:lnTo>
                  <a:lnTo>
                    <a:pt x="2473" y="487"/>
                  </a:lnTo>
                  <a:lnTo>
                    <a:pt x="2477" y="487"/>
                  </a:lnTo>
                  <a:lnTo>
                    <a:pt x="2481" y="486"/>
                  </a:lnTo>
                  <a:lnTo>
                    <a:pt x="2485" y="486"/>
                  </a:lnTo>
                  <a:lnTo>
                    <a:pt x="2489" y="483"/>
                  </a:lnTo>
                  <a:lnTo>
                    <a:pt x="2492" y="483"/>
                  </a:lnTo>
                  <a:lnTo>
                    <a:pt x="2496" y="483"/>
                  </a:lnTo>
                  <a:lnTo>
                    <a:pt x="2500" y="480"/>
                  </a:lnTo>
                  <a:lnTo>
                    <a:pt x="2504" y="477"/>
                  </a:lnTo>
                  <a:lnTo>
                    <a:pt x="2507" y="477"/>
                  </a:lnTo>
                  <a:lnTo>
                    <a:pt x="2511" y="475"/>
                  </a:lnTo>
                  <a:lnTo>
                    <a:pt x="2513" y="475"/>
                  </a:lnTo>
                  <a:lnTo>
                    <a:pt x="2517" y="474"/>
                  </a:lnTo>
                  <a:lnTo>
                    <a:pt x="2520" y="474"/>
                  </a:lnTo>
                  <a:lnTo>
                    <a:pt x="2524" y="472"/>
                  </a:lnTo>
                  <a:lnTo>
                    <a:pt x="2528" y="468"/>
                  </a:lnTo>
                  <a:lnTo>
                    <a:pt x="2532" y="468"/>
                  </a:lnTo>
                  <a:lnTo>
                    <a:pt x="2535" y="466"/>
                  </a:lnTo>
                  <a:lnTo>
                    <a:pt x="2539" y="465"/>
                  </a:lnTo>
                  <a:lnTo>
                    <a:pt x="2543" y="465"/>
                  </a:lnTo>
                  <a:lnTo>
                    <a:pt x="2547" y="462"/>
                  </a:lnTo>
                  <a:lnTo>
                    <a:pt x="2551" y="460"/>
                  </a:lnTo>
                  <a:lnTo>
                    <a:pt x="2554" y="458"/>
                  </a:lnTo>
                  <a:lnTo>
                    <a:pt x="2556" y="452"/>
                  </a:lnTo>
                  <a:lnTo>
                    <a:pt x="2560" y="452"/>
                  </a:lnTo>
                  <a:lnTo>
                    <a:pt x="2564" y="452"/>
                  </a:lnTo>
                  <a:lnTo>
                    <a:pt x="2567" y="450"/>
                  </a:lnTo>
                  <a:lnTo>
                    <a:pt x="2571" y="450"/>
                  </a:lnTo>
                  <a:lnTo>
                    <a:pt x="2575" y="450"/>
                  </a:lnTo>
                  <a:lnTo>
                    <a:pt x="2579" y="448"/>
                  </a:lnTo>
                  <a:lnTo>
                    <a:pt x="2582" y="446"/>
                  </a:lnTo>
                  <a:lnTo>
                    <a:pt x="2586" y="445"/>
                  </a:lnTo>
                  <a:lnTo>
                    <a:pt x="2590" y="445"/>
                  </a:lnTo>
                  <a:lnTo>
                    <a:pt x="2594" y="443"/>
                  </a:lnTo>
                  <a:lnTo>
                    <a:pt x="2597" y="443"/>
                  </a:lnTo>
                  <a:lnTo>
                    <a:pt x="2601" y="436"/>
                  </a:lnTo>
                  <a:lnTo>
                    <a:pt x="2605" y="436"/>
                  </a:lnTo>
                  <a:lnTo>
                    <a:pt x="2609" y="429"/>
                  </a:lnTo>
                  <a:lnTo>
                    <a:pt x="2613" y="426"/>
                  </a:lnTo>
                  <a:lnTo>
                    <a:pt x="2616" y="424"/>
                  </a:lnTo>
                  <a:lnTo>
                    <a:pt x="2620" y="422"/>
                  </a:lnTo>
                  <a:lnTo>
                    <a:pt x="2624" y="422"/>
                  </a:lnTo>
                  <a:lnTo>
                    <a:pt x="2626" y="418"/>
                  </a:lnTo>
                  <a:lnTo>
                    <a:pt x="2629" y="411"/>
                  </a:lnTo>
                  <a:lnTo>
                    <a:pt x="2633" y="409"/>
                  </a:lnTo>
                  <a:lnTo>
                    <a:pt x="2637" y="409"/>
                  </a:lnTo>
                  <a:lnTo>
                    <a:pt x="2641" y="408"/>
                  </a:lnTo>
                  <a:lnTo>
                    <a:pt x="2644" y="408"/>
                  </a:lnTo>
                  <a:lnTo>
                    <a:pt x="2648" y="405"/>
                  </a:lnTo>
                  <a:lnTo>
                    <a:pt x="2652" y="405"/>
                  </a:lnTo>
                  <a:lnTo>
                    <a:pt x="2656" y="404"/>
                  </a:lnTo>
                  <a:lnTo>
                    <a:pt x="2660" y="401"/>
                  </a:lnTo>
                  <a:lnTo>
                    <a:pt x="2663" y="400"/>
                  </a:lnTo>
                  <a:lnTo>
                    <a:pt x="2667" y="397"/>
                  </a:lnTo>
                  <a:lnTo>
                    <a:pt x="2669" y="395"/>
                  </a:lnTo>
                  <a:lnTo>
                    <a:pt x="2673" y="393"/>
                  </a:lnTo>
                  <a:lnTo>
                    <a:pt x="2676" y="390"/>
                  </a:lnTo>
                  <a:lnTo>
                    <a:pt x="2680" y="390"/>
                  </a:lnTo>
                  <a:lnTo>
                    <a:pt x="2684" y="389"/>
                  </a:lnTo>
                  <a:lnTo>
                    <a:pt x="2688" y="389"/>
                  </a:lnTo>
                  <a:lnTo>
                    <a:pt x="2691" y="387"/>
                  </a:lnTo>
                  <a:lnTo>
                    <a:pt x="2695" y="387"/>
                  </a:lnTo>
                  <a:lnTo>
                    <a:pt x="2699" y="382"/>
                  </a:lnTo>
                  <a:lnTo>
                    <a:pt x="2703" y="382"/>
                  </a:lnTo>
                  <a:lnTo>
                    <a:pt x="2706" y="382"/>
                  </a:lnTo>
                  <a:lnTo>
                    <a:pt x="2710" y="382"/>
                  </a:lnTo>
                  <a:lnTo>
                    <a:pt x="2714" y="382"/>
                  </a:lnTo>
                  <a:lnTo>
                    <a:pt x="2718" y="382"/>
                  </a:lnTo>
                  <a:lnTo>
                    <a:pt x="2722" y="380"/>
                  </a:lnTo>
                  <a:lnTo>
                    <a:pt x="2725" y="378"/>
                  </a:lnTo>
                  <a:lnTo>
                    <a:pt x="2729" y="378"/>
                  </a:lnTo>
                  <a:lnTo>
                    <a:pt x="2733" y="378"/>
                  </a:lnTo>
                  <a:lnTo>
                    <a:pt x="2737" y="375"/>
                  </a:lnTo>
                  <a:lnTo>
                    <a:pt x="2738" y="375"/>
                  </a:lnTo>
                  <a:lnTo>
                    <a:pt x="2742" y="375"/>
                  </a:lnTo>
                  <a:lnTo>
                    <a:pt x="2746" y="374"/>
                  </a:lnTo>
                  <a:lnTo>
                    <a:pt x="2750" y="371"/>
                  </a:lnTo>
                  <a:lnTo>
                    <a:pt x="2753" y="363"/>
                  </a:lnTo>
                  <a:lnTo>
                    <a:pt x="2757" y="360"/>
                  </a:lnTo>
                  <a:lnTo>
                    <a:pt x="2761" y="360"/>
                  </a:lnTo>
                  <a:lnTo>
                    <a:pt x="2765" y="358"/>
                  </a:lnTo>
                  <a:lnTo>
                    <a:pt x="2769" y="358"/>
                  </a:lnTo>
                  <a:lnTo>
                    <a:pt x="2772" y="358"/>
                  </a:lnTo>
                  <a:lnTo>
                    <a:pt x="2776" y="358"/>
                  </a:lnTo>
                  <a:lnTo>
                    <a:pt x="2780" y="358"/>
                  </a:lnTo>
                  <a:lnTo>
                    <a:pt x="2782" y="358"/>
                  </a:lnTo>
                  <a:lnTo>
                    <a:pt x="2785" y="358"/>
                  </a:lnTo>
                  <a:lnTo>
                    <a:pt x="2789" y="354"/>
                  </a:lnTo>
                  <a:lnTo>
                    <a:pt x="2793" y="354"/>
                  </a:lnTo>
                  <a:lnTo>
                    <a:pt x="2797" y="353"/>
                  </a:lnTo>
                  <a:lnTo>
                    <a:pt x="2800" y="353"/>
                  </a:lnTo>
                  <a:lnTo>
                    <a:pt x="2804" y="350"/>
                  </a:lnTo>
                  <a:lnTo>
                    <a:pt x="2808" y="350"/>
                  </a:lnTo>
                  <a:lnTo>
                    <a:pt x="2812" y="350"/>
                  </a:lnTo>
                  <a:lnTo>
                    <a:pt x="2815" y="350"/>
                  </a:lnTo>
                  <a:lnTo>
                    <a:pt x="2819" y="349"/>
                  </a:lnTo>
                  <a:lnTo>
                    <a:pt x="2823" y="349"/>
                  </a:lnTo>
                  <a:lnTo>
                    <a:pt x="2827" y="349"/>
                  </a:lnTo>
                  <a:lnTo>
                    <a:pt x="2829" y="349"/>
                  </a:lnTo>
                  <a:lnTo>
                    <a:pt x="2832" y="345"/>
                  </a:lnTo>
                  <a:lnTo>
                    <a:pt x="2836" y="345"/>
                  </a:lnTo>
                  <a:lnTo>
                    <a:pt x="2840" y="345"/>
                  </a:lnTo>
                  <a:lnTo>
                    <a:pt x="2844" y="343"/>
                  </a:lnTo>
                  <a:lnTo>
                    <a:pt x="2849" y="343"/>
                  </a:lnTo>
                  <a:lnTo>
                    <a:pt x="2851" y="341"/>
                  </a:lnTo>
                  <a:lnTo>
                    <a:pt x="2855" y="341"/>
                  </a:lnTo>
                  <a:lnTo>
                    <a:pt x="2859" y="338"/>
                  </a:lnTo>
                  <a:lnTo>
                    <a:pt x="2862" y="338"/>
                  </a:lnTo>
                  <a:lnTo>
                    <a:pt x="2866" y="338"/>
                  </a:lnTo>
                  <a:lnTo>
                    <a:pt x="2870" y="336"/>
                  </a:lnTo>
                  <a:lnTo>
                    <a:pt x="2874" y="336"/>
                  </a:lnTo>
                  <a:lnTo>
                    <a:pt x="2877" y="334"/>
                  </a:lnTo>
                  <a:lnTo>
                    <a:pt x="2881" y="330"/>
                  </a:lnTo>
                  <a:lnTo>
                    <a:pt x="2885" y="329"/>
                  </a:lnTo>
                  <a:lnTo>
                    <a:pt x="2889" y="329"/>
                  </a:lnTo>
                  <a:lnTo>
                    <a:pt x="2893" y="325"/>
                  </a:lnTo>
                  <a:lnTo>
                    <a:pt x="2894" y="323"/>
                  </a:lnTo>
                  <a:lnTo>
                    <a:pt x="2898" y="321"/>
                  </a:lnTo>
                  <a:lnTo>
                    <a:pt x="2902" y="319"/>
                  </a:lnTo>
                  <a:lnTo>
                    <a:pt x="2906" y="315"/>
                  </a:lnTo>
                  <a:lnTo>
                    <a:pt x="2909" y="315"/>
                  </a:lnTo>
                  <a:lnTo>
                    <a:pt x="2913" y="310"/>
                  </a:lnTo>
                  <a:lnTo>
                    <a:pt x="2917" y="310"/>
                  </a:lnTo>
                  <a:lnTo>
                    <a:pt x="2921" y="310"/>
                  </a:lnTo>
                  <a:lnTo>
                    <a:pt x="2924" y="306"/>
                  </a:lnTo>
                  <a:lnTo>
                    <a:pt x="2928" y="306"/>
                  </a:lnTo>
                  <a:lnTo>
                    <a:pt x="2932" y="306"/>
                  </a:lnTo>
                  <a:lnTo>
                    <a:pt x="2936" y="306"/>
                  </a:lnTo>
                  <a:lnTo>
                    <a:pt x="2940" y="306"/>
                  </a:lnTo>
                  <a:lnTo>
                    <a:pt x="2941" y="306"/>
                  </a:lnTo>
                  <a:lnTo>
                    <a:pt x="2945" y="306"/>
                  </a:lnTo>
                  <a:lnTo>
                    <a:pt x="2949" y="306"/>
                  </a:lnTo>
                  <a:lnTo>
                    <a:pt x="2953" y="306"/>
                  </a:lnTo>
                  <a:lnTo>
                    <a:pt x="2956" y="306"/>
                  </a:lnTo>
                  <a:lnTo>
                    <a:pt x="2960" y="306"/>
                  </a:lnTo>
                  <a:lnTo>
                    <a:pt x="2964" y="303"/>
                  </a:lnTo>
                  <a:lnTo>
                    <a:pt x="2968" y="303"/>
                  </a:lnTo>
                  <a:lnTo>
                    <a:pt x="2971" y="298"/>
                  </a:lnTo>
                  <a:lnTo>
                    <a:pt x="2975" y="293"/>
                  </a:lnTo>
                  <a:lnTo>
                    <a:pt x="2979" y="293"/>
                  </a:lnTo>
                  <a:lnTo>
                    <a:pt x="2983" y="293"/>
                  </a:lnTo>
                  <a:lnTo>
                    <a:pt x="2986" y="293"/>
                  </a:lnTo>
                  <a:lnTo>
                    <a:pt x="2990" y="293"/>
                  </a:lnTo>
                  <a:lnTo>
                    <a:pt x="2994" y="293"/>
                  </a:lnTo>
                  <a:lnTo>
                    <a:pt x="2998" y="293"/>
                  </a:lnTo>
                  <a:lnTo>
                    <a:pt x="3002" y="293"/>
                  </a:lnTo>
                  <a:lnTo>
                    <a:pt x="3005" y="293"/>
                  </a:lnTo>
                  <a:lnTo>
                    <a:pt x="3007" y="293"/>
                  </a:lnTo>
                  <a:lnTo>
                    <a:pt x="3011" y="293"/>
                  </a:lnTo>
                  <a:lnTo>
                    <a:pt x="3015" y="293"/>
                  </a:lnTo>
                  <a:lnTo>
                    <a:pt x="3018" y="293"/>
                  </a:lnTo>
                  <a:lnTo>
                    <a:pt x="3022" y="293"/>
                  </a:lnTo>
                  <a:lnTo>
                    <a:pt x="3026" y="287"/>
                  </a:lnTo>
                  <a:lnTo>
                    <a:pt x="3030" y="284"/>
                  </a:lnTo>
                  <a:lnTo>
                    <a:pt x="3033" y="279"/>
                  </a:lnTo>
                  <a:lnTo>
                    <a:pt x="3037" y="276"/>
                  </a:lnTo>
                  <a:lnTo>
                    <a:pt x="3041" y="276"/>
                  </a:lnTo>
                  <a:lnTo>
                    <a:pt x="3045" y="273"/>
                  </a:lnTo>
                  <a:lnTo>
                    <a:pt x="3049" y="273"/>
                  </a:lnTo>
                  <a:lnTo>
                    <a:pt x="3052" y="270"/>
                  </a:lnTo>
                  <a:lnTo>
                    <a:pt x="3054" y="270"/>
                  </a:lnTo>
                  <a:lnTo>
                    <a:pt x="3058" y="270"/>
                  </a:lnTo>
                  <a:lnTo>
                    <a:pt x="3062" y="264"/>
                  </a:lnTo>
                  <a:lnTo>
                    <a:pt x="3065" y="264"/>
                  </a:lnTo>
                  <a:lnTo>
                    <a:pt x="3069" y="261"/>
                  </a:lnTo>
                  <a:lnTo>
                    <a:pt x="3073" y="261"/>
                  </a:lnTo>
                  <a:lnTo>
                    <a:pt x="3077" y="261"/>
                  </a:lnTo>
                  <a:lnTo>
                    <a:pt x="3080" y="261"/>
                  </a:lnTo>
                  <a:lnTo>
                    <a:pt x="3084" y="261"/>
                  </a:lnTo>
                  <a:lnTo>
                    <a:pt x="3088" y="258"/>
                  </a:lnTo>
                  <a:lnTo>
                    <a:pt x="3092" y="258"/>
                  </a:lnTo>
                  <a:lnTo>
                    <a:pt x="3095" y="258"/>
                  </a:lnTo>
                  <a:lnTo>
                    <a:pt x="3097" y="254"/>
                  </a:lnTo>
                  <a:lnTo>
                    <a:pt x="3101" y="254"/>
                  </a:lnTo>
                  <a:lnTo>
                    <a:pt x="3105" y="254"/>
                  </a:lnTo>
                  <a:lnTo>
                    <a:pt x="3109" y="251"/>
                  </a:lnTo>
                  <a:lnTo>
                    <a:pt x="3114" y="251"/>
                  </a:lnTo>
                  <a:lnTo>
                    <a:pt x="3118" y="251"/>
                  </a:lnTo>
                  <a:lnTo>
                    <a:pt x="3120" y="251"/>
                  </a:lnTo>
                  <a:lnTo>
                    <a:pt x="3124" y="251"/>
                  </a:lnTo>
                  <a:lnTo>
                    <a:pt x="3127" y="251"/>
                  </a:lnTo>
                  <a:lnTo>
                    <a:pt x="3131" y="251"/>
                  </a:lnTo>
                  <a:lnTo>
                    <a:pt x="3135" y="251"/>
                  </a:lnTo>
                  <a:lnTo>
                    <a:pt x="3139" y="244"/>
                  </a:lnTo>
                  <a:lnTo>
                    <a:pt x="3142" y="244"/>
                  </a:lnTo>
                  <a:lnTo>
                    <a:pt x="3146" y="244"/>
                  </a:lnTo>
                  <a:lnTo>
                    <a:pt x="3150" y="242"/>
                  </a:lnTo>
                  <a:lnTo>
                    <a:pt x="3154" y="242"/>
                  </a:lnTo>
                  <a:lnTo>
                    <a:pt x="3157" y="242"/>
                  </a:lnTo>
                  <a:lnTo>
                    <a:pt x="3161" y="242"/>
                  </a:lnTo>
                  <a:lnTo>
                    <a:pt x="3165" y="237"/>
                  </a:lnTo>
                  <a:lnTo>
                    <a:pt x="3167" y="235"/>
                  </a:lnTo>
                  <a:lnTo>
                    <a:pt x="3171" y="235"/>
                  </a:lnTo>
                  <a:lnTo>
                    <a:pt x="3174" y="235"/>
                  </a:lnTo>
                  <a:lnTo>
                    <a:pt x="3178" y="232"/>
                  </a:lnTo>
                  <a:lnTo>
                    <a:pt x="3182" y="229"/>
                  </a:lnTo>
                  <a:lnTo>
                    <a:pt x="3186" y="229"/>
                  </a:lnTo>
                  <a:lnTo>
                    <a:pt x="3189" y="225"/>
                  </a:lnTo>
                  <a:lnTo>
                    <a:pt x="3193" y="225"/>
                  </a:lnTo>
                  <a:lnTo>
                    <a:pt x="3197" y="225"/>
                  </a:lnTo>
                  <a:lnTo>
                    <a:pt x="3201" y="225"/>
                  </a:lnTo>
                  <a:lnTo>
                    <a:pt x="3204" y="225"/>
                  </a:lnTo>
                  <a:lnTo>
                    <a:pt x="3208" y="225"/>
                  </a:lnTo>
                  <a:lnTo>
                    <a:pt x="3210" y="225"/>
                  </a:lnTo>
                  <a:lnTo>
                    <a:pt x="3214" y="225"/>
                  </a:lnTo>
                  <a:lnTo>
                    <a:pt x="3218" y="225"/>
                  </a:lnTo>
                  <a:lnTo>
                    <a:pt x="3221" y="225"/>
                  </a:lnTo>
                  <a:lnTo>
                    <a:pt x="3225" y="225"/>
                  </a:lnTo>
                  <a:lnTo>
                    <a:pt x="3229" y="225"/>
                  </a:lnTo>
                  <a:lnTo>
                    <a:pt x="3233" y="225"/>
                  </a:lnTo>
                  <a:lnTo>
                    <a:pt x="3236" y="225"/>
                  </a:lnTo>
                  <a:lnTo>
                    <a:pt x="3240" y="225"/>
                  </a:lnTo>
                  <a:lnTo>
                    <a:pt x="3244" y="225"/>
                  </a:lnTo>
                  <a:lnTo>
                    <a:pt x="3248" y="222"/>
                  </a:lnTo>
                  <a:lnTo>
                    <a:pt x="3251" y="222"/>
                  </a:lnTo>
                  <a:lnTo>
                    <a:pt x="3255" y="219"/>
                  </a:lnTo>
                  <a:lnTo>
                    <a:pt x="3259" y="214"/>
                  </a:lnTo>
                  <a:lnTo>
                    <a:pt x="3263" y="211"/>
                  </a:lnTo>
                  <a:lnTo>
                    <a:pt x="3266" y="207"/>
                  </a:lnTo>
                  <a:lnTo>
                    <a:pt x="3270" y="200"/>
                  </a:lnTo>
                  <a:lnTo>
                    <a:pt x="3274" y="197"/>
                  </a:lnTo>
                  <a:lnTo>
                    <a:pt x="3278" y="197"/>
                  </a:lnTo>
                  <a:lnTo>
                    <a:pt x="3280" y="197"/>
                  </a:lnTo>
                  <a:lnTo>
                    <a:pt x="3283" y="197"/>
                  </a:lnTo>
                  <a:lnTo>
                    <a:pt x="3287" y="197"/>
                  </a:lnTo>
                  <a:lnTo>
                    <a:pt x="3291" y="197"/>
                  </a:lnTo>
                  <a:lnTo>
                    <a:pt x="3295" y="193"/>
                  </a:lnTo>
                  <a:lnTo>
                    <a:pt x="3298" y="193"/>
                  </a:lnTo>
                  <a:lnTo>
                    <a:pt x="3302" y="193"/>
                  </a:lnTo>
                  <a:lnTo>
                    <a:pt x="3306" y="193"/>
                  </a:lnTo>
                  <a:lnTo>
                    <a:pt x="3310" y="189"/>
                  </a:lnTo>
                  <a:lnTo>
                    <a:pt x="3313" y="189"/>
                  </a:lnTo>
                  <a:lnTo>
                    <a:pt x="3317" y="189"/>
                  </a:lnTo>
                  <a:lnTo>
                    <a:pt x="3321" y="185"/>
                  </a:lnTo>
                  <a:lnTo>
                    <a:pt x="3323" y="185"/>
                  </a:lnTo>
                  <a:lnTo>
                    <a:pt x="3327" y="185"/>
                  </a:lnTo>
                  <a:lnTo>
                    <a:pt x="3330" y="185"/>
                  </a:lnTo>
                  <a:lnTo>
                    <a:pt x="3334" y="182"/>
                  </a:lnTo>
                  <a:lnTo>
                    <a:pt x="3338" y="182"/>
                  </a:lnTo>
                  <a:lnTo>
                    <a:pt x="3342" y="182"/>
                  </a:lnTo>
                  <a:lnTo>
                    <a:pt x="3345" y="182"/>
                  </a:lnTo>
                  <a:lnTo>
                    <a:pt x="3349" y="182"/>
                  </a:lnTo>
                  <a:lnTo>
                    <a:pt x="3353" y="182"/>
                  </a:lnTo>
                  <a:lnTo>
                    <a:pt x="3357" y="182"/>
                  </a:lnTo>
                  <a:lnTo>
                    <a:pt x="3360" y="182"/>
                  </a:lnTo>
                  <a:lnTo>
                    <a:pt x="3364" y="182"/>
                  </a:lnTo>
                  <a:lnTo>
                    <a:pt x="3368" y="182"/>
                  </a:lnTo>
                  <a:lnTo>
                    <a:pt x="3370" y="182"/>
                  </a:lnTo>
                  <a:lnTo>
                    <a:pt x="3374" y="182"/>
                  </a:lnTo>
                  <a:lnTo>
                    <a:pt x="3379" y="182"/>
                  </a:lnTo>
                  <a:lnTo>
                    <a:pt x="3383" y="182"/>
                  </a:lnTo>
                  <a:lnTo>
                    <a:pt x="3387" y="182"/>
                  </a:lnTo>
                  <a:lnTo>
                    <a:pt x="3391" y="182"/>
                  </a:lnTo>
                  <a:lnTo>
                    <a:pt x="3392" y="182"/>
                  </a:lnTo>
                  <a:lnTo>
                    <a:pt x="3396" y="182"/>
                  </a:lnTo>
                  <a:lnTo>
                    <a:pt x="3400" y="182"/>
                  </a:lnTo>
                  <a:lnTo>
                    <a:pt x="3404" y="182"/>
                  </a:lnTo>
                  <a:lnTo>
                    <a:pt x="3407" y="182"/>
                  </a:lnTo>
                  <a:lnTo>
                    <a:pt x="3411" y="182"/>
                  </a:lnTo>
                  <a:lnTo>
                    <a:pt x="3415" y="182"/>
                  </a:lnTo>
                  <a:lnTo>
                    <a:pt x="3419" y="182"/>
                  </a:lnTo>
                  <a:lnTo>
                    <a:pt x="3422" y="182"/>
                  </a:lnTo>
                  <a:lnTo>
                    <a:pt x="3426" y="182"/>
                  </a:lnTo>
                  <a:lnTo>
                    <a:pt x="3430" y="176"/>
                  </a:lnTo>
                  <a:lnTo>
                    <a:pt x="3434" y="176"/>
                  </a:lnTo>
                  <a:lnTo>
                    <a:pt x="3436" y="176"/>
                  </a:lnTo>
                  <a:lnTo>
                    <a:pt x="3439" y="176"/>
                  </a:lnTo>
                  <a:lnTo>
                    <a:pt x="3443" y="171"/>
                  </a:lnTo>
                  <a:lnTo>
                    <a:pt x="3447" y="167"/>
                  </a:lnTo>
                  <a:lnTo>
                    <a:pt x="3451" y="167"/>
                  </a:lnTo>
                  <a:lnTo>
                    <a:pt x="3454" y="167"/>
                  </a:lnTo>
                  <a:lnTo>
                    <a:pt x="3458" y="162"/>
                  </a:lnTo>
                  <a:lnTo>
                    <a:pt x="3462" y="157"/>
                  </a:lnTo>
                  <a:lnTo>
                    <a:pt x="3466" y="153"/>
                  </a:lnTo>
                  <a:lnTo>
                    <a:pt x="3469" y="153"/>
                  </a:lnTo>
                  <a:lnTo>
                    <a:pt x="3473" y="153"/>
                  </a:lnTo>
                  <a:lnTo>
                    <a:pt x="3477" y="153"/>
                  </a:lnTo>
                  <a:lnTo>
                    <a:pt x="3481" y="153"/>
                  </a:lnTo>
                  <a:lnTo>
                    <a:pt x="3483" y="147"/>
                  </a:lnTo>
                  <a:lnTo>
                    <a:pt x="3486" y="147"/>
                  </a:lnTo>
                  <a:lnTo>
                    <a:pt x="3490" y="147"/>
                  </a:lnTo>
                  <a:lnTo>
                    <a:pt x="3494" y="147"/>
                  </a:lnTo>
                  <a:lnTo>
                    <a:pt x="3498" y="142"/>
                  </a:lnTo>
                  <a:lnTo>
                    <a:pt x="3501" y="142"/>
                  </a:lnTo>
                  <a:lnTo>
                    <a:pt x="3505" y="142"/>
                  </a:lnTo>
                  <a:lnTo>
                    <a:pt x="3509" y="136"/>
                  </a:lnTo>
                  <a:lnTo>
                    <a:pt x="3513" y="132"/>
                  </a:lnTo>
                  <a:lnTo>
                    <a:pt x="3516" y="132"/>
                  </a:lnTo>
                  <a:lnTo>
                    <a:pt x="3520" y="126"/>
                  </a:lnTo>
                  <a:lnTo>
                    <a:pt x="3524" y="126"/>
                  </a:lnTo>
                  <a:lnTo>
                    <a:pt x="3528" y="126"/>
                  </a:lnTo>
                  <a:lnTo>
                    <a:pt x="3531" y="120"/>
                  </a:lnTo>
                  <a:lnTo>
                    <a:pt x="3535" y="114"/>
                  </a:lnTo>
                  <a:lnTo>
                    <a:pt x="3539" y="114"/>
                  </a:lnTo>
                  <a:lnTo>
                    <a:pt x="3543" y="114"/>
                  </a:lnTo>
                  <a:lnTo>
                    <a:pt x="3546" y="114"/>
                  </a:lnTo>
                  <a:lnTo>
                    <a:pt x="3548" y="114"/>
                  </a:lnTo>
                  <a:lnTo>
                    <a:pt x="3552" y="114"/>
                  </a:lnTo>
                  <a:lnTo>
                    <a:pt x="3556" y="114"/>
                  </a:lnTo>
                  <a:lnTo>
                    <a:pt x="3560" y="114"/>
                  </a:lnTo>
                  <a:lnTo>
                    <a:pt x="3563" y="114"/>
                  </a:lnTo>
                  <a:lnTo>
                    <a:pt x="3567" y="114"/>
                  </a:lnTo>
                  <a:lnTo>
                    <a:pt x="3571" y="114"/>
                  </a:lnTo>
                  <a:lnTo>
                    <a:pt x="3575" y="114"/>
                  </a:lnTo>
                  <a:lnTo>
                    <a:pt x="3578" y="114"/>
                  </a:lnTo>
                  <a:lnTo>
                    <a:pt x="3582" y="114"/>
                  </a:lnTo>
                  <a:lnTo>
                    <a:pt x="3586" y="114"/>
                  </a:lnTo>
                  <a:lnTo>
                    <a:pt x="3590" y="114"/>
                  </a:lnTo>
                  <a:lnTo>
                    <a:pt x="3593" y="114"/>
                  </a:lnTo>
                  <a:lnTo>
                    <a:pt x="3595" y="114"/>
                  </a:lnTo>
                  <a:lnTo>
                    <a:pt x="3599" y="114"/>
                  </a:lnTo>
                  <a:lnTo>
                    <a:pt x="3603" y="114"/>
                  </a:lnTo>
                  <a:lnTo>
                    <a:pt x="3607" y="114"/>
                  </a:lnTo>
                  <a:lnTo>
                    <a:pt x="3610" y="114"/>
                  </a:lnTo>
                  <a:lnTo>
                    <a:pt x="3614" y="114"/>
                  </a:lnTo>
                  <a:lnTo>
                    <a:pt x="3618" y="114"/>
                  </a:lnTo>
                  <a:lnTo>
                    <a:pt x="3622" y="114"/>
                  </a:lnTo>
                  <a:lnTo>
                    <a:pt x="3625" y="114"/>
                  </a:lnTo>
                  <a:lnTo>
                    <a:pt x="3629" y="114"/>
                  </a:lnTo>
                  <a:lnTo>
                    <a:pt x="3633" y="109"/>
                  </a:lnTo>
                  <a:lnTo>
                    <a:pt x="3637" y="103"/>
                  </a:lnTo>
                  <a:lnTo>
                    <a:pt x="3639" y="103"/>
                  </a:lnTo>
                  <a:lnTo>
                    <a:pt x="3644" y="96"/>
                  </a:lnTo>
                  <a:lnTo>
                    <a:pt x="3648" y="89"/>
                  </a:lnTo>
                  <a:lnTo>
                    <a:pt x="3652" y="89"/>
                  </a:lnTo>
                  <a:lnTo>
                    <a:pt x="3655" y="89"/>
                  </a:lnTo>
                  <a:lnTo>
                    <a:pt x="3659" y="89"/>
                  </a:lnTo>
                  <a:lnTo>
                    <a:pt x="3661" y="89"/>
                  </a:lnTo>
                  <a:lnTo>
                    <a:pt x="3665" y="89"/>
                  </a:lnTo>
                  <a:lnTo>
                    <a:pt x="3669" y="89"/>
                  </a:lnTo>
                  <a:lnTo>
                    <a:pt x="3672" y="82"/>
                  </a:lnTo>
                  <a:lnTo>
                    <a:pt x="3676" y="73"/>
                  </a:lnTo>
                  <a:lnTo>
                    <a:pt x="3680" y="73"/>
                  </a:lnTo>
                  <a:lnTo>
                    <a:pt x="3684" y="73"/>
                  </a:lnTo>
                  <a:lnTo>
                    <a:pt x="3687" y="73"/>
                  </a:lnTo>
                  <a:lnTo>
                    <a:pt x="3691" y="73"/>
                  </a:lnTo>
                  <a:lnTo>
                    <a:pt x="3695" y="73"/>
                  </a:lnTo>
                  <a:lnTo>
                    <a:pt x="3699" y="73"/>
                  </a:lnTo>
                  <a:lnTo>
                    <a:pt x="3702" y="73"/>
                  </a:lnTo>
                  <a:lnTo>
                    <a:pt x="3706" y="73"/>
                  </a:lnTo>
                  <a:lnTo>
                    <a:pt x="3708" y="66"/>
                  </a:lnTo>
                  <a:lnTo>
                    <a:pt x="3712" y="66"/>
                  </a:lnTo>
                  <a:lnTo>
                    <a:pt x="3716" y="66"/>
                  </a:lnTo>
                  <a:lnTo>
                    <a:pt x="3719" y="66"/>
                  </a:lnTo>
                  <a:lnTo>
                    <a:pt x="3723" y="66"/>
                  </a:lnTo>
                  <a:lnTo>
                    <a:pt x="3727" y="66"/>
                  </a:lnTo>
                  <a:lnTo>
                    <a:pt x="3731" y="66"/>
                  </a:lnTo>
                  <a:lnTo>
                    <a:pt x="3734" y="66"/>
                  </a:lnTo>
                  <a:lnTo>
                    <a:pt x="3738" y="66"/>
                  </a:lnTo>
                  <a:lnTo>
                    <a:pt x="3742" y="66"/>
                  </a:lnTo>
                  <a:lnTo>
                    <a:pt x="3746" y="66"/>
                  </a:lnTo>
                  <a:lnTo>
                    <a:pt x="3749" y="66"/>
                  </a:lnTo>
                  <a:lnTo>
                    <a:pt x="3751" y="66"/>
                  </a:lnTo>
                  <a:lnTo>
                    <a:pt x="3755" y="56"/>
                  </a:lnTo>
                  <a:lnTo>
                    <a:pt x="3759" y="56"/>
                  </a:lnTo>
                  <a:lnTo>
                    <a:pt x="3763" y="56"/>
                  </a:lnTo>
                  <a:lnTo>
                    <a:pt x="3766" y="56"/>
                  </a:lnTo>
                  <a:lnTo>
                    <a:pt x="3770" y="56"/>
                  </a:lnTo>
                  <a:lnTo>
                    <a:pt x="3774" y="56"/>
                  </a:lnTo>
                  <a:lnTo>
                    <a:pt x="3778" y="56"/>
                  </a:lnTo>
                  <a:lnTo>
                    <a:pt x="3781" y="47"/>
                  </a:lnTo>
                  <a:lnTo>
                    <a:pt x="3785" y="47"/>
                  </a:lnTo>
                  <a:lnTo>
                    <a:pt x="3789" y="47"/>
                  </a:lnTo>
                  <a:lnTo>
                    <a:pt x="3793" y="47"/>
                  </a:lnTo>
                  <a:lnTo>
                    <a:pt x="3796" y="47"/>
                  </a:lnTo>
                  <a:lnTo>
                    <a:pt x="3800" y="47"/>
                  </a:lnTo>
                  <a:lnTo>
                    <a:pt x="3804" y="47"/>
                  </a:lnTo>
                  <a:lnTo>
                    <a:pt x="3808" y="47"/>
                  </a:lnTo>
                  <a:lnTo>
                    <a:pt x="3811" y="47"/>
                  </a:lnTo>
                  <a:lnTo>
                    <a:pt x="3815" y="47"/>
                  </a:lnTo>
                  <a:lnTo>
                    <a:pt x="3819" y="47"/>
                  </a:lnTo>
                  <a:lnTo>
                    <a:pt x="3821" y="47"/>
                  </a:lnTo>
                  <a:lnTo>
                    <a:pt x="3825" y="47"/>
                  </a:lnTo>
                  <a:lnTo>
                    <a:pt x="3828" y="47"/>
                  </a:lnTo>
                  <a:lnTo>
                    <a:pt x="3832" y="47"/>
                  </a:lnTo>
                  <a:lnTo>
                    <a:pt x="3836" y="47"/>
                  </a:lnTo>
                  <a:lnTo>
                    <a:pt x="3840" y="47"/>
                  </a:lnTo>
                  <a:lnTo>
                    <a:pt x="3843" y="47"/>
                  </a:lnTo>
                  <a:lnTo>
                    <a:pt x="3847" y="37"/>
                  </a:lnTo>
                  <a:lnTo>
                    <a:pt x="3851" y="37"/>
                  </a:lnTo>
                  <a:lnTo>
                    <a:pt x="3855" y="25"/>
                  </a:lnTo>
                  <a:lnTo>
                    <a:pt x="3858" y="25"/>
                  </a:lnTo>
                  <a:lnTo>
                    <a:pt x="3862" y="25"/>
                  </a:lnTo>
                  <a:lnTo>
                    <a:pt x="3864" y="25"/>
                  </a:lnTo>
                  <a:lnTo>
                    <a:pt x="3868" y="25"/>
                  </a:lnTo>
                  <a:lnTo>
                    <a:pt x="3872" y="25"/>
                  </a:lnTo>
                  <a:lnTo>
                    <a:pt x="3875" y="25"/>
                  </a:lnTo>
                  <a:lnTo>
                    <a:pt x="3879" y="13"/>
                  </a:lnTo>
                  <a:lnTo>
                    <a:pt x="3883" y="13"/>
                  </a:lnTo>
                  <a:lnTo>
                    <a:pt x="3887" y="13"/>
                  </a:lnTo>
                  <a:lnTo>
                    <a:pt x="3890" y="13"/>
                  </a:lnTo>
                  <a:lnTo>
                    <a:pt x="3894" y="13"/>
                  </a:lnTo>
                  <a:lnTo>
                    <a:pt x="3898" y="13"/>
                  </a:lnTo>
                  <a:lnTo>
                    <a:pt x="3902" y="13"/>
                  </a:lnTo>
                  <a:lnTo>
                    <a:pt x="3905" y="13"/>
                  </a:lnTo>
                  <a:lnTo>
                    <a:pt x="3909" y="13"/>
                  </a:lnTo>
                  <a:lnTo>
                    <a:pt x="3913" y="13"/>
                  </a:lnTo>
                  <a:lnTo>
                    <a:pt x="3917" y="13"/>
                  </a:lnTo>
                  <a:lnTo>
                    <a:pt x="3920" y="13"/>
                  </a:lnTo>
                  <a:lnTo>
                    <a:pt x="3924" y="13"/>
                  </a:lnTo>
                  <a:lnTo>
                    <a:pt x="3928" y="13"/>
                  </a:lnTo>
                  <a:lnTo>
                    <a:pt x="3932" y="13"/>
                  </a:lnTo>
                  <a:lnTo>
                    <a:pt x="3934" y="0"/>
                  </a:lnTo>
                  <a:lnTo>
                    <a:pt x="3937" y="0"/>
                  </a:lnTo>
                  <a:lnTo>
                    <a:pt x="3941" y="0"/>
                  </a:lnTo>
                  <a:lnTo>
                    <a:pt x="3945" y="0"/>
                  </a:lnTo>
                  <a:lnTo>
                    <a:pt x="3949" y="0"/>
                  </a:lnTo>
                  <a:lnTo>
                    <a:pt x="3952" y="0"/>
                  </a:lnTo>
                  <a:lnTo>
                    <a:pt x="3956" y="0"/>
                  </a:lnTo>
                  <a:lnTo>
                    <a:pt x="3960" y="0"/>
                  </a:lnTo>
                  <a:lnTo>
                    <a:pt x="3964" y="0"/>
                  </a:lnTo>
                  <a:lnTo>
                    <a:pt x="3967" y="0"/>
                  </a:lnTo>
                  <a:lnTo>
                    <a:pt x="3971" y="0"/>
                  </a:lnTo>
                  <a:lnTo>
                    <a:pt x="3975" y="0"/>
                  </a:lnTo>
                  <a:lnTo>
                    <a:pt x="3977" y="0"/>
                  </a:lnTo>
                  <a:lnTo>
                    <a:pt x="3981" y="0"/>
                  </a:lnTo>
                </a:path>
              </a:pathLst>
            </a:custGeom>
            <a:solidFill>
              <a:srgbClr val="FFFFFF"/>
            </a:solidFill>
            <a:ln w="28575" cap="rnd">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141" name="Freeform 62">
              <a:extLst>
                <a:ext uri="{FF2B5EF4-FFF2-40B4-BE49-F238E27FC236}">
                  <a16:creationId xmlns:a16="http://schemas.microsoft.com/office/drawing/2014/main" id="{8A0BFE76-23B2-47B1-8B67-38B29EC268DB}"/>
                </a:ext>
              </a:extLst>
            </p:cNvPr>
            <p:cNvSpPr>
              <a:spLocks/>
            </p:cNvSpPr>
            <p:nvPr/>
          </p:nvSpPr>
          <p:spPr bwMode="auto">
            <a:xfrm>
              <a:off x="1994293" y="2379318"/>
              <a:ext cx="8426449" cy="2146300"/>
            </a:xfrm>
            <a:custGeom>
              <a:avLst/>
              <a:gdLst>
                <a:gd name="T0" fmla="*/ 62 w 3981"/>
                <a:gd name="T1" fmla="*/ 1325 h 1352"/>
                <a:gd name="T2" fmla="*/ 126 w 3981"/>
                <a:gd name="T3" fmla="*/ 1291 h 1352"/>
                <a:gd name="T4" fmla="*/ 192 w 3981"/>
                <a:gd name="T5" fmla="*/ 1248 h 1352"/>
                <a:gd name="T6" fmla="*/ 258 w 3981"/>
                <a:gd name="T7" fmla="*/ 1219 h 1352"/>
                <a:gd name="T8" fmla="*/ 324 w 3981"/>
                <a:gd name="T9" fmla="*/ 1178 h 1352"/>
                <a:gd name="T10" fmla="*/ 389 w 3981"/>
                <a:gd name="T11" fmla="*/ 1139 h 1352"/>
                <a:gd name="T12" fmla="*/ 455 w 3981"/>
                <a:gd name="T13" fmla="*/ 1115 h 1352"/>
                <a:gd name="T14" fmla="*/ 519 w 3981"/>
                <a:gd name="T15" fmla="*/ 1072 h 1352"/>
                <a:gd name="T16" fmla="*/ 585 w 3981"/>
                <a:gd name="T17" fmla="*/ 1057 h 1352"/>
                <a:gd name="T18" fmla="*/ 651 w 3981"/>
                <a:gd name="T19" fmla="*/ 1022 h 1352"/>
                <a:gd name="T20" fmla="*/ 715 w 3981"/>
                <a:gd name="T21" fmla="*/ 994 h 1352"/>
                <a:gd name="T22" fmla="*/ 780 w 3981"/>
                <a:gd name="T23" fmla="*/ 959 h 1352"/>
                <a:gd name="T24" fmla="*/ 846 w 3981"/>
                <a:gd name="T25" fmla="*/ 937 h 1352"/>
                <a:gd name="T26" fmla="*/ 912 w 3981"/>
                <a:gd name="T27" fmla="*/ 904 h 1352"/>
                <a:gd name="T28" fmla="*/ 978 w 3981"/>
                <a:gd name="T29" fmla="*/ 873 h 1352"/>
                <a:gd name="T30" fmla="*/ 1043 w 3981"/>
                <a:gd name="T31" fmla="*/ 839 h 1352"/>
                <a:gd name="T32" fmla="*/ 1107 w 3981"/>
                <a:gd name="T33" fmla="*/ 807 h 1352"/>
                <a:gd name="T34" fmla="*/ 1173 w 3981"/>
                <a:gd name="T35" fmla="*/ 781 h 1352"/>
                <a:gd name="T36" fmla="*/ 1239 w 3981"/>
                <a:gd name="T37" fmla="*/ 759 h 1352"/>
                <a:gd name="T38" fmla="*/ 1305 w 3981"/>
                <a:gd name="T39" fmla="*/ 737 h 1352"/>
                <a:gd name="T40" fmla="*/ 1369 w 3981"/>
                <a:gd name="T41" fmla="*/ 702 h 1352"/>
                <a:gd name="T42" fmla="*/ 1434 w 3981"/>
                <a:gd name="T43" fmla="*/ 684 h 1352"/>
                <a:gd name="T44" fmla="*/ 1500 w 3981"/>
                <a:gd name="T45" fmla="*/ 667 h 1352"/>
                <a:gd name="T46" fmla="*/ 1566 w 3981"/>
                <a:gd name="T47" fmla="*/ 653 h 1352"/>
                <a:gd name="T48" fmla="*/ 1632 w 3981"/>
                <a:gd name="T49" fmla="*/ 626 h 1352"/>
                <a:gd name="T50" fmla="*/ 1697 w 3981"/>
                <a:gd name="T51" fmla="*/ 607 h 1352"/>
                <a:gd name="T52" fmla="*/ 1761 w 3981"/>
                <a:gd name="T53" fmla="*/ 587 h 1352"/>
                <a:gd name="T54" fmla="*/ 1827 w 3981"/>
                <a:gd name="T55" fmla="*/ 571 h 1352"/>
                <a:gd name="T56" fmla="*/ 1893 w 3981"/>
                <a:gd name="T57" fmla="*/ 554 h 1352"/>
                <a:gd name="T58" fmla="*/ 1959 w 3981"/>
                <a:gd name="T59" fmla="*/ 538 h 1352"/>
                <a:gd name="T60" fmla="*/ 2022 w 3981"/>
                <a:gd name="T61" fmla="*/ 519 h 1352"/>
                <a:gd name="T62" fmla="*/ 2088 w 3981"/>
                <a:gd name="T63" fmla="*/ 492 h 1352"/>
                <a:gd name="T64" fmla="*/ 2154 w 3981"/>
                <a:gd name="T65" fmla="*/ 474 h 1352"/>
                <a:gd name="T66" fmla="*/ 2220 w 3981"/>
                <a:gd name="T67" fmla="*/ 456 h 1352"/>
                <a:gd name="T68" fmla="*/ 2286 w 3981"/>
                <a:gd name="T69" fmla="*/ 426 h 1352"/>
                <a:gd name="T70" fmla="*/ 2351 w 3981"/>
                <a:gd name="T71" fmla="*/ 414 h 1352"/>
                <a:gd name="T72" fmla="*/ 2415 w 3981"/>
                <a:gd name="T73" fmla="*/ 396 h 1352"/>
                <a:gd name="T74" fmla="*/ 2481 w 3981"/>
                <a:gd name="T75" fmla="*/ 380 h 1352"/>
                <a:gd name="T76" fmla="*/ 2547 w 3981"/>
                <a:gd name="T77" fmla="*/ 364 h 1352"/>
                <a:gd name="T78" fmla="*/ 2613 w 3981"/>
                <a:gd name="T79" fmla="*/ 345 h 1352"/>
                <a:gd name="T80" fmla="*/ 2676 w 3981"/>
                <a:gd name="T81" fmla="*/ 321 h 1352"/>
                <a:gd name="T82" fmla="*/ 2742 w 3981"/>
                <a:gd name="T83" fmla="*/ 304 h 1352"/>
                <a:gd name="T84" fmla="*/ 2808 w 3981"/>
                <a:gd name="T85" fmla="*/ 280 h 1352"/>
                <a:gd name="T86" fmla="*/ 2874 w 3981"/>
                <a:gd name="T87" fmla="*/ 262 h 1352"/>
                <a:gd name="T88" fmla="*/ 2940 w 3981"/>
                <a:gd name="T89" fmla="*/ 251 h 1352"/>
                <a:gd name="T90" fmla="*/ 3005 w 3981"/>
                <a:gd name="T91" fmla="*/ 229 h 1352"/>
                <a:gd name="T92" fmla="*/ 3069 w 3981"/>
                <a:gd name="T93" fmla="*/ 217 h 1352"/>
                <a:gd name="T94" fmla="*/ 3135 w 3981"/>
                <a:gd name="T95" fmla="*/ 182 h 1352"/>
                <a:gd name="T96" fmla="*/ 3201 w 3981"/>
                <a:gd name="T97" fmla="*/ 172 h 1352"/>
                <a:gd name="T98" fmla="*/ 3266 w 3981"/>
                <a:gd name="T99" fmla="*/ 152 h 1352"/>
                <a:gd name="T100" fmla="*/ 3330 w 3981"/>
                <a:gd name="T101" fmla="*/ 129 h 1352"/>
                <a:gd name="T102" fmla="*/ 3396 w 3981"/>
                <a:gd name="T103" fmla="*/ 121 h 1352"/>
                <a:gd name="T104" fmla="*/ 3462 w 3981"/>
                <a:gd name="T105" fmla="*/ 91 h 1352"/>
                <a:gd name="T106" fmla="*/ 3528 w 3981"/>
                <a:gd name="T107" fmla="*/ 91 h 1352"/>
                <a:gd name="T108" fmla="*/ 3593 w 3981"/>
                <a:gd name="T109" fmla="*/ 79 h 1352"/>
                <a:gd name="T110" fmla="*/ 3659 w 3981"/>
                <a:gd name="T111" fmla="*/ 79 h 1352"/>
                <a:gd name="T112" fmla="*/ 3723 w 3981"/>
                <a:gd name="T113" fmla="*/ 71 h 1352"/>
                <a:gd name="T114" fmla="*/ 3789 w 3981"/>
                <a:gd name="T115" fmla="*/ 71 h 1352"/>
                <a:gd name="T116" fmla="*/ 3855 w 3981"/>
                <a:gd name="T117" fmla="*/ 40 h 1352"/>
                <a:gd name="T118" fmla="*/ 3920 w 3981"/>
                <a:gd name="T119" fmla="*/ 14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81" h="1352">
                  <a:moveTo>
                    <a:pt x="0" y="1352"/>
                  </a:moveTo>
                  <a:lnTo>
                    <a:pt x="4" y="1352"/>
                  </a:lnTo>
                  <a:lnTo>
                    <a:pt x="8" y="1352"/>
                  </a:lnTo>
                  <a:lnTo>
                    <a:pt x="10" y="1352"/>
                  </a:lnTo>
                  <a:lnTo>
                    <a:pt x="14" y="1350"/>
                  </a:lnTo>
                  <a:lnTo>
                    <a:pt x="17" y="1349"/>
                  </a:lnTo>
                  <a:lnTo>
                    <a:pt x="21" y="1344"/>
                  </a:lnTo>
                  <a:lnTo>
                    <a:pt x="25" y="1343"/>
                  </a:lnTo>
                  <a:lnTo>
                    <a:pt x="29" y="1342"/>
                  </a:lnTo>
                  <a:lnTo>
                    <a:pt x="32" y="1338"/>
                  </a:lnTo>
                  <a:lnTo>
                    <a:pt x="36" y="1336"/>
                  </a:lnTo>
                  <a:lnTo>
                    <a:pt x="40" y="1335"/>
                  </a:lnTo>
                  <a:lnTo>
                    <a:pt x="44" y="1335"/>
                  </a:lnTo>
                  <a:lnTo>
                    <a:pt x="47" y="1334"/>
                  </a:lnTo>
                  <a:lnTo>
                    <a:pt x="51" y="1332"/>
                  </a:lnTo>
                  <a:lnTo>
                    <a:pt x="55" y="1329"/>
                  </a:lnTo>
                  <a:lnTo>
                    <a:pt x="59" y="1327"/>
                  </a:lnTo>
                  <a:lnTo>
                    <a:pt x="62" y="1325"/>
                  </a:lnTo>
                  <a:lnTo>
                    <a:pt x="66" y="1325"/>
                  </a:lnTo>
                  <a:lnTo>
                    <a:pt x="70" y="1325"/>
                  </a:lnTo>
                  <a:lnTo>
                    <a:pt x="74" y="1323"/>
                  </a:lnTo>
                  <a:lnTo>
                    <a:pt x="76" y="1321"/>
                  </a:lnTo>
                  <a:lnTo>
                    <a:pt x="79" y="1320"/>
                  </a:lnTo>
                  <a:lnTo>
                    <a:pt x="83" y="1320"/>
                  </a:lnTo>
                  <a:lnTo>
                    <a:pt x="87" y="1318"/>
                  </a:lnTo>
                  <a:lnTo>
                    <a:pt x="91" y="1318"/>
                  </a:lnTo>
                  <a:lnTo>
                    <a:pt x="94" y="1318"/>
                  </a:lnTo>
                  <a:lnTo>
                    <a:pt x="98" y="1315"/>
                  </a:lnTo>
                  <a:lnTo>
                    <a:pt x="102" y="1313"/>
                  </a:lnTo>
                  <a:lnTo>
                    <a:pt x="106" y="1306"/>
                  </a:lnTo>
                  <a:lnTo>
                    <a:pt x="109" y="1304"/>
                  </a:lnTo>
                  <a:lnTo>
                    <a:pt x="113" y="1300"/>
                  </a:lnTo>
                  <a:lnTo>
                    <a:pt x="117" y="1297"/>
                  </a:lnTo>
                  <a:lnTo>
                    <a:pt x="121" y="1297"/>
                  </a:lnTo>
                  <a:lnTo>
                    <a:pt x="123" y="1296"/>
                  </a:lnTo>
                  <a:lnTo>
                    <a:pt x="126" y="1291"/>
                  </a:lnTo>
                  <a:lnTo>
                    <a:pt x="130" y="1287"/>
                  </a:lnTo>
                  <a:lnTo>
                    <a:pt x="134" y="1284"/>
                  </a:lnTo>
                  <a:lnTo>
                    <a:pt x="138" y="1283"/>
                  </a:lnTo>
                  <a:lnTo>
                    <a:pt x="141" y="1282"/>
                  </a:lnTo>
                  <a:lnTo>
                    <a:pt x="145" y="1281"/>
                  </a:lnTo>
                  <a:lnTo>
                    <a:pt x="149" y="1278"/>
                  </a:lnTo>
                  <a:lnTo>
                    <a:pt x="153" y="1278"/>
                  </a:lnTo>
                  <a:lnTo>
                    <a:pt x="156" y="1276"/>
                  </a:lnTo>
                  <a:lnTo>
                    <a:pt x="160" y="1275"/>
                  </a:lnTo>
                  <a:lnTo>
                    <a:pt x="164" y="1272"/>
                  </a:lnTo>
                  <a:lnTo>
                    <a:pt x="166" y="1268"/>
                  </a:lnTo>
                  <a:lnTo>
                    <a:pt x="170" y="1265"/>
                  </a:lnTo>
                  <a:lnTo>
                    <a:pt x="173" y="1263"/>
                  </a:lnTo>
                  <a:lnTo>
                    <a:pt x="177" y="1260"/>
                  </a:lnTo>
                  <a:lnTo>
                    <a:pt x="181" y="1256"/>
                  </a:lnTo>
                  <a:lnTo>
                    <a:pt x="185" y="1253"/>
                  </a:lnTo>
                  <a:lnTo>
                    <a:pt x="188" y="1253"/>
                  </a:lnTo>
                  <a:lnTo>
                    <a:pt x="192" y="1248"/>
                  </a:lnTo>
                  <a:lnTo>
                    <a:pt x="196" y="1248"/>
                  </a:lnTo>
                  <a:lnTo>
                    <a:pt x="200" y="1248"/>
                  </a:lnTo>
                  <a:lnTo>
                    <a:pt x="203" y="1247"/>
                  </a:lnTo>
                  <a:lnTo>
                    <a:pt x="207" y="1243"/>
                  </a:lnTo>
                  <a:lnTo>
                    <a:pt x="211" y="1239"/>
                  </a:lnTo>
                  <a:lnTo>
                    <a:pt x="215" y="1239"/>
                  </a:lnTo>
                  <a:lnTo>
                    <a:pt x="218" y="1238"/>
                  </a:lnTo>
                  <a:lnTo>
                    <a:pt x="222" y="1234"/>
                  </a:lnTo>
                  <a:lnTo>
                    <a:pt x="226" y="1233"/>
                  </a:lnTo>
                  <a:lnTo>
                    <a:pt x="230" y="1232"/>
                  </a:lnTo>
                  <a:lnTo>
                    <a:pt x="233" y="1228"/>
                  </a:lnTo>
                  <a:lnTo>
                    <a:pt x="235" y="1228"/>
                  </a:lnTo>
                  <a:lnTo>
                    <a:pt x="239" y="1227"/>
                  </a:lnTo>
                  <a:lnTo>
                    <a:pt x="243" y="1225"/>
                  </a:lnTo>
                  <a:lnTo>
                    <a:pt x="247" y="1225"/>
                  </a:lnTo>
                  <a:lnTo>
                    <a:pt x="250" y="1224"/>
                  </a:lnTo>
                  <a:lnTo>
                    <a:pt x="254" y="1224"/>
                  </a:lnTo>
                  <a:lnTo>
                    <a:pt x="258" y="1219"/>
                  </a:lnTo>
                  <a:lnTo>
                    <a:pt x="262" y="1217"/>
                  </a:lnTo>
                  <a:lnTo>
                    <a:pt x="265" y="1216"/>
                  </a:lnTo>
                  <a:lnTo>
                    <a:pt x="269" y="1213"/>
                  </a:lnTo>
                  <a:lnTo>
                    <a:pt x="273" y="1213"/>
                  </a:lnTo>
                  <a:lnTo>
                    <a:pt x="277" y="1213"/>
                  </a:lnTo>
                  <a:lnTo>
                    <a:pt x="279" y="1211"/>
                  </a:lnTo>
                  <a:lnTo>
                    <a:pt x="282" y="1210"/>
                  </a:lnTo>
                  <a:lnTo>
                    <a:pt x="286" y="1207"/>
                  </a:lnTo>
                  <a:lnTo>
                    <a:pt x="290" y="1203"/>
                  </a:lnTo>
                  <a:lnTo>
                    <a:pt x="294" y="1200"/>
                  </a:lnTo>
                  <a:lnTo>
                    <a:pt x="297" y="1198"/>
                  </a:lnTo>
                  <a:lnTo>
                    <a:pt x="301" y="1195"/>
                  </a:lnTo>
                  <a:lnTo>
                    <a:pt x="305" y="1189"/>
                  </a:lnTo>
                  <a:lnTo>
                    <a:pt x="309" y="1188"/>
                  </a:lnTo>
                  <a:lnTo>
                    <a:pt x="312" y="1188"/>
                  </a:lnTo>
                  <a:lnTo>
                    <a:pt x="316" y="1188"/>
                  </a:lnTo>
                  <a:lnTo>
                    <a:pt x="320" y="1183"/>
                  </a:lnTo>
                  <a:lnTo>
                    <a:pt x="324" y="1178"/>
                  </a:lnTo>
                  <a:lnTo>
                    <a:pt x="327" y="1175"/>
                  </a:lnTo>
                  <a:lnTo>
                    <a:pt x="331" y="1173"/>
                  </a:lnTo>
                  <a:lnTo>
                    <a:pt x="335" y="1170"/>
                  </a:lnTo>
                  <a:lnTo>
                    <a:pt x="339" y="1168"/>
                  </a:lnTo>
                  <a:lnTo>
                    <a:pt x="342" y="1165"/>
                  </a:lnTo>
                  <a:lnTo>
                    <a:pt x="346" y="1165"/>
                  </a:lnTo>
                  <a:lnTo>
                    <a:pt x="348" y="1158"/>
                  </a:lnTo>
                  <a:lnTo>
                    <a:pt x="352" y="1158"/>
                  </a:lnTo>
                  <a:lnTo>
                    <a:pt x="356" y="1155"/>
                  </a:lnTo>
                  <a:lnTo>
                    <a:pt x="359" y="1154"/>
                  </a:lnTo>
                  <a:lnTo>
                    <a:pt x="363" y="1152"/>
                  </a:lnTo>
                  <a:lnTo>
                    <a:pt x="367" y="1146"/>
                  </a:lnTo>
                  <a:lnTo>
                    <a:pt x="371" y="1145"/>
                  </a:lnTo>
                  <a:lnTo>
                    <a:pt x="374" y="1141"/>
                  </a:lnTo>
                  <a:lnTo>
                    <a:pt x="378" y="1139"/>
                  </a:lnTo>
                  <a:lnTo>
                    <a:pt x="382" y="1139"/>
                  </a:lnTo>
                  <a:lnTo>
                    <a:pt x="386" y="1139"/>
                  </a:lnTo>
                  <a:lnTo>
                    <a:pt x="389" y="1139"/>
                  </a:lnTo>
                  <a:lnTo>
                    <a:pt x="391" y="1139"/>
                  </a:lnTo>
                  <a:lnTo>
                    <a:pt x="395" y="1133"/>
                  </a:lnTo>
                  <a:lnTo>
                    <a:pt x="399" y="1133"/>
                  </a:lnTo>
                  <a:lnTo>
                    <a:pt x="403" y="1133"/>
                  </a:lnTo>
                  <a:lnTo>
                    <a:pt x="406" y="1133"/>
                  </a:lnTo>
                  <a:lnTo>
                    <a:pt x="410" y="1131"/>
                  </a:lnTo>
                  <a:lnTo>
                    <a:pt x="414" y="1130"/>
                  </a:lnTo>
                  <a:lnTo>
                    <a:pt x="418" y="1129"/>
                  </a:lnTo>
                  <a:lnTo>
                    <a:pt x="421" y="1129"/>
                  </a:lnTo>
                  <a:lnTo>
                    <a:pt x="425" y="1129"/>
                  </a:lnTo>
                  <a:lnTo>
                    <a:pt x="429" y="1127"/>
                  </a:lnTo>
                  <a:lnTo>
                    <a:pt x="433" y="1124"/>
                  </a:lnTo>
                  <a:lnTo>
                    <a:pt x="436" y="1124"/>
                  </a:lnTo>
                  <a:lnTo>
                    <a:pt x="438" y="1120"/>
                  </a:lnTo>
                  <a:lnTo>
                    <a:pt x="442" y="1120"/>
                  </a:lnTo>
                  <a:lnTo>
                    <a:pt x="446" y="1117"/>
                  </a:lnTo>
                  <a:lnTo>
                    <a:pt x="450" y="1115"/>
                  </a:lnTo>
                  <a:lnTo>
                    <a:pt x="455" y="1115"/>
                  </a:lnTo>
                  <a:lnTo>
                    <a:pt x="459" y="1109"/>
                  </a:lnTo>
                  <a:lnTo>
                    <a:pt x="461" y="1108"/>
                  </a:lnTo>
                  <a:lnTo>
                    <a:pt x="465" y="1104"/>
                  </a:lnTo>
                  <a:lnTo>
                    <a:pt x="468" y="1100"/>
                  </a:lnTo>
                  <a:lnTo>
                    <a:pt x="472" y="1100"/>
                  </a:lnTo>
                  <a:lnTo>
                    <a:pt x="476" y="1100"/>
                  </a:lnTo>
                  <a:lnTo>
                    <a:pt x="480" y="1097"/>
                  </a:lnTo>
                  <a:lnTo>
                    <a:pt x="483" y="1095"/>
                  </a:lnTo>
                  <a:lnTo>
                    <a:pt x="487" y="1095"/>
                  </a:lnTo>
                  <a:lnTo>
                    <a:pt x="491" y="1089"/>
                  </a:lnTo>
                  <a:lnTo>
                    <a:pt x="495" y="1084"/>
                  </a:lnTo>
                  <a:lnTo>
                    <a:pt x="498" y="1084"/>
                  </a:lnTo>
                  <a:lnTo>
                    <a:pt x="502" y="1083"/>
                  </a:lnTo>
                  <a:lnTo>
                    <a:pt x="504" y="1081"/>
                  </a:lnTo>
                  <a:lnTo>
                    <a:pt x="508" y="1078"/>
                  </a:lnTo>
                  <a:lnTo>
                    <a:pt x="512" y="1078"/>
                  </a:lnTo>
                  <a:lnTo>
                    <a:pt x="515" y="1075"/>
                  </a:lnTo>
                  <a:lnTo>
                    <a:pt x="519" y="1072"/>
                  </a:lnTo>
                  <a:lnTo>
                    <a:pt x="523" y="1072"/>
                  </a:lnTo>
                  <a:lnTo>
                    <a:pt x="527" y="1069"/>
                  </a:lnTo>
                  <a:lnTo>
                    <a:pt x="530" y="1068"/>
                  </a:lnTo>
                  <a:lnTo>
                    <a:pt x="534" y="1068"/>
                  </a:lnTo>
                  <a:lnTo>
                    <a:pt x="538" y="1066"/>
                  </a:lnTo>
                  <a:lnTo>
                    <a:pt x="542" y="1066"/>
                  </a:lnTo>
                  <a:lnTo>
                    <a:pt x="545" y="1066"/>
                  </a:lnTo>
                  <a:lnTo>
                    <a:pt x="549" y="1065"/>
                  </a:lnTo>
                  <a:lnTo>
                    <a:pt x="551" y="1062"/>
                  </a:lnTo>
                  <a:lnTo>
                    <a:pt x="555" y="1062"/>
                  </a:lnTo>
                  <a:lnTo>
                    <a:pt x="559" y="1061"/>
                  </a:lnTo>
                  <a:lnTo>
                    <a:pt x="562" y="1061"/>
                  </a:lnTo>
                  <a:lnTo>
                    <a:pt x="566" y="1059"/>
                  </a:lnTo>
                  <a:lnTo>
                    <a:pt x="570" y="1059"/>
                  </a:lnTo>
                  <a:lnTo>
                    <a:pt x="574" y="1058"/>
                  </a:lnTo>
                  <a:lnTo>
                    <a:pt x="577" y="1058"/>
                  </a:lnTo>
                  <a:lnTo>
                    <a:pt x="581" y="1058"/>
                  </a:lnTo>
                  <a:lnTo>
                    <a:pt x="585" y="1057"/>
                  </a:lnTo>
                  <a:lnTo>
                    <a:pt x="589" y="1055"/>
                  </a:lnTo>
                  <a:lnTo>
                    <a:pt x="592" y="1051"/>
                  </a:lnTo>
                  <a:lnTo>
                    <a:pt x="596" y="1044"/>
                  </a:lnTo>
                  <a:lnTo>
                    <a:pt x="600" y="1040"/>
                  </a:lnTo>
                  <a:lnTo>
                    <a:pt x="604" y="1040"/>
                  </a:lnTo>
                  <a:lnTo>
                    <a:pt x="607" y="1040"/>
                  </a:lnTo>
                  <a:lnTo>
                    <a:pt x="611" y="1038"/>
                  </a:lnTo>
                  <a:lnTo>
                    <a:pt x="615" y="1038"/>
                  </a:lnTo>
                  <a:lnTo>
                    <a:pt x="617" y="1037"/>
                  </a:lnTo>
                  <a:lnTo>
                    <a:pt x="621" y="1035"/>
                  </a:lnTo>
                  <a:lnTo>
                    <a:pt x="624" y="1032"/>
                  </a:lnTo>
                  <a:lnTo>
                    <a:pt x="628" y="1032"/>
                  </a:lnTo>
                  <a:lnTo>
                    <a:pt x="632" y="1031"/>
                  </a:lnTo>
                  <a:lnTo>
                    <a:pt x="636" y="1029"/>
                  </a:lnTo>
                  <a:lnTo>
                    <a:pt x="639" y="1027"/>
                  </a:lnTo>
                  <a:lnTo>
                    <a:pt x="643" y="1025"/>
                  </a:lnTo>
                  <a:lnTo>
                    <a:pt x="647" y="1023"/>
                  </a:lnTo>
                  <a:lnTo>
                    <a:pt x="651" y="1022"/>
                  </a:lnTo>
                  <a:lnTo>
                    <a:pt x="654" y="1020"/>
                  </a:lnTo>
                  <a:lnTo>
                    <a:pt x="658" y="1018"/>
                  </a:lnTo>
                  <a:lnTo>
                    <a:pt x="662" y="1016"/>
                  </a:lnTo>
                  <a:lnTo>
                    <a:pt x="664" y="1014"/>
                  </a:lnTo>
                  <a:lnTo>
                    <a:pt x="668" y="1014"/>
                  </a:lnTo>
                  <a:lnTo>
                    <a:pt x="671" y="1013"/>
                  </a:lnTo>
                  <a:lnTo>
                    <a:pt x="675" y="1010"/>
                  </a:lnTo>
                  <a:lnTo>
                    <a:pt x="679" y="1010"/>
                  </a:lnTo>
                  <a:lnTo>
                    <a:pt x="683" y="1009"/>
                  </a:lnTo>
                  <a:lnTo>
                    <a:pt x="686" y="1009"/>
                  </a:lnTo>
                  <a:lnTo>
                    <a:pt x="690" y="1004"/>
                  </a:lnTo>
                  <a:lnTo>
                    <a:pt x="694" y="1003"/>
                  </a:lnTo>
                  <a:lnTo>
                    <a:pt x="698" y="1002"/>
                  </a:lnTo>
                  <a:lnTo>
                    <a:pt x="701" y="1002"/>
                  </a:lnTo>
                  <a:lnTo>
                    <a:pt x="705" y="1001"/>
                  </a:lnTo>
                  <a:lnTo>
                    <a:pt x="707" y="1001"/>
                  </a:lnTo>
                  <a:lnTo>
                    <a:pt x="711" y="999"/>
                  </a:lnTo>
                  <a:lnTo>
                    <a:pt x="715" y="994"/>
                  </a:lnTo>
                  <a:lnTo>
                    <a:pt x="720" y="989"/>
                  </a:lnTo>
                  <a:lnTo>
                    <a:pt x="724" y="988"/>
                  </a:lnTo>
                  <a:lnTo>
                    <a:pt x="728" y="988"/>
                  </a:lnTo>
                  <a:lnTo>
                    <a:pt x="730" y="988"/>
                  </a:lnTo>
                  <a:lnTo>
                    <a:pt x="733" y="985"/>
                  </a:lnTo>
                  <a:lnTo>
                    <a:pt x="737" y="984"/>
                  </a:lnTo>
                  <a:lnTo>
                    <a:pt x="741" y="980"/>
                  </a:lnTo>
                  <a:lnTo>
                    <a:pt x="745" y="979"/>
                  </a:lnTo>
                  <a:lnTo>
                    <a:pt x="748" y="977"/>
                  </a:lnTo>
                  <a:lnTo>
                    <a:pt x="752" y="975"/>
                  </a:lnTo>
                  <a:lnTo>
                    <a:pt x="756" y="974"/>
                  </a:lnTo>
                  <a:lnTo>
                    <a:pt x="760" y="974"/>
                  </a:lnTo>
                  <a:lnTo>
                    <a:pt x="763" y="974"/>
                  </a:lnTo>
                  <a:lnTo>
                    <a:pt x="767" y="967"/>
                  </a:lnTo>
                  <a:lnTo>
                    <a:pt x="771" y="965"/>
                  </a:lnTo>
                  <a:lnTo>
                    <a:pt x="775" y="963"/>
                  </a:lnTo>
                  <a:lnTo>
                    <a:pt x="777" y="962"/>
                  </a:lnTo>
                  <a:lnTo>
                    <a:pt x="780" y="959"/>
                  </a:lnTo>
                  <a:lnTo>
                    <a:pt x="784" y="958"/>
                  </a:lnTo>
                  <a:lnTo>
                    <a:pt x="788" y="956"/>
                  </a:lnTo>
                  <a:lnTo>
                    <a:pt x="792" y="955"/>
                  </a:lnTo>
                  <a:lnTo>
                    <a:pt x="795" y="955"/>
                  </a:lnTo>
                  <a:lnTo>
                    <a:pt x="799" y="952"/>
                  </a:lnTo>
                  <a:lnTo>
                    <a:pt x="803" y="952"/>
                  </a:lnTo>
                  <a:lnTo>
                    <a:pt x="807" y="952"/>
                  </a:lnTo>
                  <a:lnTo>
                    <a:pt x="810" y="952"/>
                  </a:lnTo>
                  <a:lnTo>
                    <a:pt x="814" y="952"/>
                  </a:lnTo>
                  <a:lnTo>
                    <a:pt x="818" y="948"/>
                  </a:lnTo>
                  <a:lnTo>
                    <a:pt x="820" y="946"/>
                  </a:lnTo>
                  <a:lnTo>
                    <a:pt x="824" y="946"/>
                  </a:lnTo>
                  <a:lnTo>
                    <a:pt x="827" y="943"/>
                  </a:lnTo>
                  <a:lnTo>
                    <a:pt x="831" y="943"/>
                  </a:lnTo>
                  <a:lnTo>
                    <a:pt x="835" y="943"/>
                  </a:lnTo>
                  <a:lnTo>
                    <a:pt x="839" y="943"/>
                  </a:lnTo>
                  <a:lnTo>
                    <a:pt x="842" y="938"/>
                  </a:lnTo>
                  <a:lnTo>
                    <a:pt x="846" y="937"/>
                  </a:lnTo>
                  <a:lnTo>
                    <a:pt x="850" y="936"/>
                  </a:lnTo>
                  <a:lnTo>
                    <a:pt x="854" y="936"/>
                  </a:lnTo>
                  <a:lnTo>
                    <a:pt x="857" y="931"/>
                  </a:lnTo>
                  <a:lnTo>
                    <a:pt x="861" y="928"/>
                  </a:lnTo>
                  <a:lnTo>
                    <a:pt x="865" y="928"/>
                  </a:lnTo>
                  <a:lnTo>
                    <a:pt x="869" y="924"/>
                  </a:lnTo>
                  <a:lnTo>
                    <a:pt x="872" y="923"/>
                  </a:lnTo>
                  <a:lnTo>
                    <a:pt x="876" y="922"/>
                  </a:lnTo>
                  <a:lnTo>
                    <a:pt x="880" y="919"/>
                  </a:lnTo>
                  <a:lnTo>
                    <a:pt x="884" y="915"/>
                  </a:lnTo>
                  <a:lnTo>
                    <a:pt x="887" y="915"/>
                  </a:lnTo>
                  <a:lnTo>
                    <a:pt x="889" y="915"/>
                  </a:lnTo>
                  <a:lnTo>
                    <a:pt x="893" y="914"/>
                  </a:lnTo>
                  <a:lnTo>
                    <a:pt x="897" y="908"/>
                  </a:lnTo>
                  <a:lnTo>
                    <a:pt x="901" y="908"/>
                  </a:lnTo>
                  <a:lnTo>
                    <a:pt x="904" y="904"/>
                  </a:lnTo>
                  <a:lnTo>
                    <a:pt x="908" y="904"/>
                  </a:lnTo>
                  <a:lnTo>
                    <a:pt x="912" y="904"/>
                  </a:lnTo>
                  <a:lnTo>
                    <a:pt x="916" y="904"/>
                  </a:lnTo>
                  <a:lnTo>
                    <a:pt x="919" y="904"/>
                  </a:lnTo>
                  <a:lnTo>
                    <a:pt x="923" y="904"/>
                  </a:lnTo>
                  <a:lnTo>
                    <a:pt x="927" y="904"/>
                  </a:lnTo>
                  <a:lnTo>
                    <a:pt x="931" y="902"/>
                  </a:lnTo>
                  <a:lnTo>
                    <a:pt x="933" y="899"/>
                  </a:lnTo>
                  <a:lnTo>
                    <a:pt x="936" y="894"/>
                  </a:lnTo>
                  <a:lnTo>
                    <a:pt x="940" y="891"/>
                  </a:lnTo>
                  <a:lnTo>
                    <a:pt x="944" y="890"/>
                  </a:lnTo>
                  <a:lnTo>
                    <a:pt x="948" y="887"/>
                  </a:lnTo>
                  <a:lnTo>
                    <a:pt x="951" y="885"/>
                  </a:lnTo>
                  <a:lnTo>
                    <a:pt x="955" y="884"/>
                  </a:lnTo>
                  <a:lnTo>
                    <a:pt x="959" y="884"/>
                  </a:lnTo>
                  <a:lnTo>
                    <a:pt x="963" y="883"/>
                  </a:lnTo>
                  <a:lnTo>
                    <a:pt x="966" y="877"/>
                  </a:lnTo>
                  <a:lnTo>
                    <a:pt x="970" y="876"/>
                  </a:lnTo>
                  <a:lnTo>
                    <a:pt x="974" y="873"/>
                  </a:lnTo>
                  <a:lnTo>
                    <a:pt x="978" y="873"/>
                  </a:lnTo>
                  <a:lnTo>
                    <a:pt x="980" y="870"/>
                  </a:lnTo>
                  <a:lnTo>
                    <a:pt x="985" y="869"/>
                  </a:lnTo>
                  <a:lnTo>
                    <a:pt x="989" y="866"/>
                  </a:lnTo>
                  <a:lnTo>
                    <a:pt x="993" y="866"/>
                  </a:lnTo>
                  <a:lnTo>
                    <a:pt x="996" y="863"/>
                  </a:lnTo>
                  <a:lnTo>
                    <a:pt x="1000" y="861"/>
                  </a:lnTo>
                  <a:lnTo>
                    <a:pt x="1002" y="859"/>
                  </a:lnTo>
                  <a:lnTo>
                    <a:pt x="1006" y="858"/>
                  </a:lnTo>
                  <a:lnTo>
                    <a:pt x="1010" y="854"/>
                  </a:lnTo>
                  <a:lnTo>
                    <a:pt x="1013" y="854"/>
                  </a:lnTo>
                  <a:lnTo>
                    <a:pt x="1017" y="850"/>
                  </a:lnTo>
                  <a:lnTo>
                    <a:pt x="1021" y="850"/>
                  </a:lnTo>
                  <a:lnTo>
                    <a:pt x="1025" y="846"/>
                  </a:lnTo>
                  <a:lnTo>
                    <a:pt x="1028" y="842"/>
                  </a:lnTo>
                  <a:lnTo>
                    <a:pt x="1032" y="842"/>
                  </a:lnTo>
                  <a:lnTo>
                    <a:pt x="1036" y="842"/>
                  </a:lnTo>
                  <a:lnTo>
                    <a:pt x="1040" y="842"/>
                  </a:lnTo>
                  <a:lnTo>
                    <a:pt x="1043" y="839"/>
                  </a:lnTo>
                  <a:lnTo>
                    <a:pt x="1045" y="837"/>
                  </a:lnTo>
                  <a:lnTo>
                    <a:pt x="1049" y="834"/>
                  </a:lnTo>
                  <a:lnTo>
                    <a:pt x="1053" y="834"/>
                  </a:lnTo>
                  <a:lnTo>
                    <a:pt x="1057" y="833"/>
                  </a:lnTo>
                  <a:lnTo>
                    <a:pt x="1060" y="830"/>
                  </a:lnTo>
                  <a:lnTo>
                    <a:pt x="1064" y="830"/>
                  </a:lnTo>
                  <a:lnTo>
                    <a:pt x="1068" y="830"/>
                  </a:lnTo>
                  <a:lnTo>
                    <a:pt x="1072" y="829"/>
                  </a:lnTo>
                  <a:lnTo>
                    <a:pt x="1075" y="827"/>
                  </a:lnTo>
                  <a:lnTo>
                    <a:pt x="1079" y="826"/>
                  </a:lnTo>
                  <a:lnTo>
                    <a:pt x="1083" y="826"/>
                  </a:lnTo>
                  <a:lnTo>
                    <a:pt x="1087" y="824"/>
                  </a:lnTo>
                  <a:lnTo>
                    <a:pt x="1090" y="822"/>
                  </a:lnTo>
                  <a:lnTo>
                    <a:pt x="1092" y="821"/>
                  </a:lnTo>
                  <a:lnTo>
                    <a:pt x="1096" y="814"/>
                  </a:lnTo>
                  <a:lnTo>
                    <a:pt x="1100" y="811"/>
                  </a:lnTo>
                  <a:lnTo>
                    <a:pt x="1104" y="807"/>
                  </a:lnTo>
                  <a:lnTo>
                    <a:pt x="1107" y="807"/>
                  </a:lnTo>
                  <a:lnTo>
                    <a:pt x="1111" y="806"/>
                  </a:lnTo>
                  <a:lnTo>
                    <a:pt x="1115" y="806"/>
                  </a:lnTo>
                  <a:lnTo>
                    <a:pt x="1119" y="805"/>
                  </a:lnTo>
                  <a:lnTo>
                    <a:pt x="1122" y="803"/>
                  </a:lnTo>
                  <a:lnTo>
                    <a:pt x="1126" y="799"/>
                  </a:lnTo>
                  <a:lnTo>
                    <a:pt x="1130" y="799"/>
                  </a:lnTo>
                  <a:lnTo>
                    <a:pt x="1134" y="797"/>
                  </a:lnTo>
                  <a:lnTo>
                    <a:pt x="1137" y="796"/>
                  </a:lnTo>
                  <a:lnTo>
                    <a:pt x="1141" y="796"/>
                  </a:lnTo>
                  <a:lnTo>
                    <a:pt x="1145" y="791"/>
                  </a:lnTo>
                  <a:lnTo>
                    <a:pt x="1149" y="788"/>
                  </a:lnTo>
                  <a:lnTo>
                    <a:pt x="1152" y="784"/>
                  </a:lnTo>
                  <a:lnTo>
                    <a:pt x="1156" y="784"/>
                  </a:lnTo>
                  <a:lnTo>
                    <a:pt x="1158" y="783"/>
                  </a:lnTo>
                  <a:lnTo>
                    <a:pt x="1162" y="783"/>
                  </a:lnTo>
                  <a:lnTo>
                    <a:pt x="1166" y="783"/>
                  </a:lnTo>
                  <a:lnTo>
                    <a:pt x="1169" y="781"/>
                  </a:lnTo>
                  <a:lnTo>
                    <a:pt x="1173" y="781"/>
                  </a:lnTo>
                  <a:lnTo>
                    <a:pt x="1177" y="781"/>
                  </a:lnTo>
                  <a:lnTo>
                    <a:pt x="1181" y="778"/>
                  </a:lnTo>
                  <a:lnTo>
                    <a:pt x="1184" y="778"/>
                  </a:lnTo>
                  <a:lnTo>
                    <a:pt x="1188" y="778"/>
                  </a:lnTo>
                  <a:lnTo>
                    <a:pt x="1192" y="776"/>
                  </a:lnTo>
                  <a:lnTo>
                    <a:pt x="1196" y="773"/>
                  </a:lnTo>
                  <a:lnTo>
                    <a:pt x="1199" y="771"/>
                  </a:lnTo>
                  <a:lnTo>
                    <a:pt x="1203" y="769"/>
                  </a:lnTo>
                  <a:lnTo>
                    <a:pt x="1205" y="768"/>
                  </a:lnTo>
                  <a:lnTo>
                    <a:pt x="1209" y="766"/>
                  </a:lnTo>
                  <a:lnTo>
                    <a:pt x="1213" y="766"/>
                  </a:lnTo>
                  <a:lnTo>
                    <a:pt x="1216" y="763"/>
                  </a:lnTo>
                  <a:lnTo>
                    <a:pt x="1220" y="763"/>
                  </a:lnTo>
                  <a:lnTo>
                    <a:pt x="1224" y="763"/>
                  </a:lnTo>
                  <a:lnTo>
                    <a:pt x="1228" y="763"/>
                  </a:lnTo>
                  <a:lnTo>
                    <a:pt x="1231" y="763"/>
                  </a:lnTo>
                  <a:lnTo>
                    <a:pt x="1235" y="761"/>
                  </a:lnTo>
                  <a:lnTo>
                    <a:pt x="1239" y="759"/>
                  </a:lnTo>
                  <a:lnTo>
                    <a:pt x="1243" y="756"/>
                  </a:lnTo>
                  <a:lnTo>
                    <a:pt x="1246" y="756"/>
                  </a:lnTo>
                  <a:lnTo>
                    <a:pt x="1250" y="756"/>
                  </a:lnTo>
                  <a:lnTo>
                    <a:pt x="1254" y="752"/>
                  </a:lnTo>
                  <a:lnTo>
                    <a:pt x="1258" y="752"/>
                  </a:lnTo>
                  <a:lnTo>
                    <a:pt x="1261" y="752"/>
                  </a:lnTo>
                  <a:lnTo>
                    <a:pt x="1265" y="748"/>
                  </a:lnTo>
                  <a:lnTo>
                    <a:pt x="1269" y="748"/>
                  </a:lnTo>
                  <a:lnTo>
                    <a:pt x="1271" y="748"/>
                  </a:lnTo>
                  <a:lnTo>
                    <a:pt x="1275" y="741"/>
                  </a:lnTo>
                  <a:lnTo>
                    <a:pt x="1278" y="739"/>
                  </a:lnTo>
                  <a:lnTo>
                    <a:pt x="1282" y="738"/>
                  </a:lnTo>
                  <a:lnTo>
                    <a:pt x="1286" y="738"/>
                  </a:lnTo>
                  <a:lnTo>
                    <a:pt x="1290" y="738"/>
                  </a:lnTo>
                  <a:lnTo>
                    <a:pt x="1293" y="737"/>
                  </a:lnTo>
                  <a:lnTo>
                    <a:pt x="1297" y="737"/>
                  </a:lnTo>
                  <a:lnTo>
                    <a:pt x="1301" y="737"/>
                  </a:lnTo>
                  <a:lnTo>
                    <a:pt x="1305" y="737"/>
                  </a:lnTo>
                  <a:lnTo>
                    <a:pt x="1308" y="737"/>
                  </a:lnTo>
                  <a:lnTo>
                    <a:pt x="1312" y="737"/>
                  </a:lnTo>
                  <a:lnTo>
                    <a:pt x="1316" y="734"/>
                  </a:lnTo>
                  <a:lnTo>
                    <a:pt x="1318" y="730"/>
                  </a:lnTo>
                  <a:lnTo>
                    <a:pt x="1322" y="726"/>
                  </a:lnTo>
                  <a:lnTo>
                    <a:pt x="1325" y="724"/>
                  </a:lnTo>
                  <a:lnTo>
                    <a:pt x="1329" y="720"/>
                  </a:lnTo>
                  <a:lnTo>
                    <a:pt x="1333" y="720"/>
                  </a:lnTo>
                  <a:lnTo>
                    <a:pt x="1337" y="720"/>
                  </a:lnTo>
                  <a:lnTo>
                    <a:pt x="1340" y="717"/>
                  </a:lnTo>
                  <a:lnTo>
                    <a:pt x="1344" y="717"/>
                  </a:lnTo>
                  <a:lnTo>
                    <a:pt x="1348" y="715"/>
                  </a:lnTo>
                  <a:lnTo>
                    <a:pt x="1352" y="715"/>
                  </a:lnTo>
                  <a:lnTo>
                    <a:pt x="1355" y="711"/>
                  </a:lnTo>
                  <a:lnTo>
                    <a:pt x="1359" y="709"/>
                  </a:lnTo>
                  <a:lnTo>
                    <a:pt x="1361" y="705"/>
                  </a:lnTo>
                  <a:lnTo>
                    <a:pt x="1365" y="704"/>
                  </a:lnTo>
                  <a:lnTo>
                    <a:pt x="1369" y="702"/>
                  </a:lnTo>
                  <a:lnTo>
                    <a:pt x="1372" y="702"/>
                  </a:lnTo>
                  <a:lnTo>
                    <a:pt x="1376" y="702"/>
                  </a:lnTo>
                  <a:lnTo>
                    <a:pt x="1380" y="698"/>
                  </a:lnTo>
                  <a:lnTo>
                    <a:pt x="1384" y="698"/>
                  </a:lnTo>
                  <a:lnTo>
                    <a:pt x="1387" y="698"/>
                  </a:lnTo>
                  <a:lnTo>
                    <a:pt x="1391" y="698"/>
                  </a:lnTo>
                  <a:lnTo>
                    <a:pt x="1395" y="696"/>
                  </a:lnTo>
                  <a:lnTo>
                    <a:pt x="1399" y="696"/>
                  </a:lnTo>
                  <a:lnTo>
                    <a:pt x="1402" y="694"/>
                  </a:lnTo>
                  <a:lnTo>
                    <a:pt x="1406" y="692"/>
                  </a:lnTo>
                  <a:lnTo>
                    <a:pt x="1410" y="690"/>
                  </a:lnTo>
                  <a:lnTo>
                    <a:pt x="1414" y="689"/>
                  </a:lnTo>
                  <a:lnTo>
                    <a:pt x="1417" y="689"/>
                  </a:lnTo>
                  <a:lnTo>
                    <a:pt x="1421" y="689"/>
                  </a:lnTo>
                  <a:lnTo>
                    <a:pt x="1425" y="687"/>
                  </a:lnTo>
                  <a:lnTo>
                    <a:pt x="1429" y="687"/>
                  </a:lnTo>
                  <a:lnTo>
                    <a:pt x="1431" y="684"/>
                  </a:lnTo>
                  <a:lnTo>
                    <a:pt x="1434" y="684"/>
                  </a:lnTo>
                  <a:lnTo>
                    <a:pt x="1438" y="684"/>
                  </a:lnTo>
                  <a:lnTo>
                    <a:pt x="1442" y="684"/>
                  </a:lnTo>
                  <a:lnTo>
                    <a:pt x="1446" y="684"/>
                  </a:lnTo>
                  <a:lnTo>
                    <a:pt x="1449" y="683"/>
                  </a:lnTo>
                  <a:lnTo>
                    <a:pt x="1453" y="683"/>
                  </a:lnTo>
                  <a:lnTo>
                    <a:pt x="1457" y="681"/>
                  </a:lnTo>
                  <a:lnTo>
                    <a:pt x="1461" y="677"/>
                  </a:lnTo>
                  <a:lnTo>
                    <a:pt x="1464" y="677"/>
                  </a:lnTo>
                  <a:lnTo>
                    <a:pt x="1468" y="677"/>
                  </a:lnTo>
                  <a:lnTo>
                    <a:pt x="1472" y="677"/>
                  </a:lnTo>
                  <a:lnTo>
                    <a:pt x="1474" y="674"/>
                  </a:lnTo>
                  <a:lnTo>
                    <a:pt x="1478" y="672"/>
                  </a:lnTo>
                  <a:lnTo>
                    <a:pt x="1481" y="669"/>
                  </a:lnTo>
                  <a:lnTo>
                    <a:pt x="1485" y="669"/>
                  </a:lnTo>
                  <a:lnTo>
                    <a:pt x="1489" y="669"/>
                  </a:lnTo>
                  <a:lnTo>
                    <a:pt x="1493" y="668"/>
                  </a:lnTo>
                  <a:lnTo>
                    <a:pt x="1496" y="668"/>
                  </a:lnTo>
                  <a:lnTo>
                    <a:pt x="1500" y="667"/>
                  </a:lnTo>
                  <a:lnTo>
                    <a:pt x="1504" y="667"/>
                  </a:lnTo>
                  <a:lnTo>
                    <a:pt x="1508" y="667"/>
                  </a:lnTo>
                  <a:lnTo>
                    <a:pt x="1511" y="667"/>
                  </a:lnTo>
                  <a:lnTo>
                    <a:pt x="1515" y="667"/>
                  </a:lnTo>
                  <a:lnTo>
                    <a:pt x="1519" y="667"/>
                  </a:lnTo>
                  <a:lnTo>
                    <a:pt x="1523" y="666"/>
                  </a:lnTo>
                  <a:lnTo>
                    <a:pt x="1526" y="666"/>
                  </a:lnTo>
                  <a:lnTo>
                    <a:pt x="1530" y="662"/>
                  </a:lnTo>
                  <a:lnTo>
                    <a:pt x="1534" y="662"/>
                  </a:lnTo>
                  <a:lnTo>
                    <a:pt x="1538" y="662"/>
                  </a:lnTo>
                  <a:lnTo>
                    <a:pt x="1541" y="660"/>
                  </a:lnTo>
                  <a:lnTo>
                    <a:pt x="1543" y="660"/>
                  </a:lnTo>
                  <a:lnTo>
                    <a:pt x="1547" y="660"/>
                  </a:lnTo>
                  <a:lnTo>
                    <a:pt x="1551" y="660"/>
                  </a:lnTo>
                  <a:lnTo>
                    <a:pt x="1555" y="657"/>
                  </a:lnTo>
                  <a:lnTo>
                    <a:pt x="1558" y="655"/>
                  </a:lnTo>
                  <a:lnTo>
                    <a:pt x="1562" y="654"/>
                  </a:lnTo>
                  <a:lnTo>
                    <a:pt x="1566" y="653"/>
                  </a:lnTo>
                  <a:lnTo>
                    <a:pt x="1570" y="650"/>
                  </a:lnTo>
                  <a:lnTo>
                    <a:pt x="1573" y="647"/>
                  </a:lnTo>
                  <a:lnTo>
                    <a:pt x="1577" y="647"/>
                  </a:lnTo>
                  <a:lnTo>
                    <a:pt x="1581" y="645"/>
                  </a:lnTo>
                  <a:lnTo>
                    <a:pt x="1585" y="644"/>
                  </a:lnTo>
                  <a:lnTo>
                    <a:pt x="1586" y="644"/>
                  </a:lnTo>
                  <a:lnTo>
                    <a:pt x="1590" y="640"/>
                  </a:lnTo>
                  <a:lnTo>
                    <a:pt x="1594" y="639"/>
                  </a:lnTo>
                  <a:lnTo>
                    <a:pt x="1598" y="639"/>
                  </a:lnTo>
                  <a:lnTo>
                    <a:pt x="1602" y="638"/>
                  </a:lnTo>
                  <a:lnTo>
                    <a:pt x="1605" y="638"/>
                  </a:lnTo>
                  <a:lnTo>
                    <a:pt x="1609" y="638"/>
                  </a:lnTo>
                  <a:lnTo>
                    <a:pt x="1613" y="634"/>
                  </a:lnTo>
                  <a:lnTo>
                    <a:pt x="1617" y="634"/>
                  </a:lnTo>
                  <a:lnTo>
                    <a:pt x="1620" y="632"/>
                  </a:lnTo>
                  <a:lnTo>
                    <a:pt x="1624" y="630"/>
                  </a:lnTo>
                  <a:lnTo>
                    <a:pt x="1628" y="629"/>
                  </a:lnTo>
                  <a:lnTo>
                    <a:pt x="1632" y="626"/>
                  </a:lnTo>
                  <a:lnTo>
                    <a:pt x="1633" y="626"/>
                  </a:lnTo>
                  <a:lnTo>
                    <a:pt x="1637" y="626"/>
                  </a:lnTo>
                  <a:lnTo>
                    <a:pt x="1641" y="623"/>
                  </a:lnTo>
                  <a:lnTo>
                    <a:pt x="1645" y="623"/>
                  </a:lnTo>
                  <a:lnTo>
                    <a:pt x="1650" y="623"/>
                  </a:lnTo>
                  <a:lnTo>
                    <a:pt x="1654" y="623"/>
                  </a:lnTo>
                  <a:lnTo>
                    <a:pt x="1656" y="623"/>
                  </a:lnTo>
                  <a:lnTo>
                    <a:pt x="1660" y="623"/>
                  </a:lnTo>
                  <a:lnTo>
                    <a:pt x="1664" y="621"/>
                  </a:lnTo>
                  <a:lnTo>
                    <a:pt x="1667" y="621"/>
                  </a:lnTo>
                  <a:lnTo>
                    <a:pt x="1671" y="621"/>
                  </a:lnTo>
                  <a:lnTo>
                    <a:pt x="1675" y="621"/>
                  </a:lnTo>
                  <a:lnTo>
                    <a:pt x="1679" y="616"/>
                  </a:lnTo>
                  <a:lnTo>
                    <a:pt x="1682" y="612"/>
                  </a:lnTo>
                  <a:lnTo>
                    <a:pt x="1686" y="607"/>
                  </a:lnTo>
                  <a:lnTo>
                    <a:pt x="1690" y="607"/>
                  </a:lnTo>
                  <a:lnTo>
                    <a:pt x="1694" y="607"/>
                  </a:lnTo>
                  <a:lnTo>
                    <a:pt x="1697" y="607"/>
                  </a:lnTo>
                  <a:lnTo>
                    <a:pt x="1699" y="607"/>
                  </a:lnTo>
                  <a:lnTo>
                    <a:pt x="1703" y="604"/>
                  </a:lnTo>
                  <a:lnTo>
                    <a:pt x="1707" y="602"/>
                  </a:lnTo>
                  <a:lnTo>
                    <a:pt x="1711" y="602"/>
                  </a:lnTo>
                  <a:lnTo>
                    <a:pt x="1714" y="602"/>
                  </a:lnTo>
                  <a:lnTo>
                    <a:pt x="1718" y="601"/>
                  </a:lnTo>
                  <a:lnTo>
                    <a:pt x="1722" y="599"/>
                  </a:lnTo>
                  <a:lnTo>
                    <a:pt x="1726" y="599"/>
                  </a:lnTo>
                  <a:lnTo>
                    <a:pt x="1729" y="597"/>
                  </a:lnTo>
                  <a:lnTo>
                    <a:pt x="1733" y="594"/>
                  </a:lnTo>
                  <a:lnTo>
                    <a:pt x="1737" y="593"/>
                  </a:lnTo>
                  <a:lnTo>
                    <a:pt x="1741" y="590"/>
                  </a:lnTo>
                  <a:lnTo>
                    <a:pt x="1744" y="590"/>
                  </a:lnTo>
                  <a:lnTo>
                    <a:pt x="1746" y="589"/>
                  </a:lnTo>
                  <a:lnTo>
                    <a:pt x="1750" y="589"/>
                  </a:lnTo>
                  <a:lnTo>
                    <a:pt x="1754" y="587"/>
                  </a:lnTo>
                  <a:lnTo>
                    <a:pt x="1758" y="587"/>
                  </a:lnTo>
                  <a:lnTo>
                    <a:pt x="1761" y="587"/>
                  </a:lnTo>
                  <a:lnTo>
                    <a:pt x="1765" y="587"/>
                  </a:lnTo>
                  <a:lnTo>
                    <a:pt x="1769" y="587"/>
                  </a:lnTo>
                  <a:lnTo>
                    <a:pt x="1773" y="587"/>
                  </a:lnTo>
                  <a:lnTo>
                    <a:pt x="1776" y="586"/>
                  </a:lnTo>
                  <a:lnTo>
                    <a:pt x="1780" y="583"/>
                  </a:lnTo>
                  <a:lnTo>
                    <a:pt x="1784" y="582"/>
                  </a:lnTo>
                  <a:lnTo>
                    <a:pt x="1788" y="582"/>
                  </a:lnTo>
                  <a:lnTo>
                    <a:pt x="1791" y="581"/>
                  </a:lnTo>
                  <a:lnTo>
                    <a:pt x="1795" y="578"/>
                  </a:lnTo>
                  <a:lnTo>
                    <a:pt x="1799" y="578"/>
                  </a:lnTo>
                  <a:lnTo>
                    <a:pt x="1803" y="578"/>
                  </a:lnTo>
                  <a:lnTo>
                    <a:pt x="1806" y="577"/>
                  </a:lnTo>
                  <a:lnTo>
                    <a:pt x="1810" y="575"/>
                  </a:lnTo>
                  <a:lnTo>
                    <a:pt x="1812" y="575"/>
                  </a:lnTo>
                  <a:lnTo>
                    <a:pt x="1816" y="574"/>
                  </a:lnTo>
                  <a:lnTo>
                    <a:pt x="1820" y="574"/>
                  </a:lnTo>
                  <a:lnTo>
                    <a:pt x="1823" y="574"/>
                  </a:lnTo>
                  <a:lnTo>
                    <a:pt x="1827" y="571"/>
                  </a:lnTo>
                  <a:lnTo>
                    <a:pt x="1831" y="571"/>
                  </a:lnTo>
                  <a:lnTo>
                    <a:pt x="1835" y="571"/>
                  </a:lnTo>
                  <a:lnTo>
                    <a:pt x="1838" y="571"/>
                  </a:lnTo>
                  <a:lnTo>
                    <a:pt x="1842" y="568"/>
                  </a:lnTo>
                  <a:lnTo>
                    <a:pt x="1846" y="567"/>
                  </a:lnTo>
                  <a:lnTo>
                    <a:pt x="1850" y="567"/>
                  </a:lnTo>
                  <a:lnTo>
                    <a:pt x="1853" y="563"/>
                  </a:lnTo>
                  <a:lnTo>
                    <a:pt x="1857" y="561"/>
                  </a:lnTo>
                  <a:lnTo>
                    <a:pt x="1859" y="561"/>
                  </a:lnTo>
                  <a:lnTo>
                    <a:pt x="1863" y="560"/>
                  </a:lnTo>
                  <a:lnTo>
                    <a:pt x="1866" y="560"/>
                  </a:lnTo>
                  <a:lnTo>
                    <a:pt x="1870" y="560"/>
                  </a:lnTo>
                  <a:lnTo>
                    <a:pt x="1874" y="558"/>
                  </a:lnTo>
                  <a:lnTo>
                    <a:pt x="1878" y="557"/>
                  </a:lnTo>
                  <a:lnTo>
                    <a:pt x="1882" y="554"/>
                  </a:lnTo>
                  <a:lnTo>
                    <a:pt x="1885" y="554"/>
                  </a:lnTo>
                  <a:lnTo>
                    <a:pt x="1889" y="554"/>
                  </a:lnTo>
                  <a:lnTo>
                    <a:pt x="1893" y="554"/>
                  </a:lnTo>
                  <a:lnTo>
                    <a:pt x="1897" y="552"/>
                  </a:lnTo>
                  <a:lnTo>
                    <a:pt x="1900" y="552"/>
                  </a:lnTo>
                  <a:lnTo>
                    <a:pt x="1902" y="552"/>
                  </a:lnTo>
                  <a:lnTo>
                    <a:pt x="1906" y="552"/>
                  </a:lnTo>
                  <a:lnTo>
                    <a:pt x="1910" y="550"/>
                  </a:lnTo>
                  <a:lnTo>
                    <a:pt x="1915" y="546"/>
                  </a:lnTo>
                  <a:lnTo>
                    <a:pt x="1919" y="546"/>
                  </a:lnTo>
                  <a:lnTo>
                    <a:pt x="1923" y="542"/>
                  </a:lnTo>
                  <a:lnTo>
                    <a:pt x="1925" y="542"/>
                  </a:lnTo>
                  <a:lnTo>
                    <a:pt x="1929" y="541"/>
                  </a:lnTo>
                  <a:lnTo>
                    <a:pt x="1932" y="541"/>
                  </a:lnTo>
                  <a:lnTo>
                    <a:pt x="1936" y="541"/>
                  </a:lnTo>
                  <a:lnTo>
                    <a:pt x="1940" y="541"/>
                  </a:lnTo>
                  <a:lnTo>
                    <a:pt x="1944" y="538"/>
                  </a:lnTo>
                  <a:lnTo>
                    <a:pt x="1947" y="538"/>
                  </a:lnTo>
                  <a:lnTo>
                    <a:pt x="1951" y="538"/>
                  </a:lnTo>
                  <a:lnTo>
                    <a:pt x="1955" y="538"/>
                  </a:lnTo>
                  <a:lnTo>
                    <a:pt x="1959" y="538"/>
                  </a:lnTo>
                  <a:lnTo>
                    <a:pt x="1962" y="538"/>
                  </a:lnTo>
                  <a:lnTo>
                    <a:pt x="1966" y="537"/>
                  </a:lnTo>
                  <a:lnTo>
                    <a:pt x="1970" y="536"/>
                  </a:lnTo>
                  <a:lnTo>
                    <a:pt x="1972" y="532"/>
                  </a:lnTo>
                  <a:lnTo>
                    <a:pt x="1975" y="531"/>
                  </a:lnTo>
                  <a:lnTo>
                    <a:pt x="1979" y="530"/>
                  </a:lnTo>
                  <a:lnTo>
                    <a:pt x="1983" y="529"/>
                  </a:lnTo>
                  <a:lnTo>
                    <a:pt x="1987" y="528"/>
                  </a:lnTo>
                  <a:lnTo>
                    <a:pt x="1991" y="524"/>
                  </a:lnTo>
                  <a:lnTo>
                    <a:pt x="1994" y="523"/>
                  </a:lnTo>
                  <a:lnTo>
                    <a:pt x="1998" y="523"/>
                  </a:lnTo>
                  <a:lnTo>
                    <a:pt x="2002" y="522"/>
                  </a:lnTo>
                  <a:lnTo>
                    <a:pt x="2006" y="522"/>
                  </a:lnTo>
                  <a:lnTo>
                    <a:pt x="2009" y="522"/>
                  </a:lnTo>
                  <a:lnTo>
                    <a:pt x="2013" y="522"/>
                  </a:lnTo>
                  <a:lnTo>
                    <a:pt x="2015" y="521"/>
                  </a:lnTo>
                  <a:lnTo>
                    <a:pt x="2019" y="519"/>
                  </a:lnTo>
                  <a:lnTo>
                    <a:pt x="2022" y="519"/>
                  </a:lnTo>
                  <a:lnTo>
                    <a:pt x="2026" y="515"/>
                  </a:lnTo>
                  <a:lnTo>
                    <a:pt x="2030" y="515"/>
                  </a:lnTo>
                  <a:lnTo>
                    <a:pt x="2034" y="514"/>
                  </a:lnTo>
                  <a:lnTo>
                    <a:pt x="2037" y="513"/>
                  </a:lnTo>
                  <a:lnTo>
                    <a:pt x="2041" y="513"/>
                  </a:lnTo>
                  <a:lnTo>
                    <a:pt x="2045" y="512"/>
                  </a:lnTo>
                  <a:lnTo>
                    <a:pt x="2049" y="508"/>
                  </a:lnTo>
                  <a:lnTo>
                    <a:pt x="2053" y="508"/>
                  </a:lnTo>
                  <a:lnTo>
                    <a:pt x="2056" y="507"/>
                  </a:lnTo>
                  <a:lnTo>
                    <a:pt x="2060" y="507"/>
                  </a:lnTo>
                  <a:lnTo>
                    <a:pt x="2064" y="501"/>
                  </a:lnTo>
                  <a:lnTo>
                    <a:pt x="2068" y="500"/>
                  </a:lnTo>
                  <a:lnTo>
                    <a:pt x="2071" y="498"/>
                  </a:lnTo>
                  <a:lnTo>
                    <a:pt x="2075" y="498"/>
                  </a:lnTo>
                  <a:lnTo>
                    <a:pt x="2079" y="498"/>
                  </a:lnTo>
                  <a:lnTo>
                    <a:pt x="2083" y="498"/>
                  </a:lnTo>
                  <a:lnTo>
                    <a:pt x="2084" y="494"/>
                  </a:lnTo>
                  <a:lnTo>
                    <a:pt x="2088" y="492"/>
                  </a:lnTo>
                  <a:lnTo>
                    <a:pt x="2092" y="492"/>
                  </a:lnTo>
                  <a:lnTo>
                    <a:pt x="2096" y="490"/>
                  </a:lnTo>
                  <a:lnTo>
                    <a:pt x="2100" y="490"/>
                  </a:lnTo>
                  <a:lnTo>
                    <a:pt x="2103" y="485"/>
                  </a:lnTo>
                  <a:lnTo>
                    <a:pt x="2107" y="485"/>
                  </a:lnTo>
                  <a:lnTo>
                    <a:pt x="2111" y="485"/>
                  </a:lnTo>
                  <a:lnTo>
                    <a:pt x="2115" y="485"/>
                  </a:lnTo>
                  <a:lnTo>
                    <a:pt x="2118" y="485"/>
                  </a:lnTo>
                  <a:lnTo>
                    <a:pt x="2122" y="485"/>
                  </a:lnTo>
                  <a:lnTo>
                    <a:pt x="2126" y="484"/>
                  </a:lnTo>
                  <a:lnTo>
                    <a:pt x="2128" y="484"/>
                  </a:lnTo>
                  <a:lnTo>
                    <a:pt x="2131" y="481"/>
                  </a:lnTo>
                  <a:lnTo>
                    <a:pt x="2135" y="480"/>
                  </a:lnTo>
                  <a:lnTo>
                    <a:pt x="2139" y="479"/>
                  </a:lnTo>
                  <a:lnTo>
                    <a:pt x="2143" y="477"/>
                  </a:lnTo>
                  <a:lnTo>
                    <a:pt x="2146" y="477"/>
                  </a:lnTo>
                  <a:lnTo>
                    <a:pt x="2150" y="477"/>
                  </a:lnTo>
                  <a:lnTo>
                    <a:pt x="2154" y="474"/>
                  </a:lnTo>
                  <a:lnTo>
                    <a:pt x="2158" y="473"/>
                  </a:lnTo>
                  <a:lnTo>
                    <a:pt x="2162" y="473"/>
                  </a:lnTo>
                  <a:lnTo>
                    <a:pt x="2165" y="470"/>
                  </a:lnTo>
                  <a:lnTo>
                    <a:pt x="2169" y="461"/>
                  </a:lnTo>
                  <a:lnTo>
                    <a:pt x="2173" y="461"/>
                  </a:lnTo>
                  <a:lnTo>
                    <a:pt x="2175" y="461"/>
                  </a:lnTo>
                  <a:lnTo>
                    <a:pt x="2178" y="461"/>
                  </a:lnTo>
                  <a:lnTo>
                    <a:pt x="2184" y="461"/>
                  </a:lnTo>
                  <a:lnTo>
                    <a:pt x="2188" y="461"/>
                  </a:lnTo>
                  <a:lnTo>
                    <a:pt x="2192" y="458"/>
                  </a:lnTo>
                  <a:lnTo>
                    <a:pt x="2195" y="457"/>
                  </a:lnTo>
                  <a:lnTo>
                    <a:pt x="2197" y="457"/>
                  </a:lnTo>
                  <a:lnTo>
                    <a:pt x="2201" y="456"/>
                  </a:lnTo>
                  <a:lnTo>
                    <a:pt x="2205" y="456"/>
                  </a:lnTo>
                  <a:lnTo>
                    <a:pt x="2209" y="456"/>
                  </a:lnTo>
                  <a:lnTo>
                    <a:pt x="2212" y="456"/>
                  </a:lnTo>
                  <a:lnTo>
                    <a:pt x="2216" y="456"/>
                  </a:lnTo>
                  <a:lnTo>
                    <a:pt x="2220" y="456"/>
                  </a:lnTo>
                  <a:lnTo>
                    <a:pt x="2224" y="454"/>
                  </a:lnTo>
                  <a:lnTo>
                    <a:pt x="2227" y="451"/>
                  </a:lnTo>
                  <a:lnTo>
                    <a:pt x="2231" y="447"/>
                  </a:lnTo>
                  <a:lnTo>
                    <a:pt x="2235" y="447"/>
                  </a:lnTo>
                  <a:lnTo>
                    <a:pt x="2239" y="445"/>
                  </a:lnTo>
                  <a:lnTo>
                    <a:pt x="2240" y="445"/>
                  </a:lnTo>
                  <a:lnTo>
                    <a:pt x="2244" y="444"/>
                  </a:lnTo>
                  <a:lnTo>
                    <a:pt x="2248" y="444"/>
                  </a:lnTo>
                  <a:lnTo>
                    <a:pt x="2252" y="444"/>
                  </a:lnTo>
                  <a:lnTo>
                    <a:pt x="2255" y="441"/>
                  </a:lnTo>
                  <a:lnTo>
                    <a:pt x="2259" y="438"/>
                  </a:lnTo>
                  <a:lnTo>
                    <a:pt x="2263" y="437"/>
                  </a:lnTo>
                  <a:lnTo>
                    <a:pt x="2267" y="434"/>
                  </a:lnTo>
                  <a:lnTo>
                    <a:pt x="2271" y="432"/>
                  </a:lnTo>
                  <a:lnTo>
                    <a:pt x="2274" y="432"/>
                  </a:lnTo>
                  <a:lnTo>
                    <a:pt x="2278" y="427"/>
                  </a:lnTo>
                  <a:lnTo>
                    <a:pt x="2282" y="426"/>
                  </a:lnTo>
                  <a:lnTo>
                    <a:pt x="2286" y="426"/>
                  </a:lnTo>
                  <a:lnTo>
                    <a:pt x="2287" y="425"/>
                  </a:lnTo>
                  <a:lnTo>
                    <a:pt x="2291" y="425"/>
                  </a:lnTo>
                  <a:lnTo>
                    <a:pt x="2295" y="425"/>
                  </a:lnTo>
                  <a:lnTo>
                    <a:pt x="2299" y="425"/>
                  </a:lnTo>
                  <a:lnTo>
                    <a:pt x="2302" y="425"/>
                  </a:lnTo>
                  <a:lnTo>
                    <a:pt x="2306" y="425"/>
                  </a:lnTo>
                  <a:lnTo>
                    <a:pt x="2310" y="425"/>
                  </a:lnTo>
                  <a:lnTo>
                    <a:pt x="2314" y="422"/>
                  </a:lnTo>
                  <a:lnTo>
                    <a:pt x="2317" y="422"/>
                  </a:lnTo>
                  <a:lnTo>
                    <a:pt x="2321" y="422"/>
                  </a:lnTo>
                  <a:lnTo>
                    <a:pt x="2325" y="422"/>
                  </a:lnTo>
                  <a:lnTo>
                    <a:pt x="2329" y="422"/>
                  </a:lnTo>
                  <a:lnTo>
                    <a:pt x="2333" y="419"/>
                  </a:lnTo>
                  <a:lnTo>
                    <a:pt x="2336" y="418"/>
                  </a:lnTo>
                  <a:lnTo>
                    <a:pt x="2340" y="416"/>
                  </a:lnTo>
                  <a:lnTo>
                    <a:pt x="2344" y="416"/>
                  </a:lnTo>
                  <a:lnTo>
                    <a:pt x="2348" y="414"/>
                  </a:lnTo>
                  <a:lnTo>
                    <a:pt x="2351" y="414"/>
                  </a:lnTo>
                  <a:lnTo>
                    <a:pt x="2353" y="414"/>
                  </a:lnTo>
                  <a:lnTo>
                    <a:pt x="2357" y="414"/>
                  </a:lnTo>
                  <a:lnTo>
                    <a:pt x="2361" y="409"/>
                  </a:lnTo>
                  <a:lnTo>
                    <a:pt x="2364" y="409"/>
                  </a:lnTo>
                  <a:lnTo>
                    <a:pt x="2368" y="409"/>
                  </a:lnTo>
                  <a:lnTo>
                    <a:pt x="2372" y="409"/>
                  </a:lnTo>
                  <a:lnTo>
                    <a:pt x="2376" y="409"/>
                  </a:lnTo>
                  <a:lnTo>
                    <a:pt x="2380" y="409"/>
                  </a:lnTo>
                  <a:lnTo>
                    <a:pt x="2383" y="409"/>
                  </a:lnTo>
                  <a:lnTo>
                    <a:pt x="2387" y="407"/>
                  </a:lnTo>
                  <a:lnTo>
                    <a:pt x="2391" y="404"/>
                  </a:lnTo>
                  <a:lnTo>
                    <a:pt x="2395" y="397"/>
                  </a:lnTo>
                  <a:lnTo>
                    <a:pt x="2398" y="397"/>
                  </a:lnTo>
                  <a:lnTo>
                    <a:pt x="2400" y="397"/>
                  </a:lnTo>
                  <a:lnTo>
                    <a:pt x="2404" y="396"/>
                  </a:lnTo>
                  <a:lnTo>
                    <a:pt x="2408" y="396"/>
                  </a:lnTo>
                  <a:lnTo>
                    <a:pt x="2411" y="396"/>
                  </a:lnTo>
                  <a:lnTo>
                    <a:pt x="2415" y="396"/>
                  </a:lnTo>
                  <a:lnTo>
                    <a:pt x="2419" y="393"/>
                  </a:lnTo>
                  <a:lnTo>
                    <a:pt x="2423" y="393"/>
                  </a:lnTo>
                  <a:lnTo>
                    <a:pt x="2426" y="393"/>
                  </a:lnTo>
                  <a:lnTo>
                    <a:pt x="2430" y="391"/>
                  </a:lnTo>
                  <a:lnTo>
                    <a:pt x="2434" y="390"/>
                  </a:lnTo>
                  <a:lnTo>
                    <a:pt x="2438" y="390"/>
                  </a:lnTo>
                  <a:lnTo>
                    <a:pt x="2442" y="390"/>
                  </a:lnTo>
                  <a:lnTo>
                    <a:pt x="2443" y="390"/>
                  </a:lnTo>
                  <a:lnTo>
                    <a:pt x="2449" y="387"/>
                  </a:lnTo>
                  <a:lnTo>
                    <a:pt x="2453" y="387"/>
                  </a:lnTo>
                  <a:lnTo>
                    <a:pt x="2457" y="387"/>
                  </a:lnTo>
                  <a:lnTo>
                    <a:pt x="2460" y="387"/>
                  </a:lnTo>
                  <a:lnTo>
                    <a:pt x="2464" y="386"/>
                  </a:lnTo>
                  <a:lnTo>
                    <a:pt x="2466" y="386"/>
                  </a:lnTo>
                  <a:lnTo>
                    <a:pt x="2470" y="384"/>
                  </a:lnTo>
                  <a:lnTo>
                    <a:pt x="2473" y="384"/>
                  </a:lnTo>
                  <a:lnTo>
                    <a:pt x="2477" y="380"/>
                  </a:lnTo>
                  <a:lnTo>
                    <a:pt x="2481" y="380"/>
                  </a:lnTo>
                  <a:lnTo>
                    <a:pt x="2485" y="380"/>
                  </a:lnTo>
                  <a:lnTo>
                    <a:pt x="2489" y="380"/>
                  </a:lnTo>
                  <a:lnTo>
                    <a:pt x="2492" y="380"/>
                  </a:lnTo>
                  <a:lnTo>
                    <a:pt x="2496" y="380"/>
                  </a:lnTo>
                  <a:lnTo>
                    <a:pt x="2500" y="380"/>
                  </a:lnTo>
                  <a:lnTo>
                    <a:pt x="2504" y="378"/>
                  </a:lnTo>
                  <a:lnTo>
                    <a:pt x="2507" y="376"/>
                  </a:lnTo>
                  <a:lnTo>
                    <a:pt x="2511" y="375"/>
                  </a:lnTo>
                  <a:lnTo>
                    <a:pt x="2513" y="375"/>
                  </a:lnTo>
                  <a:lnTo>
                    <a:pt x="2517" y="372"/>
                  </a:lnTo>
                  <a:lnTo>
                    <a:pt x="2520" y="372"/>
                  </a:lnTo>
                  <a:lnTo>
                    <a:pt x="2524" y="372"/>
                  </a:lnTo>
                  <a:lnTo>
                    <a:pt x="2528" y="372"/>
                  </a:lnTo>
                  <a:lnTo>
                    <a:pt x="2532" y="369"/>
                  </a:lnTo>
                  <a:lnTo>
                    <a:pt x="2535" y="369"/>
                  </a:lnTo>
                  <a:lnTo>
                    <a:pt x="2539" y="367"/>
                  </a:lnTo>
                  <a:lnTo>
                    <a:pt x="2543" y="367"/>
                  </a:lnTo>
                  <a:lnTo>
                    <a:pt x="2547" y="364"/>
                  </a:lnTo>
                  <a:lnTo>
                    <a:pt x="2551" y="364"/>
                  </a:lnTo>
                  <a:lnTo>
                    <a:pt x="2554" y="361"/>
                  </a:lnTo>
                  <a:lnTo>
                    <a:pt x="2556" y="358"/>
                  </a:lnTo>
                  <a:lnTo>
                    <a:pt x="2560" y="356"/>
                  </a:lnTo>
                  <a:lnTo>
                    <a:pt x="2564" y="353"/>
                  </a:lnTo>
                  <a:lnTo>
                    <a:pt x="2567" y="353"/>
                  </a:lnTo>
                  <a:lnTo>
                    <a:pt x="2571" y="353"/>
                  </a:lnTo>
                  <a:lnTo>
                    <a:pt x="2575" y="350"/>
                  </a:lnTo>
                  <a:lnTo>
                    <a:pt x="2579" y="350"/>
                  </a:lnTo>
                  <a:lnTo>
                    <a:pt x="2582" y="350"/>
                  </a:lnTo>
                  <a:lnTo>
                    <a:pt x="2586" y="347"/>
                  </a:lnTo>
                  <a:lnTo>
                    <a:pt x="2590" y="347"/>
                  </a:lnTo>
                  <a:lnTo>
                    <a:pt x="2594" y="347"/>
                  </a:lnTo>
                  <a:lnTo>
                    <a:pt x="2597" y="345"/>
                  </a:lnTo>
                  <a:lnTo>
                    <a:pt x="2601" y="345"/>
                  </a:lnTo>
                  <a:lnTo>
                    <a:pt x="2605" y="345"/>
                  </a:lnTo>
                  <a:lnTo>
                    <a:pt x="2609" y="345"/>
                  </a:lnTo>
                  <a:lnTo>
                    <a:pt x="2613" y="345"/>
                  </a:lnTo>
                  <a:lnTo>
                    <a:pt x="2616" y="345"/>
                  </a:lnTo>
                  <a:lnTo>
                    <a:pt x="2620" y="345"/>
                  </a:lnTo>
                  <a:lnTo>
                    <a:pt x="2624" y="345"/>
                  </a:lnTo>
                  <a:lnTo>
                    <a:pt x="2626" y="341"/>
                  </a:lnTo>
                  <a:lnTo>
                    <a:pt x="2629" y="341"/>
                  </a:lnTo>
                  <a:lnTo>
                    <a:pt x="2633" y="341"/>
                  </a:lnTo>
                  <a:lnTo>
                    <a:pt x="2637" y="341"/>
                  </a:lnTo>
                  <a:lnTo>
                    <a:pt x="2641" y="339"/>
                  </a:lnTo>
                  <a:lnTo>
                    <a:pt x="2644" y="334"/>
                  </a:lnTo>
                  <a:lnTo>
                    <a:pt x="2648" y="334"/>
                  </a:lnTo>
                  <a:lnTo>
                    <a:pt x="2652" y="331"/>
                  </a:lnTo>
                  <a:lnTo>
                    <a:pt x="2656" y="328"/>
                  </a:lnTo>
                  <a:lnTo>
                    <a:pt x="2660" y="326"/>
                  </a:lnTo>
                  <a:lnTo>
                    <a:pt x="2663" y="326"/>
                  </a:lnTo>
                  <a:lnTo>
                    <a:pt x="2667" y="326"/>
                  </a:lnTo>
                  <a:lnTo>
                    <a:pt x="2669" y="324"/>
                  </a:lnTo>
                  <a:lnTo>
                    <a:pt x="2673" y="321"/>
                  </a:lnTo>
                  <a:lnTo>
                    <a:pt x="2676" y="321"/>
                  </a:lnTo>
                  <a:lnTo>
                    <a:pt x="2680" y="321"/>
                  </a:lnTo>
                  <a:lnTo>
                    <a:pt x="2684" y="321"/>
                  </a:lnTo>
                  <a:lnTo>
                    <a:pt x="2688" y="321"/>
                  </a:lnTo>
                  <a:lnTo>
                    <a:pt x="2691" y="321"/>
                  </a:lnTo>
                  <a:lnTo>
                    <a:pt x="2695" y="319"/>
                  </a:lnTo>
                  <a:lnTo>
                    <a:pt x="2699" y="319"/>
                  </a:lnTo>
                  <a:lnTo>
                    <a:pt x="2703" y="319"/>
                  </a:lnTo>
                  <a:lnTo>
                    <a:pt x="2706" y="316"/>
                  </a:lnTo>
                  <a:lnTo>
                    <a:pt x="2710" y="316"/>
                  </a:lnTo>
                  <a:lnTo>
                    <a:pt x="2714" y="316"/>
                  </a:lnTo>
                  <a:lnTo>
                    <a:pt x="2718" y="312"/>
                  </a:lnTo>
                  <a:lnTo>
                    <a:pt x="2722" y="312"/>
                  </a:lnTo>
                  <a:lnTo>
                    <a:pt x="2725" y="309"/>
                  </a:lnTo>
                  <a:lnTo>
                    <a:pt x="2729" y="309"/>
                  </a:lnTo>
                  <a:lnTo>
                    <a:pt x="2733" y="306"/>
                  </a:lnTo>
                  <a:lnTo>
                    <a:pt x="2737" y="306"/>
                  </a:lnTo>
                  <a:lnTo>
                    <a:pt x="2738" y="306"/>
                  </a:lnTo>
                  <a:lnTo>
                    <a:pt x="2742" y="304"/>
                  </a:lnTo>
                  <a:lnTo>
                    <a:pt x="2746" y="304"/>
                  </a:lnTo>
                  <a:lnTo>
                    <a:pt x="2750" y="302"/>
                  </a:lnTo>
                  <a:lnTo>
                    <a:pt x="2753" y="299"/>
                  </a:lnTo>
                  <a:lnTo>
                    <a:pt x="2757" y="299"/>
                  </a:lnTo>
                  <a:lnTo>
                    <a:pt x="2761" y="299"/>
                  </a:lnTo>
                  <a:lnTo>
                    <a:pt x="2765" y="295"/>
                  </a:lnTo>
                  <a:lnTo>
                    <a:pt x="2769" y="292"/>
                  </a:lnTo>
                  <a:lnTo>
                    <a:pt x="2772" y="292"/>
                  </a:lnTo>
                  <a:lnTo>
                    <a:pt x="2776" y="292"/>
                  </a:lnTo>
                  <a:lnTo>
                    <a:pt x="2780" y="292"/>
                  </a:lnTo>
                  <a:lnTo>
                    <a:pt x="2782" y="292"/>
                  </a:lnTo>
                  <a:lnTo>
                    <a:pt x="2785" y="287"/>
                  </a:lnTo>
                  <a:lnTo>
                    <a:pt x="2789" y="285"/>
                  </a:lnTo>
                  <a:lnTo>
                    <a:pt x="2793" y="282"/>
                  </a:lnTo>
                  <a:lnTo>
                    <a:pt x="2797" y="282"/>
                  </a:lnTo>
                  <a:lnTo>
                    <a:pt x="2800" y="282"/>
                  </a:lnTo>
                  <a:lnTo>
                    <a:pt x="2804" y="280"/>
                  </a:lnTo>
                  <a:lnTo>
                    <a:pt x="2808" y="280"/>
                  </a:lnTo>
                  <a:lnTo>
                    <a:pt x="2812" y="280"/>
                  </a:lnTo>
                  <a:lnTo>
                    <a:pt x="2815" y="277"/>
                  </a:lnTo>
                  <a:lnTo>
                    <a:pt x="2819" y="277"/>
                  </a:lnTo>
                  <a:lnTo>
                    <a:pt x="2823" y="277"/>
                  </a:lnTo>
                  <a:lnTo>
                    <a:pt x="2827" y="277"/>
                  </a:lnTo>
                  <a:lnTo>
                    <a:pt x="2829" y="277"/>
                  </a:lnTo>
                  <a:lnTo>
                    <a:pt x="2832" y="277"/>
                  </a:lnTo>
                  <a:lnTo>
                    <a:pt x="2836" y="276"/>
                  </a:lnTo>
                  <a:lnTo>
                    <a:pt x="2840" y="273"/>
                  </a:lnTo>
                  <a:lnTo>
                    <a:pt x="2844" y="273"/>
                  </a:lnTo>
                  <a:lnTo>
                    <a:pt x="2849" y="273"/>
                  </a:lnTo>
                  <a:lnTo>
                    <a:pt x="2851" y="273"/>
                  </a:lnTo>
                  <a:lnTo>
                    <a:pt x="2855" y="268"/>
                  </a:lnTo>
                  <a:lnTo>
                    <a:pt x="2859" y="268"/>
                  </a:lnTo>
                  <a:lnTo>
                    <a:pt x="2862" y="265"/>
                  </a:lnTo>
                  <a:lnTo>
                    <a:pt x="2866" y="262"/>
                  </a:lnTo>
                  <a:lnTo>
                    <a:pt x="2870" y="262"/>
                  </a:lnTo>
                  <a:lnTo>
                    <a:pt x="2874" y="262"/>
                  </a:lnTo>
                  <a:lnTo>
                    <a:pt x="2877" y="262"/>
                  </a:lnTo>
                  <a:lnTo>
                    <a:pt x="2881" y="261"/>
                  </a:lnTo>
                  <a:lnTo>
                    <a:pt x="2885" y="261"/>
                  </a:lnTo>
                  <a:lnTo>
                    <a:pt x="2889" y="258"/>
                  </a:lnTo>
                  <a:lnTo>
                    <a:pt x="2893" y="258"/>
                  </a:lnTo>
                  <a:lnTo>
                    <a:pt x="2894" y="258"/>
                  </a:lnTo>
                  <a:lnTo>
                    <a:pt x="2898" y="258"/>
                  </a:lnTo>
                  <a:lnTo>
                    <a:pt x="2902" y="255"/>
                  </a:lnTo>
                  <a:lnTo>
                    <a:pt x="2906" y="251"/>
                  </a:lnTo>
                  <a:lnTo>
                    <a:pt x="2909" y="251"/>
                  </a:lnTo>
                  <a:lnTo>
                    <a:pt x="2913" y="251"/>
                  </a:lnTo>
                  <a:lnTo>
                    <a:pt x="2917" y="251"/>
                  </a:lnTo>
                  <a:lnTo>
                    <a:pt x="2921" y="251"/>
                  </a:lnTo>
                  <a:lnTo>
                    <a:pt x="2924" y="251"/>
                  </a:lnTo>
                  <a:lnTo>
                    <a:pt x="2928" y="251"/>
                  </a:lnTo>
                  <a:lnTo>
                    <a:pt x="2932" y="251"/>
                  </a:lnTo>
                  <a:lnTo>
                    <a:pt x="2936" y="251"/>
                  </a:lnTo>
                  <a:lnTo>
                    <a:pt x="2940" y="251"/>
                  </a:lnTo>
                  <a:lnTo>
                    <a:pt x="2941" y="247"/>
                  </a:lnTo>
                  <a:lnTo>
                    <a:pt x="2945" y="245"/>
                  </a:lnTo>
                  <a:lnTo>
                    <a:pt x="2949" y="242"/>
                  </a:lnTo>
                  <a:lnTo>
                    <a:pt x="2953" y="242"/>
                  </a:lnTo>
                  <a:lnTo>
                    <a:pt x="2956" y="242"/>
                  </a:lnTo>
                  <a:lnTo>
                    <a:pt x="2960" y="240"/>
                  </a:lnTo>
                  <a:lnTo>
                    <a:pt x="2964" y="240"/>
                  </a:lnTo>
                  <a:lnTo>
                    <a:pt x="2968" y="240"/>
                  </a:lnTo>
                  <a:lnTo>
                    <a:pt x="2971" y="240"/>
                  </a:lnTo>
                  <a:lnTo>
                    <a:pt x="2975" y="240"/>
                  </a:lnTo>
                  <a:lnTo>
                    <a:pt x="2979" y="237"/>
                  </a:lnTo>
                  <a:lnTo>
                    <a:pt x="2983" y="237"/>
                  </a:lnTo>
                  <a:lnTo>
                    <a:pt x="2986" y="234"/>
                  </a:lnTo>
                  <a:lnTo>
                    <a:pt x="2990" y="231"/>
                  </a:lnTo>
                  <a:lnTo>
                    <a:pt x="2994" y="229"/>
                  </a:lnTo>
                  <a:lnTo>
                    <a:pt x="2998" y="229"/>
                  </a:lnTo>
                  <a:lnTo>
                    <a:pt x="3002" y="229"/>
                  </a:lnTo>
                  <a:lnTo>
                    <a:pt x="3005" y="229"/>
                  </a:lnTo>
                  <a:lnTo>
                    <a:pt x="3007" y="229"/>
                  </a:lnTo>
                  <a:lnTo>
                    <a:pt x="3011" y="229"/>
                  </a:lnTo>
                  <a:lnTo>
                    <a:pt x="3015" y="225"/>
                  </a:lnTo>
                  <a:lnTo>
                    <a:pt x="3018" y="225"/>
                  </a:lnTo>
                  <a:lnTo>
                    <a:pt x="3022" y="225"/>
                  </a:lnTo>
                  <a:lnTo>
                    <a:pt x="3026" y="223"/>
                  </a:lnTo>
                  <a:lnTo>
                    <a:pt x="3030" y="220"/>
                  </a:lnTo>
                  <a:lnTo>
                    <a:pt x="3033" y="220"/>
                  </a:lnTo>
                  <a:lnTo>
                    <a:pt x="3037" y="220"/>
                  </a:lnTo>
                  <a:lnTo>
                    <a:pt x="3041" y="220"/>
                  </a:lnTo>
                  <a:lnTo>
                    <a:pt x="3045" y="220"/>
                  </a:lnTo>
                  <a:lnTo>
                    <a:pt x="3049" y="220"/>
                  </a:lnTo>
                  <a:lnTo>
                    <a:pt x="3052" y="220"/>
                  </a:lnTo>
                  <a:lnTo>
                    <a:pt x="3054" y="220"/>
                  </a:lnTo>
                  <a:lnTo>
                    <a:pt x="3058" y="220"/>
                  </a:lnTo>
                  <a:lnTo>
                    <a:pt x="3062" y="217"/>
                  </a:lnTo>
                  <a:lnTo>
                    <a:pt x="3065" y="217"/>
                  </a:lnTo>
                  <a:lnTo>
                    <a:pt x="3069" y="217"/>
                  </a:lnTo>
                  <a:lnTo>
                    <a:pt x="3073" y="217"/>
                  </a:lnTo>
                  <a:lnTo>
                    <a:pt x="3077" y="211"/>
                  </a:lnTo>
                  <a:lnTo>
                    <a:pt x="3080" y="211"/>
                  </a:lnTo>
                  <a:lnTo>
                    <a:pt x="3084" y="211"/>
                  </a:lnTo>
                  <a:lnTo>
                    <a:pt x="3088" y="208"/>
                  </a:lnTo>
                  <a:lnTo>
                    <a:pt x="3092" y="208"/>
                  </a:lnTo>
                  <a:lnTo>
                    <a:pt x="3095" y="205"/>
                  </a:lnTo>
                  <a:lnTo>
                    <a:pt x="3097" y="202"/>
                  </a:lnTo>
                  <a:lnTo>
                    <a:pt x="3101" y="198"/>
                  </a:lnTo>
                  <a:lnTo>
                    <a:pt x="3105" y="198"/>
                  </a:lnTo>
                  <a:lnTo>
                    <a:pt x="3109" y="191"/>
                  </a:lnTo>
                  <a:lnTo>
                    <a:pt x="3114" y="191"/>
                  </a:lnTo>
                  <a:lnTo>
                    <a:pt x="3118" y="186"/>
                  </a:lnTo>
                  <a:lnTo>
                    <a:pt x="3120" y="186"/>
                  </a:lnTo>
                  <a:lnTo>
                    <a:pt x="3124" y="186"/>
                  </a:lnTo>
                  <a:lnTo>
                    <a:pt x="3127" y="186"/>
                  </a:lnTo>
                  <a:lnTo>
                    <a:pt x="3131" y="186"/>
                  </a:lnTo>
                  <a:lnTo>
                    <a:pt x="3135" y="182"/>
                  </a:lnTo>
                  <a:lnTo>
                    <a:pt x="3139" y="180"/>
                  </a:lnTo>
                  <a:lnTo>
                    <a:pt x="3142" y="180"/>
                  </a:lnTo>
                  <a:lnTo>
                    <a:pt x="3146" y="180"/>
                  </a:lnTo>
                  <a:lnTo>
                    <a:pt x="3150" y="180"/>
                  </a:lnTo>
                  <a:lnTo>
                    <a:pt x="3154" y="180"/>
                  </a:lnTo>
                  <a:lnTo>
                    <a:pt x="3157" y="180"/>
                  </a:lnTo>
                  <a:lnTo>
                    <a:pt x="3161" y="180"/>
                  </a:lnTo>
                  <a:lnTo>
                    <a:pt x="3165" y="176"/>
                  </a:lnTo>
                  <a:lnTo>
                    <a:pt x="3167" y="176"/>
                  </a:lnTo>
                  <a:lnTo>
                    <a:pt x="3171" y="176"/>
                  </a:lnTo>
                  <a:lnTo>
                    <a:pt x="3174" y="176"/>
                  </a:lnTo>
                  <a:lnTo>
                    <a:pt x="3178" y="176"/>
                  </a:lnTo>
                  <a:lnTo>
                    <a:pt x="3182" y="176"/>
                  </a:lnTo>
                  <a:lnTo>
                    <a:pt x="3186" y="172"/>
                  </a:lnTo>
                  <a:lnTo>
                    <a:pt x="3189" y="172"/>
                  </a:lnTo>
                  <a:lnTo>
                    <a:pt x="3193" y="172"/>
                  </a:lnTo>
                  <a:lnTo>
                    <a:pt x="3197" y="172"/>
                  </a:lnTo>
                  <a:lnTo>
                    <a:pt x="3201" y="172"/>
                  </a:lnTo>
                  <a:lnTo>
                    <a:pt x="3204" y="166"/>
                  </a:lnTo>
                  <a:lnTo>
                    <a:pt x="3208" y="166"/>
                  </a:lnTo>
                  <a:lnTo>
                    <a:pt x="3210" y="166"/>
                  </a:lnTo>
                  <a:lnTo>
                    <a:pt x="3214" y="166"/>
                  </a:lnTo>
                  <a:lnTo>
                    <a:pt x="3218" y="161"/>
                  </a:lnTo>
                  <a:lnTo>
                    <a:pt x="3221" y="161"/>
                  </a:lnTo>
                  <a:lnTo>
                    <a:pt x="3225" y="161"/>
                  </a:lnTo>
                  <a:lnTo>
                    <a:pt x="3229" y="161"/>
                  </a:lnTo>
                  <a:lnTo>
                    <a:pt x="3233" y="161"/>
                  </a:lnTo>
                  <a:lnTo>
                    <a:pt x="3236" y="161"/>
                  </a:lnTo>
                  <a:lnTo>
                    <a:pt x="3240" y="159"/>
                  </a:lnTo>
                  <a:lnTo>
                    <a:pt x="3244" y="159"/>
                  </a:lnTo>
                  <a:lnTo>
                    <a:pt x="3248" y="159"/>
                  </a:lnTo>
                  <a:lnTo>
                    <a:pt x="3251" y="154"/>
                  </a:lnTo>
                  <a:lnTo>
                    <a:pt x="3255" y="154"/>
                  </a:lnTo>
                  <a:lnTo>
                    <a:pt x="3259" y="152"/>
                  </a:lnTo>
                  <a:lnTo>
                    <a:pt x="3263" y="152"/>
                  </a:lnTo>
                  <a:lnTo>
                    <a:pt x="3266" y="152"/>
                  </a:lnTo>
                  <a:lnTo>
                    <a:pt x="3270" y="147"/>
                  </a:lnTo>
                  <a:lnTo>
                    <a:pt x="3274" y="147"/>
                  </a:lnTo>
                  <a:lnTo>
                    <a:pt x="3278" y="147"/>
                  </a:lnTo>
                  <a:lnTo>
                    <a:pt x="3280" y="147"/>
                  </a:lnTo>
                  <a:lnTo>
                    <a:pt x="3283" y="144"/>
                  </a:lnTo>
                  <a:lnTo>
                    <a:pt x="3287" y="139"/>
                  </a:lnTo>
                  <a:lnTo>
                    <a:pt x="3291" y="139"/>
                  </a:lnTo>
                  <a:lnTo>
                    <a:pt x="3295" y="137"/>
                  </a:lnTo>
                  <a:lnTo>
                    <a:pt x="3298" y="137"/>
                  </a:lnTo>
                  <a:lnTo>
                    <a:pt x="3302" y="137"/>
                  </a:lnTo>
                  <a:lnTo>
                    <a:pt x="3306" y="132"/>
                  </a:lnTo>
                  <a:lnTo>
                    <a:pt x="3310" y="132"/>
                  </a:lnTo>
                  <a:lnTo>
                    <a:pt x="3313" y="132"/>
                  </a:lnTo>
                  <a:lnTo>
                    <a:pt x="3317" y="132"/>
                  </a:lnTo>
                  <a:lnTo>
                    <a:pt x="3321" y="132"/>
                  </a:lnTo>
                  <a:lnTo>
                    <a:pt x="3323" y="132"/>
                  </a:lnTo>
                  <a:lnTo>
                    <a:pt x="3327" y="129"/>
                  </a:lnTo>
                  <a:lnTo>
                    <a:pt x="3330" y="129"/>
                  </a:lnTo>
                  <a:lnTo>
                    <a:pt x="3334" y="129"/>
                  </a:lnTo>
                  <a:lnTo>
                    <a:pt x="3338" y="129"/>
                  </a:lnTo>
                  <a:lnTo>
                    <a:pt x="3342" y="129"/>
                  </a:lnTo>
                  <a:lnTo>
                    <a:pt x="3345" y="124"/>
                  </a:lnTo>
                  <a:lnTo>
                    <a:pt x="3349" y="124"/>
                  </a:lnTo>
                  <a:lnTo>
                    <a:pt x="3353" y="124"/>
                  </a:lnTo>
                  <a:lnTo>
                    <a:pt x="3357" y="124"/>
                  </a:lnTo>
                  <a:lnTo>
                    <a:pt x="3360" y="124"/>
                  </a:lnTo>
                  <a:lnTo>
                    <a:pt x="3364" y="124"/>
                  </a:lnTo>
                  <a:lnTo>
                    <a:pt x="3368" y="124"/>
                  </a:lnTo>
                  <a:lnTo>
                    <a:pt x="3370" y="121"/>
                  </a:lnTo>
                  <a:lnTo>
                    <a:pt x="3374" y="121"/>
                  </a:lnTo>
                  <a:lnTo>
                    <a:pt x="3379" y="121"/>
                  </a:lnTo>
                  <a:lnTo>
                    <a:pt x="3383" y="121"/>
                  </a:lnTo>
                  <a:lnTo>
                    <a:pt x="3387" y="121"/>
                  </a:lnTo>
                  <a:lnTo>
                    <a:pt x="3391" y="121"/>
                  </a:lnTo>
                  <a:lnTo>
                    <a:pt x="3392" y="121"/>
                  </a:lnTo>
                  <a:lnTo>
                    <a:pt x="3396" y="121"/>
                  </a:lnTo>
                  <a:lnTo>
                    <a:pt x="3400" y="121"/>
                  </a:lnTo>
                  <a:lnTo>
                    <a:pt x="3404" y="115"/>
                  </a:lnTo>
                  <a:lnTo>
                    <a:pt x="3407" y="115"/>
                  </a:lnTo>
                  <a:lnTo>
                    <a:pt x="3411" y="110"/>
                  </a:lnTo>
                  <a:lnTo>
                    <a:pt x="3415" y="106"/>
                  </a:lnTo>
                  <a:lnTo>
                    <a:pt x="3419" y="100"/>
                  </a:lnTo>
                  <a:lnTo>
                    <a:pt x="3422" y="100"/>
                  </a:lnTo>
                  <a:lnTo>
                    <a:pt x="3426" y="100"/>
                  </a:lnTo>
                  <a:lnTo>
                    <a:pt x="3430" y="100"/>
                  </a:lnTo>
                  <a:lnTo>
                    <a:pt x="3434" y="100"/>
                  </a:lnTo>
                  <a:lnTo>
                    <a:pt x="3436" y="100"/>
                  </a:lnTo>
                  <a:lnTo>
                    <a:pt x="3439" y="100"/>
                  </a:lnTo>
                  <a:lnTo>
                    <a:pt x="3443" y="96"/>
                  </a:lnTo>
                  <a:lnTo>
                    <a:pt x="3447" y="96"/>
                  </a:lnTo>
                  <a:lnTo>
                    <a:pt x="3451" y="96"/>
                  </a:lnTo>
                  <a:lnTo>
                    <a:pt x="3454" y="96"/>
                  </a:lnTo>
                  <a:lnTo>
                    <a:pt x="3458" y="91"/>
                  </a:lnTo>
                  <a:lnTo>
                    <a:pt x="3462" y="91"/>
                  </a:lnTo>
                  <a:lnTo>
                    <a:pt x="3466" y="91"/>
                  </a:lnTo>
                  <a:lnTo>
                    <a:pt x="3469" y="91"/>
                  </a:lnTo>
                  <a:lnTo>
                    <a:pt x="3473" y="91"/>
                  </a:lnTo>
                  <a:lnTo>
                    <a:pt x="3477" y="91"/>
                  </a:lnTo>
                  <a:lnTo>
                    <a:pt x="3481" y="91"/>
                  </a:lnTo>
                  <a:lnTo>
                    <a:pt x="3483" y="91"/>
                  </a:lnTo>
                  <a:lnTo>
                    <a:pt x="3486" y="91"/>
                  </a:lnTo>
                  <a:lnTo>
                    <a:pt x="3490" y="91"/>
                  </a:lnTo>
                  <a:lnTo>
                    <a:pt x="3494" y="91"/>
                  </a:lnTo>
                  <a:lnTo>
                    <a:pt x="3498" y="91"/>
                  </a:lnTo>
                  <a:lnTo>
                    <a:pt x="3501" y="91"/>
                  </a:lnTo>
                  <a:lnTo>
                    <a:pt x="3505" y="91"/>
                  </a:lnTo>
                  <a:lnTo>
                    <a:pt x="3509" y="91"/>
                  </a:lnTo>
                  <a:lnTo>
                    <a:pt x="3513" y="91"/>
                  </a:lnTo>
                  <a:lnTo>
                    <a:pt x="3516" y="91"/>
                  </a:lnTo>
                  <a:lnTo>
                    <a:pt x="3520" y="91"/>
                  </a:lnTo>
                  <a:lnTo>
                    <a:pt x="3524" y="91"/>
                  </a:lnTo>
                  <a:lnTo>
                    <a:pt x="3528" y="91"/>
                  </a:lnTo>
                  <a:lnTo>
                    <a:pt x="3531" y="91"/>
                  </a:lnTo>
                  <a:lnTo>
                    <a:pt x="3535" y="91"/>
                  </a:lnTo>
                  <a:lnTo>
                    <a:pt x="3539" y="91"/>
                  </a:lnTo>
                  <a:lnTo>
                    <a:pt x="3543" y="91"/>
                  </a:lnTo>
                  <a:lnTo>
                    <a:pt x="3546" y="91"/>
                  </a:lnTo>
                  <a:lnTo>
                    <a:pt x="3548" y="91"/>
                  </a:lnTo>
                  <a:lnTo>
                    <a:pt x="3552" y="91"/>
                  </a:lnTo>
                  <a:lnTo>
                    <a:pt x="3556" y="91"/>
                  </a:lnTo>
                  <a:lnTo>
                    <a:pt x="3560" y="84"/>
                  </a:lnTo>
                  <a:lnTo>
                    <a:pt x="3563" y="84"/>
                  </a:lnTo>
                  <a:lnTo>
                    <a:pt x="3567" y="84"/>
                  </a:lnTo>
                  <a:lnTo>
                    <a:pt x="3571" y="84"/>
                  </a:lnTo>
                  <a:lnTo>
                    <a:pt x="3575" y="84"/>
                  </a:lnTo>
                  <a:lnTo>
                    <a:pt x="3578" y="84"/>
                  </a:lnTo>
                  <a:lnTo>
                    <a:pt x="3582" y="84"/>
                  </a:lnTo>
                  <a:lnTo>
                    <a:pt x="3586" y="79"/>
                  </a:lnTo>
                  <a:lnTo>
                    <a:pt x="3590" y="79"/>
                  </a:lnTo>
                  <a:lnTo>
                    <a:pt x="3593" y="79"/>
                  </a:lnTo>
                  <a:lnTo>
                    <a:pt x="3595" y="79"/>
                  </a:lnTo>
                  <a:lnTo>
                    <a:pt x="3599" y="79"/>
                  </a:lnTo>
                  <a:lnTo>
                    <a:pt x="3603" y="79"/>
                  </a:lnTo>
                  <a:lnTo>
                    <a:pt x="3607" y="79"/>
                  </a:lnTo>
                  <a:lnTo>
                    <a:pt x="3610" y="79"/>
                  </a:lnTo>
                  <a:lnTo>
                    <a:pt x="3614" y="79"/>
                  </a:lnTo>
                  <a:lnTo>
                    <a:pt x="3618" y="79"/>
                  </a:lnTo>
                  <a:lnTo>
                    <a:pt x="3622" y="79"/>
                  </a:lnTo>
                  <a:lnTo>
                    <a:pt x="3625" y="79"/>
                  </a:lnTo>
                  <a:lnTo>
                    <a:pt x="3629" y="79"/>
                  </a:lnTo>
                  <a:lnTo>
                    <a:pt x="3633" y="79"/>
                  </a:lnTo>
                  <a:lnTo>
                    <a:pt x="3637" y="79"/>
                  </a:lnTo>
                  <a:lnTo>
                    <a:pt x="3639" y="79"/>
                  </a:lnTo>
                  <a:lnTo>
                    <a:pt x="3644" y="79"/>
                  </a:lnTo>
                  <a:lnTo>
                    <a:pt x="3648" y="79"/>
                  </a:lnTo>
                  <a:lnTo>
                    <a:pt x="3652" y="79"/>
                  </a:lnTo>
                  <a:lnTo>
                    <a:pt x="3655" y="79"/>
                  </a:lnTo>
                  <a:lnTo>
                    <a:pt x="3659" y="79"/>
                  </a:lnTo>
                  <a:lnTo>
                    <a:pt x="3661" y="79"/>
                  </a:lnTo>
                  <a:lnTo>
                    <a:pt x="3665" y="71"/>
                  </a:lnTo>
                  <a:lnTo>
                    <a:pt x="3669" y="71"/>
                  </a:lnTo>
                  <a:lnTo>
                    <a:pt x="3672" y="71"/>
                  </a:lnTo>
                  <a:lnTo>
                    <a:pt x="3676" y="71"/>
                  </a:lnTo>
                  <a:lnTo>
                    <a:pt x="3680" y="71"/>
                  </a:lnTo>
                  <a:lnTo>
                    <a:pt x="3684" y="71"/>
                  </a:lnTo>
                  <a:lnTo>
                    <a:pt x="3687" y="71"/>
                  </a:lnTo>
                  <a:lnTo>
                    <a:pt x="3691" y="71"/>
                  </a:lnTo>
                  <a:lnTo>
                    <a:pt x="3695" y="71"/>
                  </a:lnTo>
                  <a:lnTo>
                    <a:pt x="3699" y="71"/>
                  </a:lnTo>
                  <a:lnTo>
                    <a:pt x="3702" y="71"/>
                  </a:lnTo>
                  <a:lnTo>
                    <a:pt x="3706" y="71"/>
                  </a:lnTo>
                  <a:lnTo>
                    <a:pt x="3708" y="71"/>
                  </a:lnTo>
                  <a:lnTo>
                    <a:pt x="3712" y="71"/>
                  </a:lnTo>
                  <a:lnTo>
                    <a:pt x="3716" y="71"/>
                  </a:lnTo>
                  <a:lnTo>
                    <a:pt x="3719" y="71"/>
                  </a:lnTo>
                  <a:lnTo>
                    <a:pt x="3723" y="71"/>
                  </a:lnTo>
                  <a:lnTo>
                    <a:pt x="3727" y="71"/>
                  </a:lnTo>
                  <a:lnTo>
                    <a:pt x="3731" y="71"/>
                  </a:lnTo>
                  <a:lnTo>
                    <a:pt x="3734" y="71"/>
                  </a:lnTo>
                  <a:lnTo>
                    <a:pt x="3738" y="71"/>
                  </a:lnTo>
                  <a:lnTo>
                    <a:pt x="3742" y="71"/>
                  </a:lnTo>
                  <a:lnTo>
                    <a:pt x="3746" y="71"/>
                  </a:lnTo>
                  <a:lnTo>
                    <a:pt x="3749" y="71"/>
                  </a:lnTo>
                  <a:lnTo>
                    <a:pt x="3751" y="71"/>
                  </a:lnTo>
                  <a:lnTo>
                    <a:pt x="3755" y="71"/>
                  </a:lnTo>
                  <a:lnTo>
                    <a:pt x="3759" y="71"/>
                  </a:lnTo>
                  <a:lnTo>
                    <a:pt x="3763" y="71"/>
                  </a:lnTo>
                  <a:lnTo>
                    <a:pt x="3766" y="71"/>
                  </a:lnTo>
                  <a:lnTo>
                    <a:pt x="3770" y="71"/>
                  </a:lnTo>
                  <a:lnTo>
                    <a:pt x="3774" y="71"/>
                  </a:lnTo>
                  <a:lnTo>
                    <a:pt x="3778" y="71"/>
                  </a:lnTo>
                  <a:lnTo>
                    <a:pt x="3781" y="71"/>
                  </a:lnTo>
                  <a:lnTo>
                    <a:pt x="3785" y="71"/>
                  </a:lnTo>
                  <a:lnTo>
                    <a:pt x="3789" y="71"/>
                  </a:lnTo>
                  <a:lnTo>
                    <a:pt x="3793" y="71"/>
                  </a:lnTo>
                  <a:lnTo>
                    <a:pt x="3796" y="71"/>
                  </a:lnTo>
                  <a:lnTo>
                    <a:pt x="3800" y="71"/>
                  </a:lnTo>
                  <a:lnTo>
                    <a:pt x="3804" y="71"/>
                  </a:lnTo>
                  <a:lnTo>
                    <a:pt x="3808" y="71"/>
                  </a:lnTo>
                  <a:lnTo>
                    <a:pt x="3811" y="71"/>
                  </a:lnTo>
                  <a:lnTo>
                    <a:pt x="3815" y="71"/>
                  </a:lnTo>
                  <a:lnTo>
                    <a:pt x="3819" y="60"/>
                  </a:lnTo>
                  <a:lnTo>
                    <a:pt x="3821" y="60"/>
                  </a:lnTo>
                  <a:lnTo>
                    <a:pt x="3825" y="60"/>
                  </a:lnTo>
                  <a:lnTo>
                    <a:pt x="3828" y="60"/>
                  </a:lnTo>
                  <a:lnTo>
                    <a:pt x="3832" y="51"/>
                  </a:lnTo>
                  <a:lnTo>
                    <a:pt x="3836" y="51"/>
                  </a:lnTo>
                  <a:lnTo>
                    <a:pt x="3840" y="51"/>
                  </a:lnTo>
                  <a:lnTo>
                    <a:pt x="3843" y="51"/>
                  </a:lnTo>
                  <a:lnTo>
                    <a:pt x="3847" y="51"/>
                  </a:lnTo>
                  <a:lnTo>
                    <a:pt x="3851" y="40"/>
                  </a:lnTo>
                  <a:lnTo>
                    <a:pt x="3855" y="40"/>
                  </a:lnTo>
                  <a:lnTo>
                    <a:pt x="3858" y="40"/>
                  </a:lnTo>
                  <a:lnTo>
                    <a:pt x="3862" y="40"/>
                  </a:lnTo>
                  <a:lnTo>
                    <a:pt x="3864" y="40"/>
                  </a:lnTo>
                  <a:lnTo>
                    <a:pt x="3868" y="40"/>
                  </a:lnTo>
                  <a:lnTo>
                    <a:pt x="3872" y="40"/>
                  </a:lnTo>
                  <a:lnTo>
                    <a:pt x="3875" y="40"/>
                  </a:lnTo>
                  <a:lnTo>
                    <a:pt x="3879" y="40"/>
                  </a:lnTo>
                  <a:lnTo>
                    <a:pt x="3883" y="40"/>
                  </a:lnTo>
                  <a:lnTo>
                    <a:pt x="3887" y="27"/>
                  </a:lnTo>
                  <a:lnTo>
                    <a:pt x="3890" y="27"/>
                  </a:lnTo>
                  <a:lnTo>
                    <a:pt x="3894" y="27"/>
                  </a:lnTo>
                  <a:lnTo>
                    <a:pt x="3898" y="27"/>
                  </a:lnTo>
                  <a:lnTo>
                    <a:pt x="3902" y="27"/>
                  </a:lnTo>
                  <a:lnTo>
                    <a:pt x="3905" y="27"/>
                  </a:lnTo>
                  <a:lnTo>
                    <a:pt x="3909" y="14"/>
                  </a:lnTo>
                  <a:lnTo>
                    <a:pt x="3913" y="14"/>
                  </a:lnTo>
                  <a:lnTo>
                    <a:pt x="3917" y="14"/>
                  </a:lnTo>
                  <a:lnTo>
                    <a:pt x="3920" y="14"/>
                  </a:lnTo>
                  <a:lnTo>
                    <a:pt x="3924" y="14"/>
                  </a:lnTo>
                  <a:lnTo>
                    <a:pt x="3928" y="14"/>
                  </a:lnTo>
                  <a:lnTo>
                    <a:pt x="3932" y="14"/>
                  </a:lnTo>
                  <a:lnTo>
                    <a:pt x="3934" y="14"/>
                  </a:lnTo>
                  <a:lnTo>
                    <a:pt x="3937" y="14"/>
                  </a:lnTo>
                  <a:lnTo>
                    <a:pt x="3941" y="14"/>
                  </a:lnTo>
                  <a:lnTo>
                    <a:pt x="3945" y="0"/>
                  </a:lnTo>
                  <a:lnTo>
                    <a:pt x="3949" y="0"/>
                  </a:lnTo>
                  <a:lnTo>
                    <a:pt x="3952" y="0"/>
                  </a:lnTo>
                  <a:lnTo>
                    <a:pt x="3956" y="0"/>
                  </a:lnTo>
                  <a:lnTo>
                    <a:pt x="3960" y="0"/>
                  </a:lnTo>
                  <a:lnTo>
                    <a:pt x="3964" y="0"/>
                  </a:lnTo>
                  <a:lnTo>
                    <a:pt x="3967" y="0"/>
                  </a:lnTo>
                  <a:lnTo>
                    <a:pt x="3971" y="0"/>
                  </a:lnTo>
                  <a:lnTo>
                    <a:pt x="3975" y="0"/>
                  </a:lnTo>
                  <a:lnTo>
                    <a:pt x="3977" y="0"/>
                  </a:lnTo>
                  <a:lnTo>
                    <a:pt x="3981" y="0"/>
                  </a:lnTo>
                </a:path>
              </a:pathLst>
            </a:custGeom>
            <a:noFill/>
            <a:ln w="28575" cap="rnd">
              <a:solidFill>
                <a:srgbClr val="FF672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grpSp>
      <p:sp>
        <p:nvSpPr>
          <p:cNvPr id="14" name="Rectangle 13">
            <a:extLst>
              <a:ext uri="{FF2B5EF4-FFF2-40B4-BE49-F238E27FC236}">
                <a16:creationId xmlns:a16="http://schemas.microsoft.com/office/drawing/2014/main" id="{6944D4BC-8D6B-F6AD-5951-530307505E07}"/>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3" action="ppaction://hlinksldjump"/>
            <a:extLst>
              <a:ext uri="{FF2B5EF4-FFF2-40B4-BE49-F238E27FC236}">
                <a16:creationId xmlns:a16="http://schemas.microsoft.com/office/drawing/2014/main" id="{D38CBC0E-DBE5-D620-0F2A-E3FD666F1DF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626256930"/>
      </p:ext>
    </p:extLst>
  </p:cSld>
  <p:clrMapOvr>
    <a:masterClrMapping/>
  </p:clrMapOvr>
  <p:transition>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015663"/>
          </a:xfrm>
        </p:spPr>
        <p:txBody>
          <a:bodyPr/>
          <a:lstStyle/>
          <a:p>
            <a:r>
              <a:rPr lang="en-US" dirty="0"/>
              <a:t>In Patients With at Least One High-Risk Feature, Evolocumab Reduced the Risk of 3-Point MACE By 22%</a:t>
            </a:r>
          </a:p>
        </p:txBody>
      </p:sp>
      <p:grpSp>
        <p:nvGrpSpPr>
          <p:cNvPr id="326" name="Group 325"/>
          <p:cNvGrpSpPr/>
          <p:nvPr/>
        </p:nvGrpSpPr>
        <p:grpSpPr>
          <a:xfrm>
            <a:off x="782851" y="1887639"/>
            <a:ext cx="10148913" cy="4196347"/>
            <a:chOff x="1092417" y="1684556"/>
            <a:chExt cx="9741812" cy="3269259"/>
          </a:xfrm>
        </p:grpSpPr>
        <p:grpSp>
          <p:nvGrpSpPr>
            <p:cNvPr id="327" name="Group 326">
              <a:extLst>
                <a:ext uri="{FF2B5EF4-FFF2-40B4-BE49-F238E27FC236}">
                  <a16:creationId xmlns:a16="http://schemas.microsoft.com/office/drawing/2014/main" id="{1A8C2553-EA87-4E48-8D42-90C60C797815}"/>
                </a:ext>
              </a:extLst>
            </p:cNvPr>
            <p:cNvGrpSpPr/>
            <p:nvPr/>
          </p:nvGrpSpPr>
          <p:grpSpPr>
            <a:xfrm>
              <a:off x="1092417" y="1684556"/>
              <a:ext cx="9741812" cy="3269259"/>
              <a:chOff x="741821" y="1429609"/>
              <a:chExt cx="7306359" cy="3269259"/>
            </a:xfrm>
          </p:grpSpPr>
          <p:sp>
            <p:nvSpPr>
              <p:cNvPr id="336" name="Rectangle 36">
                <a:extLst>
                  <a:ext uri="{FF2B5EF4-FFF2-40B4-BE49-F238E27FC236}">
                    <a16:creationId xmlns:a16="http://schemas.microsoft.com/office/drawing/2014/main" id="{3751DB34-9BBA-4A57-9A43-A9C8058FF1C3}"/>
                  </a:ext>
                </a:extLst>
              </p:cNvPr>
              <p:cNvSpPr>
                <a:spLocks noChangeArrowheads="1"/>
              </p:cNvSpPr>
              <p:nvPr/>
            </p:nvSpPr>
            <p:spPr bwMode="auto">
              <a:xfrm>
                <a:off x="1177992" y="4108207"/>
                <a:ext cx="71550" cy="167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0</a:t>
                </a:r>
              </a:p>
            </p:txBody>
          </p:sp>
          <p:sp>
            <p:nvSpPr>
              <p:cNvPr id="337" name="Rectangle 38">
                <a:extLst>
                  <a:ext uri="{FF2B5EF4-FFF2-40B4-BE49-F238E27FC236}">
                    <a16:creationId xmlns:a16="http://schemas.microsoft.com/office/drawing/2014/main" id="{2503376F-4279-4FF8-8628-1AF908377017}"/>
                  </a:ext>
                </a:extLst>
              </p:cNvPr>
              <p:cNvSpPr>
                <a:spLocks noChangeArrowheads="1"/>
              </p:cNvSpPr>
              <p:nvPr/>
            </p:nvSpPr>
            <p:spPr bwMode="auto">
              <a:xfrm>
                <a:off x="1177992" y="3661774"/>
                <a:ext cx="71550" cy="167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2</a:t>
                </a:r>
              </a:p>
            </p:txBody>
          </p:sp>
          <p:sp>
            <p:nvSpPr>
              <p:cNvPr id="338" name="Rectangle 40">
                <a:extLst>
                  <a:ext uri="{FF2B5EF4-FFF2-40B4-BE49-F238E27FC236}">
                    <a16:creationId xmlns:a16="http://schemas.microsoft.com/office/drawing/2014/main" id="{BB6DDD4F-51A0-4BFB-8D0D-024F9AC61A7B}"/>
                  </a:ext>
                </a:extLst>
              </p:cNvPr>
              <p:cNvSpPr>
                <a:spLocks noChangeArrowheads="1"/>
              </p:cNvSpPr>
              <p:nvPr/>
            </p:nvSpPr>
            <p:spPr bwMode="auto">
              <a:xfrm>
                <a:off x="1177992" y="3215342"/>
                <a:ext cx="71550" cy="167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4</a:t>
                </a:r>
              </a:p>
            </p:txBody>
          </p:sp>
          <p:sp>
            <p:nvSpPr>
              <p:cNvPr id="339" name="Rectangle 43">
                <a:extLst>
                  <a:ext uri="{FF2B5EF4-FFF2-40B4-BE49-F238E27FC236}">
                    <a16:creationId xmlns:a16="http://schemas.microsoft.com/office/drawing/2014/main" id="{7821596C-706D-4679-B095-3CB3B8BA232E}"/>
                  </a:ext>
                </a:extLst>
              </p:cNvPr>
              <p:cNvSpPr>
                <a:spLocks noChangeArrowheads="1"/>
              </p:cNvSpPr>
              <p:nvPr/>
            </p:nvSpPr>
            <p:spPr bwMode="auto">
              <a:xfrm>
                <a:off x="1177992" y="2768908"/>
                <a:ext cx="71550" cy="167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6</a:t>
                </a:r>
              </a:p>
            </p:txBody>
          </p:sp>
          <p:sp>
            <p:nvSpPr>
              <p:cNvPr id="340" name="Rectangle 46">
                <a:extLst>
                  <a:ext uri="{FF2B5EF4-FFF2-40B4-BE49-F238E27FC236}">
                    <a16:creationId xmlns:a16="http://schemas.microsoft.com/office/drawing/2014/main" id="{0B17F1F4-A1E0-4BE1-AA17-96CD525E32C5}"/>
                  </a:ext>
                </a:extLst>
              </p:cNvPr>
              <p:cNvSpPr>
                <a:spLocks noChangeArrowheads="1"/>
              </p:cNvSpPr>
              <p:nvPr/>
            </p:nvSpPr>
            <p:spPr bwMode="auto">
              <a:xfrm>
                <a:off x="1177992" y="2322475"/>
                <a:ext cx="71550" cy="167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8</a:t>
                </a:r>
              </a:p>
            </p:txBody>
          </p:sp>
          <p:sp>
            <p:nvSpPr>
              <p:cNvPr id="341" name="Rectangle 49">
                <a:extLst>
                  <a:ext uri="{FF2B5EF4-FFF2-40B4-BE49-F238E27FC236}">
                    <a16:creationId xmlns:a16="http://schemas.microsoft.com/office/drawing/2014/main" id="{D8CA5A52-BD89-4CCC-80E2-3903B18D9E56}"/>
                  </a:ext>
                </a:extLst>
              </p:cNvPr>
              <p:cNvSpPr>
                <a:spLocks noChangeArrowheads="1"/>
              </p:cNvSpPr>
              <p:nvPr/>
            </p:nvSpPr>
            <p:spPr bwMode="auto">
              <a:xfrm>
                <a:off x="1106443" y="1876042"/>
                <a:ext cx="143099" cy="167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10</a:t>
                </a:r>
              </a:p>
            </p:txBody>
          </p:sp>
          <p:sp>
            <p:nvSpPr>
              <p:cNvPr id="342" name="Rectangle 52">
                <a:extLst>
                  <a:ext uri="{FF2B5EF4-FFF2-40B4-BE49-F238E27FC236}">
                    <a16:creationId xmlns:a16="http://schemas.microsoft.com/office/drawing/2014/main" id="{6C68BD7A-FFEF-4AFE-A337-6D5487DB1C98}"/>
                  </a:ext>
                </a:extLst>
              </p:cNvPr>
              <p:cNvSpPr>
                <a:spLocks noChangeArrowheads="1"/>
              </p:cNvSpPr>
              <p:nvPr/>
            </p:nvSpPr>
            <p:spPr bwMode="auto">
              <a:xfrm>
                <a:off x="1106443" y="1429609"/>
                <a:ext cx="143099" cy="167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Century Gothic" panose="020B0502020202020204" pitchFamily="34" charset="0"/>
                  </a:rPr>
                  <a:t>12</a:t>
                </a:r>
              </a:p>
            </p:txBody>
          </p:sp>
          <p:sp>
            <p:nvSpPr>
              <p:cNvPr id="344" name="Line 304">
                <a:extLst>
                  <a:ext uri="{FF2B5EF4-FFF2-40B4-BE49-F238E27FC236}">
                    <a16:creationId xmlns:a16="http://schemas.microsoft.com/office/drawing/2014/main" id="{033736CC-9BFF-4BB8-8C4C-CFE31F31E416}"/>
                  </a:ext>
                </a:extLst>
              </p:cNvPr>
              <p:cNvSpPr>
                <a:spLocks noChangeShapeType="1"/>
              </p:cNvSpPr>
              <p:nvPr/>
            </p:nvSpPr>
            <p:spPr bwMode="auto">
              <a:xfrm>
                <a:off x="1304060" y="1507439"/>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45" name="Line 305">
                <a:extLst>
                  <a:ext uri="{FF2B5EF4-FFF2-40B4-BE49-F238E27FC236}">
                    <a16:creationId xmlns:a16="http://schemas.microsoft.com/office/drawing/2014/main" id="{73D9A09F-E3BE-4E88-BDEE-0D84CA7966AB}"/>
                  </a:ext>
                </a:extLst>
              </p:cNvPr>
              <p:cNvSpPr>
                <a:spLocks noChangeShapeType="1"/>
              </p:cNvSpPr>
              <p:nvPr/>
            </p:nvSpPr>
            <p:spPr bwMode="auto">
              <a:xfrm>
                <a:off x="1304060" y="1954524"/>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46" name="Line 306">
                <a:extLst>
                  <a:ext uri="{FF2B5EF4-FFF2-40B4-BE49-F238E27FC236}">
                    <a16:creationId xmlns:a16="http://schemas.microsoft.com/office/drawing/2014/main" id="{F5DCF8C3-4D22-4CF6-B368-499D9EEB1B35}"/>
                  </a:ext>
                </a:extLst>
              </p:cNvPr>
              <p:cNvSpPr>
                <a:spLocks noChangeShapeType="1"/>
              </p:cNvSpPr>
              <p:nvPr/>
            </p:nvSpPr>
            <p:spPr bwMode="auto">
              <a:xfrm>
                <a:off x="1304060" y="2401609"/>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47" name="Line 307">
                <a:extLst>
                  <a:ext uri="{FF2B5EF4-FFF2-40B4-BE49-F238E27FC236}">
                    <a16:creationId xmlns:a16="http://schemas.microsoft.com/office/drawing/2014/main" id="{1B536485-F0AB-4F8F-AB54-5FC846FD4491}"/>
                  </a:ext>
                </a:extLst>
              </p:cNvPr>
              <p:cNvSpPr>
                <a:spLocks noChangeShapeType="1"/>
              </p:cNvSpPr>
              <p:nvPr/>
            </p:nvSpPr>
            <p:spPr bwMode="auto">
              <a:xfrm>
                <a:off x="1304060" y="2848694"/>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48" name="Line 308">
                <a:extLst>
                  <a:ext uri="{FF2B5EF4-FFF2-40B4-BE49-F238E27FC236}">
                    <a16:creationId xmlns:a16="http://schemas.microsoft.com/office/drawing/2014/main" id="{46345BCE-0F6C-44C5-A22C-65E0CB84A00D}"/>
                  </a:ext>
                </a:extLst>
              </p:cNvPr>
              <p:cNvSpPr>
                <a:spLocks noChangeShapeType="1"/>
              </p:cNvSpPr>
              <p:nvPr/>
            </p:nvSpPr>
            <p:spPr bwMode="auto">
              <a:xfrm>
                <a:off x="1304060" y="3295779"/>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49" name="Line 309">
                <a:extLst>
                  <a:ext uri="{FF2B5EF4-FFF2-40B4-BE49-F238E27FC236}">
                    <a16:creationId xmlns:a16="http://schemas.microsoft.com/office/drawing/2014/main" id="{42F96BB0-E1A8-4D12-9EDB-850C795DF37B}"/>
                  </a:ext>
                </a:extLst>
              </p:cNvPr>
              <p:cNvSpPr>
                <a:spLocks noChangeShapeType="1"/>
              </p:cNvSpPr>
              <p:nvPr/>
            </p:nvSpPr>
            <p:spPr bwMode="auto">
              <a:xfrm>
                <a:off x="1304060" y="3742864"/>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50" name="Line 310">
                <a:extLst>
                  <a:ext uri="{FF2B5EF4-FFF2-40B4-BE49-F238E27FC236}">
                    <a16:creationId xmlns:a16="http://schemas.microsoft.com/office/drawing/2014/main" id="{50AA3EFD-5F27-47DD-9293-BEB00A7D67EA}"/>
                  </a:ext>
                </a:extLst>
              </p:cNvPr>
              <p:cNvSpPr>
                <a:spLocks noChangeShapeType="1"/>
              </p:cNvSpPr>
              <p:nvPr/>
            </p:nvSpPr>
            <p:spPr bwMode="auto">
              <a:xfrm>
                <a:off x="1304060" y="4189947"/>
                <a:ext cx="7315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grpSp>
            <p:nvGrpSpPr>
              <p:cNvPr id="351" name="Group 350">
                <a:extLst>
                  <a:ext uri="{FF2B5EF4-FFF2-40B4-BE49-F238E27FC236}">
                    <a16:creationId xmlns:a16="http://schemas.microsoft.com/office/drawing/2014/main" id="{C591B648-6558-4486-8505-BBF65374D828}"/>
                  </a:ext>
                </a:extLst>
              </p:cNvPr>
              <p:cNvGrpSpPr/>
              <p:nvPr/>
            </p:nvGrpSpPr>
            <p:grpSpPr>
              <a:xfrm>
                <a:off x="1376598" y="4189947"/>
                <a:ext cx="6320758" cy="54962"/>
                <a:chOff x="1016001" y="5380039"/>
                <a:chExt cx="2922588" cy="31750"/>
              </a:xfrm>
            </p:grpSpPr>
            <p:sp>
              <p:nvSpPr>
                <p:cNvPr id="367" name="Line 311">
                  <a:extLst>
                    <a:ext uri="{FF2B5EF4-FFF2-40B4-BE49-F238E27FC236}">
                      <a16:creationId xmlns:a16="http://schemas.microsoft.com/office/drawing/2014/main" id="{07D9CB15-4F60-4ACD-BEBB-2797E8F348E5}"/>
                    </a:ext>
                  </a:extLst>
                </p:cNvPr>
                <p:cNvSpPr>
                  <a:spLocks noChangeShapeType="1"/>
                </p:cNvSpPr>
                <p:nvPr/>
              </p:nvSpPr>
              <p:spPr bwMode="auto">
                <a:xfrm>
                  <a:off x="1016001" y="5380039"/>
                  <a:ext cx="2922588"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68" name="Line 312">
                  <a:extLst>
                    <a:ext uri="{FF2B5EF4-FFF2-40B4-BE49-F238E27FC236}">
                      <a16:creationId xmlns:a16="http://schemas.microsoft.com/office/drawing/2014/main" id="{5A5E08C0-7ECB-4626-A725-BD3DF5ABF31C}"/>
                    </a:ext>
                  </a:extLst>
                </p:cNvPr>
                <p:cNvSpPr>
                  <a:spLocks noChangeShapeType="1"/>
                </p:cNvSpPr>
                <p:nvPr/>
              </p:nvSpPr>
              <p:spPr bwMode="auto">
                <a:xfrm>
                  <a:off x="3935414"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69" name="Line 313">
                  <a:extLst>
                    <a:ext uri="{FF2B5EF4-FFF2-40B4-BE49-F238E27FC236}">
                      <a16:creationId xmlns:a16="http://schemas.microsoft.com/office/drawing/2014/main" id="{E0B4AB1A-2410-46F0-89BB-DD8485CDA5AC}"/>
                    </a:ext>
                  </a:extLst>
                </p:cNvPr>
                <p:cNvSpPr>
                  <a:spLocks noChangeShapeType="1"/>
                </p:cNvSpPr>
                <p:nvPr/>
              </p:nvSpPr>
              <p:spPr bwMode="auto">
                <a:xfrm>
                  <a:off x="3448051"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70" name="Line 314">
                  <a:extLst>
                    <a:ext uri="{FF2B5EF4-FFF2-40B4-BE49-F238E27FC236}">
                      <a16:creationId xmlns:a16="http://schemas.microsoft.com/office/drawing/2014/main" id="{4EF9B655-01AD-41E6-8614-DF0AA2438F83}"/>
                    </a:ext>
                  </a:extLst>
                </p:cNvPr>
                <p:cNvSpPr>
                  <a:spLocks noChangeShapeType="1"/>
                </p:cNvSpPr>
                <p:nvPr/>
              </p:nvSpPr>
              <p:spPr bwMode="auto">
                <a:xfrm>
                  <a:off x="2960689"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71" name="Line 315">
                  <a:extLst>
                    <a:ext uri="{FF2B5EF4-FFF2-40B4-BE49-F238E27FC236}">
                      <a16:creationId xmlns:a16="http://schemas.microsoft.com/office/drawing/2014/main" id="{C3E4B853-FB20-4E2B-86C9-8CF86B0FD5DE}"/>
                    </a:ext>
                  </a:extLst>
                </p:cNvPr>
                <p:cNvSpPr>
                  <a:spLocks noChangeShapeType="1"/>
                </p:cNvSpPr>
                <p:nvPr/>
              </p:nvSpPr>
              <p:spPr bwMode="auto">
                <a:xfrm>
                  <a:off x="2476501"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72" name="Line 316">
                  <a:extLst>
                    <a:ext uri="{FF2B5EF4-FFF2-40B4-BE49-F238E27FC236}">
                      <a16:creationId xmlns:a16="http://schemas.microsoft.com/office/drawing/2014/main" id="{5D2BA1C2-A5AB-4141-87FF-F4A09E2E5B36}"/>
                    </a:ext>
                  </a:extLst>
                </p:cNvPr>
                <p:cNvSpPr>
                  <a:spLocks noChangeShapeType="1"/>
                </p:cNvSpPr>
                <p:nvPr/>
              </p:nvSpPr>
              <p:spPr bwMode="auto">
                <a:xfrm>
                  <a:off x="1989139"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73" name="Line 317">
                  <a:extLst>
                    <a:ext uri="{FF2B5EF4-FFF2-40B4-BE49-F238E27FC236}">
                      <a16:creationId xmlns:a16="http://schemas.microsoft.com/office/drawing/2014/main" id="{95E7CF43-0461-415E-9CBB-7FFA54230B58}"/>
                    </a:ext>
                  </a:extLst>
                </p:cNvPr>
                <p:cNvSpPr>
                  <a:spLocks noChangeShapeType="1"/>
                </p:cNvSpPr>
                <p:nvPr/>
              </p:nvSpPr>
              <p:spPr bwMode="auto">
                <a:xfrm>
                  <a:off x="1501776"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74" name="Line 318">
                  <a:extLst>
                    <a:ext uri="{FF2B5EF4-FFF2-40B4-BE49-F238E27FC236}">
                      <a16:creationId xmlns:a16="http://schemas.microsoft.com/office/drawing/2014/main" id="{1A495980-4CF5-46B0-AADA-3DFC6920F800}"/>
                    </a:ext>
                  </a:extLst>
                </p:cNvPr>
                <p:cNvSpPr>
                  <a:spLocks noChangeShapeType="1"/>
                </p:cNvSpPr>
                <p:nvPr/>
              </p:nvSpPr>
              <p:spPr bwMode="auto">
                <a:xfrm>
                  <a:off x="1016001" y="5380039"/>
                  <a:ext cx="0" cy="317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grpSp>
          <p:sp>
            <p:nvSpPr>
              <p:cNvPr id="352" name="Rectangle 416">
                <a:extLst>
                  <a:ext uri="{FF2B5EF4-FFF2-40B4-BE49-F238E27FC236}">
                    <a16:creationId xmlns:a16="http://schemas.microsoft.com/office/drawing/2014/main" id="{3D1FA93B-257B-4CCB-9854-E0972F212DE4}"/>
                  </a:ext>
                </a:extLst>
              </p:cNvPr>
              <p:cNvSpPr>
                <a:spLocks noChangeArrowheads="1"/>
              </p:cNvSpPr>
              <p:nvPr/>
            </p:nvSpPr>
            <p:spPr bwMode="auto">
              <a:xfrm>
                <a:off x="7725151" y="2153496"/>
                <a:ext cx="279275"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FF6720"/>
                    </a:solidFill>
                    <a:latin typeface="Century Gothic" panose="020B0502020202020204" pitchFamily="34" charset="0"/>
                  </a:rPr>
                  <a:t>8.6%</a:t>
                </a:r>
              </a:p>
            </p:txBody>
          </p:sp>
          <p:sp>
            <p:nvSpPr>
              <p:cNvPr id="353" name="Rectangle 419">
                <a:extLst>
                  <a:ext uri="{FF2B5EF4-FFF2-40B4-BE49-F238E27FC236}">
                    <a16:creationId xmlns:a16="http://schemas.microsoft.com/office/drawing/2014/main" id="{E0DCB971-6C39-4415-B825-0115FD435FA8}"/>
                  </a:ext>
                </a:extLst>
              </p:cNvPr>
              <p:cNvSpPr>
                <a:spLocks noChangeArrowheads="1"/>
              </p:cNvSpPr>
              <p:nvPr/>
            </p:nvSpPr>
            <p:spPr bwMode="auto">
              <a:xfrm>
                <a:off x="7697356" y="1608978"/>
                <a:ext cx="350824"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113E6B"/>
                    </a:solidFill>
                    <a:latin typeface="Century Gothic" panose="020B0502020202020204" pitchFamily="34" charset="0"/>
                  </a:rPr>
                  <a:t>11.0%</a:t>
                </a:r>
              </a:p>
            </p:txBody>
          </p:sp>
          <p:sp>
            <p:nvSpPr>
              <p:cNvPr id="354" name="Rectangle 36">
                <a:extLst>
                  <a:ext uri="{FF2B5EF4-FFF2-40B4-BE49-F238E27FC236}">
                    <a16:creationId xmlns:a16="http://schemas.microsoft.com/office/drawing/2014/main" id="{BFE05451-70B3-4983-9F48-374346F7CE35}"/>
                  </a:ext>
                </a:extLst>
              </p:cNvPr>
              <p:cNvSpPr>
                <a:spLocks noChangeArrowheads="1"/>
              </p:cNvSpPr>
              <p:nvPr/>
            </p:nvSpPr>
            <p:spPr bwMode="auto">
              <a:xfrm>
                <a:off x="1341652" y="4277532"/>
                <a:ext cx="71550"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0</a:t>
                </a:r>
              </a:p>
            </p:txBody>
          </p:sp>
          <p:sp>
            <p:nvSpPr>
              <p:cNvPr id="355" name="Rectangle 36">
                <a:extLst>
                  <a:ext uri="{FF2B5EF4-FFF2-40B4-BE49-F238E27FC236}">
                    <a16:creationId xmlns:a16="http://schemas.microsoft.com/office/drawing/2014/main" id="{BB8098F4-2C49-4799-BD25-93549A83A1EF}"/>
                  </a:ext>
                </a:extLst>
              </p:cNvPr>
              <p:cNvSpPr>
                <a:spLocks noChangeArrowheads="1"/>
              </p:cNvSpPr>
              <p:nvPr/>
            </p:nvSpPr>
            <p:spPr bwMode="auto">
              <a:xfrm>
                <a:off x="2393505" y="4277532"/>
                <a:ext cx="71550"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6</a:t>
                </a:r>
              </a:p>
            </p:txBody>
          </p:sp>
          <p:sp>
            <p:nvSpPr>
              <p:cNvPr id="356" name="Rectangle 36">
                <a:extLst>
                  <a:ext uri="{FF2B5EF4-FFF2-40B4-BE49-F238E27FC236}">
                    <a16:creationId xmlns:a16="http://schemas.microsoft.com/office/drawing/2014/main" id="{048CFBE9-1EDF-4D18-86E4-74793A0FAD16}"/>
                  </a:ext>
                </a:extLst>
              </p:cNvPr>
              <p:cNvSpPr>
                <a:spLocks noChangeArrowheads="1"/>
              </p:cNvSpPr>
              <p:nvPr/>
            </p:nvSpPr>
            <p:spPr bwMode="auto">
              <a:xfrm>
                <a:off x="3409582" y="4277532"/>
                <a:ext cx="143099"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12</a:t>
                </a:r>
              </a:p>
            </p:txBody>
          </p:sp>
          <p:sp>
            <p:nvSpPr>
              <p:cNvPr id="357" name="Rectangle 36">
                <a:extLst>
                  <a:ext uri="{FF2B5EF4-FFF2-40B4-BE49-F238E27FC236}">
                    <a16:creationId xmlns:a16="http://schemas.microsoft.com/office/drawing/2014/main" id="{E12EC0B6-D48C-41FF-A374-BB023C9E869E}"/>
                  </a:ext>
                </a:extLst>
              </p:cNvPr>
              <p:cNvSpPr>
                <a:spLocks noChangeArrowheads="1"/>
              </p:cNvSpPr>
              <p:nvPr/>
            </p:nvSpPr>
            <p:spPr bwMode="auto">
              <a:xfrm>
                <a:off x="4461437" y="4277532"/>
                <a:ext cx="143099"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18</a:t>
                </a:r>
              </a:p>
            </p:txBody>
          </p:sp>
          <p:sp>
            <p:nvSpPr>
              <p:cNvPr id="358" name="Rectangle 36">
                <a:extLst>
                  <a:ext uri="{FF2B5EF4-FFF2-40B4-BE49-F238E27FC236}">
                    <a16:creationId xmlns:a16="http://schemas.microsoft.com/office/drawing/2014/main" id="{C815F100-DA0A-42E5-8262-0B32D288ABC5}"/>
                  </a:ext>
                </a:extLst>
              </p:cNvPr>
              <p:cNvSpPr>
                <a:spLocks noChangeArrowheads="1"/>
              </p:cNvSpPr>
              <p:nvPr/>
            </p:nvSpPr>
            <p:spPr bwMode="auto">
              <a:xfrm>
                <a:off x="5513290" y="4277532"/>
                <a:ext cx="143099"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24</a:t>
                </a:r>
              </a:p>
            </p:txBody>
          </p:sp>
          <p:sp>
            <p:nvSpPr>
              <p:cNvPr id="359" name="Rectangle 36">
                <a:extLst>
                  <a:ext uri="{FF2B5EF4-FFF2-40B4-BE49-F238E27FC236}">
                    <a16:creationId xmlns:a16="http://schemas.microsoft.com/office/drawing/2014/main" id="{7EE181E7-1241-4569-9F2C-039D3368DC2D}"/>
                  </a:ext>
                </a:extLst>
              </p:cNvPr>
              <p:cNvSpPr>
                <a:spLocks noChangeArrowheads="1"/>
              </p:cNvSpPr>
              <p:nvPr/>
            </p:nvSpPr>
            <p:spPr bwMode="auto">
              <a:xfrm>
                <a:off x="6565140" y="4277532"/>
                <a:ext cx="143099"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30</a:t>
                </a:r>
              </a:p>
            </p:txBody>
          </p:sp>
          <p:sp>
            <p:nvSpPr>
              <p:cNvPr id="360" name="Rectangle 36">
                <a:extLst>
                  <a:ext uri="{FF2B5EF4-FFF2-40B4-BE49-F238E27FC236}">
                    <a16:creationId xmlns:a16="http://schemas.microsoft.com/office/drawing/2014/main" id="{0CB26567-51D7-4C94-9274-B4AEF1875099}"/>
                  </a:ext>
                </a:extLst>
              </p:cNvPr>
              <p:cNvSpPr>
                <a:spLocks noChangeArrowheads="1"/>
              </p:cNvSpPr>
              <p:nvPr/>
            </p:nvSpPr>
            <p:spPr bwMode="auto">
              <a:xfrm>
                <a:off x="7616991" y="4277532"/>
                <a:ext cx="143099"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Century Gothic" panose="020B0502020202020204" pitchFamily="34" charset="0"/>
                  </a:rPr>
                  <a:t>36</a:t>
                </a:r>
              </a:p>
            </p:txBody>
          </p:sp>
          <p:sp>
            <p:nvSpPr>
              <p:cNvPr id="361" name="Rectangle 36">
                <a:extLst>
                  <a:ext uri="{FF2B5EF4-FFF2-40B4-BE49-F238E27FC236}">
                    <a16:creationId xmlns:a16="http://schemas.microsoft.com/office/drawing/2014/main" id="{6CDA787D-3B34-44BA-A4AE-31844F435394}"/>
                  </a:ext>
                </a:extLst>
              </p:cNvPr>
              <p:cNvSpPr>
                <a:spLocks noChangeArrowheads="1"/>
              </p:cNvSpPr>
              <p:nvPr/>
            </p:nvSpPr>
            <p:spPr bwMode="auto">
              <a:xfrm>
                <a:off x="3657080" y="4531021"/>
                <a:ext cx="1751812"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rgbClr val="000000"/>
                    </a:solidFill>
                    <a:latin typeface="Century Gothic" panose="020B0502020202020204" pitchFamily="34" charset="0"/>
                  </a:rPr>
                  <a:t>Months After Randomization</a:t>
                </a:r>
                <a:endParaRPr lang="en-US" altLang="en-US" sz="3600" b="1" dirty="0">
                  <a:solidFill>
                    <a:srgbClr val="000000"/>
                  </a:solidFill>
                  <a:latin typeface="Century Gothic" panose="020B0502020202020204" pitchFamily="34" charset="0"/>
                </a:endParaRPr>
              </a:p>
            </p:txBody>
          </p:sp>
          <p:sp>
            <p:nvSpPr>
              <p:cNvPr id="362" name="Rectangle 339">
                <a:extLst>
                  <a:ext uri="{FF2B5EF4-FFF2-40B4-BE49-F238E27FC236}">
                    <a16:creationId xmlns:a16="http://schemas.microsoft.com/office/drawing/2014/main" id="{A8228380-990F-48CE-8AC2-1C441BEEA288}"/>
                  </a:ext>
                </a:extLst>
              </p:cNvPr>
              <p:cNvSpPr>
                <a:spLocks noChangeArrowheads="1"/>
              </p:cNvSpPr>
              <p:nvPr/>
            </p:nvSpPr>
            <p:spPr bwMode="auto">
              <a:xfrm>
                <a:off x="2193679" y="2067599"/>
                <a:ext cx="1722962" cy="719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u="sng" dirty="0">
                    <a:solidFill>
                      <a:srgbClr val="000000"/>
                    </a:solidFill>
                    <a:latin typeface="Century Gothic" panose="020B0502020202020204" pitchFamily="34" charset="0"/>
                  </a:rPr>
                  <a:t>Any high-risk feature (solid line):</a:t>
                </a:r>
              </a:p>
              <a:p>
                <a:pPr algn="ctr"/>
                <a:r>
                  <a:rPr lang="en-US" altLang="en-US" sz="1200" b="1" dirty="0">
                    <a:solidFill>
                      <a:srgbClr val="000000"/>
                    </a:solidFill>
                    <a:latin typeface="Century Gothic" panose="020B0502020202020204" pitchFamily="34" charset="0"/>
                  </a:rPr>
                  <a:t>22% RRR</a:t>
                </a:r>
              </a:p>
              <a:p>
                <a:pPr algn="ctr"/>
                <a:r>
                  <a:rPr lang="en-US" altLang="en-US" sz="1200" b="1" dirty="0">
                    <a:solidFill>
                      <a:srgbClr val="000000"/>
                    </a:solidFill>
                    <a:latin typeface="Century Gothic" panose="020B0502020202020204" pitchFamily="34" charset="0"/>
                  </a:rPr>
                  <a:t>HR 0.78 (95% CI: 0.69-0.88)</a:t>
                </a:r>
              </a:p>
              <a:p>
                <a:pPr algn="ctr"/>
                <a:r>
                  <a:rPr lang="en-US" altLang="en-US" sz="1200" b="1" i="1" dirty="0">
                    <a:solidFill>
                      <a:srgbClr val="000000"/>
                    </a:solidFill>
                    <a:latin typeface="Century Gothic" panose="020B0502020202020204" pitchFamily="34" charset="0"/>
                  </a:rPr>
                  <a:t>P</a:t>
                </a:r>
                <a:r>
                  <a:rPr lang="en-US" altLang="en-US" sz="1200" b="1" dirty="0">
                    <a:solidFill>
                      <a:srgbClr val="000000"/>
                    </a:solidFill>
                    <a:latin typeface="Century Gothic" panose="020B0502020202020204" pitchFamily="34" charset="0"/>
                  </a:rPr>
                  <a:t> &lt; 0.001</a:t>
                </a:r>
              </a:p>
              <a:p>
                <a:pPr algn="ctr"/>
                <a:r>
                  <a:rPr lang="en-US" altLang="en-US" sz="1200" b="1" dirty="0">
                    <a:solidFill>
                      <a:srgbClr val="000000"/>
                    </a:solidFill>
                    <a:latin typeface="Century Gothic" panose="020B0502020202020204" pitchFamily="34" charset="0"/>
                  </a:rPr>
                  <a:t>ARR = 2.5%</a:t>
                </a:r>
                <a:endParaRPr lang="en-US" altLang="en-US" sz="1200" dirty="0">
                  <a:solidFill>
                    <a:srgbClr val="000000"/>
                  </a:solidFill>
                  <a:latin typeface="Century Gothic" panose="020B0502020202020204" pitchFamily="34" charset="0"/>
                </a:endParaRPr>
              </a:p>
            </p:txBody>
          </p:sp>
          <p:sp>
            <p:nvSpPr>
              <p:cNvPr id="363" name="Rectangle 36">
                <a:extLst>
                  <a:ext uri="{FF2B5EF4-FFF2-40B4-BE49-F238E27FC236}">
                    <a16:creationId xmlns:a16="http://schemas.microsoft.com/office/drawing/2014/main" id="{9DC06253-961D-4F19-9A03-43CB0AA16142}"/>
                  </a:ext>
                </a:extLst>
              </p:cNvPr>
              <p:cNvSpPr>
                <a:spLocks noChangeArrowheads="1"/>
              </p:cNvSpPr>
              <p:nvPr/>
            </p:nvSpPr>
            <p:spPr bwMode="auto">
              <a:xfrm rot="16200000">
                <a:off x="79546" y="2675337"/>
                <a:ext cx="1634752" cy="310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rgbClr val="000000"/>
                    </a:solidFill>
                    <a:latin typeface="Century Gothic" panose="020B0502020202020204" pitchFamily="34" charset="0"/>
                  </a:rPr>
                  <a:t>Composite of CV Death,</a:t>
                </a:r>
              </a:p>
              <a:p>
                <a:pPr algn="ctr"/>
                <a:r>
                  <a:rPr lang="en-US" altLang="en-US" sz="1400" b="1" dirty="0">
                    <a:solidFill>
                      <a:srgbClr val="000000"/>
                    </a:solidFill>
                    <a:latin typeface="Century Gothic" panose="020B0502020202020204" pitchFamily="34" charset="0"/>
                  </a:rPr>
                  <a:t> MI, or Stroke (%)</a:t>
                </a:r>
                <a:endParaRPr lang="en-US" altLang="en-US" sz="3600" b="1" dirty="0">
                  <a:solidFill>
                    <a:srgbClr val="000000"/>
                  </a:solidFill>
                  <a:latin typeface="Century Gothic" panose="020B0502020202020204" pitchFamily="34" charset="0"/>
                </a:endParaRPr>
              </a:p>
            </p:txBody>
          </p:sp>
          <p:sp>
            <p:nvSpPr>
              <p:cNvPr id="364" name="Rectangle 416">
                <a:extLst>
                  <a:ext uri="{FF2B5EF4-FFF2-40B4-BE49-F238E27FC236}">
                    <a16:creationId xmlns:a16="http://schemas.microsoft.com/office/drawing/2014/main" id="{37A1652B-7094-4A8D-93E4-93E5F5DFAEBF}"/>
                  </a:ext>
                </a:extLst>
              </p:cNvPr>
              <p:cNvSpPr>
                <a:spLocks noChangeArrowheads="1"/>
              </p:cNvSpPr>
              <p:nvPr/>
            </p:nvSpPr>
            <p:spPr bwMode="auto">
              <a:xfrm>
                <a:off x="7702699" y="2639444"/>
                <a:ext cx="279275"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FF6720"/>
                    </a:solidFill>
                    <a:latin typeface="Century Gothic" panose="020B0502020202020204" pitchFamily="34" charset="0"/>
                  </a:rPr>
                  <a:t>7.3%</a:t>
                </a:r>
              </a:p>
            </p:txBody>
          </p:sp>
          <p:sp>
            <p:nvSpPr>
              <p:cNvPr id="365" name="Rectangle 419">
                <a:extLst>
                  <a:ext uri="{FF2B5EF4-FFF2-40B4-BE49-F238E27FC236}">
                    <a16:creationId xmlns:a16="http://schemas.microsoft.com/office/drawing/2014/main" id="{1222CB27-993E-4763-ABCB-DDFE9F17640F}"/>
                  </a:ext>
                </a:extLst>
              </p:cNvPr>
              <p:cNvSpPr>
                <a:spLocks noChangeArrowheads="1"/>
              </p:cNvSpPr>
              <p:nvPr/>
            </p:nvSpPr>
            <p:spPr bwMode="auto">
              <a:xfrm>
                <a:off x="7732369" y="2359861"/>
                <a:ext cx="279275"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113E6B"/>
                    </a:solidFill>
                    <a:latin typeface="Century Gothic" panose="020B0502020202020204" pitchFamily="34" charset="0"/>
                  </a:rPr>
                  <a:t>7.8%</a:t>
                </a:r>
              </a:p>
            </p:txBody>
          </p:sp>
          <p:sp>
            <p:nvSpPr>
              <p:cNvPr id="366" name="Rectangle 339">
                <a:extLst>
                  <a:ext uri="{FF2B5EF4-FFF2-40B4-BE49-F238E27FC236}">
                    <a16:creationId xmlns:a16="http://schemas.microsoft.com/office/drawing/2014/main" id="{7471F358-1ECC-4ED4-85DA-DBDB8C446D90}"/>
                  </a:ext>
                </a:extLst>
              </p:cNvPr>
              <p:cNvSpPr>
                <a:spLocks noChangeArrowheads="1"/>
              </p:cNvSpPr>
              <p:nvPr/>
            </p:nvSpPr>
            <p:spPr bwMode="auto">
              <a:xfrm>
                <a:off x="5933123" y="3131379"/>
                <a:ext cx="1852213" cy="7193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u="sng" dirty="0">
                    <a:solidFill>
                      <a:srgbClr val="000000"/>
                    </a:solidFill>
                    <a:latin typeface="Century Gothic" panose="020B0502020202020204" pitchFamily="34" charset="0"/>
                  </a:rPr>
                  <a:t>No high-risk feature (dashed line):</a:t>
                </a:r>
              </a:p>
              <a:p>
                <a:pPr algn="ctr"/>
                <a:r>
                  <a:rPr lang="en-US" altLang="en-US" sz="1200" b="1" dirty="0">
                    <a:solidFill>
                      <a:srgbClr val="000000"/>
                    </a:solidFill>
                    <a:latin typeface="Century Gothic" panose="020B0502020202020204" pitchFamily="34" charset="0"/>
                  </a:rPr>
                  <a:t>6% RRR</a:t>
                </a:r>
              </a:p>
              <a:p>
                <a:pPr algn="ctr"/>
                <a:r>
                  <a:rPr lang="en-US" altLang="en-US" sz="1200" b="1" dirty="0">
                    <a:solidFill>
                      <a:srgbClr val="000000"/>
                    </a:solidFill>
                    <a:latin typeface="Century Gothic" panose="020B0502020202020204" pitchFamily="34" charset="0"/>
                  </a:rPr>
                  <a:t>HR 0.94 (95% CI: 0.78-1.13)</a:t>
                </a:r>
              </a:p>
              <a:p>
                <a:pPr algn="ctr"/>
                <a:r>
                  <a:rPr lang="en-US" altLang="en-US" sz="1200" b="1" i="1" dirty="0">
                    <a:solidFill>
                      <a:srgbClr val="000000"/>
                    </a:solidFill>
                    <a:latin typeface="Century Gothic" panose="020B0502020202020204" pitchFamily="34" charset="0"/>
                  </a:rPr>
                  <a:t>P</a:t>
                </a:r>
                <a:r>
                  <a:rPr lang="en-US" altLang="en-US" sz="1200" b="1" dirty="0">
                    <a:solidFill>
                      <a:srgbClr val="000000"/>
                    </a:solidFill>
                    <a:latin typeface="Century Gothic" panose="020B0502020202020204" pitchFamily="34" charset="0"/>
                  </a:rPr>
                  <a:t> = 0.52</a:t>
                </a:r>
              </a:p>
              <a:p>
                <a:pPr algn="ctr"/>
                <a:r>
                  <a:rPr lang="en-US" altLang="en-US" sz="1200" b="1" dirty="0">
                    <a:solidFill>
                      <a:srgbClr val="000000"/>
                    </a:solidFill>
                    <a:latin typeface="Century Gothic" panose="020B0502020202020204" pitchFamily="34" charset="0"/>
                  </a:rPr>
                  <a:t>ARR = 0.5%</a:t>
                </a:r>
                <a:endParaRPr lang="en-US" altLang="en-US" sz="1200" dirty="0">
                  <a:solidFill>
                    <a:srgbClr val="000000"/>
                  </a:solidFill>
                  <a:latin typeface="Century Gothic" panose="020B0502020202020204" pitchFamily="34" charset="0"/>
                </a:endParaRPr>
              </a:p>
            </p:txBody>
          </p:sp>
          <p:sp>
            <p:nvSpPr>
              <p:cNvPr id="343" name="Line 303">
                <a:extLst>
                  <a:ext uri="{FF2B5EF4-FFF2-40B4-BE49-F238E27FC236}">
                    <a16:creationId xmlns:a16="http://schemas.microsoft.com/office/drawing/2014/main" id="{098AA5B8-2227-4829-BA0A-8484A1221F5D}"/>
                  </a:ext>
                </a:extLst>
              </p:cNvPr>
              <p:cNvSpPr>
                <a:spLocks noChangeShapeType="1"/>
              </p:cNvSpPr>
              <p:nvPr/>
            </p:nvSpPr>
            <p:spPr bwMode="auto">
              <a:xfrm flipV="1">
                <a:off x="1377210" y="1507439"/>
                <a:ext cx="0" cy="2682508"/>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grpSp>
        <p:sp>
          <p:nvSpPr>
            <p:cNvPr id="328" name="Freeform 9">
              <a:extLst>
                <a:ext uri="{FF2B5EF4-FFF2-40B4-BE49-F238E27FC236}">
                  <a16:creationId xmlns:a16="http://schemas.microsoft.com/office/drawing/2014/main" id="{989C5C26-E8D5-4C78-9BDB-6831A2D0E4CB}"/>
                </a:ext>
              </a:extLst>
            </p:cNvPr>
            <p:cNvSpPr>
              <a:spLocks/>
            </p:cNvSpPr>
            <p:nvPr/>
          </p:nvSpPr>
          <p:spPr bwMode="auto">
            <a:xfrm>
              <a:off x="1944825" y="2696522"/>
              <a:ext cx="8411633" cy="1763712"/>
            </a:xfrm>
            <a:custGeom>
              <a:avLst/>
              <a:gdLst>
                <a:gd name="T0" fmla="*/ 62 w 3974"/>
                <a:gd name="T1" fmla="*/ 1097 h 1111"/>
                <a:gd name="T2" fmla="*/ 128 w 3974"/>
                <a:gd name="T3" fmla="*/ 1086 h 1111"/>
                <a:gd name="T4" fmla="*/ 194 w 3974"/>
                <a:gd name="T5" fmla="*/ 1070 h 1111"/>
                <a:gd name="T6" fmla="*/ 257 w 3974"/>
                <a:gd name="T7" fmla="*/ 1053 h 1111"/>
                <a:gd name="T8" fmla="*/ 325 w 3974"/>
                <a:gd name="T9" fmla="*/ 1029 h 1111"/>
                <a:gd name="T10" fmla="*/ 389 w 3974"/>
                <a:gd name="T11" fmla="*/ 1016 h 1111"/>
                <a:gd name="T12" fmla="*/ 454 w 3974"/>
                <a:gd name="T13" fmla="*/ 1009 h 1111"/>
                <a:gd name="T14" fmla="*/ 520 w 3974"/>
                <a:gd name="T15" fmla="*/ 999 h 1111"/>
                <a:gd name="T16" fmla="*/ 585 w 3974"/>
                <a:gd name="T17" fmla="*/ 972 h 1111"/>
                <a:gd name="T18" fmla="*/ 649 w 3974"/>
                <a:gd name="T19" fmla="*/ 940 h 1111"/>
                <a:gd name="T20" fmla="*/ 715 w 3974"/>
                <a:gd name="T21" fmla="*/ 923 h 1111"/>
                <a:gd name="T22" fmla="*/ 780 w 3974"/>
                <a:gd name="T23" fmla="*/ 914 h 1111"/>
                <a:gd name="T24" fmla="*/ 846 w 3974"/>
                <a:gd name="T25" fmla="*/ 895 h 1111"/>
                <a:gd name="T26" fmla="*/ 910 w 3974"/>
                <a:gd name="T27" fmla="*/ 877 h 1111"/>
                <a:gd name="T28" fmla="*/ 977 w 3974"/>
                <a:gd name="T29" fmla="*/ 859 h 1111"/>
                <a:gd name="T30" fmla="*/ 1041 w 3974"/>
                <a:gd name="T31" fmla="*/ 834 h 1111"/>
                <a:gd name="T32" fmla="*/ 1107 w 3974"/>
                <a:gd name="T33" fmla="*/ 827 h 1111"/>
                <a:gd name="T34" fmla="*/ 1172 w 3974"/>
                <a:gd name="T35" fmla="*/ 810 h 1111"/>
                <a:gd name="T36" fmla="*/ 1238 w 3974"/>
                <a:gd name="T37" fmla="*/ 783 h 1111"/>
                <a:gd name="T38" fmla="*/ 1302 w 3974"/>
                <a:gd name="T39" fmla="*/ 769 h 1111"/>
                <a:gd name="T40" fmla="*/ 1367 w 3974"/>
                <a:gd name="T41" fmla="*/ 758 h 1111"/>
                <a:gd name="T42" fmla="*/ 1433 w 3974"/>
                <a:gd name="T43" fmla="*/ 754 h 1111"/>
                <a:gd name="T44" fmla="*/ 1499 w 3974"/>
                <a:gd name="T45" fmla="*/ 737 h 1111"/>
                <a:gd name="T46" fmla="*/ 1562 w 3974"/>
                <a:gd name="T47" fmla="*/ 724 h 1111"/>
                <a:gd name="T48" fmla="*/ 1630 w 3974"/>
                <a:gd name="T49" fmla="*/ 693 h 1111"/>
                <a:gd name="T50" fmla="*/ 1694 w 3974"/>
                <a:gd name="T51" fmla="*/ 676 h 1111"/>
                <a:gd name="T52" fmla="*/ 1759 w 3974"/>
                <a:gd name="T53" fmla="*/ 652 h 1111"/>
                <a:gd name="T54" fmla="*/ 1825 w 3974"/>
                <a:gd name="T55" fmla="*/ 631 h 1111"/>
                <a:gd name="T56" fmla="*/ 1890 w 3974"/>
                <a:gd name="T57" fmla="*/ 624 h 1111"/>
                <a:gd name="T58" fmla="*/ 1954 w 3974"/>
                <a:gd name="T59" fmla="*/ 605 h 1111"/>
                <a:gd name="T60" fmla="*/ 2020 w 3974"/>
                <a:gd name="T61" fmla="*/ 573 h 1111"/>
                <a:gd name="T62" fmla="*/ 2085 w 3974"/>
                <a:gd name="T63" fmla="*/ 566 h 1111"/>
                <a:gd name="T64" fmla="*/ 2151 w 3974"/>
                <a:gd name="T65" fmla="*/ 549 h 1111"/>
                <a:gd name="T66" fmla="*/ 2215 w 3974"/>
                <a:gd name="T67" fmla="*/ 532 h 1111"/>
                <a:gd name="T68" fmla="*/ 2282 w 3974"/>
                <a:gd name="T69" fmla="*/ 502 h 1111"/>
                <a:gd name="T70" fmla="*/ 2346 w 3974"/>
                <a:gd name="T71" fmla="*/ 477 h 1111"/>
                <a:gd name="T72" fmla="*/ 2412 w 3974"/>
                <a:gd name="T73" fmla="*/ 469 h 1111"/>
                <a:gd name="T74" fmla="*/ 2477 w 3974"/>
                <a:gd name="T75" fmla="*/ 449 h 1111"/>
                <a:gd name="T76" fmla="*/ 2543 w 3974"/>
                <a:gd name="T77" fmla="*/ 432 h 1111"/>
                <a:gd name="T78" fmla="*/ 2607 w 3974"/>
                <a:gd name="T79" fmla="*/ 423 h 1111"/>
                <a:gd name="T80" fmla="*/ 2672 w 3974"/>
                <a:gd name="T81" fmla="*/ 411 h 1111"/>
                <a:gd name="T82" fmla="*/ 2738 w 3974"/>
                <a:gd name="T83" fmla="*/ 404 h 1111"/>
                <a:gd name="T84" fmla="*/ 2804 w 3974"/>
                <a:gd name="T85" fmla="*/ 399 h 1111"/>
                <a:gd name="T86" fmla="*/ 2867 w 3974"/>
                <a:gd name="T87" fmla="*/ 392 h 1111"/>
                <a:gd name="T88" fmla="*/ 2935 w 3974"/>
                <a:gd name="T89" fmla="*/ 375 h 1111"/>
                <a:gd name="T90" fmla="*/ 2999 w 3974"/>
                <a:gd name="T91" fmla="*/ 330 h 1111"/>
                <a:gd name="T92" fmla="*/ 3064 w 3974"/>
                <a:gd name="T93" fmla="*/ 298 h 1111"/>
                <a:gd name="T94" fmla="*/ 3130 w 3974"/>
                <a:gd name="T95" fmla="*/ 260 h 1111"/>
                <a:gd name="T96" fmla="*/ 3196 w 3974"/>
                <a:gd name="T97" fmla="*/ 237 h 1111"/>
                <a:gd name="T98" fmla="*/ 3259 w 3974"/>
                <a:gd name="T99" fmla="*/ 228 h 1111"/>
                <a:gd name="T100" fmla="*/ 3325 w 3974"/>
                <a:gd name="T101" fmla="*/ 215 h 1111"/>
                <a:gd name="T102" fmla="*/ 3391 w 3974"/>
                <a:gd name="T103" fmla="*/ 170 h 1111"/>
                <a:gd name="T104" fmla="*/ 3454 w 3974"/>
                <a:gd name="T105" fmla="*/ 151 h 1111"/>
                <a:gd name="T106" fmla="*/ 3520 w 3974"/>
                <a:gd name="T107" fmla="*/ 132 h 1111"/>
                <a:gd name="T108" fmla="*/ 3586 w 3974"/>
                <a:gd name="T109" fmla="*/ 108 h 1111"/>
                <a:gd name="T110" fmla="*/ 3651 w 3974"/>
                <a:gd name="T111" fmla="*/ 80 h 1111"/>
                <a:gd name="T112" fmla="*/ 3717 w 3974"/>
                <a:gd name="T113" fmla="*/ 0 h 1111"/>
                <a:gd name="T114" fmla="*/ 3782 w 3974"/>
                <a:gd name="T115" fmla="*/ 0 h 1111"/>
                <a:gd name="T116" fmla="*/ 3846 w 3974"/>
                <a:gd name="T117" fmla="*/ 0 h 1111"/>
                <a:gd name="T118" fmla="*/ 3912 w 3974"/>
                <a:gd name="T119" fmla="*/ 0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74" h="1111">
                  <a:moveTo>
                    <a:pt x="0" y="1111"/>
                  </a:moveTo>
                  <a:lnTo>
                    <a:pt x="4" y="1111"/>
                  </a:lnTo>
                  <a:lnTo>
                    <a:pt x="8" y="1111"/>
                  </a:lnTo>
                  <a:lnTo>
                    <a:pt x="12" y="1111"/>
                  </a:lnTo>
                  <a:lnTo>
                    <a:pt x="15" y="1111"/>
                  </a:lnTo>
                  <a:lnTo>
                    <a:pt x="19" y="1111"/>
                  </a:lnTo>
                  <a:lnTo>
                    <a:pt x="23" y="1109"/>
                  </a:lnTo>
                  <a:lnTo>
                    <a:pt x="27" y="1109"/>
                  </a:lnTo>
                  <a:lnTo>
                    <a:pt x="30" y="1109"/>
                  </a:lnTo>
                  <a:lnTo>
                    <a:pt x="34" y="1109"/>
                  </a:lnTo>
                  <a:lnTo>
                    <a:pt x="38" y="1109"/>
                  </a:lnTo>
                  <a:lnTo>
                    <a:pt x="42" y="1109"/>
                  </a:lnTo>
                  <a:lnTo>
                    <a:pt x="45" y="1104"/>
                  </a:lnTo>
                  <a:lnTo>
                    <a:pt x="49" y="1104"/>
                  </a:lnTo>
                  <a:lnTo>
                    <a:pt x="53" y="1102"/>
                  </a:lnTo>
                  <a:lnTo>
                    <a:pt x="55" y="1102"/>
                  </a:lnTo>
                  <a:lnTo>
                    <a:pt x="59" y="1102"/>
                  </a:lnTo>
                  <a:lnTo>
                    <a:pt x="62" y="1097"/>
                  </a:lnTo>
                  <a:lnTo>
                    <a:pt x="66" y="1097"/>
                  </a:lnTo>
                  <a:lnTo>
                    <a:pt x="70" y="1097"/>
                  </a:lnTo>
                  <a:lnTo>
                    <a:pt x="74" y="1097"/>
                  </a:lnTo>
                  <a:lnTo>
                    <a:pt x="77" y="1097"/>
                  </a:lnTo>
                  <a:lnTo>
                    <a:pt x="81" y="1097"/>
                  </a:lnTo>
                  <a:lnTo>
                    <a:pt x="85" y="1097"/>
                  </a:lnTo>
                  <a:lnTo>
                    <a:pt x="89" y="1097"/>
                  </a:lnTo>
                  <a:lnTo>
                    <a:pt x="92" y="1097"/>
                  </a:lnTo>
                  <a:lnTo>
                    <a:pt x="96" y="1097"/>
                  </a:lnTo>
                  <a:lnTo>
                    <a:pt x="100" y="1095"/>
                  </a:lnTo>
                  <a:lnTo>
                    <a:pt x="102" y="1095"/>
                  </a:lnTo>
                  <a:lnTo>
                    <a:pt x="105" y="1095"/>
                  </a:lnTo>
                  <a:lnTo>
                    <a:pt x="109" y="1091"/>
                  </a:lnTo>
                  <a:lnTo>
                    <a:pt x="113" y="1091"/>
                  </a:lnTo>
                  <a:lnTo>
                    <a:pt x="117" y="1086"/>
                  </a:lnTo>
                  <a:lnTo>
                    <a:pt x="120" y="1086"/>
                  </a:lnTo>
                  <a:lnTo>
                    <a:pt x="124" y="1086"/>
                  </a:lnTo>
                  <a:lnTo>
                    <a:pt x="128" y="1086"/>
                  </a:lnTo>
                  <a:lnTo>
                    <a:pt x="132" y="1086"/>
                  </a:lnTo>
                  <a:lnTo>
                    <a:pt x="135" y="1086"/>
                  </a:lnTo>
                  <a:lnTo>
                    <a:pt x="139" y="1086"/>
                  </a:lnTo>
                  <a:lnTo>
                    <a:pt x="143" y="1086"/>
                  </a:lnTo>
                  <a:lnTo>
                    <a:pt x="147" y="1086"/>
                  </a:lnTo>
                  <a:lnTo>
                    <a:pt x="150" y="1086"/>
                  </a:lnTo>
                  <a:lnTo>
                    <a:pt x="154" y="1086"/>
                  </a:lnTo>
                  <a:lnTo>
                    <a:pt x="158" y="1086"/>
                  </a:lnTo>
                  <a:lnTo>
                    <a:pt x="162" y="1084"/>
                  </a:lnTo>
                  <a:lnTo>
                    <a:pt x="165" y="1081"/>
                  </a:lnTo>
                  <a:lnTo>
                    <a:pt x="167" y="1077"/>
                  </a:lnTo>
                  <a:lnTo>
                    <a:pt x="171" y="1070"/>
                  </a:lnTo>
                  <a:lnTo>
                    <a:pt x="175" y="1070"/>
                  </a:lnTo>
                  <a:lnTo>
                    <a:pt x="179" y="1070"/>
                  </a:lnTo>
                  <a:lnTo>
                    <a:pt x="182" y="1070"/>
                  </a:lnTo>
                  <a:lnTo>
                    <a:pt x="186" y="1070"/>
                  </a:lnTo>
                  <a:lnTo>
                    <a:pt x="190" y="1070"/>
                  </a:lnTo>
                  <a:lnTo>
                    <a:pt x="194" y="1070"/>
                  </a:lnTo>
                  <a:lnTo>
                    <a:pt x="197" y="1070"/>
                  </a:lnTo>
                  <a:lnTo>
                    <a:pt x="201" y="1070"/>
                  </a:lnTo>
                  <a:lnTo>
                    <a:pt x="205" y="1070"/>
                  </a:lnTo>
                  <a:lnTo>
                    <a:pt x="209" y="1068"/>
                  </a:lnTo>
                  <a:lnTo>
                    <a:pt x="212" y="1068"/>
                  </a:lnTo>
                  <a:lnTo>
                    <a:pt x="214" y="1068"/>
                  </a:lnTo>
                  <a:lnTo>
                    <a:pt x="218" y="1068"/>
                  </a:lnTo>
                  <a:lnTo>
                    <a:pt x="222" y="1068"/>
                  </a:lnTo>
                  <a:lnTo>
                    <a:pt x="225" y="1068"/>
                  </a:lnTo>
                  <a:lnTo>
                    <a:pt x="229" y="1068"/>
                  </a:lnTo>
                  <a:lnTo>
                    <a:pt x="233" y="1068"/>
                  </a:lnTo>
                  <a:lnTo>
                    <a:pt x="237" y="1063"/>
                  </a:lnTo>
                  <a:lnTo>
                    <a:pt x="240" y="1060"/>
                  </a:lnTo>
                  <a:lnTo>
                    <a:pt x="244" y="1060"/>
                  </a:lnTo>
                  <a:lnTo>
                    <a:pt x="248" y="1057"/>
                  </a:lnTo>
                  <a:lnTo>
                    <a:pt x="252" y="1057"/>
                  </a:lnTo>
                  <a:lnTo>
                    <a:pt x="255" y="1053"/>
                  </a:lnTo>
                  <a:lnTo>
                    <a:pt x="257" y="1053"/>
                  </a:lnTo>
                  <a:lnTo>
                    <a:pt x="261" y="1053"/>
                  </a:lnTo>
                  <a:lnTo>
                    <a:pt x="265" y="1053"/>
                  </a:lnTo>
                  <a:lnTo>
                    <a:pt x="269" y="1050"/>
                  </a:lnTo>
                  <a:lnTo>
                    <a:pt x="272" y="1046"/>
                  </a:lnTo>
                  <a:lnTo>
                    <a:pt x="278" y="1046"/>
                  </a:lnTo>
                  <a:lnTo>
                    <a:pt x="280" y="1046"/>
                  </a:lnTo>
                  <a:lnTo>
                    <a:pt x="284" y="1046"/>
                  </a:lnTo>
                  <a:lnTo>
                    <a:pt x="287" y="1046"/>
                  </a:lnTo>
                  <a:lnTo>
                    <a:pt x="291" y="1043"/>
                  </a:lnTo>
                  <a:lnTo>
                    <a:pt x="295" y="1043"/>
                  </a:lnTo>
                  <a:lnTo>
                    <a:pt x="299" y="1043"/>
                  </a:lnTo>
                  <a:lnTo>
                    <a:pt x="302" y="1043"/>
                  </a:lnTo>
                  <a:lnTo>
                    <a:pt x="306" y="1043"/>
                  </a:lnTo>
                  <a:lnTo>
                    <a:pt x="310" y="1043"/>
                  </a:lnTo>
                  <a:lnTo>
                    <a:pt x="314" y="1041"/>
                  </a:lnTo>
                  <a:lnTo>
                    <a:pt x="317" y="1033"/>
                  </a:lnTo>
                  <a:lnTo>
                    <a:pt x="321" y="1029"/>
                  </a:lnTo>
                  <a:lnTo>
                    <a:pt x="325" y="1029"/>
                  </a:lnTo>
                  <a:lnTo>
                    <a:pt x="327" y="1029"/>
                  </a:lnTo>
                  <a:lnTo>
                    <a:pt x="330" y="1026"/>
                  </a:lnTo>
                  <a:lnTo>
                    <a:pt x="334" y="1023"/>
                  </a:lnTo>
                  <a:lnTo>
                    <a:pt x="338" y="1023"/>
                  </a:lnTo>
                  <a:lnTo>
                    <a:pt x="342" y="1023"/>
                  </a:lnTo>
                  <a:lnTo>
                    <a:pt x="345" y="1019"/>
                  </a:lnTo>
                  <a:lnTo>
                    <a:pt x="349" y="1019"/>
                  </a:lnTo>
                  <a:lnTo>
                    <a:pt x="353" y="1019"/>
                  </a:lnTo>
                  <a:lnTo>
                    <a:pt x="357" y="1019"/>
                  </a:lnTo>
                  <a:lnTo>
                    <a:pt x="360" y="1016"/>
                  </a:lnTo>
                  <a:lnTo>
                    <a:pt x="364" y="1016"/>
                  </a:lnTo>
                  <a:lnTo>
                    <a:pt x="368" y="1016"/>
                  </a:lnTo>
                  <a:lnTo>
                    <a:pt x="370" y="1016"/>
                  </a:lnTo>
                  <a:lnTo>
                    <a:pt x="374" y="1016"/>
                  </a:lnTo>
                  <a:lnTo>
                    <a:pt x="377" y="1016"/>
                  </a:lnTo>
                  <a:lnTo>
                    <a:pt x="381" y="1016"/>
                  </a:lnTo>
                  <a:lnTo>
                    <a:pt x="385" y="1016"/>
                  </a:lnTo>
                  <a:lnTo>
                    <a:pt x="389" y="1016"/>
                  </a:lnTo>
                  <a:lnTo>
                    <a:pt x="392" y="1012"/>
                  </a:lnTo>
                  <a:lnTo>
                    <a:pt x="396" y="1012"/>
                  </a:lnTo>
                  <a:lnTo>
                    <a:pt x="400" y="1012"/>
                  </a:lnTo>
                  <a:lnTo>
                    <a:pt x="404" y="1012"/>
                  </a:lnTo>
                  <a:lnTo>
                    <a:pt x="407" y="1012"/>
                  </a:lnTo>
                  <a:lnTo>
                    <a:pt x="411" y="1012"/>
                  </a:lnTo>
                  <a:lnTo>
                    <a:pt x="415" y="1012"/>
                  </a:lnTo>
                  <a:lnTo>
                    <a:pt x="419" y="1012"/>
                  </a:lnTo>
                  <a:lnTo>
                    <a:pt x="422" y="1012"/>
                  </a:lnTo>
                  <a:lnTo>
                    <a:pt x="426" y="1012"/>
                  </a:lnTo>
                  <a:lnTo>
                    <a:pt x="430" y="1012"/>
                  </a:lnTo>
                  <a:lnTo>
                    <a:pt x="434" y="1012"/>
                  </a:lnTo>
                  <a:lnTo>
                    <a:pt x="437" y="1012"/>
                  </a:lnTo>
                  <a:lnTo>
                    <a:pt x="439" y="1012"/>
                  </a:lnTo>
                  <a:lnTo>
                    <a:pt x="443" y="1009"/>
                  </a:lnTo>
                  <a:lnTo>
                    <a:pt x="447" y="1009"/>
                  </a:lnTo>
                  <a:lnTo>
                    <a:pt x="450" y="1009"/>
                  </a:lnTo>
                  <a:lnTo>
                    <a:pt x="454" y="1009"/>
                  </a:lnTo>
                  <a:lnTo>
                    <a:pt x="458" y="1009"/>
                  </a:lnTo>
                  <a:lnTo>
                    <a:pt x="462" y="1009"/>
                  </a:lnTo>
                  <a:lnTo>
                    <a:pt x="465" y="1009"/>
                  </a:lnTo>
                  <a:lnTo>
                    <a:pt x="469" y="1006"/>
                  </a:lnTo>
                  <a:lnTo>
                    <a:pt x="473" y="1006"/>
                  </a:lnTo>
                  <a:lnTo>
                    <a:pt x="477" y="1006"/>
                  </a:lnTo>
                  <a:lnTo>
                    <a:pt x="480" y="1006"/>
                  </a:lnTo>
                  <a:lnTo>
                    <a:pt x="482" y="1006"/>
                  </a:lnTo>
                  <a:lnTo>
                    <a:pt x="486" y="1006"/>
                  </a:lnTo>
                  <a:lnTo>
                    <a:pt x="490" y="1006"/>
                  </a:lnTo>
                  <a:lnTo>
                    <a:pt x="494" y="1006"/>
                  </a:lnTo>
                  <a:lnTo>
                    <a:pt x="497" y="1006"/>
                  </a:lnTo>
                  <a:lnTo>
                    <a:pt x="501" y="1006"/>
                  </a:lnTo>
                  <a:lnTo>
                    <a:pt x="505" y="1002"/>
                  </a:lnTo>
                  <a:lnTo>
                    <a:pt x="509" y="1002"/>
                  </a:lnTo>
                  <a:lnTo>
                    <a:pt x="512" y="1002"/>
                  </a:lnTo>
                  <a:lnTo>
                    <a:pt x="516" y="999"/>
                  </a:lnTo>
                  <a:lnTo>
                    <a:pt x="520" y="999"/>
                  </a:lnTo>
                  <a:lnTo>
                    <a:pt x="524" y="999"/>
                  </a:lnTo>
                  <a:lnTo>
                    <a:pt x="527" y="994"/>
                  </a:lnTo>
                  <a:lnTo>
                    <a:pt x="529" y="992"/>
                  </a:lnTo>
                  <a:lnTo>
                    <a:pt x="533" y="988"/>
                  </a:lnTo>
                  <a:lnTo>
                    <a:pt x="537" y="988"/>
                  </a:lnTo>
                  <a:lnTo>
                    <a:pt x="540" y="988"/>
                  </a:lnTo>
                  <a:lnTo>
                    <a:pt x="546" y="985"/>
                  </a:lnTo>
                  <a:lnTo>
                    <a:pt x="550" y="985"/>
                  </a:lnTo>
                  <a:lnTo>
                    <a:pt x="552" y="981"/>
                  </a:lnTo>
                  <a:lnTo>
                    <a:pt x="555" y="978"/>
                  </a:lnTo>
                  <a:lnTo>
                    <a:pt x="559" y="978"/>
                  </a:lnTo>
                  <a:lnTo>
                    <a:pt x="563" y="974"/>
                  </a:lnTo>
                  <a:lnTo>
                    <a:pt x="567" y="974"/>
                  </a:lnTo>
                  <a:lnTo>
                    <a:pt x="570" y="972"/>
                  </a:lnTo>
                  <a:lnTo>
                    <a:pt x="574" y="972"/>
                  </a:lnTo>
                  <a:lnTo>
                    <a:pt x="578" y="972"/>
                  </a:lnTo>
                  <a:lnTo>
                    <a:pt x="582" y="972"/>
                  </a:lnTo>
                  <a:lnTo>
                    <a:pt x="585" y="972"/>
                  </a:lnTo>
                  <a:lnTo>
                    <a:pt x="589" y="972"/>
                  </a:lnTo>
                  <a:lnTo>
                    <a:pt x="593" y="972"/>
                  </a:lnTo>
                  <a:lnTo>
                    <a:pt x="595" y="972"/>
                  </a:lnTo>
                  <a:lnTo>
                    <a:pt x="599" y="972"/>
                  </a:lnTo>
                  <a:lnTo>
                    <a:pt x="602" y="967"/>
                  </a:lnTo>
                  <a:lnTo>
                    <a:pt x="606" y="967"/>
                  </a:lnTo>
                  <a:lnTo>
                    <a:pt x="610" y="967"/>
                  </a:lnTo>
                  <a:lnTo>
                    <a:pt x="614" y="967"/>
                  </a:lnTo>
                  <a:lnTo>
                    <a:pt x="617" y="965"/>
                  </a:lnTo>
                  <a:lnTo>
                    <a:pt x="621" y="965"/>
                  </a:lnTo>
                  <a:lnTo>
                    <a:pt x="625" y="960"/>
                  </a:lnTo>
                  <a:lnTo>
                    <a:pt x="629" y="953"/>
                  </a:lnTo>
                  <a:lnTo>
                    <a:pt x="632" y="951"/>
                  </a:lnTo>
                  <a:lnTo>
                    <a:pt x="636" y="947"/>
                  </a:lnTo>
                  <a:lnTo>
                    <a:pt x="640" y="947"/>
                  </a:lnTo>
                  <a:lnTo>
                    <a:pt x="642" y="947"/>
                  </a:lnTo>
                  <a:lnTo>
                    <a:pt x="645" y="940"/>
                  </a:lnTo>
                  <a:lnTo>
                    <a:pt x="649" y="940"/>
                  </a:lnTo>
                  <a:lnTo>
                    <a:pt x="653" y="940"/>
                  </a:lnTo>
                  <a:lnTo>
                    <a:pt x="657" y="940"/>
                  </a:lnTo>
                  <a:lnTo>
                    <a:pt x="660" y="933"/>
                  </a:lnTo>
                  <a:lnTo>
                    <a:pt x="664" y="933"/>
                  </a:lnTo>
                  <a:lnTo>
                    <a:pt x="668" y="933"/>
                  </a:lnTo>
                  <a:lnTo>
                    <a:pt x="672" y="933"/>
                  </a:lnTo>
                  <a:lnTo>
                    <a:pt x="675" y="931"/>
                  </a:lnTo>
                  <a:lnTo>
                    <a:pt x="679" y="931"/>
                  </a:lnTo>
                  <a:lnTo>
                    <a:pt x="683" y="931"/>
                  </a:lnTo>
                  <a:lnTo>
                    <a:pt x="687" y="931"/>
                  </a:lnTo>
                  <a:lnTo>
                    <a:pt x="690" y="931"/>
                  </a:lnTo>
                  <a:lnTo>
                    <a:pt x="694" y="931"/>
                  </a:lnTo>
                  <a:lnTo>
                    <a:pt x="698" y="931"/>
                  </a:lnTo>
                  <a:lnTo>
                    <a:pt x="702" y="931"/>
                  </a:lnTo>
                  <a:lnTo>
                    <a:pt x="705" y="931"/>
                  </a:lnTo>
                  <a:lnTo>
                    <a:pt x="707" y="931"/>
                  </a:lnTo>
                  <a:lnTo>
                    <a:pt x="711" y="926"/>
                  </a:lnTo>
                  <a:lnTo>
                    <a:pt x="715" y="923"/>
                  </a:lnTo>
                  <a:lnTo>
                    <a:pt x="719" y="923"/>
                  </a:lnTo>
                  <a:lnTo>
                    <a:pt x="722" y="923"/>
                  </a:lnTo>
                  <a:lnTo>
                    <a:pt x="726" y="919"/>
                  </a:lnTo>
                  <a:lnTo>
                    <a:pt x="730" y="919"/>
                  </a:lnTo>
                  <a:lnTo>
                    <a:pt x="734" y="919"/>
                  </a:lnTo>
                  <a:lnTo>
                    <a:pt x="737" y="919"/>
                  </a:lnTo>
                  <a:lnTo>
                    <a:pt x="741" y="919"/>
                  </a:lnTo>
                  <a:lnTo>
                    <a:pt x="745" y="919"/>
                  </a:lnTo>
                  <a:lnTo>
                    <a:pt x="749" y="919"/>
                  </a:lnTo>
                  <a:lnTo>
                    <a:pt x="752" y="919"/>
                  </a:lnTo>
                  <a:lnTo>
                    <a:pt x="754" y="917"/>
                  </a:lnTo>
                  <a:lnTo>
                    <a:pt x="758" y="917"/>
                  </a:lnTo>
                  <a:lnTo>
                    <a:pt x="762" y="914"/>
                  </a:lnTo>
                  <a:lnTo>
                    <a:pt x="765" y="914"/>
                  </a:lnTo>
                  <a:lnTo>
                    <a:pt x="769" y="914"/>
                  </a:lnTo>
                  <a:lnTo>
                    <a:pt x="773" y="914"/>
                  </a:lnTo>
                  <a:lnTo>
                    <a:pt x="777" y="914"/>
                  </a:lnTo>
                  <a:lnTo>
                    <a:pt x="780" y="914"/>
                  </a:lnTo>
                  <a:lnTo>
                    <a:pt x="784" y="914"/>
                  </a:lnTo>
                  <a:lnTo>
                    <a:pt x="788" y="914"/>
                  </a:lnTo>
                  <a:lnTo>
                    <a:pt x="792" y="909"/>
                  </a:lnTo>
                  <a:lnTo>
                    <a:pt x="795" y="909"/>
                  </a:lnTo>
                  <a:lnTo>
                    <a:pt x="797" y="909"/>
                  </a:lnTo>
                  <a:lnTo>
                    <a:pt x="801" y="909"/>
                  </a:lnTo>
                  <a:lnTo>
                    <a:pt x="805" y="902"/>
                  </a:lnTo>
                  <a:lnTo>
                    <a:pt x="810" y="902"/>
                  </a:lnTo>
                  <a:lnTo>
                    <a:pt x="814" y="900"/>
                  </a:lnTo>
                  <a:lnTo>
                    <a:pt x="818" y="900"/>
                  </a:lnTo>
                  <a:lnTo>
                    <a:pt x="820" y="895"/>
                  </a:lnTo>
                  <a:lnTo>
                    <a:pt x="824" y="895"/>
                  </a:lnTo>
                  <a:lnTo>
                    <a:pt x="827" y="895"/>
                  </a:lnTo>
                  <a:lnTo>
                    <a:pt x="831" y="895"/>
                  </a:lnTo>
                  <a:lnTo>
                    <a:pt x="835" y="895"/>
                  </a:lnTo>
                  <a:lnTo>
                    <a:pt x="839" y="895"/>
                  </a:lnTo>
                  <a:lnTo>
                    <a:pt x="842" y="895"/>
                  </a:lnTo>
                  <a:lnTo>
                    <a:pt x="846" y="895"/>
                  </a:lnTo>
                  <a:lnTo>
                    <a:pt x="850" y="895"/>
                  </a:lnTo>
                  <a:lnTo>
                    <a:pt x="854" y="895"/>
                  </a:lnTo>
                  <a:lnTo>
                    <a:pt x="857" y="889"/>
                  </a:lnTo>
                  <a:lnTo>
                    <a:pt x="861" y="889"/>
                  </a:lnTo>
                  <a:lnTo>
                    <a:pt x="865" y="889"/>
                  </a:lnTo>
                  <a:lnTo>
                    <a:pt x="867" y="889"/>
                  </a:lnTo>
                  <a:lnTo>
                    <a:pt x="870" y="889"/>
                  </a:lnTo>
                  <a:lnTo>
                    <a:pt x="874" y="889"/>
                  </a:lnTo>
                  <a:lnTo>
                    <a:pt x="878" y="889"/>
                  </a:lnTo>
                  <a:lnTo>
                    <a:pt x="882" y="889"/>
                  </a:lnTo>
                  <a:lnTo>
                    <a:pt x="885" y="886"/>
                  </a:lnTo>
                  <a:lnTo>
                    <a:pt x="889" y="886"/>
                  </a:lnTo>
                  <a:lnTo>
                    <a:pt x="893" y="886"/>
                  </a:lnTo>
                  <a:lnTo>
                    <a:pt x="897" y="886"/>
                  </a:lnTo>
                  <a:lnTo>
                    <a:pt x="900" y="886"/>
                  </a:lnTo>
                  <a:lnTo>
                    <a:pt x="904" y="882"/>
                  </a:lnTo>
                  <a:lnTo>
                    <a:pt x="908" y="877"/>
                  </a:lnTo>
                  <a:lnTo>
                    <a:pt x="910" y="877"/>
                  </a:lnTo>
                  <a:lnTo>
                    <a:pt x="914" y="875"/>
                  </a:lnTo>
                  <a:lnTo>
                    <a:pt x="917" y="875"/>
                  </a:lnTo>
                  <a:lnTo>
                    <a:pt x="921" y="875"/>
                  </a:lnTo>
                  <a:lnTo>
                    <a:pt x="925" y="873"/>
                  </a:lnTo>
                  <a:lnTo>
                    <a:pt x="929" y="873"/>
                  </a:lnTo>
                  <a:lnTo>
                    <a:pt x="932" y="873"/>
                  </a:lnTo>
                  <a:lnTo>
                    <a:pt x="936" y="873"/>
                  </a:lnTo>
                  <a:lnTo>
                    <a:pt x="940" y="873"/>
                  </a:lnTo>
                  <a:lnTo>
                    <a:pt x="944" y="873"/>
                  </a:lnTo>
                  <a:lnTo>
                    <a:pt x="947" y="873"/>
                  </a:lnTo>
                  <a:lnTo>
                    <a:pt x="951" y="873"/>
                  </a:lnTo>
                  <a:lnTo>
                    <a:pt x="955" y="873"/>
                  </a:lnTo>
                  <a:lnTo>
                    <a:pt x="959" y="873"/>
                  </a:lnTo>
                  <a:lnTo>
                    <a:pt x="962" y="868"/>
                  </a:lnTo>
                  <a:lnTo>
                    <a:pt x="966" y="868"/>
                  </a:lnTo>
                  <a:lnTo>
                    <a:pt x="970" y="861"/>
                  </a:lnTo>
                  <a:lnTo>
                    <a:pt x="974" y="859"/>
                  </a:lnTo>
                  <a:lnTo>
                    <a:pt x="977" y="859"/>
                  </a:lnTo>
                  <a:lnTo>
                    <a:pt x="979" y="855"/>
                  </a:lnTo>
                  <a:lnTo>
                    <a:pt x="983" y="855"/>
                  </a:lnTo>
                  <a:lnTo>
                    <a:pt x="987" y="851"/>
                  </a:lnTo>
                  <a:lnTo>
                    <a:pt x="990" y="848"/>
                  </a:lnTo>
                  <a:lnTo>
                    <a:pt x="994" y="848"/>
                  </a:lnTo>
                  <a:lnTo>
                    <a:pt x="998" y="848"/>
                  </a:lnTo>
                  <a:lnTo>
                    <a:pt x="1002" y="848"/>
                  </a:lnTo>
                  <a:lnTo>
                    <a:pt x="1005" y="848"/>
                  </a:lnTo>
                  <a:lnTo>
                    <a:pt x="1009" y="841"/>
                  </a:lnTo>
                  <a:lnTo>
                    <a:pt x="1013" y="841"/>
                  </a:lnTo>
                  <a:lnTo>
                    <a:pt x="1017" y="841"/>
                  </a:lnTo>
                  <a:lnTo>
                    <a:pt x="1020" y="837"/>
                  </a:lnTo>
                  <a:lnTo>
                    <a:pt x="1022" y="837"/>
                  </a:lnTo>
                  <a:lnTo>
                    <a:pt x="1026" y="837"/>
                  </a:lnTo>
                  <a:lnTo>
                    <a:pt x="1030" y="837"/>
                  </a:lnTo>
                  <a:lnTo>
                    <a:pt x="1034" y="837"/>
                  </a:lnTo>
                  <a:lnTo>
                    <a:pt x="1037" y="834"/>
                  </a:lnTo>
                  <a:lnTo>
                    <a:pt x="1041" y="834"/>
                  </a:lnTo>
                  <a:lnTo>
                    <a:pt x="1045" y="834"/>
                  </a:lnTo>
                  <a:lnTo>
                    <a:pt x="1049" y="834"/>
                  </a:lnTo>
                  <a:lnTo>
                    <a:pt x="1052" y="834"/>
                  </a:lnTo>
                  <a:lnTo>
                    <a:pt x="1056" y="834"/>
                  </a:lnTo>
                  <a:lnTo>
                    <a:pt x="1060" y="831"/>
                  </a:lnTo>
                  <a:lnTo>
                    <a:pt x="1064" y="827"/>
                  </a:lnTo>
                  <a:lnTo>
                    <a:pt x="1067" y="827"/>
                  </a:lnTo>
                  <a:lnTo>
                    <a:pt x="1069" y="827"/>
                  </a:lnTo>
                  <a:lnTo>
                    <a:pt x="1075" y="827"/>
                  </a:lnTo>
                  <a:lnTo>
                    <a:pt x="1079" y="827"/>
                  </a:lnTo>
                  <a:lnTo>
                    <a:pt x="1082" y="827"/>
                  </a:lnTo>
                  <a:lnTo>
                    <a:pt x="1086" y="827"/>
                  </a:lnTo>
                  <a:lnTo>
                    <a:pt x="1090" y="827"/>
                  </a:lnTo>
                  <a:lnTo>
                    <a:pt x="1092" y="827"/>
                  </a:lnTo>
                  <a:lnTo>
                    <a:pt x="1095" y="827"/>
                  </a:lnTo>
                  <a:lnTo>
                    <a:pt x="1099" y="827"/>
                  </a:lnTo>
                  <a:lnTo>
                    <a:pt x="1103" y="827"/>
                  </a:lnTo>
                  <a:lnTo>
                    <a:pt x="1107" y="827"/>
                  </a:lnTo>
                  <a:lnTo>
                    <a:pt x="1110" y="824"/>
                  </a:lnTo>
                  <a:lnTo>
                    <a:pt x="1114" y="824"/>
                  </a:lnTo>
                  <a:lnTo>
                    <a:pt x="1118" y="824"/>
                  </a:lnTo>
                  <a:lnTo>
                    <a:pt x="1122" y="824"/>
                  </a:lnTo>
                  <a:lnTo>
                    <a:pt x="1125" y="824"/>
                  </a:lnTo>
                  <a:lnTo>
                    <a:pt x="1129" y="824"/>
                  </a:lnTo>
                  <a:lnTo>
                    <a:pt x="1133" y="817"/>
                  </a:lnTo>
                  <a:lnTo>
                    <a:pt x="1135" y="814"/>
                  </a:lnTo>
                  <a:lnTo>
                    <a:pt x="1139" y="814"/>
                  </a:lnTo>
                  <a:lnTo>
                    <a:pt x="1142" y="814"/>
                  </a:lnTo>
                  <a:lnTo>
                    <a:pt x="1146" y="814"/>
                  </a:lnTo>
                  <a:lnTo>
                    <a:pt x="1150" y="814"/>
                  </a:lnTo>
                  <a:lnTo>
                    <a:pt x="1154" y="814"/>
                  </a:lnTo>
                  <a:lnTo>
                    <a:pt x="1157" y="814"/>
                  </a:lnTo>
                  <a:lnTo>
                    <a:pt x="1161" y="814"/>
                  </a:lnTo>
                  <a:lnTo>
                    <a:pt x="1165" y="814"/>
                  </a:lnTo>
                  <a:lnTo>
                    <a:pt x="1169" y="814"/>
                  </a:lnTo>
                  <a:lnTo>
                    <a:pt x="1172" y="810"/>
                  </a:lnTo>
                  <a:lnTo>
                    <a:pt x="1176" y="806"/>
                  </a:lnTo>
                  <a:lnTo>
                    <a:pt x="1180" y="803"/>
                  </a:lnTo>
                  <a:lnTo>
                    <a:pt x="1182" y="800"/>
                  </a:lnTo>
                  <a:lnTo>
                    <a:pt x="1185" y="800"/>
                  </a:lnTo>
                  <a:lnTo>
                    <a:pt x="1189" y="796"/>
                  </a:lnTo>
                  <a:lnTo>
                    <a:pt x="1193" y="792"/>
                  </a:lnTo>
                  <a:lnTo>
                    <a:pt x="1197" y="792"/>
                  </a:lnTo>
                  <a:lnTo>
                    <a:pt x="1200" y="792"/>
                  </a:lnTo>
                  <a:lnTo>
                    <a:pt x="1204" y="792"/>
                  </a:lnTo>
                  <a:lnTo>
                    <a:pt x="1208" y="790"/>
                  </a:lnTo>
                  <a:lnTo>
                    <a:pt x="1212" y="790"/>
                  </a:lnTo>
                  <a:lnTo>
                    <a:pt x="1215" y="785"/>
                  </a:lnTo>
                  <a:lnTo>
                    <a:pt x="1219" y="785"/>
                  </a:lnTo>
                  <a:lnTo>
                    <a:pt x="1223" y="785"/>
                  </a:lnTo>
                  <a:lnTo>
                    <a:pt x="1227" y="783"/>
                  </a:lnTo>
                  <a:lnTo>
                    <a:pt x="1230" y="783"/>
                  </a:lnTo>
                  <a:lnTo>
                    <a:pt x="1234" y="783"/>
                  </a:lnTo>
                  <a:lnTo>
                    <a:pt x="1238" y="783"/>
                  </a:lnTo>
                  <a:lnTo>
                    <a:pt x="1242" y="783"/>
                  </a:lnTo>
                  <a:lnTo>
                    <a:pt x="1245" y="778"/>
                  </a:lnTo>
                  <a:lnTo>
                    <a:pt x="1247" y="776"/>
                  </a:lnTo>
                  <a:lnTo>
                    <a:pt x="1251" y="776"/>
                  </a:lnTo>
                  <a:lnTo>
                    <a:pt x="1255" y="776"/>
                  </a:lnTo>
                  <a:lnTo>
                    <a:pt x="1259" y="776"/>
                  </a:lnTo>
                  <a:lnTo>
                    <a:pt x="1262" y="776"/>
                  </a:lnTo>
                  <a:lnTo>
                    <a:pt x="1266" y="776"/>
                  </a:lnTo>
                  <a:lnTo>
                    <a:pt x="1270" y="776"/>
                  </a:lnTo>
                  <a:lnTo>
                    <a:pt x="1274" y="776"/>
                  </a:lnTo>
                  <a:lnTo>
                    <a:pt x="1277" y="776"/>
                  </a:lnTo>
                  <a:lnTo>
                    <a:pt x="1281" y="776"/>
                  </a:lnTo>
                  <a:lnTo>
                    <a:pt x="1285" y="776"/>
                  </a:lnTo>
                  <a:lnTo>
                    <a:pt x="1289" y="776"/>
                  </a:lnTo>
                  <a:lnTo>
                    <a:pt x="1292" y="776"/>
                  </a:lnTo>
                  <a:lnTo>
                    <a:pt x="1294" y="776"/>
                  </a:lnTo>
                  <a:lnTo>
                    <a:pt x="1298" y="771"/>
                  </a:lnTo>
                  <a:lnTo>
                    <a:pt x="1302" y="769"/>
                  </a:lnTo>
                  <a:lnTo>
                    <a:pt x="1305" y="769"/>
                  </a:lnTo>
                  <a:lnTo>
                    <a:pt x="1309" y="769"/>
                  </a:lnTo>
                  <a:lnTo>
                    <a:pt x="1313" y="769"/>
                  </a:lnTo>
                  <a:lnTo>
                    <a:pt x="1317" y="769"/>
                  </a:lnTo>
                  <a:lnTo>
                    <a:pt x="1320" y="765"/>
                  </a:lnTo>
                  <a:lnTo>
                    <a:pt x="1324" y="765"/>
                  </a:lnTo>
                  <a:lnTo>
                    <a:pt x="1328" y="765"/>
                  </a:lnTo>
                  <a:lnTo>
                    <a:pt x="1332" y="765"/>
                  </a:lnTo>
                  <a:lnTo>
                    <a:pt x="1335" y="765"/>
                  </a:lnTo>
                  <a:lnTo>
                    <a:pt x="1339" y="765"/>
                  </a:lnTo>
                  <a:lnTo>
                    <a:pt x="1343" y="765"/>
                  </a:lnTo>
                  <a:lnTo>
                    <a:pt x="1347" y="765"/>
                  </a:lnTo>
                  <a:lnTo>
                    <a:pt x="1350" y="765"/>
                  </a:lnTo>
                  <a:lnTo>
                    <a:pt x="1354" y="765"/>
                  </a:lnTo>
                  <a:lnTo>
                    <a:pt x="1358" y="765"/>
                  </a:lnTo>
                  <a:lnTo>
                    <a:pt x="1360" y="762"/>
                  </a:lnTo>
                  <a:lnTo>
                    <a:pt x="1364" y="762"/>
                  </a:lnTo>
                  <a:lnTo>
                    <a:pt x="1367" y="758"/>
                  </a:lnTo>
                  <a:lnTo>
                    <a:pt x="1371" y="758"/>
                  </a:lnTo>
                  <a:lnTo>
                    <a:pt x="1375" y="758"/>
                  </a:lnTo>
                  <a:lnTo>
                    <a:pt x="1379" y="758"/>
                  </a:lnTo>
                  <a:lnTo>
                    <a:pt x="1382" y="758"/>
                  </a:lnTo>
                  <a:lnTo>
                    <a:pt x="1386" y="758"/>
                  </a:lnTo>
                  <a:lnTo>
                    <a:pt x="1390" y="758"/>
                  </a:lnTo>
                  <a:lnTo>
                    <a:pt x="1394" y="758"/>
                  </a:lnTo>
                  <a:lnTo>
                    <a:pt x="1397" y="758"/>
                  </a:lnTo>
                  <a:lnTo>
                    <a:pt x="1401" y="758"/>
                  </a:lnTo>
                  <a:lnTo>
                    <a:pt x="1405" y="758"/>
                  </a:lnTo>
                  <a:lnTo>
                    <a:pt x="1407" y="758"/>
                  </a:lnTo>
                  <a:lnTo>
                    <a:pt x="1410" y="758"/>
                  </a:lnTo>
                  <a:lnTo>
                    <a:pt x="1414" y="758"/>
                  </a:lnTo>
                  <a:lnTo>
                    <a:pt x="1418" y="754"/>
                  </a:lnTo>
                  <a:lnTo>
                    <a:pt x="1422" y="754"/>
                  </a:lnTo>
                  <a:lnTo>
                    <a:pt x="1425" y="754"/>
                  </a:lnTo>
                  <a:lnTo>
                    <a:pt x="1429" y="754"/>
                  </a:lnTo>
                  <a:lnTo>
                    <a:pt x="1433" y="754"/>
                  </a:lnTo>
                  <a:lnTo>
                    <a:pt x="1437" y="751"/>
                  </a:lnTo>
                  <a:lnTo>
                    <a:pt x="1440" y="751"/>
                  </a:lnTo>
                  <a:lnTo>
                    <a:pt x="1444" y="749"/>
                  </a:lnTo>
                  <a:lnTo>
                    <a:pt x="1448" y="749"/>
                  </a:lnTo>
                  <a:lnTo>
                    <a:pt x="1450" y="749"/>
                  </a:lnTo>
                  <a:lnTo>
                    <a:pt x="1454" y="749"/>
                  </a:lnTo>
                  <a:lnTo>
                    <a:pt x="1457" y="749"/>
                  </a:lnTo>
                  <a:lnTo>
                    <a:pt x="1461" y="744"/>
                  </a:lnTo>
                  <a:lnTo>
                    <a:pt x="1465" y="744"/>
                  </a:lnTo>
                  <a:lnTo>
                    <a:pt x="1469" y="744"/>
                  </a:lnTo>
                  <a:lnTo>
                    <a:pt x="1472" y="742"/>
                  </a:lnTo>
                  <a:lnTo>
                    <a:pt x="1476" y="737"/>
                  </a:lnTo>
                  <a:lnTo>
                    <a:pt x="1480" y="737"/>
                  </a:lnTo>
                  <a:lnTo>
                    <a:pt x="1484" y="737"/>
                  </a:lnTo>
                  <a:lnTo>
                    <a:pt x="1487" y="737"/>
                  </a:lnTo>
                  <a:lnTo>
                    <a:pt x="1491" y="737"/>
                  </a:lnTo>
                  <a:lnTo>
                    <a:pt x="1495" y="737"/>
                  </a:lnTo>
                  <a:lnTo>
                    <a:pt x="1499" y="737"/>
                  </a:lnTo>
                  <a:lnTo>
                    <a:pt x="1502" y="737"/>
                  </a:lnTo>
                  <a:lnTo>
                    <a:pt x="1506" y="735"/>
                  </a:lnTo>
                  <a:lnTo>
                    <a:pt x="1510" y="735"/>
                  </a:lnTo>
                  <a:lnTo>
                    <a:pt x="1514" y="724"/>
                  </a:lnTo>
                  <a:lnTo>
                    <a:pt x="1517" y="724"/>
                  </a:lnTo>
                  <a:lnTo>
                    <a:pt x="1519" y="724"/>
                  </a:lnTo>
                  <a:lnTo>
                    <a:pt x="1523" y="724"/>
                  </a:lnTo>
                  <a:lnTo>
                    <a:pt x="1527" y="724"/>
                  </a:lnTo>
                  <a:lnTo>
                    <a:pt x="1530" y="724"/>
                  </a:lnTo>
                  <a:lnTo>
                    <a:pt x="1534" y="724"/>
                  </a:lnTo>
                  <a:lnTo>
                    <a:pt x="1538" y="724"/>
                  </a:lnTo>
                  <a:lnTo>
                    <a:pt x="1542" y="724"/>
                  </a:lnTo>
                  <a:lnTo>
                    <a:pt x="1545" y="724"/>
                  </a:lnTo>
                  <a:lnTo>
                    <a:pt x="1549" y="724"/>
                  </a:lnTo>
                  <a:lnTo>
                    <a:pt x="1553" y="724"/>
                  </a:lnTo>
                  <a:lnTo>
                    <a:pt x="1557" y="724"/>
                  </a:lnTo>
                  <a:lnTo>
                    <a:pt x="1560" y="724"/>
                  </a:lnTo>
                  <a:lnTo>
                    <a:pt x="1562" y="724"/>
                  </a:lnTo>
                  <a:lnTo>
                    <a:pt x="1566" y="724"/>
                  </a:lnTo>
                  <a:lnTo>
                    <a:pt x="1570" y="720"/>
                  </a:lnTo>
                  <a:lnTo>
                    <a:pt x="1574" y="720"/>
                  </a:lnTo>
                  <a:lnTo>
                    <a:pt x="1577" y="720"/>
                  </a:lnTo>
                  <a:lnTo>
                    <a:pt x="1581" y="713"/>
                  </a:lnTo>
                  <a:lnTo>
                    <a:pt x="1585" y="710"/>
                  </a:lnTo>
                  <a:lnTo>
                    <a:pt x="1589" y="710"/>
                  </a:lnTo>
                  <a:lnTo>
                    <a:pt x="1592" y="706"/>
                  </a:lnTo>
                  <a:lnTo>
                    <a:pt x="1596" y="703"/>
                  </a:lnTo>
                  <a:lnTo>
                    <a:pt x="1600" y="703"/>
                  </a:lnTo>
                  <a:lnTo>
                    <a:pt x="1604" y="703"/>
                  </a:lnTo>
                  <a:lnTo>
                    <a:pt x="1607" y="700"/>
                  </a:lnTo>
                  <a:lnTo>
                    <a:pt x="1611" y="700"/>
                  </a:lnTo>
                  <a:lnTo>
                    <a:pt x="1615" y="700"/>
                  </a:lnTo>
                  <a:lnTo>
                    <a:pt x="1619" y="700"/>
                  </a:lnTo>
                  <a:lnTo>
                    <a:pt x="1622" y="695"/>
                  </a:lnTo>
                  <a:lnTo>
                    <a:pt x="1626" y="693"/>
                  </a:lnTo>
                  <a:lnTo>
                    <a:pt x="1630" y="693"/>
                  </a:lnTo>
                  <a:lnTo>
                    <a:pt x="1632" y="693"/>
                  </a:lnTo>
                  <a:lnTo>
                    <a:pt x="1635" y="693"/>
                  </a:lnTo>
                  <a:lnTo>
                    <a:pt x="1639" y="693"/>
                  </a:lnTo>
                  <a:lnTo>
                    <a:pt x="1643" y="693"/>
                  </a:lnTo>
                  <a:lnTo>
                    <a:pt x="1647" y="693"/>
                  </a:lnTo>
                  <a:lnTo>
                    <a:pt x="1650" y="693"/>
                  </a:lnTo>
                  <a:lnTo>
                    <a:pt x="1654" y="693"/>
                  </a:lnTo>
                  <a:lnTo>
                    <a:pt x="1658" y="689"/>
                  </a:lnTo>
                  <a:lnTo>
                    <a:pt x="1662" y="689"/>
                  </a:lnTo>
                  <a:lnTo>
                    <a:pt x="1665" y="686"/>
                  </a:lnTo>
                  <a:lnTo>
                    <a:pt x="1669" y="686"/>
                  </a:lnTo>
                  <a:lnTo>
                    <a:pt x="1673" y="686"/>
                  </a:lnTo>
                  <a:lnTo>
                    <a:pt x="1675" y="686"/>
                  </a:lnTo>
                  <a:lnTo>
                    <a:pt x="1679" y="686"/>
                  </a:lnTo>
                  <a:lnTo>
                    <a:pt x="1682" y="686"/>
                  </a:lnTo>
                  <a:lnTo>
                    <a:pt x="1686" y="681"/>
                  </a:lnTo>
                  <a:lnTo>
                    <a:pt x="1690" y="679"/>
                  </a:lnTo>
                  <a:lnTo>
                    <a:pt x="1694" y="676"/>
                  </a:lnTo>
                  <a:lnTo>
                    <a:pt x="1697" y="676"/>
                  </a:lnTo>
                  <a:lnTo>
                    <a:pt x="1701" y="672"/>
                  </a:lnTo>
                  <a:lnTo>
                    <a:pt x="1705" y="668"/>
                  </a:lnTo>
                  <a:lnTo>
                    <a:pt x="1709" y="668"/>
                  </a:lnTo>
                  <a:lnTo>
                    <a:pt x="1712" y="668"/>
                  </a:lnTo>
                  <a:lnTo>
                    <a:pt x="1716" y="668"/>
                  </a:lnTo>
                  <a:lnTo>
                    <a:pt x="1720" y="668"/>
                  </a:lnTo>
                  <a:lnTo>
                    <a:pt x="1722" y="665"/>
                  </a:lnTo>
                  <a:lnTo>
                    <a:pt x="1725" y="665"/>
                  </a:lnTo>
                  <a:lnTo>
                    <a:pt x="1729" y="665"/>
                  </a:lnTo>
                  <a:lnTo>
                    <a:pt x="1733" y="665"/>
                  </a:lnTo>
                  <a:lnTo>
                    <a:pt x="1739" y="665"/>
                  </a:lnTo>
                  <a:lnTo>
                    <a:pt x="1742" y="661"/>
                  </a:lnTo>
                  <a:lnTo>
                    <a:pt x="1744" y="654"/>
                  </a:lnTo>
                  <a:lnTo>
                    <a:pt x="1748" y="654"/>
                  </a:lnTo>
                  <a:lnTo>
                    <a:pt x="1752" y="654"/>
                  </a:lnTo>
                  <a:lnTo>
                    <a:pt x="1755" y="654"/>
                  </a:lnTo>
                  <a:lnTo>
                    <a:pt x="1759" y="652"/>
                  </a:lnTo>
                  <a:lnTo>
                    <a:pt x="1763" y="647"/>
                  </a:lnTo>
                  <a:lnTo>
                    <a:pt x="1767" y="645"/>
                  </a:lnTo>
                  <a:lnTo>
                    <a:pt x="1770" y="645"/>
                  </a:lnTo>
                  <a:lnTo>
                    <a:pt x="1774" y="645"/>
                  </a:lnTo>
                  <a:lnTo>
                    <a:pt x="1778" y="645"/>
                  </a:lnTo>
                  <a:lnTo>
                    <a:pt x="1782" y="645"/>
                  </a:lnTo>
                  <a:lnTo>
                    <a:pt x="1785" y="640"/>
                  </a:lnTo>
                  <a:lnTo>
                    <a:pt x="1787" y="638"/>
                  </a:lnTo>
                  <a:lnTo>
                    <a:pt x="1791" y="638"/>
                  </a:lnTo>
                  <a:lnTo>
                    <a:pt x="1795" y="638"/>
                  </a:lnTo>
                  <a:lnTo>
                    <a:pt x="1799" y="633"/>
                  </a:lnTo>
                  <a:lnTo>
                    <a:pt x="1802" y="631"/>
                  </a:lnTo>
                  <a:lnTo>
                    <a:pt x="1806" y="631"/>
                  </a:lnTo>
                  <a:lnTo>
                    <a:pt x="1810" y="631"/>
                  </a:lnTo>
                  <a:lnTo>
                    <a:pt x="1814" y="631"/>
                  </a:lnTo>
                  <a:lnTo>
                    <a:pt x="1817" y="631"/>
                  </a:lnTo>
                  <a:lnTo>
                    <a:pt x="1821" y="631"/>
                  </a:lnTo>
                  <a:lnTo>
                    <a:pt x="1825" y="631"/>
                  </a:lnTo>
                  <a:lnTo>
                    <a:pt x="1829" y="631"/>
                  </a:lnTo>
                  <a:lnTo>
                    <a:pt x="1832" y="626"/>
                  </a:lnTo>
                  <a:lnTo>
                    <a:pt x="1834" y="626"/>
                  </a:lnTo>
                  <a:lnTo>
                    <a:pt x="1838" y="626"/>
                  </a:lnTo>
                  <a:lnTo>
                    <a:pt x="1842" y="626"/>
                  </a:lnTo>
                  <a:lnTo>
                    <a:pt x="1845" y="626"/>
                  </a:lnTo>
                  <a:lnTo>
                    <a:pt x="1849" y="626"/>
                  </a:lnTo>
                  <a:lnTo>
                    <a:pt x="1853" y="626"/>
                  </a:lnTo>
                  <a:lnTo>
                    <a:pt x="1857" y="626"/>
                  </a:lnTo>
                  <a:lnTo>
                    <a:pt x="1860" y="626"/>
                  </a:lnTo>
                  <a:lnTo>
                    <a:pt x="1864" y="626"/>
                  </a:lnTo>
                  <a:lnTo>
                    <a:pt x="1868" y="626"/>
                  </a:lnTo>
                  <a:lnTo>
                    <a:pt x="1872" y="624"/>
                  </a:lnTo>
                  <a:lnTo>
                    <a:pt x="1875" y="624"/>
                  </a:lnTo>
                  <a:lnTo>
                    <a:pt x="1879" y="624"/>
                  </a:lnTo>
                  <a:lnTo>
                    <a:pt x="1883" y="624"/>
                  </a:lnTo>
                  <a:lnTo>
                    <a:pt x="1887" y="624"/>
                  </a:lnTo>
                  <a:lnTo>
                    <a:pt x="1890" y="624"/>
                  </a:lnTo>
                  <a:lnTo>
                    <a:pt x="1894" y="624"/>
                  </a:lnTo>
                  <a:lnTo>
                    <a:pt x="1898" y="624"/>
                  </a:lnTo>
                  <a:lnTo>
                    <a:pt x="1900" y="616"/>
                  </a:lnTo>
                  <a:lnTo>
                    <a:pt x="1904" y="612"/>
                  </a:lnTo>
                  <a:lnTo>
                    <a:pt x="1907" y="610"/>
                  </a:lnTo>
                  <a:lnTo>
                    <a:pt x="1911" y="610"/>
                  </a:lnTo>
                  <a:lnTo>
                    <a:pt x="1915" y="610"/>
                  </a:lnTo>
                  <a:lnTo>
                    <a:pt x="1919" y="610"/>
                  </a:lnTo>
                  <a:lnTo>
                    <a:pt x="1922" y="610"/>
                  </a:lnTo>
                  <a:lnTo>
                    <a:pt x="1926" y="605"/>
                  </a:lnTo>
                  <a:lnTo>
                    <a:pt x="1930" y="605"/>
                  </a:lnTo>
                  <a:lnTo>
                    <a:pt x="1934" y="605"/>
                  </a:lnTo>
                  <a:lnTo>
                    <a:pt x="1937" y="605"/>
                  </a:lnTo>
                  <a:lnTo>
                    <a:pt x="1941" y="605"/>
                  </a:lnTo>
                  <a:lnTo>
                    <a:pt x="1945" y="605"/>
                  </a:lnTo>
                  <a:lnTo>
                    <a:pt x="1947" y="605"/>
                  </a:lnTo>
                  <a:lnTo>
                    <a:pt x="1950" y="605"/>
                  </a:lnTo>
                  <a:lnTo>
                    <a:pt x="1954" y="605"/>
                  </a:lnTo>
                  <a:lnTo>
                    <a:pt x="1958" y="605"/>
                  </a:lnTo>
                  <a:lnTo>
                    <a:pt x="1962" y="605"/>
                  </a:lnTo>
                  <a:lnTo>
                    <a:pt x="1965" y="605"/>
                  </a:lnTo>
                  <a:lnTo>
                    <a:pt x="1969" y="591"/>
                  </a:lnTo>
                  <a:lnTo>
                    <a:pt x="1973" y="587"/>
                  </a:lnTo>
                  <a:lnTo>
                    <a:pt x="1977" y="587"/>
                  </a:lnTo>
                  <a:lnTo>
                    <a:pt x="1980" y="587"/>
                  </a:lnTo>
                  <a:lnTo>
                    <a:pt x="1984" y="587"/>
                  </a:lnTo>
                  <a:lnTo>
                    <a:pt x="1988" y="587"/>
                  </a:lnTo>
                  <a:lnTo>
                    <a:pt x="1990" y="583"/>
                  </a:lnTo>
                  <a:lnTo>
                    <a:pt x="1994" y="580"/>
                  </a:lnTo>
                  <a:lnTo>
                    <a:pt x="1997" y="580"/>
                  </a:lnTo>
                  <a:lnTo>
                    <a:pt x="2003" y="580"/>
                  </a:lnTo>
                  <a:lnTo>
                    <a:pt x="2007" y="580"/>
                  </a:lnTo>
                  <a:lnTo>
                    <a:pt x="2010" y="576"/>
                  </a:lnTo>
                  <a:lnTo>
                    <a:pt x="2012" y="573"/>
                  </a:lnTo>
                  <a:lnTo>
                    <a:pt x="2016" y="573"/>
                  </a:lnTo>
                  <a:lnTo>
                    <a:pt x="2020" y="573"/>
                  </a:lnTo>
                  <a:lnTo>
                    <a:pt x="2024" y="573"/>
                  </a:lnTo>
                  <a:lnTo>
                    <a:pt x="2027" y="573"/>
                  </a:lnTo>
                  <a:lnTo>
                    <a:pt x="2031" y="573"/>
                  </a:lnTo>
                  <a:lnTo>
                    <a:pt x="2035" y="573"/>
                  </a:lnTo>
                  <a:lnTo>
                    <a:pt x="2039" y="573"/>
                  </a:lnTo>
                  <a:lnTo>
                    <a:pt x="2042" y="573"/>
                  </a:lnTo>
                  <a:lnTo>
                    <a:pt x="2046" y="573"/>
                  </a:lnTo>
                  <a:lnTo>
                    <a:pt x="2050" y="573"/>
                  </a:lnTo>
                  <a:lnTo>
                    <a:pt x="2054" y="573"/>
                  </a:lnTo>
                  <a:lnTo>
                    <a:pt x="2057" y="569"/>
                  </a:lnTo>
                  <a:lnTo>
                    <a:pt x="2059" y="569"/>
                  </a:lnTo>
                  <a:lnTo>
                    <a:pt x="2063" y="566"/>
                  </a:lnTo>
                  <a:lnTo>
                    <a:pt x="2067" y="566"/>
                  </a:lnTo>
                  <a:lnTo>
                    <a:pt x="2070" y="566"/>
                  </a:lnTo>
                  <a:lnTo>
                    <a:pt x="2074" y="566"/>
                  </a:lnTo>
                  <a:lnTo>
                    <a:pt x="2078" y="566"/>
                  </a:lnTo>
                  <a:lnTo>
                    <a:pt x="2082" y="566"/>
                  </a:lnTo>
                  <a:lnTo>
                    <a:pt x="2085" y="566"/>
                  </a:lnTo>
                  <a:lnTo>
                    <a:pt x="2089" y="566"/>
                  </a:lnTo>
                  <a:lnTo>
                    <a:pt x="2093" y="566"/>
                  </a:lnTo>
                  <a:lnTo>
                    <a:pt x="2097" y="566"/>
                  </a:lnTo>
                  <a:lnTo>
                    <a:pt x="2100" y="566"/>
                  </a:lnTo>
                  <a:lnTo>
                    <a:pt x="2102" y="566"/>
                  </a:lnTo>
                  <a:lnTo>
                    <a:pt x="2106" y="566"/>
                  </a:lnTo>
                  <a:lnTo>
                    <a:pt x="2110" y="566"/>
                  </a:lnTo>
                  <a:lnTo>
                    <a:pt x="2114" y="561"/>
                  </a:lnTo>
                  <a:lnTo>
                    <a:pt x="2117" y="561"/>
                  </a:lnTo>
                  <a:lnTo>
                    <a:pt x="2121" y="561"/>
                  </a:lnTo>
                  <a:lnTo>
                    <a:pt x="2125" y="561"/>
                  </a:lnTo>
                  <a:lnTo>
                    <a:pt x="2129" y="561"/>
                  </a:lnTo>
                  <a:lnTo>
                    <a:pt x="2132" y="561"/>
                  </a:lnTo>
                  <a:lnTo>
                    <a:pt x="2136" y="561"/>
                  </a:lnTo>
                  <a:lnTo>
                    <a:pt x="2140" y="561"/>
                  </a:lnTo>
                  <a:lnTo>
                    <a:pt x="2144" y="554"/>
                  </a:lnTo>
                  <a:lnTo>
                    <a:pt x="2147" y="549"/>
                  </a:lnTo>
                  <a:lnTo>
                    <a:pt x="2151" y="549"/>
                  </a:lnTo>
                  <a:lnTo>
                    <a:pt x="2155" y="549"/>
                  </a:lnTo>
                  <a:lnTo>
                    <a:pt x="2159" y="549"/>
                  </a:lnTo>
                  <a:lnTo>
                    <a:pt x="2162" y="549"/>
                  </a:lnTo>
                  <a:lnTo>
                    <a:pt x="2166" y="545"/>
                  </a:lnTo>
                  <a:lnTo>
                    <a:pt x="2170" y="545"/>
                  </a:lnTo>
                  <a:lnTo>
                    <a:pt x="2172" y="545"/>
                  </a:lnTo>
                  <a:lnTo>
                    <a:pt x="2175" y="545"/>
                  </a:lnTo>
                  <a:lnTo>
                    <a:pt x="2179" y="541"/>
                  </a:lnTo>
                  <a:lnTo>
                    <a:pt x="2183" y="541"/>
                  </a:lnTo>
                  <a:lnTo>
                    <a:pt x="2187" y="541"/>
                  </a:lnTo>
                  <a:lnTo>
                    <a:pt x="2190" y="536"/>
                  </a:lnTo>
                  <a:lnTo>
                    <a:pt x="2194" y="536"/>
                  </a:lnTo>
                  <a:lnTo>
                    <a:pt x="2198" y="536"/>
                  </a:lnTo>
                  <a:lnTo>
                    <a:pt x="2202" y="536"/>
                  </a:lnTo>
                  <a:lnTo>
                    <a:pt x="2205" y="536"/>
                  </a:lnTo>
                  <a:lnTo>
                    <a:pt x="2209" y="532"/>
                  </a:lnTo>
                  <a:lnTo>
                    <a:pt x="2213" y="532"/>
                  </a:lnTo>
                  <a:lnTo>
                    <a:pt x="2215" y="532"/>
                  </a:lnTo>
                  <a:lnTo>
                    <a:pt x="2219" y="532"/>
                  </a:lnTo>
                  <a:lnTo>
                    <a:pt x="2222" y="532"/>
                  </a:lnTo>
                  <a:lnTo>
                    <a:pt x="2226" y="528"/>
                  </a:lnTo>
                  <a:lnTo>
                    <a:pt x="2230" y="523"/>
                  </a:lnTo>
                  <a:lnTo>
                    <a:pt x="2234" y="520"/>
                  </a:lnTo>
                  <a:lnTo>
                    <a:pt x="2237" y="515"/>
                  </a:lnTo>
                  <a:lnTo>
                    <a:pt x="2241" y="515"/>
                  </a:lnTo>
                  <a:lnTo>
                    <a:pt x="2245" y="515"/>
                  </a:lnTo>
                  <a:lnTo>
                    <a:pt x="2249" y="515"/>
                  </a:lnTo>
                  <a:lnTo>
                    <a:pt x="2252" y="515"/>
                  </a:lnTo>
                  <a:lnTo>
                    <a:pt x="2256" y="515"/>
                  </a:lnTo>
                  <a:lnTo>
                    <a:pt x="2260" y="515"/>
                  </a:lnTo>
                  <a:lnTo>
                    <a:pt x="2262" y="511"/>
                  </a:lnTo>
                  <a:lnTo>
                    <a:pt x="2267" y="507"/>
                  </a:lnTo>
                  <a:lnTo>
                    <a:pt x="2271" y="507"/>
                  </a:lnTo>
                  <a:lnTo>
                    <a:pt x="2275" y="507"/>
                  </a:lnTo>
                  <a:lnTo>
                    <a:pt x="2279" y="507"/>
                  </a:lnTo>
                  <a:lnTo>
                    <a:pt x="2282" y="502"/>
                  </a:lnTo>
                  <a:lnTo>
                    <a:pt x="2284" y="502"/>
                  </a:lnTo>
                  <a:lnTo>
                    <a:pt x="2288" y="498"/>
                  </a:lnTo>
                  <a:lnTo>
                    <a:pt x="2292" y="498"/>
                  </a:lnTo>
                  <a:lnTo>
                    <a:pt x="2295" y="498"/>
                  </a:lnTo>
                  <a:lnTo>
                    <a:pt x="2299" y="498"/>
                  </a:lnTo>
                  <a:lnTo>
                    <a:pt x="2303" y="498"/>
                  </a:lnTo>
                  <a:lnTo>
                    <a:pt x="2307" y="498"/>
                  </a:lnTo>
                  <a:lnTo>
                    <a:pt x="2310" y="494"/>
                  </a:lnTo>
                  <a:lnTo>
                    <a:pt x="2314" y="490"/>
                  </a:lnTo>
                  <a:lnTo>
                    <a:pt x="2318" y="490"/>
                  </a:lnTo>
                  <a:lnTo>
                    <a:pt x="2322" y="490"/>
                  </a:lnTo>
                  <a:lnTo>
                    <a:pt x="2325" y="485"/>
                  </a:lnTo>
                  <a:lnTo>
                    <a:pt x="2327" y="485"/>
                  </a:lnTo>
                  <a:lnTo>
                    <a:pt x="2331" y="481"/>
                  </a:lnTo>
                  <a:lnTo>
                    <a:pt x="2335" y="481"/>
                  </a:lnTo>
                  <a:lnTo>
                    <a:pt x="2339" y="477"/>
                  </a:lnTo>
                  <a:lnTo>
                    <a:pt x="2342" y="477"/>
                  </a:lnTo>
                  <a:lnTo>
                    <a:pt x="2346" y="477"/>
                  </a:lnTo>
                  <a:lnTo>
                    <a:pt x="2350" y="477"/>
                  </a:lnTo>
                  <a:lnTo>
                    <a:pt x="2354" y="477"/>
                  </a:lnTo>
                  <a:lnTo>
                    <a:pt x="2357" y="472"/>
                  </a:lnTo>
                  <a:lnTo>
                    <a:pt x="2361" y="472"/>
                  </a:lnTo>
                  <a:lnTo>
                    <a:pt x="2365" y="469"/>
                  </a:lnTo>
                  <a:lnTo>
                    <a:pt x="2369" y="469"/>
                  </a:lnTo>
                  <a:lnTo>
                    <a:pt x="2372" y="469"/>
                  </a:lnTo>
                  <a:lnTo>
                    <a:pt x="2374" y="469"/>
                  </a:lnTo>
                  <a:lnTo>
                    <a:pt x="2378" y="469"/>
                  </a:lnTo>
                  <a:lnTo>
                    <a:pt x="2382" y="469"/>
                  </a:lnTo>
                  <a:lnTo>
                    <a:pt x="2385" y="469"/>
                  </a:lnTo>
                  <a:lnTo>
                    <a:pt x="2389" y="469"/>
                  </a:lnTo>
                  <a:lnTo>
                    <a:pt x="2393" y="469"/>
                  </a:lnTo>
                  <a:lnTo>
                    <a:pt x="2397" y="469"/>
                  </a:lnTo>
                  <a:lnTo>
                    <a:pt x="2400" y="469"/>
                  </a:lnTo>
                  <a:lnTo>
                    <a:pt x="2404" y="469"/>
                  </a:lnTo>
                  <a:lnTo>
                    <a:pt x="2408" y="469"/>
                  </a:lnTo>
                  <a:lnTo>
                    <a:pt x="2412" y="469"/>
                  </a:lnTo>
                  <a:lnTo>
                    <a:pt x="2415" y="469"/>
                  </a:lnTo>
                  <a:lnTo>
                    <a:pt x="2419" y="469"/>
                  </a:lnTo>
                  <a:lnTo>
                    <a:pt x="2423" y="469"/>
                  </a:lnTo>
                  <a:lnTo>
                    <a:pt x="2427" y="469"/>
                  </a:lnTo>
                  <a:lnTo>
                    <a:pt x="2430" y="458"/>
                  </a:lnTo>
                  <a:lnTo>
                    <a:pt x="2434" y="455"/>
                  </a:lnTo>
                  <a:lnTo>
                    <a:pt x="2438" y="455"/>
                  </a:lnTo>
                  <a:lnTo>
                    <a:pt x="2440" y="455"/>
                  </a:lnTo>
                  <a:lnTo>
                    <a:pt x="2444" y="455"/>
                  </a:lnTo>
                  <a:lnTo>
                    <a:pt x="2447" y="455"/>
                  </a:lnTo>
                  <a:lnTo>
                    <a:pt x="2451" y="449"/>
                  </a:lnTo>
                  <a:lnTo>
                    <a:pt x="2455" y="449"/>
                  </a:lnTo>
                  <a:lnTo>
                    <a:pt x="2459" y="449"/>
                  </a:lnTo>
                  <a:lnTo>
                    <a:pt x="2462" y="449"/>
                  </a:lnTo>
                  <a:lnTo>
                    <a:pt x="2466" y="449"/>
                  </a:lnTo>
                  <a:lnTo>
                    <a:pt x="2470" y="449"/>
                  </a:lnTo>
                  <a:lnTo>
                    <a:pt x="2474" y="449"/>
                  </a:lnTo>
                  <a:lnTo>
                    <a:pt x="2477" y="449"/>
                  </a:lnTo>
                  <a:lnTo>
                    <a:pt x="2481" y="449"/>
                  </a:lnTo>
                  <a:lnTo>
                    <a:pt x="2485" y="449"/>
                  </a:lnTo>
                  <a:lnTo>
                    <a:pt x="2487" y="449"/>
                  </a:lnTo>
                  <a:lnTo>
                    <a:pt x="2490" y="449"/>
                  </a:lnTo>
                  <a:lnTo>
                    <a:pt x="2494" y="449"/>
                  </a:lnTo>
                  <a:lnTo>
                    <a:pt x="2498" y="449"/>
                  </a:lnTo>
                  <a:lnTo>
                    <a:pt x="2502" y="444"/>
                  </a:lnTo>
                  <a:lnTo>
                    <a:pt x="2505" y="444"/>
                  </a:lnTo>
                  <a:lnTo>
                    <a:pt x="2509" y="444"/>
                  </a:lnTo>
                  <a:lnTo>
                    <a:pt x="2513" y="444"/>
                  </a:lnTo>
                  <a:lnTo>
                    <a:pt x="2517" y="444"/>
                  </a:lnTo>
                  <a:lnTo>
                    <a:pt x="2520" y="444"/>
                  </a:lnTo>
                  <a:lnTo>
                    <a:pt x="2524" y="444"/>
                  </a:lnTo>
                  <a:lnTo>
                    <a:pt x="2528" y="444"/>
                  </a:lnTo>
                  <a:lnTo>
                    <a:pt x="2530" y="438"/>
                  </a:lnTo>
                  <a:lnTo>
                    <a:pt x="2535" y="438"/>
                  </a:lnTo>
                  <a:lnTo>
                    <a:pt x="2539" y="438"/>
                  </a:lnTo>
                  <a:lnTo>
                    <a:pt x="2543" y="432"/>
                  </a:lnTo>
                  <a:lnTo>
                    <a:pt x="2547" y="432"/>
                  </a:lnTo>
                  <a:lnTo>
                    <a:pt x="2550" y="432"/>
                  </a:lnTo>
                  <a:lnTo>
                    <a:pt x="2552" y="428"/>
                  </a:lnTo>
                  <a:lnTo>
                    <a:pt x="2556" y="428"/>
                  </a:lnTo>
                  <a:lnTo>
                    <a:pt x="2560" y="428"/>
                  </a:lnTo>
                  <a:lnTo>
                    <a:pt x="2564" y="428"/>
                  </a:lnTo>
                  <a:lnTo>
                    <a:pt x="2567" y="428"/>
                  </a:lnTo>
                  <a:lnTo>
                    <a:pt x="2571" y="428"/>
                  </a:lnTo>
                  <a:lnTo>
                    <a:pt x="2575" y="428"/>
                  </a:lnTo>
                  <a:lnTo>
                    <a:pt x="2579" y="428"/>
                  </a:lnTo>
                  <a:lnTo>
                    <a:pt x="2582" y="428"/>
                  </a:lnTo>
                  <a:lnTo>
                    <a:pt x="2586" y="428"/>
                  </a:lnTo>
                  <a:lnTo>
                    <a:pt x="2590" y="428"/>
                  </a:lnTo>
                  <a:lnTo>
                    <a:pt x="2594" y="428"/>
                  </a:lnTo>
                  <a:lnTo>
                    <a:pt x="2597" y="423"/>
                  </a:lnTo>
                  <a:lnTo>
                    <a:pt x="2599" y="423"/>
                  </a:lnTo>
                  <a:lnTo>
                    <a:pt x="2603" y="423"/>
                  </a:lnTo>
                  <a:lnTo>
                    <a:pt x="2607" y="423"/>
                  </a:lnTo>
                  <a:lnTo>
                    <a:pt x="2610" y="423"/>
                  </a:lnTo>
                  <a:lnTo>
                    <a:pt x="2614" y="423"/>
                  </a:lnTo>
                  <a:lnTo>
                    <a:pt x="2618" y="423"/>
                  </a:lnTo>
                  <a:lnTo>
                    <a:pt x="2622" y="423"/>
                  </a:lnTo>
                  <a:lnTo>
                    <a:pt x="2625" y="423"/>
                  </a:lnTo>
                  <a:lnTo>
                    <a:pt x="2629" y="423"/>
                  </a:lnTo>
                  <a:lnTo>
                    <a:pt x="2633" y="423"/>
                  </a:lnTo>
                  <a:lnTo>
                    <a:pt x="2637" y="423"/>
                  </a:lnTo>
                  <a:lnTo>
                    <a:pt x="2640" y="423"/>
                  </a:lnTo>
                  <a:lnTo>
                    <a:pt x="2642" y="423"/>
                  </a:lnTo>
                  <a:lnTo>
                    <a:pt x="2646" y="423"/>
                  </a:lnTo>
                  <a:lnTo>
                    <a:pt x="2650" y="417"/>
                  </a:lnTo>
                  <a:lnTo>
                    <a:pt x="2654" y="417"/>
                  </a:lnTo>
                  <a:lnTo>
                    <a:pt x="2657" y="417"/>
                  </a:lnTo>
                  <a:lnTo>
                    <a:pt x="2661" y="411"/>
                  </a:lnTo>
                  <a:lnTo>
                    <a:pt x="2665" y="411"/>
                  </a:lnTo>
                  <a:lnTo>
                    <a:pt x="2669" y="411"/>
                  </a:lnTo>
                  <a:lnTo>
                    <a:pt x="2672" y="411"/>
                  </a:lnTo>
                  <a:lnTo>
                    <a:pt x="2676" y="411"/>
                  </a:lnTo>
                  <a:lnTo>
                    <a:pt x="2680" y="411"/>
                  </a:lnTo>
                  <a:lnTo>
                    <a:pt x="2684" y="411"/>
                  </a:lnTo>
                  <a:lnTo>
                    <a:pt x="2687" y="411"/>
                  </a:lnTo>
                  <a:lnTo>
                    <a:pt x="2691" y="411"/>
                  </a:lnTo>
                  <a:lnTo>
                    <a:pt x="2695" y="411"/>
                  </a:lnTo>
                  <a:lnTo>
                    <a:pt x="2699" y="411"/>
                  </a:lnTo>
                  <a:lnTo>
                    <a:pt x="2702" y="411"/>
                  </a:lnTo>
                  <a:lnTo>
                    <a:pt x="2706" y="411"/>
                  </a:lnTo>
                  <a:lnTo>
                    <a:pt x="2710" y="411"/>
                  </a:lnTo>
                  <a:lnTo>
                    <a:pt x="2712" y="411"/>
                  </a:lnTo>
                  <a:lnTo>
                    <a:pt x="2716" y="411"/>
                  </a:lnTo>
                  <a:lnTo>
                    <a:pt x="2719" y="411"/>
                  </a:lnTo>
                  <a:lnTo>
                    <a:pt x="2723" y="411"/>
                  </a:lnTo>
                  <a:lnTo>
                    <a:pt x="2727" y="404"/>
                  </a:lnTo>
                  <a:lnTo>
                    <a:pt x="2731" y="404"/>
                  </a:lnTo>
                  <a:lnTo>
                    <a:pt x="2734" y="404"/>
                  </a:lnTo>
                  <a:lnTo>
                    <a:pt x="2738" y="404"/>
                  </a:lnTo>
                  <a:lnTo>
                    <a:pt x="2742" y="404"/>
                  </a:lnTo>
                  <a:lnTo>
                    <a:pt x="2746" y="404"/>
                  </a:lnTo>
                  <a:lnTo>
                    <a:pt x="2749" y="404"/>
                  </a:lnTo>
                  <a:lnTo>
                    <a:pt x="2753" y="404"/>
                  </a:lnTo>
                  <a:lnTo>
                    <a:pt x="2755" y="404"/>
                  </a:lnTo>
                  <a:lnTo>
                    <a:pt x="2759" y="404"/>
                  </a:lnTo>
                  <a:lnTo>
                    <a:pt x="2762" y="404"/>
                  </a:lnTo>
                  <a:lnTo>
                    <a:pt x="2766" y="404"/>
                  </a:lnTo>
                  <a:lnTo>
                    <a:pt x="2770" y="399"/>
                  </a:lnTo>
                  <a:lnTo>
                    <a:pt x="2774" y="399"/>
                  </a:lnTo>
                  <a:lnTo>
                    <a:pt x="2777" y="399"/>
                  </a:lnTo>
                  <a:lnTo>
                    <a:pt x="2781" y="399"/>
                  </a:lnTo>
                  <a:lnTo>
                    <a:pt x="2785" y="399"/>
                  </a:lnTo>
                  <a:lnTo>
                    <a:pt x="2789" y="399"/>
                  </a:lnTo>
                  <a:lnTo>
                    <a:pt x="2792" y="399"/>
                  </a:lnTo>
                  <a:lnTo>
                    <a:pt x="2796" y="399"/>
                  </a:lnTo>
                  <a:lnTo>
                    <a:pt x="2800" y="399"/>
                  </a:lnTo>
                  <a:lnTo>
                    <a:pt x="2804" y="399"/>
                  </a:lnTo>
                  <a:lnTo>
                    <a:pt x="2807" y="399"/>
                  </a:lnTo>
                  <a:lnTo>
                    <a:pt x="2811" y="399"/>
                  </a:lnTo>
                  <a:lnTo>
                    <a:pt x="2815" y="399"/>
                  </a:lnTo>
                  <a:lnTo>
                    <a:pt x="2819" y="399"/>
                  </a:lnTo>
                  <a:lnTo>
                    <a:pt x="2822" y="399"/>
                  </a:lnTo>
                  <a:lnTo>
                    <a:pt x="2824" y="399"/>
                  </a:lnTo>
                  <a:lnTo>
                    <a:pt x="2828" y="399"/>
                  </a:lnTo>
                  <a:lnTo>
                    <a:pt x="2832" y="399"/>
                  </a:lnTo>
                  <a:lnTo>
                    <a:pt x="2836" y="399"/>
                  </a:lnTo>
                  <a:lnTo>
                    <a:pt x="2839" y="399"/>
                  </a:lnTo>
                  <a:lnTo>
                    <a:pt x="2843" y="392"/>
                  </a:lnTo>
                  <a:lnTo>
                    <a:pt x="2847" y="392"/>
                  </a:lnTo>
                  <a:lnTo>
                    <a:pt x="2851" y="392"/>
                  </a:lnTo>
                  <a:lnTo>
                    <a:pt x="2854" y="392"/>
                  </a:lnTo>
                  <a:lnTo>
                    <a:pt x="2858" y="392"/>
                  </a:lnTo>
                  <a:lnTo>
                    <a:pt x="2862" y="392"/>
                  </a:lnTo>
                  <a:lnTo>
                    <a:pt x="2866" y="392"/>
                  </a:lnTo>
                  <a:lnTo>
                    <a:pt x="2867" y="392"/>
                  </a:lnTo>
                  <a:lnTo>
                    <a:pt x="2871" y="392"/>
                  </a:lnTo>
                  <a:lnTo>
                    <a:pt x="2875" y="392"/>
                  </a:lnTo>
                  <a:lnTo>
                    <a:pt x="2879" y="392"/>
                  </a:lnTo>
                  <a:lnTo>
                    <a:pt x="2882" y="392"/>
                  </a:lnTo>
                  <a:lnTo>
                    <a:pt x="2886" y="392"/>
                  </a:lnTo>
                  <a:lnTo>
                    <a:pt x="2890" y="392"/>
                  </a:lnTo>
                  <a:lnTo>
                    <a:pt x="2894" y="392"/>
                  </a:lnTo>
                  <a:lnTo>
                    <a:pt x="2897" y="392"/>
                  </a:lnTo>
                  <a:lnTo>
                    <a:pt x="2901" y="392"/>
                  </a:lnTo>
                  <a:lnTo>
                    <a:pt x="2905" y="392"/>
                  </a:lnTo>
                  <a:lnTo>
                    <a:pt x="2909" y="392"/>
                  </a:lnTo>
                  <a:lnTo>
                    <a:pt x="2912" y="383"/>
                  </a:lnTo>
                  <a:lnTo>
                    <a:pt x="2914" y="383"/>
                  </a:lnTo>
                  <a:lnTo>
                    <a:pt x="2918" y="375"/>
                  </a:lnTo>
                  <a:lnTo>
                    <a:pt x="2922" y="375"/>
                  </a:lnTo>
                  <a:lnTo>
                    <a:pt x="2926" y="375"/>
                  </a:lnTo>
                  <a:lnTo>
                    <a:pt x="2931" y="375"/>
                  </a:lnTo>
                  <a:lnTo>
                    <a:pt x="2935" y="375"/>
                  </a:lnTo>
                  <a:lnTo>
                    <a:pt x="2937" y="375"/>
                  </a:lnTo>
                  <a:lnTo>
                    <a:pt x="2941" y="369"/>
                  </a:lnTo>
                  <a:lnTo>
                    <a:pt x="2944" y="369"/>
                  </a:lnTo>
                  <a:lnTo>
                    <a:pt x="2948" y="369"/>
                  </a:lnTo>
                  <a:lnTo>
                    <a:pt x="2952" y="369"/>
                  </a:lnTo>
                  <a:lnTo>
                    <a:pt x="2956" y="369"/>
                  </a:lnTo>
                  <a:lnTo>
                    <a:pt x="2959" y="369"/>
                  </a:lnTo>
                  <a:lnTo>
                    <a:pt x="2963" y="369"/>
                  </a:lnTo>
                  <a:lnTo>
                    <a:pt x="2967" y="369"/>
                  </a:lnTo>
                  <a:lnTo>
                    <a:pt x="2971" y="361"/>
                  </a:lnTo>
                  <a:lnTo>
                    <a:pt x="2974" y="361"/>
                  </a:lnTo>
                  <a:lnTo>
                    <a:pt x="2978" y="353"/>
                  </a:lnTo>
                  <a:lnTo>
                    <a:pt x="2980" y="353"/>
                  </a:lnTo>
                  <a:lnTo>
                    <a:pt x="2984" y="353"/>
                  </a:lnTo>
                  <a:lnTo>
                    <a:pt x="2987" y="353"/>
                  </a:lnTo>
                  <a:lnTo>
                    <a:pt x="2991" y="338"/>
                  </a:lnTo>
                  <a:lnTo>
                    <a:pt x="2995" y="330"/>
                  </a:lnTo>
                  <a:lnTo>
                    <a:pt x="2999" y="330"/>
                  </a:lnTo>
                  <a:lnTo>
                    <a:pt x="3002" y="321"/>
                  </a:lnTo>
                  <a:lnTo>
                    <a:pt x="3006" y="321"/>
                  </a:lnTo>
                  <a:lnTo>
                    <a:pt x="3010" y="321"/>
                  </a:lnTo>
                  <a:lnTo>
                    <a:pt x="3014" y="313"/>
                  </a:lnTo>
                  <a:lnTo>
                    <a:pt x="3017" y="313"/>
                  </a:lnTo>
                  <a:lnTo>
                    <a:pt x="3021" y="306"/>
                  </a:lnTo>
                  <a:lnTo>
                    <a:pt x="3025" y="306"/>
                  </a:lnTo>
                  <a:lnTo>
                    <a:pt x="3027" y="306"/>
                  </a:lnTo>
                  <a:lnTo>
                    <a:pt x="3031" y="306"/>
                  </a:lnTo>
                  <a:lnTo>
                    <a:pt x="3034" y="298"/>
                  </a:lnTo>
                  <a:lnTo>
                    <a:pt x="3038" y="298"/>
                  </a:lnTo>
                  <a:lnTo>
                    <a:pt x="3042" y="298"/>
                  </a:lnTo>
                  <a:lnTo>
                    <a:pt x="3046" y="298"/>
                  </a:lnTo>
                  <a:lnTo>
                    <a:pt x="3049" y="298"/>
                  </a:lnTo>
                  <a:lnTo>
                    <a:pt x="3053" y="298"/>
                  </a:lnTo>
                  <a:lnTo>
                    <a:pt x="3057" y="298"/>
                  </a:lnTo>
                  <a:lnTo>
                    <a:pt x="3061" y="298"/>
                  </a:lnTo>
                  <a:lnTo>
                    <a:pt x="3064" y="298"/>
                  </a:lnTo>
                  <a:lnTo>
                    <a:pt x="3068" y="288"/>
                  </a:lnTo>
                  <a:lnTo>
                    <a:pt x="3072" y="288"/>
                  </a:lnTo>
                  <a:lnTo>
                    <a:pt x="3076" y="288"/>
                  </a:lnTo>
                  <a:lnTo>
                    <a:pt x="3079" y="288"/>
                  </a:lnTo>
                  <a:lnTo>
                    <a:pt x="3083" y="277"/>
                  </a:lnTo>
                  <a:lnTo>
                    <a:pt x="3087" y="277"/>
                  </a:lnTo>
                  <a:lnTo>
                    <a:pt x="3091" y="277"/>
                  </a:lnTo>
                  <a:lnTo>
                    <a:pt x="3092" y="269"/>
                  </a:lnTo>
                  <a:lnTo>
                    <a:pt x="3096" y="269"/>
                  </a:lnTo>
                  <a:lnTo>
                    <a:pt x="3100" y="269"/>
                  </a:lnTo>
                  <a:lnTo>
                    <a:pt x="3104" y="269"/>
                  </a:lnTo>
                  <a:lnTo>
                    <a:pt x="3107" y="269"/>
                  </a:lnTo>
                  <a:lnTo>
                    <a:pt x="3111" y="269"/>
                  </a:lnTo>
                  <a:lnTo>
                    <a:pt x="3115" y="269"/>
                  </a:lnTo>
                  <a:lnTo>
                    <a:pt x="3119" y="269"/>
                  </a:lnTo>
                  <a:lnTo>
                    <a:pt x="3122" y="269"/>
                  </a:lnTo>
                  <a:lnTo>
                    <a:pt x="3126" y="260"/>
                  </a:lnTo>
                  <a:lnTo>
                    <a:pt x="3130" y="260"/>
                  </a:lnTo>
                  <a:lnTo>
                    <a:pt x="3134" y="260"/>
                  </a:lnTo>
                  <a:lnTo>
                    <a:pt x="3137" y="260"/>
                  </a:lnTo>
                  <a:lnTo>
                    <a:pt x="3139" y="260"/>
                  </a:lnTo>
                  <a:lnTo>
                    <a:pt x="3143" y="260"/>
                  </a:lnTo>
                  <a:lnTo>
                    <a:pt x="3147" y="260"/>
                  </a:lnTo>
                  <a:lnTo>
                    <a:pt x="3151" y="260"/>
                  </a:lnTo>
                  <a:lnTo>
                    <a:pt x="3154" y="260"/>
                  </a:lnTo>
                  <a:lnTo>
                    <a:pt x="3158" y="249"/>
                  </a:lnTo>
                  <a:lnTo>
                    <a:pt x="3162" y="249"/>
                  </a:lnTo>
                  <a:lnTo>
                    <a:pt x="3166" y="249"/>
                  </a:lnTo>
                  <a:lnTo>
                    <a:pt x="3169" y="249"/>
                  </a:lnTo>
                  <a:lnTo>
                    <a:pt x="3173" y="237"/>
                  </a:lnTo>
                  <a:lnTo>
                    <a:pt x="3177" y="237"/>
                  </a:lnTo>
                  <a:lnTo>
                    <a:pt x="3181" y="237"/>
                  </a:lnTo>
                  <a:lnTo>
                    <a:pt x="3182" y="237"/>
                  </a:lnTo>
                  <a:lnTo>
                    <a:pt x="3186" y="237"/>
                  </a:lnTo>
                  <a:lnTo>
                    <a:pt x="3190" y="237"/>
                  </a:lnTo>
                  <a:lnTo>
                    <a:pt x="3196" y="237"/>
                  </a:lnTo>
                  <a:lnTo>
                    <a:pt x="3199" y="237"/>
                  </a:lnTo>
                  <a:lnTo>
                    <a:pt x="3203" y="237"/>
                  </a:lnTo>
                  <a:lnTo>
                    <a:pt x="3205" y="237"/>
                  </a:lnTo>
                  <a:lnTo>
                    <a:pt x="3209" y="237"/>
                  </a:lnTo>
                  <a:lnTo>
                    <a:pt x="3212" y="237"/>
                  </a:lnTo>
                  <a:lnTo>
                    <a:pt x="3216" y="228"/>
                  </a:lnTo>
                  <a:lnTo>
                    <a:pt x="3220" y="228"/>
                  </a:lnTo>
                  <a:lnTo>
                    <a:pt x="3224" y="228"/>
                  </a:lnTo>
                  <a:lnTo>
                    <a:pt x="3227" y="228"/>
                  </a:lnTo>
                  <a:lnTo>
                    <a:pt x="3231" y="228"/>
                  </a:lnTo>
                  <a:lnTo>
                    <a:pt x="3235" y="228"/>
                  </a:lnTo>
                  <a:lnTo>
                    <a:pt x="3239" y="228"/>
                  </a:lnTo>
                  <a:lnTo>
                    <a:pt x="3242" y="228"/>
                  </a:lnTo>
                  <a:lnTo>
                    <a:pt x="3246" y="228"/>
                  </a:lnTo>
                  <a:lnTo>
                    <a:pt x="3250" y="228"/>
                  </a:lnTo>
                  <a:lnTo>
                    <a:pt x="3252" y="228"/>
                  </a:lnTo>
                  <a:lnTo>
                    <a:pt x="3256" y="228"/>
                  </a:lnTo>
                  <a:lnTo>
                    <a:pt x="3259" y="228"/>
                  </a:lnTo>
                  <a:lnTo>
                    <a:pt x="3263" y="228"/>
                  </a:lnTo>
                  <a:lnTo>
                    <a:pt x="3267" y="228"/>
                  </a:lnTo>
                  <a:lnTo>
                    <a:pt x="3271" y="228"/>
                  </a:lnTo>
                  <a:lnTo>
                    <a:pt x="3274" y="228"/>
                  </a:lnTo>
                  <a:lnTo>
                    <a:pt x="3278" y="228"/>
                  </a:lnTo>
                  <a:lnTo>
                    <a:pt x="3282" y="228"/>
                  </a:lnTo>
                  <a:lnTo>
                    <a:pt x="3286" y="228"/>
                  </a:lnTo>
                  <a:lnTo>
                    <a:pt x="3289" y="228"/>
                  </a:lnTo>
                  <a:lnTo>
                    <a:pt x="3293" y="228"/>
                  </a:lnTo>
                  <a:lnTo>
                    <a:pt x="3295" y="228"/>
                  </a:lnTo>
                  <a:lnTo>
                    <a:pt x="3299" y="228"/>
                  </a:lnTo>
                  <a:lnTo>
                    <a:pt x="3302" y="228"/>
                  </a:lnTo>
                  <a:lnTo>
                    <a:pt x="3306" y="228"/>
                  </a:lnTo>
                  <a:lnTo>
                    <a:pt x="3310" y="228"/>
                  </a:lnTo>
                  <a:lnTo>
                    <a:pt x="3314" y="228"/>
                  </a:lnTo>
                  <a:lnTo>
                    <a:pt x="3317" y="228"/>
                  </a:lnTo>
                  <a:lnTo>
                    <a:pt x="3321" y="215"/>
                  </a:lnTo>
                  <a:lnTo>
                    <a:pt x="3325" y="215"/>
                  </a:lnTo>
                  <a:lnTo>
                    <a:pt x="3329" y="215"/>
                  </a:lnTo>
                  <a:lnTo>
                    <a:pt x="3332" y="215"/>
                  </a:lnTo>
                  <a:lnTo>
                    <a:pt x="3336" y="215"/>
                  </a:lnTo>
                  <a:lnTo>
                    <a:pt x="3340" y="215"/>
                  </a:lnTo>
                  <a:lnTo>
                    <a:pt x="3344" y="201"/>
                  </a:lnTo>
                  <a:lnTo>
                    <a:pt x="3347" y="187"/>
                  </a:lnTo>
                  <a:lnTo>
                    <a:pt x="3351" y="187"/>
                  </a:lnTo>
                  <a:lnTo>
                    <a:pt x="3355" y="187"/>
                  </a:lnTo>
                  <a:lnTo>
                    <a:pt x="3359" y="187"/>
                  </a:lnTo>
                  <a:lnTo>
                    <a:pt x="3362" y="187"/>
                  </a:lnTo>
                  <a:lnTo>
                    <a:pt x="3364" y="187"/>
                  </a:lnTo>
                  <a:lnTo>
                    <a:pt x="3368" y="187"/>
                  </a:lnTo>
                  <a:lnTo>
                    <a:pt x="3372" y="187"/>
                  </a:lnTo>
                  <a:lnTo>
                    <a:pt x="3376" y="187"/>
                  </a:lnTo>
                  <a:lnTo>
                    <a:pt x="3379" y="187"/>
                  </a:lnTo>
                  <a:lnTo>
                    <a:pt x="3383" y="170"/>
                  </a:lnTo>
                  <a:lnTo>
                    <a:pt x="3387" y="170"/>
                  </a:lnTo>
                  <a:lnTo>
                    <a:pt x="3391" y="170"/>
                  </a:lnTo>
                  <a:lnTo>
                    <a:pt x="3394" y="170"/>
                  </a:lnTo>
                  <a:lnTo>
                    <a:pt x="3398" y="170"/>
                  </a:lnTo>
                  <a:lnTo>
                    <a:pt x="3402" y="170"/>
                  </a:lnTo>
                  <a:lnTo>
                    <a:pt x="3406" y="170"/>
                  </a:lnTo>
                  <a:lnTo>
                    <a:pt x="3407" y="170"/>
                  </a:lnTo>
                  <a:lnTo>
                    <a:pt x="3411" y="170"/>
                  </a:lnTo>
                  <a:lnTo>
                    <a:pt x="3415" y="170"/>
                  </a:lnTo>
                  <a:lnTo>
                    <a:pt x="3419" y="170"/>
                  </a:lnTo>
                  <a:lnTo>
                    <a:pt x="3422" y="170"/>
                  </a:lnTo>
                  <a:lnTo>
                    <a:pt x="3426" y="170"/>
                  </a:lnTo>
                  <a:lnTo>
                    <a:pt x="3430" y="170"/>
                  </a:lnTo>
                  <a:lnTo>
                    <a:pt x="3434" y="170"/>
                  </a:lnTo>
                  <a:lnTo>
                    <a:pt x="3437" y="170"/>
                  </a:lnTo>
                  <a:lnTo>
                    <a:pt x="3441" y="170"/>
                  </a:lnTo>
                  <a:lnTo>
                    <a:pt x="3445" y="170"/>
                  </a:lnTo>
                  <a:lnTo>
                    <a:pt x="3449" y="151"/>
                  </a:lnTo>
                  <a:lnTo>
                    <a:pt x="3452" y="151"/>
                  </a:lnTo>
                  <a:lnTo>
                    <a:pt x="3454" y="151"/>
                  </a:lnTo>
                  <a:lnTo>
                    <a:pt x="3458" y="151"/>
                  </a:lnTo>
                  <a:lnTo>
                    <a:pt x="3464" y="151"/>
                  </a:lnTo>
                  <a:lnTo>
                    <a:pt x="3467" y="151"/>
                  </a:lnTo>
                  <a:lnTo>
                    <a:pt x="3471" y="151"/>
                  </a:lnTo>
                  <a:lnTo>
                    <a:pt x="3475" y="132"/>
                  </a:lnTo>
                  <a:lnTo>
                    <a:pt x="3477" y="132"/>
                  </a:lnTo>
                  <a:lnTo>
                    <a:pt x="3481" y="132"/>
                  </a:lnTo>
                  <a:lnTo>
                    <a:pt x="3484" y="132"/>
                  </a:lnTo>
                  <a:lnTo>
                    <a:pt x="3488" y="132"/>
                  </a:lnTo>
                  <a:lnTo>
                    <a:pt x="3492" y="132"/>
                  </a:lnTo>
                  <a:lnTo>
                    <a:pt x="3496" y="132"/>
                  </a:lnTo>
                  <a:lnTo>
                    <a:pt x="3499" y="132"/>
                  </a:lnTo>
                  <a:lnTo>
                    <a:pt x="3503" y="132"/>
                  </a:lnTo>
                  <a:lnTo>
                    <a:pt x="3507" y="132"/>
                  </a:lnTo>
                  <a:lnTo>
                    <a:pt x="3511" y="132"/>
                  </a:lnTo>
                  <a:lnTo>
                    <a:pt x="3514" y="132"/>
                  </a:lnTo>
                  <a:lnTo>
                    <a:pt x="3518" y="132"/>
                  </a:lnTo>
                  <a:lnTo>
                    <a:pt x="3520" y="132"/>
                  </a:lnTo>
                  <a:lnTo>
                    <a:pt x="3524" y="132"/>
                  </a:lnTo>
                  <a:lnTo>
                    <a:pt x="3527" y="132"/>
                  </a:lnTo>
                  <a:lnTo>
                    <a:pt x="3531" y="132"/>
                  </a:lnTo>
                  <a:lnTo>
                    <a:pt x="3535" y="132"/>
                  </a:lnTo>
                  <a:lnTo>
                    <a:pt x="3539" y="132"/>
                  </a:lnTo>
                  <a:lnTo>
                    <a:pt x="3542" y="132"/>
                  </a:lnTo>
                  <a:lnTo>
                    <a:pt x="3546" y="108"/>
                  </a:lnTo>
                  <a:lnTo>
                    <a:pt x="3550" y="108"/>
                  </a:lnTo>
                  <a:lnTo>
                    <a:pt x="3554" y="108"/>
                  </a:lnTo>
                  <a:lnTo>
                    <a:pt x="3557" y="108"/>
                  </a:lnTo>
                  <a:lnTo>
                    <a:pt x="3561" y="108"/>
                  </a:lnTo>
                  <a:lnTo>
                    <a:pt x="3565" y="108"/>
                  </a:lnTo>
                  <a:lnTo>
                    <a:pt x="3567" y="108"/>
                  </a:lnTo>
                  <a:lnTo>
                    <a:pt x="3571" y="108"/>
                  </a:lnTo>
                  <a:lnTo>
                    <a:pt x="3574" y="108"/>
                  </a:lnTo>
                  <a:lnTo>
                    <a:pt x="3578" y="108"/>
                  </a:lnTo>
                  <a:lnTo>
                    <a:pt x="3582" y="108"/>
                  </a:lnTo>
                  <a:lnTo>
                    <a:pt x="3586" y="108"/>
                  </a:lnTo>
                  <a:lnTo>
                    <a:pt x="3589" y="108"/>
                  </a:lnTo>
                  <a:lnTo>
                    <a:pt x="3593" y="108"/>
                  </a:lnTo>
                  <a:lnTo>
                    <a:pt x="3597" y="108"/>
                  </a:lnTo>
                  <a:lnTo>
                    <a:pt x="3601" y="108"/>
                  </a:lnTo>
                  <a:lnTo>
                    <a:pt x="3604" y="108"/>
                  </a:lnTo>
                  <a:lnTo>
                    <a:pt x="3608" y="108"/>
                  </a:lnTo>
                  <a:lnTo>
                    <a:pt x="3612" y="108"/>
                  </a:lnTo>
                  <a:lnTo>
                    <a:pt x="3616" y="108"/>
                  </a:lnTo>
                  <a:lnTo>
                    <a:pt x="3619" y="108"/>
                  </a:lnTo>
                  <a:lnTo>
                    <a:pt x="3623" y="108"/>
                  </a:lnTo>
                  <a:lnTo>
                    <a:pt x="3627" y="108"/>
                  </a:lnTo>
                  <a:lnTo>
                    <a:pt x="3631" y="80"/>
                  </a:lnTo>
                  <a:lnTo>
                    <a:pt x="3632" y="80"/>
                  </a:lnTo>
                  <a:lnTo>
                    <a:pt x="3636" y="80"/>
                  </a:lnTo>
                  <a:lnTo>
                    <a:pt x="3640" y="80"/>
                  </a:lnTo>
                  <a:lnTo>
                    <a:pt x="3644" y="80"/>
                  </a:lnTo>
                  <a:lnTo>
                    <a:pt x="3647" y="80"/>
                  </a:lnTo>
                  <a:lnTo>
                    <a:pt x="3651" y="80"/>
                  </a:lnTo>
                  <a:lnTo>
                    <a:pt x="3655" y="80"/>
                  </a:lnTo>
                  <a:lnTo>
                    <a:pt x="3659" y="80"/>
                  </a:lnTo>
                  <a:lnTo>
                    <a:pt x="3662" y="80"/>
                  </a:lnTo>
                  <a:lnTo>
                    <a:pt x="3666" y="80"/>
                  </a:lnTo>
                  <a:lnTo>
                    <a:pt x="3670" y="80"/>
                  </a:lnTo>
                  <a:lnTo>
                    <a:pt x="3674" y="80"/>
                  </a:lnTo>
                  <a:lnTo>
                    <a:pt x="3677" y="80"/>
                  </a:lnTo>
                  <a:lnTo>
                    <a:pt x="3679" y="80"/>
                  </a:lnTo>
                  <a:lnTo>
                    <a:pt x="3683" y="41"/>
                  </a:lnTo>
                  <a:lnTo>
                    <a:pt x="3687" y="41"/>
                  </a:lnTo>
                  <a:lnTo>
                    <a:pt x="3691" y="41"/>
                  </a:lnTo>
                  <a:lnTo>
                    <a:pt x="3694" y="0"/>
                  </a:lnTo>
                  <a:lnTo>
                    <a:pt x="3698" y="0"/>
                  </a:lnTo>
                  <a:lnTo>
                    <a:pt x="3702" y="0"/>
                  </a:lnTo>
                  <a:lnTo>
                    <a:pt x="3706" y="0"/>
                  </a:lnTo>
                  <a:lnTo>
                    <a:pt x="3709" y="0"/>
                  </a:lnTo>
                  <a:lnTo>
                    <a:pt x="3713" y="0"/>
                  </a:lnTo>
                  <a:lnTo>
                    <a:pt x="3717" y="0"/>
                  </a:lnTo>
                  <a:lnTo>
                    <a:pt x="3721" y="0"/>
                  </a:lnTo>
                  <a:lnTo>
                    <a:pt x="3722" y="0"/>
                  </a:lnTo>
                  <a:lnTo>
                    <a:pt x="3728" y="0"/>
                  </a:lnTo>
                  <a:lnTo>
                    <a:pt x="3732" y="0"/>
                  </a:lnTo>
                  <a:lnTo>
                    <a:pt x="3736" y="0"/>
                  </a:lnTo>
                  <a:lnTo>
                    <a:pt x="3739" y="0"/>
                  </a:lnTo>
                  <a:lnTo>
                    <a:pt x="3743" y="0"/>
                  </a:lnTo>
                  <a:lnTo>
                    <a:pt x="3745" y="0"/>
                  </a:lnTo>
                  <a:lnTo>
                    <a:pt x="3749" y="0"/>
                  </a:lnTo>
                  <a:lnTo>
                    <a:pt x="3752" y="0"/>
                  </a:lnTo>
                  <a:lnTo>
                    <a:pt x="3756" y="0"/>
                  </a:lnTo>
                  <a:lnTo>
                    <a:pt x="3760" y="0"/>
                  </a:lnTo>
                  <a:lnTo>
                    <a:pt x="3764" y="0"/>
                  </a:lnTo>
                  <a:lnTo>
                    <a:pt x="3767" y="0"/>
                  </a:lnTo>
                  <a:lnTo>
                    <a:pt x="3771" y="0"/>
                  </a:lnTo>
                  <a:lnTo>
                    <a:pt x="3775" y="0"/>
                  </a:lnTo>
                  <a:lnTo>
                    <a:pt x="3779" y="0"/>
                  </a:lnTo>
                  <a:lnTo>
                    <a:pt x="3782" y="0"/>
                  </a:lnTo>
                  <a:lnTo>
                    <a:pt x="3786" y="0"/>
                  </a:lnTo>
                  <a:lnTo>
                    <a:pt x="3790" y="0"/>
                  </a:lnTo>
                  <a:lnTo>
                    <a:pt x="3792" y="0"/>
                  </a:lnTo>
                  <a:lnTo>
                    <a:pt x="3796" y="0"/>
                  </a:lnTo>
                  <a:lnTo>
                    <a:pt x="3799" y="0"/>
                  </a:lnTo>
                  <a:lnTo>
                    <a:pt x="3803" y="0"/>
                  </a:lnTo>
                  <a:lnTo>
                    <a:pt x="3807" y="0"/>
                  </a:lnTo>
                  <a:lnTo>
                    <a:pt x="3811" y="0"/>
                  </a:lnTo>
                  <a:lnTo>
                    <a:pt x="3814" y="0"/>
                  </a:lnTo>
                  <a:lnTo>
                    <a:pt x="3818" y="0"/>
                  </a:lnTo>
                  <a:lnTo>
                    <a:pt x="3822" y="0"/>
                  </a:lnTo>
                  <a:lnTo>
                    <a:pt x="3826" y="0"/>
                  </a:lnTo>
                  <a:lnTo>
                    <a:pt x="3829" y="0"/>
                  </a:lnTo>
                  <a:lnTo>
                    <a:pt x="3833" y="0"/>
                  </a:lnTo>
                  <a:lnTo>
                    <a:pt x="3835" y="0"/>
                  </a:lnTo>
                  <a:lnTo>
                    <a:pt x="3839" y="0"/>
                  </a:lnTo>
                  <a:lnTo>
                    <a:pt x="3842" y="0"/>
                  </a:lnTo>
                  <a:lnTo>
                    <a:pt x="3846" y="0"/>
                  </a:lnTo>
                  <a:lnTo>
                    <a:pt x="3850" y="0"/>
                  </a:lnTo>
                  <a:lnTo>
                    <a:pt x="3854" y="0"/>
                  </a:lnTo>
                  <a:lnTo>
                    <a:pt x="3857" y="0"/>
                  </a:lnTo>
                  <a:lnTo>
                    <a:pt x="3861" y="0"/>
                  </a:lnTo>
                  <a:lnTo>
                    <a:pt x="3865" y="0"/>
                  </a:lnTo>
                  <a:lnTo>
                    <a:pt x="3869" y="0"/>
                  </a:lnTo>
                  <a:lnTo>
                    <a:pt x="3872" y="0"/>
                  </a:lnTo>
                  <a:lnTo>
                    <a:pt x="3876" y="0"/>
                  </a:lnTo>
                  <a:lnTo>
                    <a:pt x="3880" y="0"/>
                  </a:lnTo>
                  <a:lnTo>
                    <a:pt x="3884" y="0"/>
                  </a:lnTo>
                  <a:lnTo>
                    <a:pt x="3887" y="0"/>
                  </a:lnTo>
                  <a:lnTo>
                    <a:pt x="3891" y="0"/>
                  </a:lnTo>
                  <a:lnTo>
                    <a:pt x="3895" y="0"/>
                  </a:lnTo>
                  <a:lnTo>
                    <a:pt x="3899" y="0"/>
                  </a:lnTo>
                  <a:lnTo>
                    <a:pt x="3902" y="0"/>
                  </a:lnTo>
                  <a:lnTo>
                    <a:pt x="3904" y="0"/>
                  </a:lnTo>
                  <a:lnTo>
                    <a:pt x="3908" y="0"/>
                  </a:lnTo>
                  <a:lnTo>
                    <a:pt x="3912" y="0"/>
                  </a:lnTo>
                  <a:lnTo>
                    <a:pt x="3916" y="0"/>
                  </a:lnTo>
                  <a:lnTo>
                    <a:pt x="3919" y="0"/>
                  </a:lnTo>
                  <a:lnTo>
                    <a:pt x="3923" y="0"/>
                  </a:lnTo>
                  <a:lnTo>
                    <a:pt x="3927" y="0"/>
                  </a:lnTo>
                  <a:lnTo>
                    <a:pt x="3931" y="0"/>
                  </a:lnTo>
                  <a:lnTo>
                    <a:pt x="3934" y="0"/>
                  </a:lnTo>
                  <a:lnTo>
                    <a:pt x="3938" y="0"/>
                  </a:lnTo>
                  <a:lnTo>
                    <a:pt x="3942" y="0"/>
                  </a:lnTo>
                  <a:lnTo>
                    <a:pt x="3946" y="0"/>
                  </a:lnTo>
                  <a:lnTo>
                    <a:pt x="3947" y="0"/>
                  </a:lnTo>
                  <a:lnTo>
                    <a:pt x="3951" y="0"/>
                  </a:lnTo>
                  <a:lnTo>
                    <a:pt x="3955" y="0"/>
                  </a:lnTo>
                  <a:lnTo>
                    <a:pt x="3959" y="0"/>
                  </a:lnTo>
                  <a:lnTo>
                    <a:pt x="3962" y="0"/>
                  </a:lnTo>
                  <a:lnTo>
                    <a:pt x="3966" y="0"/>
                  </a:lnTo>
                  <a:lnTo>
                    <a:pt x="3970" y="0"/>
                  </a:lnTo>
                  <a:lnTo>
                    <a:pt x="3974" y="0"/>
                  </a:lnTo>
                </a:path>
              </a:pathLst>
            </a:custGeom>
            <a:noFill/>
            <a:ln w="28575" cap="rnd">
              <a:solidFill>
                <a:srgbClr val="113E6B"/>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29" name="Freeform 10">
              <a:extLst>
                <a:ext uri="{FF2B5EF4-FFF2-40B4-BE49-F238E27FC236}">
                  <a16:creationId xmlns:a16="http://schemas.microsoft.com/office/drawing/2014/main" id="{C5F766DE-82B4-4FEC-A2B9-B892AC3C3292}"/>
                </a:ext>
              </a:extLst>
            </p:cNvPr>
            <p:cNvSpPr>
              <a:spLocks/>
            </p:cNvSpPr>
            <p:nvPr/>
          </p:nvSpPr>
          <p:spPr bwMode="auto">
            <a:xfrm>
              <a:off x="1944825" y="2802885"/>
              <a:ext cx="8411633" cy="1657350"/>
            </a:xfrm>
            <a:custGeom>
              <a:avLst/>
              <a:gdLst>
                <a:gd name="T0" fmla="*/ 62 w 3974"/>
                <a:gd name="T1" fmla="*/ 1028 h 1044"/>
                <a:gd name="T2" fmla="*/ 128 w 3974"/>
                <a:gd name="T3" fmla="*/ 1014 h 1044"/>
                <a:gd name="T4" fmla="*/ 194 w 3974"/>
                <a:gd name="T5" fmla="*/ 993 h 1044"/>
                <a:gd name="T6" fmla="*/ 257 w 3974"/>
                <a:gd name="T7" fmla="*/ 974 h 1044"/>
                <a:gd name="T8" fmla="*/ 325 w 3974"/>
                <a:gd name="T9" fmla="*/ 966 h 1044"/>
                <a:gd name="T10" fmla="*/ 389 w 3974"/>
                <a:gd name="T11" fmla="*/ 939 h 1044"/>
                <a:gd name="T12" fmla="*/ 454 w 3974"/>
                <a:gd name="T13" fmla="*/ 918 h 1044"/>
                <a:gd name="T14" fmla="*/ 520 w 3974"/>
                <a:gd name="T15" fmla="*/ 898 h 1044"/>
                <a:gd name="T16" fmla="*/ 585 w 3974"/>
                <a:gd name="T17" fmla="*/ 877 h 1044"/>
                <a:gd name="T18" fmla="*/ 649 w 3974"/>
                <a:gd name="T19" fmla="*/ 864 h 1044"/>
                <a:gd name="T20" fmla="*/ 715 w 3974"/>
                <a:gd name="T21" fmla="*/ 842 h 1044"/>
                <a:gd name="T22" fmla="*/ 780 w 3974"/>
                <a:gd name="T23" fmla="*/ 822 h 1044"/>
                <a:gd name="T24" fmla="*/ 846 w 3974"/>
                <a:gd name="T25" fmla="*/ 798 h 1044"/>
                <a:gd name="T26" fmla="*/ 910 w 3974"/>
                <a:gd name="T27" fmla="*/ 774 h 1044"/>
                <a:gd name="T28" fmla="*/ 977 w 3974"/>
                <a:gd name="T29" fmla="*/ 764 h 1044"/>
                <a:gd name="T30" fmla="*/ 1041 w 3974"/>
                <a:gd name="T31" fmla="*/ 747 h 1044"/>
                <a:gd name="T32" fmla="*/ 1107 w 3974"/>
                <a:gd name="T33" fmla="*/ 737 h 1044"/>
                <a:gd name="T34" fmla="*/ 1172 w 3974"/>
                <a:gd name="T35" fmla="*/ 720 h 1044"/>
                <a:gd name="T36" fmla="*/ 1238 w 3974"/>
                <a:gd name="T37" fmla="*/ 689 h 1044"/>
                <a:gd name="T38" fmla="*/ 1302 w 3974"/>
                <a:gd name="T39" fmla="*/ 668 h 1044"/>
                <a:gd name="T40" fmla="*/ 1367 w 3974"/>
                <a:gd name="T41" fmla="*/ 657 h 1044"/>
                <a:gd name="T42" fmla="*/ 1433 w 3974"/>
                <a:gd name="T43" fmla="*/ 641 h 1044"/>
                <a:gd name="T44" fmla="*/ 1499 w 3974"/>
                <a:gd name="T45" fmla="*/ 626 h 1044"/>
                <a:gd name="T46" fmla="*/ 1562 w 3974"/>
                <a:gd name="T47" fmla="*/ 613 h 1044"/>
                <a:gd name="T48" fmla="*/ 1630 w 3974"/>
                <a:gd name="T49" fmla="*/ 599 h 1044"/>
                <a:gd name="T50" fmla="*/ 1694 w 3974"/>
                <a:gd name="T51" fmla="*/ 592 h 1044"/>
                <a:gd name="T52" fmla="*/ 1759 w 3974"/>
                <a:gd name="T53" fmla="*/ 565 h 1044"/>
                <a:gd name="T54" fmla="*/ 1825 w 3974"/>
                <a:gd name="T55" fmla="*/ 551 h 1044"/>
                <a:gd name="T56" fmla="*/ 1890 w 3974"/>
                <a:gd name="T57" fmla="*/ 536 h 1044"/>
                <a:gd name="T58" fmla="*/ 1954 w 3974"/>
                <a:gd name="T59" fmla="*/ 525 h 1044"/>
                <a:gd name="T60" fmla="*/ 2020 w 3974"/>
                <a:gd name="T61" fmla="*/ 508 h 1044"/>
                <a:gd name="T62" fmla="*/ 2085 w 3974"/>
                <a:gd name="T63" fmla="*/ 489 h 1044"/>
                <a:gd name="T64" fmla="*/ 2151 w 3974"/>
                <a:gd name="T65" fmla="*/ 469 h 1044"/>
                <a:gd name="T66" fmla="*/ 2215 w 3974"/>
                <a:gd name="T67" fmla="*/ 454 h 1044"/>
                <a:gd name="T68" fmla="*/ 2282 w 3974"/>
                <a:gd name="T69" fmla="*/ 441 h 1044"/>
                <a:gd name="T70" fmla="*/ 2346 w 3974"/>
                <a:gd name="T71" fmla="*/ 424 h 1044"/>
                <a:gd name="T72" fmla="*/ 2412 w 3974"/>
                <a:gd name="T73" fmla="*/ 392 h 1044"/>
                <a:gd name="T74" fmla="*/ 2477 w 3974"/>
                <a:gd name="T75" fmla="*/ 383 h 1044"/>
                <a:gd name="T76" fmla="*/ 2543 w 3974"/>
                <a:gd name="T77" fmla="*/ 383 h 1044"/>
                <a:gd name="T78" fmla="*/ 2607 w 3974"/>
                <a:gd name="T79" fmla="*/ 374 h 1044"/>
                <a:gd name="T80" fmla="*/ 2672 w 3974"/>
                <a:gd name="T81" fmla="*/ 356 h 1044"/>
                <a:gd name="T82" fmla="*/ 2738 w 3974"/>
                <a:gd name="T83" fmla="*/ 337 h 1044"/>
                <a:gd name="T84" fmla="*/ 2804 w 3974"/>
                <a:gd name="T85" fmla="*/ 325 h 1044"/>
                <a:gd name="T86" fmla="*/ 2867 w 3974"/>
                <a:gd name="T87" fmla="*/ 305 h 1044"/>
                <a:gd name="T88" fmla="*/ 2935 w 3974"/>
                <a:gd name="T89" fmla="*/ 289 h 1044"/>
                <a:gd name="T90" fmla="*/ 2999 w 3974"/>
                <a:gd name="T91" fmla="*/ 289 h 1044"/>
                <a:gd name="T92" fmla="*/ 3064 w 3974"/>
                <a:gd name="T93" fmla="*/ 281 h 1044"/>
                <a:gd name="T94" fmla="*/ 3130 w 3974"/>
                <a:gd name="T95" fmla="*/ 281 h 1044"/>
                <a:gd name="T96" fmla="*/ 3196 w 3974"/>
                <a:gd name="T97" fmla="*/ 260 h 1044"/>
                <a:gd name="T98" fmla="*/ 3259 w 3974"/>
                <a:gd name="T99" fmla="*/ 237 h 1044"/>
                <a:gd name="T100" fmla="*/ 3325 w 3974"/>
                <a:gd name="T101" fmla="*/ 237 h 1044"/>
                <a:gd name="T102" fmla="*/ 3391 w 3974"/>
                <a:gd name="T103" fmla="*/ 222 h 1044"/>
                <a:gd name="T104" fmla="*/ 3454 w 3974"/>
                <a:gd name="T105" fmla="*/ 222 h 1044"/>
                <a:gd name="T106" fmla="*/ 3520 w 3974"/>
                <a:gd name="T107" fmla="*/ 204 h 1044"/>
                <a:gd name="T108" fmla="*/ 3586 w 3974"/>
                <a:gd name="T109" fmla="*/ 204 h 1044"/>
                <a:gd name="T110" fmla="*/ 3651 w 3974"/>
                <a:gd name="T111" fmla="*/ 204 h 1044"/>
                <a:gd name="T112" fmla="*/ 3717 w 3974"/>
                <a:gd name="T113" fmla="*/ 141 h 1044"/>
                <a:gd name="T114" fmla="*/ 3782 w 3974"/>
                <a:gd name="T115" fmla="*/ 141 h 1044"/>
                <a:gd name="T116" fmla="*/ 3846 w 3974"/>
                <a:gd name="T117" fmla="*/ 141 h 1044"/>
                <a:gd name="T118" fmla="*/ 3912 w 3974"/>
                <a:gd name="T119" fmla="*/ 75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74" h="1044">
                  <a:moveTo>
                    <a:pt x="0" y="1044"/>
                  </a:moveTo>
                  <a:lnTo>
                    <a:pt x="4" y="1042"/>
                  </a:lnTo>
                  <a:lnTo>
                    <a:pt x="8" y="1037"/>
                  </a:lnTo>
                  <a:lnTo>
                    <a:pt x="12" y="1037"/>
                  </a:lnTo>
                  <a:lnTo>
                    <a:pt x="15" y="1037"/>
                  </a:lnTo>
                  <a:lnTo>
                    <a:pt x="19" y="1030"/>
                  </a:lnTo>
                  <a:lnTo>
                    <a:pt x="23" y="1030"/>
                  </a:lnTo>
                  <a:lnTo>
                    <a:pt x="27" y="1030"/>
                  </a:lnTo>
                  <a:lnTo>
                    <a:pt x="30" y="1030"/>
                  </a:lnTo>
                  <a:lnTo>
                    <a:pt x="34" y="1030"/>
                  </a:lnTo>
                  <a:lnTo>
                    <a:pt x="38" y="1030"/>
                  </a:lnTo>
                  <a:lnTo>
                    <a:pt x="42" y="1030"/>
                  </a:lnTo>
                  <a:lnTo>
                    <a:pt x="45" y="1028"/>
                  </a:lnTo>
                  <a:lnTo>
                    <a:pt x="49" y="1028"/>
                  </a:lnTo>
                  <a:lnTo>
                    <a:pt x="53" y="1028"/>
                  </a:lnTo>
                  <a:lnTo>
                    <a:pt x="55" y="1028"/>
                  </a:lnTo>
                  <a:lnTo>
                    <a:pt x="59" y="1028"/>
                  </a:lnTo>
                  <a:lnTo>
                    <a:pt x="62" y="1028"/>
                  </a:lnTo>
                  <a:lnTo>
                    <a:pt x="66" y="1024"/>
                  </a:lnTo>
                  <a:lnTo>
                    <a:pt x="70" y="1024"/>
                  </a:lnTo>
                  <a:lnTo>
                    <a:pt x="74" y="1024"/>
                  </a:lnTo>
                  <a:lnTo>
                    <a:pt x="77" y="1024"/>
                  </a:lnTo>
                  <a:lnTo>
                    <a:pt x="81" y="1024"/>
                  </a:lnTo>
                  <a:lnTo>
                    <a:pt x="85" y="1019"/>
                  </a:lnTo>
                  <a:lnTo>
                    <a:pt x="89" y="1019"/>
                  </a:lnTo>
                  <a:lnTo>
                    <a:pt x="92" y="1019"/>
                  </a:lnTo>
                  <a:lnTo>
                    <a:pt x="96" y="1019"/>
                  </a:lnTo>
                  <a:lnTo>
                    <a:pt x="100" y="1019"/>
                  </a:lnTo>
                  <a:lnTo>
                    <a:pt x="102" y="1017"/>
                  </a:lnTo>
                  <a:lnTo>
                    <a:pt x="105" y="1017"/>
                  </a:lnTo>
                  <a:lnTo>
                    <a:pt x="109" y="1017"/>
                  </a:lnTo>
                  <a:lnTo>
                    <a:pt x="113" y="1017"/>
                  </a:lnTo>
                  <a:lnTo>
                    <a:pt x="117" y="1017"/>
                  </a:lnTo>
                  <a:lnTo>
                    <a:pt x="120" y="1017"/>
                  </a:lnTo>
                  <a:lnTo>
                    <a:pt x="124" y="1017"/>
                  </a:lnTo>
                  <a:lnTo>
                    <a:pt x="128" y="1014"/>
                  </a:lnTo>
                  <a:lnTo>
                    <a:pt x="132" y="1010"/>
                  </a:lnTo>
                  <a:lnTo>
                    <a:pt x="135" y="1010"/>
                  </a:lnTo>
                  <a:lnTo>
                    <a:pt x="139" y="1010"/>
                  </a:lnTo>
                  <a:lnTo>
                    <a:pt x="143" y="1007"/>
                  </a:lnTo>
                  <a:lnTo>
                    <a:pt x="147" y="1007"/>
                  </a:lnTo>
                  <a:lnTo>
                    <a:pt x="150" y="1007"/>
                  </a:lnTo>
                  <a:lnTo>
                    <a:pt x="154" y="1007"/>
                  </a:lnTo>
                  <a:lnTo>
                    <a:pt x="158" y="1003"/>
                  </a:lnTo>
                  <a:lnTo>
                    <a:pt x="162" y="1003"/>
                  </a:lnTo>
                  <a:lnTo>
                    <a:pt x="165" y="1003"/>
                  </a:lnTo>
                  <a:lnTo>
                    <a:pt x="167" y="1001"/>
                  </a:lnTo>
                  <a:lnTo>
                    <a:pt x="171" y="996"/>
                  </a:lnTo>
                  <a:lnTo>
                    <a:pt x="175" y="996"/>
                  </a:lnTo>
                  <a:lnTo>
                    <a:pt x="179" y="996"/>
                  </a:lnTo>
                  <a:lnTo>
                    <a:pt x="182" y="996"/>
                  </a:lnTo>
                  <a:lnTo>
                    <a:pt x="186" y="996"/>
                  </a:lnTo>
                  <a:lnTo>
                    <a:pt x="190" y="996"/>
                  </a:lnTo>
                  <a:lnTo>
                    <a:pt x="194" y="993"/>
                  </a:lnTo>
                  <a:lnTo>
                    <a:pt x="197" y="993"/>
                  </a:lnTo>
                  <a:lnTo>
                    <a:pt x="201" y="993"/>
                  </a:lnTo>
                  <a:lnTo>
                    <a:pt x="205" y="990"/>
                  </a:lnTo>
                  <a:lnTo>
                    <a:pt x="209" y="986"/>
                  </a:lnTo>
                  <a:lnTo>
                    <a:pt x="212" y="986"/>
                  </a:lnTo>
                  <a:lnTo>
                    <a:pt x="214" y="986"/>
                  </a:lnTo>
                  <a:lnTo>
                    <a:pt x="218" y="986"/>
                  </a:lnTo>
                  <a:lnTo>
                    <a:pt x="222" y="986"/>
                  </a:lnTo>
                  <a:lnTo>
                    <a:pt x="225" y="986"/>
                  </a:lnTo>
                  <a:lnTo>
                    <a:pt x="229" y="983"/>
                  </a:lnTo>
                  <a:lnTo>
                    <a:pt x="233" y="983"/>
                  </a:lnTo>
                  <a:lnTo>
                    <a:pt x="237" y="979"/>
                  </a:lnTo>
                  <a:lnTo>
                    <a:pt x="240" y="979"/>
                  </a:lnTo>
                  <a:lnTo>
                    <a:pt x="244" y="979"/>
                  </a:lnTo>
                  <a:lnTo>
                    <a:pt x="248" y="976"/>
                  </a:lnTo>
                  <a:lnTo>
                    <a:pt x="252" y="974"/>
                  </a:lnTo>
                  <a:lnTo>
                    <a:pt x="255" y="974"/>
                  </a:lnTo>
                  <a:lnTo>
                    <a:pt x="257" y="974"/>
                  </a:lnTo>
                  <a:lnTo>
                    <a:pt x="261" y="969"/>
                  </a:lnTo>
                  <a:lnTo>
                    <a:pt x="265" y="969"/>
                  </a:lnTo>
                  <a:lnTo>
                    <a:pt x="269" y="969"/>
                  </a:lnTo>
                  <a:lnTo>
                    <a:pt x="272" y="969"/>
                  </a:lnTo>
                  <a:lnTo>
                    <a:pt x="278" y="969"/>
                  </a:lnTo>
                  <a:lnTo>
                    <a:pt x="280" y="969"/>
                  </a:lnTo>
                  <a:lnTo>
                    <a:pt x="284" y="969"/>
                  </a:lnTo>
                  <a:lnTo>
                    <a:pt x="287" y="969"/>
                  </a:lnTo>
                  <a:lnTo>
                    <a:pt x="291" y="969"/>
                  </a:lnTo>
                  <a:lnTo>
                    <a:pt x="295" y="969"/>
                  </a:lnTo>
                  <a:lnTo>
                    <a:pt x="299" y="969"/>
                  </a:lnTo>
                  <a:lnTo>
                    <a:pt x="302" y="966"/>
                  </a:lnTo>
                  <a:lnTo>
                    <a:pt x="306" y="966"/>
                  </a:lnTo>
                  <a:lnTo>
                    <a:pt x="310" y="966"/>
                  </a:lnTo>
                  <a:lnTo>
                    <a:pt x="314" y="966"/>
                  </a:lnTo>
                  <a:lnTo>
                    <a:pt x="317" y="966"/>
                  </a:lnTo>
                  <a:lnTo>
                    <a:pt x="321" y="966"/>
                  </a:lnTo>
                  <a:lnTo>
                    <a:pt x="325" y="966"/>
                  </a:lnTo>
                  <a:lnTo>
                    <a:pt x="327" y="966"/>
                  </a:lnTo>
                  <a:lnTo>
                    <a:pt x="330" y="962"/>
                  </a:lnTo>
                  <a:lnTo>
                    <a:pt x="334" y="962"/>
                  </a:lnTo>
                  <a:lnTo>
                    <a:pt x="338" y="959"/>
                  </a:lnTo>
                  <a:lnTo>
                    <a:pt x="342" y="959"/>
                  </a:lnTo>
                  <a:lnTo>
                    <a:pt x="345" y="959"/>
                  </a:lnTo>
                  <a:lnTo>
                    <a:pt x="349" y="959"/>
                  </a:lnTo>
                  <a:lnTo>
                    <a:pt x="353" y="956"/>
                  </a:lnTo>
                  <a:lnTo>
                    <a:pt x="357" y="952"/>
                  </a:lnTo>
                  <a:lnTo>
                    <a:pt x="360" y="949"/>
                  </a:lnTo>
                  <a:lnTo>
                    <a:pt x="364" y="949"/>
                  </a:lnTo>
                  <a:lnTo>
                    <a:pt x="368" y="949"/>
                  </a:lnTo>
                  <a:lnTo>
                    <a:pt x="370" y="949"/>
                  </a:lnTo>
                  <a:lnTo>
                    <a:pt x="374" y="949"/>
                  </a:lnTo>
                  <a:lnTo>
                    <a:pt x="377" y="945"/>
                  </a:lnTo>
                  <a:lnTo>
                    <a:pt x="381" y="945"/>
                  </a:lnTo>
                  <a:lnTo>
                    <a:pt x="385" y="939"/>
                  </a:lnTo>
                  <a:lnTo>
                    <a:pt x="389" y="939"/>
                  </a:lnTo>
                  <a:lnTo>
                    <a:pt x="392" y="939"/>
                  </a:lnTo>
                  <a:lnTo>
                    <a:pt x="396" y="939"/>
                  </a:lnTo>
                  <a:lnTo>
                    <a:pt x="400" y="935"/>
                  </a:lnTo>
                  <a:lnTo>
                    <a:pt x="404" y="935"/>
                  </a:lnTo>
                  <a:lnTo>
                    <a:pt x="407" y="927"/>
                  </a:lnTo>
                  <a:lnTo>
                    <a:pt x="411" y="927"/>
                  </a:lnTo>
                  <a:lnTo>
                    <a:pt x="415" y="927"/>
                  </a:lnTo>
                  <a:lnTo>
                    <a:pt x="419" y="927"/>
                  </a:lnTo>
                  <a:lnTo>
                    <a:pt x="422" y="927"/>
                  </a:lnTo>
                  <a:lnTo>
                    <a:pt x="426" y="927"/>
                  </a:lnTo>
                  <a:lnTo>
                    <a:pt x="430" y="927"/>
                  </a:lnTo>
                  <a:lnTo>
                    <a:pt x="434" y="925"/>
                  </a:lnTo>
                  <a:lnTo>
                    <a:pt x="437" y="921"/>
                  </a:lnTo>
                  <a:lnTo>
                    <a:pt x="439" y="921"/>
                  </a:lnTo>
                  <a:lnTo>
                    <a:pt x="443" y="921"/>
                  </a:lnTo>
                  <a:lnTo>
                    <a:pt x="447" y="918"/>
                  </a:lnTo>
                  <a:lnTo>
                    <a:pt x="450" y="918"/>
                  </a:lnTo>
                  <a:lnTo>
                    <a:pt x="454" y="918"/>
                  </a:lnTo>
                  <a:lnTo>
                    <a:pt x="458" y="914"/>
                  </a:lnTo>
                  <a:lnTo>
                    <a:pt x="462" y="914"/>
                  </a:lnTo>
                  <a:lnTo>
                    <a:pt x="465" y="911"/>
                  </a:lnTo>
                  <a:lnTo>
                    <a:pt x="469" y="911"/>
                  </a:lnTo>
                  <a:lnTo>
                    <a:pt x="473" y="907"/>
                  </a:lnTo>
                  <a:lnTo>
                    <a:pt x="477" y="907"/>
                  </a:lnTo>
                  <a:lnTo>
                    <a:pt x="480" y="907"/>
                  </a:lnTo>
                  <a:lnTo>
                    <a:pt x="482" y="907"/>
                  </a:lnTo>
                  <a:lnTo>
                    <a:pt x="486" y="907"/>
                  </a:lnTo>
                  <a:lnTo>
                    <a:pt x="490" y="905"/>
                  </a:lnTo>
                  <a:lnTo>
                    <a:pt x="494" y="900"/>
                  </a:lnTo>
                  <a:lnTo>
                    <a:pt x="497" y="900"/>
                  </a:lnTo>
                  <a:lnTo>
                    <a:pt x="501" y="898"/>
                  </a:lnTo>
                  <a:lnTo>
                    <a:pt x="505" y="898"/>
                  </a:lnTo>
                  <a:lnTo>
                    <a:pt x="509" y="898"/>
                  </a:lnTo>
                  <a:lnTo>
                    <a:pt x="512" y="898"/>
                  </a:lnTo>
                  <a:lnTo>
                    <a:pt x="516" y="898"/>
                  </a:lnTo>
                  <a:lnTo>
                    <a:pt x="520" y="898"/>
                  </a:lnTo>
                  <a:lnTo>
                    <a:pt x="524" y="891"/>
                  </a:lnTo>
                  <a:lnTo>
                    <a:pt x="527" y="891"/>
                  </a:lnTo>
                  <a:lnTo>
                    <a:pt x="529" y="884"/>
                  </a:lnTo>
                  <a:lnTo>
                    <a:pt x="533" y="884"/>
                  </a:lnTo>
                  <a:lnTo>
                    <a:pt x="537" y="884"/>
                  </a:lnTo>
                  <a:lnTo>
                    <a:pt x="540" y="884"/>
                  </a:lnTo>
                  <a:lnTo>
                    <a:pt x="546" y="884"/>
                  </a:lnTo>
                  <a:lnTo>
                    <a:pt x="550" y="884"/>
                  </a:lnTo>
                  <a:lnTo>
                    <a:pt x="552" y="884"/>
                  </a:lnTo>
                  <a:lnTo>
                    <a:pt x="555" y="884"/>
                  </a:lnTo>
                  <a:lnTo>
                    <a:pt x="559" y="884"/>
                  </a:lnTo>
                  <a:lnTo>
                    <a:pt x="563" y="884"/>
                  </a:lnTo>
                  <a:lnTo>
                    <a:pt x="567" y="880"/>
                  </a:lnTo>
                  <a:lnTo>
                    <a:pt x="570" y="880"/>
                  </a:lnTo>
                  <a:lnTo>
                    <a:pt x="574" y="880"/>
                  </a:lnTo>
                  <a:lnTo>
                    <a:pt x="578" y="877"/>
                  </a:lnTo>
                  <a:lnTo>
                    <a:pt x="582" y="877"/>
                  </a:lnTo>
                  <a:lnTo>
                    <a:pt x="585" y="877"/>
                  </a:lnTo>
                  <a:lnTo>
                    <a:pt x="589" y="877"/>
                  </a:lnTo>
                  <a:lnTo>
                    <a:pt x="593" y="877"/>
                  </a:lnTo>
                  <a:lnTo>
                    <a:pt x="595" y="877"/>
                  </a:lnTo>
                  <a:lnTo>
                    <a:pt x="599" y="877"/>
                  </a:lnTo>
                  <a:lnTo>
                    <a:pt x="602" y="877"/>
                  </a:lnTo>
                  <a:lnTo>
                    <a:pt x="606" y="877"/>
                  </a:lnTo>
                  <a:lnTo>
                    <a:pt x="610" y="869"/>
                  </a:lnTo>
                  <a:lnTo>
                    <a:pt x="614" y="869"/>
                  </a:lnTo>
                  <a:lnTo>
                    <a:pt x="617" y="869"/>
                  </a:lnTo>
                  <a:lnTo>
                    <a:pt x="621" y="869"/>
                  </a:lnTo>
                  <a:lnTo>
                    <a:pt x="625" y="869"/>
                  </a:lnTo>
                  <a:lnTo>
                    <a:pt x="629" y="869"/>
                  </a:lnTo>
                  <a:lnTo>
                    <a:pt x="632" y="869"/>
                  </a:lnTo>
                  <a:lnTo>
                    <a:pt x="636" y="866"/>
                  </a:lnTo>
                  <a:lnTo>
                    <a:pt x="640" y="866"/>
                  </a:lnTo>
                  <a:lnTo>
                    <a:pt x="642" y="864"/>
                  </a:lnTo>
                  <a:lnTo>
                    <a:pt x="645" y="864"/>
                  </a:lnTo>
                  <a:lnTo>
                    <a:pt x="649" y="864"/>
                  </a:lnTo>
                  <a:lnTo>
                    <a:pt x="653" y="859"/>
                  </a:lnTo>
                  <a:lnTo>
                    <a:pt x="657" y="859"/>
                  </a:lnTo>
                  <a:lnTo>
                    <a:pt x="660" y="859"/>
                  </a:lnTo>
                  <a:lnTo>
                    <a:pt x="664" y="859"/>
                  </a:lnTo>
                  <a:lnTo>
                    <a:pt x="668" y="859"/>
                  </a:lnTo>
                  <a:lnTo>
                    <a:pt x="672" y="856"/>
                  </a:lnTo>
                  <a:lnTo>
                    <a:pt x="675" y="856"/>
                  </a:lnTo>
                  <a:lnTo>
                    <a:pt x="679" y="856"/>
                  </a:lnTo>
                  <a:lnTo>
                    <a:pt x="683" y="856"/>
                  </a:lnTo>
                  <a:lnTo>
                    <a:pt x="687" y="856"/>
                  </a:lnTo>
                  <a:lnTo>
                    <a:pt x="690" y="856"/>
                  </a:lnTo>
                  <a:lnTo>
                    <a:pt x="694" y="856"/>
                  </a:lnTo>
                  <a:lnTo>
                    <a:pt x="698" y="852"/>
                  </a:lnTo>
                  <a:lnTo>
                    <a:pt x="702" y="852"/>
                  </a:lnTo>
                  <a:lnTo>
                    <a:pt x="705" y="850"/>
                  </a:lnTo>
                  <a:lnTo>
                    <a:pt x="707" y="847"/>
                  </a:lnTo>
                  <a:lnTo>
                    <a:pt x="711" y="842"/>
                  </a:lnTo>
                  <a:lnTo>
                    <a:pt x="715" y="842"/>
                  </a:lnTo>
                  <a:lnTo>
                    <a:pt x="719" y="842"/>
                  </a:lnTo>
                  <a:lnTo>
                    <a:pt x="722" y="842"/>
                  </a:lnTo>
                  <a:lnTo>
                    <a:pt x="726" y="842"/>
                  </a:lnTo>
                  <a:lnTo>
                    <a:pt x="730" y="840"/>
                  </a:lnTo>
                  <a:lnTo>
                    <a:pt x="734" y="833"/>
                  </a:lnTo>
                  <a:lnTo>
                    <a:pt x="737" y="826"/>
                  </a:lnTo>
                  <a:lnTo>
                    <a:pt x="741" y="826"/>
                  </a:lnTo>
                  <a:lnTo>
                    <a:pt x="745" y="826"/>
                  </a:lnTo>
                  <a:lnTo>
                    <a:pt x="749" y="826"/>
                  </a:lnTo>
                  <a:lnTo>
                    <a:pt x="752" y="826"/>
                  </a:lnTo>
                  <a:lnTo>
                    <a:pt x="754" y="826"/>
                  </a:lnTo>
                  <a:lnTo>
                    <a:pt x="758" y="826"/>
                  </a:lnTo>
                  <a:lnTo>
                    <a:pt x="762" y="826"/>
                  </a:lnTo>
                  <a:lnTo>
                    <a:pt x="765" y="826"/>
                  </a:lnTo>
                  <a:lnTo>
                    <a:pt x="769" y="822"/>
                  </a:lnTo>
                  <a:lnTo>
                    <a:pt x="773" y="822"/>
                  </a:lnTo>
                  <a:lnTo>
                    <a:pt x="777" y="822"/>
                  </a:lnTo>
                  <a:lnTo>
                    <a:pt x="780" y="822"/>
                  </a:lnTo>
                  <a:lnTo>
                    <a:pt x="784" y="822"/>
                  </a:lnTo>
                  <a:lnTo>
                    <a:pt x="788" y="822"/>
                  </a:lnTo>
                  <a:lnTo>
                    <a:pt x="792" y="822"/>
                  </a:lnTo>
                  <a:lnTo>
                    <a:pt x="795" y="819"/>
                  </a:lnTo>
                  <a:lnTo>
                    <a:pt x="797" y="819"/>
                  </a:lnTo>
                  <a:lnTo>
                    <a:pt x="801" y="819"/>
                  </a:lnTo>
                  <a:lnTo>
                    <a:pt x="805" y="819"/>
                  </a:lnTo>
                  <a:lnTo>
                    <a:pt x="810" y="813"/>
                  </a:lnTo>
                  <a:lnTo>
                    <a:pt x="814" y="813"/>
                  </a:lnTo>
                  <a:lnTo>
                    <a:pt x="818" y="813"/>
                  </a:lnTo>
                  <a:lnTo>
                    <a:pt x="820" y="813"/>
                  </a:lnTo>
                  <a:lnTo>
                    <a:pt x="824" y="808"/>
                  </a:lnTo>
                  <a:lnTo>
                    <a:pt x="827" y="806"/>
                  </a:lnTo>
                  <a:lnTo>
                    <a:pt x="831" y="806"/>
                  </a:lnTo>
                  <a:lnTo>
                    <a:pt x="835" y="806"/>
                  </a:lnTo>
                  <a:lnTo>
                    <a:pt x="839" y="798"/>
                  </a:lnTo>
                  <a:lnTo>
                    <a:pt x="842" y="798"/>
                  </a:lnTo>
                  <a:lnTo>
                    <a:pt x="846" y="798"/>
                  </a:lnTo>
                  <a:lnTo>
                    <a:pt x="850" y="798"/>
                  </a:lnTo>
                  <a:lnTo>
                    <a:pt x="854" y="798"/>
                  </a:lnTo>
                  <a:lnTo>
                    <a:pt x="857" y="792"/>
                  </a:lnTo>
                  <a:lnTo>
                    <a:pt x="861" y="788"/>
                  </a:lnTo>
                  <a:lnTo>
                    <a:pt x="865" y="788"/>
                  </a:lnTo>
                  <a:lnTo>
                    <a:pt x="867" y="788"/>
                  </a:lnTo>
                  <a:lnTo>
                    <a:pt x="870" y="788"/>
                  </a:lnTo>
                  <a:lnTo>
                    <a:pt x="874" y="784"/>
                  </a:lnTo>
                  <a:lnTo>
                    <a:pt x="878" y="784"/>
                  </a:lnTo>
                  <a:lnTo>
                    <a:pt x="882" y="781"/>
                  </a:lnTo>
                  <a:lnTo>
                    <a:pt x="885" y="781"/>
                  </a:lnTo>
                  <a:lnTo>
                    <a:pt x="889" y="781"/>
                  </a:lnTo>
                  <a:lnTo>
                    <a:pt x="893" y="781"/>
                  </a:lnTo>
                  <a:lnTo>
                    <a:pt x="897" y="779"/>
                  </a:lnTo>
                  <a:lnTo>
                    <a:pt x="900" y="779"/>
                  </a:lnTo>
                  <a:lnTo>
                    <a:pt x="904" y="774"/>
                  </a:lnTo>
                  <a:lnTo>
                    <a:pt x="908" y="774"/>
                  </a:lnTo>
                  <a:lnTo>
                    <a:pt x="910" y="774"/>
                  </a:lnTo>
                  <a:lnTo>
                    <a:pt x="914" y="774"/>
                  </a:lnTo>
                  <a:lnTo>
                    <a:pt x="917" y="774"/>
                  </a:lnTo>
                  <a:lnTo>
                    <a:pt x="921" y="774"/>
                  </a:lnTo>
                  <a:lnTo>
                    <a:pt x="925" y="771"/>
                  </a:lnTo>
                  <a:lnTo>
                    <a:pt x="929" y="771"/>
                  </a:lnTo>
                  <a:lnTo>
                    <a:pt x="932" y="771"/>
                  </a:lnTo>
                  <a:lnTo>
                    <a:pt x="936" y="767"/>
                  </a:lnTo>
                  <a:lnTo>
                    <a:pt x="940" y="767"/>
                  </a:lnTo>
                  <a:lnTo>
                    <a:pt x="944" y="764"/>
                  </a:lnTo>
                  <a:lnTo>
                    <a:pt x="947" y="764"/>
                  </a:lnTo>
                  <a:lnTo>
                    <a:pt x="951" y="764"/>
                  </a:lnTo>
                  <a:lnTo>
                    <a:pt x="955" y="764"/>
                  </a:lnTo>
                  <a:lnTo>
                    <a:pt x="959" y="764"/>
                  </a:lnTo>
                  <a:lnTo>
                    <a:pt x="962" y="764"/>
                  </a:lnTo>
                  <a:lnTo>
                    <a:pt x="966" y="764"/>
                  </a:lnTo>
                  <a:lnTo>
                    <a:pt x="970" y="764"/>
                  </a:lnTo>
                  <a:lnTo>
                    <a:pt x="974" y="764"/>
                  </a:lnTo>
                  <a:lnTo>
                    <a:pt x="977" y="764"/>
                  </a:lnTo>
                  <a:lnTo>
                    <a:pt x="979" y="764"/>
                  </a:lnTo>
                  <a:lnTo>
                    <a:pt x="983" y="764"/>
                  </a:lnTo>
                  <a:lnTo>
                    <a:pt x="987" y="764"/>
                  </a:lnTo>
                  <a:lnTo>
                    <a:pt x="990" y="760"/>
                  </a:lnTo>
                  <a:lnTo>
                    <a:pt x="994" y="760"/>
                  </a:lnTo>
                  <a:lnTo>
                    <a:pt x="998" y="760"/>
                  </a:lnTo>
                  <a:lnTo>
                    <a:pt x="1002" y="757"/>
                  </a:lnTo>
                  <a:lnTo>
                    <a:pt x="1005" y="754"/>
                  </a:lnTo>
                  <a:lnTo>
                    <a:pt x="1009" y="754"/>
                  </a:lnTo>
                  <a:lnTo>
                    <a:pt x="1013" y="754"/>
                  </a:lnTo>
                  <a:lnTo>
                    <a:pt x="1017" y="750"/>
                  </a:lnTo>
                  <a:lnTo>
                    <a:pt x="1020" y="750"/>
                  </a:lnTo>
                  <a:lnTo>
                    <a:pt x="1022" y="750"/>
                  </a:lnTo>
                  <a:lnTo>
                    <a:pt x="1026" y="750"/>
                  </a:lnTo>
                  <a:lnTo>
                    <a:pt x="1030" y="750"/>
                  </a:lnTo>
                  <a:lnTo>
                    <a:pt x="1034" y="750"/>
                  </a:lnTo>
                  <a:lnTo>
                    <a:pt x="1037" y="747"/>
                  </a:lnTo>
                  <a:lnTo>
                    <a:pt x="1041" y="747"/>
                  </a:lnTo>
                  <a:lnTo>
                    <a:pt x="1045" y="747"/>
                  </a:lnTo>
                  <a:lnTo>
                    <a:pt x="1049" y="747"/>
                  </a:lnTo>
                  <a:lnTo>
                    <a:pt x="1052" y="747"/>
                  </a:lnTo>
                  <a:lnTo>
                    <a:pt x="1056" y="747"/>
                  </a:lnTo>
                  <a:lnTo>
                    <a:pt x="1060" y="747"/>
                  </a:lnTo>
                  <a:lnTo>
                    <a:pt x="1064" y="747"/>
                  </a:lnTo>
                  <a:lnTo>
                    <a:pt x="1067" y="747"/>
                  </a:lnTo>
                  <a:lnTo>
                    <a:pt x="1069" y="747"/>
                  </a:lnTo>
                  <a:lnTo>
                    <a:pt x="1075" y="747"/>
                  </a:lnTo>
                  <a:lnTo>
                    <a:pt x="1079" y="747"/>
                  </a:lnTo>
                  <a:lnTo>
                    <a:pt x="1082" y="747"/>
                  </a:lnTo>
                  <a:lnTo>
                    <a:pt x="1086" y="747"/>
                  </a:lnTo>
                  <a:lnTo>
                    <a:pt x="1090" y="747"/>
                  </a:lnTo>
                  <a:lnTo>
                    <a:pt x="1092" y="747"/>
                  </a:lnTo>
                  <a:lnTo>
                    <a:pt x="1095" y="747"/>
                  </a:lnTo>
                  <a:lnTo>
                    <a:pt x="1099" y="737"/>
                  </a:lnTo>
                  <a:lnTo>
                    <a:pt x="1103" y="737"/>
                  </a:lnTo>
                  <a:lnTo>
                    <a:pt x="1107" y="737"/>
                  </a:lnTo>
                  <a:lnTo>
                    <a:pt x="1110" y="737"/>
                  </a:lnTo>
                  <a:lnTo>
                    <a:pt x="1114" y="733"/>
                  </a:lnTo>
                  <a:lnTo>
                    <a:pt x="1118" y="733"/>
                  </a:lnTo>
                  <a:lnTo>
                    <a:pt x="1122" y="733"/>
                  </a:lnTo>
                  <a:lnTo>
                    <a:pt x="1125" y="730"/>
                  </a:lnTo>
                  <a:lnTo>
                    <a:pt x="1129" y="730"/>
                  </a:lnTo>
                  <a:lnTo>
                    <a:pt x="1133" y="725"/>
                  </a:lnTo>
                  <a:lnTo>
                    <a:pt x="1135" y="725"/>
                  </a:lnTo>
                  <a:lnTo>
                    <a:pt x="1139" y="725"/>
                  </a:lnTo>
                  <a:lnTo>
                    <a:pt x="1142" y="725"/>
                  </a:lnTo>
                  <a:lnTo>
                    <a:pt x="1146" y="725"/>
                  </a:lnTo>
                  <a:lnTo>
                    <a:pt x="1150" y="725"/>
                  </a:lnTo>
                  <a:lnTo>
                    <a:pt x="1154" y="725"/>
                  </a:lnTo>
                  <a:lnTo>
                    <a:pt x="1157" y="725"/>
                  </a:lnTo>
                  <a:lnTo>
                    <a:pt x="1161" y="725"/>
                  </a:lnTo>
                  <a:lnTo>
                    <a:pt x="1165" y="725"/>
                  </a:lnTo>
                  <a:lnTo>
                    <a:pt x="1169" y="723"/>
                  </a:lnTo>
                  <a:lnTo>
                    <a:pt x="1172" y="720"/>
                  </a:lnTo>
                  <a:lnTo>
                    <a:pt x="1176" y="720"/>
                  </a:lnTo>
                  <a:lnTo>
                    <a:pt x="1180" y="720"/>
                  </a:lnTo>
                  <a:lnTo>
                    <a:pt x="1182" y="720"/>
                  </a:lnTo>
                  <a:lnTo>
                    <a:pt x="1185" y="720"/>
                  </a:lnTo>
                  <a:lnTo>
                    <a:pt x="1189" y="720"/>
                  </a:lnTo>
                  <a:lnTo>
                    <a:pt x="1193" y="720"/>
                  </a:lnTo>
                  <a:lnTo>
                    <a:pt x="1197" y="716"/>
                  </a:lnTo>
                  <a:lnTo>
                    <a:pt x="1200" y="716"/>
                  </a:lnTo>
                  <a:lnTo>
                    <a:pt x="1204" y="716"/>
                  </a:lnTo>
                  <a:lnTo>
                    <a:pt x="1208" y="712"/>
                  </a:lnTo>
                  <a:lnTo>
                    <a:pt x="1212" y="712"/>
                  </a:lnTo>
                  <a:lnTo>
                    <a:pt x="1215" y="709"/>
                  </a:lnTo>
                  <a:lnTo>
                    <a:pt x="1219" y="702"/>
                  </a:lnTo>
                  <a:lnTo>
                    <a:pt x="1223" y="698"/>
                  </a:lnTo>
                  <a:lnTo>
                    <a:pt x="1227" y="698"/>
                  </a:lnTo>
                  <a:lnTo>
                    <a:pt x="1230" y="696"/>
                  </a:lnTo>
                  <a:lnTo>
                    <a:pt x="1234" y="696"/>
                  </a:lnTo>
                  <a:lnTo>
                    <a:pt x="1238" y="689"/>
                  </a:lnTo>
                  <a:lnTo>
                    <a:pt x="1242" y="689"/>
                  </a:lnTo>
                  <a:lnTo>
                    <a:pt x="1245" y="689"/>
                  </a:lnTo>
                  <a:lnTo>
                    <a:pt x="1247" y="684"/>
                  </a:lnTo>
                  <a:lnTo>
                    <a:pt x="1251" y="684"/>
                  </a:lnTo>
                  <a:lnTo>
                    <a:pt x="1255" y="684"/>
                  </a:lnTo>
                  <a:lnTo>
                    <a:pt x="1259" y="684"/>
                  </a:lnTo>
                  <a:lnTo>
                    <a:pt x="1262" y="684"/>
                  </a:lnTo>
                  <a:lnTo>
                    <a:pt x="1266" y="684"/>
                  </a:lnTo>
                  <a:lnTo>
                    <a:pt x="1270" y="684"/>
                  </a:lnTo>
                  <a:lnTo>
                    <a:pt x="1274" y="684"/>
                  </a:lnTo>
                  <a:lnTo>
                    <a:pt x="1277" y="684"/>
                  </a:lnTo>
                  <a:lnTo>
                    <a:pt x="1281" y="684"/>
                  </a:lnTo>
                  <a:lnTo>
                    <a:pt x="1285" y="682"/>
                  </a:lnTo>
                  <a:lnTo>
                    <a:pt x="1289" y="682"/>
                  </a:lnTo>
                  <a:lnTo>
                    <a:pt x="1292" y="682"/>
                  </a:lnTo>
                  <a:lnTo>
                    <a:pt x="1294" y="682"/>
                  </a:lnTo>
                  <a:lnTo>
                    <a:pt x="1298" y="671"/>
                  </a:lnTo>
                  <a:lnTo>
                    <a:pt x="1302" y="668"/>
                  </a:lnTo>
                  <a:lnTo>
                    <a:pt x="1305" y="668"/>
                  </a:lnTo>
                  <a:lnTo>
                    <a:pt x="1309" y="668"/>
                  </a:lnTo>
                  <a:lnTo>
                    <a:pt x="1313" y="668"/>
                  </a:lnTo>
                  <a:lnTo>
                    <a:pt x="1317" y="668"/>
                  </a:lnTo>
                  <a:lnTo>
                    <a:pt x="1320" y="668"/>
                  </a:lnTo>
                  <a:lnTo>
                    <a:pt x="1324" y="668"/>
                  </a:lnTo>
                  <a:lnTo>
                    <a:pt x="1328" y="664"/>
                  </a:lnTo>
                  <a:lnTo>
                    <a:pt x="1332" y="664"/>
                  </a:lnTo>
                  <a:lnTo>
                    <a:pt x="1335" y="664"/>
                  </a:lnTo>
                  <a:lnTo>
                    <a:pt x="1339" y="664"/>
                  </a:lnTo>
                  <a:lnTo>
                    <a:pt x="1343" y="664"/>
                  </a:lnTo>
                  <a:lnTo>
                    <a:pt x="1347" y="664"/>
                  </a:lnTo>
                  <a:lnTo>
                    <a:pt x="1350" y="660"/>
                  </a:lnTo>
                  <a:lnTo>
                    <a:pt x="1354" y="660"/>
                  </a:lnTo>
                  <a:lnTo>
                    <a:pt x="1358" y="660"/>
                  </a:lnTo>
                  <a:lnTo>
                    <a:pt x="1360" y="660"/>
                  </a:lnTo>
                  <a:lnTo>
                    <a:pt x="1364" y="660"/>
                  </a:lnTo>
                  <a:lnTo>
                    <a:pt x="1367" y="657"/>
                  </a:lnTo>
                  <a:lnTo>
                    <a:pt x="1371" y="655"/>
                  </a:lnTo>
                  <a:lnTo>
                    <a:pt x="1375" y="650"/>
                  </a:lnTo>
                  <a:lnTo>
                    <a:pt x="1379" y="650"/>
                  </a:lnTo>
                  <a:lnTo>
                    <a:pt x="1382" y="647"/>
                  </a:lnTo>
                  <a:lnTo>
                    <a:pt x="1386" y="647"/>
                  </a:lnTo>
                  <a:lnTo>
                    <a:pt x="1390" y="647"/>
                  </a:lnTo>
                  <a:lnTo>
                    <a:pt x="1394" y="647"/>
                  </a:lnTo>
                  <a:lnTo>
                    <a:pt x="1397" y="647"/>
                  </a:lnTo>
                  <a:lnTo>
                    <a:pt x="1401" y="647"/>
                  </a:lnTo>
                  <a:lnTo>
                    <a:pt x="1405" y="647"/>
                  </a:lnTo>
                  <a:lnTo>
                    <a:pt x="1407" y="647"/>
                  </a:lnTo>
                  <a:lnTo>
                    <a:pt x="1410" y="647"/>
                  </a:lnTo>
                  <a:lnTo>
                    <a:pt x="1414" y="647"/>
                  </a:lnTo>
                  <a:lnTo>
                    <a:pt x="1418" y="647"/>
                  </a:lnTo>
                  <a:lnTo>
                    <a:pt x="1422" y="643"/>
                  </a:lnTo>
                  <a:lnTo>
                    <a:pt x="1425" y="643"/>
                  </a:lnTo>
                  <a:lnTo>
                    <a:pt x="1429" y="643"/>
                  </a:lnTo>
                  <a:lnTo>
                    <a:pt x="1433" y="641"/>
                  </a:lnTo>
                  <a:lnTo>
                    <a:pt x="1437" y="641"/>
                  </a:lnTo>
                  <a:lnTo>
                    <a:pt x="1440" y="641"/>
                  </a:lnTo>
                  <a:lnTo>
                    <a:pt x="1444" y="641"/>
                  </a:lnTo>
                  <a:lnTo>
                    <a:pt x="1448" y="638"/>
                  </a:lnTo>
                  <a:lnTo>
                    <a:pt x="1450" y="633"/>
                  </a:lnTo>
                  <a:lnTo>
                    <a:pt x="1454" y="633"/>
                  </a:lnTo>
                  <a:lnTo>
                    <a:pt x="1457" y="633"/>
                  </a:lnTo>
                  <a:lnTo>
                    <a:pt x="1461" y="633"/>
                  </a:lnTo>
                  <a:lnTo>
                    <a:pt x="1465" y="633"/>
                  </a:lnTo>
                  <a:lnTo>
                    <a:pt x="1469" y="633"/>
                  </a:lnTo>
                  <a:lnTo>
                    <a:pt x="1472" y="633"/>
                  </a:lnTo>
                  <a:lnTo>
                    <a:pt x="1476" y="633"/>
                  </a:lnTo>
                  <a:lnTo>
                    <a:pt x="1480" y="633"/>
                  </a:lnTo>
                  <a:lnTo>
                    <a:pt x="1484" y="633"/>
                  </a:lnTo>
                  <a:lnTo>
                    <a:pt x="1487" y="626"/>
                  </a:lnTo>
                  <a:lnTo>
                    <a:pt x="1491" y="626"/>
                  </a:lnTo>
                  <a:lnTo>
                    <a:pt x="1495" y="626"/>
                  </a:lnTo>
                  <a:lnTo>
                    <a:pt x="1499" y="626"/>
                  </a:lnTo>
                  <a:lnTo>
                    <a:pt x="1502" y="624"/>
                  </a:lnTo>
                  <a:lnTo>
                    <a:pt x="1506" y="624"/>
                  </a:lnTo>
                  <a:lnTo>
                    <a:pt x="1510" y="624"/>
                  </a:lnTo>
                  <a:lnTo>
                    <a:pt x="1514" y="624"/>
                  </a:lnTo>
                  <a:lnTo>
                    <a:pt x="1517" y="619"/>
                  </a:lnTo>
                  <a:lnTo>
                    <a:pt x="1519" y="619"/>
                  </a:lnTo>
                  <a:lnTo>
                    <a:pt x="1523" y="616"/>
                  </a:lnTo>
                  <a:lnTo>
                    <a:pt x="1527" y="613"/>
                  </a:lnTo>
                  <a:lnTo>
                    <a:pt x="1530" y="613"/>
                  </a:lnTo>
                  <a:lnTo>
                    <a:pt x="1534" y="613"/>
                  </a:lnTo>
                  <a:lnTo>
                    <a:pt x="1538" y="613"/>
                  </a:lnTo>
                  <a:lnTo>
                    <a:pt x="1542" y="613"/>
                  </a:lnTo>
                  <a:lnTo>
                    <a:pt x="1545" y="613"/>
                  </a:lnTo>
                  <a:lnTo>
                    <a:pt x="1549" y="613"/>
                  </a:lnTo>
                  <a:lnTo>
                    <a:pt x="1553" y="613"/>
                  </a:lnTo>
                  <a:lnTo>
                    <a:pt x="1557" y="613"/>
                  </a:lnTo>
                  <a:lnTo>
                    <a:pt x="1560" y="613"/>
                  </a:lnTo>
                  <a:lnTo>
                    <a:pt x="1562" y="613"/>
                  </a:lnTo>
                  <a:lnTo>
                    <a:pt x="1566" y="613"/>
                  </a:lnTo>
                  <a:lnTo>
                    <a:pt x="1570" y="613"/>
                  </a:lnTo>
                  <a:lnTo>
                    <a:pt x="1574" y="609"/>
                  </a:lnTo>
                  <a:lnTo>
                    <a:pt x="1577" y="609"/>
                  </a:lnTo>
                  <a:lnTo>
                    <a:pt x="1581" y="609"/>
                  </a:lnTo>
                  <a:lnTo>
                    <a:pt x="1585" y="609"/>
                  </a:lnTo>
                  <a:lnTo>
                    <a:pt x="1589" y="609"/>
                  </a:lnTo>
                  <a:lnTo>
                    <a:pt x="1592" y="609"/>
                  </a:lnTo>
                  <a:lnTo>
                    <a:pt x="1596" y="609"/>
                  </a:lnTo>
                  <a:lnTo>
                    <a:pt x="1600" y="609"/>
                  </a:lnTo>
                  <a:lnTo>
                    <a:pt x="1604" y="609"/>
                  </a:lnTo>
                  <a:lnTo>
                    <a:pt x="1607" y="606"/>
                  </a:lnTo>
                  <a:lnTo>
                    <a:pt x="1611" y="601"/>
                  </a:lnTo>
                  <a:lnTo>
                    <a:pt x="1615" y="601"/>
                  </a:lnTo>
                  <a:lnTo>
                    <a:pt x="1619" y="601"/>
                  </a:lnTo>
                  <a:lnTo>
                    <a:pt x="1622" y="601"/>
                  </a:lnTo>
                  <a:lnTo>
                    <a:pt x="1626" y="601"/>
                  </a:lnTo>
                  <a:lnTo>
                    <a:pt x="1630" y="599"/>
                  </a:lnTo>
                  <a:lnTo>
                    <a:pt x="1632" y="599"/>
                  </a:lnTo>
                  <a:lnTo>
                    <a:pt x="1635" y="599"/>
                  </a:lnTo>
                  <a:lnTo>
                    <a:pt x="1639" y="599"/>
                  </a:lnTo>
                  <a:lnTo>
                    <a:pt x="1643" y="599"/>
                  </a:lnTo>
                  <a:lnTo>
                    <a:pt x="1647" y="597"/>
                  </a:lnTo>
                  <a:lnTo>
                    <a:pt x="1650" y="597"/>
                  </a:lnTo>
                  <a:lnTo>
                    <a:pt x="1654" y="597"/>
                  </a:lnTo>
                  <a:lnTo>
                    <a:pt x="1658" y="597"/>
                  </a:lnTo>
                  <a:lnTo>
                    <a:pt x="1662" y="597"/>
                  </a:lnTo>
                  <a:lnTo>
                    <a:pt x="1665" y="597"/>
                  </a:lnTo>
                  <a:lnTo>
                    <a:pt x="1669" y="597"/>
                  </a:lnTo>
                  <a:lnTo>
                    <a:pt x="1673" y="592"/>
                  </a:lnTo>
                  <a:lnTo>
                    <a:pt x="1675" y="592"/>
                  </a:lnTo>
                  <a:lnTo>
                    <a:pt x="1679" y="592"/>
                  </a:lnTo>
                  <a:lnTo>
                    <a:pt x="1682" y="592"/>
                  </a:lnTo>
                  <a:lnTo>
                    <a:pt x="1686" y="592"/>
                  </a:lnTo>
                  <a:lnTo>
                    <a:pt x="1690" y="592"/>
                  </a:lnTo>
                  <a:lnTo>
                    <a:pt x="1694" y="592"/>
                  </a:lnTo>
                  <a:lnTo>
                    <a:pt x="1697" y="592"/>
                  </a:lnTo>
                  <a:lnTo>
                    <a:pt x="1701" y="592"/>
                  </a:lnTo>
                  <a:lnTo>
                    <a:pt x="1705" y="588"/>
                  </a:lnTo>
                  <a:lnTo>
                    <a:pt x="1709" y="588"/>
                  </a:lnTo>
                  <a:lnTo>
                    <a:pt x="1712" y="588"/>
                  </a:lnTo>
                  <a:lnTo>
                    <a:pt x="1716" y="588"/>
                  </a:lnTo>
                  <a:lnTo>
                    <a:pt x="1720" y="588"/>
                  </a:lnTo>
                  <a:lnTo>
                    <a:pt x="1722" y="585"/>
                  </a:lnTo>
                  <a:lnTo>
                    <a:pt x="1725" y="585"/>
                  </a:lnTo>
                  <a:lnTo>
                    <a:pt x="1729" y="585"/>
                  </a:lnTo>
                  <a:lnTo>
                    <a:pt x="1733" y="585"/>
                  </a:lnTo>
                  <a:lnTo>
                    <a:pt x="1739" y="574"/>
                  </a:lnTo>
                  <a:lnTo>
                    <a:pt x="1742" y="567"/>
                  </a:lnTo>
                  <a:lnTo>
                    <a:pt x="1744" y="565"/>
                  </a:lnTo>
                  <a:lnTo>
                    <a:pt x="1748" y="565"/>
                  </a:lnTo>
                  <a:lnTo>
                    <a:pt x="1752" y="565"/>
                  </a:lnTo>
                  <a:lnTo>
                    <a:pt x="1755" y="565"/>
                  </a:lnTo>
                  <a:lnTo>
                    <a:pt x="1759" y="565"/>
                  </a:lnTo>
                  <a:lnTo>
                    <a:pt x="1763" y="565"/>
                  </a:lnTo>
                  <a:lnTo>
                    <a:pt x="1767" y="565"/>
                  </a:lnTo>
                  <a:lnTo>
                    <a:pt x="1770" y="560"/>
                  </a:lnTo>
                  <a:lnTo>
                    <a:pt x="1774" y="560"/>
                  </a:lnTo>
                  <a:lnTo>
                    <a:pt x="1778" y="557"/>
                  </a:lnTo>
                  <a:lnTo>
                    <a:pt x="1782" y="557"/>
                  </a:lnTo>
                  <a:lnTo>
                    <a:pt x="1785" y="557"/>
                  </a:lnTo>
                  <a:lnTo>
                    <a:pt x="1787" y="557"/>
                  </a:lnTo>
                  <a:lnTo>
                    <a:pt x="1791" y="557"/>
                  </a:lnTo>
                  <a:lnTo>
                    <a:pt x="1795" y="557"/>
                  </a:lnTo>
                  <a:lnTo>
                    <a:pt x="1799" y="557"/>
                  </a:lnTo>
                  <a:lnTo>
                    <a:pt x="1802" y="553"/>
                  </a:lnTo>
                  <a:lnTo>
                    <a:pt x="1806" y="551"/>
                  </a:lnTo>
                  <a:lnTo>
                    <a:pt x="1810" y="551"/>
                  </a:lnTo>
                  <a:lnTo>
                    <a:pt x="1814" y="551"/>
                  </a:lnTo>
                  <a:lnTo>
                    <a:pt x="1817" y="551"/>
                  </a:lnTo>
                  <a:lnTo>
                    <a:pt x="1821" y="551"/>
                  </a:lnTo>
                  <a:lnTo>
                    <a:pt x="1825" y="551"/>
                  </a:lnTo>
                  <a:lnTo>
                    <a:pt x="1829" y="551"/>
                  </a:lnTo>
                  <a:lnTo>
                    <a:pt x="1832" y="551"/>
                  </a:lnTo>
                  <a:lnTo>
                    <a:pt x="1834" y="551"/>
                  </a:lnTo>
                  <a:lnTo>
                    <a:pt x="1838" y="551"/>
                  </a:lnTo>
                  <a:lnTo>
                    <a:pt x="1842" y="551"/>
                  </a:lnTo>
                  <a:lnTo>
                    <a:pt x="1845" y="551"/>
                  </a:lnTo>
                  <a:lnTo>
                    <a:pt x="1849" y="551"/>
                  </a:lnTo>
                  <a:lnTo>
                    <a:pt x="1853" y="551"/>
                  </a:lnTo>
                  <a:lnTo>
                    <a:pt x="1857" y="551"/>
                  </a:lnTo>
                  <a:lnTo>
                    <a:pt x="1860" y="541"/>
                  </a:lnTo>
                  <a:lnTo>
                    <a:pt x="1864" y="541"/>
                  </a:lnTo>
                  <a:lnTo>
                    <a:pt x="1868" y="541"/>
                  </a:lnTo>
                  <a:lnTo>
                    <a:pt x="1872" y="541"/>
                  </a:lnTo>
                  <a:lnTo>
                    <a:pt x="1875" y="541"/>
                  </a:lnTo>
                  <a:lnTo>
                    <a:pt x="1879" y="541"/>
                  </a:lnTo>
                  <a:lnTo>
                    <a:pt x="1883" y="541"/>
                  </a:lnTo>
                  <a:lnTo>
                    <a:pt x="1887" y="536"/>
                  </a:lnTo>
                  <a:lnTo>
                    <a:pt x="1890" y="536"/>
                  </a:lnTo>
                  <a:lnTo>
                    <a:pt x="1894" y="536"/>
                  </a:lnTo>
                  <a:lnTo>
                    <a:pt x="1898" y="536"/>
                  </a:lnTo>
                  <a:lnTo>
                    <a:pt x="1900" y="536"/>
                  </a:lnTo>
                  <a:lnTo>
                    <a:pt x="1904" y="536"/>
                  </a:lnTo>
                  <a:lnTo>
                    <a:pt x="1907" y="536"/>
                  </a:lnTo>
                  <a:lnTo>
                    <a:pt x="1911" y="536"/>
                  </a:lnTo>
                  <a:lnTo>
                    <a:pt x="1915" y="534"/>
                  </a:lnTo>
                  <a:lnTo>
                    <a:pt x="1919" y="534"/>
                  </a:lnTo>
                  <a:lnTo>
                    <a:pt x="1922" y="534"/>
                  </a:lnTo>
                  <a:lnTo>
                    <a:pt x="1926" y="534"/>
                  </a:lnTo>
                  <a:lnTo>
                    <a:pt x="1930" y="534"/>
                  </a:lnTo>
                  <a:lnTo>
                    <a:pt x="1934" y="534"/>
                  </a:lnTo>
                  <a:lnTo>
                    <a:pt x="1937" y="529"/>
                  </a:lnTo>
                  <a:lnTo>
                    <a:pt x="1941" y="529"/>
                  </a:lnTo>
                  <a:lnTo>
                    <a:pt x="1945" y="529"/>
                  </a:lnTo>
                  <a:lnTo>
                    <a:pt x="1947" y="525"/>
                  </a:lnTo>
                  <a:lnTo>
                    <a:pt x="1950" y="525"/>
                  </a:lnTo>
                  <a:lnTo>
                    <a:pt x="1954" y="525"/>
                  </a:lnTo>
                  <a:lnTo>
                    <a:pt x="1958" y="525"/>
                  </a:lnTo>
                  <a:lnTo>
                    <a:pt x="1962" y="525"/>
                  </a:lnTo>
                  <a:lnTo>
                    <a:pt x="1965" y="525"/>
                  </a:lnTo>
                  <a:lnTo>
                    <a:pt x="1969" y="525"/>
                  </a:lnTo>
                  <a:lnTo>
                    <a:pt x="1973" y="522"/>
                  </a:lnTo>
                  <a:lnTo>
                    <a:pt x="1977" y="522"/>
                  </a:lnTo>
                  <a:lnTo>
                    <a:pt x="1980" y="522"/>
                  </a:lnTo>
                  <a:lnTo>
                    <a:pt x="1984" y="522"/>
                  </a:lnTo>
                  <a:lnTo>
                    <a:pt x="1988" y="517"/>
                  </a:lnTo>
                  <a:lnTo>
                    <a:pt x="1990" y="517"/>
                  </a:lnTo>
                  <a:lnTo>
                    <a:pt x="1994" y="517"/>
                  </a:lnTo>
                  <a:lnTo>
                    <a:pt x="1997" y="517"/>
                  </a:lnTo>
                  <a:lnTo>
                    <a:pt x="2003" y="517"/>
                  </a:lnTo>
                  <a:lnTo>
                    <a:pt x="2007" y="517"/>
                  </a:lnTo>
                  <a:lnTo>
                    <a:pt x="2010" y="515"/>
                  </a:lnTo>
                  <a:lnTo>
                    <a:pt x="2012" y="508"/>
                  </a:lnTo>
                  <a:lnTo>
                    <a:pt x="2016" y="508"/>
                  </a:lnTo>
                  <a:lnTo>
                    <a:pt x="2020" y="508"/>
                  </a:lnTo>
                  <a:lnTo>
                    <a:pt x="2024" y="508"/>
                  </a:lnTo>
                  <a:lnTo>
                    <a:pt x="2027" y="508"/>
                  </a:lnTo>
                  <a:lnTo>
                    <a:pt x="2031" y="503"/>
                  </a:lnTo>
                  <a:lnTo>
                    <a:pt x="2035" y="501"/>
                  </a:lnTo>
                  <a:lnTo>
                    <a:pt x="2039" y="501"/>
                  </a:lnTo>
                  <a:lnTo>
                    <a:pt x="2042" y="501"/>
                  </a:lnTo>
                  <a:lnTo>
                    <a:pt x="2046" y="501"/>
                  </a:lnTo>
                  <a:lnTo>
                    <a:pt x="2050" y="501"/>
                  </a:lnTo>
                  <a:lnTo>
                    <a:pt x="2054" y="496"/>
                  </a:lnTo>
                  <a:lnTo>
                    <a:pt x="2057" y="493"/>
                  </a:lnTo>
                  <a:lnTo>
                    <a:pt x="2059" y="493"/>
                  </a:lnTo>
                  <a:lnTo>
                    <a:pt x="2063" y="493"/>
                  </a:lnTo>
                  <a:lnTo>
                    <a:pt x="2067" y="493"/>
                  </a:lnTo>
                  <a:lnTo>
                    <a:pt x="2070" y="489"/>
                  </a:lnTo>
                  <a:lnTo>
                    <a:pt x="2074" y="489"/>
                  </a:lnTo>
                  <a:lnTo>
                    <a:pt x="2078" y="489"/>
                  </a:lnTo>
                  <a:lnTo>
                    <a:pt x="2082" y="489"/>
                  </a:lnTo>
                  <a:lnTo>
                    <a:pt x="2085" y="489"/>
                  </a:lnTo>
                  <a:lnTo>
                    <a:pt x="2089" y="489"/>
                  </a:lnTo>
                  <a:lnTo>
                    <a:pt x="2093" y="486"/>
                  </a:lnTo>
                  <a:lnTo>
                    <a:pt x="2097" y="481"/>
                  </a:lnTo>
                  <a:lnTo>
                    <a:pt x="2100" y="481"/>
                  </a:lnTo>
                  <a:lnTo>
                    <a:pt x="2102" y="481"/>
                  </a:lnTo>
                  <a:lnTo>
                    <a:pt x="2106" y="481"/>
                  </a:lnTo>
                  <a:lnTo>
                    <a:pt x="2110" y="481"/>
                  </a:lnTo>
                  <a:lnTo>
                    <a:pt x="2114" y="481"/>
                  </a:lnTo>
                  <a:lnTo>
                    <a:pt x="2117" y="481"/>
                  </a:lnTo>
                  <a:lnTo>
                    <a:pt x="2121" y="478"/>
                  </a:lnTo>
                  <a:lnTo>
                    <a:pt x="2125" y="478"/>
                  </a:lnTo>
                  <a:lnTo>
                    <a:pt x="2129" y="478"/>
                  </a:lnTo>
                  <a:lnTo>
                    <a:pt x="2132" y="478"/>
                  </a:lnTo>
                  <a:lnTo>
                    <a:pt x="2136" y="474"/>
                  </a:lnTo>
                  <a:lnTo>
                    <a:pt x="2140" y="469"/>
                  </a:lnTo>
                  <a:lnTo>
                    <a:pt x="2144" y="469"/>
                  </a:lnTo>
                  <a:lnTo>
                    <a:pt x="2147" y="469"/>
                  </a:lnTo>
                  <a:lnTo>
                    <a:pt x="2151" y="469"/>
                  </a:lnTo>
                  <a:lnTo>
                    <a:pt x="2155" y="469"/>
                  </a:lnTo>
                  <a:lnTo>
                    <a:pt x="2159" y="469"/>
                  </a:lnTo>
                  <a:lnTo>
                    <a:pt x="2162" y="469"/>
                  </a:lnTo>
                  <a:lnTo>
                    <a:pt x="2166" y="469"/>
                  </a:lnTo>
                  <a:lnTo>
                    <a:pt x="2170" y="469"/>
                  </a:lnTo>
                  <a:lnTo>
                    <a:pt x="2172" y="469"/>
                  </a:lnTo>
                  <a:lnTo>
                    <a:pt x="2175" y="469"/>
                  </a:lnTo>
                  <a:lnTo>
                    <a:pt x="2179" y="465"/>
                  </a:lnTo>
                  <a:lnTo>
                    <a:pt x="2183" y="462"/>
                  </a:lnTo>
                  <a:lnTo>
                    <a:pt x="2187" y="462"/>
                  </a:lnTo>
                  <a:lnTo>
                    <a:pt x="2190" y="462"/>
                  </a:lnTo>
                  <a:lnTo>
                    <a:pt x="2194" y="459"/>
                  </a:lnTo>
                  <a:lnTo>
                    <a:pt x="2198" y="459"/>
                  </a:lnTo>
                  <a:lnTo>
                    <a:pt x="2202" y="459"/>
                  </a:lnTo>
                  <a:lnTo>
                    <a:pt x="2205" y="459"/>
                  </a:lnTo>
                  <a:lnTo>
                    <a:pt x="2209" y="454"/>
                  </a:lnTo>
                  <a:lnTo>
                    <a:pt x="2213" y="454"/>
                  </a:lnTo>
                  <a:lnTo>
                    <a:pt x="2215" y="454"/>
                  </a:lnTo>
                  <a:lnTo>
                    <a:pt x="2219" y="454"/>
                  </a:lnTo>
                  <a:lnTo>
                    <a:pt x="2222" y="454"/>
                  </a:lnTo>
                  <a:lnTo>
                    <a:pt x="2226" y="454"/>
                  </a:lnTo>
                  <a:lnTo>
                    <a:pt x="2230" y="454"/>
                  </a:lnTo>
                  <a:lnTo>
                    <a:pt x="2234" y="445"/>
                  </a:lnTo>
                  <a:lnTo>
                    <a:pt x="2237" y="445"/>
                  </a:lnTo>
                  <a:lnTo>
                    <a:pt x="2241" y="445"/>
                  </a:lnTo>
                  <a:lnTo>
                    <a:pt x="2245" y="445"/>
                  </a:lnTo>
                  <a:lnTo>
                    <a:pt x="2249" y="441"/>
                  </a:lnTo>
                  <a:lnTo>
                    <a:pt x="2252" y="441"/>
                  </a:lnTo>
                  <a:lnTo>
                    <a:pt x="2256" y="441"/>
                  </a:lnTo>
                  <a:lnTo>
                    <a:pt x="2260" y="441"/>
                  </a:lnTo>
                  <a:lnTo>
                    <a:pt x="2262" y="441"/>
                  </a:lnTo>
                  <a:lnTo>
                    <a:pt x="2267" y="441"/>
                  </a:lnTo>
                  <a:lnTo>
                    <a:pt x="2271" y="441"/>
                  </a:lnTo>
                  <a:lnTo>
                    <a:pt x="2275" y="441"/>
                  </a:lnTo>
                  <a:lnTo>
                    <a:pt x="2279" y="441"/>
                  </a:lnTo>
                  <a:lnTo>
                    <a:pt x="2282" y="441"/>
                  </a:lnTo>
                  <a:lnTo>
                    <a:pt x="2284" y="432"/>
                  </a:lnTo>
                  <a:lnTo>
                    <a:pt x="2288" y="432"/>
                  </a:lnTo>
                  <a:lnTo>
                    <a:pt x="2292" y="432"/>
                  </a:lnTo>
                  <a:lnTo>
                    <a:pt x="2295" y="432"/>
                  </a:lnTo>
                  <a:lnTo>
                    <a:pt x="2299" y="432"/>
                  </a:lnTo>
                  <a:lnTo>
                    <a:pt x="2303" y="432"/>
                  </a:lnTo>
                  <a:lnTo>
                    <a:pt x="2307" y="432"/>
                  </a:lnTo>
                  <a:lnTo>
                    <a:pt x="2310" y="432"/>
                  </a:lnTo>
                  <a:lnTo>
                    <a:pt x="2314" y="432"/>
                  </a:lnTo>
                  <a:lnTo>
                    <a:pt x="2318" y="432"/>
                  </a:lnTo>
                  <a:lnTo>
                    <a:pt x="2322" y="432"/>
                  </a:lnTo>
                  <a:lnTo>
                    <a:pt x="2325" y="424"/>
                  </a:lnTo>
                  <a:lnTo>
                    <a:pt x="2327" y="424"/>
                  </a:lnTo>
                  <a:lnTo>
                    <a:pt x="2331" y="424"/>
                  </a:lnTo>
                  <a:lnTo>
                    <a:pt x="2335" y="424"/>
                  </a:lnTo>
                  <a:lnTo>
                    <a:pt x="2339" y="424"/>
                  </a:lnTo>
                  <a:lnTo>
                    <a:pt x="2342" y="424"/>
                  </a:lnTo>
                  <a:lnTo>
                    <a:pt x="2346" y="424"/>
                  </a:lnTo>
                  <a:lnTo>
                    <a:pt x="2350" y="419"/>
                  </a:lnTo>
                  <a:lnTo>
                    <a:pt x="2354" y="419"/>
                  </a:lnTo>
                  <a:lnTo>
                    <a:pt x="2357" y="416"/>
                  </a:lnTo>
                  <a:lnTo>
                    <a:pt x="2361" y="410"/>
                  </a:lnTo>
                  <a:lnTo>
                    <a:pt x="2365" y="410"/>
                  </a:lnTo>
                  <a:lnTo>
                    <a:pt x="2369" y="410"/>
                  </a:lnTo>
                  <a:lnTo>
                    <a:pt x="2372" y="405"/>
                  </a:lnTo>
                  <a:lnTo>
                    <a:pt x="2374" y="405"/>
                  </a:lnTo>
                  <a:lnTo>
                    <a:pt x="2378" y="405"/>
                  </a:lnTo>
                  <a:lnTo>
                    <a:pt x="2382" y="405"/>
                  </a:lnTo>
                  <a:lnTo>
                    <a:pt x="2385" y="405"/>
                  </a:lnTo>
                  <a:lnTo>
                    <a:pt x="2389" y="405"/>
                  </a:lnTo>
                  <a:lnTo>
                    <a:pt x="2393" y="405"/>
                  </a:lnTo>
                  <a:lnTo>
                    <a:pt x="2397" y="405"/>
                  </a:lnTo>
                  <a:lnTo>
                    <a:pt x="2400" y="402"/>
                  </a:lnTo>
                  <a:lnTo>
                    <a:pt x="2404" y="402"/>
                  </a:lnTo>
                  <a:lnTo>
                    <a:pt x="2408" y="397"/>
                  </a:lnTo>
                  <a:lnTo>
                    <a:pt x="2412" y="392"/>
                  </a:lnTo>
                  <a:lnTo>
                    <a:pt x="2415" y="388"/>
                  </a:lnTo>
                  <a:lnTo>
                    <a:pt x="2419" y="383"/>
                  </a:lnTo>
                  <a:lnTo>
                    <a:pt x="2423" y="383"/>
                  </a:lnTo>
                  <a:lnTo>
                    <a:pt x="2427" y="383"/>
                  </a:lnTo>
                  <a:lnTo>
                    <a:pt x="2430" y="383"/>
                  </a:lnTo>
                  <a:lnTo>
                    <a:pt x="2434" y="383"/>
                  </a:lnTo>
                  <a:lnTo>
                    <a:pt x="2438" y="383"/>
                  </a:lnTo>
                  <a:lnTo>
                    <a:pt x="2440" y="383"/>
                  </a:lnTo>
                  <a:lnTo>
                    <a:pt x="2444" y="383"/>
                  </a:lnTo>
                  <a:lnTo>
                    <a:pt x="2447" y="383"/>
                  </a:lnTo>
                  <a:lnTo>
                    <a:pt x="2451" y="383"/>
                  </a:lnTo>
                  <a:lnTo>
                    <a:pt x="2455" y="383"/>
                  </a:lnTo>
                  <a:lnTo>
                    <a:pt x="2459" y="383"/>
                  </a:lnTo>
                  <a:lnTo>
                    <a:pt x="2462" y="383"/>
                  </a:lnTo>
                  <a:lnTo>
                    <a:pt x="2466" y="383"/>
                  </a:lnTo>
                  <a:lnTo>
                    <a:pt x="2470" y="383"/>
                  </a:lnTo>
                  <a:lnTo>
                    <a:pt x="2474" y="383"/>
                  </a:lnTo>
                  <a:lnTo>
                    <a:pt x="2477" y="383"/>
                  </a:lnTo>
                  <a:lnTo>
                    <a:pt x="2481" y="383"/>
                  </a:lnTo>
                  <a:lnTo>
                    <a:pt x="2485" y="383"/>
                  </a:lnTo>
                  <a:lnTo>
                    <a:pt x="2487" y="383"/>
                  </a:lnTo>
                  <a:lnTo>
                    <a:pt x="2490" y="383"/>
                  </a:lnTo>
                  <a:lnTo>
                    <a:pt x="2494" y="383"/>
                  </a:lnTo>
                  <a:lnTo>
                    <a:pt x="2498" y="383"/>
                  </a:lnTo>
                  <a:lnTo>
                    <a:pt x="2502" y="383"/>
                  </a:lnTo>
                  <a:lnTo>
                    <a:pt x="2505" y="383"/>
                  </a:lnTo>
                  <a:lnTo>
                    <a:pt x="2509" y="383"/>
                  </a:lnTo>
                  <a:lnTo>
                    <a:pt x="2513" y="383"/>
                  </a:lnTo>
                  <a:lnTo>
                    <a:pt x="2517" y="383"/>
                  </a:lnTo>
                  <a:lnTo>
                    <a:pt x="2520" y="383"/>
                  </a:lnTo>
                  <a:lnTo>
                    <a:pt x="2524" y="383"/>
                  </a:lnTo>
                  <a:lnTo>
                    <a:pt x="2528" y="383"/>
                  </a:lnTo>
                  <a:lnTo>
                    <a:pt x="2530" y="383"/>
                  </a:lnTo>
                  <a:lnTo>
                    <a:pt x="2535" y="383"/>
                  </a:lnTo>
                  <a:lnTo>
                    <a:pt x="2539" y="383"/>
                  </a:lnTo>
                  <a:lnTo>
                    <a:pt x="2543" y="383"/>
                  </a:lnTo>
                  <a:lnTo>
                    <a:pt x="2547" y="383"/>
                  </a:lnTo>
                  <a:lnTo>
                    <a:pt x="2550" y="383"/>
                  </a:lnTo>
                  <a:lnTo>
                    <a:pt x="2552" y="383"/>
                  </a:lnTo>
                  <a:lnTo>
                    <a:pt x="2556" y="383"/>
                  </a:lnTo>
                  <a:lnTo>
                    <a:pt x="2560" y="383"/>
                  </a:lnTo>
                  <a:lnTo>
                    <a:pt x="2564" y="383"/>
                  </a:lnTo>
                  <a:lnTo>
                    <a:pt x="2567" y="383"/>
                  </a:lnTo>
                  <a:lnTo>
                    <a:pt x="2571" y="383"/>
                  </a:lnTo>
                  <a:lnTo>
                    <a:pt x="2575" y="383"/>
                  </a:lnTo>
                  <a:lnTo>
                    <a:pt x="2579" y="383"/>
                  </a:lnTo>
                  <a:lnTo>
                    <a:pt x="2582" y="383"/>
                  </a:lnTo>
                  <a:lnTo>
                    <a:pt x="2586" y="383"/>
                  </a:lnTo>
                  <a:lnTo>
                    <a:pt x="2590" y="383"/>
                  </a:lnTo>
                  <a:lnTo>
                    <a:pt x="2594" y="377"/>
                  </a:lnTo>
                  <a:lnTo>
                    <a:pt x="2597" y="374"/>
                  </a:lnTo>
                  <a:lnTo>
                    <a:pt x="2599" y="374"/>
                  </a:lnTo>
                  <a:lnTo>
                    <a:pt x="2603" y="374"/>
                  </a:lnTo>
                  <a:lnTo>
                    <a:pt x="2607" y="374"/>
                  </a:lnTo>
                  <a:lnTo>
                    <a:pt x="2610" y="367"/>
                  </a:lnTo>
                  <a:lnTo>
                    <a:pt x="2614" y="367"/>
                  </a:lnTo>
                  <a:lnTo>
                    <a:pt x="2618" y="361"/>
                  </a:lnTo>
                  <a:lnTo>
                    <a:pt x="2622" y="361"/>
                  </a:lnTo>
                  <a:lnTo>
                    <a:pt x="2625" y="361"/>
                  </a:lnTo>
                  <a:lnTo>
                    <a:pt x="2629" y="361"/>
                  </a:lnTo>
                  <a:lnTo>
                    <a:pt x="2633" y="361"/>
                  </a:lnTo>
                  <a:lnTo>
                    <a:pt x="2637" y="361"/>
                  </a:lnTo>
                  <a:lnTo>
                    <a:pt x="2640" y="361"/>
                  </a:lnTo>
                  <a:lnTo>
                    <a:pt x="2642" y="356"/>
                  </a:lnTo>
                  <a:lnTo>
                    <a:pt x="2646" y="356"/>
                  </a:lnTo>
                  <a:lnTo>
                    <a:pt x="2650" y="356"/>
                  </a:lnTo>
                  <a:lnTo>
                    <a:pt x="2654" y="356"/>
                  </a:lnTo>
                  <a:lnTo>
                    <a:pt x="2657" y="356"/>
                  </a:lnTo>
                  <a:lnTo>
                    <a:pt x="2661" y="356"/>
                  </a:lnTo>
                  <a:lnTo>
                    <a:pt x="2665" y="356"/>
                  </a:lnTo>
                  <a:lnTo>
                    <a:pt x="2669" y="356"/>
                  </a:lnTo>
                  <a:lnTo>
                    <a:pt x="2672" y="356"/>
                  </a:lnTo>
                  <a:lnTo>
                    <a:pt x="2676" y="356"/>
                  </a:lnTo>
                  <a:lnTo>
                    <a:pt x="2680" y="356"/>
                  </a:lnTo>
                  <a:lnTo>
                    <a:pt x="2684" y="356"/>
                  </a:lnTo>
                  <a:lnTo>
                    <a:pt x="2687" y="356"/>
                  </a:lnTo>
                  <a:lnTo>
                    <a:pt x="2691" y="356"/>
                  </a:lnTo>
                  <a:lnTo>
                    <a:pt x="2695" y="356"/>
                  </a:lnTo>
                  <a:lnTo>
                    <a:pt x="2699" y="356"/>
                  </a:lnTo>
                  <a:lnTo>
                    <a:pt x="2702" y="356"/>
                  </a:lnTo>
                  <a:lnTo>
                    <a:pt x="2706" y="356"/>
                  </a:lnTo>
                  <a:lnTo>
                    <a:pt x="2710" y="356"/>
                  </a:lnTo>
                  <a:lnTo>
                    <a:pt x="2712" y="356"/>
                  </a:lnTo>
                  <a:lnTo>
                    <a:pt x="2716" y="350"/>
                  </a:lnTo>
                  <a:lnTo>
                    <a:pt x="2719" y="350"/>
                  </a:lnTo>
                  <a:lnTo>
                    <a:pt x="2723" y="350"/>
                  </a:lnTo>
                  <a:lnTo>
                    <a:pt x="2727" y="350"/>
                  </a:lnTo>
                  <a:lnTo>
                    <a:pt x="2731" y="344"/>
                  </a:lnTo>
                  <a:lnTo>
                    <a:pt x="2734" y="344"/>
                  </a:lnTo>
                  <a:lnTo>
                    <a:pt x="2738" y="337"/>
                  </a:lnTo>
                  <a:lnTo>
                    <a:pt x="2742" y="337"/>
                  </a:lnTo>
                  <a:lnTo>
                    <a:pt x="2746" y="337"/>
                  </a:lnTo>
                  <a:lnTo>
                    <a:pt x="2749" y="332"/>
                  </a:lnTo>
                  <a:lnTo>
                    <a:pt x="2753" y="332"/>
                  </a:lnTo>
                  <a:lnTo>
                    <a:pt x="2755" y="332"/>
                  </a:lnTo>
                  <a:lnTo>
                    <a:pt x="2759" y="332"/>
                  </a:lnTo>
                  <a:lnTo>
                    <a:pt x="2762" y="332"/>
                  </a:lnTo>
                  <a:lnTo>
                    <a:pt x="2766" y="332"/>
                  </a:lnTo>
                  <a:lnTo>
                    <a:pt x="2770" y="332"/>
                  </a:lnTo>
                  <a:lnTo>
                    <a:pt x="2774" y="332"/>
                  </a:lnTo>
                  <a:lnTo>
                    <a:pt x="2777" y="332"/>
                  </a:lnTo>
                  <a:lnTo>
                    <a:pt x="2781" y="332"/>
                  </a:lnTo>
                  <a:lnTo>
                    <a:pt x="2785" y="325"/>
                  </a:lnTo>
                  <a:lnTo>
                    <a:pt x="2789" y="325"/>
                  </a:lnTo>
                  <a:lnTo>
                    <a:pt x="2792" y="325"/>
                  </a:lnTo>
                  <a:lnTo>
                    <a:pt x="2796" y="325"/>
                  </a:lnTo>
                  <a:lnTo>
                    <a:pt x="2800" y="325"/>
                  </a:lnTo>
                  <a:lnTo>
                    <a:pt x="2804" y="325"/>
                  </a:lnTo>
                  <a:lnTo>
                    <a:pt x="2807" y="325"/>
                  </a:lnTo>
                  <a:lnTo>
                    <a:pt x="2811" y="325"/>
                  </a:lnTo>
                  <a:lnTo>
                    <a:pt x="2815" y="325"/>
                  </a:lnTo>
                  <a:lnTo>
                    <a:pt x="2819" y="318"/>
                  </a:lnTo>
                  <a:lnTo>
                    <a:pt x="2822" y="318"/>
                  </a:lnTo>
                  <a:lnTo>
                    <a:pt x="2824" y="312"/>
                  </a:lnTo>
                  <a:lnTo>
                    <a:pt x="2828" y="312"/>
                  </a:lnTo>
                  <a:lnTo>
                    <a:pt x="2832" y="312"/>
                  </a:lnTo>
                  <a:lnTo>
                    <a:pt x="2836" y="312"/>
                  </a:lnTo>
                  <a:lnTo>
                    <a:pt x="2839" y="312"/>
                  </a:lnTo>
                  <a:lnTo>
                    <a:pt x="2843" y="312"/>
                  </a:lnTo>
                  <a:lnTo>
                    <a:pt x="2847" y="312"/>
                  </a:lnTo>
                  <a:lnTo>
                    <a:pt x="2851" y="312"/>
                  </a:lnTo>
                  <a:lnTo>
                    <a:pt x="2854" y="312"/>
                  </a:lnTo>
                  <a:lnTo>
                    <a:pt x="2858" y="305"/>
                  </a:lnTo>
                  <a:lnTo>
                    <a:pt x="2862" y="305"/>
                  </a:lnTo>
                  <a:lnTo>
                    <a:pt x="2866" y="305"/>
                  </a:lnTo>
                  <a:lnTo>
                    <a:pt x="2867" y="305"/>
                  </a:lnTo>
                  <a:lnTo>
                    <a:pt x="2871" y="305"/>
                  </a:lnTo>
                  <a:lnTo>
                    <a:pt x="2875" y="305"/>
                  </a:lnTo>
                  <a:lnTo>
                    <a:pt x="2879" y="305"/>
                  </a:lnTo>
                  <a:lnTo>
                    <a:pt x="2882" y="305"/>
                  </a:lnTo>
                  <a:lnTo>
                    <a:pt x="2886" y="305"/>
                  </a:lnTo>
                  <a:lnTo>
                    <a:pt x="2890" y="298"/>
                  </a:lnTo>
                  <a:lnTo>
                    <a:pt x="2894" y="298"/>
                  </a:lnTo>
                  <a:lnTo>
                    <a:pt x="2897" y="298"/>
                  </a:lnTo>
                  <a:lnTo>
                    <a:pt x="2901" y="298"/>
                  </a:lnTo>
                  <a:lnTo>
                    <a:pt x="2905" y="298"/>
                  </a:lnTo>
                  <a:lnTo>
                    <a:pt x="2909" y="298"/>
                  </a:lnTo>
                  <a:lnTo>
                    <a:pt x="2912" y="298"/>
                  </a:lnTo>
                  <a:lnTo>
                    <a:pt x="2914" y="298"/>
                  </a:lnTo>
                  <a:lnTo>
                    <a:pt x="2918" y="298"/>
                  </a:lnTo>
                  <a:lnTo>
                    <a:pt x="2922" y="298"/>
                  </a:lnTo>
                  <a:lnTo>
                    <a:pt x="2926" y="298"/>
                  </a:lnTo>
                  <a:lnTo>
                    <a:pt x="2931" y="298"/>
                  </a:lnTo>
                  <a:lnTo>
                    <a:pt x="2935" y="289"/>
                  </a:lnTo>
                  <a:lnTo>
                    <a:pt x="2937" y="289"/>
                  </a:lnTo>
                  <a:lnTo>
                    <a:pt x="2941" y="289"/>
                  </a:lnTo>
                  <a:lnTo>
                    <a:pt x="2944" y="289"/>
                  </a:lnTo>
                  <a:lnTo>
                    <a:pt x="2948" y="289"/>
                  </a:lnTo>
                  <a:lnTo>
                    <a:pt x="2952" y="289"/>
                  </a:lnTo>
                  <a:lnTo>
                    <a:pt x="2956" y="289"/>
                  </a:lnTo>
                  <a:lnTo>
                    <a:pt x="2959" y="289"/>
                  </a:lnTo>
                  <a:lnTo>
                    <a:pt x="2963" y="289"/>
                  </a:lnTo>
                  <a:lnTo>
                    <a:pt x="2967" y="289"/>
                  </a:lnTo>
                  <a:lnTo>
                    <a:pt x="2971" y="289"/>
                  </a:lnTo>
                  <a:lnTo>
                    <a:pt x="2974" y="289"/>
                  </a:lnTo>
                  <a:lnTo>
                    <a:pt x="2978" y="289"/>
                  </a:lnTo>
                  <a:lnTo>
                    <a:pt x="2980" y="289"/>
                  </a:lnTo>
                  <a:lnTo>
                    <a:pt x="2984" y="289"/>
                  </a:lnTo>
                  <a:lnTo>
                    <a:pt x="2987" y="289"/>
                  </a:lnTo>
                  <a:lnTo>
                    <a:pt x="2991" y="289"/>
                  </a:lnTo>
                  <a:lnTo>
                    <a:pt x="2995" y="289"/>
                  </a:lnTo>
                  <a:lnTo>
                    <a:pt x="2999" y="289"/>
                  </a:lnTo>
                  <a:lnTo>
                    <a:pt x="3002" y="289"/>
                  </a:lnTo>
                  <a:lnTo>
                    <a:pt x="3006" y="289"/>
                  </a:lnTo>
                  <a:lnTo>
                    <a:pt x="3010" y="289"/>
                  </a:lnTo>
                  <a:lnTo>
                    <a:pt x="3014" y="289"/>
                  </a:lnTo>
                  <a:lnTo>
                    <a:pt x="3017" y="289"/>
                  </a:lnTo>
                  <a:lnTo>
                    <a:pt x="3021" y="289"/>
                  </a:lnTo>
                  <a:lnTo>
                    <a:pt x="3025" y="289"/>
                  </a:lnTo>
                  <a:lnTo>
                    <a:pt x="3027" y="289"/>
                  </a:lnTo>
                  <a:lnTo>
                    <a:pt x="3031" y="289"/>
                  </a:lnTo>
                  <a:lnTo>
                    <a:pt x="3034" y="289"/>
                  </a:lnTo>
                  <a:lnTo>
                    <a:pt x="3038" y="289"/>
                  </a:lnTo>
                  <a:lnTo>
                    <a:pt x="3042" y="289"/>
                  </a:lnTo>
                  <a:lnTo>
                    <a:pt x="3046" y="281"/>
                  </a:lnTo>
                  <a:lnTo>
                    <a:pt x="3049" y="281"/>
                  </a:lnTo>
                  <a:lnTo>
                    <a:pt x="3053" y="281"/>
                  </a:lnTo>
                  <a:lnTo>
                    <a:pt x="3057" y="281"/>
                  </a:lnTo>
                  <a:lnTo>
                    <a:pt x="3061" y="281"/>
                  </a:lnTo>
                  <a:lnTo>
                    <a:pt x="3064" y="281"/>
                  </a:lnTo>
                  <a:lnTo>
                    <a:pt x="3068" y="281"/>
                  </a:lnTo>
                  <a:lnTo>
                    <a:pt x="3072" y="281"/>
                  </a:lnTo>
                  <a:lnTo>
                    <a:pt x="3076" y="281"/>
                  </a:lnTo>
                  <a:lnTo>
                    <a:pt x="3079" y="281"/>
                  </a:lnTo>
                  <a:lnTo>
                    <a:pt x="3083" y="281"/>
                  </a:lnTo>
                  <a:lnTo>
                    <a:pt x="3087" y="281"/>
                  </a:lnTo>
                  <a:lnTo>
                    <a:pt x="3091" y="281"/>
                  </a:lnTo>
                  <a:lnTo>
                    <a:pt x="3092" y="281"/>
                  </a:lnTo>
                  <a:lnTo>
                    <a:pt x="3096" y="281"/>
                  </a:lnTo>
                  <a:lnTo>
                    <a:pt x="3100" y="281"/>
                  </a:lnTo>
                  <a:lnTo>
                    <a:pt x="3104" y="281"/>
                  </a:lnTo>
                  <a:lnTo>
                    <a:pt x="3107" y="281"/>
                  </a:lnTo>
                  <a:lnTo>
                    <a:pt x="3111" y="281"/>
                  </a:lnTo>
                  <a:lnTo>
                    <a:pt x="3115" y="281"/>
                  </a:lnTo>
                  <a:lnTo>
                    <a:pt x="3119" y="281"/>
                  </a:lnTo>
                  <a:lnTo>
                    <a:pt x="3122" y="281"/>
                  </a:lnTo>
                  <a:lnTo>
                    <a:pt x="3126" y="281"/>
                  </a:lnTo>
                  <a:lnTo>
                    <a:pt x="3130" y="281"/>
                  </a:lnTo>
                  <a:lnTo>
                    <a:pt x="3134" y="281"/>
                  </a:lnTo>
                  <a:lnTo>
                    <a:pt x="3137" y="272"/>
                  </a:lnTo>
                  <a:lnTo>
                    <a:pt x="3139" y="272"/>
                  </a:lnTo>
                  <a:lnTo>
                    <a:pt x="3143" y="272"/>
                  </a:lnTo>
                  <a:lnTo>
                    <a:pt x="3147" y="272"/>
                  </a:lnTo>
                  <a:lnTo>
                    <a:pt x="3151" y="272"/>
                  </a:lnTo>
                  <a:lnTo>
                    <a:pt x="3154" y="272"/>
                  </a:lnTo>
                  <a:lnTo>
                    <a:pt x="3158" y="272"/>
                  </a:lnTo>
                  <a:lnTo>
                    <a:pt x="3162" y="260"/>
                  </a:lnTo>
                  <a:lnTo>
                    <a:pt x="3166" y="260"/>
                  </a:lnTo>
                  <a:lnTo>
                    <a:pt x="3169" y="260"/>
                  </a:lnTo>
                  <a:lnTo>
                    <a:pt x="3173" y="260"/>
                  </a:lnTo>
                  <a:lnTo>
                    <a:pt x="3177" y="260"/>
                  </a:lnTo>
                  <a:lnTo>
                    <a:pt x="3181" y="260"/>
                  </a:lnTo>
                  <a:lnTo>
                    <a:pt x="3182" y="260"/>
                  </a:lnTo>
                  <a:lnTo>
                    <a:pt x="3186" y="260"/>
                  </a:lnTo>
                  <a:lnTo>
                    <a:pt x="3190" y="260"/>
                  </a:lnTo>
                  <a:lnTo>
                    <a:pt x="3196" y="260"/>
                  </a:lnTo>
                  <a:lnTo>
                    <a:pt x="3199" y="260"/>
                  </a:lnTo>
                  <a:lnTo>
                    <a:pt x="3203" y="260"/>
                  </a:lnTo>
                  <a:lnTo>
                    <a:pt x="3205" y="260"/>
                  </a:lnTo>
                  <a:lnTo>
                    <a:pt x="3209" y="260"/>
                  </a:lnTo>
                  <a:lnTo>
                    <a:pt x="3212" y="260"/>
                  </a:lnTo>
                  <a:lnTo>
                    <a:pt x="3216" y="260"/>
                  </a:lnTo>
                  <a:lnTo>
                    <a:pt x="3220" y="260"/>
                  </a:lnTo>
                  <a:lnTo>
                    <a:pt x="3224" y="260"/>
                  </a:lnTo>
                  <a:lnTo>
                    <a:pt x="3227" y="260"/>
                  </a:lnTo>
                  <a:lnTo>
                    <a:pt x="3231" y="260"/>
                  </a:lnTo>
                  <a:lnTo>
                    <a:pt x="3235" y="250"/>
                  </a:lnTo>
                  <a:lnTo>
                    <a:pt x="3239" y="250"/>
                  </a:lnTo>
                  <a:lnTo>
                    <a:pt x="3242" y="250"/>
                  </a:lnTo>
                  <a:lnTo>
                    <a:pt x="3246" y="250"/>
                  </a:lnTo>
                  <a:lnTo>
                    <a:pt x="3250" y="250"/>
                  </a:lnTo>
                  <a:lnTo>
                    <a:pt x="3252" y="250"/>
                  </a:lnTo>
                  <a:lnTo>
                    <a:pt x="3256" y="237"/>
                  </a:lnTo>
                  <a:lnTo>
                    <a:pt x="3259" y="237"/>
                  </a:lnTo>
                  <a:lnTo>
                    <a:pt x="3263" y="237"/>
                  </a:lnTo>
                  <a:lnTo>
                    <a:pt x="3267" y="237"/>
                  </a:lnTo>
                  <a:lnTo>
                    <a:pt x="3271" y="237"/>
                  </a:lnTo>
                  <a:lnTo>
                    <a:pt x="3274" y="237"/>
                  </a:lnTo>
                  <a:lnTo>
                    <a:pt x="3278" y="237"/>
                  </a:lnTo>
                  <a:lnTo>
                    <a:pt x="3282" y="237"/>
                  </a:lnTo>
                  <a:lnTo>
                    <a:pt x="3286" y="237"/>
                  </a:lnTo>
                  <a:lnTo>
                    <a:pt x="3289" y="237"/>
                  </a:lnTo>
                  <a:lnTo>
                    <a:pt x="3293" y="237"/>
                  </a:lnTo>
                  <a:lnTo>
                    <a:pt x="3295" y="237"/>
                  </a:lnTo>
                  <a:lnTo>
                    <a:pt x="3299" y="237"/>
                  </a:lnTo>
                  <a:lnTo>
                    <a:pt x="3302" y="237"/>
                  </a:lnTo>
                  <a:lnTo>
                    <a:pt x="3306" y="237"/>
                  </a:lnTo>
                  <a:lnTo>
                    <a:pt x="3310" y="237"/>
                  </a:lnTo>
                  <a:lnTo>
                    <a:pt x="3314" y="237"/>
                  </a:lnTo>
                  <a:lnTo>
                    <a:pt x="3317" y="237"/>
                  </a:lnTo>
                  <a:lnTo>
                    <a:pt x="3321" y="237"/>
                  </a:lnTo>
                  <a:lnTo>
                    <a:pt x="3325" y="237"/>
                  </a:lnTo>
                  <a:lnTo>
                    <a:pt x="3329" y="237"/>
                  </a:lnTo>
                  <a:lnTo>
                    <a:pt x="3332" y="237"/>
                  </a:lnTo>
                  <a:lnTo>
                    <a:pt x="3336" y="237"/>
                  </a:lnTo>
                  <a:lnTo>
                    <a:pt x="3340" y="237"/>
                  </a:lnTo>
                  <a:lnTo>
                    <a:pt x="3344" y="237"/>
                  </a:lnTo>
                  <a:lnTo>
                    <a:pt x="3347" y="237"/>
                  </a:lnTo>
                  <a:lnTo>
                    <a:pt x="3351" y="237"/>
                  </a:lnTo>
                  <a:lnTo>
                    <a:pt x="3355" y="237"/>
                  </a:lnTo>
                  <a:lnTo>
                    <a:pt x="3359" y="237"/>
                  </a:lnTo>
                  <a:lnTo>
                    <a:pt x="3362" y="222"/>
                  </a:lnTo>
                  <a:lnTo>
                    <a:pt x="3364" y="222"/>
                  </a:lnTo>
                  <a:lnTo>
                    <a:pt x="3368" y="222"/>
                  </a:lnTo>
                  <a:lnTo>
                    <a:pt x="3372" y="222"/>
                  </a:lnTo>
                  <a:lnTo>
                    <a:pt x="3376" y="222"/>
                  </a:lnTo>
                  <a:lnTo>
                    <a:pt x="3379" y="222"/>
                  </a:lnTo>
                  <a:lnTo>
                    <a:pt x="3383" y="222"/>
                  </a:lnTo>
                  <a:lnTo>
                    <a:pt x="3387" y="222"/>
                  </a:lnTo>
                  <a:lnTo>
                    <a:pt x="3391" y="222"/>
                  </a:lnTo>
                  <a:lnTo>
                    <a:pt x="3394" y="222"/>
                  </a:lnTo>
                  <a:lnTo>
                    <a:pt x="3398" y="222"/>
                  </a:lnTo>
                  <a:lnTo>
                    <a:pt x="3402" y="222"/>
                  </a:lnTo>
                  <a:lnTo>
                    <a:pt x="3406" y="222"/>
                  </a:lnTo>
                  <a:lnTo>
                    <a:pt x="3407" y="222"/>
                  </a:lnTo>
                  <a:lnTo>
                    <a:pt x="3411" y="222"/>
                  </a:lnTo>
                  <a:lnTo>
                    <a:pt x="3415" y="222"/>
                  </a:lnTo>
                  <a:lnTo>
                    <a:pt x="3419" y="222"/>
                  </a:lnTo>
                  <a:lnTo>
                    <a:pt x="3422" y="222"/>
                  </a:lnTo>
                  <a:lnTo>
                    <a:pt x="3426" y="222"/>
                  </a:lnTo>
                  <a:lnTo>
                    <a:pt x="3430" y="222"/>
                  </a:lnTo>
                  <a:lnTo>
                    <a:pt x="3434" y="222"/>
                  </a:lnTo>
                  <a:lnTo>
                    <a:pt x="3437" y="222"/>
                  </a:lnTo>
                  <a:lnTo>
                    <a:pt x="3441" y="222"/>
                  </a:lnTo>
                  <a:lnTo>
                    <a:pt x="3445" y="222"/>
                  </a:lnTo>
                  <a:lnTo>
                    <a:pt x="3449" y="222"/>
                  </a:lnTo>
                  <a:lnTo>
                    <a:pt x="3452" y="222"/>
                  </a:lnTo>
                  <a:lnTo>
                    <a:pt x="3454" y="222"/>
                  </a:lnTo>
                  <a:lnTo>
                    <a:pt x="3458" y="222"/>
                  </a:lnTo>
                  <a:lnTo>
                    <a:pt x="3464" y="222"/>
                  </a:lnTo>
                  <a:lnTo>
                    <a:pt x="3467" y="222"/>
                  </a:lnTo>
                  <a:lnTo>
                    <a:pt x="3471" y="204"/>
                  </a:lnTo>
                  <a:lnTo>
                    <a:pt x="3475" y="204"/>
                  </a:lnTo>
                  <a:lnTo>
                    <a:pt x="3477" y="204"/>
                  </a:lnTo>
                  <a:lnTo>
                    <a:pt x="3481" y="204"/>
                  </a:lnTo>
                  <a:lnTo>
                    <a:pt x="3484" y="204"/>
                  </a:lnTo>
                  <a:lnTo>
                    <a:pt x="3488" y="204"/>
                  </a:lnTo>
                  <a:lnTo>
                    <a:pt x="3492" y="204"/>
                  </a:lnTo>
                  <a:lnTo>
                    <a:pt x="3496" y="204"/>
                  </a:lnTo>
                  <a:lnTo>
                    <a:pt x="3499" y="204"/>
                  </a:lnTo>
                  <a:lnTo>
                    <a:pt x="3503" y="204"/>
                  </a:lnTo>
                  <a:lnTo>
                    <a:pt x="3507" y="204"/>
                  </a:lnTo>
                  <a:lnTo>
                    <a:pt x="3511" y="204"/>
                  </a:lnTo>
                  <a:lnTo>
                    <a:pt x="3514" y="204"/>
                  </a:lnTo>
                  <a:lnTo>
                    <a:pt x="3518" y="204"/>
                  </a:lnTo>
                  <a:lnTo>
                    <a:pt x="3520" y="204"/>
                  </a:lnTo>
                  <a:lnTo>
                    <a:pt x="3524" y="204"/>
                  </a:lnTo>
                  <a:lnTo>
                    <a:pt x="3527" y="204"/>
                  </a:lnTo>
                  <a:lnTo>
                    <a:pt x="3531" y="204"/>
                  </a:lnTo>
                  <a:lnTo>
                    <a:pt x="3535" y="204"/>
                  </a:lnTo>
                  <a:lnTo>
                    <a:pt x="3539" y="204"/>
                  </a:lnTo>
                  <a:lnTo>
                    <a:pt x="3542" y="204"/>
                  </a:lnTo>
                  <a:lnTo>
                    <a:pt x="3546" y="204"/>
                  </a:lnTo>
                  <a:lnTo>
                    <a:pt x="3550" y="204"/>
                  </a:lnTo>
                  <a:lnTo>
                    <a:pt x="3554" y="204"/>
                  </a:lnTo>
                  <a:lnTo>
                    <a:pt x="3557" y="204"/>
                  </a:lnTo>
                  <a:lnTo>
                    <a:pt x="3561" y="204"/>
                  </a:lnTo>
                  <a:lnTo>
                    <a:pt x="3565" y="204"/>
                  </a:lnTo>
                  <a:lnTo>
                    <a:pt x="3567" y="204"/>
                  </a:lnTo>
                  <a:lnTo>
                    <a:pt x="3571" y="204"/>
                  </a:lnTo>
                  <a:lnTo>
                    <a:pt x="3574" y="204"/>
                  </a:lnTo>
                  <a:lnTo>
                    <a:pt x="3578" y="204"/>
                  </a:lnTo>
                  <a:lnTo>
                    <a:pt x="3582" y="204"/>
                  </a:lnTo>
                  <a:lnTo>
                    <a:pt x="3586" y="204"/>
                  </a:lnTo>
                  <a:lnTo>
                    <a:pt x="3589" y="204"/>
                  </a:lnTo>
                  <a:lnTo>
                    <a:pt x="3593" y="204"/>
                  </a:lnTo>
                  <a:lnTo>
                    <a:pt x="3597" y="204"/>
                  </a:lnTo>
                  <a:lnTo>
                    <a:pt x="3601" y="204"/>
                  </a:lnTo>
                  <a:lnTo>
                    <a:pt x="3604" y="204"/>
                  </a:lnTo>
                  <a:lnTo>
                    <a:pt x="3608" y="204"/>
                  </a:lnTo>
                  <a:lnTo>
                    <a:pt x="3612" y="204"/>
                  </a:lnTo>
                  <a:lnTo>
                    <a:pt x="3616" y="204"/>
                  </a:lnTo>
                  <a:lnTo>
                    <a:pt x="3619" y="204"/>
                  </a:lnTo>
                  <a:lnTo>
                    <a:pt x="3623" y="204"/>
                  </a:lnTo>
                  <a:lnTo>
                    <a:pt x="3627" y="204"/>
                  </a:lnTo>
                  <a:lnTo>
                    <a:pt x="3631" y="204"/>
                  </a:lnTo>
                  <a:lnTo>
                    <a:pt x="3632" y="204"/>
                  </a:lnTo>
                  <a:lnTo>
                    <a:pt x="3636" y="204"/>
                  </a:lnTo>
                  <a:lnTo>
                    <a:pt x="3640" y="204"/>
                  </a:lnTo>
                  <a:lnTo>
                    <a:pt x="3644" y="204"/>
                  </a:lnTo>
                  <a:lnTo>
                    <a:pt x="3647" y="204"/>
                  </a:lnTo>
                  <a:lnTo>
                    <a:pt x="3651" y="204"/>
                  </a:lnTo>
                  <a:lnTo>
                    <a:pt x="3655" y="174"/>
                  </a:lnTo>
                  <a:lnTo>
                    <a:pt x="3659" y="174"/>
                  </a:lnTo>
                  <a:lnTo>
                    <a:pt x="3662" y="174"/>
                  </a:lnTo>
                  <a:lnTo>
                    <a:pt x="3666" y="141"/>
                  </a:lnTo>
                  <a:lnTo>
                    <a:pt x="3670" y="141"/>
                  </a:lnTo>
                  <a:lnTo>
                    <a:pt x="3674" y="141"/>
                  </a:lnTo>
                  <a:lnTo>
                    <a:pt x="3677" y="141"/>
                  </a:lnTo>
                  <a:lnTo>
                    <a:pt x="3679" y="141"/>
                  </a:lnTo>
                  <a:lnTo>
                    <a:pt x="3683" y="141"/>
                  </a:lnTo>
                  <a:lnTo>
                    <a:pt x="3687" y="141"/>
                  </a:lnTo>
                  <a:lnTo>
                    <a:pt x="3691" y="141"/>
                  </a:lnTo>
                  <a:lnTo>
                    <a:pt x="3694" y="141"/>
                  </a:lnTo>
                  <a:lnTo>
                    <a:pt x="3698" y="141"/>
                  </a:lnTo>
                  <a:lnTo>
                    <a:pt x="3702" y="141"/>
                  </a:lnTo>
                  <a:lnTo>
                    <a:pt x="3706" y="141"/>
                  </a:lnTo>
                  <a:lnTo>
                    <a:pt x="3709" y="141"/>
                  </a:lnTo>
                  <a:lnTo>
                    <a:pt x="3713" y="141"/>
                  </a:lnTo>
                  <a:lnTo>
                    <a:pt x="3717" y="141"/>
                  </a:lnTo>
                  <a:lnTo>
                    <a:pt x="3721" y="141"/>
                  </a:lnTo>
                  <a:lnTo>
                    <a:pt x="3722" y="141"/>
                  </a:lnTo>
                  <a:lnTo>
                    <a:pt x="3728" y="141"/>
                  </a:lnTo>
                  <a:lnTo>
                    <a:pt x="3732" y="141"/>
                  </a:lnTo>
                  <a:lnTo>
                    <a:pt x="3736" y="141"/>
                  </a:lnTo>
                  <a:lnTo>
                    <a:pt x="3739" y="141"/>
                  </a:lnTo>
                  <a:lnTo>
                    <a:pt x="3743" y="141"/>
                  </a:lnTo>
                  <a:lnTo>
                    <a:pt x="3745" y="141"/>
                  </a:lnTo>
                  <a:lnTo>
                    <a:pt x="3749" y="141"/>
                  </a:lnTo>
                  <a:lnTo>
                    <a:pt x="3752" y="141"/>
                  </a:lnTo>
                  <a:lnTo>
                    <a:pt x="3756" y="141"/>
                  </a:lnTo>
                  <a:lnTo>
                    <a:pt x="3760" y="141"/>
                  </a:lnTo>
                  <a:lnTo>
                    <a:pt x="3764" y="141"/>
                  </a:lnTo>
                  <a:lnTo>
                    <a:pt x="3767" y="141"/>
                  </a:lnTo>
                  <a:lnTo>
                    <a:pt x="3771" y="141"/>
                  </a:lnTo>
                  <a:lnTo>
                    <a:pt x="3775" y="141"/>
                  </a:lnTo>
                  <a:lnTo>
                    <a:pt x="3779" y="141"/>
                  </a:lnTo>
                  <a:lnTo>
                    <a:pt x="3782" y="141"/>
                  </a:lnTo>
                  <a:lnTo>
                    <a:pt x="3786" y="141"/>
                  </a:lnTo>
                  <a:lnTo>
                    <a:pt x="3790" y="141"/>
                  </a:lnTo>
                  <a:lnTo>
                    <a:pt x="3792" y="141"/>
                  </a:lnTo>
                  <a:lnTo>
                    <a:pt x="3796" y="141"/>
                  </a:lnTo>
                  <a:lnTo>
                    <a:pt x="3799" y="141"/>
                  </a:lnTo>
                  <a:lnTo>
                    <a:pt x="3803" y="141"/>
                  </a:lnTo>
                  <a:lnTo>
                    <a:pt x="3807" y="141"/>
                  </a:lnTo>
                  <a:lnTo>
                    <a:pt x="3811" y="141"/>
                  </a:lnTo>
                  <a:lnTo>
                    <a:pt x="3814" y="141"/>
                  </a:lnTo>
                  <a:lnTo>
                    <a:pt x="3818" y="141"/>
                  </a:lnTo>
                  <a:lnTo>
                    <a:pt x="3822" y="141"/>
                  </a:lnTo>
                  <a:lnTo>
                    <a:pt x="3826" y="141"/>
                  </a:lnTo>
                  <a:lnTo>
                    <a:pt x="3829" y="141"/>
                  </a:lnTo>
                  <a:lnTo>
                    <a:pt x="3833" y="141"/>
                  </a:lnTo>
                  <a:lnTo>
                    <a:pt x="3835" y="141"/>
                  </a:lnTo>
                  <a:lnTo>
                    <a:pt x="3839" y="141"/>
                  </a:lnTo>
                  <a:lnTo>
                    <a:pt x="3842" y="141"/>
                  </a:lnTo>
                  <a:lnTo>
                    <a:pt x="3846" y="141"/>
                  </a:lnTo>
                  <a:lnTo>
                    <a:pt x="3850" y="141"/>
                  </a:lnTo>
                  <a:lnTo>
                    <a:pt x="3854" y="141"/>
                  </a:lnTo>
                  <a:lnTo>
                    <a:pt x="3857" y="141"/>
                  </a:lnTo>
                  <a:lnTo>
                    <a:pt x="3861" y="141"/>
                  </a:lnTo>
                  <a:lnTo>
                    <a:pt x="3865" y="141"/>
                  </a:lnTo>
                  <a:lnTo>
                    <a:pt x="3869" y="141"/>
                  </a:lnTo>
                  <a:lnTo>
                    <a:pt x="3872" y="141"/>
                  </a:lnTo>
                  <a:lnTo>
                    <a:pt x="3876" y="141"/>
                  </a:lnTo>
                  <a:lnTo>
                    <a:pt x="3880" y="141"/>
                  </a:lnTo>
                  <a:lnTo>
                    <a:pt x="3884" y="141"/>
                  </a:lnTo>
                  <a:lnTo>
                    <a:pt x="3887" y="141"/>
                  </a:lnTo>
                  <a:lnTo>
                    <a:pt x="3891" y="141"/>
                  </a:lnTo>
                  <a:lnTo>
                    <a:pt x="3895" y="75"/>
                  </a:lnTo>
                  <a:lnTo>
                    <a:pt x="3899" y="75"/>
                  </a:lnTo>
                  <a:lnTo>
                    <a:pt x="3902" y="75"/>
                  </a:lnTo>
                  <a:lnTo>
                    <a:pt x="3904" y="75"/>
                  </a:lnTo>
                  <a:lnTo>
                    <a:pt x="3908" y="75"/>
                  </a:lnTo>
                  <a:lnTo>
                    <a:pt x="3912" y="75"/>
                  </a:lnTo>
                  <a:lnTo>
                    <a:pt x="3916" y="75"/>
                  </a:lnTo>
                  <a:lnTo>
                    <a:pt x="3919" y="75"/>
                  </a:lnTo>
                  <a:lnTo>
                    <a:pt x="3923" y="75"/>
                  </a:lnTo>
                  <a:lnTo>
                    <a:pt x="3927" y="75"/>
                  </a:lnTo>
                  <a:lnTo>
                    <a:pt x="3931" y="75"/>
                  </a:lnTo>
                  <a:lnTo>
                    <a:pt x="3934" y="0"/>
                  </a:lnTo>
                  <a:lnTo>
                    <a:pt x="3938" y="0"/>
                  </a:lnTo>
                  <a:lnTo>
                    <a:pt x="3942" y="0"/>
                  </a:lnTo>
                  <a:lnTo>
                    <a:pt x="3946" y="0"/>
                  </a:lnTo>
                  <a:lnTo>
                    <a:pt x="3947" y="0"/>
                  </a:lnTo>
                  <a:lnTo>
                    <a:pt x="3951" y="0"/>
                  </a:lnTo>
                  <a:lnTo>
                    <a:pt x="3955" y="0"/>
                  </a:lnTo>
                  <a:lnTo>
                    <a:pt x="3959" y="0"/>
                  </a:lnTo>
                  <a:lnTo>
                    <a:pt x="3962" y="0"/>
                  </a:lnTo>
                  <a:lnTo>
                    <a:pt x="3966" y="0"/>
                  </a:lnTo>
                  <a:lnTo>
                    <a:pt x="3970" y="0"/>
                  </a:lnTo>
                  <a:lnTo>
                    <a:pt x="3974" y="0"/>
                  </a:lnTo>
                </a:path>
              </a:pathLst>
            </a:custGeom>
            <a:noFill/>
            <a:ln w="28575" cap="rnd">
              <a:solidFill>
                <a:srgbClr val="FF6720"/>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30" name="Freeform 11">
              <a:extLst>
                <a:ext uri="{FF2B5EF4-FFF2-40B4-BE49-F238E27FC236}">
                  <a16:creationId xmlns:a16="http://schemas.microsoft.com/office/drawing/2014/main" id="{F81C9EA4-18EC-428E-9A5A-EB1A99CBB539}"/>
                </a:ext>
              </a:extLst>
            </p:cNvPr>
            <p:cNvSpPr>
              <a:spLocks/>
            </p:cNvSpPr>
            <p:nvPr/>
          </p:nvSpPr>
          <p:spPr bwMode="auto">
            <a:xfrm>
              <a:off x="1944825" y="1967861"/>
              <a:ext cx="8411633" cy="2492375"/>
            </a:xfrm>
            <a:custGeom>
              <a:avLst/>
              <a:gdLst>
                <a:gd name="T0" fmla="*/ 62 w 3974"/>
                <a:gd name="T1" fmla="*/ 1545 h 1570"/>
                <a:gd name="T2" fmla="*/ 128 w 3974"/>
                <a:gd name="T3" fmla="*/ 1509 h 1570"/>
                <a:gd name="T4" fmla="*/ 194 w 3974"/>
                <a:gd name="T5" fmla="*/ 1470 h 1570"/>
                <a:gd name="T6" fmla="*/ 257 w 3974"/>
                <a:gd name="T7" fmla="*/ 1445 h 1570"/>
                <a:gd name="T8" fmla="*/ 325 w 3974"/>
                <a:gd name="T9" fmla="*/ 1418 h 1570"/>
                <a:gd name="T10" fmla="*/ 389 w 3974"/>
                <a:gd name="T11" fmla="*/ 1390 h 1570"/>
                <a:gd name="T12" fmla="*/ 454 w 3974"/>
                <a:gd name="T13" fmla="*/ 1363 h 1570"/>
                <a:gd name="T14" fmla="*/ 520 w 3974"/>
                <a:gd name="T15" fmla="*/ 1328 h 1570"/>
                <a:gd name="T16" fmla="*/ 585 w 3974"/>
                <a:gd name="T17" fmla="*/ 1300 h 1570"/>
                <a:gd name="T18" fmla="*/ 649 w 3974"/>
                <a:gd name="T19" fmla="*/ 1278 h 1570"/>
                <a:gd name="T20" fmla="*/ 715 w 3974"/>
                <a:gd name="T21" fmla="*/ 1248 h 1570"/>
                <a:gd name="T22" fmla="*/ 780 w 3974"/>
                <a:gd name="T23" fmla="*/ 1211 h 1570"/>
                <a:gd name="T24" fmla="*/ 846 w 3974"/>
                <a:gd name="T25" fmla="*/ 1164 h 1570"/>
                <a:gd name="T26" fmla="*/ 910 w 3974"/>
                <a:gd name="T27" fmla="*/ 1132 h 1570"/>
                <a:gd name="T28" fmla="*/ 977 w 3974"/>
                <a:gd name="T29" fmla="*/ 1090 h 1570"/>
                <a:gd name="T30" fmla="*/ 1041 w 3974"/>
                <a:gd name="T31" fmla="*/ 1061 h 1570"/>
                <a:gd name="T32" fmla="*/ 1107 w 3974"/>
                <a:gd name="T33" fmla="*/ 1021 h 1570"/>
                <a:gd name="T34" fmla="*/ 1172 w 3974"/>
                <a:gd name="T35" fmla="*/ 991 h 1570"/>
                <a:gd name="T36" fmla="*/ 1238 w 3974"/>
                <a:gd name="T37" fmla="*/ 957 h 1570"/>
                <a:gd name="T38" fmla="*/ 1302 w 3974"/>
                <a:gd name="T39" fmla="*/ 939 h 1570"/>
                <a:gd name="T40" fmla="*/ 1367 w 3974"/>
                <a:gd name="T41" fmla="*/ 918 h 1570"/>
                <a:gd name="T42" fmla="*/ 1433 w 3974"/>
                <a:gd name="T43" fmla="*/ 879 h 1570"/>
                <a:gd name="T44" fmla="*/ 1499 w 3974"/>
                <a:gd name="T45" fmla="*/ 860 h 1570"/>
                <a:gd name="T46" fmla="*/ 1562 w 3974"/>
                <a:gd name="T47" fmla="*/ 826 h 1570"/>
                <a:gd name="T48" fmla="*/ 1630 w 3974"/>
                <a:gd name="T49" fmla="*/ 789 h 1570"/>
                <a:gd name="T50" fmla="*/ 1694 w 3974"/>
                <a:gd name="T51" fmla="*/ 775 h 1570"/>
                <a:gd name="T52" fmla="*/ 1759 w 3974"/>
                <a:gd name="T53" fmla="*/ 748 h 1570"/>
                <a:gd name="T54" fmla="*/ 1825 w 3974"/>
                <a:gd name="T55" fmla="*/ 738 h 1570"/>
                <a:gd name="T56" fmla="*/ 1890 w 3974"/>
                <a:gd name="T57" fmla="*/ 726 h 1570"/>
                <a:gd name="T58" fmla="*/ 1954 w 3974"/>
                <a:gd name="T59" fmla="*/ 702 h 1570"/>
                <a:gd name="T60" fmla="*/ 2020 w 3974"/>
                <a:gd name="T61" fmla="*/ 676 h 1570"/>
                <a:gd name="T62" fmla="*/ 2085 w 3974"/>
                <a:gd name="T63" fmla="*/ 648 h 1570"/>
                <a:gd name="T64" fmla="*/ 2151 w 3974"/>
                <a:gd name="T65" fmla="*/ 627 h 1570"/>
                <a:gd name="T66" fmla="*/ 2215 w 3974"/>
                <a:gd name="T67" fmla="*/ 603 h 1570"/>
                <a:gd name="T68" fmla="*/ 2282 w 3974"/>
                <a:gd name="T69" fmla="*/ 571 h 1570"/>
                <a:gd name="T70" fmla="*/ 2346 w 3974"/>
                <a:gd name="T71" fmla="*/ 552 h 1570"/>
                <a:gd name="T72" fmla="*/ 2412 w 3974"/>
                <a:gd name="T73" fmla="*/ 529 h 1570"/>
                <a:gd name="T74" fmla="*/ 2477 w 3974"/>
                <a:gd name="T75" fmla="*/ 498 h 1570"/>
                <a:gd name="T76" fmla="*/ 2543 w 3974"/>
                <a:gd name="T77" fmla="*/ 469 h 1570"/>
                <a:gd name="T78" fmla="*/ 2607 w 3974"/>
                <a:gd name="T79" fmla="*/ 434 h 1570"/>
                <a:gd name="T80" fmla="*/ 2672 w 3974"/>
                <a:gd name="T81" fmla="*/ 408 h 1570"/>
                <a:gd name="T82" fmla="*/ 2738 w 3974"/>
                <a:gd name="T83" fmla="*/ 402 h 1570"/>
                <a:gd name="T84" fmla="*/ 2804 w 3974"/>
                <a:gd name="T85" fmla="*/ 381 h 1570"/>
                <a:gd name="T86" fmla="*/ 2867 w 3974"/>
                <a:gd name="T87" fmla="*/ 367 h 1570"/>
                <a:gd name="T88" fmla="*/ 2935 w 3974"/>
                <a:gd name="T89" fmla="*/ 340 h 1570"/>
                <a:gd name="T90" fmla="*/ 2999 w 3974"/>
                <a:gd name="T91" fmla="*/ 328 h 1570"/>
                <a:gd name="T92" fmla="*/ 3064 w 3974"/>
                <a:gd name="T93" fmla="*/ 297 h 1570"/>
                <a:gd name="T94" fmla="*/ 3130 w 3974"/>
                <a:gd name="T95" fmla="*/ 283 h 1570"/>
                <a:gd name="T96" fmla="*/ 3196 w 3974"/>
                <a:gd name="T97" fmla="*/ 272 h 1570"/>
                <a:gd name="T98" fmla="*/ 3259 w 3974"/>
                <a:gd name="T99" fmla="*/ 257 h 1570"/>
                <a:gd name="T100" fmla="*/ 3325 w 3974"/>
                <a:gd name="T101" fmla="*/ 212 h 1570"/>
                <a:gd name="T102" fmla="*/ 3391 w 3974"/>
                <a:gd name="T103" fmla="*/ 206 h 1570"/>
                <a:gd name="T104" fmla="*/ 3454 w 3974"/>
                <a:gd name="T105" fmla="*/ 198 h 1570"/>
                <a:gd name="T106" fmla="*/ 3520 w 3974"/>
                <a:gd name="T107" fmla="*/ 167 h 1570"/>
                <a:gd name="T108" fmla="*/ 3586 w 3974"/>
                <a:gd name="T109" fmla="*/ 151 h 1570"/>
                <a:gd name="T110" fmla="*/ 3651 w 3974"/>
                <a:gd name="T111" fmla="*/ 130 h 1570"/>
                <a:gd name="T112" fmla="*/ 3717 w 3974"/>
                <a:gd name="T113" fmla="*/ 117 h 1570"/>
                <a:gd name="T114" fmla="*/ 3782 w 3974"/>
                <a:gd name="T115" fmla="*/ 50 h 1570"/>
                <a:gd name="T116" fmla="*/ 3846 w 3974"/>
                <a:gd name="T117" fmla="*/ 19 h 1570"/>
                <a:gd name="T118" fmla="*/ 3912 w 3974"/>
                <a:gd name="T119" fmla="*/ 19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74" h="1570">
                  <a:moveTo>
                    <a:pt x="0" y="1570"/>
                  </a:moveTo>
                  <a:lnTo>
                    <a:pt x="4" y="1566"/>
                  </a:lnTo>
                  <a:lnTo>
                    <a:pt x="8" y="1564"/>
                  </a:lnTo>
                  <a:lnTo>
                    <a:pt x="12" y="1564"/>
                  </a:lnTo>
                  <a:lnTo>
                    <a:pt x="15" y="1562"/>
                  </a:lnTo>
                  <a:lnTo>
                    <a:pt x="19" y="1562"/>
                  </a:lnTo>
                  <a:lnTo>
                    <a:pt x="23" y="1558"/>
                  </a:lnTo>
                  <a:lnTo>
                    <a:pt x="27" y="1556"/>
                  </a:lnTo>
                  <a:lnTo>
                    <a:pt x="30" y="1556"/>
                  </a:lnTo>
                  <a:lnTo>
                    <a:pt x="34" y="1556"/>
                  </a:lnTo>
                  <a:lnTo>
                    <a:pt x="38" y="1555"/>
                  </a:lnTo>
                  <a:lnTo>
                    <a:pt x="42" y="1555"/>
                  </a:lnTo>
                  <a:lnTo>
                    <a:pt x="45" y="1555"/>
                  </a:lnTo>
                  <a:lnTo>
                    <a:pt x="49" y="1551"/>
                  </a:lnTo>
                  <a:lnTo>
                    <a:pt x="53" y="1548"/>
                  </a:lnTo>
                  <a:lnTo>
                    <a:pt x="55" y="1548"/>
                  </a:lnTo>
                  <a:lnTo>
                    <a:pt x="59" y="1545"/>
                  </a:lnTo>
                  <a:lnTo>
                    <a:pt x="62" y="1545"/>
                  </a:lnTo>
                  <a:lnTo>
                    <a:pt x="66" y="1541"/>
                  </a:lnTo>
                  <a:lnTo>
                    <a:pt x="70" y="1541"/>
                  </a:lnTo>
                  <a:lnTo>
                    <a:pt x="74" y="1541"/>
                  </a:lnTo>
                  <a:lnTo>
                    <a:pt x="77" y="1537"/>
                  </a:lnTo>
                  <a:lnTo>
                    <a:pt x="81" y="1537"/>
                  </a:lnTo>
                  <a:lnTo>
                    <a:pt x="85" y="1537"/>
                  </a:lnTo>
                  <a:lnTo>
                    <a:pt x="89" y="1537"/>
                  </a:lnTo>
                  <a:lnTo>
                    <a:pt x="92" y="1536"/>
                  </a:lnTo>
                  <a:lnTo>
                    <a:pt x="96" y="1536"/>
                  </a:lnTo>
                  <a:lnTo>
                    <a:pt x="100" y="1533"/>
                  </a:lnTo>
                  <a:lnTo>
                    <a:pt x="102" y="1531"/>
                  </a:lnTo>
                  <a:lnTo>
                    <a:pt x="105" y="1527"/>
                  </a:lnTo>
                  <a:lnTo>
                    <a:pt x="109" y="1522"/>
                  </a:lnTo>
                  <a:lnTo>
                    <a:pt x="113" y="1514"/>
                  </a:lnTo>
                  <a:lnTo>
                    <a:pt x="117" y="1514"/>
                  </a:lnTo>
                  <a:lnTo>
                    <a:pt x="120" y="1512"/>
                  </a:lnTo>
                  <a:lnTo>
                    <a:pt x="124" y="1512"/>
                  </a:lnTo>
                  <a:lnTo>
                    <a:pt x="128" y="1509"/>
                  </a:lnTo>
                  <a:lnTo>
                    <a:pt x="132" y="1508"/>
                  </a:lnTo>
                  <a:lnTo>
                    <a:pt x="135" y="1508"/>
                  </a:lnTo>
                  <a:lnTo>
                    <a:pt x="139" y="1505"/>
                  </a:lnTo>
                  <a:lnTo>
                    <a:pt x="143" y="1500"/>
                  </a:lnTo>
                  <a:lnTo>
                    <a:pt x="147" y="1500"/>
                  </a:lnTo>
                  <a:lnTo>
                    <a:pt x="150" y="1498"/>
                  </a:lnTo>
                  <a:lnTo>
                    <a:pt x="154" y="1498"/>
                  </a:lnTo>
                  <a:lnTo>
                    <a:pt x="158" y="1495"/>
                  </a:lnTo>
                  <a:lnTo>
                    <a:pt x="162" y="1493"/>
                  </a:lnTo>
                  <a:lnTo>
                    <a:pt x="165" y="1489"/>
                  </a:lnTo>
                  <a:lnTo>
                    <a:pt x="167" y="1485"/>
                  </a:lnTo>
                  <a:lnTo>
                    <a:pt x="171" y="1484"/>
                  </a:lnTo>
                  <a:lnTo>
                    <a:pt x="175" y="1484"/>
                  </a:lnTo>
                  <a:lnTo>
                    <a:pt x="179" y="1481"/>
                  </a:lnTo>
                  <a:lnTo>
                    <a:pt x="182" y="1475"/>
                  </a:lnTo>
                  <a:lnTo>
                    <a:pt x="186" y="1471"/>
                  </a:lnTo>
                  <a:lnTo>
                    <a:pt x="190" y="1470"/>
                  </a:lnTo>
                  <a:lnTo>
                    <a:pt x="194" y="1470"/>
                  </a:lnTo>
                  <a:lnTo>
                    <a:pt x="197" y="1466"/>
                  </a:lnTo>
                  <a:lnTo>
                    <a:pt x="201" y="1465"/>
                  </a:lnTo>
                  <a:lnTo>
                    <a:pt x="205" y="1465"/>
                  </a:lnTo>
                  <a:lnTo>
                    <a:pt x="209" y="1461"/>
                  </a:lnTo>
                  <a:lnTo>
                    <a:pt x="212" y="1459"/>
                  </a:lnTo>
                  <a:lnTo>
                    <a:pt x="214" y="1459"/>
                  </a:lnTo>
                  <a:lnTo>
                    <a:pt x="218" y="1459"/>
                  </a:lnTo>
                  <a:lnTo>
                    <a:pt x="222" y="1457"/>
                  </a:lnTo>
                  <a:lnTo>
                    <a:pt x="225" y="1452"/>
                  </a:lnTo>
                  <a:lnTo>
                    <a:pt x="229" y="1451"/>
                  </a:lnTo>
                  <a:lnTo>
                    <a:pt x="233" y="1451"/>
                  </a:lnTo>
                  <a:lnTo>
                    <a:pt x="237" y="1451"/>
                  </a:lnTo>
                  <a:lnTo>
                    <a:pt x="240" y="1447"/>
                  </a:lnTo>
                  <a:lnTo>
                    <a:pt x="244" y="1447"/>
                  </a:lnTo>
                  <a:lnTo>
                    <a:pt x="248" y="1447"/>
                  </a:lnTo>
                  <a:lnTo>
                    <a:pt x="252" y="1445"/>
                  </a:lnTo>
                  <a:lnTo>
                    <a:pt x="255" y="1445"/>
                  </a:lnTo>
                  <a:lnTo>
                    <a:pt x="257" y="1445"/>
                  </a:lnTo>
                  <a:lnTo>
                    <a:pt x="261" y="1445"/>
                  </a:lnTo>
                  <a:lnTo>
                    <a:pt x="265" y="1445"/>
                  </a:lnTo>
                  <a:lnTo>
                    <a:pt x="269" y="1443"/>
                  </a:lnTo>
                  <a:lnTo>
                    <a:pt x="272" y="1443"/>
                  </a:lnTo>
                  <a:lnTo>
                    <a:pt x="278" y="1440"/>
                  </a:lnTo>
                  <a:lnTo>
                    <a:pt x="280" y="1440"/>
                  </a:lnTo>
                  <a:lnTo>
                    <a:pt x="284" y="1438"/>
                  </a:lnTo>
                  <a:lnTo>
                    <a:pt x="287" y="1433"/>
                  </a:lnTo>
                  <a:lnTo>
                    <a:pt x="291" y="1433"/>
                  </a:lnTo>
                  <a:lnTo>
                    <a:pt x="295" y="1432"/>
                  </a:lnTo>
                  <a:lnTo>
                    <a:pt x="299" y="1432"/>
                  </a:lnTo>
                  <a:lnTo>
                    <a:pt x="302" y="1432"/>
                  </a:lnTo>
                  <a:lnTo>
                    <a:pt x="306" y="1429"/>
                  </a:lnTo>
                  <a:lnTo>
                    <a:pt x="310" y="1429"/>
                  </a:lnTo>
                  <a:lnTo>
                    <a:pt x="314" y="1424"/>
                  </a:lnTo>
                  <a:lnTo>
                    <a:pt x="317" y="1419"/>
                  </a:lnTo>
                  <a:lnTo>
                    <a:pt x="321" y="1418"/>
                  </a:lnTo>
                  <a:lnTo>
                    <a:pt x="325" y="1418"/>
                  </a:lnTo>
                  <a:lnTo>
                    <a:pt x="327" y="1418"/>
                  </a:lnTo>
                  <a:lnTo>
                    <a:pt x="330" y="1418"/>
                  </a:lnTo>
                  <a:lnTo>
                    <a:pt x="334" y="1413"/>
                  </a:lnTo>
                  <a:lnTo>
                    <a:pt x="338" y="1412"/>
                  </a:lnTo>
                  <a:lnTo>
                    <a:pt x="342" y="1408"/>
                  </a:lnTo>
                  <a:lnTo>
                    <a:pt x="345" y="1408"/>
                  </a:lnTo>
                  <a:lnTo>
                    <a:pt x="349" y="1408"/>
                  </a:lnTo>
                  <a:lnTo>
                    <a:pt x="353" y="1405"/>
                  </a:lnTo>
                  <a:lnTo>
                    <a:pt x="357" y="1404"/>
                  </a:lnTo>
                  <a:lnTo>
                    <a:pt x="360" y="1399"/>
                  </a:lnTo>
                  <a:lnTo>
                    <a:pt x="364" y="1398"/>
                  </a:lnTo>
                  <a:lnTo>
                    <a:pt x="368" y="1395"/>
                  </a:lnTo>
                  <a:lnTo>
                    <a:pt x="370" y="1395"/>
                  </a:lnTo>
                  <a:lnTo>
                    <a:pt x="374" y="1395"/>
                  </a:lnTo>
                  <a:lnTo>
                    <a:pt x="377" y="1395"/>
                  </a:lnTo>
                  <a:lnTo>
                    <a:pt x="381" y="1394"/>
                  </a:lnTo>
                  <a:lnTo>
                    <a:pt x="385" y="1390"/>
                  </a:lnTo>
                  <a:lnTo>
                    <a:pt x="389" y="1390"/>
                  </a:lnTo>
                  <a:lnTo>
                    <a:pt x="392" y="1389"/>
                  </a:lnTo>
                  <a:lnTo>
                    <a:pt x="396" y="1389"/>
                  </a:lnTo>
                  <a:lnTo>
                    <a:pt x="400" y="1389"/>
                  </a:lnTo>
                  <a:lnTo>
                    <a:pt x="404" y="1381"/>
                  </a:lnTo>
                  <a:lnTo>
                    <a:pt x="407" y="1376"/>
                  </a:lnTo>
                  <a:lnTo>
                    <a:pt x="411" y="1371"/>
                  </a:lnTo>
                  <a:lnTo>
                    <a:pt x="415" y="1371"/>
                  </a:lnTo>
                  <a:lnTo>
                    <a:pt x="419" y="1371"/>
                  </a:lnTo>
                  <a:lnTo>
                    <a:pt x="422" y="1370"/>
                  </a:lnTo>
                  <a:lnTo>
                    <a:pt x="426" y="1370"/>
                  </a:lnTo>
                  <a:lnTo>
                    <a:pt x="430" y="1370"/>
                  </a:lnTo>
                  <a:lnTo>
                    <a:pt x="434" y="1367"/>
                  </a:lnTo>
                  <a:lnTo>
                    <a:pt x="437" y="1367"/>
                  </a:lnTo>
                  <a:lnTo>
                    <a:pt x="439" y="1367"/>
                  </a:lnTo>
                  <a:lnTo>
                    <a:pt x="443" y="1366"/>
                  </a:lnTo>
                  <a:lnTo>
                    <a:pt x="447" y="1363"/>
                  </a:lnTo>
                  <a:lnTo>
                    <a:pt x="450" y="1363"/>
                  </a:lnTo>
                  <a:lnTo>
                    <a:pt x="454" y="1363"/>
                  </a:lnTo>
                  <a:lnTo>
                    <a:pt x="458" y="1361"/>
                  </a:lnTo>
                  <a:lnTo>
                    <a:pt x="462" y="1361"/>
                  </a:lnTo>
                  <a:lnTo>
                    <a:pt x="465" y="1359"/>
                  </a:lnTo>
                  <a:lnTo>
                    <a:pt x="469" y="1357"/>
                  </a:lnTo>
                  <a:lnTo>
                    <a:pt x="473" y="1357"/>
                  </a:lnTo>
                  <a:lnTo>
                    <a:pt x="477" y="1355"/>
                  </a:lnTo>
                  <a:lnTo>
                    <a:pt x="480" y="1355"/>
                  </a:lnTo>
                  <a:lnTo>
                    <a:pt x="482" y="1353"/>
                  </a:lnTo>
                  <a:lnTo>
                    <a:pt x="486" y="1352"/>
                  </a:lnTo>
                  <a:lnTo>
                    <a:pt x="490" y="1352"/>
                  </a:lnTo>
                  <a:lnTo>
                    <a:pt x="494" y="1348"/>
                  </a:lnTo>
                  <a:lnTo>
                    <a:pt x="497" y="1345"/>
                  </a:lnTo>
                  <a:lnTo>
                    <a:pt x="501" y="1345"/>
                  </a:lnTo>
                  <a:lnTo>
                    <a:pt x="505" y="1345"/>
                  </a:lnTo>
                  <a:lnTo>
                    <a:pt x="509" y="1342"/>
                  </a:lnTo>
                  <a:lnTo>
                    <a:pt x="512" y="1334"/>
                  </a:lnTo>
                  <a:lnTo>
                    <a:pt x="516" y="1328"/>
                  </a:lnTo>
                  <a:lnTo>
                    <a:pt x="520" y="1328"/>
                  </a:lnTo>
                  <a:lnTo>
                    <a:pt x="524" y="1327"/>
                  </a:lnTo>
                  <a:lnTo>
                    <a:pt x="527" y="1327"/>
                  </a:lnTo>
                  <a:lnTo>
                    <a:pt x="529" y="1322"/>
                  </a:lnTo>
                  <a:lnTo>
                    <a:pt x="533" y="1322"/>
                  </a:lnTo>
                  <a:lnTo>
                    <a:pt x="537" y="1320"/>
                  </a:lnTo>
                  <a:lnTo>
                    <a:pt x="540" y="1319"/>
                  </a:lnTo>
                  <a:lnTo>
                    <a:pt x="546" y="1314"/>
                  </a:lnTo>
                  <a:lnTo>
                    <a:pt x="550" y="1314"/>
                  </a:lnTo>
                  <a:lnTo>
                    <a:pt x="552" y="1313"/>
                  </a:lnTo>
                  <a:lnTo>
                    <a:pt x="555" y="1310"/>
                  </a:lnTo>
                  <a:lnTo>
                    <a:pt x="559" y="1308"/>
                  </a:lnTo>
                  <a:lnTo>
                    <a:pt x="563" y="1308"/>
                  </a:lnTo>
                  <a:lnTo>
                    <a:pt x="567" y="1306"/>
                  </a:lnTo>
                  <a:lnTo>
                    <a:pt x="570" y="1305"/>
                  </a:lnTo>
                  <a:lnTo>
                    <a:pt x="574" y="1305"/>
                  </a:lnTo>
                  <a:lnTo>
                    <a:pt x="578" y="1301"/>
                  </a:lnTo>
                  <a:lnTo>
                    <a:pt x="582" y="1301"/>
                  </a:lnTo>
                  <a:lnTo>
                    <a:pt x="585" y="1300"/>
                  </a:lnTo>
                  <a:lnTo>
                    <a:pt x="589" y="1300"/>
                  </a:lnTo>
                  <a:lnTo>
                    <a:pt x="593" y="1300"/>
                  </a:lnTo>
                  <a:lnTo>
                    <a:pt x="595" y="1300"/>
                  </a:lnTo>
                  <a:lnTo>
                    <a:pt x="599" y="1300"/>
                  </a:lnTo>
                  <a:lnTo>
                    <a:pt x="602" y="1299"/>
                  </a:lnTo>
                  <a:lnTo>
                    <a:pt x="606" y="1299"/>
                  </a:lnTo>
                  <a:lnTo>
                    <a:pt x="610" y="1299"/>
                  </a:lnTo>
                  <a:lnTo>
                    <a:pt x="614" y="1294"/>
                  </a:lnTo>
                  <a:lnTo>
                    <a:pt x="617" y="1292"/>
                  </a:lnTo>
                  <a:lnTo>
                    <a:pt x="621" y="1292"/>
                  </a:lnTo>
                  <a:lnTo>
                    <a:pt x="625" y="1290"/>
                  </a:lnTo>
                  <a:lnTo>
                    <a:pt x="629" y="1286"/>
                  </a:lnTo>
                  <a:lnTo>
                    <a:pt x="632" y="1284"/>
                  </a:lnTo>
                  <a:lnTo>
                    <a:pt x="636" y="1284"/>
                  </a:lnTo>
                  <a:lnTo>
                    <a:pt x="640" y="1281"/>
                  </a:lnTo>
                  <a:lnTo>
                    <a:pt x="642" y="1280"/>
                  </a:lnTo>
                  <a:lnTo>
                    <a:pt x="645" y="1278"/>
                  </a:lnTo>
                  <a:lnTo>
                    <a:pt x="649" y="1278"/>
                  </a:lnTo>
                  <a:lnTo>
                    <a:pt x="653" y="1276"/>
                  </a:lnTo>
                  <a:lnTo>
                    <a:pt x="657" y="1270"/>
                  </a:lnTo>
                  <a:lnTo>
                    <a:pt x="660" y="1270"/>
                  </a:lnTo>
                  <a:lnTo>
                    <a:pt x="664" y="1267"/>
                  </a:lnTo>
                  <a:lnTo>
                    <a:pt x="668" y="1267"/>
                  </a:lnTo>
                  <a:lnTo>
                    <a:pt x="672" y="1267"/>
                  </a:lnTo>
                  <a:lnTo>
                    <a:pt x="675" y="1265"/>
                  </a:lnTo>
                  <a:lnTo>
                    <a:pt x="679" y="1263"/>
                  </a:lnTo>
                  <a:lnTo>
                    <a:pt x="683" y="1259"/>
                  </a:lnTo>
                  <a:lnTo>
                    <a:pt x="687" y="1259"/>
                  </a:lnTo>
                  <a:lnTo>
                    <a:pt x="690" y="1259"/>
                  </a:lnTo>
                  <a:lnTo>
                    <a:pt x="694" y="1257"/>
                  </a:lnTo>
                  <a:lnTo>
                    <a:pt x="698" y="1252"/>
                  </a:lnTo>
                  <a:lnTo>
                    <a:pt x="702" y="1251"/>
                  </a:lnTo>
                  <a:lnTo>
                    <a:pt x="705" y="1251"/>
                  </a:lnTo>
                  <a:lnTo>
                    <a:pt x="707" y="1249"/>
                  </a:lnTo>
                  <a:lnTo>
                    <a:pt x="711" y="1249"/>
                  </a:lnTo>
                  <a:lnTo>
                    <a:pt x="715" y="1248"/>
                  </a:lnTo>
                  <a:lnTo>
                    <a:pt x="719" y="1248"/>
                  </a:lnTo>
                  <a:lnTo>
                    <a:pt x="722" y="1244"/>
                  </a:lnTo>
                  <a:lnTo>
                    <a:pt x="726" y="1244"/>
                  </a:lnTo>
                  <a:lnTo>
                    <a:pt x="730" y="1243"/>
                  </a:lnTo>
                  <a:lnTo>
                    <a:pt x="734" y="1241"/>
                  </a:lnTo>
                  <a:lnTo>
                    <a:pt x="737" y="1237"/>
                  </a:lnTo>
                  <a:lnTo>
                    <a:pt x="741" y="1234"/>
                  </a:lnTo>
                  <a:lnTo>
                    <a:pt x="745" y="1229"/>
                  </a:lnTo>
                  <a:lnTo>
                    <a:pt x="749" y="1225"/>
                  </a:lnTo>
                  <a:lnTo>
                    <a:pt x="752" y="1225"/>
                  </a:lnTo>
                  <a:lnTo>
                    <a:pt x="754" y="1225"/>
                  </a:lnTo>
                  <a:lnTo>
                    <a:pt x="758" y="1225"/>
                  </a:lnTo>
                  <a:lnTo>
                    <a:pt x="762" y="1224"/>
                  </a:lnTo>
                  <a:lnTo>
                    <a:pt x="765" y="1224"/>
                  </a:lnTo>
                  <a:lnTo>
                    <a:pt x="769" y="1220"/>
                  </a:lnTo>
                  <a:lnTo>
                    <a:pt x="773" y="1216"/>
                  </a:lnTo>
                  <a:lnTo>
                    <a:pt x="777" y="1215"/>
                  </a:lnTo>
                  <a:lnTo>
                    <a:pt x="780" y="1211"/>
                  </a:lnTo>
                  <a:lnTo>
                    <a:pt x="784" y="1211"/>
                  </a:lnTo>
                  <a:lnTo>
                    <a:pt x="788" y="1207"/>
                  </a:lnTo>
                  <a:lnTo>
                    <a:pt x="792" y="1201"/>
                  </a:lnTo>
                  <a:lnTo>
                    <a:pt x="795" y="1197"/>
                  </a:lnTo>
                  <a:lnTo>
                    <a:pt x="797" y="1195"/>
                  </a:lnTo>
                  <a:lnTo>
                    <a:pt x="801" y="1188"/>
                  </a:lnTo>
                  <a:lnTo>
                    <a:pt x="805" y="1188"/>
                  </a:lnTo>
                  <a:lnTo>
                    <a:pt x="810" y="1188"/>
                  </a:lnTo>
                  <a:lnTo>
                    <a:pt x="814" y="1188"/>
                  </a:lnTo>
                  <a:lnTo>
                    <a:pt x="818" y="1186"/>
                  </a:lnTo>
                  <a:lnTo>
                    <a:pt x="820" y="1183"/>
                  </a:lnTo>
                  <a:lnTo>
                    <a:pt x="824" y="1183"/>
                  </a:lnTo>
                  <a:lnTo>
                    <a:pt x="827" y="1182"/>
                  </a:lnTo>
                  <a:lnTo>
                    <a:pt x="831" y="1178"/>
                  </a:lnTo>
                  <a:lnTo>
                    <a:pt x="835" y="1176"/>
                  </a:lnTo>
                  <a:lnTo>
                    <a:pt x="839" y="1172"/>
                  </a:lnTo>
                  <a:lnTo>
                    <a:pt x="842" y="1167"/>
                  </a:lnTo>
                  <a:lnTo>
                    <a:pt x="846" y="1164"/>
                  </a:lnTo>
                  <a:lnTo>
                    <a:pt x="850" y="1162"/>
                  </a:lnTo>
                  <a:lnTo>
                    <a:pt x="854" y="1162"/>
                  </a:lnTo>
                  <a:lnTo>
                    <a:pt x="857" y="1162"/>
                  </a:lnTo>
                  <a:lnTo>
                    <a:pt x="861" y="1162"/>
                  </a:lnTo>
                  <a:lnTo>
                    <a:pt x="865" y="1159"/>
                  </a:lnTo>
                  <a:lnTo>
                    <a:pt x="867" y="1158"/>
                  </a:lnTo>
                  <a:lnTo>
                    <a:pt x="870" y="1158"/>
                  </a:lnTo>
                  <a:lnTo>
                    <a:pt x="874" y="1154"/>
                  </a:lnTo>
                  <a:lnTo>
                    <a:pt x="878" y="1151"/>
                  </a:lnTo>
                  <a:lnTo>
                    <a:pt x="882" y="1151"/>
                  </a:lnTo>
                  <a:lnTo>
                    <a:pt x="885" y="1148"/>
                  </a:lnTo>
                  <a:lnTo>
                    <a:pt x="889" y="1144"/>
                  </a:lnTo>
                  <a:lnTo>
                    <a:pt x="893" y="1144"/>
                  </a:lnTo>
                  <a:lnTo>
                    <a:pt x="897" y="1140"/>
                  </a:lnTo>
                  <a:lnTo>
                    <a:pt x="900" y="1140"/>
                  </a:lnTo>
                  <a:lnTo>
                    <a:pt x="904" y="1139"/>
                  </a:lnTo>
                  <a:lnTo>
                    <a:pt x="908" y="1139"/>
                  </a:lnTo>
                  <a:lnTo>
                    <a:pt x="910" y="1132"/>
                  </a:lnTo>
                  <a:lnTo>
                    <a:pt x="914" y="1131"/>
                  </a:lnTo>
                  <a:lnTo>
                    <a:pt x="917" y="1130"/>
                  </a:lnTo>
                  <a:lnTo>
                    <a:pt x="921" y="1130"/>
                  </a:lnTo>
                  <a:lnTo>
                    <a:pt x="925" y="1130"/>
                  </a:lnTo>
                  <a:lnTo>
                    <a:pt x="929" y="1126"/>
                  </a:lnTo>
                  <a:lnTo>
                    <a:pt x="932" y="1125"/>
                  </a:lnTo>
                  <a:lnTo>
                    <a:pt x="936" y="1120"/>
                  </a:lnTo>
                  <a:lnTo>
                    <a:pt x="940" y="1118"/>
                  </a:lnTo>
                  <a:lnTo>
                    <a:pt x="944" y="1117"/>
                  </a:lnTo>
                  <a:lnTo>
                    <a:pt x="947" y="1114"/>
                  </a:lnTo>
                  <a:lnTo>
                    <a:pt x="951" y="1109"/>
                  </a:lnTo>
                  <a:lnTo>
                    <a:pt x="955" y="1109"/>
                  </a:lnTo>
                  <a:lnTo>
                    <a:pt x="959" y="1109"/>
                  </a:lnTo>
                  <a:lnTo>
                    <a:pt x="962" y="1102"/>
                  </a:lnTo>
                  <a:lnTo>
                    <a:pt x="966" y="1097"/>
                  </a:lnTo>
                  <a:lnTo>
                    <a:pt x="970" y="1093"/>
                  </a:lnTo>
                  <a:lnTo>
                    <a:pt x="974" y="1093"/>
                  </a:lnTo>
                  <a:lnTo>
                    <a:pt x="977" y="1090"/>
                  </a:lnTo>
                  <a:lnTo>
                    <a:pt x="979" y="1090"/>
                  </a:lnTo>
                  <a:lnTo>
                    <a:pt x="983" y="1083"/>
                  </a:lnTo>
                  <a:lnTo>
                    <a:pt x="987" y="1083"/>
                  </a:lnTo>
                  <a:lnTo>
                    <a:pt x="990" y="1083"/>
                  </a:lnTo>
                  <a:lnTo>
                    <a:pt x="994" y="1083"/>
                  </a:lnTo>
                  <a:lnTo>
                    <a:pt x="998" y="1083"/>
                  </a:lnTo>
                  <a:lnTo>
                    <a:pt x="1002" y="1083"/>
                  </a:lnTo>
                  <a:lnTo>
                    <a:pt x="1005" y="1079"/>
                  </a:lnTo>
                  <a:lnTo>
                    <a:pt x="1009" y="1078"/>
                  </a:lnTo>
                  <a:lnTo>
                    <a:pt x="1013" y="1078"/>
                  </a:lnTo>
                  <a:lnTo>
                    <a:pt x="1017" y="1075"/>
                  </a:lnTo>
                  <a:lnTo>
                    <a:pt x="1020" y="1065"/>
                  </a:lnTo>
                  <a:lnTo>
                    <a:pt x="1022" y="1065"/>
                  </a:lnTo>
                  <a:lnTo>
                    <a:pt x="1026" y="1065"/>
                  </a:lnTo>
                  <a:lnTo>
                    <a:pt x="1030" y="1065"/>
                  </a:lnTo>
                  <a:lnTo>
                    <a:pt x="1034" y="1065"/>
                  </a:lnTo>
                  <a:lnTo>
                    <a:pt x="1037" y="1065"/>
                  </a:lnTo>
                  <a:lnTo>
                    <a:pt x="1041" y="1061"/>
                  </a:lnTo>
                  <a:lnTo>
                    <a:pt x="1045" y="1060"/>
                  </a:lnTo>
                  <a:lnTo>
                    <a:pt x="1049" y="1055"/>
                  </a:lnTo>
                  <a:lnTo>
                    <a:pt x="1052" y="1055"/>
                  </a:lnTo>
                  <a:lnTo>
                    <a:pt x="1056" y="1055"/>
                  </a:lnTo>
                  <a:lnTo>
                    <a:pt x="1060" y="1055"/>
                  </a:lnTo>
                  <a:lnTo>
                    <a:pt x="1064" y="1054"/>
                  </a:lnTo>
                  <a:lnTo>
                    <a:pt x="1067" y="1051"/>
                  </a:lnTo>
                  <a:lnTo>
                    <a:pt x="1069" y="1051"/>
                  </a:lnTo>
                  <a:lnTo>
                    <a:pt x="1075" y="1047"/>
                  </a:lnTo>
                  <a:lnTo>
                    <a:pt x="1079" y="1047"/>
                  </a:lnTo>
                  <a:lnTo>
                    <a:pt x="1082" y="1039"/>
                  </a:lnTo>
                  <a:lnTo>
                    <a:pt x="1086" y="1039"/>
                  </a:lnTo>
                  <a:lnTo>
                    <a:pt x="1090" y="1037"/>
                  </a:lnTo>
                  <a:lnTo>
                    <a:pt x="1092" y="1035"/>
                  </a:lnTo>
                  <a:lnTo>
                    <a:pt x="1095" y="1032"/>
                  </a:lnTo>
                  <a:lnTo>
                    <a:pt x="1099" y="1028"/>
                  </a:lnTo>
                  <a:lnTo>
                    <a:pt x="1103" y="1022"/>
                  </a:lnTo>
                  <a:lnTo>
                    <a:pt x="1107" y="1021"/>
                  </a:lnTo>
                  <a:lnTo>
                    <a:pt x="1110" y="1016"/>
                  </a:lnTo>
                  <a:lnTo>
                    <a:pt x="1114" y="1013"/>
                  </a:lnTo>
                  <a:lnTo>
                    <a:pt x="1118" y="1008"/>
                  </a:lnTo>
                  <a:lnTo>
                    <a:pt x="1122" y="1004"/>
                  </a:lnTo>
                  <a:lnTo>
                    <a:pt x="1125" y="1004"/>
                  </a:lnTo>
                  <a:lnTo>
                    <a:pt x="1129" y="1004"/>
                  </a:lnTo>
                  <a:lnTo>
                    <a:pt x="1133" y="1004"/>
                  </a:lnTo>
                  <a:lnTo>
                    <a:pt x="1135" y="1002"/>
                  </a:lnTo>
                  <a:lnTo>
                    <a:pt x="1139" y="1000"/>
                  </a:lnTo>
                  <a:lnTo>
                    <a:pt x="1142" y="999"/>
                  </a:lnTo>
                  <a:lnTo>
                    <a:pt x="1146" y="995"/>
                  </a:lnTo>
                  <a:lnTo>
                    <a:pt x="1150" y="994"/>
                  </a:lnTo>
                  <a:lnTo>
                    <a:pt x="1154" y="994"/>
                  </a:lnTo>
                  <a:lnTo>
                    <a:pt x="1157" y="994"/>
                  </a:lnTo>
                  <a:lnTo>
                    <a:pt x="1161" y="994"/>
                  </a:lnTo>
                  <a:lnTo>
                    <a:pt x="1165" y="994"/>
                  </a:lnTo>
                  <a:lnTo>
                    <a:pt x="1169" y="991"/>
                  </a:lnTo>
                  <a:lnTo>
                    <a:pt x="1172" y="991"/>
                  </a:lnTo>
                  <a:lnTo>
                    <a:pt x="1176" y="988"/>
                  </a:lnTo>
                  <a:lnTo>
                    <a:pt x="1180" y="985"/>
                  </a:lnTo>
                  <a:lnTo>
                    <a:pt x="1182" y="981"/>
                  </a:lnTo>
                  <a:lnTo>
                    <a:pt x="1185" y="977"/>
                  </a:lnTo>
                  <a:lnTo>
                    <a:pt x="1189" y="971"/>
                  </a:lnTo>
                  <a:lnTo>
                    <a:pt x="1193" y="970"/>
                  </a:lnTo>
                  <a:lnTo>
                    <a:pt x="1197" y="970"/>
                  </a:lnTo>
                  <a:lnTo>
                    <a:pt x="1200" y="967"/>
                  </a:lnTo>
                  <a:lnTo>
                    <a:pt x="1204" y="967"/>
                  </a:lnTo>
                  <a:lnTo>
                    <a:pt x="1208" y="967"/>
                  </a:lnTo>
                  <a:lnTo>
                    <a:pt x="1212" y="966"/>
                  </a:lnTo>
                  <a:lnTo>
                    <a:pt x="1215" y="966"/>
                  </a:lnTo>
                  <a:lnTo>
                    <a:pt x="1219" y="963"/>
                  </a:lnTo>
                  <a:lnTo>
                    <a:pt x="1223" y="963"/>
                  </a:lnTo>
                  <a:lnTo>
                    <a:pt x="1227" y="961"/>
                  </a:lnTo>
                  <a:lnTo>
                    <a:pt x="1230" y="960"/>
                  </a:lnTo>
                  <a:lnTo>
                    <a:pt x="1234" y="957"/>
                  </a:lnTo>
                  <a:lnTo>
                    <a:pt x="1238" y="957"/>
                  </a:lnTo>
                  <a:lnTo>
                    <a:pt x="1242" y="956"/>
                  </a:lnTo>
                  <a:lnTo>
                    <a:pt x="1245" y="956"/>
                  </a:lnTo>
                  <a:lnTo>
                    <a:pt x="1247" y="956"/>
                  </a:lnTo>
                  <a:lnTo>
                    <a:pt x="1251" y="953"/>
                  </a:lnTo>
                  <a:lnTo>
                    <a:pt x="1255" y="953"/>
                  </a:lnTo>
                  <a:lnTo>
                    <a:pt x="1259" y="951"/>
                  </a:lnTo>
                  <a:lnTo>
                    <a:pt x="1262" y="949"/>
                  </a:lnTo>
                  <a:lnTo>
                    <a:pt x="1266" y="947"/>
                  </a:lnTo>
                  <a:lnTo>
                    <a:pt x="1270" y="944"/>
                  </a:lnTo>
                  <a:lnTo>
                    <a:pt x="1274" y="943"/>
                  </a:lnTo>
                  <a:lnTo>
                    <a:pt x="1277" y="943"/>
                  </a:lnTo>
                  <a:lnTo>
                    <a:pt x="1281" y="942"/>
                  </a:lnTo>
                  <a:lnTo>
                    <a:pt x="1285" y="942"/>
                  </a:lnTo>
                  <a:lnTo>
                    <a:pt x="1289" y="939"/>
                  </a:lnTo>
                  <a:lnTo>
                    <a:pt x="1292" y="939"/>
                  </a:lnTo>
                  <a:lnTo>
                    <a:pt x="1294" y="939"/>
                  </a:lnTo>
                  <a:lnTo>
                    <a:pt x="1298" y="939"/>
                  </a:lnTo>
                  <a:lnTo>
                    <a:pt x="1302" y="939"/>
                  </a:lnTo>
                  <a:lnTo>
                    <a:pt x="1305" y="939"/>
                  </a:lnTo>
                  <a:lnTo>
                    <a:pt x="1309" y="939"/>
                  </a:lnTo>
                  <a:lnTo>
                    <a:pt x="1313" y="937"/>
                  </a:lnTo>
                  <a:lnTo>
                    <a:pt x="1317" y="932"/>
                  </a:lnTo>
                  <a:lnTo>
                    <a:pt x="1320" y="932"/>
                  </a:lnTo>
                  <a:lnTo>
                    <a:pt x="1324" y="929"/>
                  </a:lnTo>
                  <a:lnTo>
                    <a:pt x="1328" y="928"/>
                  </a:lnTo>
                  <a:lnTo>
                    <a:pt x="1332" y="928"/>
                  </a:lnTo>
                  <a:lnTo>
                    <a:pt x="1335" y="928"/>
                  </a:lnTo>
                  <a:lnTo>
                    <a:pt x="1339" y="928"/>
                  </a:lnTo>
                  <a:lnTo>
                    <a:pt x="1343" y="928"/>
                  </a:lnTo>
                  <a:lnTo>
                    <a:pt x="1347" y="928"/>
                  </a:lnTo>
                  <a:lnTo>
                    <a:pt x="1350" y="928"/>
                  </a:lnTo>
                  <a:lnTo>
                    <a:pt x="1354" y="924"/>
                  </a:lnTo>
                  <a:lnTo>
                    <a:pt x="1358" y="924"/>
                  </a:lnTo>
                  <a:lnTo>
                    <a:pt x="1360" y="921"/>
                  </a:lnTo>
                  <a:lnTo>
                    <a:pt x="1364" y="918"/>
                  </a:lnTo>
                  <a:lnTo>
                    <a:pt x="1367" y="918"/>
                  </a:lnTo>
                  <a:lnTo>
                    <a:pt x="1371" y="911"/>
                  </a:lnTo>
                  <a:lnTo>
                    <a:pt x="1375" y="911"/>
                  </a:lnTo>
                  <a:lnTo>
                    <a:pt x="1379" y="905"/>
                  </a:lnTo>
                  <a:lnTo>
                    <a:pt x="1382" y="902"/>
                  </a:lnTo>
                  <a:lnTo>
                    <a:pt x="1386" y="902"/>
                  </a:lnTo>
                  <a:lnTo>
                    <a:pt x="1390" y="902"/>
                  </a:lnTo>
                  <a:lnTo>
                    <a:pt x="1394" y="902"/>
                  </a:lnTo>
                  <a:lnTo>
                    <a:pt x="1397" y="901"/>
                  </a:lnTo>
                  <a:lnTo>
                    <a:pt x="1401" y="901"/>
                  </a:lnTo>
                  <a:lnTo>
                    <a:pt x="1405" y="901"/>
                  </a:lnTo>
                  <a:lnTo>
                    <a:pt x="1407" y="901"/>
                  </a:lnTo>
                  <a:lnTo>
                    <a:pt x="1410" y="891"/>
                  </a:lnTo>
                  <a:lnTo>
                    <a:pt x="1414" y="887"/>
                  </a:lnTo>
                  <a:lnTo>
                    <a:pt x="1418" y="887"/>
                  </a:lnTo>
                  <a:lnTo>
                    <a:pt x="1422" y="887"/>
                  </a:lnTo>
                  <a:lnTo>
                    <a:pt x="1425" y="882"/>
                  </a:lnTo>
                  <a:lnTo>
                    <a:pt x="1429" y="882"/>
                  </a:lnTo>
                  <a:lnTo>
                    <a:pt x="1433" y="879"/>
                  </a:lnTo>
                  <a:lnTo>
                    <a:pt x="1437" y="879"/>
                  </a:lnTo>
                  <a:lnTo>
                    <a:pt x="1440" y="877"/>
                  </a:lnTo>
                  <a:lnTo>
                    <a:pt x="1444" y="877"/>
                  </a:lnTo>
                  <a:lnTo>
                    <a:pt x="1448" y="876"/>
                  </a:lnTo>
                  <a:lnTo>
                    <a:pt x="1450" y="872"/>
                  </a:lnTo>
                  <a:lnTo>
                    <a:pt x="1454" y="872"/>
                  </a:lnTo>
                  <a:lnTo>
                    <a:pt x="1457" y="869"/>
                  </a:lnTo>
                  <a:lnTo>
                    <a:pt x="1461" y="868"/>
                  </a:lnTo>
                  <a:lnTo>
                    <a:pt x="1465" y="868"/>
                  </a:lnTo>
                  <a:lnTo>
                    <a:pt x="1469" y="868"/>
                  </a:lnTo>
                  <a:lnTo>
                    <a:pt x="1472" y="868"/>
                  </a:lnTo>
                  <a:lnTo>
                    <a:pt x="1476" y="863"/>
                  </a:lnTo>
                  <a:lnTo>
                    <a:pt x="1480" y="863"/>
                  </a:lnTo>
                  <a:lnTo>
                    <a:pt x="1484" y="863"/>
                  </a:lnTo>
                  <a:lnTo>
                    <a:pt x="1487" y="863"/>
                  </a:lnTo>
                  <a:lnTo>
                    <a:pt x="1491" y="863"/>
                  </a:lnTo>
                  <a:lnTo>
                    <a:pt x="1495" y="860"/>
                  </a:lnTo>
                  <a:lnTo>
                    <a:pt x="1499" y="860"/>
                  </a:lnTo>
                  <a:lnTo>
                    <a:pt x="1502" y="859"/>
                  </a:lnTo>
                  <a:lnTo>
                    <a:pt x="1506" y="859"/>
                  </a:lnTo>
                  <a:lnTo>
                    <a:pt x="1510" y="859"/>
                  </a:lnTo>
                  <a:lnTo>
                    <a:pt x="1514" y="858"/>
                  </a:lnTo>
                  <a:lnTo>
                    <a:pt x="1517" y="858"/>
                  </a:lnTo>
                  <a:lnTo>
                    <a:pt x="1519" y="855"/>
                  </a:lnTo>
                  <a:lnTo>
                    <a:pt x="1523" y="853"/>
                  </a:lnTo>
                  <a:lnTo>
                    <a:pt x="1527" y="851"/>
                  </a:lnTo>
                  <a:lnTo>
                    <a:pt x="1530" y="846"/>
                  </a:lnTo>
                  <a:lnTo>
                    <a:pt x="1534" y="844"/>
                  </a:lnTo>
                  <a:lnTo>
                    <a:pt x="1538" y="844"/>
                  </a:lnTo>
                  <a:lnTo>
                    <a:pt x="1542" y="840"/>
                  </a:lnTo>
                  <a:lnTo>
                    <a:pt x="1545" y="839"/>
                  </a:lnTo>
                  <a:lnTo>
                    <a:pt x="1549" y="834"/>
                  </a:lnTo>
                  <a:lnTo>
                    <a:pt x="1553" y="832"/>
                  </a:lnTo>
                  <a:lnTo>
                    <a:pt x="1557" y="832"/>
                  </a:lnTo>
                  <a:lnTo>
                    <a:pt x="1560" y="831"/>
                  </a:lnTo>
                  <a:lnTo>
                    <a:pt x="1562" y="826"/>
                  </a:lnTo>
                  <a:lnTo>
                    <a:pt x="1566" y="821"/>
                  </a:lnTo>
                  <a:lnTo>
                    <a:pt x="1570" y="821"/>
                  </a:lnTo>
                  <a:lnTo>
                    <a:pt x="1574" y="820"/>
                  </a:lnTo>
                  <a:lnTo>
                    <a:pt x="1577" y="818"/>
                  </a:lnTo>
                  <a:lnTo>
                    <a:pt x="1581" y="818"/>
                  </a:lnTo>
                  <a:lnTo>
                    <a:pt x="1585" y="812"/>
                  </a:lnTo>
                  <a:lnTo>
                    <a:pt x="1589" y="812"/>
                  </a:lnTo>
                  <a:lnTo>
                    <a:pt x="1592" y="812"/>
                  </a:lnTo>
                  <a:lnTo>
                    <a:pt x="1596" y="807"/>
                  </a:lnTo>
                  <a:lnTo>
                    <a:pt x="1600" y="807"/>
                  </a:lnTo>
                  <a:lnTo>
                    <a:pt x="1604" y="803"/>
                  </a:lnTo>
                  <a:lnTo>
                    <a:pt x="1607" y="803"/>
                  </a:lnTo>
                  <a:lnTo>
                    <a:pt x="1611" y="803"/>
                  </a:lnTo>
                  <a:lnTo>
                    <a:pt x="1615" y="799"/>
                  </a:lnTo>
                  <a:lnTo>
                    <a:pt x="1619" y="793"/>
                  </a:lnTo>
                  <a:lnTo>
                    <a:pt x="1622" y="792"/>
                  </a:lnTo>
                  <a:lnTo>
                    <a:pt x="1626" y="792"/>
                  </a:lnTo>
                  <a:lnTo>
                    <a:pt x="1630" y="789"/>
                  </a:lnTo>
                  <a:lnTo>
                    <a:pt x="1632" y="789"/>
                  </a:lnTo>
                  <a:lnTo>
                    <a:pt x="1635" y="789"/>
                  </a:lnTo>
                  <a:lnTo>
                    <a:pt x="1639" y="785"/>
                  </a:lnTo>
                  <a:lnTo>
                    <a:pt x="1643" y="785"/>
                  </a:lnTo>
                  <a:lnTo>
                    <a:pt x="1647" y="785"/>
                  </a:lnTo>
                  <a:lnTo>
                    <a:pt x="1650" y="785"/>
                  </a:lnTo>
                  <a:lnTo>
                    <a:pt x="1654" y="785"/>
                  </a:lnTo>
                  <a:lnTo>
                    <a:pt x="1658" y="785"/>
                  </a:lnTo>
                  <a:lnTo>
                    <a:pt x="1662" y="784"/>
                  </a:lnTo>
                  <a:lnTo>
                    <a:pt x="1665" y="784"/>
                  </a:lnTo>
                  <a:lnTo>
                    <a:pt x="1669" y="784"/>
                  </a:lnTo>
                  <a:lnTo>
                    <a:pt x="1673" y="779"/>
                  </a:lnTo>
                  <a:lnTo>
                    <a:pt x="1675" y="776"/>
                  </a:lnTo>
                  <a:lnTo>
                    <a:pt x="1679" y="776"/>
                  </a:lnTo>
                  <a:lnTo>
                    <a:pt x="1682" y="776"/>
                  </a:lnTo>
                  <a:lnTo>
                    <a:pt x="1686" y="776"/>
                  </a:lnTo>
                  <a:lnTo>
                    <a:pt x="1690" y="776"/>
                  </a:lnTo>
                  <a:lnTo>
                    <a:pt x="1694" y="775"/>
                  </a:lnTo>
                  <a:lnTo>
                    <a:pt x="1697" y="773"/>
                  </a:lnTo>
                  <a:lnTo>
                    <a:pt x="1701" y="773"/>
                  </a:lnTo>
                  <a:lnTo>
                    <a:pt x="1705" y="771"/>
                  </a:lnTo>
                  <a:lnTo>
                    <a:pt x="1709" y="766"/>
                  </a:lnTo>
                  <a:lnTo>
                    <a:pt x="1712" y="766"/>
                  </a:lnTo>
                  <a:lnTo>
                    <a:pt x="1716" y="765"/>
                  </a:lnTo>
                  <a:lnTo>
                    <a:pt x="1720" y="765"/>
                  </a:lnTo>
                  <a:lnTo>
                    <a:pt x="1722" y="765"/>
                  </a:lnTo>
                  <a:lnTo>
                    <a:pt x="1725" y="765"/>
                  </a:lnTo>
                  <a:lnTo>
                    <a:pt x="1729" y="765"/>
                  </a:lnTo>
                  <a:lnTo>
                    <a:pt x="1733" y="762"/>
                  </a:lnTo>
                  <a:lnTo>
                    <a:pt x="1739" y="761"/>
                  </a:lnTo>
                  <a:lnTo>
                    <a:pt x="1742" y="757"/>
                  </a:lnTo>
                  <a:lnTo>
                    <a:pt x="1744" y="757"/>
                  </a:lnTo>
                  <a:lnTo>
                    <a:pt x="1748" y="752"/>
                  </a:lnTo>
                  <a:lnTo>
                    <a:pt x="1752" y="751"/>
                  </a:lnTo>
                  <a:lnTo>
                    <a:pt x="1755" y="748"/>
                  </a:lnTo>
                  <a:lnTo>
                    <a:pt x="1759" y="748"/>
                  </a:lnTo>
                  <a:lnTo>
                    <a:pt x="1763" y="747"/>
                  </a:lnTo>
                  <a:lnTo>
                    <a:pt x="1767" y="747"/>
                  </a:lnTo>
                  <a:lnTo>
                    <a:pt x="1770" y="747"/>
                  </a:lnTo>
                  <a:lnTo>
                    <a:pt x="1774" y="747"/>
                  </a:lnTo>
                  <a:lnTo>
                    <a:pt x="1778" y="741"/>
                  </a:lnTo>
                  <a:lnTo>
                    <a:pt x="1782" y="741"/>
                  </a:lnTo>
                  <a:lnTo>
                    <a:pt x="1785" y="741"/>
                  </a:lnTo>
                  <a:lnTo>
                    <a:pt x="1787" y="741"/>
                  </a:lnTo>
                  <a:lnTo>
                    <a:pt x="1791" y="741"/>
                  </a:lnTo>
                  <a:lnTo>
                    <a:pt x="1795" y="741"/>
                  </a:lnTo>
                  <a:lnTo>
                    <a:pt x="1799" y="741"/>
                  </a:lnTo>
                  <a:lnTo>
                    <a:pt x="1802" y="741"/>
                  </a:lnTo>
                  <a:lnTo>
                    <a:pt x="1806" y="741"/>
                  </a:lnTo>
                  <a:lnTo>
                    <a:pt x="1810" y="741"/>
                  </a:lnTo>
                  <a:lnTo>
                    <a:pt x="1814" y="741"/>
                  </a:lnTo>
                  <a:lnTo>
                    <a:pt x="1817" y="741"/>
                  </a:lnTo>
                  <a:lnTo>
                    <a:pt x="1821" y="738"/>
                  </a:lnTo>
                  <a:lnTo>
                    <a:pt x="1825" y="738"/>
                  </a:lnTo>
                  <a:lnTo>
                    <a:pt x="1829" y="738"/>
                  </a:lnTo>
                  <a:lnTo>
                    <a:pt x="1832" y="738"/>
                  </a:lnTo>
                  <a:lnTo>
                    <a:pt x="1834" y="738"/>
                  </a:lnTo>
                  <a:lnTo>
                    <a:pt x="1838" y="736"/>
                  </a:lnTo>
                  <a:lnTo>
                    <a:pt x="1842" y="736"/>
                  </a:lnTo>
                  <a:lnTo>
                    <a:pt x="1845" y="736"/>
                  </a:lnTo>
                  <a:lnTo>
                    <a:pt x="1849" y="733"/>
                  </a:lnTo>
                  <a:lnTo>
                    <a:pt x="1853" y="733"/>
                  </a:lnTo>
                  <a:lnTo>
                    <a:pt x="1857" y="733"/>
                  </a:lnTo>
                  <a:lnTo>
                    <a:pt x="1860" y="728"/>
                  </a:lnTo>
                  <a:lnTo>
                    <a:pt x="1864" y="728"/>
                  </a:lnTo>
                  <a:lnTo>
                    <a:pt x="1868" y="728"/>
                  </a:lnTo>
                  <a:lnTo>
                    <a:pt x="1872" y="728"/>
                  </a:lnTo>
                  <a:lnTo>
                    <a:pt x="1875" y="726"/>
                  </a:lnTo>
                  <a:lnTo>
                    <a:pt x="1879" y="726"/>
                  </a:lnTo>
                  <a:lnTo>
                    <a:pt x="1883" y="726"/>
                  </a:lnTo>
                  <a:lnTo>
                    <a:pt x="1887" y="726"/>
                  </a:lnTo>
                  <a:lnTo>
                    <a:pt x="1890" y="726"/>
                  </a:lnTo>
                  <a:lnTo>
                    <a:pt x="1894" y="723"/>
                  </a:lnTo>
                  <a:lnTo>
                    <a:pt x="1898" y="723"/>
                  </a:lnTo>
                  <a:lnTo>
                    <a:pt x="1900" y="723"/>
                  </a:lnTo>
                  <a:lnTo>
                    <a:pt x="1904" y="721"/>
                  </a:lnTo>
                  <a:lnTo>
                    <a:pt x="1907" y="720"/>
                  </a:lnTo>
                  <a:lnTo>
                    <a:pt x="1911" y="717"/>
                  </a:lnTo>
                  <a:lnTo>
                    <a:pt x="1915" y="717"/>
                  </a:lnTo>
                  <a:lnTo>
                    <a:pt x="1919" y="715"/>
                  </a:lnTo>
                  <a:lnTo>
                    <a:pt x="1922" y="715"/>
                  </a:lnTo>
                  <a:lnTo>
                    <a:pt x="1926" y="713"/>
                  </a:lnTo>
                  <a:lnTo>
                    <a:pt x="1930" y="708"/>
                  </a:lnTo>
                  <a:lnTo>
                    <a:pt x="1934" y="708"/>
                  </a:lnTo>
                  <a:lnTo>
                    <a:pt x="1937" y="707"/>
                  </a:lnTo>
                  <a:lnTo>
                    <a:pt x="1941" y="707"/>
                  </a:lnTo>
                  <a:lnTo>
                    <a:pt x="1945" y="707"/>
                  </a:lnTo>
                  <a:lnTo>
                    <a:pt x="1947" y="705"/>
                  </a:lnTo>
                  <a:lnTo>
                    <a:pt x="1950" y="705"/>
                  </a:lnTo>
                  <a:lnTo>
                    <a:pt x="1954" y="702"/>
                  </a:lnTo>
                  <a:lnTo>
                    <a:pt x="1958" y="700"/>
                  </a:lnTo>
                  <a:lnTo>
                    <a:pt x="1962" y="700"/>
                  </a:lnTo>
                  <a:lnTo>
                    <a:pt x="1965" y="700"/>
                  </a:lnTo>
                  <a:lnTo>
                    <a:pt x="1969" y="700"/>
                  </a:lnTo>
                  <a:lnTo>
                    <a:pt x="1973" y="695"/>
                  </a:lnTo>
                  <a:lnTo>
                    <a:pt x="1977" y="694"/>
                  </a:lnTo>
                  <a:lnTo>
                    <a:pt x="1980" y="694"/>
                  </a:lnTo>
                  <a:lnTo>
                    <a:pt x="1984" y="689"/>
                  </a:lnTo>
                  <a:lnTo>
                    <a:pt x="1988" y="686"/>
                  </a:lnTo>
                  <a:lnTo>
                    <a:pt x="1990" y="686"/>
                  </a:lnTo>
                  <a:lnTo>
                    <a:pt x="1994" y="686"/>
                  </a:lnTo>
                  <a:lnTo>
                    <a:pt x="1997" y="682"/>
                  </a:lnTo>
                  <a:lnTo>
                    <a:pt x="2003" y="681"/>
                  </a:lnTo>
                  <a:lnTo>
                    <a:pt x="2007" y="681"/>
                  </a:lnTo>
                  <a:lnTo>
                    <a:pt x="2010" y="681"/>
                  </a:lnTo>
                  <a:lnTo>
                    <a:pt x="2012" y="676"/>
                  </a:lnTo>
                  <a:lnTo>
                    <a:pt x="2016" y="676"/>
                  </a:lnTo>
                  <a:lnTo>
                    <a:pt x="2020" y="676"/>
                  </a:lnTo>
                  <a:lnTo>
                    <a:pt x="2024" y="676"/>
                  </a:lnTo>
                  <a:lnTo>
                    <a:pt x="2027" y="676"/>
                  </a:lnTo>
                  <a:lnTo>
                    <a:pt x="2031" y="676"/>
                  </a:lnTo>
                  <a:lnTo>
                    <a:pt x="2035" y="676"/>
                  </a:lnTo>
                  <a:lnTo>
                    <a:pt x="2039" y="676"/>
                  </a:lnTo>
                  <a:lnTo>
                    <a:pt x="2042" y="674"/>
                  </a:lnTo>
                  <a:lnTo>
                    <a:pt x="2046" y="673"/>
                  </a:lnTo>
                  <a:lnTo>
                    <a:pt x="2050" y="673"/>
                  </a:lnTo>
                  <a:lnTo>
                    <a:pt x="2054" y="667"/>
                  </a:lnTo>
                  <a:lnTo>
                    <a:pt x="2057" y="665"/>
                  </a:lnTo>
                  <a:lnTo>
                    <a:pt x="2059" y="662"/>
                  </a:lnTo>
                  <a:lnTo>
                    <a:pt x="2063" y="662"/>
                  </a:lnTo>
                  <a:lnTo>
                    <a:pt x="2067" y="659"/>
                  </a:lnTo>
                  <a:lnTo>
                    <a:pt x="2070" y="659"/>
                  </a:lnTo>
                  <a:lnTo>
                    <a:pt x="2074" y="652"/>
                  </a:lnTo>
                  <a:lnTo>
                    <a:pt x="2078" y="652"/>
                  </a:lnTo>
                  <a:lnTo>
                    <a:pt x="2082" y="648"/>
                  </a:lnTo>
                  <a:lnTo>
                    <a:pt x="2085" y="648"/>
                  </a:lnTo>
                  <a:lnTo>
                    <a:pt x="2089" y="648"/>
                  </a:lnTo>
                  <a:lnTo>
                    <a:pt x="2093" y="648"/>
                  </a:lnTo>
                  <a:lnTo>
                    <a:pt x="2097" y="646"/>
                  </a:lnTo>
                  <a:lnTo>
                    <a:pt x="2100" y="643"/>
                  </a:lnTo>
                  <a:lnTo>
                    <a:pt x="2102" y="643"/>
                  </a:lnTo>
                  <a:lnTo>
                    <a:pt x="2106" y="643"/>
                  </a:lnTo>
                  <a:lnTo>
                    <a:pt x="2110" y="641"/>
                  </a:lnTo>
                  <a:lnTo>
                    <a:pt x="2114" y="641"/>
                  </a:lnTo>
                  <a:lnTo>
                    <a:pt x="2117" y="641"/>
                  </a:lnTo>
                  <a:lnTo>
                    <a:pt x="2121" y="638"/>
                  </a:lnTo>
                  <a:lnTo>
                    <a:pt x="2125" y="637"/>
                  </a:lnTo>
                  <a:lnTo>
                    <a:pt x="2129" y="637"/>
                  </a:lnTo>
                  <a:lnTo>
                    <a:pt x="2132" y="637"/>
                  </a:lnTo>
                  <a:lnTo>
                    <a:pt x="2136" y="633"/>
                  </a:lnTo>
                  <a:lnTo>
                    <a:pt x="2140" y="633"/>
                  </a:lnTo>
                  <a:lnTo>
                    <a:pt x="2144" y="633"/>
                  </a:lnTo>
                  <a:lnTo>
                    <a:pt x="2147" y="630"/>
                  </a:lnTo>
                  <a:lnTo>
                    <a:pt x="2151" y="627"/>
                  </a:lnTo>
                  <a:lnTo>
                    <a:pt x="2155" y="627"/>
                  </a:lnTo>
                  <a:lnTo>
                    <a:pt x="2159" y="627"/>
                  </a:lnTo>
                  <a:lnTo>
                    <a:pt x="2162" y="625"/>
                  </a:lnTo>
                  <a:lnTo>
                    <a:pt x="2166" y="625"/>
                  </a:lnTo>
                  <a:lnTo>
                    <a:pt x="2170" y="625"/>
                  </a:lnTo>
                  <a:lnTo>
                    <a:pt x="2172" y="623"/>
                  </a:lnTo>
                  <a:lnTo>
                    <a:pt x="2175" y="623"/>
                  </a:lnTo>
                  <a:lnTo>
                    <a:pt x="2179" y="620"/>
                  </a:lnTo>
                  <a:lnTo>
                    <a:pt x="2183" y="616"/>
                  </a:lnTo>
                  <a:lnTo>
                    <a:pt x="2187" y="616"/>
                  </a:lnTo>
                  <a:lnTo>
                    <a:pt x="2190" y="612"/>
                  </a:lnTo>
                  <a:lnTo>
                    <a:pt x="2194" y="610"/>
                  </a:lnTo>
                  <a:lnTo>
                    <a:pt x="2198" y="610"/>
                  </a:lnTo>
                  <a:lnTo>
                    <a:pt x="2202" y="609"/>
                  </a:lnTo>
                  <a:lnTo>
                    <a:pt x="2205" y="606"/>
                  </a:lnTo>
                  <a:lnTo>
                    <a:pt x="2209" y="603"/>
                  </a:lnTo>
                  <a:lnTo>
                    <a:pt x="2213" y="603"/>
                  </a:lnTo>
                  <a:lnTo>
                    <a:pt x="2215" y="603"/>
                  </a:lnTo>
                  <a:lnTo>
                    <a:pt x="2219" y="603"/>
                  </a:lnTo>
                  <a:lnTo>
                    <a:pt x="2222" y="603"/>
                  </a:lnTo>
                  <a:lnTo>
                    <a:pt x="2226" y="602"/>
                  </a:lnTo>
                  <a:lnTo>
                    <a:pt x="2230" y="602"/>
                  </a:lnTo>
                  <a:lnTo>
                    <a:pt x="2234" y="596"/>
                  </a:lnTo>
                  <a:lnTo>
                    <a:pt x="2237" y="596"/>
                  </a:lnTo>
                  <a:lnTo>
                    <a:pt x="2241" y="596"/>
                  </a:lnTo>
                  <a:lnTo>
                    <a:pt x="2245" y="594"/>
                  </a:lnTo>
                  <a:lnTo>
                    <a:pt x="2249" y="591"/>
                  </a:lnTo>
                  <a:lnTo>
                    <a:pt x="2252" y="589"/>
                  </a:lnTo>
                  <a:lnTo>
                    <a:pt x="2256" y="589"/>
                  </a:lnTo>
                  <a:lnTo>
                    <a:pt x="2260" y="585"/>
                  </a:lnTo>
                  <a:lnTo>
                    <a:pt x="2262" y="582"/>
                  </a:lnTo>
                  <a:lnTo>
                    <a:pt x="2267" y="578"/>
                  </a:lnTo>
                  <a:lnTo>
                    <a:pt x="2271" y="576"/>
                  </a:lnTo>
                  <a:lnTo>
                    <a:pt x="2275" y="576"/>
                  </a:lnTo>
                  <a:lnTo>
                    <a:pt x="2279" y="571"/>
                  </a:lnTo>
                  <a:lnTo>
                    <a:pt x="2282" y="571"/>
                  </a:lnTo>
                  <a:lnTo>
                    <a:pt x="2284" y="569"/>
                  </a:lnTo>
                  <a:lnTo>
                    <a:pt x="2288" y="567"/>
                  </a:lnTo>
                  <a:lnTo>
                    <a:pt x="2292" y="567"/>
                  </a:lnTo>
                  <a:lnTo>
                    <a:pt x="2295" y="567"/>
                  </a:lnTo>
                  <a:lnTo>
                    <a:pt x="2299" y="567"/>
                  </a:lnTo>
                  <a:lnTo>
                    <a:pt x="2303" y="562"/>
                  </a:lnTo>
                  <a:lnTo>
                    <a:pt x="2307" y="562"/>
                  </a:lnTo>
                  <a:lnTo>
                    <a:pt x="2310" y="559"/>
                  </a:lnTo>
                  <a:lnTo>
                    <a:pt x="2314" y="559"/>
                  </a:lnTo>
                  <a:lnTo>
                    <a:pt x="2318" y="559"/>
                  </a:lnTo>
                  <a:lnTo>
                    <a:pt x="2322" y="559"/>
                  </a:lnTo>
                  <a:lnTo>
                    <a:pt x="2325" y="559"/>
                  </a:lnTo>
                  <a:lnTo>
                    <a:pt x="2327" y="559"/>
                  </a:lnTo>
                  <a:lnTo>
                    <a:pt x="2331" y="559"/>
                  </a:lnTo>
                  <a:lnTo>
                    <a:pt x="2335" y="556"/>
                  </a:lnTo>
                  <a:lnTo>
                    <a:pt x="2339" y="556"/>
                  </a:lnTo>
                  <a:lnTo>
                    <a:pt x="2342" y="552"/>
                  </a:lnTo>
                  <a:lnTo>
                    <a:pt x="2346" y="552"/>
                  </a:lnTo>
                  <a:lnTo>
                    <a:pt x="2350" y="552"/>
                  </a:lnTo>
                  <a:lnTo>
                    <a:pt x="2354" y="549"/>
                  </a:lnTo>
                  <a:lnTo>
                    <a:pt x="2357" y="549"/>
                  </a:lnTo>
                  <a:lnTo>
                    <a:pt x="2361" y="549"/>
                  </a:lnTo>
                  <a:lnTo>
                    <a:pt x="2365" y="546"/>
                  </a:lnTo>
                  <a:lnTo>
                    <a:pt x="2369" y="546"/>
                  </a:lnTo>
                  <a:lnTo>
                    <a:pt x="2372" y="542"/>
                  </a:lnTo>
                  <a:lnTo>
                    <a:pt x="2374" y="542"/>
                  </a:lnTo>
                  <a:lnTo>
                    <a:pt x="2378" y="542"/>
                  </a:lnTo>
                  <a:lnTo>
                    <a:pt x="2382" y="542"/>
                  </a:lnTo>
                  <a:lnTo>
                    <a:pt x="2385" y="539"/>
                  </a:lnTo>
                  <a:lnTo>
                    <a:pt x="2389" y="539"/>
                  </a:lnTo>
                  <a:lnTo>
                    <a:pt x="2393" y="539"/>
                  </a:lnTo>
                  <a:lnTo>
                    <a:pt x="2397" y="536"/>
                  </a:lnTo>
                  <a:lnTo>
                    <a:pt x="2400" y="533"/>
                  </a:lnTo>
                  <a:lnTo>
                    <a:pt x="2404" y="530"/>
                  </a:lnTo>
                  <a:lnTo>
                    <a:pt x="2408" y="530"/>
                  </a:lnTo>
                  <a:lnTo>
                    <a:pt x="2412" y="529"/>
                  </a:lnTo>
                  <a:lnTo>
                    <a:pt x="2415" y="529"/>
                  </a:lnTo>
                  <a:lnTo>
                    <a:pt x="2419" y="526"/>
                  </a:lnTo>
                  <a:lnTo>
                    <a:pt x="2423" y="523"/>
                  </a:lnTo>
                  <a:lnTo>
                    <a:pt x="2427" y="520"/>
                  </a:lnTo>
                  <a:lnTo>
                    <a:pt x="2430" y="518"/>
                  </a:lnTo>
                  <a:lnTo>
                    <a:pt x="2434" y="518"/>
                  </a:lnTo>
                  <a:lnTo>
                    <a:pt x="2438" y="514"/>
                  </a:lnTo>
                  <a:lnTo>
                    <a:pt x="2440" y="512"/>
                  </a:lnTo>
                  <a:lnTo>
                    <a:pt x="2444" y="508"/>
                  </a:lnTo>
                  <a:lnTo>
                    <a:pt x="2447" y="506"/>
                  </a:lnTo>
                  <a:lnTo>
                    <a:pt x="2451" y="504"/>
                  </a:lnTo>
                  <a:lnTo>
                    <a:pt x="2455" y="504"/>
                  </a:lnTo>
                  <a:lnTo>
                    <a:pt x="2459" y="500"/>
                  </a:lnTo>
                  <a:lnTo>
                    <a:pt x="2462" y="500"/>
                  </a:lnTo>
                  <a:lnTo>
                    <a:pt x="2466" y="498"/>
                  </a:lnTo>
                  <a:lnTo>
                    <a:pt x="2470" y="498"/>
                  </a:lnTo>
                  <a:lnTo>
                    <a:pt x="2474" y="498"/>
                  </a:lnTo>
                  <a:lnTo>
                    <a:pt x="2477" y="498"/>
                  </a:lnTo>
                  <a:lnTo>
                    <a:pt x="2481" y="498"/>
                  </a:lnTo>
                  <a:lnTo>
                    <a:pt x="2485" y="494"/>
                  </a:lnTo>
                  <a:lnTo>
                    <a:pt x="2487" y="494"/>
                  </a:lnTo>
                  <a:lnTo>
                    <a:pt x="2490" y="494"/>
                  </a:lnTo>
                  <a:lnTo>
                    <a:pt x="2494" y="494"/>
                  </a:lnTo>
                  <a:lnTo>
                    <a:pt x="2498" y="492"/>
                  </a:lnTo>
                  <a:lnTo>
                    <a:pt x="2502" y="492"/>
                  </a:lnTo>
                  <a:lnTo>
                    <a:pt x="2505" y="490"/>
                  </a:lnTo>
                  <a:lnTo>
                    <a:pt x="2509" y="490"/>
                  </a:lnTo>
                  <a:lnTo>
                    <a:pt x="2513" y="483"/>
                  </a:lnTo>
                  <a:lnTo>
                    <a:pt x="2517" y="483"/>
                  </a:lnTo>
                  <a:lnTo>
                    <a:pt x="2520" y="480"/>
                  </a:lnTo>
                  <a:lnTo>
                    <a:pt x="2524" y="480"/>
                  </a:lnTo>
                  <a:lnTo>
                    <a:pt x="2528" y="480"/>
                  </a:lnTo>
                  <a:lnTo>
                    <a:pt x="2530" y="478"/>
                  </a:lnTo>
                  <a:lnTo>
                    <a:pt x="2535" y="474"/>
                  </a:lnTo>
                  <a:lnTo>
                    <a:pt x="2539" y="474"/>
                  </a:lnTo>
                  <a:lnTo>
                    <a:pt x="2543" y="469"/>
                  </a:lnTo>
                  <a:lnTo>
                    <a:pt x="2547" y="466"/>
                  </a:lnTo>
                  <a:lnTo>
                    <a:pt x="2550" y="466"/>
                  </a:lnTo>
                  <a:lnTo>
                    <a:pt x="2552" y="460"/>
                  </a:lnTo>
                  <a:lnTo>
                    <a:pt x="2556" y="460"/>
                  </a:lnTo>
                  <a:lnTo>
                    <a:pt x="2560" y="460"/>
                  </a:lnTo>
                  <a:lnTo>
                    <a:pt x="2564" y="458"/>
                  </a:lnTo>
                  <a:lnTo>
                    <a:pt x="2567" y="458"/>
                  </a:lnTo>
                  <a:lnTo>
                    <a:pt x="2571" y="458"/>
                  </a:lnTo>
                  <a:lnTo>
                    <a:pt x="2575" y="455"/>
                  </a:lnTo>
                  <a:lnTo>
                    <a:pt x="2579" y="452"/>
                  </a:lnTo>
                  <a:lnTo>
                    <a:pt x="2582" y="452"/>
                  </a:lnTo>
                  <a:lnTo>
                    <a:pt x="2586" y="452"/>
                  </a:lnTo>
                  <a:lnTo>
                    <a:pt x="2590" y="452"/>
                  </a:lnTo>
                  <a:lnTo>
                    <a:pt x="2594" y="452"/>
                  </a:lnTo>
                  <a:lnTo>
                    <a:pt x="2597" y="445"/>
                  </a:lnTo>
                  <a:lnTo>
                    <a:pt x="2599" y="445"/>
                  </a:lnTo>
                  <a:lnTo>
                    <a:pt x="2603" y="437"/>
                  </a:lnTo>
                  <a:lnTo>
                    <a:pt x="2607" y="434"/>
                  </a:lnTo>
                  <a:lnTo>
                    <a:pt x="2610" y="431"/>
                  </a:lnTo>
                  <a:lnTo>
                    <a:pt x="2614" y="431"/>
                  </a:lnTo>
                  <a:lnTo>
                    <a:pt x="2618" y="431"/>
                  </a:lnTo>
                  <a:lnTo>
                    <a:pt x="2622" y="427"/>
                  </a:lnTo>
                  <a:lnTo>
                    <a:pt x="2625" y="424"/>
                  </a:lnTo>
                  <a:lnTo>
                    <a:pt x="2629" y="421"/>
                  </a:lnTo>
                  <a:lnTo>
                    <a:pt x="2633" y="421"/>
                  </a:lnTo>
                  <a:lnTo>
                    <a:pt x="2637" y="421"/>
                  </a:lnTo>
                  <a:lnTo>
                    <a:pt x="2640" y="421"/>
                  </a:lnTo>
                  <a:lnTo>
                    <a:pt x="2642" y="421"/>
                  </a:lnTo>
                  <a:lnTo>
                    <a:pt x="2646" y="421"/>
                  </a:lnTo>
                  <a:lnTo>
                    <a:pt x="2650" y="418"/>
                  </a:lnTo>
                  <a:lnTo>
                    <a:pt x="2654" y="415"/>
                  </a:lnTo>
                  <a:lnTo>
                    <a:pt x="2657" y="410"/>
                  </a:lnTo>
                  <a:lnTo>
                    <a:pt x="2661" y="410"/>
                  </a:lnTo>
                  <a:lnTo>
                    <a:pt x="2665" y="408"/>
                  </a:lnTo>
                  <a:lnTo>
                    <a:pt x="2669" y="408"/>
                  </a:lnTo>
                  <a:lnTo>
                    <a:pt x="2672" y="408"/>
                  </a:lnTo>
                  <a:lnTo>
                    <a:pt x="2676" y="408"/>
                  </a:lnTo>
                  <a:lnTo>
                    <a:pt x="2680" y="408"/>
                  </a:lnTo>
                  <a:lnTo>
                    <a:pt x="2684" y="408"/>
                  </a:lnTo>
                  <a:lnTo>
                    <a:pt x="2687" y="408"/>
                  </a:lnTo>
                  <a:lnTo>
                    <a:pt x="2691" y="408"/>
                  </a:lnTo>
                  <a:lnTo>
                    <a:pt x="2695" y="406"/>
                  </a:lnTo>
                  <a:lnTo>
                    <a:pt x="2699" y="406"/>
                  </a:lnTo>
                  <a:lnTo>
                    <a:pt x="2702" y="406"/>
                  </a:lnTo>
                  <a:lnTo>
                    <a:pt x="2706" y="406"/>
                  </a:lnTo>
                  <a:lnTo>
                    <a:pt x="2710" y="406"/>
                  </a:lnTo>
                  <a:lnTo>
                    <a:pt x="2712" y="406"/>
                  </a:lnTo>
                  <a:lnTo>
                    <a:pt x="2716" y="402"/>
                  </a:lnTo>
                  <a:lnTo>
                    <a:pt x="2719" y="402"/>
                  </a:lnTo>
                  <a:lnTo>
                    <a:pt x="2723" y="402"/>
                  </a:lnTo>
                  <a:lnTo>
                    <a:pt x="2727" y="402"/>
                  </a:lnTo>
                  <a:lnTo>
                    <a:pt x="2731" y="402"/>
                  </a:lnTo>
                  <a:lnTo>
                    <a:pt x="2734" y="402"/>
                  </a:lnTo>
                  <a:lnTo>
                    <a:pt x="2738" y="402"/>
                  </a:lnTo>
                  <a:lnTo>
                    <a:pt x="2742" y="402"/>
                  </a:lnTo>
                  <a:lnTo>
                    <a:pt x="2746" y="397"/>
                  </a:lnTo>
                  <a:lnTo>
                    <a:pt x="2749" y="391"/>
                  </a:lnTo>
                  <a:lnTo>
                    <a:pt x="2753" y="388"/>
                  </a:lnTo>
                  <a:lnTo>
                    <a:pt x="2755" y="388"/>
                  </a:lnTo>
                  <a:lnTo>
                    <a:pt x="2759" y="384"/>
                  </a:lnTo>
                  <a:lnTo>
                    <a:pt x="2762" y="384"/>
                  </a:lnTo>
                  <a:lnTo>
                    <a:pt x="2766" y="384"/>
                  </a:lnTo>
                  <a:lnTo>
                    <a:pt x="2770" y="384"/>
                  </a:lnTo>
                  <a:lnTo>
                    <a:pt x="2774" y="384"/>
                  </a:lnTo>
                  <a:lnTo>
                    <a:pt x="2777" y="384"/>
                  </a:lnTo>
                  <a:lnTo>
                    <a:pt x="2781" y="384"/>
                  </a:lnTo>
                  <a:lnTo>
                    <a:pt x="2785" y="384"/>
                  </a:lnTo>
                  <a:lnTo>
                    <a:pt x="2789" y="384"/>
                  </a:lnTo>
                  <a:lnTo>
                    <a:pt x="2792" y="381"/>
                  </a:lnTo>
                  <a:lnTo>
                    <a:pt x="2796" y="381"/>
                  </a:lnTo>
                  <a:lnTo>
                    <a:pt x="2800" y="381"/>
                  </a:lnTo>
                  <a:lnTo>
                    <a:pt x="2804" y="381"/>
                  </a:lnTo>
                  <a:lnTo>
                    <a:pt x="2807" y="381"/>
                  </a:lnTo>
                  <a:lnTo>
                    <a:pt x="2811" y="381"/>
                  </a:lnTo>
                  <a:lnTo>
                    <a:pt x="2815" y="381"/>
                  </a:lnTo>
                  <a:lnTo>
                    <a:pt x="2819" y="381"/>
                  </a:lnTo>
                  <a:lnTo>
                    <a:pt x="2822" y="381"/>
                  </a:lnTo>
                  <a:lnTo>
                    <a:pt x="2824" y="381"/>
                  </a:lnTo>
                  <a:lnTo>
                    <a:pt x="2828" y="381"/>
                  </a:lnTo>
                  <a:lnTo>
                    <a:pt x="2832" y="381"/>
                  </a:lnTo>
                  <a:lnTo>
                    <a:pt x="2836" y="381"/>
                  </a:lnTo>
                  <a:lnTo>
                    <a:pt x="2839" y="376"/>
                  </a:lnTo>
                  <a:lnTo>
                    <a:pt x="2843" y="376"/>
                  </a:lnTo>
                  <a:lnTo>
                    <a:pt x="2847" y="374"/>
                  </a:lnTo>
                  <a:lnTo>
                    <a:pt x="2851" y="374"/>
                  </a:lnTo>
                  <a:lnTo>
                    <a:pt x="2854" y="369"/>
                  </a:lnTo>
                  <a:lnTo>
                    <a:pt x="2858" y="369"/>
                  </a:lnTo>
                  <a:lnTo>
                    <a:pt x="2862" y="369"/>
                  </a:lnTo>
                  <a:lnTo>
                    <a:pt x="2866" y="367"/>
                  </a:lnTo>
                  <a:lnTo>
                    <a:pt x="2867" y="367"/>
                  </a:lnTo>
                  <a:lnTo>
                    <a:pt x="2871" y="367"/>
                  </a:lnTo>
                  <a:lnTo>
                    <a:pt x="2875" y="362"/>
                  </a:lnTo>
                  <a:lnTo>
                    <a:pt x="2879" y="358"/>
                  </a:lnTo>
                  <a:lnTo>
                    <a:pt x="2882" y="358"/>
                  </a:lnTo>
                  <a:lnTo>
                    <a:pt x="2886" y="355"/>
                  </a:lnTo>
                  <a:lnTo>
                    <a:pt x="2890" y="355"/>
                  </a:lnTo>
                  <a:lnTo>
                    <a:pt x="2894" y="351"/>
                  </a:lnTo>
                  <a:lnTo>
                    <a:pt x="2897" y="351"/>
                  </a:lnTo>
                  <a:lnTo>
                    <a:pt x="2901" y="347"/>
                  </a:lnTo>
                  <a:lnTo>
                    <a:pt x="2905" y="347"/>
                  </a:lnTo>
                  <a:lnTo>
                    <a:pt x="2909" y="340"/>
                  </a:lnTo>
                  <a:lnTo>
                    <a:pt x="2912" y="340"/>
                  </a:lnTo>
                  <a:lnTo>
                    <a:pt x="2914" y="340"/>
                  </a:lnTo>
                  <a:lnTo>
                    <a:pt x="2918" y="340"/>
                  </a:lnTo>
                  <a:lnTo>
                    <a:pt x="2922" y="340"/>
                  </a:lnTo>
                  <a:lnTo>
                    <a:pt x="2926" y="340"/>
                  </a:lnTo>
                  <a:lnTo>
                    <a:pt x="2931" y="340"/>
                  </a:lnTo>
                  <a:lnTo>
                    <a:pt x="2935" y="340"/>
                  </a:lnTo>
                  <a:lnTo>
                    <a:pt x="2937" y="340"/>
                  </a:lnTo>
                  <a:lnTo>
                    <a:pt x="2941" y="340"/>
                  </a:lnTo>
                  <a:lnTo>
                    <a:pt x="2944" y="340"/>
                  </a:lnTo>
                  <a:lnTo>
                    <a:pt x="2948" y="340"/>
                  </a:lnTo>
                  <a:lnTo>
                    <a:pt x="2952" y="340"/>
                  </a:lnTo>
                  <a:lnTo>
                    <a:pt x="2956" y="340"/>
                  </a:lnTo>
                  <a:lnTo>
                    <a:pt x="2959" y="335"/>
                  </a:lnTo>
                  <a:lnTo>
                    <a:pt x="2963" y="335"/>
                  </a:lnTo>
                  <a:lnTo>
                    <a:pt x="2967" y="332"/>
                  </a:lnTo>
                  <a:lnTo>
                    <a:pt x="2971" y="328"/>
                  </a:lnTo>
                  <a:lnTo>
                    <a:pt x="2974" y="328"/>
                  </a:lnTo>
                  <a:lnTo>
                    <a:pt x="2978" y="328"/>
                  </a:lnTo>
                  <a:lnTo>
                    <a:pt x="2980" y="328"/>
                  </a:lnTo>
                  <a:lnTo>
                    <a:pt x="2984" y="328"/>
                  </a:lnTo>
                  <a:lnTo>
                    <a:pt x="2987" y="328"/>
                  </a:lnTo>
                  <a:lnTo>
                    <a:pt x="2991" y="328"/>
                  </a:lnTo>
                  <a:lnTo>
                    <a:pt x="2995" y="328"/>
                  </a:lnTo>
                  <a:lnTo>
                    <a:pt x="2999" y="328"/>
                  </a:lnTo>
                  <a:lnTo>
                    <a:pt x="3002" y="328"/>
                  </a:lnTo>
                  <a:lnTo>
                    <a:pt x="3006" y="328"/>
                  </a:lnTo>
                  <a:lnTo>
                    <a:pt x="3010" y="328"/>
                  </a:lnTo>
                  <a:lnTo>
                    <a:pt x="3014" y="328"/>
                  </a:lnTo>
                  <a:lnTo>
                    <a:pt x="3017" y="328"/>
                  </a:lnTo>
                  <a:lnTo>
                    <a:pt x="3021" y="324"/>
                  </a:lnTo>
                  <a:lnTo>
                    <a:pt x="3025" y="320"/>
                  </a:lnTo>
                  <a:lnTo>
                    <a:pt x="3027" y="316"/>
                  </a:lnTo>
                  <a:lnTo>
                    <a:pt x="3031" y="311"/>
                  </a:lnTo>
                  <a:lnTo>
                    <a:pt x="3034" y="311"/>
                  </a:lnTo>
                  <a:lnTo>
                    <a:pt x="3038" y="311"/>
                  </a:lnTo>
                  <a:lnTo>
                    <a:pt x="3042" y="311"/>
                  </a:lnTo>
                  <a:lnTo>
                    <a:pt x="3046" y="311"/>
                  </a:lnTo>
                  <a:lnTo>
                    <a:pt x="3049" y="311"/>
                  </a:lnTo>
                  <a:lnTo>
                    <a:pt x="3053" y="311"/>
                  </a:lnTo>
                  <a:lnTo>
                    <a:pt x="3057" y="302"/>
                  </a:lnTo>
                  <a:lnTo>
                    <a:pt x="3061" y="302"/>
                  </a:lnTo>
                  <a:lnTo>
                    <a:pt x="3064" y="297"/>
                  </a:lnTo>
                  <a:lnTo>
                    <a:pt x="3068" y="297"/>
                  </a:lnTo>
                  <a:lnTo>
                    <a:pt x="3072" y="297"/>
                  </a:lnTo>
                  <a:lnTo>
                    <a:pt x="3076" y="297"/>
                  </a:lnTo>
                  <a:lnTo>
                    <a:pt x="3079" y="297"/>
                  </a:lnTo>
                  <a:lnTo>
                    <a:pt x="3083" y="292"/>
                  </a:lnTo>
                  <a:lnTo>
                    <a:pt x="3087" y="292"/>
                  </a:lnTo>
                  <a:lnTo>
                    <a:pt x="3091" y="292"/>
                  </a:lnTo>
                  <a:lnTo>
                    <a:pt x="3092" y="289"/>
                  </a:lnTo>
                  <a:lnTo>
                    <a:pt x="3096" y="289"/>
                  </a:lnTo>
                  <a:lnTo>
                    <a:pt x="3100" y="289"/>
                  </a:lnTo>
                  <a:lnTo>
                    <a:pt x="3104" y="283"/>
                  </a:lnTo>
                  <a:lnTo>
                    <a:pt x="3107" y="283"/>
                  </a:lnTo>
                  <a:lnTo>
                    <a:pt x="3111" y="283"/>
                  </a:lnTo>
                  <a:lnTo>
                    <a:pt x="3115" y="283"/>
                  </a:lnTo>
                  <a:lnTo>
                    <a:pt x="3119" y="283"/>
                  </a:lnTo>
                  <a:lnTo>
                    <a:pt x="3122" y="283"/>
                  </a:lnTo>
                  <a:lnTo>
                    <a:pt x="3126" y="283"/>
                  </a:lnTo>
                  <a:lnTo>
                    <a:pt x="3130" y="283"/>
                  </a:lnTo>
                  <a:lnTo>
                    <a:pt x="3134" y="283"/>
                  </a:lnTo>
                  <a:lnTo>
                    <a:pt x="3137" y="283"/>
                  </a:lnTo>
                  <a:lnTo>
                    <a:pt x="3139" y="283"/>
                  </a:lnTo>
                  <a:lnTo>
                    <a:pt x="3143" y="283"/>
                  </a:lnTo>
                  <a:lnTo>
                    <a:pt x="3147" y="283"/>
                  </a:lnTo>
                  <a:lnTo>
                    <a:pt x="3151" y="283"/>
                  </a:lnTo>
                  <a:lnTo>
                    <a:pt x="3154" y="283"/>
                  </a:lnTo>
                  <a:lnTo>
                    <a:pt x="3158" y="283"/>
                  </a:lnTo>
                  <a:lnTo>
                    <a:pt x="3162" y="278"/>
                  </a:lnTo>
                  <a:lnTo>
                    <a:pt x="3166" y="278"/>
                  </a:lnTo>
                  <a:lnTo>
                    <a:pt x="3169" y="278"/>
                  </a:lnTo>
                  <a:lnTo>
                    <a:pt x="3173" y="272"/>
                  </a:lnTo>
                  <a:lnTo>
                    <a:pt x="3177" y="272"/>
                  </a:lnTo>
                  <a:lnTo>
                    <a:pt x="3181" y="272"/>
                  </a:lnTo>
                  <a:lnTo>
                    <a:pt x="3182" y="272"/>
                  </a:lnTo>
                  <a:lnTo>
                    <a:pt x="3186" y="272"/>
                  </a:lnTo>
                  <a:lnTo>
                    <a:pt x="3190" y="272"/>
                  </a:lnTo>
                  <a:lnTo>
                    <a:pt x="3196" y="272"/>
                  </a:lnTo>
                  <a:lnTo>
                    <a:pt x="3199" y="272"/>
                  </a:lnTo>
                  <a:lnTo>
                    <a:pt x="3203" y="272"/>
                  </a:lnTo>
                  <a:lnTo>
                    <a:pt x="3205" y="272"/>
                  </a:lnTo>
                  <a:lnTo>
                    <a:pt x="3209" y="272"/>
                  </a:lnTo>
                  <a:lnTo>
                    <a:pt x="3212" y="272"/>
                  </a:lnTo>
                  <a:lnTo>
                    <a:pt x="3216" y="272"/>
                  </a:lnTo>
                  <a:lnTo>
                    <a:pt x="3220" y="272"/>
                  </a:lnTo>
                  <a:lnTo>
                    <a:pt x="3224" y="272"/>
                  </a:lnTo>
                  <a:lnTo>
                    <a:pt x="3227" y="272"/>
                  </a:lnTo>
                  <a:lnTo>
                    <a:pt x="3231" y="272"/>
                  </a:lnTo>
                  <a:lnTo>
                    <a:pt x="3235" y="272"/>
                  </a:lnTo>
                  <a:lnTo>
                    <a:pt x="3239" y="272"/>
                  </a:lnTo>
                  <a:lnTo>
                    <a:pt x="3242" y="272"/>
                  </a:lnTo>
                  <a:lnTo>
                    <a:pt x="3246" y="272"/>
                  </a:lnTo>
                  <a:lnTo>
                    <a:pt x="3250" y="272"/>
                  </a:lnTo>
                  <a:lnTo>
                    <a:pt x="3252" y="269"/>
                  </a:lnTo>
                  <a:lnTo>
                    <a:pt x="3256" y="263"/>
                  </a:lnTo>
                  <a:lnTo>
                    <a:pt x="3259" y="257"/>
                  </a:lnTo>
                  <a:lnTo>
                    <a:pt x="3263" y="246"/>
                  </a:lnTo>
                  <a:lnTo>
                    <a:pt x="3267" y="242"/>
                  </a:lnTo>
                  <a:lnTo>
                    <a:pt x="3271" y="242"/>
                  </a:lnTo>
                  <a:lnTo>
                    <a:pt x="3274" y="242"/>
                  </a:lnTo>
                  <a:lnTo>
                    <a:pt x="3278" y="242"/>
                  </a:lnTo>
                  <a:lnTo>
                    <a:pt x="3282" y="242"/>
                  </a:lnTo>
                  <a:lnTo>
                    <a:pt x="3286" y="236"/>
                  </a:lnTo>
                  <a:lnTo>
                    <a:pt x="3289" y="230"/>
                  </a:lnTo>
                  <a:lnTo>
                    <a:pt x="3293" y="230"/>
                  </a:lnTo>
                  <a:lnTo>
                    <a:pt x="3295" y="230"/>
                  </a:lnTo>
                  <a:lnTo>
                    <a:pt x="3299" y="230"/>
                  </a:lnTo>
                  <a:lnTo>
                    <a:pt x="3302" y="224"/>
                  </a:lnTo>
                  <a:lnTo>
                    <a:pt x="3306" y="224"/>
                  </a:lnTo>
                  <a:lnTo>
                    <a:pt x="3310" y="219"/>
                  </a:lnTo>
                  <a:lnTo>
                    <a:pt x="3314" y="212"/>
                  </a:lnTo>
                  <a:lnTo>
                    <a:pt x="3317" y="212"/>
                  </a:lnTo>
                  <a:lnTo>
                    <a:pt x="3321" y="212"/>
                  </a:lnTo>
                  <a:lnTo>
                    <a:pt x="3325" y="212"/>
                  </a:lnTo>
                  <a:lnTo>
                    <a:pt x="3329" y="212"/>
                  </a:lnTo>
                  <a:lnTo>
                    <a:pt x="3332" y="212"/>
                  </a:lnTo>
                  <a:lnTo>
                    <a:pt x="3336" y="212"/>
                  </a:lnTo>
                  <a:lnTo>
                    <a:pt x="3340" y="212"/>
                  </a:lnTo>
                  <a:lnTo>
                    <a:pt x="3344" y="212"/>
                  </a:lnTo>
                  <a:lnTo>
                    <a:pt x="3347" y="212"/>
                  </a:lnTo>
                  <a:lnTo>
                    <a:pt x="3351" y="212"/>
                  </a:lnTo>
                  <a:lnTo>
                    <a:pt x="3355" y="212"/>
                  </a:lnTo>
                  <a:lnTo>
                    <a:pt x="3359" y="212"/>
                  </a:lnTo>
                  <a:lnTo>
                    <a:pt x="3362" y="212"/>
                  </a:lnTo>
                  <a:lnTo>
                    <a:pt x="3364" y="212"/>
                  </a:lnTo>
                  <a:lnTo>
                    <a:pt x="3368" y="212"/>
                  </a:lnTo>
                  <a:lnTo>
                    <a:pt x="3372" y="212"/>
                  </a:lnTo>
                  <a:lnTo>
                    <a:pt x="3376" y="212"/>
                  </a:lnTo>
                  <a:lnTo>
                    <a:pt x="3379" y="212"/>
                  </a:lnTo>
                  <a:lnTo>
                    <a:pt x="3383" y="212"/>
                  </a:lnTo>
                  <a:lnTo>
                    <a:pt x="3387" y="206"/>
                  </a:lnTo>
                  <a:lnTo>
                    <a:pt x="3391" y="206"/>
                  </a:lnTo>
                  <a:lnTo>
                    <a:pt x="3394" y="206"/>
                  </a:lnTo>
                  <a:lnTo>
                    <a:pt x="3398" y="206"/>
                  </a:lnTo>
                  <a:lnTo>
                    <a:pt x="3402" y="206"/>
                  </a:lnTo>
                  <a:lnTo>
                    <a:pt x="3406" y="206"/>
                  </a:lnTo>
                  <a:lnTo>
                    <a:pt x="3407" y="206"/>
                  </a:lnTo>
                  <a:lnTo>
                    <a:pt x="3411" y="206"/>
                  </a:lnTo>
                  <a:lnTo>
                    <a:pt x="3415" y="206"/>
                  </a:lnTo>
                  <a:lnTo>
                    <a:pt x="3419" y="206"/>
                  </a:lnTo>
                  <a:lnTo>
                    <a:pt x="3422" y="206"/>
                  </a:lnTo>
                  <a:lnTo>
                    <a:pt x="3426" y="206"/>
                  </a:lnTo>
                  <a:lnTo>
                    <a:pt x="3430" y="206"/>
                  </a:lnTo>
                  <a:lnTo>
                    <a:pt x="3434" y="206"/>
                  </a:lnTo>
                  <a:lnTo>
                    <a:pt x="3437" y="206"/>
                  </a:lnTo>
                  <a:lnTo>
                    <a:pt x="3441" y="198"/>
                  </a:lnTo>
                  <a:lnTo>
                    <a:pt x="3445" y="198"/>
                  </a:lnTo>
                  <a:lnTo>
                    <a:pt x="3449" y="198"/>
                  </a:lnTo>
                  <a:lnTo>
                    <a:pt x="3452" y="198"/>
                  </a:lnTo>
                  <a:lnTo>
                    <a:pt x="3454" y="198"/>
                  </a:lnTo>
                  <a:lnTo>
                    <a:pt x="3458" y="198"/>
                  </a:lnTo>
                  <a:lnTo>
                    <a:pt x="3464" y="198"/>
                  </a:lnTo>
                  <a:lnTo>
                    <a:pt x="3467" y="198"/>
                  </a:lnTo>
                  <a:lnTo>
                    <a:pt x="3471" y="198"/>
                  </a:lnTo>
                  <a:lnTo>
                    <a:pt x="3475" y="198"/>
                  </a:lnTo>
                  <a:lnTo>
                    <a:pt x="3477" y="191"/>
                  </a:lnTo>
                  <a:lnTo>
                    <a:pt x="3481" y="191"/>
                  </a:lnTo>
                  <a:lnTo>
                    <a:pt x="3484" y="191"/>
                  </a:lnTo>
                  <a:lnTo>
                    <a:pt x="3488" y="191"/>
                  </a:lnTo>
                  <a:lnTo>
                    <a:pt x="3492" y="184"/>
                  </a:lnTo>
                  <a:lnTo>
                    <a:pt x="3496" y="184"/>
                  </a:lnTo>
                  <a:lnTo>
                    <a:pt x="3499" y="184"/>
                  </a:lnTo>
                  <a:lnTo>
                    <a:pt x="3503" y="174"/>
                  </a:lnTo>
                  <a:lnTo>
                    <a:pt x="3507" y="167"/>
                  </a:lnTo>
                  <a:lnTo>
                    <a:pt x="3511" y="167"/>
                  </a:lnTo>
                  <a:lnTo>
                    <a:pt x="3514" y="167"/>
                  </a:lnTo>
                  <a:lnTo>
                    <a:pt x="3518" y="167"/>
                  </a:lnTo>
                  <a:lnTo>
                    <a:pt x="3520" y="167"/>
                  </a:lnTo>
                  <a:lnTo>
                    <a:pt x="3524" y="159"/>
                  </a:lnTo>
                  <a:lnTo>
                    <a:pt x="3527" y="151"/>
                  </a:lnTo>
                  <a:lnTo>
                    <a:pt x="3531" y="151"/>
                  </a:lnTo>
                  <a:lnTo>
                    <a:pt x="3535" y="151"/>
                  </a:lnTo>
                  <a:lnTo>
                    <a:pt x="3539" y="151"/>
                  </a:lnTo>
                  <a:lnTo>
                    <a:pt x="3542" y="151"/>
                  </a:lnTo>
                  <a:lnTo>
                    <a:pt x="3546" y="151"/>
                  </a:lnTo>
                  <a:lnTo>
                    <a:pt x="3550" y="151"/>
                  </a:lnTo>
                  <a:lnTo>
                    <a:pt x="3554" y="151"/>
                  </a:lnTo>
                  <a:lnTo>
                    <a:pt x="3557" y="151"/>
                  </a:lnTo>
                  <a:lnTo>
                    <a:pt x="3561" y="151"/>
                  </a:lnTo>
                  <a:lnTo>
                    <a:pt x="3565" y="151"/>
                  </a:lnTo>
                  <a:lnTo>
                    <a:pt x="3567" y="151"/>
                  </a:lnTo>
                  <a:lnTo>
                    <a:pt x="3571" y="151"/>
                  </a:lnTo>
                  <a:lnTo>
                    <a:pt x="3574" y="151"/>
                  </a:lnTo>
                  <a:lnTo>
                    <a:pt x="3578" y="151"/>
                  </a:lnTo>
                  <a:lnTo>
                    <a:pt x="3582" y="151"/>
                  </a:lnTo>
                  <a:lnTo>
                    <a:pt x="3586" y="151"/>
                  </a:lnTo>
                  <a:lnTo>
                    <a:pt x="3589" y="151"/>
                  </a:lnTo>
                  <a:lnTo>
                    <a:pt x="3593" y="151"/>
                  </a:lnTo>
                  <a:lnTo>
                    <a:pt x="3597" y="151"/>
                  </a:lnTo>
                  <a:lnTo>
                    <a:pt x="3601" y="151"/>
                  </a:lnTo>
                  <a:lnTo>
                    <a:pt x="3604" y="151"/>
                  </a:lnTo>
                  <a:lnTo>
                    <a:pt x="3608" y="151"/>
                  </a:lnTo>
                  <a:lnTo>
                    <a:pt x="3612" y="151"/>
                  </a:lnTo>
                  <a:lnTo>
                    <a:pt x="3616" y="151"/>
                  </a:lnTo>
                  <a:lnTo>
                    <a:pt x="3619" y="151"/>
                  </a:lnTo>
                  <a:lnTo>
                    <a:pt x="3623" y="151"/>
                  </a:lnTo>
                  <a:lnTo>
                    <a:pt x="3627" y="151"/>
                  </a:lnTo>
                  <a:lnTo>
                    <a:pt x="3631" y="140"/>
                  </a:lnTo>
                  <a:lnTo>
                    <a:pt x="3632" y="140"/>
                  </a:lnTo>
                  <a:lnTo>
                    <a:pt x="3636" y="140"/>
                  </a:lnTo>
                  <a:lnTo>
                    <a:pt x="3640" y="130"/>
                  </a:lnTo>
                  <a:lnTo>
                    <a:pt x="3644" y="130"/>
                  </a:lnTo>
                  <a:lnTo>
                    <a:pt x="3647" y="130"/>
                  </a:lnTo>
                  <a:lnTo>
                    <a:pt x="3651" y="130"/>
                  </a:lnTo>
                  <a:lnTo>
                    <a:pt x="3655" y="130"/>
                  </a:lnTo>
                  <a:lnTo>
                    <a:pt x="3659" y="130"/>
                  </a:lnTo>
                  <a:lnTo>
                    <a:pt x="3662" y="130"/>
                  </a:lnTo>
                  <a:lnTo>
                    <a:pt x="3666" y="130"/>
                  </a:lnTo>
                  <a:lnTo>
                    <a:pt x="3670" y="130"/>
                  </a:lnTo>
                  <a:lnTo>
                    <a:pt x="3674" y="130"/>
                  </a:lnTo>
                  <a:lnTo>
                    <a:pt x="3677" y="130"/>
                  </a:lnTo>
                  <a:lnTo>
                    <a:pt x="3679" y="130"/>
                  </a:lnTo>
                  <a:lnTo>
                    <a:pt x="3683" y="130"/>
                  </a:lnTo>
                  <a:lnTo>
                    <a:pt x="3687" y="130"/>
                  </a:lnTo>
                  <a:lnTo>
                    <a:pt x="3691" y="130"/>
                  </a:lnTo>
                  <a:lnTo>
                    <a:pt x="3694" y="130"/>
                  </a:lnTo>
                  <a:lnTo>
                    <a:pt x="3698" y="130"/>
                  </a:lnTo>
                  <a:lnTo>
                    <a:pt x="3702" y="117"/>
                  </a:lnTo>
                  <a:lnTo>
                    <a:pt x="3706" y="117"/>
                  </a:lnTo>
                  <a:lnTo>
                    <a:pt x="3709" y="117"/>
                  </a:lnTo>
                  <a:lnTo>
                    <a:pt x="3713" y="117"/>
                  </a:lnTo>
                  <a:lnTo>
                    <a:pt x="3717" y="117"/>
                  </a:lnTo>
                  <a:lnTo>
                    <a:pt x="3721" y="117"/>
                  </a:lnTo>
                  <a:lnTo>
                    <a:pt x="3722" y="117"/>
                  </a:lnTo>
                  <a:lnTo>
                    <a:pt x="3728" y="117"/>
                  </a:lnTo>
                  <a:lnTo>
                    <a:pt x="3732" y="117"/>
                  </a:lnTo>
                  <a:lnTo>
                    <a:pt x="3736" y="104"/>
                  </a:lnTo>
                  <a:lnTo>
                    <a:pt x="3739" y="104"/>
                  </a:lnTo>
                  <a:lnTo>
                    <a:pt x="3743" y="104"/>
                  </a:lnTo>
                  <a:lnTo>
                    <a:pt x="3745" y="77"/>
                  </a:lnTo>
                  <a:lnTo>
                    <a:pt x="3749" y="64"/>
                  </a:lnTo>
                  <a:lnTo>
                    <a:pt x="3752" y="64"/>
                  </a:lnTo>
                  <a:lnTo>
                    <a:pt x="3756" y="64"/>
                  </a:lnTo>
                  <a:lnTo>
                    <a:pt x="3760" y="64"/>
                  </a:lnTo>
                  <a:lnTo>
                    <a:pt x="3764" y="64"/>
                  </a:lnTo>
                  <a:lnTo>
                    <a:pt x="3767" y="64"/>
                  </a:lnTo>
                  <a:lnTo>
                    <a:pt x="3771" y="64"/>
                  </a:lnTo>
                  <a:lnTo>
                    <a:pt x="3775" y="50"/>
                  </a:lnTo>
                  <a:lnTo>
                    <a:pt x="3779" y="50"/>
                  </a:lnTo>
                  <a:lnTo>
                    <a:pt x="3782" y="50"/>
                  </a:lnTo>
                  <a:lnTo>
                    <a:pt x="3786" y="50"/>
                  </a:lnTo>
                  <a:lnTo>
                    <a:pt x="3790" y="50"/>
                  </a:lnTo>
                  <a:lnTo>
                    <a:pt x="3792" y="50"/>
                  </a:lnTo>
                  <a:lnTo>
                    <a:pt x="3796" y="36"/>
                  </a:lnTo>
                  <a:lnTo>
                    <a:pt x="3799" y="36"/>
                  </a:lnTo>
                  <a:lnTo>
                    <a:pt x="3803" y="36"/>
                  </a:lnTo>
                  <a:lnTo>
                    <a:pt x="3807" y="36"/>
                  </a:lnTo>
                  <a:lnTo>
                    <a:pt x="3811" y="36"/>
                  </a:lnTo>
                  <a:lnTo>
                    <a:pt x="3814" y="36"/>
                  </a:lnTo>
                  <a:lnTo>
                    <a:pt x="3818" y="36"/>
                  </a:lnTo>
                  <a:lnTo>
                    <a:pt x="3822" y="36"/>
                  </a:lnTo>
                  <a:lnTo>
                    <a:pt x="3826" y="36"/>
                  </a:lnTo>
                  <a:lnTo>
                    <a:pt x="3829" y="36"/>
                  </a:lnTo>
                  <a:lnTo>
                    <a:pt x="3833" y="36"/>
                  </a:lnTo>
                  <a:lnTo>
                    <a:pt x="3835" y="36"/>
                  </a:lnTo>
                  <a:lnTo>
                    <a:pt x="3839" y="36"/>
                  </a:lnTo>
                  <a:lnTo>
                    <a:pt x="3842" y="36"/>
                  </a:lnTo>
                  <a:lnTo>
                    <a:pt x="3846" y="19"/>
                  </a:lnTo>
                  <a:lnTo>
                    <a:pt x="3850" y="19"/>
                  </a:lnTo>
                  <a:lnTo>
                    <a:pt x="3854" y="19"/>
                  </a:lnTo>
                  <a:lnTo>
                    <a:pt x="3857" y="19"/>
                  </a:lnTo>
                  <a:lnTo>
                    <a:pt x="3861" y="19"/>
                  </a:lnTo>
                  <a:lnTo>
                    <a:pt x="3865" y="19"/>
                  </a:lnTo>
                  <a:lnTo>
                    <a:pt x="3869" y="19"/>
                  </a:lnTo>
                  <a:lnTo>
                    <a:pt x="3872" y="19"/>
                  </a:lnTo>
                  <a:lnTo>
                    <a:pt x="3876" y="19"/>
                  </a:lnTo>
                  <a:lnTo>
                    <a:pt x="3880" y="19"/>
                  </a:lnTo>
                  <a:lnTo>
                    <a:pt x="3884" y="19"/>
                  </a:lnTo>
                  <a:lnTo>
                    <a:pt x="3887" y="19"/>
                  </a:lnTo>
                  <a:lnTo>
                    <a:pt x="3891" y="19"/>
                  </a:lnTo>
                  <a:lnTo>
                    <a:pt x="3895" y="19"/>
                  </a:lnTo>
                  <a:lnTo>
                    <a:pt x="3899" y="19"/>
                  </a:lnTo>
                  <a:lnTo>
                    <a:pt x="3902" y="19"/>
                  </a:lnTo>
                  <a:lnTo>
                    <a:pt x="3904" y="19"/>
                  </a:lnTo>
                  <a:lnTo>
                    <a:pt x="3908" y="19"/>
                  </a:lnTo>
                  <a:lnTo>
                    <a:pt x="3912" y="19"/>
                  </a:lnTo>
                  <a:lnTo>
                    <a:pt x="3916" y="19"/>
                  </a:lnTo>
                  <a:lnTo>
                    <a:pt x="3919" y="19"/>
                  </a:lnTo>
                  <a:lnTo>
                    <a:pt x="3923" y="19"/>
                  </a:lnTo>
                  <a:lnTo>
                    <a:pt x="3927" y="0"/>
                  </a:lnTo>
                  <a:lnTo>
                    <a:pt x="3931" y="0"/>
                  </a:lnTo>
                  <a:lnTo>
                    <a:pt x="3934" y="0"/>
                  </a:lnTo>
                  <a:lnTo>
                    <a:pt x="3938" y="0"/>
                  </a:lnTo>
                  <a:lnTo>
                    <a:pt x="3942" y="0"/>
                  </a:lnTo>
                  <a:lnTo>
                    <a:pt x="3946" y="0"/>
                  </a:lnTo>
                  <a:lnTo>
                    <a:pt x="3947" y="0"/>
                  </a:lnTo>
                  <a:lnTo>
                    <a:pt x="3951" y="0"/>
                  </a:lnTo>
                  <a:lnTo>
                    <a:pt x="3955" y="0"/>
                  </a:lnTo>
                  <a:lnTo>
                    <a:pt x="3959" y="0"/>
                  </a:lnTo>
                  <a:lnTo>
                    <a:pt x="3962" y="0"/>
                  </a:lnTo>
                  <a:lnTo>
                    <a:pt x="3966" y="0"/>
                  </a:lnTo>
                  <a:lnTo>
                    <a:pt x="3970" y="0"/>
                  </a:lnTo>
                  <a:lnTo>
                    <a:pt x="3974" y="0"/>
                  </a:lnTo>
                </a:path>
              </a:pathLst>
            </a:custGeom>
            <a:noFill/>
            <a:ln w="2857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31" name="Freeform 12">
              <a:extLst>
                <a:ext uri="{FF2B5EF4-FFF2-40B4-BE49-F238E27FC236}">
                  <a16:creationId xmlns:a16="http://schemas.microsoft.com/office/drawing/2014/main" id="{EE6772BE-F737-4D2F-B2F4-958A973C6151}"/>
                </a:ext>
              </a:extLst>
            </p:cNvPr>
            <p:cNvSpPr>
              <a:spLocks/>
            </p:cNvSpPr>
            <p:nvPr/>
          </p:nvSpPr>
          <p:spPr bwMode="auto">
            <a:xfrm>
              <a:off x="1944825" y="2525072"/>
              <a:ext cx="8411633" cy="1935162"/>
            </a:xfrm>
            <a:custGeom>
              <a:avLst/>
              <a:gdLst>
                <a:gd name="T0" fmla="*/ 62 w 3974"/>
                <a:gd name="T1" fmla="*/ 1197 h 1219"/>
                <a:gd name="T2" fmla="*/ 128 w 3974"/>
                <a:gd name="T3" fmla="*/ 1164 h 1219"/>
                <a:gd name="T4" fmla="*/ 194 w 3974"/>
                <a:gd name="T5" fmla="*/ 1127 h 1219"/>
                <a:gd name="T6" fmla="*/ 257 w 3974"/>
                <a:gd name="T7" fmla="*/ 1101 h 1219"/>
                <a:gd name="T8" fmla="*/ 325 w 3974"/>
                <a:gd name="T9" fmla="*/ 1061 h 1219"/>
                <a:gd name="T10" fmla="*/ 389 w 3974"/>
                <a:gd name="T11" fmla="*/ 1029 h 1219"/>
                <a:gd name="T12" fmla="*/ 454 w 3974"/>
                <a:gd name="T13" fmla="*/ 1015 h 1219"/>
                <a:gd name="T14" fmla="*/ 520 w 3974"/>
                <a:gd name="T15" fmla="*/ 983 h 1219"/>
                <a:gd name="T16" fmla="*/ 585 w 3974"/>
                <a:gd name="T17" fmla="*/ 969 h 1219"/>
                <a:gd name="T18" fmla="*/ 649 w 3974"/>
                <a:gd name="T19" fmla="*/ 935 h 1219"/>
                <a:gd name="T20" fmla="*/ 715 w 3974"/>
                <a:gd name="T21" fmla="*/ 920 h 1219"/>
                <a:gd name="T22" fmla="*/ 780 w 3974"/>
                <a:gd name="T23" fmla="*/ 895 h 1219"/>
                <a:gd name="T24" fmla="*/ 846 w 3974"/>
                <a:gd name="T25" fmla="*/ 873 h 1219"/>
                <a:gd name="T26" fmla="*/ 910 w 3974"/>
                <a:gd name="T27" fmla="*/ 837 h 1219"/>
                <a:gd name="T28" fmla="*/ 977 w 3974"/>
                <a:gd name="T29" fmla="*/ 806 h 1219"/>
                <a:gd name="T30" fmla="*/ 1041 w 3974"/>
                <a:gd name="T31" fmla="*/ 784 h 1219"/>
                <a:gd name="T32" fmla="*/ 1107 w 3974"/>
                <a:gd name="T33" fmla="*/ 763 h 1219"/>
                <a:gd name="T34" fmla="*/ 1172 w 3974"/>
                <a:gd name="T35" fmla="*/ 740 h 1219"/>
                <a:gd name="T36" fmla="*/ 1238 w 3974"/>
                <a:gd name="T37" fmla="*/ 723 h 1219"/>
                <a:gd name="T38" fmla="*/ 1302 w 3974"/>
                <a:gd name="T39" fmla="*/ 709 h 1219"/>
                <a:gd name="T40" fmla="*/ 1367 w 3974"/>
                <a:gd name="T41" fmla="*/ 683 h 1219"/>
                <a:gd name="T42" fmla="*/ 1433 w 3974"/>
                <a:gd name="T43" fmla="*/ 669 h 1219"/>
                <a:gd name="T44" fmla="*/ 1499 w 3974"/>
                <a:gd name="T45" fmla="*/ 655 h 1219"/>
                <a:gd name="T46" fmla="*/ 1562 w 3974"/>
                <a:gd name="T47" fmla="*/ 640 h 1219"/>
                <a:gd name="T48" fmla="*/ 1630 w 3974"/>
                <a:gd name="T49" fmla="*/ 616 h 1219"/>
                <a:gd name="T50" fmla="*/ 1694 w 3974"/>
                <a:gd name="T51" fmla="*/ 596 h 1219"/>
                <a:gd name="T52" fmla="*/ 1759 w 3974"/>
                <a:gd name="T53" fmla="*/ 585 h 1219"/>
                <a:gd name="T54" fmla="*/ 1825 w 3974"/>
                <a:gd name="T55" fmla="*/ 567 h 1219"/>
                <a:gd name="T56" fmla="*/ 1890 w 3974"/>
                <a:gd name="T57" fmla="*/ 553 h 1219"/>
                <a:gd name="T58" fmla="*/ 1954 w 3974"/>
                <a:gd name="T59" fmla="*/ 532 h 1219"/>
                <a:gd name="T60" fmla="*/ 2020 w 3974"/>
                <a:gd name="T61" fmla="*/ 514 h 1219"/>
                <a:gd name="T62" fmla="*/ 2085 w 3974"/>
                <a:gd name="T63" fmla="*/ 493 h 1219"/>
                <a:gd name="T64" fmla="*/ 2151 w 3974"/>
                <a:gd name="T65" fmla="*/ 473 h 1219"/>
                <a:gd name="T66" fmla="*/ 2215 w 3974"/>
                <a:gd name="T67" fmla="*/ 449 h 1219"/>
                <a:gd name="T68" fmla="*/ 2282 w 3974"/>
                <a:gd name="T69" fmla="*/ 419 h 1219"/>
                <a:gd name="T70" fmla="*/ 2346 w 3974"/>
                <a:gd name="T71" fmla="*/ 406 h 1219"/>
                <a:gd name="T72" fmla="*/ 2412 w 3974"/>
                <a:gd name="T73" fmla="*/ 387 h 1219"/>
                <a:gd name="T74" fmla="*/ 2477 w 3974"/>
                <a:gd name="T75" fmla="*/ 384 h 1219"/>
                <a:gd name="T76" fmla="*/ 2543 w 3974"/>
                <a:gd name="T77" fmla="*/ 370 h 1219"/>
                <a:gd name="T78" fmla="*/ 2607 w 3974"/>
                <a:gd name="T79" fmla="*/ 354 h 1219"/>
                <a:gd name="T80" fmla="*/ 2672 w 3974"/>
                <a:gd name="T81" fmla="*/ 329 h 1219"/>
                <a:gd name="T82" fmla="*/ 2738 w 3974"/>
                <a:gd name="T83" fmla="*/ 309 h 1219"/>
                <a:gd name="T84" fmla="*/ 2804 w 3974"/>
                <a:gd name="T85" fmla="*/ 301 h 1219"/>
                <a:gd name="T86" fmla="*/ 2867 w 3974"/>
                <a:gd name="T87" fmla="*/ 280 h 1219"/>
                <a:gd name="T88" fmla="*/ 2935 w 3974"/>
                <a:gd name="T89" fmla="*/ 265 h 1219"/>
                <a:gd name="T90" fmla="*/ 2999 w 3974"/>
                <a:gd name="T91" fmla="*/ 237 h 1219"/>
                <a:gd name="T92" fmla="*/ 3064 w 3974"/>
                <a:gd name="T93" fmla="*/ 224 h 1219"/>
                <a:gd name="T94" fmla="*/ 3130 w 3974"/>
                <a:gd name="T95" fmla="*/ 181 h 1219"/>
                <a:gd name="T96" fmla="*/ 3196 w 3974"/>
                <a:gd name="T97" fmla="*/ 171 h 1219"/>
                <a:gd name="T98" fmla="*/ 3259 w 3974"/>
                <a:gd name="T99" fmla="*/ 143 h 1219"/>
                <a:gd name="T100" fmla="*/ 3325 w 3974"/>
                <a:gd name="T101" fmla="*/ 139 h 1219"/>
                <a:gd name="T102" fmla="*/ 3391 w 3974"/>
                <a:gd name="T103" fmla="*/ 126 h 1219"/>
                <a:gd name="T104" fmla="*/ 3454 w 3974"/>
                <a:gd name="T105" fmla="*/ 95 h 1219"/>
                <a:gd name="T106" fmla="*/ 3520 w 3974"/>
                <a:gd name="T107" fmla="*/ 95 h 1219"/>
                <a:gd name="T108" fmla="*/ 3586 w 3974"/>
                <a:gd name="T109" fmla="*/ 86 h 1219"/>
                <a:gd name="T110" fmla="*/ 3651 w 3974"/>
                <a:gd name="T111" fmla="*/ 86 h 1219"/>
                <a:gd name="T112" fmla="*/ 3717 w 3974"/>
                <a:gd name="T113" fmla="*/ 86 h 1219"/>
                <a:gd name="T114" fmla="*/ 3782 w 3974"/>
                <a:gd name="T115" fmla="*/ 73 h 1219"/>
                <a:gd name="T116" fmla="*/ 3846 w 3974"/>
                <a:gd name="T117" fmla="*/ 40 h 1219"/>
                <a:gd name="T118" fmla="*/ 3912 w 3974"/>
                <a:gd name="T119" fmla="*/ 2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74" h="1219">
                  <a:moveTo>
                    <a:pt x="0" y="1219"/>
                  </a:moveTo>
                  <a:lnTo>
                    <a:pt x="4" y="1219"/>
                  </a:lnTo>
                  <a:lnTo>
                    <a:pt x="8" y="1219"/>
                  </a:lnTo>
                  <a:lnTo>
                    <a:pt x="12" y="1219"/>
                  </a:lnTo>
                  <a:lnTo>
                    <a:pt x="15" y="1218"/>
                  </a:lnTo>
                  <a:lnTo>
                    <a:pt x="19" y="1218"/>
                  </a:lnTo>
                  <a:lnTo>
                    <a:pt x="23" y="1215"/>
                  </a:lnTo>
                  <a:lnTo>
                    <a:pt x="27" y="1215"/>
                  </a:lnTo>
                  <a:lnTo>
                    <a:pt x="30" y="1213"/>
                  </a:lnTo>
                  <a:lnTo>
                    <a:pt x="34" y="1210"/>
                  </a:lnTo>
                  <a:lnTo>
                    <a:pt x="38" y="1207"/>
                  </a:lnTo>
                  <a:lnTo>
                    <a:pt x="42" y="1207"/>
                  </a:lnTo>
                  <a:lnTo>
                    <a:pt x="45" y="1207"/>
                  </a:lnTo>
                  <a:lnTo>
                    <a:pt x="49" y="1205"/>
                  </a:lnTo>
                  <a:lnTo>
                    <a:pt x="53" y="1204"/>
                  </a:lnTo>
                  <a:lnTo>
                    <a:pt x="55" y="1200"/>
                  </a:lnTo>
                  <a:lnTo>
                    <a:pt x="59" y="1199"/>
                  </a:lnTo>
                  <a:lnTo>
                    <a:pt x="62" y="1197"/>
                  </a:lnTo>
                  <a:lnTo>
                    <a:pt x="66" y="1197"/>
                  </a:lnTo>
                  <a:lnTo>
                    <a:pt x="70" y="1197"/>
                  </a:lnTo>
                  <a:lnTo>
                    <a:pt x="74" y="1197"/>
                  </a:lnTo>
                  <a:lnTo>
                    <a:pt x="77" y="1194"/>
                  </a:lnTo>
                  <a:lnTo>
                    <a:pt x="81" y="1192"/>
                  </a:lnTo>
                  <a:lnTo>
                    <a:pt x="85" y="1192"/>
                  </a:lnTo>
                  <a:lnTo>
                    <a:pt x="89" y="1189"/>
                  </a:lnTo>
                  <a:lnTo>
                    <a:pt x="92" y="1189"/>
                  </a:lnTo>
                  <a:lnTo>
                    <a:pt x="96" y="1189"/>
                  </a:lnTo>
                  <a:lnTo>
                    <a:pt x="100" y="1189"/>
                  </a:lnTo>
                  <a:lnTo>
                    <a:pt x="102" y="1185"/>
                  </a:lnTo>
                  <a:lnTo>
                    <a:pt x="105" y="1178"/>
                  </a:lnTo>
                  <a:lnTo>
                    <a:pt x="109" y="1177"/>
                  </a:lnTo>
                  <a:lnTo>
                    <a:pt x="113" y="1177"/>
                  </a:lnTo>
                  <a:lnTo>
                    <a:pt x="117" y="1172"/>
                  </a:lnTo>
                  <a:lnTo>
                    <a:pt x="120" y="1172"/>
                  </a:lnTo>
                  <a:lnTo>
                    <a:pt x="124" y="1170"/>
                  </a:lnTo>
                  <a:lnTo>
                    <a:pt x="128" y="1164"/>
                  </a:lnTo>
                  <a:lnTo>
                    <a:pt x="132" y="1163"/>
                  </a:lnTo>
                  <a:lnTo>
                    <a:pt x="135" y="1155"/>
                  </a:lnTo>
                  <a:lnTo>
                    <a:pt x="139" y="1154"/>
                  </a:lnTo>
                  <a:lnTo>
                    <a:pt x="143" y="1154"/>
                  </a:lnTo>
                  <a:lnTo>
                    <a:pt x="147" y="1154"/>
                  </a:lnTo>
                  <a:lnTo>
                    <a:pt x="150" y="1152"/>
                  </a:lnTo>
                  <a:lnTo>
                    <a:pt x="154" y="1152"/>
                  </a:lnTo>
                  <a:lnTo>
                    <a:pt x="158" y="1152"/>
                  </a:lnTo>
                  <a:lnTo>
                    <a:pt x="162" y="1150"/>
                  </a:lnTo>
                  <a:lnTo>
                    <a:pt x="165" y="1149"/>
                  </a:lnTo>
                  <a:lnTo>
                    <a:pt x="167" y="1144"/>
                  </a:lnTo>
                  <a:lnTo>
                    <a:pt x="171" y="1140"/>
                  </a:lnTo>
                  <a:lnTo>
                    <a:pt x="175" y="1137"/>
                  </a:lnTo>
                  <a:lnTo>
                    <a:pt x="179" y="1137"/>
                  </a:lnTo>
                  <a:lnTo>
                    <a:pt x="182" y="1136"/>
                  </a:lnTo>
                  <a:lnTo>
                    <a:pt x="186" y="1134"/>
                  </a:lnTo>
                  <a:lnTo>
                    <a:pt x="190" y="1134"/>
                  </a:lnTo>
                  <a:lnTo>
                    <a:pt x="194" y="1127"/>
                  </a:lnTo>
                  <a:lnTo>
                    <a:pt x="197" y="1127"/>
                  </a:lnTo>
                  <a:lnTo>
                    <a:pt x="201" y="1127"/>
                  </a:lnTo>
                  <a:lnTo>
                    <a:pt x="205" y="1126"/>
                  </a:lnTo>
                  <a:lnTo>
                    <a:pt x="209" y="1120"/>
                  </a:lnTo>
                  <a:lnTo>
                    <a:pt x="212" y="1120"/>
                  </a:lnTo>
                  <a:lnTo>
                    <a:pt x="214" y="1120"/>
                  </a:lnTo>
                  <a:lnTo>
                    <a:pt x="218" y="1117"/>
                  </a:lnTo>
                  <a:lnTo>
                    <a:pt x="222" y="1115"/>
                  </a:lnTo>
                  <a:lnTo>
                    <a:pt x="225" y="1113"/>
                  </a:lnTo>
                  <a:lnTo>
                    <a:pt x="229" y="1113"/>
                  </a:lnTo>
                  <a:lnTo>
                    <a:pt x="233" y="1112"/>
                  </a:lnTo>
                  <a:lnTo>
                    <a:pt x="237" y="1112"/>
                  </a:lnTo>
                  <a:lnTo>
                    <a:pt x="240" y="1112"/>
                  </a:lnTo>
                  <a:lnTo>
                    <a:pt x="244" y="1107"/>
                  </a:lnTo>
                  <a:lnTo>
                    <a:pt x="248" y="1107"/>
                  </a:lnTo>
                  <a:lnTo>
                    <a:pt x="252" y="1105"/>
                  </a:lnTo>
                  <a:lnTo>
                    <a:pt x="255" y="1105"/>
                  </a:lnTo>
                  <a:lnTo>
                    <a:pt x="257" y="1101"/>
                  </a:lnTo>
                  <a:lnTo>
                    <a:pt x="261" y="1099"/>
                  </a:lnTo>
                  <a:lnTo>
                    <a:pt x="265" y="1096"/>
                  </a:lnTo>
                  <a:lnTo>
                    <a:pt x="269" y="1094"/>
                  </a:lnTo>
                  <a:lnTo>
                    <a:pt x="272" y="1094"/>
                  </a:lnTo>
                  <a:lnTo>
                    <a:pt x="278" y="1094"/>
                  </a:lnTo>
                  <a:lnTo>
                    <a:pt x="280" y="1093"/>
                  </a:lnTo>
                  <a:lnTo>
                    <a:pt x="284" y="1093"/>
                  </a:lnTo>
                  <a:lnTo>
                    <a:pt x="287" y="1088"/>
                  </a:lnTo>
                  <a:lnTo>
                    <a:pt x="291" y="1082"/>
                  </a:lnTo>
                  <a:lnTo>
                    <a:pt x="295" y="1079"/>
                  </a:lnTo>
                  <a:lnTo>
                    <a:pt x="299" y="1075"/>
                  </a:lnTo>
                  <a:lnTo>
                    <a:pt x="302" y="1075"/>
                  </a:lnTo>
                  <a:lnTo>
                    <a:pt x="306" y="1071"/>
                  </a:lnTo>
                  <a:lnTo>
                    <a:pt x="310" y="1071"/>
                  </a:lnTo>
                  <a:lnTo>
                    <a:pt x="314" y="1069"/>
                  </a:lnTo>
                  <a:lnTo>
                    <a:pt x="317" y="1069"/>
                  </a:lnTo>
                  <a:lnTo>
                    <a:pt x="321" y="1066"/>
                  </a:lnTo>
                  <a:lnTo>
                    <a:pt x="325" y="1061"/>
                  </a:lnTo>
                  <a:lnTo>
                    <a:pt x="327" y="1061"/>
                  </a:lnTo>
                  <a:lnTo>
                    <a:pt x="330" y="1060"/>
                  </a:lnTo>
                  <a:lnTo>
                    <a:pt x="334" y="1057"/>
                  </a:lnTo>
                  <a:lnTo>
                    <a:pt x="338" y="1055"/>
                  </a:lnTo>
                  <a:lnTo>
                    <a:pt x="342" y="1052"/>
                  </a:lnTo>
                  <a:lnTo>
                    <a:pt x="345" y="1052"/>
                  </a:lnTo>
                  <a:lnTo>
                    <a:pt x="349" y="1043"/>
                  </a:lnTo>
                  <a:lnTo>
                    <a:pt x="353" y="1043"/>
                  </a:lnTo>
                  <a:lnTo>
                    <a:pt x="357" y="1041"/>
                  </a:lnTo>
                  <a:lnTo>
                    <a:pt x="360" y="1041"/>
                  </a:lnTo>
                  <a:lnTo>
                    <a:pt x="364" y="1041"/>
                  </a:lnTo>
                  <a:lnTo>
                    <a:pt x="368" y="1038"/>
                  </a:lnTo>
                  <a:lnTo>
                    <a:pt x="370" y="1036"/>
                  </a:lnTo>
                  <a:lnTo>
                    <a:pt x="374" y="1033"/>
                  </a:lnTo>
                  <a:lnTo>
                    <a:pt x="377" y="1031"/>
                  </a:lnTo>
                  <a:lnTo>
                    <a:pt x="381" y="1031"/>
                  </a:lnTo>
                  <a:lnTo>
                    <a:pt x="385" y="1031"/>
                  </a:lnTo>
                  <a:lnTo>
                    <a:pt x="389" y="1029"/>
                  </a:lnTo>
                  <a:lnTo>
                    <a:pt x="392" y="1029"/>
                  </a:lnTo>
                  <a:lnTo>
                    <a:pt x="396" y="1025"/>
                  </a:lnTo>
                  <a:lnTo>
                    <a:pt x="400" y="1025"/>
                  </a:lnTo>
                  <a:lnTo>
                    <a:pt x="404" y="1025"/>
                  </a:lnTo>
                  <a:lnTo>
                    <a:pt x="407" y="1025"/>
                  </a:lnTo>
                  <a:lnTo>
                    <a:pt x="411" y="1023"/>
                  </a:lnTo>
                  <a:lnTo>
                    <a:pt x="415" y="1020"/>
                  </a:lnTo>
                  <a:lnTo>
                    <a:pt x="419" y="1019"/>
                  </a:lnTo>
                  <a:lnTo>
                    <a:pt x="422" y="1019"/>
                  </a:lnTo>
                  <a:lnTo>
                    <a:pt x="426" y="1019"/>
                  </a:lnTo>
                  <a:lnTo>
                    <a:pt x="430" y="1019"/>
                  </a:lnTo>
                  <a:lnTo>
                    <a:pt x="434" y="1017"/>
                  </a:lnTo>
                  <a:lnTo>
                    <a:pt x="437" y="1017"/>
                  </a:lnTo>
                  <a:lnTo>
                    <a:pt x="439" y="1017"/>
                  </a:lnTo>
                  <a:lnTo>
                    <a:pt x="443" y="1017"/>
                  </a:lnTo>
                  <a:lnTo>
                    <a:pt x="447" y="1015"/>
                  </a:lnTo>
                  <a:lnTo>
                    <a:pt x="450" y="1015"/>
                  </a:lnTo>
                  <a:lnTo>
                    <a:pt x="454" y="1015"/>
                  </a:lnTo>
                  <a:lnTo>
                    <a:pt x="458" y="1009"/>
                  </a:lnTo>
                  <a:lnTo>
                    <a:pt x="462" y="1006"/>
                  </a:lnTo>
                  <a:lnTo>
                    <a:pt x="465" y="1006"/>
                  </a:lnTo>
                  <a:lnTo>
                    <a:pt x="469" y="1002"/>
                  </a:lnTo>
                  <a:lnTo>
                    <a:pt x="473" y="1002"/>
                  </a:lnTo>
                  <a:lnTo>
                    <a:pt x="477" y="1002"/>
                  </a:lnTo>
                  <a:lnTo>
                    <a:pt x="480" y="1002"/>
                  </a:lnTo>
                  <a:lnTo>
                    <a:pt x="482" y="1001"/>
                  </a:lnTo>
                  <a:lnTo>
                    <a:pt x="486" y="1001"/>
                  </a:lnTo>
                  <a:lnTo>
                    <a:pt x="490" y="996"/>
                  </a:lnTo>
                  <a:lnTo>
                    <a:pt x="494" y="991"/>
                  </a:lnTo>
                  <a:lnTo>
                    <a:pt x="497" y="991"/>
                  </a:lnTo>
                  <a:lnTo>
                    <a:pt x="501" y="990"/>
                  </a:lnTo>
                  <a:lnTo>
                    <a:pt x="505" y="990"/>
                  </a:lnTo>
                  <a:lnTo>
                    <a:pt x="509" y="988"/>
                  </a:lnTo>
                  <a:lnTo>
                    <a:pt x="512" y="988"/>
                  </a:lnTo>
                  <a:lnTo>
                    <a:pt x="516" y="985"/>
                  </a:lnTo>
                  <a:lnTo>
                    <a:pt x="520" y="983"/>
                  </a:lnTo>
                  <a:lnTo>
                    <a:pt x="524" y="982"/>
                  </a:lnTo>
                  <a:lnTo>
                    <a:pt x="527" y="981"/>
                  </a:lnTo>
                  <a:lnTo>
                    <a:pt x="529" y="981"/>
                  </a:lnTo>
                  <a:lnTo>
                    <a:pt x="533" y="981"/>
                  </a:lnTo>
                  <a:lnTo>
                    <a:pt x="537" y="977"/>
                  </a:lnTo>
                  <a:lnTo>
                    <a:pt x="540" y="977"/>
                  </a:lnTo>
                  <a:lnTo>
                    <a:pt x="546" y="977"/>
                  </a:lnTo>
                  <a:lnTo>
                    <a:pt x="550" y="976"/>
                  </a:lnTo>
                  <a:lnTo>
                    <a:pt x="552" y="976"/>
                  </a:lnTo>
                  <a:lnTo>
                    <a:pt x="555" y="973"/>
                  </a:lnTo>
                  <a:lnTo>
                    <a:pt x="559" y="971"/>
                  </a:lnTo>
                  <a:lnTo>
                    <a:pt x="563" y="971"/>
                  </a:lnTo>
                  <a:lnTo>
                    <a:pt x="567" y="971"/>
                  </a:lnTo>
                  <a:lnTo>
                    <a:pt x="570" y="971"/>
                  </a:lnTo>
                  <a:lnTo>
                    <a:pt x="574" y="969"/>
                  </a:lnTo>
                  <a:lnTo>
                    <a:pt x="578" y="969"/>
                  </a:lnTo>
                  <a:lnTo>
                    <a:pt x="582" y="969"/>
                  </a:lnTo>
                  <a:lnTo>
                    <a:pt x="585" y="969"/>
                  </a:lnTo>
                  <a:lnTo>
                    <a:pt x="589" y="969"/>
                  </a:lnTo>
                  <a:lnTo>
                    <a:pt x="593" y="963"/>
                  </a:lnTo>
                  <a:lnTo>
                    <a:pt x="595" y="955"/>
                  </a:lnTo>
                  <a:lnTo>
                    <a:pt x="599" y="950"/>
                  </a:lnTo>
                  <a:lnTo>
                    <a:pt x="602" y="950"/>
                  </a:lnTo>
                  <a:lnTo>
                    <a:pt x="606" y="950"/>
                  </a:lnTo>
                  <a:lnTo>
                    <a:pt x="610" y="948"/>
                  </a:lnTo>
                  <a:lnTo>
                    <a:pt x="614" y="945"/>
                  </a:lnTo>
                  <a:lnTo>
                    <a:pt x="617" y="945"/>
                  </a:lnTo>
                  <a:lnTo>
                    <a:pt x="621" y="945"/>
                  </a:lnTo>
                  <a:lnTo>
                    <a:pt x="625" y="945"/>
                  </a:lnTo>
                  <a:lnTo>
                    <a:pt x="629" y="945"/>
                  </a:lnTo>
                  <a:lnTo>
                    <a:pt x="632" y="945"/>
                  </a:lnTo>
                  <a:lnTo>
                    <a:pt x="636" y="945"/>
                  </a:lnTo>
                  <a:lnTo>
                    <a:pt x="640" y="941"/>
                  </a:lnTo>
                  <a:lnTo>
                    <a:pt x="642" y="939"/>
                  </a:lnTo>
                  <a:lnTo>
                    <a:pt x="645" y="936"/>
                  </a:lnTo>
                  <a:lnTo>
                    <a:pt x="649" y="935"/>
                  </a:lnTo>
                  <a:lnTo>
                    <a:pt x="653" y="935"/>
                  </a:lnTo>
                  <a:lnTo>
                    <a:pt x="657" y="935"/>
                  </a:lnTo>
                  <a:lnTo>
                    <a:pt x="660" y="932"/>
                  </a:lnTo>
                  <a:lnTo>
                    <a:pt x="664" y="930"/>
                  </a:lnTo>
                  <a:lnTo>
                    <a:pt x="668" y="929"/>
                  </a:lnTo>
                  <a:lnTo>
                    <a:pt x="672" y="929"/>
                  </a:lnTo>
                  <a:lnTo>
                    <a:pt x="675" y="929"/>
                  </a:lnTo>
                  <a:lnTo>
                    <a:pt x="679" y="929"/>
                  </a:lnTo>
                  <a:lnTo>
                    <a:pt x="683" y="927"/>
                  </a:lnTo>
                  <a:lnTo>
                    <a:pt x="687" y="927"/>
                  </a:lnTo>
                  <a:lnTo>
                    <a:pt x="690" y="925"/>
                  </a:lnTo>
                  <a:lnTo>
                    <a:pt x="694" y="925"/>
                  </a:lnTo>
                  <a:lnTo>
                    <a:pt x="698" y="925"/>
                  </a:lnTo>
                  <a:lnTo>
                    <a:pt x="702" y="925"/>
                  </a:lnTo>
                  <a:lnTo>
                    <a:pt x="705" y="922"/>
                  </a:lnTo>
                  <a:lnTo>
                    <a:pt x="707" y="922"/>
                  </a:lnTo>
                  <a:lnTo>
                    <a:pt x="711" y="922"/>
                  </a:lnTo>
                  <a:lnTo>
                    <a:pt x="715" y="920"/>
                  </a:lnTo>
                  <a:lnTo>
                    <a:pt x="719" y="918"/>
                  </a:lnTo>
                  <a:lnTo>
                    <a:pt x="722" y="918"/>
                  </a:lnTo>
                  <a:lnTo>
                    <a:pt x="726" y="918"/>
                  </a:lnTo>
                  <a:lnTo>
                    <a:pt x="730" y="918"/>
                  </a:lnTo>
                  <a:lnTo>
                    <a:pt x="734" y="916"/>
                  </a:lnTo>
                  <a:lnTo>
                    <a:pt x="737" y="916"/>
                  </a:lnTo>
                  <a:lnTo>
                    <a:pt x="741" y="916"/>
                  </a:lnTo>
                  <a:lnTo>
                    <a:pt x="745" y="914"/>
                  </a:lnTo>
                  <a:lnTo>
                    <a:pt x="749" y="914"/>
                  </a:lnTo>
                  <a:lnTo>
                    <a:pt x="752" y="911"/>
                  </a:lnTo>
                  <a:lnTo>
                    <a:pt x="754" y="908"/>
                  </a:lnTo>
                  <a:lnTo>
                    <a:pt x="758" y="908"/>
                  </a:lnTo>
                  <a:lnTo>
                    <a:pt x="762" y="908"/>
                  </a:lnTo>
                  <a:lnTo>
                    <a:pt x="765" y="904"/>
                  </a:lnTo>
                  <a:lnTo>
                    <a:pt x="769" y="901"/>
                  </a:lnTo>
                  <a:lnTo>
                    <a:pt x="773" y="898"/>
                  </a:lnTo>
                  <a:lnTo>
                    <a:pt x="777" y="898"/>
                  </a:lnTo>
                  <a:lnTo>
                    <a:pt x="780" y="895"/>
                  </a:lnTo>
                  <a:lnTo>
                    <a:pt x="784" y="893"/>
                  </a:lnTo>
                  <a:lnTo>
                    <a:pt x="788" y="892"/>
                  </a:lnTo>
                  <a:lnTo>
                    <a:pt x="792" y="890"/>
                  </a:lnTo>
                  <a:lnTo>
                    <a:pt x="795" y="890"/>
                  </a:lnTo>
                  <a:lnTo>
                    <a:pt x="797" y="887"/>
                  </a:lnTo>
                  <a:lnTo>
                    <a:pt x="801" y="885"/>
                  </a:lnTo>
                  <a:lnTo>
                    <a:pt x="805" y="885"/>
                  </a:lnTo>
                  <a:lnTo>
                    <a:pt x="810" y="885"/>
                  </a:lnTo>
                  <a:lnTo>
                    <a:pt x="814" y="885"/>
                  </a:lnTo>
                  <a:lnTo>
                    <a:pt x="818" y="884"/>
                  </a:lnTo>
                  <a:lnTo>
                    <a:pt x="820" y="880"/>
                  </a:lnTo>
                  <a:lnTo>
                    <a:pt x="824" y="880"/>
                  </a:lnTo>
                  <a:lnTo>
                    <a:pt x="827" y="879"/>
                  </a:lnTo>
                  <a:lnTo>
                    <a:pt x="831" y="877"/>
                  </a:lnTo>
                  <a:lnTo>
                    <a:pt x="835" y="877"/>
                  </a:lnTo>
                  <a:lnTo>
                    <a:pt x="839" y="877"/>
                  </a:lnTo>
                  <a:lnTo>
                    <a:pt x="842" y="873"/>
                  </a:lnTo>
                  <a:lnTo>
                    <a:pt x="846" y="873"/>
                  </a:lnTo>
                  <a:lnTo>
                    <a:pt x="850" y="871"/>
                  </a:lnTo>
                  <a:lnTo>
                    <a:pt x="854" y="871"/>
                  </a:lnTo>
                  <a:lnTo>
                    <a:pt x="857" y="865"/>
                  </a:lnTo>
                  <a:lnTo>
                    <a:pt x="861" y="860"/>
                  </a:lnTo>
                  <a:lnTo>
                    <a:pt x="865" y="860"/>
                  </a:lnTo>
                  <a:lnTo>
                    <a:pt x="867" y="858"/>
                  </a:lnTo>
                  <a:lnTo>
                    <a:pt x="870" y="858"/>
                  </a:lnTo>
                  <a:lnTo>
                    <a:pt x="874" y="857"/>
                  </a:lnTo>
                  <a:lnTo>
                    <a:pt x="878" y="851"/>
                  </a:lnTo>
                  <a:lnTo>
                    <a:pt x="882" y="846"/>
                  </a:lnTo>
                  <a:lnTo>
                    <a:pt x="885" y="846"/>
                  </a:lnTo>
                  <a:lnTo>
                    <a:pt x="889" y="846"/>
                  </a:lnTo>
                  <a:lnTo>
                    <a:pt x="893" y="844"/>
                  </a:lnTo>
                  <a:lnTo>
                    <a:pt x="897" y="843"/>
                  </a:lnTo>
                  <a:lnTo>
                    <a:pt x="900" y="843"/>
                  </a:lnTo>
                  <a:lnTo>
                    <a:pt x="904" y="838"/>
                  </a:lnTo>
                  <a:lnTo>
                    <a:pt x="908" y="837"/>
                  </a:lnTo>
                  <a:lnTo>
                    <a:pt x="910" y="837"/>
                  </a:lnTo>
                  <a:lnTo>
                    <a:pt x="914" y="837"/>
                  </a:lnTo>
                  <a:lnTo>
                    <a:pt x="917" y="837"/>
                  </a:lnTo>
                  <a:lnTo>
                    <a:pt x="921" y="837"/>
                  </a:lnTo>
                  <a:lnTo>
                    <a:pt x="925" y="834"/>
                  </a:lnTo>
                  <a:lnTo>
                    <a:pt x="929" y="832"/>
                  </a:lnTo>
                  <a:lnTo>
                    <a:pt x="932" y="830"/>
                  </a:lnTo>
                  <a:lnTo>
                    <a:pt x="936" y="828"/>
                  </a:lnTo>
                  <a:lnTo>
                    <a:pt x="940" y="821"/>
                  </a:lnTo>
                  <a:lnTo>
                    <a:pt x="944" y="820"/>
                  </a:lnTo>
                  <a:lnTo>
                    <a:pt x="947" y="816"/>
                  </a:lnTo>
                  <a:lnTo>
                    <a:pt x="951" y="816"/>
                  </a:lnTo>
                  <a:lnTo>
                    <a:pt x="955" y="816"/>
                  </a:lnTo>
                  <a:lnTo>
                    <a:pt x="959" y="816"/>
                  </a:lnTo>
                  <a:lnTo>
                    <a:pt x="962" y="814"/>
                  </a:lnTo>
                  <a:lnTo>
                    <a:pt x="966" y="807"/>
                  </a:lnTo>
                  <a:lnTo>
                    <a:pt x="970" y="807"/>
                  </a:lnTo>
                  <a:lnTo>
                    <a:pt x="974" y="806"/>
                  </a:lnTo>
                  <a:lnTo>
                    <a:pt x="977" y="806"/>
                  </a:lnTo>
                  <a:lnTo>
                    <a:pt x="979" y="806"/>
                  </a:lnTo>
                  <a:lnTo>
                    <a:pt x="983" y="802"/>
                  </a:lnTo>
                  <a:lnTo>
                    <a:pt x="987" y="801"/>
                  </a:lnTo>
                  <a:lnTo>
                    <a:pt x="990" y="801"/>
                  </a:lnTo>
                  <a:lnTo>
                    <a:pt x="994" y="801"/>
                  </a:lnTo>
                  <a:lnTo>
                    <a:pt x="998" y="799"/>
                  </a:lnTo>
                  <a:lnTo>
                    <a:pt x="1002" y="797"/>
                  </a:lnTo>
                  <a:lnTo>
                    <a:pt x="1005" y="797"/>
                  </a:lnTo>
                  <a:lnTo>
                    <a:pt x="1009" y="793"/>
                  </a:lnTo>
                  <a:lnTo>
                    <a:pt x="1013" y="793"/>
                  </a:lnTo>
                  <a:lnTo>
                    <a:pt x="1017" y="793"/>
                  </a:lnTo>
                  <a:lnTo>
                    <a:pt x="1020" y="793"/>
                  </a:lnTo>
                  <a:lnTo>
                    <a:pt x="1022" y="787"/>
                  </a:lnTo>
                  <a:lnTo>
                    <a:pt x="1026" y="787"/>
                  </a:lnTo>
                  <a:lnTo>
                    <a:pt x="1030" y="787"/>
                  </a:lnTo>
                  <a:lnTo>
                    <a:pt x="1034" y="787"/>
                  </a:lnTo>
                  <a:lnTo>
                    <a:pt x="1037" y="787"/>
                  </a:lnTo>
                  <a:lnTo>
                    <a:pt x="1041" y="784"/>
                  </a:lnTo>
                  <a:lnTo>
                    <a:pt x="1045" y="784"/>
                  </a:lnTo>
                  <a:lnTo>
                    <a:pt x="1049" y="782"/>
                  </a:lnTo>
                  <a:lnTo>
                    <a:pt x="1052" y="782"/>
                  </a:lnTo>
                  <a:lnTo>
                    <a:pt x="1056" y="780"/>
                  </a:lnTo>
                  <a:lnTo>
                    <a:pt x="1060" y="779"/>
                  </a:lnTo>
                  <a:lnTo>
                    <a:pt x="1064" y="779"/>
                  </a:lnTo>
                  <a:lnTo>
                    <a:pt x="1067" y="779"/>
                  </a:lnTo>
                  <a:lnTo>
                    <a:pt x="1069" y="779"/>
                  </a:lnTo>
                  <a:lnTo>
                    <a:pt x="1075" y="774"/>
                  </a:lnTo>
                  <a:lnTo>
                    <a:pt x="1079" y="774"/>
                  </a:lnTo>
                  <a:lnTo>
                    <a:pt x="1082" y="774"/>
                  </a:lnTo>
                  <a:lnTo>
                    <a:pt x="1086" y="773"/>
                  </a:lnTo>
                  <a:lnTo>
                    <a:pt x="1090" y="773"/>
                  </a:lnTo>
                  <a:lnTo>
                    <a:pt x="1092" y="773"/>
                  </a:lnTo>
                  <a:lnTo>
                    <a:pt x="1095" y="769"/>
                  </a:lnTo>
                  <a:lnTo>
                    <a:pt x="1099" y="766"/>
                  </a:lnTo>
                  <a:lnTo>
                    <a:pt x="1103" y="763"/>
                  </a:lnTo>
                  <a:lnTo>
                    <a:pt x="1107" y="763"/>
                  </a:lnTo>
                  <a:lnTo>
                    <a:pt x="1110" y="761"/>
                  </a:lnTo>
                  <a:lnTo>
                    <a:pt x="1114" y="761"/>
                  </a:lnTo>
                  <a:lnTo>
                    <a:pt x="1118" y="761"/>
                  </a:lnTo>
                  <a:lnTo>
                    <a:pt x="1122" y="759"/>
                  </a:lnTo>
                  <a:lnTo>
                    <a:pt x="1125" y="755"/>
                  </a:lnTo>
                  <a:lnTo>
                    <a:pt x="1129" y="755"/>
                  </a:lnTo>
                  <a:lnTo>
                    <a:pt x="1133" y="751"/>
                  </a:lnTo>
                  <a:lnTo>
                    <a:pt x="1135" y="749"/>
                  </a:lnTo>
                  <a:lnTo>
                    <a:pt x="1139" y="749"/>
                  </a:lnTo>
                  <a:lnTo>
                    <a:pt x="1142" y="747"/>
                  </a:lnTo>
                  <a:lnTo>
                    <a:pt x="1146" y="747"/>
                  </a:lnTo>
                  <a:lnTo>
                    <a:pt x="1150" y="746"/>
                  </a:lnTo>
                  <a:lnTo>
                    <a:pt x="1154" y="746"/>
                  </a:lnTo>
                  <a:lnTo>
                    <a:pt x="1157" y="742"/>
                  </a:lnTo>
                  <a:lnTo>
                    <a:pt x="1161" y="742"/>
                  </a:lnTo>
                  <a:lnTo>
                    <a:pt x="1165" y="742"/>
                  </a:lnTo>
                  <a:lnTo>
                    <a:pt x="1169" y="740"/>
                  </a:lnTo>
                  <a:lnTo>
                    <a:pt x="1172" y="740"/>
                  </a:lnTo>
                  <a:lnTo>
                    <a:pt x="1176" y="740"/>
                  </a:lnTo>
                  <a:lnTo>
                    <a:pt x="1180" y="740"/>
                  </a:lnTo>
                  <a:lnTo>
                    <a:pt x="1182" y="737"/>
                  </a:lnTo>
                  <a:lnTo>
                    <a:pt x="1185" y="737"/>
                  </a:lnTo>
                  <a:lnTo>
                    <a:pt x="1189" y="735"/>
                  </a:lnTo>
                  <a:lnTo>
                    <a:pt x="1193" y="732"/>
                  </a:lnTo>
                  <a:lnTo>
                    <a:pt x="1197" y="732"/>
                  </a:lnTo>
                  <a:lnTo>
                    <a:pt x="1200" y="732"/>
                  </a:lnTo>
                  <a:lnTo>
                    <a:pt x="1204" y="728"/>
                  </a:lnTo>
                  <a:lnTo>
                    <a:pt x="1208" y="728"/>
                  </a:lnTo>
                  <a:lnTo>
                    <a:pt x="1212" y="727"/>
                  </a:lnTo>
                  <a:lnTo>
                    <a:pt x="1215" y="724"/>
                  </a:lnTo>
                  <a:lnTo>
                    <a:pt x="1219" y="724"/>
                  </a:lnTo>
                  <a:lnTo>
                    <a:pt x="1223" y="724"/>
                  </a:lnTo>
                  <a:lnTo>
                    <a:pt x="1227" y="724"/>
                  </a:lnTo>
                  <a:lnTo>
                    <a:pt x="1230" y="724"/>
                  </a:lnTo>
                  <a:lnTo>
                    <a:pt x="1234" y="723"/>
                  </a:lnTo>
                  <a:lnTo>
                    <a:pt x="1238" y="723"/>
                  </a:lnTo>
                  <a:lnTo>
                    <a:pt x="1242" y="723"/>
                  </a:lnTo>
                  <a:lnTo>
                    <a:pt x="1245" y="723"/>
                  </a:lnTo>
                  <a:lnTo>
                    <a:pt x="1247" y="723"/>
                  </a:lnTo>
                  <a:lnTo>
                    <a:pt x="1251" y="718"/>
                  </a:lnTo>
                  <a:lnTo>
                    <a:pt x="1255" y="718"/>
                  </a:lnTo>
                  <a:lnTo>
                    <a:pt x="1259" y="718"/>
                  </a:lnTo>
                  <a:lnTo>
                    <a:pt x="1262" y="718"/>
                  </a:lnTo>
                  <a:lnTo>
                    <a:pt x="1266" y="718"/>
                  </a:lnTo>
                  <a:lnTo>
                    <a:pt x="1270" y="718"/>
                  </a:lnTo>
                  <a:lnTo>
                    <a:pt x="1274" y="710"/>
                  </a:lnTo>
                  <a:lnTo>
                    <a:pt x="1277" y="710"/>
                  </a:lnTo>
                  <a:lnTo>
                    <a:pt x="1281" y="709"/>
                  </a:lnTo>
                  <a:lnTo>
                    <a:pt x="1285" y="709"/>
                  </a:lnTo>
                  <a:lnTo>
                    <a:pt x="1289" y="709"/>
                  </a:lnTo>
                  <a:lnTo>
                    <a:pt x="1292" y="709"/>
                  </a:lnTo>
                  <a:lnTo>
                    <a:pt x="1294" y="709"/>
                  </a:lnTo>
                  <a:lnTo>
                    <a:pt x="1298" y="709"/>
                  </a:lnTo>
                  <a:lnTo>
                    <a:pt x="1302" y="709"/>
                  </a:lnTo>
                  <a:lnTo>
                    <a:pt x="1305" y="709"/>
                  </a:lnTo>
                  <a:lnTo>
                    <a:pt x="1309" y="709"/>
                  </a:lnTo>
                  <a:lnTo>
                    <a:pt x="1313" y="709"/>
                  </a:lnTo>
                  <a:lnTo>
                    <a:pt x="1317" y="705"/>
                  </a:lnTo>
                  <a:lnTo>
                    <a:pt x="1320" y="702"/>
                  </a:lnTo>
                  <a:lnTo>
                    <a:pt x="1324" y="700"/>
                  </a:lnTo>
                  <a:lnTo>
                    <a:pt x="1328" y="696"/>
                  </a:lnTo>
                  <a:lnTo>
                    <a:pt x="1332" y="696"/>
                  </a:lnTo>
                  <a:lnTo>
                    <a:pt x="1335" y="696"/>
                  </a:lnTo>
                  <a:lnTo>
                    <a:pt x="1339" y="695"/>
                  </a:lnTo>
                  <a:lnTo>
                    <a:pt x="1343" y="695"/>
                  </a:lnTo>
                  <a:lnTo>
                    <a:pt x="1347" y="690"/>
                  </a:lnTo>
                  <a:lnTo>
                    <a:pt x="1350" y="690"/>
                  </a:lnTo>
                  <a:lnTo>
                    <a:pt x="1354" y="688"/>
                  </a:lnTo>
                  <a:lnTo>
                    <a:pt x="1358" y="686"/>
                  </a:lnTo>
                  <a:lnTo>
                    <a:pt x="1360" y="683"/>
                  </a:lnTo>
                  <a:lnTo>
                    <a:pt x="1364" y="683"/>
                  </a:lnTo>
                  <a:lnTo>
                    <a:pt x="1367" y="683"/>
                  </a:lnTo>
                  <a:lnTo>
                    <a:pt x="1371" y="683"/>
                  </a:lnTo>
                  <a:lnTo>
                    <a:pt x="1375" y="683"/>
                  </a:lnTo>
                  <a:lnTo>
                    <a:pt x="1379" y="682"/>
                  </a:lnTo>
                  <a:lnTo>
                    <a:pt x="1382" y="682"/>
                  </a:lnTo>
                  <a:lnTo>
                    <a:pt x="1386" y="682"/>
                  </a:lnTo>
                  <a:lnTo>
                    <a:pt x="1390" y="682"/>
                  </a:lnTo>
                  <a:lnTo>
                    <a:pt x="1394" y="677"/>
                  </a:lnTo>
                  <a:lnTo>
                    <a:pt x="1397" y="677"/>
                  </a:lnTo>
                  <a:lnTo>
                    <a:pt x="1401" y="676"/>
                  </a:lnTo>
                  <a:lnTo>
                    <a:pt x="1405" y="676"/>
                  </a:lnTo>
                  <a:lnTo>
                    <a:pt x="1407" y="674"/>
                  </a:lnTo>
                  <a:lnTo>
                    <a:pt x="1410" y="671"/>
                  </a:lnTo>
                  <a:lnTo>
                    <a:pt x="1414" y="671"/>
                  </a:lnTo>
                  <a:lnTo>
                    <a:pt x="1418" y="671"/>
                  </a:lnTo>
                  <a:lnTo>
                    <a:pt x="1422" y="671"/>
                  </a:lnTo>
                  <a:lnTo>
                    <a:pt x="1425" y="671"/>
                  </a:lnTo>
                  <a:lnTo>
                    <a:pt x="1429" y="669"/>
                  </a:lnTo>
                  <a:lnTo>
                    <a:pt x="1433" y="669"/>
                  </a:lnTo>
                  <a:lnTo>
                    <a:pt x="1437" y="669"/>
                  </a:lnTo>
                  <a:lnTo>
                    <a:pt x="1440" y="669"/>
                  </a:lnTo>
                  <a:lnTo>
                    <a:pt x="1444" y="669"/>
                  </a:lnTo>
                  <a:lnTo>
                    <a:pt x="1448" y="669"/>
                  </a:lnTo>
                  <a:lnTo>
                    <a:pt x="1450" y="669"/>
                  </a:lnTo>
                  <a:lnTo>
                    <a:pt x="1454" y="668"/>
                  </a:lnTo>
                  <a:lnTo>
                    <a:pt x="1457" y="664"/>
                  </a:lnTo>
                  <a:lnTo>
                    <a:pt x="1461" y="664"/>
                  </a:lnTo>
                  <a:lnTo>
                    <a:pt x="1465" y="664"/>
                  </a:lnTo>
                  <a:lnTo>
                    <a:pt x="1469" y="663"/>
                  </a:lnTo>
                  <a:lnTo>
                    <a:pt x="1472" y="661"/>
                  </a:lnTo>
                  <a:lnTo>
                    <a:pt x="1476" y="657"/>
                  </a:lnTo>
                  <a:lnTo>
                    <a:pt x="1480" y="657"/>
                  </a:lnTo>
                  <a:lnTo>
                    <a:pt x="1484" y="655"/>
                  </a:lnTo>
                  <a:lnTo>
                    <a:pt x="1487" y="655"/>
                  </a:lnTo>
                  <a:lnTo>
                    <a:pt x="1491" y="655"/>
                  </a:lnTo>
                  <a:lnTo>
                    <a:pt x="1495" y="655"/>
                  </a:lnTo>
                  <a:lnTo>
                    <a:pt x="1499" y="655"/>
                  </a:lnTo>
                  <a:lnTo>
                    <a:pt x="1502" y="655"/>
                  </a:lnTo>
                  <a:lnTo>
                    <a:pt x="1506" y="655"/>
                  </a:lnTo>
                  <a:lnTo>
                    <a:pt x="1510" y="655"/>
                  </a:lnTo>
                  <a:lnTo>
                    <a:pt x="1514" y="655"/>
                  </a:lnTo>
                  <a:lnTo>
                    <a:pt x="1517" y="655"/>
                  </a:lnTo>
                  <a:lnTo>
                    <a:pt x="1519" y="653"/>
                  </a:lnTo>
                  <a:lnTo>
                    <a:pt x="1523" y="653"/>
                  </a:lnTo>
                  <a:lnTo>
                    <a:pt x="1527" y="647"/>
                  </a:lnTo>
                  <a:lnTo>
                    <a:pt x="1530" y="647"/>
                  </a:lnTo>
                  <a:lnTo>
                    <a:pt x="1534" y="644"/>
                  </a:lnTo>
                  <a:lnTo>
                    <a:pt x="1538" y="642"/>
                  </a:lnTo>
                  <a:lnTo>
                    <a:pt x="1542" y="642"/>
                  </a:lnTo>
                  <a:lnTo>
                    <a:pt x="1545" y="642"/>
                  </a:lnTo>
                  <a:lnTo>
                    <a:pt x="1549" y="642"/>
                  </a:lnTo>
                  <a:lnTo>
                    <a:pt x="1553" y="640"/>
                  </a:lnTo>
                  <a:lnTo>
                    <a:pt x="1557" y="640"/>
                  </a:lnTo>
                  <a:lnTo>
                    <a:pt x="1560" y="640"/>
                  </a:lnTo>
                  <a:lnTo>
                    <a:pt x="1562" y="640"/>
                  </a:lnTo>
                  <a:lnTo>
                    <a:pt x="1566" y="634"/>
                  </a:lnTo>
                  <a:lnTo>
                    <a:pt x="1570" y="631"/>
                  </a:lnTo>
                  <a:lnTo>
                    <a:pt x="1574" y="631"/>
                  </a:lnTo>
                  <a:lnTo>
                    <a:pt x="1577" y="631"/>
                  </a:lnTo>
                  <a:lnTo>
                    <a:pt x="1581" y="631"/>
                  </a:lnTo>
                  <a:lnTo>
                    <a:pt x="1585" y="631"/>
                  </a:lnTo>
                  <a:lnTo>
                    <a:pt x="1589" y="628"/>
                  </a:lnTo>
                  <a:lnTo>
                    <a:pt x="1592" y="628"/>
                  </a:lnTo>
                  <a:lnTo>
                    <a:pt x="1596" y="628"/>
                  </a:lnTo>
                  <a:lnTo>
                    <a:pt x="1600" y="626"/>
                  </a:lnTo>
                  <a:lnTo>
                    <a:pt x="1604" y="626"/>
                  </a:lnTo>
                  <a:lnTo>
                    <a:pt x="1607" y="623"/>
                  </a:lnTo>
                  <a:lnTo>
                    <a:pt x="1611" y="622"/>
                  </a:lnTo>
                  <a:lnTo>
                    <a:pt x="1615" y="622"/>
                  </a:lnTo>
                  <a:lnTo>
                    <a:pt x="1619" y="619"/>
                  </a:lnTo>
                  <a:lnTo>
                    <a:pt x="1622" y="619"/>
                  </a:lnTo>
                  <a:lnTo>
                    <a:pt x="1626" y="617"/>
                  </a:lnTo>
                  <a:lnTo>
                    <a:pt x="1630" y="616"/>
                  </a:lnTo>
                  <a:lnTo>
                    <a:pt x="1632" y="616"/>
                  </a:lnTo>
                  <a:lnTo>
                    <a:pt x="1635" y="616"/>
                  </a:lnTo>
                  <a:lnTo>
                    <a:pt x="1639" y="612"/>
                  </a:lnTo>
                  <a:lnTo>
                    <a:pt x="1643" y="612"/>
                  </a:lnTo>
                  <a:lnTo>
                    <a:pt x="1647" y="609"/>
                  </a:lnTo>
                  <a:lnTo>
                    <a:pt x="1650" y="609"/>
                  </a:lnTo>
                  <a:lnTo>
                    <a:pt x="1654" y="609"/>
                  </a:lnTo>
                  <a:lnTo>
                    <a:pt x="1658" y="609"/>
                  </a:lnTo>
                  <a:lnTo>
                    <a:pt x="1662" y="607"/>
                  </a:lnTo>
                  <a:lnTo>
                    <a:pt x="1665" y="607"/>
                  </a:lnTo>
                  <a:lnTo>
                    <a:pt x="1669" y="607"/>
                  </a:lnTo>
                  <a:lnTo>
                    <a:pt x="1673" y="607"/>
                  </a:lnTo>
                  <a:lnTo>
                    <a:pt x="1675" y="603"/>
                  </a:lnTo>
                  <a:lnTo>
                    <a:pt x="1679" y="599"/>
                  </a:lnTo>
                  <a:lnTo>
                    <a:pt x="1682" y="596"/>
                  </a:lnTo>
                  <a:lnTo>
                    <a:pt x="1686" y="596"/>
                  </a:lnTo>
                  <a:lnTo>
                    <a:pt x="1690" y="596"/>
                  </a:lnTo>
                  <a:lnTo>
                    <a:pt x="1694" y="596"/>
                  </a:lnTo>
                  <a:lnTo>
                    <a:pt x="1697" y="596"/>
                  </a:lnTo>
                  <a:lnTo>
                    <a:pt x="1701" y="596"/>
                  </a:lnTo>
                  <a:lnTo>
                    <a:pt x="1705" y="594"/>
                  </a:lnTo>
                  <a:lnTo>
                    <a:pt x="1709" y="594"/>
                  </a:lnTo>
                  <a:lnTo>
                    <a:pt x="1712" y="594"/>
                  </a:lnTo>
                  <a:lnTo>
                    <a:pt x="1716" y="594"/>
                  </a:lnTo>
                  <a:lnTo>
                    <a:pt x="1720" y="591"/>
                  </a:lnTo>
                  <a:lnTo>
                    <a:pt x="1722" y="591"/>
                  </a:lnTo>
                  <a:lnTo>
                    <a:pt x="1725" y="591"/>
                  </a:lnTo>
                  <a:lnTo>
                    <a:pt x="1729" y="591"/>
                  </a:lnTo>
                  <a:lnTo>
                    <a:pt x="1733" y="589"/>
                  </a:lnTo>
                  <a:lnTo>
                    <a:pt x="1739" y="586"/>
                  </a:lnTo>
                  <a:lnTo>
                    <a:pt x="1742" y="586"/>
                  </a:lnTo>
                  <a:lnTo>
                    <a:pt x="1744" y="586"/>
                  </a:lnTo>
                  <a:lnTo>
                    <a:pt x="1748" y="586"/>
                  </a:lnTo>
                  <a:lnTo>
                    <a:pt x="1752" y="585"/>
                  </a:lnTo>
                  <a:lnTo>
                    <a:pt x="1755" y="585"/>
                  </a:lnTo>
                  <a:lnTo>
                    <a:pt x="1759" y="585"/>
                  </a:lnTo>
                  <a:lnTo>
                    <a:pt x="1763" y="585"/>
                  </a:lnTo>
                  <a:lnTo>
                    <a:pt x="1767" y="585"/>
                  </a:lnTo>
                  <a:lnTo>
                    <a:pt x="1770" y="585"/>
                  </a:lnTo>
                  <a:lnTo>
                    <a:pt x="1774" y="581"/>
                  </a:lnTo>
                  <a:lnTo>
                    <a:pt x="1778" y="580"/>
                  </a:lnTo>
                  <a:lnTo>
                    <a:pt x="1782" y="580"/>
                  </a:lnTo>
                  <a:lnTo>
                    <a:pt x="1785" y="580"/>
                  </a:lnTo>
                  <a:lnTo>
                    <a:pt x="1787" y="578"/>
                  </a:lnTo>
                  <a:lnTo>
                    <a:pt x="1791" y="573"/>
                  </a:lnTo>
                  <a:lnTo>
                    <a:pt x="1795" y="573"/>
                  </a:lnTo>
                  <a:lnTo>
                    <a:pt x="1799" y="573"/>
                  </a:lnTo>
                  <a:lnTo>
                    <a:pt x="1802" y="572"/>
                  </a:lnTo>
                  <a:lnTo>
                    <a:pt x="1806" y="572"/>
                  </a:lnTo>
                  <a:lnTo>
                    <a:pt x="1810" y="572"/>
                  </a:lnTo>
                  <a:lnTo>
                    <a:pt x="1814" y="572"/>
                  </a:lnTo>
                  <a:lnTo>
                    <a:pt x="1817" y="572"/>
                  </a:lnTo>
                  <a:lnTo>
                    <a:pt x="1821" y="572"/>
                  </a:lnTo>
                  <a:lnTo>
                    <a:pt x="1825" y="567"/>
                  </a:lnTo>
                  <a:lnTo>
                    <a:pt x="1829" y="567"/>
                  </a:lnTo>
                  <a:lnTo>
                    <a:pt x="1832" y="567"/>
                  </a:lnTo>
                  <a:lnTo>
                    <a:pt x="1834" y="567"/>
                  </a:lnTo>
                  <a:lnTo>
                    <a:pt x="1838" y="564"/>
                  </a:lnTo>
                  <a:lnTo>
                    <a:pt x="1842" y="563"/>
                  </a:lnTo>
                  <a:lnTo>
                    <a:pt x="1845" y="563"/>
                  </a:lnTo>
                  <a:lnTo>
                    <a:pt x="1849" y="559"/>
                  </a:lnTo>
                  <a:lnTo>
                    <a:pt x="1853" y="559"/>
                  </a:lnTo>
                  <a:lnTo>
                    <a:pt x="1857" y="559"/>
                  </a:lnTo>
                  <a:lnTo>
                    <a:pt x="1860" y="559"/>
                  </a:lnTo>
                  <a:lnTo>
                    <a:pt x="1864" y="559"/>
                  </a:lnTo>
                  <a:lnTo>
                    <a:pt x="1868" y="559"/>
                  </a:lnTo>
                  <a:lnTo>
                    <a:pt x="1872" y="558"/>
                  </a:lnTo>
                  <a:lnTo>
                    <a:pt x="1875" y="554"/>
                  </a:lnTo>
                  <a:lnTo>
                    <a:pt x="1879" y="553"/>
                  </a:lnTo>
                  <a:lnTo>
                    <a:pt x="1883" y="553"/>
                  </a:lnTo>
                  <a:lnTo>
                    <a:pt x="1887" y="553"/>
                  </a:lnTo>
                  <a:lnTo>
                    <a:pt x="1890" y="553"/>
                  </a:lnTo>
                  <a:lnTo>
                    <a:pt x="1894" y="551"/>
                  </a:lnTo>
                  <a:lnTo>
                    <a:pt x="1898" y="550"/>
                  </a:lnTo>
                  <a:lnTo>
                    <a:pt x="1900" y="550"/>
                  </a:lnTo>
                  <a:lnTo>
                    <a:pt x="1904" y="550"/>
                  </a:lnTo>
                  <a:lnTo>
                    <a:pt x="1907" y="550"/>
                  </a:lnTo>
                  <a:lnTo>
                    <a:pt x="1911" y="546"/>
                  </a:lnTo>
                  <a:lnTo>
                    <a:pt x="1915" y="545"/>
                  </a:lnTo>
                  <a:lnTo>
                    <a:pt x="1919" y="538"/>
                  </a:lnTo>
                  <a:lnTo>
                    <a:pt x="1922" y="538"/>
                  </a:lnTo>
                  <a:lnTo>
                    <a:pt x="1926" y="536"/>
                  </a:lnTo>
                  <a:lnTo>
                    <a:pt x="1930" y="536"/>
                  </a:lnTo>
                  <a:lnTo>
                    <a:pt x="1934" y="536"/>
                  </a:lnTo>
                  <a:lnTo>
                    <a:pt x="1937" y="536"/>
                  </a:lnTo>
                  <a:lnTo>
                    <a:pt x="1941" y="533"/>
                  </a:lnTo>
                  <a:lnTo>
                    <a:pt x="1945" y="533"/>
                  </a:lnTo>
                  <a:lnTo>
                    <a:pt x="1947" y="533"/>
                  </a:lnTo>
                  <a:lnTo>
                    <a:pt x="1950" y="532"/>
                  </a:lnTo>
                  <a:lnTo>
                    <a:pt x="1954" y="532"/>
                  </a:lnTo>
                  <a:lnTo>
                    <a:pt x="1958" y="532"/>
                  </a:lnTo>
                  <a:lnTo>
                    <a:pt x="1962" y="532"/>
                  </a:lnTo>
                  <a:lnTo>
                    <a:pt x="1965" y="530"/>
                  </a:lnTo>
                  <a:lnTo>
                    <a:pt x="1969" y="525"/>
                  </a:lnTo>
                  <a:lnTo>
                    <a:pt x="1973" y="522"/>
                  </a:lnTo>
                  <a:lnTo>
                    <a:pt x="1977" y="522"/>
                  </a:lnTo>
                  <a:lnTo>
                    <a:pt x="1980" y="521"/>
                  </a:lnTo>
                  <a:lnTo>
                    <a:pt x="1984" y="521"/>
                  </a:lnTo>
                  <a:lnTo>
                    <a:pt x="1988" y="521"/>
                  </a:lnTo>
                  <a:lnTo>
                    <a:pt x="1990" y="518"/>
                  </a:lnTo>
                  <a:lnTo>
                    <a:pt x="1994" y="518"/>
                  </a:lnTo>
                  <a:lnTo>
                    <a:pt x="1997" y="517"/>
                  </a:lnTo>
                  <a:lnTo>
                    <a:pt x="2003" y="517"/>
                  </a:lnTo>
                  <a:lnTo>
                    <a:pt x="2007" y="517"/>
                  </a:lnTo>
                  <a:lnTo>
                    <a:pt x="2010" y="517"/>
                  </a:lnTo>
                  <a:lnTo>
                    <a:pt x="2012" y="517"/>
                  </a:lnTo>
                  <a:lnTo>
                    <a:pt x="2016" y="514"/>
                  </a:lnTo>
                  <a:lnTo>
                    <a:pt x="2020" y="514"/>
                  </a:lnTo>
                  <a:lnTo>
                    <a:pt x="2024" y="512"/>
                  </a:lnTo>
                  <a:lnTo>
                    <a:pt x="2027" y="512"/>
                  </a:lnTo>
                  <a:lnTo>
                    <a:pt x="2031" y="509"/>
                  </a:lnTo>
                  <a:lnTo>
                    <a:pt x="2035" y="509"/>
                  </a:lnTo>
                  <a:lnTo>
                    <a:pt x="2039" y="509"/>
                  </a:lnTo>
                  <a:lnTo>
                    <a:pt x="2042" y="508"/>
                  </a:lnTo>
                  <a:lnTo>
                    <a:pt x="2046" y="505"/>
                  </a:lnTo>
                  <a:lnTo>
                    <a:pt x="2050" y="505"/>
                  </a:lnTo>
                  <a:lnTo>
                    <a:pt x="2054" y="504"/>
                  </a:lnTo>
                  <a:lnTo>
                    <a:pt x="2057" y="504"/>
                  </a:lnTo>
                  <a:lnTo>
                    <a:pt x="2059" y="500"/>
                  </a:lnTo>
                  <a:lnTo>
                    <a:pt x="2063" y="496"/>
                  </a:lnTo>
                  <a:lnTo>
                    <a:pt x="2067" y="496"/>
                  </a:lnTo>
                  <a:lnTo>
                    <a:pt x="2070" y="496"/>
                  </a:lnTo>
                  <a:lnTo>
                    <a:pt x="2074" y="494"/>
                  </a:lnTo>
                  <a:lnTo>
                    <a:pt x="2078" y="494"/>
                  </a:lnTo>
                  <a:lnTo>
                    <a:pt x="2082" y="494"/>
                  </a:lnTo>
                  <a:lnTo>
                    <a:pt x="2085" y="493"/>
                  </a:lnTo>
                  <a:lnTo>
                    <a:pt x="2089" y="493"/>
                  </a:lnTo>
                  <a:lnTo>
                    <a:pt x="2093" y="489"/>
                  </a:lnTo>
                  <a:lnTo>
                    <a:pt x="2097" y="489"/>
                  </a:lnTo>
                  <a:lnTo>
                    <a:pt x="2100" y="483"/>
                  </a:lnTo>
                  <a:lnTo>
                    <a:pt x="2102" y="483"/>
                  </a:lnTo>
                  <a:lnTo>
                    <a:pt x="2106" y="483"/>
                  </a:lnTo>
                  <a:lnTo>
                    <a:pt x="2110" y="483"/>
                  </a:lnTo>
                  <a:lnTo>
                    <a:pt x="2114" y="483"/>
                  </a:lnTo>
                  <a:lnTo>
                    <a:pt x="2117" y="483"/>
                  </a:lnTo>
                  <a:lnTo>
                    <a:pt x="2121" y="481"/>
                  </a:lnTo>
                  <a:lnTo>
                    <a:pt x="2125" y="481"/>
                  </a:lnTo>
                  <a:lnTo>
                    <a:pt x="2129" y="478"/>
                  </a:lnTo>
                  <a:lnTo>
                    <a:pt x="2132" y="477"/>
                  </a:lnTo>
                  <a:lnTo>
                    <a:pt x="2136" y="477"/>
                  </a:lnTo>
                  <a:lnTo>
                    <a:pt x="2140" y="474"/>
                  </a:lnTo>
                  <a:lnTo>
                    <a:pt x="2144" y="474"/>
                  </a:lnTo>
                  <a:lnTo>
                    <a:pt x="2147" y="474"/>
                  </a:lnTo>
                  <a:lnTo>
                    <a:pt x="2151" y="473"/>
                  </a:lnTo>
                  <a:lnTo>
                    <a:pt x="2155" y="469"/>
                  </a:lnTo>
                  <a:lnTo>
                    <a:pt x="2159" y="469"/>
                  </a:lnTo>
                  <a:lnTo>
                    <a:pt x="2162" y="466"/>
                  </a:lnTo>
                  <a:lnTo>
                    <a:pt x="2166" y="452"/>
                  </a:lnTo>
                  <a:lnTo>
                    <a:pt x="2170" y="452"/>
                  </a:lnTo>
                  <a:lnTo>
                    <a:pt x="2172" y="452"/>
                  </a:lnTo>
                  <a:lnTo>
                    <a:pt x="2175" y="452"/>
                  </a:lnTo>
                  <a:lnTo>
                    <a:pt x="2179" y="452"/>
                  </a:lnTo>
                  <a:lnTo>
                    <a:pt x="2183" y="452"/>
                  </a:lnTo>
                  <a:lnTo>
                    <a:pt x="2187" y="452"/>
                  </a:lnTo>
                  <a:lnTo>
                    <a:pt x="2190" y="452"/>
                  </a:lnTo>
                  <a:lnTo>
                    <a:pt x="2194" y="452"/>
                  </a:lnTo>
                  <a:lnTo>
                    <a:pt x="2198" y="449"/>
                  </a:lnTo>
                  <a:lnTo>
                    <a:pt x="2202" y="449"/>
                  </a:lnTo>
                  <a:lnTo>
                    <a:pt x="2205" y="449"/>
                  </a:lnTo>
                  <a:lnTo>
                    <a:pt x="2209" y="449"/>
                  </a:lnTo>
                  <a:lnTo>
                    <a:pt x="2213" y="449"/>
                  </a:lnTo>
                  <a:lnTo>
                    <a:pt x="2215" y="449"/>
                  </a:lnTo>
                  <a:lnTo>
                    <a:pt x="2219" y="448"/>
                  </a:lnTo>
                  <a:lnTo>
                    <a:pt x="2222" y="446"/>
                  </a:lnTo>
                  <a:lnTo>
                    <a:pt x="2226" y="442"/>
                  </a:lnTo>
                  <a:lnTo>
                    <a:pt x="2230" y="442"/>
                  </a:lnTo>
                  <a:lnTo>
                    <a:pt x="2234" y="441"/>
                  </a:lnTo>
                  <a:lnTo>
                    <a:pt x="2237" y="441"/>
                  </a:lnTo>
                  <a:lnTo>
                    <a:pt x="2241" y="438"/>
                  </a:lnTo>
                  <a:lnTo>
                    <a:pt x="2245" y="438"/>
                  </a:lnTo>
                  <a:lnTo>
                    <a:pt x="2249" y="438"/>
                  </a:lnTo>
                  <a:lnTo>
                    <a:pt x="2252" y="433"/>
                  </a:lnTo>
                  <a:lnTo>
                    <a:pt x="2256" y="431"/>
                  </a:lnTo>
                  <a:lnTo>
                    <a:pt x="2260" y="431"/>
                  </a:lnTo>
                  <a:lnTo>
                    <a:pt x="2262" y="428"/>
                  </a:lnTo>
                  <a:lnTo>
                    <a:pt x="2267" y="425"/>
                  </a:lnTo>
                  <a:lnTo>
                    <a:pt x="2271" y="422"/>
                  </a:lnTo>
                  <a:lnTo>
                    <a:pt x="2275" y="421"/>
                  </a:lnTo>
                  <a:lnTo>
                    <a:pt x="2279" y="419"/>
                  </a:lnTo>
                  <a:lnTo>
                    <a:pt x="2282" y="419"/>
                  </a:lnTo>
                  <a:lnTo>
                    <a:pt x="2284" y="415"/>
                  </a:lnTo>
                  <a:lnTo>
                    <a:pt x="2288" y="415"/>
                  </a:lnTo>
                  <a:lnTo>
                    <a:pt x="2292" y="415"/>
                  </a:lnTo>
                  <a:lnTo>
                    <a:pt x="2295" y="415"/>
                  </a:lnTo>
                  <a:lnTo>
                    <a:pt x="2299" y="415"/>
                  </a:lnTo>
                  <a:lnTo>
                    <a:pt x="2303" y="415"/>
                  </a:lnTo>
                  <a:lnTo>
                    <a:pt x="2307" y="415"/>
                  </a:lnTo>
                  <a:lnTo>
                    <a:pt x="2310" y="415"/>
                  </a:lnTo>
                  <a:lnTo>
                    <a:pt x="2314" y="415"/>
                  </a:lnTo>
                  <a:lnTo>
                    <a:pt x="2318" y="415"/>
                  </a:lnTo>
                  <a:lnTo>
                    <a:pt x="2322" y="415"/>
                  </a:lnTo>
                  <a:lnTo>
                    <a:pt x="2325" y="415"/>
                  </a:lnTo>
                  <a:lnTo>
                    <a:pt x="2327" y="411"/>
                  </a:lnTo>
                  <a:lnTo>
                    <a:pt x="2331" y="408"/>
                  </a:lnTo>
                  <a:lnTo>
                    <a:pt x="2335" y="408"/>
                  </a:lnTo>
                  <a:lnTo>
                    <a:pt x="2339" y="408"/>
                  </a:lnTo>
                  <a:lnTo>
                    <a:pt x="2342" y="406"/>
                  </a:lnTo>
                  <a:lnTo>
                    <a:pt x="2346" y="406"/>
                  </a:lnTo>
                  <a:lnTo>
                    <a:pt x="2350" y="406"/>
                  </a:lnTo>
                  <a:lnTo>
                    <a:pt x="2354" y="406"/>
                  </a:lnTo>
                  <a:lnTo>
                    <a:pt x="2357" y="397"/>
                  </a:lnTo>
                  <a:lnTo>
                    <a:pt x="2361" y="397"/>
                  </a:lnTo>
                  <a:lnTo>
                    <a:pt x="2365" y="397"/>
                  </a:lnTo>
                  <a:lnTo>
                    <a:pt x="2369" y="397"/>
                  </a:lnTo>
                  <a:lnTo>
                    <a:pt x="2372" y="397"/>
                  </a:lnTo>
                  <a:lnTo>
                    <a:pt x="2374" y="397"/>
                  </a:lnTo>
                  <a:lnTo>
                    <a:pt x="2378" y="397"/>
                  </a:lnTo>
                  <a:lnTo>
                    <a:pt x="2382" y="397"/>
                  </a:lnTo>
                  <a:lnTo>
                    <a:pt x="2385" y="396"/>
                  </a:lnTo>
                  <a:lnTo>
                    <a:pt x="2389" y="387"/>
                  </a:lnTo>
                  <a:lnTo>
                    <a:pt x="2393" y="387"/>
                  </a:lnTo>
                  <a:lnTo>
                    <a:pt x="2397" y="387"/>
                  </a:lnTo>
                  <a:lnTo>
                    <a:pt x="2400" y="387"/>
                  </a:lnTo>
                  <a:lnTo>
                    <a:pt x="2404" y="387"/>
                  </a:lnTo>
                  <a:lnTo>
                    <a:pt x="2408" y="387"/>
                  </a:lnTo>
                  <a:lnTo>
                    <a:pt x="2412" y="387"/>
                  </a:lnTo>
                  <a:lnTo>
                    <a:pt x="2415" y="387"/>
                  </a:lnTo>
                  <a:lnTo>
                    <a:pt x="2419" y="387"/>
                  </a:lnTo>
                  <a:lnTo>
                    <a:pt x="2423" y="387"/>
                  </a:lnTo>
                  <a:lnTo>
                    <a:pt x="2427" y="387"/>
                  </a:lnTo>
                  <a:lnTo>
                    <a:pt x="2430" y="384"/>
                  </a:lnTo>
                  <a:lnTo>
                    <a:pt x="2434" y="384"/>
                  </a:lnTo>
                  <a:lnTo>
                    <a:pt x="2438" y="384"/>
                  </a:lnTo>
                  <a:lnTo>
                    <a:pt x="2440" y="384"/>
                  </a:lnTo>
                  <a:lnTo>
                    <a:pt x="2444" y="384"/>
                  </a:lnTo>
                  <a:lnTo>
                    <a:pt x="2447" y="384"/>
                  </a:lnTo>
                  <a:lnTo>
                    <a:pt x="2451" y="384"/>
                  </a:lnTo>
                  <a:lnTo>
                    <a:pt x="2455" y="384"/>
                  </a:lnTo>
                  <a:lnTo>
                    <a:pt x="2459" y="384"/>
                  </a:lnTo>
                  <a:lnTo>
                    <a:pt x="2462" y="384"/>
                  </a:lnTo>
                  <a:lnTo>
                    <a:pt x="2466" y="384"/>
                  </a:lnTo>
                  <a:lnTo>
                    <a:pt x="2470" y="384"/>
                  </a:lnTo>
                  <a:lnTo>
                    <a:pt x="2474" y="384"/>
                  </a:lnTo>
                  <a:lnTo>
                    <a:pt x="2477" y="384"/>
                  </a:lnTo>
                  <a:lnTo>
                    <a:pt x="2481" y="382"/>
                  </a:lnTo>
                  <a:lnTo>
                    <a:pt x="2485" y="382"/>
                  </a:lnTo>
                  <a:lnTo>
                    <a:pt x="2487" y="382"/>
                  </a:lnTo>
                  <a:lnTo>
                    <a:pt x="2490" y="382"/>
                  </a:lnTo>
                  <a:lnTo>
                    <a:pt x="2494" y="382"/>
                  </a:lnTo>
                  <a:lnTo>
                    <a:pt x="2498" y="382"/>
                  </a:lnTo>
                  <a:lnTo>
                    <a:pt x="2502" y="379"/>
                  </a:lnTo>
                  <a:lnTo>
                    <a:pt x="2505" y="376"/>
                  </a:lnTo>
                  <a:lnTo>
                    <a:pt x="2509" y="376"/>
                  </a:lnTo>
                  <a:lnTo>
                    <a:pt x="2513" y="376"/>
                  </a:lnTo>
                  <a:lnTo>
                    <a:pt x="2517" y="376"/>
                  </a:lnTo>
                  <a:lnTo>
                    <a:pt x="2520" y="376"/>
                  </a:lnTo>
                  <a:lnTo>
                    <a:pt x="2524" y="376"/>
                  </a:lnTo>
                  <a:lnTo>
                    <a:pt x="2528" y="370"/>
                  </a:lnTo>
                  <a:lnTo>
                    <a:pt x="2530" y="370"/>
                  </a:lnTo>
                  <a:lnTo>
                    <a:pt x="2535" y="370"/>
                  </a:lnTo>
                  <a:lnTo>
                    <a:pt x="2539" y="370"/>
                  </a:lnTo>
                  <a:lnTo>
                    <a:pt x="2543" y="370"/>
                  </a:lnTo>
                  <a:lnTo>
                    <a:pt x="2547" y="370"/>
                  </a:lnTo>
                  <a:lnTo>
                    <a:pt x="2550" y="370"/>
                  </a:lnTo>
                  <a:lnTo>
                    <a:pt x="2552" y="368"/>
                  </a:lnTo>
                  <a:lnTo>
                    <a:pt x="2556" y="364"/>
                  </a:lnTo>
                  <a:lnTo>
                    <a:pt x="2560" y="364"/>
                  </a:lnTo>
                  <a:lnTo>
                    <a:pt x="2564" y="364"/>
                  </a:lnTo>
                  <a:lnTo>
                    <a:pt x="2567" y="364"/>
                  </a:lnTo>
                  <a:lnTo>
                    <a:pt x="2571" y="357"/>
                  </a:lnTo>
                  <a:lnTo>
                    <a:pt x="2575" y="357"/>
                  </a:lnTo>
                  <a:lnTo>
                    <a:pt x="2579" y="357"/>
                  </a:lnTo>
                  <a:lnTo>
                    <a:pt x="2582" y="354"/>
                  </a:lnTo>
                  <a:lnTo>
                    <a:pt x="2586" y="354"/>
                  </a:lnTo>
                  <a:lnTo>
                    <a:pt x="2590" y="354"/>
                  </a:lnTo>
                  <a:lnTo>
                    <a:pt x="2594" y="354"/>
                  </a:lnTo>
                  <a:lnTo>
                    <a:pt x="2597" y="354"/>
                  </a:lnTo>
                  <a:lnTo>
                    <a:pt x="2599" y="354"/>
                  </a:lnTo>
                  <a:lnTo>
                    <a:pt x="2603" y="354"/>
                  </a:lnTo>
                  <a:lnTo>
                    <a:pt x="2607" y="354"/>
                  </a:lnTo>
                  <a:lnTo>
                    <a:pt x="2610" y="354"/>
                  </a:lnTo>
                  <a:lnTo>
                    <a:pt x="2614" y="354"/>
                  </a:lnTo>
                  <a:lnTo>
                    <a:pt x="2618" y="354"/>
                  </a:lnTo>
                  <a:lnTo>
                    <a:pt x="2622" y="349"/>
                  </a:lnTo>
                  <a:lnTo>
                    <a:pt x="2625" y="349"/>
                  </a:lnTo>
                  <a:lnTo>
                    <a:pt x="2629" y="349"/>
                  </a:lnTo>
                  <a:lnTo>
                    <a:pt x="2633" y="349"/>
                  </a:lnTo>
                  <a:lnTo>
                    <a:pt x="2637" y="349"/>
                  </a:lnTo>
                  <a:lnTo>
                    <a:pt x="2640" y="345"/>
                  </a:lnTo>
                  <a:lnTo>
                    <a:pt x="2642" y="345"/>
                  </a:lnTo>
                  <a:lnTo>
                    <a:pt x="2646" y="342"/>
                  </a:lnTo>
                  <a:lnTo>
                    <a:pt x="2650" y="338"/>
                  </a:lnTo>
                  <a:lnTo>
                    <a:pt x="2654" y="336"/>
                  </a:lnTo>
                  <a:lnTo>
                    <a:pt x="2657" y="336"/>
                  </a:lnTo>
                  <a:lnTo>
                    <a:pt x="2661" y="336"/>
                  </a:lnTo>
                  <a:lnTo>
                    <a:pt x="2665" y="332"/>
                  </a:lnTo>
                  <a:lnTo>
                    <a:pt x="2669" y="329"/>
                  </a:lnTo>
                  <a:lnTo>
                    <a:pt x="2672" y="329"/>
                  </a:lnTo>
                  <a:lnTo>
                    <a:pt x="2676" y="329"/>
                  </a:lnTo>
                  <a:lnTo>
                    <a:pt x="2680" y="329"/>
                  </a:lnTo>
                  <a:lnTo>
                    <a:pt x="2684" y="329"/>
                  </a:lnTo>
                  <a:lnTo>
                    <a:pt x="2687" y="329"/>
                  </a:lnTo>
                  <a:lnTo>
                    <a:pt x="2691" y="329"/>
                  </a:lnTo>
                  <a:lnTo>
                    <a:pt x="2695" y="329"/>
                  </a:lnTo>
                  <a:lnTo>
                    <a:pt x="2699" y="329"/>
                  </a:lnTo>
                  <a:lnTo>
                    <a:pt x="2702" y="323"/>
                  </a:lnTo>
                  <a:lnTo>
                    <a:pt x="2706" y="323"/>
                  </a:lnTo>
                  <a:lnTo>
                    <a:pt x="2710" y="323"/>
                  </a:lnTo>
                  <a:lnTo>
                    <a:pt x="2712" y="323"/>
                  </a:lnTo>
                  <a:lnTo>
                    <a:pt x="2716" y="323"/>
                  </a:lnTo>
                  <a:lnTo>
                    <a:pt x="2719" y="316"/>
                  </a:lnTo>
                  <a:lnTo>
                    <a:pt x="2723" y="316"/>
                  </a:lnTo>
                  <a:lnTo>
                    <a:pt x="2727" y="313"/>
                  </a:lnTo>
                  <a:lnTo>
                    <a:pt x="2731" y="313"/>
                  </a:lnTo>
                  <a:lnTo>
                    <a:pt x="2734" y="313"/>
                  </a:lnTo>
                  <a:lnTo>
                    <a:pt x="2738" y="309"/>
                  </a:lnTo>
                  <a:lnTo>
                    <a:pt x="2742" y="309"/>
                  </a:lnTo>
                  <a:lnTo>
                    <a:pt x="2746" y="309"/>
                  </a:lnTo>
                  <a:lnTo>
                    <a:pt x="2749" y="309"/>
                  </a:lnTo>
                  <a:lnTo>
                    <a:pt x="2753" y="309"/>
                  </a:lnTo>
                  <a:lnTo>
                    <a:pt x="2755" y="309"/>
                  </a:lnTo>
                  <a:lnTo>
                    <a:pt x="2759" y="301"/>
                  </a:lnTo>
                  <a:lnTo>
                    <a:pt x="2762" y="301"/>
                  </a:lnTo>
                  <a:lnTo>
                    <a:pt x="2766" y="301"/>
                  </a:lnTo>
                  <a:lnTo>
                    <a:pt x="2770" y="301"/>
                  </a:lnTo>
                  <a:lnTo>
                    <a:pt x="2774" y="301"/>
                  </a:lnTo>
                  <a:lnTo>
                    <a:pt x="2777" y="301"/>
                  </a:lnTo>
                  <a:lnTo>
                    <a:pt x="2781" y="301"/>
                  </a:lnTo>
                  <a:lnTo>
                    <a:pt x="2785" y="301"/>
                  </a:lnTo>
                  <a:lnTo>
                    <a:pt x="2789" y="301"/>
                  </a:lnTo>
                  <a:lnTo>
                    <a:pt x="2792" y="301"/>
                  </a:lnTo>
                  <a:lnTo>
                    <a:pt x="2796" y="301"/>
                  </a:lnTo>
                  <a:lnTo>
                    <a:pt x="2800" y="301"/>
                  </a:lnTo>
                  <a:lnTo>
                    <a:pt x="2804" y="301"/>
                  </a:lnTo>
                  <a:lnTo>
                    <a:pt x="2807" y="301"/>
                  </a:lnTo>
                  <a:lnTo>
                    <a:pt x="2811" y="299"/>
                  </a:lnTo>
                  <a:lnTo>
                    <a:pt x="2815" y="299"/>
                  </a:lnTo>
                  <a:lnTo>
                    <a:pt x="2819" y="299"/>
                  </a:lnTo>
                  <a:lnTo>
                    <a:pt x="2822" y="299"/>
                  </a:lnTo>
                  <a:lnTo>
                    <a:pt x="2824" y="299"/>
                  </a:lnTo>
                  <a:lnTo>
                    <a:pt x="2828" y="299"/>
                  </a:lnTo>
                  <a:lnTo>
                    <a:pt x="2832" y="295"/>
                  </a:lnTo>
                  <a:lnTo>
                    <a:pt x="2836" y="292"/>
                  </a:lnTo>
                  <a:lnTo>
                    <a:pt x="2839" y="292"/>
                  </a:lnTo>
                  <a:lnTo>
                    <a:pt x="2843" y="292"/>
                  </a:lnTo>
                  <a:lnTo>
                    <a:pt x="2847" y="287"/>
                  </a:lnTo>
                  <a:lnTo>
                    <a:pt x="2851" y="287"/>
                  </a:lnTo>
                  <a:lnTo>
                    <a:pt x="2854" y="287"/>
                  </a:lnTo>
                  <a:lnTo>
                    <a:pt x="2858" y="283"/>
                  </a:lnTo>
                  <a:lnTo>
                    <a:pt x="2862" y="280"/>
                  </a:lnTo>
                  <a:lnTo>
                    <a:pt x="2866" y="280"/>
                  </a:lnTo>
                  <a:lnTo>
                    <a:pt x="2867" y="280"/>
                  </a:lnTo>
                  <a:lnTo>
                    <a:pt x="2871" y="280"/>
                  </a:lnTo>
                  <a:lnTo>
                    <a:pt x="2875" y="276"/>
                  </a:lnTo>
                  <a:lnTo>
                    <a:pt x="2879" y="276"/>
                  </a:lnTo>
                  <a:lnTo>
                    <a:pt x="2882" y="272"/>
                  </a:lnTo>
                  <a:lnTo>
                    <a:pt x="2886" y="272"/>
                  </a:lnTo>
                  <a:lnTo>
                    <a:pt x="2890" y="272"/>
                  </a:lnTo>
                  <a:lnTo>
                    <a:pt x="2894" y="272"/>
                  </a:lnTo>
                  <a:lnTo>
                    <a:pt x="2897" y="269"/>
                  </a:lnTo>
                  <a:lnTo>
                    <a:pt x="2901" y="265"/>
                  </a:lnTo>
                  <a:lnTo>
                    <a:pt x="2905" y="265"/>
                  </a:lnTo>
                  <a:lnTo>
                    <a:pt x="2909" y="265"/>
                  </a:lnTo>
                  <a:lnTo>
                    <a:pt x="2912" y="265"/>
                  </a:lnTo>
                  <a:lnTo>
                    <a:pt x="2914" y="265"/>
                  </a:lnTo>
                  <a:lnTo>
                    <a:pt x="2918" y="265"/>
                  </a:lnTo>
                  <a:lnTo>
                    <a:pt x="2922" y="265"/>
                  </a:lnTo>
                  <a:lnTo>
                    <a:pt x="2926" y="265"/>
                  </a:lnTo>
                  <a:lnTo>
                    <a:pt x="2931" y="265"/>
                  </a:lnTo>
                  <a:lnTo>
                    <a:pt x="2935" y="265"/>
                  </a:lnTo>
                  <a:lnTo>
                    <a:pt x="2937" y="260"/>
                  </a:lnTo>
                  <a:lnTo>
                    <a:pt x="2941" y="260"/>
                  </a:lnTo>
                  <a:lnTo>
                    <a:pt x="2944" y="255"/>
                  </a:lnTo>
                  <a:lnTo>
                    <a:pt x="2948" y="255"/>
                  </a:lnTo>
                  <a:lnTo>
                    <a:pt x="2952" y="255"/>
                  </a:lnTo>
                  <a:lnTo>
                    <a:pt x="2956" y="253"/>
                  </a:lnTo>
                  <a:lnTo>
                    <a:pt x="2959" y="253"/>
                  </a:lnTo>
                  <a:lnTo>
                    <a:pt x="2963" y="253"/>
                  </a:lnTo>
                  <a:lnTo>
                    <a:pt x="2967" y="253"/>
                  </a:lnTo>
                  <a:lnTo>
                    <a:pt x="2971" y="253"/>
                  </a:lnTo>
                  <a:lnTo>
                    <a:pt x="2974" y="250"/>
                  </a:lnTo>
                  <a:lnTo>
                    <a:pt x="2978" y="250"/>
                  </a:lnTo>
                  <a:lnTo>
                    <a:pt x="2980" y="245"/>
                  </a:lnTo>
                  <a:lnTo>
                    <a:pt x="2984" y="240"/>
                  </a:lnTo>
                  <a:lnTo>
                    <a:pt x="2987" y="237"/>
                  </a:lnTo>
                  <a:lnTo>
                    <a:pt x="2991" y="237"/>
                  </a:lnTo>
                  <a:lnTo>
                    <a:pt x="2995" y="237"/>
                  </a:lnTo>
                  <a:lnTo>
                    <a:pt x="2999" y="237"/>
                  </a:lnTo>
                  <a:lnTo>
                    <a:pt x="3002" y="237"/>
                  </a:lnTo>
                  <a:lnTo>
                    <a:pt x="3006" y="237"/>
                  </a:lnTo>
                  <a:lnTo>
                    <a:pt x="3010" y="232"/>
                  </a:lnTo>
                  <a:lnTo>
                    <a:pt x="3014" y="232"/>
                  </a:lnTo>
                  <a:lnTo>
                    <a:pt x="3017" y="232"/>
                  </a:lnTo>
                  <a:lnTo>
                    <a:pt x="3021" y="232"/>
                  </a:lnTo>
                  <a:lnTo>
                    <a:pt x="3025" y="227"/>
                  </a:lnTo>
                  <a:lnTo>
                    <a:pt x="3027" y="227"/>
                  </a:lnTo>
                  <a:lnTo>
                    <a:pt x="3031" y="227"/>
                  </a:lnTo>
                  <a:lnTo>
                    <a:pt x="3034" y="227"/>
                  </a:lnTo>
                  <a:lnTo>
                    <a:pt x="3038" y="227"/>
                  </a:lnTo>
                  <a:lnTo>
                    <a:pt x="3042" y="227"/>
                  </a:lnTo>
                  <a:lnTo>
                    <a:pt x="3046" y="227"/>
                  </a:lnTo>
                  <a:lnTo>
                    <a:pt x="3049" y="227"/>
                  </a:lnTo>
                  <a:lnTo>
                    <a:pt x="3053" y="227"/>
                  </a:lnTo>
                  <a:lnTo>
                    <a:pt x="3057" y="224"/>
                  </a:lnTo>
                  <a:lnTo>
                    <a:pt x="3061" y="224"/>
                  </a:lnTo>
                  <a:lnTo>
                    <a:pt x="3064" y="224"/>
                  </a:lnTo>
                  <a:lnTo>
                    <a:pt x="3068" y="219"/>
                  </a:lnTo>
                  <a:lnTo>
                    <a:pt x="3072" y="213"/>
                  </a:lnTo>
                  <a:lnTo>
                    <a:pt x="3076" y="213"/>
                  </a:lnTo>
                  <a:lnTo>
                    <a:pt x="3079" y="213"/>
                  </a:lnTo>
                  <a:lnTo>
                    <a:pt x="3083" y="210"/>
                  </a:lnTo>
                  <a:lnTo>
                    <a:pt x="3087" y="210"/>
                  </a:lnTo>
                  <a:lnTo>
                    <a:pt x="3091" y="205"/>
                  </a:lnTo>
                  <a:lnTo>
                    <a:pt x="3092" y="199"/>
                  </a:lnTo>
                  <a:lnTo>
                    <a:pt x="3096" y="195"/>
                  </a:lnTo>
                  <a:lnTo>
                    <a:pt x="3100" y="195"/>
                  </a:lnTo>
                  <a:lnTo>
                    <a:pt x="3104" y="189"/>
                  </a:lnTo>
                  <a:lnTo>
                    <a:pt x="3107" y="189"/>
                  </a:lnTo>
                  <a:lnTo>
                    <a:pt x="3111" y="181"/>
                  </a:lnTo>
                  <a:lnTo>
                    <a:pt x="3115" y="181"/>
                  </a:lnTo>
                  <a:lnTo>
                    <a:pt x="3119" y="181"/>
                  </a:lnTo>
                  <a:lnTo>
                    <a:pt x="3122" y="181"/>
                  </a:lnTo>
                  <a:lnTo>
                    <a:pt x="3126" y="181"/>
                  </a:lnTo>
                  <a:lnTo>
                    <a:pt x="3130" y="181"/>
                  </a:lnTo>
                  <a:lnTo>
                    <a:pt x="3134" y="175"/>
                  </a:lnTo>
                  <a:lnTo>
                    <a:pt x="3137" y="175"/>
                  </a:lnTo>
                  <a:lnTo>
                    <a:pt x="3139" y="175"/>
                  </a:lnTo>
                  <a:lnTo>
                    <a:pt x="3143" y="175"/>
                  </a:lnTo>
                  <a:lnTo>
                    <a:pt x="3147" y="175"/>
                  </a:lnTo>
                  <a:lnTo>
                    <a:pt x="3151" y="175"/>
                  </a:lnTo>
                  <a:lnTo>
                    <a:pt x="3154" y="175"/>
                  </a:lnTo>
                  <a:lnTo>
                    <a:pt x="3158" y="175"/>
                  </a:lnTo>
                  <a:lnTo>
                    <a:pt x="3162" y="175"/>
                  </a:lnTo>
                  <a:lnTo>
                    <a:pt x="3166" y="175"/>
                  </a:lnTo>
                  <a:lnTo>
                    <a:pt x="3169" y="175"/>
                  </a:lnTo>
                  <a:lnTo>
                    <a:pt x="3173" y="175"/>
                  </a:lnTo>
                  <a:lnTo>
                    <a:pt x="3177" y="171"/>
                  </a:lnTo>
                  <a:lnTo>
                    <a:pt x="3181" y="171"/>
                  </a:lnTo>
                  <a:lnTo>
                    <a:pt x="3182" y="171"/>
                  </a:lnTo>
                  <a:lnTo>
                    <a:pt x="3186" y="171"/>
                  </a:lnTo>
                  <a:lnTo>
                    <a:pt x="3190" y="171"/>
                  </a:lnTo>
                  <a:lnTo>
                    <a:pt x="3196" y="171"/>
                  </a:lnTo>
                  <a:lnTo>
                    <a:pt x="3199" y="160"/>
                  </a:lnTo>
                  <a:lnTo>
                    <a:pt x="3203" y="160"/>
                  </a:lnTo>
                  <a:lnTo>
                    <a:pt x="3205" y="160"/>
                  </a:lnTo>
                  <a:lnTo>
                    <a:pt x="3209" y="160"/>
                  </a:lnTo>
                  <a:lnTo>
                    <a:pt x="3212" y="155"/>
                  </a:lnTo>
                  <a:lnTo>
                    <a:pt x="3216" y="155"/>
                  </a:lnTo>
                  <a:lnTo>
                    <a:pt x="3220" y="155"/>
                  </a:lnTo>
                  <a:lnTo>
                    <a:pt x="3224" y="155"/>
                  </a:lnTo>
                  <a:lnTo>
                    <a:pt x="3227" y="155"/>
                  </a:lnTo>
                  <a:lnTo>
                    <a:pt x="3231" y="155"/>
                  </a:lnTo>
                  <a:lnTo>
                    <a:pt x="3235" y="149"/>
                  </a:lnTo>
                  <a:lnTo>
                    <a:pt x="3239" y="149"/>
                  </a:lnTo>
                  <a:lnTo>
                    <a:pt x="3242" y="149"/>
                  </a:lnTo>
                  <a:lnTo>
                    <a:pt x="3246" y="143"/>
                  </a:lnTo>
                  <a:lnTo>
                    <a:pt x="3250" y="143"/>
                  </a:lnTo>
                  <a:lnTo>
                    <a:pt x="3252" y="143"/>
                  </a:lnTo>
                  <a:lnTo>
                    <a:pt x="3256" y="143"/>
                  </a:lnTo>
                  <a:lnTo>
                    <a:pt x="3259" y="143"/>
                  </a:lnTo>
                  <a:lnTo>
                    <a:pt x="3263" y="143"/>
                  </a:lnTo>
                  <a:lnTo>
                    <a:pt x="3267" y="143"/>
                  </a:lnTo>
                  <a:lnTo>
                    <a:pt x="3271" y="143"/>
                  </a:lnTo>
                  <a:lnTo>
                    <a:pt x="3274" y="143"/>
                  </a:lnTo>
                  <a:lnTo>
                    <a:pt x="3278" y="143"/>
                  </a:lnTo>
                  <a:lnTo>
                    <a:pt x="3282" y="143"/>
                  </a:lnTo>
                  <a:lnTo>
                    <a:pt x="3286" y="143"/>
                  </a:lnTo>
                  <a:lnTo>
                    <a:pt x="3289" y="139"/>
                  </a:lnTo>
                  <a:lnTo>
                    <a:pt x="3293" y="139"/>
                  </a:lnTo>
                  <a:lnTo>
                    <a:pt x="3295" y="139"/>
                  </a:lnTo>
                  <a:lnTo>
                    <a:pt x="3299" y="139"/>
                  </a:lnTo>
                  <a:lnTo>
                    <a:pt x="3302" y="139"/>
                  </a:lnTo>
                  <a:lnTo>
                    <a:pt x="3306" y="139"/>
                  </a:lnTo>
                  <a:lnTo>
                    <a:pt x="3310" y="139"/>
                  </a:lnTo>
                  <a:lnTo>
                    <a:pt x="3314" y="139"/>
                  </a:lnTo>
                  <a:lnTo>
                    <a:pt x="3317" y="139"/>
                  </a:lnTo>
                  <a:lnTo>
                    <a:pt x="3321" y="139"/>
                  </a:lnTo>
                  <a:lnTo>
                    <a:pt x="3325" y="139"/>
                  </a:lnTo>
                  <a:lnTo>
                    <a:pt x="3329" y="139"/>
                  </a:lnTo>
                  <a:lnTo>
                    <a:pt x="3332" y="139"/>
                  </a:lnTo>
                  <a:lnTo>
                    <a:pt x="3336" y="139"/>
                  </a:lnTo>
                  <a:lnTo>
                    <a:pt x="3340" y="132"/>
                  </a:lnTo>
                  <a:lnTo>
                    <a:pt x="3344" y="132"/>
                  </a:lnTo>
                  <a:lnTo>
                    <a:pt x="3347" y="132"/>
                  </a:lnTo>
                  <a:lnTo>
                    <a:pt x="3351" y="132"/>
                  </a:lnTo>
                  <a:lnTo>
                    <a:pt x="3355" y="132"/>
                  </a:lnTo>
                  <a:lnTo>
                    <a:pt x="3359" y="132"/>
                  </a:lnTo>
                  <a:lnTo>
                    <a:pt x="3362" y="132"/>
                  </a:lnTo>
                  <a:lnTo>
                    <a:pt x="3364" y="126"/>
                  </a:lnTo>
                  <a:lnTo>
                    <a:pt x="3368" y="126"/>
                  </a:lnTo>
                  <a:lnTo>
                    <a:pt x="3372" y="126"/>
                  </a:lnTo>
                  <a:lnTo>
                    <a:pt x="3376" y="126"/>
                  </a:lnTo>
                  <a:lnTo>
                    <a:pt x="3379" y="126"/>
                  </a:lnTo>
                  <a:lnTo>
                    <a:pt x="3383" y="126"/>
                  </a:lnTo>
                  <a:lnTo>
                    <a:pt x="3387" y="126"/>
                  </a:lnTo>
                  <a:lnTo>
                    <a:pt x="3391" y="126"/>
                  </a:lnTo>
                  <a:lnTo>
                    <a:pt x="3394" y="126"/>
                  </a:lnTo>
                  <a:lnTo>
                    <a:pt x="3398" y="126"/>
                  </a:lnTo>
                  <a:lnTo>
                    <a:pt x="3402" y="126"/>
                  </a:lnTo>
                  <a:lnTo>
                    <a:pt x="3406" y="126"/>
                  </a:lnTo>
                  <a:lnTo>
                    <a:pt x="3407" y="118"/>
                  </a:lnTo>
                  <a:lnTo>
                    <a:pt x="3411" y="109"/>
                  </a:lnTo>
                  <a:lnTo>
                    <a:pt x="3415" y="109"/>
                  </a:lnTo>
                  <a:lnTo>
                    <a:pt x="3419" y="109"/>
                  </a:lnTo>
                  <a:lnTo>
                    <a:pt x="3422" y="109"/>
                  </a:lnTo>
                  <a:lnTo>
                    <a:pt x="3426" y="109"/>
                  </a:lnTo>
                  <a:lnTo>
                    <a:pt x="3430" y="109"/>
                  </a:lnTo>
                  <a:lnTo>
                    <a:pt x="3434" y="109"/>
                  </a:lnTo>
                  <a:lnTo>
                    <a:pt x="3437" y="102"/>
                  </a:lnTo>
                  <a:lnTo>
                    <a:pt x="3441" y="102"/>
                  </a:lnTo>
                  <a:lnTo>
                    <a:pt x="3445" y="102"/>
                  </a:lnTo>
                  <a:lnTo>
                    <a:pt x="3449" y="102"/>
                  </a:lnTo>
                  <a:lnTo>
                    <a:pt x="3452" y="95"/>
                  </a:lnTo>
                  <a:lnTo>
                    <a:pt x="3454" y="95"/>
                  </a:lnTo>
                  <a:lnTo>
                    <a:pt x="3458" y="95"/>
                  </a:lnTo>
                  <a:lnTo>
                    <a:pt x="3464" y="95"/>
                  </a:lnTo>
                  <a:lnTo>
                    <a:pt x="3467" y="95"/>
                  </a:lnTo>
                  <a:lnTo>
                    <a:pt x="3471" y="95"/>
                  </a:lnTo>
                  <a:lnTo>
                    <a:pt x="3475" y="95"/>
                  </a:lnTo>
                  <a:lnTo>
                    <a:pt x="3477" y="95"/>
                  </a:lnTo>
                  <a:lnTo>
                    <a:pt x="3481" y="95"/>
                  </a:lnTo>
                  <a:lnTo>
                    <a:pt x="3484" y="95"/>
                  </a:lnTo>
                  <a:lnTo>
                    <a:pt x="3488" y="95"/>
                  </a:lnTo>
                  <a:lnTo>
                    <a:pt x="3492" y="95"/>
                  </a:lnTo>
                  <a:lnTo>
                    <a:pt x="3496" y="95"/>
                  </a:lnTo>
                  <a:lnTo>
                    <a:pt x="3499" y="95"/>
                  </a:lnTo>
                  <a:lnTo>
                    <a:pt x="3503" y="95"/>
                  </a:lnTo>
                  <a:lnTo>
                    <a:pt x="3507" y="95"/>
                  </a:lnTo>
                  <a:lnTo>
                    <a:pt x="3511" y="95"/>
                  </a:lnTo>
                  <a:lnTo>
                    <a:pt x="3514" y="95"/>
                  </a:lnTo>
                  <a:lnTo>
                    <a:pt x="3518" y="95"/>
                  </a:lnTo>
                  <a:lnTo>
                    <a:pt x="3520" y="95"/>
                  </a:lnTo>
                  <a:lnTo>
                    <a:pt x="3524" y="95"/>
                  </a:lnTo>
                  <a:lnTo>
                    <a:pt x="3527" y="95"/>
                  </a:lnTo>
                  <a:lnTo>
                    <a:pt x="3531" y="95"/>
                  </a:lnTo>
                  <a:lnTo>
                    <a:pt x="3535" y="95"/>
                  </a:lnTo>
                  <a:lnTo>
                    <a:pt x="3539" y="95"/>
                  </a:lnTo>
                  <a:lnTo>
                    <a:pt x="3542" y="95"/>
                  </a:lnTo>
                  <a:lnTo>
                    <a:pt x="3546" y="95"/>
                  </a:lnTo>
                  <a:lnTo>
                    <a:pt x="3550" y="95"/>
                  </a:lnTo>
                  <a:lnTo>
                    <a:pt x="3554" y="95"/>
                  </a:lnTo>
                  <a:lnTo>
                    <a:pt x="3557" y="95"/>
                  </a:lnTo>
                  <a:lnTo>
                    <a:pt x="3561" y="95"/>
                  </a:lnTo>
                  <a:lnTo>
                    <a:pt x="3565" y="95"/>
                  </a:lnTo>
                  <a:lnTo>
                    <a:pt x="3567" y="95"/>
                  </a:lnTo>
                  <a:lnTo>
                    <a:pt x="3571" y="95"/>
                  </a:lnTo>
                  <a:lnTo>
                    <a:pt x="3574" y="95"/>
                  </a:lnTo>
                  <a:lnTo>
                    <a:pt x="3578" y="86"/>
                  </a:lnTo>
                  <a:lnTo>
                    <a:pt x="3582" y="86"/>
                  </a:lnTo>
                  <a:lnTo>
                    <a:pt x="3586" y="86"/>
                  </a:lnTo>
                  <a:lnTo>
                    <a:pt x="3589" y="86"/>
                  </a:lnTo>
                  <a:lnTo>
                    <a:pt x="3593" y="86"/>
                  </a:lnTo>
                  <a:lnTo>
                    <a:pt x="3597" y="86"/>
                  </a:lnTo>
                  <a:lnTo>
                    <a:pt x="3601" y="86"/>
                  </a:lnTo>
                  <a:lnTo>
                    <a:pt x="3604" y="86"/>
                  </a:lnTo>
                  <a:lnTo>
                    <a:pt x="3608" y="86"/>
                  </a:lnTo>
                  <a:lnTo>
                    <a:pt x="3612" y="86"/>
                  </a:lnTo>
                  <a:lnTo>
                    <a:pt x="3616" y="86"/>
                  </a:lnTo>
                  <a:lnTo>
                    <a:pt x="3619" y="86"/>
                  </a:lnTo>
                  <a:lnTo>
                    <a:pt x="3623" y="86"/>
                  </a:lnTo>
                  <a:lnTo>
                    <a:pt x="3627" y="86"/>
                  </a:lnTo>
                  <a:lnTo>
                    <a:pt x="3631" y="86"/>
                  </a:lnTo>
                  <a:lnTo>
                    <a:pt x="3632" y="86"/>
                  </a:lnTo>
                  <a:lnTo>
                    <a:pt x="3636" y="86"/>
                  </a:lnTo>
                  <a:lnTo>
                    <a:pt x="3640" y="86"/>
                  </a:lnTo>
                  <a:lnTo>
                    <a:pt x="3644" y="86"/>
                  </a:lnTo>
                  <a:lnTo>
                    <a:pt x="3647" y="86"/>
                  </a:lnTo>
                  <a:lnTo>
                    <a:pt x="3651" y="86"/>
                  </a:lnTo>
                  <a:lnTo>
                    <a:pt x="3655" y="86"/>
                  </a:lnTo>
                  <a:lnTo>
                    <a:pt x="3659" y="86"/>
                  </a:lnTo>
                  <a:lnTo>
                    <a:pt x="3662" y="86"/>
                  </a:lnTo>
                  <a:lnTo>
                    <a:pt x="3666" y="86"/>
                  </a:lnTo>
                  <a:lnTo>
                    <a:pt x="3670" y="86"/>
                  </a:lnTo>
                  <a:lnTo>
                    <a:pt x="3674" y="86"/>
                  </a:lnTo>
                  <a:lnTo>
                    <a:pt x="3677" y="86"/>
                  </a:lnTo>
                  <a:lnTo>
                    <a:pt x="3679" y="86"/>
                  </a:lnTo>
                  <a:lnTo>
                    <a:pt x="3683" y="86"/>
                  </a:lnTo>
                  <a:lnTo>
                    <a:pt x="3687" y="86"/>
                  </a:lnTo>
                  <a:lnTo>
                    <a:pt x="3691" y="86"/>
                  </a:lnTo>
                  <a:lnTo>
                    <a:pt x="3694" y="86"/>
                  </a:lnTo>
                  <a:lnTo>
                    <a:pt x="3698" y="86"/>
                  </a:lnTo>
                  <a:lnTo>
                    <a:pt x="3702" y="86"/>
                  </a:lnTo>
                  <a:lnTo>
                    <a:pt x="3706" y="86"/>
                  </a:lnTo>
                  <a:lnTo>
                    <a:pt x="3709" y="86"/>
                  </a:lnTo>
                  <a:lnTo>
                    <a:pt x="3713" y="86"/>
                  </a:lnTo>
                  <a:lnTo>
                    <a:pt x="3717" y="86"/>
                  </a:lnTo>
                  <a:lnTo>
                    <a:pt x="3721" y="73"/>
                  </a:lnTo>
                  <a:lnTo>
                    <a:pt x="3722" y="73"/>
                  </a:lnTo>
                  <a:lnTo>
                    <a:pt x="3728" y="73"/>
                  </a:lnTo>
                  <a:lnTo>
                    <a:pt x="3732" y="73"/>
                  </a:lnTo>
                  <a:lnTo>
                    <a:pt x="3736" y="73"/>
                  </a:lnTo>
                  <a:lnTo>
                    <a:pt x="3739" y="73"/>
                  </a:lnTo>
                  <a:lnTo>
                    <a:pt x="3743" y="73"/>
                  </a:lnTo>
                  <a:lnTo>
                    <a:pt x="3745" y="73"/>
                  </a:lnTo>
                  <a:lnTo>
                    <a:pt x="3749" y="73"/>
                  </a:lnTo>
                  <a:lnTo>
                    <a:pt x="3752" y="73"/>
                  </a:lnTo>
                  <a:lnTo>
                    <a:pt x="3756" y="73"/>
                  </a:lnTo>
                  <a:lnTo>
                    <a:pt x="3760" y="73"/>
                  </a:lnTo>
                  <a:lnTo>
                    <a:pt x="3764" y="73"/>
                  </a:lnTo>
                  <a:lnTo>
                    <a:pt x="3767" y="73"/>
                  </a:lnTo>
                  <a:lnTo>
                    <a:pt x="3771" y="73"/>
                  </a:lnTo>
                  <a:lnTo>
                    <a:pt x="3775" y="73"/>
                  </a:lnTo>
                  <a:lnTo>
                    <a:pt x="3779" y="73"/>
                  </a:lnTo>
                  <a:lnTo>
                    <a:pt x="3782" y="73"/>
                  </a:lnTo>
                  <a:lnTo>
                    <a:pt x="3786" y="73"/>
                  </a:lnTo>
                  <a:lnTo>
                    <a:pt x="3790" y="73"/>
                  </a:lnTo>
                  <a:lnTo>
                    <a:pt x="3792" y="73"/>
                  </a:lnTo>
                  <a:lnTo>
                    <a:pt x="3796" y="73"/>
                  </a:lnTo>
                  <a:lnTo>
                    <a:pt x="3799" y="73"/>
                  </a:lnTo>
                  <a:lnTo>
                    <a:pt x="3803" y="73"/>
                  </a:lnTo>
                  <a:lnTo>
                    <a:pt x="3807" y="73"/>
                  </a:lnTo>
                  <a:lnTo>
                    <a:pt x="3811" y="57"/>
                  </a:lnTo>
                  <a:lnTo>
                    <a:pt x="3814" y="57"/>
                  </a:lnTo>
                  <a:lnTo>
                    <a:pt x="3818" y="57"/>
                  </a:lnTo>
                  <a:lnTo>
                    <a:pt x="3822" y="57"/>
                  </a:lnTo>
                  <a:lnTo>
                    <a:pt x="3826" y="40"/>
                  </a:lnTo>
                  <a:lnTo>
                    <a:pt x="3829" y="40"/>
                  </a:lnTo>
                  <a:lnTo>
                    <a:pt x="3833" y="40"/>
                  </a:lnTo>
                  <a:lnTo>
                    <a:pt x="3835" y="40"/>
                  </a:lnTo>
                  <a:lnTo>
                    <a:pt x="3839" y="40"/>
                  </a:lnTo>
                  <a:lnTo>
                    <a:pt x="3842" y="40"/>
                  </a:lnTo>
                  <a:lnTo>
                    <a:pt x="3846" y="40"/>
                  </a:lnTo>
                  <a:lnTo>
                    <a:pt x="3850" y="40"/>
                  </a:lnTo>
                  <a:lnTo>
                    <a:pt x="3854" y="40"/>
                  </a:lnTo>
                  <a:lnTo>
                    <a:pt x="3857" y="40"/>
                  </a:lnTo>
                  <a:lnTo>
                    <a:pt x="3861" y="40"/>
                  </a:lnTo>
                  <a:lnTo>
                    <a:pt x="3865" y="40"/>
                  </a:lnTo>
                  <a:lnTo>
                    <a:pt x="3869" y="40"/>
                  </a:lnTo>
                  <a:lnTo>
                    <a:pt x="3872" y="40"/>
                  </a:lnTo>
                  <a:lnTo>
                    <a:pt x="3876" y="40"/>
                  </a:lnTo>
                  <a:lnTo>
                    <a:pt x="3880" y="40"/>
                  </a:lnTo>
                  <a:lnTo>
                    <a:pt x="3884" y="40"/>
                  </a:lnTo>
                  <a:lnTo>
                    <a:pt x="3887" y="40"/>
                  </a:lnTo>
                  <a:lnTo>
                    <a:pt x="3891" y="40"/>
                  </a:lnTo>
                  <a:lnTo>
                    <a:pt x="3895" y="40"/>
                  </a:lnTo>
                  <a:lnTo>
                    <a:pt x="3899" y="40"/>
                  </a:lnTo>
                  <a:lnTo>
                    <a:pt x="3902" y="22"/>
                  </a:lnTo>
                  <a:lnTo>
                    <a:pt x="3904" y="22"/>
                  </a:lnTo>
                  <a:lnTo>
                    <a:pt x="3908" y="22"/>
                  </a:lnTo>
                  <a:lnTo>
                    <a:pt x="3912" y="22"/>
                  </a:lnTo>
                  <a:lnTo>
                    <a:pt x="3916" y="22"/>
                  </a:lnTo>
                  <a:lnTo>
                    <a:pt x="3919" y="22"/>
                  </a:lnTo>
                  <a:lnTo>
                    <a:pt x="3923" y="22"/>
                  </a:lnTo>
                  <a:lnTo>
                    <a:pt x="3927" y="22"/>
                  </a:lnTo>
                  <a:lnTo>
                    <a:pt x="3931" y="22"/>
                  </a:lnTo>
                  <a:lnTo>
                    <a:pt x="3934" y="22"/>
                  </a:lnTo>
                  <a:lnTo>
                    <a:pt x="3938" y="0"/>
                  </a:lnTo>
                  <a:lnTo>
                    <a:pt x="3942" y="0"/>
                  </a:lnTo>
                  <a:lnTo>
                    <a:pt x="3946" y="0"/>
                  </a:lnTo>
                  <a:lnTo>
                    <a:pt x="3947" y="0"/>
                  </a:lnTo>
                  <a:lnTo>
                    <a:pt x="3951" y="0"/>
                  </a:lnTo>
                  <a:lnTo>
                    <a:pt x="3955" y="0"/>
                  </a:lnTo>
                  <a:lnTo>
                    <a:pt x="3959" y="0"/>
                  </a:lnTo>
                  <a:lnTo>
                    <a:pt x="3962" y="0"/>
                  </a:lnTo>
                  <a:lnTo>
                    <a:pt x="3966" y="0"/>
                  </a:lnTo>
                  <a:lnTo>
                    <a:pt x="3970" y="0"/>
                  </a:lnTo>
                  <a:lnTo>
                    <a:pt x="3974" y="0"/>
                  </a:lnTo>
                </a:path>
              </a:pathLst>
            </a:custGeom>
            <a:noFill/>
            <a:ln w="28575" cap="rnd">
              <a:solidFill>
                <a:srgbClr val="FF672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defTabSz="457200"/>
              <a:endParaRPr lang="en-US" dirty="0">
                <a:solidFill>
                  <a:srgbClr val="000000"/>
                </a:solidFill>
                <a:latin typeface="Century Gothic" panose="020B0502020202020204" pitchFamily="34" charset="0"/>
              </a:endParaRPr>
            </a:p>
          </p:txBody>
        </p:sp>
        <p:sp>
          <p:nvSpPr>
            <p:cNvPr id="332" name="Rectangle 92">
              <a:extLst>
                <a:ext uri="{FF2B5EF4-FFF2-40B4-BE49-F238E27FC236}">
                  <a16:creationId xmlns:a16="http://schemas.microsoft.com/office/drawing/2014/main" id="{9A4BDA3D-BF00-46EA-9FBF-B9F1A6C9D95B}"/>
                </a:ext>
              </a:extLst>
            </p:cNvPr>
            <p:cNvSpPr>
              <a:spLocks noChangeArrowheads="1"/>
            </p:cNvSpPr>
            <p:nvPr/>
          </p:nvSpPr>
          <p:spPr bwMode="auto">
            <a:xfrm>
              <a:off x="2308829" y="1714888"/>
              <a:ext cx="1058627"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457200"/>
              <a:r>
                <a:rPr lang="en-US" altLang="en-US" sz="1400" dirty="0">
                  <a:solidFill>
                    <a:sysClr val="windowText" lastClr="000000"/>
                  </a:solidFill>
                  <a:latin typeface="Century Gothic" panose="020B0502020202020204" pitchFamily="34" charset="0"/>
                </a:rPr>
                <a:t>Evolocumab</a:t>
              </a:r>
              <a:endParaRPr lang="en-US" altLang="en-US" dirty="0">
                <a:solidFill>
                  <a:sysClr val="windowText" lastClr="000000"/>
                </a:solidFill>
                <a:latin typeface="Century Gothic" panose="020B0502020202020204" pitchFamily="34" charset="0"/>
              </a:endParaRPr>
            </a:p>
          </p:txBody>
        </p:sp>
        <p:sp>
          <p:nvSpPr>
            <p:cNvPr id="333" name="Rectangle 93">
              <a:extLst>
                <a:ext uri="{FF2B5EF4-FFF2-40B4-BE49-F238E27FC236}">
                  <a16:creationId xmlns:a16="http://schemas.microsoft.com/office/drawing/2014/main" id="{50590662-1CA5-43DD-9DFC-3BE4374F23D5}"/>
                </a:ext>
              </a:extLst>
            </p:cNvPr>
            <p:cNvSpPr>
              <a:spLocks noChangeArrowheads="1"/>
            </p:cNvSpPr>
            <p:nvPr/>
          </p:nvSpPr>
          <p:spPr bwMode="auto">
            <a:xfrm>
              <a:off x="2308830" y="1959363"/>
              <a:ext cx="706265" cy="1678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457200"/>
              <a:r>
                <a:rPr lang="en-US" altLang="en-US" sz="1400" dirty="0">
                  <a:solidFill>
                    <a:sysClr val="windowText" lastClr="000000"/>
                  </a:solidFill>
                  <a:latin typeface="Century Gothic" panose="020B0502020202020204" pitchFamily="34" charset="0"/>
                </a:rPr>
                <a:t>Placebo</a:t>
              </a:r>
              <a:endParaRPr lang="en-US" altLang="en-US" dirty="0">
                <a:solidFill>
                  <a:sysClr val="windowText" lastClr="000000"/>
                </a:solidFill>
                <a:latin typeface="Century Gothic" panose="020B0502020202020204" pitchFamily="34" charset="0"/>
              </a:endParaRPr>
            </a:p>
          </p:txBody>
        </p:sp>
        <p:sp>
          <p:nvSpPr>
            <p:cNvPr id="334" name="Line 94">
              <a:extLst>
                <a:ext uri="{FF2B5EF4-FFF2-40B4-BE49-F238E27FC236}">
                  <a16:creationId xmlns:a16="http://schemas.microsoft.com/office/drawing/2014/main" id="{E20FA79B-0022-42EF-B9C8-C3B591B791D0}"/>
                </a:ext>
              </a:extLst>
            </p:cNvPr>
            <p:cNvSpPr>
              <a:spLocks noChangeShapeType="1"/>
            </p:cNvSpPr>
            <p:nvPr/>
          </p:nvSpPr>
          <p:spPr bwMode="auto">
            <a:xfrm>
              <a:off x="2094510" y="1807769"/>
              <a:ext cx="173044" cy="0"/>
            </a:xfrm>
            <a:prstGeom prst="line">
              <a:avLst/>
            </a:prstGeom>
            <a:noFill/>
            <a:ln w="2857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sz="1600" dirty="0">
                <a:solidFill>
                  <a:sysClr val="windowText" lastClr="000000"/>
                </a:solidFill>
                <a:latin typeface="Century Gothic" panose="020B0502020202020204" pitchFamily="34" charset="0"/>
              </a:endParaRPr>
            </a:p>
          </p:txBody>
        </p:sp>
        <p:sp>
          <p:nvSpPr>
            <p:cNvPr id="335" name="Line 95">
              <a:extLst>
                <a:ext uri="{FF2B5EF4-FFF2-40B4-BE49-F238E27FC236}">
                  <a16:creationId xmlns:a16="http://schemas.microsoft.com/office/drawing/2014/main" id="{AC4796CB-923A-436E-8FB8-D46841529124}"/>
                </a:ext>
              </a:extLst>
            </p:cNvPr>
            <p:cNvSpPr>
              <a:spLocks noChangeShapeType="1"/>
            </p:cNvSpPr>
            <p:nvPr/>
          </p:nvSpPr>
          <p:spPr bwMode="auto">
            <a:xfrm flipH="1">
              <a:off x="2094510" y="2037403"/>
              <a:ext cx="173044" cy="0"/>
            </a:xfrm>
            <a:prstGeom prst="line">
              <a:avLst/>
            </a:prstGeom>
            <a:noFill/>
            <a:ln w="28575" cap="flat">
              <a:solidFill>
                <a:srgbClr val="113E6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defTabSz="457200"/>
              <a:endParaRPr lang="en-US" sz="1600" dirty="0">
                <a:solidFill>
                  <a:sysClr val="windowText" lastClr="000000"/>
                </a:solidFill>
                <a:latin typeface="Century Gothic" panose="020B0502020202020204" pitchFamily="34" charset="0"/>
              </a:endParaRPr>
            </a:p>
          </p:txBody>
        </p:sp>
      </p:grpSp>
      <p:sp>
        <p:nvSpPr>
          <p:cNvPr id="8" name="Rectangle 7">
            <a:extLst>
              <a:ext uri="{FF2B5EF4-FFF2-40B4-BE49-F238E27FC236}">
                <a16:creationId xmlns:a16="http://schemas.microsoft.com/office/drawing/2014/main" id="{007FD0BE-3AA0-9A47-FE56-111CFD4E4824}"/>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E9D30DEA-0BDB-B62F-55F2-1314E05F73A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326085157"/>
      </p:ext>
    </p:extLst>
  </p:cSld>
  <p:clrMapOvr>
    <a:masterClrMapping/>
  </p:clrMapOvr>
  <p:transition>
    <p:fade/>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p:txBody>
          <a:bodyPr/>
          <a:lstStyle/>
          <a:p>
            <a:r>
              <a:rPr lang="en-US" noProof="0" dirty="0"/>
              <a:t>Summary</a:t>
            </a:r>
          </a:p>
        </p:txBody>
      </p:sp>
      <p:sp>
        <p:nvSpPr>
          <p:cNvPr id="5" name="Rectangle 4">
            <a:extLst>
              <a:ext uri="{FF2B5EF4-FFF2-40B4-BE49-F238E27FC236}">
                <a16:creationId xmlns:a16="http://schemas.microsoft.com/office/drawing/2014/main" id="{95CBCAAE-6E9C-A728-90DD-DFEE0AB32AF6}"/>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 name="Graphic 1" descr="House with solid fill">
            <a:hlinkClick r:id="rId3" action="ppaction://hlinksldjump"/>
            <a:extLst>
              <a:ext uri="{FF2B5EF4-FFF2-40B4-BE49-F238E27FC236}">
                <a16:creationId xmlns:a16="http://schemas.microsoft.com/office/drawing/2014/main" id="{E341AEE8-0463-058E-B743-C372C712E53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3" name="Group 2">
            <a:extLst>
              <a:ext uri="{FF2B5EF4-FFF2-40B4-BE49-F238E27FC236}">
                <a16:creationId xmlns:a16="http://schemas.microsoft.com/office/drawing/2014/main" id="{93D0D7D0-3D36-E4C1-ABDB-A54E35AE88D4}"/>
              </a:ext>
            </a:extLst>
          </p:cNvPr>
          <p:cNvGrpSpPr/>
          <p:nvPr/>
        </p:nvGrpSpPr>
        <p:grpSpPr>
          <a:xfrm>
            <a:off x="386240" y="1389473"/>
            <a:ext cx="5634034" cy="1920240"/>
            <a:chOff x="437040" y="1389473"/>
            <a:chExt cx="5634034" cy="1920240"/>
          </a:xfrm>
        </p:grpSpPr>
        <p:sp>
          <p:nvSpPr>
            <p:cNvPr id="8" name="Freeform: Shape 7">
              <a:extLst>
                <a:ext uri="{FF2B5EF4-FFF2-40B4-BE49-F238E27FC236}">
                  <a16:creationId xmlns:a16="http://schemas.microsoft.com/office/drawing/2014/main" id="{90B785E4-68A1-3F48-CF22-6BDC64814BF5}"/>
                </a:ext>
              </a:extLst>
            </p:cNvPr>
            <p:cNvSpPr/>
            <p:nvPr/>
          </p:nvSpPr>
          <p:spPr>
            <a:xfrm>
              <a:off x="867381" y="1389473"/>
              <a:ext cx="5203693" cy="1920240"/>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9" name="Freeform: Shape 8">
              <a:extLst>
                <a:ext uri="{FF2B5EF4-FFF2-40B4-BE49-F238E27FC236}">
                  <a16:creationId xmlns:a16="http://schemas.microsoft.com/office/drawing/2014/main" id="{DED38591-E0E5-268B-C8C9-56E4D24D219C}"/>
                </a:ext>
              </a:extLst>
            </p:cNvPr>
            <p:cNvSpPr/>
            <p:nvPr/>
          </p:nvSpPr>
          <p:spPr>
            <a:xfrm>
              <a:off x="971402" y="1480913"/>
              <a:ext cx="5007003" cy="1737360"/>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0" name="Freeform: Shape 9">
              <a:extLst>
                <a:ext uri="{FF2B5EF4-FFF2-40B4-BE49-F238E27FC236}">
                  <a16:creationId xmlns:a16="http://schemas.microsoft.com/office/drawing/2014/main" id="{134365C4-1A71-74FA-6AB6-904ABA6C7071}"/>
                </a:ext>
              </a:extLst>
            </p:cNvPr>
            <p:cNvSpPr/>
            <p:nvPr/>
          </p:nvSpPr>
          <p:spPr>
            <a:xfrm>
              <a:off x="1013578" y="1526633"/>
              <a:ext cx="4922651" cy="1645920"/>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1" name="Freeform: Shape 10">
              <a:extLst>
                <a:ext uri="{FF2B5EF4-FFF2-40B4-BE49-F238E27FC236}">
                  <a16:creationId xmlns:a16="http://schemas.microsoft.com/office/drawing/2014/main" id="{E842BCB4-76EA-160B-A252-A11D563A897E}"/>
                </a:ext>
              </a:extLst>
            </p:cNvPr>
            <p:cNvSpPr/>
            <p:nvPr/>
          </p:nvSpPr>
          <p:spPr>
            <a:xfrm>
              <a:off x="437040" y="1820644"/>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24" name="Content Placeholder 3">
              <a:extLst>
                <a:ext uri="{FF2B5EF4-FFF2-40B4-BE49-F238E27FC236}">
                  <a16:creationId xmlns:a16="http://schemas.microsoft.com/office/drawing/2014/main" id="{8F9138C2-8B08-94BC-2876-B2EF9CEF8459}"/>
                </a:ext>
              </a:extLst>
            </p:cNvPr>
            <p:cNvSpPr txBox="1">
              <a:spLocks/>
            </p:cNvSpPr>
            <p:nvPr/>
          </p:nvSpPr>
          <p:spPr>
            <a:xfrm>
              <a:off x="1752357" y="1610929"/>
              <a:ext cx="4029317" cy="1477328"/>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600" noProof="0" dirty="0"/>
                <a:t>Among the subgroup of patients with prior MI, those with a more recent MI, multiple prior MIs, or residual multivessel CAD experienced substantial relative and absolute risk reductions with LDL-C lowering with evolocumab </a:t>
              </a:r>
            </a:p>
          </p:txBody>
        </p:sp>
        <p:grpSp>
          <p:nvGrpSpPr>
            <p:cNvPr id="28" name="Group 27">
              <a:extLst>
                <a:ext uri="{FF2B5EF4-FFF2-40B4-BE49-F238E27FC236}">
                  <a16:creationId xmlns:a16="http://schemas.microsoft.com/office/drawing/2014/main" id="{E68001E5-22C4-CDA1-ABB9-C379C4AB6FF8}"/>
                </a:ext>
              </a:extLst>
            </p:cNvPr>
            <p:cNvGrpSpPr/>
            <p:nvPr/>
          </p:nvGrpSpPr>
          <p:grpSpPr>
            <a:xfrm>
              <a:off x="643908" y="1978677"/>
              <a:ext cx="714619" cy="741833"/>
              <a:chOff x="-1524066" y="1395902"/>
              <a:chExt cx="1215500" cy="1261788"/>
            </a:xfrm>
          </p:grpSpPr>
          <p:sp>
            <p:nvSpPr>
              <p:cNvPr id="29" name="Freeform: Shape 28">
                <a:extLst>
                  <a:ext uri="{FF2B5EF4-FFF2-40B4-BE49-F238E27FC236}">
                    <a16:creationId xmlns:a16="http://schemas.microsoft.com/office/drawing/2014/main" id="{29AD03C3-2D59-C465-ADDF-7462B57C0706}"/>
                  </a:ext>
                </a:extLst>
              </p:cNvPr>
              <p:cNvSpPr/>
              <p:nvPr/>
            </p:nvSpPr>
            <p:spPr>
              <a:xfrm>
                <a:off x="-1286531" y="1395902"/>
                <a:ext cx="672442" cy="931677"/>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30" name="Freeform: Shape 29">
                <a:extLst>
                  <a:ext uri="{FF2B5EF4-FFF2-40B4-BE49-F238E27FC236}">
                    <a16:creationId xmlns:a16="http://schemas.microsoft.com/office/drawing/2014/main" id="{B72A2E56-CFEC-33A9-3DD5-E44D714F487A}"/>
                  </a:ext>
                </a:extLst>
              </p:cNvPr>
              <p:cNvSpPr/>
              <p:nvPr/>
            </p:nvSpPr>
            <p:spPr>
              <a:xfrm>
                <a:off x="-684618" y="1728658"/>
                <a:ext cx="362010" cy="588395"/>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31" name="Freeform: Shape 30">
                <a:extLst>
                  <a:ext uri="{FF2B5EF4-FFF2-40B4-BE49-F238E27FC236}">
                    <a16:creationId xmlns:a16="http://schemas.microsoft.com/office/drawing/2014/main" id="{0B4E0A8B-437B-E732-DC51-CD06CE4DC2E3}"/>
                  </a:ext>
                </a:extLst>
              </p:cNvPr>
              <p:cNvSpPr/>
              <p:nvPr/>
            </p:nvSpPr>
            <p:spPr>
              <a:xfrm>
                <a:off x="-1015292" y="1875968"/>
                <a:ext cx="81157" cy="93722"/>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32" name="Content Placeholder 3">
                <a:extLst>
                  <a:ext uri="{FF2B5EF4-FFF2-40B4-BE49-F238E27FC236}">
                    <a16:creationId xmlns:a16="http://schemas.microsoft.com/office/drawing/2014/main" id="{95FFC908-0BED-F866-E9F8-1D0D5FA4CDB6}"/>
                  </a:ext>
                </a:extLst>
              </p:cNvPr>
              <p:cNvSpPr txBox="1">
                <a:spLocks/>
              </p:cNvSpPr>
              <p:nvPr/>
            </p:nvSpPr>
            <p:spPr>
              <a:xfrm>
                <a:off x="-1524066" y="2395941"/>
                <a:ext cx="1215500" cy="261749"/>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grpSp>
      </p:grpSp>
      <p:sp>
        <p:nvSpPr>
          <p:cNvPr id="7" name="Freeform: Shape 6">
            <a:extLst>
              <a:ext uri="{FF2B5EF4-FFF2-40B4-BE49-F238E27FC236}">
                <a16:creationId xmlns:a16="http://schemas.microsoft.com/office/drawing/2014/main" id="{73A51A8F-073F-3CB3-D2BB-FB5E3F857179}"/>
              </a:ext>
            </a:extLst>
          </p:cNvPr>
          <p:cNvSpPr/>
          <p:nvPr/>
        </p:nvSpPr>
        <p:spPr>
          <a:xfrm>
            <a:off x="6645407" y="1389473"/>
            <a:ext cx="5203693" cy="1920240"/>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6" name="Freeform: Shape 15">
            <a:extLst>
              <a:ext uri="{FF2B5EF4-FFF2-40B4-BE49-F238E27FC236}">
                <a16:creationId xmlns:a16="http://schemas.microsoft.com/office/drawing/2014/main" id="{E70CA5AF-C8AA-1A2F-BA18-710D69F5EC46}"/>
              </a:ext>
            </a:extLst>
          </p:cNvPr>
          <p:cNvSpPr/>
          <p:nvPr/>
        </p:nvSpPr>
        <p:spPr>
          <a:xfrm>
            <a:off x="6749428" y="1480913"/>
            <a:ext cx="5007003" cy="1737360"/>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7" name="Freeform: Shape 16">
            <a:extLst>
              <a:ext uri="{FF2B5EF4-FFF2-40B4-BE49-F238E27FC236}">
                <a16:creationId xmlns:a16="http://schemas.microsoft.com/office/drawing/2014/main" id="{68923583-1719-7F2B-93AF-4F462E0A89DE}"/>
              </a:ext>
            </a:extLst>
          </p:cNvPr>
          <p:cNvSpPr/>
          <p:nvPr/>
        </p:nvSpPr>
        <p:spPr>
          <a:xfrm>
            <a:off x="6794046" y="1526633"/>
            <a:ext cx="4922651" cy="1645920"/>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9" name="Freeform: Shape 18">
            <a:extLst>
              <a:ext uri="{FF2B5EF4-FFF2-40B4-BE49-F238E27FC236}">
                <a16:creationId xmlns:a16="http://schemas.microsoft.com/office/drawing/2014/main" id="{3A12AA87-C438-1EE5-3AEC-FF1A7694C9B7}"/>
              </a:ext>
            </a:extLst>
          </p:cNvPr>
          <p:cNvSpPr/>
          <p:nvPr/>
        </p:nvSpPr>
        <p:spPr>
          <a:xfrm>
            <a:off x="6215066" y="1820644"/>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20" name="Content Placeholder 3">
            <a:extLst>
              <a:ext uri="{FF2B5EF4-FFF2-40B4-BE49-F238E27FC236}">
                <a16:creationId xmlns:a16="http://schemas.microsoft.com/office/drawing/2014/main" id="{70C22F6D-84B3-C12F-6F81-2EEF32A31CDA}"/>
              </a:ext>
            </a:extLst>
          </p:cNvPr>
          <p:cNvSpPr txBox="1">
            <a:spLocks/>
          </p:cNvSpPr>
          <p:nvPr/>
        </p:nvSpPr>
        <p:spPr>
          <a:xfrm>
            <a:off x="7530383" y="1857151"/>
            <a:ext cx="4029317" cy="984885"/>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600" noProof="0" dirty="0"/>
              <a:t>Patients with the greatest burden of coronary atherosclerosis have the greatest potential for clinical benefit from aggressive LDL-C lowering </a:t>
            </a:r>
          </a:p>
        </p:txBody>
      </p:sp>
      <p:grpSp>
        <p:nvGrpSpPr>
          <p:cNvPr id="42" name="Group 41">
            <a:extLst>
              <a:ext uri="{FF2B5EF4-FFF2-40B4-BE49-F238E27FC236}">
                <a16:creationId xmlns:a16="http://schemas.microsoft.com/office/drawing/2014/main" id="{6B704880-CFC8-D82E-4A7E-4A0D9EC6C4C7}"/>
              </a:ext>
            </a:extLst>
          </p:cNvPr>
          <p:cNvGrpSpPr>
            <a:grpSpLocks noChangeAspect="1"/>
          </p:cNvGrpSpPr>
          <p:nvPr/>
        </p:nvGrpSpPr>
        <p:grpSpPr>
          <a:xfrm>
            <a:off x="6379538" y="2009672"/>
            <a:ext cx="779944" cy="679842"/>
            <a:chOff x="615689" y="3967514"/>
            <a:chExt cx="804066" cy="700868"/>
          </a:xfrm>
        </p:grpSpPr>
        <p:sp>
          <p:nvSpPr>
            <p:cNvPr id="43" name="Freeform: Shape 42">
              <a:extLst>
                <a:ext uri="{FF2B5EF4-FFF2-40B4-BE49-F238E27FC236}">
                  <a16:creationId xmlns:a16="http://schemas.microsoft.com/office/drawing/2014/main" id="{0768DF4C-9848-78E5-C89D-1F10EABE9AF3}"/>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44" name="Freeform: Shape 43">
              <a:extLst>
                <a:ext uri="{FF2B5EF4-FFF2-40B4-BE49-F238E27FC236}">
                  <a16:creationId xmlns:a16="http://schemas.microsoft.com/office/drawing/2014/main" id="{3F9B5F45-CB43-39D1-ED31-A3365E6B2E55}"/>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45" name="Freeform: Shape 44">
              <a:extLst>
                <a:ext uri="{FF2B5EF4-FFF2-40B4-BE49-F238E27FC236}">
                  <a16:creationId xmlns:a16="http://schemas.microsoft.com/office/drawing/2014/main" id="{30B18733-6AE6-1C48-1F4A-EB10A5C83D9B}"/>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pic>
        <p:nvPicPr>
          <p:cNvPr id="33" name="Graphic 32" descr="Books on shelf with solid fill">
            <a:hlinkClick r:id="rId5"/>
            <a:extLst>
              <a:ext uri="{FF2B5EF4-FFF2-40B4-BE49-F238E27FC236}">
                <a16:creationId xmlns:a16="http://schemas.microsoft.com/office/drawing/2014/main" id="{AC372A5E-489F-3616-691E-FC3BB707D80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910316" y="5357319"/>
            <a:ext cx="759170" cy="759170"/>
          </a:xfrm>
          <a:prstGeom prst="rect">
            <a:avLst/>
          </a:prstGeom>
        </p:spPr>
      </p:pic>
    </p:spTree>
    <p:extLst>
      <p:ext uri="{BB962C8B-B14F-4D97-AF65-F5344CB8AC3E}">
        <p14:creationId xmlns:p14="http://schemas.microsoft.com/office/powerpoint/2010/main" val="2919041578"/>
      </p:ext>
    </p:extLst>
  </p:cSld>
  <p:clrMapOvr>
    <a:masterClrMapping/>
  </p:clrMapOvr>
  <p:transition>
    <p:fade/>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59BAE4-4822-413B-9858-05780D7B3040}"/>
              </a:ext>
            </a:extLst>
          </p:cNvPr>
          <p:cNvSpPr>
            <a:spLocks noGrp="1"/>
          </p:cNvSpPr>
          <p:nvPr>
            <p:ph type="title"/>
          </p:nvPr>
        </p:nvSpPr>
        <p:spPr>
          <a:xfrm>
            <a:off x="273600" y="380143"/>
            <a:ext cx="11826241" cy="1015663"/>
          </a:xfrm>
        </p:spPr>
        <p:txBody>
          <a:bodyPr/>
          <a:lstStyle/>
          <a:p>
            <a:r>
              <a:rPr lang="en-CA" sz="3300" dirty="0"/>
              <a:t>Overall Summary: Evolocumab Treatment Reduced CV death, MI, and Stroke in Patients With MI</a:t>
            </a:r>
          </a:p>
        </p:txBody>
      </p:sp>
      <p:sp>
        <p:nvSpPr>
          <p:cNvPr id="6" name="TextBox 5">
            <a:extLst>
              <a:ext uri="{FF2B5EF4-FFF2-40B4-BE49-F238E27FC236}">
                <a16:creationId xmlns:a16="http://schemas.microsoft.com/office/drawing/2014/main" id="{D88EE4D5-5326-41EA-A148-0C2EA4BA365F}"/>
              </a:ext>
            </a:extLst>
          </p:cNvPr>
          <p:cNvSpPr txBox="1"/>
          <p:nvPr/>
        </p:nvSpPr>
        <p:spPr>
          <a:xfrm>
            <a:off x="2000250" y="1824587"/>
            <a:ext cx="8191500" cy="276999"/>
          </a:xfrm>
          <a:prstGeom prst="rect">
            <a:avLst/>
          </a:prstGeom>
          <a:noFill/>
        </p:spPr>
        <p:txBody>
          <a:bodyPr wrap="square" lIns="0" tIns="0" rIns="0" bIns="0" rtlCol="0">
            <a:spAutoFit/>
          </a:bodyPr>
          <a:lstStyle/>
          <a:p>
            <a:pPr>
              <a:buClr>
                <a:schemeClr val="accent1"/>
              </a:buClr>
            </a:pPr>
            <a:r>
              <a:rPr kumimoji="0" lang="en-US" sz="1800" b="1" i="0" u="none" strike="noStrike" kern="1200" cap="none" spc="0" normalizeH="0" baseline="0" noProof="0" dirty="0">
                <a:ln>
                  <a:noFill/>
                </a:ln>
                <a:solidFill>
                  <a:schemeClr val="accent1"/>
                </a:solidFill>
                <a:effectLst/>
                <a:uLnTx/>
                <a:uFillTx/>
                <a:latin typeface="Arial"/>
                <a:cs typeface="Arial" panose="020B0604020202020204" pitchFamily="34" charset="0"/>
              </a:rPr>
              <a:t>There were 22,351 MI patients within the FOURIER trial (81% of overall trial)</a:t>
            </a:r>
            <a:endParaRPr lang="en-US" sz="1800" b="1" dirty="0">
              <a:solidFill>
                <a:schemeClr val="accent1"/>
              </a:solidFill>
            </a:endParaRPr>
          </a:p>
        </p:txBody>
      </p:sp>
      <p:grpSp>
        <p:nvGrpSpPr>
          <p:cNvPr id="44" name="Group 43">
            <a:extLst>
              <a:ext uri="{FF2B5EF4-FFF2-40B4-BE49-F238E27FC236}">
                <a16:creationId xmlns:a16="http://schemas.microsoft.com/office/drawing/2014/main" id="{FB3F6E66-B916-7C06-05A8-9F0ED295280A}"/>
              </a:ext>
            </a:extLst>
          </p:cNvPr>
          <p:cNvGrpSpPr/>
          <p:nvPr/>
        </p:nvGrpSpPr>
        <p:grpSpPr>
          <a:xfrm>
            <a:off x="413647" y="2317990"/>
            <a:ext cx="2525951" cy="3099415"/>
            <a:chOff x="601287" y="1931365"/>
            <a:chExt cx="2525951" cy="3099415"/>
          </a:xfrm>
        </p:grpSpPr>
        <p:pic>
          <p:nvPicPr>
            <p:cNvPr id="10" name="Graphic 9">
              <a:extLst>
                <a:ext uri="{FF2B5EF4-FFF2-40B4-BE49-F238E27FC236}">
                  <a16:creationId xmlns:a16="http://schemas.microsoft.com/office/drawing/2014/main" id="{39FF3697-137E-41DF-8643-A1AF4B984C53}"/>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01287" y="1931365"/>
              <a:ext cx="2525951" cy="3099415"/>
            </a:xfrm>
            <a:prstGeom prst="rect">
              <a:avLst/>
            </a:prstGeom>
          </p:spPr>
        </p:pic>
        <p:grpSp>
          <p:nvGrpSpPr>
            <p:cNvPr id="24" name="Group 23">
              <a:extLst>
                <a:ext uri="{FF2B5EF4-FFF2-40B4-BE49-F238E27FC236}">
                  <a16:creationId xmlns:a16="http://schemas.microsoft.com/office/drawing/2014/main" id="{E815DD78-3708-474A-A507-2BFBA807B342}"/>
                </a:ext>
              </a:extLst>
            </p:cNvPr>
            <p:cNvGrpSpPr/>
            <p:nvPr/>
          </p:nvGrpSpPr>
          <p:grpSpPr>
            <a:xfrm>
              <a:off x="779135" y="2052198"/>
              <a:ext cx="2170253" cy="801902"/>
              <a:chOff x="846086" y="2121565"/>
              <a:chExt cx="2170253" cy="801903"/>
            </a:xfrm>
          </p:grpSpPr>
          <p:sp>
            <p:nvSpPr>
              <p:cNvPr id="21" name="TextBox 20">
                <a:extLst>
                  <a:ext uri="{FF2B5EF4-FFF2-40B4-BE49-F238E27FC236}">
                    <a16:creationId xmlns:a16="http://schemas.microsoft.com/office/drawing/2014/main" id="{BC861117-5496-4477-BA15-6858D8450FED}"/>
                  </a:ext>
                </a:extLst>
              </p:cNvPr>
              <p:cNvSpPr txBox="1"/>
              <p:nvPr/>
            </p:nvSpPr>
            <p:spPr>
              <a:xfrm>
                <a:off x="846086" y="2121565"/>
                <a:ext cx="2170253" cy="800220"/>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3161"/>
                    </a:solidFill>
                    <a:effectLst/>
                    <a:uLnTx/>
                    <a:uFillTx/>
                    <a:latin typeface="Arial"/>
                    <a:ea typeface="+mn-ea"/>
                    <a:cs typeface="+mn-cs"/>
                  </a:rPr>
                  <a:t>Type of MI Patient:</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CA" sz="1700" b="1" i="0" u="none" strike="noStrike" kern="1200" cap="none" spc="0" normalizeH="0" baseline="0" noProof="0" dirty="0">
                    <a:ln>
                      <a:noFill/>
                    </a:ln>
                    <a:solidFill>
                      <a:srgbClr val="003161"/>
                    </a:solidFill>
                    <a:effectLst/>
                    <a:uLnTx/>
                    <a:uFillTx/>
                    <a:latin typeface="Arial"/>
                    <a:ea typeface="+mn-ea"/>
                    <a:cs typeface="+mn-cs"/>
                  </a:rPr>
                  <a:t>Prior MI</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3161"/>
                    </a:solidFill>
                    <a:effectLst/>
                    <a:uLnTx/>
                    <a:uFillTx/>
                    <a:latin typeface="Arial"/>
                    <a:ea typeface="+mn-ea"/>
                    <a:cs typeface="+mn-cs"/>
                  </a:rPr>
                  <a:t>N = 22,351</a:t>
                </a:r>
                <a:endParaRPr kumimoji="0" lang="en-CA" sz="1400" b="1" i="0" u="none" strike="noStrike" kern="1200" cap="none" spc="0" normalizeH="0" baseline="0" noProof="0" dirty="0">
                  <a:ln>
                    <a:noFill/>
                  </a:ln>
                  <a:solidFill>
                    <a:srgbClr val="003161"/>
                  </a:solidFill>
                  <a:effectLst/>
                  <a:uLnTx/>
                  <a:uFillTx/>
                  <a:latin typeface="Arial"/>
                  <a:ea typeface="+mn-ea"/>
                  <a:cs typeface="+mn-cs"/>
                </a:endParaRPr>
              </a:p>
            </p:txBody>
          </p:sp>
          <p:cxnSp>
            <p:nvCxnSpPr>
              <p:cNvPr id="23" name="Straight Connector 22">
                <a:extLst>
                  <a:ext uri="{FF2B5EF4-FFF2-40B4-BE49-F238E27FC236}">
                    <a16:creationId xmlns:a16="http://schemas.microsoft.com/office/drawing/2014/main" id="{CCE081DA-8647-4AA5-92FB-8CD73C7F1BC2}"/>
                  </a:ext>
                </a:extLst>
              </p:cNvPr>
              <p:cNvCxnSpPr/>
              <p:nvPr/>
            </p:nvCxnSpPr>
            <p:spPr>
              <a:xfrm>
                <a:off x="880809" y="2923468"/>
                <a:ext cx="2100805" cy="0"/>
              </a:xfrm>
              <a:prstGeom prst="line">
                <a:avLst/>
              </a:prstGeom>
              <a:ln w="19050">
                <a:gradFill flip="none" rotWithShape="1">
                  <a:gsLst>
                    <a:gs pos="0">
                      <a:schemeClr val="bg1">
                        <a:alpha val="0"/>
                      </a:schemeClr>
                    </a:gs>
                    <a:gs pos="55000">
                      <a:schemeClr val="bg1"/>
                    </a:gs>
                    <a:gs pos="100000">
                      <a:schemeClr val="bg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42DE6C24-D4DB-F9E7-1D3E-5E011FD45CDD}"/>
                </a:ext>
              </a:extLst>
            </p:cNvPr>
            <p:cNvGrpSpPr/>
            <p:nvPr/>
          </p:nvGrpSpPr>
          <p:grpSpPr>
            <a:xfrm>
              <a:off x="813860" y="3053228"/>
              <a:ext cx="2100804" cy="429403"/>
              <a:chOff x="813859" y="3053228"/>
              <a:chExt cx="2100804" cy="429403"/>
            </a:xfrm>
          </p:grpSpPr>
          <p:sp>
            <p:nvSpPr>
              <p:cNvPr id="34" name="Rectangle 33">
                <a:extLst>
                  <a:ext uri="{FF2B5EF4-FFF2-40B4-BE49-F238E27FC236}">
                    <a16:creationId xmlns:a16="http://schemas.microsoft.com/office/drawing/2014/main" id="{86E57036-7F25-453B-9614-B7AAD8A740E4}"/>
                  </a:ext>
                </a:extLst>
              </p:cNvPr>
              <p:cNvSpPr/>
              <p:nvPr/>
            </p:nvSpPr>
            <p:spPr>
              <a:xfrm>
                <a:off x="813859" y="3053228"/>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ea typeface="+mn-ea"/>
                    <a:cs typeface="+mn-cs"/>
                  </a:rPr>
                  <a:t>ARR            1.9%</a:t>
                </a:r>
              </a:p>
            </p:txBody>
          </p:sp>
          <p:sp>
            <p:nvSpPr>
              <p:cNvPr id="45" name="Arrow: Chevron 44">
                <a:extLst>
                  <a:ext uri="{FF2B5EF4-FFF2-40B4-BE49-F238E27FC236}">
                    <a16:creationId xmlns:a16="http://schemas.microsoft.com/office/drawing/2014/main" id="{B059BEF2-22A3-4714-B574-321064D45071}"/>
                  </a:ext>
                </a:extLst>
              </p:cNvPr>
              <p:cNvSpPr/>
              <p:nvPr/>
            </p:nvSpPr>
            <p:spPr>
              <a:xfrm>
                <a:off x="1633700" y="3053228"/>
                <a:ext cx="461123" cy="429403"/>
              </a:xfrm>
              <a:prstGeom prst="chevron">
                <a:avLst>
                  <a:gd name="adj" fmla="val 50032"/>
                </a:avLst>
              </a:prstGeom>
              <a:solidFill>
                <a:schemeClr val="accent6">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nvGrpSpPr>
            <p:cNvPr id="11" name="Group 10">
              <a:extLst>
                <a:ext uri="{FF2B5EF4-FFF2-40B4-BE49-F238E27FC236}">
                  <a16:creationId xmlns:a16="http://schemas.microsoft.com/office/drawing/2014/main" id="{A05D3061-0165-E3A8-2F7B-FC2814CC41E1}"/>
                </a:ext>
              </a:extLst>
            </p:cNvPr>
            <p:cNvGrpSpPr/>
            <p:nvPr/>
          </p:nvGrpSpPr>
          <p:grpSpPr>
            <a:xfrm>
              <a:off x="813860" y="3680764"/>
              <a:ext cx="2100804" cy="429403"/>
              <a:chOff x="813859" y="3680764"/>
              <a:chExt cx="2100804" cy="429403"/>
            </a:xfrm>
          </p:grpSpPr>
          <p:sp>
            <p:nvSpPr>
              <p:cNvPr id="35" name="Rectangle 34">
                <a:extLst>
                  <a:ext uri="{FF2B5EF4-FFF2-40B4-BE49-F238E27FC236}">
                    <a16:creationId xmlns:a16="http://schemas.microsoft.com/office/drawing/2014/main" id="{C63E734E-BF79-48D2-AE8C-4BF1E44D6AA6}"/>
                  </a:ext>
                </a:extLst>
              </p:cNvPr>
              <p:cNvSpPr/>
              <p:nvPr/>
            </p:nvSpPr>
            <p:spPr>
              <a:xfrm>
                <a:off x="813859" y="3680764"/>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ea typeface="+mn-ea"/>
                    <a:cs typeface="+mn-cs"/>
                  </a:rPr>
                  <a:t>RRR           </a:t>
                </a:r>
                <a:r>
                  <a:rPr kumimoji="0" lang="en-CA" sz="1800" b="0" i="0" u="none" strike="noStrike" kern="1200" cap="none" spc="0" normalizeH="0" baseline="0" noProof="0" dirty="0">
                    <a:ln>
                      <a:noFill/>
                    </a:ln>
                    <a:solidFill>
                      <a:srgbClr val="FF0000"/>
                    </a:solidFill>
                    <a:effectLst/>
                    <a:uLnTx/>
                    <a:uFillTx/>
                    <a:latin typeface="Arial"/>
                    <a:ea typeface="+mn-ea"/>
                    <a:cs typeface="+mn-cs"/>
                  </a:rPr>
                  <a:t> </a:t>
                </a:r>
                <a:r>
                  <a:rPr lang="en-CA" dirty="0">
                    <a:solidFill>
                      <a:schemeClr val="tx1"/>
                    </a:solidFill>
                    <a:latin typeface="Arial"/>
                  </a:rPr>
                  <a:t>18</a:t>
                </a:r>
                <a:r>
                  <a:rPr kumimoji="0" lang="en-CA" sz="1800" b="0" i="0" u="none" strike="noStrike" kern="1200" cap="none" spc="0" normalizeH="0" baseline="0" noProof="0" dirty="0">
                    <a:ln>
                      <a:noFill/>
                    </a:ln>
                    <a:solidFill>
                      <a:schemeClr val="tx1"/>
                    </a:solidFill>
                    <a:effectLst/>
                    <a:uLnTx/>
                    <a:uFillTx/>
                    <a:latin typeface="Arial"/>
                    <a:ea typeface="+mn-ea"/>
                    <a:cs typeface="+mn-cs"/>
                  </a:rPr>
                  <a:t>%</a:t>
                </a:r>
              </a:p>
            </p:txBody>
          </p:sp>
          <p:sp>
            <p:nvSpPr>
              <p:cNvPr id="104" name="Arrow: Chevron 103">
                <a:extLst>
                  <a:ext uri="{FF2B5EF4-FFF2-40B4-BE49-F238E27FC236}">
                    <a16:creationId xmlns:a16="http://schemas.microsoft.com/office/drawing/2014/main" id="{01AE37B6-8B57-462C-A167-A247C9C50336}"/>
                  </a:ext>
                </a:extLst>
              </p:cNvPr>
              <p:cNvSpPr/>
              <p:nvPr/>
            </p:nvSpPr>
            <p:spPr>
              <a:xfrm>
                <a:off x="1633700" y="3680764"/>
                <a:ext cx="461123" cy="429403"/>
              </a:xfrm>
              <a:prstGeom prst="chevron">
                <a:avLst>
                  <a:gd name="adj" fmla="val 50032"/>
                </a:avLst>
              </a:prstGeom>
              <a:solidFill>
                <a:schemeClr val="accent6">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nvGrpSpPr>
            <p:cNvPr id="12" name="Group 11">
              <a:extLst>
                <a:ext uri="{FF2B5EF4-FFF2-40B4-BE49-F238E27FC236}">
                  <a16:creationId xmlns:a16="http://schemas.microsoft.com/office/drawing/2014/main" id="{E1FA6E2E-0DF3-2CDB-93A6-BA20B2B15B47}"/>
                </a:ext>
              </a:extLst>
            </p:cNvPr>
            <p:cNvGrpSpPr/>
            <p:nvPr/>
          </p:nvGrpSpPr>
          <p:grpSpPr>
            <a:xfrm>
              <a:off x="813860" y="4308300"/>
              <a:ext cx="2100804" cy="429403"/>
              <a:chOff x="813859" y="4308300"/>
              <a:chExt cx="2100804" cy="429403"/>
            </a:xfrm>
          </p:grpSpPr>
          <p:sp>
            <p:nvSpPr>
              <p:cNvPr id="36" name="Rectangle 35">
                <a:extLst>
                  <a:ext uri="{FF2B5EF4-FFF2-40B4-BE49-F238E27FC236}">
                    <a16:creationId xmlns:a16="http://schemas.microsoft.com/office/drawing/2014/main" id="{C9F6EE09-7846-4CB4-8877-6BB3210F3B85}"/>
                  </a:ext>
                </a:extLst>
              </p:cNvPr>
              <p:cNvSpPr/>
              <p:nvPr/>
            </p:nvSpPr>
            <p:spPr>
              <a:xfrm>
                <a:off x="813859" y="4308300"/>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rPr>
                  <a:t>NNT</a:t>
                </a:r>
                <a:r>
                  <a:rPr lang="en-CA" sz="1800" baseline="-25000" dirty="0">
                    <a:solidFill>
                      <a:srgbClr val="003161"/>
                    </a:solidFill>
                    <a:latin typeface="Arial"/>
                  </a:rPr>
                  <a:t>  </a:t>
                </a:r>
                <a:r>
                  <a:rPr kumimoji="0" lang="en-CA" sz="1800" b="0" i="0" u="none" strike="noStrike" kern="1200" cap="none" spc="0" normalizeH="0" baseline="0" noProof="0" dirty="0">
                    <a:ln>
                      <a:noFill/>
                    </a:ln>
                    <a:solidFill>
                      <a:srgbClr val="003161"/>
                    </a:solidFill>
                    <a:effectLst/>
                    <a:uLnTx/>
                    <a:uFillTx/>
                    <a:latin typeface="Arial"/>
                  </a:rPr>
                  <a:t>           54</a:t>
                </a:r>
              </a:p>
            </p:txBody>
          </p:sp>
          <p:sp>
            <p:nvSpPr>
              <p:cNvPr id="105" name="Arrow: Chevron 104">
                <a:extLst>
                  <a:ext uri="{FF2B5EF4-FFF2-40B4-BE49-F238E27FC236}">
                    <a16:creationId xmlns:a16="http://schemas.microsoft.com/office/drawing/2014/main" id="{7BE0F7A5-3320-4530-BF4D-EDC59DB09BEB}"/>
                  </a:ext>
                </a:extLst>
              </p:cNvPr>
              <p:cNvSpPr/>
              <p:nvPr/>
            </p:nvSpPr>
            <p:spPr>
              <a:xfrm>
                <a:off x="1633700" y="4308300"/>
                <a:ext cx="461123" cy="429403"/>
              </a:xfrm>
              <a:prstGeom prst="chevron">
                <a:avLst>
                  <a:gd name="adj" fmla="val 50032"/>
                </a:avLst>
              </a:prstGeom>
              <a:solidFill>
                <a:schemeClr val="accent6">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grpSp>
        <p:nvGrpSpPr>
          <p:cNvPr id="46" name="Group 45">
            <a:extLst>
              <a:ext uri="{FF2B5EF4-FFF2-40B4-BE49-F238E27FC236}">
                <a16:creationId xmlns:a16="http://schemas.microsoft.com/office/drawing/2014/main" id="{BA3E4C92-ED36-041A-0F92-F8BC5BDB86C0}"/>
              </a:ext>
            </a:extLst>
          </p:cNvPr>
          <p:cNvGrpSpPr/>
          <p:nvPr/>
        </p:nvGrpSpPr>
        <p:grpSpPr>
          <a:xfrm>
            <a:off x="3355998" y="2317990"/>
            <a:ext cx="2525951" cy="3099415"/>
            <a:chOff x="3368136" y="1931365"/>
            <a:chExt cx="2525951" cy="3099415"/>
          </a:xfrm>
        </p:grpSpPr>
        <p:pic>
          <p:nvPicPr>
            <p:cNvPr id="15" name="Graphic 14">
              <a:extLst>
                <a:ext uri="{FF2B5EF4-FFF2-40B4-BE49-F238E27FC236}">
                  <a16:creationId xmlns:a16="http://schemas.microsoft.com/office/drawing/2014/main" id="{6C9BF128-748C-46F9-BC4F-B7194A73E82F}"/>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368136" y="1931365"/>
              <a:ext cx="2525951" cy="3099415"/>
            </a:xfrm>
            <a:prstGeom prst="rect">
              <a:avLst/>
            </a:prstGeom>
          </p:spPr>
        </p:pic>
        <p:grpSp>
          <p:nvGrpSpPr>
            <p:cNvPr id="25" name="Group 24">
              <a:extLst>
                <a:ext uri="{FF2B5EF4-FFF2-40B4-BE49-F238E27FC236}">
                  <a16:creationId xmlns:a16="http://schemas.microsoft.com/office/drawing/2014/main" id="{27629FA1-00D9-4128-A34F-FFAE37A8ADA1}"/>
                </a:ext>
              </a:extLst>
            </p:cNvPr>
            <p:cNvGrpSpPr/>
            <p:nvPr/>
          </p:nvGrpSpPr>
          <p:grpSpPr>
            <a:xfrm>
              <a:off x="3545983" y="2052198"/>
              <a:ext cx="2170253" cy="814602"/>
              <a:chOff x="846086" y="2121565"/>
              <a:chExt cx="2170253" cy="814603"/>
            </a:xfrm>
          </p:grpSpPr>
          <p:sp>
            <p:nvSpPr>
              <p:cNvPr id="26" name="TextBox 25">
                <a:extLst>
                  <a:ext uri="{FF2B5EF4-FFF2-40B4-BE49-F238E27FC236}">
                    <a16:creationId xmlns:a16="http://schemas.microsoft.com/office/drawing/2014/main" id="{19BB7940-7F8C-432B-9339-4EEEAF5C93F7}"/>
                  </a:ext>
                </a:extLst>
              </p:cNvPr>
              <p:cNvSpPr txBox="1"/>
              <p:nvPr/>
            </p:nvSpPr>
            <p:spPr>
              <a:xfrm>
                <a:off x="846086" y="2121565"/>
                <a:ext cx="2170253" cy="800220"/>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3161"/>
                    </a:solidFill>
                    <a:effectLst/>
                    <a:uLnTx/>
                    <a:uFillTx/>
                    <a:latin typeface="Arial"/>
                    <a:ea typeface="+mn-ea"/>
                    <a:cs typeface="+mn-cs"/>
                  </a:rPr>
                  <a:t>Type of MI Patient:</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003161"/>
                    </a:solidFill>
                    <a:effectLst/>
                    <a:uLnTx/>
                    <a:uFillTx/>
                    <a:latin typeface="Arial"/>
                    <a:ea typeface="+mn-ea"/>
                    <a:cs typeface="+mn-cs"/>
                  </a:rPr>
                  <a:t>≥ 2 Prior MIs</a:t>
                </a:r>
                <a:br>
                  <a:rPr kumimoji="0" lang="en-US" sz="1700" b="1" i="0" u="none" strike="noStrike" kern="1200" cap="none" spc="0" normalizeH="0" baseline="0" noProof="0" dirty="0">
                    <a:ln>
                      <a:noFill/>
                    </a:ln>
                    <a:solidFill>
                      <a:srgbClr val="003161"/>
                    </a:solidFill>
                    <a:effectLst/>
                    <a:uLnTx/>
                    <a:uFillTx/>
                    <a:latin typeface="Arial"/>
                    <a:ea typeface="+mn-ea"/>
                    <a:cs typeface="+mn-cs"/>
                  </a:rPr>
                </a:br>
                <a:r>
                  <a:rPr kumimoji="0" lang="en-US" sz="1400" b="1" i="0" u="none" strike="noStrike" kern="1200" cap="none" spc="0" normalizeH="0" baseline="0" noProof="0" dirty="0">
                    <a:ln>
                      <a:noFill/>
                    </a:ln>
                    <a:solidFill>
                      <a:srgbClr val="003161"/>
                    </a:solidFill>
                    <a:effectLst/>
                    <a:uLnTx/>
                    <a:uFillTx/>
                    <a:latin typeface="Arial"/>
                    <a:ea typeface="+mn-ea"/>
                    <a:cs typeface="+mn-cs"/>
                  </a:rPr>
                  <a:t>N = 5,285</a:t>
                </a:r>
                <a:endParaRPr kumimoji="0" lang="en-CA" sz="1800" b="0" i="0" u="none" strike="noStrike" kern="1200" cap="none" spc="0" normalizeH="0" baseline="0" noProof="0" dirty="0">
                  <a:ln>
                    <a:noFill/>
                  </a:ln>
                  <a:solidFill>
                    <a:srgbClr val="003161"/>
                  </a:solidFill>
                  <a:effectLst/>
                  <a:uLnTx/>
                  <a:uFillTx/>
                  <a:latin typeface="Arial"/>
                  <a:ea typeface="+mn-ea"/>
                  <a:cs typeface="+mn-cs"/>
                </a:endParaRPr>
              </a:p>
            </p:txBody>
          </p:sp>
          <p:cxnSp>
            <p:nvCxnSpPr>
              <p:cNvPr id="27" name="Straight Connector 26">
                <a:extLst>
                  <a:ext uri="{FF2B5EF4-FFF2-40B4-BE49-F238E27FC236}">
                    <a16:creationId xmlns:a16="http://schemas.microsoft.com/office/drawing/2014/main" id="{8189C7F8-2B71-47DF-91C9-E51D4CF499AB}"/>
                  </a:ext>
                </a:extLst>
              </p:cNvPr>
              <p:cNvCxnSpPr/>
              <p:nvPr/>
            </p:nvCxnSpPr>
            <p:spPr>
              <a:xfrm>
                <a:off x="880809" y="2936168"/>
                <a:ext cx="2100805" cy="0"/>
              </a:xfrm>
              <a:prstGeom prst="line">
                <a:avLst/>
              </a:prstGeom>
              <a:ln w="19050">
                <a:gradFill flip="none" rotWithShape="1">
                  <a:gsLst>
                    <a:gs pos="0">
                      <a:schemeClr val="bg1">
                        <a:alpha val="0"/>
                      </a:schemeClr>
                    </a:gs>
                    <a:gs pos="55000">
                      <a:schemeClr val="bg1"/>
                    </a:gs>
                    <a:gs pos="100000">
                      <a:schemeClr val="bg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FB8C12F1-0A70-E9BD-0C5E-2DBB375D6DB1}"/>
                </a:ext>
              </a:extLst>
            </p:cNvPr>
            <p:cNvGrpSpPr/>
            <p:nvPr/>
          </p:nvGrpSpPr>
          <p:grpSpPr>
            <a:xfrm>
              <a:off x="3580709" y="3053228"/>
              <a:ext cx="2100804" cy="429403"/>
              <a:chOff x="3580708" y="3053228"/>
              <a:chExt cx="2100804" cy="429403"/>
            </a:xfrm>
          </p:grpSpPr>
          <p:sp>
            <p:nvSpPr>
              <p:cNvPr id="58" name="Rectangle 57">
                <a:extLst>
                  <a:ext uri="{FF2B5EF4-FFF2-40B4-BE49-F238E27FC236}">
                    <a16:creationId xmlns:a16="http://schemas.microsoft.com/office/drawing/2014/main" id="{3DA66AAA-1D27-42BA-9292-4259B74B3F00}"/>
                  </a:ext>
                </a:extLst>
              </p:cNvPr>
              <p:cNvSpPr/>
              <p:nvPr/>
            </p:nvSpPr>
            <p:spPr>
              <a:xfrm>
                <a:off x="3580708" y="3053228"/>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ea typeface="+mn-ea"/>
                    <a:cs typeface="+mn-cs"/>
                  </a:rPr>
                  <a:t>ARR            2.6%</a:t>
                </a:r>
              </a:p>
            </p:txBody>
          </p:sp>
          <p:sp>
            <p:nvSpPr>
              <p:cNvPr id="106" name="Arrow: Chevron 105">
                <a:extLst>
                  <a:ext uri="{FF2B5EF4-FFF2-40B4-BE49-F238E27FC236}">
                    <a16:creationId xmlns:a16="http://schemas.microsoft.com/office/drawing/2014/main" id="{C628B626-30F4-479B-AB7F-03291ABC3AF0}"/>
                  </a:ext>
                </a:extLst>
              </p:cNvPr>
              <p:cNvSpPr/>
              <p:nvPr/>
            </p:nvSpPr>
            <p:spPr>
              <a:xfrm>
                <a:off x="4400549" y="3053228"/>
                <a:ext cx="461123" cy="429403"/>
              </a:xfrm>
              <a:prstGeom prst="chevron">
                <a:avLst>
                  <a:gd name="adj" fmla="val 50032"/>
                </a:avLst>
              </a:prstGeom>
              <a:solidFill>
                <a:schemeClr val="accent6">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nvGrpSpPr>
            <p:cNvPr id="41" name="Group 40">
              <a:extLst>
                <a:ext uri="{FF2B5EF4-FFF2-40B4-BE49-F238E27FC236}">
                  <a16:creationId xmlns:a16="http://schemas.microsoft.com/office/drawing/2014/main" id="{442E0422-D034-45F3-E52D-ABE9F49BCF50}"/>
                </a:ext>
              </a:extLst>
            </p:cNvPr>
            <p:cNvGrpSpPr/>
            <p:nvPr/>
          </p:nvGrpSpPr>
          <p:grpSpPr>
            <a:xfrm>
              <a:off x="3580709" y="3680764"/>
              <a:ext cx="2100804" cy="429403"/>
              <a:chOff x="3580708" y="3680764"/>
              <a:chExt cx="2100804" cy="429403"/>
            </a:xfrm>
          </p:grpSpPr>
          <p:sp>
            <p:nvSpPr>
              <p:cNvPr id="59" name="Rectangle 58">
                <a:extLst>
                  <a:ext uri="{FF2B5EF4-FFF2-40B4-BE49-F238E27FC236}">
                    <a16:creationId xmlns:a16="http://schemas.microsoft.com/office/drawing/2014/main" id="{DE1A8F22-63D4-4481-B723-3C1BC685F0BD}"/>
                  </a:ext>
                </a:extLst>
              </p:cNvPr>
              <p:cNvSpPr/>
              <p:nvPr/>
            </p:nvSpPr>
            <p:spPr>
              <a:xfrm>
                <a:off x="3580708" y="3680764"/>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ea typeface="+mn-ea"/>
                    <a:cs typeface="+mn-cs"/>
                  </a:rPr>
                  <a:t>RRR            21%</a:t>
                </a:r>
              </a:p>
            </p:txBody>
          </p:sp>
          <p:sp>
            <p:nvSpPr>
              <p:cNvPr id="107" name="Arrow: Chevron 106">
                <a:extLst>
                  <a:ext uri="{FF2B5EF4-FFF2-40B4-BE49-F238E27FC236}">
                    <a16:creationId xmlns:a16="http://schemas.microsoft.com/office/drawing/2014/main" id="{FE428E87-0111-4BAC-BBFD-35053FFCE62F}"/>
                  </a:ext>
                </a:extLst>
              </p:cNvPr>
              <p:cNvSpPr/>
              <p:nvPr/>
            </p:nvSpPr>
            <p:spPr>
              <a:xfrm>
                <a:off x="4400549" y="3680764"/>
                <a:ext cx="461123" cy="429403"/>
              </a:xfrm>
              <a:prstGeom prst="chevron">
                <a:avLst>
                  <a:gd name="adj" fmla="val 50032"/>
                </a:avLst>
              </a:prstGeom>
              <a:solidFill>
                <a:schemeClr val="accent6">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nvGrpSpPr>
            <p:cNvPr id="42" name="Group 41">
              <a:extLst>
                <a:ext uri="{FF2B5EF4-FFF2-40B4-BE49-F238E27FC236}">
                  <a16:creationId xmlns:a16="http://schemas.microsoft.com/office/drawing/2014/main" id="{2DA0B879-6B5B-2C6E-E995-465E258BA80B}"/>
                </a:ext>
              </a:extLst>
            </p:cNvPr>
            <p:cNvGrpSpPr/>
            <p:nvPr/>
          </p:nvGrpSpPr>
          <p:grpSpPr>
            <a:xfrm>
              <a:off x="3580709" y="4308300"/>
              <a:ext cx="2100804" cy="429403"/>
              <a:chOff x="3580708" y="4308300"/>
              <a:chExt cx="2100804" cy="429403"/>
            </a:xfrm>
          </p:grpSpPr>
          <p:sp>
            <p:nvSpPr>
              <p:cNvPr id="60" name="Rectangle 59">
                <a:extLst>
                  <a:ext uri="{FF2B5EF4-FFF2-40B4-BE49-F238E27FC236}">
                    <a16:creationId xmlns:a16="http://schemas.microsoft.com/office/drawing/2014/main" id="{29B57BDE-4D96-4753-9BFA-47B4223BEAB5}"/>
                  </a:ext>
                </a:extLst>
              </p:cNvPr>
              <p:cNvSpPr/>
              <p:nvPr/>
            </p:nvSpPr>
            <p:spPr>
              <a:xfrm>
                <a:off x="3580708" y="4308300"/>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rPr>
                  <a:t>NNT</a:t>
                </a:r>
                <a:r>
                  <a:rPr lang="en-CA" sz="1800" baseline="-25000" dirty="0">
                    <a:solidFill>
                      <a:srgbClr val="003161"/>
                    </a:solidFill>
                    <a:latin typeface="Arial"/>
                  </a:rPr>
                  <a:t>  </a:t>
                </a:r>
                <a:r>
                  <a:rPr kumimoji="0" lang="en-CA" sz="1800" b="0" i="0" u="none" strike="noStrike" kern="1200" cap="none" spc="0" normalizeH="0" baseline="0" noProof="0" dirty="0">
                    <a:ln>
                      <a:noFill/>
                    </a:ln>
                    <a:solidFill>
                      <a:srgbClr val="003161"/>
                    </a:solidFill>
                    <a:effectLst/>
                    <a:uLnTx/>
                    <a:uFillTx/>
                    <a:latin typeface="Arial"/>
                  </a:rPr>
                  <a:t>           38</a:t>
                </a:r>
              </a:p>
            </p:txBody>
          </p:sp>
          <p:sp>
            <p:nvSpPr>
              <p:cNvPr id="108" name="Arrow: Chevron 107">
                <a:extLst>
                  <a:ext uri="{FF2B5EF4-FFF2-40B4-BE49-F238E27FC236}">
                    <a16:creationId xmlns:a16="http://schemas.microsoft.com/office/drawing/2014/main" id="{03F19DCE-79C6-4572-884D-F27C1C685623}"/>
                  </a:ext>
                </a:extLst>
              </p:cNvPr>
              <p:cNvSpPr/>
              <p:nvPr/>
            </p:nvSpPr>
            <p:spPr>
              <a:xfrm>
                <a:off x="4400549" y="4308300"/>
                <a:ext cx="461123" cy="429403"/>
              </a:xfrm>
              <a:prstGeom prst="chevron">
                <a:avLst>
                  <a:gd name="adj" fmla="val 50032"/>
                </a:avLst>
              </a:prstGeom>
              <a:solidFill>
                <a:schemeClr val="accent6">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grpSp>
        <p:nvGrpSpPr>
          <p:cNvPr id="48" name="Group 47">
            <a:extLst>
              <a:ext uri="{FF2B5EF4-FFF2-40B4-BE49-F238E27FC236}">
                <a16:creationId xmlns:a16="http://schemas.microsoft.com/office/drawing/2014/main" id="{38DF963D-137B-7E84-D0D4-76D41001EB67}"/>
              </a:ext>
            </a:extLst>
          </p:cNvPr>
          <p:cNvGrpSpPr/>
          <p:nvPr/>
        </p:nvGrpSpPr>
        <p:grpSpPr>
          <a:xfrm>
            <a:off x="6298349" y="2317990"/>
            <a:ext cx="2543311" cy="3099415"/>
            <a:chOff x="6134985" y="1931365"/>
            <a:chExt cx="2543311" cy="3099415"/>
          </a:xfrm>
        </p:grpSpPr>
        <p:pic>
          <p:nvPicPr>
            <p:cNvPr id="16" name="Graphic 15">
              <a:extLst>
                <a:ext uri="{FF2B5EF4-FFF2-40B4-BE49-F238E27FC236}">
                  <a16:creationId xmlns:a16="http://schemas.microsoft.com/office/drawing/2014/main" id="{9FD849CC-343E-4802-8E30-4799DB429EA0}"/>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6134985" y="1931365"/>
              <a:ext cx="2525951" cy="3099415"/>
            </a:xfrm>
            <a:prstGeom prst="rect">
              <a:avLst/>
            </a:prstGeom>
          </p:spPr>
        </p:pic>
        <p:grpSp>
          <p:nvGrpSpPr>
            <p:cNvPr id="28" name="Group 27">
              <a:extLst>
                <a:ext uri="{FF2B5EF4-FFF2-40B4-BE49-F238E27FC236}">
                  <a16:creationId xmlns:a16="http://schemas.microsoft.com/office/drawing/2014/main" id="{1F841B09-805C-43F5-A868-7A7BD19E9C23}"/>
                </a:ext>
              </a:extLst>
            </p:cNvPr>
            <p:cNvGrpSpPr/>
            <p:nvPr/>
          </p:nvGrpSpPr>
          <p:grpSpPr>
            <a:xfrm>
              <a:off x="6152341" y="2052198"/>
              <a:ext cx="2525955" cy="814603"/>
              <a:chOff x="846086" y="2121565"/>
              <a:chExt cx="2170253" cy="814603"/>
            </a:xfrm>
          </p:grpSpPr>
          <p:sp>
            <p:nvSpPr>
              <p:cNvPr id="29" name="TextBox 28">
                <a:extLst>
                  <a:ext uri="{FF2B5EF4-FFF2-40B4-BE49-F238E27FC236}">
                    <a16:creationId xmlns:a16="http://schemas.microsoft.com/office/drawing/2014/main" id="{611E1FDD-C333-43E1-A33E-83D3B3437AFF}"/>
                  </a:ext>
                </a:extLst>
              </p:cNvPr>
              <p:cNvSpPr txBox="1"/>
              <p:nvPr/>
            </p:nvSpPr>
            <p:spPr>
              <a:xfrm>
                <a:off x="846086" y="2121565"/>
                <a:ext cx="2170253" cy="800219"/>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3161"/>
                    </a:solidFill>
                    <a:effectLst/>
                    <a:uLnTx/>
                    <a:uFillTx/>
                    <a:latin typeface="Arial"/>
                    <a:ea typeface="+mn-ea"/>
                    <a:cs typeface="+mn-cs"/>
                  </a:rPr>
                  <a:t>Type of MI Patient:</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CA" sz="1700" b="1" i="0" u="none" strike="noStrike" kern="1200" cap="none" spc="0" normalizeH="0" baseline="0" noProof="0" dirty="0">
                    <a:ln>
                      <a:noFill/>
                    </a:ln>
                    <a:solidFill>
                      <a:srgbClr val="003161"/>
                    </a:solidFill>
                    <a:effectLst/>
                    <a:uLnTx/>
                    <a:uFillTx/>
                    <a:latin typeface="Arial"/>
                    <a:ea typeface="+mn-ea"/>
                    <a:cs typeface="+mn-cs"/>
                  </a:rPr>
                  <a:t>Recent MI &lt;2 years</a:t>
                </a:r>
                <a:br>
                  <a:rPr kumimoji="0" lang="en-US" sz="1700" b="1" i="0" u="none" strike="noStrike" kern="1200" cap="none" spc="0" normalizeH="0" baseline="0" noProof="0" dirty="0">
                    <a:ln>
                      <a:noFill/>
                    </a:ln>
                    <a:solidFill>
                      <a:srgbClr val="003161"/>
                    </a:solidFill>
                    <a:effectLst/>
                    <a:uLnTx/>
                    <a:uFillTx/>
                    <a:latin typeface="Arial"/>
                    <a:ea typeface="+mn-ea"/>
                    <a:cs typeface="+mn-cs"/>
                  </a:rPr>
                </a:br>
                <a:r>
                  <a:rPr kumimoji="0" lang="en-US" sz="1400" b="1" i="0" u="none" strike="noStrike" kern="1200" cap="none" spc="0" normalizeH="0" baseline="0" noProof="0" dirty="0">
                    <a:ln>
                      <a:noFill/>
                    </a:ln>
                    <a:solidFill>
                      <a:srgbClr val="003161"/>
                    </a:solidFill>
                    <a:effectLst/>
                    <a:uLnTx/>
                    <a:uFillTx/>
                    <a:latin typeface="Arial"/>
                    <a:ea typeface="+mn-ea"/>
                    <a:cs typeface="+mn-cs"/>
                  </a:rPr>
                  <a:t>N = 8,402</a:t>
                </a:r>
                <a:endParaRPr kumimoji="0" lang="en-CA" sz="1800" b="1" i="0" u="none" strike="noStrike" kern="1200" cap="none" spc="0" normalizeH="0" baseline="0" noProof="0" dirty="0">
                  <a:ln>
                    <a:noFill/>
                  </a:ln>
                  <a:solidFill>
                    <a:srgbClr val="003161"/>
                  </a:solidFill>
                  <a:effectLst/>
                  <a:uLnTx/>
                  <a:uFillTx/>
                  <a:latin typeface="Arial"/>
                  <a:ea typeface="+mn-ea"/>
                  <a:cs typeface="+mn-cs"/>
                </a:endParaRPr>
              </a:p>
            </p:txBody>
          </p:sp>
          <p:cxnSp>
            <p:nvCxnSpPr>
              <p:cNvPr id="30" name="Straight Connector 29">
                <a:extLst>
                  <a:ext uri="{FF2B5EF4-FFF2-40B4-BE49-F238E27FC236}">
                    <a16:creationId xmlns:a16="http://schemas.microsoft.com/office/drawing/2014/main" id="{B365AB38-1FE3-4075-8A43-A07FE58F8270}"/>
                  </a:ext>
                </a:extLst>
              </p:cNvPr>
              <p:cNvCxnSpPr/>
              <p:nvPr/>
            </p:nvCxnSpPr>
            <p:spPr>
              <a:xfrm>
                <a:off x="880809" y="2936168"/>
                <a:ext cx="2100805" cy="0"/>
              </a:xfrm>
              <a:prstGeom prst="line">
                <a:avLst/>
              </a:prstGeom>
              <a:ln w="19050">
                <a:gradFill flip="none" rotWithShape="1">
                  <a:gsLst>
                    <a:gs pos="0">
                      <a:schemeClr val="bg1">
                        <a:alpha val="0"/>
                      </a:schemeClr>
                    </a:gs>
                    <a:gs pos="55000">
                      <a:schemeClr val="bg1"/>
                    </a:gs>
                    <a:gs pos="100000">
                      <a:schemeClr val="bg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B72DBF72-E668-742C-496C-55A65DFDE167}"/>
                </a:ext>
              </a:extLst>
            </p:cNvPr>
            <p:cNvGrpSpPr/>
            <p:nvPr/>
          </p:nvGrpSpPr>
          <p:grpSpPr>
            <a:xfrm>
              <a:off x="6347558" y="3053228"/>
              <a:ext cx="2100804" cy="429403"/>
              <a:chOff x="6359467" y="3053228"/>
              <a:chExt cx="2100804" cy="429403"/>
            </a:xfrm>
          </p:grpSpPr>
          <p:sp>
            <p:nvSpPr>
              <p:cNvPr id="73" name="Rectangle 72">
                <a:extLst>
                  <a:ext uri="{FF2B5EF4-FFF2-40B4-BE49-F238E27FC236}">
                    <a16:creationId xmlns:a16="http://schemas.microsoft.com/office/drawing/2014/main" id="{AD46AB16-AA82-4032-AF66-FF6BFF8126FE}"/>
                  </a:ext>
                </a:extLst>
              </p:cNvPr>
              <p:cNvSpPr/>
              <p:nvPr/>
            </p:nvSpPr>
            <p:spPr>
              <a:xfrm>
                <a:off x="6359467" y="3053228"/>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ea typeface="+mn-ea"/>
                    <a:cs typeface="+mn-cs"/>
                  </a:rPr>
                  <a:t>ARR            2.9%</a:t>
                </a:r>
              </a:p>
            </p:txBody>
          </p:sp>
          <p:sp>
            <p:nvSpPr>
              <p:cNvPr id="109" name="Arrow: Chevron 108">
                <a:extLst>
                  <a:ext uri="{FF2B5EF4-FFF2-40B4-BE49-F238E27FC236}">
                    <a16:creationId xmlns:a16="http://schemas.microsoft.com/office/drawing/2014/main" id="{E746BD1A-CD22-4EC8-8557-B99905639F1C}"/>
                  </a:ext>
                </a:extLst>
              </p:cNvPr>
              <p:cNvSpPr/>
              <p:nvPr/>
            </p:nvSpPr>
            <p:spPr>
              <a:xfrm>
                <a:off x="7179308" y="3053228"/>
                <a:ext cx="461123" cy="429403"/>
              </a:xfrm>
              <a:prstGeom prst="chevron">
                <a:avLst>
                  <a:gd name="adj" fmla="val 50032"/>
                </a:avLst>
              </a:prstGeom>
              <a:solidFill>
                <a:schemeClr val="accent6">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nvGrpSpPr>
            <p:cNvPr id="38" name="Group 37">
              <a:extLst>
                <a:ext uri="{FF2B5EF4-FFF2-40B4-BE49-F238E27FC236}">
                  <a16:creationId xmlns:a16="http://schemas.microsoft.com/office/drawing/2014/main" id="{F5E7C9F1-99A9-6707-991D-85D14709230A}"/>
                </a:ext>
              </a:extLst>
            </p:cNvPr>
            <p:cNvGrpSpPr/>
            <p:nvPr/>
          </p:nvGrpSpPr>
          <p:grpSpPr>
            <a:xfrm>
              <a:off x="6347558" y="3680764"/>
              <a:ext cx="2100804" cy="429403"/>
              <a:chOff x="6359467" y="3680764"/>
              <a:chExt cx="2100804" cy="429403"/>
            </a:xfrm>
          </p:grpSpPr>
          <p:sp>
            <p:nvSpPr>
              <p:cNvPr id="74" name="Rectangle 73">
                <a:extLst>
                  <a:ext uri="{FF2B5EF4-FFF2-40B4-BE49-F238E27FC236}">
                    <a16:creationId xmlns:a16="http://schemas.microsoft.com/office/drawing/2014/main" id="{AE64654C-365E-4D3E-B2EF-7BE60D4CAE47}"/>
                  </a:ext>
                </a:extLst>
              </p:cNvPr>
              <p:cNvSpPr/>
              <p:nvPr/>
            </p:nvSpPr>
            <p:spPr>
              <a:xfrm>
                <a:off x="6359467" y="3680764"/>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ea typeface="+mn-ea"/>
                    <a:cs typeface="+mn-cs"/>
                  </a:rPr>
                  <a:t>RRR            24%</a:t>
                </a:r>
              </a:p>
            </p:txBody>
          </p:sp>
          <p:sp>
            <p:nvSpPr>
              <p:cNvPr id="110" name="Arrow: Chevron 109">
                <a:extLst>
                  <a:ext uri="{FF2B5EF4-FFF2-40B4-BE49-F238E27FC236}">
                    <a16:creationId xmlns:a16="http://schemas.microsoft.com/office/drawing/2014/main" id="{0F75A2BC-9BB5-402D-BAAB-DD802543D57D}"/>
                  </a:ext>
                </a:extLst>
              </p:cNvPr>
              <p:cNvSpPr/>
              <p:nvPr/>
            </p:nvSpPr>
            <p:spPr>
              <a:xfrm>
                <a:off x="7179308" y="3680764"/>
                <a:ext cx="461123" cy="429403"/>
              </a:xfrm>
              <a:prstGeom prst="chevron">
                <a:avLst>
                  <a:gd name="adj" fmla="val 50032"/>
                </a:avLst>
              </a:prstGeom>
              <a:solidFill>
                <a:schemeClr val="accent6">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nvGrpSpPr>
            <p:cNvPr id="39" name="Group 38">
              <a:extLst>
                <a:ext uri="{FF2B5EF4-FFF2-40B4-BE49-F238E27FC236}">
                  <a16:creationId xmlns:a16="http://schemas.microsoft.com/office/drawing/2014/main" id="{185F1D00-938A-7D26-E092-ED53A85C656A}"/>
                </a:ext>
              </a:extLst>
            </p:cNvPr>
            <p:cNvGrpSpPr/>
            <p:nvPr/>
          </p:nvGrpSpPr>
          <p:grpSpPr>
            <a:xfrm>
              <a:off x="6347558" y="4308300"/>
              <a:ext cx="2100804" cy="429403"/>
              <a:chOff x="6359467" y="4308300"/>
              <a:chExt cx="2100804" cy="429403"/>
            </a:xfrm>
          </p:grpSpPr>
          <p:sp>
            <p:nvSpPr>
              <p:cNvPr id="75" name="Rectangle 74">
                <a:extLst>
                  <a:ext uri="{FF2B5EF4-FFF2-40B4-BE49-F238E27FC236}">
                    <a16:creationId xmlns:a16="http://schemas.microsoft.com/office/drawing/2014/main" id="{E12C699C-8EC4-455A-BB7E-F70CEB35C6E5}"/>
                  </a:ext>
                </a:extLst>
              </p:cNvPr>
              <p:cNvSpPr/>
              <p:nvPr/>
            </p:nvSpPr>
            <p:spPr>
              <a:xfrm>
                <a:off x="6359467" y="4308300"/>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ea typeface="+mn-ea"/>
                    <a:cs typeface="+mn-cs"/>
                  </a:rPr>
                  <a:t>NNT            35</a:t>
                </a:r>
              </a:p>
            </p:txBody>
          </p:sp>
          <p:sp>
            <p:nvSpPr>
              <p:cNvPr id="111" name="Arrow: Chevron 110">
                <a:extLst>
                  <a:ext uri="{FF2B5EF4-FFF2-40B4-BE49-F238E27FC236}">
                    <a16:creationId xmlns:a16="http://schemas.microsoft.com/office/drawing/2014/main" id="{76624443-951D-4CD5-9822-E53E5FF36CED}"/>
                  </a:ext>
                </a:extLst>
              </p:cNvPr>
              <p:cNvSpPr/>
              <p:nvPr/>
            </p:nvSpPr>
            <p:spPr>
              <a:xfrm>
                <a:off x="7179308" y="4308300"/>
                <a:ext cx="461123" cy="429403"/>
              </a:xfrm>
              <a:prstGeom prst="chevron">
                <a:avLst>
                  <a:gd name="adj" fmla="val 50032"/>
                </a:avLst>
              </a:prstGeom>
              <a:solidFill>
                <a:schemeClr val="accent6">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grpSp>
        <p:nvGrpSpPr>
          <p:cNvPr id="47" name="Group 46">
            <a:extLst>
              <a:ext uri="{FF2B5EF4-FFF2-40B4-BE49-F238E27FC236}">
                <a16:creationId xmlns:a16="http://schemas.microsoft.com/office/drawing/2014/main" id="{047156D4-B1B4-F612-AAC6-CD59F420806D}"/>
              </a:ext>
            </a:extLst>
          </p:cNvPr>
          <p:cNvGrpSpPr/>
          <p:nvPr/>
        </p:nvGrpSpPr>
        <p:grpSpPr>
          <a:xfrm>
            <a:off x="9258061" y="2317990"/>
            <a:ext cx="2525951" cy="3099415"/>
            <a:chOff x="8901833" y="1931365"/>
            <a:chExt cx="2525951" cy="3099415"/>
          </a:xfrm>
        </p:grpSpPr>
        <p:pic>
          <p:nvPicPr>
            <p:cNvPr id="17" name="Graphic 16">
              <a:extLst>
                <a:ext uri="{FF2B5EF4-FFF2-40B4-BE49-F238E27FC236}">
                  <a16:creationId xmlns:a16="http://schemas.microsoft.com/office/drawing/2014/main" id="{15B0B11E-9B6C-463B-9407-650F4E7B4088}"/>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8901833" y="1931365"/>
              <a:ext cx="2525951" cy="3099415"/>
            </a:xfrm>
            <a:prstGeom prst="rect">
              <a:avLst/>
            </a:prstGeom>
          </p:spPr>
        </p:pic>
        <p:grpSp>
          <p:nvGrpSpPr>
            <p:cNvPr id="31" name="Group 30">
              <a:extLst>
                <a:ext uri="{FF2B5EF4-FFF2-40B4-BE49-F238E27FC236}">
                  <a16:creationId xmlns:a16="http://schemas.microsoft.com/office/drawing/2014/main" id="{2DC9AA44-ACAE-4B12-8F7B-5BDA8DEBEC7D}"/>
                </a:ext>
              </a:extLst>
            </p:cNvPr>
            <p:cNvGrpSpPr/>
            <p:nvPr/>
          </p:nvGrpSpPr>
          <p:grpSpPr>
            <a:xfrm>
              <a:off x="9002283" y="2052198"/>
              <a:ext cx="2325047" cy="827302"/>
              <a:chOff x="691294" y="2121565"/>
              <a:chExt cx="2325046" cy="827303"/>
            </a:xfrm>
          </p:grpSpPr>
          <p:sp>
            <p:nvSpPr>
              <p:cNvPr id="32" name="TextBox 31">
                <a:extLst>
                  <a:ext uri="{FF2B5EF4-FFF2-40B4-BE49-F238E27FC236}">
                    <a16:creationId xmlns:a16="http://schemas.microsoft.com/office/drawing/2014/main" id="{2B5C8FFB-F902-4BE2-B621-0FEE9D6E9155}"/>
                  </a:ext>
                </a:extLst>
              </p:cNvPr>
              <p:cNvSpPr txBox="1"/>
              <p:nvPr/>
            </p:nvSpPr>
            <p:spPr>
              <a:xfrm>
                <a:off x="691294" y="2121565"/>
                <a:ext cx="2325046" cy="800220"/>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3161"/>
                    </a:solidFill>
                    <a:effectLst/>
                    <a:uLnTx/>
                    <a:uFillTx/>
                    <a:latin typeface="Arial"/>
                    <a:ea typeface="+mn-ea"/>
                    <a:cs typeface="+mn-cs"/>
                  </a:rPr>
                  <a:t>Type of MI Patient:</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CA" sz="1700" b="1" i="0" u="none" strike="noStrike" kern="1200" cap="none" spc="0" normalizeH="0" baseline="0" noProof="0" dirty="0">
                    <a:ln>
                      <a:noFill/>
                    </a:ln>
                    <a:solidFill>
                      <a:srgbClr val="003161"/>
                    </a:solidFill>
                    <a:effectLst/>
                    <a:uLnTx/>
                    <a:uFillTx/>
                    <a:latin typeface="Arial"/>
                    <a:ea typeface="+mn-ea"/>
                    <a:cs typeface="+mn-cs"/>
                  </a:rPr>
                  <a:t>Recent MI &lt;1 year</a:t>
                </a:r>
                <a:br>
                  <a:rPr kumimoji="0" lang="en-CA" sz="1800" b="1" i="0" u="none" strike="noStrike" kern="1200" cap="none" spc="0" normalizeH="0" baseline="0" noProof="0" dirty="0">
                    <a:ln>
                      <a:noFill/>
                    </a:ln>
                    <a:solidFill>
                      <a:srgbClr val="003161"/>
                    </a:solidFill>
                    <a:effectLst/>
                    <a:uLnTx/>
                    <a:uFillTx/>
                    <a:latin typeface="Arial"/>
                    <a:ea typeface="+mn-ea"/>
                    <a:cs typeface="+mn-cs"/>
                  </a:rPr>
                </a:br>
                <a:r>
                  <a:rPr kumimoji="0" lang="en-CA" sz="1400" b="1" i="0" u="none" strike="noStrike" kern="1200" cap="none" spc="0" normalizeH="0" baseline="0" noProof="0" dirty="0">
                    <a:ln>
                      <a:noFill/>
                    </a:ln>
                    <a:solidFill>
                      <a:srgbClr val="003161"/>
                    </a:solidFill>
                    <a:effectLst/>
                    <a:uLnTx/>
                    <a:uFillTx/>
                    <a:latin typeface="Arial"/>
                    <a:ea typeface="+mn-ea"/>
                    <a:cs typeface="+mn-cs"/>
                  </a:rPr>
                  <a:t>N = 5,711</a:t>
                </a:r>
                <a:endParaRPr kumimoji="0" lang="en-CA" sz="1800" b="1" i="0" u="none" strike="noStrike" kern="1200" cap="none" spc="0" normalizeH="0" baseline="0" noProof="0" dirty="0">
                  <a:ln>
                    <a:noFill/>
                  </a:ln>
                  <a:solidFill>
                    <a:srgbClr val="003161"/>
                  </a:solidFill>
                  <a:effectLst/>
                  <a:uLnTx/>
                  <a:uFillTx/>
                  <a:latin typeface="Arial"/>
                  <a:ea typeface="+mn-ea"/>
                  <a:cs typeface="+mn-cs"/>
                </a:endParaRPr>
              </a:p>
            </p:txBody>
          </p:sp>
          <p:cxnSp>
            <p:nvCxnSpPr>
              <p:cNvPr id="33" name="Straight Connector 32">
                <a:extLst>
                  <a:ext uri="{FF2B5EF4-FFF2-40B4-BE49-F238E27FC236}">
                    <a16:creationId xmlns:a16="http://schemas.microsoft.com/office/drawing/2014/main" id="{D387274A-CB3B-4100-A7A7-912F996502BB}"/>
                  </a:ext>
                </a:extLst>
              </p:cNvPr>
              <p:cNvCxnSpPr/>
              <p:nvPr/>
            </p:nvCxnSpPr>
            <p:spPr>
              <a:xfrm>
                <a:off x="880809" y="2948868"/>
                <a:ext cx="2100805" cy="0"/>
              </a:xfrm>
              <a:prstGeom prst="line">
                <a:avLst/>
              </a:prstGeom>
              <a:ln w="19050">
                <a:gradFill flip="none" rotWithShape="1">
                  <a:gsLst>
                    <a:gs pos="0">
                      <a:schemeClr val="bg1">
                        <a:alpha val="0"/>
                      </a:schemeClr>
                    </a:gs>
                    <a:gs pos="55000">
                      <a:schemeClr val="bg1"/>
                    </a:gs>
                    <a:gs pos="100000">
                      <a:schemeClr val="bg1">
                        <a:alpha val="0"/>
                      </a:schemeClr>
                    </a:gs>
                  </a:gsLst>
                  <a:lin ang="0" scaled="1"/>
                  <a:tileRect/>
                </a:gradFill>
              </a:ln>
            </p:spPr>
            <p:style>
              <a:lnRef idx="1">
                <a:schemeClr val="accent1"/>
              </a:lnRef>
              <a:fillRef idx="0">
                <a:schemeClr val="accent1"/>
              </a:fillRef>
              <a:effectRef idx="0">
                <a:schemeClr val="accent1"/>
              </a:effectRef>
              <a:fontRef idx="minor">
                <a:schemeClr val="tx1"/>
              </a:fontRef>
            </p:style>
          </p:cxnSp>
        </p:grpSp>
        <p:grpSp>
          <p:nvGrpSpPr>
            <p:cNvPr id="5" name="Group 4">
              <a:extLst>
                <a:ext uri="{FF2B5EF4-FFF2-40B4-BE49-F238E27FC236}">
                  <a16:creationId xmlns:a16="http://schemas.microsoft.com/office/drawing/2014/main" id="{81722C06-4F3C-1D14-CBE9-7D7BC8CEB1B6}"/>
                </a:ext>
              </a:extLst>
            </p:cNvPr>
            <p:cNvGrpSpPr/>
            <p:nvPr/>
          </p:nvGrpSpPr>
          <p:grpSpPr>
            <a:xfrm>
              <a:off x="9114406" y="3053228"/>
              <a:ext cx="2100804" cy="429403"/>
              <a:chOff x="9107891" y="3053228"/>
              <a:chExt cx="2100804" cy="429403"/>
            </a:xfrm>
          </p:grpSpPr>
          <p:sp>
            <p:nvSpPr>
              <p:cNvPr id="88" name="Rectangle 87">
                <a:extLst>
                  <a:ext uri="{FF2B5EF4-FFF2-40B4-BE49-F238E27FC236}">
                    <a16:creationId xmlns:a16="http://schemas.microsoft.com/office/drawing/2014/main" id="{76EE443A-6353-49EC-972E-51F8F8672E5B}"/>
                  </a:ext>
                </a:extLst>
              </p:cNvPr>
              <p:cNvSpPr/>
              <p:nvPr/>
            </p:nvSpPr>
            <p:spPr>
              <a:xfrm>
                <a:off x="9107891" y="3053228"/>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ea typeface="+mn-ea"/>
                    <a:cs typeface="+mn-cs"/>
                  </a:rPr>
                  <a:t>ARR            3.2%     </a:t>
                </a:r>
              </a:p>
            </p:txBody>
          </p:sp>
          <p:sp>
            <p:nvSpPr>
              <p:cNvPr id="112" name="Arrow: Chevron 111">
                <a:extLst>
                  <a:ext uri="{FF2B5EF4-FFF2-40B4-BE49-F238E27FC236}">
                    <a16:creationId xmlns:a16="http://schemas.microsoft.com/office/drawing/2014/main" id="{06602831-2213-47A6-8EBE-DAB48E245406}"/>
                  </a:ext>
                </a:extLst>
              </p:cNvPr>
              <p:cNvSpPr/>
              <p:nvPr/>
            </p:nvSpPr>
            <p:spPr>
              <a:xfrm>
                <a:off x="9927732" y="3053228"/>
                <a:ext cx="461123" cy="429403"/>
              </a:xfrm>
              <a:prstGeom prst="chevron">
                <a:avLst>
                  <a:gd name="adj" fmla="val 50032"/>
                </a:avLst>
              </a:prstGeom>
              <a:solidFill>
                <a:schemeClr val="accent1">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nvGrpSpPr>
            <p:cNvPr id="22" name="Group 21">
              <a:extLst>
                <a:ext uri="{FF2B5EF4-FFF2-40B4-BE49-F238E27FC236}">
                  <a16:creationId xmlns:a16="http://schemas.microsoft.com/office/drawing/2014/main" id="{98919A69-4547-9850-B505-15B11CF3AD9C}"/>
                </a:ext>
              </a:extLst>
            </p:cNvPr>
            <p:cNvGrpSpPr/>
            <p:nvPr/>
          </p:nvGrpSpPr>
          <p:grpSpPr>
            <a:xfrm>
              <a:off x="9114406" y="3680764"/>
              <a:ext cx="2100804" cy="429403"/>
              <a:chOff x="9107891" y="3680764"/>
              <a:chExt cx="2100804" cy="429403"/>
            </a:xfrm>
          </p:grpSpPr>
          <p:sp>
            <p:nvSpPr>
              <p:cNvPr id="89" name="Rectangle 88">
                <a:extLst>
                  <a:ext uri="{FF2B5EF4-FFF2-40B4-BE49-F238E27FC236}">
                    <a16:creationId xmlns:a16="http://schemas.microsoft.com/office/drawing/2014/main" id="{4AD9D643-041F-4865-BA2D-060FF2B1EE67}"/>
                  </a:ext>
                </a:extLst>
              </p:cNvPr>
              <p:cNvSpPr/>
              <p:nvPr/>
            </p:nvSpPr>
            <p:spPr>
              <a:xfrm>
                <a:off x="9107891" y="3680764"/>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ea typeface="+mn-ea"/>
                    <a:cs typeface="+mn-cs"/>
                  </a:rPr>
                  <a:t>RRR            25%</a:t>
                </a:r>
              </a:p>
            </p:txBody>
          </p:sp>
          <p:sp>
            <p:nvSpPr>
              <p:cNvPr id="113" name="Arrow: Chevron 112">
                <a:extLst>
                  <a:ext uri="{FF2B5EF4-FFF2-40B4-BE49-F238E27FC236}">
                    <a16:creationId xmlns:a16="http://schemas.microsoft.com/office/drawing/2014/main" id="{DE8AC987-9048-48B9-9B1B-5AF76AB76840}"/>
                  </a:ext>
                </a:extLst>
              </p:cNvPr>
              <p:cNvSpPr/>
              <p:nvPr/>
            </p:nvSpPr>
            <p:spPr>
              <a:xfrm>
                <a:off x="9927732" y="3680764"/>
                <a:ext cx="461123" cy="429403"/>
              </a:xfrm>
              <a:prstGeom prst="chevron">
                <a:avLst>
                  <a:gd name="adj" fmla="val 50032"/>
                </a:avLst>
              </a:prstGeom>
              <a:solidFill>
                <a:schemeClr val="accent1">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nvGrpSpPr>
            <p:cNvPr id="37" name="Group 36">
              <a:extLst>
                <a:ext uri="{FF2B5EF4-FFF2-40B4-BE49-F238E27FC236}">
                  <a16:creationId xmlns:a16="http://schemas.microsoft.com/office/drawing/2014/main" id="{2D387654-1DB2-D522-F822-A63E0265BD53}"/>
                </a:ext>
              </a:extLst>
            </p:cNvPr>
            <p:cNvGrpSpPr/>
            <p:nvPr/>
          </p:nvGrpSpPr>
          <p:grpSpPr>
            <a:xfrm>
              <a:off x="9114406" y="4308300"/>
              <a:ext cx="2100804" cy="429403"/>
              <a:chOff x="9107891" y="4308300"/>
              <a:chExt cx="2100804" cy="429403"/>
            </a:xfrm>
          </p:grpSpPr>
          <p:sp>
            <p:nvSpPr>
              <p:cNvPr id="90" name="Rectangle 89">
                <a:extLst>
                  <a:ext uri="{FF2B5EF4-FFF2-40B4-BE49-F238E27FC236}">
                    <a16:creationId xmlns:a16="http://schemas.microsoft.com/office/drawing/2014/main" id="{89764C7A-8245-4A7C-8F8C-B1C0FF0B1C76}"/>
                  </a:ext>
                </a:extLst>
              </p:cNvPr>
              <p:cNvSpPr/>
              <p:nvPr/>
            </p:nvSpPr>
            <p:spPr>
              <a:xfrm>
                <a:off x="9107891" y="4308300"/>
                <a:ext cx="2100804" cy="429403"/>
              </a:xfrm>
              <a:prstGeom prst="rect">
                <a:avLst/>
              </a:prstGeom>
              <a:solidFill>
                <a:schemeClr val="bg1"/>
              </a:solidFill>
              <a:ln>
                <a:noFill/>
              </a:ln>
              <a:effectLst>
                <a:outerShdw blurRad="50800" dist="38100" dir="5400000" algn="t" rotWithShape="0">
                  <a:prstClr val="black">
                    <a:alpha val="17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srgbClr val="003161"/>
                    </a:solidFill>
                    <a:effectLst/>
                    <a:uLnTx/>
                    <a:uFillTx/>
                    <a:latin typeface="Arial"/>
                    <a:ea typeface="+mn-ea"/>
                    <a:cs typeface="+mn-cs"/>
                  </a:rPr>
                  <a:t>NNT            31</a:t>
                </a:r>
              </a:p>
            </p:txBody>
          </p:sp>
          <p:sp>
            <p:nvSpPr>
              <p:cNvPr id="114" name="Arrow: Chevron 113">
                <a:extLst>
                  <a:ext uri="{FF2B5EF4-FFF2-40B4-BE49-F238E27FC236}">
                    <a16:creationId xmlns:a16="http://schemas.microsoft.com/office/drawing/2014/main" id="{76A6ED78-A74F-493A-B58F-CDB1F4475E42}"/>
                  </a:ext>
                </a:extLst>
              </p:cNvPr>
              <p:cNvSpPr/>
              <p:nvPr/>
            </p:nvSpPr>
            <p:spPr>
              <a:xfrm>
                <a:off x="9927732" y="4308300"/>
                <a:ext cx="461123" cy="429403"/>
              </a:xfrm>
              <a:prstGeom prst="chevron">
                <a:avLst>
                  <a:gd name="adj" fmla="val 50032"/>
                </a:avLst>
              </a:prstGeom>
              <a:solidFill>
                <a:schemeClr val="accent1">
                  <a:lumMod val="7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000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dirty="0">
                  <a:ln>
                    <a:noFill/>
                  </a:ln>
                  <a:solidFill>
                    <a:srgbClr val="000000"/>
                  </a:solidFill>
                  <a:effectLst/>
                  <a:uLnTx/>
                  <a:uFillTx/>
                  <a:latin typeface="Arial"/>
                  <a:ea typeface="+mn-ea"/>
                  <a:cs typeface="+mn-cs"/>
                </a:endParaRPr>
              </a:p>
            </p:txBody>
          </p:sp>
        </p:grpSp>
      </p:grpSp>
      <p:sp>
        <p:nvSpPr>
          <p:cNvPr id="4" name="Rectangle 3">
            <a:extLst>
              <a:ext uri="{FF2B5EF4-FFF2-40B4-BE49-F238E27FC236}">
                <a16:creationId xmlns:a16="http://schemas.microsoft.com/office/drawing/2014/main" id="{5AF18561-DF7F-BEB7-C314-5694525B2CE6}"/>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7" action="ppaction://hlinksldjump"/>
            <a:extLst>
              <a:ext uri="{FF2B5EF4-FFF2-40B4-BE49-F238E27FC236}">
                <a16:creationId xmlns:a16="http://schemas.microsoft.com/office/drawing/2014/main" id="{46CD1B24-CA46-F5EF-E82D-2AACB9E335A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332873153"/>
      </p:ext>
    </p:extLst>
  </p:cSld>
  <p:clrMapOvr>
    <a:masterClrMapping/>
  </p:clrMapOvr>
  <p:transition>
    <p:fade/>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a:xfrm>
            <a:off x="1179576" y="2313432"/>
            <a:ext cx="8256524" cy="1323110"/>
          </a:xfrm>
        </p:spPr>
        <p:txBody>
          <a:bodyPr/>
          <a:lstStyle/>
          <a:p>
            <a:r>
              <a:rPr lang="en-US" noProof="0" dirty="0"/>
              <a:t>Sub-Analysis: Diabetes</a:t>
            </a:r>
            <a:br>
              <a:rPr lang="en-US" noProof="0" dirty="0"/>
            </a:br>
            <a:r>
              <a:rPr lang="en-US" sz="2000" dirty="0">
                <a:hlinkClick r:id="rId3">
                  <a:extLst>
                    <a:ext uri="{A12FA001-AC4F-418D-AE19-62706E023703}">
                      <ahyp:hlinkClr xmlns:ahyp="http://schemas.microsoft.com/office/drawing/2018/hyperlinkcolor" val="tx"/>
                    </a:ext>
                  </a:extLst>
                </a:hlinkClick>
              </a:rPr>
              <a:t>Sabatine MS, et al. </a:t>
            </a:r>
            <a:r>
              <a:rPr lang="en-US" sz="2000" i="1" dirty="0">
                <a:hlinkClick r:id="rId3">
                  <a:extLst>
                    <a:ext uri="{A12FA001-AC4F-418D-AE19-62706E023703}">
                      <ahyp:hlinkClr xmlns:ahyp="http://schemas.microsoft.com/office/drawing/2018/hyperlinkcolor" val="tx"/>
                    </a:ext>
                  </a:extLst>
                </a:hlinkClick>
              </a:rPr>
              <a:t>Lancet Diab Endocrinol.</a:t>
            </a:r>
            <a:r>
              <a:rPr lang="en-US" sz="2000" dirty="0">
                <a:hlinkClick r:id="rId3">
                  <a:extLst>
                    <a:ext uri="{A12FA001-AC4F-418D-AE19-62706E023703}">
                      <ahyp:hlinkClr xmlns:ahyp="http://schemas.microsoft.com/office/drawing/2018/hyperlinkcolor" val="tx"/>
                    </a:ext>
                  </a:extLst>
                </a:hlinkClick>
              </a:rPr>
              <a:t> 2017;5:941-950</a:t>
            </a:r>
            <a:r>
              <a:rPr lang="en-US" sz="2000" dirty="0"/>
              <a:t>.</a:t>
            </a:r>
            <a:endParaRPr lang="en-US" sz="2000" noProof="0" dirty="0"/>
          </a:p>
        </p:txBody>
      </p:sp>
      <p:pic>
        <p:nvPicPr>
          <p:cNvPr id="3" name="Graphic 2" descr="House with solid fill">
            <a:hlinkClick r:id="rId4" action="ppaction://hlinksldjump"/>
            <a:extLst>
              <a:ext uri="{FF2B5EF4-FFF2-40B4-BE49-F238E27FC236}">
                <a16:creationId xmlns:a16="http://schemas.microsoft.com/office/drawing/2014/main" id="{15271383-4465-629E-6861-F2AE893831A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4" name="Rectangle: Top Corners Rounded 3">
            <a:hlinkClick r:id="rId6" action="ppaction://hlinksldjump"/>
            <a:extLst>
              <a:ext uri="{FF2B5EF4-FFF2-40B4-BE49-F238E27FC236}">
                <a16:creationId xmlns:a16="http://schemas.microsoft.com/office/drawing/2014/main" id="{D6181742-2AB4-447B-1080-3E8C47DC999F}"/>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2055704537"/>
      </p:ext>
    </p:extLst>
  </p:cSld>
  <p:clrMapOvr>
    <a:masterClrMapping/>
  </p:clrMapOvr>
  <p:transition>
    <p:fade/>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DB3466-362A-4FE4-B7DD-E047B4023A14}"/>
              </a:ext>
            </a:extLst>
          </p:cNvPr>
          <p:cNvSpPr>
            <a:spLocks noGrp="1"/>
          </p:cNvSpPr>
          <p:nvPr>
            <p:ph type="title"/>
          </p:nvPr>
        </p:nvSpPr>
        <p:spPr>
          <a:xfrm>
            <a:off x="365125" y="365760"/>
            <a:ext cx="11461750" cy="1523494"/>
          </a:xfrm>
        </p:spPr>
        <p:txBody>
          <a:bodyPr/>
          <a:lstStyle/>
          <a:p>
            <a:r>
              <a:rPr lang="en-US" noProof="0" dirty="0"/>
              <a:t>Patients With Diabetes Treated With Evolocumab Showed a Greater ARR Than Those Without Diabetes for 5-Point MACE</a:t>
            </a:r>
          </a:p>
        </p:txBody>
      </p:sp>
      <p:sp>
        <p:nvSpPr>
          <p:cNvPr id="5" name="Rectangle 83">
            <a:extLst>
              <a:ext uri="{FF2B5EF4-FFF2-40B4-BE49-F238E27FC236}">
                <a16:creationId xmlns:a16="http://schemas.microsoft.com/office/drawing/2014/main" id="{6AD8CCD6-E941-DCC4-5A76-D9C28FA4DE0E}"/>
              </a:ext>
            </a:extLst>
          </p:cNvPr>
          <p:cNvSpPr>
            <a:spLocks noChangeArrowheads="1"/>
          </p:cNvSpPr>
          <p:nvPr/>
        </p:nvSpPr>
        <p:spPr bwMode="auto">
          <a:xfrm rot="16200000">
            <a:off x="5306150" y="4005237"/>
            <a:ext cx="22714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ysClr val="windowText" lastClr="000000"/>
                </a:solidFill>
                <a:latin typeface="Century Gothic" panose="020B0502020202020204" pitchFamily="34" charset="0"/>
              </a:rPr>
              <a:t>Cumulative incidence (%)</a:t>
            </a:r>
          </a:p>
        </p:txBody>
      </p:sp>
      <p:grpSp>
        <p:nvGrpSpPr>
          <p:cNvPr id="6" name="Group 5">
            <a:extLst>
              <a:ext uri="{FF2B5EF4-FFF2-40B4-BE49-F238E27FC236}">
                <a16:creationId xmlns:a16="http://schemas.microsoft.com/office/drawing/2014/main" id="{C896209B-A7BE-1BD7-3534-3B357ED52DA0}"/>
              </a:ext>
            </a:extLst>
          </p:cNvPr>
          <p:cNvGrpSpPr/>
          <p:nvPr/>
        </p:nvGrpSpPr>
        <p:grpSpPr>
          <a:xfrm>
            <a:off x="624511" y="1889254"/>
            <a:ext cx="5525769" cy="4129579"/>
            <a:chOff x="624511" y="1889254"/>
            <a:chExt cx="5525769" cy="4129579"/>
          </a:xfrm>
        </p:grpSpPr>
        <p:sp>
          <p:nvSpPr>
            <p:cNvPr id="405" name="Rectangle 83">
              <a:extLst>
                <a:ext uri="{FF2B5EF4-FFF2-40B4-BE49-F238E27FC236}">
                  <a16:creationId xmlns:a16="http://schemas.microsoft.com/office/drawing/2014/main" id="{F9C0B498-7981-478A-BA9C-1C78612B1327}"/>
                </a:ext>
              </a:extLst>
            </p:cNvPr>
            <p:cNvSpPr>
              <a:spLocks noChangeArrowheads="1"/>
            </p:cNvSpPr>
            <p:nvPr/>
          </p:nvSpPr>
          <p:spPr bwMode="auto">
            <a:xfrm rot="16200000">
              <a:off x="-403496" y="3802405"/>
              <a:ext cx="22714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ysClr val="windowText" lastClr="000000"/>
                  </a:solidFill>
                  <a:latin typeface="Century Gothic" panose="020B0502020202020204" pitchFamily="34" charset="0"/>
                </a:rPr>
                <a:t>Cumulative incidence (%)</a:t>
              </a:r>
            </a:p>
          </p:txBody>
        </p:sp>
        <p:grpSp>
          <p:nvGrpSpPr>
            <p:cNvPr id="616" name="Group 615">
              <a:extLst>
                <a:ext uri="{FF2B5EF4-FFF2-40B4-BE49-F238E27FC236}">
                  <a16:creationId xmlns:a16="http://schemas.microsoft.com/office/drawing/2014/main" id="{E2902950-98EC-41C6-8F88-27FE87AE1BFF}"/>
                </a:ext>
              </a:extLst>
            </p:cNvPr>
            <p:cNvGrpSpPr/>
            <p:nvPr/>
          </p:nvGrpSpPr>
          <p:grpSpPr>
            <a:xfrm>
              <a:off x="1270942" y="5528874"/>
              <a:ext cx="4701437" cy="68156"/>
              <a:chOff x="1170782" y="5381119"/>
              <a:chExt cx="6926263" cy="74972"/>
            </a:xfrm>
          </p:grpSpPr>
          <p:sp>
            <p:nvSpPr>
              <p:cNvPr id="376" name="Line 54">
                <a:extLst>
                  <a:ext uri="{FF2B5EF4-FFF2-40B4-BE49-F238E27FC236}">
                    <a16:creationId xmlns:a16="http://schemas.microsoft.com/office/drawing/2014/main" id="{2B5451FB-0535-4A58-940F-2E081CB10986}"/>
                  </a:ext>
                </a:extLst>
              </p:cNvPr>
              <p:cNvSpPr>
                <a:spLocks noChangeShapeType="1"/>
              </p:cNvSpPr>
              <p:nvPr/>
            </p:nvSpPr>
            <p:spPr bwMode="auto">
              <a:xfrm>
                <a:off x="2389982"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78" name="Line 56">
                <a:extLst>
                  <a:ext uri="{FF2B5EF4-FFF2-40B4-BE49-F238E27FC236}">
                    <a16:creationId xmlns:a16="http://schemas.microsoft.com/office/drawing/2014/main" id="{D0317896-5054-4BD2-AF1C-DC5AFF137ECF}"/>
                  </a:ext>
                </a:extLst>
              </p:cNvPr>
              <p:cNvSpPr>
                <a:spLocks noChangeShapeType="1"/>
              </p:cNvSpPr>
              <p:nvPr/>
            </p:nvSpPr>
            <p:spPr bwMode="auto">
              <a:xfrm>
                <a:off x="3531393"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80" name="Line 58">
                <a:extLst>
                  <a:ext uri="{FF2B5EF4-FFF2-40B4-BE49-F238E27FC236}">
                    <a16:creationId xmlns:a16="http://schemas.microsoft.com/office/drawing/2014/main" id="{CDBDD795-D063-4925-A459-7F068B0FE90F}"/>
                  </a:ext>
                </a:extLst>
              </p:cNvPr>
              <p:cNvSpPr>
                <a:spLocks noChangeShapeType="1"/>
              </p:cNvSpPr>
              <p:nvPr/>
            </p:nvSpPr>
            <p:spPr bwMode="auto">
              <a:xfrm>
                <a:off x="4672807"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82" name="Line 60">
                <a:extLst>
                  <a:ext uri="{FF2B5EF4-FFF2-40B4-BE49-F238E27FC236}">
                    <a16:creationId xmlns:a16="http://schemas.microsoft.com/office/drawing/2014/main" id="{581BAE98-43A8-4125-B95A-B5472E4AF847}"/>
                  </a:ext>
                </a:extLst>
              </p:cNvPr>
              <p:cNvSpPr>
                <a:spLocks noChangeShapeType="1"/>
              </p:cNvSpPr>
              <p:nvPr/>
            </p:nvSpPr>
            <p:spPr bwMode="auto">
              <a:xfrm>
                <a:off x="5814218"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84" name="Line 62">
                <a:extLst>
                  <a:ext uri="{FF2B5EF4-FFF2-40B4-BE49-F238E27FC236}">
                    <a16:creationId xmlns:a16="http://schemas.microsoft.com/office/drawing/2014/main" id="{06922D48-6A32-47E1-8EB5-6FE6D2AA9F3C}"/>
                  </a:ext>
                </a:extLst>
              </p:cNvPr>
              <p:cNvSpPr>
                <a:spLocks noChangeShapeType="1"/>
              </p:cNvSpPr>
              <p:nvPr/>
            </p:nvSpPr>
            <p:spPr bwMode="auto">
              <a:xfrm>
                <a:off x="6955630"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86" name="Line 64">
                <a:extLst>
                  <a:ext uri="{FF2B5EF4-FFF2-40B4-BE49-F238E27FC236}">
                    <a16:creationId xmlns:a16="http://schemas.microsoft.com/office/drawing/2014/main" id="{C977F76D-1FA0-49F5-91F3-EE04A97CAA63}"/>
                  </a:ext>
                </a:extLst>
              </p:cNvPr>
              <p:cNvSpPr>
                <a:spLocks noChangeShapeType="1"/>
              </p:cNvSpPr>
              <p:nvPr/>
            </p:nvSpPr>
            <p:spPr bwMode="auto">
              <a:xfrm>
                <a:off x="8097045"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412" name="Line 90">
                <a:extLst>
                  <a:ext uri="{FF2B5EF4-FFF2-40B4-BE49-F238E27FC236}">
                    <a16:creationId xmlns:a16="http://schemas.microsoft.com/office/drawing/2014/main" id="{46A1B95D-CCD2-480C-88E9-5F665652EDDE}"/>
                  </a:ext>
                </a:extLst>
              </p:cNvPr>
              <p:cNvSpPr>
                <a:spLocks noChangeShapeType="1"/>
              </p:cNvSpPr>
              <p:nvPr/>
            </p:nvSpPr>
            <p:spPr bwMode="auto">
              <a:xfrm flipH="1">
                <a:off x="1170782" y="5381119"/>
                <a:ext cx="6926263"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grpSp>
        <p:grpSp>
          <p:nvGrpSpPr>
            <p:cNvPr id="8" name="Group 7">
              <a:extLst>
                <a:ext uri="{FF2B5EF4-FFF2-40B4-BE49-F238E27FC236}">
                  <a16:creationId xmlns:a16="http://schemas.microsoft.com/office/drawing/2014/main" id="{B66B5A71-FE0A-40F3-98DC-7D91CD26682F}"/>
                </a:ext>
              </a:extLst>
            </p:cNvPr>
            <p:cNvGrpSpPr/>
            <p:nvPr/>
          </p:nvGrpSpPr>
          <p:grpSpPr>
            <a:xfrm>
              <a:off x="961734" y="2292162"/>
              <a:ext cx="366770" cy="3336531"/>
              <a:chOff x="724253" y="1574152"/>
              <a:chExt cx="275077" cy="3670184"/>
            </a:xfrm>
          </p:grpSpPr>
          <p:sp>
            <p:nvSpPr>
              <p:cNvPr id="362" name="Line 40">
                <a:extLst>
                  <a:ext uri="{FF2B5EF4-FFF2-40B4-BE49-F238E27FC236}">
                    <a16:creationId xmlns:a16="http://schemas.microsoft.com/office/drawing/2014/main" id="{844436FA-D277-4368-A616-6879832C4B0B}"/>
                  </a:ext>
                </a:extLst>
              </p:cNvPr>
              <p:cNvSpPr>
                <a:spLocks noChangeShapeType="1"/>
              </p:cNvSpPr>
              <p:nvPr/>
            </p:nvSpPr>
            <p:spPr bwMode="auto">
              <a:xfrm>
                <a:off x="995760" y="1667484"/>
                <a:ext cx="0" cy="3542023"/>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89" name="Line 67">
                <a:extLst>
                  <a:ext uri="{FF2B5EF4-FFF2-40B4-BE49-F238E27FC236}">
                    <a16:creationId xmlns:a16="http://schemas.microsoft.com/office/drawing/2014/main" id="{670407E5-3B8A-4BDA-895E-8AE6D126F2AA}"/>
                  </a:ext>
                </a:extLst>
              </p:cNvPr>
              <p:cNvSpPr>
                <a:spLocks noChangeShapeType="1"/>
              </p:cNvSpPr>
              <p:nvPr/>
            </p:nvSpPr>
            <p:spPr bwMode="auto">
              <a:xfrm flipH="1">
                <a:off x="926178" y="4749306"/>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92" name="Line 70">
                <a:extLst>
                  <a:ext uri="{FF2B5EF4-FFF2-40B4-BE49-F238E27FC236}">
                    <a16:creationId xmlns:a16="http://schemas.microsoft.com/office/drawing/2014/main" id="{96736345-25AA-46BA-8051-599777D5A43C}"/>
                  </a:ext>
                </a:extLst>
              </p:cNvPr>
              <p:cNvSpPr>
                <a:spLocks noChangeShapeType="1"/>
              </p:cNvSpPr>
              <p:nvPr/>
            </p:nvSpPr>
            <p:spPr bwMode="auto">
              <a:xfrm flipH="1">
                <a:off x="926178" y="3978850"/>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94" name="Line 72">
                <a:extLst>
                  <a:ext uri="{FF2B5EF4-FFF2-40B4-BE49-F238E27FC236}">
                    <a16:creationId xmlns:a16="http://schemas.microsoft.com/office/drawing/2014/main" id="{583F6B8E-81FF-42D1-9C50-C9D40E6AA6E1}"/>
                  </a:ext>
                </a:extLst>
              </p:cNvPr>
              <p:cNvSpPr>
                <a:spLocks noChangeShapeType="1"/>
              </p:cNvSpPr>
              <p:nvPr/>
            </p:nvSpPr>
            <p:spPr bwMode="auto">
              <a:xfrm flipH="1">
                <a:off x="926178" y="3208395"/>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96" name="Line 74">
                <a:extLst>
                  <a:ext uri="{FF2B5EF4-FFF2-40B4-BE49-F238E27FC236}">
                    <a16:creationId xmlns:a16="http://schemas.microsoft.com/office/drawing/2014/main" id="{2736E5A0-909B-48A6-BFF7-FB07365E7482}"/>
                  </a:ext>
                </a:extLst>
              </p:cNvPr>
              <p:cNvSpPr>
                <a:spLocks noChangeShapeType="1"/>
              </p:cNvSpPr>
              <p:nvPr/>
            </p:nvSpPr>
            <p:spPr bwMode="auto">
              <a:xfrm flipH="1">
                <a:off x="926178" y="2437940"/>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98" name="Line 76">
                <a:extLst>
                  <a:ext uri="{FF2B5EF4-FFF2-40B4-BE49-F238E27FC236}">
                    <a16:creationId xmlns:a16="http://schemas.microsoft.com/office/drawing/2014/main" id="{B0E85DD1-906C-4D85-9D3A-1134E95A5385}"/>
                  </a:ext>
                </a:extLst>
              </p:cNvPr>
              <p:cNvSpPr>
                <a:spLocks noChangeShapeType="1"/>
              </p:cNvSpPr>
              <p:nvPr/>
            </p:nvSpPr>
            <p:spPr bwMode="auto">
              <a:xfrm flipH="1">
                <a:off x="926178" y="2052712"/>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400" name="Line 78">
                <a:extLst>
                  <a:ext uri="{FF2B5EF4-FFF2-40B4-BE49-F238E27FC236}">
                    <a16:creationId xmlns:a16="http://schemas.microsoft.com/office/drawing/2014/main" id="{ACE55B66-B348-4F56-BA2C-7577AC12BB51}"/>
                  </a:ext>
                </a:extLst>
              </p:cNvPr>
              <p:cNvSpPr>
                <a:spLocks noChangeShapeType="1"/>
              </p:cNvSpPr>
              <p:nvPr/>
            </p:nvSpPr>
            <p:spPr bwMode="auto">
              <a:xfrm flipH="1">
                <a:off x="926178" y="1667484"/>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88" name="Rectangle 66">
                <a:extLst>
                  <a:ext uri="{FF2B5EF4-FFF2-40B4-BE49-F238E27FC236}">
                    <a16:creationId xmlns:a16="http://schemas.microsoft.com/office/drawing/2014/main" id="{2FF6371B-647E-470E-A60A-254E9039D1CA}"/>
                  </a:ext>
                </a:extLst>
              </p:cNvPr>
              <p:cNvSpPr>
                <a:spLocks noChangeArrowheads="1"/>
              </p:cNvSpPr>
              <p:nvPr/>
            </p:nvSpPr>
            <p:spPr bwMode="auto">
              <a:xfrm>
                <a:off x="787971" y="5041203"/>
                <a:ext cx="63720"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0</a:t>
                </a:r>
                <a:endParaRPr lang="en-US" altLang="en-US" sz="1600" dirty="0">
                  <a:solidFill>
                    <a:sysClr val="windowText" lastClr="000000"/>
                  </a:solidFill>
                  <a:latin typeface="Century Gothic" panose="020B0502020202020204" pitchFamily="34" charset="0"/>
                </a:endParaRPr>
              </a:p>
            </p:txBody>
          </p:sp>
          <p:sp>
            <p:nvSpPr>
              <p:cNvPr id="391" name="Rectangle 69">
                <a:extLst>
                  <a:ext uri="{FF2B5EF4-FFF2-40B4-BE49-F238E27FC236}">
                    <a16:creationId xmlns:a16="http://schemas.microsoft.com/office/drawing/2014/main" id="{C4D33D84-EF0E-4985-B2E1-C925B2C21498}"/>
                  </a:ext>
                </a:extLst>
              </p:cNvPr>
              <p:cNvSpPr>
                <a:spLocks noChangeArrowheads="1"/>
              </p:cNvSpPr>
              <p:nvPr/>
            </p:nvSpPr>
            <p:spPr bwMode="auto">
              <a:xfrm>
                <a:off x="787971" y="4655974"/>
                <a:ext cx="63720"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2</a:t>
                </a:r>
                <a:endParaRPr lang="en-US" altLang="en-US" sz="1600" dirty="0">
                  <a:solidFill>
                    <a:sysClr val="windowText" lastClr="000000"/>
                  </a:solidFill>
                  <a:latin typeface="Century Gothic" panose="020B0502020202020204" pitchFamily="34" charset="0"/>
                </a:endParaRPr>
              </a:p>
            </p:txBody>
          </p:sp>
          <p:sp>
            <p:nvSpPr>
              <p:cNvPr id="393" name="Rectangle 71">
                <a:extLst>
                  <a:ext uri="{FF2B5EF4-FFF2-40B4-BE49-F238E27FC236}">
                    <a16:creationId xmlns:a16="http://schemas.microsoft.com/office/drawing/2014/main" id="{594E46C5-6615-47D9-B8CE-C7CEBD2C30CF}"/>
                  </a:ext>
                </a:extLst>
              </p:cNvPr>
              <p:cNvSpPr>
                <a:spLocks noChangeArrowheads="1"/>
              </p:cNvSpPr>
              <p:nvPr/>
            </p:nvSpPr>
            <p:spPr bwMode="auto">
              <a:xfrm>
                <a:off x="787971" y="3885518"/>
                <a:ext cx="63720"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6</a:t>
                </a:r>
                <a:endParaRPr lang="en-US" altLang="en-US" sz="1600" dirty="0">
                  <a:solidFill>
                    <a:sysClr val="windowText" lastClr="000000"/>
                  </a:solidFill>
                  <a:latin typeface="Century Gothic" panose="020B0502020202020204" pitchFamily="34" charset="0"/>
                </a:endParaRPr>
              </a:p>
            </p:txBody>
          </p:sp>
          <p:sp>
            <p:nvSpPr>
              <p:cNvPr id="395" name="Rectangle 73">
                <a:extLst>
                  <a:ext uri="{FF2B5EF4-FFF2-40B4-BE49-F238E27FC236}">
                    <a16:creationId xmlns:a16="http://schemas.microsoft.com/office/drawing/2014/main" id="{DAF7AF5C-BBF8-4F9F-AD7E-27F52E25131E}"/>
                  </a:ext>
                </a:extLst>
              </p:cNvPr>
              <p:cNvSpPr>
                <a:spLocks noChangeArrowheads="1"/>
              </p:cNvSpPr>
              <p:nvPr/>
            </p:nvSpPr>
            <p:spPr bwMode="auto">
              <a:xfrm>
                <a:off x="724253" y="3115063"/>
                <a:ext cx="127438"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10</a:t>
                </a:r>
                <a:endParaRPr lang="en-US" altLang="en-US" sz="1600" dirty="0">
                  <a:solidFill>
                    <a:sysClr val="windowText" lastClr="000000"/>
                  </a:solidFill>
                  <a:latin typeface="Century Gothic" panose="020B0502020202020204" pitchFamily="34" charset="0"/>
                </a:endParaRPr>
              </a:p>
            </p:txBody>
          </p:sp>
          <p:sp>
            <p:nvSpPr>
              <p:cNvPr id="397" name="Rectangle 75">
                <a:extLst>
                  <a:ext uri="{FF2B5EF4-FFF2-40B4-BE49-F238E27FC236}">
                    <a16:creationId xmlns:a16="http://schemas.microsoft.com/office/drawing/2014/main" id="{30D6DF18-2C3F-44D2-B323-1FAF8F19A477}"/>
                  </a:ext>
                </a:extLst>
              </p:cNvPr>
              <p:cNvSpPr>
                <a:spLocks noChangeArrowheads="1"/>
              </p:cNvSpPr>
              <p:nvPr/>
            </p:nvSpPr>
            <p:spPr bwMode="auto">
              <a:xfrm>
                <a:off x="724253" y="2344607"/>
                <a:ext cx="127438"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14</a:t>
                </a:r>
                <a:endParaRPr lang="en-US" altLang="en-US" sz="1600" dirty="0">
                  <a:solidFill>
                    <a:sysClr val="windowText" lastClr="000000"/>
                  </a:solidFill>
                  <a:latin typeface="Century Gothic" panose="020B0502020202020204" pitchFamily="34" charset="0"/>
                </a:endParaRPr>
              </a:p>
            </p:txBody>
          </p:sp>
          <p:sp>
            <p:nvSpPr>
              <p:cNvPr id="399" name="Rectangle 77">
                <a:extLst>
                  <a:ext uri="{FF2B5EF4-FFF2-40B4-BE49-F238E27FC236}">
                    <a16:creationId xmlns:a16="http://schemas.microsoft.com/office/drawing/2014/main" id="{C59714B7-FDA7-4807-B6B8-8AA88BEF2FD0}"/>
                  </a:ext>
                </a:extLst>
              </p:cNvPr>
              <p:cNvSpPr>
                <a:spLocks noChangeArrowheads="1"/>
              </p:cNvSpPr>
              <p:nvPr/>
            </p:nvSpPr>
            <p:spPr bwMode="auto">
              <a:xfrm>
                <a:off x="724253" y="1959380"/>
                <a:ext cx="127438"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16</a:t>
                </a:r>
                <a:endParaRPr lang="en-US" altLang="en-US" sz="1600" dirty="0">
                  <a:solidFill>
                    <a:sysClr val="windowText" lastClr="000000"/>
                  </a:solidFill>
                  <a:latin typeface="Century Gothic" panose="020B0502020202020204" pitchFamily="34" charset="0"/>
                </a:endParaRPr>
              </a:p>
            </p:txBody>
          </p:sp>
          <p:sp>
            <p:nvSpPr>
              <p:cNvPr id="402" name="Rectangle 80">
                <a:extLst>
                  <a:ext uri="{FF2B5EF4-FFF2-40B4-BE49-F238E27FC236}">
                    <a16:creationId xmlns:a16="http://schemas.microsoft.com/office/drawing/2014/main" id="{2FC4466F-2C75-436D-8F88-9F14F8BD37E5}"/>
                  </a:ext>
                </a:extLst>
              </p:cNvPr>
              <p:cNvSpPr>
                <a:spLocks noChangeArrowheads="1"/>
              </p:cNvSpPr>
              <p:nvPr/>
            </p:nvSpPr>
            <p:spPr bwMode="auto">
              <a:xfrm>
                <a:off x="724253" y="1574152"/>
                <a:ext cx="127438"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18</a:t>
                </a:r>
                <a:endParaRPr lang="en-US" altLang="en-US" sz="1600" dirty="0">
                  <a:solidFill>
                    <a:sysClr val="windowText" lastClr="000000"/>
                  </a:solidFill>
                  <a:latin typeface="Century Gothic" panose="020B0502020202020204" pitchFamily="34" charset="0"/>
                </a:endParaRPr>
              </a:p>
            </p:txBody>
          </p:sp>
          <p:sp>
            <p:nvSpPr>
              <p:cNvPr id="606" name="Line 70">
                <a:extLst>
                  <a:ext uri="{FF2B5EF4-FFF2-40B4-BE49-F238E27FC236}">
                    <a16:creationId xmlns:a16="http://schemas.microsoft.com/office/drawing/2014/main" id="{C8D2ADB9-8CC1-4D73-AF31-6160FB2AD99D}"/>
                  </a:ext>
                </a:extLst>
              </p:cNvPr>
              <p:cNvSpPr>
                <a:spLocks noChangeShapeType="1"/>
              </p:cNvSpPr>
              <p:nvPr/>
            </p:nvSpPr>
            <p:spPr bwMode="auto">
              <a:xfrm flipH="1">
                <a:off x="926178" y="4364078"/>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607" name="Line 72">
                <a:extLst>
                  <a:ext uri="{FF2B5EF4-FFF2-40B4-BE49-F238E27FC236}">
                    <a16:creationId xmlns:a16="http://schemas.microsoft.com/office/drawing/2014/main" id="{6333DF03-B25D-43B3-A327-934EB516BDBC}"/>
                  </a:ext>
                </a:extLst>
              </p:cNvPr>
              <p:cNvSpPr>
                <a:spLocks noChangeShapeType="1"/>
              </p:cNvSpPr>
              <p:nvPr/>
            </p:nvSpPr>
            <p:spPr bwMode="auto">
              <a:xfrm flipH="1">
                <a:off x="926178" y="3593623"/>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608" name="Line 74">
                <a:extLst>
                  <a:ext uri="{FF2B5EF4-FFF2-40B4-BE49-F238E27FC236}">
                    <a16:creationId xmlns:a16="http://schemas.microsoft.com/office/drawing/2014/main" id="{0860348D-DE10-4C68-9E3D-47E5CDD2AE22}"/>
                  </a:ext>
                </a:extLst>
              </p:cNvPr>
              <p:cNvSpPr>
                <a:spLocks noChangeShapeType="1"/>
              </p:cNvSpPr>
              <p:nvPr/>
            </p:nvSpPr>
            <p:spPr bwMode="auto">
              <a:xfrm flipH="1">
                <a:off x="926178" y="2823167"/>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610" name="Rectangle 71">
                <a:extLst>
                  <a:ext uri="{FF2B5EF4-FFF2-40B4-BE49-F238E27FC236}">
                    <a16:creationId xmlns:a16="http://schemas.microsoft.com/office/drawing/2014/main" id="{203EEF10-2BAB-4E1D-A534-D85EFF2F0D05}"/>
                  </a:ext>
                </a:extLst>
              </p:cNvPr>
              <p:cNvSpPr>
                <a:spLocks noChangeArrowheads="1"/>
              </p:cNvSpPr>
              <p:nvPr/>
            </p:nvSpPr>
            <p:spPr bwMode="auto">
              <a:xfrm>
                <a:off x="787971" y="4270746"/>
                <a:ext cx="63720"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4</a:t>
                </a:r>
                <a:endParaRPr lang="en-US" altLang="en-US" sz="1600" dirty="0">
                  <a:solidFill>
                    <a:sysClr val="windowText" lastClr="000000"/>
                  </a:solidFill>
                  <a:latin typeface="Century Gothic" panose="020B0502020202020204" pitchFamily="34" charset="0"/>
                </a:endParaRPr>
              </a:p>
            </p:txBody>
          </p:sp>
          <p:sp>
            <p:nvSpPr>
              <p:cNvPr id="611" name="Rectangle 73">
                <a:extLst>
                  <a:ext uri="{FF2B5EF4-FFF2-40B4-BE49-F238E27FC236}">
                    <a16:creationId xmlns:a16="http://schemas.microsoft.com/office/drawing/2014/main" id="{41663DF6-CAFB-4E08-B62F-11067B212F32}"/>
                  </a:ext>
                </a:extLst>
              </p:cNvPr>
              <p:cNvSpPr>
                <a:spLocks noChangeArrowheads="1"/>
              </p:cNvSpPr>
              <p:nvPr/>
            </p:nvSpPr>
            <p:spPr bwMode="auto">
              <a:xfrm>
                <a:off x="787971" y="3500290"/>
                <a:ext cx="63720"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8</a:t>
                </a:r>
                <a:endParaRPr lang="en-US" altLang="en-US" sz="1600" dirty="0">
                  <a:solidFill>
                    <a:sysClr val="windowText" lastClr="000000"/>
                  </a:solidFill>
                  <a:latin typeface="Century Gothic" panose="020B0502020202020204" pitchFamily="34" charset="0"/>
                </a:endParaRPr>
              </a:p>
            </p:txBody>
          </p:sp>
          <p:sp>
            <p:nvSpPr>
              <p:cNvPr id="612" name="Rectangle 75">
                <a:extLst>
                  <a:ext uri="{FF2B5EF4-FFF2-40B4-BE49-F238E27FC236}">
                    <a16:creationId xmlns:a16="http://schemas.microsoft.com/office/drawing/2014/main" id="{BE332797-8846-45B2-A7AE-06F6140238D6}"/>
                  </a:ext>
                </a:extLst>
              </p:cNvPr>
              <p:cNvSpPr>
                <a:spLocks noChangeArrowheads="1"/>
              </p:cNvSpPr>
              <p:nvPr/>
            </p:nvSpPr>
            <p:spPr bwMode="auto">
              <a:xfrm>
                <a:off x="724253" y="2729835"/>
                <a:ext cx="127438"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12</a:t>
                </a:r>
                <a:endParaRPr lang="en-US" altLang="en-US" sz="1600" dirty="0">
                  <a:solidFill>
                    <a:sysClr val="windowText" lastClr="000000"/>
                  </a:solidFill>
                  <a:latin typeface="Century Gothic" panose="020B0502020202020204" pitchFamily="34" charset="0"/>
                </a:endParaRPr>
              </a:p>
            </p:txBody>
          </p:sp>
          <p:sp>
            <p:nvSpPr>
              <p:cNvPr id="143" name="Line 67">
                <a:extLst>
                  <a:ext uri="{FF2B5EF4-FFF2-40B4-BE49-F238E27FC236}">
                    <a16:creationId xmlns:a16="http://schemas.microsoft.com/office/drawing/2014/main" id="{0E93CBA5-6698-42E6-9A10-C0B7F1389813}"/>
                  </a:ext>
                </a:extLst>
              </p:cNvPr>
              <p:cNvSpPr>
                <a:spLocks noChangeShapeType="1"/>
              </p:cNvSpPr>
              <p:nvPr/>
            </p:nvSpPr>
            <p:spPr bwMode="auto">
              <a:xfrm flipH="1">
                <a:off x="926178" y="5133972"/>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grpSp>
        <p:sp>
          <p:nvSpPr>
            <p:cNvPr id="363" name="Rectangle 41">
              <a:extLst>
                <a:ext uri="{FF2B5EF4-FFF2-40B4-BE49-F238E27FC236}">
                  <a16:creationId xmlns:a16="http://schemas.microsoft.com/office/drawing/2014/main" id="{6F208611-1EF9-47DC-91BC-D1666FE85671}"/>
                </a:ext>
              </a:extLst>
            </p:cNvPr>
            <p:cNvSpPr>
              <a:spLocks noChangeArrowheads="1"/>
            </p:cNvSpPr>
            <p:nvPr/>
          </p:nvSpPr>
          <p:spPr bwMode="auto">
            <a:xfrm>
              <a:off x="1278418" y="5597031"/>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0</a:t>
              </a:r>
              <a:endParaRPr lang="en-US" altLang="en-US" sz="1600" dirty="0">
                <a:solidFill>
                  <a:sysClr val="windowText" lastClr="000000"/>
                </a:solidFill>
                <a:latin typeface="Century Gothic" panose="020B0502020202020204" pitchFamily="34" charset="0"/>
              </a:endParaRPr>
            </a:p>
          </p:txBody>
        </p:sp>
        <p:sp>
          <p:nvSpPr>
            <p:cNvPr id="377" name="Rectangle 55">
              <a:extLst>
                <a:ext uri="{FF2B5EF4-FFF2-40B4-BE49-F238E27FC236}">
                  <a16:creationId xmlns:a16="http://schemas.microsoft.com/office/drawing/2014/main" id="{88227315-FAD4-4B38-A44F-32FAEA96C6A4}"/>
                </a:ext>
              </a:extLst>
            </p:cNvPr>
            <p:cNvSpPr>
              <a:spLocks noChangeArrowheads="1"/>
            </p:cNvSpPr>
            <p:nvPr/>
          </p:nvSpPr>
          <p:spPr bwMode="auto">
            <a:xfrm>
              <a:off x="1970038" y="5597031"/>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180</a:t>
              </a:r>
              <a:endParaRPr lang="en-US" altLang="en-US" sz="1600" dirty="0">
                <a:solidFill>
                  <a:sysClr val="windowText" lastClr="000000"/>
                </a:solidFill>
                <a:latin typeface="Century Gothic" panose="020B0502020202020204" pitchFamily="34" charset="0"/>
              </a:endParaRPr>
            </a:p>
          </p:txBody>
        </p:sp>
        <p:sp>
          <p:nvSpPr>
            <p:cNvPr id="379" name="Rectangle 57">
              <a:extLst>
                <a:ext uri="{FF2B5EF4-FFF2-40B4-BE49-F238E27FC236}">
                  <a16:creationId xmlns:a16="http://schemas.microsoft.com/office/drawing/2014/main" id="{F0D10990-7AF4-49D1-B114-D1400C007A59}"/>
                </a:ext>
              </a:extLst>
            </p:cNvPr>
            <p:cNvSpPr>
              <a:spLocks noChangeArrowheads="1"/>
            </p:cNvSpPr>
            <p:nvPr/>
          </p:nvSpPr>
          <p:spPr bwMode="auto">
            <a:xfrm>
              <a:off x="2746615" y="5597031"/>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360</a:t>
              </a:r>
              <a:endParaRPr lang="en-US" altLang="en-US" sz="1600" dirty="0">
                <a:solidFill>
                  <a:sysClr val="windowText" lastClr="000000"/>
                </a:solidFill>
                <a:latin typeface="Century Gothic" panose="020B0502020202020204" pitchFamily="34" charset="0"/>
              </a:endParaRPr>
            </a:p>
          </p:txBody>
        </p:sp>
        <p:sp>
          <p:nvSpPr>
            <p:cNvPr id="381" name="Rectangle 59">
              <a:extLst>
                <a:ext uri="{FF2B5EF4-FFF2-40B4-BE49-F238E27FC236}">
                  <a16:creationId xmlns:a16="http://schemas.microsoft.com/office/drawing/2014/main" id="{B0DEA158-8245-4886-AC7C-715C4BE9515A}"/>
                </a:ext>
              </a:extLst>
            </p:cNvPr>
            <p:cNvSpPr>
              <a:spLocks noChangeArrowheads="1"/>
            </p:cNvSpPr>
            <p:nvPr/>
          </p:nvSpPr>
          <p:spPr bwMode="auto">
            <a:xfrm>
              <a:off x="3523193" y="5597031"/>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540</a:t>
              </a:r>
              <a:endParaRPr lang="en-US" altLang="en-US" sz="1600" dirty="0">
                <a:solidFill>
                  <a:sysClr val="windowText" lastClr="000000"/>
                </a:solidFill>
                <a:latin typeface="Century Gothic" panose="020B0502020202020204" pitchFamily="34" charset="0"/>
              </a:endParaRPr>
            </a:p>
          </p:txBody>
        </p:sp>
        <p:sp>
          <p:nvSpPr>
            <p:cNvPr id="383" name="Rectangle 61">
              <a:extLst>
                <a:ext uri="{FF2B5EF4-FFF2-40B4-BE49-F238E27FC236}">
                  <a16:creationId xmlns:a16="http://schemas.microsoft.com/office/drawing/2014/main" id="{94B08CB0-D36D-422D-9289-739E57AC5627}"/>
                </a:ext>
              </a:extLst>
            </p:cNvPr>
            <p:cNvSpPr>
              <a:spLocks noChangeArrowheads="1"/>
            </p:cNvSpPr>
            <p:nvPr/>
          </p:nvSpPr>
          <p:spPr bwMode="auto">
            <a:xfrm>
              <a:off x="4299769" y="5597031"/>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720</a:t>
              </a:r>
              <a:endParaRPr lang="en-US" altLang="en-US" sz="1600" dirty="0">
                <a:solidFill>
                  <a:sysClr val="windowText" lastClr="000000"/>
                </a:solidFill>
                <a:latin typeface="Century Gothic" panose="020B0502020202020204" pitchFamily="34" charset="0"/>
              </a:endParaRPr>
            </a:p>
          </p:txBody>
        </p:sp>
        <p:sp>
          <p:nvSpPr>
            <p:cNvPr id="385" name="Rectangle 63">
              <a:extLst>
                <a:ext uri="{FF2B5EF4-FFF2-40B4-BE49-F238E27FC236}">
                  <a16:creationId xmlns:a16="http://schemas.microsoft.com/office/drawing/2014/main" id="{3A866166-A5F9-41C5-B62A-968DC98DA250}"/>
                </a:ext>
              </a:extLst>
            </p:cNvPr>
            <p:cNvSpPr>
              <a:spLocks noChangeArrowheads="1"/>
            </p:cNvSpPr>
            <p:nvPr/>
          </p:nvSpPr>
          <p:spPr bwMode="auto">
            <a:xfrm>
              <a:off x="5076346" y="5597031"/>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900</a:t>
              </a:r>
              <a:endParaRPr lang="en-US" altLang="en-US" sz="1600" dirty="0">
                <a:solidFill>
                  <a:sysClr val="windowText" lastClr="000000"/>
                </a:solidFill>
                <a:latin typeface="Century Gothic" panose="020B0502020202020204" pitchFamily="34" charset="0"/>
              </a:endParaRPr>
            </a:p>
          </p:txBody>
        </p:sp>
        <p:sp>
          <p:nvSpPr>
            <p:cNvPr id="387" name="Rectangle 65">
              <a:extLst>
                <a:ext uri="{FF2B5EF4-FFF2-40B4-BE49-F238E27FC236}">
                  <a16:creationId xmlns:a16="http://schemas.microsoft.com/office/drawing/2014/main" id="{8F4221B1-F60F-4E06-9BD0-AB37E624BF59}"/>
                </a:ext>
              </a:extLst>
            </p:cNvPr>
            <p:cNvSpPr>
              <a:spLocks noChangeArrowheads="1"/>
            </p:cNvSpPr>
            <p:nvPr/>
          </p:nvSpPr>
          <p:spPr bwMode="auto">
            <a:xfrm>
              <a:off x="5810443" y="5597031"/>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1080</a:t>
              </a:r>
              <a:endParaRPr lang="en-US" altLang="en-US" sz="1600" dirty="0">
                <a:solidFill>
                  <a:sysClr val="windowText" lastClr="000000"/>
                </a:solidFill>
                <a:latin typeface="Century Gothic" panose="020B0502020202020204" pitchFamily="34" charset="0"/>
              </a:endParaRPr>
            </a:p>
          </p:txBody>
        </p:sp>
        <p:sp>
          <p:nvSpPr>
            <p:cNvPr id="407" name="Rectangle 85">
              <a:extLst>
                <a:ext uri="{FF2B5EF4-FFF2-40B4-BE49-F238E27FC236}">
                  <a16:creationId xmlns:a16="http://schemas.microsoft.com/office/drawing/2014/main" id="{5B9B138D-736D-4C53-8BF0-3AEBDCE27679}"/>
                </a:ext>
              </a:extLst>
            </p:cNvPr>
            <p:cNvSpPr>
              <a:spLocks noChangeArrowheads="1"/>
            </p:cNvSpPr>
            <p:nvPr/>
          </p:nvSpPr>
          <p:spPr bwMode="auto">
            <a:xfrm>
              <a:off x="3454954" y="5803389"/>
              <a:ext cx="4263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ysClr val="windowText" lastClr="000000"/>
                  </a:solidFill>
                  <a:latin typeface="Century Gothic" panose="020B0502020202020204" pitchFamily="34" charset="0"/>
                </a:rPr>
                <a:t>Days</a:t>
              </a:r>
              <a:endParaRPr lang="en-US" altLang="en-US" b="1" dirty="0">
                <a:solidFill>
                  <a:sysClr val="windowText" lastClr="000000"/>
                </a:solidFill>
                <a:latin typeface="Century Gothic" panose="020B0502020202020204" pitchFamily="34" charset="0"/>
              </a:endParaRPr>
            </a:p>
          </p:txBody>
        </p:sp>
        <p:sp>
          <p:nvSpPr>
            <p:cNvPr id="529" name="Rectangle 92">
              <a:extLst>
                <a:ext uri="{FF2B5EF4-FFF2-40B4-BE49-F238E27FC236}">
                  <a16:creationId xmlns:a16="http://schemas.microsoft.com/office/drawing/2014/main" id="{6C0EA274-8A1D-439C-A831-2669F06C5166}"/>
                </a:ext>
              </a:extLst>
            </p:cNvPr>
            <p:cNvSpPr>
              <a:spLocks noChangeArrowheads="1"/>
            </p:cNvSpPr>
            <p:nvPr/>
          </p:nvSpPr>
          <p:spPr bwMode="auto">
            <a:xfrm>
              <a:off x="1697853" y="2478603"/>
              <a:ext cx="94577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ysClr val="windowText" lastClr="000000"/>
                  </a:solidFill>
                  <a:latin typeface="Century Gothic" panose="020B0502020202020204" pitchFamily="34" charset="0"/>
                </a:rPr>
                <a:t>Evolocumab</a:t>
              </a:r>
              <a:endParaRPr lang="en-US" altLang="en-US" sz="1600" dirty="0">
                <a:solidFill>
                  <a:sysClr val="windowText" lastClr="000000"/>
                </a:solidFill>
                <a:latin typeface="Century Gothic" panose="020B0502020202020204" pitchFamily="34" charset="0"/>
              </a:endParaRPr>
            </a:p>
          </p:txBody>
        </p:sp>
        <p:sp>
          <p:nvSpPr>
            <p:cNvPr id="530" name="Rectangle 93">
              <a:extLst>
                <a:ext uri="{FF2B5EF4-FFF2-40B4-BE49-F238E27FC236}">
                  <a16:creationId xmlns:a16="http://schemas.microsoft.com/office/drawing/2014/main" id="{3115FB23-C443-411D-BEAA-1DEB1BD28EDC}"/>
                </a:ext>
              </a:extLst>
            </p:cNvPr>
            <p:cNvSpPr>
              <a:spLocks noChangeArrowheads="1"/>
            </p:cNvSpPr>
            <p:nvPr/>
          </p:nvSpPr>
          <p:spPr bwMode="auto">
            <a:xfrm>
              <a:off x="1697853" y="2648298"/>
              <a:ext cx="6315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ysClr val="windowText" lastClr="000000"/>
                  </a:solidFill>
                  <a:latin typeface="Century Gothic" panose="020B0502020202020204" pitchFamily="34" charset="0"/>
                </a:rPr>
                <a:t>Placebo</a:t>
              </a:r>
              <a:endParaRPr lang="en-US" altLang="en-US" sz="1600" dirty="0">
                <a:solidFill>
                  <a:sysClr val="windowText" lastClr="000000"/>
                </a:solidFill>
                <a:latin typeface="Century Gothic" panose="020B0502020202020204" pitchFamily="34" charset="0"/>
              </a:endParaRPr>
            </a:p>
          </p:txBody>
        </p:sp>
        <p:sp>
          <p:nvSpPr>
            <p:cNvPr id="531" name="Line 94">
              <a:extLst>
                <a:ext uri="{FF2B5EF4-FFF2-40B4-BE49-F238E27FC236}">
                  <a16:creationId xmlns:a16="http://schemas.microsoft.com/office/drawing/2014/main" id="{4772ADEE-E5A6-499E-AFFD-706CB7C3ACDB}"/>
                </a:ext>
              </a:extLst>
            </p:cNvPr>
            <p:cNvSpPr>
              <a:spLocks noChangeShapeType="1"/>
            </p:cNvSpPr>
            <p:nvPr/>
          </p:nvSpPr>
          <p:spPr bwMode="auto">
            <a:xfrm>
              <a:off x="1484318" y="2570935"/>
              <a:ext cx="172411" cy="0"/>
            </a:xfrm>
            <a:prstGeom prst="line">
              <a:avLst/>
            </a:prstGeom>
            <a:noFill/>
            <a:ln w="2857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534" name="Line 95">
              <a:extLst>
                <a:ext uri="{FF2B5EF4-FFF2-40B4-BE49-F238E27FC236}">
                  <a16:creationId xmlns:a16="http://schemas.microsoft.com/office/drawing/2014/main" id="{73981609-38A3-409A-9F45-888F4BD55071}"/>
                </a:ext>
              </a:extLst>
            </p:cNvPr>
            <p:cNvSpPr>
              <a:spLocks noChangeShapeType="1"/>
            </p:cNvSpPr>
            <p:nvPr/>
          </p:nvSpPr>
          <p:spPr bwMode="auto">
            <a:xfrm flipH="1">
              <a:off x="1484318" y="2740630"/>
              <a:ext cx="172411" cy="0"/>
            </a:xfrm>
            <a:prstGeom prst="line">
              <a:avLst/>
            </a:prstGeom>
            <a:noFill/>
            <a:ln w="28575" cap="flat">
              <a:solidFill>
                <a:srgbClr val="113E6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406" name="Freeform 128">
              <a:extLst>
                <a:ext uri="{FF2B5EF4-FFF2-40B4-BE49-F238E27FC236}">
                  <a16:creationId xmlns:a16="http://schemas.microsoft.com/office/drawing/2014/main" id="{08D136B1-E82A-454A-9580-3797FBDD0F99}"/>
                </a:ext>
              </a:extLst>
            </p:cNvPr>
            <p:cNvSpPr>
              <a:spLocks noEditPoints="1"/>
            </p:cNvSpPr>
            <p:nvPr/>
          </p:nvSpPr>
          <p:spPr bwMode="auto">
            <a:xfrm>
              <a:off x="1334166" y="2602728"/>
              <a:ext cx="4654024" cy="2926533"/>
            </a:xfrm>
            <a:custGeom>
              <a:avLst/>
              <a:gdLst>
                <a:gd name="T0" fmla="*/ 4262 w 4319"/>
                <a:gd name="T1" fmla="*/ 26 h 2104"/>
                <a:gd name="T2" fmla="*/ 4190 w 4319"/>
                <a:gd name="T3" fmla="*/ 26 h 2104"/>
                <a:gd name="T4" fmla="*/ 4118 w 4319"/>
                <a:gd name="T5" fmla="*/ 51 h 2104"/>
                <a:gd name="T6" fmla="*/ 4046 w 4319"/>
                <a:gd name="T7" fmla="*/ 64 h 2104"/>
                <a:gd name="T8" fmla="*/ 3975 w 4319"/>
                <a:gd name="T9" fmla="*/ 103 h 2104"/>
                <a:gd name="T10" fmla="*/ 3917 w 4319"/>
                <a:gd name="T11" fmla="*/ 103 h 2104"/>
                <a:gd name="T12" fmla="*/ 3845 w 4319"/>
                <a:gd name="T13" fmla="*/ 128 h 2104"/>
                <a:gd name="T14" fmla="*/ 3774 w 4319"/>
                <a:gd name="T15" fmla="*/ 154 h 2104"/>
                <a:gd name="T16" fmla="*/ 3716 w 4319"/>
                <a:gd name="T17" fmla="*/ 167 h 2104"/>
                <a:gd name="T18" fmla="*/ 3645 w 4319"/>
                <a:gd name="T19" fmla="*/ 192 h 2104"/>
                <a:gd name="T20" fmla="*/ 3573 w 4319"/>
                <a:gd name="T21" fmla="*/ 218 h 2104"/>
                <a:gd name="T22" fmla="*/ 3501 w 4319"/>
                <a:gd name="T23" fmla="*/ 231 h 2104"/>
                <a:gd name="T24" fmla="*/ 3444 w 4319"/>
                <a:gd name="T25" fmla="*/ 295 h 2104"/>
                <a:gd name="T26" fmla="*/ 3372 w 4319"/>
                <a:gd name="T27" fmla="*/ 321 h 2104"/>
                <a:gd name="T28" fmla="*/ 3300 w 4319"/>
                <a:gd name="T29" fmla="*/ 359 h 2104"/>
                <a:gd name="T30" fmla="*/ 3243 w 4319"/>
                <a:gd name="T31" fmla="*/ 385 h 2104"/>
                <a:gd name="T32" fmla="*/ 3171 w 4319"/>
                <a:gd name="T33" fmla="*/ 411 h 2104"/>
                <a:gd name="T34" fmla="*/ 3099 w 4319"/>
                <a:gd name="T35" fmla="*/ 436 h 2104"/>
                <a:gd name="T36" fmla="*/ 3028 w 4319"/>
                <a:gd name="T37" fmla="*/ 449 h 2104"/>
                <a:gd name="T38" fmla="*/ 2970 w 4319"/>
                <a:gd name="T39" fmla="*/ 488 h 2104"/>
                <a:gd name="T40" fmla="*/ 2898 w 4319"/>
                <a:gd name="T41" fmla="*/ 526 h 2104"/>
                <a:gd name="T42" fmla="*/ 2827 w 4319"/>
                <a:gd name="T43" fmla="*/ 577 h 2104"/>
                <a:gd name="T44" fmla="*/ 2755 w 4319"/>
                <a:gd name="T45" fmla="*/ 603 h 2104"/>
                <a:gd name="T46" fmla="*/ 2683 w 4319"/>
                <a:gd name="T47" fmla="*/ 616 h 2104"/>
                <a:gd name="T48" fmla="*/ 2626 w 4319"/>
                <a:gd name="T49" fmla="*/ 654 h 2104"/>
                <a:gd name="T50" fmla="*/ 2554 w 4319"/>
                <a:gd name="T51" fmla="*/ 680 h 2104"/>
                <a:gd name="T52" fmla="*/ 2482 w 4319"/>
                <a:gd name="T53" fmla="*/ 719 h 2104"/>
                <a:gd name="T54" fmla="*/ 2425 w 4319"/>
                <a:gd name="T55" fmla="*/ 744 h 2104"/>
                <a:gd name="T56" fmla="*/ 2353 w 4319"/>
                <a:gd name="T57" fmla="*/ 796 h 2104"/>
                <a:gd name="T58" fmla="*/ 2281 w 4319"/>
                <a:gd name="T59" fmla="*/ 821 h 2104"/>
                <a:gd name="T60" fmla="*/ 2224 w 4319"/>
                <a:gd name="T61" fmla="*/ 834 h 2104"/>
                <a:gd name="T62" fmla="*/ 2152 w 4319"/>
                <a:gd name="T63" fmla="*/ 860 h 2104"/>
                <a:gd name="T64" fmla="*/ 2080 w 4319"/>
                <a:gd name="T65" fmla="*/ 898 h 2104"/>
                <a:gd name="T66" fmla="*/ 2009 w 4319"/>
                <a:gd name="T67" fmla="*/ 898 h 2104"/>
                <a:gd name="T68" fmla="*/ 1951 w 4319"/>
                <a:gd name="T69" fmla="*/ 937 h 2104"/>
                <a:gd name="T70" fmla="*/ 1880 w 4319"/>
                <a:gd name="T71" fmla="*/ 975 h 2104"/>
                <a:gd name="T72" fmla="*/ 1808 w 4319"/>
                <a:gd name="T73" fmla="*/ 1001 h 2104"/>
                <a:gd name="T74" fmla="*/ 1750 w 4319"/>
                <a:gd name="T75" fmla="*/ 1065 h 2104"/>
                <a:gd name="T76" fmla="*/ 1679 w 4319"/>
                <a:gd name="T77" fmla="*/ 1103 h 2104"/>
                <a:gd name="T78" fmla="*/ 1607 w 4319"/>
                <a:gd name="T79" fmla="*/ 1142 h 2104"/>
                <a:gd name="T80" fmla="*/ 1535 w 4319"/>
                <a:gd name="T81" fmla="*/ 1180 h 2104"/>
                <a:gd name="T82" fmla="*/ 1463 w 4319"/>
                <a:gd name="T83" fmla="*/ 1219 h 2104"/>
                <a:gd name="T84" fmla="*/ 1406 w 4319"/>
                <a:gd name="T85" fmla="*/ 1257 h 2104"/>
                <a:gd name="T86" fmla="*/ 1334 w 4319"/>
                <a:gd name="T87" fmla="*/ 1283 h 2104"/>
                <a:gd name="T88" fmla="*/ 1263 w 4319"/>
                <a:gd name="T89" fmla="*/ 1322 h 2104"/>
                <a:gd name="T90" fmla="*/ 1191 w 4319"/>
                <a:gd name="T91" fmla="*/ 1373 h 2104"/>
                <a:gd name="T92" fmla="*/ 1133 w 4319"/>
                <a:gd name="T93" fmla="*/ 1411 h 2104"/>
                <a:gd name="T94" fmla="*/ 1062 w 4319"/>
                <a:gd name="T95" fmla="*/ 1463 h 2104"/>
                <a:gd name="T96" fmla="*/ 990 w 4319"/>
                <a:gd name="T97" fmla="*/ 1488 h 2104"/>
                <a:gd name="T98" fmla="*/ 933 w 4319"/>
                <a:gd name="T99" fmla="*/ 1527 h 2104"/>
                <a:gd name="T100" fmla="*/ 861 w 4319"/>
                <a:gd name="T101" fmla="*/ 1578 h 2104"/>
                <a:gd name="T102" fmla="*/ 789 w 4319"/>
                <a:gd name="T103" fmla="*/ 1617 h 2104"/>
                <a:gd name="T104" fmla="*/ 717 w 4319"/>
                <a:gd name="T105" fmla="*/ 1655 h 2104"/>
                <a:gd name="T106" fmla="*/ 660 w 4319"/>
                <a:gd name="T107" fmla="*/ 1694 h 2104"/>
                <a:gd name="T108" fmla="*/ 588 w 4319"/>
                <a:gd name="T109" fmla="*/ 1745 h 2104"/>
                <a:gd name="T110" fmla="*/ 516 w 4319"/>
                <a:gd name="T111" fmla="*/ 1771 h 2104"/>
                <a:gd name="T112" fmla="*/ 459 w 4319"/>
                <a:gd name="T113" fmla="*/ 1796 h 2104"/>
                <a:gd name="T114" fmla="*/ 387 w 4319"/>
                <a:gd name="T115" fmla="*/ 1848 h 2104"/>
                <a:gd name="T116" fmla="*/ 316 w 4319"/>
                <a:gd name="T117" fmla="*/ 1899 h 2104"/>
                <a:gd name="T118" fmla="*/ 244 w 4319"/>
                <a:gd name="T119" fmla="*/ 1938 h 2104"/>
                <a:gd name="T120" fmla="*/ 172 w 4319"/>
                <a:gd name="T121" fmla="*/ 1989 h 2104"/>
                <a:gd name="T122" fmla="*/ 115 w 4319"/>
                <a:gd name="T123" fmla="*/ 2040 h 2104"/>
                <a:gd name="T124" fmla="*/ 43 w 4319"/>
                <a:gd name="T125" fmla="*/ 2079 h 2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19" h="2104">
                  <a:moveTo>
                    <a:pt x="4305" y="0"/>
                  </a:moveTo>
                  <a:lnTo>
                    <a:pt x="4319" y="0"/>
                  </a:lnTo>
                  <a:moveTo>
                    <a:pt x="4305" y="0"/>
                  </a:moveTo>
                  <a:lnTo>
                    <a:pt x="4305" y="0"/>
                  </a:lnTo>
                  <a:moveTo>
                    <a:pt x="4305" y="0"/>
                  </a:moveTo>
                  <a:lnTo>
                    <a:pt x="4305" y="0"/>
                  </a:lnTo>
                  <a:moveTo>
                    <a:pt x="4305" y="0"/>
                  </a:moveTo>
                  <a:lnTo>
                    <a:pt x="4305" y="0"/>
                  </a:lnTo>
                  <a:moveTo>
                    <a:pt x="4305" y="0"/>
                  </a:moveTo>
                  <a:lnTo>
                    <a:pt x="4305" y="0"/>
                  </a:lnTo>
                  <a:moveTo>
                    <a:pt x="4305" y="0"/>
                  </a:moveTo>
                  <a:lnTo>
                    <a:pt x="4305" y="0"/>
                  </a:lnTo>
                  <a:moveTo>
                    <a:pt x="4290" y="0"/>
                  </a:moveTo>
                  <a:lnTo>
                    <a:pt x="4305" y="0"/>
                  </a:lnTo>
                  <a:moveTo>
                    <a:pt x="4290" y="0"/>
                  </a:moveTo>
                  <a:lnTo>
                    <a:pt x="4290" y="0"/>
                  </a:lnTo>
                  <a:moveTo>
                    <a:pt x="4290" y="0"/>
                  </a:moveTo>
                  <a:lnTo>
                    <a:pt x="4290" y="0"/>
                  </a:lnTo>
                  <a:moveTo>
                    <a:pt x="4276" y="0"/>
                  </a:moveTo>
                  <a:lnTo>
                    <a:pt x="4290" y="0"/>
                  </a:lnTo>
                  <a:moveTo>
                    <a:pt x="4276" y="0"/>
                  </a:moveTo>
                  <a:lnTo>
                    <a:pt x="4276" y="0"/>
                  </a:lnTo>
                  <a:moveTo>
                    <a:pt x="4276" y="0"/>
                  </a:moveTo>
                  <a:lnTo>
                    <a:pt x="4276" y="0"/>
                  </a:lnTo>
                  <a:moveTo>
                    <a:pt x="4262" y="26"/>
                  </a:moveTo>
                  <a:lnTo>
                    <a:pt x="4276" y="0"/>
                  </a:lnTo>
                  <a:moveTo>
                    <a:pt x="4262" y="26"/>
                  </a:moveTo>
                  <a:lnTo>
                    <a:pt x="4262" y="26"/>
                  </a:lnTo>
                  <a:moveTo>
                    <a:pt x="4262" y="26"/>
                  </a:moveTo>
                  <a:lnTo>
                    <a:pt x="4262" y="26"/>
                  </a:lnTo>
                  <a:moveTo>
                    <a:pt x="4262" y="26"/>
                  </a:moveTo>
                  <a:lnTo>
                    <a:pt x="4262" y="26"/>
                  </a:lnTo>
                  <a:moveTo>
                    <a:pt x="4247" y="26"/>
                  </a:moveTo>
                  <a:lnTo>
                    <a:pt x="4262" y="26"/>
                  </a:lnTo>
                  <a:moveTo>
                    <a:pt x="4247" y="26"/>
                  </a:moveTo>
                  <a:lnTo>
                    <a:pt x="4247" y="26"/>
                  </a:lnTo>
                  <a:moveTo>
                    <a:pt x="4247" y="26"/>
                  </a:moveTo>
                  <a:lnTo>
                    <a:pt x="4247" y="26"/>
                  </a:lnTo>
                  <a:moveTo>
                    <a:pt x="4233" y="26"/>
                  </a:moveTo>
                  <a:lnTo>
                    <a:pt x="4247" y="26"/>
                  </a:lnTo>
                  <a:moveTo>
                    <a:pt x="4233" y="26"/>
                  </a:moveTo>
                  <a:lnTo>
                    <a:pt x="4233" y="26"/>
                  </a:lnTo>
                  <a:moveTo>
                    <a:pt x="4233" y="26"/>
                  </a:moveTo>
                  <a:lnTo>
                    <a:pt x="4233" y="26"/>
                  </a:lnTo>
                  <a:moveTo>
                    <a:pt x="4219" y="26"/>
                  </a:moveTo>
                  <a:lnTo>
                    <a:pt x="4233" y="26"/>
                  </a:lnTo>
                  <a:moveTo>
                    <a:pt x="4219" y="26"/>
                  </a:moveTo>
                  <a:lnTo>
                    <a:pt x="4219" y="26"/>
                  </a:lnTo>
                  <a:moveTo>
                    <a:pt x="4219" y="26"/>
                  </a:moveTo>
                  <a:lnTo>
                    <a:pt x="4219" y="26"/>
                  </a:lnTo>
                  <a:moveTo>
                    <a:pt x="4219" y="26"/>
                  </a:moveTo>
                  <a:lnTo>
                    <a:pt x="4219" y="26"/>
                  </a:lnTo>
                  <a:moveTo>
                    <a:pt x="4204" y="26"/>
                  </a:moveTo>
                  <a:lnTo>
                    <a:pt x="4219" y="26"/>
                  </a:lnTo>
                  <a:moveTo>
                    <a:pt x="4204" y="26"/>
                  </a:moveTo>
                  <a:lnTo>
                    <a:pt x="4204" y="26"/>
                  </a:lnTo>
                  <a:moveTo>
                    <a:pt x="4204" y="26"/>
                  </a:moveTo>
                  <a:lnTo>
                    <a:pt x="4204" y="26"/>
                  </a:lnTo>
                  <a:moveTo>
                    <a:pt x="4190" y="26"/>
                  </a:moveTo>
                  <a:lnTo>
                    <a:pt x="4204" y="26"/>
                  </a:lnTo>
                  <a:moveTo>
                    <a:pt x="4190" y="26"/>
                  </a:moveTo>
                  <a:lnTo>
                    <a:pt x="4190" y="26"/>
                  </a:lnTo>
                  <a:moveTo>
                    <a:pt x="4190" y="26"/>
                  </a:moveTo>
                  <a:lnTo>
                    <a:pt x="4190" y="26"/>
                  </a:lnTo>
                  <a:moveTo>
                    <a:pt x="4190" y="26"/>
                  </a:moveTo>
                  <a:lnTo>
                    <a:pt x="4190" y="26"/>
                  </a:lnTo>
                  <a:moveTo>
                    <a:pt x="4190" y="26"/>
                  </a:moveTo>
                  <a:lnTo>
                    <a:pt x="4190" y="26"/>
                  </a:lnTo>
                  <a:moveTo>
                    <a:pt x="4175" y="26"/>
                  </a:moveTo>
                  <a:lnTo>
                    <a:pt x="4190" y="26"/>
                  </a:lnTo>
                  <a:moveTo>
                    <a:pt x="4175" y="26"/>
                  </a:moveTo>
                  <a:lnTo>
                    <a:pt x="4175" y="26"/>
                  </a:lnTo>
                  <a:moveTo>
                    <a:pt x="4175" y="26"/>
                  </a:moveTo>
                  <a:lnTo>
                    <a:pt x="4175" y="26"/>
                  </a:lnTo>
                  <a:moveTo>
                    <a:pt x="4175" y="26"/>
                  </a:moveTo>
                  <a:lnTo>
                    <a:pt x="4175" y="26"/>
                  </a:lnTo>
                  <a:moveTo>
                    <a:pt x="4161" y="26"/>
                  </a:moveTo>
                  <a:lnTo>
                    <a:pt x="4175" y="26"/>
                  </a:lnTo>
                  <a:moveTo>
                    <a:pt x="4161" y="51"/>
                  </a:moveTo>
                  <a:lnTo>
                    <a:pt x="4161" y="26"/>
                  </a:lnTo>
                  <a:moveTo>
                    <a:pt x="4161" y="51"/>
                  </a:moveTo>
                  <a:lnTo>
                    <a:pt x="4161" y="51"/>
                  </a:lnTo>
                  <a:moveTo>
                    <a:pt x="4147" y="51"/>
                  </a:moveTo>
                  <a:lnTo>
                    <a:pt x="4161" y="51"/>
                  </a:lnTo>
                  <a:moveTo>
                    <a:pt x="4147" y="51"/>
                  </a:moveTo>
                  <a:lnTo>
                    <a:pt x="4147" y="51"/>
                  </a:lnTo>
                  <a:moveTo>
                    <a:pt x="4147" y="51"/>
                  </a:moveTo>
                  <a:lnTo>
                    <a:pt x="4147" y="51"/>
                  </a:lnTo>
                  <a:moveTo>
                    <a:pt x="4132" y="51"/>
                  </a:moveTo>
                  <a:lnTo>
                    <a:pt x="4147" y="51"/>
                  </a:lnTo>
                  <a:moveTo>
                    <a:pt x="4132" y="51"/>
                  </a:moveTo>
                  <a:lnTo>
                    <a:pt x="4132" y="51"/>
                  </a:lnTo>
                  <a:moveTo>
                    <a:pt x="4132" y="51"/>
                  </a:moveTo>
                  <a:lnTo>
                    <a:pt x="4132" y="51"/>
                  </a:lnTo>
                  <a:moveTo>
                    <a:pt x="4132" y="51"/>
                  </a:moveTo>
                  <a:lnTo>
                    <a:pt x="4132" y="51"/>
                  </a:lnTo>
                  <a:moveTo>
                    <a:pt x="4118" y="51"/>
                  </a:moveTo>
                  <a:lnTo>
                    <a:pt x="4132" y="51"/>
                  </a:lnTo>
                  <a:moveTo>
                    <a:pt x="4118" y="51"/>
                  </a:moveTo>
                  <a:lnTo>
                    <a:pt x="4118" y="51"/>
                  </a:lnTo>
                  <a:moveTo>
                    <a:pt x="4118" y="51"/>
                  </a:moveTo>
                  <a:lnTo>
                    <a:pt x="4118" y="51"/>
                  </a:lnTo>
                  <a:moveTo>
                    <a:pt x="4104" y="51"/>
                  </a:moveTo>
                  <a:lnTo>
                    <a:pt x="4118" y="51"/>
                  </a:lnTo>
                  <a:moveTo>
                    <a:pt x="4104" y="51"/>
                  </a:moveTo>
                  <a:lnTo>
                    <a:pt x="4104" y="51"/>
                  </a:lnTo>
                  <a:moveTo>
                    <a:pt x="4104" y="51"/>
                  </a:moveTo>
                  <a:lnTo>
                    <a:pt x="4104" y="51"/>
                  </a:lnTo>
                  <a:moveTo>
                    <a:pt x="4104" y="51"/>
                  </a:moveTo>
                  <a:lnTo>
                    <a:pt x="4104" y="51"/>
                  </a:lnTo>
                  <a:moveTo>
                    <a:pt x="4089" y="51"/>
                  </a:moveTo>
                  <a:lnTo>
                    <a:pt x="4104" y="51"/>
                  </a:lnTo>
                  <a:moveTo>
                    <a:pt x="4089" y="51"/>
                  </a:moveTo>
                  <a:lnTo>
                    <a:pt x="4089" y="51"/>
                  </a:lnTo>
                  <a:moveTo>
                    <a:pt x="4089" y="51"/>
                  </a:moveTo>
                  <a:lnTo>
                    <a:pt x="4089" y="51"/>
                  </a:lnTo>
                  <a:moveTo>
                    <a:pt x="4075" y="51"/>
                  </a:moveTo>
                  <a:lnTo>
                    <a:pt x="4089" y="51"/>
                  </a:lnTo>
                  <a:moveTo>
                    <a:pt x="4075" y="51"/>
                  </a:moveTo>
                  <a:lnTo>
                    <a:pt x="4075" y="51"/>
                  </a:lnTo>
                  <a:moveTo>
                    <a:pt x="4075" y="51"/>
                  </a:moveTo>
                  <a:lnTo>
                    <a:pt x="4075" y="51"/>
                  </a:lnTo>
                  <a:moveTo>
                    <a:pt x="4075" y="64"/>
                  </a:moveTo>
                  <a:lnTo>
                    <a:pt x="4075" y="51"/>
                  </a:lnTo>
                  <a:moveTo>
                    <a:pt x="4075" y="64"/>
                  </a:moveTo>
                  <a:lnTo>
                    <a:pt x="4075" y="64"/>
                  </a:lnTo>
                  <a:moveTo>
                    <a:pt x="4061" y="64"/>
                  </a:moveTo>
                  <a:lnTo>
                    <a:pt x="4075" y="64"/>
                  </a:lnTo>
                  <a:moveTo>
                    <a:pt x="4061" y="64"/>
                  </a:moveTo>
                  <a:lnTo>
                    <a:pt x="4061" y="64"/>
                  </a:lnTo>
                  <a:moveTo>
                    <a:pt x="4061" y="64"/>
                  </a:moveTo>
                  <a:lnTo>
                    <a:pt x="4061" y="64"/>
                  </a:lnTo>
                  <a:moveTo>
                    <a:pt x="4046" y="64"/>
                  </a:moveTo>
                  <a:lnTo>
                    <a:pt x="4061" y="64"/>
                  </a:lnTo>
                  <a:moveTo>
                    <a:pt x="4046" y="64"/>
                  </a:moveTo>
                  <a:lnTo>
                    <a:pt x="4046" y="64"/>
                  </a:lnTo>
                  <a:moveTo>
                    <a:pt x="4046" y="77"/>
                  </a:moveTo>
                  <a:lnTo>
                    <a:pt x="4046" y="64"/>
                  </a:lnTo>
                  <a:moveTo>
                    <a:pt x="4046" y="77"/>
                  </a:moveTo>
                  <a:lnTo>
                    <a:pt x="4046" y="77"/>
                  </a:lnTo>
                  <a:moveTo>
                    <a:pt x="4032" y="77"/>
                  </a:moveTo>
                  <a:lnTo>
                    <a:pt x="4046" y="77"/>
                  </a:lnTo>
                  <a:moveTo>
                    <a:pt x="4032" y="77"/>
                  </a:moveTo>
                  <a:lnTo>
                    <a:pt x="4032" y="77"/>
                  </a:lnTo>
                  <a:moveTo>
                    <a:pt x="4032" y="77"/>
                  </a:moveTo>
                  <a:lnTo>
                    <a:pt x="4032" y="77"/>
                  </a:lnTo>
                  <a:moveTo>
                    <a:pt x="4018" y="77"/>
                  </a:moveTo>
                  <a:lnTo>
                    <a:pt x="4032" y="77"/>
                  </a:lnTo>
                  <a:moveTo>
                    <a:pt x="4018" y="77"/>
                  </a:moveTo>
                  <a:lnTo>
                    <a:pt x="4018" y="77"/>
                  </a:lnTo>
                  <a:moveTo>
                    <a:pt x="4018" y="77"/>
                  </a:moveTo>
                  <a:lnTo>
                    <a:pt x="4018" y="77"/>
                  </a:lnTo>
                  <a:moveTo>
                    <a:pt x="4018" y="103"/>
                  </a:moveTo>
                  <a:lnTo>
                    <a:pt x="4018" y="77"/>
                  </a:lnTo>
                  <a:moveTo>
                    <a:pt x="4003" y="103"/>
                  </a:moveTo>
                  <a:lnTo>
                    <a:pt x="4018" y="103"/>
                  </a:lnTo>
                  <a:moveTo>
                    <a:pt x="4003" y="103"/>
                  </a:moveTo>
                  <a:lnTo>
                    <a:pt x="4003" y="103"/>
                  </a:lnTo>
                  <a:moveTo>
                    <a:pt x="4003" y="103"/>
                  </a:moveTo>
                  <a:lnTo>
                    <a:pt x="4003" y="103"/>
                  </a:lnTo>
                  <a:moveTo>
                    <a:pt x="3989" y="103"/>
                  </a:moveTo>
                  <a:lnTo>
                    <a:pt x="4003" y="103"/>
                  </a:lnTo>
                  <a:moveTo>
                    <a:pt x="3989" y="103"/>
                  </a:moveTo>
                  <a:lnTo>
                    <a:pt x="3989" y="103"/>
                  </a:lnTo>
                  <a:moveTo>
                    <a:pt x="3989" y="103"/>
                  </a:moveTo>
                  <a:lnTo>
                    <a:pt x="3989" y="103"/>
                  </a:lnTo>
                  <a:moveTo>
                    <a:pt x="3975" y="103"/>
                  </a:moveTo>
                  <a:lnTo>
                    <a:pt x="3989" y="103"/>
                  </a:lnTo>
                  <a:moveTo>
                    <a:pt x="3975" y="103"/>
                  </a:moveTo>
                  <a:lnTo>
                    <a:pt x="3975" y="103"/>
                  </a:lnTo>
                  <a:moveTo>
                    <a:pt x="3975" y="103"/>
                  </a:moveTo>
                  <a:lnTo>
                    <a:pt x="3975" y="103"/>
                  </a:lnTo>
                  <a:moveTo>
                    <a:pt x="3975" y="103"/>
                  </a:moveTo>
                  <a:lnTo>
                    <a:pt x="3975" y="103"/>
                  </a:lnTo>
                  <a:moveTo>
                    <a:pt x="3960" y="103"/>
                  </a:moveTo>
                  <a:lnTo>
                    <a:pt x="3975" y="103"/>
                  </a:lnTo>
                  <a:moveTo>
                    <a:pt x="3960" y="103"/>
                  </a:moveTo>
                  <a:lnTo>
                    <a:pt x="3960" y="103"/>
                  </a:lnTo>
                  <a:moveTo>
                    <a:pt x="3960" y="103"/>
                  </a:moveTo>
                  <a:lnTo>
                    <a:pt x="3960" y="103"/>
                  </a:lnTo>
                  <a:moveTo>
                    <a:pt x="3960" y="103"/>
                  </a:moveTo>
                  <a:lnTo>
                    <a:pt x="3960" y="103"/>
                  </a:lnTo>
                  <a:moveTo>
                    <a:pt x="3960" y="103"/>
                  </a:moveTo>
                  <a:lnTo>
                    <a:pt x="3960" y="103"/>
                  </a:lnTo>
                  <a:moveTo>
                    <a:pt x="3946" y="103"/>
                  </a:moveTo>
                  <a:lnTo>
                    <a:pt x="3960" y="103"/>
                  </a:lnTo>
                  <a:moveTo>
                    <a:pt x="3946" y="103"/>
                  </a:moveTo>
                  <a:lnTo>
                    <a:pt x="3946" y="103"/>
                  </a:lnTo>
                  <a:moveTo>
                    <a:pt x="3946" y="103"/>
                  </a:moveTo>
                  <a:lnTo>
                    <a:pt x="3946" y="103"/>
                  </a:lnTo>
                  <a:moveTo>
                    <a:pt x="3932" y="103"/>
                  </a:moveTo>
                  <a:lnTo>
                    <a:pt x="3946" y="103"/>
                  </a:lnTo>
                  <a:moveTo>
                    <a:pt x="3932" y="103"/>
                  </a:moveTo>
                  <a:lnTo>
                    <a:pt x="3932" y="103"/>
                  </a:lnTo>
                  <a:moveTo>
                    <a:pt x="3932" y="103"/>
                  </a:moveTo>
                  <a:lnTo>
                    <a:pt x="3932" y="103"/>
                  </a:lnTo>
                  <a:moveTo>
                    <a:pt x="3932" y="103"/>
                  </a:moveTo>
                  <a:lnTo>
                    <a:pt x="3932" y="103"/>
                  </a:lnTo>
                  <a:moveTo>
                    <a:pt x="3917" y="103"/>
                  </a:moveTo>
                  <a:lnTo>
                    <a:pt x="3932" y="103"/>
                  </a:lnTo>
                  <a:moveTo>
                    <a:pt x="3917" y="103"/>
                  </a:moveTo>
                  <a:lnTo>
                    <a:pt x="3917" y="103"/>
                  </a:lnTo>
                  <a:moveTo>
                    <a:pt x="3917" y="103"/>
                  </a:moveTo>
                  <a:lnTo>
                    <a:pt x="3917" y="103"/>
                  </a:lnTo>
                  <a:moveTo>
                    <a:pt x="3903" y="103"/>
                  </a:moveTo>
                  <a:lnTo>
                    <a:pt x="3917" y="103"/>
                  </a:lnTo>
                  <a:moveTo>
                    <a:pt x="3903" y="103"/>
                  </a:moveTo>
                  <a:lnTo>
                    <a:pt x="3903" y="103"/>
                  </a:lnTo>
                  <a:moveTo>
                    <a:pt x="3903" y="103"/>
                  </a:moveTo>
                  <a:lnTo>
                    <a:pt x="3903" y="103"/>
                  </a:lnTo>
                  <a:moveTo>
                    <a:pt x="3888" y="103"/>
                  </a:moveTo>
                  <a:lnTo>
                    <a:pt x="3903" y="103"/>
                  </a:lnTo>
                  <a:moveTo>
                    <a:pt x="3888" y="103"/>
                  </a:moveTo>
                  <a:lnTo>
                    <a:pt x="3888" y="103"/>
                  </a:lnTo>
                  <a:moveTo>
                    <a:pt x="3888" y="115"/>
                  </a:moveTo>
                  <a:lnTo>
                    <a:pt x="3888" y="103"/>
                  </a:lnTo>
                  <a:moveTo>
                    <a:pt x="3888" y="115"/>
                  </a:moveTo>
                  <a:lnTo>
                    <a:pt x="3888" y="115"/>
                  </a:lnTo>
                  <a:moveTo>
                    <a:pt x="3874" y="115"/>
                  </a:moveTo>
                  <a:lnTo>
                    <a:pt x="3888" y="115"/>
                  </a:lnTo>
                  <a:moveTo>
                    <a:pt x="3874" y="115"/>
                  </a:moveTo>
                  <a:lnTo>
                    <a:pt x="3874" y="115"/>
                  </a:lnTo>
                  <a:moveTo>
                    <a:pt x="3874" y="115"/>
                  </a:moveTo>
                  <a:lnTo>
                    <a:pt x="3874" y="115"/>
                  </a:lnTo>
                  <a:moveTo>
                    <a:pt x="3860" y="115"/>
                  </a:moveTo>
                  <a:lnTo>
                    <a:pt x="3874" y="115"/>
                  </a:lnTo>
                  <a:moveTo>
                    <a:pt x="3860" y="115"/>
                  </a:moveTo>
                  <a:lnTo>
                    <a:pt x="3860" y="115"/>
                  </a:lnTo>
                  <a:moveTo>
                    <a:pt x="3860" y="128"/>
                  </a:moveTo>
                  <a:lnTo>
                    <a:pt x="3860" y="115"/>
                  </a:lnTo>
                  <a:moveTo>
                    <a:pt x="3845" y="128"/>
                  </a:moveTo>
                  <a:lnTo>
                    <a:pt x="3860" y="128"/>
                  </a:lnTo>
                  <a:moveTo>
                    <a:pt x="3845" y="128"/>
                  </a:moveTo>
                  <a:lnTo>
                    <a:pt x="3845" y="128"/>
                  </a:lnTo>
                  <a:moveTo>
                    <a:pt x="3845" y="128"/>
                  </a:moveTo>
                  <a:lnTo>
                    <a:pt x="3845" y="128"/>
                  </a:lnTo>
                  <a:moveTo>
                    <a:pt x="3845" y="128"/>
                  </a:moveTo>
                  <a:lnTo>
                    <a:pt x="3845" y="128"/>
                  </a:lnTo>
                  <a:moveTo>
                    <a:pt x="3845" y="128"/>
                  </a:moveTo>
                  <a:lnTo>
                    <a:pt x="3845" y="128"/>
                  </a:lnTo>
                  <a:moveTo>
                    <a:pt x="3845" y="128"/>
                  </a:moveTo>
                  <a:lnTo>
                    <a:pt x="3845" y="128"/>
                  </a:lnTo>
                  <a:moveTo>
                    <a:pt x="3831" y="141"/>
                  </a:moveTo>
                  <a:lnTo>
                    <a:pt x="3845" y="128"/>
                  </a:lnTo>
                  <a:moveTo>
                    <a:pt x="3831" y="141"/>
                  </a:moveTo>
                  <a:lnTo>
                    <a:pt x="3831" y="141"/>
                  </a:lnTo>
                  <a:moveTo>
                    <a:pt x="3831" y="141"/>
                  </a:moveTo>
                  <a:lnTo>
                    <a:pt x="3831" y="141"/>
                  </a:lnTo>
                  <a:moveTo>
                    <a:pt x="3817" y="141"/>
                  </a:moveTo>
                  <a:lnTo>
                    <a:pt x="3831" y="141"/>
                  </a:lnTo>
                  <a:moveTo>
                    <a:pt x="3817" y="141"/>
                  </a:moveTo>
                  <a:lnTo>
                    <a:pt x="3817" y="141"/>
                  </a:lnTo>
                  <a:moveTo>
                    <a:pt x="3817" y="141"/>
                  </a:moveTo>
                  <a:lnTo>
                    <a:pt x="3817" y="141"/>
                  </a:lnTo>
                  <a:moveTo>
                    <a:pt x="3802" y="154"/>
                  </a:moveTo>
                  <a:lnTo>
                    <a:pt x="3817" y="141"/>
                  </a:lnTo>
                  <a:moveTo>
                    <a:pt x="3802" y="154"/>
                  </a:moveTo>
                  <a:lnTo>
                    <a:pt x="3802" y="154"/>
                  </a:lnTo>
                  <a:moveTo>
                    <a:pt x="3802" y="154"/>
                  </a:moveTo>
                  <a:lnTo>
                    <a:pt x="3802" y="154"/>
                  </a:lnTo>
                  <a:moveTo>
                    <a:pt x="3802" y="154"/>
                  </a:moveTo>
                  <a:lnTo>
                    <a:pt x="3802" y="154"/>
                  </a:lnTo>
                  <a:moveTo>
                    <a:pt x="3788" y="154"/>
                  </a:moveTo>
                  <a:lnTo>
                    <a:pt x="3802" y="154"/>
                  </a:lnTo>
                  <a:moveTo>
                    <a:pt x="3788" y="154"/>
                  </a:moveTo>
                  <a:lnTo>
                    <a:pt x="3788" y="154"/>
                  </a:lnTo>
                  <a:moveTo>
                    <a:pt x="3788" y="154"/>
                  </a:moveTo>
                  <a:lnTo>
                    <a:pt x="3788" y="154"/>
                  </a:lnTo>
                  <a:moveTo>
                    <a:pt x="3774" y="154"/>
                  </a:moveTo>
                  <a:lnTo>
                    <a:pt x="3788" y="154"/>
                  </a:lnTo>
                  <a:moveTo>
                    <a:pt x="3774" y="154"/>
                  </a:moveTo>
                  <a:lnTo>
                    <a:pt x="3774" y="154"/>
                  </a:lnTo>
                  <a:moveTo>
                    <a:pt x="3774" y="154"/>
                  </a:moveTo>
                  <a:lnTo>
                    <a:pt x="3774" y="154"/>
                  </a:lnTo>
                  <a:moveTo>
                    <a:pt x="3759" y="154"/>
                  </a:moveTo>
                  <a:lnTo>
                    <a:pt x="3774" y="154"/>
                  </a:lnTo>
                  <a:moveTo>
                    <a:pt x="3759" y="154"/>
                  </a:moveTo>
                  <a:lnTo>
                    <a:pt x="3759" y="154"/>
                  </a:lnTo>
                  <a:moveTo>
                    <a:pt x="3759" y="154"/>
                  </a:moveTo>
                  <a:lnTo>
                    <a:pt x="3759" y="154"/>
                  </a:lnTo>
                  <a:moveTo>
                    <a:pt x="3759" y="154"/>
                  </a:moveTo>
                  <a:lnTo>
                    <a:pt x="3759" y="154"/>
                  </a:lnTo>
                  <a:moveTo>
                    <a:pt x="3745" y="154"/>
                  </a:moveTo>
                  <a:lnTo>
                    <a:pt x="3759" y="154"/>
                  </a:lnTo>
                  <a:moveTo>
                    <a:pt x="3745" y="154"/>
                  </a:moveTo>
                  <a:lnTo>
                    <a:pt x="3745" y="154"/>
                  </a:lnTo>
                  <a:moveTo>
                    <a:pt x="3745" y="154"/>
                  </a:moveTo>
                  <a:lnTo>
                    <a:pt x="3745" y="154"/>
                  </a:lnTo>
                  <a:moveTo>
                    <a:pt x="3731" y="154"/>
                  </a:moveTo>
                  <a:lnTo>
                    <a:pt x="3745" y="154"/>
                  </a:lnTo>
                  <a:moveTo>
                    <a:pt x="3731" y="154"/>
                  </a:moveTo>
                  <a:lnTo>
                    <a:pt x="3731" y="154"/>
                  </a:lnTo>
                  <a:moveTo>
                    <a:pt x="3731" y="154"/>
                  </a:moveTo>
                  <a:lnTo>
                    <a:pt x="3731" y="154"/>
                  </a:lnTo>
                  <a:moveTo>
                    <a:pt x="3731" y="167"/>
                  </a:moveTo>
                  <a:lnTo>
                    <a:pt x="3731" y="154"/>
                  </a:lnTo>
                  <a:moveTo>
                    <a:pt x="3731" y="167"/>
                  </a:moveTo>
                  <a:lnTo>
                    <a:pt x="3731" y="167"/>
                  </a:lnTo>
                  <a:moveTo>
                    <a:pt x="3716" y="167"/>
                  </a:moveTo>
                  <a:lnTo>
                    <a:pt x="3731" y="167"/>
                  </a:lnTo>
                  <a:moveTo>
                    <a:pt x="3716" y="167"/>
                  </a:moveTo>
                  <a:lnTo>
                    <a:pt x="3716" y="167"/>
                  </a:lnTo>
                  <a:moveTo>
                    <a:pt x="3716" y="167"/>
                  </a:moveTo>
                  <a:lnTo>
                    <a:pt x="3716" y="167"/>
                  </a:lnTo>
                  <a:moveTo>
                    <a:pt x="3716" y="167"/>
                  </a:moveTo>
                  <a:lnTo>
                    <a:pt x="3716" y="167"/>
                  </a:lnTo>
                  <a:moveTo>
                    <a:pt x="3702" y="167"/>
                  </a:moveTo>
                  <a:lnTo>
                    <a:pt x="3716" y="167"/>
                  </a:lnTo>
                  <a:moveTo>
                    <a:pt x="3702" y="167"/>
                  </a:moveTo>
                  <a:lnTo>
                    <a:pt x="3702" y="167"/>
                  </a:lnTo>
                  <a:moveTo>
                    <a:pt x="3702" y="180"/>
                  </a:moveTo>
                  <a:lnTo>
                    <a:pt x="3702" y="167"/>
                  </a:lnTo>
                  <a:moveTo>
                    <a:pt x="3688" y="180"/>
                  </a:moveTo>
                  <a:lnTo>
                    <a:pt x="3702" y="180"/>
                  </a:lnTo>
                  <a:moveTo>
                    <a:pt x="3688" y="180"/>
                  </a:moveTo>
                  <a:lnTo>
                    <a:pt x="3688" y="180"/>
                  </a:lnTo>
                  <a:moveTo>
                    <a:pt x="3688" y="192"/>
                  </a:moveTo>
                  <a:lnTo>
                    <a:pt x="3688" y="180"/>
                  </a:lnTo>
                  <a:moveTo>
                    <a:pt x="3673" y="192"/>
                  </a:moveTo>
                  <a:lnTo>
                    <a:pt x="3688" y="192"/>
                  </a:lnTo>
                  <a:moveTo>
                    <a:pt x="3673" y="192"/>
                  </a:moveTo>
                  <a:lnTo>
                    <a:pt x="3673" y="192"/>
                  </a:lnTo>
                  <a:moveTo>
                    <a:pt x="3673" y="192"/>
                  </a:moveTo>
                  <a:lnTo>
                    <a:pt x="3673" y="192"/>
                  </a:lnTo>
                  <a:moveTo>
                    <a:pt x="3673" y="192"/>
                  </a:moveTo>
                  <a:lnTo>
                    <a:pt x="3673" y="192"/>
                  </a:lnTo>
                  <a:moveTo>
                    <a:pt x="3659" y="192"/>
                  </a:moveTo>
                  <a:lnTo>
                    <a:pt x="3673" y="192"/>
                  </a:lnTo>
                  <a:moveTo>
                    <a:pt x="3659" y="192"/>
                  </a:moveTo>
                  <a:lnTo>
                    <a:pt x="3659" y="192"/>
                  </a:lnTo>
                  <a:moveTo>
                    <a:pt x="3659" y="192"/>
                  </a:moveTo>
                  <a:lnTo>
                    <a:pt x="3659" y="192"/>
                  </a:lnTo>
                  <a:moveTo>
                    <a:pt x="3645" y="192"/>
                  </a:moveTo>
                  <a:lnTo>
                    <a:pt x="3659" y="192"/>
                  </a:lnTo>
                  <a:moveTo>
                    <a:pt x="3645" y="192"/>
                  </a:moveTo>
                  <a:lnTo>
                    <a:pt x="3645" y="192"/>
                  </a:lnTo>
                  <a:moveTo>
                    <a:pt x="3645" y="192"/>
                  </a:moveTo>
                  <a:lnTo>
                    <a:pt x="3645" y="192"/>
                  </a:lnTo>
                  <a:moveTo>
                    <a:pt x="3645" y="192"/>
                  </a:moveTo>
                  <a:lnTo>
                    <a:pt x="3645" y="192"/>
                  </a:lnTo>
                  <a:moveTo>
                    <a:pt x="3630" y="192"/>
                  </a:moveTo>
                  <a:lnTo>
                    <a:pt x="3645" y="192"/>
                  </a:lnTo>
                  <a:moveTo>
                    <a:pt x="3630" y="192"/>
                  </a:moveTo>
                  <a:lnTo>
                    <a:pt x="3630" y="192"/>
                  </a:lnTo>
                  <a:moveTo>
                    <a:pt x="3630" y="192"/>
                  </a:moveTo>
                  <a:lnTo>
                    <a:pt x="3630" y="192"/>
                  </a:lnTo>
                  <a:moveTo>
                    <a:pt x="3616" y="192"/>
                  </a:moveTo>
                  <a:lnTo>
                    <a:pt x="3630" y="192"/>
                  </a:lnTo>
                  <a:moveTo>
                    <a:pt x="3616" y="192"/>
                  </a:moveTo>
                  <a:lnTo>
                    <a:pt x="3616" y="192"/>
                  </a:lnTo>
                  <a:moveTo>
                    <a:pt x="3616" y="192"/>
                  </a:moveTo>
                  <a:lnTo>
                    <a:pt x="3616" y="192"/>
                  </a:lnTo>
                  <a:moveTo>
                    <a:pt x="3616" y="192"/>
                  </a:moveTo>
                  <a:lnTo>
                    <a:pt x="3616" y="192"/>
                  </a:lnTo>
                  <a:moveTo>
                    <a:pt x="3616" y="192"/>
                  </a:moveTo>
                  <a:lnTo>
                    <a:pt x="3616" y="192"/>
                  </a:lnTo>
                  <a:moveTo>
                    <a:pt x="3601" y="192"/>
                  </a:moveTo>
                  <a:lnTo>
                    <a:pt x="3616" y="192"/>
                  </a:lnTo>
                  <a:moveTo>
                    <a:pt x="3601" y="192"/>
                  </a:moveTo>
                  <a:lnTo>
                    <a:pt x="3601" y="192"/>
                  </a:lnTo>
                  <a:moveTo>
                    <a:pt x="3601" y="205"/>
                  </a:moveTo>
                  <a:lnTo>
                    <a:pt x="3601" y="192"/>
                  </a:lnTo>
                  <a:moveTo>
                    <a:pt x="3587" y="205"/>
                  </a:moveTo>
                  <a:lnTo>
                    <a:pt x="3601" y="205"/>
                  </a:lnTo>
                  <a:moveTo>
                    <a:pt x="3587" y="218"/>
                  </a:moveTo>
                  <a:lnTo>
                    <a:pt x="3587" y="205"/>
                  </a:lnTo>
                  <a:moveTo>
                    <a:pt x="3587" y="218"/>
                  </a:moveTo>
                  <a:lnTo>
                    <a:pt x="3587" y="218"/>
                  </a:lnTo>
                  <a:moveTo>
                    <a:pt x="3587" y="218"/>
                  </a:moveTo>
                  <a:lnTo>
                    <a:pt x="3587" y="218"/>
                  </a:lnTo>
                  <a:moveTo>
                    <a:pt x="3573" y="218"/>
                  </a:moveTo>
                  <a:lnTo>
                    <a:pt x="3587" y="218"/>
                  </a:lnTo>
                  <a:moveTo>
                    <a:pt x="3573" y="218"/>
                  </a:moveTo>
                  <a:lnTo>
                    <a:pt x="3573" y="218"/>
                  </a:lnTo>
                  <a:moveTo>
                    <a:pt x="3573" y="218"/>
                  </a:moveTo>
                  <a:lnTo>
                    <a:pt x="3573" y="218"/>
                  </a:lnTo>
                  <a:moveTo>
                    <a:pt x="3558" y="218"/>
                  </a:moveTo>
                  <a:lnTo>
                    <a:pt x="3573" y="218"/>
                  </a:lnTo>
                  <a:moveTo>
                    <a:pt x="3558" y="218"/>
                  </a:moveTo>
                  <a:lnTo>
                    <a:pt x="3558" y="218"/>
                  </a:lnTo>
                  <a:moveTo>
                    <a:pt x="3558" y="218"/>
                  </a:moveTo>
                  <a:lnTo>
                    <a:pt x="3558" y="218"/>
                  </a:lnTo>
                  <a:moveTo>
                    <a:pt x="3558" y="218"/>
                  </a:moveTo>
                  <a:lnTo>
                    <a:pt x="3558" y="218"/>
                  </a:lnTo>
                  <a:moveTo>
                    <a:pt x="3544" y="231"/>
                  </a:moveTo>
                  <a:lnTo>
                    <a:pt x="3558" y="218"/>
                  </a:lnTo>
                  <a:moveTo>
                    <a:pt x="3544" y="231"/>
                  </a:moveTo>
                  <a:lnTo>
                    <a:pt x="3544" y="231"/>
                  </a:lnTo>
                  <a:moveTo>
                    <a:pt x="3544" y="231"/>
                  </a:moveTo>
                  <a:lnTo>
                    <a:pt x="3544" y="231"/>
                  </a:lnTo>
                  <a:moveTo>
                    <a:pt x="3530" y="231"/>
                  </a:moveTo>
                  <a:lnTo>
                    <a:pt x="3544" y="231"/>
                  </a:lnTo>
                  <a:moveTo>
                    <a:pt x="3530" y="231"/>
                  </a:moveTo>
                  <a:lnTo>
                    <a:pt x="3530" y="231"/>
                  </a:lnTo>
                  <a:moveTo>
                    <a:pt x="3530" y="231"/>
                  </a:moveTo>
                  <a:lnTo>
                    <a:pt x="3530" y="231"/>
                  </a:lnTo>
                  <a:moveTo>
                    <a:pt x="3515" y="231"/>
                  </a:moveTo>
                  <a:lnTo>
                    <a:pt x="3530" y="231"/>
                  </a:lnTo>
                  <a:moveTo>
                    <a:pt x="3515" y="231"/>
                  </a:moveTo>
                  <a:lnTo>
                    <a:pt x="3515" y="231"/>
                  </a:lnTo>
                  <a:moveTo>
                    <a:pt x="3515" y="231"/>
                  </a:moveTo>
                  <a:lnTo>
                    <a:pt x="3515" y="231"/>
                  </a:lnTo>
                  <a:moveTo>
                    <a:pt x="3515" y="231"/>
                  </a:moveTo>
                  <a:lnTo>
                    <a:pt x="3515" y="231"/>
                  </a:lnTo>
                  <a:moveTo>
                    <a:pt x="3501" y="231"/>
                  </a:moveTo>
                  <a:lnTo>
                    <a:pt x="3515" y="231"/>
                  </a:lnTo>
                  <a:moveTo>
                    <a:pt x="3501" y="231"/>
                  </a:moveTo>
                  <a:lnTo>
                    <a:pt x="3501" y="231"/>
                  </a:lnTo>
                  <a:moveTo>
                    <a:pt x="3501" y="244"/>
                  </a:moveTo>
                  <a:lnTo>
                    <a:pt x="3501" y="231"/>
                  </a:lnTo>
                  <a:moveTo>
                    <a:pt x="3501" y="244"/>
                  </a:moveTo>
                  <a:lnTo>
                    <a:pt x="3501" y="244"/>
                  </a:lnTo>
                  <a:moveTo>
                    <a:pt x="3501" y="244"/>
                  </a:moveTo>
                  <a:lnTo>
                    <a:pt x="3501" y="244"/>
                  </a:lnTo>
                  <a:moveTo>
                    <a:pt x="3487" y="244"/>
                  </a:moveTo>
                  <a:lnTo>
                    <a:pt x="3501" y="244"/>
                  </a:lnTo>
                  <a:moveTo>
                    <a:pt x="3487" y="257"/>
                  </a:moveTo>
                  <a:lnTo>
                    <a:pt x="3487" y="244"/>
                  </a:lnTo>
                  <a:moveTo>
                    <a:pt x="3487" y="269"/>
                  </a:moveTo>
                  <a:lnTo>
                    <a:pt x="3487" y="257"/>
                  </a:lnTo>
                  <a:moveTo>
                    <a:pt x="3472" y="269"/>
                  </a:moveTo>
                  <a:lnTo>
                    <a:pt x="3487" y="269"/>
                  </a:lnTo>
                  <a:moveTo>
                    <a:pt x="3472" y="269"/>
                  </a:moveTo>
                  <a:lnTo>
                    <a:pt x="3472" y="269"/>
                  </a:lnTo>
                  <a:moveTo>
                    <a:pt x="3472" y="269"/>
                  </a:moveTo>
                  <a:lnTo>
                    <a:pt x="3472" y="269"/>
                  </a:lnTo>
                  <a:moveTo>
                    <a:pt x="3472" y="282"/>
                  </a:moveTo>
                  <a:lnTo>
                    <a:pt x="3472" y="269"/>
                  </a:lnTo>
                  <a:moveTo>
                    <a:pt x="3458" y="282"/>
                  </a:moveTo>
                  <a:lnTo>
                    <a:pt x="3472" y="282"/>
                  </a:lnTo>
                  <a:moveTo>
                    <a:pt x="3458" y="282"/>
                  </a:moveTo>
                  <a:lnTo>
                    <a:pt x="3458" y="282"/>
                  </a:lnTo>
                  <a:moveTo>
                    <a:pt x="3458" y="282"/>
                  </a:moveTo>
                  <a:lnTo>
                    <a:pt x="3458" y="282"/>
                  </a:lnTo>
                  <a:moveTo>
                    <a:pt x="3444" y="282"/>
                  </a:moveTo>
                  <a:lnTo>
                    <a:pt x="3458" y="282"/>
                  </a:lnTo>
                  <a:moveTo>
                    <a:pt x="3444" y="295"/>
                  </a:moveTo>
                  <a:lnTo>
                    <a:pt x="3444" y="282"/>
                  </a:lnTo>
                  <a:moveTo>
                    <a:pt x="3444" y="295"/>
                  </a:moveTo>
                  <a:lnTo>
                    <a:pt x="3444" y="295"/>
                  </a:lnTo>
                  <a:moveTo>
                    <a:pt x="3429" y="295"/>
                  </a:moveTo>
                  <a:lnTo>
                    <a:pt x="3444" y="295"/>
                  </a:lnTo>
                  <a:moveTo>
                    <a:pt x="3429" y="295"/>
                  </a:moveTo>
                  <a:lnTo>
                    <a:pt x="3429" y="295"/>
                  </a:lnTo>
                  <a:moveTo>
                    <a:pt x="3429" y="295"/>
                  </a:moveTo>
                  <a:lnTo>
                    <a:pt x="3429" y="295"/>
                  </a:lnTo>
                  <a:moveTo>
                    <a:pt x="3429" y="295"/>
                  </a:moveTo>
                  <a:lnTo>
                    <a:pt x="3429" y="295"/>
                  </a:lnTo>
                  <a:moveTo>
                    <a:pt x="3415" y="308"/>
                  </a:moveTo>
                  <a:lnTo>
                    <a:pt x="3429" y="295"/>
                  </a:lnTo>
                  <a:moveTo>
                    <a:pt x="3415" y="308"/>
                  </a:moveTo>
                  <a:lnTo>
                    <a:pt x="3415" y="308"/>
                  </a:lnTo>
                  <a:moveTo>
                    <a:pt x="3415" y="308"/>
                  </a:moveTo>
                  <a:lnTo>
                    <a:pt x="3415" y="308"/>
                  </a:lnTo>
                  <a:moveTo>
                    <a:pt x="3401" y="308"/>
                  </a:moveTo>
                  <a:lnTo>
                    <a:pt x="3415" y="308"/>
                  </a:lnTo>
                  <a:moveTo>
                    <a:pt x="3401" y="308"/>
                  </a:moveTo>
                  <a:lnTo>
                    <a:pt x="3401" y="308"/>
                  </a:lnTo>
                  <a:moveTo>
                    <a:pt x="3401" y="308"/>
                  </a:moveTo>
                  <a:lnTo>
                    <a:pt x="3401" y="308"/>
                  </a:lnTo>
                  <a:moveTo>
                    <a:pt x="3386" y="321"/>
                  </a:moveTo>
                  <a:lnTo>
                    <a:pt x="3401" y="308"/>
                  </a:lnTo>
                  <a:moveTo>
                    <a:pt x="3386" y="321"/>
                  </a:moveTo>
                  <a:lnTo>
                    <a:pt x="3386" y="321"/>
                  </a:lnTo>
                  <a:moveTo>
                    <a:pt x="3386" y="321"/>
                  </a:moveTo>
                  <a:lnTo>
                    <a:pt x="3386" y="321"/>
                  </a:lnTo>
                  <a:moveTo>
                    <a:pt x="3386" y="321"/>
                  </a:moveTo>
                  <a:lnTo>
                    <a:pt x="3386" y="321"/>
                  </a:lnTo>
                  <a:moveTo>
                    <a:pt x="3386" y="321"/>
                  </a:moveTo>
                  <a:lnTo>
                    <a:pt x="3386" y="321"/>
                  </a:lnTo>
                  <a:moveTo>
                    <a:pt x="3386" y="321"/>
                  </a:moveTo>
                  <a:lnTo>
                    <a:pt x="3386" y="321"/>
                  </a:lnTo>
                  <a:moveTo>
                    <a:pt x="3372" y="321"/>
                  </a:moveTo>
                  <a:lnTo>
                    <a:pt x="3386" y="321"/>
                  </a:lnTo>
                  <a:moveTo>
                    <a:pt x="3372" y="321"/>
                  </a:moveTo>
                  <a:lnTo>
                    <a:pt x="3372" y="321"/>
                  </a:lnTo>
                  <a:moveTo>
                    <a:pt x="3372" y="321"/>
                  </a:moveTo>
                  <a:lnTo>
                    <a:pt x="3372" y="321"/>
                  </a:lnTo>
                  <a:moveTo>
                    <a:pt x="3358" y="321"/>
                  </a:moveTo>
                  <a:lnTo>
                    <a:pt x="3372" y="321"/>
                  </a:lnTo>
                  <a:moveTo>
                    <a:pt x="3358" y="321"/>
                  </a:moveTo>
                  <a:lnTo>
                    <a:pt x="3358" y="321"/>
                  </a:lnTo>
                  <a:moveTo>
                    <a:pt x="3358" y="321"/>
                  </a:moveTo>
                  <a:lnTo>
                    <a:pt x="3358" y="321"/>
                  </a:lnTo>
                  <a:moveTo>
                    <a:pt x="3343" y="334"/>
                  </a:moveTo>
                  <a:lnTo>
                    <a:pt x="3358" y="321"/>
                  </a:lnTo>
                  <a:moveTo>
                    <a:pt x="3343" y="334"/>
                  </a:moveTo>
                  <a:lnTo>
                    <a:pt x="3343" y="334"/>
                  </a:lnTo>
                  <a:moveTo>
                    <a:pt x="3343" y="334"/>
                  </a:moveTo>
                  <a:lnTo>
                    <a:pt x="3343" y="334"/>
                  </a:lnTo>
                  <a:moveTo>
                    <a:pt x="3343" y="334"/>
                  </a:moveTo>
                  <a:lnTo>
                    <a:pt x="3343" y="334"/>
                  </a:lnTo>
                  <a:moveTo>
                    <a:pt x="3329" y="334"/>
                  </a:moveTo>
                  <a:lnTo>
                    <a:pt x="3343" y="334"/>
                  </a:lnTo>
                  <a:moveTo>
                    <a:pt x="3329" y="346"/>
                  </a:moveTo>
                  <a:lnTo>
                    <a:pt x="3329" y="334"/>
                  </a:lnTo>
                  <a:moveTo>
                    <a:pt x="3329" y="346"/>
                  </a:moveTo>
                  <a:lnTo>
                    <a:pt x="3329" y="346"/>
                  </a:lnTo>
                  <a:moveTo>
                    <a:pt x="3315" y="346"/>
                  </a:moveTo>
                  <a:lnTo>
                    <a:pt x="3329" y="346"/>
                  </a:lnTo>
                  <a:moveTo>
                    <a:pt x="3315" y="346"/>
                  </a:moveTo>
                  <a:lnTo>
                    <a:pt x="3315" y="346"/>
                  </a:lnTo>
                  <a:moveTo>
                    <a:pt x="3315" y="359"/>
                  </a:moveTo>
                  <a:lnTo>
                    <a:pt x="3315" y="346"/>
                  </a:lnTo>
                  <a:moveTo>
                    <a:pt x="3300" y="359"/>
                  </a:moveTo>
                  <a:lnTo>
                    <a:pt x="3315" y="359"/>
                  </a:lnTo>
                  <a:moveTo>
                    <a:pt x="3300" y="359"/>
                  </a:moveTo>
                  <a:lnTo>
                    <a:pt x="3300" y="359"/>
                  </a:lnTo>
                  <a:moveTo>
                    <a:pt x="3300" y="359"/>
                  </a:moveTo>
                  <a:lnTo>
                    <a:pt x="3300" y="359"/>
                  </a:lnTo>
                  <a:moveTo>
                    <a:pt x="3300" y="359"/>
                  </a:moveTo>
                  <a:lnTo>
                    <a:pt x="3300" y="359"/>
                  </a:lnTo>
                  <a:moveTo>
                    <a:pt x="3286" y="359"/>
                  </a:moveTo>
                  <a:lnTo>
                    <a:pt x="3300" y="359"/>
                  </a:lnTo>
                  <a:moveTo>
                    <a:pt x="3286" y="372"/>
                  </a:moveTo>
                  <a:lnTo>
                    <a:pt x="3286" y="359"/>
                  </a:lnTo>
                  <a:moveTo>
                    <a:pt x="3286" y="372"/>
                  </a:moveTo>
                  <a:lnTo>
                    <a:pt x="3286" y="372"/>
                  </a:lnTo>
                  <a:moveTo>
                    <a:pt x="3271" y="372"/>
                  </a:moveTo>
                  <a:lnTo>
                    <a:pt x="3286" y="372"/>
                  </a:lnTo>
                  <a:moveTo>
                    <a:pt x="3271" y="372"/>
                  </a:moveTo>
                  <a:lnTo>
                    <a:pt x="3271" y="372"/>
                  </a:lnTo>
                  <a:moveTo>
                    <a:pt x="3271" y="372"/>
                  </a:moveTo>
                  <a:lnTo>
                    <a:pt x="3271" y="372"/>
                  </a:lnTo>
                  <a:moveTo>
                    <a:pt x="3271" y="385"/>
                  </a:moveTo>
                  <a:lnTo>
                    <a:pt x="3271" y="372"/>
                  </a:lnTo>
                  <a:moveTo>
                    <a:pt x="3271" y="385"/>
                  </a:moveTo>
                  <a:lnTo>
                    <a:pt x="3271" y="385"/>
                  </a:lnTo>
                  <a:moveTo>
                    <a:pt x="3257" y="385"/>
                  </a:moveTo>
                  <a:lnTo>
                    <a:pt x="3271" y="385"/>
                  </a:lnTo>
                  <a:moveTo>
                    <a:pt x="3257" y="385"/>
                  </a:moveTo>
                  <a:lnTo>
                    <a:pt x="3257" y="385"/>
                  </a:lnTo>
                  <a:moveTo>
                    <a:pt x="3257" y="385"/>
                  </a:moveTo>
                  <a:lnTo>
                    <a:pt x="3257" y="385"/>
                  </a:lnTo>
                  <a:moveTo>
                    <a:pt x="3257" y="385"/>
                  </a:moveTo>
                  <a:lnTo>
                    <a:pt x="3257" y="385"/>
                  </a:lnTo>
                  <a:moveTo>
                    <a:pt x="3243" y="385"/>
                  </a:moveTo>
                  <a:lnTo>
                    <a:pt x="3257" y="385"/>
                  </a:lnTo>
                  <a:moveTo>
                    <a:pt x="3243" y="385"/>
                  </a:moveTo>
                  <a:lnTo>
                    <a:pt x="3243" y="385"/>
                  </a:lnTo>
                  <a:moveTo>
                    <a:pt x="3243" y="385"/>
                  </a:moveTo>
                  <a:lnTo>
                    <a:pt x="3243" y="385"/>
                  </a:lnTo>
                  <a:moveTo>
                    <a:pt x="3228" y="385"/>
                  </a:moveTo>
                  <a:lnTo>
                    <a:pt x="3243" y="385"/>
                  </a:lnTo>
                  <a:moveTo>
                    <a:pt x="3228" y="385"/>
                  </a:moveTo>
                  <a:lnTo>
                    <a:pt x="3228" y="385"/>
                  </a:lnTo>
                  <a:moveTo>
                    <a:pt x="3228" y="385"/>
                  </a:moveTo>
                  <a:lnTo>
                    <a:pt x="3228" y="385"/>
                  </a:lnTo>
                  <a:moveTo>
                    <a:pt x="3214" y="385"/>
                  </a:moveTo>
                  <a:lnTo>
                    <a:pt x="3228" y="385"/>
                  </a:lnTo>
                  <a:moveTo>
                    <a:pt x="3214" y="385"/>
                  </a:moveTo>
                  <a:lnTo>
                    <a:pt x="3214" y="385"/>
                  </a:lnTo>
                  <a:moveTo>
                    <a:pt x="3214" y="385"/>
                  </a:moveTo>
                  <a:lnTo>
                    <a:pt x="3214" y="385"/>
                  </a:lnTo>
                  <a:moveTo>
                    <a:pt x="3214" y="385"/>
                  </a:moveTo>
                  <a:lnTo>
                    <a:pt x="3214" y="385"/>
                  </a:lnTo>
                  <a:moveTo>
                    <a:pt x="3200" y="398"/>
                  </a:moveTo>
                  <a:lnTo>
                    <a:pt x="3214" y="385"/>
                  </a:lnTo>
                  <a:moveTo>
                    <a:pt x="3200" y="398"/>
                  </a:moveTo>
                  <a:lnTo>
                    <a:pt x="3200" y="398"/>
                  </a:lnTo>
                  <a:moveTo>
                    <a:pt x="3200" y="398"/>
                  </a:moveTo>
                  <a:lnTo>
                    <a:pt x="3200" y="398"/>
                  </a:lnTo>
                  <a:moveTo>
                    <a:pt x="3185" y="398"/>
                  </a:moveTo>
                  <a:lnTo>
                    <a:pt x="3200" y="398"/>
                  </a:lnTo>
                  <a:moveTo>
                    <a:pt x="3185" y="398"/>
                  </a:moveTo>
                  <a:lnTo>
                    <a:pt x="3185" y="398"/>
                  </a:lnTo>
                  <a:moveTo>
                    <a:pt x="3185" y="411"/>
                  </a:moveTo>
                  <a:lnTo>
                    <a:pt x="3185" y="398"/>
                  </a:lnTo>
                  <a:moveTo>
                    <a:pt x="3185" y="411"/>
                  </a:moveTo>
                  <a:lnTo>
                    <a:pt x="3185" y="411"/>
                  </a:lnTo>
                  <a:moveTo>
                    <a:pt x="3171" y="411"/>
                  </a:moveTo>
                  <a:lnTo>
                    <a:pt x="3185" y="411"/>
                  </a:lnTo>
                  <a:moveTo>
                    <a:pt x="3171" y="411"/>
                  </a:moveTo>
                  <a:lnTo>
                    <a:pt x="3171" y="411"/>
                  </a:lnTo>
                  <a:moveTo>
                    <a:pt x="3171" y="411"/>
                  </a:moveTo>
                  <a:lnTo>
                    <a:pt x="3171" y="411"/>
                  </a:lnTo>
                  <a:moveTo>
                    <a:pt x="3157" y="411"/>
                  </a:moveTo>
                  <a:lnTo>
                    <a:pt x="3171" y="411"/>
                  </a:lnTo>
                  <a:moveTo>
                    <a:pt x="3157" y="411"/>
                  </a:moveTo>
                  <a:lnTo>
                    <a:pt x="3157" y="411"/>
                  </a:lnTo>
                  <a:moveTo>
                    <a:pt x="3157" y="423"/>
                  </a:moveTo>
                  <a:lnTo>
                    <a:pt x="3157" y="411"/>
                  </a:lnTo>
                  <a:moveTo>
                    <a:pt x="3142" y="423"/>
                  </a:moveTo>
                  <a:lnTo>
                    <a:pt x="3157" y="423"/>
                  </a:lnTo>
                  <a:moveTo>
                    <a:pt x="3142" y="423"/>
                  </a:moveTo>
                  <a:lnTo>
                    <a:pt x="3142" y="423"/>
                  </a:lnTo>
                  <a:moveTo>
                    <a:pt x="3142" y="423"/>
                  </a:moveTo>
                  <a:lnTo>
                    <a:pt x="3142" y="423"/>
                  </a:lnTo>
                  <a:moveTo>
                    <a:pt x="3142" y="423"/>
                  </a:moveTo>
                  <a:lnTo>
                    <a:pt x="3142" y="423"/>
                  </a:lnTo>
                  <a:moveTo>
                    <a:pt x="3142" y="436"/>
                  </a:moveTo>
                  <a:lnTo>
                    <a:pt x="3142" y="423"/>
                  </a:lnTo>
                  <a:moveTo>
                    <a:pt x="3128" y="436"/>
                  </a:moveTo>
                  <a:lnTo>
                    <a:pt x="3142" y="436"/>
                  </a:lnTo>
                  <a:moveTo>
                    <a:pt x="3128" y="436"/>
                  </a:moveTo>
                  <a:lnTo>
                    <a:pt x="3128" y="436"/>
                  </a:lnTo>
                  <a:moveTo>
                    <a:pt x="3128" y="436"/>
                  </a:moveTo>
                  <a:lnTo>
                    <a:pt x="3128" y="436"/>
                  </a:lnTo>
                  <a:moveTo>
                    <a:pt x="3128" y="436"/>
                  </a:moveTo>
                  <a:lnTo>
                    <a:pt x="3128" y="436"/>
                  </a:lnTo>
                  <a:moveTo>
                    <a:pt x="3114" y="436"/>
                  </a:moveTo>
                  <a:lnTo>
                    <a:pt x="3128" y="436"/>
                  </a:lnTo>
                  <a:moveTo>
                    <a:pt x="3114" y="436"/>
                  </a:moveTo>
                  <a:lnTo>
                    <a:pt x="3114" y="436"/>
                  </a:lnTo>
                  <a:moveTo>
                    <a:pt x="3114" y="436"/>
                  </a:moveTo>
                  <a:lnTo>
                    <a:pt x="3114" y="436"/>
                  </a:lnTo>
                  <a:moveTo>
                    <a:pt x="3099" y="436"/>
                  </a:moveTo>
                  <a:lnTo>
                    <a:pt x="3114" y="436"/>
                  </a:lnTo>
                  <a:moveTo>
                    <a:pt x="3099" y="436"/>
                  </a:moveTo>
                  <a:lnTo>
                    <a:pt x="3099" y="436"/>
                  </a:lnTo>
                  <a:moveTo>
                    <a:pt x="3099" y="436"/>
                  </a:moveTo>
                  <a:lnTo>
                    <a:pt x="3099" y="436"/>
                  </a:lnTo>
                  <a:moveTo>
                    <a:pt x="3099" y="436"/>
                  </a:moveTo>
                  <a:lnTo>
                    <a:pt x="3099" y="436"/>
                  </a:lnTo>
                  <a:moveTo>
                    <a:pt x="3085" y="436"/>
                  </a:moveTo>
                  <a:lnTo>
                    <a:pt x="3099" y="436"/>
                  </a:lnTo>
                  <a:moveTo>
                    <a:pt x="3085" y="436"/>
                  </a:moveTo>
                  <a:lnTo>
                    <a:pt x="3085" y="436"/>
                  </a:lnTo>
                  <a:moveTo>
                    <a:pt x="3085" y="436"/>
                  </a:moveTo>
                  <a:lnTo>
                    <a:pt x="3085" y="436"/>
                  </a:lnTo>
                  <a:moveTo>
                    <a:pt x="3071" y="436"/>
                  </a:moveTo>
                  <a:lnTo>
                    <a:pt x="3085" y="436"/>
                  </a:lnTo>
                  <a:moveTo>
                    <a:pt x="3071" y="436"/>
                  </a:moveTo>
                  <a:lnTo>
                    <a:pt x="3071" y="436"/>
                  </a:lnTo>
                  <a:moveTo>
                    <a:pt x="3071" y="436"/>
                  </a:moveTo>
                  <a:lnTo>
                    <a:pt x="3071" y="436"/>
                  </a:lnTo>
                  <a:moveTo>
                    <a:pt x="3056" y="436"/>
                  </a:moveTo>
                  <a:lnTo>
                    <a:pt x="3071" y="436"/>
                  </a:lnTo>
                  <a:moveTo>
                    <a:pt x="3056" y="436"/>
                  </a:moveTo>
                  <a:lnTo>
                    <a:pt x="3056" y="436"/>
                  </a:lnTo>
                  <a:moveTo>
                    <a:pt x="3056" y="436"/>
                  </a:moveTo>
                  <a:lnTo>
                    <a:pt x="3056" y="436"/>
                  </a:lnTo>
                  <a:moveTo>
                    <a:pt x="3056" y="449"/>
                  </a:moveTo>
                  <a:lnTo>
                    <a:pt x="3056" y="436"/>
                  </a:lnTo>
                  <a:moveTo>
                    <a:pt x="3042" y="449"/>
                  </a:moveTo>
                  <a:lnTo>
                    <a:pt x="3056" y="449"/>
                  </a:lnTo>
                  <a:moveTo>
                    <a:pt x="3042" y="449"/>
                  </a:moveTo>
                  <a:lnTo>
                    <a:pt x="3042" y="449"/>
                  </a:lnTo>
                  <a:moveTo>
                    <a:pt x="3042" y="449"/>
                  </a:moveTo>
                  <a:lnTo>
                    <a:pt x="3042" y="449"/>
                  </a:lnTo>
                  <a:moveTo>
                    <a:pt x="3028" y="449"/>
                  </a:moveTo>
                  <a:lnTo>
                    <a:pt x="3042" y="449"/>
                  </a:lnTo>
                  <a:moveTo>
                    <a:pt x="3028" y="449"/>
                  </a:moveTo>
                  <a:lnTo>
                    <a:pt x="3028" y="449"/>
                  </a:lnTo>
                  <a:moveTo>
                    <a:pt x="3028" y="475"/>
                  </a:moveTo>
                  <a:lnTo>
                    <a:pt x="3028" y="449"/>
                  </a:lnTo>
                  <a:moveTo>
                    <a:pt x="3028" y="475"/>
                  </a:moveTo>
                  <a:lnTo>
                    <a:pt x="3028" y="475"/>
                  </a:lnTo>
                  <a:moveTo>
                    <a:pt x="3028" y="475"/>
                  </a:moveTo>
                  <a:lnTo>
                    <a:pt x="3028" y="475"/>
                  </a:lnTo>
                  <a:moveTo>
                    <a:pt x="3013" y="475"/>
                  </a:moveTo>
                  <a:lnTo>
                    <a:pt x="3028" y="475"/>
                  </a:lnTo>
                  <a:moveTo>
                    <a:pt x="3013" y="475"/>
                  </a:moveTo>
                  <a:lnTo>
                    <a:pt x="3013" y="475"/>
                  </a:lnTo>
                  <a:moveTo>
                    <a:pt x="3013" y="475"/>
                  </a:moveTo>
                  <a:lnTo>
                    <a:pt x="3013" y="475"/>
                  </a:lnTo>
                  <a:moveTo>
                    <a:pt x="3013" y="475"/>
                  </a:moveTo>
                  <a:lnTo>
                    <a:pt x="3013" y="475"/>
                  </a:lnTo>
                  <a:moveTo>
                    <a:pt x="2999" y="475"/>
                  </a:moveTo>
                  <a:lnTo>
                    <a:pt x="3013" y="475"/>
                  </a:lnTo>
                  <a:moveTo>
                    <a:pt x="2999" y="475"/>
                  </a:moveTo>
                  <a:lnTo>
                    <a:pt x="2999" y="475"/>
                  </a:lnTo>
                  <a:moveTo>
                    <a:pt x="2999" y="488"/>
                  </a:moveTo>
                  <a:lnTo>
                    <a:pt x="2999" y="475"/>
                  </a:lnTo>
                  <a:moveTo>
                    <a:pt x="2984" y="488"/>
                  </a:moveTo>
                  <a:lnTo>
                    <a:pt x="2999" y="488"/>
                  </a:lnTo>
                  <a:moveTo>
                    <a:pt x="2984" y="488"/>
                  </a:moveTo>
                  <a:lnTo>
                    <a:pt x="2984" y="488"/>
                  </a:lnTo>
                  <a:moveTo>
                    <a:pt x="2984" y="488"/>
                  </a:moveTo>
                  <a:lnTo>
                    <a:pt x="2984" y="488"/>
                  </a:lnTo>
                  <a:moveTo>
                    <a:pt x="2970" y="488"/>
                  </a:moveTo>
                  <a:lnTo>
                    <a:pt x="2984" y="488"/>
                  </a:lnTo>
                  <a:moveTo>
                    <a:pt x="2970" y="488"/>
                  </a:moveTo>
                  <a:lnTo>
                    <a:pt x="2970" y="488"/>
                  </a:lnTo>
                  <a:moveTo>
                    <a:pt x="2970" y="488"/>
                  </a:moveTo>
                  <a:lnTo>
                    <a:pt x="2970" y="488"/>
                  </a:lnTo>
                  <a:moveTo>
                    <a:pt x="2970" y="488"/>
                  </a:moveTo>
                  <a:lnTo>
                    <a:pt x="2970" y="488"/>
                  </a:lnTo>
                  <a:moveTo>
                    <a:pt x="2956" y="488"/>
                  </a:moveTo>
                  <a:lnTo>
                    <a:pt x="2970" y="488"/>
                  </a:lnTo>
                  <a:moveTo>
                    <a:pt x="2956" y="488"/>
                  </a:moveTo>
                  <a:lnTo>
                    <a:pt x="2956" y="488"/>
                  </a:lnTo>
                  <a:moveTo>
                    <a:pt x="2956" y="488"/>
                  </a:moveTo>
                  <a:lnTo>
                    <a:pt x="2956" y="488"/>
                  </a:lnTo>
                  <a:moveTo>
                    <a:pt x="2941" y="488"/>
                  </a:moveTo>
                  <a:lnTo>
                    <a:pt x="2956" y="488"/>
                  </a:lnTo>
                  <a:moveTo>
                    <a:pt x="2941" y="488"/>
                  </a:moveTo>
                  <a:lnTo>
                    <a:pt x="2941" y="488"/>
                  </a:lnTo>
                  <a:moveTo>
                    <a:pt x="2941" y="500"/>
                  </a:moveTo>
                  <a:lnTo>
                    <a:pt x="2941" y="488"/>
                  </a:lnTo>
                  <a:moveTo>
                    <a:pt x="2927" y="500"/>
                  </a:moveTo>
                  <a:lnTo>
                    <a:pt x="2941" y="500"/>
                  </a:lnTo>
                  <a:moveTo>
                    <a:pt x="2927" y="513"/>
                  </a:moveTo>
                  <a:lnTo>
                    <a:pt x="2927" y="500"/>
                  </a:lnTo>
                  <a:moveTo>
                    <a:pt x="2927" y="513"/>
                  </a:moveTo>
                  <a:lnTo>
                    <a:pt x="2927" y="513"/>
                  </a:lnTo>
                  <a:moveTo>
                    <a:pt x="2927" y="513"/>
                  </a:moveTo>
                  <a:lnTo>
                    <a:pt x="2927" y="513"/>
                  </a:lnTo>
                  <a:moveTo>
                    <a:pt x="2913" y="526"/>
                  </a:moveTo>
                  <a:lnTo>
                    <a:pt x="2927" y="513"/>
                  </a:lnTo>
                  <a:moveTo>
                    <a:pt x="2913" y="526"/>
                  </a:moveTo>
                  <a:lnTo>
                    <a:pt x="2913" y="526"/>
                  </a:lnTo>
                  <a:moveTo>
                    <a:pt x="2913" y="526"/>
                  </a:moveTo>
                  <a:lnTo>
                    <a:pt x="2913" y="526"/>
                  </a:lnTo>
                  <a:moveTo>
                    <a:pt x="2913" y="526"/>
                  </a:moveTo>
                  <a:lnTo>
                    <a:pt x="2913" y="526"/>
                  </a:lnTo>
                  <a:moveTo>
                    <a:pt x="2913" y="526"/>
                  </a:moveTo>
                  <a:lnTo>
                    <a:pt x="2913" y="526"/>
                  </a:lnTo>
                  <a:moveTo>
                    <a:pt x="2898" y="526"/>
                  </a:moveTo>
                  <a:lnTo>
                    <a:pt x="2913" y="526"/>
                  </a:lnTo>
                  <a:moveTo>
                    <a:pt x="2898" y="526"/>
                  </a:moveTo>
                  <a:lnTo>
                    <a:pt x="2898" y="526"/>
                  </a:lnTo>
                  <a:moveTo>
                    <a:pt x="2898" y="539"/>
                  </a:moveTo>
                  <a:lnTo>
                    <a:pt x="2898" y="526"/>
                  </a:lnTo>
                  <a:moveTo>
                    <a:pt x="2884" y="539"/>
                  </a:moveTo>
                  <a:lnTo>
                    <a:pt x="2898" y="539"/>
                  </a:lnTo>
                  <a:moveTo>
                    <a:pt x="2884" y="539"/>
                  </a:moveTo>
                  <a:lnTo>
                    <a:pt x="2884" y="539"/>
                  </a:lnTo>
                  <a:moveTo>
                    <a:pt x="2884" y="539"/>
                  </a:moveTo>
                  <a:lnTo>
                    <a:pt x="2884" y="539"/>
                  </a:lnTo>
                  <a:moveTo>
                    <a:pt x="2884" y="539"/>
                  </a:moveTo>
                  <a:lnTo>
                    <a:pt x="2884" y="539"/>
                  </a:lnTo>
                  <a:moveTo>
                    <a:pt x="2870" y="539"/>
                  </a:moveTo>
                  <a:lnTo>
                    <a:pt x="2884" y="539"/>
                  </a:lnTo>
                  <a:moveTo>
                    <a:pt x="2870" y="552"/>
                  </a:moveTo>
                  <a:lnTo>
                    <a:pt x="2870" y="539"/>
                  </a:lnTo>
                  <a:moveTo>
                    <a:pt x="2870" y="552"/>
                  </a:moveTo>
                  <a:lnTo>
                    <a:pt x="2870" y="552"/>
                  </a:lnTo>
                  <a:moveTo>
                    <a:pt x="2855" y="552"/>
                  </a:moveTo>
                  <a:lnTo>
                    <a:pt x="2870" y="552"/>
                  </a:lnTo>
                  <a:moveTo>
                    <a:pt x="2855" y="552"/>
                  </a:moveTo>
                  <a:lnTo>
                    <a:pt x="2855" y="552"/>
                  </a:lnTo>
                  <a:moveTo>
                    <a:pt x="2855" y="565"/>
                  </a:moveTo>
                  <a:lnTo>
                    <a:pt x="2855" y="552"/>
                  </a:lnTo>
                  <a:moveTo>
                    <a:pt x="2841" y="565"/>
                  </a:moveTo>
                  <a:lnTo>
                    <a:pt x="2855" y="565"/>
                  </a:lnTo>
                  <a:moveTo>
                    <a:pt x="2841" y="565"/>
                  </a:moveTo>
                  <a:lnTo>
                    <a:pt x="2841" y="565"/>
                  </a:lnTo>
                  <a:moveTo>
                    <a:pt x="2841" y="565"/>
                  </a:moveTo>
                  <a:lnTo>
                    <a:pt x="2841" y="565"/>
                  </a:lnTo>
                  <a:moveTo>
                    <a:pt x="2841" y="577"/>
                  </a:moveTo>
                  <a:lnTo>
                    <a:pt x="2841" y="565"/>
                  </a:lnTo>
                  <a:moveTo>
                    <a:pt x="2827" y="577"/>
                  </a:moveTo>
                  <a:lnTo>
                    <a:pt x="2841" y="577"/>
                  </a:lnTo>
                  <a:moveTo>
                    <a:pt x="2827" y="577"/>
                  </a:moveTo>
                  <a:lnTo>
                    <a:pt x="2827" y="577"/>
                  </a:lnTo>
                  <a:moveTo>
                    <a:pt x="2827" y="577"/>
                  </a:moveTo>
                  <a:lnTo>
                    <a:pt x="2827" y="577"/>
                  </a:lnTo>
                  <a:moveTo>
                    <a:pt x="2812" y="577"/>
                  </a:moveTo>
                  <a:lnTo>
                    <a:pt x="2827" y="577"/>
                  </a:lnTo>
                  <a:moveTo>
                    <a:pt x="2812" y="577"/>
                  </a:moveTo>
                  <a:lnTo>
                    <a:pt x="2812" y="577"/>
                  </a:lnTo>
                  <a:moveTo>
                    <a:pt x="2812" y="590"/>
                  </a:moveTo>
                  <a:lnTo>
                    <a:pt x="2812" y="577"/>
                  </a:lnTo>
                  <a:moveTo>
                    <a:pt x="2812" y="590"/>
                  </a:moveTo>
                  <a:lnTo>
                    <a:pt x="2812" y="590"/>
                  </a:lnTo>
                  <a:moveTo>
                    <a:pt x="2798" y="590"/>
                  </a:moveTo>
                  <a:lnTo>
                    <a:pt x="2812" y="590"/>
                  </a:lnTo>
                  <a:moveTo>
                    <a:pt x="2798" y="603"/>
                  </a:moveTo>
                  <a:lnTo>
                    <a:pt x="2798" y="590"/>
                  </a:lnTo>
                  <a:moveTo>
                    <a:pt x="2798" y="603"/>
                  </a:moveTo>
                  <a:lnTo>
                    <a:pt x="2798" y="603"/>
                  </a:lnTo>
                  <a:moveTo>
                    <a:pt x="2798" y="603"/>
                  </a:moveTo>
                  <a:lnTo>
                    <a:pt x="2798" y="603"/>
                  </a:lnTo>
                  <a:moveTo>
                    <a:pt x="2798" y="603"/>
                  </a:moveTo>
                  <a:lnTo>
                    <a:pt x="2798" y="603"/>
                  </a:lnTo>
                  <a:moveTo>
                    <a:pt x="2784" y="603"/>
                  </a:moveTo>
                  <a:lnTo>
                    <a:pt x="2798" y="603"/>
                  </a:lnTo>
                  <a:moveTo>
                    <a:pt x="2784" y="603"/>
                  </a:moveTo>
                  <a:lnTo>
                    <a:pt x="2784" y="603"/>
                  </a:lnTo>
                  <a:moveTo>
                    <a:pt x="2784" y="603"/>
                  </a:moveTo>
                  <a:lnTo>
                    <a:pt x="2784" y="603"/>
                  </a:lnTo>
                  <a:moveTo>
                    <a:pt x="2769" y="603"/>
                  </a:moveTo>
                  <a:lnTo>
                    <a:pt x="2784" y="603"/>
                  </a:lnTo>
                  <a:moveTo>
                    <a:pt x="2769" y="603"/>
                  </a:moveTo>
                  <a:lnTo>
                    <a:pt x="2769" y="603"/>
                  </a:lnTo>
                  <a:moveTo>
                    <a:pt x="2769" y="603"/>
                  </a:moveTo>
                  <a:lnTo>
                    <a:pt x="2769" y="603"/>
                  </a:lnTo>
                  <a:moveTo>
                    <a:pt x="2755" y="603"/>
                  </a:moveTo>
                  <a:lnTo>
                    <a:pt x="2769" y="603"/>
                  </a:lnTo>
                  <a:moveTo>
                    <a:pt x="2755" y="603"/>
                  </a:moveTo>
                  <a:lnTo>
                    <a:pt x="2755" y="603"/>
                  </a:lnTo>
                  <a:moveTo>
                    <a:pt x="2755" y="603"/>
                  </a:moveTo>
                  <a:lnTo>
                    <a:pt x="2755" y="603"/>
                  </a:lnTo>
                  <a:moveTo>
                    <a:pt x="2755" y="603"/>
                  </a:moveTo>
                  <a:lnTo>
                    <a:pt x="2755" y="603"/>
                  </a:lnTo>
                  <a:moveTo>
                    <a:pt x="2741" y="603"/>
                  </a:moveTo>
                  <a:lnTo>
                    <a:pt x="2755" y="603"/>
                  </a:lnTo>
                  <a:moveTo>
                    <a:pt x="2741" y="603"/>
                  </a:moveTo>
                  <a:lnTo>
                    <a:pt x="2741" y="603"/>
                  </a:lnTo>
                  <a:moveTo>
                    <a:pt x="2741" y="603"/>
                  </a:moveTo>
                  <a:lnTo>
                    <a:pt x="2741" y="603"/>
                  </a:lnTo>
                  <a:moveTo>
                    <a:pt x="2726" y="603"/>
                  </a:moveTo>
                  <a:lnTo>
                    <a:pt x="2741" y="603"/>
                  </a:lnTo>
                  <a:moveTo>
                    <a:pt x="2726" y="603"/>
                  </a:moveTo>
                  <a:lnTo>
                    <a:pt x="2726" y="603"/>
                  </a:lnTo>
                  <a:moveTo>
                    <a:pt x="2726" y="603"/>
                  </a:moveTo>
                  <a:lnTo>
                    <a:pt x="2726" y="603"/>
                  </a:lnTo>
                  <a:moveTo>
                    <a:pt x="2726" y="603"/>
                  </a:moveTo>
                  <a:lnTo>
                    <a:pt x="2726" y="603"/>
                  </a:lnTo>
                  <a:moveTo>
                    <a:pt x="2712" y="616"/>
                  </a:moveTo>
                  <a:lnTo>
                    <a:pt x="2726" y="603"/>
                  </a:lnTo>
                  <a:moveTo>
                    <a:pt x="2712" y="616"/>
                  </a:moveTo>
                  <a:lnTo>
                    <a:pt x="2712" y="616"/>
                  </a:lnTo>
                  <a:moveTo>
                    <a:pt x="2712" y="616"/>
                  </a:moveTo>
                  <a:lnTo>
                    <a:pt x="2712" y="616"/>
                  </a:lnTo>
                  <a:moveTo>
                    <a:pt x="2697" y="616"/>
                  </a:moveTo>
                  <a:lnTo>
                    <a:pt x="2712" y="616"/>
                  </a:lnTo>
                  <a:moveTo>
                    <a:pt x="2697" y="616"/>
                  </a:moveTo>
                  <a:lnTo>
                    <a:pt x="2697" y="616"/>
                  </a:lnTo>
                  <a:moveTo>
                    <a:pt x="2697" y="616"/>
                  </a:moveTo>
                  <a:lnTo>
                    <a:pt x="2697" y="616"/>
                  </a:lnTo>
                  <a:moveTo>
                    <a:pt x="2683" y="616"/>
                  </a:moveTo>
                  <a:lnTo>
                    <a:pt x="2697" y="616"/>
                  </a:lnTo>
                  <a:moveTo>
                    <a:pt x="2683" y="629"/>
                  </a:moveTo>
                  <a:lnTo>
                    <a:pt x="2683" y="616"/>
                  </a:lnTo>
                  <a:moveTo>
                    <a:pt x="2683" y="629"/>
                  </a:moveTo>
                  <a:lnTo>
                    <a:pt x="2683" y="629"/>
                  </a:lnTo>
                  <a:moveTo>
                    <a:pt x="2683" y="629"/>
                  </a:moveTo>
                  <a:lnTo>
                    <a:pt x="2683" y="629"/>
                  </a:lnTo>
                  <a:moveTo>
                    <a:pt x="2683" y="642"/>
                  </a:moveTo>
                  <a:lnTo>
                    <a:pt x="2683" y="629"/>
                  </a:lnTo>
                  <a:moveTo>
                    <a:pt x="2669" y="642"/>
                  </a:moveTo>
                  <a:lnTo>
                    <a:pt x="2683" y="642"/>
                  </a:lnTo>
                  <a:moveTo>
                    <a:pt x="2669" y="642"/>
                  </a:moveTo>
                  <a:lnTo>
                    <a:pt x="2669" y="642"/>
                  </a:lnTo>
                  <a:moveTo>
                    <a:pt x="2669" y="642"/>
                  </a:moveTo>
                  <a:lnTo>
                    <a:pt x="2669" y="642"/>
                  </a:lnTo>
                  <a:moveTo>
                    <a:pt x="2669" y="642"/>
                  </a:moveTo>
                  <a:lnTo>
                    <a:pt x="2669" y="642"/>
                  </a:lnTo>
                  <a:moveTo>
                    <a:pt x="2654" y="654"/>
                  </a:moveTo>
                  <a:lnTo>
                    <a:pt x="2669" y="642"/>
                  </a:lnTo>
                  <a:moveTo>
                    <a:pt x="2654" y="654"/>
                  </a:moveTo>
                  <a:lnTo>
                    <a:pt x="2654" y="654"/>
                  </a:lnTo>
                  <a:moveTo>
                    <a:pt x="2654" y="654"/>
                  </a:moveTo>
                  <a:lnTo>
                    <a:pt x="2654" y="654"/>
                  </a:lnTo>
                  <a:moveTo>
                    <a:pt x="2640" y="654"/>
                  </a:moveTo>
                  <a:lnTo>
                    <a:pt x="2654" y="654"/>
                  </a:lnTo>
                  <a:moveTo>
                    <a:pt x="2640" y="654"/>
                  </a:moveTo>
                  <a:lnTo>
                    <a:pt x="2640" y="654"/>
                  </a:lnTo>
                  <a:moveTo>
                    <a:pt x="2640" y="654"/>
                  </a:moveTo>
                  <a:lnTo>
                    <a:pt x="2640" y="654"/>
                  </a:lnTo>
                  <a:moveTo>
                    <a:pt x="2640" y="654"/>
                  </a:moveTo>
                  <a:lnTo>
                    <a:pt x="2640" y="654"/>
                  </a:lnTo>
                  <a:moveTo>
                    <a:pt x="2626" y="654"/>
                  </a:moveTo>
                  <a:lnTo>
                    <a:pt x="2640" y="654"/>
                  </a:lnTo>
                  <a:moveTo>
                    <a:pt x="2626" y="654"/>
                  </a:moveTo>
                  <a:lnTo>
                    <a:pt x="2626" y="654"/>
                  </a:lnTo>
                  <a:moveTo>
                    <a:pt x="2626" y="654"/>
                  </a:moveTo>
                  <a:lnTo>
                    <a:pt x="2626" y="654"/>
                  </a:lnTo>
                  <a:moveTo>
                    <a:pt x="2611" y="654"/>
                  </a:moveTo>
                  <a:lnTo>
                    <a:pt x="2626" y="654"/>
                  </a:lnTo>
                  <a:moveTo>
                    <a:pt x="2611" y="654"/>
                  </a:moveTo>
                  <a:lnTo>
                    <a:pt x="2611" y="654"/>
                  </a:lnTo>
                  <a:moveTo>
                    <a:pt x="2611" y="654"/>
                  </a:moveTo>
                  <a:lnTo>
                    <a:pt x="2611" y="654"/>
                  </a:lnTo>
                  <a:moveTo>
                    <a:pt x="2597" y="667"/>
                  </a:moveTo>
                  <a:lnTo>
                    <a:pt x="2611" y="654"/>
                  </a:lnTo>
                  <a:moveTo>
                    <a:pt x="2597" y="667"/>
                  </a:moveTo>
                  <a:lnTo>
                    <a:pt x="2597" y="667"/>
                  </a:lnTo>
                  <a:moveTo>
                    <a:pt x="2597" y="667"/>
                  </a:moveTo>
                  <a:lnTo>
                    <a:pt x="2597" y="667"/>
                  </a:lnTo>
                  <a:moveTo>
                    <a:pt x="2597" y="667"/>
                  </a:moveTo>
                  <a:lnTo>
                    <a:pt x="2597" y="667"/>
                  </a:lnTo>
                  <a:moveTo>
                    <a:pt x="2583" y="667"/>
                  </a:moveTo>
                  <a:lnTo>
                    <a:pt x="2597" y="667"/>
                  </a:lnTo>
                  <a:moveTo>
                    <a:pt x="2583" y="667"/>
                  </a:moveTo>
                  <a:lnTo>
                    <a:pt x="2583" y="667"/>
                  </a:lnTo>
                  <a:moveTo>
                    <a:pt x="2583" y="680"/>
                  </a:moveTo>
                  <a:lnTo>
                    <a:pt x="2583" y="667"/>
                  </a:lnTo>
                  <a:moveTo>
                    <a:pt x="2568" y="680"/>
                  </a:moveTo>
                  <a:lnTo>
                    <a:pt x="2583" y="680"/>
                  </a:lnTo>
                  <a:moveTo>
                    <a:pt x="2568" y="680"/>
                  </a:moveTo>
                  <a:lnTo>
                    <a:pt x="2568" y="680"/>
                  </a:lnTo>
                  <a:moveTo>
                    <a:pt x="2568" y="680"/>
                  </a:moveTo>
                  <a:lnTo>
                    <a:pt x="2568" y="680"/>
                  </a:lnTo>
                  <a:moveTo>
                    <a:pt x="2568" y="680"/>
                  </a:moveTo>
                  <a:lnTo>
                    <a:pt x="2568" y="680"/>
                  </a:lnTo>
                  <a:moveTo>
                    <a:pt x="2568" y="680"/>
                  </a:moveTo>
                  <a:lnTo>
                    <a:pt x="2568" y="680"/>
                  </a:lnTo>
                  <a:moveTo>
                    <a:pt x="2554" y="680"/>
                  </a:moveTo>
                  <a:lnTo>
                    <a:pt x="2568" y="680"/>
                  </a:lnTo>
                  <a:moveTo>
                    <a:pt x="2554" y="680"/>
                  </a:moveTo>
                  <a:lnTo>
                    <a:pt x="2554" y="680"/>
                  </a:lnTo>
                  <a:moveTo>
                    <a:pt x="2554" y="680"/>
                  </a:moveTo>
                  <a:lnTo>
                    <a:pt x="2554" y="680"/>
                  </a:lnTo>
                  <a:moveTo>
                    <a:pt x="2554" y="693"/>
                  </a:moveTo>
                  <a:lnTo>
                    <a:pt x="2554" y="680"/>
                  </a:lnTo>
                  <a:moveTo>
                    <a:pt x="2540" y="693"/>
                  </a:moveTo>
                  <a:lnTo>
                    <a:pt x="2554" y="693"/>
                  </a:lnTo>
                  <a:moveTo>
                    <a:pt x="2540" y="693"/>
                  </a:moveTo>
                  <a:lnTo>
                    <a:pt x="2540" y="693"/>
                  </a:lnTo>
                  <a:moveTo>
                    <a:pt x="2540" y="693"/>
                  </a:moveTo>
                  <a:lnTo>
                    <a:pt x="2540" y="693"/>
                  </a:lnTo>
                  <a:moveTo>
                    <a:pt x="2525" y="706"/>
                  </a:moveTo>
                  <a:lnTo>
                    <a:pt x="2540" y="693"/>
                  </a:lnTo>
                  <a:moveTo>
                    <a:pt x="2525" y="706"/>
                  </a:moveTo>
                  <a:lnTo>
                    <a:pt x="2525" y="706"/>
                  </a:lnTo>
                  <a:moveTo>
                    <a:pt x="2525" y="706"/>
                  </a:moveTo>
                  <a:lnTo>
                    <a:pt x="2525" y="706"/>
                  </a:lnTo>
                  <a:moveTo>
                    <a:pt x="2511" y="706"/>
                  </a:moveTo>
                  <a:lnTo>
                    <a:pt x="2525" y="706"/>
                  </a:lnTo>
                  <a:moveTo>
                    <a:pt x="2511" y="706"/>
                  </a:moveTo>
                  <a:lnTo>
                    <a:pt x="2511" y="706"/>
                  </a:lnTo>
                  <a:moveTo>
                    <a:pt x="2511" y="706"/>
                  </a:moveTo>
                  <a:lnTo>
                    <a:pt x="2511" y="706"/>
                  </a:lnTo>
                  <a:moveTo>
                    <a:pt x="2511" y="706"/>
                  </a:moveTo>
                  <a:lnTo>
                    <a:pt x="2511" y="706"/>
                  </a:lnTo>
                  <a:moveTo>
                    <a:pt x="2497" y="706"/>
                  </a:moveTo>
                  <a:lnTo>
                    <a:pt x="2511" y="706"/>
                  </a:lnTo>
                  <a:moveTo>
                    <a:pt x="2497" y="706"/>
                  </a:moveTo>
                  <a:lnTo>
                    <a:pt x="2497" y="706"/>
                  </a:lnTo>
                  <a:moveTo>
                    <a:pt x="2497" y="719"/>
                  </a:moveTo>
                  <a:lnTo>
                    <a:pt x="2497" y="706"/>
                  </a:lnTo>
                  <a:moveTo>
                    <a:pt x="2482" y="719"/>
                  </a:moveTo>
                  <a:lnTo>
                    <a:pt x="2497" y="719"/>
                  </a:lnTo>
                  <a:moveTo>
                    <a:pt x="2482" y="719"/>
                  </a:moveTo>
                  <a:lnTo>
                    <a:pt x="2482" y="719"/>
                  </a:lnTo>
                  <a:moveTo>
                    <a:pt x="2482" y="719"/>
                  </a:moveTo>
                  <a:lnTo>
                    <a:pt x="2482" y="719"/>
                  </a:lnTo>
                  <a:moveTo>
                    <a:pt x="2468" y="719"/>
                  </a:moveTo>
                  <a:lnTo>
                    <a:pt x="2482" y="719"/>
                  </a:lnTo>
                  <a:moveTo>
                    <a:pt x="2468" y="719"/>
                  </a:moveTo>
                  <a:lnTo>
                    <a:pt x="2468" y="719"/>
                  </a:lnTo>
                  <a:moveTo>
                    <a:pt x="2468" y="719"/>
                  </a:moveTo>
                  <a:lnTo>
                    <a:pt x="2468" y="719"/>
                  </a:lnTo>
                  <a:moveTo>
                    <a:pt x="2468" y="719"/>
                  </a:moveTo>
                  <a:lnTo>
                    <a:pt x="2468" y="719"/>
                  </a:lnTo>
                  <a:moveTo>
                    <a:pt x="2454" y="731"/>
                  </a:moveTo>
                  <a:lnTo>
                    <a:pt x="2468" y="719"/>
                  </a:lnTo>
                  <a:moveTo>
                    <a:pt x="2454" y="731"/>
                  </a:moveTo>
                  <a:lnTo>
                    <a:pt x="2454" y="731"/>
                  </a:lnTo>
                  <a:moveTo>
                    <a:pt x="2454" y="731"/>
                  </a:moveTo>
                  <a:lnTo>
                    <a:pt x="2454" y="731"/>
                  </a:lnTo>
                  <a:moveTo>
                    <a:pt x="2454" y="731"/>
                  </a:moveTo>
                  <a:lnTo>
                    <a:pt x="2454" y="731"/>
                  </a:lnTo>
                  <a:moveTo>
                    <a:pt x="2454" y="731"/>
                  </a:moveTo>
                  <a:lnTo>
                    <a:pt x="2454" y="731"/>
                  </a:lnTo>
                  <a:moveTo>
                    <a:pt x="2439" y="731"/>
                  </a:moveTo>
                  <a:lnTo>
                    <a:pt x="2454" y="731"/>
                  </a:lnTo>
                  <a:moveTo>
                    <a:pt x="2439" y="744"/>
                  </a:moveTo>
                  <a:lnTo>
                    <a:pt x="2439" y="731"/>
                  </a:lnTo>
                  <a:moveTo>
                    <a:pt x="2439" y="744"/>
                  </a:moveTo>
                  <a:lnTo>
                    <a:pt x="2439" y="744"/>
                  </a:lnTo>
                  <a:moveTo>
                    <a:pt x="2425" y="744"/>
                  </a:moveTo>
                  <a:lnTo>
                    <a:pt x="2439" y="744"/>
                  </a:lnTo>
                  <a:moveTo>
                    <a:pt x="2425" y="744"/>
                  </a:moveTo>
                  <a:lnTo>
                    <a:pt x="2425" y="744"/>
                  </a:lnTo>
                  <a:moveTo>
                    <a:pt x="2425" y="744"/>
                  </a:moveTo>
                  <a:lnTo>
                    <a:pt x="2425" y="744"/>
                  </a:lnTo>
                  <a:moveTo>
                    <a:pt x="2425" y="744"/>
                  </a:moveTo>
                  <a:lnTo>
                    <a:pt x="2425" y="744"/>
                  </a:lnTo>
                  <a:moveTo>
                    <a:pt x="2411" y="757"/>
                  </a:moveTo>
                  <a:lnTo>
                    <a:pt x="2425" y="744"/>
                  </a:lnTo>
                  <a:moveTo>
                    <a:pt x="2411" y="757"/>
                  </a:moveTo>
                  <a:lnTo>
                    <a:pt x="2411" y="757"/>
                  </a:lnTo>
                  <a:moveTo>
                    <a:pt x="2411" y="757"/>
                  </a:moveTo>
                  <a:lnTo>
                    <a:pt x="2411" y="757"/>
                  </a:lnTo>
                  <a:moveTo>
                    <a:pt x="2396" y="770"/>
                  </a:moveTo>
                  <a:lnTo>
                    <a:pt x="2411" y="757"/>
                  </a:lnTo>
                  <a:moveTo>
                    <a:pt x="2396" y="770"/>
                  </a:moveTo>
                  <a:lnTo>
                    <a:pt x="2396" y="770"/>
                  </a:lnTo>
                  <a:moveTo>
                    <a:pt x="2396" y="770"/>
                  </a:moveTo>
                  <a:lnTo>
                    <a:pt x="2396" y="770"/>
                  </a:lnTo>
                  <a:moveTo>
                    <a:pt x="2382" y="770"/>
                  </a:moveTo>
                  <a:lnTo>
                    <a:pt x="2396" y="770"/>
                  </a:lnTo>
                  <a:moveTo>
                    <a:pt x="2382" y="770"/>
                  </a:moveTo>
                  <a:lnTo>
                    <a:pt x="2382" y="770"/>
                  </a:lnTo>
                  <a:moveTo>
                    <a:pt x="2382" y="783"/>
                  </a:moveTo>
                  <a:lnTo>
                    <a:pt x="2382" y="770"/>
                  </a:lnTo>
                  <a:moveTo>
                    <a:pt x="2382" y="783"/>
                  </a:moveTo>
                  <a:lnTo>
                    <a:pt x="2382" y="783"/>
                  </a:lnTo>
                  <a:moveTo>
                    <a:pt x="2367" y="783"/>
                  </a:moveTo>
                  <a:lnTo>
                    <a:pt x="2382" y="783"/>
                  </a:lnTo>
                  <a:moveTo>
                    <a:pt x="2367" y="783"/>
                  </a:moveTo>
                  <a:lnTo>
                    <a:pt x="2367" y="783"/>
                  </a:lnTo>
                  <a:moveTo>
                    <a:pt x="2367" y="783"/>
                  </a:moveTo>
                  <a:lnTo>
                    <a:pt x="2367" y="783"/>
                  </a:lnTo>
                  <a:moveTo>
                    <a:pt x="2353" y="783"/>
                  </a:moveTo>
                  <a:lnTo>
                    <a:pt x="2367" y="783"/>
                  </a:lnTo>
                  <a:moveTo>
                    <a:pt x="2353" y="796"/>
                  </a:moveTo>
                  <a:lnTo>
                    <a:pt x="2353" y="783"/>
                  </a:lnTo>
                  <a:moveTo>
                    <a:pt x="2353" y="796"/>
                  </a:moveTo>
                  <a:lnTo>
                    <a:pt x="2353" y="796"/>
                  </a:lnTo>
                  <a:moveTo>
                    <a:pt x="2353" y="796"/>
                  </a:moveTo>
                  <a:lnTo>
                    <a:pt x="2353" y="796"/>
                  </a:lnTo>
                  <a:moveTo>
                    <a:pt x="2339" y="796"/>
                  </a:moveTo>
                  <a:lnTo>
                    <a:pt x="2353" y="796"/>
                  </a:lnTo>
                  <a:moveTo>
                    <a:pt x="2339" y="796"/>
                  </a:moveTo>
                  <a:lnTo>
                    <a:pt x="2339" y="796"/>
                  </a:lnTo>
                  <a:moveTo>
                    <a:pt x="2339" y="796"/>
                  </a:moveTo>
                  <a:lnTo>
                    <a:pt x="2339" y="796"/>
                  </a:lnTo>
                  <a:moveTo>
                    <a:pt x="2339" y="796"/>
                  </a:moveTo>
                  <a:lnTo>
                    <a:pt x="2339" y="796"/>
                  </a:lnTo>
                  <a:moveTo>
                    <a:pt x="2339" y="796"/>
                  </a:moveTo>
                  <a:lnTo>
                    <a:pt x="2339" y="796"/>
                  </a:lnTo>
                  <a:moveTo>
                    <a:pt x="2324" y="796"/>
                  </a:moveTo>
                  <a:lnTo>
                    <a:pt x="2339" y="796"/>
                  </a:lnTo>
                  <a:moveTo>
                    <a:pt x="2324" y="796"/>
                  </a:moveTo>
                  <a:lnTo>
                    <a:pt x="2324" y="796"/>
                  </a:lnTo>
                  <a:moveTo>
                    <a:pt x="2324" y="796"/>
                  </a:moveTo>
                  <a:lnTo>
                    <a:pt x="2324" y="796"/>
                  </a:lnTo>
                  <a:moveTo>
                    <a:pt x="2310" y="796"/>
                  </a:moveTo>
                  <a:lnTo>
                    <a:pt x="2324" y="796"/>
                  </a:lnTo>
                  <a:moveTo>
                    <a:pt x="2310" y="808"/>
                  </a:moveTo>
                  <a:lnTo>
                    <a:pt x="2310" y="796"/>
                  </a:lnTo>
                  <a:moveTo>
                    <a:pt x="2310" y="808"/>
                  </a:moveTo>
                  <a:lnTo>
                    <a:pt x="2310" y="808"/>
                  </a:lnTo>
                  <a:moveTo>
                    <a:pt x="2296" y="808"/>
                  </a:moveTo>
                  <a:lnTo>
                    <a:pt x="2310" y="808"/>
                  </a:lnTo>
                  <a:moveTo>
                    <a:pt x="2296" y="808"/>
                  </a:moveTo>
                  <a:lnTo>
                    <a:pt x="2296" y="808"/>
                  </a:lnTo>
                  <a:moveTo>
                    <a:pt x="2296" y="821"/>
                  </a:moveTo>
                  <a:lnTo>
                    <a:pt x="2296" y="808"/>
                  </a:lnTo>
                  <a:moveTo>
                    <a:pt x="2296" y="821"/>
                  </a:moveTo>
                  <a:lnTo>
                    <a:pt x="2296" y="821"/>
                  </a:lnTo>
                  <a:moveTo>
                    <a:pt x="2281" y="821"/>
                  </a:moveTo>
                  <a:lnTo>
                    <a:pt x="2296" y="821"/>
                  </a:lnTo>
                  <a:moveTo>
                    <a:pt x="2281" y="821"/>
                  </a:moveTo>
                  <a:lnTo>
                    <a:pt x="2281" y="821"/>
                  </a:lnTo>
                  <a:moveTo>
                    <a:pt x="2281" y="821"/>
                  </a:moveTo>
                  <a:lnTo>
                    <a:pt x="2281" y="821"/>
                  </a:lnTo>
                  <a:moveTo>
                    <a:pt x="2267" y="821"/>
                  </a:moveTo>
                  <a:lnTo>
                    <a:pt x="2281" y="821"/>
                  </a:lnTo>
                  <a:moveTo>
                    <a:pt x="2267" y="821"/>
                  </a:moveTo>
                  <a:lnTo>
                    <a:pt x="2267" y="821"/>
                  </a:lnTo>
                  <a:moveTo>
                    <a:pt x="2267" y="821"/>
                  </a:moveTo>
                  <a:lnTo>
                    <a:pt x="2267" y="821"/>
                  </a:lnTo>
                  <a:moveTo>
                    <a:pt x="2267" y="821"/>
                  </a:moveTo>
                  <a:lnTo>
                    <a:pt x="2267" y="821"/>
                  </a:lnTo>
                  <a:moveTo>
                    <a:pt x="2253" y="821"/>
                  </a:moveTo>
                  <a:lnTo>
                    <a:pt x="2267" y="821"/>
                  </a:lnTo>
                  <a:moveTo>
                    <a:pt x="2253" y="834"/>
                  </a:moveTo>
                  <a:lnTo>
                    <a:pt x="2253" y="821"/>
                  </a:lnTo>
                  <a:moveTo>
                    <a:pt x="2253" y="834"/>
                  </a:moveTo>
                  <a:lnTo>
                    <a:pt x="2253" y="834"/>
                  </a:lnTo>
                  <a:moveTo>
                    <a:pt x="2238" y="834"/>
                  </a:moveTo>
                  <a:lnTo>
                    <a:pt x="2253" y="834"/>
                  </a:lnTo>
                  <a:moveTo>
                    <a:pt x="2238" y="834"/>
                  </a:moveTo>
                  <a:lnTo>
                    <a:pt x="2238" y="834"/>
                  </a:lnTo>
                  <a:moveTo>
                    <a:pt x="2238" y="834"/>
                  </a:moveTo>
                  <a:lnTo>
                    <a:pt x="2238" y="834"/>
                  </a:lnTo>
                  <a:moveTo>
                    <a:pt x="2224" y="834"/>
                  </a:moveTo>
                  <a:lnTo>
                    <a:pt x="2238" y="834"/>
                  </a:lnTo>
                  <a:moveTo>
                    <a:pt x="2224" y="834"/>
                  </a:moveTo>
                  <a:lnTo>
                    <a:pt x="2224" y="834"/>
                  </a:lnTo>
                  <a:moveTo>
                    <a:pt x="2224" y="834"/>
                  </a:moveTo>
                  <a:lnTo>
                    <a:pt x="2224" y="834"/>
                  </a:lnTo>
                  <a:moveTo>
                    <a:pt x="2224" y="834"/>
                  </a:moveTo>
                  <a:lnTo>
                    <a:pt x="2224" y="834"/>
                  </a:lnTo>
                  <a:moveTo>
                    <a:pt x="2224" y="834"/>
                  </a:moveTo>
                  <a:lnTo>
                    <a:pt x="2224" y="834"/>
                  </a:lnTo>
                  <a:moveTo>
                    <a:pt x="2210" y="834"/>
                  </a:moveTo>
                  <a:lnTo>
                    <a:pt x="2224" y="834"/>
                  </a:lnTo>
                  <a:moveTo>
                    <a:pt x="2210" y="834"/>
                  </a:moveTo>
                  <a:lnTo>
                    <a:pt x="2210" y="834"/>
                  </a:lnTo>
                  <a:moveTo>
                    <a:pt x="2210" y="834"/>
                  </a:moveTo>
                  <a:lnTo>
                    <a:pt x="2210" y="834"/>
                  </a:lnTo>
                  <a:moveTo>
                    <a:pt x="2210" y="834"/>
                  </a:moveTo>
                  <a:lnTo>
                    <a:pt x="2210" y="834"/>
                  </a:lnTo>
                  <a:moveTo>
                    <a:pt x="2195" y="834"/>
                  </a:moveTo>
                  <a:lnTo>
                    <a:pt x="2210" y="834"/>
                  </a:lnTo>
                  <a:moveTo>
                    <a:pt x="2195" y="847"/>
                  </a:moveTo>
                  <a:lnTo>
                    <a:pt x="2195" y="834"/>
                  </a:lnTo>
                  <a:moveTo>
                    <a:pt x="2195" y="847"/>
                  </a:moveTo>
                  <a:lnTo>
                    <a:pt x="2195" y="847"/>
                  </a:lnTo>
                  <a:moveTo>
                    <a:pt x="2181" y="847"/>
                  </a:moveTo>
                  <a:lnTo>
                    <a:pt x="2195" y="847"/>
                  </a:lnTo>
                  <a:moveTo>
                    <a:pt x="2181" y="847"/>
                  </a:moveTo>
                  <a:lnTo>
                    <a:pt x="2181" y="847"/>
                  </a:lnTo>
                  <a:moveTo>
                    <a:pt x="2181" y="847"/>
                  </a:moveTo>
                  <a:lnTo>
                    <a:pt x="2181" y="847"/>
                  </a:lnTo>
                  <a:moveTo>
                    <a:pt x="2181" y="847"/>
                  </a:moveTo>
                  <a:lnTo>
                    <a:pt x="2181" y="847"/>
                  </a:lnTo>
                  <a:moveTo>
                    <a:pt x="2167" y="860"/>
                  </a:moveTo>
                  <a:lnTo>
                    <a:pt x="2181" y="847"/>
                  </a:lnTo>
                  <a:moveTo>
                    <a:pt x="2167" y="860"/>
                  </a:moveTo>
                  <a:lnTo>
                    <a:pt x="2167" y="860"/>
                  </a:lnTo>
                  <a:moveTo>
                    <a:pt x="2167" y="860"/>
                  </a:moveTo>
                  <a:lnTo>
                    <a:pt x="2167" y="860"/>
                  </a:lnTo>
                  <a:moveTo>
                    <a:pt x="2152" y="860"/>
                  </a:moveTo>
                  <a:lnTo>
                    <a:pt x="2167" y="860"/>
                  </a:lnTo>
                  <a:moveTo>
                    <a:pt x="2152" y="860"/>
                  </a:moveTo>
                  <a:lnTo>
                    <a:pt x="2152" y="860"/>
                  </a:lnTo>
                  <a:moveTo>
                    <a:pt x="2152" y="860"/>
                  </a:moveTo>
                  <a:lnTo>
                    <a:pt x="2152" y="860"/>
                  </a:lnTo>
                  <a:moveTo>
                    <a:pt x="2138" y="860"/>
                  </a:moveTo>
                  <a:lnTo>
                    <a:pt x="2152" y="860"/>
                  </a:lnTo>
                  <a:moveTo>
                    <a:pt x="2138" y="860"/>
                  </a:moveTo>
                  <a:lnTo>
                    <a:pt x="2138" y="860"/>
                  </a:lnTo>
                  <a:moveTo>
                    <a:pt x="2138" y="860"/>
                  </a:moveTo>
                  <a:lnTo>
                    <a:pt x="2138" y="860"/>
                  </a:lnTo>
                  <a:moveTo>
                    <a:pt x="2138" y="873"/>
                  </a:moveTo>
                  <a:lnTo>
                    <a:pt x="2138" y="860"/>
                  </a:lnTo>
                  <a:moveTo>
                    <a:pt x="2124" y="873"/>
                  </a:moveTo>
                  <a:lnTo>
                    <a:pt x="2138" y="873"/>
                  </a:lnTo>
                  <a:moveTo>
                    <a:pt x="2124" y="873"/>
                  </a:moveTo>
                  <a:lnTo>
                    <a:pt x="2124" y="873"/>
                  </a:lnTo>
                  <a:moveTo>
                    <a:pt x="2124" y="873"/>
                  </a:moveTo>
                  <a:lnTo>
                    <a:pt x="2124" y="873"/>
                  </a:lnTo>
                  <a:moveTo>
                    <a:pt x="2109" y="873"/>
                  </a:moveTo>
                  <a:lnTo>
                    <a:pt x="2124" y="873"/>
                  </a:lnTo>
                  <a:moveTo>
                    <a:pt x="2109" y="873"/>
                  </a:moveTo>
                  <a:lnTo>
                    <a:pt x="2109" y="873"/>
                  </a:lnTo>
                  <a:moveTo>
                    <a:pt x="2109" y="873"/>
                  </a:moveTo>
                  <a:lnTo>
                    <a:pt x="2109" y="873"/>
                  </a:lnTo>
                  <a:moveTo>
                    <a:pt x="2109" y="873"/>
                  </a:moveTo>
                  <a:lnTo>
                    <a:pt x="2109" y="873"/>
                  </a:lnTo>
                  <a:moveTo>
                    <a:pt x="2109" y="885"/>
                  </a:moveTo>
                  <a:lnTo>
                    <a:pt x="2109" y="873"/>
                  </a:lnTo>
                  <a:moveTo>
                    <a:pt x="2095" y="885"/>
                  </a:moveTo>
                  <a:lnTo>
                    <a:pt x="2109" y="885"/>
                  </a:lnTo>
                  <a:moveTo>
                    <a:pt x="2095" y="885"/>
                  </a:moveTo>
                  <a:lnTo>
                    <a:pt x="2095" y="885"/>
                  </a:lnTo>
                  <a:moveTo>
                    <a:pt x="2095" y="885"/>
                  </a:moveTo>
                  <a:lnTo>
                    <a:pt x="2095" y="885"/>
                  </a:lnTo>
                  <a:moveTo>
                    <a:pt x="2095" y="898"/>
                  </a:moveTo>
                  <a:lnTo>
                    <a:pt x="2095" y="885"/>
                  </a:lnTo>
                  <a:moveTo>
                    <a:pt x="2080" y="898"/>
                  </a:moveTo>
                  <a:lnTo>
                    <a:pt x="2095" y="898"/>
                  </a:lnTo>
                  <a:moveTo>
                    <a:pt x="2080" y="898"/>
                  </a:moveTo>
                  <a:lnTo>
                    <a:pt x="2080" y="898"/>
                  </a:lnTo>
                  <a:moveTo>
                    <a:pt x="2080" y="898"/>
                  </a:moveTo>
                  <a:lnTo>
                    <a:pt x="2080" y="898"/>
                  </a:lnTo>
                  <a:moveTo>
                    <a:pt x="2066" y="898"/>
                  </a:moveTo>
                  <a:lnTo>
                    <a:pt x="2080" y="898"/>
                  </a:lnTo>
                  <a:moveTo>
                    <a:pt x="2066" y="898"/>
                  </a:moveTo>
                  <a:lnTo>
                    <a:pt x="2066" y="898"/>
                  </a:lnTo>
                  <a:moveTo>
                    <a:pt x="2066" y="898"/>
                  </a:moveTo>
                  <a:lnTo>
                    <a:pt x="2066" y="898"/>
                  </a:lnTo>
                  <a:moveTo>
                    <a:pt x="2052" y="898"/>
                  </a:moveTo>
                  <a:lnTo>
                    <a:pt x="2066" y="898"/>
                  </a:lnTo>
                  <a:moveTo>
                    <a:pt x="2052" y="898"/>
                  </a:moveTo>
                  <a:lnTo>
                    <a:pt x="2052" y="898"/>
                  </a:lnTo>
                  <a:moveTo>
                    <a:pt x="2052" y="898"/>
                  </a:moveTo>
                  <a:lnTo>
                    <a:pt x="2052" y="898"/>
                  </a:lnTo>
                  <a:moveTo>
                    <a:pt x="2052" y="898"/>
                  </a:moveTo>
                  <a:lnTo>
                    <a:pt x="2052" y="898"/>
                  </a:lnTo>
                  <a:moveTo>
                    <a:pt x="2037" y="898"/>
                  </a:moveTo>
                  <a:lnTo>
                    <a:pt x="2052" y="898"/>
                  </a:lnTo>
                  <a:moveTo>
                    <a:pt x="2037" y="898"/>
                  </a:moveTo>
                  <a:lnTo>
                    <a:pt x="2037" y="898"/>
                  </a:lnTo>
                  <a:moveTo>
                    <a:pt x="2037" y="898"/>
                  </a:moveTo>
                  <a:lnTo>
                    <a:pt x="2037" y="898"/>
                  </a:lnTo>
                  <a:moveTo>
                    <a:pt x="2023" y="898"/>
                  </a:moveTo>
                  <a:lnTo>
                    <a:pt x="2037" y="898"/>
                  </a:lnTo>
                  <a:moveTo>
                    <a:pt x="2023" y="898"/>
                  </a:moveTo>
                  <a:lnTo>
                    <a:pt x="2023" y="898"/>
                  </a:lnTo>
                  <a:moveTo>
                    <a:pt x="2023" y="898"/>
                  </a:moveTo>
                  <a:lnTo>
                    <a:pt x="2023" y="898"/>
                  </a:lnTo>
                  <a:moveTo>
                    <a:pt x="2009" y="898"/>
                  </a:moveTo>
                  <a:lnTo>
                    <a:pt x="2023" y="898"/>
                  </a:lnTo>
                  <a:moveTo>
                    <a:pt x="2009" y="898"/>
                  </a:moveTo>
                  <a:lnTo>
                    <a:pt x="2009" y="898"/>
                  </a:lnTo>
                  <a:moveTo>
                    <a:pt x="2009" y="898"/>
                  </a:moveTo>
                  <a:lnTo>
                    <a:pt x="2009" y="898"/>
                  </a:lnTo>
                  <a:moveTo>
                    <a:pt x="2009" y="911"/>
                  </a:moveTo>
                  <a:lnTo>
                    <a:pt x="2009" y="898"/>
                  </a:lnTo>
                  <a:moveTo>
                    <a:pt x="1994" y="911"/>
                  </a:moveTo>
                  <a:lnTo>
                    <a:pt x="2009" y="911"/>
                  </a:lnTo>
                  <a:moveTo>
                    <a:pt x="1994" y="911"/>
                  </a:moveTo>
                  <a:lnTo>
                    <a:pt x="1994" y="911"/>
                  </a:lnTo>
                  <a:moveTo>
                    <a:pt x="1994" y="911"/>
                  </a:moveTo>
                  <a:lnTo>
                    <a:pt x="1994" y="911"/>
                  </a:lnTo>
                  <a:moveTo>
                    <a:pt x="1994" y="911"/>
                  </a:moveTo>
                  <a:lnTo>
                    <a:pt x="1994" y="911"/>
                  </a:lnTo>
                  <a:moveTo>
                    <a:pt x="1994" y="911"/>
                  </a:moveTo>
                  <a:lnTo>
                    <a:pt x="1994" y="911"/>
                  </a:lnTo>
                  <a:moveTo>
                    <a:pt x="1980" y="924"/>
                  </a:moveTo>
                  <a:lnTo>
                    <a:pt x="1994" y="911"/>
                  </a:lnTo>
                  <a:moveTo>
                    <a:pt x="1980" y="924"/>
                  </a:moveTo>
                  <a:lnTo>
                    <a:pt x="1980" y="924"/>
                  </a:lnTo>
                  <a:moveTo>
                    <a:pt x="1980" y="924"/>
                  </a:moveTo>
                  <a:lnTo>
                    <a:pt x="1980" y="924"/>
                  </a:lnTo>
                  <a:moveTo>
                    <a:pt x="1966" y="924"/>
                  </a:moveTo>
                  <a:lnTo>
                    <a:pt x="1980" y="924"/>
                  </a:lnTo>
                  <a:moveTo>
                    <a:pt x="1966" y="924"/>
                  </a:moveTo>
                  <a:lnTo>
                    <a:pt x="1966" y="924"/>
                  </a:lnTo>
                  <a:moveTo>
                    <a:pt x="1966" y="924"/>
                  </a:moveTo>
                  <a:lnTo>
                    <a:pt x="1966" y="924"/>
                  </a:lnTo>
                  <a:moveTo>
                    <a:pt x="1966" y="924"/>
                  </a:moveTo>
                  <a:lnTo>
                    <a:pt x="1966" y="924"/>
                  </a:lnTo>
                  <a:moveTo>
                    <a:pt x="1951" y="924"/>
                  </a:moveTo>
                  <a:lnTo>
                    <a:pt x="1966" y="924"/>
                  </a:lnTo>
                  <a:moveTo>
                    <a:pt x="1951" y="924"/>
                  </a:moveTo>
                  <a:lnTo>
                    <a:pt x="1951" y="924"/>
                  </a:lnTo>
                  <a:moveTo>
                    <a:pt x="1951" y="937"/>
                  </a:moveTo>
                  <a:lnTo>
                    <a:pt x="1951" y="924"/>
                  </a:lnTo>
                  <a:moveTo>
                    <a:pt x="1937" y="937"/>
                  </a:moveTo>
                  <a:lnTo>
                    <a:pt x="1951" y="937"/>
                  </a:lnTo>
                  <a:moveTo>
                    <a:pt x="1937" y="937"/>
                  </a:moveTo>
                  <a:lnTo>
                    <a:pt x="1937" y="937"/>
                  </a:lnTo>
                  <a:moveTo>
                    <a:pt x="1937" y="937"/>
                  </a:moveTo>
                  <a:lnTo>
                    <a:pt x="1937" y="937"/>
                  </a:lnTo>
                  <a:moveTo>
                    <a:pt x="1923" y="950"/>
                  </a:moveTo>
                  <a:lnTo>
                    <a:pt x="1937" y="937"/>
                  </a:lnTo>
                  <a:moveTo>
                    <a:pt x="1923" y="950"/>
                  </a:moveTo>
                  <a:lnTo>
                    <a:pt x="1923" y="950"/>
                  </a:lnTo>
                  <a:moveTo>
                    <a:pt x="1923" y="950"/>
                  </a:moveTo>
                  <a:lnTo>
                    <a:pt x="1923" y="950"/>
                  </a:lnTo>
                  <a:moveTo>
                    <a:pt x="1923" y="950"/>
                  </a:moveTo>
                  <a:lnTo>
                    <a:pt x="1923" y="950"/>
                  </a:lnTo>
                  <a:moveTo>
                    <a:pt x="1908" y="950"/>
                  </a:moveTo>
                  <a:lnTo>
                    <a:pt x="1923" y="950"/>
                  </a:lnTo>
                  <a:moveTo>
                    <a:pt x="1908" y="962"/>
                  </a:moveTo>
                  <a:lnTo>
                    <a:pt x="1908" y="950"/>
                  </a:lnTo>
                  <a:moveTo>
                    <a:pt x="1908" y="962"/>
                  </a:moveTo>
                  <a:lnTo>
                    <a:pt x="1908" y="962"/>
                  </a:lnTo>
                  <a:moveTo>
                    <a:pt x="1894" y="962"/>
                  </a:moveTo>
                  <a:lnTo>
                    <a:pt x="1908" y="962"/>
                  </a:lnTo>
                  <a:moveTo>
                    <a:pt x="1894" y="962"/>
                  </a:moveTo>
                  <a:lnTo>
                    <a:pt x="1894" y="962"/>
                  </a:lnTo>
                  <a:moveTo>
                    <a:pt x="1894" y="962"/>
                  </a:moveTo>
                  <a:lnTo>
                    <a:pt x="1894" y="962"/>
                  </a:lnTo>
                  <a:moveTo>
                    <a:pt x="1894" y="975"/>
                  </a:moveTo>
                  <a:lnTo>
                    <a:pt x="1894" y="962"/>
                  </a:lnTo>
                  <a:moveTo>
                    <a:pt x="1880" y="975"/>
                  </a:moveTo>
                  <a:lnTo>
                    <a:pt x="1894" y="975"/>
                  </a:lnTo>
                  <a:moveTo>
                    <a:pt x="1880" y="975"/>
                  </a:moveTo>
                  <a:lnTo>
                    <a:pt x="1880" y="975"/>
                  </a:lnTo>
                  <a:moveTo>
                    <a:pt x="1880" y="975"/>
                  </a:moveTo>
                  <a:lnTo>
                    <a:pt x="1880" y="975"/>
                  </a:lnTo>
                  <a:moveTo>
                    <a:pt x="1880" y="975"/>
                  </a:moveTo>
                  <a:lnTo>
                    <a:pt x="1880" y="975"/>
                  </a:lnTo>
                  <a:moveTo>
                    <a:pt x="1880" y="975"/>
                  </a:moveTo>
                  <a:lnTo>
                    <a:pt x="1880" y="975"/>
                  </a:lnTo>
                  <a:moveTo>
                    <a:pt x="1865" y="988"/>
                  </a:moveTo>
                  <a:lnTo>
                    <a:pt x="1880" y="975"/>
                  </a:lnTo>
                  <a:moveTo>
                    <a:pt x="1865" y="988"/>
                  </a:moveTo>
                  <a:lnTo>
                    <a:pt x="1865" y="988"/>
                  </a:lnTo>
                  <a:moveTo>
                    <a:pt x="1865" y="988"/>
                  </a:moveTo>
                  <a:lnTo>
                    <a:pt x="1865" y="988"/>
                  </a:lnTo>
                  <a:moveTo>
                    <a:pt x="1851" y="988"/>
                  </a:moveTo>
                  <a:lnTo>
                    <a:pt x="1865" y="988"/>
                  </a:lnTo>
                  <a:moveTo>
                    <a:pt x="1851" y="988"/>
                  </a:moveTo>
                  <a:lnTo>
                    <a:pt x="1851" y="988"/>
                  </a:lnTo>
                  <a:moveTo>
                    <a:pt x="1851" y="988"/>
                  </a:moveTo>
                  <a:lnTo>
                    <a:pt x="1851" y="988"/>
                  </a:lnTo>
                  <a:moveTo>
                    <a:pt x="1837" y="988"/>
                  </a:moveTo>
                  <a:lnTo>
                    <a:pt x="1851" y="988"/>
                  </a:lnTo>
                  <a:moveTo>
                    <a:pt x="1837" y="1001"/>
                  </a:moveTo>
                  <a:lnTo>
                    <a:pt x="1837" y="988"/>
                  </a:lnTo>
                  <a:moveTo>
                    <a:pt x="1837" y="1001"/>
                  </a:moveTo>
                  <a:lnTo>
                    <a:pt x="1837" y="1001"/>
                  </a:lnTo>
                  <a:moveTo>
                    <a:pt x="1837" y="1001"/>
                  </a:moveTo>
                  <a:lnTo>
                    <a:pt x="1837" y="1001"/>
                  </a:lnTo>
                  <a:moveTo>
                    <a:pt x="1822" y="1001"/>
                  </a:moveTo>
                  <a:lnTo>
                    <a:pt x="1837" y="1001"/>
                  </a:lnTo>
                  <a:moveTo>
                    <a:pt x="1822" y="1001"/>
                  </a:moveTo>
                  <a:lnTo>
                    <a:pt x="1822" y="1001"/>
                  </a:lnTo>
                  <a:moveTo>
                    <a:pt x="1822" y="1001"/>
                  </a:moveTo>
                  <a:lnTo>
                    <a:pt x="1822" y="1001"/>
                  </a:lnTo>
                  <a:moveTo>
                    <a:pt x="1808" y="1001"/>
                  </a:moveTo>
                  <a:lnTo>
                    <a:pt x="1822" y="1001"/>
                  </a:lnTo>
                  <a:moveTo>
                    <a:pt x="1808" y="1001"/>
                  </a:moveTo>
                  <a:lnTo>
                    <a:pt x="1808" y="1001"/>
                  </a:lnTo>
                  <a:moveTo>
                    <a:pt x="1808" y="1001"/>
                  </a:moveTo>
                  <a:lnTo>
                    <a:pt x="1808" y="1001"/>
                  </a:lnTo>
                  <a:moveTo>
                    <a:pt x="1808" y="1014"/>
                  </a:moveTo>
                  <a:lnTo>
                    <a:pt x="1808" y="1001"/>
                  </a:lnTo>
                  <a:moveTo>
                    <a:pt x="1793" y="1014"/>
                  </a:moveTo>
                  <a:lnTo>
                    <a:pt x="1808" y="1014"/>
                  </a:lnTo>
                  <a:moveTo>
                    <a:pt x="1793" y="1014"/>
                  </a:moveTo>
                  <a:lnTo>
                    <a:pt x="1793" y="1014"/>
                  </a:lnTo>
                  <a:moveTo>
                    <a:pt x="1793" y="1014"/>
                  </a:moveTo>
                  <a:lnTo>
                    <a:pt x="1793" y="1014"/>
                  </a:lnTo>
                  <a:moveTo>
                    <a:pt x="1779" y="1014"/>
                  </a:moveTo>
                  <a:lnTo>
                    <a:pt x="1793" y="1014"/>
                  </a:lnTo>
                  <a:moveTo>
                    <a:pt x="1779" y="1026"/>
                  </a:moveTo>
                  <a:lnTo>
                    <a:pt x="1779" y="1014"/>
                  </a:lnTo>
                  <a:moveTo>
                    <a:pt x="1779" y="1026"/>
                  </a:moveTo>
                  <a:lnTo>
                    <a:pt x="1779" y="1026"/>
                  </a:lnTo>
                  <a:moveTo>
                    <a:pt x="1765" y="1026"/>
                  </a:moveTo>
                  <a:lnTo>
                    <a:pt x="1779" y="1026"/>
                  </a:lnTo>
                  <a:moveTo>
                    <a:pt x="1765" y="1039"/>
                  </a:moveTo>
                  <a:lnTo>
                    <a:pt x="1765" y="1026"/>
                  </a:lnTo>
                  <a:moveTo>
                    <a:pt x="1765" y="1039"/>
                  </a:moveTo>
                  <a:lnTo>
                    <a:pt x="1765" y="1039"/>
                  </a:lnTo>
                  <a:moveTo>
                    <a:pt x="1765" y="1039"/>
                  </a:moveTo>
                  <a:lnTo>
                    <a:pt x="1765" y="1039"/>
                  </a:lnTo>
                  <a:moveTo>
                    <a:pt x="1750" y="1039"/>
                  </a:moveTo>
                  <a:lnTo>
                    <a:pt x="1765" y="1039"/>
                  </a:lnTo>
                  <a:moveTo>
                    <a:pt x="1750" y="1039"/>
                  </a:moveTo>
                  <a:lnTo>
                    <a:pt x="1750" y="1039"/>
                  </a:lnTo>
                  <a:moveTo>
                    <a:pt x="1750" y="1052"/>
                  </a:moveTo>
                  <a:lnTo>
                    <a:pt x="1750" y="1039"/>
                  </a:lnTo>
                  <a:moveTo>
                    <a:pt x="1750" y="1052"/>
                  </a:moveTo>
                  <a:lnTo>
                    <a:pt x="1750" y="1052"/>
                  </a:lnTo>
                  <a:moveTo>
                    <a:pt x="1750" y="1065"/>
                  </a:moveTo>
                  <a:lnTo>
                    <a:pt x="1750" y="1052"/>
                  </a:lnTo>
                  <a:moveTo>
                    <a:pt x="1736" y="1065"/>
                  </a:moveTo>
                  <a:lnTo>
                    <a:pt x="1750" y="1065"/>
                  </a:lnTo>
                  <a:moveTo>
                    <a:pt x="1736" y="1065"/>
                  </a:moveTo>
                  <a:lnTo>
                    <a:pt x="1736" y="1065"/>
                  </a:lnTo>
                  <a:moveTo>
                    <a:pt x="1736" y="1065"/>
                  </a:moveTo>
                  <a:lnTo>
                    <a:pt x="1736" y="1065"/>
                  </a:lnTo>
                  <a:moveTo>
                    <a:pt x="1722" y="1078"/>
                  </a:moveTo>
                  <a:lnTo>
                    <a:pt x="1736" y="1065"/>
                  </a:lnTo>
                  <a:moveTo>
                    <a:pt x="1722" y="1078"/>
                  </a:moveTo>
                  <a:lnTo>
                    <a:pt x="1722" y="1078"/>
                  </a:lnTo>
                  <a:moveTo>
                    <a:pt x="1722" y="1091"/>
                  </a:moveTo>
                  <a:lnTo>
                    <a:pt x="1722" y="1078"/>
                  </a:lnTo>
                  <a:moveTo>
                    <a:pt x="1722" y="1091"/>
                  </a:moveTo>
                  <a:lnTo>
                    <a:pt x="1722" y="1091"/>
                  </a:lnTo>
                  <a:moveTo>
                    <a:pt x="1707" y="1091"/>
                  </a:moveTo>
                  <a:lnTo>
                    <a:pt x="1722" y="1091"/>
                  </a:lnTo>
                  <a:moveTo>
                    <a:pt x="1707" y="1091"/>
                  </a:moveTo>
                  <a:lnTo>
                    <a:pt x="1707" y="1091"/>
                  </a:lnTo>
                  <a:moveTo>
                    <a:pt x="1707" y="1091"/>
                  </a:moveTo>
                  <a:lnTo>
                    <a:pt x="1707" y="1091"/>
                  </a:lnTo>
                  <a:moveTo>
                    <a:pt x="1693" y="1091"/>
                  </a:moveTo>
                  <a:lnTo>
                    <a:pt x="1707" y="1091"/>
                  </a:lnTo>
                  <a:moveTo>
                    <a:pt x="1693" y="1091"/>
                  </a:moveTo>
                  <a:lnTo>
                    <a:pt x="1693" y="1091"/>
                  </a:lnTo>
                  <a:moveTo>
                    <a:pt x="1693" y="1091"/>
                  </a:moveTo>
                  <a:lnTo>
                    <a:pt x="1693" y="1091"/>
                  </a:lnTo>
                  <a:moveTo>
                    <a:pt x="1679" y="1091"/>
                  </a:moveTo>
                  <a:lnTo>
                    <a:pt x="1693" y="1091"/>
                  </a:lnTo>
                  <a:moveTo>
                    <a:pt x="1679" y="1091"/>
                  </a:moveTo>
                  <a:lnTo>
                    <a:pt x="1679" y="1091"/>
                  </a:lnTo>
                  <a:moveTo>
                    <a:pt x="1679" y="1091"/>
                  </a:moveTo>
                  <a:lnTo>
                    <a:pt x="1679" y="1091"/>
                  </a:lnTo>
                  <a:moveTo>
                    <a:pt x="1679" y="1103"/>
                  </a:moveTo>
                  <a:lnTo>
                    <a:pt x="1679" y="1091"/>
                  </a:lnTo>
                  <a:moveTo>
                    <a:pt x="1664" y="1103"/>
                  </a:moveTo>
                  <a:lnTo>
                    <a:pt x="1679" y="1103"/>
                  </a:lnTo>
                  <a:moveTo>
                    <a:pt x="1664" y="1103"/>
                  </a:moveTo>
                  <a:lnTo>
                    <a:pt x="1664" y="1103"/>
                  </a:lnTo>
                  <a:moveTo>
                    <a:pt x="1664" y="1103"/>
                  </a:moveTo>
                  <a:lnTo>
                    <a:pt x="1664" y="1103"/>
                  </a:lnTo>
                  <a:moveTo>
                    <a:pt x="1650" y="1116"/>
                  </a:moveTo>
                  <a:lnTo>
                    <a:pt x="1664" y="1103"/>
                  </a:lnTo>
                  <a:moveTo>
                    <a:pt x="1650" y="1116"/>
                  </a:moveTo>
                  <a:lnTo>
                    <a:pt x="1650" y="1116"/>
                  </a:lnTo>
                  <a:moveTo>
                    <a:pt x="1650" y="1116"/>
                  </a:moveTo>
                  <a:lnTo>
                    <a:pt x="1650" y="1116"/>
                  </a:lnTo>
                  <a:moveTo>
                    <a:pt x="1636" y="1116"/>
                  </a:moveTo>
                  <a:lnTo>
                    <a:pt x="1650" y="1116"/>
                  </a:lnTo>
                  <a:moveTo>
                    <a:pt x="1636" y="1116"/>
                  </a:moveTo>
                  <a:lnTo>
                    <a:pt x="1636" y="1116"/>
                  </a:lnTo>
                  <a:moveTo>
                    <a:pt x="1636" y="1116"/>
                  </a:moveTo>
                  <a:lnTo>
                    <a:pt x="1636" y="1116"/>
                  </a:lnTo>
                  <a:moveTo>
                    <a:pt x="1636" y="1116"/>
                  </a:moveTo>
                  <a:lnTo>
                    <a:pt x="1636" y="1116"/>
                  </a:lnTo>
                  <a:moveTo>
                    <a:pt x="1636" y="1129"/>
                  </a:moveTo>
                  <a:lnTo>
                    <a:pt x="1636" y="1116"/>
                  </a:lnTo>
                  <a:moveTo>
                    <a:pt x="1636" y="1142"/>
                  </a:moveTo>
                  <a:lnTo>
                    <a:pt x="1636" y="1129"/>
                  </a:lnTo>
                  <a:moveTo>
                    <a:pt x="1621" y="1142"/>
                  </a:moveTo>
                  <a:lnTo>
                    <a:pt x="1636" y="1142"/>
                  </a:lnTo>
                  <a:moveTo>
                    <a:pt x="1621" y="1142"/>
                  </a:moveTo>
                  <a:lnTo>
                    <a:pt x="1621" y="1142"/>
                  </a:lnTo>
                  <a:moveTo>
                    <a:pt x="1621" y="1142"/>
                  </a:moveTo>
                  <a:lnTo>
                    <a:pt x="1621" y="1142"/>
                  </a:lnTo>
                  <a:moveTo>
                    <a:pt x="1607" y="1142"/>
                  </a:moveTo>
                  <a:lnTo>
                    <a:pt x="1621" y="1142"/>
                  </a:lnTo>
                  <a:moveTo>
                    <a:pt x="1607" y="1142"/>
                  </a:moveTo>
                  <a:lnTo>
                    <a:pt x="1607" y="1142"/>
                  </a:lnTo>
                  <a:moveTo>
                    <a:pt x="1607" y="1142"/>
                  </a:moveTo>
                  <a:lnTo>
                    <a:pt x="1607" y="1142"/>
                  </a:lnTo>
                  <a:moveTo>
                    <a:pt x="1593" y="1142"/>
                  </a:moveTo>
                  <a:lnTo>
                    <a:pt x="1607" y="1142"/>
                  </a:lnTo>
                  <a:moveTo>
                    <a:pt x="1593" y="1155"/>
                  </a:moveTo>
                  <a:lnTo>
                    <a:pt x="1593" y="1142"/>
                  </a:lnTo>
                  <a:moveTo>
                    <a:pt x="1593" y="1155"/>
                  </a:moveTo>
                  <a:lnTo>
                    <a:pt x="1593" y="1155"/>
                  </a:lnTo>
                  <a:moveTo>
                    <a:pt x="1593" y="1155"/>
                  </a:moveTo>
                  <a:lnTo>
                    <a:pt x="1593" y="1155"/>
                  </a:lnTo>
                  <a:moveTo>
                    <a:pt x="1578" y="1155"/>
                  </a:moveTo>
                  <a:lnTo>
                    <a:pt x="1593" y="1155"/>
                  </a:lnTo>
                  <a:moveTo>
                    <a:pt x="1578" y="1155"/>
                  </a:moveTo>
                  <a:lnTo>
                    <a:pt x="1578" y="1155"/>
                  </a:lnTo>
                  <a:moveTo>
                    <a:pt x="1578" y="1155"/>
                  </a:moveTo>
                  <a:lnTo>
                    <a:pt x="1578" y="1155"/>
                  </a:lnTo>
                  <a:moveTo>
                    <a:pt x="1564" y="1168"/>
                  </a:moveTo>
                  <a:lnTo>
                    <a:pt x="1578" y="1155"/>
                  </a:lnTo>
                  <a:moveTo>
                    <a:pt x="1564" y="1168"/>
                  </a:moveTo>
                  <a:lnTo>
                    <a:pt x="1564" y="1168"/>
                  </a:lnTo>
                  <a:moveTo>
                    <a:pt x="1564" y="1168"/>
                  </a:moveTo>
                  <a:lnTo>
                    <a:pt x="1564" y="1168"/>
                  </a:lnTo>
                  <a:moveTo>
                    <a:pt x="1550" y="1168"/>
                  </a:moveTo>
                  <a:lnTo>
                    <a:pt x="1564" y="1168"/>
                  </a:lnTo>
                  <a:moveTo>
                    <a:pt x="1550" y="1180"/>
                  </a:moveTo>
                  <a:lnTo>
                    <a:pt x="1550" y="1168"/>
                  </a:lnTo>
                  <a:moveTo>
                    <a:pt x="1550" y="1180"/>
                  </a:moveTo>
                  <a:lnTo>
                    <a:pt x="1550" y="1180"/>
                  </a:lnTo>
                  <a:moveTo>
                    <a:pt x="1550" y="1180"/>
                  </a:moveTo>
                  <a:lnTo>
                    <a:pt x="1550" y="1180"/>
                  </a:lnTo>
                  <a:moveTo>
                    <a:pt x="1535" y="1180"/>
                  </a:moveTo>
                  <a:lnTo>
                    <a:pt x="1550" y="1180"/>
                  </a:lnTo>
                  <a:moveTo>
                    <a:pt x="1535" y="1180"/>
                  </a:moveTo>
                  <a:lnTo>
                    <a:pt x="1535" y="1180"/>
                  </a:lnTo>
                  <a:moveTo>
                    <a:pt x="1535" y="1193"/>
                  </a:moveTo>
                  <a:lnTo>
                    <a:pt x="1535" y="1180"/>
                  </a:lnTo>
                  <a:moveTo>
                    <a:pt x="1521" y="1193"/>
                  </a:moveTo>
                  <a:lnTo>
                    <a:pt x="1535" y="1193"/>
                  </a:lnTo>
                  <a:moveTo>
                    <a:pt x="1521" y="1193"/>
                  </a:moveTo>
                  <a:lnTo>
                    <a:pt x="1521" y="1193"/>
                  </a:lnTo>
                  <a:moveTo>
                    <a:pt x="1521" y="1193"/>
                  </a:moveTo>
                  <a:lnTo>
                    <a:pt x="1521" y="1193"/>
                  </a:lnTo>
                  <a:moveTo>
                    <a:pt x="1521" y="1193"/>
                  </a:moveTo>
                  <a:lnTo>
                    <a:pt x="1521" y="1193"/>
                  </a:lnTo>
                  <a:moveTo>
                    <a:pt x="1521" y="1193"/>
                  </a:moveTo>
                  <a:lnTo>
                    <a:pt x="1521" y="1193"/>
                  </a:lnTo>
                  <a:moveTo>
                    <a:pt x="1507" y="1193"/>
                  </a:moveTo>
                  <a:lnTo>
                    <a:pt x="1521" y="1193"/>
                  </a:lnTo>
                  <a:moveTo>
                    <a:pt x="1507" y="1193"/>
                  </a:moveTo>
                  <a:lnTo>
                    <a:pt x="1507" y="1193"/>
                  </a:lnTo>
                  <a:moveTo>
                    <a:pt x="1507" y="1193"/>
                  </a:moveTo>
                  <a:lnTo>
                    <a:pt x="1507" y="1193"/>
                  </a:lnTo>
                  <a:moveTo>
                    <a:pt x="1507" y="1206"/>
                  </a:moveTo>
                  <a:lnTo>
                    <a:pt x="1507" y="1193"/>
                  </a:lnTo>
                  <a:moveTo>
                    <a:pt x="1492" y="1206"/>
                  </a:moveTo>
                  <a:lnTo>
                    <a:pt x="1507" y="1206"/>
                  </a:lnTo>
                  <a:moveTo>
                    <a:pt x="1492" y="1206"/>
                  </a:moveTo>
                  <a:lnTo>
                    <a:pt x="1492" y="1206"/>
                  </a:lnTo>
                  <a:moveTo>
                    <a:pt x="1492" y="1219"/>
                  </a:moveTo>
                  <a:lnTo>
                    <a:pt x="1492" y="1206"/>
                  </a:lnTo>
                  <a:moveTo>
                    <a:pt x="1478" y="1219"/>
                  </a:moveTo>
                  <a:lnTo>
                    <a:pt x="1492" y="1219"/>
                  </a:lnTo>
                  <a:moveTo>
                    <a:pt x="1478" y="1219"/>
                  </a:moveTo>
                  <a:lnTo>
                    <a:pt x="1478" y="1219"/>
                  </a:lnTo>
                  <a:moveTo>
                    <a:pt x="1478" y="1219"/>
                  </a:moveTo>
                  <a:lnTo>
                    <a:pt x="1478" y="1219"/>
                  </a:lnTo>
                  <a:moveTo>
                    <a:pt x="1463" y="1219"/>
                  </a:moveTo>
                  <a:lnTo>
                    <a:pt x="1478" y="1219"/>
                  </a:lnTo>
                  <a:moveTo>
                    <a:pt x="1463" y="1219"/>
                  </a:moveTo>
                  <a:lnTo>
                    <a:pt x="1463" y="1219"/>
                  </a:lnTo>
                  <a:moveTo>
                    <a:pt x="1463" y="1219"/>
                  </a:moveTo>
                  <a:lnTo>
                    <a:pt x="1463" y="1219"/>
                  </a:lnTo>
                  <a:moveTo>
                    <a:pt x="1463" y="1219"/>
                  </a:moveTo>
                  <a:lnTo>
                    <a:pt x="1463" y="1219"/>
                  </a:lnTo>
                  <a:moveTo>
                    <a:pt x="1449" y="1232"/>
                  </a:moveTo>
                  <a:lnTo>
                    <a:pt x="1463" y="1219"/>
                  </a:lnTo>
                  <a:moveTo>
                    <a:pt x="1449" y="1232"/>
                  </a:moveTo>
                  <a:lnTo>
                    <a:pt x="1449" y="1232"/>
                  </a:lnTo>
                  <a:moveTo>
                    <a:pt x="1449" y="1232"/>
                  </a:moveTo>
                  <a:lnTo>
                    <a:pt x="1449" y="1232"/>
                  </a:lnTo>
                  <a:moveTo>
                    <a:pt x="1435" y="1232"/>
                  </a:moveTo>
                  <a:lnTo>
                    <a:pt x="1449" y="1232"/>
                  </a:lnTo>
                  <a:moveTo>
                    <a:pt x="1435" y="1232"/>
                  </a:moveTo>
                  <a:lnTo>
                    <a:pt x="1435" y="1232"/>
                  </a:lnTo>
                  <a:moveTo>
                    <a:pt x="1435" y="1232"/>
                  </a:moveTo>
                  <a:lnTo>
                    <a:pt x="1435" y="1232"/>
                  </a:lnTo>
                  <a:moveTo>
                    <a:pt x="1435" y="1245"/>
                  </a:moveTo>
                  <a:lnTo>
                    <a:pt x="1435" y="1232"/>
                  </a:lnTo>
                  <a:moveTo>
                    <a:pt x="1420" y="1245"/>
                  </a:moveTo>
                  <a:lnTo>
                    <a:pt x="1435" y="1245"/>
                  </a:lnTo>
                  <a:moveTo>
                    <a:pt x="1420" y="1245"/>
                  </a:moveTo>
                  <a:lnTo>
                    <a:pt x="1420" y="1245"/>
                  </a:lnTo>
                  <a:moveTo>
                    <a:pt x="1420" y="1245"/>
                  </a:moveTo>
                  <a:lnTo>
                    <a:pt x="1420" y="1245"/>
                  </a:lnTo>
                  <a:moveTo>
                    <a:pt x="1406" y="1245"/>
                  </a:moveTo>
                  <a:lnTo>
                    <a:pt x="1420" y="1245"/>
                  </a:lnTo>
                  <a:moveTo>
                    <a:pt x="1406" y="1257"/>
                  </a:moveTo>
                  <a:lnTo>
                    <a:pt x="1406" y="1245"/>
                  </a:lnTo>
                  <a:moveTo>
                    <a:pt x="1406" y="1257"/>
                  </a:moveTo>
                  <a:lnTo>
                    <a:pt x="1406" y="1257"/>
                  </a:lnTo>
                  <a:moveTo>
                    <a:pt x="1406" y="1257"/>
                  </a:moveTo>
                  <a:lnTo>
                    <a:pt x="1406" y="1257"/>
                  </a:lnTo>
                  <a:moveTo>
                    <a:pt x="1406" y="1257"/>
                  </a:moveTo>
                  <a:lnTo>
                    <a:pt x="1406" y="1257"/>
                  </a:lnTo>
                  <a:moveTo>
                    <a:pt x="1392" y="1257"/>
                  </a:moveTo>
                  <a:lnTo>
                    <a:pt x="1406" y="1257"/>
                  </a:lnTo>
                  <a:moveTo>
                    <a:pt x="1392" y="1257"/>
                  </a:moveTo>
                  <a:lnTo>
                    <a:pt x="1392" y="1257"/>
                  </a:lnTo>
                  <a:moveTo>
                    <a:pt x="1392" y="1257"/>
                  </a:moveTo>
                  <a:lnTo>
                    <a:pt x="1392" y="1257"/>
                  </a:lnTo>
                  <a:moveTo>
                    <a:pt x="1377" y="1257"/>
                  </a:moveTo>
                  <a:lnTo>
                    <a:pt x="1392" y="1257"/>
                  </a:lnTo>
                  <a:moveTo>
                    <a:pt x="1377" y="1257"/>
                  </a:moveTo>
                  <a:lnTo>
                    <a:pt x="1377" y="1257"/>
                  </a:lnTo>
                  <a:moveTo>
                    <a:pt x="1377" y="1257"/>
                  </a:moveTo>
                  <a:lnTo>
                    <a:pt x="1377" y="1257"/>
                  </a:lnTo>
                  <a:moveTo>
                    <a:pt x="1377" y="1257"/>
                  </a:moveTo>
                  <a:lnTo>
                    <a:pt x="1377" y="1257"/>
                  </a:lnTo>
                  <a:moveTo>
                    <a:pt x="1363" y="1270"/>
                  </a:moveTo>
                  <a:lnTo>
                    <a:pt x="1377" y="1257"/>
                  </a:lnTo>
                  <a:moveTo>
                    <a:pt x="1363" y="1270"/>
                  </a:moveTo>
                  <a:lnTo>
                    <a:pt x="1363" y="1270"/>
                  </a:lnTo>
                  <a:moveTo>
                    <a:pt x="1363" y="1270"/>
                  </a:moveTo>
                  <a:lnTo>
                    <a:pt x="1363" y="1270"/>
                  </a:lnTo>
                  <a:moveTo>
                    <a:pt x="1349" y="1270"/>
                  </a:moveTo>
                  <a:lnTo>
                    <a:pt x="1363" y="1270"/>
                  </a:lnTo>
                  <a:moveTo>
                    <a:pt x="1349" y="1283"/>
                  </a:moveTo>
                  <a:lnTo>
                    <a:pt x="1349" y="1270"/>
                  </a:lnTo>
                  <a:moveTo>
                    <a:pt x="1349" y="1283"/>
                  </a:moveTo>
                  <a:lnTo>
                    <a:pt x="1349" y="1283"/>
                  </a:lnTo>
                  <a:moveTo>
                    <a:pt x="1349" y="1283"/>
                  </a:moveTo>
                  <a:lnTo>
                    <a:pt x="1349" y="1283"/>
                  </a:lnTo>
                  <a:moveTo>
                    <a:pt x="1334" y="1283"/>
                  </a:moveTo>
                  <a:lnTo>
                    <a:pt x="1349" y="1283"/>
                  </a:lnTo>
                  <a:moveTo>
                    <a:pt x="1334" y="1283"/>
                  </a:moveTo>
                  <a:lnTo>
                    <a:pt x="1334" y="1283"/>
                  </a:lnTo>
                  <a:moveTo>
                    <a:pt x="1334" y="1283"/>
                  </a:moveTo>
                  <a:lnTo>
                    <a:pt x="1334" y="1283"/>
                  </a:lnTo>
                  <a:moveTo>
                    <a:pt x="1320" y="1283"/>
                  </a:moveTo>
                  <a:lnTo>
                    <a:pt x="1334" y="1283"/>
                  </a:lnTo>
                  <a:moveTo>
                    <a:pt x="1320" y="1283"/>
                  </a:moveTo>
                  <a:lnTo>
                    <a:pt x="1320" y="1283"/>
                  </a:lnTo>
                  <a:moveTo>
                    <a:pt x="1320" y="1283"/>
                  </a:moveTo>
                  <a:lnTo>
                    <a:pt x="1320" y="1283"/>
                  </a:lnTo>
                  <a:moveTo>
                    <a:pt x="1306" y="1296"/>
                  </a:moveTo>
                  <a:lnTo>
                    <a:pt x="1320" y="1283"/>
                  </a:lnTo>
                  <a:moveTo>
                    <a:pt x="1306" y="1309"/>
                  </a:moveTo>
                  <a:lnTo>
                    <a:pt x="1306" y="1296"/>
                  </a:lnTo>
                  <a:moveTo>
                    <a:pt x="1306" y="1309"/>
                  </a:moveTo>
                  <a:lnTo>
                    <a:pt x="1306" y="1309"/>
                  </a:lnTo>
                  <a:moveTo>
                    <a:pt x="1306" y="1309"/>
                  </a:moveTo>
                  <a:lnTo>
                    <a:pt x="1306" y="1309"/>
                  </a:lnTo>
                  <a:moveTo>
                    <a:pt x="1291" y="1309"/>
                  </a:moveTo>
                  <a:lnTo>
                    <a:pt x="1306" y="1309"/>
                  </a:lnTo>
                  <a:moveTo>
                    <a:pt x="1291" y="1322"/>
                  </a:moveTo>
                  <a:lnTo>
                    <a:pt x="1291" y="1309"/>
                  </a:lnTo>
                  <a:moveTo>
                    <a:pt x="1291" y="1322"/>
                  </a:moveTo>
                  <a:lnTo>
                    <a:pt x="1291" y="1322"/>
                  </a:lnTo>
                  <a:moveTo>
                    <a:pt x="1291" y="1322"/>
                  </a:moveTo>
                  <a:lnTo>
                    <a:pt x="1291" y="1322"/>
                  </a:lnTo>
                  <a:moveTo>
                    <a:pt x="1291" y="1322"/>
                  </a:moveTo>
                  <a:lnTo>
                    <a:pt x="1291" y="1322"/>
                  </a:lnTo>
                  <a:moveTo>
                    <a:pt x="1277" y="1322"/>
                  </a:moveTo>
                  <a:lnTo>
                    <a:pt x="1291" y="1322"/>
                  </a:lnTo>
                  <a:moveTo>
                    <a:pt x="1277" y="1322"/>
                  </a:moveTo>
                  <a:lnTo>
                    <a:pt x="1277" y="1322"/>
                  </a:lnTo>
                  <a:moveTo>
                    <a:pt x="1277" y="1322"/>
                  </a:moveTo>
                  <a:lnTo>
                    <a:pt x="1277" y="1322"/>
                  </a:lnTo>
                  <a:moveTo>
                    <a:pt x="1263" y="1322"/>
                  </a:moveTo>
                  <a:lnTo>
                    <a:pt x="1277" y="1322"/>
                  </a:lnTo>
                  <a:moveTo>
                    <a:pt x="1263" y="1334"/>
                  </a:moveTo>
                  <a:lnTo>
                    <a:pt x="1263" y="1322"/>
                  </a:lnTo>
                  <a:moveTo>
                    <a:pt x="1263" y="1334"/>
                  </a:moveTo>
                  <a:lnTo>
                    <a:pt x="1263" y="1334"/>
                  </a:lnTo>
                  <a:moveTo>
                    <a:pt x="1263" y="1334"/>
                  </a:moveTo>
                  <a:lnTo>
                    <a:pt x="1263" y="1334"/>
                  </a:lnTo>
                  <a:moveTo>
                    <a:pt x="1248" y="1347"/>
                  </a:moveTo>
                  <a:lnTo>
                    <a:pt x="1263" y="1334"/>
                  </a:lnTo>
                  <a:moveTo>
                    <a:pt x="1248" y="1347"/>
                  </a:moveTo>
                  <a:lnTo>
                    <a:pt x="1248" y="1347"/>
                  </a:lnTo>
                  <a:moveTo>
                    <a:pt x="1248" y="1347"/>
                  </a:moveTo>
                  <a:lnTo>
                    <a:pt x="1248" y="1347"/>
                  </a:lnTo>
                  <a:moveTo>
                    <a:pt x="1234" y="1347"/>
                  </a:moveTo>
                  <a:lnTo>
                    <a:pt x="1248" y="1347"/>
                  </a:lnTo>
                  <a:moveTo>
                    <a:pt x="1234" y="1347"/>
                  </a:moveTo>
                  <a:lnTo>
                    <a:pt x="1234" y="1347"/>
                  </a:lnTo>
                  <a:moveTo>
                    <a:pt x="1234" y="1360"/>
                  </a:moveTo>
                  <a:lnTo>
                    <a:pt x="1234" y="1347"/>
                  </a:lnTo>
                  <a:moveTo>
                    <a:pt x="1220" y="1360"/>
                  </a:moveTo>
                  <a:lnTo>
                    <a:pt x="1234" y="1360"/>
                  </a:lnTo>
                  <a:moveTo>
                    <a:pt x="1220" y="1360"/>
                  </a:moveTo>
                  <a:lnTo>
                    <a:pt x="1220" y="1360"/>
                  </a:lnTo>
                  <a:moveTo>
                    <a:pt x="1220" y="1360"/>
                  </a:moveTo>
                  <a:lnTo>
                    <a:pt x="1220" y="1360"/>
                  </a:lnTo>
                  <a:moveTo>
                    <a:pt x="1220" y="1373"/>
                  </a:moveTo>
                  <a:lnTo>
                    <a:pt x="1220" y="1360"/>
                  </a:lnTo>
                  <a:moveTo>
                    <a:pt x="1205" y="1373"/>
                  </a:moveTo>
                  <a:lnTo>
                    <a:pt x="1220" y="1373"/>
                  </a:lnTo>
                  <a:moveTo>
                    <a:pt x="1205" y="1373"/>
                  </a:moveTo>
                  <a:lnTo>
                    <a:pt x="1205" y="1373"/>
                  </a:lnTo>
                  <a:moveTo>
                    <a:pt x="1205" y="1373"/>
                  </a:moveTo>
                  <a:lnTo>
                    <a:pt x="1205" y="1373"/>
                  </a:lnTo>
                  <a:moveTo>
                    <a:pt x="1191" y="1373"/>
                  </a:moveTo>
                  <a:lnTo>
                    <a:pt x="1205" y="1373"/>
                  </a:lnTo>
                  <a:moveTo>
                    <a:pt x="1191" y="1386"/>
                  </a:moveTo>
                  <a:lnTo>
                    <a:pt x="1191" y="1373"/>
                  </a:lnTo>
                  <a:moveTo>
                    <a:pt x="1191" y="1386"/>
                  </a:moveTo>
                  <a:lnTo>
                    <a:pt x="1191" y="1386"/>
                  </a:lnTo>
                  <a:moveTo>
                    <a:pt x="1176" y="1386"/>
                  </a:moveTo>
                  <a:lnTo>
                    <a:pt x="1191" y="1386"/>
                  </a:lnTo>
                  <a:moveTo>
                    <a:pt x="1176" y="1386"/>
                  </a:moveTo>
                  <a:lnTo>
                    <a:pt x="1176" y="1386"/>
                  </a:lnTo>
                  <a:moveTo>
                    <a:pt x="1176" y="1386"/>
                  </a:moveTo>
                  <a:lnTo>
                    <a:pt x="1176" y="1386"/>
                  </a:lnTo>
                  <a:moveTo>
                    <a:pt x="1176" y="1386"/>
                  </a:moveTo>
                  <a:lnTo>
                    <a:pt x="1176" y="1386"/>
                  </a:lnTo>
                  <a:moveTo>
                    <a:pt x="1176" y="1399"/>
                  </a:moveTo>
                  <a:lnTo>
                    <a:pt x="1176" y="1386"/>
                  </a:lnTo>
                  <a:moveTo>
                    <a:pt x="1176" y="1399"/>
                  </a:moveTo>
                  <a:lnTo>
                    <a:pt x="1176" y="1399"/>
                  </a:lnTo>
                  <a:moveTo>
                    <a:pt x="1162" y="1399"/>
                  </a:moveTo>
                  <a:lnTo>
                    <a:pt x="1176" y="1399"/>
                  </a:lnTo>
                  <a:moveTo>
                    <a:pt x="1162" y="1399"/>
                  </a:moveTo>
                  <a:lnTo>
                    <a:pt x="1162" y="1399"/>
                  </a:lnTo>
                  <a:moveTo>
                    <a:pt x="1162" y="1399"/>
                  </a:moveTo>
                  <a:lnTo>
                    <a:pt x="1162" y="1399"/>
                  </a:lnTo>
                  <a:moveTo>
                    <a:pt x="1148" y="1411"/>
                  </a:moveTo>
                  <a:lnTo>
                    <a:pt x="1162" y="1399"/>
                  </a:lnTo>
                  <a:moveTo>
                    <a:pt x="1148" y="1411"/>
                  </a:moveTo>
                  <a:lnTo>
                    <a:pt x="1148" y="1411"/>
                  </a:lnTo>
                  <a:moveTo>
                    <a:pt x="1148" y="1411"/>
                  </a:moveTo>
                  <a:lnTo>
                    <a:pt x="1148" y="1411"/>
                  </a:lnTo>
                  <a:moveTo>
                    <a:pt x="1133" y="1411"/>
                  </a:moveTo>
                  <a:lnTo>
                    <a:pt x="1148" y="1411"/>
                  </a:lnTo>
                  <a:moveTo>
                    <a:pt x="1133" y="1411"/>
                  </a:moveTo>
                  <a:lnTo>
                    <a:pt x="1133" y="1411"/>
                  </a:lnTo>
                  <a:moveTo>
                    <a:pt x="1133" y="1411"/>
                  </a:moveTo>
                  <a:lnTo>
                    <a:pt x="1133" y="1411"/>
                  </a:lnTo>
                  <a:moveTo>
                    <a:pt x="1133" y="1411"/>
                  </a:moveTo>
                  <a:lnTo>
                    <a:pt x="1133" y="1411"/>
                  </a:lnTo>
                  <a:moveTo>
                    <a:pt x="1119" y="1424"/>
                  </a:moveTo>
                  <a:lnTo>
                    <a:pt x="1133" y="1411"/>
                  </a:lnTo>
                  <a:moveTo>
                    <a:pt x="1119" y="1424"/>
                  </a:moveTo>
                  <a:lnTo>
                    <a:pt x="1119" y="1424"/>
                  </a:lnTo>
                  <a:moveTo>
                    <a:pt x="1119" y="1424"/>
                  </a:moveTo>
                  <a:lnTo>
                    <a:pt x="1119" y="1424"/>
                  </a:lnTo>
                  <a:moveTo>
                    <a:pt x="1105" y="1437"/>
                  </a:moveTo>
                  <a:lnTo>
                    <a:pt x="1119" y="1424"/>
                  </a:lnTo>
                  <a:moveTo>
                    <a:pt x="1105" y="1437"/>
                  </a:moveTo>
                  <a:lnTo>
                    <a:pt x="1105" y="1437"/>
                  </a:lnTo>
                  <a:moveTo>
                    <a:pt x="1105" y="1437"/>
                  </a:moveTo>
                  <a:lnTo>
                    <a:pt x="1105" y="1437"/>
                  </a:lnTo>
                  <a:moveTo>
                    <a:pt x="1090" y="1437"/>
                  </a:moveTo>
                  <a:lnTo>
                    <a:pt x="1105" y="1437"/>
                  </a:lnTo>
                  <a:moveTo>
                    <a:pt x="1090" y="1437"/>
                  </a:moveTo>
                  <a:lnTo>
                    <a:pt x="1090" y="1437"/>
                  </a:lnTo>
                  <a:moveTo>
                    <a:pt x="1090" y="1437"/>
                  </a:moveTo>
                  <a:lnTo>
                    <a:pt x="1090" y="1437"/>
                  </a:lnTo>
                  <a:moveTo>
                    <a:pt x="1090" y="1437"/>
                  </a:moveTo>
                  <a:lnTo>
                    <a:pt x="1090" y="1437"/>
                  </a:lnTo>
                  <a:moveTo>
                    <a:pt x="1076" y="1437"/>
                  </a:moveTo>
                  <a:lnTo>
                    <a:pt x="1090" y="1437"/>
                  </a:lnTo>
                  <a:moveTo>
                    <a:pt x="1076" y="1450"/>
                  </a:moveTo>
                  <a:lnTo>
                    <a:pt x="1076" y="1437"/>
                  </a:lnTo>
                  <a:moveTo>
                    <a:pt x="1076" y="1450"/>
                  </a:moveTo>
                  <a:lnTo>
                    <a:pt x="1076" y="1450"/>
                  </a:lnTo>
                  <a:moveTo>
                    <a:pt x="1062" y="1450"/>
                  </a:moveTo>
                  <a:lnTo>
                    <a:pt x="1076" y="1450"/>
                  </a:lnTo>
                  <a:moveTo>
                    <a:pt x="1062" y="1450"/>
                  </a:moveTo>
                  <a:lnTo>
                    <a:pt x="1062" y="1450"/>
                  </a:lnTo>
                  <a:moveTo>
                    <a:pt x="1062" y="1463"/>
                  </a:moveTo>
                  <a:lnTo>
                    <a:pt x="1062" y="1450"/>
                  </a:lnTo>
                  <a:moveTo>
                    <a:pt x="1062" y="1463"/>
                  </a:moveTo>
                  <a:lnTo>
                    <a:pt x="1062" y="1463"/>
                  </a:lnTo>
                  <a:moveTo>
                    <a:pt x="1062" y="1463"/>
                  </a:moveTo>
                  <a:lnTo>
                    <a:pt x="1062" y="1463"/>
                  </a:lnTo>
                  <a:moveTo>
                    <a:pt x="1047" y="1463"/>
                  </a:moveTo>
                  <a:lnTo>
                    <a:pt x="1062" y="1463"/>
                  </a:lnTo>
                  <a:moveTo>
                    <a:pt x="1047" y="1463"/>
                  </a:moveTo>
                  <a:lnTo>
                    <a:pt x="1047" y="1463"/>
                  </a:lnTo>
                  <a:moveTo>
                    <a:pt x="1047" y="1476"/>
                  </a:moveTo>
                  <a:lnTo>
                    <a:pt x="1047" y="1463"/>
                  </a:lnTo>
                  <a:moveTo>
                    <a:pt x="1047" y="1476"/>
                  </a:moveTo>
                  <a:lnTo>
                    <a:pt x="1047" y="1476"/>
                  </a:lnTo>
                  <a:moveTo>
                    <a:pt x="1033" y="1476"/>
                  </a:moveTo>
                  <a:lnTo>
                    <a:pt x="1047" y="1476"/>
                  </a:lnTo>
                  <a:moveTo>
                    <a:pt x="1033" y="1476"/>
                  </a:moveTo>
                  <a:lnTo>
                    <a:pt x="1033" y="1476"/>
                  </a:lnTo>
                  <a:moveTo>
                    <a:pt x="1033" y="1476"/>
                  </a:moveTo>
                  <a:lnTo>
                    <a:pt x="1033" y="1476"/>
                  </a:lnTo>
                  <a:moveTo>
                    <a:pt x="1019" y="1476"/>
                  </a:moveTo>
                  <a:lnTo>
                    <a:pt x="1033" y="1476"/>
                  </a:lnTo>
                  <a:moveTo>
                    <a:pt x="1019" y="1476"/>
                  </a:moveTo>
                  <a:lnTo>
                    <a:pt x="1019" y="1476"/>
                  </a:lnTo>
                  <a:moveTo>
                    <a:pt x="1019" y="1488"/>
                  </a:moveTo>
                  <a:lnTo>
                    <a:pt x="1019" y="1476"/>
                  </a:lnTo>
                  <a:moveTo>
                    <a:pt x="1004" y="1488"/>
                  </a:moveTo>
                  <a:lnTo>
                    <a:pt x="1019" y="1488"/>
                  </a:lnTo>
                  <a:moveTo>
                    <a:pt x="1004" y="1488"/>
                  </a:moveTo>
                  <a:lnTo>
                    <a:pt x="1004" y="1488"/>
                  </a:lnTo>
                  <a:moveTo>
                    <a:pt x="1004" y="1488"/>
                  </a:moveTo>
                  <a:lnTo>
                    <a:pt x="1004" y="1488"/>
                  </a:lnTo>
                  <a:moveTo>
                    <a:pt x="1004" y="1488"/>
                  </a:moveTo>
                  <a:lnTo>
                    <a:pt x="1004" y="1488"/>
                  </a:lnTo>
                  <a:moveTo>
                    <a:pt x="990" y="1488"/>
                  </a:moveTo>
                  <a:lnTo>
                    <a:pt x="1004" y="1488"/>
                  </a:lnTo>
                  <a:moveTo>
                    <a:pt x="990" y="1501"/>
                  </a:moveTo>
                  <a:lnTo>
                    <a:pt x="990" y="1488"/>
                  </a:lnTo>
                  <a:moveTo>
                    <a:pt x="990" y="1501"/>
                  </a:moveTo>
                  <a:lnTo>
                    <a:pt x="990" y="1501"/>
                  </a:lnTo>
                  <a:moveTo>
                    <a:pt x="976" y="1501"/>
                  </a:moveTo>
                  <a:lnTo>
                    <a:pt x="990" y="1501"/>
                  </a:lnTo>
                  <a:moveTo>
                    <a:pt x="976" y="1501"/>
                  </a:moveTo>
                  <a:lnTo>
                    <a:pt x="976" y="1501"/>
                  </a:lnTo>
                  <a:moveTo>
                    <a:pt x="976" y="1514"/>
                  </a:moveTo>
                  <a:lnTo>
                    <a:pt x="976" y="1501"/>
                  </a:lnTo>
                  <a:moveTo>
                    <a:pt x="976" y="1514"/>
                  </a:moveTo>
                  <a:lnTo>
                    <a:pt x="976" y="1514"/>
                  </a:lnTo>
                  <a:moveTo>
                    <a:pt x="961" y="1514"/>
                  </a:moveTo>
                  <a:lnTo>
                    <a:pt x="976" y="1514"/>
                  </a:lnTo>
                  <a:moveTo>
                    <a:pt x="961" y="1514"/>
                  </a:moveTo>
                  <a:lnTo>
                    <a:pt x="961" y="1514"/>
                  </a:lnTo>
                  <a:moveTo>
                    <a:pt x="961" y="1514"/>
                  </a:moveTo>
                  <a:lnTo>
                    <a:pt x="961" y="1514"/>
                  </a:lnTo>
                  <a:moveTo>
                    <a:pt x="947" y="1514"/>
                  </a:moveTo>
                  <a:lnTo>
                    <a:pt x="961" y="1514"/>
                  </a:lnTo>
                  <a:moveTo>
                    <a:pt x="947" y="1514"/>
                  </a:moveTo>
                  <a:lnTo>
                    <a:pt x="947" y="1514"/>
                  </a:lnTo>
                  <a:moveTo>
                    <a:pt x="947" y="1514"/>
                  </a:moveTo>
                  <a:lnTo>
                    <a:pt x="947" y="1514"/>
                  </a:lnTo>
                  <a:moveTo>
                    <a:pt x="947" y="1514"/>
                  </a:moveTo>
                  <a:lnTo>
                    <a:pt x="947" y="1514"/>
                  </a:lnTo>
                  <a:moveTo>
                    <a:pt x="947" y="1527"/>
                  </a:moveTo>
                  <a:lnTo>
                    <a:pt x="947" y="1514"/>
                  </a:lnTo>
                  <a:moveTo>
                    <a:pt x="933" y="1527"/>
                  </a:moveTo>
                  <a:lnTo>
                    <a:pt x="947" y="1527"/>
                  </a:lnTo>
                  <a:moveTo>
                    <a:pt x="933" y="1527"/>
                  </a:moveTo>
                  <a:lnTo>
                    <a:pt x="933" y="1527"/>
                  </a:lnTo>
                  <a:moveTo>
                    <a:pt x="933" y="1527"/>
                  </a:moveTo>
                  <a:lnTo>
                    <a:pt x="933" y="1527"/>
                  </a:lnTo>
                  <a:moveTo>
                    <a:pt x="918" y="1527"/>
                  </a:moveTo>
                  <a:lnTo>
                    <a:pt x="933" y="1527"/>
                  </a:lnTo>
                  <a:moveTo>
                    <a:pt x="918" y="1527"/>
                  </a:moveTo>
                  <a:lnTo>
                    <a:pt x="918" y="1527"/>
                  </a:lnTo>
                  <a:moveTo>
                    <a:pt x="918" y="1540"/>
                  </a:moveTo>
                  <a:lnTo>
                    <a:pt x="918" y="1527"/>
                  </a:lnTo>
                  <a:moveTo>
                    <a:pt x="918" y="1540"/>
                  </a:moveTo>
                  <a:lnTo>
                    <a:pt x="918" y="1540"/>
                  </a:lnTo>
                  <a:moveTo>
                    <a:pt x="904" y="1540"/>
                  </a:moveTo>
                  <a:lnTo>
                    <a:pt x="918" y="1540"/>
                  </a:lnTo>
                  <a:moveTo>
                    <a:pt x="904" y="1540"/>
                  </a:moveTo>
                  <a:lnTo>
                    <a:pt x="904" y="1540"/>
                  </a:lnTo>
                  <a:moveTo>
                    <a:pt x="904" y="1540"/>
                  </a:moveTo>
                  <a:lnTo>
                    <a:pt x="904" y="1540"/>
                  </a:lnTo>
                  <a:moveTo>
                    <a:pt x="889" y="1553"/>
                  </a:moveTo>
                  <a:lnTo>
                    <a:pt x="904" y="1540"/>
                  </a:lnTo>
                  <a:moveTo>
                    <a:pt x="889" y="1553"/>
                  </a:moveTo>
                  <a:lnTo>
                    <a:pt x="889" y="1553"/>
                  </a:lnTo>
                  <a:moveTo>
                    <a:pt x="889" y="1553"/>
                  </a:moveTo>
                  <a:lnTo>
                    <a:pt x="889" y="1553"/>
                  </a:lnTo>
                  <a:moveTo>
                    <a:pt x="889" y="1553"/>
                  </a:moveTo>
                  <a:lnTo>
                    <a:pt x="889" y="1553"/>
                  </a:lnTo>
                  <a:moveTo>
                    <a:pt x="875" y="1553"/>
                  </a:moveTo>
                  <a:lnTo>
                    <a:pt x="889" y="1553"/>
                  </a:lnTo>
                  <a:moveTo>
                    <a:pt x="875" y="1553"/>
                  </a:moveTo>
                  <a:lnTo>
                    <a:pt x="875" y="1553"/>
                  </a:lnTo>
                  <a:moveTo>
                    <a:pt x="875" y="1565"/>
                  </a:moveTo>
                  <a:lnTo>
                    <a:pt x="875" y="1553"/>
                  </a:lnTo>
                  <a:moveTo>
                    <a:pt x="861" y="1565"/>
                  </a:moveTo>
                  <a:lnTo>
                    <a:pt x="875" y="1565"/>
                  </a:lnTo>
                  <a:moveTo>
                    <a:pt x="861" y="1565"/>
                  </a:moveTo>
                  <a:lnTo>
                    <a:pt x="861" y="1565"/>
                  </a:lnTo>
                  <a:moveTo>
                    <a:pt x="861" y="1578"/>
                  </a:moveTo>
                  <a:lnTo>
                    <a:pt x="861" y="1565"/>
                  </a:lnTo>
                  <a:moveTo>
                    <a:pt x="846" y="1578"/>
                  </a:moveTo>
                  <a:lnTo>
                    <a:pt x="861" y="1578"/>
                  </a:lnTo>
                  <a:moveTo>
                    <a:pt x="846" y="1578"/>
                  </a:moveTo>
                  <a:lnTo>
                    <a:pt x="846" y="1578"/>
                  </a:lnTo>
                  <a:moveTo>
                    <a:pt x="846" y="1578"/>
                  </a:moveTo>
                  <a:lnTo>
                    <a:pt x="846" y="1578"/>
                  </a:lnTo>
                  <a:moveTo>
                    <a:pt x="846" y="1578"/>
                  </a:moveTo>
                  <a:lnTo>
                    <a:pt x="846" y="1578"/>
                  </a:lnTo>
                  <a:moveTo>
                    <a:pt x="832" y="1578"/>
                  </a:moveTo>
                  <a:lnTo>
                    <a:pt x="846" y="1578"/>
                  </a:lnTo>
                  <a:moveTo>
                    <a:pt x="832" y="1578"/>
                  </a:moveTo>
                  <a:lnTo>
                    <a:pt x="832" y="1578"/>
                  </a:lnTo>
                  <a:moveTo>
                    <a:pt x="832" y="1591"/>
                  </a:moveTo>
                  <a:lnTo>
                    <a:pt x="832" y="1578"/>
                  </a:lnTo>
                  <a:moveTo>
                    <a:pt x="832" y="1591"/>
                  </a:moveTo>
                  <a:lnTo>
                    <a:pt x="832" y="1591"/>
                  </a:lnTo>
                  <a:moveTo>
                    <a:pt x="832" y="1591"/>
                  </a:moveTo>
                  <a:lnTo>
                    <a:pt x="832" y="1591"/>
                  </a:lnTo>
                  <a:moveTo>
                    <a:pt x="818" y="1591"/>
                  </a:moveTo>
                  <a:lnTo>
                    <a:pt x="832" y="1591"/>
                  </a:lnTo>
                  <a:moveTo>
                    <a:pt x="818" y="1591"/>
                  </a:moveTo>
                  <a:lnTo>
                    <a:pt x="818" y="1591"/>
                  </a:lnTo>
                  <a:moveTo>
                    <a:pt x="818" y="1604"/>
                  </a:moveTo>
                  <a:lnTo>
                    <a:pt x="818" y="1591"/>
                  </a:lnTo>
                  <a:moveTo>
                    <a:pt x="803" y="1604"/>
                  </a:moveTo>
                  <a:lnTo>
                    <a:pt x="818" y="1604"/>
                  </a:lnTo>
                  <a:moveTo>
                    <a:pt x="803" y="1617"/>
                  </a:moveTo>
                  <a:lnTo>
                    <a:pt x="803" y="1604"/>
                  </a:lnTo>
                  <a:moveTo>
                    <a:pt x="803" y="1617"/>
                  </a:moveTo>
                  <a:lnTo>
                    <a:pt x="803" y="1617"/>
                  </a:lnTo>
                  <a:moveTo>
                    <a:pt x="803" y="1617"/>
                  </a:moveTo>
                  <a:lnTo>
                    <a:pt x="803" y="1617"/>
                  </a:lnTo>
                  <a:moveTo>
                    <a:pt x="789" y="1617"/>
                  </a:moveTo>
                  <a:lnTo>
                    <a:pt x="803" y="1617"/>
                  </a:lnTo>
                  <a:moveTo>
                    <a:pt x="789" y="1617"/>
                  </a:moveTo>
                  <a:lnTo>
                    <a:pt x="789" y="1617"/>
                  </a:lnTo>
                  <a:moveTo>
                    <a:pt x="789" y="1617"/>
                  </a:moveTo>
                  <a:lnTo>
                    <a:pt x="789" y="1617"/>
                  </a:lnTo>
                  <a:moveTo>
                    <a:pt x="775" y="1630"/>
                  </a:moveTo>
                  <a:lnTo>
                    <a:pt x="789" y="1617"/>
                  </a:lnTo>
                  <a:moveTo>
                    <a:pt x="775" y="1630"/>
                  </a:moveTo>
                  <a:lnTo>
                    <a:pt x="775" y="1630"/>
                  </a:lnTo>
                  <a:moveTo>
                    <a:pt x="775" y="1630"/>
                  </a:moveTo>
                  <a:lnTo>
                    <a:pt x="775" y="1630"/>
                  </a:lnTo>
                  <a:moveTo>
                    <a:pt x="760" y="1630"/>
                  </a:moveTo>
                  <a:lnTo>
                    <a:pt x="775" y="1630"/>
                  </a:lnTo>
                  <a:moveTo>
                    <a:pt x="760" y="1630"/>
                  </a:moveTo>
                  <a:lnTo>
                    <a:pt x="760" y="1630"/>
                  </a:lnTo>
                  <a:moveTo>
                    <a:pt x="760" y="1630"/>
                  </a:moveTo>
                  <a:lnTo>
                    <a:pt x="760" y="1630"/>
                  </a:lnTo>
                  <a:moveTo>
                    <a:pt x="760" y="1630"/>
                  </a:moveTo>
                  <a:lnTo>
                    <a:pt x="760" y="1630"/>
                  </a:lnTo>
                  <a:moveTo>
                    <a:pt x="746" y="1630"/>
                  </a:moveTo>
                  <a:lnTo>
                    <a:pt x="760" y="1630"/>
                  </a:lnTo>
                  <a:moveTo>
                    <a:pt x="746" y="1630"/>
                  </a:moveTo>
                  <a:lnTo>
                    <a:pt x="746" y="1630"/>
                  </a:lnTo>
                  <a:moveTo>
                    <a:pt x="746" y="1630"/>
                  </a:moveTo>
                  <a:lnTo>
                    <a:pt x="746" y="1630"/>
                  </a:lnTo>
                  <a:moveTo>
                    <a:pt x="732" y="1642"/>
                  </a:moveTo>
                  <a:lnTo>
                    <a:pt x="746" y="1630"/>
                  </a:lnTo>
                  <a:moveTo>
                    <a:pt x="732" y="1642"/>
                  </a:moveTo>
                  <a:lnTo>
                    <a:pt x="732" y="1642"/>
                  </a:lnTo>
                  <a:moveTo>
                    <a:pt x="732" y="1642"/>
                  </a:moveTo>
                  <a:lnTo>
                    <a:pt x="732" y="1642"/>
                  </a:lnTo>
                  <a:moveTo>
                    <a:pt x="717" y="1642"/>
                  </a:moveTo>
                  <a:lnTo>
                    <a:pt x="732" y="1642"/>
                  </a:lnTo>
                  <a:moveTo>
                    <a:pt x="717" y="1655"/>
                  </a:moveTo>
                  <a:lnTo>
                    <a:pt x="717" y="1642"/>
                  </a:lnTo>
                  <a:moveTo>
                    <a:pt x="717" y="1655"/>
                  </a:moveTo>
                  <a:lnTo>
                    <a:pt x="717" y="1655"/>
                  </a:lnTo>
                  <a:moveTo>
                    <a:pt x="717" y="1655"/>
                  </a:moveTo>
                  <a:lnTo>
                    <a:pt x="717" y="1655"/>
                  </a:lnTo>
                  <a:moveTo>
                    <a:pt x="717" y="1668"/>
                  </a:moveTo>
                  <a:lnTo>
                    <a:pt x="717" y="1655"/>
                  </a:lnTo>
                  <a:moveTo>
                    <a:pt x="717" y="1668"/>
                  </a:moveTo>
                  <a:lnTo>
                    <a:pt x="717" y="1668"/>
                  </a:lnTo>
                  <a:moveTo>
                    <a:pt x="703" y="1668"/>
                  </a:moveTo>
                  <a:lnTo>
                    <a:pt x="717" y="1668"/>
                  </a:lnTo>
                  <a:moveTo>
                    <a:pt x="703" y="1668"/>
                  </a:moveTo>
                  <a:lnTo>
                    <a:pt x="703" y="1668"/>
                  </a:lnTo>
                  <a:moveTo>
                    <a:pt x="703" y="1681"/>
                  </a:moveTo>
                  <a:lnTo>
                    <a:pt x="703" y="1668"/>
                  </a:lnTo>
                  <a:moveTo>
                    <a:pt x="689" y="1681"/>
                  </a:moveTo>
                  <a:lnTo>
                    <a:pt x="703" y="1681"/>
                  </a:lnTo>
                  <a:moveTo>
                    <a:pt x="689" y="1694"/>
                  </a:moveTo>
                  <a:lnTo>
                    <a:pt x="689" y="1681"/>
                  </a:lnTo>
                  <a:moveTo>
                    <a:pt x="689" y="1694"/>
                  </a:moveTo>
                  <a:lnTo>
                    <a:pt x="689" y="1694"/>
                  </a:lnTo>
                  <a:moveTo>
                    <a:pt x="674" y="1694"/>
                  </a:moveTo>
                  <a:lnTo>
                    <a:pt x="689" y="1694"/>
                  </a:lnTo>
                  <a:moveTo>
                    <a:pt x="674" y="1694"/>
                  </a:moveTo>
                  <a:lnTo>
                    <a:pt x="674" y="1694"/>
                  </a:lnTo>
                  <a:moveTo>
                    <a:pt x="674" y="1694"/>
                  </a:moveTo>
                  <a:lnTo>
                    <a:pt x="674" y="1694"/>
                  </a:lnTo>
                  <a:moveTo>
                    <a:pt x="674" y="1694"/>
                  </a:moveTo>
                  <a:lnTo>
                    <a:pt x="674" y="1694"/>
                  </a:lnTo>
                  <a:moveTo>
                    <a:pt x="660" y="1694"/>
                  </a:moveTo>
                  <a:lnTo>
                    <a:pt x="674" y="1694"/>
                  </a:lnTo>
                  <a:moveTo>
                    <a:pt x="660" y="1694"/>
                  </a:moveTo>
                  <a:lnTo>
                    <a:pt x="660" y="1694"/>
                  </a:lnTo>
                  <a:moveTo>
                    <a:pt x="660" y="1694"/>
                  </a:moveTo>
                  <a:lnTo>
                    <a:pt x="660" y="1694"/>
                  </a:lnTo>
                  <a:moveTo>
                    <a:pt x="646" y="1694"/>
                  </a:moveTo>
                  <a:lnTo>
                    <a:pt x="660" y="1694"/>
                  </a:lnTo>
                  <a:moveTo>
                    <a:pt x="646" y="1694"/>
                  </a:moveTo>
                  <a:lnTo>
                    <a:pt x="646" y="1694"/>
                  </a:lnTo>
                  <a:moveTo>
                    <a:pt x="646" y="1707"/>
                  </a:moveTo>
                  <a:lnTo>
                    <a:pt x="646" y="1694"/>
                  </a:lnTo>
                  <a:moveTo>
                    <a:pt x="631" y="1707"/>
                  </a:moveTo>
                  <a:lnTo>
                    <a:pt x="646" y="1707"/>
                  </a:lnTo>
                  <a:moveTo>
                    <a:pt x="631" y="1707"/>
                  </a:moveTo>
                  <a:lnTo>
                    <a:pt x="631" y="1707"/>
                  </a:lnTo>
                  <a:moveTo>
                    <a:pt x="631" y="1707"/>
                  </a:moveTo>
                  <a:lnTo>
                    <a:pt x="631" y="1707"/>
                  </a:lnTo>
                  <a:moveTo>
                    <a:pt x="631" y="1719"/>
                  </a:moveTo>
                  <a:lnTo>
                    <a:pt x="631" y="1707"/>
                  </a:lnTo>
                  <a:moveTo>
                    <a:pt x="617" y="1719"/>
                  </a:moveTo>
                  <a:lnTo>
                    <a:pt x="631" y="1719"/>
                  </a:lnTo>
                  <a:moveTo>
                    <a:pt x="617" y="1719"/>
                  </a:moveTo>
                  <a:lnTo>
                    <a:pt x="617" y="1719"/>
                  </a:lnTo>
                  <a:moveTo>
                    <a:pt x="617" y="1719"/>
                  </a:moveTo>
                  <a:lnTo>
                    <a:pt x="617" y="1719"/>
                  </a:lnTo>
                  <a:moveTo>
                    <a:pt x="603" y="1719"/>
                  </a:moveTo>
                  <a:lnTo>
                    <a:pt x="617" y="1719"/>
                  </a:lnTo>
                  <a:moveTo>
                    <a:pt x="603" y="1732"/>
                  </a:moveTo>
                  <a:lnTo>
                    <a:pt x="603" y="1719"/>
                  </a:lnTo>
                  <a:moveTo>
                    <a:pt x="603" y="1732"/>
                  </a:moveTo>
                  <a:lnTo>
                    <a:pt x="603" y="1732"/>
                  </a:lnTo>
                  <a:moveTo>
                    <a:pt x="603" y="1732"/>
                  </a:moveTo>
                  <a:lnTo>
                    <a:pt x="603" y="1732"/>
                  </a:lnTo>
                  <a:moveTo>
                    <a:pt x="603" y="1732"/>
                  </a:moveTo>
                  <a:lnTo>
                    <a:pt x="603" y="1732"/>
                  </a:lnTo>
                  <a:moveTo>
                    <a:pt x="588" y="1732"/>
                  </a:moveTo>
                  <a:lnTo>
                    <a:pt x="603" y="1732"/>
                  </a:lnTo>
                  <a:moveTo>
                    <a:pt x="588" y="1745"/>
                  </a:moveTo>
                  <a:lnTo>
                    <a:pt x="588" y="1732"/>
                  </a:lnTo>
                  <a:moveTo>
                    <a:pt x="588" y="1745"/>
                  </a:moveTo>
                  <a:lnTo>
                    <a:pt x="588" y="1745"/>
                  </a:lnTo>
                  <a:moveTo>
                    <a:pt x="588" y="1745"/>
                  </a:moveTo>
                  <a:lnTo>
                    <a:pt x="588" y="1745"/>
                  </a:lnTo>
                  <a:moveTo>
                    <a:pt x="574" y="1745"/>
                  </a:moveTo>
                  <a:lnTo>
                    <a:pt x="588" y="1745"/>
                  </a:lnTo>
                  <a:moveTo>
                    <a:pt x="574" y="1745"/>
                  </a:moveTo>
                  <a:lnTo>
                    <a:pt x="574" y="1745"/>
                  </a:lnTo>
                  <a:moveTo>
                    <a:pt x="574" y="1745"/>
                  </a:moveTo>
                  <a:lnTo>
                    <a:pt x="574" y="1745"/>
                  </a:lnTo>
                  <a:moveTo>
                    <a:pt x="559" y="1758"/>
                  </a:moveTo>
                  <a:lnTo>
                    <a:pt x="574" y="1745"/>
                  </a:lnTo>
                  <a:moveTo>
                    <a:pt x="559" y="1758"/>
                  </a:moveTo>
                  <a:lnTo>
                    <a:pt x="559" y="1758"/>
                  </a:lnTo>
                  <a:moveTo>
                    <a:pt x="559" y="1758"/>
                  </a:moveTo>
                  <a:lnTo>
                    <a:pt x="559" y="1758"/>
                  </a:lnTo>
                  <a:moveTo>
                    <a:pt x="545" y="1758"/>
                  </a:moveTo>
                  <a:lnTo>
                    <a:pt x="559" y="1758"/>
                  </a:lnTo>
                  <a:moveTo>
                    <a:pt x="545" y="1758"/>
                  </a:moveTo>
                  <a:lnTo>
                    <a:pt x="545" y="1758"/>
                  </a:lnTo>
                  <a:moveTo>
                    <a:pt x="545" y="1758"/>
                  </a:moveTo>
                  <a:lnTo>
                    <a:pt x="545" y="1758"/>
                  </a:lnTo>
                  <a:moveTo>
                    <a:pt x="545" y="1758"/>
                  </a:moveTo>
                  <a:lnTo>
                    <a:pt x="545" y="1758"/>
                  </a:lnTo>
                  <a:moveTo>
                    <a:pt x="531" y="1758"/>
                  </a:moveTo>
                  <a:lnTo>
                    <a:pt x="545" y="1758"/>
                  </a:lnTo>
                  <a:moveTo>
                    <a:pt x="531" y="1758"/>
                  </a:moveTo>
                  <a:lnTo>
                    <a:pt x="531" y="1758"/>
                  </a:lnTo>
                  <a:moveTo>
                    <a:pt x="531" y="1771"/>
                  </a:moveTo>
                  <a:lnTo>
                    <a:pt x="531" y="1758"/>
                  </a:lnTo>
                  <a:moveTo>
                    <a:pt x="516" y="1771"/>
                  </a:moveTo>
                  <a:lnTo>
                    <a:pt x="531" y="1771"/>
                  </a:lnTo>
                  <a:moveTo>
                    <a:pt x="516" y="1771"/>
                  </a:moveTo>
                  <a:lnTo>
                    <a:pt x="516" y="1771"/>
                  </a:lnTo>
                  <a:moveTo>
                    <a:pt x="516" y="1784"/>
                  </a:moveTo>
                  <a:lnTo>
                    <a:pt x="516" y="1771"/>
                  </a:lnTo>
                  <a:moveTo>
                    <a:pt x="516" y="1784"/>
                  </a:moveTo>
                  <a:lnTo>
                    <a:pt x="516" y="1784"/>
                  </a:lnTo>
                  <a:moveTo>
                    <a:pt x="502" y="1784"/>
                  </a:moveTo>
                  <a:lnTo>
                    <a:pt x="516" y="1784"/>
                  </a:lnTo>
                  <a:moveTo>
                    <a:pt x="502" y="1784"/>
                  </a:moveTo>
                  <a:lnTo>
                    <a:pt x="502" y="1784"/>
                  </a:lnTo>
                  <a:moveTo>
                    <a:pt x="502" y="1784"/>
                  </a:moveTo>
                  <a:lnTo>
                    <a:pt x="502" y="1784"/>
                  </a:lnTo>
                  <a:moveTo>
                    <a:pt x="488" y="1784"/>
                  </a:moveTo>
                  <a:lnTo>
                    <a:pt x="502" y="1784"/>
                  </a:lnTo>
                  <a:moveTo>
                    <a:pt x="488" y="1784"/>
                  </a:moveTo>
                  <a:lnTo>
                    <a:pt x="488" y="1784"/>
                  </a:lnTo>
                  <a:moveTo>
                    <a:pt x="488" y="1796"/>
                  </a:moveTo>
                  <a:lnTo>
                    <a:pt x="488" y="1784"/>
                  </a:lnTo>
                  <a:moveTo>
                    <a:pt x="473" y="1796"/>
                  </a:moveTo>
                  <a:lnTo>
                    <a:pt x="488" y="1796"/>
                  </a:lnTo>
                  <a:moveTo>
                    <a:pt x="473" y="1796"/>
                  </a:moveTo>
                  <a:lnTo>
                    <a:pt x="473" y="1796"/>
                  </a:lnTo>
                  <a:moveTo>
                    <a:pt x="473" y="1796"/>
                  </a:moveTo>
                  <a:lnTo>
                    <a:pt x="473" y="1796"/>
                  </a:lnTo>
                  <a:moveTo>
                    <a:pt x="473" y="1796"/>
                  </a:moveTo>
                  <a:lnTo>
                    <a:pt x="473" y="1796"/>
                  </a:lnTo>
                  <a:moveTo>
                    <a:pt x="473" y="1796"/>
                  </a:moveTo>
                  <a:lnTo>
                    <a:pt x="473" y="1796"/>
                  </a:lnTo>
                  <a:moveTo>
                    <a:pt x="459" y="1796"/>
                  </a:moveTo>
                  <a:lnTo>
                    <a:pt x="473" y="1796"/>
                  </a:lnTo>
                  <a:moveTo>
                    <a:pt x="459" y="1796"/>
                  </a:moveTo>
                  <a:lnTo>
                    <a:pt x="459" y="1796"/>
                  </a:lnTo>
                  <a:moveTo>
                    <a:pt x="459" y="1796"/>
                  </a:moveTo>
                  <a:lnTo>
                    <a:pt x="459" y="1796"/>
                  </a:lnTo>
                  <a:moveTo>
                    <a:pt x="459" y="1796"/>
                  </a:moveTo>
                  <a:lnTo>
                    <a:pt x="459" y="1796"/>
                  </a:lnTo>
                  <a:moveTo>
                    <a:pt x="445" y="1796"/>
                  </a:moveTo>
                  <a:lnTo>
                    <a:pt x="459" y="1796"/>
                  </a:lnTo>
                  <a:moveTo>
                    <a:pt x="445" y="1796"/>
                  </a:moveTo>
                  <a:lnTo>
                    <a:pt x="445" y="1796"/>
                  </a:lnTo>
                  <a:moveTo>
                    <a:pt x="445" y="1796"/>
                  </a:moveTo>
                  <a:lnTo>
                    <a:pt x="445" y="1796"/>
                  </a:lnTo>
                  <a:moveTo>
                    <a:pt x="430" y="1809"/>
                  </a:moveTo>
                  <a:lnTo>
                    <a:pt x="445" y="1796"/>
                  </a:lnTo>
                  <a:moveTo>
                    <a:pt x="430" y="1809"/>
                  </a:moveTo>
                  <a:lnTo>
                    <a:pt x="430" y="1809"/>
                  </a:lnTo>
                  <a:moveTo>
                    <a:pt x="430" y="1809"/>
                  </a:moveTo>
                  <a:lnTo>
                    <a:pt x="430" y="1809"/>
                  </a:lnTo>
                  <a:moveTo>
                    <a:pt x="430" y="1809"/>
                  </a:moveTo>
                  <a:lnTo>
                    <a:pt x="430" y="1809"/>
                  </a:lnTo>
                  <a:moveTo>
                    <a:pt x="416" y="1822"/>
                  </a:moveTo>
                  <a:lnTo>
                    <a:pt x="430" y="1809"/>
                  </a:lnTo>
                  <a:moveTo>
                    <a:pt x="416" y="1822"/>
                  </a:moveTo>
                  <a:lnTo>
                    <a:pt x="416" y="1822"/>
                  </a:lnTo>
                  <a:moveTo>
                    <a:pt x="416" y="1822"/>
                  </a:moveTo>
                  <a:lnTo>
                    <a:pt x="416" y="1822"/>
                  </a:lnTo>
                  <a:moveTo>
                    <a:pt x="402" y="1822"/>
                  </a:moveTo>
                  <a:lnTo>
                    <a:pt x="416" y="1822"/>
                  </a:lnTo>
                  <a:moveTo>
                    <a:pt x="402" y="1835"/>
                  </a:moveTo>
                  <a:lnTo>
                    <a:pt x="402" y="1822"/>
                  </a:lnTo>
                  <a:moveTo>
                    <a:pt x="402" y="1835"/>
                  </a:moveTo>
                  <a:lnTo>
                    <a:pt x="402" y="1835"/>
                  </a:lnTo>
                  <a:moveTo>
                    <a:pt x="387" y="1835"/>
                  </a:moveTo>
                  <a:lnTo>
                    <a:pt x="402" y="1835"/>
                  </a:lnTo>
                  <a:moveTo>
                    <a:pt x="387" y="1848"/>
                  </a:moveTo>
                  <a:lnTo>
                    <a:pt x="387" y="1835"/>
                  </a:lnTo>
                  <a:moveTo>
                    <a:pt x="387" y="1848"/>
                  </a:moveTo>
                  <a:lnTo>
                    <a:pt x="387" y="1848"/>
                  </a:lnTo>
                  <a:moveTo>
                    <a:pt x="387" y="1848"/>
                  </a:moveTo>
                  <a:lnTo>
                    <a:pt x="387" y="1848"/>
                  </a:lnTo>
                  <a:moveTo>
                    <a:pt x="373" y="1848"/>
                  </a:moveTo>
                  <a:lnTo>
                    <a:pt x="387" y="1848"/>
                  </a:lnTo>
                  <a:moveTo>
                    <a:pt x="373" y="1848"/>
                  </a:moveTo>
                  <a:lnTo>
                    <a:pt x="373" y="1848"/>
                  </a:lnTo>
                  <a:moveTo>
                    <a:pt x="373" y="1848"/>
                  </a:moveTo>
                  <a:lnTo>
                    <a:pt x="373" y="1848"/>
                  </a:lnTo>
                  <a:moveTo>
                    <a:pt x="359" y="1861"/>
                  </a:moveTo>
                  <a:lnTo>
                    <a:pt x="373" y="1848"/>
                  </a:lnTo>
                  <a:moveTo>
                    <a:pt x="359" y="1861"/>
                  </a:moveTo>
                  <a:lnTo>
                    <a:pt x="359" y="1861"/>
                  </a:lnTo>
                  <a:moveTo>
                    <a:pt x="359" y="1861"/>
                  </a:moveTo>
                  <a:lnTo>
                    <a:pt x="359" y="1861"/>
                  </a:lnTo>
                  <a:moveTo>
                    <a:pt x="359" y="1861"/>
                  </a:moveTo>
                  <a:lnTo>
                    <a:pt x="359" y="1861"/>
                  </a:lnTo>
                  <a:moveTo>
                    <a:pt x="359" y="1861"/>
                  </a:moveTo>
                  <a:lnTo>
                    <a:pt x="359" y="1861"/>
                  </a:lnTo>
                  <a:moveTo>
                    <a:pt x="344" y="1873"/>
                  </a:moveTo>
                  <a:lnTo>
                    <a:pt x="359" y="1861"/>
                  </a:lnTo>
                  <a:moveTo>
                    <a:pt x="344" y="1873"/>
                  </a:moveTo>
                  <a:lnTo>
                    <a:pt x="344" y="1873"/>
                  </a:lnTo>
                  <a:moveTo>
                    <a:pt x="344" y="1886"/>
                  </a:moveTo>
                  <a:lnTo>
                    <a:pt x="344" y="1873"/>
                  </a:lnTo>
                  <a:moveTo>
                    <a:pt x="344" y="1886"/>
                  </a:moveTo>
                  <a:lnTo>
                    <a:pt x="344" y="1886"/>
                  </a:lnTo>
                  <a:moveTo>
                    <a:pt x="330" y="1886"/>
                  </a:moveTo>
                  <a:lnTo>
                    <a:pt x="344" y="1886"/>
                  </a:lnTo>
                  <a:moveTo>
                    <a:pt x="330" y="1886"/>
                  </a:moveTo>
                  <a:lnTo>
                    <a:pt x="330" y="1886"/>
                  </a:lnTo>
                  <a:moveTo>
                    <a:pt x="330" y="1899"/>
                  </a:moveTo>
                  <a:lnTo>
                    <a:pt x="330" y="1886"/>
                  </a:lnTo>
                  <a:moveTo>
                    <a:pt x="316" y="1899"/>
                  </a:moveTo>
                  <a:lnTo>
                    <a:pt x="330" y="1899"/>
                  </a:lnTo>
                  <a:moveTo>
                    <a:pt x="316" y="1899"/>
                  </a:moveTo>
                  <a:lnTo>
                    <a:pt x="316" y="1899"/>
                  </a:lnTo>
                  <a:moveTo>
                    <a:pt x="316" y="1912"/>
                  </a:moveTo>
                  <a:lnTo>
                    <a:pt x="316" y="1899"/>
                  </a:lnTo>
                  <a:moveTo>
                    <a:pt x="301" y="1912"/>
                  </a:moveTo>
                  <a:lnTo>
                    <a:pt x="316" y="1912"/>
                  </a:lnTo>
                  <a:moveTo>
                    <a:pt x="301" y="1912"/>
                  </a:moveTo>
                  <a:lnTo>
                    <a:pt x="301" y="1912"/>
                  </a:lnTo>
                  <a:moveTo>
                    <a:pt x="301" y="1912"/>
                  </a:moveTo>
                  <a:lnTo>
                    <a:pt x="301" y="1912"/>
                  </a:lnTo>
                  <a:moveTo>
                    <a:pt x="301" y="1912"/>
                  </a:moveTo>
                  <a:lnTo>
                    <a:pt x="301" y="1912"/>
                  </a:lnTo>
                  <a:moveTo>
                    <a:pt x="287" y="1912"/>
                  </a:moveTo>
                  <a:lnTo>
                    <a:pt x="301" y="1912"/>
                  </a:lnTo>
                  <a:moveTo>
                    <a:pt x="287" y="1912"/>
                  </a:moveTo>
                  <a:lnTo>
                    <a:pt x="287" y="1912"/>
                  </a:lnTo>
                  <a:moveTo>
                    <a:pt x="287" y="1912"/>
                  </a:moveTo>
                  <a:lnTo>
                    <a:pt x="287" y="1912"/>
                  </a:lnTo>
                  <a:moveTo>
                    <a:pt x="272" y="1912"/>
                  </a:moveTo>
                  <a:lnTo>
                    <a:pt x="287" y="1912"/>
                  </a:lnTo>
                  <a:moveTo>
                    <a:pt x="272" y="1925"/>
                  </a:moveTo>
                  <a:lnTo>
                    <a:pt x="272" y="1912"/>
                  </a:lnTo>
                  <a:moveTo>
                    <a:pt x="272" y="1925"/>
                  </a:moveTo>
                  <a:lnTo>
                    <a:pt x="272" y="1925"/>
                  </a:lnTo>
                  <a:moveTo>
                    <a:pt x="258" y="1925"/>
                  </a:moveTo>
                  <a:lnTo>
                    <a:pt x="272" y="1925"/>
                  </a:lnTo>
                  <a:moveTo>
                    <a:pt x="258" y="1925"/>
                  </a:moveTo>
                  <a:lnTo>
                    <a:pt x="258" y="1925"/>
                  </a:lnTo>
                  <a:moveTo>
                    <a:pt x="258" y="1938"/>
                  </a:moveTo>
                  <a:lnTo>
                    <a:pt x="258" y="1925"/>
                  </a:lnTo>
                  <a:moveTo>
                    <a:pt x="258" y="1938"/>
                  </a:moveTo>
                  <a:lnTo>
                    <a:pt x="258" y="1938"/>
                  </a:lnTo>
                  <a:moveTo>
                    <a:pt x="244" y="1938"/>
                  </a:moveTo>
                  <a:lnTo>
                    <a:pt x="258" y="1938"/>
                  </a:lnTo>
                  <a:moveTo>
                    <a:pt x="244" y="1938"/>
                  </a:moveTo>
                  <a:lnTo>
                    <a:pt x="244" y="1938"/>
                  </a:lnTo>
                  <a:moveTo>
                    <a:pt x="244" y="1938"/>
                  </a:moveTo>
                  <a:lnTo>
                    <a:pt x="244" y="1938"/>
                  </a:lnTo>
                  <a:moveTo>
                    <a:pt x="244" y="1938"/>
                  </a:moveTo>
                  <a:lnTo>
                    <a:pt x="244" y="1938"/>
                  </a:lnTo>
                  <a:moveTo>
                    <a:pt x="244" y="1938"/>
                  </a:moveTo>
                  <a:lnTo>
                    <a:pt x="244" y="1938"/>
                  </a:lnTo>
                  <a:moveTo>
                    <a:pt x="229" y="1938"/>
                  </a:moveTo>
                  <a:lnTo>
                    <a:pt x="244" y="1938"/>
                  </a:lnTo>
                  <a:moveTo>
                    <a:pt x="229" y="1950"/>
                  </a:moveTo>
                  <a:lnTo>
                    <a:pt x="229" y="1938"/>
                  </a:lnTo>
                  <a:moveTo>
                    <a:pt x="229" y="1950"/>
                  </a:moveTo>
                  <a:lnTo>
                    <a:pt x="229" y="1950"/>
                  </a:lnTo>
                  <a:moveTo>
                    <a:pt x="215" y="1950"/>
                  </a:moveTo>
                  <a:lnTo>
                    <a:pt x="229" y="1950"/>
                  </a:lnTo>
                  <a:moveTo>
                    <a:pt x="215" y="1950"/>
                  </a:moveTo>
                  <a:lnTo>
                    <a:pt x="215" y="1950"/>
                  </a:lnTo>
                  <a:moveTo>
                    <a:pt x="215" y="1963"/>
                  </a:moveTo>
                  <a:lnTo>
                    <a:pt x="215" y="1950"/>
                  </a:lnTo>
                  <a:moveTo>
                    <a:pt x="215" y="1963"/>
                  </a:moveTo>
                  <a:lnTo>
                    <a:pt x="215" y="1963"/>
                  </a:lnTo>
                  <a:moveTo>
                    <a:pt x="201" y="1963"/>
                  </a:moveTo>
                  <a:lnTo>
                    <a:pt x="215" y="1963"/>
                  </a:lnTo>
                  <a:moveTo>
                    <a:pt x="201" y="1963"/>
                  </a:moveTo>
                  <a:lnTo>
                    <a:pt x="201" y="1963"/>
                  </a:lnTo>
                  <a:moveTo>
                    <a:pt x="201" y="1976"/>
                  </a:moveTo>
                  <a:lnTo>
                    <a:pt x="201" y="1963"/>
                  </a:lnTo>
                  <a:moveTo>
                    <a:pt x="186" y="1976"/>
                  </a:moveTo>
                  <a:lnTo>
                    <a:pt x="201" y="1976"/>
                  </a:lnTo>
                  <a:moveTo>
                    <a:pt x="186" y="1976"/>
                  </a:moveTo>
                  <a:lnTo>
                    <a:pt x="186" y="1976"/>
                  </a:lnTo>
                  <a:moveTo>
                    <a:pt x="186" y="1976"/>
                  </a:moveTo>
                  <a:lnTo>
                    <a:pt x="186" y="1976"/>
                  </a:lnTo>
                  <a:moveTo>
                    <a:pt x="172" y="1989"/>
                  </a:moveTo>
                  <a:lnTo>
                    <a:pt x="186" y="1976"/>
                  </a:lnTo>
                  <a:moveTo>
                    <a:pt x="172" y="2002"/>
                  </a:moveTo>
                  <a:lnTo>
                    <a:pt x="172" y="1989"/>
                  </a:lnTo>
                  <a:moveTo>
                    <a:pt x="172" y="2002"/>
                  </a:moveTo>
                  <a:lnTo>
                    <a:pt x="172" y="2002"/>
                  </a:lnTo>
                  <a:moveTo>
                    <a:pt x="172" y="2002"/>
                  </a:moveTo>
                  <a:lnTo>
                    <a:pt x="172" y="2002"/>
                  </a:lnTo>
                  <a:moveTo>
                    <a:pt x="158" y="2002"/>
                  </a:moveTo>
                  <a:lnTo>
                    <a:pt x="172" y="2002"/>
                  </a:lnTo>
                  <a:moveTo>
                    <a:pt x="158" y="2002"/>
                  </a:moveTo>
                  <a:lnTo>
                    <a:pt x="158" y="2002"/>
                  </a:lnTo>
                  <a:moveTo>
                    <a:pt x="158" y="2015"/>
                  </a:moveTo>
                  <a:lnTo>
                    <a:pt x="158" y="2002"/>
                  </a:lnTo>
                  <a:moveTo>
                    <a:pt x="143" y="2015"/>
                  </a:moveTo>
                  <a:lnTo>
                    <a:pt x="158" y="2015"/>
                  </a:lnTo>
                  <a:moveTo>
                    <a:pt x="143" y="2015"/>
                  </a:moveTo>
                  <a:lnTo>
                    <a:pt x="143" y="2015"/>
                  </a:lnTo>
                  <a:moveTo>
                    <a:pt x="143" y="2015"/>
                  </a:moveTo>
                  <a:lnTo>
                    <a:pt x="143" y="2015"/>
                  </a:lnTo>
                  <a:moveTo>
                    <a:pt x="143" y="2015"/>
                  </a:moveTo>
                  <a:lnTo>
                    <a:pt x="143" y="2015"/>
                  </a:lnTo>
                  <a:moveTo>
                    <a:pt x="129" y="2015"/>
                  </a:moveTo>
                  <a:lnTo>
                    <a:pt x="143" y="2015"/>
                  </a:lnTo>
                  <a:moveTo>
                    <a:pt x="129" y="2015"/>
                  </a:moveTo>
                  <a:lnTo>
                    <a:pt x="129" y="2015"/>
                  </a:lnTo>
                  <a:moveTo>
                    <a:pt x="129" y="2015"/>
                  </a:moveTo>
                  <a:lnTo>
                    <a:pt x="129" y="2015"/>
                  </a:lnTo>
                  <a:moveTo>
                    <a:pt x="129" y="2027"/>
                  </a:moveTo>
                  <a:lnTo>
                    <a:pt x="129" y="2015"/>
                  </a:lnTo>
                  <a:moveTo>
                    <a:pt x="129" y="2027"/>
                  </a:moveTo>
                  <a:lnTo>
                    <a:pt x="129" y="2027"/>
                  </a:lnTo>
                  <a:moveTo>
                    <a:pt x="115" y="2040"/>
                  </a:moveTo>
                  <a:lnTo>
                    <a:pt x="129" y="2027"/>
                  </a:lnTo>
                  <a:moveTo>
                    <a:pt x="115" y="2040"/>
                  </a:moveTo>
                  <a:lnTo>
                    <a:pt x="115" y="2040"/>
                  </a:lnTo>
                  <a:moveTo>
                    <a:pt x="115" y="2040"/>
                  </a:moveTo>
                  <a:lnTo>
                    <a:pt x="115" y="2040"/>
                  </a:lnTo>
                  <a:moveTo>
                    <a:pt x="100" y="2040"/>
                  </a:moveTo>
                  <a:lnTo>
                    <a:pt x="115" y="2040"/>
                  </a:lnTo>
                  <a:moveTo>
                    <a:pt x="100" y="2053"/>
                  </a:moveTo>
                  <a:lnTo>
                    <a:pt x="100" y="2040"/>
                  </a:lnTo>
                  <a:moveTo>
                    <a:pt x="100" y="2053"/>
                  </a:moveTo>
                  <a:lnTo>
                    <a:pt x="100" y="2053"/>
                  </a:lnTo>
                  <a:moveTo>
                    <a:pt x="86" y="2053"/>
                  </a:moveTo>
                  <a:lnTo>
                    <a:pt x="100" y="2053"/>
                  </a:lnTo>
                  <a:moveTo>
                    <a:pt x="86" y="2053"/>
                  </a:moveTo>
                  <a:lnTo>
                    <a:pt x="86" y="2053"/>
                  </a:lnTo>
                  <a:moveTo>
                    <a:pt x="86" y="2053"/>
                  </a:moveTo>
                  <a:lnTo>
                    <a:pt x="86" y="2053"/>
                  </a:lnTo>
                  <a:moveTo>
                    <a:pt x="86" y="2053"/>
                  </a:moveTo>
                  <a:lnTo>
                    <a:pt x="86" y="2053"/>
                  </a:lnTo>
                  <a:moveTo>
                    <a:pt x="72" y="2053"/>
                  </a:moveTo>
                  <a:lnTo>
                    <a:pt x="86" y="2053"/>
                  </a:lnTo>
                  <a:moveTo>
                    <a:pt x="72" y="2053"/>
                  </a:moveTo>
                  <a:lnTo>
                    <a:pt x="72" y="2053"/>
                  </a:lnTo>
                  <a:moveTo>
                    <a:pt x="72" y="2066"/>
                  </a:moveTo>
                  <a:lnTo>
                    <a:pt x="72" y="2053"/>
                  </a:lnTo>
                  <a:moveTo>
                    <a:pt x="57" y="2066"/>
                  </a:moveTo>
                  <a:lnTo>
                    <a:pt x="72" y="2066"/>
                  </a:lnTo>
                  <a:moveTo>
                    <a:pt x="57" y="2066"/>
                  </a:moveTo>
                  <a:lnTo>
                    <a:pt x="57" y="2066"/>
                  </a:lnTo>
                  <a:moveTo>
                    <a:pt x="57" y="2079"/>
                  </a:moveTo>
                  <a:lnTo>
                    <a:pt x="57" y="2066"/>
                  </a:lnTo>
                  <a:moveTo>
                    <a:pt x="57" y="2079"/>
                  </a:moveTo>
                  <a:lnTo>
                    <a:pt x="57" y="2079"/>
                  </a:lnTo>
                  <a:moveTo>
                    <a:pt x="43" y="2079"/>
                  </a:moveTo>
                  <a:lnTo>
                    <a:pt x="57" y="2079"/>
                  </a:lnTo>
                  <a:moveTo>
                    <a:pt x="43" y="2079"/>
                  </a:moveTo>
                  <a:lnTo>
                    <a:pt x="43" y="2079"/>
                  </a:lnTo>
                  <a:moveTo>
                    <a:pt x="43" y="2079"/>
                  </a:moveTo>
                  <a:lnTo>
                    <a:pt x="43" y="2079"/>
                  </a:lnTo>
                  <a:moveTo>
                    <a:pt x="29" y="2079"/>
                  </a:moveTo>
                  <a:lnTo>
                    <a:pt x="43" y="2079"/>
                  </a:lnTo>
                  <a:moveTo>
                    <a:pt x="29" y="2079"/>
                  </a:moveTo>
                  <a:lnTo>
                    <a:pt x="29" y="2079"/>
                  </a:lnTo>
                  <a:moveTo>
                    <a:pt x="29" y="2079"/>
                  </a:moveTo>
                  <a:lnTo>
                    <a:pt x="29" y="2079"/>
                  </a:lnTo>
                  <a:moveTo>
                    <a:pt x="14" y="2092"/>
                  </a:moveTo>
                  <a:lnTo>
                    <a:pt x="29" y="2079"/>
                  </a:lnTo>
                  <a:moveTo>
                    <a:pt x="14" y="2092"/>
                  </a:moveTo>
                  <a:lnTo>
                    <a:pt x="14" y="2092"/>
                  </a:lnTo>
                  <a:moveTo>
                    <a:pt x="14" y="2092"/>
                  </a:moveTo>
                  <a:lnTo>
                    <a:pt x="14" y="2092"/>
                  </a:lnTo>
                  <a:moveTo>
                    <a:pt x="14" y="2092"/>
                  </a:moveTo>
                  <a:lnTo>
                    <a:pt x="14" y="2092"/>
                  </a:lnTo>
                  <a:moveTo>
                    <a:pt x="14" y="2092"/>
                  </a:moveTo>
                  <a:lnTo>
                    <a:pt x="14" y="2092"/>
                  </a:lnTo>
                  <a:moveTo>
                    <a:pt x="0" y="2104"/>
                  </a:moveTo>
                  <a:lnTo>
                    <a:pt x="14" y="2092"/>
                  </a:lnTo>
                </a:path>
              </a:pathLst>
            </a:custGeom>
            <a:noFill/>
            <a:ln w="2222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dirty="0">
                <a:solidFill>
                  <a:srgbClr val="000000"/>
                </a:solidFill>
                <a:latin typeface="Century Gothic" panose="020B0502020202020204" pitchFamily="34" charset="0"/>
              </a:endParaRPr>
            </a:p>
          </p:txBody>
        </p:sp>
        <p:sp>
          <p:nvSpPr>
            <p:cNvPr id="408" name="Freeform 129">
              <a:extLst>
                <a:ext uri="{FF2B5EF4-FFF2-40B4-BE49-F238E27FC236}">
                  <a16:creationId xmlns:a16="http://schemas.microsoft.com/office/drawing/2014/main" id="{88E3C5AD-2764-4086-A544-5E039259F9E1}"/>
                </a:ext>
              </a:extLst>
            </p:cNvPr>
            <p:cNvSpPr>
              <a:spLocks noEditPoints="1"/>
            </p:cNvSpPr>
            <p:nvPr/>
          </p:nvSpPr>
          <p:spPr bwMode="auto">
            <a:xfrm>
              <a:off x="1334166" y="3031137"/>
              <a:ext cx="4654024" cy="2498124"/>
            </a:xfrm>
            <a:custGeom>
              <a:avLst/>
              <a:gdLst>
                <a:gd name="T0" fmla="*/ 4262 w 4319"/>
                <a:gd name="T1" fmla="*/ 26 h 1796"/>
                <a:gd name="T2" fmla="*/ 4190 w 4319"/>
                <a:gd name="T3" fmla="*/ 77 h 1796"/>
                <a:gd name="T4" fmla="*/ 4118 w 4319"/>
                <a:gd name="T5" fmla="*/ 77 h 1796"/>
                <a:gd name="T6" fmla="*/ 4046 w 4319"/>
                <a:gd name="T7" fmla="*/ 103 h 1796"/>
                <a:gd name="T8" fmla="*/ 3975 w 4319"/>
                <a:gd name="T9" fmla="*/ 115 h 1796"/>
                <a:gd name="T10" fmla="*/ 3917 w 4319"/>
                <a:gd name="T11" fmla="*/ 128 h 1796"/>
                <a:gd name="T12" fmla="*/ 3845 w 4319"/>
                <a:gd name="T13" fmla="*/ 128 h 1796"/>
                <a:gd name="T14" fmla="*/ 3774 w 4319"/>
                <a:gd name="T15" fmla="*/ 180 h 1796"/>
                <a:gd name="T16" fmla="*/ 3716 w 4319"/>
                <a:gd name="T17" fmla="*/ 205 h 1796"/>
                <a:gd name="T18" fmla="*/ 3645 w 4319"/>
                <a:gd name="T19" fmla="*/ 205 h 1796"/>
                <a:gd name="T20" fmla="*/ 3573 w 4319"/>
                <a:gd name="T21" fmla="*/ 244 h 1796"/>
                <a:gd name="T22" fmla="*/ 3501 w 4319"/>
                <a:gd name="T23" fmla="*/ 257 h 1796"/>
                <a:gd name="T24" fmla="*/ 3444 w 4319"/>
                <a:gd name="T25" fmla="*/ 269 h 1796"/>
                <a:gd name="T26" fmla="*/ 3372 w 4319"/>
                <a:gd name="T27" fmla="*/ 295 h 1796"/>
                <a:gd name="T28" fmla="*/ 3300 w 4319"/>
                <a:gd name="T29" fmla="*/ 321 h 1796"/>
                <a:gd name="T30" fmla="*/ 3243 w 4319"/>
                <a:gd name="T31" fmla="*/ 346 h 1796"/>
                <a:gd name="T32" fmla="*/ 3171 w 4319"/>
                <a:gd name="T33" fmla="*/ 372 h 1796"/>
                <a:gd name="T34" fmla="*/ 3099 w 4319"/>
                <a:gd name="T35" fmla="*/ 398 h 1796"/>
                <a:gd name="T36" fmla="*/ 3028 w 4319"/>
                <a:gd name="T37" fmla="*/ 423 h 1796"/>
                <a:gd name="T38" fmla="*/ 2970 w 4319"/>
                <a:gd name="T39" fmla="*/ 449 h 1796"/>
                <a:gd name="T40" fmla="*/ 2898 w 4319"/>
                <a:gd name="T41" fmla="*/ 475 h 1796"/>
                <a:gd name="T42" fmla="*/ 2827 w 4319"/>
                <a:gd name="T43" fmla="*/ 488 h 1796"/>
                <a:gd name="T44" fmla="*/ 2755 w 4319"/>
                <a:gd name="T45" fmla="*/ 526 h 1796"/>
                <a:gd name="T46" fmla="*/ 2683 w 4319"/>
                <a:gd name="T47" fmla="*/ 539 h 1796"/>
                <a:gd name="T48" fmla="*/ 2626 w 4319"/>
                <a:gd name="T49" fmla="*/ 565 h 1796"/>
                <a:gd name="T50" fmla="*/ 2554 w 4319"/>
                <a:gd name="T51" fmla="*/ 590 h 1796"/>
                <a:gd name="T52" fmla="*/ 2482 w 4319"/>
                <a:gd name="T53" fmla="*/ 616 h 1796"/>
                <a:gd name="T54" fmla="*/ 2425 w 4319"/>
                <a:gd name="T55" fmla="*/ 629 h 1796"/>
                <a:gd name="T56" fmla="*/ 2353 w 4319"/>
                <a:gd name="T57" fmla="*/ 654 h 1796"/>
                <a:gd name="T58" fmla="*/ 2281 w 4319"/>
                <a:gd name="T59" fmla="*/ 667 h 1796"/>
                <a:gd name="T60" fmla="*/ 2224 w 4319"/>
                <a:gd name="T61" fmla="*/ 706 h 1796"/>
                <a:gd name="T62" fmla="*/ 2152 w 4319"/>
                <a:gd name="T63" fmla="*/ 731 h 1796"/>
                <a:gd name="T64" fmla="*/ 2080 w 4319"/>
                <a:gd name="T65" fmla="*/ 744 h 1796"/>
                <a:gd name="T66" fmla="*/ 2009 w 4319"/>
                <a:gd name="T67" fmla="*/ 770 h 1796"/>
                <a:gd name="T68" fmla="*/ 1951 w 4319"/>
                <a:gd name="T69" fmla="*/ 795 h 1796"/>
                <a:gd name="T70" fmla="*/ 1880 w 4319"/>
                <a:gd name="T71" fmla="*/ 834 h 1796"/>
                <a:gd name="T72" fmla="*/ 1808 w 4319"/>
                <a:gd name="T73" fmla="*/ 860 h 1796"/>
                <a:gd name="T74" fmla="*/ 1750 w 4319"/>
                <a:gd name="T75" fmla="*/ 885 h 1796"/>
                <a:gd name="T76" fmla="*/ 1679 w 4319"/>
                <a:gd name="T77" fmla="*/ 924 h 1796"/>
                <a:gd name="T78" fmla="*/ 1607 w 4319"/>
                <a:gd name="T79" fmla="*/ 937 h 1796"/>
                <a:gd name="T80" fmla="*/ 1535 w 4319"/>
                <a:gd name="T81" fmla="*/ 975 h 1796"/>
                <a:gd name="T82" fmla="*/ 1463 w 4319"/>
                <a:gd name="T83" fmla="*/ 1001 h 1796"/>
                <a:gd name="T84" fmla="*/ 1406 w 4319"/>
                <a:gd name="T85" fmla="*/ 1039 h 1796"/>
                <a:gd name="T86" fmla="*/ 1334 w 4319"/>
                <a:gd name="T87" fmla="*/ 1078 h 1796"/>
                <a:gd name="T88" fmla="*/ 1263 w 4319"/>
                <a:gd name="T89" fmla="*/ 1103 h 1796"/>
                <a:gd name="T90" fmla="*/ 1191 w 4319"/>
                <a:gd name="T91" fmla="*/ 1142 h 1796"/>
                <a:gd name="T92" fmla="*/ 1133 w 4319"/>
                <a:gd name="T93" fmla="*/ 1168 h 1796"/>
                <a:gd name="T94" fmla="*/ 1062 w 4319"/>
                <a:gd name="T95" fmla="*/ 1193 h 1796"/>
                <a:gd name="T96" fmla="*/ 990 w 4319"/>
                <a:gd name="T97" fmla="*/ 1232 h 1796"/>
                <a:gd name="T98" fmla="*/ 933 w 4319"/>
                <a:gd name="T99" fmla="*/ 1283 h 1796"/>
                <a:gd name="T100" fmla="*/ 861 w 4319"/>
                <a:gd name="T101" fmla="*/ 1309 h 1796"/>
                <a:gd name="T102" fmla="*/ 789 w 4319"/>
                <a:gd name="T103" fmla="*/ 1334 h 1796"/>
                <a:gd name="T104" fmla="*/ 717 w 4319"/>
                <a:gd name="T105" fmla="*/ 1386 h 1796"/>
                <a:gd name="T106" fmla="*/ 660 w 4319"/>
                <a:gd name="T107" fmla="*/ 1424 h 1796"/>
                <a:gd name="T108" fmla="*/ 588 w 4319"/>
                <a:gd name="T109" fmla="*/ 1437 h 1796"/>
                <a:gd name="T110" fmla="*/ 516 w 4319"/>
                <a:gd name="T111" fmla="*/ 1488 h 1796"/>
                <a:gd name="T112" fmla="*/ 459 w 4319"/>
                <a:gd name="T113" fmla="*/ 1540 h 1796"/>
                <a:gd name="T114" fmla="*/ 387 w 4319"/>
                <a:gd name="T115" fmla="*/ 1578 h 1796"/>
                <a:gd name="T116" fmla="*/ 316 w 4319"/>
                <a:gd name="T117" fmla="*/ 1617 h 1796"/>
                <a:gd name="T118" fmla="*/ 244 w 4319"/>
                <a:gd name="T119" fmla="*/ 1655 h 1796"/>
                <a:gd name="T120" fmla="*/ 172 w 4319"/>
                <a:gd name="T121" fmla="*/ 1694 h 1796"/>
                <a:gd name="T122" fmla="*/ 115 w 4319"/>
                <a:gd name="T123" fmla="*/ 1745 h 1796"/>
                <a:gd name="T124" fmla="*/ 43 w 4319"/>
                <a:gd name="T125" fmla="*/ 1771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19" h="1796">
                  <a:moveTo>
                    <a:pt x="4305" y="0"/>
                  </a:moveTo>
                  <a:lnTo>
                    <a:pt x="4319" y="0"/>
                  </a:lnTo>
                  <a:moveTo>
                    <a:pt x="4305" y="0"/>
                  </a:moveTo>
                  <a:lnTo>
                    <a:pt x="4305" y="0"/>
                  </a:lnTo>
                  <a:moveTo>
                    <a:pt x="4305" y="0"/>
                  </a:moveTo>
                  <a:lnTo>
                    <a:pt x="4305" y="0"/>
                  </a:lnTo>
                  <a:moveTo>
                    <a:pt x="4305" y="0"/>
                  </a:moveTo>
                  <a:lnTo>
                    <a:pt x="4305" y="0"/>
                  </a:lnTo>
                  <a:moveTo>
                    <a:pt x="4305" y="26"/>
                  </a:moveTo>
                  <a:lnTo>
                    <a:pt x="4305" y="0"/>
                  </a:lnTo>
                  <a:moveTo>
                    <a:pt x="4305" y="26"/>
                  </a:moveTo>
                  <a:lnTo>
                    <a:pt x="4305" y="26"/>
                  </a:lnTo>
                  <a:moveTo>
                    <a:pt x="4290" y="26"/>
                  </a:moveTo>
                  <a:lnTo>
                    <a:pt x="4305" y="26"/>
                  </a:lnTo>
                  <a:moveTo>
                    <a:pt x="4290" y="26"/>
                  </a:moveTo>
                  <a:lnTo>
                    <a:pt x="4290" y="26"/>
                  </a:lnTo>
                  <a:moveTo>
                    <a:pt x="4290" y="26"/>
                  </a:moveTo>
                  <a:lnTo>
                    <a:pt x="4290" y="26"/>
                  </a:lnTo>
                  <a:moveTo>
                    <a:pt x="4276" y="26"/>
                  </a:moveTo>
                  <a:lnTo>
                    <a:pt x="4290" y="26"/>
                  </a:lnTo>
                  <a:moveTo>
                    <a:pt x="4276" y="26"/>
                  </a:moveTo>
                  <a:lnTo>
                    <a:pt x="4276" y="26"/>
                  </a:lnTo>
                  <a:moveTo>
                    <a:pt x="4276" y="26"/>
                  </a:moveTo>
                  <a:lnTo>
                    <a:pt x="4276" y="26"/>
                  </a:lnTo>
                  <a:moveTo>
                    <a:pt x="4262" y="26"/>
                  </a:moveTo>
                  <a:lnTo>
                    <a:pt x="4276" y="26"/>
                  </a:lnTo>
                  <a:moveTo>
                    <a:pt x="4262" y="26"/>
                  </a:moveTo>
                  <a:lnTo>
                    <a:pt x="4262" y="26"/>
                  </a:lnTo>
                  <a:moveTo>
                    <a:pt x="4262" y="26"/>
                  </a:moveTo>
                  <a:lnTo>
                    <a:pt x="4262" y="26"/>
                  </a:lnTo>
                  <a:moveTo>
                    <a:pt x="4262" y="26"/>
                  </a:moveTo>
                  <a:lnTo>
                    <a:pt x="4262" y="26"/>
                  </a:lnTo>
                  <a:moveTo>
                    <a:pt x="4247" y="26"/>
                  </a:moveTo>
                  <a:lnTo>
                    <a:pt x="4262" y="26"/>
                  </a:lnTo>
                  <a:moveTo>
                    <a:pt x="4247" y="26"/>
                  </a:moveTo>
                  <a:lnTo>
                    <a:pt x="4247" y="26"/>
                  </a:lnTo>
                  <a:moveTo>
                    <a:pt x="4247" y="26"/>
                  </a:moveTo>
                  <a:lnTo>
                    <a:pt x="4247" y="26"/>
                  </a:lnTo>
                  <a:moveTo>
                    <a:pt x="4233" y="26"/>
                  </a:moveTo>
                  <a:lnTo>
                    <a:pt x="4247" y="26"/>
                  </a:lnTo>
                  <a:moveTo>
                    <a:pt x="4233" y="26"/>
                  </a:moveTo>
                  <a:lnTo>
                    <a:pt x="4233" y="26"/>
                  </a:lnTo>
                  <a:moveTo>
                    <a:pt x="4233" y="26"/>
                  </a:moveTo>
                  <a:lnTo>
                    <a:pt x="4233" y="26"/>
                  </a:lnTo>
                  <a:moveTo>
                    <a:pt x="4219" y="26"/>
                  </a:moveTo>
                  <a:lnTo>
                    <a:pt x="4233" y="26"/>
                  </a:lnTo>
                  <a:moveTo>
                    <a:pt x="4219" y="26"/>
                  </a:moveTo>
                  <a:lnTo>
                    <a:pt x="4219" y="26"/>
                  </a:lnTo>
                  <a:moveTo>
                    <a:pt x="4219" y="26"/>
                  </a:moveTo>
                  <a:lnTo>
                    <a:pt x="4219" y="26"/>
                  </a:lnTo>
                  <a:moveTo>
                    <a:pt x="4219" y="51"/>
                  </a:moveTo>
                  <a:lnTo>
                    <a:pt x="4219" y="26"/>
                  </a:lnTo>
                  <a:moveTo>
                    <a:pt x="4204" y="51"/>
                  </a:moveTo>
                  <a:lnTo>
                    <a:pt x="4219" y="51"/>
                  </a:lnTo>
                  <a:moveTo>
                    <a:pt x="4204" y="51"/>
                  </a:moveTo>
                  <a:lnTo>
                    <a:pt x="4204" y="51"/>
                  </a:lnTo>
                  <a:moveTo>
                    <a:pt x="4204" y="51"/>
                  </a:moveTo>
                  <a:lnTo>
                    <a:pt x="4204" y="51"/>
                  </a:lnTo>
                  <a:moveTo>
                    <a:pt x="4190" y="77"/>
                  </a:moveTo>
                  <a:lnTo>
                    <a:pt x="4204" y="51"/>
                  </a:lnTo>
                  <a:moveTo>
                    <a:pt x="4190" y="77"/>
                  </a:moveTo>
                  <a:lnTo>
                    <a:pt x="4190" y="77"/>
                  </a:lnTo>
                  <a:moveTo>
                    <a:pt x="4190" y="77"/>
                  </a:moveTo>
                  <a:lnTo>
                    <a:pt x="4190" y="77"/>
                  </a:lnTo>
                  <a:moveTo>
                    <a:pt x="4190" y="77"/>
                  </a:moveTo>
                  <a:lnTo>
                    <a:pt x="4190" y="77"/>
                  </a:lnTo>
                  <a:moveTo>
                    <a:pt x="4190" y="77"/>
                  </a:moveTo>
                  <a:lnTo>
                    <a:pt x="4190" y="77"/>
                  </a:lnTo>
                  <a:moveTo>
                    <a:pt x="4175" y="77"/>
                  </a:moveTo>
                  <a:lnTo>
                    <a:pt x="4190" y="77"/>
                  </a:lnTo>
                  <a:moveTo>
                    <a:pt x="4175" y="77"/>
                  </a:moveTo>
                  <a:lnTo>
                    <a:pt x="4175" y="77"/>
                  </a:lnTo>
                  <a:moveTo>
                    <a:pt x="4175" y="77"/>
                  </a:moveTo>
                  <a:lnTo>
                    <a:pt x="4175" y="77"/>
                  </a:lnTo>
                  <a:moveTo>
                    <a:pt x="4175" y="77"/>
                  </a:moveTo>
                  <a:lnTo>
                    <a:pt x="4175" y="77"/>
                  </a:lnTo>
                  <a:moveTo>
                    <a:pt x="4161" y="77"/>
                  </a:moveTo>
                  <a:lnTo>
                    <a:pt x="4175" y="77"/>
                  </a:lnTo>
                  <a:moveTo>
                    <a:pt x="4161" y="77"/>
                  </a:moveTo>
                  <a:lnTo>
                    <a:pt x="4161" y="77"/>
                  </a:lnTo>
                  <a:moveTo>
                    <a:pt x="4161" y="77"/>
                  </a:moveTo>
                  <a:lnTo>
                    <a:pt x="4161" y="77"/>
                  </a:lnTo>
                  <a:moveTo>
                    <a:pt x="4147" y="77"/>
                  </a:moveTo>
                  <a:lnTo>
                    <a:pt x="4161" y="77"/>
                  </a:lnTo>
                  <a:moveTo>
                    <a:pt x="4147" y="77"/>
                  </a:moveTo>
                  <a:lnTo>
                    <a:pt x="4147" y="77"/>
                  </a:lnTo>
                  <a:moveTo>
                    <a:pt x="4147" y="77"/>
                  </a:moveTo>
                  <a:lnTo>
                    <a:pt x="4147" y="77"/>
                  </a:lnTo>
                  <a:moveTo>
                    <a:pt x="4132" y="77"/>
                  </a:moveTo>
                  <a:lnTo>
                    <a:pt x="4147" y="77"/>
                  </a:lnTo>
                  <a:moveTo>
                    <a:pt x="4132" y="77"/>
                  </a:moveTo>
                  <a:lnTo>
                    <a:pt x="4132" y="77"/>
                  </a:lnTo>
                  <a:moveTo>
                    <a:pt x="4132" y="77"/>
                  </a:moveTo>
                  <a:lnTo>
                    <a:pt x="4132" y="77"/>
                  </a:lnTo>
                  <a:moveTo>
                    <a:pt x="4132" y="77"/>
                  </a:moveTo>
                  <a:lnTo>
                    <a:pt x="4132" y="77"/>
                  </a:lnTo>
                  <a:moveTo>
                    <a:pt x="4118" y="77"/>
                  </a:moveTo>
                  <a:lnTo>
                    <a:pt x="4132" y="77"/>
                  </a:lnTo>
                  <a:moveTo>
                    <a:pt x="4118" y="77"/>
                  </a:moveTo>
                  <a:lnTo>
                    <a:pt x="4118" y="77"/>
                  </a:lnTo>
                  <a:moveTo>
                    <a:pt x="4118" y="77"/>
                  </a:moveTo>
                  <a:lnTo>
                    <a:pt x="4118" y="77"/>
                  </a:lnTo>
                  <a:moveTo>
                    <a:pt x="4104" y="77"/>
                  </a:moveTo>
                  <a:lnTo>
                    <a:pt x="4118" y="77"/>
                  </a:lnTo>
                  <a:moveTo>
                    <a:pt x="4104" y="77"/>
                  </a:moveTo>
                  <a:lnTo>
                    <a:pt x="4104" y="77"/>
                  </a:lnTo>
                  <a:moveTo>
                    <a:pt x="4104" y="77"/>
                  </a:moveTo>
                  <a:lnTo>
                    <a:pt x="4104" y="77"/>
                  </a:lnTo>
                  <a:moveTo>
                    <a:pt x="4104" y="77"/>
                  </a:moveTo>
                  <a:lnTo>
                    <a:pt x="4104" y="77"/>
                  </a:lnTo>
                  <a:moveTo>
                    <a:pt x="4089" y="77"/>
                  </a:moveTo>
                  <a:lnTo>
                    <a:pt x="4104" y="77"/>
                  </a:lnTo>
                  <a:moveTo>
                    <a:pt x="4089" y="103"/>
                  </a:moveTo>
                  <a:lnTo>
                    <a:pt x="4089" y="77"/>
                  </a:lnTo>
                  <a:moveTo>
                    <a:pt x="4089" y="103"/>
                  </a:moveTo>
                  <a:lnTo>
                    <a:pt x="4089" y="103"/>
                  </a:lnTo>
                  <a:moveTo>
                    <a:pt x="4075" y="103"/>
                  </a:moveTo>
                  <a:lnTo>
                    <a:pt x="4089" y="103"/>
                  </a:lnTo>
                  <a:moveTo>
                    <a:pt x="4075" y="103"/>
                  </a:moveTo>
                  <a:lnTo>
                    <a:pt x="4075" y="103"/>
                  </a:lnTo>
                  <a:moveTo>
                    <a:pt x="4075" y="103"/>
                  </a:moveTo>
                  <a:lnTo>
                    <a:pt x="4075" y="103"/>
                  </a:lnTo>
                  <a:moveTo>
                    <a:pt x="4075" y="103"/>
                  </a:moveTo>
                  <a:lnTo>
                    <a:pt x="4075" y="103"/>
                  </a:lnTo>
                  <a:moveTo>
                    <a:pt x="4075" y="103"/>
                  </a:moveTo>
                  <a:lnTo>
                    <a:pt x="4075" y="103"/>
                  </a:lnTo>
                  <a:moveTo>
                    <a:pt x="4061" y="103"/>
                  </a:moveTo>
                  <a:lnTo>
                    <a:pt x="4075" y="103"/>
                  </a:lnTo>
                  <a:moveTo>
                    <a:pt x="4061" y="103"/>
                  </a:moveTo>
                  <a:lnTo>
                    <a:pt x="4061" y="103"/>
                  </a:lnTo>
                  <a:moveTo>
                    <a:pt x="4061" y="103"/>
                  </a:moveTo>
                  <a:lnTo>
                    <a:pt x="4061" y="103"/>
                  </a:lnTo>
                  <a:moveTo>
                    <a:pt x="4046" y="103"/>
                  </a:moveTo>
                  <a:lnTo>
                    <a:pt x="4061" y="103"/>
                  </a:lnTo>
                  <a:moveTo>
                    <a:pt x="4046" y="103"/>
                  </a:moveTo>
                  <a:lnTo>
                    <a:pt x="4046" y="103"/>
                  </a:lnTo>
                  <a:moveTo>
                    <a:pt x="4046" y="103"/>
                  </a:moveTo>
                  <a:lnTo>
                    <a:pt x="4046" y="103"/>
                  </a:lnTo>
                  <a:moveTo>
                    <a:pt x="4046" y="115"/>
                  </a:moveTo>
                  <a:lnTo>
                    <a:pt x="4046" y="103"/>
                  </a:lnTo>
                  <a:moveTo>
                    <a:pt x="4032" y="115"/>
                  </a:moveTo>
                  <a:lnTo>
                    <a:pt x="4046" y="115"/>
                  </a:lnTo>
                  <a:moveTo>
                    <a:pt x="4032" y="115"/>
                  </a:moveTo>
                  <a:lnTo>
                    <a:pt x="4032" y="115"/>
                  </a:lnTo>
                  <a:moveTo>
                    <a:pt x="4032" y="115"/>
                  </a:moveTo>
                  <a:lnTo>
                    <a:pt x="4032" y="115"/>
                  </a:lnTo>
                  <a:moveTo>
                    <a:pt x="4018" y="115"/>
                  </a:moveTo>
                  <a:lnTo>
                    <a:pt x="4032" y="115"/>
                  </a:lnTo>
                  <a:moveTo>
                    <a:pt x="4018" y="115"/>
                  </a:moveTo>
                  <a:lnTo>
                    <a:pt x="4018" y="115"/>
                  </a:lnTo>
                  <a:moveTo>
                    <a:pt x="4018" y="115"/>
                  </a:moveTo>
                  <a:lnTo>
                    <a:pt x="4018" y="115"/>
                  </a:lnTo>
                  <a:moveTo>
                    <a:pt x="4018" y="115"/>
                  </a:moveTo>
                  <a:lnTo>
                    <a:pt x="4018" y="115"/>
                  </a:lnTo>
                  <a:moveTo>
                    <a:pt x="4003" y="115"/>
                  </a:moveTo>
                  <a:lnTo>
                    <a:pt x="4018" y="115"/>
                  </a:lnTo>
                  <a:moveTo>
                    <a:pt x="4003" y="115"/>
                  </a:moveTo>
                  <a:lnTo>
                    <a:pt x="4003" y="115"/>
                  </a:lnTo>
                  <a:moveTo>
                    <a:pt x="4003" y="115"/>
                  </a:moveTo>
                  <a:lnTo>
                    <a:pt x="4003" y="115"/>
                  </a:lnTo>
                  <a:moveTo>
                    <a:pt x="3989" y="115"/>
                  </a:moveTo>
                  <a:lnTo>
                    <a:pt x="4003" y="115"/>
                  </a:lnTo>
                  <a:moveTo>
                    <a:pt x="3989" y="115"/>
                  </a:moveTo>
                  <a:lnTo>
                    <a:pt x="3989" y="115"/>
                  </a:lnTo>
                  <a:moveTo>
                    <a:pt x="3989" y="115"/>
                  </a:moveTo>
                  <a:lnTo>
                    <a:pt x="3989" y="115"/>
                  </a:lnTo>
                  <a:moveTo>
                    <a:pt x="3975" y="115"/>
                  </a:moveTo>
                  <a:lnTo>
                    <a:pt x="3989" y="115"/>
                  </a:lnTo>
                  <a:moveTo>
                    <a:pt x="3975" y="115"/>
                  </a:moveTo>
                  <a:lnTo>
                    <a:pt x="3975" y="115"/>
                  </a:lnTo>
                  <a:moveTo>
                    <a:pt x="3975" y="115"/>
                  </a:moveTo>
                  <a:lnTo>
                    <a:pt x="3975" y="115"/>
                  </a:lnTo>
                  <a:moveTo>
                    <a:pt x="3975" y="115"/>
                  </a:moveTo>
                  <a:lnTo>
                    <a:pt x="3975" y="115"/>
                  </a:lnTo>
                  <a:moveTo>
                    <a:pt x="3960" y="115"/>
                  </a:moveTo>
                  <a:lnTo>
                    <a:pt x="3975" y="115"/>
                  </a:lnTo>
                  <a:moveTo>
                    <a:pt x="3960" y="115"/>
                  </a:moveTo>
                  <a:lnTo>
                    <a:pt x="3960" y="115"/>
                  </a:lnTo>
                  <a:moveTo>
                    <a:pt x="3960" y="115"/>
                  </a:moveTo>
                  <a:lnTo>
                    <a:pt x="3960" y="115"/>
                  </a:lnTo>
                  <a:moveTo>
                    <a:pt x="3960" y="115"/>
                  </a:moveTo>
                  <a:lnTo>
                    <a:pt x="3960" y="115"/>
                  </a:lnTo>
                  <a:moveTo>
                    <a:pt x="3960" y="115"/>
                  </a:moveTo>
                  <a:lnTo>
                    <a:pt x="3960" y="115"/>
                  </a:lnTo>
                  <a:moveTo>
                    <a:pt x="3946" y="115"/>
                  </a:moveTo>
                  <a:lnTo>
                    <a:pt x="3960" y="115"/>
                  </a:lnTo>
                  <a:moveTo>
                    <a:pt x="3946" y="115"/>
                  </a:moveTo>
                  <a:lnTo>
                    <a:pt x="3946" y="115"/>
                  </a:lnTo>
                  <a:moveTo>
                    <a:pt x="3946" y="115"/>
                  </a:moveTo>
                  <a:lnTo>
                    <a:pt x="3946" y="115"/>
                  </a:lnTo>
                  <a:moveTo>
                    <a:pt x="3932" y="115"/>
                  </a:moveTo>
                  <a:lnTo>
                    <a:pt x="3946" y="115"/>
                  </a:lnTo>
                  <a:moveTo>
                    <a:pt x="3932" y="115"/>
                  </a:moveTo>
                  <a:lnTo>
                    <a:pt x="3932" y="115"/>
                  </a:lnTo>
                  <a:moveTo>
                    <a:pt x="3932" y="115"/>
                  </a:moveTo>
                  <a:lnTo>
                    <a:pt x="3932" y="115"/>
                  </a:lnTo>
                  <a:moveTo>
                    <a:pt x="3932" y="115"/>
                  </a:moveTo>
                  <a:lnTo>
                    <a:pt x="3932" y="115"/>
                  </a:lnTo>
                  <a:moveTo>
                    <a:pt x="3917" y="115"/>
                  </a:moveTo>
                  <a:lnTo>
                    <a:pt x="3932" y="115"/>
                  </a:lnTo>
                  <a:moveTo>
                    <a:pt x="3917" y="128"/>
                  </a:moveTo>
                  <a:lnTo>
                    <a:pt x="3917" y="115"/>
                  </a:lnTo>
                  <a:moveTo>
                    <a:pt x="3917" y="128"/>
                  </a:moveTo>
                  <a:lnTo>
                    <a:pt x="3917" y="128"/>
                  </a:lnTo>
                  <a:moveTo>
                    <a:pt x="3903" y="128"/>
                  </a:moveTo>
                  <a:lnTo>
                    <a:pt x="3917" y="128"/>
                  </a:lnTo>
                  <a:moveTo>
                    <a:pt x="3903" y="128"/>
                  </a:moveTo>
                  <a:lnTo>
                    <a:pt x="3903" y="128"/>
                  </a:lnTo>
                  <a:moveTo>
                    <a:pt x="3903" y="128"/>
                  </a:moveTo>
                  <a:lnTo>
                    <a:pt x="3903" y="128"/>
                  </a:lnTo>
                  <a:moveTo>
                    <a:pt x="3888" y="128"/>
                  </a:moveTo>
                  <a:lnTo>
                    <a:pt x="3903" y="128"/>
                  </a:lnTo>
                  <a:moveTo>
                    <a:pt x="3888" y="128"/>
                  </a:moveTo>
                  <a:lnTo>
                    <a:pt x="3888" y="128"/>
                  </a:lnTo>
                  <a:moveTo>
                    <a:pt x="3888" y="128"/>
                  </a:moveTo>
                  <a:lnTo>
                    <a:pt x="3888" y="128"/>
                  </a:lnTo>
                  <a:moveTo>
                    <a:pt x="3888" y="128"/>
                  </a:moveTo>
                  <a:lnTo>
                    <a:pt x="3888" y="128"/>
                  </a:lnTo>
                  <a:moveTo>
                    <a:pt x="3874" y="128"/>
                  </a:moveTo>
                  <a:lnTo>
                    <a:pt x="3888" y="128"/>
                  </a:lnTo>
                  <a:moveTo>
                    <a:pt x="3874" y="128"/>
                  </a:moveTo>
                  <a:lnTo>
                    <a:pt x="3874" y="128"/>
                  </a:lnTo>
                  <a:moveTo>
                    <a:pt x="3874" y="128"/>
                  </a:moveTo>
                  <a:lnTo>
                    <a:pt x="3874" y="128"/>
                  </a:lnTo>
                  <a:moveTo>
                    <a:pt x="3860" y="128"/>
                  </a:moveTo>
                  <a:lnTo>
                    <a:pt x="3874" y="128"/>
                  </a:lnTo>
                  <a:moveTo>
                    <a:pt x="3860" y="128"/>
                  </a:moveTo>
                  <a:lnTo>
                    <a:pt x="3860" y="128"/>
                  </a:lnTo>
                  <a:moveTo>
                    <a:pt x="3860" y="128"/>
                  </a:moveTo>
                  <a:lnTo>
                    <a:pt x="3860" y="128"/>
                  </a:lnTo>
                  <a:moveTo>
                    <a:pt x="3845" y="128"/>
                  </a:moveTo>
                  <a:lnTo>
                    <a:pt x="3860" y="128"/>
                  </a:lnTo>
                  <a:moveTo>
                    <a:pt x="3845" y="128"/>
                  </a:moveTo>
                  <a:lnTo>
                    <a:pt x="3845" y="128"/>
                  </a:lnTo>
                  <a:moveTo>
                    <a:pt x="3845" y="128"/>
                  </a:moveTo>
                  <a:lnTo>
                    <a:pt x="3845" y="128"/>
                  </a:lnTo>
                  <a:moveTo>
                    <a:pt x="3845" y="128"/>
                  </a:moveTo>
                  <a:lnTo>
                    <a:pt x="3845" y="128"/>
                  </a:lnTo>
                  <a:moveTo>
                    <a:pt x="3845" y="141"/>
                  </a:moveTo>
                  <a:lnTo>
                    <a:pt x="3845" y="128"/>
                  </a:lnTo>
                  <a:moveTo>
                    <a:pt x="3845" y="141"/>
                  </a:moveTo>
                  <a:lnTo>
                    <a:pt x="3845" y="141"/>
                  </a:lnTo>
                  <a:moveTo>
                    <a:pt x="3831" y="141"/>
                  </a:moveTo>
                  <a:lnTo>
                    <a:pt x="3845" y="141"/>
                  </a:lnTo>
                  <a:moveTo>
                    <a:pt x="3831" y="141"/>
                  </a:moveTo>
                  <a:lnTo>
                    <a:pt x="3831" y="141"/>
                  </a:lnTo>
                  <a:moveTo>
                    <a:pt x="3831" y="141"/>
                  </a:moveTo>
                  <a:lnTo>
                    <a:pt x="3831" y="141"/>
                  </a:lnTo>
                  <a:moveTo>
                    <a:pt x="3817" y="141"/>
                  </a:moveTo>
                  <a:lnTo>
                    <a:pt x="3831" y="141"/>
                  </a:lnTo>
                  <a:moveTo>
                    <a:pt x="3817" y="141"/>
                  </a:moveTo>
                  <a:lnTo>
                    <a:pt x="3817" y="141"/>
                  </a:lnTo>
                  <a:moveTo>
                    <a:pt x="3817" y="141"/>
                  </a:moveTo>
                  <a:lnTo>
                    <a:pt x="3817" y="141"/>
                  </a:lnTo>
                  <a:moveTo>
                    <a:pt x="3802" y="154"/>
                  </a:moveTo>
                  <a:lnTo>
                    <a:pt x="3817" y="141"/>
                  </a:lnTo>
                  <a:moveTo>
                    <a:pt x="3802" y="167"/>
                  </a:moveTo>
                  <a:lnTo>
                    <a:pt x="3802" y="154"/>
                  </a:lnTo>
                  <a:moveTo>
                    <a:pt x="3802" y="167"/>
                  </a:moveTo>
                  <a:lnTo>
                    <a:pt x="3802" y="167"/>
                  </a:lnTo>
                  <a:moveTo>
                    <a:pt x="3802" y="167"/>
                  </a:moveTo>
                  <a:lnTo>
                    <a:pt x="3802" y="167"/>
                  </a:lnTo>
                  <a:moveTo>
                    <a:pt x="3788" y="167"/>
                  </a:moveTo>
                  <a:lnTo>
                    <a:pt x="3802" y="167"/>
                  </a:lnTo>
                  <a:moveTo>
                    <a:pt x="3788" y="180"/>
                  </a:moveTo>
                  <a:lnTo>
                    <a:pt x="3788" y="167"/>
                  </a:lnTo>
                  <a:moveTo>
                    <a:pt x="3788" y="180"/>
                  </a:moveTo>
                  <a:lnTo>
                    <a:pt x="3788" y="180"/>
                  </a:lnTo>
                  <a:moveTo>
                    <a:pt x="3774" y="180"/>
                  </a:moveTo>
                  <a:lnTo>
                    <a:pt x="3788" y="180"/>
                  </a:lnTo>
                  <a:moveTo>
                    <a:pt x="3774" y="180"/>
                  </a:moveTo>
                  <a:lnTo>
                    <a:pt x="3774" y="180"/>
                  </a:lnTo>
                  <a:moveTo>
                    <a:pt x="3774" y="180"/>
                  </a:moveTo>
                  <a:lnTo>
                    <a:pt x="3774" y="180"/>
                  </a:lnTo>
                  <a:moveTo>
                    <a:pt x="3759" y="180"/>
                  </a:moveTo>
                  <a:lnTo>
                    <a:pt x="3774" y="180"/>
                  </a:lnTo>
                  <a:moveTo>
                    <a:pt x="3759" y="180"/>
                  </a:moveTo>
                  <a:lnTo>
                    <a:pt x="3759" y="180"/>
                  </a:lnTo>
                  <a:moveTo>
                    <a:pt x="3759" y="192"/>
                  </a:moveTo>
                  <a:lnTo>
                    <a:pt x="3759" y="180"/>
                  </a:lnTo>
                  <a:moveTo>
                    <a:pt x="3759" y="192"/>
                  </a:moveTo>
                  <a:lnTo>
                    <a:pt x="3759" y="192"/>
                  </a:lnTo>
                  <a:moveTo>
                    <a:pt x="3745" y="192"/>
                  </a:moveTo>
                  <a:lnTo>
                    <a:pt x="3759" y="192"/>
                  </a:lnTo>
                  <a:moveTo>
                    <a:pt x="3745" y="192"/>
                  </a:moveTo>
                  <a:lnTo>
                    <a:pt x="3745" y="192"/>
                  </a:lnTo>
                  <a:moveTo>
                    <a:pt x="3745" y="205"/>
                  </a:moveTo>
                  <a:lnTo>
                    <a:pt x="3745" y="192"/>
                  </a:lnTo>
                  <a:moveTo>
                    <a:pt x="3731" y="205"/>
                  </a:moveTo>
                  <a:lnTo>
                    <a:pt x="3745" y="205"/>
                  </a:lnTo>
                  <a:moveTo>
                    <a:pt x="3731" y="205"/>
                  </a:moveTo>
                  <a:lnTo>
                    <a:pt x="3731" y="205"/>
                  </a:lnTo>
                  <a:moveTo>
                    <a:pt x="3731" y="205"/>
                  </a:moveTo>
                  <a:lnTo>
                    <a:pt x="3731" y="205"/>
                  </a:lnTo>
                  <a:moveTo>
                    <a:pt x="3731" y="205"/>
                  </a:moveTo>
                  <a:lnTo>
                    <a:pt x="3731" y="205"/>
                  </a:lnTo>
                  <a:moveTo>
                    <a:pt x="3731" y="205"/>
                  </a:moveTo>
                  <a:lnTo>
                    <a:pt x="3731" y="205"/>
                  </a:lnTo>
                  <a:moveTo>
                    <a:pt x="3716" y="205"/>
                  </a:moveTo>
                  <a:lnTo>
                    <a:pt x="3731" y="205"/>
                  </a:lnTo>
                  <a:moveTo>
                    <a:pt x="3716" y="205"/>
                  </a:moveTo>
                  <a:lnTo>
                    <a:pt x="3716" y="205"/>
                  </a:lnTo>
                  <a:moveTo>
                    <a:pt x="3716" y="205"/>
                  </a:moveTo>
                  <a:lnTo>
                    <a:pt x="3716" y="205"/>
                  </a:lnTo>
                  <a:moveTo>
                    <a:pt x="3716" y="205"/>
                  </a:moveTo>
                  <a:lnTo>
                    <a:pt x="3716" y="205"/>
                  </a:lnTo>
                  <a:moveTo>
                    <a:pt x="3702" y="205"/>
                  </a:moveTo>
                  <a:lnTo>
                    <a:pt x="3716" y="205"/>
                  </a:lnTo>
                  <a:moveTo>
                    <a:pt x="3702" y="205"/>
                  </a:moveTo>
                  <a:lnTo>
                    <a:pt x="3702" y="205"/>
                  </a:lnTo>
                  <a:moveTo>
                    <a:pt x="3702" y="205"/>
                  </a:moveTo>
                  <a:lnTo>
                    <a:pt x="3702" y="205"/>
                  </a:lnTo>
                  <a:moveTo>
                    <a:pt x="3688" y="205"/>
                  </a:moveTo>
                  <a:lnTo>
                    <a:pt x="3702" y="205"/>
                  </a:lnTo>
                  <a:moveTo>
                    <a:pt x="3688" y="205"/>
                  </a:moveTo>
                  <a:lnTo>
                    <a:pt x="3688" y="205"/>
                  </a:lnTo>
                  <a:moveTo>
                    <a:pt x="3688" y="205"/>
                  </a:moveTo>
                  <a:lnTo>
                    <a:pt x="3688" y="205"/>
                  </a:lnTo>
                  <a:moveTo>
                    <a:pt x="3673" y="205"/>
                  </a:moveTo>
                  <a:lnTo>
                    <a:pt x="3688" y="205"/>
                  </a:lnTo>
                  <a:moveTo>
                    <a:pt x="3673" y="205"/>
                  </a:moveTo>
                  <a:lnTo>
                    <a:pt x="3673" y="205"/>
                  </a:lnTo>
                  <a:moveTo>
                    <a:pt x="3673" y="205"/>
                  </a:moveTo>
                  <a:lnTo>
                    <a:pt x="3673" y="205"/>
                  </a:lnTo>
                  <a:moveTo>
                    <a:pt x="3673" y="205"/>
                  </a:moveTo>
                  <a:lnTo>
                    <a:pt x="3673" y="205"/>
                  </a:lnTo>
                  <a:moveTo>
                    <a:pt x="3659" y="205"/>
                  </a:moveTo>
                  <a:lnTo>
                    <a:pt x="3673" y="205"/>
                  </a:lnTo>
                  <a:moveTo>
                    <a:pt x="3659" y="205"/>
                  </a:moveTo>
                  <a:lnTo>
                    <a:pt x="3659" y="205"/>
                  </a:lnTo>
                  <a:moveTo>
                    <a:pt x="3659" y="205"/>
                  </a:moveTo>
                  <a:lnTo>
                    <a:pt x="3659" y="205"/>
                  </a:lnTo>
                  <a:moveTo>
                    <a:pt x="3645" y="205"/>
                  </a:moveTo>
                  <a:lnTo>
                    <a:pt x="3659" y="205"/>
                  </a:lnTo>
                  <a:moveTo>
                    <a:pt x="3645" y="205"/>
                  </a:moveTo>
                  <a:lnTo>
                    <a:pt x="3645" y="205"/>
                  </a:lnTo>
                  <a:moveTo>
                    <a:pt x="3645" y="205"/>
                  </a:moveTo>
                  <a:lnTo>
                    <a:pt x="3645" y="205"/>
                  </a:lnTo>
                  <a:moveTo>
                    <a:pt x="3645" y="205"/>
                  </a:moveTo>
                  <a:lnTo>
                    <a:pt x="3645" y="205"/>
                  </a:lnTo>
                  <a:moveTo>
                    <a:pt x="3630" y="205"/>
                  </a:moveTo>
                  <a:lnTo>
                    <a:pt x="3645" y="205"/>
                  </a:lnTo>
                  <a:moveTo>
                    <a:pt x="3630" y="205"/>
                  </a:moveTo>
                  <a:lnTo>
                    <a:pt x="3630" y="205"/>
                  </a:lnTo>
                  <a:moveTo>
                    <a:pt x="3630" y="205"/>
                  </a:moveTo>
                  <a:lnTo>
                    <a:pt x="3630" y="205"/>
                  </a:lnTo>
                  <a:moveTo>
                    <a:pt x="3616" y="205"/>
                  </a:moveTo>
                  <a:lnTo>
                    <a:pt x="3630" y="205"/>
                  </a:lnTo>
                  <a:moveTo>
                    <a:pt x="3616" y="205"/>
                  </a:moveTo>
                  <a:lnTo>
                    <a:pt x="3616" y="205"/>
                  </a:lnTo>
                  <a:moveTo>
                    <a:pt x="3616" y="205"/>
                  </a:moveTo>
                  <a:lnTo>
                    <a:pt x="3616" y="205"/>
                  </a:lnTo>
                  <a:moveTo>
                    <a:pt x="3616" y="218"/>
                  </a:moveTo>
                  <a:lnTo>
                    <a:pt x="3616" y="205"/>
                  </a:lnTo>
                  <a:moveTo>
                    <a:pt x="3616" y="218"/>
                  </a:moveTo>
                  <a:lnTo>
                    <a:pt x="3616" y="218"/>
                  </a:lnTo>
                  <a:moveTo>
                    <a:pt x="3601" y="218"/>
                  </a:moveTo>
                  <a:lnTo>
                    <a:pt x="3616" y="218"/>
                  </a:lnTo>
                  <a:moveTo>
                    <a:pt x="3601" y="218"/>
                  </a:moveTo>
                  <a:lnTo>
                    <a:pt x="3601" y="218"/>
                  </a:lnTo>
                  <a:moveTo>
                    <a:pt x="3601" y="218"/>
                  </a:moveTo>
                  <a:lnTo>
                    <a:pt x="3601" y="218"/>
                  </a:lnTo>
                  <a:moveTo>
                    <a:pt x="3587" y="218"/>
                  </a:moveTo>
                  <a:lnTo>
                    <a:pt x="3601" y="218"/>
                  </a:lnTo>
                  <a:moveTo>
                    <a:pt x="3587" y="218"/>
                  </a:moveTo>
                  <a:lnTo>
                    <a:pt x="3587" y="218"/>
                  </a:lnTo>
                  <a:moveTo>
                    <a:pt x="3587" y="231"/>
                  </a:moveTo>
                  <a:lnTo>
                    <a:pt x="3587" y="218"/>
                  </a:lnTo>
                  <a:moveTo>
                    <a:pt x="3587" y="231"/>
                  </a:moveTo>
                  <a:lnTo>
                    <a:pt x="3587" y="231"/>
                  </a:lnTo>
                  <a:moveTo>
                    <a:pt x="3573" y="244"/>
                  </a:moveTo>
                  <a:lnTo>
                    <a:pt x="3587" y="231"/>
                  </a:lnTo>
                  <a:moveTo>
                    <a:pt x="3573" y="244"/>
                  </a:moveTo>
                  <a:lnTo>
                    <a:pt x="3573" y="244"/>
                  </a:lnTo>
                  <a:moveTo>
                    <a:pt x="3573" y="244"/>
                  </a:moveTo>
                  <a:lnTo>
                    <a:pt x="3573" y="244"/>
                  </a:lnTo>
                  <a:moveTo>
                    <a:pt x="3558" y="244"/>
                  </a:moveTo>
                  <a:lnTo>
                    <a:pt x="3573" y="244"/>
                  </a:lnTo>
                  <a:moveTo>
                    <a:pt x="3558" y="244"/>
                  </a:moveTo>
                  <a:lnTo>
                    <a:pt x="3558" y="244"/>
                  </a:lnTo>
                  <a:moveTo>
                    <a:pt x="3558" y="244"/>
                  </a:moveTo>
                  <a:lnTo>
                    <a:pt x="3558" y="244"/>
                  </a:lnTo>
                  <a:moveTo>
                    <a:pt x="3558" y="244"/>
                  </a:moveTo>
                  <a:lnTo>
                    <a:pt x="3558" y="244"/>
                  </a:lnTo>
                  <a:moveTo>
                    <a:pt x="3544" y="244"/>
                  </a:moveTo>
                  <a:lnTo>
                    <a:pt x="3558" y="244"/>
                  </a:lnTo>
                  <a:moveTo>
                    <a:pt x="3544" y="244"/>
                  </a:moveTo>
                  <a:lnTo>
                    <a:pt x="3544" y="244"/>
                  </a:lnTo>
                  <a:moveTo>
                    <a:pt x="3544" y="244"/>
                  </a:moveTo>
                  <a:lnTo>
                    <a:pt x="3544" y="244"/>
                  </a:lnTo>
                  <a:moveTo>
                    <a:pt x="3530" y="244"/>
                  </a:moveTo>
                  <a:lnTo>
                    <a:pt x="3544" y="244"/>
                  </a:lnTo>
                  <a:moveTo>
                    <a:pt x="3530" y="244"/>
                  </a:moveTo>
                  <a:lnTo>
                    <a:pt x="3530" y="244"/>
                  </a:lnTo>
                  <a:moveTo>
                    <a:pt x="3530" y="244"/>
                  </a:moveTo>
                  <a:lnTo>
                    <a:pt x="3530" y="244"/>
                  </a:lnTo>
                  <a:moveTo>
                    <a:pt x="3515" y="257"/>
                  </a:moveTo>
                  <a:lnTo>
                    <a:pt x="3530" y="244"/>
                  </a:lnTo>
                  <a:moveTo>
                    <a:pt x="3515" y="257"/>
                  </a:moveTo>
                  <a:lnTo>
                    <a:pt x="3515" y="257"/>
                  </a:lnTo>
                  <a:moveTo>
                    <a:pt x="3515" y="257"/>
                  </a:moveTo>
                  <a:lnTo>
                    <a:pt x="3515" y="257"/>
                  </a:lnTo>
                  <a:moveTo>
                    <a:pt x="3515" y="257"/>
                  </a:moveTo>
                  <a:lnTo>
                    <a:pt x="3515" y="257"/>
                  </a:lnTo>
                  <a:moveTo>
                    <a:pt x="3501" y="257"/>
                  </a:moveTo>
                  <a:lnTo>
                    <a:pt x="3515" y="257"/>
                  </a:lnTo>
                  <a:moveTo>
                    <a:pt x="3501" y="257"/>
                  </a:moveTo>
                  <a:lnTo>
                    <a:pt x="3501" y="257"/>
                  </a:lnTo>
                  <a:moveTo>
                    <a:pt x="3501" y="257"/>
                  </a:moveTo>
                  <a:lnTo>
                    <a:pt x="3501" y="257"/>
                  </a:lnTo>
                  <a:moveTo>
                    <a:pt x="3501" y="257"/>
                  </a:moveTo>
                  <a:lnTo>
                    <a:pt x="3501" y="257"/>
                  </a:lnTo>
                  <a:moveTo>
                    <a:pt x="3501" y="257"/>
                  </a:moveTo>
                  <a:lnTo>
                    <a:pt x="3501" y="257"/>
                  </a:lnTo>
                  <a:moveTo>
                    <a:pt x="3487" y="257"/>
                  </a:moveTo>
                  <a:lnTo>
                    <a:pt x="3501" y="257"/>
                  </a:lnTo>
                  <a:moveTo>
                    <a:pt x="3487" y="257"/>
                  </a:moveTo>
                  <a:lnTo>
                    <a:pt x="3487" y="257"/>
                  </a:lnTo>
                  <a:moveTo>
                    <a:pt x="3487" y="257"/>
                  </a:moveTo>
                  <a:lnTo>
                    <a:pt x="3487" y="257"/>
                  </a:lnTo>
                  <a:moveTo>
                    <a:pt x="3472" y="257"/>
                  </a:moveTo>
                  <a:lnTo>
                    <a:pt x="3487" y="257"/>
                  </a:lnTo>
                  <a:moveTo>
                    <a:pt x="3472" y="257"/>
                  </a:moveTo>
                  <a:lnTo>
                    <a:pt x="3472" y="257"/>
                  </a:lnTo>
                  <a:moveTo>
                    <a:pt x="3472" y="257"/>
                  </a:moveTo>
                  <a:lnTo>
                    <a:pt x="3472" y="257"/>
                  </a:lnTo>
                  <a:moveTo>
                    <a:pt x="3472" y="257"/>
                  </a:moveTo>
                  <a:lnTo>
                    <a:pt x="3472" y="257"/>
                  </a:lnTo>
                  <a:moveTo>
                    <a:pt x="3458" y="257"/>
                  </a:moveTo>
                  <a:lnTo>
                    <a:pt x="3472" y="257"/>
                  </a:lnTo>
                  <a:moveTo>
                    <a:pt x="3458" y="257"/>
                  </a:moveTo>
                  <a:lnTo>
                    <a:pt x="3458" y="257"/>
                  </a:lnTo>
                  <a:moveTo>
                    <a:pt x="3458" y="257"/>
                  </a:moveTo>
                  <a:lnTo>
                    <a:pt x="3458" y="257"/>
                  </a:lnTo>
                  <a:moveTo>
                    <a:pt x="3444" y="269"/>
                  </a:moveTo>
                  <a:lnTo>
                    <a:pt x="3458" y="257"/>
                  </a:lnTo>
                  <a:moveTo>
                    <a:pt x="3444" y="269"/>
                  </a:moveTo>
                  <a:lnTo>
                    <a:pt x="3444" y="269"/>
                  </a:lnTo>
                  <a:moveTo>
                    <a:pt x="3444" y="269"/>
                  </a:moveTo>
                  <a:lnTo>
                    <a:pt x="3444" y="269"/>
                  </a:lnTo>
                  <a:moveTo>
                    <a:pt x="3429" y="269"/>
                  </a:moveTo>
                  <a:lnTo>
                    <a:pt x="3444" y="269"/>
                  </a:lnTo>
                  <a:moveTo>
                    <a:pt x="3429" y="269"/>
                  </a:moveTo>
                  <a:lnTo>
                    <a:pt x="3429" y="269"/>
                  </a:lnTo>
                  <a:moveTo>
                    <a:pt x="3429" y="269"/>
                  </a:moveTo>
                  <a:lnTo>
                    <a:pt x="3429" y="269"/>
                  </a:lnTo>
                  <a:moveTo>
                    <a:pt x="3429" y="269"/>
                  </a:moveTo>
                  <a:lnTo>
                    <a:pt x="3429" y="269"/>
                  </a:lnTo>
                  <a:moveTo>
                    <a:pt x="3415" y="282"/>
                  </a:moveTo>
                  <a:lnTo>
                    <a:pt x="3429" y="269"/>
                  </a:lnTo>
                  <a:moveTo>
                    <a:pt x="3415" y="282"/>
                  </a:moveTo>
                  <a:lnTo>
                    <a:pt x="3415" y="282"/>
                  </a:lnTo>
                  <a:moveTo>
                    <a:pt x="3415" y="282"/>
                  </a:moveTo>
                  <a:lnTo>
                    <a:pt x="3415" y="282"/>
                  </a:lnTo>
                  <a:moveTo>
                    <a:pt x="3401" y="295"/>
                  </a:moveTo>
                  <a:lnTo>
                    <a:pt x="3415" y="282"/>
                  </a:lnTo>
                  <a:moveTo>
                    <a:pt x="3401" y="295"/>
                  </a:moveTo>
                  <a:lnTo>
                    <a:pt x="3401" y="295"/>
                  </a:lnTo>
                  <a:moveTo>
                    <a:pt x="3401" y="295"/>
                  </a:moveTo>
                  <a:lnTo>
                    <a:pt x="3401" y="295"/>
                  </a:lnTo>
                  <a:moveTo>
                    <a:pt x="3386" y="295"/>
                  </a:moveTo>
                  <a:lnTo>
                    <a:pt x="3401" y="295"/>
                  </a:lnTo>
                  <a:moveTo>
                    <a:pt x="3386" y="295"/>
                  </a:moveTo>
                  <a:lnTo>
                    <a:pt x="3386" y="295"/>
                  </a:lnTo>
                  <a:moveTo>
                    <a:pt x="3386" y="295"/>
                  </a:moveTo>
                  <a:lnTo>
                    <a:pt x="3386" y="295"/>
                  </a:lnTo>
                  <a:moveTo>
                    <a:pt x="3386" y="295"/>
                  </a:moveTo>
                  <a:lnTo>
                    <a:pt x="3386" y="295"/>
                  </a:lnTo>
                  <a:moveTo>
                    <a:pt x="3386" y="295"/>
                  </a:moveTo>
                  <a:lnTo>
                    <a:pt x="3386" y="295"/>
                  </a:lnTo>
                  <a:moveTo>
                    <a:pt x="3386" y="295"/>
                  </a:moveTo>
                  <a:lnTo>
                    <a:pt x="3386" y="295"/>
                  </a:lnTo>
                  <a:moveTo>
                    <a:pt x="3372" y="295"/>
                  </a:moveTo>
                  <a:lnTo>
                    <a:pt x="3386" y="295"/>
                  </a:lnTo>
                  <a:moveTo>
                    <a:pt x="3372" y="295"/>
                  </a:moveTo>
                  <a:lnTo>
                    <a:pt x="3372" y="295"/>
                  </a:lnTo>
                  <a:moveTo>
                    <a:pt x="3372" y="295"/>
                  </a:moveTo>
                  <a:lnTo>
                    <a:pt x="3372" y="295"/>
                  </a:lnTo>
                  <a:moveTo>
                    <a:pt x="3358" y="295"/>
                  </a:moveTo>
                  <a:lnTo>
                    <a:pt x="3372" y="295"/>
                  </a:lnTo>
                  <a:moveTo>
                    <a:pt x="3358" y="308"/>
                  </a:moveTo>
                  <a:lnTo>
                    <a:pt x="3358" y="295"/>
                  </a:lnTo>
                  <a:moveTo>
                    <a:pt x="3358" y="308"/>
                  </a:moveTo>
                  <a:lnTo>
                    <a:pt x="3358" y="308"/>
                  </a:lnTo>
                  <a:moveTo>
                    <a:pt x="3343" y="308"/>
                  </a:moveTo>
                  <a:lnTo>
                    <a:pt x="3358" y="308"/>
                  </a:lnTo>
                  <a:moveTo>
                    <a:pt x="3343" y="308"/>
                  </a:moveTo>
                  <a:lnTo>
                    <a:pt x="3343" y="308"/>
                  </a:lnTo>
                  <a:moveTo>
                    <a:pt x="3343" y="308"/>
                  </a:moveTo>
                  <a:lnTo>
                    <a:pt x="3343" y="308"/>
                  </a:lnTo>
                  <a:moveTo>
                    <a:pt x="3343" y="308"/>
                  </a:moveTo>
                  <a:lnTo>
                    <a:pt x="3343" y="308"/>
                  </a:lnTo>
                  <a:moveTo>
                    <a:pt x="3329" y="308"/>
                  </a:moveTo>
                  <a:lnTo>
                    <a:pt x="3343" y="308"/>
                  </a:lnTo>
                  <a:moveTo>
                    <a:pt x="3329" y="308"/>
                  </a:moveTo>
                  <a:lnTo>
                    <a:pt x="3329" y="308"/>
                  </a:lnTo>
                  <a:moveTo>
                    <a:pt x="3329" y="308"/>
                  </a:moveTo>
                  <a:lnTo>
                    <a:pt x="3329" y="308"/>
                  </a:lnTo>
                  <a:moveTo>
                    <a:pt x="3315" y="308"/>
                  </a:moveTo>
                  <a:lnTo>
                    <a:pt x="3329" y="308"/>
                  </a:lnTo>
                  <a:moveTo>
                    <a:pt x="3315" y="321"/>
                  </a:moveTo>
                  <a:lnTo>
                    <a:pt x="3315" y="308"/>
                  </a:lnTo>
                  <a:moveTo>
                    <a:pt x="3315" y="321"/>
                  </a:moveTo>
                  <a:lnTo>
                    <a:pt x="3315" y="321"/>
                  </a:lnTo>
                  <a:moveTo>
                    <a:pt x="3300" y="321"/>
                  </a:moveTo>
                  <a:lnTo>
                    <a:pt x="3315" y="321"/>
                  </a:lnTo>
                  <a:moveTo>
                    <a:pt x="3300" y="321"/>
                  </a:moveTo>
                  <a:lnTo>
                    <a:pt x="3300" y="321"/>
                  </a:lnTo>
                  <a:moveTo>
                    <a:pt x="3300" y="321"/>
                  </a:moveTo>
                  <a:lnTo>
                    <a:pt x="3300" y="321"/>
                  </a:lnTo>
                  <a:moveTo>
                    <a:pt x="3300" y="321"/>
                  </a:moveTo>
                  <a:lnTo>
                    <a:pt x="3300" y="321"/>
                  </a:lnTo>
                  <a:moveTo>
                    <a:pt x="3286" y="321"/>
                  </a:moveTo>
                  <a:lnTo>
                    <a:pt x="3300" y="321"/>
                  </a:lnTo>
                  <a:moveTo>
                    <a:pt x="3286" y="321"/>
                  </a:moveTo>
                  <a:lnTo>
                    <a:pt x="3286" y="321"/>
                  </a:lnTo>
                  <a:moveTo>
                    <a:pt x="3286" y="334"/>
                  </a:moveTo>
                  <a:lnTo>
                    <a:pt x="3286" y="321"/>
                  </a:lnTo>
                  <a:moveTo>
                    <a:pt x="3271" y="334"/>
                  </a:moveTo>
                  <a:lnTo>
                    <a:pt x="3286" y="334"/>
                  </a:lnTo>
                  <a:moveTo>
                    <a:pt x="3271" y="334"/>
                  </a:moveTo>
                  <a:lnTo>
                    <a:pt x="3271" y="334"/>
                  </a:lnTo>
                  <a:moveTo>
                    <a:pt x="3271" y="334"/>
                  </a:moveTo>
                  <a:lnTo>
                    <a:pt x="3271" y="334"/>
                  </a:lnTo>
                  <a:moveTo>
                    <a:pt x="3271" y="334"/>
                  </a:moveTo>
                  <a:lnTo>
                    <a:pt x="3271" y="334"/>
                  </a:lnTo>
                  <a:moveTo>
                    <a:pt x="3271" y="334"/>
                  </a:moveTo>
                  <a:lnTo>
                    <a:pt x="3271" y="334"/>
                  </a:lnTo>
                  <a:moveTo>
                    <a:pt x="3257" y="334"/>
                  </a:moveTo>
                  <a:lnTo>
                    <a:pt x="3271" y="334"/>
                  </a:lnTo>
                  <a:moveTo>
                    <a:pt x="3257" y="334"/>
                  </a:moveTo>
                  <a:lnTo>
                    <a:pt x="3257" y="334"/>
                  </a:lnTo>
                  <a:moveTo>
                    <a:pt x="3257" y="334"/>
                  </a:moveTo>
                  <a:lnTo>
                    <a:pt x="3257" y="334"/>
                  </a:lnTo>
                  <a:moveTo>
                    <a:pt x="3257" y="334"/>
                  </a:moveTo>
                  <a:lnTo>
                    <a:pt x="3257" y="334"/>
                  </a:lnTo>
                  <a:moveTo>
                    <a:pt x="3243" y="334"/>
                  </a:moveTo>
                  <a:lnTo>
                    <a:pt x="3257" y="334"/>
                  </a:lnTo>
                  <a:moveTo>
                    <a:pt x="3243" y="346"/>
                  </a:moveTo>
                  <a:lnTo>
                    <a:pt x="3243" y="334"/>
                  </a:lnTo>
                  <a:moveTo>
                    <a:pt x="3243" y="346"/>
                  </a:moveTo>
                  <a:lnTo>
                    <a:pt x="3243" y="346"/>
                  </a:lnTo>
                  <a:moveTo>
                    <a:pt x="3228" y="346"/>
                  </a:moveTo>
                  <a:lnTo>
                    <a:pt x="3243" y="346"/>
                  </a:lnTo>
                  <a:moveTo>
                    <a:pt x="3228" y="346"/>
                  </a:moveTo>
                  <a:lnTo>
                    <a:pt x="3228" y="346"/>
                  </a:lnTo>
                  <a:moveTo>
                    <a:pt x="3228" y="346"/>
                  </a:moveTo>
                  <a:lnTo>
                    <a:pt x="3228" y="346"/>
                  </a:lnTo>
                  <a:moveTo>
                    <a:pt x="3214" y="346"/>
                  </a:moveTo>
                  <a:lnTo>
                    <a:pt x="3228" y="346"/>
                  </a:lnTo>
                  <a:moveTo>
                    <a:pt x="3214" y="346"/>
                  </a:moveTo>
                  <a:lnTo>
                    <a:pt x="3214" y="346"/>
                  </a:lnTo>
                  <a:moveTo>
                    <a:pt x="3214" y="346"/>
                  </a:moveTo>
                  <a:lnTo>
                    <a:pt x="3214" y="346"/>
                  </a:lnTo>
                  <a:moveTo>
                    <a:pt x="3214" y="346"/>
                  </a:moveTo>
                  <a:lnTo>
                    <a:pt x="3214" y="346"/>
                  </a:lnTo>
                  <a:moveTo>
                    <a:pt x="3200" y="346"/>
                  </a:moveTo>
                  <a:lnTo>
                    <a:pt x="3214" y="346"/>
                  </a:lnTo>
                  <a:moveTo>
                    <a:pt x="3200" y="346"/>
                  </a:moveTo>
                  <a:lnTo>
                    <a:pt x="3200" y="346"/>
                  </a:lnTo>
                  <a:moveTo>
                    <a:pt x="3200" y="346"/>
                  </a:moveTo>
                  <a:lnTo>
                    <a:pt x="3200" y="346"/>
                  </a:lnTo>
                  <a:moveTo>
                    <a:pt x="3185" y="359"/>
                  </a:moveTo>
                  <a:lnTo>
                    <a:pt x="3200" y="346"/>
                  </a:lnTo>
                  <a:moveTo>
                    <a:pt x="3185" y="359"/>
                  </a:moveTo>
                  <a:lnTo>
                    <a:pt x="3185" y="359"/>
                  </a:lnTo>
                  <a:moveTo>
                    <a:pt x="3185" y="359"/>
                  </a:moveTo>
                  <a:lnTo>
                    <a:pt x="3185" y="359"/>
                  </a:lnTo>
                  <a:moveTo>
                    <a:pt x="3185" y="359"/>
                  </a:moveTo>
                  <a:lnTo>
                    <a:pt x="3185" y="359"/>
                  </a:lnTo>
                  <a:moveTo>
                    <a:pt x="3171" y="359"/>
                  </a:moveTo>
                  <a:lnTo>
                    <a:pt x="3185" y="359"/>
                  </a:lnTo>
                  <a:moveTo>
                    <a:pt x="3171" y="359"/>
                  </a:moveTo>
                  <a:lnTo>
                    <a:pt x="3171" y="359"/>
                  </a:lnTo>
                  <a:moveTo>
                    <a:pt x="3171" y="372"/>
                  </a:moveTo>
                  <a:lnTo>
                    <a:pt x="3171" y="359"/>
                  </a:lnTo>
                  <a:moveTo>
                    <a:pt x="3157" y="372"/>
                  </a:moveTo>
                  <a:lnTo>
                    <a:pt x="3171" y="372"/>
                  </a:lnTo>
                  <a:moveTo>
                    <a:pt x="3157" y="372"/>
                  </a:moveTo>
                  <a:lnTo>
                    <a:pt x="3157" y="372"/>
                  </a:lnTo>
                  <a:moveTo>
                    <a:pt x="3157" y="372"/>
                  </a:moveTo>
                  <a:lnTo>
                    <a:pt x="3157" y="372"/>
                  </a:lnTo>
                  <a:moveTo>
                    <a:pt x="3142" y="372"/>
                  </a:moveTo>
                  <a:lnTo>
                    <a:pt x="3157" y="372"/>
                  </a:lnTo>
                  <a:moveTo>
                    <a:pt x="3142" y="372"/>
                  </a:moveTo>
                  <a:lnTo>
                    <a:pt x="3142" y="372"/>
                  </a:lnTo>
                  <a:moveTo>
                    <a:pt x="3142" y="372"/>
                  </a:moveTo>
                  <a:lnTo>
                    <a:pt x="3142" y="372"/>
                  </a:lnTo>
                  <a:moveTo>
                    <a:pt x="3142" y="385"/>
                  </a:moveTo>
                  <a:lnTo>
                    <a:pt x="3142" y="372"/>
                  </a:lnTo>
                  <a:moveTo>
                    <a:pt x="3142" y="385"/>
                  </a:moveTo>
                  <a:lnTo>
                    <a:pt x="3142" y="385"/>
                  </a:lnTo>
                  <a:moveTo>
                    <a:pt x="3128" y="398"/>
                  </a:moveTo>
                  <a:lnTo>
                    <a:pt x="3142" y="385"/>
                  </a:lnTo>
                  <a:moveTo>
                    <a:pt x="3128" y="398"/>
                  </a:moveTo>
                  <a:lnTo>
                    <a:pt x="3128" y="398"/>
                  </a:lnTo>
                  <a:moveTo>
                    <a:pt x="3128" y="398"/>
                  </a:moveTo>
                  <a:lnTo>
                    <a:pt x="3128" y="398"/>
                  </a:lnTo>
                  <a:moveTo>
                    <a:pt x="3128" y="398"/>
                  </a:moveTo>
                  <a:lnTo>
                    <a:pt x="3128" y="398"/>
                  </a:lnTo>
                  <a:moveTo>
                    <a:pt x="3114" y="398"/>
                  </a:moveTo>
                  <a:lnTo>
                    <a:pt x="3128" y="398"/>
                  </a:lnTo>
                  <a:moveTo>
                    <a:pt x="3114" y="398"/>
                  </a:moveTo>
                  <a:lnTo>
                    <a:pt x="3114" y="398"/>
                  </a:lnTo>
                  <a:moveTo>
                    <a:pt x="3114" y="398"/>
                  </a:moveTo>
                  <a:lnTo>
                    <a:pt x="3114" y="398"/>
                  </a:lnTo>
                  <a:moveTo>
                    <a:pt x="3099" y="398"/>
                  </a:moveTo>
                  <a:lnTo>
                    <a:pt x="3114" y="398"/>
                  </a:lnTo>
                  <a:moveTo>
                    <a:pt x="3099" y="398"/>
                  </a:moveTo>
                  <a:lnTo>
                    <a:pt x="3099" y="398"/>
                  </a:lnTo>
                  <a:moveTo>
                    <a:pt x="3099" y="398"/>
                  </a:moveTo>
                  <a:lnTo>
                    <a:pt x="3099" y="398"/>
                  </a:lnTo>
                  <a:moveTo>
                    <a:pt x="3099" y="398"/>
                  </a:moveTo>
                  <a:lnTo>
                    <a:pt x="3099" y="398"/>
                  </a:lnTo>
                  <a:moveTo>
                    <a:pt x="3085" y="398"/>
                  </a:moveTo>
                  <a:lnTo>
                    <a:pt x="3099" y="398"/>
                  </a:lnTo>
                  <a:moveTo>
                    <a:pt x="3085" y="398"/>
                  </a:moveTo>
                  <a:lnTo>
                    <a:pt x="3085" y="398"/>
                  </a:lnTo>
                  <a:moveTo>
                    <a:pt x="3085" y="398"/>
                  </a:moveTo>
                  <a:lnTo>
                    <a:pt x="3085" y="398"/>
                  </a:lnTo>
                  <a:moveTo>
                    <a:pt x="3071" y="398"/>
                  </a:moveTo>
                  <a:lnTo>
                    <a:pt x="3085" y="398"/>
                  </a:lnTo>
                  <a:moveTo>
                    <a:pt x="3071" y="398"/>
                  </a:moveTo>
                  <a:lnTo>
                    <a:pt x="3071" y="398"/>
                  </a:lnTo>
                  <a:moveTo>
                    <a:pt x="3071" y="398"/>
                  </a:moveTo>
                  <a:lnTo>
                    <a:pt x="3071" y="398"/>
                  </a:lnTo>
                  <a:moveTo>
                    <a:pt x="3056" y="398"/>
                  </a:moveTo>
                  <a:lnTo>
                    <a:pt x="3071" y="398"/>
                  </a:lnTo>
                  <a:moveTo>
                    <a:pt x="3056" y="398"/>
                  </a:moveTo>
                  <a:lnTo>
                    <a:pt x="3056" y="398"/>
                  </a:lnTo>
                  <a:moveTo>
                    <a:pt x="3056" y="398"/>
                  </a:moveTo>
                  <a:lnTo>
                    <a:pt x="3056" y="398"/>
                  </a:lnTo>
                  <a:moveTo>
                    <a:pt x="3056" y="411"/>
                  </a:moveTo>
                  <a:lnTo>
                    <a:pt x="3056" y="398"/>
                  </a:lnTo>
                  <a:moveTo>
                    <a:pt x="3042" y="411"/>
                  </a:moveTo>
                  <a:lnTo>
                    <a:pt x="3056" y="411"/>
                  </a:lnTo>
                  <a:moveTo>
                    <a:pt x="3042" y="411"/>
                  </a:moveTo>
                  <a:lnTo>
                    <a:pt x="3042" y="411"/>
                  </a:lnTo>
                  <a:moveTo>
                    <a:pt x="3042" y="423"/>
                  </a:moveTo>
                  <a:lnTo>
                    <a:pt x="3042" y="411"/>
                  </a:lnTo>
                  <a:moveTo>
                    <a:pt x="3028" y="423"/>
                  </a:moveTo>
                  <a:lnTo>
                    <a:pt x="3042" y="423"/>
                  </a:lnTo>
                  <a:moveTo>
                    <a:pt x="3028" y="423"/>
                  </a:moveTo>
                  <a:lnTo>
                    <a:pt x="3028" y="423"/>
                  </a:lnTo>
                  <a:moveTo>
                    <a:pt x="3028" y="423"/>
                  </a:moveTo>
                  <a:lnTo>
                    <a:pt x="3028" y="423"/>
                  </a:lnTo>
                  <a:moveTo>
                    <a:pt x="3028" y="436"/>
                  </a:moveTo>
                  <a:lnTo>
                    <a:pt x="3028" y="423"/>
                  </a:lnTo>
                  <a:moveTo>
                    <a:pt x="3028" y="436"/>
                  </a:moveTo>
                  <a:lnTo>
                    <a:pt x="3028" y="436"/>
                  </a:lnTo>
                  <a:moveTo>
                    <a:pt x="3013" y="436"/>
                  </a:moveTo>
                  <a:lnTo>
                    <a:pt x="3028" y="436"/>
                  </a:lnTo>
                  <a:moveTo>
                    <a:pt x="3013" y="436"/>
                  </a:moveTo>
                  <a:lnTo>
                    <a:pt x="3013" y="436"/>
                  </a:lnTo>
                  <a:moveTo>
                    <a:pt x="3013" y="436"/>
                  </a:moveTo>
                  <a:lnTo>
                    <a:pt x="3013" y="436"/>
                  </a:lnTo>
                  <a:moveTo>
                    <a:pt x="3013" y="436"/>
                  </a:moveTo>
                  <a:lnTo>
                    <a:pt x="3013" y="436"/>
                  </a:lnTo>
                  <a:moveTo>
                    <a:pt x="2999" y="436"/>
                  </a:moveTo>
                  <a:lnTo>
                    <a:pt x="3013" y="436"/>
                  </a:lnTo>
                  <a:moveTo>
                    <a:pt x="2999" y="436"/>
                  </a:moveTo>
                  <a:lnTo>
                    <a:pt x="2999" y="436"/>
                  </a:lnTo>
                  <a:moveTo>
                    <a:pt x="2999" y="436"/>
                  </a:moveTo>
                  <a:lnTo>
                    <a:pt x="2999" y="436"/>
                  </a:lnTo>
                  <a:moveTo>
                    <a:pt x="2984" y="436"/>
                  </a:moveTo>
                  <a:lnTo>
                    <a:pt x="2999" y="436"/>
                  </a:lnTo>
                  <a:moveTo>
                    <a:pt x="2984" y="436"/>
                  </a:moveTo>
                  <a:lnTo>
                    <a:pt x="2984" y="436"/>
                  </a:lnTo>
                  <a:moveTo>
                    <a:pt x="2984" y="436"/>
                  </a:moveTo>
                  <a:lnTo>
                    <a:pt x="2984" y="436"/>
                  </a:lnTo>
                  <a:moveTo>
                    <a:pt x="2970" y="449"/>
                  </a:moveTo>
                  <a:lnTo>
                    <a:pt x="2984" y="436"/>
                  </a:lnTo>
                  <a:moveTo>
                    <a:pt x="2970" y="449"/>
                  </a:moveTo>
                  <a:lnTo>
                    <a:pt x="2970" y="449"/>
                  </a:lnTo>
                  <a:moveTo>
                    <a:pt x="2970" y="449"/>
                  </a:moveTo>
                  <a:lnTo>
                    <a:pt x="2970" y="449"/>
                  </a:lnTo>
                  <a:moveTo>
                    <a:pt x="2970" y="449"/>
                  </a:moveTo>
                  <a:lnTo>
                    <a:pt x="2970" y="449"/>
                  </a:lnTo>
                  <a:moveTo>
                    <a:pt x="2956" y="449"/>
                  </a:moveTo>
                  <a:lnTo>
                    <a:pt x="2970" y="449"/>
                  </a:lnTo>
                  <a:moveTo>
                    <a:pt x="2956" y="449"/>
                  </a:moveTo>
                  <a:lnTo>
                    <a:pt x="2956" y="449"/>
                  </a:lnTo>
                  <a:moveTo>
                    <a:pt x="2956" y="449"/>
                  </a:moveTo>
                  <a:lnTo>
                    <a:pt x="2956" y="449"/>
                  </a:lnTo>
                  <a:moveTo>
                    <a:pt x="2941" y="449"/>
                  </a:moveTo>
                  <a:lnTo>
                    <a:pt x="2956" y="449"/>
                  </a:lnTo>
                  <a:moveTo>
                    <a:pt x="2941" y="449"/>
                  </a:moveTo>
                  <a:lnTo>
                    <a:pt x="2941" y="449"/>
                  </a:lnTo>
                  <a:moveTo>
                    <a:pt x="2941" y="449"/>
                  </a:moveTo>
                  <a:lnTo>
                    <a:pt x="2941" y="449"/>
                  </a:lnTo>
                  <a:moveTo>
                    <a:pt x="2927" y="449"/>
                  </a:moveTo>
                  <a:lnTo>
                    <a:pt x="2941" y="449"/>
                  </a:lnTo>
                  <a:moveTo>
                    <a:pt x="2927" y="449"/>
                  </a:moveTo>
                  <a:lnTo>
                    <a:pt x="2927" y="449"/>
                  </a:lnTo>
                  <a:moveTo>
                    <a:pt x="2927" y="449"/>
                  </a:moveTo>
                  <a:lnTo>
                    <a:pt x="2927" y="449"/>
                  </a:lnTo>
                  <a:moveTo>
                    <a:pt x="2927" y="449"/>
                  </a:moveTo>
                  <a:lnTo>
                    <a:pt x="2927" y="449"/>
                  </a:lnTo>
                  <a:moveTo>
                    <a:pt x="2913" y="449"/>
                  </a:moveTo>
                  <a:lnTo>
                    <a:pt x="2927" y="449"/>
                  </a:lnTo>
                  <a:moveTo>
                    <a:pt x="2913" y="462"/>
                  </a:moveTo>
                  <a:lnTo>
                    <a:pt x="2913" y="449"/>
                  </a:lnTo>
                  <a:moveTo>
                    <a:pt x="2913" y="462"/>
                  </a:moveTo>
                  <a:lnTo>
                    <a:pt x="2913" y="462"/>
                  </a:lnTo>
                  <a:moveTo>
                    <a:pt x="2913" y="462"/>
                  </a:moveTo>
                  <a:lnTo>
                    <a:pt x="2913" y="462"/>
                  </a:lnTo>
                  <a:moveTo>
                    <a:pt x="2913" y="462"/>
                  </a:moveTo>
                  <a:lnTo>
                    <a:pt x="2913" y="462"/>
                  </a:lnTo>
                  <a:moveTo>
                    <a:pt x="2898" y="462"/>
                  </a:moveTo>
                  <a:lnTo>
                    <a:pt x="2913" y="462"/>
                  </a:lnTo>
                  <a:moveTo>
                    <a:pt x="2898" y="475"/>
                  </a:moveTo>
                  <a:lnTo>
                    <a:pt x="2898" y="462"/>
                  </a:lnTo>
                  <a:moveTo>
                    <a:pt x="2898" y="475"/>
                  </a:moveTo>
                  <a:lnTo>
                    <a:pt x="2898" y="475"/>
                  </a:lnTo>
                  <a:moveTo>
                    <a:pt x="2884" y="475"/>
                  </a:moveTo>
                  <a:lnTo>
                    <a:pt x="2898" y="475"/>
                  </a:lnTo>
                  <a:moveTo>
                    <a:pt x="2884" y="475"/>
                  </a:moveTo>
                  <a:lnTo>
                    <a:pt x="2884" y="475"/>
                  </a:lnTo>
                  <a:moveTo>
                    <a:pt x="2884" y="475"/>
                  </a:moveTo>
                  <a:lnTo>
                    <a:pt x="2884" y="475"/>
                  </a:lnTo>
                  <a:moveTo>
                    <a:pt x="2884" y="475"/>
                  </a:moveTo>
                  <a:lnTo>
                    <a:pt x="2884" y="475"/>
                  </a:lnTo>
                  <a:moveTo>
                    <a:pt x="2870" y="475"/>
                  </a:moveTo>
                  <a:lnTo>
                    <a:pt x="2884" y="475"/>
                  </a:lnTo>
                  <a:moveTo>
                    <a:pt x="2870" y="475"/>
                  </a:moveTo>
                  <a:lnTo>
                    <a:pt x="2870" y="475"/>
                  </a:lnTo>
                  <a:moveTo>
                    <a:pt x="2870" y="475"/>
                  </a:moveTo>
                  <a:lnTo>
                    <a:pt x="2870" y="475"/>
                  </a:lnTo>
                  <a:moveTo>
                    <a:pt x="2855" y="475"/>
                  </a:moveTo>
                  <a:lnTo>
                    <a:pt x="2870" y="475"/>
                  </a:lnTo>
                  <a:moveTo>
                    <a:pt x="2855" y="488"/>
                  </a:moveTo>
                  <a:lnTo>
                    <a:pt x="2855" y="475"/>
                  </a:lnTo>
                  <a:moveTo>
                    <a:pt x="2855" y="488"/>
                  </a:moveTo>
                  <a:lnTo>
                    <a:pt x="2855" y="488"/>
                  </a:lnTo>
                  <a:moveTo>
                    <a:pt x="2841" y="488"/>
                  </a:moveTo>
                  <a:lnTo>
                    <a:pt x="2855" y="488"/>
                  </a:lnTo>
                  <a:moveTo>
                    <a:pt x="2841" y="488"/>
                  </a:moveTo>
                  <a:lnTo>
                    <a:pt x="2841" y="488"/>
                  </a:lnTo>
                  <a:moveTo>
                    <a:pt x="2841" y="488"/>
                  </a:moveTo>
                  <a:lnTo>
                    <a:pt x="2841" y="488"/>
                  </a:lnTo>
                  <a:moveTo>
                    <a:pt x="2841" y="488"/>
                  </a:moveTo>
                  <a:lnTo>
                    <a:pt x="2841" y="488"/>
                  </a:lnTo>
                  <a:moveTo>
                    <a:pt x="2827" y="488"/>
                  </a:moveTo>
                  <a:lnTo>
                    <a:pt x="2841" y="488"/>
                  </a:lnTo>
                  <a:moveTo>
                    <a:pt x="2827" y="488"/>
                  </a:moveTo>
                  <a:lnTo>
                    <a:pt x="2827" y="488"/>
                  </a:lnTo>
                  <a:moveTo>
                    <a:pt x="2827" y="488"/>
                  </a:moveTo>
                  <a:lnTo>
                    <a:pt x="2827" y="488"/>
                  </a:lnTo>
                  <a:moveTo>
                    <a:pt x="2812" y="500"/>
                  </a:moveTo>
                  <a:lnTo>
                    <a:pt x="2827" y="488"/>
                  </a:lnTo>
                  <a:moveTo>
                    <a:pt x="2812" y="513"/>
                  </a:moveTo>
                  <a:lnTo>
                    <a:pt x="2812" y="500"/>
                  </a:lnTo>
                  <a:moveTo>
                    <a:pt x="2812" y="513"/>
                  </a:moveTo>
                  <a:lnTo>
                    <a:pt x="2812" y="513"/>
                  </a:lnTo>
                  <a:moveTo>
                    <a:pt x="2812" y="513"/>
                  </a:moveTo>
                  <a:lnTo>
                    <a:pt x="2812" y="513"/>
                  </a:lnTo>
                  <a:moveTo>
                    <a:pt x="2798" y="513"/>
                  </a:moveTo>
                  <a:lnTo>
                    <a:pt x="2812" y="513"/>
                  </a:lnTo>
                  <a:moveTo>
                    <a:pt x="2798" y="513"/>
                  </a:moveTo>
                  <a:lnTo>
                    <a:pt x="2798" y="513"/>
                  </a:lnTo>
                  <a:moveTo>
                    <a:pt x="2798" y="513"/>
                  </a:moveTo>
                  <a:lnTo>
                    <a:pt x="2798" y="513"/>
                  </a:lnTo>
                  <a:moveTo>
                    <a:pt x="2798" y="513"/>
                  </a:moveTo>
                  <a:lnTo>
                    <a:pt x="2798" y="513"/>
                  </a:lnTo>
                  <a:moveTo>
                    <a:pt x="2798" y="513"/>
                  </a:moveTo>
                  <a:lnTo>
                    <a:pt x="2798" y="513"/>
                  </a:lnTo>
                  <a:moveTo>
                    <a:pt x="2784" y="513"/>
                  </a:moveTo>
                  <a:lnTo>
                    <a:pt x="2798" y="513"/>
                  </a:lnTo>
                  <a:moveTo>
                    <a:pt x="2784" y="513"/>
                  </a:moveTo>
                  <a:lnTo>
                    <a:pt x="2784" y="513"/>
                  </a:lnTo>
                  <a:moveTo>
                    <a:pt x="2784" y="513"/>
                  </a:moveTo>
                  <a:lnTo>
                    <a:pt x="2784" y="513"/>
                  </a:lnTo>
                  <a:moveTo>
                    <a:pt x="2769" y="513"/>
                  </a:moveTo>
                  <a:lnTo>
                    <a:pt x="2784" y="513"/>
                  </a:lnTo>
                  <a:moveTo>
                    <a:pt x="2769" y="513"/>
                  </a:moveTo>
                  <a:lnTo>
                    <a:pt x="2769" y="513"/>
                  </a:lnTo>
                  <a:moveTo>
                    <a:pt x="2769" y="513"/>
                  </a:moveTo>
                  <a:lnTo>
                    <a:pt x="2769" y="513"/>
                  </a:lnTo>
                  <a:moveTo>
                    <a:pt x="2755" y="526"/>
                  </a:moveTo>
                  <a:lnTo>
                    <a:pt x="2769" y="513"/>
                  </a:lnTo>
                  <a:moveTo>
                    <a:pt x="2755" y="526"/>
                  </a:moveTo>
                  <a:lnTo>
                    <a:pt x="2755" y="526"/>
                  </a:lnTo>
                  <a:moveTo>
                    <a:pt x="2755" y="526"/>
                  </a:moveTo>
                  <a:lnTo>
                    <a:pt x="2755" y="526"/>
                  </a:lnTo>
                  <a:moveTo>
                    <a:pt x="2755" y="526"/>
                  </a:moveTo>
                  <a:lnTo>
                    <a:pt x="2755" y="526"/>
                  </a:lnTo>
                  <a:moveTo>
                    <a:pt x="2741" y="526"/>
                  </a:moveTo>
                  <a:lnTo>
                    <a:pt x="2755" y="526"/>
                  </a:lnTo>
                  <a:moveTo>
                    <a:pt x="2741" y="526"/>
                  </a:moveTo>
                  <a:lnTo>
                    <a:pt x="2741" y="526"/>
                  </a:lnTo>
                  <a:moveTo>
                    <a:pt x="2741" y="526"/>
                  </a:moveTo>
                  <a:lnTo>
                    <a:pt x="2741" y="526"/>
                  </a:lnTo>
                  <a:moveTo>
                    <a:pt x="2726" y="539"/>
                  </a:moveTo>
                  <a:lnTo>
                    <a:pt x="2741" y="526"/>
                  </a:lnTo>
                  <a:moveTo>
                    <a:pt x="2726" y="539"/>
                  </a:moveTo>
                  <a:lnTo>
                    <a:pt x="2726" y="539"/>
                  </a:lnTo>
                  <a:moveTo>
                    <a:pt x="2726" y="539"/>
                  </a:moveTo>
                  <a:lnTo>
                    <a:pt x="2726" y="539"/>
                  </a:lnTo>
                  <a:moveTo>
                    <a:pt x="2726" y="539"/>
                  </a:moveTo>
                  <a:lnTo>
                    <a:pt x="2726" y="539"/>
                  </a:lnTo>
                  <a:moveTo>
                    <a:pt x="2712" y="539"/>
                  </a:moveTo>
                  <a:lnTo>
                    <a:pt x="2726" y="539"/>
                  </a:lnTo>
                  <a:moveTo>
                    <a:pt x="2712" y="539"/>
                  </a:moveTo>
                  <a:lnTo>
                    <a:pt x="2712" y="539"/>
                  </a:lnTo>
                  <a:moveTo>
                    <a:pt x="2712" y="539"/>
                  </a:moveTo>
                  <a:lnTo>
                    <a:pt x="2712" y="539"/>
                  </a:lnTo>
                  <a:moveTo>
                    <a:pt x="2697" y="539"/>
                  </a:moveTo>
                  <a:lnTo>
                    <a:pt x="2712" y="539"/>
                  </a:lnTo>
                  <a:moveTo>
                    <a:pt x="2697" y="539"/>
                  </a:moveTo>
                  <a:lnTo>
                    <a:pt x="2697" y="539"/>
                  </a:lnTo>
                  <a:moveTo>
                    <a:pt x="2697" y="539"/>
                  </a:moveTo>
                  <a:lnTo>
                    <a:pt x="2697" y="539"/>
                  </a:lnTo>
                  <a:moveTo>
                    <a:pt x="2683" y="539"/>
                  </a:moveTo>
                  <a:lnTo>
                    <a:pt x="2697" y="539"/>
                  </a:lnTo>
                  <a:moveTo>
                    <a:pt x="2683" y="539"/>
                  </a:moveTo>
                  <a:lnTo>
                    <a:pt x="2683" y="539"/>
                  </a:lnTo>
                  <a:moveTo>
                    <a:pt x="2683" y="539"/>
                  </a:moveTo>
                  <a:lnTo>
                    <a:pt x="2683" y="539"/>
                  </a:lnTo>
                  <a:moveTo>
                    <a:pt x="2683" y="539"/>
                  </a:moveTo>
                  <a:lnTo>
                    <a:pt x="2683" y="539"/>
                  </a:lnTo>
                  <a:moveTo>
                    <a:pt x="2683" y="539"/>
                  </a:moveTo>
                  <a:lnTo>
                    <a:pt x="2683" y="539"/>
                  </a:lnTo>
                  <a:moveTo>
                    <a:pt x="2669" y="539"/>
                  </a:moveTo>
                  <a:lnTo>
                    <a:pt x="2683" y="539"/>
                  </a:lnTo>
                  <a:moveTo>
                    <a:pt x="2669" y="539"/>
                  </a:moveTo>
                  <a:lnTo>
                    <a:pt x="2669" y="539"/>
                  </a:lnTo>
                  <a:moveTo>
                    <a:pt x="2669" y="539"/>
                  </a:moveTo>
                  <a:lnTo>
                    <a:pt x="2669" y="539"/>
                  </a:lnTo>
                  <a:moveTo>
                    <a:pt x="2669" y="552"/>
                  </a:moveTo>
                  <a:lnTo>
                    <a:pt x="2669" y="539"/>
                  </a:lnTo>
                  <a:moveTo>
                    <a:pt x="2654" y="552"/>
                  </a:moveTo>
                  <a:lnTo>
                    <a:pt x="2669" y="552"/>
                  </a:lnTo>
                  <a:moveTo>
                    <a:pt x="2654" y="552"/>
                  </a:moveTo>
                  <a:lnTo>
                    <a:pt x="2654" y="552"/>
                  </a:lnTo>
                  <a:moveTo>
                    <a:pt x="2654" y="552"/>
                  </a:moveTo>
                  <a:lnTo>
                    <a:pt x="2654" y="552"/>
                  </a:lnTo>
                  <a:moveTo>
                    <a:pt x="2640" y="552"/>
                  </a:moveTo>
                  <a:lnTo>
                    <a:pt x="2654" y="552"/>
                  </a:lnTo>
                  <a:moveTo>
                    <a:pt x="2640" y="552"/>
                  </a:moveTo>
                  <a:lnTo>
                    <a:pt x="2640" y="552"/>
                  </a:lnTo>
                  <a:moveTo>
                    <a:pt x="2640" y="552"/>
                  </a:moveTo>
                  <a:lnTo>
                    <a:pt x="2640" y="552"/>
                  </a:lnTo>
                  <a:moveTo>
                    <a:pt x="2640" y="565"/>
                  </a:moveTo>
                  <a:lnTo>
                    <a:pt x="2640" y="552"/>
                  </a:lnTo>
                  <a:moveTo>
                    <a:pt x="2626" y="565"/>
                  </a:moveTo>
                  <a:lnTo>
                    <a:pt x="2640" y="565"/>
                  </a:lnTo>
                  <a:moveTo>
                    <a:pt x="2626" y="565"/>
                  </a:moveTo>
                  <a:lnTo>
                    <a:pt x="2626" y="565"/>
                  </a:lnTo>
                  <a:moveTo>
                    <a:pt x="2626" y="565"/>
                  </a:moveTo>
                  <a:lnTo>
                    <a:pt x="2626" y="565"/>
                  </a:lnTo>
                  <a:moveTo>
                    <a:pt x="2611" y="565"/>
                  </a:moveTo>
                  <a:lnTo>
                    <a:pt x="2626" y="565"/>
                  </a:lnTo>
                  <a:moveTo>
                    <a:pt x="2611" y="565"/>
                  </a:moveTo>
                  <a:lnTo>
                    <a:pt x="2611" y="565"/>
                  </a:lnTo>
                  <a:moveTo>
                    <a:pt x="2611" y="565"/>
                  </a:moveTo>
                  <a:lnTo>
                    <a:pt x="2611" y="565"/>
                  </a:lnTo>
                  <a:moveTo>
                    <a:pt x="2597" y="565"/>
                  </a:moveTo>
                  <a:lnTo>
                    <a:pt x="2611" y="565"/>
                  </a:lnTo>
                  <a:moveTo>
                    <a:pt x="2597" y="565"/>
                  </a:moveTo>
                  <a:lnTo>
                    <a:pt x="2597" y="565"/>
                  </a:lnTo>
                  <a:moveTo>
                    <a:pt x="2597" y="577"/>
                  </a:moveTo>
                  <a:lnTo>
                    <a:pt x="2597" y="565"/>
                  </a:lnTo>
                  <a:moveTo>
                    <a:pt x="2597" y="577"/>
                  </a:moveTo>
                  <a:lnTo>
                    <a:pt x="2597" y="577"/>
                  </a:lnTo>
                  <a:moveTo>
                    <a:pt x="2583" y="577"/>
                  </a:moveTo>
                  <a:lnTo>
                    <a:pt x="2597" y="577"/>
                  </a:lnTo>
                  <a:moveTo>
                    <a:pt x="2583" y="577"/>
                  </a:moveTo>
                  <a:lnTo>
                    <a:pt x="2583" y="577"/>
                  </a:lnTo>
                  <a:moveTo>
                    <a:pt x="2583" y="577"/>
                  </a:moveTo>
                  <a:lnTo>
                    <a:pt x="2583" y="577"/>
                  </a:lnTo>
                  <a:moveTo>
                    <a:pt x="2568" y="577"/>
                  </a:moveTo>
                  <a:lnTo>
                    <a:pt x="2583" y="577"/>
                  </a:lnTo>
                  <a:moveTo>
                    <a:pt x="2568" y="577"/>
                  </a:moveTo>
                  <a:lnTo>
                    <a:pt x="2568" y="577"/>
                  </a:lnTo>
                  <a:moveTo>
                    <a:pt x="2568" y="577"/>
                  </a:moveTo>
                  <a:lnTo>
                    <a:pt x="2568" y="577"/>
                  </a:lnTo>
                  <a:moveTo>
                    <a:pt x="2568" y="577"/>
                  </a:moveTo>
                  <a:lnTo>
                    <a:pt x="2568" y="577"/>
                  </a:lnTo>
                  <a:moveTo>
                    <a:pt x="2568" y="590"/>
                  </a:moveTo>
                  <a:lnTo>
                    <a:pt x="2568" y="577"/>
                  </a:lnTo>
                  <a:moveTo>
                    <a:pt x="2554" y="590"/>
                  </a:moveTo>
                  <a:lnTo>
                    <a:pt x="2568" y="590"/>
                  </a:lnTo>
                  <a:moveTo>
                    <a:pt x="2554" y="590"/>
                  </a:moveTo>
                  <a:lnTo>
                    <a:pt x="2554" y="590"/>
                  </a:lnTo>
                  <a:moveTo>
                    <a:pt x="2554" y="590"/>
                  </a:moveTo>
                  <a:lnTo>
                    <a:pt x="2554" y="590"/>
                  </a:lnTo>
                  <a:moveTo>
                    <a:pt x="2554" y="590"/>
                  </a:moveTo>
                  <a:lnTo>
                    <a:pt x="2554" y="590"/>
                  </a:lnTo>
                  <a:moveTo>
                    <a:pt x="2540" y="590"/>
                  </a:moveTo>
                  <a:lnTo>
                    <a:pt x="2554" y="590"/>
                  </a:lnTo>
                  <a:moveTo>
                    <a:pt x="2540" y="590"/>
                  </a:moveTo>
                  <a:lnTo>
                    <a:pt x="2540" y="590"/>
                  </a:lnTo>
                  <a:moveTo>
                    <a:pt x="2540" y="590"/>
                  </a:moveTo>
                  <a:lnTo>
                    <a:pt x="2540" y="590"/>
                  </a:lnTo>
                  <a:moveTo>
                    <a:pt x="2525" y="590"/>
                  </a:moveTo>
                  <a:lnTo>
                    <a:pt x="2540" y="590"/>
                  </a:lnTo>
                  <a:moveTo>
                    <a:pt x="2525" y="590"/>
                  </a:moveTo>
                  <a:lnTo>
                    <a:pt x="2525" y="590"/>
                  </a:lnTo>
                  <a:moveTo>
                    <a:pt x="2525" y="590"/>
                  </a:moveTo>
                  <a:lnTo>
                    <a:pt x="2525" y="590"/>
                  </a:lnTo>
                  <a:moveTo>
                    <a:pt x="2511" y="590"/>
                  </a:moveTo>
                  <a:lnTo>
                    <a:pt x="2525" y="590"/>
                  </a:lnTo>
                  <a:moveTo>
                    <a:pt x="2511" y="590"/>
                  </a:moveTo>
                  <a:lnTo>
                    <a:pt x="2511" y="590"/>
                  </a:lnTo>
                  <a:moveTo>
                    <a:pt x="2511" y="590"/>
                  </a:moveTo>
                  <a:lnTo>
                    <a:pt x="2511" y="590"/>
                  </a:lnTo>
                  <a:moveTo>
                    <a:pt x="2511" y="590"/>
                  </a:moveTo>
                  <a:lnTo>
                    <a:pt x="2511" y="590"/>
                  </a:lnTo>
                  <a:moveTo>
                    <a:pt x="2497" y="603"/>
                  </a:moveTo>
                  <a:lnTo>
                    <a:pt x="2511" y="590"/>
                  </a:lnTo>
                  <a:moveTo>
                    <a:pt x="2497" y="603"/>
                  </a:moveTo>
                  <a:lnTo>
                    <a:pt x="2497" y="603"/>
                  </a:lnTo>
                  <a:moveTo>
                    <a:pt x="2497" y="616"/>
                  </a:moveTo>
                  <a:lnTo>
                    <a:pt x="2497" y="603"/>
                  </a:lnTo>
                  <a:moveTo>
                    <a:pt x="2482" y="616"/>
                  </a:moveTo>
                  <a:lnTo>
                    <a:pt x="2497" y="616"/>
                  </a:lnTo>
                  <a:moveTo>
                    <a:pt x="2482" y="616"/>
                  </a:moveTo>
                  <a:lnTo>
                    <a:pt x="2482" y="616"/>
                  </a:lnTo>
                  <a:moveTo>
                    <a:pt x="2482" y="616"/>
                  </a:moveTo>
                  <a:lnTo>
                    <a:pt x="2482" y="616"/>
                  </a:lnTo>
                  <a:moveTo>
                    <a:pt x="2468" y="616"/>
                  </a:moveTo>
                  <a:lnTo>
                    <a:pt x="2482" y="616"/>
                  </a:lnTo>
                  <a:moveTo>
                    <a:pt x="2468" y="616"/>
                  </a:moveTo>
                  <a:lnTo>
                    <a:pt x="2468" y="616"/>
                  </a:lnTo>
                  <a:moveTo>
                    <a:pt x="2468" y="616"/>
                  </a:moveTo>
                  <a:lnTo>
                    <a:pt x="2468" y="616"/>
                  </a:lnTo>
                  <a:moveTo>
                    <a:pt x="2468" y="616"/>
                  </a:moveTo>
                  <a:lnTo>
                    <a:pt x="2468" y="616"/>
                  </a:lnTo>
                  <a:moveTo>
                    <a:pt x="2454" y="629"/>
                  </a:moveTo>
                  <a:lnTo>
                    <a:pt x="2468" y="616"/>
                  </a:lnTo>
                  <a:moveTo>
                    <a:pt x="2454" y="629"/>
                  </a:moveTo>
                  <a:lnTo>
                    <a:pt x="2454" y="629"/>
                  </a:lnTo>
                  <a:moveTo>
                    <a:pt x="2454" y="629"/>
                  </a:moveTo>
                  <a:lnTo>
                    <a:pt x="2454" y="629"/>
                  </a:lnTo>
                  <a:moveTo>
                    <a:pt x="2454" y="629"/>
                  </a:moveTo>
                  <a:lnTo>
                    <a:pt x="2454" y="629"/>
                  </a:lnTo>
                  <a:moveTo>
                    <a:pt x="2454" y="629"/>
                  </a:moveTo>
                  <a:lnTo>
                    <a:pt x="2454" y="629"/>
                  </a:lnTo>
                  <a:moveTo>
                    <a:pt x="2439" y="629"/>
                  </a:moveTo>
                  <a:lnTo>
                    <a:pt x="2454" y="629"/>
                  </a:lnTo>
                  <a:moveTo>
                    <a:pt x="2439" y="629"/>
                  </a:moveTo>
                  <a:lnTo>
                    <a:pt x="2439" y="629"/>
                  </a:lnTo>
                  <a:moveTo>
                    <a:pt x="2439" y="629"/>
                  </a:moveTo>
                  <a:lnTo>
                    <a:pt x="2439" y="629"/>
                  </a:lnTo>
                  <a:moveTo>
                    <a:pt x="2425" y="629"/>
                  </a:moveTo>
                  <a:lnTo>
                    <a:pt x="2439" y="629"/>
                  </a:lnTo>
                  <a:moveTo>
                    <a:pt x="2425" y="629"/>
                  </a:moveTo>
                  <a:lnTo>
                    <a:pt x="2425" y="629"/>
                  </a:lnTo>
                  <a:moveTo>
                    <a:pt x="2425" y="629"/>
                  </a:moveTo>
                  <a:lnTo>
                    <a:pt x="2425" y="629"/>
                  </a:lnTo>
                  <a:moveTo>
                    <a:pt x="2425" y="629"/>
                  </a:moveTo>
                  <a:lnTo>
                    <a:pt x="2425" y="629"/>
                  </a:lnTo>
                  <a:moveTo>
                    <a:pt x="2411" y="629"/>
                  </a:moveTo>
                  <a:lnTo>
                    <a:pt x="2425" y="629"/>
                  </a:lnTo>
                  <a:moveTo>
                    <a:pt x="2411" y="629"/>
                  </a:moveTo>
                  <a:lnTo>
                    <a:pt x="2411" y="629"/>
                  </a:lnTo>
                  <a:moveTo>
                    <a:pt x="2411" y="642"/>
                  </a:moveTo>
                  <a:lnTo>
                    <a:pt x="2411" y="629"/>
                  </a:lnTo>
                  <a:moveTo>
                    <a:pt x="2396" y="642"/>
                  </a:moveTo>
                  <a:lnTo>
                    <a:pt x="2411" y="642"/>
                  </a:lnTo>
                  <a:moveTo>
                    <a:pt x="2396" y="642"/>
                  </a:moveTo>
                  <a:lnTo>
                    <a:pt x="2396" y="642"/>
                  </a:lnTo>
                  <a:moveTo>
                    <a:pt x="2396" y="642"/>
                  </a:moveTo>
                  <a:lnTo>
                    <a:pt x="2396" y="642"/>
                  </a:lnTo>
                  <a:moveTo>
                    <a:pt x="2382" y="642"/>
                  </a:moveTo>
                  <a:lnTo>
                    <a:pt x="2396" y="642"/>
                  </a:lnTo>
                  <a:moveTo>
                    <a:pt x="2382" y="642"/>
                  </a:moveTo>
                  <a:lnTo>
                    <a:pt x="2382" y="642"/>
                  </a:lnTo>
                  <a:moveTo>
                    <a:pt x="2382" y="642"/>
                  </a:moveTo>
                  <a:lnTo>
                    <a:pt x="2382" y="642"/>
                  </a:lnTo>
                  <a:moveTo>
                    <a:pt x="2382" y="642"/>
                  </a:moveTo>
                  <a:lnTo>
                    <a:pt x="2382" y="642"/>
                  </a:lnTo>
                  <a:moveTo>
                    <a:pt x="2367" y="654"/>
                  </a:moveTo>
                  <a:lnTo>
                    <a:pt x="2382" y="642"/>
                  </a:lnTo>
                  <a:moveTo>
                    <a:pt x="2367" y="654"/>
                  </a:moveTo>
                  <a:lnTo>
                    <a:pt x="2367" y="654"/>
                  </a:lnTo>
                  <a:moveTo>
                    <a:pt x="2367" y="654"/>
                  </a:moveTo>
                  <a:lnTo>
                    <a:pt x="2367" y="654"/>
                  </a:lnTo>
                  <a:moveTo>
                    <a:pt x="2353" y="654"/>
                  </a:moveTo>
                  <a:lnTo>
                    <a:pt x="2367" y="654"/>
                  </a:lnTo>
                  <a:moveTo>
                    <a:pt x="2353" y="654"/>
                  </a:moveTo>
                  <a:lnTo>
                    <a:pt x="2353" y="654"/>
                  </a:lnTo>
                  <a:moveTo>
                    <a:pt x="2353" y="654"/>
                  </a:moveTo>
                  <a:lnTo>
                    <a:pt x="2353" y="654"/>
                  </a:lnTo>
                  <a:moveTo>
                    <a:pt x="2353" y="654"/>
                  </a:moveTo>
                  <a:lnTo>
                    <a:pt x="2353" y="654"/>
                  </a:lnTo>
                  <a:moveTo>
                    <a:pt x="2339" y="654"/>
                  </a:moveTo>
                  <a:lnTo>
                    <a:pt x="2353" y="654"/>
                  </a:lnTo>
                  <a:moveTo>
                    <a:pt x="2339" y="654"/>
                  </a:moveTo>
                  <a:lnTo>
                    <a:pt x="2339" y="654"/>
                  </a:lnTo>
                  <a:moveTo>
                    <a:pt x="2339" y="654"/>
                  </a:moveTo>
                  <a:lnTo>
                    <a:pt x="2339" y="654"/>
                  </a:lnTo>
                  <a:moveTo>
                    <a:pt x="2339" y="654"/>
                  </a:moveTo>
                  <a:lnTo>
                    <a:pt x="2339" y="654"/>
                  </a:lnTo>
                  <a:moveTo>
                    <a:pt x="2339" y="654"/>
                  </a:moveTo>
                  <a:lnTo>
                    <a:pt x="2339" y="654"/>
                  </a:lnTo>
                  <a:moveTo>
                    <a:pt x="2324" y="654"/>
                  </a:moveTo>
                  <a:lnTo>
                    <a:pt x="2339" y="654"/>
                  </a:lnTo>
                  <a:moveTo>
                    <a:pt x="2324" y="654"/>
                  </a:moveTo>
                  <a:lnTo>
                    <a:pt x="2324" y="654"/>
                  </a:lnTo>
                  <a:moveTo>
                    <a:pt x="2324" y="654"/>
                  </a:moveTo>
                  <a:lnTo>
                    <a:pt x="2324" y="654"/>
                  </a:lnTo>
                  <a:moveTo>
                    <a:pt x="2310" y="667"/>
                  </a:moveTo>
                  <a:lnTo>
                    <a:pt x="2324" y="654"/>
                  </a:lnTo>
                  <a:moveTo>
                    <a:pt x="2310" y="667"/>
                  </a:moveTo>
                  <a:lnTo>
                    <a:pt x="2310" y="667"/>
                  </a:lnTo>
                  <a:moveTo>
                    <a:pt x="2310" y="667"/>
                  </a:moveTo>
                  <a:lnTo>
                    <a:pt x="2310" y="667"/>
                  </a:lnTo>
                  <a:moveTo>
                    <a:pt x="2296" y="667"/>
                  </a:moveTo>
                  <a:lnTo>
                    <a:pt x="2310" y="667"/>
                  </a:lnTo>
                  <a:moveTo>
                    <a:pt x="2296" y="667"/>
                  </a:moveTo>
                  <a:lnTo>
                    <a:pt x="2296" y="667"/>
                  </a:lnTo>
                  <a:moveTo>
                    <a:pt x="2296" y="667"/>
                  </a:moveTo>
                  <a:lnTo>
                    <a:pt x="2296" y="667"/>
                  </a:lnTo>
                  <a:moveTo>
                    <a:pt x="2296" y="667"/>
                  </a:moveTo>
                  <a:lnTo>
                    <a:pt x="2296" y="667"/>
                  </a:lnTo>
                  <a:moveTo>
                    <a:pt x="2281" y="667"/>
                  </a:moveTo>
                  <a:lnTo>
                    <a:pt x="2296" y="667"/>
                  </a:lnTo>
                  <a:moveTo>
                    <a:pt x="2281" y="667"/>
                  </a:moveTo>
                  <a:lnTo>
                    <a:pt x="2281" y="667"/>
                  </a:lnTo>
                  <a:moveTo>
                    <a:pt x="2281" y="667"/>
                  </a:moveTo>
                  <a:lnTo>
                    <a:pt x="2281" y="667"/>
                  </a:lnTo>
                  <a:moveTo>
                    <a:pt x="2267" y="667"/>
                  </a:moveTo>
                  <a:lnTo>
                    <a:pt x="2281" y="667"/>
                  </a:lnTo>
                  <a:moveTo>
                    <a:pt x="2267" y="680"/>
                  </a:moveTo>
                  <a:lnTo>
                    <a:pt x="2267" y="667"/>
                  </a:lnTo>
                  <a:moveTo>
                    <a:pt x="2267" y="680"/>
                  </a:moveTo>
                  <a:lnTo>
                    <a:pt x="2267" y="680"/>
                  </a:lnTo>
                  <a:moveTo>
                    <a:pt x="2267" y="680"/>
                  </a:moveTo>
                  <a:lnTo>
                    <a:pt x="2267" y="680"/>
                  </a:lnTo>
                  <a:moveTo>
                    <a:pt x="2253" y="680"/>
                  </a:moveTo>
                  <a:lnTo>
                    <a:pt x="2267" y="680"/>
                  </a:lnTo>
                  <a:moveTo>
                    <a:pt x="2253" y="693"/>
                  </a:moveTo>
                  <a:lnTo>
                    <a:pt x="2253" y="680"/>
                  </a:lnTo>
                  <a:moveTo>
                    <a:pt x="2253" y="693"/>
                  </a:moveTo>
                  <a:lnTo>
                    <a:pt x="2253" y="693"/>
                  </a:lnTo>
                  <a:moveTo>
                    <a:pt x="2238" y="693"/>
                  </a:moveTo>
                  <a:lnTo>
                    <a:pt x="2253" y="693"/>
                  </a:lnTo>
                  <a:moveTo>
                    <a:pt x="2238" y="693"/>
                  </a:moveTo>
                  <a:lnTo>
                    <a:pt x="2238" y="693"/>
                  </a:lnTo>
                  <a:moveTo>
                    <a:pt x="2238" y="693"/>
                  </a:moveTo>
                  <a:lnTo>
                    <a:pt x="2238" y="693"/>
                  </a:lnTo>
                  <a:moveTo>
                    <a:pt x="2224" y="693"/>
                  </a:moveTo>
                  <a:lnTo>
                    <a:pt x="2238" y="693"/>
                  </a:lnTo>
                  <a:moveTo>
                    <a:pt x="2224" y="693"/>
                  </a:moveTo>
                  <a:lnTo>
                    <a:pt x="2224" y="693"/>
                  </a:lnTo>
                  <a:moveTo>
                    <a:pt x="2224" y="693"/>
                  </a:moveTo>
                  <a:lnTo>
                    <a:pt x="2224" y="693"/>
                  </a:lnTo>
                  <a:moveTo>
                    <a:pt x="2224" y="693"/>
                  </a:moveTo>
                  <a:lnTo>
                    <a:pt x="2224" y="693"/>
                  </a:lnTo>
                  <a:moveTo>
                    <a:pt x="2224" y="706"/>
                  </a:moveTo>
                  <a:lnTo>
                    <a:pt x="2224" y="693"/>
                  </a:lnTo>
                  <a:moveTo>
                    <a:pt x="2210" y="706"/>
                  </a:moveTo>
                  <a:lnTo>
                    <a:pt x="2224" y="706"/>
                  </a:lnTo>
                  <a:moveTo>
                    <a:pt x="2210" y="706"/>
                  </a:moveTo>
                  <a:lnTo>
                    <a:pt x="2210" y="706"/>
                  </a:lnTo>
                  <a:moveTo>
                    <a:pt x="2210" y="706"/>
                  </a:moveTo>
                  <a:lnTo>
                    <a:pt x="2210" y="706"/>
                  </a:lnTo>
                  <a:moveTo>
                    <a:pt x="2210" y="718"/>
                  </a:moveTo>
                  <a:lnTo>
                    <a:pt x="2210" y="706"/>
                  </a:lnTo>
                  <a:moveTo>
                    <a:pt x="2195" y="718"/>
                  </a:moveTo>
                  <a:lnTo>
                    <a:pt x="2210" y="718"/>
                  </a:lnTo>
                  <a:moveTo>
                    <a:pt x="2195" y="718"/>
                  </a:moveTo>
                  <a:lnTo>
                    <a:pt x="2195" y="718"/>
                  </a:lnTo>
                  <a:moveTo>
                    <a:pt x="2195" y="718"/>
                  </a:moveTo>
                  <a:lnTo>
                    <a:pt x="2195" y="718"/>
                  </a:lnTo>
                  <a:moveTo>
                    <a:pt x="2181" y="718"/>
                  </a:moveTo>
                  <a:lnTo>
                    <a:pt x="2195" y="718"/>
                  </a:lnTo>
                  <a:moveTo>
                    <a:pt x="2181" y="718"/>
                  </a:moveTo>
                  <a:lnTo>
                    <a:pt x="2181" y="718"/>
                  </a:lnTo>
                  <a:moveTo>
                    <a:pt x="2181" y="718"/>
                  </a:moveTo>
                  <a:lnTo>
                    <a:pt x="2181" y="718"/>
                  </a:lnTo>
                  <a:moveTo>
                    <a:pt x="2181" y="718"/>
                  </a:moveTo>
                  <a:lnTo>
                    <a:pt x="2181" y="718"/>
                  </a:lnTo>
                  <a:moveTo>
                    <a:pt x="2167" y="718"/>
                  </a:moveTo>
                  <a:lnTo>
                    <a:pt x="2181" y="718"/>
                  </a:lnTo>
                  <a:moveTo>
                    <a:pt x="2167" y="718"/>
                  </a:moveTo>
                  <a:lnTo>
                    <a:pt x="2167" y="718"/>
                  </a:lnTo>
                  <a:moveTo>
                    <a:pt x="2167" y="731"/>
                  </a:moveTo>
                  <a:lnTo>
                    <a:pt x="2167" y="718"/>
                  </a:lnTo>
                  <a:moveTo>
                    <a:pt x="2152" y="731"/>
                  </a:moveTo>
                  <a:lnTo>
                    <a:pt x="2167" y="731"/>
                  </a:lnTo>
                  <a:moveTo>
                    <a:pt x="2152" y="731"/>
                  </a:moveTo>
                  <a:lnTo>
                    <a:pt x="2152" y="731"/>
                  </a:lnTo>
                  <a:moveTo>
                    <a:pt x="2152" y="731"/>
                  </a:moveTo>
                  <a:lnTo>
                    <a:pt x="2152" y="731"/>
                  </a:lnTo>
                  <a:moveTo>
                    <a:pt x="2138" y="731"/>
                  </a:moveTo>
                  <a:lnTo>
                    <a:pt x="2152" y="731"/>
                  </a:lnTo>
                  <a:moveTo>
                    <a:pt x="2138" y="731"/>
                  </a:moveTo>
                  <a:lnTo>
                    <a:pt x="2138" y="731"/>
                  </a:lnTo>
                  <a:moveTo>
                    <a:pt x="2138" y="731"/>
                  </a:moveTo>
                  <a:lnTo>
                    <a:pt x="2138" y="731"/>
                  </a:lnTo>
                  <a:moveTo>
                    <a:pt x="2138" y="731"/>
                  </a:moveTo>
                  <a:lnTo>
                    <a:pt x="2138" y="731"/>
                  </a:lnTo>
                  <a:moveTo>
                    <a:pt x="2124" y="731"/>
                  </a:moveTo>
                  <a:lnTo>
                    <a:pt x="2138" y="731"/>
                  </a:lnTo>
                  <a:moveTo>
                    <a:pt x="2124" y="731"/>
                  </a:moveTo>
                  <a:lnTo>
                    <a:pt x="2124" y="731"/>
                  </a:lnTo>
                  <a:moveTo>
                    <a:pt x="2124" y="731"/>
                  </a:moveTo>
                  <a:lnTo>
                    <a:pt x="2124" y="731"/>
                  </a:lnTo>
                  <a:moveTo>
                    <a:pt x="2109" y="731"/>
                  </a:moveTo>
                  <a:lnTo>
                    <a:pt x="2124" y="731"/>
                  </a:lnTo>
                  <a:moveTo>
                    <a:pt x="2109" y="731"/>
                  </a:moveTo>
                  <a:lnTo>
                    <a:pt x="2109" y="731"/>
                  </a:lnTo>
                  <a:moveTo>
                    <a:pt x="2109" y="731"/>
                  </a:moveTo>
                  <a:lnTo>
                    <a:pt x="2109" y="731"/>
                  </a:lnTo>
                  <a:moveTo>
                    <a:pt x="2109" y="744"/>
                  </a:moveTo>
                  <a:lnTo>
                    <a:pt x="2109" y="731"/>
                  </a:lnTo>
                  <a:moveTo>
                    <a:pt x="2109" y="744"/>
                  </a:moveTo>
                  <a:lnTo>
                    <a:pt x="2109" y="744"/>
                  </a:lnTo>
                  <a:moveTo>
                    <a:pt x="2095" y="744"/>
                  </a:moveTo>
                  <a:lnTo>
                    <a:pt x="2109" y="744"/>
                  </a:lnTo>
                  <a:moveTo>
                    <a:pt x="2095" y="744"/>
                  </a:moveTo>
                  <a:lnTo>
                    <a:pt x="2095" y="744"/>
                  </a:lnTo>
                  <a:moveTo>
                    <a:pt x="2095" y="744"/>
                  </a:moveTo>
                  <a:lnTo>
                    <a:pt x="2095" y="744"/>
                  </a:lnTo>
                  <a:moveTo>
                    <a:pt x="2095" y="744"/>
                  </a:moveTo>
                  <a:lnTo>
                    <a:pt x="2095" y="744"/>
                  </a:lnTo>
                  <a:moveTo>
                    <a:pt x="2080" y="744"/>
                  </a:moveTo>
                  <a:lnTo>
                    <a:pt x="2095" y="744"/>
                  </a:lnTo>
                  <a:moveTo>
                    <a:pt x="2080" y="757"/>
                  </a:moveTo>
                  <a:lnTo>
                    <a:pt x="2080" y="744"/>
                  </a:lnTo>
                  <a:moveTo>
                    <a:pt x="2080" y="757"/>
                  </a:moveTo>
                  <a:lnTo>
                    <a:pt x="2080" y="757"/>
                  </a:lnTo>
                  <a:moveTo>
                    <a:pt x="2066" y="757"/>
                  </a:moveTo>
                  <a:lnTo>
                    <a:pt x="2080" y="757"/>
                  </a:lnTo>
                  <a:moveTo>
                    <a:pt x="2066" y="757"/>
                  </a:moveTo>
                  <a:lnTo>
                    <a:pt x="2066" y="757"/>
                  </a:lnTo>
                  <a:moveTo>
                    <a:pt x="2066" y="757"/>
                  </a:moveTo>
                  <a:lnTo>
                    <a:pt x="2066" y="757"/>
                  </a:lnTo>
                  <a:moveTo>
                    <a:pt x="2052" y="757"/>
                  </a:moveTo>
                  <a:lnTo>
                    <a:pt x="2066" y="757"/>
                  </a:lnTo>
                  <a:moveTo>
                    <a:pt x="2052" y="757"/>
                  </a:moveTo>
                  <a:lnTo>
                    <a:pt x="2052" y="757"/>
                  </a:lnTo>
                  <a:moveTo>
                    <a:pt x="2052" y="770"/>
                  </a:moveTo>
                  <a:lnTo>
                    <a:pt x="2052" y="757"/>
                  </a:lnTo>
                  <a:moveTo>
                    <a:pt x="2052" y="770"/>
                  </a:moveTo>
                  <a:lnTo>
                    <a:pt x="2052" y="770"/>
                  </a:lnTo>
                  <a:moveTo>
                    <a:pt x="2037" y="770"/>
                  </a:moveTo>
                  <a:lnTo>
                    <a:pt x="2052" y="770"/>
                  </a:lnTo>
                  <a:moveTo>
                    <a:pt x="2037" y="770"/>
                  </a:moveTo>
                  <a:lnTo>
                    <a:pt x="2037" y="770"/>
                  </a:lnTo>
                  <a:moveTo>
                    <a:pt x="2037" y="770"/>
                  </a:moveTo>
                  <a:lnTo>
                    <a:pt x="2037" y="770"/>
                  </a:lnTo>
                  <a:moveTo>
                    <a:pt x="2023" y="770"/>
                  </a:moveTo>
                  <a:lnTo>
                    <a:pt x="2037" y="770"/>
                  </a:lnTo>
                  <a:moveTo>
                    <a:pt x="2023" y="770"/>
                  </a:moveTo>
                  <a:lnTo>
                    <a:pt x="2023" y="770"/>
                  </a:lnTo>
                  <a:moveTo>
                    <a:pt x="2023" y="770"/>
                  </a:moveTo>
                  <a:lnTo>
                    <a:pt x="2023" y="770"/>
                  </a:lnTo>
                  <a:moveTo>
                    <a:pt x="2009" y="770"/>
                  </a:moveTo>
                  <a:lnTo>
                    <a:pt x="2023" y="770"/>
                  </a:lnTo>
                  <a:moveTo>
                    <a:pt x="2009" y="770"/>
                  </a:moveTo>
                  <a:lnTo>
                    <a:pt x="2009" y="770"/>
                  </a:lnTo>
                  <a:moveTo>
                    <a:pt x="2009" y="783"/>
                  </a:moveTo>
                  <a:lnTo>
                    <a:pt x="2009" y="770"/>
                  </a:lnTo>
                  <a:moveTo>
                    <a:pt x="2009" y="783"/>
                  </a:moveTo>
                  <a:lnTo>
                    <a:pt x="2009" y="783"/>
                  </a:lnTo>
                  <a:moveTo>
                    <a:pt x="1994" y="783"/>
                  </a:moveTo>
                  <a:lnTo>
                    <a:pt x="2009" y="783"/>
                  </a:lnTo>
                  <a:moveTo>
                    <a:pt x="1994" y="783"/>
                  </a:moveTo>
                  <a:lnTo>
                    <a:pt x="1994" y="783"/>
                  </a:lnTo>
                  <a:moveTo>
                    <a:pt x="1994" y="783"/>
                  </a:moveTo>
                  <a:lnTo>
                    <a:pt x="1994" y="783"/>
                  </a:lnTo>
                  <a:moveTo>
                    <a:pt x="1994" y="783"/>
                  </a:moveTo>
                  <a:lnTo>
                    <a:pt x="1994" y="783"/>
                  </a:lnTo>
                  <a:moveTo>
                    <a:pt x="1994" y="783"/>
                  </a:moveTo>
                  <a:lnTo>
                    <a:pt x="1994" y="783"/>
                  </a:lnTo>
                  <a:moveTo>
                    <a:pt x="1980" y="783"/>
                  </a:moveTo>
                  <a:lnTo>
                    <a:pt x="1994" y="783"/>
                  </a:lnTo>
                  <a:moveTo>
                    <a:pt x="1980" y="783"/>
                  </a:moveTo>
                  <a:lnTo>
                    <a:pt x="1980" y="783"/>
                  </a:lnTo>
                  <a:moveTo>
                    <a:pt x="1980" y="783"/>
                  </a:moveTo>
                  <a:lnTo>
                    <a:pt x="1980" y="783"/>
                  </a:lnTo>
                  <a:moveTo>
                    <a:pt x="1966" y="783"/>
                  </a:moveTo>
                  <a:lnTo>
                    <a:pt x="1980" y="783"/>
                  </a:lnTo>
                  <a:moveTo>
                    <a:pt x="1966" y="783"/>
                  </a:moveTo>
                  <a:lnTo>
                    <a:pt x="1966" y="783"/>
                  </a:lnTo>
                  <a:moveTo>
                    <a:pt x="1966" y="783"/>
                  </a:moveTo>
                  <a:lnTo>
                    <a:pt x="1966" y="783"/>
                  </a:lnTo>
                  <a:moveTo>
                    <a:pt x="1966" y="795"/>
                  </a:moveTo>
                  <a:lnTo>
                    <a:pt x="1966" y="783"/>
                  </a:lnTo>
                  <a:moveTo>
                    <a:pt x="1951" y="795"/>
                  </a:moveTo>
                  <a:lnTo>
                    <a:pt x="1966" y="795"/>
                  </a:lnTo>
                  <a:moveTo>
                    <a:pt x="1951" y="795"/>
                  </a:moveTo>
                  <a:lnTo>
                    <a:pt x="1951" y="795"/>
                  </a:lnTo>
                  <a:moveTo>
                    <a:pt x="1951" y="795"/>
                  </a:moveTo>
                  <a:lnTo>
                    <a:pt x="1951" y="795"/>
                  </a:lnTo>
                  <a:moveTo>
                    <a:pt x="1937" y="795"/>
                  </a:moveTo>
                  <a:lnTo>
                    <a:pt x="1951" y="795"/>
                  </a:lnTo>
                  <a:moveTo>
                    <a:pt x="1937" y="795"/>
                  </a:moveTo>
                  <a:lnTo>
                    <a:pt x="1937" y="795"/>
                  </a:lnTo>
                  <a:moveTo>
                    <a:pt x="1937" y="795"/>
                  </a:moveTo>
                  <a:lnTo>
                    <a:pt x="1937" y="795"/>
                  </a:lnTo>
                  <a:moveTo>
                    <a:pt x="1923" y="795"/>
                  </a:moveTo>
                  <a:lnTo>
                    <a:pt x="1937" y="795"/>
                  </a:lnTo>
                  <a:moveTo>
                    <a:pt x="1923" y="795"/>
                  </a:moveTo>
                  <a:lnTo>
                    <a:pt x="1923" y="795"/>
                  </a:lnTo>
                  <a:moveTo>
                    <a:pt x="1923" y="808"/>
                  </a:moveTo>
                  <a:lnTo>
                    <a:pt x="1923" y="795"/>
                  </a:lnTo>
                  <a:moveTo>
                    <a:pt x="1923" y="808"/>
                  </a:moveTo>
                  <a:lnTo>
                    <a:pt x="1923" y="808"/>
                  </a:lnTo>
                  <a:moveTo>
                    <a:pt x="1908" y="808"/>
                  </a:moveTo>
                  <a:lnTo>
                    <a:pt x="1923" y="808"/>
                  </a:lnTo>
                  <a:moveTo>
                    <a:pt x="1908" y="808"/>
                  </a:moveTo>
                  <a:lnTo>
                    <a:pt x="1908" y="808"/>
                  </a:lnTo>
                  <a:moveTo>
                    <a:pt x="1908" y="821"/>
                  </a:moveTo>
                  <a:lnTo>
                    <a:pt x="1908" y="808"/>
                  </a:lnTo>
                  <a:moveTo>
                    <a:pt x="1894" y="821"/>
                  </a:moveTo>
                  <a:lnTo>
                    <a:pt x="1908" y="821"/>
                  </a:lnTo>
                  <a:moveTo>
                    <a:pt x="1894" y="821"/>
                  </a:moveTo>
                  <a:lnTo>
                    <a:pt x="1894" y="821"/>
                  </a:lnTo>
                  <a:moveTo>
                    <a:pt x="1894" y="821"/>
                  </a:moveTo>
                  <a:lnTo>
                    <a:pt x="1894" y="821"/>
                  </a:lnTo>
                  <a:moveTo>
                    <a:pt x="1894" y="834"/>
                  </a:moveTo>
                  <a:lnTo>
                    <a:pt x="1894" y="821"/>
                  </a:lnTo>
                  <a:moveTo>
                    <a:pt x="1880" y="834"/>
                  </a:moveTo>
                  <a:lnTo>
                    <a:pt x="1894" y="834"/>
                  </a:lnTo>
                  <a:moveTo>
                    <a:pt x="1880" y="834"/>
                  </a:moveTo>
                  <a:lnTo>
                    <a:pt x="1880" y="834"/>
                  </a:lnTo>
                  <a:moveTo>
                    <a:pt x="1880" y="834"/>
                  </a:moveTo>
                  <a:lnTo>
                    <a:pt x="1880" y="834"/>
                  </a:lnTo>
                  <a:moveTo>
                    <a:pt x="1880" y="834"/>
                  </a:moveTo>
                  <a:lnTo>
                    <a:pt x="1880" y="834"/>
                  </a:lnTo>
                  <a:moveTo>
                    <a:pt x="1880" y="834"/>
                  </a:moveTo>
                  <a:lnTo>
                    <a:pt x="1880" y="834"/>
                  </a:lnTo>
                  <a:moveTo>
                    <a:pt x="1865" y="834"/>
                  </a:moveTo>
                  <a:lnTo>
                    <a:pt x="1880" y="834"/>
                  </a:lnTo>
                  <a:moveTo>
                    <a:pt x="1865" y="834"/>
                  </a:moveTo>
                  <a:lnTo>
                    <a:pt x="1865" y="834"/>
                  </a:lnTo>
                  <a:moveTo>
                    <a:pt x="1865" y="834"/>
                  </a:moveTo>
                  <a:lnTo>
                    <a:pt x="1865" y="834"/>
                  </a:lnTo>
                  <a:moveTo>
                    <a:pt x="1851" y="834"/>
                  </a:moveTo>
                  <a:lnTo>
                    <a:pt x="1865" y="834"/>
                  </a:lnTo>
                  <a:moveTo>
                    <a:pt x="1851" y="834"/>
                  </a:moveTo>
                  <a:lnTo>
                    <a:pt x="1851" y="834"/>
                  </a:lnTo>
                  <a:moveTo>
                    <a:pt x="1851" y="847"/>
                  </a:moveTo>
                  <a:lnTo>
                    <a:pt x="1851" y="834"/>
                  </a:lnTo>
                  <a:moveTo>
                    <a:pt x="1837" y="847"/>
                  </a:moveTo>
                  <a:lnTo>
                    <a:pt x="1851" y="847"/>
                  </a:lnTo>
                  <a:moveTo>
                    <a:pt x="1837" y="847"/>
                  </a:moveTo>
                  <a:lnTo>
                    <a:pt x="1837" y="847"/>
                  </a:lnTo>
                  <a:moveTo>
                    <a:pt x="1837" y="847"/>
                  </a:moveTo>
                  <a:lnTo>
                    <a:pt x="1837" y="847"/>
                  </a:lnTo>
                  <a:moveTo>
                    <a:pt x="1837" y="847"/>
                  </a:moveTo>
                  <a:lnTo>
                    <a:pt x="1837" y="847"/>
                  </a:lnTo>
                  <a:moveTo>
                    <a:pt x="1822" y="847"/>
                  </a:moveTo>
                  <a:lnTo>
                    <a:pt x="1837" y="847"/>
                  </a:lnTo>
                  <a:moveTo>
                    <a:pt x="1822" y="847"/>
                  </a:moveTo>
                  <a:lnTo>
                    <a:pt x="1822" y="847"/>
                  </a:lnTo>
                  <a:moveTo>
                    <a:pt x="1822" y="847"/>
                  </a:moveTo>
                  <a:lnTo>
                    <a:pt x="1822" y="847"/>
                  </a:lnTo>
                  <a:moveTo>
                    <a:pt x="1808" y="860"/>
                  </a:moveTo>
                  <a:lnTo>
                    <a:pt x="1822" y="847"/>
                  </a:lnTo>
                  <a:moveTo>
                    <a:pt x="1808" y="860"/>
                  </a:moveTo>
                  <a:lnTo>
                    <a:pt x="1808" y="860"/>
                  </a:lnTo>
                  <a:moveTo>
                    <a:pt x="1808" y="860"/>
                  </a:moveTo>
                  <a:lnTo>
                    <a:pt x="1808" y="860"/>
                  </a:lnTo>
                  <a:moveTo>
                    <a:pt x="1808" y="860"/>
                  </a:moveTo>
                  <a:lnTo>
                    <a:pt x="1808" y="860"/>
                  </a:lnTo>
                  <a:moveTo>
                    <a:pt x="1793" y="860"/>
                  </a:moveTo>
                  <a:lnTo>
                    <a:pt x="1808" y="860"/>
                  </a:lnTo>
                  <a:moveTo>
                    <a:pt x="1793" y="860"/>
                  </a:moveTo>
                  <a:lnTo>
                    <a:pt x="1793" y="860"/>
                  </a:lnTo>
                  <a:moveTo>
                    <a:pt x="1793" y="860"/>
                  </a:moveTo>
                  <a:lnTo>
                    <a:pt x="1793" y="860"/>
                  </a:lnTo>
                  <a:moveTo>
                    <a:pt x="1779" y="860"/>
                  </a:moveTo>
                  <a:lnTo>
                    <a:pt x="1793" y="860"/>
                  </a:lnTo>
                  <a:moveTo>
                    <a:pt x="1779" y="872"/>
                  </a:moveTo>
                  <a:lnTo>
                    <a:pt x="1779" y="860"/>
                  </a:lnTo>
                  <a:moveTo>
                    <a:pt x="1779" y="872"/>
                  </a:moveTo>
                  <a:lnTo>
                    <a:pt x="1779" y="872"/>
                  </a:lnTo>
                  <a:moveTo>
                    <a:pt x="1765" y="872"/>
                  </a:moveTo>
                  <a:lnTo>
                    <a:pt x="1779" y="872"/>
                  </a:lnTo>
                  <a:moveTo>
                    <a:pt x="1765" y="885"/>
                  </a:moveTo>
                  <a:lnTo>
                    <a:pt x="1765" y="872"/>
                  </a:lnTo>
                  <a:moveTo>
                    <a:pt x="1765" y="885"/>
                  </a:moveTo>
                  <a:lnTo>
                    <a:pt x="1765" y="885"/>
                  </a:lnTo>
                  <a:moveTo>
                    <a:pt x="1765" y="885"/>
                  </a:moveTo>
                  <a:lnTo>
                    <a:pt x="1765" y="885"/>
                  </a:lnTo>
                  <a:moveTo>
                    <a:pt x="1750" y="885"/>
                  </a:moveTo>
                  <a:lnTo>
                    <a:pt x="1765" y="885"/>
                  </a:lnTo>
                  <a:moveTo>
                    <a:pt x="1750" y="885"/>
                  </a:moveTo>
                  <a:lnTo>
                    <a:pt x="1750" y="885"/>
                  </a:lnTo>
                  <a:moveTo>
                    <a:pt x="1750" y="885"/>
                  </a:moveTo>
                  <a:lnTo>
                    <a:pt x="1750" y="885"/>
                  </a:lnTo>
                  <a:moveTo>
                    <a:pt x="1750" y="885"/>
                  </a:moveTo>
                  <a:lnTo>
                    <a:pt x="1750" y="885"/>
                  </a:lnTo>
                  <a:moveTo>
                    <a:pt x="1750" y="885"/>
                  </a:moveTo>
                  <a:lnTo>
                    <a:pt x="1750" y="885"/>
                  </a:lnTo>
                  <a:moveTo>
                    <a:pt x="1736" y="885"/>
                  </a:moveTo>
                  <a:lnTo>
                    <a:pt x="1750" y="885"/>
                  </a:lnTo>
                  <a:moveTo>
                    <a:pt x="1736" y="898"/>
                  </a:moveTo>
                  <a:lnTo>
                    <a:pt x="1736" y="885"/>
                  </a:lnTo>
                  <a:moveTo>
                    <a:pt x="1736" y="898"/>
                  </a:moveTo>
                  <a:lnTo>
                    <a:pt x="1736" y="898"/>
                  </a:lnTo>
                  <a:moveTo>
                    <a:pt x="1722" y="898"/>
                  </a:moveTo>
                  <a:lnTo>
                    <a:pt x="1736" y="898"/>
                  </a:lnTo>
                  <a:moveTo>
                    <a:pt x="1722" y="898"/>
                  </a:moveTo>
                  <a:lnTo>
                    <a:pt x="1722" y="898"/>
                  </a:lnTo>
                  <a:moveTo>
                    <a:pt x="1722" y="898"/>
                  </a:moveTo>
                  <a:lnTo>
                    <a:pt x="1722" y="898"/>
                  </a:lnTo>
                  <a:moveTo>
                    <a:pt x="1722" y="898"/>
                  </a:moveTo>
                  <a:lnTo>
                    <a:pt x="1722" y="898"/>
                  </a:lnTo>
                  <a:moveTo>
                    <a:pt x="1707" y="911"/>
                  </a:moveTo>
                  <a:lnTo>
                    <a:pt x="1722" y="898"/>
                  </a:lnTo>
                  <a:moveTo>
                    <a:pt x="1707" y="911"/>
                  </a:moveTo>
                  <a:lnTo>
                    <a:pt x="1707" y="911"/>
                  </a:lnTo>
                  <a:moveTo>
                    <a:pt x="1707" y="911"/>
                  </a:moveTo>
                  <a:lnTo>
                    <a:pt x="1707" y="911"/>
                  </a:lnTo>
                  <a:moveTo>
                    <a:pt x="1693" y="911"/>
                  </a:moveTo>
                  <a:lnTo>
                    <a:pt x="1707" y="911"/>
                  </a:lnTo>
                  <a:moveTo>
                    <a:pt x="1693" y="911"/>
                  </a:moveTo>
                  <a:lnTo>
                    <a:pt x="1693" y="911"/>
                  </a:lnTo>
                  <a:moveTo>
                    <a:pt x="1693" y="911"/>
                  </a:moveTo>
                  <a:lnTo>
                    <a:pt x="1693" y="911"/>
                  </a:lnTo>
                  <a:moveTo>
                    <a:pt x="1679" y="911"/>
                  </a:moveTo>
                  <a:lnTo>
                    <a:pt x="1693" y="911"/>
                  </a:lnTo>
                  <a:moveTo>
                    <a:pt x="1679" y="924"/>
                  </a:moveTo>
                  <a:lnTo>
                    <a:pt x="1679" y="911"/>
                  </a:lnTo>
                  <a:moveTo>
                    <a:pt x="1679" y="924"/>
                  </a:moveTo>
                  <a:lnTo>
                    <a:pt x="1679" y="924"/>
                  </a:lnTo>
                  <a:moveTo>
                    <a:pt x="1679" y="924"/>
                  </a:moveTo>
                  <a:lnTo>
                    <a:pt x="1679" y="924"/>
                  </a:lnTo>
                  <a:moveTo>
                    <a:pt x="1664" y="924"/>
                  </a:moveTo>
                  <a:lnTo>
                    <a:pt x="1679" y="924"/>
                  </a:lnTo>
                  <a:moveTo>
                    <a:pt x="1664" y="924"/>
                  </a:moveTo>
                  <a:lnTo>
                    <a:pt x="1664" y="924"/>
                  </a:lnTo>
                  <a:moveTo>
                    <a:pt x="1664" y="924"/>
                  </a:moveTo>
                  <a:lnTo>
                    <a:pt x="1664" y="924"/>
                  </a:lnTo>
                  <a:moveTo>
                    <a:pt x="1650" y="924"/>
                  </a:moveTo>
                  <a:lnTo>
                    <a:pt x="1664" y="924"/>
                  </a:lnTo>
                  <a:moveTo>
                    <a:pt x="1650" y="924"/>
                  </a:moveTo>
                  <a:lnTo>
                    <a:pt x="1650" y="924"/>
                  </a:lnTo>
                  <a:moveTo>
                    <a:pt x="1650" y="924"/>
                  </a:moveTo>
                  <a:lnTo>
                    <a:pt x="1650" y="924"/>
                  </a:lnTo>
                  <a:moveTo>
                    <a:pt x="1636" y="924"/>
                  </a:moveTo>
                  <a:lnTo>
                    <a:pt x="1650" y="924"/>
                  </a:lnTo>
                  <a:moveTo>
                    <a:pt x="1636" y="924"/>
                  </a:moveTo>
                  <a:lnTo>
                    <a:pt x="1636" y="924"/>
                  </a:lnTo>
                  <a:moveTo>
                    <a:pt x="1636" y="924"/>
                  </a:moveTo>
                  <a:lnTo>
                    <a:pt x="1636" y="924"/>
                  </a:lnTo>
                  <a:moveTo>
                    <a:pt x="1636" y="924"/>
                  </a:moveTo>
                  <a:lnTo>
                    <a:pt x="1636" y="924"/>
                  </a:lnTo>
                  <a:moveTo>
                    <a:pt x="1636" y="924"/>
                  </a:moveTo>
                  <a:lnTo>
                    <a:pt x="1636" y="924"/>
                  </a:lnTo>
                  <a:moveTo>
                    <a:pt x="1636" y="924"/>
                  </a:moveTo>
                  <a:lnTo>
                    <a:pt x="1636" y="924"/>
                  </a:lnTo>
                  <a:moveTo>
                    <a:pt x="1621" y="924"/>
                  </a:moveTo>
                  <a:lnTo>
                    <a:pt x="1636" y="924"/>
                  </a:lnTo>
                  <a:moveTo>
                    <a:pt x="1621" y="924"/>
                  </a:moveTo>
                  <a:lnTo>
                    <a:pt x="1621" y="924"/>
                  </a:lnTo>
                  <a:moveTo>
                    <a:pt x="1621" y="924"/>
                  </a:moveTo>
                  <a:lnTo>
                    <a:pt x="1621" y="924"/>
                  </a:lnTo>
                  <a:moveTo>
                    <a:pt x="1607" y="924"/>
                  </a:moveTo>
                  <a:lnTo>
                    <a:pt x="1621" y="924"/>
                  </a:lnTo>
                  <a:moveTo>
                    <a:pt x="1607" y="937"/>
                  </a:moveTo>
                  <a:lnTo>
                    <a:pt x="1607" y="924"/>
                  </a:lnTo>
                  <a:moveTo>
                    <a:pt x="1607" y="937"/>
                  </a:moveTo>
                  <a:lnTo>
                    <a:pt x="1607" y="937"/>
                  </a:lnTo>
                  <a:moveTo>
                    <a:pt x="1593" y="937"/>
                  </a:moveTo>
                  <a:lnTo>
                    <a:pt x="1607" y="937"/>
                  </a:lnTo>
                  <a:moveTo>
                    <a:pt x="1593" y="949"/>
                  </a:moveTo>
                  <a:lnTo>
                    <a:pt x="1593" y="937"/>
                  </a:lnTo>
                  <a:moveTo>
                    <a:pt x="1593" y="949"/>
                  </a:moveTo>
                  <a:lnTo>
                    <a:pt x="1593" y="949"/>
                  </a:lnTo>
                  <a:moveTo>
                    <a:pt x="1593" y="949"/>
                  </a:moveTo>
                  <a:lnTo>
                    <a:pt x="1593" y="949"/>
                  </a:lnTo>
                  <a:moveTo>
                    <a:pt x="1578" y="949"/>
                  </a:moveTo>
                  <a:lnTo>
                    <a:pt x="1593" y="949"/>
                  </a:lnTo>
                  <a:moveTo>
                    <a:pt x="1578" y="949"/>
                  </a:moveTo>
                  <a:lnTo>
                    <a:pt x="1578" y="949"/>
                  </a:lnTo>
                  <a:moveTo>
                    <a:pt x="1578" y="949"/>
                  </a:moveTo>
                  <a:lnTo>
                    <a:pt x="1578" y="949"/>
                  </a:lnTo>
                  <a:moveTo>
                    <a:pt x="1564" y="949"/>
                  </a:moveTo>
                  <a:lnTo>
                    <a:pt x="1578" y="949"/>
                  </a:lnTo>
                  <a:moveTo>
                    <a:pt x="1564" y="962"/>
                  </a:moveTo>
                  <a:lnTo>
                    <a:pt x="1564" y="949"/>
                  </a:lnTo>
                  <a:moveTo>
                    <a:pt x="1564" y="962"/>
                  </a:moveTo>
                  <a:lnTo>
                    <a:pt x="1564" y="962"/>
                  </a:lnTo>
                  <a:moveTo>
                    <a:pt x="1550" y="962"/>
                  </a:moveTo>
                  <a:lnTo>
                    <a:pt x="1564" y="962"/>
                  </a:lnTo>
                  <a:moveTo>
                    <a:pt x="1550" y="962"/>
                  </a:moveTo>
                  <a:lnTo>
                    <a:pt x="1550" y="962"/>
                  </a:lnTo>
                  <a:moveTo>
                    <a:pt x="1550" y="962"/>
                  </a:moveTo>
                  <a:lnTo>
                    <a:pt x="1550" y="962"/>
                  </a:lnTo>
                  <a:moveTo>
                    <a:pt x="1550" y="962"/>
                  </a:moveTo>
                  <a:lnTo>
                    <a:pt x="1550" y="962"/>
                  </a:lnTo>
                  <a:moveTo>
                    <a:pt x="1535" y="962"/>
                  </a:moveTo>
                  <a:lnTo>
                    <a:pt x="1550" y="962"/>
                  </a:lnTo>
                  <a:moveTo>
                    <a:pt x="1535" y="975"/>
                  </a:moveTo>
                  <a:lnTo>
                    <a:pt x="1535" y="962"/>
                  </a:lnTo>
                  <a:moveTo>
                    <a:pt x="1535" y="975"/>
                  </a:moveTo>
                  <a:lnTo>
                    <a:pt x="1535" y="975"/>
                  </a:lnTo>
                  <a:moveTo>
                    <a:pt x="1521" y="975"/>
                  </a:moveTo>
                  <a:lnTo>
                    <a:pt x="1535" y="975"/>
                  </a:lnTo>
                  <a:moveTo>
                    <a:pt x="1521" y="975"/>
                  </a:moveTo>
                  <a:lnTo>
                    <a:pt x="1521" y="975"/>
                  </a:lnTo>
                  <a:moveTo>
                    <a:pt x="1521" y="975"/>
                  </a:moveTo>
                  <a:lnTo>
                    <a:pt x="1521" y="975"/>
                  </a:lnTo>
                  <a:moveTo>
                    <a:pt x="1521" y="988"/>
                  </a:moveTo>
                  <a:lnTo>
                    <a:pt x="1521" y="975"/>
                  </a:lnTo>
                  <a:moveTo>
                    <a:pt x="1521" y="988"/>
                  </a:moveTo>
                  <a:lnTo>
                    <a:pt x="1521" y="988"/>
                  </a:lnTo>
                  <a:moveTo>
                    <a:pt x="1507" y="988"/>
                  </a:moveTo>
                  <a:lnTo>
                    <a:pt x="1521" y="988"/>
                  </a:lnTo>
                  <a:moveTo>
                    <a:pt x="1507" y="988"/>
                  </a:moveTo>
                  <a:lnTo>
                    <a:pt x="1507" y="988"/>
                  </a:lnTo>
                  <a:moveTo>
                    <a:pt x="1507" y="988"/>
                  </a:moveTo>
                  <a:lnTo>
                    <a:pt x="1507" y="988"/>
                  </a:lnTo>
                  <a:moveTo>
                    <a:pt x="1507" y="1001"/>
                  </a:moveTo>
                  <a:lnTo>
                    <a:pt x="1507" y="988"/>
                  </a:lnTo>
                  <a:moveTo>
                    <a:pt x="1492" y="1001"/>
                  </a:moveTo>
                  <a:lnTo>
                    <a:pt x="1507" y="1001"/>
                  </a:lnTo>
                  <a:moveTo>
                    <a:pt x="1492" y="1001"/>
                  </a:moveTo>
                  <a:lnTo>
                    <a:pt x="1492" y="1001"/>
                  </a:lnTo>
                  <a:moveTo>
                    <a:pt x="1492" y="1001"/>
                  </a:moveTo>
                  <a:lnTo>
                    <a:pt x="1492" y="1001"/>
                  </a:lnTo>
                  <a:moveTo>
                    <a:pt x="1478" y="1001"/>
                  </a:moveTo>
                  <a:lnTo>
                    <a:pt x="1492" y="1001"/>
                  </a:lnTo>
                  <a:moveTo>
                    <a:pt x="1478" y="1001"/>
                  </a:moveTo>
                  <a:lnTo>
                    <a:pt x="1478" y="1001"/>
                  </a:lnTo>
                  <a:moveTo>
                    <a:pt x="1478" y="1001"/>
                  </a:moveTo>
                  <a:lnTo>
                    <a:pt x="1478" y="1001"/>
                  </a:lnTo>
                  <a:moveTo>
                    <a:pt x="1463" y="1001"/>
                  </a:moveTo>
                  <a:lnTo>
                    <a:pt x="1478" y="1001"/>
                  </a:lnTo>
                  <a:moveTo>
                    <a:pt x="1463" y="1001"/>
                  </a:moveTo>
                  <a:lnTo>
                    <a:pt x="1463" y="1001"/>
                  </a:lnTo>
                  <a:moveTo>
                    <a:pt x="1463" y="1001"/>
                  </a:moveTo>
                  <a:lnTo>
                    <a:pt x="1463" y="1001"/>
                  </a:lnTo>
                  <a:moveTo>
                    <a:pt x="1463" y="1001"/>
                  </a:moveTo>
                  <a:lnTo>
                    <a:pt x="1463" y="1001"/>
                  </a:lnTo>
                  <a:moveTo>
                    <a:pt x="1449" y="1001"/>
                  </a:moveTo>
                  <a:lnTo>
                    <a:pt x="1463" y="1001"/>
                  </a:lnTo>
                  <a:moveTo>
                    <a:pt x="1449" y="1014"/>
                  </a:moveTo>
                  <a:lnTo>
                    <a:pt x="1449" y="1001"/>
                  </a:lnTo>
                  <a:moveTo>
                    <a:pt x="1449" y="1014"/>
                  </a:moveTo>
                  <a:lnTo>
                    <a:pt x="1449" y="1014"/>
                  </a:lnTo>
                  <a:moveTo>
                    <a:pt x="1435" y="1014"/>
                  </a:moveTo>
                  <a:lnTo>
                    <a:pt x="1449" y="1014"/>
                  </a:lnTo>
                  <a:moveTo>
                    <a:pt x="1435" y="1014"/>
                  </a:moveTo>
                  <a:lnTo>
                    <a:pt x="1435" y="1014"/>
                  </a:lnTo>
                  <a:moveTo>
                    <a:pt x="1435" y="1014"/>
                  </a:moveTo>
                  <a:lnTo>
                    <a:pt x="1435" y="1014"/>
                  </a:lnTo>
                  <a:moveTo>
                    <a:pt x="1435" y="1026"/>
                  </a:moveTo>
                  <a:lnTo>
                    <a:pt x="1435" y="1014"/>
                  </a:lnTo>
                  <a:moveTo>
                    <a:pt x="1420" y="1026"/>
                  </a:moveTo>
                  <a:lnTo>
                    <a:pt x="1435" y="1026"/>
                  </a:lnTo>
                  <a:moveTo>
                    <a:pt x="1420" y="1026"/>
                  </a:moveTo>
                  <a:lnTo>
                    <a:pt x="1420" y="1026"/>
                  </a:lnTo>
                  <a:moveTo>
                    <a:pt x="1420" y="1026"/>
                  </a:moveTo>
                  <a:lnTo>
                    <a:pt x="1420" y="1026"/>
                  </a:lnTo>
                  <a:moveTo>
                    <a:pt x="1406" y="1026"/>
                  </a:moveTo>
                  <a:lnTo>
                    <a:pt x="1420" y="1026"/>
                  </a:lnTo>
                  <a:moveTo>
                    <a:pt x="1406" y="1026"/>
                  </a:moveTo>
                  <a:lnTo>
                    <a:pt x="1406" y="1026"/>
                  </a:lnTo>
                  <a:moveTo>
                    <a:pt x="1406" y="1039"/>
                  </a:moveTo>
                  <a:lnTo>
                    <a:pt x="1406" y="1026"/>
                  </a:lnTo>
                  <a:moveTo>
                    <a:pt x="1406" y="1039"/>
                  </a:moveTo>
                  <a:lnTo>
                    <a:pt x="1406" y="1039"/>
                  </a:lnTo>
                  <a:moveTo>
                    <a:pt x="1406" y="1039"/>
                  </a:moveTo>
                  <a:lnTo>
                    <a:pt x="1406" y="1039"/>
                  </a:lnTo>
                  <a:moveTo>
                    <a:pt x="1392" y="1039"/>
                  </a:moveTo>
                  <a:lnTo>
                    <a:pt x="1406" y="1039"/>
                  </a:lnTo>
                  <a:moveTo>
                    <a:pt x="1392" y="1039"/>
                  </a:moveTo>
                  <a:lnTo>
                    <a:pt x="1392" y="1039"/>
                  </a:lnTo>
                  <a:moveTo>
                    <a:pt x="1392" y="1039"/>
                  </a:moveTo>
                  <a:lnTo>
                    <a:pt x="1392" y="1039"/>
                  </a:lnTo>
                  <a:moveTo>
                    <a:pt x="1377" y="1039"/>
                  </a:moveTo>
                  <a:lnTo>
                    <a:pt x="1392" y="1039"/>
                  </a:lnTo>
                  <a:moveTo>
                    <a:pt x="1377" y="1039"/>
                  </a:moveTo>
                  <a:lnTo>
                    <a:pt x="1377" y="1039"/>
                  </a:lnTo>
                  <a:moveTo>
                    <a:pt x="1377" y="1052"/>
                  </a:moveTo>
                  <a:lnTo>
                    <a:pt x="1377" y="1039"/>
                  </a:lnTo>
                  <a:moveTo>
                    <a:pt x="1377" y="1052"/>
                  </a:moveTo>
                  <a:lnTo>
                    <a:pt x="1377" y="1052"/>
                  </a:lnTo>
                  <a:moveTo>
                    <a:pt x="1363" y="1052"/>
                  </a:moveTo>
                  <a:lnTo>
                    <a:pt x="1377" y="1052"/>
                  </a:lnTo>
                  <a:moveTo>
                    <a:pt x="1363" y="1052"/>
                  </a:moveTo>
                  <a:lnTo>
                    <a:pt x="1363" y="1052"/>
                  </a:lnTo>
                  <a:moveTo>
                    <a:pt x="1363" y="1052"/>
                  </a:moveTo>
                  <a:lnTo>
                    <a:pt x="1363" y="1052"/>
                  </a:lnTo>
                  <a:moveTo>
                    <a:pt x="1349" y="1065"/>
                  </a:moveTo>
                  <a:lnTo>
                    <a:pt x="1363" y="1052"/>
                  </a:lnTo>
                  <a:moveTo>
                    <a:pt x="1349" y="1065"/>
                  </a:moveTo>
                  <a:lnTo>
                    <a:pt x="1349" y="1065"/>
                  </a:lnTo>
                  <a:moveTo>
                    <a:pt x="1349" y="1065"/>
                  </a:moveTo>
                  <a:lnTo>
                    <a:pt x="1349" y="1065"/>
                  </a:lnTo>
                  <a:moveTo>
                    <a:pt x="1349" y="1065"/>
                  </a:moveTo>
                  <a:lnTo>
                    <a:pt x="1349" y="1065"/>
                  </a:lnTo>
                  <a:moveTo>
                    <a:pt x="1334" y="1078"/>
                  </a:moveTo>
                  <a:lnTo>
                    <a:pt x="1349" y="1065"/>
                  </a:lnTo>
                  <a:moveTo>
                    <a:pt x="1334" y="1078"/>
                  </a:moveTo>
                  <a:lnTo>
                    <a:pt x="1334" y="1078"/>
                  </a:lnTo>
                  <a:moveTo>
                    <a:pt x="1334" y="1078"/>
                  </a:moveTo>
                  <a:lnTo>
                    <a:pt x="1334" y="1078"/>
                  </a:lnTo>
                  <a:moveTo>
                    <a:pt x="1320" y="1078"/>
                  </a:moveTo>
                  <a:lnTo>
                    <a:pt x="1334" y="1078"/>
                  </a:lnTo>
                  <a:moveTo>
                    <a:pt x="1320" y="1078"/>
                  </a:moveTo>
                  <a:lnTo>
                    <a:pt x="1320" y="1078"/>
                  </a:lnTo>
                  <a:moveTo>
                    <a:pt x="1320" y="1091"/>
                  </a:moveTo>
                  <a:lnTo>
                    <a:pt x="1320" y="1078"/>
                  </a:lnTo>
                  <a:moveTo>
                    <a:pt x="1306" y="1091"/>
                  </a:moveTo>
                  <a:lnTo>
                    <a:pt x="1320" y="1091"/>
                  </a:lnTo>
                  <a:moveTo>
                    <a:pt x="1306" y="1091"/>
                  </a:moveTo>
                  <a:lnTo>
                    <a:pt x="1306" y="1091"/>
                  </a:lnTo>
                  <a:moveTo>
                    <a:pt x="1306" y="1091"/>
                  </a:moveTo>
                  <a:lnTo>
                    <a:pt x="1306" y="1091"/>
                  </a:lnTo>
                  <a:moveTo>
                    <a:pt x="1306" y="1091"/>
                  </a:moveTo>
                  <a:lnTo>
                    <a:pt x="1306" y="1091"/>
                  </a:lnTo>
                  <a:moveTo>
                    <a:pt x="1291" y="1091"/>
                  </a:moveTo>
                  <a:lnTo>
                    <a:pt x="1306" y="1091"/>
                  </a:lnTo>
                  <a:moveTo>
                    <a:pt x="1291" y="1091"/>
                  </a:moveTo>
                  <a:lnTo>
                    <a:pt x="1291" y="1091"/>
                  </a:lnTo>
                  <a:moveTo>
                    <a:pt x="1291" y="1091"/>
                  </a:moveTo>
                  <a:lnTo>
                    <a:pt x="1291" y="1091"/>
                  </a:lnTo>
                  <a:moveTo>
                    <a:pt x="1291" y="1091"/>
                  </a:moveTo>
                  <a:lnTo>
                    <a:pt x="1291" y="1091"/>
                  </a:lnTo>
                  <a:moveTo>
                    <a:pt x="1291" y="1091"/>
                  </a:moveTo>
                  <a:lnTo>
                    <a:pt x="1291" y="1091"/>
                  </a:lnTo>
                  <a:moveTo>
                    <a:pt x="1277" y="1103"/>
                  </a:moveTo>
                  <a:lnTo>
                    <a:pt x="1291" y="1091"/>
                  </a:lnTo>
                  <a:moveTo>
                    <a:pt x="1277" y="1103"/>
                  </a:moveTo>
                  <a:lnTo>
                    <a:pt x="1277" y="1103"/>
                  </a:lnTo>
                  <a:moveTo>
                    <a:pt x="1277" y="1103"/>
                  </a:moveTo>
                  <a:lnTo>
                    <a:pt x="1277" y="1103"/>
                  </a:lnTo>
                  <a:moveTo>
                    <a:pt x="1263" y="1103"/>
                  </a:moveTo>
                  <a:lnTo>
                    <a:pt x="1277" y="1103"/>
                  </a:lnTo>
                  <a:moveTo>
                    <a:pt x="1263" y="1103"/>
                  </a:moveTo>
                  <a:lnTo>
                    <a:pt x="1263" y="1103"/>
                  </a:lnTo>
                  <a:moveTo>
                    <a:pt x="1263" y="1103"/>
                  </a:moveTo>
                  <a:lnTo>
                    <a:pt x="1263" y="1103"/>
                  </a:lnTo>
                  <a:moveTo>
                    <a:pt x="1263" y="1103"/>
                  </a:moveTo>
                  <a:lnTo>
                    <a:pt x="1263" y="1103"/>
                  </a:lnTo>
                  <a:moveTo>
                    <a:pt x="1248" y="1103"/>
                  </a:moveTo>
                  <a:lnTo>
                    <a:pt x="1263" y="1103"/>
                  </a:lnTo>
                  <a:moveTo>
                    <a:pt x="1248" y="1103"/>
                  </a:moveTo>
                  <a:lnTo>
                    <a:pt x="1248" y="1103"/>
                  </a:lnTo>
                  <a:moveTo>
                    <a:pt x="1248" y="1103"/>
                  </a:moveTo>
                  <a:lnTo>
                    <a:pt x="1248" y="1103"/>
                  </a:lnTo>
                  <a:moveTo>
                    <a:pt x="1234" y="1103"/>
                  </a:moveTo>
                  <a:lnTo>
                    <a:pt x="1248" y="1103"/>
                  </a:lnTo>
                  <a:moveTo>
                    <a:pt x="1234" y="1116"/>
                  </a:moveTo>
                  <a:lnTo>
                    <a:pt x="1234" y="1103"/>
                  </a:lnTo>
                  <a:moveTo>
                    <a:pt x="1234" y="1116"/>
                  </a:moveTo>
                  <a:lnTo>
                    <a:pt x="1234" y="1116"/>
                  </a:lnTo>
                  <a:moveTo>
                    <a:pt x="1220" y="1116"/>
                  </a:moveTo>
                  <a:lnTo>
                    <a:pt x="1234" y="1116"/>
                  </a:lnTo>
                  <a:moveTo>
                    <a:pt x="1220" y="1116"/>
                  </a:moveTo>
                  <a:lnTo>
                    <a:pt x="1220" y="1116"/>
                  </a:lnTo>
                  <a:moveTo>
                    <a:pt x="1220" y="1116"/>
                  </a:moveTo>
                  <a:lnTo>
                    <a:pt x="1220" y="1116"/>
                  </a:lnTo>
                  <a:moveTo>
                    <a:pt x="1220" y="1116"/>
                  </a:moveTo>
                  <a:lnTo>
                    <a:pt x="1220" y="1116"/>
                  </a:lnTo>
                  <a:moveTo>
                    <a:pt x="1205" y="1129"/>
                  </a:moveTo>
                  <a:lnTo>
                    <a:pt x="1220" y="1116"/>
                  </a:lnTo>
                  <a:moveTo>
                    <a:pt x="1205" y="1142"/>
                  </a:moveTo>
                  <a:lnTo>
                    <a:pt x="1205" y="1129"/>
                  </a:lnTo>
                  <a:moveTo>
                    <a:pt x="1205" y="1142"/>
                  </a:moveTo>
                  <a:lnTo>
                    <a:pt x="1205" y="1142"/>
                  </a:lnTo>
                  <a:moveTo>
                    <a:pt x="1191" y="1142"/>
                  </a:moveTo>
                  <a:lnTo>
                    <a:pt x="1205" y="1142"/>
                  </a:lnTo>
                  <a:moveTo>
                    <a:pt x="1191" y="1142"/>
                  </a:moveTo>
                  <a:lnTo>
                    <a:pt x="1191" y="1142"/>
                  </a:lnTo>
                  <a:moveTo>
                    <a:pt x="1191" y="1142"/>
                  </a:moveTo>
                  <a:lnTo>
                    <a:pt x="1191" y="1142"/>
                  </a:lnTo>
                  <a:moveTo>
                    <a:pt x="1176" y="1142"/>
                  </a:moveTo>
                  <a:lnTo>
                    <a:pt x="1191" y="1142"/>
                  </a:lnTo>
                  <a:moveTo>
                    <a:pt x="1176" y="1155"/>
                  </a:moveTo>
                  <a:lnTo>
                    <a:pt x="1176" y="1142"/>
                  </a:lnTo>
                  <a:moveTo>
                    <a:pt x="1176" y="1155"/>
                  </a:moveTo>
                  <a:lnTo>
                    <a:pt x="1176" y="1155"/>
                  </a:lnTo>
                  <a:moveTo>
                    <a:pt x="1176" y="1155"/>
                  </a:moveTo>
                  <a:lnTo>
                    <a:pt x="1176" y="1155"/>
                  </a:lnTo>
                  <a:moveTo>
                    <a:pt x="1176" y="1155"/>
                  </a:moveTo>
                  <a:lnTo>
                    <a:pt x="1176" y="1155"/>
                  </a:lnTo>
                  <a:moveTo>
                    <a:pt x="1176" y="1155"/>
                  </a:moveTo>
                  <a:lnTo>
                    <a:pt x="1176" y="1155"/>
                  </a:lnTo>
                  <a:moveTo>
                    <a:pt x="1162" y="1155"/>
                  </a:moveTo>
                  <a:lnTo>
                    <a:pt x="1176" y="1155"/>
                  </a:lnTo>
                  <a:moveTo>
                    <a:pt x="1162" y="1155"/>
                  </a:moveTo>
                  <a:lnTo>
                    <a:pt x="1162" y="1155"/>
                  </a:lnTo>
                  <a:moveTo>
                    <a:pt x="1162" y="1155"/>
                  </a:moveTo>
                  <a:lnTo>
                    <a:pt x="1162" y="1155"/>
                  </a:lnTo>
                  <a:moveTo>
                    <a:pt x="1148" y="1155"/>
                  </a:moveTo>
                  <a:lnTo>
                    <a:pt x="1162" y="1155"/>
                  </a:lnTo>
                  <a:moveTo>
                    <a:pt x="1148" y="1155"/>
                  </a:moveTo>
                  <a:lnTo>
                    <a:pt x="1148" y="1155"/>
                  </a:lnTo>
                  <a:moveTo>
                    <a:pt x="1148" y="1155"/>
                  </a:moveTo>
                  <a:lnTo>
                    <a:pt x="1148" y="1155"/>
                  </a:lnTo>
                  <a:moveTo>
                    <a:pt x="1133" y="1155"/>
                  </a:moveTo>
                  <a:lnTo>
                    <a:pt x="1148" y="1155"/>
                  </a:lnTo>
                  <a:moveTo>
                    <a:pt x="1133" y="1155"/>
                  </a:moveTo>
                  <a:lnTo>
                    <a:pt x="1133" y="1155"/>
                  </a:lnTo>
                  <a:moveTo>
                    <a:pt x="1133" y="1168"/>
                  </a:moveTo>
                  <a:lnTo>
                    <a:pt x="1133" y="1155"/>
                  </a:lnTo>
                  <a:moveTo>
                    <a:pt x="1133" y="1168"/>
                  </a:moveTo>
                  <a:lnTo>
                    <a:pt x="1133" y="1168"/>
                  </a:lnTo>
                  <a:moveTo>
                    <a:pt x="1119" y="1168"/>
                  </a:moveTo>
                  <a:lnTo>
                    <a:pt x="1133" y="1168"/>
                  </a:lnTo>
                  <a:moveTo>
                    <a:pt x="1119" y="1168"/>
                  </a:moveTo>
                  <a:lnTo>
                    <a:pt x="1119" y="1168"/>
                  </a:lnTo>
                  <a:moveTo>
                    <a:pt x="1119" y="1168"/>
                  </a:moveTo>
                  <a:lnTo>
                    <a:pt x="1119" y="1168"/>
                  </a:lnTo>
                  <a:moveTo>
                    <a:pt x="1105" y="1180"/>
                  </a:moveTo>
                  <a:lnTo>
                    <a:pt x="1119" y="1168"/>
                  </a:lnTo>
                  <a:moveTo>
                    <a:pt x="1105" y="1180"/>
                  </a:moveTo>
                  <a:lnTo>
                    <a:pt x="1105" y="1180"/>
                  </a:lnTo>
                  <a:moveTo>
                    <a:pt x="1105" y="1180"/>
                  </a:moveTo>
                  <a:lnTo>
                    <a:pt x="1105" y="1180"/>
                  </a:lnTo>
                  <a:moveTo>
                    <a:pt x="1090" y="1180"/>
                  </a:moveTo>
                  <a:lnTo>
                    <a:pt x="1105" y="1180"/>
                  </a:lnTo>
                  <a:moveTo>
                    <a:pt x="1090" y="1180"/>
                  </a:moveTo>
                  <a:lnTo>
                    <a:pt x="1090" y="1180"/>
                  </a:lnTo>
                  <a:moveTo>
                    <a:pt x="1090" y="1180"/>
                  </a:moveTo>
                  <a:lnTo>
                    <a:pt x="1090" y="1180"/>
                  </a:lnTo>
                  <a:moveTo>
                    <a:pt x="1090" y="1180"/>
                  </a:moveTo>
                  <a:lnTo>
                    <a:pt x="1090" y="1180"/>
                  </a:lnTo>
                  <a:moveTo>
                    <a:pt x="1076" y="1180"/>
                  </a:moveTo>
                  <a:lnTo>
                    <a:pt x="1090" y="1180"/>
                  </a:lnTo>
                  <a:moveTo>
                    <a:pt x="1076" y="1180"/>
                  </a:moveTo>
                  <a:lnTo>
                    <a:pt x="1076" y="1180"/>
                  </a:lnTo>
                  <a:moveTo>
                    <a:pt x="1076" y="1180"/>
                  </a:moveTo>
                  <a:lnTo>
                    <a:pt x="1076" y="1180"/>
                  </a:lnTo>
                  <a:moveTo>
                    <a:pt x="1062" y="1180"/>
                  </a:moveTo>
                  <a:lnTo>
                    <a:pt x="1076" y="1180"/>
                  </a:lnTo>
                  <a:moveTo>
                    <a:pt x="1062" y="1180"/>
                  </a:moveTo>
                  <a:lnTo>
                    <a:pt x="1062" y="1180"/>
                  </a:lnTo>
                  <a:moveTo>
                    <a:pt x="1062" y="1193"/>
                  </a:moveTo>
                  <a:lnTo>
                    <a:pt x="1062" y="1180"/>
                  </a:lnTo>
                  <a:moveTo>
                    <a:pt x="1062" y="1193"/>
                  </a:moveTo>
                  <a:lnTo>
                    <a:pt x="1062" y="1193"/>
                  </a:lnTo>
                  <a:moveTo>
                    <a:pt x="1062" y="1193"/>
                  </a:moveTo>
                  <a:lnTo>
                    <a:pt x="1062" y="1193"/>
                  </a:lnTo>
                  <a:moveTo>
                    <a:pt x="1047" y="1193"/>
                  </a:moveTo>
                  <a:lnTo>
                    <a:pt x="1062" y="1193"/>
                  </a:lnTo>
                  <a:moveTo>
                    <a:pt x="1047" y="1193"/>
                  </a:moveTo>
                  <a:lnTo>
                    <a:pt x="1047" y="1193"/>
                  </a:lnTo>
                  <a:moveTo>
                    <a:pt x="1047" y="1206"/>
                  </a:moveTo>
                  <a:lnTo>
                    <a:pt x="1047" y="1193"/>
                  </a:lnTo>
                  <a:moveTo>
                    <a:pt x="1047" y="1206"/>
                  </a:moveTo>
                  <a:lnTo>
                    <a:pt x="1047" y="1206"/>
                  </a:lnTo>
                  <a:moveTo>
                    <a:pt x="1033" y="1206"/>
                  </a:moveTo>
                  <a:lnTo>
                    <a:pt x="1047" y="1206"/>
                  </a:lnTo>
                  <a:moveTo>
                    <a:pt x="1033" y="1219"/>
                  </a:moveTo>
                  <a:lnTo>
                    <a:pt x="1033" y="1206"/>
                  </a:lnTo>
                  <a:moveTo>
                    <a:pt x="1033" y="1219"/>
                  </a:moveTo>
                  <a:lnTo>
                    <a:pt x="1033" y="1219"/>
                  </a:lnTo>
                  <a:moveTo>
                    <a:pt x="1019" y="1219"/>
                  </a:moveTo>
                  <a:lnTo>
                    <a:pt x="1033" y="1219"/>
                  </a:lnTo>
                  <a:moveTo>
                    <a:pt x="1019" y="1232"/>
                  </a:moveTo>
                  <a:lnTo>
                    <a:pt x="1019" y="1219"/>
                  </a:lnTo>
                  <a:moveTo>
                    <a:pt x="1019" y="1232"/>
                  </a:moveTo>
                  <a:lnTo>
                    <a:pt x="1019" y="1232"/>
                  </a:lnTo>
                  <a:moveTo>
                    <a:pt x="1004" y="1232"/>
                  </a:moveTo>
                  <a:lnTo>
                    <a:pt x="1019" y="1232"/>
                  </a:lnTo>
                  <a:moveTo>
                    <a:pt x="1004" y="1232"/>
                  </a:moveTo>
                  <a:lnTo>
                    <a:pt x="1004" y="1232"/>
                  </a:lnTo>
                  <a:moveTo>
                    <a:pt x="1004" y="1232"/>
                  </a:moveTo>
                  <a:lnTo>
                    <a:pt x="1004" y="1232"/>
                  </a:lnTo>
                  <a:moveTo>
                    <a:pt x="1004" y="1232"/>
                  </a:moveTo>
                  <a:lnTo>
                    <a:pt x="1004" y="1232"/>
                  </a:lnTo>
                  <a:moveTo>
                    <a:pt x="990" y="1232"/>
                  </a:moveTo>
                  <a:lnTo>
                    <a:pt x="1004" y="1232"/>
                  </a:lnTo>
                  <a:moveTo>
                    <a:pt x="990" y="1232"/>
                  </a:moveTo>
                  <a:lnTo>
                    <a:pt x="990" y="1232"/>
                  </a:lnTo>
                  <a:moveTo>
                    <a:pt x="990" y="1245"/>
                  </a:moveTo>
                  <a:lnTo>
                    <a:pt x="990" y="1232"/>
                  </a:lnTo>
                  <a:moveTo>
                    <a:pt x="976" y="1245"/>
                  </a:moveTo>
                  <a:lnTo>
                    <a:pt x="990" y="1245"/>
                  </a:lnTo>
                  <a:moveTo>
                    <a:pt x="976" y="1245"/>
                  </a:moveTo>
                  <a:lnTo>
                    <a:pt x="976" y="1245"/>
                  </a:lnTo>
                  <a:moveTo>
                    <a:pt x="976" y="1245"/>
                  </a:moveTo>
                  <a:lnTo>
                    <a:pt x="976" y="1245"/>
                  </a:lnTo>
                  <a:moveTo>
                    <a:pt x="976" y="1257"/>
                  </a:moveTo>
                  <a:lnTo>
                    <a:pt x="976" y="1245"/>
                  </a:lnTo>
                  <a:moveTo>
                    <a:pt x="961" y="1257"/>
                  </a:moveTo>
                  <a:lnTo>
                    <a:pt x="976" y="1257"/>
                  </a:lnTo>
                  <a:moveTo>
                    <a:pt x="961" y="1257"/>
                  </a:moveTo>
                  <a:lnTo>
                    <a:pt x="961" y="1257"/>
                  </a:lnTo>
                  <a:moveTo>
                    <a:pt x="961" y="1270"/>
                  </a:moveTo>
                  <a:lnTo>
                    <a:pt x="961" y="1257"/>
                  </a:lnTo>
                  <a:moveTo>
                    <a:pt x="947" y="1270"/>
                  </a:moveTo>
                  <a:lnTo>
                    <a:pt x="961" y="1270"/>
                  </a:lnTo>
                  <a:moveTo>
                    <a:pt x="947" y="1270"/>
                  </a:moveTo>
                  <a:lnTo>
                    <a:pt x="947" y="1270"/>
                  </a:lnTo>
                  <a:moveTo>
                    <a:pt x="947" y="1270"/>
                  </a:moveTo>
                  <a:lnTo>
                    <a:pt x="947" y="1270"/>
                  </a:lnTo>
                  <a:moveTo>
                    <a:pt x="947" y="1270"/>
                  </a:moveTo>
                  <a:lnTo>
                    <a:pt x="947" y="1270"/>
                  </a:lnTo>
                  <a:moveTo>
                    <a:pt x="947" y="1270"/>
                  </a:moveTo>
                  <a:lnTo>
                    <a:pt x="947" y="1270"/>
                  </a:lnTo>
                  <a:moveTo>
                    <a:pt x="933" y="1270"/>
                  </a:moveTo>
                  <a:lnTo>
                    <a:pt x="947" y="1270"/>
                  </a:lnTo>
                  <a:moveTo>
                    <a:pt x="933" y="1270"/>
                  </a:moveTo>
                  <a:lnTo>
                    <a:pt x="933" y="1270"/>
                  </a:lnTo>
                  <a:moveTo>
                    <a:pt x="933" y="1283"/>
                  </a:moveTo>
                  <a:lnTo>
                    <a:pt x="933" y="1270"/>
                  </a:lnTo>
                  <a:moveTo>
                    <a:pt x="918" y="1283"/>
                  </a:moveTo>
                  <a:lnTo>
                    <a:pt x="933" y="1283"/>
                  </a:lnTo>
                  <a:moveTo>
                    <a:pt x="918" y="1283"/>
                  </a:moveTo>
                  <a:lnTo>
                    <a:pt x="918" y="1283"/>
                  </a:lnTo>
                  <a:moveTo>
                    <a:pt x="918" y="1283"/>
                  </a:moveTo>
                  <a:lnTo>
                    <a:pt x="918" y="1283"/>
                  </a:lnTo>
                  <a:moveTo>
                    <a:pt x="918" y="1283"/>
                  </a:moveTo>
                  <a:lnTo>
                    <a:pt x="918" y="1283"/>
                  </a:lnTo>
                  <a:moveTo>
                    <a:pt x="904" y="1283"/>
                  </a:moveTo>
                  <a:lnTo>
                    <a:pt x="918" y="1283"/>
                  </a:lnTo>
                  <a:moveTo>
                    <a:pt x="904" y="1283"/>
                  </a:moveTo>
                  <a:lnTo>
                    <a:pt x="904" y="1283"/>
                  </a:lnTo>
                  <a:moveTo>
                    <a:pt x="904" y="1296"/>
                  </a:moveTo>
                  <a:lnTo>
                    <a:pt x="904" y="1283"/>
                  </a:lnTo>
                  <a:moveTo>
                    <a:pt x="889" y="1296"/>
                  </a:moveTo>
                  <a:lnTo>
                    <a:pt x="904" y="1296"/>
                  </a:lnTo>
                  <a:moveTo>
                    <a:pt x="889" y="1296"/>
                  </a:moveTo>
                  <a:lnTo>
                    <a:pt x="889" y="1296"/>
                  </a:lnTo>
                  <a:moveTo>
                    <a:pt x="889" y="1296"/>
                  </a:moveTo>
                  <a:lnTo>
                    <a:pt x="889" y="1296"/>
                  </a:lnTo>
                  <a:moveTo>
                    <a:pt x="889" y="1296"/>
                  </a:moveTo>
                  <a:lnTo>
                    <a:pt x="889" y="1296"/>
                  </a:lnTo>
                  <a:moveTo>
                    <a:pt x="875" y="1296"/>
                  </a:moveTo>
                  <a:lnTo>
                    <a:pt x="889" y="1296"/>
                  </a:lnTo>
                  <a:moveTo>
                    <a:pt x="875" y="1296"/>
                  </a:moveTo>
                  <a:lnTo>
                    <a:pt x="875" y="1296"/>
                  </a:lnTo>
                  <a:moveTo>
                    <a:pt x="875" y="1296"/>
                  </a:moveTo>
                  <a:lnTo>
                    <a:pt x="875" y="1296"/>
                  </a:lnTo>
                  <a:moveTo>
                    <a:pt x="861" y="1296"/>
                  </a:moveTo>
                  <a:lnTo>
                    <a:pt x="875" y="1296"/>
                  </a:lnTo>
                  <a:moveTo>
                    <a:pt x="861" y="1309"/>
                  </a:moveTo>
                  <a:lnTo>
                    <a:pt x="861" y="1296"/>
                  </a:lnTo>
                  <a:moveTo>
                    <a:pt x="861" y="1309"/>
                  </a:moveTo>
                  <a:lnTo>
                    <a:pt x="861" y="1309"/>
                  </a:lnTo>
                  <a:moveTo>
                    <a:pt x="846" y="1309"/>
                  </a:moveTo>
                  <a:lnTo>
                    <a:pt x="861" y="1309"/>
                  </a:lnTo>
                  <a:moveTo>
                    <a:pt x="846" y="1309"/>
                  </a:moveTo>
                  <a:lnTo>
                    <a:pt x="846" y="1309"/>
                  </a:lnTo>
                  <a:moveTo>
                    <a:pt x="846" y="1309"/>
                  </a:moveTo>
                  <a:lnTo>
                    <a:pt x="846" y="1309"/>
                  </a:lnTo>
                  <a:moveTo>
                    <a:pt x="846" y="1322"/>
                  </a:moveTo>
                  <a:lnTo>
                    <a:pt x="846" y="1309"/>
                  </a:lnTo>
                  <a:moveTo>
                    <a:pt x="832" y="1322"/>
                  </a:moveTo>
                  <a:lnTo>
                    <a:pt x="846" y="1322"/>
                  </a:lnTo>
                  <a:moveTo>
                    <a:pt x="832" y="1322"/>
                  </a:moveTo>
                  <a:lnTo>
                    <a:pt x="832" y="1322"/>
                  </a:lnTo>
                  <a:moveTo>
                    <a:pt x="832" y="1322"/>
                  </a:moveTo>
                  <a:lnTo>
                    <a:pt x="832" y="1322"/>
                  </a:lnTo>
                  <a:moveTo>
                    <a:pt x="832" y="1322"/>
                  </a:moveTo>
                  <a:lnTo>
                    <a:pt x="832" y="1322"/>
                  </a:lnTo>
                  <a:moveTo>
                    <a:pt x="832" y="1322"/>
                  </a:moveTo>
                  <a:lnTo>
                    <a:pt x="832" y="1322"/>
                  </a:lnTo>
                  <a:moveTo>
                    <a:pt x="818" y="1322"/>
                  </a:moveTo>
                  <a:lnTo>
                    <a:pt x="832" y="1322"/>
                  </a:lnTo>
                  <a:moveTo>
                    <a:pt x="818" y="1322"/>
                  </a:moveTo>
                  <a:lnTo>
                    <a:pt x="818" y="1322"/>
                  </a:lnTo>
                  <a:moveTo>
                    <a:pt x="818" y="1322"/>
                  </a:moveTo>
                  <a:lnTo>
                    <a:pt x="818" y="1322"/>
                  </a:lnTo>
                  <a:moveTo>
                    <a:pt x="803" y="1322"/>
                  </a:moveTo>
                  <a:lnTo>
                    <a:pt x="818" y="1322"/>
                  </a:lnTo>
                  <a:moveTo>
                    <a:pt x="803" y="1334"/>
                  </a:moveTo>
                  <a:lnTo>
                    <a:pt x="803" y="1322"/>
                  </a:lnTo>
                  <a:moveTo>
                    <a:pt x="803" y="1334"/>
                  </a:moveTo>
                  <a:lnTo>
                    <a:pt x="803" y="1334"/>
                  </a:lnTo>
                  <a:moveTo>
                    <a:pt x="803" y="1334"/>
                  </a:moveTo>
                  <a:lnTo>
                    <a:pt x="803" y="1334"/>
                  </a:lnTo>
                  <a:moveTo>
                    <a:pt x="789" y="1334"/>
                  </a:moveTo>
                  <a:lnTo>
                    <a:pt x="803" y="1334"/>
                  </a:lnTo>
                  <a:moveTo>
                    <a:pt x="789" y="1347"/>
                  </a:moveTo>
                  <a:lnTo>
                    <a:pt x="789" y="1334"/>
                  </a:lnTo>
                  <a:moveTo>
                    <a:pt x="789" y="1347"/>
                  </a:moveTo>
                  <a:lnTo>
                    <a:pt x="789" y="1347"/>
                  </a:lnTo>
                  <a:moveTo>
                    <a:pt x="775" y="1360"/>
                  </a:moveTo>
                  <a:lnTo>
                    <a:pt x="789" y="1347"/>
                  </a:lnTo>
                  <a:moveTo>
                    <a:pt x="775" y="1360"/>
                  </a:moveTo>
                  <a:lnTo>
                    <a:pt x="775" y="1360"/>
                  </a:lnTo>
                  <a:moveTo>
                    <a:pt x="775" y="1360"/>
                  </a:moveTo>
                  <a:lnTo>
                    <a:pt x="775" y="1360"/>
                  </a:lnTo>
                  <a:moveTo>
                    <a:pt x="760" y="1360"/>
                  </a:moveTo>
                  <a:lnTo>
                    <a:pt x="775" y="1360"/>
                  </a:lnTo>
                  <a:moveTo>
                    <a:pt x="760" y="1373"/>
                  </a:moveTo>
                  <a:lnTo>
                    <a:pt x="760" y="1360"/>
                  </a:lnTo>
                  <a:moveTo>
                    <a:pt x="760" y="1373"/>
                  </a:moveTo>
                  <a:lnTo>
                    <a:pt x="760" y="1373"/>
                  </a:lnTo>
                  <a:moveTo>
                    <a:pt x="760" y="1373"/>
                  </a:moveTo>
                  <a:lnTo>
                    <a:pt x="760" y="1373"/>
                  </a:lnTo>
                  <a:moveTo>
                    <a:pt x="746" y="1373"/>
                  </a:moveTo>
                  <a:lnTo>
                    <a:pt x="760" y="1373"/>
                  </a:lnTo>
                  <a:moveTo>
                    <a:pt x="746" y="1373"/>
                  </a:moveTo>
                  <a:lnTo>
                    <a:pt x="746" y="1373"/>
                  </a:lnTo>
                  <a:moveTo>
                    <a:pt x="746" y="1373"/>
                  </a:moveTo>
                  <a:lnTo>
                    <a:pt x="746" y="1373"/>
                  </a:lnTo>
                  <a:moveTo>
                    <a:pt x="732" y="1373"/>
                  </a:moveTo>
                  <a:lnTo>
                    <a:pt x="746" y="1373"/>
                  </a:lnTo>
                  <a:moveTo>
                    <a:pt x="732" y="1386"/>
                  </a:moveTo>
                  <a:lnTo>
                    <a:pt x="732" y="1373"/>
                  </a:lnTo>
                  <a:moveTo>
                    <a:pt x="732" y="1386"/>
                  </a:moveTo>
                  <a:lnTo>
                    <a:pt x="732" y="1386"/>
                  </a:lnTo>
                  <a:moveTo>
                    <a:pt x="717" y="1386"/>
                  </a:moveTo>
                  <a:lnTo>
                    <a:pt x="732" y="1386"/>
                  </a:lnTo>
                  <a:moveTo>
                    <a:pt x="717" y="1386"/>
                  </a:moveTo>
                  <a:lnTo>
                    <a:pt x="717" y="1386"/>
                  </a:lnTo>
                  <a:moveTo>
                    <a:pt x="717" y="1386"/>
                  </a:moveTo>
                  <a:lnTo>
                    <a:pt x="717" y="1386"/>
                  </a:lnTo>
                  <a:moveTo>
                    <a:pt x="717" y="1386"/>
                  </a:moveTo>
                  <a:lnTo>
                    <a:pt x="717" y="1386"/>
                  </a:lnTo>
                  <a:moveTo>
                    <a:pt x="717" y="1386"/>
                  </a:moveTo>
                  <a:lnTo>
                    <a:pt x="717" y="1386"/>
                  </a:lnTo>
                  <a:moveTo>
                    <a:pt x="717" y="1386"/>
                  </a:moveTo>
                  <a:lnTo>
                    <a:pt x="717" y="1386"/>
                  </a:lnTo>
                  <a:moveTo>
                    <a:pt x="703" y="1399"/>
                  </a:moveTo>
                  <a:lnTo>
                    <a:pt x="717" y="1386"/>
                  </a:lnTo>
                  <a:moveTo>
                    <a:pt x="703" y="1399"/>
                  </a:moveTo>
                  <a:lnTo>
                    <a:pt x="703" y="1399"/>
                  </a:lnTo>
                  <a:moveTo>
                    <a:pt x="703" y="1399"/>
                  </a:moveTo>
                  <a:lnTo>
                    <a:pt x="703" y="1399"/>
                  </a:lnTo>
                  <a:moveTo>
                    <a:pt x="689" y="1399"/>
                  </a:moveTo>
                  <a:lnTo>
                    <a:pt x="703" y="1399"/>
                  </a:lnTo>
                  <a:moveTo>
                    <a:pt x="689" y="1411"/>
                  </a:moveTo>
                  <a:lnTo>
                    <a:pt x="689" y="1399"/>
                  </a:lnTo>
                  <a:moveTo>
                    <a:pt x="689" y="1411"/>
                  </a:moveTo>
                  <a:lnTo>
                    <a:pt x="689" y="1411"/>
                  </a:lnTo>
                  <a:moveTo>
                    <a:pt x="674" y="1411"/>
                  </a:moveTo>
                  <a:lnTo>
                    <a:pt x="689" y="1411"/>
                  </a:lnTo>
                  <a:moveTo>
                    <a:pt x="674" y="1411"/>
                  </a:moveTo>
                  <a:lnTo>
                    <a:pt x="674" y="1411"/>
                  </a:lnTo>
                  <a:moveTo>
                    <a:pt x="674" y="1411"/>
                  </a:moveTo>
                  <a:lnTo>
                    <a:pt x="674" y="1411"/>
                  </a:lnTo>
                  <a:moveTo>
                    <a:pt x="674" y="1411"/>
                  </a:moveTo>
                  <a:lnTo>
                    <a:pt x="674" y="1411"/>
                  </a:lnTo>
                  <a:moveTo>
                    <a:pt x="660" y="1411"/>
                  </a:moveTo>
                  <a:lnTo>
                    <a:pt x="674" y="1411"/>
                  </a:lnTo>
                  <a:moveTo>
                    <a:pt x="660" y="1424"/>
                  </a:moveTo>
                  <a:lnTo>
                    <a:pt x="660" y="1411"/>
                  </a:lnTo>
                  <a:moveTo>
                    <a:pt x="660" y="1424"/>
                  </a:moveTo>
                  <a:lnTo>
                    <a:pt x="660" y="1424"/>
                  </a:lnTo>
                  <a:moveTo>
                    <a:pt x="646" y="1424"/>
                  </a:moveTo>
                  <a:lnTo>
                    <a:pt x="660" y="1424"/>
                  </a:lnTo>
                  <a:moveTo>
                    <a:pt x="646" y="1424"/>
                  </a:moveTo>
                  <a:lnTo>
                    <a:pt x="646" y="1424"/>
                  </a:lnTo>
                  <a:moveTo>
                    <a:pt x="646" y="1437"/>
                  </a:moveTo>
                  <a:lnTo>
                    <a:pt x="646" y="1424"/>
                  </a:lnTo>
                  <a:moveTo>
                    <a:pt x="631" y="1437"/>
                  </a:moveTo>
                  <a:lnTo>
                    <a:pt x="646" y="1437"/>
                  </a:lnTo>
                  <a:moveTo>
                    <a:pt x="631" y="1437"/>
                  </a:moveTo>
                  <a:lnTo>
                    <a:pt x="631" y="1437"/>
                  </a:lnTo>
                  <a:moveTo>
                    <a:pt x="631" y="1437"/>
                  </a:moveTo>
                  <a:lnTo>
                    <a:pt x="631" y="1437"/>
                  </a:lnTo>
                  <a:moveTo>
                    <a:pt x="631" y="1437"/>
                  </a:moveTo>
                  <a:lnTo>
                    <a:pt x="631" y="1437"/>
                  </a:lnTo>
                  <a:moveTo>
                    <a:pt x="617" y="1437"/>
                  </a:moveTo>
                  <a:lnTo>
                    <a:pt x="631" y="1437"/>
                  </a:lnTo>
                  <a:moveTo>
                    <a:pt x="617" y="1437"/>
                  </a:moveTo>
                  <a:lnTo>
                    <a:pt x="617" y="1437"/>
                  </a:lnTo>
                  <a:moveTo>
                    <a:pt x="617" y="1437"/>
                  </a:moveTo>
                  <a:lnTo>
                    <a:pt x="617" y="1437"/>
                  </a:lnTo>
                  <a:moveTo>
                    <a:pt x="603" y="1437"/>
                  </a:moveTo>
                  <a:lnTo>
                    <a:pt x="617" y="1437"/>
                  </a:lnTo>
                  <a:moveTo>
                    <a:pt x="603" y="1437"/>
                  </a:moveTo>
                  <a:lnTo>
                    <a:pt x="603" y="1437"/>
                  </a:lnTo>
                  <a:moveTo>
                    <a:pt x="603" y="1437"/>
                  </a:moveTo>
                  <a:lnTo>
                    <a:pt x="603" y="1437"/>
                  </a:lnTo>
                  <a:moveTo>
                    <a:pt x="603" y="1437"/>
                  </a:moveTo>
                  <a:lnTo>
                    <a:pt x="603" y="1437"/>
                  </a:lnTo>
                  <a:moveTo>
                    <a:pt x="603" y="1437"/>
                  </a:moveTo>
                  <a:lnTo>
                    <a:pt x="603" y="1437"/>
                  </a:lnTo>
                  <a:moveTo>
                    <a:pt x="588" y="1437"/>
                  </a:moveTo>
                  <a:lnTo>
                    <a:pt x="603" y="1437"/>
                  </a:lnTo>
                  <a:moveTo>
                    <a:pt x="588" y="1437"/>
                  </a:moveTo>
                  <a:lnTo>
                    <a:pt x="588" y="1437"/>
                  </a:lnTo>
                  <a:moveTo>
                    <a:pt x="588" y="1450"/>
                  </a:moveTo>
                  <a:lnTo>
                    <a:pt x="588" y="1437"/>
                  </a:lnTo>
                  <a:moveTo>
                    <a:pt x="588" y="1450"/>
                  </a:moveTo>
                  <a:lnTo>
                    <a:pt x="588" y="1450"/>
                  </a:lnTo>
                  <a:moveTo>
                    <a:pt x="574" y="1450"/>
                  </a:moveTo>
                  <a:lnTo>
                    <a:pt x="588" y="1450"/>
                  </a:lnTo>
                  <a:moveTo>
                    <a:pt x="574" y="1450"/>
                  </a:moveTo>
                  <a:lnTo>
                    <a:pt x="574" y="1450"/>
                  </a:lnTo>
                  <a:moveTo>
                    <a:pt x="574" y="1463"/>
                  </a:moveTo>
                  <a:lnTo>
                    <a:pt x="574" y="1450"/>
                  </a:lnTo>
                  <a:moveTo>
                    <a:pt x="559" y="1463"/>
                  </a:moveTo>
                  <a:lnTo>
                    <a:pt x="574" y="1463"/>
                  </a:lnTo>
                  <a:moveTo>
                    <a:pt x="559" y="1463"/>
                  </a:moveTo>
                  <a:lnTo>
                    <a:pt x="559" y="1463"/>
                  </a:lnTo>
                  <a:moveTo>
                    <a:pt x="559" y="1463"/>
                  </a:moveTo>
                  <a:lnTo>
                    <a:pt x="559" y="1463"/>
                  </a:lnTo>
                  <a:moveTo>
                    <a:pt x="545" y="1463"/>
                  </a:moveTo>
                  <a:lnTo>
                    <a:pt x="559" y="1463"/>
                  </a:lnTo>
                  <a:moveTo>
                    <a:pt x="545" y="1476"/>
                  </a:moveTo>
                  <a:lnTo>
                    <a:pt x="545" y="1463"/>
                  </a:lnTo>
                  <a:moveTo>
                    <a:pt x="545" y="1476"/>
                  </a:moveTo>
                  <a:lnTo>
                    <a:pt x="545" y="1476"/>
                  </a:lnTo>
                  <a:moveTo>
                    <a:pt x="545" y="1488"/>
                  </a:moveTo>
                  <a:lnTo>
                    <a:pt x="545" y="1476"/>
                  </a:lnTo>
                  <a:moveTo>
                    <a:pt x="531" y="1488"/>
                  </a:moveTo>
                  <a:lnTo>
                    <a:pt x="545" y="1488"/>
                  </a:lnTo>
                  <a:moveTo>
                    <a:pt x="531" y="1488"/>
                  </a:moveTo>
                  <a:lnTo>
                    <a:pt x="531" y="1488"/>
                  </a:lnTo>
                  <a:moveTo>
                    <a:pt x="531" y="1488"/>
                  </a:moveTo>
                  <a:lnTo>
                    <a:pt x="531" y="1488"/>
                  </a:lnTo>
                  <a:moveTo>
                    <a:pt x="516" y="1488"/>
                  </a:moveTo>
                  <a:lnTo>
                    <a:pt x="531" y="1488"/>
                  </a:lnTo>
                  <a:moveTo>
                    <a:pt x="516" y="1488"/>
                  </a:moveTo>
                  <a:lnTo>
                    <a:pt x="516" y="1488"/>
                  </a:lnTo>
                  <a:moveTo>
                    <a:pt x="516" y="1501"/>
                  </a:moveTo>
                  <a:lnTo>
                    <a:pt x="516" y="1488"/>
                  </a:lnTo>
                  <a:moveTo>
                    <a:pt x="516" y="1501"/>
                  </a:moveTo>
                  <a:lnTo>
                    <a:pt x="516" y="1501"/>
                  </a:lnTo>
                  <a:moveTo>
                    <a:pt x="502" y="1501"/>
                  </a:moveTo>
                  <a:lnTo>
                    <a:pt x="516" y="1501"/>
                  </a:lnTo>
                  <a:moveTo>
                    <a:pt x="502" y="1501"/>
                  </a:moveTo>
                  <a:lnTo>
                    <a:pt x="502" y="1501"/>
                  </a:lnTo>
                  <a:moveTo>
                    <a:pt x="502" y="1501"/>
                  </a:moveTo>
                  <a:lnTo>
                    <a:pt x="502" y="1501"/>
                  </a:lnTo>
                  <a:moveTo>
                    <a:pt x="488" y="1514"/>
                  </a:moveTo>
                  <a:lnTo>
                    <a:pt x="502" y="1501"/>
                  </a:lnTo>
                  <a:moveTo>
                    <a:pt x="488" y="1514"/>
                  </a:moveTo>
                  <a:lnTo>
                    <a:pt x="488" y="1514"/>
                  </a:lnTo>
                  <a:moveTo>
                    <a:pt x="488" y="1514"/>
                  </a:moveTo>
                  <a:lnTo>
                    <a:pt x="488" y="1514"/>
                  </a:lnTo>
                  <a:moveTo>
                    <a:pt x="473" y="1514"/>
                  </a:moveTo>
                  <a:lnTo>
                    <a:pt x="488" y="1514"/>
                  </a:lnTo>
                  <a:moveTo>
                    <a:pt x="473" y="1514"/>
                  </a:moveTo>
                  <a:lnTo>
                    <a:pt x="473" y="1514"/>
                  </a:lnTo>
                  <a:moveTo>
                    <a:pt x="473" y="1527"/>
                  </a:moveTo>
                  <a:lnTo>
                    <a:pt x="473" y="1514"/>
                  </a:lnTo>
                  <a:moveTo>
                    <a:pt x="473" y="1527"/>
                  </a:moveTo>
                  <a:lnTo>
                    <a:pt x="473" y="1527"/>
                  </a:lnTo>
                  <a:moveTo>
                    <a:pt x="473" y="1527"/>
                  </a:moveTo>
                  <a:lnTo>
                    <a:pt x="473" y="1527"/>
                  </a:lnTo>
                  <a:moveTo>
                    <a:pt x="459" y="1527"/>
                  </a:moveTo>
                  <a:lnTo>
                    <a:pt x="473" y="1527"/>
                  </a:lnTo>
                  <a:moveTo>
                    <a:pt x="459" y="1540"/>
                  </a:moveTo>
                  <a:lnTo>
                    <a:pt x="459" y="1527"/>
                  </a:lnTo>
                  <a:moveTo>
                    <a:pt x="459" y="1540"/>
                  </a:moveTo>
                  <a:lnTo>
                    <a:pt x="459" y="1540"/>
                  </a:lnTo>
                  <a:moveTo>
                    <a:pt x="459" y="1540"/>
                  </a:moveTo>
                  <a:lnTo>
                    <a:pt x="459" y="1540"/>
                  </a:lnTo>
                  <a:moveTo>
                    <a:pt x="445" y="1540"/>
                  </a:moveTo>
                  <a:lnTo>
                    <a:pt x="459" y="1540"/>
                  </a:lnTo>
                  <a:moveTo>
                    <a:pt x="445" y="1540"/>
                  </a:moveTo>
                  <a:lnTo>
                    <a:pt x="445" y="1540"/>
                  </a:lnTo>
                  <a:moveTo>
                    <a:pt x="445" y="1540"/>
                  </a:moveTo>
                  <a:lnTo>
                    <a:pt x="445" y="1540"/>
                  </a:lnTo>
                  <a:moveTo>
                    <a:pt x="430" y="1540"/>
                  </a:moveTo>
                  <a:lnTo>
                    <a:pt x="445" y="1540"/>
                  </a:lnTo>
                  <a:moveTo>
                    <a:pt x="430" y="1540"/>
                  </a:moveTo>
                  <a:lnTo>
                    <a:pt x="430" y="1540"/>
                  </a:lnTo>
                  <a:moveTo>
                    <a:pt x="430" y="1540"/>
                  </a:moveTo>
                  <a:lnTo>
                    <a:pt x="430" y="1540"/>
                  </a:lnTo>
                  <a:moveTo>
                    <a:pt x="430" y="1553"/>
                  </a:moveTo>
                  <a:lnTo>
                    <a:pt x="430" y="1540"/>
                  </a:lnTo>
                  <a:moveTo>
                    <a:pt x="416" y="1553"/>
                  </a:moveTo>
                  <a:lnTo>
                    <a:pt x="430" y="1553"/>
                  </a:lnTo>
                  <a:moveTo>
                    <a:pt x="416" y="1553"/>
                  </a:moveTo>
                  <a:lnTo>
                    <a:pt x="416" y="1553"/>
                  </a:lnTo>
                  <a:moveTo>
                    <a:pt x="416" y="1553"/>
                  </a:moveTo>
                  <a:lnTo>
                    <a:pt x="416" y="1553"/>
                  </a:lnTo>
                  <a:moveTo>
                    <a:pt x="402" y="1553"/>
                  </a:moveTo>
                  <a:lnTo>
                    <a:pt x="416" y="1553"/>
                  </a:lnTo>
                  <a:moveTo>
                    <a:pt x="402" y="1565"/>
                  </a:moveTo>
                  <a:lnTo>
                    <a:pt x="402" y="1553"/>
                  </a:lnTo>
                  <a:moveTo>
                    <a:pt x="402" y="1565"/>
                  </a:moveTo>
                  <a:lnTo>
                    <a:pt x="402" y="1565"/>
                  </a:lnTo>
                  <a:moveTo>
                    <a:pt x="387" y="1565"/>
                  </a:moveTo>
                  <a:lnTo>
                    <a:pt x="402" y="1565"/>
                  </a:lnTo>
                  <a:moveTo>
                    <a:pt x="387" y="1565"/>
                  </a:moveTo>
                  <a:lnTo>
                    <a:pt x="387" y="1565"/>
                  </a:lnTo>
                  <a:moveTo>
                    <a:pt x="387" y="1565"/>
                  </a:moveTo>
                  <a:lnTo>
                    <a:pt x="387" y="1565"/>
                  </a:lnTo>
                  <a:moveTo>
                    <a:pt x="387" y="1578"/>
                  </a:moveTo>
                  <a:lnTo>
                    <a:pt x="387" y="1565"/>
                  </a:lnTo>
                  <a:moveTo>
                    <a:pt x="373" y="1578"/>
                  </a:moveTo>
                  <a:lnTo>
                    <a:pt x="387" y="1578"/>
                  </a:lnTo>
                  <a:moveTo>
                    <a:pt x="373" y="1578"/>
                  </a:moveTo>
                  <a:lnTo>
                    <a:pt x="373" y="1578"/>
                  </a:lnTo>
                  <a:moveTo>
                    <a:pt x="373" y="1578"/>
                  </a:moveTo>
                  <a:lnTo>
                    <a:pt x="373" y="1578"/>
                  </a:lnTo>
                  <a:moveTo>
                    <a:pt x="359" y="1578"/>
                  </a:moveTo>
                  <a:lnTo>
                    <a:pt x="373" y="1578"/>
                  </a:lnTo>
                  <a:moveTo>
                    <a:pt x="359" y="1578"/>
                  </a:moveTo>
                  <a:lnTo>
                    <a:pt x="359" y="1578"/>
                  </a:lnTo>
                  <a:moveTo>
                    <a:pt x="359" y="1591"/>
                  </a:moveTo>
                  <a:lnTo>
                    <a:pt x="359" y="1578"/>
                  </a:lnTo>
                  <a:moveTo>
                    <a:pt x="359" y="1591"/>
                  </a:moveTo>
                  <a:lnTo>
                    <a:pt x="359" y="1591"/>
                  </a:lnTo>
                  <a:moveTo>
                    <a:pt x="359" y="1604"/>
                  </a:moveTo>
                  <a:lnTo>
                    <a:pt x="359" y="1591"/>
                  </a:lnTo>
                  <a:moveTo>
                    <a:pt x="344" y="1604"/>
                  </a:moveTo>
                  <a:lnTo>
                    <a:pt x="359" y="1604"/>
                  </a:lnTo>
                  <a:moveTo>
                    <a:pt x="344" y="1604"/>
                  </a:moveTo>
                  <a:lnTo>
                    <a:pt x="344" y="1604"/>
                  </a:lnTo>
                  <a:moveTo>
                    <a:pt x="344" y="1604"/>
                  </a:moveTo>
                  <a:lnTo>
                    <a:pt x="344" y="1604"/>
                  </a:lnTo>
                  <a:moveTo>
                    <a:pt x="344" y="1604"/>
                  </a:moveTo>
                  <a:lnTo>
                    <a:pt x="344" y="1604"/>
                  </a:lnTo>
                  <a:moveTo>
                    <a:pt x="330" y="1604"/>
                  </a:moveTo>
                  <a:lnTo>
                    <a:pt x="344" y="1604"/>
                  </a:lnTo>
                  <a:moveTo>
                    <a:pt x="330" y="1617"/>
                  </a:moveTo>
                  <a:lnTo>
                    <a:pt x="330" y="1604"/>
                  </a:lnTo>
                  <a:moveTo>
                    <a:pt x="330" y="1617"/>
                  </a:moveTo>
                  <a:lnTo>
                    <a:pt x="330" y="1617"/>
                  </a:lnTo>
                  <a:moveTo>
                    <a:pt x="316" y="1617"/>
                  </a:moveTo>
                  <a:lnTo>
                    <a:pt x="330" y="1617"/>
                  </a:lnTo>
                  <a:moveTo>
                    <a:pt x="316" y="1617"/>
                  </a:moveTo>
                  <a:lnTo>
                    <a:pt x="316" y="1617"/>
                  </a:lnTo>
                  <a:moveTo>
                    <a:pt x="316" y="1617"/>
                  </a:moveTo>
                  <a:lnTo>
                    <a:pt x="316" y="1617"/>
                  </a:lnTo>
                  <a:moveTo>
                    <a:pt x="301" y="1630"/>
                  </a:moveTo>
                  <a:lnTo>
                    <a:pt x="316" y="1617"/>
                  </a:lnTo>
                  <a:moveTo>
                    <a:pt x="301" y="1630"/>
                  </a:moveTo>
                  <a:lnTo>
                    <a:pt x="301" y="1630"/>
                  </a:lnTo>
                  <a:moveTo>
                    <a:pt x="301" y="1630"/>
                  </a:moveTo>
                  <a:lnTo>
                    <a:pt x="301" y="1630"/>
                  </a:lnTo>
                  <a:moveTo>
                    <a:pt x="301" y="1630"/>
                  </a:moveTo>
                  <a:lnTo>
                    <a:pt x="301" y="1630"/>
                  </a:lnTo>
                  <a:moveTo>
                    <a:pt x="287" y="1630"/>
                  </a:moveTo>
                  <a:lnTo>
                    <a:pt x="301" y="1630"/>
                  </a:lnTo>
                  <a:moveTo>
                    <a:pt x="287" y="1630"/>
                  </a:moveTo>
                  <a:lnTo>
                    <a:pt x="287" y="1630"/>
                  </a:lnTo>
                  <a:moveTo>
                    <a:pt x="287" y="1630"/>
                  </a:moveTo>
                  <a:lnTo>
                    <a:pt x="287" y="1630"/>
                  </a:lnTo>
                  <a:moveTo>
                    <a:pt x="272" y="1630"/>
                  </a:moveTo>
                  <a:lnTo>
                    <a:pt x="287" y="1630"/>
                  </a:lnTo>
                  <a:moveTo>
                    <a:pt x="272" y="1642"/>
                  </a:moveTo>
                  <a:lnTo>
                    <a:pt x="272" y="1630"/>
                  </a:lnTo>
                  <a:moveTo>
                    <a:pt x="272" y="1642"/>
                  </a:moveTo>
                  <a:lnTo>
                    <a:pt x="272" y="1642"/>
                  </a:lnTo>
                  <a:moveTo>
                    <a:pt x="258" y="1642"/>
                  </a:moveTo>
                  <a:lnTo>
                    <a:pt x="272" y="1642"/>
                  </a:lnTo>
                  <a:moveTo>
                    <a:pt x="258" y="1642"/>
                  </a:moveTo>
                  <a:lnTo>
                    <a:pt x="258" y="1642"/>
                  </a:lnTo>
                  <a:moveTo>
                    <a:pt x="258" y="1642"/>
                  </a:moveTo>
                  <a:lnTo>
                    <a:pt x="258" y="1642"/>
                  </a:lnTo>
                  <a:moveTo>
                    <a:pt x="258" y="1655"/>
                  </a:moveTo>
                  <a:lnTo>
                    <a:pt x="258" y="1642"/>
                  </a:lnTo>
                  <a:moveTo>
                    <a:pt x="244" y="1655"/>
                  </a:moveTo>
                  <a:lnTo>
                    <a:pt x="258" y="1655"/>
                  </a:lnTo>
                  <a:moveTo>
                    <a:pt x="244" y="1655"/>
                  </a:moveTo>
                  <a:lnTo>
                    <a:pt x="244" y="1655"/>
                  </a:lnTo>
                  <a:moveTo>
                    <a:pt x="244" y="1655"/>
                  </a:moveTo>
                  <a:lnTo>
                    <a:pt x="244" y="1655"/>
                  </a:lnTo>
                  <a:moveTo>
                    <a:pt x="244" y="1655"/>
                  </a:moveTo>
                  <a:lnTo>
                    <a:pt x="244" y="1655"/>
                  </a:lnTo>
                  <a:moveTo>
                    <a:pt x="244" y="1655"/>
                  </a:moveTo>
                  <a:lnTo>
                    <a:pt x="244" y="1655"/>
                  </a:lnTo>
                  <a:moveTo>
                    <a:pt x="229" y="1655"/>
                  </a:moveTo>
                  <a:lnTo>
                    <a:pt x="244" y="1655"/>
                  </a:lnTo>
                  <a:moveTo>
                    <a:pt x="229" y="1668"/>
                  </a:moveTo>
                  <a:lnTo>
                    <a:pt x="229" y="1655"/>
                  </a:lnTo>
                  <a:moveTo>
                    <a:pt x="229" y="1668"/>
                  </a:moveTo>
                  <a:lnTo>
                    <a:pt x="229" y="1668"/>
                  </a:lnTo>
                  <a:moveTo>
                    <a:pt x="215" y="1668"/>
                  </a:moveTo>
                  <a:lnTo>
                    <a:pt x="229" y="1668"/>
                  </a:lnTo>
                  <a:moveTo>
                    <a:pt x="215" y="1668"/>
                  </a:moveTo>
                  <a:lnTo>
                    <a:pt x="215" y="1668"/>
                  </a:lnTo>
                  <a:moveTo>
                    <a:pt x="215" y="1681"/>
                  </a:moveTo>
                  <a:lnTo>
                    <a:pt x="215" y="1668"/>
                  </a:lnTo>
                  <a:moveTo>
                    <a:pt x="215" y="1681"/>
                  </a:moveTo>
                  <a:lnTo>
                    <a:pt x="215" y="1681"/>
                  </a:lnTo>
                  <a:moveTo>
                    <a:pt x="201" y="1681"/>
                  </a:moveTo>
                  <a:lnTo>
                    <a:pt x="215" y="1681"/>
                  </a:lnTo>
                  <a:moveTo>
                    <a:pt x="201" y="1681"/>
                  </a:moveTo>
                  <a:lnTo>
                    <a:pt x="201" y="1681"/>
                  </a:lnTo>
                  <a:moveTo>
                    <a:pt x="201" y="1681"/>
                  </a:moveTo>
                  <a:lnTo>
                    <a:pt x="201" y="1681"/>
                  </a:lnTo>
                  <a:moveTo>
                    <a:pt x="186" y="1681"/>
                  </a:moveTo>
                  <a:lnTo>
                    <a:pt x="201" y="1681"/>
                  </a:lnTo>
                  <a:moveTo>
                    <a:pt x="186" y="1694"/>
                  </a:moveTo>
                  <a:lnTo>
                    <a:pt x="186" y="1681"/>
                  </a:lnTo>
                  <a:moveTo>
                    <a:pt x="186" y="1694"/>
                  </a:moveTo>
                  <a:lnTo>
                    <a:pt x="186" y="1694"/>
                  </a:lnTo>
                  <a:moveTo>
                    <a:pt x="172" y="1694"/>
                  </a:moveTo>
                  <a:lnTo>
                    <a:pt x="186" y="1694"/>
                  </a:lnTo>
                  <a:moveTo>
                    <a:pt x="172" y="1694"/>
                  </a:moveTo>
                  <a:lnTo>
                    <a:pt x="172" y="1694"/>
                  </a:lnTo>
                  <a:moveTo>
                    <a:pt x="172" y="1694"/>
                  </a:moveTo>
                  <a:lnTo>
                    <a:pt x="172" y="1694"/>
                  </a:lnTo>
                  <a:moveTo>
                    <a:pt x="172" y="1694"/>
                  </a:moveTo>
                  <a:lnTo>
                    <a:pt x="172" y="1694"/>
                  </a:lnTo>
                  <a:moveTo>
                    <a:pt x="158" y="1707"/>
                  </a:moveTo>
                  <a:lnTo>
                    <a:pt x="172" y="1694"/>
                  </a:lnTo>
                  <a:moveTo>
                    <a:pt x="158" y="1707"/>
                  </a:moveTo>
                  <a:lnTo>
                    <a:pt x="158" y="1707"/>
                  </a:lnTo>
                  <a:moveTo>
                    <a:pt x="158" y="1707"/>
                  </a:moveTo>
                  <a:lnTo>
                    <a:pt x="158" y="1707"/>
                  </a:lnTo>
                  <a:moveTo>
                    <a:pt x="143" y="1707"/>
                  </a:moveTo>
                  <a:lnTo>
                    <a:pt x="158" y="1707"/>
                  </a:lnTo>
                  <a:moveTo>
                    <a:pt x="143" y="1707"/>
                  </a:moveTo>
                  <a:lnTo>
                    <a:pt x="143" y="1707"/>
                  </a:lnTo>
                  <a:moveTo>
                    <a:pt x="143" y="1707"/>
                  </a:moveTo>
                  <a:lnTo>
                    <a:pt x="143" y="1707"/>
                  </a:lnTo>
                  <a:moveTo>
                    <a:pt x="143" y="1707"/>
                  </a:moveTo>
                  <a:lnTo>
                    <a:pt x="143" y="1707"/>
                  </a:lnTo>
                  <a:moveTo>
                    <a:pt x="129" y="1719"/>
                  </a:moveTo>
                  <a:lnTo>
                    <a:pt x="143" y="1707"/>
                  </a:lnTo>
                  <a:moveTo>
                    <a:pt x="129" y="1719"/>
                  </a:moveTo>
                  <a:lnTo>
                    <a:pt x="129" y="1719"/>
                  </a:lnTo>
                  <a:moveTo>
                    <a:pt x="129" y="1719"/>
                  </a:moveTo>
                  <a:lnTo>
                    <a:pt x="129" y="1719"/>
                  </a:lnTo>
                  <a:moveTo>
                    <a:pt x="129" y="1719"/>
                  </a:moveTo>
                  <a:lnTo>
                    <a:pt x="129" y="1719"/>
                  </a:lnTo>
                  <a:moveTo>
                    <a:pt x="129" y="1732"/>
                  </a:moveTo>
                  <a:lnTo>
                    <a:pt x="129" y="1719"/>
                  </a:lnTo>
                  <a:moveTo>
                    <a:pt x="115" y="1732"/>
                  </a:moveTo>
                  <a:lnTo>
                    <a:pt x="129" y="1732"/>
                  </a:lnTo>
                  <a:moveTo>
                    <a:pt x="115" y="1745"/>
                  </a:moveTo>
                  <a:lnTo>
                    <a:pt x="115" y="1732"/>
                  </a:lnTo>
                  <a:moveTo>
                    <a:pt x="115" y="1745"/>
                  </a:moveTo>
                  <a:lnTo>
                    <a:pt x="115" y="1745"/>
                  </a:lnTo>
                  <a:moveTo>
                    <a:pt x="100" y="1745"/>
                  </a:moveTo>
                  <a:lnTo>
                    <a:pt x="115" y="1745"/>
                  </a:lnTo>
                  <a:moveTo>
                    <a:pt x="100" y="1745"/>
                  </a:moveTo>
                  <a:lnTo>
                    <a:pt x="100" y="1745"/>
                  </a:lnTo>
                  <a:moveTo>
                    <a:pt x="100" y="1745"/>
                  </a:moveTo>
                  <a:lnTo>
                    <a:pt x="100" y="1745"/>
                  </a:lnTo>
                  <a:moveTo>
                    <a:pt x="86" y="1745"/>
                  </a:moveTo>
                  <a:lnTo>
                    <a:pt x="100" y="1745"/>
                  </a:lnTo>
                  <a:moveTo>
                    <a:pt x="86" y="1758"/>
                  </a:moveTo>
                  <a:lnTo>
                    <a:pt x="86" y="1745"/>
                  </a:lnTo>
                  <a:moveTo>
                    <a:pt x="86" y="1758"/>
                  </a:moveTo>
                  <a:lnTo>
                    <a:pt x="86" y="1758"/>
                  </a:lnTo>
                  <a:moveTo>
                    <a:pt x="86" y="1758"/>
                  </a:moveTo>
                  <a:lnTo>
                    <a:pt x="86" y="1758"/>
                  </a:lnTo>
                  <a:moveTo>
                    <a:pt x="72" y="1758"/>
                  </a:moveTo>
                  <a:lnTo>
                    <a:pt x="86" y="1758"/>
                  </a:lnTo>
                  <a:moveTo>
                    <a:pt x="72" y="1758"/>
                  </a:moveTo>
                  <a:lnTo>
                    <a:pt x="72" y="1758"/>
                  </a:lnTo>
                  <a:moveTo>
                    <a:pt x="72" y="1758"/>
                  </a:moveTo>
                  <a:lnTo>
                    <a:pt x="72" y="1758"/>
                  </a:lnTo>
                  <a:moveTo>
                    <a:pt x="57" y="1758"/>
                  </a:moveTo>
                  <a:lnTo>
                    <a:pt x="72" y="1758"/>
                  </a:lnTo>
                  <a:moveTo>
                    <a:pt x="57" y="1771"/>
                  </a:moveTo>
                  <a:lnTo>
                    <a:pt x="57" y="1758"/>
                  </a:lnTo>
                  <a:moveTo>
                    <a:pt x="57" y="1771"/>
                  </a:moveTo>
                  <a:lnTo>
                    <a:pt x="57" y="1771"/>
                  </a:lnTo>
                  <a:moveTo>
                    <a:pt x="57" y="1771"/>
                  </a:moveTo>
                  <a:lnTo>
                    <a:pt x="57" y="1771"/>
                  </a:lnTo>
                  <a:moveTo>
                    <a:pt x="43" y="1771"/>
                  </a:moveTo>
                  <a:lnTo>
                    <a:pt x="57" y="1771"/>
                  </a:lnTo>
                  <a:moveTo>
                    <a:pt x="43" y="1771"/>
                  </a:moveTo>
                  <a:lnTo>
                    <a:pt x="43" y="1771"/>
                  </a:lnTo>
                  <a:moveTo>
                    <a:pt x="43" y="1771"/>
                  </a:moveTo>
                  <a:lnTo>
                    <a:pt x="43" y="1771"/>
                  </a:lnTo>
                  <a:moveTo>
                    <a:pt x="29" y="1771"/>
                  </a:moveTo>
                  <a:lnTo>
                    <a:pt x="43" y="1771"/>
                  </a:lnTo>
                  <a:moveTo>
                    <a:pt x="29" y="1784"/>
                  </a:moveTo>
                  <a:lnTo>
                    <a:pt x="29" y="1771"/>
                  </a:lnTo>
                  <a:moveTo>
                    <a:pt x="29" y="1784"/>
                  </a:moveTo>
                  <a:lnTo>
                    <a:pt x="29" y="1784"/>
                  </a:lnTo>
                  <a:moveTo>
                    <a:pt x="14" y="1784"/>
                  </a:moveTo>
                  <a:lnTo>
                    <a:pt x="29" y="1784"/>
                  </a:lnTo>
                  <a:moveTo>
                    <a:pt x="14" y="1784"/>
                  </a:moveTo>
                  <a:lnTo>
                    <a:pt x="14" y="1784"/>
                  </a:lnTo>
                  <a:moveTo>
                    <a:pt x="14" y="1784"/>
                  </a:moveTo>
                  <a:lnTo>
                    <a:pt x="14" y="1784"/>
                  </a:lnTo>
                  <a:moveTo>
                    <a:pt x="14" y="1784"/>
                  </a:moveTo>
                  <a:lnTo>
                    <a:pt x="14" y="1784"/>
                  </a:lnTo>
                  <a:moveTo>
                    <a:pt x="14" y="1796"/>
                  </a:moveTo>
                  <a:lnTo>
                    <a:pt x="14" y="1784"/>
                  </a:lnTo>
                  <a:moveTo>
                    <a:pt x="0" y="1796"/>
                  </a:moveTo>
                  <a:lnTo>
                    <a:pt x="14" y="1796"/>
                  </a:lnTo>
                </a:path>
              </a:pathLst>
            </a:custGeom>
            <a:noFill/>
            <a:ln w="22225"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dirty="0">
                <a:solidFill>
                  <a:srgbClr val="000000"/>
                </a:solidFill>
                <a:latin typeface="Century Gothic" panose="020B0502020202020204" pitchFamily="34" charset="0"/>
              </a:endParaRPr>
            </a:p>
          </p:txBody>
        </p:sp>
        <p:sp>
          <p:nvSpPr>
            <p:cNvPr id="265" name="Rectangle 70">
              <a:extLst>
                <a:ext uri="{FF2B5EF4-FFF2-40B4-BE49-F238E27FC236}">
                  <a16:creationId xmlns:a16="http://schemas.microsoft.com/office/drawing/2014/main" id="{CF00B942-4BC7-4904-B7C2-957AF7FBD48E}"/>
                </a:ext>
              </a:extLst>
            </p:cNvPr>
            <p:cNvSpPr>
              <a:spLocks noChangeArrowheads="1"/>
            </p:cNvSpPr>
            <p:nvPr/>
          </p:nvSpPr>
          <p:spPr bwMode="auto">
            <a:xfrm>
              <a:off x="3272884" y="4862868"/>
              <a:ext cx="199093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Century Gothic" panose="020B0502020202020204" pitchFamily="34" charset="0"/>
                </a:rPr>
                <a:t>HR 0.83 (95% CI 0.75–0.93); </a:t>
              </a:r>
              <a:br>
                <a:rPr lang="en-US" altLang="en-US" sz="1200" dirty="0">
                  <a:solidFill>
                    <a:srgbClr val="000000"/>
                  </a:solidFill>
                  <a:latin typeface="Century Gothic" panose="020B0502020202020204" pitchFamily="34" charset="0"/>
                </a:rPr>
              </a:br>
              <a:r>
                <a:rPr lang="en-US" altLang="en-US" sz="1200" i="1" dirty="0">
                  <a:solidFill>
                    <a:srgbClr val="000000"/>
                  </a:solidFill>
                  <a:latin typeface="Century Gothic" panose="020B0502020202020204" pitchFamily="34" charset="0"/>
                </a:rPr>
                <a:t>P</a:t>
              </a:r>
              <a:r>
                <a:rPr lang="en-US" altLang="en-US" sz="1200" dirty="0">
                  <a:solidFill>
                    <a:srgbClr val="000000"/>
                  </a:solidFill>
                  <a:latin typeface="Century Gothic" panose="020B0502020202020204" pitchFamily="34" charset="0"/>
                </a:rPr>
                <a:t> = 0.0008</a:t>
              </a:r>
            </a:p>
            <a:p>
              <a:r>
                <a:rPr lang="en-US" altLang="en-US" sz="1200" dirty="0">
                  <a:solidFill>
                    <a:srgbClr val="000000"/>
                  </a:solidFill>
                  <a:latin typeface="Century Gothic" panose="020B0502020202020204" pitchFamily="34" charset="0"/>
                </a:rPr>
                <a:t>ARR 2.7% (95% CI 0.7–4.8%)</a:t>
              </a:r>
            </a:p>
          </p:txBody>
        </p:sp>
        <p:sp>
          <p:nvSpPr>
            <p:cNvPr id="140" name="Rectangle 87">
              <a:extLst>
                <a:ext uri="{FF2B5EF4-FFF2-40B4-BE49-F238E27FC236}">
                  <a16:creationId xmlns:a16="http://schemas.microsoft.com/office/drawing/2014/main" id="{F8BD62B0-E4CF-47AE-9D7A-9AEEF939628D}"/>
                </a:ext>
              </a:extLst>
            </p:cNvPr>
            <p:cNvSpPr>
              <a:spLocks noChangeArrowheads="1"/>
            </p:cNvSpPr>
            <p:nvPr/>
          </p:nvSpPr>
          <p:spPr bwMode="auto">
            <a:xfrm>
              <a:off x="2836812" y="1889254"/>
              <a:ext cx="15228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b="1" dirty="0">
                  <a:latin typeface="Century Gothic" panose="020B0502020202020204" pitchFamily="34" charset="0"/>
                </a:rPr>
                <a:t>With Diabetes</a:t>
              </a:r>
              <a:endParaRPr lang="en-US" altLang="en-US" sz="2400" b="1" dirty="0">
                <a:latin typeface="Century Gothic" panose="020B0502020202020204" pitchFamily="34" charset="0"/>
              </a:endParaRPr>
            </a:p>
          </p:txBody>
        </p:sp>
      </p:grpSp>
      <p:grpSp>
        <p:nvGrpSpPr>
          <p:cNvPr id="18" name="Group 17">
            <a:extLst>
              <a:ext uri="{FF2B5EF4-FFF2-40B4-BE49-F238E27FC236}">
                <a16:creationId xmlns:a16="http://schemas.microsoft.com/office/drawing/2014/main" id="{5C4C218D-A9E6-74A9-9C8B-C525253831E9}"/>
              </a:ext>
            </a:extLst>
          </p:cNvPr>
          <p:cNvGrpSpPr/>
          <p:nvPr/>
        </p:nvGrpSpPr>
        <p:grpSpPr>
          <a:xfrm>
            <a:off x="6611097" y="2292162"/>
            <a:ext cx="5308600" cy="3726671"/>
            <a:chOff x="6477000" y="1417389"/>
            <a:chExt cx="5188539" cy="3726671"/>
          </a:xfrm>
        </p:grpSpPr>
        <p:sp>
          <p:nvSpPr>
            <p:cNvPr id="11" name="Rectangle 92">
              <a:extLst>
                <a:ext uri="{FF2B5EF4-FFF2-40B4-BE49-F238E27FC236}">
                  <a16:creationId xmlns:a16="http://schemas.microsoft.com/office/drawing/2014/main" id="{EFD3AAFC-90CB-478A-CAFA-8889B3DDDD5C}"/>
                </a:ext>
              </a:extLst>
            </p:cNvPr>
            <p:cNvSpPr>
              <a:spLocks noChangeArrowheads="1"/>
            </p:cNvSpPr>
            <p:nvPr/>
          </p:nvSpPr>
          <p:spPr bwMode="auto">
            <a:xfrm>
              <a:off x="7140893" y="1603830"/>
              <a:ext cx="94577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ysClr val="windowText" lastClr="000000"/>
                  </a:solidFill>
                  <a:latin typeface="Century Gothic" panose="020B0502020202020204" pitchFamily="34" charset="0"/>
                </a:rPr>
                <a:t>Evolocumab</a:t>
              </a:r>
              <a:endParaRPr lang="en-US" altLang="en-US" sz="1600" dirty="0">
                <a:solidFill>
                  <a:sysClr val="windowText" lastClr="000000"/>
                </a:solidFill>
                <a:latin typeface="Century Gothic" panose="020B0502020202020204" pitchFamily="34" charset="0"/>
              </a:endParaRPr>
            </a:p>
          </p:txBody>
        </p:sp>
        <p:sp>
          <p:nvSpPr>
            <p:cNvPr id="12" name="Rectangle 93">
              <a:extLst>
                <a:ext uri="{FF2B5EF4-FFF2-40B4-BE49-F238E27FC236}">
                  <a16:creationId xmlns:a16="http://schemas.microsoft.com/office/drawing/2014/main" id="{5886A71B-3CF7-BC23-E38D-7A40EB566B90}"/>
                </a:ext>
              </a:extLst>
            </p:cNvPr>
            <p:cNvSpPr>
              <a:spLocks noChangeArrowheads="1"/>
            </p:cNvSpPr>
            <p:nvPr/>
          </p:nvSpPr>
          <p:spPr bwMode="auto">
            <a:xfrm>
              <a:off x="7140893" y="1773525"/>
              <a:ext cx="6315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ysClr val="windowText" lastClr="000000"/>
                  </a:solidFill>
                  <a:latin typeface="Century Gothic" panose="020B0502020202020204" pitchFamily="34" charset="0"/>
                </a:rPr>
                <a:t>Placebo</a:t>
              </a:r>
              <a:endParaRPr lang="en-US" altLang="en-US" sz="1600" dirty="0">
                <a:solidFill>
                  <a:sysClr val="windowText" lastClr="000000"/>
                </a:solidFill>
                <a:latin typeface="Century Gothic" panose="020B0502020202020204" pitchFamily="34" charset="0"/>
              </a:endParaRPr>
            </a:p>
          </p:txBody>
        </p:sp>
        <p:sp>
          <p:nvSpPr>
            <p:cNvPr id="13" name="Line 94">
              <a:extLst>
                <a:ext uri="{FF2B5EF4-FFF2-40B4-BE49-F238E27FC236}">
                  <a16:creationId xmlns:a16="http://schemas.microsoft.com/office/drawing/2014/main" id="{D8F9B517-DF9F-E648-E8C6-48FFD5B383E8}"/>
                </a:ext>
              </a:extLst>
            </p:cNvPr>
            <p:cNvSpPr>
              <a:spLocks noChangeShapeType="1"/>
            </p:cNvSpPr>
            <p:nvPr/>
          </p:nvSpPr>
          <p:spPr bwMode="auto">
            <a:xfrm>
              <a:off x="6927358" y="1696162"/>
              <a:ext cx="172411" cy="0"/>
            </a:xfrm>
            <a:prstGeom prst="line">
              <a:avLst/>
            </a:prstGeom>
            <a:noFill/>
            <a:ln w="2857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4" name="Line 95">
              <a:extLst>
                <a:ext uri="{FF2B5EF4-FFF2-40B4-BE49-F238E27FC236}">
                  <a16:creationId xmlns:a16="http://schemas.microsoft.com/office/drawing/2014/main" id="{A53AC36C-04B3-24F4-5841-B18CFE16920D}"/>
                </a:ext>
              </a:extLst>
            </p:cNvPr>
            <p:cNvSpPr>
              <a:spLocks noChangeShapeType="1"/>
            </p:cNvSpPr>
            <p:nvPr/>
          </p:nvSpPr>
          <p:spPr bwMode="auto">
            <a:xfrm flipH="1">
              <a:off x="6927358" y="1865857"/>
              <a:ext cx="172411" cy="0"/>
            </a:xfrm>
            <a:prstGeom prst="line">
              <a:avLst/>
            </a:prstGeom>
            <a:noFill/>
            <a:ln w="28575" cap="flat">
              <a:solidFill>
                <a:srgbClr val="113E6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grpSp>
          <p:nvGrpSpPr>
            <p:cNvPr id="76" name="Group 75">
              <a:extLst>
                <a:ext uri="{FF2B5EF4-FFF2-40B4-BE49-F238E27FC236}">
                  <a16:creationId xmlns:a16="http://schemas.microsoft.com/office/drawing/2014/main" id="{6D4A6754-8266-4884-A889-C0F8B267D977}"/>
                </a:ext>
              </a:extLst>
            </p:cNvPr>
            <p:cNvGrpSpPr/>
            <p:nvPr/>
          </p:nvGrpSpPr>
          <p:grpSpPr>
            <a:xfrm>
              <a:off x="6786202" y="4654102"/>
              <a:ext cx="4701436" cy="68156"/>
              <a:chOff x="1170782" y="5381119"/>
              <a:chExt cx="6926263" cy="74972"/>
            </a:xfrm>
          </p:grpSpPr>
          <p:sp>
            <p:nvSpPr>
              <p:cNvPr id="133" name="Line 54">
                <a:extLst>
                  <a:ext uri="{FF2B5EF4-FFF2-40B4-BE49-F238E27FC236}">
                    <a16:creationId xmlns:a16="http://schemas.microsoft.com/office/drawing/2014/main" id="{7677AFD8-870E-4802-8636-3473F264B55E}"/>
                  </a:ext>
                </a:extLst>
              </p:cNvPr>
              <p:cNvSpPr>
                <a:spLocks noChangeShapeType="1"/>
              </p:cNvSpPr>
              <p:nvPr/>
            </p:nvSpPr>
            <p:spPr bwMode="auto">
              <a:xfrm>
                <a:off x="2389982"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34" name="Line 56">
                <a:extLst>
                  <a:ext uri="{FF2B5EF4-FFF2-40B4-BE49-F238E27FC236}">
                    <a16:creationId xmlns:a16="http://schemas.microsoft.com/office/drawing/2014/main" id="{8137BFC2-5B93-46ED-A214-9D046E52CEC7}"/>
                  </a:ext>
                </a:extLst>
              </p:cNvPr>
              <p:cNvSpPr>
                <a:spLocks noChangeShapeType="1"/>
              </p:cNvSpPr>
              <p:nvPr/>
            </p:nvSpPr>
            <p:spPr bwMode="auto">
              <a:xfrm>
                <a:off x="3531394"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35" name="Line 58">
                <a:extLst>
                  <a:ext uri="{FF2B5EF4-FFF2-40B4-BE49-F238E27FC236}">
                    <a16:creationId xmlns:a16="http://schemas.microsoft.com/office/drawing/2014/main" id="{E3868614-ADEC-4F44-AC62-706CFA466EAA}"/>
                  </a:ext>
                </a:extLst>
              </p:cNvPr>
              <p:cNvSpPr>
                <a:spLocks noChangeShapeType="1"/>
              </p:cNvSpPr>
              <p:nvPr/>
            </p:nvSpPr>
            <p:spPr bwMode="auto">
              <a:xfrm>
                <a:off x="4672806"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36" name="Line 60">
                <a:extLst>
                  <a:ext uri="{FF2B5EF4-FFF2-40B4-BE49-F238E27FC236}">
                    <a16:creationId xmlns:a16="http://schemas.microsoft.com/office/drawing/2014/main" id="{A788B6B2-8DC4-4D2E-93F1-470B6437DE1F}"/>
                  </a:ext>
                </a:extLst>
              </p:cNvPr>
              <p:cNvSpPr>
                <a:spLocks noChangeShapeType="1"/>
              </p:cNvSpPr>
              <p:nvPr/>
            </p:nvSpPr>
            <p:spPr bwMode="auto">
              <a:xfrm>
                <a:off x="5814217"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37" name="Line 62">
                <a:extLst>
                  <a:ext uri="{FF2B5EF4-FFF2-40B4-BE49-F238E27FC236}">
                    <a16:creationId xmlns:a16="http://schemas.microsoft.com/office/drawing/2014/main" id="{B6538283-1393-4CBD-99E6-A6A59F25FC27}"/>
                  </a:ext>
                </a:extLst>
              </p:cNvPr>
              <p:cNvSpPr>
                <a:spLocks noChangeShapeType="1"/>
              </p:cNvSpPr>
              <p:nvPr/>
            </p:nvSpPr>
            <p:spPr bwMode="auto">
              <a:xfrm>
                <a:off x="6955629"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38" name="Line 64">
                <a:extLst>
                  <a:ext uri="{FF2B5EF4-FFF2-40B4-BE49-F238E27FC236}">
                    <a16:creationId xmlns:a16="http://schemas.microsoft.com/office/drawing/2014/main" id="{E667A8E9-F5A4-4DE4-ABE2-DBC4D70B5ED7}"/>
                  </a:ext>
                </a:extLst>
              </p:cNvPr>
              <p:cNvSpPr>
                <a:spLocks noChangeShapeType="1"/>
              </p:cNvSpPr>
              <p:nvPr/>
            </p:nvSpPr>
            <p:spPr bwMode="auto">
              <a:xfrm>
                <a:off x="8097045"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39" name="Line 90">
                <a:extLst>
                  <a:ext uri="{FF2B5EF4-FFF2-40B4-BE49-F238E27FC236}">
                    <a16:creationId xmlns:a16="http://schemas.microsoft.com/office/drawing/2014/main" id="{A7944104-95BE-4441-8943-20322F1D76EC}"/>
                  </a:ext>
                </a:extLst>
              </p:cNvPr>
              <p:cNvSpPr>
                <a:spLocks noChangeShapeType="1"/>
              </p:cNvSpPr>
              <p:nvPr/>
            </p:nvSpPr>
            <p:spPr bwMode="auto">
              <a:xfrm flipH="1">
                <a:off x="1170782" y="5381119"/>
                <a:ext cx="6926263"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grpSp>
        <p:sp>
          <p:nvSpPr>
            <p:cNvPr id="77" name="Rectangle 41">
              <a:extLst>
                <a:ext uri="{FF2B5EF4-FFF2-40B4-BE49-F238E27FC236}">
                  <a16:creationId xmlns:a16="http://schemas.microsoft.com/office/drawing/2014/main" id="{AA4318D9-3190-49CE-90A0-B58C64772CD8}"/>
                </a:ext>
              </a:extLst>
            </p:cNvPr>
            <p:cNvSpPr>
              <a:spLocks noChangeArrowheads="1"/>
            </p:cNvSpPr>
            <p:nvPr/>
          </p:nvSpPr>
          <p:spPr bwMode="auto">
            <a:xfrm>
              <a:off x="6793678" y="4722259"/>
              <a:ext cx="849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0</a:t>
              </a:r>
              <a:endParaRPr lang="en-US" altLang="en-US" sz="1600" dirty="0">
                <a:solidFill>
                  <a:sysClr val="windowText" lastClr="000000"/>
                </a:solidFill>
                <a:latin typeface="Century Gothic" panose="020B0502020202020204" pitchFamily="34" charset="0"/>
              </a:endParaRPr>
            </a:p>
          </p:txBody>
        </p:sp>
        <p:sp>
          <p:nvSpPr>
            <p:cNvPr id="78" name="Rectangle 55">
              <a:extLst>
                <a:ext uri="{FF2B5EF4-FFF2-40B4-BE49-F238E27FC236}">
                  <a16:creationId xmlns:a16="http://schemas.microsoft.com/office/drawing/2014/main" id="{4CBEBE8B-37C1-43A2-886C-A3E098D760A0}"/>
                </a:ext>
              </a:extLst>
            </p:cNvPr>
            <p:cNvSpPr>
              <a:spLocks noChangeArrowheads="1"/>
            </p:cNvSpPr>
            <p:nvPr/>
          </p:nvSpPr>
          <p:spPr bwMode="auto">
            <a:xfrm>
              <a:off x="7485297" y="472225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180</a:t>
              </a:r>
              <a:endParaRPr lang="en-US" altLang="en-US" sz="1600" dirty="0">
                <a:solidFill>
                  <a:sysClr val="windowText" lastClr="000000"/>
                </a:solidFill>
                <a:latin typeface="Century Gothic" panose="020B0502020202020204" pitchFamily="34" charset="0"/>
              </a:endParaRPr>
            </a:p>
          </p:txBody>
        </p:sp>
        <p:sp>
          <p:nvSpPr>
            <p:cNvPr id="79" name="Rectangle 57">
              <a:extLst>
                <a:ext uri="{FF2B5EF4-FFF2-40B4-BE49-F238E27FC236}">
                  <a16:creationId xmlns:a16="http://schemas.microsoft.com/office/drawing/2014/main" id="{66984BE2-98D7-41B7-AB40-CFFB37540788}"/>
                </a:ext>
              </a:extLst>
            </p:cNvPr>
            <p:cNvSpPr>
              <a:spLocks noChangeArrowheads="1"/>
            </p:cNvSpPr>
            <p:nvPr/>
          </p:nvSpPr>
          <p:spPr bwMode="auto">
            <a:xfrm>
              <a:off x="8261875" y="472225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360</a:t>
              </a:r>
              <a:endParaRPr lang="en-US" altLang="en-US" sz="1600" dirty="0">
                <a:solidFill>
                  <a:sysClr val="windowText" lastClr="000000"/>
                </a:solidFill>
                <a:latin typeface="Century Gothic" panose="020B0502020202020204" pitchFamily="34" charset="0"/>
              </a:endParaRPr>
            </a:p>
          </p:txBody>
        </p:sp>
        <p:sp>
          <p:nvSpPr>
            <p:cNvPr id="80" name="Rectangle 59">
              <a:extLst>
                <a:ext uri="{FF2B5EF4-FFF2-40B4-BE49-F238E27FC236}">
                  <a16:creationId xmlns:a16="http://schemas.microsoft.com/office/drawing/2014/main" id="{03204EE8-5DCC-4B15-9A68-C5A76B27B17B}"/>
                </a:ext>
              </a:extLst>
            </p:cNvPr>
            <p:cNvSpPr>
              <a:spLocks noChangeArrowheads="1"/>
            </p:cNvSpPr>
            <p:nvPr/>
          </p:nvSpPr>
          <p:spPr bwMode="auto">
            <a:xfrm>
              <a:off x="9038452" y="472225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540</a:t>
              </a:r>
              <a:endParaRPr lang="en-US" altLang="en-US" sz="1600" dirty="0">
                <a:solidFill>
                  <a:sysClr val="windowText" lastClr="000000"/>
                </a:solidFill>
                <a:latin typeface="Century Gothic" panose="020B0502020202020204" pitchFamily="34" charset="0"/>
              </a:endParaRPr>
            </a:p>
          </p:txBody>
        </p:sp>
        <p:sp>
          <p:nvSpPr>
            <p:cNvPr id="81" name="Rectangle 61">
              <a:extLst>
                <a:ext uri="{FF2B5EF4-FFF2-40B4-BE49-F238E27FC236}">
                  <a16:creationId xmlns:a16="http://schemas.microsoft.com/office/drawing/2014/main" id="{3AA70E90-EDF2-4BC0-8AC5-3453A2922C0E}"/>
                </a:ext>
              </a:extLst>
            </p:cNvPr>
            <p:cNvSpPr>
              <a:spLocks noChangeArrowheads="1"/>
            </p:cNvSpPr>
            <p:nvPr/>
          </p:nvSpPr>
          <p:spPr bwMode="auto">
            <a:xfrm>
              <a:off x="9815028" y="472225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720</a:t>
              </a:r>
              <a:endParaRPr lang="en-US" altLang="en-US" sz="1600" dirty="0">
                <a:solidFill>
                  <a:sysClr val="windowText" lastClr="000000"/>
                </a:solidFill>
                <a:latin typeface="Century Gothic" panose="020B0502020202020204" pitchFamily="34" charset="0"/>
              </a:endParaRPr>
            </a:p>
          </p:txBody>
        </p:sp>
        <p:sp>
          <p:nvSpPr>
            <p:cNvPr id="82" name="Rectangle 63">
              <a:extLst>
                <a:ext uri="{FF2B5EF4-FFF2-40B4-BE49-F238E27FC236}">
                  <a16:creationId xmlns:a16="http://schemas.microsoft.com/office/drawing/2014/main" id="{D87E9A99-4589-480F-BEC2-C8B227589CA8}"/>
                </a:ext>
              </a:extLst>
            </p:cNvPr>
            <p:cNvSpPr>
              <a:spLocks noChangeArrowheads="1"/>
            </p:cNvSpPr>
            <p:nvPr/>
          </p:nvSpPr>
          <p:spPr bwMode="auto">
            <a:xfrm>
              <a:off x="10591605" y="472225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900</a:t>
              </a:r>
              <a:endParaRPr lang="en-US" altLang="en-US" sz="1600" dirty="0">
                <a:solidFill>
                  <a:sysClr val="windowText" lastClr="000000"/>
                </a:solidFill>
                <a:latin typeface="Century Gothic" panose="020B0502020202020204" pitchFamily="34" charset="0"/>
              </a:endParaRPr>
            </a:p>
          </p:txBody>
        </p:sp>
        <p:sp>
          <p:nvSpPr>
            <p:cNvPr id="83" name="Rectangle 65">
              <a:extLst>
                <a:ext uri="{FF2B5EF4-FFF2-40B4-BE49-F238E27FC236}">
                  <a16:creationId xmlns:a16="http://schemas.microsoft.com/office/drawing/2014/main" id="{DA1AF140-E6FC-49A4-B51C-83E085A8FEC3}"/>
                </a:ext>
              </a:extLst>
            </p:cNvPr>
            <p:cNvSpPr>
              <a:spLocks noChangeArrowheads="1"/>
            </p:cNvSpPr>
            <p:nvPr/>
          </p:nvSpPr>
          <p:spPr bwMode="auto">
            <a:xfrm>
              <a:off x="11325702" y="4722259"/>
              <a:ext cx="3398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1080</a:t>
              </a:r>
              <a:endParaRPr lang="en-US" altLang="en-US" sz="1600" dirty="0">
                <a:solidFill>
                  <a:sysClr val="windowText" lastClr="000000"/>
                </a:solidFill>
                <a:latin typeface="Century Gothic" panose="020B0502020202020204" pitchFamily="34" charset="0"/>
              </a:endParaRPr>
            </a:p>
          </p:txBody>
        </p:sp>
        <p:sp>
          <p:nvSpPr>
            <p:cNvPr id="85" name="Rectangle 85">
              <a:extLst>
                <a:ext uri="{FF2B5EF4-FFF2-40B4-BE49-F238E27FC236}">
                  <a16:creationId xmlns:a16="http://schemas.microsoft.com/office/drawing/2014/main" id="{A97EE04F-A550-45E7-999A-43D14B842949}"/>
                </a:ext>
              </a:extLst>
            </p:cNvPr>
            <p:cNvSpPr>
              <a:spLocks noChangeArrowheads="1"/>
            </p:cNvSpPr>
            <p:nvPr/>
          </p:nvSpPr>
          <p:spPr bwMode="auto">
            <a:xfrm>
              <a:off x="8970213" y="4928616"/>
              <a:ext cx="4263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ysClr val="windowText" lastClr="000000"/>
                  </a:solidFill>
                  <a:latin typeface="Century Gothic" panose="020B0502020202020204" pitchFamily="34" charset="0"/>
                </a:rPr>
                <a:t>Days</a:t>
              </a:r>
              <a:endParaRPr lang="en-US" altLang="en-US" b="1" dirty="0">
                <a:solidFill>
                  <a:sysClr val="windowText" lastClr="000000"/>
                </a:solidFill>
                <a:latin typeface="Century Gothic" panose="020B0502020202020204" pitchFamily="34" charset="0"/>
              </a:endParaRPr>
            </a:p>
          </p:txBody>
        </p:sp>
        <p:sp>
          <p:nvSpPr>
            <p:cNvPr id="92" name="Freeform 130">
              <a:extLst>
                <a:ext uri="{FF2B5EF4-FFF2-40B4-BE49-F238E27FC236}">
                  <a16:creationId xmlns:a16="http://schemas.microsoft.com/office/drawing/2014/main" id="{81ED4644-F13E-417A-85F5-0B5236A6222E}"/>
                </a:ext>
              </a:extLst>
            </p:cNvPr>
            <p:cNvSpPr>
              <a:spLocks noEditPoints="1"/>
            </p:cNvSpPr>
            <p:nvPr/>
          </p:nvSpPr>
          <p:spPr bwMode="auto">
            <a:xfrm>
              <a:off x="6851394" y="2393828"/>
              <a:ext cx="4654023" cy="2267228"/>
            </a:xfrm>
            <a:custGeom>
              <a:avLst/>
              <a:gdLst>
                <a:gd name="T0" fmla="*/ 4247 w 4319"/>
                <a:gd name="T1" fmla="*/ 0 h 1630"/>
                <a:gd name="T2" fmla="*/ 4175 w 4319"/>
                <a:gd name="T3" fmla="*/ 26 h 1630"/>
                <a:gd name="T4" fmla="*/ 4118 w 4319"/>
                <a:gd name="T5" fmla="*/ 39 h 1630"/>
                <a:gd name="T6" fmla="*/ 4046 w 4319"/>
                <a:gd name="T7" fmla="*/ 77 h 1630"/>
                <a:gd name="T8" fmla="*/ 3975 w 4319"/>
                <a:gd name="T9" fmla="*/ 129 h 1630"/>
                <a:gd name="T10" fmla="*/ 3903 w 4319"/>
                <a:gd name="T11" fmla="*/ 129 h 1630"/>
                <a:gd name="T12" fmla="*/ 3845 w 4319"/>
                <a:gd name="T13" fmla="*/ 167 h 1630"/>
                <a:gd name="T14" fmla="*/ 3774 w 4319"/>
                <a:gd name="T15" fmla="*/ 219 h 1630"/>
                <a:gd name="T16" fmla="*/ 3702 w 4319"/>
                <a:gd name="T17" fmla="*/ 219 h 1630"/>
                <a:gd name="T18" fmla="*/ 3645 w 4319"/>
                <a:gd name="T19" fmla="*/ 244 h 1630"/>
                <a:gd name="T20" fmla="*/ 3573 w 4319"/>
                <a:gd name="T21" fmla="*/ 270 h 1630"/>
                <a:gd name="T22" fmla="*/ 3501 w 4319"/>
                <a:gd name="T23" fmla="*/ 283 h 1630"/>
                <a:gd name="T24" fmla="*/ 3429 w 4319"/>
                <a:gd name="T25" fmla="*/ 296 h 1630"/>
                <a:gd name="T26" fmla="*/ 3372 w 4319"/>
                <a:gd name="T27" fmla="*/ 308 h 1630"/>
                <a:gd name="T28" fmla="*/ 3300 w 4319"/>
                <a:gd name="T29" fmla="*/ 347 h 1630"/>
                <a:gd name="T30" fmla="*/ 3228 w 4319"/>
                <a:gd name="T31" fmla="*/ 373 h 1630"/>
                <a:gd name="T32" fmla="*/ 3157 w 4319"/>
                <a:gd name="T33" fmla="*/ 398 h 1630"/>
                <a:gd name="T34" fmla="*/ 3085 w 4319"/>
                <a:gd name="T35" fmla="*/ 411 h 1630"/>
                <a:gd name="T36" fmla="*/ 3028 w 4319"/>
                <a:gd name="T37" fmla="*/ 424 h 1630"/>
                <a:gd name="T38" fmla="*/ 2956 w 4319"/>
                <a:gd name="T39" fmla="*/ 450 h 1630"/>
                <a:gd name="T40" fmla="*/ 2884 w 4319"/>
                <a:gd name="T41" fmla="*/ 462 h 1630"/>
                <a:gd name="T42" fmla="*/ 2827 w 4319"/>
                <a:gd name="T43" fmla="*/ 488 h 1630"/>
                <a:gd name="T44" fmla="*/ 2755 w 4319"/>
                <a:gd name="T45" fmla="*/ 514 h 1630"/>
                <a:gd name="T46" fmla="*/ 2683 w 4319"/>
                <a:gd name="T47" fmla="*/ 539 h 1630"/>
                <a:gd name="T48" fmla="*/ 2611 w 4319"/>
                <a:gd name="T49" fmla="*/ 565 h 1630"/>
                <a:gd name="T50" fmla="*/ 2554 w 4319"/>
                <a:gd name="T51" fmla="*/ 578 h 1630"/>
                <a:gd name="T52" fmla="*/ 2482 w 4319"/>
                <a:gd name="T53" fmla="*/ 629 h 1630"/>
                <a:gd name="T54" fmla="*/ 2411 w 4319"/>
                <a:gd name="T55" fmla="*/ 642 h 1630"/>
                <a:gd name="T56" fmla="*/ 2353 w 4319"/>
                <a:gd name="T57" fmla="*/ 681 h 1630"/>
                <a:gd name="T58" fmla="*/ 2281 w 4319"/>
                <a:gd name="T59" fmla="*/ 693 h 1630"/>
                <a:gd name="T60" fmla="*/ 2210 w 4319"/>
                <a:gd name="T61" fmla="*/ 719 h 1630"/>
                <a:gd name="T62" fmla="*/ 2152 w 4319"/>
                <a:gd name="T63" fmla="*/ 745 h 1630"/>
                <a:gd name="T64" fmla="*/ 2080 w 4319"/>
                <a:gd name="T65" fmla="*/ 758 h 1630"/>
                <a:gd name="T66" fmla="*/ 2009 w 4319"/>
                <a:gd name="T67" fmla="*/ 783 h 1630"/>
                <a:gd name="T68" fmla="*/ 1937 w 4319"/>
                <a:gd name="T69" fmla="*/ 796 h 1630"/>
                <a:gd name="T70" fmla="*/ 1865 w 4319"/>
                <a:gd name="T71" fmla="*/ 809 h 1630"/>
                <a:gd name="T72" fmla="*/ 1808 w 4319"/>
                <a:gd name="T73" fmla="*/ 835 h 1630"/>
                <a:gd name="T74" fmla="*/ 1736 w 4319"/>
                <a:gd name="T75" fmla="*/ 860 h 1630"/>
                <a:gd name="T76" fmla="*/ 1664 w 4319"/>
                <a:gd name="T77" fmla="*/ 886 h 1630"/>
                <a:gd name="T78" fmla="*/ 1593 w 4319"/>
                <a:gd name="T79" fmla="*/ 912 h 1630"/>
                <a:gd name="T80" fmla="*/ 1535 w 4319"/>
                <a:gd name="T81" fmla="*/ 924 h 1630"/>
                <a:gd name="T82" fmla="*/ 1463 w 4319"/>
                <a:gd name="T83" fmla="*/ 963 h 1630"/>
                <a:gd name="T84" fmla="*/ 1392 w 4319"/>
                <a:gd name="T85" fmla="*/ 976 h 1630"/>
                <a:gd name="T86" fmla="*/ 1334 w 4319"/>
                <a:gd name="T87" fmla="*/ 1014 h 1630"/>
                <a:gd name="T88" fmla="*/ 1263 w 4319"/>
                <a:gd name="T89" fmla="*/ 1040 h 1630"/>
                <a:gd name="T90" fmla="*/ 1191 w 4319"/>
                <a:gd name="T91" fmla="*/ 1065 h 1630"/>
                <a:gd name="T92" fmla="*/ 1119 w 4319"/>
                <a:gd name="T93" fmla="*/ 1078 h 1630"/>
                <a:gd name="T94" fmla="*/ 1062 w 4319"/>
                <a:gd name="T95" fmla="*/ 1117 h 1630"/>
                <a:gd name="T96" fmla="*/ 990 w 4319"/>
                <a:gd name="T97" fmla="*/ 1142 h 1630"/>
                <a:gd name="T98" fmla="*/ 918 w 4319"/>
                <a:gd name="T99" fmla="*/ 1194 h 1630"/>
                <a:gd name="T100" fmla="*/ 861 w 4319"/>
                <a:gd name="T101" fmla="*/ 1219 h 1630"/>
                <a:gd name="T102" fmla="*/ 789 w 4319"/>
                <a:gd name="T103" fmla="*/ 1258 h 1630"/>
                <a:gd name="T104" fmla="*/ 717 w 4319"/>
                <a:gd name="T105" fmla="*/ 1284 h 1630"/>
                <a:gd name="T106" fmla="*/ 646 w 4319"/>
                <a:gd name="T107" fmla="*/ 1322 h 1630"/>
                <a:gd name="T108" fmla="*/ 574 w 4319"/>
                <a:gd name="T109" fmla="*/ 1373 h 1630"/>
                <a:gd name="T110" fmla="*/ 516 w 4319"/>
                <a:gd name="T111" fmla="*/ 1399 h 1630"/>
                <a:gd name="T112" fmla="*/ 445 w 4319"/>
                <a:gd name="T113" fmla="*/ 1425 h 1630"/>
                <a:gd name="T114" fmla="*/ 373 w 4319"/>
                <a:gd name="T115" fmla="*/ 1463 h 1630"/>
                <a:gd name="T116" fmla="*/ 301 w 4319"/>
                <a:gd name="T117" fmla="*/ 1502 h 1630"/>
                <a:gd name="T118" fmla="*/ 244 w 4319"/>
                <a:gd name="T119" fmla="*/ 1527 h 1630"/>
                <a:gd name="T120" fmla="*/ 172 w 4319"/>
                <a:gd name="T121" fmla="*/ 1553 h 1630"/>
                <a:gd name="T122" fmla="*/ 100 w 4319"/>
                <a:gd name="T123" fmla="*/ 1592 h 1630"/>
                <a:gd name="T124" fmla="*/ 43 w 4319"/>
                <a:gd name="T125" fmla="*/ 1617 h 1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19" h="1630">
                  <a:moveTo>
                    <a:pt x="4305" y="0"/>
                  </a:moveTo>
                  <a:lnTo>
                    <a:pt x="4319" y="0"/>
                  </a:lnTo>
                  <a:moveTo>
                    <a:pt x="4305" y="0"/>
                  </a:moveTo>
                  <a:lnTo>
                    <a:pt x="4305" y="0"/>
                  </a:lnTo>
                  <a:moveTo>
                    <a:pt x="4305" y="0"/>
                  </a:moveTo>
                  <a:lnTo>
                    <a:pt x="4305" y="0"/>
                  </a:lnTo>
                  <a:moveTo>
                    <a:pt x="4290" y="0"/>
                  </a:moveTo>
                  <a:lnTo>
                    <a:pt x="4305" y="0"/>
                  </a:lnTo>
                  <a:moveTo>
                    <a:pt x="4290" y="0"/>
                  </a:moveTo>
                  <a:lnTo>
                    <a:pt x="4290" y="0"/>
                  </a:lnTo>
                  <a:moveTo>
                    <a:pt x="4290" y="0"/>
                  </a:moveTo>
                  <a:lnTo>
                    <a:pt x="4290" y="0"/>
                  </a:lnTo>
                  <a:moveTo>
                    <a:pt x="4290" y="0"/>
                  </a:moveTo>
                  <a:lnTo>
                    <a:pt x="4290" y="0"/>
                  </a:lnTo>
                  <a:moveTo>
                    <a:pt x="4276" y="0"/>
                  </a:moveTo>
                  <a:lnTo>
                    <a:pt x="4290" y="0"/>
                  </a:lnTo>
                  <a:moveTo>
                    <a:pt x="4276" y="0"/>
                  </a:moveTo>
                  <a:lnTo>
                    <a:pt x="4276" y="0"/>
                  </a:lnTo>
                  <a:moveTo>
                    <a:pt x="4276" y="0"/>
                  </a:moveTo>
                  <a:lnTo>
                    <a:pt x="4276" y="0"/>
                  </a:lnTo>
                  <a:moveTo>
                    <a:pt x="4262" y="0"/>
                  </a:moveTo>
                  <a:lnTo>
                    <a:pt x="4276" y="0"/>
                  </a:lnTo>
                  <a:moveTo>
                    <a:pt x="4262" y="0"/>
                  </a:moveTo>
                  <a:lnTo>
                    <a:pt x="4262" y="0"/>
                  </a:lnTo>
                  <a:moveTo>
                    <a:pt x="4262" y="0"/>
                  </a:moveTo>
                  <a:lnTo>
                    <a:pt x="4262" y="0"/>
                  </a:lnTo>
                  <a:moveTo>
                    <a:pt x="4247" y="0"/>
                  </a:moveTo>
                  <a:lnTo>
                    <a:pt x="4262" y="0"/>
                  </a:lnTo>
                  <a:moveTo>
                    <a:pt x="4247" y="0"/>
                  </a:moveTo>
                  <a:lnTo>
                    <a:pt x="4247" y="0"/>
                  </a:lnTo>
                  <a:moveTo>
                    <a:pt x="4247" y="0"/>
                  </a:moveTo>
                  <a:lnTo>
                    <a:pt x="4247" y="0"/>
                  </a:lnTo>
                  <a:moveTo>
                    <a:pt x="4247" y="0"/>
                  </a:moveTo>
                  <a:lnTo>
                    <a:pt x="4247" y="0"/>
                  </a:lnTo>
                  <a:moveTo>
                    <a:pt x="4233" y="0"/>
                  </a:moveTo>
                  <a:lnTo>
                    <a:pt x="4247" y="0"/>
                  </a:lnTo>
                  <a:moveTo>
                    <a:pt x="4233" y="0"/>
                  </a:moveTo>
                  <a:lnTo>
                    <a:pt x="4233" y="0"/>
                  </a:lnTo>
                  <a:moveTo>
                    <a:pt x="4233" y="13"/>
                  </a:moveTo>
                  <a:lnTo>
                    <a:pt x="4233" y="0"/>
                  </a:lnTo>
                  <a:moveTo>
                    <a:pt x="4233" y="13"/>
                  </a:moveTo>
                  <a:lnTo>
                    <a:pt x="4233" y="13"/>
                  </a:lnTo>
                  <a:moveTo>
                    <a:pt x="4233" y="26"/>
                  </a:moveTo>
                  <a:lnTo>
                    <a:pt x="4233" y="13"/>
                  </a:lnTo>
                  <a:moveTo>
                    <a:pt x="4219" y="26"/>
                  </a:moveTo>
                  <a:lnTo>
                    <a:pt x="4233" y="26"/>
                  </a:lnTo>
                  <a:moveTo>
                    <a:pt x="4219" y="26"/>
                  </a:moveTo>
                  <a:lnTo>
                    <a:pt x="4219" y="26"/>
                  </a:lnTo>
                  <a:moveTo>
                    <a:pt x="4219" y="26"/>
                  </a:moveTo>
                  <a:lnTo>
                    <a:pt x="4219" y="26"/>
                  </a:lnTo>
                  <a:moveTo>
                    <a:pt x="4204" y="26"/>
                  </a:moveTo>
                  <a:lnTo>
                    <a:pt x="4219" y="26"/>
                  </a:lnTo>
                  <a:moveTo>
                    <a:pt x="4204" y="26"/>
                  </a:moveTo>
                  <a:lnTo>
                    <a:pt x="4204" y="26"/>
                  </a:lnTo>
                  <a:moveTo>
                    <a:pt x="4204" y="26"/>
                  </a:moveTo>
                  <a:lnTo>
                    <a:pt x="4204" y="26"/>
                  </a:lnTo>
                  <a:moveTo>
                    <a:pt x="4190" y="26"/>
                  </a:moveTo>
                  <a:lnTo>
                    <a:pt x="4204" y="26"/>
                  </a:lnTo>
                  <a:moveTo>
                    <a:pt x="4190" y="26"/>
                  </a:moveTo>
                  <a:lnTo>
                    <a:pt x="4190" y="26"/>
                  </a:lnTo>
                  <a:moveTo>
                    <a:pt x="4190" y="26"/>
                  </a:moveTo>
                  <a:lnTo>
                    <a:pt x="4190" y="26"/>
                  </a:lnTo>
                  <a:moveTo>
                    <a:pt x="4190" y="26"/>
                  </a:moveTo>
                  <a:lnTo>
                    <a:pt x="4190" y="26"/>
                  </a:lnTo>
                  <a:moveTo>
                    <a:pt x="4175" y="26"/>
                  </a:moveTo>
                  <a:lnTo>
                    <a:pt x="4190" y="26"/>
                  </a:lnTo>
                  <a:moveTo>
                    <a:pt x="4175" y="26"/>
                  </a:moveTo>
                  <a:lnTo>
                    <a:pt x="4175" y="26"/>
                  </a:lnTo>
                  <a:moveTo>
                    <a:pt x="4175" y="26"/>
                  </a:moveTo>
                  <a:lnTo>
                    <a:pt x="4175" y="26"/>
                  </a:lnTo>
                  <a:moveTo>
                    <a:pt x="4161" y="26"/>
                  </a:moveTo>
                  <a:lnTo>
                    <a:pt x="4175" y="26"/>
                  </a:lnTo>
                  <a:moveTo>
                    <a:pt x="4161" y="26"/>
                  </a:moveTo>
                  <a:lnTo>
                    <a:pt x="4161" y="26"/>
                  </a:lnTo>
                  <a:moveTo>
                    <a:pt x="4161" y="26"/>
                  </a:moveTo>
                  <a:lnTo>
                    <a:pt x="4161" y="26"/>
                  </a:lnTo>
                  <a:moveTo>
                    <a:pt x="4161" y="26"/>
                  </a:moveTo>
                  <a:lnTo>
                    <a:pt x="4161" y="26"/>
                  </a:lnTo>
                  <a:moveTo>
                    <a:pt x="4147" y="26"/>
                  </a:moveTo>
                  <a:lnTo>
                    <a:pt x="4161" y="26"/>
                  </a:lnTo>
                  <a:moveTo>
                    <a:pt x="4147" y="26"/>
                  </a:moveTo>
                  <a:lnTo>
                    <a:pt x="4147" y="26"/>
                  </a:lnTo>
                  <a:moveTo>
                    <a:pt x="4147" y="26"/>
                  </a:moveTo>
                  <a:lnTo>
                    <a:pt x="4147" y="26"/>
                  </a:lnTo>
                  <a:moveTo>
                    <a:pt x="4132" y="26"/>
                  </a:moveTo>
                  <a:lnTo>
                    <a:pt x="4147" y="26"/>
                  </a:lnTo>
                  <a:moveTo>
                    <a:pt x="4132" y="26"/>
                  </a:moveTo>
                  <a:lnTo>
                    <a:pt x="4132" y="26"/>
                  </a:lnTo>
                  <a:moveTo>
                    <a:pt x="4132" y="26"/>
                  </a:moveTo>
                  <a:lnTo>
                    <a:pt x="4132" y="26"/>
                  </a:lnTo>
                  <a:moveTo>
                    <a:pt x="4118" y="26"/>
                  </a:moveTo>
                  <a:lnTo>
                    <a:pt x="4132" y="26"/>
                  </a:lnTo>
                  <a:moveTo>
                    <a:pt x="4118" y="39"/>
                  </a:moveTo>
                  <a:lnTo>
                    <a:pt x="4118" y="26"/>
                  </a:lnTo>
                  <a:moveTo>
                    <a:pt x="4118" y="39"/>
                  </a:moveTo>
                  <a:lnTo>
                    <a:pt x="4118" y="39"/>
                  </a:lnTo>
                  <a:moveTo>
                    <a:pt x="4118" y="39"/>
                  </a:moveTo>
                  <a:lnTo>
                    <a:pt x="4118" y="39"/>
                  </a:lnTo>
                  <a:moveTo>
                    <a:pt x="4118" y="39"/>
                  </a:moveTo>
                  <a:lnTo>
                    <a:pt x="4118" y="39"/>
                  </a:lnTo>
                  <a:moveTo>
                    <a:pt x="4104" y="39"/>
                  </a:moveTo>
                  <a:lnTo>
                    <a:pt x="4118" y="39"/>
                  </a:lnTo>
                  <a:moveTo>
                    <a:pt x="4104" y="39"/>
                  </a:moveTo>
                  <a:lnTo>
                    <a:pt x="4104" y="39"/>
                  </a:lnTo>
                  <a:moveTo>
                    <a:pt x="4104" y="39"/>
                  </a:moveTo>
                  <a:lnTo>
                    <a:pt x="4104" y="39"/>
                  </a:lnTo>
                  <a:moveTo>
                    <a:pt x="4104" y="39"/>
                  </a:moveTo>
                  <a:lnTo>
                    <a:pt x="4104" y="39"/>
                  </a:lnTo>
                  <a:moveTo>
                    <a:pt x="4089" y="39"/>
                  </a:moveTo>
                  <a:lnTo>
                    <a:pt x="4104" y="39"/>
                  </a:lnTo>
                  <a:moveTo>
                    <a:pt x="4089" y="39"/>
                  </a:moveTo>
                  <a:lnTo>
                    <a:pt x="4089" y="39"/>
                  </a:lnTo>
                  <a:moveTo>
                    <a:pt x="4089" y="39"/>
                  </a:moveTo>
                  <a:lnTo>
                    <a:pt x="4089" y="39"/>
                  </a:lnTo>
                  <a:moveTo>
                    <a:pt x="4075" y="52"/>
                  </a:moveTo>
                  <a:lnTo>
                    <a:pt x="4089" y="39"/>
                  </a:lnTo>
                  <a:moveTo>
                    <a:pt x="4075" y="52"/>
                  </a:moveTo>
                  <a:lnTo>
                    <a:pt x="4075" y="52"/>
                  </a:lnTo>
                  <a:moveTo>
                    <a:pt x="4075" y="65"/>
                  </a:moveTo>
                  <a:lnTo>
                    <a:pt x="4075" y="52"/>
                  </a:lnTo>
                  <a:moveTo>
                    <a:pt x="4075" y="65"/>
                  </a:moveTo>
                  <a:lnTo>
                    <a:pt x="4075" y="65"/>
                  </a:lnTo>
                  <a:moveTo>
                    <a:pt x="4061" y="65"/>
                  </a:moveTo>
                  <a:lnTo>
                    <a:pt x="4075" y="65"/>
                  </a:lnTo>
                  <a:moveTo>
                    <a:pt x="4061" y="65"/>
                  </a:moveTo>
                  <a:lnTo>
                    <a:pt x="4061" y="65"/>
                  </a:lnTo>
                  <a:moveTo>
                    <a:pt x="4061" y="65"/>
                  </a:moveTo>
                  <a:lnTo>
                    <a:pt x="4061" y="65"/>
                  </a:lnTo>
                  <a:moveTo>
                    <a:pt x="4046" y="77"/>
                  </a:moveTo>
                  <a:lnTo>
                    <a:pt x="4061" y="65"/>
                  </a:lnTo>
                  <a:moveTo>
                    <a:pt x="4046" y="77"/>
                  </a:moveTo>
                  <a:lnTo>
                    <a:pt x="4046" y="77"/>
                  </a:lnTo>
                  <a:moveTo>
                    <a:pt x="4046" y="77"/>
                  </a:moveTo>
                  <a:lnTo>
                    <a:pt x="4046" y="77"/>
                  </a:lnTo>
                  <a:moveTo>
                    <a:pt x="4032" y="77"/>
                  </a:moveTo>
                  <a:lnTo>
                    <a:pt x="4046" y="77"/>
                  </a:lnTo>
                  <a:moveTo>
                    <a:pt x="4032" y="77"/>
                  </a:moveTo>
                  <a:lnTo>
                    <a:pt x="4032" y="77"/>
                  </a:lnTo>
                  <a:moveTo>
                    <a:pt x="4032" y="90"/>
                  </a:moveTo>
                  <a:lnTo>
                    <a:pt x="4032" y="77"/>
                  </a:lnTo>
                  <a:moveTo>
                    <a:pt x="4032" y="90"/>
                  </a:moveTo>
                  <a:lnTo>
                    <a:pt x="4032" y="90"/>
                  </a:lnTo>
                  <a:moveTo>
                    <a:pt x="4018" y="90"/>
                  </a:moveTo>
                  <a:lnTo>
                    <a:pt x="4032" y="90"/>
                  </a:lnTo>
                  <a:moveTo>
                    <a:pt x="4018" y="90"/>
                  </a:moveTo>
                  <a:lnTo>
                    <a:pt x="4018" y="90"/>
                  </a:lnTo>
                  <a:moveTo>
                    <a:pt x="4018" y="90"/>
                  </a:moveTo>
                  <a:lnTo>
                    <a:pt x="4018" y="90"/>
                  </a:lnTo>
                  <a:moveTo>
                    <a:pt x="4003" y="90"/>
                  </a:moveTo>
                  <a:lnTo>
                    <a:pt x="4018" y="90"/>
                  </a:lnTo>
                  <a:moveTo>
                    <a:pt x="4003" y="90"/>
                  </a:moveTo>
                  <a:lnTo>
                    <a:pt x="4003" y="90"/>
                  </a:lnTo>
                  <a:moveTo>
                    <a:pt x="4003" y="90"/>
                  </a:moveTo>
                  <a:lnTo>
                    <a:pt x="4003" y="90"/>
                  </a:lnTo>
                  <a:moveTo>
                    <a:pt x="4003" y="103"/>
                  </a:moveTo>
                  <a:lnTo>
                    <a:pt x="4003" y="90"/>
                  </a:lnTo>
                  <a:moveTo>
                    <a:pt x="4003" y="103"/>
                  </a:moveTo>
                  <a:lnTo>
                    <a:pt x="4003" y="103"/>
                  </a:lnTo>
                  <a:moveTo>
                    <a:pt x="3989" y="116"/>
                  </a:moveTo>
                  <a:lnTo>
                    <a:pt x="4003" y="103"/>
                  </a:lnTo>
                  <a:moveTo>
                    <a:pt x="3989" y="129"/>
                  </a:moveTo>
                  <a:lnTo>
                    <a:pt x="3989" y="116"/>
                  </a:lnTo>
                  <a:moveTo>
                    <a:pt x="3989" y="129"/>
                  </a:moveTo>
                  <a:lnTo>
                    <a:pt x="3989" y="129"/>
                  </a:lnTo>
                  <a:moveTo>
                    <a:pt x="3989" y="129"/>
                  </a:moveTo>
                  <a:lnTo>
                    <a:pt x="3989" y="129"/>
                  </a:lnTo>
                  <a:moveTo>
                    <a:pt x="3975" y="129"/>
                  </a:moveTo>
                  <a:lnTo>
                    <a:pt x="3989" y="129"/>
                  </a:lnTo>
                  <a:moveTo>
                    <a:pt x="3975" y="129"/>
                  </a:moveTo>
                  <a:lnTo>
                    <a:pt x="3975" y="129"/>
                  </a:lnTo>
                  <a:moveTo>
                    <a:pt x="3975" y="129"/>
                  </a:moveTo>
                  <a:lnTo>
                    <a:pt x="3975" y="129"/>
                  </a:lnTo>
                  <a:moveTo>
                    <a:pt x="3960" y="129"/>
                  </a:moveTo>
                  <a:lnTo>
                    <a:pt x="3975" y="129"/>
                  </a:lnTo>
                  <a:moveTo>
                    <a:pt x="3960" y="129"/>
                  </a:moveTo>
                  <a:lnTo>
                    <a:pt x="3960" y="129"/>
                  </a:lnTo>
                  <a:moveTo>
                    <a:pt x="3960" y="129"/>
                  </a:moveTo>
                  <a:lnTo>
                    <a:pt x="3960" y="129"/>
                  </a:lnTo>
                  <a:moveTo>
                    <a:pt x="3946" y="129"/>
                  </a:moveTo>
                  <a:lnTo>
                    <a:pt x="3960" y="129"/>
                  </a:lnTo>
                  <a:moveTo>
                    <a:pt x="3946" y="129"/>
                  </a:moveTo>
                  <a:lnTo>
                    <a:pt x="3946" y="129"/>
                  </a:lnTo>
                  <a:moveTo>
                    <a:pt x="3946" y="129"/>
                  </a:moveTo>
                  <a:lnTo>
                    <a:pt x="3946" y="129"/>
                  </a:lnTo>
                  <a:moveTo>
                    <a:pt x="3946" y="129"/>
                  </a:moveTo>
                  <a:lnTo>
                    <a:pt x="3946" y="129"/>
                  </a:lnTo>
                  <a:moveTo>
                    <a:pt x="3932" y="129"/>
                  </a:moveTo>
                  <a:lnTo>
                    <a:pt x="3946" y="129"/>
                  </a:lnTo>
                  <a:moveTo>
                    <a:pt x="3932" y="129"/>
                  </a:moveTo>
                  <a:lnTo>
                    <a:pt x="3932" y="129"/>
                  </a:lnTo>
                  <a:moveTo>
                    <a:pt x="3932" y="129"/>
                  </a:moveTo>
                  <a:lnTo>
                    <a:pt x="3932" y="129"/>
                  </a:lnTo>
                  <a:moveTo>
                    <a:pt x="3917" y="129"/>
                  </a:moveTo>
                  <a:lnTo>
                    <a:pt x="3932" y="129"/>
                  </a:lnTo>
                  <a:moveTo>
                    <a:pt x="3917" y="129"/>
                  </a:moveTo>
                  <a:lnTo>
                    <a:pt x="3917" y="129"/>
                  </a:lnTo>
                  <a:moveTo>
                    <a:pt x="3917" y="129"/>
                  </a:moveTo>
                  <a:lnTo>
                    <a:pt x="3917" y="129"/>
                  </a:lnTo>
                  <a:moveTo>
                    <a:pt x="3917" y="129"/>
                  </a:moveTo>
                  <a:lnTo>
                    <a:pt x="3917" y="129"/>
                  </a:lnTo>
                  <a:moveTo>
                    <a:pt x="3903" y="129"/>
                  </a:moveTo>
                  <a:lnTo>
                    <a:pt x="3917" y="129"/>
                  </a:lnTo>
                  <a:moveTo>
                    <a:pt x="3903" y="129"/>
                  </a:moveTo>
                  <a:lnTo>
                    <a:pt x="3903" y="129"/>
                  </a:lnTo>
                  <a:moveTo>
                    <a:pt x="3903" y="142"/>
                  </a:moveTo>
                  <a:lnTo>
                    <a:pt x="3903" y="129"/>
                  </a:lnTo>
                  <a:moveTo>
                    <a:pt x="3888" y="142"/>
                  </a:moveTo>
                  <a:lnTo>
                    <a:pt x="3903" y="142"/>
                  </a:lnTo>
                  <a:moveTo>
                    <a:pt x="3888" y="142"/>
                  </a:moveTo>
                  <a:lnTo>
                    <a:pt x="3888" y="142"/>
                  </a:lnTo>
                  <a:moveTo>
                    <a:pt x="3888" y="142"/>
                  </a:moveTo>
                  <a:lnTo>
                    <a:pt x="3888" y="142"/>
                  </a:lnTo>
                  <a:moveTo>
                    <a:pt x="3888" y="142"/>
                  </a:moveTo>
                  <a:lnTo>
                    <a:pt x="3888" y="142"/>
                  </a:lnTo>
                  <a:moveTo>
                    <a:pt x="3888" y="142"/>
                  </a:moveTo>
                  <a:lnTo>
                    <a:pt x="3888" y="142"/>
                  </a:lnTo>
                  <a:moveTo>
                    <a:pt x="3874" y="154"/>
                  </a:moveTo>
                  <a:lnTo>
                    <a:pt x="3888" y="142"/>
                  </a:lnTo>
                  <a:moveTo>
                    <a:pt x="3874" y="154"/>
                  </a:moveTo>
                  <a:lnTo>
                    <a:pt x="3874" y="154"/>
                  </a:lnTo>
                  <a:moveTo>
                    <a:pt x="3874" y="154"/>
                  </a:moveTo>
                  <a:lnTo>
                    <a:pt x="3874" y="154"/>
                  </a:lnTo>
                  <a:moveTo>
                    <a:pt x="3860" y="154"/>
                  </a:moveTo>
                  <a:lnTo>
                    <a:pt x="3874" y="154"/>
                  </a:lnTo>
                  <a:moveTo>
                    <a:pt x="3860" y="154"/>
                  </a:moveTo>
                  <a:lnTo>
                    <a:pt x="3860" y="154"/>
                  </a:lnTo>
                  <a:moveTo>
                    <a:pt x="3860" y="154"/>
                  </a:moveTo>
                  <a:lnTo>
                    <a:pt x="3860" y="154"/>
                  </a:lnTo>
                  <a:moveTo>
                    <a:pt x="3860" y="154"/>
                  </a:moveTo>
                  <a:lnTo>
                    <a:pt x="3860" y="154"/>
                  </a:lnTo>
                  <a:moveTo>
                    <a:pt x="3845" y="154"/>
                  </a:moveTo>
                  <a:lnTo>
                    <a:pt x="3860" y="154"/>
                  </a:lnTo>
                  <a:moveTo>
                    <a:pt x="3845" y="154"/>
                  </a:moveTo>
                  <a:lnTo>
                    <a:pt x="3845" y="154"/>
                  </a:lnTo>
                  <a:moveTo>
                    <a:pt x="3845" y="167"/>
                  </a:moveTo>
                  <a:lnTo>
                    <a:pt x="3845" y="154"/>
                  </a:lnTo>
                  <a:moveTo>
                    <a:pt x="3831" y="167"/>
                  </a:moveTo>
                  <a:lnTo>
                    <a:pt x="3845" y="167"/>
                  </a:lnTo>
                  <a:moveTo>
                    <a:pt x="3831" y="167"/>
                  </a:moveTo>
                  <a:lnTo>
                    <a:pt x="3831" y="167"/>
                  </a:lnTo>
                  <a:moveTo>
                    <a:pt x="3831" y="167"/>
                  </a:moveTo>
                  <a:lnTo>
                    <a:pt x="3831" y="167"/>
                  </a:lnTo>
                  <a:moveTo>
                    <a:pt x="3831" y="167"/>
                  </a:moveTo>
                  <a:lnTo>
                    <a:pt x="3831" y="167"/>
                  </a:lnTo>
                  <a:moveTo>
                    <a:pt x="3817" y="180"/>
                  </a:moveTo>
                  <a:lnTo>
                    <a:pt x="3831" y="167"/>
                  </a:lnTo>
                  <a:moveTo>
                    <a:pt x="3817" y="180"/>
                  </a:moveTo>
                  <a:lnTo>
                    <a:pt x="3817" y="180"/>
                  </a:lnTo>
                  <a:moveTo>
                    <a:pt x="3817" y="180"/>
                  </a:moveTo>
                  <a:lnTo>
                    <a:pt x="3817" y="180"/>
                  </a:lnTo>
                  <a:moveTo>
                    <a:pt x="3802" y="180"/>
                  </a:moveTo>
                  <a:lnTo>
                    <a:pt x="3817" y="180"/>
                  </a:lnTo>
                  <a:moveTo>
                    <a:pt x="3802" y="180"/>
                  </a:moveTo>
                  <a:lnTo>
                    <a:pt x="3802" y="180"/>
                  </a:lnTo>
                  <a:moveTo>
                    <a:pt x="3802" y="180"/>
                  </a:moveTo>
                  <a:lnTo>
                    <a:pt x="3802" y="180"/>
                  </a:lnTo>
                  <a:moveTo>
                    <a:pt x="3788" y="193"/>
                  </a:moveTo>
                  <a:lnTo>
                    <a:pt x="3802" y="180"/>
                  </a:lnTo>
                  <a:moveTo>
                    <a:pt x="3788" y="206"/>
                  </a:moveTo>
                  <a:lnTo>
                    <a:pt x="3788" y="193"/>
                  </a:lnTo>
                  <a:moveTo>
                    <a:pt x="3788" y="206"/>
                  </a:moveTo>
                  <a:lnTo>
                    <a:pt x="3788" y="206"/>
                  </a:lnTo>
                  <a:moveTo>
                    <a:pt x="3788" y="206"/>
                  </a:moveTo>
                  <a:lnTo>
                    <a:pt x="3788" y="206"/>
                  </a:lnTo>
                  <a:moveTo>
                    <a:pt x="3774" y="219"/>
                  </a:moveTo>
                  <a:lnTo>
                    <a:pt x="3788" y="206"/>
                  </a:lnTo>
                  <a:moveTo>
                    <a:pt x="3774" y="219"/>
                  </a:moveTo>
                  <a:lnTo>
                    <a:pt x="3774" y="219"/>
                  </a:lnTo>
                  <a:moveTo>
                    <a:pt x="3774" y="219"/>
                  </a:moveTo>
                  <a:lnTo>
                    <a:pt x="3774" y="219"/>
                  </a:lnTo>
                  <a:moveTo>
                    <a:pt x="3774" y="219"/>
                  </a:moveTo>
                  <a:lnTo>
                    <a:pt x="3774" y="219"/>
                  </a:lnTo>
                  <a:moveTo>
                    <a:pt x="3774" y="219"/>
                  </a:moveTo>
                  <a:lnTo>
                    <a:pt x="3774" y="219"/>
                  </a:lnTo>
                  <a:moveTo>
                    <a:pt x="3759" y="219"/>
                  </a:moveTo>
                  <a:lnTo>
                    <a:pt x="3774" y="219"/>
                  </a:lnTo>
                  <a:moveTo>
                    <a:pt x="3759" y="219"/>
                  </a:moveTo>
                  <a:lnTo>
                    <a:pt x="3759" y="219"/>
                  </a:lnTo>
                  <a:moveTo>
                    <a:pt x="3759" y="219"/>
                  </a:moveTo>
                  <a:lnTo>
                    <a:pt x="3759" y="219"/>
                  </a:lnTo>
                  <a:moveTo>
                    <a:pt x="3745" y="219"/>
                  </a:moveTo>
                  <a:lnTo>
                    <a:pt x="3759" y="219"/>
                  </a:lnTo>
                  <a:moveTo>
                    <a:pt x="3745" y="219"/>
                  </a:moveTo>
                  <a:lnTo>
                    <a:pt x="3745" y="219"/>
                  </a:lnTo>
                  <a:moveTo>
                    <a:pt x="3745" y="219"/>
                  </a:moveTo>
                  <a:lnTo>
                    <a:pt x="3745" y="219"/>
                  </a:lnTo>
                  <a:moveTo>
                    <a:pt x="3731" y="219"/>
                  </a:moveTo>
                  <a:lnTo>
                    <a:pt x="3745" y="219"/>
                  </a:lnTo>
                  <a:moveTo>
                    <a:pt x="3731" y="219"/>
                  </a:moveTo>
                  <a:lnTo>
                    <a:pt x="3731" y="219"/>
                  </a:lnTo>
                  <a:moveTo>
                    <a:pt x="3731" y="219"/>
                  </a:moveTo>
                  <a:lnTo>
                    <a:pt x="3731" y="219"/>
                  </a:lnTo>
                  <a:moveTo>
                    <a:pt x="3731" y="219"/>
                  </a:moveTo>
                  <a:lnTo>
                    <a:pt x="3731" y="219"/>
                  </a:lnTo>
                  <a:moveTo>
                    <a:pt x="3716" y="219"/>
                  </a:moveTo>
                  <a:lnTo>
                    <a:pt x="3731" y="219"/>
                  </a:lnTo>
                  <a:moveTo>
                    <a:pt x="3716" y="219"/>
                  </a:moveTo>
                  <a:lnTo>
                    <a:pt x="3716" y="219"/>
                  </a:lnTo>
                  <a:moveTo>
                    <a:pt x="3716" y="219"/>
                  </a:moveTo>
                  <a:lnTo>
                    <a:pt x="3716" y="219"/>
                  </a:lnTo>
                  <a:moveTo>
                    <a:pt x="3702" y="219"/>
                  </a:moveTo>
                  <a:lnTo>
                    <a:pt x="3716" y="219"/>
                  </a:lnTo>
                  <a:moveTo>
                    <a:pt x="3702" y="219"/>
                  </a:moveTo>
                  <a:lnTo>
                    <a:pt x="3702" y="219"/>
                  </a:lnTo>
                  <a:moveTo>
                    <a:pt x="3702" y="219"/>
                  </a:moveTo>
                  <a:lnTo>
                    <a:pt x="3702" y="219"/>
                  </a:lnTo>
                  <a:moveTo>
                    <a:pt x="3702" y="219"/>
                  </a:moveTo>
                  <a:lnTo>
                    <a:pt x="3702" y="219"/>
                  </a:lnTo>
                  <a:moveTo>
                    <a:pt x="3688" y="219"/>
                  </a:moveTo>
                  <a:lnTo>
                    <a:pt x="3702" y="219"/>
                  </a:lnTo>
                  <a:moveTo>
                    <a:pt x="3688" y="219"/>
                  </a:moveTo>
                  <a:lnTo>
                    <a:pt x="3688" y="219"/>
                  </a:lnTo>
                  <a:moveTo>
                    <a:pt x="3688" y="219"/>
                  </a:moveTo>
                  <a:lnTo>
                    <a:pt x="3688" y="219"/>
                  </a:lnTo>
                  <a:moveTo>
                    <a:pt x="3673" y="231"/>
                  </a:moveTo>
                  <a:lnTo>
                    <a:pt x="3688" y="219"/>
                  </a:lnTo>
                  <a:moveTo>
                    <a:pt x="3673" y="231"/>
                  </a:moveTo>
                  <a:lnTo>
                    <a:pt x="3673" y="231"/>
                  </a:lnTo>
                  <a:moveTo>
                    <a:pt x="3673" y="231"/>
                  </a:moveTo>
                  <a:lnTo>
                    <a:pt x="3673" y="231"/>
                  </a:lnTo>
                  <a:moveTo>
                    <a:pt x="3659" y="231"/>
                  </a:moveTo>
                  <a:lnTo>
                    <a:pt x="3673" y="231"/>
                  </a:lnTo>
                  <a:moveTo>
                    <a:pt x="3659" y="231"/>
                  </a:moveTo>
                  <a:lnTo>
                    <a:pt x="3659" y="231"/>
                  </a:lnTo>
                  <a:moveTo>
                    <a:pt x="3659" y="231"/>
                  </a:moveTo>
                  <a:lnTo>
                    <a:pt x="3659" y="231"/>
                  </a:lnTo>
                  <a:moveTo>
                    <a:pt x="3659" y="231"/>
                  </a:moveTo>
                  <a:lnTo>
                    <a:pt x="3659" y="231"/>
                  </a:lnTo>
                  <a:moveTo>
                    <a:pt x="3659" y="231"/>
                  </a:moveTo>
                  <a:lnTo>
                    <a:pt x="3659" y="231"/>
                  </a:lnTo>
                  <a:moveTo>
                    <a:pt x="3645" y="231"/>
                  </a:moveTo>
                  <a:lnTo>
                    <a:pt x="3659" y="231"/>
                  </a:lnTo>
                  <a:moveTo>
                    <a:pt x="3645" y="244"/>
                  </a:moveTo>
                  <a:lnTo>
                    <a:pt x="3645" y="231"/>
                  </a:lnTo>
                  <a:moveTo>
                    <a:pt x="3645" y="244"/>
                  </a:moveTo>
                  <a:lnTo>
                    <a:pt x="3645" y="244"/>
                  </a:lnTo>
                  <a:moveTo>
                    <a:pt x="3645" y="244"/>
                  </a:moveTo>
                  <a:lnTo>
                    <a:pt x="3645" y="244"/>
                  </a:lnTo>
                  <a:moveTo>
                    <a:pt x="3630" y="244"/>
                  </a:moveTo>
                  <a:lnTo>
                    <a:pt x="3645" y="244"/>
                  </a:lnTo>
                  <a:moveTo>
                    <a:pt x="3630" y="244"/>
                  </a:moveTo>
                  <a:lnTo>
                    <a:pt x="3630" y="244"/>
                  </a:lnTo>
                  <a:moveTo>
                    <a:pt x="3630" y="244"/>
                  </a:moveTo>
                  <a:lnTo>
                    <a:pt x="3630" y="244"/>
                  </a:lnTo>
                  <a:moveTo>
                    <a:pt x="3616" y="244"/>
                  </a:moveTo>
                  <a:lnTo>
                    <a:pt x="3630" y="244"/>
                  </a:lnTo>
                  <a:moveTo>
                    <a:pt x="3616" y="257"/>
                  </a:moveTo>
                  <a:lnTo>
                    <a:pt x="3616" y="244"/>
                  </a:lnTo>
                  <a:moveTo>
                    <a:pt x="3616" y="257"/>
                  </a:moveTo>
                  <a:lnTo>
                    <a:pt x="3616" y="257"/>
                  </a:lnTo>
                  <a:moveTo>
                    <a:pt x="3616" y="257"/>
                  </a:moveTo>
                  <a:lnTo>
                    <a:pt x="3616" y="257"/>
                  </a:lnTo>
                  <a:moveTo>
                    <a:pt x="3601" y="257"/>
                  </a:moveTo>
                  <a:lnTo>
                    <a:pt x="3616" y="257"/>
                  </a:lnTo>
                  <a:moveTo>
                    <a:pt x="3601" y="257"/>
                  </a:moveTo>
                  <a:lnTo>
                    <a:pt x="3601" y="257"/>
                  </a:lnTo>
                  <a:moveTo>
                    <a:pt x="3601" y="257"/>
                  </a:moveTo>
                  <a:lnTo>
                    <a:pt x="3601" y="257"/>
                  </a:lnTo>
                  <a:moveTo>
                    <a:pt x="3587" y="257"/>
                  </a:moveTo>
                  <a:lnTo>
                    <a:pt x="3601" y="257"/>
                  </a:lnTo>
                  <a:moveTo>
                    <a:pt x="3587" y="257"/>
                  </a:moveTo>
                  <a:lnTo>
                    <a:pt x="3587" y="257"/>
                  </a:lnTo>
                  <a:moveTo>
                    <a:pt x="3587" y="257"/>
                  </a:moveTo>
                  <a:lnTo>
                    <a:pt x="3587" y="257"/>
                  </a:lnTo>
                  <a:moveTo>
                    <a:pt x="3573" y="257"/>
                  </a:moveTo>
                  <a:lnTo>
                    <a:pt x="3587" y="257"/>
                  </a:lnTo>
                  <a:moveTo>
                    <a:pt x="3573" y="270"/>
                  </a:moveTo>
                  <a:lnTo>
                    <a:pt x="3573" y="257"/>
                  </a:lnTo>
                  <a:moveTo>
                    <a:pt x="3573" y="270"/>
                  </a:moveTo>
                  <a:lnTo>
                    <a:pt x="3573" y="270"/>
                  </a:lnTo>
                  <a:moveTo>
                    <a:pt x="3573" y="270"/>
                  </a:moveTo>
                  <a:lnTo>
                    <a:pt x="3573" y="270"/>
                  </a:lnTo>
                  <a:moveTo>
                    <a:pt x="3558" y="270"/>
                  </a:moveTo>
                  <a:lnTo>
                    <a:pt x="3573" y="270"/>
                  </a:lnTo>
                  <a:moveTo>
                    <a:pt x="3558" y="270"/>
                  </a:moveTo>
                  <a:lnTo>
                    <a:pt x="3558" y="270"/>
                  </a:lnTo>
                  <a:moveTo>
                    <a:pt x="3558" y="270"/>
                  </a:moveTo>
                  <a:lnTo>
                    <a:pt x="3558" y="270"/>
                  </a:lnTo>
                  <a:moveTo>
                    <a:pt x="3544" y="270"/>
                  </a:moveTo>
                  <a:lnTo>
                    <a:pt x="3558" y="270"/>
                  </a:lnTo>
                  <a:moveTo>
                    <a:pt x="3544" y="270"/>
                  </a:moveTo>
                  <a:lnTo>
                    <a:pt x="3544" y="270"/>
                  </a:lnTo>
                  <a:moveTo>
                    <a:pt x="3544" y="270"/>
                  </a:moveTo>
                  <a:lnTo>
                    <a:pt x="3544" y="270"/>
                  </a:lnTo>
                  <a:moveTo>
                    <a:pt x="3544" y="270"/>
                  </a:moveTo>
                  <a:lnTo>
                    <a:pt x="3544" y="270"/>
                  </a:lnTo>
                  <a:moveTo>
                    <a:pt x="3544" y="283"/>
                  </a:moveTo>
                  <a:lnTo>
                    <a:pt x="3544" y="270"/>
                  </a:lnTo>
                  <a:moveTo>
                    <a:pt x="3530" y="283"/>
                  </a:moveTo>
                  <a:lnTo>
                    <a:pt x="3544" y="283"/>
                  </a:lnTo>
                  <a:moveTo>
                    <a:pt x="3530" y="283"/>
                  </a:moveTo>
                  <a:lnTo>
                    <a:pt x="3530" y="283"/>
                  </a:lnTo>
                  <a:moveTo>
                    <a:pt x="3530" y="283"/>
                  </a:moveTo>
                  <a:lnTo>
                    <a:pt x="3530" y="283"/>
                  </a:lnTo>
                  <a:moveTo>
                    <a:pt x="3530" y="283"/>
                  </a:moveTo>
                  <a:lnTo>
                    <a:pt x="3530" y="283"/>
                  </a:lnTo>
                  <a:moveTo>
                    <a:pt x="3515" y="283"/>
                  </a:moveTo>
                  <a:lnTo>
                    <a:pt x="3530" y="283"/>
                  </a:lnTo>
                  <a:moveTo>
                    <a:pt x="3515" y="283"/>
                  </a:moveTo>
                  <a:lnTo>
                    <a:pt x="3515" y="283"/>
                  </a:lnTo>
                  <a:moveTo>
                    <a:pt x="3515" y="283"/>
                  </a:moveTo>
                  <a:lnTo>
                    <a:pt x="3515" y="283"/>
                  </a:lnTo>
                  <a:moveTo>
                    <a:pt x="3501" y="283"/>
                  </a:moveTo>
                  <a:lnTo>
                    <a:pt x="3515" y="283"/>
                  </a:lnTo>
                  <a:moveTo>
                    <a:pt x="3501" y="283"/>
                  </a:moveTo>
                  <a:lnTo>
                    <a:pt x="3501" y="283"/>
                  </a:lnTo>
                  <a:moveTo>
                    <a:pt x="3501" y="283"/>
                  </a:moveTo>
                  <a:lnTo>
                    <a:pt x="3501" y="283"/>
                  </a:lnTo>
                  <a:moveTo>
                    <a:pt x="3487" y="283"/>
                  </a:moveTo>
                  <a:lnTo>
                    <a:pt x="3501" y="283"/>
                  </a:lnTo>
                  <a:moveTo>
                    <a:pt x="3487" y="283"/>
                  </a:moveTo>
                  <a:lnTo>
                    <a:pt x="3487" y="283"/>
                  </a:lnTo>
                  <a:moveTo>
                    <a:pt x="3487" y="283"/>
                  </a:moveTo>
                  <a:lnTo>
                    <a:pt x="3487" y="283"/>
                  </a:lnTo>
                  <a:moveTo>
                    <a:pt x="3487" y="283"/>
                  </a:moveTo>
                  <a:lnTo>
                    <a:pt x="3487" y="283"/>
                  </a:lnTo>
                  <a:moveTo>
                    <a:pt x="3472" y="283"/>
                  </a:moveTo>
                  <a:lnTo>
                    <a:pt x="3487" y="283"/>
                  </a:lnTo>
                  <a:moveTo>
                    <a:pt x="3472" y="283"/>
                  </a:moveTo>
                  <a:lnTo>
                    <a:pt x="3472" y="283"/>
                  </a:lnTo>
                  <a:moveTo>
                    <a:pt x="3472" y="283"/>
                  </a:moveTo>
                  <a:lnTo>
                    <a:pt x="3472" y="283"/>
                  </a:lnTo>
                  <a:moveTo>
                    <a:pt x="3458" y="283"/>
                  </a:moveTo>
                  <a:lnTo>
                    <a:pt x="3472" y="283"/>
                  </a:lnTo>
                  <a:moveTo>
                    <a:pt x="3458" y="283"/>
                  </a:moveTo>
                  <a:lnTo>
                    <a:pt x="3458" y="283"/>
                  </a:lnTo>
                  <a:moveTo>
                    <a:pt x="3458" y="283"/>
                  </a:moveTo>
                  <a:lnTo>
                    <a:pt x="3458" y="283"/>
                  </a:lnTo>
                  <a:moveTo>
                    <a:pt x="3458" y="283"/>
                  </a:moveTo>
                  <a:lnTo>
                    <a:pt x="3458" y="283"/>
                  </a:lnTo>
                  <a:moveTo>
                    <a:pt x="3444" y="283"/>
                  </a:moveTo>
                  <a:lnTo>
                    <a:pt x="3458" y="283"/>
                  </a:lnTo>
                  <a:moveTo>
                    <a:pt x="3444" y="296"/>
                  </a:moveTo>
                  <a:lnTo>
                    <a:pt x="3444" y="283"/>
                  </a:lnTo>
                  <a:moveTo>
                    <a:pt x="3444" y="296"/>
                  </a:moveTo>
                  <a:lnTo>
                    <a:pt x="3444" y="296"/>
                  </a:lnTo>
                  <a:moveTo>
                    <a:pt x="3429" y="296"/>
                  </a:moveTo>
                  <a:lnTo>
                    <a:pt x="3444" y="296"/>
                  </a:lnTo>
                  <a:moveTo>
                    <a:pt x="3429" y="296"/>
                  </a:moveTo>
                  <a:lnTo>
                    <a:pt x="3429" y="296"/>
                  </a:lnTo>
                  <a:moveTo>
                    <a:pt x="3429" y="296"/>
                  </a:moveTo>
                  <a:lnTo>
                    <a:pt x="3429" y="296"/>
                  </a:lnTo>
                  <a:moveTo>
                    <a:pt x="3429" y="296"/>
                  </a:moveTo>
                  <a:lnTo>
                    <a:pt x="3429" y="296"/>
                  </a:lnTo>
                  <a:moveTo>
                    <a:pt x="3429" y="296"/>
                  </a:moveTo>
                  <a:lnTo>
                    <a:pt x="3429" y="296"/>
                  </a:lnTo>
                  <a:moveTo>
                    <a:pt x="3415" y="296"/>
                  </a:moveTo>
                  <a:lnTo>
                    <a:pt x="3429" y="296"/>
                  </a:lnTo>
                  <a:moveTo>
                    <a:pt x="3415" y="296"/>
                  </a:moveTo>
                  <a:lnTo>
                    <a:pt x="3415" y="296"/>
                  </a:lnTo>
                  <a:moveTo>
                    <a:pt x="3415" y="296"/>
                  </a:moveTo>
                  <a:lnTo>
                    <a:pt x="3415" y="296"/>
                  </a:lnTo>
                  <a:moveTo>
                    <a:pt x="3401" y="296"/>
                  </a:moveTo>
                  <a:lnTo>
                    <a:pt x="3415" y="296"/>
                  </a:lnTo>
                  <a:moveTo>
                    <a:pt x="3401" y="296"/>
                  </a:moveTo>
                  <a:lnTo>
                    <a:pt x="3401" y="296"/>
                  </a:lnTo>
                  <a:moveTo>
                    <a:pt x="3401" y="296"/>
                  </a:moveTo>
                  <a:lnTo>
                    <a:pt x="3401" y="296"/>
                  </a:lnTo>
                  <a:moveTo>
                    <a:pt x="3401" y="296"/>
                  </a:moveTo>
                  <a:lnTo>
                    <a:pt x="3401" y="296"/>
                  </a:lnTo>
                  <a:moveTo>
                    <a:pt x="3386" y="308"/>
                  </a:moveTo>
                  <a:lnTo>
                    <a:pt x="3401" y="296"/>
                  </a:lnTo>
                  <a:moveTo>
                    <a:pt x="3386" y="308"/>
                  </a:moveTo>
                  <a:lnTo>
                    <a:pt x="3386" y="308"/>
                  </a:lnTo>
                  <a:moveTo>
                    <a:pt x="3386" y="308"/>
                  </a:moveTo>
                  <a:lnTo>
                    <a:pt x="3386" y="308"/>
                  </a:lnTo>
                  <a:moveTo>
                    <a:pt x="3372" y="308"/>
                  </a:moveTo>
                  <a:lnTo>
                    <a:pt x="3386" y="308"/>
                  </a:lnTo>
                  <a:moveTo>
                    <a:pt x="3372" y="308"/>
                  </a:moveTo>
                  <a:lnTo>
                    <a:pt x="3372" y="308"/>
                  </a:lnTo>
                  <a:moveTo>
                    <a:pt x="3372" y="308"/>
                  </a:moveTo>
                  <a:lnTo>
                    <a:pt x="3372" y="308"/>
                  </a:lnTo>
                  <a:moveTo>
                    <a:pt x="3372" y="308"/>
                  </a:moveTo>
                  <a:lnTo>
                    <a:pt x="3372" y="308"/>
                  </a:lnTo>
                  <a:moveTo>
                    <a:pt x="3358" y="321"/>
                  </a:moveTo>
                  <a:lnTo>
                    <a:pt x="3372" y="308"/>
                  </a:lnTo>
                  <a:moveTo>
                    <a:pt x="3358" y="321"/>
                  </a:moveTo>
                  <a:lnTo>
                    <a:pt x="3358" y="321"/>
                  </a:lnTo>
                  <a:moveTo>
                    <a:pt x="3358" y="321"/>
                  </a:moveTo>
                  <a:lnTo>
                    <a:pt x="3358" y="321"/>
                  </a:lnTo>
                  <a:moveTo>
                    <a:pt x="3343" y="321"/>
                  </a:moveTo>
                  <a:lnTo>
                    <a:pt x="3358" y="321"/>
                  </a:lnTo>
                  <a:moveTo>
                    <a:pt x="3343" y="321"/>
                  </a:moveTo>
                  <a:lnTo>
                    <a:pt x="3343" y="321"/>
                  </a:lnTo>
                  <a:moveTo>
                    <a:pt x="3343" y="334"/>
                  </a:moveTo>
                  <a:lnTo>
                    <a:pt x="3343" y="321"/>
                  </a:lnTo>
                  <a:moveTo>
                    <a:pt x="3329" y="334"/>
                  </a:moveTo>
                  <a:lnTo>
                    <a:pt x="3343" y="334"/>
                  </a:lnTo>
                  <a:moveTo>
                    <a:pt x="3329" y="334"/>
                  </a:moveTo>
                  <a:lnTo>
                    <a:pt x="3329" y="334"/>
                  </a:lnTo>
                  <a:moveTo>
                    <a:pt x="3329" y="334"/>
                  </a:moveTo>
                  <a:lnTo>
                    <a:pt x="3329" y="334"/>
                  </a:lnTo>
                  <a:moveTo>
                    <a:pt x="3329" y="347"/>
                  </a:moveTo>
                  <a:lnTo>
                    <a:pt x="3329" y="334"/>
                  </a:lnTo>
                  <a:moveTo>
                    <a:pt x="3315" y="347"/>
                  </a:moveTo>
                  <a:lnTo>
                    <a:pt x="3329" y="347"/>
                  </a:lnTo>
                  <a:moveTo>
                    <a:pt x="3315" y="347"/>
                  </a:moveTo>
                  <a:lnTo>
                    <a:pt x="3315" y="347"/>
                  </a:lnTo>
                  <a:moveTo>
                    <a:pt x="3315" y="347"/>
                  </a:moveTo>
                  <a:lnTo>
                    <a:pt x="3315" y="347"/>
                  </a:lnTo>
                  <a:moveTo>
                    <a:pt x="3315" y="347"/>
                  </a:moveTo>
                  <a:lnTo>
                    <a:pt x="3315" y="347"/>
                  </a:lnTo>
                  <a:moveTo>
                    <a:pt x="3315" y="347"/>
                  </a:moveTo>
                  <a:lnTo>
                    <a:pt x="3315" y="347"/>
                  </a:lnTo>
                  <a:moveTo>
                    <a:pt x="3300" y="347"/>
                  </a:moveTo>
                  <a:lnTo>
                    <a:pt x="3315" y="347"/>
                  </a:lnTo>
                  <a:moveTo>
                    <a:pt x="3300" y="347"/>
                  </a:moveTo>
                  <a:lnTo>
                    <a:pt x="3300" y="347"/>
                  </a:lnTo>
                  <a:moveTo>
                    <a:pt x="3300" y="347"/>
                  </a:moveTo>
                  <a:lnTo>
                    <a:pt x="3300" y="347"/>
                  </a:lnTo>
                  <a:moveTo>
                    <a:pt x="3286" y="360"/>
                  </a:moveTo>
                  <a:lnTo>
                    <a:pt x="3300" y="347"/>
                  </a:lnTo>
                  <a:moveTo>
                    <a:pt x="3286" y="360"/>
                  </a:moveTo>
                  <a:lnTo>
                    <a:pt x="3286" y="360"/>
                  </a:lnTo>
                  <a:moveTo>
                    <a:pt x="3286" y="360"/>
                  </a:moveTo>
                  <a:lnTo>
                    <a:pt x="3286" y="360"/>
                  </a:lnTo>
                  <a:moveTo>
                    <a:pt x="3271" y="360"/>
                  </a:moveTo>
                  <a:lnTo>
                    <a:pt x="3286" y="360"/>
                  </a:lnTo>
                  <a:moveTo>
                    <a:pt x="3271" y="360"/>
                  </a:moveTo>
                  <a:lnTo>
                    <a:pt x="3271" y="360"/>
                  </a:lnTo>
                  <a:moveTo>
                    <a:pt x="3271" y="360"/>
                  </a:moveTo>
                  <a:lnTo>
                    <a:pt x="3271" y="360"/>
                  </a:lnTo>
                  <a:moveTo>
                    <a:pt x="3271" y="360"/>
                  </a:moveTo>
                  <a:lnTo>
                    <a:pt x="3271" y="360"/>
                  </a:lnTo>
                  <a:moveTo>
                    <a:pt x="3257" y="373"/>
                  </a:moveTo>
                  <a:lnTo>
                    <a:pt x="3271" y="360"/>
                  </a:lnTo>
                  <a:moveTo>
                    <a:pt x="3257" y="373"/>
                  </a:moveTo>
                  <a:lnTo>
                    <a:pt x="3257" y="373"/>
                  </a:lnTo>
                  <a:moveTo>
                    <a:pt x="3257" y="373"/>
                  </a:moveTo>
                  <a:lnTo>
                    <a:pt x="3257" y="373"/>
                  </a:lnTo>
                  <a:moveTo>
                    <a:pt x="3243" y="373"/>
                  </a:moveTo>
                  <a:lnTo>
                    <a:pt x="3257" y="373"/>
                  </a:lnTo>
                  <a:moveTo>
                    <a:pt x="3243" y="373"/>
                  </a:moveTo>
                  <a:lnTo>
                    <a:pt x="3243" y="373"/>
                  </a:lnTo>
                  <a:moveTo>
                    <a:pt x="3243" y="373"/>
                  </a:moveTo>
                  <a:lnTo>
                    <a:pt x="3243" y="373"/>
                  </a:lnTo>
                  <a:moveTo>
                    <a:pt x="3243" y="373"/>
                  </a:moveTo>
                  <a:lnTo>
                    <a:pt x="3243" y="373"/>
                  </a:lnTo>
                  <a:moveTo>
                    <a:pt x="3228" y="373"/>
                  </a:moveTo>
                  <a:lnTo>
                    <a:pt x="3243" y="373"/>
                  </a:lnTo>
                  <a:moveTo>
                    <a:pt x="3228" y="373"/>
                  </a:moveTo>
                  <a:lnTo>
                    <a:pt x="3228" y="373"/>
                  </a:lnTo>
                  <a:moveTo>
                    <a:pt x="3228" y="373"/>
                  </a:moveTo>
                  <a:lnTo>
                    <a:pt x="3228" y="373"/>
                  </a:lnTo>
                  <a:moveTo>
                    <a:pt x="3214" y="373"/>
                  </a:moveTo>
                  <a:lnTo>
                    <a:pt x="3228" y="373"/>
                  </a:lnTo>
                  <a:moveTo>
                    <a:pt x="3214" y="373"/>
                  </a:moveTo>
                  <a:lnTo>
                    <a:pt x="3214" y="373"/>
                  </a:lnTo>
                  <a:moveTo>
                    <a:pt x="3214" y="373"/>
                  </a:moveTo>
                  <a:lnTo>
                    <a:pt x="3214" y="373"/>
                  </a:lnTo>
                  <a:moveTo>
                    <a:pt x="3200" y="385"/>
                  </a:moveTo>
                  <a:lnTo>
                    <a:pt x="3214" y="373"/>
                  </a:lnTo>
                  <a:moveTo>
                    <a:pt x="3200" y="385"/>
                  </a:moveTo>
                  <a:lnTo>
                    <a:pt x="3200" y="385"/>
                  </a:lnTo>
                  <a:moveTo>
                    <a:pt x="3200" y="385"/>
                  </a:moveTo>
                  <a:lnTo>
                    <a:pt x="3200" y="385"/>
                  </a:lnTo>
                  <a:moveTo>
                    <a:pt x="3200" y="385"/>
                  </a:moveTo>
                  <a:lnTo>
                    <a:pt x="3200" y="385"/>
                  </a:lnTo>
                  <a:moveTo>
                    <a:pt x="3200" y="385"/>
                  </a:moveTo>
                  <a:lnTo>
                    <a:pt x="3200" y="385"/>
                  </a:lnTo>
                  <a:moveTo>
                    <a:pt x="3185" y="385"/>
                  </a:moveTo>
                  <a:lnTo>
                    <a:pt x="3200" y="385"/>
                  </a:lnTo>
                  <a:moveTo>
                    <a:pt x="3185" y="398"/>
                  </a:moveTo>
                  <a:lnTo>
                    <a:pt x="3185" y="385"/>
                  </a:lnTo>
                  <a:moveTo>
                    <a:pt x="3185" y="398"/>
                  </a:moveTo>
                  <a:lnTo>
                    <a:pt x="3185" y="398"/>
                  </a:lnTo>
                  <a:moveTo>
                    <a:pt x="3185" y="398"/>
                  </a:moveTo>
                  <a:lnTo>
                    <a:pt x="3185" y="398"/>
                  </a:lnTo>
                  <a:moveTo>
                    <a:pt x="3171" y="398"/>
                  </a:moveTo>
                  <a:lnTo>
                    <a:pt x="3185" y="398"/>
                  </a:lnTo>
                  <a:moveTo>
                    <a:pt x="3171" y="398"/>
                  </a:moveTo>
                  <a:lnTo>
                    <a:pt x="3171" y="398"/>
                  </a:lnTo>
                  <a:moveTo>
                    <a:pt x="3171" y="398"/>
                  </a:moveTo>
                  <a:lnTo>
                    <a:pt x="3171" y="398"/>
                  </a:lnTo>
                  <a:moveTo>
                    <a:pt x="3157" y="398"/>
                  </a:moveTo>
                  <a:lnTo>
                    <a:pt x="3171" y="398"/>
                  </a:lnTo>
                  <a:moveTo>
                    <a:pt x="3157" y="398"/>
                  </a:moveTo>
                  <a:lnTo>
                    <a:pt x="3157" y="398"/>
                  </a:lnTo>
                  <a:moveTo>
                    <a:pt x="3157" y="398"/>
                  </a:moveTo>
                  <a:lnTo>
                    <a:pt x="3157" y="398"/>
                  </a:lnTo>
                  <a:moveTo>
                    <a:pt x="3157" y="398"/>
                  </a:moveTo>
                  <a:lnTo>
                    <a:pt x="3157" y="398"/>
                  </a:lnTo>
                  <a:moveTo>
                    <a:pt x="3142" y="398"/>
                  </a:moveTo>
                  <a:lnTo>
                    <a:pt x="3157" y="398"/>
                  </a:lnTo>
                  <a:moveTo>
                    <a:pt x="3142" y="398"/>
                  </a:moveTo>
                  <a:lnTo>
                    <a:pt x="3142" y="398"/>
                  </a:lnTo>
                  <a:moveTo>
                    <a:pt x="3142" y="398"/>
                  </a:moveTo>
                  <a:lnTo>
                    <a:pt x="3142" y="398"/>
                  </a:lnTo>
                  <a:moveTo>
                    <a:pt x="3128" y="398"/>
                  </a:moveTo>
                  <a:lnTo>
                    <a:pt x="3142" y="398"/>
                  </a:lnTo>
                  <a:moveTo>
                    <a:pt x="3128" y="398"/>
                  </a:moveTo>
                  <a:lnTo>
                    <a:pt x="3128" y="398"/>
                  </a:lnTo>
                  <a:moveTo>
                    <a:pt x="3128" y="398"/>
                  </a:moveTo>
                  <a:lnTo>
                    <a:pt x="3128" y="398"/>
                  </a:lnTo>
                  <a:moveTo>
                    <a:pt x="3114" y="398"/>
                  </a:moveTo>
                  <a:lnTo>
                    <a:pt x="3128" y="398"/>
                  </a:lnTo>
                  <a:moveTo>
                    <a:pt x="3114" y="411"/>
                  </a:moveTo>
                  <a:lnTo>
                    <a:pt x="3114" y="398"/>
                  </a:lnTo>
                  <a:moveTo>
                    <a:pt x="3114" y="411"/>
                  </a:moveTo>
                  <a:lnTo>
                    <a:pt x="3114" y="411"/>
                  </a:lnTo>
                  <a:moveTo>
                    <a:pt x="3114" y="411"/>
                  </a:moveTo>
                  <a:lnTo>
                    <a:pt x="3114" y="411"/>
                  </a:lnTo>
                  <a:moveTo>
                    <a:pt x="3099" y="411"/>
                  </a:moveTo>
                  <a:lnTo>
                    <a:pt x="3114" y="411"/>
                  </a:lnTo>
                  <a:moveTo>
                    <a:pt x="3099" y="411"/>
                  </a:moveTo>
                  <a:lnTo>
                    <a:pt x="3099" y="411"/>
                  </a:lnTo>
                  <a:moveTo>
                    <a:pt x="3099" y="411"/>
                  </a:moveTo>
                  <a:lnTo>
                    <a:pt x="3099" y="411"/>
                  </a:lnTo>
                  <a:moveTo>
                    <a:pt x="3085" y="411"/>
                  </a:moveTo>
                  <a:lnTo>
                    <a:pt x="3099" y="411"/>
                  </a:lnTo>
                  <a:moveTo>
                    <a:pt x="3085" y="411"/>
                  </a:moveTo>
                  <a:lnTo>
                    <a:pt x="3085" y="411"/>
                  </a:lnTo>
                  <a:moveTo>
                    <a:pt x="3085" y="411"/>
                  </a:moveTo>
                  <a:lnTo>
                    <a:pt x="3085" y="411"/>
                  </a:lnTo>
                  <a:moveTo>
                    <a:pt x="3085" y="411"/>
                  </a:moveTo>
                  <a:lnTo>
                    <a:pt x="3085" y="411"/>
                  </a:lnTo>
                  <a:moveTo>
                    <a:pt x="3085" y="411"/>
                  </a:moveTo>
                  <a:lnTo>
                    <a:pt x="3085" y="411"/>
                  </a:lnTo>
                  <a:moveTo>
                    <a:pt x="3071" y="411"/>
                  </a:moveTo>
                  <a:lnTo>
                    <a:pt x="3085" y="411"/>
                  </a:lnTo>
                  <a:moveTo>
                    <a:pt x="3071" y="411"/>
                  </a:moveTo>
                  <a:lnTo>
                    <a:pt x="3071" y="411"/>
                  </a:lnTo>
                  <a:moveTo>
                    <a:pt x="3071" y="411"/>
                  </a:moveTo>
                  <a:lnTo>
                    <a:pt x="3071" y="411"/>
                  </a:lnTo>
                  <a:moveTo>
                    <a:pt x="3071" y="424"/>
                  </a:moveTo>
                  <a:lnTo>
                    <a:pt x="3071" y="411"/>
                  </a:lnTo>
                  <a:moveTo>
                    <a:pt x="3056" y="424"/>
                  </a:moveTo>
                  <a:lnTo>
                    <a:pt x="3071" y="424"/>
                  </a:lnTo>
                  <a:moveTo>
                    <a:pt x="3056" y="424"/>
                  </a:moveTo>
                  <a:lnTo>
                    <a:pt x="3056" y="424"/>
                  </a:lnTo>
                  <a:moveTo>
                    <a:pt x="3056" y="424"/>
                  </a:moveTo>
                  <a:lnTo>
                    <a:pt x="3056" y="424"/>
                  </a:lnTo>
                  <a:moveTo>
                    <a:pt x="3042" y="424"/>
                  </a:moveTo>
                  <a:lnTo>
                    <a:pt x="3056" y="424"/>
                  </a:lnTo>
                  <a:moveTo>
                    <a:pt x="3042" y="424"/>
                  </a:moveTo>
                  <a:lnTo>
                    <a:pt x="3042" y="424"/>
                  </a:lnTo>
                  <a:moveTo>
                    <a:pt x="3042" y="424"/>
                  </a:moveTo>
                  <a:lnTo>
                    <a:pt x="3042" y="424"/>
                  </a:lnTo>
                  <a:moveTo>
                    <a:pt x="3028" y="424"/>
                  </a:moveTo>
                  <a:lnTo>
                    <a:pt x="3042" y="424"/>
                  </a:lnTo>
                  <a:moveTo>
                    <a:pt x="3028" y="424"/>
                  </a:moveTo>
                  <a:lnTo>
                    <a:pt x="3028" y="424"/>
                  </a:lnTo>
                  <a:moveTo>
                    <a:pt x="3028" y="424"/>
                  </a:moveTo>
                  <a:lnTo>
                    <a:pt x="3028" y="424"/>
                  </a:lnTo>
                  <a:moveTo>
                    <a:pt x="3028" y="424"/>
                  </a:moveTo>
                  <a:lnTo>
                    <a:pt x="3028" y="424"/>
                  </a:lnTo>
                  <a:moveTo>
                    <a:pt x="3013" y="424"/>
                  </a:moveTo>
                  <a:lnTo>
                    <a:pt x="3028" y="424"/>
                  </a:lnTo>
                  <a:moveTo>
                    <a:pt x="3013" y="424"/>
                  </a:moveTo>
                  <a:lnTo>
                    <a:pt x="3013" y="424"/>
                  </a:lnTo>
                  <a:moveTo>
                    <a:pt x="3013" y="424"/>
                  </a:moveTo>
                  <a:lnTo>
                    <a:pt x="3013" y="424"/>
                  </a:lnTo>
                  <a:moveTo>
                    <a:pt x="2999" y="424"/>
                  </a:moveTo>
                  <a:lnTo>
                    <a:pt x="3013" y="424"/>
                  </a:lnTo>
                  <a:moveTo>
                    <a:pt x="2999" y="437"/>
                  </a:moveTo>
                  <a:lnTo>
                    <a:pt x="2999" y="424"/>
                  </a:lnTo>
                  <a:moveTo>
                    <a:pt x="2999" y="437"/>
                  </a:moveTo>
                  <a:lnTo>
                    <a:pt x="2999" y="437"/>
                  </a:lnTo>
                  <a:moveTo>
                    <a:pt x="2999" y="437"/>
                  </a:moveTo>
                  <a:lnTo>
                    <a:pt x="2999" y="437"/>
                  </a:lnTo>
                  <a:moveTo>
                    <a:pt x="2984" y="437"/>
                  </a:moveTo>
                  <a:lnTo>
                    <a:pt x="2999" y="437"/>
                  </a:lnTo>
                  <a:moveTo>
                    <a:pt x="2984" y="437"/>
                  </a:moveTo>
                  <a:lnTo>
                    <a:pt x="2984" y="437"/>
                  </a:lnTo>
                  <a:moveTo>
                    <a:pt x="2984" y="437"/>
                  </a:moveTo>
                  <a:lnTo>
                    <a:pt x="2984" y="437"/>
                  </a:lnTo>
                  <a:moveTo>
                    <a:pt x="2970" y="437"/>
                  </a:moveTo>
                  <a:lnTo>
                    <a:pt x="2984" y="437"/>
                  </a:lnTo>
                  <a:moveTo>
                    <a:pt x="2970" y="437"/>
                  </a:moveTo>
                  <a:lnTo>
                    <a:pt x="2970" y="437"/>
                  </a:lnTo>
                  <a:moveTo>
                    <a:pt x="2970" y="437"/>
                  </a:moveTo>
                  <a:lnTo>
                    <a:pt x="2970" y="437"/>
                  </a:lnTo>
                  <a:moveTo>
                    <a:pt x="2956" y="437"/>
                  </a:moveTo>
                  <a:lnTo>
                    <a:pt x="2970" y="437"/>
                  </a:lnTo>
                  <a:moveTo>
                    <a:pt x="2956" y="450"/>
                  </a:moveTo>
                  <a:lnTo>
                    <a:pt x="2956" y="437"/>
                  </a:lnTo>
                  <a:moveTo>
                    <a:pt x="2956" y="450"/>
                  </a:moveTo>
                  <a:lnTo>
                    <a:pt x="2956" y="450"/>
                  </a:lnTo>
                  <a:moveTo>
                    <a:pt x="2956" y="450"/>
                  </a:moveTo>
                  <a:lnTo>
                    <a:pt x="2956" y="450"/>
                  </a:lnTo>
                  <a:moveTo>
                    <a:pt x="2956" y="450"/>
                  </a:moveTo>
                  <a:lnTo>
                    <a:pt x="2956" y="450"/>
                  </a:lnTo>
                  <a:moveTo>
                    <a:pt x="2941" y="450"/>
                  </a:moveTo>
                  <a:lnTo>
                    <a:pt x="2956" y="450"/>
                  </a:lnTo>
                  <a:moveTo>
                    <a:pt x="2941" y="450"/>
                  </a:moveTo>
                  <a:lnTo>
                    <a:pt x="2941" y="450"/>
                  </a:lnTo>
                  <a:moveTo>
                    <a:pt x="2941" y="450"/>
                  </a:moveTo>
                  <a:lnTo>
                    <a:pt x="2941" y="450"/>
                  </a:lnTo>
                  <a:moveTo>
                    <a:pt x="2941" y="450"/>
                  </a:moveTo>
                  <a:lnTo>
                    <a:pt x="2941" y="450"/>
                  </a:lnTo>
                  <a:moveTo>
                    <a:pt x="2927" y="450"/>
                  </a:moveTo>
                  <a:lnTo>
                    <a:pt x="2941" y="450"/>
                  </a:lnTo>
                  <a:moveTo>
                    <a:pt x="2927" y="450"/>
                  </a:moveTo>
                  <a:lnTo>
                    <a:pt x="2927" y="450"/>
                  </a:lnTo>
                  <a:moveTo>
                    <a:pt x="2927" y="450"/>
                  </a:moveTo>
                  <a:lnTo>
                    <a:pt x="2927" y="450"/>
                  </a:lnTo>
                  <a:moveTo>
                    <a:pt x="2913" y="462"/>
                  </a:moveTo>
                  <a:lnTo>
                    <a:pt x="2927" y="450"/>
                  </a:lnTo>
                  <a:moveTo>
                    <a:pt x="2913" y="462"/>
                  </a:moveTo>
                  <a:lnTo>
                    <a:pt x="2913" y="462"/>
                  </a:lnTo>
                  <a:moveTo>
                    <a:pt x="2913" y="462"/>
                  </a:moveTo>
                  <a:lnTo>
                    <a:pt x="2913" y="462"/>
                  </a:lnTo>
                  <a:moveTo>
                    <a:pt x="2913" y="462"/>
                  </a:moveTo>
                  <a:lnTo>
                    <a:pt x="2913" y="462"/>
                  </a:lnTo>
                  <a:moveTo>
                    <a:pt x="2898" y="462"/>
                  </a:moveTo>
                  <a:lnTo>
                    <a:pt x="2913" y="462"/>
                  </a:lnTo>
                  <a:moveTo>
                    <a:pt x="2898" y="462"/>
                  </a:moveTo>
                  <a:lnTo>
                    <a:pt x="2898" y="462"/>
                  </a:lnTo>
                  <a:moveTo>
                    <a:pt x="2898" y="462"/>
                  </a:moveTo>
                  <a:lnTo>
                    <a:pt x="2898" y="462"/>
                  </a:lnTo>
                  <a:moveTo>
                    <a:pt x="2884" y="462"/>
                  </a:moveTo>
                  <a:lnTo>
                    <a:pt x="2898" y="462"/>
                  </a:lnTo>
                  <a:moveTo>
                    <a:pt x="2884" y="462"/>
                  </a:moveTo>
                  <a:lnTo>
                    <a:pt x="2884" y="462"/>
                  </a:lnTo>
                  <a:moveTo>
                    <a:pt x="2884" y="462"/>
                  </a:moveTo>
                  <a:lnTo>
                    <a:pt x="2884" y="462"/>
                  </a:lnTo>
                  <a:moveTo>
                    <a:pt x="2870" y="462"/>
                  </a:moveTo>
                  <a:lnTo>
                    <a:pt x="2884" y="462"/>
                  </a:lnTo>
                  <a:moveTo>
                    <a:pt x="2870" y="462"/>
                  </a:moveTo>
                  <a:lnTo>
                    <a:pt x="2870" y="462"/>
                  </a:lnTo>
                  <a:moveTo>
                    <a:pt x="2870" y="462"/>
                  </a:moveTo>
                  <a:lnTo>
                    <a:pt x="2870" y="462"/>
                  </a:lnTo>
                  <a:moveTo>
                    <a:pt x="2870" y="462"/>
                  </a:moveTo>
                  <a:lnTo>
                    <a:pt x="2870" y="462"/>
                  </a:lnTo>
                  <a:moveTo>
                    <a:pt x="2855" y="462"/>
                  </a:moveTo>
                  <a:lnTo>
                    <a:pt x="2870" y="462"/>
                  </a:lnTo>
                  <a:moveTo>
                    <a:pt x="2855" y="462"/>
                  </a:moveTo>
                  <a:lnTo>
                    <a:pt x="2855" y="462"/>
                  </a:lnTo>
                  <a:moveTo>
                    <a:pt x="2855" y="475"/>
                  </a:moveTo>
                  <a:lnTo>
                    <a:pt x="2855" y="462"/>
                  </a:lnTo>
                  <a:moveTo>
                    <a:pt x="2841" y="475"/>
                  </a:moveTo>
                  <a:lnTo>
                    <a:pt x="2855" y="475"/>
                  </a:lnTo>
                  <a:moveTo>
                    <a:pt x="2841" y="475"/>
                  </a:moveTo>
                  <a:lnTo>
                    <a:pt x="2841" y="475"/>
                  </a:lnTo>
                  <a:moveTo>
                    <a:pt x="2841" y="475"/>
                  </a:moveTo>
                  <a:lnTo>
                    <a:pt x="2841" y="475"/>
                  </a:lnTo>
                  <a:moveTo>
                    <a:pt x="2841" y="488"/>
                  </a:moveTo>
                  <a:lnTo>
                    <a:pt x="2841" y="475"/>
                  </a:lnTo>
                  <a:moveTo>
                    <a:pt x="2841" y="488"/>
                  </a:moveTo>
                  <a:lnTo>
                    <a:pt x="2841" y="488"/>
                  </a:lnTo>
                  <a:moveTo>
                    <a:pt x="2827" y="488"/>
                  </a:moveTo>
                  <a:lnTo>
                    <a:pt x="2841" y="488"/>
                  </a:lnTo>
                  <a:moveTo>
                    <a:pt x="2827" y="488"/>
                  </a:moveTo>
                  <a:lnTo>
                    <a:pt x="2827" y="488"/>
                  </a:lnTo>
                  <a:moveTo>
                    <a:pt x="2827" y="488"/>
                  </a:moveTo>
                  <a:lnTo>
                    <a:pt x="2827" y="488"/>
                  </a:lnTo>
                  <a:moveTo>
                    <a:pt x="2812" y="488"/>
                  </a:moveTo>
                  <a:lnTo>
                    <a:pt x="2827" y="488"/>
                  </a:lnTo>
                  <a:moveTo>
                    <a:pt x="2812" y="488"/>
                  </a:moveTo>
                  <a:lnTo>
                    <a:pt x="2812" y="488"/>
                  </a:lnTo>
                  <a:moveTo>
                    <a:pt x="2812" y="488"/>
                  </a:moveTo>
                  <a:lnTo>
                    <a:pt x="2812" y="488"/>
                  </a:lnTo>
                  <a:moveTo>
                    <a:pt x="2812" y="488"/>
                  </a:moveTo>
                  <a:lnTo>
                    <a:pt x="2812" y="488"/>
                  </a:lnTo>
                  <a:moveTo>
                    <a:pt x="2798" y="488"/>
                  </a:moveTo>
                  <a:lnTo>
                    <a:pt x="2812" y="488"/>
                  </a:lnTo>
                  <a:moveTo>
                    <a:pt x="2798" y="501"/>
                  </a:moveTo>
                  <a:lnTo>
                    <a:pt x="2798" y="488"/>
                  </a:lnTo>
                  <a:moveTo>
                    <a:pt x="2798" y="501"/>
                  </a:moveTo>
                  <a:lnTo>
                    <a:pt x="2798" y="501"/>
                  </a:lnTo>
                  <a:moveTo>
                    <a:pt x="2784" y="501"/>
                  </a:moveTo>
                  <a:lnTo>
                    <a:pt x="2798" y="501"/>
                  </a:lnTo>
                  <a:moveTo>
                    <a:pt x="2784" y="501"/>
                  </a:moveTo>
                  <a:lnTo>
                    <a:pt x="2784" y="501"/>
                  </a:lnTo>
                  <a:moveTo>
                    <a:pt x="2784" y="501"/>
                  </a:moveTo>
                  <a:lnTo>
                    <a:pt x="2784" y="501"/>
                  </a:lnTo>
                  <a:moveTo>
                    <a:pt x="2784" y="501"/>
                  </a:moveTo>
                  <a:lnTo>
                    <a:pt x="2784" y="501"/>
                  </a:lnTo>
                  <a:moveTo>
                    <a:pt x="2769" y="501"/>
                  </a:moveTo>
                  <a:lnTo>
                    <a:pt x="2784" y="501"/>
                  </a:lnTo>
                  <a:moveTo>
                    <a:pt x="2769" y="514"/>
                  </a:moveTo>
                  <a:lnTo>
                    <a:pt x="2769" y="501"/>
                  </a:lnTo>
                  <a:moveTo>
                    <a:pt x="2769" y="514"/>
                  </a:moveTo>
                  <a:lnTo>
                    <a:pt x="2769" y="514"/>
                  </a:lnTo>
                  <a:moveTo>
                    <a:pt x="2755" y="514"/>
                  </a:moveTo>
                  <a:lnTo>
                    <a:pt x="2769" y="514"/>
                  </a:lnTo>
                  <a:moveTo>
                    <a:pt x="2755" y="514"/>
                  </a:moveTo>
                  <a:lnTo>
                    <a:pt x="2755" y="514"/>
                  </a:lnTo>
                  <a:moveTo>
                    <a:pt x="2755" y="514"/>
                  </a:moveTo>
                  <a:lnTo>
                    <a:pt x="2755" y="514"/>
                  </a:lnTo>
                  <a:moveTo>
                    <a:pt x="2741" y="514"/>
                  </a:moveTo>
                  <a:lnTo>
                    <a:pt x="2755" y="514"/>
                  </a:lnTo>
                  <a:moveTo>
                    <a:pt x="2741" y="514"/>
                  </a:moveTo>
                  <a:lnTo>
                    <a:pt x="2741" y="514"/>
                  </a:lnTo>
                  <a:moveTo>
                    <a:pt x="2741" y="514"/>
                  </a:moveTo>
                  <a:lnTo>
                    <a:pt x="2741" y="514"/>
                  </a:lnTo>
                  <a:moveTo>
                    <a:pt x="2741" y="514"/>
                  </a:moveTo>
                  <a:lnTo>
                    <a:pt x="2741" y="514"/>
                  </a:lnTo>
                  <a:moveTo>
                    <a:pt x="2726" y="514"/>
                  </a:moveTo>
                  <a:lnTo>
                    <a:pt x="2741" y="514"/>
                  </a:lnTo>
                  <a:moveTo>
                    <a:pt x="2726" y="514"/>
                  </a:moveTo>
                  <a:lnTo>
                    <a:pt x="2726" y="514"/>
                  </a:lnTo>
                  <a:moveTo>
                    <a:pt x="2726" y="514"/>
                  </a:moveTo>
                  <a:lnTo>
                    <a:pt x="2726" y="514"/>
                  </a:lnTo>
                  <a:moveTo>
                    <a:pt x="2726" y="527"/>
                  </a:moveTo>
                  <a:lnTo>
                    <a:pt x="2726" y="514"/>
                  </a:lnTo>
                  <a:moveTo>
                    <a:pt x="2726" y="527"/>
                  </a:moveTo>
                  <a:lnTo>
                    <a:pt x="2726" y="527"/>
                  </a:lnTo>
                  <a:moveTo>
                    <a:pt x="2712" y="527"/>
                  </a:moveTo>
                  <a:lnTo>
                    <a:pt x="2726" y="527"/>
                  </a:lnTo>
                  <a:moveTo>
                    <a:pt x="2712" y="527"/>
                  </a:moveTo>
                  <a:lnTo>
                    <a:pt x="2712" y="527"/>
                  </a:lnTo>
                  <a:moveTo>
                    <a:pt x="2712" y="527"/>
                  </a:moveTo>
                  <a:lnTo>
                    <a:pt x="2712" y="527"/>
                  </a:lnTo>
                  <a:moveTo>
                    <a:pt x="2697" y="527"/>
                  </a:moveTo>
                  <a:lnTo>
                    <a:pt x="2712" y="527"/>
                  </a:lnTo>
                  <a:moveTo>
                    <a:pt x="2697" y="527"/>
                  </a:moveTo>
                  <a:lnTo>
                    <a:pt x="2697" y="527"/>
                  </a:lnTo>
                  <a:moveTo>
                    <a:pt x="2697" y="527"/>
                  </a:moveTo>
                  <a:lnTo>
                    <a:pt x="2697" y="527"/>
                  </a:lnTo>
                  <a:moveTo>
                    <a:pt x="2697" y="539"/>
                  </a:moveTo>
                  <a:lnTo>
                    <a:pt x="2697" y="527"/>
                  </a:lnTo>
                  <a:moveTo>
                    <a:pt x="2683" y="539"/>
                  </a:moveTo>
                  <a:lnTo>
                    <a:pt x="2697" y="539"/>
                  </a:lnTo>
                  <a:moveTo>
                    <a:pt x="2683" y="539"/>
                  </a:moveTo>
                  <a:lnTo>
                    <a:pt x="2683" y="539"/>
                  </a:lnTo>
                  <a:moveTo>
                    <a:pt x="2683" y="539"/>
                  </a:moveTo>
                  <a:lnTo>
                    <a:pt x="2683" y="539"/>
                  </a:lnTo>
                  <a:moveTo>
                    <a:pt x="2669" y="539"/>
                  </a:moveTo>
                  <a:lnTo>
                    <a:pt x="2683" y="539"/>
                  </a:lnTo>
                  <a:moveTo>
                    <a:pt x="2669" y="552"/>
                  </a:moveTo>
                  <a:lnTo>
                    <a:pt x="2669" y="539"/>
                  </a:lnTo>
                  <a:moveTo>
                    <a:pt x="2669" y="552"/>
                  </a:moveTo>
                  <a:lnTo>
                    <a:pt x="2669" y="552"/>
                  </a:lnTo>
                  <a:moveTo>
                    <a:pt x="2654" y="552"/>
                  </a:moveTo>
                  <a:lnTo>
                    <a:pt x="2669" y="552"/>
                  </a:lnTo>
                  <a:moveTo>
                    <a:pt x="2654" y="552"/>
                  </a:moveTo>
                  <a:lnTo>
                    <a:pt x="2654" y="552"/>
                  </a:lnTo>
                  <a:moveTo>
                    <a:pt x="2654" y="552"/>
                  </a:moveTo>
                  <a:lnTo>
                    <a:pt x="2654" y="552"/>
                  </a:lnTo>
                  <a:moveTo>
                    <a:pt x="2654" y="552"/>
                  </a:moveTo>
                  <a:lnTo>
                    <a:pt x="2654" y="552"/>
                  </a:lnTo>
                  <a:moveTo>
                    <a:pt x="2640" y="552"/>
                  </a:moveTo>
                  <a:lnTo>
                    <a:pt x="2654" y="552"/>
                  </a:lnTo>
                  <a:moveTo>
                    <a:pt x="2640" y="552"/>
                  </a:moveTo>
                  <a:lnTo>
                    <a:pt x="2640" y="552"/>
                  </a:lnTo>
                  <a:moveTo>
                    <a:pt x="2640" y="552"/>
                  </a:moveTo>
                  <a:lnTo>
                    <a:pt x="2640" y="552"/>
                  </a:lnTo>
                  <a:moveTo>
                    <a:pt x="2626" y="552"/>
                  </a:moveTo>
                  <a:lnTo>
                    <a:pt x="2640" y="552"/>
                  </a:lnTo>
                  <a:moveTo>
                    <a:pt x="2626" y="552"/>
                  </a:moveTo>
                  <a:lnTo>
                    <a:pt x="2626" y="552"/>
                  </a:lnTo>
                  <a:moveTo>
                    <a:pt x="2626" y="552"/>
                  </a:moveTo>
                  <a:lnTo>
                    <a:pt x="2626" y="552"/>
                  </a:lnTo>
                  <a:moveTo>
                    <a:pt x="2626" y="565"/>
                  </a:moveTo>
                  <a:lnTo>
                    <a:pt x="2626" y="552"/>
                  </a:lnTo>
                  <a:moveTo>
                    <a:pt x="2611" y="565"/>
                  </a:moveTo>
                  <a:lnTo>
                    <a:pt x="2626" y="565"/>
                  </a:lnTo>
                  <a:moveTo>
                    <a:pt x="2611" y="565"/>
                  </a:moveTo>
                  <a:lnTo>
                    <a:pt x="2611" y="565"/>
                  </a:lnTo>
                  <a:moveTo>
                    <a:pt x="2611" y="565"/>
                  </a:moveTo>
                  <a:lnTo>
                    <a:pt x="2611" y="565"/>
                  </a:lnTo>
                  <a:moveTo>
                    <a:pt x="2611" y="565"/>
                  </a:moveTo>
                  <a:lnTo>
                    <a:pt x="2611" y="565"/>
                  </a:lnTo>
                  <a:moveTo>
                    <a:pt x="2611" y="565"/>
                  </a:moveTo>
                  <a:lnTo>
                    <a:pt x="2611" y="565"/>
                  </a:lnTo>
                  <a:moveTo>
                    <a:pt x="2597" y="578"/>
                  </a:moveTo>
                  <a:lnTo>
                    <a:pt x="2611" y="565"/>
                  </a:lnTo>
                  <a:moveTo>
                    <a:pt x="2597" y="578"/>
                  </a:moveTo>
                  <a:lnTo>
                    <a:pt x="2597" y="578"/>
                  </a:lnTo>
                  <a:moveTo>
                    <a:pt x="2597" y="578"/>
                  </a:moveTo>
                  <a:lnTo>
                    <a:pt x="2597" y="578"/>
                  </a:lnTo>
                  <a:moveTo>
                    <a:pt x="2583" y="578"/>
                  </a:moveTo>
                  <a:lnTo>
                    <a:pt x="2597" y="578"/>
                  </a:lnTo>
                  <a:moveTo>
                    <a:pt x="2583" y="578"/>
                  </a:moveTo>
                  <a:lnTo>
                    <a:pt x="2583" y="578"/>
                  </a:lnTo>
                  <a:moveTo>
                    <a:pt x="2583" y="578"/>
                  </a:moveTo>
                  <a:lnTo>
                    <a:pt x="2583" y="578"/>
                  </a:lnTo>
                  <a:moveTo>
                    <a:pt x="2568" y="578"/>
                  </a:moveTo>
                  <a:lnTo>
                    <a:pt x="2583" y="578"/>
                  </a:lnTo>
                  <a:moveTo>
                    <a:pt x="2568" y="578"/>
                  </a:moveTo>
                  <a:lnTo>
                    <a:pt x="2568" y="578"/>
                  </a:lnTo>
                  <a:moveTo>
                    <a:pt x="2568" y="578"/>
                  </a:moveTo>
                  <a:lnTo>
                    <a:pt x="2568" y="578"/>
                  </a:lnTo>
                  <a:moveTo>
                    <a:pt x="2568" y="578"/>
                  </a:moveTo>
                  <a:lnTo>
                    <a:pt x="2568" y="578"/>
                  </a:lnTo>
                  <a:moveTo>
                    <a:pt x="2554" y="578"/>
                  </a:moveTo>
                  <a:lnTo>
                    <a:pt x="2568" y="578"/>
                  </a:lnTo>
                  <a:moveTo>
                    <a:pt x="2554" y="578"/>
                  </a:moveTo>
                  <a:lnTo>
                    <a:pt x="2554" y="578"/>
                  </a:lnTo>
                  <a:moveTo>
                    <a:pt x="2554" y="578"/>
                  </a:moveTo>
                  <a:lnTo>
                    <a:pt x="2554" y="578"/>
                  </a:lnTo>
                  <a:moveTo>
                    <a:pt x="2540" y="591"/>
                  </a:moveTo>
                  <a:lnTo>
                    <a:pt x="2554" y="578"/>
                  </a:lnTo>
                  <a:moveTo>
                    <a:pt x="2540" y="591"/>
                  </a:moveTo>
                  <a:lnTo>
                    <a:pt x="2540" y="591"/>
                  </a:lnTo>
                  <a:moveTo>
                    <a:pt x="2540" y="591"/>
                  </a:moveTo>
                  <a:lnTo>
                    <a:pt x="2540" y="591"/>
                  </a:lnTo>
                  <a:moveTo>
                    <a:pt x="2540" y="591"/>
                  </a:moveTo>
                  <a:lnTo>
                    <a:pt x="2540" y="591"/>
                  </a:lnTo>
                  <a:moveTo>
                    <a:pt x="2525" y="591"/>
                  </a:moveTo>
                  <a:lnTo>
                    <a:pt x="2540" y="591"/>
                  </a:lnTo>
                  <a:moveTo>
                    <a:pt x="2525" y="591"/>
                  </a:moveTo>
                  <a:lnTo>
                    <a:pt x="2525" y="591"/>
                  </a:lnTo>
                  <a:moveTo>
                    <a:pt x="2525" y="591"/>
                  </a:moveTo>
                  <a:lnTo>
                    <a:pt x="2525" y="591"/>
                  </a:lnTo>
                  <a:moveTo>
                    <a:pt x="2511" y="604"/>
                  </a:moveTo>
                  <a:lnTo>
                    <a:pt x="2525" y="591"/>
                  </a:lnTo>
                  <a:moveTo>
                    <a:pt x="2511" y="604"/>
                  </a:moveTo>
                  <a:lnTo>
                    <a:pt x="2511" y="604"/>
                  </a:lnTo>
                  <a:moveTo>
                    <a:pt x="2511" y="604"/>
                  </a:moveTo>
                  <a:lnTo>
                    <a:pt x="2511" y="604"/>
                  </a:lnTo>
                  <a:moveTo>
                    <a:pt x="2497" y="604"/>
                  </a:moveTo>
                  <a:lnTo>
                    <a:pt x="2511" y="604"/>
                  </a:lnTo>
                  <a:moveTo>
                    <a:pt x="2497" y="616"/>
                  </a:moveTo>
                  <a:lnTo>
                    <a:pt x="2497" y="604"/>
                  </a:lnTo>
                  <a:moveTo>
                    <a:pt x="2497" y="616"/>
                  </a:moveTo>
                  <a:lnTo>
                    <a:pt x="2497" y="616"/>
                  </a:lnTo>
                  <a:moveTo>
                    <a:pt x="2497" y="616"/>
                  </a:moveTo>
                  <a:lnTo>
                    <a:pt x="2497" y="616"/>
                  </a:lnTo>
                  <a:moveTo>
                    <a:pt x="2497" y="616"/>
                  </a:moveTo>
                  <a:lnTo>
                    <a:pt x="2497" y="616"/>
                  </a:lnTo>
                  <a:moveTo>
                    <a:pt x="2482" y="616"/>
                  </a:moveTo>
                  <a:lnTo>
                    <a:pt x="2497" y="616"/>
                  </a:lnTo>
                  <a:moveTo>
                    <a:pt x="2482" y="629"/>
                  </a:moveTo>
                  <a:lnTo>
                    <a:pt x="2482" y="616"/>
                  </a:lnTo>
                  <a:moveTo>
                    <a:pt x="2482" y="629"/>
                  </a:moveTo>
                  <a:lnTo>
                    <a:pt x="2482" y="629"/>
                  </a:lnTo>
                  <a:moveTo>
                    <a:pt x="2482" y="629"/>
                  </a:moveTo>
                  <a:lnTo>
                    <a:pt x="2482" y="629"/>
                  </a:lnTo>
                  <a:moveTo>
                    <a:pt x="2468" y="629"/>
                  </a:moveTo>
                  <a:lnTo>
                    <a:pt x="2482" y="629"/>
                  </a:lnTo>
                  <a:moveTo>
                    <a:pt x="2468" y="629"/>
                  </a:moveTo>
                  <a:lnTo>
                    <a:pt x="2468" y="629"/>
                  </a:lnTo>
                  <a:moveTo>
                    <a:pt x="2468" y="629"/>
                  </a:moveTo>
                  <a:lnTo>
                    <a:pt x="2468" y="629"/>
                  </a:lnTo>
                  <a:moveTo>
                    <a:pt x="2454" y="629"/>
                  </a:moveTo>
                  <a:lnTo>
                    <a:pt x="2468" y="629"/>
                  </a:lnTo>
                  <a:moveTo>
                    <a:pt x="2454" y="629"/>
                  </a:moveTo>
                  <a:lnTo>
                    <a:pt x="2454" y="629"/>
                  </a:lnTo>
                  <a:moveTo>
                    <a:pt x="2454" y="629"/>
                  </a:moveTo>
                  <a:lnTo>
                    <a:pt x="2454" y="629"/>
                  </a:lnTo>
                  <a:moveTo>
                    <a:pt x="2454" y="629"/>
                  </a:moveTo>
                  <a:lnTo>
                    <a:pt x="2454" y="629"/>
                  </a:lnTo>
                  <a:moveTo>
                    <a:pt x="2439" y="629"/>
                  </a:moveTo>
                  <a:lnTo>
                    <a:pt x="2454" y="629"/>
                  </a:lnTo>
                  <a:moveTo>
                    <a:pt x="2439" y="629"/>
                  </a:moveTo>
                  <a:lnTo>
                    <a:pt x="2439" y="629"/>
                  </a:lnTo>
                  <a:moveTo>
                    <a:pt x="2439" y="629"/>
                  </a:moveTo>
                  <a:lnTo>
                    <a:pt x="2439" y="629"/>
                  </a:lnTo>
                  <a:moveTo>
                    <a:pt x="2425" y="629"/>
                  </a:moveTo>
                  <a:lnTo>
                    <a:pt x="2439" y="629"/>
                  </a:lnTo>
                  <a:moveTo>
                    <a:pt x="2425" y="642"/>
                  </a:moveTo>
                  <a:lnTo>
                    <a:pt x="2425" y="629"/>
                  </a:lnTo>
                  <a:moveTo>
                    <a:pt x="2425" y="642"/>
                  </a:moveTo>
                  <a:lnTo>
                    <a:pt x="2425" y="642"/>
                  </a:lnTo>
                  <a:moveTo>
                    <a:pt x="2411" y="642"/>
                  </a:moveTo>
                  <a:lnTo>
                    <a:pt x="2425" y="642"/>
                  </a:lnTo>
                  <a:moveTo>
                    <a:pt x="2411" y="642"/>
                  </a:moveTo>
                  <a:lnTo>
                    <a:pt x="2411" y="642"/>
                  </a:lnTo>
                  <a:moveTo>
                    <a:pt x="2411" y="642"/>
                  </a:moveTo>
                  <a:lnTo>
                    <a:pt x="2411" y="642"/>
                  </a:lnTo>
                  <a:moveTo>
                    <a:pt x="2411" y="642"/>
                  </a:moveTo>
                  <a:lnTo>
                    <a:pt x="2411" y="642"/>
                  </a:lnTo>
                  <a:moveTo>
                    <a:pt x="2396" y="642"/>
                  </a:moveTo>
                  <a:lnTo>
                    <a:pt x="2411" y="642"/>
                  </a:lnTo>
                  <a:moveTo>
                    <a:pt x="2396" y="642"/>
                  </a:moveTo>
                  <a:lnTo>
                    <a:pt x="2396" y="642"/>
                  </a:lnTo>
                  <a:moveTo>
                    <a:pt x="2396" y="655"/>
                  </a:moveTo>
                  <a:lnTo>
                    <a:pt x="2396" y="642"/>
                  </a:lnTo>
                  <a:moveTo>
                    <a:pt x="2382" y="655"/>
                  </a:moveTo>
                  <a:lnTo>
                    <a:pt x="2396" y="655"/>
                  </a:lnTo>
                  <a:moveTo>
                    <a:pt x="2382" y="655"/>
                  </a:moveTo>
                  <a:lnTo>
                    <a:pt x="2382" y="655"/>
                  </a:lnTo>
                  <a:moveTo>
                    <a:pt x="2382" y="655"/>
                  </a:moveTo>
                  <a:lnTo>
                    <a:pt x="2382" y="655"/>
                  </a:lnTo>
                  <a:moveTo>
                    <a:pt x="2382" y="655"/>
                  </a:moveTo>
                  <a:lnTo>
                    <a:pt x="2382" y="655"/>
                  </a:lnTo>
                  <a:moveTo>
                    <a:pt x="2382" y="655"/>
                  </a:moveTo>
                  <a:lnTo>
                    <a:pt x="2382" y="655"/>
                  </a:lnTo>
                  <a:moveTo>
                    <a:pt x="2367" y="655"/>
                  </a:moveTo>
                  <a:lnTo>
                    <a:pt x="2382" y="655"/>
                  </a:lnTo>
                  <a:moveTo>
                    <a:pt x="2367" y="655"/>
                  </a:moveTo>
                  <a:lnTo>
                    <a:pt x="2367" y="655"/>
                  </a:lnTo>
                  <a:moveTo>
                    <a:pt x="2367" y="668"/>
                  </a:moveTo>
                  <a:lnTo>
                    <a:pt x="2367" y="655"/>
                  </a:lnTo>
                  <a:moveTo>
                    <a:pt x="2353" y="668"/>
                  </a:moveTo>
                  <a:lnTo>
                    <a:pt x="2367" y="668"/>
                  </a:lnTo>
                  <a:moveTo>
                    <a:pt x="2353" y="668"/>
                  </a:moveTo>
                  <a:lnTo>
                    <a:pt x="2353" y="668"/>
                  </a:lnTo>
                  <a:moveTo>
                    <a:pt x="2353" y="668"/>
                  </a:moveTo>
                  <a:lnTo>
                    <a:pt x="2353" y="668"/>
                  </a:lnTo>
                  <a:moveTo>
                    <a:pt x="2353" y="681"/>
                  </a:moveTo>
                  <a:lnTo>
                    <a:pt x="2353" y="668"/>
                  </a:lnTo>
                  <a:moveTo>
                    <a:pt x="2339" y="681"/>
                  </a:moveTo>
                  <a:lnTo>
                    <a:pt x="2353" y="681"/>
                  </a:lnTo>
                  <a:moveTo>
                    <a:pt x="2339" y="681"/>
                  </a:moveTo>
                  <a:lnTo>
                    <a:pt x="2339" y="681"/>
                  </a:lnTo>
                  <a:moveTo>
                    <a:pt x="2339" y="681"/>
                  </a:moveTo>
                  <a:lnTo>
                    <a:pt x="2339" y="681"/>
                  </a:lnTo>
                  <a:moveTo>
                    <a:pt x="2324" y="681"/>
                  </a:moveTo>
                  <a:lnTo>
                    <a:pt x="2339" y="681"/>
                  </a:lnTo>
                  <a:moveTo>
                    <a:pt x="2324" y="681"/>
                  </a:moveTo>
                  <a:lnTo>
                    <a:pt x="2324" y="681"/>
                  </a:lnTo>
                  <a:moveTo>
                    <a:pt x="2324" y="681"/>
                  </a:moveTo>
                  <a:lnTo>
                    <a:pt x="2324" y="681"/>
                  </a:lnTo>
                  <a:moveTo>
                    <a:pt x="2324" y="681"/>
                  </a:moveTo>
                  <a:lnTo>
                    <a:pt x="2324" y="681"/>
                  </a:lnTo>
                  <a:moveTo>
                    <a:pt x="2310" y="681"/>
                  </a:moveTo>
                  <a:lnTo>
                    <a:pt x="2324" y="681"/>
                  </a:lnTo>
                  <a:moveTo>
                    <a:pt x="2310" y="681"/>
                  </a:moveTo>
                  <a:lnTo>
                    <a:pt x="2310" y="681"/>
                  </a:lnTo>
                  <a:moveTo>
                    <a:pt x="2310" y="681"/>
                  </a:moveTo>
                  <a:lnTo>
                    <a:pt x="2310" y="681"/>
                  </a:lnTo>
                  <a:moveTo>
                    <a:pt x="2296" y="693"/>
                  </a:moveTo>
                  <a:lnTo>
                    <a:pt x="2310" y="681"/>
                  </a:lnTo>
                  <a:moveTo>
                    <a:pt x="2296" y="693"/>
                  </a:moveTo>
                  <a:lnTo>
                    <a:pt x="2296" y="693"/>
                  </a:lnTo>
                  <a:moveTo>
                    <a:pt x="2296" y="693"/>
                  </a:moveTo>
                  <a:lnTo>
                    <a:pt x="2296" y="693"/>
                  </a:lnTo>
                  <a:moveTo>
                    <a:pt x="2281" y="693"/>
                  </a:moveTo>
                  <a:lnTo>
                    <a:pt x="2296" y="693"/>
                  </a:lnTo>
                  <a:moveTo>
                    <a:pt x="2281" y="693"/>
                  </a:moveTo>
                  <a:lnTo>
                    <a:pt x="2281" y="693"/>
                  </a:lnTo>
                  <a:moveTo>
                    <a:pt x="2281" y="693"/>
                  </a:moveTo>
                  <a:lnTo>
                    <a:pt x="2281" y="693"/>
                  </a:lnTo>
                  <a:moveTo>
                    <a:pt x="2281" y="693"/>
                  </a:moveTo>
                  <a:lnTo>
                    <a:pt x="2281" y="693"/>
                  </a:lnTo>
                  <a:moveTo>
                    <a:pt x="2267" y="693"/>
                  </a:moveTo>
                  <a:lnTo>
                    <a:pt x="2281" y="693"/>
                  </a:lnTo>
                  <a:moveTo>
                    <a:pt x="2267" y="693"/>
                  </a:moveTo>
                  <a:lnTo>
                    <a:pt x="2267" y="693"/>
                  </a:lnTo>
                  <a:moveTo>
                    <a:pt x="2267" y="706"/>
                  </a:moveTo>
                  <a:lnTo>
                    <a:pt x="2267" y="693"/>
                  </a:lnTo>
                  <a:moveTo>
                    <a:pt x="2267" y="706"/>
                  </a:moveTo>
                  <a:lnTo>
                    <a:pt x="2267" y="706"/>
                  </a:lnTo>
                  <a:moveTo>
                    <a:pt x="2267" y="706"/>
                  </a:moveTo>
                  <a:lnTo>
                    <a:pt x="2267" y="706"/>
                  </a:lnTo>
                  <a:moveTo>
                    <a:pt x="2253" y="706"/>
                  </a:moveTo>
                  <a:lnTo>
                    <a:pt x="2267" y="706"/>
                  </a:lnTo>
                  <a:moveTo>
                    <a:pt x="2253" y="706"/>
                  </a:moveTo>
                  <a:lnTo>
                    <a:pt x="2253" y="706"/>
                  </a:lnTo>
                  <a:moveTo>
                    <a:pt x="2253" y="706"/>
                  </a:moveTo>
                  <a:lnTo>
                    <a:pt x="2253" y="706"/>
                  </a:lnTo>
                  <a:moveTo>
                    <a:pt x="2238" y="706"/>
                  </a:moveTo>
                  <a:lnTo>
                    <a:pt x="2253" y="706"/>
                  </a:lnTo>
                  <a:moveTo>
                    <a:pt x="2238" y="706"/>
                  </a:moveTo>
                  <a:lnTo>
                    <a:pt x="2238" y="706"/>
                  </a:lnTo>
                  <a:moveTo>
                    <a:pt x="2238" y="706"/>
                  </a:moveTo>
                  <a:lnTo>
                    <a:pt x="2238" y="706"/>
                  </a:lnTo>
                  <a:moveTo>
                    <a:pt x="2238" y="706"/>
                  </a:moveTo>
                  <a:lnTo>
                    <a:pt x="2238" y="706"/>
                  </a:lnTo>
                  <a:moveTo>
                    <a:pt x="2224" y="706"/>
                  </a:moveTo>
                  <a:lnTo>
                    <a:pt x="2238" y="706"/>
                  </a:lnTo>
                  <a:moveTo>
                    <a:pt x="2224" y="706"/>
                  </a:moveTo>
                  <a:lnTo>
                    <a:pt x="2224" y="706"/>
                  </a:lnTo>
                  <a:moveTo>
                    <a:pt x="2224" y="706"/>
                  </a:moveTo>
                  <a:lnTo>
                    <a:pt x="2224" y="706"/>
                  </a:lnTo>
                  <a:moveTo>
                    <a:pt x="2210" y="706"/>
                  </a:moveTo>
                  <a:lnTo>
                    <a:pt x="2224" y="706"/>
                  </a:lnTo>
                  <a:moveTo>
                    <a:pt x="2210" y="719"/>
                  </a:moveTo>
                  <a:lnTo>
                    <a:pt x="2210" y="706"/>
                  </a:lnTo>
                  <a:moveTo>
                    <a:pt x="2210" y="719"/>
                  </a:moveTo>
                  <a:lnTo>
                    <a:pt x="2210" y="719"/>
                  </a:lnTo>
                  <a:moveTo>
                    <a:pt x="2195" y="719"/>
                  </a:moveTo>
                  <a:lnTo>
                    <a:pt x="2210" y="719"/>
                  </a:lnTo>
                  <a:moveTo>
                    <a:pt x="2195" y="719"/>
                  </a:moveTo>
                  <a:lnTo>
                    <a:pt x="2195" y="719"/>
                  </a:lnTo>
                  <a:moveTo>
                    <a:pt x="2195" y="732"/>
                  </a:moveTo>
                  <a:lnTo>
                    <a:pt x="2195" y="719"/>
                  </a:lnTo>
                  <a:moveTo>
                    <a:pt x="2195" y="732"/>
                  </a:moveTo>
                  <a:lnTo>
                    <a:pt x="2195" y="732"/>
                  </a:lnTo>
                  <a:moveTo>
                    <a:pt x="2181" y="732"/>
                  </a:moveTo>
                  <a:lnTo>
                    <a:pt x="2195" y="732"/>
                  </a:lnTo>
                  <a:moveTo>
                    <a:pt x="2181" y="732"/>
                  </a:moveTo>
                  <a:lnTo>
                    <a:pt x="2181" y="732"/>
                  </a:lnTo>
                  <a:moveTo>
                    <a:pt x="2181" y="732"/>
                  </a:moveTo>
                  <a:lnTo>
                    <a:pt x="2181" y="732"/>
                  </a:lnTo>
                  <a:moveTo>
                    <a:pt x="2167" y="732"/>
                  </a:moveTo>
                  <a:lnTo>
                    <a:pt x="2181" y="732"/>
                  </a:lnTo>
                  <a:moveTo>
                    <a:pt x="2167" y="732"/>
                  </a:moveTo>
                  <a:lnTo>
                    <a:pt x="2167" y="732"/>
                  </a:lnTo>
                  <a:moveTo>
                    <a:pt x="2167" y="745"/>
                  </a:moveTo>
                  <a:lnTo>
                    <a:pt x="2167" y="732"/>
                  </a:lnTo>
                  <a:moveTo>
                    <a:pt x="2167" y="745"/>
                  </a:moveTo>
                  <a:lnTo>
                    <a:pt x="2167" y="745"/>
                  </a:lnTo>
                  <a:moveTo>
                    <a:pt x="2152" y="745"/>
                  </a:moveTo>
                  <a:lnTo>
                    <a:pt x="2167" y="745"/>
                  </a:lnTo>
                  <a:moveTo>
                    <a:pt x="2152" y="745"/>
                  </a:moveTo>
                  <a:lnTo>
                    <a:pt x="2152" y="745"/>
                  </a:lnTo>
                  <a:moveTo>
                    <a:pt x="2152" y="745"/>
                  </a:moveTo>
                  <a:lnTo>
                    <a:pt x="2152" y="745"/>
                  </a:lnTo>
                  <a:moveTo>
                    <a:pt x="2152" y="745"/>
                  </a:moveTo>
                  <a:lnTo>
                    <a:pt x="2152" y="745"/>
                  </a:lnTo>
                  <a:moveTo>
                    <a:pt x="2152" y="745"/>
                  </a:moveTo>
                  <a:lnTo>
                    <a:pt x="2152" y="745"/>
                  </a:lnTo>
                  <a:moveTo>
                    <a:pt x="2138" y="745"/>
                  </a:moveTo>
                  <a:lnTo>
                    <a:pt x="2152" y="745"/>
                  </a:lnTo>
                  <a:moveTo>
                    <a:pt x="2138" y="745"/>
                  </a:moveTo>
                  <a:lnTo>
                    <a:pt x="2138" y="745"/>
                  </a:lnTo>
                  <a:moveTo>
                    <a:pt x="2138" y="745"/>
                  </a:moveTo>
                  <a:lnTo>
                    <a:pt x="2138" y="745"/>
                  </a:lnTo>
                  <a:moveTo>
                    <a:pt x="2124" y="745"/>
                  </a:moveTo>
                  <a:lnTo>
                    <a:pt x="2138" y="745"/>
                  </a:lnTo>
                  <a:moveTo>
                    <a:pt x="2124" y="745"/>
                  </a:moveTo>
                  <a:lnTo>
                    <a:pt x="2124" y="745"/>
                  </a:lnTo>
                  <a:moveTo>
                    <a:pt x="2124" y="745"/>
                  </a:moveTo>
                  <a:lnTo>
                    <a:pt x="2124" y="745"/>
                  </a:lnTo>
                  <a:moveTo>
                    <a:pt x="2109" y="745"/>
                  </a:moveTo>
                  <a:lnTo>
                    <a:pt x="2124" y="745"/>
                  </a:lnTo>
                  <a:moveTo>
                    <a:pt x="2109" y="745"/>
                  </a:moveTo>
                  <a:lnTo>
                    <a:pt x="2109" y="745"/>
                  </a:lnTo>
                  <a:moveTo>
                    <a:pt x="2109" y="758"/>
                  </a:moveTo>
                  <a:lnTo>
                    <a:pt x="2109" y="745"/>
                  </a:lnTo>
                  <a:moveTo>
                    <a:pt x="2109" y="758"/>
                  </a:moveTo>
                  <a:lnTo>
                    <a:pt x="2109" y="758"/>
                  </a:lnTo>
                  <a:moveTo>
                    <a:pt x="2095" y="758"/>
                  </a:moveTo>
                  <a:lnTo>
                    <a:pt x="2109" y="758"/>
                  </a:lnTo>
                  <a:moveTo>
                    <a:pt x="2095" y="758"/>
                  </a:moveTo>
                  <a:lnTo>
                    <a:pt x="2095" y="758"/>
                  </a:lnTo>
                  <a:moveTo>
                    <a:pt x="2095" y="758"/>
                  </a:moveTo>
                  <a:lnTo>
                    <a:pt x="2095" y="758"/>
                  </a:lnTo>
                  <a:moveTo>
                    <a:pt x="2080" y="758"/>
                  </a:moveTo>
                  <a:lnTo>
                    <a:pt x="2095" y="758"/>
                  </a:lnTo>
                  <a:moveTo>
                    <a:pt x="2080" y="758"/>
                  </a:moveTo>
                  <a:lnTo>
                    <a:pt x="2080" y="758"/>
                  </a:lnTo>
                  <a:moveTo>
                    <a:pt x="2080" y="758"/>
                  </a:moveTo>
                  <a:lnTo>
                    <a:pt x="2080" y="758"/>
                  </a:lnTo>
                  <a:moveTo>
                    <a:pt x="2080" y="758"/>
                  </a:moveTo>
                  <a:lnTo>
                    <a:pt x="2080" y="758"/>
                  </a:lnTo>
                  <a:moveTo>
                    <a:pt x="2066" y="758"/>
                  </a:moveTo>
                  <a:lnTo>
                    <a:pt x="2080" y="758"/>
                  </a:lnTo>
                  <a:moveTo>
                    <a:pt x="2066" y="758"/>
                  </a:moveTo>
                  <a:lnTo>
                    <a:pt x="2066" y="758"/>
                  </a:lnTo>
                  <a:moveTo>
                    <a:pt x="2066" y="758"/>
                  </a:moveTo>
                  <a:lnTo>
                    <a:pt x="2066" y="758"/>
                  </a:lnTo>
                  <a:moveTo>
                    <a:pt x="2052" y="770"/>
                  </a:moveTo>
                  <a:lnTo>
                    <a:pt x="2066" y="758"/>
                  </a:lnTo>
                  <a:moveTo>
                    <a:pt x="2052" y="770"/>
                  </a:moveTo>
                  <a:lnTo>
                    <a:pt x="2052" y="770"/>
                  </a:lnTo>
                  <a:moveTo>
                    <a:pt x="2052" y="770"/>
                  </a:moveTo>
                  <a:lnTo>
                    <a:pt x="2052" y="770"/>
                  </a:lnTo>
                  <a:moveTo>
                    <a:pt x="2037" y="770"/>
                  </a:moveTo>
                  <a:lnTo>
                    <a:pt x="2052" y="770"/>
                  </a:lnTo>
                  <a:moveTo>
                    <a:pt x="2037" y="770"/>
                  </a:moveTo>
                  <a:lnTo>
                    <a:pt x="2037" y="770"/>
                  </a:lnTo>
                  <a:moveTo>
                    <a:pt x="2037" y="770"/>
                  </a:moveTo>
                  <a:lnTo>
                    <a:pt x="2037" y="770"/>
                  </a:lnTo>
                  <a:moveTo>
                    <a:pt x="2037" y="783"/>
                  </a:moveTo>
                  <a:lnTo>
                    <a:pt x="2037" y="770"/>
                  </a:lnTo>
                  <a:moveTo>
                    <a:pt x="2037" y="783"/>
                  </a:moveTo>
                  <a:lnTo>
                    <a:pt x="2037" y="783"/>
                  </a:lnTo>
                  <a:moveTo>
                    <a:pt x="2023" y="783"/>
                  </a:moveTo>
                  <a:lnTo>
                    <a:pt x="2037" y="783"/>
                  </a:lnTo>
                  <a:moveTo>
                    <a:pt x="2023" y="783"/>
                  </a:moveTo>
                  <a:lnTo>
                    <a:pt x="2023" y="783"/>
                  </a:lnTo>
                  <a:moveTo>
                    <a:pt x="2023" y="783"/>
                  </a:moveTo>
                  <a:lnTo>
                    <a:pt x="2023" y="783"/>
                  </a:lnTo>
                  <a:moveTo>
                    <a:pt x="2023" y="783"/>
                  </a:moveTo>
                  <a:lnTo>
                    <a:pt x="2023" y="783"/>
                  </a:lnTo>
                  <a:moveTo>
                    <a:pt x="2009" y="783"/>
                  </a:moveTo>
                  <a:lnTo>
                    <a:pt x="2023" y="783"/>
                  </a:lnTo>
                  <a:moveTo>
                    <a:pt x="2009" y="783"/>
                  </a:moveTo>
                  <a:lnTo>
                    <a:pt x="2009" y="783"/>
                  </a:lnTo>
                  <a:moveTo>
                    <a:pt x="2009" y="783"/>
                  </a:moveTo>
                  <a:lnTo>
                    <a:pt x="2009" y="783"/>
                  </a:lnTo>
                  <a:moveTo>
                    <a:pt x="1994" y="783"/>
                  </a:moveTo>
                  <a:lnTo>
                    <a:pt x="2009" y="783"/>
                  </a:lnTo>
                  <a:moveTo>
                    <a:pt x="1994" y="783"/>
                  </a:moveTo>
                  <a:lnTo>
                    <a:pt x="1994" y="783"/>
                  </a:lnTo>
                  <a:moveTo>
                    <a:pt x="1994" y="783"/>
                  </a:moveTo>
                  <a:lnTo>
                    <a:pt x="1994" y="783"/>
                  </a:lnTo>
                  <a:moveTo>
                    <a:pt x="1994" y="783"/>
                  </a:moveTo>
                  <a:lnTo>
                    <a:pt x="1994" y="783"/>
                  </a:lnTo>
                  <a:moveTo>
                    <a:pt x="1980" y="783"/>
                  </a:moveTo>
                  <a:lnTo>
                    <a:pt x="1994" y="783"/>
                  </a:lnTo>
                  <a:moveTo>
                    <a:pt x="1980" y="783"/>
                  </a:moveTo>
                  <a:lnTo>
                    <a:pt x="1980" y="783"/>
                  </a:lnTo>
                  <a:moveTo>
                    <a:pt x="1980" y="783"/>
                  </a:moveTo>
                  <a:lnTo>
                    <a:pt x="1980" y="783"/>
                  </a:lnTo>
                  <a:moveTo>
                    <a:pt x="1966" y="783"/>
                  </a:moveTo>
                  <a:lnTo>
                    <a:pt x="1980" y="783"/>
                  </a:lnTo>
                  <a:moveTo>
                    <a:pt x="1966" y="783"/>
                  </a:moveTo>
                  <a:lnTo>
                    <a:pt x="1966" y="783"/>
                  </a:lnTo>
                  <a:moveTo>
                    <a:pt x="1966" y="796"/>
                  </a:moveTo>
                  <a:lnTo>
                    <a:pt x="1966" y="783"/>
                  </a:lnTo>
                  <a:moveTo>
                    <a:pt x="1951" y="796"/>
                  </a:moveTo>
                  <a:lnTo>
                    <a:pt x="1966" y="796"/>
                  </a:lnTo>
                  <a:moveTo>
                    <a:pt x="1951" y="796"/>
                  </a:moveTo>
                  <a:lnTo>
                    <a:pt x="1951" y="796"/>
                  </a:lnTo>
                  <a:moveTo>
                    <a:pt x="1951" y="796"/>
                  </a:moveTo>
                  <a:lnTo>
                    <a:pt x="1951" y="796"/>
                  </a:lnTo>
                  <a:moveTo>
                    <a:pt x="1951" y="796"/>
                  </a:moveTo>
                  <a:lnTo>
                    <a:pt x="1951" y="796"/>
                  </a:lnTo>
                  <a:moveTo>
                    <a:pt x="1937" y="796"/>
                  </a:moveTo>
                  <a:lnTo>
                    <a:pt x="1951" y="796"/>
                  </a:lnTo>
                  <a:moveTo>
                    <a:pt x="1937" y="796"/>
                  </a:moveTo>
                  <a:lnTo>
                    <a:pt x="1937" y="796"/>
                  </a:lnTo>
                  <a:moveTo>
                    <a:pt x="1937" y="796"/>
                  </a:moveTo>
                  <a:lnTo>
                    <a:pt x="1937" y="796"/>
                  </a:lnTo>
                  <a:moveTo>
                    <a:pt x="1923" y="796"/>
                  </a:moveTo>
                  <a:lnTo>
                    <a:pt x="1937" y="796"/>
                  </a:lnTo>
                  <a:moveTo>
                    <a:pt x="1923" y="796"/>
                  </a:moveTo>
                  <a:lnTo>
                    <a:pt x="1923" y="796"/>
                  </a:lnTo>
                  <a:moveTo>
                    <a:pt x="1923" y="796"/>
                  </a:moveTo>
                  <a:lnTo>
                    <a:pt x="1923" y="796"/>
                  </a:lnTo>
                  <a:moveTo>
                    <a:pt x="1923" y="796"/>
                  </a:moveTo>
                  <a:lnTo>
                    <a:pt x="1923" y="796"/>
                  </a:lnTo>
                  <a:moveTo>
                    <a:pt x="1923" y="796"/>
                  </a:moveTo>
                  <a:lnTo>
                    <a:pt x="1923" y="796"/>
                  </a:lnTo>
                  <a:moveTo>
                    <a:pt x="1908" y="809"/>
                  </a:moveTo>
                  <a:lnTo>
                    <a:pt x="1923" y="796"/>
                  </a:lnTo>
                  <a:moveTo>
                    <a:pt x="1908" y="809"/>
                  </a:moveTo>
                  <a:lnTo>
                    <a:pt x="1908" y="809"/>
                  </a:lnTo>
                  <a:moveTo>
                    <a:pt x="1908" y="809"/>
                  </a:moveTo>
                  <a:lnTo>
                    <a:pt x="1908" y="809"/>
                  </a:lnTo>
                  <a:moveTo>
                    <a:pt x="1894" y="809"/>
                  </a:moveTo>
                  <a:lnTo>
                    <a:pt x="1908" y="809"/>
                  </a:lnTo>
                  <a:moveTo>
                    <a:pt x="1894" y="809"/>
                  </a:moveTo>
                  <a:lnTo>
                    <a:pt x="1894" y="809"/>
                  </a:lnTo>
                  <a:moveTo>
                    <a:pt x="1894" y="809"/>
                  </a:moveTo>
                  <a:lnTo>
                    <a:pt x="1894" y="809"/>
                  </a:lnTo>
                  <a:moveTo>
                    <a:pt x="1894" y="809"/>
                  </a:moveTo>
                  <a:lnTo>
                    <a:pt x="1894" y="809"/>
                  </a:lnTo>
                  <a:moveTo>
                    <a:pt x="1880" y="809"/>
                  </a:moveTo>
                  <a:lnTo>
                    <a:pt x="1894" y="809"/>
                  </a:lnTo>
                  <a:moveTo>
                    <a:pt x="1880" y="809"/>
                  </a:moveTo>
                  <a:lnTo>
                    <a:pt x="1880" y="809"/>
                  </a:lnTo>
                  <a:moveTo>
                    <a:pt x="1880" y="809"/>
                  </a:moveTo>
                  <a:lnTo>
                    <a:pt x="1880" y="809"/>
                  </a:lnTo>
                  <a:moveTo>
                    <a:pt x="1865" y="809"/>
                  </a:moveTo>
                  <a:lnTo>
                    <a:pt x="1880" y="809"/>
                  </a:lnTo>
                  <a:moveTo>
                    <a:pt x="1865" y="809"/>
                  </a:moveTo>
                  <a:lnTo>
                    <a:pt x="1865" y="809"/>
                  </a:lnTo>
                  <a:moveTo>
                    <a:pt x="1865" y="809"/>
                  </a:moveTo>
                  <a:lnTo>
                    <a:pt x="1865" y="809"/>
                  </a:lnTo>
                  <a:moveTo>
                    <a:pt x="1865" y="809"/>
                  </a:moveTo>
                  <a:lnTo>
                    <a:pt x="1865" y="809"/>
                  </a:lnTo>
                  <a:moveTo>
                    <a:pt x="1851" y="822"/>
                  </a:moveTo>
                  <a:lnTo>
                    <a:pt x="1865" y="809"/>
                  </a:lnTo>
                  <a:moveTo>
                    <a:pt x="1851" y="822"/>
                  </a:moveTo>
                  <a:lnTo>
                    <a:pt x="1851" y="822"/>
                  </a:lnTo>
                  <a:moveTo>
                    <a:pt x="1851" y="822"/>
                  </a:moveTo>
                  <a:lnTo>
                    <a:pt x="1851" y="822"/>
                  </a:lnTo>
                  <a:moveTo>
                    <a:pt x="1837" y="822"/>
                  </a:moveTo>
                  <a:lnTo>
                    <a:pt x="1851" y="822"/>
                  </a:lnTo>
                  <a:moveTo>
                    <a:pt x="1837" y="822"/>
                  </a:moveTo>
                  <a:lnTo>
                    <a:pt x="1837" y="822"/>
                  </a:lnTo>
                  <a:moveTo>
                    <a:pt x="1837" y="835"/>
                  </a:moveTo>
                  <a:lnTo>
                    <a:pt x="1837" y="822"/>
                  </a:lnTo>
                  <a:moveTo>
                    <a:pt x="1822" y="835"/>
                  </a:moveTo>
                  <a:lnTo>
                    <a:pt x="1837" y="835"/>
                  </a:lnTo>
                  <a:moveTo>
                    <a:pt x="1822" y="835"/>
                  </a:moveTo>
                  <a:lnTo>
                    <a:pt x="1822" y="835"/>
                  </a:lnTo>
                  <a:moveTo>
                    <a:pt x="1822" y="835"/>
                  </a:moveTo>
                  <a:lnTo>
                    <a:pt x="1822" y="835"/>
                  </a:lnTo>
                  <a:moveTo>
                    <a:pt x="1822" y="835"/>
                  </a:moveTo>
                  <a:lnTo>
                    <a:pt x="1822" y="835"/>
                  </a:lnTo>
                  <a:moveTo>
                    <a:pt x="1808" y="835"/>
                  </a:moveTo>
                  <a:lnTo>
                    <a:pt x="1822" y="835"/>
                  </a:lnTo>
                  <a:moveTo>
                    <a:pt x="1808" y="835"/>
                  </a:moveTo>
                  <a:lnTo>
                    <a:pt x="1808" y="835"/>
                  </a:lnTo>
                  <a:moveTo>
                    <a:pt x="1808" y="835"/>
                  </a:moveTo>
                  <a:lnTo>
                    <a:pt x="1808" y="835"/>
                  </a:lnTo>
                  <a:moveTo>
                    <a:pt x="1808" y="835"/>
                  </a:moveTo>
                  <a:lnTo>
                    <a:pt x="1808" y="835"/>
                  </a:lnTo>
                  <a:moveTo>
                    <a:pt x="1808" y="835"/>
                  </a:moveTo>
                  <a:lnTo>
                    <a:pt x="1808" y="835"/>
                  </a:lnTo>
                  <a:moveTo>
                    <a:pt x="1793" y="835"/>
                  </a:moveTo>
                  <a:lnTo>
                    <a:pt x="1808" y="835"/>
                  </a:lnTo>
                  <a:moveTo>
                    <a:pt x="1793" y="835"/>
                  </a:moveTo>
                  <a:lnTo>
                    <a:pt x="1793" y="835"/>
                  </a:lnTo>
                  <a:moveTo>
                    <a:pt x="1793" y="835"/>
                  </a:moveTo>
                  <a:lnTo>
                    <a:pt x="1793" y="835"/>
                  </a:lnTo>
                  <a:moveTo>
                    <a:pt x="1779" y="835"/>
                  </a:moveTo>
                  <a:lnTo>
                    <a:pt x="1793" y="835"/>
                  </a:lnTo>
                  <a:moveTo>
                    <a:pt x="1779" y="847"/>
                  </a:moveTo>
                  <a:lnTo>
                    <a:pt x="1779" y="835"/>
                  </a:lnTo>
                  <a:moveTo>
                    <a:pt x="1779" y="847"/>
                  </a:moveTo>
                  <a:lnTo>
                    <a:pt x="1779" y="847"/>
                  </a:lnTo>
                  <a:moveTo>
                    <a:pt x="1779" y="847"/>
                  </a:moveTo>
                  <a:lnTo>
                    <a:pt x="1779" y="847"/>
                  </a:lnTo>
                  <a:moveTo>
                    <a:pt x="1765" y="847"/>
                  </a:moveTo>
                  <a:lnTo>
                    <a:pt x="1779" y="847"/>
                  </a:lnTo>
                  <a:moveTo>
                    <a:pt x="1765" y="847"/>
                  </a:moveTo>
                  <a:lnTo>
                    <a:pt x="1765" y="847"/>
                  </a:lnTo>
                  <a:moveTo>
                    <a:pt x="1765" y="847"/>
                  </a:moveTo>
                  <a:lnTo>
                    <a:pt x="1765" y="847"/>
                  </a:lnTo>
                  <a:moveTo>
                    <a:pt x="1750" y="860"/>
                  </a:moveTo>
                  <a:lnTo>
                    <a:pt x="1765" y="847"/>
                  </a:lnTo>
                  <a:moveTo>
                    <a:pt x="1750" y="860"/>
                  </a:moveTo>
                  <a:lnTo>
                    <a:pt x="1750" y="860"/>
                  </a:lnTo>
                  <a:moveTo>
                    <a:pt x="1750" y="860"/>
                  </a:moveTo>
                  <a:lnTo>
                    <a:pt x="1750" y="860"/>
                  </a:lnTo>
                  <a:moveTo>
                    <a:pt x="1736" y="860"/>
                  </a:moveTo>
                  <a:lnTo>
                    <a:pt x="1750" y="860"/>
                  </a:lnTo>
                  <a:moveTo>
                    <a:pt x="1736" y="860"/>
                  </a:moveTo>
                  <a:lnTo>
                    <a:pt x="1736" y="860"/>
                  </a:lnTo>
                  <a:moveTo>
                    <a:pt x="1736" y="860"/>
                  </a:moveTo>
                  <a:lnTo>
                    <a:pt x="1736" y="860"/>
                  </a:lnTo>
                  <a:moveTo>
                    <a:pt x="1736" y="860"/>
                  </a:moveTo>
                  <a:lnTo>
                    <a:pt x="1736" y="860"/>
                  </a:lnTo>
                  <a:moveTo>
                    <a:pt x="1722" y="860"/>
                  </a:moveTo>
                  <a:lnTo>
                    <a:pt x="1736" y="860"/>
                  </a:lnTo>
                  <a:moveTo>
                    <a:pt x="1722" y="860"/>
                  </a:moveTo>
                  <a:lnTo>
                    <a:pt x="1722" y="860"/>
                  </a:lnTo>
                  <a:moveTo>
                    <a:pt x="1722" y="860"/>
                  </a:moveTo>
                  <a:lnTo>
                    <a:pt x="1722" y="860"/>
                  </a:lnTo>
                  <a:moveTo>
                    <a:pt x="1707" y="860"/>
                  </a:moveTo>
                  <a:lnTo>
                    <a:pt x="1722" y="860"/>
                  </a:lnTo>
                  <a:moveTo>
                    <a:pt x="1707" y="860"/>
                  </a:moveTo>
                  <a:lnTo>
                    <a:pt x="1707" y="860"/>
                  </a:lnTo>
                  <a:moveTo>
                    <a:pt x="1707" y="860"/>
                  </a:moveTo>
                  <a:lnTo>
                    <a:pt x="1707" y="860"/>
                  </a:lnTo>
                  <a:moveTo>
                    <a:pt x="1707" y="873"/>
                  </a:moveTo>
                  <a:lnTo>
                    <a:pt x="1707" y="860"/>
                  </a:lnTo>
                  <a:moveTo>
                    <a:pt x="1693" y="873"/>
                  </a:moveTo>
                  <a:lnTo>
                    <a:pt x="1707" y="873"/>
                  </a:lnTo>
                  <a:moveTo>
                    <a:pt x="1693" y="873"/>
                  </a:moveTo>
                  <a:lnTo>
                    <a:pt x="1693" y="873"/>
                  </a:lnTo>
                  <a:moveTo>
                    <a:pt x="1693" y="873"/>
                  </a:moveTo>
                  <a:lnTo>
                    <a:pt x="1693" y="873"/>
                  </a:lnTo>
                  <a:moveTo>
                    <a:pt x="1693" y="873"/>
                  </a:moveTo>
                  <a:lnTo>
                    <a:pt x="1693" y="873"/>
                  </a:lnTo>
                  <a:moveTo>
                    <a:pt x="1693" y="873"/>
                  </a:moveTo>
                  <a:lnTo>
                    <a:pt x="1693" y="873"/>
                  </a:lnTo>
                  <a:moveTo>
                    <a:pt x="1679" y="886"/>
                  </a:moveTo>
                  <a:lnTo>
                    <a:pt x="1693" y="873"/>
                  </a:lnTo>
                  <a:moveTo>
                    <a:pt x="1679" y="886"/>
                  </a:moveTo>
                  <a:lnTo>
                    <a:pt x="1679" y="886"/>
                  </a:lnTo>
                  <a:moveTo>
                    <a:pt x="1679" y="886"/>
                  </a:moveTo>
                  <a:lnTo>
                    <a:pt x="1679" y="886"/>
                  </a:lnTo>
                  <a:moveTo>
                    <a:pt x="1664" y="886"/>
                  </a:moveTo>
                  <a:lnTo>
                    <a:pt x="1679" y="886"/>
                  </a:lnTo>
                  <a:moveTo>
                    <a:pt x="1664" y="886"/>
                  </a:moveTo>
                  <a:lnTo>
                    <a:pt x="1664" y="886"/>
                  </a:lnTo>
                  <a:moveTo>
                    <a:pt x="1664" y="899"/>
                  </a:moveTo>
                  <a:lnTo>
                    <a:pt x="1664" y="886"/>
                  </a:lnTo>
                  <a:moveTo>
                    <a:pt x="1650" y="899"/>
                  </a:moveTo>
                  <a:lnTo>
                    <a:pt x="1664" y="899"/>
                  </a:lnTo>
                  <a:moveTo>
                    <a:pt x="1650" y="899"/>
                  </a:moveTo>
                  <a:lnTo>
                    <a:pt x="1650" y="899"/>
                  </a:lnTo>
                  <a:moveTo>
                    <a:pt x="1650" y="899"/>
                  </a:moveTo>
                  <a:lnTo>
                    <a:pt x="1650" y="899"/>
                  </a:lnTo>
                  <a:moveTo>
                    <a:pt x="1650" y="899"/>
                  </a:moveTo>
                  <a:lnTo>
                    <a:pt x="1650" y="899"/>
                  </a:lnTo>
                  <a:moveTo>
                    <a:pt x="1636" y="899"/>
                  </a:moveTo>
                  <a:lnTo>
                    <a:pt x="1650" y="899"/>
                  </a:lnTo>
                  <a:moveTo>
                    <a:pt x="1636" y="899"/>
                  </a:moveTo>
                  <a:lnTo>
                    <a:pt x="1636" y="899"/>
                  </a:lnTo>
                  <a:moveTo>
                    <a:pt x="1636" y="899"/>
                  </a:moveTo>
                  <a:lnTo>
                    <a:pt x="1636" y="899"/>
                  </a:lnTo>
                  <a:moveTo>
                    <a:pt x="1621" y="899"/>
                  </a:moveTo>
                  <a:lnTo>
                    <a:pt x="1636" y="899"/>
                  </a:lnTo>
                  <a:moveTo>
                    <a:pt x="1621" y="899"/>
                  </a:moveTo>
                  <a:lnTo>
                    <a:pt x="1621" y="899"/>
                  </a:lnTo>
                  <a:moveTo>
                    <a:pt x="1621" y="899"/>
                  </a:moveTo>
                  <a:lnTo>
                    <a:pt x="1621" y="899"/>
                  </a:lnTo>
                  <a:moveTo>
                    <a:pt x="1621" y="912"/>
                  </a:moveTo>
                  <a:lnTo>
                    <a:pt x="1621" y="899"/>
                  </a:lnTo>
                  <a:moveTo>
                    <a:pt x="1607" y="912"/>
                  </a:moveTo>
                  <a:lnTo>
                    <a:pt x="1621" y="912"/>
                  </a:lnTo>
                  <a:moveTo>
                    <a:pt x="1607" y="912"/>
                  </a:moveTo>
                  <a:lnTo>
                    <a:pt x="1607" y="912"/>
                  </a:lnTo>
                  <a:moveTo>
                    <a:pt x="1607" y="912"/>
                  </a:moveTo>
                  <a:lnTo>
                    <a:pt x="1607" y="912"/>
                  </a:lnTo>
                  <a:moveTo>
                    <a:pt x="1593" y="912"/>
                  </a:moveTo>
                  <a:lnTo>
                    <a:pt x="1607" y="912"/>
                  </a:lnTo>
                  <a:moveTo>
                    <a:pt x="1593" y="912"/>
                  </a:moveTo>
                  <a:lnTo>
                    <a:pt x="1593" y="912"/>
                  </a:lnTo>
                  <a:moveTo>
                    <a:pt x="1593" y="912"/>
                  </a:moveTo>
                  <a:lnTo>
                    <a:pt x="1593" y="912"/>
                  </a:lnTo>
                  <a:moveTo>
                    <a:pt x="1578" y="912"/>
                  </a:moveTo>
                  <a:lnTo>
                    <a:pt x="1593" y="912"/>
                  </a:lnTo>
                  <a:moveTo>
                    <a:pt x="1578" y="912"/>
                  </a:moveTo>
                  <a:lnTo>
                    <a:pt x="1578" y="912"/>
                  </a:lnTo>
                  <a:moveTo>
                    <a:pt x="1578" y="912"/>
                  </a:moveTo>
                  <a:lnTo>
                    <a:pt x="1578" y="912"/>
                  </a:lnTo>
                  <a:moveTo>
                    <a:pt x="1578" y="912"/>
                  </a:moveTo>
                  <a:lnTo>
                    <a:pt x="1578" y="912"/>
                  </a:lnTo>
                  <a:moveTo>
                    <a:pt x="1564" y="912"/>
                  </a:moveTo>
                  <a:lnTo>
                    <a:pt x="1578" y="912"/>
                  </a:lnTo>
                  <a:moveTo>
                    <a:pt x="1564" y="912"/>
                  </a:moveTo>
                  <a:lnTo>
                    <a:pt x="1564" y="912"/>
                  </a:lnTo>
                  <a:moveTo>
                    <a:pt x="1564" y="912"/>
                  </a:moveTo>
                  <a:lnTo>
                    <a:pt x="1564" y="912"/>
                  </a:lnTo>
                  <a:moveTo>
                    <a:pt x="1564" y="912"/>
                  </a:moveTo>
                  <a:lnTo>
                    <a:pt x="1564" y="912"/>
                  </a:lnTo>
                  <a:moveTo>
                    <a:pt x="1564" y="912"/>
                  </a:moveTo>
                  <a:lnTo>
                    <a:pt x="1564" y="912"/>
                  </a:lnTo>
                  <a:moveTo>
                    <a:pt x="1550" y="912"/>
                  </a:moveTo>
                  <a:lnTo>
                    <a:pt x="1564" y="912"/>
                  </a:lnTo>
                  <a:moveTo>
                    <a:pt x="1550" y="924"/>
                  </a:moveTo>
                  <a:lnTo>
                    <a:pt x="1550" y="912"/>
                  </a:lnTo>
                  <a:moveTo>
                    <a:pt x="1550" y="924"/>
                  </a:moveTo>
                  <a:lnTo>
                    <a:pt x="1550" y="924"/>
                  </a:lnTo>
                  <a:moveTo>
                    <a:pt x="1535" y="924"/>
                  </a:moveTo>
                  <a:lnTo>
                    <a:pt x="1550" y="924"/>
                  </a:lnTo>
                  <a:moveTo>
                    <a:pt x="1535" y="924"/>
                  </a:moveTo>
                  <a:lnTo>
                    <a:pt x="1535" y="924"/>
                  </a:lnTo>
                  <a:moveTo>
                    <a:pt x="1535" y="924"/>
                  </a:moveTo>
                  <a:lnTo>
                    <a:pt x="1535" y="924"/>
                  </a:lnTo>
                  <a:moveTo>
                    <a:pt x="1535" y="924"/>
                  </a:moveTo>
                  <a:lnTo>
                    <a:pt x="1535" y="924"/>
                  </a:lnTo>
                  <a:moveTo>
                    <a:pt x="1521" y="924"/>
                  </a:moveTo>
                  <a:lnTo>
                    <a:pt x="1535" y="924"/>
                  </a:lnTo>
                  <a:moveTo>
                    <a:pt x="1521" y="924"/>
                  </a:moveTo>
                  <a:lnTo>
                    <a:pt x="1521" y="924"/>
                  </a:lnTo>
                  <a:moveTo>
                    <a:pt x="1521" y="924"/>
                  </a:moveTo>
                  <a:lnTo>
                    <a:pt x="1521" y="924"/>
                  </a:lnTo>
                  <a:moveTo>
                    <a:pt x="1507" y="937"/>
                  </a:moveTo>
                  <a:lnTo>
                    <a:pt x="1521" y="924"/>
                  </a:lnTo>
                  <a:moveTo>
                    <a:pt x="1507" y="937"/>
                  </a:moveTo>
                  <a:lnTo>
                    <a:pt x="1507" y="937"/>
                  </a:lnTo>
                  <a:moveTo>
                    <a:pt x="1507" y="937"/>
                  </a:moveTo>
                  <a:lnTo>
                    <a:pt x="1507" y="937"/>
                  </a:lnTo>
                  <a:moveTo>
                    <a:pt x="1492" y="937"/>
                  </a:moveTo>
                  <a:lnTo>
                    <a:pt x="1507" y="937"/>
                  </a:lnTo>
                  <a:moveTo>
                    <a:pt x="1492" y="937"/>
                  </a:moveTo>
                  <a:lnTo>
                    <a:pt x="1492" y="937"/>
                  </a:lnTo>
                  <a:moveTo>
                    <a:pt x="1492" y="950"/>
                  </a:moveTo>
                  <a:lnTo>
                    <a:pt x="1492" y="937"/>
                  </a:lnTo>
                  <a:moveTo>
                    <a:pt x="1492" y="950"/>
                  </a:moveTo>
                  <a:lnTo>
                    <a:pt x="1492" y="950"/>
                  </a:lnTo>
                  <a:moveTo>
                    <a:pt x="1478" y="950"/>
                  </a:moveTo>
                  <a:lnTo>
                    <a:pt x="1492" y="950"/>
                  </a:lnTo>
                  <a:moveTo>
                    <a:pt x="1478" y="950"/>
                  </a:moveTo>
                  <a:lnTo>
                    <a:pt x="1478" y="950"/>
                  </a:lnTo>
                  <a:moveTo>
                    <a:pt x="1478" y="950"/>
                  </a:moveTo>
                  <a:lnTo>
                    <a:pt x="1478" y="950"/>
                  </a:lnTo>
                  <a:moveTo>
                    <a:pt x="1463" y="950"/>
                  </a:moveTo>
                  <a:lnTo>
                    <a:pt x="1478" y="950"/>
                  </a:lnTo>
                  <a:moveTo>
                    <a:pt x="1463" y="963"/>
                  </a:moveTo>
                  <a:lnTo>
                    <a:pt x="1463" y="950"/>
                  </a:lnTo>
                  <a:moveTo>
                    <a:pt x="1463" y="963"/>
                  </a:moveTo>
                  <a:lnTo>
                    <a:pt x="1463" y="963"/>
                  </a:lnTo>
                  <a:moveTo>
                    <a:pt x="1449" y="963"/>
                  </a:moveTo>
                  <a:lnTo>
                    <a:pt x="1463" y="963"/>
                  </a:lnTo>
                  <a:moveTo>
                    <a:pt x="1449" y="963"/>
                  </a:moveTo>
                  <a:lnTo>
                    <a:pt x="1449" y="963"/>
                  </a:lnTo>
                  <a:moveTo>
                    <a:pt x="1449" y="963"/>
                  </a:moveTo>
                  <a:lnTo>
                    <a:pt x="1449" y="963"/>
                  </a:lnTo>
                  <a:moveTo>
                    <a:pt x="1449" y="963"/>
                  </a:moveTo>
                  <a:lnTo>
                    <a:pt x="1449" y="963"/>
                  </a:lnTo>
                  <a:moveTo>
                    <a:pt x="1449" y="963"/>
                  </a:moveTo>
                  <a:lnTo>
                    <a:pt x="1449" y="963"/>
                  </a:lnTo>
                  <a:moveTo>
                    <a:pt x="1435" y="976"/>
                  </a:moveTo>
                  <a:lnTo>
                    <a:pt x="1449" y="963"/>
                  </a:lnTo>
                  <a:moveTo>
                    <a:pt x="1435" y="976"/>
                  </a:moveTo>
                  <a:lnTo>
                    <a:pt x="1435" y="976"/>
                  </a:lnTo>
                  <a:moveTo>
                    <a:pt x="1435" y="976"/>
                  </a:moveTo>
                  <a:lnTo>
                    <a:pt x="1435" y="976"/>
                  </a:lnTo>
                  <a:moveTo>
                    <a:pt x="1435" y="976"/>
                  </a:moveTo>
                  <a:lnTo>
                    <a:pt x="1435" y="976"/>
                  </a:lnTo>
                  <a:moveTo>
                    <a:pt x="1420" y="976"/>
                  </a:moveTo>
                  <a:lnTo>
                    <a:pt x="1435" y="976"/>
                  </a:lnTo>
                  <a:moveTo>
                    <a:pt x="1420" y="976"/>
                  </a:moveTo>
                  <a:lnTo>
                    <a:pt x="1420" y="976"/>
                  </a:lnTo>
                  <a:moveTo>
                    <a:pt x="1420" y="976"/>
                  </a:moveTo>
                  <a:lnTo>
                    <a:pt x="1420" y="976"/>
                  </a:lnTo>
                  <a:moveTo>
                    <a:pt x="1406" y="976"/>
                  </a:moveTo>
                  <a:lnTo>
                    <a:pt x="1420" y="976"/>
                  </a:lnTo>
                  <a:moveTo>
                    <a:pt x="1406" y="976"/>
                  </a:moveTo>
                  <a:lnTo>
                    <a:pt x="1406" y="976"/>
                  </a:lnTo>
                  <a:moveTo>
                    <a:pt x="1406" y="976"/>
                  </a:moveTo>
                  <a:lnTo>
                    <a:pt x="1406" y="976"/>
                  </a:lnTo>
                  <a:moveTo>
                    <a:pt x="1406" y="976"/>
                  </a:moveTo>
                  <a:lnTo>
                    <a:pt x="1406" y="976"/>
                  </a:lnTo>
                  <a:moveTo>
                    <a:pt x="1392" y="976"/>
                  </a:moveTo>
                  <a:lnTo>
                    <a:pt x="1406" y="976"/>
                  </a:lnTo>
                  <a:moveTo>
                    <a:pt x="1392" y="976"/>
                  </a:moveTo>
                  <a:lnTo>
                    <a:pt x="1392" y="976"/>
                  </a:lnTo>
                  <a:moveTo>
                    <a:pt x="1392" y="976"/>
                  </a:moveTo>
                  <a:lnTo>
                    <a:pt x="1392" y="976"/>
                  </a:lnTo>
                  <a:moveTo>
                    <a:pt x="1377" y="976"/>
                  </a:moveTo>
                  <a:lnTo>
                    <a:pt x="1392" y="976"/>
                  </a:lnTo>
                  <a:moveTo>
                    <a:pt x="1377" y="988"/>
                  </a:moveTo>
                  <a:lnTo>
                    <a:pt x="1377" y="976"/>
                  </a:lnTo>
                  <a:moveTo>
                    <a:pt x="1377" y="988"/>
                  </a:moveTo>
                  <a:lnTo>
                    <a:pt x="1377" y="988"/>
                  </a:lnTo>
                  <a:moveTo>
                    <a:pt x="1363" y="988"/>
                  </a:moveTo>
                  <a:lnTo>
                    <a:pt x="1377" y="988"/>
                  </a:lnTo>
                  <a:moveTo>
                    <a:pt x="1363" y="988"/>
                  </a:moveTo>
                  <a:lnTo>
                    <a:pt x="1363" y="988"/>
                  </a:lnTo>
                  <a:moveTo>
                    <a:pt x="1363" y="988"/>
                  </a:moveTo>
                  <a:lnTo>
                    <a:pt x="1363" y="988"/>
                  </a:lnTo>
                  <a:moveTo>
                    <a:pt x="1363" y="988"/>
                  </a:moveTo>
                  <a:lnTo>
                    <a:pt x="1363" y="988"/>
                  </a:lnTo>
                  <a:moveTo>
                    <a:pt x="1349" y="988"/>
                  </a:moveTo>
                  <a:lnTo>
                    <a:pt x="1363" y="988"/>
                  </a:lnTo>
                  <a:moveTo>
                    <a:pt x="1349" y="1001"/>
                  </a:moveTo>
                  <a:lnTo>
                    <a:pt x="1349" y="988"/>
                  </a:lnTo>
                  <a:moveTo>
                    <a:pt x="1349" y="1001"/>
                  </a:moveTo>
                  <a:lnTo>
                    <a:pt x="1349" y="1001"/>
                  </a:lnTo>
                  <a:moveTo>
                    <a:pt x="1334" y="1001"/>
                  </a:moveTo>
                  <a:lnTo>
                    <a:pt x="1349" y="1001"/>
                  </a:lnTo>
                  <a:moveTo>
                    <a:pt x="1334" y="1001"/>
                  </a:moveTo>
                  <a:lnTo>
                    <a:pt x="1334" y="1001"/>
                  </a:lnTo>
                  <a:moveTo>
                    <a:pt x="1334" y="1001"/>
                  </a:moveTo>
                  <a:lnTo>
                    <a:pt x="1334" y="1001"/>
                  </a:lnTo>
                  <a:moveTo>
                    <a:pt x="1334" y="1014"/>
                  </a:moveTo>
                  <a:lnTo>
                    <a:pt x="1334" y="1001"/>
                  </a:lnTo>
                  <a:moveTo>
                    <a:pt x="1334" y="1014"/>
                  </a:moveTo>
                  <a:lnTo>
                    <a:pt x="1334" y="1014"/>
                  </a:lnTo>
                  <a:moveTo>
                    <a:pt x="1320" y="1014"/>
                  </a:moveTo>
                  <a:lnTo>
                    <a:pt x="1334" y="1014"/>
                  </a:lnTo>
                  <a:moveTo>
                    <a:pt x="1320" y="1014"/>
                  </a:moveTo>
                  <a:lnTo>
                    <a:pt x="1320" y="1014"/>
                  </a:lnTo>
                  <a:moveTo>
                    <a:pt x="1320" y="1014"/>
                  </a:moveTo>
                  <a:lnTo>
                    <a:pt x="1320" y="1014"/>
                  </a:lnTo>
                  <a:moveTo>
                    <a:pt x="1320" y="1014"/>
                  </a:moveTo>
                  <a:lnTo>
                    <a:pt x="1320" y="1014"/>
                  </a:lnTo>
                  <a:moveTo>
                    <a:pt x="1306" y="1014"/>
                  </a:moveTo>
                  <a:lnTo>
                    <a:pt x="1320" y="1014"/>
                  </a:lnTo>
                  <a:moveTo>
                    <a:pt x="1306" y="1014"/>
                  </a:moveTo>
                  <a:lnTo>
                    <a:pt x="1306" y="1014"/>
                  </a:lnTo>
                  <a:moveTo>
                    <a:pt x="1306" y="1014"/>
                  </a:moveTo>
                  <a:lnTo>
                    <a:pt x="1306" y="1014"/>
                  </a:lnTo>
                  <a:moveTo>
                    <a:pt x="1291" y="1027"/>
                  </a:moveTo>
                  <a:lnTo>
                    <a:pt x="1306" y="1014"/>
                  </a:lnTo>
                  <a:moveTo>
                    <a:pt x="1291" y="1027"/>
                  </a:moveTo>
                  <a:lnTo>
                    <a:pt x="1291" y="1027"/>
                  </a:lnTo>
                  <a:moveTo>
                    <a:pt x="1291" y="1027"/>
                  </a:moveTo>
                  <a:lnTo>
                    <a:pt x="1291" y="1027"/>
                  </a:lnTo>
                  <a:moveTo>
                    <a:pt x="1277" y="1027"/>
                  </a:moveTo>
                  <a:lnTo>
                    <a:pt x="1291" y="1027"/>
                  </a:lnTo>
                  <a:moveTo>
                    <a:pt x="1277" y="1027"/>
                  </a:moveTo>
                  <a:lnTo>
                    <a:pt x="1277" y="1027"/>
                  </a:lnTo>
                  <a:moveTo>
                    <a:pt x="1277" y="1027"/>
                  </a:moveTo>
                  <a:lnTo>
                    <a:pt x="1277" y="1027"/>
                  </a:lnTo>
                  <a:moveTo>
                    <a:pt x="1277" y="1027"/>
                  </a:moveTo>
                  <a:lnTo>
                    <a:pt x="1277" y="1027"/>
                  </a:lnTo>
                  <a:moveTo>
                    <a:pt x="1263" y="1027"/>
                  </a:moveTo>
                  <a:lnTo>
                    <a:pt x="1277" y="1027"/>
                  </a:lnTo>
                  <a:moveTo>
                    <a:pt x="1263" y="1040"/>
                  </a:moveTo>
                  <a:lnTo>
                    <a:pt x="1263" y="1027"/>
                  </a:lnTo>
                  <a:moveTo>
                    <a:pt x="1263" y="1040"/>
                  </a:moveTo>
                  <a:lnTo>
                    <a:pt x="1263" y="1040"/>
                  </a:lnTo>
                  <a:moveTo>
                    <a:pt x="1248" y="1040"/>
                  </a:moveTo>
                  <a:lnTo>
                    <a:pt x="1263" y="1040"/>
                  </a:lnTo>
                  <a:moveTo>
                    <a:pt x="1248" y="1040"/>
                  </a:moveTo>
                  <a:lnTo>
                    <a:pt x="1248" y="1040"/>
                  </a:lnTo>
                  <a:moveTo>
                    <a:pt x="1248" y="1040"/>
                  </a:moveTo>
                  <a:lnTo>
                    <a:pt x="1248" y="1040"/>
                  </a:lnTo>
                  <a:moveTo>
                    <a:pt x="1248" y="1040"/>
                  </a:moveTo>
                  <a:lnTo>
                    <a:pt x="1248" y="1040"/>
                  </a:lnTo>
                  <a:moveTo>
                    <a:pt x="1234" y="1040"/>
                  </a:moveTo>
                  <a:lnTo>
                    <a:pt x="1248" y="1040"/>
                  </a:lnTo>
                  <a:moveTo>
                    <a:pt x="1234" y="1040"/>
                  </a:moveTo>
                  <a:lnTo>
                    <a:pt x="1234" y="1040"/>
                  </a:lnTo>
                  <a:moveTo>
                    <a:pt x="1234" y="1040"/>
                  </a:moveTo>
                  <a:lnTo>
                    <a:pt x="1234" y="1040"/>
                  </a:lnTo>
                  <a:moveTo>
                    <a:pt x="1220" y="1040"/>
                  </a:moveTo>
                  <a:lnTo>
                    <a:pt x="1234" y="1040"/>
                  </a:lnTo>
                  <a:moveTo>
                    <a:pt x="1220" y="1053"/>
                  </a:moveTo>
                  <a:lnTo>
                    <a:pt x="1220" y="1040"/>
                  </a:lnTo>
                  <a:moveTo>
                    <a:pt x="1220" y="1053"/>
                  </a:moveTo>
                  <a:lnTo>
                    <a:pt x="1220" y="1053"/>
                  </a:lnTo>
                  <a:moveTo>
                    <a:pt x="1220" y="1053"/>
                  </a:moveTo>
                  <a:lnTo>
                    <a:pt x="1220" y="1053"/>
                  </a:lnTo>
                  <a:moveTo>
                    <a:pt x="1220" y="1053"/>
                  </a:moveTo>
                  <a:lnTo>
                    <a:pt x="1220" y="1053"/>
                  </a:lnTo>
                  <a:moveTo>
                    <a:pt x="1205" y="1053"/>
                  </a:moveTo>
                  <a:lnTo>
                    <a:pt x="1220" y="1053"/>
                  </a:lnTo>
                  <a:moveTo>
                    <a:pt x="1205" y="1053"/>
                  </a:moveTo>
                  <a:lnTo>
                    <a:pt x="1205" y="1053"/>
                  </a:lnTo>
                  <a:moveTo>
                    <a:pt x="1205" y="1065"/>
                  </a:moveTo>
                  <a:lnTo>
                    <a:pt x="1205" y="1053"/>
                  </a:lnTo>
                  <a:moveTo>
                    <a:pt x="1191" y="1065"/>
                  </a:moveTo>
                  <a:lnTo>
                    <a:pt x="1205" y="1065"/>
                  </a:lnTo>
                  <a:moveTo>
                    <a:pt x="1191" y="1065"/>
                  </a:moveTo>
                  <a:lnTo>
                    <a:pt x="1191" y="1065"/>
                  </a:lnTo>
                  <a:moveTo>
                    <a:pt x="1191" y="1065"/>
                  </a:moveTo>
                  <a:lnTo>
                    <a:pt x="1191" y="1065"/>
                  </a:lnTo>
                  <a:moveTo>
                    <a:pt x="1191" y="1078"/>
                  </a:moveTo>
                  <a:lnTo>
                    <a:pt x="1191" y="1065"/>
                  </a:lnTo>
                  <a:moveTo>
                    <a:pt x="1176" y="1078"/>
                  </a:moveTo>
                  <a:lnTo>
                    <a:pt x="1191" y="1078"/>
                  </a:lnTo>
                  <a:moveTo>
                    <a:pt x="1176" y="1078"/>
                  </a:moveTo>
                  <a:lnTo>
                    <a:pt x="1176" y="1078"/>
                  </a:lnTo>
                  <a:moveTo>
                    <a:pt x="1176" y="1078"/>
                  </a:moveTo>
                  <a:lnTo>
                    <a:pt x="1176" y="1078"/>
                  </a:lnTo>
                  <a:moveTo>
                    <a:pt x="1162" y="1078"/>
                  </a:moveTo>
                  <a:lnTo>
                    <a:pt x="1176" y="1078"/>
                  </a:lnTo>
                  <a:moveTo>
                    <a:pt x="1162" y="1078"/>
                  </a:moveTo>
                  <a:lnTo>
                    <a:pt x="1162" y="1078"/>
                  </a:lnTo>
                  <a:moveTo>
                    <a:pt x="1162" y="1078"/>
                  </a:moveTo>
                  <a:lnTo>
                    <a:pt x="1162" y="1078"/>
                  </a:lnTo>
                  <a:moveTo>
                    <a:pt x="1162" y="1078"/>
                  </a:moveTo>
                  <a:lnTo>
                    <a:pt x="1162" y="1078"/>
                  </a:lnTo>
                  <a:moveTo>
                    <a:pt x="1148" y="1078"/>
                  </a:moveTo>
                  <a:lnTo>
                    <a:pt x="1162" y="1078"/>
                  </a:lnTo>
                  <a:moveTo>
                    <a:pt x="1148" y="1078"/>
                  </a:moveTo>
                  <a:lnTo>
                    <a:pt x="1148" y="1078"/>
                  </a:lnTo>
                  <a:moveTo>
                    <a:pt x="1148" y="1078"/>
                  </a:moveTo>
                  <a:lnTo>
                    <a:pt x="1148" y="1078"/>
                  </a:lnTo>
                  <a:moveTo>
                    <a:pt x="1133" y="1078"/>
                  </a:moveTo>
                  <a:lnTo>
                    <a:pt x="1148" y="1078"/>
                  </a:lnTo>
                  <a:moveTo>
                    <a:pt x="1133" y="1078"/>
                  </a:moveTo>
                  <a:lnTo>
                    <a:pt x="1133" y="1078"/>
                  </a:lnTo>
                  <a:moveTo>
                    <a:pt x="1133" y="1078"/>
                  </a:moveTo>
                  <a:lnTo>
                    <a:pt x="1133" y="1078"/>
                  </a:lnTo>
                  <a:moveTo>
                    <a:pt x="1119" y="1078"/>
                  </a:moveTo>
                  <a:lnTo>
                    <a:pt x="1133" y="1078"/>
                  </a:lnTo>
                  <a:moveTo>
                    <a:pt x="1119" y="1078"/>
                  </a:moveTo>
                  <a:lnTo>
                    <a:pt x="1119" y="1078"/>
                  </a:lnTo>
                  <a:moveTo>
                    <a:pt x="1119" y="1078"/>
                  </a:moveTo>
                  <a:lnTo>
                    <a:pt x="1119" y="1078"/>
                  </a:lnTo>
                  <a:moveTo>
                    <a:pt x="1119" y="1091"/>
                  </a:moveTo>
                  <a:lnTo>
                    <a:pt x="1119" y="1078"/>
                  </a:lnTo>
                  <a:moveTo>
                    <a:pt x="1105" y="1091"/>
                  </a:moveTo>
                  <a:lnTo>
                    <a:pt x="1119" y="1091"/>
                  </a:lnTo>
                  <a:moveTo>
                    <a:pt x="1105" y="1091"/>
                  </a:moveTo>
                  <a:lnTo>
                    <a:pt x="1105" y="1091"/>
                  </a:lnTo>
                  <a:moveTo>
                    <a:pt x="1105" y="1091"/>
                  </a:moveTo>
                  <a:lnTo>
                    <a:pt x="1105" y="1091"/>
                  </a:lnTo>
                  <a:moveTo>
                    <a:pt x="1105" y="1091"/>
                  </a:moveTo>
                  <a:lnTo>
                    <a:pt x="1105" y="1091"/>
                  </a:lnTo>
                  <a:moveTo>
                    <a:pt x="1105" y="1091"/>
                  </a:moveTo>
                  <a:lnTo>
                    <a:pt x="1105" y="1091"/>
                  </a:lnTo>
                  <a:moveTo>
                    <a:pt x="1090" y="1091"/>
                  </a:moveTo>
                  <a:lnTo>
                    <a:pt x="1105" y="1091"/>
                  </a:lnTo>
                  <a:moveTo>
                    <a:pt x="1090" y="1091"/>
                  </a:moveTo>
                  <a:lnTo>
                    <a:pt x="1090" y="1091"/>
                  </a:lnTo>
                  <a:moveTo>
                    <a:pt x="1090" y="1091"/>
                  </a:moveTo>
                  <a:lnTo>
                    <a:pt x="1090" y="1091"/>
                  </a:lnTo>
                  <a:moveTo>
                    <a:pt x="1076" y="1091"/>
                  </a:moveTo>
                  <a:lnTo>
                    <a:pt x="1090" y="1091"/>
                  </a:lnTo>
                  <a:moveTo>
                    <a:pt x="1076" y="1104"/>
                  </a:moveTo>
                  <a:lnTo>
                    <a:pt x="1076" y="1091"/>
                  </a:lnTo>
                  <a:moveTo>
                    <a:pt x="1076" y="1104"/>
                  </a:moveTo>
                  <a:lnTo>
                    <a:pt x="1076" y="1104"/>
                  </a:lnTo>
                  <a:moveTo>
                    <a:pt x="1076" y="1104"/>
                  </a:moveTo>
                  <a:lnTo>
                    <a:pt x="1076" y="1104"/>
                  </a:lnTo>
                  <a:moveTo>
                    <a:pt x="1062" y="1104"/>
                  </a:moveTo>
                  <a:lnTo>
                    <a:pt x="1076" y="1104"/>
                  </a:lnTo>
                  <a:moveTo>
                    <a:pt x="1062" y="1104"/>
                  </a:moveTo>
                  <a:lnTo>
                    <a:pt x="1062" y="1104"/>
                  </a:lnTo>
                  <a:moveTo>
                    <a:pt x="1062" y="1117"/>
                  </a:moveTo>
                  <a:lnTo>
                    <a:pt x="1062" y="1104"/>
                  </a:lnTo>
                  <a:moveTo>
                    <a:pt x="1047" y="1117"/>
                  </a:moveTo>
                  <a:lnTo>
                    <a:pt x="1062" y="1117"/>
                  </a:lnTo>
                  <a:moveTo>
                    <a:pt x="1047" y="1117"/>
                  </a:moveTo>
                  <a:lnTo>
                    <a:pt x="1047" y="1117"/>
                  </a:lnTo>
                  <a:moveTo>
                    <a:pt x="1047" y="1117"/>
                  </a:moveTo>
                  <a:lnTo>
                    <a:pt x="1047" y="1117"/>
                  </a:lnTo>
                  <a:moveTo>
                    <a:pt x="1033" y="1117"/>
                  </a:moveTo>
                  <a:lnTo>
                    <a:pt x="1047" y="1117"/>
                  </a:lnTo>
                  <a:moveTo>
                    <a:pt x="1033" y="1130"/>
                  </a:moveTo>
                  <a:lnTo>
                    <a:pt x="1033" y="1117"/>
                  </a:lnTo>
                  <a:moveTo>
                    <a:pt x="1033" y="1130"/>
                  </a:moveTo>
                  <a:lnTo>
                    <a:pt x="1033" y="1130"/>
                  </a:lnTo>
                  <a:moveTo>
                    <a:pt x="1033" y="1130"/>
                  </a:moveTo>
                  <a:lnTo>
                    <a:pt x="1033" y="1130"/>
                  </a:lnTo>
                  <a:moveTo>
                    <a:pt x="1019" y="1130"/>
                  </a:moveTo>
                  <a:lnTo>
                    <a:pt x="1033" y="1130"/>
                  </a:lnTo>
                  <a:moveTo>
                    <a:pt x="1019" y="1142"/>
                  </a:moveTo>
                  <a:lnTo>
                    <a:pt x="1019" y="1130"/>
                  </a:lnTo>
                  <a:moveTo>
                    <a:pt x="1019" y="1142"/>
                  </a:moveTo>
                  <a:lnTo>
                    <a:pt x="1019" y="1142"/>
                  </a:lnTo>
                  <a:moveTo>
                    <a:pt x="1004" y="1142"/>
                  </a:moveTo>
                  <a:lnTo>
                    <a:pt x="1019" y="1142"/>
                  </a:lnTo>
                  <a:moveTo>
                    <a:pt x="1004" y="1142"/>
                  </a:moveTo>
                  <a:lnTo>
                    <a:pt x="1004" y="1142"/>
                  </a:lnTo>
                  <a:moveTo>
                    <a:pt x="1004" y="1142"/>
                  </a:moveTo>
                  <a:lnTo>
                    <a:pt x="1004" y="1142"/>
                  </a:lnTo>
                  <a:moveTo>
                    <a:pt x="990" y="1142"/>
                  </a:moveTo>
                  <a:lnTo>
                    <a:pt x="1004" y="1142"/>
                  </a:lnTo>
                  <a:moveTo>
                    <a:pt x="990" y="1142"/>
                  </a:moveTo>
                  <a:lnTo>
                    <a:pt x="990" y="1142"/>
                  </a:lnTo>
                  <a:moveTo>
                    <a:pt x="990" y="1142"/>
                  </a:moveTo>
                  <a:lnTo>
                    <a:pt x="990" y="1142"/>
                  </a:lnTo>
                  <a:moveTo>
                    <a:pt x="990" y="1142"/>
                  </a:moveTo>
                  <a:lnTo>
                    <a:pt x="990" y="1142"/>
                  </a:lnTo>
                  <a:moveTo>
                    <a:pt x="990" y="1142"/>
                  </a:moveTo>
                  <a:lnTo>
                    <a:pt x="990" y="1142"/>
                  </a:lnTo>
                  <a:moveTo>
                    <a:pt x="976" y="1155"/>
                  </a:moveTo>
                  <a:lnTo>
                    <a:pt x="990" y="1142"/>
                  </a:lnTo>
                  <a:moveTo>
                    <a:pt x="976" y="1155"/>
                  </a:moveTo>
                  <a:lnTo>
                    <a:pt x="976" y="1155"/>
                  </a:lnTo>
                  <a:moveTo>
                    <a:pt x="976" y="1155"/>
                  </a:moveTo>
                  <a:lnTo>
                    <a:pt x="976" y="1155"/>
                  </a:lnTo>
                  <a:moveTo>
                    <a:pt x="976" y="1155"/>
                  </a:moveTo>
                  <a:lnTo>
                    <a:pt x="976" y="1155"/>
                  </a:lnTo>
                  <a:moveTo>
                    <a:pt x="961" y="1155"/>
                  </a:moveTo>
                  <a:lnTo>
                    <a:pt x="976" y="1155"/>
                  </a:lnTo>
                  <a:moveTo>
                    <a:pt x="961" y="1168"/>
                  </a:moveTo>
                  <a:lnTo>
                    <a:pt x="961" y="1155"/>
                  </a:lnTo>
                  <a:moveTo>
                    <a:pt x="961" y="1168"/>
                  </a:moveTo>
                  <a:lnTo>
                    <a:pt x="961" y="1168"/>
                  </a:lnTo>
                  <a:moveTo>
                    <a:pt x="947" y="1168"/>
                  </a:moveTo>
                  <a:lnTo>
                    <a:pt x="961" y="1168"/>
                  </a:lnTo>
                  <a:moveTo>
                    <a:pt x="947" y="1168"/>
                  </a:moveTo>
                  <a:lnTo>
                    <a:pt x="947" y="1168"/>
                  </a:lnTo>
                  <a:moveTo>
                    <a:pt x="947" y="1168"/>
                  </a:moveTo>
                  <a:lnTo>
                    <a:pt x="947" y="1168"/>
                  </a:lnTo>
                  <a:moveTo>
                    <a:pt x="947" y="1168"/>
                  </a:moveTo>
                  <a:lnTo>
                    <a:pt x="947" y="1168"/>
                  </a:lnTo>
                  <a:moveTo>
                    <a:pt x="933" y="1181"/>
                  </a:moveTo>
                  <a:lnTo>
                    <a:pt x="947" y="1168"/>
                  </a:lnTo>
                  <a:moveTo>
                    <a:pt x="933" y="1181"/>
                  </a:moveTo>
                  <a:lnTo>
                    <a:pt x="933" y="1181"/>
                  </a:lnTo>
                  <a:moveTo>
                    <a:pt x="933" y="1181"/>
                  </a:moveTo>
                  <a:lnTo>
                    <a:pt x="933" y="1181"/>
                  </a:lnTo>
                  <a:moveTo>
                    <a:pt x="918" y="1181"/>
                  </a:moveTo>
                  <a:lnTo>
                    <a:pt x="933" y="1181"/>
                  </a:lnTo>
                  <a:moveTo>
                    <a:pt x="918" y="1194"/>
                  </a:moveTo>
                  <a:lnTo>
                    <a:pt x="918" y="1181"/>
                  </a:lnTo>
                  <a:moveTo>
                    <a:pt x="918" y="1194"/>
                  </a:moveTo>
                  <a:lnTo>
                    <a:pt x="918" y="1194"/>
                  </a:lnTo>
                  <a:moveTo>
                    <a:pt x="904" y="1194"/>
                  </a:moveTo>
                  <a:lnTo>
                    <a:pt x="918" y="1194"/>
                  </a:lnTo>
                  <a:moveTo>
                    <a:pt x="904" y="1194"/>
                  </a:moveTo>
                  <a:lnTo>
                    <a:pt x="904" y="1194"/>
                  </a:lnTo>
                  <a:moveTo>
                    <a:pt x="904" y="1194"/>
                  </a:moveTo>
                  <a:lnTo>
                    <a:pt x="904" y="1194"/>
                  </a:lnTo>
                  <a:moveTo>
                    <a:pt x="904" y="1194"/>
                  </a:moveTo>
                  <a:lnTo>
                    <a:pt x="904" y="1194"/>
                  </a:lnTo>
                  <a:moveTo>
                    <a:pt x="889" y="1194"/>
                  </a:moveTo>
                  <a:lnTo>
                    <a:pt x="904" y="1194"/>
                  </a:lnTo>
                  <a:moveTo>
                    <a:pt x="889" y="1194"/>
                  </a:moveTo>
                  <a:lnTo>
                    <a:pt x="889" y="1194"/>
                  </a:lnTo>
                  <a:moveTo>
                    <a:pt x="889" y="1207"/>
                  </a:moveTo>
                  <a:lnTo>
                    <a:pt x="889" y="1194"/>
                  </a:lnTo>
                  <a:moveTo>
                    <a:pt x="875" y="1207"/>
                  </a:moveTo>
                  <a:lnTo>
                    <a:pt x="889" y="1207"/>
                  </a:lnTo>
                  <a:moveTo>
                    <a:pt x="875" y="1207"/>
                  </a:moveTo>
                  <a:lnTo>
                    <a:pt x="875" y="1207"/>
                  </a:lnTo>
                  <a:moveTo>
                    <a:pt x="875" y="1207"/>
                  </a:moveTo>
                  <a:lnTo>
                    <a:pt x="875" y="1207"/>
                  </a:lnTo>
                  <a:moveTo>
                    <a:pt x="875" y="1207"/>
                  </a:moveTo>
                  <a:lnTo>
                    <a:pt x="875" y="1207"/>
                  </a:lnTo>
                  <a:moveTo>
                    <a:pt x="875" y="1207"/>
                  </a:moveTo>
                  <a:lnTo>
                    <a:pt x="875" y="1207"/>
                  </a:lnTo>
                  <a:moveTo>
                    <a:pt x="861" y="1219"/>
                  </a:moveTo>
                  <a:lnTo>
                    <a:pt x="875" y="1207"/>
                  </a:lnTo>
                  <a:moveTo>
                    <a:pt x="861" y="1219"/>
                  </a:moveTo>
                  <a:lnTo>
                    <a:pt x="861" y="1219"/>
                  </a:lnTo>
                  <a:moveTo>
                    <a:pt x="861" y="1219"/>
                  </a:moveTo>
                  <a:lnTo>
                    <a:pt x="861" y="1219"/>
                  </a:lnTo>
                  <a:moveTo>
                    <a:pt x="861" y="1219"/>
                  </a:moveTo>
                  <a:lnTo>
                    <a:pt x="861" y="1219"/>
                  </a:lnTo>
                  <a:moveTo>
                    <a:pt x="846" y="1219"/>
                  </a:moveTo>
                  <a:lnTo>
                    <a:pt x="861" y="1219"/>
                  </a:lnTo>
                  <a:moveTo>
                    <a:pt x="846" y="1219"/>
                  </a:moveTo>
                  <a:lnTo>
                    <a:pt x="846" y="1219"/>
                  </a:lnTo>
                  <a:moveTo>
                    <a:pt x="846" y="1232"/>
                  </a:moveTo>
                  <a:lnTo>
                    <a:pt x="846" y="1219"/>
                  </a:lnTo>
                  <a:moveTo>
                    <a:pt x="832" y="1232"/>
                  </a:moveTo>
                  <a:lnTo>
                    <a:pt x="846" y="1232"/>
                  </a:lnTo>
                  <a:moveTo>
                    <a:pt x="832" y="1232"/>
                  </a:moveTo>
                  <a:lnTo>
                    <a:pt x="832" y="1232"/>
                  </a:lnTo>
                  <a:moveTo>
                    <a:pt x="832" y="1232"/>
                  </a:moveTo>
                  <a:lnTo>
                    <a:pt x="832" y="1232"/>
                  </a:lnTo>
                  <a:moveTo>
                    <a:pt x="818" y="1232"/>
                  </a:moveTo>
                  <a:lnTo>
                    <a:pt x="832" y="1232"/>
                  </a:lnTo>
                  <a:moveTo>
                    <a:pt x="818" y="1232"/>
                  </a:moveTo>
                  <a:lnTo>
                    <a:pt x="818" y="1232"/>
                  </a:lnTo>
                  <a:moveTo>
                    <a:pt x="818" y="1245"/>
                  </a:moveTo>
                  <a:lnTo>
                    <a:pt x="818" y="1232"/>
                  </a:lnTo>
                  <a:moveTo>
                    <a:pt x="818" y="1245"/>
                  </a:moveTo>
                  <a:lnTo>
                    <a:pt x="818" y="1245"/>
                  </a:lnTo>
                  <a:moveTo>
                    <a:pt x="803" y="1245"/>
                  </a:moveTo>
                  <a:lnTo>
                    <a:pt x="818" y="1245"/>
                  </a:lnTo>
                  <a:moveTo>
                    <a:pt x="803" y="1245"/>
                  </a:moveTo>
                  <a:lnTo>
                    <a:pt x="803" y="1245"/>
                  </a:lnTo>
                  <a:moveTo>
                    <a:pt x="803" y="1258"/>
                  </a:moveTo>
                  <a:lnTo>
                    <a:pt x="803" y="1245"/>
                  </a:lnTo>
                  <a:moveTo>
                    <a:pt x="789" y="1258"/>
                  </a:moveTo>
                  <a:lnTo>
                    <a:pt x="803" y="1258"/>
                  </a:lnTo>
                  <a:moveTo>
                    <a:pt x="789" y="1258"/>
                  </a:moveTo>
                  <a:lnTo>
                    <a:pt x="789" y="1258"/>
                  </a:lnTo>
                  <a:moveTo>
                    <a:pt x="789" y="1258"/>
                  </a:moveTo>
                  <a:lnTo>
                    <a:pt x="789" y="1258"/>
                  </a:lnTo>
                  <a:moveTo>
                    <a:pt x="789" y="1258"/>
                  </a:moveTo>
                  <a:lnTo>
                    <a:pt x="789" y="1258"/>
                  </a:lnTo>
                  <a:moveTo>
                    <a:pt x="775" y="1258"/>
                  </a:moveTo>
                  <a:lnTo>
                    <a:pt x="789" y="1258"/>
                  </a:lnTo>
                  <a:moveTo>
                    <a:pt x="775" y="1258"/>
                  </a:moveTo>
                  <a:lnTo>
                    <a:pt x="775" y="1258"/>
                  </a:lnTo>
                  <a:moveTo>
                    <a:pt x="775" y="1258"/>
                  </a:moveTo>
                  <a:lnTo>
                    <a:pt x="775" y="1258"/>
                  </a:lnTo>
                  <a:moveTo>
                    <a:pt x="760" y="1258"/>
                  </a:moveTo>
                  <a:lnTo>
                    <a:pt x="775" y="1258"/>
                  </a:lnTo>
                  <a:moveTo>
                    <a:pt x="760" y="1258"/>
                  </a:moveTo>
                  <a:lnTo>
                    <a:pt x="760" y="1258"/>
                  </a:lnTo>
                  <a:moveTo>
                    <a:pt x="760" y="1271"/>
                  </a:moveTo>
                  <a:lnTo>
                    <a:pt x="760" y="1258"/>
                  </a:lnTo>
                  <a:moveTo>
                    <a:pt x="760" y="1271"/>
                  </a:moveTo>
                  <a:lnTo>
                    <a:pt x="760" y="1271"/>
                  </a:lnTo>
                  <a:moveTo>
                    <a:pt x="760" y="1271"/>
                  </a:moveTo>
                  <a:lnTo>
                    <a:pt x="760" y="1271"/>
                  </a:lnTo>
                  <a:moveTo>
                    <a:pt x="746" y="1271"/>
                  </a:moveTo>
                  <a:lnTo>
                    <a:pt x="760" y="1271"/>
                  </a:lnTo>
                  <a:moveTo>
                    <a:pt x="746" y="1271"/>
                  </a:moveTo>
                  <a:lnTo>
                    <a:pt x="746" y="1271"/>
                  </a:lnTo>
                  <a:moveTo>
                    <a:pt x="746" y="1271"/>
                  </a:moveTo>
                  <a:lnTo>
                    <a:pt x="746" y="1271"/>
                  </a:lnTo>
                  <a:moveTo>
                    <a:pt x="732" y="1271"/>
                  </a:moveTo>
                  <a:lnTo>
                    <a:pt x="746" y="1271"/>
                  </a:lnTo>
                  <a:moveTo>
                    <a:pt x="732" y="1271"/>
                  </a:moveTo>
                  <a:lnTo>
                    <a:pt x="732" y="1271"/>
                  </a:lnTo>
                  <a:moveTo>
                    <a:pt x="732" y="1271"/>
                  </a:moveTo>
                  <a:lnTo>
                    <a:pt x="732" y="1271"/>
                  </a:lnTo>
                  <a:moveTo>
                    <a:pt x="732" y="1271"/>
                  </a:moveTo>
                  <a:lnTo>
                    <a:pt x="732" y="1271"/>
                  </a:lnTo>
                  <a:moveTo>
                    <a:pt x="717" y="1284"/>
                  </a:moveTo>
                  <a:lnTo>
                    <a:pt x="732" y="1271"/>
                  </a:lnTo>
                  <a:moveTo>
                    <a:pt x="717" y="1284"/>
                  </a:moveTo>
                  <a:lnTo>
                    <a:pt x="717" y="1284"/>
                  </a:lnTo>
                  <a:moveTo>
                    <a:pt x="717" y="1284"/>
                  </a:moveTo>
                  <a:lnTo>
                    <a:pt x="717" y="1284"/>
                  </a:lnTo>
                  <a:moveTo>
                    <a:pt x="703" y="1284"/>
                  </a:moveTo>
                  <a:lnTo>
                    <a:pt x="717" y="1284"/>
                  </a:lnTo>
                  <a:moveTo>
                    <a:pt x="703" y="1296"/>
                  </a:moveTo>
                  <a:lnTo>
                    <a:pt x="703" y="1284"/>
                  </a:lnTo>
                  <a:moveTo>
                    <a:pt x="703" y="1296"/>
                  </a:moveTo>
                  <a:lnTo>
                    <a:pt x="703" y="1296"/>
                  </a:lnTo>
                  <a:moveTo>
                    <a:pt x="703" y="1296"/>
                  </a:moveTo>
                  <a:lnTo>
                    <a:pt x="703" y="1296"/>
                  </a:lnTo>
                  <a:moveTo>
                    <a:pt x="689" y="1296"/>
                  </a:moveTo>
                  <a:lnTo>
                    <a:pt x="703" y="1296"/>
                  </a:lnTo>
                  <a:moveTo>
                    <a:pt x="689" y="1309"/>
                  </a:moveTo>
                  <a:lnTo>
                    <a:pt x="689" y="1296"/>
                  </a:lnTo>
                  <a:moveTo>
                    <a:pt x="689" y="1309"/>
                  </a:moveTo>
                  <a:lnTo>
                    <a:pt x="689" y="1309"/>
                  </a:lnTo>
                  <a:moveTo>
                    <a:pt x="674" y="1309"/>
                  </a:moveTo>
                  <a:lnTo>
                    <a:pt x="689" y="1309"/>
                  </a:lnTo>
                  <a:moveTo>
                    <a:pt x="674" y="1309"/>
                  </a:moveTo>
                  <a:lnTo>
                    <a:pt x="674" y="1309"/>
                  </a:lnTo>
                  <a:moveTo>
                    <a:pt x="674" y="1309"/>
                  </a:moveTo>
                  <a:lnTo>
                    <a:pt x="674" y="1309"/>
                  </a:lnTo>
                  <a:moveTo>
                    <a:pt x="660" y="1309"/>
                  </a:moveTo>
                  <a:lnTo>
                    <a:pt x="674" y="1309"/>
                  </a:lnTo>
                  <a:moveTo>
                    <a:pt x="660" y="1309"/>
                  </a:moveTo>
                  <a:lnTo>
                    <a:pt x="660" y="1309"/>
                  </a:lnTo>
                  <a:moveTo>
                    <a:pt x="660" y="1309"/>
                  </a:moveTo>
                  <a:lnTo>
                    <a:pt x="660" y="1309"/>
                  </a:lnTo>
                  <a:moveTo>
                    <a:pt x="660" y="1322"/>
                  </a:moveTo>
                  <a:lnTo>
                    <a:pt x="660" y="1309"/>
                  </a:lnTo>
                  <a:moveTo>
                    <a:pt x="646" y="1322"/>
                  </a:moveTo>
                  <a:lnTo>
                    <a:pt x="660" y="1322"/>
                  </a:lnTo>
                  <a:moveTo>
                    <a:pt x="646" y="1322"/>
                  </a:moveTo>
                  <a:lnTo>
                    <a:pt x="646" y="1322"/>
                  </a:lnTo>
                  <a:moveTo>
                    <a:pt x="646" y="1322"/>
                  </a:moveTo>
                  <a:lnTo>
                    <a:pt x="646" y="1322"/>
                  </a:lnTo>
                  <a:moveTo>
                    <a:pt x="646" y="1322"/>
                  </a:moveTo>
                  <a:lnTo>
                    <a:pt x="646" y="1322"/>
                  </a:lnTo>
                  <a:moveTo>
                    <a:pt x="646" y="1322"/>
                  </a:moveTo>
                  <a:lnTo>
                    <a:pt x="646" y="1322"/>
                  </a:lnTo>
                  <a:moveTo>
                    <a:pt x="631" y="1322"/>
                  </a:moveTo>
                  <a:lnTo>
                    <a:pt x="646" y="1322"/>
                  </a:lnTo>
                  <a:moveTo>
                    <a:pt x="631" y="1335"/>
                  </a:moveTo>
                  <a:lnTo>
                    <a:pt x="631" y="1322"/>
                  </a:lnTo>
                  <a:moveTo>
                    <a:pt x="631" y="1335"/>
                  </a:moveTo>
                  <a:lnTo>
                    <a:pt x="631" y="1335"/>
                  </a:lnTo>
                  <a:moveTo>
                    <a:pt x="617" y="1335"/>
                  </a:moveTo>
                  <a:lnTo>
                    <a:pt x="631" y="1335"/>
                  </a:lnTo>
                  <a:moveTo>
                    <a:pt x="617" y="1335"/>
                  </a:moveTo>
                  <a:lnTo>
                    <a:pt x="617" y="1335"/>
                  </a:lnTo>
                  <a:moveTo>
                    <a:pt x="617" y="1348"/>
                  </a:moveTo>
                  <a:lnTo>
                    <a:pt x="617" y="1335"/>
                  </a:lnTo>
                  <a:moveTo>
                    <a:pt x="617" y="1348"/>
                  </a:moveTo>
                  <a:lnTo>
                    <a:pt x="617" y="1348"/>
                  </a:lnTo>
                  <a:moveTo>
                    <a:pt x="603" y="1348"/>
                  </a:moveTo>
                  <a:lnTo>
                    <a:pt x="617" y="1348"/>
                  </a:lnTo>
                  <a:moveTo>
                    <a:pt x="603" y="1361"/>
                  </a:moveTo>
                  <a:lnTo>
                    <a:pt x="603" y="1348"/>
                  </a:lnTo>
                  <a:moveTo>
                    <a:pt x="603" y="1361"/>
                  </a:moveTo>
                  <a:lnTo>
                    <a:pt x="603" y="1361"/>
                  </a:lnTo>
                  <a:moveTo>
                    <a:pt x="588" y="1361"/>
                  </a:moveTo>
                  <a:lnTo>
                    <a:pt x="603" y="1361"/>
                  </a:lnTo>
                  <a:moveTo>
                    <a:pt x="588" y="1361"/>
                  </a:moveTo>
                  <a:lnTo>
                    <a:pt x="588" y="1361"/>
                  </a:lnTo>
                  <a:moveTo>
                    <a:pt x="588" y="1373"/>
                  </a:moveTo>
                  <a:lnTo>
                    <a:pt x="588" y="1361"/>
                  </a:lnTo>
                  <a:moveTo>
                    <a:pt x="574" y="1373"/>
                  </a:moveTo>
                  <a:lnTo>
                    <a:pt x="588" y="1373"/>
                  </a:lnTo>
                  <a:moveTo>
                    <a:pt x="574" y="1373"/>
                  </a:moveTo>
                  <a:lnTo>
                    <a:pt x="574" y="1373"/>
                  </a:lnTo>
                  <a:moveTo>
                    <a:pt x="574" y="1373"/>
                  </a:moveTo>
                  <a:lnTo>
                    <a:pt x="574" y="1373"/>
                  </a:lnTo>
                  <a:moveTo>
                    <a:pt x="574" y="1373"/>
                  </a:moveTo>
                  <a:lnTo>
                    <a:pt x="574" y="1373"/>
                  </a:lnTo>
                  <a:moveTo>
                    <a:pt x="559" y="1373"/>
                  </a:moveTo>
                  <a:lnTo>
                    <a:pt x="574" y="1373"/>
                  </a:lnTo>
                  <a:moveTo>
                    <a:pt x="559" y="1373"/>
                  </a:moveTo>
                  <a:lnTo>
                    <a:pt x="559" y="1373"/>
                  </a:lnTo>
                  <a:moveTo>
                    <a:pt x="559" y="1373"/>
                  </a:moveTo>
                  <a:lnTo>
                    <a:pt x="559" y="1373"/>
                  </a:lnTo>
                  <a:moveTo>
                    <a:pt x="545" y="1373"/>
                  </a:moveTo>
                  <a:lnTo>
                    <a:pt x="559" y="1373"/>
                  </a:lnTo>
                  <a:moveTo>
                    <a:pt x="545" y="1386"/>
                  </a:moveTo>
                  <a:lnTo>
                    <a:pt x="545" y="1373"/>
                  </a:lnTo>
                  <a:moveTo>
                    <a:pt x="545" y="1386"/>
                  </a:moveTo>
                  <a:lnTo>
                    <a:pt x="545" y="1386"/>
                  </a:lnTo>
                  <a:moveTo>
                    <a:pt x="531" y="1386"/>
                  </a:moveTo>
                  <a:lnTo>
                    <a:pt x="545" y="1386"/>
                  </a:lnTo>
                  <a:moveTo>
                    <a:pt x="531" y="1386"/>
                  </a:moveTo>
                  <a:lnTo>
                    <a:pt x="531" y="1386"/>
                  </a:lnTo>
                  <a:moveTo>
                    <a:pt x="531" y="1386"/>
                  </a:moveTo>
                  <a:lnTo>
                    <a:pt x="531" y="1386"/>
                  </a:lnTo>
                  <a:moveTo>
                    <a:pt x="531" y="1399"/>
                  </a:moveTo>
                  <a:lnTo>
                    <a:pt x="531" y="1386"/>
                  </a:lnTo>
                  <a:moveTo>
                    <a:pt x="531" y="1399"/>
                  </a:moveTo>
                  <a:lnTo>
                    <a:pt x="531" y="1399"/>
                  </a:lnTo>
                  <a:moveTo>
                    <a:pt x="516" y="1399"/>
                  </a:moveTo>
                  <a:lnTo>
                    <a:pt x="531" y="1399"/>
                  </a:lnTo>
                  <a:moveTo>
                    <a:pt x="516" y="1399"/>
                  </a:moveTo>
                  <a:lnTo>
                    <a:pt x="516" y="1399"/>
                  </a:lnTo>
                  <a:moveTo>
                    <a:pt x="516" y="1399"/>
                  </a:moveTo>
                  <a:lnTo>
                    <a:pt x="516" y="1399"/>
                  </a:lnTo>
                  <a:moveTo>
                    <a:pt x="516" y="1399"/>
                  </a:moveTo>
                  <a:lnTo>
                    <a:pt x="516" y="1399"/>
                  </a:lnTo>
                  <a:moveTo>
                    <a:pt x="502" y="1399"/>
                  </a:moveTo>
                  <a:lnTo>
                    <a:pt x="516" y="1399"/>
                  </a:lnTo>
                  <a:moveTo>
                    <a:pt x="502" y="1399"/>
                  </a:moveTo>
                  <a:lnTo>
                    <a:pt x="502" y="1399"/>
                  </a:lnTo>
                  <a:moveTo>
                    <a:pt x="502" y="1399"/>
                  </a:moveTo>
                  <a:lnTo>
                    <a:pt x="502" y="1399"/>
                  </a:lnTo>
                  <a:moveTo>
                    <a:pt x="488" y="1412"/>
                  </a:moveTo>
                  <a:lnTo>
                    <a:pt x="502" y="1399"/>
                  </a:lnTo>
                  <a:moveTo>
                    <a:pt x="488" y="1412"/>
                  </a:moveTo>
                  <a:lnTo>
                    <a:pt x="488" y="1412"/>
                  </a:lnTo>
                  <a:moveTo>
                    <a:pt x="488" y="1412"/>
                  </a:moveTo>
                  <a:lnTo>
                    <a:pt x="488" y="1412"/>
                  </a:lnTo>
                  <a:moveTo>
                    <a:pt x="488" y="1412"/>
                  </a:moveTo>
                  <a:lnTo>
                    <a:pt x="488" y="1412"/>
                  </a:lnTo>
                  <a:moveTo>
                    <a:pt x="473" y="1425"/>
                  </a:moveTo>
                  <a:lnTo>
                    <a:pt x="488" y="1412"/>
                  </a:lnTo>
                  <a:moveTo>
                    <a:pt x="473" y="1425"/>
                  </a:moveTo>
                  <a:lnTo>
                    <a:pt x="473" y="1425"/>
                  </a:lnTo>
                  <a:moveTo>
                    <a:pt x="473" y="1425"/>
                  </a:moveTo>
                  <a:lnTo>
                    <a:pt x="473" y="1425"/>
                  </a:lnTo>
                  <a:moveTo>
                    <a:pt x="459" y="1425"/>
                  </a:moveTo>
                  <a:lnTo>
                    <a:pt x="473" y="1425"/>
                  </a:lnTo>
                  <a:moveTo>
                    <a:pt x="459" y="1425"/>
                  </a:moveTo>
                  <a:lnTo>
                    <a:pt x="459" y="1425"/>
                  </a:lnTo>
                  <a:moveTo>
                    <a:pt x="459" y="1425"/>
                  </a:moveTo>
                  <a:lnTo>
                    <a:pt x="459" y="1425"/>
                  </a:lnTo>
                  <a:moveTo>
                    <a:pt x="445" y="1425"/>
                  </a:moveTo>
                  <a:lnTo>
                    <a:pt x="459" y="1425"/>
                  </a:lnTo>
                  <a:moveTo>
                    <a:pt x="445" y="1425"/>
                  </a:moveTo>
                  <a:lnTo>
                    <a:pt x="445" y="1425"/>
                  </a:lnTo>
                  <a:moveTo>
                    <a:pt x="445" y="1425"/>
                  </a:moveTo>
                  <a:lnTo>
                    <a:pt x="445" y="1425"/>
                  </a:lnTo>
                  <a:moveTo>
                    <a:pt x="445" y="1438"/>
                  </a:moveTo>
                  <a:lnTo>
                    <a:pt x="445" y="1425"/>
                  </a:lnTo>
                  <a:moveTo>
                    <a:pt x="430" y="1438"/>
                  </a:moveTo>
                  <a:lnTo>
                    <a:pt x="445" y="1438"/>
                  </a:lnTo>
                  <a:moveTo>
                    <a:pt x="430" y="1438"/>
                  </a:moveTo>
                  <a:lnTo>
                    <a:pt x="430" y="1438"/>
                  </a:lnTo>
                  <a:moveTo>
                    <a:pt x="430" y="1438"/>
                  </a:moveTo>
                  <a:lnTo>
                    <a:pt x="430" y="1438"/>
                  </a:lnTo>
                  <a:moveTo>
                    <a:pt x="416" y="1438"/>
                  </a:moveTo>
                  <a:lnTo>
                    <a:pt x="430" y="1438"/>
                  </a:lnTo>
                  <a:moveTo>
                    <a:pt x="416" y="1438"/>
                  </a:moveTo>
                  <a:lnTo>
                    <a:pt x="416" y="1438"/>
                  </a:lnTo>
                  <a:moveTo>
                    <a:pt x="416" y="1450"/>
                  </a:moveTo>
                  <a:lnTo>
                    <a:pt x="416" y="1438"/>
                  </a:lnTo>
                  <a:moveTo>
                    <a:pt x="416" y="1450"/>
                  </a:moveTo>
                  <a:lnTo>
                    <a:pt x="416" y="1450"/>
                  </a:lnTo>
                  <a:moveTo>
                    <a:pt x="416" y="1450"/>
                  </a:moveTo>
                  <a:lnTo>
                    <a:pt x="416" y="1450"/>
                  </a:lnTo>
                  <a:moveTo>
                    <a:pt x="402" y="1450"/>
                  </a:moveTo>
                  <a:lnTo>
                    <a:pt x="416" y="1450"/>
                  </a:lnTo>
                  <a:moveTo>
                    <a:pt x="402" y="1463"/>
                  </a:moveTo>
                  <a:lnTo>
                    <a:pt x="402" y="1450"/>
                  </a:lnTo>
                  <a:moveTo>
                    <a:pt x="402" y="1463"/>
                  </a:moveTo>
                  <a:lnTo>
                    <a:pt x="402" y="1463"/>
                  </a:lnTo>
                  <a:moveTo>
                    <a:pt x="402" y="1463"/>
                  </a:moveTo>
                  <a:lnTo>
                    <a:pt x="402" y="1463"/>
                  </a:lnTo>
                  <a:moveTo>
                    <a:pt x="387" y="1463"/>
                  </a:moveTo>
                  <a:lnTo>
                    <a:pt x="402" y="1463"/>
                  </a:lnTo>
                  <a:moveTo>
                    <a:pt x="387" y="1463"/>
                  </a:moveTo>
                  <a:lnTo>
                    <a:pt x="387" y="1463"/>
                  </a:lnTo>
                  <a:moveTo>
                    <a:pt x="387" y="1463"/>
                  </a:moveTo>
                  <a:lnTo>
                    <a:pt x="387" y="1463"/>
                  </a:lnTo>
                  <a:moveTo>
                    <a:pt x="373" y="1463"/>
                  </a:moveTo>
                  <a:lnTo>
                    <a:pt x="387" y="1463"/>
                  </a:lnTo>
                  <a:moveTo>
                    <a:pt x="373" y="1463"/>
                  </a:moveTo>
                  <a:lnTo>
                    <a:pt x="373" y="1463"/>
                  </a:lnTo>
                  <a:moveTo>
                    <a:pt x="373" y="1463"/>
                  </a:moveTo>
                  <a:lnTo>
                    <a:pt x="373" y="1463"/>
                  </a:lnTo>
                  <a:moveTo>
                    <a:pt x="359" y="1476"/>
                  </a:moveTo>
                  <a:lnTo>
                    <a:pt x="373" y="1463"/>
                  </a:lnTo>
                  <a:moveTo>
                    <a:pt x="359" y="1476"/>
                  </a:moveTo>
                  <a:lnTo>
                    <a:pt x="359" y="1476"/>
                  </a:lnTo>
                  <a:moveTo>
                    <a:pt x="359" y="1476"/>
                  </a:moveTo>
                  <a:lnTo>
                    <a:pt x="359" y="1476"/>
                  </a:lnTo>
                  <a:moveTo>
                    <a:pt x="359" y="1476"/>
                  </a:moveTo>
                  <a:lnTo>
                    <a:pt x="359" y="1476"/>
                  </a:lnTo>
                  <a:moveTo>
                    <a:pt x="344" y="1476"/>
                  </a:moveTo>
                  <a:lnTo>
                    <a:pt x="359" y="1476"/>
                  </a:lnTo>
                  <a:moveTo>
                    <a:pt x="344" y="1489"/>
                  </a:moveTo>
                  <a:lnTo>
                    <a:pt x="344" y="1476"/>
                  </a:lnTo>
                  <a:moveTo>
                    <a:pt x="344" y="1489"/>
                  </a:moveTo>
                  <a:lnTo>
                    <a:pt x="344" y="1489"/>
                  </a:lnTo>
                  <a:moveTo>
                    <a:pt x="330" y="1489"/>
                  </a:moveTo>
                  <a:lnTo>
                    <a:pt x="344" y="1489"/>
                  </a:lnTo>
                  <a:moveTo>
                    <a:pt x="330" y="1489"/>
                  </a:moveTo>
                  <a:lnTo>
                    <a:pt x="330" y="1489"/>
                  </a:lnTo>
                  <a:moveTo>
                    <a:pt x="330" y="1489"/>
                  </a:moveTo>
                  <a:lnTo>
                    <a:pt x="330" y="1489"/>
                  </a:lnTo>
                  <a:moveTo>
                    <a:pt x="330" y="1489"/>
                  </a:moveTo>
                  <a:lnTo>
                    <a:pt x="330" y="1489"/>
                  </a:lnTo>
                  <a:moveTo>
                    <a:pt x="316" y="1489"/>
                  </a:moveTo>
                  <a:lnTo>
                    <a:pt x="330" y="1489"/>
                  </a:lnTo>
                  <a:moveTo>
                    <a:pt x="316" y="1489"/>
                  </a:moveTo>
                  <a:lnTo>
                    <a:pt x="316" y="1489"/>
                  </a:lnTo>
                  <a:moveTo>
                    <a:pt x="316" y="1502"/>
                  </a:moveTo>
                  <a:lnTo>
                    <a:pt x="316" y="1489"/>
                  </a:lnTo>
                  <a:moveTo>
                    <a:pt x="301" y="1502"/>
                  </a:moveTo>
                  <a:lnTo>
                    <a:pt x="316" y="1502"/>
                  </a:lnTo>
                  <a:moveTo>
                    <a:pt x="301" y="1502"/>
                  </a:moveTo>
                  <a:lnTo>
                    <a:pt x="301" y="1502"/>
                  </a:lnTo>
                  <a:moveTo>
                    <a:pt x="301" y="1502"/>
                  </a:moveTo>
                  <a:lnTo>
                    <a:pt x="301" y="1502"/>
                  </a:lnTo>
                  <a:moveTo>
                    <a:pt x="287" y="1502"/>
                  </a:moveTo>
                  <a:lnTo>
                    <a:pt x="301" y="1502"/>
                  </a:lnTo>
                  <a:moveTo>
                    <a:pt x="287" y="1502"/>
                  </a:moveTo>
                  <a:lnTo>
                    <a:pt x="287" y="1502"/>
                  </a:lnTo>
                  <a:moveTo>
                    <a:pt x="287" y="1502"/>
                  </a:moveTo>
                  <a:lnTo>
                    <a:pt x="287" y="1502"/>
                  </a:lnTo>
                  <a:moveTo>
                    <a:pt x="287" y="1502"/>
                  </a:moveTo>
                  <a:lnTo>
                    <a:pt x="287" y="1502"/>
                  </a:lnTo>
                  <a:moveTo>
                    <a:pt x="287" y="1515"/>
                  </a:moveTo>
                  <a:lnTo>
                    <a:pt x="287" y="1502"/>
                  </a:lnTo>
                  <a:moveTo>
                    <a:pt x="272" y="1515"/>
                  </a:moveTo>
                  <a:lnTo>
                    <a:pt x="287" y="1515"/>
                  </a:lnTo>
                  <a:moveTo>
                    <a:pt x="272" y="1515"/>
                  </a:moveTo>
                  <a:lnTo>
                    <a:pt x="272" y="1515"/>
                  </a:lnTo>
                  <a:moveTo>
                    <a:pt x="272" y="1515"/>
                  </a:moveTo>
                  <a:lnTo>
                    <a:pt x="272" y="1515"/>
                  </a:lnTo>
                  <a:moveTo>
                    <a:pt x="272" y="1515"/>
                  </a:moveTo>
                  <a:lnTo>
                    <a:pt x="272" y="1515"/>
                  </a:lnTo>
                  <a:moveTo>
                    <a:pt x="258" y="1515"/>
                  </a:moveTo>
                  <a:lnTo>
                    <a:pt x="272" y="1515"/>
                  </a:lnTo>
                  <a:moveTo>
                    <a:pt x="258" y="1527"/>
                  </a:moveTo>
                  <a:lnTo>
                    <a:pt x="258" y="1515"/>
                  </a:lnTo>
                  <a:moveTo>
                    <a:pt x="258" y="1527"/>
                  </a:moveTo>
                  <a:lnTo>
                    <a:pt x="258" y="1527"/>
                  </a:lnTo>
                  <a:moveTo>
                    <a:pt x="244" y="1527"/>
                  </a:moveTo>
                  <a:lnTo>
                    <a:pt x="258" y="1527"/>
                  </a:lnTo>
                  <a:moveTo>
                    <a:pt x="244" y="1527"/>
                  </a:moveTo>
                  <a:lnTo>
                    <a:pt x="244" y="1527"/>
                  </a:lnTo>
                  <a:moveTo>
                    <a:pt x="244" y="1527"/>
                  </a:moveTo>
                  <a:lnTo>
                    <a:pt x="244" y="1527"/>
                  </a:lnTo>
                  <a:moveTo>
                    <a:pt x="244" y="1540"/>
                  </a:moveTo>
                  <a:lnTo>
                    <a:pt x="244" y="1527"/>
                  </a:lnTo>
                  <a:moveTo>
                    <a:pt x="229" y="1540"/>
                  </a:moveTo>
                  <a:lnTo>
                    <a:pt x="244" y="1540"/>
                  </a:lnTo>
                  <a:moveTo>
                    <a:pt x="229" y="1540"/>
                  </a:moveTo>
                  <a:lnTo>
                    <a:pt x="229" y="1540"/>
                  </a:lnTo>
                  <a:moveTo>
                    <a:pt x="229" y="1540"/>
                  </a:moveTo>
                  <a:lnTo>
                    <a:pt x="229" y="1540"/>
                  </a:lnTo>
                  <a:moveTo>
                    <a:pt x="215" y="1540"/>
                  </a:moveTo>
                  <a:lnTo>
                    <a:pt x="229" y="1540"/>
                  </a:lnTo>
                  <a:moveTo>
                    <a:pt x="215" y="1540"/>
                  </a:moveTo>
                  <a:lnTo>
                    <a:pt x="215" y="1540"/>
                  </a:lnTo>
                  <a:moveTo>
                    <a:pt x="215" y="1540"/>
                  </a:moveTo>
                  <a:lnTo>
                    <a:pt x="215" y="1540"/>
                  </a:lnTo>
                  <a:moveTo>
                    <a:pt x="201" y="1540"/>
                  </a:moveTo>
                  <a:lnTo>
                    <a:pt x="215" y="1540"/>
                  </a:lnTo>
                  <a:moveTo>
                    <a:pt x="201" y="1540"/>
                  </a:moveTo>
                  <a:lnTo>
                    <a:pt x="201" y="1540"/>
                  </a:lnTo>
                  <a:moveTo>
                    <a:pt x="201" y="1540"/>
                  </a:moveTo>
                  <a:lnTo>
                    <a:pt x="201" y="1540"/>
                  </a:lnTo>
                  <a:moveTo>
                    <a:pt x="201" y="1540"/>
                  </a:moveTo>
                  <a:lnTo>
                    <a:pt x="201" y="1540"/>
                  </a:lnTo>
                  <a:moveTo>
                    <a:pt x="186" y="1553"/>
                  </a:moveTo>
                  <a:lnTo>
                    <a:pt x="201" y="1540"/>
                  </a:lnTo>
                  <a:moveTo>
                    <a:pt x="186" y="1553"/>
                  </a:moveTo>
                  <a:lnTo>
                    <a:pt x="186" y="1553"/>
                  </a:lnTo>
                  <a:moveTo>
                    <a:pt x="186" y="1553"/>
                  </a:moveTo>
                  <a:lnTo>
                    <a:pt x="186" y="1553"/>
                  </a:lnTo>
                  <a:moveTo>
                    <a:pt x="172" y="1553"/>
                  </a:moveTo>
                  <a:lnTo>
                    <a:pt x="186" y="1553"/>
                  </a:lnTo>
                  <a:moveTo>
                    <a:pt x="172" y="1553"/>
                  </a:moveTo>
                  <a:lnTo>
                    <a:pt x="172" y="1553"/>
                  </a:lnTo>
                  <a:moveTo>
                    <a:pt x="172" y="1553"/>
                  </a:moveTo>
                  <a:lnTo>
                    <a:pt x="172" y="1553"/>
                  </a:lnTo>
                  <a:moveTo>
                    <a:pt x="172" y="1566"/>
                  </a:moveTo>
                  <a:lnTo>
                    <a:pt x="172" y="1553"/>
                  </a:lnTo>
                  <a:moveTo>
                    <a:pt x="172" y="1566"/>
                  </a:moveTo>
                  <a:lnTo>
                    <a:pt x="172" y="1566"/>
                  </a:lnTo>
                  <a:moveTo>
                    <a:pt x="158" y="1566"/>
                  </a:moveTo>
                  <a:lnTo>
                    <a:pt x="172" y="1566"/>
                  </a:lnTo>
                  <a:moveTo>
                    <a:pt x="158" y="1566"/>
                  </a:moveTo>
                  <a:lnTo>
                    <a:pt x="158" y="1566"/>
                  </a:lnTo>
                  <a:moveTo>
                    <a:pt x="158" y="1566"/>
                  </a:moveTo>
                  <a:lnTo>
                    <a:pt x="158" y="1566"/>
                  </a:lnTo>
                  <a:moveTo>
                    <a:pt x="158" y="1566"/>
                  </a:moveTo>
                  <a:lnTo>
                    <a:pt x="158" y="1566"/>
                  </a:lnTo>
                  <a:moveTo>
                    <a:pt x="143" y="1566"/>
                  </a:moveTo>
                  <a:lnTo>
                    <a:pt x="158" y="1566"/>
                  </a:lnTo>
                  <a:moveTo>
                    <a:pt x="143" y="1579"/>
                  </a:moveTo>
                  <a:lnTo>
                    <a:pt x="143" y="1566"/>
                  </a:lnTo>
                  <a:moveTo>
                    <a:pt x="143" y="1579"/>
                  </a:moveTo>
                  <a:lnTo>
                    <a:pt x="143" y="1579"/>
                  </a:lnTo>
                  <a:moveTo>
                    <a:pt x="129" y="1579"/>
                  </a:moveTo>
                  <a:lnTo>
                    <a:pt x="143" y="1579"/>
                  </a:lnTo>
                  <a:moveTo>
                    <a:pt x="129" y="1579"/>
                  </a:moveTo>
                  <a:lnTo>
                    <a:pt x="129" y="1579"/>
                  </a:lnTo>
                  <a:moveTo>
                    <a:pt x="129" y="1579"/>
                  </a:moveTo>
                  <a:lnTo>
                    <a:pt x="129" y="1579"/>
                  </a:lnTo>
                  <a:moveTo>
                    <a:pt x="115" y="1579"/>
                  </a:moveTo>
                  <a:lnTo>
                    <a:pt x="129" y="1579"/>
                  </a:lnTo>
                  <a:moveTo>
                    <a:pt x="115" y="1579"/>
                  </a:moveTo>
                  <a:lnTo>
                    <a:pt x="115" y="1579"/>
                  </a:lnTo>
                  <a:moveTo>
                    <a:pt x="115" y="1592"/>
                  </a:moveTo>
                  <a:lnTo>
                    <a:pt x="115" y="1579"/>
                  </a:lnTo>
                  <a:moveTo>
                    <a:pt x="115" y="1592"/>
                  </a:moveTo>
                  <a:lnTo>
                    <a:pt x="115" y="1592"/>
                  </a:lnTo>
                  <a:moveTo>
                    <a:pt x="100" y="1592"/>
                  </a:moveTo>
                  <a:lnTo>
                    <a:pt x="115" y="1592"/>
                  </a:lnTo>
                  <a:moveTo>
                    <a:pt x="100" y="1592"/>
                  </a:moveTo>
                  <a:lnTo>
                    <a:pt x="100" y="1592"/>
                  </a:lnTo>
                  <a:moveTo>
                    <a:pt x="100" y="1592"/>
                  </a:moveTo>
                  <a:lnTo>
                    <a:pt x="100" y="1592"/>
                  </a:lnTo>
                  <a:moveTo>
                    <a:pt x="86" y="1592"/>
                  </a:moveTo>
                  <a:lnTo>
                    <a:pt x="100" y="1592"/>
                  </a:lnTo>
                  <a:moveTo>
                    <a:pt x="86" y="1592"/>
                  </a:moveTo>
                  <a:lnTo>
                    <a:pt x="86" y="1592"/>
                  </a:lnTo>
                  <a:moveTo>
                    <a:pt x="86" y="1592"/>
                  </a:moveTo>
                  <a:lnTo>
                    <a:pt x="86" y="1592"/>
                  </a:lnTo>
                  <a:moveTo>
                    <a:pt x="72" y="1592"/>
                  </a:moveTo>
                  <a:lnTo>
                    <a:pt x="86" y="1592"/>
                  </a:lnTo>
                  <a:moveTo>
                    <a:pt x="72" y="1604"/>
                  </a:moveTo>
                  <a:lnTo>
                    <a:pt x="72" y="1592"/>
                  </a:lnTo>
                  <a:moveTo>
                    <a:pt x="72" y="1604"/>
                  </a:moveTo>
                  <a:lnTo>
                    <a:pt x="72" y="1604"/>
                  </a:lnTo>
                  <a:moveTo>
                    <a:pt x="72" y="1604"/>
                  </a:moveTo>
                  <a:lnTo>
                    <a:pt x="72" y="1604"/>
                  </a:lnTo>
                  <a:moveTo>
                    <a:pt x="57" y="1604"/>
                  </a:moveTo>
                  <a:lnTo>
                    <a:pt x="72" y="1604"/>
                  </a:lnTo>
                  <a:moveTo>
                    <a:pt x="57" y="1604"/>
                  </a:moveTo>
                  <a:lnTo>
                    <a:pt x="57" y="1604"/>
                  </a:lnTo>
                  <a:moveTo>
                    <a:pt x="57" y="1604"/>
                  </a:moveTo>
                  <a:lnTo>
                    <a:pt x="57" y="1604"/>
                  </a:lnTo>
                  <a:moveTo>
                    <a:pt x="57" y="1604"/>
                  </a:moveTo>
                  <a:lnTo>
                    <a:pt x="57" y="1604"/>
                  </a:lnTo>
                  <a:moveTo>
                    <a:pt x="57" y="1604"/>
                  </a:moveTo>
                  <a:lnTo>
                    <a:pt x="57" y="1604"/>
                  </a:lnTo>
                  <a:moveTo>
                    <a:pt x="43" y="1604"/>
                  </a:moveTo>
                  <a:lnTo>
                    <a:pt x="57" y="1604"/>
                  </a:lnTo>
                  <a:moveTo>
                    <a:pt x="43" y="1617"/>
                  </a:moveTo>
                  <a:lnTo>
                    <a:pt x="43" y="1604"/>
                  </a:lnTo>
                  <a:moveTo>
                    <a:pt x="43" y="1617"/>
                  </a:moveTo>
                  <a:lnTo>
                    <a:pt x="43" y="1617"/>
                  </a:lnTo>
                  <a:moveTo>
                    <a:pt x="29" y="1617"/>
                  </a:moveTo>
                  <a:lnTo>
                    <a:pt x="43" y="1617"/>
                  </a:lnTo>
                  <a:moveTo>
                    <a:pt x="29" y="1617"/>
                  </a:moveTo>
                  <a:lnTo>
                    <a:pt x="29" y="1617"/>
                  </a:lnTo>
                  <a:moveTo>
                    <a:pt x="29" y="1617"/>
                  </a:moveTo>
                  <a:lnTo>
                    <a:pt x="29" y="1617"/>
                  </a:lnTo>
                  <a:moveTo>
                    <a:pt x="29" y="1617"/>
                  </a:moveTo>
                  <a:lnTo>
                    <a:pt x="29" y="1617"/>
                  </a:lnTo>
                  <a:moveTo>
                    <a:pt x="14" y="1617"/>
                  </a:moveTo>
                  <a:lnTo>
                    <a:pt x="29" y="1617"/>
                  </a:lnTo>
                  <a:moveTo>
                    <a:pt x="14" y="1617"/>
                  </a:moveTo>
                  <a:lnTo>
                    <a:pt x="14" y="1617"/>
                  </a:lnTo>
                  <a:moveTo>
                    <a:pt x="14" y="1617"/>
                  </a:moveTo>
                  <a:lnTo>
                    <a:pt x="14" y="1617"/>
                  </a:lnTo>
                  <a:moveTo>
                    <a:pt x="0" y="1617"/>
                  </a:moveTo>
                  <a:lnTo>
                    <a:pt x="14" y="1617"/>
                  </a:lnTo>
                  <a:moveTo>
                    <a:pt x="0" y="1630"/>
                  </a:moveTo>
                  <a:lnTo>
                    <a:pt x="0" y="1617"/>
                  </a:lnTo>
                  <a:moveTo>
                    <a:pt x="0" y="1630"/>
                  </a:moveTo>
                  <a:lnTo>
                    <a:pt x="0" y="1630"/>
                  </a:lnTo>
                </a:path>
              </a:pathLst>
            </a:custGeom>
            <a:noFill/>
            <a:ln w="2222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dirty="0">
                <a:solidFill>
                  <a:srgbClr val="000000"/>
                </a:solidFill>
                <a:latin typeface="Century Gothic" panose="020B0502020202020204" pitchFamily="34" charset="0"/>
              </a:endParaRPr>
            </a:p>
          </p:txBody>
        </p:sp>
        <p:sp>
          <p:nvSpPr>
            <p:cNvPr id="93" name="Freeform 131">
              <a:extLst>
                <a:ext uri="{FF2B5EF4-FFF2-40B4-BE49-F238E27FC236}">
                  <a16:creationId xmlns:a16="http://schemas.microsoft.com/office/drawing/2014/main" id="{185399A8-5975-41AC-AC16-0DAEE6ADDA9E}"/>
                </a:ext>
              </a:extLst>
            </p:cNvPr>
            <p:cNvSpPr>
              <a:spLocks noEditPoints="1"/>
            </p:cNvSpPr>
            <p:nvPr/>
          </p:nvSpPr>
          <p:spPr bwMode="auto">
            <a:xfrm>
              <a:off x="6835231" y="2715135"/>
              <a:ext cx="4655101" cy="1945922"/>
            </a:xfrm>
            <a:custGeom>
              <a:avLst/>
              <a:gdLst>
                <a:gd name="T0" fmla="*/ 4262 w 4320"/>
                <a:gd name="T1" fmla="*/ 52 h 1399"/>
                <a:gd name="T2" fmla="*/ 4190 w 4320"/>
                <a:gd name="T3" fmla="*/ 77 h 1399"/>
                <a:gd name="T4" fmla="*/ 4119 w 4320"/>
                <a:gd name="T5" fmla="*/ 90 h 1399"/>
                <a:gd name="T6" fmla="*/ 4047 w 4320"/>
                <a:gd name="T7" fmla="*/ 90 h 1399"/>
                <a:gd name="T8" fmla="*/ 3990 w 4320"/>
                <a:gd name="T9" fmla="*/ 116 h 1399"/>
                <a:gd name="T10" fmla="*/ 3918 w 4320"/>
                <a:gd name="T11" fmla="*/ 116 h 1399"/>
                <a:gd name="T12" fmla="*/ 3846 w 4320"/>
                <a:gd name="T13" fmla="*/ 129 h 1399"/>
                <a:gd name="T14" fmla="*/ 3789 w 4320"/>
                <a:gd name="T15" fmla="*/ 129 h 1399"/>
                <a:gd name="T16" fmla="*/ 3717 w 4320"/>
                <a:gd name="T17" fmla="*/ 154 h 1399"/>
                <a:gd name="T18" fmla="*/ 3645 w 4320"/>
                <a:gd name="T19" fmla="*/ 167 h 1399"/>
                <a:gd name="T20" fmla="*/ 3573 w 4320"/>
                <a:gd name="T21" fmla="*/ 193 h 1399"/>
                <a:gd name="T22" fmla="*/ 3516 w 4320"/>
                <a:gd name="T23" fmla="*/ 206 h 1399"/>
                <a:gd name="T24" fmla="*/ 3444 w 4320"/>
                <a:gd name="T25" fmla="*/ 219 h 1399"/>
                <a:gd name="T26" fmla="*/ 3373 w 4320"/>
                <a:gd name="T27" fmla="*/ 257 h 1399"/>
                <a:gd name="T28" fmla="*/ 3315 w 4320"/>
                <a:gd name="T29" fmla="*/ 283 h 1399"/>
                <a:gd name="T30" fmla="*/ 3243 w 4320"/>
                <a:gd name="T31" fmla="*/ 296 h 1399"/>
                <a:gd name="T32" fmla="*/ 3172 w 4320"/>
                <a:gd name="T33" fmla="*/ 296 h 1399"/>
                <a:gd name="T34" fmla="*/ 3100 w 4320"/>
                <a:gd name="T35" fmla="*/ 321 h 1399"/>
                <a:gd name="T36" fmla="*/ 3043 w 4320"/>
                <a:gd name="T37" fmla="*/ 347 h 1399"/>
                <a:gd name="T38" fmla="*/ 2971 w 4320"/>
                <a:gd name="T39" fmla="*/ 373 h 1399"/>
                <a:gd name="T40" fmla="*/ 2899 w 4320"/>
                <a:gd name="T41" fmla="*/ 385 h 1399"/>
                <a:gd name="T42" fmla="*/ 2827 w 4320"/>
                <a:gd name="T43" fmla="*/ 398 h 1399"/>
                <a:gd name="T44" fmla="*/ 2756 w 4320"/>
                <a:gd name="T45" fmla="*/ 424 h 1399"/>
                <a:gd name="T46" fmla="*/ 2698 w 4320"/>
                <a:gd name="T47" fmla="*/ 437 h 1399"/>
                <a:gd name="T48" fmla="*/ 2626 w 4320"/>
                <a:gd name="T49" fmla="*/ 462 h 1399"/>
                <a:gd name="T50" fmla="*/ 2555 w 4320"/>
                <a:gd name="T51" fmla="*/ 475 h 1399"/>
                <a:gd name="T52" fmla="*/ 2497 w 4320"/>
                <a:gd name="T53" fmla="*/ 501 h 1399"/>
                <a:gd name="T54" fmla="*/ 2426 w 4320"/>
                <a:gd name="T55" fmla="*/ 514 h 1399"/>
                <a:gd name="T56" fmla="*/ 2354 w 4320"/>
                <a:gd name="T57" fmla="*/ 552 h 1399"/>
                <a:gd name="T58" fmla="*/ 2282 w 4320"/>
                <a:gd name="T59" fmla="*/ 565 h 1399"/>
                <a:gd name="T60" fmla="*/ 2225 w 4320"/>
                <a:gd name="T61" fmla="*/ 591 h 1399"/>
                <a:gd name="T62" fmla="*/ 2153 w 4320"/>
                <a:gd name="T63" fmla="*/ 616 h 1399"/>
                <a:gd name="T64" fmla="*/ 2081 w 4320"/>
                <a:gd name="T65" fmla="*/ 629 h 1399"/>
                <a:gd name="T66" fmla="*/ 2024 w 4320"/>
                <a:gd name="T67" fmla="*/ 642 h 1399"/>
                <a:gd name="T68" fmla="*/ 1952 w 4320"/>
                <a:gd name="T69" fmla="*/ 655 h 1399"/>
                <a:gd name="T70" fmla="*/ 1880 w 4320"/>
                <a:gd name="T71" fmla="*/ 681 h 1399"/>
                <a:gd name="T72" fmla="*/ 1823 w 4320"/>
                <a:gd name="T73" fmla="*/ 693 h 1399"/>
                <a:gd name="T74" fmla="*/ 1751 w 4320"/>
                <a:gd name="T75" fmla="*/ 719 h 1399"/>
                <a:gd name="T76" fmla="*/ 1679 w 4320"/>
                <a:gd name="T77" fmla="*/ 745 h 1399"/>
                <a:gd name="T78" fmla="*/ 1608 w 4320"/>
                <a:gd name="T79" fmla="*/ 770 h 1399"/>
                <a:gd name="T80" fmla="*/ 1550 w 4320"/>
                <a:gd name="T81" fmla="*/ 783 h 1399"/>
                <a:gd name="T82" fmla="*/ 1464 w 4320"/>
                <a:gd name="T83" fmla="*/ 809 h 1399"/>
                <a:gd name="T84" fmla="*/ 1407 w 4320"/>
                <a:gd name="T85" fmla="*/ 834 h 1399"/>
                <a:gd name="T86" fmla="*/ 1335 w 4320"/>
                <a:gd name="T87" fmla="*/ 847 h 1399"/>
                <a:gd name="T88" fmla="*/ 1263 w 4320"/>
                <a:gd name="T89" fmla="*/ 873 h 1399"/>
                <a:gd name="T90" fmla="*/ 1206 w 4320"/>
                <a:gd name="T91" fmla="*/ 899 h 1399"/>
                <a:gd name="T92" fmla="*/ 1134 w 4320"/>
                <a:gd name="T93" fmla="*/ 924 h 1399"/>
                <a:gd name="T94" fmla="*/ 1062 w 4320"/>
                <a:gd name="T95" fmla="*/ 963 h 1399"/>
                <a:gd name="T96" fmla="*/ 1005 w 4320"/>
                <a:gd name="T97" fmla="*/ 976 h 1399"/>
                <a:gd name="T98" fmla="*/ 933 w 4320"/>
                <a:gd name="T99" fmla="*/ 1014 h 1399"/>
                <a:gd name="T100" fmla="*/ 861 w 4320"/>
                <a:gd name="T101" fmla="*/ 1027 h 1399"/>
                <a:gd name="T102" fmla="*/ 790 w 4320"/>
                <a:gd name="T103" fmla="*/ 1078 h 1399"/>
                <a:gd name="T104" fmla="*/ 732 w 4320"/>
                <a:gd name="T105" fmla="*/ 1091 h 1399"/>
                <a:gd name="T106" fmla="*/ 661 w 4320"/>
                <a:gd name="T107" fmla="*/ 1130 h 1399"/>
                <a:gd name="T108" fmla="*/ 589 w 4320"/>
                <a:gd name="T109" fmla="*/ 1142 h 1399"/>
                <a:gd name="T110" fmla="*/ 531 w 4320"/>
                <a:gd name="T111" fmla="*/ 1168 h 1399"/>
                <a:gd name="T112" fmla="*/ 460 w 4320"/>
                <a:gd name="T113" fmla="*/ 1207 h 1399"/>
                <a:gd name="T114" fmla="*/ 388 w 4320"/>
                <a:gd name="T115" fmla="*/ 1232 h 1399"/>
                <a:gd name="T116" fmla="*/ 316 w 4320"/>
                <a:gd name="T117" fmla="*/ 1258 h 1399"/>
                <a:gd name="T118" fmla="*/ 259 w 4320"/>
                <a:gd name="T119" fmla="*/ 1284 h 1399"/>
                <a:gd name="T120" fmla="*/ 187 w 4320"/>
                <a:gd name="T121" fmla="*/ 1322 h 1399"/>
                <a:gd name="T122" fmla="*/ 115 w 4320"/>
                <a:gd name="T123" fmla="*/ 1361 h 1399"/>
                <a:gd name="T124" fmla="*/ 44 w 4320"/>
                <a:gd name="T125" fmla="*/ 1373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0" h="1399">
                  <a:moveTo>
                    <a:pt x="4320" y="0"/>
                  </a:moveTo>
                  <a:lnTo>
                    <a:pt x="4320" y="0"/>
                  </a:lnTo>
                  <a:moveTo>
                    <a:pt x="4320" y="0"/>
                  </a:moveTo>
                  <a:lnTo>
                    <a:pt x="4320" y="0"/>
                  </a:lnTo>
                  <a:moveTo>
                    <a:pt x="4305" y="0"/>
                  </a:moveTo>
                  <a:lnTo>
                    <a:pt x="4320" y="0"/>
                  </a:lnTo>
                  <a:moveTo>
                    <a:pt x="4305" y="0"/>
                  </a:moveTo>
                  <a:lnTo>
                    <a:pt x="4305" y="0"/>
                  </a:lnTo>
                  <a:moveTo>
                    <a:pt x="4305" y="0"/>
                  </a:moveTo>
                  <a:lnTo>
                    <a:pt x="4305" y="0"/>
                  </a:lnTo>
                  <a:moveTo>
                    <a:pt x="4305" y="0"/>
                  </a:moveTo>
                  <a:lnTo>
                    <a:pt x="4305" y="0"/>
                  </a:lnTo>
                  <a:moveTo>
                    <a:pt x="4291" y="26"/>
                  </a:moveTo>
                  <a:lnTo>
                    <a:pt x="4305" y="0"/>
                  </a:lnTo>
                  <a:moveTo>
                    <a:pt x="4291" y="26"/>
                  </a:moveTo>
                  <a:lnTo>
                    <a:pt x="4291" y="26"/>
                  </a:lnTo>
                  <a:moveTo>
                    <a:pt x="4291" y="26"/>
                  </a:moveTo>
                  <a:lnTo>
                    <a:pt x="4291" y="26"/>
                  </a:lnTo>
                  <a:moveTo>
                    <a:pt x="4277" y="26"/>
                  </a:moveTo>
                  <a:lnTo>
                    <a:pt x="4291" y="26"/>
                  </a:lnTo>
                  <a:moveTo>
                    <a:pt x="4277" y="52"/>
                  </a:moveTo>
                  <a:lnTo>
                    <a:pt x="4277" y="26"/>
                  </a:lnTo>
                  <a:moveTo>
                    <a:pt x="4277" y="52"/>
                  </a:moveTo>
                  <a:lnTo>
                    <a:pt x="4277" y="52"/>
                  </a:lnTo>
                  <a:moveTo>
                    <a:pt x="4262" y="52"/>
                  </a:moveTo>
                  <a:lnTo>
                    <a:pt x="4277" y="52"/>
                  </a:lnTo>
                  <a:moveTo>
                    <a:pt x="4262" y="52"/>
                  </a:moveTo>
                  <a:lnTo>
                    <a:pt x="4262" y="52"/>
                  </a:lnTo>
                  <a:moveTo>
                    <a:pt x="4262" y="52"/>
                  </a:moveTo>
                  <a:lnTo>
                    <a:pt x="4262" y="52"/>
                  </a:lnTo>
                  <a:moveTo>
                    <a:pt x="4262" y="52"/>
                  </a:moveTo>
                  <a:lnTo>
                    <a:pt x="4262" y="52"/>
                  </a:lnTo>
                  <a:moveTo>
                    <a:pt x="4248" y="52"/>
                  </a:moveTo>
                  <a:lnTo>
                    <a:pt x="4262" y="52"/>
                  </a:lnTo>
                  <a:moveTo>
                    <a:pt x="4248" y="52"/>
                  </a:moveTo>
                  <a:lnTo>
                    <a:pt x="4248" y="52"/>
                  </a:lnTo>
                  <a:moveTo>
                    <a:pt x="4248" y="52"/>
                  </a:moveTo>
                  <a:lnTo>
                    <a:pt x="4248" y="52"/>
                  </a:lnTo>
                  <a:moveTo>
                    <a:pt x="4248" y="52"/>
                  </a:moveTo>
                  <a:lnTo>
                    <a:pt x="4248" y="52"/>
                  </a:lnTo>
                  <a:moveTo>
                    <a:pt x="4248" y="65"/>
                  </a:moveTo>
                  <a:lnTo>
                    <a:pt x="4248" y="52"/>
                  </a:lnTo>
                  <a:moveTo>
                    <a:pt x="4234" y="65"/>
                  </a:moveTo>
                  <a:lnTo>
                    <a:pt x="4248" y="65"/>
                  </a:lnTo>
                  <a:moveTo>
                    <a:pt x="4234" y="65"/>
                  </a:moveTo>
                  <a:lnTo>
                    <a:pt x="4234" y="65"/>
                  </a:lnTo>
                  <a:moveTo>
                    <a:pt x="4234" y="65"/>
                  </a:moveTo>
                  <a:lnTo>
                    <a:pt x="4234" y="65"/>
                  </a:lnTo>
                  <a:moveTo>
                    <a:pt x="4219" y="77"/>
                  </a:moveTo>
                  <a:lnTo>
                    <a:pt x="4234" y="65"/>
                  </a:lnTo>
                  <a:moveTo>
                    <a:pt x="4219" y="77"/>
                  </a:moveTo>
                  <a:lnTo>
                    <a:pt x="4219" y="77"/>
                  </a:lnTo>
                  <a:moveTo>
                    <a:pt x="4219" y="77"/>
                  </a:moveTo>
                  <a:lnTo>
                    <a:pt x="4219" y="77"/>
                  </a:lnTo>
                  <a:moveTo>
                    <a:pt x="4205" y="77"/>
                  </a:moveTo>
                  <a:lnTo>
                    <a:pt x="4219" y="77"/>
                  </a:lnTo>
                  <a:moveTo>
                    <a:pt x="4205" y="77"/>
                  </a:moveTo>
                  <a:lnTo>
                    <a:pt x="4205" y="77"/>
                  </a:lnTo>
                  <a:moveTo>
                    <a:pt x="4205" y="77"/>
                  </a:moveTo>
                  <a:lnTo>
                    <a:pt x="4205" y="77"/>
                  </a:lnTo>
                  <a:moveTo>
                    <a:pt x="4205" y="77"/>
                  </a:moveTo>
                  <a:lnTo>
                    <a:pt x="4205" y="77"/>
                  </a:lnTo>
                  <a:moveTo>
                    <a:pt x="4190" y="77"/>
                  </a:moveTo>
                  <a:lnTo>
                    <a:pt x="4205" y="77"/>
                  </a:lnTo>
                  <a:moveTo>
                    <a:pt x="4190" y="77"/>
                  </a:moveTo>
                  <a:lnTo>
                    <a:pt x="4190" y="77"/>
                  </a:lnTo>
                  <a:moveTo>
                    <a:pt x="4190" y="77"/>
                  </a:moveTo>
                  <a:lnTo>
                    <a:pt x="4190" y="77"/>
                  </a:lnTo>
                  <a:moveTo>
                    <a:pt x="4176" y="77"/>
                  </a:moveTo>
                  <a:lnTo>
                    <a:pt x="4190" y="77"/>
                  </a:lnTo>
                  <a:moveTo>
                    <a:pt x="4176" y="77"/>
                  </a:moveTo>
                  <a:lnTo>
                    <a:pt x="4176" y="77"/>
                  </a:lnTo>
                  <a:moveTo>
                    <a:pt x="4176" y="77"/>
                  </a:moveTo>
                  <a:lnTo>
                    <a:pt x="4176" y="77"/>
                  </a:lnTo>
                  <a:moveTo>
                    <a:pt x="4176" y="77"/>
                  </a:moveTo>
                  <a:lnTo>
                    <a:pt x="4176" y="77"/>
                  </a:lnTo>
                  <a:moveTo>
                    <a:pt x="4162" y="77"/>
                  </a:moveTo>
                  <a:lnTo>
                    <a:pt x="4176" y="77"/>
                  </a:lnTo>
                  <a:moveTo>
                    <a:pt x="4162" y="77"/>
                  </a:moveTo>
                  <a:lnTo>
                    <a:pt x="4162" y="77"/>
                  </a:lnTo>
                  <a:moveTo>
                    <a:pt x="4162" y="77"/>
                  </a:moveTo>
                  <a:lnTo>
                    <a:pt x="4162" y="77"/>
                  </a:lnTo>
                  <a:moveTo>
                    <a:pt x="4147" y="77"/>
                  </a:moveTo>
                  <a:lnTo>
                    <a:pt x="4162" y="77"/>
                  </a:lnTo>
                  <a:moveTo>
                    <a:pt x="4147" y="90"/>
                  </a:moveTo>
                  <a:lnTo>
                    <a:pt x="4147" y="77"/>
                  </a:lnTo>
                  <a:moveTo>
                    <a:pt x="4147" y="90"/>
                  </a:moveTo>
                  <a:lnTo>
                    <a:pt x="4147" y="90"/>
                  </a:lnTo>
                  <a:moveTo>
                    <a:pt x="4133" y="90"/>
                  </a:moveTo>
                  <a:lnTo>
                    <a:pt x="4147" y="90"/>
                  </a:lnTo>
                  <a:moveTo>
                    <a:pt x="4133" y="90"/>
                  </a:moveTo>
                  <a:lnTo>
                    <a:pt x="4133" y="90"/>
                  </a:lnTo>
                  <a:moveTo>
                    <a:pt x="4133" y="90"/>
                  </a:moveTo>
                  <a:lnTo>
                    <a:pt x="4133" y="90"/>
                  </a:lnTo>
                  <a:moveTo>
                    <a:pt x="4133" y="90"/>
                  </a:moveTo>
                  <a:lnTo>
                    <a:pt x="4133" y="90"/>
                  </a:lnTo>
                  <a:moveTo>
                    <a:pt x="4133" y="90"/>
                  </a:moveTo>
                  <a:lnTo>
                    <a:pt x="4133" y="90"/>
                  </a:lnTo>
                  <a:moveTo>
                    <a:pt x="4119" y="90"/>
                  </a:moveTo>
                  <a:lnTo>
                    <a:pt x="4133" y="90"/>
                  </a:lnTo>
                  <a:moveTo>
                    <a:pt x="4119" y="90"/>
                  </a:moveTo>
                  <a:lnTo>
                    <a:pt x="4119" y="90"/>
                  </a:lnTo>
                  <a:moveTo>
                    <a:pt x="4119" y="90"/>
                  </a:moveTo>
                  <a:lnTo>
                    <a:pt x="4119" y="90"/>
                  </a:lnTo>
                  <a:moveTo>
                    <a:pt x="4119" y="90"/>
                  </a:moveTo>
                  <a:lnTo>
                    <a:pt x="4119" y="90"/>
                  </a:lnTo>
                  <a:moveTo>
                    <a:pt x="4104" y="90"/>
                  </a:moveTo>
                  <a:lnTo>
                    <a:pt x="4119" y="90"/>
                  </a:lnTo>
                  <a:moveTo>
                    <a:pt x="4104" y="90"/>
                  </a:moveTo>
                  <a:lnTo>
                    <a:pt x="4104" y="90"/>
                  </a:lnTo>
                  <a:moveTo>
                    <a:pt x="4104" y="90"/>
                  </a:moveTo>
                  <a:lnTo>
                    <a:pt x="4104" y="90"/>
                  </a:lnTo>
                  <a:moveTo>
                    <a:pt x="4090" y="90"/>
                  </a:moveTo>
                  <a:lnTo>
                    <a:pt x="4104" y="90"/>
                  </a:lnTo>
                  <a:moveTo>
                    <a:pt x="4090" y="90"/>
                  </a:moveTo>
                  <a:lnTo>
                    <a:pt x="4090" y="90"/>
                  </a:lnTo>
                  <a:moveTo>
                    <a:pt x="4090" y="90"/>
                  </a:moveTo>
                  <a:lnTo>
                    <a:pt x="4090" y="90"/>
                  </a:lnTo>
                  <a:moveTo>
                    <a:pt x="4090" y="90"/>
                  </a:moveTo>
                  <a:lnTo>
                    <a:pt x="4090" y="90"/>
                  </a:lnTo>
                  <a:moveTo>
                    <a:pt x="4076" y="90"/>
                  </a:moveTo>
                  <a:lnTo>
                    <a:pt x="4090" y="90"/>
                  </a:lnTo>
                  <a:moveTo>
                    <a:pt x="4076" y="90"/>
                  </a:moveTo>
                  <a:lnTo>
                    <a:pt x="4076" y="90"/>
                  </a:lnTo>
                  <a:moveTo>
                    <a:pt x="4076" y="90"/>
                  </a:moveTo>
                  <a:lnTo>
                    <a:pt x="4076" y="90"/>
                  </a:lnTo>
                  <a:moveTo>
                    <a:pt x="4061" y="90"/>
                  </a:moveTo>
                  <a:lnTo>
                    <a:pt x="4076" y="90"/>
                  </a:lnTo>
                  <a:moveTo>
                    <a:pt x="4061" y="90"/>
                  </a:moveTo>
                  <a:lnTo>
                    <a:pt x="4061" y="90"/>
                  </a:lnTo>
                  <a:moveTo>
                    <a:pt x="4061" y="90"/>
                  </a:moveTo>
                  <a:lnTo>
                    <a:pt x="4061" y="90"/>
                  </a:lnTo>
                  <a:moveTo>
                    <a:pt x="4047" y="90"/>
                  </a:moveTo>
                  <a:lnTo>
                    <a:pt x="4061" y="90"/>
                  </a:lnTo>
                  <a:moveTo>
                    <a:pt x="4047" y="90"/>
                  </a:moveTo>
                  <a:lnTo>
                    <a:pt x="4047" y="90"/>
                  </a:lnTo>
                  <a:moveTo>
                    <a:pt x="4047" y="90"/>
                  </a:moveTo>
                  <a:lnTo>
                    <a:pt x="4047" y="90"/>
                  </a:lnTo>
                  <a:moveTo>
                    <a:pt x="4047" y="90"/>
                  </a:moveTo>
                  <a:lnTo>
                    <a:pt x="4047" y="90"/>
                  </a:lnTo>
                  <a:moveTo>
                    <a:pt x="4033" y="90"/>
                  </a:moveTo>
                  <a:lnTo>
                    <a:pt x="4047" y="90"/>
                  </a:lnTo>
                  <a:moveTo>
                    <a:pt x="4033" y="103"/>
                  </a:moveTo>
                  <a:lnTo>
                    <a:pt x="4033" y="90"/>
                  </a:lnTo>
                  <a:moveTo>
                    <a:pt x="4033" y="116"/>
                  </a:moveTo>
                  <a:lnTo>
                    <a:pt x="4033" y="103"/>
                  </a:lnTo>
                  <a:moveTo>
                    <a:pt x="4018" y="116"/>
                  </a:moveTo>
                  <a:lnTo>
                    <a:pt x="4033" y="116"/>
                  </a:lnTo>
                  <a:moveTo>
                    <a:pt x="4018" y="116"/>
                  </a:moveTo>
                  <a:lnTo>
                    <a:pt x="4018" y="116"/>
                  </a:lnTo>
                  <a:moveTo>
                    <a:pt x="4018" y="116"/>
                  </a:moveTo>
                  <a:lnTo>
                    <a:pt x="4018" y="116"/>
                  </a:lnTo>
                  <a:moveTo>
                    <a:pt x="4018" y="116"/>
                  </a:moveTo>
                  <a:lnTo>
                    <a:pt x="4018" y="116"/>
                  </a:lnTo>
                  <a:moveTo>
                    <a:pt x="4018" y="116"/>
                  </a:moveTo>
                  <a:lnTo>
                    <a:pt x="4018" y="116"/>
                  </a:lnTo>
                  <a:moveTo>
                    <a:pt x="4004" y="116"/>
                  </a:moveTo>
                  <a:lnTo>
                    <a:pt x="4018" y="116"/>
                  </a:lnTo>
                  <a:moveTo>
                    <a:pt x="4004" y="116"/>
                  </a:moveTo>
                  <a:lnTo>
                    <a:pt x="4004" y="116"/>
                  </a:lnTo>
                  <a:moveTo>
                    <a:pt x="4004" y="116"/>
                  </a:moveTo>
                  <a:lnTo>
                    <a:pt x="4004" y="116"/>
                  </a:lnTo>
                  <a:moveTo>
                    <a:pt x="4004" y="116"/>
                  </a:moveTo>
                  <a:lnTo>
                    <a:pt x="4004" y="116"/>
                  </a:lnTo>
                  <a:moveTo>
                    <a:pt x="3990" y="116"/>
                  </a:moveTo>
                  <a:lnTo>
                    <a:pt x="4004" y="116"/>
                  </a:lnTo>
                  <a:moveTo>
                    <a:pt x="3990" y="116"/>
                  </a:moveTo>
                  <a:lnTo>
                    <a:pt x="3990" y="116"/>
                  </a:lnTo>
                  <a:moveTo>
                    <a:pt x="3990" y="116"/>
                  </a:moveTo>
                  <a:lnTo>
                    <a:pt x="3990" y="116"/>
                  </a:lnTo>
                  <a:moveTo>
                    <a:pt x="3975" y="116"/>
                  </a:moveTo>
                  <a:lnTo>
                    <a:pt x="3990" y="116"/>
                  </a:lnTo>
                  <a:moveTo>
                    <a:pt x="3975" y="116"/>
                  </a:moveTo>
                  <a:lnTo>
                    <a:pt x="3975" y="116"/>
                  </a:lnTo>
                  <a:moveTo>
                    <a:pt x="3975" y="116"/>
                  </a:moveTo>
                  <a:lnTo>
                    <a:pt x="3975" y="116"/>
                  </a:lnTo>
                  <a:moveTo>
                    <a:pt x="3961" y="116"/>
                  </a:moveTo>
                  <a:lnTo>
                    <a:pt x="3975" y="116"/>
                  </a:lnTo>
                  <a:moveTo>
                    <a:pt x="3961" y="116"/>
                  </a:moveTo>
                  <a:lnTo>
                    <a:pt x="3961" y="116"/>
                  </a:lnTo>
                  <a:moveTo>
                    <a:pt x="3961" y="116"/>
                  </a:moveTo>
                  <a:lnTo>
                    <a:pt x="3961" y="116"/>
                  </a:lnTo>
                  <a:moveTo>
                    <a:pt x="3961" y="116"/>
                  </a:moveTo>
                  <a:lnTo>
                    <a:pt x="3961" y="116"/>
                  </a:lnTo>
                  <a:moveTo>
                    <a:pt x="3947" y="116"/>
                  </a:moveTo>
                  <a:lnTo>
                    <a:pt x="3961" y="116"/>
                  </a:lnTo>
                  <a:moveTo>
                    <a:pt x="3947" y="116"/>
                  </a:moveTo>
                  <a:lnTo>
                    <a:pt x="3947" y="116"/>
                  </a:lnTo>
                  <a:moveTo>
                    <a:pt x="3947" y="116"/>
                  </a:moveTo>
                  <a:lnTo>
                    <a:pt x="3947" y="116"/>
                  </a:lnTo>
                  <a:moveTo>
                    <a:pt x="3932" y="116"/>
                  </a:moveTo>
                  <a:lnTo>
                    <a:pt x="3947" y="116"/>
                  </a:lnTo>
                  <a:moveTo>
                    <a:pt x="3932" y="116"/>
                  </a:moveTo>
                  <a:lnTo>
                    <a:pt x="3932" y="116"/>
                  </a:lnTo>
                  <a:moveTo>
                    <a:pt x="3932" y="116"/>
                  </a:moveTo>
                  <a:lnTo>
                    <a:pt x="3932" y="116"/>
                  </a:lnTo>
                  <a:moveTo>
                    <a:pt x="3932" y="116"/>
                  </a:moveTo>
                  <a:lnTo>
                    <a:pt x="3932" y="116"/>
                  </a:lnTo>
                  <a:moveTo>
                    <a:pt x="3918" y="116"/>
                  </a:moveTo>
                  <a:lnTo>
                    <a:pt x="3932" y="116"/>
                  </a:lnTo>
                  <a:moveTo>
                    <a:pt x="3918" y="116"/>
                  </a:moveTo>
                  <a:lnTo>
                    <a:pt x="3918" y="116"/>
                  </a:lnTo>
                  <a:moveTo>
                    <a:pt x="3918" y="116"/>
                  </a:moveTo>
                  <a:lnTo>
                    <a:pt x="3918" y="116"/>
                  </a:lnTo>
                  <a:moveTo>
                    <a:pt x="3903" y="116"/>
                  </a:moveTo>
                  <a:lnTo>
                    <a:pt x="3918" y="116"/>
                  </a:lnTo>
                  <a:moveTo>
                    <a:pt x="3903" y="116"/>
                  </a:moveTo>
                  <a:lnTo>
                    <a:pt x="3903" y="116"/>
                  </a:lnTo>
                  <a:moveTo>
                    <a:pt x="3903" y="116"/>
                  </a:moveTo>
                  <a:lnTo>
                    <a:pt x="3903" y="116"/>
                  </a:lnTo>
                  <a:moveTo>
                    <a:pt x="3903" y="116"/>
                  </a:moveTo>
                  <a:lnTo>
                    <a:pt x="3903" y="116"/>
                  </a:lnTo>
                  <a:moveTo>
                    <a:pt x="3903" y="116"/>
                  </a:moveTo>
                  <a:lnTo>
                    <a:pt x="3903" y="116"/>
                  </a:lnTo>
                  <a:moveTo>
                    <a:pt x="3889" y="116"/>
                  </a:moveTo>
                  <a:lnTo>
                    <a:pt x="3903" y="116"/>
                  </a:lnTo>
                  <a:moveTo>
                    <a:pt x="3889" y="129"/>
                  </a:moveTo>
                  <a:lnTo>
                    <a:pt x="3889" y="116"/>
                  </a:lnTo>
                  <a:moveTo>
                    <a:pt x="3889" y="129"/>
                  </a:moveTo>
                  <a:lnTo>
                    <a:pt x="3889" y="129"/>
                  </a:lnTo>
                  <a:moveTo>
                    <a:pt x="3875" y="129"/>
                  </a:moveTo>
                  <a:lnTo>
                    <a:pt x="3889" y="129"/>
                  </a:lnTo>
                  <a:moveTo>
                    <a:pt x="3875" y="129"/>
                  </a:moveTo>
                  <a:lnTo>
                    <a:pt x="3875" y="129"/>
                  </a:lnTo>
                  <a:moveTo>
                    <a:pt x="3875" y="129"/>
                  </a:moveTo>
                  <a:lnTo>
                    <a:pt x="3875" y="129"/>
                  </a:lnTo>
                  <a:moveTo>
                    <a:pt x="3875" y="129"/>
                  </a:moveTo>
                  <a:lnTo>
                    <a:pt x="3875" y="129"/>
                  </a:lnTo>
                  <a:moveTo>
                    <a:pt x="3860" y="129"/>
                  </a:moveTo>
                  <a:lnTo>
                    <a:pt x="3875" y="129"/>
                  </a:lnTo>
                  <a:moveTo>
                    <a:pt x="3860" y="129"/>
                  </a:moveTo>
                  <a:lnTo>
                    <a:pt x="3860" y="129"/>
                  </a:lnTo>
                  <a:moveTo>
                    <a:pt x="3860" y="129"/>
                  </a:moveTo>
                  <a:lnTo>
                    <a:pt x="3860" y="129"/>
                  </a:lnTo>
                  <a:moveTo>
                    <a:pt x="3846" y="129"/>
                  </a:moveTo>
                  <a:lnTo>
                    <a:pt x="3860" y="129"/>
                  </a:lnTo>
                  <a:moveTo>
                    <a:pt x="3846" y="129"/>
                  </a:moveTo>
                  <a:lnTo>
                    <a:pt x="3846" y="129"/>
                  </a:lnTo>
                  <a:moveTo>
                    <a:pt x="3846" y="129"/>
                  </a:moveTo>
                  <a:lnTo>
                    <a:pt x="3846" y="129"/>
                  </a:lnTo>
                  <a:moveTo>
                    <a:pt x="3846" y="129"/>
                  </a:moveTo>
                  <a:lnTo>
                    <a:pt x="3846" y="129"/>
                  </a:lnTo>
                  <a:moveTo>
                    <a:pt x="3832" y="129"/>
                  </a:moveTo>
                  <a:lnTo>
                    <a:pt x="3846" y="129"/>
                  </a:lnTo>
                  <a:moveTo>
                    <a:pt x="3832" y="129"/>
                  </a:moveTo>
                  <a:lnTo>
                    <a:pt x="3832" y="129"/>
                  </a:lnTo>
                  <a:moveTo>
                    <a:pt x="3832" y="129"/>
                  </a:moveTo>
                  <a:lnTo>
                    <a:pt x="3832" y="129"/>
                  </a:lnTo>
                  <a:moveTo>
                    <a:pt x="3817" y="129"/>
                  </a:moveTo>
                  <a:lnTo>
                    <a:pt x="3832" y="129"/>
                  </a:lnTo>
                  <a:moveTo>
                    <a:pt x="3817" y="129"/>
                  </a:moveTo>
                  <a:lnTo>
                    <a:pt x="3817" y="129"/>
                  </a:lnTo>
                  <a:moveTo>
                    <a:pt x="3817" y="129"/>
                  </a:moveTo>
                  <a:lnTo>
                    <a:pt x="3817" y="129"/>
                  </a:lnTo>
                  <a:moveTo>
                    <a:pt x="3803" y="129"/>
                  </a:moveTo>
                  <a:lnTo>
                    <a:pt x="3817" y="129"/>
                  </a:lnTo>
                  <a:moveTo>
                    <a:pt x="3803" y="129"/>
                  </a:moveTo>
                  <a:lnTo>
                    <a:pt x="3803" y="129"/>
                  </a:lnTo>
                  <a:moveTo>
                    <a:pt x="3803" y="129"/>
                  </a:moveTo>
                  <a:lnTo>
                    <a:pt x="3803" y="129"/>
                  </a:lnTo>
                  <a:moveTo>
                    <a:pt x="3803" y="129"/>
                  </a:moveTo>
                  <a:lnTo>
                    <a:pt x="3803" y="129"/>
                  </a:lnTo>
                  <a:moveTo>
                    <a:pt x="3789" y="129"/>
                  </a:moveTo>
                  <a:lnTo>
                    <a:pt x="3803" y="129"/>
                  </a:lnTo>
                  <a:moveTo>
                    <a:pt x="3789" y="129"/>
                  </a:moveTo>
                  <a:lnTo>
                    <a:pt x="3789" y="129"/>
                  </a:lnTo>
                  <a:moveTo>
                    <a:pt x="3789" y="129"/>
                  </a:moveTo>
                  <a:lnTo>
                    <a:pt x="3789" y="129"/>
                  </a:lnTo>
                  <a:moveTo>
                    <a:pt x="3789" y="129"/>
                  </a:moveTo>
                  <a:lnTo>
                    <a:pt x="3789" y="129"/>
                  </a:lnTo>
                  <a:moveTo>
                    <a:pt x="3789" y="129"/>
                  </a:moveTo>
                  <a:lnTo>
                    <a:pt x="3789" y="129"/>
                  </a:lnTo>
                  <a:moveTo>
                    <a:pt x="3774" y="129"/>
                  </a:moveTo>
                  <a:lnTo>
                    <a:pt x="3789" y="129"/>
                  </a:lnTo>
                  <a:moveTo>
                    <a:pt x="3774" y="129"/>
                  </a:moveTo>
                  <a:lnTo>
                    <a:pt x="3774" y="129"/>
                  </a:lnTo>
                  <a:moveTo>
                    <a:pt x="3774" y="129"/>
                  </a:moveTo>
                  <a:lnTo>
                    <a:pt x="3774" y="129"/>
                  </a:lnTo>
                  <a:moveTo>
                    <a:pt x="3760" y="129"/>
                  </a:moveTo>
                  <a:lnTo>
                    <a:pt x="3774" y="129"/>
                  </a:lnTo>
                  <a:moveTo>
                    <a:pt x="3760" y="142"/>
                  </a:moveTo>
                  <a:lnTo>
                    <a:pt x="3760" y="129"/>
                  </a:lnTo>
                  <a:moveTo>
                    <a:pt x="3760" y="142"/>
                  </a:moveTo>
                  <a:lnTo>
                    <a:pt x="3760" y="142"/>
                  </a:lnTo>
                  <a:moveTo>
                    <a:pt x="3746" y="142"/>
                  </a:moveTo>
                  <a:lnTo>
                    <a:pt x="3760" y="142"/>
                  </a:lnTo>
                  <a:moveTo>
                    <a:pt x="3746" y="142"/>
                  </a:moveTo>
                  <a:lnTo>
                    <a:pt x="3746" y="142"/>
                  </a:lnTo>
                  <a:moveTo>
                    <a:pt x="3746" y="142"/>
                  </a:moveTo>
                  <a:lnTo>
                    <a:pt x="3746" y="142"/>
                  </a:lnTo>
                  <a:moveTo>
                    <a:pt x="3746" y="142"/>
                  </a:moveTo>
                  <a:lnTo>
                    <a:pt x="3746" y="142"/>
                  </a:lnTo>
                  <a:moveTo>
                    <a:pt x="3731" y="142"/>
                  </a:moveTo>
                  <a:lnTo>
                    <a:pt x="3746" y="142"/>
                  </a:lnTo>
                  <a:moveTo>
                    <a:pt x="3731" y="154"/>
                  </a:moveTo>
                  <a:lnTo>
                    <a:pt x="3731" y="142"/>
                  </a:lnTo>
                  <a:moveTo>
                    <a:pt x="3731" y="154"/>
                  </a:moveTo>
                  <a:lnTo>
                    <a:pt x="3731" y="154"/>
                  </a:lnTo>
                  <a:moveTo>
                    <a:pt x="3717" y="154"/>
                  </a:moveTo>
                  <a:lnTo>
                    <a:pt x="3731" y="154"/>
                  </a:lnTo>
                  <a:moveTo>
                    <a:pt x="3717" y="154"/>
                  </a:moveTo>
                  <a:lnTo>
                    <a:pt x="3717" y="154"/>
                  </a:lnTo>
                  <a:moveTo>
                    <a:pt x="3717" y="154"/>
                  </a:moveTo>
                  <a:lnTo>
                    <a:pt x="3717" y="154"/>
                  </a:lnTo>
                  <a:moveTo>
                    <a:pt x="3717" y="154"/>
                  </a:moveTo>
                  <a:lnTo>
                    <a:pt x="3717" y="154"/>
                  </a:lnTo>
                  <a:moveTo>
                    <a:pt x="3703" y="167"/>
                  </a:moveTo>
                  <a:lnTo>
                    <a:pt x="3717" y="154"/>
                  </a:lnTo>
                  <a:moveTo>
                    <a:pt x="3703" y="167"/>
                  </a:moveTo>
                  <a:lnTo>
                    <a:pt x="3703" y="167"/>
                  </a:lnTo>
                  <a:moveTo>
                    <a:pt x="3703" y="167"/>
                  </a:moveTo>
                  <a:lnTo>
                    <a:pt x="3703" y="167"/>
                  </a:lnTo>
                  <a:moveTo>
                    <a:pt x="3688" y="167"/>
                  </a:moveTo>
                  <a:lnTo>
                    <a:pt x="3703" y="167"/>
                  </a:lnTo>
                  <a:moveTo>
                    <a:pt x="3688" y="167"/>
                  </a:moveTo>
                  <a:lnTo>
                    <a:pt x="3688" y="167"/>
                  </a:lnTo>
                  <a:moveTo>
                    <a:pt x="3688" y="167"/>
                  </a:moveTo>
                  <a:lnTo>
                    <a:pt x="3688" y="167"/>
                  </a:lnTo>
                  <a:moveTo>
                    <a:pt x="3674" y="167"/>
                  </a:moveTo>
                  <a:lnTo>
                    <a:pt x="3688" y="167"/>
                  </a:lnTo>
                  <a:moveTo>
                    <a:pt x="3674" y="167"/>
                  </a:moveTo>
                  <a:lnTo>
                    <a:pt x="3674" y="167"/>
                  </a:lnTo>
                  <a:moveTo>
                    <a:pt x="3674" y="167"/>
                  </a:moveTo>
                  <a:lnTo>
                    <a:pt x="3674" y="167"/>
                  </a:lnTo>
                  <a:moveTo>
                    <a:pt x="3674" y="167"/>
                  </a:moveTo>
                  <a:lnTo>
                    <a:pt x="3674" y="167"/>
                  </a:lnTo>
                  <a:moveTo>
                    <a:pt x="3674" y="167"/>
                  </a:moveTo>
                  <a:lnTo>
                    <a:pt x="3674" y="167"/>
                  </a:lnTo>
                  <a:moveTo>
                    <a:pt x="3660" y="167"/>
                  </a:moveTo>
                  <a:lnTo>
                    <a:pt x="3674" y="167"/>
                  </a:lnTo>
                  <a:moveTo>
                    <a:pt x="3660" y="167"/>
                  </a:moveTo>
                  <a:lnTo>
                    <a:pt x="3660" y="167"/>
                  </a:lnTo>
                  <a:moveTo>
                    <a:pt x="3660" y="167"/>
                  </a:moveTo>
                  <a:lnTo>
                    <a:pt x="3660" y="167"/>
                  </a:lnTo>
                  <a:moveTo>
                    <a:pt x="3660" y="167"/>
                  </a:moveTo>
                  <a:lnTo>
                    <a:pt x="3660" y="167"/>
                  </a:lnTo>
                  <a:moveTo>
                    <a:pt x="3645" y="167"/>
                  </a:moveTo>
                  <a:lnTo>
                    <a:pt x="3660" y="167"/>
                  </a:lnTo>
                  <a:moveTo>
                    <a:pt x="3645" y="167"/>
                  </a:moveTo>
                  <a:lnTo>
                    <a:pt x="3645" y="167"/>
                  </a:lnTo>
                  <a:moveTo>
                    <a:pt x="3645" y="180"/>
                  </a:moveTo>
                  <a:lnTo>
                    <a:pt x="3645" y="167"/>
                  </a:lnTo>
                  <a:moveTo>
                    <a:pt x="3631" y="180"/>
                  </a:moveTo>
                  <a:lnTo>
                    <a:pt x="3645" y="180"/>
                  </a:lnTo>
                  <a:moveTo>
                    <a:pt x="3631" y="180"/>
                  </a:moveTo>
                  <a:lnTo>
                    <a:pt x="3631" y="180"/>
                  </a:lnTo>
                  <a:moveTo>
                    <a:pt x="3631" y="180"/>
                  </a:moveTo>
                  <a:lnTo>
                    <a:pt x="3631" y="180"/>
                  </a:lnTo>
                  <a:moveTo>
                    <a:pt x="3631" y="180"/>
                  </a:moveTo>
                  <a:lnTo>
                    <a:pt x="3631" y="180"/>
                  </a:lnTo>
                  <a:moveTo>
                    <a:pt x="3616" y="193"/>
                  </a:moveTo>
                  <a:lnTo>
                    <a:pt x="3631" y="180"/>
                  </a:lnTo>
                  <a:moveTo>
                    <a:pt x="3616" y="193"/>
                  </a:moveTo>
                  <a:lnTo>
                    <a:pt x="3616" y="193"/>
                  </a:lnTo>
                  <a:moveTo>
                    <a:pt x="3616" y="193"/>
                  </a:moveTo>
                  <a:lnTo>
                    <a:pt x="3616" y="193"/>
                  </a:lnTo>
                  <a:moveTo>
                    <a:pt x="3602" y="193"/>
                  </a:moveTo>
                  <a:lnTo>
                    <a:pt x="3616" y="193"/>
                  </a:lnTo>
                  <a:moveTo>
                    <a:pt x="3602" y="193"/>
                  </a:moveTo>
                  <a:lnTo>
                    <a:pt x="3602" y="193"/>
                  </a:lnTo>
                  <a:moveTo>
                    <a:pt x="3602" y="193"/>
                  </a:moveTo>
                  <a:lnTo>
                    <a:pt x="3602" y="193"/>
                  </a:lnTo>
                  <a:moveTo>
                    <a:pt x="3588" y="193"/>
                  </a:moveTo>
                  <a:lnTo>
                    <a:pt x="3602" y="193"/>
                  </a:lnTo>
                  <a:moveTo>
                    <a:pt x="3588" y="193"/>
                  </a:moveTo>
                  <a:lnTo>
                    <a:pt x="3588" y="193"/>
                  </a:lnTo>
                  <a:moveTo>
                    <a:pt x="3588" y="193"/>
                  </a:moveTo>
                  <a:lnTo>
                    <a:pt x="3588" y="193"/>
                  </a:lnTo>
                  <a:moveTo>
                    <a:pt x="3588" y="193"/>
                  </a:moveTo>
                  <a:lnTo>
                    <a:pt x="3588" y="193"/>
                  </a:lnTo>
                  <a:moveTo>
                    <a:pt x="3573" y="193"/>
                  </a:moveTo>
                  <a:lnTo>
                    <a:pt x="3588" y="193"/>
                  </a:lnTo>
                  <a:moveTo>
                    <a:pt x="3573" y="193"/>
                  </a:moveTo>
                  <a:lnTo>
                    <a:pt x="3573" y="193"/>
                  </a:lnTo>
                  <a:moveTo>
                    <a:pt x="3573" y="193"/>
                  </a:moveTo>
                  <a:lnTo>
                    <a:pt x="3573" y="193"/>
                  </a:lnTo>
                  <a:moveTo>
                    <a:pt x="3559" y="193"/>
                  </a:moveTo>
                  <a:lnTo>
                    <a:pt x="3573" y="193"/>
                  </a:lnTo>
                  <a:moveTo>
                    <a:pt x="3559" y="193"/>
                  </a:moveTo>
                  <a:lnTo>
                    <a:pt x="3559" y="193"/>
                  </a:lnTo>
                  <a:moveTo>
                    <a:pt x="3559" y="206"/>
                  </a:moveTo>
                  <a:lnTo>
                    <a:pt x="3559" y="193"/>
                  </a:lnTo>
                  <a:moveTo>
                    <a:pt x="3559" y="206"/>
                  </a:moveTo>
                  <a:lnTo>
                    <a:pt x="3559" y="206"/>
                  </a:lnTo>
                  <a:moveTo>
                    <a:pt x="3559" y="206"/>
                  </a:moveTo>
                  <a:lnTo>
                    <a:pt x="3559" y="206"/>
                  </a:lnTo>
                  <a:moveTo>
                    <a:pt x="3545" y="206"/>
                  </a:moveTo>
                  <a:lnTo>
                    <a:pt x="3559" y="206"/>
                  </a:lnTo>
                  <a:moveTo>
                    <a:pt x="3545" y="206"/>
                  </a:moveTo>
                  <a:lnTo>
                    <a:pt x="3545" y="206"/>
                  </a:lnTo>
                  <a:moveTo>
                    <a:pt x="3545" y="206"/>
                  </a:moveTo>
                  <a:lnTo>
                    <a:pt x="3545" y="206"/>
                  </a:lnTo>
                  <a:moveTo>
                    <a:pt x="3545" y="206"/>
                  </a:moveTo>
                  <a:lnTo>
                    <a:pt x="3545" y="206"/>
                  </a:lnTo>
                  <a:moveTo>
                    <a:pt x="3530" y="206"/>
                  </a:moveTo>
                  <a:lnTo>
                    <a:pt x="3545" y="206"/>
                  </a:lnTo>
                  <a:moveTo>
                    <a:pt x="3530" y="206"/>
                  </a:moveTo>
                  <a:lnTo>
                    <a:pt x="3530" y="206"/>
                  </a:lnTo>
                  <a:moveTo>
                    <a:pt x="3530" y="206"/>
                  </a:moveTo>
                  <a:lnTo>
                    <a:pt x="3530" y="206"/>
                  </a:lnTo>
                  <a:moveTo>
                    <a:pt x="3516" y="206"/>
                  </a:moveTo>
                  <a:lnTo>
                    <a:pt x="3530" y="206"/>
                  </a:lnTo>
                  <a:moveTo>
                    <a:pt x="3516" y="206"/>
                  </a:moveTo>
                  <a:lnTo>
                    <a:pt x="3516" y="206"/>
                  </a:lnTo>
                  <a:moveTo>
                    <a:pt x="3516" y="206"/>
                  </a:moveTo>
                  <a:lnTo>
                    <a:pt x="3516" y="206"/>
                  </a:lnTo>
                  <a:moveTo>
                    <a:pt x="3502" y="206"/>
                  </a:moveTo>
                  <a:lnTo>
                    <a:pt x="3516" y="206"/>
                  </a:lnTo>
                  <a:moveTo>
                    <a:pt x="3502" y="206"/>
                  </a:moveTo>
                  <a:lnTo>
                    <a:pt x="3502" y="206"/>
                  </a:lnTo>
                  <a:moveTo>
                    <a:pt x="3502" y="206"/>
                  </a:moveTo>
                  <a:lnTo>
                    <a:pt x="3502" y="206"/>
                  </a:lnTo>
                  <a:moveTo>
                    <a:pt x="3502" y="206"/>
                  </a:moveTo>
                  <a:lnTo>
                    <a:pt x="3502" y="206"/>
                  </a:lnTo>
                  <a:moveTo>
                    <a:pt x="3487" y="206"/>
                  </a:moveTo>
                  <a:lnTo>
                    <a:pt x="3502" y="206"/>
                  </a:lnTo>
                  <a:moveTo>
                    <a:pt x="3487" y="206"/>
                  </a:moveTo>
                  <a:lnTo>
                    <a:pt x="3487" y="206"/>
                  </a:lnTo>
                  <a:moveTo>
                    <a:pt x="3487" y="219"/>
                  </a:moveTo>
                  <a:lnTo>
                    <a:pt x="3487" y="206"/>
                  </a:lnTo>
                  <a:moveTo>
                    <a:pt x="3473" y="219"/>
                  </a:moveTo>
                  <a:lnTo>
                    <a:pt x="3487" y="219"/>
                  </a:lnTo>
                  <a:moveTo>
                    <a:pt x="3473" y="219"/>
                  </a:moveTo>
                  <a:lnTo>
                    <a:pt x="3473" y="219"/>
                  </a:lnTo>
                  <a:moveTo>
                    <a:pt x="3473" y="219"/>
                  </a:moveTo>
                  <a:lnTo>
                    <a:pt x="3473" y="219"/>
                  </a:lnTo>
                  <a:moveTo>
                    <a:pt x="3473" y="219"/>
                  </a:moveTo>
                  <a:lnTo>
                    <a:pt x="3473" y="219"/>
                  </a:lnTo>
                  <a:moveTo>
                    <a:pt x="3459" y="219"/>
                  </a:moveTo>
                  <a:lnTo>
                    <a:pt x="3473" y="219"/>
                  </a:lnTo>
                  <a:moveTo>
                    <a:pt x="3459" y="219"/>
                  </a:moveTo>
                  <a:lnTo>
                    <a:pt x="3459" y="219"/>
                  </a:lnTo>
                  <a:moveTo>
                    <a:pt x="3459" y="219"/>
                  </a:moveTo>
                  <a:lnTo>
                    <a:pt x="3459" y="219"/>
                  </a:lnTo>
                  <a:moveTo>
                    <a:pt x="3444" y="219"/>
                  </a:moveTo>
                  <a:lnTo>
                    <a:pt x="3459" y="219"/>
                  </a:lnTo>
                  <a:moveTo>
                    <a:pt x="3444" y="219"/>
                  </a:moveTo>
                  <a:lnTo>
                    <a:pt x="3444" y="219"/>
                  </a:lnTo>
                  <a:moveTo>
                    <a:pt x="3444" y="219"/>
                  </a:moveTo>
                  <a:lnTo>
                    <a:pt x="3444" y="219"/>
                  </a:lnTo>
                  <a:moveTo>
                    <a:pt x="3444" y="219"/>
                  </a:moveTo>
                  <a:lnTo>
                    <a:pt x="3444" y="219"/>
                  </a:lnTo>
                  <a:moveTo>
                    <a:pt x="3444" y="231"/>
                  </a:moveTo>
                  <a:lnTo>
                    <a:pt x="3444" y="219"/>
                  </a:lnTo>
                  <a:moveTo>
                    <a:pt x="3430" y="231"/>
                  </a:moveTo>
                  <a:lnTo>
                    <a:pt x="3444" y="231"/>
                  </a:lnTo>
                  <a:moveTo>
                    <a:pt x="3430" y="231"/>
                  </a:moveTo>
                  <a:lnTo>
                    <a:pt x="3430" y="231"/>
                  </a:lnTo>
                  <a:moveTo>
                    <a:pt x="3430" y="231"/>
                  </a:moveTo>
                  <a:lnTo>
                    <a:pt x="3430" y="231"/>
                  </a:lnTo>
                  <a:moveTo>
                    <a:pt x="3416" y="231"/>
                  </a:moveTo>
                  <a:lnTo>
                    <a:pt x="3430" y="231"/>
                  </a:lnTo>
                  <a:moveTo>
                    <a:pt x="3416" y="244"/>
                  </a:moveTo>
                  <a:lnTo>
                    <a:pt x="3416" y="231"/>
                  </a:lnTo>
                  <a:moveTo>
                    <a:pt x="3416" y="244"/>
                  </a:moveTo>
                  <a:lnTo>
                    <a:pt x="3416" y="244"/>
                  </a:lnTo>
                  <a:moveTo>
                    <a:pt x="3416" y="244"/>
                  </a:moveTo>
                  <a:lnTo>
                    <a:pt x="3416" y="244"/>
                  </a:lnTo>
                  <a:moveTo>
                    <a:pt x="3401" y="244"/>
                  </a:moveTo>
                  <a:lnTo>
                    <a:pt x="3416" y="244"/>
                  </a:lnTo>
                  <a:moveTo>
                    <a:pt x="3401" y="244"/>
                  </a:moveTo>
                  <a:lnTo>
                    <a:pt x="3401" y="244"/>
                  </a:lnTo>
                  <a:moveTo>
                    <a:pt x="3401" y="257"/>
                  </a:moveTo>
                  <a:lnTo>
                    <a:pt x="3401" y="244"/>
                  </a:lnTo>
                  <a:moveTo>
                    <a:pt x="3387" y="257"/>
                  </a:moveTo>
                  <a:lnTo>
                    <a:pt x="3401" y="257"/>
                  </a:lnTo>
                  <a:moveTo>
                    <a:pt x="3387" y="257"/>
                  </a:moveTo>
                  <a:lnTo>
                    <a:pt x="3387" y="257"/>
                  </a:lnTo>
                  <a:moveTo>
                    <a:pt x="3387" y="257"/>
                  </a:moveTo>
                  <a:lnTo>
                    <a:pt x="3387" y="257"/>
                  </a:lnTo>
                  <a:moveTo>
                    <a:pt x="3387" y="257"/>
                  </a:moveTo>
                  <a:lnTo>
                    <a:pt x="3387" y="257"/>
                  </a:lnTo>
                  <a:moveTo>
                    <a:pt x="3373" y="257"/>
                  </a:moveTo>
                  <a:lnTo>
                    <a:pt x="3387" y="257"/>
                  </a:lnTo>
                  <a:moveTo>
                    <a:pt x="3373" y="270"/>
                  </a:moveTo>
                  <a:lnTo>
                    <a:pt x="3373" y="257"/>
                  </a:lnTo>
                  <a:moveTo>
                    <a:pt x="3373" y="270"/>
                  </a:moveTo>
                  <a:lnTo>
                    <a:pt x="3373" y="270"/>
                  </a:lnTo>
                  <a:moveTo>
                    <a:pt x="3358" y="270"/>
                  </a:moveTo>
                  <a:lnTo>
                    <a:pt x="3373" y="270"/>
                  </a:lnTo>
                  <a:moveTo>
                    <a:pt x="3358" y="270"/>
                  </a:moveTo>
                  <a:lnTo>
                    <a:pt x="3358" y="270"/>
                  </a:lnTo>
                  <a:moveTo>
                    <a:pt x="3358" y="270"/>
                  </a:moveTo>
                  <a:lnTo>
                    <a:pt x="3358" y="270"/>
                  </a:lnTo>
                  <a:moveTo>
                    <a:pt x="3344" y="270"/>
                  </a:moveTo>
                  <a:lnTo>
                    <a:pt x="3358" y="270"/>
                  </a:lnTo>
                  <a:moveTo>
                    <a:pt x="3344" y="270"/>
                  </a:moveTo>
                  <a:lnTo>
                    <a:pt x="3344" y="270"/>
                  </a:lnTo>
                  <a:moveTo>
                    <a:pt x="3344" y="270"/>
                  </a:moveTo>
                  <a:lnTo>
                    <a:pt x="3344" y="270"/>
                  </a:lnTo>
                  <a:moveTo>
                    <a:pt x="3344" y="270"/>
                  </a:moveTo>
                  <a:lnTo>
                    <a:pt x="3344" y="270"/>
                  </a:lnTo>
                  <a:moveTo>
                    <a:pt x="3330" y="270"/>
                  </a:moveTo>
                  <a:lnTo>
                    <a:pt x="3344" y="270"/>
                  </a:lnTo>
                  <a:moveTo>
                    <a:pt x="3330" y="270"/>
                  </a:moveTo>
                  <a:lnTo>
                    <a:pt x="3330" y="270"/>
                  </a:lnTo>
                  <a:moveTo>
                    <a:pt x="3330" y="283"/>
                  </a:moveTo>
                  <a:lnTo>
                    <a:pt x="3330" y="270"/>
                  </a:lnTo>
                  <a:moveTo>
                    <a:pt x="3330" y="283"/>
                  </a:moveTo>
                  <a:lnTo>
                    <a:pt x="3330" y="283"/>
                  </a:lnTo>
                  <a:moveTo>
                    <a:pt x="3330" y="283"/>
                  </a:moveTo>
                  <a:lnTo>
                    <a:pt x="3330" y="283"/>
                  </a:lnTo>
                  <a:moveTo>
                    <a:pt x="3315" y="283"/>
                  </a:moveTo>
                  <a:lnTo>
                    <a:pt x="3330" y="283"/>
                  </a:lnTo>
                  <a:moveTo>
                    <a:pt x="3315" y="283"/>
                  </a:moveTo>
                  <a:lnTo>
                    <a:pt x="3315" y="283"/>
                  </a:lnTo>
                  <a:moveTo>
                    <a:pt x="3315" y="283"/>
                  </a:moveTo>
                  <a:lnTo>
                    <a:pt x="3315" y="283"/>
                  </a:lnTo>
                  <a:moveTo>
                    <a:pt x="3301" y="283"/>
                  </a:moveTo>
                  <a:lnTo>
                    <a:pt x="3315" y="283"/>
                  </a:lnTo>
                  <a:moveTo>
                    <a:pt x="3301" y="283"/>
                  </a:moveTo>
                  <a:lnTo>
                    <a:pt x="3301" y="283"/>
                  </a:lnTo>
                  <a:moveTo>
                    <a:pt x="3301" y="283"/>
                  </a:moveTo>
                  <a:lnTo>
                    <a:pt x="3301" y="283"/>
                  </a:lnTo>
                  <a:moveTo>
                    <a:pt x="3286" y="283"/>
                  </a:moveTo>
                  <a:lnTo>
                    <a:pt x="3301" y="283"/>
                  </a:lnTo>
                  <a:moveTo>
                    <a:pt x="3286" y="283"/>
                  </a:moveTo>
                  <a:lnTo>
                    <a:pt x="3286" y="283"/>
                  </a:lnTo>
                  <a:moveTo>
                    <a:pt x="3286" y="283"/>
                  </a:moveTo>
                  <a:lnTo>
                    <a:pt x="3286" y="283"/>
                  </a:lnTo>
                  <a:moveTo>
                    <a:pt x="3286" y="283"/>
                  </a:moveTo>
                  <a:lnTo>
                    <a:pt x="3286" y="283"/>
                  </a:lnTo>
                  <a:moveTo>
                    <a:pt x="3272" y="283"/>
                  </a:moveTo>
                  <a:lnTo>
                    <a:pt x="3286" y="283"/>
                  </a:lnTo>
                  <a:moveTo>
                    <a:pt x="3272" y="283"/>
                  </a:moveTo>
                  <a:lnTo>
                    <a:pt x="3272" y="283"/>
                  </a:lnTo>
                  <a:moveTo>
                    <a:pt x="3272" y="283"/>
                  </a:moveTo>
                  <a:lnTo>
                    <a:pt x="3272" y="283"/>
                  </a:lnTo>
                  <a:moveTo>
                    <a:pt x="3258" y="283"/>
                  </a:moveTo>
                  <a:lnTo>
                    <a:pt x="3272" y="283"/>
                  </a:lnTo>
                  <a:moveTo>
                    <a:pt x="3258" y="283"/>
                  </a:moveTo>
                  <a:lnTo>
                    <a:pt x="3258" y="283"/>
                  </a:lnTo>
                  <a:moveTo>
                    <a:pt x="3258" y="283"/>
                  </a:moveTo>
                  <a:lnTo>
                    <a:pt x="3258" y="283"/>
                  </a:lnTo>
                  <a:moveTo>
                    <a:pt x="3258" y="283"/>
                  </a:moveTo>
                  <a:lnTo>
                    <a:pt x="3258" y="283"/>
                  </a:lnTo>
                  <a:moveTo>
                    <a:pt x="3243" y="283"/>
                  </a:moveTo>
                  <a:lnTo>
                    <a:pt x="3258" y="283"/>
                  </a:lnTo>
                  <a:moveTo>
                    <a:pt x="3243" y="283"/>
                  </a:moveTo>
                  <a:lnTo>
                    <a:pt x="3243" y="283"/>
                  </a:lnTo>
                  <a:moveTo>
                    <a:pt x="3243" y="296"/>
                  </a:moveTo>
                  <a:lnTo>
                    <a:pt x="3243" y="283"/>
                  </a:lnTo>
                  <a:moveTo>
                    <a:pt x="3229" y="296"/>
                  </a:moveTo>
                  <a:lnTo>
                    <a:pt x="3243" y="296"/>
                  </a:lnTo>
                  <a:moveTo>
                    <a:pt x="3229" y="296"/>
                  </a:moveTo>
                  <a:lnTo>
                    <a:pt x="3229" y="296"/>
                  </a:lnTo>
                  <a:moveTo>
                    <a:pt x="3229" y="296"/>
                  </a:moveTo>
                  <a:lnTo>
                    <a:pt x="3229" y="296"/>
                  </a:lnTo>
                  <a:moveTo>
                    <a:pt x="3215" y="296"/>
                  </a:moveTo>
                  <a:lnTo>
                    <a:pt x="3229" y="296"/>
                  </a:lnTo>
                  <a:moveTo>
                    <a:pt x="3215" y="296"/>
                  </a:moveTo>
                  <a:lnTo>
                    <a:pt x="3215" y="296"/>
                  </a:lnTo>
                  <a:moveTo>
                    <a:pt x="3215" y="296"/>
                  </a:moveTo>
                  <a:lnTo>
                    <a:pt x="3215" y="296"/>
                  </a:lnTo>
                  <a:moveTo>
                    <a:pt x="3215" y="296"/>
                  </a:moveTo>
                  <a:lnTo>
                    <a:pt x="3215" y="296"/>
                  </a:lnTo>
                  <a:moveTo>
                    <a:pt x="3215" y="296"/>
                  </a:moveTo>
                  <a:lnTo>
                    <a:pt x="3215" y="296"/>
                  </a:lnTo>
                  <a:moveTo>
                    <a:pt x="3200" y="296"/>
                  </a:moveTo>
                  <a:lnTo>
                    <a:pt x="3215" y="296"/>
                  </a:lnTo>
                  <a:moveTo>
                    <a:pt x="3200" y="296"/>
                  </a:moveTo>
                  <a:lnTo>
                    <a:pt x="3200" y="296"/>
                  </a:lnTo>
                  <a:moveTo>
                    <a:pt x="3200" y="296"/>
                  </a:moveTo>
                  <a:lnTo>
                    <a:pt x="3200" y="296"/>
                  </a:lnTo>
                  <a:moveTo>
                    <a:pt x="3200" y="296"/>
                  </a:moveTo>
                  <a:lnTo>
                    <a:pt x="3200" y="296"/>
                  </a:lnTo>
                  <a:moveTo>
                    <a:pt x="3186" y="296"/>
                  </a:moveTo>
                  <a:lnTo>
                    <a:pt x="3200" y="296"/>
                  </a:lnTo>
                  <a:moveTo>
                    <a:pt x="3186" y="296"/>
                  </a:moveTo>
                  <a:lnTo>
                    <a:pt x="3186" y="296"/>
                  </a:lnTo>
                  <a:moveTo>
                    <a:pt x="3186" y="296"/>
                  </a:moveTo>
                  <a:lnTo>
                    <a:pt x="3186" y="296"/>
                  </a:lnTo>
                  <a:moveTo>
                    <a:pt x="3172" y="296"/>
                  </a:moveTo>
                  <a:lnTo>
                    <a:pt x="3186" y="296"/>
                  </a:lnTo>
                  <a:moveTo>
                    <a:pt x="3172" y="296"/>
                  </a:moveTo>
                  <a:lnTo>
                    <a:pt x="3172" y="296"/>
                  </a:lnTo>
                  <a:moveTo>
                    <a:pt x="3172" y="296"/>
                  </a:moveTo>
                  <a:lnTo>
                    <a:pt x="3172" y="296"/>
                  </a:lnTo>
                  <a:moveTo>
                    <a:pt x="3172" y="296"/>
                  </a:moveTo>
                  <a:lnTo>
                    <a:pt x="3172" y="296"/>
                  </a:lnTo>
                  <a:moveTo>
                    <a:pt x="3157" y="308"/>
                  </a:moveTo>
                  <a:lnTo>
                    <a:pt x="3172" y="296"/>
                  </a:lnTo>
                  <a:moveTo>
                    <a:pt x="3157" y="308"/>
                  </a:moveTo>
                  <a:lnTo>
                    <a:pt x="3157" y="308"/>
                  </a:lnTo>
                  <a:moveTo>
                    <a:pt x="3157" y="308"/>
                  </a:moveTo>
                  <a:lnTo>
                    <a:pt x="3157" y="308"/>
                  </a:lnTo>
                  <a:moveTo>
                    <a:pt x="3143" y="308"/>
                  </a:moveTo>
                  <a:lnTo>
                    <a:pt x="3157" y="308"/>
                  </a:lnTo>
                  <a:moveTo>
                    <a:pt x="3143" y="308"/>
                  </a:moveTo>
                  <a:lnTo>
                    <a:pt x="3143" y="308"/>
                  </a:lnTo>
                  <a:moveTo>
                    <a:pt x="3143" y="308"/>
                  </a:moveTo>
                  <a:lnTo>
                    <a:pt x="3143" y="308"/>
                  </a:lnTo>
                  <a:moveTo>
                    <a:pt x="3129" y="308"/>
                  </a:moveTo>
                  <a:lnTo>
                    <a:pt x="3143" y="308"/>
                  </a:lnTo>
                  <a:moveTo>
                    <a:pt x="3129" y="308"/>
                  </a:moveTo>
                  <a:lnTo>
                    <a:pt x="3129" y="308"/>
                  </a:lnTo>
                  <a:moveTo>
                    <a:pt x="3129" y="321"/>
                  </a:moveTo>
                  <a:lnTo>
                    <a:pt x="3129" y="308"/>
                  </a:lnTo>
                  <a:moveTo>
                    <a:pt x="3129" y="321"/>
                  </a:moveTo>
                  <a:lnTo>
                    <a:pt x="3129" y="321"/>
                  </a:lnTo>
                  <a:moveTo>
                    <a:pt x="3114" y="321"/>
                  </a:moveTo>
                  <a:lnTo>
                    <a:pt x="3129" y="321"/>
                  </a:lnTo>
                  <a:moveTo>
                    <a:pt x="3114" y="321"/>
                  </a:moveTo>
                  <a:lnTo>
                    <a:pt x="3114" y="321"/>
                  </a:lnTo>
                  <a:moveTo>
                    <a:pt x="3114" y="321"/>
                  </a:moveTo>
                  <a:lnTo>
                    <a:pt x="3114" y="321"/>
                  </a:lnTo>
                  <a:moveTo>
                    <a:pt x="3100" y="321"/>
                  </a:moveTo>
                  <a:lnTo>
                    <a:pt x="3114" y="321"/>
                  </a:lnTo>
                  <a:moveTo>
                    <a:pt x="3100" y="321"/>
                  </a:moveTo>
                  <a:lnTo>
                    <a:pt x="3100" y="321"/>
                  </a:lnTo>
                  <a:moveTo>
                    <a:pt x="3100" y="321"/>
                  </a:moveTo>
                  <a:lnTo>
                    <a:pt x="3100" y="321"/>
                  </a:lnTo>
                  <a:moveTo>
                    <a:pt x="3100" y="321"/>
                  </a:moveTo>
                  <a:lnTo>
                    <a:pt x="3100" y="321"/>
                  </a:lnTo>
                  <a:moveTo>
                    <a:pt x="3100" y="321"/>
                  </a:moveTo>
                  <a:lnTo>
                    <a:pt x="3100" y="321"/>
                  </a:lnTo>
                  <a:moveTo>
                    <a:pt x="3086" y="321"/>
                  </a:moveTo>
                  <a:lnTo>
                    <a:pt x="3100" y="321"/>
                  </a:lnTo>
                  <a:moveTo>
                    <a:pt x="3086" y="321"/>
                  </a:moveTo>
                  <a:lnTo>
                    <a:pt x="3086" y="321"/>
                  </a:lnTo>
                  <a:moveTo>
                    <a:pt x="3086" y="321"/>
                  </a:moveTo>
                  <a:lnTo>
                    <a:pt x="3086" y="321"/>
                  </a:lnTo>
                  <a:moveTo>
                    <a:pt x="3086" y="321"/>
                  </a:moveTo>
                  <a:lnTo>
                    <a:pt x="3086" y="321"/>
                  </a:lnTo>
                  <a:moveTo>
                    <a:pt x="3071" y="334"/>
                  </a:moveTo>
                  <a:lnTo>
                    <a:pt x="3086" y="321"/>
                  </a:lnTo>
                  <a:moveTo>
                    <a:pt x="3071" y="334"/>
                  </a:moveTo>
                  <a:lnTo>
                    <a:pt x="3071" y="334"/>
                  </a:lnTo>
                  <a:moveTo>
                    <a:pt x="3071" y="334"/>
                  </a:moveTo>
                  <a:lnTo>
                    <a:pt x="3071" y="334"/>
                  </a:lnTo>
                  <a:moveTo>
                    <a:pt x="3057" y="347"/>
                  </a:moveTo>
                  <a:lnTo>
                    <a:pt x="3071" y="334"/>
                  </a:lnTo>
                  <a:moveTo>
                    <a:pt x="3057" y="347"/>
                  </a:moveTo>
                  <a:lnTo>
                    <a:pt x="3057" y="347"/>
                  </a:lnTo>
                  <a:moveTo>
                    <a:pt x="3057" y="347"/>
                  </a:moveTo>
                  <a:lnTo>
                    <a:pt x="3057" y="347"/>
                  </a:lnTo>
                  <a:moveTo>
                    <a:pt x="3043" y="347"/>
                  </a:moveTo>
                  <a:lnTo>
                    <a:pt x="3057" y="347"/>
                  </a:lnTo>
                  <a:moveTo>
                    <a:pt x="3043" y="347"/>
                  </a:moveTo>
                  <a:lnTo>
                    <a:pt x="3043" y="347"/>
                  </a:lnTo>
                  <a:moveTo>
                    <a:pt x="3043" y="347"/>
                  </a:moveTo>
                  <a:lnTo>
                    <a:pt x="3043" y="347"/>
                  </a:lnTo>
                  <a:moveTo>
                    <a:pt x="3043" y="347"/>
                  </a:moveTo>
                  <a:lnTo>
                    <a:pt x="3043" y="347"/>
                  </a:lnTo>
                  <a:moveTo>
                    <a:pt x="3028" y="347"/>
                  </a:moveTo>
                  <a:lnTo>
                    <a:pt x="3043" y="347"/>
                  </a:lnTo>
                  <a:moveTo>
                    <a:pt x="3028" y="347"/>
                  </a:moveTo>
                  <a:lnTo>
                    <a:pt x="3028" y="347"/>
                  </a:lnTo>
                  <a:moveTo>
                    <a:pt x="3028" y="347"/>
                  </a:moveTo>
                  <a:lnTo>
                    <a:pt x="3028" y="347"/>
                  </a:lnTo>
                  <a:moveTo>
                    <a:pt x="3014" y="347"/>
                  </a:moveTo>
                  <a:lnTo>
                    <a:pt x="3028" y="347"/>
                  </a:lnTo>
                  <a:moveTo>
                    <a:pt x="3014" y="347"/>
                  </a:moveTo>
                  <a:lnTo>
                    <a:pt x="3014" y="347"/>
                  </a:lnTo>
                  <a:moveTo>
                    <a:pt x="3014" y="347"/>
                  </a:moveTo>
                  <a:lnTo>
                    <a:pt x="3014" y="347"/>
                  </a:lnTo>
                  <a:moveTo>
                    <a:pt x="3014" y="360"/>
                  </a:moveTo>
                  <a:lnTo>
                    <a:pt x="3014" y="347"/>
                  </a:lnTo>
                  <a:moveTo>
                    <a:pt x="2999" y="360"/>
                  </a:moveTo>
                  <a:lnTo>
                    <a:pt x="3014" y="360"/>
                  </a:lnTo>
                  <a:moveTo>
                    <a:pt x="2999" y="360"/>
                  </a:moveTo>
                  <a:lnTo>
                    <a:pt x="2999" y="360"/>
                  </a:lnTo>
                  <a:moveTo>
                    <a:pt x="2999" y="360"/>
                  </a:moveTo>
                  <a:lnTo>
                    <a:pt x="2999" y="360"/>
                  </a:lnTo>
                  <a:moveTo>
                    <a:pt x="2985" y="373"/>
                  </a:moveTo>
                  <a:lnTo>
                    <a:pt x="2999" y="360"/>
                  </a:lnTo>
                  <a:moveTo>
                    <a:pt x="2985" y="373"/>
                  </a:moveTo>
                  <a:lnTo>
                    <a:pt x="2985" y="373"/>
                  </a:lnTo>
                  <a:moveTo>
                    <a:pt x="2985" y="373"/>
                  </a:moveTo>
                  <a:lnTo>
                    <a:pt x="2985" y="373"/>
                  </a:lnTo>
                  <a:moveTo>
                    <a:pt x="2971" y="373"/>
                  </a:moveTo>
                  <a:lnTo>
                    <a:pt x="2985" y="373"/>
                  </a:lnTo>
                  <a:moveTo>
                    <a:pt x="2971" y="373"/>
                  </a:moveTo>
                  <a:lnTo>
                    <a:pt x="2971" y="373"/>
                  </a:lnTo>
                  <a:moveTo>
                    <a:pt x="2971" y="373"/>
                  </a:moveTo>
                  <a:lnTo>
                    <a:pt x="2971" y="373"/>
                  </a:lnTo>
                  <a:moveTo>
                    <a:pt x="2971" y="373"/>
                  </a:moveTo>
                  <a:lnTo>
                    <a:pt x="2971" y="373"/>
                  </a:lnTo>
                  <a:moveTo>
                    <a:pt x="2971" y="373"/>
                  </a:moveTo>
                  <a:lnTo>
                    <a:pt x="2971" y="373"/>
                  </a:lnTo>
                  <a:moveTo>
                    <a:pt x="2956" y="373"/>
                  </a:moveTo>
                  <a:lnTo>
                    <a:pt x="2971" y="373"/>
                  </a:lnTo>
                  <a:moveTo>
                    <a:pt x="2956" y="373"/>
                  </a:moveTo>
                  <a:lnTo>
                    <a:pt x="2956" y="373"/>
                  </a:lnTo>
                  <a:moveTo>
                    <a:pt x="2956" y="373"/>
                  </a:moveTo>
                  <a:lnTo>
                    <a:pt x="2956" y="373"/>
                  </a:lnTo>
                  <a:moveTo>
                    <a:pt x="2956" y="373"/>
                  </a:moveTo>
                  <a:lnTo>
                    <a:pt x="2956" y="373"/>
                  </a:lnTo>
                  <a:moveTo>
                    <a:pt x="2942" y="373"/>
                  </a:moveTo>
                  <a:lnTo>
                    <a:pt x="2956" y="373"/>
                  </a:lnTo>
                  <a:moveTo>
                    <a:pt x="2942" y="373"/>
                  </a:moveTo>
                  <a:lnTo>
                    <a:pt x="2942" y="373"/>
                  </a:lnTo>
                  <a:moveTo>
                    <a:pt x="2942" y="373"/>
                  </a:moveTo>
                  <a:lnTo>
                    <a:pt x="2942" y="373"/>
                  </a:lnTo>
                  <a:moveTo>
                    <a:pt x="2928" y="373"/>
                  </a:moveTo>
                  <a:lnTo>
                    <a:pt x="2942" y="373"/>
                  </a:lnTo>
                  <a:moveTo>
                    <a:pt x="2928" y="385"/>
                  </a:moveTo>
                  <a:lnTo>
                    <a:pt x="2928" y="373"/>
                  </a:lnTo>
                  <a:moveTo>
                    <a:pt x="2928" y="385"/>
                  </a:moveTo>
                  <a:lnTo>
                    <a:pt x="2928" y="385"/>
                  </a:lnTo>
                  <a:moveTo>
                    <a:pt x="2928" y="385"/>
                  </a:moveTo>
                  <a:lnTo>
                    <a:pt x="2928" y="385"/>
                  </a:lnTo>
                  <a:moveTo>
                    <a:pt x="2913" y="385"/>
                  </a:moveTo>
                  <a:lnTo>
                    <a:pt x="2928" y="385"/>
                  </a:lnTo>
                  <a:moveTo>
                    <a:pt x="2913" y="385"/>
                  </a:moveTo>
                  <a:lnTo>
                    <a:pt x="2913" y="385"/>
                  </a:lnTo>
                  <a:moveTo>
                    <a:pt x="2913" y="385"/>
                  </a:moveTo>
                  <a:lnTo>
                    <a:pt x="2913" y="385"/>
                  </a:lnTo>
                  <a:moveTo>
                    <a:pt x="2899" y="385"/>
                  </a:moveTo>
                  <a:lnTo>
                    <a:pt x="2913" y="385"/>
                  </a:lnTo>
                  <a:moveTo>
                    <a:pt x="2899" y="385"/>
                  </a:moveTo>
                  <a:lnTo>
                    <a:pt x="2899" y="385"/>
                  </a:lnTo>
                  <a:moveTo>
                    <a:pt x="2899" y="398"/>
                  </a:moveTo>
                  <a:lnTo>
                    <a:pt x="2899" y="385"/>
                  </a:lnTo>
                  <a:moveTo>
                    <a:pt x="2885" y="398"/>
                  </a:moveTo>
                  <a:lnTo>
                    <a:pt x="2899" y="398"/>
                  </a:lnTo>
                  <a:moveTo>
                    <a:pt x="2885" y="398"/>
                  </a:moveTo>
                  <a:lnTo>
                    <a:pt x="2885" y="398"/>
                  </a:lnTo>
                  <a:moveTo>
                    <a:pt x="2885" y="398"/>
                  </a:moveTo>
                  <a:lnTo>
                    <a:pt x="2885" y="398"/>
                  </a:lnTo>
                  <a:moveTo>
                    <a:pt x="2885" y="398"/>
                  </a:moveTo>
                  <a:lnTo>
                    <a:pt x="2885" y="398"/>
                  </a:lnTo>
                  <a:moveTo>
                    <a:pt x="2870" y="398"/>
                  </a:moveTo>
                  <a:lnTo>
                    <a:pt x="2885" y="398"/>
                  </a:lnTo>
                  <a:moveTo>
                    <a:pt x="2870" y="398"/>
                  </a:moveTo>
                  <a:lnTo>
                    <a:pt x="2870" y="398"/>
                  </a:lnTo>
                  <a:moveTo>
                    <a:pt x="2870" y="398"/>
                  </a:moveTo>
                  <a:lnTo>
                    <a:pt x="2870" y="398"/>
                  </a:lnTo>
                  <a:moveTo>
                    <a:pt x="2856" y="398"/>
                  </a:moveTo>
                  <a:lnTo>
                    <a:pt x="2870" y="398"/>
                  </a:lnTo>
                  <a:moveTo>
                    <a:pt x="2856" y="398"/>
                  </a:moveTo>
                  <a:lnTo>
                    <a:pt x="2856" y="398"/>
                  </a:lnTo>
                  <a:moveTo>
                    <a:pt x="2856" y="398"/>
                  </a:moveTo>
                  <a:lnTo>
                    <a:pt x="2856" y="398"/>
                  </a:lnTo>
                  <a:moveTo>
                    <a:pt x="2856" y="398"/>
                  </a:moveTo>
                  <a:lnTo>
                    <a:pt x="2856" y="398"/>
                  </a:lnTo>
                  <a:moveTo>
                    <a:pt x="2856" y="398"/>
                  </a:moveTo>
                  <a:lnTo>
                    <a:pt x="2856" y="398"/>
                  </a:lnTo>
                  <a:moveTo>
                    <a:pt x="2842" y="398"/>
                  </a:moveTo>
                  <a:lnTo>
                    <a:pt x="2856" y="398"/>
                  </a:lnTo>
                  <a:moveTo>
                    <a:pt x="2842" y="398"/>
                  </a:moveTo>
                  <a:lnTo>
                    <a:pt x="2842" y="398"/>
                  </a:lnTo>
                  <a:moveTo>
                    <a:pt x="2842" y="398"/>
                  </a:moveTo>
                  <a:lnTo>
                    <a:pt x="2842" y="398"/>
                  </a:lnTo>
                  <a:moveTo>
                    <a:pt x="2827" y="398"/>
                  </a:moveTo>
                  <a:lnTo>
                    <a:pt x="2842" y="398"/>
                  </a:lnTo>
                  <a:moveTo>
                    <a:pt x="2827" y="398"/>
                  </a:moveTo>
                  <a:lnTo>
                    <a:pt x="2827" y="398"/>
                  </a:lnTo>
                  <a:moveTo>
                    <a:pt x="2827" y="398"/>
                  </a:moveTo>
                  <a:lnTo>
                    <a:pt x="2827" y="398"/>
                  </a:lnTo>
                  <a:moveTo>
                    <a:pt x="2827" y="398"/>
                  </a:moveTo>
                  <a:lnTo>
                    <a:pt x="2827" y="398"/>
                  </a:lnTo>
                  <a:moveTo>
                    <a:pt x="2813" y="411"/>
                  </a:moveTo>
                  <a:lnTo>
                    <a:pt x="2827" y="398"/>
                  </a:lnTo>
                  <a:moveTo>
                    <a:pt x="2813" y="411"/>
                  </a:moveTo>
                  <a:lnTo>
                    <a:pt x="2813" y="411"/>
                  </a:lnTo>
                  <a:moveTo>
                    <a:pt x="2813" y="411"/>
                  </a:moveTo>
                  <a:lnTo>
                    <a:pt x="2813" y="411"/>
                  </a:lnTo>
                  <a:moveTo>
                    <a:pt x="2799" y="411"/>
                  </a:moveTo>
                  <a:lnTo>
                    <a:pt x="2813" y="411"/>
                  </a:lnTo>
                  <a:moveTo>
                    <a:pt x="2799" y="411"/>
                  </a:moveTo>
                  <a:lnTo>
                    <a:pt x="2799" y="411"/>
                  </a:lnTo>
                  <a:moveTo>
                    <a:pt x="2799" y="411"/>
                  </a:moveTo>
                  <a:lnTo>
                    <a:pt x="2799" y="411"/>
                  </a:lnTo>
                  <a:moveTo>
                    <a:pt x="2799" y="411"/>
                  </a:moveTo>
                  <a:lnTo>
                    <a:pt x="2799" y="411"/>
                  </a:lnTo>
                  <a:moveTo>
                    <a:pt x="2784" y="424"/>
                  </a:moveTo>
                  <a:lnTo>
                    <a:pt x="2799" y="411"/>
                  </a:lnTo>
                  <a:moveTo>
                    <a:pt x="2784" y="424"/>
                  </a:moveTo>
                  <a:lnTo>
                    <a:pt x="2784" y="424"/>
                  </a:lnTo>
                  <a:moveTo>
                    <a:pt x="2784" y="424"/>
                  </a:moveTo>
                  <a:lnTo>
                    <a:pt x="2784" y="424"/>
                  </a:lnTo>
                  <a:moveTo>
                    <a:pt x="2770" y="424"/>
                  </a:moveTo>
                  <a:lnTo>
                    <a:pt x="2784" y="424"/>
                  </a:lnTo>
                  <a:moveTo>
                    <a:pt x="2770" y="424"/>
                  </a:moveTo>
                  <a:lnTo>
                    <a:pt x="2770" y="424"/>
                  </a:lnTo>
                  <a:moveTo>
                    <a:pt x="2770" y="424"/>
                  </a:moveTo>
                  <a:lnTo>
                    <a:pt x="2770" y="424"/>
                  </a:lnTo>
                  <a:moveTo>
                    <a:pt x="2756" y="424"/>
                  </a:moveTo>
                  <a:lnTo>
                    <a:pt x="2770" y="424"/>
                  </a:lnTo>
                  <a:moveTo>
                    <a:pt x="2756" y="424"/>
                  </a:moveTo>
                  <a:lnTo>
                    <a:pt x="2756" y="424"/>
                  </a:lnTo>
                  <a:moveTo>
                    <a:pt x="2756" y="424"/>
                  </a:moveTo>
                  <a:lnTo>
                    <a:pt x="2756" y="424"/>
                  </a:lnTo>
                  <a:moveTo>
                    <a:pt x="2756" y="424"/>
                  </a:moveTo>
                  <a:lnTo>
                    <a:pt x="2756" y="424"/>
                  </a:lnTo>
                  <a:moveTo>
                    <a:pt x="2741" y="424"/>
                  </a:moveTo>
                  <a:lnTo>
                    <a:pt x="2756" y="424"/>
                  </a:lnTo>
                  <a:moveTo>
                    <a:pt x="2741" y="424"/>
                  </a:moveTo>
                  <a:lnTo>
                    <a:pt x="2741" y="424"/>
                  </a:lnTo>
                  <a:moveTo>
                    <a:pt x="2741" y="424"/>
                  </a:moveTo>
                  <a:lnTo>
                    <a:pt x="2741" y="424"/>
                  </a:lnTo>
                  <a:moveTo>
                    <a:pt x="2741" y="424"/>
                  </a:moveTo>
                  <a:lnTo>
                    <a:pt x="2741" y="424"/>
                  </a:lnTo>
                  <a:moveTo>
                    <a:pt x="2741" y="424"/>
                  </a:moveTo>
                  <a:lnTo>
                    <a:pt x="2741" y="424"/>
                  </a:lnTo>
                  <a:moveTo>
                    <a:pt x="2727" y="437"/>
                  </a:moveTo>
                  <a:lnTo>
                    <a:pt x="2741" y="424"/>
                  </a:lnTo>
                  <a:moveTo>
                    <a:pt x="2727" y="437"/>
                  </a:moveTo>
                  <a:lnTo>
                    <a:pt x="2727" y="437"/>
                  </a:lnTo>
                  <a:moveTo>
                    <a:pt x="2727" y="437"/>
                  </a:moveTo>
                  <a:lnTo>
                    <a:pt x="2727" y="437"/>
                  </a:lnTo>
                  <a:moveTo>
                    <a:pt x="2712" y="437"/>
                  </a:moveTo>
                  <a:lnTo>
                    <a:pt x="2727" y="437"/>
                  </a:lnTo>
                  <a:moveTo>
                    <a:pt x="2712" y="437"/>
                  </a:moveTo>
                  <a:lnTo>
                    <a:pt x="2712" y="437"/>
                  </a:lnTo>
                  <a:moveTo>
                    <a:pt x="2712" y="437"/>
                  </a:moveTo>
                  <a:lnTo>
                    <a:pt x="2712" y="437"/>
                  </a:lnTo>
                  <a:moveTo>
                    <a:pt x="2712" y="437"/>
                  </a:moveTo>
                  <a:lnTo>
                    <a:pt x="2712" y="437"/>
                  </a:lnTo>
                  <a:moveTo>
                    <a:pt x="2698" y="437"/>
                  </a:moveTo>
                  <a:lnTo>
                    <a:pt x="2712" y="437"/>
                  </a:lnTo>
                  <a:moveTo>
                    <a:pt x="2698" y="437"/>
                  </a:moveTo>
                  <a:lnTo>
                    <a:pt x="2698" y="437"/>
                  </a:lnTo>
                  <a:moveTo>
                    <a:pt x="2698" y="437"/>
                  </a:moveTo>
                  <a:lnTo>
                    <a:pt x="2698" y="437"/>
                  </a:lnTo>
                  <a:moveTo>
                    <a:pt x="2684" y="450"/>
                  </a:moveTo>
                  <a:lnTo>
                    <a:pt x="2698" y="437"/>
                  </a:lnTo>
                  <a:moveTo>
                    <a:pt x="2684" y="450"/>
                  </a:moveTo>
                  <a:lnTo>
                    <a:pt x="2684" y="450"/>
                  </a:lnTo>
                  <a:moveTo>
                    <a:pt x="2684" y="450"/>
                  </a:moveTo>
                  <a:lnTo>
                    <a:pt x="2684" y="450"/>
                  </a:lnTo>
                  <a:moveTo>
                    <a:pt x="2669" y="450"/>
                  </a:moveTo>
                  <a:lnTo>
                    <a:pt x="2684" y="450"/>
                  </a:lnTo>
                  <a:moveTo>
                    <a:pt x="2669" y="450"/>
                  </a:moveTo>
                  <a:lnTo>
                    <a:pt x="2669" y="450"/>
                  </a:lnTo>
                  <a:moveTo>
                    <a:pt x="2669" y="450"/>
                  </a:moveTo>
                  <a:lnTo>
                    <a:pt x="2669" y="450"/>
                  </a:lnTo>
                  <a:moveTo>
                    <a:pt x="2669" y="450"/>
                  </a:moveTo>
                  <a:lnTo>
                    <a:pt x="2669" y="450"/>
                  </a:lnTo>
                  <a:moveTo>
                    <a:pt x="2655" y="450"/>
                  </a:moveTo>
                  <a:lnTo>
                    <a:pt x="2669" y="450"/>
                  </a:lnTo>
                  <a:moveTo>
                    <a:pt x="2655" y="450"/>
                  </a:moveTo>
                  <a:lnTo>
                    <a:pt x="2655" y="450"/>
                  </a:lnTo>
                  <a:moveTo>
                    <a:pt x="2655" y="450"/>
                  </a:moveTo>
                  <a:lnTo>
                    <a:pt x="2655" y="450"/>
                  </a:lnTo>
                  <a:moveTo>
                    <a:pt x="2641" y="450"/>
                  </a:moveTo>
                  <a:lnTo>
                    <a:pt x="2655" y="450"/>
                  </a:lnTo>
                  <a:moveTo>
                    <a:pt x="2641" y="450"/>
                  </a:moveTo>
                  <a:lnTo>
                    <a:pt x="2641" y="450"/>
                  </a:lnTo>
                  <a:moveTo>
                    <a:pt x="2641" y="450"/>
                  </a:moveTo>
                  <a:lnTo>
                    <a:pt x="2641" y="450"/>
                  </a:lnTo>
                  <a:moveTo>
                    <a:pt x="2641" y="450"/>
                  </a:moveTo>
                  <a:lnTo>
                    <a:pt x="2641" y="450"/>
                  </a:lnTo>
                  <a:moveTo>
                    <a:pt x="2626" y="462"/>
                  </a:moveTo>
                  <a:lnTo>
                    <a:pt x="2641" y="450"/>
                  </a:lnTo>
                  <a:moveTo>
                    <a:pt x="2626" y="462"/>
                  </a:moveTo>
                  <a:lnTo>
                    <a:pt x="2626" y="462"/>
                  </a:lnTo>
                  <a:moveTo>
                    <a:pt x="2626" y="462"/>
                  </a:moveTo>
                  <a:lnTo>
                    <a:pt x="2626" y="462"/>
                  </a:lnTo>
                  <a:moveTo>
                    <a:pt x="2626" y="462"/>
                  </a:moveTo>
                  <a:lnTo>
                    <a:pt x="2626" y="462"/>
                  </a:lnTo>
                  <a:moveTo>
                    <a:pt x="2626" y="462"/>
                  </a:moveTo>
                  <a:lnTo>
                    <a:pt x="2626" y="462"/>
                  </a:lnTo>
                  <a:moveTo>
                    <a:pt x="2612" y="462"/>
                  </a:moveTo>
                  <a:lnTo>
                    <a:pt x="2626" y="462"/>
                  </a:lnTo>
                  <a:moveTo>
                    <a:pt x="2612" y="462"/>
                  </a:moveTo>
                  <a:lnTo>
                    <a:pt x="2612" y="462"/>
                  </a:lnTo>
                  <a:moveTo>
                    <a:pt x="2612" y="462"/>
                  </a:moveTo>
                  <a:lnTo>
                    <a:pt x="2612" y="462"/>
                  </a:lnTo>
                  <a:moveTo>
                    <a:pt x="2598" y="462"/>
                  </a:moveTo>
                  <a:lnTo>
                    <a:pt x="2612" y="462"/>
                  </a:lnTo>
                  <a:moveTo>
                    <a:pt x="2598" y="462"/>
                  </a:moveTo>
                  <a:lnTo>
                    <a:pt x="2598" y="462"/>
                  </a:lnTo>
                  <a:moveTo>
                    <a:pt x="2598" y="475"/>
                  </a:moveTo>
                  <a:lnTo>
                    <a:pt x="2598" y="462"/>
                  </a:lnTo>
                  <a:moveTo>
                    <a:pt x="2583" y="475"/>
                  </a:moveTo>
                  <a:lnTo>
                    <a:pt x="2598" y="475"/>
                  </a:lnTo>
                  <a:moveTo>
                    <a:pt x="2583" y="475"/>
                  </a:moveTo>
                  <a:lnTo>
                    <a:pt x="2583" y="475"/>
                  </a:lnTo>
                  <a:moveTo>
                    <a:pt x="2583" y="475"/>
                  </a:moveTo>
                  <a:lnTo>
                    <a:pt x="2583" y="475"/>
                  </a:lnTo>
                  <a:moveTo>
                    <a:pt x="2583" y="475"/>
                  </a:moveTo>
                  <a:lnTo>
                    <a:pt x="2583" y="475"/>
                  </a:lnTo>
                  <a:moveTo>
                    <a:pt x="2569" y="475"/>
                  </a:moveTo>
                  <a:lnTo>
                    <a:pt x="2583" y="475"/>
                  </a:lnTo>
                  <a:moveTo>
                    <a:pt x="2569" y="475"/>
                  </a:moveTo>
                  <a:lnTo>
                    <a:pt x="2569" y="475"/>
                  </a:lnTo>
                  <a:moveTo>
                    <a:pt x="2569" y="475"/>
                  </a:moveTo>
                  <a:lnTo>
                    <a:pt x="2569" y="475"/>
                  </a:lnTo>
                  <a:moveTo>
                    <a:pt x="2555" y="475"/>
                  </a:moveTo>
                  <a:lnTo>
                    <a:pt x="2569" y="475"/>
                  </a:lnTo>
                  <a:moveTo>
                    <a:pt x="2555" y="475"/>
                  </a:moveTo>
                  <a:lnTo>
                    <a:pt x="2555" y="475"/>
                  </a:lnTo>
                  <a:moveTo>
                    <a:pt x="2555" y="475"/>
                  </a:moveTo>
                  <a:lnTo>
                    <a:pt x="2555" y="475"/>
                  </a:lnTo>
                  <a:moveTo>
                    <a:pt x="2555" y="488"/>
                  </a:moveTo>
                  <a:lnTo>
                    <a:pt x="2555" y="475"/>
                  </a:lnTo>
                  <a:moveTo>
                    <a:pt x="2540" y="488"/>
                  </a:moveTo>
                  <a:lnTo>
                    <a:pt x="2555" y="488"/>
                  </a:lnTo>
                  <a:moveTo>
                    <a:pt x="2540" y="488"/>
                  </a:moveTo>
                  <a:lnTo>
                    <a:pt x="2540" y="488"/>
                  </a:lnTo>
                  <a:moveTo>
                    <a:pt x="2540" y="488"/>
                  </a:moveTo>
                  <a:lnTo>
                    <a:pt x="2540" y="488"/>
                  </a:lnTo>
                  <a:moveTo>
                    <a:pt x="2526" y="488"/>
                  </a:moveTo>
                  <a:lnTo>
                    <a:pt x="2540" y="488"/>
                  </a:lnTo>
                  <a:moveTo>
                    <a:pt x="2526" y="488"/>
                  </a:moveTo>
                  <a:lnTo>
                    <a:pt x="2526" y="488"/>
                  </a:lnTo>
                  <a:moveTo>
                    <a:pt x="2526" y="488"/>
                  </a:moveTo>
                  <a:lnTo>
                    <a:pt x="2526" y="488"/>
                  </a:lnTo>
                  <a:moveTo>
                    <a:pt x="2512" y="488"/>
                  </a:moveTo>
                  <a:lnTo>
                    <a:pt x="2526" y="488"/>
                  </a:lnTo>
                  <a:moveTo>
                    <a:pt x="2512" y="488"/>
                  </a:moveTo>
                  <a:lnTo>
                    <a:pt x="2512" y="488"/>
                  </a:lnTo>
                  <a:moveTo>
                    <a:pt x="2512" y="488"/>
                  </a:moveTo>
                  <a:lnTo>
                    <a:pt x="2512" y="488"/>
                  </a:lnTo>
                  <a:moveTo>
                    <a:pt x="2512" y="488"/>
                  </a:moveTo>
                  <a:lnTo>
                    <a:pt x="2512" y="488"/>
                  </a:lnTo>
                  <a:moveTo>
                    <a:pt x="2512" y="488"/>
                  </a:moveTo>
                  <a:lnTo>
                    <a:pt x="2512" y="488"/>
                  </a:lnTo>
                  <a:moveTo>
                    <a:pt x="2497" y="488"/>
                  </a:moveTo>
                  <a:lnTo>
                    <a:pt x="2512" y="488"/>
                  </a:lnTo>
                  <a:moveTo>
                    <a:pt x="2497" y="488"/>
                  </a:moveTo>
                  <a:lnTo>
                    <a:pt x="2497" y="488"/>
                  </a:lnTo>
                  <a:moveTo>
                    <a:pt x="2497" y="501"/>
                  </a:moveTo>
                  <a:lnTo>
                    <a:pt x="2497" y="488"/>
                  </a:lnTo>
                  <a:moveTo>
                    <a:pt x="2497" y="501"/>
                  </a:moveTo>
                  <a:lnTo>
                    <a:pt x="2497" y="501"/>
                  </a:lnTo>
                  <a:moveTo>
                    <a:pt x="2483" y="501"/>
                  </a:moveTo>
                  <a:lnTo>
                    <a:pt x="2497" y="501"/>
                  </a:lnTo>
                  <a:moveTo>
                    <a:pt x="2483" y="501"/>
                  </a:moveTo>
                  <a:lnTo>
                    <a:pt x="2483" y="501"/>
                  </a:lnTo>
                  <a:moveTo>
                    <a:pt x="2483" y="501"/>
                  </a:moveTo>
                  <a:lnTo>
                    <a:pt x="2483" y="501"/>
                  </a:lnTo>
                  <a:moveTo>
                    <a:pt x="2469" y="501"/>
                  </a:moveTo>
                  <a:lnTo>
                    <a:pt x="2483" y="501"/>
                  </a:lnTo>
                  <a:moveTo>
                    <a:pt x="2469" y="501"/>
                  </a:moveTo>
                  <a:lnTo>
                    <a:pt x="2469" y="501"/>
                  </a:lnTo>
                  <a:moveTo>
                    <a:pt x="2469" y="501"/>
                  </a:moveTo>
                  <a:lnTo>
                    <a:pt x="2469" y="501"/>
                  </a:lnTo>
                  <a:moveTo>
                    <a:pt x="2469" y="501"/>
                  </a:moveTo>
                  <a:lnTo>
                    <a:pt x="2469" y="501"/>
                  </a:lnTo>
                  <a:moveTo>
                    <a:pt x="2454" y="501"/>
                  </a:moveTo>
                  <a:lnTo>
                    <a:pt x="2469" y="501"/>
                  </a:lnTo>
                  <a:moveTo>
                    <a:pt x="2454" y="514"/>
                  </a:moveTo>
                  <a:lnTo>
                    <a:pt x="2454" y="501"/>
                  </a:lnTo>
                  <a:moveTo>
                    <a:pt x="2454" y="514"/>
                  </a:moveTo>
                  <a:lnTo>
                    <a:pt x="2454" y="514"/>
                  </a:lnTo>
                  <a:moveTo>
                    <a:pt x="2440" y="514"/>
                  </a:moveTo>
                  <a:lnTo>
                    <a:pt x="2454" y="514"/>
                  </a:lnTo>
                  <a:moveTo>
                    <a:pt x="2440" y="514"/>
                  </a:moveTo>
                  <a:lnTo>
                    <a:pt x="2440" y="514"/>
                  </a:lnTo>
                  <a:moveTo>
                    <a:pt x="2440" y="514"/>
                  </a:moveTo>
                  <a:lnTo>
                    <a:pt x="2440" y="514"/>
                  </a:lnTo>
                  <a:moveTo>
                    <a:pt x="2426" y="514"/>
                  </a:moveTo>
                  <a:lnTo>
                    <a:pt x="2440" y="514"/>
                  </a:lnTo>
                  <a:moveTo>
                    <a:pt x="2426" y="514"/>
                  </a:moveTo>
                  <a:lnTo>
                    <a:pt x="2426" y="514"/>
                  </a:lnTo>
                  <a:moveTo>
                    <a:pt x="2426" y="514"/>
                  </a:moveTo>
                  <a:lnTo>
                    <a:pt x="2426" y="514"/>
                  </a:lnTo>
                  <a:moveTo>
                    <a:pt x="2426" y="514"/>
                  </a:moveTo>
                  <a:lnTo>
                    <a:pt x="2426" y="514"/>
                  </a:lnTo>
                  <a:moveTo>
                    <a:pt x="2411" y="514"/>
                  </a:moveTo>
                  <a:lnTo>
                    <a:pt x="2426" y="514"/>
                  </a:lnTo>
                  <a:moveTo>
                    <a:pt x="2411" y="514"/>
                  </a:moveTo>
                  <a:lnTo>
                    <a:pt x="2411" y="514"/>
                  </a:lnTo>
                  <a:moveTo>
                    <a:pt x="2411" y="514"/>
                  </a:moveTo>
                  <a:lnTo>
                    <a:pt x="2411" y="514"/>
                  </a:lnTo>
                  <a:moveTo>
                    <a:pt x="2397" y="527"/>
                  </a:moveTo>
                  <a:lnTo>
                    <a:pt x="2411" y="514"/>
                  </a:lnTo>
                  <a:moveTo>
                    <a:pt x="2397" y="527"/>
                  </a:moveTo>
                  <a:lnTo>
                    <a:pt x="2397" y="527"/>
                  </a:lnTo>
                  <a:moveTo>
                    <a:pt x="2397" y="527"/>
                  </a:moveTo>
                  <a:lnTo>
                    <a:pt x="2397" y="527"/>
                  </a:lnTo>
                  <a:moveTo>
                    <a:pt x="2397" y="527"/>
                  </a:moveTo>
                  <a:lnTo>
                    <a:pt x="2397" y="527"/>
                  </a:lnTo>
                  <a:moveTo>
                    <a:pt x="2397" y="539"/>
                  </a:moveTo>
                  <a:lnTo>
                    <a:pt x="2397" y="527"/>
                  </a:lnTo>
                  <a:moveTo>
                    <a:pt x="2382" y="539"/>
                  </a:moveTo>
                  <a:lnTo>
                    <a:pt x="2397" y="539"/>
                  </a:lnTo>
                  <a:moveTo>
                    <a:pt x="2382" y="539"/>
                  </a:moveTo>
                  <a:lnTo>
                    <a:pt x="2382" y="539"/>
                  </a:lnTo>
                  <a:moveTo>
                    <a:pt x="2382" y="539"/>
                  </a:moveTo>
                  <a:lnTo>
                    <a:pt x="2382" y="539"/>
                  </a:lnTo>
                  <a:moveTo>
                    <a:pt x="2368" y="539"/>
                  </a:moveTo>
                  <a:lnTo>
                    <a:pt x="2382" y="539"/>
                  </a:lnTo>
                  <a:moveTo>
                    <a:pt x="2368" y="539"/>
                  </a:moveTo>
                  <a:lnTo>
                    <a:pt x="2368" y="539"/>
                  </a:lnTo>
                  <a:moveTo>
                    <a:pt x="2368" y="539"/>
                  </a:moveTo>
                  <a:lnTo>
                    <a:pt x="2368" y="539"/>
                  </a:lnTo>
                  <a:moveTo>
                    <a:pt x="2368" y="552"/>
                  </a:moveTo>
                  <a:lnTo>
                    <a:pt x="2368" y="539"/>
                  </a:lnTo>
                  <a:moveTo>
                    <a:pt x="2354" y="552"/>
                  </a:moveTo>
                  <a:lnTo>
                    <a:pt x="2368" y="552"/>
                  </a:lnTo>
                  <a:moveTo>
                    <a:pt x="2354" y="552"/>
                  </a:moveTo>
                  <a:lnTo>
                    <a:pt x="2354" y="552"/>
                  </a:lnTo>
                  <a:moveTo>
                    <a:pt x="2354" y="552"/>
                  </a:moveTo>
                  <a:lnTo>
                    <a:pt x="2354" y="552"/>
                  </a:lnTo>
                  <a:moveTo>
                    <a:pt x="2339" y="552"/>
                  </a:moveTo>
                  <a:lnTo>
                    <a:pt x="2354" y="552"/>
                  </a:lnTo>
                  <a:moveTo>
                    <a:pt x="2339" y="552"/>
                  </a:moveTo>
                  <a:lnTo>
                    <a:pt x="2339" y="552"/>
                  </a:lnTo>
                  <a:moveTo>
                    <a:pt x="2339" y="552"/>
                  </a:moveTo>
                  <a:lnTo>
                    <a:pt x="2339" y="552"/>
                  </a:lnTo>
                  <a:moveTo>
                    <a:pt x="2339" y="552"/>
                  </a:moveTo>
                  <a:lnTo>
                    <a:pt x="2339" y="552"/>
                  </a:lnTo>
                  <a:moveTo>
                    <a:pt x="2325" y="552"/>
                  </a:moveTo>
                  <a:lnTo>
                    <a:pt x="2339" y="552"/>
                  </a:lnTo>
                  <a:moveTo>
                    <a:pt x="2325" y="552"/>
                  </a:moveTo>
                  <a:lnTo>
                    <a:pt x="2325" y="552"/>
                  </a:lnTo>
                  <a:moveTo>
                    <a:pt x="2325" y="552"/>
                  </a:moveTo>
                  <a:lnTo>
                    <a:pt x="2325" y="552"/>
                  </a:lnTo>
                  <a:moveTo>
                    <a:pt x="2311" y="552"/>
                  </a:moveTo>
                  <a:lnTo>
                    <a:pt x="2325" y="552"/>
                  </a:lnTo>
                  <a:moveTo>
                    <a:pt x="2311" y="552"/>
                  </a:moveTo>
                  <a:lnTo>
                    <a:pt x="2311" y="552"/>
                  </a:lnTo>
                  <a:moveTo>
                    <a:pt x="2311" y="565"/>
                  </a:moveTo>
                  <a:lnTo>
                    <a:pt x="2311" y="552"/>
                  </a:lnTo>
                  <a:moveTo>
                    <a:pt x="2296" y="565"/>
                  </a:moveTo>
                  <a:lnTo>
                    <a:pt x="2311" y="565"/>
                  </a:lnTo>
                  <a:moveTo>
                    <a:pt x="2296" y="565"/>
                  </a:moveTo>
                  <a:lnTo>
                    <a:pt x="2296" y="565"/>
                  </a:lnTo>
                  <a:moveTo>
                    <a:pt x="2296" y="565"/>
                  </a:moveTo>
                  <a:lnTo>
                    <a:pt x="2296" y="565"/>
                  </a:lnTo>
                  <a:moveTo>
                    <a:pt x="2296" y="565"/>
                  </a:moveTo>
                  <a:lnTo>
                    <a:pt x="2296" y="565"/>
                  </a:lnTo>
                  <a:moveTo>
                    <a:pt x="2282" y="565"/>
                  </a:moveTo>
                  <a:lnTo>
                    <a:pt x="2296" y="565"/>
                  </a:lnTo>
                  <a:moveTo>
                    <a:pt x="2282" y="565"/>
                  </a:moveTo>
                  <a:lnTo>
                    <a:pt x="2282" y="565"/>
                  </a:lnTo>
                  <a:moveTo>
                    <a:pt x="2282" y="565"/>
                  </a:moveTo>
                  <a:lnTo>
                    <a:pt x="2282" y="565"/>
                  </a:lnTo>
                  <a:moveTo>
                    <a:pt x="2282" y="565"/>
                  </a:moveTo>
                  <a:lnTo>
                    <a:pt x="2282" y="565"/>
                  </a:lnTo>
                  <a:moveTo>
                    <a:pt x="2282" y="578"/>
                  </a:moveTo>
                  <a:lnTo>
                    <a:pt x="2282" y="565"/>
                  </a:lnTo>
                  <a:moveTo>
                    <a:pt x="2268" y="578"/>
                  </a:moveTo>
                  <a:lnTo>
                    <a:pt x="2282" y="578"/>
                  </a:lnTo>
                  <a:moveTo>
                    <a:pt x="2268" y="578"/>
                  </a:moveTo>
                  <a:lnTo>
                    <a:pt x="2268" y="578"/>
                  </a:lnTo>
                  <a:moveTo>
                    <a:pt x="2268" y="578"/>
                  </a:moveTo>
                  <a:lnTo>
                    <a:pt x="2268" y="578"/>
                  </a:lnTo>
                  <a:moveTo>
                    <a:pt x="2253" y="578"/>
                  </a:moveTo>
                  <a:lnTo>
                    <a:pt x="2268" y="578"/>
                  </a:lnTo>
                  <a:moveTo>
                    <a:pt x="2253" y="578"/>
                  </a:moveTo>
                  <a:lnTo>
                    <a:pt x="2253" y="578"/>
                  </a:lnTo>
                  <a:moveTo>
                    <a:pt x="2253" y="578"/>
                  </a:moveTo>
                  <a:lnTo>
                    <a:pt x="2253" y="578"/>
                  </a:lnTo>
                  <a:moveTo>
                    <a:pt x="2253" y="578"/>
                  </a:moveTo>
                  <a:lnTo>
                    <a:pt x="2253" y="578"/>
                  </a:lnTo>
                  <a:moveTo>
                    <a:pt x="2239" y="578"/>
                  </a:moveTo>
                  <a:lnTo>
                    <a:pt x="2253" y="578"/>
                  </a:lnTo>
                  <a:moveTo>
                    <a:pt x="2239" y="578"/>
                  </a:moveTo>
                  <a:lnTo>
                    <a:pt x="2239" y="578"/>
                  </a:lnTo>
                  <a:moveTo>
                    <a:pt x="2239" y="578"/>
                  </a:moveTo>
                  <a:lnTo>
                    <a:pt x="2239" y="578"/>
                  </a:lnTo>
                  <a:moveTo>
                    <a:pt x="2225" y="578"/>
                  </a:moveTo>
                  <a:lnTo>
                    <a:pt x="2239" y="578"/>
                  </a:lnTo>
                  <a:moveTo>
                    <a:pt x="2225" y="591"/>
                  </a:moveTo>
                  <a:lnTo>
                    <a:pt x="2225" y="578"/>
                  </a:lnTo>
                  <a:moveTo>
                    <a:pt x="2225" y="591"/>
                  </a:moveTo>
                  <a:lnTo>
                    <a:pt x="2225" y="591"/>
                  </a:lnTo>
                  <a:moveTo>
                    <a:pt x="2210" y="591"/>
                  </a:moveTo>
                  <a:lnTo>
                    <a:pt x="2225" y="591"/>
                  </a:lnTo>
                  <a:moveTo>
                    <a:pt x="2210" y="591"/>
                  </a:moveTo>
                  <a:lnTo>
                    <a:pt x="2210" y="591"/>
                  </a:lnTo>
                  <a:moveTo>
                    <a:pt x="2210" y="591"/>
                  </a:moveTo>
                  <a:lnTo>
                    <a:pt x="2210" y="591"/>
                  </a:lnTo>
                  <a:moveTo>
                    <a:pt x="2210" y="591"/>
                  </a:moveTo>
                  <a:lnTo>
                    <a:pt x="2210" y="591"/>
                  </a:lnTo>
                  <a:moveTo>
                    <a:pt x="2196" y="591"/>
                  </a:moveTo>
                  <a:lnTo>
                    <a:pt x="2210" y="591"/>
                  </a:lnTo>
                  <a:moveTo>
                    <a:pt x="2196" y="591"/>
                  </a:moveTo>
                  <a:lnTo>
                    <a:pt x="2196" y="591"/>
                  </a:lnTo>
                  <a:moveTo>
                    <a:pt x="2196" y="604"/>
                  </a:moveTo>
                  <a:lnTo>
                    <a:pt x="2196" y="591"/>
                  </a:lnTo>
                  <a:moveTo>
                    <a:pt x="2182" y="604"/>
                  </a:moveTo>
                  <a:lnTo>
                    <a:pt x="2196" y="604"/>
                  </a:lnTo>
                  <a:moveTo>
                    <a:pt x="2182" y="604"/>
                  </a:moveTo>
                  <a:lnTo>
                    <a:pt x="2182" y="604"/>
                  </a:lnTo>
                  <a:moveTo>
                    <a:pt x="2182" y="604"/>
                  </a:moveTo>
                  <a:lnTo>
                    <a:pt x="2182" y="604"/>
                  </a:lnTo>
                  <a:moveTo>
                    <a:pt x="2182" y="616"/>
                  </a:moveTo>
                  <a:lnTo>
                    <a:pt x="2182" y="604"/>
                  </a:lnTo>
                  <a:moveTo>
                    <a:pt x="2167" y="616"/>
                  </a:moveTo>
                  <a:lnTo>
                    <a:pt x="2182" y="616"/>
                  </a:lnTo>
                  <a:moveTo>
                    <a:pt x="2167" y="616"/>
                  </a:moveTo>
                  <a:lnTo>
                    <a:pt x="2167" y="616"/>
                  </a:lnTo>
                  <a:moveTo>
                    <a:pt x="2167" y="616"/>
                  </a:moveTo>
                  <a:lnTo>
                    <a:pt x="2167" y="616"/>
                  </a:lnTo>
                  <a:moveTo>
                    <a:pt x="2167" y="616"/>
                  </a:moveTo>
                  <a:lnTo>
                    <a:pt x="2167" y="616"/>
                  </a:lnTo>
                  <a:moveTo>
                    <a:pt x="2167" y="616"/>
                  </a:moveTo>
                  <a:lnTo>
                    <a:pt x="2167" y="616"/>
                  </a:lnTo>
                  <a:moveTo>
                    <a:pt x="2153" y="616"/>
                  </a:moveTo>
                  <a:lnTo>
                    <a:pt x="2167" y="616"/>
                  </a:lnTo>
                  <a:moveTo>
                    <a:pt x="2153" y="616"/>
                  </a:moveTo>
                  <a:lnTo>
                    <a:pt x="2153" y="616"/>
                  </a:lnTo>
                  <a:moveTo>
                    <a:pt x="2153" y="616"/>
                  </a:moveTo>
                  <a:lnTo>
                    <a:pt x="2153" y="616"/>
                  </a:lnTo>
                  <a:moveTo>
                    <a:pt x="2139" y="616"/>
                  </a:moveTo>
                  <a:lnTo>
                    <a:pt x="2153" y="616"/>
                  </a:lnTo>
                  <a:moveTo>
                    <a:pt x="2139" y="616"/>
                  </a:moveTo>
                  <a:lnTo>
                    <a:pt x="2139" y="616"/>
                  </a:lnTo>
                  <a:moveTo>
                    <a:pt x="2139" y="616"/>
                  </a:moveTo>
                  <a:lnTo>
                    <a:pt x="2139" y="616"/>
                  </a:lnTo>
                  <a:moveTo>
                    <a:pt x="2124" y="616"/>
                  </a:moveTo>
                  <a:lnTo>
                    <a:pt x="2139" y="616"/>
                  </a:lnTo>
                  <a:moveTo>
                    <a:pt x="2124" y="616"/>
                  </a:moveTo>
                  <a:lnTo>
                    <a:pt x="2124" y="616"/>
                  </a:lnTo>
                  <a:moveTo>
                    <a:pt x="2124" y="616"/>
                  </a:moveTo>
                  <a:lnTo>
                    <a:pt x="2124" y="616"/>
                  </a:lnTo>
                  <a:moveTo>
                    <a:pt x="2124" y="629"/>
                  </a:moveTo>
                  <a:lnTo>
                    <a:pt x="2124" y="616"/>
                  </a:lnTo>
                  <a:moveTo>
                    <a:pt x="2110" y="629"/>
                  </a:moveTo>
                  <a:lnTo>
                    <a:pt x="2124" y="629"/>
                  </a:lnTo>
                  <a:moveTo>
                    <a:pt x="2110" y="629"/>
                  </a:moveTo>
                  <a:lnTo>
                    <a:pt x="2110" y="629"/>
                  </a:lnTo>
                  <a:moveTo>
                    <a:pt x="2110" y="629"/>
                  </a:moveTo>
                  <a:lnTo>
                    <a:pt x="2110" y="629"/>
                  </a:lnTo>
                  <a:moveTo>
                    <a:pt x="2095" y="629"/>
                  </a:moveTo>
                  <a:lnTo>
                    <a:pt x="2110" y="629"/>
                  </a:lnTo>
                  <a:moveTo>
                    <a:pt x="2095" y="629"/>
                  </a:moveTo>
                  <a:lnTo>
                    <a:pt x="2095" y="629"/>
                  </a:lnTo>
                  <a:moveTo>
                    <a:pt x="2095" y="629"/>
                  </a:moveTo>
                  <a:lnTo>
                    <a:pt x="2095" y="629"/>
                  </a:lnTo>
                  <a:moveTo>
                    <a:pt x="2095" y="629"/>
                  </a:moveTo>
                  <a:lnTo>
                    <a:pt x="2095" y="629"/>
                  </a:lnTo>
                  <a:moveTo>
                    <a:pt x="2081" y="629"/>
                  </a:moveTo>
                  <a:lnTo>
                    <a:pt x="2095" y="629"/>
                  </a:lnTo>
                  <a:moveTo>
                    <a:pt x="2081" y="629"/>
                  </a:moveTo>
                  <a:lnTo>
                    <a:pt x="2081" y="629"/>
                  </a:lnTo>
                  <a:moveTo>
                    <a:pt x="2081" y="629"/>
                  </a:moveTo>
                  <a:lnTo>
                    <a:pt x="2081" y="629"/>
                  </a:lnTo>
                  <a:moveTo>
                    <a:pt x="2067" y="629"/>
                  </a:moveTo>
                  <a:lnTo>
                    <a:pt x="2081" y="629"/>
                  </a:lnTo>
                  <a:moveTo>
                    <a:pt x="2067" y="629"/>
                  </a:moveTo>
                  <a:lnTo>
                    <a:pt x="2067" y="629"/>
                  </a:lnTo>
                  <a:moveTo>
                    <a:pt x="2067" y="629"/>
                  </a:moveTo>
                  <a:lnTo>
                    <a:pt x="2067" y="629"/>
                  </a:lnTo>
                  <a:moveTo>
                    <a:pt x="2052" y="629"/>
                  </a:moveTo>
                  <a:lnTo>
                    <a:pt x="2067" y="629"/>
                  </a:lnTo>
                  <a:moveTo>
                    <a:pt x="2052" y="629"/>
                  </a:moveTo>
                  <a:lnTo>
                    <a:pt x="2052" y="629"/>
                  </a:lnTo>
                  <a:moveTo>
                    <a:pt x="2052" y="629"/>
                  </a:moveTo>
                  <a:lnTo>
                    <a:pt x="2052" y="629"/>
                  </a:lnTo>
                  <a:moveTo>
                    <a:pt x="2052" y="629"/>
                  </a:moveTo>
                  <a:lnTo>
                    <a:pt x="2052" y="629"/>
                  </a:lnTo>
                  <a:moveTo>
                    <a:pt x="2052" y="629"/>
                  </a:moveTo>
                  <a:lnTo>
                    <a:pt x="2052" y="629"/>
                  </a:lnTo>
                  <a:moveTo>
                    <a:pt x="2038" y="642"/>
                  </a:moveTo>
                  <a:lnTo>
                    <a:pt x="2052" y="629"/>
                  </a:lnTo>
                  <a:moveTo>
                    <a:pt x="2038" y="642"/>
                  </a:moveTo>
                  <a:lnTo>
                    <a:pt x="2038" y="642"/>
                  </a:lnTo>
                  <a:moveTo>
                    <a:pt x="2038" y="642"/>
                  </a:moveTo>
                  <a:lnTo>
                    <a:pt x="2038" y="642"/>
                  </a:lnTo>
                  <a:moveTo>
                    <a:pt x="2038" y="642"/>
                  </a:moveTo>
                  <a:lnTo>
                    <a:pt x="2038" y="642"/>
                  </a:lnTo>
                  <a:moveTo>
                    <a:pt x="2024" y="642"/>
                  </a:moveTo>
                  <a:lnTo>
                    <a:pt x="2038" y="642"/>
                  </a:lnTo>
                  <a:moveTo>
                    <a:pt x="2024" y="642"/>
                  </a:moveTo>
                  <a:lnTo>
                    <a:pt x="2024" y="642"/>
                  </a:lnTo>
                  <a:moveTo>
                    <a:pt x="2024" y="642"/>
                  </a:moveTo>
                  <a:lnTo>
                    <a:pt x="2024" y="642"/>
                  </a:lnTo>
                  <a:moveTo>
                    <a:pt x="2009" y="642"/>
                  </a:moveTo>
                  <a:lnTo>
                    <a:pt x="2024" y="642"/>
                  </a:lnTo>
                  <a:moveTo>
                    <a:pt x="2009" y="642"/>
                  </a:moveTo>
                  <a:lnTo>
                    <a:pt x="2009" y="642"/>
                  </a:lnTo>
                  <a:moveTo>
                    <a:pt x="2009" y="642"/>
                  </a:moveTo>
                  <a:lnTo>
                    <a:pt x="2009" y="642"/>
                  </a:lnTo>
                  <a:moveTo>
                    <a:pt x="2009" y="642"/>
                  </a:moveTo>
                  <a:lnTo>
                    <a:pt x="2009" y="642"/>
                  </a:lnTo>
                  <a:moveTo>
                    <a:pt x="1995" y="642"/>
                  </a:moveTo>
                  <a:lnTo>
                    <a:pt x="2009" y="642"/>
                  </a:lnTo>
                  <a:moveTo>
                    <a:pt x="1995" y="655"/>
                  </a:moveTo>
                  <a:lnTo>
                    <a:pt x="1995" y="642"/>
                  </a:lnTo>
                  <a:moveTo>
                    <a:pt x="1995" y="655"/>
                  </a:moveTo>
                  <a:lnTo>
                    <a:pt x="1995" y="655"/>
                  </a:lnTo>
                  <a:moveTo>
                    <a:pt x="1981" y="655"/>
                  </a:moveTo>
                  <a:lnTo>
                    <a:pt x="1995" y="655"/>
                  </a:lnTo>
                  <a:moveTo>
                    <a:pt x="1981" y="655"/>
                  </a:moveTo>
                  <a:lnTo>
                    <a:pt x="1981" y="655"/>
                  </a:lnTo>
                  <a:moveTo>
                    <a:pt x="1981" y="655"/>
                  </a:moveTo>
                  <a:lnTo>
                    <a:pt x="1981" y="655"/>
                  </a:lnTo>
                  <a:moveTo>
                    <a:pt x="1966" y="655"/>
                  </a:moveTo>
                  <a:lnTo>
                    <a:pt x="1981" y="655"/>
                  </a:lnTo>
                  <a:moveTo>
                    <a:pt x="1966" y="655"/>
                  </a:moveTo>
                  <a:lnTo>
                    <a:pt x="1966" y="655"/>
                  </a:lnTo>
                  <a:moveTo>
                    <a:pt x="1966" y="655"/>
                  </a:moveTo>
                  <a:lnTo>
                    <a:pt x="1966" y="655"/>
                  </a:lnTo>
                  <a:moveTo>
                    <a:pt x="1966" y="655"/>
                  </a:moveTo>
                  <a:lnTo>
                    <a:pt x="1966" y="655"/>
                  </a:lnTo>
                  <a:moveTo>
                    <a:pt x="1952" y="655"/>
                  </a:moveTo>
                  <a:lnTo>
                    <a:pt x="1966" y="655"/>
                  </a:lnTo>
                  <a:moveTo>
                    <a:pt x="1952" y="655"/>
                  </a:moveTo>
                  <a:lnTo>
                    <a:pt x="1952" y="655"/>
                  </a:lnTo>
                  <a:moveTo>
                    <a:pt x="1952" y="655"/>
                  </a:moveTo>
                  <a:lnTo>
                    <a:pt x="1952" y="655"/>
                  </a:lnTo>
                  <a:moveTo>
                    <a:pt x="1938" y="655"/>
                  </a:moveTo>
                  <a:lnTo>
                    <a:pt x="1952" y="655"/>
                  </a:lnTo>
                  <a:moveTo>
                    <a:pt x="1938" y="668"/>
                  </a:moveTo>
                  <a:lnTo>
                    <a:pt x="1938" y="655"/>
                  </a:lnTo>
                  <a:moveTo>
                    <a:pt x="1938" y="668"/>
                  </a:moveTo>
                  <a:lnTo>
                    <a:pt x="1938" y="668"/>
                  </a:lnTo>
                  <a:moveTo>
                    <a:pt x="1938" y="668"/>
                  </a:moveTo>
                  <a:lnTo>
                    <a:pt x="1938" y="668"/>
                  </a:lnTo>
                  <a:moveTo>
                    <a:pt x="1938" y="668"/>
                  </a:moveTo>
                  <a:lnTo>
                    <a:pt x="1938" y="668"/>
                  </a:lnTo>
                  <a:moveTo>
                    <a:pt x="1923" y="668"/>
                  </a:moveTo>
                  <a:lnTo>
                    <a:pt x="1938" y="668"/>
                  </a:lnTo>
                  <a:moveTo>
                    <a:pt x="1923" y="668"/>
                  </a:moveTo>
                  <a:lnTo>
                    <a:pt x="1923" y="668"/>
                  </a:lnTo>
                  <a:moveTo>
                    <a:pt x="1923" y="668"/>
                  </a:moveTo>
                  <a:lnTo>
                    <a:pt x="1923" y="668"/>
                  </a:lnTo>
                  <a:moveTo>
                    <a:pt x="1909" y="668"/>
                  </a:moveTo>
                  <a:lnTo>
                    <a:pt x="1923" y="668"/>
                  </a:lnTo>
                  <a:moveTo>
                    <a:pt x="1909" y="668"/>
                  </a:moveTo>
                  <a:lnTo>
                    <a:pt x="1909" y="668"/>
                  </a:lnTo>
                  <a:moveTo>
                    <a:pt x="1909" y="668"/>
                  </a:moveTo>
                  <a:lnTo>
                    <a:pt x="1909" y="668"/>
                  </a:lnTo>
                  <a:moveTo>
                    <a:pt x="1909" y="668"/>
                  </a:moveTo>
                  <a:lnTo>
                    <a:pt x="1909" y="668"/>
                  </a:lnTo>
                  <a:moveTo>
                    <a:pt x="1895" y="668"/>
                  </a:moveTo>
                  <a:lnTo>
                    <a:pt x="1909" y="668"/>
                  </a:lnTo>
                  <a:moveTo>
                    <a:pt x="1895" y="681"/>
                  </a:moveTo>
                  <a:lnTo>
                    <a:pt x="1895" y="668"/>
                  </a:lnTo>
                  <a:moveTo>
                    <a:pt x="1895" y="681"/>
                  </a:moveTo>
                  <a:lnTo>
                    <a:pt x="1895" y="681"/>
                  </a:lnTo>
                  <a:moveTo>
                    <a:pt x="1880" y="681"/>
                  </a:moveTo>
                  <a:lnTo>
                    <a:pt x="1895" y="681"/>
                  </a:lnTo>
                  <a:moveTo>
                    <a:pt x="1880" y="681"/>
                  </a:moveTo>
                  <a:lnTo>
                    <a:pt x="1880" y="681"/>
                  </a:lnTo>
                  <a:moveTo>
                    <a:pt x="1880" y="681"/>
                  </a:moveTo>
                  <a:lnTo>
                    <a:pt x="1880" y="681"/>
                  </a:lnTo>
                  <a:moveTo>
                    <a:pt x="1880" y="681"/>
                  </a:moveTo>
                  <a:lnTo>
                    <a:pt x="1880" y="681"/>
                  </a:lnTo>
                  <a:moveTo>
                    <a:pt x="1866" y="681"/>
                  </a:moveTo>
                  <a:lnTo>
                    <a:pt x="1880" y="681"/>
                  </a:lnTo>
                  <a:moveTo>
                    <a:pt x="1866" y="681"/>
                  </a:moveTo>
                  <a:lnTo>
                    <a:pt x="1866" y="681"/>
                  </a:lnTo>
                  <a:moveTo>
                    <a:pt x="1866" y="681"/>
                  </a:moveTo>
                  <a:lnTo>
                    <a:pt x="1866" y="681"/>
                  </a:lnTo>
                  <a:moveTo>
                    <a:pt x="1852" y="681"/>
                  </a:moveTo>
                  <a:lnTo>
                    <a:pt x="1866" y="681"/>
                  </a:lnTo>
                  <a:moveTo>
                    <a:pt x="1852" y="693"/>
                  </a:moveTo>
                  <a:lnTo>
                    <a:pt x="1852" y="681"/>
                  </a:lnTo>
                  <a:moveTo>
                    <a:pt x="1852" y="693"/>
                  </a:moveTo>
                  <a:lnTo>
                    <a:pt x="1852" y="693"/>
                  </a:lnTo>
                  <a:moveTo>
                    <a:pt x="1837" y="693"/>
                  </a:moveTo>
                  <a:lnTo>
                    <a:pt x="1852" y="693"/>
                  </a:lnTo>
                  <a:moveTo>
                    <a:pt x="1837" y="693"/>
                  </a:moveTo>
                  <a:lnTo>
                    <a:pt x="1837" y="693"/>
                  </a:lnTo>
                  <a:moveTo>
                    <a:pt x="1837" y="693"/>
                  </a:moveTo>
                  <a:lnTo>
                    <a:pt x="1837" y="693"/>
                  </a:lnTo>
                  <a:moveTo>
                    <a:pt x="1837" y="693"/>
                  </a:moveTo>
                  <a:lnTo>
                    <a:pt x="1837" y="693"/>
                  </a:lnTo>
                  <a:moveTo>
                    <a:pt x="1823" y="693"/>
                  </a:moveTo>
                  <a:lnTo>
                    <a:pt x="1837" y="693"/>
                  </a:lnTo>
                  <a:moveTo>
                    <a:pt x="1823" y="693"/>
                  </a:moveTo>
                  <a:lnTo>
                    <a:pt x="1823" y="693"/>
                  </a:lnTo>
                  <a:moveTo>
                    <a:pt x="1823" y="693"/>
                  </a:moveTo>
                  <a:lnTo>
                    <a:pt x="1823" y="693"/>
                  </a:lnTo>
                  <a:moveTo>
                    <a:pt x="1823" y="693"/>
                  </a:moveTo>
                  <a:lnTo>
                    <a:pt x="1823" y="693"/>
                  </a:lnTo>
                  <a:moveTo>
                    <a:pt x="1823" y="693"/>
                  </a:moveTo>
                  <a:lnTo>
                    <a:pt x="1823" y="693"/>
                  </a:lnTo>
                  <a:moveTo>
                    <a:pt x="1808" y="706"/>
                  </a:moveTo>
                  <a:lnTo>
                    <a:pt x="1823" y="693"/>
                  </a:lnTo>
                  <a:moveTo>
                    <a:pt x="1808" y="706"/>
                  </a:moveTo>
                  <a:lnTo>
                    <a:pt x="1808" y="706"/>
                  </a:lnTo>
                  <a:moveTo>
                    <a:pt x="1808" y="706"/>
                  </a:moveTo>
                  <a:lnTo>
                    <a:pt x="1808" y="706"/>
                  </a:lnTo>
                  <a:moveTo>
                    <a:pt x="1794" y="706"/>
                  </a:moveTo>
                  <a:lnTo>
                    <a:pt x="1808" y="706"/>
                  </a:lnTo>
                  <a:moveTo>
                    <a:pt x="1794" y="706"/>
                  </a:moveTo>
                  <a:lnTo>
                    <a:pt x="1794" y="706"/>
                  </a:lnTo>
                  <a:moveTo>
                    <a:pt x="1794" y="706"/>
                  </a:moveTo>
                  <a:lnTo>
                    <a:pt x="1794" y="706"/>
                  </a:lnTo>
                  <a:moveTo>
                    <a:pt x="1794" y="706"/>
                  </a:moveTo>
                  <a:lnTo>
                    <a:pt x="1794" y="706"/>
                  </a:lnTo>
                  <a:moveTo>
                    <a:pt x="1780" y="706"/>
                  </a:moveTo>
                  <a:lnTo>
                    <a:pt x="1794" y="706"/>
                  </a:lnTo>
                  <a:moveTo>
                    <a:pt x="1780" y="706"/>
                  </a:moveTo>
                  <a:lnTo>
                    <a:pt x="1780" y="706"/>
                  </a:lnTo>
                  <a:moveTo>
                    <a:pt x="1780" y="706"/>
                  </a:moveTo>
                  <a:lnTo>
                    <a:pt x="1780" y="706"/>
                  </a:lnTo>
                  <a:moveTo>
                    <a:pt x="1765" y="706"/>
                  </a:moveTo>
                  <a:lnTo>
                    <a:pt x="1780" y="706"/>
                  </a:lnTo>
                  <a:moveTo>
                    <a:pt x="1765" y="706"/>
                  </a:moveTo>
                  <a:lnTo>
                    <a:pt x="1765" y="706"/>
                  </a:lnTo>
                  <a:moveTo>
                    <a:pt x="1765" y="706"/>
                  </a:moveTo>
                  <a:lnTo>
                    <a:pt x="1765" y="706"/>
                  </a:lnTo>
                  <a:moveTo>
                    <a:pt x="1751" y="706"/>
                  </a:moveTo>
                  <a:lnTo>
                    <a:pt x="1765" y="706"/>
                  </a:lnTo>
                  <a:moveTo>
                    <a:pt x="1751" y="719"/>
                  </a:moveTo>
                  <a:lnTo>
                    <a:pt x="1751" y="706"/>
                  </a:lnTo>
                  <a:moveTo>
                    <a:pt x="1751" y="719"/>
                  </a:moveTo>
                  <a:lnTo>
                    <a:pt x="1751" y="719"/>
                  </a:lnTo>
                  <a:moveTo>
                    <a:pt x="1751" y="719"/>
                  </a:moveTo>
                  <a:lnTo>
                    <a:pt x="1751" y="719"/>
                  </a:lnTo>
                  <a:moveTo>
                    <a:pt x="1737" y="719"/>
                  </a:moveTo>
                  <a:lnTo>
                    <a:pt x="1751" y="719"/>
                  </a:lnTo>
                  <a:moveTo>
                    <a:pt x="1737" y="719"/>
                  </a:moveTo>
                  <a:lnTo>
                    <a:pt x="1737" y="719"/>
                  </a:lnTo>
                  <a:moveTo>
                    <a:pt x="1737" y="719"/>
                  </a:moveTo>
                  <a:lnTo>
                    <a:pt x="1737" y="719"/>
                  </a:lnTo>
                  <a:moveTo>
                    <a:pt x="1722" y="719"/>
                  </a:moveTo>
                  <a:lnTo>
                    <a:pt x="1737" y="719"/>
                  </a:lnTo>
                  <a:moveTo>
                    <a:pt x="1722" y="719"/>
                  </a:moveTo>
                  <a:lnTo>
                    <a:pt x="1722" y="719"/>
                  </a:lnTo>
                  <a:moveTo>
                    <a:pt x="1722" y="732"/>
                  </a:moveTo>
                  <a:lnTo>
                    <a:pt x="1722" y="719"/>
                  </a:lnTo>
                  <a:moveTo>
                    <a:pt x="1722" y="732"/>
                  </a:moveTo>
                  <a:lnTo>
                    <a:pt x="1722" y="732"/>
                  </a:lnTo>
                  <a:moveTo>
                    <a:pt x="1708" y="732"/>
                  </a:moveTo>
                  <a:lnTo>
                    <a:pt x="1722" y="732"/>
                  </a:lnTo>
                  <a:moveTo>
                    <a:pt x="1708" y="732"/>
                  </a:moveTo>
                  <a:lnTo>
                    <a:pt x="1708" y="732"/>
                  </a:lnTo>
                  <a:moveTo>
                    <a:pt x="1708" y="732"/>
                  </a:moveTo>
                  <a:lnTo>
                    <a:pt x="1708" y="732"/>
                  </a:lnTo>
                  <a:moveTo>
                    <a:pt x="1708" y="732"/>
                  </a:moveTo>
                  <a:lnTo>
                    <a:pt x="1708" y="732"/>
                  </a:lnTo>
                  <a:moveTo>
                    <a:pt x="1708" y="745"/>
                  </a:moveTo>
                  <a:lnTo>
                    <a:pt x="1708" y="732"/>
                  </a:lnTo>
                  <a:moveTo>
                    <a:pt x="1694" y="745"/>
                  </a:moveTo>
                  <a:lnTo>
                    <a:pt x="1708" y="745"/>
                  </a:lnTo>
                  <a:moveTo>
                    <a:pt x="1694" y="745"/>
                  </a:moveTo>
                  <a:lnTo>
                    <a:pt x="1694" y="745"/>
                  </a:lnTo>
                  <a:moveTo>
                    <a:pt x="1694" y="745"/>
                  </a:moveTo>
                  <a:lnTo>
                    <a:pt x="1694" y="745"/>
                  </a:lnTo>
                  <a:moveTo>
                    <a:pt x="1679" y="745"/>
                  </a:moveTo>
                  <a:lnTo>
                    <a:pt x="1694" y="745"/>
                  </a:lnTo>
                  <a:moveTo>
                    <a:pt x="1679" y="745"/>
                  </a:moveTo>
                  <a:lnTo>
                    <a:pt x="1679" y="745"/>
                  </a:lnTo>
                  <a:moveTo>
                    <a:pt x="1679" y="745"/>
                  </a:moveTo>
                  <a:lnTo>
                    <a:pt x="1679" y="745"/>
                  </a:lnTo>
                  <a:moveTo>
                    <a:pt x="1665" y="745"/>
                  </a:moveTo>
                  <a:lnTo>
                    <a:pt x="1679" y="745"/>
                  </a:lnTo>
                  <a:moveTo>
                    <a:pt x="1665" y="745"/>
                  </a:moveTo>
                  <a:lnTo>
                    <a:pt x="1665" y="745"/>
                  </a:lnTo>
                  <a:moveTo>
                    <a:pt x="1665" y="745"/>
                  </a:moveTo>
                  <a:lnTo>
                    <a:pt x="1665" y="745"/>
                  </a:lnTo>
                  <a:moveTo>
                    <a:pt x="1665" y="745"/>
                  </a:moveTo>
                  <a:lnTo>
                    <a:pt x="1665" y="745"/>
                  </a:lnTo>
                  <a:moveTo>
                    <a:pt x="1651" y="745"/>
                  </a:moveTo>
                  <a:lnTo>
                    <a:pt x="1665" y="745"/>
                  </a:lnTo>
                  <a:moveTo>
                    <a:pt x="1651" y="745"/>
                  </a:moveTo>
                  <a:lnTo>
                    <a:pt x="1651" y="745"/>
                  </a:lnTo>
                  <a:moveTo>
                    <a:pt x="1651" y="745"/>
                  </a:moveTo>
                  <a:lnTo>
                    <a:pt x="1651" y="745"/>
                  </a:lnTo>
                  <a:moveTo>
                    <a:pt x="1636" y="757"/>
                  </a:moveTo>
                  <a:lnTo>
                    <a:pt x="1651" y="745"/>
                  </a:lnTo>
                  <a:moveTo>
                    <a:pt x="1636" y="757"/>
                  </a:moveTo>
                  <a:lnTo>
                    <a:pt x="1636" y="757"/>
                  </a:lnTo>
                  <a:moveTo>
                    <a:pt x="1636" y="757"/>
                  </a:moveTo>
                  <a:lnTo>
                    <a:pt x="1636" y="757"/>
                  </a:lnTo>
                  <a:moveTo>
                    <a:pt x="1636" y="757"/>
                  </a:moveTo>
                  <a:lnTo>
                    <a:pt x="1636" y="757"/>
                  </a:lnTo>
                  <a:moveTo>
                    <a:pt x="1622" y="757"/>
                  </a:moveTo>
                  <a:lnTo>
                    <a:pt x="1636" y="757"/>
                  </a:lnTo>
                  <a:moveTo>
                    <a:pt x="1622" y="770"/>
                  </a:moveTo>
                  <a:lnTo>
                    <a:pt x="1622" y="757"/>
                  </a:lnTo>
                  <a:moveTo>
                    <a:pt x="1622" y="770"/>
                  </a:moveTo>
                  <a:lnTo>
                    <a:pt x="1622" y="770"/>
                  </a:lnTo>
                  <a:moveTo>
                    <a:pt x="1608" y="770"/>
                  </a:moveTo>
                  <a:lnTo>
                    <a:pt x="1622" y="770"/>
                  </a:lnTo>
                  <a:moveTo>
                    <a:pt x="1608" y="770"/>
                  </a:moveTo>
                  <a:lnTo>
                    <a:pt x="1608" y="770"/>
                  </a:lnTo>
                  <a:moveTo>
                    <a:pt x="1608" y="770"/>
                  </a:moveTo>
                  <a:lnTo>
                    <a:pt x="1608" y="770"/>
                  </a:lnTo>
                  <a:moveTo>
                    <a:pt x="1593" y="770"/>
                  </a:moveTo>
                  <a:lnTo>
                    <a:pt x="1608" y="770"/>
                  </a:lnTo>
                  <a:moveTo>
                    <a:pt x="1593" y="770"/>
                  </a:moveTo>
                  <a:lnTo>
                    <a:pt x="1593" y="770"/>
                  </a:lnTo>
                  <a:moveTo>
                    <a:pt x="1593" y="770"/>
                  </a:moveTo>
                  <a:lnTo>
                    <a:pt x="1593" y="770"/>
                  </a:lnTo>
                  <a:moveTo>
                    <a:pt x="1593" y="770"/>
                  </a:moveTo>
                  <a:lnTo>
                    <a:pt x="1593" y="770"/>
                  </a:lnTo>
                  <a:moveTo>
                    <a:pt x="1579" y="770"/>
                  </a:moveTo>
                  <a:lnTo>
                    <a:pt x="1593" y="770"/>
                  </a:lnTo>
                  <a:moveTo>
                    <a:pt x="1579" y="770"/>
                  </a:moveTo>
                  <a:lnTo>
                    <a:pt x="1579" y="770"/>
                  </a:lnTo>
                  <a:moveTo>
                    <a:pt x="1579" y="770"/>
                  </a:moveTo>
                  <a:lnTo>
                    <a:pt x="1579" y="770"/>
                  </a:lnTo>
                  <a:moveTo>
                    <a:pt x="1579" y="770"/>
                  </a:moveTo>
                  <a:lnTo>
                    <a:pt x="1579" y="770"/>
                  </a:lnTo>
                  <a:moveTo>
                    <a:pt x="1579" y="783"/>
                  </a:moveTo>
                  <a:lnTo>
                    <a:pt x="1579" y="770"/>
                  </a:lnTo>
                  <a:moveTo>
                    <a:pt x="1565" y="783"/>
                  </a:moveTo>
                  <a:lnTo>
                    <a:pt x="1579" y="783"/>
                  </a:lnTo>
                  <a:moveTo>
                    <a:pt x="1565" y="783"/>
                  </a:moveTo>
                  <a:lnTo>
                    <a:pt x="1565" y="783"/>
                  </a:lnTo>
                  <a:moveTo>
                    <a:pt x="1565" y="783"/>
                  </a:moveTo>
                  <a:lnTo>
                    <a:pt x="1565" y="783"/>
                  </a:lnTo>
                  <a:moveTo>
                    <a:pt x="1550" y="783"/>
                  </a:moveTo>
                  <a:lnTo>
                    <a:pt x="1565" y="783"/>
                  </a:lnTo>
                  <a:moveTo>
                    <a:pt x="1550" y="783"/>
                  </a:moveTo>
                  <a:lnTo>
                    <a:pt x="1550" y="783"/>
                  </a:lnTo>
                  <a:moveTo>
                    <a:pt x="1550" y="783"/>
                  </a:moveTo>
                  <a:lnTo>
                    <a:pt x="1550" y="783"/>
                  </a:lnTo>
                  <a:moveTo>
                    <a:pt x="1550" y="783"/>
                  </a:moveTo>
                  <a:lnTo>
                    <a:pt x="1550" y="783"/>
                  </a:lnTo>
                  <a:moveTo>
                    <a:pt x="1536" y="783"/>
                  </a:moveTo>
                  <a:lnTo>
                    <a:pt x="1550" y="783"/>
                  </a:lnTo>
                  <a:moveTo>
                    <a:pt x="1536" y="783"/>
                  </a:moveTo>
                  <a:lnTo>
                    <a:pt x="1536" y="783"/>
                  </a:lnTo>
                  <a:moveTo>
                    <a:pt x="1536" y="783"/>
                  </a:moveTo>
                  <a:lnTo>
                    <a:pt x="1536" y="783"/>
                  </a:lnTo>
                  <a:moveTo>
                    <a:pt x="1522" y="783"/>
                  </a:moveTo>
                  <a:lnTo>
                    <a:pt x="1536" y="783"/>
                  </a:lnTo>
                  <a:moveTo>
                    <a:pt x="1522" y="783"/>
                  </a:moveTo>
                  <a:lnTo>
                    <a:pt x="1522" y="783"/>
                  </a:lnTo>
                  <a:moveTo>
                    <a:pt x="1522" y="783"/>
                  </a:moveTo>
                  <a:lnTo>
                    <a:pt x="1522" y="783"/>
                  </a:lnTo>
                  <a:moveTo>
                    <a:pt x="1507" y="783"/>
                  </a:moveTo>
                  <a:lnTo>
                    <a:pt x="1522" y="783"/>
                  </a:lnTo>
                  <a:moveTo>
                    <a:pt x="1507" y="796"/>
                  </a:moveTo>
                  <a:lnTo>
                    <a:pt x="1507" y="783"/>
                  </a:lnTo>
                  <a:moveTo>
                    <a:pt x="1507" y="796"/>
                  </a:moveTo>
                  <a:lnTo>
                    <a:pt x="1507" y="796"/>
                  </a:lnTo>
                  <a:moveTo>
                    <a:pt x="1507" y="796"/>
                  </a:moveTo>
                  <a:lnTo>
                    <a:pt x="1507" y="796"/>
                  </a:lnTo>
                  <a:moveTo>
                    <a:pt x="1493" y="796"/>
                  </a:moveTo>
                  <a:lnTo>
                    <a:pt x="1507" y="796"/>
                  </a:lnTo>
                  <a:moveTo>
                    <a:pt x="1493" y="796"/>
                  </a:moveTo>
                  <a:lnTo>
                    <a:pt x="1493" y="796"/>
                  </a:lnTo>
                  <a:moveTo>
                    <a:pt x="1493" y="796"/>
                  </a:moveTo>
                  <a:lnTo>
                    <a:pt x="1493" y="796"/>
                  </a:lnTo>
                  <a:moveTo>
                    <a:pt x="1478" y="796"/>
                  </a:moveTo>
                  <a:lnTo>
                    <a:pt x="1493" y="796"/>
                  </a:lnTo>
                  <a:moveTo>
                    <a:pt x="1478" y="796"/>
                  </a:moveTo>
                  <a:lnTo>
                    <a:pt x="1478" y="796"/>
                  </a:lnTo>
                  <a:moveTo>
                    <a:pt x="1478" y="809"/>
                  </a:moveTo>
                  <a:lnTo>
                    <a:pt x="1478" y="796"/>
                  </a:lnTo>
                  <a:moveTo>
                    <a:pt x="1464" y="809"/>
                  </a:moveTo>
                  <a:lnTo>
                    <a:pt x="1478" y="809"/>
                  </a:lnTo>
                  <a:moveTo>
                    <a:pt x="1464" y="809"/>
                  </a:moveTo>
                  <a:lnTo>
                    <a:pt x="1464" y="809"/>
                  </a:lnTo>
                  <a:moveTo>
                    <a:pt x="1464" y="809"/>
                  </a:moveTo>
                  <a:lnTo>
                    <a:pt x="1464" y="809"/>
                  </a:lnTo>
                  <a:moveTo>
                    <a:pt x="1464" y="809"/>
                  </a:moveTo>
                  <a:lnTo>
                    <a:pt x="1464" y="809"/>
                  </a:lnTo>
                  <a:moveTo>
                    <a:pt x="1464" y="822"/>
                  </a:moveTo>
                  <a:lnTo>
                    <a:pt x="1464" y="809"/>
                  </a:lnTo>
                  <a:moveTo>
                    <a:pt x="1450" y="822"/>
                  </a:moveTo>
                  <a:lnTo>
                    <a:pt x="1464" y="822"/>
                  </a:lnTo>
                  <a:moveTo>
                    <a:pt x="1450" y="822"/>
                  </a:moveTo>
                  <a:lnTo>
                    <a:pt x="1450" y="822"/>
                  </a:lnTo>
                  <a:moveTo>
                    <a:pt x="1450" y="822"/>
                  </a:moveTo>
                  <a:lnTo>
                    <a:pt x="1450" y="822"/>
                  </a:lnTo>
                  <a:moveTo>
                    <a:pt x="1450" y="822"/>
                  </a:moveTo>
                  <a:lnTo>
                    <a:pt x="1450" y="822"/>
                  </a:lnTo>
                  <a:moveTo>
                    <a:pt x="1435" y="822"/>
                  </a:moveTo>
                  <a:lnTo>
                    <a:pt x="1450" y="822"/>
                  </a:lnTo>
                  <a:moveTo>
                    <a:pt x="1435" y="822"/>
                  </a:moveTo>
                  <a:lnTo>
                    <a:pt x="1435" y="822"/>
                  </a:lnTo>
                  <a:moveTo>
                    <a:pt x="1435" y="822"/>
                  </a:moveTo>
                  <a:lnTo>
                    <a:pt x="1435" y="822"/>
                  </a:lnTo>
                  <a:moveTo>
                    <a:pt x="1421" y="822"/>
                  </a:moveTo>
                  <a:lnTo>
                    <a:pt x="1435" y="822"/>
                  </a:lnTo>
                  <a:moveTo>
                    <a:pt x="1421" y="822"/>
                  </a:moveTo>
                  <a:lnTo>
                    <a:pt x="1421" y="822"/>
                  </a:lnTo>
                  <a:moveTo>
                    <a:pt x="1421" y="822"/>
                  </a:moveTo>
                  <a:lnTo>
                    <a:pt x="1421" y="822"/>
                  </a:lnTo>
                  <a:moveTo>
                    <a:pt x="1421" y="822"/>
                  </a:moveTo>
                  <a:lnTo>
                    <a:pt x="1421" y="822"/>
                  </a:lnTo>
                  <a:moveTo>
                    <a:pt x="1407" y="822"/>
                  </a:moveTo>
                  <a:lnTo>
                    <a:pt x="1421" y="822"/>
                  </a:lnTo>
                  <a:moveTo>
                    <a:pt x="1407" y="834"/>
                  </a:moveTo>
                  <a:lnTo>
                    <a:pt x="1407" y="822"/>
                  </a:lnTo>
                  <a:moveTo>
                    <a:pt x="1407" y="834"/>
                  </a:moveTo>
                  <a:lnTo>
                    <a:pt x="1407" y="834"/>
                  </a:lnTo>
                  <a:moveTo>
                    <a:pt x="1392" y="834"/>
                  </a:moveTo>
                  <a:lnTo>
                    <a:pt x="1407" y="834"/>
                  </a:lnTo>
                  <a:moveTo>
                    <a:pt x="1392" y="834"/>
                  </a:moveTo>
                  <a:lnTo>
                    <a:pt x="1392" y="834"/>
                  </a:lnTo>
                  <a:moveTo>
                    <a:pt x="1392" y="834"/>
                  </a:moveTo>
                  <a:lnTo>
                    <a:pt x="1392" y="834"/>
                  </a:lnTo>
                  <a:moveTo>
                    <a:pt x="1378" y="834"/>
                  </a:moveTo>
                  <a:lnTo>
                    <a:pt x="1392" y="834"/>
                  </a:lnTo>
                  <a:moveTo>
                    <a:pt x="1378" y="834"/>
                  </a:moveTo>
                  <a:lnTo>
                    <a:pt x="1378" y="834"/>
                  </a:lnTo>
                  <a:moveTo>
                    <a:pt x="1378" y="847"/>
                  </a:moveTo>
                  <a:lnTo>
                    <a:pt x="1378" y="834"/>
                  </a:lnTo>
                  <a:moveTo>
                    <a:pt x="1378" y="847"/>
                  </a:moveTo>
                  <a:lnTo>
                    <a:pt x="1378" y="847"/>
                  </a:lnTo>
                  <a:moveTo>
                    <a:pt x="1364" y="847"/>
                  </a:moveTo>
                  <a:lnTo>
                    <a:pt x="1378" y="847"/>
                  </a:lnTo>
                  <a:moveTo>
                    <a:pt x="1364" y="847"/>
                  </a:moveTo>
                  <a:lnTo>
                    <a:pt x="1364" y="847"/>
                  </a:lnTo>
                  <a:moveTo>
                    <a:pt x="1364" y="847"/>
                  </a:moveTo>
                  <a:lnTo>
                    <a:pt x="1364" y="847"/>
                  </a:lnTo>
                  <a:moveTo>
                    <a:pt x="1349" y="847"/>
                  </a:moveTo>
                  <a:lnTo>
                    <a:pt x="1364" y="847"/>
                  </a:lnTo>
                  <a:moveTo>
                    <a:pt x="1349" y="847"/>
                  </a:moveTo>
                  <a:lnTo>
                    <a:pt x="1349" y="847"/>
                  </a:lnTo>
                  <a:moveTo>
                    <a:pt x="1349" y="847"/>
                  </a:moveTo>
                  <a:lnTo>
                    <a:pt x="1349" y="847"/>
                  </a:lnTo>
                  <a:moveTo>
                    <a:pt x="1349" y="847"/>
                  </a:moveTo>
                  <a:lnTo>
                    <a:pt x="1349" y="847"/>
                  </a:lnTo>
                  <a:moveTo>
                    <a:pt x="1349" y="847"/>
                  </a:moveTo>
                  <a:lnTo>
                    <a:pt x="1349" y="847"/>
                  </a:lnTo>
                  <a:moveTo>
                    <a:pt x="1335" y="847"/>
                  </a:moveTo>
                  <a:lnTo>
                    <a:pt x="1349" y="847"/>
                  </a:lnTo>
                  <a:moveTo>
                    <a:pt x="1335" y="847"/>
                  </a:moveTo>
                  <a:lnTo>
                    <a:pt x="1335" y="847"/>
                  </a:lnTo>
                  <a:moveTo>
                    <a:pt x="1335" y="860"/>
                  </a:moveTo>
                  <a:lnTo>
                    <a:pt x="1335" y="847"/>
                  </a:lnTo>
                  <a:moveTo>
                    <a:pt x="1335" y="860"/>
                  </a:moveTo>
                  <a:lnTo>
                    <a:pt x="1335" y="860"/>
                  </a:lnTo>
                  <a:moveTo>
                    <a:pt x="1321" y="860"/>
                  </a:moveTo>
                  <a:lnTo>
                    <a:pt x="1335" y="860"/>
                  </a:lnTo>
                  <a:moveTo>
                    <a:pt x="1321" y="860"/>
                  </a:moveTo>
                  <a:lnTo>
                    <a:pt x="1321" y="860"/>
                  </a:lnTo>
                  <a:moveTo>
                    <a:pt x="1321" y="860"/>
                  </a:moveTo>
                  <a:lnTo>
                    <a:pt x="1321" y="860"/>
                  </a:lnTo>
                  <a:moveTo>
                    <a:pt x="1306" y="860"/>
                  </a:moveTo>
                  <a:lnTo>
                    <a:pt x="1321" y="860"/>
                  </a:lnTo>
                  <a:moveTo>
                    <a:pt x="1306" y="860"/>
                  </a:moveTo>
                  <a:lnTo>
                    <a:pt x="1306" y="860"/>
                  </a:lnTo>
                  <a:moveTo>
                    <a:pt x="1306" y="860"/>
                  </a:moveTo>
                  <a:lnTo>
                    <a:pt x="1306" y="860"/>
                  </a:lnTo>
                  <a:moveTo>
                    <a:pt x="1292" y="860"/>
                  </a:moveTo>
                  <a:lnTo>
                    <a:pt x="1306" y="860"/>
                  </a:lnTo>
                  <a:moveTo>
                    <a:pt x="1292" y="873"/>
                  </a:moveTo>
                  <a:lnTo>
                    <a:pt x="1292" y="860"/>
                  </a:lnTo>
                  <a:moveTo>
                    <a:pt x="1292" y="873"/>
                  </a:moveTo>
                  <a:lnTo>
                    <a:pt x="1292" y="873"/>
                  </a:lnTo>
                  <a:moveTo>
                    <a:pt x="1292" y="873"/>
                  </a:moveTo>
                  <a:lnTo>
                    <a:pt x="1292" y="873"/>
                  </a:lnTo>
                  <a:moveTo>
                    <a:pt x="1278" y="873"/>
                  </a:moveTo>
                  <a:lnTo>
                    <a:pt x="1292" y="873"/>
                  </a:lnTo>
                  <a:moveTo>
                    <a:pt x="1278" y="873"/>
                  </a:moveTo>
                  <a:lnTo>
                    <a:pt x="1278" y="873"/>
                  </a:lnTo>
                  <a:moveTo>
                    <a:pt x="1278" y="873"/>
                  </a:moveTo>
                  <a:lnTo>
                    <a:pt x="1278" y="873"/>
                  </a:lnTo>
                  <a:moveTo>
                    <a:pt x="1263" y="873"/>
                  </a:moveTo>
                  <a:lnTo>
                    <a:pt x="1278" y="873"/>
                  </a:lnTo>
                  <a:moveTo>
                    <a:pt x="1263" y="886"/>
                  </a:moveTo>
                  <a:lnTo>
                    <a:pt x="1263" y="873"/>
                  </a:lnTo>
                  <a:moveTo>
                    <a:pt x="1263" y="886"/>
                  </a:moveTo>
                  <a:lnTo>
                    <a:pt x="1263" y="886"/>
                  </a:lnTo>
                  <a:moveTo>
                    <a:pt x="1263" y="886"/>
                  </a:moveTo>
                  <a:lnTo>
                    <a:pt x="1263" y="886"/>
                  </a:lnTo>
                  <a:moveTo>
                    <a:pt x="1249" y="886"/>
                  </a:moveTo>
                  <a:lnTo>
                    <a:pt x="1263" y="886"/>
                  </a:lnTo>
                  <a:moveTo>
                    <a:pt x="1249" y="886"/>
                  </a:moveTo>
                  <a:lnTo>
                    <a:pt x="1249" y="886"/>
                  </a:lnTo>
                  <a:moveTo>
                    <a:pt x="1249" y="886"/>
                  </a:moveTo>
                  <a:lnTo>
                    <a:pt x="1249" y="886"/>
                  </a:lnTo>
                  <a:moveTo>
                    <a:pt x="1235" y="886"/>
                  </a:moveTo>
                  <a:lnTo>
                    <a:pt x="1249" y="886"/>
                  </a:lnTo>
                  <a:moveTo>
                    <a:pt x="1235" y="886"/>
                  </a:moveTo>
                  <a:lnTo>
                    <a:pt x="1235" y="886"/>
                  </a:lnTo>
                  <a:moveTo>
                    <a:pt x="1235" y="899"/>
                  </a:moveTo>
                  <a:lnTo>
                    <a:pt x="1235" y="886"/>
                  </a:lnTo>
                  <a:moveTo>
                    <a:pt x="1235" y="899"/>
                  </a:moveTo>
                  <a:lnTo>
                    <a:pt x="1235" y="899"/>
                  </a:lnTo>
                  <a:moveTo>
                    <a:pt x="1235" y="899"/>
                  </a:moveTo>
                  <a:lnTo>
                    <a:pt x="1235" y="899"/>
                  </a:lnTo>
                  <a:moveTo>
                    <a:pt x="1220" y="899"/>
                  </a:moveTo>
                  <a:lnTo>
                    <a:pt x="1235" y="899"/>
                  </a:lnTo>
                  <a:moveTo>
                    <a:pt x="1220" y="899"/>
                  </a:moveTo>
                  <a:lnTo>
                    <a:pt x="1220" y="899"/>
                  </a:lnTo>
                  <a:moveTo>
                    <a:pt x="1220" y="899"/>
                  </a:moveTo>
                  <a:lnTo>
                    <a:pt x="1220" y="899"/>
                  </a:lnTo>
                  <a:moveTo>
                    <a:pt x="1206" y="899"/>
                  </a:moveTo>
                  <a:lnTo>
                    <a:pt x="1220" y="899"/>
                  </a:lnTo>
                  <a:moveTo>
                    <a:pt x="1206" y="899"/>
                  </a:moveTo>
                  <a:lnTo>
                    <a:pt x="1206" y="899"/>
                  </a:lnTo>
                  <a:moveTo>
                    <a:pt x="1206" y="899"/>
                  </a:moveTo>
                  <a:lnTo>
                    <a:pt x="1206" y="899"/>
                  </a:lnTo>
                  <a:moveTo>
                    <a:pt x="1206" y="899"/>
                  </a:moveTo>
                  <a:lnTo>
                    <a:pt x="1206" y="899"/>
                  </a:lnTo>
                  <a:moveTo>
                    <a:pt x="1191" y="899"/>
                  </a:moveTo>
                  <a:lnTo>
                    <a:pt x="1206" y="899"/>
                  </a:lnTo>
                  <a:moveTo>
                    <a:pt x="1191" y="899"/>
                  </a:moveTo>
                  <a:lnTo>
                    <a:pt x="1191" y="899"/>
                  </a:lnTo>
                  <a:moveTo>
                    <a:pt x="1191" y="911"/>
                  </a:moveTo>
                  <a:lnTo>
                    <a:pt x="1191" y="899"/>
                  </a:lnTo>
                  <a:moveTo>
                    <a:pt x="1177" y="911"/>
                  </a:moveTo>
                  <a:lnTo>
                    <a:pt x="1191" y="911"/>
                  </a:lnTo>
                  <a:moveTo>
                    <a:pt x="1177" y="911"/>
                  </a:moveTo>
                  <a:lnTo>
                    <a:pt x="1177" y="911"/>
                  </a:lnTo>
                  <a:moveTo>
                    <a:pt x="1177" y="911"/>
                  </a:moveTo>
                  <a:lnTo>
                    <a:pt x="1177" y="911"/>
                  </a:lnTo>
                  <a:moveTo>
                    <a:pt x="1177" y="911"/>
                  </a:moveTo>
                  <a:lnTo>
                    <a:pt x="1177" y="911"/>
                  </a:lnTo>
                  <a:moveTo>
                    <a:pt x="1163" y="911"/>
                  </a:moveTo>
                  <a:lnTo>
                    <a:pt x="1177" y="911"/>
                  </a:lnTo>
                  <a:moveTo>
                    <a:pt x="1163" y="911"/>
                  </a:moveTo>
                  <a:lnTo>
                    <a:pt x="1163" y="911"/>
                  </a:lnTo>
                  <a:moveTo>
                    <a:pt x="1163" y="911"/>
                  </a:moveTo>
                  <a:lnTo>
                    <a:pt x="1163" y="911"/>
                  </a:lnTo>
                  <a:moveTo>
                    <a:pt x="1148" y="911"/>
                  </a:moveTo>
                  <a:lnTo>
                    <a:pt x="1163" y="911"/>
                  </a:lnTo>
                  <a:moveTo>
                    <a:pt x="1148" y="911"/>
                  </a:moveTo>
                  <a:lnTo>
                    <a:pt x="1148" y="911"/>
                  </a:lnTo>
                  <a:moveTo>
                    <a:pt x="1148" y="911"/>
                  </a:moveTo>
                  <a:lnTo>
                    <a:pt x="1148" y="911"/>
                  </a:lnTo>
                  <a:moveTo>
                    <a:pt x="1134" y="911"/>
                  </a:moveTo>
                  <a:lnTo>
                    <a:pt x="1148" y="911"/>
                  </a:lnTo>
                  <a:moveTo>
                    <a:pt x="1134" y="924"/>
                  </a:moveTo>
                  <a:lnTo>
                    <a:pt x="1134" y="911"/>
                  </a:lnTo>
                  <a:moveTo>
                    <a:pt x="1134" y="924"/>
                  </a:moveTo>
                  <a:lnTo>
                    <a:pt x="1134" y="924"/>
                  </a:lnTo>
                  <a:moveTo>
                    <a:pt x="1134" y="924"/>
                  </a:moveTo>
                  <a:lnTo>
                    <a:pt x="1134" y="924"/>
                  </a:lnTo>
                  <a:moveTo>
                    <a:pt x="1120" y="924"/>
                  </a:moveTo>
                  <a:lnTo>
                    <a:pt x="1134" y="924"/>
                  </a:lnTo>
                  <a:moveTo>
                    <a:pt x="1120" y="924"/>
                  </a:moveTo>
                  <a:lnTo>
                    <a:pt x="1120" y="924"/>
                  </a:lnTo>
                  <a:moveTo>
                    <a:pt x="1120" y="937"/>
                  </a:moveTo>
                  <a:lnTo>
                    <a:pt x="1120" y="924"/>
                  </a:lnTo>
                  <a:moveTo>
                    <a:pt x="1120" y="937"/>
                  </a:moveTo>
                  <a:lnTo>
                    <a:pt x="1120" y="937"/>
                  </a:lnTo>
                  <a:moveTo>
                    <a:pt x="1120" y="937"/>
                  </a:moveTo>
                  <a:lnTo>
                    <a:pt x="1120" y="937"/>
                  </a:lnTo>
                  <a:moveTo>
                    <a:pt x="1105" y="937"/>
                  </a:moveTo>
                  <a:lnTo>
                    <a:pt x="1120" y="937"/>
                  </a:lnTo>
                  <a:moveTo>
                    <a:pt x="1105" y="937"/>
                  </a:moveTo>
                  <a:lnTo>
                    <a:pt x="1105" y="937"/>
                  </a:lnTo>
                  <a:moveTo>
                    <a:pt x="1105" y="937"/>
                  </a:moveTo>
                  <a:lnTo>
                    <a:pt x="1105" y="937"/>
                  </a:lnTo>
                  <a:moveTo>
                    <a:pt x="1091" y="950"/>
                  </a:moveTo>
                  <a:lnTo>
                    <a:pt x="1105" y="937"/>
                  </a:lnTo>
                  <a:moveTo>
                    <a:pt x="1091" y="950"/>
                  </a:moveTo>
                  <a:lnTo>
                    <a:pt x="1091" y="950"/>
                  </a:lnTo>
                  <a:moveTo>
                    <a:pt x="1091" y="950"/>
                  </a:moveTo>
                  <a:lnTo>
                    <a:pt x="1091" y="950"/>
                  </a:lnTo>
                  <a:moveTo>
                    <a:pt x="1091" y="950"/>
                  </a:moveTo>
                  <a:lnTo>
                    <a:pt x="1091" y="950"/>
                  </a:lnTo>
                  <a:moveTo>
                    <a:pt x="1077" y="950"/>
                  </a:moveTo>
                  <a:lnTo>
                    <a:pt x="1091" y="950"/>
                  </a:lnTo>
                  <a:moveTo>
                    <a:pt x="1077" y="963"/>
                  </a:moveTo>
                  <a:lnTo>
                    <a:pt x="1077" y="950"/>
                  </a:lnTo>
                  <a:moveTo>
                    <a:pt x="1077" y="963"/>
                  </a:moveTo>
                  <a:lnTo>
                    <a:pt x="1077" y="963"/>
                  </a:lnTo>
                  <a:moveTo>
                    <a:pt x="1062" y="963"/>
                  </a:moveTo>
                  <a:lnTo>
                    <a:pt x="1077" y="963"/>
                  </a:lnTo>
                  <a:moveTo>
                    <a:pt x="1062" y="963"/>
                  </a:moveTo>
                  <a:lnTo>
                    <a:pt x="1062" y="963"/>
                  </a:lnTo>
                  <a:moveTo>
                    <a:pt x="1062" y="963"/>
                  </a:moveTo>
                  <a:lnTo>
                    <a:pt x="1062" y="963"/>
                  </a:lnTo>
                  <a:moveTo>
                    <a:pt x="1048" y="963"/>
                  </a:moveTo>
                  <a:lnTo>
                    <a:pt x="1062" y="963"/>
                  </a:lnTo>
                  <a:moveTo>
                    <a:pt x="1048" y="963"/>
                  </a:moveTo>
                  <a:lnTo>
                    <a:pt x="1048" y="963"/>
                  </a:lnTo>
                  <a:moveTo>
                    <a:pt x="1048" y="963"/>
                  </a:moveTo>
                  <a:lnTo>
                    <a:pt x="1048" y="963"/>
                  </a:lnTo>
                  <a:moveTo>
                    <a:pt x="1048" y="963"/>
                  </a:moveTo>
                  <a:lnTo>
                    <a:pt x="1048" y="963"/>
                  </a:lnTo>
                  <a:moveTo>
                    <a:pt x="1034" y="963"/>
                  </a:moveTo>
                  <a:lnTo>
                    <a:pt x="1048" y="963"/>
                  </a:lnTo>
                  <a:moveTo>
                    <a:pt x="1034" y="963"/>
                  </a:moveTo>
                  <a:lnTo>
                    <a:pt x="1034" y="963"/>
                  </a:lnTo>
                  <a:moveTo>
                    <a:pt x="1034" y="963"/>
                  </a:moveTo>
                  <a:lnTo>
                    <a:pt x="1034" y="963"/>
                  </a:lnTo>
                  <a:moveTo>
                    <a:pt x="1019" y="963"/>
                  </a:moveTo>
                  <a:lnTo>
                    <a:pt x="1034" y="963"/>
                  </a:lnTo>
                  <a:moveTo>
                    <a:pt x="1019" y="963"/>
                  </a:moveTo>
                  <a:lnTo>
                    <a:pt x="1019" y="963"/>
                  </a:lnTo>
                  <a:moveTo>
                    <a:pt x="1019" y="963"/>
                  </a:moveTo>
                  <a:lnTo>
                    <a:pt x="1019" y="963"/>
                  </a:lnTo>
                  <a:moveTo>
                    <a:pt x="1005" y="963"/>
                  </a:moveTo>
                  <a:lnTo>
                    <a:pt x="1019" y="963"/>
                  </a:lnTo>
                  <a:moveTo>
                    <a:pt x="1005" y="963"/>
                  </a:moveTo>
                  <a:lnTo>
                    <a:pt x="1005" y="963"/>
                  </a:lnTo>
                  <a:moveTo>
                    <a:pt x="1005" y="963"/>
                  </a:moveTo>
                  <a:lnTo>
                    <a:pt x="1005" y="963"/>
                  </a:lnTo>
                  <a:moveTo>
                    <a:pt x="1005" y="963"/>
                  </a:moveTo>
                  <a:lnTo>
                    <a:pt x="1005" y="963"/>
                  </a:lnTo>
                  <a:moveTo>
                    <a:pt x="1005" y="976"/>
                  </a:moveTo>
                  <a:lnTo>
                    <a:pt x="1005" y="963"/>
                  </a:lnTo>
                  <a:moveTo>
                    <a:pt x="991" y="976"/>
                  </a:moveTo>
                  <a:lnTo>
                    <a:pt x="1005" y="976"/>
                  </a:lnTo>
                  <a:moveTo>
                    <a:pt x="991" y="976"/>
                  </a:moveTo>
                  <a:lnTo>
                    <a:pt x="991" y="976"/>
                  </a:lnTo>
                  <a:moveTo>
                    <a:pt x="991" y="988"/>
                  </a:moveTo>
                  <a:lnTo>
                    <a:pt x="991" y="976"/>
                  </a:lnTo>
                  <a:moveTo>
                    <a:pt x="991" y="988"/>
                  </a:moveTo>
                  <a:lnTo>
                    <a:pt x="991" y="988"/>
                  </a:lnTo>
                  <a:moveTo>
                    <a:pt x="976" y="988"/>
                  </a:moveTo>
                  <a:lnTo>
                    <a:pt x="991" y="988"/>
                  </a:lnTo>
                  <a:moveTo>
                    <a:pt x="976" y="988"/>
                  </a:moveTo>
                  <a:lnTo>
                    <a:pt x="976" y="988"/>
                  </a:lnTo>
                  <a:moveTo>
                    <a:pt x="976" y="988"/>
                  </a:moveTo>
                  <a:lnTo>
                    <a:pt x="976" y="988"/>
                  </a:lnTo>
                  <a:moveTo>
                    <a:pt x="962" y="988"/>
                  </a:moveTo>
                  <a:lnTo>
                    <a:pt x="976" y="988"/>
                  </a:lnTo>
                  <a:moveTo>
                    <a:pt x="962" y="988"/>
                  </a:moveTo>
                  <a:lnTo>
                    <a:pt x="962" y="988"/>
                  </a:lnTo>
                  <a:moveTo>
                    <a:pt x="962" y="988"/>
                  </a:moveTo>
                  <a:lnTo>
                    <a:pt x="962" y="988"/>
                  </a:lnTo>
                  <a:moveTo>
                    <a:pt x="962" y="988"/>
                  </a:moveTo>
                  <a:lnTo>
                    <a:pt x="962" y="988"/>
                  </a:lnTo>
                  <a:moveTo>
                    <a:pt x="948" y="1001"/>
                  </a:moveTo>
                  <a:lnTo>
                    <a:pt x="962" y="988"/>
                  </a:lnTo>
                  <a:moveTo>
                    <a:pt x="948" y="1001"/>
                  </a:moveTo>
                  <a:lnTo>
                    <a:pt x="948" y="1001"/>
                  </a:lnTo>
                  <a:moveTo>
                    <a:pt x="948" y="1001"/>
                  </a:moveTo>
                  <a:lnTo>
                    <a:pt x="948" y="1001"/>
                  </a:lnTo>
                  <a:moveTo>
                    <a:pt x="933" y="1001"/>
                  </a:moveTo>
                  <a:lnTo>
                    <a:pt x="948" y="1001"/>
                  </a:lnTo>
                  <a:moveTo>
                    <a:pt x="933" y="1001"/>
                  </a:moveTo>
                  <a:lnTo>
                    <a:pt x="933" y="1001"/>
                  </a:lnTo>
                  <a:moveTo>
                    <a:pt x="933" y="1014"/>
                  </a:moveTo>
                  <a:lnTo>
                    <a:pt x="933" y="1001"/>
                  </a:lnTo>
                  <a:moveTo>
                    <a:pt x="919" y="1014"/>
                  </a:moveTo>
                  <a:lnTo>
                    <a:pt x="933" y="1014"/>
                  </a:lnTo>
                  <a:moveTo>
                    <a:pt x="919" y="1014"/>
                  </a:moveTo>
                  <a:lnTo>
                    <a:pt x="919" y="1014"/>
                  </a:lnTo>
                  <a:moveTo>
                    <a:pt x="919" y="1014"/>
                  </a:moveTo>
                  <a:lnTo>
                    <a:pt x="919" y="1014"/>
                  </a:lnTo>
                  <a:moveTo>
                    <a:pt x="919" y="1014"/>
                  </a:moveTo>
                  <a:lnTo>
                    <a:pt x="919" y="1014"/>
                  </a:lnTo>
                  <a:moveTo>
                    <a:pt x="904" y="1014"/>
                  </a:moveTo>
                  <a:lnTo>
                    <a:pt x="919" y="1014"/>
                  </a:lnTo>
                  <a:moveTo>
                    <a:pt x="904" y="1014"/>
                  </a:moveTo>
                  <a:lnTo>
                    <a:pt x="904" y="1014"/>
                  </a:lnTo>
                  <a:moveTo>
                    <a:pt x="904" y="1027"/>
                  </a:moveTo>
                  <a:lnTo>
                    <a:pt x="904" y="1014"/>
                  </a:lnTo>
                  <a:moveTo>
                    <a:pt x="890" y="1027"/>
                  </a:moveTo>
                  <a:lnTo>
                    <a:pt x="904" y="1027"/>
                  </a:lnTo>
                  <a:moveTo>
                    <a:pt x="890" y="1027"/>
                  </a:moveTo>
                  <a:lnTo>
                    <a:pt x="890" y="1027"/>
                  </a:lnTo>
                  <a:moveTo>
                    <a:pt x="890" y="1027"/>
                  </a:moveTo>
                  <a:lnTo>
                    <a:pt x="890" y="1027"/>
                  </a:lnTo>
                  <a:moveTo>
                    <a:pt x="890" y="1027"/>
                  </a:moveTo>
                  <a:lnTo>
                    <a:pt x="890" y="1027"/>
                  </a:lnTo>
                  <a:moveTo>
                    <a:pt x="890" y="1027"/>
                  </a:moveTo>
                  <a:lnTo>
                    <a:pt x="890" y="1027"/>
                  </a:lnTo>
                  <a:moveTo>
                    <a:pt x="876" y="1027"/>
                  </a:moveTo>
                  <a:lnTo>
                    <a:pt x="890" y="1027"/>
                  </a:lnTo>
                  <a:moveTo>
                    <a:pt x="876" y="1027"/>
                  </a:moveTo>
                  <a:lnTo>
                    <a:pt x="876" y="1027"/>
                  </a:lnTo>
                  <a:moveTo>
                    <a:pt x="876" y="1027"/>
                  </a:moveTo>
                  <a:lnTo>
                    <a:pt x="876" y="1027"/>
                  </a:lnTo>
                  <a:moveTo>
                    <a:pt x="876" y="1027"/>
                  </a:moveTo>
                  <a:lnTo>
                    <a:pt x="876" y="1027"/>
                  </a:lnTo>
                  <a:moveTo>
                    <a:pt x="861" y="1027"/>
                  </a:moveTo>
                  <a:lnTo>
                    <a:pt x="876" y="1027"/>
                  </a:lnTo>
                  <a:moveTo>
                    <a:pt x="861" y="1027"/>
                  </a:moveTo>
                  <a:lnTo>
                    <a:pt x="861" y="1027"/>
                  </a:lnTo>
                  <a:moveTo>
                    <a:pt x="861" y="1040"/>
                  </a:moveTo>
                  <a:lnTo>
                    <a:pt x="861" y="1027"/>
                  </a:lnTo>
                  <a:moveTo>
                    <a:pt x="847" y="1040"/>
                  </a:moveTo>
                  <a:lnTo>
                    <a:pt x="861" y="1040"/>
                  </a:lnTo>
                  <a:moveTo>
                    <a:pt x="847" y="1040"/>
                  </a:moveTo>
                  <a:lnTo>
                    <a:pt x="847" y="1040"/>
                  </a:lnTo>
                  <a:moveTo>
                    <a:pt x="847" y="1040"/>
                  </a:moveTo>
                  <a:lnTo>
                    <a:pt x="847" y="1040"/>
                  </a:lnTo>
                  <a:moveTo>
                    <a:pt x="833" y="1040"/>
                  </a:moveTo>
                  <a:lnTo>
                    <a:pt x="847" y="1040"/>
                  </a:lnTo>
                  <a:moveTo>
                    <a:pt x="833" y="1053"/>
                  </a:moveTo>
                  <a:lnTo>
                    <a:pt x="833" y="1040"/>
                  </a:lnTo>
                  <a:moveTo>
                    <a:pt x="833" y="1053"/>
                  </a:moveTo>
                  <a:lnTo>
                    <a:pt x="833" y="1053"/>
                  </a:lnTo>
                  <a:moveTo>
                    <a:pt x="833" y="1053"/>
                  </a:moveTo>
                  <a:lnTo>
                    <a:pt x="833" y="1053"/>
                  </a:lnTo>
                  <a:moveTo>
                    <a:pt x="818" y="1053"/>
                  </a:moveTo>
                  <a:lnTo>
                    <a:pt x="833" y="1053"/>
                  </a:lnTo>
                  <a:moveTo>
                    <a:pt x="818" y="1065"/>
                  </a:moveTo>
                  <a:lnTo>
                    <a:pt x="818" y="1053"/>
                  </a:lnTo>
                  <a:moveTo>
                    <a:pt x="818" y="1065"/>
                  </a:moveTo>
                  <a:lnTo>
                    <a:pt x="818" y="1065"/>
                  </a:lnTo>
                  <a:moveTo>
                    <a:pt x="804" y="1065"/>
                  </a:moveTo>
                  <a:lnTo>
                    <a:pt x="818" y="1065"/>
                  </a:lnTo>
                  <a:moveTo>
                    <a:pt x="804" y="1065"/>
                  </a:moveTo>
                  <a:lnTo>
                    <a:pt x="804" y="1065"/>
                  </a:lnTo>
                  <a:moveTo>
                    <a:pt x="804" y="1065"/>
                  </a:moveTo>
                  <a:lnTo>
                    <a:pt x="804" y="1065"/>
                  </a:lnTo>
                  <a:moveTo>
                    <a:pt x="804" y="1078"/>
                  </a:moveTo>
                  <a:lnTo>
                    <a:pt x="804" y="1065"/>
                  </a:lnTo>
                  <a:moveTo>
                    <a:pt x="790" y="1078"/>
                  </a:moveTo>
                  <a:lnTo>
                    <a:pt x="804" y="1078"/>
                  </a:lnTo>
                  <a:moveTo>
                    <a:pt x="790" y="1078"/>
                  </a:moveTo>
                  <a:lnTo>
                    <a:pt x="790" y="1078"/>
                  </a:lnTo>
                  <a:moveTo>
                    <a:pt x="790" y="1078"/>
                  </a:moveTo>
                  <a:lnTo>
                    <a:pt x="790" y="1078"/>
                  </a:lnTo>
                  <a:moveTo>
                    <a:pt x="775" y="1078"/>
                  </a:moveTo>
                  <a:lnTo>
                    <a:pt x="790" y="1078"/>
                  </a:lnTo>
                  <a:moveTo>
                    <a:pt x="775" y="1078"/>
                  </a:moveTo>
                  <a:lnTo>
                    <a:pt x="775" y="1078"/>
                  </a:lnTo>
                  <a:moveTo>
                    <a:pt x="775" y="1078"/>
                  </a:moveTo>
                  <a:lnTo>
                    <a:pt x="775" y="1078"/>
                  </a:lnTo>
                  <a:moveTo>
                    <a:pt x="775" y="1078"/>
                  </a:moveTo>
                  <a:lnTo>
                    <a:pt x="775" y="1078"/>
                  </a:lnTo>
                  <a:moveTo>
                    <a:pt x="775" y="1078"/>
                  </a:moveTo>
                  <a:lnTo>
                    <a:pt x="775" y="1078"/>
                  </a:lnTo>
                  <a:moveTo>
                    <a:pt x="761" y="1078"/>
                  </a:moveTo>
                  <a:lnTo>
                    <a:pt x="775" y="1078"/>
                  </a:lnTo>
                  <a:moveTo>
                    <a:pt x="761" y="1078"/>
                  </a:moveTo>
                  <a:lnTo>
                    <a:pt x="761" y="1078"/>
                  </a:lnTo>
                  <a:moveTo>
                    <a:pt x="761" y="1078"/>
                  </a:moveTo>
                  <a:lnTo>
                    <a:pt x="761" y="1078"/>
                  </a:lnTo>
                  <a:moveTo>
                    <a:pt x="747" y="1078"/>
                  </a:moveTo>
                  <a:lnTo>
                    <a:pt x="761" y="1078"/>
                  </a:lnTo>
                  <a:moveTo>
                    <a:pt x="747" y="1078"/>
                  </a:moveTo>
                  <a:lnTo>
                    <a:pt x="747" y="1078"/>
                  </a:lnTo>
                  <a:moveTo>
                    <a:pt x="747" y="1091"/>
                  </a:moveTo>
                  <a:lnTo>
                    <a:pt x="747" y="1078"/>
                  </a:lnTo>
                  <a:moveTo>
                    <a:pt x="747" y="1091"/>
                  </a:moveTo>
                  <a:lnTo>
                    <a:pt x="747" y="1091"/>
                  </a:lnTo>
                  <a:moveTo>
                    <a:pt x="732" y="1091"/>
                  </a:moveTo>
                  <a:lnTo>
                    <a:pt x="747" y="1091"/>
                  </a:lnTo>
                  <a:moveTo>
                    <a:pt x="732" y="1091"/>
                  </a:moveTo>
                  <a:lnTo>
                    <a:pt x="732" y="1091"/>
                  </a:lnTo>
                  <a:moveTo>
                    <a:pt x="732" y="1091"/>
                  </a:moveTo>
                  <a:lnTo>
                    <a:pt x="732" y="1091"/>
                  </a:lnTo>
                  <a:moveTo>
                    <a:pt x="718" y="1104"/>
                  </a:moveTo>
                  <a:lnTo>
                    <a:pt x="732" y="1091"/>
                  </a:lnTo>
                  <a:moveTo>
                    <a:pt x="718" y="1104"/>
                  </a:moveTo>
                  <a:lnTo>
                    <a:pt x="718" y="1104"/>
                  </a:lnTo>
                  <a:moveTo>
                    <a:pt x="718" y="1104"/>
                  </a:moveTo>
                  <a:lnTo>
                    <a:pt x="718" y="1104"/>
                  </a:lnTo>
                  <a:moveTo>
                    <a:pt x="718" y="1117"/>
                  </a:moveTo>
                  <a:lnTo>
                    <a:pt x="718" y="1104"/>
                  </a:lnTo>
                  <a:moveTo>
                    <a:pt x="704" y="1117"/>
                  </a:moveTo>
                  <a:lnTo>
                    <a:pt x="718" y="1117"/>
                  </a:lnTo>
                  <a:moveTo>
                    <a:pt x="704" y="1117"/>
                  </a:moveTo>
                  <a:lnTo>
                    <a:pt x="704" y="1117"/>
                  </a:lnTo>
                  <a:moveTo>
                    <a:pt x="704" y="1117"/>
                  </a:moveTo>
                  <a:lnTo>
                    <a:pt x="704" y="1117"/>
                  </a:lnTo>
                  <a:moveTo>
                    <a:pt x="689" y="1117"/>
                  </a:moveTo>
                  <a:lnTo>
                    <a:pt x="704" y="1117"/>
                  </a:lnTo>
                  <a:moveTo>
                    <a:pt x="689" y="1117"/>
                  </a:moveTo>
                  <a:lnTo>
                    <a:pt x="689" y="1117"/>
                  </a:lnTo>
                  <a:moveTo>
                    <a:pt x="689" y="1117"/>
                  </a:moveTo>
                  <a:lnTo>
                    <a:pt x="689" y="1117"/>
                  </a:lnTo>
                  <a:moveTo>
                    <a:pt x="675" y="1117"/>
                  </a:moveTo>
                  <a:lnTo>
                    <a:pt x="689" y="1117"/>
                  </a:lnTo>
                  <a:moveTo>
                    <a:pt x="675" y="1117"/>
                  </a:moveTo>
                  <a:lnTo>
                    <a:pt x="675" y="1117"/>
                  </a:lnTo>
                  <a:moveTo>
                    <a:pt x="675" y="1117"/>
                  </a:moveTo>
                  <a:lnTo>
                    <a:pt x="675" y="1117"/>
                  </a:lnTo>
                  <a:moveTo>
                    <a:pt x="675" y="1117"/>
                  </a:moveTo>
                  <a:lnTo>
                    <a:pt x="675" y="1117"/>
                  </a:lnTo>
                  <a:moveTo>
                    <a:pt x="661" y="1117"/>
                  </a:moveTo>
                  <a:lnTo>
                    <a:pt x="675" y="1117"/>
                  </a:lnTo>
                  <a:moveTo>
                    <a:pt x="661" y="1117"/>
                  </a:moveTo>
                  <a:lnTo>
                    <a:pt x="661" y="1117"/>
                  </a:lnTo>
                  <a:moveTo>
                    <a:pt x="661" y="1130"/>
                  </a:moveTo>
                  <a:lnTo>
                    <a:pt x="661" y="1117"/>
                  </a:lnTo>
                  <a:moveTo>
                    <a:pt x="661" y="1130"/>
                  </a:moveTo>
                  <a:lnTo>
                    <a:pt x="661" y="1130"/>
                  </a:lnTo>
                  <a:moveTo>
                    <a:pt x="661" y="1130"/>
                  </a:moveTo>
                  <a:lnTo>
                    <a:pt x="661" y="1130"/>
                  </a:lnTo>
                  <a:moveTo>
                    <a:pt x="646" y="1130"/>
                  </a:moveTo>
                  <a:lnTo>
                    <a:pt x="661" y="1130"/>
                  </a:lnTo>
                  <a:moveTo>
                    <a:pt x="646" y="1130"/>
                  </a:moveTo>
                  <a:lnTo>
                    <a:pt x="646" y="1130"/>
                  </a:lnTo>
                  <a:moveTo>
                    <a:pt x="646" y="1130"/>
                  </a:moveTo>
                  <a:lnTo>
                    <a:pt x="646" y="1130"/>
                  </a:lnTo>
                  <a:moveTo>
                    <a:pt x="632" y="1142"/>
                  </a:moveTo>
                  <a:lnTo>
                    <a:pt x="646" y="1130"/>
                  </a:lnTo>
                  <a:moveTo>
                    <a:pt x="632" y="1142"/>
                  </a:moveTo>
                  <a:lnTo>
                    <a:pt x="632" y="1142"/>
                  </a:lnTo>
                  <a:moveTo>
                    <a:pt x="632" y="1142"/>
                  </a:moveTo>
                  <a:lnTo>
                    <a:pt x="632" y="1142"/>
                  </a:lnTo>
                  <a:moveTo>
                    <a:pt x="632" y="1142"/>
                  </a:moveTo>
                  <a:lnTo>
                    <a:pt x="632" y="1142"/>
                  </a:lnTo>
                  <a:moveTo>
                    <a:pt x="618" y="1142"/>
                  </a:moveTo>
                  <a:lnTo>
                    <a:pt x="632" y="1142"/>
                  </a:lnTo>
                  <a:moveTo>
                    <a:pt x="618" y="1142"/>
                  </a:moveTo>
                  <a:lnTo>
                    <a:pt x="618" y="1142"/>
                  </a:lnTo>
                  <a:moveTo>
                    <a:pt x="618" y="1142"/>
                  </a:moveTo>
                  <a:lnTo>
                    <a:pt x="618" y="1142"/>
                  </a:lnTo>
                  <a:moveTo>
                    <a:pt x="603" y="1142"/>
                  </a:moveTo>
                  <a:lnTo>
                    <a:pt x="618" y="1142"/>
                  </a:lnTo>
                  <a:moveTo>
                    <a:pt x="603" y="1142"/>
                  </a:moveTo>
                  <a:lnTo>
                    <a:pt x="603" y="1142"/>
                  </a:lnTo>
                  <a:moveTo>
                    <a:pt x="603" y="1142"/>
                  </a:moveTo>
                  <a:lnTo>
                    <a:pt x="603" y="1142"/>
                  </a:lnTo>
                  <a:moveTo>
                    <a:pt x="589" y="1142"/>
                  </a:moveTo>
                  <a:lnTo>
                    <a:pt x="603" y="1142"/>
                  </a:lnTo>
                  <a:moveTo>
                    <a:pt x="589" y="1142"/>
                  </a:moveTo>
                  <a:lnTo>
                    <a:pt x="589" y="1142"/>
                  </a:lnTo>
                  <a:moveTo>
                    <a:pt x="589" y="1142"/>
                  </a:moveTo>
                  <a:lnTo>
                    <a:pt x="589" y="1142"/>
                  </a:lnTo>
                  <a:moveTo>
                    <a:pt x="589" y="1142"/>
                  </a:moveTo>
                  <a:lnTo>
                    <a:pt x="589" y="1142"/>
                  </a:lnTo>
                  <a:moveTo>
                    <a:pt x="574" y="1155"/>
                  </a:moveTo>
                  <a:lnTo>
                    <a:pt x="589" y="1142"/>
                  </a:lnTo>
                  <a:moveTo>
                    <a:pt x="574" y="1155"/>
                  </a:moveTo>
                  <a:lnTo>
                    <a:pt x="574" y="1155"/>
                  </a:lnTo>
                  <a:moveTo>
                    <a:pt x="574" y="1155"/>
                  </a:moveTo>
                  <a:lnTo>
                    <a:pt x="574" y="1155"/>
                  </a:lnTo>
                  <a:moveTo>
                    <a:pt x="560" y="1155"/>
                  </a:moveTo>
                  <a:lnTo>
                    <a:pt x="574" y="1155"/>
                  </a:lnTo>
                  <a:moveTo>
                    <a:pt x="560" y="1155"/>
                  </a:moveTo>
                  <a:lnTo>
                    <a:pt x="560" y="1155"/>
                  </a:lnTo>
                  <a:moveTo>
                    <a:pt x="560" y="1155"/>
                  </a:moveTo>
                  <a:lnTo>
                    <a:pt x="560" y="1155"/>
                  </a:lnTo>
                  <a:moveTo>
                    <a:pt x="546" y="1155"/>
                  </a:moveTo>
                  <a:lnTo>
                    <a:pt x="560" y="1155"/>
                  </a:lnTo>
                  <a:moveTo>
                    <a:pt x="546" y="1155"/>
                  </a:moveTo>
                  <a:lnTo>
                    <a:pt x="546" y="1155"/>
                  </a:lnTo>
                  <a:moveTo>
                    <a:pt x="546" y="1168"/>
                  </a:moveTo>
                  <a:lnTo>
                    <a:pt x="546" y="1155"/>
                  </a:lnTo>
                  <a:moveTo>
                    <a:pt x="546" y="1168"/>
                  </a:moveTo>
                  <a:lnTo>
                    <a:pt x="546" y="1168"/>
                  </a:lnTo>
                  <a:moveTo>
                    <a:pt x="546" y="1168"/>
                  </a:moveTo>
                  <a:lnTo>
                    <a:pt x="546" y="1168"/>
                  </a:lnTo>
                  <a:moveTo>
                    <a:pt x="531" y="1168"/>
                  </a:moveTo>
                  <a:lnTo>
                    <a:pt x="546" y="1168"/>
                  </a:lnTo>
                  <a:moveTo>
                    <a:pt x="531" y="1168"/>
                  </a:moveTo>
                  <a:lnTo>
                    <a:pt x="531" y="1168"/>
                  </a:lnTo>
                  <a:moveTo>
                    <a:pt x="531" y="1168"/>
                  </a:moveTo>
                  <a:lnTo>
                    <a:pt x="531" y="1168"/>
                  </a:lnTo>
                  <a:moveTo>
                    <a:pt x="531" y="1168"/>
                  </a:moveTo>
                  <a:lnTo>
                    <a:pt x="531" y="1168"/>
                  </a:lnTo>
                  <a:moveTo>
                    <a:pt x="517" y="1181"/>
                  </a:moveTo>
                  <a:lnTo>
                    <a:pt x="531" y="1168"/>
                  </a:lnTo>
                  <a:moveTo>
                    <a:pt x="517" y="1181"/>
                  </a:moveTo>
                  <a:lnTo>
                    <a:pt x="517" y="1181"/>
                  </a:lnTo>
                  <a:moveTo>
                    <a:pt x="517" y="1181"/>
                  </a:moveTo>
                  <a:lnTo>
                    <a:pt x="517" y="1181"/>
                  </a:lnTo>
                  <a:moveTo>
                    <a:pt x="503" y="1194"/>
                  </a:moveTo>
                  <a:lnTo>
                    <a:pt x="517" y="1181"/>
                  </a:lnTo>
                  <a:moveTo>
                    <a:pt x="503" y="1194"/>
                  </a:moveTo>
                  <a:lnTo>
                    <a:pt x="503" y="1194"/>
                  </a:lnTo>
                  <a:moveTo>
                    <a:pt x="503" y="1194"/>
                  </a:moveTo>
                  <a:lnTo>
                    <a:pt x="503" y="1194"/>
                  </a:lnTo>
                  <a:moveTo>
                    <a:pt x="503" y="1194"/>
                  </a:moveTo>
                  <a:lnTo>
                    <a:pt x="503" y="1194"/>
                  </a:lnTo>
                  <a:moveTo>
                    <a:pt x="488" y="1194"/>
                  </a:moveTo>
                  <a:lnTo>
                    <a:pt x="503" y="1194"/>
                  </a:lnTo>
                  <a:moveTo>
                    <a:pt x="488" y="1194"/>
                  </a:moveTo>
                  <a:lnTo>
                    <a:pt x="488" y="1194"/>
                  </a:lnTo>
                  <a:moveTo>
                    <a:pt x="488" y="1194"/>
                  </a:moveTo>
                  <a:lnTo>
                    <a:pt x="488" y="1194"/>
                  </a:lnTo>
                  <a:moveTo>
                    <a:pt x="474" y="1194"/>
                  </a:moveTo>
                  <a:lnTo>
                    <a:pt x="488" y="1194"/>
                  </a:lnTo>
                  <a:moveTo>
                    <a:pt x="474" y="1194"/>
                  </a:moveTo>
                  <a:lnTo>
                    <a:pt x="474" y="1194"/>
                  </a:lnTo>
                  <a:moveTo>
                    <a:pt x="474" y="1194"/>
                  </a:moveTo>
                  <a:lnTo>
                    <a:pt x="474" y="1194"/>
                  </a:lnTo>
                  <a:moveTo>
                    <a:pt x="460" y="1194"/>
                  </a:moveTo>
                  <a:lnTo>
                    <a:pt x="474" y="1194"/>
                  </a:lnTo>
                  <a:moveTo>
                    <a:pt x="460" y="1194"/>
                  </a:moveTo>
                  <a:lnTo>
                    <a:pt x="460" y="1194"/>
                  </a:lnTo>
                  <a:moveTo>
                    <a:pt x="460" y="1194"/>
                  </a:moveTo>
                  <a:lnTo>
                    <a:pt x="460" y="1194"/>
                  </a:lnTo>
                  <a:moveTo>
                    <a:pt x="460" y="1207"/>
                  </a:moveTo>
                  <a:lnTo>
                    <a:pt x="460" y="1194"/>
                  </a:lnTo>
                  <a:moveTo>
                    <a:pt x="445" y="1207"/>
                  </a:moveTo>
                  <a:lnTo>
                    <a:pt x="460" y="1207"/>
                  </a:lnTo>
                  <a:moveTo>
                    <a:pt x="445" y="1207"/>
                  </a:moveTo>
                  <a:lnTo>
                    <a:pt x="445" y="1207"/>
                  </a:lnTo>
                  <a:moveTo>
                    <a:pt x="445" y="1207"/>
                  </a:moveTo>
                  <a:lnTo>
                    <a:pt x="445" y="1207"/>
                  </a:lnTo>
                  <a:moveTo>
                    <a:pt x="431" y="1207"/>
                  </a:moveTo>
                  <a:lnTo>
                    <a:pt x="445" y="1207"/>
                  </a:lnTo>
                  <a:moveTo>
                    <a:pt x="431" y="1207"/>
                  </a:moveTo>
                  <a:lnTo>
                    <a:pt x="431" y="1207"/>
                  </a:lnTo>
                  <a:moveTo>
                    <a:pt x="431" y="1207"/>
                  </a:moveTo>
                  <a:lnTo>
                    <a:pt x="431" y="1207"/>
                  </a:lnTo>
                  <a:moveTo>
                    <a:pt x="431" y="1207"/>
                  </a:moveTo>
                  <a:lnTo>
                    <a:pt x="431" y="1207"/>
                  </a:lnTo>
                  <a:moveTo>
                    <a:pt x="431" y="1207"/>
                  </a:moveTo>
                  <a:lnTo>
                    <a:pt x="431" y="1207"/>
                  </a:lnTo>
                  <a:moveTo>
                    <a:pt x="417" y="1207"/>
                  </a:moveTo>
                  <a:lnTo>
                    <a:pt x="431" y="1207"/>
                  </a:lnTo>
                  <a:moveTo>
                    <a:pt x="417" y="1219"/>
                  </a:moveTo>
                  <a:lnTo>
                    <a:pt x="417" y="1207"/>
                  </a:lnTo>
                  <a:moveTo>
                    <a:pt x="417" y="1219"/>
                  </a:moveTo>
                  <a:lnTo>
                    <a:pt x="417" y="1219"/>
                  </a:lnTo>
                  <a:moveTo>
                    <a:pt x="417" y="1219"/>
                  </a:moveTo>
                  <a:lnTo>
                    <a:pt x="417" y="1219"/>
                  </a:lnTo>
                  <a:moveTo>
                    <a:pt x="402" y="1219"/>
                  </a:moveTo>
                  <a:lnTo>
                    <a:pt x="417" y="1219"/>
                  </a:lnTo>
                  <a:moveTo>
                    <a:pt x="402" y="1219"/>
                  </a:moveTo>
                  <a:lnTo>
                    <a:pt x="402" y="1219"/>
                  </a:lnTo>
                  <a:moveTo>
                    <a:pt x="402" y="1232"/>
                  </a:moveTo>
                  <a:lnTo>
                    <a:pt x="402" y="1219"/>
                  </a:lnTo>
                  <a:moveTo>
                    <a:pt x="388" y="1232"/>
                  </a:moveTo>
                  <a:lnTo>
                    <a:pt x="402" y="1232"/>
                  </a:lnTo>
                  <a:moveTo>
                    <a:pt x="388" y="1232"/>
                  </a:moveTo>
                  <a:lnTo>
                    <a:pt x="388" y="1232"/>
                  </a:lnTo>
                  <a:moveTo>
                    <a:pt x="388" y="1232"/>
                  </a:moveTo>
                  <a:lnTo>
                    <a:pt x="388" y="1232"/>
                  </a:lnTo>
                  <a:moveTo>
                    <a:pt x="374" y="1232"/>
                  </a:moveTo>
                  <a:lnTo>
                    <a:pt x="388" y="1232"/>
                  </a:lnTo>
                  <a:moveTo>
                    <a:pt x="374" y="1232"/>
                  </a:moveTo>
                  <a:lnTo>
                    <a:pt x="374" y="1232"/>
                  </a:lnTo>
                  <a:moveTo>
                    <a:pt x="374" y="1245"/>
                  </a:moveTo>
                  <a:lnTo>
                    <a:pt x="374" y="1232"/>
                  </a:lnTo>
                  <a:moveTo>
                    <a:pt x="374" y="1245"/>
                  </a:moveTo>
                  <a:lnTo>
                    <a:pt x="374" y="1245"/>
                  </a:lnTo>
                  <a:moveTo>
                    <a:pt x="359" y="1245"/>
                  </a:moveTo>
                  <a:lnTo>
                    <a:pt x="374" y="1245"/>
                  </a:lnTo>
                  <a:moveTo>
                    <a:pt x="359" y="1245"/>
                  </a:moveTo>
                  <a:lnTo>
                    <a:pt x="359" y="1245"/>
                  </a:lnTo>
                  <a:moveTo>
                    <a:pt x="359" y="1245"/>
                  </a:moveTo>
                  <a:lnTo>
                    <a:pt x="359" y="1245"/>
                  </a:lnTo>
                  <a:moveTo>
                    <a:pt x="345" y="1245"/>
                  </a:moveTo>
                  <a:lnTo>
                    <a:pt x="359" y="1245"/>
                  </a:lnTo>
                  <a:moveTo>
                    <a:pt x="345" y="1245"/>
                  </a:moveTo>
                  <a:lnTo>
                    <a:pt x="345" y="1245"/>
                  </a:lnTo>
                  <a:moveTo>
                    <a:pt x="345" y="1245"/>
                  </a:moveTo>
                  <a:lnTo>
                    <a:pt x="345" y="1245"/>
                  </a:lnTo>
                  <a:moveTo>
                    <a:pt x="345" y="1245"/>
                  </a:moveTo>
                  <a:lnTo>
                    <a:pt x="345" y="1245"/>
                  </a:lnTo>
                  <a:moveTo>
                    <a:pt x="331" y="1258"/>
                  </a:moveTo>
                  <a:lnTo>
                    <a:pt x="345" y="1245"/>
                  </a:lnTo>
                  <a:moveTo>
                    <a:pt x="331" y="1258"/>
                  </a:moveTo>
                  <a:lnTo>
                    <a:pt x="331" y="1258"/>
                  </a:lnTo>
                  <a:moveTo>
                    <a:pt x="331" y="1258"/>
                  </a:moveTo>
                  <a:lnTo>
                    <a:pt x="331" y="1258"/>
                  </a:lnTo>
                  <a:moveTo>
                    <a:pt x="316" y="1258"/>
                  </a:moveTo>
                  <a:lnTo>
                    <a:pt x="331" y="1258"/>
                  </a:lnTo>
                  <a:moveTo>
                    <a:pt x="316" y="1258"/>
                  </a:moveTo>
                  <a:lnTo>
                    <a:pt x="316" y="1258"/>
                  </a:lnTo>
                  <a:moveTo>
                    <a:pt x="316" y="1258"/>
                  </a:moveTo>
                  <a:lnTo>
                    <a:pt x="316" y="1258"/>
                  </a:lnTo>
                  <a:moveTo>
                    <a:pt x="302" y="1258"/>
                  </a:moveTo>
                  <a:lnTo>
                    <a:pt x="316" y="1258"/>
                  </a:lnTo>
                  <a:moveTo>
                    <a:pt x="302" y="1271"/>
                  </a:moveTo>
                  <a:lnTo>
                    <a:pt x="302" y="1258"/>
                  </a:lnTo>
                  <a:moveTo>
                    <a:pt x="302" y="1271"/>
                  </a:moveTo>
                  <a:lnTo>
                    <a:pt x="302" y="1271"/>
                  </a:lnTo>
                  <a:moveTo>
                    <a:pt x="302" y="1271"/>
                  </a:moveTo>
                  <a:lnTo>
                    <a:pt x="302" y="1271"/>
                  </a:lnTo>
                  <a:moveTo>
                    <a:pt x="302" y="1271"/>
                  </a:moveTo>
                  <a:lnTo>
                    <a:pt x="302" y="1271"/>
                  </a:lnTo>
                  <a:moveTo>
                    <a:pt x="287" y="1271"/>
                  </a:moveTo>
                  <a:lnTo>
                    <a:pt x="302" y="1271"/>
                  </a:lnTo>
                  <a:moveTo>
                    <a:pt x="287" y="1284"/>
                  </a:moveTo>
                  <a:lnTo>
                    <a:pt x="287" y="1271"/>
                  </a:lnTo>
                  <a:moveTo>
                    <a:pt x="287" y="1284"/>
                  </a:moveTo>
                  <a:lnTo>
                    <a:pt x="287" y="1284"/>
                  </a:lnTo>
                  <a:moveTo>
                    <a:pt x="287" y="1284"/>
                  </a:moveTo>
                  <a:lnTo>
                    <a:pt x="287" y="1284"/>
                  </a:lnTo>
                  <a:moveTo>
                    <a:pt x="273" y="1284"/>
                  </a:moveTo>
                  <a:lnTo>
                    <a:pt x="287" y="1284"/>
                  </a:lnTo>
                  <a:moveTo>
                    <a:pt x="273" y="1284"/>
                  </a:moveTo>
                  <a:lnTo>
                    <a:pt x="273" y="1284"/>
                  </a:lnTo>
                  <a:moveTo>
                    <a:pt x="273" y="1284"/>
                  </a:moveTo>
                  <a:lnTo>
                    <a:pt x="273" y="1284"/>
                  </a:lnTo>
                  <a:moveTo>
                    <a:pt x="259" y="1284"/>
                  </a:moveTo>
                  <a:lnTo>
                    <a:pt x="273" y="1284"/>
                  </a:lnTo>
                  <a:moveTo>
                    <a:pt x="259" y="1284"/>
                  </a:moveTo>
                  <a:lnTo>
                    <a:pt x="259" y="1284"/>
                  </a:lnTo>
                  <a:moveTo>
                    <a:pt x="259" y="1284"/>
                  </a:moveTo>
                  <a:lnTo>
                    <a:pt x="259" y="1284"/>
                  </a:lnTo>
                  <a:moveTo>
                    <a:pt x="259" y="1284"/>
                  </a:moveTo>
                  <a:lnTo>
                    <a:pt x="259" y="1284"/>
                  </a:lnTo>
                  <a:moveTo>
                    <a:pt x="244" y="1284"/>
                  </a:moveTo>
                  <a:lnTo>
                    <a:pt x="259" y="1284"/>
                  </a:lnTo>
                  <a:moveTo>
                    <a:pt x="244" y="1296"/>
                  </a:moveTo>
                  <a:lnTo>
                    <a:pt x="244" y="1284"/>
                  </a:lnTo>
                  <a:moveTo>
                    <a:pt x="244" y="1296"/>
                  </a:moveTo>
                  <a:lnTo>
                    <a:pt x="244" y="1296"/>
                  </a:lnTo>
                  <a:moveTo>
                    <a:pt x="230" y="1296"/>
                  </a:moveTo>
                  <a:lnTo>
                    <a:pt x="244" y="1296"/>
                  </a:lnTo>
                  <a:moveTo>
                    <a:pt x="230" y="1296"/>
                  </a:moveTo>
                  <a:lnTo>
                    <a:pt x="230" y="1296"/>
                  </a:lnTo>
                  <a:moveTo>
                    <a:pt x="230" y="1309"/>
                  </a:moveTo>
                  <a:lnTo>
                    <a:pt x="230" y="1296"/>
                  </a:lnTo>
                  <a:moveTo>
                    <a:pt x="216" y="1309"/>
                  </a:moveTo>
                  <a:lnTo>
                    <a:pt x="230" y="1309"/>
                  </a:lnTo>
                  <a:moveTo>
                    <a:pt x="216" y="1309"/>
                  </a:moveTo>
                  <a:lnTo>
                    <a:pt x="216" y="1309"/>
                  </a:lnTo>
                  <a:moveTo>
                    <a:pt x="216" y="1309"/>
                  </a:moveTo>
                  <a:lnTo>
                    <a:pt x="216" y="1309"/>
                  </a:lnTo>
                  <a:moveTo>
                    <a:pt x="216" y="1309"/>
                  </a:moveTo>
                  <a:lnTo>
                    <a:pt x="216" y="1309"/>
                  </a:lnTo>
                  <a:moveTo>
                    <a:pt x="201" y="1309"/>
                  </a:moveTo>
                  <a:lnTo>
                    <a:pt x="216" y="1309"/>
                  </a:lnTo>
                  <a:moveTo>
                    <a:pt x="201" y="1309"/>
                  </a:moveTo>
                  <a:lnTo>
                    <a:pt x="201" y="1309"/>
                  </a:lnTo>
                  <a:moveTo>
                    <a:pt x="201" y="1309"/>
                  </a:moveTo>
                  <a:lnTo>
                    <a:pt x="201" y="1309"/>
                  </a:lnTo>
                  <a:moveTo>
                    <a:pt x="187" y="1309"/>
                  </a:moveTo>
                  <a:lnTo>
                    <a:pt x="201" y="1309"/>
                  </a:lnTo>
                  <a:moveTo>
                    <a:pt x="187" y="1322"/>
                  </a:moveTo>
                  <a:lnTo>
                    <a:pt x="187" y="1309"/>
                  </a:lnTo>
                  <a:moveTo>
                    <a:pt x="187" y="1322"/>
                  </a:moveTo>
                  <a:lnTo>
                    <a:pt x="187" y="1322"/>
                  </a:lnTo>
                  <a:moveTo>
                    <a:pt x="187" y="1322"/>
                  </a:moveTo>
                  <a:lnTo>
                    <a:pt x="187" y="1322"/>
                  </a:lnTo>
                  <a:moveTo>
                    <a:pt x="187" y="1322"/>
                  </a:moveTo>
                  <a:lnTo>
                    <a:pt x="187" y="1322"/>
                  </a:lnTo>
                  <a:moveTo>
                    <a:pt x="173" y="1322"/>
                  </a:moveTo>
                  <a:lnTo>
                    <a:pt x="187" y="1322"/>
                  </a:lnTo>
                  <a:moveTo>
                    <a:pt x="173" y="1322"/>
                  </a:moveTo>
                  <a:lnTo>
                    <a:pt x="173" y="1322"/>
                  </a:lnTo>
                  <a:moveTo>
                    <a:pt x="173" y="1335"/>
                  </a:moveTo>
                  <a:lnTo>
                    <a:pt x="173" y="1322"/>
                  </a:lnTo>
                  <a:moveTo>
                    <a:pt x="173" y="1335"/>
                  </a:moveTo>
                  <a:lnTo>
                    <a:pt x="173" y="1335"/>
                  </a:lnTo>
                  <a:moveTo>
                    <a:pt x="158" y="1335"/>
                  </a:moveTo>
                  <a:lnTo>
                    <a:pt x="173" y="1335"/>
                  </a:lnTo>
                  <a:moveTo>
                    <a:pt x="158" y="1335"/>
                  </a:moveTo>
                  <a:lnTo>
                    <a:pt x="158" y="1335"/>
                  </a:lnTo>
                  <a:moveTo>
                    <a:pt x="158" y="1335"/>
                  </a:moveTo>
                  <a:lnTo>
                    <a:pt x="158" y="1335"/>
                  </a:lnTo>
                  <a:moveTo>
                    <a:pt x="144" y="1348"/>
                  </a:moveTo>
                  <a:lnTo>
                    <a:pt x="158" y="1335"/>
                  </a:lnTo>
                  <a:moveTo>
                    <a:pt x="144" y="1348"/>
                  </a:moveTo>
                  <a:lnTo>
                    <a:pt x="144" y="1348"/>
                  </a:lnTo>
                  <a:moveTo>
                    <a:pt x="144" y="1348"/>
                  </a:moveTo>
                  <a:lnTo>
                    <a:pt x="144" y="1348"/>
                  </a:lnTo>
                  <a:moveTo>
                    <a:pt x="130" y="1348"/>
                  </a:moveTo>
                  <a:lnTo>
                    <a:pt x="144" y="1348"/>
                  </a:lnTo>
                  <a:moveTo>
                    <a:pt x="130" y="1348"/>
                  </a:moveTo>
                  <a:lnTo>
                    <a:pt x="130" y="1348"/>
                  </a:lnTo>
                  <a:moveTo>
                    <a:pt x="130" y="1348"/>
                  </a:moveTo>
                  <a:lnTo>
                    <a:pt x="130" y="1348"/>
                  </a:lnTo>
                  <a:moveTo>
                    <a:pt x="130" y="1348"/>
                  </a:moveTo>
                  <a:lnTo>
                    <a:pt x="130" y="1348"/>
                  </a:lnTo>
                  <a:moveTo>
                    <a:pt x="115" y="1361"/>
                  </a:moveTo>
                  <a:lnTo>
                    <a:pt x="130" y="1348"/>
                  </a:lnTo>
                  <a:moveTo>
                    <a:pt x="115" y="1361"/>
                  </a:moveTo>
                  <a:lnTo>
                    <a:pt x="115" y="1361"/>
                  </a:lnTo>
                  <a:moveTo>
                    <a:pt x="115" y="1361"/>
                  </a:moveTo>
                  <a:lnTo>
                    <a:pt x="115" y="1361"/>
                  </a:lnTo>
                  <a:moveTo>
                    <a:pt x="101" y="1361"/>
                  </a:moveTo>
                  <a:lnTo>
                    <a:pt x="115" y="1361"/>
                  </a:lnTo>
                  <a:moveTo>
                    <a:pt x="101" y="1361"/>
                  </a:moveTo>
                  <a:lnTo>
                    <a:pt x="101" y="1361"/>
                  </a:lnTo>
                  <a:moveTo>
                    <a:pt x="101" y="1361"/>
                  </a:moveTo>
                  <a:lnTo>
                    <a:pt x="101" y="1361"/>
                  </a:lnTo>
                  <a:moveTo>
                    <a:pt x="87" y="1361"/>
                  </a:moveTo>
                  <a:lnTo>
                    <a:pt x="101" y="1361"/>
                  </a:lnTo>
                  <a:moveTo>
                    <a:pt x="87" y="1361"/>
                  </a:moveTo>
                  <a:lnTo>
                    <a:pt x="87" y="1361"/>
                  </a:lnTo>
                  <a:moveTo>
                    <a:pt x="87" y="1361"/>
                  </a:moveTo>
                  <a:lnTo>
                    <a:pt x="87" y="1361"/>
                  </a:lnTo>
                  <a:moveTo>
                    <a:pt x="87" y="1361"/>
                  </a:moveTo>
                  <a:lnTo>
                    <a:pt x="87" y="1361"/>
                  </a:lnTo>
                  <a:moveTo>
                    <a:pt x="72" y="1361"/>
                  </a:moveTo>
                  <a:lnTo>
                    <a:pt x="87" y="1361"/>
                  </a:lnTo>
                  <a:moveTo>
                    <a:pt x="72" y="1361"/>
                  </a:moveTo>
                  <a:lnTo>
                    <a:pt x="72" y="1361"/>
                  </a:lnTo>
                  <a:moveTo>
                    <a:pt x="72" y="1361"/>
                  </a:moveTo>
                  <a:lnTo>
                    <a:pt x="72" y="1361"/>
                  </a:lnTo>
                  <a:moveTo>
                    <a:pt x="72" y="1361"/>
                  </a:moveTo>
                  <a:lnTo>
                    <a:pt x="72" y="1361"/>
                  </a:lnTo>
                  <a:moveTo>
                    <a:pt x="72" y="1361"/>
                  </a:moveTo>
                  <a:lnTo>
                    <a:pt x="72" y="1361"/>
                  </a:lnTo>
                  <a:moveTo>
                    <a:pt x="58" y="1361"/>
                  </a:moveTo>
                  <a:lnTo>
                    <a:pt x="72" y="1361"/>
                  </a:lnTo>
                  <a:moveTo>
                    <a:pt x="58" y="1361"/>
                  </a:moveTo>
                  <a:lnTo>
                    <a:pt x="58" y="1361"/>
                  </a:lnTo>
                  <a:moveTo>
                    <a:pt x="58" y="1373"/>
                  </a:moveTo>
                  <a:lnTo>
                    <a:pt x="58" y="1361"/>
                  </a:lnTo>
                  <a:moveTo>
                    <a:pt x="44" y="1373"/>
                  </a:moveTo>
                  <a:lnTo>
                    <a:pt x="58" y="1373"/>
                  </a:lnTo>
                  <a:moveTo>
                    <a:pt x="44" y="1373"/>
                  </a:moveTo>
                  <a:lnTo>
                    <a:pt x="44" y="1373"/>
                  </a:lnTo>
                  <a:moveTo>
                    <a:pt x="44" y="1373"/>
                  </a:moveTo>
                  <a:lnTo>
                    <a:pt x="44" y="1373"/>
                  </a:lnTo>
                  <a:moveTo>
                    <a:pt x="44" y="1373"/>
                  </a:moveTo>
                  <a:lnTo>
                    <a:pt x="44" y="1373"/>
                  </a:lnTo>
                  <a:moveTo>
                    <a:pt x="29" y="1373"/>
                  </a:moveTo>
                  <a:lnTo>
                    <a:pt x="44" y="1373"/>
                  </a:lnTo>
                  <a:moveTo>
                    <a:pt x="29" y="1386"/>
                  </a:moveTo>
                  <a:lnTo>
                    <a:pt x="29" y="1373"/>
                  </a:lnTo>
                  <a:moveTo>
                    <a:pt x="29" y="1386"/>
                  </a:moveTo>
                  <a:lnTo>
                    <a:pt x="29" y="1386"/>
                  </a:lnTo>
                  <a:moveTo>
                    <a:pt x="15" y="1386"/>
                  </a:moveTo>
                  <a:lnTo>
                    <a:pt x="29" y="1386"/>
                  </a:lnTo>
                  <a:moveTo>
                    <a:pt x="15" y="1386"/>
                  </a:moveTo>
                  <a:lnTo>
                    <a:pt x="15" y="1386"/>
                  </a:lnTo>
                  <a:moveTo>
                    <a:pt x="15" y="1386"/>
                  </a:moveTo>
                  <a:lnTo>
                    <a:pt x="15" y="1386"/>
                  </a:lnTo>
                  <a:moveTo>
                    <a:pt x="0" y="1399"/>
                  </a:moveTo>
                  <a:lnTo>
                    <a:pt x="15" y="1386"/>
                  </a:lnTo>
                </a:path>
              </a:pathLst>
            </a:custGeom>
            <a:noFill/>
            <a:ln w="22225"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dirty="0">
                <a:solidFill>
                  <a:srgbClr val="000000"/>
                </a:solidFill>
                <a:latin typeface="Century Gothic" panose="020B0502020202020204" pitchFamily="34" charset="0"/>
              </a:endParaRPr>
            </a:p>
          </p:txBody>
        </p:sp>
        <p:grpSp>
          <p:nvGrpSpPr>
            <p:cNvPr id="10" name="Group 9">
              <a:extLst>
                <a:ext uri="{FF2B5EF4-FFF2-40B4-BE49-F238E27FC236}">
                  <a16:creationId xmlns:a16="http://schemas.microsoft.com/office/drawing/2014/main" id="{40D0C8CD-7DDF-41E2-89C7-FABD67A66F91}"/>
                </a:ext>
              </a:extLst>
            </p:cNvPr>
            <p:cNvGrpSpPr/>
            <p:nvPr/>
          </p:nvGrpSpPr>
          <p:grpSpPr>
            <a:xfrm>
              <a:off x="6477000" y="1417389"/>
              <a:ext cx="366770" cy="3336530"/>
              <a:chOff x="4761177" y="1574152"/>
              <a:chExt cx="275077" cy="3670184"/>
            </a:xfrm>
          </p:grpSpPr>
          <p:sp>
            <p:nvSpPr>
              <p:cNvPr id="96" name="Line 40">
                <a:extLst>
                  <a:ext uri="{FF2B5EF4-FFF2-40B4-BE49-F238E27FC236}">
                    <a16:creationId xmlns:a16="http://schemas.microsoft.com/office/drawing/2014/main" id="{17F3BF0E-9ED2-4E0E-B202-53881B921701}"/>
                  </a:ext>
                </a:extLst>
              </p:cNvPr>
              <p:cNvSpPr>
                <a:spLocks noChangeShapeType="1"/>
              </p:cNvSpPr>
              <p:nvPr/>
            </p:nvSpPr>
            <p:spPr bwMode="auto">
              <a:xfrm>
                <a:off x="5032684" y="1667484"/>
                <a:ext cx="0" cy="3542023"/>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97" name="Line 67">
                <a:extLst>
                  <a:ext uri="{FF2B5EF4-FFF2-40B4-BE49-F238E27FC236}">
                    <a16:creationId xmlns:a16="http://schemas.microsoft.com/office/drawing/2014/main" id="{68078386-33A9-49F6-9244-792980D187C5}"/>
                  </a:ext>
                </a:extLst>
              </p:cNvPr>
              <p:cNvSpPr>
                <a:spLocks noChangeShapeType="1"/>
              </p:cNvSpPr>
              <p:nvPr/>
            </p:nvSpPr>
            <p:spPr bwMode="auto">
              <a:xfrm flipH="1">
                <a:off x="4963102" y="4749306"/>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98" name="Line 70">
                <a:extLst>
                  <a:ext uri="{FF2B5EF4-FFF2-40B4-BE49-F238E27FC236}">
                    <a16:creationId xmlns:a16="http://schemas.microsoft.com/office/drawing/2014/main" id="{F5D7F6AA-7DEB-4BF6-BAA5-3EFC83FA49A2}"/>
                  </a:ext>
                </a:extLst>
              </p:cNvPr>
              <p:cNvSpPr>
                <a:spLocks noChangeShapeType="1"/>
              </p:cNvSpPr>
              <p:nvPr/>
            </p:nvSpPr>
            <p:spPr bwMode="auto">
              <a:xfrm flipH="1">
                <a:off x="4963102" y="3978850"/>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99" name="Line 72">
                <a:extLst>
                  <a:ext uri="{FF2B5EF4-FFF2-40B4-BE49-F238E27FC236}">
                    <a16:creationId xmlns:a16="http://schemas.microsoft.com/office/drawing/2014/main" id="{CED90BD5-0C07-40C9-BDED-39DB3CF044A8}"/>
                  </a:ext>
                </a:extLst>
              </p:cNvPr>
              <p:cNvSpPr>
                <a:spLocks noChangeShapeType="1"/>
              </p:cNvSpPr>
              <p:nvPr/>
            </p:nvSpPr>
            <p:spPr bwMode="auto">
              <a:xfrm flipH="1">
                <a:off x="4963102" y="3208395"/>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00" name="Line 74">
                <a:extLst>
                  <a:ext uri="{FF2B5EF4-FFF2-40B4-BE49-F238E27FC236}">
                    <a16:creationId xmlns:a16="http://schemas.microsoft.com/office/drawing/2014/main" id="{3B881C09-5E8D-45B9-9D7F-E8078447F582}"/>
                  </a:ext>
                </a:extLst>
              </p:cNvPr>
              <p:cNvSpPr>
                <a:spLocks noChangeShapeType="1"/>
              </p:cNvSpPr>
              <p:nvPr/>
            </p:nvSpPr>
            <p:spPr bwMode="auto">
              <a:xfrm flipH="1">
                <a:off x="4963102" y="2437940"/>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01" name="Line 76">
                <a:extLst>
                  <a:ext uri="{FF2B5EF4-FFF2-40B4-BE49-F238E27FC236}">
                    <a16:creationId xmlns:a16="http://schemas.microsoft.com/office/drawing/2014/main" id="{DBA24880-D82F-495D-A2FD-1EBB938070CF}"/>
                  </a:ext>
                </a:extLst>
              </p:cNvPr>
              <p:cNvSpPr>
                <a:spLocks noChangeShapeType="1"/>
              </p:cNvSpPr>
              <p:nvPr/>
            </p:nvSpPr>
            <p:spPr bwMode="auto">
              <a:xfrm flipH="1">
                <a:off x="4963102" y="2052712"/>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02" name="Line 78">
                <a:extLst>
                  <a:ext uri="{FF2B5EF4-FFF2-40B4-BE49-F238E27FC236}">
                    <a16:creationId xmlns:a16="http://schemas.microsoft.com/office/drawing/2014/main" id="{CB3DD22F-2250-4A1B-997E-47991088CAAF}"/>
                  </a:ext>
                </a:extLst>
              </p:cNvPr>
              <p:cNvSpPr>
                <a:spLocks noChangeShapeType="1"/>
              </p:cNvSpPr>
              <p:nvPr/>
            </p:nvSpPr>
            <p:spPr bwMode="auto">
              <a:xfrm flipH="1">
                <a:off x="4963102" y="1667484"/>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03" name="Rectangle 66">
                <a:extLst>
                  <a:ext uri="{FF2B5EF4-FFF2-40B4-BE49-F238E27FC236}">
                    <a16:creationId xmlns:a16="http://schemas.microsoft.com/office/drawing/2014/main" id="{51EF2E4E-2D72-4321-94B5-12C285DE33DC}"/>
                  </a:ext>
                </a:extLst>
              </p:cNvPr>
              <p:cNvSpPr>
                <a:spLocks noChangeArrowheads="1"/>
              </p:cNvSpPr>
              <p:nvPr/>
            </p:nvSpPr>
            <p:spPr bwMode="auto">
              <a:xfrm>
                <a:off x="4824895" y="5041203"/>
                <a:ext cx="63720"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0</a:t>
                </a:r>
                <a:endParaRPr lang="en-US" altLang="en-US" sz="1600" dirty="0">
                  <a:solidFill>
                    <a:sysClr val="windowText" lastClr="000000"/>
                  </a:solidFill>
                  <a:latin typeface="Century Gothic" panose="020B0502020202020204" pitchFamily="34" charset="0"/>
                </a:endParaRPr>
              </a:p>
            </p:txBody>
          </p:sp>
          <p:sp>
            <p:nvSpPr>
              <p:cNvPr id="104" name="Rectangle 69">
                <a:extLst>
                  <a:ext uri="{FF2B5EF4-FFF2-40B4-BE49-F238E27FC236}">
                    <a16:creationId xmlns:a16="http://schemas.microsoft.com/office/drawing/2014/main" id="{CF52E01D-2136-4076-B798-1EC5B83DEE95}"/>
                  </a:ext>
                </a:extLst>
              </p:cNvPr>
              <p:cNvSpPr>
                <a:spLocks noChangeArrowheads="1"/>
              </p:cNvSpPr>
              <p:nvPr/>
            </p:nvSpPr>
            <p:spPr bwMode="auto">
              <a:xfrm>
                <a:off x="4824895" y="4655974"/>
                <a:ext cx="63720"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2</a:t>
                </a:r>
                <a:endParaRPr lang="en-US" altLang="en-US" sz="1600" dirty="0">
                  <a:solidFill>
                    <a:sysClr val="windowText" lastClr="000000"/>
                  </a:solidFill>
                  <a:latin typeface="Century Gothic" panose="020B0502020202020204" pitchFamily="34" charset="0"/>
                </a:endParaRPr>
              </a:p>
            </p:txBody>
          </p:sp>
          <p:sp>
            <p:nvSpPr>
              <p:cNvPr id="105" name="Rectangle 71">
                <a:extLst>
                  <a:ext uri="{FF2B5EF4-FFF2-40B4-BE49-F238E27FC236}">
                    <a16:creationId xmlns:a16="http://schemas.microsoft.com/office/drawing/2014/main" id="{E6860F7B-9C35-4EDB-959A-D1447918F1D6}"/>
                  </a:ext>
                </a:extLst>
              </p:cNvPr>
              <p:cNvSpPr>
                <a:spLocks noChangeArrowheads="1"/>
              </p:cNvSpPr>
              <p:nvPr/>
            </p:nvSpPr>
            <p:spPr bwMode="auto">
              <a:xfrm>
                <a:off x="4824895" y="3885518"/>
                <a:ext cx="63720"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6</a:t>
                </a:r>
                <a:endParaRPr lang="en-US" altLang="en-US" sz="1600" dirty="0">
                  <a:solidFill>
                    <a:sysClr val="windowText" lastClr="000000"/>
                  </a:solidFill>
                  <a:latin typeface="Century Gothic" panose="020B0502020202020204" pitchFamily="34" charset="0"/>
                </a:endParaRPr>
              </a:p>
            </p:txBody>
          </p:sp>
          <p:sp>
            <p:nvSpPr>
              <p:cNvPr id="106" name="Rectangle 73">
                <a:extLst>
                  <a:ext uri="{FF2B5EF4-FFF2-40B4-BE49-F238E27FC236}">
                    <a16:creationId xmlns:a16="http://schemas.microsoft.com/office/drawing/2014/main" id="{40A81118-5FB5-4168-A613-5D7E6E3C8E17}"/>
                  </a:ext>
                </a:extLst>
              </p:cNvPr>
              <p:cNvSpPr>
                <a:spLocks noChangeArrowheads="1"/>
              </p:cNvSpPr>
              <p:nvPr/>
            </p:nvSpPr>
            <p:spPr bwMode="auto">
              <a:xfrm>
                <a:off x="4761177" y="3115063"/>
                <a:ext cx="127438"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10</a:t>
                </a:r>
                <a:endParaRPr lang="en-US" altLang="en-US" sz="1600" dirty="0">
                  <a:solidFill>
                    <a:sysClr val="windowText" lastClr="000000"/>
                  </a:solidFill>
                  <a:latin typeface="Century Gothic" panose="020B0502020202020204" pitchFamily="34" charset="0"/>
                </a:endParaRPr>
              </a:p>
            </p:txBody>
          </p:sp>
          <p:sp>
            <p:nvSpPr>
              <p:cNvPr id="107" name="Rectangle 75">
                <a:extLst>
                  <a:ext uri="{FF2B5EF4-FFF2-40B4-BE49-F238E27FC236}">
                    <a16:creationId xmlns:a16="http://schemas.microsoft.com/office/drawing/2014/main" id="{28DC5AB3-A933-448C-AF81-053A9E04375B}"/>
                  </a:ext>
                </a:extLst>
              </p:cNvPr>
              <p:cNvSpPr>
                <a:spLocks noChangeArrowheads="1"/>
              </p:cNvSpPr>
              <p:nvPr/>
            </p:nvSpPr>
            <p:spPr bwMode="auto">
              <a:xfrm>
                <a:off x="4761177" y="2344607"/>
                <a:ext cx="127438"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14</a:t>
                </a:r>
                <a:endParaRPr lang="en-US" altLang="en-US" sz="1600" dirty="0">
                  <a:solidFill>
                    <a:sysClr val="windowText" lastClr="000000"/>
                  </a:solidFill>
                  <a:latin typeface="Century Gothic" panose="020B0502020202020204" pitchFamily="34" charset="0"/>
                </a:endParaRPr>
              </a:p>
            </p:txBody>
          </p:sp>
          <p:sp>
            <p:nvSpPr>
              <p:cNvPr id="108" name="Rectangle 77">
                <a:extLst>
                  <a:ext uri="{FF2B5EF4-FFF2-40B4-BE49-F238E27FC236}">
                    <a16:creationId xmlns:a16="http://schemas.microsoft.com/office/drawing/2014/main" id="{33C87184-6BD0-4329-86D8-69A760FFDACE}"/>
                  </a:ext>
                </a:extLst>
              </p:cNvPr>
              <p:cNvSpPr>
                <a:spLocks noChangeArrowheads="1"/>
              </p:cNvSpPr>
              <p:nvPr/>
            </p:nvSpPr>
            <p:spPr bwMode="auto">
              <a:xfrm>
                <a:off x="4761177" y="1959380"/>
                <a:ext cx="127438"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16</a:t>
                </a:r>
                <a:endParaRPr lang="en-US" altLang="en-US" sz="1600" dirty="0">
                  <a:solidFill>
                    <a:sysClr val="windowText" lastClr="000000"/>
                  </a:solidFill>
                  <a:latin typeface="Century Gothic" panose="020B0502020202020204" pitchFamily="34" charset="0"/>
                </a:endParaRPr>
              </a:p>
            </p:txBody>
          </p:sp>
          <p:sp>
            <p:nvSpPr>
              <p:cNvPr id="109" name="Rectangle 80">
                <a:extLst>
                  <a:ext uri="{FF2B5EF4-FFF2-40B4-BE49-F238E27FC236}">
                    <a16:creationId xmlns:a16="http://schemas.microsoft.com/office/drawing/2014/main" id="{88F414F0-F2D1-4410-B073-C07745038F13}"/>
                  </a:ext>
                </a:extLst>
              </p:cNvPr>
              <p:cNvSpPr>
                <a:spLocks noChangeArrowheads="1"/>
              </p:cNvSpPr>
              <p:nvPr/>
            </p:nvSpPr>
            <p:spPr bwMode="auto">
              <a:xfrm>
                <a:off x="4761177" y="1574152"/>
                <a:ext cx="127438"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18</a:t>
                </a:r>
                <a:endParaRPr lang="en-US" altLang="en-US" sz="1600" dirty="0">
                  <a:solidFill>
                    <a:sysClr val="windowText" lastClr="000000"/>
                  </a:solidFill>
                  <a:latin typeface="Century Gothic" panose="020B0502020202020204" pitchFamily="34" charset="0"/>
                </a:endParaRPr>
              </a:p>
            </p:txBody>
          </p:sp>
          <p:sp>
            <p:nvSpPr>
              <p:cNvPr id="110" name="Line 70">
                <a:extLst>
                  <a:ext uri="{FF2B5EF4-FFF2-40B4-BE49-F238E27FC236}">
                    <a16:creationId xmlns:a16="http://schemas.microsoft.com/office/drawing/2014/main" id="{4D6BF039-CC69-45E2-8E2F-1D5EDBD01515}"/>
                  </a:ext>
                </a:extLst>
              </p:cNvPr>
              <p:cNvSpPr>
                <a:spLocks noChangeShapeType="1"/>
              </p:cNvSpPr>
              <p:nvPr/>
            </p:nvSpPr>
            <p:spPr bwMode="auto">
              <a:xfrm flipH="1">
                <a:off x="4963102" y="4364078"/>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11" name="Line 72">
                <a:extLst>
                  <a:ext uri="{FF2B5EF4-FFF2-40B4-BE49-F238E27FC236}">
                    <a16:creationId xmlns:a16="http://schemas.microsoft.com/office/drawing/2014/main" id="{9927700B-8D0B-4098-A1C7-07308032AD6B}"/>
                  </a:ext>
                </a:extLst>
              </p:cNvPr>
              <p:cNvSpPr>
                <a:spLocks noChangeShapeType="1"/>
              </p:cNvSpPr>
              <p:nvPr/>
            </p:nvSpPr>
            <p:spPr bwMode="auto">
              <a:xfrm flipH="1">
                <a:off x="4963102" y="3593623"/>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12" name="Line 74">
                <a:extLst>
                  <a:ext uri="{FF2B5EF4-FFF2-40B4-BE49-F238E27FC236}">
                    <a16:creationId xmlns:a16="http://schemas.microsoft.com/office/drawing/2014/main" id="{0ECD274B-AC01-4F1A-813C-DE3EC2C1B34B}"/>
                  </a:ext>
                </a:extLst>
              </p:cNvPr>
              <p:cNvSpPr>
                <a:spLocks noChangeShapeType="1"/>
              </p:cNvSpPr>
              <p:nvPr/>
            </p:nvSpPr>
            <p:spPr bwMode="auto">
              <a:xfrm flipH="1">
                <a:off x="4963102" y="2823167"/>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13" name="Rectangle 71">
                <a:extLst>
                  <a:ext uri="{FF2B5EF4-FFF2-40B4-BE49-F238E27FC236}">
                    <a16:creationId xmlns:a16="http://schemas.microsoft.com/office/drawing/2014/main" id="{76656B33-88C4-4DD7-8074-02D7AB2B32D3}"/>
                  </a:ext>
                </a:extLst>
              </p:cNvPr>
              <p:cNvSpPr>
                <a:spLocks noChangeArrowheads="1"/>
              </p:cNvSpPr>
              <p:nvPr/>
            </p:nvSpPr>
            <p:spPr bwMode="auto">
              <a:xfrm>
                <a:off x="4824895" y="4270746"/>
                <a:ext cx="63720"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4</a:t>
                </a:r>
                <a:endParaRPr lang="en-US" altLang="en-US" sz="1600" dirty="0">
                  <a:solidFill>
                    <a:sysClr val="windowText" lastClr="000000"/>
                  </a:solidFill>
                  <a:latin typeface="Century Gothic" panose="020B0502020202020204" pitchFamily="34" charset="0"/>
                </a:endParaRPr>
              </a:p>
            </p:txBody>
          </p:sp>
          <p:sp>
            <p:nvSpPr>
              <p:cNvPr id="114" name="Rectangle 73">
                <a:extLst>
                  <a:ext uri="{FF2B5EF4-FFF2-40B4-BE49-F238E27FC236}">
                    <a16:creationId xmlns:a16="http://schemas.microsoft.com/office/drawing/2014/main" id="{40C999F5-C777-4696-9537-0391D045ACFD}"/>
                  </a:ext>
                </a:extLst>
              </p:cNvPr>
              <p:cNvSpPr>
                <a:spLocks noChangeArrowheads="1"/>
              </p:cNvSpPr>
              <p:nvPr/>
            </p:nvSpPr>
            <p:spPr bwMode="auto">
              <a:xfrm>
                <a:off x="4824895" y="3500290"/>
                <a:ext cx="63720"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8</a:t>
                </a:r>
                <a:endParaRPr lang="en-US" altLang="en-US" sz="1600" dirty="0">
                  <a:solidFill>
                    <a:sysClr val="windowText" lastClr="000000"/>
                  </a:solidFill>
                  <a:latin typeface="Century Gothic" panose="020B0502020202020204" pitchFamily="34" charset="0"/>
                </a:endParaRPr>
              </a:p>
            </p:txBody>
          </p:sp>
          <p:sp>
            <p:nvSpPr>
              <p:cNvPr id="115" name="Rectangle 75">
                <a:extLst>
                  <a:ext uri="{FF2B5EF4-FFF2-40B4-BE49-F238E27FC236}">
                    <a16:creationId xmlns:a16="http://schemas.microsoft.com/office/drawing/2014/main" id="{C08452C2-3660-4E9C-B332-4B719FAC87E6}"/>
                  </a:ext>
                </a:extLst>
              </p:cNvPr>
              <p:cNvSpPr>
                <a:spLocks noChangeArrowheads="1"/>
              </p:cNvSpPr>
              <p:nvPr/>
            </p:nvSpPr>
            <p:spPr bwMode="auto">
              <a:xfrm>
                <a:off x="4761177" y="2729835"/>
                <a:ext cx="127438" cy="203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12</a:t>
                </a:r>
                <a:endParaRPr lang="en-US" altLang="en-US" sz="1600" dirty="0">
                  <a:solidFill>
                    <a:sysClr val="windowText" lastClr="000000"/>
                  </a:solidFill>
                  <a:latin typeface="Century Gothic" panose="020B0502020202020204" pitchFamily="34" charset="0"/>
                </a:endParaRPr>
              </a:p>
            </p:txBody>
          </p:sp>
          <p:sp>
            <p:nvSpPr>
              <p:cNvPr id="142" name="Line 67">
                <a:extLst>
                  <a:ext uri="{FF2B5EF4-FFF2-40B4-BE49-F238E27FC236}">
                    <a16:creationId xmlns:a16="http://schemas.microsoft.com/office/drawing/2014/main" id="{1D90E13C-14ED-496C-8C9E-693F227209D2}"/>
                  </a:ext>
                </a:extLst>
              </p:cNvPr>
              <p:cNvSpPr>
                <a:spLocks noChangeShapeType="1"/>
              </p:cNvSpPr>
              <p:nvPr/>
            </p:nvSpPr>
            <p:spPr bwMode="auto">
              <a:xfrm flipH="1">
                <a:off x="4953000" y="5133972"/>
                <a:ext cx="73152"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grpSp>
        <p:sp>
          <p:nvSpPr>
            <p:cNvPr id="95" name="Rectangle 70">
              <a:extLst>
                <a:ext uri="{FF2B5EF4-FFF2-40B4-BE49-F238E27FC236}">
                  <a16:creationId xmlns:a16="http://schemas.microsoft.com/office/drawing/2014/main" id="{05CC7A40-E148-4750-9213-A06FCFB1D26D}"/>
                </a:ext>
              </a:extLst>
            </p:cNvPr>
            <p:cNvSpPr>
              <a:spLocks noChangeArrowheads="1"/>
            </p:cNvSpPr>
            <p:nvPr/>
          </p:nvSpPr>
          <p:spPr bwMode="auto">
            <a:xfrm>
              <a:off x="8867207" y="3979463"/>
              <a:ext cx="19877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Century Gothic" panose="020B0502020202020204" pitchFamily="34" charset="0"/>
                </a:rPr>
                <a:t>HR 0.87 (95% CI 0.79–0.96);</a:t>
              </a:r>
              <a:br>
                <a:rPr lang="en-US" altLang="en-US" sz="1200" dirty="0">
                  <a:solidFill>
                    <a:srgbClr val="000000"/>
                  </a:solidFill>
                  <a:latin typeface="Century Gothic" panose="020B0502020202020204" pitchFamily="34" charset="0"/>
                </a:rPr>
              </a:br>
              <a:r>
                <a:rPr lang="en-US" altLang="en-US" sz="1200" i="1" dirty="0">
                  <a:solidFill>
                    <a:srgbClr val="000000"/>
                  </a:solidFill>
                  <a:latin typeface="Century Gothic" panose="020B0502020202020204" pitchFamily="34" charset="0"/>
                </a:rPr>
                <a:t>P</a:t>
              </a:r>
              <a:r>
                <a:rPr lang="en-US" altLang="en-US" sz="1200" dirty="0">
                  <a:solidFill>
                    <a:srgbClr val="000000"/>
                  </a:solidFill>
                  <a:latin typeface="Century Gothic" panose="020B0502020202020204" pitchFamily="34" charset="0"/>
                </a:rPr>
                <a:t> = 0.0052</a:t>
              </a:r>
            </a:p>
            <a:p>
              <a:r>
                <a:rPr lang="en-US" altLang="en-US" sz="1200" dirty="0">
                  <a:solidFill>
                    <a:srgbClr val="000000"/>
                  </a:solidFill>
                  <a:latin typeface="Century Gothic" panose="020B0502020202020204" pitchFamily="34" charset="0"/>
                </a:rPr>
                <a:t>ARR 1.6% (95% CI 0.1–3.2%)</a:t>
              </a:r>
            </a:p>
          </p:txBody>
        </p:sp>
      </p:grpSp>
      <p:sp>
        <p:nvSpPr>
          <p:cNvPr id="141" name="Rectangle 87">
            <a:extLst>
              <a:ext uri="{FF2B5EF4-FFF2-40B4-BE49-F238E27FC236}">
                <a16:creationId xmlns:a16="http://schemas.microsoft.com/office/drawing/2014/main" id="{8975E4BA-6883-4921-BF6E-E422C0ED01BF}"/>
              </a:ext>
            </a:extLst>
          </p:cNvPr>
          <p:cNvSpPr>
            <a:spLocks noChangeArrowheads="1"/>
          </p:cNvSpPr>
          <p:nvPr/>
        </p:nvSpPr>
        <p:spPr bwMode="auto">
          <a:xfrm>
            <a:off x="7986147" y="1889254"/>
            <a:ext cx="18771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b="1" dirty="0">
                <a:latin typeface="Century Gothic" panose="020B0502020202020204" pitchFamily="34" charset="0"/>
              </a:rPr>
              <a:t>Without Diabetes</a:t>
            </a:r>
            <a:endParaRPr lang="en-US" altLang="en-US" sz="2400" b="1" dirty="0">
              <a:latin typeface="Century Gothic" panose="020B0502020202020204" pitchFamily="34" charset="0"/>
            </a:endParaRPr>
          </a:p>
        </p:txBody>
      </p:sp>
      <p:sp>
        <p:nvSpPr>
          <p:cNvPr id="4" name="TextBox 3">
            <a:extLst>
              <a:ext uri="{FF2B5EF4-FFF2-40B4-BE49-F238E27FC236}">
                <a16:creationId xmlns:a16="http://schemas.microsoft.com/office/drawing/2014/main" id="{D2E0EE15-97D3-7672-B6C8-06969EC0A776}"/>
              </a:ext>
            </a:extLst>
          </p:cNvPr>
          <p:cNvSpPr txBox="1"/>
          <p:nvPr/>
        </p:nvSpPr>
        <p:spPr>
          <a:xfrm>
            <a:off x="4140409" y="6052410"/>
            <a:ext cx="4527720" cy="461665"/>
          </a:xfrm>
          <a:prstGeom prst="rect">
            <a:avLst/>
          </a:prstGeom>
          <a:noFill/>
        </p:spPr>
        <p:txBody>
          <a:bodyPr wrap="square">
            <a:spAutoFit/>
          </a:bodyPr>
          <a:lstStyle/>
          <a:p>
            <a:pPr algn="l"/>
            <a:r>
              <a:rPr lang="en-US" sz="1200" dirty="0">
                <a:solidFill>
                  <a:sysClr val="windowText" lastClr="000000"/>
                </a:solidFill>
                <a:latin typeface="Century Gothic" panose="020B0502020202020204" pitchFamily="34" charset="0"/>
              </a:rPr>
              <a:t>The </a:t>
            </a:r>
            <a:r>
              <a:rPr lang="en-US" sz="1200" i="1" dirty="0">
                <a:solidFill>
                  <a:sysClr val="windowText" lastClr="000000"/>
                </a:solidFill>
                <a:latin typeface="Century Gothic" panose="020B0502020202020204" pitchFamily="34" charset="0"/>
              </a:rPr>
              <a:t>P</a:t>
            </a:r>
            <a:r>
              <a:rPr lang="en-US" sz="1200" baseline="-25000" dirty="0">
                <a:solidFill>
                  <a:sysClr val="windowText" lastClr="000000"/>
                </a:solidFill>
                <a:latin typeface="Century Gothic" panose="020B0502020202020204" pitchFamily="34" charset="0"/>
              </a:rPr>
              <a:t>interaction</a:t>
            </a:r>
            <a:r>
              <a:rPr lang="en-US" sz="1200" dirty="0">
                <a:solidFill>
                  <a:sysClr val="windowText" lastClr="000000"/>
                </a:solidFill>
                <a:latin typeface="Century Gothic" panose="020B0502020202020204" pitchFamily="34" charset="0"/>
              </a:rPr>
              <a:t> value between baseline diabetes status and efficacy of evolocumab was 0·60.</a:t>
            </a:r>
          </a:p>
        </p:txBody>
      </p:sp>
      <p:sp>
        <p:nvSpPr>
          <p:cNvPr id="16" name="Rectangle 15">
            <a:extLst>
              <a:ext uri="{FF2B5EF4-FFF2-40B4-BE49-F238E27FC236}">
                <a16:creationId xmlns:a16="http://schemas.microsoft.com/office/drawing/2014/main" id="{862F0B5D-695A-6424-3E76-B0AE48A9C3DB}"/>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55126F11-3DB8-865D-800F-94FA9866F4F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753547422"/>
      </p:ext>
    </p:extLst>
  </p:cSld>
  <p:clrMapOvr>
    <a:masterClrMapping/>
  </p:clrMapOvr>
  <p:transition>
    <p:fade/>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DB3466-362A-4FE4-B7DD-E047B4023A14}"/>
              </a:ext>
            </a:extLst>
          </p:cNvPr>
          <p:cNvSpPr>
            <a:spLocks noGrp="1"/>
          </p:cNvSpPr>
          <p:nvPr>
            <p:ph type="title"/>
          </p:nvPr>
        </p:nvSpPr>
        <p:spPr>
          <a:xfrm>
            <a:off x="365125" y="365760"/>
            <a:ext cx="11461750" cy="1523494"/>
          </a:xfrm>
        </p:spPr>
        <p:txBody>
          <a:bodyPr/>
          <a:lstStyle/>
          <a:p>
            <a:r>
              <a:rPr lang="en-US" noProof="0" dirty="0"/>
              <a:t>Evolocumab Significantly Reduced Cardiovascular Outcomes Irrespective of Baseline Diabetes Status </a:t>
            </a:r>
            <a:br>
              <a:rPr lang="en-US" noProof="0" dirty="0"/>
            </a:br>
            <a:r>
              <a:rPr lang="en-US" noProof="0" dirty="0"/>
              <a:t>for 3-Point MACE</a:t>
            </a:r>
          </a:p>
        </p:txBody>
      </p:sp>
      <p:grpSp>
        <p:nvGrpSpPr>
          <p:cNvPr id="3" name="Group 2">
            <a:extLst>
              <a:ext uri="{FF2B5EF4-FFF2-40B4-BE49-F238E27FC236}">
                <a16:creationId xmlns:a16="http://schemas.microsoft.com/office/drawing/2014/main" id="{937AA8ED-0BC4-D416-16FB-0622C4638AC8}"/>
              </a:ext>
            </a:extLst>
          </p:cNvPr>
          <p:cNvGrpSpPr/>
          <p:nvPr/>
        </p:nvGrpSpPr>
        <p:grpSpPr>
          <a:xfrm>
            <a:off x="365125" y="2489200"/>
            <a:ext cx="6049568" cy="3711355"/>
            <a:chOff x="628449" y="1422400"/>
            <a:chExt cx="6049568" cy="3711355"/>
          </a:xfrm>
        </p:grpSpPr>
        <p:grpSp>
          <p:nvGrpSpPr>
            <p:cNvPr id="4" name="Group 3">
              <a:extLst>
                <a:ext uri="{FF2B5EF4-FFF2-40B4-BE49-F238E27FC236}">
                  <a16:creationId xmlns:a16="http://schemas.microsoft.com/office/drawing/2014/main" id="{80EB203E-7BC4-60B8-A85B-B2493EE3A693}"/>
                </a:ext>
              </a:extLst>
            </p:cNvPr>
            <p:cNvGrpSpPr/>
            <p:nvPr/>
          </p:nvGrpSpPr>
          <p:grpSpPr>
            <a:xfrm>
              <a:off x="628449" y="1422400"/>
              <a:ext cx="6049568" cy="3711355"/>
              <a:chOff x="628449" y="988249"/>
              <a:chExt cx="6049568" cy="4197111"/>
            </a:xfrm>
          </p:grpSpPr>
          <p:sp>
            <p:nvSpPr>
              <p:cNvPr id="9" name="Rectangle 83">
                <a:extLst>
                  <a:ext uri="{FF2B5EF4-FFF2-40B4-BE49-F238E27FC236}">
                    <a16:creationId xmlns:a16="http://schemas.microsoft.com/office/drawing/2014/main" id="{1FCC67FD-58A8-ECCF-CF1C-19DB59D342BA}"/>
                  </a:ext>
                </a:extLst>
              </p:cNvPr>
              <p:cNvSpPr>
                <a:spLocks noChangeArrowheads="1"/>
              </p:cNvSpPr>
              <p:nvPr/>
            </p:nvSpPr>
            <p:spPr bwMode="auto">
              <a:xfrm rot="16200000">
                <a:off x="-548205" y="2711963"/>
                <a:ext cx="25687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ysClr val="windowText" lastClr="000000"/>
                    </a:solidFill>
                    <a:latin typeface="Century Gothic" panose="020B0502020202020204" pitchFamily="34" charset="0"/>
                  </a:rPr>
                  <a:t>Cumulative incidence (%)</a:t>
                </a:r>
              </a:p>
            </p:txBody>
          </p:sp>
          <p:grpSp>
            <p:nvGrpSpPr>
              <p:cNvPr id="10" name="Group 9">
                <a:extLst>
                  <a:ext uri="{FF2B5EF4-FFF2-40B4-BE49-F238E27FC236}">
                    <a16:creationId xmlns:a16="http://schemas.microsoft.com/office/drawing/2014/main" id="{9053F5B9-0F05-0EA3-BC24-681738701787}"/>
                  </a:ext>
                </a:extLst>
              </p:cNvPr>
              <p:cNvGrpSpPr/>
              <p:nvPr/>
            </p:nvGrpSpPr>
            <p:grpSpPr>
              <a:xfrm>
                <a:off x="1274880" y="4652002"/>
                <a:ext cx="4701437" cy="77149"/>
                <a:chOff x="1170782" y="5381119"/>
                <a:chExt cx="6926263" cy="74972"/>
              </a:xfrm>
            </p:grpSpPr>
            <p:sp>
              <p:nvSpPr>
                <p:cNvPr id="55" name="Line 54">
                  <a:extLst>
                    <a:ext uri="{FF2B5EF4-FFF2-40B4-BE49-F238E27FC236}">
                      <a16:creationId xmlns:a16="http://schemas.microsoft.com/office/drawing/2014/main" id="{925C219C-1602-FB4D-AA5E-B29F5641F748}"/>
                    </a:ext>
                  </a:extLst>
                </p:cNvPr>
                <p:cNvSpPr>
                  <a:spLocks noChangeShapeType="1"/>
                </p:cNvSpPr>
                <p:nvPr/>
              </p:nvSpPr>
              <p:spPr bwMode="auto">
                <a:xfrm>
                  <a:off x="2389982"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56" name="Line 56">
                  <a:extLst>
                    <a:ext uri="{FF2B5EF4-FFF2-40B4-BE49-F238E27FC236}">
                      <a16:creationId xmlns:a16="http://schemas.microsoft.com/office/drawing/2014/main" id="{3E928672-CF0D-7AB4-D80D-D0E250B2C942}"/>
                    </a:ext>
                  </a:extLst>
                </p:cNvPr>
                <p:cNvSpPr>
                  <a:spLocks noChangeShapeType="1"/>
                </p:cNvSpPr>
                <p:nvPr/>
              </p:nvSpPr>
              <p:spPr bwMode="auto">
                <a:xfrm>
                  <a:off x="3531393"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57" name="Line 58">
                  <a:extLst>
                    <a:ext uri="{FF2B5EF4-FFF2-40B4-BE49-F238E27FC236}">
                      <a16:creationId xmlns:a16="http://schemas.microsoft.com/office/drawing/2014/main" id="{A24945F7-53F8-7AB6-F256-844DEC35B7F0}"/>
                    </a:ext>
                  </a:extLst>
                </p:cNvPr>
                <p:cNvSpPr>
                  <a:spLocks noChangeShapeType="1"/>
                </p:cNvSpPr>
                <p:nvPr/>
              </p:nvSpPr>
              <p:spPr bwMode="auto">
                <a:xfrm>
                  <a:off x="4672807"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58" name="Line 60">
                  <a:extLst>
                    <a:ext uri="{FF2B5EF4-FFF2-40B4-BE49-F238E27FC236}">
                      <a16:creationId xmlns:a16="http://schemas.microsoft.com/office/drawing/2014/main" id="{DE66D149-3B82-C96A-6734-74FE89C323C3}"/>
                    </a:ext>
                  </a:extLst>
                </p:cNvPr>
                <p:cNvSpPr>
                  <a:spLocks noChangeShapeType="1"/>
                </p:cNvSpPr>
                <p:nvPr/>
              </p:nvSpPr>
              <p:spPr bwMode="auto">
                <a:xfrm>
                  <a:off x="5814218"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59" name="Line 62">
                  <a:extLst>
                    <a:ext uri="{FF2B5EF4-FFF2-40B4-BE49-F238E27FC236}">
                      <a16:creationId xmlns:a16="http://schemas.microsoft.com/office/drawing/2014/main" id="{502D4785-936D-1A28-C156-FE3565D94A83}"/>
                    </a:ext>
                  </a:extLst>
                </p:cNvPr>
                <p:cNvSpPr>
                  <a:spLocks noChangeShapeType="1"/>
                </p:cNvSpPr>
                <p:nvPr/>
              </p:nvSpPr>
              <p:spPr bwMode="auto">
                <a:xfrm>
                  <a:off x="6955630"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60" name="Line 64">
                  <a:extLst>
                    <a:ext uri="{FF2B5EF4-FFF2-40B4-BE49-F238E27FC236}">
                      <a16:creationId xmlns:a16="http://schemas.microsoft.com/office/drawing/2014/main" id="{25D411B7-D7ED-AAB3-776B-9B6B8C31ABE1}"/>
                    </a:ext>
                  </a:extLst>
                </p:cNvPr>
                <p:cNvSpPr>
                  <a:spLocks noChangeShapeType="1"/>
                </p:cNvSpPr>
                <p:nvPr/>
              </p:nvSpPr>
              <p:spPr bwMode="auto">
                <a:xfrm>
                  <a:off x="8097045"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61" name="Line 90">
                  <a:extLst>
                    <a:ext uri="{FF2B5EF4-FFF2-40B4-BE49-F238E27FC236}">
                      <a16:creationId xmlns:a16="http://schemas.microsoft.com/office/drawing/2014/main" id="{3DA5DD6D-BB8E-DB28-8111-5AD2553D5192}"/>
                    </a:ext>
                  </a:extLst>
                </p:cNvPr>
                <p:cNvSpPr>
                  <a:spLocks noChangeShapeType="1"/>
                </p:cNvSpPr>
                <p:nvPr/>
              </p:nvSpPr>
              <p:spPr bwMode="auto">
                <a:xfrm flipH="1">
                  <a:off x="1170782" y="5381119"/>
                  <a:ext cx="6926263"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grpSp>
          <p:sp>
            <p:nvSpPr>
              <p:cNvPr id="13" name="Line 40">
                <a:extLst>
                  <a:ext uri="{FF2B5EF4-FFF2-40B4-BE49-F238E27FC236}">
                    <a16:creationId xmlns:a16="http://schemas.microsoft.com/office/drawing/2014/main" id="{5C0043D6-0446-91F8-6113-B56923147436}"/>
                  </a:ext>
                </a:extLst>
              </p:cNvPr>
              <p:cNvSpPr>
                <a:spLocks noChangeShapeType="1"/>
              </p:cNvSpPr>
              <p:nvPr/>
            </p:nvSpPr>
            <p:spPr bwMode="auto">
              <a:xfrm>
                <a:off x="1327681" y="1084291"/>
                <a:ext cx="0" cy="364486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4" name="Line 67">
                <a:extLst>
                  <a:ext uri="{FF2B5EF4-FFF2-40B4-BE49-F238E27FC236}">
                    <a16:creationId xmlns:a16="http://schemas.microsoft.com/office/drawing/2014/main" id="{6B04A6FE-E8B8-C0D7-5308-232B76755A5F}"/>
                  </a:ext>
                </a:extLst>
              </p:cNvPr>
              <p:cNvSpPr>
                <a:spLocks noChangeShapeType="1"/>
              </p:cNvSpPr>
              <p:nvPr/>
            </p:nvSpPr>
            <p:spPr bwMode="auto">
              <a:xfrm flipH="1">
                <a:off x="1234905" y="4141835"/>
                <a:ext cx="97536"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5" name="Line 70">
                <a:extLst>
                  <a:ext uri="{FF2B5EF4-FFF2-40B4-BE49-F238E27FC236}">
                    <a16:creationId xmlns:a16="http://schemas.microsoft.com/office/drawing/2014/main" id="{B2422494-7057-7646-7ED3-41B29F0F1ECE}"/>
                  </a:ext>
                </a:extLst>
              </p:cNvPr>
              <p:cNvSpPr>
                <a:spLocks noChangeShapeType="1"/>
              </p:cNvSpPr>
              <p:nvPr/>
            </p:nvSpPr>
            <p:spPr bwMode="auto">
              <a:xfrm flipH="1">
                <a:off x="1234905" y="3122654"/>
                <a:ext cx="97536"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6" name="Line 72">
                <a:extLst>
                  <a:ext uri="{FF2B5EF4-FFF2-40B4-BE49-F238E27FC236}">
                    <a16:creationId xmlns:a16="http://schemas.microsoft.com/office/drawing/2014/main" id="{71678EDC-7491-9F3F-2ABB-9B68430280CC}"/>
                  </a:ext>
                </a:extLst>
              </p:cNvPr>
              <p:cNvSpPr>
                <a:spLocks noChangeShapeType="1"/>
              </p:cNvSpPr>
              <p:nvPr/>
            </p:nvSpPr>
            <p:spPr bwMode="auto">
              <a:xfrm flipH="1">
                <a:off x="1234905" y="2103472"/>
                <a:ext cx="97536"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7" name="Line 78">
                <a:extLst>
                  <a:ext uri="{FF2B5EF4-FFF2-40B4-BE49-F238E27FC236}">
                    <a16:creationId xmlns:a16="http://schemas.microsoft.com/office/drawing/2014/main" id="{1F634058-B320-1AF8-EB2F-D9025E56C82E}"/>
                  </a:ext>
                </a:extLst>
              </p:cNvPr>
              <p:cNvSpPr>
                <a:spLocks noChangeShapeType="1"/>
              </p:cNvSpPr>
              <p:nvPr/>
            </p:nvSpPr>
            <p:spPr bwMode="auto">
              <a:xfrm flipH="1">
                <a:off x="1234905" y="1084291"/>
                <a:ext cx="97536"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8" name="Rectangle 66">
                <a:extLst>
                  <a:ext uri="{FF2B5EF4-FFF2-40B4-BE49-F238E27FC236}">
                    <a16:creationId xmlns:a16="http://schemas.microsoft.com/office/drawing/2014/main" id="{A411C9D7-F5C7-7453-E56B-00D7831C9B24}"/>
                  </a:ext>
                </a:extLst>
              </p:cNvPr>
              <p:cNvSpPr>
                <a:spLocks noChangeArrowheads="1"/>
              </p:cNvSpPr>
              <p:nvPr/>
            </p:nvSpPr>
            <p:spPr bwMode="auto">
              <a:xfrm>
                <a:off x="1050629" y="4555961"/>
                <a:ext cx="84960"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0</a:t>
                </a:r>
                <a:endParaRPr lang="en-US" altLang="en-US" sz="1600" dirty="0">
                  <a:solidFill>
                    <a:sysClr val="windowText" lastClr="000000"/>
                  </a:solidFill>
                  <a:latin typeface="Century Gothic" panose="020B0502020202020204" pitchFamily="34" charset="0"/>
                </a:endParaRPr>
              </a:p>
            </p:txBody>
          </p:sp>
          <p:sp>
            <p:nvSpPr>
              <p:cNvPr id="19" name="Rectangle 69">
                <a:extLst>
                  <a:ext uri="{FF2B5EF4-FFF2-40B4-BE49-F238E27FC236}">
                    <a16:creationId xmlns:a16="http://schemas.microsoft.com/office/drawing/2014/main" id="{B56294BB-02FD-6372-984C-96FDD0015C0A}"/>
                  </a:ext>
                </a:extLst>
              </p:cNvPr>
              <p:cNvSpPr>
                <a:spLocks noChangeArrowheads="1"/>
              </p:cNvSpPr>
              <p:nvPr/>
            </p:nvSpPr>
            <p:spPr bwMode="auto">
              <a:xfrm>
                <a:off x="1050629" y="4047270"/>
                <a:ext cx="84960"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2</a:t>
                </a:r>
                <a:endParaRPr lang="en-US" altLang="en-US" sz="1600" dirty="0">
                  <a:solidFill>
                    <a:sysClr val="windowText" lastClr="000000"/>
                  </a:solidFill>
                  <a:latin typeface="Century Gothic" panose="020B0502020202020204" pitchFamily="34" charset="0"/>
                </a:endParaRPr>
              </a:p>
            </p:txBody>
          </p:sp>
          <p:sp>
            <p:nvSpPr>
              <p:cNvPr id="20" name="Rectangle 71">
                <a:extLst>
                  <a:ext uri="{FF2B5EF4-FFF2-40B4-BE49-F238E27FC236}">
                    <a16:creationId xmlns:a16="http://schemas.microsoft.com/office/drawing/2014/main" id="{1EA7B904-DB5B-7547-E5EF-8480C941BC8B}"/>
                  </a:ext>
                </a:extLst>
              </p:cNvPr>
              <p:cNvSpPr>
                <a:spLocks noChangeArrowheads="1"/>
              </p:cNvSpPr>
              <p:nvPr/>
            </p:nvSpPr>
            <p:spPr bwMode="auto">
              <a:xfrm>
                <a:off x="1050629" y="3029890"/>
                <a:ext cx="84960"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6</a:t>
                </a:r>
                <a:endParaRPr lang="en-US" altLang="en-US" sz="1600" dirty="0">
                  <a:solidFill>
                    <a:sysClr val="windowText" lastClr="000000"/>
                  </a:solidFill>
                  <a:latin typeface="Century Gothic" panose="020B0502020202020204" pitchFamily="34" charset="0"/>
                </a:endParaRPr>
              </a:p>
            </p:txBody>
          </p:sp>
          <p:sp>
            <p:nvSpPr>
              <p:cNvPr id="21" name="Rectangle 73">
                <a:extLst>
                  <a:ext uri="{FF2B5EF4-FFF2-40B4-BE49-F238E27FC236}">
                    <a16:creationId xmlns:a16="http://schemas.microsoft.com/office/drawing/2014/main" id="{DECE313B-3871-4CA7-6159-6E509E0321D6}"/>
                  </a:ext>
                </a:extLst>
              </p:cNvPr>
              <p:cNvSpPr>
                <a:spLocks noChangeArrowheads="1"/>
              </p:cNvSpPr>
              <p:nvPr/>
            </p:nvSpPr>
            <p:spPr bwMode="auto">
              <a:xfrm>
                <a:off x="965673" y="2012510"/>
                <a:ext cx="169918"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10</a:t>
                </a:r>
                <a:endParaRPr lang="en-US" altLang="en-US" sz="1600" dirty="0">
                  <a:solidFill>
                    <a:sysClr val="windowText" lastClr="000000"/>
                  </a:solidFill>
                  <a:latin typeface="Century Gothic" panose="020B0502020202020204" pitchFamily="34" charset="0"/>
                </a:endParaRPr>
              </a:p>
            </p:txBody>
          </p:sp>
          <p:sp>
            <p:nvSpPr>
              <p:cNvPr id="36" name="Rectangle 80">
                <a:extLst>
                  <a:ext uri="{FF2B5EF4-FFF2-40B4-BE49-F238E27FC236}">
                    <a16:creationId xmlns:a16="http://schemas.microsoft.com/office/drawing/2014/main" id="{8195D967-7DD5-6BBA-823C-E657E6F97204}"/>
                  </a:ext>
                </a:extLst>
              </p:cNvPr>
              <p:cNvSpPr>
                <a:spLocks noChangeArrowheads="1"/>
              </p:cNvSpPr>
              <p:nvPr/>
            </p:nvSpPr>
            <p:spPr bwMode="auto">
              <a:xfrm>
                <a:off x="965673" y="988249"/>
                <a:ext cx="169918"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14</a:t>
                </a:r>
                <a:endParaRPr lang="en-US" altLang="en-US" sz="1600" dirty="0">
                  <a:solidFill>
                    <a:sysClr val="windowText" lastClr="000000"/>
                  </a:solidFill>
                  <a:latin typeface="Century Gothic" panose="020B0502020202020204" pitchFamily="34" charset="0"/>
                </a:endParaRPr>
              </a:p>
            </p:txBody>
          </p:sp>
          <p:sp>
            <p:nvSpPr>
              <p:cNvPr id="37" name="Line 70">
                <a:extLst>
                  <a:ext uri="{FF2B5EF4-FFF2-40B4-BE49-F238E27FC236}">
                    <a16:creationId xmlns:a16="http://schemas.microsoft.com/office/drawing/2014/main" id="{3E0DCC79-A705-D2A5-2A10-54555DF1EC52}"/>
                  </a:ext>
                </a:extLst>
              </p:cNvPr>
              <p:cNvSpPr>
                <a:spLocks noChangeShapeType="1"/>
              </p:cNvSpPr>
              <p:nvPr/>
            </p:nvSpPr>
            <p:spPr bwMode="auto">
              <a:xfrm flipH="1">
                <a:off x="1234905" y="3632245"/>
                <a:ext cx="97536"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8" name="Line 72">
                <a:extLst>
                  <a:ext uri="{FF2B5EF4-FFF2-40B4-BE49-F238E27FC236}">
                    <a16:creationId xmlns:a16="http://schemas.microsoft.com/office/drawing/2014/main" id="{9E292B98-83E9-C12C-1061-01CD9292DDC7}"/>
                  </a:ext>
                </a:extLst>
              </p:cNvPr>
              <p:cNvSpPr>
                <a:spLocks noChangeShapeType="1"/>
              </p:cNvSpPr>
              <p:nvPr/>
            </p:nvSpPr>
            <p:spPr bwMode="auto">
              <a:xfrm flipH="1">
                <a:off x="1234905" y="2613063"/>
                <a:ext cx="97536"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39" name="Line 74">
                <a:extLst>
                  <a:ext uri="{FF2B5EF4-FFF2-40B4-BE49-F238E27FC236}">
                    <a16:creationId xmlns:a16="http://schemas.microsoft.com/office/drawing/2014/main" id="{BCEA006A-3CE2-EE4E-3981-A09E3ACA76FA}"/>
                  </a:ext>
                </a:extLst>
              </p:cNvPr>
              <p:cNvSpPr>
                <a:spLocks noChangeShapeType="1"/>
              </p:cNvSpPr>
              <p:nvPr/>
            </p:nvSpPr>
            <p:spPr bwMode="auto">
              <a:xfrm flipH="1">
                <a:off x="1234905" y="1593882"/>
                <a:ext cx="97536"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40" name="Rectangle 71">
                <a:extLst>
                  <a:ext uri="{FF2B5EF4-FFF2-40B4-BE49-F238E27FC236}">
                    <a16:creationId xmlns:a16="http://schemas.microsoft.com/office/drawing/2014/main" id="{F1AA6E50-C9EA-B180-0016-BA1384C741D0}"/>
                  </a:ext>
                </a:extLst>
              </p:cNvPr>
              <p:cNvSpPr>
                <a:spLocks noChangeArrowheads="1"/>
              </p:cNvSpPr>
              <p:nvPr/>
            </p:nvSpPr>
            <p:spPr bwMode="auto">
              <a:xfrm>
                <a:off x="1050629" y="3538580"/>
                <a:ext cx="84960"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4</a:t>
                </a:r>
                <a:endParaRPr lang="en-US" altLang="en-US" sz="1600" dirty="0">
                  <a:solidFill>
                    <a:sysClr val="windowText" lastClr="000000"/>
                  </a:solidFill>
                  <a:latin typeface="Century Gothic" panose="020B0502020202020204" pitchFamily="34" charset="0"/>
                </a:endParaRPr>
              </a:p>
            </p:txBody>
          </p:sp>
          <p:sp>
            <p:nvSpPr>
              <p:cNvPr id="41" name="Rectangle 73">
                <a:extLst>
                  <a:ext uri="{FF2B5EF4-FFF2-40B4-BE49-F238E27FC236}">
                    <a16:creationId xmlns:a16="http://schemas.microsoft.com/office/drawing/2014/main" id="{C2C9854E-3D36-015F-FA94-DCA1F2478B03}"/>
                  </a:ext>
                </a:extLst>
              </p:cNvPr>
              <p:cNvSpPr>
                <a:spLocks noChangeArrowheads="1"/>
              </p:cNvSpPr>
              <p:nvPr/>
            </p:nvSpPr>
            <p:spPr bwMode="auto">
              <a:xfrm>
                <a:off x="1050629" y="2521199"/>
                <a:ext cx="84960"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8</a:t>
                </a:r>
                <a:endParaRPr lang="en-US" altLang="en-US" sz="1600" dirty="0">
                  <a:solidFill>
                    <a:sysClr val="windowText" lastClr="000000"/>
                  </a:solidFill>
                  <a:latin typeface="Century Gothic" panose="020B0502020202020204" pitchFamily="34" charset="0"/>
                </a:endParaRPr>
              </a:p>
            </p:txBody>
          </p:sp>
          <p:sp>
            <p:nvSpPr>
              <p:cNvPr id="42" name="Rectangle 75">
                <a:extLst>
                  <a:ext uri="{FF2B5EF4-FFF2-40B4-BE49-F238E27FC236}">
                    <a16:creationId xmlns:a16="http://schemas.microsoft.com/office/drawing/2014/main" id="{491CC159-A11F-319B-F628-A4A29442DC25}"/>
                  </a:ext>
                </a:extLst>
              </p:cNvPr>
              <p:cNvSpPr>
                <a:spLocks noChangeArrowheads="1"/>
              </p:cNvSpPr>
              <p:nvPr/>
            </p:nvSpPr>
            <p:spPr bwMode="auto">
              <a:xfrm>
                <a:off x="965673" y="1503818"/>
                <a:ext cx="169918"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12</a:t>
                </a:r>
                <a:endParaRPr lang="en-US" altLang="en-US" sz="1600" dirty="0">
                  <a:solidFill>
                    <a:sysClr val="windowText" lastClr="000000"/>
                  </a:solidFill>
                  <a:latin typeface="Century Gothic" panose="020B0502020202020204" pitchFamily="34" charset="0"/>
                </a:endParaRPr>
              </a:p>
            </p:txBody>
          </p:sp>
          <p:sp>
            <p:nvSpPr>
              <p:cNvPr id="43" name="Line 67">
                <a:extLst>
                  <a:ext uri="{FF2B5EF4-FFF2-40B4-BE49-F238E27FC236}">
                    <a16:creationId xmlns:a16="http://schemas.microsoft.com/office/drawing/2014/main" id="{9E90B42B-4155-2295-8B9E-CEC1A9196C01}"/>
                  </a:ext>
                </a:extLst>
              </p:cNvPr>
              <p:cNvSpPr>
                <a:spLocks noChangeShapeType="1"/>
              </p:cNvSpPr>
              <p:nvPr/>
            </p:nvSpPr>
            <p:spPr bwMode="auto">
              <a:xfrm flipH="1">
                <a:off x="1234905" y="4651423"/>
                <a:ext cx="97536"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44" name="Rectangle 41">
                <a:extLst>
                  <a:ext uri="{FF2B5EF4-FFF2-40B4-BE49-F238E27FC236}">
                    <a16:creationId xmlns:a16="http://schemas.microsoft.com/office/drawing/2014/main" id="{95AABA80-7023-7A13-3C00-2FC4A610DAF8}"/>
                  </a:ext>
                </a:extLst>
              </p:cNvPr>
              <p:cNvSpPr>
                <a:spLocks noChangeArrowheads="1"/>
              </p:cNvSpPr>
              <p:nvPr/>
            </p:nvSpPr>
            <p:spPr bwMode="auto">
              <a:xfrm>
                <a:off x="1282356" y="4729150"/>
                <a:ext cx="84960"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0</a:t>
                </a:r>
                <a:endParaRPr lang="en-US" altLang="en-US" sz="1600" dirty="0">
                  <a:solidFill>
                    <a:sysClr val="windowText" lastClr="000000"/>
                  </a:solidFill>
                  <a:latin typeface="Century Gothic" panose="020B0502020202020204" pitchFamily="34" charset="0"/>
                </a:endParaRPr>
              </a:p>
            </p:txBody>
          </p:sp>
          <p:sp>
            <p:nvSpPr>
              <p:cNvPr id="45" name="Rectangle 55">
                <a:extLst>
                  <a:ext uri="{FF2B5EF4-FFF2-40B4-BE49-F238E27FC236}">
                    <a16:creationId xmlns:a16="http://schemas.microsoft.com/office/drawing/2014/main" id="{7DD5A952-B90B-516E-17CA-C27E9F328F9A}"/>
                  </a:ext>
                </a:extLst>
              </p:cNvPr>
              <p:cNvSpPr>
                <a:spLocks noChangeArrowheads="1"/>
              </p:cNvSpPr>
              <p:nvPr/>
            </p:nvSpPr>
            <p:spPr bwMode="auto">
              <a:xfrm>
                <a:off x="1973976" y="4729150"/>
                <a:ext cx="254878"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180</a:t>
                </a:r>
                <a:endParaRPr lang="en-US" altLang="en-US" sz="1600" dirty="0">
                  <a:solidFill>
                    <a:sysClr val="windowText" lastClr="000000"/>
                  </a:solidFill>
                  <a:latin typeface="Century Gothic" panose="020B0502020202020204" pitchFamily="34" charset="0"/>
                </a:endParaRPr>
              </a:p>
            </p:txBody>
          </p:sp>
          <p:sp>
            <p:nvSpPr>
              <p:cNvPr id="46" name="Rectangle 57">
                <a:extLst>
                  <a:ext uri="{FF2B5EF4-FFF2-40B4-BE49-F238E27FC236}">
                    <a16:creationId xmlns:a16="http://schemas.microsoft.com/office/drawing/2014/main" id="{C544E098-1E69-F012-3C65-EAB3F2F4D908}"/>
                  </a:ext>
                </a:extLst>
              </p:cNvPr>
              <p:cNvSpPr>
                <a:spLocks noChangeArrowheads="1"/>
              </p:cNvSpPr>
              <p:nvPr/>
            </p:nvSpPr>
            <p:spPr bwMode="auto">
              <a:xfrm>
                <a:off x="2750553" y="4729150"/>
                <a:ext cx="254878"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360</a:t>
                </a:r>
                <a:endParaRPr lang="en-US" altLang="en-US" sz="1600" dirty="0">
                  <a:solidFill>
                    <a:sysClr val="windowText" lastClr="000000"/>
                  </a:solidFill>
                  <a:latin typeface="Century Gothic" panose="020B0502020202020204" pitchFamily="34" charset="0"/>
                </a:endParaRPr>
              </a:p>
            </p:txBody>
          </p:sp>
          <p:sp>
            <p:nvSpPr>
              <p:cNvPr id="47" name="Rectangle 59">
                <a:extLst>
                  <a:ext uri="{FF2B5EF4-FFF2-40B4-BE49-F238E27FC236}">
                    <a16:creationId xmlns:a16="http://schemas.microsoft.com/office/drawing/2014/main" id="{3337B9A5-1AA0-F2B3-DB04-BA3DF6162D55}"/>
                  </a:ext>
                </a:extLst>
              </p:cNvPr>
              <p:cNvSpPr>
                <a:spLocks noChangeArrowheads="1"/>
              </p:cNvSpPr>
              <p:nvPr/>
            </p:nvSpPr>
            <p:spPr bwMode="auto">
              <a:xfrm>
                <a:off x="3527130" y="4729150"/>
                <a:ext cx="254878"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540</a:t>
                </a:r>
                <a:endParaRPr lang="en-US" altLang="en-US" sz="1600" dirty="0">
                  <a:solidFill>
                    <a:sysClr val="windowText" lastClr="000000"/>
                  </a:solidFill>
                  <a:latin typeface="Century Gothic" panose="020B0502020202020204" pitchFamily="34" charset="0"/>
                </a:endParaRPr>
              </a:p>
            </p:txBody>
          </p:sp>
          <p:sp>
            <p:nvSpPr>
              <p:cNvPr id="48" name="Rectangle 61">
                <a:extLst>
                  <a:ext uri="{FF2B5EF4-FFF2-40B4-BE49-F238E27FC236}">
                    <a16:creationId xmlns:a16="http://schemas.microsoft.com/office/drawing/2014/main" id="{E8EA215A-67E0-D638-5936-E81A651784B0}"/>
                  </a:ext>
                </a:extLst>
              </p:cNvPr>
              <p:cNvSpPr>
                <a:spLocks noChangeArrowheads="1"/>
              </p:cNvSpPr>
              <p:nvPr/>
            </p:nvSpPr>
            <p:spPr bwMode="auto">
              <a:xfrm>
                <a:off x="4303706" y="4729150"/>
                <a:ext cx="254878"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720</a:t>
                </a:r>
                <a:endParaRPr lang="en-US" altLang="en-US" sz="1600" dirty="0">
                  <a:solidFill>
                    <a:sysClr val="windowText" lastClr="000000"/>
                  </a:solidFill>
                  <a:latin typeface="Century Gothic" panose="020B0502020202020204" pitchFamily="34" charset="0"/>
                </a:endParaRPr>
              </a:p>
            </p:txBody>
          </p:sp>
          <p:sp>
            <p:nvSpPr>
              <p:cNvPr id="49" name="Rectangle 63">
                <a:extLst>
                  <a:ext uri="{FF2B5EF4-FFF2-40B4-BE49-F238E27FC236}">
                    <a16:creationId xmlns:a16="http://schemas.microsoft.com/office/drawing/2014/main" id="{78A4BF5C-9927-3B0A-873C-B4E3E68A483D}"/>
                  </a:ext>
                </a:extLst>
              </p:cNvPr>
              <p:cNvSpPr>
                <a:spLocks noChangeArrowheads="1"/>
              </p:cNvSpPr>
              <p:nvPr/>
            </p:nvSpPr>
            <p:spPr bwMode="auto">
              <a:xfrm>
                <a:off x="5080284" y="4729150"/>
                <a:ext cx="254878"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900</a:t>
                </a:r>
                <a:endParaRPr lang="en-US" altLang="en-US" sz="1600" dirty="0">
                  <a:solidFill>
                    <a:sysClr val="windowText" lastClr="000000"/>
                  </a:solidFill>
                  <a:latin typeface="Century Gothic" panose="020B0502020202020204" pitchFamily="34" charset="0"/>
                </a:endParaRPr>
              </a:p>
            </p:txBody>
          </p:sp>
          <p:sp>
            <p:nvSpPr>
              <p:cNvPr id="50" name="Rectangle 65">
                <a:extLst>
                  <a:ext uri="{FF2B5EF4-FFF2-40B4-BE49-F238E27FC236}">
                    <a16:creationId xmlns:a16="http://schemas.microsoft.com/office/drawing/2014/main" id="{4E6E1E91-D781-B3DA-5401-BF7E5DF59853}"/>
                  </a:ext>
                </a:extLst>
              </p:cNvPr>
              <p:cNvSpPr>
                <a:spLocks noChangeArrowheads="1"/>
              </p:cNvSpPr>
              <p:nvPr/>
            </p:nvSpPr>
            <p:spPr bwMode="auto">
              <a:xfrm>
                <a:off x="5814380" y="4729150"/>
                <a:ext cx="339837" cy="2088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1080</a:t>
                </a:r>
                <a:endParaRPr lang="en-US" altLang="en-US" sz="1600" dirty="0">
                  <a:solidFill>
                    <a:sysClr val="windowText" lastClr="000000"/>
                  </a:solidFill>
                  <a:latin typeface="Century Gothic" panose="020B0502020202020204" pitchFamily="34" charset="0"/>
                </a:endParaRPr>
              </a:p>
            </p:txBody>
          </p:sp>
          <p:sp>
            <p:nvSpPr>
              <p:cNvPr id="51" name="Rectangle 85">
                <a:extLst>
                  <a:ext uri="{FF2B5EF4-FFF2-40B4-BE49-F238E27FC236}">
                    <a16:creationId xmlns:a16="http://schemas.microsoft.com/office/drawing/2014/main" id="{EE9FE8D9-179B-E492-D2E7-0C77AA370F34}"/>
                  </a:ext>
                </a:extLst>
              </p:cNvPr>
              <p:cNvSpPr>
                <a:spLocks noChangeArrowheads="1"/>
              </p:cNvSpPr>
              <p:nvPr/>
            </p:nvSpPr>
            <p:spPr bwMode="auto">
              <a:xfrm>
                <a:off x="3458892" y="4941718"/>
                <a:ext cx="426399" cy="2436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ysClr val="windowText" lastClr="000000"/>
                    </a:solidFill>
                    <a:latin typeface="Century Gothic" panose="020B0502020202020204" pitchFamily="34" charset="0"/>
                  </a:rPr>
                  <a:t>Days</a:t>
                </a:r>
                <a:endParaRPr lang="en-US" altLang="en-US" b="1" dirty="0">
                  <a:solidFill>
                    <a:sysClr val="windowText" lastClr="000000"/>
                  </a:solidFill>
                  <a:latin typeface="Century Gothic" panose="020B0502020202020204" pitchFamily="34" charset="0"/>
                </a:endParaRPr>
              </a:p>
            </p:txBody>
          </p:sp>
          <p:sp>
            <p:nvSpPr>
              <p:cNvPr id="52" name="Rectangle 70">
                <a:extLst>
                  <a:ext uri="{FF2B5EF4-FFF2-40B4-BE49-F238E27FC236}">
                    <a16:creationId xmlns:a16="http://schemas.microsoft.com/office/drawing/2014/main" id="{73522A4A-F5DA-D423-7116-C4334A774FA8}"/>
                  </a:ext>
                </a:extLst>
              </p:cNvPr>
              <p:cNvSpPr>
                <a:spLocks noChangeArrowheads="1"/>
              </p:cNvSpPr>
              <p:nvPr/>
            </p:nvSpPr>
            <p:spPr bwMode="auto">
              <a:xfrm>
                <a:off x="3369405" y="3991080"/>
                <a:ext cx="1987724" cy="626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Century Gothic" panose="020B0502020202020204" pitchFamily="34" charset="0"/>
                  </a:rPr>
                  <a:t>HR 0.82 (95% CI 0.72–0.93);</a:t>
                </a:r>
                <a:br>
                  <a:rPr lang="en-US" altLang="en-US" sz="1200" dirty="0">
                    <a:solidFill>
                      <a:srgbClr val="000000"/>
                    </a:solidFill>
                    <a:latin typeface="Century Gothic" panose="020B0502020202020204" pitchFamily="34" charset="0"/>
                  </a:rPr>
                </a:br>
                <a:r>
                  <a:rPr lang="en-US" altLang="en-US" sz="1200" i="1" dirty="0">
                    <a:solidFill>
                      <a:srgbClr val="000000"/>
                    </a:solidFill>
                    <a:latin typeface="Century Gothic" panose="020B0502020202020204" pitchFamily="34" charset="0"/>
                  </a:rPr>
                  <a:t>P</a:t>
                </a:r>
                <a:r>
                  <a:rPr lang="en-US" altLang="en-US" sz="1200" dirty="0">
                    <a:solidFill>
                      <a:srgbClr val="000000"/>
                    </a:solidFill>
                    <a:latin typeface="Century Gothic" panose="020B0502020202020204" pitchFamily="34" charset="0"/>
                  </a:rPr>
                  <a:t> = 0.0021</a:t>
                </a:r>
              </a:p>
              <a:p>
                <a:r>
                  <a:rPr lang="en-US" altLang="en-US" sz="1200" dirty="0">
                    <a:solidFill>
                      <a:srgbClr val="000000"/>
                    </a:solidFill>
                    <a:latin typeface="Century Gothic" panose="020B0502020202020204" pitchFamily="34" charset="0"/>
                  </a:rPr>
                  <a:t>ARR 2.0% (95% CI 0.2–3.9%)</a:t>
                </a:r>
              </a:p>
            </p:txBody>
          </p:sp>
          <p:sp>
            <p:nvSpPr>
              <p:cNvPr id="53" name="Freeform 111">
                <a:extLst>
                  <a:ext uri="{FF2B5EF4-FFF2-40B4-BE49-F238E27FC236}">
                    <a16:creationId xmlns:a16="http://schemas.microsoft.com/office/drawing/2014/main" id="{D0A958B9-3D35-C05A-24C8-C11FAFC00DF7}"/>
                  </a:ext>
                </a:extLst>
              </p:cNvPr>
              <p:cNvSpPr>
                <a:spLocks noEditPoints="1"/>
              </p:cNvSpPr>
              <p:nvPr/>
            </p:nvSpPr>
            <p:spPr bwMode="auto">
              <a:xfrm>
                <a:off x="1333470" y="1593729"/>
                <a:ext cx="4652079" cy="3035420"/>
              </a:xfrm>
              <a:custGeom>
                <a:avLst/>
                <a:gdLst>
                  <a:gd name="T0" fmla="*/ 4243 w 4301"/>
                  <a:gd name="T1" fmla="*/ 0 h 1949"/>
                  <a:gd name="T2" fmla="*/ 4171 w 4301"/>
                  <a:gd name="T3" fmla="*/ 0 h 1949"/>
                  <a:gd name="T4" fmla="*/ 4100 w 4301"/>
                  <a:gd name="T5" fmla="*/ 65 h 1949"/>
                  <a:gd name="T6" fmla="*/ 4028 w 4301"/>
                  <a:gd name="T7" fmla="*/ 77 h 1949"/>
                  <a:gd name="T8" fmla="*/ 3971 w 4301"/>
                  <a:gd name="T9" fmla="*/ 103 h 1949"/>
                  <a:gd name="T10" fmla="*/ 3899 w 4301"/>
                  <a:gd name="T11" fmla="*/ 103 h 1949"/>
                  <a:gd name="T12" fmla="*/ 3827 w 4301"/>
                  <a:gd name="T13" fmla="*/ 142 h 1949"/>
                  <a:gd name="T14" fmla="*/ 3756 w 4301"/>
                  <a:gd name="T15" fmla="*/ 181 h 1949"/>
                  <a:gd name="T16" fmla="*/ 3698 w 4301"/>
                  <a:gd name="T17" fmla="*/ 194 h 1949"/>
                  <a:gd name="T18" fmla="*/ 3627 w 4301"/>
                  <a:gd name="T19" fmla="*/ 219 h 1949"/>
                  <a:gd name="T20" fmla="*/ 3555 w 4301"/>
                  <a:gd name="T21" fmla="*/ 271 h 1949"/>
                  <a:gd name="T22" fmla="*/ 3498 w 4301"/>
                  <a:gd name="T23" fmla="*/ 271 h 1949"/>
                  <a:gd name="T24" fmla="*/ 3426 w 4301"/>
                  <a:gd name="T25" fmla="*/ 336 h 1949"/>
                  <a:gd name="T26" fmla="*/ 3354 w 4301"/>
                  <a:gd name="T27" fmla="*/ 361 h 1949"/>
                  <a:gd name="T28" fmla="*/ 3283 w 4301"/>
                  <a:gd name="T29" fmla="*/ 400 h 1949"/>
                  <a:gd name="T30" fmla="*/ 3211 w 4301"/>
                  <a:gd name="T31" fmla="*/ 426 h 1949"/>
                  <a:gd name="T32" fmla="*/ 3154 w 4301"/>
                  <a:gd name="T33" fmla="*/ 465 h 1949"/>
                  <a:gd name="T34" fmla="*/ 3082 w 4301"/>
                  <a:gd name="T35" fmla="*/ 491 h 1949"/>
                  <a:gd name="T36" fmla="*/ 3010 w 4301"/>
                  <a:gd name="T37" fmla="*/ 516 h 1949"/>
                  <a:gd name="T38" fmla="*/ 2953 w 4301"/>
                  <a:gd name="T39" fmla="*/ 529 h 1949"/>
                  <a:gd name="T40" fmla="*/ 2881 w 4301"/>
                  <a:gd name="T41" fmla="*/ 568 h 1949"/>
                  <a:gd name="T42" fmla="*/ 2810 w 4301"/>
                  <a:gd name="T43" fmla="*/ 594 h 1949"/>
                  <a:gd name="T44" fmla="*/ 2752 w 4301"/>
                  <a:gd name="T45" fmla="*/ 633 h 1949"/>
                  <a:gd name="T46" fmla="*/ 2681 w 4301"/>
                  <a:gd name="T47" fmla="*/ 645 h 1949"/>
                  <a:gd name="T48" fmla="*/ 2609 w 4301"/>
                  <a:gd name="T49" fmla="*/ 697 h 1949"/>
                  <a:gd name="T50" fmla="*/ 2537 w 4301"/>
                  <a:gd name="T51" fmla="*/ 723 h 1949"/>
                  <a:gd name="T52" fmla="*/ 2466 w 4301"/>
                  <a:gd name="T53" fmla="*/ 749 h 1949"/>
                  <a:gd name="T54" fmla="*/ 2408 w 4301"/>
                  <a:gd name="T55" fmla="*/ 775 h 1949"/>
                  <a:gd name="T56" fmla="*/ 2337 w 4301"/>
                  <a:gd name="T57" fmla="*/ 813 h 1949"/>
                  <a:gd name="T58" fmla="*/ 2265 w 4301"/>
                  <a:gd name="T59" fmla="*/ 839 h 1949"/>
                  <a:gd name="T60" fmla="*/ 2208 w 4301"/>
                  <a:gd name="T61" fmla="*/ 852 h 1949"/>
                  <a:gd name="T62" fmla="*/ 2136 w 4301"/>
                  <a:gd name="T63" fmla="*/ 878 h 1949"/>
                  <a:gd name="T64" fmla="*/ 2064 w 4301"/>
                  <a:gd name="T65" fmla="*/ 904 h 1949"/>
                  <a:gd name="T66" fmla="*/ 1993 w 4301"/>
                  <a:gd name="T67" fmla="*/ 917 h 1949"/>
                  <a:gd name="T68" fmla="*/ 1935 w 4301"/>
                  <a:gd name="T69" fmla="*/ 942 h 1949"/>
                  <a:gd name="T70" fmla="*/ 1864 w 4301"/>
                  <a:gd name="T71" fmla="*/ 981 h 1949"/>
                  <a:gd name="T72" fmla="*/ 1792 w 4301"/>
                  <a:gd name="T73" fmla="*/ 1007 h 1949"/>
                  <a:gd name="T74" fmla="*/ 1734 w 4301"/>
                  <a:gd name="T75" fmla="*/ 1059 h 1949"/>
                  <a:gd name="T76" fmla="*/ 1648 w 4301"/>
                  <a:gd name="T77" fmla="*/ 1084 h 1949"/>
                  <a:gd name="T78" fmla="*/ 1591 w 4301"/>
                  <a:gd name="T79" fmla="*/ 1123 h 1949"/>
                  <a:gd name="T80" fmla="*/ 1519 w 4301"/>
                  <a:gd name="T81" fmla="*/ 1162 h 1949"/>
                  <a:gd name="T82" fmla="*/ 1448 w 4301"/>
                  <a:gd name="T83" fmla="*/ 1188 h 1949"/>
                  <a:gd name="T84" fmla="*/ 1390 w 4301"/>
                  <a:gd name="T85" fmla="*/ 1213 h 1949"/>
                  <a:gd name="T86" fmla="*/ 1319 w 4301"/>
                  <a:gd name="T87" fmla="*/ 1239 h 1949"/>
                  <a:gd name="T88" fmla="*/ 1247 w 4301"/>
                  <a:gd name="T89" fmla="*/ 1291 h 1949"/>
                  <a:gd name="T90" fmla="*/ 1190 w 4301"/>
                  <a:gd name="T91" fmla="*/ 1330 h 1949"/>
                  <a:gd name="T92" fmla="*/ 1118 w 4301"/>
                  <a:gd name="T93" fmla="*/ 1355 h 1949"/>
                  <a:gd name="T94" fmla="*/ 1046 w 4301"/>
                  <a:gd name="T95" fmla="*/ 1407 h 1949"/>
                  <a:gd name="T96" fmla="*/ 989 w 4301"/>
                  <a:gd name="T97" fmla="*/ 1446 h 1949"/>
                  <a:gd name="T98" fmla="*/ 917 w 4301"/>
                  <a:gd name="T99" fmla="*/ 1472 h 1949"/>
                  <a:gd name="T100" fmla="*/ 846 w 4301"/>
                  <a:gd name="T101" fmla="*/ 1510 h 1949"/>
                  <a:gd name="T102" fmla="*/ 774 w 4301"/>
                  <a:gd name="T103" fmla="*/ 1536 h 1949"/>
                  <a:gd name="T104" fmla="*/ 702 w 4301"/>
                  <a:gd name="T105" fmla="*/ 1575 h 1949"/>
                  <a:gd name="T106" fmla="*/ 645 w 4301"/>
                  <a:gd name="T107" fmla="*/ 1614 h 1949"/>
                  <a:gd name="T108" fmla="*/ 573 w 4301"/>
                  <a:gd name="T109" fmla="*/ 1639 h 1949"/>
                  <a:gd name="T110" fmla="*/ 502 w 4301"/>
                  <a:gd name="T111" fmla="*/ 1678 h 1949"/>
                  <a:gd name="T112" fmla="*/ 444 w 4301"/>
                  <a:gd name="T113" fmla="*/ 1691 h 1949"/>
                  <a:gd name="T114" fmla="*/ 373 w 4301"/>
                  <a:gd name="T115" fmla="*/ 1730 h 1949"/>
                  <a:gd name="T116" fmla="*/ 301 w 4301"/>
                  <a:gd name="T117" fmla="*/ 1781 h 1949"/>
                  <a:gd name="T118" fmla="*/ 229 w 4301"/>
                  <a:gd name="T119" fmla="*/ 1807 h 1949"/>
                  <a:gd name="T120" fmla="*/ 172 w 4301"/>
                  <a:gd name="T121" fmla="*/ 1859 h 1949"/>
                  <a:gd name="T122" fmla="*/ 100 w 4301"/>
                  <a:gd name="T123" fmla="*/ 1898 h 1949"/>
                  <a:gd name="T124" fmla="*/ 29 w 4301"/>
                  <a:gd name="T125" fmla="*/ 1936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01" h="1949">
                    <a:moveTo>
                      <a:pt x="4301" y="0"/>
                    </a:moveTo>
                    <a:lnTo>
                      <a:pt x="4301" y="0"/>
                    </a:lnTo>
                    <a:moveTo>
                      <a:pt x="4301" y="0"/>
                    </a:moveTo>
                    <a:lnTo>
                      <a:pt x="4301" y="0"/>
                    </a:lnTo>
                    <a:moveTo>
                      <a:pt x="4286" y="0"/>
                    </a:moveTo>
                    <a:lnTo>
                      <a:pt x="4301" y="0"/>
                    </a:lnTo>
                    <a:moveTo>
                      <a:pt x="4286" y="0"/>
                    </a:moveTo>
                    <a:lnTo>
                      <a:pt x="4286" y="0"/>
                    </a:lnTo>
                    <a:moveTo>
                      <a:pt x="4286" y="0"/>
                    </a:moveTo>
                    <a:lnTo>
                      <a:pt x="4286" y="0"/>
                    </a:lnTo>
                    <a:moveTo>
                      <a:pt x="4286" y="0"/>
                    </a:moveTo>
                    <a:lnTo>
                      <a:pt x="4286" y="0"/>
                    </a:lnTo>
                    <a:moveTo>
                      <a:pt x="4272" y="0"/>
                    </a:moveTo>
                    <a:lnTo>
                      <a:pt x="4286" y="0"/>
                    </a:lnTo>
                    <a:moveTo>
                      <a:pt x="4272" y="0"/>
                    </a:moveTo>
                    <a:lnTo>
                      <a:pt x="4272" y="0"/>
                    </a:lnTo>
                    <a:moveTo>
                      <a:pt x="4272" y="0"/>
                    </a:moveTo>
                    <a:lnTo>
                      <a:pt x="4272" y="0"/>
                    </a:lnTo>
                    <a:moveTo>
                      <a:pt x="4258" y="0"/>
                    </a:moveTo>
                    <a:lnTo>
                      <a:pt x="4272" y="0"/>
                    </a:lnTo>
                    <a:moveTo>
                      <a:pt x="4258" y="0"/>
                    </a:moveTo>
                    <a:lnTo>
                      <a:pt x="4258" y="0"/>
                    </a:lnTo>
                    <a:moveTo>
                      <a:pt x="4258" y="0"/>
                    </a:moveTo>
                    <a:lnTo>
                      <a:pt x="4258" y="0"/>
                    </a:lnTo>
                    <a:moveTo>
                      <a:pt x="4243" y="0"/>
                    </a:moveTo>
                    <a:lnTo>
                      <a:pt x="4258" y="0"/>
                    </a:lnTo>
                    <a:moveTo>
                      <a:pt x="4243" y="0"/>
                    </a:moveTo>
                    <a:lnTo>
                      <a:pt x="4243" y="0"/>
                    </a:lnTo>
                    <a:moveTo>
                      <a:pt x="4243" y="0"/>
                    </a:moveTo>
                    <a:lnTo>
                      <a:pt x="4243" y="0"/>
                    </a:lnTo>
                    <a:moveTo>
                      <a:pt x="4243" y="0"/>
                    </a:moveTo>
                    <a:lnTo>
                      <a:pt x="4243" y="0"/>
                    </a:lnTo>
                    <a:moveTo>
                      <a:pt x="4229" y="0"/>
                    </a:moveTo>
                    <a:lnTo>
                      <a:pt x="4243" y="0"/>
                    </a:lnTo>
                    <a:moveTo>
                      <a:pt x="4229" y="0"/>
                    </a:moveTo>
                    <a:lnTo>
                      <a:pt x="4229" y="0"/>
                    </a:lnTo>
                    <a:moveTo>
                      <a:pt x="4229" y="0"/>
                    </a:moveTo>
                    <a:lnTo>
                      <a:pt x="4229" y="0"/>
                    </a:lnTo>
                    <a:moveTo>
                      <a:pt x="4215" y="0"/>
                    </a:moveTo>
                    <a:lnTo>
                      <a:pt x="4229" y="0"/>
                    </a:lnTo>
                    <a:moveTo>
                      <a:pt x="4215" y="0"/>
                    </a:moveTo>
                    <a:lnTo>
                      <a:pt x="4215" y="0"/>
                    </a:lnTo>
                    <a:moveTo>
                      <a:pt x="4215" y="0"/>
                    </a:moveTo>
                    <a:lnTo>
                      <a:pt x="4215" y="0"/>
                    </a:lnTo>
                    <a:moveTo>
                      <a:pt x="4200" y="0"/>
                    </a:moveTo>
                    <a:lnTo>
                      <a:pt x="4215" y="0"/>
                    </a:lnTo>
                    <a:moveTo>
                      <a:pt x="4200" y="0"/>
                    </a:moveTo>
                    <a:lnTo>
                      <a:pt x="4200" y="0"/>
                    </a:lnTo>
                    <a:moveTo>
                      <a:pt x="4200" y="0"/>
                    </a:moveTo>
                    <a:lnTo>
                      <a:pt x="4200" y="0"/>
                    </a:lnTo>
                    <a:moveTo>
                      <a:pt x="4200" y="0"/>
                    </a:moveTo>
                    <a:lnTo>
                      <a:pt x="4200" y="0"/>
                    </a:lnTo>
                    <a:moveTo>
                      <a:pt x="4186" y="0"/>
                    </a:moveTo>
                    <a:lnTo>
                      <a:pt x="4200" y="0"/>
                    </a:lnTo>
                    <a:moveTo>
                      <a:pt x="4186" y="0"/>
                    </a:moveTo>
                    <a:lnTo>
                      <a:pt x="4186" y="0"/>
                    </a:lnTo>
                    <a:moveTo>
                      <a:pt x="4186" y="0"/>
                    </a:moveTo>
                    <a:lnTo>
                      <a:pt x="4186" y="0"/>
                    </a:lnTo>
                    <a:moveTo>
                      <a:pt x="4186" y="0"/>
                    </a:moveTo>
                    <a:lnTo>
                      <a:pt x="4186" y="0"/>
                    </a:lnTo>
                    <a:moveTo>
                      <a:pt x="4186" y="0"/>
                    </a:moveTo>
                    <a:lnTo>
                      <a:pt x="4186" y="0"/>
                    </a:lnTo>
                    <a:moveTo>
                      <a:pt x="4171" y="0"/>
                    </a:moveTo>
                    <a:lnTo>
                      <a:pt x="4186" y="0"/>
                    </a:lnTo>
                    <a:moveTo>
                      <a:pt x="4171" y="0"/>
                    </a:moveTo>
                    <a:lnTo>
                      <a:pt x="4171" y="0"/>
                    </a:lnTo>
                    <a:moveTo>
                      <a:pt x="4171" y="0"/>
                    </a:moveTo>
                    <a:lnTo>
                      <a:pt x="4171" y="0"/>
                    </a:lnTo>
                    <a:moveTo>
                      <a:pt x="4157" y="0"/>
                    </a:moveTo>
                    <a:lnTo>
                      <a:pt x="4171" y="0"/>
                    </a:lnTo>
                    <a:moveTo>
                      <a:pt x="4157" y="0"/>
                    </a:moveTo>
                    <a:lnTo>
                      <a:pt x="4157" y="0"/>
                    </a:lnTo>
                    <a:moveTo>
                      <a:pt x="4157" y="0"/>
                    </a:moveTo>
                    <a:lnTo>
                      <a:pt x="4157" y="0"/>
                    </a:lnTo>
                    <a:moveTo>
                      <a:pt x="4157" y="0"/>
                    </a:moveTo>
                    <a:lnTo>
                      <a:pt x="4157" y="0"/>
                    </a:lnTo>
                    <a:moveTo>
                      <a:pt x="4143" y="0"/>
                    </a:moveTo>
                    <a:lnTo>
                      <a:pt x="4157" y="0"/>
                    </a:lnTo>
                    <a:moveTo>
                      <a:pt x="4143" y="39"/>
                    </a:moveTo>
                    <a:lnTo>
                      <a:pt x="4143" y="0"/>
                    </a:lnTo>
                    <a:moveTo>
                      <a:pt x="4143" y="39"/>
                    </a:moveTo>
                    <a:lnTo>
                      <a:pt x="4143" y="39"/>
                    </a:lnTo>
                    <a:moveTo>
                      <a:pt x="4128" y="39"/>
                    </a:moveTo>
                    <a:lnTo>
                      <a:pt x="4143" y="39"/>
                    </a:lnTo>
                    <a:moveTo>
                      <a:pt x="4128" y="39"/>
                    </a:moveTo>
                    <a:lnTo>
                      <a:pt x="4128" y="39"/>
                    </a:lnTo>
                    <a:moveTo>
                      <a:pt x="4128" y="39"/>
                    </a:moveTo>
                    <a:lnTo>
                      <a:pt x="4128" y="39"/>
                    </a:lnTo>
                    <a:moveTo>
                      <a:pt x="4114" y="39"/>
                    </a:moveTo>
                    <a:lnTo>
                      <a:pt x="4128" y="39"/>
                    </a:lnTo>
                    <a:moveTo>
                      <a:pt x="4114" y="39"/>
                    </a:moveTo>
                    <a:lnTo>
                      <a:pt x="4114" y="39"/>
                    </a:lnTo>
                    <a:moveTo>
                      <a:pt x="4114" y="39"/>
                    </a:moveTo>
                    <a:lnTo>
                      <a:pt x="4114" y="39"/>
                    </a:lnTo>
                    <a:moveTo>
                      <a:pt x="4114" y="65"/>
                    </a:moveTo>
                    <a:lnTo>
                      <a:pt x="4114" y="39"/>
                    </a:lnTo>
                    <a:moveTo>
                      <a:pt x="4100" y="65"/>
                    </a:moveTo>
                    <a:lnTo>
                      <a:pt x="4114" y="65"/>
                    </a:lnTo>
                    <a:moveTo>
                      <a:pt x="4100" y="65"/>
                    </a:moveTo>
                    <a:lnTo>
                      <a:pt x="4100" y="65"/>
                    </a:lnTo>
                    <a:moveTo>
                      <a:pt x="4100" y="65"/>
                    </a:moveTo>
                    <a:lnTo>
                      <a:pt x="4100" y="65"/>
                    </a:lnTo>
                    <a:moveTo>
                      <a:pt x="4085" y="65"/>
                    </a:moveTo>
                    <a:lnTo>
                      <a:pt x="4100" y="65"/>
                    </a:lnTo>
                    <a:moveTo>
                      <a:pt x="4085" y="65"/>
                    </a:moveTo>
                    <a:lnTo>
                      <a:pt x="4085" y="65"/>
                    </a:lnTo>
                    <a:moveTo>
                      <a:pt x="4085" y="65"/>
                    </a:moveTo>
                    <a:lnTo>
                      <a:pt x="4085" y="65"/>
                    </a:lnTo>
                    <a:moveTo>
                      <a:pt x="4071" y="65"/>
                    </a:moveTo>
                    <a:lnTo>
                      <a:pt x="4085" y="65"/>
                    </a:lnTo>
                    <a:moveTo>
                      <a:pt x="4071" y="65"/>
                    </a:moveTo>
                    <a:lnTo>
                      <a:pt x="4071" y="65"/>
                    </a:lnTo>
                    <a:moveTo>
                      <a:pt x="4071" y="65"/>
                    </a:moveTo>
                    <a:lnTo>
                      <a:pt x="4071" y="65"/>
                    </a:lnTo>
                    <a:moveTo>
                      <a:pt x="4071" y="65"/>
                    </a:moveTo>
                    <a:lnTo>
                      <a:pt x="4071" y="65"/>
                    </a:lnTo>
                    <a:moveTo>
                      <a:pt x="4071" y="65"/>
                    </a:moveTo>
                    <a:lnTo>
                      <a:pt x="4071" y="65"/>
                    </a:lnTo>
                    <a:moveTo>
                      <a:pt x="4071" y="65"/>
                    </a:moveTo>
                    <a:lnTo>
                      <a:pt x="4071" y="65"/>
                    </a:lnTo>
                    <a:moveTo>
                      <a:pt x="4057" y="65"/>
                    </a:moveTo>
                    <a:lnTo>
                      <a:pt x="4071" y="65"/>
                    </a:lnTo>
                    <a:moveTo>
                      <a:pt x="4057" y="77"/>
                    </a:moveTo>
                    <a:lnTo>
                      <a:pt x="4057" y="65"/>
                    </a:lnTo>
                    <a:moveTo>
                      <a:pt x="4057" y="77"/>
                    </a:moveTo>
                    <a:lnTo>
                      <a:pt x="4057" y="77"/>
                    </a:lnTo>
                    <a:moveTo>
                      <a:pt x="4042" y="77"/>
                    </a:moveTo>
                    <a:lnTo>
                      <a:pt x="4057" y="77"/>
                    </a:lnTo>
                    <a:moveTo>
                      <a:pt x="4042" y="77"/>
                    </a:moveTo>
                    <a:lnTo>
                      <a:pt x="4042" y="77"/>
                    </a:lnTo>
                    <a:moveTo>
                      <a:pt x="4042" y="77"/>
                    </a:moveTo>
                    <a:lnTo>
                      <a:pt x="4042" y="77"/>
                    </a:lnTo>
                    <a:moveTo>
                      <a:pt x="4028" y="77"/>
                    </a:moveTo>
                    <a:lnTo>
                      <a:pt x="4042" y="77"/>
                    </a:lnTo>
                    <a:moveTo>
                      <a:pt x="4028" y="77"/>
                    </a:moveTo>
                    <a:lnTo>
                      <a:pt x="4028" y="77"/>
                    </a:lnTo>
                    <a:moveTo>
                      <a:pt x="4028" y="77"/>
                    </a:moveTo>
                    <a:lnTo>
                      <a:pt x="4028" y="77"/>
                    </a:lnTo>
                    <a:moveTo>
                      <a:pt x="4028" y="77"/>
                    </a:moveTo>
                    <a:lnTo>
                      <a:pt x="4028" y="77"/>
                    </a:lnTo>
                    <a:moveTo>
                      <a:pt x="4014" y="77"/>
                    </a:moveTo>
                    <a:lnTo>
                      <a:pt x="4028" y="77"/>
                    </a:lnTo>
                    <a:moveTo>
                      <a:pt x="4014" y="77"/>
                    </a:moveTo>
                    <a:lnTo>
                      <a:pt x="4014" y="77"/>
                    </a:lnTo>
                    <a:moveTo>
                      <a:pt x="4014" y="77"/>
                    </a:moveTo>
                    <a:lnTo>
                      <a:pt x="4014" y="77"/>
                    </a:lnTo>
                    <a:moveTo>
                      <a:pt x="3999" y="77"/>
                    </a:moveTo>
                    <a:lnTo>
                      <a:pt x="4014" y="77"/>
                    </a:lnTo>
                    <a:moveTo>
                      <a:pt x="3999" y="77"/>
                    </a:moveTo>
                    <a:lnTo>
                      <a:pt x="3999" y="77"/>
                    </a:lnTo>
                    <a:moveTo>
                      <a:pt x="3999" y="77"/>
                    </a:moveTo>
                    <a:lnTo>
                      <a:pt x="3999" y="77"/>
                    </a:lnTo>
                    <a:moveTo>
                      <a:pt x="3985" y="103"/>
                    </a:moveTo>
                    <a:lnTo>
                      <a:pt x="3999" y="77"/>
                    </a:lnTo>
                    <a:moveTo>
                      <a:pt x="3985" y="103"/>
                    </a:moveTo>
                    <a:lnTo>
                      <a:pt x="3985" y="103"/>
                    </a:lnTo>
                    <a:moveTo>
                      <a:pt x="3985" y="103"/>
                    </a:moveTo>
                    <a:lnTo>
                      <a:pt x="3985" y="103"/>
                    </a:lnTo>
                    <a:moveTo>
                      <a:pt x="3985" y="103"/>
                    </a:moveTo>
                    <a:lnTo>
                      <a:pt x="3985" y="103"/>
                    </a:lnTo>
                    <a:moveTo>
                      <a:pt x="3971" y="103"/>
                    </a:moveTo>
                    <a:lnTo>
                      <a:pt x="3985" y="103"/>
                    </a:lnTo>
                    <a:moveTo>
                      <a:pt x="3971" y="103"/>
                    </a:moveTo>
                    <a:lnTo>
                      <a:pt x="3971" y="103"/>
                    </a:lnTo>
                    <a:moveTo>
                      <a:pt x="3971" y="103"/>
                    </a:moveTo>
                    <a:lnTo>
                      <a:pt x="3971" y="103"/>
                    </a:lnTo>
                    <a:moveTo>
                      <a:pt x="3971" y="103"/>
                    </a:moveTo>
                    <a:lnTo>
                      <a:pt x="3971" y="103"/>
                    </a:lnTo>
                    <a:moveTo>
                      <a:pt x="3971" y="103"/>
                    </a:moveTo>
                    <a:lnTo>
                      <a:pt x="3971" y="103"/>
                    </a:lnTo>
                    <a:moveTo>
                      <a:pt x="3956" y="103"/>
                    </a:moveTo>
                    <a:lnTo>
                      <a:pt x="3971" y="103"/>
                    </a:lnTo>
                    <a:moveTo>
                      <a:pt x="3956" y="103"/>
                    </a:moveTo>
                    <a:lnTo>
                      <a:pt x="3956" y="103"/>
                    </a:lnTo>
                    <a:moveTo>
                      <a:pt x="3956" y="103"/>
                    </a:moveTo>
                    <a:lnTo>
                      <a:pt x="3956" y="103"/>
                    </a:lnTo>
                    <a:moveTo>
                      <a:pt x="3942" y="103"/>
                    </a:moveTo>
                    <a:lnTo>
                      <a:pt x="3956" y="103"/>
                    </a:lnTo>
                    <a:moveTo>
                      <a:pt x="3942" y="103"/>
                    </a:moveTo>
                    <a:lnTo>
                      <a:pt x="3942" y="103"/>
                    </a:lnTo>
                    <a:moveTo>
                      <a:pt x="3942" y="103"/>
                    </a:moveTo>
                    <a:lnTo>
                      <a:pt x="3942" y="103"/>
                    </a:lnTo>
                    <a:moveTo>
                      <a:pt x="3942" y="103"/>
                    </a:moveTo>
                    <a:lnTo>
                      <a:pt x="3942" y="103"/>
                    </a:lnTo>
                    <a:moveTo>
                      <a:pt x="3928" y="103"/>
                    </a:moveTo>
                    <a:lnTo>
                      <a:pt x="3942" y="103"/>
                    </a:lnTo>
                    <a:moveTo>
                      <a:pt x="3928" y="103"/>
                    </a:moveTo>
                    <a:lnTo>
                      <a:pt x="3928" y="103"/>
                    </a:lnTo>
                    <a:moveTo>
                      <a:pt x="3928" y="103"/>
                    </a:moveTo>
                    <a:lnTo>
                      <a:pt x="3928" y="103"/>
                    </a:lnTo>
                    <a:moveTo>
                      <a:pt x="3913" y="103"/>
                    </a:moveTo>
                    <a:lnTo>
                      <a:pt x="3928" y="103"/>
                    </a:lnTo>
                    <a:moveTo>
                      <a:pt x="3913" y="103"/>
                    </a:moveTo>
                    <a:lnTo>
                      <a:pt x="3913" y="103"/>
                    </a:lnTo>
                    <a:moveTo>
                      <a:pt x="3913" y="103"/>
                    </a:moveTo>
                    <a:lnTo>
                      <a:pt x="3913" y="103"/>
                    </a:lnTo>
                    <a:moveTo>
                      <a:pt x="3899" y="103"/>
                    </a:moveTo>
                    <a:lnTo>
                      <a:pt x="3913" y="103"/>
                    </a:lnTo>
                    <a:moveTo>
                      <a:pt x="3899" y="103"/>
                    </a:moveTo>
                    <a:lnTo>
                      <a:pt x="3899" y="103"/>
                    </a:lnTo>
                    <a:moveTo>
                      <a:pt x="3899" y="103"/>
                    </a:moveTo>
                    <a:lnTo>
                      <a:pt x="3899" y="103"/>
                    </a:lnTo>
                    <a:moveTo>
                      <a:pt x="3899" y="103"/>
                    </a:moveTo>
                    <a:lnTo>
                      <a:pt x="3899" y="103"/>
                    </a:lnTo>
                    <a:moveTo>
                      <a:pt x="3885" y="103"/>
                    </a:moveTo>
                    <a:lnTo>
                      <a:pt x="3899" y="103"/>
                    </a:lnTo>
                    <a:moveTo>
                      <a:pt x="3885" y="103"/>
                    </a:moveTo>
                    <a:lnTo>
                      <a:pt x="3885" y="103"/>
                    </a:lnTo>
                    <a:moveTo>
                      <a:pt x="3885" y="103"/>
                    </a:moveTo>
                    <a:lnTo>
                      <a:pt x="3885" y="103"/>
                    </a:lnTo>
                    <a:moveTo>
                      <a:pt x="3870" y="103"/>
                    </a:moveTo>
                    <a:lnTo>
                      <a:pt x="3885" y="103"/>
                    </a:lnTo>
                    <a:moveTo>
                      <a:pt x="3870" y="103"/>
                    </a:moveTo>
                    <a:lnTo>
                      <a:pt x="3870" y="103"/>
                    </a:lnTo>
                    <a:moveTo>
                      <a:pt x="3870" y="116"/>
                    </a:moveTo>
                    <a:lnTo>
                      <a:pt x="3870" y="103"/>
                    </a:lnTo>
                    <a:moveTo>
                      <a:pt x="3856" y="116"/>
                    </a:moveTo>
                    <a:lnTo>
                      <a:pt x="3870" y="116"/>
                    </a:lnTo>
                    <a:moveTo>
                      <a:pt x="3856" y="116"/>
                    </a:moveTo>
                    <a:lnTo>
                      <a:pt x="3856" y="116"/>
                    </a:lnTo>
                    <a:moveTo>
                      <a:pt x="3856" y="116"/>
                    </a:moveTo>
                    <a:lnTo>
                      <a:pt x="3856" y="116"/>
                    </a:lnTo>
                    <a:moveTo>
                      <a:pt x="3856" y="116"/>
                    </a:moveTo>
                    <a:lnTo>
                      <a:pt x="3856" y="116"/>
                    </a:lnTo>
                    <a:moveTo>
                      <a:pt x="3856" y="116"/>
                    </a:moveTo>
                    <a:lnTo>
                      <a:pt x="3856" y="116"/>
                    </a:lnTo>
                    <a:moveTo>
                      <a:pt x="3842" y="129"/>
                    </a:moveTo>
                    <a:lnTo>
                      <a:pt x="3856" y="116"/>
                    </a:lnTo>
                    <a:moveTo>
                      <a:pt x="3842" y="142"/>
                    </a:moveTo>
                    <a:lnTo>
                      <a:pt x="3842" y="129"/>
                    </a:lnTo>
                    <a:moveTo>
                      <a:pt x="3842" y="142"/>
                    </a:moveTo>
                    <a:lnTo>
                      <a:pt x="3842" y="142"/>
                    </a:lnTo>
                    <a:moveTo>
                      <a:pt x="3842" y="142"/>
                    </a:moveTo>
                    <a:lnTo>
                      <a:pt x="3842" y="142"/>
                    </a:lnTo>
                    <a:moveTo>
                      <a:pt x="3827" y="142"/>
                    </a:moveTo>
                    <a:lnTo>
                      <a:pt x="3842" y="142"/>
                    </a:lnTo>
                    <a:moveTo>
                      <a:pt x="3827" y="142"/>
                    </a:moveTo>
                    <a:lnTo>
                      <a:pt x="3827" y="142"/>
                    </a:lnTo>
                    <a:moveTo>
                      <a:pt x="3827" y="142"/>
                    </a:moveTo>
                    <a:lnTo>
                      <a:pt x="3827" y="142"/>
                    </a:lnTo>
                    <a:moveTo>
                      <a:pt x="3813" y="142"/>
                    </a:moveTo>
                    <a:lnTo>
                      <a:pt x="3827" y="142"/>
                    </a:lnTo>
                    <a:moveTo>
                      <a:pt x="3813" y="155"/>
                    </a:moveTo>
                    <a:lnTo>
                      <a:pt x="3813" y="142"/>
                    </a:lnTo>
                    <a:moveTo>
                      <a:pt x="3813" y="155"/>
                    </a:moveTo>
                    <a:lnTo>
                      <a:pt x="3813" y="155"/>
                    </a:lnTo>
                    <a:moveTo>
                      <a:pt x="3813" y="155"/>
                    </a:moveTo>
                    <a:lnTo>
                      <a:pt x="3813" y="155"/>
                    </a:lnTo>
                    <a:moveTo>
                      <a:pt x="3799" y="155"/>
                    </a:moveTo>
                    <a:lnTo>
                      <a:pt x="3813" y="155"/>
                    </a:lnTo>
                    <a:moveTo>
                      <a:pt x="3799" y="155"/>
                    </a:moveTo>
                    <a:lnTo>
                      <a:pt x="3799" y="155"/>
                    </a:lnTo>
                    <a:moveTo>
                      <a:pt x="3799" y="155"/>
                    </a:moveTo>
                    <a:lnTo>
                      <a:pt x="3799" y="155"/>
                    </a:lnTo>
                    <a:moveTo>
                      <a:pt x="3784" y="181"/>
                    </a:moveTo>
                    <a:lnTo>
                      <a:pt x="3799" y="155"/>
                    </a:lnTo>
                    <a:moveTo>
                      <a:pt x="3784" y="181"/>
                    </a:moveTo>
                    <a:lnTo>
                      <a:pt x="3784" y="181"/>
                    </a:lnTo>
                    <a:moveTo>
                      <a:pt x="3784" y="181"/>
                    </a:moveTo>
                    <a:lnTo>
                      <a:pt x="3784" y="181"/>
                    </a:lnTo>
                    <a:moveTo>
                      <a:pt x="3770" y="181"/>
                    </a:moveTo>
                    <a:lnTo>
                      <a:pt x="3784" y="181"/>
                    </a:lnTo>
                    <a:moveTo>
                      <a:pt x="3770" y="181"/>
                    </a:moveTo>
                    <a:lnTo>
                      <a:pt x="3770" y="181"/>
                    </a:lnTo>
                    <a:moveTo>
                      <a:pt x="3770" y="181"/>
                    </a:moveTo>
                    <a:lnTo>
                      <a:pt x="3770" y="181"/>
                    </a:lnTo>
                    <a:moveTo>
                      <a:pt x="3770" y="181"/>
                    </a:moveTo>
                    <a:lnTo>
                      <a:pt x="3770" y="181"/>
                    </a:lnTo>
                    <a:moveTo>
                      <a:pt x="3756" y="181"/>
                    </a:moveTo>
                    <a:lnTo>
                      <a:pt x="3770" y="181"/>
                    </a:lnTo>
                    <a:moveTo>
                      <a:pt x="3756" y="181"/>
                    </a:moveTo>
                    <a:lnTo>
                      <a:pt x="3756" y="181"/>
                    </a:lnTo>
                    <a:moveTo>
                      <a:pt x="3756" y="181"/>
                    </a:moveTo>
                    <a:lnTo>
                      <a:pt x="3756" y="181"/>
                    </a:lnTo>
                    <a:moveTo>
                      <a:pt x="3741" y="181"/>
                    </a:moveTo>
                    <a:lnTo>
                      <a:pt x="3756" y="181"/>
                    </a:lnTo>
                    <a:moveTo>
                      <a:pt x="3741" y="181"/>
                    </a:moveTo>
                    <a:lnTo>
                      <a:pt x="3741" y="181"/>
                    </a:lnTo>
                    <a:moveTo>
                      <a:pt x="3741" y="181"/>
                    </a:moveTo>
                    <a:lnTo>
                      <a:pt x="3741" y="181"/>
                    </a:lnTo>
                    <a:moveTo>
                      <a:pt x="3741" y="181"/>
                    </a:moveTo>
                    <a:lnTo>
                      <a:pt x="3741" y="181"/>
                    </a:lnTo>
                    <a:moveTo>
                      <a:pt x="3741" y="181"/>
                    </a:moveTo>
                    <a:lnTo>
                      <a:pt x="3741" y="181"/>
                    </a:lnTo>
                    <a:moveTo>
                      <a:pt x="3727" y="181"/>
                    </a:moveTo>
                    <a:lnTo>
                      <a:pt x="3741" y="181"/>
                    </a:lnTo>
                    <a:moveTo>
                      <a:pt x="3727" y="181"/>
                    </a:moveTo>
                    <a:lnTo>
                      <a:pt x="3727" y="181"/>
                    </a:lnTo>
                    <a:moveTo>
                      <a:pt x="3727" y="181"/>
                    </a:moveTo>
                    <a:lnTo>
                      <a:pt x="3727" y="181"/>
                    </a:lnTo>
                    <a:moveTo>
                      <a:pt x="3727" y="181"/>
                    </a:moveTo>
                    <a:lnTo>
                      <a:pt x="3727" y="181"/>
                    </a:lnTo>
                    <a:moveTo>
                      <a:pt x="3713" y="181"/>
                    </a:moveTo>
                    <a:lnTo>
                      <a:pt x="3727" y="181"/>
                    </a:lnTo>
                    <a:moveTo>
                      <a:pt x="3713" y="194"/>
                    </a:moveTo>
                    <a:lnTo>
                      <a:pt x="3713" y="181"/>
                    </a:lnTo>
                    <a:moveTo>
                      <a:pt x="3713" y="194"/>
                    </a:moveTo>
                    <a:lnTo>
                      <a:pt x="3713" y="194"/>
                    </a:lnTo>
                    <a:moveTo>
                      <a:pt x="3698" y="194"/>
                    </a:moveTo>
                    <a:lnTo>
                      <a:pt x="3713" y="194"/>
                    </a:lnTo>
                    <a:moveTo>
                      <a:pt x="3698" y="194"/>
                    </a:moveTo>
                    <a:lnTo>
                      <a:pt x="3698" y="194"/>
                    </a:lnTo>
                    <a:moveTo>
                      <a:pt x="3698" y="194"/>
                    </a:moveTo>
                    <a:lnTo>
                      <a:pt x="3698" y="194"/>
                    </a:lnTo>
                    <a:moveTo>
                      <a:pt x="3684" y="194"/>
                    </a:moveTo>
                    <a:lnTo>
                      <a:pt x="3698" y="194"/>
                    </a:lnTo>
                    <a:moveTo>
                      <a:pt x="3684" y="194"/>
                    </a:moveTo>
                    <a:lnTo>
                      <a:pt x="3684" y="194"/>
                    </a:lnTo>
                    <a:moveTo>
                      <a:pt x="3684" y="194"/>
                    </a:moveTo>
                    <a:lnTo>
                      <a:pt x="3684" y="194"/>
                    </a:lnTo>
                    <a:moveTo>
                      <a:pt x="3684" y="194"/>
                    </a:moveTo>
                    <a:lnTo>
                      <a:pt x="3684" y="194"/>
                    </a:lnTo>
                    <a:moveTo>
                      <a:pt x="3670" y="194"/>
                    </a:moveTo>
                    <a:lnTo>
                      <a:pt x="3684" y="194"/>
                    </a:lnTo>
                    <a:moveTo>
                      <a:pt x="3670" y="194"/>
                    </a:moveTo>
                    <a:lnTo>
                      <a:pt x="3670" y="194"/>
                    </a:lnTo>
                    <a:moveTo>
                      <a:pt x="3670" y="207"/>
                    </a:moveTo>
                    <a:lnTo>
                      <a:pt x="3670" y="194"/>
                    </a:lnTo>
                    <a:moveTo>
                      <a:pt x="3655" y="207"/>
                    </a:moveTo>
                    <a:lnTo>
                      <a:pt x="3670" y="207"/>
                    </a:lnTo>
                    <a:moveTo>
                      <a:pt x="3655" y="207"/>
                    </a:moveTo>
                    <a:lnTo>
                      <a:pt x="3655" y="207"/>
                    </a:lnTo>
                    <a:moveTo>
                      <a:pt x="3655" y="207"/>
                    </a:moveTo>
                    <a:lnTo>
                      <a:pt x="3655" y="207"/>
                    </a:lnTo>
                    <a:moveTo>
                      <a:pt x="3641" y="207"/>
                    </a:moveTo>
                    <a:lnTo>
                      <a:pt x="3655" y="207"/>
                    </a:lnTo>
                    <a:moveTo>
                      <a:pt x="3641" y="207"/>
                    </a:moveTo>
                    <a:lnTo>
                      <a:pt x="3641" y="207"/>
                    </a:lnTo>
                    <a:moveTo>
                      <a:pt x="3641" y="207"/>
                    </a:moveTo>
                    <a:lnTo>
                      <a:pt x="3641" y="207"/>
                    </a:lnTo>
                    <a:moveTo>
                      <a:pt x="3641" y="207"/>
                    </a:moveTo>
                    <a:lnTo>
                      <a:pt x="3641" y="207"/>
                    </a:lnTo>
                    <a:moveTo>
                      <a:pt x="3627" y="207"/>
                    </a:moveTo>
                    <a:lnTo>
                      <a:pt x="3641" y="207"/>
                    </a:lnTo>
                    <a:moveTo>
                      <a:pt x="3627" y="219"/>
                    </a:moveTo>
                    <a:lnTo>
                      <a:pt x="3627" y="207"/>
                    </a:lnTo>
                    <a:moveTo>
                      <a:pt x="3627" y="219"/>
                    </a:moveTo>
                    <a:lnTo>
                      <a:pt x="3627" y="219"/>
                    </a:lnTo>
                    <a:moveTo>
                      <a:pt x="3627" y="219"/>
                    </a:moveTo>
                    <a:lnTo>
                      <a:pt x="3627" y="219"/>
                    </a:lnTo>
                    <a:moveTo>
                      <a:pt x="3627" y="219"/>
                    </a:moveTo>
                    <a:lnTo>
                      <a:pt x="3627" y="219"/>
                    </a:lnTo>
                    <a:moveTo>
                      <a:pt x="3612" y="219"/>
                    </a:moveTo>
                    <a:lnTo>
                      <a:pt x="3627" y="219"/>
                    </a:lnTo>
                    <a:moveTo>
                      <a:pt x="3612" y="219"/>
                    </a:moveTo>
                    <a:lnTo>
                      <a:pt x="3612" y="219"/>
                    </a:lnTo>
                    <a:moveTo>
                      <a:pt x="3612" y="219"/>
                    </a:moveTo>
                    <a:lnTo>
                      <a:pt x="3612" y="219"/>
                    </a:lnTo>
                    <a:moveTo>
                      <a:pt x="3598" y="232"/>
                    </a:moveTo>
                    <a:lnTo>
                      <a:pt x="3612" y="219"/>
                    </a:lnTo>
                    <a:moveTo>
                      <a:pt x="3598" y="232"/>
                    </a:moveTo>
                    <a:lnTo>
                      <a:pt x="3598" y="232"/>
                    </a:lnTo>
                    <a:moveTo>
                      <a:pt x="3598" y="232"/>
                    </a:moveTo>
                    <a:lnTo>
                      <a:pt x="3598" y="232"/>
                    </a:lnTo>
                    <a:moveTo>
                      <a:pt x="3598" y="232"/>
                    </a:moveTo>
                    <a:lnTo>
                      <a:pt x="3598" y="232"/>
                    </a:lnTo>
                    <a:moveTo>
                      <a:pt x="3584" y="232"/>
                    </a:moveTo>
                    <a:lnTo>
                      <a:pt x="3598" y="232"/>
                    </a:lnTo>
                    <a:moveTo>
                      <a:pt x="3584" y="245"/>
                    </a:moveTo>
                    <a:lnTo>
                      <a:pt x="3584" y="232"/>
                    </a:lnTo>
                    <a:moveTo>
                      <a:pt x="3584" y="258"/>
                    </a:moveTo>
                    <a:lnTo>
                      <a:pt x="3584" y="245"/>
                    </a:lnTo>
                    <a:moveTo>
                      <a:pt x="3569" y="258"/>
                    </a:moveTo>
                    <a:lnTo>
                      <a:pt x="3584" y="258"/>
                    </a:lnTo>
                    <a:moveTo>
                      <a:pt x="3569" y="271"/>
                    </a:moveTo>
                    <a:lnTo>
                      <a:pt x="3569" y="258"/>
                    </a:lnTo>
                    <a:moveTo>
                      <a:pt x="3569" y="271"/>
                    </a:moveTo>
                    <a:lnTo>
                      <a:pt x="3569" y="271"/>
                    </a:lnTo>
                    <a:moveTo>
                      <a:pt x="3555" y="271"/>
                    </a:moveTo>
                    <a:lnTo>
                      <a:pt x="3569" y="271"/>
                    </a:lnTo>
                    <a:moveTo>
                      <a:pt x="3555" y="271"/>
                    </a:moveTo>
                    <a:lnTo>
                      <a:pt x="3555" y="271"/>
                    </a:lnTo>
                    <a:moveTo>
                      <a:pt x="3555" y="271"/>
                    </a:moveTo>
                    <a:lnTo>
                      <a:pt x="3555" y="271"/>
                    </a:lnTo>
                    <a:moveTo>
                      <a:pt x="3555" y="271"/>
                    </a:moveTo>
                    <a:lnTo>
                      <a:pt x="3555" y="271"/>
                    </a:lnTo>
                    <a:moveTo>
                      <a:pt x="3541" y="271"/>
                    </a:moveTo>
                    <a:lnTo>
                      <a:pt x="3555" y="271"/>
                    </a:lnTo>
                    <a:moveTo>
                      <a:pt x="3541" y="271"/>
                    </a:moveTo>
                    <a:lnTo>
                      <a:pt x="3541" y="271"/>
                    </a:lnTo>
                    <a:moveTo>
                      <a:pt x="3541" y="271"/>
                    </a:moveTo>
                    <a:lnTo>
                      <a:pt x="3541" y="271"/>
                    </a:lnTo>
                    <a:moveTo>
                      <a:pt x="3526" y="271"/>
                    </a:moveTo>
                    <a:lnTo>
                      <a:pt x="3541" y="271"/>
                    </a:lnTo>
                    <a:moveTo>
                      <a:pt x="3526" y="271"/>
                    </a:moveTo>
                    <a:lnTo>
                      <a:pt x="3526" y="271"/>
                    </a:lnTo>
                    <a:moveTo>
                      <a:pt x="3526" y="271"/>
                    </a:moveTo>
                    <a:lnTo>
                      <a:pt x="3526" y="271"/>
                    </a:lnTo>
                    <a:moveTo>
                      <a:pt x="3526" y="271"/>
                    </a:moveTo>
                    <a:lnTo>
                      <a:pt x="3526" y="271"/>
                    </a:lnTo>
                    <a:moveTo>
                      <a:pt x="3526" y="271"/>
                    </a:moveTo>
                    <a:lnTo>
                      <a:pt x="3526" y="271"/>
                    </a:lnTo>
                    <a:moveTo>
                      <a:pt x="3512" y="271"/>
                    </a:moveTo>
                    <a:lnTo>
                      <a:pt x="3526" y="271"/>
                    </a:lnTo>
                    <a:moveTo>
                      <a:pt x="3512" y="271"/>
                    </a:moveTo>
                    <a:lnTo>
                      <a:pt x="3512" y="271"/>
                    </a:lnTo>
                    <a:moveTo>
                      <a:pt x="3512" y="271"/>
                    </a:moveTo>
                    <a:lnTo>
                      <a:pt x="3512" y="271"/>
                    </a:lnTo>
                    <a:moveTo>
                      <a:pt x="3498" y="271"/>
                    </a:moveTo>
                    <a:lnTo>
                      <a:pt x="3512" y="271"/>
                    </a:lnTo>
                    <a:moveTo>
                      <a:pt x="3498" y="271"/>
                    </a:moveTo>
                    <a:lnTo>
                      <a:pt x="3498" y="271"/>
                    </a:lnTo>
                    <a:moveTo>
                      <a:pt x="3498" y="271"/>
                    </a:moveTo>
                    <a:lnTo>
                      <a:pt x="3498" y="271"/>
                    </a:lnTo>
                    <a:moveTo>
                      <a:pt x="3498" y="271"/>
                    </a:moveTo>
                    <a:lnTo>
                      <a:pt x="3498" y="271"/>
                    </a:lnTo>
                    <a:moveTo>
                      <a:pt x="3483" y="271"/>
                    </a:moveTo>
                    <a:lnTo>
                      <a:pt x="3498" y="271"/>
                    </a:lnTo>
                    <a:moveTo>
                      <a:pt x="3483" y="271"/>
                    </a:moveTo>
                    <a:lnTo>
                      <a:pt x="3483" y="271"/>
                    </a:lnTo>
                    <a:moveTo>
                      <a:pt x="3483" y="271"/>
                    </a:moveTo>
                    <a:lnTo>
                      <a:pt x="3483" y="271"/>
                    </a:lnTo>
                    <a:moveTo>
                      <a:pt x="3469" y="271"/>
                    </a:moveTo>
                    <a:lnTo>
                      <a:pt x="3483" y="271"/>
                    </a:lnTo>
                    <a:moveTo>
                      <a:pt x="3469" y="271"/>
                    </a:moveTo>
                    <a:lnTo>
                      <a:pt x="3469" y="271"/>
                    </a:lnTo>
                    <a:moveTo>
                      <a:pt x="3469" y="297"/>
                    </a:moveTo>
                    <a:lnTo>
                      <a:pt x="3469" y="271"/>
                    </a:lnTo>
                    <a:moveTo>
                      <a:pt x="3469" y="297"/>
                    </a:moveTo>
                    <a:lnTo>
                      <a:pt x="3469" y="297"/>
                    </a:lnTo>
                    <a:moveTo>
                      <a:pt x="3455" y="310"/>
                    </a:moveTo>
                    <a:lnTo>
                      <a:pt x="3469" y="297"/>
                    </a:lnTo>
                    <a:moveTo>
                      <a:pt x="3455" y="310"/>
                    </a:moveTo>
                    <a:lnTo>
                      <a:pt x="3455" y="310"/>
                    </a:lnTo>
                    <a:moveTo>
                      <a:pt x="3455" y="310"/>
                    </a:moveTo>
                    <a:lnTo>
                      <a:pt x="3455" y="310"/>
                    </a:lnTo>
                    <a:moveTo>
                      <a:pt x="3440" y="310"/>
                    </a:moveTo>
                    <a:lnTo>
                      <a:pt x="3455" y="310"/>
                    </a:lnTo>
                    <a:moveTo>
                      <a:pt x="3440" y="323"/>
                    </a:moveTo>
                    <a:lnTo>
                      <a:pt x="3440" y="310"/>
                    </a:lnTo>
                    <a:moveTo>
                      <a:pt x="3440" y="323"/>
                    </a:moveTo>
                    <a:lnTo>
                      <a:pt x="3440" y="323"/>
                    </a:lnTo>
                    <a:moveTo>
                      <a:pt x="3426" y="323"/>
                    </a:moveTo>
                    <a:lnTo>
                      <a:pt x="3440" y="323"/>
                    </a:lnTo>
                    <a:moveTo>
                      <a:pt x="3426" y="323"/>
                    </a:moveTo>
                    <a:lnTo>
                      <a:pt x="3426" y="323"/>
                    </a:lnTo>
                    <a:moveTo>
                      <a:pt x="3426" y="323"/>
                    </a:moveTo>
                    <a:lnTo>
                      <a:pt x="3426" y="323"/>
                    </a:lnTo>
                    <a:moveTo>
                      <a:pt x="3426" y="336"/>
                    </a:moveTo>
                    <a:lnTo>
                      <a:pt x="3426" y="323"/>
                    </a:lnTo>
                    <a:moveTo>
                      <a:pt x="3412" y="336"/>
                    </a:moveTo>
                    <a:lnTo>
                      <a:pt x="3426" y="336"/>
                    </a:lnTo>
                    <a:moveTo>
                      <a:pt x="3412" y="336"/>
                    </a:moveTo>
                    <a:lnTo>
                      <a:pt x="3412" y="336"/>
                    </a:lnTo>
                    <a:moveTo>
                      <a:pt x="3412" y="336"/>
                    </a:moveTo>
                    <a:lnTo>
                      <a:pt x="3412" y="336"/>
                    </a:lnTo>
                    <a:moveTo>
                      <a:pt x="3412" y="336"/>
                    </a:moveTo>
                    <a:lnTo>
                      <a:pt x="3412" y="336"/>
                    </a:lnTo>
                    <a:moveTo>
                      <a:pt x="3412" y="336"/>
                    </a:moveTo>
                    <a:lnTo>
                      <a:pt x="3412" y="336"/>
                    </a:lnTo>
                    <a:moveTo>
                      <a:pt x="3397" y="336"/>
                    </a:moveTo>
                    <a:lnTo>
                      <a:pt x="3412" y="336"/>
                    </a:lnTo>
                    <a:moveTo>
                      <a:pt x="3397" y="336"/>
                    </a:moveTo>
                    <a:lnTo>
                      <a:pt x="3397" y="336"/>
                    </a:lnTo>
                    <a:moveTo>
                      <a:pt x="3397" y="349"/>
                    </a:moveTo>
                    <a:lnTo>
                      <a:pt x="3397" y="336"/>
                    </a:lnTo>
                    <a:moveTo>
                      <a:pt x="3383" y="349"/>
                    </a:moveTo>
                    <a:lnTo>
                      <a:pt x="3397" y="349"/>
                    </a:lnTo>
                    <a:moveTo>
                      <a:pt x="3383" y="349"/>
                    </a:moveTo>
                    <a:lnTo>
                      <a:pt x="3383" y="349"/>
                    </a:lnTo>
                    <a:moveTo>
                      <a:pt x="3383" y="361"/>
                    </a:moveTo>
                    <a:lnTo>
                      <a:pt x="3383" y="349"/>
                    </a:lnTo>
                    <a:moveTo>
                      <a:pt x="3369" y="361"/>
                    </a:moveTo>
                    <a:lnTo>
                      <a:pt x="3383" y="361"/>
                    </a:lnTo>
                    <a:moveTo>
                      <a:pt x="3369" y="361"/>
                    </a:moveTo>
                    <a:lnTo>
                      <a:pt x="3369" y="361"/>
                    </a:lnTo>
                    <a:moveTo>
                      <a:pt x="3369" y="361"/>
                    </a:moveTo>
                    <a:lnTo>
                      <a:pt x="3369" y="361"/>
                    </a:lnTo>
                    <a:moveTo>
                      <a:pt x="3369" y="361"/>
                    </a:moveTo>
                    <a:lnTo>
                      <a:pt x="3369" y="361"/>
                    </a:lnTo>
                    <a:moveTo>
                      <a:pt x="3354" y="361"/>
                    </a:moveTo>
                    <a:lnTo>
                      <a:pt x="3369" y="361"/>
                    </a:lnTo>
                    <a:moveTo>
                      <a:pt x="3354" y="361"/>
                    </a:moveTo>
                    <a:lnTo>
                      <a:pt x="3354" y="361"/>
                    </a:lnTo>
                    <a:moveTo>
                      <a:pt x="3354" y="361"/>
                    </a:moveTo>
                    <a:lnTo>
                      <a:pt x="3354" y="361"/>
                    </a:lnTo>
                    <a:moveTo>
                      <a:pt x="3340" y="361"/>
                    </a:moveTo>
                    <a:lnTo>
                      <a:pt x="3354" y="361"/>
                    </a:lnTo>
                    <a:moveTo>
                      <a:pt x="3340" y="361"/>
                    </a:moveTo>
                    <a:lnTo>
                      <a:pt x="3340" y="361"/>
                    </a:lnTo>
                    <a:moveTo>
                      <a:pt x="3340" y="361"/>
                    </a:moveTo>
                    <a:lnTo>
                      <a:pt x="3340" y="361"/>
                    </a:lnTo>
                    <a:moveTo>
                      <a:pt x="3340" y="361"/>
                    </a:moveTo>
                    <a:lnTo>
                      <a:pt x="3340" y="361"/>
                    </a:lnTo>
                    <a:moveTo>
                      <a:pt x="3326" y="374"/>
                    </a:moveTo>
                    <a:lnTo>
                      <a:pt x="3340" y="361"/>
                    </a:lnTo>
                    <a:moveTo>
                      <a:pt x="3326" y="374"/>
                    </a:moveTo>
                    <a:lnTo>
                      <a:pt x="3326" y="374"/>
                    </a:lnTo>
                    <a:moveTo>
                      <a:pt x="3326" y="387"/>
                    </a:moveTo>
                    <a:lnTo>
                      <a:pt x="3326" y="374"/>
                    </a:lnTo>
                    <a:moveTo>
                      <a:pt x="3311" y="387"/>
                    </a:moveTo>
                    <a:lnTo>
                      <a:pt x="3326" y="387"/>
                    </a:lnTo>
                    <a:moveTo>
                      <a:pt x="3311" y="387"/>
                    </a:moveTo>
                    <a:lnTo>
                      <a:pt x="3311" y="387"/>
                    </a:lnTo>
                    <a:moveTo>
                      <a:pt x="3311" y="387"/>
                    </a:moveTo>
                    <a:lnTo>
                      <a:pt x="3311" y="387"/>
                    </a:lnTo>
                    <a:moveTo>
                      <a:pt x="3297" y="387"/>
                    </a:moveTo>
                    <a:lnTo>
                      <a:pt x="3311" y="387"/>
                    </a:lnTo>
                    <a:moveTo>
                      <a:pt x="3297" y="400"/>
                    </a:moveTo>
                    <a:lnTo>
                      <a:pt x="3297" y="387"/>
                    </a:lnTo>
                    <a:moveTo>
                      <a:pt x="3297" y="400"/>
                    </a:moveTo>
                    <a:lnTo>
                      <a:pt x="3297" y="400"/>
                    </a:lnTo>
                    <a:moveTo>
                      <a:pt x="3297" y="400"/>
                    </a:moveTo>
                    <a:lnTo>
                      <a:pt x="3297" y="400"/>
                    </a:lnTo>
                    <a:moveTo>
                      <a:pt x="3297" y="400"/>
                    </a:moveTo>
                    <a:lnTo>
                      <a:pt x="3297" y="400"/>
                    </a:lnTo>
                    <a:moveTo>
                      <a:pt x="3283" y="400"/>
                    </a:moveTo>
                    <a:lnTo>
                      <a:pt x="3297" y="400"/>
                    </a:lnTo>
                    <a:moveTo>
                      <a:pt x="3283" y="413"/>
                    </a:moveTo>
                    <a:lnTo>
                      <a:pt x="3283" y="400"/>
                    </a:lnTo>
                    <a:moveTo>
                      <a:pt x="3283" y="413"/>
                    </a:moveTo>
                    <a:lnTo>
                      <a:pt x="3283" y="413"/>
                    </a:lnTo>
                    <a:moveTo>
                      <a:pt x="3283" y="413"/>
                    </a:moveTo>
                    <a:lnTo>
                      <a:pt x="3283" y="413"/>
                    </a:lnTo>
                    <a:moveTo>
                      <a:pt x="3268" y="413"/>
                    </a:moveTo>
                    <a:lnTo>
                      <a:pt x="3283" y="413"/>
                    </a:lnTo>
                    <a:moveTo>
                      <a:pt x="3268" y="413"/>
                    </a:moveTo>
                    <a:lnTo>
                      <a:pt x="3268" y="413"/>
                    </a:lnTo>
                    <a:moveTo>
                      <a:pt x="3268" y="413"/>
                    </a:moveTo>
                    <a:lnTo>
                      <a:pt x="3268" y="413"/>
                    </a:lnTo>
                    <a:moveTo>
                      <a:pt x="3254" y="413"/>
                    </a:moveTo>
                    <a:lnTo>
                      <a:pt x="3268" y="413"/>
                    </a:lnTo>
                    <a:moveTo>
                      <a:pt x="3254" y="413"/>
                    </a:moveTo>
                    <a:lnTo>
                      <a:pt x="3254" y="413"/>
                    </a:lnTo>
                    <a:moveTo>
                      <a:pt x="3254" y="426"/>
                    </a:moveTo>
                    <a:lnTo>
                      <a:pt x="3254" y="413"/>
                    </a:lnTo>
                    <a:moveTo>
                      <a:pt x="3254" y="426"/>
                    </a:moveTo>
                    <a:lnTo>
                      <a:pt x="3254" y="426"/>
                    </a:lnTo>
                    <a:moveTo>
                      <a:pt x="3240" y="426"/>
                    </a:moveTo>
                    <a:lnTo>
                      <a:pt x="3254" y="426"/>
                    </a:lnTo>
                    <a:moveTo>
                      <a:pt x="3240" y="426"/>
                    </a:moveTo>
                    <a:lnTo>
                      <a:pt x="3240" y="426"/>
                    </a:lnTo>
                    <a:moveTo>
                      <a:pt x="3240" y="426"/>
                    </a:moveTo>
                    <a:lnTo>
                      <a:pt x="3240" y="426"/>
                    </a:lnTo>
                    <a:moveTo>
                      <a:pt x="3225" y="426"/>
                    </a:moveTo>
                    <a:lnTo>
                      <a:pt x="3240" y="426"/>
                    </a:lnTo>
                    <a:moveTo>
                      <a:pt x="3225" y="426"/>
                    </a:moveTo>
                    <a:lnTo>
                      <a:pt x="3225" y="426"/>
                    </a:lnTo>
                    <a:moveTo>
                      <a:pt x="3225" y="426"/>
                    </a:moveTo>
                    <a:lnTo>
                      <a:pt x="3225" y="426"/>
                    </a:lnTo>
                    <a:moveTo>
                      <a:pt x="3211" y="426"/>
                    </a:moveTo>
                    <a:lnTo>
                      <a:pt x="3225" y="426"/>
                    </a:lnTo>
                    <a:moveTo>
                      <a:pt x="3211" y="426"/>
                    </a:moveTo>
                    <a:lnTo>
                      <a:pt x="3211" y="426"/>
                    </a:lnTo>
                    <a:moveTo>
                      <a:pt x="3211" y="426"/>
                    </a:moveTo>
                    <a:lnTo>
                      <a:pt x="3211" y="426"/>
                    </a:lnTo>
                    <a:moveTo>
                      <a:pt x="3211" y="426"/>
                    </a:moveTo>
                    <a:lnTo>
                      <a:pt x="3211" y="426"/>
                    </a:lnTo>
                    <a:moveTo>
                      <a:pt x="3197" y="426"/>
                    </a:moveTo>
                    <a:lnTo>
                      <a:pt x="3211" y="426"/>
                    </a:lnTo>
                    <a:moveTo>
                      <a:pt x="3197" y="426"/>
                    </a:moveTo>
                    <a:lnTo>
                      <a:pt x="3197" y="426"/>
                    </a:lnTo>
                    <a:moveTo>
                      <a:pt x="3197" y="426"/>
                    </a:moveTo>
                    <a:lnTo>
                      <a:pt x="3197" y="426"/>
                    </a:lnTo>
                    <a:moveTo>
                      <a:pt x="3197" y="439"/>
                    </a:moveTo>
                    <a:lnTo>
                      <a:pt x="3197" y="426"/>
                    </a:lnTo>
                    <a:moveTo>
                      <a:pt x="3197" y="452"/>
                    </a:moveTo>
                    <a:lnTo>
                      <a:pt x="3197" y="439"/>
                    </a:lnTo>
                    <a:moveTo>
                      <a:pt x="3182" y="452"/>
                    </a:moveTo>
                    <a:lnTo>
                      <a:pt x="3197" y="452"/>
                    </a:lnTo>
                    <a:moveTo>
                      <a:pt x="3182" y="452"/>
                    </a:moveTo>
                    <a:lnTo>
                      <a:pt x="3182" y="452"/>
                    </a:lnTo>
                    <a:moveTo>
                      <a:pt x="3182" y="452"/>
                    </a:moveTo>
                    <a:lnTo>
                      <a:pt x="3182" y="452"/>
                    </a:lnTo>
                    <a:moveTo>
                      <a:pt x="3168" y="452"/>
                    </a:moveTo>
                    <a:lnTo>
                      <a:pt x="3182" y="452"/>
                    </a:lnTo>
                    <a:moveTo>
                      <a:pt x="3168" y="452"/>
                    </a:moveTo>
                    <a:lnTo>
                      <a:pt x="3168" y="452"/>
                    </a:lnTo>
                    <a:moveTo>
                      <a:pt x="3168" y="452"/>
                    </a:moveTo>
                    <a:lnTo>
                      <a:pt x="3168" y="452"/>
                    </a:lnTo>
                    <a:moveTo>
                      <a:pt x="3154" y="452"/>
                    </a:moveTo>
                    <a:lnTo>
                      <a:pt x="3168" y="452"/>
                    </a:lnTo>
                    <a:moveTo>
                      <a:pt x="3154" y="465"/>
                    </a:moveTo>
                    <a:lnTo>
                      <a:pt x="3154" y="452"/>
                    </a:lnTo>
                    <a:moveTo>
                      <a:pt x="3154" y="465"/>
                    </a:moveTo>
                    <a:lnTo>
                      <a:pt x="3154" y="465"/>
                    </a:lnTo>
                    <a:moveTo>
                      <a:pt x="3154" y="465"/>
                    </a:moveTo>
                    <a:lnTo>
                      <a:pt x="3154" y="465"/>
                    </a:lnTo>
                    <a:moveTo>
                      <a:pt x="3139" y="465"/>
                    </a:moveTo>
                    <a:lnTo>
                      <a:pt x="3154" y="465"/>
                    </a:lnTo>
                    <a:moveTo>
                      <a:pt x="3139" y="465"/>
                    </a:moveTo>
                    <a:lnTo>
                      <a:pt x="3139" y="465"/>
                    </a:lnTo>
                    <a:moveTo>
                      <a:pt x="3139" y="465"/>
                    </a:moveTo>
                    <a:lnTo>
                      <a:pt x="3139" y="465"/>
                    </a:lnTo>
                    <a:moveTo>
                      <a:pt x="3125" y="465"/>
                    </a:moveTo>
                    <a:lnTo>
                      <a:pt x="3139" y="465"/>
                    </a:lnTo>
                    <a:moveTo>
                      <a:pt x="3125" y="465"/>
                    </a:moveTo>
                    <a:lnTo>
                      <a:pt x="3125" y="465"/>
                    </a:lnTo>
                    <a:moveTo>
                      <a:pt x="3125" y="465"/>
                    </a:moveTo>
                    <a:lnTo>
                      <a:pt x="3125" y="465"/>
                    </a:lnTo>
                    <a:moveTo>
                      <a:pt x="3125" y="478"/>
                    </a:moveTo>
                    <a:lnTo>
                      <a:pt x="3125" y="465"/>
                    </a:lnTo>
                    <a:moveTo>
                      <a:pt x="3111" y="491"/>
                    </a:moveTo>
                    <a:lnTo>
                      <a:pt x="3125" y="478"/>
                    </a:lnTo>
                    <a:moveTo>
                      <a:pt x="3111" y="491"/>
                    </a:moveTo>
                    <a:lnTo>
                      <a:pt x="3111" y="491"/>
                    </a:lnTo>
                    <a:moveTo>
                      <a:pt x="3111" y="491"/>
                    </a:moveTo>
                    <a:lnTo>
                      <a:pt x="3111" y="491"/>
                    </a:lnTo>
                    <a:moveTo>
                      <a:pt x="3096" y="491"/>
                    </a:moveTo>
                    <a:lnTo>
                      <a:pt x="3111" y="491"/>
                    </a:lnTo>
                    <a:moveTo>
                      <a:pt x="3096" y="491"/>
                    </a:moveTo>
                    <a:lnTo>
                      <a:pt x="3096" y="491"/>
                    </a:lnTo>
                    <a:moveTo>
                      <a:pt x="3096" y="491"/>
                    </a:moveTo>
                    <a:lnTo>
                      <a:pt x="3096" y="491"/>
                    </a:lnTo>
                    <a:moveTo>
                      <a:pt x="3082" y="491"/>
                    </a:moveTo>
                    <a:lnTo>
                      <a:pt x="3096" y="491"/>
                    </a:lnTo>
                    <a:moveTo>
                      <a:pt x="3082" y="491"/>
                    </a:moveTo>
                    <a:lnTo>
                      <a:pt x="3082" y="491"/>
                    </a:lnTo>
                    <a:moveTo>
                      <a:pt x="3082" y="491"/>
                    </a:moveTo>
                    <a:lnTo>
                      <a:pt x="3082" y="491"/>
                    </a:lnTo>
                    <a:moveTo>
                      <a:pt x="3082" y="491"/>
                    </a:moveTo>
                    <a:lnTo>
                      <a:pt x="3082" y="491"/>
                    </a:lnTo>
                    <a:moveTo>
                      <a:pt x="3082" y="491"/>
                    </a:moveTo>
                    <a:lnTo>
                      <a:pt x="3082" y="491"/>
                    </a:lnTo>
                    <a:moveTo>
                      <a:pt x="3068" y="491"/>
                    </a:moveTo>
                    <a:lnTo>
                      <a:pt x="3082" y="491"/>
                    </a:lnTo>
                    <a:moveTo>
                      <a:pt x="3068" y="491"/>
                    </a:moveTo>
                    <a:lnTo>
                      <a:pt x="3068" y="491"/>
                    </a:lnTo>
                    <a:moveTo>
                      <a:pt x="3068" y="491"/>
                    </a:moveTo>
                    <a:lnTo>
                      <a:pt x="3068" y="491"/>
                    </a:lnTo>
                    <a:moveTo>
                      <a:pt x="3068" y="491"/>
                    </a:moveTo>
                    <a:lnTo>
                      <a:pt x="3068" y="491"/>
                    </a:lnTo>
                    <a:moveTo>
                      <a:pt x="3053" y="491"/>
                    </a:moveTo>
                    <a:lnTo>
                      <a:pt x="3068" y="491"/>
                    </a:lnTo>
                    <a:moveTo>
                      <a:pt x="3053" y="491"/>
                    </a:moveTo>
                    <a:lnTo>
                      <a:pt x="3053" y="491"/>
                    </a:lnTo>
                    <a:moveTo>
                      <a:pt x="3053" y="491"/>
                    </a:moveTo>
                    <a:lnTo>
                      <a:pt x="3053" y="491"/>
                    </a:lnTo>
                    <a:moveTo>
                      <a:pt x="3039" y="491"/>
                    </a:moveTo>
                    <a:lnTo>
                      <a:pt x="3053" y="491"/>
                    </a:lnTo>
                    <a:moveTo>
                      <a:pt x="3039" y="491"/>
                    </a:moveTo>
                    <a:lnTo>
                      <a:pt x="3039" y="491"/>
                    </a:lnTo>
                    <a:moveTo>
                      <a:pt x="3039" y="503"/>
                    </a:moveTo>
                    <a:lnTo>
                      <a:pt x="3039" y="491"/>
                    </a:lnTo>
                    <a:moveTo>
                      <a:pt x="3025" y="503"/>
                    </a:moveTo>
                    <a:lnTo>
                      <a:pt x="3039" y="503"/>
                    </a:lnTo>
                    <a:moveTo>
                      <a:pt x="3025" y="503"/>
                    </a:moveTo>
                    <a:lnTo>
                      <a:pt x="3025" y="503"/>
                    </a:lnTo>
                    <a:moveTo>
                      <a:pt x="3025" y="503"/>
                    </a:moveTo>
                    <a:lnTo>
                      <a:pt x="3025" y="503"/>
                    </a:lnTo>
                    <a:moveTo>
                      <a:pt x="3025" y="503"/>
                    </a:moveTo>
                    <a:lnTo>
                      <a:pt x="3025" y="503"/>
                    </a:lnTo>
                    <a:moveTo>
                      <a:pt x="3010" y="516"/>
                    </a:moveTo>
                    <a:lnTo>
                      <a:pt x="3025" y="503"/>
                    </a:lnTo>
                    <a:moveTo>
                      <a:pt x="3010" y="516"/>
                    </a:moveTo>
                    <a:lnTo>
                      <a:pt x="3010" y="516"/>
                    </a:lnTo>
                    <a:moveTo>
                      <a:pt x="3010" y="529"/>
                    </a:moveTo>
                    <a:lnTo>
                      <a:pt x="3010" y="516"/>
                    </a:lnTo>
                    <a:moveTo>
                      <a:pt x="2996" y="529"/>
                    </a:moveTo>
                    <a:lnTo>
                      <a:pt x="3010" y="529"/>
                    </a:lnTo>
                    <a:moveTo>
                      <a:pt x="2996" y="529"/>
                    </a:moveTo>
                    <a:lnTo>
                      <a:pt x="2996" y="529"/>
                    </a:lnTo>
                    <a:moveTo>
                      <a:pt x="2996" y="529"/>
                    </a:moveTo>
                    <a:lnTo>
                      <a:pt x="2996" y="529"/>
                    </a:lnTo>
                    <a:moveTo>
                      <a:pt x="2996" y="529"/>
                    </a:moveTo>
                    <a:lnTo>
                      <a:pt x="2996" y="529"/>
                    </a:lnTo>
                    <a:moveTo>
                      <a:pt x="2982" y="529"/>
                    </a:moveTo>
                    <a:lnTo>
                      <a:pt x="2996" y="529"/>
                    </a:lnTo>
                    <a:moveTo>
                      <a:pt x="2982" y="529"/>
                    </a:moveTo>
                    <a:lnTo>
                      <a:pt x="2982" y="529"/>
                    </a:lnTo>
                    <a:moveTo>
                      <a:pt x="2982" y="529"/>
                    </a:moveTo>
                    <a:lnTo>
                      <a:pt x="2982" y="529"/>
                    </a:lnTo>
                    <a:moveTo>
                      <a:pt x="2967" y="529"/>
                    </a:moveTo>
                    <a:lnTo>
                      <a:pt x="2982" y="529"/>
                    </a:lnTo>
                    <a:moveTo>
                      <a:pt x="2967" y="529"/>
                    </a:moveTo>
                    <a:lnTo>
                      <a:pt x="2967" y="529"/>
                    </a:lnTo>
                    <a:moveTo>
                      <a:pt x="2967" y="529"/>
                    </a:moveTo>
                    <a:lnTo>
                      <a:pt x="2967" y="529"/>
                    </a:lnTo>
                    <a:moveTo>
                      <a:pt x="2967" y="529"/>
                    </a:moveTo>
                    <a:lnTo>
                      <a:pt x="2967" y="529"/>
                    </a:lnTo>
                    <a:moveTo>
                      <a:pt x="2967" y="529"/>
                    </a:moveTo>
                    <a:lnTo>
                      <a:pt x="2967" y="529"/>
                    </a:lnTo>
                    <a:moveTo>
                      <a:pt x="2953" y="529"/>
                    </a:moveTo>
                    <a:lnTo>
                      <a:pt x="2967" y="529"/>
                    </a:lnTo>
                    <a:moveTo>
                      <a:pt x="2953" y="529"/>
                    </a:moveTo>
                    <a:lnTo>
                      <a:pt x="2953" y="529"/>
                    </a:lnTo>
                    <a:moveTo>
                      <a:pt x="2953" y="529"/>
                    </a:moveTo>
                    <a:lnTo>
                      <a:pt x="2953" y="529"/>
                    </a:lnTo>
                    <a:moveTo>
                      <a:pt x="2939" y="529"/>
                    </a:moveTo>
                    <a:lnTo>
                      <a:pt x="2953" y="529"/>
                    </a:lnTo>
                    <a:moveTo>
                      <a:pt x="2939" y="529"/>
                    </a:moveTo>
                    <a:lnTo>
                      <a:pt x="2939" y="529"/>
                    </a:lnTo>
                    <a:moveTo>
                      <a:pt x="2939" y="529"/>
                    </a:moveTo>
                    <a:lnTo>
                      <a:pt x="2939" y="529"/>
                    </a:lnTo>
                    <a:moveTo>
                      <a:pt x="2939" y="529"/>
                    </a:moveTo>
                    <a:lnTo>
                      <a:pt x="2939" y="529"/>
                    </a:lnTo>
                    <a:moveTo>
                      <a:pt x="2924" y="529"/>
                    </a:moveTo>
                    <a:lnTo>
                      <a:pt x="2939" y="529"/>
                    </a:lnTo>
                    <a:moveTo>
                      <a:pt x="2924" y="529"/>
                    </a:moveTo>
                    <a:lnTo>
                      <a:pt x="2924" y="529"/>
                    </a:lnTo>
                    <a:moveTo>
                      <a:pt x="2924" y="542"/>
                    </a:moveTo>
                    <a:lnTo>
                      <a:pt x="2924" y="529"/>
                    </a:lnTo>
                    <a:moveTo>
                      <a:pt x="2910" y="542"/>
                    </a:moveTo>
                    <a:lnTo>
                      <a:pt x="2924" y="542"/>
                    </a:lnTo>
                    <a:moveTo>
                      <a:pt x="2910" y="542"/>
                    </a:moveTo>
                    <a:lnTo>
                      <a:pt x="2910" y="542"/>
                    </a:lnTo>
                    <a:moveTo>
                      <a:pt x="2910" y="542"/>
                    </a:moveTo>
                    <a:lnTo>
                      <a:pt x="2910" y="542"/>
                    </a:lnTo>
                    <a:moveTo>
                      <a:pt x="2910" y="555"/>
                    </a:moveTo>
                    <a:lnTo>
                      <a:pt x="2910" y="542"/>
                    </a:lnTo>
                    <a:moveTo>
                      <a:pt x="2896" y="555"/>
                    </a:moveTo>
                    <a:lnTo>
                      <a:pt x="2910" y="555"/>
                    </a:lnTo>
                    <a:moveTo>
                      <a:pt x="2896" y="555"/>
                    </a:moveTo>
                    <a:lnTo>
                      <a:pt x="2896" y="555"/>
                    </a:lnTo>
                    <a:moveTo>
                      <a:pt x="2896" y="555"/>
                    </a:moveTo>
                    <a:lnTo>
                      <a:pt x="2896" y="555"/>
                    </a:lnTo>
                    <a:moveTo>
                      <a:pt x="2881" y="555"/>
                    </a:moveTo>
                    <a:lnTo>
                      <a:pt x="2896" y="555"/>
                    </a:lnTo>
                    <a:moveTo>
                      <a:pt x="2881" y="555"/>
                    </a:moveTo>
                    <a:lnTo>
                      <a:pt x="2881" y="555"/>
                    </a:lnTo>
                    <a:moveTo>
                      <a:pt x="2881" y="568"/>
                    </a:moveTo>
                    <a:lnTo>
                      <a:pt x="2881" y="555"/>
                    </a:lnTo>
                    <a:moveTo>
                      <a:pt x="2867" y="568"/>
                    </a:moveTo>
                    <a:lnTo>
                      <a:pt x="2881" y="568"/>
                    </a:lnTo>
                    <a:moveTo>
                      <a:pt x="2867" y="568"/>
                    </a:moveTo>
                    <a:lnTo>
                      <a:pt x="2867" y="568"/>
                    </a:lnTo>
                    <a:moveTo>
                      <a:pt x="2867" y="568"/>
                    </a:moveTo>
                    <a:lnTo>
                      <a:pt x="2867" y="568"/>
                    </a:lnTo>
                    <a:moveTo>
                      <a:pt x="2867" y="568"/>
                    </a:moveTo>
                    <a:lnTo>
                      <a:pt x="2867" y="568"/>
                    </a:lnTo>
                    <a:moveTo>
                      <a:pt x="2867" y="568"/>
                    </a:moveTo>
                    <a:lnTo>
                      <a:pt x="2867" y="568"/>
                    </a:lnTo>
                    <a:moveTo>
                      <a:pt x="2853" y="568"/>
                    </a:moveTo>
                    <a:lnTo>
                      <a:pt x="2867" y="568"/>
                    </a:lnTo>
                    <a:moveTo>
                      <a:pt x="2853" y="581"/>
                    </a:moveTo>
                    <a:lnTo>
                      <a:pt x="2853" y="568"/>
                    </a:lnTo>
                    <a:moveTo>
                      <a:pt x="2853" y="581"/>
                    </a:moveTo>
                    <a:lnTo>
                      <a:pt x="2853" y="581"/>
                    </a:lnTo>
                    <a:moveTo>
                      <a:pt x="2853" y="581"/>
                    </a:moveTo>
                    <a:lnTo>
                      <a:pt x="2853" y="581"/>
                    </a:lnTo>
                    <a:moveTo>
                      <a:pt x="2838" y="581"/>
                    </a:moveTo>
                    <a:lnTo>
                      <a:pt x="2853" y="581"/>
                    </a:lnTo>
                    <a:moveTo>
                      <a:pt x="2838" y="581"/>
                    </a:moveTo>
                    <a:lnTo>
                      <a:pt x="2838" y="581"/>
                    </a:lnTo>
                    <a:moveTo>
                      <a:pt x="2838" y="581"/>
                    </a:moveTo>
                    <a:lnTo>
                      <a:pt x="2838" y="581"/>
                    </a:lnTo>
                    <a:moveTo>
                      <a:pt x="2824" y="581"/>
                    </a:moveTo>
                    <a:lnTo>
                      <a:pt x="2838" y="581"/>
                    </a:lnTo>
                    <a:moveTo>
                      <a:pt x="2824" y="594"/>
                    </a:moveTo>
                    <a:lnTo>
                      <a:pt x="2824" y="581"/>
                    </a:lnTo>
                    <a:moveTo>
                      <a:pt x="2824" y="594"/>
                    </a:moveTo>
                    <a:lnTo>
                      <a:pt x="2824" y="594"/>
                    </a:lnTo>
                    <a:moveTo>
                      <a:pt x="2810" y="594"/>
                    </a:moveTo>
                    <a:lnTo>
                      <a:pt x="2824" y="594"/>
                    </a:lnTo>
                    <a:moveTo>
                      <a:pt x="2810" y="594"/>
                    </a:moveTo>
                    <a:lnTo>
                      <a:pt x="2810" y="594"/>
                    </a:lnTo>
                    <a:moveTo>
                      <a:pt x="2810" y="594"/>
                    </a:moveTo>
                    <a:lnTo>
                      <a:pt x="2810" y="594"/>
                    </a:lnTo>
                    <a:moveTo>
                      <a:pt x="2810" y="594"/>
                    </a:moveTo>
                    <a:lnTo>
                      <a:pt x="2810" y="594"/>
                    </a:lnTo>
                    <a:moveTo>
                      <a:pt x="2795" y="607"/>
                    </a:moveTo>
                    <a:lnTo>
                      <a:pt x="2810" y="594"/>
                    </a:lnTo>
                    <a:moveTo>
                      <a:pt x="2795" y="607"/>
                    </a:moveTo>
                    <a:lnTo>
                      <a:pt x="2795" y="607"/>
                    </a:lnTo>
                    <a:moveTo>
                      <a:pt x="2795" y="607"/>
                    </a:moveTo>
                    <a:lnTo>
                      <a:pt x="2795" y="607"/>
                    </a:lnTo>
                    <a:moveTo>
                      <a:pt x="2781" y="607"/>
                    </a:moveTo>
                    <a:lnTo>
                      <a:pt x="2795" y="607"/>
                    </a:lnTo>
                    <a:moveTo>
                      <a:pt x="2781" y="620"/>
                    </a:moveTo>
                    <a:lnTo>
                      <a:pt x="2781" y="607"/>
                    </a:lnTo>
                    <a:moveTo>
                      <a:pt x="2781" y="620"/>
                    </a:moveTo>
                    <a:lnTo>
                      <a:pt x="2781" y="620"/>
                    </a:lnTo>
                    <a:moveTo>
                      <a:pt x="2781" y="620"/>
                    </a:moveTo>
                    <a:lnTo>
                      <a:pt x="2781" y="620"/>
                    </a:lnTo>
                    <a:moveTo>
                      <a:pt x="2767" y="620"/>
                    </a:moveTo>
                    <a:lnTo>
                      <a:pt x="2781" y="620"/>
                    </a:lnTo>
                    <a:moveTo>
                      <a:pt x="2767" y="620"/>
                    </a:moveTo>
                    <a:lnTo>
                      <a:pt x="2767" y="620"/>
                    </a:lnTo>
                    <a:moveTo>
                      <a:pt x="2767" y="620"/>
                    </a:moveTo>
                    <a:lnTo>
                      <a:pt x="2767" y="620"/>
                    </a:lnTo>
                    <a:moveTo>
                      <a:pt x="2752" y="620"/>
                    </a:moveTo>
                    <a:lnTo>
                      <a:pt x="2767" y="620"/>
                    </a:lnTo>
                    <a:moveTo>
                      <a:pt x="2752" y="620"/>
                    </a:moveTo>
                    <a:lnTo>
                      <a:pt x="2752" y="620"/>
                    </a:lnTo>
                    <a:moveTo>
                      <a:pt x="2752" y="620"/>
                    </a:moveTo>
                    <a:lnTo>
                      <a:pt x="2752" y="620"/>
                    </a:lnTo>
                    <a:moveTo>
                      <a:pt x="2752" y="620"/>
                    </a:moveTo>
                    <a:lnTo>
                      <a:pt x="2752" y="620"/>
                    </a:lnTo>
                    <a:moveTo>
                      <a:pt x="2752" y="633"/>
                    </a:moveTo>
                    <a:lnTo>
                      <a:pt x="2752" y="620"/>
                    </a:lnTo>
                    <a:moveTo>
                      <a:pt x="2738" y="633"/>
                    </a:moveTo>
                    <a:lnTo>
                      <a:pt x="2752" y="633"/>
                    </a:lnTo>
                    <a:moveTo>
                      <a:pt x="2738" y="633"/>
                    </a:moveTo>
                    <a:lnTo>
                      <a:pt x="2738" y="633"/>
                    </a:lnTo>
                    <a:moveTo>
                      <a:pt x="2738" y="633"/>
                    </a:moveTo>
                    <a:lnTo>
                      <a:pt x="2738" y="633"/>
                    </a:lnTo>
                    <a:moveTo>
                      <a:pt x="2724" y="633"/>
                    </a:moveTo>
                    <a:lnTo>
                      <a:pt x="2738" y="633"/>
                    </a:lnTo>
                    <a:moveTo>
                      <a:pt x="2724" y="633"/>
                    </a:moveTo>
                    <a:lnTo>
                      <a:pt x="2724" y="633"/>
                    </a:lnTo>
                    <a:moveTo>
                      <a:pt x="2724" y="633"/>
                    </a:moveTo>
                    <a:lnTo>
                      <a:pt x="2724" y="633"/>
                    </a:lnTo>
                    <a:moveTo>
                      <a:pt x="2724" y="633"/>
                    </a:moveTo>
                    <a:lnTo>
                      <a:pt x="2724" y="633"/>
                    </a:lnTo>
                    <a:moveTo>
                      <a:pt x="2709" y="633"/>
                    </a:moveTo>
                    <a:lnTo>
                      <a:pt x="2724" y="633"/>
                    </a:lnTo>
                    <a:moveTo>
                      <a:pt x="2709" y="633"/>
                    </a:moveTo>
                    <a:lnTo>
                      <a:pt x="2709" y="633"/>
                    </a:lnTo>
                    <a:moveTo>
                      <a:pt x="2709" y="633"/>
                    </a:moveTo>
                    <a:lnTo>
                      <a:pt x="2709" y="633"/>
                    </a:lnTo>
                    <a:moveTo>
                      <a:pt x="2695" y="633"/>
                    </a:moveTo>
                    <a:lnTo>
                      <a:pt x="2709" y="633"/>
                    </a:lnTo>
                    <a:moveTo>
                      <a:pt x="2695" y="633"/>
                    </a:moveTo>
                    <a:lnTo>
                      <a:pt x="2695" y="633"/>
                    </a:lnTo>
                    <a:moveTo>
                      <a:pt x="2695" y="633"/>
                    </a:moveTo>
                    <a:lnTo>
                      <a:pt x="2695" y="633"/>
                    </a:lnTo>
                    <a:moveTo>
                      <a:pt x="2681" y="633"/>
                    </a:moveTo>
                    <a:lnTo>
                      <a:pt x="2695" y="633"/>
                    </a:lnTo>
                    <a:moveTo>
                      <a:pt x="2681" y="645"/>
                    </a:moveTo>
                    <a:lnTo>
                      <a:pt x="2681" y="633"/>
                    </a:lnTo>
                    <a:moveTo>
                      <a:pt x="2681" y="645"/>
                    </a:moveTo>
                    <a:lnTo>
                      <a:pt x="2681" y="645"/>
                    </a:lnTo>
                    <a:moveTo>
                      <a:pt x="2681" y="645"/>
                    </a:moveTo>
                    <a:lnTo>
                      <a:pt x="2681" y="645"/>
                    </a:lnTo>
                    <a:moveTo>
                      <a:pt x="2666" y="645"/>
                    </a:moveTo>
                    <a:lnTo>
                      <a:pt x="2681" y="645"/>
                    </a:lnTo>
                    <a:moveTo>
                      <a:pt x="2666" y="658"/>
                    </a:moveTo>
                    <a:lnTo>
                      <a:pt x="2666" y="645"/>
                    </a:lnTo>
                    <a:moveTo>
                      <a:pt x="2666" y="658"/>
                    </a:moveTo>
                    <a:lnTo>
                      <a:pt x="2666" y="658"/>
                    </a:lnTo>
                    <a:moveTo>
                      <a:pt x="2652" y="658"/>
                    </a:moveTo>
                    <a:lnTo>
                      <a:pt x="2666" y="658"/>
                    </a:lnTo>
                    <a:moveTo>
                      <a:pt x="2652" y="671"/>
                    </a:moveTo>
                    <a:lnTo>
                      <a:pt x="2652" y="658"/>
                    </a:lnTo>
                    <a:moveTo>
                      <a:pt x="2652" y="671"/>
                    </a:moveTo>
                    <a:lnTo>
                      <a:pt x="2652" y="671"/>
                    </a:lnTo>
                    <a:moveTo>
                      <a:pt x="2652" y="671"/>
                    </a:moveTo>
                    <a:lnTo>
                      <a:pt x="2652" y="671"/>
                    </a:lnTo>
                    <a:moveTo>
                      <a:pt x="2638" y="671"/>
                    </a:moveTo>
                    <a:lnTo>
                      <a:pt x="2652" y="671"/>
                    </a:lnTo>
                    <a:moveTo>
                      <a:pt x="2638" y="684"/>
                    </a:moveTo>
                    <a:lnTo>
                      <a:pt x="2638" y="671"/>
                    </a:lnTo>
                    <a:moveTo>
                      <a:pt x="2638" y="684"/>
                    </a:moveTo>
                    <a:lnTo>
                      <a:pt x="2638" y="684"/>
                    </a:lnTo>
                    <a:moveTo>
                      <a:pt x="2638" y="684"/>
                    </a:moveTo>
                    <a:lnTo>
                      <a:pt x="2638" y="684"/>
                    </a:lnTo>
                    <a:moveTo>
                      <a:pt x="2638" y="684"/>
                    </a:moveTo>
                    <a:lnTo>
                      <a:pt x="2638" y="684"/>
                    </a:lnTo>
                    <a:moveTo>
                      <a:pt x="2623" y="684"/>
                    </a:moveTo>
                    <a:lnTo>
                      <a:pt x="2638" y="684"/>
                    </a:lnTo>
                    <a:moveTo>
                      <a:pt x="2623" y="684"/>
                    </a:moveTo>
                    <a:lnTo>
                      <a:pt x="2623" y="684"/>
                    </a:lnTo>
                    <a:moveTo>
                      <a:pt x="2623" y="684"/>
                    </a:moveTo>
                    <a:lnTo>
                      <a:pt x="2623" y="684"/>
                    </a:lnTo>
                    <a:moveTo>
                      <a:pt x="2609" y="697"/>
                    </a:moveTo>
                    <a:lnTo>
                      <a:pt x="2623" y="684"/>
                    </a:lnTo>
                    <a:moveTo>
                      <a:pt x="2609" y="697"/>
                    </a:moveTo>
                    <a:lnTo>
                      <a:pt x="2609" y="697"/>
                    </a:lnTo>
                    <a:moveTo>
                      <a:pt x="2609" y="697"/>
                    </a:moveTo>
                    <a:lnTo>
                      <a:pt x="2609" y="697"/>
                    </a:lnTo>
                    <a:moveTo>
                      <a:pt x="2595" y="697"/>
                    </a:moveTo>
                    <a:lnTo>
                      <a:pt x="2609" y="697"/>
                    </a:lnTo>
                    <a:moveTo>
                      <a:pt x="2595" y="697"/>
                    </a:moveTo>
                    <a:lnTo>
                      <a:pt x="2595" y="697"/>
                    </a:lnTo>
                    <a:moveTo>
                      <a:pt x="2595" y="697"/>
                    </a:moveTo>
                    <a:lnTo>
                      <a:pt x="2595" y="697"/>
                    </a:lnTo>
                    <a:moveTo>
                      <a:pt x="2595" y="710"/>
                    </a:moveTo>
                    <a:lnTo>
                      <a:pt x="2595" y="697"/>
                    </a:lnTo>
                    <a:moveTo>
                      <a:pt x="2580" y="710"/>
                    </a:moveTo>
                    <a:lnTo>
                      <a:pt x="2595" y="710"/>
                    </a:lnTo>
                    <a:moveTo>
                      <a:pt x="2580" y="710"/>
                    </a:moveTo>
                    <a:lnTo>
                      <a:pt x="2580" y="710"/>
                    </a:lnTo>
                    <a:moveTo>
                      <a:pt x="2580" y="710"/>
                    </a:moveTo>
                    <a:lnTo>
                      <a:pt x="2580" y="710"/>
                    </a:lnTo>
                    <a:moveTo>
                      <a:pt x="2566" y="710"/>
                    </a:moveTo>
                    <a:lnTo>
                      <a:pt x="2580" y="710"/>
                    </a:lnTo>
                    <a:moveTo>
                      <a:pt x="2566" y="710"/>
                    </a:moveTo>
                    <a:lnTo>
                      <a:pt x="2566" y="710"/>
                    </a:lnTo>
                    <a:moveTo>
                      <a:pt x="2566" y="710"/>
                    </a:moveTo>
                    <a:lnTo>
                      <a:pt x="2566" y="710"/>
                    </a:lnTo>
                    <a:moveTo>
                      <a:pt x="2552" y="723"/>
                    </a:moveTo>
                    <a:lnTo>
                      <a:pt x="2566" y="710"/>
                    </a:lnTo>
                    <a:moveTo>
                      <a:pt x="2552" y="723"/>
                    </a:moveTo>
                    <a:lnTo>
                      <a:pt x="2552" y="723"/>
                    </a:lnTo>
                    <a:moveTo>
                      <a:pt x="2552" y="723"/>
                    </a:moveTo>
                    <a:lnTo>
                      <a:pt x="2552" y="723"/>
                    </a:lnTo>
                    <a:moveTo>
                      <a:pt x="2552" y="723"/>
                    </a:moveTo>
                    <a:lnTo>
                      <a:pt x="2552" y="723"/>
                    </a:lnTo>
                    <a:moveTo>
                      <a:pt x="2537" y="723"/>
                    </a:moveTo>
                    <a:lnTo>
                      <a:pt x="2552" y="723"/>
                    </a:lnTo>
                    <a:moveTo>
                      <a:pt x="2537" y="723"/>
                    </a:moveTo>
                    <a:lnTo>
                      <a:pt x="2537" y="723"/>
                    </a:lnTo>
                    <a:moveTo>
                      <a:pt x="2537" y="723"/>
                    </a:moveTo>
                    <a:lnTo>
                      <a:pt x="2537" y="723"/>
                    </a:lnTo>
                    <a:moveTo>
                      <a:pt x="2537" y="723"/>
                    </a:moveTo>
                    <a:lnTo>
                      <a:pt x="2537" y="723"/>
                    </a:lnTo>
                    <a:moveTo>
                      <a:pt x="2537" y="736"/>
                    </a:moveTo>
                    <a:lnTo>
                      <a:pt x="2537" y="723"/>
                    </a:lnTo>
                    <a:moveTo>
                      <a:pt x="2523" y="736"/>
                    </a:moveTo>
                    <a:lnTo>
                      <a:pt x="2537" y="736"/>
                    </a:lnTo>
                    <a:moveTo>
                      <a:pt x="2523" y="736"/>
                    </a:moveTo>
                    <a:lnTo>
                      <a:pt x="2523" y="736"/>
                    </a:lnTo>
                    <a:moveTo>
                      <a:pt x="2523" y="736"/>
                    </a:moveTo>
                    <a:lnTo>
                      <a:pt x="2523" y="736"/>
                    </a:lnTo>
                    <a:moveTo>
                      <a:pt x="2509" y="736"/>
                    </a:moveTo>
                    <a:lnTo>
                      <a:pt x="2523" y="736"/>
                    </a:lnTo>
                    <a:moveTo>
                      <a:pt x="2509" y="736"/>
                    </a:moveTo>
                    <a:lnTo>
                      <a:pt x="2509" y="736"/>
                    </a:lnTo>
                    <a:moveTo>
                      <a:pt x="2509" y="736"/>
                    </a:moveTo>
                    <a:lnTo>
                      <a:pt x="2509" y="736"/>
                    </a:lnTo>
                    <a:moveTo>
                      <a:pt x="2509" y="749"/>
                    </a:moveTo>
                    <a:lnTo>
                      <a:pt x="2509" y="736"/>
                    </a:lnTo>
                    <a:moveTo>
                      <a:pt x="2494" y="749"/>
                    </a:moveTo>
                    <a:lnTo>
                      <a:pt x="2509" y="749"/>
                    </a:lnTo>
                    <a:moveTo>
                      <a:pt x="2494" y="749"/>
                    </a:moveTo>
                    <a:lnTo>
                      <a:pt x="2494" y="749"/>
                    </a:lnTo>
                    <a:moveTo>
                      <a:pt x="2494" y="749"/>
                    </a:moveTo>
                    <a:lnTo>
                      <a:pt x="2494" y="749"/>
                    </a:lnTo>
                    <a:moveTo>
                      <a:pt x="2480" y="749"/>
                    </a:moveTo>
                    <a:lnTo>
                      <a:pt x="2494" y="749"/>
                    </a:lnTo>
                    <a:moveTo>
                      <a:pt x="2480" y="749"/>
                    </a:moveTo>
                    <a:lnTo>
                      <a:pt x="2480" y="749"/>
                    </a:lnTo>
                    <a:moveTo>
                      <a:pt x="2480" y="749"/>
                    </a:moveTo>
                    <a:lnTo>
                      <a:pt x="2480" y="749"/>
                    </a:lnTo>
                    <a:moveTo>
                      <a:pt x="2466" y="749"/>
                    </a:moveTo>
                    <a:lnTo>
                      <a:pt x="2480" y="749"/>
                    </a:lnTo>
                    <a:moveTo>
                      <a:pt x="2466" y="762"/>
                    </a:moveTo>
                    <a:lnTo>
                      <a:pt x="2466" y="749"/>
                    </a:lnTo>
                    <a:moveTo>
                      <a:pt x="2466" y="762"/>
                    </a:moveTo>
                    <a:lnTo>
                      <a:pt x="2466" y="762"/>
                    </a:lnTo>
                    <a:moveTo>
                      <a:pt x="2466" y="762"/>
                    </a:moveTo>
                    <a:lnTo>
                      <a:pt x="2466" y="762"/>
                    </a:lnTo>
                    <a:moveTo>
                      <a:pt x="2451" y="762"/>
                    </a:moveTo>
                    <a:lnTo>
                      <a:pt x="2466" y="762"/>
                    </a:lnTo>
                    <a:moveTo>
                      <a:pt x="2451" y="762"/>
                    </a:moveTo>
                    <a:lnTo>
                      <a:pt x="2451" y="762"/>
                    </a:lnTo>
                    <a:moveTo>
                      <a:pt x="2451" y="762"/>
                    </a:moveTo>
                    <a:lnTo>
                      <a:pt x="2451" y="762"/>
                    </a:lnTo>
                    <a:moveTo>
                      <a:pt x="2437" y="775"/>
                    </a:moveTo>
                    <a:lnTo>
                      <a:pt x="2451" y="762"/>
                    </a:lnTo>
                    <a:moveTo>
                      <a:pt x="2437" y="775"/>
                    </a:moveTo>
                    <a:lnTo>
                      <a:pt x="2437" y="775"/>
                    </a:lnTo>
                    <a:moveTo>
                      <a:pt x="2437" y="775"/>
                    </a:moveTo>
                    <a:lnTo>
                      <a:pt x="2437" y="775"/>
                    </a:lnTo>
                    <a:moveTo>
                      <a:pt x="2437" y="775"/>
                    </a:moveTo>
                    <a:lnTo>
                      <a:pt x="2437" y="775"/>
                    </a:lnTo>
                    <a:moveTo>
                      <a:pt x="2423" y="775"/>
                    </a:moveTo>
                    <a:lnTo>
                      <a:pt x="2437" y="775"/>
                    </a:lnTo>
                    <a:moveTo>
                      <a:pt x="2423" y="775"/>
                    </a:moveTo>
                    <a:lnTo>
                      <a:pt x="2423" y="775"/>
                    </a:lnTo>
                    <a:moveTo>
                      <a:pt x="2423" y="775"/>
                    </a:moveTo>
                    <a:lnTo>
                      <a:pt x="2423" y="775"/>
                    </a:lnTo>
                    <a:moveTo>
                      <a:pt x="2423" y="775"/>
                    </a:moveTo>
                    <a:lnTo>
                      <a:pt x="2423" y="775"/>
                    </a:lnTo>
                    <a:moveTo>
                      <a:pt x="2423" y="775"/>
                    </a:moveTo>
                    <a:lnTo>
                      <a:pt x="2423" y="775"/>
                    </a:lnTo>
                    <a:moveTo>
                      <a:pt x="2408" y="775"/>
                    </a:moveTo>
                    <a:lnTo>
                      <a:pt x="2423" y="775"/>
                    </a:lnTo>
                    <a:moveTo>
                      <a:pt x="2408" y="775"/>
                    </a:moveTo>
                    <a:lnTo>
                      <a:pt x="2408" y="775"/>
                    </a:lnTo>
                    <a:moveTo>
                      <a:pt x="2408" y="775"/>
                    </a:moveTo>
                    <a:lnTo>
                      <a:pt x="2408" y="775"/>
                    </a:lnTo>
                    <a:moveTo>
                      <a:pt x="2394" y="787"/>
                    </a:moveTo>
                    <a:lnTo>
                      <a:pt x="2408" y="775"/>
                    </a:lnTo>
                    <a:moveTo>
                      <a:pt x="2394" y="787"/>
                    </a:moveTo>
                    <a:lnTo>
                      <a:pt x="2394" y="787"/>
                    </a:lnTo>
                    <a:moveTo>
                      <a:pt x="2394" y="787"/>
                    </a:moveTo>
                    <a:lnTo>
                      <a:pt x="2394" y="787"/>
                    </a:lnTo>
                    <a:moveTo>
                      <a:pt x="2380" y="800"/>
                    </a:moveTo>
                    <a:lnTo>
                      <a:pt x="2394" y="787"/>
                    </a:lnTo>
                    <a:moveTo>
                      <a:pt x="2380" y="800"/>
                    </a:moveTo>
                    <a:lnTo>
                      <a:pt x="2380" y="800"/>
                    </a:lnTo>
                    <a:moveTo>
                      <a:pt x="2380" y="800"/>
                    </a:moveTo>
                    <a:lnTo>
                      <a:pt x="2380" y="800"/>
                    </a:lnTo>
                    <a:moveTo>
                      <a:pt x="2380" y="800"/>
                    </a:moveTo>
                    <a:lnTo>
                      <a:pt x="2380" y="800"/>
                    </a:lnTo>
                    <a:moveTo>
                      <a:pt x="2365" y="800"/>
                    </a:moveTo>
                    <a:lnTo>
                      <a:pt x="2380" y="800"/>
                    </a:lnTo>
                    <a:moveTo>
                      <a:pt x="2365" y="813"/>
                    </a:moveTo>
                    <a:lnTo>
                      <a:pt x="2365" y="800"/>
                    </a:lnTo>
                    <a:moveTo>
                      <a:pt x="2365" y="813"/>
                    </a:moveTo>
                    <a:lnTo>
                      <a:pt x="2365" y="813"/>
                    </a:lnTo>
                    <a:moveTo>
                      <a:pt x="2351" y="813"/>
                    </a:moveTo>
                    <a:lnTo>
                      <a:pt x="2365" y="813"/>
                    </a:lnTo>
                    <a:moveTo>
                      <a:pt x="2351" y="813"/>
                    </a:moveTo>
                    <a:lnTo>
                      <a:pt x="2351" y="813"/>
                    </a:lnTo>
                    <a:moveTo>
                      <a:pt x="2351" y="813"/>
                    </a:moveTo>
                    <a:lnTo>
                      <a:pt x="2351" y="813"/>
                    </a:lnTo>
                    <a:moveTo>
                      <a:pt x="2337" y="813"/>
                    </a:moveTo>
                    <a:lnTo>
                      <a:pt x="2351" y="813"/>
                    </a:lnTo>
                    <a:moveTo>
                      <a:pt x="2337" y="813"/>
                    </a:moveTo>
                    <a:lnTo>
                      <a:pt x="2337" y="813"/>
                    </a:lnTo>
                    <a:moveTo>
                      <a:pt x="2337" y="813"/>
                    </a:moveTo>
                    <a:lnTo>
                      <a:pt x="2337" y="813"/>
                    </a:lnTo>
                    <a:moveTo>
                      <a:pt x="2337" y="813"/>
                    </a:moveTo>
                    <a:lnTo>
                      <a:pt x="2337" y="813"/>
                    </a:lnTo>
                    <a:moveTo>
                      <a:pt x="2322" y="813"/>
                    </a:moveTo>
                    <a:lnTo>
                      <a:pt x="2337" y="813"/>
                    </a:lnTo>
                    <a:moveTo>
                      <a:pt x="2322" y="813"/>
                    </a:moveTo>
                    <a:lnTo>
                      <a:pt x="2322" y="813"/>
                    </a:lnTo>
                    <a:moveTo>
                      <a:pt x="2322" y="813"/>
                    </a:moveTo>
                    <a:lnTo>
                      <a:pt x="2322" y="813"/>
                    </a:lnTo>
                    <a:moveTo>
                      <a:pt x="2308" y="813"/>
                    </a:moveTo>
                    <a:lnTo>
                      <a:pt x="2322" y="813"/>
                    </a:lnTo>
                    <a:moveTo>
                      <a:pt x="2308" y="826"/>
                    </a:moveTo>
                    <a:lnTo>
                      <a:pt x="2308" y="813"/>
                    </a:lnTo>
                    <a:moveTo>
                      <a:pt x="2308" y="826"/>
                    </a:moveTo>
                    <a:lnTo>
                      <a:pt x="2308" y="826"/>
                    </a:lnTo>
                    <a:moveTo>
                      <a:pt x="2308" y="826"/>
                    </a:moveTo>
                    <a:lnTo>
                      <a:pt x="2308" y="826"/>
                    </a:lnTo>
                    <a:moveTo>
                      <a:pt x="2308" y="826"/>
                    </a:moveTo>
                    <a:lnTo>
                      <a:pt x="2308" y="826"/>
                    </a:lnTo>
                    <a:moveTo>
                      <a:pt x="2294" y="826"/>
                    </a:moveTo>
                    <a:lnTo>
                      <a:pt x="2308" y="826"/>
                    </a:lnTo>
                    <a:moveTo>
                      <a:pt x="2294" y="826"/>
                    </a:moveTo>
                    <a:lnTo>
                      <a:pt x="2294" y="826"/>
                    </a:lnTo>
                    <a:moveTo>
                      <a:pt x="2294" y="826"/>
                    </a:moveTo>
                    <a:lnTo>
                      <a:pt x="2294" y="826"/>
                    </a:lnTo>
                    <a:moveTo>
                      <a:pt x="2294" y="826"/>
                    </a:moveTo>
                    <a:lnTo>
                      <a:pt x="2294" y="826"/>
                    </a:lnTo>
                    <a:moveTo>
                      <a:pt x="2279" y="826"/>
                    </a:moveTo>
                    <a:lnTo>
                      <a:pt x="2294" y="826"/>
                    </a:lnTo>
                    <a:moveTo>
                      <a:pt x="2279" y="839"/>
                    </a:moveTo>
                    <a:lnTo>
                      <a:pt x="2279" y="826"/>
                    </a:lnTo>
                    <a:moveTo>
                      <a:pt x="2279" y="839"/>
                    </a:moveTo>
                    <a:lnTo>
                      <a:pt x="2279" y="839"/>
                    </a:lnTo>
                    <a:moveTo>
                      <a:pt x="2265" y="839"/>
                    </a:moveTo>
                    <a:lnTo>
                      <a:pt x="2279" y="839"/>
                    </a:lnTo>
                    <a:moveTo>
                      <a:pt x="2265" y="839"/>
                    </a:moveTo>
                    <a:lnTo>
                      <a:pt x="2265" y="839"/>
                    </a:lnTo>
                    <a:moveTo>
                      <a:pt x="2265" y="839"/>
                    </a:moveTo>
                    <a:lnTo>
                      <a:pt x="2265" y="839"/>
                    </a:lnTo>
                    <a:moveTo>
                      <a:pt x="2251" y="839"/>
                    </a:moveTo>
                    <a:lnTo>
                      <a:pt x="2265" y="839"/>
                    </a:lnTo>
                    <a:moveTo>
                      <a:pt x="2251" y="839"/>
                    </a:moveTo>
                    <a:lnTo>
                      <a:pt x="2251" y="839"/>
                    </a:lnTo>
                    <a:moveTo>
                      <a:pt x="2251" y="852"/>
                    </a:moveTo>
                    <a:lnTo>
                      <a:pt x="2251" y="839"/>
                    </a:lnTo>
                    <a:moveTo>
                      <a:pt x="2251" y="852"/>
                    </a:moveTo>
                    <a:lnTo>
                      <a:pt x="2251" y="852"/>
                    </a:lnTo>
                    <a:moveTo>
                      <a:pt x="2236" y="852"/>
                    </a:moveTo>
                    <a:lnTo>
                      <a:pt x="2251" y="852"/>
                    </a:lnTo>
                    <a:moveTo>
                      <a:pt x="2236" y="852"/>
                    </a:moveTo>
                    <a:lnTo>
                      <a:pt x="2236" y="852"/>
                    </a:lnTo>
                    <a:moveTo>
                      <a:pt x="2236" y="852"/>
                    </a:moveTo>
                    <a:lnTo>
                      <a:pt x="2236" y="852"/>
                    </a:lnTo>
                    <a:moveTo>
                      <a:pt x="2222" y="852"/>
                    </a:moveTo>
                    <a:lnTo>
                      <a:pt x="2236" y="852"/>
                    </a:lnTo>
                    <a:moveTo>
                      <a:pt x="2222" y="852"/>
                    </a:moveTo>
                    <a:lnTo>
                      <a:pt x="2222" y="852"/>
                    </a:lnTo>
                    <a:moveTo>
                      <a:pt x="2222" y="852"/>
                    </a:moveTo>
                    <a:lnTo>
                      <a:pt x="2222" y="852"/>
                    </a:lnTo>
                    <a:moveTo>
                      <a:pt x="2208" y="852"/>
                    </a:moveTo>
                    <a:lnTo>
                      <a:pt x="2222" y="852"/>
                    </a:lnTo>
                    <a:moveTo>
                      <a:pt x="2208" y="852"/>
                    </a:moveTo>
                    <a:lnTo>
                      <a:pt x="2208" y="852"/>
                    </a:lnTo>
                    <a:moveTo>
                      <a:pt x="2208" y="852"/>
                    </a:moveTo>
                    <a:lnTo>
                      <a:pt x="2208" y="852"/>
                    </a:lnTo>
                    <a:moveTo>
                      <a:pt x="2208" y="852"/>
                    </a:moveTo>
                    <a:lnTo>
                      <a:pt x="2208" y="852"/>
                    </a:lnTo>
                    <a:moveTo>
                      <a:pt x="2208" y="852"/>
                    </a:moveTo>
                    <a:lnTo>
                      <a:pt x="2208" y="852"/>
                    </a:lnTo>
                    <a:moveTo>
                      <a:pt x="2208" y="852"/>
                    </a:moveTo>
                    <a:lnTo>
                      <a:pt x="2208" y="852"/>
                    </a:lnTo>
                    <a:moveTo>
                      <a:pt x="2193" y="852"/>
                    </a:moveTo>
                    <a:lnTo>
                      <a:pt x="2208" y="852"/>
                    </a:lnTo>
                    <a:moveTo>
                      <a:pt x="2193" y="852"/>
                    </a:moveTo>
                    <a:lnTo>
                      <a:pt x="2193" y="852"/>
                    </a:lnTo>
                    <a:moveTo>
                      <a:pt x="2193" y="852"/>
                    </a:moveTo>
                    <a:lnTo>
                      <a:pt x="2193" y="852"/>
                    </a:lnTo>
                    <a:moveTo>
                      <a:pt x="2179" y="852"/>
                    </a:moveTo>
                    <a:lnTo>
                      <a:pt x="2193" y="852"/>
                    </a:lnTo>
                    <a:moveTo>
                      <a:pt x="2179" y="865"/>
                    </a:moveTo>
                    <a:lnTo>
                      <a:pt x="2179" y="852"/>
                    </a:lnTo>
                    <a:moveTo>
                      <a:pt x="2179" y="865"/>
                    </a:moveTo>
                    <a:lnTo>
                      <a:pt x="2179" y="865"/>
                    </a:lnTo>
                    <a:moveTo>
                      <a:pt x="2165" y="865"/>
                    </a:moveTo>
                    <a:lnTo>
                      <a:pt x="2179" y="865"/>
                    </a:lnTo>
                    <a:moveTo>
                      <a:pt x="2165" y="865"/>
                    </a:moveTo>
                    <a:lnTo>
                      <a:pt x="2165" y="865"/>
                    </a:lnTo>
                    <a:moveTo>
                      <a:pt x="2165" y="865"/>
                    </a:moveTo>
                    <a:lnTo>
                      <a:pt x="2165" y="865"/>
                    </a:lnTo>
                    <a:moveTo>
                      <a:pt x="2165" y="865"/>
                    </a:moveTo>
                    <a:lnTo>
                      <a:pt x="2165" y="865"/>
                    </a:lnTo>
                    <a:moveTo>
                      <a:pt x="2150" y="878"/>
                    </a:moveTo>
                    <a:lnTo>
                      <a:pt x="2165" y="865"/>
                    </a:lnTo>
                    <a:moveTo>
                      <a:pt x="2150" y="878"/>
                    </a:moveTo>
                    <a:lnTo>
                      <a:pt x="2150" y="878"/>
                    </a:lnTo>
                    <a:moveTo>
                      <a:pt x="2150" y="878"/>
                    </a:moveTo>
                    <a:lnTo>
                      <a:pt x="2150" y="878"/>
                    </a:lnTo>
                    <a:moveTo>
                      <a:pt x="2136" y="878"/>
                    </a:moveTo>
                    <a:lnTo>
                      <a:pt x="2150" y="878"/>
                    </a:lnTo>
                    <a:moveTo>
                      <a:pt x="2136" y="878"/>
                    </a:moveTo>
                    <a:lnTo>
                      <a:pt x="2136" y="878"/>
                    </a:lnTo>
                    <a:moveTo>
                      <a:pt x="2136" y="878"/>
                    </a:moveTo>
                    <a:lnTo>
                      <a:pt x="2136" y="878"/>
                    </a:lnTo>
                    <a:moveTo>
                      <a:pt x="2122" y="878"/>
                    </a:moveTo>
                    <a:lnTo>
                      <a:pt x="2136" y="878"/>
                    </a:lnTo>
                    <a:moveTo>
                      <a:pt x="2122" y="878"/>
                    </a:moveTo>
                    <a:lnTo>
                      <a:pt x="2122" y="878"/>
                    </a:lnTo>
                    <a:moveTo>
                      <a:pt x="2122" y="878"/>
                    </a:moveTo>
                    <a:lnTo>
                      <a:pt x="2122" y="878"/>
                    </a:lnTo>
                    <a:moveTo>
                      <a:pt x="2122" y="878"/>
                    </a:moveTo>
                    <a:lnTo>
                      <a:pt x="2122" y="878"/>
                    </a:lnTo>
                    <a:moveTo>
                      <a:pt x="2107" y="878"/>
                    </a:moveTo>
                    <a:lnTo>
                      <a:pt x="2122" y="878"/>
                    </a:lnTo>
                    <a:moveTo>
                      <a:pt x="2107" y="878"/>
                    </a:moveTo>
                    <a:lnTo>
                      <a:pt x="2107" y="878"/>
                    </a:lnTo>
                    <a:moveTo>
                      <a:pt x="2107" y="891"/>
                    </a:moveTo>
                    <a:lnTo>
                      <a:pt x="2107" y="878"/>
                    </a:lnTo>
                    <a:moveTo>
                      <a:pt x="2093" y="891"/>
                    </a:moveTo>
                    <a:lnTo>
                      <a:pt x="2107" y="891"/>
                    </a:lnTo>
                    <a:moveTo>
                      <a:pt x="2093" y="891"/>
                    </a:moveTo>
                    <a:lnTo>
                      <a:pt x="2093" y="891"/>
                    </a:lnTo>
                    <a:moveTo>
                      <a:pt x="2093" y="891"/>
                    </a:moveTo>
                    <a:lnTo>
                      <a:pt x="2093" y="891"/>
                    </a:lnTo>
                    <a:moveTo>
                      <a:pt x="2093" y="891"/>
                    </a:moveTo>
                    <a:lnTo>
                      <a:pt x="2093" y="891"/>
                    </a:lnTo>
                    <a:moveTo>
                      <a:pt x="2093" y="891"/>
                    </a:moveTo>
                    <a:lnTo>
                      <a:pt x="2093" y="891"/>
                    </a:lnTo>
                    <a:moveTo>
                      <a:pt x="2079" y="891"/>
                    </a:moveTo>
                    <a:lnTo>
                      <a:pt x="2093" y="891"/>
                    </a:lnTo>
                    <a:moveTo>
                      <a:pt x="2079" y="891"/>
                    </a:moveTo>
                    <a:lnTo>
                      <a:pt x="2079" y="891"/>
                    </a:lnTo>
                    <a:moveTo>
                      <a:pt x="2079" y="891"/>
                    </a:moveTo>
                    <a:lnTo>
                      <a:pt x="2079" y="891"/>
                    </a:lnTo>
                    <a:moveTo>
                      <a:pt x="2079" y="904"/>
                    </a:moveTo>
                    <a:lnTo>
                      <a:pt x="2079" y="891"/>
                    </a:lnTo>
                    <a:moveTo>
                      <a:pt x="2064" y="904"/>
                    </a:moveTo>
                    <a:lnTo>
                      <a:pt x="2079" y="904"/>
                    </a:lnTo>
                    <a:moveTo>
                      <a:pt x="2064" y="904"/>
                    </a:moveTo>
                    <a:lnTo>
                      <a:pt x="2064" y="904"/>
                    </a:lnTo>
                    <a:moveTo>
                      <a:pt x="2064" y="904"/>
                    </a:moveTo>
                    <a:lnTo>
                      <a:pt x="2064" y="904"/>
                    </a:lnTo>
                    <a:moveTo>
                      <a:pt x="2050" y="904"/>
                    </a:moveTo>
                    <a:lnTo>
                      <a:pt x="2064" y="904"/>
                    </a:lnTo>
                    <a:moveTo>
                      <a:pt x="2050" y="904"/>
                    </a:moveTo>
                    <a:lnTo>
                      <a:pt x="2050" y="904"/>
                    </a:lnTo>
                    <a:moveTo>
                      <a:pt x="2050" y="904"/>
                    </a:moveTo>
                    <a:lnTo>
                      <a:pt x="2050" y="904"/>
                    </a:lnTo>
                    <a:moveTo>
                      <a:pt x="2036" y="904"/>
                    </a:moveTo>
                    <a:lnTo>
                      <a:pt x="2050" y="904"/>
                    </a:lnTo>
                    <a:moveTo>
                      <a:pt x="2036" y="904"/>
                    </a:moveTo>
                    <a:lnTo>
                      <a:pt x="2036" y="904"/>
                    </a:lnTo>
                    <a:moveTo>
                      <a:pt x="2036" y="904"/>
                    </a:moveTo>
                    <a:lnTo>
                      <a:pt x="2036" y="904"/>
                    </a:lnTo>
                    <a:moveTo>
                      <a:pt x="2036" y="904"/>
                    </a:moveTo>
                    <a:lnTo>
                      <a:pt x="2036" y="904"/>
                    </a:lnTo>
                    <a:moveTo>
                      <a:pt x="2021" y="904"/>
                    </a:moveTo>
                    <a:lnTo>
                      <a:pt x="2036" y="904"/>
                    </a:lnTo>
                    <a:moveTo>
                      <a:pt x="2021" y="917"/>
                    </a:moveTo>
                    <a:lnTo>
                      <a:pt x="2021" y="904"/>
                    </a:lnTo>
                    <a:moveTo>
                      <a:pt x="2021" y="917"/>
                    </a:moveTo>
                    <a:lnTo>
                      <a:pt x="2021" y="917"/>
                    </a:lnTo>
                    <a:moveTo>
                      <a:pt x="2007" y="917"/>
                    </a:moveTo>
                    <a:lnTo>
                      <a:pt x="2021" y="917"/>
                    </a:lnTo>
                    <a:moveTo>
                      <a:pt x="2007" y="917"/>
                    </a:moveTo>
                    <a:lnTo>
                      <a:pt x="2007" y="917"/>
                    </a:lnTo>
                    <a:moveTo>
                      <a:pt x="2007" y="917"/>
                    </a:moveTo>
                    <a:lnTo>
                      <a:pt x="2007" y="917"/>
                    </a:lnTo>
                    <a:moveTo>
                      <a:pt x="1993" y="917"/>
                    </a:moveTo>
                    <a:lnTo>
                      <a:pt x="2007" y="917"/>
                    </a:lnTo>
                    <a:moveTo>
                      <a:pt x="1993" y="917"/>
                    </a:moveTo>
                    <a:lnTo>
                      <a:pt x="1993" y="917"/>
                    </a:lnTo>
                    <a:moveTo>
                      <a:pt x="1993" y="917"/>
                    </a:moveTo>
                    <a:lnTo>
                      <a:pt x="1993" y="917"/>
                    </a:lnTo>
                    <a:moveTo>
                      <a:pt x="1993" y="917"/>
                    </a:moveTo>
                    <a:lnTo>
                      <a:pt x="1993" y="917"/>
                    </a:lnTo>
                    <a:moveTo>
                      <a:pt x="1978" y="917"/>
                    </a:moveTo>
                    <a:lnTo>
                      <a:pt x="1993" y="917"/>
                    </a:lnTo>
                    <a:moveTo>
                      <a:pt x="1978" y="917"/>
                    </a:moveTo>
                    <a:lnTo>
                      <a:pt x="1978" y="917"/>
                    </a:lnTo>
                    <a:moveTo>
                      <a:pt x="1978" y="917"/>
                    </a:moveTo>
                    <a:lnTo>
                      <a:pt x="1978" y="917"/>
                    </a:lnTo>
                    <a:moveTo>
                      <a:pt x="1978" y="917"/>
                    </a:moveTo>
                    <a:lnTo>
                      <a:pt x="1978" y="917"/>
                    </a:lnTo>
                    <a:moveTo>
                      <a:pt x="1978" y="929"/>
                    </a:moveTo>
                    <a:lnTo>
                      <a:pt x="1978" y="917"/>
                    </a:lnTo>
                    <a:moveTo>
                      <a:pt x="1964" y="929"/>
                    </a:moveTo>
                    <a:lnTo>
                      <a:pt x="1978" y="929"/>
                    </a:lnTo>
                    <a:moveTo>
                      <a:pt x="1964" y="929"/>
                    </a:moveTo>
                    <a:lnTo>
                      <a:pt x="1964" y="929"/>
                    </a:lnTo>
                    <a:moveTo>
                      <a:pt x="1964" y="929"/>
                    </a:moveTo>
                    <a:lnTo>
                      <a:pt x="1964" y="929"/>
                    </a:lnTo>
                    <a:moveTo>
                      <a:pt x="1950" y="929"/>
                    </a:moveTo>
                    <a:lnTo>
                      <a:pt x="1964" y="929"/>
                    </a:lnTo>
                    <a:moveTo>
                      <a:pt x="1950" y="942"/>
                    </a:moveTo>
                    <a:lnTo>
                      <a:pt x="1950" y="929"/>
                    </a:lnTo>
                    <a:moveTo>
                      <a:pt x="1950" y="942"/>
                    </a:moveTo>
                    <a:lnTo>
                      <a:pt x="1950" y="942"/>
                    </a:lnTo>
                    <a:moveTo>
                      <a:pt x="1950" y="942"/>
                    </a:moveTo>
                    <a:lnTo>
                      <a:pt x="1950" y="942"/>
                    </a:lnTo>
                    <a:moveTo>
                      <a:pt x="1935" y="942"/>
                    </a:moveTo>
                    <a:lnTo>
                      <a:pt x="1950" y="942"/>
                    </a:lnTo>
                    <a:moveTo>
                      <a:pt x="1935" y="942"/>
                    </a:moveTo>
                    <a:lnTo>
                      <a:pt x="1935" y="942"/>
                    </a:lnTo>
                    <a:moveTo>
                      <a:pt x="1935" y="942"/>
                    </a:moveTo>
                    <a:lnTo>
                      <a:pt x="1935" y="942"/>
                    </a:lnTo>
                    <a:moveTo>
                      <a:pt x="1921" y="942"/>
                    </a:moveTo>
                    <a:lnTo>
                      <a:pt x="1935" y="942"/>
                    </a:lnTo>
                    <a:moveTo>
                      <a:pt x="1921" y="955"/>
                    </a:moveTo>
                    <a:lnTo>
                      <a:pt x="1921" y="942"/>
                    </a:lnTo>
                    <a:moveTo>
                      <a:pt x="1921" y="955"/>
                    </a:moveTo>
                    <a:lnTo>
                      <a:pt x="1921" y="955"/>
                    </a:lnTo>
                    <a:moveTo>
                      <a:pt x="1907" y="955"/>
                    </a:moveTo>
                    <a:lnTo>
                      <a:pt x="1921" y="955"/>
                    </a:lnTo>
                    <a:moveTo>
                      <a:pt x="1907" y="955"/>
                    </a:moveTo>
                    <a:lnTo>
                      <a:pt x="1907" y="955"/>
                    </a:lnTo>
                    <a:moveTo>
                      <a:pt x="1907" y="955"/>
                    </a:moveTo>
                    <a:lnTo>
                      <a:pt x="1907" y="955"/>
                    </a:lnTo>
                    <a:moveTo>
                      <a:pt x="1907" y="955"/>
                    </a:moveTo>
                    <a:lnTo>
                      <a:pt x="1907" y="955"/>
                    </a:lnTo>
                    <a:moveTo>
                      <a:pt x="1892" y="955"/>
                    </a:moveTo>
                    <a:lnTo>
                      <a:pt x="1907" y="955"/>
                    </a:lnTo>
                    <a:moveTo>
                      <a:pt x="1892" y="968"/>
                    </a:moveTo>
                    <a:lnTo>
                      <a:pt x="1892" y="955"/>
                    </a:lnTo>
                    <a:moveTo>
                      <a:pt x="1892" y="968"/>
                    </a:moveTo>
                    <a:lnTo>
                      <a:pt x="1892" y="968"/>
                    </a:lnTo>
                    <a:moveTo>
                      <a:pt x="1878" y="968"/>
                    </a:moveTo>
                    <a:lnTo>
                      <a:pt x="1892" y="968"/>
                    </a:lnTo>
                    <a:moveTo>
                      <a:pt x="1878" y="968"/>
                    </a:moveTo>
                    <a:lnTo>
                      <a:pt x="1878" y="968"/>
                    </a:lnTo>
                    <a:moveTo>
                      <a:pt x="1878" y="968"/>
                    </a:moveTo>
                    <a:lnTo>
                      <a:pt x="1878" y="968"/>
                    </a:lnTo>
                    <a:moveTo>
                      <a:pt x="1864" y="968"/>
                    </a:moveTo>
                    <a:lnTo>
                      <a:pt x="1878" y="968"/>
                    </a:lnTo>
                    <a:moveTo>
                      <a:pt x="1864" y="968"/>
                    </a:moveTo>
                    <a:lnTo>
                      <a:pt x="1864" y="968"/>
                    </a:lnTo>
                    <a:moveTo>
                      <a:pt x="1864" y="981"/>
                    </a:moveTo>
                    <a:lnTo>
                      <a:pt x="1864" y="968"/>
                    </a:lnTo>
                    <a:moveTo>
                      <a:pt x="1864" y="981"/>
                    </a:moveTo>
                    <a:lnTo>
                      <a:pt x="1864" y="981"/>
                    </a:lnTo>
                    <a:moveTo>
                      <a:pt x="1864" y="981"/>
                    </a:moveTo>
                    <a:lnTo>
                      <a:pt x="1864" y="981"/>
                    </a:lnTo>
                    <a:moveTo>
                      <a:pt x="1849" y="981"/>
                    </a:moveTo>
                    <a:lnTo>
                      <a:pt x="1864" y="981"/>
                    </a:lnTo>
                    <a:moveTo>
                      <a:pt x="1849" y="994"/>
                    </a:moveTo>
                    <a:lnTo>
                      <a:pt x="1849" y="981"/>
                    </a:lnTo>
                    <a:moveTo>
                      <a:pt x="1849" y="994"/>
                    </a:moveTo>
                    <a:lnTo>
                      <a:pt x="1849" y="994"/>
                    </a:lnTo>
                    <a:moveTo>
                      <a:pt x="1849" y="994"/>
                    </a:moveTo>
                    <a:lnTo>
                      <a:pt x="1849" y="994"/>
                    </a:lnTo>
                    <a:moveTo>
                      <a:pt x="1835" y="994"/>
                    </a:moveTo>
                    <a:lnTo>
                      <a:pt x="1849" y="994"/>
                    </a:lnTo>
                    <a:moveTo>
                      <a:pt x="1835" y="994"/>
                    </a:moveTo>
                    <a:lnTo>
                      <a:pt x="1835" y="994"/>
                    </a:lnTo>
                    <a:moveTo>
                      <a:pt x="1835" y="994"/>
                    </a:moveTo>
                    <a:lnTo>
                      <a:pt x="1835" y="994"/>
                    </a:lnTo>
                    <a:moveTo>
                      <a:pt x="1821" y="994"/>
                    </a:moveTo>
                    <a:lnTo>
                      <a:pt x="1835" y="994"/>
                    </a:lnTo>
                    <a:moveTo>
                      <a:pt x="1821" y="994"/>
                    </a:moveTo>
                    <a:lnTo>
                      <a:pt x="1821" y="994"/>
                    </a:lnTo>
                    <a:moveTo>
                      <a:pt x="1821" y="994"/>
                    </a:moveTo>
                    <a:lnTo>
                      <a:pt x="1821" y="994"/>
                    </a:lnTo>
                    <a:moveTo>
                      <a:pt x="1821" y="994"/>
                    </a:moveTo>
                    <a:lnTo>
                      <a:pt x="1821" y="994"/>
                    </a:lnTo>
                    <a:moveTo>
                      <a:pt x="1806" y="994"/>
                    </a:moveTo>
                    <a:lnTo>
                      <a:pt x="1821" y="994"/>
                    </a:lnTo>
                    <a:moveTo>
                      <a:pt x="1806" y="1007"/>
                    </a:moveTo>
                    <a:lnTo>
                      <a:pt x="1806" y="994"/>
                    </a:lnTo>
                    <a:moveTo>
                      <a:pt x="1806" y="1007"/>
                    </a:moveTo>
                    <a:lnTo>
                      <a:pt x="1806" y="1007"/>
                    </a:lnTo>
                    <a:moveTo>
                      <a:pt x="1792" y="1007"/>
                    </a:moveTo>
                    <a:lnTo>
                      <a:pt x="1806" y="1007"/>
                    </a:lnTo>
                    <a:moveTo>
                      <a:pt x="1792" y="1007"/>
                    </a:moveTo>
                    <a:lnTo>
                      <a:pt x="1792" y="1007"/>
                    </a:lnTo>
                    <a:moveTo>
                      <a:pt x="1792" y="1007"/>
                    </a:moveTo>
                    <a:lnTo>
                      <a:pt x="1792" y="1007"/>
                    </a:lnTo>
                    <a:moveTo>
                      <a:pt x="1778" y="1007"/>
                    </a:moveTo>
                    <a:lnTo>
                      <a:pt x="1792" y="1007"/>
                    </a:lnTo>
                    <a:moveTo>
                      <a:pt x="1778" y="1007"/>
                    </a:moveTo>
                    <a:lnTo>
                      <a:pt x="1778" y="1007"/>
                    </a:lnTo>
                    <a:moveTo>
                      <a:pt x="1778" y="1007"/>
                    </a:moveTo>
                    <a:lnTo>
                      <a:pt x="1778" y="1007"/>
                    </a:lnTo>
                    <a:moveTo>
                      <a:pt x="1778" y="1020"/>
                    </a:moveTo>
                    <a:lnTo>
                      <a:pt x="1778" y="1007"/>
                    </a:lnTo>
                    <a:moveTo>
                      <a:pt x="1763" y="1020"/>
                    </a:moveTo>
                    <a:lnTo>
                      <a:pt x="1778" y="1020"/>
                    </a:lnTo>
                    <a:moveTo>
                      <a:pt x="1763" y="1020"/>
                    </a:moveTo>
                    <a:lnTo>
                      <a:pt x="1763" y="1020"/>
                    </a:lnTo>
                    <a:moveTo>
                      <a:pt x="1763" y="1020"/>
                    </a:moveTo>
                    <a:lnTo>
                      <a:pt x="1763" y="1020"/>
                    </a:lnTo>
                    <a:moveTo>
                      <a:pt x="1763" y="1020"/>
                    </a:moveTo>
                    <a:lnTo>
                      <a:pt x="1763" y="1020"/>
                    </a:lnTo>
                    <a:moveTo>
                      <a:pt x="1763" y="1033"/>
                    </a:moveTo>
                    <a:lnTo>
                      <a:pt x="1763" y="1020"/>
                    </a:lnTo>
                    <a:moveTo>
                      <a:pt x="1749" y="1033"/>
                    </a:moveTo>
                    <a:lnTo>
                      <a:pt x="1763" y="1033"/>
                    </a:lnTo>
                    <a:moveTo>
                      <a:pt x="1749" y="1033"/>
                    </a:moveTo>
                    <a:lnTo>
                      <a:pt x="1749" y="1033"/>
                    </a:lnTo>
                    <a:moveTo>
                      <a:pt x="1749" y="1033"/>
                    </a:moveTo>
                    <a:lnTo>
                      <a:pt x="1749" y="1033"/>
                    </a:lnTo>
                    <a:moveTo>
                      <a:pt x="1734" y="1046"/>
                    </a:moveTo>
                    <a:lnTo>
                      <a:pt x="1749" y="1033"/>
                    </a:lnTo>
                    <a:moveTo>
                      <a:pt x="1734" y="1046"/>
                    </a:moveTo>
                    <a:lnTo>
                      <a:pt x="1734" y="1046"/>
                    </a:lnTo>
                    <a:moveTo>
                      <a:pt x="1734" y="1059"/>
                    </a:moveTo>
                    <a:lnTo>
                      <a:pt x="1734" y="1046"/>
                    </a:lnTo>
                    <a:moveTo>
                      <a:pt x="1734" y="1059"/>
                    </a:moveTo>
                    <a:lnTo>
                      <a:pt x="1734" y="1059"/>
                    </a:lnTo>
                    <a:moveTo>
                      <a:pt x="1720" y="1059"/>
                    </a:moveTo>
                    <a:lnTo>
                      <a:pt x="1734" y="1059"/>
                    </a:lnTo>
                    <a:moveTo>
                      <a:pt x="1720" y="1071"/>
                    </a:moveTo>
                    <a:lnTo>
                      <a:pt x="1720" y="1059"/>
                    </a:lnTo>
                    <a:moveTo>
                      <a:pt x="1720" y="1071"/>
                    </a:moveTo>
                    <a:lnTo>
                      <a:pt x="1720" y="1071"/>
                    </a:lnTo>
                    <a:moveTo>
                      <a:pt x="1706" y="1071"/>
                    </a:moveTo>
                    <a:lnTo>
                      <a:pt x="1720" y="1071"/>
                    </a:lnTo>
                    <a:moveTo>
                      <a:pt x="1706" y="1084"/>
                    </a:moveTo>
                    <a:lnTo>
                      <a:pt x="1706" y="1071"/>
                    </a:lnTo>
                    <a:moveTo>
                      <a:pt x="1706" y="1084"/>
                    </a:moveTo>
                    <a:lnTo>
                      <a:pt x="1706" y="1084"/>
                    </a:lnTo>
                    <a:moveTo>
                      <a:pt x="1691" y="1084"/>
                    </a:moveTo>
                    <a:lnTo>
                      <a:pt x="1706" y="1084"/>
                    </a:lnTo>
                    <a:moveTo>
                      <a:pt x="1691" y="1084"/>
                    </a:moveTo>
                    <a:lnTo>
                      <a:pt x="1691" y="1084"/>
                    </a:lnTo>
                    <a:moveTo>
                      <a:pt x="1691" y="1084"/>
                    </a:moveTo>
                    <a:lnTo>
                      <a:pt x="1691" y="1084"/>
                    </a:lnTo>
                    <a:moveTo>
                      <a:pt x="1691" y="1084"/>
                    </a:moveTo>
                    <a:lnTo>
                      <a:pt x="1691" y="1084"/>
                    </a:lnTo>
                    <a:moveTo>
                      <a:pt x="1677" y="1084"/>
                    </a:moveTo>
                    <a:lnTo>
                      <a:pt x="1691" y="1084"/>
                    </a:lnTo>
                    <a:moveTo>
                      <a:pt x="1677" y="1084"/>
                    </a:moveTo>
                    <a:lnTo>
                      <a:pt x="1677" y="1084"/>
                    </a:lnTo>
                    <a:moveTo>
                      <a:pt x="1677" y="1084"/>
                    </a:moveTo>
                    <a:lnTo>
                      <a:pt x="1677" y="1084"/>
                    </a:lnTo>
                    <a:moveTo>
                      <a:pt x="1663" y="1084"/>
                    </a:moveTo>
                    <a:lnTo>
                      <a:pt x="1677" y="1084"/>
                    </a:lnTo>
                    <a:moveTo>
                      <a:pt x="1663" y="1084"/>
                    </a:moveTo>
                    <a:lnTo>
                      <a:pt x="1663" y="1084"/>
                    </a:lnTo>
                    <a:moveTo>
                      <a:pt x="1663" y="1084"/>
                    </a:moveTo>
                    <a:lnTo>
                      <a:pt x="1663" y="1084"/>
                    </a:lnTo>
                    <a:moveTo>
                      <a:pt x="1648" y="1084"/>
                    </a:moveTo>
                    <a:lnTo>
                      <a:pt x="1663" y="1084"/>
                    </a:lnTo>
                    <a:moveTo>
                      <a:pt x="1648" y="1084"/>
                    </a:moveTo>
                    <a:lnTo>
                      <a:pt x="1648" y="1084"/>
                    </a:lnTo>
                    <a:moveTo>
                      <a:pt x="1648" y="1097"/>
                    </a:moveTo>
                    <a:lnTo>
                      <a:pt x="1648" y="1084"/>
                    </a:lnTo>
                    <a:moveTo>
                      <a:pt x="1648" y="1097"/>
                    </a:moveTo>
                    <a:lnTo>
                      <a:pt x="1648" y="1097"/>
                    </a:lnTo>
                    <a:moveTo>
                      <a:pt x="1648" y="1097"/>
                    </a:moveTo>
                    <a:lnTo>
                      <a:pt x="1648" y="1097"/>
                    </a:lnTo>
                    <a:moveTo>
                      <a:pt x="1634" y="1097"/>
                    </a:moveTo>
                    <a:lnTo>
                      <a:pt x="1648" y="1097"/>
                    </a:lnTo>
                    <a:moveTo>
                      <a:pt x="1634" y="1097"/>
                    </a:moveTo>
                    <a:lnTo>
                      <a:pt x="1634" y="1097"/>
                    </a:lnTo>
                    <a:moveTo>
                      <a:pt x="1634" y="1110"/>
                    </a:moveTo>
                    <a:lnTo>
                      <a:pt x="1634" y="1097"/>
                    </a:lnTo>
                    <a:moveTo>
                      <a:pt x="1634" y="1110"/>
                    </a:moveTo>
                    <a:lnTo>
                      <a:pt x="1634" y="1110"/>
                    </a:lnTo>
                    <a:moveTo>
                      <a:pt x="1620" y="1110"/>
                    </a:moveTo>
                    <a:lnTo>
                      <a:pt x="1634" y="1110"/>
                    </a:lnTo>
                    <a:moveTo>
                      <a:pt x="1620" y="1110"/>
                    </a:moveTo>
                    <a:lnTo>
                      <a:pt x="1620" y="1110"/>
                    </a:lnTo>
                    <a:moveTo>
                      <a:pt x="1620" y="1110"/>
                    </a:moveTo>
                    <a:lnTo>
                      <a:pt x="1620" y="1110"/>
                    </a:lnTo>
                    <a:moveTo>
                      <a:pt x="1605" y="1123"/>
                    </a:moveTo>
                    <a:lnTo>
                      <a:pt x="1620" y="1110"/>
                    </a:lnTo>
                    <a:moveTo>
                      <a:pt x="1605" y="1123"/>
                    </a:moveTo>
                    <a:lnTo>
                      <a:pt x="1605" y="1123"/>
                    </a:lnTo>
                    <a:moveTo>
                      <a:pt x="1605" y="1123"/>
                    </a:moveTo>
                    <a:lnTo>
                      <a:pt x="1605" y="1123"/>
                    </a:lnTo>
                    <a:moveTo>
                      <a:pt x="1605" y="1123"/>
                    </a:moveTo>
                    <a:lnTo>
                      <a:pt x="1605" y="1123"/>
                    </a:lnTo>
                    <a:moveTo>
                      <a:pt x="1591" y="1123"/>
                    </a:moveTo>
                    <a:lnTo>
                      <a:pt x="1605" y="1123"/>
                    </a:lnTo>
                    <a:moveTo>
                      <a:pt x="1591" y="1123"/>
                    </a:moveTo>
                    <a:lnTo>
                      <a:pt x="1591" y="1123"/>
                    </a:lnTo>
                    <a:moveTo>
                      <a:pt x="1591" y="1123"/>
                    </a:moveTo>
                    <a:lnTo>
                      <a:pt x="1591" y="1123"/>
                    </a:lnTo>
                    <a:moveTo>
                      <a:pt x="1577" y="1136"/>
                    </a:moveTo>
                    <a:lnTo>
                      <a:pt x="1591" y="1123"/>
                    </a:lnTo>
                    <a:moveTo>
                      <a:pt x="1577" y="1136"/>
                    </a:moveTo>
                    <a:lnTo>
                      <a:pt x="1577" y="1136"/>
                    </a:lnTo>
                    <a:moveTo>
                      <a:pt x="1577" y="1149"/>
                    </a:moveTo>
                    <a:lnTo>
                      <a:pt x="1577" y="1136"/>
                    </a:lnTo>
                    <a:moveTo>
                      <a:pt x="1562" y="1149"/>
                    </a:moveTo>
                    <a:lnTo>
                      <a:pt x="1577" y="1149"/>
                    </a:lnTo>
                    <a:moveTo>
                      <a:pt x="1562" y="1149"/>
                    </a:moveTo>
                    <a:lnTo>
                      <a:pt x="1562" y="1149"/>
                    </a:lnTo>
                    <a:moveTo>
                      <a:pt x="1562" y="1149"/>
                    </a:moveTo>
                    <a:lnTo>
                      <a:pt x="1562" y="1149"/>
                    </a:lnTo>
                    <a:moveTo>
                      <a:pt x="1562" y="1149"/>
                    </a:moveTo>
                    <a:lnTo>
                      <a:pt x="1562" y="1149"/>
                    </a:lnTo>
                    <a:moveTo>
                      <a:pt x="1548" y="1149"/>
                    </a:moveTo>
                    <a:lnTo>
                      <a:pt x="1562" y="1149"/>
                    </a:lnTo>
                    <a:moveTo>
                      <a:pt x="1548" y="1149"/>
                    </a:moveTo>
                    <a:lnTo>
                      <a:pt x="1548" y="1149"/>
                    </a:lnTo>
                    <a:moveTo>
                      <a:pt x="1548" y="1149"/>
                    </a:moveTo>
                    <a:lnTo>
                      <a:pt x="1548" y="1149"/>
                    </a:lnTo>
                    <a:moveTo>
                      <a:pt x="1534" y="1162"/>
                    </a:moveTo>
                    <a:lnTo>
                      <a:pt x="1548" y="1149"/>
                    </a:lnTo>
                    <a:moveTo>
                      <a:pt x="1534" y="1162"/>
                    </a:moveTo>
                    <a:lnTo>
                      <a:pt x="1534" y="1162"/>
                    </a:lnTo>
                    <a:moveTo>
                      <a:pt x="1534" y="1162"/>
                    </a:moveTo>
                    <a:lnTo>
                      <a:pt x="1534" y="1162"/>
                    </a:lnTo>
                    <a:moveTo>
                      <a:pt x="1534" y="1162"/>
                    </a:moveTo>
                    <a:lnTo>
                      <a:pt x="1534" y="1162"/>
                    </a:lnTo>
                    <a:moveTo>
                      <a:pt x="1534" y="1162"/>
                    </a:moveTo>
                    <a:lnTo>
                      <a:pt x="1534" y="1162"/>
                    </a:lnTo>
                    <a:moveTo>
                      <a:pt x="1519" y="1162"/>
                    </a:moveTo>
                    <a:lnTo>
                      <a:pt x="1534" y="1162"/>
                    </a:lnTo>
                    <a:moveTo>
                      <a:pt x="1519" y="1162"/>
                    </a:moveTo>
                    <a:lnTo>
                      <a:pt x="1519" y="1162"/>
                    </a:lnTo>
                    <a:moveTo>
                      <a:pt x="1519" y="1162"/>
                    </a:moveTo>
                    <a:lnTo>
                      <a:pt x="1519" y="1162"/>
                    </a:lnTo>
                    <a:moveTo>
                      <a:pt x="1505" y="1162"/>
                    </a:moveTo>
                    <a:lnTo>
                      <a:pt x="1519" y="1162"/>
                    </a:lnTo>
                    <a:moveTo>
                      <a:pt x="1505" y="1162"/>
                    </a:moveTo>
                    <a:lnTo>
                      <a:pt x="1505" y="1162"/>
                    </a:lnTo>
                    <a:moveTo>
                      <a:pt x="1505" y="1175"/>
                    </a:moveTo>
                    <a:lnTo>
                      <a:pt x="1505" y="1162"/>
                    </a:lnTo>
                    <a:moveTo>
                      <a:pt x="1505" y="1175"/>
                    </a:moveTo>
                    <a:lnTo>
                      <a:pt x="1505" y="1175"/>
                    </a:lnTo>
                    <a:moveTo>
                      <a:pt x="1491" y="1175"/>
                    </a:moveTo>
                    <a:lnTo>
                      <a:pt x="1505" y="1175"/>
                    </a:lnTo>
                    <a:moveTo>
                      <a:pt x="1491" y="1175"/>
                    </a:moveTo>
                    <a:lnTo>
                      <a:pt x="1491" y="1175"/>
                    </a:lnTo>
                    <a:moveTo>
                      <a:pt x="1491" y="1188"/>
                    </a:moveTo>
                    <a:lnTo>
                      <a:pt x="1491" y="1175"/>
                    </a:lnTo>
                    <a:moveTo>
                      <a:pt x="1476" y="1188"/>
                    </a:moveTo>
                    <a:lnTo>
                      <a:pt x="1491" y="1188"/>
                    </a:lnTo>
                    <a:moveTo>
                      <a:pt x="1476" y="1188"/>
                    </a:moveTo>
                    <a:lnTo>
                      <a:pt x="1476" y="1188"/>
                    </a:lnTo>
                    <a:moveTo>
                      <a:pt x="1476" y="1188"/>
                    </a:moveTo>
                    <a:lnTo>
                      <a:pt x="1476" y="1188"/>
                    </a:lnTo>
                    <a:moveTo>
                      <a:pt x="1476" y="1188"/>
                    </a:moveTo>
                    <a:lnTo>
                      <a:pt x="1476" y="1188"/>
                    </a:lnTo>
                    <a:moveTo>
                      <a:pt x="1462" y="1188"/>
                    </a:moveTo>
                    <a:lnTo>
                      <a:pt x="1476" y="1188"/>
                    </a:lnTo>
                    <a:moveTo>
                      <a:pt x="1462" y="1188"/>
                    </a:moveTo>
                    <a:lnTo>
                      <a:pt x="1462" y="1188"/>
                    </a:lnTo>
                    <a:moveTo>
                      <a:pt x="1462" y="1188"/>
                    </a:moveTo>
                    <a:lnTo>
                      <a:pt x="1462" y="1188"/>
                    </a:lnTo>
                    <a:moveTo>
                      <a:pt x="1448" y="1188"/>
                    </a:moveTo>
                    <a:lnTo>
                      <a:pt x="1462" y="1188"/>
                    </a:lnTo>
                    <a:moveTo>
                      <a:pt x="1448" y="1188"/>
                    </a:moveTo>
                    <a:lnTo>
                      <a:pt x="1448" y="1188"/>
                    </a:lnTo>
                    <a:moveTo>
                      <a:pt x="1448" y="1201"/>
                    </a:moveTo>
                    <a:lnTo>
                      <a:pt x="1448" y="1188"/>
                    </a:lnTo>
                    <a:moveTo>
                      <a:pt x="1433" y="1201"/>
                    </a:moveTo>
                    <a:lnTo>
                      <a:pt x="1448" y="1201"/>
                    </a:lnTo>
                    <a:moveTo>
                      <a:pt x="1433" y="1201"/>
                    </a:moveTo>
                    <a:lnTo>
                      <a:pt x="1433" y="1201"/>
                    </a:lnTo>
                    <a:moveTo>
                      <a:pt x="1433" y="1201"/>
                    </a:moveTo>
                    <a:lnTo>
                      <a:pt x="1433" y="1201"/>
                    </a:lnTo>
                    <a:moveTo>
                      <a:pt x="1433" y="1213"/>
                    </a:moveTo>
                    <a:lnTo>
                      <a:pt x="1433" y="1201"/>
                    </a:lnTo>
                    <a:moveTo>
                      <a:pt x="1433" y="1213"/>
                    </a:moveTo>
                    <a:lnTo>
                      <a:pt x="1433" y="1213"/>
                    </a:lnTo>
                    <a:moveTo>
                      <a:pt x="1419" y="1213"/>
                    </a:moveTo>
                    <a:lnTo>
                      <a:pt x="1433" y="1213"/>
                    </a:lnTo>
                    <a:moveTo>
                      <a:pt x="1419" y="1213"/>
                    </a:moveTo>
                    <a:lnTo>
                      <a:pt x="1419" y="1213"/>
                    </a:lnTo>
                    <a:moveTo>
                      <a:pt x="1419" y="1213"/>
                    </a:moveTo>
                    <a:lnTo>
                      <a:pt x="1419" y="1213"/>
                    </a:lnTo>
                    <a:moveTo>
                      <a:pt x="1419" y="1213"/>
                    </a:moveTo>
                    <a:lnTo>
                      <a:pt x="1419" y="1213"/>
                    </a:lnTo>
                    <a:moveTo>
                      <a:pt x="1405" y="1213"/>
                    </a:moveTo>
                    <a:lnTo>
                      <a:pt x="1419" y="1213"/>
                    </a:lnTo>
                    <a:moveTo>
                      <a:pt x="1405" y="1213"/>
                    </a:moveTo>
                    <a:lnTo>
                      <a:pt x="1405" y="1213"/>
                    </a:lnTo>
                    <a:moveTo>
                      <a:pt x="1405" y="1213"/>
                    </a:moveTo>
                    <a:lnTo>
                      <a:pt x="1405" y="1213"/>
                    </a:lnTo>
                    <a:moveTo>
                      <a:pt x="1390" y="1213"/>
                    </a:moveTo>
                    <a:lnTo>
                      <a:pt x="1405" y="1213"/>
                    </a:lnTo>
                    <a:moveTo>
                      <a:pt x="1390" y="1213"/>
                    </a:moveTo>
                    <a:lnTo>
                      <a:pt x="1390" y="1213"/>
                    </a:lnTo>
                    <a:moveTo>
                      <a:pt x="1390" y="1213"/>
                    </a:moveTo>
                    <a:lnTo>
                      <a:pt x="1390" y="1213"/>
                    </a:lnTo>
                    <a:moveTo>
                      <a:pt x="1390" y="1213"/>
                    </a:moveTo>
                    <a:lnTo>
                      <a:pt x="1390" y="1213"/>
                    </a:lnTo>
                    <a:moveTo>
                      <a:pt x="1376" y="1213"/>
                    </a:moveTo>
                    <a:lnTo>
                      <a:pt x="1390" y="1213"/>
                    </a:lnTo>
                    <a:moveTo>
                      <a:pt x="1376" y="1213"/>
                    </a:moveTo>
                    <a:lnTo>
                      <a:pt x="1376" y="1213"/>
                    </a:lnTo>
                    <a:moveTo>
                      <a:pt x="1376" y="1213"/>
                    </a:moveTo>
                    <a:lnTo>
                      <a:pt x="1376" y="1213"/>
                    </a:lnTo>
                    <a:moveTo>
                      <a:pt x="1362" y="1213"/>
                    </a:moveTo>
                    <a:lnTo>
                      <a:pt x="1376" y="1213"/>
                    </a:lnTo>
                    <a:moveTo>
                      <a:pt x="1362" y="1213"/>
                    </a:moveTo>
                    <a:lnTo>
                      <a:pt x="1362" y="1213"/>
                    </a:lnTo>
                    <a:moveTo>
                      <a:pt x="1362" y="1213"/>
                    </a:moveTo>
                    <a:lnTo>
                      <a:pt x="1362" y="1213"/>
                    </a:lnTo>
                    <a:moveTo>
                      <a:pt x="1347" y="1213"/>
                    </a:moveTo>
                    <a:lnTo>
                      <a:pt x="1362" y="1213"/>
                    </a:lnTo>
                    <a:moveTo>
                      <a:pt x="1347" y="1226"/>
                    </a:moveTo>
                    <a:lnTo>
                      <a:pt x="1347" y="1213"/>
                    </a:lnTo>
                    <a:moveTo>
                      <a:pt x="1347" y="1226"/>
                    </a:moveTo>
                    <a:lnTo>
                      <a:pt x="1347" y="1226"/>
                    </a:lnTo>
                    <a:moveTo>
                      <a:pt x="1347" y="1226"/>
                    </a:moveTo>
                    <a:lnTo>
                      <a:pt x="1347" y="1226"/>
                    </a:lnTo>
                    <a:moveTo>
                      <a:pt x="1333" y="1226"/>
                    </a:moveTo>
                    <a:lnTo>
                      <a:pt x="1347" y="1226"/>
                    </a:lnTo>
                    <a:moveTo>
                      <a:pt x="1333" y="1239"/>
                    </a:moveTo>
                    <a:lnTo>
                      <a:pt x="1333" y="1226"/>
                    </a:lnTo>
                    <a:moveTo>
                      <a:pt x="1333" y="1239"/>
                    </a:moveTo>
                    <a:lnTo>
                      <a:pt x="1333" y="1239"/>
                    </a:lnTo>
                    <a:moveTo>
                      <a:pt x="1319" y="1239"/>
                    </a:moveTo>
                    <a:lnTo>
                      <a:pt x="1333" y="1239"/>
                    </a:lnTo>
                    <a:moveTo>
                      <a:pt x="1319" y="1239"/>
                    </a:moveTo>
                    <a:lnTo>
                      <a:pt x="1319" y="1239"/>
                    </a:lnTo>
                    <a:moveTo>
                      <a:pt x="1319" y="1239"/>
                    </a:moveTo>
                    <a:lnTo>
                      <a:pt x="1319" y="1239"/>
                    </a:lnTo>
                    <a:moveTo>
                      <a:pt x="1319" y="1239"/>
                    </a:moveTo>
                    <a:lnTo>
                      <a:pt x="1319" y="1239"/>
                    </a:lnTo>
                    <a:moveTo>
                      <a:pt x="1319" y="1239"/>
                    </a:moveTo>
                    <a:lnTo>
                      <a:pt x="1319" y="1239"/>
                    </a:lnTo>
                    <a:moveTo>
                      <a:pt x="1304" y="1239"/>
                    </a:moveTo>
                    <a:lnTo>
                      <a:pt x="1319" y="1239"/>
                    </a:lnTo>
                    <a:moveTo>
                      <a:pt x="1304" y="1239"/>
                    </a:moveTo>
                    <a:lnTo>
                      <a:pt x="1304" y="1239"/>
                    </a:lnTo>
                    <a:moveTo>
                      <a:pt x="1304" y="1252"/>
                    </a:moveTo>
                    <a:lnTo>
                      <a:pt x="1304" y="1239"/>
                    </a:lnTo>
                    <a:moveTo>
                      <a:pt x="1290" y="1252"/>
                    </a:moveTo>
                    <a:lnTo>
                      <a:pt x="1304" y="1252"/>
                    </a:lnTo>
                    <a:moveTo>
                      <a:pt x="1290" y="1265"/>
                    </a:moveTo>
                    <a:lnTo>
                      <a:pt x="1290" y="1252"/>
                    </a:lnTo>
                    <a:moveTo>
                      <a:pt x="1290" y="1265"/>
                    </a:moveTo>
                    <a:lnTo>
                      <a:pt x="1290" y="1265"/>
                    </a:lnTo>
                    <a:moveTo>
                      <a:pt x="1290" y="1278"/>
                    </a:moveTo>
                    <a:lnTo>
                      <a:pt x="1290" y="1265"/>
                    </a:lnTo>
                    <a:moveTo>
                      <a:pt x="1276" y="1278"/>
                    </a:moveTo>
                    <a:lnTo>
                      <a:pt x="1290" y="1278"/>
                    </a:lnTo>
                    <a:moveTo>
                      <a:pt x="1276" y="1278"/>
                    </a:moveTo>
                    <a:lnTo>
                      <a:pt x="1276" y="1278"/>
                    </a:lnTo>
                    <a:moveTo>
                      <a:pt x="1276" y="1278"/>
                    </a:moveTo>
                    <a:lnTo>
                      <a:pt x="1276" y="1278"/>
                    </a:lnTo>
                    <a:moveTo>
                      <a:pt x="1261" y="1278"/>
                    </a:moveTo>
                    <a:lnTo>
                      <a:pt x="1276" y="1278"/>
                    </a:lnTo>
                    <a:moveTo>
                      <a:pt x="1261" y="1278"/>
                    </a:moveTo>
                    <a:lnTo>
                      <a:pt x="1261" y="1278"/>
                    </a:lnTo>
                    <a:moveTo>
                      <a:pt x="1261" y="1278"/>
                    </a:moveTo>
                    <a:lnTo>
                      <a:pt x="1261" y="1278"/>
                    </a:lnTo>
                    <a:moveTo>
                      <a:pt x="1261" y="1278"/>
                    </a:moveTo>
                    <a:lnTo>
                      <a:pt x="1261" y="1278"/>
                    </a:lnTo>
                    <a:moveTo>
                      <a:pt x="1247" y="1291"/>
                    </a:moveTo>
                    <a:lnTo>
                      <a:pt x="1261" y="1278"/>
                    </a:lnTo>
                    <a:moveTo>
                      <a:pt x="1247" y="1291"/>
                    </a:moveTo>
                    <a:lnTo>
                      <a:pt x="1247" y="1291"/>
                    </a:lnTo>
                    <a:moveTo>
                      <a:pt x="1247" y="1291"/>
                    </a:moveTo>
                    <a:lnTo>
                      <a:pt x="1247" y="1291"/>
                    </a:lnTo>
                    <a:moveTo>
                      <a:pt x="1233" y="1291"/>
                    </a:moveTo>
                    <a:lnTo>
                      <a:pt x="1247" y="1291"/>
                    </a:lnTo>
                    <a:moveTo>
                      <a:pt x="1233" y="1304"/>
                    </a:moveTo>
                    <a:lnTo>
                      <a:pt x="1233" y="1291"/>
                    </a:lnTo>
                    <a:moveTo>
                      <a:pt x="1233" y="1304"/>
                    </a:moveTo>
                    <a:lnTo>
                      <a:pt x="1233" y="1304"/>
                    </a:lnTo>
                    <a:moveTo>
                      <a:pt x="1218" y="1304"/>
                    </a:moveTo>
                    <a:lnTo>
                      <a:pt x="1233" y="1304"/>
                    </a:lnTo>
                    <a:moveTo>
                      <a:pt x="1218" y="1304"/>
                    </a:moveTo>
                    <a:lnTo>
                      <a:pt x="1218" y="1304"/>
                    </a:lnTo>
                    <a:moveTo>
                      <a:pt x="1218" y="1304"/>
                    </a:moveTo>
                    <a:lnTo>
                      <a:pt x="1218" y="1304"/>
                    </a:lnTo>
                    <a:moveTo>
                      <a:pt x="1218" y="1304"/>
                    </a:moveTo>
                    <a:lnTo>
                      <a:pt x="1218" y="1304"/>
                    </a:lnTo>
                    <a:moveTo>
                      <a:pt x="1204" y="1317"/>
                    </a:moveTo>
                    <a:lnTo>
                      <a:pt x="1218" y="1304"/>
                    </a:lnTo>
                    <a:moveTo>
                      <a:pt x="1204" y="1317"/>
                    </a:moveTo>
                    <a:lnTo>
                      <a:pt x="1204" y="1317"/>
                    </a:lnTo>
                    <a:moveTo>
                      <a:pt x="1204" y="1317"/>
                    </a:moveTo>
                    <a:lnTo>
                      <a:pt x="1204" y="1317"/>
                    </a:lnTo>
                    <a:moveTo>
                      <a:pt x="1204" y="1330"/>
                    </a:moveTo>
                    <a:lnTo>
                      <a:pt x="1204" y="1317"/>
                    </a:lnTo>
                    <a:moveTo>
                      <a:pt x="1204" y="1330"/>
                    </a:moveTo>
                    <a:lnTo>
                      <a:pt x="1204" y="1330"/>
                    </a:lnTo>
                    <a:moveTo>
                      <a:pt x="1190" y="1330"/>
                    </a:moveTo>
                    <a:lnTo>
                      <a:pt x="1204" y="1330"/>
                    </a:lnTo>
                    <a:moveTo>
                      <a:pt x="1190" y="1330"/>
                    </a:moveTo>
                    <a:lnTo>
                      <a:pt x="1190" y="1330"/>
                    </a:lnTo>
                    <a:moveTo>
                      <a:pt x="1190" y="1330"/>
                    </a:moveTo>
                    <a:lnTo>
                      <a:pt x="1190" y="1330"/>
                    </a:lnTo>
                    <a:moveTo>
                      <a:pt x="1175" y="1330"/>
                    </a:moveTo>
                    <a:lnTo>
                      <a:pt x="1190" y="1330"/>
                    </a:lnTo>
                    <a:moveTo>
                      <a:pt x="1175" y="1330"/>
                    </a:moveTo>
                    <a:lnTo>
                      <a:pt x="1175" y="1330"/>
                    </a:lnTo>
                    <a:moveTo>
                      <a:pt x="1175" y="1330"/>
                    </a:moveTo>
                    <a:lnTo>
                      <a:pt x="1175" y="1330"/>
                    </a:lnTo>
                    <a:moveTo>
                      <a:pt x="1161" y="1343"/>
                    </a:moveTo>
                    <a:lnTo>
                      <a:pt x="1175" y="1330"/>
                    </a:lnTo>
                    <a:moveTo>
                      <a:pt x="1161" y="1343"/>
                    </a:moveTo>
                    <a:lnTo>
                      <a:pt x="1161" y="1343"/>
                    </a:lnTo>
                    <a:moveTo>
                      <a:pt x="1161" y="1343"/>
                    </a:moveTo>
                    <a:lnTo>
                      <a:pt x="1161" y="1343"/>
                    </a:lnTo>
                    <a:moveTo>
                      <a:pt x="1161" y="1343"/>
                    </a:moveTo>
                    <a:lnTo>
                      <a:pt x="1161" y="1343"/>
                    </a:lnTo>
                    <a:moveTo>
                      <a:pt x="1147" y="1343"/>
                    </a:moveTo>
                    <a:lnTo>
                      <a:pt x="1161" y="1343"/>
                    </a:lnTo>
                    <a:moveTo>
                      <a:pt x="1147" y="1343"/>
                    </a:moveTo>
                    <a:lnTo>
                      <a:pt x="1147" y="1343"/>
                    </a:lnTo>
                    <a:moveTo>
                      <a:pt x="1147" y="1343"/>
                    </a:moveTo>
                    <a:lnTo>
                      <a:pt x="1147" y="1343"/>
                    </a:lnTo>
                    <a:moveTo>
                      <a:pt x="1132" y="1343"/>
                    </a:moveTo>
                    <a:lnTo>
                      <a:pt x="1147" y="1343"/>
                    </a:lnTo>
                    <a:moveTo>
                      <a:pt x="1132" y="1355"/>
                    </a:moveTo>
                    <a:lnTo>
                      <a:pt x="1132" y="1343"/>
                    </a:lnTo>
                    <a:moveTo>
                      <a:pt x="1132" y="1355"/>
                    </a:moveTo>
                    <a:lnTo>
                      <a:pt x="1132" y="1355"/>
                    </a:lnTo>
                    <a:moveTo>
                      <a:pt x="1132" y="1355"/>
                    </a:moveTo>
                    <a:lnTo>
                      <a:pt x="1132" y="1355"/>
                    </a:lnTo>
                    <a:moveTo>
                      <a:pt x="1118" y="1355"/>
                    </a:moveTo>
                    <a:lnTo>
                      <a:pt x="1132" y="1355"/>
                    </a:lnTo>
                    <a:moveTo>
                      <a:pt x="1118" y="1355"/>
                    </a:moveTo>
                    <a:lnTo>
                      <a:pt x="1118" y="1355"/>
                    </a:lnTo>
                    <a:moveTo>
                      <a:pt x="1118" y="1355"/>
                    </a:moveTo>
                    <a:lnTo>
                      <a:pt x="1118" y="1355"/>
                    </a:lnTo>
                    <a:moveTo>
                      <a:pt x="1104" y="1355"/>
                    </a:moveTo>
                    <a:lnTo>
                      <a:pt x="1118" y="1355"/>
                    </a:lnTo>
                    <a:moveTo>
                      <a:pt x="1104" y="1368"/>
                    </a:moveTo>
                    <a:lnTo>
                      <a:pt x="1104" y="1355"/>
                    </a:lnTo>
                    <a:moveTo>
                      <a:pt x="1104" y="1368"/>
                    </a:moveTo>
                    <a:lnTo>
                      <a:pt x="1104" y="1368"/>
                    </a:lnTo>
                    <a:moveTo>
                      <a:pt x="1104" y="1368"/>
                    </a:moveTo>
                    <a:lnTo>
                      <a:pt x="1104" y="1368"/>
                    </a:lnTo>
                    <a:moveTo>
                      <a:pt x="1104" y="1381"/>
                    </a:moveTo>
                    <a:lnTo>
                      <a:pt x="1104" y="1368"/>
                    </a:lnTo>
                    <a:moveTo>
                      <a:pt x="1089" y="1381"/>
                    </a:moveTo>
                    <a:lnTo>
                      <a:pt x="1104" y="1381"/>
                    </a:lnTo>
                    <a:moveTo>
                      <a:pt x="1089" y="1381"/>
                    </a:moveTo>
                    <a:lnTo>
                      <a:pt x="1089" y="1381"/>
                    </a:lnTo>
                    <a:moveTo>
                      <a:pt x="1089" y="1381"/>
                    </a:moveTo>
                    <a:lnTo>
                      <a:pt x="1089" y="1381"/>
                    </a:lnTo>
                    <a:moveTo>
                      <a:pt x="1075" y="1381"/>
                    </a:moveTo>
                    <a:lnTo>
                      <a:pt x="1089" y="1381"/>
                    </a:lnTo>
                    <a:moveTo>
                      <a:pt x="1075" y="1381"/>
                    </a:moveTo>
                    <a:lnTo>
                      <a:pt x="1075" y="1381"/>
                    </a:lnTo>
                    <a:moveTo>
                      <a:pt x="1075" y="1381"/>
                    </a:moveTo>
                    <a:lnTo>
                      <a:pt x="1075" y="1381"/>
                    </a:lnTo>
                    <a:moveTo>
                      <a:pt x="1075" y="1381"/>
                    </a:moveTo>
                    <a:lnTo>
                      <a:pt x="1075" y="1381"/>
                    </a:lnTo>
                    <a:moveTo>
                      <a:pt x="1061" y="1394"/>
                    </a:moveTo>
                    <a:lnTo>
                      <a:pt x="1075" y="1381"/>
                    </a:lnTo>
                    <a:moveTo>
                      <a:pt x="1061" y="1394"/>
                    </a:moveTo>
                    <a:lnTo>
                      <a:pt x="1061" y="1394"/>
                    </a:lnTo>
                    <a:moveTo>
                      <a:pt x="1061" y="1394"/>
                    </a:moveTo>
                    <a:lnTo>
                      <a:pt x="1061" y="1394"/>
                    </a:lnTo>
                    <a:moveTo>
                      <a:pt x="1046" y="1394"/>
                    </a:moveTo>
                    <a:lnTo>
                      <a:pt x="1061" y="1394"/>
                    </a:lnTo>
                    <a:moveTo>
                      <a:pt x="1046" y="1407"/>
                    </a:moveTo>
                    <a:lnTo>
                      <a:pt x="1046" y="1394"/>
                    </a:lnTo>
                    <a:moveTo>
                      <a:pt x="1046" y="1407"/>
                    </a:moveTo>
                    <a:lnTo>
                      <a:pt x="1046" y="1407"/>
                    </a:lnTo>
                    <a:moveTo>
                      <a:pt x="1032" y="1407"/>
                    </a:moveTo>
                    <a:lnTo>
                      <a:pt x="1046" y="1407"/>
                    </a:lnTo>
                    <a:moveTo>
                      <a:pt x="1032" y="1407"/>
                    </a:moveTo>
                    <a:lnTo>
                      <a:pt x="1032" y="1407"/>
                    </a:lnTo>
                    <a:moveTo>
                      <a:pt x="1032" y="1407"/>
                    </a:moveTo>
                    <a:lnTo>
                      <a:pt x="1032" y="1407"/>
                    </a:lnTo>
                    <a:moveTo>
                      <a:pt x="1032" y="1407"/>
                    </a:moveTo>
                    <a:lnTo>
                      <a:pt x="1032" y="1407"/>
                    </a:lnTo>
                    <a:moveTo>
                      <a:pt x="1018" y="1420"/>
                    </a:moveTo>
                    <a:lnTo>
                      <a:pt x="1032" y="1407"/>
                    </a:lnTo>
                    <a:moveTo>
                      <a:pt x="1018" y="1420"/>
                    </a:moveTo>
                    <a:lnTo>
                      <a:pt x="1018" y="1420"/>
                    </a:lnTo>
                    <a:moveTo>
                      <a:pt x="1018" y="1420"/>
                    </a:moveTo>
                    <a:lnTo>
                      <a:pt x="1018" y="1420"/>
                    </a:lnTo>
                    <a:moveTo>
                      <a:pt x="1003" y="1420"/>
                    </a:moveTo>
                    <a:lnTo>
                      <a:pt x="1018" y="1420"/>
                    </a:lnTo>
                    <a:moveTo>
                      <a:pt x="1003" y="1420"/>
                    </a:moveTo>
                    <a:lnTo>
                      <a:pt x="1003" y="1420"/>
                    </a:lnTo>
                    <a:moveTo>
                      <a:pt x="1003" y="1433"/>
                    </a:moveTo>
                    <a:lnTo>
                      <a:pt x="1003" y="1420"/>
                    </a:lnTo>
                    <a:moveTo>
                      <a:pt x="1003" y="1433"/>
                    </a:moveTo>
                    <a:lnTo>
                      <a:pt x="1003" y="1433"/>
                    </a:lnTo>
                    <a:moveTo>
                      <a:pt x="989" y="1433"/>
                    </a:moveTo>
                    <a:lnTo>
                      <a:pt x="1003" y="1433"/>
                    </a:lnTo>
                    <a:moveTo>
                      <a:pt x="989" y="1433"/>
                    </a:moveTo>
                    <a:lnTo>
                      <a:pt x="989" y="1433"/>
                    </a:lnTo>
                    <a:moveTo>
                      <a:pt x="989" y="1433"/>
                    </a:moveTo>
                    <a:lnTo>
                      <a:pt x="989" y="1433"/>
                    </a:lnTo>
                    <a:moveTo>
                      <a:pt x="989" y="1446"/>
                    </a:moveTo>
                    <a:lnTo>
                      <a:pt x="989" y="1433"/>
                    </a:lnTo>
                    <a:moveTo>
                      <a:pt x="989" y="1446"/>
                    </a:moveTo>
                    <a:lnTo>
                      <a:pt x="989" y="1446"/>
                    </a:lnTo>
                    <a:moveTo>
                      <a:pt x="975" y="1446"/>
                    </a:moveTo>
                    <a:lnTo>
                      <a:pt x="989" y="1446"/>
                    </a:lnTo>
                    <a:moveTo>
                      <a:pt x="975" y="1446"/>
                    </a:moveTo>
                    <a:lnTo>
                      <a:pt x="975" y="1446"/>
                    </a:lnTo>
                    <a:moveTo>
                      <a:pt x="975" y="1446"/>
                    </a:moveTo>
                    <a:lnTo>
                      <a:pt x="975" y="1446"/>
                    </a:lnTo>
                    <a:moveTo>
                      <a:pt x="960" y="1446"/>
                    </a:moveTo>
                    <a:lnTo>
                      <a:pt x="975" y="1446"/>
                    </a:lnTo>
                    <a:moveTo>
                      <a:pt x="960" y="1446"/>
                    </a:moveTo>
                    <a:lnTo>
                      <a:pt x="960" y="1446"/>
                    </a:lnTo>
                    <a:moveTo>
                      <a:pt x="960" y="1446"/>
                    </a:moveTo>
                    <a:lnTo>
                      <a:pt x="960" y="1446"/>
                    </a:lnTo>
                    <a:moveTo>
                      <a:pt x="946" y="1446"/>
                    </a:moveTo>
                    <a:lnTo>
                      <a:pt x="960" y="1446"/>
                    </a:lnTo>
                    <a:moveTo>
                      <a:pt x="946" y="1446"/>
                    </a:moveTo>
                    <a:lnTo>
                      <a:pt x="946" y="1446"/>
                    </a:lnTo>
                    <a:moveTo>
                      <a:pt x="946" y="1446"/>
                    </a:moveTo>
                    <a:lnTo>
                      <a:pt x="946" y="1446"/>
                    </a:lnTo>
                    <a:moveTo>
                      <a:pt x="946" y="1446"/>
                    </a:moveTo>
                    <a:lnTo>
                      <a:pt x="946" y="1446"/>
                    </a:lnTo>
                    <a:moveTo>
                      <a:pt x="932" y="1459"/>
                    </a:moveTo>
                    <a:lnTo>
                      <a:pt x="946" y="1446"/>
                    </a:lnTo>
                    <a:moveTo>
                      <a:pt x="932" y="1459"/>
                    </a:moveTo>
                    <a:lnTo>
                      <a:pt x="932" y="1459"/>
                    </a:lnTo>
                    <a:moveTo>
                      <a:pt x="932" y="1459"/>
                    </a:moveTo>
                    <a:lnTo>
                      <a:pt x="932" y="1459"/>
                    </a:lnTo>
                    <a:moveTo>
                      <a:pt x="917" y="1459"/>
                    </a:moveTo>
                    <a:lnTo>
                      <a:pt x="932" y="1459"/>
                    </a:lnTo>
                    <a:moveTo>
                      <a:pt x="917" y="1459"/>
                    </a:moveTo>
                    <a:lnTo>
                      <a:pt x="917" y="1459"/>
                    </a:lnTo>
                    <a:moveTo>
                      <a:pt x="917" y="1472"/>
                    </a:moveTo>
                    <a:lnTo>
                      <a:pt x="917" y="1459"/>
                    </a:lnTo>
                    <a:moveTo>
                      <a:pt x="917" y="1472"/>
                    </a:moveTo>
                    <a:lnTo>
                      <a:pt x="917" y="1472"/>
                    </a:lnTo>
                    <a:moveTo>
                      <a:pt x="903" y="1472"/>
                    </a:moveTo>
                    <a:lnTo>
                      <a:pt x="917" y="1472"/>
                    </a:lnTo>
                    <a:moveTo>
                      <a:pt x="903" y="1472"/>
                    </a:moveTo>
                    <a:lnTo>
                      <a:pt x="903" y="1472"/>
                    </a:lnTo>
                    <a:moveTo>
                      <a:pt x="903" y="1472"/>
                    </a:moveTo>
                    <a:lnTo>
                      <a:pt x="903" y="1472"/>
                    </a:lnTo>
                    <a:moveTo>
                      <a:pt x="889" y="1472"/>
                    </a:moveTo>
                    <a:lnTo>
                      <a:pt x="903" y="1472"/>
                    </a:lnTo>
                    <a:moveTo>
                      <a:pt x="889" y="1472"/>
                    </a:moveTo>
                    <a:lnTo>
                      <a:pt x="889" y="1472"/>
                    </a:lnTo>
                    <a:moveTo>
                      <a:pt x="889" y="1472"/>
                    </a:moveTo>
                    <a:lnTo>
                      <a:pt x="889" y="1472"/>
                    </a:lnTo>
                    <a:moveTo>
                      <a:pt x="874" y="1472"/>
                    </a:moveTo>
                    <a:lnTo>
                      <a:pt x="889" y="1472"/>
                    </a:lnTo>
                    <a:moveTo>
                      <a:pt x="874" y="1485"/>
                    </a:moveTo>
                    <a:lnTo>
                      <a:pt x="874" y="1472"/>
                    </a:lnTo>
                    <a:moveTo>
                      <a:pt x="874" y="1485"/>
                    </a:moveTo>
                    <a:lnTo>
                      <a:pt x="874" y="1485"/>
                    </a:lnTo>
                    <a:moveTo>
                      <a:pt x="874" y="1485"/>
                    </a:moveTo>
                    <a:lnTo>
                      <a:pt x="874" y="1485"/>
                    </a:lnTo>
                    <a:moveTo>
                      <a:pt x="874" y="1485"/>
                    </a:moveTo>
                    <a:lnTo>
                      <a:pt x="874" y="1485"/>
                    </a:lnTo>
                    <a:moveTo>
                      <a:pt x="860" y="1485"/>
                    </a:moveTo>
                    <a:lnTo>
                      <a:pt x="874" y="1485"/>
                    </a:lnTo>
                    <a:moveTo>
                      <a:pt x="860" y="1485"/>
                    </a:moveTo>
                    <a:lnTo>
                      <a:pt x="860" y="1485"/>
                    </a:lnTo>
                    <a:moveTo>
                      <a:pt x="860" y="1497"/>
                    </a:moveTo>
                    <a:lnTo>
                      <a:pt x="860" y="1485"/>
                    </a:lnTo>
                    <a:moveTo>
                      <a:pt x="860" y="1497"/>
                    </a:moveTo>
                    <a:lnTo>
                      <a:pt x="860" y="1497"/>
                    </a:lnTo>
                    <a:moveTo>
                      <a:pt x="846" y="1497"/>
                    </a:moveTo>
                    <a:lnTo>
                      <a:pt x="860" y="1497"/>
                    </a:lnTo>
                    <a:moveTo>
                      <a:pt x="846" y="1510"/>
                    </a:moveTo>
                    <a:lnTo>
                      <a:pt x="846" y="1497"/>
                    </a:lnTo>
                    <a:moveTo>
                      <a:pt x="846" y="1510"/>
                    </a:moveTo>
                    <a:lnTo>
                      <a:pt x="846" y="1510"/>
                    </a:lnTo>
                    <a:moveTo>
                      <a:pt x="831" y="1510"/>
                    </a:moveTo>
                    <a:lnTo>
                      <a:pt x="846" y="1510"/>
                    </a:lnTo>
                    <a:moveTo>
                      <a:pt x="831" y="1510"/>
                    </a:moveTo>
                    <a:lnTo>
                      <a:pt x="831" y="1510"/>
                    </a:lnTo>
                    <a:moveTo>
                      <a:pt x="831" y="1523"/>
                    </a:moveTo>
                    <a:lnTo>
                      <a:pt x="831" y="1510"/>
                    </a:lnTo>
                    <a:moveTo>
                      <a:pt x="817" y="1523"/>
                    </a:moveTo>
                    <a:lnTo>
                      <a:pt x="831" y="1523"/>
                    </a:lnTo>
                    <a:moveTo>
                      <a:pt x="817" y="1523"/>
                    </a:moveTo>
                    <a:lnTo>
                      <a:pt x="817" y="1523"/>
                    </a:lnTo>
                    <a:moveTo>
                      <a:pt x="817" y="1523"/>
                    </a:moveTo>
                    <a:lnTo>
                      <a:pt x="817" y="1523"/>
                    </a:lnTo>
                    <a:moveTo>
                      <a:pt x="817" y="1523"/>
                    </a:moveTo>
                    <a:lnTo>
                      <a:pt x="817" y="1523"/>
                    </a:lnTo>
                    <a:moveTo>
                      <a:pt x="803" y="1523"/>
                    </a:moveTo>
                    <a:lnTo>
                      <a:pt x="817" y="1523"/>
                    </a:lnTo>
                    <a:moveTo>
                      <a:pt x="803" y="1523"/>
                    </a:moveTo>
                    <a:lnTo>
                      <a:pt x="803" y="1523"/>
                    </a:lnTo>
                    <a:moveTo>
                      <a:pt x="803" y="1536"/>
                    </a:moveTo>
                    <a:lnTo>
                      <a:pt x="803" y="1523"/>
                    </a:lnTo>
                    <a:moveTo>
                      <a:pt x="788" y="1536"/>
                    </a:moveTo>
                    <a:lnTo>
                      <a:pt x="803" y="1536"/>
                    </a:lnTo>
                    <a:moveTo>
                      <a:pt x="788" y="1536"/>
                    </a:moveTo>
                    <a:lnTo>
                      <a:pt x="788" y="1536"/>
                    </a:lnTo>
                    <a:moveTo>
                      <a:pt x="788" y="1536"/>
                    </a:moveTo>
                    <a:lnTo>
                      <a:pt x="788" y="1536"/>
                    </a:lnTo>
                    <a:moveTo>
                      <a:pt x="788" y="1536"/>
                    </a:moveTo>
                    <a:lnTo>
                      <a:pt x="788" y="1536"/>
                    </a:lnTo>
                    <a:moveTo>
                      <a:pt x="774" y="1536"/>
                    </a:moveTo>
                    <a:lnTo>
                      <a:pt x="788" y="1536"/>
                    </a:lnTo>
                    <a:moveTo>
                      <a:pt x="774" y="1536"/>
                    </a:moveTo>
                    <a:lnTo>
                      <a:pt x="774" y="1536"/>
                    </a:lnTo>
                    <a:moveTo>
                      <a:pt x="774" y="1549"/>
                    </a:moveTo>
                    <a:lnTo>
                      <a:pt x="774" y="1536"/>
                    </a:lnTo>
                    <a:moveTo>
                      <a:pt x="774" y="1549"/>
                    </a:moveTo>
                    <a:lnTo>
                      <a:pt x="774" y="1549"/>
                    </a:lnTo>
                    <a:moveTo>
                      <a:pt x="774" y="1549"/>
                    </a:moveTo>
                    <a:lnTo>
                      <a:pt x="774" y="1549"/>
                    </a:lnTo>
                    <a:moveTo>
                      <a:pt x="760" y="1549"/>
                    </a:moveTo>
                    <a:lnTo>
                      <a:pt x="774" y="1549"/>
                    </a:lnTo>
                    <a:moveTo>
                      <a:pt x="760" y="1549"/>
                    </a:moveTo>
                    <a:lnTo>
                      <a:pt x="760" y="1549"/>
                    </a:lnTo>
                    <a:moveTo>
                      <a:pt x="760" y="1549"/>
                    </a:moveTo>
                    <a:lnTo>
                      <a:pt x="760" y="1549"/>
                    </a:lnTo>
                    <a:moveTo>
                      <a:pt x="745" y="1549"/>
                    </a:moveTo>
                    <a:lnTo>
                      <a:pt x="760" y="1549"/>
                    </a:lnTo>
                    <a:moveTo>
                      <a:pt x="745" y="1549"/>
                    </a:moveTo>
                    <a:lnTo>
                      <a:pt x="745" y="1549"/>
                    </a:lnTo>
                    <a:moveTo>
                      <a:pt x="745" y="1549"/>
                    </a:moveTo>
                    <a:lnTo>
                      <a:pt x="745" y="1549"/>
                    </a:lnTo>
                    <a:moveTo>
                      <a:pt x="731" y="1562"/>
                    </a:moveTo>
                    <a:lnTo>
                      <a:pt x="745" y="1549"/>
                    </a:lnTo>
                    <a:moveTo>
                      <a:pt x="731" y="1562"/>
                    </a:moveTo>
                    <a:lnTo>
                      <a:pt x="731" y="1562"/>
                    </a:lnTo>
                    <a:moveTo>
                      <a:pt x="731" y="1562"/>
                    </a:moveTo>
                    <a:lnTo>
                      <a:pt x="731" y="1562"/>
                    </a:lnTo>
                    <a:moveTo>
                      <a:pt x="731" y="1562"/>
                    </a:moveTo>
                    <a:lnTo>
                      <a:pt x="731" y="1562"/>
                    </a:lnTo>
                    <a:moveTo>
                      <a:pt x="717" y="1562"/>
                    </a:moveTo>
                    <a:lnTo>
                      <a:pt x="731" y="1562"/>
                    </a:lnTo>
                    <a:moveTo>
                      <a:pt x="717" y="1575"/>
                    </a:moveTo>
                    <a:lnTo>
                      <a:pt x="717" y="1562"/>
                    </a:lnTo>
                    <a:moveTo>
                      <a:pt x="717" y="1575"/>
                    </a:moveTo>
                    <a:lnTo>
                      <a:pt x="717" y="1575"/>
                    </a:lnTo>
                    <a:moveTo>
                      <a:pt x="702" y="1575"/>
                    </a:moveTo>
                    <a:lnTo>
                      <a:pt x="717" y="1575"/>
                    </a:lnTo>
                    <a:moveTo>
                      <a:pt x="702" y="1575"/>
                    </a:moveTo>
                    <a:lnTo>
                      <a:pt x="702" y="1575"/>
                    </a:lnTo>
                    <a:moveTo>
                      <a:pt x="702" y="1575"/>
                    </a:moveTo>
                    <a:lnTo>
                      <a:pt x="702" y="1575"/>
                    </a:lnTo>
                    <a:moveTo>
                      <a:pt x="688" y="1588"/>
                    </a:moveTo>
                    <a:lnTo>
                      <a:pt x="702" y="1575"/>
                    </a:lnTo>
                    <a:moveTo>
                      <a:pt x="688" y="1588"/>
                    </a:moveTo>
                    <a:lnTo>
                      <a:pt x="688" y="1588"/>
                    </a:lnTo>
                    <a:moveTo>
                      <a:pt x="688" y="1588"/>
                    </a:moveTo>
                    <a:lnTo>
                      <a:pt x="688" y="1588"/>
                    </a:lnTo>
                    <a:moveTo>
                      <a:pt x="688" y="1588"/>
                    </a:moveTo>
                    <a:lnTo>
                      <a:pt x="688" y="1588"/>
                    </a:lnTo>
                    <a:moveTo>
                      <a:pt x="674" y="1588"/>
                    </a:moveTo>
                    <a:lnTo>
                      <a:pt x="688" y="1588"/>
                    </a:lnTo>
                    <a:moveTo>
                      <a:pt x="674" y="1601"/>
                    </a:moveTo>
                    <a:lnTo>
                      <a:pt x="674" y="1588"/>
                    </a:lnTo>
                    <a:moveTo>
                      <a:pt x="674" y="1601"/>
                    </a:moveTo>
                    <a:lnTo>
                      <a:pt x="674" y="1601"/>
                    </a:lnTo>
                    <a:moveTo>
                      <a:pt x="659" y="1601"/>
                    </a:moveTo>
                    <a:lnTo>
                      <a:pt x="674" y="1601"/>
                    </a:lnTo>
                    <a:moveTo>
                      <a:pt x="659" y="1614"/>
                    </a:moveTo>
                    <a:lnTo>
                      <a:pt x="659" y="1601"/>
                    </a:lnTo>
                    <a:moveTo>
                      <a:pt x="659" y="1614"/>
                    </a:moveTo>
                    <a:lnTo>
                      <a:pt x="659" y="1614"/>
                    </a:lnTo>
                    <a:moveTo>
                      <a:pt x="659" y="1614"/>
                    </a:moveTo>
                    <a:lnTo>
                      <a:pt x="659" y="1614"/>
                    </a:lnTo>
                    <a:moveTo>
                      <a:pt x="659" y="1614"/>
                    </a:moveTo>
                    <a:lnTo>
                      <a:pt x="659" y="1614"/>
                    </a:lnTo>
                    <a:moveTo>
                      <a:pt x="645" y="1614"/>
                    </a:moveTo>
                    <a:lnTo>
                      <a:pt x="659" y="1614"/>
                    </a:lnTo>
                    <a:moveTo>
                      <a:pt x="645" y="1614"/>
                    </a:moveTo>
                    <a:lnTo>
                      <a:pt x="645" y="1614"/>
                    </a:lnTo>
                    <a:moveTo>
                      <a:pt x="645" y="1614"/>
                    </a:moveTo>
                    <a:lnTo>
                      <a:pt x="645" y="1614"/>
                    </a:lnTo>
                    <a:moveTo>
                      <a:pt x="645" y="1614"/>
                    </a:moveTo>
                    <a:lnTo>
                      <a:pt x="645" y="1614"/>
                    </a:lnTo>
                    <a:moveTo>
                      <a:pt x="631" y="1614"/>
                    </a:moveTo>
                    <a:lnTo>
                      <a:pt x="645" y="1614"/>
                    </a:lnTo>
                    <a:moveTo>
                      <a:pt x="631" y="1614"/>
                    </a:moveTo>
                    <a:lnTo>
                      <a:pt x="631" y="1614"/>
                    </a:lnTo>
                    <a:moveTo>
                      <a:pt x="631" y="1614"/>
                    </a:moveTo>
                    <a:lnTo>
                      <a:pt x="631" y="1614"/>
                    </a:lnTo>
                    <a:moveTo>
                      <a:pt x="616" y="1614"/>
                    </a:moveTo>
                    <a:lnTo>
                      <a:pt x="631" y="1614"/>
                    </a:lnTo>
                    <a:moveTo>
                      <a:pt x="616" y="1627"/>
                    </a:moveTo>
                    <a:lnTo>
                      <a:pt x="616" y="1614"/>
                    </a:lnTo>
                    <a:moveTo>
                      <a:pt x="616" y="1627"/>
                    </a:moveTo>
                    <a:lnTo>
                      <a:pt x="616" y="1627"/>
                    </a:lnTo>
                    <a:moveTo>
                      <a:pt x="602" y="1627"/>
                    </a:moveTo>
                    <a:lnTo>
                      <a:pt x="616" y="1627"/>
                    </a:lnTo>
                    <a:moveTo>
                      <a:pt x="602" y="1627"/>
                    </a:moveTo>
                    <a:lnTo>
                      <a:pt x="602" y="1627"/>
                    </a:lnTo>
                    <a:moveTo>
                      <a:pt x="602" y="1627"/>
                    </a:moveTo>
                    <a:lnTo>
                      <a:pt x="602" y="1627"/>
                    </a:lnTo>
                    <a:moveTo>
                      <a:pt x="602" y="1627"/>
                    </a:moveTo>
                    <a:lnTo>
                      <a:pt x="602" y="1627"/>
                    </a:lnTo>
                    <a:moveTo>
                      <a:pt x="588" y="1639"/>
                    </a:moveTo>
                    <a:lnTo>
                      <a:pt x="602" y="1627"/>
                    </a:lnTo>
                    <a:moveTo>
                      <a:pt x="588" y="1639"/>
                    </a:moveTo>
                    <a:lnTo>
                      <a:pt x="588" y="1639"/>
                    </a:lnTo>
                    <a:moveTo>
                      <a:pt x="588" y="1639"/>
                    </a:moveTo>
                    <a:lnTo>
                      <a:pt x="588" y="1639"/>
                    </a:lnTo>
                    <a:moveTo>
                      <a:pt x="573" y="1639"/>
                    </a:moveTo>
                    <a:lnTo>
                      <a:pt x="588" y="1639"/>
                    </a:lnTo>
                    <a:moveTo>
                      <a:pt x="573" y="1639"/>
                    </a:moveTo>
                    <a:lnTo>
                      <a:pt x="573" y="1639"/>
                    </a:lnTo>
                    <a:moveTo>
                      <a:pt x="573" y="1639"/>
                    </a:moveTo>
                    <a:lnTo>
                      <a:pt x="573" y="1639"/>
                    </a:lnTo>
                    <a:moveTo>
                      <a:pt x="559" y="1652"/>
                    </a:moveTo>
                    <a:lnTo>
                      <a:pt x="573" y="1639"/>
                    </a:lnTo>
                    <a:moveTo>
                      <a:pt x="559" y="1652"/>
                    </a:moveTo>
                    <a:lnTo>
                      <a:pt x="559" y="1652"/>
                    </a:lnTo>
                    <a:moveTo>
                      <a:pt x="559" y="1652"/>
                    </a:moveTo>
                    <a:lnTo>
                      <a:pt x="559" y="1652"/>
                    </a:lnTo>
                    <a:moveTo>
                      <a:pt x="559" y="1652"/>
                    </a:moveTo>
                    <a:lnTo>
                      <a:pt x="559" y="1652"/>
                    </a:lnTo>
                    <a:moveTo>
                      <a:pt x="545" y="1665"/>
                    </a:moveTo>
                    <a:lnTo>
                      <a:pt x="559" y="1652"/>
                    </a:lnTo>
                    <a:moveTo>
                      <a:pt x="545" y="1665"/>
                    </a:moveTo>
                    <a:lnTo>
                      <a:pt x="545" y="1665"/>
                    </a:lnTo>
                    <a:moveTo>
                      <a:pt x="545" y="1665"/>
                    </a:moveTo>
                    <a:lnTo>
                      <a:pt x="545" y="1665"/>
                    </a:lnTo>
                    <a:moveTo>
                      <a:pt x="545" y="1665"/>
                    </a:moveTo>
                    <a:lnTo>
                      <a:pt x="545" y="1665"/>
                    </a:lnTo>
                    <a:moveTo>
                      <a:pt x="545" y="1665"/>
                    </a:moveTo>
                    <a:lnTo>
                      <a:pt x="545" y="1665"/>
                    </a:lnTo>
                    <a:moveTo>
                      <a:pt x="530" y="1665"/>
                    </a:moveTo>
                    <a:lnTo>
                      <a:pt x="545" y="1665"/>
                    </a:lnTo>
                    <a:moveTo>
                      <a:pt x="530" y="1665"/>
                    </a:moveTo>
                    <a:lnTo>
                      <a:pt x="530" y="1665"/>
                    </a:lnTo>
                    <a:moveTo>
                      <a:pt x="530" y="1665"/>
                    </a:moveTo>
                    <a:lnTo>
                      <a:pt x="530" y="1665"/>
                    </a:lnTo>
                    <a:moveTo>
                      <a:pt x="516" y="1665"/>
                    </a:moveTo>
                    <a:lnTo>
                      <a:pt x="530" y="1665"/>
                    </a:lnTo>
                    <a:moveTo>
                      <a:pt x="516" y="1665"/>
                    </a:moveTo>
                    <a:lnTo>
                      <a:pt x="516" y="1665"/>
                    </a:lnTo>
                    <a:moveTo>
                      <a:pt x="516" y="1665"/>
                    </a:moveTo>
                    <a:lnTo>
                      <a:pt x="516" y="1665"/>
                    </a:lnTo>
                    <a:moveTo>
                      <a:pt x="516" y="1678"/>
                    </a:moveTo>
                    <a:lnTo>
                      <a:pt x="516" y="1665"/>
                    </a:lnTo>
                    <a:moveTo>
                      <a:pt x="502" y="1678"/>
                    </a:moveTo>
                    <a:lnTo>
                      <a:pt x="516" y="1678"/>
                    </a:lnTo>
                    <a:moveTo>
                      <a:pt x="502" y="1678"/>
                    </a:moveTo>
                    <a:lnTo>
                      <a:pt x="502" y="1678"/>
                    </a:lnTo>
                    <a:moveTo>
                      <a:pt x="502" y="1678"/>
                    </a:moveTo>
                    <a:lnTo>
                      <a:pt x="502" y="1678"/>
                    </a:lnTo>
                    <a:moveTo>
                      <a:pt x="487" y="1678"/>
                    </a:moveTo>
                    <a:lnTo>
                      <a:pt x="502" y="1678"/>
                    </a:lnTo>
                    <a:moveTo>
                      <a:pt x="487" y="1678"/>
                    </a:moveTo>
                    <a:lnTo>
                      <a:pt x="487" y="1678"/>
                    </a:lnTo>
                    <a:moveTo>
                      <a:pt x="487" y="1678"/>
                    </a:moveTo>
                    <a:lnTo>
                      <a:pt x="487" y="1678"/>
                    </a:lnTo>
                    <a:moveTo>
                      <a:pt x="473" y="1678"/>
                    </a:moveTo>
                    <a:lnTo>
                      <a:pt x="487" y="1678"/>
                    </a:lnTo>
                    <a:moveTo>
                      <a:pt x="473" y="1678"/>
                    </a:moveTo>
                    <a:lnTo>
                      <a:pt x="473" y="1678"/>
                    </a:lnTo>
                    <a:moveTo>
                      <a:pt x="473" y="1691"/>
                    </a:moveTo>
                    <a:lnTo>
                      <a:pt x="473" y="1678"/>
                    </a:lnTo>
                    <a:moveTo>
                      <a:pt x="473" y="1691"/>
                    </a:moveTo>
                    <a:lnTo>
                      <a:pt x="473" y="1691"/>
                    </a:lnTo>
                    <a:moveTo>
                      <a:pt x="459" y="1691"/>
                    </a:moveTo>
                    <a:lnTo>
                      <a:pt x="473" y="1691"/>
                    </a:lnTo>
                    <a:moveTo>
                      <a:pt x="459" y="1691"/>
                    </a:moveTo>
                    <a:lnTo>
                      <a:pt x="459" y="1691"/>
                    </a:lnTo>
                    <a:moveTo>
                      <a:pt x="459" y="1691"/>
                    </a:moveTo>
                    <a:lnTo>
                      <a:pt x="459" y="1691"/>
                    </a:lnTo>
                    <a:moveTo>
                      <a:pt x="444" y="1691"/>
                    </a:moveTo>
                    <a:lnTo>
                      <a:pt x="459" y="1691"/>
                    </a:lnTo>
                    <a:moveTo>
                      <a:pt x="444" y="1691"/>
                    </a:moveTo>
                    <a:lnTo>
                      <a:pt x="444" y="1691"/>
                    </a:lnTo>
                    <a:moveTo>
                      <a:pt x="444" y="1691"/>
                    </a:moveTo>
                    <a:lnTo>
                      <a:pt x="444" y="1691"/>
                    </a:lnTo>
                    <a:moveTo>
                      <a:pt x="444" y="1691"/>
                    </a:moveTo>
                    <a:lnTo>
                      <a:pt x="444" y="1691"/>
                    </a:lnTo>
                    <a:moveTo>
                      <a:pt x="444" y="1691"/>
                    </a:moveTo>
                    <a:lnTo>
                      <a:pt x="444" y="1691"/>
                    </a:lnTo>
                    <a:moveTo>
                      <a:pt x="430" y="1691"/>
                    </a:moveTo>
                    <a:lnTo>
                      <a:pt x="444" y="1691"/>
                    </a:lnTo>
                    <a:moveTo>
                      <a:pt x="430" y="1704"/>
                    </a:moveTo>
                    <a:lnTo>
                      <a:pt x="430" y="1691"/>
                    </a:lnTo>
                    <a:moveTo>
                      <a:pt x="430" y="1704"/>
                    </a:moveTo>
                    <a:lnTo>
                      <a:pt x="430" y="1704"/>
                    </a:lnTo>
                    <a:moveTo>
                      <a:pt x="430" y="1704"/>
                    </a:moveTo>
                    <a:lnTo>
                      <a:pt x="430" y="1704"/>
                    </a:lnTo>
                    <a:moveTo>
                      <a:pt x="416" y="1704"/>
                    </a:moveTo>
                    <a:lnTo>
                      <a:pt x="430" y="1704"/>
                    </a:lnTo>
                    <a:moveTo>
                      <a:pt x="416" y="1704"/>
                    </a:moveTo>
                    <a:lnTo>
                      <a:pt x="416" y="1704"/>
                    </a:lnTo>
                    <a:moveTo>
                      <a:pt x="416" y="1704"/>
                    </a:moveTo>
                    <a:lnTo>
                      <a:pt x="416" y="1704"/>
                    </a:lnTo>
                    <a:moveTo>
                      <a:pt x="401" y="1704"/>
                    </a:moveTo>
                    <a:lnTo>
                      <a:pt x="416" y="1704"/>
                    </a:lnTo>
                    <a:moveTo>
                      <a:pt x="401" y="1704"/>
                    </a:moveTo>
                    <a:lnTo>
                      <a:pt x="401" y="1704"/>
                    </a:lnTo>
                    <a:moveTo>
                      <a:pt x="401" y="1704"/>
                    </a:moveTo>
                    <a:lnTo>
                      <a:pt x="401" y="1704"/>
                    </a:lnTo>
                    <a:moveTo>
                      <a:pt x="387" y="1704"/>
                    </a:moveTo>
                    <a:lnTo>
                      <a:pt x="401" y="1704"/>
                    </a:lnTo>
                    <a:moveTo>
                      <a:pt x="387" y="1717"/>
                    </a:moveTo>
                    <a:lnTo>
                      <a:pt x="387" y="1704"/>
                    </a:lnTo>
                    <a:moveTo>
                      <a:pt x="387" y="1717"/>
                    </a:moveTo>
                    <a:lnTo>
                      <a:pt x="387" y="1717"/>
                    </a:lnTo>
                    <a:moveTo>
                      <a:pt x="387" y="1717"/>
                    </a:moveTo>
                    <a:lnTo>
                      <a:pt x="387" y="1717"/>
                    </a:lnTo>
                    <a:moveTo>
                      <a:pt x="373" y="1730"/>
                    </a:moveTo>
                    <a:lnTo>
                      <a:pt x="387" y="1717"/>
                    </a:lnTo>
                    <a:moveTo>
                      <a:pt x="373" y="1730"/>
                    </a:moveTo>
                    <a:lnTo>
                      <a:pt x="373" y="1730"/>
                    </a:lnTo>
                    <a:moveTo>
                      <a:pt x="373" y="1730"/>
                    </a:moveTo>
                    <a:lnTo>
                      <a:pt x="373" y="1730"/>
                    </a:lnTo>
                    <a:moveTo>
                      <a:pt x="358" y="1730"/>
                    </a:moveTo>
                    <a:lnTo>
                      <a:pt x="373" y="1730"/>
                    </a:lnTo>
                    <a:moveTo>
                      <a:pt x="358" y="1743"/>
                    </a:moveTo>
                    <a:lnTo>
                      <a:pt x="358" y="1730"/>
                    </a:lnTo>
                    <a:moveTo>
                      <a:pt x="358" y="1743"/>
                    </a:moveTo>
                    <a:lnTo>
                      <a:pt x="358" y="1743"/>
                    </a:lnTo>
                    <a:moveTo>
                      <a:pt x="344" y="1743"/>
                    </a:moveTo>
                    <a:lnTo>
                      <a:pt x="358" y="1743"/>
                    </a:lnTo>
                    <a:moveTo>
                      <a:pt x="344" y="1743"/>
                    </a:moveTo>
                    <a:lnTo>
                      <a:pt x="344" y="1743"/>
                    </a:lnTo>
                    <a:moveTo>
                      <a:pt x="344" y="1743"/>
                    </a:moveTo>
                    <a:lnTo>
                      <a:pt x="344" y="1743"/>
                    </a:lnTo>
                    <a:moveTo>
                      <a:pt x="344" y="1743"/>
                    </a:moveTo>
                    <a:lnTo>
                      <a:pt x="344" y="1743"/>
                    </a:lnTo>
                    <a:moveTo>
                      <a:pt x="330" y="1743"/>
                    </a:moveTo>
                    <a:lnTo>
                      <a:pt x="344" y="1743"/>
                    </a:lnTo>
                    <a:moveTo>
                      <a:pt x="330" y="1756"/>
                    </a:moveTo>
                    <a:lnTo>
                      <a:pt x="330" y="1743"/>
                    </a:lnTo>
                    <a:moveTo>
                      <a:pt x="330" y="1756"/>
                    </a:moveTo>
                    <a:lnTo>
                      <a:pt x="330" y="1756"/>
                    </a:lnTo>
                    <a:moveTo>
                      <a:pt x="330" y="1756"/>
                    </a:moveTo>
                    <a:lnTo>
                      <a:pt x="330" y="1756"/>
                    </a:lnTo>
                    <a:moveTo>
                      <a:pt x="330" y="1769"/>
                    </a:moveTo>
                    <a:lnTo>
                      <a:pt x="330" y="1756"/>
                    </a:lnTo>
                    <a:moveTo>
                      <a:pt x="315" y="1769"/>
                    </a:moveTo>
                    <a:lnTo>
                      <a:pt x="330" y="1769"/>
                    </a:lnTo>
                    <a:moveTo>
                      <a:pt x="315" y="1769"/>
                    </a:moveTo>
                    <a:lnTo>
                      <a:pt x="315" y="1769"/>
                    </a:lnTo>
                    <a:moveTo>
                      <a:pt x="315" y="1769"/>
                    </a:moveTo>
                    <a:lnTo>
                      <a:pt x="315" y="1769"/>
                    </a:lnTo>
                    <a:moveTo>
                      <a:pt x="301" y="1769"/>
                    </a:moveTo>
                    <a:lnTo>
                      <a:pt x="315" y="1769"/>
                    </a:lnTo>
                    <a:moveTo>
                      <a:pt x="301" y="1781"/>
                    </a:moveTo>
                    <a:lnTo>
                      <a:pt x="301" y="1769"/>
                    </a:lnTo>
                    <a:moveTo>
                      <a:pt x="301" y="1781"/>
                    </a:moveTo>
                    <a:lnTo>
                      <a:pt x="301" y="1781"/>
                    </a:lnTo>
                    <a:moveTo>
                      <a:pt x="301" y="1781"/>
                    </a:moveTo>
                    <a:lnTo>
                      <a:pt x="301" y="1781"/>
                    </a:lnTo>
                    <a:moveTo>
                      <a:pt x="287" y="1781"/>
                    </a:moveTo>
                    <a:lnTo>
                      <a:pt x="301" y="1781"/>
                    </a:lnTo>
                    <a:moveTo>
                      <a:pt x="287" y="1794"/>
                    </a:moveTo>
                    <a:lnTo>
                      <a:pt x="287" y="1781"/>
                    </a:lnTo>
                    <a:moveTo>
                      <a:pt x="287" y="1794"/>
                    </a:moveTo>
                    <a:lnTo>
                      <a:pt x="287" y="1794"/>
                    </a:lnTo>
                    <a:moveTo>
                      <a:pt x="272" y="1794"/>
                    </a:moveTo>
                    <a:lnTo>
                      <a:pt x="287" y="1794"/>
                    </a:lnTo>
                    <a:moveTo>
                      <a:pt x="272" y="1794"/>
                    </a:moveTo>
                    <a:lnTo>
                      <a:pt x="272" y="1794"/>
                    </a:lnTo>
                    <a:moveTo>
                      <a:pt x="272" y="1794"/>
                    </a:moveTo>
                    <a:lnTo>
                      <a:pt x="272" y="1794"/>
                    </a:lnTo>
                    <a:moveTo>
                      <a:pt x="258" y="1794"/>
                    </a:moveTo>
                    <a:lnTo>
                      <a:pt x="272" y="1794"/>
                    </a:lnTo>
                    <a:moveTo>
                      <a:pt x="258" y="1794"/>
                    </a:moveTo>
                    <a:lnTo>
                      <a:pt x="258" y="1794"/>
                    </a:lnTo>
                    <a:moveTo>
                      <a:pt x="258" y="1794"/>
                    </a:moveTo>
                    <a:lnTo>
                      <a:pt x="258" y="1794"/>
                    </a:lnTo>
                    <a:moveTo>
                      <a:pt x="258" y="1794"/>
                    </a:moveTo>
                    <a:lnTo>
                      <a:pt x="258" y="1794"/>
                    </a:lnTo>
                    <a:moveTo>
                      <a:pt x="244" y="1794"/>
                    </a:moveTo>
                    <a:lnTo>
                      <a:pt x="258" y="1794"/>
                    </a:lnTo>
                    <a:moveTo>
                      <a:pt x="244" y="1794"/>
                    </a:moveTo>
                    <a:lnTo>
                      <a:pt x="244" y="1794"/>
                    </a:lnTo>
                    <a:moveTo>
                      <a:pt x="244" y="1807"/>
                    </a:moveTo>
                    <a:lnTo>
                      <a:pt x="244" y="1794"/>
                    </a:lnTo>
                    <a:moveTo>
                      <a:pt x="229" y="1807"/>
                    </a:moveTo>
                    <a:lnTo>
                      <a:pt x="244" y="1807"/>
                    </a:lnTo>
                    <a:moveTo>
                      <a:pt x="229" y="1807"/>
                    </a:moveTo>
                    <a:lnTo>
                      <a:pt x="229" y="1807"/>
                    </a:lnTo>
                    <a:moveTo>
                      <a:pt x="229" y="1807"/>
                    </a:moveTo>
                    <a:lnTo>
                      <a:pt x="229" y="1807"/>
                    </a:lnTo>
                    <a:moveTo>
                      <a:pt x="215" y="1807"/>
                    </a:moveTo>
                    <a:lnTo>
                      <a:pt x="229" y="1807"/>
                    </a:lnTo>
                    <a:moveTo>
                      <a:pt x="215" y="1807"/>
                    </a:moveTo>
                    <a:lnTo>
                      <a:pt x="215" y="1807"/>
                    </a:lnTo>
                    <a:moveTo>
                      <a:pt x="215" y="1807"/>
                    </a:moveTo>
                    <a:lnTo>
                      <a:pt x="215" y="1807"/>
                    </a:lnTo>
                    <a:moveTo>
                      <a:pt x="215" y="1820"/>
                    </a:moveTo>
                    <a:lnTo>
                      <a:pt x="215" y="1807"/>
                    </a:lnTo>
                    <a:moveTo>
                      <a:pt x="215" y="1820"/>
                    </a:moveTo>
                    <a:lnTo>
                      <a:pt x="215" y="1820"/>
                    </a:lnTo>
                    <a:moveTo>
                      <a:pt x="215" y="1820"/>
                    </a:moveTo>
                    <a:lnTo>
                      <a:pt x="215" y="1820"/>
                    </a:lnTo>
                    <a:moveTo>
                      <a:pt x="201" y="1820"/>
                    </a:moveTo>
                    <a:lnTo>
                      <a:pt x="215" y="1820"/>
                    </a:lnTo>
                    <a:moveTo>
                      <a:pt x="201" y="1820"/>
                    </a:moveTo>
                    <a:lnTo>
                      <a:pt x="201" y="1820"/>
                    </a:lnTo>
                    <a:moveTo>
                      <a:pt x="201" y="1820"/>
                    </a:moveTo>
                    <a:lnTo>
                      <a:pt x="201" y="1820"/>
                    </a:lnTo>
                    <a:moveTo>
                      <a:pt x="186" y="1833"/>
                    </a:moveTo>
                    <a:lnTo>
                      <a:pt x="201" y="1820"/>
                    </a:lnTo>
                    <a:moveTo>
                      <a:pt x="186" y="1833"/>
                    </a:moveTo>
                    <a:lnTo>
                      <a:pt x="186" y="1833"/>
                    </a:lnTo>
                    <a:moveTo>
                      <a:pt x="186" y="1833"/>
                    </a:moveTo>
                    <a:lnTo>
                      <a:pt x="186" y="1833"/>
                    </a:lnTo>
                    <a:moveTo>
                      <a:pt x="172" y="1833"/>
                    </a:moveTo>
                    <a:lnTo>
                      <a:pt x="186" y="1833"/>
                    </a:lnTo>
                    <a:moveTo>
                      <a:pt x="172" y="1846"/>
                    </a:moveTo>
                    <a:lnTo>
                      <a:pt x="172" y="1833"/>
                    </a:lnTo>
                    <a:moveTo>
                      <a:pt x="172" y="1846"/>
                    </a:moveTo>
                    <a:lnTo>
                      <a:pt x="172" y="1846"/>
                    </a:lnTo>
                    <a:moveTo>
                      <a:pt x="172" y="1859"/>
                    </a:moveTo>
                    <a:lnTo>
                      <a:pt x="172" y="1846"/>
                    </a:lnTo>
                    <a:moveTo>
                      <a:pt x="158" y="1859"/>
                    </a:moveTo>
                    <a:lnTo>
                      <a:pt x="172" y="1859"/>
                    </a:lnTo>
                    <a:moveTo>
                      <a:pt x="158" y="1859"/>
                    </a:moveTo>
                    <a:lnTo>
                      <a:pt x="158" y="1859"/>
                    </a:lnTo>
                    <a:moveTo>
                      <a:pt x="158" y="1859"/>
                    </a:moveTo>
                    <a:lnTo>
                      <a:pt x="158" y="1859"/>
                    </a:lnTo>
                    <a:moveTo>
                      <a:pt x="143" y="1859"/>
                    </a:moveTo>
                    <a:lnTo>
                      <a:pt x="158" y="1859"/>
                    </a:lnTo>
                    <a:moveTo>
                      <a:pt x="143" y="1859"/>
                    </a:moveTo>
                    <a:lnTo>
                      <a:pt x="143" y="1859"/>
                    </a:lnTo>
                    <a:moveTo>
                      <a:pt x="143" y="1872"/>
                    </a:moveTo>
                    <a:lnTo>
                      <a:pt x="143" y="1859"/>
                    </a:lnTo>
                    <a:moveTo>
                      <a:pt x="129" y="1872"/>
                    </a:moveTo>
                    <a:lnTo>
                      <a:pt x="143" y="1872"/>
                    </a:lnTo>
                    <a:moveTo>
                      <a:pt x="129" y="1872"/>
                    </a:moveTo>
                    <a:lnTo>
                      <a:pt x="129" y="1872"/>
                    </a:lnTo>
                    <a:moveTo>
                      <a:pt x="129" y="1872"/>
                    </a:moveTo>
                    <a:lnTo>
                      <a:pt x="129" y="1872"/>
                    </a:lnTo>
                    <a:moveTo>
                      <a:pt x="129" y="1872"/>
                    </a:moveTo>
                    <a:lnTo>
                      <a:pt x="129" y="1872"/>
                    </a:lnTo>
                    <a:moveTo>
                      <a:pt x="115" y="1872"/>
                    </a:moveTo>
                    <a:lnTo>
                      <a:pt x="129" y="1872"/>
                    </a:lnTo>
                    <a:moveTo>
                      <a:pt x="115" y="1872"/>
                    </a:moveTo>
                    <a:lnTo>
                      <a:pt x="115" y="1872"/>
                    </a:lnTo>
                    <a:moveTo>
                      <a:pt x="115" y="1872"/>
                    </a:moveTo>
                    <a:lnTo>
                      <a:pt x="115" y="1872"/>
                    </a:lnTo>
                    <a:moveTo>
                      <a:pt x="100" y="1885"/>
                    </a:moveTo>
                    <a:lnTo>
                      <a:pt x="115" y="1872"/>
                    </a:lnTo>
                    <a:moveTo>
                      <a:pt x="100" y="1885"/>
                    </a:moveTo>
                    <a:lnTo>
                      <a:pt x="100" y="1885"/>
                    </a:lnTo>
                    <a:moveTo>
                      <a:pt x="100" y="1898"/>
                    </a:moveTo>
                    <a:lnTo>
                      <a:pt x="100" y="1885"/>
                    </a:lnTo>
                    <a:moveTo>
                      <a:pt x="100" y="1898"/>
                    </a:moveTo>
                    <a:lnTo>
                      <a:pt x="100" y="1898"/>
                    </a:lnTo>
                    <a:moveTo>
                      <a:pt x="100" y="1898"/>
                    </a:moveTo>
                    <a:lnTo>
                      <a:pt x="100" y="1898"/>
                    </a:lnTo>
                    <a:moveTo>
                      <a:pt x="86" y="1898"/>
                    </a:moveTo>
                    <a:lnTo>
                      <a:pt x="100" y="1898"/>
                    </a:lnTo>
                    <a:moveTo>
                      <a:pt x="86" y="1898"/>
                    </a:moveTo>
                    <a:lnTo>
                      <a:pt x="86" y="1898"/>
                    </a:lnTo>
                    <a:moveTo>
                      <a:pt x="86" y="1898"/>
                    </a:moveTo>
                    <a:lnTo>
                      <a:pt x="86" y="1898"/>
                    </a:lnTo>
                    <a:moveTo>
                      <a:pt x="86" y="1911"/>
                    </a:moveTo>
                    <a:lnTo>
                      <a:pt x="86" y="1898"/>
                    </a:lnTo>
                    <a:moveTo>
                      <a:pt x="72" y="1911"/>
                    </a:moveTo>
                    <a:lnTo>
                      <a:pt x="86" y="1911"/>
                    </a:lnTo>
                    <a:moveTo>
                      <a:pt x="72" y="1911"/>
                    </a:moveTo>
                    <a:lnTo>
                      <a:pt x="72" y="1911"/>
                    </a:lnTo>
                    <a:moveTo>
                      <a:pt x="72" y="1911"/>
                    </a:moveTo>
                    <a:lnTo>
                      <a:pt x="72" y="1911"/>
                    </a:lnTo>
                    <a:moveTo>
                      <a:pt x="57" y="1911"/>
                    </a:moveTo>
                    <a:lnTo>
                      <a:pt x="72" y="1911"/>
                    </a:lnTo>
                    <a:moveTo>
                      <a:pt x="57" y="1911"/>
                    </a:moveTo>
                    <a:lnTo>
                      <a:pt x="57" y="1911"/>
                    </a:lnTo>
                    <a:moveTo>
                      <a:pt x="57" y="1924"/>
                    </a:moveTo>
                    <a:lnTo>
                      <a:pt x="57" y="1911"/>
                    </a:lnTo>
                    <a:moveTo>
                      <a:pt x="43" y="1924"/>
                    </a:moveTo>
                    <a:lnTo>
                      <a:pt x="57" y="1924"/>
                    </a:lnTo>
                    <a:moveTo>
                      <a:pt x="43" y="1924"/>
                    </a:moveTo>
                    <a:lnTo>
                      <a:pt x="43" y="1924"/>
                    </a:lnTo>
                    <a:moveTo>
                      <a:pt x="43" y="1924"/>
                    </a:moveTo>
                    <a:lnTo>
                      <a:pt x="43" y="1924"/>
                    </a:lnTo>
                    <a:moveTo>
                      <a:pt x="43" y="1936"/>
                    </a:moveTo>
                    <a:lnTo>
                      <a:pt x="43" y="1924"/>
                    </a:lnTo>
                    <a:moveTo>
                      <a:pt x="29" y="1936"/>
                    </a:moveTo>
                    <a:lnTo>
                      <a:pt x="43" y="1936"/>
                    </a:lnTo>
                    <a:moveTo>
                      <a:pt x="29" y="1936"/>
                    </a:moveTo>
                    <a:lnTo>
                      <a:pt x="29" y="1936"/>
                    </a:lnTo>
                    <a:moveTo>
                      <a:pt x="29" y="1936"/>
                    </a:moveTo>
                    <a:lnTo>
                      <a:pt x="29" y="1936"/>
                    </a:lnTo>
                    <a:moveTo>
                      <a:pt x="14" y="1936"/>
                    </a:moveTo>
                    <a:lnTo>
                      <a:pt x="29" y="1936"/>
                    </a:lnTo>
                    <a:moveTo>
                      <a:pt x="14" y="1936"/>
                    </a:moveTo>
                    <a:lnTo>
                      <a:pt x="14" y="1936"/>
                    </a:lnTo>
                    <a:moveTo>
                      <a:pt x="14" y="1936"/>
                    </a:moveTo>
                    <a:lnTo>
                      <a:pt x="14" y="1936"/>
                    </a:lnTo>
                    <a:moveTo>
                      <a:pt x="0" y="1936"/>
                    </a:moveTo>
                    <a:lnTo>
                      <a:pt x="14" y="1936"/>
                    </a:lnTo>
                    <a:moveTo>
                      <a:pt x="0" y="1936"/>
                    </a:moveTo>
                    <a:lnTo>
                      <a:pt x="0" y="1936"/>
                    </a:lnTo>
                    <a:moveTo>
                      <a:pt x="0" y="1949"/>
                    </a:moveTo>
                    <a:lnTo>
                      <a:pt x="0" y="1936"/>
                    </a:lnTo>
                    <a:moveTo>
                      <a:pt x="0" y="1949"/>
                    </a:moveTo>
                    <a:lnTo>
                      <a:pt x="0" y="1949"/>
                    </a:lnTo>
                    <a:moveTo>
                      <a:pt x="0" y="1949"/>
                    </a:moveTo>
                    <a:lnTo>
                      <a:pt x="0" y="1949"/>
                    </a:lnTo>
                  </a:path>
                </a:pathLst>
              </a:custGeom>
              <a:noFill/>
              <a:ln w="2857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600" dirty="0">
                  <a:solidFill>
                    <a:srgbClr val="000000"/>
                  </a:solidFill>
                  <a:latin typeface="Century Gothic" panose="020B0502020202020204" pitchFamily="34" charset="0"/>
                </a:endParaRPr>
              </a:p>
            </p:txBody>
          </p:sp>
          <p:sp>
            <p:nvSpPr>
              <p:cNvPr id="54" name="Freeform 112">
                <a:extLst>
                  <a:ext uri="{FF2B5EF4-FFF2-40B4-BE49-F238E27FC236}">
                    <a16:creationId xmlns:a16="http://schemas.microsoft.com/office/drawing/2014/main" id="{4D6BC0EB-7B25-BB22-7871-4A402A3BBE3A}"/>
                  </a:ext>
                </a:extLst>
              </p:cNvPr>
              <p:cNvSpPr>
                <a:spLocks noEditPoints="1"/>
              </p:cNvSpPr>
              <p:nvPr/>
            </p:nvSpPr>
            <p:spPr bwMode="auto">
              <a:xfrm>
                <a:off x="1333470" y="2056286"/>
                <a:ext cx="4652079" cy="2572865"/>
              </a:xfrm>
              <a:custGeom>
                <a:avLst/>
                <a:gdLst>
                  <a:gd name="T0" fmla="*/ 4243 w 4301"/>
                  <a:gd name="T1" fmla="*/ 77 h 1652"/>
                  <a:gd name="T2" fmla="*/ 4171 w 4301"/>
                  <a:gd name="T3" fmla="*/ 142 h 1652"/>
                  <a:gd name="T4" fmla="*/ 4100 w 4301"/>
                  <a:gd name="T5" fmla="*/ 142 h 1652"/>
                  <a:gd name="T6" fmla="*/ 4028 w 4301"/>
                  <a:gd name="T7" fmla="*/ 142 h 1652"/>
                  <a:gd name="T8" fmla="*/ 3971 w 4301"/>
                  <a:gd name="T9" fmla="*/ 168 h 1652"/>
                  <a:gd name="T10" fmla="*/ 3899 w 4301"/>
                  <a:gd name="T11" fmla="*/ 181 h 1652"/>
                  <a:gd name="T12" fmla="*/ 3827 w 4301"/>
                  <a:gd name="T13" fmla="*/ 181 h 1652"/>
                  <a:gd name="T14" fmla="*/ 3756 w 4301"/>
                  <a:gd name="T15" fmla="*/ 232 h 1652"/>
                  <a:gd name="T16" fmla="*/ 3698 w 4301"/>
                  <a:gd name="T17" fmla="*/ 258 h 1652"/>
                  <a:gd name="T18" fmla="*/ 3627 w 4301"/>
                  <a:gd name="T19" fmla="*/ 258 h 1652"/>
                  <a:gd name="T20" fmla="*/ 3555 w 4301"/>
                  <a:gd name="T21" fmla="*/ 258 h 1652"/>
                  <a:gd name="T22" fmla="*/ 3498 w 4301"/>
                  <a:gd name="T23" fmla="*/ 297 h 1652"/>
                  <a:gd name="T24" fmla="*/ 3426 w 4301"/>
                  <a:gd name="T25" fmla="*/ 310 h 1652"/>
                  <a:gd name="T26" fmla="*/ 3354 w 4301"/>
                  <a:gd name="T27" fmla="*/ 348 h 1652"/>
                  <a:gd name="T28" fmla="*/ 3283 w 4301"/>
                  <a:gd name="T29" fmla="*/ 374 h 1652"/>
                  <a:gd name="T30" fmla="*/ 3211 w 4301"/>
                  <a:gd name="T31" fmla="*/ 400 h 1652"/>
                  <a:gd name="T32" fmla="*/ 3154 w 4301"/>
                  <a:gd name="T33" fmla="*/ 439 h 1652"/>
                  <a:gd name="T34" fmla="*/ 3082 w 4301"/>
                  <a:gd name="T35" fmla="*/ 478 h 1652"/>
                  <a:gd name="T36" fmla="*/ 3010 w 4301"/>
                  <a:gd name="T37" fmla="*/ 478 h 1652"/>
                  <a:gd name="T38" fmla="*/ 2953 w 4301"/>
                  <a:gd name="T39" fmla="*/ 503 h 1652"/>
                  <a:gd name="T40" fmla="*/ 2881 w 4301"/>
                  <a:gd name="T41" fmla="*/ 529 h 1652"/>
                  <a:gd name="T42" fmla="*/ 2810 w 4301"/>
                  <a:gd name="T43" fmla="*/ 542 h 1652"/>
                  <a:gd name="T44" fmla="*/ 2752 w 4301"/>
                  <a:gd name="T45" fmla="*/ 555 h 1652"/>
                  <a:gd name="T46" fmla="*/ 2681 w 4301"/>
                  <a:gd name="T47" fmla="*/ 568 h 1652"/>
                  <a:gd name="T48" fmla="*/ 2609 w 4301"/>
                  <a:gd name="T49" fmla="*/ 594 h 1652"/>
                  <a:gd name="T50" fmla="*/ 2537 w 4301"/>
                  <a:gd name="T51" fmla="*/ 620 h 1652"/>
                  <a:gd name="T52" fmla="*/ 2466 w 4301"/>
                  <a:gd name="T53" fmla="*/ 645 h 1652"/>
                  <a:gd name="T54" fmla="*/ 2408 w 4301"/>
                  <a:gd name="T55" fmla="*/ 671 h 1652"/>
                  <a:gd name="T56" fmla="*/ 2337 w 4301"/>
                  <a:gd name="T57" fmla="*/ 697 h 1652"/>
                  <a:gd name="T58" fmla="*/ 2265 w 4301"/>
                  <a:gd name="T59" fmla="*/ 710 h 1652"/>
                  <a:gd name="T60" fmla="*/ 2208 w 4301"/>
                  <a:gd name="T61" fmla="*/ 736 h 1652"/>
                  <a:gd name="T62" fmla="*/ 2136 w 4301"/>
                  <a:gd name="T63" fmla="*/ 749 h 1652"/>
                  <a:gd name="T64" fmla="*/ 2064 w 4301"/>
                  <a:gd name="T65" fmla="*/ 774 h 1652"/>
                  <a:gd name="T66" fmla="*/ 1993 w 4301"/>
                  <a:gd name="T67" fmla="*/ 787 h 1652"/>
                  <a:gd name="T68" fmla="*/ 1935 w 4301"/>
                  <a:gd name="T69" fmla="*/ 826 h 1652"/>
                  <a:gd name="T70" fmla="*/ 1864 w 4301"/>
                  <a:gd name="T71" fmla="*/ 852 h 1652"/>
                  <a:gd name="T72" fmla="*/ 1792 w 4301"/>
                  <a:gd name="T73" fmla="*/ 865 h 1652"/>
                  <a:gd name="T74" fmla="*/ 1734 w 4301"/>
                  <a:gd name="T75" fmla="*/ 904 h 1652"/>
                  <a:gd name="T76" fmla="*/ 1648 w 4301"/>
                  <a:gd name="T77" fmla="*/ 929 h 1652"/>
                  <a:gd name="T78" fmla="*/ 1591 w 4301"/>
                  <a:gd name="T79" fmla="*/ 929 h 1652"/>
                  <a:gd name="T80" fmla="*/ 1519 w 4301"/>
                  <a:gd name="T81" fmla="*/ 968 h 1652"/>
                  <a:gd name="T82" fmla="*/ 1448 w 4301"/>
                  <a:gd name="T83" fmla="*/ 994 h 1652"/>
                  <a:gd name="T84" fmla="*/ 1390 w 4301"/>
                  <a:gd name="T85" fmla="*/ 1020 h 1652"/>
                  <a:gd name="T86" fmla="*/ 1319 w 4301"/>
                  <a:gd name="T87" fmla="*/ 1046 h 1652"/>
                  <a:gd name="T88" fmla="*/ 1247 w 4301"/>
                  <a:gd name="T89" fmla="*/ 1058 h 1652"/>
                  <a:gd name="T90" fmla="*/ 1190 w 4301"/>
                  <a:gd name="T91" fmla="*/ 1097 h 1652"/>
                  <a:gd name="T92" fmla="*/ 1118 w 4301"/>
                  <a:gd name="T93" fmla="*/ 1110 h 1652"/>
                  <a:gd name="T94" fmla="*/ 1046 w 4301"/>
                  <a:gd name="T95" fmla="*/ 1149 h 1652"/>
                  <a:gd name="T96" fmla="*/ 989 w 4301"/>
                  <a:gd name="T97" fmla="*/ 1175 h 1652"/>
                  <a:gd name="T98" fmla="*/ 917 w 4301"/>
                  <a:gd name="T99" fmla="*/ 1226 h 1652"/>
                  <a:gd name="T100" fmla="*/ 846 w 4301"/>
                  <a:gd name="T101" fmla="*/ 1239 h 1652"/>
                  <a:gd name="T102" fmla="*/ 774 w 4301"/>
                  <a:gd name="T103" fmla="*/ 1265 h 1652"/>
                  <a:gd name="T104" fmla="*/ 702 w 4301"/>
                  <a:gd name="T105" fmla="*/ 1291 h 1652"/>
                  <a:gd name="T106" fmla="*/ 645 w 4301"/>
                  <a:gd name="T107" fmla="*/ 1330 h 1652"/>
                  <a:gd name="T108" fmla="*/ 573 w 4301"/>
                  <a:gd name="T109" fmla="*/ 1342 h 1652"/>
                  <a:gd name="T110" fmla="*/ 502 w 4301"/>
                  <a:gd name="T111" fmla="*/ 1368 h 1652"/>
                  <a:gd name="T112" fmla="*/ 444 w 4301"/>
                  <a:gd name="T113" fmla="*/ 1407 h 1652"/>
                  <a:gd name="T114" fmla="*/ 373 w 4301"/>
                  <a:gd name="T115" fmla="*/ 1446 h 1652"/>
                  <a:gd name="T116" fmla="*/ 301 w 4301"/>
                  <a:gd name="T117" fmla="*/ 1497 h 1652"/>
                  <a:gd name="T118" fmla="*/ 229 w 4301"/>
                  <a:gd name="T119" fmla="*/ 1523 h 1652"/>
                  <a:gd name="T120" fmla="*/ 172 w 4301"/>
                  <a:gd name="T121" fmla="*/ 1562 h 1652"/>
                  <a:gd name="T122" fmla="*/ 100 w 4301"/>
                  <a:gd name="T123" fmla="*/ 1614 h 1652"/>
                  <a:gd name="T124" fmla="*/ 29 w 4301"/>
                  <a:gd name="T125" fmla="*/ 1639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01" h="1652">
                    <a:moveTo>
                      <a:pt x="4301" y="0"/>
                    </a:moveTo>
                    <a:lnTo>
                      <a:pt x="4301" y="0"/>
                    </a:lnTo>
                    <a:moveTo>
                      <a:pt x="4301" y="0"/>
                    </a:moveTo>
                    <a:lnTo>
                      <a:pt x="4301" y="0"/>
                    </a:lnTo>
                    <a:moveTo>
                      <a:pt x="4286" y="0"/>
                    </a:moveTo>
                    <a:lnTo>
                      <a:pt x="4301" y="0"/>
                    </a:lnTo>
                    <a:moveTo>
                      <a:pt x="4286" y="0"/>
                    </a:moveTo>
                    <a:lnTo>
                      <a:pt x="4286" y="0"/>
                    </a:lnTo>
                    <a:moveTo>
                      <a:pt x="4286" y="39"/>
                    </a:moveTo>
                    <a:lnTo>
                      <a:pt x="4286" y="0"/>
                    </a:lnTo>
                    <a:moveTo>
                      <a:pt x="4286" y="39"/>
                    </a:moveTo>
                    <a:lnTo>
                      <a:pt x="4286" y="39"/>
                    </a:lnTo>
                    <a:moveTo>
                      <a:pt x="4272" y="77"/>
                    </a:moveTo>
                    <a:lnTo>
                      <a:pt x="4286" y="39"/>
                    </a:lnTo>
                    <a:moveTo>
                      <a:pt x="4272" y="77"/>
                    </a:moveTo>
                    <a:lnTo>
                      <a:pt x="4272" y="77"/>
                    </a:lnTo>
                    <a:moveTo>
                      <a:pt x="4272" y="77"/>
                    </a:moveTo>
                    <a:lnTo>
                      <a:pt x="4272" y="77"/>
                    </a:lnTo>
                    <a:moveTo>
                      <a:pt x="4258" y="77"/>
                    </a:moveTo>
                    <a:lnTo>
                      <a:pt x="4272" y="77"/>
                    </a:lnTo>
                    <a:moveTo>
                      <a:pt x="4258" y="77"/>
                    </a:moveTo>
                    <a:lnTo>
                      <a:pt x="4258" y="77"/>
                    </a:lnTo>
                    <a:moveTo>
                      <a:pt x="4258" y="77"/>
                    </a:moveTo>
                    <a:lnTo>
                      <a:pt x="4258" y="77"/>
                    </a:lnTo>
                    <a:moveTo>
                      <a:pt x="4243" y="77"/>
                    </a:moveTo>
                    <a:lnTo>
                      <a:pt x="4258" y="77"/>
                    </a:lnTo>
                    <a:moveTo>
                      <a:pt x="4243" y="77"/>
                    </a:moveTo>
                    <a:lnTo>
                      <a:pt x="4243" y="77"/>
                    </a:lnTo>
                    <a:moveTo>
                      <a:pt x="4243" y="77"/>
                    </a:moveTo>
                    <a:lnTo>
                      <a:pt x="4243" y="77"/>
                    </a:lnTo>
                    <a:moveTo>
                      <a:pt x="4243" y="77"/>
                    </a:moveTo>
                    <a:lnTo>
                      <a:pt x="4243" y="77"/>
                    </a:lnTo>
                    <a:moveTo>
                      <a:pt x="4229" y="77"/>
                    </a:moveTo>
                    <a:lnTo>
                      <a:pt x="4243" y="77"/>
                    </a:lnTo>
                    <a:moveTo>
                      <a:pt x="4229" y="77"/>
                    </a:moveTo>
                    <a:lnTo>
                      <a:pt x="4229" y="77"/>
                    </a:lnTo>
                    <a:moveTo>
                      <a:pt x="4229" y="77"/>
                    </a:moveTo>
                    <a:lnTo>
                      <a:pt x="4229" y="77"/>
                    </a:lnTo>
                    <a:moveTo>
                      <a:pt x="4215" y="77"/>
                    </a:moveTo>
                    <a:lnTo>
                      <a:pt x="4229" y="77"/>
                    </a:lnTo>
                    <a:moveTo>
                      <a:pt x="4215" y="77"/>
                    </a:moveTo>
                    <a:lnTo>
                      <a:pt x="4215" y="77"/>
                    </a:lnTo>
                    <a:moveTo>
                      <a:pt x="4215" y="77"/>
                    </a:moveTo>
                    <a:lnTo>
                      <a:pt x="4215" y="77"/>
                    </a:lnTo>
                    <a:moveTo>
                      <a:pt x="4200" y="77"/>
                    </a:moveTo>
                    <a:lnTo>
                      <a:pt x="4215" y="77"/>
                    </a:lnTo>
                    <a:moveTo>
                      <a:pt x="4200" y="77"/>
                    </a:moveTo>
                    <a:lnTo>
                      <a:pt x="4200" y="77"/>
                    </a:lnTo>
                    <a:moveTo>
                      <a:pt x="4200" y="77"/>
                    </a:moveTo>
                    <a:lnTo>
                      <a:pt x="4200" y="77"/>
                    </a:lnTo>
                    <a:moveTo>
                      <a:pt x="4200" y="103"/>
                    </a:moveTo>
                    <a:lnTo>
                      <a:pt x="4200" y="77"/>
                    </a:lnTo>
                    <a:moveTo>
                      <a:pt x="4186" y="103"/>
                    </a:moveTo>
                    <a:lnTo>
                      <a:pt x="4200" y="103"/>
                    </a:lnTo>
                    <a:moveTo>
                      <a:pt x="4186" y="103"/>
                    </a:moveTo>
                    <a:lnTo>
                      <a:pt x="4186" y="103"/>
                    </a:lnTo>
                    <a:moveTo>
                      <a:pt x="4186" y="103"/>
                    </a:moveTo>
                    <a:lnTo>
                      <a:pt x="4186" y="103"/>
                    </a:lnTo>
                    <a:moveTo>
                      <a:pt x="4186" y="142"/>
                    </a:moveTo>
                    <a:lnTo>
                      <a:pt x="4186" y="103"/>
                    </a:lnTo>
                    <a:moveTo>
                      <a:pt x="4186" y="142"/>
                    </a:moveTo>
                    <a:lnTo>
                      <a:pt x="4186" y="142"/>
                    </a:lnTo>
                    <a:moveTo>
                      <a:pt x="4171" y="142"/>
                    </a:moveTo>
                    <a:lnTo>
                      <a:pt x="4186" y="142"/>
                    </a:lnTo>
                    <a:moveTo>
                      <a:pt x="4171" y="142"/>
                    </a:moveTo>
                    <a:lnTo>
                      <a:pt x="4171" y="142"/>
                    </a:lnTo>
                    <a:moveTo>
                      <a:pt x="4171" y="142"/>
                    </a:moveTo>
                    <a:lnTo>
                      <a:pt x="4171" y="142"/>
                    </a:lnTo>
                    <a:moveTo>
                      <a:pt x="4157" y="142"/>
                    </a:moveTo>
                    <a:lnTo>
                      <a:pt x="4171" y="142"/>
                    </a:lnTo>
                    <a:moveTo>
                      <a:pt x="4157" y="142"/>
                    </a:moveTo>
                    <a:lnTo>
                      <a:pt x="4157" y="142"/>
                    </a:lnTo>
                    <a:moveTo>
                      <a:pt x="4157" y="142"/>
                    </a:moveTo>
                    <a:lnTo>
                      <a:pt x="4157" y="142"/>
                    </a:lnTo>
                    <a:moveTo>
                      <a:pt x="4157" y="142"/>
                    </a:moveTo>
                    <a:lnTo>
                      <a:pt x="4157" y="142"/>
                    </a:lnTo>
                    <a:moveTo>
                      <a:pt x="4143" y="142"/>
                    </a:moveTo>
                    <a:lnTo>
                      <a:pt x="4157" y="142"/>
                    </a:lnTo>
                    <a:moveTo>
                      <a:pt x="4143" y="142"/>
                    </a:moveTo>
                    <a:lnTo>
                      <a:pt x="4143" y="142"/>
                    </a:lnTo>
                    <a:moveTo>
                      <a:pt x="4143" y="142"/>
                    </a:moveTo>
                    <a:lnTo>
                      <a:pt x="4143" y="142"/>
                    </a:lnTo>
                    <a:moveTo>
                      <a:pt x="4128" y="142"/>
                    </a:moveTo>
                    <a:lnTo>
                      <a:pt x="4143" y="142"/>
                    </a:lnTo>
                    <a:moveTo>
                      <a:pt x="4128" y="142"/>
                    </a:moveTo>
                    <a:lnTo>
                      <a:pt x="4128" y="142"/>
                    </a:lnTo>
                    <a:moveTo>
                      <a:pt x="4128" y="142"/>
                    </a:moveTo>
                    <a:lnTo>
                      <a:pt x="4128" y="142"/>
                    </a:lnTo>
                    <a:moveTo>
                      <a:pt x="4114" y="142"/>
                    </a:moveTo>
                    <a:lnTo>
                      <a:pt x="4128" y="142"/>
                    </a:lnTo>
                    <a:moveTo>
                      <a:pt x="4114" y="142"/>
                    </a:moveTo>
                    <a:lnTo>
                      <a:pt x="4114" y="142"/>
                    </a:lnTo>
                    <a:moveTo>
                      <a:pt x="4114" y="142"/>
                    </a:moveTo>
                    <a:lnTo>
                      <a:pt x="4114" y="142"/>
                    </a:lnTo>
                    <a:moveTo>
                      <a:pt x="4114" y="142"/>
                    </a:moveTo>
                    <a:lnTo>
                      <a:pt x="4114" y="142"/>
                    </a:lnTo>
                    <a:moveTo>
                      <a:pt x="4100" y="142"/>
                    </a:moveTo>
                    <a:lnTo>
                      <a:pt x="4114" y="142"/>
                    </a:lnTo>
                    <a:moveTo>
                      <a:pt x="4100" y="142"/>
                    </a:moveTo>
                    <a:lnTo>
                      <a:pt x="4100" y="142"/>
                    </a:lnTo>
                    <a:moveTo>
                      <a:pt x="4100" y="142"/>
                    </a:moveTo>
                    <a:lnTo>
                      <a:pt x="4100" y="142"/>
                    </a:lnTo>
                    <a:moveTo>
                      <a:pt x="4085" y="142"/>
                    </a:moveTo>
                    <a:lnTo>
                      <a:pt x="4100" y="142"/>
                    </a:lnTo>
                    <a:moveTo>
                      <a:pt x="4085" y="142"/>
                    </a:moveTo>
                    <a:lnTo>
                      <a:pt x="4085" y="142"/>
                    </a:lnTo>
                    <a:moveTo>
                      <a:pt x="4085" y="142"/>
                    </a:moveTo>
                    <a:lnTo>
                      <a:pt x="4085" y="142"/>
                    </a:lnTo>
                    <a:moveTo>
                      <a:pt x="4071" y="142"/>
                    </a:moveTo>
                    <a:lnTo>
                      <a:pt x="4085" y="142"/>
                    </a:lnTo>
                    <a:moveTo>
                      <a:pt x="4071" y="142"/>
                    </a:moveTo>
                    <a:lnTo>
                      <a:pt x="4071" y="142"/>
                    </a:lnTo>
                    <a:moveTo>
                      <a:pt x="4071" y="142"/>
                    </a:moveTo>
                    <a:lnTo>
                      <a:pt x="4071" y="142"/>
                    </a:lnTo>
                    <a:moveTo>
                      <a:pt x="4071" y="142"/>
                    </a:moveTo>
                    <a:lnTo>
                      <a:pt x="4071" y="142"/>
                    </a:lnTo>
                    <a:moveTo>
                      <a:pt x="4071" y="142"/>
                    </a:moveTo>
                    <a:lnTo>
                      <a:pt x="4071" y="142"/>
                    </a:lnTo>
                    <a:moveTo>
                      <a:pt x="4071" y="142"/>
                    </a:moveTo>
                    <a:lnTo>
                      <a:pt x="4071" y="142"/>
                    </a:lnTo>
                    <a:moveTo>
                      <a:pt x="4057" y="142"/>
                    </a:moveTo>
                    <a:lnTo>
                      <a:pt x="4071" y="142"/>
                    </a:lnTo>
                    <a:moveTo>
                      <a:pt x="4057" y="142"/>
                    </a:moveTo>
                    <a:lnTo>
                      <a:pt x="4057" y="142"/>
                    </a:lnTo>
                    <a:moveTo>
                      <a:pt x="4057" y="142"/>
                    </a:moveTo>
                    <a:lnTo>
                      <a:pt x="4057" y="142"/>
                    </a:lnTo>
                    <a:moveTo>
                      <a:pt x="4042" y="142"/>
                    </a:moveTo>
                    <a:lnTo>
                      <a:pt x="4057" y="142"/>
                    </a:lnTo>
                    <a:moveTo>
                      <a:pt x="4042" y="142"/>
                    </a:moveTo>
                    <a:lnTo>
                      <a:pt x="4042" y="142"/>
                    </a:lnTo>
                    <a:moveTo>
                      <a:pt x="4042" y="142"/>
                    </a:moveTo>
                    <a:lnTo>
                      <a:pt x="4042" y="142"/>
                    </a:lnTo>
                    <a:moveTo>
                      <a:pt x="4028" y="142"/>
                    </a:moveTo>
                    <a:lnTo>
                      <a:pt x="4042" y="142"/>
                    </a:lnTo>
                    <a:moveTo>
                      <a:pt x="4028" y="142"/>
                    </a:moveTo>
                    <a:lnTo>
                      <a:pt x="4028" y="142"/>
                    </a:lnTo>
                    <a:moveTo>
                      <a:pt x="4028" y="142"/>
                    </a:moveTo>
                    <a:lnTo>
                      <a:pt x="4028" y="142"/>
                    </a:lnTo>
                    <a:moveTo>
                      <a:pt x="4028" y="168"/>
                    </a:moveTo>
                    <a:lnTo>
                      <a:pt x="4028" y="142"/>
                    </a:lnTo>
                    <a:moveTo>
                      <a:pt x="4014" y="168"/>
                    </a:moveTo>
                    <a:lnTo>
                      <a:pt x="4028" y="168"/>
                    </a:lnTo>
                    <a:moveTo>
                      <a:pt x="4014" y="168"/>
                    </a:moveTo>
                    <a:lnTo>
                      <a:pt x="4014" y="168"/>
                    </a:lnTo>
                    <a:moveTo>
                      <a:pt x="4014" y="168"/>
                    </a:moveTo>
                    <a:lnTo>
                      <a:pt x="4014" y="168"/>
                    </a:lnTo>
                    <a:moveTo>
                      <a:pt x="3999" y="168"/>
                    </a:moveTo>
                    <a:lnTo>
                      <a:pt x="4014" y="168"/>
                    </a:lnTo>
                    <a:moveTo>
                      <a:pt x="3999" y="168"/>
                    </a:moveTo>
                    <a:lnTo>
                      <a:pt x="3999" y="168"/>
                    </a:lnTo>
                    <a:moveTo>
                      <a:pt x="3999" y="168"/>
                    </a:moveTo>
                    <a:lnTo>
                      <a:pt x="3999" y="168"/>
                    </a:lnTo>
                    <a:moveTo>
                      <a:pt x="3985" y="168"/>
                    </a:moveTo>
                    <a:lnTo>
                      <a:pt x="3999" y="168"/>
                    </a:lnTo>
                    <a:moveTo>
                      <a:pt x="3985" y="168"/>
                    </a:moveTo>
                    <a:lnTo>
                      <a:pt x="3985" y="168"/>
                    </a:lnTo>
                    <a:moveTo>
                      <a:pt x="3985" y="168"/>
                    </a:moveTo>
                    <a:lnTo>
                      <a:pt x="3985" y="168"/>
                    </a:lnTo>
                    <a:moveTo>
                      <a:pt x="3985" y="168"/>
                    </a:moveTo>
                    <a:lnTo>
                      <a:pt x="3985" y="168"/>
                    </a:lnTo>
                    <a:moveTo>
                      <a:pt x="3971" y="168"/>
                    </a:moveTo>
                    <a:lnTo>
                      <a:pt x="3985" y="168"/>
                    </a:lnTo>
                    <a:moveTo>
                      <a:pt x="3971" y="168"/>
                    </a:moveTo>
                    <a:lnTo>
                      <a:pt x="3971" y="168"/>
                    </a:lnTo>
                    <a:moveTo>
                      <a:pt x="3971" y="168"/>
                    </a:moveTo>
                    <a:lnTo>
                      <a:pt x="3971" y="168"/>
                    </a:lnTo>
                    <a:moveTo>
                      <a:pt x="3971" y="168"/>
                    </a:moveTo>
                    <a:lnTo>
                      <a:pt x="3971" y="168"/>
                    </a:lnTo>
                    <a:moveTo>
                      <a:pt x="3971" y="168"/>
                    </a:moveTo>
                    <a:lnTo>
                      <a:pt x="3971" y="168"/>
                    </a:lnTo>
                    <a:moveTo>
                      <a:pt x="3956" y="168"/>
                    </a:moveTo>
                    <a:lnTo>
                      <a:pt x="3971" y="168"/>
                    </a:lnTo>
                    <a:moveTo>
                      <a:pt x="3956" y="168"/>
                    </a:moveTo>
                    <a:lnTo>
                      <a:pt x="3956" y="168"/>
                    </a:lnTo>
                    <a:moveTo>
                      <a:pt x="3956" y="168"/>
                    </a:moveTo>
                    <a:lnTo>
                      <a:pt x="3956" y="168"/>
                    </a:lnTo>
                    <a:moveTo>
                      <a:pt x="3942" y="168"/>
                    </a:moveTo>
                    <a:lnTo>
                      <a:pt x="3956" y="168"/>
                    </a:lnTo>
                    <a:moveTo>
                      <a:pt x="3942" y="168"/>
                    </a:moveTo>
                    <a:lnTo>
                      <a:pt x="3942" y="168"/>
                    </a:lnTo>
                    <a:moveTo>
                      <a:pt x="3942" y="168"/>
                    </a:moveTo>
                    <a:lnTo>
                      <a:pt x="3942" y="168"/>
                    </a:lnTo>
                    <a:moveTo>
                      <a:pt x="3942" y="168"/>
                    </a:moveTo>
                    <a:lnTo>
                      <a:pt x="3942" y="168"/>
                    </a:lnTo>
                    <a:moveTo>
                      <a:pt x="3928" y="168"/>
                    </a:moveTo>
                    <a:lnTo>
                      <a:pt x="3942" y="168"/>
                    </a:lnTo>
                    <a:moveTo>
                      <a:pt x="3928" y="181"/>
                    </a:moveTo>
                    <a:lnTo>
                      <a:pt x="3928" y="168"/>
                    </a:lnTo>
                    <a:moveTo>
                      <a:pt x="3928" y="181"/>
                    </a:moveTo>
                    <a:lnTo>
                      <a:pt x="3928" y="181"/>
                    </a:lnTo>
                    <a:moveTo>
                      <a:pt x="3913" y="181"/>
                    </a:moveTo>
                    <a:lnTo>
                      <a:pt x="3928" y="181"/>
                    </a:lnTo>
                    <a:moveTo>
                      <a:pt x="3913" y="181"/>
                    </a:moveTo>
                    <a:lnTo>
                      <a:pt x="3913" y="181"/>
                    </a:lnTo>
                    <a:moveTo>
                      <a:pt x="3913" y="181"/>
                    </a:moveTo>
                    <a:lnTo>
                      <a:pt x="3913" y="181"/>
                    </a:lnTo>
                    <a:moveTo>
                      <a:pt x="3899" y="181"/>
                    </a:moveTo>
                    <a:lnTo>
                      <a:pt x="3913" y="181"/>
                    </a:lnTo>
                    <a:moveTo>
                      <a:pt x="3899" y="181"/>
                    </a:moveTo>
                    <a:lnTo>
                      <a:pt x="3899" y="181"/>
                    </a:lnTo>
                    <a:moveTo>
                      <a:pt x="3899" y="181"/>
                    </a:moveTo>
                    <a:lnTo>
                      <a:pt x="3899" y="181"/>
                    </a:lnTo>
                    <a:moveTo>
                      <a:pt x="3899" y="181"/>
                    </a:moveTo>
                    <a:lnTo>
                      <a:pt x="3899" y="181"/>
                    </a:lnTo>
                    <a:moveTo>
                      <a:pt x="3885" y="181"/>
                    </a:moveTo>
                    <a:lnTo>
                      <a:pt x="3899" y="181"/>
                    </a:lnTo>
                    <a:moveTo>
                      <a:pt x="3885" y="181"/>
                    </a:moveTo>
                    <a:lnTo>
                      <a:pt x="3885" y="181"/>
                    </a:lnTo>
                    <a:moveTo>
                      <a:pt x="3885" y="181"/>
                    </a:moveTo>
                    <a:lnTo>
                      <a:pt x="3885" y="181"/>
                    </a:lnTo>
                    <a:moveTo>
                      <a:pt x="3870" y="181"/>
                    </a:moveTo>
                    <a:lnTo>
                      <a:pt x="3885" y="181"/>
                    </a:lnTo>
                    <a:moveTo>
                      <a:pt x="3870" y="181"/>
                    </a:moveTo>
                    <a:lnTo>
                      <a:pt x="3870" y="181"/>
                    </a:lnTo>
                    <a:moveTo>
                      <a:pt x="3870" y="181"/>
                    </a:moveTo>
                    <a:lnTo>
                      <a:pt x="3870" y="181"/>
                    </a:lnTo>
                    <a:moveTo>
                      <a:pt x="3856" y="181"/>
                    </a:moveTo>
                    <a:lnTo>
                      <a:pt x="3870" y="181"/>
                    </a:lnTo>
                    <a:moveTo>
                      <a:pt x="3856" y="181"/>
                    </a:moveTo>
                    <a:lnTo>
                      <a:pt x="3856" y="181"/>
                    </a:lnTo>
                    <a:moveTo>
                      <a:pt x="3856" y="181"/>
                    </a:moveTo>
                    <a:lnTo>
                      <a:pt x="3856" y="181"/>
                    </a:lnTo>
                    <a:moveTo>
                      <a:pt x="3856" y="181"/>
                    </a:moveTo>
                    <a:lnTo>
                      <a:pt x="3856" y="181"/>
                    </a:lnTo>
                    <a:moveTo>
                      <a:pt x="3856" y="181"/>
                    </a:moveTo>
                    <a:lnTo>
                      <a:pt x="3856" y="181"/>
                    </a:lnTo>
                    <a:moveTo>
                      <a:pt x="3842" y="181"/>
                    </a:moveTo>
                    <a:lnTo>
                      <a:pt x="3856" y="181"/>
                    </a:lnTo>
                    <a:moveTo>
                      <a:pt x="3842" y="181"/>
                    </a:moveTo>
                    <a:lnTo>
                      <a:pt x="3842" y="181"/>
                    </a:lnTo>
                    <a:moveTo>
                      <a:pt x="3842" y="181"/>
                    </a:moveTo>
                    <a:lnTo>
                      <a:pt x="3842" y="181"/>
                    </a:lnTo>
                    <a:moveTo>
                      <a:pt x="3842" y="181"/>
                    </a:moveTo>
                    <a:lnTo>
                      <a:pt x="3842" y="181"/>
                    </a:lnTo>
                    <a:moveTo>
                      <a:pt x="3827" y="181"/>
                    </a:moveTo>
                    <a:lnTo>
                      <a:pt x="3842" y="181"/>
                    </a:lnTo>
                    <a:moveTo>
                      <a:pt x="3827" y="181"/>
                    </a:moveTo>
                    <a:lnTo>
                      <a:pt x="3827" y="181"/>
                    </a:lnTo>
                    <a:moveTo>
                      <a:pt x="3827" y="194"/>
                    </a:moveTo>
                    <a:lnTo>
                      <a:pt x="3827" y="181"/>
                    </a:lnTo>
                    <a:moveTo>
                      <a:pt x="3813" y="194"/>
                    </a:moveTo>
                    <a:lnTo>
                      <a:pt x="3827" y="194"/>
                    </a:lnTo>
                    <a:moveTo>
                      <a:pt x="3813" y="194"/>
                    </a:moveTo>
                    <a:lnTo>
                      <a:pt x="3813" y="194"/>
                    </a:lnTo>
                    <a:moveTo>
                      <a:pt x="3813" y="194"/>
                    </a:moveTo>
                    <a:lnTo>
                      <a:pt x="3813" y="194"/>
                    </a:lnTo>
                    <a:moveTo>
                      <a:pt x="3813" y="194"/>
                    </a:moveTo>
                    <a:lnTo>
                      <a:pt x="3813" y="194"/>
                    </a:lnTo>
                    <a:moveTo>
                      <a:pt x="3799" y="194"/>
                    </a:moveTo>
                    <a:lnTo>
                      <a:pt x="3813" y="194"/>
                    </a:lnTo>
                    <a:moveTo>
                      <a:pt x="3799" y="194"/>
                    </a:moveTo>
                    <a:lnTo>
                      <a:pt x="3799" y="194"/>
                    </a:lnTo>
                    <a:moveTo>
                      <a:pt x="3799" y="194"/>
                    </a:moveTo>
                    <a:lnTo>
                      <a:pt x="3799" y="194"/>
                    </a:lnTo>
                    <a:moveTo>
                      <a:pt x="3784" y="194"/>
                    </a:moveTo>
                    <a:lnTo>
                      <a:pt x="3799" y="194"/>
                    </a:lnTo>
                    <a:moveTo>
                      <a:pt x="3784" y="206"/>
                    </a:moveTo>
                    <a:lnTo>
                      <a:pt x="3784" y="194"/>
                    </a:lnTo>
                    <a:moveTo>
                      <a:pt x="3784" y="206"/>
                    </a:moveTo>
                    <a:lnTo>
                      <a:pt x="3784" y="206"/>
                    </a:lnTo>
                    <a:moveTo>
                      <a:pt x="3770" y="206"/>
                    </a:moveTo>
                    <a:lnTo>
                      <a:pt x="3784" y="206"/>
                    </a:lnTo>
                    <a:moveTo>
                      <a:pt x="3770" y="206"/>
                    </a:moveTo>
                    <a:lnTo>
                      <a:pt x="3770" y="206"/>
                    </a:lnTo>
                    <a:moveTo>
                      <a:pt x="3770" y="232"/>
                    </a:moveTo>
                    <a:lnTo>
                      <a:pt x="3770" y="206"/>
                    </a:lnTo>
                    <a:moveTo>
                      <a:pt x="3770" y="232"/>
                    </a:moveTo>
                    <a:lnTo>
                      <a:pt x="3770" y="232"/>
                    </a:lnTo>
                    <a:moveTo>
                      <a:pt x="3756" y="232"/>
                    </a:moveTo>
                    <a:lnTo>
                      <a:pt x="3770" y="232"/>
                    </a:lnTo>
                    <a:moveTo>
                      <a:pt x="3756" y="232"/>
                    </a:moveTo>
                    <a:lnTo>
                      <a:pt x="3756" y="232"/>
                    </a:lnTo>
                    <a:moveTo>
                      <a:pt x="3756" y="232"/>
                    </a:moveTo>
                    <a:lnTo>
                      <a:pt x="3756" y="232"/>
                    </a:lnTo>
                    <a:moveTo>
                      <a:pt x="3741" y="232"/>
                    </a:moveTo>
                    <a:lnTo>
                      <a:pt x="3756" y="232"/>
                    </a:lnTo>
                    <a:moveTo>
                      <a:pt x="3741" y="232"/>
                    </a:moveTo>
                    <a:lnTo>
                      <a:pt x="3741" y="232"/>
                    </a:lnTo>
                    <a:moveTo>
                      <a:pt x="3741" y="258"/>
                    </a:moveTo>
                    <a:lnTo>
                      <a:pt x="3741" y="232"/>
                    </a:lnTo>
                    <a:moveTo>
                      <a:pt x="3741" y="258"/>
                    </a:moveTo>
                    <a:lnTo>
                      <a:pt x="3741" y="258"/>
                    </a:lnTo>
                    <a:moveTo>
                      <a:pt x="3741" y="258"/>
                    </a:moveTo>
                    <a:lnTo>
                      <a:pt x="3741" y="258"/>
                    </a:lnTo>
                    <a:moveTo>
                      <a:pt x="3727" y="258"/>
                    </a:moveTo>
                    <a:lnTo>
                      <a:pt x="3741" y="258"/>
                    </a:lnTo>
                    <a:moveTo>
                      <a:pt x="3727" y="258"/>
                    </a:moveTo>
                    <a:lnTo>
                      <a:pt x="3727" y="258"/>
                    </a:lnTo>
                    <a:moveTo>
                      <a:pt x="3727" y="258"/>
                    </a:moveTo>
                    <a:lnTo>
                      <a:pt x="3727" y="258"/>
                    </a:lnTo>
                    <a:moveTo>
                      <a:pt x="3727" y="258"/>
                    </a:moveTo>
                    <a:lnTo>
                      <a:pt x="3727" y="258"/>
                    </a:lnTo>
                    <a:moveTo>
                      <a:pt x="3713" y="258"/>
                    </a:moveTo>
                    <a:lnTo>
                      <a:pt x="3727" y="258"/>
                    </a:lnTo>
                    <a:moveTo>
                      <a:pt x="3713" y="258"/>
                    </a:moveTo>
                    <a:lnTo>
                      <a:pt x="3713" y="258"/>
                    </a:lnTo>
                    <a:moveTo>
                      <a:pt x="3713" y="258"/>
                    </a:moveTo>
                    <a:lnTo>
                      <a:pt x="3713" y="258"/>
                    </a:lnTo>
                    <a:moveTo>
                      <a:pt x="3698" y="258"/>
                    </a:moveTo>
                    <a:lnTo>
                      <a:pt x="3713" y="258"/>
                    </a:lnTo>
                    <a:moveTo>
                      <a:pt x="3698" y="258"/>
                    </a:moveTo>
                    <a:lnTo>
                      <a:pt x="3698" y="258"/>
                    </a:lnTo>
                    <a:moveTo>
                      <a:pt x="3698" y="258"/>
                    </a:moveTo>
                    <a:lnTo>
                      <a:pt x="3698" y="258"/>
                    </a:lnTo>
                    <a:moveTo>
                      <a:pt x="3684" y="258"/>
                    </a:moveTo>
                    <a:lnTo>
                      <a:pt x="3698" y="258"/>
                    </a:lnTo>
                    <a:moveTo>
                      <a:pt x="3684" y="258"/>
                    </a:moveTo>
                    <a:lnTo>
                      <a:pt x="3684" y="258"/>
                    </a:lnTo>
                    <a:moveTo>
                      <a:pt x="3684" y="258"/>
                    </a:moveTo>
                    <a:lnTo>
                      <a:pt x="3684" y="258"/>
                    </a:lnTo>
                    <a:moveTo>
                      <a:pt x="3684" y="258"/>
                    </a:moveTo>
                    <a:lnTo>
                      <a:pt x="3684" y="258"/>
                    </a:lnTo>
                    <a:moveTo>
                      <a:pt x="3670" y="258"/>
                    </a:moveTo>
                    <a:lnTo>
                      <a:pt x="3684" y="258"/>
                    </a:lnTo>
                    <a:moveTo>
                      <a:pt x="3670" y="258"/>
                    </a:moveTo>
                    <a:lnTo>
                      <a:pt x="3670" y="258"/>
                    </a:lnTo>
                    <a:moveTo>
                      <a:pt x="3670" y="258"/>
                    </a:moveTo>
                    <a:lnTo>
                      <a:pt x="3670" y="258"/>
                    </a:lnTo>
                    <a:moveTo>
                      <a:pt x="3655" y="258"/>
                    </a:moveTo>
                    <a:lnTo>
                      <a:pt x="3670" y="258"/>
                    </a:lnTo>
                    <a:moveTo>
                      <a:pt x="3655" y="258"/>
                    </a:moveTo>
                    <a:lnTo>
                      <a:pt x="3655" y="258"/>
                    </a:lnTo>
                    <a:moveTo>
                      <a:pt x="3655" y="258"/>
                    </a:moveTo>
                    <a:lnTo>
                      <a:pt x="3655" y="258"/>
                    </a:lnTo>
                    <a:moveTo>
                      <a:pt x="3641" y="258"/>
                    </a:moveTo>
                    <a:lnTo>
                      <a:pt x="3655" y="258"/>
                    </a:lnTo>
                    <a:moveTo>
                      <a:pt x="3641" y="258"/>
                    </a:moveTo>
                    <a:lnTo>
                      <a:pt x="3641" y="258"/>
                    </a:lnTo>
                    <a:moveTo>
                      <a:pt x="3641" y="258"/>
                    </a:moveTo>
                    <a:lnTo>
                      <a:pt x="3641" y="258"/>
                    </a:lnTo>
                    <a:moveTo>
                      <a:pt x="3641" y="258"/>
                    </a:moveTo>
                    <a:lnTo>
                      <a:pt x="3641" y="258"/>
                    </a:lnTo>
                    <a:moveTo>
                      <a:pt x="3627" y="258"/>
                    </a:moveTo>
                    <a:lnTo>
                      <a:pt x="3641" y="258"/>
                    </a:lnTo>
                    <a:moveTo>
                      <a:pt x="3627" y="258"/>
                    </a:moveTo>
                    <a:lnTo>
                      <a:pt x="3627" y="258"/>
                    </a:lnTo>
                    <a:moveTo>
                      <a:pt x="3627" y="258"/>
                    </a:moveTo>
                    <a:lnTo>
                      <a:pt x="3627" y="258"/>
                    </a:lnTo>
                    <a:moveTo>
                      <a:pt x="3627" y="258"/>
                    </a:moveTo>
                    <a:lnTo>
                      <a:pt x="3627" y="258"/>
                    </a:lnTo>
                    <a:moveTo>
                      <a:pt x="3627" y="258"/>
                    </a:moveTo>
                    <a:lnTo>
                      <a:pt x="3627" y="258"/>
                    </a:lnTo>
                    <a:moveTo>
                      <a:pt x="3612" y="258"/>
                    </a:moveTo>
                    <a:lnTo>
                      <a:pt x="3627" y="258"/>
                    </a:lnTo>
                    <a:moveTo>
                      <a:pt x="3612" y="258"/>
                    </a:moveTo>
                    <a:lnTo>
                      <a:pt x="3612" y="258"/>
                    </a:lnTo>
                    <a:moveTo>
                      <a:pt x="3612" y="258"/>
                    </a:moveTo>
                    <a:lnTo>
                      <a:pt x="3612" y="258"/>
                    </a:lnTo>
                    <a:moveTo>
                      <a:pt x="3598" y="258"/>
                    </a:moveTo>
                    <a:lnTo>
                      <a:pt x="3612" y="258"/>
                    </a:lnTo>
                    <a:moveTo>
                      <a:pt x="3598" y="258"/>
                    </a:moveTo>
                    <a:lnTo>
                      <a:pt x="3598" y="258"/>
                    </a:lnTo>
                    <a:moveTo>
                      <a:pt x="3598" y="258"/>
                    </a:moveTo>
                    <a:lnTo>
                      <a:pt x="3598" y="258"/>
                    </a:lnTo>
                    <a:moveTo>
                      <a:pt x="3598" y="258"/>
                    </a:moveTo>
                    <a:lnTo>
                      <a:pt x="3598" y="258"/>
                    </a:lnTo>
                    <a:moveTo>
                      <a:pt x="3584" y="258"/>
                    </a:moveTo>
                    <a:lnTo>
                      <a:pt x="3598" y="258"/>
                    </a:lnTo>
                    <a:moveTo>
                      <a:pt x="3584" y="258"/>
                    </a:moveTo>
                    <a:lnTo>
                      <a:pt x="3584" y="258"/>
                    </a:lnTo>
                    <a:moveTo>
                      <a:pt x="3584" y="258"/>
                    </a:moveTo>
                    <a:lnTo>
                      <a:pt x="3584" y="258"/>
                    </a:lnTo>
                    <a:moveTo>
                      <a:pt x="3569" y="258"/>
                    </a:moveTo>
                    <a:lnTo>
                      <a:pt x="3584" y="258"/>
                    </a:lnTo>
                    <a:moveTo>
                      <a:pt x="3569" y="258"/>
                    </a:moveTo>
                    <a:lnTo>
                      <a:pt x="3569" y="258"/>
                    </a:lnTo>
                    <a:moveTo>
                      <a:pt x="3569" y="258"/>
                    </a:moveTo>
                    <a:lnTo>
                      <a:pt x="3569" y="258"/>
                    </a:lnTo>
                    <a:moveTo>
                      <a:pt x="3555" y="258"/>
                    </a:moveTo>
                    <a:lnTo>
                      <a:pt x="3569" y="258"/>
                    </a:lnTo>
                    <a:moveTo>
                      <a:pt x="3555" y="258"/>
                    </a:moveTo>
                    <a:lnTo>
                      <a:pt x="3555" y="258"/>
                    </a:lnTo>
                    <a:moveTo>
                      <a:pt x="3555" y="258"/>
                    </a:moveTo>
                    <a:lnTo>
                      <a:pt x="3555" y="258"/>
                    </a:lnTo>
                    <a:moveTo>
                      <a:pt x="3555" y="258"/>
                    </a:moveTo>
                    <a:lnTo>
                      <a:pt x="3555" y="258"/>
                    </a:lnTo>
                    <a:moveTo>
                      <a:pt x="3541" y="271"/>
                    </a:moveTo>
                    <a:lnTo>
                      <a:pt x="3555" y="258"/>
                    </a:lnTo>
                    <a:moveTo>
                      <a:pt x="3541" y="284"/>
                    </a:moveTo>
                    <a:lnTo>
                      <a:pt x="3541" y="271"/>
                    </a:lnTo>
                    <a:moveTo>
                      <a:pt x="3541" y="284"/>
                    </a:moveTo>
                    <a:lnTo>
                      <a:pt x="3541" y="284"/>
                    </a:lnTo>
                    <a:moveTo>
                      <a:pt x="3526" y="284"/>
                    </a:moveTo>
                    <a:lnTo>
                      <a:pt x="3541" y="284"/>
                    </a:lnTo>
                    <a:moveTo>
                      <a:pt x="3526" y="284"/>
                    </a:moveTo>
                    <a:lnTo>
                      <a:pt x="3526" y="284"/>
                    </a:lnTo>
                    <a:moveTo>
                      <a:pt x="3526" y="284"/>
                    </a:moveTo>
                    <a:lnTo>
                      <a:pt x="3526" y="284"/>
                    </a:lnTo>
                    <a:moveTo>
                      <a:pt x="3526" y="284"/>
                    </a:moveTo>
                    <a:lnTo>
                      <a:pt x="3526" y="284"/>
                    </a:lnTo>
                    <a:moveTo>
                      <a:pt x="3526" y="284"/>
                    </a:moveTo>
                    <a:lnTo>
                      <a:pt x="3526" y="284"/>
                    </a:lnTo>
                    <a:moveTo>
                      <a:pt x="3512" y="284"/>
                    </a:moveTo>
                    <a:lnTo>
                      <a:pt x="3526" y="284"/>
                    </a:lnTo>
                    <a:moveTo>
                      <a:pt x="3512" y="284"/>
                    </a:moveTo>
                    <a:lnTo>
                      <a:pt x="3512" y="284"/>
                    </a:lnTo>
                    <a:moveTo>
                      <a:pt x="3512" y="297"/>
                    </a:moveTo>
                    <a:lnTo>
                      <a:pt x="3512" y="284"/>
                    </a:lnTo>
                    <a:moveTo>
                      <a:pt x="3498" y="297"/>
                    </a:moveTo>
                    <a:lnTo>
                      <a:pt x="3512" y="297"/>
                    </a:lnTo>
                    <a:moveTo>
                      <a:pt x="3498" y="297"/>
                    </a:moveTo>
                    <a:lnTo>
                      <a:pt x="3498" y="297"/>
                    </a:lnTo>
                    <a:moveTo>
                      <a:pt x="3498" y="297"/>
                    </a:moveTo>
                    <a:lnTo>
                      <a:pt x="3498" y="297"/>
                    </a:lnTo>
                    <a:moveTo>
                      <a:pt x="3498" y="297"/>
                    </a:moveTo>
                    <a:lnTo>
                      <a:pt x="3498" y="297"/>
                    </a:lnTo>
                    <a:moveTo>
                      <a:pt x="3483" y="297"/>
                    </a:moveTo>
                    <a:lnTo>
                      <a:pt x="3498" y="297"/>
                    </a:lnTo>
                    <a:moveTo>
                      <a:pt x="3483" y="310"/>
                    </a:moveTo>
                    <a:lnTo>
                      <a:pt x="3483" y="297"/>
                    </a:lnTo>
                    <a:moveTo>
                      <a:pt x="3483" y="310"/>
                    </a:moveTo>
                    <a:lnTo>
                      <a:pt x="3483" y="310"/>
                    </a:lnTo>
                    <a:moveTo>
                      <a:pt x="3469" y="310"/>
                    </a:moveTo>
                    <a:lnTo>
                      <a:pt x="3483" y="310"/>
                    </a:lnTo>
                    <a:moveTo>
                      <a:pt x="3469" y="310"/>
                    </a:moveTo>
                    <a:lnTo>
                      <a:pt x="3469" y="310"/>
                    </a:lnTo>
                    <a:moveTo>
                      <a:pt x="3469" y="310"/>
                    </a:moveTo>
                    <a:lnTo>
                      <a:pt x="3469" y="310"/>
                    </a:lnTo>
                    <a:moveTo>
                      <a:pt x="3469" y="310"/>
                    </a:moveTo>
                    <a:lnTo>
                      <a:pt x="3469" y="310"/>
                    </a:lnTo>
                    <a:moveTo>
                      <a:pt x="3455" y="310"/>
                    </a:moveTo>
                    <a:lnTo>
                      <a:pt x="3469" y="310"/>
                    </a:lnTo>
                    <a:moveTo>
                      <a:pt x="3455" y="310"/>
                    </a:moveTo>
                    <a:lnTo>
                      <a:pt x="3455" y="310"/>
                    </a:lnTo>
                    <a:moveTo>
                      <a:pt x="3455" y="310"/>
                    </a:moveTo>
                    <a:lnTo>
                      <a:pt x="3455" y="310"/>
                    </a:lnTo>
                    <a:moveTo>
                      <a:pt x="3440" y="310"/>
                    </a:moveTo>
                    <a:lnTo>
                      <a:pt x="3455" y="310"/>
                    </a:lnTo>
                    <a:moveTo>
                      <a:pt x="3440" y="310"/>
                    </a:moveTo>
                    <a:lnTo>
                      <a:pt x="3440" y="310"/>
                    </a:lnTo>
                    <a:moveTo>
                      <a:pt x="3440" y="310"/>
                    </a:moveTo>
                    <a:lnTo>
                      <a:pt x="3440" y="310"/>
                    </a:lnTo>
                    <a:moveTo>
                      <a:pt x="3426" y="310"/>
                    </a:moveTo>
                    <a:lnTo>
                      <a:pt x="3440" y="310"/>
                    </a:lnTo>
                    <a:moveTo>
                      <a:pt x="3426" y="310"/>
                    </a:moveTo>
                    <a:lnTo>
                      <a:pt x="3426" y="310"/>
                    </a:lnTo>
                    <a:moveTo>
                      <a:pt x="3426" y="310"/>
                    </a:moveTo>
                    <a:lnTo>
                      <a:pt x="3426" y="310"/>
                    </a:lnTo>
                    <a:moveTo>
                      <a:pt x="3426" y="310"/>
                    </a:moveTo>
                    <a:lnTo>
                      <a:pt x="3426" y="310"/>
                    </a:lnTo>
                    <a:moveTo>
                      <a:pt x="3412" y="310"/>
                    </a:moveTo>
                    <a:lnTo>
                      <a:pt x="3426" y="310"/>
                    </a:lnTo>
                    <a:moveTo>
                      <a:pt x="3412" y="310"/>
                    </a:moveTo>
                    <a:lnTo>
                      <a:pt x="3412" y="310"/>
                    </a:lnTo>
                    <a:moveTo>
                      <a:pt x="3412" y="310"/>
                    </a:moveTo>
                    <a:lnTo>
                      <a:pt x="3412" y="310"/>
                    </a:lnTo>
                    <a:moveTo>
                      <a:pt x="3412" y="310"/>
                    </a:moveTo>
                    <a:lnTo>
                      <a:pt x="3412" y="310"/>
                    </a:lnTo>
                    <a:moveTo>
                      <a:pt x="3412" y="323"/>
                    </a:moveTo>
                    <a:lnTo>
                      <a:pt x="3412" y="310"/>
                    </a:lnTo>
                    <a:moveTo>
                      <a:pt x="3397" y="323"/>
                    </a:moveTo>
                    <a:lnTo>
                      <a:pt x="3412" y="323"/>
                    </a:lnTo>
                    <a:moveTo>
                      <a:pt x="3397" y="323"/>
                    </a:moveTo>
                    <a:lnTo>
                      <a:pt x="3397" y="323"/>
                    </a:lnTo>
                    <a:moveTo>
                      <a:pt x="3397" y="336"/>
                    </a:moveTo>
                    <a:lnTo>
                      <a:pt x="3397" y="323"/>
                    </a:lnTo>
                    <a:moveTo>
                      <a:pt x="3383" y="336"/>
                    </a:moveTo>
                    <a:lnTo>
                      <a:pt x="3397" y="336"/>
                    </a:lnTo>
                    <a:moveTo>
                      <a:pt x="3383" y="336"/>
                    </a:moveTo>
                    <a:lnTo>
                      <a:pt x="3383" y="336"/>
                    </a:lnTo>
                    <a:moveTo>
                      <a:pt x="3383" y="348"/>
                    </a:moveTo>
                    <a:lnTo>
                      <a:pt x="3383" y="336"/>
                    </a:lnTo>
                    <a:moveTo>
                      <a:pt x="3369" y="348"/>
                    </a:moveTo>
                    <a:lnTo>
                      <a:pt x="3383" y="348"/>
                    </a:lnTo>
                    <a:moveTo>
                      <a:pt x="3369" y="348"/>
                    </a:moveTo>
                    <a:lnTo>
                      <a:pt x="3369" y="348"/>
                    </a:lnTo>
                    <a:moveTo>
                      <a:pt x="3369" y="348"/>
                    </a:moveTo>
                    <a:lnTo>
                      <a:pt x="3369" y="348"/>
                    </a:lnTo>
                    <a:moveTo>
                      <a:pt x="3369" y="348"/>
                    </a:moveTo>
                    <a:lnTo>
                      <a:pt x="3369" y="348"/>
                    </a:lnTo>
                    <a:moveTo>
                      <a:pt x="3354" y="348"/>
                    </a:moveTo>
                    <a:lnTo>
                      <a:pt x="3369" y="348"/>
                    </a:lnTo>
                    <a:moveTo>
                      <a:pt x="3354" y="348"/>
                    </a:moveTo>
                    <a:lnTo>
                      <a:pt x="3354" y="348"/>
                    </a:lnTo>
                    <a:moveTo>
                      <a:pt x="3354" y="348"/>
                    </a:moveTo>
                    <a:lnTo>
                      <a:pt x="3354" y="348"/>
                    </a:lnTo>
                    <a:moveTo>
                      <a:pt x="3340" y="348"/>
                    </a:moveTo>
                    <a:lnTo>
                      <a:pt x="3354" y="348"/>
                    </a:lnTo>
                    <a:moveTo>
                      <a:pt x="3340" y="348"/>
                    </a:moveTo>
                    <a:lnTo>
                      <a:pt x="3340" y="348"/>
                    </a:lnTo>
                    <a:moveTo>
                      <a:pt x="3340" y="361"/>
                    </a:moveTo>
                    <a:lnTo>
                      <a:pt x="3340" y="348"/>
                    </a:lnTo>
                    <a:moveTo>
                      <a:pt x="3340" y="361"/>
                    </a:moveTo>
                    <a:lnTo>
                      <a:pt x="3340" y="361"/>
                    </a:lnTo>
                    <a:moveTo>
                      <a:pt x="3326" y="361"/>
                    </a:moveTo>
                    <a:lnTo>
                      <a:pt x="3340" y="361"/>
                    </a:lnTo>
                    <a:moveTo>
                      <a:pt x="3326" y="361"/>
                    </a:moveTo>
                    <a:lnTo>
                      <a:pt x="3326" y="361"/>
                    </a:lnTo>
                    <a:moveTo>
                      <a:pt x="3326" y="361"/>
                    </a:moveTo>
                    <a:lnTo>
                      <a:pt x="3326" y="361"/>
                    </a:lnTo>
                    <a:moveTo>
                      <a:pt x="3311" y="361"/>
                    </a:moveTo>
                    <a:lnTo>
                      <a:pt x="3326" y="361"/>
                    </a:lnTo>
                    <a:moveTo>
                      <a:pt x="3311" y="361"/>
                    </a:moveTo>
                    <a:lnTo>
                      <a:pt x="3311" y="361"/>
                    </a:lnTo>
                    <a:moveTo>
                      <a:pt x="3311" y="361"/>
                    </a:moveTo>
                    <a:lnTo>
                      <a:pt x="3311" y="361"/>
                    </a:lnTo>
                    <a:moveTo>
                      <a:pt x="3297" y="361"/>
                    </a:moveTo>
                    <a:lnTo>
                      <a:pt x="3311" y="361"/>
                    </a:lnTo>
                    <a:moveTo>
                      <a:pt x="3297" y="361"/>
                    </a:moveTo>
                    <a:lnTo>
                      <a:pt x="3297" y="361"/>
                    </a:lnTo>
                    <a:moveTo>
                      <a:pt x="3297" y="374"/>
                    </a:moveTo>
                    <a:lnTo>
                      <a:pt x="3297" y="361"/>
                    </a:lnTo>
                    <a:moveTo>
                      <a:pt x="3297" y="374"/>
                    </a:moveTo>
                    <a:lnTo>
                      <a:pt x="3297" y="374"/>
                    </a:lnTo>
                    <a:moveTo>
                      <a:pt x="3297" y="374"/>
                    </a:moveTo>
                    <a:lnTo>
                      <a:pt x="3297" y="374"/>
                    </a:lnTo>
                    <a:moveTo>
                      <a:pt x="3283" y="374"/>
                    </a:moveTo>
                    <a:lnTo>
                      <a:pt x="3297" y="374"/>
                    </a:lnTo>
                    <a:moveTo>
                      <a:pt x="3283" y="374"/>
                    </a:moveTo>
                    <a:lnTo>
                      <a:pt x="3283" y="374"/>
                    </a:lnTo>
                    <a:moveTo>
                      <a:pt x="3283" y="374"/>
                    </a:moveTo>
                    <a:lnTo>
                      <a:pt x="3283" y="374"/>
                    </a:lnTo>
                    <a:moveTo>
                      <a:pt x="3283" y="387"/>
                    </a:moveTo>
                    <a:lnTo>
                      <a:pt x="3283" y="374"/>
                    </a:lnTo>
                    <a:moveTo>
                      <a:pt x="3268" y="387"/>
                    </a:moveTo>
                    <a:lnTo>
                      <a:pt x="3283" y="387"/>
                    </a:lnTo>
                    <a:moveTo>
                      <a:pt x="3268" y="387"/>
                    </a:moveTo>
                    <a:lnTo>
                      <a:pt x="3268" y="387"/>
                    </a:lnTo>
                    <a:moveTo>
                      <a:pt x="3268" y="387"/>
                    </a:moveTo>
                    <a:lnTo>
                      <a:pt x="3268" y="387"/>
                    </a:lnTo>
                    <a:moveTo>
                      <a:pt x="3254" y="387"/>
                    </a:moveTo>
                    <a:lnTo>
                      <a:pt x="3268" y="387"/>
                    </a:lnTo>
                    <a:moveTo>
                      <a:pt x="3254" y="387"/>
                    </a:moveTo>
                    <a:lnTo>
                      <a:pt x="3254" y="387"/>
                    </a:lnTo>
                    <a:moveTo>
                      <a:pt x="3254" y="387"/>
                    </a:moveTo>
                    <a:lnTo>
                      <a:pt x="3254" y="387"/>
                    </a:lnTo>
                    <a:moveTo>
                      <a:pt x="3254" y="387"/>
                    </a:moveTo>
                    <a:lnTo>
                      <a:pt x="3254" y="387"/>
                    </a:lnTo>
                    <a:moveTo>
                      <a:pt x="3240" y="387"/>
                    </a:moveTo>
                    <a:lnTo>
                      <a:pt x="3254" y="387"/>
                    </a:lnTo>
                    <a:moveTo>
                      <a:pt x="3240" y="387"/>
                    </a:moveTo>
                    <a:lnTo>
                      <a:pt x="3240" y="387"/>
                    </a:lnTo>
                    <a:moveTo>
                      <a:pt x="3240" y="387"/>
                    </a:moveTo>
                    <a:lnTo>
                      <a:pt x="3240" y="387"/>
                    </a:lnTo>
                    <a:moveTo>
                      <a:pt x="3225" y="387"/>
                    </a:moveTo>
                    <a:lnTo>
                      <a:pt x="3240" y="387"/>
                    </a:lnTo>
                    <a:moveTo>
                      <a:pt x="3225" y="400"/>
                    </a:moveTo>
                    <a:lnTo>
                      <a:pt x="3225" y="387"/>
                    </a:lnTo>
                    <a:moveTo>
                      <a:pt x="3225" y="400"/>
                    </a:moveTo>
                    <a:lnTo>
                      <a:pt x="3225" y="400"/>
                    </a:lnTo>
                    <a:moveTo>
                      <a:pt x="3211" y="400"/>
                    </a:moveTo>
                    <a:lnTo>
                      <a:pt x="3225" y="400"/>
                    </a:lnTo>
                    <a:moveTo>
                      <a:pt x="3211" y="400"/>
                    </a:moveTo>
                    <a:lnTo>
                      <a:pt x="3211" y="400"/>
                    </a:lnTo>
                    <a:moveTo>
                      <a:pt x="3211" y="400"/>
                    </a:moveTo>
                    <a:lnTo>
                      <a:pt x="3211" y="400"/>
                    </a:lnTo>
                    <a:moveTo>
                      <a:pt x="3211" y="413"/>
                    </a:moveTo>
                    <a:lnTo>
                      <a:pt x="3211" y="400"/>
                    </a:lnTo>
                    <a:moveTo>
                      <a:pt x="3197" y="413"/>
                    </a:moveTo>
                    <a:lnTo>
                      <a:pt x="3211" y="413"/>
                    </a:lnTo>
                    <a:moveTo>
                      <a:pt x="3197" y="413"/>
                    </a:moveTo>
                    <a:lnTo>
                      <a:pt x="3197" y="413"/>
                    </a:lnTo>
                    <a:moveTo>
                      <a:pt x="3197" y="413"/>
                    </a:moveTo>
                    <a:lnTo>
                      <a:pt x="3197" y="413"/>
                    </a:lnTo>
                    <a:moveTo>
                      <a:pt x="3197" y="413"/>
                    </a:moveTo>
                    <a:lnTo>
                      <a:pt x="3197" y="413"/>
                    </a:lnTo>
                    <a:moveTo>
                      <a:pt x="3197" y="413"/>
                    </a:moveTo>
                    <a:lnTo>
                      <a:pt x="3197" y="413"/>
                    </a:lnTo>
                    <a:moveTo>
                      <a:pt x="3182" y="413"/>
                    </a:moveTo>
                    <a:lnTo>
                      <a:pt x="3197" y="413"/>
                    </a:lnTo>
                    <a:moveTo>
                      <a:pt x="3182" y="413"/>
                    </a:moveTo>
                    <a:lnTo>
                      <a:pt x="3182" y="413"/>
                    </a:lnTo>
                    <a:moveTo>
                      <a:pt x="3182" y="413"/>
                    </a:moveTo>
                    <a:lnTo>
                      <a:pt x="3182" y="413"/>
                    </a:lnTo>
                    <a:moveTo>
                      <a:pt x="3168" y="413"/>
                    </a:moveTo>
                    <a:lnTo>
                      <a:pt x="3182" y="413"/>
                    </a:lnTo>
                    <a:moveTo>
                      <a:pt x="3168" y="426"/>
                    </a:moveTo>
                    <a:lnTo>
                      <a:pt x="3168" y="413"/>
                    </a:lnTo>
                    <a:moveTo>
                      <a:pt x="3168" y="426"/>
                    </a:moveTo>
                    <a:lnTo>
                      <a:pt x="3168" y="426"/>
                    </a:lnTo>
                    <a:moveTo>
                      <a:pt x="3154" y="439"/>
                    </a:moveTo>
                    <a:lnTo>
                      <a:pt x="3168" y="426"/>
                    </a:lnTo>
                    <a:moveTo>
                      <a:pt x="3154" y="439"/>
                    </a:moveTo>
                    <a:lnTo>
                      <a:pt x="3154" y="439"/>
                    </a:lnTo>
                    <a:moveTo>
                      <a:pt x="3154" y="439"/>
                    </a:moveTo>
                    <a:lnTo>
                      <a:pt x="3154" y="439"/>
                    </a:lnTo>
                    <a:moveTo>
                      <a:pt x="3154" y="439"/>
                    </a:moveTo>
                    <a:lnTo>
                      <a:pt x="3154" y="439"/>
                    </a:lnTo>
                    <a:moveTo>
                      <a:pt x="3139" y="439"/>
                    </a:moveTo>
                    <a:lnTo>
                      <a:pt x="3154" y="439"/>
                    </a:lnTo>
                    <a:moveTo>
                      <a:pt x="3139" y="439"/>
                    </a:moveTo>
                    <a:lnTo>
                      <a:pt x="3139" y="439"/>
                    </a:lnTo>
                    <a:moveTo>
                      <a:pt x="3139" y="439"/>
                    </a:moveTo>
                    <a:lnTo>
                      <a:pt x="3139" y="439"/>
                    </a:lnTo>
                    <a:moveTo>
                      <a:pt x="3125" y="452"/>
                    </a:moveTo>
                    <a:lnTo>
                      <a:pt x="3139" y="439"/>
                    </a:lnTo>
                    <a:moveTo>
                      <a:pt x="3125" y="452"/>
                    </a:moveTo>
                    <a:lnTo>
                      <a:pt x="3125" y="452"/>
                    </a:lnTo>
                    <a:moveTo>
                      <a:pt x="3125" y="452"/>
                    </a:moveTo>
                    <a:lnTo>
                      <a:pt x="3125" y="452"/>
                    </a:lnTo>
                    <a:moveTo>
                      <a:pt x="3125" y="452"/>
                    </a:moveTo>
                    <a:lnTo>
                      <a:pt x="3125" y="452"/>
                    </a:lnTo>
                    <a:moveTo>
                      <a:pt x="3111" y="452"/>
                    </a:moveTo>
                    <a:lnTo>
                      <a:pt x="3125" y="452"/>
                    </a:lnTo>
                    <a:moveTo>
                      <a:pt x="3111" y="452"/>
                    </a:moveTo>
                    <a:lnTo>
                      <a:pt x="3111" y="452"/>
                    </a:lnTo>
                    <a:moveTo>
                      <a:pt x="3111" y="452"/>
                    </a:moveTo>
                    <a:lnTo>
                      <a:pt x="3111" y="452"/>
                    </a:lnTo>
                    <a:moveTo>
                      <a:pt x="3096" y="452"/>
                    </a:moveTo>
                    <a:lnTo>
                      <a:pt x="3111" y="452"/>
                    </a:lnTo>
                    <a:moveTo>
                      <a:pt x="3096" y="452"/>
                    </a:moveTo>
                    <a:lnTo>
                      <a:pt x="3096" y="452"/>
                    </a:lnTo>
                    <a:moveTo>
                      <a:pt x="3096" y="465"/>
                    </a:moveTo>
                    <a:lnTo>
                      <a:pt x="3096" y="452"/>
                    </a:lnTo>
                    <a:moveTo>
                      <a:pt x="3082" y="465"/>
                    </a:moveTo>
                    <a:lnTo>
                      <a:pt x="3096" y="465"/>
                    </a:lnTo>
                    <a:moveTo>
                      <a:pt x="3082" y="478"/>
                    </a:moveTo>
                    <a:lnTo>
                      <a:pt x="3082" y="465"/>
                    </a:lnTo>
                    <a:moveTo>
                      <a:pt x="3082" y="478"/>
                    </a:moveTo>
                    <a:lnTo>
                      <a:pt x="3082" y="478"/>
                    </a:lnTo>
                    <a:moveTo>
                      <a:pt x="3082" y="478"/>
                    </a:moveTo>
                    <a:lnTo>
                      <a:pt x="3082" y="478"/>
                    </a:lnTo>
                    <a:moveTo>
                      <a:pt x="3082" y="478"/>
                    </a:moveTo>
                    <a:lnTo>
                      <a:pt x="3082" y="478"/>
                    </a:lnTo>
                    <a:moveTo>
                      <a:pt x="3068" y="478"/>
                    </a:moveTo>
                    <a:lnTo>
                      <a:pt x="3082" y="478"/>
                    </a:lnTo>
                    <a:moveTo>
                      <a:pt x="3068" y="478"/>
                    </a:moveTo>
                    <a:lnTo>
                      <a:pt x="3068" y="478"/>
                    </a:lnTo>
                    <a:moveTo>
                      <a:pt x="3068" y="478"/>
                    </a:moveTo>
                    <a:lnTo>
                      <a:pt x="3068" y="478"/>
                    </a:lnTo>
                    <a:moveTo>
                      <a:pt x="3068" y="478"/>
                    </a:moveTo>
                    <a:lnTo>
                      <a:pt x="3068" y="478"/>
                    </a:lnTo>
                    <a:moveTo>
                      <a:pt x="3053" y="478"/>
                    </a:moveTo>
                    <a:lnTo>
                      <a:pt x="3068" y="478"/>
                    </a:lnTo>
                    <a:moveTo>
                      <a:pt x="3053" y="478"/>
                    </a:moveTo>
                    <a:lnTo>
                      <a:pt x="3053" y="478"/>
                    </a:lnTo>
                    <a:moveTo>
                      <a:pt x="3053" y="478"/>
                    </a:moveTo>
                    <a:lnTo>
                      <a:pt x="3053" y="478"/>
                    </a:lnTo>
                    <a:moveTo>
                      <a:pt x="3039" y="478"/>
                    </a:moveTo>
                    <a:lnTo>
                      <a:pt x="3053" y="478"/>
                    </a:lnTo>
                    <a:moveTo>
                      <a:pt x="3039" y="478"/>
                    </a:moveTo>
                    <a:lnTo>
                      <a:pt x="3039" y="478"/>
                    </a:lnTo>
                    <a:moveTo>
                      <a:pt x="3039" y="478"/>
                    </a:moveTo>
                    <a:lnTo>
                      <a:pt x="3039" y="478"/>
                    </a:lnTo>
                    <a:moveTo>
                      <a:pt x="3025" y="478"/>
                    </a:moveTo>
                    <a:lnTo>
                      <a:pt x="3039" y="478"/>
                    </a:lnTo>
                    <a:moveTo>
                      <a:pt x="3025" y="478"/>
                    </a:moveTo>
                    <a:lnTo>
                      <a:pt x="3025" y="478"/>
                    </a:lnTo>
                    <a:moveTo>
                      <a:pt x="3025" y="478"/>
                    </a:moveTo>
                    <a:lnTo>
                      <a:pt x="3025" y="478"/>
                    </a:lnTo>
                    <a:moveTo>
                      <a:pt x="3025" y="478"/>
                    </a:moveTo>
                    <a:lnTo>
                      <a:pt x="3025" y="478"/>
                    </a:lnTo>
                    <a:moveTo>
                      <a:pt x="3010" y="478"/>
                    </a:moveTo>
                    <a:lnTo>
                      <a:pt x="3025" y="478"/>
                    </a:lnTo>
                    <a:moveTo>
                      <a:pt x="3010" y="478"/>
                    </a:moveTo>
                    <a:lnTo>
                      <a:pt x="3010" y="478"/>
                    </a:lnTo>
                    <a:moveTo>
                      <a:pt x="3010" y="478"/>
                    </a:moveTo>
                    <a:lnTo>
                      <a:pt x="3010" y="478"/>
                    </a:lnTo>
                    <a:moveTo>
                      <a:pt x="2996" y="478"/>
                    </a:moveTo>
                    <a:lnTo>
                      <a:pt x="3010" y="478"/>
                    </a:lnTo>
                    <a:moveTo>
                      <a:pt x="2996" y="478"/>
                    </a:moveTo>
                    <a:lnTo>
                      <a:pt x="2996" y="478"/>
                    </a:lnTo>
                    <a:moveTo>
                      <a:pt x="2996" y="478"/>
                    </a:moveTo>
                    <a:lnTo>
                      <a:pt x="2996" y="478"/>
                    </a:lnTo>
                    <a:moveTo>
                      <a:pt x="2996" y="490"/>
                    </a:moveTo>
                    <a:lnTo>
                      <a:pt x="2996" y="478"/>
                    </a:lnTo>
                    <a:moveTo>
                      <a:pt x="2982" y="490"/>
                    </a:moveTo>
                    <a:lnTo>
                      <a:pt x="2996" y="490"/>
                    </a:lnTo>
                    <a:moveTo>
                      <a:pt x="2982" y="490"/>
                    </a:moveTo>
                    <a:lnTo>
                      <a:pt x="2982" y="490"/>
                    </a:lnTo>
                    <a:moveTo>
                      <a:pt x="2982" y="490"/>
                    </a:moveTo>
                    <a:lnTo>
                      <a:pt x="2982" y="490"/>
                    </a:lnTo>
                    <a:moveTo>
                      <a:pt x="2967" y="490"/>
                    </a:moveTo>
                    <a:lnTo>
                      <a:pt x="2982" y="490"/>
                    </a:lnTo>
                    <a:moveTo>
                      <a:pt x="2967" y="490"/>
                    </a:moveTo>
                    <a:lnTo>
                      <a:pt x="2967" y="490"/>
                    </a:lnTo>
                    <a:moveTo>
                      <a:pt x="2967" y="490"/>
                    </a:moveTo>
                    <a:lnTo>
                      <a:pt x="2967" y="490"/>
                    </a:lnTo>
                    <a:moveTo>
                      <a:pt x="2967" y="490"/>
                    </a:moveTo>
                    <a:lnTo>
                      <a:pt x="2967" y="490"/>
                    </a:lnTo>
                    <a:moveTo>
                      <a:pt x="2967" y="503"/>
                    </a:moveTo>
                    <a:lnTo>
                      <a:pt x="2967" y="490"/>
                    </a:lnTo>
                    <a:moveTo>
                      <a:pt x="2953" y="503"/>
                    </a:moveTo>
                    <a:lnTo>
                      <a:pt x="2967" y="503"/>
                    </a:lnTo>
                    <a:moveTo>
                      <a:pt x="2953" y="503"/>
                    </a:moveTo>
                    <a:lnTo>
                      <a:pt x="2953" y="503"/>
                    </a:lnTo>
                    <a:moveTo>
                      <a:pt x="2953" y="503"/>
                    </a:moveTo>
                    <a:lnTo>
                      <a:pt x="2953" y="503"/>
                    </a:lnTo>
                    <a:moveTo>
                      <a:pt x="2939" y="503"/>
                    </a:moveTo>
                    <a:lnTo>
                      <a:pt x="2953" y="503"/>
                    </a:lnTo>
                    <a:moveTo>
                      <a:pt x="2939" y="503"/>
                    </a:moveTo>
                    <a:lnTo>
                      <a:pt x="2939" y="503"/>
                    </a:lnTo>
                    <a:moveTo>
                      <a:pt x="2939" y="503"/>
                    </a:moveTo>
                    <a:lnTo>
                      <a:pt x="2939" y="503"/>
                    </a:lnTo>
                    <a:moveTo>
                      <a:pt x="2939" y="503"/>
                    </a:moveTo>
                    <a:lnTo>
                      <a:pt x="2939" y="503"/>
                    </a:lnTo>
                    <a:moveTo>
                      <a:pt x="2924" y="503"/>
                    </a:moveTo>
                    <a:lnTo>
                      <a:pt x="2939" y="503"/>
                    </a:lnTo>
                    <a:moveTo>
                      <a:pt x="2924" y="503"/>
                    </a:moveTo>
                    <a:lnTo>
                      <a:pt x="2924" y="503"/>
                    </a:lnTo>
                    <a:moveTo>
                      <a:pt x="2924" y="503"/>
                    </a:moveTo>
                    <a:lnTo>
                      <a:pt x="2924" y="503"/>
                    </a:lnTo>
                    <a:moveTo>
                      <a:pt x="2910" y="503"/>
                    </a:moveTo>
                    <a:lnTo>
                      <a:pt x="2924" y="503"/>
                    </a:lnTo>
                    <a:moveTo>
                      <a:pt x="2910" y="503"/>
                    </a:moveTo>
                    <a:lnTo>
                      <a:pt x="2910" y="503"/>
                    </a:lnTo>
                    <a:moveTo>
                      <a:pt x="2910" y="503"/>
                    </a:moveTo>
                    <a:lnTo>
                      <a:pt x="2910" y="503"/>
                    </a:lnTo>
                    <a:moveTo>
                      <a:pt x="2910" y="516"/>
                    </a:moveTo>
                    <a:lnTo>
                      <a:pt x="2910" y="503"/>
                    </a:lnTo>
                    <a:moveTo>
                      <a:pt x="2896" y="516"/>
                    </a:moveTo>
                    <a:lnTo>
                      <a:pt x="2910" y="516"/>
                    </a:lnTo>
                    <a:moveTo>
                      <a:pt x="2896" y="516"/>
                    </a:moveTo>
                    <a:lnTo>
                      <a:pt x="2896" y="516"/>
                    </a:lnTo>
                    <a:moveTo>
                      <a:pt x="2896" y="516"/>
                    </a:moveTo>
                    <a:lnTo>
                      <a:pt x="2896" y="516"/>
                    </a:lnTo>
                    <a:moveTo>
                      <a:pt x="2881" y="516"/>
                    </a:moveTo>
                    <a:lnTo>
                      <a:pt x="2896" y="516"/>
                    </a:lnTo>
                    <a:moveTo>
                      <a:pt x="2881" y="516"/>
                    </a:moveTo>
                    <a:lnTo>
                      <a:pt x="2881" y="516"/>
                    </a:lnTo>
                    <a:moveTo>
                      <a:pt x="2881" y="529"/>
                    </a:moveTo>
                    <a:lnTo>
                      <a:pt x="2881" y="516"/>
                    </a:lnTo>
                    <a:moveTo>
                      <a:pt x="2867" y="529"/>
                    </a:moveTo>
                    <a:lnTo>
                      <a:pt x="2881" y="529"/>
                    </a:lnTo>
                    <a:moveTo>
                      <a:pt x="2867" y="529"/>
                    </a:moveTo>
                    <a:lnTo>
                      <a:pt x="2867" y="529"/>
                    </a:lnTo>
                    <a:moveTo>
                      <a:pt x="2867" y="529"/>
                    </a:moveTo>
                    <a:lnTo>
                      <a:pt x="2867" y="529"/>
                    </a:lnTo>
                    <a:moveTo>
                      <a:pt x="2867" y="529"/>
                    </a:moveTo>
                    <a:lnTo>
                      <a:pt x="2867" y="529"/>
                    </a:lnTo>
                    <a:moveTo>
                      <a:pt x="2867" y="529"/>
                    </a:moveTo>
                    <a:lnTo>
                      <a:pt x="2867" y="529"/>
                    </a:lnTo>
                    <a:moveTo>
                      <a:pt x="2853" y="529"/>
                    </a:moveTo>
                    <a:lnTo>
                      <a:pt x="2867" y="529"/>
                    </a:lnTo>
                    <a:moveTo>
                      <a:pt x="2853" y="529"/>
                    </a:moveTo>
                    <a:lnTo>
                      <a:pt x="2853" y="529"/>
                    </a:lnTo>
                    <a:moveTo>
                      <a:pt x="2853" y="529"/>
                    </a:moveTo>
                    <a:lnTo>
                      <a:pt x="2853" y="529"/>
                    </a:lnTo>
                    <a:moveTo>
                      <a:pt x="2853" y="529"/>
                    </a:moveTo>
                    <a:lnTo>
                      <a:pt x="2853" y="529"/>
                    </a:lnTo>
                    <a:moveTo>
                      <a:pt x="2838" y="542"/>
                    </a:moveTo>
                    <a:lnTo>
                      <a:pt x="2853" y="529"/>
                    </a:lnTo>
                    <a:moveTo>
                      <a:pt x="2838" y="542"/>
                    </a:moveTo>
                    <a:lnTo>
                      <a:pt x="2838" y="542"/>
                    </a:lnTo>
                    <a:moveTo>
                      <a:pt x="2838" y="542"/>
                    </a:moveTo>
                    <a:lnTo>
                      <a:pt x="2838" y="542"/>
                    </a:lnTo>
                    <a:moveTo>
                      <a:pt x="2824" y="542"/>
                    </a:moveTo>
                    <a:lnTo>
                      <a:pt x="2838" y="542"/>
                    </a:lnTo>
                    <a:moveTo>
                      <a:pt x="2824" y="542"/>
                    </a:moveTo>
                    <a:lnTo>
                      <a:pt x="2824" y="542"/>
                    </a:lnTo>
                    <a:moveTo>
                      <a:pt x="2824" y="542"/>
                    </a:moveTo>
                    <a:lnTo>
                      <a:pt x="2824" y="542"/>
                    </a:lnTo>
                    <a:moveTo>
                      <a:pt x="2810" y="542"/>
                    </a:moveTo>
                    <a:lnTo>
                      <a:pt x="2824" y="542"/>
                    </a:lnTo>
                    <a:moveTo>
                      <a:pt x="2810" y="542"/>
                    </a:moveTo>
                    <a:lnTo>
                      <a:pt x="2810" y="542"/>
                    </a:lnTo>
                    <a:moveTo>
                      <a:pt x="2810" y="542"/>
                    </a:moveTo>
                    <a:lnTo>
                      <a:pt x="2810" y="542"/>
                    </a:lnTo>
                    <a:moveTo>
                      <a:pt x="2810" y="542"/>
                    </a:moveTo>
                    <a:lnTo>
                      <a:pt x="2810" y="542"/>
                    </a:lnTo>
                    <a:moveTo>
                      <a:pt x="2795" y="555"/>
                    </a:moveTo>
                    <a:lnTo>
                      <a:pt x="2810" y="542"/>
                    </a:lnTo>
                    <a:moveTo>
                      <a:pt x="2795" y="555"/>
                    </a:moveTo>
                    <a:lnTo>
                      <a:pt x="2795" y="555"/>
                    </a:lnTo>
                    <a:moveTo>
                      <a:pt x="2795" y="555"/>
                    </a:moveTo>
                    <a:lnTo>
                      <a:pt x="2795" y="555"/>
                    </a:lnTo>
                    <a:moveTo>
                      <a:pt x="2781" y="555"/>
                    </a:moveTo>
                    <a:lnTo>
                      <a:pt x="2795" y="555"/>
                    </a:lnTo>
                    <a:moveTo>
                      <a:pt x="2781" y="555"/>
                    </a:moveTo>
                    <a:lnTo>
                      <a:pt x="2781" y="555"/>
                    </a:lnTo>
                    <a:moveTo>
                      <a:pt x="2781" y="555"/>
                    </a:moveTo>
                    <a:lnTo>
                      <a:pt x="2781" y="555"/>
                    </a:lnTo>
                    <a:moveTo>
                      <a:pt x="2781" y="555"/>
                    </a:moveTo>
                    <a:lnTo>
                      <a:pt x="2781" y="555"/>
                    </a:lnTo>
                    <a:moveTo>
                      <a:pt x="2767" y="555"/>
                    </a:moveTo>
                    <a:lnTo>
                      <a:pt x="2781" y="555"/>
                    </a:lnTo>
                    <a:moveTo>
                      <a:pt x="2767" y="555"/>
                    </a:moveTo>
                    <a:lnTo>
                      <a:pt x="2767" y="555"/>
                    </a:lnTo>
                    <a:moveTo>
                      <a:pt x="2767" y="555"/>
                    </a:moveTo>
                    <a:lnTo>
                      <a:pt x="2767" y="555"/>
                    </a:lnTo>
                    <a:moveTo>
                      <a:pt x="2752" y="555"/>
                    </a:moveTo>
                    <a:lnTo>
                      <a:pt x="2767" y="555"/>
                    </a:lnTo>
                    <a:moveTo>
                      <a:pt x="2752" y="555"/>
                    </a:moveTo>
                    <a:lnTo>
                      <a:pt x="2752" y="555"/>
                    </a:lnTo>
                    <a:moveTo>
                      <a:pt x="2752" y="555"/>
                    </a:moveTo>
                    <a:lnTo>
                      <a:pt x="2752" y="555"/>
                    </a:lnTo>
                    <a:moveTo>
                      <a:pt x="2752" y="555"/>
                    </a:moveTo>
                    <a:lnTo>
                      <a:pt x="2752" y="555"/>
                    </a:lnTo>
                    <a:moveTo>
                      <a:pt x="2752" y="555"/>
                    </a:moveTo>
                    <a:lnTo>
                      <a:pt x="2752" y="555"/>
                    </a:lnTo>
                    <a:moveTo>
                      <a:pt x="2738" y="555"/>
                    </a:moveTo>
                    <a:lnTo>
                      <a:pt x="2752" y="555"/>
                    </a:lnTo>
                    <a:moveTo>
                      <a:pt x="2738" y="555"/>
                    </a:moveTo>
                    <a:lnTo>
                      <a:pt x="2738" y="555"/>
                    </a:lnTo>
                    <a:moveTo>
                      <a:pt x="2738" y="555"/>
                    </a:moveTo>
                    <a:lnTo>
                      <a:pt x="2738" y="555"/>
                    </a:lnTo>
                    <a:moveTo>
                      <a:pt x="2724" y="555"/>
                    </a:moveTo>
                    <a:lnTo>
                      <a:pt x="2738" y="555"/>
                    </a:lnTo>
                    <a:moveTo>
                      <a:pt x="2724" y="555"/>
                    </a:moveTo>
                    <a:lnTo>
                      <a:pt x="2724" y="555"/>
                    </a:lnTo>
                    <a:moveTo>
                      <a:pt x="2724" y="555"/>
                    </a:moveTo>
                    <a:lnTo>
                      <a:pt x="2724" y="555"/>
                    </a:lnTo>
                    <a:moveTo>
                      <a:pt x="2724" y="568"/>
                    </a:moveTo>
                    <a:lnTo>
                      <a:pt x="2724" y="555"/>
                    </a:lnTo>
                    <a:moveTo>
                      <a:pt x="2709" y="568"/>
                    </a:moveTo>
                    <a:lnTo>
                      <a:pt x="2724" y="568"/>
                    </a:lnTo>
                    <a:moveTo>
                      <a:pt x="2709" y="568"/>
                    </a:moveTo>
                    <a:lnTo>
                      <a:pt x="2709" y="568"/>
                    </a:lnTo>
                    <a:moveTo>
                      <a:pt x="2709" y="568"/>
                    </a:moveTo>
                    <a:lnTo>
                      <a:pt x="2709" y="568"/>
                    </a:lnTo>
                    <a:moveTo>
                      <a:pt x="2695" y="568"/>
                    </a:moveTo>
                    <a:lnTo>
                      <a:pt x="2709" y="568"/>
                    </a:lnTo>
                    <a:moveTo>
                      <a:pt x="2695" y="568"/>
                    </a:moveTo>
                    <a:lnTo>
                      <a:pt x="2695" y="568"/>
                    </a:lnTo>
                    <a:moveTo>
                      <a:pt x="2695" y="568"/>
                    </a:moveTo>
                    <a:lnTo>
                      <a:pt x="2695" y="568"/>
                    </a:lnTo>
                    <a:moveTo>
                      <a:pt x="2681" y="568"/>
                    </a:moveTo>
                    <a:lnTo>
                      <a:pt x="2695" y="568"/>
                    </a:lnTo>
                    <a:moveTo>
                      <a:pt x="2681" y="568"/>
                    </a:moveTo>
                    <a:lnTo>
                      <a:pt x="2681" y="568"/>
                    </a:lnTo>
                    <a:moveTo>
                      <a:pt x="2681" y="568"/>
                    </a:moveTo>
                    <a:lnTo>
                      <a:pt x="2681" y="568"/>
                    </a:lnTo>
                    <a:moveTo>
                      <a:pt x="2681" y="568"/>
                    </a:moveTo>
                    <a:lnTo>
                      <a:pt x="2681" y="568"/>
                    </a:lnTo>
                    <a:moveTo>
                      <a:pt x="2666" y="568"/>
                    </a:moveTo>
                    <a:lnTo>
                      <a:pt x="2681" y="568"/>
                    </a:lnTo>
                    <a:moveTo>
                      <a:pt x="2666" y="568"/>
                    </a:moveTo>
                    <a:lnTo>
                      <a:pt x="2666" y="568"/>
                    </a:lnTo>
                    <a:moveTo>
                      <a:pt x="2666" y="568"/>
                    </a:moveTo>
                    <a:lnTo>
                      <a:pt x="2666" y="568"/>
                    </a:lnTo>
                    <a:moveTo>
                      <a:pt x="2652" y="568"/>
                    </a:moveTo>
                    <a:lnTo>
                      <a:pt x="2666" y="568"/>
                    </a:lnTo>
                    <a:moveTo>
                      <a:pt x="2652" y="568"/>
                    </a:moveTo>
                    <a:lnTo>
                      <a:pt x="2652" y="568"/>
                    </a:lnTo>
                    <a:moveTo>
                      <a:pt x="2652" y="568"/>
                    </a:moveTo>
                    <a:lnTo>
                      <a:pt x="2652" y="568"/>
                    </a:lnTo>
                    <a:moveTo>
                      <a:pt x="2652" y="581"/>
                    </a:moveTo>
                    <a:lnTo>
                      <a:pt x="2652" y="568"/>
                    </a:lnTo>
                    <a:moveTo>
                      <a:pt x="2638" y="581"/>
                    </a:moveTo>
                    <a:lnTo>
                      <a:pt x="2652" y="581"/>
                    </a:lnTo>
                    <a:moveTo>
                      <a:pt x="2638" y="581"/>
                    </a:moveTo>
                    <a:lnTo>
                      <a:pt x="2638" y="581"/>
                    </a:lnTo>
                    <a:moveTo>
                      <a:pt x="2638" y="581"/>
                    </a:moveTo>
                    <a:lnTo>
                      <a:pt x="2638" y="581"/>
                    </a:lnTo>
                    <a:moveTo>
                      <a:pt x="2638" y="581"/>
                    </a:moveTo>
                    <a:lnTo>
                      <a:pt x="2638" y="581"/>
                    </a:lnTo>
                    <a:moveTo>
                      <a:pt x="2638" y="581"/>
                    </a:moveTo>
                    <a:lnTo>
                      <a:pt x="2638" y="581"/>
                    </a:lnTo>
                    <a:moveTo>
                      <a:pt x="2623" y="581"/>
                    </a:moveTo>
                    <a:lnTo>
                      <a:pt x="2638" y="581"/>
                    </a:lnTo>
                    <a:moveTo>
                      <a:pt x="2623" y="581"/>
                    </a:moveTo>
                    <a:lnTo>
                      <a:pt x="2623" y="581"/>
                    </a:lnTo>
                    <a:moveTo>
                      <a:pt x="2623" y="594"/>
                    </a:moveTo>
                    <a:lnTo>
                      <a:pt x="2623" y="581"/>
                    </a:lnTo>
                    <a:moveTo>
                      <a:pt x="2609" y="594"/>
                    </a:moveTo>
                    <a:lnTo>
                      <a:pt x="2623" y="594"/>
                    </a:lnTo>
                    <a:moveTo>
                      <a:pt x="2609" y="594"/>
                    </a:moveTo>
                    <a:lnTo>
                      <a:pt x="2609" y="594"/>
                    </a:lnTo>
                    <a:moveTo>
                      <a:pt x="2609" y="594"/>
                    </a:moveTo>
                    <a:lnTo>
                      <a:pt x="2609" y="594"/>
                    </a:lnTo>
                    <a:moveTo>
                      <a:pt x="2595" y="594"/>
                    </a:moveTo>
                    <a:lnTo>
                      <a:pt x="2609" y="594"/>
                    </a:lnTo>
                    <a:moveTo>
                      <a:pt x="2595" y="594"/>
                    </a:moveTo>
                    <a:lnTo>
                      <a:pt x="2595" y="594"/>
                    </a:lnTo>
                    <a:moveTo>
                      <a:pt x="2595" y="594"/>
                    </a:moveTo>
                    <a:lnTo>
                      <a:pt x="2595" y="594"/>
                    </a:lnTo>
                    <a:moveTo>
                      <a:pt x="2595" y="594"/>
                    </a:moveTo>
                    <a:lnTo>
                      <a:pt x="2595" y="594"/>
                    </a:lnTo>
                    <a:moveTo>
                      <a:pt x="2580" y="594"/>
                    </a:moveTo>
                    <a:lnTo>
                      <a:pt x="2595" y="594"/>
                    </a:lnTo>
                    <a:moveTo>
                      <a:pt x="2580" y="607"/>
                    </a:moveTo>
                    <a:lnTo>
                      <a:pt x="2580" y="594"/>
                    </a:lnTo>
                    <a:moveTo>
                      <a:pt x="2580" y="607"/>
                    </a:moveTo>
                    <a:lnTo>
                      <a:pt x="2580" y="607"/>
                    </a:lnTo>
                    <a:moveTo>
                      <a:pt x="2566" y="607"/>
                    </a:moveTo>
                    <a:lnTo>
                      <a:pt x="2580" y="607"/>
                    </a:lnTo>
                    <a:moveTo>
                      <a:pt x="2566" y="607"/>
                    </a:moveTo>
                    <a:lnTo>
                      <a:pt x="2566" y="607"/>
                    </a:lnTo>
                    <a:moveTo>
                      <a:pt x="2566" y="607"/>
                    </a:moveTo>
                    <a:lnTo>
                      <a:pt x="2566" y="607"/>
                    </a:lnTo>
                    <a:moveTo>
                      <a:pt x="2552" y="607"/>
                    </a:moveTo>
                    <a:lnTo>
                      <a:pt x="2566" y="607"/>
                    </a:lnTo>
                    <a:moveTo>
                      <a:pt x="2552" y="607"/>
                    </a:moveTo>
                    <a:lnTo>
                      <a:pt x="2552" y="607"/>
                    </a:lnTo>
                    <a:moveTo>
                      <a:pt x="2552" y="607"/>
                    </a:moveTo>
                    <a:lnTo>
                      <a:pt x="2552" y="607"/>
                    </a:lnTo>
                    <a:moveTo>
                      <a:pt x="2552" y="607"/>
                    </a:moveTo>
                    <a:lnTo>
                      <a:pt x="2552" y="607"/>
                    </a:lnTo>
                    <a:moveTo>
                      <a:pt x="2537" y="620"/>
                    </a:moveTo>
                    <a:lnTo>
                      <a:pt x="2552" y="607"/>
                    </a:lnTo>
                    <a:moveTo>
                      <a:pt x="2537" y="620"/>
                    </a:moveTo>
                    <a:lnTo>
                      <a:pt x="2537" y="620"/>
                    </a:lnTo>
                    <a:moveTo>
                      <a:pt x="2537" y="620"/>
                    </a:moveTo>
                    <a:lnTo>
                      <a:pt x="2537" y="620"/>
                    </a:lnTo>
                    <a:moveTo>
                      <a:pt x="2537" y="620"/>
                    </a:moveTo>
                    <a:lnTo>
                      <a:pt x="2537" y="620"/>
                    </a:lnTo>
                    <a:moveTo>
                      <a:pt x="2537" y="620"/>
                    </a:moveTo>
                    <a:lnTo>
                      <a:pt x="2537" y="620"/>
                    </a:lnTo>
                    <a:moveTo>
                      <a:pt x="2523" y="620"/>
                    </a:moveTo>
                    <a:lnTo>
                      <a:pt x="2537" y="620"/>
                    </a:lnTo>
                    <a:moveTo>
                      <a:pt x="2523" y="620"/>
                    </a:moveTo>
                    <a:lnTo>
                      <a:pt x="2523" y="620"/>
                    </a:lnTo>
                    <a:moveTo>
                      <a:pt x="2523" y="620"/>
                    </a:moveTo>
                    <a:lnTo>
                      <a:pt x="2523" y="620"/>
                    </a:lnTo>
                    <a:moveTo>
                      <a:pt x="2509" y="620"/>
                    </a:moveTo>
                    <a:lnTo>
                      <a:pt x="2523" y="620"/>
                    </a:lnTo>
                    <a:moveTo>
                      <a:pt x="2509" y="620"/>
                    </a:moveTo>
                    <a:lnTo>
                      <a:pt x="2509" y="620"/>
                    </a:lnTo>
                    <a:moveTo>
                      <a:pt x="2509" y="620"/>
                    </a:moveTo>
                    <a:lnTo>
                      <a:pt x="2509" y="620"/>
                    </a:lnTo>
                    <a:moveTo>
                      <a:pt x="2509" y="620"/>
                    </a:moveTo>
                    <a:lnTo>
                      <a:pt x="2509" y="620"/>
                    </a:lnTo>
                    <a:moveTo>
                      <a:pt x="2494" y="632"/>
                    </a:moveTo>
                    <a:lnTo>
                      <a:pt x="2509" y="620"/>
                    </a:lnTo>
                    <a:moveTo>
                      <a:pt x="2494" y="632"/>
                    </a:moveTo>
                    <a:lnTo>
                      <a:pt x="2494" y="632"/>
                    </a:lnTo>
                    <a:moveTo>
                      <a:pt x="2494" y="632"/>
                    </a:moveTo>
                    <a:lnTo>
                      <a:pt x="2494" y="632"/>
                    </a:lnTo>
                    <a:moveTo>
                      <a:pt x="2480" y="632"/>
                    </a:moveTo>
                    <a:lnTo>
                      <a:pt x="2494" y="632"/>
                    </a:lnTo>
                    <a:moveTo>
                      <a:pt x="2480" y="645"/>
                    </a:moveTo>
                    <a:lnTo>
                      <a:pt x="2480" y="632"/>
                    </a:lnTo>
                    <a:moveTo>
                      <a:pt x="2480" y="645"/>
                    </a:moveTo>
                    <a:lnTo>
                      <a:pt x="2480" y="645"/>
                    </a:lnTo>
                    <a:moveTo>
                      <a:pt x="2466" y="645"/>
                    </a:moveTo>
                    <a:lnTo>
                      <a:pt x="2480" y="645"/>
                    </a:lnTo>
                    <a:moveTo>
                      <a:pt x="2466" y="645"/>
                    </a:moveTo>
                    <a:lnTo>
                      <a:pt x="2466" y="645"/>
                    </a:lnTo>
                    <a:moveTo>
                      <a:pt x="2466" y="658"/>
                    </a:moveTo>
                    <a:lnTo>
                      <a:pt x="2466" y="645"/>
                    </a:lnTo>
                    <a:moveTo>
                      <a:pt x="2466" y="658"/>
                    </a:moveTo>
                    <a:lnTo>
                      <a:pt x="2466" y="658"/>
                    </a:lnTo>
                    <a:moveTo>
                      <a:pt x="2451" y="658"/>
                    </a:moveTo>
                    <a:lnTo>
                      <a:pt x="2466" y="658"/>
                    </a:lnTo>
                    <a:moveTo>
                      <a:pt x="2451" y="658"/>
                    </a:moveTo>
                    <a:lnTo>
                      <a:pt x="2451" y="658"/>
                    </a:lnTo>
                    <a:moveTo>
                      <a:pt x="2451" y="658"/>
                    </a:moveTo>
                    <a:lnTo>
                      <a:pt x="2451" y="658"/>
                    </a:lnTo>
                    <a:moveTo>
                      <a:pt x="2437" y="658"/>
                    </a:moveTo>
                    <a:lnTo>
                      <a:pt x="2451" y="658"/>
                    </a:lnTo>
                    <a:moveTo>
                      <a:pt x="2437" y="658"/>
                    </a:moveTo>
                    <a:lnTo>
                      <a:pt x="2437" y="658"/>
                    </a:lnTo>
                    <a:moveTo>
                      <a:pt x="2437" y="671"/>
                    </a:moveTo>
                    <a:lnTo>
                      <a:pt x="2437" y="658"/>
                    </a:lnTo>
                    <a:moveTo>
                      <a:pt x="2437" y="671"/>
                    </a:moveTo>
                    <a:lnTo>
                      <a:pt x="2437" y="671"/>
                    </a:lnTo>
                    <a:moveTo>
                      <a:pt x="2423" y="671"/>
                    </a:moveTo>
                    <a:lnTo>
                      <a:pt x="2437" y="671"/>
                    </a:lnTo>
                    <a:moveTo>
                      <a:pt x="2423" y="671"/>
                    </a:moveTo>
                    <a:lnTo>
                      <a:pt x="2423" y="671"/>
                    </a:lnTo>
                    <a:moveTo>
                      <a:pt x="2423" y="671"/>
                    </a:moveTo>
                    <a:lnTo>
                      <a:pt x="2423" y="671"/>
                    </a:lnTo>
                    <a:moveTo>
                      <a:pt x="2423" y="671"/>
                    </a:moveTo>
                    <a:lnTo>
                      <a:pt x="2423" y="671"/>
                    </a:lnTo>
                    <a:moveTo>
                      <a:pt x="2423" y="671"/>
                    </a:moveTo>
                    <a:lnTo>
                      <a:pt x="2423" y="671"/>
                    </a:lnTo>
                    <a:moveTo>
                      <a:pt x="2408" y="671"/>
                    </a:moveTo>
                    <a:lnTo>
                      <a:pt x="2423" y="671"/>
                    </a:lnTo>
                    <a:moveTo>
                      <a:pt x="2408" y="671"/>
                    </a:moveTo>
                    <a:lnTo>
                      <a:pt x="2408" y="671"/>
                    </a:lnTo>
                    <a:moveTo>
                      <a:pt x="2408" y="671"/>
                    </a:moveTo>
                    <a:lnTo>
                      <a:pt x="2408" y="671"/>
                    </a:lnTo>
                    <a:moveTo>
                      <a:pt x="2394" y="671"/>
                    </a:moveTo>
                    <a:lnTo>
                      <a:pt x="2408" y="671"/>
                    </a:lnTo>
                    <a:moveTo>
                      <a:pt x="2394" y="671"/>
                    </a:moveTo>
                    <a:lnTo>
                      <a:pt x="2394" y="671"/>
                    </a:lnTo>
                    <a:moveTo>
                      <a:pt x="2394" y="671"/>
                    </a:moveTo>
                    <a:lnTo>
                      <a:pt x="2394" y="671"/>
                    </a:lnTo>
                    <a:moveTo>
                      <a:pt x="2380" y="671"/>
                    </a:moveTo>
                    <a:lnTo>
                      <a:pt x="2394" y="671"/>
                    </a:lnTo>
                    <a:moveTo>
                      <a:pt x="2380" y="671"/>
                    </a:moveTo>
                    <a:lnTo>
                      <a:pt x="2380" y="671"/>
                    </a:lnTo>
                    <a:moveTo>
                      <a:pt x="2380" y="671"/>
                    </a:moveTo>
                    <a:lnTo>
                      <a:pt x="2380" y="671"/>
                    </a:lnTo>
                    <a:moveTo>
                      <a:pt x="2380" y="671"/>
                    </a:moveTo>
                    <a:lnTo>
                      <a:pt x="2380" y="671"/>
                    </a:lnTo>
                    <a:moveTo>
                      <a:pt x="2365" y="671"/>
                    </a:moveTo>
                    <a:lnTo>
                      <a:pt x="2380" y="671"/>
                    </a:lnTo>
                    <a:moveTo>
                      <a:pt x="2365" y="684"/>
                    </a:moveTo>
                    <a:lnTo>
                      <a:pt x="2365" y="671"/>
                    </a:lnTo>
                    <a:moveTo>
                      <a:pt x="2365" y="684"/>
                    </a:moveTo>
                    <a:lnTo>
                      <a:pt x="2365" y="684"/>
                    </a:lnTo>
                    <a:moveTo>
                      <a:pt x="2351" y="684"/>
                    </a:moveTo>
                    <a:lnTo>
                      <a:pt x="2365" y="684"/>
                    </a:lnTo>
                    <a:moveTo>
                      <a:pt x="2351" y="684"/>
                    </a:moveTo>
                    <a:lnTo>
                      <a:pt x="2351" y="684"/>
                    </a:lnTo>
                    <a:moveTo>
                      <a:pt x="2351" y="684"/>
                    </a:moveTo>
                    <a:lnTo>
                      <a:pt x="2351" y="684"/>
                    </a:lnTo>
                    <a:moveTo>
                      <a:pt x="2337" y="684"/>
                    </a:moveTo>
                    <a:lnTo>
                      <a:pt x="2351" y="684"/>
                    </a:lnTo>
                    <a:moveTo>
                      <a:pt x="2337" y="684"/>
                    </a:moveTo>
                    <a:lnTo>
                      <a:pt x="2337" y="684"/>
                    </a:lnTo>
                    <a:moveTo>
                      <a:pt x="2337" y="697"/>
                    </a:moveTo>
                    <a:lnTo>
                      <a:pt x="2337" y="684"/>
                    </a:lnTo>
                    <a:moveTo>
                      <a:pt x="2337" y="697"/>
                    </a:moveTo>
                    <a:lnTo>
                      <a:pt x="2337" y="697"/>
                    </a:lnTo>
                    <a:moveTo>
                      <a:pt x="2322" y="697"/>
                    </a:moveTo>
                    <a:lnTo>
                      <a:pt x="2337" y="697"/>
                    </a:lnTo>
                    <a:moveTo>
                      <a:pt x="2322" y="697"/>
                    </a:moveTo>
                    <a:lnTo>
                      <a:pt x="2322" y="697"/>
                    </a:lnTo>
                    <a:moveTo>
                      <a:pt x="2322" y="697"/>
                    </a:moveTo>
                    <a:lnTo>
                      <a:pt x="2322" y="697"/>
                    </a:lnTo>
                    <a:moveTo>
                      <a:pt x="2308" y="697"/>
                    </a:moveTo>
                    <a:lnTo>
                      <a:pt x="2322" y="697"/>
                    </a:lnTo>
                    <a:moveTo>
                      <a:pt x="2308" y="697"/>
                    </a:moveTo>
                    <a:lnTo>
                      <a:pt x="2308" y="697"/>
                    </a:lnTo>
                    <a:moveTo>
                      <a:pt x="2308" y="697"/>
                    </a:moveTo>
                    <a:lnTo>
                      <a:pt x="2308" y="697"/>
                    </a:lnTo>
                    <a:moveTo>
                      <a:pt x="2308" y="697"/>
                    </a:moveTo>
                    <a:lnTo>
                      <a:pt x="2308" y="697"/>
                    </a:lnTo>
                    <a:moveTo>
                      <a:pt x="2308" y="697"/>
                    </a:moveTo>
                    <a:lnTo>
                      <a:pt x="2308" y="697"/>
                    </a:lnTo>
                    <a:moveTo>
                      <a:pt x="2294" y="697"/>
                    </a:moveTo>
                    <a:lnTo>
                      <a:pt x="2308" y="697"/>
                    </a:lnTo>
                    <a:moveTo>
                      <a:pt x="2294" y="710"/>
                    </a:moveTo>
                    <a:lnTo>
                      <a:pt x="2294" y="697"/>
                    </a:lnTo>
                    <a:moveTo>
                      <a:pt x="2294" y="710"/>
                    </a:moveTo>
                    <a:lnTo>
                      <a:pt x="2294" y="710"/>
                    </a:lnTo>
                    <a:moveTo>
                      <a:pt x="2294" y="710"/>
                    </a:moveTo>
                    <a:lnTo>
                      <a:pt x="2294" y="710"/>
                    </a:lnTo>
                    <a:moveTo>
                      <a:pt x="2279" y="710"/>
                    </a:moveTo>
                    <a:lnTo>
                      <a:pt x="2294" y="710"/>
                    </a:lnTo>
                    <a:moveTo>
                      <a:pt x="2279" y="710"/>
                    </a:moveTo>
                    <a:lnTo>
                      <a:pt x="2279" y="710"/>
                    </a:lnTo>
                    <a:moveTo>
                      <a:pt x="2279" y="710"/>
                    </a:moveTo>
                    <a:lnTo>
                      <a:pt x="2279" y="710"/>
                    </a:lnTo>
                    <a:moveTo>
                      <a:pt x="2265" y="710"/>
                    </a:moveTo>
                    <a:lnTo>
                      <a:pt x="2279" y="710"/>
                    </a:lnTo>
                    <a:moveTo>
                      <a:pt x="2265" y="710"/>
                    </a:moveTo>
                    <a:lnTo>
                      <a:pt x="2265" y="710"/>
                    </a:lnTo>
                    <a:moveTo>
                      <a:pt x="2265" y="710"/>
                    </a:moveTo>
                    <a:lnTo>
                      <a:pt x="2265" y="710"/>
                    </a:lnTo>
                    <a:moveTo>
                      <a:pt x="2251" y="710"/>
                    </a:moveTo>
                    <a:lnTo>
                      <a:pt x="2265" y="710"/>
                    </a:lnTo>
                    <a:moveTo>
                      <a:pt x="2251" y="723"/>
                    </a:moveTo>
                    <a:lnTo>
                      <a:pt x="2251" y="710"/>
                    </a:lnTo>
                    <a:moveTo>
                      <a:pt x="2251" y="723"/>
                    </a:moveTo>
                    <a:lnTo>
                      <a:pt x="2251" y="723"/>
                    </a:lnTo>
                    <a:moveTo>
                      <a:pt x="2251" y="723"/>
                    </a:moveTo>
                    <a:lnTo>
                      <a:pt x="2251" y="723"/>
                    </a:lnTo>
                    <a:moveTo>
                      <a:pt x="2236" y="723"/>
                    </a:moveTo>
                    <a:lnTo>
                      <a:pt x="2251" y="723"/>
                    </a:lnTo>
                    <a:moveTo>
                      <a:pt x="2236" y="723"/>
                    </a:moveTo>
                    <a:lnTo>
                      <a:pt x="2236" y="723"/>
                    </a:lnTo>
                    <a:moveTo>
                      <a:pt x="2236" y="723"/>
                    </a:moveTo>
                    <a:lnTo>
                      <a:pt x="2236" y="723"/>
                    </a:lnTo>
                    <a:moveTo>
                      <a:pt x="2222" y="723"/>
                    </a:moveTo>
                    <a:lnTo>
                      <a:pt x="2236" y="723"/>
                    </a:lnTo>
                    <a:moveTo>
                      <a:pt x="2222" y="723"/>
                    </a:moveTo>
                    <a:lnTo>
                      <a:pt x="2222" y="723"/>
                    </a:lnTo>
                    <a:moveTo>
                      <a:pt x="2222" y="736"/>
                    </a:moveTo>
                    <a:lnTo>
                      <a:pt x="2222" y="723"/>
                    </a:lnTo>
                    <a:moveTo>
                      <a:pt x="2208" y="736"/>
                    </a:moveTo>
                    <a:lnTo>
                      <a:pt x="2222" y="736"/>
                    </a:lnTo>
                    <a:moveTo>
                      <a:pt x="2208" y="736"/>
                    </a:moveTo>
                    <a:lnTo>
                      <a:pt x="2208" y="736"/>
                    </a:lnTo>
                    <a:moveTo>
                      <a:pt x="2208" y="736"/>
                    </a:moveTo>
                    <a:lnTo>
                      <a:pt x="2208" y="736"/>
                    </a:lnTo>
                    <a:moveTo>
                      <a:pt x="2208" y="736"/>
                    </a:moveTo>
                    <a:lnTo>
                      <a:pt x="2208" y="736"/>
                    </a:lnTo>
                    <a:moveTo>
                      <a:pt x="2208" y="736"/>
                    </a:moveTo>
                    <a:lnTo>
                      <a:pt x="2208" y="736"/>
                    </a:lnTo>
                    <a:moveTo>
                      <a:pt x="2208" y="736"/>
                    </a:moveTo>
                    <a:lnTo>
                      <a:pt x="2208" y="736"/>
                    </a:lnTo>
                    <a:moveTo>
                      <a:pt x="2193" y="736"/>
                    </a:moveTo>
                    <a:lnTo>
                      <a:pt x="2208" y="736"/>
                    </a:lnTo>
                    <a:moveTo>
                      <a:pt x="2193" y="736"/>
                    </a:moveTo>
                    <a:lnTo>
                      <a:pt x="2193" y="736"/>
                    </a:lnTo>
                    <a:moveTo>
                      <a:pt x="2193" y="736"/>
                    </a:moveTo>
                    <a:lnTo>
                      <a:pt x="2193" y="736"/>
                    </a:lnTo>
                    <a:moveTo>
                      <a:pt x="2179" y="736"/>
                    </a:moveTo>
                    <a:lnTo>
                      <a:pt x="2193" y="736"/>
                    </a:lnTo>
                    <a:moveTo>
                      <a:pt x="2179" y="736"/>
                    </a:moveTo>
                    <a:lnTo>
                      <a:pt x="2179" y="736"/>
                    </a:lnTo>
                    <a:moveTo>
                      <a:pt x="2179" y="736"/>
                    </a:moveTo>
                    <a:lnTo>
                      <a:pt x="2179" y="736"/>
                    </a:lnTo>
                    <a:moveTo>
                      <a:pt x="2165" y="736"/>
                    </a:moveTo>
                    <a:lnTo>
                      <a:pt x="2179" y="736"/>
                    </a:lnTo>
                    <a:moveTo>
                      <a:pt x="2165" y="736"/>
                    </a:moveTo>
                    <a:lnTo>
                      <a:pt x="2165" y="736"/>
                    </a:lnTo>
                    <a:moveTo>
                      <a:pt x="2165" y="736"/>
                    </a:moveTo>
                    <a:lnTo>
                      <a:pt x="2165" y="736"/>
                    </a:lnTo>
                    <a:moveTo>
                      <a:pt x="2165" y="736"/>
                    </a:moveTo>
                    <a:lnTo>
                      <a:pt x="2165" y="736"/>
                    </a:lnTo>
                    <a:moveTo>
                      <a:pt x="2150" y="749"/>
                    </a:moveTo>
                    <a:lnTo>
                      <a:pt x="2165" y="736"/>
                    </a:lnTo>
                    <a:moveTo>
                      <a:pt x="2150" y="749"/>
                    </a:moveTo>
                    <a:lnTo>
                      <a:pt x="2150" y="749"/>
                    </a:lnTo>
                    <a:moveTo>
                      <a:pt x="2150" y="749"/>
                    </a:moveTo>
                    <a:lnTo>
                      <a:pt x="2150" y="749"/>
                    </a:lnTo>
                    <a:moveTo>
                      <a:pt x="2136" y="749"/>
                    </a:moveTo>
                    <a:lnTo>
                      <a:pt x="2150" y="749"/>
                    </a:lnTo>
                    <a:moveTo>
                      <a:pt x="2136" y="749"/>
                    </a:moveTo>
                    <a:lnTo>
                      <a:pt x="2136" y="749"/>
                    </a:lnTo>
                    <a:moveTo>
                      <a:pt x="2136" y="749"/>
                    </a:moveTo>
                    <a:lnTo>
                      <a:pt x="2136" y="749"/>
                    </a:lnTo>
                    <a:moveTo>
                      <a:pt x="2122" y="749"/>
                    </a:moveTo>
                    <a:lnTo>
                      <a:pt x="2136" y="749"/>
                    </a:lnTo>
                    <a:moveTo>
                      <a:pt x="2122" y="749"/>
                    </a:moveTo>
                    <a:lnTo>
                      <a:pt x="2122" y="749"/>
                    </a:lnTo>
                    <a:moveTo>
                      <a:pt x="2122" y="749"/>
                    </a:moveTo>
                    <a:lnTo>
                      <a:pt x="2122" y="749"/>
                    </a:lnTo>
                    <a:moveTo>
                      <a:pt x="2122" y="749"/>
                    </a:moveTo>
                    <a:lnTo>
                      <a:pt x="2122" y="749"/>
                    </a:lnTo>
                    <a:moveTo>
                      <a:pt x="2107" y="749"/>
                    </a:moveTo>
                    <a:lnTo>
                      <a:pt x="2122" y="749"/>
                    </a:lnTo>
                    <a:moveTo>
                      <a:pt x="2107" y="749"/>
                    </a:moveTo>
                    <a:lnTo>
                      <a:pt x="2107" y="749"/>
                    </a:lnTo>
                    <a:moveTo>
                      <a:pt x="2107" y="749"/>
                    </a:moveTo>
                    <a:lnTo>
                      <a:pt x="2107" y="749"/>
                    </a:lnTo>
                    <a:moveTo>
                      <a:pt x="2093" y="749"/>
                    </a:moveTo>
                    <a:lnTo>
                      <a:pt x="2107" y="749"/>
                    </a:lnTo>
                    <a:moveTo>
                      <a:pt x="2093" y="762"/>
                    </a:moveTo>
                    <a:lnTo>
                      <a:pt x="2093" y="749"/>
                    </a:lnTo>
                    <a:moveTo>
                      <a:pt x="2093" y="762"/>
                    </a:moveTo>
                    <a:lnTo>
                      <a:pt x="2093" y="762"/>
                    </a:lnTo>
                    <a:moveTo>
                      <a:pt x="2093" y="762"/>
                    </a:moveTo>
                    <a:lnTo>
                      <a:pt x="2093" y="762"/>
                    </a:lnTo>
                    <a:moveTo>
                      <a:pt x="2093" y="762"/>
                    </a:moveTo>
                    <a:lnTo>
                      <a:pt x="2093" y="762"/>
                    </a:lnTo>
                    <a:moveTo>
                      <a:pt x="2079" y="762"/>
                    </a:moveTo>
                    <a:lnTo>
                      <a:pt x="2093" y="762"/>
                    </a:lnTo>
                    <a:moveTo>
                      <a:pt x="2079" y="762"/>
                    </a:moveTo>
                    <a:lnTo>
                      <a:pt x="2079" y="762"/>
                    </a:lnTo>
                    <a:moveTo>
                      <a:pt x="2079" y="762"/>
                    </a:moveTo>
                    <a:lnTo>
                      <a:pt x="2079" y="762"/>
                    </a:lnTo>
                    <a:moveTo>
                      <a:pt x="2079" y="774"/>
                    </a:moveTo>
                    <a:lnTo>
                      <a:pt x="2079" y="762"/>
                    </a:lnTo>
                    <a:moveTo>
                      <a:pt x="2064" y="774"/>
                    </a:moveTo>
                    <a:lnTo>
                      <a:pt x="2079" y="774"/>
                    </a:lnTo>
                    <a:moveTo>
                      <a:pt x="2064" y="774"/>
                    </a:moveTo>
                    <a:lnTo>
                      <a:pt x="2064" y="774"/>
                    </a:lnTo>
                    <a:moveTo>
                      <a:pt x="2064" y="774"/>
                    </a:moveTo>
                    <a:lnTo>
                      <a:pt x="2064" y="774"/>
                    </a:lnTo>
                    <a:moveTo>
                      <a:pt x="2050" y="774"/>
                    </a:moveTo>
                    <a:lnTo>
                      <a:pt x="2064" y="774"/>
                    </a:lnTo>
                    <a:moveTo>
                      <a:pt x="2050" y="774"/>
                    </a:moveTo>
                    <a:lnTo>
                      <a:pt x="2050" y="774"/>
                    </a:lnTo>
                    <a:moveTo>
                      <a:pt x="2050" y="774"/>
                    </a:moveTo>
                    <a:lnTo>
                      <a:pt x="2050" y="774"/>
                    </a:lnTo>
                    <a:moveTo>
                      <a:pt x="2036" y="774"/>
                    </a:moveTo>
                    <a:lnTo>
                      <a:pt x="2050" y="774"/>
                    </a:lnTo>
                    <a:moveTo>
                      <a:pt x="2036" y="774"/>
                    </a:moveTo>
                    <a:lnTo>
                      <a:pt x="2036" y="774"/>
                    </a:lnTo>
                    <a:moveTo>
                      <a:pt x="2036" y="787"/>
                    </a:moveTo>
                    <a:lnTo>
                      <a:pt x="2036" y="774"/>
                    </a:lnTo>
                    <a:moveTo>
                      <a:pt x="2036" y="787"/>
                    </a:moveTo>
                    <a:lnTo>
                      <a:pt x="2036" y="787"/>
                    </a:lnTo>
                    <a:moveTo>
                      <a:pt x="2021" y="787"/>
                    </a:moveTo>
                    <a:lnTo>
                      <a:pt x="2036" y="787"/>
                    </a:lnTo>
                    <a:moveTo>
                      <a:pt x="2021" y="787"/>
                    </a:moveTo>
                    <a:lnTo>
                      <a:pt x="2021" y="787"/>
                    </a:lnTo>
                    <a:moveTo>
                      <a:pt x="2021" y="787"/>
                    </a:moveTo>
                    <a:lnTo>
                      <a:pt x="2021" y="787"/>
                    </a:lnTo>
                    <a:moveTo>
                      <a:pt x="2007" y="787"/>
                    </a:moveTo>
                    <a:lnTo>
                      <a:pt x="2021" y="787"/>
                    </a:lnTo>
                    <a:moveTo>
                      <a:pt x="2007" y="787"/>
                    </a:moveTo>
                    <a:lnTo>
                      <a:pt x="2007" y="787"/>
                    </a:lnTo>
                    <a:moveTo>
                      <a:pt x="2007" y="787"/>
                    </a:moveTo>
                    <a:lnTo>
                      <a:pt x="2007" y="787"/>
                    </a:lnTo>
                    <a:moveTo>
                      <a:pt x="1993" y="787"/>
                    </a:moveTo>
                    <a:lnTo>
                      <a:pt x="2007" y="787"/>
                    </a:lnTo>
                    <a:moveTo>
                      <a:pt x="1993" y="787"/>
                    </a:moveTo>
                    <a:lnTo>
                      <a:pt x="1993" y="787"/>
                    </a:lnTo>
                    <a:moveTo>
                      <a:pt x="1993" y="800"/>
                    </a:moveTo>
                    <a:lnTo>
                      <a:pt x="1993" y="787"/>
                    </a:lnTo>
                    <a:moveTo>
                      <a:pt x="1993" y="800"/>
                    </a:moveTo>
                    <a:lnTo>
                      <a:pt x="1993" y="800"/>
                    </a:lnTo>
                    <a:moveTo>
                      <a:pt x="1978" y="800"/>
                    </a:moveTo>
                    <a:lnTo>
                      <a:pt x="1993" y="800"/>
                    </a:lnTo>
                    <a:moveTo>
                      <a:pt x="1978" y="800"/>
                    </a:moveTo>
                    <a:lnTo>
                      <a:pt x="1978" y="800"/>
                    </a:lnTo>
                    <a:moveTo>
                      <a:pt x="1978" y="800"/>
                    </a:moveTo>
                    <a:lnTo>
                      <a:pt x="1978" y="800"/>
                    </a:lnTo>
                    <a:moveTo>
                      <a:pt x="1978" y="800"/>
                    </a:moveTo>
                    <a:lnTo>
                      <a:pt x="1978" y="800"/>
                    </a:lnTo>
                    <a:moveTo>
                      <a:pt x="1978" y="800"/>
                    </a:moveTo>
                    <a:lnTo>
                      <a:pt x="1978" y="800"/>
                    </a:lnTo>
                    <a:moveTo>
                      <a:pt x="1964" y="800"/>
                    </a:moveTo>
                    <a:lnTo>
                      <a:pt x="1978" y="800"/>
                    </a:lnTo>
                    <a:moveTo>
                      <a:pt x="1964" y="800"/>
                    </a:moveTo>
                    <a:lnTo>
                      <a:pt x="1964" y="800"/>
                    </a:lnTo>
                    <a:moveTo>
                      <a:pt x="1964" y="813"/>
                    </a:moveTo>
                    <a:lnTo>
                      <a:pt x="1964" y="800"/>
                    </a:lnTo>
                    <a:moveTo>
                      <a:pt x="1950" y="813"/>
                    </a:moveTo>
                    <a:lnTo>
                      <a:pt x="1964" y="813"/>
                    </a:lnTo>
                    <a:moveTo>
                      <a:pt x="1950" y="813"/>
                    </a:moveTo>
                    <a:lnTo>
                      <a:pt x="1950" y="813"/>
                    </a:lnTo>
                    <a:moveTo>
                      <a:pt x="1950" y="813"/>
                    </a:moveTo>
                    <a:lnTo>
                      <a:pt x="1950" y="813"/>
                    </a:lnTo>
                    <a:moveTo>
                      <a:pt x="1950" y="813"/>
                    </a:moveTo>
                    <a:lnTo>
                      <a:pt x="1950" y="813"/>
                    </a:lnTo>
                    <a:moveTo>
                      <a:pt x="1935" y="813"/>
                    </a:moveTo>
                    <a:lnTo>
                      <a:pt x="1950" y="813"/>
                    </a:lnTo>
                    <a:moveTo>
                      <a:pt x="1935" y="826"/>
                    </a:moveTo>
                    <a:lnTo>
                      <a:pt x="1935" y="813"/>
                    </a:lnTo>
                    <a:moveTo>
                      <a:pt x="1935" y="826"/>
                    </a:moveTo>
                    <a:lnTo>
                      <a:pt x="1935" y="826"/>
                    </a:lnTo>
                    <a:moveTo>
                      <a:pt x="1921" y="826"/>
                    </a:moveTo>
                    <a:lnTo>
                      <a:pt x="1935" y="826"/>
                    </a:lnTo>
                    <a:moveTo>
                      <a:pt x="1921" y="826"/>
                    </a:moveTo>
                    <a:lnTo>
                      <a:pt x="1921" y="826"/>
                    </a:lnTo>
                    <a:moveTo>
                      <a:pt x="1921" y="826"/>
                    </a:moveTo>
                    <a:lnTo>
                      <a:pt x="1921" y="826"/>
                    </a:lnTo>
                    <a:moveTo>
                      <a:pt x="1907" y="826"/>
                    </a:moveTo>
                    <a:lnTo>
                      <a:pt x="1921" y="826"/>
                    </a:lnTo>
                    <a:moveTo>
                      <a:pt x="1907" y="826"/>
                    </a:moveTo>
                    <a:lnTo>
                      <a:pt x="1907" y="826"/>
                    </a:lnTo>
                    <a:moveTo>
                      <a:pt x="1907" y="826"/>
                    </a:moveTo>
                    <a:lnTo>
                      <a:pt x="1907" y="826"/>
                    </a:lnTo>
                    <a:moveTo>
                      <a:pt x="1907" y="839"/>
                    </a:moveTo>
                    <a:lnTo>
                      <a:pt x="1907" y="826"/>
                    </a:lnTo>
                    <a:moveTo>
                      <a:pt x="1892" y="839"/>
                    </a:moveTo>
                    <a:lnTo>
                      <a:pt x="1907" y="839"/>
                    </a:lnTo>
                    <a:moveTo>
                      <a:pt x="1892" y="839"/>
                    </a:moveTo>
                    <a:lnTo>
                      <a:pt x="1892" y="839"/>
                    </a:lnTo>
                    <a:moveTo>
                      <a:pt x="1892" y="839"/>
                    </a:moveTo>
                    <a:lnTo>
                      <a:pt x="1892" y="839"/>
                    </a:lnTo>
                    <a:moveTo>
                      <a:pt x="1878" y="839"/>
                    </a:moveTo>
                    <a:lnTo>
                      <a:pt x="1892" y="839"/>
                    </a:lnTo>
                    <a:moveTo>
                      <a:pt x="1878" y="852"/>
                    </a:moveTo>
                    <a:lnTo>
                      <a:pt x="1878" y="839"/>
                    </a:lnTo>
                    <a:moveTo>
                      <a:pt x="1878" y="852"/>
                    </a:moveTo>
                    <a:lnTo>
                      <a:pt x="1878" y="852"/>
                    </a:lnTo>
                    <a:moveTo>
                      <a:pt x="1864" y="852"/>
                    </a:moveTo>
                    <a:lnTo>
                      <a:pt x="1878" y="852"/>
                    </a:lnTo>
                    <a:moveTo>
                      <a:pt x="1864" y="852"/>
                    </a:moveTo>
                    <a:lnTo>
                      <a:pt x="1864" y="852"/>
                    </a:lnTo>
                    <a:moveTo>
                      <a:pt x="1864" y="852"/>
                    </a:moveTo>
                    <a:lnTo>
                      <a:pt x="1864" y="852"/>
                    </a:lnTo>
                    <a:moveTo>
                      <a:pt x="1864" y="852"/>
                    </a:moveTo>
                    <a:lnTo>
                      <a:pt x="1864" y="852"/>
                    </a:lnTo>
                    <a:moveTo>
                      <a:pt x="1864" y="852"/>
                    </a:moveTo>
                    <a:lnTo>
                      <a:pt x="1864" y="852"/>
                    </a:lnTo>
                    <a:moveTo>
                      <a:pt x="1849" y="852"/>
                    </a:moveTo>
                    <a:lnTo>
                      <a:pt x="1864" y="852"/>
                    </a:lnTo>
                    <a:moveTo>
                      <a:pt x="1849" y="852"/>
                    </a:moveTo>
                    <a:lnTo>
                      <a:pt x="1849" y="852"/>
                    </a:lnTo>
                    <a:moveTo>
                      <a:pt x="1849" y="852"/>
                    </a:moveTo>
                    <a:lnTo>
                      <a:pt x="1849" y="852"/>
                    </a:lnTo>
                    <a:moveTo>
                      <a:pt x="1849" y="852"/>
                    </a:moveTo>
                    <a:lnTo>
                      <a:pt x="1849" y="852"/>
                    </a:lnTo>
                    <a:moveTo>
                      <a:pt x="1835" y="852"/>
                    </a:moveTo>
                    <a:lnTo>
                      <a:pt x="1849" y="852"/>
                    </a:lnTo>
                    <a:moveTo>
                      <a:pt x="1835" y="852"/>
                    </a:moveTo>
                    <a:lnTo>
                      <a:pt x="1835" y="852"/>
                    </a:lnTo>
                    <a:moveTo>
                      <a:pt x="1835" y="852"/>
                    </a:moveTo>
                    <a:lnTo>
                      <a:pt x="1835" y="852"/>
                    </a:lnTo>
                    <a:moveTo>
                      <a:pt x="1821" y="852"/>
                    </a:moveTo>
                    <a:lnTo>
                      <a:pt x="1835" y="852"/>
                    </a:lnTo>
                    <a:moveTo>
                      <a:pt x="1821" y="852"/>
                    </a:moveTo>
                    <a:lnTo>
                      <a:pt x="1821" y="852"/>
                    </a:lnTo>
                    <a:moveTo>
                      <a:pt x="1821" y="852"/>
                    </a:moveTo>
                    <a:lnTo>
                      <a:pt x="1821" y="852"/>
                    </a:lnTo>
                    <a:moveTo>
                      <a:pt x="1821" y="852"/>
                    </a:moveTo>
                    <a:lnTo>
                      <a:pt x="1821" y="852"/>
                    </a:lnTo>
                    <a:moveTo>
                      <a:pt x="1806" y="852"/>
                    </a:moveTo>
                    <a:lnTo>
                      <a:pt x="1821" y="852"/>
                    </a:lnTo>
                    <a:moveTo>
                      <a:pt x="1806" y="852"/>
                    </a:moveTo>
                    <a:lnTo>
                      <a:pt x="1806" y="852"/>
                    </a:lnTo>
                    <a:moveTo>
                      <a:pt x="1806" y="865"/>
                    </a:moveTo>
                    <a:lnTo>
                      <a:pt x="1806" y="852"/>
                    </a:lnTo>
                    <a:moveTo>
                      <a:pt x="1792" y="865"/>
                    </a:moveTo>
                    <a:lnTo>
                      <a:pt x="1806" y="865"/>
                    </a:lnTo>
                    <a:moveTo>
                      <a:pt x="1792" y="865"/>
                    </a:moveTo>
                    <a:lnTo>
                      <a:pt x="1792" y="865"/>
                    </a:lnTo>
                    <a:moveTo>
                      <a:pt x="1792" y="865"/>
                    </a:moveTo>
                    <a:lnTo>
                      <a:pt x="1792" y="865"/>
                    </a:lnTo>
                    <a:moveTo>
                      <a:pt x="1778" y="865"/>
                    </a:moveTo>
                    <a:lnTo>
                      <a:pt x="1792" y="865"/>
                    </a:lnTo>
                    <a:moveTo>
                      <a:pt x="1778" y="865"/>
                    </a:moveTo>
                    <a:lnTo>
                      <a:pt x="1778" y="865"/>
                    </a:lnTo>
                    <a:moveTo>
                      <a:pt x="1778" y="878"/>
                    </a:moveTo>
                    <a:lnTo>
                      <a:pt x="1778" y="865"/>
                    </a:lnTo>
                    <a:moveTo>
                      <a:pt x="1778" y="878"/>
                    </a:moveTo>
                    <a:lnTo>
                      <a:pt x="1778" y="878"/>
                    </a:lnTo>
                    <a:moveTo>
                      <a:pt x="1763" y="878"/>
                    </a:moveTo>
                    <a:lnTo>
                      <a:pt x="1778" y="878"/>
                    </a:lnTo>
                    <a:moveTo>
                      <a:pt x="1763" y="878"/>
                    </a:moveTo>
                    <a:lnTo>
                      <a:pt x="1763" y="878"/>
                    </a:lnTo>
                    <a:moveTo>
                      <a:pt x="1763" y="878"/>
                    </a:moveTo>
                    <a:lnTo>
                      <a:pt x="1763" y="878"/>
                    </a:lnTo>
                    <a:moveTo>
                      <a:pt x="1763" y="891"/>
                    </a:moveTo>
                    <a:lnTo>
                      <a:pt x="1763" y="878"/>
                    </a:lnTo>
                    <a:moveTo>
                      <a:pt x="1763" y="891"/>
                    </a:moveTo>
                    <a:lnTo>
                      <a:pt x="1763" y="891"/>
                    </a:lnTo>
                    <a:moveTo>
                      <a:pt x="1749" y="891"/>
                    </a:moveTo>
                    <a:lnTo>
                      <a:pt x="1763" y="891"/>
                    </a:lnTo>
                    <a:moveTo>
                      <a:pt x="1749" y="891"/>
                    </a:moveTo>
                    <a:lnTo>
                      <a:pt x="1749" y="891"/>
                    </a:lnTo>
                    <a:moveTo>
                      <a:pt x="1749" y="891"/>
                    </a:moveTo>
                    <a:lnTo>
                      <a:pt x="1749" y="891"/>
                    </a:lnTo>
                    <a:moveTo>
                      <a:pt x="1734" y="891"/>
                    </a:moveTo>
                    <a:lnTo>
                      <a:pt x="1749" y="891"/>
                    </a:lnTo>
                    <a:moveTo>
                      <a:pt x="1734" y="904"/>
                    </a:moveTo>
                    <a:lnTo>
                      <a:pt x="1734" y="891"/>
                    </a:lnTo>
                    <a:moveTo>
                      <a:pt x="1734" y="904"/>
                    </a:moveTo>
                    <a:lnTo>
                      <a:pt x="1734" y="904"/>
                    </a:lnTo>
                    <a:moveTo>
                      <a:pt x="1734" y="904"/>
                    </a:moveTo>
                    <a:lnTo>
                      <a:pt x="1734" y="904"/>
                    </a:lnTo>
                    <a:moveTo>
                      <a:pt x="1720" y="904"/>
                    </a:moveTo>
                    <a:lnTo>
                      <a:pt x="1734" y="904"/>
                    </a:lnTo>
                    <a:moveTo>
                      <a:pt x="1720" y="904"/>
                    </a:moveTo>
                    <a:lnTo>
                      <a:pt x="1720" y="904"/>
                    </a:lnTo>
                    <a:moveTo>
                      <a:pt x="1720" y="904"/>
                    </a:moveTo>
                    <a:lnTo>
                      <a:pt x="1720" y="904"/>
                    </a:lnTo>
                    <a:moveTo>
                      <a:pt x="1706" y="916"/>
                    </a:moveTo>
                    <a:lnTo>
                      <a:pt x="1720" y="904"/>
                    </a:lnTo>
                    <a:moveTo>
                      <a:pt x="1706" y="916"/>
                    </a:moveTo>
                    <a:lnTo>
                      <a:pt x="1706" y="916"/>
                    </a:lnTo>
                    <a:moveTo>
                      <a:pt x="1706" y="916"/>
                    </a:moveTo>
                    <a:lnTo>
                      <a:pt x="1706" y="916"/>
                    </a:lnTo>
                    <a:moveTo>
                      <a:pt x="1691" y="916"/>
                    </a:moveTo>
                    <a:lnTo>
                      <a:pt x="1706" y="916"/>
                    </a:lnTo>
                    <a:moveTo>
                      <a:pt x="1691" y="916"/>
                    </a:moveTo>
                    <a:lnTo>
                      <a:pt x="1691" y="916"/>
                    </a:lnTo>
                    <a:moveTo>
                      <a:pt x="1691" y="916"/>
                    </a:moveTo>
                    <a:lnTo>
                      <a:pt x="1691" y="916"/>
                    </a:lnTo>
                    <a:moveTo>
                      <a:pt x="1691" y="916"/>
                    </a:moveTo>
                    <a:lnTo>
                      <a:pt x="1691" y="916"/>
                    </a:lnTo>
                    <a:moveTo>
                      <a:pt x="1677" y="916"/>
                    </a:moveTo>
                    <a:lnTo>
                      <a:pt x="1691" y="916"/>
                    </a:lnTo>
                    <a:moveTo>
                      <a:pt x="1677" y="916"/>
                    </a:moveTo>
                    <a:lnTo>
                      <a:pt x="1677" y="916"/>
                    </a:lnTo>
                    <a:moveTo>
                      <a:pt x="1677" y="916"/>
                    </a:moveTo>
                    <a:lnTo>
                      <a:pt x="1677" y="916"/>
                    </a:lnTo>
                    <a:moveTo>
                      <a:pt x="1663" y="916"/>
                    </a:moveTo>
                    <a:lnTo>
                      <a:pt x="1677" y="916"/>
                    </a:lnTo>
                    <a:moveTo>
                      <a:pt x="1663" y="929"/>
                    </a:moveTo>
                    <a:lnTo>
                      <a:pt x="1663" y="916"/>
                    </a:lnTo>
                    <a:moveTo>
                      <a:pt x="1663" y="929"/>
                    </a:moveTo>
                    <a:lnTo>
                      <a:pt x="1663" y="929"/>
                    </a:lnTo>
                    <a:moveTo>
                      <a:pt x="1648" y="929"/>
                    </a:moveTo>
                    <a:lnTo>
                      <a:pt x="1663" y="929"/>
                    </a:lnTo>
                    <a:moveTo>
                      <a:pt x="1648" y="929"/>
                    </a:moveTo>
                    <a:lnTo>
                      <a:pt x="1648" y="929"/>
                    </a:lnTo>
                    <a:moveTo>
                      <a:pt x="1648" y="929"/>
                    </a:moveTo>
                    <a:lnTo>
                      <a:pt x="1648" y="929"/>
                    </a:lnTo>
                    <a:moveTo>
                      <a:pt x="1648" y="929"/>
                    </a:moveTo>
                    <a:lnTo>
                      <a:pt x="1648" y="929"/>
                    </a:lnTo>
                    <a:moveTo>
                      <a:pt x="1648" y="929"/>
                    </a:moveTo>
                    <a:lnTo>
                      <a:pt x="1648" y="929"/>
                    </a:lnTo>
                    <a:moveTo>
                      <a:pt x="1634" y="929"/>
                    </a:moveTo>
                    <a:lnTo>
                      <a:pt x="1648" y="929"/>
                    </a:lnTo>
                    <a:moveTo>
                      <a:pt x="1634" y="929"/>
                    </a:moveTo>
                    <a:lnTo>
                      <a:pt x="1634" y="929"/>
                    </a:lnTo>
                    <a:moveTo>
                      <a:pt x="1634" y="929"/>
                    </a:moveTo>
                    <a:lnTo>
                      <a:pt x="1634" y="929"/>
                    </a:lnTo>
                    <a:moveTo>
                      <a:pt x="1634" y="929"/>
                    </a:moveTo>
                    <a:lnTo>
                      <a:pt x="1634" y="929"/>
                    </a:lnTo>
                    <a:moveTo>
                      <a:pt x="1620" y="929"/>
                    </a:moveTo>
                    <a:lnTo>
                      <a:pt x="1634" y="929"/>
                    </a:lnTo>
                    <a:moveTo>
                      <a:pt x="1620" y="929"/>
                    </a:moveTo>
                    <a:lnTo>
                      <a:pt x="1620" y="929"/>
                    </a:lnTo>
                    <a:moveTo>
                      <a:pt x="1620" y="929"/>
                    </a:moveTo>
                    <a:lnTo>
                      <a:pt x="1620" y="929"/>
                    </a:lnTo>
                    <a:moveTo>
                      <a:pt x="1605" y="929"/>
                    </a:moveTo>
                    <a:lnTo>
                      <a:pt x="1620" y="929"/>
                    </a:lnTo>
                    <a:moveTo>
                      <a:pt x="1605" y="929"/>
                    </a:moveTo>
                    <a:lnTo>
                      <a:pt x="1605" y="929"/>
                    </a:lnTo>
                    <a:moveTo>
                      <a:pt x="1605" y="929"/>
                    </a:moveTo>
                    <a:lnTo>
                      <a:pt x="1605" y="929"/>
                    </a:lnTo>
                    <a:moveTo>
                      <a:pt x="1605" y="929"/>
                    </a:moveTo>
                    <a:lnTo>
                      <a:pt x="1605" y="929"/>
                    </a:lnTo>
                    <a:moveTo>
                      <a:pt x="1591" y="929"/>
                    </a:moveTo>
                    <a:lnTo>
                      <a:pt x="1605" y="929"/>
                    </a:lnTo>
                    <a:moveTo>
                      <a:pt x="1591" y="929"/>
                    </a:moveTo>
                    <a:lnTo>
                      <a:pt x="1591" y="929"/>
                    </a:lnTo>
                    <a:moveTo>
                      <a:pt x="1591" y="942"/>
                    </a:moveTo>
                    <a:lnTo>
                      <a:pt x="1591" y="929"/>
                    </a:lnTo>
                    <a:moveTo>
                      <a:pt x="1577" y="942"/>
                    </a:moveTo>
                    <a:lnTo>
                      <a:pt x="1591" y="942"/>
                    </a:lnTo>
                    <a:moveTo>
                      <a:pt x="1577" y="942"/>
                    </a:moveTo>
                    <a:lnTo>
                      <a:pt x="1577" y="942"/>
                    </a:lnTo>
                    <a:moveTo>
                      <a:pt x="1577" y="942"/>
                    </a:moveTo>
                    <a:lnTo>
                      <a:pt x="1577" y="942"/>
                    </a:lnTo>
                    <a:moveTo>
                      <a:pt x="1562" y="942"/>
                    </a:moveTo>
                    <a:lnTo>
                      <a:pt x="1577" y="942"/>
                    </a:lnTo>
                    <a:moveTo>
                      <a:pt x="1562" y="942"/>
                    </a:moveTo>
                    <a:lnTo>
                      <a:pt x="1562" y="942"/>
                    </a:lnTo>
                    <a:moveTo>
                      <a:pt x="1562" y="942"/>
                    </a:moveTo>
                    <a:lnTo>
                      <a:pt x="1562" y="942"/>
                    </a:lnTo>
                    <a:moveTo>
                      <a:pt x="1562" y="955"/>
                    </a:moveTo>
                    <a:lnTo>
                      <a:pt x="1562" y="942"/>
                    </a:lnTo>
                    <a:moveTo>
                      <a:pt x="1548" y="955"/>
                    </a:moveTo>
                    <a:lnTo>
                      <a:pt x="1562" y="955"/>
                    </a:lnTo>
                    <a:moveTo>
                      <a:pt x="1548" y="955"/>
                    </a:moveTo>
                    <a:lnTo>
                      <a:pt x="1548" y="955"/>
                    </a:lnTo>
                    <a:moveTo>
                      <a:pt x="1548" y="955"/>
                    </a:moveTo>
                    <a:lnTo>
                      <a:pt x="1548" y="955"/>
                    </a:lnTo>
                    <a:moveTo>
                      <a:pt x="1534" y="955"/>
                    </a:moveTo>
                    <a:lnTo>
                      <a:pt x="1548" y="955"/>
                    </a:lnTo>
                    <a:moveTo>
                      <a:pt x="1534" y="968"/>
                    </a:moveTo>
                    <a:lnTo>
                      <a:pt x="1534" y="955"/>
                    </a:lnTo>
                    <a:moveTo>
                      <a:pt x="1534" y="968"/>
                    </a:moveTo>
                    <a:lnTo>
                      <a:pt x="1534" y="968"/>
                    </a:lnTo>
                    <a:moveTo>
                      <a:pt x="1534" y="968"/>
                    </a:moveTo>
                    <a:lnTo>
                      <a:pt x="1534" y="968"/>
                    </a:lnTo>
                    <a:moveTo>
                      <a:pt x="1534" y="968"/>
                    </a:moveTo>
                    <a:lnTo>
                      <a:pt x="1534" y="968"/>
                    </a:lnTo>
                    <a:moveTo>
                      <a:pt x="1519" y="968"/>
                    </a:moveTo>
                    <a:lnTo>
                      <a:pt x="1534" y="968"/>
                    </a:lnTo>
                    <a:moveTo>
                      <a:pt x="1519" y="981"/>
                    </a:moveTo>
                    <a:lnTo>
                      <a:pt x="1519" y="968"/>
                    </a:lnTo>
                    <a:moveTo>
                      <a:pt x="1519" y="981"/>
                    </a:moveTo>
                    <a:lnTo>
                      <a:pt x="1519" y="981"/>
                    </a:lnTo>
                    <a:moveTo>
                      <a:pt x="1505" y="981"/>
                    </a:moveTo>
                    <a:lnTo>
                      <a:pt x="1519" y="981"/>
                    </a:lnTo>
                    <a:moveTo>
                      <a:pt x="1505" y="981"/>
                    </a:moveTo>
                    <a:lnTo>
                      <a:pt x="1505" y="981"/>
                    </a:lnTo>
                    <a:moveTo>
                      <a:pt x="1505" y="981"/>
                    </a:moveTo>
                    <a:lnTo>
                      <a:pt x="1505" y="981"/>
                    </a:lnTo>
                    <a:moveTo>
                      <a:pt x="1505" y="981"/>
                    </a:moveTo>
                    <a:lnTo>
                      <a:pt x="1505" y="981"/>
                    </a:lnTo>
                    <a:moveTo>
                      <a:pt x="1491" y="981"/>
                    </a:moveTo>
                    <a:lnTo>
                      <a:pt x="1505" y="981"/>
                    </a:lnTo>
                    <a:moveTo>
                      <a:pt x="1491" y="981"/>
                    </a:moveTo>
                    <a:lnTo>
                      <a:pt x="1491" y="981"/>
                    </a:lnTo>
                    <a:moveTo>
                      <a:pt x="1491" y="981"/>
                    </a:moveTo>
                    <a:lnTo>
                      <a:pt x="1491" y="981"/>
                    </a:lnTo>
                    <a:moveTo>
                      <a:pt x="1476" y="981"/>
                    </a:moveTo>
                    <a:lnTo>
                      <a:pt x="1491" y="981"/>
                    </a:lnTo>
                    <a:moveTo>
                      <a:pt x="1476" y="981"/>
                    </a:moveTo>
                    <a:lnTo>
                      <a:pt x="1476" y="981"/>
                    </a:lnTo>
                    <a:moveTo>
                      <a:pt x="1476" y="981"/>
                    </a:moveTo>
                    <a:lnTo>
                      <a:pt x="1476" y="981"/>
                    </a:lnTo>
                    <a:moveTo>
                      <a:pt x="1476" y="981"/>
                    </a:moveTo>
                    <a:lnTo>
                      <a:pt x="1476" y="981"/>
                    </a:lnTo>
                    <a:moveTo>
                      <a:pt x="1462" y="994"/>
                    </a:moveTo>
                    <a:lnTo>
                      <a:pt x="1476" y="981"/>
                    </a:lnTo>
                    <a:moveTo>
                      <a:pt x="1462" y="994"/>
                    </a:moveTo>
                    <a:lnTo>
                      <a:pt x="1462" y="994"/>
                    </a:lnTo>
                    <a:moveTo>
                      <a:pt x="1462" y="994"/>
                    </a:moveTo>
                    <a:lnTo>
                      <a:pt x="1462" y="994"/>
                    </a:lnTo>
                    <a:moveTo>
                      <a:pt x="1448" y="994"/>
                    </a:moveTo>
                    <a:lnTo>
                      <a:pt x="1462" y="994"/>
                    </a:lnTo>
                    <a:moveTo>
                      <a:pt x="1448" y="994"/>
                    </a:moveTo>
                    <a:lnTo>
                      <a:pt x="1448" y="994"/>
                    </a:lnTo>
                    <a:moveTo>
                      <a:pt x="1448" y="994"/>
                    </a:moveTo>
                    <a:lnTo>
                      <a:pt x="1448" y="994"/>
                    </a:lnTo>
                    <a:moveTo>
                      <a:pt x="1433" y="994"/>
                    </a:moveTo>
                    <a:lnTo>
                      <a:pt x="1448" y="994"/>
                    </a:lnTo>
                    <a:moveTo>
                      <a:pt x="1433" y="994"/>
                    </a:moveTo>
                    <a:lnTo>
                      <a:pt x="1433" y="994"/>
                    </a:lnTo>
                    <a:moveTo>
                      <a:pt x="1433" y="994"/>
                    </a:moveTo>
                    <a:lnTo>
                      <a:pt x="1433" y="994"/>
                    </a:lnTo>
                    <a:moveTo>
                      <a:pt x="1433" y="994"/>
                    </a:moveTo>
                    <a:lnTo>
                      <a:pt x="1433" y="994"/>
                    </a:lnTo>
                    <a:moveTo>
                      <a:pt x="1433" y="994"/>
                    </a:moveTo>
                    <a:lnTo>
                      <a:pt x="1433" y="994"/>
                    </a:lnTo>
                    <a:moveTo>
                      <a:pt x="1419" y="994"/>
                    </a:moveTo>
                    <a:lnTo>
                      <a:pt x="1433" y="994"/>
                    </a:lnTo>
                    <a:moveTo>
                      <a:pt x="1419" y="1007"/>
                    </a:moveTo>
                    <a:lnTo>
                      <a:pt x="1419" y="994"/>
                    </a:lnTo>
                    <a:moveTo>
                      <a:pt x="1419" y="1007"/>
                    </a:moveTo>
                    <a:lnTo>
                      <a:pt x="1419" y="1007"/>
                    </a:lnTo>
                    <a:moveTo>
                      <a:pt x="1419" y="1007"/>
                    </a:moveTo>
                    <a:lnTo>
                      <a:pt x="1419" y="1007"/>
                    </a:lnTo>
                    <a:moveTo>
                      <a:pt x="1405" y="1007"/>
                    </a:moveTo>
                    <a:lnTo>
                      <a:pt x="1419" y="1007"/>
                    </a:lnTo>
                    <a:moveTo>
                      <a:pt x="1405" y="1007"/>
                    </a:moveTo>
                    <a:lnTo>
                      <a:pt x="1405" y="1007"/>
                    </a:lnTo>
                    <a:moveTo>
                      <a:pt x="1405" y="1007"/>
                    </a:moveTo>
                    <a:lnTo>
                      <a:pt x="1405" y="1007"/>
                    </a:lnTo>
                    <a:moveTo>
                      <a:pt x="1390" y="1020"/>
                    </a:moveTo>
                    <a:lnTo>
                      <a:pt x="1405" y="1007"/>
                    </a:lnTo>
                    <a:moveTo>
                      <a:pt x="1390" y="1020"/>
                    </a:moveTo>
                    <a:lnTo>
                      <a:pt x="1390" y="1020"/>
                    </a:lnTo>
                    <a:moveTo>
                      <a:pt x="1390" y="1020"/>
                    </a:moveTo>
                    <a:lnTo>
                      <a:pt x="1390" y="1020"/>
                    </a:lnTo>
                    <a:moveTo>
                      <a:pt x="1390" y="1020"/>
                    </a:moveTo>
                    <a:lnTo>
                      <a:pt x="1390" y="1020"/>
                    </a:lnTo>
                    <a:moveTo>
                      <a:pt x="1376" y="1020"/>
                    </a:moveTo>
                    <a:lnTo>
                      <a:pt x="1390" y="1020"/>
                    </a:lnTo>
                    <a:moveTo>
                      <a:pt x="1376" y="1020"/>
                    </a:moveTo>
                    <a:lnTo>
                      <a:pt x="1376" y="1020"/>
                    </a:lnTo>
                    <a:moveTo>
                      <a:pt x="1376" y="1020"/>
                    </a:moveTo>
                    <a:lnTo>
                      <a:pt x="1376" y="1020"/>
                    </a:lnTo>
                    <a:moveTo>
                      <a:pt x="1362" y="1020"/>
                    </a:moveTo>
                    <a:lnTo>
                      <a:pt x="1376" y="1020"/>
                    </a:lnTo>
                    <a:moveTo>
                      <a:pt x="1362" y="1020"/>
                    </a:moveTo>
                    <a:lnTo>
                      <a:pt x="1362" y="1020"/>
                    </a:lnTo>
                    <a:moveTo>
                      <a:pt x="1362" y="1033"/>
                    </a:moveTo>
                    <a:lnTo>
                      <a:pt x="1362" y="1020"/>
                    </a:lnTo>
                    <a:moveTo>
                      <a:pt x="1347" y="1033"/>
                    </a:moveTo>
                    <a:lnTo>
                      <a:pt x="1362" y="1033"/>
                    </a:lnTo>
                    <a:moveTo>
                      <a:pt x="1347" y="1033"/>
                    </a:moveTo>
                    <a:lnTo>
                      <a:pt x="1347" y="1033"/>
                    </a:lnTo>
                    <a:moveTo>
                      <a:pt x="1347" y="1033"/>
                    </a:moveTo>
                    <a:lnTo>
                      <a:pt x="1347" y="1033"/>
                    </a:lnTo>
                    <a:moveTo>
                      <a:pt x="1347" y="1033"/>
                    </a:moveTo>
                    <a:lnTo>
                      <a:pt x="1347" y="1033"/>
                    </a:lnTo>
                    <a:moveTo>
                      <a:pt x="1333" y="1033"/>
                    </a:moveTo>
                    <a:lnTo>
                      <a:pt x="1347" y="1033"/>
                    </a:lnTo>
                    <a:moveTo>
                      <a:pt x="1333" y="1033"/>
                    </a:moveTo>
                    <a:lnTo>
                      <a:pt x="1333" y="1033"/>
                    </a:lnTo>
                    <a:moveTo>
                      <a:pt x="1333" y="1033"/>
                    </a:moveTo>
                    <a:lnTo>
                      <a:pt x="1333" y="1033"/>
                    </a:lnTo>
                    <a:moveTo>
                      <a:pt x="1319" y="1046"/>
                    </a:moveTo>
                    <a:lnTo>
                      <a:pt x="1333" y="1033"/>
                    </a:lnTo>
                    <a:moveTo>
                      <a:pt x="1319" y="1046"/>
                    </a:moveTo>
                    <a:lnTo>
                      <a:pt x="1319" y="1046"/>
                    </a:lnTo>
                    <a:moveTo>
                      <a:pt x="1319" y="1046"/>
                    </a:moveTo>
                    <a:lnTo>
                      <a:pt x="1319" y="1046"/>
                    </a:lnTo>
                    <a:moveTo>
                      <a:pt x="1319" y="1046"/>
                    </a:moveTo>
                    <a:lnTo>
                      <a:pt x="1319" y="1046"/>
                    </a:lnTo>
                    <a:moveTo>
                      <a:pt x="1319" y="1046"/>
                    </a:moveTo>
                    <a:lnTo>
                      <a:pt x="1319" y="1046"/>
                    </a:lnTo>
                    <a:moveTo>
                      <a:pt x="1304" y="1046"/>
                    </a:moveTo>
                    <a:lnTo>
                      <a:pt x="1319" y="1046"/>
                    </a:lnTo>
                    <a:moveTo>
                      <a:pt x="1304" y="1046"/>
                    </a:moveTo>
                    <a:lnTo>
                      <a:pt x="1304" y="1046"/>
                    </a:lnTo>
                    <a:moveTo>
                      <a:pt x="1304" y="1046"/>
                    </a:moveTo>
                    <a:lnTo>
                      <a:pt x="1304" y="1046"/>
                    </a:lnTo>
                    <a:moveTo>
                      <a:pt x="1290" y="1046"/>
                    </a:moveTo>
                    <a:lnTo>
                      <a:pt x="1304" y="1046"/>
                    </a:lnTo>
                    <a:moveTo>
                      <a:pt x="1290" y="1046"/>
                    </a:moveTo>
                    <a:lnTo>
                      <a:pt x="1290" y="1046"/>
                    </a:lnTo>
                    <a:moveTo>
                      <a:pt x="1290" y="1058"/>
                    </a:moveTo>
                    <a:lnTo>
                      <a:pt x="1290" y="1046"/>
                    </a:lnTo>
                    <a:moveTo>
                      <a:pt x="1290" y="1058"/>
                    </a:moveTo>
                    <a:lnTo>
                      <a:pt x="1290" y="1058"/>
                    </a:lnTo>
                    <a:moveTo>
                      <a:pt x="1276" y="1058"/>
                    </a:moveTo>
                    <a:lnTo>
                      <a:pt x="1290" y="1058"/>
                    </a:lnTo>
                    <a:moveTo>
                      <a:pt x="1276" y="1058"/>
                    </a:moveTo>
                    <a:lnTo>
                      <a:pt x="1276" y="1058"/>
                    </a:lnTo>
                    <a:moveTo>
                      <a:pt x="1276" y="1058"/>
                    </a:moveTo>
                    <a:lnTo>
                      <a:pt x="1276" y="1058"/>
                    </a:lnTo>
                    <a:moveTo>
                      <a:pt x="1261" y="1058"/>
                    </a:moveTo>
                    <a:lnTo>
                      <a:pt x="1276" y="1058"/>
                    </a:lnTo>
                    <a:moveTo>
                      <a:pt x="1261" y="1058"/>
                    </a:moveTo>
                    <a:lnTo>
                      <a:pt x="1261" y="1058"/>
                    </a:lnTo>
                    <a:moveTo>
                      <a:pt x="1261" y="1058"/>
                    </a:moveTo>
                    <a:lnTo>
                      <a:pt x="1261" y="1058"/>
                    </a:lnTo>
                    <a:moveTo>
                      <a:pt x="1261" y="1058"/>
                    </a:moveTo>
                    <a:lnTo>
                      <a:pt x="1261" y="1058"/>
                    </a:lnTo>
                    <a:moveTo>
                      <a:pt x="1247" y="1058"/>
                    </a:moveTo>
                    <a:lnTo>
                      <a:pt x="1261" y="1058"/>
                    </a:lnTo>
                    <a:moveTo>
                      <a:pt x="1247" y="1058"/>
                    </a:moveTo>
                    <a:lnTo>
                      <a:pt x="1247" y="1058"/>
                    </a:lnTo>
                    <a:moveTo>
                      <a:pt x="1247" y="1058"/>
                    </a:moveTo>
                    <a:lnTo>
                      <a:pt x="1247" y="1058"/>
                    </a:lnTo>
                    <a:moveTo>
                      <a:pt x="1233" y="1058"/>
                    </a:moveTo>
                    <a:lnTo>
                      <a:pt x="1247" y="1058"/>
                    </a:lnTo>
                    <a:moveTo>
                      <a:pt x="1233" y="1058"/>
                    </a:moveTo>
                    <a:lnTo>
                      <a:pt x="1233" y="1058"/>
                    </a:lnTo>
                    <a:moveTo>
                      <a:pt x="1233" y="1071"/>
                    </a:moveTo>
                    <a:lnTo>
                      <a:pt x="1233" y="1058"/>
                    </a:lnTo>
                    <a:moveTo>
                      <a:pt x="1218" y="1071"/>
                    </a:moveTo>
                    <a:lnTo>
                      <a:pt x="1233" y="1071"/>
                    </a:lnTo>
                    <a:moveTo>
                      <a:pt x="1218" y="1071"/>
                    </a:moveTo>
                    <a:lnTo>
                      <a:pt x="1218" y="1071"/>
                    </a:lnTo>
                    <a:moveTo>
                      <a:pt x="1218" y="1071"/>
                    </a:moveTo>
                    <a:lnTo>
                      <a:pt x="1218" y="1071"/>
                    </a:lnTo>
                    <a:moveTo>
                      <a:pt x="1218" y="1071"/>
                    </a:moveTo>
                    <a:lnTo>
                      <a:pt x="1218" y="1071"/>
                    </a:lnTo>
                    <a:moveTo>
                      <a:pt x="1204" y="1071"/>
                    </a:moveTo>
                    <a:lnTo>
                      <a:pt x="1218" y="1071"/>
                    </a:lnTo>
                    <a:moveTo>
                      <a:pt x="1204" y="1071"/>
                    </a:moveTo>
                    <a:lnTo>
                      <a:pt x="1204" y="1071"/>
                    </a:lnTo>
                    <a:moveTo>
                      <a:pt x="1204" y="1071"/>
                    </a:moveTo>
                    <a:lnTo>
                      <a:pt x="1204" y="1071"/>
                    </a:lnTo>
                    <a:moveTo>
                      <a:pt x="1204" y="1084"/>
                    </a:moveTo>
                    <a:lnTo>
                      <a:pt x="1204" y="1071"/>
                    </a:lnTo>
                    <a:moveTo>
                      <a:pt x="1204" y="1097"/>
                    </a:moveTo>
                    <a:lnTo>
                      <a:pt x="1204" y="1084"/>
                    </a:lnTo>
                    <a:moveTo>
                      <a:pt x="1190" y="1097"/>
                    </a:moveTo>
                    <a:lnTo>
                      <a:pt x="1204" y="1097"/>
                    </a:lnTo>
                    <a:moveTo>
                      <a:pt x="1190" y="1097"/>
                    </a:moveTo>
                    <a:lnTo>
                      <a:pt x="1190" y="1097"/>
                    </a:lnTo>
                    <a:moveTo>
                      <a:pt x="1190" y="1097"/>
                    </a:moveTo>
                    <a:lnTo>
                      <a:pt x="1190" y="1097"/>
                    </a:lnTo>
                    <a:moveTo>
                      <a:pt x="1175" y="1110"/>
                    </a:moveTo>
                    <a:lnTo>
                      <a:pt x="1190" y="1097"/>
                    </a:lnTo>
                    <a:moveTo>
                      <a:pt x="1175" y="1110"/>
                    </a:moveTo>
                    <a:lnTo>
                      <a:pt x="1175" y="1110"/>
                    </a:lnTo>
                    <a:moveTo>
                      <a:pt x="1175" y="1110"/>
                    </a:moveTo>
                    <a:lnTo>
                      <a:pt x="1175" y="1110"/>
                    </a:lnTo>
                    <a:moveTo>
                      <a:pt x="1161" y="1110"/>
                    </a:moveTo>
                    <a:lnTo>
                      <a:pt x="1175" y="1110"/>
                    </a:lnTo>
                    <a:moveTo>
                      <a:pt x="1161" y="1110"/>
                    </a:moveTo>
                    <a:lnTo>
                      <a:pt x="1161" y="1110"/>
                    </a:lnTo>
                    <a:moveTo>
                      <a:pt x="1161" y="1110"/>
                    </a:moveTo>
                    <a:lnTo>
                      <a:pt x="1161" y="1110"/>
                    </a:lnTo>
                    <a:moveTo>
                      <a:pt x="1161" y="1110"/>
                    </a:moveTo>
                    <a:lnTo>
                      <a:pt x="1161" y="1110"/>
                    </a:lnTo>
                    <a:moveTo>
                      <a:pt x="1147" y="1110"/>
                    </a:moveTo>
                    <a:lnTo>
                      <a:pt x="1161" y="1110"/>
                    </a:lnTo>
                    <a:moveTo>
                      <a:pt x="1147" y="1110"/>
                    </a:moveTo>
                    <a:lnTo>
                      <a:pt x="1147" y="1110"/>
                    </a:lnTo>
                    <a:moveTo>
                      <a:pt x="1147" y="1110"/>
                    </a:moveTo>
                    <a:lnTo>
                      <a:pt x="1147" y="1110"/>
                    </a:lnTo>
                    <a:moveTo>
                      <a:pt x="1132" y="1110"/>
                    </a:moveTo>
                    <a:lnTo>
                      <a:pt x="1147" y="1110"/>
                    </a:lnTo>
                    <a:moveTo>
                      <a:pt x="1132" y="1110"/>
                    </a:moveTo>
                    <a:lnTo>
                      <a:pt x="1132" y="1110"/>
                    </a:lnTo>
                    <a:moveTo>
                      <a:pt x="1132" y="1110"/>
                    </a:moveTo>
                    <a:lnTo>
                      <a:pt x="1132" y="1110"/>
                    </a:lnTo>
                    <a:moveTo>
                      <a:pt x="1132" y="1110"/>
                    </a:moveTo>
                    <a:lnTo>
                      <a:pt x="1132" y="1110"/>
                    </a:lnTo>
                    <a:moveTo>
                      <a:pt x="1118" y="1110"/>
                    </a:moveTo>
                    <a:lnTo>
                      <a:pt x="1132" y="1110"/>
                    </a:lnTo>
                    <a:moveTo>
                      <a:pt x="1118" y="1110"/>
                    </a:moveTo>
                    <a:lnTo>
                      <a:pt x="1118" y="1110"/>
                    </a:lnTo>
                    <a:moveTo>
                      <a:pt x="1118" y="1110"/>
                    </a:moveTo>
                    <a:lnTo>
                      <a:pt x="1118" y="1110"/>
                    </a:lnTo>
                    <a:moveTo>
                      <a:pt x="1104" y="1123"/>
                    </a:moveTo>
                    <a:lnTo>
                      <a:pt x="1118" y="1110"/>
                    </a:lnTo>
                    <a:moveTo>
                      <a:pt x="1104" y="1123"/>
                    </a:moveTo>
                    <a:lnTo>
                      <a:pt x="1104" y="1123"/>
                    </a:lnTo>
                    <a:moveTo>
                      <a:pt x="1104" y="1123"/>
                    </a:moveTo>
                    <a:lnTo>
                      <a:pt x="1104" y="1123"/>
                    </a:lnTo>
                    <a:moveTo>
                      <a:pt x="1104" y="1123"/>
                    </a:moveTo>
                    <a:lnTo>
                      <a:pt x="1104" y="1123"/>
                    </a:lnTo>
                    <a:moveTo>
                      <a:pt x="1104" y="1123"/>
                    </a:moveTo>
                    <a:lnTo>
                      <a:pt x="1104" y="1123"/>
                    </a:lnTo>
                    <a:moveTo>
                      <a:pt x="1089" y="1123"/>
                    </a:moveTo>
                    <a:lnTo>
                      <a:pt x="1104" y="1123"/>
                    </a:lnTo>
                    <a:moveTo>
                      <a:pt x="1089" y="1123"/>
                    </a:moveTo>
                    <a:lnTo>
                      <a:pt x="1089" y="1123"/>
                    </a:lnTo>
                    <a:moveTo>
                      <a:pt x="1089" y="1136"/>
                    </a:moveTo>
                    <a:lnTo>
                      <a:pt x="1089" y="1123"/>
                    </a:lnTo>
                    <a:moveTo>
                      <a:pt x="1075" y="1136"/>
                    </a:moveTo>
                    <a:lnTo>
                      <a:pt x="1089" y="1136"/>
                    </a:lnTo>
                    <a:moveTo>
                      <a:pt x="1075" y="1136"/>
                    </a:moveTo>
                    <a:lnTo>
                      <a:pt x="1075" y="1136"/>
                    </a:lnTo>
                    <a:moveTo>
                      <a:pt x="1075" y="1136"/>
                    </a:moveTo>
                    <a:lnTo>
                      <a:pt x="1075" y="1136"/>
                    </a:lnTo>
                    <a:moveTo>
                      <a:pt x="1075" y="1136"/>
                    </a:moveTo>
                    <a:lnTo>
                      <a:pt x="1075" y="1136"/>
                    </a:lnTo>
                    <a:moveTo>
                      <a:pt x="1061" y="1136"/>
                    </a:moveTo>
                    <a:lnTo>
                      <a:pt x="1075" y="1136"/>
                    </a:lnTo>
                    <a:moveTo>
                      <a:pt x="1061" y="1136"/>
                    </a:moveTo>
                    <a:lnTo>
                      <a:pt x="1061" y="1136"/>
                    </a:lnTo>
                    <a:moveTo>
                      <a:pt x="1061" y="1136"/>
                    </a:moveTo>
                    <a:lnTo>
                      <a:pt x="1061" y="1136"/>
                    </a:lnTo>
                    <a:moveTo>
                      <a:pt x="1046" y="1136"/>
                    </a:moveTo>
                    <a:lnTo>
                      <a:pt x="1061" y="1136"/>
                    </a:lnTo>
                    <a:moveTo>
                      <a:pt x="1046" y="1149"/>
                    </a:moveTo>
                    <a:lnTo>
                      <a:pt x="1046" y="1136"/>
                    </a:lnTo>
                    <a:moveTo>
                      <a:pt x="1046" y="1149"/>
                    </a:moveTo>
                    <a:lnTo>
                      <a:pt x="1046" y="1149"/>
                    </a:lnTo>
                    <a:moveTo>
                      <a:pt x="1032" y="1149"/>
                    </a:moveTo>
                    <a:lnTo>
                      <a:pt x="1046" y="1149"/>
                    </a:lnTo>
                    <a:moveTo>
                      <a:pt x="1032" y="1149"/>
                    </a:moveTo>
                    <a:lnTo>
                      <a:pt x="1032" y="1149"/>
                    </a:lnTo>
                    <a:moveTo>
                      <a:pt x="1032" y="1149"/>
                    </a:moveTo>
                    <a:lnTo>
                      <a:pt x="1032" y="1149"/>
                    </a:lnTo>
                    <a:moveTo>
                      <a:pt x="1032" y="1149"/>
                    </a:moveTo>
                    <a:lnTo>
                      <a:pt x="1032" y="1149"/>
                    </a:lnTo>
                    <a:moveTo>
                      <a:pt x="1018" y="1162"/>
                    </a:moveTo>
                    <a:lnTo>
                      <a:pt x="1032" y="1149"/>
                    </a:lnTo>
                    <a:moveTo>
                      <a:pt x="1018" y="1162"/>
                    </a:moveTo>
                    <a:lnTo>
                      <a:pt x="1018" y="1162"/>
                    </a:lnTo>
                    <a:moveTo>
                      <a:pt x="1018" y="1162"/>
                    </a:moveTo>
                    <a:lnTo>
                      <a:pt x="1018" y="1162"/>
                    </a:lnTo>
                    <a:moveTo>
                      <a:pt x="1003" y="1175"/>
                    </a:moveTo>
                    <a:lnTo>
                      <a:pt x="1018" y="1162"/>
                    </a:lnTo>
                    <a:moveTo>
                      <a:pt x="1003" y="1175"/>
                    </a:moveTo>
                    <a:lnTo>
                      <a:pt x="1003" y="1175"/>
                    </a:lnTo>
                    <a:moveTo>
                      <a:pt x="1003" y="1175"/>
                    </a:moveTo>
                    <a:lnTo>
                      <a:pt x="1003" y="1175"/>
                    </a:lnTo>
                    <a:moveTo>
                      <a:pt x="1003" y="1175"/>
                    </a:moveTo>
                    <a:lnTo>
                      <a:pt x="1003" y="1175"/>
                    </a:lnTo>
                    <a:moveTo>
                      <a:pt x="989" y="1175"/>
                    </a:moveTo>
                    <a:lnTo>
                      <a:pt x="1003" y="1175"/>
                    </a:lnTo>
                    <a:moveTo>
                      <a:pt x="989" y="1175"/>
                    </a:moveTo>
                    <a:lnTo>
                      <a:pt x="989" y="1175"/>
                    </a:lnTo>
                    <a:moveTo>
                      <a:pt x="989" y="1175"/>
                    </a:moveTo>
                    <a:lnTo>
                      <a:pt x="989" y="1175"/>
                    </a:lnTo>
                    <a:moveTo>
                      <a:pt x="989" y="1175"/>
                    </a:moveTo>
                    <a:lnTo>
                      <a:pt x="989" y="1175"/>
                    </a:lnTo>
                    <a:moveTo>
                      <a:pt x="989" y="1175"/>
                    </a:moveTo>
                    <a:lnTo>
                      <a:pt x="989" y="1175"/>
                    </a:lnTo>
                    <a:moveTo>
                      <a:pt x="975" y="1175"/>
                    </a:moveTo>
                    <a:lnTo>
                      <a:pt x="989" y="1175"/>
                    </a:lnTo>
                    <a:moveTo>
                      <a:pt x="975" y="1188"/>
                    </a:moveTo>
                    <a:lnTo>
                      <a:pt x="975" y="1175"/>
                    </a:lnTo>
                    <a:moveTo>
                      <a:pt x="975" y="1188"/>
                    </a:moveTo>
                    <a:lnTo>
                      <a:pt x="975" y="1188"/>
                    </a:lnTo>
                    <a:moveTo>
                      <a:pt x="960" y="1188"/>
                    </a:moveTo>
                    <a:lnTo>
                      <a:pt x="975" y="1188"/>
                    </a:lnTo>
                    <a:moveTo>
                      <a:pt x="960" y="1188"/>
                    </a:moveTo>
                    <a:lnTo>
                      <a:pt x="960" y="1188"/>
                    </a:lnTo>
                    <a:moveTo>
                      <a:pt x="960" y="1200"/>
                    </a:moveTo>
                    <a:lnTo>
                      <a:pt x="960" y="1188"/>
                    </a:lnTo>
                    <a:moveTo>
                      <a:pt x="946" y="1200"/>
                    </a:moveTo>
                    <a:lnTo>
                      <a:pt x="960" y="1200"/>
                    </a:lnTo>
                    <a:moveTo>
                      <a:pt x="946" y="1200"/>
                    </a:moveTo>
                    <a:lnTo>
                      <a:pt x="946" y="1200"/>
                    </a:lnTo>
                    <a:moveTo>
                      <a:pt x="946" y="1213"/>
                    </a:moveTo>
                    <a:lnTo>
                      <a:pt x="946" y="1200"/>
                    </a:lnTo>
                    <a:moveTo>
                      <a:pt x="946" y="1213"/>
                    </a:moveTo>
                    <a:lnTo>
                      <a:pt x="946" y="1213"/>
                    </a:lnTo>
                    <a:moveTo>
                      <a:pt x="932" y="1213"/>
                    </a:moveTo>
                    <a:lnTo>
                      <a:pt x="946" y="1213"/>
                    </a:lnTo>
                    <a:moveTo>
                      <a:pt x="932" y="1213"/>
                    </a:moveTo>
                    <a:lnTo>
                      <a:pt x="932" y="1213"/>
                    </a:lnTo>
                    <a:moveTo>
                      <a:pt x="932" y="1213"/>
                    </a:moveTo>
                    <a:lnTo>
                      <a:pt x="932" y="1213"/>
                    </a:lnTo>
                    <a:moveTo>
                      <a:pt x="917" y="1213"/>
                    </a:moveTo>
                    <a:lnTo>
                      <a:pt x="932" y="1213"/>
                    </a:lnTo>
                    <a:moveTo>
                      <a:pt x="917" y="1213"/>
                    </a:moveTo>
                    <a:lnTo>
                      <a:pt x="917" y="1213"/>
                    </a:lnTo>
                    <a:moveTo>
                      <a:pt x="917" y="1213"/>
                    </a:moveTo>
                    <a:lnTo>
                      <a:pt x="917" y="1213"/>
                    </a:lnTo>
                    <a:moveTo>
                      <a:pt x="917" y="1226"/>
                    </a:moveTo>
                    <a:lnTo>
                      <a:pt x="917" y="1213"/>
                    </a:lnTo>
                    <a:moveTo>
                      <a:pt x="903" y="1226"/>
                    </a:moveTo>
                    <a:lnTo>
                      <a:pt x="917" y="1226"/>
                    </a:lnTo>
                    <a:moveTo>
                      <a:pt x="903" y="1226"/>
                    </a:moveTo>
                    <a:lnTo>
                      <a:pt x="903" y="1226"/>
                    </a:lnTo>
                    <a:moveTo>
                      <a:pt x="903" y="1226"/>
                    </a:moveTo>
                    <a:lnTo>
                      <a:pt x="903" y="1226"/>
                    </a:lnTo>
                    <a:moveTo>
                      <a:pt x="889" y="1226"/>
                    </a:moveTo>
                    <a:lnTo>
                      <a:pt x="903" y="1226"/>
                    </a:lnTo>
                    <a:moveTo>
                      <a:pt x="889" y="1226"/>
                    </a:moveTo>
                    <a:lnTo>
                      <a:pt x="889" y="1226"/>
                    </a:lnTo>
                    <a:moveTo>
                      <a:pt x="889" y="1226"/>
                    </a:moveTo>
                    <a:lnTo>
                      <a:pt x="889" y="1226"/>
                    </a:lnTo>
                    <a:moveTo>
                      <a:pt x="874" y="1226"/>
                    </a:moveTo>
                    <a:lnTo>
                      <a:pt x="889" y="1226"/>
                    </a:lnTo>
                    <a:moveTo>
                      <a:pt x="874" y="1226"/>
                    </a:moveTo>
                    <a:lnTo>
                      <a:pt x="874" y="1226"/>
                    </a:lnTo>
                    <a:moveTo>
                      <a:pt x="874" y="1239"/>
                    </a:moveTo>
                    <a:lnTo>
                      <a:pt x="874" y="1226"/>
                    </a:lnTo>
                    <a:moveTo>
                      <a:pt x="874" y="1239"/>
                    </a:moveTo>
                    <a:lnTo>
                      <a:pt x="874" y="1239"/>
                    </a:lnTo>
                    <a:moveTo>
                      <a:pt x="874" y="1239"/>
                    </a:moveTo>
                    <a:lnTo>
                      <a:pt x="874" y="1239"/>
                    </a:lnTo>
                    <a:moveTo>
                      <a:pt x="860" y="1239"/>
                    </a:moveTo>
                    <a:lnTo>
                      <a:pt x="874" y="1239"/>
                    </a:lnTo>
                    <a:moveTo>
                      <a:pt x="860" y="1239"/>
                    </a:moveTo>
                    <a:lnTo>
                      <a:pt x="860" y="1239"/>
                    </a:lnTo>
                    <a:moveTo>
                      <a:pt x="860" y="1239"/>
                    </a:moveTo>
                    <a:lnTo>
                      <a:pt x="860" y="1239"/>
                    </a:lnTo>
                    <a:moveTo>
                      <a:pt x="860" y="1239"/>
                    </a:moveTo>
                    <a:lnTo>
                      <a:pt x="860" y="1239"/>
                    </a:lnTo>
                    <a:moveTo>
                      <a:pt x="846" y="1239"/>
                    </a:moveTo>
                    <a:lnTo>
                      <a:pt x="860" y="1239"/>
                    </a:lnTo>
                    <a:moveTo>
                      <a:pt x="846" y="1239"/>
                    </a:moveTo>
                    <a:lnTo>
                      <a:pt x="846" y="1239"/>
                    </a:lnTo>
                    <a:moveTo>
                      <a:pt x="846" y="1239"/>
                    </a:moveTo>
                    <a:lnTo>
                      <a:pt x="846" y="1239"/>
                    </a:lnTo>
                    <a:moveTo>
                      <a:pt x="831" y="1239"/>
                    </a:moveTo>
                    <a:lnTo>
                      <a:pt x="846" y="1239"/>
                    </a:lnTo>
                    <a:moveTo>
                      <a:pt x="831" y="1239"/>
                    </a:moveTo>
                    <a:lnTo>
                      <a:pt x="831" y="1239"/>
                    </a:lnTo>
                    <a:moveTo>
                      <a:pt x="831" y="1239"/>
                    </a:moveTo>
                    <a:lnTo>
                      <a:pt x="831" y="1239"/>
                    </a:lnTo>
                    <a:moveTo>
                      <a:pt x="817" y="1239"/>
                    </a:moveTo>
                    <a:lnTo>
                      <a:pt x="831" y="1239"/>
                    </a:lnTo>
                    <a:moveTo>
                      <a:pt x="817" y="1239"/>
                    </a:moveTo>
                    <a:lnTo>
                      <a:pt x="817" y="1239"/>
                    </a:lnTo>
                    <a:moveTo>
                      <a:pt x="817" y="1239"/>
                    </a:moveTo>
                    <a:lnTo>
                      <a:pt x="817" y="1239"/>
                    </a:lnTo>
                    <a:moveTo>
                      <a:pt x="817" y="1252"/>
                    </a:moveTo>
                    <a:lnTo>
                      <a:pt x="817" y="1239"/>
                    </a:lnTo>
                    <a:moveTo>
                      <a:pt x="803" y="1252"/>
                    </a:moveTo>
                    <a:lnTo>
                      <a:pt x="817" y="1252"/>
                    </a:lnTo>
                    <a:moveTo>
                      <a:pt x="803" y="1252"/>
                    </a:moveTo>
                    <a:lnTo>
                      <a:pt x="803" y="1252"/>
                    </a:lnTo>
                    <a:moveTo>
                      <a:pt x="803" y="1252"/>
                    </a:moveTo>
                    <a:lnTo>
                      <a:pt x="803" y="1252"/>
                    </a:lnTo>
                    <a:moveTo>
                      <a:pt x="788" y="1252"/>
                    </a:moveTo>
                    <a:lnTo>
                      <a:pt x="803" y="1252"/>
                    </a:lnTo>
                    <a:moveTo>
                      <a:pt x="788" y="1265"/>
                    </a:moveTo>
                    <a:lnTo>
                      <a:pt x="788" y="1252"/>
                    </a:lnTo>
                    <a:moveTo>
                      <a:pt x="788" y="1265"/>
                    </a:moveTo>
                    <a:lnTo>
                      <a:pt x="788" y="1265"/>
                    </a:lnTo>
                    <a:moveTo>
                      <a:pt x="788" y="1265"/>
                    </a:moveTo>
                    <a:lnTo>
                      <a:pt x="788" y="1265"/>
                    </a:lnTo>
                    <a:moveTo>
                      <a:pt x="774" y="1265"/>
                    </a:moveTo>
                    <a:lnTo>
                      <a:pt x="788" y="1265"/>
                    </a:lnTo>
                    <a:moveTo>
                      <a:pt x="774" y="1265"/>
                    </a:moveTo>
                    <a:lnTo>
                      <a:pt x="774" y="1265"/>
                    </a:lnTo>
                    <a:moveTo>
                      <a:pt x="774" y="1278"/>
                    </a:moveTo>
                    <a:lnTo>
                      <a:pt x="774" y="1265"/>
                    </a:lnTo>
                    <a:moveTo>
                      <a:pt x="774" y="1278"/>
                    </a:moveTo>
                    <a:lnTo>
                      <a:pt x="774" y="1278"/>
                    </a:lnTo>
                    <a:moveTo>
                      <a:pt x="774" y="1278"/>
                    </a:moveTo>
                    <a:lnTo>
                      <a:pt x="774" y="1278"/>
                    </a:lnTo>
                    <a:moveTo>
                      <a:pt x="760" y="1278"/>
                    </a:moveTo>
                    <a:lnTo>
                      <a:pt x="774" y="1278"/>
                    </a:lnTo>
                    <a:moveTo>
                      <a:pt x="760" y="1278"/>
                    </a:moveTo>
                    <a:lnTo>
                      <a:pt x="760" y="1278"/>
                    </a:lnTo>
                    <a:moveTo>
                      <a:pt x="760" y="1278"/>
                    </a:moveTo>
                    <a:lnTo>
                      <a:pt x="760" y="1278"/>
                    </a:lnTo>
                    <a:moveTo>
                      <a:pt x="745" y="1278"/>
                    </a:moveTo>
                    <a:lnTo>
                      <a:pt x="760" y="1278"/>
                    </a:lnTo>
                    <a:moveTo>
                      <a:pt x="745" y="1278"/>
                    </a:moveTo>
                    <a:lnTo>
                      <a:pt x="745" y="1278"/>
                    </a:lnTo>
                    <a:moveTo>
                      <a:pt x="745" y="1278"/>
                    </a:moveTo>
                    <a:lnTo>
                      <a:pt x="745" y="1278"/>
                    </a:lnTo>
                    <a:moveTo>
                      <a:pt x="731" y="1291"/>
                    </a:moveTo>
                    <a:lnTo>
                      <a:pt x="745" y="1278"/>
                    </a:lnTo>
                    <a:moveTo>
                      <a:pt x="731" y="1291"/>
                    </a:moveTo>
                    <a:lnTo>
                      <a:pt x="731" y="1291"/>
                    </a:lnTo>
                    <a:moveTo>
                      <a:pt x="731" y="1291"/>
                    </a:moveTo>
                    <a:lnTo>
                      <a:pt x="731" y="1291"/>
                    </a:lnTo>
                    <a:moveTo>
                      <a:pt x="731" y="1291"/>
                    </a:moveTo>
                    <a:lnTo>
                      <a:pt x="731" y="1291"/>
                    </a:lnTo>
                    <a:moveTo>
                      <a:pt x="717" y="1291"/>
                    </a:moveTo>
                    <a:lnTo>
                      <a:pt x="731" y="1291"/>
                    </a:lnTo>
                    <a:moveTo>
                      <a:pt x="717" y="1291"/>
                    </a:moveTo>
                    <a:lnTo>
                      <a:pt x="717" y="1291"/>
                    </a:lnTo>
                    <a:moveTo>
                      <a:pt x="717" y="1291"/>
                    </a:moveTo>
                    <a:lnTo>
                      <a:pt x="717" y="1291"/>
                    </a:lnTo>
                    <a:moveTo>
                      <a:pt x="702" y="1291"/>
                    </a:moveTo>
                    <a:lnTo>
                      <a:pt x="717" y="1291"/>
                    </a:lnTo>
                    <a:moveTo>
                      <a:pt x="702" y="1304"/>
                    </a:moveTo>
                    <a:lnTo>
                      <a:pt x="702" y="1291"/>
                    </a:lnTo>
                    <a:moveTo>
                      <a:pt x="702" y="1304"/>
                    </a:moveTo>
                    <a:lnTo>
                      <a:pt x="702" y="1304"/>
                    </a:lnTo>
                    <a:moveTo>
                      <a:pt x="688" y="1304"/>
                    </a:moveTo>
                    <a:lnTo>
                      <a:pt x="702" y="1304"/>
                    </a:lnTo>
                    <a:moveTo>
                      <a:pt x="688" y="1304"/>
                    </a:moveTo>
                    <a:lnTo>
                      <a:pt x="688" y="1304"/>
                    </a:lnTo>
                    <a:moveTo>
                      <a:pt x="688" y="1304"/>
                    </a:moveTo>
                    <a:lnTo>
                      <a:pt x="688" y="1304"/>
                    </a:lnTo>
                    <a:moveTo>
                      <a:pt x="688" y="1304"/>
                    </a:moveTo>
                    <a:lnTo>
                      <a:pt x="688" y="1304"/>
                    </a:lnTo>
                    <a:moveTo>
                      <a:pt x="674" y="1304"/>
                    </a:moveTo>
                    <a:lnTo>
                      <a:pt x="688" y="1304"/>
                    </a:lnTo>
                    <a:moveTo>
                      <a:pt x="674" y="1304"/>
                    </a:moveTo>
                    <a:lnTo>
                      <a:pt x="674" y="1304"/>
                    </a:lnTo>
                    <a:moveTo>
                      <a:pt x="674" y="1304"/>
                    </a:moveTo>
                    <a:lnTo>
                      <a:pt x="674" y="1304"/>
                    </a:lnTo>
                    <a:moveTo>
                      <a:pt x="659" y="1304"/>
                    </a:moveTo>
                    <a:lnTo>
                      <a:pt x="674" y="1304"/>
                    </a:lnTo>
                    <a:moveTo>
                      <a:pt x="659" y="1304"/>
                    </a:moveTo>
                    <a:lnTo>
                      <a:pt x="659" y="1304"/>
                    </a:lnTo>
                    <a:moveTo>
                      <a:pt x="659" y="1304"/>
                    </a:moveTo>
                    <a:lnTo>
                      <a:pt x="659" y="1304"/>
                    </a:lnTo>
                    <a:moveTo>
                      <a:pt x="659" y="1317"/>
                    </a:moveTo>
                    <a:lnTo>
                      <a:pt x="659" y="1304"/>
                    </a:lnTo>
                    <a:moveTo>
                      <a:pt x="659" y="1317"/>
                    </a:moveTo>
                    <a:lnTo>
                      <a:pt x="659" y="1317"/>
                    </a:lnTo>
                    <a:moveTo>
                      <a:pt x="645" y="1317"/>
                    </a:moveTo>
                    <a:lnTo>
                      <a:pt x="659" y="1317"/>
                    </a:lnTo>
                    <a:moveTo>
                      <a:pt x="645" y="1317"/>
                    </a:moveTo>
                    <a:lnTo>
                      <a:pt x="645" y="1317"/>
                    </a:lnTo>
                    <a:moveTo>
                      <a:pt x="645" y="1330"/>
                    </a:moveTo>
                    <a:lnTo>
                      <a:pt x="645" y="1317"/>
                    </a:lnTo>
                    <a:moveTo>
                      <a:pt x="645" y="1330"/>
                    </a:moveTo>
                    <a:lnTo>
                      <a:pt x="645" y="1330"/>
                    </a:lnTo>
                    <a:moveTo>
                      <a:pt x="631" y="1330"/>
                    </a:moveTo>
                    <a:lnTo>
                      <a:pt x="645" y="1330"/>
                    </a:lnTo>
                    <a:moveTo>
                      <a:pt x="631" y="1330"/>
                    </a:moveTo>
                    <a:lnTo>
                      <a:pt x="631" y="1330"/>
                    </a:lnTo>
                    <a:moveTo>
                      <a:pt x="631" y="1330"/>
                    </a:moveTo>
                    <a:lnTo>
                      <a:pt x="631" y="1330"/>
                    </a:lnTo>
                    <a:moveTo>
                      <a:pt x="616" y="1330"/>
                    </a:moveTo>
                    <a:lnTo>
                      <a:pt x="631" y="1330"/>
                    </a:lnTo>
                    <a:moveTo>
                      <a:pt x="616" y="1330"/>
                    </a:moveTo>
                    <a:lnTo>
                      <a:pt x="616" y="1330"/>
                    </a:lnTo>
                    <a:moveTo>
                      <a:pt x="616" y="1330"/>
                    </a:moveTo>
                    <a:lnTo>
                      <a:pt x="616" y="1330"/>
                    </a:lnTo>
                    <a:moveTo>
                      <a:pt x="602" y="1330"/>
                    </a:moveTo>
                    <a:lnTo>
                      <a:pt x="616" y="1330"/>
                    </a:lnTo>
                    <a:moveTo>
                      <a:pt x="602" y="1330"/>
                    </a:moveTo>
                    <a:lnTo>
                      <a:pt x="602" y="1330"/>
                    </a:lnTo>
                    <a:moveTo>
                      <a:pt x="602" y="1330"/>
                    </a:moveTo>
                    <a:lnTo>
                      <a:pt x="602" y="1330"/>
                    </a:lnTo>
                    <a:moveTo>
                      <a:pt x="602" y="1330"/>
                    </a:moveTo>
                    <a:lnTo>
                      <a:pt x="602" y="1330"/>
                    </a:lnTo>
                    <a:moveTo>
                      <a:pt x="588" y="1330"/>
                    </a:moveTo>
                    <a:lnTo>
                      <a:pt x="602" y="1330"/>
                    </a:lnTo>
                    <a:moveTo>
                      <a:pt x="588" y="1330"/>
                    </a:moveTo>
                    <a:lnTo>
                      <a:pt x="588" y="1330"/>
                    </a:lnTo>
                    <a:moveTo>
                      <a:pt x="588" y="1330"/>
                    </a:moveTo>
                    <a:lnTo>
                      <a:pt x="588" y="1330"/>
                    </a:lnTo>
                    <a:moveTo>
                      <a:pt x="573" y="1330"/>
                    </a:moveTo>
                    <a:lnTo>
                      <a:pt x="588" y="1330"/>
                    </a:lnTo>
                    <a:moveTo>
                      <a:pt x="573" y="1330"/>
                    </a:moveTo>
                    <a:lnTo>
                      <a:pt x="573" y="1330"/>
                    </a:lnTo>
                    <a:moveTo>
                      <a:pt x="573" y="1342"/>
                    </a:moveTo>
                    <a:lnTo>
                      <a:pt x="573" y="1330"/>
                    </a:lnTo>
                    <a:moveTo>
                      <a:pt x="559" y="1342"/>
                    </a:moveTo>
                    <a:lnTo>
                      <a:pt x="573" y="1342"/>
                    </a:lnTo>
                    <a:moveTo>
                      <a:pt x="559" y="1342"/>
                    </a:moveTo>
                    <a:lnTo>
                      <a:pt x="559" y="1342"/>
                    </a:lnTo>
                    <a:moveTo>
                      <a:pt x="559" y="1355"/>
                    </a:moveTo>
                    <a:lnTo>
                      <a:pt x="559" y="1342"/>
                    </a:lnTo>
                    <a:moveTo>
                      <a:pt x="559" y="1355"/>
                    </a:moveTo>
                    <a:lnTo>
                      <a:pt x="559" y="1355"/>
                    </a:lnTo>
                    <a:moveTo>
                      <a:pt x="545" y="1355"/>
                    </a:moveTo>
                    <a:lnTo>
                      <a:pt x="559" y="1355"/>
                    </a:lnTo>
                    <a:moveTo>
                      <a:pt x="545" y="1355"/>
                    </a:moveTo>
                    <a:lnTo>
                      <a:pt x="545" y="1355"/>
                    </a:lnTo>
                    <a:moveTo>
                      <a:pt x="545" y="1355"/>
                    </a:moveTo>
                    <a:lnTo>
                      <a:pt x="545" y="1355"/>
                    </a:lnTo>
                    <a:moveTo>
                      <a:pt x="545" y="1355"/>
                    </a:moveTo>
                    <a:lnTo>
                      <a:pt x="545" y="1355"/>
                    </a:lnTo>
                    <a:moveTo>
                      <a:pt x="545" y="1355"/>
                    </a:moveTo>
                    <a:lnTo>
                      <a:pt x="545" y="1355"/>
                    </a:lnTo>
                    <a:moveTo>
                      <a:pt x="530" y="1355"/>
                    </a:moveTo>
                    <a:lnTo>
                      <a:pt x="545" y="1355"/>
                    </a:lnTo>
                    <a:moveTo>
                      <a:pt x="530" y="1368"/>
                    </a:moveTo>
                    <a:lnTo>
                      <a:pt x="530" y="1355"/>
                    </a:lnTo>
                    <a:moveTo>
                      <a:pt x="530" y="1368"/>
                    </a:moveTo>
                    <a:lnTo>
                      <a:pt x="530" y="1368"/>
                    </a:lnTo>
                    <a:moveTo>
                      <a:pt x="516" y="1368"/>
                    </a:moveTo>
                    <a:lnTo>
                      <a:pt x="530" y="1368"/>
                    </a:lnTo>
                    <a:moveTo>
                      <a:pt x="516" y="1368"/>
                    </a:moveTo>
                    <a:lnTo>
                      <a:pt x="516" y="1368"/>
                    </a:lnTo>
                    <a:moveTo>
                      <a:pt x="516" y="1368"/>
                    </a:moveTo>
                    <a:lnTo>
                      <a:pt x="516" y="1368"/>
                    </a:lnTo>
                    <a:moveTo>
                      <a:pt x="516" y="1368"/>
                    </a:moveTo>
                    <a:lnTo>
                      <a:pt x="516" y="1368"/>
                    </a:lnTo>
                    <a:moveTo>
                      <a:pt x="502" y="1368"/>
                    </a:moveTo>
                    <a:lnTo>
                      <a:pt x="516" y="1368"/>
                    </a:lnTo>
                    <a:moveTo>
                      <a:pt x="502" y="1368"/>
                    </a:moveTo>
                    <a:lnTo>
                      <a:pt x="502" y="1368"/>
                    </a:lnTo>
                    <a:moveTo>
                      <a:pt x="502" y="1381"/>
                    </a:moveTo>
                    <a:lnTo>
                      <a:pt x="502" y="1368"/>
                    </a:lnTo>
                    <a:moveTo>
                      <a:pt x="487" y="1381"/>
                    </a:moveTo>
                    <a:lnTo>
                      <a:pt x="502" y="1381"/>
                    </a:lnTo>
                    <a:moveTo>
                      <a:pt x="487" y="1381"/>
                    </a:moveTo>
                    <a:lnTo>
                      <a:pt x="487" y="1381"/>
                    </a:lnTo>
                    <a:moveTo>
                      <a:pt x="487" y="1381"/>
                    </a:moveTo>
                    <a:lnTo>
                      <a:pt x="487" y="1381"/>
                    </a:lnTo>
                    <a:moveTo>
                      <a:pt x="473" y="1381"/>
                    </a:moveTo>
                    <a:lnTo>
                      <a:pt x="487" y="1381"/>
                    </a:lnTo>
                    <a:moveTo>
                      <a:pt x="473" y="1394"/>
                    </a:moveTo>
                    <a:lnTo>
                      <a:pt x="473" y="1381"/>
                    </a:lnTo>
                    <a:moveTo>
                      <a:pt x="473" y="1394"/>
                    </a:moveTo>
                    <a:lnTo>
                      <a:pt x="473" y="1394"/>
                    </a:lnTo>
                    <a:moveTo>
                      <a:pt x="473" y="1394"/>
                    </a:moveTo>
                    <a:lnTo>
                      <a:pt x="473" y="1394"/>
                    </a:lnTo>
                    <a:moveTo>
                      <a:pt x="459" y="1394"/>
                    </a:moveTo>
                    <a:lnTo>
                      <a:pt x="473" y="1394"/>
                    </a:lnTo>
                    <a:moveTo>
                      <a:pt x="459" y="1394"/>
                    </a:moveTo>
                    <a:lnTo>
                      <a:pt x="459" y="1394"/>
                    </a:lnTo>
                    <a:moveTo>
                      <a:pt x="459" y="1407"/>
                    </a:moveTo>
                    <a:lnTo>
                      <a:pt x="459" y="1394"/>
                    </a:lnTo>
                    <a:moveTo>
                      <a:pt x="444" y="1407"/>
                    </a:moveTo>
                    <a:lnTo>
                      <a:pt x="459" y="1407"/>
                    </a:lnTo>
                    <a:moveTo>
                      <a:pt x="444" y="1407"/>
                    </a:moveTo>
                    <a:lnTo>
                      <a:pt x="444" y="1407"/>
                    </a:lnTo>
                    <a:moveTo>
                      <a:pt x="444" y="1407"/>
                    </a:moveTo>
                    <a:lnTo>
                      <a:pt x="444" y="1407"/>
                    </a:lnTo>
                    <a:moveTo>
                      <a:pt x="444" y="1407"/>
                    </a:moveTo>
                    <a:lnTo>
                      <a:pt x="444" y="1407"/>
                    </a:lnTo>
                    <a:moveTo>
                      <a:pt x="444" y="1407"/>
                    </a:moveTo>
                    <a:lnTo>
                      <a:pt x="444" y="1407"/>
                    </a:lnTo>
                    <a:moveTo>
                      <a:pt x="430" y="1420"/>
                    </a:moveTo>
                    <a:lnTo>
                      <a:pt x="444" y="1407"/>
                    </a:lnTo>
                    <a:moveTo>
                      <a:pt x="430" y="1420"/>
                    </a:moveTo>
                    <a:lnTo>
                      <a:pt x="430" y="1420"/>
                    </a:lnTo>
                    <a:moveTo>
                      <a:pt x="430" y="1420"/>
                    </a:moveTo>
                    <a:lnTo>
                      <a:pt x="430" y="1420"/>
                    </a:lnTo>
                    <a:moveTo>
                      <a:pt x="430" y="1420"/>
                    </a:moveTo>
                    <a:lnTo>
                      <a:pt x="430" y="1420"/>
                    </a:lnTo>
                    <a:moveTo>
                      <a:pt x="416" y="1420"/>
                    </a:moveTo>
                    <a:lnTo>
                      <a:pt x="430" y="1420"/>
                    </a:lnTo>
                    <a:moveTo>
                      <a:pt x="416" y="1420"/>
                    </a:moveTo>
                    <a:lnTo>
                      <a:pt x="416" y="1420"/>
                    </a:lnTo>
                    <a:moveTo>
                      <a:pt x="416" y="1433"/>
                    </a:moveTo>
                    <a:lnTo>
                      <a:pt x="416" y="1420"/>
                    </a:lnTo>
                    <a:moveTo>
                      <a:pt x="401" y="1433"/>
                    </a:moveTo>
                    <a:lnTo>
                      <a:pt x="416" y="1433"/>
                    </a:lnTo>
                    <a:moveTo>
                      <a:pt x="401" y="1433"/>
                    </a:moveTo>
                    <a:lnTo>
                      <a:pt x="401" y="1433"/>
                    </a:lnTo>
                    <a:moveTo>
                      <a:pt x="401" y="1433"/>
                    </a:moveTo>
                    <a:lnTo>
                      <a:pt x="401" y="1433"/>
                    </a:lnTo>
                    <a:moveTo>
                      <a:pt x="387" y="1433"/>
                    </a:moveTo>
                    <a:lnTo>
                      <a:pt x="401" y="1433"/>
                    </a:lnTo>
                    <a:moveTo>
                      <a:pt x="387" y="1433"/>
                    </a:moveTo>
                    <a:lnTo>
                      <a:pt x="387" y="1433"/>
                    </a:lnTo>
                    <a:moveTo>
                      <a:pt x="387" y="1433"/>
                    </a:moveTo>
                    <a:lnTo>
                      <a:pt x="387" y="1433"/>
                    </a:lnTo>
                    <a:moveTo>
                      <a:pt x="387" y="1433"/>
                    </a:moveTo>
                    <a:lnTo>
                      <a:pt x="387" y="1433"/>
                    </a:lnTo>
                    <a:moveTo>
                      <a:pt x="373" y="1446"/>
                    </a:moveTo>
                    <a:lnTo>
                      <a:pt x="387" y="1433"/>
                    </a:lnTo>
                    <a:moveTo>
                      <a:pt x="373" y="1446"/>
                    </a:moveTo>
                    <a:lnTo>
                      <a:pt x="373" y="1446"/>
                    </a:lnTo>
                    <a:moveTo>
                      <a:pt x="373" y="1446"/>
                    </a:moveTo>
                    <a:lnTo>
                      <a:pt x="373" y="1446"/>
                    </a:lnTo>
                    <a:moveTo>
                      <a:pt x="358" y="1446"/>
                    </a:moveTo>
                    <a:lnTo>
                      <a:pt x="373" y="1446"/>
                    </a:lnTo>
                    <a:moveTo>
                      <a:pt x="358" y="1446"/>
                    </a:moveTo>
                    <a:lnTo>
                      <a:pt x="358" y="1446"/>
                    </a:lnTo>
                    <a:moveTo>
                      <a:pt x="358" y="1446"/>
                    </a:moveTo>
                    <a:lnTo>
                      <a:pt x="358" y="1446"/>
                    </a:lnTo>
                    <a:moveTo>
                      <a:pt x="344" y="1446"/>
                    </a:moveTo>
                    <a:lnTo>
                      <a:pt x="358" y="1446"/>
                    </a:lnTo>
                    <a:moveTo>
                      <a:pt x="344" y="1459"/>
                    </a:moveTo>
                    <a:lnTo>
                      <a:pt x="344" y="1446"/>
                    </a:lnTo>
                    <a:moveTo>
                      <a:pt x="344" y="1459"/>
                    </a:moveTo>
                    <a:lnTo>
                      <a:pt x="344" y="1459"/>
                    </a:lnTo>
                    <a:moveTo>
                      <a:pt x="344" y="1472"/>
                    </a:moveTo>
                    <a:lnTo>
                      <a:pt x="344" y="1459"/>
                    </a:lnTo>
                    <a:moveTo>
                      <a:pt x="330" y="1472"/>
                    </a:moveTo>
                    <a:lnTo>
                      <a:pt x="344" y="1472"/>
                    </a:lnTo>
                    <a:moveTo>
                      <a:pt x="330" y="1472"/>
                    </a:moveTo>
                    <a:lnTo>
                      <a:pt x="330" y="1472"/>
                    </a:lnTo>
                    <a:moveTo>
                      <a:pt x="330" y="1472"/>
                    </a:moveTo>
                    <a:lnTo>
                      <a:pt x="330" y="1472"/>
                    </a:lnTo>
                    <a:moveTo>
                      <a:pt x="330" y="1472"/>
                    </a:moveTo>
                    <a:lnTo>
                      <a:pt x="330" y="1472"/>
                    </a:lnTo>
                    <a:moveTo>
                      <a:pt x="330" y="1484"/>
                    </a:moveTo>
                    <a:lnTo>
                      <a:pt x="330" y="1472"/>
                    </a:lnTo>
                    <a:moveTo>
                      <a:pt x="315" y="1484"/>
                    </a:moveTo>
                    <a:lnTo>
                      <a:pt x="330" y="1484"/>
                    </a:lnTo>
                    <a:moveTo>
                      <a:pt x="315" y="1484"/>
                    </a:moveTo>
                    <a:lnTo>
                      <a:pt x="315" y="1484"/>
                    </a:lnTo>
                    <a:moveTo>
                      <a:pt x="315" y="1484"/>
                    </a:moveTo>
                    <a:lnTo>
                      <a:pt x="315" y="1484"/>
                    </a:lnTo>
                    <a:moveTo>
                      <a:pt x="301" y="1484"/>
                    </a:moveTo>
                    <a:lnTo>
                      <a:pt x="315" y="1484"/>
                    </a:lnTo>
                    <a:moveTo>
                      <a:pt x="301" y="1497"/>
                    </a:moveTo>
                    <a:lnTo>
                      <a:pt x="301" y="1484"/>
                    </a:lnTo>
                    <a:moveTo>
                      <a:pt x="301" y="1497"/>
                    </a:moveTo>
                    <a:lnTo>
                      <a:pt x="301" y="1497"/>
                    </a:lnTo>
                    <a:moveTo>
                      <a:pt x="301" y="1497"/>
                    </a:moveTo>
                    <a:lnTo>
                      <a:pt x="301" y="1497"/>
                    </a:lnTo>
                    <a:moveTo>
                      <a:pt x="287" y="1497"/>
                    </a:moveTo>
                    <a:lnTo>
                      <a:pt x="301" y="1497"/>
                    </a:lnTo>
                    <a:moveTo>
                      <a:pt x="287" y="1497"/>
                    </a:moveTo>
                    <a:lnTo>
                      <a:pt x="287" y="1497"/>
                    </a:lnTo>
                    <a:moveTo>
                      <a:pt x="287" y="1497"/>
                    </a:moveTo>
                    <a:lnTo>
                      <a:pt x="287" y="1497"/>
                    </a:lnTo>
                    <a:moveTo>
                      <a:pt x="272" y="1497"/>
                    </a:moveTo>
                    <a:lnTo>
                      <a:pt x="287" y="1497"/>
                    </a:lnTo>
                    <a:moveTo>
                      <a:pt x="272" y="1497"/>
                    </a:moveTo>
                    <a:lnTo>
                      <a:pt x="272" y="1497"/>
                    </a:lnTo>
                    <a:moveTo>
                      <a:pt x="272" y="1497"/>
                    </a:moveTo>
                    <a:lnTo>
                      <a:pt x="272" y="1497"/>
                    </a:lnTo>
                    <a:moveTo>
                      <a:pt x="258" y="1497"/>
                    </a:moveTo>
                    <a:lnTo>
                      <a:pt x="272" y="1497"/>
                    </a:lnTo>
                    <a:moveTo>
                      <a:pt x="258" y="1497"/>
                    </a:moveTo>
                    <a:lnTo>
                      <a:pt x="258" y="1497"/>
                    </a:lnTo>
                    <a:moveTo>
                      <a:pt x="258" y="1510"/>
                    </a:moveTo>
                    <a:lnTo>
                      <a:pt x="258" y="1497"/>
                    </a:lnTo>
                    <a:moveTo>
                      <a:pt x="258" y="1510"/>
                    </a:moveTo>
                    <a:lnTo>
                      <a:pt x="258" y="1510"/>
                    </a:lnTo>
                    <a:moveTo>
                      <a:pt x="244" y="1510"/>
                    </a:moveTo>
                    <a:lnTo>
                      <a:pt x="258" y="1510"/>
                    </a:lnTo>
                    <a:moveTo>
                      <a:pt x="244" y="1510"/>
                    </a:moveTo>
                    <a:lnTo>
                      <a:pt x="244" y="1510"/>
                    </a:lnTo>
                    <a:moveTo>
                      <a:pt x="244" y="1510"/>
                    </a:moveTo>
                    <a:lnTo>
                      <a:pt x="244" y="1510"/>
                    </a:lnTo>
                    <a:moveTo>
                      <a:pt x="229" y="1523"/>
                    </a:moveTo>
                    <a:lnTo>
                      <a:pt x="244" y="1510"/>
                    </a:lnTo>
                    <a:moveTo>
                      <a:pt x="229" y="1523"/>
                    </a:moveTo>
                    <a:lnTo>
                      <a:pt x="229" y="1523"/>
                    </a:lnTo>
                    <a:moveTo>
                      <a:pt x="229" y="1523"/>
                    </a:moveTo>
                    <a:lnTo>
                      <a:pt x="229" y="1523"/>
                    </a:lnTo>
                    <a:moveTo>
                      <a:pt x="215" y="1523"/>
                    </a:moveTo>
                    <a:lnTo>
                      <a:pt x="229" y="1523"/>
                    </a:lnTo>
                    <a:moveTo>
                      <a:pt x="215" y="1523"/>
                    </a:moveTo>
                    <a:lnTo>
                      <a:pt x="215" y="1523"/>
                    </a:lnTo>
                    <a:moveTo>
                      <a:pt x="215" y="1523"/>
                    </a:moveTo>
                    <a:lnTo>
                      <a:pt x="215" y="1523"/>
                    </a:lnTo>
                    <a:moveTo>
                      <a:pt x="215" y="1536"/>
                    </a:moveTo>
                    <a:lnTo>
                      <a:pt x="215" y="1523"/>
                    </a:lnTo>
                    <a:moveTo>
                      <a:pt x="215" y="1536"/>
                    </a:moveTo>
                    <a:lnTo>
                      <a:pt x="215" y="1536"/>
                    </a:lnTo>
                    <a:moveTo>
                      <a:pt x="215" y="1536"/>
                    </a:moveTo>
                    <a:lnTo>
                      <a:pt x="215" y="1536"/>
                    </a:lnTo>
                    <a:moveTo>
                      <a:pt x="201" y="1536"/>
                    </a:moveTo>
                    <a:lnTo>
                      <a:pt x="215" y="1536"/>
                    </a:lnTo>
                    <a:moveTo>
                      <a:pt x="201" y="1549"/>
                    </a:moveTo>
                    <a:lnTo>
                      <a:pt x="201" y="1536"/>
                    </a:lnTo>
                    <a:moveTo>
                      <a:pt x="201" y="1549"/>
                    </a:moveTo>
                    <a:lnTo>
                      <a:pt x="201" y="1549"/>
                    </a:lnTo>
                    <a:moveTo>
                      <a:pt x="186" y="1549"/>
                    </a:moveTo>
                    <a:lnTo>
                      <a:pt x="201" y="1549"/>
                    </a:lnTo>
                    <a:moveTo>
                      <a:pt x="186" y="1549"/>
                    </a:moveTo>
                    <a:lnTo>
                      <a:pt x="186" y="1549"/>
                    </a:lnTo>
                    <a:moveTo>
                      <a:pt x="186" y="1549"/>
                    </a:moveTo>
                    <a:lnTo>
                      <a:pt x="186" y="1549"/>
                    </a:lnTo>
                    <a:moveTo>
                      <a:pt x="172" y="1549"/>
                    </a:moveTo>
                    <a:lnTo>
                      <a:pt x="186" y="1549"/>
                    </a:lnTo>
                    <a:moveTo>
                      <a:pt x="172" y="1562"/>
                    </a:moveTo>
                    <a:lnTo>
                      <a:pt x="172" y="1549"/>
                    </a:lnTo>
                    <a:moveTo>
                      <a:pt x="172" y="1562"/>
                    </a:moveTo>
                    <a:lnTo>
                      <a:pt x="172" y="1562"/>
                    </a:lnTo>
                    <a:moveTo>
                      <a:pt x="172" y="1562"/>
                    </a:moveTo>
                    <a:lnTo>
                      <a:pt x="172" y="1562"/>
                    </a:lnTo>
                    <a:moveTo>
                      <a:pt x="158" y="1562"/>
                    </a:moveTo>
                    <a:lnTo>
                      <a:pt x="172" y="1562"/>
                    </a:lnTo>
                    <a:moveTo>
                      <a:pt x="158" y="1562"/>
                    </a:moveTo>
                    <a:lnTo>
                      <a:pt x="158" y="1562"/>
                    </a:lnTo>
                    <a:moveTo>
                      <a:pt x="158" y="1562"/>
                    </a:moveTo>
                    <a:lnTo>
                      <a:pt x="158" y="1562"/>
                    </a:lnTo>
                    <a:moveTo>
                      <a:pt x="143" y="1575"/>
                    </a:moveTo>
                    <a:lnTo>
                      <a:pt x="158" y="1562"/>
                    </a:lnTo>
                    <a:moveTo>
                      <a:pt x="143" y="1575"/>
                    </a:moveTo>
                    <a:lnTo>
                      <a:pt x="143" y="1575"/>
                    </a:lnTo>
                    <a:moveTo>
                      <a:pt x="143" y="1575"/>
                    </a:moveTo>
                    <a:lnTo>
                      <a:pt x="143" y="1575"/>
                    </a:lnTo>
                    <a:moveTo>
                      <a:pt x="129" y="1575"/>
                    </a:moveTo>
                    <a:lnTo>
                      <a:pt x="143" y="1575"/>
                    </a:lnTo>
                    <a:moveTo>
                      <a:pt x="129" y="1575"/>
                    </a:moveTo>
                    <a:lnTo>
                      <a:pt x="129" y="1575"/>
                    </a:lnTo>
                    <a:moveTo>
                      <a:pt x="129" y="1588"/>
                    </a:moveTo>
                    <a:lnTo>
                      <a:pt x="129" y="1575"/>
                    </a:lnTo>
                    <a:moveTo>
                      <a:pt x="129" y="1588"/>
                    </a:moveTo>
                    <a:lnTo>
                      <a:pt x="129" y="1588"/>
                    </a:lnTo>
                    <a:moveTo>
                      <a:pt x="115" y="1588"/>
                    </a:moveTo>
                    <a:lnTo>
                      <a:pt x="129" y="1588"/>
                    </a:lnTo>
                    <a:moveTo>
                      <a:pt x="115" y="1588"/>
                    </a:moveTo>
                    <a:lnTo>
                      <a:pt x="115" y="1588"/>
                    </a:lnTo>
                    <a:moveTo>
                      <a:pt x="115" y="1601"/>
                    </a:moveTo>
                    <a:lnTo>
                      <a:pt x="115" y="1588"/>
                    </a:lnTo>
                    <a:moveTo>
                      <a:pt x="100" y="1601"/>
                    </a:moveTo>
                    <a:lnTo>
                      <a:pt x="115" y="1601"/>
                    </a:lnTo>
                    <a:moveTo>
                      <a:pt x="100" y="1601"/>
                    </a:moveTo>
                    <a:lnTo>
                      <a:pt x="100" y="1601"/>
                    </a:lnTo>
                    <a:moveTo>
                      <a:pt x="100" y="1601"/>
                    </a:moveTo>
                    <a:lnTo>
                      <a:pt x="100" y="1601"/>
                    </a:lnTo>
                    <a:moveTo>
                      <a:pt x="100" y="1614"/>
                    </a:moveTo>
                    <a:lnTo>
                      <a:pt x="100" y="1601"/>
                    </a:lnTo>
                    <a:moveTo>
                      <a:pt x="100" y="1614"/>
                    </a:moveTo>
                    <a:lnTo>
                      <a:pt x="100" y="1614"/>
                    </a:lnTo>
                    <a:moveTo>
                      <a:pt x="86" y="1614"/>
                    </a:moveTo>
                    <a:lnTo>
                      <a:pt x="100" y="1614"/>
                    </a:lnTo>
                    <a:moveTo>
                      <a:pt x="86" y="1614"/>
                    </a:moveTo>
                    <a:lnTo>
                      <a:pt x="86" y="1614"/>
                    </a:lnTo>
                    <a:moveTo>
                      <a:pt x="86" y="1627"/>
                    </a:moveTo>
                    <a:lnTo>
                      <a:pt x="86" y="1614"/>
                    </a:lnTo>
                    <a:moveTo>
                      <a:pt x="86" y="1627"/>
                    </a:moveTo>
                    <a:lnTo>
                      <a:pt x="86" y="1627"/>
                    </a:lnTo>
                    <a:moveTo>
                      <a:pt x="72" y="1627"/>
                    </a:moveTo>
                    <a:lnTo>
                      <a:pt x="86" y="1627"/>
                    </a:lnTo>
                    <a:moveTo>
                      <a:pt x="72" y="1627"/>
                    </a:moveTo>
                    <a:lnTo>
                      <a:pt x="72" y="1627"/>
                    </a:lnTo>
                    <a:moveTo>
                      <a:pt x="72" y="1627"/>
                    </a:moveTo>
                    <a:lnTo>
                      <a:pt x="72" y="1627"/>
                    </a:lnTo>
                    <a:moveTo>
                      <a:pt x="57" y="1627"/>
                    </a:moveTo>
                    <a:lnTo>
                      <a:pt x="72" y="1627"/>
                    </a:lnTo>
                    <a:moveTo>
                      <a:pt x="57" y="1627"/>
                    </a:moveTo>
                    <a:lnTo>
                      <a:pt x="57" y="1627"/>
                    </a:lnTo>
                    <a:moveTo>
                      <a:pt x="57" y="1639"/>
                    </a:moveTo>
                    <a:lnTo>
                      <a:pt x="57" y="1627"/>
                    </a:lnTo>
                    <a:moveTo>
                      <a:pt x="43" y="1639"/>
                    </a:moveTo>
                    <a:lnTo>
                      <a:pt x="57" y="1639"/>
                    </a:lnTo>
                    <a:moveTo>
                      <a:pt x="43" y="1639"/>
                    </a:moveTo>
                    <a:lnTo>
                      <a:pt x="43" y="1639"/>
                    </a:lnTo>
                    <a:moveTo>
                      <a:pt x="43" y="1639"/>
                    </a:moveTo>
                    <a:lnTo>
                      <a:pt x="43" y="1639"/>
                    </a:lnTo>
                    <a:moveTo>
                      <a:pt x="43" y="1639"/>
                    </a:moveTo>
                    <a:lnTo>
                      <a:pt x="43" y="1639"/>
                    </a:lnTo>
                    <a:moveTo>
                      <a:pt x="29" y="1639"/>
                    </a:moveTo>
                    <a:lnTo>
                      <a:pt x="43" y="1639"/>
                    </a:lnTo>
                    <a:moveTo>
                      <a:pt x="29" y="1639"/>
                    </a:moveTo>
                    <a:lnTo>
                      <a:pt x="29" y="1639"/>
                    </a:lnTo>
                    <a:moveTo>
                      <a:pt x="29" y="1639"/>
                    </a:moveTo>
                    <a:lnTo>
                      <a:pt x="29" y="1639"/>
                    </a:lnTo>
                    <a:moveTo>
                      <a:pt x="14" y="1652"/>
                    </a:moveTo>
                    <a:lnTo>
                      <a:pt x="29" y="1639"/>
                    </a:lnTo>
                    <a:moveTo>
                      <a:pt x="14" y="1652"/>
                    </a:moveTo>
                    <a:lnTo>
                      <a:pt x="14" y="1652"/>
                    </a:lnTo>
                    <a:moveTo>
                      <a:pt x="14" y="1652"/>
                    </a:moveTo>
                    <a:lnTo>
                      <a:pt x="14" y="1652"/>
                    </a:lnTo>
                    <a:moveTo>
                      <a:pt x="0" y="1652"/>
                    </a:moveTo>
                    <a:lnTo>
                      <a:pt x="14" y="1652"/>
                    </a:lnTo>
                    <a:moveTo>
                      <a:pt x="0" y="1652"/>
                    </a:moveTo>
                    <a:lnTo>
                      <a:pt x="0" y="1652"/>
                    </a:lnTo>
                    <a:moveTo>
                      <a:pt x="0" y="1652"/>
                    </a:moveTo>
                    <a:lnTo>
                      <a:pt x="0" y="1652"/>
                    </a:lnTo>
                    <a:moveTo>
                      <a:pt x="0" y="1652"/>
                    </a:moveTo>
                    <a:lnTo>
                      <a:pt x="0" y="1652"/>
                    </a:lnTo>
                    <a:moveTo>
                      <a:pt x="0" y="1652"/>
                    </a:moveTo>
                    <a:lnTo>
                      <a:pt x="0" y="1652"/>
                    </a:lnTo>
                  </a:path>
                </a:pathLst>
              </a:custGeom>
              <a:noFill/>
              <a:ln w="28575"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600" dirty="0">
                  <a:solidFill>
                    <a:srgbClr val="000000"/>
                  </a:solidFill>
                  <a:latin typeface="Century Gothic" panose="020B0502020202020204" pitchFamily="34" charset="0"/>
                </a:endParaRPr>
              </a:p>
            </p:txBody>
          </p:sp>
          <p:sp>
            <p:nvSpPr>
              <p:cNvPr id="23" name="Rectangle 83">
                <a:extLst>
                  <a:ext uri="{FF2B5EF4-FFF2-40B4-BE49-F238E27FC236}">
                    <a16:creationId xmlns:a16="http://schemas.microsoft.com/office/drawing/2014/main" id="{B4975B62-1B2D-F261-ED1D-C773CAF9B610}"/>
                  </a:ext>
                </a:extLst>
              </p:cNvPr>
              <p:cNvSpPr>
                <a:spLocks noChangeArrowheads="1"/>
              </p:cNvSpPr>
              <p:nvPr/>
            </p:nvSpPr>
            <p:spPr bwMode="auto">
              <a:xfrm rot="16200000">
                <a:off x="5285919" y="2946175"/>
                <a:ext cx="25687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ysClr val="windowText" lastClr="000000"/>
                    </a:solidFill>
                    <a:latin typeface="Century Gothic" panose="020B0502020202020204" pitchFamily="34" charset="0"/>
                  </a:rPr>
                  <a:t>Cumulative incidence (%)</a:t>
                </a:r>
              </a:p>
            </p:txBody>
          </p:sp>
        </p:grpSp>
        <p:sp>
          <p:nvSpPr>
            <p:cNvPr id="5" name="Rectangle 92">
              <a:extLst>
                <a:ext uri="{FF2B5EF4-FFF2-40B4-BE49-F238E27FC236}">
                  <a16:creationId xmlns:a16="http://schemas.microsoft.com/office/drawing/2014/main" id="{4A358254-0AFB-4643-4648-6C7146B66C98}"/>
                </a:ext>
              </a:extLst>
            </p:cNvPr>
            <p:cNvSpPr>
              <a:spLocks noChangeArrowheads="1"/>
            </p:cNvSpPr>
            <p:nvPr/>
          </p:nvSpPr>
          <p:spPr bwMode="auto">
            <a:xfrm>
              <a:off x="1701790" y="1603830"/>
              <a:ext cx="94577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ysClr val="windowText" lastClr="000000"/>
                  </a:solidFill>
                  <a:latin typeface="Century Gothic" panose="020B0502020202020204" pitchFamily="34" charset="0"/>
                </a:rPr>
                <a:t>Evolocumab</a:t>
              </a:r>
              <a:endParaRPr lang="en-US" altLang="en-US" sz="1600" dirty="0">
                <a:solidFill>
                  <a:sysClr val="windowText" lastClr="000000"/>
                </a:solidFill>
                <a:latin typeface="Century Gothic" panose="020B0502020202020204" pitchFamily="34" charset="0"/>
              </a:endParaRPr>
            </a:p>
          </p:txBody>
        </p:sp>
        <p:sp>
          <p:nvSpPr>
            <p:cNvPr id="6" name="Rectangle 93">
              <a:extLst>
                <a:ext uri="{FF2B5EF4-FFF2-40B4-BE49-F238E27FC236}">
                  <a16:creationId xmlns:a16="http://schemas.microsoft.com/office/drawing/2014/main" id="{AEA76106-4A14-7E0D-DE3A-23CA0A28930A}"/>
                </a:ext>
              </a:extLst>
            </p:cNvPr>
            <p:cNvSpPr>
              <a:spLocks noChangeArrowheads="1"/>
            </p:cNvSpPr>
            <p:nvPr/>
          </p:nvSpPr>
          <p:spPr bwMode="auto">
            <a:xfrm>
              <a:off x="1701790" y="1773525"/>
              <a:ext cx="6315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ysClr val="windowText" lastClr="000000"/>
                  </a:solidFill>
                  <a:latin typeface="Century Gothic" panose="020B0502020202020204" pitchFamily="34" charset="0"/>
                </a:rPr>
                <a:t>Placebo</a:t>
              </a:r>
              <a:endParaRPr lang="en-US" altLang="en-US" sz="1600" dirty="0">
                <a:solidFill>
                  <a:sysClr val="windowText" lastClr="000000"/>
                </a:solidFill>
                <a:latin typeface="Century Gothic" panose="020B0502020202020204" pitchFamily="34" charset="0"/>
              </a:endParaRPr>
            </a:p>
          </p:txBody>
        </p:sp>
        <p:sp>
          <p:nvSpPr>
            <p:cNvPr id="7" name="Line 94">
              <a:extLst>
                <a:ext uri="{FF2B5EF4-FFF2-40B4-BE49-F238E27FC236}">
                  <a16:creationId xmlns:a16="http://schemas.microsoft.com/office/drawing/2014/main" id="{9437008C-152F-05F3-AFD5-CD5215A3B93E}"/>
                </a:ext>
              </a:extLst>
            </p:cNvPr>
            <p:cNvSpPr>
              <a:spLocks noChangeShapeType="1"/>
            </p:cNvSpPr>
            <p:nvPr/>
          </p:nvSpPr>
          <p:spPr bwMode="auto">
            <a:xfrm>
              <a:off x="1488255" y="1696162"/>
              <a:ext cx="172411" cy="0"/>
            </a:xfrm>
            <a:prstGeom prst="line">
              <a:avLst/>
            </a:prstGeom>
            <a:noFill/>
            <a:ln w="2857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8" name="Line 95">
              <a:extLst>
                <a:ext uri="{FF2B5EF4-FFF2-40B4-BE49-F238E27FC236}">
                  <a16:creationId xmlns:a16="http://schemas.microsoft.com/office/drawing/2014/main" id="{A6339B48-5E5D-C9B4-8E64-2695879AC74C}"/>
                </a:ext>
              </a:extLst>
            </p:cNvPr>
            <p:cNvSpPr>
              <a:spLocks noChangeShapeType="1"/>
            </p:cNvSpPr>
            <p:nvPr/>
          </p:nvSpPr>
          <p:spPr bwMode="auto">
            <a:xfrm flipH="1">
              <a:off x="1488255" y="1865857"/>
              <a:ext cx="172411" cy="0"/>
            </a:xfrm>
            <a:prstGeom prst="line">
              <a:avLst/>
            </a:prstGeom>
            <a:noFill/>
            <a:ln w="28575" cap="flat">
              <a:solidFill>
                <a:srgbClr val="113E6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grpSp>
      <p:grpSp>
        <p:nvGrpSpPr>
          <p:cNvPr id="62" name="Group 61">
            <a:extLst>
              <a:ext uri="{FF2B5EF4-FFF2-40B4-BE49-F238E27FC236}">
                <a16:creationId xmlns:a16="http://schemas.microsoft.com/office/drawing/2014/main" id="{D6240A25-B392-97A1-9717-9F9ECBC1DEC6}"/>
              </a:ext>
            </a:extLst>
          </p:cNvPr>
          <p:cNvGrpSpPr/>
          <p:nvPr/>
        </p:nvGrpSpPr>
        <p:grpSpPr>
          <a:xfrm>
            <a:off x="6510832" y="2476554"/>
            <a:ext cx="5297462" cy="3724001"/>
            <a:chOff x="6473434" y="1420837"/>
            <a:chExt cx="5297462" cy="3724001"/>
          </a:xfrm>
        </p:grpSpPr>
        <p:grpSp>
          <p:nvGrpSpPr>
            <p:cNvPr id="63" name="Group 62">
              <a:extLst>
                <a:ext uri="{FF2B5EF4-FFF2-40B4-BE49-F238E27FC236}">
                  <a16:creationId xmlns:a16="http://schemas.microsoft.com/office/drawing/2014/main" id="{1701A07D-BA73-AF44-3AF7-5F00E3F6DF7B}"/>
                </a:ext>
              </a:extLst>
            </p:cNvPr>
            <p:cNvGrpSpPr/>
            <p:nvPr/>
          </p:nvGrpSpPr>
          <p:grpSpPr>
            <a:xfrm>
              <a:off x="6473434" y="1420837"/>
              <a:ext cx="5297462" cy="3724001"/>
              <a:chOff x="6357321" y="984372"/>
              <a:chExt cx="5297462" cy="4228123"/>
            </a:xfrm>
          </p:grpSpPr>
          <p:grpSp>
            <p:nvGrpSpPr>
              <p:cNvPr id="68" name="Group 67">
                <a:extLst>
                  <a:ext uri="{FF2B5EF4-FFF2-40B4-BE49-F238E27FC236}">
                    <a16:creationId xmlns:a16="http://schemas.microsoft.com/office/drawing/2014/main" id="{E49D66A5-9865-7C32-E451-8F33D86C1AE1}"/>
                  </a:ext>
                </a:extLst>
              </p:cNvPr>
              <p:cNvGrpSpPr/>
              <p:nvPr/>
            </p:nvGrpSpPr>
            <p:grpSpPr>
              <a:xfrm>
                <a:off x="6669657" y="4664451"/>
                <a:ext cx="4807046" cy="77492"/>
                <a:chOff x="1170782" y="5381119"/>
                <a:chExt cx="6926263" cy="74972"/>
              </a:xfrm>
            </p:grpSpPr>
            <p:sp>
              <p:nvSpPr>
                <p:cNvPr id="123" name="Line 54">
                  <a:extLst>
                    <a:ext uri="{FF2B5EF4-FFF2-40B4-BE49-F238E27FC236}">
                      <a16:creationId xmlns:a16="http://schemas.microsoft.com/office/drawing/2014/main" id="{71C7AF32-F0BC-EB4B-446E-829FD0605BD3}"/>
                    </a:ext>
                  </a:extLst>
                </p:cNvPr>
                <p:cNvSpPr>
                  <a:spLocks noChangeShapeType="1"/>
                </p:cNvSpPr>
                <p:nvPr/>
              </p:nvSpPr>
              <p:spPr bwMode="auto">
                <a:xfrm>
                  <a:off x="2389982"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24" name="Line 56">
                  <a:extLst>
                    <a:ext uri="{FF2B5EF4-FFF2-40B4-BE49-F238E27FC236}">
                      <a16:creationId xmlns:a16="http://schemas.microsoft.com/office/drawing/2014/main" id="{D0CCE2EA-5EEA-2D29-7FEF-29BD8B136190}"/>
                    </a:ext>
                  </a:extLst>
                </p:cNvPr>
                <p:cNvSpPr>
                  <a:spLocks noChangeShapeType="1"/>
                </p:cNvSpPr>
                <p:nvPr/>
              </p:nvSpPr>
              <p:spPr bwMode="auto">
                <a:xfrm>
                  <a:off x="3531394"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25" name="Line 58">
                  <a:extLst>
                    <a:ext uri="{FF2B5EF4-FFF2-40B4-BE49-F238E27FC236}">
                      <a16:creationId xmlns:a16="http://schemas.microsoft.com/office/drawing/2014/main" id="{84A56791-85A1-8E86-83A4-28A333301FAD}"/>
                    </a:ext>
                  </a:extLst>
                </p:cNvPr>
                <p:cNvSpPr>
                  <a:spLocks noChangeShapeType="1"/>
                </p:cNvSpPr>
                <p:nvPr/>
              </p:nvSpPr>
              <p:spPr bwMode="auto">
                <a:xfrm>
                  <a:off x="4672806"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26" name="Line 60">
                  <a:extLst>
                    <a:ext uri="{FF2B5EF4-FFF2-40B4-BE49-F238E27FC236}">
                      <a16:creationId xmlns:a16="http://schemas.microsoft.com/office/drawing/2014/main" id="{17D4D710-219B-B6F3-DC4E-0FA050CE38A5}"/>
                    </a:ext>
                  </a:extLst>
                </p:cNvPr>
                <p:cNvSpPr>
                  <a:spLocks noChangeShapeType="1"/>
                </p:cNvSpPr>
                <p:nvPr/>
              </p:nvSpPr>
              <p:spPr bwMode="auto">
                <a:xfrm>
                  <a:off x="5814217"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27" name="Line 62">
                  <a:extLst>
                    <a:ext uri="{FF2B5EF4-FFF2-40B4-BE49-F238E27FC236}">
                      <a16:creationId xmlns:a16="http://schemas.microsoft.com/office/drawing/2014/main" id="{3E866708-35BD-5D40-CD82-2F34645A54F0}"/>
                    </a:ext>
                  </a:extLst>
                </p:cNvPr>
                <p:cNvSpPr>
                  <a:spLocks noChangeShapeType="1"/>
                </p:cNvSpPr>
                <p:nvPr/>
              </p:nvSpPr>
              <p:spPr bwMode="auto">
                <a:xfrm>
                  <a:off x="6955629"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28" name="Line 64">
                  <a:extLst>
                    <a:ext uri="{FF2B5EF4-FFF2-40B4-BE49-F238E27FC236}">
                      <a16:creationId xmlns:a16="http://schemas.microsoft.com/office/drawing/2014/main" id="{28DACA8B-2D25-39BC-8F62-9FB290623927}"/>
                    </a:ext>
                  </a:extLst>
                </p:cNvPr>
                <p:cNvSpPr>
                  <a:spLocks noChangeShapeType="1"/>
                </p:cNvSpPr>
                <p:nvPr/>
              </p:nvSpPr>
              <p:spPr bwMode="auto">
                <a:xfrm>
                  <a:off x="8097045" y="5381119"/>
                  <a:ext cx="0" cy="7497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29" name="Line 90">
                  <a:extLst>
                    <a:ext uri="{FF2B5EF4-FFF2-40B4-BE49-F238E27FC236}">
                      <a16:creationId xmlns:a16="http://schemas.microsoft.com/office/drawing/2014/main" id="{78696062-E54E-412C-B36D-3D1F6825C7EA}"/>
                    </a:ext>
                  </a:extLst>
                </p:cNvPr>
                <p:cNvSpPr>
                  <a:spLocks noChangeShapeType="1"/>
                </p:cNvSpPr>
                <p:nvPr/>
              </p:nvSpPr>
              <p:spPr bwMode="auto">
                <a:xfrm flipH="1">
                  <a:off x="1170782" y="5381119"/>
                  <a:ext cx="6926263"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grpSp>
          <p:sp>
            <p:nvSpPr>
              <p:cNvPr id="69" name="Rectangle 41">
                <a:extLst>
                  <a:ext uri="{FF2B5EF4-FFF2-40B4-BE49-F238E27FC236}">
                    <a16:creationId xmlns:a16="http://schemas.microsoft.com/office/drawing/2014/main" id="{8F152832-425E-4A6F-D2A2-AF64AF3041EB}"/>
                  </a:ext>
                </a:extLst>
              </p:cNvPr>
              <p:cNvSpPr>
                <a:spLocks noChangeArrowheads="1"/>
              </p:cNvSpPr>
              <p:nvPr/>
            </p:nvSpPr>
            <p:spPr bwMode="auto">
              <a:xfrm>
                <a:off x="6678255" y="4741943"/>
                <a:ext cx="84960"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0</a:t>
                </a:r>
                <a:endParaRPr lang="en-US" altLang="en-US" sz="1600" dirty="0">
                  <a:solidFill>
                    <a:sysClr val="windowText" lastClr="000000"/>
                  </a:solidFill>
                  <a:latin typeface="Century Gothic" panose="020B0502020202020204" pitchFamily="34" charset="0"/>
                </a:endParaRPr>
              </a:p>
            </p:txBody>
          </p:sp>
          <p:sp>
            <p:nvSpPr>
              <p:cNvPr id="70" name="Rectangle 55">
                <a:extLst>
                  <a:ext uri="{FF2B5EF4-FFF2-40B4-BE49-F238E27FC236}">
                    <a16:creationId xmlns:a16="http://schemas.microsoft.com/office/drawing/2014/main" id="{7156FDB0-87A1-2159-7CA7-A511FBD3194D}"/>
                  </a:ext>
                </a:extLst>
              </p:cNvPr>
              <p:cNvSpPr>
                <a:spLocks noChangeArrowheads="1"/>
              </p:cNvSpPr>
              <p:nvPr/>
            </p:nvSpPr>
            <p:spPr bwMode="auto">
              <a:xfrm>
                <a:off x="7387319" y="4741943"/>
                <a:ext cx="254878"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180</a:t>
                </a:r>
                <a:endParaRPr lang="en-US" altLang="en-US" sz="1600" dirty="0">
                  <a:solidFill>
                    <a:sysClr val="windowText" lastClr="000000"/>
                  </a:solidFill>
                  <a:latin typeface="Century Gothic" panose="020B0502020202020204" pitchFamily="34" charset="0"/>
                </a:endParaRPr>
              </a:p>
            </p:txBody>
          </p:sp>
          <p:sp>
            <p:nvSpPr>
              <p:cNvPr id="71" name="Rectangle 57">
                <a:extLst>
                  <a:ext uri="{FF2B5EF4-FFF2-40B4-BE49-F238E27FC236}">
                    <a16:creationId xmlns:a16="http://schemas.microsoft.com/office/drawing/2014/main" id="{76320473-0D2F-DBE0-0492-5465FBCE86A0}"/>
                  </a:ext>
                </a:extLst>
              </p:cNvPr>
              <p:cNvSpPr>
                <a:spLocks noChangeArrowheads="1"/>
              </p:cNvSpPr>
              <p:nvPr/>
            </p:nvSpPr>
            <p:spPr bwMode="auto">
              <a:xfrm>
                <a:off x="8181340" y="4741943"/>
                <a:ext cx="254878"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360</a:t>
                </a:r>
                <a:endParaRPr lang="en-US" altLang="en-US" sz="1600" dirty="0">
                  <a:solidFill>
                    <a:sysClr val="windowText" lastClr="000000"/>
                  </a:solidFill>
                  <a:latin typeface="Century Gothic" panose="020B0502020202020204" pitchFamily="34" charset="0"/>
                </a:endParaRPr>
              </a:p>
            </p:txBody>
          </p:sp>
          <p:sp>
            <p:nvSpPr>
              <p:cNvPr id="72" name="Rectangle 59">
                <a:extLst>
                  <a:ext uri="{FF2B5EF4-FFF2-40B4-BE49-F238E27FC236}">
                    <a16:creationId xmlns:a16="http://schemas.microsoft.com/office/drawing/2014/main" id="{B87CC25B-BFD9-880A-BCFB-D9988C884E69}"/>
                  </a:ext>
                </a:extLst>
              </p:cNvPr>
              <p:cNvSpPr>
                <a:spLocks noChangeArrowheads="1"/>
              </p:cNvSpPr>
              <p:nvPr/>
            </p:nvSpPr>
            <p:spPr bwMode="auto">
              <a:xfrm>
                <a:off x="8975362" y="4741943"/>
                <a:ext cx="254878"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540</a:t>
                </a:r>
                <a:endParaRPr lang="en-US" altLang="en-US" sz="1600" dirty="0">
                  <a:solidFill>
                    <a:sysClr val="windowText" lastClr="000000"/>
                  </a:solidFill>
                  <a:latin typeface="Century Gothic" panose="020B0502020202020204" pitchFamily="34" charset="0"/>
                </a:endParaRPr>
              </a:p>
            </p:txBody>
          </p:sp>
          <p:sp>
            <p:nvSpPr>
              <p:cNvPr id="73" name="Rectangle 61">
                <a:extLst>
                  <a:ext uri="{FF2B5EF4-FFF2-40B4-BE49-F238E27FC236}">
                    <a16:creationId xmlns:a16="http://schemas.microsoft.com/office/drawing/2014/main" id="{A2AC82E6-E99B-9BD3-B3BF-C3912E9CBAD8}"/>
                  </a:ext>
                </a:extLst>
              </p:cNvPr>
              <p:cNvSpPr>
                <a:spLocks noChangeArrowheads="1"/>
              </p:cNvSpPr>
              <p:nvPr/>
            </p:nvSpPr>
            <p:spPr bwMode="auto">
              <a:xfrm>
                <a:off x="9769382" y="4741943"/>
                <a:ext cx="254878"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720</a:t>
                </a:r>
                <a:endParaRPr lang="en-US" altLang="en-US" sz="1600" dirty="0">
                  <a:solidFill>
                    <a:sysClr val="windowText" lastClr="000000"/>
                  </a:solidFill>
                  <a:latin typeface="Century Gothic" panose="020B0502020202020204" pitchFamily="34" charset="0"/>
                </a:endParaRPr>
              </a:p>
            </p:txBody>
          </p:sp>
          <p:sp>
            <p:nvSpPr>
              <p:cNvPr id="74" name="Rectangle 63">
                <a:extLst>
                  <a:ext uri="{FF2B5EF4-FFF2-40B4-BE49-F238E27FC236}">
                    <a16:creationId xmlns:a16="http://schemas.microsoft.com/office/drawing/2014/main" id="{B372A9EB-30A0-0A76-B8C1-045C15F90522}"/>
                  </a:ext>
                </a:extLst>
              </p:cNvPr>
              <p:cNvSpPr>
                <a:spLocks noChangeArrowheads="1"/>
              </p:cNvSpPr>
              <p:nvPr/>
            </p:nvSpPr>
            <p:spPr bwMode="auto">
              <a:xfrm>
                <a:off x="10563405" y="4741943"/>
                <a:ext cx="254878"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900</a:t>
                </a:r>
                <a:endParaRPr lang="en-US" altLang="en-US" sz="1600" dirty="0">
                  <a:solidFill>
                    <a:sysClr val="windowText" lastClr="000000"/>
                  </a:solidFill>
                  <a:latin typeface="Century Gothic" panose="020B0502020202020204" pitchFamily="34" charset="0"/>
                </a:endParaRPr>
              </a:p>
            </p:txBody>
          </p:sp>
          <p:sp>
            <p:nvSpPr>
              <p:cNvPr id="75" name="Rectangle 65">
                <a:extLst>
                  <a:ext uri="{FF2B5EF4-FFF2-40B4-BE49-F238E27FC236}">
                    <a16:creationId xmlns:a16="http://schemas.microsoft.com/office/drawing/2014/main" id="{D0A3C1A9-DC7D-CD7B-9536-4DFEAD442C7E}"/>
                  </a:ext>
                </a:extLst>
              </p:cNvPr>
              <p:cNvSpPr>
                <a:spLocks noChangeArrowheads="1"/>
              </p:cNvSpPr>
              <p:nvPr/>
            </p:nvSpPr>
            <p:spPr bwMode="auto">
              <a:xfrm>
                <a:off x="11314946" y="4741943"/>
                <a:ext cx="339837"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ysClr val="windowText" lastClr="000000"/>
                    </a:solidFill>
                    <a:latin typeface="Century Gothic" panose="020B0502020202020204" pitchFamily="34" charset="0"/>
                  </a:rPr>
                  <a:t>1080</a:t>
                </a:r>
                <a:endParaRPr lang="en-US" altLang="en-US" sz="1600" dirty="0">
                  <a:solidFill>
                    <a:sysClr val="windowText" lastClr="000000"/>
                  </a:solidFill>
                  <a:latin typeface="Century Gothic" panose="020B0502020202020204" pitchFamily="34" charset="0"/>
                </a:endParaRPr>
              </a:p>
            </p:txBody>
          </p:sp>
          <p:sp>
            <p:nvSpPr>
              <p:cNvPr id="84" name="Rectangle 85">
                <a:extLst>
                  <a:ext uri="{FF2B5EF4-FFF2-40B4-BE49-F238E27FC236}">
                    <a16:creationId xmlns:a16="http://schemas.microsoft.com/office/drawing/2014/main" id="{2E20AE6C-3E55-8958-BAF6-A7817666FA51}"/>
                  </a:ext>
                </a:extLst>
              </p:cNvPr>
              <p:cNvSpPr>
                <a:spLocks noChangeArrowheads="1"/>
              </p:cNvSpPr>
              <p:nvPr/>
            </p:nvSpPr>
            <p:spPr bwMode="auto">
              <a:xfrm>
                <a:off x="8902729" y="4967886"/>
                <a:ext cx="426399" cy="244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b="1" dirty="0">
                    <a:solidFill>
                      <a:sysClr val="windowText" lastClr="000000"/>
                    </a:solidFill>
                    <a:latin typeface="Century Gothic" panose="020B0502020202020204" pitchFamily="34" charset="0"/>
                  </a:rPr>
                  <a:t>Days</a:t>
                </a:r>
                <a:endParaRPr lang="en-US" altLang="en-US" b="1" dirty="0">
                  <a:solidFill>
                    <a:sysClr val="windowText" lastClr="000000"/>
                  </a:solidFill>
                  <a:latin typeface="Century Gothic" panose="020B0502020202020204" pitchFamily="34" charset="0"/>
                </a:endParaRPr>
              </a:p>
            </p:txBody>
          </p:sp>
          <p:sp>
            <p:nvSpPr>
              <p:cNvPr id="86" name="Line 40">
                <a:extLst>
                  <a:ext uri="{FF2B5EF4-FFF2-40B4-BE49-F238E27FC236}">
                    <a16:creationId xmlns:a16="http://schemas.microsoft.com/office/drawing/2014/main" id="{C29D309F-D506-C755-EA4A-D0B22F63AAEB}"/>
                  </a:ext>
                </a:extLst>
              </p:cNvPr>
              <p:cNvSpPr>
                <a:spLocks noChangeShapeType="1"/>
              </p:cNvSpPr>
              <p:nvPr/>
            </p:nvSpPr>
            <p:spPr bwMode="auto">
              <a:xfrm>
                <a:off x="6723644" y="1080842"/>
                <a:ext cx="0" cy="3661101"/>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87" name="Line 67">
                <a:extLst>
                  <a:ext uri="{FF2B5EF4-FFF2-40B4-BE49-F238E27FC236}">
                    <a16:creationId xmlns:a16="http://schemas.microsoft.com/office/drawing/2014/main" id="{CB21FE7D-8010-81EA-1ACE-37C786BB79AD}"/>
                  </a:ext>
                </a:extLst>
              </p:cNvPr>
              <p:cNvSpPr>
                <a:spLocks noChangeShapeType="1"/>
              </p:cNvSpPr>
              <p:nvPr/>
            </p:nvSpPr>
            <p:spPr bwMode="auto">
              <a:xfrm flipH="1">
                <a:off x="6628784" y="4152010"/>
                <a:ext cx="99727"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88" name="Line 70">
                <a:extLst>
                  <a:ext uri="{FF2B5EF4-FFF2-40B4-BE49-F238E27FC236}">
                    <a16:creationId xmlns:a16="http://schemas.microsoft.com/office/drawing/2014/main" id="{8ED1CB20-CE05-D861-BD69-236BD19A516C}"/>
                  </a:ext>
                </a:extLst>
              </p:cNvPr>
              <p:cNvSpPr>
                <a:spLocks noChangeShapeType="1"/>
              </p:cNvSpPr>
              <p:nvPr/>
            </p:nvSpPr>
            <p:spPr bwMode="auto">
              <a:xfrm flipH="1">
                <a:off x="6628784" y="3128287"/>
                <a:ext cx="99727"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89" name="Line 72">
                <a:extLst>
                  <a:ext uri="{FF2B5EF4-FFF2-40B4-BE49-F238E27FC236}">
                    <a16:creationId xmlns:a16="http://schemas.microsoft.com/office/drawing/2014/main" id="{33F507EB-3BB1-A48B-54BA-243C85F5292E}"/>
                  </a:ext>
                </a:extLst>
              </p:cNvPr>
              <p:cNvSpPr>
                <a:spLocks noChangeShapeType="1"/>
              </p:cNvSpPr>
              <p:nvPr/>
            </p:nvSpPr>
            <p:spPr bwMode="auto">
              <a:xfrm flipH="1">
                <a:off x="6628784" y="2104564"/>
                <a:ext cx="99727"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90" name="Line 78">
                <a:extLst>
                  <a:ext uri="{FF2B5EF4-FFF2-40B4-BE49-F238E27FC236}">
                    <a16:creationId xmlns:a16="http://schemas.microsoft.com/office/drawing/2014/main" id="{FF26DF99-BF65-2874-2427-E071BB9D328A}"/>
                  </a:ext>
                </a:extLst>
              </p:cNvPr>
              <p:cNvSpPr>
                <a:spLocks noChangeShapeType="1"/>
              </p:cNvSpPr>
              <p:nvPr/>
            </p:nvSpPr>
            <p:spPr bwMode="auto">
              <a:xfrm flipH="1">
                <a:off x="6628784" y="1080842"/>
                <a:ext cx="99727"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91" name="Rectangle 66">
                <a:extLst>
                  <a:ext uri="{FF2B5EF4-FFF2-40B4-BE49-F238E27FC236}">
                    <a16:creationId xmlns:a16="http://schemas.microsoft.com/office/drawing/2014/main" id="{3906FE3C-C3C2-4935-FF72-6C2EEA52235E}"/>
                  </a:ext>
                </a:extLst>
              </p:cNvPr>
              <p:cNvSpPr>
                <a:spLocks noChangeArrowheads="1"/>
              </p:cNvSpPr>
              <p:nvPr/>
            </p:nvSpPr>
            <p:spPr bwMode="auto">
              <a:xfrm>
                <a:off x="6442277" y="4567981"/>
                <a:ext cx="84959"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0</a:t>
                </a:r>
                <a:endParaRPr lang="en-US" altLang="en-US" sz="1600" dirty="0">
                  <a:solidFill>
                    <a:sysClr val="windowText" lastClr="000000"/>
                  </a:solidFill>
                  <a:latin typeface="Century Gothic" panose="020B0502020202020204" pitchFamily="34" charset="0"/>
                </a:endParaRPr>
              </a:p>
            </p:txBody>
          </p:sp>
          <p:sp>
            <p:nvSpPr>
              <p:cNvPr id="92" name="Rectangle 69">
                <a:extLst>
                  <a:ext uri="{FF2B5EF4-FFF2-40B4-BE49-F238E27FC236}">
                    <a16:creationId xmlns:a16="http://schemas.microsoft.com/office/drawing/2014/main" id="{D6D2A162-7209-7C98-7057-819E9180975C}"/>
                  </a:ext>
                </a:extLst>
              </p:cNvPr>
              <p:cNvSpPr>
                <a:spLocks noChangeArrowheads="1"/>
              </p:cNvSpPr>
              <p:nvPr/>
            </p:nvSpPr>
            <p:spPr bwMode="auto">
              <a:xfrm>
                <a:off x="6442277" y="4057024"/>
                <a:ext cx="84959"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2</a:t>
                </a:r>
                <a:endParaRPr lang="en-US" altLang="en-US" sz="1600" dirty="0">
                  <a:solidFill>
                    <a:sysClr val="windowText" lastClr="000000"/>
                  </a:solidFill>
                  <a:latin typeface="Century Gothic" panose="020B0502020202020204" pitchFamily="34" charset="0"/>
                </a:endParaRPr>
              </a:p>
            </p:txBody>
          </p:sp>
          <p:sp>
            <p:nvSpPr>
              <p:cNvPr id="93" name="Rectangle 71">
                <a:extLst>
                  <a:ext uri="{FF2B5EF4-FFF2-40B4-BE49-F238E27FC236}">
                    <a16:creationId xmlns:a16="http://schemas.microsoft.com/office/drawing/2014/main" id="{7594570B-8002-D7D7-692A-CFC46B94DD19}"/>
                  </a:ext>
                </a:extLst>
              </p:cNvPr>
              <p:cNvSpPr>
                <a:spLocks noChangeArrowheads="1"/>
              </p:cNvSpPr>
              <p:nvPr/>
            </p:nvSpPr>
            <p:spPr bwMode="auto">
              <a:xfrm>
                <a:off x="6442277" y="3035110"/>
                <a:ext cx="84959"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6</a:t>
                </a:r>
                <a:endParaRPr lang="en-US" altLang="en-US" sz="1600" dirty="0">
                  <a:solidFill>
                    <a:sysClr val="windowText" lastClr="000000"/>
                  </a:solidFill>
                  <a:latin typeface="Century Gothic" panose="020B0502020202020204" pitchFamily="34" charset="0"/>
                </a:endParaRPr>
              </a:p>
            </p:txBody>
          </p:sp>
          <p:sp>
            <p:nvSpPr>
              <p:cNvPr id="94" name="Rectangle 73">
                <a:extLst>
                  <a:ext uri="{FF2B5EF4-FFF2-40B4-BE49-F238E27FC236}">
                    <a16:creationId xmlns:a16="http://schemas.microsoft.com/office/drawing/2014/main" id="{B00CD463-3399-289B-0A47-F11D1824C34C}"/>
                  </a:ext>
                </a:extLst>
              </p:cNvPr>
              <p:cNvSpPr>
                <a:spLocks noChangeArrowheads="1"/>
              </p:cNvSpPr>
              <p:nvPr/>
            </p:nvSpPr>
            <p:spPr bwMode="auto">
              <a:xfrm>
                <a:off x="6357321" y="2013196"/>
                <a:ext cx="169918"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10</a:t>
                </a:r>
                <a:endParaRPr lang="en-US" altLang="en-US" sz="1600" dirty="0">
                  <a:solidFill>
                    <a:sysClr val="windowText" lastClr="000000"/>
                  </a:solidFill>
                  <a:latin typeface="Century Gothic" panose="020B0502020202020204" pitchFamily="34" charset="0"/>
                </a:endParaRPr>
              </a:p>
            </p:txBody>
          </p:sp>
          <p:sp>
            <p:nvSpPr>
              <p:cNvPr id="100" name="Rectangle 80">
                <a:extLst>
                  <a:ext uri="{FF2B5EF4-FFF2-40B4-BE49-F238E27FC236}">
                    <a16:creationId xmlns:a16="http://schemas.microsoft.com/office/drawing/2014/main" id="{23119013-97C7-A170-BD64-4E24E83A5499}"/>
                  </a:ext>
                </a:extLst>
              </p:cNvPr>
              <p:cNvSpPr>
                <a:spLocks noChangeArrowheads="1"/>
              </p:cNvSpPr>
              <p:nvPr/>
            </p:nvSpPr>
            <p:spPr bwMode="auto">
              <a:xfrm>
                <a:off x="6357321" y="984372"/>
                <a:ext cx="169918"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14</a:t>
                </a:r>
                <a:endParaRPr lang="en-US" altLang="en-US" sz="1600" dirty="0">
                  <a:solidFill>
                    <a:sysClr val="windowText" lastClr="000000"/>
                  </a:solidFill>
                  <a:latin typeface="Century Gothic" panose="020B0502020202020204" pitchFamily="34" charset="0"/>
                </a:endParaRPr>
              </a:p>
            </p:txBody>
          </p:sp>
          <p:sp>
            <p:nvSpPr>
              <p:cNvPr id="101" name="Line 70">
                <a:extLst>
                  <a:ext uri="{FF2B5EF4-FFF2-40B4-BE49-F238E27FC236}">
                    <a16:creationId xmlns:a16="http://schemas.microsoft.com/office/drawing/2014/main" id="{867A1DE8-4E67-7CA6-C8B7-811E90205BDE}"/>
                  </a:ext>
                </a:extLst>
              </p:cNvPr>
              <p:cNvSpPr>
                <a:spLocks noChangeShapeType="1"/>
              </p:cNvSpPr>
              <p:nvPr/>
            </p:nvSpPr>
            <p:spPr bwMode="auto">
              <a:xfrm flipH="1">
                <a:off x="6628784" y="3640149"/>
                <a:ext cx="99727"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07" name="Line 72">
                <a:extLst>
                  <a:ext uri="{FF2B5EF4-FFF2-40B4-BE49-F238E27FC236}">
                    <a16:creationId xmlns:a16="http://schemas.microsoft.com/office/drawing/2014/main" id="{E5251BFF-30D8-7DC1-7940-32680613704A}"/>
                  </a:ext>
                </a:extLst>
              </p:cNvPr>
              <p:cNvSpPr>
                <a:spLocks noChangeShapeType="1"/>
              </p:cNvSpPr>
              <p:nvPr/>
            </p:nvSpPr>
            <p:spPr bwMode="auto">
              <a:xfrm flipH="1">
                <a:off x="6628784" y="2616426"/>
                <a:ext cx="99727"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08" name="Line 74">
                <a:extLst>
                  <a:ext uri="{FF2B5EF4-FFF2-40B4-BE49-F238E27FC236}">
                    <a16:creationId xmlns:a16="http://schemas.microsoft.com/office/drawing/2014/main" id="{C4D409D1-DE33-F35E-5DA9-48FDB028A847}"/>
                  </a:ext>
                </a:extLst>
              </p:cNvPr>
              <p:cNvSpPr>
                <a:spLocks noChangeShapeType="1"/>
              </p:cNvSpPr>
              <p:nvPr/>
            </p:nvSpPr>
            <p:spPr bwMode="auto">
              <a:xfrm flipH="1">
                <a:off x="6628784" y="1592703"/>
                <a:ext cx="99727"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16" name="Rectangle 71">
                <a:extLst>
                  <a:ext uri="{FF2B5EF4-FFF2-40B4-BE49-F238E27FC236}">
                    <a16:creationId xmlns:a16="http://schemas.microsoft.com/office/drawing/2014/main" id="{1073D609-3ABB-894B-C492-0674EA40C5EA}"/>
                  </a:ext>
                </a:extLst>
              </p:cNvPr>
              <p:cNvSpPr>
                <a:spLocks noChangeArrowheads="1"/>
              </p:cNvSpPr>
              <p:nvPr/>
            </p:nvSpPr>
            <p:spPr bwMode="auto">
              <a:xfrm>
                <a:off x="6442277" y="3546067"/>
                <a:ext cx="84959"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4</a:t>
                </a:r>
                <a:endParaRPr lang="en-US" altLang="en-US" sz="1600" dirty="0">
                  <a:solidFill>
                    <a:sysClr val="windowText" lastClr="000000"/>
                  </a:solidFill>
                  <a:latin typeface="Century Gothic" panose="020B0502020202020204" pitchFamily="34" charset="0"/>
                </a:endParaRPr>
              </a:p>
            </p:txBody>
          </p:sp>
          <p:sp>
            <p:nvSpPr>
              <p:cNvPr id="117" name="Rectangle 73">
                <a:extLst>
                  <a:ext uri="{FF2B5EF4-FFF2-40B4-BE49-F238E27FC236}">
                    <a16:creationId xmlns:a16="http://schemas.microsoft.com/office/drawing/2014/main" id="{0C90D61F-A13D-3CE2-5464-0A7131A5FF2D}"/>
                  </a:ext>
                </a:extLst>
              </p:cNvPr>
              <p:cNvSpPr>
                <a:spLocks noChangeArrowheads="1"/>
              </p:cNvSpPr>
              <p:nvPr/>
            </p:nvSpPr>
            <p:spPr bwMode="auto">
              <a:xfrm>
                <a:off x="6442277" y="2524153"/>
                <a:ext cx="84959"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8</a:t>
                </a:r>
                <a:endParaRPr lang="en-US" altLang="en-US" sz="1600" dirty="0">
                  <a:solidFill>
                    <a:sysClr val="windowText" lastClr="000000"/>
                  </a:solidFill>
                  <a:latin typeface="Century Gothic" panose="020B0502020202020204" pitchFamily="34" charset="0"/>
                </a:endParaRPr>
              </a:p>
            </p:txBody>
          </p:sp>
          <p:sp>
            <p:nvSpPr>
              <p:cNvPr id="118" name="Rectangle 75">
                <a:extLst>
                  <a:ext uri="{FF2B5EF4-FFF2-40B4-BE49-F238E27FC236}">
                    <a16:creationId xmlns:a16="http://schemas.microsoft.com/office/drawing/2014/main" id="{1E38F388-98FF-7561-0244-08EBD0B7BFA4}"/>
                  </a:ext>
                </a:extLst>
              </p:cNvPr>
              <p:cNvSpPr>
                <a:spLocks noChangeArrowheads="1"/>
              </p:cNvSpPr>
              <p:nvPr/>
            </p:nvSpPr>
            <p:spPr bwMode="auto">
              <a:xfrm>
                <a:off x="6357321" y="1502239"/>
                <a:ext cx="169918" cy="20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ysClr val="windowText" lastClr="000000"/>
                    </a:solidFill>
                    <a:latin typeface="Century Gothic" panose="020B0502020202020204" pitchFamily="34" charset="0"/>
                  </a:rPr>
                  <a:t>12</a:t>
                </a:r>
                <a:endParaRPr lang="en-US" altLang="en-US" sz="1600" dirty="0">
                  <a:solidFill>
                    <a:sysClr val="windowText" lastClr="000000"/>
                  </a:solidFill>
                  <a:latin typeface="Century Gothic" panose="020B0502020202020204" pitchFamily="34" charset="0"/>
                </a:endParaRPr>
              </a:p>
            </p:txBody>
          </p:sp>
          <p:sp>
            <p:nvSpPr>
              <p:cNvPr id="119" name="Line 67">
                <a:extLst>
                  <a:ext uri="{FF2B5EF4-FFF2-40B4-BE49-F238E27FC236}">
                    <a16:creationId xmlns:a16="http://schemas.microsoft.com/office/drawing/2014/main" id="{AB7EE99D-9262-7562-B566-1A0E77DAE889}"/>
                  </a:ext>
                </a:extLst>
              </p:cNvPr>
              <p:cNvSpPr>
                <a:spLocks noChangeShapeType="1"/>
              </p:cNvSpPr>
              <p:nvPr/>
            </p:nvSpPr>
            <p:spPr bwMode="auto">
              <a:xfrm flipH="1">
                <a:off x="6615012" y="4663868"/>
                <a:ext cx="99727"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120" name="Rectangle 70">
                <a:extLst>
                  <a:ext uri="{FF2B5EF4-FFF2-40B4-BE49-F238E27FC236}">
                    <a16:creationId xmlns:a16="http://schemas.microsoft.com/office/drawing/2014/main" id="{1DC5073E-CF99-35A2-EF95-A6C6F31582C2}"/>
                  </a:ext>
                </a:extLst>
              </p:cNvPr>
              <p:cNvSpPr>
                <a:spLocks noChangeArrowheads="1"/>
              </p:cNvSpPr>
              <p:nvPr/>
            </p:nvSpPr>
            <p:spPr bwMode="auto">
              <a:xfrm>
                <a:off x="8913410" y="4000771"/>
                <a:ext cx="1987724" cy="628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Century Gothic" panose="020B0502020202020204" pitchFamily="34" charset="0"/>
                  </a:rPr>
                  <a:t>HR 0.78 (95% CI 0.69–0.89);</a:t>
                </a:r>
                <a:br>
                  <a:rPr lang="en-US" altLang="en-US" sz="1200" dirty="0">
                    <a:solidFill>
                      <a:srgbClr val="000000"/>
                    </a:solidFill>
                    <a:latin typeface="Century Gothic" panose="020B0502020202020204" pitchFamily="34" charset="0"/>
                  </a:rPr>
                </a:br>
                <a:r>
                  <a:rPr lang="en-US" altLang="en-US" sz="1200" i="1" dirty="0">
                    <a:solidFill>
                      <a:srgbClr val="000000"/>
                    </a:solidFill>
                    <a:latin typeface="Century Gothic" panose="020B0502020202020204" pitchFamily="34" charset="0"/>
                  </a:rPr>
                  <a:t>P</a:t>
                </a:r>
                <a:r>
                  <a:rPr lang="en-US" altLang="en-US" sz="1200" dirty="0">
                    <a:solidFill>
                      <a:srgbClr val="000000"/>
                    </a:solidFill>
                    <a:latin typeface="Century Gothic" panose="020B0502020202020204" pitchFamily="34" charset="0"/>
                  </a:rPr>
                  <a:t> = 0.0002</a:t>
                </a:r>
              </a:p>
              <a:p>
                <a:r>
                  <a:rPr lang="en-US" altLang="en-US" sz="1200" dirty="0">
                    <a:solidFill>
                      <a:srgbClr val="000000"/>
                    </a:solidFill>
                    <a:latin typeface="Century Gothic" panose="020B0502020202020204" pitchFamily="34" charset="0"/>
                  </a:rPr>
                  <a:t>ARR 2.0% (95% CI 0.7–3.3%)</a:t>
                </a:r>
              </a:p>
            </p:txBody>
          </p:sp>
          <p:sp>
            <p:nvSpPr>
              <p:cNvPr id="121" name="Freeform 113">
                <a:extLst>
                  <a:ext uri="{FF2B5EF4-FFF2-40B4-BE49-F238E27FC236}">
                    <a16:creationId xmlns:a16="http://schemas.microsoft.com/office/drawing/2014/main" id="{99103705-C55C-AC08-9B6C-C2798DC639D3}"/>
                  </a:ext>
                </a:extLst>
              </p:cNvPr>
              <p:cNvSpPr>
                <a:spLocks noEditPoints="1"/>
              </p:cNvSpPr>
              <p:nvPr/>
            </p:nvSpPr>
            <p:spPr bwMode="auto">
              <a:xfrm>
                <a:off x="6712443" y="2511141"/>
                <a:ext cx="4772062" cy="2163857"/>
              </a:xfrm>
              <a:custGeom>
                <a:avLst/>
                <a:gdLst>
                  <a:gd name="T0" fmla="*/ 4257 w 4315"/>
                  <a:gd name="T1" fmla="*/ 0 h 1368"/>
                  <a:gd name="T2" fmla="*/ 4185 w 4315"/>
                  <a:gd name="T3" fmla="*/ 13 h 1368"/>
                  <a:gd name="T4" fmla="*/ 4114 w 4315"/>
                  <a:gd name="T5" fmla="*/ 77 h 1368"/>
                  <a:gd name="T6" fmla="*/ 4056 w 4315"/>
                  <a:gd name="T7" fmla="*/ 142 h 1368"/>
                  <a:gd name="T8" fmla="*/ 3985 w 4315"/>
                  <a:gd name="T9" fmla="*/ 155 h 1368"/>
                  <a:gd name="T10" fmla="*/ 3913 w 4315"/>
                  <a:gd name="T11" fmla="*/ 167 h 1368"/>
                  <a:gd name="T12" fmla="*/ 3841 w 4315"/>
                  <a:gd name="T13" fmla="*/ 206 h 1368"/>
                  <a:gd name="T14" fmla="*/ 3784 w 4315"/>
                  <a:gd name="T15" fmla="*/ 232 h 1368"/>
                  <a:gd name="T16" fmla="*/ 3712 w 4315"/>
                  <a:gd name="T17" fmla="*/ 245 h 1368"/>
                  <a:gd name="T18" fmla="*/ 3641 w 4315"/>
                  <a:gd name="T19" fmla="*/ 271 h 1368"/>
                  <a:gd name="T20" fmla="*/ 3583 w 4315"/>
                  <a:gd name="T21" fmla="*/ 297 h 1368"/>
                  <a:gd name="T22" fmla="*/ 3512 w 4315"/>
                  <a:gd name="T23" fmla="*/ 297 h 1368"/>
                  <a:gd name="T24" fmla="*/ 3440 w 4315"/>
                  <a:gd name="T25" fmla="*/ 322 h 1368"/>
                  <a:gd name="T26" fmla="*/ 3383 w 4315"/>
                  <a:gd name="T27" fmla="*/ 335 h 1368"/>
                  <a:gd name="T28" fmla="*/ 3297 w 4315"/>
                  <a:gd name="T29" fmla="*/ 374 h 1368"/>
                  <a:gd name="T30" fmla="*/ 3239 w 4315"/>
                  <a:gd name="T31" fmla="*/ 400 h 1368"/>
                  <a:gd name="T32" fmla="*/ 3168 w 4315"/>
                  <a:gd name="T33" fmla="*/ 413 h 1368"/>
                  <a:gd name="T34" fmla="*/ 3096 w 4315"/>
                  <a:gd name="T35" fmla="*/ 426 h 1368"/>
                  <a:gd name="T36" fmla="*/ 3039 w 4315"/>
                  <a:gd name="T37" fmla="*/ 426 h 1368"/>
                  <a:gd name="T38" fmla="*/ 2967 w 4315"/>
                  <a:gd name="T39" fmla="*/ 439 h 1368"/>
                  <a:gd name="T40" fmla="*/ 2895 w 4315"/>
                  <a:gd name="T41" fmla="*/ 451 h 1368"/>
                  <a:gd name="T42" fmla="*/ 2824 w 4315"/>
                  <a:gd name="T43" fmla="*/ 464 h 1368"/>
                  <a:gd name="T44" fmla="*/ 2766 w 4315"/>
                  <a:gd name="T45" fmla="*/ 503 h 1368"/>
                  <a:gd name="T46" fmla="*/ 2695 w 4315"/>
                  <a:gd name="T47" fmla="*/ 516 h 1368"/>
                  <a:gd name="T48" fmla="*/ 2623 w 4315"/>
                  <a:gd name="T49" fmla="*/ 529 h 1368"/>
                  <a:gd name="T50" fmla="*/ 2566 w 4315"/>
                  <a:gd name="T51" fmla="*/ 555 h 1368"/>
                  <a:gd name="T52" fmla="*/ 2480 w 4315"/>
                  <a:gd name="T53" fmla="*/ 581 h 1368"/>
                  <a:gd name="T54" fmla="*/ 2422 w 4315"/>
                  <a:gd name="T55" fmla="*/ 606 h 1368"/>
                  <a:gd name="T56" fmla="*/ 2351 w 4315"/>
                  <a:gd name="T57" fmla="*/ 632 h 1368"/>
                  <a:gd name="T58" fmla="*/ 2279 w 4315"/>
                  <a:gd name="T59" fmla="*/ 658 h 1368"/>
                  <a:gd name="T60" fmla="*/ 2222 w 4315"/>
                  <a:gd name="T61" fmla="*/ 684 h 1368"/>
                  <a:gd name="T62" fmla="*/ 2150 w 4315"/>
                  <a:gd name="T63" fmla="*/ 710 h 1368"/>
                  <a:gd name="T64" fmla="*/ 2078 w 4315"/>
                  <a:gd name="T65" fmla="*/ 723 h 1368"/>
                  <a:gd name="T66" fmla="*/ 2021 w 4315"/>
                  <a:gd name="T67" fmla="*/ 735 h 1368"/>
                  <a:gd name="T68" fmla="*/ 1949 w 4315"/>
                  <a:gd name="T69" fmla="*/ 748 h 1368"/>
                  <a:gd name="T70" fmla="*/ 1878 w 4315"/>
                  <a:gd name="T71" fmla="*/ 761 h 1368"/>
                  <a:gd name="T72" fmla="*/ 1806 w 4315"/>
                  <a:gd name="T73" fmla="*/ 787 h 1368"/>
                  <a:gd name="T74" fmla="*/ 1748 w 4315"/>
                  <a:gd name="T75" fmla="*/ 800 h 1368"/>
                  <a:gd name="T76" fmla="*/ 1677 w 4315"/>
                  <a:gd name="T77" fmla="*/ 826 h 1368"/>
                  <a:gd name="T78" fmla="*/ 1605 w 4315"/>
                  <a:gd name="T79" fmla="*/ 839 h 1368"/>
                  <a:gd name="T80" fmla="*/ 1533 w 4315"/>
                  <a:gd name="T81" fmla="*/ 852 h 1368"/>
                  <a:gd name="T82" fmla="*/ 1462 w 4315"/>
                  <a:gd name="T83" fmla="*/ 878 h 1368"/>
                  <a:gd name="T84" fmla="*/ 1404 w 4315"/>
                  <a:gd name="T85" fmla="*/ 890 h 1368"/>
                  <a:gd name="T86" fmla="*/ 1333 w 4315"/>
                  <a:gd name="T87" fmla="*/ 916 h 1368"/>
                  <a:gd name="T88" fmla="*/ 1261 w 4315"/>
                  <a:gd name="T89" fmla="*/ 929 h 1368"/>
                  <a:gd name="T90" fmla="*/ 1204 w 4315"/>
                  <a:gd name="T91" fmla="*/ 955 h 1368"/>
                  <a:gd name="T92" fmla="*/ 1132 w 4315"/>
                  <a:gd name="T93" fmla="*/ 968 h 1368"/>
                  <a:gd name="T94" fmla="*/ 1060 w 4315"/>
                  <a:gd name="T95" fmla="*/ 994 h 1368"/>
                  <a:gd name="T96" fmla="*/ 1003 w 4315"/>
                  <a:gd name="T97" fmla="*/ 1032 h 1368"/>
                  <a:gd name="T98" fmla="*/ 931 w 4315"/>
                  <a:gd name="T99" fmla="*/ 1058 h 1368"/>
                  <a:gd name="T100" fmla="*/ 860 w 4315"/>
                  <a:gd name="T101" fmla="*/ 1084 h 1368"/>
                  <a:gd name="T102" fmla="*/ 788 w 4315"/>
                  <a:gd name="T103" fmla="*/ 1110 h 1368"/>
                  <a:gd name="T104" fmla="*/ 716 w 4315"/>
                  <a:gd name="T105" fmla="*/ 1123 h 1368"/>
                  <a:gd name="T106" fmla="*/ 659 w 4315"/>
                  <a:gd name="T107" fmla="*/ 1149 h 1368"/>
                  <a:gd name="T108" fmla="*/ 587 w 4315"/>
                  <a:gd name="T109" fmla="*/ 1174 h 1368"/>
                  <a:gd name="T110" fmla="*/ 516 w 4315"/>
                  <a:gd name="T111" fmla="*/ 1200 h 1368"/>
                  <a:gd name="T112" fmla="*/ 444 w 4315"/>
                  <a:gd name="T113" fmla="*/ 1226 h 1368"/>
                  <a:gd name="T114" fmla="*/ 387 w 4315"/>
                  <a:gd name="T115" fmla="*/ 1252 h 1368"/>
                  <a:gd name="T116" fmla="*/ 315 w 4315"/>
                  <a:gd name="T117" fmla="*/ 1278 h 1368"/>
                  <a:gd name="T118" fmla="*/ 243 w 4315"/>
                  <a:gd name="T119" fmla="*/ 1304 h 1368"/>
                  <a:gd name="T120" fmla="*/ 186 w 4315"/>
                  <a:gd name="T121" fmla="*/ 1329 h 1368"/>
                  <a:gd name="T122" fmla="*/ 114 w 4315"/>
                  <a:gd name="T123" fmla="*/ 1355 h 1368"/>
                  <a:gd name="T124" fmla="*/ 43 w 4315"/>
                  <a:gd name="T125" fmla="*/ 1355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15" h="1368">
                    <a:moveTo>
                      <a:pt x="4315" y="0"/>
                    </a:moveTo>
                    <a:lnTo>
                      <a:pt x="4315" y="0"/>
                    </a:lnTo>
                    <a:moveTo>
                      <a:pt x="4315" y="0"/>
                    </a:moveTo>
                    <a:lnTo>
                      <a:pt x="4315" y="0"/>
                    </a:lnTo>
                    <a:moveTo>
                      <a:pt x="4300" y="0"/>
                    </a:moveTo>
                    <a:lnTo>
                      <a:pt x="4315" y="0"/>
                    </a:lnTo>
                    <a:moveTo>
                      <a:pt x="4300" y="0"/>
                    </a:moveTo>
                    <a:lnTo>
                      <a:pt x="4300" y="0"/>
                    </a:lnTo>
                    <a:moveTo>
                      <a:pt x="4300" y="0"/>
                    </a:moveTo>
                    <a:lnTo>
                      <a:pt x="4300" y="0"/>
                    </a:lnTo>
                    <a:moveTo>
                      <a:pt x="4300" y="0"/>
                    </a:moveTo>
                    <a:lnTo>
                      <a:pt x="4300" y="0"/>
                    </a:lnTo>
                    <a:moveTo>
                      <a:pt x="4286" y="0"/>
                    </a:moveTo>
                    <a:lnTo>
                      <a:pt x="4300" y="0"/>
                    </a:lnTo>
                    <a:moveTo>
                      <a:pt x="4286" y="0"/>
                    </a:moveTo>
                    <a:lnTo>
                      <a:pt x="4286" y="0"/>
                    </a:lnTo>
                    <a:moveTo>
                      <a:pt x="4286" y="0"/>
                    </a:moveTo>
                    <a:lnTo>
                      <a:pt x="4286" y="0"/>
                    </a:lnTo>
                    <a:moveTo>
                      <a:pt x="4286" y="0"/>
                    </a:moveTo>
                    <a:lnTo>
                      <a:pt x="4286" y="0"/>
                    </a:lnTo>
                    <a:moveTo>
                      <a:pt x="4286" y="0"/>
                    </a:moveTo>
                    <a:lnTo>
                      <a:pt x="4286" y="0"/>
                    </a:lnTo>
                    <a:moveTo>
                      <a:pt x="4272" y="0"/>
                    </a:moveTo>
                    <a:lnTo>
                      <a:pt x="4286" y="0"/>
                    </a:lnTo>
                    <a:moveTo>
                      <a:pt x="4272" y="0"/>
                    </a:moveTo>
                    <a:lnTo>
                      <a:pt x="4272" y="0"/>
                    </a:lnTo>
                    <a:moveTo>
                      <a:pt x="4272" y="0"/>
                    </a:moveTo>
                    <a:lnTo>
                      <a:pt x="4272" y="0"/>
                    </a:lnTo>
                    <a:moveTo>
                      <a:pt x="4257" y="0"/>
                    </a:moveTo>
                    <a:lnTo>
                      <a:pt x="4272" y="0"/>
                    </a:lnTo>
                    <a:moveTo>
                      <a:pt x="4257" y="0"/>
                    </a:moveTo>
                    <a:lnTo>
                      <a:pt x="4257" y="0"/>
                    </a:lnTo>
                    <a:moveTo>
                      <a:pt x="4257" y="0"/>
                    </a:moveTo>
                    <a:lnTo>
                      <a:pt x="4257" y="0"/>
                    </a:lnTo>
                    <a:moveTo>
                      <a:pt x="4243" y="0"/>
                    </a:moveTo>
                    <a:lnTo>
                      <a:pt x="4257" y="0"/>
                    </a:lnTo>
                    <a:moveTo>
                      <a:pt x="4243" y="0"/>
                    </a:moveTo>
                    <a:lnTo>
                      <a:pt x="4243" y="0"/>
                    </a:lnTo>
                    <a:moveTo>
                      <a:pt x="4243" y="13"/>
                    </a:moveTo>
                    <a:lnTo>
                      <a:pt x="4243" y="0"/>
                    </a:lnTo>
                    <a:moveTo>
                      <a:pt x="4243" y="13"/>
                    </a:moveTo>
                    <a:lnTo>
                      <a:pt x="4243" y="13"/>
                    </a:lnTo>
                    <a:moveTo>
                      <a:pt x="4229" y="13"/>
                    </a:moveTo>
                    <a:lnTo>
                      <a:pt x="4243" y="13"/>
                    </a:lnTo>
                    <a:moveTo>
                      <a:pt x="4229" y="13"/>
                    </a:moveTo>
                    <a:lnTo>
                      <a:pt x="4229" y="13"/>
                    </a:lnTo>
                    <a:moveTo>
                      <a:pt x="4229" y="13"/>
                    </a:moveTo>
                    <a:lnTo>
                      <a:pt x="4229" y="13"/>
                    </a:lnTo>
                    <a:moveTo>
                      <a:pt x="4214" y="13"/>
                    </a:moveTo>
                    <a:lnTo>
                      <a:pt x="4229" y="13"/>
                    </a:lnTo>
                    <a:moveTo>
                      <a:pt x="4214" y="13"/>
                    </a:moveTo>
                    <a:lnTo>
                      <a:pt x="4214" y="13"/>
                    </a:lnTo>
                    <a:moveTo>
                      <a:pt x="4214" y="13"/>
                    </a:moveTo>
                    <a:lnTo>
                      <a:pt x="4214" y="13"/>
                    </a:lnTo>
                    <a:moveTo>
                      <a:pt x="4214" y="13"/>
                    </a:moveTo>
                    <a:lnTo>
                      <a:pt x="4214" y="13"/>
                    </a:lnTo>
                    <a:moveTo>
                      <a:pt x="4200" y="13"/>
                    </a:moveTo>
                    <a:lnTo>
                      <a:pt x="4214" y="13"/>
                    </a:lnTo>
                    <a:moveTo>
                      <a:pt x="4200" y="13"/>
                    </a:moveTo>
                    <a:lnTo>
                      <a:pt x="4200" y="13"/>
                    </a:lnTo>
                    <a:moveTo>
                      <a:pt x="4200" y="13"/>
                    </a:moveTo>
                    <a:lnTo>
                      <a:pt x="4200" y="13"/>
                    </a:lnTo>
                    <a:moveTo>
                      <a:pt x="4185" y="13"/>
                    </a:moveTo>
                    <a:lnTo>
                      <a:pt x="4200" y="13"/>
                    </a:lnTo>
                    <a:moveTo>
                      <a:pt x="4185" y="13"/>
                    </a:moveTo>
                    <a:lnTo>
                      <a:pt x="4185" y="13"/>
                    </a:lnTo>
                    <a:moveTo>
                      <a:pt x="4185" y="38"/>
                    </a:moveTo>
                    <a:lnTo>
                      <a:pt x="4185" y="13"/>
                    </a:lnTo>
                    <a:moveTo>
                      <a:pt x="4171" y="38"/>
                    </a:moveTo>
                    <a:lnTo>
                      <a:pt x="4185" y="38"/>
                    </a:lnTo>
                    <a:moveTo>
                      <a:pt x="4171" y="38"/>
                    </a:moveTo>
                    <a:lnTo>
                      <a:pt x="4171" y="38"/>
                    </a:lnTo>
                    <a:moveTo>
                      <a:pt x="4171" y="38"/>
                    </a:moveTo>
                    <a:lnTo>
                      <a:pt x="4171" y="38"/>
                    </a:lnTo>
                    <a:moveTo>
                      <a:pt x="4171" y="38"/>
                    </a:moveTo>
                    <a:lnTo>
                      <a:pt x="4171" y="38"/>
                    </a:lnTo>
                    <a:moveTo>
                      <a:pt x="4171" y="38"/>
                    </a:moveTo>
                    <a:lnTo>
                      <a:pt x="4171" y="38"/>
                    </a:lnTo>
                    <a:moveTo>
                      <a:pt x="4157" y="38"/>
                    </a:moveTo>
                    <a:lnTo>
                      <a:pt x="4171" y="38"/>
                    </a:lnTo>
                    <a:moveTo>
                      <a:pt x="4157" y="38"/>
                    </a:moveTo>
                    <a:lnTo>
                      <a:pt x="4157" y="38"/>
                    </a:lnTo>
                    <a:moveTo>
                      <a:pt x="4157" y="38"/>
                    </a:moveTo>
                    <a:lnTo>
                      <a:pt x="4157" y="38"/>
                    </a:lnTo>
                    <a:moveTo>
                      <a:pt x="4157" y="38"/>
                    </a:moveTo>
                    <a:lnTo>
                      <a:pt x="4157" y="38"/>
                    </a:lnTo>
                    <a:moveTo>
                      <a:pt x="4142" y="38"/>
                    </a:moveTo>
                    <a:lnTo>
                      <a:pt x="4157" y="38"/>
                    </a:lnTo>
                    <a:moveTo>
                      <a:pt x="4142" y="38"/>
                    </a:moveTo>
                    <a:lnTo>
                      <a:pt x="4142" y="38"/>
                    </a:lnTo>
                    <a:moveTo>
                      <a:pt x="4142" y="38"/>
                    </a:moveTo>
                    <a:lnTo>
                      <a:pt x="4142" y="38"/>
                    </a:lnTo>
                    <a:moveTo>
                      <a:pt x="4128" y="51"/>
                    </a:moveTo>
                    <a:lnTo>
                      <a:pt x="4142" y="38"/>
                    </a:lnTo>
                    <a:moveTo>
                      <a:pt x="4128" y="77"/>
                    </a:moveTo>
                    <a:lnTo>
                      <a:pt x="4128" y="51"/>
                    </a:lnTo>
                    <a:moveTo>
                      <a:pt x="4128" y="77"/>
                    </a:moveTo>
                    <a:lnTo>
                      <a:pt x="4128" y="77"/>
                    </a:lnTo>
                    <a:moveTo>
                      <a:pt x="4114" y="77"/>
                    </a:moveTo>
                    <a:lnTo>
                      <a:pt x="4128" y="77"/>
                    </a:lnTo>
                    <a:moveTo>
                      <a:pt x="4114" y="90"/>
                    </a:moveTo>
                    <a:lnTo>
                      <a:pt x="4114" y="77"/>
                    </a:lnTo>
                    <a:moveTo>
                      <a:pt x="4114" y="90"/>
                    </a:moveTo>
                    <a:lnTo>
                      <a:pt x="4114" y="90"/>
                    </a:lnTo>
                    <a:moveTo>
                      <a:pt x="4114" y="90"/>
                    </a:moveTo>
                    <a:lnTo>
                      <a:pt x="4114" y="90"/>
                    </a:lnTo>
                    <a:moveTo>
                      <a:pt x="4099" y="90"/>
                    </a:moveTo>
                    <a:lnTo>
                      <a:pt x="4114" y="90"/>
                    </a:lnTo>
                    <a:moveTo>
                      <a:pt x="4099" y="90"/>
                    </a:moveTo>
                    <a:lnTo>
                      <a:pt x="4099" y="90"/>
                    </a:lnTo>
                    <a:moveTo>
                      <a:pt x="4099" y="90"/>
                    </a:moveTo>
                    <a:lnTo>
                      <a:pt x="4099" y="90"/>
                    </a:lnTo>
                    <a:moveTo>
                      <a:pt x="4085" y="90"/>
                    </a:moveTo>
                    <a:lnTo>
                      <a:pt x="4099" y="90"/>
                    </a:lnTo>
                    <a:moveTo>
                      <a:pt x="4085" y="103"/>
                    </a:moveTo>
                    <a:lnTo>
                      <a:pt x="4085" y="90"/>
                    </a:lnTo>
                    <a:moveTo>
                      <a:pt x="4085" y="103"/>
                    </a:moveTo>
                    <a:lnTo>
                      <a:pt x="4085" y="103"/>
                    </a:lnTo>
                    <a:moveTo>
                      <a:pt x="4085" y="116"/>
                    </a:moveTo>
                    <a:lnTo>
                      <a:pt x="4085" y="103"/>
                    </a:lnTo>
                    <a:moveTo>
                      <a:pt x="4071" y="116"/>
                    </a:moveTo>
                    <a:lnTo>
                      <a:pt x="4085" y="116"/>
                    </a:lnTo>
                    <a:moveTo>
                      <a:pt x="4071" y="116"/>
                    </a:moveTo>
                    <a:lnTo>
                      <a:pt x="4071" y="116"/>
                    </a:lnTo>
                    <a:moveTo>
                      <a:pt x="4071" y="116"/>
                    </a:moveTo>
                    <a:lnTo>
                      <a:pt x="4071" y="116"/>
                    </a:lnTo>
                    <a:moveTo>
                      <a:pt x="4056" y="116"/>
                    </a:moveTo>
                    <a:lnTo>
                      <a:pt x="4071" y="116"/>
                    </a:lnTo>
                    <a:moveTo>
                      <a:pt x="4056" y="142"/>
                    </a:moveTo>
                    <a:lnTo>
                      <a:pt x="4056" y="116"/>
                    </a:lnTo>
                    <a:moveTo>
                      <a:pt x="4056" y="142"/>
                    </a:moveTo>
                    <a:lnTo>
                      <a:pt x="4056" y="142"/>
                    </a:lnTo>
                    <a:moveTo>
                      <a:pt x="4056" y="142"/>
                    </a:moveTo>
                    <a:lnTo>
                      <a:pt x="4056" y="142"/>
                    </a:lnTo>
                    <a:moveTo>
                      <a:pt x="4056" y="142"/>
                    </a:moveTo>
                    <a:lnTo>
                      <a:pt x="4056" y="142"/>
                    </a:lnTo>
                    <a:moveTo>
                      <a:pt x="4042" y="142"/>
                    </a:moveTo>
                    <a:lnTo>
                      <a:pt x="4056" y="142"/>
                    </a:lnTo>
                    <a:moveTo>
                      <a:pt x="4042" y="142"/>
                    </a:moveTo>
                    <a:lnTo>
                      <a:pt x="4042" y="142"/>
                    </a:lnTo>
                    <a:moveTo>
                      <a:pt x="4042" y="142"/>
                    </a:moveTo>
                    <a:lnTo>
                      <a:pt x="4042" y="142"/>
                    </a:lnTo>
                    <a:moveTo>
                      <a:pt x="4028" y="142"/>
                    </a:moveTo>
                    <a:lnTo>
                      <a:pt x="4042" y="142"/>
                    </a:lnTo>
                    <a:moveTo>
                      <a:pt x="4028" y="142"/>
                    </a:moveTo>
                    <a:lnTo>
                      <a:pt x="4028" y="142"/>
                    </a:lnTo>
                    <a:moveTo>
                      <a:pt x="4028" y="142"/>
                    </a:moveTo>
                    <a:lnTo>
                      <a:pt x="4028" y="142"/>
                    </a:lnTo>
                    <a:moveTo>
                      <a:pt x="4028" y="142"/>
                    </a:moveTo>
                    <a:lnTo>
                      <a:pt x="4028" y="142"/>
                    </a:lnTo>
                    <a:moveTo>
                      <a:pt x="4013" y="142"/>
                    </a:moveTo>
                    <a:lnTo>
                      <a:pt x="4028" y="142"/>
                    </a:lnTo>
                    <a:moveTo>
                      <a:pt x="4013" y="142"/>
                    </a:moveTo>
                    <a:lnTo>
                      <a:pt x="4013" y="142"/>
                    </a:lnTo>
                    <a:moveTo>
                      <a:pt x="4013" y="142"/>
                    </a:moveTo>
                    <a:lnTo>
                      <a:pt x="4013" y="142"/>
                    </a:lnTo>
                    <a:moveTo>
                      <a:pt x="3999" y="142"/>
                    </a:moveTo>
                    <a:lnTo>
                      <a:pt x="4013" y="142"/>
                    </a:lnTo>
                    <a:moveTo>
                      <a:pt x="3999" y="155"/>
                    </a:moveTo>
                    <a:lnTo>
                      <a:pt x="3999" y="142"/>
                    </a:lnTo>
                    <a:moveTo>
                      <a:pt x="3999" y="155"/>
                    </a:moveTo>
                    <a:lnTo>
                      <a:pt x="3999" y="155"/>
                    </a:lnTo>
                    <a:moveTo>
                      <a:pt x="3985" y="155"/>
                    </a:moveTo>
                    <a:lnTo>
                      <a:pt x="3999" y="155"/>
                    </a:lnTo>
                    <a:moveTo>
                      <a:pt x="3985" y="155"/>
                    </a:moveTo>
                    <a:lnTo>
                      <a:pt x="3985" y="155"/>
                    </a:lnTo>
                    <a:moveTo>
                      <a:pt x="3985" y="155"/>
                    </a:moveTo>
                    <a:lnTo>
                      <a:pt x="3985" y="155"/>
                    </a:lnTo>
                    <a:moveTo>
                      <a:pt x="3985" y="155"/>
                    </a:moveTo>
                    <a:lnTo>
                      <a:pt x="3985" y="155"/>
                    </a:lnTo>
                    <a:moveTo>
                      <a:pt x="3970" y="155"/>
                    </a:moveTo>
                    <a:lnTo>
                      <a:pt x="3985" y="155"/>
                    </a:lnTo>
                    <a:moveTo>
                      <a:pt x="3970" y="155"/>
                    </a:moveTo>
                    <a:lnTo>
                      <a:pt x="3970" y="155"/>
                    </a:lnTo>
                    <a:moveTo>
                      <a:pt x="3970" y="155"/>
                    </a:moveTo>
                    <a:lnTo>
                      <a:pt x="3970" y="155"/>
                    </a:lnTo>
                    <a:moveTo>
                      <a:pt x="3956" y="155"/>
                    </a:moveTo>
                    <a:lnTo>
                      <a:pt x="3970" y="155"/>
                    </a:lnTo>
                    <a:moveTo>
                      <a:pt x="3956" y="155"/>
                    </a:moveTo>
                    <a:lnTo>
                      <a:pt x="3956" y="155"/>
                    </a:lnTo>
                    <a:moveTo>
                      <a:pt x="3956" y="155"/>
                    </a:moveTo>
                    <a:lnTo>
                      <a:pt x="3956" y="155"/>
                    </a:lnTo>
                    <a:moveTo>
                      <a:pt x="3956" y="155"/>
                    </a:moveTo>
                    <a:lnTo>
                      <a:pt x="3956" y="155"/>
                    </a:lnTo>
                    <a:moveTo>
                      <a:pt x="3942" y="155"/>
                    </a:moveTo>
                    <a:lnTo>
                      <a:pt x="3956" y="155"/>
                    </a:lnTo>
                    <a:moveTo>
                      <a:pt x="3942" y="167"/>
                    </a:moveTo>
                    <a:lnTo>
                      <a:pt x="3942" y="155"/>
                    </a:lnTo>
                    <a:moveTo>
                      <a:pt x="3942" y="167"/>
                    </a:moveTo>
                    <a:lnTo>
                      <a:pt x="3942" y="167"/>
                    </a:lnTo>
                    <a:moveTo>
                      <a:pt x="3942" y="167"/>
                    </a:moveTo>
                    <a:lnTo>
                      <a:pt x="3942" y="167"/>
                    </a:lnTo>
                    <a:moveTo>
                      <a:pt x="3942" y="167"/>
                    </a:moveTo>
                    <a:lnTo>
                      <a:pt x="3942" y="167"/>
                    </a:lnTo>
                    <a:moveTo>
                      <a:pt x="3927" y="167"/>
                    </a:moveTo>
                    <a:lnTo>
                      <a:pt x="3942" y="167"/>
                    </a:lnTo>
                    <a:moveTo>
                      <a:pt x="3927" y="167"/>
                    </a:moveTo>
                    <a:lnTo>
                      <a:pt x="3927" y="167"/>
                    </a:lnTo>
                    <a:moveTo>
                      <a:pt x="3927" y="167"/>
                    </a:moveTo>
                    <a:lnTo>
                      <a:pt x="3927" y="167"/>
                    </a:lnTo>
                    <a:moveTo>
                      <a:pt x="3913" y="167"/>
                    </a:moveTo>
                    <a:lnTo>
                      <a:pt x="3927" y="167"/>
                    </a:lnTo>
                    <a:moveTo>
                      <a:pt x="3913" y="167"/>
                    </a:moveTo>
                    <a:lnTo>
                      <a:pt x="3913" y="167"/>
                    </a:lnTo>
                    <a:moveTo>
                      <a:pt x="3913" y="180"/>
                    </a:moveTo>
                    <a:lnTo>
                      <a:pt x="3913" y="167"/>
                    </a:lnTo>
                    <a:moveTo>
                      <a:pt x="3899" y="180"/>
                    </a:moveTo>
                    <a:lnTo>
                      <a:pt x="3913" y="180"/>
                    </a:lnTo>
                    <a:moveTo>
                      <a:pt x="3899" y="180"/>
                    </a:moveTo>
                    <a:lnTo>
                      <a:pt x="3899" y="180"/>
                    </a:lnTo>
                    <a:moveTo>
                      <a:pt x="3899" y="180"/>
                    </a:moveTo>
                    <a:lnTo>
                      <a:pt x="3899" y="180"/>
                    </a:lnTo>
                    <a:moveTo>
                      <a:pt x="3899" y="180"/>
                    </a:moveTo>
                    <a:lnTo>
                      <a:pt x="3899" y="180"/>
                    </a:lnTo>
                    <a:moveTo>
                      <a:pt x="3884" y="180"/>
                    </a:moveTo>
                    <a:lnTo>
                      <a:pt x="3899" y="180"/>
                    </a:lnTo>
                    <a:moveTo>
                      <a:pt x="3884" y="193"/>
                    </a:moveTo>
                    <a:lnTo>
                      <a:pt x="3884" y="180"/>
                    </a:lnTo>
                    <a:moveTo>
                      <a:pt x="3884" y="193"/>
                    </a:moveTo>
                    <a:lnTo>
                      <a:pt x="3884" y="193"/>
                    </a:lnTo>
                    <a:moveTo>
                      <a:pt x="3870" y="193"/>
                    </a:moveTo>
                    <a:lnTo>
                      <a:pt x="3884" y="193"/>
                    </a:lnTo>
                    <a:moveTo>
                      <a:pt x="3870" y="193"/>
                    </a:moveTo>
                    <a:lnTo>
                      <a:pt x="3870" y="193"/>
                    </a:lnTo>
                    <a:moveTo>
                      <a:pt x="3870" y="193"/>
                    </a:moveTo>
                    <a:lnTo>
                      <a:pt x="3870" y="193"/>
                    </a:lnTo>
                    <a:moveTo>
                      <a:pt x="3856" y="193"/>
                    </a:moveTo>
                    <a:lnTo>
                      <a:pt x="3870" y="193"/>
                    </a:lnTo>
                    <a:moveTo>
                      <a:pt x="3856" y="193"/>
                    </a:moveTo>
                    <a:lnTo>
                      <a:pt x="3856" y="193"/>
                    </a:lnTo>
                    <a:moveTo>
                      <a:pt x="3856" y="193"/>
                    </a:moveTo>
                    <a:lnTo>
                      <a:pt x="3856" y="193"/>
                    </a:lnTo>
                    <a:moveTo>
                      <a:pt x="3856" y="193"/>
                    </a:moveTo>
                    <a:lnTo>
                      <a:pt x="3856" y="193"/>
                    </a:lnTo>
                    <a:moveTo>
                      <a:pt x="3841" y="206"/>
                    </a:moveTo>
                    <a:lnTo>
                      <a:pt x="3856" y="193"/>
                    </a:lnTo>
                    <a:moveTo>
                      <a:pt x="3841" y="206"/>
                    </a:moveTo>
                    <a:lnTo>
                      <a:pt x="3841" y="206"/>
                    </a:lnTo>
                    <a:moveTo>
                      <a:pt x="3841" y="206"/>
                    </a:moveTo>
                    <a:lnTo>
                      <a:pt x="3841" y="206"/>
                    </a:lnTo>
                    <a:moveTo>
                      <a:pt x="3827" y="206"/>
                    </a:moveTo>
                    <a:lnTo>
                      <a:pt x="3841" y="206"/>
                    </a:lnTo>
                    <a:moveTo>
                      <a:pt x="3827" y="206"/>
                    </a:moveTo>
                    <a:lnTo>
                      <a:pt x="3827" y="206"/>
                    </a:lnTo>
                    <a:moveTo>
                      <a:pt x="3827" y="219"/>
                    </a:moveTo>
                    <a:lnTo>
                      <a:pt x="3827" y="206"/>
                    </a:lnTo>
                    <a:moveTo>
                      <a:pt x="3827" y="219"/>
                    </a:moveTo>
                    <a:lnTo>
                      <a:pt x="3827" y="219"/>
                    </a:lnTo>
                    <a:moveTo>
                      <a:pt x="3827" y="219"/>
                    </a:moveTo>
                    <a:lnTo>
                      <a:pt x="3827" y="219"/>
                    </a:lnTo>
                    <a:moveTo>
                      <a:pt x="3813" y="219"/>
                    </a:moveTo>
                    <a:lnTo>
                      <a:pt x="3827" y="219"/>
                    </a:lnTo>
                    <a:moveTo>
                      <a:pt x="3813" y="219"/>
                    </a:moveTo>
                    <a:lnTo>
                      <a:pt x="3813" y="219"/>
                    </a:lnTo>
                    <a:moveTo>
                      <a:pt x="3813" y="219"/>
                    </a:moveTo>
                    <a:lnTo>
                      <a:pt x="3813" y="219"/>
                    </a:lnTo>
                    <a:moveTo>
                      <a:pt x="3813" y="219"/>
                    </a:moveTo>
                    <a:lnTo>
                      <a:pt x="3813" y="219"/>
                    </a:lnTo>
                    <a:moveTo>
                      <a:pt x="3798" y="232"/>
                    </a:moveTo>
                    <a:lnTo>
                      <a:pt x="3813" y="219"/>
                    </a:lnTo>
                    <a:moveTo>
                      <a:pt x="3798" y="232"/>
                    </a:moveTo>
                    <a:lnTo>
                      <a:pt x="3798" y="232"/>
                    </a:lnTo>
                    <a:moveTo>
                      <a:pt x="3798" y="232"/>
                    </a:moveTo>
                    <a:lnTo>
                      <a:pt x="3798" y="232"/>
                    </a:lnTo>
                    <a:moveTo>
                      <a:pt x="3784" y="232"/>
                    </a:moveTo>
                    <a:lnTo>
                      <a:pt x="3798" y="232"/>
                    </a:lnTo>
                    <a:moveTo>
                      <a:pt x="3784" y="232"/>
                    </a:moveTo>
                    <a:lnTo>
                      <a:pt x="3784" y="232"/>
                    </a:lnTo>
                    <a:moveTo>
                      <a:pt x="3784" y="232"/>
                    </a:moveTo>
                    <a:lnTo>
                      <a:pt x="3784" y="232"/>
                    </a:lnTo>
                    <a:moveTo>
                      <a:pt x="3770" y="232"/>
                    </a:moveTo>
                    <a:lnTo>
                      <a:pt x="3784" y="232"/>
                    </a:lnTo>
                    <a:moveTo>
                      <a:pt x="3770" y="232"/>
                    </a:moveTo>
                    <a:lnTo>
                      <a:pt x="3770" y="232"/>
                    </a:lnTo>
                    <a:moveTo>
                      <a:pt x="3770" y="232"/>
                    </a:moveTo>
                    <a:lnTo>
                      <a:pt x="3770" y="232"/>
                    </a:lnTo>
                    <a:moveTo>
                      <a:pt x="3770" y="232"/>
                    </a:moveTo>
                    <a:lnTo>
                      <a:pt x="3770" y="232"/>
                    </a:lnTo>
                    <a:moveTo>
                      <a:pt x="3755" y="232"/>
                    </a:moveTo>
                    <a:lnTo>
                      <a:pt x="3770" y="232"/>
                    </a:lnTo>
                    <a:moveTo>
                      <a:pt x="3755" y="232"/>
                    </a:moveTo>
                    <a:lnTo>
                      <a:pt x="3755" y="232"/>
                    </a:lnTo>
                    <a:moveTo>
                      <a:pt x="3755" y="232"/>
                    </a:moveTo>
                    <a:lnTo>
                      <a:pt x="3755" y="232"/>
                    </a:lnTo>
                    <a:moveTo>
                      <a:pt x="3741" y="232"/>
                    </a:moveTo>
                    <a:lnTo>
                      <a:pt x="3755" y="232"/>
                    </a:lnTo>
                    <a:moveTo>
                      <a:pt x="3741" y="232"/>
                    </a:moveTo>
                    <a:lnTo>
                      <a:pt x="3741" y="232"/>
                    </a:lnTo>
                    <a:moveTo>
                      <a:pt x="3741" y="232"/>
                    </a:moveTo>
                    <a:lnTo>
                      <a:pt x="3741" y="232"/>
                    </a:lnTo>
                    <a:moveTo>
                      <a:pt x="3741" y="232"/>
                    </a:moveTo>
                    <a:lnTo>
                      <a:pt x="3741" y="232"/>
                    </a:lnTo>
                    <a:moveTo>
                      <a:pt x="3727" y="245"/>
                    </a:moveTo>
                    <a:lnTo>
                      <a:pt x="3741" y="232"/>
                    </a:lnTo>
                    <a:moveTo>
                      <a:pt x="3727" y="245"/>
                    </a:moveTo>
                    <a:lnTo>
                      <a:pt x="3727" y="245"/>
                    </a:lnTo>
                    <a:moveTo>
                      <a:pt x="3727" y="245"/>
                    </a:moveTo>
                    <a:lnTo>
                      <a:pt x="3727" y="245"/>
                    </a:lnTo>
                    <a:moveTo>
                      <a:pt x="3712" y="245"/>
                    </a:moveTo>
                    <a:lnTo>
                      <a:pt x="3727" y="245"/>
                    </a:lnTo>
                    <a:moveTo>
                      <a:pt x="3712" y="245"/>
                    </a:moveTo>
                    <a:lnTo>
                      <a:pt x="3712" y="245"/>
                    </a:lnTo>
                    <a:moveTo>
                      <a:pt x="3712" y="245"/>
                    </a:moveTo>
                    <a:lnTo>
                      <a:pt x="3712" y="245"/>
                    </a:lnTo>
                    <a:moveTo>
                      <a:pt x="3712" y="245"/>
                    </a:moveTo>
                    <a:lnTo>
                      <a:pt x="3712" y="245"/>
                    </a:lnTo>
                    <a:moveTo>
                      <a:pt x="3712" y="245"/>
                    </a:moveTo>
                    <a:lnTo>
                      <a:pt x="3712" y="245"/>
                    </a:lnTo>
                    <a:moveTo>
                      <a:pt x="3698" y="245"/>
                    </a:moveTo>
                    <a:lnTo>
                      <a:pt x="3712" y="245"/>
                    </a:lnTo>
                    <a:moveTo>
                      <a:pt x="3698" y="245"/>
                    </a:moveTo>
                    <a:lnTo>
                      <a:pt x="3698" y="245"/>
                    </a:lnTo>
                    <a:moveTo>
                      <a:pt x="3698" y="245"/>
                    </a:moveTo>
                    <a:lnTo>
                      <a:pt x="3698" y="245"/>
                    </a:lnTo>
                    <a:moveTo>
                      <a:pt x="3684" y="258"/>
                    </a:moveTo>
                    <a:lnTo>
                      <a:pt x="3698" y="245"/>
                    </a:lnTo>
                    <a:moveTo>
                      <a:pt x="3684" y="258"/>
                    </a:moveTo>
                    <a:lnTo>
                      <a:pt x="3684" y="258"/>
                    </a:lnTo>
                    <a:moveTo>
                      <a:pt x="3684" y="258"/>
                    </a:moveTo>
                    <a:lnTo>
                      <a:pt x="3684" y="258"/>
                    </a:lnTo>
                    <a:moveTo>
                      <a:pt x="3684" y="258"/>
                    </a:moveTo>
                    <a:lnTo>
                      <a:pt x="3684" y="258"/>
                    </a:lnTo>
                    <a:moveTo>
                      <a:pt x="3669" y="258"/>
                    </a:moveTo>
                    <a:lnTo>
                      <a:pt x="3684" y="258"/>
                    </a:lnTo>
                    <a:moveTo>
                      <a:pt x="3669" y="258"/>
                    </a:moveTo>
                    <a:lnTo>
                      <a:pt x="3669" y="258"/>
                    </a:lnTo>
                    <a:moveTo>
                      <a:pt x="3669" y="258"/>
                    </a:moveTo>
                    <a:lnTo>
                      <a:pt x="3669" y="258"/>
                    </a:lnTo>
                    <a:moveTo>
                      <a:pt x="3655" y="258"/>
                    </a:moveTo>
                    <a:lnTo>
                      <a:pt x="3669" y="258"/>
                    </a:lnTo>
                    <a:moveTo>
                      <a:pt x="3655" y="258"/>
                    </a:moveTo>
                    <a:lnTo>
                      <a:pt x="3655" y="258"/>
                    </a:lnTo>
                    <a:moveTo>
                      <a:pt x="3655" y="271"/>
                    </a:moveTo>
                    <a:lnTo>
                      <a:pt x="3655" y="258"/>
                    </a:lnTo>
                    <a:moveTo>
                      <a:pt x="3641" y="271"/>
                    </a:moveTo>
                    <a:lnTo>
                      <a:pt x="3655" y="271"/>
                    </a:lnTo>
                    <a:moveTo>
                      <a:pt x="3641" y="271"/>
                    </a:moveTo>
                    <a:lnTo>
                      <a:pt x="3641" y="271"/>
                    </a:lnTo>
                    <a:moveTo>
                      <a:pt x="3641" y="271"/>
                    </a:moveTo>
                    <a:lnTo>
                      <a:pt x="3641" y="271"/>
                    </a:lnTo>
                    <a:moveTo>
                      <a:pt x="3641" y="271"/>
                    </a:moveTo>
                    <a:lnTo>
                      <a:pt x="3641" y="271"/>
                    </a:lnTo>
                    <a:moveTo>
                      <a:pt x="3626" y="271"/>
                    </a:moveTo>
                    <a:lnTo>
                      <a:pt x="3641" y="271"/>
                    </a:lnTo>
                    <a:moveTo>
                      <a:pt x="3626" y="271"/>
                    </a:moveTo>
                    <a:lnTo>
                      <a:pt x="3626" y="271"/>
                    </a:lnTo>
                    <a:moveTo>
                      <a:pt x="3626" y="284"/>
                    </a:moveTo>
                    <a:lnTo>
                      <a:pt x="3626" y="271"/>
                    </a:lnTo>
                    <a:moveTo>
                      <a:pt x="3612" y="284"/>
                    </a:moveTo>
                    <a:lnTo>
                      <a:pt x="3626" y="284"/>
                    </a:lnTo>
                    <a:moveTo>
                      <a:pt x="3612" y="284"/>
                    </a:moveTo>
                    <a:lnTo>
                      <a:pt x="3612" y="284"/>
                    </a:lnTo>
                    <a:moveTo>
                      <a:pt x="3612" y="284"/>
                    </a:moveTo>
                    <a:lnTo>
                      <a:pt x="3612" y="284"/>
                    </a:lnTo>
                    <a:moveTo>
                      <a:pt x="3612" y="284"/>
                    </a:moveTo>
                    <a:lnTo>
                      <a:pt x="3612" y="284"/>
                    </a:lnTo>
                    <a:moveTo>
                      <a:pt x="3612" y="284"/>
                    </a:moveTo>
                    <a:lnTo>
                      <a:pt x="3612" y="284"/>
                    </a:lnTo>
                    <a:moveTo>
                      <a:pt x="3598" y="284"/>
                    </a:moveTo>
                    <a:lnTo>
                      <a:pt x="3612" y="284"/>
                    </a:lnTo>
                    <a:moveTo>
                      <a:pt x="3598" y="284"/>
                    </a:moveTo>
                    <a:lnTo>
                      <a:pt x="3598" y="284"/>
                    </a:lnTo>
                    <a:moveTo>
                      <a:pt x="3598" y="284"/>
                    </a:moveTo>
                    <a:lnTo>
                      <a:pt x="3598" y="284"/>
                    </a:lnTo>
                    <a:moveTo>
                      <a:pt x="3598" y="284"/>
                    </a:moveTo>
                    <a:lnTo>
                      <a:pt x="3598" y="284"/>
                    </a:lnTo>
                    <a:moveTo>
                      <a:pt x="3583" y="297"/>
                    </a:moveTo>
                    <a:lnTo>
                      <a:pt x="3598" y="284"/>
                    </a:lnTo>
                    <a:moveTo>
                      <a:pt x="3583" y="297"/>
                    </a:moveTo>
                    <a:lnTo>
                      <a:pt x="3583" y="297"/>
                    </a:lnTo>
                    <a:moveTo>
                      <a:pt x="3583" y="297"/>
                    </a:moveTo>
                    <a:lnTo>
                      <a:pt x="3583" y="297"/>
                    </a:lnTo>
                    <a:moveTo>
                      <a:pt x="3569" y="297"/>
                    </a:moveTo>
                    <a:lnTo>
                      <a:pt x="3583" y="297"/>
                    </a:lnTo>
                    <a:moveTo>
                      <a:pt x="3569" y="297"/>
                    </a:moveTo>
                    <a:lnTo>
                      <a:pt x="3569" y="297"/>
                    </a:lnTo>
                    <a:moveTo>
                      <a:pt x="3569" y="297"/>
                    </a:moveTo>
                    <a:lnTo>
                      <a:pt x="3569" y="297"/>
                    </a:lnTo>
                    <a:moveTo>
                      <a:pt x="3555" y="297"/>
                    </a:moveTo>
                    <a:lnTo>
                      <a:pt x="3569" y="297"/>
                    </a:lnTo>
                    <a:moveTo>
                      <a:pt x="3555" y="297"/>
                    </a:moveTo>
                    <a:lnTo>
                      <a:pt x="3555" y="297"/>
                    </a:lnTo>
                    <a:moveTo>
                      <a:pt x="3555" y="297"/>
                    </a:moveTo>
                    <a:lnTo>
                      <a:pt x="3555" y="297"/>
                    </a:lnTo>
                    <a:moveTo>
                      <a:pt x="3555" y="297"/>
                    </a:moveTo>
                    <a:lnTo>
                      <a:pt x="3555" y="297"/>
                    </a:lnTo>
                    <a:moveTo>
                      <a:pt x="3540" y="297"/>
                    </a:moveTo>
                    <a:lnTo>
                      <a:pt x="3555" y="297"/>
                    </a:lnTo>
                    <a:moveTo>
                      <a:pt x="3540" y="297"/>
                    </a:moveTo>
                    <a:lnTo>
                      <a:pt x="3540" y="297"/>
                    </a:lnTo>
                    <a:moveTo>
                      <a:pt x="3540" y="297"/>
                    </a:moveTo>
                    <a:lnTo>
                      <a:pt x="3540" y="297"/>
                    </a:lnTo>
                    <a:moveTo>
                      <a:pt x="3526" y="297"/>
                    </a:moveTo>
                    <a:lnTo>
                      <a:pt x="3540" y="297"/>
                    </a:lnTo>
                    <a:moveTo>
                      <a:pt x="3526" y="297"/>
                    </a:moveTo>
                    <a:lnTo>
                      <a:pt x="3526" y="297"/>
                    </a:lnTo>
                    <a:moveTo>
                      <a:pt x="3526" y="297"/>
                    </a:moveTo>
                    <a:lnTo>
                      <a:pt x="3526" y="297"/>
                    </a:lnTo>
                    <a:moveTo>
                      <a:pt x="3512" y="297"/>
                    </a:moveTo>
                    <a:lnTo>
                      <a:pt x="3526" y="297"/>
                    </a:lnTo>
                    <a:moveTo>
                      <a:pt x="3512" y="297"/>
                    </a:moveTo>
                    <a:lnTo>
                      <a:pt x="3512" y="297"/>
                    </a:lnTo>
                    <a:moveTo>
                      <a:pt x="3512" y="297"/>
                    </a:moveTo>
                    <a:lnTo>
                      <a:pt x="3512" y="297"/>
                    </a:lnTo>
                    <a:moveTo>
                      <a:pt x="3512" y="297"/>
                    </a:moveTo>
                    <a:lnTo>
                      <a:pt x="3512" y="297"/>
                    </a:lnTo>
                    <a:moveTo>
                      <a:pt x="3497" y="297"/>
                    </a:moveTo>
                    <a:lnTo>
                      <a:pt x="3512" y="297"/>
                    </a:lnTo>
                    <a:moveTo>
                      <a:pt x="3497" y="297"/>
                    </a:moveTo>
                    <a:lnTo>
                      <a:pt x="3497" y="297"/>
                    </a:lnTo>
                    <a:moveTo>
                      <a:pt x="3497" y="309"/>
                    </a:moveTo>
                    <a:lnTo>
                      <a:pt x="3497" y="297"/>
                    </a:lnTo>
                    <a:moveTo>
                      <a:pt x="3497" y="309"/>
                    </a:moveTo>
                    <a:lnTo>
                      <a:pt x="3497" y="309"/>
                    </a:lnTo>
                    <a:moveTo>
                      <a:pt x="3497" y="309"/>
                    </a:moveTo>
                    <a:lnTo>
                      <a:pt x="3497" y="309"/>
                    </a:lnTo>
                    <a:moveTo>
                      <a:pt x="3483" y="309"/>
                    </a:moveTo>
                    <a:lnTo>
                      <a:pt x="3497" y="309"/>
                    </a:lnTo>
                    <a:moveTo>
                      <a:pt x="3483" y="309"/>
                    </a:moveTo>
                    <a:lnTo>
                      <a:pt x="3483" y="309"/>
                    </a:lnTo>
                    <a:moveTo>
                      <a:pt x="3483" y="309"/>
                    </a:moveTo>
                    <a:lnTo>
                      <a:pt x="3483" y="309"/>
                    </a:lnTo>
                    <a:moveTo>
                      <a:pt x="3469" y="309"/>
                    </a:moveTo>
                    <a:lnTo>
                      <a:pt x="3483" y="309"/>
                    </a:lnTo>
                    <a:moveTo>
                      <a:pt x="3469" y="309"/>
                    </a:moveTo>
                    <a:lnTo>
                      <a:pt x="3469" y="309"/>
                    </a:lnTo>
                    <a:moveTo>
                      <a:pt x="3469" y="309"/>
                    </a:moveTo>
                    <a:lnTo>
                      <a:pt x="3469" y="309"/>
                    </a:lnTo>
                    <a:moveTo>
                      <a:pt x="3469" y="309"/>
                    </a:moveTo>
                    <a:lnTo>
                      <a:pt x="3469" y="309"/>
                    </a:lnTo>
                    <a:moveTo>
                      <a:pt x="3454" y="322"/>
                    </a:moveTo>
                    <a:lnTo>
                      <a:pt x="3469" y="309"/>
                    </a:lnTo>
                    <a:moveTo>
                      <a:pt x="3454" y="322"/>
                    </a:moveTo>
                    <a:lnTo>
                      <a:pt x="3454" y="322"/>
                    </a:lnTo>
                    <a:moveTo>
                      <a:pt x="3454" y="322"/>
                    </a:moveTo>
                    <a:lnTo>
                      <a:pt x="3454" y="322"/>
                    </a:lnTo>
                    <a:moveTo>
                      <a:pt x="3440" y="322"/>
                    </a:moveTo>
                    <a:lnTo>
                      <a:pt x="3454" y="322"/>
                    </a:lnTo>
                    <a:moveTo>
                      <a:pt x="3440" y="322"/>
                    </a:moveTo>
                    <a:lnTo>
                      <a:pt x="3440" y="322"/>
                    </a:lnTo>
                    <a:moveTo>
                      <a:pt x="3440" y="322"/>
                    </a:moveTo>
                    <a:lnTo>
                      <a:pt x="3440" y="322"/>
                    </a:lnTo>
                    <a:moveTo>
                      <a:pt x="3426" y="322"/>
                    </a:moveTo>
                    <a:lnTo>
                      <a:pt x="3440" y="322"/>
                    </a:lnTo>
                    <a:moveTo>
                      <a:pt x="3426" y="322"/>
                    </a:moveTo>
                    <a:lnTo>
                      <a:pt x="3426" y="322"/>
                    </a:lnTo>
                    <a:moveTo>
                      <a:pt x="3426" y="322"/>
                    </a:moveTo>
                    <a:lnTo>
                      <a:pt x="3426" y="322"/>
                    </a:lnTo>
                    <a:moveTo>
                      <a:pt x="3426" y="322"/>
                    </a:moveTo>
                    <a:lnTo>
                      <a:pt x="3426" y="322"/>
                    </a:lnTo>
                    <a:moveTo>
                      <a:pt x="3411" y="322"/>
                    </a:moveTo>
                    <a:lnTo>
                      <a:pt x="3426" y="322"/>
                    </a:lnTo>
                    <a:moveTo>
                      <a:pt x="3411" y="322"/>
                    </a:moveTo>
                    <a:lnTo>
                      <a:pt x="3411" y="322"/>
                    </a:lnTo>
                    <a:moveTo>
                      <a:pt x="3411" y="322"/>
                    </a:moveTo>
                    <a:lnTo>
                      <a:pt x="3411" y="322"/>
                    </a:lnTo>
                    <a:moveTo>
                      <a:pt x="3397" y="322"/>
                    </a:moveTo>
                    <a:lnTo>
                      <a:pt x="3411" y="322"/>
                    </a:lnTo>
                    <a:moveTo>
                      <a:pt x="3397" y="322"/>
                    </a:moveTo>
                    <a:lnTo>
                      <a:pt x="3397" y="322"/>
                    </a:lnTo>
                    <a:moveTo>
                      <a:pt x="3397" y="335"/>
                    </a:moveTo>
                    <a:lnTo>
                      <a:pt x="3397" y="322"/>
                    </a:lnTo>
                    <a:moveTo>
                      <a:pt x="3383" y="335"/>
                    </a:moveTo>
                    <a:lnTo>
                      <a:pt x="3397" y="335"/>
                    </a:lnTo>
                    <a:moveTo>
                      <a:pt x="3383" y="335"/>
                    </a:moveTo>
                    <a:lnTo>
                      <a:pt x="3383" y="335"/>
                    </a:lnTo>
                    <a:moveTo>
                      <a:pt x="3383" y="335"/>
                    </a:moveTo>
                    <a:lnTo>
                      <a:pt x="3383" y="335"/>
                    </a:lnTo>
                    <a:moveTo>
                      <a:pt x="3383" y="335"/>
                    </a:moveTo>
                    <a:lnTo>
                      <a:pt x="3383" y="335"/>
                    </a:lnTo>
                    <a:moveTo>
                      <a:pt x="3383" y="335"/>
                    </a:moveTo>
                    <a:lnTo>
                      <a:pt x="3383" y="335"/>
                    </a:lnTo>
                    <a:moveTo>
                      <a:pt x="3383" y="335"/>
                    </a:moveTo>
                    <a:lnTo>
                      <a:pt x="3383" y="335"/>
                    </a:lnTo>
                    <a:moveTo>
                      <a:pt x="3368" y="348"/>
                    </a:moveTo>
                    <a:lnTo>
                      <a:pt x="3383" y="335"/>
                    </a:lnTo>
                    <a:moveTo>
                      <a:pt x="3368" y="348"/>
                    </a:moveTo>
                    <a:lnTo>
                      <a:pt x="3368" y="348"/>
                    </a:lnTo>
                    <a:moveTo>
                      <a:pt x="3368" y="348"/>
                    </a:moveTo>
                    <a:lnTo>
                      <a:pt x="3368" y="348"/>
                    </a:lnTo>
                    <a:moveTo>
                      <a:pt x="3354" y="348"/>
                    </a:moveTo>
                    <a:lnTo>
                      <a:pt x="3368" y="348"/>
                    </a:lnTo>
                    <a:moveTo>
                      <a:pt x="3354" y="348"/>
                    </a:moveTo>
                    <a:lnTo>
                      <a:pt x="3354" y="348"/>
                    </a:lnTo>
                    <a:moveTo>
                      <a:pt x="3354" y="348"/>
                    </a:moveTo>
                    <a:lnTo>
                      <a:pt x="3354" y="348"/>
                    </a:lnTo>
                    <a:moveTo>
                      <a:pt x="3340" y="348"/>
                    </a:moveTo>
                    <a:lnTo>
                      <a:pt x="3354" y="348"/>
                    </a:lnTo>
                    <a:moveTo>
                      <a:pt x="3340" y="348"/>
                    </a:moveTo>
                    <a:lnTo>
                      <a:pt x="3340" y="348"/>
                    </a:lnTo>
                    <a:moveTo>
                      <a:pt x="3340" y="361"/>
                    </a:moveTo>
                    <a:lnTo>
                      <a:pt x="3340" y="348"/>
                    </a:lnTo>
                    <a:moveTo>
                      <a:pt x="3340" y="361"/>
                    </a:moveTo>
                    <a:lnTo>
                      <a:pt x="3340" y="361"/>
                    </a:lnTo>
                    <a:moveTo>
                      <a:pt x="3325" y="361"/>
                    </a:moveTo>
                    <a:lnTo>
                      <a:pt x="3340" y="361"/>
                    </a:lnTo>
                    <a:moveTo>
                      <a:pt x="3325" y="361"/>
                    </a:moveTo>
                    <a:lnTo>
                      <a:pt x="3325" y="361"/>
                    </a:lnTo>
                    <a:moveTo>
                      <a:pt x="3325" y="361"/>
                    </a:moveTo>
                    <a:lnTo>
                      <a:pt x="3325" y="361"/>
                    </a:lnTo>
                    <a:moveTo>
                      <a:pt x="3311" y="361"/>
                    </a:moveTo>
                    <a:lnTo>
                      <a:pt x="3325" y="361"/>
                    </a:lnTo>
                    <a:moveTo>
                      <a:pt x="3311" y="374"/>
                    </a:moveTo>
                    <a:lnTo>
                      <a:pt x="3311" y="361"/>
                    </a:lnTo>
                    <a:moveTo>
                      <a:pt x="3311" y="374"/>
                    </a:moveTo>
                    <a:lnTo>
                      <a:pt x="3311" y="374"/>
                    </a:lnTo>
                    <a:moveTo>
                      <a:pt x="3297" y="374"/>
                    </a:moveTo>
                    <a:lnTo>
                      <a:pt x="3311" y="374"/>
                    </a:lnTo>
                    <a:moveTo>
                      <a:pt x="3297" y="374"/>
                    </a:moveTo>
                    <a:lnTo>
                      <a:pt x="3297" y="374"/>
                    </a:lnTo>
                    <a:moveTo>
                      <a:pt x="3297" y="387"/>
                    </a:moveTo>
                    <a:lnTo>
                      <a:pt x="3297" y="374"/>
                    </a:lnTo>
                    <a:moveTo>
                      <a:pt x="3297" y="387"/>
                    </a:moveTo>
                    <a:lnTo>
                      <a:pt x="3297" y="387"/>
                    </a:lnTo>
                    <a:moveTo>
                      <a:pt x="3282" y="387"/>
                    </a:moveTo>
                    <a:lnTo>
                      <a:pt x="3297" y="387"/>
                    </a:lnTo>
                    <a:moveTo>
                      <a:pt x="3282" y="387"/>
                    </a:moveTo>
                    <a:lnTo>
                      <a:pt x="3282" y="387"/>
                    </a:lnTo>
                    <a:moveTo>
                      <a:pt x="3282" y="387"/>
                    </a:moveTo>
                    <a:lnTo>
                      <a:pt x="3282" y="387"/>
                    </a:lnTo>
                    <a:moveTo>
                      <a:pt x="3268" y="387"/>
                    </a:moveTo>
                    <a:lnTo>
                      <a:pt x="3282" y="387"/>
                    </a:lnTo>
                    <a:moveTo>
                      <a:pt x="3268" y="400"/>
                    </a:moveTo>
                    <a:lnTo>
                      <a:pt x="3268" y="387"/>
                    </a:lnTo>
                    <a:moveTo>
                      <a:pt x="3268" y="400"/>
                    </a:moveTo>
                    <a:lnTo>
                      <a:pt x="3268" y="400"/>
                    </a:lnTo>
                    <a:moveTo>
                      <a:pt x="3268" y="400"/>
                    </a:moveTo>
                    <a:lnTo>
                      <a:pt x="3268" y="400"/>
                    </a:lnTo>
                    <a:moveTo>
                      <a:pt x="3268" y="400"/>
                    </a:moveTo>
                    <a:lnTo>
                      <a:pt x="3268" y="400"/>
                    </a:lnTo>
                    <a:moveTo>
                      <a:pt x="3254" y="400"/>
                    </a:moveTo>
                    <a:lnTo>
                      <a:pt x="3268" y="400"/>
                    </a:lnTo>
                    <a:moveTo>
                      <a:pt x="3254" y="400"/>
                    </a:moveTo>
                    <a:lnTo>
                      <a:pt x="3254" y="400"/>
                    </a:lnTo>
                    <a:moveTo>
                      <a:pt x="3254" y="400"/>
                    </a:moveTo>
                    <a:lnTo>
                      <a:pt x="3254" y="400"/>
                    </a:lnTo>
                    <a:moveTo>
                      <a:pt x="3254" y="400"/>
                    </a:moveTo>
                    <a:lnTo>
                      <a:pt x="3254" y="400"/>
                    </a:lnTo>
                    <a:moveTo>
                      <a:pt x="3239" y="400"/>
                    </a:moveTo>
                    <a:lnTo>
                      <a:pt x="3254" y="400"/>
                    </a:lnTo>
                    <a:moveTo>
                      <a:pt x="3239" y="400"/>
                    </a:moveTo>
                    <a:lnTo>
                      <a:pt x="3239" y="400"/>
                    </a:lnTo>
                    <a:moveTo>
                      <a:pt x="3239" y="400"/>
                    </a:moveTo>
                    <a:lnTo>
                      <a:pt x="3239" y="400"/>
                    </a:lnTo>
                    <a:moveTo>
                      <a:pt x="3225" y="400"/>
                    </a:moveTo>
                    <a:lnTo>
                      <a:pt x="3239" y="400"/>
                    </a:lnTo>
                    <a:moveTo>
                      <a:pt x="3225" y="400"/>
                    </a:moveTo>
                    <a:lnTo>
                      <a:pt x="3225" y="400"/>
                    </a:lnTo>
                    <a:moveTo>
                      <a:pt x="3225" y="400"/>
                    </a:moveTo>
                    <a:lnTo>
                      <a:pt x="3225" y="400"/>
                    </a:lnTo>
                    <a:moveTo>
                      <a:pt x="3211" y="400"/>
                    </a:moveTo>
                    <a:lnTo>
                      <a:pt x="3225" y="400"/>
                    </a:lnTo>
                    <a:moveTo>
                      <a:pt x="3211" y="400"/>
                    </a:moveTo>
                    <a:lnTo>
                      <a:pt x="3211" y="400"/>
                    </a:lnTo>
                    <a:moveTo>
                      <a:pt x="3211" y="400"/>
                    </a:moveTo>
                    <a:lnTo>
                      <a:pt x="3211" y="400"/>
                    </a:lnTo>
                    <a:moveTo>
                      <a:pt x="3211" y="400"/>
                    </a:moveTo>
                    <a:lnTo>
                      <a:pt x="3211" y="400"/>
                    </a:lnTo>
                    <a:moveTo>
                      <a:pt x="3196" y="400"/>
                    </a:moveTo>
                    <a:lnTo>
                      <a:pt x="3211" y="400"/>
                    </a:lnTo>
                    <a:moveTo>
                      <a:pt x="3196" y="413"/>
                    </a:moveTo>
                    <a:lnTo>
                      <a:pt x="3196" y="400"/>
                    </a:lnTo>
                    <a:moveTo>
                      <a:pt x="3196" y="413"/>
                    </a:moveTo>
                    <a:lnTo>
                      <a:pt x="3196" y="413"/>
                    </a:lnTo>
                    <a:moveTo>
                      <a:pt x="3182" y="413"/>
                    </a:moveTo>
                    <a:lnTo>
                      <a:pt x="3196" y="413"/>
                    </a:lnTo>
                    <a:moveTo>
                      <a:pt x="3182" y="413"/>
                    </a:moveTo>
                    <a:lnTo>
                      <a:pt x="3182" y="413"/>
                    </a:lnTo>
                    <a:moveTo>
                      <a:pt x="3182" y="413"/>
                    </a:moveTo>
                    <a:lnTo>
                      <a:pt x="3182" y="413"/>
                    </a:lnTo>
                    <a:moveTo>
                      <a:pt x="3168" y="413"/>
                    </a:moveTo>
                    <a:lnTo>
                      <a:pt x="3182" y="413"/>
                    </a:lnTo>
                    <a:moveTo>
                      <a:pt x="3168" y="413"/>
                    </a:moveTo>
                    <a:lnTo>
                      <a:pt x="3168" y="413"/>
                    </a:lnTo>
                    <a:moveTo>
                      <a:pt x="3168" y="413"/>
                    </a:moveTo>
                    <a:lnTo>
                      <a:pt x="3168" y="413"/>
                    </a:lnTo>
                    <a:moveTo>
                      <a:pt x="3168" y="413"/>
                    </a:moveTo>
                    <a:lnTo>
                      <a:pt x="3168" y="413"/>
                    </a:lnTo>
                    <a:moveTo>
                      <a:pt x="3153" y="413"/>
                    </a:moveTo>
                    <a:lnTo>
                      <a:pt x="3168" y="413"/>
                    </a:lnTo>
                    <a:moveTo>
                      <a:pt x="3153" y="413"/>
                    </a:moveTo>
                    <a:lnTo>
                      <a:pt x="3153" y="413"/>
                    </a:lnTo>
                    <a:moveTo>
                      <a:pt x="3153" y="413"/>
                    </a:moveTo>
                    <a:lnTo>
                      <a:pt x="3153" y="413"/>
                    </a:lnTo>
                    <a:moveTo>
                      <a:pt x="3153" y="413"/>
                    </a:moveTo>
                    <a:lnTo>
                      <a:pt x="3153" y="413"/>
                    </a:lnTo>
                    <a:moveTo>
                      <a:pt x="3153" y="426"/>
                    </a:moveTo>
                    <a:lnTo>
                      <a:pt x="3153" y="413"/>
                    </a:lnTo>
                    <a:moveTo>
                      <a:pt x="3139" y="426"/>
                    </a:moveTo>
                    <a:lnTo>
                      <a:pt x="3153" y="426"/>
                    </a:lnTo>
                    <a:moveTo>
                      <a:pt x="3139" y="426"/>
                    </a:moveTo>
                    <a:lnTo>
                      <a:pt x="3139" y="426"/>
                    </a:lnTo>
                    <a:moveTo>
                      <a:pt x="3139" y="426"/>
                    </a:moveTo>
                    <a:lnTo>
                      <a:pt x="3139" y="426"/>
                    </a:lnTo>
                    <a:moveTo>
                      <a:pt x="3125" y="426"/>
                    </a:moveTo>
                    <a:lnTo>
                      <a:pt x="3139" y="426"/>
                    </a:lnTo>
                    <a:moveTo>
                      <a:pt x="3125" y="426"/>
                    </a:moveTo>
                    <a:lnTo>
                      <a:pt x="3125" y="426"/>
                    </a:lnTo>
                    <a:moveTo>
                      <a:pt x="3125" y="426"/>
                    </a:moveTo>
                    <a:lnTo>
                      <a:pt x="3125" y="426"/>
                    </a:lnTo>
                    <a:moveTo>
                      <a:pt x="3125" y="426"/>
                    </a:moveTo>
                    <a:lnTo>
                      <a:pt x="3125" y="426"/>
                    </a:lnTo>
                    <a:moveTo>
                      <a:pt x="3110" y="426"/>
                    </a:moveTo>
                    <a:lnTo>
                      <a:pt x="3125" y="426"/>
                    </a:lnTo>
                    <a:moveTo>
                      <a:pt x="3110" y="426"/>
                    </a:moveTo>
                    <a:lnTo>
                      <a:pt x="3110" y="426"/>
                    </a:lnTo>
                    <a:moveTo>
                      <a:pt x="3110" y="426"/>
                    </a:moveTo>
                    <a:lnTo>
                      <a:pt x="3110" y="426"/>
                    </a:lnTo>
                    <a:moveTo>
                      <a:pt x="3096" y="426"/>
                    </a:moveTo>
                    <a:lnTo>
                      <a:pt x="3110" y="426"/>
                    </a:lnTo>
                    <a:moveTo>
                      <a:pt x="3096" y="426"/>
                    </a:moveTo>
                    <a:lnTo>
                      <a:pt x="3096" y="426"/>
                    </a:lnTo>
                    <a:moveTo>
                      <a:pt x="3096" y="426"/>
                    </a:moveTo>
                    <a:lnTo>
                      <a:pt x="3096" y="426"/>
                    </a:lnTo>
                    <a:moveTo>
                      <a:pt x="3082" y="426"/>
                    </a:moveTo>
                    <a:lnTo>
                      <a:pt x="3096" y="426"/>
                    </a:lnTo>
                    <a:moveTo>
                      <a:pt x="3082" y="426"/>
                    </a:moveTo>
                    <a:lnTo>
                      <a:pt x="3082" y="426"/>
                    </a:lnTo>
                    <a:moveTo>
                      <a:pt x="3082" y="426"/>
                    </a:moveTo>
                    <a:lnTo>
                      <a:pt x="3082" y="426"/>
                    </a:lnTo>
                    <a:moveTo>
                      <a:pt x="3082" y="426"/>
                    </a:moveTo>
                    <a:lnTo>
                      <a:pt x="3082" y="426"/>
                    </a:lnTo>
                    <a:moveTo>
                      <a:pt x="3067" y="426"/>
                    </a:moveTo>
                    <a:lnTo>
                      <a:pt x="3082" y="426"/>
                    </a:lnTo>
                    <a:moveTo>
                      <a:pt x="3067" y="426"/>
                    </a:moveTo>
                    <a:lnTo>
                      <a:pt x="3067" y="426"/>
                    </a:lnTo>
                    <a:moveTo>
                      <a:pt x="3067" y="426"/>
                    </a:moveTo>
                    <a:lnTo>
                      <a:pt x="3067" y="426"/>
                    </a:lnTo>
                    <a:moveTo>
                      <a:pt x="3053" y="426"/>
                    </a:moveTo>
                    <a:lnTo>
                      <a:pt x="3067" y="426"/>
                    </a:lnTo>
                    <a:moveTo>
                      <a:pt x="3053" y="426"/>
                    </a:moveTo>
                    <a:lnTo>
                      <a:pt x="3053" y="426"/>
                    </a:lnTo>
                    <a:moveTo>
                      <a:pt x="3053" y="426"/>
                    </a:moveTo>
                    <a:lnTo>
                      <a:pt x="3053" y="426"/>
                    </a:lnTo>
                    <a:moveTo>
                      <a:pt x="3039" y="426"/>
                    </a:moveTo>
                    <a:lnTo>
                      <a:pt x="3053" y="426"/>
                    </a:lnTo>
                    <a:moveTo>
                      <a:pt x="3039" y="426"/>
                    </a:moveTo>
                    <a:lnTo>
                      <a:pt x="3039" y="426"/>
                    </a:lnTo>
                    <a:moveTo>
                      <a:pt x="3039" y="426"/>
                    </a:moveTo>
                    <a:lnTo>
                      <a:pt x="3039" y="426"/>
                    </a:lnTo>
                    <a:moveTo>
                      <a:pt x="3039" y="426"/>
                    </a:moveTo>
                    <a:lnTo>
                      <a:pt x="3039" y="426"/>
                    </a:lnTo>
                    <a:moveTo>
                      <a:pt x="3039" y="426"/>
                    </a:moveTo>
                    <a:lnTo>
                      <a:pt x="3039" y="426"/>
                    </a:lnTo>
                    <a:moveTo>
                      <a:pt x="3039" y="426"/>
                    </a:moveTo>
                    <a:lnTo>
                      <a:pt x="3039" y="426"/>
                    </a:lnTo>
                    <a:moveTo>
                      <a:pt x="3024" y="426"/>
                    </a:moveTo>
                    <a:lnTo>
                      <a:pt x="3039" y="426"/>
                    </a:lnTo>
                    <a:moveTo>
                      <a:pt x="3024" y="426"/>
                    </a:moveTo>
                    <a:lnTo>
                      <a:pt x="3024" y="426"/>
                    </a:lnTo>
                    <a:moveTo>
                      <a:pt x="3024" y="426"/>
                    </a:moveTo>
                    <a:lnTo>
                      <a:pt x="3024" y="426"/>
                    </a:lnTo>
                    <a:moveTo>
                      <a:pt x="3010" y="439"/>
                    </a:moveTo>
                    <a:lnTo>
                      <a:pt x="3024" y="426"/>
                    </a:lnTo>
                    <a:moveTo>
                      <a:pt x="3010" y="439"/>
                    </a:moveTo>
                    <a:lnTo>
                      <a:pt x="3010" y="439"/>
                    </a:lnTo>
                    <a:moveTo>
                      <a:pt x="3010" y="439"/>
                    </a:moveTo>
                    <a:lnTo>
                      <a:pt x="3010" y="439"/>
                    </a:lnTo>
                    <a:moveTo>
                      <a:pt x="2996" y="439"/>
                    </a:moveTo>
                    <a:lnTo>
                      <a:pt x="3010" y="439"/>
                    </a:lnTo>
                    <a:moveTo>
                      <a:pt x="2996" y="439"/>
                    </a:moveTo>
                    <a:lnTo>
                      <a:pt x="2996" y="439"/>
                    </a:lnTo>
                    <a:moveTo>
                      <a:pt x="2996" y="439"/>
                    </a:moveTo>
                    <a:lnTo>
                      <a:pt x="2996" y="439"/>
                    </a:lnTo>
                    <a:moveTo>
                      <a:pt x="2996" y="439"/>
                    </a:moveTo>
                    <a:lnTo>
                      <a:pt x="2996" y="439"/>
                    </a:lnTo>
                    <a:moveTo>
                      <a:pt x="2981" y="439"/>
                    </a:moveTo>
                    <a:lnTo>
                      <a:pt x="2996" y="439"/>
                    </a:lnTo>
                    <a:moveTo>
                      <a:pt x="2981" y="439"/>
                    </a:moveTo>
                    <a:lnTo>
                      <a:pt x="2981" y="439"/>
                    </a:lnTo>
                    <a:moveTo>
                      <a:pt x="2981" y="439"/>
                    </a:moveTo>
                    <a:lnTo>
                      <a:pt x="2981" y="439"/>
                    </a:lnTo>
                    <a:moveTo>
                      <a:pt x="2967" y="439"/>
                    </a:moveTo>
                    <a:lnTo>
                      <a:pt x="2981" y="439"/>
                    </a:lnTo>
                    <a:moveTo>
                      <a:pt x="2967" y="439"/>
                    </a:moveTo>
                    <a:lnTo>
                      <a:pt x="2967" y="439"/>
                    </a:lnTo>
                    <a:moveTo>
                      <a:pt x="2967" y="439"/>
                    </a:moveTo>
                    <a:lnTo>
                      <a:pt x="2967" y="439"/>
                    </a:lnTo>
                    <a:moveTo>
                      <a:pt x="2953" y="439"/>
                    </a:moveTo>
                    <a:lnTo>
                      <a:pt x="2967" y="439"/>
                    </a:lnTo>
                    <a:moveTo>
                      <a:pt x="2953" y="439"/>
                    </a:moveTo>
                    <a:lnTo>
                      <a:pt x="2953" y="439"/>
                    </a:lnTo>
                    <a:moveTo>
                      <a:pt x="2953" y="439"/>
                    </a:moveTo>
                    <a:lnTo>
                      <a:pt x="2953" y="439"/>
                    </a:lnTo>
                    <a:moveTo>
                      <a:pt x="2953" y="439"/>
                    </a:moveTo>
                    <a:lnTo>
                      <a:pt x="2953" y="439"/>
                    </a:lnTo>
                    <a:moveTo>
                      <a:pt x="2938" y="439"/>
                    </a:moveTo>
                    <a:lnTo>
                      <a:pt x="2953" y="439"/>
                    </a:lnTo>
                    <a:moveTo>
                      <a:pt x="2938" y="439"/>
                    </a:moveTo>
                    <a:lnTo>
                      <a:pt x="2938" y="439"/>
                    </a:lnTo>
                    <a:moveTo>
                      <a:pt x="2938" y="439"/>
                    </a:moveTo>
                    <a:lnTo>
                      <a:pt x="2938" y="439"/>
                    </a:lnTo>
                    <a:moveTo>
                      <a:pt x="2924" y="439"/>
                    </a:moveTo>
                    <a:lnTo>
                      <a:pt x="2938" y="439"/>
                    </a:lnTo>
                    <a:moveTo>
                      <a:pt x="2924" y="439"/>
                    </a:moveTo>
                    <a:lnTo>
                      <a:pt x="2924" y="439"/>
                    </a:lnTo>
                    <a:moveTo>
                      <a:pt x="2924" y="451"/>
                    </a:moveTo>
                    <a:lnTo>
                      <a:pt x="2924" y="439"/>
                    </a:lnTo>
                    <a:moveTo>
                      <a:pt x="2924" y="451"/>
                    </a:moveTo>
                    <a:lnTo>
                      <a:pt x="2924" y="451"/>
                    </a:lnTo>
                    <a:moveTo>
                      <a:pt x="2924" y="451"/>
                    </a:moveTo>
                    <a:lnTo>
                      <a:pt x="2924" y="451"/>
                    </a:lnTo>
                    <a:moveTo>
                      <a:pt x="2910" y="451"/>
                    </a:moveTo>
                    <a:lnTo>
                      <a:pt x="2924" y="451"/>
                    </a:lnTo>
                    <a:moveTo>
                      <a:pt x="2910" y="451"/>
                    </a:moveTo>
                    <a:lnTo>
                      <a:pt x="2910" y="451"/>
                    </a:lnTo>
                    <a:moveTo>
                      <a:pt x="2910" y="451"/>
                    </a:moveTo>
                    <a:lnTo>
                      <a:pt x="2910" y="451"/>
                    </a:lnTo>
                    <a:moveTo>
                      <a:pt x="2910" y="451"/>
                    </a:moveTo>
                    <a:lnTo>
                      <a:pt x="2910" y="451"/>
                    </a:lnTo>
                    <a:moveTo>
                      <a:pt x="2895" y="451"/>
                    </a:moveTo>
                    <a:lnTo>
                      <a:pt x="2910" y="451"/>
                    </a:lnTo>
                    <a:moveTo>
                      <a:pt x="2895" y="451"/>
                    </a:moveTo>
                    <a:lnTo>
                      <a:pt x="2895" y="451"/>
                    </a:lnTo>
                    <a:moveTo>
                      <a:pt x="2895" y="451"/>
                    </a:moveTo>
                    <a:lnTo>
                      <a:pt x="2895" y="451"/>
                    </a:lnTo>
                    <a:moveTo>
                      <a:pt x="2881" y="451"/>
                    </a:moveTo>
                    <a:lnTo>
                      <a:pt x="2895" y="451"/>
                    </a:lnTo>
                    <a:moveTo>
                      <a:pt x="2881" y="451"/>
                    </a:moveTo>
                    <a:lnTo>
                      <a:pt x="2881" y="451"/>
                    </a:lnTo>
                    <a:moveTo>
                      <a:pt x="2881" y="451"/>
                    </a:moveTo>
                    <a:lnTo>
                      <a:pt x="2881" y="451"/>
                    </a:lnTo>
                    <a:moveTo>
                      <a:pt x="2867" y="451"/>
                    </a:moveTo>
                    <a:lnTo>
                      <a:pt x="2881" y="451"/>
                    </a:lnTo>
                    <a:moveTo>
                      <a:pt x="2867" y="451"/>
                    </a:moveTo>
                    <a:lnTo>
                      <a:pt x="2867" y="451"/>
                    </a:lnTo>
                    <a:moveTo>
                      <a:pt x="2867" y="451"/>
                    </a:moveTo>
                    <a:lnTo>
                      <a:pt x="2867" y="451"/>
                    </a:lnTo>
                    <a:moveTo>
                      <a:pt x="2867" y="464"/>
                    </a:moveTo>
                    <a:lnTo>
                      <a:pt x="2867" y="451"/>
                    </a:lnTo>
                    <a:moveTo>
                      <a:pt x="2852" y="464"/>
                    </a:moveTo>
                    <a:lnTo>
                      <a:pt x="2867" y="464"/>
                    </a:lnTo>
                    <a:moveTo>
                      <a:pt x="2852" y="464"/>
                    </a:moveTo>
                    <a:lnTo>
                      <a:pt x="2852" y="464"/>
                    </a:lnTo>
                    <a:moveTo>
                      <a:pt x="2852" y="464"/>
                    </a:moveTo>
                    <a:lnTo>
                      <a:pt x="2852" y="464"/>
                    </a:lnTo>
                    <a:moveTo>
                      <a:pt x="2838" y="464"/>
                    </a:moveTo>
                    <a:lnTo>
                      <a:pt x="2852" y="464"/>
                    </a:lnTo>
                    <a:moveTo>
                      <a:pt x="2838" y="464"/>
                    </a:moveTo>
                    <a:lnTo>
                      <a:pt x="2838" y="464"/>
                    </a:lnTo>
                    <a:moveTo>
                      <a:pt x="2838" y="464"/>
                    </a:moveTo>
                    <a:lnTo>
                      <a:pt x="2838" y="464"/>
                    </a:lnTo>
                    <a:moveTo>
                      <a:pt x="2824" y="464"/>
                    </a:moveTo>
                    <a:lnTo>
                      <a:pt x="2838" y="464"/>
                    </a:lnTo>
                    <a:moveTo>
                      <a:pt x="2824" y="464"/>
                    </a:moveTo>
                    <a:lnTo>
                      <a:pt x="2824" y="464"/>
                    </a:lnTo>
                    <a:moveTo>
                      <a:pt x="2824" y="477"/>
                    </a:moveTo>
                    <a:lnTo>
                      <a:pt x="2824" y="464"/>
                    </a:lnTo>
                    <a:moveTo>
                      <a:pt x="2824" y="477"/>
                    </a:moveTo>
                    <a:lnTo>
                      <a:pt x="2824" y="477"/>
                    </a:lnTo>
                    <a:moveTo>
                      <a:pt x="2809" y="477"/>
                    </a:moveTo>
                    <a:lnTo>
                      <a:pt x="2824" y="477"/>
                    </a:lnTo>
                    <a:moveTo>
                      <a:pt x="2809" y="477"/>
                    </a:moveTo>
                    <a:lnTo>
                      <a:pt x="2809" y="477"/>
                    </a:lnTo>
                    <a:moveTo>
                      <a:pt x="2809" y="477"/>
                    </a:moveTo>
                    <a:lnTo>
                      <a:pt x="2809" y="477"/>
                    </a:lnTo>
                    <a:moveTo>
                      <a:pt x="2809" y="477"/>
                    </a:moveTo>
                    <a:lnTo>
                      <a:pt x="2809" y="477"/>
                    </a:lnTo>
                    <a:moveTo>
                      <a:pt x="2809" y="490"/>
                    </a:moveTo>
                    <a:lnTo>
                      <a:pt x="2809" y="477"/>
                    </a:lnTo>
                    <a:moveTo>
                      <a:pt x="2795" y="490"/>
                    </a:moveTo>
                    <a:lnTo>
                      <a:pt x="2809" y="490"/>
                    </a:lnTo>
                    <a:moveTo>
                      <a:pt x="2795" y="490"/>
                    </a:moveTo>
                    <a:lnTo>
                      <a:pt x="2795" y="490"/>
                    </a:lnTo>
                    <a:moveTo>
                      <a:pt x="2795" y="490"/>
                    </a:moveTo>
                    <a:lnTo>
                      <a:pt x="2795" y="490"/>
                    </a:lnTo>
                    <a:moveTo>
                      <a:pt x="2781" y="490"/>
                    </a:moveTo>
                    <a:lnTo>
                      <a:pt x="2795" y="490"/>
                    </a:lnTo>
                    <a:moveTo>
                      <a:pt x="2781" y="490"/>
                    </a:moveTo>
                    <a:lnTo>
                      <a:pt x="2781" y="490"/>
                    </a:lnTo>
                    <a:moveTo>
                      <a:pt x="2781" y="490"/>
                    </a:moveTo>
                    <a:lnTo>
                      <a:pt x="2781" y="490"/>
                    </a:lnTo>
                    <a:moveTo>
                      <a:pt x="2781" y="490"/>
                    </a:moveTo>
                    <a:lnTo>
                      <a:pt x="2781" y="490"/>
                    </a:lnTo>
                    <a:moveTo>
                      <a:pt x="2766" y="503"/>
                    </a:moveTo>
                    <a:lnTo>
                      <a:pt x="2781" y="490"/>
                    </a:lnTo>
                    <a:moveTo>
                      <a:pt x="2766" y="503"/>
                    </a:moveTo>
                    <a:lnTo>
                      <a:pt x="2766" y="503"/>
                    </a:lnTo>
                    <a:moveTo>
                      <a:pt x="2766" y="503"/>
                    </a:moveTo>
                    <a:lnTo>
                      <a:pt x="2766" y="503"/>
                    </a:lnTo>
                    <a:moveTo>
                      <a:pt x="2752" y="503"/>
                    </a:moveTo>
                    <a:lnTo>
                      <a:pt x="2766" y="503"/>
                    </a:lnTo>
                    <a:moveTo>
                      <a:pt x="2752" y="503"/>
                    </a:moveTo>
                    <a:lnTo>
                      <a:pt x="2752" y="503"/>
                    </a:lnTo>
                    <a:moveTo>
                      <a:pt x="2752" y="503"/>
                    </a:moveTo>
                    <a:lnTo>
                      <a:pt x="2752" y="503"/>
                    </a:lnTo>
                    <a:moveTo>
                      <a:pt x="2738" y="503"/>
                    </a:moveTo>
                    <a:lnTo>
                      <a:pt x="2752" y="503"/>
                    </a:lnTo>
                    <a:moveTo>
                      <a:pt x="2738" y="503"/>
                    </a:moveTo>
                    <a:lnTo>
                      <a:pt x="2738" y="503"/>
                    </a:lnTo>
                    <a:moveTo>
                      <a:pt x="2738" y="516"/>
                    </a:moveTo>
                    <a:lnTo>
                      <a:pt x="2738" y="503"/>
                    </a:lnTo>
                    <a:moveTo>
                      <a:pt x="2738" y="516"/>
                    </a:moveTo>
                    <a:lnTo>
                      <a:pt x="2738" y="516"/>
                    </a:lnTo>
                    <a:moveTo>
                      <a:pt x="2723" y="516"/>
                    </a:moveTo>
                    <a:lnTo>
                      <a:pt x="2738" y="516"/>
                    </a:lnTo>
                    <a:moveTo>
                      <a:pt x="2723" y="516"/>
                    </a:moveTo>
                    <a:lnTo>
                      <a:pt x="2723" y="516"/>
                    </a:lnTo>
                    <a:moveTo>
                      <a:pt x="2723" y="516"/>
                    </a:moveTo>
                    <a:lnTo>
                      <a:pt x="2723" y="516"/>
                    </a:lnTo>
                    <a:moveTo>
                      <a:pt x="2709" y="516"/>
                    </a:moveTo>
                    <a:lnTo>
                      <a:pt x="2723" y="516"/>
                    </a:lnTo>
                    <a:moveTo>
                      <a:pt x="2709" y="516"/>
                    </a:moveTo>
                    <a:lnTo>
                      <a:pt x="2709" y="516"/>
                    </a:lnTo>
                    <a:moveTo>
                      <a:pt x="2709" y="516"/>
                    </a:moveTo>
                    <a:lnTo>
                      <a:pt x="2709" y="516"/>
                    </a:lnTo>
                    <a:moveTo>
                      <a:pt x="2709" y="516"/>
                    </a:moveTo>
                    <a:lnTo>
                      <a:pt x="2709" y="516"/>
                    </a:lnTo>
                    <a:moveTo>
                      <a:pt x="2709" y="516"/>
                    </a:moveTo>
                    <a:lnTo>
                      <a:pt x="2709" y="516"/>
                    </a:lnTo>
                    <a:moveTo>
                      <a:pt x="2695" y="516"/>
                    </a:moveTo>
                    <a:lnTo>
                      <a:pt x="2709" y="516"/>
                    </a:lnTo>
                    <a:moveTo>
                      <a:pt x="2695" y="516"/>
                    </a:moveTo>
                    <a:lnTo>
                      <a:pt x="2695" y="516"/>
                    </a:lnTo>
                    <a:moveTo>
                      <a:pt x="2695" y="516"/>
                    </a:moveTo>
                    <a:lnTo>
                      <a:pt x="2695" y="516"/>
                    </a:lnTo>
                    <a:moveTo>
                      <a:pt x="2695" y="516"/>
                    </a:moveTo>
                    <a:lnTo>
                      <a:pt x="2695" y="516"/>
                    </a:lnTo>
                    <a:moveTo>
                      <a:pt x="2680" y="516"/>
                    </a:moveTo>
                    <a:lnTo>
                      <a:pt x="2695" y="516"/>
                    </a:lnTo>
                    <a:moveTo>
                      <a:pt x="2680" y="516"/>
                    </a:moveTo>
                    <a:lnTo>
                      <a:pt x="2680" y="516"/>
                    </a:lnTo>
                    <a:moveTo>
                      <a:pt x="2680" y="516"/>
                    </a:moveTo>
                    <a:lnTo>
                      <a:pt x="2680" y="516"/>
                    </a:lnTo>
                    <a:moveTo>
                      <a:pt x="2666" y="529"/>
                    </a:moveTo>
                    <a:lnTo>
                      <a:pt x="2680" y="516"/>
                    </a:lnTo>
                    <a:moveTo>
                      <a:pt x="2666" y="529"/>
                    </a:moveTo>
                    <a:lnTo>
                      <a:pt x="2666" y="529"/>
                    </a:lnTo>
                    <a:moveTo>
                      <a:pt x="2666" y="529"/>
                    </a:moveTo>
                    <a:lnTo>
                      <a:pt x="2666" y="529"/>
                    </a:lnTo>
                    <a:moveTo>
                      <a:pt x="2652" y="529"/>
                    </a:moveTo>
                    <a:lnTo>
                      <a:pt x="2666" y="529"/>
                    </a:lnTo>
                    <a:moveTo>
                      <a:pt x="2652" y="529"/>
                    </a:moveTo>
                    <a:lnTo>
                      <a:pt x="2652" y="529"/>
                    </a:lnTo>
                    <a:moveTo>
                      <a:pt x="2652" y="529"/>
                    </a:moveTo>
                    <a:lnTo>
                      <a:pt x="2652" y="529"/>
                    </a:lnTo>
                    <a:moveTo>
                      <a:pt x="2652" y="529"/>
                    </a:moveTo>
                    <a:lnTo>
                      <a:pt x="2652" y="529"/>
                    </a:lnTo>
                    <a:moveTo>
                      <a:pt x="2637" y="529"/>
                    </a:moveTo>
                    <a:lnTo>
                      <a:pt x="2652" y="529"/>
                    </a:lnTo>
                    <a:moveTo>
                      <a:pt x="2637" y="529"/>
                    </a:moveTo>
                    <a:lnTo>
                      <a:pt x="2637" y="529"/>
                    </a:lnTo>
                    <a:moveTo>
                      <a:pt x="2637" y="529"/>
                    </a:moveTo>
                    <a:lnTo>
                      <a:pt x="2637" y="529"/>
                    </a:lnTo>
                    <a:moveTo>
                      <a:pt x="2623" y="529"/>
                    </a:moveTo>
                    <a:lnTo>
                      <a:pt x="2637" y="529"/>
                    </a:lnTo>
                    <a:moveTo>
                      <a:pt x="2623" y="529"/>
                    </a:moveTo>
                    <a:lnTo>
                      <a:pt x="2623" y="529"/>
                    </a:lnTo>
                    <a:moveTo>
                      <a:pt x="2623" y="529"/>
                    </a:moveTo>
                    <a:lnTo>
                      <a:pt x="2623" y="529"/>
                    </a:lnTo>
                    <a:moveTo>
                      <a:pt x="2609" y="529"/>
                    </a:moveTo>
                    <a:lnTo>
                      <a:pt x="2623" y="529"/>
                    </a:lnTo>
                    <a:moveTo>
                      <a:pt x="2609" y="542"/>
                    </a:moveTo>
                    <a:lnTo>
                      <a:pt x="2609" y="529"/>
                    </a:lnTo>
                    <a:moveTo>
                      <a:pt x="2609" y="542"/>
                    </a:moveTo>
                    <a:lnTo>
                      <a:pt x="2609" y="542"/>
                    </a:lnTo>
                    <a:moveTo>
                      <a:pt x="2609" y="542"/>
                    </a:moveTo>
                    <a:lnTo>
                      <a:pt x="2609" y="542"/>
                    </a:lnTo>
                    <a:moveTo>
                      <a:pt x="2594" y="542"/>
                    </a:moveTo>
                    <a:lnTo>
                      <a:pt x="2609" y="542"/>
                    </a:lnTo>
                    <a:moveTo>
                      <a:pt x="2594" y="542"/>
                    </a:moveTo>
                    <a:lnTo>
                      <a:pt x="2594" y="542"/>
                    </a:lnTo>
                    <a:moveTo>
                      <a:pt x="2594" y="542"/>
                    </a:moveTo>
                    <a:lnTo>
                      <a:pt x="2594" y="542"/>
                    </a:lnTo>
                    <a:moveTo>
                      <a:pt x="2594" y="542"/>
                    </a:moveTo>
                    <a:lnTo>
                      <a:pt x="2594" y="542"/>
                    </a:lnTo>
                    <a:moveTo>
                      <a:pt x="2594" y="542"/>
                    </a:moveTo>
                    <a:lnTo>
                      <a:pt x="2594" y="542"/>
                    </a:lnTo>
                    <a:moveTo>
                      <a:pt x="2580" y="542"/>
                    </a:moveTo>
                    <a:lnTo>
                      <a:pt x="2594" y="542"/>
                    </a:lnTo>
                    <a:moveTo>
                      <a:pt x="2580" y="542"/>
                    </a:moveTo>
                    <a:lnTo>
                      <a:pt x="2580" y="542"/>
                    </a:lnTo>
                    <a:moveTo>
                      <a:pt x="2580" y="542"/>
                    </a:moveTo>
                    <a:lnTo>
                      <a:pt x="2580" y="542"/>
                    </a:lnTo>
                    <a:moveTo>
                      <a:pt x="2566" y="555"/>
                    </a:moveTo>
                    <a:lnTo>
                      <a:pt x="2580" y="542"/>
                    </a:lnTo>
                    <a:moveTo>
                      <a:pt x="2566" y="555"/>
                    </a:moveTo>
                    <a:lnTo>
                      <a:pt x="2566" y="555"/>
                    </a:lnTo>
                    <a:moveTo>
                      <a:pt x="2566" y="555"/>
                    </a:moveTo>
                    <a:lnTo>
                      <a:pt x="2566" y="555"/>
                    </a:lnTo>
                    <a:moveTo>
                      <a:pt x="2566" y="555"/>
                    </a:moveTo>
                    <a:lnTo>
                      <a:pt x="2566" y="555"/>
                    </a:lnTo>
                    <a:moveTo>
                      <a:pt x="2551" y="555"/>
                    </a:moveTo>
                    <a:lnTo>
                      <a:pt x="2566" y="555"/>
                    </a:lnTo>
                    <a:moveTo>
                      <a:pt x="2551" y="555"/>
                    </a:moveTo>
                    <a:lnTo>
                      <a:pt x="2551" y="555"/>
                    </a:lnTo>
                    <a:moveTo>
                      <a:pt x="2551" y="555"/>
                    </a:moveTo>
                    <a:lnTo>
                      <a:pt x="2551" y="555"/>
                    </a:lnTo>
                    <a:moveTo>
                      <a:pt x="2537" y="555"/>
                    </a:moveTo>
                    <a:lnTo>
                      <a:pt x="2551" y="555"/>
                    </a:lnTo>
                    <a:moveTo>
                      <a:pt x="2537" y="555"/>
                    </a:moveTo>
                    <a:lnTo>
                      <a:pt x="2537" y="555"/>
                    </a:lnTo>
                    <a:moveTo>
                      <a:pt x="2537" y="555"/>
                    </a:moveTo>
                    <a:lnTo>
                      <a:pt x="2537" y="555"/>
                    </a:lnTo>
                    <a:moveTo>
                      <a:pt x="2523" y="555"/>
                    </a:moveTo>
                    <a:lnTo>
                      <a:pt x="2537" y="555"/>
                    </a:lnTo>
                    <a:moveTo>
                      <a:pt x="2523" y="555"/>
                    </a:moveTo>
                    <a:lnTo>
                      <a:pt x="2523" y="555"/>
                    </a:lnTo>
                    <a:moveTo>
                      <a:pt x="2523" y="568"/>
                    </a:moveTo>
                    <a:lnTo>
                      <a:pt x="2523" y="555"/>
                    </a:lnTo>
                    <a:moveTo>
                      <a:pt x="2523" y="568"/>
                    </a:moveTo>
                    <a:lnTo>
                      <a:pt x="2523" y="568"/>
                    </a:lnTo>
                    <a:moveTo>
                      <a:pt x="2508" y="568"/>
                    </a:moveTo>
                    <a:lnTo>
                      <a:pt x="2523" y="568"/>
                    </a:lnTo>
                    <a:moveTo>
                      <a:pt x="2508" y="568"/>
                    </a:moveTo>
                    <a:lnTo>
                      <a:pt x="2508" y="568"/>
                    </a:lnTo>
                    <a:moveTo>
                      <a:pt x="2508" y="568"/>
                    </a:moveTo>
                    <a:lnTo>
                      <a:pt x="2508" y="568"/>
                    </a:lnTo>
                    <a:moveTo>
                      <a:pt x="2494" y="581"/>
                    </a:moveTo>
                    <a:lnTo>
                      <a:pt x="2508" y="568"/>
                    </a:lnTo>
                    <a:moveTo>
                      <a:pt x="2494" y="581"/>
                    </a:moveTo>
                    <a:lnTo>
                      <a:pt x="2494" y="581"/>
                    </a:lnTo>
                    <a:moveTo>
                      <a:pt x="2494" y="581"/>
                    </a:moveTo>
                    <a:lnTo>
                      <a:pt x="2494" y="581"/>
                    </a:lnTo>
                    <a:moveTo>
                      <a:pt x="2480" y="581"/>
                    </a:moveTo>
                    <a:lnTo>
                      <a:pt x="2494" y="581"/>
                    </a:lnTo>
                    <a:moveTo>
                      <a:pt x="2480" y="581"/>
                    </a:moveTo>
                    <a:lnTo>
                      <a:pt x="2480" y="581"/>
                    </a:lnTo>
                    <a:moveTo>
                      <a:pt x="2480" y="581"/>
                    </a:moveTo>
                    <a:lnTo>
                      <a:pt x="2480" y="581"/>
                    </a:lnTo>
                    <a:moveTo>
                      <a:pt x="2480" y="581"/>
                    </a:moveTo>
                    <a:lnTo>
                      <a:pt x="2480" y="581"/>
                    </a:lnTo>
                    <a:moveTo>
                      <a:pt x="2480" y="581"/>
                    </a:moveTo>
                    <a:lnTo>
                      <a:pt x="2480" y="581"/>
                    </a:lnTo>
                    <a:moveTo>
                      <a:pt x="2465" y="581"/>
                    </a:moveTo>
                    <a:lnTo>
                      <a:pt x="2480" y="581"/>
                    </a:lnTo>
                    <a:moveTo>
                      <a:pt x="2465" y="581"/>
                    </a:moveTo>
                    <a:lnTo>
                      <a:pt x="2465" y="581"/>
                    </a:lnTo>
                    <a:moveTo>
                      <a:pt x="2465" y="593"/>
                    </a:moveTo>
                    <a:lnTo>
                      <a:pt x="2465" y="581"/>
                    </a:lnTo>
                    <a:moveTo>
                      <a:pt x="2465" y="593"/>
                    </a:moveTo>
                    <a:lnTo>
                      <a:pt x="2465" y="593"/>
                    </a:lnTo>
                    <a:moveTo>
                      <a:pt x="2451" y="593"/>
                    </a:moveTo>
                    <a:lnTo>
                      <a:pt x="2465" y="593"/>
                    </a:lnTo>
                    <a:moveTo>
                      <a:pt x="2451" y="593"/>
                    </a:moveTo>
                    <a:lnTo>
                      <a:pt x="2451" y="593"/>
                    </a:lnTo>
                    <a:moveTo>
                      <a:pt x="2451" y="593"/>
                    </a:moveTo>
                    <a:lnTo>
                      <a:pt x="2451" y="593"/>
                    </a:lnTo>
                    <a:moveTo>
                      <a:pt x="2437" y="593"/>
                    </a:moveTo>
                    <a:lnTo>
                      <a:pt x="2451" y="593"/>
                    </a:lnTo>
                    <a:moveTo>
                      <a:pt x="2437" y="593"/>
                    </a:moveTo>
                    <a:lnTo>
                      <a:pt x="2437" y="593"/>
                    </a:lnTo>
                    <a:moveTo>
                      <a:pt x="2437" y="593"/>
                    </a:moveTo>
                    <a:lnTo>
                      <a:pt x="2437" y="593"/>
                    </a:lnTo>
                    <a:moveTo>
                      <a:pt x="2437" y="593"/>
                    </a:moveTo>
                    <a:lnTo>
                      <a:pt x="2437" y="593"/>
                    </a:lnTo>
                    <a:moveTo>
                      <a:pt x="2422" y="606"/>
                    </a:moveTo>
                    <a:lnTo>
                      <a:pt x="2437" y="593"/>
                    </a:lnTo>
                    <a:moveTo>
                      <a:pt x="2422" y="606"/>
                    </a:moveTo>
                    <a:lnTo>
                      <a:pt x="2422" y="606"/>
                    </a:lnTo>
                    <a:moveTo>
                      <a:pt x="2422" y="606"/>
                    </a:moveTo>
                    <a:lnTo>
                      <a:pt x="2422" y="606"/>
                    </a:lnTo>
                    <a:moveTo>
                      <a:pt x="2408" y="606"/>
                    </a:moveTo>
                    <a:lnTo>
                      <a:pt x="2422" y="606"/>
                    </a:lnTo>
                    <a:moveTo>
                      <a:pt x="2408" y="606"/>
                    </a:moveTo>
                    <a:lnTo>
                      <a:pt x="2408" y="606"/>
                    </a:lnTo>
                    <a:moveTo>
                      <a:pt x="2408" y="606"/>
                    </a:moveTo>
                    <a:lnTo>
                      <a:pt x="2408" y="606"/>
                    </a:lnTo>
                    <a:moveTo>
                      <a:pt x="2394" y="619"/>
                    </a:moveTo>
                    <a:lnTo>
                      <a:pt x="2408" y="606"/>
                    </a:lnTo>
                    <a:moveTo>
                      <a:pt x="2394" y="619"/>
                    </a:moveTo>
                    <a:lnTo>
                      <a:pt x="2394" y="619"/>
                    </a:lnTo>
                    <a:moveTo>
                      <a:pt x="2394" y="619"/>
                    </a:moveTo>
                    <a:lnTo>
                      <a:pt x="2394" y="619"/>
                    </a:lnTo>
                    <a:moveTo>
                      <a:pt x="2394" y="619"/>
                    </a:moveTo>
                    <a:lnTo>
                      <a:pt x="2394" y="619"/>
                    </a:lnTo>
                    <a:moveTo>
                      <a:pt x="2379" y="619"/>
                    </a:moveTo>
                    <a:lnTo>
                      <a:pt x="2394" y="619"/>
                    </a:lnTo>
                    <a:moveTo>
                      <a:pt x="2379" y="619"/>
                    </a:moveTo>
                    <a:lnTo>
                      <a:pt x="2379" y="619"/>
                    </a:lnTo>
                    <a:moveTo>
                      <a:pt x="2379" y="619"/>
                    </a:moveTo>
                    <a:lnTo>
                      <a:pt x="2379" y="619"/>
                    </a:lnTo>
                    <a:moveTo>
                      <a:pt x="2365" y="619"/>
                    </a:moveTo>
                    <a:lnTo>
                      <a:pt x="2379" y="619"/>
                    </a:lnTo>
                    <a:moveTo>
                      <a:pt x="2365" y="619"/>
                    </a:moveTo>
                    <a:lnTo>
                      <a:pt x="2365" y="619"/>
                    </a:lnTo>
                    <a:moveTo>
                      <a:pt x="2365" y="632"/>
                    </a:moveTo>
                    <a:lnTo>
                      <a:pt x="2365" y="619"/>
                    </a:lnTo>
                    <a:moveTo>
                      <a:pt x="2365" y="632"/>
                    </a:moveTo>
                    <a:lnTo>
                      <a:pt x="2365" y="632"/>
                    </a:lnTo>
                    <a:moveTo>
                      <a:pt x="2365" y="632"/>
                    </a:moveTo>
                    <a:lnTo>
                      <a:pt x="2365" y="632"/>
                    </a:lnTo>
                    <a:moveTo>
                      <a:pt x="2351" y="632"/>
                    </a:moveTo>
                    <a:lnTo>
                      <a:pt x="2365" y="632"/>
                    </a:lnTo>
                    <a:moveTo>
                      <a:pt x="2351" y="632"/>
                    </a:moveTo>
                    <a:lnTo>
                      <a:pt x="2351" y="632"/>
                    </a:lnTo>
                    <a:moveTo>
                      <a:pt x="2351" y="632"/>
                    </a:moveTo>
                    <a:lnTo>
                      <a:pt x="2351" y="632"/>
                    </a:lnTo>
                    <a:moveTo>
                      <a:pt x="2336" y="645"/>
                    </a:moveTo>
                    <a:lnTo>
                      <a:pt x="2351" y="632"/>
                    </a:lnTo>
                    <a:moveTo>
                      <a:pt x="2336" y="645"/>
                    </a:moveTo>
                    <a:lnTo>
                      <a:pt x="2336" y="645"/>
                    </a:lnTo>
                    <a:moveTo>
                      <a:pt x="2336" y="645"/>
                    </a:moveTo>
                    <a:lnTo>
                      <a:pt x="2336" y="645"/>
                    </a:lnTo>
                    <a:moveTo>
                      <a:pt x="2336" y="645"/>
                    </a:moveTo>
                    <a:lnTo>
                      <a:pt x="2336" y="645"/>
                    </a:lnTo>
                    <a:moveTo>
                      <a:pt x="2322" y="645"/>
                    </a:moveTo>
                    <a:lnTo>
                      <a:pt x="2336" y="645"/>
                    </a:lnTo>
                    <a:moveTo>
                      <a:pt x="2322" y="645"/>
                    </a:moveTo>
                    <a:lnTo>
                      <a:pt x="2322" y="645"/>
                    </a:lnTo>
                    <a:moveTo>
                      <a:pt x="2322" y="645"/>
                    </a:moveTo>
                    <a:lnTo>
                      <a:pt x="2322" y="645"/>
                    </a:lnTo>
                    <a:moveTo>
                      <a:pt x="2308" y="645"/>
                    </a:moveTo>
                    <a:lnTo>
                      <a:pt x="2322" y="645"/>
                    </a:lnTo>
                    <a:moveTo>
                      <a:pt x="2308" y="645"/>
                    </a:moveTo>
                    <a:lnTo>
                      <a:pt x="2308" y="645"/>
                    </a:lnTo>
                    <a:moveTo>
                      <a:pt x="2308" y="645"/>
                    </a:moveTo>
                    <a:lnTo>
                      <a:pt x="2308" y="645"/>
                    </a:lnTo>
                    <a:moveTo>
                      <a:pt x="2308" y="645"/>
                    </a:moveTo>
                    <a:lnTo>
                      <a:pt x="2308" y="645"/>
                    </a:lnTo>
                    <a:moveTo>
                      <a:pt x="2293" y="645"/>
                    </a:moveTo>
                    <a:lnTo>
                      <a:pt x="2308" y="645"/>
                    </a:lnTo>
                    <a:moveTo>
                      <a:pt x="2293" y="645"/>
                    </a:moveTo>
                    <a:lnTo>
                      <a:pt x="2293" y="645"/>
                    </a:lnTo>
                    <a:moveTo>
                      <a:pt x="2293" y="645"/>
                    </a:moveTo>
                    <a:lnTo>
                      <a:pt x="2293" y="645"/>
                    </a:lnTo>
                    <a:moveTo>
                      <a:pt x="2279" y="658"/>
                    </a:moveTo>
                    <a:lnTo>
                      <a:pt x="2293" y="645"/>
                    </a:lnTo>
                    <a:moveTo>
                      <a:pt x="2279" y="658"/>
                    </a:moveTo>
                    <a:lnTo>
                      <a:pt x="2279" y="658"/>
                    </a:lnTo>
                    <a:moveTo>
                      <a:pt x="2279" y="658"/>
                    </a:moveTo>
                    <a:lnTo>
                      <a:pt x="2279" y="658"/>
                    </a:lnTo>
                    <a:moveTo>
                      <a:pt x="2265" y="658"/>
                    </a:moveTo>
                    <a:lnTo>
                      <a:pt x="2279" y="658"/>
                    </a:lnTo>
                    <a:moveTo>
                      <a:pt x="2265" y="658"/>
                    </a:moveTo>
                    <a:lnTo>
                      <a:pt x="2265" y="658"/>
                    </a:lnTo>
                    <a:moveTo>
                      <a:pt x="2265" y="658"/>
                    </a:moveTo>
                    <a:lnTo>
                      <a:pt x="2265" y="658"/>
                    </a:lnTo>
                    <a:moveTo>
                      <a:pt x="2265" y="671"/>
                    </a:moveTo>
                    <a:lnTo>
                      <a:pt x="2265" y="658"/>
                    </a:lnTo>
                    <a:moveTo>
                      <a:pt x="2250" y="671"/>
                    </a:moveTo>
                    <a:lnTo>
                      <a:pt x="2265" y="671"/>
                    </a:lnTo>
                    <a:moveTo>
                      <a:pt x="2250" y="671"/>
                    </a:moveTo>
                    <a:lnTo>
                      <a:pt x="2250" y="671"/>
                    </a:lnTo>
                    <a:moveTo>
                      <a:pt x="2250" y="671"/>
                    </a:moveTo>
                    <a:lnTo>
                      <a:pt x="2250" y="671"/>
                    </a:lnTo>
                    <a:moveTo>
                      <a:pt x="2250" y="671"/>
                    </a:moveTo>
                    <a:lnTo>
                      <a:pt x="2250" y="671"/>
                    </a:lnTo>
                    <a:moveTo>
                      <a:pt x="2250" y="671"/>
                    </a:moveTo>
                    <a:lnTo>
                      <a:pt x="2250" y="671"/>
                    </a:lnTo>
                    <a:moveTo>
                      <a:pt x="2236" y="671"/>
                    </a:moveTo>
                    <a:lnTo>
                      <a:pt x="2250" y="671"/>
                    </a:lnTo>
                    <a:moveTo>
                      <a:pt x="2236" y="671"/>
                    </a:moveTo>
                    <a:lnTo>
                      <a:pt x="2236" y="671"/>
                    </a:lnTo>
                    <a:moveTo>
                      <a:pt x="2236" y="671"/>
                    </a:moveTo>
                    <a:lnTo>
                      <a:pt x="2236" y="671"/>
                    </a:lnTo>
                    <a:moveTo>
                      <a:pt x="2222" y="671"/>
                    </a:moveTo>
                    <a:lnTo>
                      <a:pt x="2236" y="671"/>
                    </a:lnTo>
                    <a:moveTo>
                      <a:pt x="2222" y="671"/>
                    </a:moveTo>
                    <a:lnTo>
                      <a:pt x="2222" y="671"/>
                    </a:lnTo>
                    <a:moveTo>
                      <a:pt x="2222" y="684"/>
                    </a:moveTo>
                    <a:lnTo>
                      <a:pt x="2222" y="671"/>
                    </a:lnTo>
                    <a:moveTo>
                      <a:pt x="2222" y="684"/>
                    </a:moveTo>
                    <a:lnTo>
                      <a:pt x="2222" y="684"/>
                    </a:lnTo>
                    <a:moveTo>
                      <a:pt x="2207" y="684"/>
                    </a:moveTo>
                    <a:lnTo>
                      <a:pt x="2222" y="684"/>
                    </a:lnTo>
                    <a:moveTo>
                      <a:pt x="2207" y="684"/>
                    </a:moveTo>
                    <a:lnTo>
                      <a:pt x="2207" y="684"/>
                    </a:lnTo>
                    <a:moveTo>
                      <a:pt x="2207" y="684"/>
                    </a:moveTo>
                    <a:lnTo>
                      <a:pt x="2207" y="684"/>
                    </a:lnTo>
                    <a:moveTo>
                      <a:pt x="2193" y="684"/>
                    </a:moveTo>
                    <a:lnTo>
                      <a:pt x="2207" y="684"/>
                    </a:lnTo>
                    <a:moveTo>
                      <a:pt x="2193" y="684"/>
                    </a:moveTo>
                    <a:lnTo>
                      <a:pt x="2193" y="684"/>
                    </a:lnTo>
                    <a:moveTo>
                      <a:pt x="2193" y="697"/>
                    </a:moveTo>
                    <a:lnTo>
                      <a:pt x="2193" y="684"/>
                    </a:lnTo>
                    <a:moveTo>
                      <a:pt x="2179" y="697"/>
                    </a:moveTo>
                    <a:lnTo>
                      <a:pt x="2193" y="697"/>
                    </a:lnTo>
                    <a:moveTo>
                      <a:pt x="2179" y="697"/>
                    </a:moveTo>
                    <a:lnTo>
                      <a:pt x="2179" y="697"/>
                    </a:lnTo>
                    <a:moveTo>
                      <a:pt x="2179" y="697"/>
                    </a:moveTo>
                    <a:lnTo>
                      <a:pt x="2179" y="697"/>
                    </a:lnTo>
                    <a:moveTo>
                      <a:pt x="2179" y="697"/>
                    </a:moveTo>
                    <a:lnTo>
                      <a:pt x="2179" y="697"/>
                    </a:lnTo>
                    <a:moveTo>
                      <a:pt x="2164" y="697"/>
                    </a:moveTo>
                    <a:lnTo>
                      <a:pt x="2179" y="697"/>
                    </a:lnTo>
                    <a:moveTo>
                      <a:pt x="2164" y="697"/>
                    </a:moveTo>
                    <a:lnTo>
                      <a:pt x="2164" y="697"/>
                    </a:lnTo>
                    <a:moveTo>
                      <a:pt x="2164" y="697"/>
                    </a:moveTo>
                    <a:lnTo>
                      <a:pt x="2164" y="697"/>
                    </a:lnTo>
                    <a:moveTo>
                      <a:pt x="2150" y="710"/>
                    </a:moveTo>
                    <a:lnTo>
                      <a:pt x="2164" y="697"/>
                    </a:lnTo>
                    <a:moveTo>
                      <a:pt x="2150" y="710"/>
                    </a:moveTo>
                    <a:lnTo>
                      <a:pt x="2150" y="710"/>
                    </a:lnTo>
                    <a:moveTo>
                      <a:pt x="2150" y="710"/>
                    </a:moveTo>
                    <a:lnTo>
                      <a:pt x="2150" y="710"/>
                    </a:lnTo>
                    <a:moveTo>
                      <a:pt x="2136" y="710"/>
                    </a:moveTo>
                    <a:lnTo>
                      <a:pt x="2150" y="710"/>
                    </a:lnTo>
                    <a:moveTo>
                      <a:pt x="2136" y="710"/>
                    </a:moveTo>
                    <a:lnTo>
                      <a:pt x="2136" y="710"/>
                    </a:lnTo>
                    <a:moveTo>
                      <a:pt x="2136" y="710"/>
                    </a:moveTo>
                    <a:lnTo>
                      <a:pt x="2136" y="710"/>
                    </a:lnTo>
                    <a:moveTo>
                      <a:pt x="2136" y="710"/>
                    </a:moveTo>
                    <a:lnTo>
                      <a:pt x="2136" y="710"/>
                    </a:lnTo>
                    <a:moveTo>
                      <a:pt x="2136" y="710"/>
                    </a:moveTo>
                    <a:lnTo>
                      <a:pt x="2136" y="710"/>
                    </a:lnTo>
                    <a:moveTo>
                      <a:pt x="2121" y="710"/>
                    </a:moveTo>
                    <a:lnTo>
                      <a:pt x="2136" y="710"/>
                    </a:lnTo>
                    <a:moveTo>
                      <a:pt x="2121" y="710"/>
                    </a:moveTo>
                    <a:lnTo>
                      <a:pt x="2121" y="710"/>
                    </a:lnTo>
                    <a:moveTo>
                      <a:pt x="2121" y="710"/>
                    </a:moveTo>
                    <a:lnTo>
                      <a:pt x="2121" y="710"/>
                    </a:lnTo>
                    <a:moveTo>
                      <a:pt x="2121" y="723"/>
                    </a:moveTo>
                    <a:lnTo>
                      <a:pt x="2121" y="710"/>
                    </a:lnTo>
                    <a:moveTo>
                      <a:pt x="2107" y="723"/>
                    </a:moveTo>
                    <a:lnTo>
                      <a:pt x="2121" y="723"/>
                    </a:lnTo>
                    <a:moveTo>
                      <a:pt x="2107" y="723"/>
                    </a:moveTo>
                    <a:lnTo>
                      <a:pt x="2107" y="723"/>
                    </a:lnTo>
                    <a:moveTo>
                      <a:pt x="2107" y="723"/>
                    </a:moveTo>
                    <a:lnTo>
                      <a:pt x="2107" y="723"/>
                    </a:lnTo>
                    <a:moveTo>
                      <a:pt x="2093" y="723"/>
                    </a:moveTo>
                    <a:lnTo>
                      <a:pt x="2107" y="723"/>
                    </a:lnTo>
                    <a:moveTo>
                      <a:pt x="2093" y="723"/>
                    </a:moveTo>
                    <a:lnTo>
                      <a:pt x="2093" y="723"/>
                    </a:lnTo>
                    <a:moveTo>
                      <a:pt x="2093" y="723"/>
                    </a:moveTo>
                    <a:lnTo>
                      <a:pt x="2093" y="723"/>
                    </a:lnTo>
                    <a:moveTo>
                      <a:pt x="2093" y="723"/>
                    </a:moveTo>
                    <a:lnTo>
                      <a:pt x="2093" y="723"/>
                    </a:lnTo>
                    <a:moveTo>
                      <a:pt x="2078" y="723"/>
                    </a:moveTo>
                    <a:lnTo>
                      <a:pt x="2093" y="723"/>
                    </a:lnTo>
                    <a:moveTo>
                      <a:pt x="2078" y="723"/>
                    </a:moveTo>
                    <a:lnTo>
                      <a:pt x="2078" y="723"/>
                    </a:lnTo>
                    <a:moveTo>
                      <a:pt x="2078" y="723"/>
                    </a:moveTo>
                    <a:lnTo>
                      <a:pt x="2078" y="723"/>
                    </a:lnTo>
                    <a:moveTo>
                      <a:pt x="2064" y="723"/>
                    </a:moveTo>
                    <a:lnTo>
                      <a:pt x="2078" y="723"/>
                    </a:lnTo>
                    <a:moveTo>
                      <a:pt x="2064" y="723"/>
                    </a:moveTo>
                    <a:lnTo>
                      <a:pt x="2064" y="723"/>
                    </a:lnTo>
                    <a:moveTo>
                      <a:pt x="2064" y="735"/>
                    </a:moveTo>
                    <a:lnTo>
                      <a:pt x="2064" y="723"/>
                    </a:lnTo>
                    <a:moveTo>
                      <a:pt x="2050" y="735"/>
                    </a:moveTo>
                    <a:lnTo>
                      <a:pt x="2064" y="735"/>
                    </a:lnTo>
                    <a:moveTo>
                      <a:pt x="2050" y="735"/>
                    </a:moveTo>
                    <a:lnTo>
                      <a:pt x="2050" y="735"/>
                    </a:lnTo>
                    <a:moveTo>
                      <a:pt x="2050" y="735"/>
                    </a:moveTo>
                    <a:lnTo>
                      <a:pt x="2050" y="735"/>
                    </a:lnTo>
                    <a:moveTo>
                      <a:pt x="2050" y="735"/>
                    </a:moveTo>
                    <a:lnTo>
                      <a:pt x="2050" y="735"/>
                    </a:lnTo>
                    <a:moveTo>
                      <a:pt x="2035" y="735"/>
                    </a:moveTo>
                    <a:lnTo>
                      <a:pt x="2050" y="735"/>
                    </a:lnTo>
                    <a:moveTo>
                      <a:pt x="2035" y="735"/>
                    </a:moveTo>
                    <a:lnTo>
                      <a:pt x="2035" y="735"/>
                    </a:lnTo>
                    <a:moveTo>
                      <a:pt x="2035" y="735"/>
                    </a:moveTo>
                    <a:lnTo>
                      <a:pt x="2035" y="735"/>
                    </a:lnTo>
                    <a:moveTo>
                      <a:pt x="2021" y="735"/>
                    </a:moveTo>
                    <a:lnTo>
                      <a:pt x="2035" y="735"/>
                    </a:lnTo>
                    <a:moveTo>
                      <a:pt x="2021" y="735"/>
                    </a:moveTo>
                    <a:lnTo>
                      <a:pt x="2021" y="735"/>
                    </a:lnTo>
                    <a:moveTo>
                      <a:pt x="2021" y="735"/>
                    </a:moveTo>
                    <a:lnTo>
                      <a:pt x="2021" y="735"/>
                    </a:lnTo>
                    <a:moveTo>
                      <a:pt x="2021" y="735"/>
                    </a:moveTo>
                    <a:lnTo>
                      <a:pt x="2021" y="735"/>
                    </a:lnTo>
                    <a:moveTo>
                      <a:pt x="2021" y="735"/>
                    </a:moveTo>
                    <a:lnTo>
                      <a:pt x="2021" y="735"/>
                    </a:lnTo>
                    <a:moveTo>
                      <a:pt x="2007" y="735"/>
                    </a:moveTo>
                    <a:lnTo>
                      <a:pt x="2021" y="735"/>
                    </a:lnTo>
                    <a:moveTo>
                      <a:pt x="2007" y="735"/>
                    </a:moveTo>
                    <a:lnTo>
                      <a:pt x="2007" y="735"/>
                    </a:lnTo>
                    <a:moveTo>
                      <a:pt x="2007" y="735"/>
                    </a:moveTo>
                    <a:lnTo>
                      <a:pt x="2007" y="735"/>
                    </a:lnTo>
                    <a:moveTo>
                      <a:pt x="1992" y="735"/>
                    </a:moveTo>
                    <a:lnTo>
                      <a:pt x="2007" y="735"/>
                    </a:lnTo>
                    <a:moveTo>
                      <a:pt x="1992" y="735"/>
                    </a:moveTo>
                    <a:lnTo>
                      <a:pt x="1992" y="735"/>
                    </a:lnTo>
                    <a:moveTo>
                      <a:pt x="1992" y="735"/>
                    </a:moveTo>
                    <a:lnTo>
                      <a:pt x="1992" y="735"/>
                    </a:lnTo>
                    <a:moveTo>
                      <a:pt x="1992" y="735"/>
                    </a:moveTo>
                    <a:lnTo>
                      <a:pt x="1992" y="735"/>
                    </a:lnTo>
                    <a:moveTo>
                      <a:pt x="1978" y="735"/>
                    </a:moveTo>
                    <a:lnTo>
                      <a:pt x="1992" y="735"/>
                    </a:lnTo>
                    <a:moveTo>
                      <a:pt x="1978" y="735"/>
                    </a:moveTo>
                    <a:lnTo>
                      <a:pt x="1978" y="735"/>
                    </a:lnTo>
                    <a:moveTo>
                      <a:pt x="1978" y="735"/>
                    </a:moveTo>
                    <a:lnTo>
                      <a:pt x="1978" y="735"/>
                    </a:lnTo>
                    <a:moveTo>
                      <a:pt x="1964" y="735"/>
                    </a:moveTo>
                    <a:lnTo>
                      <a:pt x="1978" y="735"/>
                    </a:lnTo>
                    <a:moveTo>
                      <a:pt x="1964" y="735"/>
                    </a:moveTo>
                    <a:lnTo>
                      <a:pt x="1964" y="735"/>
                    </a:lnTo>
                    <a:moveTo>
                      <a:pt x="1964" y="735"/>
                    </a:moveTo>
                    <a:lnTo>
                      <a:pt x="1964" y="735"/>
                    </a:lnTo>
                    <a:moveTo>
                      <a:pt x="1964" y="748"/>
                    </a:moveTo>
                    <a:lnTo>
                      <a:pt x="1964" y="735"/>
                    </a:lnTo>
                    <a:moveTo>
                      <a:pt x="1949" y="748"/>
                    </a:moveTo>
                    <a:lnTo>
                      <a:pt x="1964" y="748"/>
                    </a:lnTo>
                    <a:moveTo>
                      <a:pt x="1949" y="748"/>
                    </a:moveTo>
                    <a:lnTo>
                      <a:pt x="1949" y="748"/>
                    </a:lnTo>
                    <a:moveTo>
                      <a:pt x="1949" y="748"/>
                    </a:moveTo>
                    <a:lnTo>
                      <a:pt x="1949" y="748"/>
                    </a:lnTo>
                    <a:moveTo>
                      <a:pt x="1935" y="748"/>
                    </a:moveTo>
                    <a:lnTo>
                      <a:pt x="1949" y="748"/>
                    </a:lnTo>
                    <a:moveTo>
                      <a:pt x="1935" y="748"/>
                    </a:moveTo>
                    <a:lnTo>
                      <a:pt x="1935" y="748"/>
                    </a:lnTo>
                    <a:moveTo>
                      <a:pt x="1935" y="748"/>
                    </a:moveTo>
                    <a:lnTo>
                      <a:pt x="1935" y="748"/>
                    </a:lnTo>
                    <a:moveTo>
                      <a:pt x="1921" y="748"/>
                    </a:moveTo>
                    <a:lnTo>
                      <a:pt x="1935" y="748"/>
                    </a:lnTo>
                    <a:moveTo>
                      <a:pt x="1921" y="748"/>
                    </a:moveTo>
                    <a:lnTo>
                      <a:pt x="1921" y="748"/>
                    </a:lnTo>
                    <a:moveTo>
                      <a:pt x="1921" y="748"/>
                    </a:moveTo>
                    <a:lnTo>
                      <a:pt x="1921" y="748"/>
                    </a:lnTo>
                    <a:moveTo>
                      <a:pt x="1921" y="761"/>
                    </a:moveTo>
                    <a:lnTo>
                      <a:pt x="1921" y="748"/>
                    </a:lnTo>
                    <a:moveTo>
                      <a:pt x="1906" y="761"/>
                    </a:moveTo>
                    <a:lnTo>
                      <a:pt x="1921" y="761"/>
                    </a:lnTo>
                    <a:moveTo>
                      <a:pt x="1906" y="761"/>
                    </a:moveTo>
                    <a:lnTo>
                      <a:pt x="1906" y="761"/>
                    </a:lnTo>
                    <a:moveTo>
                      <a:pt x="1906" y="761"/>
                    </a:moveTo>
                    <a:lnTo>
                      <a:pt x="1906" y="761"/>
                    </a:lnTo>
                    <a:moveTo>
                      <a:pt x="1906" y="761"/>
                    </a:moveTo>
                    <a:lnTo>
                      <a:pt x="1906" y="761"/>
                    </a:lnTo>
                    <a:moveTo>
                      <a:pt x="1906" y="761"/>
                    </a:moveTo>
                    <a:lnTo>
                      <a:pt x="1906" y="761"/>
                    </a:lnTo>
                    <a:moveTo>
                      <a:pt x="1892" y="761"/>
                    </a:moveTo>
                    <a:lnTo>
                      <a:pt x="1906" y="761"/>
                    </a:lnTo>
                    <a:moveTo>
                      <a:pt x="1892" y="761"/>
                    </a:moveTo>
                    <a:lnTo>
                      <a:pt x="1892" y="761"/>
                    </a:lnTo>
                    <a:moveTo>
                      <a:pt x="1892" y="761"/>
                    </a:moveTo>
                    <a:lnTo>
                      <a:pt x="1892" y="761"/>
                    </a:lnTo>
                    <a:moveTo>
                      <a:pt x="1878" y="761"/>
                    </a:moveTo>
                    <a:lnTo>
                      <a:pt x="1892" y="761"/>
                    </a:lnTo>
                    <a:moveTo>
                      <a:pt x="1878" y="761"/>
                    </a:moveTo>
                    <a:lnTo>
                      <a:pt x="1878" y="761"/>
                    </a:lnTo>
                    <a:moveTo>
                      <a:pt x="1878" y="761"/>
                    </a:moveTo>
                    <a:lnTo>
                      <a:pt x="1878" y="761"/>
                    </a:lnTo>
                    <a:moveTo>
                      <a:pt x="1863" y="761"/>
                    </a:moveTo>
                    <a:lnTo>
                      <a:pt x="1878" y="761"/>
                    </a:lnTo>
                    <a:moveTo>
                      <a:pt x="1863" y="761"/>
                    </a:moveTo>
                    <a:lnTo>
                      <a:pt x="1863" y="761"/>
                    </a:lnTo>
                    <a:moveTo>
                      <a:pt x="1863" y="774"/>
                    </a:moveTo>
                    <a:lnTo>
                      <a:pt x="1863" y="761"/>
                    </a:lnTo>
                    <a:moveTo>
                      <a:pt x="1863" y="774"/>
                    </a:moveTo>
                    <a:lnTo>
                      <a:pt x="1863" y="774"/>
                    </a:lnTo>
                    <a:moveTo>
                      <a:pt x="1849" y="774"/>
                    </a:moveTo>
                    <a:lnTo>
                      <a:pt x="1863" y="774"/>
                    </a:lnTo>
                    <a:moveTo>
                      <a:pt x="1849" y="774"/>
                    </a:moveTo>
                    <a:lnTo>
                      <a:pt x="1849" y="774"/>
                    </a:lnTo>
                    <a:moveTo>
                      <a:pt x="1849" y="774"/>
                    </a:moveTo>
                    <a:lnTo>
                      <a:pt x="1849" y="774"/>
                    </a:lnTo>
                    <a:moveTo>
                      <a:pt x="1835" y="774"/>
                    </a:moveTo>
                    <a:lnTo>
                      <a:pt x="1849" y="774"/>
                    </a:lnTo>
                    <a:moveTo>
                      <a:pt x="1835" y="774"/>
                    </a:moveTo>
                    <a:lnTo>
                      <a:pt x="1835" y="774"/>
                    </a:lnTo>
                    <a:moveTo>
                      <a:pt x="1835" y="774"/>
                    </a:moveTo>
                    <a:lnTo>
                      <a:pt x="1835" y="774"/>
                    </a:lnTo>
                    <a:moveTo>
                      <a:pt x="1835" y="787"/>
                    </a:moveTo>
                    <a:lnTo>
                      <a:pt x="1835" y="774"/>
                    </a:lnTo>
                    <a:moveTo>
                      <a:pt x="1820" y="787"/>
                    </a:moveTo>
                    <a:lnTo>
                      <a:pt x="1835" y="787"/>
                    </a:lnTo>
                    <a:moveTo>
                      <a:pt x="1820" y="787"/>
                    </a:moveTo>
                    <a:lnTo>
                      <a:pt x="1820" y="787"/>
                    </a:lnTo>
                    <a:moveTo>
                      <a:pt x="1820" y="787"/>
                    </a:moveTo>
                    <a:lnTo>
                      <a:pt x="1820" y="787"/>
                    </a:lnTo>
                    <a:moveTo>
                      <a:pt x="1806" y="787"/>
                    </a:moveTo>
                    <a:lnTo>
                      <a:pt x="1820" y="787"/>
                    </a:lnTo>
                    <a:moveTo>
                      <a:pt x="1806" y="787"/>
                    </a:moveTo>
                    <a:lnTo>
                      <a:pt x="1806" y="787"/>
                    </a:lnTo>
                    <a:moveTo>
                      <a:pt x="1806" y="787"/>
                    </a:moveTo>
                    <a:lnTo>
                      <a:pt x="1806" y="787"/>
                    </a:lnTo>
                    <a:moveTo>
                      <a:pt x="1792" y="787"/>
                    </a:moveTo>
                    <a:lnTo>
                      <a:pt x="1806" y="787"/>
                    </a:lnTo>
                    <a:moveTo>
                      <a:pt x="1792" y="787"/>
                    </a:moveTo>
                    <a:lnTo>
                      <a:pt x="1792" y="787"/>
                    </a:lnTo>
                    <a:moveTo>
                      <a:pt x="1792" y="787"/>
                    </a:moveTo>
                    <a:lnTo>
                      <a:pt x="1792" y="787"/>
                    </a:lnTo>
                    <a:moveTo>
                      <a:pt x="1792" y="787"/>
                    </a:moveTo>
                    <a:lnTo>
                      <a:pt x="1792" y="787"/>
                    </a:lnTo>
                    <a:moveTo>
                      <a:pt x="1792" y="787"/>
                    </a:moveTo>
                    <a:lnTo>
                      <a:pt x="1792" y="787"/>
                    </a:lnTo>
                    <a:moveTo>
                      <a:pt x="1777" y="787"/>
                    </a:moveTo>
                    <a:lnTo>
                      <a:pt x="1792" y="787"/>
                    </a:lnTo>
                    <a:moveTo>
                      <a:pt x="1777" y="787"/>
                    </a:moveTo>
                    <a:lnTo>
                      <a:pt x="1777" y="787"/>
                    </a:lnTo>
                    <a:moveTo>
                      <a:pt x="1777" y="787"/>
                    </a:moveTo>
                    <a:lnTo>
                      <a:pt x="1777" y="787"/>
                    </a:lnTo>
                    <a:moveTo>
                      <a:pt x="1777" y="800"/>
                    </a:moveTo>
                    <a:lnTo>
                      <a:pt x="1777" y="787"/>
                    </a:lnTo>
                    <a:moveTo>
                      <a:pt x="1763" y="800"/>
                    </a:moveTo>
                    <a:lnTo>
                      <a:pt x="1777" y="800"/>
                    </a:lnTo>
                    <a:moveTo>
                      <a:pt x="1763" y="800"/>
                    </a:moveTo>
                    <a:lnTo>
                      <a:pt x="1763" y="800"/>
                    </a:lnTo>
                    <a:moveTo>
                      <a:pt x="1763" y="800"/>
                    </a:moveTo>
                    <a:lnTo>
                      <a:pt x="1763" y="800"/>
                    </a:lnTo>
                    <a:moveTo>
                      <a:pt x="1748" y="800"/>
                    </a:moveTo>
                    <a:lnTo>
                      <a:pt x="1763" y="800"/>
                    </a:lnTo>
                    <a:moveTo>
                      <a:pt x="1748" y="800"/>
                    </a:moveTo>
                    <a:lnTo>
                      <a:pt x="1748" y="800"/>
                    </a:lnTo>
                    <a:moveTo>
                      <a:pt x="1748" y="800"/>
                    </a:moveTo>
                    <a:lnTo>
                      <a:pt x="1748" y="800"/>
                    </a:lnTo>
                    <a:moveTo>
                      <a:pt x="1748" y="800"/>
                    </a:moveTo>
                    <a:lnTo>
                      <a:pt x="1748" y="800"/>
                    </a:lnTo>
                    <a:moveTo>
                      <a:pt x="1734" y="800"/>
                    </a:moveTo>
                    <a:lnTo>
                      <a:pt x="1748" y="800"/>
                    </a:lnTo>
                    <a:moveTo>
                      <a:pt x="1734" y="800"/>
                    </a:moveTo>
                    <a:lnTo>
                      <a:pt x="1734" y="800"/>
                    </a:lnTo>
                    <a:moveTo>
                      <a:pt x="1734" y="800"/>
                    </a:moveTo>
                    <a:lnTo>
                      <a:pt x="1734" y="800"/>
                    </a:lnTo>
                    <a:moveTo>
                      <a:pt x="1720" y="813"/>
                    </a:moveTo>
                    <a:lnTo>
                      <a:pt x="1734" y="800"/>
                    </a:lnTo>
                    <a:moveTo>
                      <a:pt x="1720" y="813"/>
                    </a:moveTo>
                    <a:lnTo>
                      <a:pt x="1720" y="813"/>
                    </a:lnTo>
                    <a:moveTo>
                      <a:pt x="1720" y="813"/>
                    </a:moveTo>
                    <a:lnTo>
                      <a:pt x="1720" y="813"/>
                    </a:lnTo>
                    <a:moveTo>
                      <a:pt x="1705" y="813"/>
                    </a:moveTo>
                    <a:lnTo>
                      <a:pt x="1720" y="813"/>
                    </a:lnTo>
                    <a:moveTo>
                      <a:pt x="1705" y="813"/>
                    </a:moveTo>
                    <a:lnTo>
                      <a:pt x="1705" y="813"/>
                    </a:lnTo>
                    <a:moveTo>
                      <a:pt x="1705" y="813"/>
                    </a:moveTo>
                    <a:lnTo>
                      <a:pt x="1705" y="813"/>
                    </a:lnTo>
                    <a:moveTo>
                      <a:pt x="1705" y="813"/>
                    </a:moveTo>
                    <a:lnTo>
                      <a:pt x="1705" y="813"/>
                    </a:lnTo>
                    <a:moveTo>
                      <a:pt x="1691" y="813"/>
                    </a:moveTo>
                    <a:lnTo>
                      <a:pt x="1705" y="813"/>
                    </a:lnTo>
                    <a:moveTo>
                      <a:pt x="1691" y="813"/>
                    </a:moveTo>
                    <a:lnTo>
                      <a:pt x="1691" y="813"/>
                    </a:lnTo>
                    <a:moveTo>
                      <a:pt x="1691" y="813"/>
                    </a:moveTo>
                    <a:lnTo>
                      <a:pt x="1691" y="813"/>
                    </a:lnTo>
                    <a:moveTo>
                      <a:pt x="1677" y="813"/>
                    </a:moveTo>
                    <a:lnTo>
                      <a:pt x="1691" y="813"/>
                    </a:lnTo>
                    <a:moveTo>
                      <a:pt x="1677" y="813"/>
                    </a:moveTo>
                    <a:lnTo>
                      <a:pt x="1677" y="813"/>
                    </a:lnTo>
                    <a:moveTo>
                      <a:pt x="1677" y="826"/>
                    </a:moveTo>
                    <a:lnTo>
                      <a:pt x="1677" y="813"/>
                    </a:lnTo>
                    <a:moveTo>
                      <a:pt x="1677" y="826"/>
                    </a:moveTo>
                    <a:lnTo>
                      <a:pt x="1677" y="826"/>
                    </a:lnTo>
                    <a:moveTo>
                      <a:pt x="1677" y="826"/>
                    </a:moveTo>
                    <a:lnTo>
                      <a:pt x="1677" y="826"/>
                    </a:lnTo>
                    <a:moveTo>
                      <a:pt x="1662" y="826"/>
                    </a:moveTo>
                    <a:lnTo>
                      <a:pt x="1677" y="826"/>
                    </a:lnTo>
                    <a:moveTo>
                      <a:pt x="1662" y="826"/>
                    </a:moveTo>
                    <a:lnTo>
                      <a:pt x="1662" y="826"/>
                    </a:lnTo>
                    <a:moveTo>
                      <a:pt x="1662" y="826"/>
                    </a:moveTo>
                    <a:lnTo>
                      <a:pt x="1662" y="826"/>
                    </a:lnTo>
                    <a:moveTo>
                      <a:pt x="1648" y="826"/>
                    </a:moveTo>
                    <a:lnTo>
                      <a:pt x="1662" y="826"/>
                    </a:lnTo>
                    <a:moveTo>
                      <a:pt x="1648" y="826"/>
                    </a:moveTo>
                    <a:lnTo>
                      <a:pt x="1648" y="826"/>
                    </a:lnTo>
                    <a:moveTo>
                      <a:pt x="1648" y="826"/>
                    </a:moveTo>
                    <a:lnTo>
                      <a:pt x="1648" y="826"/>
                    </a:lnTo>
                    <a:moveTo>
                      <a:pt x="1648" y="826"/>
                    </a:moveTo>
                    <a:lnTo>
                      <a:pt x="1648" y="826"/>
                    </a:lnTo>
                    <a:moveTo>
                      <a:pt x="1634" y="826"/>
                    </a:moveTo>
                    <a:lnTo>
                      <a:pt x="1648" y="826"/>
                    </a:lnTo>
                    <a:moveTo>
                      <a:pt x="1634" y="826"/>
                    </a:moveTo>
                    <a:lnTo>
                      <a:pt x="1634" y="826"/>
                    </a:lnTo>
                    <a:moveTo>
                      <a:pt x="1634" y="826"/>
                    </a:moveTo>
                    <a:lnTo>
                      <a:pt x="1634" y="826"/>
                    </a:lnTo>
                    <a:moveTo>
                      <a:pt x="1619" y="839"/>
                    </a:moveTo>
                    <a:lnTo>
                      <a:pt x="1634" y="826"/>
                    </a:lnTo>
                    <a:moveTo>
                      <a:pt x="1619" y="839"/>
                    </a:moveTo>
                    <a:lnTo>
                      <a:pt x="1619" y="839"/>
                    </a:lnTo>
                    <a:moveTo>
                      <a:pt x="1619" y="839"/>
                    </a:moveTo>
                    <a:lnTo>
                      <a:pt x="1619" y="839"/>
                    </a:lnTo>
                    <a:moveTo>
                      <a:pt x="1619" y="839"/>
                    </a:moveTo>
                    <a:lnTo>
                      <a:pt x="1619" y="839"/>
                    </a:lnTo>
                    <a:moveTo>
                      <a:pt x="1605" y="839"/>
                    </a:moveTo>
                    <a:lnTo>
                      <a:pt x="1619" y="839"/>
                    </a:lnTo>
                    <a:moveTo>
                      <a:pt x="1605" y="839"/>
                    </a:moveTo>
                    <a:lnTo>
                      <a:pt x="1605" y="839"/>
                    </a:lnTo>
                    <a:moveTo>
                      <a:pt x="1605" y="839"/>
                    </a:moveTo>
                    <a:lnTo>
                      <a:pt x="1605" y="839"/>
                    </a:lnTo>
                    <a:moveTo>
                      <a:pt x="1591" y="839"/>
                    </a:moveTo>
                    <a:lnTo>
                      <a:pt x="1605" y="839"/>
                    </a:lnTo>
                    <a:moveTo>
                      <a:pt x="1591" y="839"/>
                    </a:moveTo>
                    <a:lnTo>
                      <a:pt x="1591" y="839"/>
                    </a:lnTo>
                    <a:moveTo>
                      <a:pt x="1591" y="839"/>
                    </a:moveTo>
                    <a:lnTo>
                      <a:pt x="1591" y="839"/>
                    </a:lnTo>
                    <a:moveTo>
                      <a:pt x="1576" y="839"/>
                    </a:moveTo>
                    <a:lnTo>
                      <a:pt x="1591" y="839"/>
                    </a:lnTo>
                    <a:moveTo>
                      <a:pt x="1576" y="839"/>
                    </a:moveTo>
                    <a:lnTo>
                      <a:pt x="1576" y="839"/>
                    </a:lnTo>
                    <a:moveTo>
                      <a:pt x="1576" y="839"/>
                    </a:moveTo>
                    <a:lnTo>
                      <a:pt x="1576" y="839"/>
                    </a:lnTo>
                    <a:moveTo>
                      <a:pt x="1576" y="839"/>
                    </a:moveTo>
                    <a:lnTo>
                      <a:pt x="1576" y="839"/>
                    </a:lnTo>
                    <a:moveTo>
                      <a:pt x="1576" y="852"/>
                    </a:moveTo>
                    <a:lnTo>
                      <a:pt x="1576" y="839"/>
                    </a:lnTo>
                    <a:moveTo>
                      <a:pt x="1562" y="852"/>
                    </a:moveTo>
                    <a:lnTo>
                      <a:pt x="1576" y="852"/>
                    </a:lnTo>
                    <a:moveTo>
                      <a:pt x="1562" y="852"/>
                    </a:moveTo>
                    <a:lnTo>
                      <a:pt x="1562" y="852"/>
                    </a:lnTo>
                    <a:moveTo>
                      <a:pt x="1562" y="852"/>
                    </a:moveTo>
                    <a:lnTo>
                      <a:pt x="1562" y="852"/>
                    </a:lnTo>
                    <a:moveTo>
                      <a:pt x="1562" y="852"/>
                    </a:moveTo>
                    <a:lnTo>
                      <a:pt x="1562" y="852"/>
                    </a:lnTo>
                    <a:moveTo>
                      <a:pt x="1548" y="852"/>
                    </a:moveTo>
                    <a:lnTo>
                      <a:pt x="1562" y="852"/>
                    </a:lnTo>
                    <a:moveTo>
                      <a:pt x="1548" y="852"/>
                    </a:moveTo>
                    <a:lnTo>
                      <a:pt x="1548" y="852"/>
                    </a:lnTo>
                    <a:moveTo>
                      <a:pt x="1548" y="852"/>
                    </a:moveTo>
                    <a:lnTo>
                      <a:pt x="1548" y="852"/>
                    </a:lnTo>
                    <a:moveTo>
                      <a:pt x="1533" y="852"/>
                    </a:moveTo>
                    <a:lnTo>
                      <a:pt x="1548" y="852"/>
                    </a:lnTo>
                    <a:moveTo>
                      <a:pt x="1533" y="852"/>
                    </a:moveTo>
                    <a:lnTo>
                      <a:pt x="1533" y="852"/>
                    </a:lnTo>
                    <a:moveTo>
                      <a:pt x="1533" y="852"/>
                    </a:moveTo>
                    <a:lnTo>
                      <a:pt x="1533" y="852"/>
                    </a:lnTo>
                    <a:moveTo>
                      <a:pt x="1519" y="852"/>
                    </a:moveTo>
                    <a:lnTo>
                      <a:pt x="1533" y="852"/>
                    </a:lnTo>
                    <a:moveTo>
                      <a:pt x="1519" y="865"/>
                    </a:moveTo>
                    <a:lnTo>
                      <a:pt x="1519" y="852"/>
                    </a:lnTo>
                    <a:moveTo>
                      <a:pt x="1519" y="865"/>
                    </a:moveTo>
                    <a:lnTo>
                      <a:pt x="1519" y="865"/>
                    </a:lnTo>
                    <a:moveTo>
                      <a:pt x="1519" y="865"/>
                    </a:moveTo>
                    <a:lnTo>
                      <a:pt x="1519" y="865"/>
                    </a:lnTo>
                    <a:moveTo>
                      <a:pt x="1505" y="865"/>
                    </a:moveTo>
                    <a:lnTo>
                      <a:pt x="1519" y="865"/>
                    </a:lnTo>
                    <a:moveTo>
                      <a:pt x="1505" y="865"/>
                    </a:moveTo>
                    <a:lnTo>
                      <a:pt x="1505" y="865"/>
                    </a:lnTo>
                    <a:moveTo>
                      <a:pt x="1505" y="865"/>
                    </a:moveTo>
                    <a:lnTo>
                      <a:pt x="1505" y="865"/>
                    </a:lnTo>
                    <a:moveTo>
                      <a:pt x="1490" y="878"/>
                    </a:moveTo>
                    <a:lnTo>
                      <a:pt x="1505" y="865"/>
                    </a:lnTo>
                    <a:moveTo>
                      <a:pt x="1490" y="878"/>
                    </a:moveTo>
                    <a:lnTo>
                      <a:pt x="1490" y="878"/>
                    </a:lnTo>
                    <a:moveTo>
                      <a:pt x="1490" y="878"/>
                    </a:moveTo>
                    <a:lnTo>
                      <a:pt x="1490" y="878"/>
                    </a:lnTo>
                    <a:moveTo>
                      <a:pt x="1490" y="878"/>
                    </a:moveTo>
                    <a:lnTo>
                      <a:pt x="1490" y="878"/>
                    </a:lnTo>
                    <a:moveTo>
                      <a:pt x="1476" y="878"/>
                    </a:moveTo>
                    <a:lnTo>
                      <a:pt x="1490" y="878"/>
                    </a:lnTo>
                    <a:moveTo>
                      <a:pt x="1476" y="878"/>
                    </a:moveTo>
                    <a:lnTo>
                      <a:pt x="1476" y="878"/>
                    </a:lnTo>
                    <a:moveTo>
                      <a:pt x="1476" y="878"/>
                    </a:moveTo>
                    <a:lnTo>
                      <a:pt x="1476" y="878"/>
                    </a:lnTo>
                    <a:moveTo>
                      <a:pt x="1462" y="878"/>
                    </a:moveTo>
                    <a:lnTo>
                      <a:pt x="1476" y="878"/>
                    </a:lnTo>
                    <a:moveTo>
                      <a:pt x="1462" y="878"/>
                    </a:moveTo>
                    <a:lnTo>
                      <a:pt x="1462" y="878"/>
                    </a:lnTo>
                    <a:moveTo>
                      <a:pt x="1462" y="878"/>
                    </a:moveTo>
                    <a:lnTo>
                      <a:pt x="1462" y="878"/>
                    </a:lnTo>
                    <a:moveTo>
                      <a:pt x="1462" y="878"/>
                    </a:moveTo>
                    <a:lnTo>
                      <a:pt x="1462" y="878"/>
                    </a:lnTo>
                    <a:moveTo>
                      <a:pt x="1462" y="878"/>
                    </a:moveTo>
                    <a:lnTo>
                      <a:pt x="1462" y="878"/>
                    </a:lnTo>
                    <a:moveTo>
                      <a:pt x="1447" y="878"/>
                    </a:moveTo>
                    <a:lnTo>
                      <a:pt x="1462" y="878"/>
                    </a:lnTo>
                    <a:moveTo>
                      <a:pt x="1447" y="878"/>
                    </a:moveTo>
                    <a:lnTo>
                      <a:pt x="1447" y="878"/>
                    </a:lnTo>
                    <a:moveTo>
                      <a:pt x="1447" y="878"/>
                    </a:moveTo>
                    <a:lnTo>
                      <a:pt x="1447" y="878"/>
                    </a:lnTo>
                    <a:moveTo>
                      <a:pt x="1433" y="878"/>
                    </a:moveTo>
                    <a:lnTo>
                      <a:pt x="1447" y="878"/>
                    </a:lnTo>
                    <a:moveTo>
                      <a:pt x="1433" y="878"/>
                    </a:moveTo>
                    <a:lnTo>
                      <a:pt x="1433" y="878"/>
                    </a:lnTo>
                    <a:moveTo>
                      <a:pt x="1433" y="878"/>
                    </a:moveTo>
                    <a:lnTo>
                      <a:pt x="1433" y="878"/>
                    </a:lnTo>
                    <a:moveTo>
                      <a:pt x="1433" y="878"/>
                    </a:moveTo>
                    <a:lnTo>
                      <a:pt x="1433" y="878"/>
                    </a:lnTo>
                    <a:moveTo>
                      <a:pt x="1419" y="878"/>
                    </a:moveTo>
                    <a:lnTo>
                      <a:pt x="1433" y="878"/>
                    </a:lnTo>
                    <a:moveTo>
                      <a:pt x="1419" y="890"/>
                    </a:moveTo>
                    <a:lnTo>
                      <a:pt x="1419" y="878"/>
                    </a:lnTo>
                    <a:moveTo>
                      <a:pt x="1419" y="890"/>
                    </a:moveTo>
                    <a:lnTo>
                      <a:pt x="1419" y="890"/>
                    </a:lnTo>
                    <a:moveTo>
                      <a:pt x="1404" y="890"/>
                    </a:moveTo>
                    <a:lnTo>
                      <a:pt x="1419" y="890"/>
                    </a:lnTo>
                    <a:moveTo>
                      <a:pt x="1404" y="890"/>
                    </a:moveTo>
                    <a:lnTo>
                      <a:pt x="1404" y="890"/>
                    </a:lnTo>
                    <a:moveTo>
                      <a:pt x="1404" y="890"/>
                    </a:moveTo>
                    <a:lnTo>
                      <a:pt x="1404" y="890"/>
                    </a:lnTo>
                    <a:moveTo>
                      <a:pt x="1404" y="890"/>
                    </a:moveTo>
                    <a:lnTo>
                      <a:pt x="1404" y="890"/>
                    </a:lnTo>
                    <a:moveTo>
                      <a:pt x="1390" y="890"/>
                    </a:moveTo>
                    <a:lnTo>
                      <a:pt x="1404" y="890"/>
                    </a:lnTo>
                    <a:moveTo>
                      <a:pt x="1390" y="890"/>
                    </a:moveTo>
                    <a:lnTo>
                      <a:pt x="1390" y="890"/>
                    </a:lnTo>
                    <a:moveTo>
                      <a:pt x="1390" y="890"/>
                    </a:moveTo>
                    <a:lnTo>
                      <a:pt x="1390" y="890"/>
                    </a:lnTo>
                    <a:moveTo>
                      <a:pt x="1376" y="890"/>
                    </a:moveTo>
                    <a:lnTo>
                      <a:pt x="1390" y="890"/>
                    </a:lnTo>
                    <a:moveTo>
                      <a:pt x="1376" y="903"/>
                    </a:moveTo>
                    <a:lnTo>
                      <a:pt x="1376" y="890"/>
                    </a:lnTo>
                    <a:moveTo>
                      <a:pt x="1376" y="903"/>
                    </a:moveTo>
                    <a:lnTo>
                      <a:pt x="1376" y="903"/>
                    </a:lnTo>
                    <a:moveTo>
                      <a:pt x="1361" y="903"/>
                    </a:moveTo>
                    <a:lnTo>
                      <a:pt x="1376" y="903"/>
                    </a:lnTo>
                    <a:moveTo>
                      <a:pt x="1361" y="903"/>
                    </a:moveTo>
                    <a:lnTo>
                      <a:pt x="1361" y="903"/>
                    </a:lnTo>
                    <a:moveTo>
                      <a:pt x="1361" y="903"/>
                    </a:moveTo>
                    <a:lnTo>
                      <a:pt x="1361" y="903"/>
                    </a:lnTo>
                    <a:moveTo>
                      <a:pt x="1361" y="903"/>
                    </a:moveTo>
                    <a:lnTo>
                      <a:pt x="1361" y="903"/>
                    </a:lnTo>
                    <a:moveTo>
                      <a:pt x="1347" y="903"/>
                    </a:moveTo>
                    <a:lnTo>
                      <a:pt x="1361" y="903"/>
                    </a:lnTo>
                    <a:moveTo>
                      <a:pt x="1347" y="903"/>
                    </a:moveTo>
                    <a:lnTo>
                      <a:pt x="1347" y="903"/>
                    </a:lnTo>
                    <a:moveTo>
                      <a:pt x="1347" y="903"/>
                    </a:moveTo>
                    <a:lnTo>
                      <a:pt x="1347" y="903"/>
                    </a:lnTo>
                    <a:moveTo>
                      <a:pt x="1347" y="903"/>
                    </a:moveTo>
                    <a:lnTo>
                      <a:pt x="1347" y="903"/>
                    </a:lnTo>
                    <a:moveTo>
                      <a:pt x="1347" y="903"/>
                    </a:moveTo>
                    <a:lnTo>
                      <a:pt x="1347" y="903"/>
                    </a:lnTo>
                    <a:moveTo>
                      <a:pt x="1333" y="916"/>
                    </a:moveTo>
                    <a:lnTo>
                      <a:pt x="1347" y="903"/>
                    </a:lnTo>
                    <a:moveTo>
                      <a:pt x="1333" y="916"/>
                    </a:moveTo>
                    <a:lnTo>
                      <a:pt x="1333" y="916"/>
                    </a:lnTo>
                    <a:moveTo>
                      <a:pt x="1333" y="916"/>
                    </a:moveTo>
                    <a:lnTo>
                      <a:pt x="1333" y="916"/>
                    </a:lnTo>
                    <a:moveTo>
                      <a:pt x="1318" y="916"/>
                    </a:moveTo>
                    <a:lnTo>
                      <a:pt x="1333" y="916"/>
                    </a:lnTo>
                    <a:moveTo>
                      <a:pt x="1318" y="916"/>
                    </a:moveTo>
                    <a:lnTo>
                      <a:pt x="1318" y="916"/>
                    </a:lnTo>
                    <a:moveTo>
                      <a:pt x="1318" y="916"/>
                    </a:moveTo>
                    <a:lnTo>
                      <a:pt x="1318" y="916"/>
                    </a:lnTo>
                    <a:moveTo>
                      <a:pt x="1304" y="916"/>
                    </a:moveTo>
                    <a:lnTo>
                      <a:pt x="1318" y="916"/>
                    </a:lnTo>
                    <a:moveTo>
                      <a:pt x="1304" y="916"/>
                    </a:moveTo>
                    <a:lnTo>
                      <a:pt x="1304" y="916"/>
                    </a:lnTo>
                    <a:moveTo>
                      <a:pt x="1304" y="916"/>
                    </a:moveTo>
                    <a:lnTo>
                      <a:pt x="1304" y="916"/>
                    </a:lnTo>
                    <a:moveTo>
                      <a:pt x="1304" y="916"/>
                    </a:moveTo>
                    <a:lnTo>
                      <a:pt x="1304" y="916"/>
                    </a:lnTo>
                    <a:moveTo>
                      <a:pt x="1290" y="929"/>
                    </a:moveTo>
                    <a:lnTo>
                      <a:pt x="1304" y="916"/>
                    </a:lnTo>
                    <a:moveTo>
                      <a:pt x="1290" y="929"/>
                    </a:moveTo>
                    <a:lnTo>
                      <a:pt x="1290" y="929"/>
                    </a:lnTo>
                    <a:moveTo>
                      <a:pt x="1290" y="929"/>
                    </a:moveTo>
                    <a:lnTo>
                      <a:pt x="1290" y="929"/>
                    </a:lnTo>
                    <a:moveTo>
                      <a:pt x="1275" y="929"/>
                    </a:moveTo>
                    <a:lnTo>
                      <a:pt x="1290" y="929"/>
                    </a:lnTo>
                    <a:moveTo>
                      <a:pt x="1275" y="929"/>
                    </a:moveTo>
                    <a:lnTo>
                      <a:pt x="1275" y="929"/>
                    </a:lnTo>
                    <a:moveTo>
                      <a:pt x="1275" y="929"/>
                    </a:moveTo>
                    <a:lnTo>
                      <a:pt x="1275" y="929"/>
                    </a:lnTo>
                    <a:moveTo>
                      <a:pt x="1275" y="929"/>
                    </a:moveTo>
                    <a:lnTo>
                      <a:pt x="1275" y="929"/>
                    </a:lnTo>
                    <a:moveTo>
                      <a:pt x="1261" y="929"/>
                    </a:moveTo>
                    <a:lnTo>
                      <a:pt x="1275" y="929"/>
                    </a:lnTo>
                    <a:moveTo>
                      <a:pt x="1261" y="929"/>
                    </a:moveTo>
                    <a:lnTo>
                      <a:pt x="1261" y="929"/>
                    </a:lnTo>
                    <a:moveTo>
                      <a:pt x="1261" y="929"/>
                    </a:moveTo>
                    <a:lnTo>
                      <a:pt x="1261" y="929"/>
                    </a:lnTo>
                    <a:moveTo>
                      <a:pt x="1247" y="929"/>
                    </a:moveTo>
                    <a:lnTo>
                      <a:pt x="1261" y="929"/>
                    </a:lnTo>
                    <a:moveTo>
                      <a:pt x="1247" y="929"/>
                    </a:moveTo>
                    <a:lnTo>
                      <a:pt x="1247" y="929"/>
                    </a:lnTo>
                    <a:moveTo>
                      <a:pt x="1247" y="929"/>
                    </a:moveTo>
                    <a:lnTo>
                      <a:pt x="1247" y="929"/>
                    </a:lnTo>
                    <a:moveTo>
                      <a:pt x="1232" y="929"/>
                    </a:moveTo>
                    <a:lnTo>
                      <a:pt x="1247" y="929"/>
                    </a:lnTo>
                    <a:moveTo>
                      <a:pt x="1232" y="929"/>
                    </a:moveTo>
                    <a:lnTo>
                      <a:pt x="1232" y="929"/>
                    </a:lnTo>
                    <a:moveTo>
                      <a:pt x="1232" y="942"/>
                    </a:moveTo>
                    <a:lnTo>
                      <a:pt x="1232" y="929"/>
                    </a:lnTo>
                    <a:moveTo>
                      <a:pt x="1232" y="942"/>
                    </a:moveTo>
                    <a:lnTo>
                      <a:pt x="1232" y="942"/>
                    </a:lnTo>
                    <a:moveTo>
                      <a:pt x="1232" y="942"/>
                    </a:moveTo>
                    <a:lnTo>
                      <a:pt x="1232" y="942"/>
                    </a:lnTo>
                    <a:moveTo>
                      <a:pt x="1218" y="942"/>
                    </a:moveTo>
                    <a:lnTo>
                      <a:pt x="1232" y="942"/>
                    </a:lnTo>
                    <a:moveTo>
                      <a:pt x="1218" y="942"/>
                    </a:moveTo>
                    <a:lnTo>
                      <a:pt x="1218" y="942"/>
                    </a:lnTo>
                    <a:moveTo>
                      <a:pt x="1218" y="942"/>
                    </a:moveTo>
                    <a:lnTo>
                      <a:pt x="1218" y="942"/>
                    </a:lnTo>
                    <a:moveTo>
                      <a:pt x="1218" y="955"/>
                    </a:moveTo>
                    <a:lnTo>
                      <a:pt x="1218" y="942"/>
                    </a:lnTo>
                    <a:moveTo>
                      <a:pt x="1204" y="955"/>
                    </a:moveTo>
                    <a:lnTo>
                      <a:pt x="1218" y="955"/>
                    </a:lnTo>
                    <a:moveTo>
                      <a:pt x="1204" y="955"/>
                    </a:moveTo>
                    <a:lnTo>
                      <a:pt x="1204" y="955"/>
                    </a:lnTo>
                    <a:moveTo>
                      <a:pt x="1204" y="955"/>
                    </a:moveTo>
                    <a:lnTo>
                      <a:pt x="1204" y="955"/>
                    </a:lnTo>
                    <a:moveTo>
                      <a:pt x="1189" y="955"/>
                    </a:moveTo>
                    <a:lnTo>
                      <a:pt x="1204" y="955"/>
                    </a:lnTo>
                    <a:moveTo>
                      <a:pt x="1189" y="968"/>
                    </a:moveTo>
                    <a:lnTo>
                      <a:pt x="1189" y="955"/>
                    </a:lnTo>
                    <a:moveTo>
                      <a:pt x="1189" y="968"/>
                    </a:moveTo>
                    <a:lnTo>
                      <a:pt x="1189" y="968"/>
                    </a:lnTo>
                    <a:moveTo>
                      <a:pt x="1175" y="968"/>
                    </a:moveTo>
                    <a:lnTo>
                      <a:pt x="1189" y="968"/>
                    </a:lnTo>
                    <a:moveTo>
                      <a:pt x="1175" y="968"/>
                    </a:moveTo>
                    <a:lnTo>
                      <a:pt x="1175" y="968"/>
                    </a:lnTo>
                    <a:moveTo>
                      <a:pt x="1175" y="968"/>
                    </a:moveTo>
                    <a:lnTo>
                      <a:pt x="1175" y="968"/>
                    </a:lnTo>
                    <a:moveTo>
                      <a:pt x="1175" y="968"/>
                    </a:moveTo>
                    <a:lnTo>
                      <a:pt x="1175" y="968"/>
                    </a:lnTo>
                    <a:moveTo>
                      <a:pt x="1161" y="968"/>
                    </a:moveTo>
                    <a:lnTo>
                      <a:pt x="1175" y="968"/>
                    </a:lnTo>
                    <a:moveTo>
                      <a:pt x="1161" y="968"/>
                    </a:moveTo>
                    <a:lnTo>
                      <a:pt x="1161" y="968"/>
                    </a:lnTo>
                    <a:moveTo>
                      <a:pt x="1161" y="968"/>
                    </a:moveTo>
                    <a:lnTo>
                      <a:pt x="1161" y="968"/>
                    </a:lnTo>
                    <a:moveTo>
                      <a:pt x="1146" y="968"/>
                    </a:moveTo>
                    <a:lnTo>
                      <a:pt x="1161" y="968"/>
                    </a:lnTo>
                    <a:moveTo>
                      <a:pt x="1146" y="968"/>
                    </a:moveTo>
                    <a:lnTo>
                      <a:pt x="1146" y="968"/>
                    </a:lnTo>
                    <a:moveTo>
                      <a:pt x="1146" y="968"/>
                    </a:moveTo>
                    <a:lnTo>
                      <a:pt x="1146" y="968"/>
                    </a:lnTo>
                    <a:moveTo>
                      <a:pt x="1146" y="968"/>
                    </a:moveTo>
                    <a:lnTo>
                      <a:pt x="1146" y="968"/>
                    </a:lnTo>
                    <a:moveTo>
                      <a:pt x="1132" y="968"/>
                    </a:moveTo>
                    <a:lnTo>
                      <a:pt x="1146" y="968"/>
                    </a:lnTo>
                    <a:moveTo>
                      <a:pt x="1132" y="968"/>
                    </a:moveTo>
                    <a:lnTo>
                      <a:pt x="1132" y="968"/>
                    </a:lnTo>
                    <a:moveTo>
                      <a:pt x="1132" y="968"/>
                    </a:moveTo>
                    <a:lnTo>
                      <a:pt x="1132" y="968"/>
                    </a:lnTo>
                    <a:moveTo>
                      <a:pt x="1118" y="968"/>
                    </a:moveTo>
                    <a:lnTo>
                      <a:pt x="1132" y="968"/>
                    </a:lnTo>
                    <a:moveTo>
                      <a:pt x="1118" y="981"/>
                    </a:moveTo>
                    <a:lnTo>
                      <a:pt x="1118" y="968"/>
                    </a:lnTo>
                    <a:moveTo>
                      <a:pt x="1118" y="981"/>
                    </a:moveTo>
                    <a:lnTo>
                      <a:pt x="1118" y="981"/>
                    </a:lnTo>
                    <a:moveTo>
                      <a:pt x="1118" y="981"/>
                    </a:moveTo>
                    <a:lnTo>
                      <a:pt x="1118" y="981"/>
                    </a:lnTo>
                    <a:moveTo>
                      <a:pt x="1118" y="981"/>
                    </a:moveTo>
                    <a:lnTo>
                      <a:pt x="1118" y="981"/>
                    </a:lnTo>
                    <a:moveTo>
                      <a:pt x="1103" y="981"/>
                    </a:moveTo>
                    <a:lnTo>
                      <a:pt x="1118" y="981"/>
                    </a:lnTo>
                    <a:moveTo>
                      <a:pt x="1103" y="981"/>
                    </a:moveTo>
                    <a:lnTo>
                      <a:pt x="1103" y="981"/>
                    </a:lnTo>
                    <a:moveTo>
                      <a:pt x="1103" y="981"/>
                    </a:moveTo>
                    <a:lnTo>
                      <a:pt x="1103" y="981"/>
                    </a:lnTo>
                    <a:moveTo>
                      <a:pt x="1089" y="981"/>
                    </a:moveTo>
                    <a:lnTo>
                      <a:pt x="1103" y="981"/>
                    </a:lnTo>
                    <a:moveTo>
                      <a:pt x="1089" y="981"/>
                    </a:moveTo>
                    <a:lnTo>
                      <a:pt x="1089" y="981"/>
                    </a:lnTo>
                    <a:moveTo>
                      <a:pt x="1089" y="981"/>
                    </a:moveTo>
                    <a:lnTo>
                      <a:pt x="1089" y="981"/>
                    </a:lnTo>
                    <a:moveTo>
                      <a:pt x="1089" y="994"/>
                    </a:moveTo>
                    <a:lnTo>
                      <a:pt x="1089" y="981"/>
                    </a:lnTo>
                    <a:moveTo>
                      <a:pt x="1075" y="994"/>
                    </a:moveTo>
                    <a:lnTo>
                      <a:pt x="1089" y="994"/>
                    </a:lnTo>
                    <a:moveTo>
                      <a:pt x="1075" y="994"/>
                    </a:moveTo>
                    <a:lnTo>
                      <a:pt x="1075" y="994"/>
                    </a:lnTo>
                    <a:moveTo>
                      <a:pt x="1075" y="994"/>
                    </a:moveTo>
                    <a:lnTo>
                      <a:pt x="1075" y="994"/>
                    </a:lnTo>
                    <a:moveTo>
                      <a:pt x="1060" y="994"/>
                    </a:moveTo>
                    <a:lnTo>
                      <a:pt x="1075" y="994"/>
                    </a:lnTo>
                    <a:moveTo>
                      <a:pt x="1060" y="994"/>
                    </a:moveTo>
                    <a:lnTo>
                      <a:pt x="1060" y="994"/>
                    </a:lnTo>
                    <a:moveTo>
                      <a:pt x="1060" y="1007"/>
                    </a:moveTo>
                    <a:lnTo>
                      <a:pt x="1060" y="994"/>
                    </a:lnTo>
                    <a:moveTo>
                      <a:pt x="1046" y="1007"/>
                    </a:moveTo>
                    <a:lnTo>
                      <a:pt x="1060" y="1007"/>
                    </a:lnTo>
                    <a:moveTo>
                      <a:pt x="1046" y="1007"/>
                    </a:moveTo>
                    <a:lnTo>
                      <a:pt x="1046" y="1007"/>
                    </a:lnTo>
                    <a:moveTo>
                      <a:pt x="1046" y="1007"/>
                    </a:moveTo>
                    <a:lnTo>
                      <a:pt x="1046" y="1007"/>
                    </a:lnTo>
                    <a:moveTo>
                      <a:pt x="1046" y="1007"/>
                    </a:moveTo>
                    <a:lnTo>
                      <a:pt x="1046" y="1007"/>
                    </a:lnTo>
                    <a:moveTo>
                      <a:pt x="1032" y="1007"/>
                    </a:moveTo>
                    <a:lnTo>
                      <a:pt x="1046" y="1007"/>
                    </a:lnTo>
                    <a:moveTo>
                      <a:pt x="1032" y="1007"/>
                    </a:moveTo>
                    <a:lnTo>
                      <a:pt x="1032" y="1007"/>
                    </a:lnTo>
                    <a:moveTo>
                      <a:pt x="1032" y="1020"/>
                    </a:moveTo>
                    <a:lnTo>
                      <a:pt x="1032" y="1007"/>
                    </a:lnTo>
                    <a:moveTo>
                      <a:pt x="1017" y="1020"/>
                    </a:moveTo>
                    <a:lnTo>
                      <a:pt x="1032" y="1020"/>
                    </a:lnTo>
                    <a:moveTo>
                      <a:pt x="1017" y="1020"/>
                    </a:moveTo>
                    <a:lnTo>
                      <a:pt x="1017" y="1020"/>
                    </a:lnTo>
                    <a:moveTo>
                      <a:pt x="1017" y="1020"/>
                    </a:moveTo>
                    <a:lnTo>
                      <a:pt x="1017" y="1020"/>
                    </a:lnTo>
                    <a:moveTo>
                      <a:pt x="1017" y="1020"/>
                    </a:moveTo>
                    <a:lnTo>
                      <a:pt x="1017" y="1020"/>
                    </a:lnTo>
                    <a:moveTo>
                      <a:pt x="1003" y="1020"/>
                    </a:moveTo>
                    <a:lnTo>
                      <a:pt x="1017" y="1020"/>
                    </a:lnTo>
                    <a:moveTo>
                      <a:pt x="1003" y="1020"/>
                    </a:moveTo>
                    <a:lnTo>
                      <a:pt x="1003" y="1020"/>
                    </a:lnTo>
                    <a:moveTo>
                      <a:pt x="1003" y="1032"/>
                    </a:moveTo>
                    <a:lnTo>
                      <a:pt x="1003" y="1020"/>
                    </a:lnTo>
                    <a:moveTo>
                      <a:pt x="1003" y="1032"/>
                    </a:moveTo>
                    <a:lnTo>
                      <a:pt x="1003" y="1032"/>
                    </a:lnTo>
                    <a:moveTo>
                      <a:pt x="1003" y="1032"/>
                    </a:moveTo>
                    <a:lnTo>
                      <a:pt x="1003" y="1032"/>
                    </a:lnTo>
                    <a:moveTo>
                      <a:pt x="989" y="1032"/>
                    </a:moveTo>
                    <a:lnTo>
                      <a:pt x="1003" y="1032"/>
                    </a:lnTo>
                    <a:moveTo>
                      <a:pt x="989" y="1032"/>
                    </a:moveTo>
                    <a:lnTo>
                      <a:pt x="989" y="1032"/>
                    </a:lnTo>
                    <a:moveTo>
                      <a:pt x="989" y="1032"/>
                    </a:moveTo>
                    <a:lnTo>
                      <a:pt x="989" y="1032"/>
                    </a:lnTo>
                    <a:moveTo>
                      <a:pt x="974" y="1032"/>
                    </a:moveTo>
                    <a:lnTo>
                      <a:pt x="989" y="1032"/>
                    </a:lnTo>
                    <a:moveTo>
                      <a:pt x="974" y="1032"/>
                    </a:moveTo>
                    <a:lnTo>
                      <a:pt x="974" y="1032"/>
                    </a:lnTo>
                    <a:moveTo>
                      <a:pt x="974" y="1045"/>
                    </a:moveTo>
                    <a:lnTo>
                      <a:pt x="974" y="1032"/>
                    </a:lnTo>
                    <a:moveTo>
                      <a:pt x="960" y="1045"/>
                    </a:moveTo>
                    <a:lnTo>
                      <a:pt x="974" y="1045"/>
                    </a:lnTo>
                    <a:moveTo>
                      <a:pt x="960" y="1045"/>
                    </a:moveTo>
                    <a:lnTo>
                      <a:pt x="960" y="1045"/>
                    </a:lnTo>
                    <a:moveTo>
                      <a:pt x="960" y="1045"/>
                    </a:moveTo>
                    <a:lnTo>
                      <a:pt x="960" y="1045"/>
                    </a:lnTo>
                    <a:moveTo>
                      <a:pt x="960" y="1045"/>
                    </a:moveTo>
                    <a:lnTo>
                      <a:pt x="960" y="1045"/>
                    </a:lnTo>
                    <a:moveTo>
                      <a:pt x="946" y="1045"/>
                    </a:moveTo>
                    <a:lnTo>
                      <a:pt x="960" y="1045"/>
                    </a:lnTo>
                    <a:moveTo>
                      <a:pt x="946" y="1045"/>
                    </a:moveTo>
                    <a:lnTo>
                      <a:pt x="946" y="1045"/>
                    </a:lnTo>
                    <a:moveTo>
                      <a:pt x="946" y="1045"/>
                    </a:moveTo>
                    <a:lnTo>
                      <a:pt x="946" y="1045"/>
                    </a:lnTo>
                    <a:moveTo>
                      <a:pt x="931" y="1045"/>
                    </a:moveTo>
                    <a:lnTo>
                      <a:pt x="946" y="1045"/>
                    </a:lnTo>
                    <a:moveTo>
                      <a:pt x="931" y="1045"/>
                    </a:moveTo>
                    <a:lnTo>
                      <a:pt x="931" y="1045"/>
                    </a:lnTo>
                    <a:moveTo>
                      <a:pt x="931" y="1058"/>
                    </a:moveTo>
                    <a:lnTo>
                      <a:pt x="931" y="1045"/>
                    </a:lnTo>
                    <a:moveTo>
                      <a:pt x="931" y="1058"/>
                    </a:moveTo>
                    <a:lnTo>
                      <a:pt x="931" y="1058"/>
                    </a:lnTo>
                    <a:moveTo>
                      <a:pt x="917" y="1058"/>
                    </a:moveTo>
                    <a:lnTo>
                      <a:pt x="931" y="1058"/>
                    </a:lnTo>
                    <a:moveTo>
                      <a:pt x="917" y="1058"/>
                    </a:moveTo>
                    <a:lnTo>
                      <a:pt x="917" y="1058"/>
                    </a:lnTo>
                    <a:moveTo>
                      <a:pt x="917" y="1058"/>
                    </a:moveTo>
                    <a:lnTo>
                      <a:pt x="917" y="1058"/>
                    </a:lnTo>
                    <a:moveTo>
                      <a:pt x="903" y="1058"/>
                    </a:moveTo>
                    <a:lnTo>
                      <a:pt x="917" y="1058"/>
                    </a:lnTo>
                    <a:moveTo>
                      <a:pt x="903" y="1058"/>
                    </a:moveTo>
                    <a:lnTo>
                      <a:pt x="903" y="1058"/>
                    </a:lnTo>
                    <a:moveTo>
                      <a:pt x="903" y="1058"/>
                    </a:moveTo>
                    <a:lnTo>
                      <a:pt x="903" y="1058"/>
                    </a:lnTo>
                    <a:moveTo>
                      <a:pt x="888" y="1071"/>
                    </a:moveTo>
                    <a:lnTo>
                      <a:pt x="903" y="1058"/>
                    </a:lnTo>
                    <a:moveTo>
                      <a:pt x="888" y="1071"/>
                    </a:moveTo>
                    <a:lnTo>
                      <a:pt x="888" y="1071"/>
                    </a:lnTo>
                    <a:moveTo>
                      <a:pt x="888" y="1071"/>
                    </a:moveTo>
                    <a:lnTo>
                      <a:pt x="888" y="1071"/>
                    </a:lnTo>
                    <a:moveTo>
                      <a:pt x="888" y="1071"/>
                    </a:moveTo>
                    <a:lnTo>
                      <a:pt x="888" y="1071"/>
                    </a:lnTo>
                    <a:moveTo>
                      <a:pt x="888" y="1071"/>
                    </a:moveTo>
                    <a:lnTo>
                      <a:pt x="888" y="1071"/>
                    </a:lnTo>
                    <a:moveTo>
                      <a:pt x="874" y="1071"/>
                    </a:moveTo>
                    <a:lnTo>
                      <a:pt x="888" y="1071"/>
                    </a:lnTo>
                    <a:moveTo>
                      <a:pt x="874" y="1084"/>
                    </a:moveTo>
                    <a:lnTo>
                      <a:pt x="874" y="1071"/>
                    </a:lnTo>
                    <a:moveTo>
                      <a:pt x="874" y="1084"/>
                    </a:moveTo>
                    <a:lnTo>
                      <a:pt x="874" y="1084"/>
                    </a:lnTo>
                    <a:moveTo>
                      <a:pt x="874" y="1084"/>
                    </a:moveTo>
                    <a:lnTo>
                      <a:pt x="874" y="1084"/>
                    </a:lnTo>
                    <a:moveTo>
                      <a:pt x="860" y="1084"/>
                    </a:moveTo>
                    <a:lnTo>
                      <a:pt x="874" y="1084"/>
                    </a:lnTo>
                    <a:moveTo>
                      <a:pt x="860" y="1084"/>
                    </a:moveTo>
                    <a:lnTo>
                      <a:pt x="860" y="1084"/>
                    </a:lnTo>
                    <a:moveTo>
                      <a:pt x="860" y="1084"/>
                    </a:moveTo>
                    <a:lnTo>
                      <a:pt x="860" y="1084"/>
                    </a:lnTo>
                    <a:moveTo>
                      <a:pt x="845" y="1084"/>
                    </a:moveTo>
                    <a:lnTo>
                      <a:pt x="860" y="1084"/>
                    </a:lnTo>
                    <a:moveTo>
                      <a:pt x="845" y="1097"/>
                    </a:moveTo>
                    <a:lnTo>
                      <a:pt x="845" y="1084"/>
                    </a:lnTo>
                    <a:moveTo>
                      <a:pt x="845" y="1097"/>
                    </a:moveTo>
                    <a:lnTo>
                      <a:pt x="845" y="1097"/>
                    </a:lnTo>
                    <a:moveTo>
                      <a:pt x="831" y="1097"/>
                    </a:moveTo>
                    <a:lnTo>
                      <a:pt x="845" y="1097"/>
                    </a:lnTo>
                    <a:moveTo>
                      <a:pt x="831" y="1097"/>
                    </a:moveTo>
                    <a:lnTo>
                      <a:pt x="831" y="1097"/>
                    </a:lnTo>
                    <a:moveTo>
                      <a:pt x="831" y="1097"/>
                    </a:moveTo>
                    <a:lnTo>
                      <a:pt x="831" y="1097"/>
                    </a:lnTo>
                    <a:moveTo>
                      <a:pt x="831" y="1097"/>
                    </a:moveTo>
                    <a:lnTo>
                      <a:pt x="831" y="1097"/>
                    </a:lnTo>
                    <a:moveTo>
                      <a:pt x="817" y="1097"/>
                    </a:moveTo>
                    <a:lnTo>
                      <a:pt x="831" y="1097"/>
                    </a:lnTo>
                    <a:moveTo>
                      <a:pt x="817" y="1097"/>
                    </a:moveTo>
                    <a:lnTo>
                      <a:pt x="817" y="1097"/>
                    </a:lnTo>
                    <a:moveTo>
                      <a:pt x="817" y="1110"/>
                    </a:moveTo>
                    <a:lnTo>
                      <a:pt x="817" y="1097"/>
                    </a:lnTo>
                    <a:moveTo>
                      <a:pt x="802" y="1110"/>
                    </a:moveTo>
                    <a:lnTo>
                      <a:pt x="817" y="1110"/>
                    </a:lnTo>
                    <a:moveTo>
                      <a:pt x="802" y="1110"/>
                    </a:moveTo>
                    <a:lnTo>
                      <a:pt x="802" y="1110"/>
                    </a:lnTo>
                    <a:moveTo>
                      <a:pt x="802" y="1110"/>
                    </a:moveTo>
                    <a:lnTo>
                      <a:pt x="802" y="1110"/>
                    </a:lnTo>
                    <a:moveTo>
                      <a:pt x="802" y="1110"/>
                    </a:moveTo>
                    <a:lnTo>
                      <a:pt x="802" y="1110"/>
                    </a:lnTo>
                    <a:moveTo>
                      <a:pt x="788" y="1110"/>
                    </a:moveTo>
                    <a:lnTo>
                      <a:pt x="802" y="1110"/>
                    </a:lnTo>
                    <a:moveTo>
                      <a:pt x="788" y="1110"/>
                    </a:moveTo>
                    <a:lnTo>
                      <a:pt x="788" y="1110"/>
                    </a:lnTo>
                    <a:moveTo>
                      <a:pt x="788" y="1110"/>
                    </a:moveTo>
                    <a:lnTo>
                      <a:pt x="788" y="1110"/>
                    </a:lnTo>
                    <a:moveTo>
                      <a:pt x="774" y="1110"/>
                    </a:moveTo>
                    <a:lnTo>
                      <a:pt x="788" y="1110"/>
                    </a:lnTo>
                    <a:moveTo>
                      <a:pt x="774" y="1110"/>
                    </a:moveTo>
                    <a:lnTo>
                      <a:pt x="774" y="1110"/>
                    </a:lnTo>
                    <a:moveTo>
                      <a:pt x="774" y="1110"/>
                    </a:moveTo>
                    <a:lnTo>
                      <a:pt x="774" y="1110"/>
                    </a:lnTo>
                    <a:moveTo>
                      <a:pt x="774" y="1110"/>
                    </a:moveTo>
                    <a:lnTo>
                      <a:pt x="774" y="1110"/>
                    </a:lnTo>
                    <a:moveTo>
                      <a:pt x="774" y="1110"/>
                    </a:moveTo>
                    <a:lnTo>
                      <a:pt x="774" y="1110"/>
                    </a:lnTo>
                    <a:moveTo>
                      <a:pt x="759" y="1110"/>
                    </a:moveTo>
                    <a:lnTo>
                      <a:pt x="774" y="1110"/>
                    </a:lnTo>
                    <a:moveTo>
                      <a:pt x="759" y="1110"/>
                    </a:moveTo>
                    <a:lnTo>
                      <a:pt x="759" y="1110"/>
                    </a:lnTo>
                    <a:moveTo>
                      <a:pt x="759" y="1110"/>
                    </a:moveTo>
                    <a:lnTo>
                      <a:pt x="759" y="1110"/>
                    </a:lnTo>
                    <a:moveTo>
                      <a:pt x="745" y="1110"/>
                    </a:moveTo>
                    <a:lnTo>
                      <a:pt x="759" y="1110"/>
                    </a:lnTo>
                    <a:moveTo>
                      <a:pt x="745" y="1123"/>
                    </a:moveTo>
                    <a:lnTo>
                      <a:pt x="745" y="1110"/>
                    </a:lnTo>
                    <a:moveTo>
                      <a:pt x="745" y="1123"/>
                    </a:moveTo>
                    <a:lnTo>
                      <a:pt x="745" y="1123"/>
                    </a:lnTo>
                    <a:moveTo>
                      <a:pt x="745" y="1123"/>
                    </a:moveTo>
                    <a:lnTo>
                      <a:pt x="745" y="1123"/>
                    </a:lnTo>
                    <a:moveTo>
                      <a:pt x="731" y="1123"/>
                    </a:moveTo>
                    <a:lnTo>
                      <a:pt x="745" y="1123"/>
                    </a:lnTo>
                    <a:moveTo>
                      <a:pt x="731" y="1123"/>
                    </a:moveTo>
                    <a:lnTo>
                      <a:pt x="731" y="1123"/>
                    </a:lnTo>
                    <a:moveTo>
                      <a:pt x="731" y="1123"/>
                    </a:moveTo>
                    <a:lnTo>
                      <a:pt x="731" y="1123"/>
                    </a:lnTo>
                    <a:moveTo>
                      <a:pt x="716" y="1123"/>
                    </a:moveTo>
                    <a:lnTo>
                      <a:pt x="731" y="1123"/>
                    </a:lnTo>
                    <a:moveTo>
                      <a:pt x="716" y="1123"/>
                    </a:moveTo>
                    <a:lnTo>
                      <a:pt x="716" y="1123"/>
                    </a:lnTo>
                    <a:moveTo>
                      <a:pt x="716" y="1123"/>
                    </a:moveTo>
                    <a:lnTo>
                      <a:pt x="716" y="1123"/>
                    </a:lnTo>
                    <a:moveTo>
                      <a:pt x="702" y="1123"/>
                    </a:moveTo>
                    <a:lnTo>
                      <a:pt x="716" y="1123"/>
                    </a:lnTo>
                    <a:moveTo>
                      <a:pt x="702" y="1136"/>
                    </a:moveTo>
                    <a:lnTo>
                      <a:pt x="702" y="1123"/>
                    </a:lnTo>
                    <a:moveTo>
                      <a:pt x="702" y="1136"/>
                    </a:moveTo>
                    <a:lnTo>
                      <a:pt x="702" y="1136"/>
                    </a:lnTo>
                    <a:moveTo>
                      <a:pt x="702" y="1136"/>
                    </a:moveTo>
                    <a:lnTo>
                      <a:pt x="702" y="1136"/>
                    </a:lnTo>
                    <a:moveTo>
                      <a:pt x="688" y="1136"/>
                    </a:moveTo>
                    <a:lnTo>
                      <a:pt x="702" y="1136"/>
                    </a:lnTo>
                    <a:moveTo>
                      <a:pt x="688" y="1136"/>
                    </a:moveTo>
                    <a:lnTo>
                      <a:pt x="688" y="1136"/>
                    </a:lnTo>
                    <a:moveTo>
                      <a:pt x="688" y="1136"/>
                    </a:moveTo>
                    <a:lnTo>
                      <a:pt x="688" y="1136"/>
                    </a:lnTo>
                    <a:moveTo>
                      <a:pt x="673" y="1136"/>
                    </a:moveTo>
                    <a:lnTo>
                      <a:pt x="688" y="1136"/>
                    </a:lnTo>
                    <a:moveTo>
                      <a:pt x="673" y="1136"/>
                    </a:moveTo>
                    <a:lnTo>
                      <a:pt x="673" y="1136"/>
                    </a:lnTo>
                    <a:moveTo>
                      <a:pt x="673" y="1149"/>
                    </a:moveTo>
                    <a:lnTo>
                      <a:pt x="673" y="1136"/>
                    </a:lnTo>
                    <a:moveTo>
                      <a:pt x="673" y="1149"/>
                    </a:moveTo>
                    <a:lnTo>
                      <a:pt x="673" y="1149"/>
                    </a:lnTo>
                    <a:moveTo>
                      <a:pt x="673" y="1149"/>
                    </a:moveTo>
                    <a:lnTo>
                      <a:pt x="673" y="1149"/>
                    </a:lnTo>
                    <a:moveTo>
                      <a:pt x="659" y="1149"/>
                    </a:moveTo>
                    <a:lnTo>
                      <a:pt x="673" y="1149"/>
                    </a:lnTo>
                    <a:moveTo>
                      <a:pt x="659" y="1149"/>
                    </a:moveTo>
                    <a:lnTo>
                      <a:pt x="659" y="1149"/>
                    </a:lnTo>
                    <a:moveTo>
                      <a:pt x="659" y="1149"/>
                    </a:moveTo>
                    <a:lnTo>
                      <a:pt x="659" y="1149"/>
                    </a:lnTo>
                    <a:moveTo>
                      <a:pt x="659" y="1149"/>
                    </a:moveTo>
                    <a:lnTo>
                      <a:pt x="659" y="1149"/>
                    </a:lnTo>
                    <a:moveTo>
                      <a:pt x="645" y="1149"/>
                    </a:moveTo>
                    <a:lnTo>
                      <a:pt x="659" y="1149"/>
                    </a:lnTo>
                    <a:moveTo>
                      <a:pt x="645" y="1149"/>
                    </a:moveTo>
                    <a:lnTo>
                      <a:pt x="645" y="1149"/>
                    </a:lnTo>
                    <a:moveTo>
                      <a:pt x="645" y="1149"/>
                    </a:moveTo>
                    <a:lnTo>
                      <a:pt x="645" y="1149"/>
                    </a:lnTo>
                    <a:moveTo>
                      <a:pt x="630" y="1149"/>
                    </a:moveTo>
                    <a:lnTo>
                      <a:pt x="645" y="1149"/>
                    </a:lnTo>
                    <a:moveTo>
                      <a:pt x="630" y="1149"/>
                    </a:moveTo>
                    <a:lnTo>
                      <a:pt x="630" y="1149"/>
                    </a:lnTo>
                    <a:moveTo>
                      <a:pt x="630" y="1149"/>
                    </a:moveTo>
                    <a:lnTo>
                      <a:pt x="630" y="1149"/>
                    </a:lnTo>
                    <a:moveTo>
                      <a:pt x="616" y="1149"/>
                    </a:moveTo>
                    <a:lnTo>
                      <a:pt x="630" y="1149"/>
                    </a:lnTo>
                    <a:moveTo>
                      <a:pt x="616" y="1162"/>
                    </a:moveTo>
                    <a:lnTo>
                      <a:pt x="616" y="1149"/>
                    </a:lnTo>
                    <a:moveTo>
                      <a:pt x="616" y="1162"/>
                    </a:moveTo>
                    <a:lnTo>
                      <a:pt x="616" y="1162"/>
                    </a:lnTo>
                    <a:moveTo>
                      <a:pt x="616" y="1162"/>
                    </a:moveTo>
                    <a:lnTo>
                      <a:pt x="616" y="1162"/>
                    </a:lnTo>
                    <a:moveTo>
                      <a:pt x="602" y="1162"/>
                    </a:moveTo>
                    <a:lnTo>
                      <a:pt x="616" y="1162"/>
                    </a:lnTo>
                    <a:moveTo>
                      <a:pt x="602" y="1162"/>
                    </a:moveTo>
                    <a:lnTo>
                      <a:pt x="602" y="1162"/>
                    </a:lnTo>
                    <a:moveTo>
                      <a:pt x="602" y="1174"/>
                    </a:moveTo>
                    <a:lnTo>
                      <a:pt x="602" y="1162"/>
                    </a:lnTo>
                    <a:moveTo>
                      <a:pt x="587" y="1174"/>
                    </a:moveTo>
                    <a:lnTo>
                      <a:pt x="602" y="1174"/>
                    </a:lnTo>
                    <a:moveTo>
                      <a:pt x="587" y="1174"/>
                    </a:moveTo>
                    <a:lnTo>
                      <a:pt x="587" y="1174"/>
                    </a:lnTo>
                    <a:moveTo>
                      <a:pt x="587" y="1174"/>
                    </a:moveTo>
                    <a:lnTo>
                      <a:pt x="587" y="1174"/>
                    </a:lnTo>
                    <a:moveTo>
                      <a:pt x="573" y="1174"/>
                    </a:moveTo>
                    <a:lnTo>
                      <a:pt x="587" y="1174"/>
                    </a:lnTo>
                    <a:moveTo>
                      <a:pt x="573" y="1174"/>
                    </a:moveTo>
                    <a:lnTo>
                      <a:pt x="573" y="1174"/>
                    </a:lnTo>
                    <a:moveTo>
                      <a:pt x="573" y="1174"/>
                    </a:moveTo>
                    <a:lnTo>
                      <a:pt x="573" y="1174"/>
                    </a:lnTo>
                    <a:moveTo>
                      <a:pt x="573" y="1187"/>
                    </a:moveTo>
                    <a:lnTo>
                      <a:pt x="573" y="1174"/>
                    </a:lnTo>
                    <a:moveTo>
                      <a:pt x="559" y="1187"/>
                    </a:moveTo>
                    <a:lnTo>
                      <a:pt x="573" y="1187"/>
                    </a:lnTo>
                    <a:moveTo>
                      <a:pt x="559" y="1187"/>
                    </a:moveTo>
                    <a:lnTo>
                      <a:pt x="559" y="1187"/>
                    </a:lnTo>
                    <a:moveTo>
                      <a:pt x="559" y="1187"/>
                    </a:moveTo>
                    <a:lnTo>
                      <a:pt x="559" y="1187"/>
                    </a:lnTo>
                    <a:moveTo>
                      <a:pt x="559" y="1200"/>
                    </a:moveTo>
                    <a:lnTo>
                      <a:pt x="559" y="1187"/>
                    </a:lnTo>
                    <a:moveTo>
                      <a:pt x="559" y="1200"/>
                    </a:moveTo>
                    <a:lnTo>
                      <a:pt x="559" y="1200"/>
                    </a:lnTo>
                    <a:moveTo>
                      <a:pt x="544" y="1200"/>
                    </a:moveTo>
                    <a:lnTo>
                      <a:pt x="559" y="1200"/>
                    </a:lnTo>
                    <a:moveTo>
                      <a:pt x="544" y="1200"/>
                    </a:moveTo>
                    <a:lnTo>
                      <a:pt x="544" y="1200"/>
                    </a:lnTo>
                    <a:moveTo>
                      <a:pt x="544" y="1200"/>
                    </a:moveTo>
                    <a:lnTo>
                      <a:pt x="544" y="1200"/>
                    </a:lnTo>
                    <a:moveTo>
                      <a:pt x="530" y="1200"/>
                    </a:moveTo>
                    <a:lnTo>
                      <a:pt x="544" y="1200"/>
                    </a:lnTo>
                    <a:moveTo>
                      <a:pt x="530" y="1200"/>
                    </a:moveTo>
                    <a:lnTo>
                      <a:pt x="530" y="1200"/>
                    </a:lnTo>
                    <a:moveTo>
                      <a:pt x="530" y="1200"/>
                    </a:moveTo>
                    <a:lnTo>
                      <a:pt x="530" y="1200"/>
                    </a:lnTo>
                    <a:moveTo>
                      <a:pt x="530" y="1200"/>
                    </a:moveTo>
                    <a:lnTo>
                      <a:pt x="530" y="1200"/>
                    </a:lnTo>
                    <a:moveTo>
                      <a:pt x="516" y="1200"/>
                    </a:moveTo>
                    <a:lnTo>
                      <a:pt x="530" y="1200"/>
                    </a:lnTo>
                    <a:moveTo>
                      <a:pt x="516" y="1213"/>
                    </a:moveTo>
                    <a:lnTo>
                      <a:pt x="516" y="1200"/>
                    </a:lnTo>
                    <a:moveTo>
                      <a:pt x="516" y="1213"/>
                    </a:moveTo>
                    <a:lnTo>
                      <a:pt x="516" y="1213"/>
                    </a:lnTo>
                    <a:moveTo>
                      <a:pt x="501" y="1213"/>
                    </a:moveTo>
                    <a:lnTo>
                      <a:pt x="516" y="1213"/>
                    </a:lnTo>
                    <a:moveTo>
                      <a:pt x="501" y="1213"/>
                    </a:moveTo>
                    <a:lnTo>
                      <a:pt x="501" y="1213"/>
                    </a:lnTo>
                    <a:moveTo>
                      <a:pt x="501" y="1213"/>
                    </a:moveTo>
                    <a:lnTo>
                      <a:pt x="501" y="1213"/>
                    </a:lnTo>
                    <a:moveTo>
                      <a:pt x="487" y="1213"/>
                    </a:moveTo>
                    <a:lnTo>
                      <a:pt x="501" y="1213"/>
                    </a:lnTo>
                    <a:moveTo>
                      <a:pt x="487" y="1213"/>
                    </a:moveTo>
                    <a:lnTo>
                      <a:pt x="487" y="1213"/>
                    </a:lnTo>
                    <a:moveTo>
                      <a:pt x="487" y="1213"/>
                    </a:moveTo>
                    <a:lnTo>
                      <a:pt x="487" y="1213"/>
                    </a:lnTo>
                    <a:moveTo>
                      <a:pt x="487" y="1213"/>
                    </a:moveTo>
                    <a:lnTo>
                      <a:pt x="487" y="1213"/>
                    </a:lnTo>
                    <a:moveTo>
                      <a:pt x="473" y="1213"/>
                    </a:moveTo>
                    <a:lnTo>
                      <a:pt x="487" y="1213"/>
                    </a:lnTo>
                    <a:moveTo>
                      <a:pt x="473" y="1226"/>
                    </a:moveTo>
                    <a:lnTo>
                      <a:pt x="473" y="1213"/>
                    </a:lnTo>
                    <a:moveTo>
                      <a:pt x="473" y="1226"/>
                    </a:moveTo>
                    <a:lnTo>
                      <a:pt x="473" y="1226"/>
                    </a:lnTo>
                    <a:moveTo>
                      <a:pt x="458" y="1226"/>
                    </a:moveTo>
                    <a:lnTo>
                      <a:pt x="473" y="1226"/>
                    </a:lnTo>
                    <a:moveTo>
                      <a:pt x="458" y="1226"/>
                    </a:moveTo>
                    <a:lnTo>
                      <a:pt x="458" y="1226"/>
                    </a:lnTo>
                    <a:moveTo>
                      <a:pt x="458" y="1226"/>
                    </a:moveTo>
                    <a:lnTo>
                      <a:pt x="458" y="1226"/>
                    </a:lnTo>
                    <a:moveTo>
                      <a:pt x="458" y="1226"/>
                    </a:moveTo>
                    <a:lnTo>
                      <a:pt x="458" y="1226"/>
                    </a:lnTo>
                    <a:moveTo>
                      <a:pt x="444" y="1226"/>
                    </a:moveTo>
                    <a:lnTo>
                      <a:pt x="458" y="1226"/>
                    </a:lnTo>
                    <a:moveTo>
                      <a:pt x="444" y="1226"/>
                    </a:moveTo>
                    <a:lnTo>
                      <a:pt x="444" y="1226"/>
                    </a:lnTo>
                    <a:moveTo>
                      <a:pt x="444" y="1239"/>
                    </a:moveTo>
                    <a:lnTo>
                      <a:pt x="444" y="1226"/>
                    </a:lnTo>
                    <a:moveTo>
                      <a:pt x="444" y="1239"/>
                    </a:moveTo>
                    <a:lnTo>
                      <a:pt x="444" y="1239"/>
                    </a:lnTo>
                    <a:moveTo>
                      <a:pt x="444" y="1239"/>
                    </a:moveTo>
                    <a:lnTo>
                      <a:pt x="444" y="1239"/>
                    </a:lnTo>
                    <a:moveTo>
                      <a:pt x="430" y="1239"/>
                    </a:moveTo>
                    <a:lnTo>
                      <a:pt x="444" y="1239"/>
                    </a:lnTo>
                    <a:moveTo>
                      <a:pt x="430" y="1239"/>
                    </a:moveTo>
                    <a:lnTo>
                      <a:pt x="430" y="1239"/>
                    </a:lnTo>
                    <a:moveTo>
                      <a:pt x="430" y="1239"/>
                    </a:moveTo>
                    <a:lnTo>
                      <a:pt x="430" y="1239"/>
                    </a:lnTo>
                    <a:moveTo>
                      <a:pt x="415" y="1239"/>
                    </a:moveTo>
                    <a:lnTo>
                      <a:pt x="430" y="1239"/>
                    </a:lnTo>
                    <a:moveTo>
                      <a:pt x="415" y="1239"/>
                    </a:moveTo>
                    <a:lnTo>
                      <a:pt x="415" y="1239"/>
                    </a:lnTo>
                    <a:moveTo>
                      <a:pt x="415" y="1239"/>
                    </a:moveTo>
                    <a:lnTo>
                      <a:pt x="415" y="1239"/>
                    </a:lnTo>
                    <a:moveTo>
                      <a:pt x="401" y="1239"/>
                    </a:moveTo>
                    <a:lnTo>
                      <a:pt x="415" y="1239"/>
                    </a:lnTo>
                    <a:moveTo>
                      <a:pt x="401" y="1239"/>
                    </a:moveTo>
                    <a:lnTo>
                      <a:pt x="401" y="1239"/>
                    </a:lnTo>
                    <a:moveTo>
                      <a:pt x="401" y="1252"/>
                    </a:moveTo>
                    <a:lnTo>
                      <a:pt x="401" y="1239"/>
                    </a:lnTo>
                    <a:moveTo>
                      <a:pt x="401" y="1252"/>
                    </a:moveTo>
                    <a:lnTo>
                      <a:pt x="401" y="1252"/>
                    </a:lnTo>
                    <a:moveTo>
                      <a:pt x="387" y="1252"/>
                    </a:moveTo>
                    <a:lnTo>
                      <a:pt x="401" y="1252"/>
                    </a:lnTo>
                    <a:moveTo>
                      <a:pt x="387" y="1252"/>
                    </a:moveTo>
                    <a:lnTo>
                      <a:pt x="387" y="1252"/>
                    </a:lnTo>
                    <a:moveTo>
                      <a:pt x="387" y="1252"/>
                    </a:moveTo>
                    <a:lnTo>
                      <a:pt x="387" y="1252"/>
                    </a:lnTo>
                    <a:moveTo>
                      <a:pt x="372" y="1252"/>
                    </a:moveTo>
                    <a:lnTo>
                      <a:pt x="387" y="1252"/>
                    </a:lnTo>
                    <a:moveTo>
                      <a:pt x="372" y="1252"/>
                    </a:moveTo>
                    <a:lnTo>
                      <a:pt x="372" y="1252"/>
                    </a:lnTo>
                    <a:moveTo>
                      <a:pt x="372" y="1252"/>
                    </a:moveTo>
                    <a:lnTo>
                      <a:pt x="372" y="1252"/>
                    </a:lnTo>
                    <a:moveTo>
                      <a:pt x="358" y="1265"/>
                    </a:moveTo>
                    <a:lnTo>
                      <a:pt x="372" y="1252"/>
                    </a:lnTo>
                    <a:moveTo>
                      <a:pt x="358" y="1265"/>
                    </a:moveTo>
                    <a:lnTo>
                      <a:pt x="358" y="1265"/>
                    </a:lnTo>
                    <a:moveTo>
                      <a:pt x="358" y="1265"/>
                    </a:moveTo>
                    <a:lnTo>
                      <a:pt x="358" y="1265"/>
                    </a:lnTo>
                    <a:moveTo>
                      <a:pt x="358" y="1265"/>
                    </a:moveTo>
                    <a:lnTo>
                      <a:pt x="358" y="1265"/>
                    </a:lnTo>
                    <a:moveTo>
                      <a:pt x="344" y="1265"/>
                    </a:moveTo>
                    <a:lnTo>
                      <a:pt x="358" y="1265"/>
                    </a:lnTo>
                    <a:moveTo>
                      <a:pt x="344" y="1265"/>
                    </a:moveTo>
                    <a:lnTo>
                      <a:pt x="344" y="1265"/>
                    </a:lnTo>
                    <a:moveTo>
                      <a:pt x="344" y="1278"/>
                    </a:moveTo>
                    <a:lnTo>
                      <a:pt x="344" y="1265"/>
                    </a:lnTo>
                    <a:moveTo>
                      <a:pt x="329" y="1278"/>
                    </a:moveTo>
                    <a:lnTo>
                      <a:pt x="344" y="1278"/>
                    </a:lnTo>
                    <a:moveTo>
                      <a:pt x="329" y="1278"/>
                    </a:moveTo>
                    <a:lnTo>
                      <a:pt x="329" y="1278"/>
                    </a:lnTo>
                    <a:moveTo>
                      <a:pt x="329" y="1278"/>
                    </a:moveTo>
                    <a:lnTo>
                      <a:pt x="329" y="1278"/>
                    </a:lnTo>
                    <a:moveTo>
                      <a:pt x="329" y="1278"/>
                    </a:moveTo>
                    <a:lnTo>
                      <a:pt x="329" y="1278"/>
                    </a:lnTo>
                    <a:moveTo>
                      <a:pt x="329" y="1278"/>
                    </a:moveTo>
                    <a:lnTo>
                      <a:pt x="329" y="1278"/>
                    </a:lnTo>
                    <a:moveTo>
                      <a:pt x="315" y="1278"/>
                    </a:moveTo>
                    <a:lnTo>
                      <a:pt x="329" y="1278"/>
                    </a:lnTo>
                    <a:moveTo>
                      <a:pt x="315" y="1278"/>
                    </a:moveTo>
                    <a:lnTo>
                      <a:pt x="315" y="1278"/>
                    </a:lnTo>
                    <a:moveTo>
                      <a:pt x="315" y="1278"/>
                    </a:moveTo>
                    <a:lnTo>
                      <a:pt x="315" y="1278"/>
                    </a:lnTo>
                    <a:moveTo>
                      <a:pt x="315" y="1278"/>
                    </a:moveTo>
                    <a:lnTo>
                      <a:pt x="315" y="1278"/>
                    </a:lnTo>
                    <a:moveTo>
                      <a:pt x="301" y="1278"/>
                    </a:moveTo>
                    <a:lnTo>
                      <a:pt x="315" y="1278"/>
                    </a:lnTo>
                    <a:moveTo>
                      <a:pt x="301" y="1278"/>
                    </a:moveTo>
                    <a:lnTo>
                      <a:pt x="301" y="1278"/>
                    </a:lnTo>
                    <a:moveTo>
                      <a:pt x="301" y="1278"/>
                    </a:moveTo>
                    <a:lnTo>
                      <a:pt x="301" y="1278"/>
                    </a:lnTo>
                    <a:moveTo>
                      <a:pt x="286" y="1291"/>
                    </a:moveTo>
                    <a:lnTo>
                      <a:pt x="301" y="1278"/>
                    </a:lnTo>
                    <a:moveTo>
                      <a:pt x="286" y="1291"/>
                    </a:moveTo>
                    <a:lnTo>
                      <a:pt x="286" y="1291"/>
                    </a:lnTo>
                    <a:moveTo>
                      <a:pt x="286" y="1291"/>
                    </a:moveTo>
                    <a:lnTo>
                      <a:pt x="286" y="1291"/>
                    </a:lnTo>
                    <a:moveTo>
                      <a:pt x="272" y="1291"/>
                    </a:moveTo>
                    <a:lnTo>
                      <a:pt x="286" y="1291"/>
                    </a:lnTo>
                    <a:moveTo>
                      <a:pt x="272" y="1291"/>
                    </a:moveTo>
                    <a:lnTo>
                      <a:pt x="272" y="1291"/>
                    </a:lnTo>
                    <a:moveTo>
                      <a:pt x="272" y="1291"/>
                    </a:moveTo>
                    <a:lnTo>
                      <a:pt x="272" y="1291"/>
                    </a:lnTo>
                    <a:moveTo>
                      <a:pt x="272" y="1291"/>
                    </a:moveTo>
                    <a:lnTo>
                      <a:pt x="272" y="1291"/>
                    </a:lnTo>
                    <a:moveTo>
                      <a:pt x="258" y="1291"/>
                    </a:moveTo>
                    <a:lnTo>
                      <a:pt x="272" y="1291"/>
                    </a:lnTo>
                    <a:moveTo>
                      <a:pt x="258" y="1291"/>
                    </a:moveTo>
                    <a:lnTo>
                      <a:pt x="258" y="1291"/>
                    </a:lnTo>
                    <a:moveTo>
                      <a:pt x="258" y="1291"/>
                    </a:moveTo>
                    <a:lnTo>
                      <a:pt x="258" y="1291"/>
                    </a:lnTo>
                    <a:moveTo>
                      <a:pt x="243" y="1291"/>
                    </a:moveTo>
                    <a:lnTo>
                      <a:pt x="258" y="1291"/>
                    </a:lnTo>
                    <a:moveTo>
                      <a:pt x="243" y="1304"/>
                    </a:moveTo>
                    <a:lnTo>
                      <a:pt x="243" y="1291"/>
                    </a:lnTo>
                    <a:moveTo>
                      <a:pt x="243" y="1304"/>
                    </a:moveTo>
                    <a:lnTo>
                      <a:pt x="243" y="1304"/>
                    </a:lnTo>
                    <a:moveTo>
                      <a:pt x="229" y="1304"/>
                    </a:moveTo>
                    <a:lnTo>
                      <a:pt x="243" y="1304"/>
                    </a:lnTo>
                    <a:moveTo>
                      <a:pt x="229" y="1304"/>
                    </a:moveTo>
                    <a:lnTo>
                      <a:pt x="229" y="1304"/>
                    </a:lnTo>
                    <a:moveTo>
                      <a:pt x="229" y="1304"/>
                    </a:moveTo>
                    <a:lnTo>
                      <a:pt x="229" y="1304"/>
                    </a:lnTo>
                    <a:moveTo>
                      <a:pt x="229" y="1304"/>
                    </a:moveTo>
                    <a:lnTo>
                      <a:pt x="229" y="1304"/>
                    </a:lnTo>
                    <a:moveTo>
                      <a:pt x="215" y="1304"/>
                    </a:moveTo>
                    <a:lnTo>
                      <a:pt x="229" y="1304"/>
                    </a:lnTo>
                    <a:moveTo>
                      <a:pt x="215" y="1304"/>
                    </a:moveTo>
                    <a:lnTo>
                      <a:pt x="215" y="1304"/>
                    </a:lnTo>
                    <a:moveTo>
                      <a:pt x="215" y="1304"/>
                    </a:moveTo>
                    <a:lnTo>
                      <a:pt x="215" y="1304"/>
                    </a:lnTo>
                    <a:moveTo>
                      <a:pt x="215" y="1304"/>
                    </a:moveTo>
                    <a:lnTo>
                      <a:pt x="215" y="1304"/>
                    </a:lnTo>
                    <a:moveTo>
                      <a:pt x="215" y="1316"/>
                    </a:moveTo>
                    <a:lnTo>
                      <a:pt x="215" y="1304"/>
                    </a:lnTo>
                    <a:moveTo>
                      <a:pt x="200" y="1316"/>
                    </a:moveTo>
                    <a:lnTo>
                      <a:pt x="215" y="1316"/>
                    </a:lnTo>
                    <a:moveTo>
                      <a:pt x="200" y="1316"/>
                    </a:moveTo>
                    <a:lnTo>
                      <a:pt x="200" y="1316"/>
                    </a:lnTo>
                    <a:moveTo>
                      <a:pt x="200" y="1316"/>
                    </a:moveTo>
                    <a:lnTo>
                      <a:pt x="200" y="1316"/>
                    </a:lnTo>
                    <a:moveTo>
                      <a:pt x="186" y="1316"/>
                    </a:moveTo>
                    <a:lnTo>
                      <a:pt x="200" y="1316"/>
                    </a:lnTo>
                    <a:moveTo>
                      <a:pt x="186" y="1316"/>
                    </a:moveTo>
                    <a:lnTo>
                      <a:pt x="186" y="1316"/>
                    </a:lnTo>
                    <a:moveTo>
                      <a:pt x="186" y="1316"/>
                    </a:moveTo>
                    <a:lnTo>
                      <a:pt x="186" y="1316"/>
                    </a:lnTo>
                    <a:moveTo>
                      <a:pt x="186" y="1329"/>
                    </a:moveTo>
                    <a:lnTo>
                      <a:pt x="186" y="1316"/>
                    </a:lnTo>
                    <a:moveTo>
                      <a:pt x="172" y="1329"/>
                    </a:moveTo>
                    <a:lnTo>
                      <a:pt x="186" y="1329"/>
                    </a:lnTo>
                    <a:moveTo>
                      <a:pt x="172" y="1329"/>
                    </a:moveTo>
                    <a:lnTo>
                      <a:pt x="172" y="1329"/>
                    </a:lnTo>
                    <a:moveTo>
                      <a:pt x="172" y="1329"/>
                    </a:moveTo>
                    <a:lnTo>
                      <a:pt x="172" y="1329"/>
                    </a:lnTo>
                    <a:moveTo>
                      <a:pt x="157" y="1329"/>
                    </a:moveTo>
                    <a:lnTo>
                      <a:pt x="172" y="1329"/>
                    </a:lnTo>
                    <a:moveTo>
                      <a:pt x="157" y="1329"/>
                    </a:moveTo>
                    <a:lnTo>
                      <a:pt x="157" y="1329"/>
                    </a:lnTo>
                    <a:moveTo>
                      <a:pt x="157" y="1329"/>
                    </a:moveTo>
                    <a:lnTo>
                      <a:pt x="157" y="1329"/>
                    </a:lnTo>
                    <a:moveTo>
                      <a:pt x="143" y="1329"/>
                    </a:moveTo>
                    <a:lnTo>
                      <a:pt x="157" y="1329"/>
                    </a:lnTo>
                    <a:moveTo>
                      <a:pt x="143" y="1329"/>
                    </a:moveTo>
                    <a:lnTo>
                      <a:pt x="143" y="1329"/>
                    </a:lnTo>
                    <a:moveTo>
                      <a:pt x="143" y="1329"/>
                    </a:moveTo>
                    <a:lnTo>
                      <a:pt x="143" y="1329"/>
                    </a:lnTo>
                    <a:moveTo>
                      <a:pt x="143" y="1329"/>
                    </a:moveTo>
                    <a:lnTo>
                      <a:pt x="143" y="1329"/>
                    </a:lnTo>
                    <a:moveTo>
                      <a:pt x="129" y="1329"/>
                    </a:moveTo>
                    <a:lnTo>
                      <a:pt x="143" y="1329"/>
                    </a:lnTo>
                    <a:moveTo>
                      <a:pt x="129" y="1329"/>
                    </a:moveTo>
                    <a:lnTo>
                      <a:pt x="129" y="1329"/>
                    </a:lnTo>
                    <a:moveTo>
                      <a:pt x="129" y="1329"/>
                    </a:moveTo>
                    <a:lnTo>
                      <a:pt x="129" y="1329"/>
                    </a:lnTo>
                    <a:moveTo>
                      <a:pt x="114" y="1342"/>
                    </a:moveTo>
                    <a:lnTo>
                      <a:pt x="129" y="1329"/>
                    </a:lnTo>
                    <a:moveTo>
                      <a:pt x="114" y="1342"/>
                    </a:moveTo>
                    <a:lnTo>
                      <a:pt x="114" y="1342"/>
                    </a:lnTo>
                    <a:moveTo>
                      <a:pt x="114" y="1342"/>
                    </a:moveTo>
                    <a:lnTo>
                      <a:pt x="114" y="1342"/>
                    </a:lnTo>
                    <a:moveTo>
                      <a:pt x="114" y="1355"/>
                    </a:moveTo>
                    <a:lnTo>
                      <a:pt x="114" y="1342"/>
                    </a:lnTo>
                    <a:moveTo>
                      <a:pt x="100" y="1355"/>
                    </a:moveTo>
                    <a:lnTo>
                      <a:pt x="114" y="1355"/>
                    </a:lnTo>
                    <a:moveTo>
                      <a:pt x="100" y="1355"/>
                    </a:moveTo>
                    <a:lnTo>
                      <a:pt x="100" y="1355"/>
                    </a:lnTo>
                    <a:moveTo>
                      <a:pt x="100" y="1355"/>
                    </a:moveTo>
                    <a:lnTo>
                      <a:pt x="100" y="1355"/>
                    </a:lnTo>
                    <a:moveTo>
                      <a:pt x="100" y="1355"/>
                    </a:moveTo>
                    <a:lnTo>
                      <a:pt x="100" y="1355"/>
                    </a:lnTo>
                    <a:moveTo>
                      <a:pt x="100" y="1355"/>
                    </a:moveTo>
                    <a:lnTo>
                      <a:pt x="100" y="1355"/>
                    </a:lnTo>
                    <a:moveTo>
                      <a:pt x="86" y="1355"/>
                    </a:moveTo>
                    <a:lnTo>
                      <a:pt x="100" y="1355"/>
                    </a:lnTo>
                    <a:moveTo>
                      <a:pt x="86" y="1355"/>
                    </a:moveTo>
                    <a:lnTo>
                      <a:pt x="86" y="1355"/>
                    </a:lnTo>
                    <a:moveTo>
                      <a:pt x="86" y="1355"/>
                    </a:moveTo>
                    <a:lnTo>
                      <a:pt x="86" y="1355"/>
                    </a:lnTo>
                    <a:moveTo>
                      <a:pt x="71" y="1355"/>
                    </a:moveTo>
                    <a:lnTo>
                      <a:pt x="86" y="1355"/>
                    </a:lnTo>
                    <a:moveTo>
                      <a:pt x="71" y="1355"/>
                    </a:moveTo>
                    <a:lnTo>
                      <a:pt x="71" y="1355"/>
                    </a:lnTo>
                    <a:moveTo>
                      <a:pt x="71" y="1355"/>
                    </a:moveTo>
                    <a:lnTo>
                      <a:pt x="71" y="1355"/>
                    </a:lnTo>
                    <a:moveTo>
                      <a:pt x="57" y="1355"/>
                    </a:moveTo>
                    <a:lnTo>
                      <a:pt x="71" y="1355"/>
                    </a:lnTo>
                    <a:moveTo>
                      <a:pt x="57" y="1355"/>
                    </a:moveTo>
                    <a:lnTo>
                      <a:pt x="57" y="1355"/>
                    </a:lnTo>
                    <a:moveTo>
                      <a:pt x="57" y="1355"/>
                    </a:moveTo>
                    <a:lnTo>
                      <a:pt x="57" y="1355"/>
                    </a:lnTo>
                    <a:moveTo>
                      <a:pt x="57" y="1355"/>
                    </a:moveTo>
                    <a:lnTo>
                      <a:pt x="57" y="1355"/>
                    </a:lnTo>
                    <a:moveTo>
                      <a:pt x="43" y="1355"/>
                    </a:moveTo>
                    <a:lnTo>
                      <a:pt x="57" y="1355"/>
                    </a:lnTo>
                    <a:moveTo>
                      <a:pt x="43" y="1355"/>
                    </a:moveTo>
                    <a:lnTo>
                      <a:pt x="43" y="1355"/>
                    </a:lnTo>
                    <a:moveTo>
                      <a:pt x="43" y="1355"/>
                    </a:moveTo>
                    <a:lnTo>
                      <a:pt x="43" y="1355"/>
                    </a:lnTo>
                    <a:moveTo>
                      <a:pt x="28" y="1355"/>
                    </a:moveTo>
                    <a:lnTo>
                      <a:pt x="43" y="1355"/>
                    </a:lnTo>
                    <a:moveTo>
                      <a:pt x="28" y="1355"/>
                    </a:moveTo>
                    <a:lnTo>
                      <a:pt x="28" y="1355"/>
                    </a:lnTo>
                    <a:moveTo>
                      <a:pt x="28" y="1368"/>
                    </a:moveTo>
                    <a:lnTo>
                      <a:pt x="28" y="1355"/>
                    </a:lnTo>
                    <a:moveTo>
                      <a:pt x="14" y="1368"/>
                    </a:moveTo>
                    <a:lnTo>
                      <a:pt x="28" y="1368"/>
                    </a:lnTo>
                    <a:moveTo>
                      <a:pt x="14" y="1368"/>
                    </a:moveTo>
                    <a:lnTo>
                      <a:pt x="14" y="1368"/>
                    </a:lnTo>
                    <a:moveTo>
                      <a:pt x="14" y="1368"/>
                    </a:moveTo>
                    <a:lnTo>
                      <a:pt x="14" y="1368"/>
                    </a:lnTo>
                    <a:moveTo>
                      <a:pt x="14" y="1368"/>
                    </a:moveTo>
                    <a:lnTo>
                      <a:pt x="14" y="1368"/>
                    </a:lnTo>
                    <a:moveTo>
                      <a:pt x="0" y="1368"/>
                    </a:moveTo>
                    <a:lnTo>
                      <a:pt x="14" y="1368"/>
                    </a:lnTo>
                  </a:path>
                </a:pathLst>
              </a:custGeom>
              <a:noFill/>
              <a:ln w="2857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600" dirty="0">
                  <a:solidFill>
                    <a:srgbClr val="000000"/>
                  </a:solidFill>
                  <a:latin typeface="Century Gothic" panose="020B0502020202020204" pitchFamily="34" charset="0"/>
                </a:endParaRPr>
              </a:p>
            </p:txBody>
          </p:sp>
          <p:sp>
            <p:nvSpPr>
              <p:cNvPr id="122" name="Freeform 114">
                <a:extLst>
                  <a:ext uri="{FF2B5EF4-FFF2-40B4-BE49-F238E27FC236}">
                    <a16:creationId xmlns:a16="http://schemas.microsoft.com/office/drawing/2014/main" id="{6D569A69-ABD7-A380-C2EA-8004DD52A436}"/>
                  </a:ext>
                </a:extLst>
              </p:cNvPr>
              <p:cNvSpPr>
                <a:spLocks noEditPoints="1"/>
              </p:cNvSpPr>
              <p:nvPr/>
            </p:nvSpPr>
            <p:spPr bwMode="auto">
              <a:xfrm>
                <a:off x="6712443" y="3102723"/>
                <a:ext cx="4772062" cy="1572276"/>
              </a:xfrm>
              <a:custGeom>
                <a:avLst/>
                <a:gdLst>
                  <a:gd name="T0" fmla="*/ 4257 w 4315"/>
                  <a:gd name="T1" fmla="*/ 0 h 994"/>
                  <a:gd name="T2" fmla="*/ 4185 w 4315"/>
                  <a:gd name="T3" fmla="*/ 26 h 994"/>
                  <a:gd name="T4" fmla="*/ 4114 w 4315"/>
                  <a:gd name="T5" fmla="*/ 39 h 994"/>
                  <a:gd name="T6" fmla="*/ 4056 w 4315"/>
                  <a:gd name="T7" fmla="*/ 65 h 994"/>
                  <a:gd name="T8" fmla="*/ 3985 w 4315"/>
                  <a:gd name="T9" fmla="*/ 77 h 994"/>
                  <a:gd name="T10" fmla="*/ 3913 w 4315"/>
                  <a:gd name="T11" fmla="*/ 77 h 994"/>
                  <a:gd name="T12" fmla="*/ 3841 w 4315"/>
                  <a:gd name="T13" fmla="*/ 77 h 994"/>
                  <a:gd name="T14" fmla="*/ 3784 w 4315"/>
                  <a:gd name="T15" fmla="*/ 77 h 994"/>
                  <a:gd name="T16" fmla="*/ 3712 w 4315"/>
                  <a:gd name="T17" fmla="*/ 90 h 994"/>
                  <a:gd name="T18" fmla="*/ 3641 w 4315"/>
                  <a:gd name="T19" fmla="*/ 116 h 994"/>
                  <a:gd name="T20" fmla="*/ 3583 w 4315"/>
                  <a:gd name="T21" fmla="*/ 129 h 994"/>
                  <a:gd name="T22" fmla="*/ 3512 w 4315"/>
                  <a:gd name="T23" fmla="*/ 142 h 994"/>
                  <a:gd name="T24" fmla="*/ 3440 w 4315"/>
                  <a:gd name="T25" fmla="*/ 155 h 994"/>
                  <a:gd name="T26" fmla="*/ 3383 w 4315"/>
                  <a:gd name="T27" fmla="*/ 194 h 994"/>
                  <a:gd name="T28" fmla="*/ 3297 w 4315"/>
                  <a:gd name="T29" fmla="*/ 194 h 994"/>
                  <a:gd name="T30" fmla="*/ 3239 w 4315"/>
                  <a:gd name="T31" fmla="*/ 207 h 994"/>
                  <a:gd name="T32" fmla="*/ 3168 w 4315"/>
                  <a:gd name="T33" fmla="*/ 207 h 994"/>
                  <a:gd name="T34" fmla="*/ 3096 w 4315"/>
                  <a:gd name="T35" fmla="*/ 232 h 994"/>
                  <a:gd name="T36" fmla="*/ 3039 w 4315"/>
                  <a:gd name="T37" fmla="*/ 232 h 994"/>
                  <a:gd name="T38" fmla="*/ 2967 w 4315"/>
                  <a:gd name="T39" fmla="*/ 258 h 994"/>
                  <a:gd name="T40" fmla="*/ 2895 w 4315"/>
                  <a:gd name="T41" fmla="*/ 284 h 994"/>
                  <a:gd name="T42" fmla="*/ 2824 w 4315"/>
                  <a:gd name="T43" fmla="*/ 297 h 994"/>
                  <a:gd name="T44" fmla="*/ 2766 w 4315"/>
                  <a:gd name="T45" fmla="*/ 310 h 994"/>
                  <a:gd name="T46" fmla="*/ 2695 w 4315"/>
                  <a:gd name="T47" fmla="*/ 323 h 994"/>
                  <a:gd name="T48" fmla="*/ 2623 w 4315"/>
                  <a:gd name="T49" fmla="*/ 323 h 994"/>
                  <a:gd name="T50" fmla="*/ 2566 w 4315"/>
                  <a:gd name="T51" fmla="*/ 349 h 994"/>
                  <a:gd name="T52" fmla="*/ 2480 w 4315"/>
                  <a:gd name="T53" fmla="*/ 361 h 994"/>
                  <a:gd name="T54" fmla="*/ 2422 w 4315"/>
                  <a:gd name="T55" fmla="*/ 374 h 994"/>
                  <a:gd name="T56" fmla="*/ 2351 w 4315"/>
                  <a:gd name="T57" fmla="*/ 400 h 994"/>
                  <a:gd name="T58" fmla="*/ 2279 w 4315"/>
                  <a:gd name="T59" fmla="*/ 413 h 994"/>
                  <a:gd name="T60" fmla="*/ 2222 w 4315"/>
                  <a:gd name="T61" fmla="*/ 439 h 994"/>
                  <a:gd name="T62" fmla="*/ 2150 w 4315"/>
                  <a:gd name="T63" fmla="*/ 452 h 994"/>
                  <a:gd name="T64" fmla="*/ 2078 w 4315"/>
                  <a:gd name="T65" fmla="*/ 465 h 994"/>
                  <a:gd name="T66" fmla="*/ 2021 w 4315"/>
                  <a:gd name="T67" fmla="*/ 478 h 994"/>
                  <a:gd name="T68" fmla="*/ 1949 w 4315"/>
                  <a:gd name="T69" fmla="*/ 491 h 994"/>
                  <a:gd name="T70" fmla="*/ 1878 w 4315"/>
                  <a:gd name="T71" fmla="*/ 504 h 994"/>
                  <a:gd name="T72" fmla="*/ 1806 w 4315"/>
                  <a:gd name="T73" fmla="*/ 516 h 994"/>
                  <a:gd name="T74" fmla="*/ 1748 w 4315"/>
                  <a:gd name="T75" fmla="*/ 529 h 994"/>
                  <a:gd name="T76" fmla="*/ 1677 w 4315"/>
                  <a:gd name="T77" fmla="*/ 542 h 994"/>
                  <a:gd name="T78" fmla="*/ 1605 w 4315"/>
                  <a:gd name="T79" fmla="*/ 568 h 994"/>
                  <a:gd name="T80" fmla="*/ 1533 w 4315"/>
                  <a:gd name="T81" fmla="*/ 581 h 994"/>
                  <a:gd name="T82" fmla="*/ 1462 w 4315"/>
                  <a:gd name="T83" fmla="*/ 594 h 994"/>
                  <a:gd name="T84" fmla="*/ 1404 w 4315"/>
                  <a:gd name="T85" fmla="*/ 607 h 994"/>
                  <a:gd name="T86" fmla="*/ 1333 w 4315"/>
                  <a:gd name="T87" fmla="*/ 620 h 994"/>
                  <a:gd name="T88" fmla="*/ 1261 w 4315"/>
                  <a:gd name="T89" fmla="*/ 646 h 994"/>
                  <a:gd name="T90" fmla="*/ 1204 w 4315"/>
                  <a:gd name="T91" fmla="*/ 658 h 994"/>
                  <a:gd name="T92" fmla="*/ 1132 w 4315"/>
                  <a:gd name="T93" fmla="*/ 671 h 994"/>
                  <a:gd name="T94" fmla="*/ 1060 w 4315"/>
                  <a:gd name="T95" fmla="*/ 684 h 994"/>
                  <a:gd name="T96" fmla="*/ 1003 w 4315"/>
                  <a:gd name="T97" fmla="*/ 697 h 994"/>
                  <a:gd name="T98" fmla="*/ 931 w 4315"/>
                  <a:gd name="T99" fmla="*/ 723 h 994"/>
                  <a:gd name="T100" fmla="*/ 860 w 4315"/>
                  <a:gd name="T101" fmla="*/ 749 h 994"/>
                  <a:gd name="T102" fmla="*/ 788 w 4315"/>
                  <a:gd name="T103" fmla="*/ 775 h 994"/>
                  <a:gd name="T104" fmla="*/ 716 w 4315"/>
                  <a:gd name="T105" fmla="*/ 788 h 994"/>
                  <a:gd name="T106" fmla="*/ 659 w 4315"/>
                  <a:gd name="T107" fmla="*/ 813 h 994"/>
                  <a:gd name="T108" fmla="*/ 587 w 4315"/>
                  <a:gd name="T109" fmla="*/ 839 h 994"/>
                  <a:gd name="T110" fmla="*/ 516 w 4315"/>
                  <a:gd name="T111" fmla="*/ 852 h 994"/>
                  <a:gd name="T112" fmla="*/ 444 w 4315"/>
                  <a:gd name="T113" fmla="*/ 865 h 994"/>
                  <a:gd name="T114" fmla="*/ 387 w 4315"/>
                  <a:gd name="T115" fmla="*/ 891 h 994"/>
                  <a:gd name="T116" fmla="*/ 315 w 4315"/>
                  <a:gd name="T117" fmla="*/ 917 h 994"/>
                  <a:gd name="T118" fmla="*/ 243 w 4315"/>
                  <a:gd name="T119" fmla="*/ 930 h 994"/>
                  <a:gd name="T120" fmla="*/ 186 w 4315"/>
                  <a:gd name="T121" fmla="*/ 942 h 994"/>
                  <a:gd name="T122" fmla="*/ 114 w 4315"/>
                  <a:gd name="T123" fmla="*/ 968 h 994"/>
                  <a:gd name="T124" fmla="*/ 43 w 4315"/>
                  <a:gd name="T125" fmla="*/ 981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15" h="994">
                    <a:moveTo>
                      <a:pt x="4315" y="0"/>
                    </a:moveTo>
                    <a:lnTo>
                      <a:pt x="4315" y="0"/>
                    </a:lnTo>
                    <a:moveTo>
                      <a:pt x="4315" y="0"/>
                    </a:moveTo>
                    <a:lnTo>
                      <a:pt x="4315" y="0"/>
                    </a:lnTo>
                    <a:moveTo>
                      <a:pt x="4300" y="0"/>
                    </a:moveTo>
                    <a:lnTo>
                      <a:pt x="4315" y="0"/>
                    </a:lnTo>
                    <a:moveTo>
                      <a:pt x="4300" y="0"/>
                    </a:moveTo>
                    <a:lnTo>
                      <a:pt x="4300" y="0"/>
                    </a:lnTo>
                    <a:moveTo>
                      <a:pt x="4300" y="0"/>
                    </a:moveTo>
                    <a:lnTo>
                      <a:pt x="4300" y="0"/>
                    </a:lnTo>
                    <a:moveTo>
                      <a:pt x="4300" y="0"/>
                    </a:moveTo>
                    <a:lnTo>
                      <a:pt x="4300" y="0"/>
                    </a:lnTo>
                    <a:moveTo>
                      <a:pt x="4286" y="0"/>
                    </a:moveTo>
                    <a:lnTo>
                      <a:pt x="4300" y="0"/>
                    </a:lnTo>
                    <a:moveTo>
                      <a:pt x="4286" y="0"/>
                    </a:moveTo>
                    <a:lnTo>
                      <a:pt x="4286" y="0"/>
                    </a:lnTo>
                    <a:moveTo>
                      <a:pt x="4286" y="0"/>
                    </a:moveTo>
                    <a:lnTo>
                      <a:pt x="4286" y="0"/>
                    </a:lnTo>
                    <a:moveTo>
                      <a:pt x="4286" y="0"/>
                    </a:moveTo>
                    <a:lnTo>
                      <a:pt x="4286" y="0"/>
                    </a:lnTo>
                    <a:moveTo>
                      <a:pt x="4286" y="0"/>
                    </a:moveTo>
                    <a:lnTo>
                      <a:pt x="4286" y="0"/>
                    </a:lnTo>
                    <a:moveTo>
                      <a:pt x="4272" y="0"/>
                    </a:moveTo>
                    <a:lnTo>
                      <a:pt x="4286" y="0"/>
                    </a:lnTo>
                    <a:moveTo>
                      <a:pt x="4272" y="0"/>
                    </a:moveTo>
                    <a:lnTo>
                      <a:pt x="4272" y="0"/>
                    </a:lnTo>
                    <a:moveTo>
                      <a:pt x="4272" y="0"/>
                    </a:moveTo>
                    <a:lnTo>
                      <a:pt x="4272" y="0"/>
                    </a:lnTo>
                    <a:moveTo>
                      <a:pt x="4257" y="0"/>
                    </a:moveTo>
                    <a:lnTo>
                      <a:pt x="4272" y="0"/>
                    </a:lnTo>
                    <a:moveTo>
                      <a:pt x="4257" y="0"/>
                    </a:moveTo>
                    <a:lnTo>
                      <a:pt x="4257" y="0"/>
                    </a:lnTo>
                    <a:moveTo>
                      <a:pt x="4257" y="0"/>
                    </a:moveTo>
                    <a:lnTo>
                      <a:pt x="4257" y="0"/>
                    </a:lnTo>
                    <a:moveTo>
                      <a:pt x="4243" y="0"/>
                    </a:moveTo>
                    <a:lnTo>
                      <a:pt x="4257" y="0"/>
                    </a:lnTo>
                    <a:moveTo>
                      <a:pt x="4243" y="0"/>
                    </a:moveTo>
                    <a:lnTo>
                      <a:pt x="4243" y="0"/>
                    </a:lnTo>
                    <a:moveTo>
                      <a:pt x="4243" y="0"/>
                    </a:moveTo>
                    <a:lnTo>
                      <a:pt x="4243" y="0"/>
                    </a:lnTo>
                    <a:moveTo>
                      <a:pt x="4243" y="0"/>
                    </a:moveTo>
                    <a:lnTo>
                      <a:pt x="4243" y="0"/>
                    </a:lnTo>
                    <a:moveTo>
                      <a:pt x="4229" y="0"/>
                    </a:moveTo>
                    <a:lnTo>
                      <a:pt x="4243" y="0"/>
                    </a:lnTo>
                    <a:moveTo>
                      <a:pt x="4229" y="0"/>
                    </a:moveTo>
                    <a:lnTo>
                      <a:pt x="4229" y="0"/>
                    </a:lnTo>
                    <a:moveTo>
                      <a:pt x="4229" y="0"/>
                    </a:moveTo>
                    <a:lnTo>
                      <a:pt x="4229" y="0"/>
                    </a:lnTo>
                    <a:moveTo>
                      <a:pt x="4214" y="26"/>
                    </a:moveTo>
                    <a:lnTo>
                      <a:pt x="4229" y="0"/>
                    </a:lnTo>
                    <a:moveTo>
                      <a:pt x="4214" y="26"/>
                    </a:moveTo>
                    <a:lnTo>
                      <a:pt x="4214" y="26"/>
                    </a:lnTo>
                    <a:moveTo>
                      <a:pt x="4214" y="26"/>
                    </a:moveTo>
                    <a:lnTo>
                      <a:pt x="4214" y="26"/>
                    </a:lnTo>
                    <a:moveTo>
                      <a:pt x="4214" y="26"/>
                    </a:moveTo>
                    <a:lnTo>
                      <a:pt x="4214" y="26"/>
                    </a:lnTo>
                    <a:moveTo>
                      <a:pt x="4200" y="26"/>
                    </a:moveTo>
                    <a:lnTo>
                      <a:pt x="4214" y="26"/>
                    </a:lnTo>
                    <a:moveTo>
                      <a:pt x="4200" y="26"/>
                    </a:moveTo>
                    <a:lnTo>
                      <a:pt x="4200" y="26"/>
                    </a:lnTo>
                    <a:moveTo>
                      <a:pt x="4200" y="26"/>
                    </a:moveTo>
                    <a:lnTo>
                      <a:pt x="4200" y="26"/>
                    </a:lnTo>
                    <a:moveTo>
                      <a:pt x="4185" y="26"/>
                    </a:moveTo>
                    <a:lnTo>
                      <a:pt x="4200" y="26"/>
                    </a:lnTo>
                    <a:moveTo>
                      <a:pt x="4185" y="26"/>
                    </a:moveTo>
                    <a:lnTo>
                      <a:pt x="4185" y="26"/>
                    </a:lnTo>
                    <a:moveTo>
                      <a:pt x="4185" y="26"/>
                    </a:moveTo>
                    <a:lnTo>
                      <a:pt x="4185" y="26"/>
                    </a:lnTo>
                    <a:moveTo>
                      <a:pt x="4171" y="26"/>
                    </a:moveTo>
                    <a:lnTo>
                      <a:pt x="4185" y="26"/>
                    </a:lnTo>
                    <a:moveTo>
                      <a:pt x="4171" y="26"/>
                    </a:moveTo>
                    <a:lnTo>
                      <a:pt x="4171" y="26"/>
                    </a:lnTo>
                    <a:moveTo>
                      <a:pt x="4171" y="26"/>
                    </a:moveTo>
                    <a:lnTo>
                      <a:pt x="4171" y="26"/>
                    </a:lnTo>
                    <a:moveTo>
                      <a:pt x="4171" y="26"/>
                    </a:moveTo>
                    <a:lnTo>
                      <a:pt x="4171" y="26"/>
                    </a:lnTo>
                    <a:moveTo>
                      <a:pt x="4171" y="26"/>
                    </a:moveTo>
                    <a:lnTo>
                      <a:pt x="4171" y="26"/>
                    </a:lnTo>
                    <a:moveTo>
                      <a:pt x="4157" y="26"/>
                    </a:moveTo>
                    <a:lnTo>
                      <a:pt x="4171" y="26"/>
                    </a:lnTo>
                    <a:moveTo>
                      <a:pt x="4157" y="26"/>
                    </a:moveTo>
                    <a:lnTo>
                      <a:pt x="4157" y="26"/>
                    </a:lnTo>
                    <a:moveTo>
                      <a:pt x="4157" y="26"/>
                    </a:moveTo>
                    <a:lnTo>
                      <a:pt x="4157" y="26"/>
                    </a:lnTo>
                    <a:moveTo>
                      <a:pt x="4157" y="39"/>
                    </a:moveTo>
                    <a:lnTo>
                      <a:pt x="4157" y="26"/>
                    </a:lnTo>
                    <a:moveTo>
                      <a:pt x="4142" y="39"/>
                    </a:moveTo>
                    <a:lnTo>
                      <a:pt x="4157" y="39"/>
                    </a:lnTo>
                    <a:moveTo>
                      <a:pt x="4142" y="39"/>
                    </a:moveTo>
                    <a:lnTo>
                      <a:pt x="4142" y="39"/>
                    </a:lnTo>
                    <a:moveTo>
                      <a:pt x="4142" y="39"/>
                    </a:moveTo>
                    <a:lnTo>
                      <a:pt x="4142" y="39"/>
                    </a:lnTo>
                    <a:moveTo>
                      <a:pt x="4128" y="39"/>
                    </a:moveTo>
                    <a:lnTo>
                      <a:pt x="4142" y="39"/>
                    </a:lnTo>
                    <a:moveTo>
                      <a:pt x="4128" y="39"/>
                    </a:moveTo>
                    <a:lnTo>
                      <a:pt x="4128" y="39"/>
                    </a:lnTo>
                    <a:moveTo>
                      <a:pt x="4128" y="39"/>
                    </a:moveTo>
                    <a:lnTo>
                      <a:pt x="4128" y="39"/>
                    </a:lnTo>
                    <a:moveTo>
                      <a:pt x="4114" y="39"/>
                    </a:moveTo>
                    <a:lnTo>
                      <a:pt x="4128" y="39"/>
                    </a:lnTo>
                    <a:moveTo>
                      <a:pt x="4114" y="39"/>
                    </a:moveTo>
                    <a:lnTo>
                      <a:pt x="4114" y="39"/>
                    </a:lnTo>
                    <a:moveTo>
                      <a:pt x="4114" y="39"/>
                    </a:moveTo>
                    <a:lnTo>
                      <a:pt x="4114" y="39"/>
                    </a:lnTo>
                    <a:moveTo>
                      <a:pt x="4114" y="39"/>
                    </a:moveTo>
                    <a:lnTo>
                      <a:pt x="4114" y="39"/>
                    </a:lnTo>
                    <a:moveTo>
                      <a:pt x="4099" y="39"/>
                    </a:moveTo>
                    <a:lnTo>
                      <a:pt x="4114" y="39"/>
                    </a:lnTo>
                    <a:moveTo>
                      <a:pt x="4099" y="65"/>
                    </a:moveTo>
                    <a:lnTo>
                      <a:pt x="4099" y="39"/>
                    </a:lnTo>
                    <a:moveTo>
                      <a:pt x="4099" y="65"/>
                    </a:moveTo>
                    <a:lnTo>
                      <a:pt x="4099" y="65"/>
                    </a:lnTo>
                    <a:moveTo>
                      <a:pt x="4085" y="65"/>
                    </a:moveTo>
                    <a:lnTo>
                      <a:pt x="4099" y="65"/>
                    </a:lnTo>
                    <a:moveTo>
                      <a:pt x="4085" y="65"/>
                    </a:moveTo>
                    <a:lnTo>
                      <a:pt x="4085" y="65"/>
                    </a:lnTo>
                    <a:moveTo>
                      <a:pt x="4085" y="65"/>
                    </a:moveTo>
                    <a:lnTo>
                      <a:pt x="4085" y="65"/>
                    </a:lnTo>
                    <a:moveTo>
                      <a:pt x="4085" y="65"/>
                    </a:moveTo>
                    <a:lnTo>
                      <a:pt x="4085" y="65"/>
                    </a:lnTo>
                    <a:moveTo>
                      <a:pt x="4071" y="65"/>
                    </a:moveTo>
                    <a:lnTo>
                      <a:pt x="4085" y="65"/>
                    </a:lnTo>
                    <a:moveTo>
                      <a:pt x="4071" y="65"/>
                    </a:moveTo>
                    <a:lnTo>
                      <a:pt x="4071" y="65"/>
                    </a:lnTo>
                    <a:moveTo>
                      <a:pt x="4071" y="65"/>
                    </a:moveTo>
                    <a:lnTo>
                      <a:pt x="4071" y="65"/>
                    </a:lnTo>
                    <a:moveTo>
                      <a:pt x="4056" y="65"/>
                    </a:moveTo>
                    <a:lnTo>
                      <a:pt x="4071" y="65"/>
                    </a:lnTo>
                    <a:moveTo>
                      <a:pt x="4056" y="65"/>
                    </a:moveTo>
                    <a:lnTo>
                      <a:pt x="4056" y="65"/>
                    </a:lnTo>
                    <a:moveTo>
                      <a:pt x="4056" y="65"/>
                    </a:moveTo>
                    <a:lnTo>
                      <a:pt x="4056" y="65"/>
                    </a:lnTo>
                    <a:moveTo>
                      <a:pt x="4056" y="65"/>
                    </a:moveTo>
                    <a:lnTo>
                      <a:pt x="4056" y="65"/>
                    </a:lnTo>
                    <a:moveTo>
                      <a:pt x="4056" y="65"/>
                    </a:moveTo>
                    <a:lnTo>
                      <a:pt x="4056" y="65"/>
                    </a:lnTo>
                    <a:moveTo>
                      <a:pt x="4042" y="65"/>
                    </a:moveTo>
                    <a:lnTo>
                      <a:pt x="4056" y="65"/>
                    </a:lnTo>
                    <a:moveTo>
                      <a:pt x="4042" y="65"/>
                    </a:moveTo>
                    <a:lnTo>
                      <a:pt x="4042" y="65"/>
                    </a:lnTo>
                    <a:moveTo>
                      <a:pt x="4042" y="65"/>
                    </a:moveTo>
                    <a:lnTo>
                      <a:pt x="4042" y="65"/>
                    </a:lnTo>
                    <a:moveTo>
                      <a:pt x="4028" y="65"/>
                    </a:moveTo>
                    <a:lnTo>
                      <a:pt x="4042" y="65"/>
                    </a:lnTo>
                    <a:moveTo>
                      <a:pt x="4028" y="77"/>
                    </a:moveTo>
                    <a:lnTo>
                      <a:pt x="4028" y="65"/>
                    </a:lnTo>
                    <a:moveTo>
                      <a:pt x="4028" y="77"/>
                    </a:moveTo>
                    <a:lnTo>
                      <a:pt x="4028" y="77"/>
                    </a:lnTo>
                    <a:moveTo>
                      <a:pt x="4028" y="77"/>
                    </a:moveTo>
                    <a:lnTo>
                      <a:pt x="4028" y="77"/>
                    </a:lnTo>
                    <a:moveTo>
                      <a:pt x="4013" y="77"/>
                    </a:moveTo>
                    <a:lnTo>
                      <a:pt x="4028" y="77"/>
                    </a:lnTo>
                    <a:moveTo>
                      <a:pt x="4013" y="77"/>
                    </a:moveTo>
                    <a:lnTo>
                      <a:pt x="4013" y="77"/>
                    </a:lnTo>
                    <a:moveTo>
                      <a:pt x="4013" y="77"/>
                    </a:moveTo>
                    <a:lnTo>
                      <a:pt x="4013" y="77"/>
                    </a:lnTo>
                    <a:moveTo>
                      <a:pt x="3999" y="77"/>
                    </a:moveTo>
                    <a:lnTo>
                      <a:pt x="4013" y="77"/>
                    </a:lnTo>
                    <a:moveTo>
                      <a:pt x="3999" y="77"/>
                    </a:moveTo>
                    <a:lnTo>
                      <a:pt x="3999" y="77"/>
                    </a:lnTo>
                    <a:moveTo>
                      <a:pt x="3999" y="77"/>
                    </a:moveTo>
                    <a:lnTo>
                      <a:pt x="3999" y="77"/>
                    </a:lnTo>
                    <a:moveTo>
                      <a:pt x="3985" y="77"/>
                    </a:moveTo>
                    <a:lnTo>
                      <a:pt x="3999" y="77"/>
                    </a:lnTo>
                    <a:moveTo>
                      <a:pt x="3985" y="77"/>
                    </a:moveTo>
                    <a:lnTo>
                      <a:pt x="3985" y="77"/>
                    </a:lnTo>
                    <a:moveTo>
                      <a:pt x="3985" y="77"/>
                    </a:moveTo>
                    <a:lnTo>
                      <a:pt x="3985" y="77"/>
                    </a:lnTo>
                    <a:moveTo>
                      <a:pt x="3985" y="77"/>
                    </a:moveTo>
                    <a:lnTo>
                      <a:pt x="3985" y="77"/>
                    </a:lnTo>
                    <a:moveTo>
                      <a:pt x="3970" y="77"/>
                    </a:moveTo>
                    <a:lnTo>
                      <a:pt x="3985" y="77"/>
                    </a:lnTo>
                    <a:moveTo>
                      <a:pt x="3970" y="77"/>
                    </a:moveTo>
                    <a:lnTo>
                      <a:pt x="3970" y="77"/>
                    </a:lnTo>
                    <a:moveTo>
                      <a:pt x="3970" y="77"/>
                    </a:moveTo>
                    <a:lnTo>
                      <a:pt x="3970" y="77"/>
                    </a:lnTo>
                    <a:moveTo>
                      <a:pt x="3956" y="77"/>
                    </a:moveTo>
                    <a:lnTo>
                      <a:pt x="3970" y="77"/>
                    </a:lnTo>
                    <a:moveTo>
                      <a:pt x="3956" y="77"/>
                    </a:moveTo>
                    <a:lnTo>
                      <a:pt x="3956" y="77"/>
                    </a:lnTo>
                    <a:moveTo>
                      <a:pt x="3956" y="77"/>
                    </a:moveTo>
                    <a:lnTo>
                      <a:pt x="3956" y="77"/>
                    </a:lnTo>
                    <a:moveTo>
                      <a:pt x="3956" y="77"/>
                    </a:moveTo>
                    <a:lnTo>
                      <a:pt x="3956" y="77"/>
                    </a:lnTo>
                    <a:moveTo>
                      <a:pt x="3942" y="77"/>
                    </a:moveTo>
                    <a:lnTo>
                      <a:pt x="3956" y="77"/>
                    </a:lnTo>
                    <a:moveTo>
                      <a:pt x="3942" y="77"/>
                    </a:moveTo>
                    <a:lnTo>
                      <a:pt x="3942" y="77"/>
                    </a:lnTo>
                    <a:moveTo>
                      <a:pt x="3942" y="77"/>
                    </a:moveTo>
                    <a:lnTo>
                      <a:pt x="3942" y="77"/>
                    </a:lnTo>
                    <a:moveTo>
                      <a:pt x="3942" y="77"/>
                    </a:moveTo>
                    <a:lnTo>
                      <a:pt x="3942" y="77"/>
                    </a:lnTo>
                    <a:moveTo>
                      <a:pt x="3942" y="77"/>
                    </a:moveTo>
                    <a:lnTo>
                      <a:pt x="3942" y="77"/>
                    </a:lnTo>
                    <a:moveTo>
                      <a:pt x="3927" y="77"/>
                    </a:moveTo>
                    <a:lnTo>
                      <a:pt x="3942" y="77"/>
                    </a:lnTo>
                    <a:moveTo>
                      <a:pt x="3927" y="77"/>
                    </a:moveTo>
                    <a:lnTo>
                      <a:pt x="3927" y="77"/>
                    </a:lnTo>
                    <a:moveTo>
                      <a:pt x="3927" y="77"/>
                    </a:moveTo>
                    <a:lnTo>
                      <a:pt x="3927" y="77"/>
                    </a:lnTo>
                    <a:moveTo>
                      <a:pt x="3913" y="77"/>
                    </a:moveTo>
                    <a:lnTo>
                      <a:pt x="3927" y="77"/>
                    </a:lnTo>
                    <a:moveTo>
                      <a:pt x="3913" y="77"/>
                    </a:moveTo>
                    <a:lnTo>
                      <a:pt x="3913" y="77"/>
                    </a:lnTo>
                    <a:moveTo>
                      <a:pt x="3913" y="77"/>
                    </a:moveTo>
                    <a:lnTo>
                      <a:pt x="3913" y="77"/>
                    </a:lnTo>
                    <a:moveTo>
                      <a:pt x="3899" y="77"/>
                    </a:moveTo>
                    <a:lnTo>
                      <a:pt x="3913" y="77"/>
                    </a:lnTo>
                    <a:moveTo>
                      <a:pt x="3899" y="77"/>
                    </a:moveTo>
                    <a:lnTo>
                      <a:pt x="3899" y="77"/>
                    </a:lnTo>
                    <a:moveTo>
                      <a:pt x="3899" y="77"/>
                    </a:moveTo>
                    <a:lnTo>
                      <a:pt x="3899" y="77"/>
                    </a:lnTo>
                    <a:moveTo>
                      <a:pt x="3899" y="77"/>
                    </a:moveTo>
                    <a:lnTo>
                      <a:pt x="3899" y="77"/>
                    </a:lnTo>
                    <a:moveTo>
                      <a:pt x="3884" y="77"/>
                    </a:moveTo>
                    <a:lnTo>
                      <a:pt x="3899" y="77"/>
                    </a:lnTo>
                    <a:moveTo>
                      <a:pt x="3884" y="77"/>
                    </a:moveTo>
                    <a:lnTo>
                      <a:pt x="3884" y="77"/>
                    </a:lnTo>
                    <a:moveTo>
                      <a:pt x="3884" y="77"/>
                    </a:moveTo>
                    <a:lnTo>
                      <a:pt x="3884" y="77"/>
                    </a:lnTo>
                    <a:moveTo>
                      <a:pt x="3870" y="77"/>
                    </a:moveTo>
                    <a:lnTo>
                      <a:pt x="3884" y="77"/>
                    </a:lnTo>
                    <a:moveTo>
                      <a:pt x="3870" y="77"/>
                    </a:moveTo>
                    <a:lnTo>
                      <a:pt x="3870" y="77"/>
                    </a:lnTo>
                    <a:moveTo>
                      <a:pt x="3870" y="77"/>
                    </a:moveTo>
                    <a:lnTo>
                      <a:pt x="3870" y="77"/>
                    </a:lnTo>
                    <a:moveTo>
                      <a:pt x="3856" y="77"/>
                    </a:moveTo>
                    <a:lnTo>
                      <a:pt x="3870" y="77"/>
                    </a:lnTo>
                    <a:moveTo>
                      <a:pt x="3856" y="77"/>
                    </a:moveTo>
                    <a:lnTo>
                      <a:pt x="3856" y="77"/>
                    </a:lnTo>
                    <a:moveTo>
                      <a:pt x="3856" y="77"/>
                    </a:moveTo>
                    <a:lnTo>
                      <a:pt x="3856" y="77"/>
                    </a:lnTo>
                    <a:moveTo>
                      <a:pt x="3856" y="77"/>
                    </a:moveTo>
                    <a:lnTo>
                      <a:pt x="3856" y="77"/>
                    </a:lnTo>
                    <a:moveTo>
                      <a:pt x="3841" y="77"/>
                    </a:moveTo>
                    <a:lnTo>
                      <a:pt x="3856" y="77"/>
                    </a:lnTo>
                    <a:moveTo>
                      <a:pt x="3841" y="77"/>
                    </a:moveTo>
                    <a:lnTo>
                      <a:pt x="3841" y="77"/>
                    </a:lnTo>
                    <a:moveTo>
                      <a:pt x="3841" y="77"/>
                    </a:moveTo>
                    <a:lnTo>
                      <a:pt x="3841" y="77"/>
                    </a:lnTo>
                    <a:moveTo>
                      <a:pt x="3827" y="77"/>
                    </a:moveTo>
                    <a:lnTo>
                      <a:pt x="3841" y="77"/>
                    </a:lnTo>
                    <a:moveTo>
                      <a:pt x="3827" y="77"/>
                    </a:moveTo>
                    <a:lnTo>
                      <a:pt x="3827" y="77"/>
                    </a:lnTo>
                    <a:moveTo>
                      <a:pt x="3827" y="77"/>
                    </a:moveTo>
                    <a:lnTo>
                      <a:pt x="3827" y="77"/>
                    </a:lnTo>
                    <a:moveTo>
                      <a:pt x="3827" y="77"/>
                    </a:moveTo>
                    <a:lnTo>
                      <a:pt x="3827" y="77"/>
                    </a:lnTo>
                    <a:moveTo>
                      <a:pt x="3827" y="77"/>
                    </a:moveTo>
                    <a:lnTo>
                      <a:pt x="3827" y="77"/>
                    </a:lnTo>
                    <a:moveTo>
                      <a:pt x="3813" y="77"/>
                    </a:moveTo>
                    <a:lnTo>
                      <a:pt x="3827" y="77"/>
                    </a:lnTo>
                    <a:moveTo>
                      <a:pt x="3813" y="77"/>
                    </a:moveTo>
                    <a:lnTo>
                      <a:pt x="3813" y="77"/>
                    </a:lnTo>
                    <a:moveTo>
                      <a:pt x="3813" y="77"/>
                    </a:moveTo>
                    <a:lnTo>
                      <a:pt x="3813" y="77"/>
                    </a:lnTo>
                    <a:moveTo>
                      <a:pt x="3813" y="77"/>
                    </a:moveTo>
                    <a:lnTo>
                      <a:pt x="3813" y="77"/>
                    </a:lnTo>
                    <a:moveTo>
                      <a:pt x="3798" y="77"/>
                    </a:moveTo>
                    <a:lnTo>
                      <a:pt x="3813" y="77"/>
                    </a:lnTo>
                    <a:moveTo>
                      <a:pt x="3798" y="77"/>
                    </a:moveTo>
                    <a:lnTo>
                      <a:pt x="3798" y="77"/>
                    </a:lnTo>
                    <a:moveTo>
                      <a:pt x="3798" y="77"/>
                    </a:moveTo>
                    <a:lnTo>
                      <a:pt x="3798" y="77"/>
                    </a:lnTo>
                    <a:moveTo>
                      <a:pt x="3784" y="77"/>
                    </a:moveTo>
                    <a:lnTo>
                      <a:pt x="3798" y="77"/>
                    </a:lnTo>
                    <a:moveTo>
                      <a:pt x="3784" y="77"/>
                    </a:moveTo>
                    <a:lnTo>
                      <a:pt x="3784" y="77"/>
                    </a:lnTo>
                    <a:moveTo>
                      <a:pt x="3784" y="77"/>
                    </a:moveTo>
                    <a:lnTo>
                      <a:pt x="3784" y="77"/>
                    </a:lnTo>
                    <a:moveTo>
                      <a:pt x="3770" y="77"/>
                    </a:moveTo>
                    <a:lnTo>
                      <a:pt x="3784" y="77"/>
                    </a:lnTo>
                    <a:moveTo>
                      <a:pt x="3770" y="77"/>
                    </a:moveTo>
                    <a:lnTo>
                      <a:pt x="3770" y="77"/>
                    </a:lnTo>
                    <a:moveTo>
                      <a:pt x="3770" y="77"/>
                    </a:moveTo>
                    <a:lnTo>
                      <a:pt x="3770" y="77"/>
                    </a:lnTo>
                    <a:moveTo>
                      <a:pt x="3770" y="77"/>
                    </a:moveTo>
                    <a:lnTo>
                      <a:pt x="3770" y="77"/>
                    </a:lnTo>
                    <a:moveTo>
                      <a:pt x="3755" y="77"/>
                    </a:moveTo>
                    <a:lnTo>
                      <a:pt x="3770" y="77"/>
                    </a:lnTo>
                    <a:moveTo>
                      <a:pt x="3755" y="90"/>
                    </a:moveTo>
                    <a:lnTo>
                      <a:pt x="3755" y="77"/>
                    </a:lnTo>
                    <a:moveTo>
                      <a:pt x="3755" y="90"/>
                    </a:moveTo>
                    <a:lnTo>
                      <a:pt x="3755" y="90"/>
                    </a:lnTo>
                    <a:moveTo>
                      <a:pt x="3741" y="90"/>
                    </a:moveTo>
                    <a:lnTo>
                      <a:pt x="3755" y="90"/>
                    </a:lnTo>
                    <a:moveTo>
                      <a:pt x="3741" y="90"/>
                    </a:moveTo>
                    <a:lnTo>
                      <a:pt x="3741" y="90"/>
                    </a:lnTo>
                    <a:moveTo>
                      <a:pt x="3741" y="90"/>
                    </a:moveTo>
                    <a:lnTo>
                      <a:pt x="3741" y="90"/>
                    </a:lnTo>
                    <a:moveTo>
                      <a:pt x="3741" y="90"/>
                    </a:moveTo>
                    <a:lnTo>
                      <a:pt x="3741" y="90"/>
                    </a:lnTo>
                    <a:moveTo>
                      <a:pt x="3727" y="90"/>
                    </a:moveTo>
                    <a:lnTo>
                      <a:pt x="3741" y="90"/>
                    </a:lnTo>
                    <a:moveTo>
                      <a:pt x="3727" y="90"/>
                    </a:moveTo>
                    <a:lnTo>
                      <a:pt x="3727" y="90"/>
                    </a:lnTo>
                    <a:moveTo>
                      <a:pt x="3727" y="90"/>
                    </a:moveTo>
                    <a:lnTo>
                      <a:pt x="3727" y="90"/>
                    </a:lnTo>
                    <a:moveTo>
                      <a:pt x="3712" y="90"/>
                    </a:moveTo>
                    <a:lnTo>
                      <a:pt x="3727" y="90"/>
                    </a:lnTo>
                    <a:moveTo>
                      <a:pt x="3712" y="90"/>
                    </a:moveTo>
                    <a:lnTo>
                      <a:pt x="3712" y="90"/>
                    </a:lnTo>
                    <a:moveTo>
                      <a:pt x="3712" y="90"/>
                    </a:moveTo>
                    <a:lnTo>
                      <a:pt x="3712" y="90"/>
                    </a:lnTo>
                    <a:moveTo>
                      <a:pt x="3712" y="103"/>
                    </a:moveTo>
                    <a:lnTo>
                      <a:pt x="3712" y="90"/>
                    </a:lnTo>
                    <a:moveTo>
                      <a:pt x="3712" y="116"/>
                    </a:moveTo>
                    <a:lnTo>
                      <a:pt x="3712" y="103"/>
                    </a:lnTo>
                    <a:moveTo>
                      <a:pt x="3698" y="116"/>
                    </a:moveTo>
                    <a:lnTo>
                      <a:pt x="3712" y="116"/>
                    </a:lnTo>
                    <a:moveTo>
                      <a:pt x="3698" y="116"/>
                    </a:moveTo>
                    <a:lnTo>
                      <a:pt x="3698" y="116"/>
                    </a:lnTo>
                    <a:moveTo>
                      <a:pt x="3698" y="116"/>
                    </a:moveTo>
                    <a:lnTo>
                      <a:pt x="3698" y="116"/>
                    </a:lnTo>
                    <a:moveTo>
                      <a:pt x="3684" y="116"/>
                    </a:moveTo>
                    <a:lnTo>
                      <a:pt x="3698" y="116"/>
                    </a:lnTo>
                    <a:moveTo>
                      <a:pt x="3684" y="116"/>
                    </a:moveTo>
                    <a:lnTo>
                      <a:pt x="3684" y="116"/>
                    </a:lnTo>
                    <a:moveTo>
                      <a:pt x="3684" y="116"/>
                    </a:moveTo>
                    <a:lnTo>
                      <a:pt x="3684" y="116"/>
                    </a:lnTo>
                    <a:moveTo>
                      <a:pt x="3684" y="116"/>
                    </a:moveTo>
                    <a:lnTo>
                      <a:pt x="3684" y="116"/>
                    </a:lnTo>
                    <a:moveTo>
                      <a:pt x="3669" y="116"/>
                    </a:moveTo>
                    <a:lnTo>
                      <a:pt x="3684" y="116"/>
                    </a:lnTo>
                    <a:moveTo>
                      <a:pt x="3669" y="116"/>
                    </a:moveTo>
                    <a:lnTo>
                      <a:pt x="3669" y="116"/>
                    </a:lnTo>
                    <a:moveTo>
                      <a:pt x="3669" y="116"/>
                    </a:moveTo>
                    <a:lnTo>
                      <a:pt x="3669" y="116"/>
                    </a:lnTo>
                    <a:moveTo>
                      <a:pt x="3655" y="116"/>
                    </a:moveTo>
                    <a:lnTo>
                      <a:pt x="3669" y="116"/>
                    </a:lnTo>
                    <a:moveTo>
                      <a:pt x="3655" y="116"/>
                    </a:moveTo>
                    <a:lnTo>
                      <a:pt x="3655" y="116"/>
                    </a:lnTo>
                    <a:moveTo>
                      <a:pt x="3655" y="116"/>
                    </a:moveTo>
                    <a:lnTo>
                      <a:pt x="3655" y="116"/>
                    </a:lnTo>
                    <a:moveTo>
                      <a:pt x="3641" y="116"/>
                    </a:moveTo>
                    <a:lnTo>
                      <a:pt x="3655" y="116"/>
                    </a:lnTo>
                    <a:moveTo>
                      <a:pt x="3641" y="116"/>
                    </a:moveTo>
                    <a:lnTo>
                      <a:pt x="3641" y="116"/>
                    </a:lnTo>
                    <a:moveTo>
                      <a:pt x="3641" y="116"/>
                    </a:moveTo>
                    <a:lnTo>
                      <a:pt x="3641" y="116"/>
                    </a:lnTo>
                    <a:moveTo>
                      <a:pt x="3641" y="116"/>
                    </a:moveTo>
                    <a:lnTo>
                      <a:pt x="3641" y="116"/>
                    </a:lnTo>
                    <a:moveTo>
                      <a:pt x="3626" y="116"/>
                    </a:moveTo>
                    <a:lnTo>
                      <a:pt x="3641" y="116"/>
                    </a:lnTo>
                    <a:moveTo>
                      <a:pt x="3626" y="116"/>
                    </a:moveTo>
                    <a:lnTo>
                      <a:pt x="3626" y="116"/>
                    </a:lnTo>
                    <a:moveTo>
                      <a:pt x="3626" y="129"/>
                    </a:moveTo>
                    <a:lnTo>
                      <a:pt x="3626" y="116"/>
                    </a:lnTo>
                    <a:moveTo>
                      <a:pt x="3612" y="129"/>
                    </a:moveTo>
                    <a:lnTo>
                      <a:pt x="3626" y="129"/>
                    </a:lnTo>
                    <a:moveTo>
                      <a:pt x="3612" y="129"/>
                    </a:moveTo>
                    <a:lnTo>
                      <a:pt x="3612" y="129"/>
                    </a:lnTo>
                    <a:moveTo>
                      <a:pt x="3612" y="129"/>
                    </a:moveTo>
                    <a:lnTo>
                      <a:pt x="3612" y="129"/>
                    </a:lnTo>
                    <a:moveTo>
                      <a:pt x="3612" y="129"/>
                    </a:moveTo>
                    <a:lnTo>
                      <a:pt x="3612" y="129"/>
                    </a:lnTo>
                    <a:moveTo>
                      <a:pt x="3612" y="129"/>
                    </a:moveTo>
                    <a:lnTo>
                      <a:pt x="3612" y="129"/>
                    </a:lnTo>
                    <a:moveTo>
                      <a:pt x="3598" y="129"/>
                    </a:moveTo>
                    <a:lnTo>
                      <a:pt x="3612" y="129"/>
                    </a:lnTo>
                    <a:moveTo>
                      <a:pt x="3598" y="129"/>
                    </a:moveTo>
                    <a:lnTo>
                      <a:pt x="3598" y="129"/>
                    </a:lnTo>
                    <a:moveTo>
                      <a:pt x="3598" y="129"/>
                    </a:moveTo>
                    <a:lnTo>
                      <a:pt x="3598" y="129"/>
                    </a:lnTo>
                    <a:moveTo>
                      <a:pt x="3598" y="129"/>
                    </a:moveTo>
                    <a:lnTo>
                      <a:pt x="3598" y="129"/>
                    </a:lnTo>
                    <a:moveTo>
                      <a:pt x="3583" y="129"/>
                    </a:moveTo>
                    <a:lnTo>
                      <a:pt x="3598" y="129"/>
                    </a:lnTo>
                    <a:moveTo>
                      <a:pt x="3583" y="129"/>
                    </a:moveTo>
                    <a:lnTo>
                      <a:pt x="3583" y="129"/>
                    </a:lnTo>
                    <a:moveTo>
                      <a:pt x="3583" y="129"/>
                    </a:moveTo>
                    <a:lnTo>
                      <a:pt x="3583" y="129"/>
                    </a:lnTo>
                    <a:moveTo>
                      <a:pt x="3569" y="129"/>
                    </a:moveTo>
                    <a:lnTo>
                      <a:pt x="3583" y="129"/>
                    </a:lnTo>
                    <a:moveTo>
                      <a:pt x="3569" y="129"/>
                    </a:moveTo>
                    <a:lnTo>
                      <a:pt x="3569" y="129"/>
                    </a:lnTo>
                    <a:moveTo>
                      <a:pt x="3569" y="142"/>
                    </a:moveTo>
                    <a:lnTo>
                      <a:pt x="3569" y="129"/>
                    </a:lnTo>
                    <a:moveTo>
                      <a:pt x="3555" y="142"/>
                    </a:moveTo>
                    <a:lnTo>
                      <a:pt x="3569" y="142"/>
                    </a:lnTo>
                    <a:moveTo>
                      <a:pt x="3555" y="142"/>
                    </a:moveTo>
                    <a:lnTo>
                      <a:pt x="3555" y="142"/>
                    </a:lnTo>
                    <a:moveTo>
                      <a:pt x="3555" y="142"/>
                    </a:moveTo>
                    <a:lnTo>
                      <a:pt x="3555" y="142"/>
                    </a:lnTo>
                    <a:moveTo>
                      <a:pt x="3555" y="142"/>
                    </a:moveTo>
                    <a:lnTo>
                      <a:pt x="3555" y="142"/>
                    </a:lnTo>
                    <a:moveTo>
                      <a:pt x="3540" y="142"/>
                    </a:moveTo>
                    <a:lnTo>
                      <a:pt x="3555" y="142"/>
                    </a:lnTo>
                    <a:moveTo>
                      <a:pt x="3540" y="142"/>
                    </a:moveTo>
                    <a:lnTo>
                      <a:pt x="3540" y="142"/>
                    </a:lnTo>
                    <a:moveTo>
                      <a:pt x="3540" y="142"/>
                    </a:moveTo>
                    <a:lnTo>
                      <a:pt x="3540" y="142"/>
                    </a:lnTo>
                    <a:moveTo>
                      <a:pt x="3526" y="142"/>
                    </a:moveTo>
                    <a:lnTo>
                      <a:pt x="3540" y="142"/>
                    </a:lnTo>
                    <a:moveTo>
                      <a:pt x="3526" y="142"/>
                    </a:moveTo>
                    <a:lnTo>
                      <a:pt x="3526" y="142"/>
                    </a:lnTo>
                    <a:moveTo>
                      <a:pt x="3526" y="142"/>
                    </a:moveTo>
                    <a:lnTo>
                      <a:pt x="3526" y="142"/>
                    </a:lnTo>
                    <a:moveTo>
                      <a:pt x="3512" y="142"/>
                    </a:moveTo>
                    <a:lnTo>
                      <a:pt x="3526" y="142"/>
                    </a:lnTo>
                    <a:moveTo>
                      <a:pt x="3512" y="142"/>
                    </a:moveTo>
                    <a:lnTo>
                      <a:pt x="3512" y="142"/>
                    </a:lnTo>
                    <a:moveTo>
                      <a:pt x="3512" y="142"/>
                    </a:moveTo>
                    <a:lnTo>
                      <a:pt x="3512" y="142"/>
                    </a:lnTo>
                    <a:moveTo>
                      <a:pt x="3512" y="142"/>
                    </a:moveTo>
                    <a:lnTo>
                      <a:pt x="3512" y="142"/>
                    </a:lnTo>
                    <a:moveTo>
                      <a:pt x="3497" y="142"/>
                    </a:moveTo>
                    <a:lnTo>
                      <a:pt x="3512" y="142"/>
                    </a:lnTo>
                    <a:moveTo>
                      <a:pt x="3497" y="142"/>
                    </a:moveTo>
                    <a:lnTo>
                      <a:pt x="3497" y="142"/>
                    </a:lnTo>
                    <a:moveTo>
                      <a:pt x="3497" y="142"/>
                    </a:moveTo>
                    <a:lnTo>
                      <a:pt x="3497" y="142"/>
                    </a:lnTo>
                    <a:moveTo>
                      <a:pt x="3497" y="142"/>
                    </a:moveTo>
                    <a:lnTo>
                      <a:pt x="3497" y="142"/>
                    </a:lnTo>
                    <a:moveTo>
                      <a:pt x="3497" y="142"/>
                    </a:moveTo>
                    <a:lnTo>
                      <a:pt x="3497" y="142"/>
                    </a:lnTo>
                    <a:moveTo>
                      <a:pt x="3483" y="142"/>
                    </a:moveTo>
                    <a:lnTo>
                      <a:pt x="3497" y="142"/>
                    </a:lnTo>
                    <a:moveTo>
                      <a:pt x="3483" y="142"/>
                    </a:moveTo>
                    <a:lnTo>
                      <a:pt x="3483" y="142"/>
                    </a:lnTo>
                    <a:moveTo>
                      <a:pt x="3483" y="142"/>
                    </a:moveTo>
                    <a:lnTo>
                      <a:pt x="3483" y="142"/>
                    </a:lnTo>
                    <a:moveTo>
                      <a:pt x="3469" y="142"/>
                    </a:moveTo>
                    <a:lnTo>
                      <a:pt x="3483" y="142"/>
                    </a:lnTo>
                    <a:moveTo>
                      <a:pt x="3469" y="142"/>
                    </a:moveTo>
                    <a:lnTo>
                      <a:pt x="3469" y="142"/>
                    </a:lnTo>
                    <a:moveTo>
                      <a:pt x="3469" y="142"/>
                    </a:moveTo>
                    <a:lnTo>
                      <a:pt x="3469" y="142"/>
                    </a:lnTo>
                    <a:moveTo>
                      <a:pt x="3469" y="142"/>
                    </a:moveTo>
                    <a:lnTo>
                      <a:pt x="3469" y="142"/>
                    </a:lnTo>
                    <a:moveTo>
                      <a:pt x="3454" y="155"/>
                    </a:moveTo>
                    <a:lnTo>
                      <a:pt x="3469" y="142"/>
                    </a:lnTo>
                    <a:moveTo>
                      <a:pt x="3454" y="155"/>
                    </a:moveTo>
                    <a:lnTo>
                      <a:pt x="3454" y="155"/>
                    </a:lnTo>
                    <a:moveTo>
                      <a:pt x="3454" y="155"/>
                    </a:moveTo>
                    <a:lnTo>
                      <a:pt x="3454" y="155"/>
                    </a:lnTo>
                    <a:moveTo>
                      <a:pt x="3440" y="155"/>
                    </a:moveTo>
                    <a:lnTo>
                      <a:pt x="3454" y="155"/>
                    </a:lnTo>
                    <a:moveTo>
                      <a:pt x="3440" y="155"/>
                    </a:moveTo>
                    <a:lnTo>
                      <a:pt x="3440" y="155"/>
                    </a:lnTo>
                    <a:moveTo>
                      <a:pt x="3440" y="155"/>
                    </a:moveTo>
                    <a:lnTo>
                      <a:pt x="3440" y="155"/>
                    </a:lnTo>
                    <a:moveTo>
                      <a:pt x="3426" y="168"/>
                    </a:moveTo>
                    <a:lnTo>
                      <a:pt x="3440" y="155"/>
                    </a:lnTo>
                    <a:moveTo>
                      <a:pt x="3426" y="168"/>
                    </a:moveTo>
                    <a:lnTo>
                      <a:pt x="3426" y="168"/>
                    </a:lnTo>
                    <a:moveTo>
                      <a:pt x="3426" y="168"/>
                    </a:moveTo>
                    <a:lnTo>
                      <a:pt x="3426" y="168"/>
                    </a:lnTo>
                    <a:moveTo>
                      <a:pt x="3426" y="168"/>
                    </a:moveTo>
                    <a:lnTo>
                      <a:pt x="3426" y="168"/>
                    </a:lnTo>
                    <a:moveTo>
                      <a:pt x="3411" y="168"/>
                    </a:moveTo>
                    <a:lnTo>
                      <a:pt x="3426" y="168"/>
                    </a:lnTo>
                    <a:moveTo>
                      <a:pt x="3411" y="181"/>
                    </a:moveTo>
                    <a:lnTo>
                      <a:pt x="3411" y="168"/>
                    </a:lnTo>
                    <a:moveTo>
                      <a:pt x="3411" y="181"/>
                    </a:moveTo>
                    <a:lnTo>
                      <a:pt x="3411" y="181"/>
                    </a:lnTo>
                    <a:moveTo>
                      <a:pt x="3397" y="181"/>
                    </a:moveTo>
                    <a:lnTo>
                      <a:pt x="3411" y="181"/>
                    </a:lnTo>
                    <a:moveTo>
                      <a:pt x="3397" y="181"/>
                    </a:moveTo>
                    <a:lnTo>
                      <a:pt x="3397" y="181"/>
                    </a:lnTo>
                    <a:moveTo>
                      <a:pt x="3397" y="181"/>
                    </a:moveTo>
                    <a:lnTo>
                      <a:pt x="3397" y="181"/>
                    </a:lnTo>
                    <a:moveTo>
                      <a:pt x="3383" y="181"/>
                    </a:moveTo>
                    <a:lnTo>
                      <a:pt x="3397" y="181"/>
                    </a:lnTo>
                    <a:moveTo>
                      <a:pt x="3383" y="181"/>
                    </a:moveTo>
                    <a:lnTo>
                      <a:pt x="3383" y="181"/>
                    </a:lnTo>
                    <a:moveTo>
                      <a:pt x="3383" y="194"/>
                    </a:moveTo>
                    <a:lnTo>
                      <a:pt x="3383" y="181"/>
                    </a:lnTo>
                    <a:moveTo>
                      <a:pt x="3383" y="194"/>
                    </a:moveTo>
                    <a:lnTo>
                      <a:pt x="3383" y="194"/>
                    </a:lnTo>
                    <a:moveTo>
                      <a:pt x="3383" y="194"/>
                    </a:moveTo>
                    <a:lnTo>
                      <a:pt x="3383" y="194"/>
                    </a:lnTo>
                    <a:moveTo>
                      <a:pt x="3383" y="194"/>
                    </a:moveTo>
                    <a:lnTo>
                      <a:pt x="3383" y="194"/>
                    </a:lnTo>
                    <a:moveTo>
                      <a:pt x="3368" y="194"/>
                    </a:moveTo>
                    <a:lnTo>
                      <a:pt x="3383" y="194"/>
                    </a:lnTo>
                    <a:moveTo>
                      <a:pt x="3368" y="194"/>
                    </a:moveTo>
                    <a:lnTo>
                      <a:pt x="3368" y="194"/>
                    </a:lnTo>
                    <a:moveTo>
                      <a:pt x="3368" y="194"/>
                    </a:moveTo>
                    <a:lnTo>
                      <a:pt x="3368" y="194"/>
                    </a:lnTo>
                    <a:moveTo>
                      <a:pt x="3354" y="194"/>
                    </a:moveTo>
                    <a:lnTo>
                      <a:pt x="3368" y="194"/>
                    </a:lnTo>
                    <a:moveTo>
                      <a:pt x="3354" y="194"/>
                    </a:moveTo>
                    <a:lnTo>
                      <a:pt x="3354" y="194"/>
                    </a:lnTo>
                    <a:moveTo>
                      <a:pt x="3354" y="194"/>
                    </a:moveTo>
                    <a:lnTo>
                      <a:pt x="3354" y="194"/>
                    </a:lnTo>
                    <a:moveTo>
                      <a:pt x="3340" y="194"/>
                    </a:moveTo>
                    <a:lnTo>
                      <a:pt x="3354" y="194"/>
                    </a:lnTo>
                    <a:moveTo>
                      <a:pt x="3340" y="194"/>
                    </a:moveTo>
                    <a:lnTo>
                      <a:pt x="3340" y="194"/>
                    </a:lnTo>
                    <a:moveTo>
                      <a:pt x="3340" y="194"/>
                    </a:moveTo>
                    <a:lnTo>
                      <a:pt x="3340" y="194"/>
                    </a:lnTo>
                    <a:moveTo>
                      <a:pt x="3340" y="194"/>
                    </a:moveTo>
                    <a:lnTo>
                      <a:pt x="3340" y="194"/>
                    </a:lnTo>
                    <a:moveTo>
                      <a:pt x="3325" y="194"/>
                    </a:moveTo>
                    <a:lnTo>
                      <a:pt x="3340" y="194"/>
                    </a:lnTo>
                    <a:moveTo>
                      <a:pt x="3325" y="194"/>
                    </a:moveTo>
                    <a:lnTo>
                      <a:pt x="3325" y="194"/>
                    </a:lnTo>
                    <a:moveTo>
                      <a:pt x="3325" y="194"/>
                    </a:moveTo>
                    <a:lnTo>
                      <a:pt x="3325" y="194"/>
                    </a:lnTo>
                    <a:moveTo>
                      <a:pt x="3311" y="194"/>
                    </a:moveTo>
                    <a:lnTo>
                      <a:pt x="3325" y="194"/>
                    </a:lnTo>
                    <a:moveTo>
                      <a:pt x="3311" y="194"/>
                    </a:moveTo>
                    <a:lnTo>
                      <a:pt x="3311" y="194"/>
                    </a:lnTo>
                    <a:moveTo>
                      <a:pt x="3311" y="194"/>
                    </a:moveTo>
                    <a:lnTo>
                      <a:pt x="3311" y="194"/>
                    </a:lnTo>
                    <a:moveTo>
                      <a:pt x="3297" y="194"/>
                    </a:moveTo>
                    <a:lnTo>
                      <a:pt x="3311" y="194"/>
                    </a:lnTo>
                    <a:moveTo>
                      <a:pt x="3297" y="194"/>
                    </a:moveTo>
                    <a:lnTo>
                      <a:pt x="3297" y="194"/>
                    </a:lnTo>
                    <a:moveTo>
                      <a:pt x="3297" y="194"/>
                    </a:moveTo>
                    <a:lnTo>
                      <a:pt x="3297" y="194"/>
                    </a:lnTo>
                    <a:moveTo>
                      <a:pt x="3297" y="194"/>
                    </a:moveTo>
                    <a:lnTo>
                      <a:pt x="3297" y="194"/>
                    </a:lnTo>
                    <a:moveTo>
                      <a:pt x="3282" y="207"/>
                    </a:moveTo>
                    <a:lnTo>
                      <a:pt x="3297" y="194"/>
                    </a:lnTo>
                    <a:moveTo>
                      <a:pt x="3282" y="207"/>
                    </a:moveTo>
                    <a:lnTo>
                      <a:pt x="3282" y="207"/>
                    </a:lnTo>
                    <a:moveTo>
                      <a:pt x="3282" y="207"/>
                    </a:moveTo>
                    <a:lnTo>
                      <a:pt x="3282" y="207"/>
                    </a:lnTo>
                    <a:moveTo>
                      <a:pt x="3268" y="207"/>
                    </a:moveTo>
                    <a:lnTo>
                      <a:pt x="3282" y="207"/>
                    </a:lnTo>
                    <a:moveTo>
                      <a:pt x="3268" y="207"/>
                    </a:moveTo>
                    <a:lnTo>
                      <a:pt x="3268" y="207"/>
                    </a:lnTo>
                    <a:moveTo>
                      <a:pt x="3268" y="207"/>
                    </a:moveTo>
                    <a:lnTo>
                      <a:pt x="3268" y="207"/>
                    </a:lnTo>
                    <a:moveTo>
                      <a:pt x="3268" y="207"/>
                    </a:moveTo>
                    <a:lnTo>
                      <a:pt x="3268" y="207"/>
                    </a:lnTo>
                    <a:moveTo>
                      <a:pt x="3268" y="207"/>
                    </a:moveTo>
                    <a:lnTo>
                      <a:pt x="3268" y="207"/>
                    </a:lnTo>
                    <a:moveTo>
                      <a:pt x="3254" y="207"/>
                    </a:moveTo>
                    <a:lnTo>
                      <a:pt x="3268" y="207"/>
                    </a:lnTo>
                    <a:moveTo>
                      <a:pt x="3254" y="207"/>
                    </a:moveTo>
                    <a:lnTo>
                      <a:pt x="3254" y="207"/>
                    </a:lnTo>
                    <a:moveTo>
                      <a:pt x="3254" y="207"/>
                    </a:moveTo>
                    <a:lnTo>
                      <a:pt x="3254" y="207"/>
                    </a:lnTo>
                    <a:moveTo>
                      <a:pt x="3254" y="207"/>
                    </a:moveTo>
                    <a:lnTo>
                      <a:pt x="3254" y="207"/>
                    </a:lnTo>
                    <a:moveTo>
                      <a:pt x="3239" y="207"/>
                    </a:moveTo>
                    <a:lnTo>
                      <a:pt x="3254" y="207"/>
                    </a:lnTo>
                    <a:moveTo>
                      <a:pt x="3239" y="207"/>
                    </a:moveTo>
                    <a:lnTo>
                      <a:pt x="3239" y="207"/>
                    </a:lnTo>
                    <a:moveTo>
                      <a:pt x="3239" y="207"/>
                    </a:moveTo>
                    <a:lnTo>
                      <a:pt x="3239" y="207"/>
                    </a:lnTo>
                    <a:moveTo>
                      <a:pt x="3225" y="207"/>
                    </a:moveTo>
                    <a:lnTo>
                      <a:pt x="3239" y="207"/>
                    </a:lnTo>
                    <a:moveTo>
                      <a:pt x="3225" y="207"/>
                    </a:moveTo>
                    <a:lnTo>
                      <a:pt x="3225" y="207"/>
                    </a:lnTo>
                    <a:moveTo>
                      <a:pt x="3225" y="207"/>
                    </a:moveTo>
                    <a:lnTo>
                      <a:pt x="3225" y="207"/>
                    </a:lnTo>
                    <a:moveTo>
                      <a:pt x="3211" y="207"/>
                    </a:moveTo>
                    <a:lnTo>
                      <a:pt x="3225" y="207"/>
                    </a:lnTo>
                    <a:moveTo>
                      <a:pt x="3211" y="207"/>
                    </a:moveTo>
                    <a:lnTo>
                      <a:pt x="3211" y="207"/>
                    </a:lnTo>
                    <a:moveTo>
                      <a:pt x="3211" y="207"/>
                    </a:moveTo>
                    <a:lnTo>
                      <a:pt x="3211" y="207"/>
                    </a:lnTo>
                    <a:moveTo>
                      <a:pt x="3211" y="207"/>
                    </a:moveTo>
                    <a:lnTo>
                      <a:pt x="3211" y="207"/>
                    </a:lnTo>
                    <a:moveTo>
                      <a:pt x="3196" y="207"/>
                    </a:moveTo>
                    <a:lnTo>
                      <a:pt x="3211" y="207"/>
                    </a:lnTo>
                    <a:moveTo>
                      <a:pt x="3196" y="207"/>
                    </a:moveTo>
                    <a:lnTo>
                      <a:pt x="3196" y="207"/>
                    </a:lnTo>
                    <a:moveTo>
                      <a:pt x="3196" y="207"/>
                    </a:moveTo>
                    <a:lnTo>
                      <a:pt x="3196" y="207"/>
                    </a:lnTo>
                    <a:moveTo>
                      <a:pt x="3182" y="207"/>
                    </a:moveTo>
                    <a:lnTo>
                      <a:pt x="3196" y="207"/>
                    </a:lnTo>
                    <a:moveTo>
                      <a:pt x="3182" y="207"/>
                    </a:moveTo>
                    <a:lnTo>
                      <a:pt x="3182" y="207"/>
                    </a:lnTo>
                    <a:moveTo>
                      <a:pt x="3182" y="207"/>
                    </a:moveTo>
                    <a:lnTo>
                      <a:pt x="3182" y="207"/>
                    </a:lnTo>
                    <a:moveTo>
                      <a:pt x="3168" y="207"/>
                    </a:moveTo>
                    <a:lnTo>
                      <a:pt x="3182" y="207"/>
                    </a:lnTo>
                    <a:moveTo>
                      <a:pt x="3168" y="207"/>
                    </a:moveTo>
                    <a:lnTo>
                      <a:pt x="3168" y="207"/>
                    </a:lnTo>
                    <a:moveTo>
                      <a:pt x="3168" y="207"/>
                    </a:moveTo>
                    <a:lnTo>
                      <a:pt x="3168" y="207"/>
                    </a:lnTo>
                    <a:moveTo>
                      <a:pt x="3168" y="207"/>
                    </a:moveTo>
                    <a:lnTo>
                      <a:pt x="3168" y="207"/>
                    </a:lnTo>
                    <a:moveTo>
                      <a:pt x="3153" y="207"/>
                    </a:moveTo>
                    <a:lnTo>
                      <a:pt x="3168" y="207"/>
                    </a:lnTo>
                    <a:moveTo>
                      <a:pt x="3153" y="219"/>
                    </a:moveTo>
                    <a:lnTo>
                      <a:pt x="3153" y="207"/>
                    </a:lnTo>
                    <a:moveTo>
                      <a:pt x="3153" y="219"/>
                    </a:moveTo>
                    <a:lnTo>
                      <a:pt x="3153" y="219"/>
                    </a:lnTo>
                    <a:moveTo>
                      <a:pt x="3153" y="219"/>
                    </a:moveTo>
                    <a:lnTo>
                      <a:pt x="3153" y="219"/>
                    </a:lnTo>
                    <a:moveTo>
                      <a:pt x="3153" y="219"/>
                    </a:moveTo>
                    <a:lnTo>
                      <a:pt x="3153" y="219"/>
                    </a:lnTo>
                    <a:moveTo>
                      <a:pt x="3139" y="219"/>
                    </a:moveTo>
                    <a:lnTo>
                      <a:pt x="3153" y="219"/>
                    </a:lnTo>
                    <a:moveTo>
                      <a:pt x="3139" y="219"/>
                    </a:moveTo>
                    <a:lnTo>
                      <a:pt x="3139" y="219"/>
                    </a:lnTo>
                    <a:moveTo>
                      <a:pt x="3139" y="219"/>
                    </a:moveTo>
                    <a:lnTo>
                      <a:pt x="3139" y="219"/>
                    </a:lnTo>
                    <a:moveTo>
                      <a:pt x="3125" y="219"/>
                    </a:moveTo>
                    <a:lnTo>
                      <a:pt x="3139" y="219"/>
                    </a:lnTo>
                    <a:moveTo>
                      <a:pt x="3125" y="232"/>
                    </a:moveTo>
                    <a:lnTo>
                      <a:pt x="3125" y="219"/>
                    </a:lnTo>
                    <a:moveTo>
                      <a:pt x="3125" y="232"/>
                    </a:moveTo>
                    <a:lnTo>
                      <a:pt x="3125" y="232"/>
                    </a:lnTo>
                    <a:moveTo>
                      <a:pt x="3125" y="232"/>
                    </a:moveTo>
                    <a:lnTo>
                      <a:pt x="3125" y="232"/>
                    </a:lnTo>
                    <a:moveTo>
                      <a:pt x="3110" y="232"/>
                    </a:moveTo>
                    <a:lnTo>
                      <a:pt x="3125" y="232"/>
                    </a:lnTo>
                    <a:moveTo>
                      <a:pt x="3110" y="232"/>
                    </a:moveTo>
                    <a:lnTo>
                      <a:pt x="3110" y="232"/>
                    </a:lnTo>
                    <a:moveTo>
                      <a:pt x="3110" y="232"/>
                    </a:moveTo>
                    <a:lnTo>
                      <a:pt x="3110" y="232"/>
                    </a:lnTo>
                    <a:moveTo>
                      <a:pt x="3096" y="232"/>
                    </a:moveTo>
                    <a:lnTo>
                      <a:pt x="3110" y="232"/>
                    </a:lnTo>
                    <a:moveTo>
                      <a:pt x="3096" y="232"/>
                    </a:moveTo>
                    <a:lnTo>
                      <a:pt x="3096" y="232"/>
                    </a:lnTo>
                    <a:moveTo>
                      <a:pt x="3096" y="232"/>
                    </a:moveTo>
                    <a:lnTo>
                      <a:pt x="3096" y="232"/>
                    </a:lnTo>
                    <a:moveTo>
                      <a:pt x="3082" y="232"/>
                    </a:moveTo>
                    <a:lnTo>
                      <a:pt x="3096" y="232"/>
                    </a:lnTo>
                    <a:moveTo>
                      <a:pt x="3082" y="232"/>
                    </a:moveTo>
                    <a:lnTo>
                      <a:pt x="3082" y="232"/>
                    </a:lnTo>
                    <a:moveTo>
                      <a:pt x="3082" y="232"/>
                    </a:moveTo>
                    <a:lnTo>
                      <a:pt x="3082" y="232"/>
                    </a:lnTo>
                    <a:moveTo>
                      <a:pt x="3082" y="232"/>
                    </a:moveTo>
                    <a:lnTo>
                      <a:pt x="3082" y="232"/>
                    </a:lnTo>
                    <a:moveTo>
                      <a:pt x="3067" y="232"/>
                    </a:moveTo>
                    <a:lnTo>
                      <a:pt x="3082" y="232"/>
                    </a:lnTo>
                    <a:moveTo>
                      <a:pt x="3067" y="232"/>
                    </a:moveTo>
                    <a:lnTo>
                      <a:pt x="3067" y="232"/>
                    </a:lnTo>
                    <a:moveTo>
                      <a:pt x="3067" y="232"/>
                    </a:moveTo>
                    <a:lnTo>
                      <a:pt x="3067" y="232"/>
                    </a:lnTo>
                    <a:moveTo>
                      <a:pt x="3053" y="232"/>
                    </a:moveTo>
                    <a:lnTo>
                      <a:pt x="3067" y="232"/>
                    </a:lnTo>
                    <a:moveTo>
                      <a:pt x="3053" y="232"/>
                    </a:moveTo>
                    <a:lnTo>
                      <a:pt x="3053" y="232"/>
                    </a:lnTo>
                    <a:moveTo>
                      <a:pt x="3053" y="232"/>
                    </a:moveTo>
                    <a:lnTo>
                      <a:pt x="3053" y="232"/>
                    </a:lnTo>
                    <a:moveTo>
                      <a:pt x="3039" y="232"/>
                    </a:moveTo>
                    <a:lnTo>
                      <a:pt x="3053" y="232"/>
                    </a:lnTo>
                    <a:moveTo>
                      <a:pt x="3039" y="232"/>
                    </a:moveTo>
                    <a:lnTo>
                      <a:pt x="3039" y="232"/>
                    </a:lnTo>
                    <a:moveTo>
                      <a:pt x="3039" y="232"/>
                    </a:moveTo>
                    <a:lnTo>
                      <a:pt x="3039" y="232"/>
                    </a:lnTo>
                    <a:moveTo>
                      <a:pt x="3039" y="232"/>
                    </a:moveTo>
                    <a:lnTo>
                      <a:pt x="3039" y="232"/>
                    </a:lnTo>
                    <a:moveTo>
                      <a:pt x="3039" y="232"/>
                    </a:moveTo>
                    <a:lnTo>
                      <a:pt x="3039" y="232"/>
                    </a:lnTo>
                    <a:moveTo>
                      <a:pt x="3039" y="232"/>
                    </a:moveTo>
                    <a:lnTo>
                      <a:pt x="3039" y="232"/>
                    </a:lnTo>
                    <a:moveTo>
                      <a:pt x="3024" y="232"/>
                    </a:moveTo>
                    <a:lnTo>
                      <a:pt x="3039" y="232"/>
                    </a:lnTo>
                    <a:moveTo>
                      <a:pt x="3024" y="232"/>
                    </a:moveTo>
                    <a:lnTo>
                      <a:pt x="3024" y="232"/>
                    </a:lnTo>
                    <a:moveTo>
                      <a:pt x="3024" y="245"/>
                    </a:moveTo>
                    <a:lnTo>
                      <a:pt x="3024" y="232"/>
                    </a:lnTo>
                    <a:moveTo>
                      <a:pt x="3010" y="245"/>
                    </a:moveTo>
                    <a:lnTo>
                      <a:pt x="3024" y="245"/>
                    </a:lnTo>
                    <a:moveTo>
                      <a:pt x="3010" y="245"/>
                    </a:moveTo>
                    <a:lnTo>
                      <a:pt x="3010" y="245"/>
                    </a:lnTo>
                    <a:moveTo>
                      <a:pt x="3010" y="258"/>
                    </a:moveTo>
                    <a:lnTo>
                      <a:pt x="3010" y="245"/>
                    </a:lnTo>
                    <a:moveTo>
                      <a:pt x="2996" y="258"/>
                    </a:moveTo>
                    <a:lnTo>
                      <a:pt x="3010" y="258"/>
                    </a:lnTo>
                    <a:moveTo>
                      <a:pt x="2996" y="258"/>
                    </a:moveTo>
                    <a:lnTo>
                      <a:pt x="2996" y="258"/>
                    </a:lnTo>
                    <a:moveTo>
                      <a:pt x="2996" y="258"/>
                    </a:moveTo>
                    <a:lnTo>
                      <a:pt x="2996" y="258"/>
                    </a:lnTo>
                    <a:moveTo>
                      <a:pt x="2996" y="258"/>
                    </a:moveTo>
                    <a:lnTo>
                      <a:pt x="2996" y="258"/>
                    </a:lnTo>
                    <a:moveTo>
                      <a:pt x="2981" y="258"/>
                    </a:moveTo>
                    <a:lnTo>
                      <a:pt x="2996" y="258"/>
                    </a:lnTo>
                    <a:moveTo>
                      <a:pt x="2981" y="258"/>
                    </a:moveTo>
                    <a:lnTo>
                      <a:pt x="2981" y="258"/>
                    </a:lnTo>
                    <a:moveTo>
                      <a:pt x="2981" y="258"/>
                    </a:moveTo>
                    <a:lnTo>
                      <a:pt x="2981" y="258"/>
                    </a:lnTo>
                    <a:moveTo>
                      <a:pt x="2967" y="258"/>
                    </a:moveTo>
                    <a:lnTo>
                      <a:pt x="2981" y="258"/>
                    </a:lnTo>
                    <a:moveTo>
                      <a:pt x="2967" y="258"/>
                    </a:moveTo>
                    <a:lnTo>
                      <a:pt x="2967" y="258"/>
                    </a:lnTo>
                    <a:moveTo>
                      <a:pt x="2967" y="258"/>
                    </a:moveTo>
                    <a:lnTo>
                      <a:pt x="2967" y="258"/>
                    </a:lnTo>
                    <a:moveTo>
                      <a:pt x="2953" y="258"/>
                    </a:moveTo>
                    <a:lnTo>
                      <a:pt x="2967" y="258"/>
                    </a:lnTo>
                    <a:moveTo>
                      <a:pt x="2953" y="258"/>
                    </a:moveTo>
                    <a:lnTo>
                      <a:pt x="2953" y="258"/>
                    </a:lnTo>
                    <a:moveTo>
                      <a:pt x="2953" y="258"/>
                    </a:moveTo>
                    <a:lnTo>
                      <a:pt x="2953" y="258"/>
                    </a:lnTo>
                    <a:moveTo>
                      <a:pt x="2953" y="258"/>
                    </a:moveTo>
                    <a:lnTo>
                      <a:pt x="2953" y="258"/>
                    </a:lnTo>
                    <a:moveTo>
                      <a:pt x="2938" y="258"/>
                    </a:moveTo>
                    <a:lnTo>
                      <a:pt x="2953" y="258"/>
                    </a:lnTo>
                    <a:moveTo>
                      <a:pt x="2938" y="258"/>
                    </a:moveTo>
                    <a:lnTo>
                      <a:pt x="2938" y="258"/>
                    </a:lnTo>
                    <a:moveTo>
                      <a:pt x="2938" y="271"/>
                    </a:moveTo>
                    <a:lnTo>
                      <a:pt x="2938" y="258"/>
                    </a:lnTo>
                    <a:moveTo>
                      <a:pt x="2924" y="271"/>
                    </a:moveTo>
                    <a:lnTo>
                      <a:pt x="2938" y="271"/>
                    </a:lnTo>
                    <a:moveTo>
                      <a:pt x="2924" y="271"/>
                    </a:moveTo>
                    <a:lnTo>
                      <a:pt x="2924" y="271"/>
                    </a:lnTo>
                    <a:moveTo>
                      <a:pt x="2924" y="271"/>
                    </a:moveTo>
                    <a:lnTo>
                      <a:pt x="2924" y="271"/>
                    </a:lnTo>
                    <a:moveTo>
                      <a:pt x="2924" y="271"/>
                    </a:moveTo>
                    <a:lnTo>
                      <a:pt x="2924" y="271"/>
                    </a:lnTo>
                    <a:moveTo>
                      <a:pt x="2924" y="271"/>
                    </a:moveTo>
                    <a:lnTo>
                      <a:pt x="2924" y="271"/>
                    </a:lnTo>
                    <a:moveTo>
                      <a:pt x="2910" y="271"/>
                    </a:moveTo>
                    <a:lnTo>
                      <a:pt x="2924" y="271"/>
                    </a:lnTo>
                    <a:moveTo>
                      <a:pt x="2910" y="271"/>
                    </a:moveTo>
                    <a:lnTo>
                      <a:pt x="2910" y="271"/>
                    </a:lnTo>
                    <a:moveTo>
                      <a:pt x="2910" y="284"/>
                    </a:moveTo>
                    <a:lnTo>
                      <a:pt x="2910" y="271"/>
                    </a:lnTo>
                    <a:moveTo>
                      <a:pt x="2910" y="284"/>
                    </a:moveTo>
                    <a:lnTo>
                      <a:pt x="2910" y="284"/>
                    </a:lnTo>
                    <a:moveTo>
                      <a:pt x="2895" y="284"/>
                    </a:moveTo>
                    <a:lnTo>
                      <a:pt x="2910" y="284"/>
                    </a:lnTo>
                    <a:moveTo>
                      <a:pt x="2895" y="284"/>
                    </a:moveTo>
                    <a:lnTo>
                      <a:pt x="2895" y="284"/>
                    </a:lnTo>
                    <a:moveTo>
                      <a:pt x="2895" y="284"/>
                    </a:moveTo>
                    <a:lnTo>
                      <a:pt x="2895" y="284"/>
                    </a:lnTo>
                    <a:moveTo>
                      <a:pt x="2881" y="297"/>
                    </a:moveTo>
                    <a:lnTo>
                      <a:pt x="2895" y="284"/>
                    </a:lnTo>
                    <a:moveTo>
                      <a:pt x="2881" y="297"/>
                    </a:moveTo>
                    <a:lnTo>
                      <a:pt x="2881" y="297"/>
                    </a:lnTo>
                    <a:moveTo>
                      <a:pt x="2881" y="297"/>
                    </a:moveTo>
                    <a:lnTo>
                      <a:pt x="2881" y="297"/>
                    </a:lnTo>
                    <a:moveTo>
                      <a:pt x="2867" y="297"/>
                    </a:moveTo>
                    <a:lnTo>
                      <a:pt x="2881" y="297"/>
                    </a:lnTo>
                    <a:moveTo>
                      <a:pt x="2867" y="297"/>
                    </a:moveTo>
                    <a:lnTo>
                      <a:pt x="2867" y="297"/>
                    </a:lnTo>
                    <a:moveTo>
                      <a:pt x="2867" y="297"/>
                    </a:moveTo>
                    <a:lnTo>
                      <a:pt x="2867" y="297"/>
                    </a:lnTo>
                    <a:moveTo>
                      <a:pt x="2867" y="297"/>
                    </a:moveTo>
                    <a:lnTo>
                      <a:pt x="2867" y="297"/>
                    </a:lnTo>
                    <a:moveTo>
                      <a:pt x="2852" y="297"/>
                    </a:moveTo>
                    <a:lnTo>
                      <a:pt x="2867" y="297"/>
                    </a:lnTo>
                    <a:moveTo>
                      <a:pt x="2852" y="297"/>
                    </a:moveTo>
                    <a:lnTo>
                      <a:pt x="2852" y="297"/>
                    </a:lnTo>
                    <a:moveTo>
                      <a:pt x="2852" y="297"/>
                    </a:moveTo>
                    <a:lnTo>
                      <a:pt x="2852" y="297"/>
                    </a:lnTo>
                    <a:moveTo>
                      <a:pt x="2838" y="297"/>
                    </a:moveTo>
                    <a:lnTo>
                      <a:pt x="2852" y="297"/>
                    </a:lnTo>
                    <a:moveTo>
                      <a:pt x="2838" y="297"/>
                    </a:moveTo>
                    <a:lnTo>
                      <a:pt x="2838" y="297"/>
                    </a:lnTo>
                    <a:moveTo>
                      <a:pt x="2838" y="297"/>
                    </a:moveTo>
                    <a:lnTo>
                      <a:pt x="2838" y="297"/>
                    </a:lnTo>
                    <a:moveTo>
                      <a:pt x="2824" y="297"/>
                    </a:moveTo>
                    <a:lnTo>
                      <a:pt x="2838" y="297"/>
                    </a:lnTo>
                    <a:moveTo>
                      <a:pt x="2824" y="297"/>
                    </a:moveTo>
                    <a:lnTo>
                      <a:pt x="2824" y="297"/>
                    </a:lnTo>
                    <a:moveTo>
                      <a:pt x="2824" y="297"/>
                    </a:moveTo>
                    <a:lnTo>
                      <a:pt x="2824" y="297"/>
                    </a:lnTo>
                    <a:moveTo>
                      <a:pt x="2824" y="297"/>
                    </a:moveTo>
                    <a:lnTo>
                      <a:pt x="2824" y="297"/>
                    </a:lnTo>
                    <a:moveTo>
                      <a:pt x="2809" y="297"/>
                    </a:moveTo>
                    <a:lnTo>
                      <a:pt x="2824" y="297"/>
                    </a:lnTo>
                    <a:moveTo>
                      <a:pt x="2809" y="310"/>
                    </a:moveTo>
                    <a:lnTo>
                      <a:pt x="2809" y="297"/>
                    </a:lnTo>
                    <a:moveTo>
                      <a:pt x="2809" y="310"/>
                    </a:moveTo>
                    <a:lnTo>
                      <a:pt x="2809" y="310"/>
                    </a:lnTo>
                    <a:moveTo>
                      <a:pt x="2809" y="310"/>
                    </a:moveTo>
                    <a:lnTo>
                      <a:pt x="2809" y="310"/>
                    </a:lnTo>
                    <a:moveTo>
                      <a:pt x="2809" y="310"/>
                    </a:moveTo>
                    <a:lnTo>
                      <a:pt x="2809" y="310"/>
                    </a:lnTo>
                    <a:moveTo>
                      <a:pt x="2795" y="310"/>
                    </a:moveTo>
                    <a:lnTo>
                      <a:pt x="2809" y="310"/>
                    </a:lnTo>
                    <a:moveTo>
                      <a:pt x="2795" y="310"/>
                    </a:moveTo>
                    <a:lnTo>
                      <a:pt x="2795" y="310"/>
                    </a:lnTo>
                    <a:moveTo>
                      <a:pt x="2795" y="310"/>
                    </a:moveTo>
                    <a:lnTo>
                      <a:pt x="2795" y="310"/>
                    </a:lnTo>
                    <a:moveTo>
                      <a:pt x="2781" y="310"/>
                    </a:moveTo>
                    <a:lnTo>
                      <a:pt x="2795" y="310"/>
                    </a:lnTo>
                    <a:moveTo>
                      <a:pt x="2781" y="310"/>
                    </a:moveTo>
                    <a:lnTo>
                      <a:pt x="2781" y="310"/>
                    </a:lnTo>
                    <a:moveTo>
                      <a:pt x="2781" y="310"/>
                    </a:moveTo>
                    <a:lnTo>
                      <a:pt x="2781" y="310"/>
                    </a:lnTo>
                    <a:moveTo>
                      <a:pt x="2781" y="310"/>
                    </a:moveTo>
                    <a:lnTo>
                      <a:pt x="2781" y="310"/>
                    </a:lnTo>
                    <a:moveTo>
                      <a:pt x="2766" y="310"/>
                    </a:moveTo>
                    <a:lnTo>
                      <a:pt x="2781" y="310"/>
                    </a:lnTo>
                    <a:moveTo>
                      <a:pt x="2766" y="310"/>
                    </a:moveTo>
                    <a:lnTo>
                      <a:pt x="2766" y="310"/>
                    </a:lnTo>
                    <a:moveTo>
                      <a:pt x="2766" y="310"/>
                    </a:moveTo>
                    <a:lnTo>
                      <a:pt x="2766" y="310"/>
                    </a:lnTo>
                    <a:moveTo>
                      <a:pt x="2752" y="310"/>
                    </a:moveTo>
                    <a:lnTo>
                      <a:pt x="2766" y="310"/>
                    </a:lnTo>
                    <a:moveTo>
                      <a:pt x="2752" y="310"/>
                    </a:moveTo>
                    <a:lnTo>
                      <a:pt x="2752" y="310"/>
                    </a:lnTo>
                    <a:moveTo>
                      <a:pt x="2752" y="323"/>
                    </a:moveTo>
                    <a:lnTo>
                      <a:pt x="2752" y="310"/>
                    </a:lnTo>
                    <a:moveTo>
                      <a:pt x="2738" y="323"/>
                    </a:moveTo>
                    <a:lnTo>
                      <a:pt x="2752" y="323"/>
                    </a:lnTo>
                    <a:moveTo>
                      <a:pt x="2738" y="323"/>
                    </a:moveTo>
                    <a:lnTo>
                      <a:pt x="2738" y="323"/>
                    </a:lnTo>
                    <a:moveTo>
                      <a:pt x="2738" y="323"/>
                    </a:moveTo>
                    <a:lnTo>
                      <a:pt x="2738" y="323"/>
                    </a:lnTo>
                    <a:moveTo>
                      <a:pt x="2738" y="323"/>
                    </a:moveTo>
                    <a:lnTo>
                      <a:pt x="2738" y="323"/>
                    </a:lnTo>
                    <a:moveTo>
                      <a:pt x="2723" y="323"/>
                    </a:moveTo>
                    <a:lnTo>
                      <a:pt x="2738" y="323"/>
                    </a:lnTo>
                    <a:moveTo>
                      <a:pt x="2723" y="323"/>
                    </a:moveTo>
                    <a:lnTo>
                      <a:pt x="2723" y="323"/>
                    </a:lnTo>
                    <a:moveTo>
                      <a:pt x="2723" y="323"/>
                    </a:moveTo>
                    <a:lnTo>
                      <a:pt x="2723" y="323"/>
                    </a:lnTo>
                    <a:moveTo>
                      <a:pt x="2709" y="323"/>
                    </a:moveTo>
                    <a:lnTo>
                      <a:pt x="2723" y="323"/>
                    </a:lnTo>
                    <a:moveTo>
                      <a:pt x="2709" y="323"/>
                    </a:moveTo>
                    <a:lnTo>
                      <a:pt x="2709" y="323"/>
                    </a:lnTo>
                    <a:moveTo>
                      <a:pt x="2709" y="323"/>
                    </a:moveTo>
                    <a:lnTo>
                      <a:pt x="2709" y="323"/>
                    </a:lnTo>
                    <a:moveTo>
                      <a:pt x="2709" y="323"/>
                    </a:moveTo>
                    <a:lnTo>
                      <a:pt x="2709" y="323"/>
                    </a:lnTo>
                    <a:moveTo>
                      <a:pt x="2709" y="323"/>
                    </a:moveTo>
                    <a:lnTo>
                      <a:pt x="2709" y="323"/>
                    </a:lnTo>
                    <a:moveTo>
                      <a:pt x="2695" y="323"/>
                    </a:moveTo>
                    <a:lnTo>
                      <a:pt x="2709" y="323"/>
                    </a:lnTo>
                    <a:moveTo>
                      <a:pt x="2695" y="323"/>
                    </a:moveTo>
                    <a:lnTo>
                      <a:pt x="2695" y="323"/>
                    </a:lnTo>
                    <a:moveTo>
                      <a:pt x="2695" y="323"/>
                    </a:moveTo>
                    <a:lnTo>
                      <a:pt x="2695" y="323"/>
                    </a:lnTo>
                    <a:moveTo>
                      <a:pt x="2695" y="323"/>
                    </a:moveTo>
                    <a:lnTo>
                      <a:pt x="2695" y="323"/>
                    </a:lnTo>
                    <a:moveTo>
                      <a:pt x="2680" y="323"/>
                    </a:moveTo>
                    <a:lnTo>
                      <a:pt x="2695" y="323"/>
                    </a:lnTo>
                    <a:moveTo>
                      <a:pt x="2680" y="323"/>
                    </a:moveTo>
                    <a:lnTo>
                      <a:pt x="2680" y="323"/>
                    </a:lnTo>
                    <a:moveTo>
                      <a:pt x="2680" y="323"/>
                    </a:moveTo>
                    <a:lnTo>
                      <a:pt x="2680" y="323"/>
                    </a:lnTo>
                    <a:moveTo>
                      <a:pt x="2666" y="323"/>
                    </a:moveTo>
                    <a:lnTo>
                      <a:pt x="2680" y="323"/>
                    </a:lnTo>
                    <a:moveTo>
                      <a:pt x="2666" y="323"/>
                    </a:moveTo>
                    <a:lnTo>
                      <a:pt x="2666" y="323"/>
                    </a:lnTo>
                    <a:moveTo>
                      <a:pt x="2666" y="323"/>
                    </a:moveTo>
                    <a:lnTo>
                      <a:pt x="2666" y="323"/>
                    </a:lnTo>
                    <a:moveTo>
                      <a:pt x="2652" y="323"/>
                    </a:moveTo>
                    <a:lnTo>
                      <a:pt x="2666" y="323"/>
                    </a:lnTo>
                    <a:moveTo>
                      <a:pt x="2652" y="323"/>
                    </a:moveTo>
                    <a:lnTo>
                      <a:pt x="2652" y="323"/>
                    </a:lnTo>
                    <a:moveTo>
                      <a:pt x="2652" y="323"/>
                    </a:moveTo>
                    <a:lnTo>
                      <a:pt x="2652" y="323"/>
                    </a:lnTo>
                    <a:moveTo>
                      <a:pt x="2652" y="323"/>
                    </a:moveTo>
                    <a:lnTo>
                      <a:pt x="2652" y="323"/>
                    </a:lnTo>
                    <a:moveTo>
                      <a:pt x="2637" y="323"/>
                    </a:moveTo>
                    <a:lnTo>
                      <a:pt x="2652" y="323"/>
                    </a:lnTo>
                    <a:moveTo>
                      <a:pt x="2637" y="323"/>
                    </a:moveTo>
                    <a:lnTo>
                      <a:pt x="2637" y="323"/>
                    </a:lnTo>
                    <a:moveTo>
                      <a:pt x="2637" y="323"/>
                    </a:moveTo>
                    <a:lnTo>
                      <a:pt x="2637" y="323"/>
                    </a:lnTo>
                    <a:moveTo>
                      <a:pt x="2623" y="323"/>
                    </a:moveTo>
                    <a:lnTo>
                      <a:pt x="2637" y="323"/>
                    </a:lnTo>
                    <a:moveTo>
                      <a:pt x="2623" y="323"/>
                    </a:moveTo>
                    <a:lnTo>
                      <a:pt x="2623" y="323"/>
                    </a:lnTo>
                    <a:moveTo>
                      <a:pt x="2623" y="323"/>
                    </a:moveTo>
                    <a:lnTo>
                      <a:pt x="2623" y="323"/>
                    </a:lnTo>
                    <a:moveTo>
                      <a:pt x="2609" y="323"/>
                    </a:moveTo>
                    <a:lnTo>
                      <a:pt x="2623" y="323"/>
                    </a:lnTo>
                    <a:moveTo>
                      <a:pt x="2609" y="323"/>
                    </a:moveTo>
                    <a:lnTo>
                      <a:pt x="2609" y="323"/>
                    </a:lnTo>
                    <a:moveTo>
                      <a:pt x="2609" y="323"/>
                    </a:moveTo>
                    <a:lnTo>
                      <a:pt x="2609" y="323"/>
                    </a:lnTo>
                    <a:moveTo>
                      <a:pt x="2609" y="323"/>
                    </a:moveTo>
                    <a:lnTo>
                      <a:pt x="2609" y="323"/>
                    </a:lnTo>
                    <a:moveTo>
                      <a:pt x="2594" y="323"/>
                    </a:moveTo>
                    <a:lnTo>
                      <a:pt x="2609" y="323"/>
                    </a:lnTo>
                    <a:moveTo>
                      <a:pt x="2594" y="336"/>
                    </a:moveTo>
                    <a:lnTo>
                      <a:pt x="2594" y="323"/>
                    </a:lnTo>
                    <a:moveTo>
                      <a:pt x="2594" y="336"/>
                    </a:moveTo>
                    <a:lnTo>
                      <a:pt x="2594" y="336"/>
                    </a:lnTo>
                    <a:moveTo>
                      <a:pt x="2594" y="336"/>
                    </a:moveTo>
                    <a:lnTo>
                      <a:pt x="2594" y="336"/>
                    </a:lnTo>
                    <a:moveTo>
                      <a:pt x="2594" y="336"/>
                    </a:moveTo>
                    <a:lnTo>
                      <a:pt x="2594" y="336"/>
                    </a:lnTo>
                    <a:moveTo>
                      <a:pt x="2580" y="336"/>
                    </a:moveTo>
                    <a:lnTo>
                      <a:pt x="2594" y="336"/>
                    </a:lnTo>
                    <a:moveTo>
                      <a:pt x="2580" y="336"/>
                    </a:moveTo>
                    <a:lnTo>
                      <a:pt x="2580" y="336"/>
                    </a:lnTo>
                    <a:moveTo>
                      <a:pt x="2580" y="336"/>
                    </a:moveTo>
                    <a:lnTo>
                      <a:pt x="2580" y="336"/>
                    </a:lnTo>
                    <a:moveTo>
                      <a:pt x="2566" y="336"/>
                    </a:moveTo>
                    <a:lnTo>
                      <a:pt x="2580" y="336"/>
                    </a:lnTo>
                    <a:moveTo>
                      <a:pt x="2566" y="349"/>
                    </a:moveTo>
                    <a:lnTo>
                      <a:pt x="2566" y="336"/>
                    </a:lnTo>
                    <a:moveTo>
                      <a:pt x="2566" y="349"/>
                    </a:moveTo>
                    <a:lnTo>
                      <a:pt x="2566" y="349"/>
                    </a:lnTo>
                    <a:moveTo>
                      <a:pt x="2566" y="349"/>
                    </a:moveTo>
                    <a:lnTo>
                      <a:pt x="2566" y="349"/>
                    </a:lnTo>
                    <a:moveTo>
                      <a:pt x="2551" y="349"/>
                    </a:moveTo>
                    <a:lnTo>
                      <a:pt x="2566" y="349"/>
                    </a:lnTo>
                    <a:moveTo>
                      <a:pt x="2551" y="349"/>
                    </a:moveTo>
                    <a:lnTo>
                      <a:pt x="2551" y="349"/>
                    </a:lnTo>
                    <a:moveTo>
                      <a:pt x="2551" y="349"/>
                    </a:moveTo>
                    <a:lnTo>
                      <a:pt x="2551" y="349"/>
                    </a:lnTo>
                    <a:moveTo>
                      <a:pt x="2537" y="349"/>
                    </a:moveTo>
                    <a:lnTo>
                      <a:pt x="2551" y="349"/>
                    </a:lnTo>
                    <a:moveTo>
                      <a:pt x="2537" y="349"/>
                    </a:moveTo>
                    <a:lnTo>
                      <a:pt x="2537" y="349"/>
                    </a:lnTo>
                    <a:moveTo>
                      <a:pt x="2537" y="349"/>
                    </a:moveTo>
                    <a:lnTo>
                      <a:pt x="2537" y="349"/>
                    </a:lnTo>
                    <a:moveTo>
                      <a:pt x="2523" y="349"/>
                    </a:moveTo>
                    <a:lnTo>
                      <a:pt x="2537" y="349"/>
                    </a:lnTo>
                    <a:moveTo>
                      <a:pt x="2523" y="349"/>
                    </a:moveTo>
                    <a:lnTo>
                      <a:pt x="2523" y="349"/>
                    </a:lnTo>
                    <a:moveTo>
                      <a:pt x="2523" y="349"/>
                    </a:moveTo>
                    <a:lnTo>
                      <a:pt x="2523" y="349"/>
                    </a:lnTo>
                    <a:moveTo>
                      <a:pt x="2523" y="349"/>
                    </a:moveTo>
                    <a:lnTo>
                      <a:pt x="2523" y="349"/>
                    </a:lnTo>
                    <a:moveTo>
                      <a:pt x="2508" y="349"/>
                    </a:moveTo>
                    <a:lnTo>
                      <a:pt x="2523" y="349"/>
                    </a:lnTo>
                    <a:moveTo>
                      <a:pt x="2508" y="349"/>
                    </a:moveTo>
                    <a:lnTo>
                      <a:pt x="2508" y="349"/>
                    </a:lnTo>
                    <a:moveTo>
                      <a:pt x="2508" y="361"/>
                    </a:moveTo>
                    <a:lnTo>
                      <a:pt x="2508" y="349"/>
                    </a:lnTo>
                    <a:moveTo>
                      <a:pt x="2494" y="361"/>
                    </a:moveTo>
                    <a:lnTo>
                      <a:pt x="2508" y="361"/>
                    </a:lnTo>
                    <a:moveTo>
                      <a:pt x="2494" y="361"/>
                    </a:moveTo>
                    <a:lnTo>
                      <a:pt x="2494" y="361"/>
                    </a:lnTo>
                    <a:moveTo>
                      <a:pt x="2494" y="361"/>
                    </a:moveTo>
                    <a:lnTo>
                      <a:pt x="2494" y="361"/>
                    </a:lnTo>
                    <a:moveTo>
                      <a:pt x="2480" y="361"/>
                    </a:moveTo>
                    <a:lnTo>
                      <a:pt x="2494" y="361"/>
                    </a:lnTo>
                    <a:moveTo>
                      <a:pt x="2480" y="361"/>
                    </a:moveTo>
                    <a:lnTo>
                      <a:pt x="2480" y="361"/>
                    </a:lnTo>
                    <a:moveTo>
                      <a:pt x="2480" y="361"/>
                    </a:moveTo>
                    <a:lnTo>
                      <a:pt x="2480" y="361"/>
                    </a:lnTo>
                    <a:moveTo>
                      <a:pt x="2480" y="361"/>
                    </a:moveTo>
                    <a:lnTo>
                      <a:pt x="2480" y="361"/>
                    </a:lnTo>
                    <a:moveTo>
                      <a:pt x="2480" y="361"/>
                    </a:moveTo>
                    <a:lnTo>
                      <a:pt x="2480" y="361"/>
                    </a:lnTo>
                    <a:moveTo>
                      <a:pt x="2465" y="361"/>
                    </a:moveTo>
                    <a:lnTo>
                      <a:pt x="2480" y="361"/>
                    </a:lnTo>
                    <a:moveTo>
                      <a:pt x="2465" y="361"/>
                    </a:moveTo>
                    <a:lnTo>
                      <a:pt x="2465" y="361"/>
                    </a:lnTo>
                    <a:moveTo>
                      <a:pt x="2465" y="361"/>
                    </a:moveTo>
                    <a:lnTo>
                      <a:pt x="2465" y="361"/>
                    </a:lnTo>
                    <a:moveTo>
                      <a:pt x="2465" y="361"/>
                    </a:moveTo>
                    <a:lnTo>
                      <a:pt x="2465" y="361"/>
                    </a:lnTo>
                    <a:moveTo>
                      <a:pt x="2451" y="361"/>
                    </a:moveTo>
                    <a:lnTo>
                      <a:pt x="2465" y="361"/>
                    </a:lnTo>
                    <a:moveTo>
                      <a:pt x="2451" y="361"/>
                    </a:moveTo>
                    <a:lnTo>
                      <a:pt x="2451" y="361"/>
                    </a:lnTo>
                    <a:moveTo>
                      <a:pt x="2451" y="361"/>
                    </a:moveTo>
                    <a:lnTo>
                      <a:pt x="2451" y="361"/>
                    </a:lnTo>
                    <a:moveTo>
                      <a:pt x="2437" y="361"/>
                    </a:moveTo>
                    <a:lnTo>
                      <a:pt x="2451" y="361"/>
                    </a:lnTo>
                    <a:moveTo>
                      <a:pt x="2437" y="361"/>
                    </a:moveTo>
                    <a:lnTo>
                      <a:pt x="2437" y="361"/>
                    </a:lnTo>
                    <a:moveTo>
                      <a:pt x="2437" y="374"/>
                    </a:moveTo>
                    <a:lnTo>
                      <a:pt x="2437" y="361"/>
                    </a:lnTo>
                    <a:moveTo>
                      <a:pt x="2437" y="374"/>
                    </a:moveTo>
                    <a:lnTo>
                      <a:pt x="2437" y="374"/>
                    </a:lnTo>
                    <a:moveTo>
                      <a:pt x="2422" y="374"/>
                    </a:moveTo>
                    <a:lnTo>
                      <a:pt x="2437" y="374"/>
                    </a:lnTo>
                    <a:moveTo>
                      <a:pt x="2422" y="374"/>
                    </a:moveTo>
                    <a:lnTo>
                      <a:pt x="2422" y="374"/>
                    </a:lnTo>
                    <a:moveTo>
                      <a:pt x="2422" y="374"/>
                    </a:moveTo>
                    <a:lnTo>
                      <a:pt x="2422" y="374"/>
                    </a:lnTo>
                    <a:moveTo>
                      <a:pt x="2408" y="374"/>
                    </a:moveTo>
                    <a:lnTo>
                      <a:pt x="2422" y="374"/>
                    </a:lnTo>
                    <a:moveTo>
                      <a:pt x="2408" y="374"/>
                    </a:moveTo>
                    <a:lnTo>
                      <a:pt x="2408" y="374"/>
                    </a:lnTo>
                    <a:moveTo>
                      <a:pt x="2408" y="374"/>
                    </a:moveTo>
                    <a:lnTo>
                      <a:pt x="2408" y="374"/>
                    </a:lnTo>
                    <a:moveTo>
                      <a:pt x="2394" y="374"/>
                    </a:moveTo>
                    <a:lnTo>
                      <a:pt x="2408" y="374"/>
                    </a:lnTo>
                    <a:moveTo>
                      <a:pt x="2394" y="374"/>
                    </a:moveTo>
                    <a:lnTo>
                      <a:pt x="2394" y="374"/>
                    </a:lnTo>
                    <a:moveTo>
                      <a:pt x="2394" y="374"/>
                    </a:moveTo>
                    <a:lnTo>
                      <a:pt x="2394" y="374"/>
                    </a:lnTo>
                    <a:moveTo>
                      <a:pt x="2394" y="374"/>
                    </a:moveTo>
                    <a:lnTo>
                      <a:pt x="2394" y="374"/>
                    </a:lnTo>
                    <a:moveTo>
                      <a:pt x="2379" y="387"/>
                    </a:moveTo>
                    <a:lnTo>
                      <a:pt x="2394" y="374"/>
                    </a:lnTo>
                    <a:moveTo>
                      <a:pt x="2379" y="387"/>
                    </a:moveTo>
                    <a:lnTo>
                      <a:pt x="2379" y="387"/>
                    </a:lnTo>
                    <a:moveTo>
                      <a:pt x="2379" y="387"/>
                    </a:moveTo>
                    <a:lnTo>
                      <a:pt x="2379" y="387"/>
                    </a:lnTo>
                    <a:moveTo>
                      <a:pt x="2365" y="387"/>
                    </a:moveTo>
                    <a:lnTo>
                      <a:pt x="2379" y="387"/>
                    </a:lnTo>
                    <a:moveTo>
                      <a:pt x="2365" y="387"/>
                    </a:moveTo>
                    <a:lnTo>
                      <a:pt x="2365" y="387"/>
                    </a:lnTo>
                    <a:moveTo>
                      <a:pt x="2365" y="387"/>
                    </a:moveTo>
                    <a:lnTo>
                      <a:pt x="2365" y="387"/>
                    </a:lnTo>
                    <a:moveTo>
                      <a:pt x="2365" y="387"/>
                    </a:moveTo>
                    <a:lnTo>
                      <a:pt x="2365" y="387"/>
                    </a:lnTo>
                    <a:moveTo>
                      <a:pt x="2365" y="400"/>
                    </a:moveTo>
                    <a:lnTo>
                      <a:pt x="2365" y="387"/>
                    </a:lnTo>
                    <a:moveTo>
                      <a:pt x="2351" y="400"/>
                    </a:moveTo>
                    <a:lnTo>
                      <a:pt x="2365" y="400"/>
                    </a:lnTo>
                    <a:moveTo>
                      <a:pt x="2351" y="400"/>
                    </a:moveTo>
                    <a:lnTo>
                      <a:pt x="2351" y="400"/>
                    </a:lnTo>
                    <a:moveTo>
                      <a:pt x="2351" y="400"/>
                    </a:moveTo>
                    <a:lnTo>
                      <a:pt x="2351" y="400"/>
                    </a:lnTo>
                    <a:moveTo>
                      <a:pt x="2336" y="400"/>
                    </a:moveTo>
                    <a:lnTo>
                      <a:pt x="2351" y="400"/>
                    </a:lnTo>
                    <a:moveTo>
                      <a:pt x="2336" y="400"/>
                    </a:moveTo>
                    <a:lnTo>
                      <a:pt x="2336" y="400"/>
                    </a:lnTo>
                    <a:moveTo>
                      <a:pt x="2336" y="400"/>
                    </a:moveTo>
                    <a:lnTo>
                      <a:pt x="2336" y="400"/>
                    </a:lnTo>
                    <a:moveTo>
                      <a:pt x="2336" y="400"/>
                    </a:moveTo>
                    <a:lnTo>
                      <a:pt x="2336" y="400"/>
                    </a:lnTo>
                    <a:moveTo>
                      <a:pt x="2322" y="400"/>
                    </a:moveTo>
                    <a:lnTo>
                      <a:pt x="2336" y="400"/>
                    </a:lnTo>
                    <a:moveTo>
                      <a:pt x="2322" y="400"/>
                    </a:moveTo>
                    <a:lnTo>
                      <a:pt x="2322" y="400"/>
                    </a:lnTo>
                    <a:moveTo>
                      <a:pt x="2322" y="400"/>
                    </a:moveTo>
                    <a:lnTo>
                      <a:pt x="2322" y="400"/>
                    </a:lnTo>
                    <a:moveTo>
                      <a:pt x="2308" y="413"/>
                    </a:moveTo>
                    <a:lnTo>
                      <a:pt x="2322" y="400"/>
                    </a:lnTo>
                    <a:moveTo>
                      <a:pt x="2308" y="413"/>
                    </a:moveTo>
                    <a:lnTo>
                      <a:pt x="2308" y="413"/>
                    </a:lnTo>
                    <a:moveTo>
                      <a:pt x="2308" y="413"/>
                    </a:moveTo>
                    <a:lnTo>
                      <a:pt x="2308" y="413"/>
                    </a:lnTo>
                    <a:moveTo>
                      <a:pt x="2308" y="413"/>
                    </a:moveTo>
                    <a:lnTo>
                      <a:pt x="2308" y="413"/>
                    </a:lnTo>
                    <a:moveTo>
                      <a:pt x="2293" y="413"/>
                    </a:moveTo>
                    <a:lnTo>
                      <a:pt x="2308" y="413"/>
                    </a:lnTo>
                    <a:moveTo>
                      <a:pt x="2293" y="413"/>
                    </a:moveTo>
                    <a:lnTo>
                      <a:pt x="2293" y="413"/>
                    </a:lnTo>
                    <a:moveTo>
                      <a:pt x="2293" y="413"/>
                    </a:moveTo>
                    <a:lnTo>
                      <a:pt x="2293" y="413"/>
                    </a:lnTo>
                    <a:moveTo>
                      <a:pt x="2279" y="413"/>
                    </a:moveTo>
                    <a:lnTo>
                      <a:pt x="2293" y="413"/>
                    </a:lnTo>
                    <a:moveTo>
                      <a:pt x="2279" y="413"/>
                    </a:moveTo>
                    <a:lnTo>
                      <a:pt x="2279" y="413"/>
                    </a:lnTo>
                    <a:moveTo>
                      <a:pt x="2279" y="413"/>
                    </a:moveTo>
                    <a:lnTo>
                      <a:pt x="2279" y="413"/>
                    </a:lnTo>
                    <a:moveTo>
                      <a:pt x="2265" y="413"/>
                    </a:moveTo>
                    <a:lnTo>
                      <a:pt x="2279" y="413"/>
                    </a:lnTo>
                    <a:moveTo>
                      <a:pt x="2265" y="413"/>
                    </a:moveTo>
                    <a:lnTo>
                      <a:pt x="2265" y="413"/>
                    </a:lnTo>
                    <a:moveTo>
                      <a:pt x="2265" y="413"/>
                    </a:moveTo>
                    <a:lnTo>
                      <a:pt x="2265" y="413"/>
                    </a:lnTo>
                    <a:moveTo>
                      <a:pt x="2265" y="426"/>
                    </a:moveTo>
                    <a:lnTo>
                      <a:pt x="2265" y="413"/>
                    </a:lnTo>
                    <a:moveTo>
                      <a:pt x="2250" y="426"/>
                    </a:moveTo>
                    <a:lnTo>
                      <a:pt x="2265" y="426"/>
                    </a:lnTo>
                    <a:moveTo>
                      <a:pt x="2250" y="426"/>
                    </a:moveTo>
                    <a:lnTo>
                      <a:pt x="2250" y="426"/>
                    </a:lnTo>
                    <a:moveTo>
                      <a:pt x="2250" y="426"/>
                    </a:moveTo>
                    <a:lnTo>
                      <a:pt x="2250" y="426"/>
                    </a:lnTo>
                    <a:moveTo>
                      <a:pt x="2250" y="426"/>
                    </a:moveTo>
                    <a:lnTo>
                      <a:pt x="2250" y="426"/>
                    </a:lnTo>
                    <a:moveTo>
                      <a:pt x="2250" y="426"/>
                    </a:moveTo>
                    <a:lnTo>
                      <a:pt x="2250" y="426"/>
                    </a:lnTo>
                    <a:moveTo>
                      <a:pt x="2236" y="426"/>
                    </a:moveTo>
                    <a:lnTo>
                      <a:pt x="2250" y="426"/>
                    </a:lnTo>
                    <a:moveTo>
                      <a:pt x="2236" y="426"/>
                    </a:moveTo>
                    <a:lnTo>
                      <a:pt x="2236" y="426"/>
                    </a:lnTo>
                    <a:moveTo>
                      <a:pt x="2236" y="439"/>
                    </a:moveTo>
                    <a:lnTo>
                      <a:pt x="2236" y="426"/>
                    </a:lnTo>
                    <a:moveTo>
                      <a:pt x="2222" y="439"/>
                    </a:moveTo>
                    <a:lnTo>
                      <a:pt x="2236" y="439"/>
                    </a:lnTo>
                    <a:moveTo>
                      <a:pt x="2222" y="439"/>
                    </a:moveTo>
                    <a:lnTo>
                      <a:pt x="2222" y="439"/>
                    </a:lnTo>
                    <a:moveTo>
                      <a:pt x="2222" y="439"/>
                    </a:moveTo>
                    <a:lnTo>
                      <a:pt x="2222" y="439"/>
                    </a:lnTo>
                    <a:moveTo>
                      <a:pt x="2222" y="439"/>
                    </a:moveTo>
                    <a:lnTo>
                      <a:pt x="2222" y="439"/>
                    </a:lnTo>
                    <a:moveTo>
                      <a:pt x="2207" y="439"/>
                    </a:moveTo>
                    <a:lnTo>
                      <a:pt x="2222" y="439"/>
                    </a:lnTo>
                    <a:moveTo>
                      <a:pt x="2207" y="439"/>
                    </a:moveTo>
                    <a:lnTo>
                      <a:pt x="2207" y="439"/>
                    </a:lnTo>
                    <a:moveTo>
                      <a:pt x="2207" y="439"/>
                    </a:moveTo>
                    <a:lnTo>
                      <a:pt x="2207" y="439"/>
                    </a:lnTo>
                    <a:moveTo>
                      <a:pt x="2193" y="439"/>
                    </a:moveTo>
                    <a:lnTo>
                      <a:pt x="2207" y="439"/>
                    </a:lnTo>
                    <a:moveTo>
                      <a:pt x="2193" y="439"/>
                    </a:moveTo>
                    <a:lnTo>
                      <a:pt x="2193" y="439"/>
                    </a:lnTo>
                    <a:moveTo>
                      <a:pt x="2193" y="439"/>
                    </a:moveTo>
                    <a:lnTo>
                      <a:pt x="2193" y="439"/>
                    </a:lnTo>
                    <a:moveTo>
                      <a:pt x="2179" y="439"/>
                    </a:moveTo>
                    <a:lnTo>
                      <a:pt x="2193" y="439"/>
                    </a:lnTo>
                    <a:moveTo>
                      <a:pt x="2179" y="439"/>
                    </a:moveTo>
                    <a:lnTo>
                      <a:pt x="2179" y="439"/>
                    </a:lnTo>
                    <a:moveTo>
                      <a:pt x="2179" y="439"/>
                    </a:moveTo>
                    <a:lnTo>
                      <a:pt x="2179" y="439"/>
                    </a:lnTo>
                    <a:moveTo>
                      <a:pt x="2179" y="439"/>
                    </a:moveTo>
                    <a:lnTo>
                      <a:pt x="2179" y="439"/>
                    </a:lnTo>
                    <a:moveTo>
                      <a:pt x="2164" y="452"/>
                    </a:moveTo>
                    <a:lnTo>
                      <a:pt x="2179" y="439"/>
                    </a:lnTo>
                    <a:moveTo>
                      <a:pt x="2164" y="452"/>
                    </a:moveTo>
                    <a:lnTo>
                      <a:pt x="2164" y="452"/>
                    </a:lnTo>
                    <a:moveTo>
                      <a:pt x="2164" y="452"/>
                    </a:moveTo>
                    <a:lnTo>
                      <a:pt x="2164" y="452"/>
                    </a:lnTo>
                    <a:moveTo>
                      <a:pt x="2150" y="452"/>
                    </a:moveTo>
                    <a:lnTo>
                      <a:pt x="2164" y="452"/>
                    </a:lnTo>
                    <a:moveTo>
                      <a:pt x="2150" y="452"/>
                    </a:moveTo>
                    <a:lnTo>
                      <a:pt x="2150" y="452"/>
                    </a:lnTo>
                    <a:moveTo>
                      <a:pt x="2150" y="452"/>
                    </a:moveTo>
                    <a:lnTo>
                      <a:pt x="2150" y="452"/>
                    </a:lnTo>
                    <a:moveTo>
                      <a:pt x="2136" y="452"/>
                    </a:moveTo>
                    <a:lnTo>
                      <a:pt x="2150" y="452"/>
                    </a:lnTo>
                    <a:moveTo>
                      <a:pt x="2136" y="452"/>
                    </a:moveTo>
                    <a:lnTo>
                      <a:pt x="2136" y="452"/>
                    </a:lnTo>
                    <a:moveTo>
                      <a:pt x="2136" y="452"/>
                    </a:moveTo>
                    <a:lnTo>
                      <a:pt x="2136" y="452"/>
                    </a:lnTo>
                    <a:moveTo>
                      <a:pt x="2136" y="452"/>
                    </a:moveTo>
                    <a:lnTo>
                      <a:pt x="2136" y="452"/>
                    </a:lnTo>
                    <a:moveTo>
                      <a:pt x="2136" y="452"/>
                    </a:moveTo>
                    <a:lnTo>
                      <a:pt x="2136" y="452"/>
                    </a:lnTo>
                    <a:moveTo>
                      <a:pt x="2121" y="452"/>
                    </a:moveTo>
                    <a:lnTo>
                      <a:pt x="2136" y="452"/>
                    </a:lnTo>
                    <a:moveTo>
                      <a:pt x="2121" y="452"/>
                    </a:moveTo>
                    <a:lnTo>
                      <a:pt x="2121" y="452"/>
                    </a:lnTo>
                    <a:moveTo>
                      <a:pt x="2121" y="452"/>
                    </a:moveTo>
                    <a:lnTo>
                      <a:pt x="2121" y="452"/>
                    </a:lnTo>
                    <a:moveTo>
                      <a:pt x="2121" y="465"/>
                    </a:moveTo>
                    <a:lnTo>
                      <a:pt x="2121" y="452"/>
                    </a:lnTo>
                    <a:moveTo>
                      <a:pt x="2107" y="465"/>
                    </a:moveTo>
                    <a:lnTo>
                      <a:pt x="2121" y="465"/>
                    </a:lnTo>
                    <a:moveTo>
                      <a:pt x="2107" y="465"/>
                    </a:moveTo>
                    <a:lnTo>
                      <a:pt x="2107" y="465"/>
                    </a:lnTo>
                    <a:moveTo>
                      <a:pt x="2107" y="465"/>
                    </a:moveTo>
                    <a:lnTo>
                      <a:pt x="2107" y="465"/>
                    </a:lnTo>
                    <a:moveTo>
                      <a:pt x="2093" y="465"/>
                    </a:moveTo>
                    <a:lnTo>
                      <a:pt x="2107" y="465"/>
                    </a:lnTo>
                    <a:moveTo>
                      <a:pt x="2093" y="465"/>
                    </a:moveTo>
                    <a:lnTo>
                      <a:pt x="2093" y="465"/>
                    </a:lnTo>
                    <a:moveTo>
                      <a:pt x="2093" y="465"/>
                    </a:moveTo>
                    <a:lnTo>
                      <a:pt x="2093" y="465"/>
                    </a:lnTo>
                    <a:moveTo>
                      <a:pt x="2093" y="465"/>
                    </a:moveTo>
                    <a:lnTo>
                      <a:pt x="2093" y="465"/>
                    </a:lnTo>
                    <a:moveTo>
                      <a:pt x="2078" y="465"/>
                    </a:moveTo>
                    <a:lnTo>
                      <a:pt x="2093" y="465"/>
                    </a:lnTo>
                    <a:moveTo>
                      <a:pt x="2078" y="465"/>
                    </a:moveTo>
                    <a:lnTo>
                      <a:pt x="2078" y="465"/>
                    </a:lnTo>
                    <a:moveTo>
                      <a:pt x="2078" y="465"/>
                    </a:moveTo>
                    <a:lnTo>
                      <a:pt x="2078" y="465"/>
                    </a:lnTo>
                    <a:moveTo>
                      <a:pt x="2064" y="465"/>
                    </a:moveTo>
                    <a:lnTo>
                      <a:pt x="2078" y="465"/>
                    </a:lnTo>
                    <a:moveTo>
                      <a:pt x="2064" y="478"/>
                    </a:moveTo>
                    <a:lnTo>
                      <a:pt x="2064" y="465"/>
                    </a:lnTo>
                    <a:moveTo>
                      <a:pt x="2064" y="478"/>
                    </a:moveTo>
                    <a:lnTo>
                      <a:pt x="2064" y="478"/>
                    </a:lnTo>
                    <a:moveTo>
                      <a:pt x="2050" y="478"/>
                    </a:moveTo>
                    <a:lnTo>
                      <a:pt x="2064" y="478"/>
                    </a:lnTo>
                    <a:moveTo>
                      <a:pt x="2050" y="478"/>
                    </a:moveTo>
                    <a:lnTo>
                      <a:pt x="2050" y="478"/>
                    </a:lnTo>
                    <a:moveTo>
                      <a:pt x="2050" y="478"/>
                    </a:moveTo>
                    <a:lnTo>
                      <a:pt x="2050" y="478"/>
                    </a:lnTo>
                    <a:moveTo>
                      <a:pt x="2050" y="478"/>
                    </a:moveTo>
                    <a:lnTo>
                      <a:pt x="2050" y="478"/>
                    </a:lnTo>
                    <a:moveTo>
                      <a:pt x="2035" y="478"/>
                    </a:moveTo>
                    <a:lnTo>
                      <a:pt x="2050" y="478"/>
                    </a:lnTo>
                    <a:moveTo>
                      <a:pt x="2035" y="478"/>
                    </a:moveTo>
                    <a:lnTo>
                      <a:pt x="2035" y="478"/>
                    </a:lnTo>
                    <a:moveTo>
                      <a:pt x="2035" y="478"/>
                    </a:moveTo>
                    <a:lnTo>
                      <a:pt x="2035" y="478"/>
                    </a:lnTo>
                    <a:moveTo>
                      <a:pt x="2021" y="478"/>
                    </a:moveTo>
                    <a:lnTo>
                      <a:pt x="2035" y="478"/>
                    </a:lnTo>
                    <a:moveTo>
                      <a:pt x="2021" y="478"/>
                    </a:moveTo>
                    <a:lnTo>
                      <a:pt x="2021" y="478"/>
                    </a:lnTo>
                    <a:moveTo>
                      <a:pt x="2021" y="478"/>
                    </a:moveTo>
                    <a:lnTo>
                      <a:pt x="2021" y="478"/>
                    </a:lnTo>
                    <a:moveTo>
                      <a:pt x="2021" y="478"/>
                    </a:moveTo>
                    <a:lnTo>
                      <a:pt x="2021" y="478"/>
                    </a:lnTo>
                    <a:moveTo>
                      <a:pt x="2021" y="478"/>
                    </a:moveTo>
                    <a:lnTo>
                      <a:pt x="2021" y="478"/>
                    </a:lnTo>
                    <a:moveTo>
                      <a:pt x="2007" y="478"/>
                    </a:moveTo>
                    <a:lnTo>
                      <a:pt x="2021" y="478"/>
                    </a:lnTo>
                    <a:moveTo>
                      <a:pt x="2007" y="478"/>
                    </a:moveTo>
                    <a:lnTo>
                      <a:pt x="2007" y="478"/>
                    </a:lnTo>
                    <a:moveTo>
                      <a:pt x="2007" y="478"/>
                    </a:moveTo>
                    <a:lnTo>
                      <a:pt x="2007" y="478"/>
                    </a:lnTo>
                    <a:moveTo>
                      <a:pt x="1992" y="478"/>
                    </a:moveTo>
                    <a:lnTo>
                      <a:pt x="2007" y="478"/>
                    </a:lnTo>
                    <a:moveTo>
                      <a:pt x="1992" y="478"/>
                    </a:moveTo>
                    <a:lnTo>
                      <a:pt x="1992" y="478"/>
                    </a:lnTo>
                    <a:moveTo>
                      <a:pt x="1992" y="478"/>
                    </a:moveTo>
                    <a:lnTo>
                      <a:pt x="1992" y="478"/>
                    </a:lnTo>
                    <a:moveTo>
                      <a:pt x="1992" y="478"/>
                    </a:moveTo>
                    <a:lnTo>
                      <a:pt x="1992" y="478"/>
                    </a:lnTo>
                    <a:moveTo>
                      <a:pt x="1978" y="478"/>
                    </a:moveTo>
                    <a:lnTo>
                      <a:pt x="1992" y="478"/>
                    </a:lnTo>
                    <a:moveTo>
                      <a:pt x="1978" y="478"/>
                    </a:moveTo>
                    <a:lnTo>
                      <a:pt x="1978" y="478"/>
                    </a:lnTo>
                    <a:moveTo>
                      <a:pt x="1978" y="478"/>
                    </a:moveTo>
                    <a:lnTo>
                      <a:pt x="1978" y="478"/>
                    </a:lnTo>
                    <a:moveTo>
                      <a:pt x="1964" y="478"/>
                    </a:moveTo>
                    <a:lnTo>
                      <a:pt x="1978" y="478"/>
                    </a:lnTo>
                    <a:moveTo>
                      <a:pt x="1964" y="478"/>
                    </a:moveTo>
                    <a:lnTo>
                      <a:pt x="1964" y="478"/>
                    </a:lnTo>
                    <a:moveTo>
                      <a:pt x="1964" y="478"/>
                    </a:moveTo>
                    <a:lnTo>
                      <a:pt x="1964" y="478"/>
                    </a:lnTo>
                    <a:moveTo>
                      <a:pt x="1964" y="491"/>
                    </a:moveTo>
                    <a:lnTo>
                      <a:pt x="1964" y="478"/>
                    </a:lnTo>
                    <a:moveTo>
                      <a:pt x="1949" y="491"/>
                    </a:moveTo>
                    <a:lnTo>
                      <a:pt x="1964" y="491"/>
                    </a:lnTo>
                    <a:moveTo>
                      <a:pt x="1949" y="491"/>
                    </a:moveTo>
                    <a:lnTo>
                      <a:pt x="1949" y="491"/>
                    </a:lnTo>
                    <a:moveTo>
                      <a:pt x="1949" y="491"/>
                    </a:moveTo>
                    <a:lnTo>
                      <a:pt x="1949" y="491"/>
                    </a:lnTo>
                    <a:moveTo>
                      <a:pt x="1935" y="491"/>
                    </a:moveTo>
                    <a:lnTo>
                      <a:pt x="1949" y="491"/>
                    </a:lnTo>
                    <a:moveTo>
                      <a:pt x="1935" y="491"/>
                    </a:moveTo>
                    <a:lnTo>
                      <a:pt x="1935" y="491"/>
                    </a:lnTo>
                    <a:moveTo>
                      <a:pt x="1935" y="491"/>
                    </a:moveTo>
                    <a:lnTo>
                      <a:pt x="1935" y="491"/>
                    </a:lnTo>
                    <a:moveTo>
                      <a:pt x="1921" y="491"/>
                    </a:moveTo>
                    <a:lnTo>
                      <a:pt x="1935" y="491"/>
                    </a:lnTo>
                    <a:moveTo>
                      <a:pt x="1921" y="491"/>
                    </a:moveTo>
                    <a:lnTo>
                      <a:pt x="1921" y="491"/>
                    </a:lnTo>
                    <a:moveTo>
                      <a:pt x="1921" y="491"/>
                    </a:moveTo>
                    <a:lnTo>
                      <a:pt x="1921" y="491"/>
                    </a:lnTo>
                    <a:moveTo>
                      <a:pt x="1921" y="491"/>
                    </a:moveTo>
                    <a:lnTo>
                      <a:pt x="1921" y="491"/>
                    </a:lnTo>
                    <a:moveTo>
                      <a:pt x="1906" y="504"/>
                    </a:moveTo>
                    <a:lnTo>
                      <a:pt x="1921" y="491"/>
                    </a:lnTo>
                    <a:moveTo>
                      <a:pt x="1906" y="504"/>
                    </a:moveTo>
                    <a:lnTo>
                      <a:pt x="1906" y="504"/>
                    </a:lnTo>
                    <a:moveTo>
                      <a:pt x="1906" y="504"/>
                    </a:moveTo>
                    <a:lnTo>
                      <a:pt x="1906" y="504"/>
                    </a:lnTo>
                    <a:moveTo>
                      <a:pt x="1906" y="504"/>
                    </a:moveTo>
                    <a:lnTo>
                      <a:pt x="1906" y="504"/>
                    </a:lnTo>
                    <a:moveTo>
                      <a:pt x="1906" y="504"/>
                    </a:moveTo>
                    <a:lnTo>
                      <a:pt x="1906" y="504"/>
                    </a:lnTo>
                    <a:moveTo>
                      <a:pt x="1892" y="504"/>
                    </a:moveTo>
                    <a:lnTo>
                      <a:pt x="1906" y="504"/>
                    </a:lnTo>
                    <a:moveTo>
                      <a:pt x="1892" y="504"/>
                    </a:moveTo>
                    <a:lnTo>
                      <a:pt x="1892" y="504"/>
                    </a:lnTo>
                    <a:moveTo>
                      <a:pt x="1892" y="504"/>
                    </a:moveTo>
                    <a:lnTo>
                      <a:pt x="1892" y="504"/>
                    </a:lnTo>
                    <a:moveTo>
                      <a:pt x="1878" y="504"/>
                    </a:moveTo>
                    <a:lnTo>
                      <a:pt x="1892" y="504"/>
                    </a:lnTo>
                    <a:moveTo>
                      <a:pt x="1878" y="504"/>
                    </a:moveTo>
                    <a:lnTo>
                      <a:pt x="1878" y="504"/>
                    </a:lnTo>
                    <a:moveTo>
                      <a:pt x="1878" y="504"/>
                    </a:moveTo>
                    <a:lnTo>
                      <a:pt x="1878" y="504"/>
                    </a:lnTo>
                    <a:moveTo>
                      <a:pt x="1863" y="504"/>
                    </a:moveTo>
                    <a:lnTo>
                      <a:pt x="1878" y="504"/>
                    </a:lnTo>
                    <a:moveTo>
                      <a:pt x="1863" y="504"/>
                    </a:moveTo>
                    <a:lnTo>
                      <a:pt x="1863" y="504"/>
                    </a:lnTo>
                    <a:moveTo>
                      <a:pt x="1863" y="504"/>
                    </a:moveTo>
                    <a:lnTo>
                      <a:pt x="1863" y="504"/>
                    </a:lnTo>
                    <a:moveTo>
                      <a:pt x="1863" y="504"/>
                    </a:moveTo>
                    <a:lnTo>
                      <a:pt x="1863" y="504"/>
                    </a:lnTo>
                    <a:moveTo>
                      <a:pt x="1849" y="504"/>
                    </a:moveTo>
                    <a:lnTo>
                      <a:pt x="1863" y="504"/>
                    </a:lnTo>
                    <a:moveTo>
                      <a:pt x="1849" y="504"/>
                    </a:moveTo>
                    <a:lnTo>
                      <a:pt x="1849" y="504"/>
                    </a:lnTo>
                    <a:moveTo>
                      <a:pt x="1849" y="504"/>
                    </a:moveTo>
                    <a:lnTo>
                      <a:pt x="1849" y="504"/>
                    </a:lnTo>
                    <a:moveTo>
                      <a:pt x="1835" y="504"/>
                    </a:moveTo>
                    <a:lnTo>
                      <a:pt x="1849" y="504"/>
                    </a:lnTo>
                    <a:moveTo>
                      <a:pt x="1835" y="504"/>
                    </a:moveTo>
                    <a:lnTo>
                      <a:pt x="1835" y="504"/>
                    </a:lnTo>
                    <a:moveTo>
                      <a:pt x="1835" y="504"/>
                    </a:moveTo>
                    <a:lnTo>
                      <a:pt x="1835" y="504"/>
                    </a:lnTo>
                    <a:moveTo>
                      <a:pt x="1835" y="516"/>
                    </a:moveTo>
                    <a:lnTo>
                      <a:pt x="1835" y="504"/>
                    </a:lnTo>
                    <a:moveTo>
                      <a:pt x="1820" y="516"/>
                    </a:moveTo>
                    <a:lnTo>
                      <a:pt x="1835" y="516"/>
                    </a:lnTo>
                    <a:moveTo>
                      <a:pt x="1820" y="516"/>
                    </a:moveTo>
                    <a:lnTo>
                      <a:pt x="1820" y="516"/>
                    </a:lnTo>
                    <a:moveTo>
                      <a:pt x="1820" y="516"/>
                    </a:moveTo>
                    <a:lnTo>
                      <a:pt x="1820" y="516"/>
                    </a:lnTo>
                    <a:moveTo>
                      <a:pt x="1806" y="516"/>
                    </a:moveTo>
                    <a:lnTo>
                      <a:pt x="1820" y="516"/>
                    </a:lnTo>
                    <a:moveTo>
                      <a:pt x="1806" y="516"/>
                    </a:moveTo>
                    <a:lnTo>
                      <a:pt x="1806" y="516"/>
                    </a:lnTo>
                    <a:moveTo>
                      <a:pt x="1806" y="516"/>
                    </a:moveTo>
                    <a:lnTo>
                      <a:pt x="1806" y="516"/>
                    </a:lnTo>
                    <a:moveTo>
                      <a:pt x="1792" y="516"/>
                    </a:moveTo>
                    <a:lnTo>
                      <a:pt x="1806" y="516"/>
                    </a:lnTo>
                    <a:moveTo>
                      <a:pt x="1792" y="516"/>
                    </a:moveTo>
                    <a:lnTo>
                      <a:pt x="1792" y="516"/>
                    </a:lnTo>
                    <a:moveTo>
                      <a:pt x="1792" y="516"/>
                    </a:moveTo>
                    <a:lnTo>
                      <a:pt x="1792" y="516"/>
                    </a:lnTo>
                    <a:moveTo>
                      <a:pt x="1792" y="516"/>
                    </a:moveTo>
                    <a:lnTo>
                      <a:pt x="1792" y="516"/>
                    </a:lnTo>
                    <a:moveTo>
                      <a:pt x="1792" y="516"/>
                    </a:moveTo>
                    <a:lnTo>
                      <a:pt x="1792" y="516"/>
                    </a:lnTo>
                    <a:moveTo>
                      <a:pt x="1777" y="516"/>
                    </a:moveTo>
                    <a:lnTo>
                      <a:pt x="1792" y="516"/>
                    </a:lnTo>
                    <a:moveTo>
                      <a:pt x="1777" y="516"/>
                    </a:moveTo>
                    <a:lnTo>
                      <a:pt x="1777" y="516"/>
                    </a:lnTo>
                    <a:moveTo>
                      <a:pt x="1777" y="516"/>
                    </a:moveTo>
                    <a:lnTo>
                      <a:pt x="1777" y="516"/>
                    </a:lnTo>
                    <a:moveTo>
                      <a:pt x="1777" y="516"/>
                    </a:moveTo>
                    <a:lnTo>
                      <a:pt x="1777" y="516"/>
                    </a:lnTo>
                    <a:moveTo>
                      <a:pt x="1763" y="516"/>
                    </a:moveTo>
                    <a:lnTo>
                      <a:pt x="1777" y="516"/>
                    </a:lnTo>
                    <a:moveTo>
                      <a:pt x="1763" y="516"/>
                    </a:moveTo>
                    <a:lnTo>
                      <a:pt x="1763" y="516"/>
                    </a:lnTo>
                    <a:moveTo>
                      <a:pt x="1763" y="516"/>
                    </a:moveTo>
                    <a:lnTo>
                      <a:pt x="1763" y="516"/>
                    </a:lnTo>
                    <a:moveTo>
                      <a:pt x="1748" y="516"/>
                    </a:moveTo>
                    <a:lnTo>
                      <a:pt x="1763" y="516"/>
                    </a:lnTo>
                    <a:moveTo>
                      <a:pt x="1748" y="529"/>
                    </a:moveTo>
                    <a:lnTo>
                      <a:pt x="1748" y="516"/>
                    </a:lnTo>
                    <a:moveTo>
                      <a:pt x="1748" y="529"/>
                    </a:moveTo>
                    <a:lnTo>
                      <a:pt x="1748" y="529"/>
                    </a:lnTo>
                    <a:moveTo>
                      <a:pt x="1748" y="529"/>
                    </a:moveTo>
                    <a:lnTo>
                      <a:pt x="1748" y="529"/>
                    </a:lnTo>
                    <a:moveTo>
                      <a:pt x="1734" y="529"/>
                    </a:moveTo>
                    <a:lnTo>
                      <a:pt x="1748" y="529"/>
                    </a:lnTo>
                    <a:moveTo>
                      <a:pt x="1734" y="529"/>
                    </a:moveTo>
                    <a:lnTo>
                      <a:pt x="1734" y="529"/>
                    </a:lnTo>
                    <a:moveTo>
                      <a:pt x="1734" y="529"/>
                    </a:moveTo>
                    <a:lnTo>
                      <a:pt x="1734" y="529"/>
                    </a:lnTo>
                    <a:moveTo>
                      <a:pt x="1720" y="529"/>
                    </a:moveTo>
                    <a:lnTo>
                      <a:pt x="1734" y="529"/>
                    </a:lnTo>
                    <a:moveTo>
                      <a:pt x="1720" y="529"/>
                    </a:moveTo>
                    <a:lnTo>
                      <a:pt x="1720" y="529"/>
                    </a:lnTo>
                    <a:moveTo>
                      <a:pt x="1720" y="529"/>
                    </a:moveTo>
                    <a:lnTo>
                      <a:pt x="1720" y="529"/>
                    </a:lnTo>
                    <a:moveTo>
                      <a:pt x="1705" y="529"/>
                    </a:moveTo>
                    <a:lnTo>
                      <a:pt x="1720" y="529"/>
                    </a:lnTo>
                    <a:moveTo>
                      <a:pt x="1705" y="529"/>
                    </a:moveTo>
                    <a:lnTo>
                      <a:pt x="1705" y="529"/>
                    </a:lnTo>
                    <a:moveTo>
                      <a:pt x="1705" y="529"/>
                    </a:moveTo>
                    <a:lnTo>
                      <a:pt x="1705" y="529"/>
                    </a:lnTo>
                    <a:moveTo>
                      <a:pt x="1705" y="529"/>
                    </a:moveTo>
                    <a:lnTo>
                      <a:pt x="1705" y="529"/>
                    </a:lnTo>
                    <a:moveTo>
                      <a:pt x="1691" y="529"/>
                    </a:moveTo>
                    <a:lnTo>
                      <a:pt x="1705" y="529"/>
                    </a:lnTo>
                    <a:moveTo>
                      <a:pt x="1691" y="529"/>
                    </a:moveTo>
                    <a:lnTo>
                      <a:pt x="1691" y="529"/>
                    </a:lnTo>
                    <a:moveTo>
                      <a:pt x="1691" y="542"/>
                    </a:moveTo>
                    <a:lnTo>
                      <a:pt x="1691" y="529"/>
                    </a:lnTo>
                    <a:moveTo>
                      <a:pt x="1677" y="542"/>
                    </a:moveTo>
                    <a:lnTo>
                      <a:pt x="1691" y="542"/>
                    </a:lnTo>
                    <a:moveTo>
                      <a:pt x="1677" y="542"/>
                    </a:moveTo>
                    <a:lnTo>
                      <a:pt x="1677" y="542"/>
                    </a:lnTo>
                    <a:moveTo>
                      <a:pt x="1677" y="542"/>
                    </a:moveTo>
                    <a:lnTo>
                      <a:pt x="1677" y="542"/>
                    </a:lnTo>
                    <a:moveTo>
                      <a:pt x="1677" y="542"/>
                    </a:moveTo>
                    <a:lnTo>
                      <a:pt x="1677" y="542"/>
                    </a:lnTo>
                    <a:moveTo>
                      <a:pt x="1677" y="542"/>
                    </a:moveTo>
                    <a:lnTo>
                      <a:pt x="1677" y="542"/>
                    </a:lnTo>
                    <a:moveTo>
                      <a:pt x="1662" y="542"/>
                    </a:moveTo>
                    <a:lnTo>
                      <a:pt x="1677" y="542"/>
                    </a:lnTo>
                    <a:moveTo>
                      <a:pt x="1662" y="542"/>
                    </a:moveTo>
                    <a:lnTo>
                      <a:pt x="1662" y="542"/>
                    </a:lnTo>
                    <a:moveTo>
                      <a:pt x="1662" y="542"/>
                    </a:moveTo>
                    <a:lnTo>
                      <a:pt x="1662" y="542"/>
                    </a:lnTo>
                    <a:moveTo>
                      <a:pt x="1648" y="542"/>
                    </a:moveTo>
                    <a:lnTo>
                      <a:pt x="1662" y="542"/>
                    </a:lnTo>
                    <a:moveTo>
                      <a:pt x="1648" y="542"/>
                    </a:moveTo>
                    <a:lnTo>
                      <a:pt x="1648" y="542"/>
                    </a:lnTo>
                    <a:moveTo>
                      <a:pt x="1648" y="542"/>
                    </a:moveTo>
                    <a:lnTo>
                      <a:pt x="1648" y="542"/>
                    </a:lnTo>
                    <a:moveTo>
                      <a:pt x="1648" y="542"/>
                    </a:moveTo>
                    <a:lnTo>
                      <a:pt x="1648" y="542"/>
                    </a:lnTo>
                    <a:moveTo>
                      <a:pt x="1634" y="555"/>
                    </a:moveTo>
                    <a:lnTo>
                      <a:pt x="1648" y="542"/>
                    </a:lnTo>
                    <a:moveTo>
                      <a:pt x="1634" y="555"/>
                    </a:moveTo>
                    <a:lnTo>
                      <a:pt x="1634" y="555"/>
                    </a:lnTo>
                    <a:moveTo>
                      <a:pt x="1634" y="555"/>
                    </a:moveTo>
                    <a:lnTo>
                      <a:pt x="1634" y="555"/>
                    </a:lnTo>
                    <a:moveTo>
                      <a:pt x="1619" y="555"/>
                    </a:moveTo>
                    <a:lnTo>
                      <a:pt x="1634" y="555"/>
                    </a:lnTo>
                    <a:moveTo>
                      <a:pt x="1619" y="555"/>
                    </a:moveTo>
                    <a:lnTo>
                      <a:pt x="1619" y="555"/>
                    </a:lnTo>
                    <a:moveTo>
                      <a:pt x="1619" y="568"/>
                    </a:moveTo>
                    <a:lnTo>
                      <a:pt x="1619" y="555"/>
                    </a:lnTo>
                    <a:moveTo>
                      <a:pt x="1619" y="568"/>
                    </a:moveTo>
                    <a:lnTo>
                      <a:pt x="1619" y="568"/>
                    </a:lnTo>
                    <a:moveTo>
                      <a:pt x="1605" y="568"/>
                    </a:moveTo>
                    <a:lnTo>
                      <a:pt x="1619" y="568"/>
                    </a:lnTo>
                    <a:moveTo>
                      <a:pt x="1605" y="568"/>
                    </a:moveTo>
                    <a:lnTo>
                      <a:pt x="1605" y="568"/>
                    </a:lnTo>
                    <a:moveTo>
                      <a:pt x="1605" y="568"/>
                    </a:moveTo>
                    <a:lnTo>
                      <a:pt x="1605" y="568"/>
                    </a:lnTo>
                    <a:moveTo>
                      <a:pt x="1591" y="568"/>
                    </a:moveTo>
                    <a:lnTo>
                      <a:pt x="1605" y="568"/>
                    </a:lnTo>
                    <a:moveTo>
                      <a:pt x="1591" y="568"/>
                    </a:moveTo>
                    <a:lnTo>
                      <a:pt x="1591" y="568"/>
                    </a:lnTo>
                    <a:moveTo>
                      <a:pt x="1591" y="568"/>
                    </a:moveTo>
                    <a:lnTo>
                      <a:pt x="1591" y="568"/>
                    </a:lnTo>
                    <a:moveTo>
                      <a:pt x="1576" y="568"/>
                    </a:moveTo>
                    <a:lnTo>
                      <a:pt x="1591" y="568"/>
                    </a:lnTo>
                    <a:moveTo>
                      <a:pt x="1576" y="568"/>
                    </a:moveTo>
                    <a:lnTo>
                      <a:pt x="1576" y="568"/>
                    </a:lnTo>
                    <a:moveTo>
                      <a:pt x="1576" y="568"/>
                    </a:moveTo>
                    <a:lnTo>
                      <a:pt x="1576" y="568"/>
                    </a:lnTo>
                    <a:moveTo>
                      <a:pt x="1576" y="568"/>
                    </a:moveTo>
                    <a:lnTo>
                      <a:pt x="1576" y="568"/>
                    </a:lnTo>
                    <a:moveTo>
                      <a:pt x="1576" y="568"/>
                    </a:moveTo>
                    <a:lnTo>
                      <a:pt x="1576" y="568"/>
                    </a:lnTo>
                    <a:moveTo>
                      <a:pt x="1562" y="568"/>
                    </a:moveTo>
                    <a:lnTo>
                      <a:pt x="1576" y="568"/>
                    </a:lnTo>
                    <a:moveTo>
                      <a:pt x="1562" y="568"/>
                    </a:moveTo>
                    <a:lnTo>
                      <a:pt x="1562" y="568"/>
                    </a:lnTo>
                    <a:moveTo>
                      <a:pt x="1562" y="568"/>
                    </a:moveTo>
                    <a:lnTo>
                      <a:pt x="1562" y="568"/>
                    </a:lnTo>
                    <a:moveTo>
                      <a:pt x="1562" y="568"/>
                    </a:moveTo>
                    <a:lnTo>
                      <a:pt x="1562" y="568"/>
                    </a:lnTo>
                    <a:moveTo>
                      <a:pt x="1548" y="568"/>
                    </a:moveTo>
                    <a:lnTo>
                      <a:pt x="1562" y="568"/>
                    </a:lnTo>
                    <a:moveTo>
                      <a:pt x="1548" y="568"/>
                    </a:moveTo>
                    <a:lnTo>
                      <a:pt x="1548" y="568"/>
                    </a:lnTo>
                    <a:moveTo>
                      <a:pt x="1548" y="581"/>
                    </a:moveTo>
                    <a:lnTo>
                      <a:pt x="1548" y="568"/>
                    </a:lnTo>
                    <a:moveTo>
                      <a:pt x="1533" y="581"/>
                    </a:moveTo>
                    <a:lnTo>
                      <a:pt x="1548" y="581"/>
                    </a:lnTo>
                    <a:moveTo>
                      <a:pt x="1533" y="581"/>
                    </a:moveTo>
                    <a:lnTo>
                      <a:pt x="1533" y="581"/>
                    </a:lnTo>
                    <a:moveTo>
                      <a:pt x="1533" y="581"/>
                    </a:moveTo>
                    <a:lnTo>
                      <a:pt x="1533" y="581"/>
                    </a:lnTo>
                    <a:moveTo>
                      <a:pt x="1519" y="581"/>
                    </a:moveTo>
                    <a:lnTo>
                      <a:pt x="1533" y="581"/>
                    </a:lnTo>
                    <a:moveTo>
                      <a:pt x="1519" y="581"/>
                    </a:moveTo>
                    <a:lnTo>
                      <a:pt x="1519" y="581"/>
                    </a:lnTo>
                    <a:moveTo>
                      <a:pt x="1519" y="581"/>
                    </a:moveTo>
                    <a:lnTo>
                      <a:pt x="1519" y="581"/>
                    </a:lnTo>
                    <a:moveTo>
                      <a:pt x="1519" y="581"/>
                    </a:moveTo>
                    <a:lnTo>
                      <a:pt x="1519" y="581"/>
                    </a:lnTo>
                    <a:moveTo>
                      <a:pt x="1505" y="581"/>
                    </a:moveTo>
                    <a:lnTo>
                      <a:pt x="1519" y="581"/>
                    </a:lnTo>
                    <a:moveTo>
                      <a:pt x="1505" y="581"/>
                    </a:moveTo>
                    <a:lnTo>
                      <a:pt x="1505" y="581"/>
                    </a:lnTo>
                    <a:moveTo>
                      <a:pt x="1505" y="581"/>
                    </a:moveTo>
                    <a:lnTo>
                      <a:pt x="1505" y="581"/>
                    </a:lnTo>
                    <a:moveTo>
                      <a:pt x="1490" y="581"/>
                    </a:moveTo>
                    <a:lnTo>
                      <a:pt x="1505" y="581"/>
                    </a:lnTo>
                    <a:moveTo>
                      <a:pt x="1490" y="581"/>
                    </a:moveTo>
                    <a:lnTo>
                      <a:pt x="1490" y="581"/>
                    </a:lnTo>
                    <a:moveTo>
                      <a:pt x="1490" y="581"/>
                    </a:moveTo>
                    <a:lnTo>
                      <a:pt x="1490" y="581"/>
                    </a:lnTo>
                    <a:moveTo>
                      <a:pt x="1490" y="581"/>
                    </a:moveTo>
                    <a:lnTo>
                      <a:pt x="1490" y="581"/>
                    </a:lnTo>
                    <a:moveTo>
                      <a:pt x="1476" y="581"/>
                    </a:moveTo>
                    <a:lnTo>
                      <a:pt x="1490" y="581"/>
                    </a:lnTo>
                    <a:moveTo>
                      <a:pt x="1476" y="594"/>
                    </a:moveTo>
                    <a:lnTo>
                      <a:pt x="1476" y="581"/>
                    </a:lnTo>
                    <a:moveTo>
                      <a:pt x="1476" y="594"/>
                    </a:moveTo>
                    <a:lnTo>
                      <a:pt x="1476" y="594"/>
                    </a:lnTo>
                    <a:moveTo>
                      <a:pt x="1462" y="594"/>
                    </a:moveTo>
                    <a:lnTo>
                      <a:pt x="1476" y="594"/>
                    </a:lnTo>
                    <a:moveTo>
                      <a:pt x="1462" y="594"/>
                    </a:moveTo>
                    <a:lnTo>
                      <a:pt x="1462" y="594"/>
                    </a:lnTo>
                    <a:moveTo>
                      <a:pt x="1462" y="594"/>
                    </a:moveTo>
                    <a:lnTo>
                      <a:pt x="1462" y="594"/>
                    </a:lnTo>
                    <a:moveTo>
                      <a:pt x="1462" y="594"/>
                    </a:moveTo>
                    <a:lnTo>
                      <a:pt x="1462" y="594"/>
                    </a:lnTo>
                    <a:moveTo>
                      <a:pt x="1462" y="607"/>
                    </a:moveTo>
                    <a:lnTo>
                      <a:pt x="1462" y="594"/>
                    </a:lnTo>
                    <a:moveTo>
                      <a:pt x="1447" y="607"/>
                    </a:moveTo>
                    <a:lnTo>
                      <a:pt x="1462" y="607"/>
                    </a:lnTo>
                    <a:moveTo>
                      <a:pt x="1447" y="607"/>
                    </a:moveTo>
                    <a:lnTo>
                      <a:pt x="1447" y="607"/>
                    </a:lnTo>
                    <a:moveTo>
                      <a:pt x="1447" y="607"/>
                    </a:moveTo>
                    <a:lnTo>
                      <a:pt x="1447" y="607"/>
                    </a:lnTo>
                    <a:moveTo>
                      <a:pt x="1433" y="607"/>
                    </a:moveTo>
                    <a:lnTo>
                      <a:pt x="1447" y="607"/>
                    </a:lnTo>
                    <a:moveTo>
                      <a:pt x="1433" y="607"/>
                    </a:moveTo>
                    <a:lnTo>
                      <a:pt x="1433" y="607"/>
                    </a:lnTo>
                    <a:moveTo>
                      <a:pt x="1433" y="607"/>
                    </a:moveTo>
                    <a:lnTo>
                      <a:pt x="1433" y="607"/>
                    </a:lnTo>
                    <a:moveTo>
                      <a:pt x="1433" y="607"/>
                    </a:moveTo>
                    <a:lnTo>
                      <a:pt x="1433" y="607"/>
                    </a:lnTo>
                    <a:moveTo>
                      <a:pt x="1419" y="607"/>
                    </a:moveTo>
                    <a:lnTo>
                      <a:pt x="1433" y="607"/>
                    </a:lnTo>
                    <a:moveTo>
                      <a:pt x="1419" y="607"/>
                    </a:moveTo>
                    <a:lnTo>
                      <a:pt x="1419" y="607"/>
                    </a:lnTo>
                    <a:moveTo>
                      <a:pt x="1419" y="607"/>
                    </a:moveTo>
                    <a:lnTo>
                      <a:pt x="1419" y="607"/>
                    </a:lnTo>
                    <a:moveTo>
                      <a:pt x="1404" y="607"/>
                    </a:moveTo>
                    <a:lnTo>
                      <a:pt x="1419" y="607"/>
                    </a:lnTo>
                    <a:moveTo>
                      <a:pt x="1404" y="607"/>
                    </a:moveTo>
                    <a:lnTo>
                      <a:pt x="1404" y="607"/>
                    </a:lnTo>
                    <a:moveTo>
                      <a:pt x="1404" y="607"/>
                    </a:moveTo>
                    <a:lnTo>
                      <a:pt x="1404" y="607"/>
                    </a:lnTo>
                    <a:moveTo>
                      <a:pt x="1404" y="607"/>
                    </a:moveTo>
                    <a:lnTo>
                      <a:pt x="1404" y="607"/>
                    </a:lnTo>
                    <a:moveTo>
                      <a:pt x="1390" y="607"/>
                    </a:moveTo>
                    <a:lnTo>
                      <a:pt x="1404" y="607"/>
                    </a:lnTo>
                    <a:moveTo>
                      <a:pt x="1390" y="607"/>
                    </a:moveTo>
                    <a:lnTo>
                      <a:pt x="1390" y="607"/>
                    </a:lnTo>
                    <a:moveTo>
                      <a:pt x="1390" y="607"/>
                    </a:moveTo>
                    <a:lnTo>
                      <a:pt x="1390" y="607"/>
                    </a:lnTo>
                    <a:moveTo>
                      <a:pt x="1376" y="607"/>
                    </a:moveTo>
                    <a:lnTo>
                      <a:pt x="1390" y="607"/>
                    </a:lnTo>
                    <a:moveTo>
                      <a:pt x="1376" y="620"/>
                    </a:moveTo>
                    <a:lnTo>
                      <a:pt x="1376" y="607"/>
                    </a:lnTo>
                    <a:moveTo>
                      <a:pt x="1376" y="620"/>
                    </a:moveTo>
                    <a:lnTo>
                      <a:pt x="1376" y="620"/>
                    </a:lnTo>
                    <a:moveTo>
                      <a:pt x="1361" y="620"/>
                    </a:moveTo>
                    <a:lnTo>
                      <a:pt x="1376" y="620"/>
                    </a:lnTo>
                    <a:moveTo>
                      <a:pt x="1361" y="620"/>
                    </a:moveTo>
                    <a:lnTo>
                      <a:pt x="1361" y="620"/>
                    </a:lnTo>
                    <a:moveTo>
                      <a:pt x="1361" y="620"/>
                    </a:moveTo>
                    <a:lnTo>
                      <a:pt x="1361" y="620"/>
                    </a:lnTo>
                    <a:moveTo>
                      <a:pt x="1361" y="620"/>
                    </a:moveTo>
                    <a:lnTo>
                      <a:pt x="1361" y="620"/>
                    </a:lnTo>
                    <a:moveTo>
                      <a:pt x="1347" y="620"/>
                    </a:moveTo>
                    <a:lnTo>
                      <a:pt x="1361" y="620"/>
                    </a:lnTo>
                    <a:moveTo>
                      <a:pt x="1347" y="620"/>
                    </a:moveTo>
                    <a:lnTo>
                      <a:pt x="1347" y="620"/>
                    </a:lnTo>
                    <a:moveTo>
                      <a:pt x="1347" y="620"/>
                    </a:moveTo>
                    <a:lnTo>
                      <a:pt x="1347" y="620"/>
                    </a:lnTo>
                    <a:moveTo>
                      <a:pt x="1347" y="620"/>
                    </a:moveTo>
                    <a:lnTo>
                      <a:pt x="1347" y="620"/>
                    </a:lnTo>
                    <a:moveTo>
                      <a:pt x="1347" y="620"/>
                    </a:moveTo>
                    <a:lnTo>
                      <a:pt x="1347" y="620"/>
                    </a:lnTo>
                    <a:moveTo>
                      <a:pt x="1333" y="620"/>
                    </a:moveTo>
                    <a:lnTo>
                      <a:pt x="1347" y="620"/>
                    </a:lnTo>
                    <a:moveTo>
                      <a:pt x="1333" y="620"/>
                    </a:moveTo>
                    <a:lnTo>
                      <a:pt x="1333" y="620"/>
                    </a:lnTo>
                    <a:moveTo>
                      <a:pt x="1333" y="633"/>
                    </a:moveTo>
                    <a:lnTo>
                      <a:pt x="1333" y="620"/>
                    </a:lnTo>
                    <a:moveTo>
                      <a:pt x="1318" y="633"/>
                    </a:moveTo>
                    <a:lnTo>
                      <a:pt x="1333" y="633"/>
                    </a:lnTo>
                    <a:moveTo>
                      <a:pt x="1318" y="633"/>
                    </a:moveTo>
                    <a:lnTo>
                      <a:pt x="1318" y="633"/>
                    </a:lnTo>
                    <a:moveTo>
                      <a:pt x="1318" y="633"/>
                    </a:moveTo>
                    <a:lnTo>
                      <a:pt x="1318" y="633"/>
                    </a:lnTo>
                    <a:moveTo>
                      <a:pt x="1304" y="633"/>
                    </a:moveTo>
                    <a:lnTo>
                      <a:pt x="1318" y="633"/>
                    </a:lnTo>
                    <a:moveTo>
                      <a:pt x="1304" y="633"/>
                    </a:moveTo>
                    <a:lnTo>
                      <a:pt x="1304" y="633"/>
                    </a:lnTo>
                    <a:moveTo>
                      <a:pt x="1304" y="633"/>
                    </a:moveTo>
                    <a:lnTo>
                      <a:pt x="1304" y="633"/>
                    </a:lnTo>
                    <a:moveTo>
                      <a:pt x="1304" y="633"/>
                    </a:moveTo>
                    <a:lnTo>
                      <a:pt x="1304" y="633"/>
                    </a:lnTo>
                    <a:moveTo>
                      <a:pt x="1290" y="633"/>
                    </a:moveTo>
                    <a:lnTo>
                      <a:pt x="1304" y="633"/>
                    </a:lnTo>
                    <a:moveTo>
                      <a:pt x="1290" y="633"/>
                    </a:moveTo>
                    <a:lnTo>
                      <a:pt x="1290" y="633"/>
                    </a:lnTo>
                    <a:moveTo>
                      <a:pt x="1290" y="646"/>
                    </a:moveTo>
                    <a:lnTo>
                      <a:pt x="1290" y="633"/>
                    </a:lnTo>
                    <a:moveTo>
                      <a:pt x="1275" y="646"/>
                    </a:moveTo>
                    <a:lnTo>
                      <a:pt x="1290" y="646"/>
                    </a:lnTo>
                    <a:moveTo>
                      <a:pt x="1275" y="646"/>
                    </a:moveTo>
                    <a:lnTo>
                      <a:pt x="1275" y="646"/>
                    </a:lnTo>
                    <a:moveTo>
                      <a:pt x="1275" y="646"/>
                    </a:moveTo>
                    <a:lnTo>
                      <a:pt x="1275" y="646"/>
                    </a:lnTo>
                    <a:moveTo>
                      <a:pt x="1275" y="646"/>
                    </a:moveTo>
                    <a:lnTo>
                      <a:pt x="1275" y="646"/>
                    </a:lnTo>
                    <a:moveTo>
                      <a:pt x="1261" y="646"/>
                    </a:moveTo>
                    <a:lnTo>
                      <a:pt x="1275" y="646"/>
                    </a:lnTo>
                    <a:moveTo>
                      <a:pt x="1261" y="646"/>
                    </a:moveTo>
                    <a:lnTo>
                      <a:pt x="1261" y="646"/>
                    </a:lnTo>
                    <a:moveTo>
                      <a:pt x="1261" y="646"/>
                    </a:moveTo>
                    <a:lnTo>
                      <a:pt x="1261" y="646"/>
                    </a:lnTo>
                    <a:moveTo>
                      <a:pt x="1247" y="646"/>
                    </a:moveTo>
                    <a:lnTo>
                      <a:pt x="1261" y="646"/>
                    </a:lnTo>
                    <a:moveTo>
                      <a:pt x="1247" y="646"/>
                    </a:moveTo>
                    <a:lnTo>
                      <a:pt x="1247" y="646"/>
                    </a:lnTo>
                    <a:moveTo>
                      <a:pt x="1247" y="646"/>
                    </a:moveTo>
                    <a:lnTo>
                      <a:pt x="1247" y="646"/>
                    </a:lnTo>
                    <a:moveTo>
                      <a:pt x="1232" y="646"/>
                    </a:moveTo>
                    <a:lnTo>
                      <a:pt x="1247" y="646"/>
                    </a:lnTo>
                    <a:moveTo>
                      <a:pt x="1232" y="646"/>
                    </a:moveTo>
                    <a:lnTo>
                      <a:pt x="1232" y="646"/>
                    </a:lnTo>
                    <a:moveTo>
                      <a:pt x="1232" y="658"/>
                    </a:moveTo>
                    <a:lnTo>
                      <a:pt x="1232" y="646"/>
                    </a:lnTo>
                    <a:moveTo>
                      <a:pt x="1232" y="658"/>
                    </a:moveTo>
                    <a:lnTo>
                      <a:pt x="1232" y="658"/>
                    </a:lnTo>
                    <a:moveTo>
                      <a:pt x="1232" y="658"/>
                    </a:moveTo>
                    <a:lnTo>
                      <a:pt x="1232" y="658"/>
                    </a:lnTo>
                    <a:moveTo>
                      <a:pt x="1218" y="658"/>
                    </a:moveTo>
                    <a:lnTo>
                      <a:pt x="1232" y="658"/>
                    </a:lnTo>
                    <a:moveTo>
                      <a:pt x="1218" y="658"/>
                    </a:moveTo>
                    <a:lnTo>
                      <a:pt x="1218" y="658"/>
                    </a:lnTo>
                    <a:moveTo>
                      <a:pt x="1218" y="658"/>
                    </a:moveTo>
                    <a:lnTo>
                      <a:pt x="1218" y="658"/>
                    </a:lnTo>
                    <a:moveTo>
                      <a:pt x="1218" y="658"/>
                    </a:moveTo>
                    <a:lnTo>
                      <a:pt x="1218" y="658"/>
                    </a:lnTo>
                    <a:moveTo>
                      <a:pt x="1204" y="658"/>
                    </a:moveTo>
                    <a:lnTo>
                      <a:pt x="1218" y="658"/>
                    </a:lnTo>
                    <a:moveTo>
                      <a:pt x="1204" y="658"/>
                    </a:moveTo>
                    <a:lnTo>
                      <a:pt x="1204" y="658"/>
                    </a:lnTo>
                    <a:moveTo>
                      <a:pt x="1204" y="658"/>
                    </a:moveTo>
                    <a:lnTo>
                      <a:pt x="1204" y="658"/>
                    </a:lnTo>
                    <a:moveTo>
                      <a:pt x="1189" y="658"/>
                    </a:moveTo>
                    <a:lnTo>
                      <a:pt x="1204" y="658"/>
                    </a:lnTo>
                    <a:moveTo>
                      <a:pt x="1189" y="658"/>
                    </a:moveTo>
                    <a:lnTo>
                      <a:pt x="1189" y="658"/>
                    </a:lnTo>
                    <a:moveTo>
                      <a:pt x="1189" y="658"/>
                    </a:moveTo>
                    <a:lnTo>
                      <a:pt x="1189" y="658"/>
                    </a:lnTo>
                    <a:moveTo>
                      <a:pt x="1175" y="658"/>
                    </a:moveTo>
                    <a:lnTo>
                      <a:pt x="1189" y="658"/>
                    </a:lnTo>
                    <a:moveTo>
                      <a:pt x="1175" y="658"/>
                    </a:moveTo>
                    <a:lnTo>
                      <a:pt x="1175" y="658"/>
                    </a:lnTo>
                    <a:moveTo>
                      <a:pt x="1175" y="658"/>
                    </a:moveTo>
                    <a:lnTo>
                      <a:pt x="1175" y="658"/>
                    </a:lnTo>
                    <a:moveTo>
                      <a:pt x="1175" y="658"/>
                    </a:moveTo>
                    <a:lnTo>
                      <a:pt x="1175" y="658"/>
                    </a:lnTo>
                    <a:moveTo>
                      <a:pt x="1161" y="658"/>
                    </a:moveTo>
                    <a:lnTo>
                      <a:pt x="1175" y="658"/>
                    </a:lnTo>
                    <a:moveTo>
                      <a:pt x="1161" y="658"/>
                    </a:moveTo>
                    <a:lnTo>
                      <a:pt x="1161" y="658"/>
                    </a:lnTo>
                    <a:moveTo>
                      <a:pt x="1161" y="658"/>
                    </a:moveTo>
                    <a:lnTo>
                      <a:pt x="1161" y="658"/>
                    </a:lnTo>
                    <a:moveTo>
                      <a:pt x="1146" y="671"/>
                    </a:moveTo>
                    <a:lnTo>
                      <a:pt x="1161" y="658"/>
                    </a:lnTo>
                    <a:moveTo>
                      <a:pt x="1146" y="671"/>
                    </a:moveTo>
                    <a:lnTo>
                      <a:pt x="1146" y="671"/>
                    </a:lnTo>
                    <a:moveTo>
                      <a:pt x="1146" y="671"/>
                    </a:moveTo>
                    <a:lnTo>
                      <a:pt x="1146" y="671"/>
                    </a:lnTo>
                    <a:moveTo>
                      <a:pt x="1146" y="671"/>
                    </a:moveTo>
                    <a:lnTo>
                      <a:pt x="1146" y="671"/>
                    </a:lnTo>
                    <a:moveTo>
                      <a:pt x="1132" y="671"/>
                    </a:moveTo>
                    <a:lnTo>
                      <a:pt x="1146" y="671"/>
                    </a:lnTo>
                    <a:moveTo>
                      <a:pt x="1132" y="671"/>
                    </a:moveTo>
                    <a:lnTo>
                      <a:pt x="1132" y="671"/>
                    </a:lnTo>
                    <a:moveTo>
                      <a:pt x="1132" y="671"/>
                    </a:moveTo>
                    <a:lnTo>
                      <a:pt x="1132" y="671"/>
                    </a:lnTo>
                    <a:moveTo>
                      <a:pt x="1118" y="671"/>
                    </a:moveTo>
                    <a:lnTo>
                      <a:pt x="1132" y="671"/>
                    </a:lnTo>
                    <a:moveTo>
                      <a:pt x="1118" y="671"/>
                    </a:moveTo>
                    <a:lnTo>
                      <a:pt x="1118" y="671"/>
                    </a:lnTo>
                    <a:moveTo>
                      <a:pt x="1118" y="671"/>
                    </a:moveTo>
                    <a:lnTo>
                      <a:pt x="1118" y="671"/>
                    </a:lnTo>
                    <a:moveTo>
                      <a:pt x="1118" y="671"/>
                    </a:moveTo>
                    <a:lnTo>
                      <a:pt x="1118" y="671"/>
                    </a:lnTo>
                    <a:moveTo>
                      <a:pt x="1118" y="671"/>
                    </a:moveTo>
                    <a:lnTo>
                      <a:pt x="1118" y="671"/>
                    </a:lnTo>
                    <a:moveTo>
                      <a:pt x="1103" y="684"/>
                    </a:moveTo>
                    <a:lnTo>
                      <a:pt x="1118" y="671"/>
                    </a:lnTo>
                    <a:moveTo>
                      <a:pt x="1103" y="684"/>
                    </a:moveTo>
                    <a:lnTo>
                      <a:pt x="1103" y="684"/>
                    </a:lnTo>
                    <a:moveTo>
                      <a:pt x="1103" y="684"/>
                    </a:moveTo>
                    <a:lnTo>
                      <a:pt x="1103" y="684"/>
                    </a:lnTo>
                    <a:moveTo>
                      <a:pt x="1089" y="684"/>
                    </a:moveTo>
                    <a:lnTo>
                      <a:pt x="1103" y="684"/>
                    </a:lnTo>
                    <a:moveTo>
                      <a:pt x="1089" y="684"/>
                    </a:moveTo>
                    <a:lnTo>
                      <a:pt x="1089" y="684"/>
                    </a:lnTo>
                    <a:moveTo>
                      <a:pt x="1089" y="684"/>
                    </a:moveTo>
                    <a:lnTo>
                      <a:pt x="1089" y="684"/>
                    </a:lnTo>
                    <a:moveTo>
                      <a:pt x="1089" y="684"/>
                    </a:moveTo>
                    <a:lnTo>
                      <a:pt x="1089" y="684"/>
                    </a:lnTo>
                    <a:moveTo>
                      <a:pt x="1075" y="684"/>
                    </a:moveTo>
                    <a:lnTo>
                      <a:pt x="1089" y="684"/>
                    </a:lnTo>
                    <a:moveTo>
                      <a:pt x="1075" y="684"/>
                    </a:moveTo>
                    <a:lnTo>
                      <a:pt x="1075" y="684"/>
                    </a:lnTo>
                    <a:moveTo>
                      <a:pt x="1075" y="684"/>
                    </a:moveTo>
                    <a:lnTo>
                      <a:pt x="1075" y="684"/>
                    </a:lnTo>
                    <a:moveTo>
                      <a:pt x="1060" y="684"/>
                    </a:moveTo>
                    <a:lnTo>
                      <a:pt x="1075" y="684"/>
                    </a:lnTo>
                    <a:moveTo>
                      <a:pt x="1060" y="684"/>
                    </a:moveTo>
                    <a:lnTo>
                      <a:pt x="1060" y="684"/>
                    </a:lnTo>
                    <a:moveTo>
                      <a:pt x="1060" y="684"/>
                    </a:moveTo>
                    <a:lnTo>
                      <a:pt x="1060" y="684"/>
                    </a:lnTo>
                    <a:moveTo>
                      <a:pt x="1046" y="684"/>
                    </a:moveTo>
                    <a:lnTo>
                      <a:pt x="1060" y="684"/>
                    </a:lnTo>
                    <a:moveTo>
                      <a:pt x="1046" y="684"/>
                    </a:moveTo>
                    <a:lnTo>
                      <a:pt x="1046" y="684"/>
                    </a:lnTo>
                    <a:moveTo>
                      <a:pt x="1046" y="684"/>
                    </a:moveTo>
                    <a:lnTo>
                      <a:pt x="1046" y="684"/>
                    </a:lnTo>
                    <a:moveTo>
                      <a:pt x="1046" y="684"/>
                    </a:moveTo>
                    <a:lnTo>
                      <a:pt x="1046" y="684"/>
                    </a:lnTo>
                    <a:moveTo>
                      <a:pt x="1032" y="684"/>
                    </a:moveTo>
                    <a:lnTo>
                      <a:pt x="1046" y="684"/>
                    </a:lnTo>
                    <a:moveTo>
                      <a:pt x="1032" y="684"/>
                    </a:moveTo>
                    <a:lnTo>
                      <a:pt x="1032" y="684"/>
                    </a:lnTo>
                    <a:moveTo>
                      <a:pt x="1032" y="684"/>
                    </a:moveTo>
                    <a:lnTo>
                      <a:pt x="1032" y="684"/>
                    </a:lnTo>
                    <a:moveTo>
                      <a:pt x="1017" y="684"/>
                    </a:moveTo>
                    <a:lnTo>
                      <a:pt x="1032" y="684"/>
                    </a:lnTo>
                    <a:moveTo>
                      <a:pt x="1017" y="684"/>
                    </a:moveTo>
                    <a:lnTo>
                      <a:pt x="1017" y="684"/>
                    </a:lnTo>
                    <a:moveTo>
                      <a:pt x="1017" y="684"/>
                    </a:moveTo>
                    <a:lnTo>
                      <a:pt x="1017" y="684"/>
                    </a:lnTo>
                    <a:moveTo>
                      <a:pt x="1017" y="684"/>
                    </a:moveTo>
                    <a:lnTo>
                      <a:pt x="1017" y="684"/>
                    </a:lnTo>
                    <a:moveTo>
                      <a:pt x="1003" y="684"/>
                    </a:moveTo>
                    <a:lnTo>
                      <a:pt x="1017" y="684"/>
                    </a:lnTo>
                    <a:moveTo>
                      <a:pt x="1003" y="684"/>
                    </a:moveTo>
                    <a:lnTo>
                      <a:pt x="1003" y="684"/>
                    </a:lnTo>
                    <a:moveTo>
                      <a:pt x="1003" y="684"/>
                    </a:moveTo>
                    <a:lnTo>
                      <a:pt x="1003" y="684"/>
                    </a:lnTo>
                    <a:moveTo>
                      <a:pt x="1003" y="697"/>
                    </a:moveTo>
                    <a:lnTo>
                      <a:pt x="1003" y="684"/>
                    </a:lnTo>
                    <a:moveTo>
                      <a:pt x="1003" y="697"/>
                    </a:moveTo>
                    <a:lnTo>
                      <a:pt x="1003" y="697"/>
                    </a:lnTo>
                    <a:moveTo>
                      <a:pt x="989" y="697"/>
                    </a:moveTo>
                    <a:lnTo>
                      <a:pt x="1003" y="697"/>
                    </a:lnTo>
                    <a:moveTo>
                      <a:pt x="989" y="697"/>
                    </a:moveTo>
                    <a:lnTo>
                      <a:pt x="989" y="697"/>
                    </a:lnTo>
                    <a:moveTo>
                      <a:pt x="989" y="710"/>
                    </a:moveTo>
                    <a:lnTo>
                      <a:pt x="989" y="697"/>
                    </a:lnTo>
                    <a:moveTo>
                      <a:pt x="974" y="710"/>
                    </a:moveTo>
                    <a:lnTo>
                      <a:pt x="989" y="710"/>
                    </a:lnTo>
                    <a:moveTo>
                      <a:pt x="974" y="710"/>
                    </a:moveTo>
                    <a:lnTo>
                      <a:pt x="974" y="710"/>
                    </a:lnTo>
                    <a:moveTo>
                      <a:pt x="974" y="710"/>
                    </a:moveTo>
                    <a:lnTo>
                      <a:pt x="974" y="710"/>
                    </a:lnTo>
                    <a:moveTo>
                      <a:pt x="960" y="710"/>
                    </a:moveTo>
                    <a:lnTo>
                      <a:pt x="974" y="710"/>
                    </a:lnTo>
                    <a:moveTo>
                      <a:pt x="960" y="710"/>
                    </a:moveTo>
                    <a:lnTo>
                      <a:pt x="960" y="710"/>
                    </a:lnTo>
                    <a:moveTo>
                      <a:pt x="960" y="710"/>
                    </a:moveTo>
                    <a:lnTo>
                      <a:pt x="960" y="710"/>
                    </a:lnTo>
                    <a:moveTo>
                      <a:pt x="960" y="710"/>
                    </a:moveTo>
                    <a:lnTo>
                      <a:pt x="960" y="710"/>
                    </a:lnTo>
                    <a:moveTo>
                      <a:pt x="946" y="710"/>
                    </a:moveTo>
                    <a:lnTo>
                      <a:pt x="960" y="710"/>
                    </a:lnTo>
                    <a:moveTo>
                      <a:pt x="946" y="710"/>
                    </a:moveTo>
                    <a:lnTo>
                      <a:pt x="946" y="710"/>
                    </a:lnTo>
                    <a:moveTo>
                      <a:pt x="946" y="723"/>
                    </a:moveTo>
                    <a:lnTo>
                      <a:pt x="946" y="710"/>
                    </a:lnTo>
                    <a:moveTo>
                      <a:pt x="931" y="723"/>
                    </a:moveTo>
                    <a:lnTo>
                      <a:pt x="946" y="723"/>
                    </a:lnTo>
                    <a:moveTo>
                      <a:pt x="931" y="723"/>
                    </a:moveTo>
                    <a:lnTo>
                      <a:pt x="931" y="723"/>
                    </a:lnTo>
                    <a:moveTo>
                      <a:pt x="931" y="723"/>
                    </a:moveTo>
                    <a:lnTo>
                      <a:pt x="931" y="723"/>
                    </a:lnTo>
                    <a:moveTo>
                      <a:pt x="931" y="723"/>
                    </a:moveTo>
                    <a:lnTo>
                      <a:pt x="931" y="723"/>
                    </a:lnTo>
                    <a:moveTo>
                      <a:pt x="917" y="736"/>
                    </a:moveTo>
                    <a:lnTo>
                      <a:pt x="931" y="723"/>
                    </a:lnTo>
                    <a:moveTo>
                      <a:pt x="917" y="736"/>
                    </a:moveTo>
                    <a:lnTo>
                      <a:pt x="917" y="736"/>
                    </a:lnTo>
                    <a:moveTo>
                      <a:pt x="917" y="736"/>
                    </a:moveTo>
                    <a:lnTo>
                      <a:pt x="917" y="736"/>
                    </a:lnTo>
                    <a:moveTo>
                      <a:pt x="903" y="736"/>
                    </a:moveTo>
                    <a:lnTo>
                      <a:pt x="917" y="736"/>
                    </a:lnTo>
                    <a:moveTo>
                      <a:pt x="903" y="736"/>
                    </a:moveTo>
                    <a:lnTo>
                      <a:pt x="903" y="736"/>
                    </a:lnTo>
                    <a:moveTo>
                      <a:pt x="903" y="736"/>
                    </a:moveTo>
                    <a:lnTo>
                      <a:pt x="903" y="736"/>
                    </a:lnTo>
                    <a:moveTo>
                      <a:pt x="888" y="736"/>
                    </a:moveTo>
                    <a:lnTo>
                      <a:pt x="903" y="736"/>
                    </a:lnTo>
                    <a:moveTo>
                      <a:pt x="888" y="736"/>
                    </a:moveTo>
                    <a:lnTo>
                      <a:pt x="888" y="736"/>
                    </a:lnTo>
                    <a:moveTo>
                      <a:pt x="888" y="736"/>
                    </a:moveTo>
                    <a:lnTo>
                      <a:pt x="888" y="736"/>
                    </a:lnTo>
                    <a:moveTo>
                      <a:pt x="888" y="736"/>
                    </a:moveTo>
                    <a:lnTo>
                      <a:pt x="888" y="736"/>
                    </a:lnTo>
                    <a:moveTo>
                      <a:pt x="888" y="736"/>
                    </a:moveTo>
                    <a:lnTo>
                      <a:pt x="888" y="736"/>
                    </a:lnTo>
                    <a:moveTo>
                      <a:pt x="874" y="736"/>
                    </a:moveTo>
                    <a:lnTo>
                      <a:pt x="888" y="736"/>
                    </a:lnTo>
                    <a:moveTo>
                      <a:pt x="874" y="749"/>
                    </a:moveTo>
                    <a:lnTo>
                      <a:pt x="874" y="736"/>
                    </a:lnTo>
                    <a:moveTo>
                      <a:pt x="874" y="749"/>
                    </a:moveTo>
                    <a:lnTo>
                      <a:pt x="874" y="749"/>
                    </a:lnTo>
                    <a:moveTo>
                      <a:pt x="874" y="749"/>
                    </a:moveTo>
                    <a:lnTo>
                      <a:pt x="874" y="749"/>
                    </a:lnTo>
                    <a:moveTo>
                      <a:pt x="860" y="749"/>
                    </a:moveTo>
                    <a:lnTo>
                      <a:pt x="874" y="749"/>
                    </a:lnTo>
                    <a:moveTo>
                      <a:pt x="860" y="749"/>
                    </a:moveTo>
                    <a:lnTo>
                      <a:pt x="860" y="749"/>
                    </a:lnTo>
                    <a:moveTo>
                      <a:pt x="860" y="749"/>
                    </a:moveTo>
                    <a:lnTo>
                      <a:pt x="860" y="749"/>
                    </a:lnTo>
                    <a:moveTo>
                      <a:pt x="845" y="749"/>
                    </a:moveTo>
                    <a:lnTo>
                      <a:pt x="860" y="749"/>
                    </a:lnTo>
                    <a:moveTo>
                      <a:pt x="845" y="749"/>
                    </a:moveTo>
                    <a:lnTo>
                      <a:pt x="845" y="749"/>
                    </a:lnTo>
                    <a:moveTo>
                      <a:pt x="845" y="762"/>
                    </a:moveTo>
                    <a:lnTo>
                      <a:pt x="845" y="749"/>
                    </a:lnTo>
                    <a:moveTo>
                      <a:pt x="831" y="762"/>
                    </a:moveTo>
                    <a:lnTo>
                      <a:pt x="845" y="762"/>
                    </a:lnTo>
                    <a:moveTo>
                      <a:pt x="831" y="762"/>
                    </a:moveTo>
                    <a:lnTo>
                      <a:pt x="831" y="762"/>
                    </a:lnTo>
                    <a:moveTo>
                      <a:pt x="831" y="762"/>
                    </a:moveTo>
                    <a:lnTo>
                      <a:pt x="831" y="762"/>
                    </a:lnTo>
                    <a:moveTo>
                      <a:pt x="831" y="762"/>
                    </a:moveTo>
                    <a:lnTo>
                      <a:pt x="831" y="762"/>
                    </a:lnTo>
                    <a:moveTo>
                      <a:pt x="817" y="762"/>
                    </a:moveTo>
                    <a:lnTo>
                      <a:pt x="831" y="762"/>
                    </a:lnTo>
                    <a:moveTo>
                      <a:pt x="817" y="775"/>
                    </a:moveTo>
                    <a:lnTo>
                      <a:pt x="817" y="762"/>
                    </a:lnTo>
                    <a:moveTo>
                      <a:pt x="817" y="775"/>
                    </a:moveTo>
                    <a:lnTo>
                      <a:pt x="817" y="775"/>
                    </a:lnTo>
                    <a:moveTo>
                      <a:pt x="802" y="775"/>
                    </a:moveTo>
                    <a:lnTo>
                      <a:pt x="817" y="775"/>
                    </a:lnTo>
                    <a:moveTo>
                      <a:pt x="802" y="775"/>
                    </a:moveTo>
                    <a:lnTo>
                      <a:pt x="802" y="775"/>
                    </a:lnTo>
                    <a:moveTo>
                      <a:pt x="802" y="775"/>
                    </a:moveTo>
                    <a:lnTo>
                      <a:pt x="802" y="775"/>
                    </a:lnTo>
                    <a:moveTo>
                      <a:pt x="802" y="775"/>
                    </a:moveTo>
                    <a:lnTo>
                      <a:pt x="802" y="775"/>
                    </a:lnTo>
                    <a:moveTo>
                      <a:pt x="788" y="775"/>
                    </a:moveTo>
                    <a:lnTo>
                      <a:pt x="802" y="775"/>
                    </a:lnTo>
                    <a:moveTo>
                      <a:pt x="788" y="775"/>
                    </a:moveTo>
                    <a:lnTo>
                      <a:pt x="788" y="775"/>
                    </a:lnTo>
                    <a:moveTo>
                      <a:pt x="788" y="775"/>
                    </a:moveTo>
                    <a:lnTo>
                      <a:pt x="788" y="775"/>
                    </a:lnTo>
                    <a:moveTo>
                      <a:pt x="774" y="775"/>
                    </a:moveTo>
                    <a:lnTo>
                      <a:pt x="788" y="775"/>
                    </a:lnTo>
                    <a:moveTo>
                      <a:pt x="774" y="775"/>
                    </a:moveTo>
                    <a:lnTo>
                      <a:pt x="774" y="775"/>
                    </a:lnTo>
                    <a:moveTo>
                      <a:pt x="774" y="775"/>
                    </a:moveTo>
                    <a:lnTo>
                      <a:pt x="774" y="775"/>
                    </a:lnTo>
                    <a:moveTo>
                      <a:pt x="774" y="775"/>
                    </a:moveTo>
                    <a:lnTo>
                      <a:pt x="774" y="775"/>
                    </a:lnTo>
                    <a:moveTo>
                      <a:pt x="774" y="788"/>
                    </a:moveTo>
                    <a:lnTo>
                      <a:pt x="774" y="775"/>
                    </a:lnTo>
                    <a:moveTo>
                      <a:pt x="759" y="788"/>
                    </a:moveTo>
                    <a:lnTo>
                      <a:pt x="774" y="788"/>
                    </a:lnTo>
                    <a:moveTo>
                      <a:pt x="759" y="788"/>
                    </a:moveTo>
                    <a:lnTo>
                      <a:pt x="759" y="788"/>
                    </a:lnTo>
                    <a:moveTo>
                      <a:pt x="759" y="788"/>
                    </a:moveTo>
                    <a:lnTo>
                      <a:pt x="759" y="788"/>
                    </a:lnTo>
                    <a:moveTo>
                      <a:pt x="745" y="788"/>
                    </a:moveTo>
                    <a:lnTo>
                      <a:pt x="759" y="788"/>
                    </a:lnTo>
                    <a:moveTo>
                      <a:pt x="745" y="788"/>
                    </a:moveTo>
                    <a:lnTo>
                      <a:pt x="745" y="788"/>
                    </a:lnTo>
                    <a:moveTo>
                      <a:pt x="745" y="788"/>
                    </a:moveTo>
                    <a:lnTo>
                      <a:pt x="745" y="788"/>
                    </a:lnTo>
                    <a:moveTo>
                      <a:pt x="745" y="788"/>
                    </a:moveTo>
                    <a:lnTo>
                      <a:pt x="745" y="788"/>
                    </a:lnTo>
                    <a:moveTo>
                      <a:pt x="731" y="788"/>
                    </a:moveTo>
                    <a:lnTo>
                      <a:pt x="745" y="788"/>
                    </a:lnTo>
                    <a:moveTo>
                      <a:pt x="731" y="788"/>
                    </a:moveTo>
                    <a:lnTo>
                      <a:pt x="731" y="788"/>
                    </a:lnTo>
                    <a:moveTo>
                      <a:pt x="731" y="788"/>
                    </a:moveTo>
                    <a:lnTo>
                      <a:pt x="731" y="788"/>
                    </a:lnTo>
                    <a:moveTo>
                      <a:pt x="716" y="788"/>
                    </a:moveTo>
                    <a:lnTo>
                      <a:pt x="731" y="788"/>
                    </a:lnTo>
                    <a:moveTo>
                      <a:pt x="716" y="800"/>
                    </a:moveTo>
                    <a:lnTo>
                      <a:pt x="716" y="788"/>
                    </a:lnTo>
                    <a:moveTo>
                      <a:pt x="716" y="800"/>
                    </a:moveTo>
                    <a:lnTo>
                      <a:pt x="716" y="800"/>
                    </a:lnTo>
                    <a:moveTo>
                      <a:pt x="702" y="800"/>
                    </a:moveTo>
                    <a:lnTo>
                      <a:pt x="716" y="800"/>
                    </a:lnTo>
                    <a:moveTo>
                      <a:pt x="702" y="800"/>
                    </a:moveTo>
                    <a:lnTo>
                      <a:pt x="702" y="800"/>
                    </a:lnTo>
                    <a:moveTo>
                      <a:pt x="702" y="800"/>
                    </a:moveTo>
                    <a:lnTo>
                      <a:pt x="702" y="800"/>
                    </a:lnTo>
                    <a:moveTo>
                      <a:pt x="702" y="800"/>
                    </a:moveTo>
                    <a:lnTo>
                      <a:pt x="702" y="800"/>
                    </a:lnTo>
                    <a:moveTo>
                      <a:pt x="688" y="800"/>
                    </a:moveTo>
                    <a:lnTo>
                      <a:pt x="702" y="800"/>
                    </a:lnTo>
                    <a:moveTo>
                      <a:pt x="688" y="800"/>
                    </a:moveTo>
                    <a:lnTo>
                      <a:pt x="688" y="800"/>
                    </a:lnTo>
                    <a:moveTo>
                      <a:pt x="688" y="800"/>
                    </a:moveTo>
                    <a:lnTo>
                      <a:pt x="688" y="800"/>
                    </a:lnTo>
                    <a:moveTo>
                      <a:pt x="673" y="800"/>
                    </a:moveTo>
                    <a:lnTo>
                      <a:pt x="688" y="800"/>
                    </a:lnTo>
                    <a:moveTo>
                      <a:pt x="673" y="800"/>
                    </a:moveTo>
                    <a:lnTo>
                      <a:pt x="673" y="800"/>
                    </a:lnTo>
                    <a:moveTo>
                      <a:pt x="673" y="800"/>
                    </a:moveTo>
                    <a:lnTo>
                      <a:pt x="673" y="800"/>
                    </a:lnTo>
                    <a:moveTo>
                      <a:pt x="673" y="800"/>
                    </a:moveTo>
                    <a:lnTo>
                      <a:pt x="673" y="800"/>
                    </a:lnTo>
                    <a:moveTo>
                      <a:pt x="673" y="800"/>
                    </a:moveTo>
                    <a:lnTo>
                      <a:pt x="673" y="800"/>
                    </a:lnTo>
                    <a:moveTo>
                      <a:pt x="659" y="800"/>
                    </a:moveTo>
                    <a:lnTo>
                      <a:pt x="673" y="800"/>
                    </a:lnTo>
                    <a:moveTo>
                      <a:pt x="659" y="813"/>
                    </a:moveTo>
                    <a:lnTo>
                      <a:pt x="659" y="800"/>
                    </a:lnTo>
                    <a:moveTo>
                      <a:pt x="659" y="813"/>
                    </a:moveTo>
                    <a:lnTo>
                      <a:pt x="659" y="813"/>
                    </a:lnTo>
                    <a:moveTo>
                      <a:pt x="659" y="813"/>
                    </a:moveTo>
                    <a:lnTo>
                      <a:pt x="659" y="813"/>
                    </a:lnTo>
                    <a:moveTo>
                      <a:pt x="645" y="813"/>
                    </a:moveTo>
                    <a:lnTo>
                      <a:pt x="659" y="813"/>
                    </a:lnTo>
                    <a:moveTo>
                      <a:pt x="645" y="813"/>
                    </a:moveTo>
                    <a:lnTo>
                      <a:pt x="645" y="813"/>
                    </a:lnTo>
                    <a:moveTo>
                      <a:pt x="645" y="813"/>
                    </a:moveTo>
                    <a:lnTo>
                      <a:pt x="645" y="813"/>
                    </a:lnTo>
                    <a:moveTo>
                      <a:pt x="630" y="826"/>
                    </a:moveTo>
                    <a:lnTo>
                      <a:pt x="645" y="813"/>
                    </a:lnTo>
                    <a:moveTo>
                      <a:pt x="630" y="826"/>
                    </a:moveTo>
                    <a:lnTo>
                      <a:pt x="630" y="826"/>
                    </a:lnTo>
                    <a:moveTo>
                      <a:pt x="630" y="826"/>
                    </a:moveTo>
                    <a:lnTo>
                      <a:pt x="630" y="826"/>
                    </a:lnTo>
                    <a:moveTo>
                      <a:pt x="616" y="826"/>
                    </a:moveTo>
                    <a:lnTo>
                      <a:pt x="630" y="826"/>
                    </a:lnTo>
                    <a:moveTo>
                      <a:pt x="616" y="826"/>
                    </a:moveTo>
                    <a:lnTo>
                      <a:pt x="616" y="826"/>
                    </a:lnTo>
                    <a:moveTo>
                      <a:pt x="616" y="826"/>
                    </a:moveTo>
                    <a:lnTo>
                      <a:pt x="616" y="826"/>
                    </a:lnTo>
                    <a:moveTo>
                      <a:pt x="616" y="826"/>
                    </a:moveTo>
                    <a:lnTo>
                      <a:pt x="616" y="826"/>
                    </a:lnTo>
                    <a:moveTo>
                      <a:pt x="602" y="826"/>
                    </a:moveTo>
                    <a:lnTo>
                      <a:pt x="616" y="826"/>
                    </a:lnTo>
                    <a:moveTo>
                      <a:pt x="602" y="826"/>
                    </a:moveTo>
                    <a:lnTo>
                      <a:pt x="602" y="826"/>
                    </a:lnTo>
                    <a:moveTo>
                      <a:pt x="602" y="826"/>
                    </a:moveTo>
                    <a:lnTo>
                      <a:pt x="602" y="826"/>
                    </a:lnTo>
                    <a:moveTo>
                      <a:pt x="587" y="826"/>
                    </a:moveTo>
                    <a:lnTo>
                      <a:pt x="602" y="826"/>
                    </a:lnTo>
                    <a:moveTo>
                      <a:pt x="587" y="839"/>
                    </a:moveTo>
                    <a:lnTo>
                      <a:pt x="587" y="826"/>
                    </a:lnTo>
                    <a:moveTo>
                      <a:pt x="587" y="839"/>
                    </a:moveTo>
                    <a:lnTo>
                      <a:pt x="587" y="839"/>
                    </a:lnTo>
                    <a:moveTo>
                      <a:pt x="573" y="839"/>
                    </a:moveTo>
                    <a:lnTo>
                      <a:pt x="587" y="839"/>
                    </a:lnTo>
                    <a:moveTo>
                      <a:pt x="573" y="839"/>
                    </a:moveTo>
                    <a:lnTo>
                      <a:pt x="573" y="839"/>
                    </a:lnTo>
                    <a:moveTo>
                      <a:pt x="573" y="839"/>
                    </a:moveTo>
                    <a:lnTo>
                      <a:pt x="573" y="839"/>
                    </a:lnTo>
                    <a:moveTo>
                      <a:pt x="573" y="839"/>
                    </a:moveTo>
                    <a:lnTo>
                      <a:pt x="573" y="839"/>
                    </a:lnTo>
                    <a:moveTo>
                      <a:pt x="559" y="839"/>
                    </a:moveTo>
                    <a:lnTo>
                      <a:pt x="573" y="839"/>
                    </a:lnTo>
                    <a:moveTo>
                      <a:pt x="559" y="839"/>
                    </a:moveTo>
                    <a:lnTo>
                      <a:pt x="559" y="839"/>
                    </a:lnTo>
                    <a:moveTo>
                      <a:pt x="559" y="839"/>
                    </a:moveTo>
                    <a:lnTo>
                      <a:pt x="559" y="839"/>
                    </a:lnTo>
                    <a:moveTo>
                      <a:pt x="559" y="839"/>
                    </a:moveTo>
                    <a:lnTo>
                      <a:pt x="559" y="839"/>
                    </a:lnTo>
                    <a:moveTo>
                      <a:pt x="559" y="852"/>
                    </a:moveTo>
                    <a:lnTo>
                      <a:pt x="559" y="839"/>
                    </a:lnTo>
                    <a:moveTo>
                      <a:pt x="544" y="852"/>
                    </a:moveTo>
                    <a:lnTo>
                      <a:pt x="559" y="852"/>
                    </a:lnTo>
                    <a:moveTo>
                      <a:pt x="544" y="852"/>
                    </a:moveTo>
                    <a:lnTo>
                      <a:pt x="544" y="852"/>
                    </a:lnTo>
                    <a:moveTo>
                      <a:pt x="544" y="852"/>
                    </a:moveTo>
                    <a:lnTo>
                      <a:pt x="544" y="852"/>
                    </a:lnTo>
                    <a:moveTo>
                      <a:pt x="530" y="852"/>
                    </a:moveTo>
                    <a:lnTo>
                      <a:pt x="544" y="852"/>
                    </a:lnTo>
                    <a:moveTo>
                      <a:pt x="530" y="852"/>
                    </a:moveTo>
                    <a:lnTo>
                      <a:pt x="530" y="852"/>
                    </a:lnTo>
                    <a:moveTo>
                      <a:pt x="530" y="852"/>
                    </a:moveTo>
                    <a:lnTo>
                      <a:pt x="530" y="852"/>
                    </a:lnTo>
                    <a:moveTo>
                      <a:pt x="530" y="852"/>
                    </a:moveTo>
                    <a:lnTo>
                      <a:pt x="530" y="852"/>
                    </a:lnTo>
                    <a:moveTo>
                      <a:pt x="516" y="852"/>
                    </a:moveTo>
                    <a:lnTo>
                      <a:pt x="530" y="852"/>
                    </a:lnTo>
                    <a:moveTo>
                      <a:pt x="516" y="852"/>
                    </a:moveTo>
                    <a:lnTo>
                      <a:pt x="516" y="852"/>
                    </a:lnTo>
                    <a:moveTo>
                      <a:pt x="516" y="852"/>
                    </a:moveTo>
                    <a:lnTo>
                      <a:pt x="516" y="852"/>
                    </a:lnTo>
                    <a:moveTo>
                      <a:pt x="501" y="865"/>
                    </a:moveTo>
                    <a:lnTo>
                      <a:pt x="516" y="852"/>
                    </a:lnTo>
                    <a:moveTo>
                      <a:pt x="501" y="865"/>
                    </a:moveTo>
                    <a:lnTo>
                      <a:pt x="501" y="865"/>
                    </a:lnTo>
                    <a:moveTo>
                      <a:pt x="501" y="865"/>
                    </a:moveTo>
                    <a:lnTo>
                      <a:pt x="501" y="865"/>
                    </a:lnTo>
                    <a:moveTo>
                      <a:pt x="487" y="865"/>
                    </a:moveTo>
                    <a:lnTo>
                      <a:pt x="501" y="865"/>
                    </a:lnTo>
                    <a:moveTo>
                      <a:pt x="487" y="865"/>
                    </a:moveTo>
                    <a:lnTo>
                      <a:pt x="487" y="865"/>
                    </a:lnTo>
                    <a:moveTo>
                      <a:pt x="487" y="865"/>
                    </a:moveTo>
                    <a:lnTo>
                      <a:pt x="487" y="865"/>
                    </a:lnTo>
                    <a:moveTo>
                      <a:pt x="487" y="865"/>
                    </a:moveTo>
                    <a:lnTo>
                      <a:pt x="487" y="865"/>
                    </a:lnTo>
                    <a:moveTo>
                      <a:pt x="473" y="865"/>
                    </a:moveTo>
                    <a:lnTo>
                      <a:pt x="487" y="865"/>
                    </a:lnTo>
                    <a:moveTo>
                      <a:pt x="473" y="865"/>
                    </a:moveTo>
                    <a:lnTo>
                      <a:pt x="473" y="865"/>
                    </a:lnTo>
                    <a:moveTo>
                      <a:pt x="473" y="865"/>
                    </a:moveTo>
                    <a:lnTo>
                      <a:pt x="473" y="865"/>
                    </a:lnTo>
                    <a:moveTo>
                      <a:pt x="458" y="865"/>
                    </a:moveTo>
                    <a:lnTo>
                      <a:pt x="473" y="865"/>
                    </a:lnTo>
                    <a:moveTo>
                      <a:pt x="458" y="865"/>
                    </a:moveTo>
                    <a:lnTo>
                      <a:pt x="458" y="865"/>
                    </a:lnTo>
                    <a:moveTo>
                      <a:pt x="458" y="865"/>
                    </a:moveTo>
                    <a:lnTo>
                      <a:pt x="458" y="865"/>
                    </a:lnTo>
                    <a:moveTo>
                      <a:pt x="458" y="865"/>
                    </a:moveTo>
                    <a:lnTo>
                      <a:pt x="458" y="865"/>
                    </a:lnTo>
                    <a:moveTo>
                      <a:pt x="444" y="865"/>
                    </a:moveTo>
                    <a:lnTo>
                      <a:pt x="458" y="865"/>
                    </a:lnTo>
                    <a:moveTo>
                      <a:pt x="444" y="865"/>
                    </a:moveTo>
                    <a:lnTo>
                      <a:pt x="444" y="865"/>
                    </a:lnTo>
                    <a:moveTo>
                      <a:pt x="444" y="865"/>
                    </a:moveTo>
                    <a:lnTo>
                      <a:pt x="444" y="865"/>
                    </a:lnTo>
                    <a:moveTo>
                      <a:pt x="444" y="865"/>
                    </a:moveTo>
                    <a:lnTo>
                      <a:pt x="444" y="865"/>
                    </a:lnTo>
                    <a:moveTo>
                      <a:pt x="444" y="865"/>
                    </a:moveTo>
                    <a:lnTo>
                      <a:pt x="444" y="865"/>
                    </a:lnTo>
                    <a:moveTo>
                      <a:pt x="430" y="865"/>
                    </a:moveTo>
                    <a:lnTo>
                      <a:pt x="444" y="865"/>
                    </a:lnTo>
                    <a:moveTo>
                      <a:pt x="430" y="865"/>
                    </a:moveTo>
                    <a:lnTo>
                      <a:pt x="430" y="865"/>
                    </a:lnTo>
                    <a:moveTo>
                      <a:pt x="430" y="878"/>
                    </a:moveTo>
                    <a:lnTo>
                      <a:pt x="430" y="865"/>
                    </a:lnTo>
                    <a:moveTo>
                      <a:pt x="415" y="878"/>
                    </a:moveTo>
                    <a:lnTo>
                      <a:pt x="430" y="878"/>
                    </a:lnTo>
                    <a:moveTo>
                      <a:pt x="415" y="878"/>
                    </a:moveTo>
                    <a:lnTo>
                      <a:pt x="415" y="878"/>
                    </a:lnTo>
                    <a:moveTo>
                      <a:pt x="415" y="878"/>
                    </a:moveTo>
                    <a:lnTo>
                      <a:pt x="415" y="878"/>
                    </a:lnTo>
                    <a:moveTo>
                      <a:pt x="401" y="878"/>
                    </a:moveTo>
                    <a:lnTo>
                      <a:pt x="415" y="878"/>
                    </a:lnTo>
                    <a:moveTo>
                      <a:pt x="401" y="878"/>
                    </a:moveTo>
                    <a:lnTo>
                      <a:pt x="401" y="878"/>
                    </a:lnTo>
                    <a:moveTo>
                      <a:pt x="401" y="878"/>
                    </a:moveTo>
                    <a:lnTo>
                      <a:pt x="401" y="878"/>
                    </a:lnTo>
                    <a:moveTo>
                      <a:pt x="401" y="878"/>
                    </a:moveTo>
                    <a:lnTo>
                      <a:pt x="401" y="878"/>
                    </a:lnTo>
                    <a:moveTo>
                      <a:pt x="387" y="878"/>
                    </a:moveTo>
                    <a:lnTo>
                      <a:pt x="401" y="878"/>
                    </a:lnTo>
                    <a:moveTo>
                      <a:pt x="387" y="878"/>
                    </a:moveTo>
                    <a:lnTo>
                      <a:pt x="387" y="878"/>
                    </a:lnTo>
                    <a:moveTo>
                      <a:pt x="387" y="891"/>
                    </a:moveTo>
                    <a:lnTo>
                      <a:pt x="387" y="878"/>
                    </a:lnTo>
                    <a:moveTo>
                      <a:pt x="372" y="891"/>
                    </a:moveTo>
                    <a:lnTo>
                      <a:pt x="387" y="891"/>
                    </a:lnTo>
                    <a:moveTo>
                      <a:pt x="372" y="891"/>
                    </a:moveTo>
                    <a:lnTo>
                      <a:pt x="372" y="891"/>
                    </a:lnTo>
                    <a:moveTo>
                      <a:pt x="372" y="891"/>
                    </a:moveTo>
                    <a:lnTo>
                      <a:pt x="372" y="891"/>
                    </a:lnTo>
                    <a:moveTo>
                      <a:pt x="358" y="891"/>
                    </a:moveTo>
                    <a:lnTo>
                      <a:pt x="372" y="891"/>
                    </a:lnTo>
                    <a:moveTo>
                      <a:pt x="358" y="891"/>
                    </a:moveTo>
                    <a:lnTo>
                      <a:pt x="358" y="891"/>
                    </a:lnTo>
                    <a:moveTo>
                      <a:pt x="358" y="891"/>
                    </a:moveTo>
                    <a:lnTo>
                      <a:pt x="358" y="891"/>
                    </a:lnTo>
                    <a:moveTo>
                      <a:pt x="358" y="891"/>
                    </a:moveTo>
                    <a:lnTo>
                      <a:pt x="358" y="891"/>
                    </a:lnTo>
                    <a:moveTo>
                      <a:pt x="344" y="891"/>
                    </a:moveTo>
                    <a:lnTo>
                      <a:pt x="358" y="891"/>
                    </a:lnTo>
                    <a:moveTo>
                      <a:pt x="344" y="891"/>
                    </a:moveTo>
                    <a:lnTo>
                      <a:pt x="344" y="891"/>
                    </a:lnTo>
                    <a:moveTo>
                      <a:pt x="344" y="904"/>
                    </a:moveTo>
                    <a:lnTo>
                      <a:pt x="344" y="891"/>
                    </a:lnTo>
                    <a:moveTo>
                      <a:pt x="329" y="904"/>
                    </a:moveTo>
                    <a:lnTo>
                      <a:pt x="344" y="904"/>
                    </a:lnTo>
                    <a:moveTo>
                      <a:pt x="329" y="904"/>
                    </a:moveTo>
                    <a:lnTo>
                      <a:pt x="329" y="904"/>
                    </a:lnTo>
                    <a:moveTo>
                      <a:pt x="329" y="904"/>
                    </a:moveTo>
                    <a:lnTo>
                      <a:pt x="329" y="904"/>
                    </a:lnTo>
                    <a:moveTo>
                      <a:pt x="329" y="904"/>
                    </a:moveTo>
                    <a:lnTo>
                      <a:pt x="329" y="904"/>
                    </a:lnTo>
                    <a:moveTo>
                      <a:pt x="329" y="904"/>
                    </a:moveTo>
                    <a:lnTo>
                      <a:pt x="329" y="904"/>
                    </a:lnTo>
                    <a:moveTo>
                      <a:pt x="315" y="917"/>
                    </a:moveTo>
                    <a:lnTo>
                      <a:pt x="329" y="904"/>
                    </a:lnTo>
                    <a:moveTo>
                      <a:pt x="315" y="917"/>
                    </a:moveTo>
                    <a:lnTo>
                      <a:pt x="315" y="917"/>
                    </a:lnTo>
                    <a:moveTo>
                      <a:pt x="315" y="917"/>
                    </a:moveTo>
                    <a:lnTo>
                      <a:pt x="315" y="917"/>
                    </a:lnTo>
                    <a:moveTo>
                      <a:pt x="315" y="917"/>
                    </a:moveTo>
                    <a:lnTo>
                      <a:pt x="315" y="917"/>
                    </a:lnTo>
                    <a:moveTo>
                      <a:pt x="301" y="917"/>
                    </a:moveTo>
                    <a:lnTo>
                      <a:pt x="315" y="917"/>
                    </a:lnTo>
                    <a:moveTo>
                      <a:pt x="301" y="917"/>
                    </a:moveTo>
                    <a:lnTo>
                      <a:pt x="301" y="917"/>
                    </a:lnTo>
                    <a:moveTo>
                      <a:pt x="301" y="917"/>
                    </a:moveTo>
                    <a:lnTo>
                      <a:pt x="301" y="917"/>
                    </a:lnTo>
                    <a:moveTo>
                      <a:pt x="286" y="917"/>
                    </a:moveTo>
                    <a:lnTo>
                      <a:pt x="301" y="917"/>
                    </a:lnTo>
                    <a:moveTo>
                      <a:pt x="286" y="917"/>
                    </a:moveTo>
                    <a:lnTo>
                      <a:pt x="286" y="917"/>
                    </a:lnTo>
                    <a:moveTo>
                      <a:pt x="286" y="917"/>
                    </a:moveTo>
                    <a:lnTo>
                      <a:pt x="286" y="917"/>
                    </a:lnTo>
                    <a:moveTo>
                      <a:pt x="272" y="917"/>
                    </a:moveTo>
                    <a:lnTo>
                      <a:pt x="286" y="917"/>
                    </a:lnTo>
                    <a:moveTo>
                      <a:pt x="272" y="917"/>
                    </a:moveTo>
                    <a:lnTo>
                      <a:pt x="272" y="917"/>
                    </a:lnTo>
                    <a:moveTo>
                      <a:pt x="272" y="917"/>
                    </a:moveTo>
                    <a:lnTo>
                      <a:pt x="272" y="917"/>
                    </a:lnTo>
                    <a:moveTo>
                      <a:pt x="272" y="917"/>
                    </a:moveTo>
                    <a:lnTo>
                      <a:pt x="272" y="917"/>
                    </a:lnTo>
                    <a:moveTo>
                      <a:pt x="258" y="917"/>
                    </a:moveTo>
                    <a:lnTo>
                      <a:pt x="272" y="917"/>
                    </a:lnTo>
                    <a:moveTo>
                      <a:pt x="258" y="930"/>
                    </a:moveTo>
                    <a:lnTo>
                      <a:pt x="258" y="917"/>
                    </a:lnTo>
                    <a:moveTo>
                      <a:pt x="258" y="930"/>
                    </a:moveTo>
                    <a:lnTo>
                      <a:pt x="258" y="930"/>
                    </a:lnTo>
                    <a:moveTo>
                      <a:pt x="243" y="930"/>
                    </a:moveTo>
                    <a:lnTo>
                      <a:pt x="258" y="930"/>
                    </a:lnTo>
                    <a:moveTo>
                      <a:pt x="243" y="930"/>
                    </a:moveTo>
                    <a:lnTo>
                      <a:pt x="243" y="930"/>
                    </a:lnTo>
                    <a:moveTo>
                      <a:pt x="243" y="930"/>
                    </a:moveTo>
                    <a:lnTo>
                      <a:pt x="243" y="930"/>
                    </a:lnTo>
                    <a:moveTo>
                      <a:pt x="229" y="930"/>
                    </a:moveTo>
                    <a:lnTo>
                      <a:pt x="243" y="930"/>
                    </a:lnTo>
                    <a:moveTo>
                      <a:pt x="229" y="930"/>
                    </a:moveTo>
                    <a:lnTo>
                      <a:pt x="229" y="930"/>
                    </a:lnTo>
                    <a:moveTo>
                      <a:pt x="229" y="930"/>
                    </a:moveTo>
                    <a:lnTo>
                      <a:pt x="229" y="930"/>
                    </a:lnTo>
                    <a:moveTo>
                      <a:pt x="229" y="930"/>
                    </a:moveTo>
                    <a:lnTo>
                      <a:pt x="229" y="930"/>
                    </a:lnTo>
                    <a:moveTo>
                      <a:pt x="215" y="930"/>
                    </a:moveTo>
                    <a:lnTo>
                      <a:pt x="229" y="930"/>
                    </a:lnTo>
                    <a:moveTo>
                      <a:pt x="215" y="930"/>
                    </a:moveTo>
                    <a:lnTo>
                      <a:pt x="215" y="930"/>
                    </a:lnTo>
                    <a:moveTo>
                      <a:pt x="215" y="930"/>
                    </a:moveTo>
                    <a:lnTo>
                      <a:pt x="215" y="930"/>
                    </a:lnTo>
                    <a:moveTo>
                      <a:pt x="215" y="930"/>
                    </a:moveTo>
                    <a:lnTo>
                      <a:pt x="215" y="930"/>
                    </a:lnTo>
                    <a:moveTo>
                      <a:pt x="215" y="930"/>
                    </a:moveTo>
                    <a:lnTo>
                      <a:pt x="215" y="930"/>
                    </a:lnTo>
                    <a:moveTo>
                      <a:pt x="200" y="942"/>
                    </a:moveTo>
                    <a:lnTo>
                      <a:pt x="215" y="930"/>
                    </a:lnTo>
                    <a:moveTo>
                      <a:pt x="200" y="942"/>
                    </a:moveTo>
                    <a:lnTo>
                      <a:pt x="200" y="942"/>
                    </a:lnTo>
                    <a:moveTo>
                      <a:pt x="200" y="942"/>
                    </a:moveTo>
                    <a:lnTo>
                      <a:pt x="200" y="942"/>
                    </a:lnTo>
                    <a:moveTo>
                      <a:pt x="186" y="942"/>
                    </a:moveTo>
                    <a:lnTo>
                      <a:pt x="200" y="942"/>
                    </a:lnTo>
                    <a:moveTo>
                      <a:pt x="186" y="942"/>
                    </a:moveTo>
                    <a:lnTo>
                      <a:pt x="186" y="942"/>
                    </a:lnTo>
                    <a:moveTo>
                      <a:pt x="186" y="942"/>
                    </a:moveTo>
                    <a:lnTo>
                      <a:pt x="186" y="942"/>
                    </a:lnTo>
                    <a:moveTo>
                      <a:pt x="186" y="942"/>
                    </a:moveTo>
                    <a:lnTo>
                      <a:pt x="186" y="942"/>
                    </a:lnTo>
                    <a:moveTo>
                      <a:pt x="172" y="942"/>
                    </a:moveTo>
                    <a:lnTo>
                      <a:pt x="186" y="942"/>
                    </a:lnTo>
                    <a:moveTo>
                      <a:pt x="172" y="955"/>
                    </a:moveTo>
                    <a:lnTo>
                      <a:pt x="172" y="942"/>
                    </a:lnTo>
                    <a:moveTo>
                      <a:pt x="172" y="955"/>
                    </a:moveTo>
                    <a:lnTo>
                      <a:pt x="172" y="955"/>
                    </a:lnTo>
                    <a:moveTo>
                      <a:pt x="157" y="955"/>
                    </a:moveTo>
                    <a:lnTo>
                      <a:pt x="172" y="955"/>
                    </a:lnTo>
                    <a:moveTo>
                      <a:pt x="157" y="955"/>
                    </a:moveTo>
                    <a:lnTo>
                      <a:pt x="157" y="955"/>
                    </a:lnTo>
                    <a:moveTo>
                      <a:pt x="157" y="955"/>
                    </a:moveTo>
                    <a:lnTo>
                      <a:pt x="157" y="955"/>
                    </a:lnTo>
                    <a:moveTo>
                      <a:pt x="143" y="955"/>
                    </a:moveTo>
                    <a:lnTo>
                      <a:pt x="157" y="955"/>
                    </a:lnTo>
                    <a:moveTo>
                      <a:pt x="143" y="955"/>
                    </a:moveTo>
                    <a:lnTo>
                      <a:pt x="143" y="955"/>
                    </a:lnTo>
                    <a:moveTo>
                      <a:pt x="143" y="955"/>
                    </a:moveTo>
                    <a:lnTo>
                      <a:pt x="143" y="955"/>
                    </a:lnTo>
                    <a:moveTo>
                      <a:pt x="143" y="955"/>
                    </a:moveTo>
                    <a:lnTo>
                      <a:pt x="143" y="955"/>
                    </a:lnTo>
                    <a:moveTo>
                      <a:pt x="129" y="968"/>
                    </a:moveTo>
                    <a:lnTo>
                      <a:pt x="143" y="955"/>
                    </a:lnTo>
                    <a:moveTo>
                      <a:pt x="129" y="968"/>
                    </a:moveTo>
                    <a:lnTo>
                      <a:pt x="129" y="968"/>
                    </a:lnTo>
                    <a:moveTo>
                      <a:pt x="129" y="968"/>
                    </a:moveTo>
                    <a:lnTo>
                      <a:pt x="129" y="968"/>
                    </a:lnTo>
                    <a:moveTo>
                      <a:pt x="114" y="968"/>
                    </a:moveTo>
                    <a:lnTo>
                      <a:pt x="129" y="968"/>
                    </a:lnTo>
                    <a:moveTo>
                      <a:pt x="114" y="968"/>
                    </a:moveTo>
                    <a:lnTo>
                      <a:pt x="114" y="968"/>
                    </a:lnTo>
                    <a:moveTo>
                      <a:pt x="114" y="968"/>
                    </a:moveTo>
                    <a:lnTo>
                      <a:pt x="114" y="968"/>
                    </a:lnTo>
                    <a:moveTo>
                      <a:pt x="114" y="968"/>
                    </a:moveTo>
                    <a:lnTo>
                      <a:pt x="114" y="968"/>
                    </a:lnTo>
                    <a:moveTo>
                      <a:pt x="100" y="968"/>
                    </a:moveTo>
                    <a:lnTo>
                      <a:pt x="114" y="968"/>
                    </a:lnTo>
                    <a:moveTo>
                      <a:pt x="100" y="968"/>
                    </a:moveTo>
                    <a:lnTo>
                      <a:pt x="100" y="968"/>
                    </a:lnTo>
                    <a:moveTo>
                      <a:pt x="100" y="968"/>
                    </a:moveTo>
                    <a:lnTo>
                      <a:pt x="100" y="968"/>
                    </a:lnTo>
                    <a:moveTo>
                      <a:pt x="100" y="968"/>
                    </a:moveTo>
                    <a:lnTo>
                      <a:pt x="100" y="968"/>
                    </a:lnTo>
                    <a:moveTo>
                      <a:pt x="100" y="968"/>
                    </a:moveTo>
                    <a:lnTo>
                      <a:pt x="100" y="968"/>
                    </a:lnTo>
                    <a:moveTo>
                      <a:pt x="86" y="968"/>
                    </a:moveTo>
                    <a:lnTo>
                      <a:pt x="100" y="968"/>
                    </a:lnTo>
                    <a:moveTo>
                      <a:pt x="86" y="981"/>
                    </a:moveTo>
                    <a:lnTo>
                      <a:pt x="86" y="968"/>
                    </a:lnTo>
                    <a:moveTo>
                      <a:pt x="86" y="981"/>
                    </a:moveTo>
                    <a:lnTo>
                      <a:pt x="86" y="981"/>
                    </a:lnTo>
                    <a:moveTo>
                      <a:pt x="71" y="981"/>
                    </a:moveTo>
                    <a:lnTo>
                      <a:pt x="86" y="981"/>
                    </a:lnTo>
                    <a:moveTo>
                      <a:pt x="71" y="981"/>
                    </a:moveTo>
                    <a:lnTo>
                      <a:pt x="71" y="981"/>
                    </a:lnTo>
                    <a:moveTo>
                      <a:pt x="71" y="981"/>
                    </a:moveTo>
                    <a:lnTo>
                      <a:pt x="71" y="981"/>
                    </a:lnTo>
                    <a:moveTo>
                      <a:pt x="57" y="981"/>
                    </a:moveTo>
                    <a:lnTo>
                      <a:pt x="71" y="981"/>
                    </a:lnTo>
                    <a:moveTo>
                      <a:pt x="57" y="981"/>
                    </a:moveTo>
                    <a:lnTo>
                      <a:pt x="57" y="981"/>
                    </a:lnTo>
                    <a:moveTo>
                      <a:pt x="57" y="981"/>
                    </a:moveTo>
                    <a:lnTo>
                      <a:pt x="57" y="981"/>
                    </a:lnTo>
                    <a:moveTo>
                      <a:pt x="57" y="981"/>
                    </a:moveTo>
                    <a:lnTo>
                      <a:pt x="57" y="981"/>
                    </a:lnTo>
                    <a:moveTo>
                      <a:pt x="43" y="981"/>
                    </a:moveTo>
                    <a:lnTo>
                      <a:pt x="57" y="981"/>
                    </a:lnTo>
                    <a:moveTo>
                      <a:pt x="43" y="981"/>
                    </a:moveTo>
                    <a:lnTo>
                      <a:pt x="43" y="981"/>
                    </a:lnTo>
                    <a:moveTo>
                      <a:pt x="43" y="981"/>
                    </a:moveTo>
                    <a:lnTo>
                      <a:pt x="43" y="981"/>
                    </a:lnTo>
                    <a:moveTo>
                      <a:pt x="28" y="981"/>
                    </a:moveTo>
                    <a:lnTo>
                      <a:pt x="43" y="981"/>
                    </a:lnTo>
                    <a:moveTo>
                      <a:pt x="28" y="981"/>
                    </a:moveTo>
                    <a:lnTo>
                      <a:pt x="28" y="981"/>
                    </a:lnTo>
                    <a:moveTo>
                      <a:pt x="28" y="981"/>
                    </a:moveTo>
                    <a:lnTo>
                      <a:pt x="28" y="981"/>
                    </a:lnTo>
                    <a:moveTo>
                      <a:pt x="14" y="981"/>
                    </a:moveTo>
                    <a:lnTo>
                      <a:pt x="28" y="981"/>
                    </a:lnTo>
                    <a:moveTo>
                      <a:pt x="14" y="994"/>
                    </a:moveTo>
                    <a:lnTo>
                      <a:pt x="14" y="981"/>
                    </a:lnTo>
                    <a:moveTo>
                      <a:pt x="14" y="994"/>
                    </a:moveTo>
                    <a:lnTo>
                      <a:pt x="14" y="994"/>
                    </a:lnTo>
                    <a:moveTo>
                      <a:pt x="14" y="994"/>
                    </a:moveTo>
                    <a:lnTo>
                      <a:pt x="14" y="994"/>
                    </a:lnTo>
                    <a:moveTo>
                      <a:pt x="0" y="994"/>
                    </a:moveTo>
                    <a:lnTo>
                      <a:pt x="14" y="994"/>
                    </a:lnTo>
                  </a:path>
                </a:pathLst>
              </a:custGeom>
              <a:noFill/>
              <a:ln w="28575"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600" dirty="0">
                  <a:solidFill>
                    <a:srgbClr val="000000"/>
                  </a:solidFill>
                  <a:latin typeface="Century Gothic" panose="020B0502020202020204" pitchFamily="34" charset="0"/>
                </a:endParaRPr>
              </a:p>
            </p:txBody>
          </p:sp>
        </p:grpSp>
        <p:sp>
          <p:nvSpPr>
            <p:cNvPr id="64" name="Rectangle 92">
              <a:extLst>
                <a:ext uri="{FF2B5EF4-FFF2-40B4-BE49-F238E27FC236}">
                  <a16:creationId xmlns:a16="http://schemas.microsoft.com/office/drawing/2014/main" id="{739B5F79-BFF7-3778-FFB3-C53D87E9AA4E}"/>
                </a:ext>
              </a:extLst>
            </p:cNvPr>
            <p:cNvSpPr>
              <a:spLocks noChangeArrowheads="1"/>
            </p:cNvSpPr>
            <p:nvPr/>
          </p:nvSpPr>
          <p:spPr bwMode="auto">
            <a:xfrm>
              <a:off x="7141741" y="1603830"/>
              <a:ext cx="96765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ysClr val="windowText" lastClr="000000"/>
                  </a:solidFill>
                  <a:latin typeface="Century Gothic" panose="020B0502020202020204" pitchFamily="34" charset="0"/>
                </a:rPr>
                <a:t>Evolocumab</a:t>
              </a:r>
              <a:endParaRPr lang="en-US" altLang="en-US" sz="1600" dirty="0">
                <a:solidFill>
                  <a:sysClr val="windowText" lastClr="000000"/>
                </a:solidFill>
                <a:latin typeface="Century Gothic" panose="020B0502020202020204" pitchFamily="34" charset="0"/>
              </a:endParaRPr>
            </a:p>
          </p:txBody>
        </p:sp>
        <p:sp>
          <p:nvSpPr>
            <p:cNvPr id="65" name="Rectangle 93">
              <a:extLst>
                <a:ext uri="{FF2B5EF4-FFF2-40B4-BE49-F238E27FC236}">
                  <a16:creationId xmlns:a16="http://schemas.microsoft.com/office/drawing/2014/main" id="{F48DF343-D022-EF10-A865-8E14C353ACC4}"/>
                </a:ext>
              </a:extLst>
            </p:cNvPr>
            <p:cNvSpPr>
              <a:spLocks noChangeArrowheads="1"/>
            </p:cNvSpPr>
            <p:nvPr/>
          </p:nvSpPr>
          <p:spPr bwMode="auto">
            <a:xfrm>
              <a:off x="7141741" y="1773525"/>
              <a:ext cx="64619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ysClr val="windowText" lastClr="000000"/>
                  </a:solidFill>
                  <a:latin typeface="Century Gothic" panose="020B0502020202020204" pitchFamily="34" charset="0"/>
                </a:rPr>
                <a:t>Placebo</a:t>
              </a:r>
              <a:endParaRPr lang="en-US" altLang="en-US" sz="1600" dirty="0">
                <a:solidFill>
                  <a:sysClr val="windowText" lastClr="000000"/>
                </a:solidFill>
                <a:latin typeface="Century Gothic" panose="020B0502020202020204" pitchFamily="34" charset="0"/>
              </a:endParaRPr>
            </a:p>
          </p:txBody>
        </p:sp>
        <p:sp>
          <p:nvSpPr>
            <p:cNvPr id="66" name="Line 94">
              <a:extLst>
                <a:ext uri="{FF2B5EF4-FFF2-40B4-BE49-F238E27FC236}">
                  <a16:creationId xmlns:a16="http://schemas.microsoft.com/office/drawing/2014/main" id="{30387920-37FB-614E-F728-995EF69019AB}"/>
                </a:ext>
              </a:extLst>
            </p:cNvPr>
            <p:cNvSpPr>
              <a:spLocks noChangeShapeType="1"/>
            </p:cNvSpPr>
            <p:nvPr/>
          </p:nvSpPr>
          <p:spPr bwMode="auto">
            <a:xfrm>
              <a:off x="6923265" y="1696162"/>
              <a:ext cx="176401" cy="0"/>
            </a:xfrm>
            <a:prstGeom prst="line">
              <a:avLst/>
            </a:prstGeom>
            <a:noFill/>
            <a:ln w="2857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sp>
          <p:nvSpPr>
            <p:cNvPr id="67" name="Line 95">
              <a:extLst>
                <a:ext uri="{FF2B5EF4-FFF2-40B4-BE49-F238E27FC236}">
                  <a16:creationId xmlns:a16="http://schemas.microsoft.com/office/drawing/2014/main" id="{51DC71E5-E445-CE37-F28A-69CFC6FAA336}"/>
                </a:ext>
              </a:extLst>
            </p:cNvPr>
            <p:cNvSpPr>
              <a:spLocks noChangeShapeType="1"/>
            </p:cNvSpPr>
            <p:nvPr/>
          </p:nvSpPr>
          <p:spPr bwMode="auto">
            <a:xfrm flipH="1">
              <a:off x="6923265" y="1865857"/>
              <a:ext cx="176401" cy="0"/>
            </a:xfrm>
            <a:prstGeom prst="line">
              <a:avLst/>
            </a:prstGeom>
            <a:noFill/>
            <a:ln w="28575" cap="flat">
              <a:solidFill>
                <a:srgbClr val="113E6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latin typeface="Century Gothic" panose="020B0502020202020204" pitchFamily="34" charset="0"/>
              </a:endParaRPr>
            </a:p>
          </p:txBody>
        </p:sp>
      </p:grpSp>
      <p:sp>
        <p:nvSpPr>
          <p:cNvPr id="130" name="Rectangle 87">
            <a:extLst>
              <a:ext uri="{FF2B5EF4-FFF2-40B4-BE49-F238E27FC236}">
                <a16:creationId xmlns:a16="http://schemas.microsoft.com/office/drawing/2014/main" id="{9048BE9E-E4AF-D998-9A5E-2691F4A41AA8}"/>
              </a:ext>
            </a:extLst>
          </p:cNvPr>
          <p:cNvSpPr>
            <a:spLocks noChangeArrowheads="1"/>
          </p:cNvSpPr>
          <p:nvPr/>
        </p:nvSpPr>
        <p:spPr bwMode="auto">
          <a:xfrm>
            <a:off x="2631705" y="2063215"/>
            <a:ext cx="15228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b="1" dirty="0">
                <a:latin typeface="Century Gothic" panose="020B0502020202020204" pitchFamily="34" charset="0"/>
              </a:rPr>
              <a:t>With Diabetes</a:t>
            </a:r>
            <a:endParaRPr lang="en-US" altLang="en-US" sz="2400" b="1" dirty="0">
              <a:latin typeface="Century Gothic" panose="020B0502020202020204" pitchFamily="34" charset="0"/>
            </a:endParaRPr>
          </a:p>
        </p:txBody>
      </p:sp>
      <p:sp>
        <p:nvSpPr>
          <p:cNvPr id="131" name="Rectangle 87">
            <a:extLst>
              <a:ext uri="{FF2B5EF4-FFF2-40B4-BE49-F238E27FC236}">
                <a16:creationId xmlns:a16="http://schemas.microsoft.com/office/drawing/2014/main" id="{056EEF70-4BA0-8A4D-D03B-C134BFE044B9}"/>
              </a:ext>
            </a:extLst>
          </p:cNvPr>
          <p:cNvSpPr>
            <a:spLocks noChangeArrowheads="1"/>
          </p:cNvSpPr>
          <p:nvPr/>
        </p:nvSpPr>
        <p:spPr bwMode="auto">
          <a:xfrm>
            <a:off x="8081762" y="2052132"/>
            <a:ext cx="18771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b="1" dirty="0">
                <a:latin typeface="Century Gothic" panose="020B0502020202020204" pitchFamily="34" charset="0"/>
              </a:rPr>
              <a:t>Without Diabetes</a:t>
            </a:r>
            <a:endParaRPr lang="en-US" altLang="en-US" sz="2400" b="1" dirty="0">
              <a:latin typeface="Century Gothic" panose="020B0502020202020204" pitchFamily="34" charset="0"/>
            </a:endParaRPr>
          </a:p>
        </p:txBody>
      </p:sp>
      <p:sp>
        <p:nvSpPr>
          <p:cNvPr id="11" name="TextBox 10">
            <a:extLst>
              <a:ext uri="{FF2B5EF4-FFF2-40B4-BE49-F238E27FC236}">
                <a16:creationId xmlns:a16="http://schemas.microsoft.com/office/drawing/2014/main" id="{9680A783-4AEC-4AE2-C8AD-2C4F557EAD7A}"/>
              </a:ext>
            </a:extLst>
          </p:cNvPr>
          <p:cNvSpPr txBox="1"/>
          <p:nvPr/>
        </p:nvSpPr>
        <p:spPr>
          <a:xfrm>
            <a:off x="4154558" y="6205374"/>
            <a:ext cx="4527720" cy="461665"/>
          </a:xfrm>
          <a:prstGeom prst="rect">
            <a:avLst/>
          </a:prstGeom>
          <a:noFill/>
        </p:spPr>
        <p:txBody>
          <a:bodyPr wrap="square">
            <a:spAutoFit/>
          </a:bodyPr>
          <a:lstStyle/>
          <a:p>
            <a:pPr algn="l"/>
            <a:r>
              <a:rPr lang="en-US" sz="1200" dirty="0">
                <a:solidFill>
                  <a:sysClr val="windowText" lastClr="000000"/>
                </a:solidFill>
                <a:latin typeface="Century Gothic" panose="020B0502020202020204" pitchFamily="34" charset="0"/>
              </a:rPr>
              <a:t>The </a:t>
            </a:r>
            <a:r>
              <a:rPr lang="en-US" sz="1200" i="1" dirty="0">
                <a:solidFill>
                  <a:sysClr val="windowText" lastClr="000000"/>
                </a:solidFill>
                <a:latin typeface="Century Gothic" panose="020B0502020202020204" pitchFamily="34" charset="0"/>
              </a:rPr>
              <a:t>P</a:t>
            </a:r>
            <a:r>
              <a:rPr lang="en-US" sz="1200" baseline="-25000" dirty="0">
                <a:solidFill>
                  <a:sysClr val="windowText" lastClr="000000"/>
                </a:solidFill>
                <a:latin typeface="Century Gothic" panose="020B0502020202020204" pitchFamily="34" charset="0"/>
              </a:rPr>
              <a:t>interaction</a:t>
            </a:r>
            <a:r>
              <a:rPr lang="en-US" sz="1200" dirty="0">
                <a:solidFill>
                  <a:sysClr val="windowText" lastClr="000000"/>
                </a:solidFill>
                <a:latin typeface="Century Gothic" panose="020B0502020202020204" pitchFamily="34" charset="0"/>
              </a:rPr>
              <a:t> value between baseline diabetes status and efficacy of evolocumab was 0·65</a:t>
            </a:r>
          </a:p>
        </p:txBody>
      </p:sp>
      <p:sp>
        <p:nvSpPr>
          <p:cNvPr id="22" name="Rectangle 21">
            <a:extLst>
              <a:ext uri="{FF2B5EF4-FFF2-40B4-BE49-F238E27FC236}">
                <a16:creationId xmlns:a16="http://schemas.microsoft.com/office/drawing/2014/main" id="{95F15F22-0751-5E91-129D-C979D3C35A10}"/>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12" name="Graphic 11" descr="House with solid fill">
            <a:hlinkClick r:id="rId3" action="ppaction://hlinksldjump"/>
            <a:extLst>
              <a:ext uri="{FF2B5EF4-FFF2-40B4-BE49-F238E27FC236}">
                <a16:creationId xmlns:a16="http://schemas.microsoft.com/office/drawing/2014/main" id="{8B383426-180D-5C30-E057-1E5D05B5439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186301093"/>
      </p:ext>
    </p:extLst>
  </p:cSld>
  <p:clrMapOvr>
    <a:masterClrMapping/>
  </p:clrMapOvr>
  <p:transition>
    <p:fade/>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CE7D39-6058-4F33-9B88-880DB8AF68A8}"/>
              </a:ext>
            </a:extLst>
          </p:cNvPr>
          <p:cNvSpPr>
            <a:spLocks noGrp="1"/>
          </p:cNvSpPr>
          <p:nvPr>
            <p:ph type="title"/>
          </p:nvPr>
        </p:nvSpPr>
        <p:spPr>
          <a:xfrm>
            <a:off x="365124" y="207143"/>
            <a:ext cx="11614839" cy="1569660"/>
          </a:xfrm>
        </p:spPr>
        <p:txBody>
          <a:bodyPr/>
          <a:lstStyle/>
          <a:p>
            <a:r>
              <a:rPr lang="en-US" dirty="0"/>
              <a:t>In Patients Without Diabetes at Baseline, There Was No Difference in the Incidence of NODM Between Evolocumab And Placebo</a:t>
            </a:r>
          </a:p>
        </p:txBody>
      </p:sp>
      <p:grpSp>
        <p:nvGrpSpPr>
          <p:cNvPr id="239" name="Group 238">
            <a:extLst>
              <a:ext uri="{FF2B5EF4-FFF2-40B4-BE49-F238E27FC236}">
                <a16:creationId xmlns:a16="http://schemas.microsoft.com/office/drawing/2014/main" id="{E7322629-B1BC-4F74-9077-05B0A74CD71B}"/>
              </a:ext>
            </a:extLst>
          </p:cNvPr>
          <p:cNvGrpSpPr/>
          <p:nvPr/>
        </p:nvGrpSpPr>
        <p:grpSpPr>
          <a:xfrm>
            <a:off x="963192" y="2049629"/>
            <a:ext cx="9789320" cy="3987344"/>
            <a:chOff x="755055" y="1408430"/>
            <a:chExt cx="7341990" cy="3987344"/>
          </a:xfrm>
        </p:grpSpPr>
        <p:sp>
          <p:nvSpPr>
            <p:cNvPr id="168" name="Rectangle 41">
              <a:extLst>
                <a:ext uri="{FF2B5EF4-FFF2-40B4-BE49-F238E27FC236}">
                  <a16:creationId xmlns:a16="http://schemas.microsoft.com/office/drawing/2014/main" id="{3C6B4053-A10F-4BB8-AA4D-8D837812C737}"/>
                </a:ext>
              </a:extLst>
            </p:cNvPr>
            <p:cNvSpPr>
              <a:spLocks noChangeArrowheads="1"/>
            </p:cNvSpPr>
            <p:nvPr/>
          </p:nvSpPr>
          <p:spPr bwMode="auto">
            <a:xfrm>
              <a:off x="6369051" y="3014663"/>
              <a:ext cx="490538" cy="2090737"/>
            </a:xfrm>
            <a:prstGeom prst="rect">
              <a:avLst/>
            </a:prstGeom>
            <a:solidFill>
              <a:srgbClr val="FC840C"/>
            </a:solidFill>
            <a:ln>
              <a:no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69" name="Rectangle 42">
              <a:extLst>
                <a:ext uri="{FF2B5EF4-FFF2-40B4-BE49-F238E27FC236}">
                  <a16:creationId xmlns:a16="http://schemas.microsoft.com/office/drawing/2014/main" id="{8936E848-162C-43EB-8356-B67DD64CF53E}"/>
                </a:ext>
              </a:extLst>
            </p:cNvPr>
            <p:cNvSpPr>
              <a:spLocks noChangeArrowheads="1"/>
            </p:cNvSpPr>
            <p:nvPr/>
          </p:nvSpPr>
          <p:spPr bwMode="auto">
            <a:xfrm>
              <a:off x="4094163" y="3786188"/>
              <a:ext cx="488950" cy="1319212"/>
            </a:xfrm>
            <a:prstGeom prst="rect">
              <a:avLst/>
            </a:prstGeom>
            <a:solidFill>
              <a:srgbClr val="FC840C"/>
            </a:solidFill>
            <a:ln>
              <a:no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70" name="Rectangle 43">
              <a:extLst>
                <a:ext uri="{FF2B5EF4-FFF2-40B4-BE49-F238E27FC236}">
                  <a16:creationId xmlns:a16="http://schemas.microsoft.com/office/drawing/2014/main" id="{2D11362A-BFE2-449C-BBD7-15F4B2538845}"/>
                </a:ext>
              </a:extLst>
            </p:cNvPr>
            <p:cNvSpPr>
              <a:spLocks noChangeArrowheads="1"/>
            </p:cNvSpPr>
            <p:nvPr/>
          </p:nvSpPr>
          <p:spPr bwMode="auto">
            <a:xfrm>
              <a:off x="1789113" y="4375150"/>
              <a:ext cx="519113" cy="730250"/>
            </a:xfrm>
            <a:prstGeom prst="rect">
              <a:avLst/>
            </a:prstGeom>
            <a:solidFill>
              <a:srgbClr val="FC840C"/>
            </a:solidFill>
            <a:ln>
              <a:no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74" name="Rectangle 47">
              <a:extLst>
                <a:ext uri="{FF2B5EF4-FFF2-40B4-BE49-F238E27FC236}">
                  <a16:creationId xmlns:a16="http://schemas.microsoft.com/office/drawing/2014/main" id="{C5BC9579-4FF1-49B8-9B94-A40E95EF9310}"/>
                </a:ext>
              </a:extLst>
            </p:cNvPr>
            <p:cNvSpPr>
              <a:spLocks noChangeArrowheads="1"/>
            </p:cNvSpPr>
            <p:nvPr/>
          </p:nvSpPr>
          <p:spPr bwMode="auto">
            <a:xfrm>
              <a:off x="7004051" y="3135313"/>
              <a:ext cx="517525" cy="1970087"/>
            </a:xfrm>
            <a:prstGeom prst="rect">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75" name="Rectangle 48">
              <a:extLst>
                <a:ext uri="{FF2B5EF4-FFF2-40B4-BE49-F238E27FC236}">
                  <a16:creationId xmlns:a16="http://schemas.microsoft.com/office/drawing/2014/main" id="{5D42AB92-5A5C-441D-AA6F-4E5E567792D1}"/>
                </a:ext>
              </a:extLst>
            </p:cNvPr>
            <p:cNvSpPr>
              <a:spLocks noChangeArrowheads="1"/>
            </p:cNvSpPr>
            <p:nvPr/>
          </p:nvSpPr>
          <p:spPr bwMode="auto">
            <a:xfrm>
              <a:off x="4727576" y="3825875"/>
              <a:ext cx="519113" cy="1279525"/>
            </a:xfrm>
            <a:prstGeom prst="rect">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76" name="Rectangle 49">
              <a:extLst>
                <a:ext uri="{FF2B5EF4-FFF2-40B4-BE49-F238E27FC236}">
                  <a16:creationId xmlns:a16="http://schemas.microsoft.com/office/drawing/2014/main" id="{2083231C-8695-4665-8FE1-8AEF972AF763}"/>
                </a:ext>
              </a:extLst>
            </p:cNvPr>
            <p:cNvSpPr>
              <a:spLocks noChangeArrowheads="1"/>
            </p:cNvSpPr>
            <p:nvPr/>
          </p:nvSpPr>
          <p:spPr bwMode="auto">
            <a:xfrm>
              <a:off x="2451101" y="4414838"/>
              <a:ext cx="519113" cy="690562"/>
            </a:xfrm>
            <a:prstGeom prst="rect">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nvGrpSpPr>
            <p:cNvPr id="129" name="Group 128">
              <a:extLst>
                <a:ext uri="{FF2B5EF4-FFF2-40B4-BE49-F238E27FC236}">
                  <a16:creationId xmlns:a16="http://schemas.microsoft.com/office/drawing/2014/main" id="{0FD1B259-2472-4F58-8A69-87EDBA7616DD}"/>
                </a:ext>
              </a:extLst>
            </p:cNvPr>
            <p:cNvGrpSpPr/>
            <p:nvPr/>
          </p:nvGrpSpPr>
          <p:grpSpPr>
            <a:xfrm>
              <a:off x="755055" y="1408430"/>
              <a:ext cx="7341990" cy="3987344"/>
              <a:chOff x="755055" y="1408430"/>
              <a:chExt cx="7341990" cy="3987344"/>
            </a:xfrm>
          </p:grpSpPr>
          <p:sp>
            <p:nvSpPr>
              <p:cNvPr id="111" name="Line 90">
                <a:extLst>
                  <a:ext uri="{FF2B5EF4-FFF2-40B4-BE49-F238E27FC236}">
                    <a16:creationId xmlns:a16="http://schemas.microsoft.com/office/drawing/2014/main" id="{BEA9C489-0346-41AD-970F-9CF5103288E6}"/>
                  </a:ext>
                </a:extLst>
              </p:cNvPr>
              <p:cNvSpPr>
                <a:spLocks noChangeShapeType="1"/>
              </p:cNvSpPr>
              <p:nvPr/>
            </p:nvSpPr>
            <p:spPr bwMode="auto">
              <a:xfrm flipH="1">
                <a:off x="1170782" y="5102543"/>
                <a:ext cx="6926263"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64" name="Rectangle 55">
                <a:extLst>
                  <a:ext uri="{FF2B5EF4-FFF2-40B4-BE49-F238E27FC236}">
                    <a16:creationId xmlns:a16="http://schemas.microsoft.com/office/drawing/2014/main" id="{B845C90B-5A4D-4E72-BD8C-D7130010548A}"/>
                  </a:ext>
                </a:extLst>
              </p:cNvPr>
              <p:cNvSpPr>
                <a:spLocks noChangeArrowheads="1"/>
              </p:cNvSpPr>
              <p:nvPr/>
            </p:nvSpPr>
            <p:spPr bwMode="auto">
              <a:xfrm>
                <a:off x="1985291" y="5180330"/>
                <a:ext cx="80632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ysClr val="windowText" lastClr="000000"/>
                    </a:solidFill>
                  </a:rPr>
                  <a:t>End of Year 1</a:t>
                </a:r>
                <a:endParaRPr lang="en-US" altLang="en-US" dirty="0">
                  <a:solidFill>
                    <a:sysClr val="windowText" lastClr="000000"/>
                  </a:solidFill>
                </a:endParaRPr>
              </a:p>
            </p:txBody>
          </p:sp>
          <p:sp>
            <p:nvSpPr>
              <p:cNvPr id="66" name="Rectangle 59">
                <a:extLst>
                  <a:ext uri="{FF2B5EF4-FFF2-40B4-BE49-F238E27FC236}">
                    <a16:creationId xmlns:a16="http://schemas.microsoft.com/office/drawing/2014/main" id="{1A774DF6-CCEE-4748-BFBE-7C0EF87338D4}"/>
                  </a:ext>
                </a:extLst>
              </p:cNvPr>
              <p:cNvSpPr>
                <a:spLocks noChangeArrowheads="1"/>
              </p:cNvSpPr>
              <p:nvPr/>
            </p:nvSpPr>
            <p:spPr bwMode="auto">
              <a:xfrm>
                <a:off x="4273433" y="5180330"/>
                <a:ext cx="80632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ysClr val="windowText" lastClr="000000"/>
                    </a:solidFill>
                  </a:rPr>
                  <a:t>End of Year 2</a:t>
                </a:r>
                <a:endParaRPr lang="en-US" altLang="en-US" dirty="0">
                  <a:solidFill>
                    <a:sysClr val="windowText" lastClr="000000"/>
                  </a:solidFill>
                </a:endParaRPr>
              </a:p>
            </p:txBody>
          </p:sp>
          <p:sp>
            <p:nvSpPr>
              <p:cNvPr id="68" name="Rectangle 63">
                <a:extLst>
                  <a:ext uri="{FF2B5EF4-FFF2-40B4-BE49-F238E27FC236}">
                    <a16:creationId xmlns:a16="http://schemas.microsoft.com/office/drawing/2014/main" id="{151E9311-1E47-4706-950C-EE8901F030CE}"/>
                  </a:ext>
                </a:extLst>
              </p:cNvPr>
              <p:cNvSpPr>
                <a:spLocks noChangeArrowheads="1"/>
              </p:cNvSpPr>
              <p:nvPr/>
            </p:nvSpPr>
            <p:spPr bwMode="auto">
              <a:xfrm>
                <a:off x="6561575" y="5180330"/>
                <a:ext cx="80632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ysClr val="windowText" lastClr="000000"/>
                    </a:solidFill>
                  </a:rPr>
                  <a:t>End of Year 3</a:t>
                </a:r>
                <a:endParaRPr lang="en-US" altLang="en-US" dirty="0">
                  <a:solidFill>
                    <a:sysClr val="windowText" lastClr="000000"/>
                  </a:solidFill>
                </a:endParaRPr>
              </a:p>
            </p:txBody>
          </p:sp>
          <p:sp>
            <p:nvSpPr>
              <p:cNvPr id="70" name="Rectangle 83">
                <a:extLst>
                  <a:ext uri="{FF2B5EF4-FFF2-40B4-BE49-F238E27FC236}">
                    <a16:creationId xmlns:a16="http://schemas.microsoft.com/office/drawing/2014/main" id="{47A2B45D-BCA9-4573-BED3-317EE7B06565}"/>
                  </a:ext>
                </a:extLst>
              </p:cNvPr>
              <p:cNvSpPr>
                <a:spLocks noChangeArrowheads="1"/>
              </p:cNvSpPr>
              <p:nvPr/>
            </p:nvSpPr>
            <p:spPr bwMode="auto">
              <a:xfrm rot="16200000">
                <a:off x="-203381" y="3191171"/>
                <a:ext cx="21015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600" b="1" dirty="0">
                    <a:solidFill>
                      <a:sysClr val="windowText" lastClr="000000"/>
                    </a:solidFill>
                  </a:rPr>
                  <a:t>Kaplan-Meier rate (%)</a:t>
                </a:r>
              </a:p>
            </p:txBody>
          </p:sp>
          <p:sp>
            <p:nvSpPr>
              <p:cNvPr id="73" name="Rectangle 92">
                <a:extLst>
                  <a:ext uri="{FF2B5EF4-FFF2-40B4-BE49-F238E27FC236}">
                    <a16:creationId xmlns:a16="http://schemas.microsoft.com/office/drawing/2014/main" id="{B16444F0-22FF-42FA-B34E-AB812485204E}"/>
                  </a:ext>
                </a:extLst>
              </p:cNvPr>
              <p:cNvSpPr>
                <a:spLocks noChangeArrowheads="1"/>
              </p:cNvSpPr>
              <p:nvPr/>
            </p:nvSpPr>
            <p:spPr bwMode="auto">
              <a:xfrm>
                <a:off x="1692806" y="1425449"/>
                <a:ext cx="7393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ysClr val="windowText" lastClr="000000"/>
                    </a:solidFill>
                  </a:rPr>
                  <a:t>Evolocumab</a:t>
                </a:r>
                <a:endParaRPr lang="en-US" altLang="en-US" dirty="0">
                  <a:solidFill>
                    <a:sysClr val="windowText" lastClr="000000"/>
                  </a:solidFill>
                </a:endParaRPr>
              </a:p>
            </p:txBody>
          </p:sp>
          <p:sp>
            <p:nvSpPr>
              <p:cNvPr id="74" name="Rectangle 93">
                <a:extLst>
                  <a:ext uri="{FF2B5EF4-FFF2-40B4-BE49-F238E27FC236}">
                    <a16:creationId xmlns:a16="http://schemas.microsoft.com/office/drawing/2014/main" id="{4357F1C2-18C5-46FC-9949-19F97DE9D097}"/>
                  </a:ext>
                </a:extLst>
              </p:cNvPr>
              <p:cNvSpPr>
                <a:spLocks noChangeArrowheads="1"/>
              </p:cNvSpPr>
              <p:nvPr/>
            </p:nvSpPr>
            <p:spPr bwMode="auto">
              <a:xfrm>
                <a:off x="1692806" y="1619124"/>
                <a:ext cx="4857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ysClr val="windowText" lastClr="000000"/>
                    </a:solidFill>
                  </a:rPr>
                  <a:t>Placebo</a:t>
                </a:r>
                <a:endParaRPr lang="en-US" altLang="en-US" dirty="0">
                  <a:solidFill>
                    <a:sysClr val="windowText" lastClr="000000"/>
                  </a:solidFill>
                </a:endParaRPr>
              </a:p>
            </p:txBody>
          </p:sp>
          <p:grpSp>
            <p:nvGrpSpPr>
              <p:cNvPr id="128" name="Group 127">
                <a:extLst>
                  <a:ext uri="{FF2B5EF4-FFF2-40B4-BE49-F238E27FC236}">
                    <a16:creationId xmlns:a16="http://schemas.microsoft.com/office/drawing/2014/main" id="{C1268070-C04F-463A-BCD4-07B09A1EE11C}"/>
                  </a:ext>
                </a:extLst>
              </p:cNvPr>
              <p:cNvGrpSpPr/>
              <p:nvPr/>
            </p:nvGrpSpPr>
            <p:grpSpPr>
              <a:xfrm>
                <a:off x="993166" y="1408430"/>
                <a:ext cx="255404" cy="3812719"/>
                <a:chOff x="993166" y="1408430"/>
                <a:chExt cx="255404" cy="3812719"/>
              </a:xfrm>
            </p:grpSpPr>
            <p:sp>
              <p:nvSpPr>
                <p:cNvPr id="85" name="Line 40">
                  <a:extLst>
                    <a:ext uri="{FF2B5EF4-FFF2-40B4-BE49-F238E27FC236}">
                      <a16:creationId xmlns:a16="http://schemas.microsoft.com/office/drawing/2014/main" id="{8543C1B7-9418-4EF8-B575-425D2B7DC48A}"/>
                    </a:ext>
                  </a:extLst>
                </p:cNvPr>
                <p:cNvSpPr>
                  <a:spLocks noChangeShapeType="1"/>
                </p:cNvSpPr>
                <p:nvPr/>
              </p:nvSpPr>
              <p:spPr bwMode="auto">
                <a:xfrm>
                  <a:off x="1248570" y="1505268"/>
                  <a:ext cx="0" cy="3675063"/>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86" name="Line 67">
                  <a:extLst>
                    <a:ext uri="{FF2B5EF4-FFF2-40B4-BE49-F238E27FC236}">
                      <a16:creationId xmlns:a16="http://schemas.microsoft.com/office/drawing/2014/main" id="{DB126798-1362-4867-BE3C-9732988CCC8C}"/>
                    </a:ext>
                  </a:extLst>
                </p:cNvPr>
                <p:cNvSpPr>
                  <a:spLocks noChangeShapeType="1"/>
                </p:cNvSpPr>
                <p:nvPr/>
              </p:nvSpPr>
              <p:spPr bwMode="auto">
                <a:xfrm flipH="1">
                  <a:off x="1170782" y="4742820"/>
                  <a:ext cx="77788"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87" name="Line 70">
                  <a:extLst>
                    <a:ext uri="{FF2B5EF4-FFF2-40B4-BE49-F238E27FC236}">
                      <a16:creationId xmlns:a16="http://schemas.microsoft.com/office/drawing/2014/main" id="{800AA45F-00B2-445C-83ED-65158FC13CE1}"/>
                    </a:ext>
                  </a:extLst>
                </p:cNvPr>
                <p:cNvSpPr>
                  <a:spLocks noChangeShapeType="1"/>
                </p:cNvSpPr>
                <p:nvPr/>
              </p:nvSpPr>
              <p:spPr bwMode="auto">
                <a:xfrm flipH="1">
                  <a:off x="1170782" y="4023364"/>
                  <a:ext cx="77788"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88" name="Line 72">
                  <a:extLst>
                    <a:ext uri="{FF2B5EF4-FFF2-40B4-BE49-F238E27FC236}">
                      <a16:creationId xmlns:a16="http://schemas.microsoft.com/office/drawing/2014/main" id="{1598480D-EC37-495B-9BF3-F4EF8AFDEF5D}"/>
                    </a:ext>
                  </a:extLst>
                </p:cNvPr>
                <p:cNvSpPr>
                  <a:spLocks noChangeShapeType="1"/>
                </p:cNvSpPr>
                <p:nvPr/>
              </p:nvSpPr>
              <p:spPr bwMode="auto">
                <a:xfrm flipH="1">
                  <a:off x="1170782" y="3303908"/>
                  <a:ext cx="77788"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89" name="Line 74">
                  <a:extLst>
                    <a:ext uri="{FF2B5EF4-FFF2-40B4-BE49-F238E27FC236}">
                      <a16:creationId xmlns:a16="http://schemas.microsoft.com/office/drawing/2014/main" id="{A35019FC-93C3-4BDA-8A2A-8026EDED267D}"/>
                    </a:ext>
                  </a:extLst>
                </p:cNvPr>
                <p:cNvSpPr>
                  <a:spLocks noChangeShapeType="1"/>
                </p:cNvSpPr>
                <p:nvPr/>
              </p:nvSpPr>
              <p:spPr bwMode="auto">
                <a:xfrm flipH="1">
                  <a:off x="1170782" y="2584452"/>
                  <a:ext cx="77788"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90" name="Line 76">
                  <a:extLst>
                    <a:ext uri="{FF2B5EF4-FFF2-40B4-BE49-F238E27FC236}">
                      <a16:creationId xmlns:a16="http://schemas.microsoft.com/office/drawing/2014/main" id="{81BABE12-FA12-4C22-855E-7D8ABB344B2D}"/>
                    </a:ext>
                  </a:extLst>
                </p:cNvPr>
                <p:cNvSpPr>
                  <a:spLocks noChangeShapeType="1"/>
                </p:cNvSpPr>
                <p:nvPr/>
              </p:nvSpPr>
              <p:spPr bwMode="auto">
                <a:xfrm flipH="1">
                  <a:off x="1170782" y="2224724"/>
                  <a:ext cx="77788"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91" name="Line 78">
                  <a:extLst>
                    <a:ext uri="{FF2B5EF4-FFF2-40B4-BE49-F238E27FC236}">
                      <a16:creationId xmlns:a16="http://schemas.microsoft.com/office/drawing/2014/main" id="{D8360BBA-EF21-45FB-B958-C71131559809}"/>
                    </a:ext>
                  </a:extLst>
                </p:cNvPr>
                <p:cNvSpPr>
                  <a:spLocks noChangeShapeType="1"/>
                </p:cNvSpPr>
                <p:nvPr/>
              </p:nvSpPr>
              <p:spPr bwMode="auto">
                <a:xfrm flipH="1">
                  <a:off x="1170782" y="1505268"/>
                  <a:ext cx="77788"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92" name="Rectangle 66">
                  <a:extLst>
                    <a:ext uri="{FF2B5EF4-FFF2-40B4-BE49-F238E27FC236}">
                      <a16:creationId xmlns:a16="http://schemas.microsoft.com/office/drawing/2014/main" id="{2D921817-2BE0-4B8E-A930-8A8F94AC1E1D}"/>
                    </a:ext>
                  </a:extLst>
                </p:cNvPr>
                <p:cNvSpPr>
                  <a:spLocks noChangeArrowheads="1"/>
                </p:cNvSpPr>
                <p:nvPr/>
              </p:nvSpPr>
              <p:spPr bwMode="auto">
                <a:xfrm>
                  <a:off x="1067706" y="5005705"/>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0</a:t>
                  </a:r>
                  <a:endParaRPr lang="en-US" altLang="en-US" dirty="0">
                    <a:solidFill>
                      <a:sysClr val="windowText" lastClr="000000"/>
                    </a:solidFill>
                  </a:endParaRPr>
                </a:p>
              </p:txBody>
            </p:sp>
            <p:sp>
              <p:nvSpPr>
                <p:cNvPr id="93" name="Rectangle 69">
                  <a:extLst>
                    <a:ext uri="{FF2B5EF4-FFF2-40B4-BE49-F238E27FC236}">
                      <a16:creationId xmlns:a16="http://schemas.microsoft.com/office/drawing/2014/main" id="{11001B52-766D-4816-9747-81FF70E29FEE}"/>
                    </a:ext>
                  </a:extLst>
                </p:cNvPr>
                <p:cNvSpPr>
                  <a:spLocks noChangeArrowheads="1"/>
                </p:cNvSpPr>
                <p:nvPr/>
              </p:nvSpPr>
              <p:spPr bwMode="auto">
                <a:xfrm>
                  <a:off x="1067706" y="4645982"/>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2</a:t>
                  </a:r>
                  <a:endParaRPr lang="en-US" altLang="en-US" dirty="0">
                    <a:solidFill>
                      <a:sysClr val="windowText" lastClr="000000"/>
                    </a:solidFill>
                  </a:endParaRPr>
                </a:p>
              </p:txBody>
            </p:sp>
            <p:sp>
              <p:nvSpPr>
                <p:cNvPr id="94" name="Rectangle 71">
                  <a:extLst>
                    <a:ext uri="{FF2B5EF4-FFF2-40B4-BE49-F238E27FC236}">
                      <a16:creationId xmlns:a16="http://schemas.microsoft.com/office/drawing/2014/main" id="{7798F8A3-FB44-4C42-B3AC-38D6C58FC363}"/>
                    </a:ext>
                  </a:extLst>
                </p:cNvPr>
                <p:cNvSpPr>
                  <a:spLocks noChangeArrowheads="1"/>
                </p:cNvSpPr>
                <p:nvPr/>
              </p:nvSpPr>
              <p:spPr bwMode="auto">
                <a:xfrm>
                  <a:off x="1067706" y="3926526"/>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6</a:t>
                  </a:r>
                  <a:endParaRPr lang="en-US" altLang="en-US" dirty="0">
                    <a:solidFill>
                      <a:sysClr val="windowText" lastClr="000000"/>
                    </a:solidFill>
                  </a:endParaRPr>
                </a:p>
              </p:txBody>
            </p:sp>
            <p:sp>
              <p:nvSpPr>
                <p:cNvPr id="95" name="Rectangle 73">
                  <a:extLst>
                    <a:ext uri="{FF2B5EF4-FFF2-40B4-BE49-F238E27FC236}">
                      <a16:creationId xmlns:a16="http://schemas.microsoft.com/office/drawing/2014/main" id="{708FA1AF-9262-42EF-92FC-D445CC398216}"/>
                    </a:ext>
                  </a:extLst>
                </p:cNvPr>
                <p:cNvSpPr>
                  <a:spLocks noChangeArrowheads="1"/>
                </p:cNvSpPr>
                <p:nvPr/>
              </p:nvSpPr>
              <p:spPr bwMode="auto">
                <a:xfrm>
                  <a:off x="993166" y="3207070"/>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10</a:t>
                  </a:r>
                  <a:endParaRPr lang="en-US" altLang="en-US" dirty="0">
                    <a:solidFill>
                      <a:sysClr val="windowText" lastClr="000000"/>
                    </a:solidFill>
                  </a:endParaRPr>
                </a:p>
              </p:txBody>
            </p:sp>
            <p:sp>
              <p:nvSpPr>
                <p:cNvPr id="96" name="Rectangle 75">
                  <a:extLst>
                    <a:ext uri="{FF2B5EF4-FFF2-40B4-BE49-F238E27FC236}">
                      <a16:creationId xmlns:a16="http://schemas.microsoft.com/office/drawing/2014/main" id="{675322E4-6256-4E82-8F30-A32D2EE8EAF7}"/>
                    </a:ext>
                  </a:extLst>
                </p:cNvPr>
                <p:cNvSpPr>
                  <a:spLocks noChangeArrowheads="1"/>
                </p:cNvSpPr>
                <p:nvPr/>
              </p:nvSpPr>
              <p:spPr bwMode="auto">
                <a:xfrm>
                  <a:off x="993166" y="2487614"/>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14</a:t>
                  </a:r>
                  <a:endParaRPr lang="en-US" altLang="en-US" dirty="0">
                    <a:solidFill>
                      <a:sysClr val="windowText" lastClr="000000"/>
                    </a:solidFill>
                  </a:endParaRPr>
                </a:p>
              </p:txBody>
            </p:sp>
            <p:sp>
              <p:nvSpPr>
                <p:cNvPr id="97" name="Rectangle 77">
                  <a:extLst>
                    <a:ext uri="{FF2B5EF4-FFF2-40B4-BE49-F238E27FC236}">
                      <a16:creationId xmlns:a16="http://schemas.microsoft.com/office/drawing/2014/main" id="{3CB7D718-E81F-4D60-8BAA-0FBB96FB3AD5}"/>
                    </a:ext>
                  </a:extLst>
                </p:cNvPr>
                <p:cNvSpPr>
                  <a:spLocks noChangeArrowheads="1"/>
                </p:cNvSpPr>
                <p:nvPr/>
              </p:nvSpPr>
              <p:spPr bwMode="auto">
                <a:xfrm>
                  <a:off x="993166" y="2127886"/>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16</a:t>
                  </a:r>
                  <a:endParaRPr lang="en-US" altLang="en-US" dirty="0">
                    <a:solidFill>
                      <a:sysClr val="windowText" lastClr="000000"/>
                    </a:solidFill>
                  </a:endParaRPr>
                </a:p>
              </p:txBody>
            </p:sp>
            <p:sp>
              <p:nvSpPr>
                <p:cNvPr id="98" name="Rectangle 80">
                  <a:extLst>
                    <a:ext uri="{FF2B5EF4-FFF2-40B4-BE49-F238E27FC236}">
                      <a16:creationId xmlns:a16="http://schemas.microsoft.com/office/drawing/2014/main" id="{B7451476-F858-4A45-BC98-DACD31B2DB19}"/>
                    </a:ext>
                  </a:extLst>
                </p:cNvPr>
                <p:cNvSpPr>
                  <a:spLocks noChangeArrowheads="1"/>
                </p:cNvSpPr>
                <p:nvPr/>
              </p:nvSpPr>
              <p:spPr bwMode="auto">
                <a:xfrm>
                  <a:off x="993166" y="1408430"/>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20</a:t>
                  </a:r>
                  <a:endParaRPr lang="en-US" altLang="en-US" dirty="0">
                    <a:solidFill>
                      <a:sysClr val="windowText" lastClr="000000"/>
                    </a:solidFill>
                  </a:endParaRPr>
                </a:p>
              </p:txBody>
            </p:sp>
            <p:sp>
              <p:nvSpPr>
                <p:cNvPr id="99" name="Line 70">
                  <a:extLst>
                    <a:ext uri="{FF2B5EF4-FFF2-40B4-BE49-F238E27FC236}">
                      <a16:creationId xmlns:a16="http://schemas.microsoft.com/office/drawing/2014/main" id="{1CCC924F-EF19-4B76-B369-A9F52828A598}"/>
                    </a:ext>
                  </a:extLst>
                </p:cNvPr>
                <p:cNvSpPr>
                  <a:spLocks noChangeShapeType="1"/>
                </p:cNvSpPr>
                <p:nvPr/>
              </p:nvSpPr>
              <p:spPr bwMode="auto">
                <a:xfrm flipH="1">
                  <a:off x="1170782" y="4383092"/>
                  <a:ext cx="77788"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100" name="Line 72">
                  <a:extLst>
                    <a:ext uri="{FF2B5EF4-FFF2-40B4-BE49-F238E27FC236}">
                      <a16:creationId xmlns:a16="http://schemas.microsoft.com/office/drawing/2014/main" id="{E7C21597-1189-45FF-BD74-DB078D3EDAB5}"/>
                    </a:ext>
                  </a:extLst>
                </p:cNvPr>
                <p:cNvSpPr>
                  <a:spLocks noChangeShapeType="1"/>
                </p:cNvSpPr>
                <p:nvPr/>
              </p:nvSpPr>
              <p:spPr bwMode="auto">
                <a:xfrm flipH="1">
                  <a:off x="1170782" y="3663636"/>
                  <a:ext cx="77788"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101" name="Line 74">
                  <a:extLst>
                    <a:ext uri="{FF2B5EF4-FFF2-40B4-BE49-F238E27FC236}">
                      <a16:creationId xmlns:a16="http://schemas.microsoft.com/office/drawing/2014/main" id="{5A83DA40-A425-4D6B-8206-73D5A74923EA}"/>
                    </a:ext>
                  </a:extLst>
                </p:cNvPr>
                <p:cNvSpPr>
                  <a:spLocks noChangeShapeType="1"/>
                </p:cNvSpPr>
                <p:nvPr/>
              </p:nvSpPr>
              <p:spPr bwMode="auto">
                <a:xfrm flipH="1">
                  <a:off x="1170782" y="2944180"/>
                  <a:ext cx="77788"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102" name="Rectangle 71">
                  <a:extLst>
                    <a:ext uri="{FF2B5EF4-FFF2-40B4-BE49-F238E27FC236}">
                      <a16:creationId xmlns:a16="http://schemas.microsoft.com/office/drawing/2014/main" id="{386989DF-BD98-4474-8FD6-F559E1133DF9}"/>
                    </a:ext>
                  </a:extLst>
                </p:cNvPr>
                <p:cNvSpPr>
                  <a:spLocks noChangeArrowheads="1"/>
                </p:cNvSpPr>
                <p:nvPr/>
              </p:nvSpPr>
              <p:spPr bwMode="auto">
                <a:xfrm>
                  <a:off x="1067706" y="4286254"/>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4</a:t>
                  </a:r>
                  <a:endParaRPr lang="en-US" altLang="en-US" dirty="0">
                    <a:solidFill>
                      <a:sysClr val="windowText" lastClr="000000"/>
                    </a:solidFill>
                  </a:endParaRPr>
                </a:p>
              </p:txBody>
            </p:sp>
            <p:sp>
              <p:nvSpPr>
                <p:cNvPr id="103" name="Rectangle 73">
                  <a:extLst>
                    <a:ext uri="{FF2B5EF4-FFF2-40B4-BE49-F238E27FC236}">
                      <a16:creationId xmlns:a16="http://schemas.microsoft.com/office/drawing/2014/main" id="{F1A93F6C-CF03-4866-920F-1BD2095EC566}"/>
                    </a:ext>
                  </a:extLst>
                </p:cNvPr>
                <p:cNvSpPr>
                  <a:spLocks noChangeArrowheads="1"/>
                </p:cNvSpPr>
                <p:nvPr/>
              </p:nvSpPr>
              <p:spPr bwMode="auto">
                <a:xfrm>
                  <a:off x="1067706" y="3566798"/>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8</a:t>
                  </a:r>
                  <a:endParaRPr lang="en-US" altLang="en-US" dirty="0">
                    <a:solidFill>
                      <a:sysClr val="windowText" lastClr="000000"/>
                    </a:solidFill>
                  </a:endParaRPr>
                </a:p>
              </p:txBody>
            </p:sp>
            <p:sp>
              <p:nvSpPr>
                <p:cNvPr id="104" name="Rectangle 75">
                  <a:extLst>
                    <a:ext uri="{FF2B5EF4-FFF2-40B4-BE49-F238E27FC236}">
                      <a16:creationId xmlns:a16="http://schemas.microsoft.com/office/drawing/2014/main" id="{DF0E1FE2-7913-463D-A79B-6957FA13E68B}"/>
                    </a:ext>
                  </a:extLst>
                </p:cNvPr>
                <p:cNvSpPr>
                  <a:spLocks noChangeArrowheads="1"/>
                </p:cNvSpPr>
                <p:nvPr/>
              </p:nvSpPr>
              <p:spPr bwMode="auto">
                <a:xfrm>
                  <a:off x="993166" y="2847342"/>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12</a:t>
                  </a:r>
                  <a:endParaRPr lang="en-US" altLang="en-US" dirty="0">
                    <a:solidFill>
                      <a:sysClr val="windowText" lastClr="000000"/>
                    </a:solidFill>
                  </a:endParaRPr>
                </a:p>
              </p:txBody>
            </p:sp>
            <p:sp>
              <p:nvSpPr>
                <p:cNvPr id="126" name="Line 78">
                  <a:extLst>
                    <a:ext uri="{FF2B5EF4-FFF2-40B4-BE49-F238E27FC236}">
                      <a16:creationId xmlns:a16="http://schemas.microsoft.com/office/drawing/2014/main" id="{583D679A-2F64-4B67-A055-960E2D911260}"/>
                    </a:ext>
                  </a:extLst>
                </p:cNvPr>
                <p:cNvSpPr>
                  <a:spLocks noChangeShapeType="1"/>
                </p:cNvSpPr>
                <p:nvPr/>
              </p:nvSpPr>
              <p:spPr bwMode="auto">
                <a:xfrm flipH="1">
                  <a:off x="1170782" y="1864996"/>
                  <a:ext cx="77788"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ysClr val="windowText" lastClr="000000"/>
                    </a:solidFill>
                  </a:endParaRPr>
                </a:p>
              </p:txBody>
            </p:sp>
            <p:sp>
              <p:nvSpPr>
                <p:cNvPr id="127" name="Rectangle 80">
                  <a:extLst>
                    <a:ext uri="{FF2B5EF4-FFF2-40B4-BE49-F238E27FC236}">
                      <a16:creationId xmlns:a16="http://schemas.microsoft.com/office/drawing/2014/main" id="{A2A42E78-2B84-4B45-8DFE-6FA73061247C}"/>
                    </a:ext>
                  </a:extLst>
                </p:cNvPr>
                <p:cNvSpPr>
                  <a:spLocks noChangeArrowheads="1"/>
                </p:cNvSpPr>
                <p:nvPr/>
              </p:nvSpPr>
              <p:spPr bwMode="auto">
                <a:xfrm>
                  <a:off x="993166" y="1768158"/>
                  <a:ext cx="1490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ysClr val="windowText" lastClr="000000"/>
                      </a:solidFill>
                    </a:rPr>
                    <a:t>18</a:t>
                  </a:r>
                  <a:endParaRPr lang="en-US" altLang="en-US" dirty="0">
                    <a:solidFill>
                      <a:sysClr val="windowText" lastClr="000000"/>
                    </a:solidFill>
                  </a:endParaRPr>
                </a:p>
              </p:txBody>
            </p:sp>
          </p:grpSp>
        </p:grpSp>
        <p:sp>
          <p:nvSpPr>
            <p:cNvPr id="140" name="Rectangle 13">
              <a:extLst>
                <a:ext uri="{FF2B5EF4-FFF2-40B4-BE49-F238E27FC236}">
                  <a16:creationId xmlns:a16="http://schemas.microsoft.com/office/drawing/2014/main" id="{8C2835D3-A9C5-4663-8243-0D71F5007C44}"/>
                </a:ext>
              </a:extLst>
            </p:cNvPr>
            <p:cNvSpPr>
              <a:spLocks noChangeArrowheads="1"/>
            </p:cNvSpPr>
            <p:nvPr/>
          </p:nvSpPr>
          <p:spPr bwMode="auto">
            <a:xfrm>
              <a:off x="2141985" y="3618251"/>
              <a:ext cx="4881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p = 0.43</a:t>
              </a:r>
              <a:endParaRPr lang="en-US" altLang="en-US" dirty="0">
                <a:solidFill>
                  <a:srgbClr val="000000"/>
                </a:solidFill>
              </a:endParaRPr>
            </a:p>
          </p:txBody>
        </p:sp>
        <p:sp>
          <p:nvSpPr>
            <p:cNvPr id="141" name="Rectangle 14">
              <a:extLst>
                <a:ext uri="{FF2B5EF4-FFF2-40B4-BE49-F238E27FC236}">
                  <a16:creationId xmlns:a16="http://schemas.microsoft.com/office/drawing/2014/main" id="{27716814-CBE3-47DE-91FA-3EBDE66F5917}"/>
                </a:ext>
              </a:extLst>
            </p:cNvPr>
            <p:cNvSpPr>
              <a:spLocks noChangeArrowheads="1"/>
            </p:cNvSpPr>
            <p:nvPr/>
          </p:nvSpPr>
          <p:spPr bwMode="auto">
            <a:xfrm>
              <a:off x="2562156" y="4068763"/>
              <a:ext cx="3065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3.8%</a:t>
              </a:r>
              <a:endParaRPr lang="en-US" altLang="en-US" dirty="0">
                <a:solidFill>
                  <a:srgbClr val="000000"/>
                </a:solidFill>
              </a:endParaRPr>
            </a:p>
          </p:txBody>
        </p:sp>
        <p:sp>
          <p:nvSpPr>
            <p:cNvPr id="142" name="Rectangle 15">
              <a:extLst>
                <a:ext uri="{FF2B5EF4-FFF2-40B4-BE49-F238E27FC236}">
                  <a16:creationId xmlns:a16="http://schemas.microsoft.com/office/drawing/2014/main" id="{CAF5882B-23DE-4E07-9F76-C86166C2D5CC}"/>
                </a:ext>
              </a:extLst>
            </p:cNvPr>
            <p:cNvSpPr>
              <a:spLocks noChangeArrowheads="1"/>
            </p:cNvSpPr>
            <p:nvPr/>
          </p:nvSpPr>
          <p:spPr bwMode="auto">
            <a:xfrm>
              <a:off x="1900168" y="4027488"/>
              <a:ext cx="3065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4.0%</a:t>
              </a:r>
              <a:endParaRPr lang="en-US" altLang="en-US" dirty="0">
                <a:solidFill>
                  <a:srgbClr val="000000"/>
                </a:solidFill>
              </a:endParaRPr>
            </a:p>
          </p:txBody>
        </p:sp>
        <p:grpSp>
          <p:nvGrpSpPr>
            <p:cNvPr id="223" name="Group 222">
              <a:extLst>
                <a:ext uri="{FF2B5EF4-FFF2-40B4-BE49-F238E27FC236}">
                  <a16:creationId xmlns:a16="http://schemas.microsoft.com/office/drawing/2014/main" id="{7F91E8D4-CC80-42A5-AB47-87ADBB29324E}"/>
                </a:ext>
              </a:extLst>
            </p:cNvPr>
            <p:cNvGrpSpPr/>
            <p:nvPr/>
          </p:nvGrpSpPr>
          <p:grpSpPr>
            <a:xfrm>
              <a:off x="1976438" y="4292600"/>
              <a:ext cx="144463" cy="142875"/>
              <a:chOff x="1990726" y="4292600"/>
              <a:chExt cx="144463" cy="142875"/>
            </a:xfrm>
          </p:grpSpPr>
          <p:sp>
            <p:nvSpPr>
              <p:cNvPr id="180" name="Line 53">
                <a:extLst>
                  <a:ext uri="{FF2B5EF4-FFF2-40B4-BE49-F238E27FC236}">
                    <a16:creationId xmlns:a16="http://schemas.microsoft.com/office/drawing/2014/main" id="{C2BC1697-BE13-4C8E-BCE2-FE0A7320B319}"/>
                  </a:ext>
                </a:extLst>
              </p:cNvPr>
              <p:cNvSpPr>
                <a:spLocks noChangeShapeType="1"/>
              </p:cNvSpPr>
              <p:nvPr/>
            </p:nvSpPr>
            <p:spPr bwMode="auto">
              <a:xfrm>
                <a:off x="2062957" y="4375150"/>
                <a:ext cx="0" cy="60325"/>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81" name="Line 54">
                <a:extLst>
                  <a:ext uri="{FF2B5EF4-FFF2-40B4-BE49-F238E27FC236}">
                    <a16:creationId xmlns:a16="http://schemas.microsoft.com/office/drawing/2014/main" id="{D24F7C36-5C6B-429B-986F-7F0875EF77F1}"/>
                  </a:ext>
                </a:extLst>
              </p:cNvPr>
              <p:cNvSpPr>
                <a:spLocks noChangeShapeType="1"/>
              </p:cNvSpPr>
              <p:nvPr/>
            </p:nvSpPr>
            <p:spPr bwMode="auto">
              <a:xfrm flipV="1">
                <a:off x="2062957" y="4292600"/>
                <a:ext cx="0" cy="8255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82" name="Line 55">
                <a:extLst>
                  <a:ext uri="{FF2B5EF4-FFF2-40B4-BE49-F238E27FC236}">
                    <a16:creationId xmlns:a16="http://schemas.microsoft.com/office/drawing/2014/main" id="{17780EE6-07B7-49C7-BDE8-2CE4DB1D5E6C}"/>
                  </a:ext>
                </a:extLst>
              </p:cNvPr>
              <p:cNvSpPr>
                <a:spLocks noChangeShapeType="1"/>
              </p:cNvSpPr>
              <p:nvPr/>
            </p:nvSpPr>
            <p:spPr bwMode="auto">
              <a:xfrm>
                <a:off x="1990726" y="4435475"/>
                <a:ext cx="144463"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83" name="Line 56">
                <a:extLst>
                  <a:ext uri="{FF2B5EF4-FFF2-40B4-BE49-F238E27FC236}">
                    <a16:creationId xmlns:a16="http://schemas.microsoft.com/office/drawing/2014/main" id="{6AC2394B-6D6A-49F1-818F-57ED26F60F33}"/>
                  </a:ext>
                </a:extLst>
              </p:cNvPr>
              <p:cNvSpPr>
                <a:spLocks noChangeShapeType="1"/>
              </p:cNvSpPr>
              <p:nvPr/>
            </p:nvSpPr>
            <p:spPr bwMode="auto">
              <a:xfrm>
                <a:off x="1990726" y="4292600"/>
                <a:ext cx="144463"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grpSp>
          <p:nvGrpSpPr>
            <p:cNvPr id="224" name="Group 223">
              <a:extLst>
                <a:ext uri="{FF2B5EF4-FFF2-40B4-BE49-F238E27FC236}">
                  <a16:creationId xmlns:a16="http://schemas.microsoft.com/office/drawing/2014/main" id="{9ABEFFFE-FFE3-4F5C-B374-7056B097885F}"/>
                </a:ext>
              </a:extLst>
            </p:cNvPr>
            <p:cNvGrpSpPr/>
            <p:nvPr/>
          </p:nvGrpSpPr>
          <p:grpSpPr>
            <a:xfrm>
              <a:off x="4267201" y="3684588"/>
              <a:ext cx="142875" cy="203200"/>
              <a:chOff x="4267201" y="3684588"/>
              <a:chExt cx="142875" cy="203200"/>
            </a:xfrm>
          </p:grpSpPr>
          <p:sp>
            <p:nvSpPr>
              <p:cNvPr id="184" name="Line 57">
                <a:extLst>
                  <a:ext uri="{FF2B5EF4-FFF2-40B4-BE49-F238E27FC236}">
                    <a16:creationId xmlns:a16="http://schemas.microsoft.com/office/drawing/2014/main" id="{AB8CEECC-3717-4EAB-9EC8-7E3329546D49}"/>
                  </a:ext>
                </a:extLst>
              </p:cNvPr>
              <p:cNvSpPr>
                <a:spLocks noChangeShapeType="1"/>
              </p:cNvSpPr>
              <p:nvPr/>
            </p:nvSpPr>
            <p:spPr bwMode="auto">
              <a:xfrm>
                <a:off x="4338638" y="3786188"/>
                <a:ext cx="0" cy="10160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85" name="Line 58">
                <a:extLst>
                  <a:ext uri="{FF2B5EF4-FFF2-40B4-BE49-F238E27FC236}">
                    <a16:creationId xmlns:a16="http://schemas.microsoft.com/office/drawing/2014/main" id="{6E3E30C1-9C90-45E6-B111-EA07C8D4AFB2}"/>
                  </a:ext>
                </a:extLst>
              </p:cNvPr>
              <p:cNvSpPr>
                <a:spLocks noChangeShapeType="1"/>
              </p:cNvSpPr>
              <p:nvPr/>
            </p:nvSpPr>
            <p:spPr bwMode="auto">
              <a:xfrm flipV="1">
                <a:off x="4338638" y="3684588"/>
                <a:ext cx="0" cy="10160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86" name="Line 59">
                <a:extLst>
                  <a:ext uri="{FF2B5EF4-FFF2-40B4-BE49-F238E27FC236}">
                    <a16:creationId xmlns:a16="http://schemas.microsoft.com/office/drawing/2014/main" id="{C5F8D59C-7B48-4711-B88B-B8C72D789ADB}"/>
                  </a:ext>
                </a:extLst>
              </p:cNvPr>
              <p:cNvSpPr>
                <a:spLocks noChangeShapeType="1"/>
              </p:cNvSpPr>
              <p:nvPr/>
            </p:nvSpPr>
            <p:spPr bwMode="auto">
              <a:xfrm>
                <a:off x="4267201" y="3887788"/>
                <a:ext cx="142875" cy="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87" name="Line 60">
                <a:extLst>
                  <a:ext uri="{FF2B5EF4-FFF2-40B4-BE49-F238E27FC236}">
                    <a16:creationId xmlns:a16="http://schemas.microsoft.com/office/drawing/2014/main" id="{54FD63CF-B78F-4D57-8AB1-BABAF741E6EB}"/>
                  </a:ext>
                </a:extLst>
              </p:cNvPr>
              <p:cNvSpPr>
                <a:spLocks noChangeShapeType="1"/>
              </p:cNvSpPr>
              <p:nvPr/>
            </p:nvSpPr>
            <p:spPr bwMode="auto">
              <a:xfrm>
                <a:off x="4267201" y="3684588"/>
                <a:ext cx="142875" cy="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grpSp>
          <p:nvGrpSpPr>
            <p:cNvPr id="227" name="Group 226">
              <a:extLst>
                <a:ext uri="{FF2B5EF4-FFF2-40B4-BE49-F238E27FC236}">
                  <a16:creationId xmlns:a16="http://schemas.microsoft.com/office/drawing/2014/main" id="{FFC98110-6EF3-495B-BD09-946796688210}"/>
                </a:ext>
              </a:extLst>
            </p:cNvPr>
            <p:cNvGrpSpPr/>
            <p:nvPr/>
          </p:nvGrpSpPr>
          <p:grpSpPr>
            <a:xfrm>
              <a:off x="6542088" y="2790825"/>
              <a:ext cx="144463" cy="425450"/>
              <a:chOff x="6542088" y="2790825"/>
              <a:chExt cx="144463" cy="425450"/>
            </a:xfrm>
          </p:grpSpPr>
          <p:sp>
            <p:nvSpPr>
              <p:cNvPr id="188" name="Line 61">
                <a:extLst>
                  <a:ext uri="{FF2B5EF4-FFF2-40B4-BE49-F238E27FC236}">
                    <a16:creationId xmlns:a16="http://schemas.microsoft.com/office/drawing/2014/main" id="{7264BC54-45EB-4E40-B5FB-F26F5CE3FB70}"/>
                  </a:ext>
                </a:extLst>
              </p:cNvPr>
              <p:cNvSpPr>
                <a:spLocks noChangeShapeType="1"/>
              </p:cNvSpPr>
              <p:nvPr/>
            </p:nvSpPr>
            <p:spPr bwMode="auto">
              <a:xfrm>
                <a:off x="6614319" y="3014663"/>
                <a:ext cx="0" cy="201612"/>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89" name="Line 62">
                <a:extLst>
                  <a:ext uri="{FF2B5EF4-FFF2-40B4-BE49-F238E27FC236}">
                    <a16:creationId xmlns:a16="http://schemas.microsoft.com/office/drawing/2014/main" id="{B530C476-1D61-46E5-BDE3-156DD574C616}"/>
                  </a:ext>
                </a:extLst>
              </p:cNvPr>
              <p:cNvSpPr>
                <a:spLocks noChangeShapeType="1"/>
              </p:cNvSpPr>
              <p:nvPr/>
            </p:nvSpPr>
            <p:spPr bwMode="auto">
              <a:xfrm flipV="1">
                <a:off x="6614319" y="2790825"/>
                <a:ext cx="0" cy="223837"/>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90" name="Line 63">
                <a:extLst>
                  <a:ext uri="{FF2B5EF4-FFF2-40B4-BE49-F238E27FC236}">
                    <a16:creationId xmlns:a16="http://schemas.microsoft.com/office/drawing/2014/main" id="{DF13206D-CBEF-4520-A648-6499C80CD3D5}"/>
                  </a:ext>
                </a:extLst>
              </p:cNvPr>
              <p:cNvSpPr>
                <a:spLocks noChangeShapeType="1"/>
              </p:cNvSpPr>
              <p:nvPr/>
            </p:nvSpPr>
            <p:spPr bwMode="auto">
              <a:xfrm>
                <a:off x="6542088" y="3216275"/>
                <a:ext cx="144463" cy="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91" name="Line 64">
                <a:extLst>
                  <a:ext uri="{FF2B5EF4-FFF2-40B4-BE49-F238E27FC236}">
                    <a16:creationId xmlns:a16="http://schemas.microsoft.com/office/drawing/2014/main" id="{7B51B553-AA1B-4E9D-950B-4F649F85395A}"/>
                  </a:ext>
                </a:extLst>
              </p:cNvPr>
              <p:cNvSpPr>
                <a:spLocks noChangeShapeType="1"/>
              </p:cNvSpPr>
              <p:nvPr/>
            </p:nvSpPr>
            <p:spPr bwMode="auto">
              <a:xfrm>
                <a:off x="6542088" y="2790825"/>
                <a:ext cx="144463" cy="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grpSp>
          <p:nvGrpSpPr>
            <p:cNvPr id="222" name="Group 221">
              <a:extLst>
                <a:ext uri="{FF2B5EF4-FFF2-40B4-BE49-F238E27FC236}">
                  <a16:creationId xmlns:a16="http://schemas.microsoft.com/office/drawing/2014/main" id="{F9498833-17B1-405E-A618-1B6DA22CA8C2}"/>
                </a:ext>
              </a:extLst>
            </p:cNvPr>
            <p:cNvGrpSpPr/>
            <p:nvPr/>
          </p:nvGrpSpPr>
          <p:grpSpPr>
            <a:xfrm>
              <a:off x="2638426" y="4333875"/>
              <a:ext cx="144463" cy="141288"/>
              <a:chOff x="2624138" y="4333875"/>
              <a:chExt cx="144463" cy="141288"/>
            </a:xfrm>
          </p:grpSpPr>
          <p:sp>
            <p:nvSpPr>
              <p:cNvPr id="192" name="Line 65">
                <a:extLst>
                  <a:ext uri="{FF2B5EF4-FFF2-40B4-BE49-F238E27FC236}">
                    <a16:creationId xmlns:a16="http://schemas.microsoft.com/office/drawing/2014/main" id="{791C95DF-7583-4D2C-8E39-B59931E08B78}"/>
                  </a:ext>
                </a:extLst>
              </p:cNvPr>
              <p:cNvSpPr>
                <a:spLocks noChangeShapeType="1"/>
              </p:cNvSpPr>
              <p:nvPr/>
            </p:nvSpPr>
            <p:spPr bwMode="auto">
              <a:xfrm>
                <a:off x="2696369" y="4414838"/>
                <a:ext cx="0" cy="60325"/>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93" name="Line 66">
                <a:extLst>
                  <a:ext uri="{FF2B5EF4-FFF2-40B4-BE49-F238E27FC236}">
                    <a16:creationId xmlns:a16="http://schemas.microsoft.com/office/drawing/2014/main" id="{6CD8231A-2670-415F-8191-FC5D6BD4CEBE}"/>
                  </a:ext>
                </a:extLst>
              </p:cNvPr>
              <p:cNvSpPr>
                <a:spLocks noChangeShapeType="1"/>
              </p:cNvSpPr>
              <p:nvPr/>
            </p:nvSpPr>
            <p:spPr bwMode="auto">
              <a:xfrm flipV="1">
                <a:off x="2696369" y="4333875"/>
                <a:ext cx="0" cy="8096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94" name="Line 67">
                <a:extLst>
                  <a:ext uri="{FF2B5EF4-FFF2-40B4-BE49-F238E27FC236}">
                    <a16:creationId xmlns:a16="http://schemas.microsoft.com/office/drawing/2014/main" id="{ED0F7CE5-95D0-47D7-A16B-286F23359832}"/>
                  </a:ext>
                </a:extLst>
              </p:cNvPr>
              <p:cNvSpPr>
                <a:spLocks noChangeShapeType="1"/>
              </p:cNvSpPr>
              <p:nvPr/>
            </p:nvSpPr>
            <p:spPr bwMode="auto">
              <a:xfrm>
                <a:off x="2624138" y="4475163"/>
                <a:ext cx="144463"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95" name="Line 68">
                <a:extLst>
                  <a:ext uri="{FF2B5EF4-FFF2-40B4-BE49-F238E27FC236}">
                    <a16:creationId xmlns:a16="http://schemas.microsoft.com/office/drawing/2014/main" id="{A0AA9C6C-EE61-47F5-815D-2A7841D9117C}"/>
                  </a:ext>
                </a:extLst>
              </p:cNvPr>
              <p:cNvSpPr>
                <a:spLocks noChangeShapeType="1"/>
              </p:cNvSpPr>
              <p:nvPr/>
            </p:nvSpPr>
            <p:spPr bwMode="auto">
              <a:xfrm>
                <a:off x="2624138" y="4333875"/>
                <a:ext cx="144463"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grpSp>
          <p:nvGrpSpPr>
            <p:cNvPr id="225" name="Group 224">
              <a:extLst>
                <a:ext uri="{FF2B5EF4-FFF2-40B4-BE49-F238E27FC236}">
                  <a16:creationId xmlns:a16="http://schemas.microsoft.com/office/drawing/2014/main" id="{ACDD7C6F-5554-4D0A-ACB6-F1B077948CE5}"/>
                </a:ext>
              </a:extLst>
            </p:cNvPr>
            <p:cNvGrpSpPr/>
            <p:nvPr/>
          </p:nvGrpSpPr>
          <p:grpSpPr>
            <a:xfrm>
              <a:off x="4900613" y="3724275"/>
              <a:ext cx="144463" cy="203200"/>
              <a:chOff x="4900613" y="3724275"/>
              <a:chExt cx="144463" cy="203200"/>
            </a:xfrm>
          </p:grpSpPr>
          <p:sp>
            <p:nvSpPr>
              <p:cNvPr id="196" name="Line 69">
                <a:extLst>
                  <a:ext uri="{FF2B5EF4-FFF2-40B4-BE49-F238E27FC236}">
                    <a16:creationId xmlns:a16="http://schemas.microsoft.com/office/drawing/2014/main" id="{0FD9F253-4F02-466C-A1FC-9F0C38DEE16D}"/>
                  </a:ext>
                </a:extLst>
              </p:cNvPr>
              <p:cNvSpPr>
                <a:spLocks noChangeShapeType="1"/>
              </p:cNvSpPr>
              <p:nvPr/>
            </p:nvSpPr>
            <p:spPr bwMode="auto">
              <a:xfrm>
                <a:off x="4972844" y="3825875"/>
                <a:ext cx="0" cy="10160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97" name="Line 70">
                <a:extLst>
                  <a:ext uri="{FF2B5EF4-FFF2-40B4-BE49-F238E27FC236}">
                    <a16:creationId xmlns:a16="http://schemas.microsoft.com/office/drawing/2014/main" id="{36F76E01-E5BC-4F30-A60E-7328AB790EA8}"/>
                  </a:ext>
                </a:extLst>
              </p:cNvPr>
              <p:cNvSpPr>
                <a:spLocks noChangeShapeType="1"/>
              </p:cNvSpPr>
              <p:nvPr/>
            </p:nvSpPr>
            <p:spPr bwMode="auto">
              <a:xfrm flipV="1">
                <a:off x="4972844" y="3724275"/>
                <a:ext cx="0" cy="10160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98" name="Line 71">
                <a:extLst>
                  <a:ext uri="{FF2B5EF4-FFF2-40B4-BE49-F238E27FC236}">
                    <a16:creationId xmlns:a16="http://schemas.microsoft.com/office/drawing/2014/main" id="{D6E532E9-FA7E-4B71-BC80-46AED60B492F}"/>
                  </a:ext>
                </a:extLst>
              </p:cNvPr>
              <p:cNvSpPr>
                <a:spLocks noChangeShapeType="1"/>
              </p:cNvSpPr>
              <p:nvPr/>
            </p:nvSpPr>
            <p:spPr bwMode="auto">
              <a:xfrm>
                <a:off x="4900613" y="3927475"/>
                <a:ext cx="144463" cy="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199" name="Line 72">
                <a:extLst>
                  <a:ext uri="{FF2B5EF4-FFF2-40B4-BE49-F238E27FC236}">
                    <a16:creationId xmlns:a16="http://schemas.microsoft.com/office/drawing/2014/main" id="{1611BD4C-3882-4887-9B35-27F627BC0F1E}"/>
                  </a:ext>
                </a:extLst>
              </p:cNvPr>
              <p:cNvSpPr>
                <a:spLocks noChangeShapeType="1"/>
              </p:cNvSpPr>
              <p:nvPr/>
            </p:nvSpPr>
            <p:spPr bwMode="auto">
              <a:xfrm>
                <a:off x="4900613" y="3724275"/>
                <a:ext cx="144463" cy="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grpSp>
          <p:nvGrpSpPr>
            <p:cNvPr id="226" name="Group 225">
              <a:extLst>
                <a:ext uri="{FF2B5EF4-FFF2-40B4-BE49-F238E27FC236}">
                  <a16:creationId xmlns:a16="http://schemas.microsoft.com/office/drawing/2014/main" id="{30E044E2-6B29-44BF-941A-26F1ECEDE44A}"/>
                </a:ext>
              </a:extLst>
            </p:cNvPr>
            <p:cNvGrpSpPr/>
            <p:nvPr/>
          </p:nvGrpSpPr>
          <p:grpSpPr>
            <a:xfrm>
              <a:off x="7205663" y="2932113"/>
              <a:ext cx="142875" cy="385762"/>
              <a:chOff x="7205663" y="2932113"/>
              <a:chExt cx="142875" cy="385762"/>
            </a:xfrm>
          </p:grpSpPr>
          <p:sp>
            <p:nvSpPr>
              <p:cNvPr id="200" name="Line 73">
                <a:extLst>
                  <a:ext uri="{FF2B5EF4-FFF2-40B4-BE49-F238E27FC236}">
                    <a16:creationId xmlns:a16="http://schemas.microsoft.com/office/drawing/2014/main" id="{2652C8E8-22CA-44F3-8BB4-33E656307323}"/>
                  </a:ext>
                </a:extLst>
              </p:cNvPr>
              <p:cNvSpPr>
                <a:spLocks noChangeShapeType="1"/>
              </p:cNvSpPr>
              <p:nvPr/>
            </p:nvSpPr>
            <p:spPr bwMode="auto">
              <a:xfrm>
                <a:off x="7277100" y="3135313"/>
                <a:ext cx="0" cy="182562"/>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01" name="Line 74">
                <a:extLst>
                  <a:ext uri="{FF2B5EF4-FFF2-40B4-BE49-F238E27FC236}">
                    <a16:creationId xmlns:a16="http://schemas.microsoft.com/office/drawing/2014/main" id="{23C82367-6047-4245-93E2-322F053570F8}"/>
                  </a:ext>
                </a:extLst>
              </p:cNvPr>
              <p:cNvSpPr>
                <a:spLocks noChangeShapeType="1"/>
              </p:cNvSpPr>
              <p:nvPr/>
            </p:nvSpPr>
            <p:spPr bwMode="auto">
              <a:xfrm flipV="1">
                <a:off x="7277100" y="2932113"/>
                <a:ext cx="0" cy="20320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02" name="Line 75">
                <a:extLst>
                  <a:ext uri="{FF2B5EF4-FFF2-40B4-BE49-F238E27FC236}">
                    <a16:creationId xmlns:a16="http://schemas.microsoft.com/office/drawing/2014/main" id="{8D1C346A-2238-40CB-950E-97AAA81DF190}"/>
                  </a:ext>
                </a:extLst>
              </p:cNvPr>
              <p:cNvSpPr>
                <a:spLocks noChangeShapeType="1"/>
              </p:cNvSpPr>
              <p:nvPr/>
            </p:nvSpPr>
            <p:spPr bwMode="auto">
              <a:xfrm>
                <a:off x="7205663" y="3317875"/>
                <a:ext cx="142875" cy="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03" name="Line 76">
                <a:extLst>
                  <a:ext uri="{FF2B5EF4-FFF2-40B4-BE49-F238E27FC236}">
                    <a16:creationId xmlns:a16="http://schemas.microsoft.com/office/drawing/2014/main" id="{84823108-2842-4DFE-AC15-DF2D93F7F3CA}"/>
                  </a:ext>
                </a:extLst>
              </p:cNvPr>
              <p:cNvSpPr>
                <a:spLocks noChangeShapeType="1"/>
              </p:cNvSpPr>
              <p:nvPr/>
            </p:nvSpPr>
            <p:spPr bwMode="auto">
              <a:xfrm>
                <a:off x="7205663" y="2932113"/>
                <a:ext cx="142875" cy="0"/>
              </a:xfrm>
              <a:prstGeom prst="line">
                <a:avLst/>
              </a:prstGeom>
              <a:noFill/>
              <a:ln w="12700" cap="flat">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grpSp>
          <p:nvGrpSpPr>
            <p:cNvPr id="228" name="Group 227">
              <a:extLst>
                <a:ext uri="{FF2B5EF4-FFF2-40B4-BE49-F238E27FC236}">
                  <a16:creationId xmlns:a16="http://schemas.microsoft.com/office/drawing/2014/main" id="{3802EDC1-A53B-4CEC-918E-AFA7570A0E6A}"/>
                </a:ext>
              </a:extLst>
            </p:cNvPr>
            <p:cNvGrpSpPr/>
            <p:nvPr/>
          </p:nvGrpSpPr>
          <p:grpSpPr>
            <a:xfrm>
              <a:off x="2047876" y="3862388"/>
              <a:ext cx="663575" cy="80962"/>
              <a:chOff x="2047876" y="3862388"/>
              <a:chExt cx="663575" cy="80962"/>
            </a:xfrm>
          </p:grpSpPr>
          <p:sp>
            <p:nvSpPr>
              <p:cNvPr id="204" name="Line 77">
                <a:extLst>
                  <a:ext uri="{FF2B5EF4-FFF2-40B4-BE49-F238E27FC236}">
                    <a16:creationId xmlns:a16="http://schemas.microsoft.com/office/drawing/2014/main" id="{9DC25008-B7AC-4A75-987B-1A8F07C98867}"/>
                  </a:ext>
                </a:extLst>
              </p:cNvPr>
              <p:cNvSpPr>
                <a:spLocks noChangeShapeType="1"/>
              </p:cNvSpPr>
              <p:nvPr/>
            </p:nvSpPr>
            <p:spPr bwMode="auto">
              <a:xfrm flipH="1">
                <a:off x="2047876" y="3867150"/>
                <a:ext cx="663575"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05" name="Line 78">
                <a:extLst>
                  <a:ext uri="{FF2B5EF4-FFF2-40B4-BE49-F238E27FC236}">
                    <a16:creationId xmlns:a16="http://schemas.microsoft.com/office/drawing/2014/main" id="{4236635B-AB4B-42BD-B0BA-1F77C024CFED}"/>
                  </a:ext>
                </a:extLst>
              </p:cNvPr>
              <p:cNvSpPr>
                <a:spLocks noChangeShapeType="1"/>
              </p:cNvSpPr>
              <p:nvPr/>
            </p:nvSpPr>
            <p:spPr bwMode="auto">
              <a:xfrm>
                <a:off x="2711451" y="3862388"/>
                <a:ext cx="0" cy="8096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06" name="Line 79">
                <a:extLst>
                  <a:ext uri="{FF2B5EF4-FFF2-40B4-BE49-F238E27FC236}">
                    <a16:creationId xmlns:a16="http://schemas.microsoft.com/office/drawing/2014/main" id="{A5629D3B-D523-4C09-8B9D-0032A86FBF58}"/>
                  </a:ext>
                </a:extLst>
              </p:cNvPr>
              <p:cNvSpPr>
                <a:spLocks noChangeShapeType="1"/>
              </p:cNvSpPr>
              <p:nvPr/>
            </p:nvSpPr>
            <p:spPr bwMode="auto">
              <a:xfrm>
                <a:off x="2047876" y="3862388"/>
                <a:ext cx="0" cy="8096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sp>
          <p:nvSpPr>
            <p:cNvPr id="208" name="Rectangle 81">
              <a:extLst>
                <a:ext uri="{FF2B5EF4-FFF2-40B4-BE49-F238E27FC236}">
                  <a16:creationId xmlns:a16="http://schemas.microsoft.com/office/drawing/2014/main" id="{FDD0F1E5-7EE9-4061-BC6F-92D7261D149D}"/>
                </a:ext>
              </a:extLst>
            </p:cNvPr>
            <p:cNvSpPr>
              <a:spLocks noChangeArrowheads="1"/>
            </p:cNvSpPr>
            <p:nvPr/>
          </p:nvSpPr>
          <p:spPr bwMode="auto">
            <a:xfrm>
              <a:off x="4432746" y="2971800"/>
              <a:ext cx="4881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p = 0.64</a:t>
              </a:r>
              <a:endParaRPr lang="en-US" altLang="en-US" dirty="0">
                <a:solidFill>
                  <a:srgbClr val="000000"/>
                </a:solidFill>
              </a:endParaRPr>
            </a:p>
          </p:txBody>
        </p:sp>
        <p:sp>
          <p:nvSpPr>
            <p:cNvPr id="209" name="Rectangle 82">
              <a:extLst>
                <a:ext uri="{FF2B5EF4-FFF2-40B4-BE49-F238E27FC236}">
                  <a16:creationId xmlns:a16="http://schemas.microsoft.com/office/drawing/2014/main" id="{50287BBA-27BF-4AB1-A2AE-E893FCF5C65C}"/>
                </a:ext>
              </a:extLst>
            </p:cNvPr>
            <p:cNvSpPr>
              <a:spLocks noChangeArrowheads="1"/>
            </p:cNvSpPr>
            <p:nvPr/>
          </p:nvSpPr>
          <p:spPr bwMode="auto">
            <a:xfrm>
              <a:off x="4818945" y="3480569"/>
              <a:ext cx="3065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7.0%</a:t>
              </a:r>
              <a:endParaRPr lang="en-US" altLang="en-US" dirty="0">
                <a:solidFill>
                  <a:srgbClr val="000000"/>
                </a:solidFill>
              </a:endParaRPr>
            </a:p>
          </p:txBody>
        </p:sp>
        <p:sp>
          <p:nvSpPr>
            <p:cNvPr id="210" name="Rectangle 83">
              <a:extLst>
                <a:ext uri="{FF2B5EF4-FFF2-40B4-BE49-F238E27FC236}">
                  <a16:creationId xmlns:a16="http://schemas.microsoft.com/office/drawing/2014/main" id="{827A5A7A-3BDB-4B18-BBEC-0446CE01803A}"/>
                </a:ext>
              </a:extLst>
            </p:cNvPr>
            <p:cNvSpPr>
              <a:spLocks noChangeArrowheads="1"/>
            </p:cNvSpPr>
            <p:nvPr/>
          </p:nvSpPr>
          <p:spPr bwMode="auto">
            <a:xfrm>
              <a:off x="4178118" y="3422514"/>
              <a:ext cx="3065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7.3%</a:t>
              </a:r>
              <a:endParaRPr lang="en-US" altLang="en-US" dirty="0">
                <a:solidFill>
                  <a:srgbClr val="000000"/>
                </a:solidFill>
              </a:endParaRPr>
            </a:p>
          </p:txBody>
        </p:sp>
        <p:sp>
          <p:nvSpPr>
            <p:cNvPr id="214" name="Rectangle 87">
              <a:extLst>
                <a:ext uri="{FF2B5EF4-FFF2-40B4-BE49-F238E27FC236}">
                  <a16:creationId xmlns:a16="http://schemas.microsoft.com/office/drawing/2014/main" id="{A52B399F-7E7D-4FBB-AEBA-CB64051265F8}"/>
                </a:ext>
              </a:extLst>
            </p:cNvPr>
            <p:cNvSpPr>
              <a:spLocks noChangeArrowheads="1"/>
            </p:cNvSpPr>
            <p:nvPr/>
          </p:nvSpPr>
          <p:spPr bwMode="auto">
            <a:xfrm>
              <a:off x="6642157" y="2125013"/>
              <a:ext cx="4881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000000"/>
                  </a:solidFill>
                </a:rPr>
                <a:t>p = 0.32</a:t>
              </a:r>
              <a:endParaRPr lang="en-US" altLang="en-US" dirty="0">
                <a:solidFill>
                  <a:srgbClr val="000000"/>
                </a:solidFill>
              </a:endParaRPr>
            </a:p>
          </p:txBody>
        </p:sp>
        <p:sp>
          <p:nvSpPr>
            <p:cNvPr id="215" name="Rectangle 88">
              <a:extLst>
                <a:ext uri="{FF2B5EF4-FFF2-40B4-BE49-F238E27FC236}">
                  <a16:creationId xmlns:a16="http://schemas.microsoft.com/office/drawing/2014/main" id="{50379F12-2C07-4293-BD6D-40A16949E3BC}"/>
                </a:ext>
              </a:extLst>
            </p:cNvPr>
            <p:cNvSpPr>
              <a:spLocks noChangeArrowheads="1"/>
            </p:cNvSpPr>
            <p:nvPr/>
          </p:nvSpPr>
          <p:spPr bwMode="auto">
            <a:xfrm>
              <a:off x="7068792" y="2667000"/>
              <a:ext cx="3811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10.9%</a:t>
              </a:r>
              <a:endParaRPr lang="en-US" altLang="en-US" dirty="0">
                <a:solidFill>
                  <a:srgbClr val="000000"/>
                </a:solidFill>
              </a:endParaRPr>
            </a:p>
          </p:txBody>
        </p:sp>
        <p:sp>
          <p:nvSpPr>
            <p:cNvPr id="217" name="Rectangle 90">
              <a:extLst>
                <a:ext uri="{FF2B5EF4-FFF2-40B4-BE49-F238E27FC236}">
                  <a16:creationId xmlns:a16="http://schemas.microsoft.com/office/drawing/2014/main" id="{BF2024D0-D2B5-4F2F-9F64-4A3AA462AD19}"/>
                </a:ext>
              </a:extLst>
            </p:cNvPr>
            <p:cNvSpPr>
              <a:spLocks noChangeArrowheads="1"/>
            </p:cNvSpPr>
            <p:nvPr/>
          </p:nvSpPr>
          <p:spPr bwMode="auto">
            <a:xfrm>
              <a:off x="6429680" y="2525713"/>
              <a:ext cx="3711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11.6%</a:t>
              </a:r>
              <a:endParaRPr lang="en-US" altLang="en-US" dirty="0">
                <a:solidFill>
                  <a:srgbClr val="000000"/>
                </a:solidFill>
              </a:endParaRPr>
            </a:p>
          </p:txBody>
        </p:sp>
        <p:grpSp>
          <p:nvGrpSpPr>
            <p:cNvPr id="229" name="Group 228">
              <a:extLst>
                <a:ext uri="{FF2B5EF4-FFF2-40B4-BE49-F238E27FC236}">
                  <a16:creationId xmlns:a16="http://schemas.microsoft.com/office/drawing/2014/main" id="{BCB04DB9-1471-466E-BF68-169FF218AD7D}"/>
                </a:ext>
              </a:extLst>
            </p:cNvPr>
            <p:cNvGrpSpPr/>
            <p:nvPr/>
          </p:nvGrpSpPr>
          <p:grpSpPr>
            <a:xfrm>
              <a:off x="4338638" y="3215819"/>
              <a:ext cx="663575" cy="80962"/>
              <a:chOff x="2047876" y="3862388"/>
              <a:chExt cx="663575" cy="80962"/>
            </a:xfrm>
          </p:grpSpPr>
          <p:sp>
            <p:nvSpPr>
              <p:cNvPr id="230" name="Line 77">
                <a:extLst>
                  <a:ext uri="{FF2B5EF4-FFF2-40B4-BE49-F238E27FC236}">
                    <a16:creationId xmlns:a16="http://schemas.microsoft.com/office/drawing/2014/main" id="{08BD841A-3495-4AF6-8F7D-13166DD729AA}"/>
                  </a:ext>
                </a:extLst>
              </p:cNvPr>
              <p:cNvSpPr>
                <a:spLocks noChangeShapeType="1"/>
              </p:cNvSpPr>
              <p:nvPr/>
            </p:nvSpPr>
            <p:spPr bwMode="auto">
              <a:xfrm flipH="1">
                <a:off x="2047876" y="3867150"/>
                <a:ext cx="663575"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31" name="Line 78">
                <a:extLst>
                  <a:ext uri="{FF2B5EF4-FFF2-40B4-BE49-F238E27FC236}">
                    <a16:creationId xmlns:a16="http://schemas.microsoft.com/office/drawing/2014/main" id="{D81F5132-141C-44AC-A67C-0B796C50AEB6}"/>
                  </a:ext>
                </a:extLst>
              </p:cNvPr>
              <p:cNvSpPr>
                <a:spLocks noChangeShapeType="1"/>
              </p:cNvSpPr>
              <p:nvPr/>
            </p:nvSpPr>
            <p:spPr bwMode="auto">
              <a:xfrm>
                <a:off x="2711451" y="3862388"/>
                <a:ext cx="0" cy="8096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32" name="Line 79">
                <a:extLst>
                  <a:ext uri="{FF2B5EF4-FFF2-40B4-BE49-F238E27FC236}">
                    <a16:creationId xmlns:a16="http://schemas.microsoft.com/office/drawing/2014/main" id="{6C91ED80-2C36-47D2-A47F-707483D10B5F}"/>
                  </a:ext>
                </a:extLst>
              </p:cNvPr>
              <p:cNvSpPr>
                <a:spLocks noChangeShapeType="1"/>
              </p:cNvSpPr>
              <p:nvPr/>
            </p:nvSpPr>
            <p:spPr bwMode="auto">
              <a:xfrm>
                <a:off x="2047876" y="3862388"/>
                <a:ext cx="0" cy="8096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grpSp>
          <p:nvGrpSpPr>
            <p:cNvPr id="233" name="Group 232">
              <a:extLst>
                <a:ext uri="{FF2B5EF4-FFF2-40B4-BE49-F238E27FC236}">
                  <a16:creationId xmlns:a16="http://schemas.microsoft.com/office/drawing/2014/main" id="{17977CE1-B292-444D-9769-EEB25EF23034}"/>
                </a:ext>
              </a:extLst>
            </p:cNvPr>
            <p:cNvGrpSpPr/>
            <p:nvPr/>
          </p:nvGrpSpPr>
          <p:grpSpPr>
            <a:xfrm>
              <a:off x="6629401" y="2363788"/>
              <a:ext cx="663575" cy="80962"/>
              <a:chOff x="2047876" y="3862388"/>
              <a:chExt cx="663575" cy="80962"/>
            </a:xfrm>
          </p:grpSpPr>
          <p:sp>
            <p:nvSpPr>
              <p:cNvPr id="234" name="Line 77">
                <a:extLst>
                  <a:ext uri="{FF2B5EF4-FFF2-40B4-BE49-F238E27FC236}">
                    <a16:creationId xmlns:a16="http://schemas.microsoft.com/office/drawing/2014/main" id="{A86D0B9A-9F0B-4A7B-8299-D3746CB31DB8}"/>
                  </a:ext>
                </a:extLst>
              </p:cNvPr>
              <p:cNvSpPr>
                <a:spLocks noChangeShapeType="1"/>
              </p:cNvSpPr>
              <p:nvPr/>
            </p:nvSpPr>
            <p:spPr bwMode="auto">
              <a:xfrm flipH="1">
                <a:off x="2047876" y="3867150"/>
                <a:ext cx="663575" cy="0"/>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35" name="Line 78">
                <a:extLst>
                  <a:ext uri="{FF2B5EF4-FFF2-40B4-BE49-F238E27FC236}">
                    <a16:creationId xmlns:a16="http://schemas.microsoft.com/office/drawing/2014/main" id="{6D112446-FE5C-4735-BA23-9EEA2DAC1E0D}"/>
                  </a:ext>
                </a:extLst>
              </p:cNvPr>
              <p:cNvSpPr>
                <a:spLocks noChangeShapeType="1"/>
              </p:cNvSpPr>
              <p:nvPr/>
            </p:nvSpPr>
            <p:spPr bwMode="auto">
              <a:xfrm>
                <a:off x="2711451" y="3862388"/>
                <a:ext cx="0" cy="8096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sp>
            <p:nvSpPr>
              <p:cNvPr id="236" name="Line 79">
                <a:extLst>
                  <a:ext uri="{FF2B5EF4-FFF2-40B4-BE49-F238E27FC236}">
                    <a16:creationId xmlns:a16="http://schemas.microsoft.com/office/drawing/2014/main" id="{621D9F1B-9C8C-4D7E-A1E3-EBC64FE14FDF}"/>
                  </a:ext>
                </a:extLst>
              </p:cNvPr>
              <p:cNvSpPr>
                <a:spLocks noChangeShapeType="1"/>
              </p:cNvSpPr>
              <p:nvPr/>
            </p:nvSpPr>
            <p:spPr bwMode="auto">
              <a:xfrm>
                <a:off x="2047876" y="3862388"/>
                <a:ext cx="0" cy="80962"/>
              </a:xfrm>
              <a:prstGeom prst="line">
                <a:avLst/>
              </a:prstGeom>
              <a:noFill/>
              <a:ln w="12700" cap="flat">
                <a:solidFill>
                  <a:schemeClr val="tx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endParaRPr>
              </a:p>
            </p:txBody>
          </p:sp>
        </p:grpSp>
        <p:sp>
          <p:nvSpPr>
            <p:cNvPr id="237" name="Rectangle 236">
              <a:extLst>
                <a:ext uri="{FF2B5EF4-FFF2-40B4-BE49-F238E27FC236}">
                  <a16:creationId xmlns:a16="http://schemas.microsoft.com/office/drawing/2014/main" id="{30701657-E472-43D8-B996-7664CB1E89CC}"/>
                </a:ext>
              </a:extLst>
            </p:cNvPr>
            <p:cNvSpPr/>
            <p:nvPr/>
          </p:nvSpPr>
          <p:spPr>
            <a:xfrm>
              <a:off x="1484026" y="1464125"/>
              <a:ext cx="148195" cy="146304"/>
            </a:xfrm>
            <a:prstGeom prst="rect">
              <a:avLst/>
            </a:prstGeom>
            <a:solidFill>
              <a:srgbClr val="FC840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38" name="Rectangle 237">
              <a:extLst>
                <a:ext uri="{FF2B5EF4-FFF2-40B4-BE49-F238E27FC236}">
                  <a16:creationId xmlns:a16="http://schemas.microsoft.com/office/drawing/2014/main" id="{BA4549CA-A4F1-47F0-B583-1FF871B2D714}"/>
                </a:ext>
              </a:extLst>
            </p:cNvPr>
            <p:cNvSpPr/>
            <p:nvPr/>
          </p:nvSpPr>
          <p:spPr>
            <a:xfrm>
              <a:off x="1484026" y="1653915"/>
              <a:ext cx="148195" cy="146304"/>
            </a:xfrm>
            <a:prstGeom prst="rect">
              <a:avLst/>
            </a:prstGeom>
            <a:solidFill>
              <a:srgbClr val="113E6B"/>
            </a:solidFill>
            <a:ln>
              <a:solidFill>
                <a:srgbClr val="113E6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grpSp>
      <p:pic>
        <p:nvPicPr>
          <p:cNvPr id="5" name="Graphic 4" descr="House with solid fill">
            <a:hlinkClick r:id="rId3" action="ppaction://hlinksldjump"/>
            <a:extLst>
              <a:ext uri="{FF2B5EF4-FFF2-40B4-BE49-F238E27FC236}">
                <a16:creationId xmlns:a16="http://schemas.microsoft.com/office/drawing/2014/main" id="{CEDB7A90-3B2F-EE7E-6A99-0807621C0EF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706265479"/>
      </p:ext>
    </p:extLst>
  </p:cSld>
  <p:clrMapOvr>
    <a:masterClrMapping/>
  </p:clrMapOvr>
  <p:transition>
    <p:fade/>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B7CFA4-309A-4317-B62E-73FFA74B50BA}"/>
              </a:ext>
            </a:extLst>
          </p:cNvPr>
          <p:cNvSpPr>
            <a:spLocks noGrp="1"/>
          </p:cNvSpPr>
          <p:nvPr>
            <p:ph type="title"/>
          </p:nvPr>
        </p:nvSpPr>
        <p:spPr>
          <a:xfrm>
            <a:off x="365125" y="365760"/>
            <a:ext cx="11461750" cy="1015663"/>
          </a:xfrm>
        </p:spPr>
        <p:txBody>
          <a:bodyPr/>
          <a:lstStyle/>
          <a:p>
            <a:r>
              <a:rPr lang="en-US" dirty="0"/>
              <a:t>HbA1c and FPG Levels Remained Similar Between Treatment Groups in Patients With or Without Diabetes</a:t>
            </a:r>
          </a:p>
        </p:txBody>
      </p:sp>
      <p:sp>
        <p:nvSpPr>
          <p:cNvPr id="14" name="Rectangle 83">
            <a:extLst>
              <a:ext uri="{FF2B5EF4-FFF2-40B4-BE49-F238E27FC236}">
                <a16:creationId xmlns:a16="http://schemas.microsoft.com/office/drawing/2014/main" id="{048FF2FA-6CC2-4B24-8E17-F3EF6FF60299}"/>
              </a:ext>
            </a:extLst>
          </p:cNvPr>
          <p:cNvSpPr>
            <a:spLocks noChangeArrowheads="1"/>
          </p:cNvSpPr>
          <p:nvPr/>
        </p:nvSpPr>
        <p:spPr bwMode="auto">
          <a:xfrm rot="16200000">
            <a:off x="188713" y="4010165"/>
            <a:ext cx="102592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600" b="1" dirty="0">
                <a:solidFill>
                  <a:sysClr val="windowText" lastClr="000000"/>
                </a:solidFill>
              </a:rPr>
              <a:t>HbA1c (%)</a:t>
            </a:r>
          </a:p>
        </p:txBody>
      </p:sp>
      <p:sp>
        <p:nvSpPr>
          <p:cNvPr id="15" name="Rectangle 85">
            <a:extLst>
              <a:ext uri="{FF2B5EF4-FFF2-40B4-BE49-F238E27FC236}">
                <a16:creationId xmlns:a16="http://schemas.microsoft.com/office/drawing/2014/main" id="{3047A99D-2C83-4383-A5E7-6928DC2B2420}"/>
              </a:ext>
            </a:extLst>
          </p:cNvPr>
          <p:cNvSpPr>
            <a:spLocks noChangeArrowheads="1"/>
          </p:cNvSpPr>
          <p:nvPr/>
        </p:nvSpPr>
        <p:spPr bwMode="auto">
          <a:xfrm>
            <a:off x="2854849" y="5932932"/>
            <a:ext cx="64549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600" b="1" dirty="0">
                <a:solidFill>
                  <a:sysClr val="windowText" lastClr="000000"/>
                </a:solidFill>
              </a:rPr>
              <a:t>Weeks</a:t>
            </a:r>
            <a:endParaRPr lang="en-US" altLang="en-US" sz="2000" b="1" dirty="0">
              <a:solidFill>
                <a:sysClr val="windowText" lastClr="000000"/>
              </a:solidFill>
            </a:endParaRPr>
          </a:p>
        </p:txBody>
      </p:sp>
      <p:sp>
        <p:nvSpPr>
          <p:cNvPr id="202" name="Rectangle 72">
            <a:extLst>
              <a:ext uri="{FF2B5EF4-FFF2-40B4-BE49-F238E27FC236}">
                <a16:creationId xmlns:a16="http://schemas.microsoft.com/office/drawing/2014/main" id="{41FCF38A-8E32-49C5-B39F-B5B62C2F8AD8}"/>
              </a:ext>
            </a:extLst>
          </p:cNvPr>
          <p:cNvSpPr>
            <a:spLocks noChangeArrowheads="1"/>
          </p:cNvSpPr>
          <p:nvPr/>
        </p:nvSpPr>
        <p:spPr bwMode="auto">
          <a:xfrm>
            <a:off x="10987736" y="4650042"/>
            <a:ext cx="5338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100" dirty="0">
                <a:solidFill>
                  <a:srgbClr val="000000"/>
                </a:solidFill>
              </a:rPr>
              <a:t>No </a:t>
            </a:r>
            <a:br>
              <a:rPr lang="en-US" altLang="en-US" sz="1100" dirty="0">
                <a:solidFill>
                  <a:srgbClr val="000000"/>
                </a:solidFill>
              </a:rPr>
            </a:br>
            <a:r>
              <a:rPr lang="en-US" altLang="en-US" sz="1100" dirty="0">
                <a:solidFill>
                  <a:srgbClr val="000000"/>
                </a:solidFill>
              </a:rPr>
              <a:t>diabetes</a:t>
            </a:r>
            <a:endParaRPr lang="en-US" altLang="en-US" dirty="0">
              <a:solidFill>
                <a:srgbClr val="000000"/>
              </a:solidFill>
            </a:endParaRPr>
          </a:p>
        </p:txBody>
      </p:sp>
      <p:sp>
        <p:nvSpPr>
          <p:cNvPr id="203" name="Rectangle 73">
            <a:extLst>
              <a:ext uri="{FF2B5EF4-FFF2-40B4-BE49-F238E27FC236}">
                <a16:creationId xmlns:a16="http://schemas.microsoft.com/office/drawing/2014/main" id="{50591140-A36D-48F3-B298-44D3B6F0B517}"/>
              </a:ext>
            </a:extLst>
          </p:cNvPr>
          <p:cNvSpPr>
            <a:spLocks noChangeArrowheads="1"/>
          </p:cNvSpPr>
          <p:nvPr/>
        </p:nvSpPr>
        <p:spPr bwMode="auto">
          <a:xfrm>
            <a:off x="10987736" y="3756277"/>
            <a:ext cx="55784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100" dirty="0">
                <a:solidFill>
                  <a:srgbClr val="000000"/>
                </a:solidFill>
              </a:rPr>
              <a:t>Diabetes</a:t>
            </a:r>
            <a:endParaRPr lang="en-US" altLang="en-US" dirty="0">
              <a:solidFill>
                <a:srgbClr val="000000"/>
              </a:solidFill>
            </a:endParaRPr>
          </a:p>
        </p:txBody>
      </p:sp>
      <p:graphicFrame>
        <p:nvGraphicFramePr>
          <p:cNvPr id="125" name="Chart 124">
            <a:extLst>
              <a:ext uri="{FF2B5EF4-FFF2-40B4-BE49-F238E27FC236}">
                <a16:creationId xmlns:a16="http://schemas.microsoft.com/office/drawing/2014/main" id="{15F3395B-6DD7-447B-995B-132E6B359811}"/>
              </a:ext>
            </a:extLst>
          </p:cNvPr>
          <p:cNvGraphicFramePr>
            <a:graphicFrameLocks noGrp="1"/>
          </p:cNvGraphicFramePr>
          <p:nvPr>
            <p:extLst>
              <p:ext uri="{D42A27DB-BD31-4B8C-83A1-F6EECF244321}">
                <p14:modId xmlns:p14="http://schemas.microsoft.com/office/powerpoint/2010/main" val="2231719499"/>
              </p:ext>
            </p:extLst>
          </p:nvPr>
        </p:nvGraphicFramePr>
        <p:xfrm>
          <a:off x="596546" y="2417880"/>
          <a:ext cx="5166124" cy="364305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1" name="Chart 130">
            <a:extLst>
              <a:ext uri="{FF2B5EF4-FFF2-40B4-BE49-F238E27FC236}">
                <a16:creationId xmlns:a16="http://schemas.microsoft.com/office/drawing/2014/main" id="{110BE5E3-1D0F-4D5D-9BC3-7A8E1A931DC7}"/>
              </a:ext>
            </a:extLst>
          </p:cNvPr>
          <p:cNvGraphicFramePr>
            <a:graphicFrameLocks noGrp="1"/>
          </p:cNvGraphicFramePr>
          <p:nvPr>
            <p:extLst>
              <p:ext uri="{D42A27DB-BD31-4B8C-83A1-F6EECF244321}">
                <p14:modId xmlns:p14="http://schemas.microsoft.com/office/powerpoint/2010/main" val="1195339606"/>
              </p:ext>
            </p:extLst>
          </p:nvPr>
        </p:nvGraphicFramePr>
        <p:xfrm>
          <a:off x="5990286" y="2417880"/>
          <a:ext cx="5166124" cy="3643054"/>
        </p:xfrm>
        <a:graphic>
          <a:graphicData uri="http://schemas.openxmlformats.org/drawingml/2006/chart">
            <c:chart xmlns:c="http://schemas.openxmlformats.org/drawingml/2006/chart" xmlns:r="http://schemas.openxmlformats.org/officeDocument/2006/relationships" r:id="rId4"/>
          </a:graphicData>
        </a:graphic>
      </p:graphicFrame>
      <p:sp>
        <p:nvSpPr>
          <p:cNvPr id="135" name="Rectangle 83">
            <a:extLst>
              <a:ext uri="{FF2B5EF4-FFF2-40B4-BE49-F238E27FC236}">
                <a16:creationId xmlns:a16="http://schemas.microsoft.com/office/drawing/2014/main" id="{548F0AC1-9BE8-4F66-A78E-9029FDA41B92}"/>
              </a:ext>
            </a:extLst>
          </p:cNvPr>
          <p:cNvSpPr>
            <a:spLocks noChangeArrowheads="1"/>
          </p:cNvSpPr>
          <p:nvPr/>
        </p:nvSpPr>
        <p:spPr bwMode="auto">
          <a:xfrm rot="16200000">
            <a:off x="5308815" y="4010166"/>
            <a:ext cx="123271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600" b="1" dirty="0">
                <a:solidFill>
                  <a:sysClr val="windowText" lastClr="000000"/>
                </a:solidFill>
              </a:rPr>
              <a:t>FPG (mg/dL)</a:t>
            </a:r>
          </a:p>
        </p:txBody>
      </p:sp>
      <p:sp>
        <p:nvSpPr>
          <p:cNvPr id="23" name="Rectangle 85">
            <a:extLst>
              <a:ext uri="{FF2B5EF4-FFF2-40B4-BE49-F238E27FC236}">
                <a16:creationId xmlns:a16="http://schemas.microsoft.com/office/drawing/2014/main" id="{3047A99D-2C83-4383-A5E7-6928DC2B2420}"/>
              </a:ext>
            </a:extLst>
          </p:cNvPr>
          <p:cNvSpPr>
            <a:spLocks noChangeArrowheads="1"/>
          </p:cNvSpPr>
          <p:nvPr/>
        </p:nvSpPr>
        <p:spPr bwMode="auto">
          <a:xfrm>
            <a:off x="8729059" y="5932931"/>
            <a:ext cx="64549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600" b="1" dirty="0">
                <a:solidFill>
                  <a:sysClr val="windowText" lastClr="000000"/>
                </a:solidFill>
              </a:rPr>
              <a:t>Weeks</a:t>
            </a:r>
            <a:endParaRPr lang="en-US" altLang="en-US" sz="2000" b="1" dirty="0">
              <a:solidFill>
                <a:sysClr val="windowText" lastClr="000000"/>
              </a:solidFill>
            </a:endParaRPr>
          </a:p>
        </p:txBody>
      </p:sp>
      <p:sp>
        <p:nvSpPr>
          <p:cNvPr id="39" name="TextBox 38">
            <a:extLst>
              <a:ext uri="{FF2B5EF4-FFF2-40B4-BE49-F238E27FC236}">
                <a16:creationId xmlns:a16="http://schemas.microsoft.com/office/drawing/2014/main" id="{ECBC11A6-86EE-45C4-BDC7-CC2E894FF0BF}"/>
              </a:ext>
            </a:extLst>
          </p:cNvPr>
          <p:cNvSpPr txBox="1"/>
          <p:nvPr/>
        </p:nvSpPr>
        <p:spPr>
          <a:xfrm>
            <a:off x="1166416" y="2265637"/>
            <a:ext cx="4648200" cy="369332"/>
          </a:xfrm>
          <a:prstGeom prst="rect">
            <a:avLst/>
          </a:prstGeom>
          <a:noFill/>
        </p:spPr>
        <p:txBody>
          <a:bodyPr wrap="square" rtlCol="0">
            <a:spAutoFit/>
          </a:bodyPr>
          <a:lstStyle/>
          <a:p>
            <a:pPr algn="ctr"/>
            <a:r>
              <a:rPr lang="en-US" b="1" dirty="0">
                <a:solidFill>
                  <a:schemeClr val="accent1"/>
                </a:solidFill>
              </a:rPr>
              <a:t>HbA</a:t>
            </a:r>
            <a:r>
              <a:rPr lang="en-US" b="1" baseline="-25000" dirty="0">
                <a:solidFill>
                  <a:schemeClr val="accent1"/>
                </a:solidFill>
              </a:rPr>
              <a:t>1c</a:t>
            </a:r>
          </a:p>
        </p:txBody>
      </p:sp>
      <p:sp>
        <p:nvSpPr>
          <p:cNvPr id="40" name="TextBox 39">
            <a:extLst>
              <a:ext uri="{FF2B5EF4-FFF2-40B4-BE49-F238E27FC236}">
                <a16:creationId xmlns:a16="http://schemas.microsoft.com/office/drawing/2014/main" id="{D7976628-CC40-46DC-B898-C4E185A5F901}"/>
              </a:ext>
            </a:extLst>
          </p:cNvPr>
          <p:cNvSpPr txBox="1"/>
          <p:nvPr/>
        </p:nvSpPr>
        <p:spPr>
          <a:xfrm>
            <a:off x="6580245" y="2265637"/>
            <a:ext cx="5029200" cy="369332"/>
          </a:xfrm>
          <a:prstGeom prst="rect">
            <a:avLst/>
          </a:prstGeom>
          <a:noFill/>
        </p:spPr>
        <p:txBody>
          <a:bodyPr wrap="square" rtlCol="0">
            <a:spAutoFit/>
          </a:bodyPr>
          <a:lstStyle/>
          <a:p>
            <a:pPr algn="ctr"/>
            <a:r>
              <a:rPr lang="en-US" b="1" dirty="0">
                <a:solidFill>
                  <a:schemeClr val="accent1"/>
                </a:solidFill>
              </a:rPr>
              <a:t>FPG</a:t>
            </a:r>
            <a:endParaRPr lang="en-US" b="1" baseline="-25000" dirty="0">
              <a:solidFill>
                <a:schemeClr val="accent1"/>
              </a:solidFill>
            </a:endParaRPr>
          </a:p>
        </p:txBody>
      </p:sp>
      <p:grpSp>
        <p:nvGrpSpPr>
          <p:cNvPr id="41" name="Group 40"/>
          <p:cNvGrpSpPr/>
          <p:nvPr/>
        </p:nvGrpSpPr>
        <p:grpSpPr>
          <a:xfrm>
            <a:off x="1420320" y="2547511"/>
            <a:ext cx="1057499" cy="378341"/>
            <a:chOff x="1367877" y="1549690"/>
            <a:chExt cx="1057499" cy="378341"/>
          </a:xfrm>
        </p:grpSpPr>
        <p:sp>
          <p:nvSpPr>
            <p:cNvPr id="42" name="Rectangle 92">
              <a:extLst>
                <a:ext uri="{FF2B5EF4-FFF2-40B4-BE49-F238E27FC236}">
                  <a16:creationId xmlns:a16="http://schemas.microsoft.com/office/drawing/2014/main" id="{9A4BDA3D-BF00-46EA-9FBF-B9F1A6C9D95B}"/>
                </a:ext>
              </a:extLst>
            </p:cNvPr>
            <p:cNvSpPr>
              <a:spLocks noChangeArrowheads="1"/>
            </p:cNvSpPr>
            <p:nvPr/>
          </p:nvSpPr>
          <p:spPr bwMode="auto">
            <a:xfrm>
              <a:off x="1582196" y="1549690"/>
              <a:ext cx="84318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ysClr val="windowText" lastClr="000000"/>
                  </a:solidFill>
                </a:rPr>
                <a:t>Evolocumab</a:t>
              </a:r>
              <a:endParaRPr lang="en-US" altLang="en-US" sz="1600" dirty="0">
                <a:solidFill>
                  <a:sysClr val="windowText" lastClr="000000"/>
                </a:solidFill>
              </a:endParaRPr>
            </a:p>
          </p:txBody>
        </p:sp>
        <p:sp>
          <p:nvSpPr>
            <p:cNvPr id="43" name="Rectangle 93">
              <a:extLst>
                <a:ext uri="{FF2B5EF4-FFF2-40B4-BE49-F238E27FC236}">
                  <a16:creationId xmlns:a16="http://schemas.microsoft.com/office/drawing/2014/main" id="{50590662-1CA5-43DD-9DFC-3BE4374F23D5}"/>
                </a:ext>
              </a:extLst>
            </p:cNvPr>
            <p:cNvSpPr>
              <a:spLocks noChangeArrowheads="1"/>
            </p:cNvSpPr>
            <p:nvPr/>
          </p:nvSpPr>
          <p:spPr bwMode="auto">
            <a:xfrm>
              <a:off x="1582197" y="1743365"/>
              <a:ext cx="55303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ysClr val="windowText" lastClr="000000"/>
                  </a:solidFill>
                </a:rPr>
                <a:t>Placebo</a:t>
              </a:r>
              <a:endParaRPr lang="en-US" altLang="en-US" sz="1600" dirty="0">
                <a:solidFill>
                  <a:sysClr val="windowText" lastClr="000000"/>
                </a:solidFill>
              </a:endParaRPr>
            </a:p>
          </p:txBody>
        </p:sp>
        <p:sp>
          <p:nvSpPr>
            <p:cNvPr id="44" name="Line 94">
              <a:extLst>
                <a:ext uri="{FF2B5EF4-FFF2-40B4-BE49-F238E27FC236}">
                  <a16:creationId xmlns:a16="http://schemas.microsoft.com/office/drawing/2014/main" id="{E20FA79B-0022-42EF-B9C8-C3B591B791D0}"/>
                </a:ext>
              </a:extLst>
            </p:cNvPr>
            <p:cNvSpPr>
              <a:spLocks noChangeShapeType="1"/>
            </p:cNvSpPr>
            <p:nvPr/>
          </p:nvSpPr>
          <p:spPr bwMode="auto">
            <a:xfrm>
              <a:off x="1367877" y="1661518"/>
              <a:ext cx="173044" cy="0"/>
            </a:xfrm>
            <a:prstGeom prst="line">
              <a:avLst/>
            </a:prstGeom>
            <a:noFill/>
            <a:ln w="28575" cap="flat">
              <a:solidFill>
                <a:srgbClr val="FC840C"/>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endParaRPr>
            </a:p>
          </p:txBody>
        </p:sp>
        <p:sp>
          <p:nvSpPr>
            <p:cNvPr id="45" name="Line 95">
              <a:extLst>
                <a:ext uri="{FF2B5EF4-FFF2-40B4-BE49-F238E27FC236}">
                  <a16:creationId xmlns:a16="http://schemas.microsoft.com/office/drawing/2014/main" id="{AC4796CB-923A-436E-8FB8-D46841529124}"/>
                </a:ext>
              </a:extLst>
            </p:cNvPr>
            <p:cNvSpPr>
              <a:spLocks noChangeShapeType="1"/>
            </p:cNvSpPr>
            <p:nvPr/>
          </p:nvSpPr>
          <p:spPr bwMode="auto">
            <a:xfrm flipH="1">
              <a:off x="1367877" y="1845668"/>
              <a:ext cx="173044" cy="0"/>
            </a:xfrm>
            <a:prstGeom prst="line">
              <a:avLst/>
            </a:prstGeom>
            <a:noFill/>
            <a:ln w="28575" cap="flat">
              <a:solidFill>
                <a:srgbClr val="113E6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ysClr val="windowText" lastClr="000000"/>
                </a:solidFill>
              </a:endParaRPr>
            </a:p>
          </p:txBody>
        </p:sp>
      </p:grpSp>
      <p:pic>
        <p:nvPicPr>
          <p:cNvPr id="3" name="Graphic 2" descr="House with solid fill">
            <a:hlinkClick r:id="rId5" action="ppaction://hlinksldjump"/>
            <a:extLst>
              <a:ext uri="{FF2B5EF4-FFF2-40B4-BE49-F238E27FC236}">
                <a16:creationId xmlns:a16="http://schemas.microsoft.com/office/drawing/2014/main" id="{68D91A4B-9CBC-A3B5-4D7F-1B67DEF3605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183421487"/>
      </p:ext>
    </p:extLst>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998C6E78-4A3D-9C3E-DA35-7E8EC68BA1A8}"/>
              </a:ext>
            </a:extLst>
          </p:cNvPr>
          <p:cNvSpPr>
            <a:spLocks noGrp="1"/>
          </p:cNvSpPr>
          <p:nvPr>
            <p:ph type="title"/>
          </p:nvPr>
        </p:nvSpPr>
        <p:spPr/>
        <p:txBody>
          <a:bodyPr/>
          <a:lstStyle/>
          <a:p>
            <a:r>
              <a:rPr lang="en-US" noProof="0" dirty="0"/>
              <a:t>FOURIER: Primary Analysis</a:t>
            </a:r>
            <a:br>
              <a:rPr lang="en-US" sz="2000" noProof="0" dirty="0"/>
            </a:br>
            <a:r>
              <a:rPr lang="en-US" sz="2000" dirty="0">
                <a:hlinkClick r:id="rId3">
                  <a:extLst>
                    <a:ext uri="{A12FA001-AC4F-418D-AE19-62706E023703}">
                      <ahyp:hlinkClr xmlns:ahyp="http://schemas.microsoft.com/office/drawing/2018/hyperlinkcolor" val="tx"/>
                    </a:ext>
                  </a:extLst>
                </a:hlinkClick>
              </a:rPr>
              <a:t>Sabatine MS, et al. </a:t>
            </a:r>
            <a:r>
              <a:rPr lang="en-US" sz="2000" i="1" dirty="0">
                <a:hlinkClick r:id="rId3">
                  <a:extLst>
                    <a:ext uri="{A12FA001-AC4F-418D-AE19-62706E023703}">
                      <ahyp:hlinkClr xmlns:ahyp="http://schemas.microsoft.com/office/drawing/2018/hyperlinkcolor" val="tx"/>
                    </a:ext>
                  </a:extLst>
                </a:hlinkClick>
              </a:rPr>
              <a:t>N Engl J Med. </a:t>
            </a:r>
            <a:r>
              <a:rPr lang="en-US" sz="2000" dirty="0">
                <a:hlinkClick r:id="rId3">
                  <a:extLst>
                    <a:ext uri="{A12FA001-AC4F-418D-AE19-62706E023703}">
                      <ahyp:hlinkClr xmlns:ahyp="http://schemas.microsoft.com/office/drawing/2018/hyperlinkcolor" val="tx"/>
                    </a:ext>
                  </a:extLst>
                </a:hlinkClick>
              </a:rPr>
              <a:t>2017;376:1713-1722.</a:t>
            </a:r>
            <a:endParaRPr lang="en-US" sz="2000" noProof="0" dirty="0"/>
          </a:p>
        </p:txBody>
      </p:sp>
      <p:pic>
        <p:nvPicPr>
          <p:cNvPr id="2" name="Graphic 1" descr="House with solid fill">
            <a:hlinkClick r:id="rId4" action="ppaction://hlinksldjump"/>
            <a:extLst>
              <a:ext uri="{FF2B5EF4-FFF2-40B4-BE49-F238E27FC236}">
                <a16:creationId xmlns:a16="http://schemas.microsoft.com/office/drawing/2014/main" id="{C103165E-E8C4-073F-3C8E-44C026C9CBC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3" name="Rectangle: Top Corners Rounded 2">
            <a:hlinkClick r:id="rId6" action="ppaction://hlinksldjump"/>
            <a:extLst>
              <a:ext uri="{FF2B5EF4-FFF2-40B4-BE49-F238E27FC236}">
                <a16:creationId xmlns:a16="http://schemas.microsoft.com/office/drawing/2014/main" id="{9ACE0FCE-3C80-C0CE-2E80-9F9BDBCEEA21}"/>
              </a:ext>
            </a:extLst>
          </p:cNvPr>
          <p:cNvSpPr/>
          <p:nvPr/>
        </p:nvSpPr>
        <p:spPr>
          <a:xfrm>
            <a:off x="602108" y="6198257"/>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3658758853"/>
      </p:ext>
    </p:extLst>
  </p:cSld>
  <p:clrMapOvr>
    <a:masterClrMapping/>
  </p:clrMapOvr>
  <p:transition>
    <p:fade/>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D3E9D3AB-AEAE-4CB6-9CAD-0C71698A5513}"/>
              </a:ext>
            </a:extLst>
          </p:cNvPr>
          <p:cNvSpPr>
            <a:spLocks noGrp="1"/>
          </p:cNvSpPr>
          <p:nvPr>
            <p:ph type="title"/>
          </p:nvPr>
        </p:nvSpPr>
        <p:spPr>
          <a:xfrm>
            <a:off x="365125" y="365760"/>
            <a:ext cx="11461750" cy="1015663"/>
          </a:xfrm>
        </p:spPr>
        <p:txBody>
          <a:bodyPr/>
          <a:lstStyle/>
          <a:p>
            <a:r>
              <a:rPr lang="en-US" noProof="0" dirty="0"/>
              <a:t>Safety Parameters Were Similar Across Treatment Groups, Regardless of Diabetes Status</a:t>
            </a:r>
          </a:p>
        </p:txBody>
      </p:sp>
      <p:graphicFrame>
        <p:nvGraphicFramePr>
          <p:cNvPr id="10" name="Table 9">
            <a:extLst>
              <a:ext uri="{FF2B5EF4-FFF2-40B4-BE49-F238E27FC236}">
                <a16:creationId xmlns:a16="http://schemas.microsoft.com/office/drawing/2014/main" id="{10B09C56-5DEB-44C5-96E2-67030BE47672}"/>
              </a:ext>
            </a:extLst>
          </p:cNvPr>
          <p:cNvGraphicFramePr>
            <a:graphicFrameLocks noGrp="1"/>
          </p:cNvGraphicFramePr>
          <p:nvPr>
            <p:extLst>
              <p:ext uri="{D42A27DB-BD31-4B8C-83A1-F6EECF244321}">
                <p14:modId xmlns:p14="http://schemas.microsoft.com/office/powerpoint/2010/main" val="2573113036"/>
              </p:ext>
            </p:extLst>
          </p:nvPr>
        </p:nvGraphicFramePr>
        <p:xfrm>
          <a:off x="370965" y="1643169"/>
          <a:ext cx="11483999" cy="3465576"/>
        </p:xfrm>
        <a:graphic>
          <a:graphicData uri="http://schemas.openxmlformats.org/drawingml/2006/table">
            <a:tbl>
              <a:tblPr>
                <a:tableStyleId>{5C22544A-7EE6-4342-B048-85BDC9FD1C3A}</a:tableStyleId>
              </a:tblPr>
              <a:tblGrid>
                <a:gridCol w="4977437">
                  <a:extLst>
                    <a:ext uri="{9D8B030D-6E8A-4147-A177-3AD203B41FA5}">
                      <a16:colId xmlns:a16="http://schemas.microsoft.com/office/drawing/2014/main" val="2459160739"/>
                    </a:ext>
                  </a:extLst>
                </a:gridCol>
                <a:gridCol w="1659146">
                  <a:extLst>
                    <a:ext uri="{9D8B030D-6E8A-4147-A177-3AD203B41FA5}">
                      <a16:colId xmlns:a16="http://schemas.microsoft.com/office/drawing/2014/main" val="1143221515"/>
                    </a:ext>
                  </a:extLst>
                </a:gridCol>
                <a:gridCol w="1520884">
                  <a:extLst>
                    <a:ext uri="{9D8B030D-6E8A-4147-A177-3AD203B41FA5}">
                      <a16:colId xmlns:a16="http://schemas.microsoft.com/office/drawing/2014/main" val="1413925887"/>
                    </a:ext>
                  </a:extLst>
                </a:gridCol>
                <a:gridCol w="284764">
                  <a:extLst>
                    <a:ext uri="{9D8B030D-6E8A-4147-A177-3AD203B41FA5}">
                      <a16:colId xmlns:a16="http://schemas.microsoft.com/office/drawing/2014/main" val="3948749473"/>
                    </a:ext>
                  </a:extLst>
                </a:gridCol>
                <a:gridCol w="1520884">
                  <a:extLst>
                    <a:ext uri="{9D8B030D-6E8A-4147-A177-3AD203B41FA5}">
                      <a16:colId xmlns:a16="http://schemas.microsoft.com/office/drawing/2014/main" val="1491160764"/>
                    </a:ext>
                  </a:extLst>
                </a:gridCol>
                <a:gridCol w="1520884">
                  <a:extLst>
                    <a:ext uri="{9D8B030D-6E8A-4147-A177-3AD203B41FA5}">
                      <a16:colId xmlns:a16="http://schemas.microsoft.com/office/drawing/2014/main" val="3092561979"/>
                    </a:ext>
                  </a:extLst>
                </a:gridCol>
              </a:tblGrid>
              <a:tr h="0">
                <a:tc rowSpan="3">
                  <a:txBody>
                    <a:bodyPr/>
                    <a:lstStyle/>
                    <a:p>
                      <a:pPr algn="l" fontAlgn="b">
                        <a:lnSpc>
                          <a:spcPct val="85000"/>
                        </a:lnSpc>
                      </a:pPr>
                      <a:r>
                        <a:rPr lang="en-US" sz="1200" b="1" u="none" strike="noStrike" dirty="0">
                          <a:solidFill>
                            <a:schemeClr val="bg1"/>
                          </a:solidFill>
                          <a:effectLst/>
                          <a:latin typeface="+mn-lt"/>
                        </a:rPr>
                        <a:t>Outcome</a:t>
                      </a:r>
                      <a:endParaRPr lang="en-US" sz="1200" b="1" i="0" u="none" strike="noStrike" dirty="0">
                        <a:solidFill>
                          <a:schemeClr val="bg1"/>
                        </a:solidFill>
                        <a:effectLst/>
                        <a:latin typeface="+mn-lt"/>
                      </a:endParaRPr>
                    </a:p>
                  </a:txBody>
                  <a:tcPr marL="121920" marR="121920" marT="27432" marB="27432"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algn="ctr" fontAlgn="b">
                        <a:lnSpc>
                          <a:spcPct val="85000"/>
                        </a:lnSpc>
                      </a:pPr>
                      <a:r>
                        <a:rPr lang="en-US" sz="1200" b="1" u="none" strike="noStrike" dirty="0">
                          <a:solidFill>
                            <a:schemeClr val="bg1"/>
                          </a:solidFill>
                          <a:effectLst/>
                          <a:latin typeface="+mn-lt"/>
                        </a:rPr>
                        <a:t>With Diabetes</a:t>
                      </a:r>
                      <a:endParaRPr lang="en-US" sz="1200" b="1" i="0" u="none" strike="noStrike" dirty="0">
                        <a:solidFill>
                          <a:schemeClr val="bg1"/>
                        </a:solidFill>
                        <a:effectLst/>
                        <a:latin typeface="+mn-lt"/>
                      </a:endParaRPr>
                    </a:p>
                  </a:txBody>
                  <a:tcPr marL="0" marR="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tc>
                <a:tc rowSpan="3">
                  <a:txBody>
                    <a:bodyPr/>
                    <a:lstStyle/>
                    <a:p>
                      <a:pPr algn="ctr" fontAlgn="b">
                        <a:lnSpc>
                          <a:spcPct val="85000"/>
                        </a:lnSpc>
                      </a:pPr>
                      <a:endParaRPr lang="en-US" sz="1200" b="1" i="0" u="none" strike="noStrike" dirty="0">
                        <a:solidFill>
                          <a:schemeClr val="bg1"/>
                        </a:solidFill>
                        <a:effectLst/>
                        <a:latin typeface="+mn-lt"/>
                      </a:endParaRPr>
                    </a:p>
                  </a:txBody>
                  <a:tcPr marL="0" marR="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algn="ctr" fontAlgn="b">
                        <a:lnSpc>
                          <a:spcPct val="85000"/>
                        </a:lnSpc>
                      </a:pPr>
                      <a:r>
                        <a:rPr lang="en-US" sz="1200" b="1" u="none" strike="noStrike" dirty="0">
                          <a:solidFill>
                            <a:schemeClr val="bg1"/>
                          </a:solidFill>
                          <a:effectLst/>
                          <a:latin typeface="+mn-lt"/>
                        </a:rPr>
                        <a:t>Without Diabetes</a:t>
                      </a:r>
                      <a:endParaRPr lang="en-US" sz="1200" b="1" i="0" u="none" strike="noStrike" dirty="0">
                        <a:solidFill>
                          <a:schemeClr val="bg1"/>
                        </a:solidFill>
                        <a:effectLst/>
                        <a:latin typeface="+mn-lt"/>
                      </a:endParaRPr>
                    </a:p>
                  </a:txBody>
                  <a:tcPr marL="0" marR="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tc>
                <a:extLst>
                  <a:ext uri="{0D108BD9-81ED-4DB2-BD59-A6C34878D82A}">
                    <a16:rowId xmlns:a16="http://schemas.microsoft.com/office/drawing/2014/main" val="2138674999"/>
                  </a:ext>
                </a:extLst>
              </a:tr>
              <a:tr h="0">
                <a:tc vMerge="1">
                  <a:txBody>
                    <a:bodyPr/>
                    <a:lstStyle/>
                    <a:p>
                      <a:endParaRPr lang="en-US"/>
                    </a:p>
                  </a:txBody>
                  <a:tcPr/>
                </a:tc>
                <a:tc gridSpan="2">
                  <a:txBody>
                    <a:bodyPr/>
                    <a:lstStyle/>
                    <a:p>
                      <a:pPr algn="ctr" fontAlgn="b">
                        <a:lnSpc>
                          <a:spcPct val="85000"/>
                        </a:lnSpc>
                      </a:pPr>
                      <a:r>
                        <a:rPr lang="en-US" sz="1200" b="1" u="none" strike="noStrike" dirty="0">
                          <a:solidFill>
                            <a:schemeClr val="bg1"/>
                          </a:solidFill>
                          <a:effectLst/>
                          <a:latin typeface="+mn-lt"/>
                        </a:rPr>
                        <a:t>No. of patients</a:t>
                      </a:r>
                      <a:endParaRPr lang="en-US" sz="1200" b="1" i="0" u="none" strike="noStrike" dirty="0">
                        <a:solidFill>
                          <a:schemeClr val="bg1"/>
                        </a:solidFill>
                        <a:effectLst/>
                        <a:latin typeface="+mn-lt"/>
                      </a:endParaRPr>
                    </a:p>
                  </a:txBody>
                  <a:tcPr marL="0" marR="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tc>
                <a:tc vMerge="1">
                  <a:txBody>
                    <a:bodyPr/>
                    <a:lstStyle/>
                    <a:p>
                      <a:endParaRPr lang="en-US"/>
                    </a:p>
                  </a:txBody>
                  <a:tcPr/>
                </a:tc>
                <a:tc gridSpan="2">
                  <a:txBody>
                    <a:bodyPr/>
                    <a:lstStyle/>
                    <a:p>
                      <a:pPr algn="ctr" fontAlgn="b">
                        <a:lnSpc>
                          <a:spcPct val="85000"/>
                        </a:lnSpc>
                      </a:pPr>
                      <a:r>
                        <a:rPr lang="en-US" sz="1200" b="1" u="none" strike="noStrike" dirty="0">
                          <a:solidFill>
                            <a:schemeClr val="bg1"/>
                          </a:solidFill>
                          <a:effectLst/>
                          <a:latin typeface="+mn-lt"/>
                        </a:rPr>
                        <a:t>No. of patients </a:t>
                      </a:r>
                      <a:endParaRPr lang="en-US" sz="1200" b="1" i="0" u="none" strike="noStrike" dirty="0">
                        <a:solidFill>
                          <a:schemeClr val="bg1"/>
                        </a:solidFill>
                        <a:effectLst/>
                        <a:latin typeface="+mn-lt"/>
                      </a:endParaRPr>
                    </a:p>
                  </a:txBody>
                  <a:tcPr marL="0" marR="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endParaRPr lang="en-US"/>
                    </a:p>
                  </a:txBody>
                  <a:tcPr/>
                </a:tc>
                <a:extLst>
                  <a:ext uri="{0D108BD9-81ED-4DB2-BD59-A6C34878D82A}">
                    <a16:rowId xmlns:a16="http://schemas.microsoft.com/office/drawing/2014/main" val="3874715532"/>
                  </a:ext>
                </a:extLst>
              </a:tr>
              <a:tr h="0">
                <a:tc vMerge="1">
                  <a:txBody>
                    <a:bodyPr/>
                    <a:lstStyle/>
                    <a:p>
                      <a:endParaRPr lang="en-US"/>
                    </a:p>
                  </a:txBody>
                  <a:tcPr/>
                </a:tc>
                <a:tc>
                  <a:txBody>
                    <a:bodyPr/>
                    <a:lstStyle/>
                    <a:p>
                      <a:pPr algn="ctr" fontAlgn="b">
                        <a:lnSpc>
                          <a:spcPct val="85000"/>
                        </a:lnSpc>
                      </a:pPr>
                      <a:r>
                        <a:rPr lang="en-US" sz="1200" b="1" u="none" strike="noStrike" dirty="0">
                          <a:solidFill>
                            <a:schemeClr val="bg1"/>
                          </a:solidFill>
                          <a:effectLst/>
                          <a:latin typeface="+mn-lt"/>
                        </a:rPr>
                        <a:t>Evolocumab</a:t>
                      </a:r>
                      <a:br>
                        <a:rPr lang="en-US" sz="1200" b="1" u="none" strike="noStrike" dirty="0">
                          <a:solidFill>
                            <a:schemeClr val="bg1"/>
                          </a:solidFill>
                          <a:effectLst/>
                          <a:latin typeface="+mn-lt"/>
                        </a:rPr>
                      </a:br>
                      <a:r>
                        <a:rPr lang="en-US" sz="1200" b="1" u="none" strike="noStrike" dirty="0">
                          <a:solidFill>
                            <a:schemeClr val="bg1"/>
                          </a:solidFill>
                          <a:effectLst/>
                          <a:latin typeface="+mn-lt"/>
                        </a:rPr>
                        <a:t>(n = 5,513)</a:t>
                      </a:r>
                      <a:endParaRPr lang="en-US" sz="1200" b="1" i="0" u="none" strike="noStrike" dirty="0">
                        <a:solidFill>
                          <a:schemeClr val="bg1"/>
                        </a:solidFill>
                        <a:effectLst/>
                        <a:latin typeface="+mn-lt"/>
                      </a:endParaRPr>
                    </a:p>
                  </a:txBody>
                  <a:tcPr marL="0" marR="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fontAlgn="b">
                        <a:lnSpc>
                          <a:spcPct val="85000"/>
                        </a:lnSpc>
                      </a:pPr>
                      <a:r>
                        <a:rPr lang="en-US" sz="1200" b="1" u="none" strike="noStrike" dirty="0">
                          <a:solidFill>
                            <a:schemeClr val="bg1"/>
                          </a:solidFill>
                          <a:effectLst/>
                          <a:latin typeface="+mn-lt"/>
                        </a:rPr>
                        <a:t>Placebo</a:t>
                      </a:r>
                      <a:br>
                        <a:rPr lang="en-US" sz="1200" b="1" u="none" strike="noStrike" dirty="0">
                          <a:solidFill>
                            <a:schemeClr val="bg1"/>
                          </a:solidFill>
                          <a:effectLst/>
                          <a:latin typeface="+mn-lt"/>
                        </a:rPr>
                      </a:br>
                      <a:r>
                        <a:rPr lang="en-US" sz="1200" b="1" u="none" strike="noStrike" dirty="0">
                          <a:solidFill>
                            <a:schemeClr val="bg1"/>
                          </a:solidFill>
                          <a:effectLst/>
                          <a:latin typeface="+mn-lt"/>
                        </a:rPr>
                        <a:t>(n = 5,502)</a:t>
                      </a:r>
                      <a:endParaRPr lang="en-US" sz="1200" b="1" i="0" u="none" strike="noStrike" dirty="0">
                        <a:solidFill>
                          <a:schemeClr val="bg1"/>
                        </a:solidFill>
                        <a:effectLst/>
                        <a:latin typeface="+mn-lt"/>
                      </a:endParaRPr>
                    </a:p>
                  </a:txBody>
                  <a:tcPr marL="0" marR="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vMerge="1">
                  <a:txBody>
                    <a:bodyPr/>
                    <a:lstStyle/>
                    <a:p>
                      <a:endParaRPr lang="en-US"/>
                    </a:p>
                  </a:txBody>
                  <a:tcPr/>
                </a:tc>
                <a:tc>
                  <a:txBody>
                    <a:bodyPr/>
                    <a:lstStyle/>
                    <a:p>
                      <a:pPr algn="ctr" fontAlgn="b">
                        <a:lnSpc>
                          <a:spcPct val="85000"/>
                        </a:lnSpc>
                      </a:pPr>
                      <a:r>
                        <a:rPr lang="en-US" sz="1200" b="1" u="none" strike="noStrike" dirty="0">
                          <a:solidFill>
                            <a:schemeClr val="bg1"/>
                          </a:solidFill>
                          <a:effectLst/>
                          <a:latin typeface="+mn-lt"/>
                        </a:rPr>
                        <a:t>Evolocumab</a:t>
                      </a:r>
                      <a:br>
                        <a:rPr lang="en-US" sz="1200" b="1" u="none" strike="noStrike" dirty="0">
                          <a:solidFill>
                            <a:schemeClr val="bg1"/>
                          </a:solidFill>
                          <a:effectLst/>
                          <a:latin typeface="+mn-lt"/>
                        </a:rPr>
                      </a:br>
                      <a:r>
                        <a:rPr lang="en-US" sz="1200" b="1" u="none" strike="noStrike" dirty="0">
                          <a:solidFill>
                            <a:schemeClr val="bg1"/>
                          </a:solidFill>
                          <a:effectLst/>
                          <a:latin typeface="+mn-lt"/>
                        </a:rPr>
                        <a:t>(n = 8,256)</a:t>
                      </a:r>
                      <a:endParaRPr lang="en-US" sz="1200" b="1" i="0" u="none" strike="noStrike" dirty="0">
                        <a:solidFill>
                          <a:schemeClr val="bg1"/>
                        </a:solidFill>
                        <a:effectLst/>
                        <a:latin typeface="+mn-lt"/>
                      </a:endParaRPr>
                    </a:p>
                  </a:txBody>
                  <a:tcPr marL="0" marR="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fontAlgn="b">
                        <a:lnSpc>
                          <a:spcPct val="85000"/>
                        </a:lnSpc>
                      </a:pPr>
                      <a:r>
                        <a:rPr lang="en-US" sz="1200" b="1" u="none" strike="noStrike" dirty="0">
                          <a:solidFill>
                            <a:schemeClr val="bg1"/>
                          </a:solidFill>
                          <a:effectLst/>
                          <a:latin typeface="+mn-lt"/>
                        </a:rPr>
                        <a:t>Placebo</a:t>
                      </a:r>
                      <a:br>
                        <a:rPr lang="en-US" sz="1200" b="1" u="none" strike="noStrike" dirty="0">
                          <a:solidFill>
                            <a:schemeClr val="bg1"/>
                          </a:solidFill>
                          <a:effectLst/>
                          <a:latin typeface="+mn-lt"/>
                        </a:rPr>
                      </a:br>
                      <a:r>
                        <a:rPr lang="en-US" sz="1200" b="1" u="none" strike="noStrike" dirty="0">
                          <a:solidFill>
                            <a:schemeClr val="bg1"/>
                          </a:solidFill>
                          <a:effectLst/>
                          <a:latin typeface="+mn-lt"/>
                        </a:rPr>
                        <a:t>(n = 8,254)</a:t>
                      </a:r>
                      <a:endParaRPr lang="en-US" sz="1200" b="1" i="0" u="none" strike="noStrike" dirty="0">
                        <a:solidFill>
                          <a:schemeClr val="bg1"/>
                        </a:solidFill>
                        <a:effectLst/>
                        <a:latin typeface="+mn-lt"/>
                      </a:endParaRPr>
                    </a:p>
                  </a:txBody>
                  <a:tcPr marL="0" marR="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3625687194"/>
                  </a:ext>
                </a:extLst>
              </a:tr>
              <a:tr h="0">
                <a:tc>
                  <a:txBody>
                    <a:bodyPr/>
                    <a:lstStyle/>
                    <a:p>
                      <a:pPr algn="l" fontAlgn="b">
                        <a:lnSpc>
                          <a:spcPct val="85000"/>
                        </a:lnSpc>
                      </a:pPr>
                      <a:r>
                        <a:rPr lang="en-US" sz="1200" b="1" u="none" strike="noStrike" dirty="0">
                          <a:solidFill>
                            <a:schemeClr val="accent1"/>
                          </a:solidFill>
                          <a:effectLst/>
                          <a:latin typeface="+mn-lt"/>
                        </a:rPr>
                        <a:t>Adverse events</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2285923441"/>
                  </a:ext>
                </a:extLst>
              </a:tr>
              <a:tr h="0">
                <a:tc>
                  <a:txBody>
                    <a:bodyPr/>
                    <a:lstStyle/>
                    <a:p>
                      <a:pPr marL="182880" algn="l" fontAlgn="b">
                        <a:lnSpc>
                          <a:spcPct val="85000"/>
                        </a:lnSpc>
                        <a:spcBef>
                          <a:spcPts val="0"/>
                        </a:spcBef>
                      </a:pPr>
                      <a:r>
                        <a:rPr lang="en-US" sz="1200" b="1" u="none" strike="noStrike" dirty="0">
                          <a:solidFill>
                            <a:schemeClr val="accent1"/>
                          </a:solidFill>
                          <a:effectLst/>
                          <a:latin typeface="+mn-lt"/>
                        </a:rPr>
                        <a:t>Any</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4,327 (78.5)</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4,307 (78.3)</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6,337 (76.8)</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6,337 (76.8)</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386972966"/>
                  </a:ext>
                </a:extLst>
              </a:tr>
              <a:tr h="0">
                <a:tc>
                  <a:txBody>
                    <a:bodyPr/>
                    <a:lstStyle/>
                    <a:p>
                      <a:pPr marL="182880" algn="l" fontAlgn="b">
                        <a:lnSpc>
                          <a:spcPct val="85000"/>
                        </a:lnSpc>
                        <a:spcBef>
                          <a:spcPts val="0"/>
                        </a:spcBef>
                      </a:pPr>
                      <a:r>
                        <a:rPr lang="en-US" sz="1200" b="1" u="none" strike="noStrike" dirty="0">
                          <a:solidFill>
                            <a:schemeClr val="accent1"/>
                          </a:solidFill>
                          <a:effectLst/>
                          <a:latin typeface="+mn-lt"/>
                        </a:rPr>
                        <a:t>Serious</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1,497 (27.2)</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1,467 (26.7)</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1,913 (23.2)</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1,937 (23.5)</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3302702992"/>
                  </a:ext>
                </a:extLst>
              </a:tr>
              <a:tr h="0">
                <a:tc>
                  <a:txBody>
                    <a:bodyPr/>
                    <a:lstStyle/>
                    <a:p>
                      <a:pPr marL="182880" algn="l" fontAlgn="b">
                        <a:lnSpc>
                          <a:spcPct val="85000"/>
                        </a:lnSpc>
                        <a:spcBef>
                          <a:spcPts val="0"/>
                        </a:spcBef>
                      </a:pPr>
                      <a:r>
                        <a:rPr lang="en-US" sz="1200" b="1" u="none" strike="noStrike" dirty="0">
                          <a:solidFill>
                            <a:schemeClr val="accent1"/>
                          </a:solidFill>
                          <a:effectLst/>
                          <a:latin typeface="+mn-lt"/>
                        </a:rPr>
                        <a:t>Thought to be treatment-related and leading to discontinuation of study drug</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65 (1.2)</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73 (1.3)</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161 (2.0)</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128 (1.6)</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72211720"/>
                  </a:ext>
                </a:extLst>
              </a:tr>
              <a:tr h="0">
                <a:tc>
                  <a:txBody>
                    <a:bodyPr/>
                    <a:lstStyle/>
                    <a:p>
                      <a:pPr marL="182880" algn="l" fontAlgn="b">
                        <a:lnSpc>
                          <a:spcPct val="85000"/>
                        </a:lnSpc>
                        <a:spcBef>
                          <a:spcPts val="0"/>
                        </a:spcBef>
                      </a:pPr>
                      <a:r>
                        <a:rPr lang="en-US" sz="1200" b="1" u="none" strike="noStrike" dirty="0">
                          <a:solidFill>
                            <a:schemeClr val="accent1"/>
                          </a:solidFill>
                          <a:effectLst/>
                          <a:latin typeface="+mn-lt"/>
                        </a:rPr>
                        <a:t>Injection-site reaction</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96 (1.7)</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75 (1.4)</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200 (2.4)</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144 (1.7)</a:t>
                      </a:r>
                      <a:endParaRPr lang="en-US" sz="1200" b="0" i="0" u="none" strike="noStrike" baseline="30000"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448249208"/>
                  </a:ext>
                </a:extLst>
              </a:tr>
              <a:tr h="0">
                <a:tc>
                  <a:txBody>
                    <a:bodyPr/>
                    <a:lstStyle/>
                    <a:p>
                      <a:pPr marL="182880" algn="l" fontAlgn="b">
                        <a:lnSpc>
                          <a:spcPct val="85000"/>
                        </a:lnSpc>
                        <a:spcBef>
                          <a:spcPts val="0"/>
                        </a:spcBef>
                      </a:pPr>
                      <a:r>
                        <a:rPr lang="en-US" sz="1200" b="1" u="none" strike="noStrike" dirty="0">
                          <a:solidFill>
                            <a:schemeClr val="accent1"/>
                          </a:solidFill>
                          <a:effectLst/>
                          <a:latin typeface="+mn-lt"/>
                        </a:rPr>
                        <a:t>Allergic reactions</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180 (3.3)</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150 (2.7)</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240 (2.9)</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243 (2.9)</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3980493434"/>
                  </a:ext>
                </a:extLst>
              </a:tr>
              <a:tr h="0">
                <a:tc>
                  <a:txBody>
                    <a:bodyPr/>
                    <a:lstStyle/>
                    <a:p>
                      <a:pPr marL="182880" algn="l" fontAlgn="b">
                        <a:lnSpc>
                          <a:spcPct val="85000"/>
                        </a:lnSpc>
                        <a:spcBef>
                          <a:spcPts val="0"/>
                        </a:spcBef>
                      </a:pPr>
                      <a:r>
                        <a:rPr lang="en-US" sz="1200" b="1" u="none" strike="noStrike" dirty="0">
                          <a:solidFill>
                            <a:schemeClr val="accent1"/>
                          </a:solidFill>
                          <a:effectLst/>
                          <a:latin typeface="+mn-lt"/>
                        </a:rPr>
                        <a:t>Muscle-related</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241 (4.4)</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230 (4.2)</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441 (5.3)</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426 (5.2)</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673411540"/>
                  </a:ext>
                </a:extLst>
              </a:tr>
              <a:tr h="0">
                <a:tc>
                  <a:txBody>
                    <a:bodyPr/>
                    <a:lstStyle/>
                    <a:p>
                      <a:pPr marL="182880" algn="l" fontAlgn="b">
                        <a:lnSpc>
                          <a:spcPct val="85000"/>
                        </a:lnSpc>
                        <a:spcBef>
                          <a:spcPts val="0"/>
                        </a:spcBef>
                      </a:pPr>
                      <a:r>
                        <a:rPr lang="en-US" sz="1200" b="1" u="none" strike="noStrike" dirty="0">
                          <a:solidFill>
                            <a:schemeClr val="accent1"/>
                          </a:solidFill>
                          <a:effectLst/>
                          <a:latin typeface="+mn-lt"/>
                        </a:rPr>
                        <a:t>Cataract</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107 (1.9)</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106 (1.9)</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121 (1.5)</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136 (1.6)</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376295010"/>
                  </a:ext>
                </a:extLst>
              </a:tr>
              <a:tr h="0">
                <a:tc>
                  <a:txBody>
                    <a:bodyPr/>
                    <a:lstStyle/>
                    <a:p>
                      <a:pPr marL="182880" algn="l" fontAlgn="b">
                        <a:lnSpc>
                          <a:spcPct val="85000"/>
                        </a:lnSpc>
                        <a:spcBef>
                          <a:spcPts val="0"/>
                        </a:spcBef>
                      </a:pPr>
                      <a:r>
                        <a:rPr lang="en-US" sz="1200" b="1" u="none" strike="noStrike" dirty="0">
                          <a:solidFill>
                            <a:schemeClr val="accent1"/>
                          </a:solidFill>
                          <a:effectLst/>
                          <a:latin typeface="+mn-lt"/>
                        </a:rPr>
                        <a:t>Neurocognitive event</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79 (1.4)</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79 (1.4)</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138 (1.7)</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123 (1.5)</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199131715"/>
                  </a:ext>
                </a:extLst>
              </a:tr>
              <a:tr h="0">
                <a:tc>
                  <a:txBody>
                    <a:bodyPr/>
                    <a:lstStyle/>
                    <a:p>
                      <a:pPr algn="l" fontAlgn="b">
                        <a:lnSpc>
                          <a:spcPct val="85000"/>
                        </a:lnSpc>
                      </a:pPr>
                      <a:r>
                        <a:rPr lang="en-US" sz="1200" b="1" u="none" strike="noStrike" dirty="0">
                          <a:solidFill>
                            <a:schemeClr val="accent1"/>
                          </a:solidFill>
                          <a:effectLst/>
                          <a:latin typeface="+mn-lt"/>
                        </a:rPr>
                        <a:t>Laboratory results</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255448289"/>
                  </a:ext>
                </a:extLst>
              </a:tr>
              <a:tr h="0">
                <a:tc>
                  <a:txBody>
                    <a:bodyPr/>
                    <a:lstStyle/>
                    <a:p>
                      <a:pPr marL="182880" algn="l" fontAlgn="b">
                        <a:lnSpc>
                          <a:spcPct val="85000"/>
                        </a:lnSpc>
                      </a:pPr>
                      <a:r>
                        <a:rPr lang="en-US" sz="1200" b="1" u="none" strike="noStrike" dirty="0">
                          <a:solidFill>
                            <a:schemeClr val="accent1"/>
                          </a:solidFill>
                          <a:effectLst/>
                          <a:latin typeface="+mn-lt"/>
                        </a:rPr>
                        <a:t>Aminotransferase &gt;3x ULN</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89 (1.6)</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85 (1.6)</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151 (1.9)</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algn="ctr" fontAlgn="b">
                        <a:lnSpc>
                          <a:spcPct val="85000"/>
                        </a:lnSpc>
                      </a:pPr>
                      <a:r>
                        <a:rPr lang="en-US" sz="1200" u="none" strike="noStrike" dirty="0">
                          <a:effectLst/>
                          <a:latin typeface="+mn-lt"/>
                        </a:rPr>
                        <a:t>157 (1.9)</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88023631"/>
                  </a:ext>
                </a:extLst>
              </a:tr>
              <a:tr h="0">
                <a:tc>
                  <a:txBody>
                    <a:bodyPr/>
                    <a:lstStyle/>
                    <a:p>
                      <a:pPr marL="182880" algn="l" fontAlgn="b">
                        <a:lnSpc>
                          <a:spcPct val="85000"/>
                        </a:lnSpc>
                      </a:pPr>
                      <a:r>
                        <a:rPr lang="en-US" sz="1200" b="1" u="none" strike="noStrike" dirty="0">
                          <a:solidFill>
                            <a:schemeClr val="accent1"/>
                          </a:solidFill>
                          <a:effectLst/>
                          <a:latin typeface="+mn-lt"/>
                        </a:rPr>
                        <a:t>Creatinine kinase &gt;5x ULN</a:t>
                      </a:r>
                      <a:endParaRPr lang="en-US" sz="1200" b="1" i="0" u="none" strike="noStrike" dirty="0">
                        <a:solidFill>
                          <a:schemeClr val="accent1"/>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28 (0.5)</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33 (0.6)</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67 (0.8)</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algn="ctr" fontAlgn="b">
                        <a:lnSpc>
                          <a:spcPct val="85000"/>
                        </a:lnSpc>
                      </a:pPr>
                      <a:r>
                        <a:rPr lang="en-US" sz="1200" u="none" strike="noStrike" dirty="0">
                          <a:effectLst/>
                          <a:latin typeface="+mn-lt"/>
                        </a:rPr>
                        <a:t>66 (0.8)</a:t>
                      </a:r>
                      <a:endParaRPr lang="en-US" sz="1200" b="0" i="0" u="none" strike="noStrike" dirty="0">
                        <a:solidFill>
                          <a:srgbClr val="000000"/>
                        </a:solidFill>
                        <a:effectLst/>
                        <a:latin typeface="+mn-lt"/>
                      </a:endParaRPr>
                    </a:p>
                  </a:txBody>
                  <a:tcPr marL="121920" marR="121920" marT="27432" marB="27432"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607829501"/>
                  </a:ext>
                </a:extLst>
              </a:tr>
            </a:tbl>
          </a:graphicData>
        </a:graphic>
      </p:graphicFrame>
      <p:sp>
        <p:nvSpPr>
          <p:cNvPr id="3" name="Rectangle 2">
            <a:extLst>
              <a:ext uri="{FF2B5EF4-FFF2-40B4-BE49-F238E27FC236}">
                <a16:creationId xmlns:a16="http://schemas.microsoft.com/office/drawing/2014/main" id="{EA23B7BC-3BC6-9219-202B-B7EDE549AAA6}"/>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 name="Graphic 1" descr="House with solid fill">
            <a:hlinkClick r:id="rId3" action="ppaction://hlinksldjump"/>
            <a:extLst>
              <a:ext uri="{FF2B5EF4-FFF2-40B4-BE49-F238E27FC236}">
                <a16:creationId xmlns:a16="http://schemas.microsoft.com/office/drawing/2014/main" id="{5484DF42-21E4-FB94-1013-048E8326248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559117267"/>
      </p:ext>
    </p:extLst>
  </p:cSld>
  <p:clrMapOvr>
    <a:masterClrMapping/>
  </p:clrMapOvr>
  <p:transition>
    <p:fade/>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p:txBody>
          <a:bodyPr/>
          <a:lstStyle/>
          <a:p>
            <a:r>
              <a:rPr lang="en-US" noProof="0" dirty="0"/>
              <a:t>Summary</a:t>
            </a:r>
          </a:p>
        </p:txBody>
      </p:sp>
      <p:pic>
        <p:nvPicPr>
          <p:cNvPr id="2" name="Graphic 1" descr="Books on shelf with solid fill">
            <a:hlinkClick r:id="rId3"/>
            <a:extLst>
              <a:ext uri="{FF2B5EF4-FFF2-40B4-BE49-F238E27FC236}">
                <a16:creationId xmlns:a16="http://schemas.microsoft.com/office/drawing/2014/main" id="{D802DA86-1013-1954-6499-FD056691CC6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sp>
        <p:nvSpPr>
          <p:cNvPr id="5" name="Rectangle 4">
            <a:extLst>
              <a:ext uri="{FF2B5EF4-FFF2-40B4-BE49-F238E27FC236}">
                <a16:creationId xmlns:a16="http://schemas.microsoft.com/office/drawing/2014/main" id="{D550F734-6BCF-9FE4-1738-F81D7EEF6F5F}"/>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5" action="ppaction://hlinksldjump"/>
            <a:extLst>
              <a:ext uri="{FF2B5EF4-FFF2-40B4-BE49-F238E27FC236}">
                <a16:creationId xmlns:a16="http://schemas.microsoft.com/office/drawing/2014/main" id="{5CDAD6E3-EA43-20EF-9371-07D48F571AA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grpSp>
        <p:nvGrpSpPr>
          <p:cNvPr id="51" name="Group 50">
            <a:extLst>
              <a:ext uri="{FF2B5EF4-FFF2-40B4-BE49-F238E27FC236}">
                <a16:creationId xmlns:a16="http://schemas.microsoft.com/office/drawing/2014/main" id="{9F612987-D915-BDC6-6D5D-1D61D4B5C4C2}"/>
              </a:ext>
            </a:extLst>
          </p:cNvPr>
          <p:cNvGrpSpPr/>
          <p:nvPr/>
        </p:nvGrpSpPr>
        <p:grpSpPr>
          <a:xfrm>
            <a:off x="366700" y="1389473"/>
            <a:ext cx="11485821" cy="3667799"/>
            <a:chOff x="437040" y="1389473"/>
            <a:chExt cx="11485821" cy="3667799"/>
          </a:xfrm>
        </p:grpSpPr>
        <p:sp>
          <p:nvSpPr>
            <p:cNvPr id="8" name="Freeform: Shape 7">
              <a:extLst>
                <a:ext uri="{FF2B5EF4-FFF2-40B4-BE49-F238E27FC236}">
                  <a16:creationId xmlns:a16="http://schemas.microsoft.com/office/drawing/2014/main" id="{4B0249F3-0864-E267-E381-A875B7D9AF8B}"/>
                </a:ext>
              </a:extLst>
            </p:cNvPr>
            <p:cNvSpPr/>
            <p:nvPr/>
          </p:nvSpPr>
          <p:spPr>
            <a:xfrm>
              <a:off x="867381" y="138947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9" name="Freeform: Shape 8">
              <a:extLst>
                <a:ext uri="{FF2B5EF4-FFF2-40B4-BE49-F238E27FC236}">
                  <a16:creationId xmlns:a16="http://schemas.microsoft.com/office/drawing/2014/main" id="{BFA66148-CCDF-1B16-AE2D-532F2D7D58C1}"/>
                </a:ext>
              </a:extLst>
            </p:cNvPr>
            <p:cNvSpPr/>
            <p:nvPr/>
          </p:nvSpPr>
          <p:spPr>
            <a:xfrm>
              <a:off x="971402" y="149389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0" name="Freeform: Shape 9">
              <a:extLst>
                <a:ext uri="{FF2B5EF4-FFF2-40B4-BE49-F238E27FC236}">
                  <a16:creationId xmlns:a16="http://schemas.microsoft.com/office/drawing/2014/main" id="{BA2E6920-1D2E-CC98-D210-44696BD5E35F}"/>
                </a:ext>
              </a:extLst>
            </p:cNvPr>
            <p:cNvSpPr/>
            <p:nvPr/>
          </p:nvSpPr>
          <p:spPr>
            <a:xfrm>
              <a:off x="1016020" y="153864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1" name="Freeform: Shape 10">
              <a:extLst>
                <a:ext uri="{FF2B5EF4-FFF2-40B4-BE49-F238E27FC236}">
                  <a16:creationId xmlns:a16="http://schemas.microsoft.com/office/drawing/2014/main" id="{32177F16-9010-185A-6A99-A73C45291C4E}"/>
                </a:ext>
              </a:extLst>
            </p:cNvPr>
            <p:cNvSpPr/>
            <p:nvPr/>
          </p:nvSpPr>
          <p:spPr>
            <a:xfrm>
              <a:off x="437040" y="169123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12" name="Freeform: Shape 11">
              <a:extLst>
                <a:ext uri="{FF2B5EF4-FFF2-40B4-BE49-F238E27FC236}">
                  <a16:creationId xmlns:a16="http://schemas.microsoft.com/office/drawing/2014/main" id="{141AF721-267F-CA3A-5EBB-CB1A3AD4EB26}"/>
                </a:ext>
              </a:extLst>
            </p:cNvPr>
            <p:cNvSpPr/>
            <p:nvPr/>
          </p:nvSpPr>
          <p:spPr>
            <a:xfrm>
              <a:off x="6719168" y="138947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3" name="Freeform: Shape 12">
              <a:extLst>
                <a:ext uri="{FF2B5EF4-FFF2-40B4-BE49-F238E27FC236}">
                  <a16:creationId xmlns:a16="http://schemas.microsoft.com/office/drawing/2014/main" id="{FCEDA2D5-B5CC-2CEE-62EE-5BF765C4559B}"/>
                </a:ext>
              </a:extLst>
            </p:cNvPr>
            <p:cNvSpPr/>
            <p:nvPr/>
          </p:nvSpPr>
          <p:spPr>
            <a:xfrm>
              <a:off x="6823189" y="149389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372316BE-F2E5-83AC-4F79-2080955AF293}"/>
                </a:ext>
              </a:extLst>
            </p:cNvPr>
            <p:cNvSpPr/>
            <p:nvPr/>
          </p:nvSpPr>
          <p:spPr>
            <a:xfrm>
              <a:off x="6867807" y="153864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5" name="Freeform: Shape 14">
              <a:extLst>
                <a:ext uri="{FF2B5EF4-FFF2-40B4-BE49-F238E27FC236}">
                  <a16:creationId xmlns:a16="http://schemas.microsoft.com/office/drawing/2014/main" id="{81B001D9-52B4-C8F5-F36A-9E0CEC4FE7BA}"/>
                </a:ext>
              </a:extLst>
            </p:cNvPr>
            <p:cNvSpPr/>
            <p:nvPr/>
          </p:nvSpPr>
          <p:spPr>
            <a:xfrm>
              <a:off x="6288827" y="169123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20" name="Freeform: Shape 19">
              <a:extLst>
                <a:ext uri="{FF2B5EF4-FFF2-40B4-BE49-F238E27FC236}">
                  <a16:creationId xmlns:a16="http://schemas.microsoft.com/office/drawing/2014/main" id="{91F5C801-4CC1-E773-3184-8ABC6DB3BCBB}"/>
                </a:ext>
              </a:extLst>
            </p:cNvPr>
            <p:cNvSpPr/>
            <p:nvPr/>
          </p:nvSpPr>
          <p:spPr>
            <a:xfrm>
              <a:off x="3722790" y="3429105"/>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21" name="Freeform: Shape 20">
              <a:extLst>
                <a:ext uri="{FF2B5EF4-FFF2-40B4-BE49-F238E27FC236}">
                  <a16:creationId xmlns:a16="http://schemas.microsoft.com/office/drawing/2014/main" id="{4921AA7D-4BD8-7FAF-C963-9772AF7E1845}"/>
                </a:ext>
              </a:extLst>
            </p:cNvPr>
            <p:cNvSpPr/>
            <p:nvPr/>
          </p:nvSpPr>
          <p:spPr>
            <a:xfrm>
              <a:off x="3826811" y="3533522"/>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22" name="Freeform: Shape 21">
              <a:extLst>
                <a:ext uri="{FF2B5EF4-FFF2-40B4-BE49-F238E27FC236}">
                  <a16:creationId xmlns:a16="http://schemas.microsoft.com/office/drawing/2014/main" id="{6ECFDE79-110D-5626-0298-81F102790570}"/>
                </a:ext>
              </a:extLst>
            </p:cNvPr>
            <p:cNvSpPr/>
            <p:nvPr/>
          </p:nvSpPr>
          <p:spPr>
            <a:xfrm>
              <a:off x="3871429" y="3578272"/>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23" name="Freeform: Shape 22">
              <a:extLst>
                <a:ext uri="{FF2B5EF4-FFF2-40B4-BE49-F238E27FC236}">
                  <a16:creationId xmlns:a16="http://schemas.microsoft.com/office/drawing/2014/main" id="{6083F4FE-CA1E-1F58-920C-A35A310FECFA}"/>
                </a:ext>
              </a:extLst>
            </p:cNvPr>
            <p:cNvSpPr/>
            <p:nvPr/>
          </p:nvSpPr>
          <p:spPr>
            <a:xfrm>
              <a:off x="3292449" y="3730871"/>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24" name="Content Placeholder 3">
              <a:extLst>
                <a:ext uri="{FF2B5EF4-FFF2-40B4-BE49-F238E27FC236}">
                  <a16:creationId xmlns:a16="http://schemas.microsoft.com/office/drawing/2014/main" id="{C831BB5A-2AC3-6EA1-F3B6-F9DE326716D3}"/>
                </a:ext>
              </a:extLst>
            </p:cNvPr>
            <p:cNvSpPr txBox="1">
              <a:spLocks/>
            </p:cNvSpPr>
            <p:nvPr/>
          </p:nvSpPr>
          <p:spPr>
            <a:xfrm>
              <a:off x="1752358" y="1741891"/>
              <a:ext cx="3834342"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Patients with diabetes had a higher risk of events for both the 5-point MACE and 3-point MACE compared with patients without diabetes </a:t>
              </a:r>
            </a:p>
          </p:txBody>
        </p:sp>
        <p:sp>
          <p:nvSpPr>
            <p:cNvPr id="26" name="Content Placeholder 3">
              <a:extLst>
                <a:ext uri="{FF2B5EF4-FFF2-40B4-BE49-F238E27FC236}">
                  <a16:creationId xmlns:a16="http://schemas.microsoft.com/office/drawing/2014/main" id="{F8837888-C4AF-C3F0-80E2-65CCAD857136}"/>
                </a:ext>
              </a:extLst>
            </p:cNvPr>
            <p:cNvSpPr txBox="1">
              <a:spLocks/>
            </p:cNvSpPr>
            <p:nvPr/>
          </p:nvSpPr>
          <p:spPr>
            <a:xfrm>
              <a:off x="7523234" y="1678842"/>
              <a:ext cx="3974610"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Evolocumab significantly reduced the risk for both the 5-point MACE and 3-point MACE in patients with diabetes, consistent with patients who were not diabetic</a:t>
              </a:r>
            </a:p>
          </p:txBody>
        </p:sp>
        <p:sp>
          <p:nvSpPr>
            <p:cNvPr id="27" name="Content Placeholder 3">
              <a:extLst>
                <a:ext uri="{FF2B5EF4-FFF2-40B4-BE49-F238E27FC236}">
                  <a16:creationId xmlns:a16="http://schemas.microsoft.com/office/drawing/2014/main" id="{3CA74A7E-F4D6-152C-77A0-A02AC6A41775}"/>
                </a:ext>
              </a:extLst>
            </p:cNvPr>
            <p:cNvSpPr txBox="1">
              <a:spLocks/>
            </p:cNvSpPr>
            <p:nvPr/>
          </p:nvSpPr>
          <p:spPr>
            <a:xfrm>
              <a:off x="4577104" y="3781523"/>
              <a:ext cx="3957296"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No differences in the development of NODM, glycemia, or other safety parameters were observed over the median 2.2-year study duration</a:t>
              </a:r>
            </a:p>
          </p:txBody>
        </p:sp>
        <p:grpSp>
          <p:nvGrpSpPr>
            <p:cNvPr id="33" name="Group 32">
              <a:extLst>
                <a:ext uri="{FF2B5EF4-FFF2-40B4-BE49-F238E27FC236}">
                  <a16:creationId xmlns:a16="http://schemas.microsoft.com/office/drawing/2014/main" id="{98AA3815-679C-48E5-394F-07DDB7340C28}"/>
                </a:ext>
              </a:extLst>
            </p:cNvPr>
            <p:cNvGrpSpPr/>
            <p:nvPr/>
          </p:nvGrpSpPr>
          <p:grpSpPr>
            <a:xfrm>
              <a:off x="3456920" y="3872661"/>
              <a:ext cx="804066" cy="774318"/>
              <a:chOff x="6511664" y="3894064"/>
              <a:chExt cx="804066" cy="774318"/>
            </a:xfrm>
          </p:grpSpPr>
          <p:sp>
            <p:nvSpPr>
              <p:cNvPr id="34" name="Freeform: Shape 33">
                <a:extLst>
                  <a:ext uri="{FF2B5EF4-FFF2-40B4-BE49-F238E27FC236}">
                    <a16:creationId xmlns:a16="http://schemas.microsoft.com/office/drawing/2014/main" id="{BEABCCD8-161E-6327-08DA-881B45393114}"/>
                  </a:ext>
                </a:extLst>
              </p:cNvPr>
              <p:cNvSpPr/>
              <p:nvPr/>
            </p:nvSpPr>
            <p:spPr>
              <a:xfrm>
                <a:off x="6918119"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35" name="Freeform: Shape 34">
                <a:extLst>
                  <a:ext uri="{FF2B5EF4-FFF2-40B4-BE49-F238E27FC236}">
                    <a16:creationId xmlns:a16="http://schemas.microsoft.com/office/drawing/2014/main" id="{5E6E0F2A-20CD-ADD1-2D19-4FBBD8BB6F7C}"/>
                  </a:ext>
                </a:extLst>
              </p:cNvPr>
              <p:cNvSpPr/>
              <p:nvPr/>
            </p:nvSpPr>
            <p:spPr>
              <a:xfrm>
                <a:off x="6511664"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36" name="Freeform: Shape 35">
                <a:extLst>
                  <a:ext uri="{FF2B5EF4-FFF2-40B4-BE49-F238E27FC236}">
                    <a16:creationId xmlns:a16="http://schemas.microsoft.com/office/drawing/2014/main" id="{98AD5A9A-5251-2545-7A33-6A5A5E769DE2}"/>
                  </a:ext>
                </a:extLst>
              </p:cNvPr>
              <p:cNvSpPr/>
              <p:nvPr/>
            </p:nvSpPr>
            <p:spPr>
              <a:xfrm>
                <a:off x="6713515" y="3894064"/>
                <a:ext cx="398952" cy="436264"/>
              </a:xfrm>
              <a:custGeom>
                <a:avLst/>
                <a:gdLst>
                  <a:gd name="connsiteX0" fmla="*/ 618 w 1072241"/>
                  <a:gd name="connsiteY0" fmla="*/ 161902 h 1172525"/>
                  <a:gd name="connsiteX1" fmla="*/ 20240 w 1072241"/>
                  <a:gd name="connsiteY1" fmla="*/ 161902 h 1172525"/>
                  <a:gd name="connsiteX2" fmla="*/ 500871 w 1072241"/>
                  <a:gd name="connsiteY2" fmla="*/ 21789 h 1172525"/>
                  <a:gd name="connsiteX3" fmla="*/ 524779 w 1072241"/>
                  <a:gd name="connsiteY3" fmla="*/ 4263 h 1172525"/>
                  <a:gd name="connsiteX4" fmla="*/ 544782 w 1072241"/>
                  <a:gd name="connsiteY4" fmla="*/ 3596 h 1172525"/>
                  <a:gd name="connsiteX5" fmla="*/ 753379 w 1072241"/>
                  <a:gd name="connsiteY5" fmla="*/ 112181 h 1172525"/>
                  <a:gd name="connsiteX6" fmla="*/ 1042272 w 1072241"/>
                  <a:gd name="connsiteY6" fmla="*/ 171046 h 1172525"/>
                  <a:gd name="connsiteX7" fmla="*/ 1050559 w 1072241"/>
                  <a:gd name="connsiteY7" fmla="*/ 170665 h 1172525"/>
                  <a:gd name="connsiteX8" fmla="*/ 1069514 w 1072241"/>
                  <a:gd name="connsiteY8" fmla="*/ 187524 h 1172525"/>
                  <a:gd name="connsiteX9" fmla="*/ 1059989 w 1072241"/>
                  <a:gd name="connsiteY9" fmla="*/ 448699 h 1172525"/>
                  <a:gd name="connsiteX10" fmla="*/ 951118 w 1072241"/>
                  <a:gd name="connsiteY10" fmla="*/ 816269 h 1172525"/>
                  <a:gd name="connsiteX11" fmla="*/ 605170 w 1072241"/>
                  <a:gd name="connsiteY11" fmla="*/ 1144596 h 1172525"/>
                  <a:gd name="connsiteX12" fmla="*/ 543353 w 1072241"/>
                  <a:gd name="connsiteY12" fmla="*/ 1171456 h 1172525"/>
                  <a:gd name="connsiteX13" fmla="*/ 527732 w 1072241"/>
                  <a:gd name="connsiteY13" fmla="*/ 1170790 h 1172525"/>
                  <a:gd name="connsiteX14" fmla="*/ 112633 w 1072241"/>
                  <a:gd name="connsiteY14" fmla="*/ 793695 h 1172525"/>
                  <a:gd name="connsiteX15" fmla="*/ 24240 w 1072241"/>
                  <a:gd name="connsiteY15" fmla="*/ 505278 h 1172525"/>
                  <a:gd name="connsiteX16" fmla="*/ 237 w 1072241"/>
                  <a:gd name="connsiteY16" fmla="*/ 169141 h 1172525"/>
                  <a:gd name="connsiteX17" fmla="*/ 809 w 1072241"/>
                  <a:gd name="connsiteY17" fmla="*/ 161902 h 1172525"/>
                  <a:gd name="connsiteX18" fmla="*/ 69770 w 1072241"/>
                  <a:gd name="connsiteY18" fmla="*/ 232196 h 1172525"/>
                  <a:gd name="connsiteX19" fmla="*/ 69770 w 1072241"/>
                  <a:gd name="connsiteY19" fmla="*/ 254008 h 1172525"/>
                  <a:gd name="connsiteX20" fmla="*/ 92535 w 1072241"/>
                  <a:gd name="connsiteY20" fmla="*/ 528424 h 1172525"/>
                  <a:gd name="connsiteX21" fmla="*/ 217217 w 1072241"/>
                  <a:gd name="connsiteY21" fmla="*/ 845511 h 1172525"/>
                  <a:gd name="connsiteX22" fmla="*/ 521446 w 1072241"/>
                  <a:gd name="connsiteY22" fmla="*/ 1092208 h 1172525"/>
                  <a:gd name="connsiteX23" fmla="*/ 552307 w 1072241"/>
                  <a:gd name="connsiteY23" fmla="*/ 1091827 h 1172525"/>
                  <a:gd name="connsiteX24" fmla="*/ 700516 w 1072241"/>
                  <a:gd name="connsiteY24" fmla="*/ 1008579 h 1172525"/>
                  <a:gd name="connsiteX25" fmla="*/ 939021 w 1072241"/>
                  <a:gd name="connsiteY25" fmla="*/ 685396 h 1172525"/>
                  <a:gd name="connsiteX26" fmla="*/ 1000744 w 1072241"/>
                  <a:gd name="connsiteY26" fmla="*/ 244198 h 1172525"/>
                  <a:gd name="connsiteX27" fmla="*/ 991028 w 1072241"/>
                  <a:gd name="connsiteY27" fmla="*/ 236006 h 1172525"/>
                  <a:gd name="connsiteX28" fmla="*/ 837961 w 1072241"/>
                  <a:gd name="connsiteY28" fmla="*/ 216289 h 1172525"/>
                  <a:gd name="connsiteX29" fmla="*/ 545353 w 1072241"/>
                  <a:gd name="connsiteY29" fmla="*/ 79510 h 1172525"/>
                  <a:gd name="connsiteX30" fmla="*/ 525827 w 1072241"/>
                  <a:gd name="connsiteY30" fmla="*/ 79701 h 1172525"/>
                  <a:gd name="connsiteX31" fmla="*/ 352663 w 1072241"/>
                  <a:gd name="connsiteY31" fmla="*/ 178475 h 1172525"/>
                  <a:gd name="connsiteX32" fmla="*/ 165210 w 1072241"/>
                  <a:gd name="connsiteY32" fmla="*/ 225338 h 1172525"/>
                  <a:gd name="connsiteX33" fmla="*/ 69770 w 1072241"/>
                  <a:gd name="connsiteY33" fmla="*/ 232196 h 117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72241" h="1172525">
                    <a:moveTo>
                      <a:pt x="618" y="161902"/>
                    </a:moveTo>
                    <a:cubicBezTo>
                      <a:pt x="7762" y="161902"/>
                      <a:pt x="13954" y="161711"/>
                      <a:pt x="20240" y="161902"/>
                    </a:cubicBezTo>
                    <a:cubicBezTo>
                      <a:pt x="195976" y="168379"/>
                      <a:pt x="356854" y="123992"/>
                      <a:pt x="500871" y="21789"/>
                    </a:cubicBezTo>
                    <a:cubicBezTo>
                      <a:pt x="508873" y="16074"/>
                      <a:pt x="517254" y="10645"/>
                      <a:pt x="524779" y="4263"/>
                    </a:cubicBezTo>
                    <a:cubicBezTo>
                      <a:pt x="531733" y="-1547"/>
                      <a:pt x="537257" y="-1071"/>
                      <a:pt x="544782" y="3596"/>
                    </a:cubicBezTo>
                    <a:cubicBezTo>
                      <a:pt x="611457" y="45220"/>
                      <a:pt x="680418" y="82749"/>
                      <a:pt x="753379" y="112181"/>
                    </a:cubicBezTo>
                    <a:cubicBezTo>
                      <a:pt x="845962" y="149519"/>
                      <a:pt x="941308" y="174475"/>
                      <a:pt x="1042272" y="171046"/>
                    </a:cubicBezTo>
                    <a:cubicBezTo>
                      <a:pt x="1045035" y="171046"/>
                      <a:pt x="1047797" y="170855"/>
                      <a:pt x="1050559" y="170665"/>
                    </a:cubicBezTo>
                    <a:cubicBezTo>
                      <a:pt x="1068752" y="169712"/>
                      <a:pt x="1068181" y="169712"/>
                      <a:pt x="1069514" y="187524"/>
                    </a:cubicBezTo>
                    <a:cubicBezTo>
                      <a:pt x="1075991" y="274963"/>
                      <a:pt x="1070181" y="362022"/>
                      <a:pt x="1059989" y="448699"/>
                    </a:cubicBezTo>
                    <a:cubicBezTo>
                      <a:pt x="1044749" y="577287"/>
                      <a:pt x="1012364" y="701112"/>
                      <a:pt x="951118" y="816269"/>
                    </a:cubicBezTo>
                    <a:cubicBezTo>
                      <a:pt x="872346" y="964288"/>
                      <a:pt x="756142" y="1072777"/>
                      <a:pt x="605170" y="1144596"/>
                    </a:cubicBezTo>
                    <a:cubicBezTo>
                      <a:pt x="584882" y="1154216"/>
                      <a:pt x="564213" y="1163074"/>
                      <a:pt x="543353" y="1171456"/>
                    </a:cubicBezTo>
                    <a:cubicBezTo>
                      <a:pt x="538876" y="1173266"/>
                      <a:pt x="532399" y="1172599"/>
                      <a:pt x="527732" y="1170790"/>
                    </a:cubicBezTo>
                    <a:cubicBezTo>
                      <a:pt x="339708" y="1099733"/>
                      <a:pt x="200358" y="975337"/>
                      <a:pt x="112633" y="793695"/>
                    </a:cubicBezTo>
                    <a:cubicBezTo>
                      <a:pt x="68341" y="702064"/>
                      <a:pt x="40624" y="605386"/>
                      <a:pt x="24240" y="505278"/>
                    </a:cubicBezTo>
                    <a:cubicBezTo>
                      <a:pt x="6048" y="394026"/>
                      <a:pt x="-1477" y="281821"/>
                      <a:pt x="237" y="169141"/>
                    </a:cubicBezTo>
                    <a:cubicBezTo>
                      <a:pt x="237" y="167140"/>
                      <a:pt x="523" y="165235"/>
                      <a:pt x="809" y="161902"/>
                    </a:cubicBezTo>
                    <a:close/>
                    <a:moveTo>
                      <a:pt x="69770" y="232196"/>
                    </a:moveTo>
                    <a:cubicBezTo>
                      <a:pt x="69770" y="238387"/>
                      <a:pt x="69770" y="246198"/>
                      <a:pt x="69770" y="254008"/>
                    </a:cubicBezTo>
                    <a:cubicBezTo>
                      <a:pt x="69008" y="346210"/>
                      <a:pt x="75009" y="437746"/>
                      <a:pt x="92535" y="528424"/>
                    </a:cubicBezTo>
                    <a:cubicBezTo>
                      <a:pt x="114537" y="641866"/>
                      <a:pt x="152923" y="748737"/>
                      <a:pt x="217217" y="845511"/>
                    </a:cubicBezTo>
                    <a:cubicBezTo>
                      <a:pt x="292846" y="959430"/>
                      <a:pt x="394668" y="1041250"/>
                      <a:pt x="521446" y="1092208"/>
                    </a:cubicBezTo>
                    <a:cubicBezTo>
                      <a:pt x="531923" y="1096399"/>
                      <a:pt x="541829" y="1096399"/>
                      <a:pt x="552307" y="1091827"/>
                    </a:cubicBezTo>
                    <a:cubicBezTo>
                      <a:pt x="604599" y="1069158"/>
                      <a:pt x="654700" y="1042678"/>
                      <a:pt x="700516" y="1008579"/>
                    </a:cubicBezTo>
                    <a:cubicBezTo>
                      <a:pt x="812720" y="924949"/>
                      <a:pt x="889872" y="815412"/>
                      <a:pt x="939021" y="685396"/>
                    </a:cubicBezTo>
                    <a:cubicBezTo>
                      <a:pt x="992838" y="542997"/>
                      <a:pt x="1006554" y="394978"/>
                      <a:pt x="1000744" y="244198"/>
                    </a:cubicBezTo>
                    <a:cubicBezTo>
                      <a:pt x="1000458" y="237054"/>
                      <a:pt x="997315" y="235816"/>
                      <a:pt x="991028" y="236006"/>
                    </a:cubicBezTo>
                    <a:cubicBezTo>
                      <a:pt x="938926" y="238197"/>
                      <a:pt x="888063" y="230672"/>
                      <a:pt x="837961" y="216289"/>
                    </a:cubicBezTo>
                    <a:cubicBezTo>
                      <a:pt x="733091" y="186286"/>
                      <a:pt x="636984" y="137899"/>
                      <a:pt x="545353" y="79510"/>
                    </a:cubicBezTo>
                    <a:cubicBezTo>
                      <a:pt x="538114" y="74938"/>
                      <a:pt x="533542" y="73795"/>
                      <a:pt x="525827" y="79701"/>
                    </a:cubicBezTo>
                    <a:cubicBezTo>
                      <a:pt x="472487" y="120277"/>
                      <a:pt x="414766" y="153329"/>
                      <a:pt x="352663" y="178475"/>
                    </a:cubicBezTo>
                    <a:cubicBezTo>
                      <a:pt x="292369" y="202859"/>
                      <a:pt x="230266" y="220195"/>
                      <a:pt x="165210" y="225338"/>
                    </a:cubicBezTo>
                    <a:cubicBezTo>
                      <a:pt x="133873" y="227815"/>
                      <a:pt x="102441" y="229815"/>
                      <a:pt x="69770" y="232196"/>
                    </a:cubicBezTo>
                    <a:close/>
                  </a:path>
                </a:pathLst>
              </a:custGeom>
              <a:solidFill>
                <a:schemeClr val="bg1"/>
              </a:solidFill>
              <a:ln w="9525" cap="flat">
                <a:noFill/>
                <a:prstDash val="solid"/>
                <a:miter/>
              </a:ln>
            </p:spPr>
            <p:txBody>
              <a:bodyPr rtlCol="0" anchor="ctr"/>
              <a:lstStyle/>
              <a:p>
                <a:endParaRPr lang="en-IN" dirty="0"/>
              </a:p>
            </p:txBody>
          </p:sp>
          <p:sp>
            <p:nvSpPr>
              <p:cNvPr id="37" name="Freeform: Shape 36">
                <a:extLst>
                  <a:ext uri="{FF2B5EF4-FFF2-40B4-BE49-F238E27FC236}">
                    <a16:creationId xmlns:a16="http://schemas.microsoft.com/office/drawing/2014/main" id="{3BCB2AEF-E1CB-0AAC-6735-B79EA348F5B6}"/>
                  </a:ext>
                </a:extLst>
              </p:cNvPr>
              <p:cNvSpPr/>
              <p:nvPr/>
            </p:nvSpPr>
            <p:spPr>
              <a:xfrm>
                <a:off x="6822935" y="4007498"/>
                <a:ext cx="180050" cy="179279"/>
              </a:xfrm>
              <a:custGeom>
                <a:avLst/>
                <a:gdLst>
                  <a:gd name="connsiteX0" fmla="*/ 322993 w 483912"/>
                  <a:gd name="connsiteY0" fmla="*/ 325470 h 481838"/>
                  <a:gd name="connsiteX1" fmla="*/ 322993 w 483912"/>
                  <a:gd name="connsiteY1" fmla="*/ 341568 h 481838"/>
                  <a:gd name="connsiteX2" fmla="*/ 323945 w 483912"/>
                  <a:gd name="connsiteY2" fmla="*/ 447009 h 481838"/>
                  <a:gd name="connsiteX3" fmla="*/ 292513 w 483912"/>
                  <a:gd name="connsiteY3" fmla="*/ 481109 h 481838"/>
                  <a:gd name="connsiteX4" fmla="*/ 190595 w 483912"/>
                  <a:gd name="connsiteY4" fmla="*/ 480918 h 481838"/>
                  <a:gd name="connsiteX5" fmla="*/ 160687 w 483912"/>
                  <a:gd name="connsiteY5" fmla="*/ 449581 h 481838"/>
                  <a:gd name="connsiteX6" fmla="*/ 159544 w 483912"/>
                  <a:gd name="connsiteY6" fmla="*/ 334710 h 481838"/>
                  <a:gd name="connsiteX7" fmla="*/ 159163 w 483912"/>
                  <a:gd name="connsiteY7" fmla="*/ 326137 h 481838"/>
                  <a:gd name="connsiteX8" fmla="*/ 145352 w 483912"/>
                  <a:gd name="connsiteY8" fmla="*/ 325375 h 481838"/>
                  <a:gd name="connsiteX9" fmla="*/ 36290 w 483912"/>
                  <a:gd name="connsiteY9" fmla="*/ 325375 h 481838"/>
                  <a:gd name="connsiteX10" fmla="*/ 0 w 483912"/>
                  <a:gd name="connsiteY10" fmla="*/ 288894 h 481838"/>
                  <a:gd name="connsiteX11" fmla="*/ 0 w 483912"/>
                  <a:gd name="connsiteY11" fmla="*/ 200026 h 481838"/>
                  <a:gd name="connsiteX12" fmla="*/ 39529 w 483912"/>
                  <a:gd name="connsiteY12" fmla="*/ 160212 h 481838"/>
                  <a:gd name="connsiteX13" fmla="*/ 142685 w 483912"/>
                  <a:gd name="connsiteY13" fmla="*/ 159926 h 481838"/>
                  <a:gd name="connsiteX14" fmla="*/ 160306 w 483912"/>
                  <a:gd name="connsiteY14" fmla="*/ 159926 h 481838"/>
                  <a:gd name="connsiteX15" fmla="*/ 160306 w 483912"/>
                  <a:gd name="connsiteY15" fmla="*/ 50579 h 481838"/>
                  <a:gd name="connsiteX16" fmla="*/ 160687 w 483912"/>
                  <a:gd name="connsiteY16" fmla="*/ 30481 h 481838"/>
                  <a:gd name="connsiteX17" fmla="*/ 190881 w 483912"/>
                  <a:gd name="connsiteY17" fmla="*/ 477 h 481838"/>
                  <a:gd name="connsiteX18" fmla="*/ 295085 w 483912"/>
                  <a:gd name="connsiteY18" fmla="*/ 763 h 481838"/>
                  <a:gd name="connsiteX19" fmla="*/ 323183 w 483912"/>
                  <a:gd name="connsiteY19" fmla="*/ 31338 h 481838"/>
                  <a:gd name="connsiteX20" fmla="*/ 323183 w 483912"/>
                  <a:gd name="connsiteY20" fmla="*/ 78773 h 481838"/>
                  <a:gd name="connsiteX21" fmla="*/ 323183 w 483912"/>
                  <a:gd name="connsiteY21" fmla="*/ 159259 h 481838"/>
                  <a:gd name="connsiteX22" fmla="*/ 338709 w 483912"/>
                  <a:gd name="connsiteY22" fmla="*/ 160116 h 481838"/>
                  <a:gd name="connsiteX23" fmla="*/ 441865 w 483912"/>
                  <a:gd name="connsiteY23" fmla="*/ 160212 h 481838"/>
                  <a:gd name="connsiteX24" fmla="*/ 483870 w 483912"/>
                  <a:gd name="connsiteY24" fmla="*/ 203169 h 481838"/>
                  <a:gd name="connsiteX25" fmla="*/ 483870 w 483912"/>
                  <a:gd name="connsiteY25" fmla="*/ 288513 h 481838"/>
                  <a:gd name="connsiteX26" fmla="*/ 446723 w 483912"/>
                  <a:gd name="connsiteY26" fmla="*/ 325375 h 481838"/>
                  <a:gd name="connsiteX27" fmla="*/ 337661 w 483912"/>
                  <a:gd name="connsiteY27" fmla="*/ 325375 h 481838"/>
                  <a:gd name="connsiteX28" fmla="*/ 323088 w 483912"/>
                  <a:gd name="connsiteY28" fmla="*/ 325375 h 4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83912" h="481838">
                    <a:moveTo>
                      <a:pt x="322993" y="325470"/>
                    </a:moveTo>
                    <a:cubicBezTo>
                      <a:pt x="322993" y="331566"/>
                      <a:pt x="322993" y="336615"/>
                      <a:pt x="322993" y="341568"/>
                    </a:cubicBezTo>
                    <a:cubicBezTo>
                      <a:pt x="323279" y="376715"/>
                      <a:pt x="323469" y="411862"/>
                      <a:pt x="323945" y="447009"/>
                    </a:cubicBezTo>
                    <a:cubicBezTo>
                      <a:pt x="324136" y="466631"/>
                      <a:pt x="312801" y="480537"/>
                      <a:pt x="292513" y="481109"/>
                    </a:cubicBezTo>
                    <a:cubicBezTo>
                      <a:pt x="258604" y="482157"/>
                      <a:pt x="224600" y="482061"/>
                      <a:pt x="190595" y="480918"/>
                    </a:cubicBezTo>
                    <a:cubicBezTo>
                      <a:pt x="171164" y="480252"/>
                      <a:pt x="161163" y="469203"/>
                      <a:pt x="160687" y="449581"/>
                    </a:cubicBezTo>
                    <a:cubicBezTo>
                      <a:pt x="159734" y="411291"/>
                      <a:pt x="159925" y="373000"/>
                      <a:pt x="159544" y="334710"/>
                    </a:cubicBezTo>
                    <a:cubicBezTo>
                      <a:pt x="159544" y="332328"/>
                      <a:pt x="159353" y="330042"/>
                      <a:pt x="159163" y="326137"/>
                    </a:cubicBezTo>
                    <a:cubicBezTo>
                      <a:pt x="154496" y="325851"/>
                      <a:pt x="149924" y="325375"/>
                      <a:pt x="145352" y="325375"/>
                    </a:cubicBezTo>
                    <a:cubicBezTo>
                      <a:pt x="108966" y="325375"/>
                      <a:pt x="72676" y="325375"/>
                      <a:pt x="36290" y="325375"/>
                    </a:cubicBezTo>
                    <a:cubicBezTo>
                      <a:pt x="14859" y="325375"/>
                      <a:pt x="0" y="310421"/>
                      <a:pt x="0" y="288894"/>
                    </a:cubicBezTo>
                    <a:cubicBezTo>
                      <a:pt x="0" y="259272"/>
                      <a:pt x="0" y="229649"/>
                      <a:pt x="0" y="200026"/>
                    </a:cubicBezTo>
                    <a:cubicBezTo>
                      <a:pt x="0" y="172118"/>
                      <a:pt x="10858" y="160688"/>
                      <a:pt x="39529" y="160212"/>
                    </a:cubicBezTo>
                    <a:cubicBezTo>
                      <a:pt x="73914" y="159640"/>
                      <a:pt x="108299" y="159926"/>
                      <a:pt x="142685" y="159926"/>
                    </a:cubicBezTo>
                    <a:cubicBezTo>
                      <a:pt x="148019" y="159926"/>
                      <a:pt x="153448" y="159926"/>
                      <a:pt x="160306" y="159926"/>
                    </a:cubicBezTo>
                    <a:cubicBezTo>
                      <a:pt x="160306" y="122207"/>
                      <a:pt x="160306" y="86393"/>
                      <a:pt x="160306" y="50579"/>
                    </a:cubicBezTo>
                    <a:cubicBezTo>
                      <a:pt x="160306" y="43911"/>
                      <a:pt x="160115" y="37149"/>
                      <a:pt x="160687" y="30481"/>
                    </a:cubicBezTo>
                    <a:cubicBezTo>
                      <a:pt x="162306" y="11907"/>
                      <a:pt x="172307" y="954"/>
                      <a:pt x="190881" y="477"/>
                    </a:cubicBezTo>
                    <a:cubicBezTo>
                      <a:pt x="225647" y="-285"/>
                      <a:pt x="260414" y="-94"/>
                      <a:pt x="295085" y="763"/>
                    </a:cubicBezTo>
                    <a:cubicBezTo>
                      <a:pt x="312134" y="1144"/>
                      <a:pt x="322517" y="13050"/>
                      <a:pt x="323183" y="31338"/>
                    </a:cubicBezTo>
                    <a:cubicBezTo>
                      <a:pt x="323755" y="47150"/>
                      <a:pt x="323183" y="62961"/>
                      <a:pt x="323183" y="78773"/>
                    </a:cubicBezTo>
                    <a:cubicBezTo>
                      <a:pt x="323183" y="105157"/>
                      <a:pt x="323183" y="131637"/>
                      <a:pt x="323183" y="159259"/>
                    </a:cubicBezTo>
                    <a:cubicBezTo>
                      <a:pt x="328708" y="159545"/>
                      <a:pt x="333661" y="160021"/>
                      <a:pt x="338709" y="160116"/>
                    </a:cubicBezTo>
                    <a:cubicBezTo>
                      <a:pt x="373094" y="160116"/>
                      <a:pt x="407480" y="159831"/>
                      <a:pt x="441865" y="160212"/>
                    </a:cubicBezTo>
                    <a:cubicBezTo>
                      <a:pt x="474631" y="160593"/>
                      <a:pt x="483870" y="170403"/>
                      <a:pt x="483870" y="203169"/>
                    </a:cubicBezTo>
                    <a:cubicBezTo>
                      <a:pt x="483870" y="231649"/>
                      <a:pt x="483965" y="260034"/>
                      <a:pt x="483870" y="288513"/>
                    </a:cubicBezTo>
                    <a:cubicBezTo>
                      <a:pt x="483870" y="310516"/>
                      <a:pt x="468916" y="325375"/>
                      <a:pt x="446723" y="325375"/>
                    </a:cubicBezTo>
                    <a:cubicBezTo>
                      <a:pt x="410337" y="325375"/>
                      <a:pt x="374047" y="325375"/>
                      <a:pt x="337661" y="325375"/>
                    </a:cubicBezTo>
                    <a:cubicBezTo>
                      <a:pt x="333375" y="325375"/>
                      <a:pt x="329089" y="325375"/>
                      <a:pt x="323088" y="325375"/>
                    </a:cubicBezTo>
                    <a:close/>
                  </a:path>
                </a:pathLst>
              </a:custGeom>
              <a:solidFill>
                <a:schemeClr val="bg1"/>
              </a:solidFill>
              <a:ln w="9525" cap="flat">
                <a:noFill/>
                <a:prstDash val="solid"/>
                <a:miter/>
              </a:ln>
            </p:spPr>
            <p:txBody>
              <a:bodyPr rtlCol="0" anchor="ctr"/>
              <a:lstStyle/>
              <a:p>
                <a:endParaRPr lang="en-IN" dirty="0"/>
              </a:p>
            </p:txBody>
          </p:sp>
        </p:grpSp>
        <p:grpSp>
          <p:nvGrpSpPr>
            <p:cNvPr id="46" name="Group 45">
              <a:extLst>
                <a:ext uri="{FF2B5EF4-FFF2-40B4-BE49-F238E27FC236}">
                  <a16:creationId xmlns:a16="http://schemas.microsoft.com/office/drawing/2014/main" id="{5C9419B8-09C2-A53D-86E2-BFC5706D2FC7}"/>
                </a:ext>
              </a:extLst>
            </p:cNvPr>
            <p:cNvGrpSpPr/>
            <p:nvPr/>
          </p:nvGrpSpPr>
          <p:grpSpPr>
            <a:xfrm>
              <a:off x="6498022" y="1849272"/>
              <a:ext cx="714619" cy="741833"/>
              <a:chOff x="-1524066" y="1395902"/>
              <a:chExt cx="1215500" cy="1261788"/>
            </a:xfrm>
          </p:grpSpPr>
          <p:sp>
            <p:nvSpPr>
              <p:cNvPr id="47" name="Freeform: Shape 46">
                <a:extLst>
                  <a:ext uri="{FF2B5EF4-FFF2-40B4-BE49-F238E27FC236}">
                    <a16:creationId xmlns:a16="http://schemas.microsoft.com/office/drawing/2014/main" id="{CC00E05D-09F6-00AD-64A8-ACE968857917}"/>
                  </a:ext>
                </a:extLst>
              </p:cNvPr>
              <p:cNvSpPr/>
              <p:nvPr/>
            </p:nvSpPr>
            <p:spPr>
              <a:xfrm>
                <a:off x="-1286531" y="1395902"/>
                <a:ext cx="672442" cy="931677"/>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48" name="Freeform: Shape 47">
                <a:extLst>
                  <a:ext uri="{FF2B5EF4-FFF2-40B4-BE49-F238E27FC236}">
                    <a16:creationId xmlns:a16="http://schemas.microsoft.com/office/drawing/2014/main" id="{E257B219-6195-2619-16A9-B2EA9DDEC834}"/>
                  </a:ext>
                </a:extLst>
              </p:cNvPr>
              <p:cNvSpPr/>
              <p:nvPr/>
            </p:nvSpPr>
            <p:spPr>
              <a:xfrm>
                <a:off x="-684618" y="1728658"/>
                <a:ext cx="362010" cy="588395"/>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49" name="Freeform: Shape 48">
                <a:extLst>
                  <a:ext uri="{FF2B5EF4-FFF2-40B4-BE49-F238E27FC236}">
                    <a16:creationId xmlns:a16="http://schemas.microsoft.com/office/drawing/2014/main" id="{6A49F7F2-39A2-114B-A1E1-8AB272FF407F}"/>
                  </a:ext>
                </a:extLst>
              </p:cNvPr>
              <p:cNvSpPr/>
              <p:nvPr/>
            </p:nvSpPr>
            <p:spPr>
              <a:xfrm>
                <a:off x="-1015292" y="1875968"/>
                <a:ext cx="81157" cy="93722"/>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50" name="Content Placeholder 3">
                <a:extLst>
                  <a:ext uri="{FF2B5EF4-FFF2-40B4-BE49-F238E27FC236}">
                    <a16:creationId xmlns:a16="http://schemas.microsoft.com/office/drawing/2014/main" id="{3B92EA43-7A41-A581-9A95-BB803BBA89A3}"/>
                  </a:ext>
                </a:extLst>
              </p:cNvPr>
              <p:cNvSpPr txBox="1">
                <a:spLocks/>
              </p:cNvSpPr>
              <p:nvPr/>
            </p:nvSpPr>
            <p:spPr>
              <a:xfrm>
                <a:off x="-1524066" y="2395941"/>
                <a:ext cx="1215500" cy="261749"/>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grpSp>
        <p:grpSp>
          <p:nvGrpSpPr>
            <p:cNvPr id="45" name="Group 44">
              <a:extLst>
                <a:ext uri="{FF2B5EF4-FFF2-40B4-BE49-F238E27FC236}">
                  <a16:creationId xmlns:a16="http://schemas.microsoft.com/office/drawing/2014/main" id="{DC277128-B519-3FE1-D974-A037F1B543AD}"/>
                </a:ext>
              </a:extLst>
            </p:cNvPr>
            <p:cNvGrpSpPr/>
            <p:nvPr/>
          </p:nvGrpSpPr>
          <p:grpSpPr>
            <a:xfrm>
              <a:off x="621416" y="1781664"/>
              <a:ext cx="764256" cy="777989"/>
              <a:chOff x="621416" y="1781664"/>
              <a:chExt cx="764256" cy="777989"/>
            </a:xfrm>
          </p:grpSpPr>
          <p:grpSp>
            <p:nvGrpSpPr>
              <p:cNvPr id="42" name="Group 41">
                <a:extLst>
                  <a:ext uri="{FF2B5EF4-FFF2-40B4-BE49-F238E27FC236}">
                    <a16:creationId xmlns:a16="http://schemas.microsoft.com/office/drawing/2014/main" id="{751C6D83-09DE-0D57-82F2-620D7E630737}"/>
                  </a:ext>
                </a:extLst>
              </p:cNvPr>
              <p:cNvGrpSpPr/>
              <p:nvPr/>
            </p:nvGrpSpPr>
            <p:grpSpPr>
              <a:xfrm>
                <a:off x="1013419" y="1781664"/>
                <a:ext cx="372253" cy="594470"/>
                <a:chOff x="1013419" y="1762614"/>
                <a:chExt cx="372253" cy="594470"/>
              </a:xfrm>
            </p:grpSpPr>
            <p:sp>
              <p:nvSpPr>
                <p:cNvPr id="16" name="Freeform: Shape 15">
                  <a:extLst>
                    <a:ext uri="{FF2B5EF4-FFF2-40B4-BE49-F238E27FC236}">
                      <a16:creationId xmlns:a16="http://schemas.microsoft.com/office/drawing/2014/main" id="{E28BB362-F30C-D792-5D3A-1B3C63D13130}"/>
                    </a:ext>
                  </a:extLst>
                </p:cNvPr>
                <p:cNvSpPr/>
                <p:nvPr/>
              </p:nvSpPr>
              <p:spPr>
                <a:xfrm>
                  <a:off x="1142533" y="1874115"/>
                  <a:ext cx="113941" cy="138214"/>
                </a:xfrm>
                <a:custGeom>
                  <a:avLst/>
                  <a:gdLst>
                    <a:gd name="connsiteX0" fmla="*/ 350996 w 649509"/>
                    <a:gd name="connsiteY0" fmla="*/ 10480 h 787873"/>
                    <a:gd name="connsiteX1" fmla="*/ 298513 w 649509"/>
                    <a:gd name="connsiteY1" fmla="*/ 10480 h 787873"/>
                    <a:gd name="connsiteX2" fmla="*/ 0 w 649509"/>
                    <a:gd name="connsiteY2" fmla="*/ 468632 h 787873"/>
                    <a:gd name="connsiteX3" fmla="*/ 330318 w 649509"/>
                    <a:gd name="connsiteY3" fmla="*/ 787825 h 787873"/>
                    <a:gd name="connsiteX4" fmla="*/ 649510 w 649509"/>
                    <a:gd name="connsiteY4" fmla="*/ 468632 h 787873"/>
                    <a:gd name="connsiteX5" fmla="*/ 350996 w 649509"/>
                    <a:gd name="connsiteY5" fmla="*/ 10480 h 787873"/>
                    <a:gd name="connsiteX6" fmla="*/ 573310 w 649509"/>
                    <a:gd name="connsiteY6" fmla="*/ 468632 h 787873"/>
                    <a:gd name="connsiteX7" fmla="*/ 319888 w 649509"/>
                    <a:gd name="connsiteY7" fmla="*/ 712320 h 787873"/>
                    <a:gd name="connsiteX8" fmla="*/ 76200 w 649509"/>
                    <a:gd name="connsiteY8" fmla="*/ 468632 h 787873"/>
                    <a:gd name="connsiteX9" fmla="*/ 210503 w 649509"/>
                    <a:gd name="connsiteY9" fmla="*/ 218696 h 787873"/>
                    <a:gd name="connsiteX10" fmla="*/ 324803 w 649509"/>
                    <a:gd name="connsiteY10" fmla="*/ 91728 h 787873"/>
                    <a:gd name="connsiteX11" fmla="*/ 438531 w 649509"/>
                    <a:gd name="connsiteY11" fmla="*/ 218030 h 787873"/>
                    <a:gd name="connsiteX12" fmla="*/ 573310 w 649509"/>
                    <a:gd name="connsiteY12" fmla="*/ 468632 h 78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9509" h="787873">
                      <a:moveTo>
                        <a:pt x="350996" y="10480"/>
                      </a:moveTo>
                      <a:cubicBezTo>
                        <a:pt x="336290" y="-3493"/>
                        <a:pt x="313220" y="-3493"/>
                        <a:pt x="298513" y="10480"/>
                      </a:cubicBezTo>
                      <a:cubicBezTo>
                        <a:pt x="267938" y="39055"/>
                        <a:pt x="0" y="298897"/>
                        <a:pt x="0" y="468632"/>
                      </a:cubicBezTo>
                      <a:cubicBezTo>
                        <a:pt x="3067" y="647988"/>
                        <a:pt x="150962" y="790901"/>
                        <a:pt x="330318" y="787825"/>
                      </a:cubicBezTo>
                      <a:cubicBezTo>
                        <a:pt x="505349" y="784824"/>
                        <a:pt x="646509" y="643664"/>
                        <a:pt x="649510" y="468632"/>
                      </a:cubicBezTo>
                      <a:cubicBezTo>
                        <a:pt x="649510" y="298897"/>
                        <a:pt x="381571" y="39436"/>
                        <a:pt x="350996" y="10480"/>
                      </a:cubicBezTo>
                      <a:close/>
                      <a:moveTo>
                        <a:pt x="573310" y="468632"/>
                      </a:moveTo>
                      <a:cubicBezTo>
                        <a:pt x="570624" y="605907"/>
                        <a:pt x="457162" y="715006"/>
                        <a:pt x="319888" y="712320"/>
                      </a:cubicBezTo>
                      <a:cubicBezTo>
                        <a:pt x="186404" y="709710"/>
                        <a:pt x="78810" y="602125"/>
                        <a:pt x="76200" y="468632"/>
                      </a:cubicBezTo>
                      <a:cubicBezTo>
                        <a:pt x="76200" y="413673"/>
                        <a:pt x="123825" y="324900"/>
                        <a:pt x="210503" y="218696"/>
                      </a:cubicBezTo>
                      <a:cubicBezTo>
                        <a:pt x="253937" y="165356"/>
                        <a:pt x="297847" y="118970"/>
                        <a:pt x="324803" y="91728"/>
                      </a:cubicBezTo>
                      <a:cubicBezTo>
                        <a:pt x="351568" y="118874"/>
                        <a:pt x="395192" y="164880"/>
                        <a:pt x="438531" y="218030"/>
                      </a:cubicBezTo>
                      <a:cubicBezTo>
                        <a:pt x="525399" y="324614"/>
                        <a:pt x="573310" y="413578"/>
                        <a:pt x="573310" y="468632"/>
                      </a:cubicBezTo>
                      <a:close/>
                    </a:path>
                  </a:pathLst>
                </a:custGeom>
                <a:solidFill>
                  <a:schemeClr val="bg1"/>
                </a:solidFill>
                <a:ln w="9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5AA2CAAF-B908-753E-6E20-69F6F2F90115}"/>
                    </a:ext>
                  </a:extLst>
                </p:cNvPr>
                <p:cNvSpPr/>
                <p:nvPr/>
              </p:nvSpPr>
              <p:spPr>
                <a:xfrm>
                  <a:off x="1013419" y="1762614"/>
                  <a:ext cx="372253" cy="594470"/>
                </a:xfrm>
                <a:custGeom>
                  <a:avLst/>
                  <a:gdLst>
                    <a:gd name="connsiteX0" fmla="*/ 1807083 w 2121979"/>
                    <a:gd name="connsiteY0" fmla="*/ 0 h 3388709"/>
                    <a:gd name="connsiteX1" fmla="*/ 314325 w 2121979"/>
                    <a:gd name="connsiteY1" fmla="*/ 0 h 3388709"/>
                    <a:gd name="connsiteX2" fmla="*/ 0 w 2121979"/>
                    <a:gd name="connsiteY2" fmla="*/ 314801 h 3388709"/>
                    <a:gd name="connsiteX3" fmla="*/ 0 w 2121979"/>
                    <a:gd name="connsiteY3" fmla="*/ 2244662 h 3388709"/>
                    <a:gd name="connsiteX4" fmla="*/ 314325 w 2121979"/>
                    <a:gd name="connsiteY4" fmla="*/ 2558987 h 3388709"/>
                    <a:gd name="connsiteX5" fmla="*/ 730568 w 2121979"/>
                    <a:gd name="connsiteY5" fmla="*/ 2558987 h 3388709"/>
                    <a:gd name="connsiteX6" fmla="*/ 730568 w 2121979"/>
                    <a:gd name="connsiteY6" fmla="*/ 3360134 h 3388709"/>
                    <a:gd name="connsiteX7" fmla="*/ 759143 w 2121979"/>
                    <a:gd name="connsiteY7" fmla="*/ 3388709 h 3388709"/>
                    <a:gd name="connsiteX8" fmla="*/ 1362075 w 2121979"/>
                    <a:gd name="connsiteY8" fmla="*/ 3388709 h 3388709"/>
                    <a:gd name="connsiteX9" fmla="*/ 1390650 w 2121979"/>
                    <a:gd name="connsiteY9" fmla="*/ 3360134 h 3388709"/>
                    <a:gd name="connsiteX10" fmla="*/ 1390650 w 2121979"/>
                    <a:gd name="connsiteY10" fmla="*/ 2558987 h 3388709"/>
                    <a:gd name="connsiteX11" fmla="*/ 1806893 w 2121979"/>
                    <a:gd name="connsiteY11" fmla="*/ 2558987 h 3388709"/>
                    <a:gd name="connsiteX12" fmla="*/ 2121980 w 2121979"/>
                    <a:gd name="connsiteY12" fmla="*/ 2244662 h 3388709"/>
                    <a:gd name="connsiteX13" fmla="*/ 2121980 w 2121979"/>
                    <a:gd name="connsiteY13" fmla="*/ 314801 h 3388709"/>
                    <a:gd name="connsiteX14" fmla="*/ 1807083 w 2121979"/>
                    <a:gd name="connsiteY14" fmla="*/ 0 h 3388709"/>
                    <a:gd name="connsiteX15" fmla="*/ 1333500 w 2121979"/>
                    <a:gd name="connsiteY15" fmla="*/ 3328797 h 3388709"/>
                    <a:gd name="connsiteX16" fmla="*/ 787813 w 2121979"/>
                    <a:gd name="connsiteY16" fmla="*/ 3328797 h 3388709"/>
                    <a:gd name="connsiteX17" fmla="*/ 787813 w 2121979"/>
                    <a:gd name="connsiteY17" fmla="*/ 2868644 h 3388709"/>
                    <a:gd name="connsiteX18" fmla="*/ 1333500 w 2121979"/>
                    <a:gd name="connsiteY18" fmla="*/ 2868644 h 3388709"/>
                    <a:gd name="connsiteX19" fmla="*/ 1333500 w 2121979"/>
                    <a:gd name="connsiteY19" fmla="*/ 2811494 h 3388709"/>
                    <a:gd name="connsiteX20" fmla="*/ 787813 w 2121979"/>
                    <a:gd name="connsiteY20" fmla="*/ 2811494 h 3388709"/>
                    <a:gd name="connsiteX21" fmla="*/ 787813 w 2121979"/>
                    <a:gd name="connsiteY21" fmla="*/ 2558987 h 3388709"/>
                    <a:gd name="connsiteX22" fmla="*/ 1333500 w 2121979"/>
                    <a:gd name="connsiteY22" fmla="*/ 2558987 h 3388709"/>
                    <a:gd name="connsiteX23" fmla="*/ 2064830 w 2121979"/>
                    <a:gd name="connsiteY23" fmla="*/ 2244662 h 3388709"/>
                    <a:gd name="connsiteX24" fmla="*/ 1807083 w 2121979"/>
                    <a:gd name="connsiteY24" fmla="*/ 2501837 h 3388709"/>
                    <a:gd name="connsiteX25" fmla="*/ 314325 w 2121979"/>
                    <a:gd name="connsiteY25" fmla="*/ 2501837 h 3388709"/>
                    <a:gd name="connsiteX26" fmla="*/ 57150 w 2121979"/>
                    <a:gd name="connsiteY26" fmla="*/ 2244662 h 3388709"/>
                    <a:gd name="connsiteX27" fmla="*/ 57150 w 2121979"/>
                    <a:gd name="connsiteY27" fmla="*/ 314801 h 3388709"/>
                    <a:gd name="connsiteX28" fmla="*/ 314896 w 2121979"/>
                    <a:gd name="connsiteY28" fmla="*/ 57626 h 3388709"/>
                    <a:gd name="connsiteX29" fmla="*/ 1807083 w 2121979"/>
                    <a:gd name="connsiteY29" fmla="*/ 57626 h 3388709"/>
                    <a:gd name="connsiteX30" fmla="*/ 2064830 w 2121979"/>
                    <a:gd name="connsiteY30" fmla="*/ 315278 h 3388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21979" h="3388709">
                      <a:moveTo>
                        <a:pt x="1807083" y="0"/>
                      </a:moveTo>
                      <a:lnTo>
                        <a:pt x="314325" y="0"/>
                      </a:lnTo>
                      <a:cubicBezTo>
                        <a:pt x="140741" y="472"/>
                        <a:pt x="210" y="141214"/>
                        <a:pt x="0" y="314801"/>
                      </a:cubicBezTo>
                      <a:lnTo>
                        <a:pt x="0" y="2244662"/>
                      </a:lnTo>
                      <a:cubicBezTo>
                        <a:pt x="467" y="2418064"/>
                        <a:pt x="140923" y="2558520"/>
                        <a:pt x="314325" y="2558987"/>
                      </a:cubicBezTo>
                      <a:lnTo>
                        <a:pt x="730568" y="2558987"/>
                      </a:lnTo>
                      <a:lnTo>
                        <a:pt x="730568" y="3360134"/>
                      </a:lnTo>
                      <a:cubicBezTo>
                        <a:pt x="730568" y="3375917"/>
                        <a:pt x="743360" y="3388709"/>
                        <a:pt x="759143" y="3388709"/>
                      </a:cubicBezTo>
                      <a:lnTo>
                        <a:pt x="1362075" y="3388709"/>
                      </a:lnTo>
                      <a:cubicBezTo>
                        <a:pt x="1377858" y="3388709"/>
                        <a:pt x="1390650" y="3375917"/>
                        <a:pt x="1390650" y="3360134"/>
                      </a:cubicBezTo>
                      <a:lnTo>
                        <a:pt x="1390650" y="2558987"/>
                      </a:lnTo>
                      <a:lnTo>
                        <a:pt x="1806893" y="2558987"/>
                      </a:lnTo>
                      <a:cubicBezTo>
                        <a:pt x="1980591" y="2558939"/>
                        <a:pt x="2121503" y="2418359"/>
                        <a:pt x="2121980" y="2244662"/>
                      </a:cubicBezTo>
                      <a:lnTo>
                        <a:pt x="2121980" y="314801"/>
                      </a:lnTo>
                      <a:cubicBezTo>
                        <a:pt x="2121770" y="140991"/>
                        <a:pt x="1980895" y="157"/>
                        <a:pt x="1807083" y="0"/>
                      </a:cubicBezTo>
                      <a:close/>
                      <a:moveTo>
                        <a:pt x="1333500" y="3328797"/>
                      </a:moveTo>
                      <a:lnTo>
                        <a:pt x="787813" y="3328797"/>
                      </a:lnTo>
                      <a:lnTo>
                        <a:pt x="787813" y="2868644"/>
                      </a:lnTo>
                      <a:lnTo>
                        <a:pt x="1333500" y="2868644"/>
                      </a:lnTo>
                      <a:close/>
                      <a:moveTo>
                        <a:pt x="1333500" y="2811494"/>
                      </a:moveTo>
                      <a:lnTo>
                        <a:pt x="787813" y="2811494"/>
                      </a:lnTo>
                      <a:lnTo>
                        <a:pt x="787813" y="2558987"/>
                      </a:lnTo>
                      <a:lnTo>
                        <a:pt x="1333500" y="2558987"/>
                      </a:lnTo>
                      <a:close/>
                      <a:moveTo>
                        <a:pt x="2064830" y="2244662"/>
                      </a:moveTo>
                      <a:cubicBezTo>
                        <a:pt x="2064410" y="2386746"/>
                        <a:pt x="1949167" y="2501732"/>
                        <a:pt x="1807083" y="2501837"/>
                      </a:cubicBezTo>
                      <a:lnTo>
                        <a:pt x="314325" y="2501837"/>
                      </a:lnTo>
                      <a:cubicBezTo>
                        <a:pt x="172469" y="2501417"/>
                        <a:pt x="57569" y="2386517"/>
                        <a:pt x="57150" y="2244662"/>
                      </a:cubicBezTo>
                      <a:lnTo>
                        <a:pt x="57150" y="314801"/>
                      </a:lnTo>
                      <a:cubicBezTo>
                        <a:pt x="57626" y="172741"/>
                        <a:pt x="172831" y="57782"/>
                        <a:pt x="314896" y="57626"/>
                      </a:cubicBezTo>
                      <a:lnTo>
                        <a:pt x="1807083" y="57626"/>
                      </a:lnTo>
                      <a:cubicBezTo>
                        <a:pt x="1949329" y="57783"/>
                        <a:pt x="2064620" y="173030"/>
                        <a:pt x="2064830" y="315278"/>
                      </a:cubicBezTo>
                      <a:close/>
                    </a:path>
                  </a:pathLst>
                </a:custGeom>
                <a:solidFill>
                  <a:schemeClr val="bg1"/>
                </a:solidFill>
                <a:ln w="9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A0058E9A-2241-7133-8293-57ECEEF9B8A6}"/>
                    </a:ext>
                  </a:extLst>
                </p:cNvPr>
                <p:cNvSpPr/>
                <p:nvPr/>
              </p:nvSpPr>
              <p:spPr>
                <a:xfrm>
                  <a:off x="1072838" y="1826076"/>
                  <a:ext cx="253332" cy="235235"/>
                </a:xfrm>
                <a:custGeom>
                  <a:avLst/>
                  <a:gdLst>
                    <a:gd name="connsiteX0" fmla="*/ 28575 w 1444085"/>
                    <a:gd name="connsiteY0" fmla="*/ 1340930 h 1340929"/>
                    <a:gd name="connsiteX1" fmla="*/ 1415510 w 1444085"/>
                    <a:gd name="connsiteY1" fmla="*/ 1340930 h 1340929"/>
                    <a:gd name="connsiteX2" fmla="*/ 1444085 w 1444085"/>
                    <a:gd name="connsiteY2" fmla="*/ 1312355 h 1340929"/>
                    <a:gd name="connsiteX3" fmla="*/ 1444085 w 1444085"/>
                    <a:gd name="connsiteY3" fmla="*/ 28575 h 1340929"/>
                    <a:gd name="connsiteX4" fmla="*/ 1415510 w 1444085"/>
                    <a:gd name="connsiteY4" fmla="*/ 0 h 1340929"/>
                    <a:gd name="connsiteX5" fmla="*/ 28575 w 1444085"/>
                    <a:gd name="connsiteY5" fmla="*/ 0 h 1340929"/>
                    <a:gd name="connsiteX6" fmla="*/ 0 w 1444085"/>
                    <a:gd name="connsiteY6" fmla="*/ 28575 h 1340929"/>
                    <a:gd name="connsiteX7" fmla="*/ 0 w 1444085"/>
                    <a:gd name="connsiteY7" fmla="*/ 1312355 h 1340929"/>
                    <a:gd name="connsiteX8" fmla="*/ 28575 w 1444085"/>
                    <a:gd name="connsiteY8" fmla="*/ 1340930 h 1340929"/>
                    <a:gd name="connsiteX9" fmla="*/ 57150 w 1444085"/>
                    <a:gd name="connsiteY9" fmla="*/ 57150 h 1340929"/>
                    <a:gd name="connsiteX10" fmla="*/ 1386935 w 1444085"/>
                    <a:gd name="connsiteY10" fmla="*/ 57150 h 1340929"/>
                    <a:gd name="connsiteX11" fmla="*/ 1386935 w 1444085"/>
                    <a:gd name="connsiteY11" fmla="*/ 1283780 h 1340929"/>
                    <a:gd name="connsiteX12" fmla="*/ 57150 w 1444085"/>
                    <a:gd name="connsiteY12" fmla="*/ 1283780 h 134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44085" h="1340929">
                      <a:moveTo>
                        <a:pt x="28575" y="1340930"/>
                      </a:moveTo>
                      <a:lnTo>
                        <a:pt x="1415510" y="1340930"/>
                      </a:lnTo>
                      <a:cubicBezTo>
                        <a:pt x="1431293" y="1340930"/>
                        <a:pt x="1444085" y="1328138"/>
                        <a:pt x="1444085" y="1312355"/>
                      </a:cubicBezTo>
                      <a:lnTo>
                        <a:pt x="1444085" y="28575"/>
                      </a:lnTo>
                      <a:cubicBezTo>
                        <a:pt x="1444085" y="12793"/>
                        <a:pt x="1431293" y="0"/>
                        <a:pt x="1415510" y="0"/>
                      </a:cubicBezTo>
                      <a:lnTo>
                        <a:pt x="28575" y="0"/>
                      </a:lnTo>
                      <a:cubicBezTo>
                        <a:pt x="12792" y="0"/>
                        <a:pt x="0" y="12793"/>
                        <a:pt x="0" y="28575"/>
                      </a:cubicBezTo>
                      <a:lnTo>
                        <a:pt x="0" y="1312355"/>
                      </a:lnTo>
                      <a:cubicBezTo>
                        <a:pt x="0" y="1328138"/>
                        <a:pt x="12792" y="1340930"/>
                        <a:pt x="28575" y="1340930"/>
                      </a:cubicBezTo>
                      <a:close/>
                      <a:moveTo>
                        <a:pt x="57150" y="57150"/>
                      </a:moveTo>
                      <a:lnTo>
                        <a:pt x="1386935" y="57150"/>
                      </a:lnTo>
                      <a:lnTo>
                        <a:pt x="1386935" y="1283780"/>
                      </a:lnTo>
                      <a:lnTo>
                        <a:pt x="57150" y="1283780"/>
                      </a:lnTo>
                      <a:close/>
                    </a:path>
                  </a:pathLst>
                </a:custGeom>
                <a:solidFill>
                  <a:schemeClr val="bg1"/>
                </a:solidFill>
                <a:ln w="9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A6AC4B9-1B62-13B1-178F-8596B5EC1A28}"/>
                    </a:ext>
                  </a:extLst>
                </p:cNvPr>
                <p:cNvSpPr/>
                <p:nvPr/>
              </p:nvSpPr>
              <p:spPr>
                <a:xfrm>
                  <a:off x="1063147" y="2091455"/>
                  <a:ext cx="272765" cy="73521"/>
                </a:xfrm>
                <a:custGeom>
                  <a:avLst/>
                  <a:gdLst>
                    <a:gd name="connsiteX0" fmla="*/ 1526286 w 1554860"/>
                    <a:gd name="connsiteY0" fmla="*/ 0 h 419100"/>
                    <a:gd name="connsiteX1" fmla="*/ 28575 w 1554860"/>
                    <a:gd name="connsiteY1" fmla="*/ 0 h 419100"/>
                    <a:gd name="connsiteX2" fmla="*/ 0 w 1554860"/>
                    <a:gd name="connsiteY2" fmla="*/ 28575 h 419100"/>
                    <a:gd name="connsiteX3" fmla="*/ 0 w 1554860"/>
                    <a:gd name="connsiteY3" fmla="*/ 390525 h 419100"/>
                    <a:gd name="connsiteX4" fmla="*/ 28575 w 1554860"/>
                    <a:gd name="connsiteY4" fmla="*/ 419100 h 419100"/>
                    <a:gd name="connsiteX5" fmla="*/ 1526286 w 1554860"/>
                    <a:gd name="connsiteY5" fmla="*/ 419100 h 419100"/>
                    <a:gd name="connsiteX6" fmla="*/ 1554861 w 1554860"/>
                    <a:gd name="connsiteY6" fmla="*/ 390525 h 419100"/>
                    <a:gd name="connsiteX7" fmla="*/ 1554861 w 1554860"/>
                    <a:gd name="connsiteY7" fmla="*/ 28575 h 419100"/>
                    <a:gd name="connsiteX8" fmla="*/ 1526286 w 1554860"/>
                    <a:gd name="connsiteY8" fmla="*/ 0 h 419100"/>
                    <a:gd name="connsiteX9" fmla="*/ 749046 w 1554860"/>
                    <a:gd name="connsiteY9" fmla="*/ 361950 h 419100"/>
                    <a:gd name="connsiteX10" fmla="*/ 57150 w 1554860"/>
                    <a:gd name="connsiteY10" fmla="*/ 361950 h 419100"/>
                    <a:gd name="connsiteX11" fmla="*/ 57150 w 1554860"/>
                    <a:gd name="connsiteY11" fmla="*/ 57150 h 419100"/>
                    <a:gd name="connsiteX12" fmla="*/ 748760 w 1554860"/>
                    <a:gd name="connsiteY12" fmla="*/ 57150 h 419100"/>
                    <a:gd name="connsiteX13" fmla="*/ 1497711 w 1554860"/>
                    <a:gd name="connsiteY13" fmla="*/ 361950 h 419100"/>
                    <a:gd name="connsiteX14" fmla="*/ 806196 w 1554860"/>
                    <a:gd name="connsiteY14" fmla="*/ 361950 h 419100"/>
                    <a:gd name="connsiteX15" fmla="*/ 806196 w 1554860"/>
                    <a:gd name="connsiteY15" fmla="*/ 57150 h 419100"/>
                    <a:gd name="connsiteX16" fmla="*/ 1497711 w 1554860"/>
                    <a:gd name="connsiteY16" fmla="*/ 571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4860" h="419100">
                      <a:moveTo>
                        <a:pt x="1526286" y="0"/>
                      </a:moveTo>
                      <a:lnTo>
                        <a:pt x="28575" y="0"/>
                      </a:lnTo>
                      <a:cubicBezTo>
                        <a:pt x="12792" y="0"/>
                        <a:pt x="0" y="12792"/>
                        <a:pt x="0" y="28575"/>
                      </a:cubicBezTo>
                      <a:lnTo>
                        <a:pt x="0" y="390525"/>
                      </a:lnTo>
                      <a:cubicBezTo>
                        <a:pt x="0" y="406308"/>
                        <a:pt x="12792" y="419100"/>
                        <a:pt x="28575" y="419100"/>
                      </a:cubicBezTo>
                      <a:lnTo>
                        <a:pt x="1526286" y="419100"/>
                      </a:lnTo>
                      <a:cubicBezTo>
                        <a:pt x="1542069" y="419100"/>
                        <a:pt x="1554861" y="406308"/>
                        <a:pt x="1554861" y="390525"/>
                      </a:cubicBezTo>
                      <a:lnTo>
                        <a:pt x="1554861" y="28575"/>
                      </a:lnTo>
                      <a:cubicBezTo>
                        <a:pt x="1554861" y="12792"/>
                        <a:pt x="1542069" y="0"/>
                        <a:pt x="1526286" y="0"/>
                      </a:cubicBezTo>
                      <a:close/>
                      <a:moveTo>
                        <a:pt x="749046" y="361950"/>
                      </a:moveTo>
                      <a:lnTo>
                        <a:pt x="57150" y="361950"/>
                      </a:lnTo>
                      <a:lnTo>
                        <a:pt x="57150" y="57150"/>
                      </a:lnTo>
                      <a:lnTo>
                        <a:pt x="748760" y="57150"/>
                      </a:lnTo>
                      <a:close/>
                      <a:moveTo>
                        <a:pt x="1497711" y="361950"/>
                      </a:moveTo>
                      <a:lnTo>
                        <a:pt x="806196" y="361950"/>
                      </a:lnTo>
                      <a:lnTo>
                        <a:pt x="806196" y="57150"/>
                      </a:lnTo>
                      <a:lnTo>
                        <a:pt x="1497711" y="57150"/>
                      </a:lnTo>
                      <a:close/>
                    </a:path>
                  </a:pathLst>
                </a:custGeom>
                <a:solidFill>
                  <a:schemeClr val="bg1"/>
                </a:solidFill>
                <a:ln w="9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5871D26-F95D-220B-490C-10FEF7E1ED6B}"/>
                    </a:ext>
                  </a:extLst>
                </p:cNvPr>
                <p:cNvSpPr/>
                <p:nvPr/>
              </p:nvSpPr>
              <p:spPr>
                <a:xfrm>
                  <a:off x="1176654" y="2278316"/>
                  <a:ext cx="45717" cy="45717"/>
                </a:xfrm>
                <a:custGeom>
                  <a:avLst/>
                  <a:gdLst>
                    <a:gd name="connsiteX0" fmla="*/ 130302 w 260603"/>
                    <a:gd name="connsiteY0" fmla="*/ 260604 h 260603"/>
                    <a:gd name="connsiteX1" fmla="*/ 260604 w 260603"/>
                    <a:gd name="connsiteY1" fmla="*/ 130302 h 260603"/>
                    <a:gd name="connsiteX2" fmla="*/ 130302 w 260603"/>
                    <a:gd name="connsiteY2" fmla="*/ 0 h 260603"/>
                    <a:gd name="connsiteX3" fmla="*/ 0 w 260603"/>
                    <a:gd name="connsiteY3" fmla="*/ 130302 h 260603"/>
                    <a:gd name="connsiteX4" fmla="*/ 130302 w 260603"/>
                    <a:gd name="connsiteY4" fmla="*/ 260604 h 260603"/>
                    <a:gd name="connsiteX5" fmla="*/ 130302 w 260603"/>
                    <a:gd name="connsiteY5" fmla="*/ 57150 h 260603"/>
                    <a:gd name="connsiteX6" fmla="*/ 203454 w 260603"/>
                    <a:gd name="connsiteY6" fmla="*/ 130302 h 260603"/>
                    <a:gd name="connsiteX7" fmla="*/ 130302 w 260603"/>
                    <a:gd name="connsiteY7" fmla="*/ 203454 h 260603"/>
                    <a:gd name="connsiteX8" fmla="*/ 57150 w 260603"/>
                    <a:gd name="connsiteY8" fmla="*/ 130302 h 260603"/>
                    <a:gd name="connsiteX9" fmla="*/ 130302 w 260603"/>
                    <a:gd name="connsiteY9" fmla="*/ 57436 h 260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603" h="260603">
                      <a:moveTo>
                        <a:pt x="130302" y="260604"/>
                      </a:moveTo>
                      <a:cubicBezTo>
                        <a:pt x="202263" y="260604"/>
                        <a:pt x="260604" y="202263"/>
                        <a:pt x="260604" y="130302"/>
                      </a:cubicBezTo>
                      <a:cubicBezTo>
                        <a:pt x="260604" y="58341"/>
                        <a:pt x="202263" y="0"/>
                        <a:pt x="130302" y="0"/>
                      </a:cubicBezTo>
                      <a:cubicBezTo>
                        <a:pt x="58341" y="0"/>
                        <a:pt x="0" y="58341"/>
                        <a:pt x="0" y="130302"/>
                      </a:cubicBezTo>
                      <a:cubicBezTo>
                        <a:pt x="105" y="202225"/>
                        <a:pt x="58379" y="260499"/>
                        <a:pt x="130302" y="260604"/>
                      </a:cubicBezTo>
                      <a:close/>
                      <a:moveTo>
                        <a:pt x="130302" y="57150"/>
                      </a:moveTo>
                      <a:cubicBezTo>
                        <a:pt x="170707" y="57150"/>
                        <a:pt x="203454" y="89897"/>
                        <a:pt x="203454" y="130302"/>
                      </a:cubicBezTo>
                      <a:cubicBezTo>
                        <a:pt x="203454" y="170707"/>
                        <a:pt x="170707" y="203454"/>
                        <a:pt x="130302" y="203454"/>
                      </a:cubicBezTo>
                      <a:cubicBezTo>
                        <a:pt x="89897" y="203454"/>
                        <a:pt x="57150" y="170707"/>
                        <a:pt x="57150" y="130302"/>
                      </a:cubicBezTo>
                      <a:cubicBezTo>
                        <a:pt x="57312" y="90011"/>
                        <a:pt x="90011" y="57436"/>
                        <a:pt x="130302" y="57436"/>
                      </a:cubicBezTo>
                      <a:close/>
                    </a:path>
                  </a:pathLst>
                </a:custGeom>
                <a:solidFill>
                  <a:schemeClr val="bg1"/>
                </a:solidFill>
                <a:ln w="9525" cap="flat">
                  <a:noFill/>
                  <a:prstDash val="solid"/>
                  <a:miter/>
                </a:ln>
              </p:spPr>
              <p:txBody>
                <a:bodyPr rtlCol="0" anchor="ctr"/>
                <a:lstStyle/>
                <a:p>
                  <a:endParaRPr lang="en-US" dirty="0"/>
                </a:p>
              </p:txBody>
            </p:sp>
          </p:grpSp>
          <p:sp>
            <p:nvSpPr>
              <p:cNvPr id="38" name="Freeform: Shape 37">
                <a:extLst>
                  <a:ext uri="{FF2B5EF4-FFF2-40B4-BE49-F238E27FC236}">
                    <a16:creationId xmlns:a16="http://schemas.microsoft.com/office/drawing/2014/main" id="{824CB954-CA70-DC52-87D7-14473D4C9073}"/>
                  </a:ext>
                </a:extLst>
              </p:cNvPr>
              <p:cNvSpPr/>
              <p:nvPr/>
            </p:nvSpPr>
            <p:spPr>
              <a:xfrm>
                <a:off x="621416" y="2182496"/>
                <a:ext cx="491128" cy="377157"/>
              </a:xfrm>
              <a:custGeom>
                <a:avLst/>
                <a:gdLst>
                  <a:gd name="connsiteX0" fmla="*/ 66961 w 2799616"/>
                  <a:gd name="connsiteY0" fmla="*/ 1811138 h 2149941"/>
                  <a:gd name="connsiteX1" fmla="*/ 564356 w 2799616"/>
                  <a:gd name="connsiteY1" fmla="*/ 2020211 h 2149941"/>
                  <a:gd name="connsiteX2" fmla="*/ 1139381 w 2799616"/>
                  <a:gd name="connsiteY2" fmla="*/ 2149942 h 2149941"/>
                  <a:gd name="connsiteX3" fmla="*/ 1393508 w 2799616"/>
                  <a:gd name="connsiteY3" fmla="*/ 2141465 h 2149941"/>
                  <a:gd name="connsiteX4" fmla="*/ 1533430 w 2799616"/>
                  <a:gd name="connsiteY4" fmla="*/ 2136988 h 2149941"/>
                  <a:gd name="connsiteX5" fmla="*/ 1819180 w 2799616"/>
                  <a:gd name="connsiteY5" fmla="*/ 1933629 h 2149941"/>
                  <a:gd name="connsiteX6" fmla="*/ 1785461 w 2799616"/>
                  <a:gd name="connsiteY6" fmla="*/ 1746939 h 2149941"/>
                  <a:gd name="connsiteX7" fmla="*/ 1971866 w 2799616"/>
                  <a:gd name="connsiteY7" fmla="*/ 1549581 h 2149941"/>
                  <a:gd name="connsiteX8" fmla="*/ 1926908 w 2799616"/>
                  <a:gd name="connsiteY8" fmla="*/ 1400039 h 2149941"/>
                  <a:gd name="connsiteX9" fmla="*/ 2074069 w 2799616"/>
                  <a:gd name="connsiteY9" fmla="*/ 1344794 h 2149941"/>
                  <a:gd name="connsiteX10" fmla="*/ 2128743 w 2799616"/>
                  <a:gd name="connsiteY10" fmla="*/ 1182869 h 2149941"/>
                  <a:gd name="connsiteX11" fmla="*/ 2085213 w 2799616"/>
                  <a:gd name="connsiteY11" fmla="*/ 1057139 h 2149941"/>
                  <a:gd name="connsiteX12" fmla="*/ 2557177 w 2799616"/>
                  <a:gd name="connsiteY12" fmla="*/ 1057139 h 2149941"/>
                  <a:gd name="connsiteX13" fmla="*/ 2749296 w 2799616"/>
                  <a:gd name="connsiteY13" fmla="*/ 974557 h 2149941"/>
                  <a:gd name="connsiteX14" fmla="*/ 2773680 w 2799616"/>
                  <a:gd name="connsiteY14" fmla="*/ 754815 h 2149941"/>
                  <a:gd name="connsiteX15" fmla="*/ 2526030 w 2799616"/>
                  <a:gd name="connsiteY15" fmla="*/ 610321 h 2149941"/>
                  <a:gd name="connsiteX16" fmla="*/ 1189101 w 2799616"/>
                  <a:gd name="connsiteY16" fmla="*/ 610321 h 2149941"/>
                  <a:gd name="connsiteX17" fmla="*/ 1411319 w 2799616"/>
                  <a:gd name="connsiteY17" fmla="*/ 283137 h 2149941"/>
                  <a:gd name="connsiteX18" fmla="*/ 1336643 w 2799616"/>
                  <a:gd name="connsiteY18" fmla="*/ 19866 h 2149941"/>
                  <a:gd name="connsiteX19" fmla="*/ 1013936 w 2799616"/>
                  <a:gd name="connsiteY19" fmla="*/ 139691 h 2149941"/>
                  <a:gd name="connsiteX20" fmla="*/ 484061 w 2799616"/>
                  <a:gd name="connsiteY20" fmla="*/ 610321 h 2149941"/>
                  <a:gd name="connsiteX21" fmla="*/ 70866 w 2799616"/>
                  <a:gd name="connsiteY21" fmla="*/ 610321 h 2149941"/>
                  <a:gd name="connsiteX22" fmla="*/ 0 w 2799616"/>
                  <a:gd name="connsiteY22" fmla="*/ 681187 h 2149941"/>
                  <a:gd name="connsiteX23" fmla="*/ 0 w 2799616"/>
                  <a:gd name="connsiteY23" fmla="*/ 1740367 h 2149941"/>
                  <a:gd name="connsiteX24" fmla="*/ 66961 w 2799616"/>
                  <a:gd name="connsiteY24" fmla="*/ 1811138 h 2149941"/>
                  <a:gd name="connsiteX25" fmla="*/ 95536 w 2799616"/>
                  <a:gd name="connsiteY25" fmla="*/ 706238 h 2149941"/>
                  <a:gd name="connsiteX26" fmla="*/ 492347 w 2799616"/>
                  <a:gd name="connsiteY26" fmla="*/ 706238 h 2149941"/>
                  <a:gd name="connsiteX27" fmla="*/ 534067 w 2799616"/>
                  <a:gd name="connsiteY27" fmla="*/ 692712 h 2149941"/>
                  <a:gd name="connsiteX28" fmla="*/ 1090422 w 2799616"/>
                  <a:gd name="connsiteY28" fmla="*/ 197412 h 2149941"/>
                  <a:gd name="connsiteX29" fmla="*/ 1293400 w 2799616"/>
                  <a:gd name="connsiteY29" fmla="*/ 105115 h 2149941"/>
                  <a:gd name="connsiteX30" fmla="*/ 1320737 w 2799616"/>
                  <a:gd name="connsiteY30" fmla="*/ 254943 h 2149941"/>
                  <a:gd name="connsiteX31" fmla="*/ 1079087 w 2799616"/>
                  <a:gd name="connsiteY31" fmla="*/ 580031 h 2149941"/>
                  <a:gd name="connsiteX32" fmla="*/ 1068229 w 2799616"/>
                  <a:gd name="connsiteY32" fmla="*/ 679663 h 2149941"/>
                  <a:gd name="connsiteX33" fmla="*/ 1123379 w 2799616"/>
                  <a:gd name="connsiteY33" fmla="*/ 706142 h 2149941"/>
                  <a:gd name="connsiteX34" fmla="*/ 2526602 w 2799616"/>
                  <a:gd name="connsiteY34" fmla="*/ 706142 h 2149941"/>
                  <a:gd name="connsiteX35" fmla="*/ 2690051 w 2799616"/>
                  <a:gd name="connsiteY35" fmla="*/ 800249 h 2149941"/>
                  <a:gd name="connsiteX36" fmla="*/ 2679002 w 2799616"/>
                  <a:gd name="connsiteY36" fmla="*/ 911216 h 2149941"/>
                  <a:gd name="connsiteX37" fmla="*/ 2557558 w 2799616"/>
                  <a:gd name="connsiteY37" fmla="*/ 962460 h 2149941"/>
                  <a:gd name="connsiteX38" fmla="*/ 2031587 w 2799616"/>
                  <a:gd name="connsiteY38" fmla="*/ 962460 h 2149941"/>
                  <a:gd name="connsiteX39" fmla="*/ 1965770 w 2799616"/>
                  <a:gd name="connsiteY39" fmla="*/ 1007323 h 2149941"/>
                  <a:gd name="connsiteX40" fmla="*/ 1983962 w 2799616"/>
                  <a:gd name="connsiteY40" fmla="*/ 1085714 h 2149941"/>
                  <a:gd name="connsiteX41" fmla="*/ 2033969 w 2799616"/>
                  <a:gd name="connsiteY41" fmla="*/ 1188203 h 2149941"/>
                  <a:gd name="connsiteX42" fmla="*/ 1877663 w 2799616"/>
                  <a:gd name="connsiteY42" fmla="*/ 1310504 h 2149941"/>
                  <a:gd name="connsiteX43" fmla="*/ 1819466 w 2799616"/>
                  <a:gd name="connsiteY43" fmla="*/ 1352890 h 2149941"/>
                  <a:gd name="connsiteX44" fmla="*/ 1828038 w 2799616"/>
                  <a:gd name="connsiteY44" fmla="*/ 1423756 h 2149941"/>
                  <a:gd name="connsiteX45" fmla="*/ 1876997 w 2799616"/>
                  <a:gd name="connsiteY45" fmla="*/ 1549962 h 2149941"/>
                  <a:gd name="connsiteX46" fmla="*/ 1733169 w 2799616"/>
                  <a:gd name="connsiteY46" fmla="*/ 1657309 h 2149941"/>
                  <a:gd name="connsiteX47" fmla="*/ 1667999 w 2799616"/>
                  <a:gd name="connsiteY47" fmla="*/ 1733090 h 2149941"/>
                  <a:gd name="connsiteX48" fmla="*/ 1686973 w 2799616"/>
                  <a:gd name="connsiteY48" fmla="*/ 1776181 h 2149941"/>
                  <a:gd name="connsiteX49" fmla="*/ 1728311 w 2799616"/>
                  <a:gd name="connsiteY49" fmla="*/ 1906578 h 2149941"/>
                  <a:gd name="connsiteX50" fmla="*/ 1537811 w 2799616"/>
                  <a:gd name="connsiteY50" fmla="*/ 2042214 h 2149941"/>
                  <a:gd name="connsiteX51" fmla="*/ 1389031 w 2799616"/>
                  <a:gd name="connsiteY51" fmla="*/ 2046786 h 2149941"/>
                  <a:gd name="connsiteX52" fmla="*/ 623602 w 2799616"/>
                  <a:gd name="connsiteY52" fmla="*/ 1945631 h 2149941"/>
                  <a:gd name="connsiteX53" fmla="*/ 95726 w 2799616"/>
                  <a:gd name="connsiteY53" fmla="*/ 1718173 h 214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99616" h="2149941">
                    <a:moveTo>
                      <a:pt x="66961" y="1811138"/>
                    </a:moveTo>
                    <a:cubicBezTo>
                      <a:pt x="124968" y="1814186"/>
                      <a:pt x="332327" y="1838284"/>
                      <a:pt x="564356" y="2020211"/>
                    </a:cubicBezTo>
                    <a:cubicBezTo>
                      <a:pt x="700469" y="2126891"/>
                      <a:pt x="931545" y="2149942"/>
                      <a:pt x="1139381" y="2149942"/>
                    </a:cubicBezTo>
                    <a:cubicBezTo>
                      <a:pt x="1232249" y="2149942"/>
                      <a:pt x="1320356" y="2145275"/>
                      <a:pt x="1393508" y="2141465"/>
                    </a:cubicBezTo>
                    <a:cubicBezTo>
                      <a:pt x="1452563" y="2138417"/>
                      <a:pt x="1503617" y="2135750"/>
                      <a:pt x="1533430" y="2136988"/>
                    </a:cubicBezTo>
                    <a:cubicBezTo>
                      <a:pt x="1718310" y="2144417"/>
                      <a:pt x="1780127" y="2064884"/>
                      <a:pt x="1819180" y="1933629"/>
                    </a:cubicBezTo>
                    <a:cubicBezTo>
                      <a:pt x="1838230" y="1870764"/>
                      <a:pt x="1826038" y="1805804"/>
                      <a:pt x="1785461" y="1746939"/>
                    </a:cubicBezTo>
                    <a:cubicBezTo>
                      <a:pt x="1859471" y="1735509"/>
                      <a:pt x="1971866" y="1697504"/>
                      <a:pt x="1971866" y="1549581"/>
                    </a:cubicBezTo>
                    <a:cubicBezTo>
                      <a:pt x="1970799" y="1496565"/>
                      <a:pt x="1955254" y="1444854"/>
                      <a:pt x="1926908" y="1400039"/>
                    </a:cubicBezTo>
                    <a:cubicBezTo>
                      <a:pt x="1996821" y="1389752"/>
                      <a:pt x="2041970" y="1372607"/>
                      <a:pt x="2074069" y="1344794"/>
                    </a:cubicBezTo>
                    <a:cubicBezTo>
                      <a:pt x="2127980" y="1298121"/>
                      <a:pt x="2131219" y="1230494"/>
                      <a:pt x="2128743" y="1182869"/>
                    </a:cubicBezTo>
                    <a:cubicBezTo>
                      <a:pt x="2126618" y="1137644"/>
                      <a:pt x="2111502" y="1093991"/>
                      <a:pt x="2085213" y="1057139"/>
                    </a:cubicBezTo>
                    <a:lnTo>
                      <a:pt x="2557177" y="1057139"/>
                    </a:lnTo>
                    <a:cubicBezTo>
                      <a:pt x="2629986" y="1057901"/>
                      <a:pt x="2699747" y="1027916"/>
                      <a:pt x="2749296" y="974557"/>
                    </a:cubicBezTo>
                    <a:cubicBezTo>
                      <a:pt x="2806446" y="910930"/>
                      <a:pt x="2815400" y="832920"/>
                      <a:pt x="2773680" y="754815"/>
                    </a:cubicBezTo>
                    <a:cubicBezTo>
                      <a:pt x="2724226" y="664537"/>
                      <a:pt x="2628957" y="608949"/>
                      <a:pt x="2526030" y="610321"/>
                    </a:cubicBezTo>
                    <a:lnTo>
                      <a:pt x="1189101" y="610321"/>
                    </a:lnTo>
                    <a:cubicBezTo>
                      <a:pt x="1266730" y="539360"/>
                      <a:pt x="1366076" y="426488"/>
                      <a:pt x="1411319" y="283137"/>
                    </a:cubicBezTo>
                    <a:cubicBezTo>
                      <a:pt x="1456563" y="139786"/>
                      <a:pt x="1402271" y="53585"/>
                      <a:pt x="1336643" y="19866"/>
                    </a:cubicBezTo>
                    <a:cubicBezTo>
                      <a:pt x="1237679" y="-30997"/>
                      <a:pt x="1104995" y="18247"/>
                      <a:pt x="1013936" y="139691"/>
                    </a:cubicBezTo>
                    <a:cubicBezTo>
                      <a:pt x="882872" y="314379"/>
                      <a:pt x="547211" y="564410"/>
                      <a:pt x="484061" y="610321"/>
                    </a:cubicBezTo>
                    <a:lnTo>
                      <a:pt x="70866" y="610321"/>
                    </a:lnTo>
                    <a:cubicBezTo>
                      <a:pt x="31750" y="610378"/>
                      <a:pt x="52" y="642068"/>
                      <a:pt x="0" y="681187"/>
                    </a:cubicBezTo>
                    <a:lnTo>
                      <a:pt x="0" y="1740367"/>
                    </a:lnTo>
                    <a:cubicBezTo>
                      <a:pt x="-54" y="1778010"/>
                      <a:pt x="29370" y="1809109"/>
                      <a:pt x="66961" y="1811138"/>
                    </a:cubicBezTo>
                    <a:close/>
                    <a:moveTo>
                      <a:pt x="95536" y="706238"/>
                    </a:moveTo>
                    <a:lnTo>
                      <a:pt x="492347" y="706238"/>
                    </a:lnTo>
                    <a:cubicBezTo>
                      <a:pt x="507340" y="706266"/>
                      <a:pt x="521951" y="701532"/>
                      <a:pt x="534067" y="692712"/>
                    </a:cubicBezTo>
                    <a:cubicBezTo>
                      <a:pt x="602075" y="643182"/>
                      <a:pt x="948500" y="386674"/>
                      <a:pt x="1090422" y="197412"/>
                    </a:cubicBezTo>
                    <a:cubicBezTo>
                      <a:pt x="1159574" y="105305"/>
                      <a:pt x="1246632" y="81112"/>
                      <a:pt x="1293400" y="105115"/>
                    </a:cubicBezTo>
                    <a:cubicBezTo>
                      <a:pt x="1333691" y="125784"/>
                      <a:pt x="1343882" y="181315"/>
                      <a:pt x="1320737" y="254943"/>
                    </a:cubicBezTo>
                    <a:cubicBezTo>
                      <a:pt x="1272254" y="408581"/>
                      <a:pt x="1148525" y="524501"/>
                      <a:pt x="1079087" y="580031"/>
                    </a:cubicBezTo>
                    <a:cubicBezTo>
                      <a:pt x="1048579" y="604549"/>
                      <a:pt x="1043711" y="649154"/>
                      <a:pt x="1068229" y="679663"/>
                    </a:cubicBezTo>
                    <a:cubicBezTo>
                      <a:pt x="1081659" y="696379"/>
                      <a:pt x="1101938" y="706114"/>
                      <a:pt x="1123379" y="706142"/>
                    </a:cubicBezTo>
                    <a:lnTo>
                      <a:pt x="2526602" y="706142"/>
                    </a:lnTo>
                    <a:cubicBezTo>
                      <a:pt x="2594277" y="704933"/>
                      <a:pt x="2657113" y="741118"/>
                      <a:pt x="2690051" y="800249"/>
                    </a:cubicBezTo>
                    <a:cubicBezTo>
                      <a:pt x="2712911" y="843112"/>
                      <a:pt x="2709577" y="877402"/>
                      <a:pt x="2679002" y="911216"/>
                    </a:cubicBezTo>
                    <a:cubicBezTo>
                      <a:pt x="2647550" y="944648"/>
                      <a:pt x="2603449" y="963251"/>
                      <a:pt x="2557558" y="962460"/>
                    </a:cubicBezTo>
                    <a:lnTo>
                      <a:pt x="2031587" y="962460"/>
                    </a:lnTo>
                    <a:cubicBezTo>
                      <a:pt x="2002460" y="962289"/>
                      <a:pt x="1976257" y="980148"/>
                      <a:pt x="1965770" y="1007323"/>
                    </a:cubicBezTo>
                    <a:cubicBezTo>
                      <a:pt x="1954968" y="1034698"/>
                      <a:pt x="1962207" y="1065892"/>
                      <a:pt x="1983962" y="1085714"/>
                    </a:cubicBezTo>
                    <a:cubicBezTo>
                      <a:pt x="2013823" y="1111698"/>
                      <a:pt x="2031873" y="1148674"/>
                      <a:pt x="2033969" y="1188203"/>
                    </a:cubicBezTo>
                    <a:cubicBezTo>
                      <a:pt x="2037588" y="1259926"/>
                      <a:pt x="2032445" y="1295073"/>
                      <a:pt x="1877663" y="1310504"/>
                    </a:cubicBezTo>
                    <a:cubicBezTo>
                      <a:pt x="1852041" y="1313114"/>
                      <a:pt x="1829810" y="1329306"/>
                      <a:pt x="1819466" y="1352890"/>
                    </a:cubicBezTo>
                    <a:cubicBezTo>
                      <a:pt x="1809312" y="1376321"/>
                      <a:pt x="1812589" y="1403420"/>
                      <a:pt x="1828038" y="1423756"/>
                    </a:cubicBezTo>
                    <a:cubicBezTo>
                      <a:pt x="1850422" y="1452998"/>
                      <a:pt x="1876997" y="1498622"/>
                      <a:pt x="1876997" y="1549962"/>
                    </a:cubicBezTo>
                    <a:cubicBezTo>
                      <a:pt x="1876997" y="1598635"/>
                      <a:pt x="1865852" y="1647022"/>
                      <a:pt x="1733169" y="1657309"/>
                    </a:cubicBezTo>
                    <a:cubicBezTo>
                      <a:pt x="1694250" y="1660243"/>
                      <a:pt x="1665075" y="1694171"/>
                      <a:pt x="1667999" y="1733090"/>
                    </a:cubicBezTo>
                    <a:cubicBezTo>
                      <a:pt x="1669218" y="1749206"/>
                      <a:pt x="1675914" y="1764408"/>
                      <a:pt x="1686973" y="1776181"/>
                    </a:cubicBezTo>
                    <a:cubicBezTo>
                      <a:pt x="1727454" y="1819329"/>
                      <a:pt x="1741361" y="1863144"/>
                      <a:pt x="1728311" y="1906578"/>
                    </a:cubicBezTo>
                    <a:cubicBezTo>
                      <a:pt x="1696403" y="2012972"/>
                      <a:pt x="1664399" y="2047548"/>
                      <a:pt x="1537811" y="2042214"/>
                    </a:cubicBezTo>
                    <a:cubicBezTo>
                      <a:pt x="1503617" y="2040785"/>
                      <a:pt x="1453039" y="2043452"/>
                      <a:pt x="1389031" y="2046786"/>
                    </a:cubicBezTo>
                    <a:cubicBezTo>
                      <a:pt x="1165955" y="2058407"/>
                      <a:pt x="792480" y="2077933"/>
                      <a:pt x="623602" y="1945631"/>
                    </a:cubicBezTo>
                    <a:cubicBezTo>
                      <a:pt x="394049" y="1765608"/>
                      <a:pt x="182404" y="1726556"/>
                      <a:pt x="95726" y="1718173"/>
                    </a:cubicBezTo>
                    <a:close/>
                  </a:path>
                </a:pathLst>
              </a:custGeom>
              <a:solidFill>
                <a:schemeClr val="bg1"/>
              </a:solidFill>
              <a:ln w="9525" cap="flat">
                <a:noFill/>
                <a:prstDash val="solid"/>
                <a:miter/>
              </a:ln>
            </p:spPr>
            <p:txBody>
              <a:bodyPr rtlCol="0" anchor="ctr"/>
              <a:lstStyle/>
              <a:p>
                <a:endParaRPr lang="en-US" dirty="0"/>
              </a:p>
            </p:txBody>
          </p:sp>
        </p:grpSp>
      </p:grpSp>
    </p:spTree>
    <p:extLst>
      <p:ext uri="{BB962C8B-B14F-4D97-AF65-F5344CB8AC3E}">
        <p14:creationId xmlns:p14="http://schemas.microsoft.com/office/powerpoint/2010/main" val="184272776"/>
      </p:ext>
    </p:extLst>
  </p:cSld>
  <p:clrMapOvr>
    <a:masterClrMapping/>
  </p:clrMapOvr>
  <p:transition>
    <p:fade/>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AA1A598-8A57-F291-32FD-3C87C635F38B}"/>
              </a:ext>
            </a:extLst>
          </p:cNvPr>
          <p:cNvSpPr>
            <a:spLocks noGrp="1"/>
          </p:cNvSpPr>
          <p:nvPr>
            <p:ph type="title"/>
          </p:nvPr>
        </p:nvSpPr>
        <p:spPr/>
        <p:txBody>
          <a:bodyPr/>
          <a:lstStyle/>
          <a:p>
            <a:r>
              <a:rPr lang="en-US" noProof="0" dirty="0"/>
              <a:t>Sub-Analysis: Achieved LDL-C </a:t>
            </a:r>
            <a:br>
              <a:rPr lang="en-US" noProof="0" dirty="0"/>
            </a:br>
            <a:r>
              <a:rPr lang="en-US" sz="2000" noProof="0" dirty="0">
                <a:hlinkClick r:id="rId3">
                  <a:extLst>
                    <a:ext uri="{A12FA001-AC4F-418D-AE19-62706E023703}">
                      <ahyp:hlinkClr xmlns:ahyp="http://schemas.microsoft.com/office/drawing/2018/hyperlinkcolor" val="tx"/>
                    </a:ext>
                  </a:extLst>
                </a:hlinkClick>
              </a:rPr>
              <a:t>Giugliano RP, et al. </a:t>
            </a:r>
            <a:r>
              <a:rPr lang="en-US" sz="2000" i="1" noProof="0" dirty="0">
                <a:hlinkClick r:id="rId3">
                  <a:extLst>
                    <a:ext uri="{A12FA001-AC4F-418D-AE19-62706E023703}">
                      <ahyp:hlinkClr xmlns:ahyp="http://schemas.microsoft.com/office/drawing/2018/hyperlinkcolor" val="tx"/>
                    </a:ext>
                  </a:extLst>
                </a:hlinkClick>
              </a:rPr>
              <a:t>Lancet</a:t>
            </a:r>
            <a:r>
              <a:rPr lang="en-US" sz="2000" noProof="0" dirty="0">
                <a:hlinkClick r:id="rId3">
                  <a:extLst>
                    <a:ext uri="{A12FA001-AC4F-418D-AE19-62706E023703}">
                      <ahyp:hlinkClr xmlns:ahyp="http://schemas.microsoft.com/office/drawing/2018/hyperlinkcolor" val="tx"/>
                    </a:ext>
                  </a:extLst>
                </a:hlinkClick>
              </a:rPr>
              <a:t>. 2017;390:1962-1971.</a:t>
            </a:r>
            <a:endParaRPr lang="en-US" sz="2000" noProof="0" dirty="0"/>
          </a:p>
        </p:txBody>
      </p:sp>
      <p:pic>
        <p:nvPicPr>
          <p:cNvPr id="2" name="Graphic 1" descr="House with solid fill">
            <a:hlinkClick r:id="rId4" action="ppaction://hlinksldjump"/>
            <a:extLst>
              <a:ext uri="{FF2B5EF4-FFF2-40B4-BE49-F238E27FC236}">
                <a16:creationId xmlns:a16="http://schemas.microsoft.com/office/drawing/2014/main" id="{60B13057-64D1-9E75-770B-5FA8958EE8B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5" name="Rectangle: Top Corners Rounded 4">
            <a:hlinkClick r:id="rId6" action="ppaction://hlinksldjump"/>
            <a:extLst>
              <a:ext uri="{FF2B5EF4-FFF2-40B4-BE49-F238E27FC236}">
                <a16:creationId xmlns:a16="http://schemas.microsoft.com/office/drawing/2014/main" id="{54FF8BF8-9EF1-23E1-C0A4-AC79CF996474}"/>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116090509"/>
      </p:ext>
    </p:extLst>
  </p:cSld>
  <p:clrMapOvr>
    <a:masterClrMapping/>
  </p:clrMapOvr>
  <p:transition>
    <p:fade/>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365125" y="365760"/>
            <a:ext cx="11461750" cy="1523494"/>
          </a:xfrm>
        </p:spPr>
        <p:txBody>
          <a:bodyPr/>
          <a:lstStyle/>
          <a:p>
            <a:r>
              <a:rPr lang="en-US" dirty="0"/>
              <a:t>Risk of the 5-Point MACE and 3-Point MACE Was Progressively Lower as the Achieved LDL-C at Week 4 Was Reduced</a:t>
            </a:r>
          </a:p>
        </p:txBody>
      </p:sp>
      <p:grpSp>
        <p:nvGrpSpPr>
          <p:cNvPr id="10" name="Group 9">
            <a:extLst>
              <a:ext uri="{FF2B5EF4-FFF2-40B4-BE49-F238E27FC236}">
                <a16:creationId xmlns:a16="http://schemas.microsoft.com/office/drawing/2014/main" id="{04E0AFCE-122D-64F2-44EC-8A0B36C9ED64}"/>
              </a:ext>
            </a:extLst>
          </p:cNvPr>
          <p:cNvGrpSpPr/>
          <p:nvPr/>
        </p:nvGrpSpPr>
        <p:grpSpPr>
          <a:xfrm>
            <a:off x="6467266" y="2023226"/>
            <a:ext cx="4811438" cy="3954772"/>
            <a:chOff x="5955909" y="1594489"/>
            <a:chExt cx="4811438" cy="3715156"/>
          </a:xfrm>
        </p:grpSpPr>
        <p:sp>
          <p:nvSpPr>
            <p:cNvPr id="91" name="Rectangle 90">
              <a:extLst>
                <a:ext uri="{FF2B5EF4-FFF2-40B4-BE49-F238E27FC236}">
                  <a16:creationId xmlns:a16="http://schemas.microsoft.com/office/drawing/2014/main" id="{19AFA990-AB3B-4528-BFC2-693639EFDD36}"/>
                </a:ext>
              </a:extLst>
            </p:cNvPr>
            <p:cNvSpPr/>
            <p:nvPr/>
          </p:nvSpPr>
          <p:spPr>
            <a:xfrm>
              <a:off x="6734958" y="1594489"/>
              <a:ext cx="3642933" cy="318041"/>
            </a:xfrm>
            <a:prstGeom prst="rect">
              <a:avLst/>
            </a:prstGeom>
          </p:spPr>
          <p:txBody>
            <a:bodyPr wrap="square" anchor="ctr">
              <a:spAutoFit/>
            </a:bodyPr>
            <a:lstStyle/>
            <a:p>
              <a:pPr algn="ctr"/>
              <a:r>
                <a:rPr lang="en-US" sz="1600" b="1" dirty="0">
                  <a:solidFill>
                    <a:schemeClr val="accent1"/>
                  </a:solidFill>
                  <a:latin typeface="+mn-lt"/>
                </a:rPr>
                <a:t>3-Point MACE</a:t>
              </a:r>
            </a:p>
          </p:txBody>
        </p:sp>
        <p:sp>
          <p:nvSpPr>
            <p:cNvPr id="181" name="TextBox 180">
              <a:extLst>
                <a:ext uri="{FF2B5EF4-FFF2-40B4-BE49-F238E27FC236}">
                  <a16:creationId xmlns:a16="http://schemas.microsoft.com/office/drawing/2014/main" id="{0939D58F-A596-4E70-91C5-EFC1C3020E43}"/>
                </a:ext>
              </a:extLst>
            </p:cNvPr>
            <p:cNvSpPr txBox="1"/>
            <p:nvPr/>
          </p:nvSpPr>
          <p:spPr>
            <a:xfrm>
              <a:off x="7381277" y="5020516"/>
              <a:ext cx="2406428" cy="289129"/>
            </a:xfrm>
            <a:prstGeom prst="rect">
              <a:avLst/>
            </a:prstGeom>
            <a:noFill/>
          </p:spPr>
          <p:txBody>
            <a:bodyPr wrap="none" rtlCol="0">
              <a:spAutoFit/>
            </a:bodyPr>
            <a:lstStyle/>
            <a:p>
              <a:pPr algn="ctr"/>
              <a:r>
                <a:rPr lang="en-US" sz="1400" b="1" dirty="0">
                  <a:latin typeface="Century Gothic" panose="020B0502020202020204" pitchFamily="34" charset="0"/>
                </a:rPr>
                <a:t>LDL-C at Week 4 (mg/dL) </a:t>
              </a:r>
            </a:p>
          </p:txBody>
        </p:sp>
        <p:grpSp>
          <p:nvGrpSpPr>
            <p:cNvPr id="6" name="Group 5"/>
            <p:cNvGrpSpPr/>
            <p:nvPr/>
          </p:nvGrpSpPr>
          <p:grpSpPr>
            <a:xfrm>
              <a:off x="6357907" y="4781741"/>
              <a:ext cx="4409440" cy="282909"/>
              <a:chOff x="5158910" y="5394325"/>
              <a:chExt cx="3658741" cy="338260"/>
            </a:xfrm>
          </p:grpSpPr>
          <p:cxnSp>
            <p:nvCxnSpPr>
              <p:cNvPr id="207" name="Straight Connector 206">
                <a:extLst>
                  <a:ext uri="{FF2B5EF4-FFF2-40B4-BE49-F238E27FC236}">
                    <a16:creationId xmlns:a16="http://schemas.microsoft.com/office/drawing/2014/main" id="{C003944D-90FC-4F84-BF8B-360A69194501}"/>
                  </a:ext>
                </a:extLst>
              </p:cNvPr>
              <p:cNvCxnSpPr>
                <a:cxnSpLocks/>
              </p:cNvCxnSpPr>
              <p:nvPr/>
            </p:nvCxnSpPr>
            <p:spPr>
              <a:xfrm>
                <a:off x="5163302" y="5402014"/>
                <a:ext cx="354580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4" name="TextBox 183">
                <a:extLst>
                  <a:ext uri="{FF2B5EF4-FFF2-40B4-BE49-F238E27FC236}">
                    <a16:creationId xmlns:a16="http://schemas.microsoft.com/office/drawing/2014/main" id="{3676692D-1FBC-44EC-8CCD-A52029060BAD}"/>
                  </a:ext>
                </a:extLst>
              </p:cNvPr>
              <p:cNvSpPr txBox="1"/>
              <p:nvPr/>
            </p:nvSpPr>
            <p:spPr>
              <a:xfrm>
                <a:off x="5626199" y="5511788"/>
                <a:ext cx="140990"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25</a:t>
                </a:r>
              </a:p>
            </p:txBody>
          </p:sp>
          <p:sp>
            <p:nvSpPr>
              <p:cNvPr id="185" name="TextBox 184">
                <a:extLst>
                  <a:ext uri="{FF2B5EF4-FFF2-40B4-BE49-F238E27FC236}">
                    <a16:creationId xmlns:a16="http://schemas.microsoft.com/office/drawing/2014/main" id="{535D2A9C-5F29-43E2-A656-60C0EB5C167B}"/>
                  </a:ext>
                </a:extLst>
              </p:cNvPr>
              <p:cNvSpPr txBox="1"/>
              <p:nvPr/>
            </p:nvSpPr>
            <p:spPr>
              <a:xfrm>
                <a:off x="6128735" y="5511789"/>
                <a:ext cx="140990"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50</a:t>
                </a:r>
              </a:p>
            </p:txBody>
          </p:sp>
          <p:sp>
            <p:nvSpPr>
              <p:cNvPr id="186" name="TextBox 185">
                <a:extLst>
                  <a:ext uri="{FF2B5EF4-FFF2-40B4-BE49-F238E27FC236}">
                    <a16:creationId xmlns:a16="http://schemas.microsoft.com/office/drawing/2014/main" id="{96BB3DAA-BC57-4E7F-BE99-BECA1F1C9450}"/>
                  </a:ext>
                </a:extLst>
              </p:cNvPr>
              <p:cNvSpPr txBox="1"/>
              <p:nvPr/>
            </p:nvSpPr>
            <p:spPr>
              <a:xfrm>
                <a:off x="6631271" y="5511788"/>
                <a:ext cx="140990"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75</a:t>
                </a:r>
              </a:p>
            </p:txBody>
          </p:sp>
          <p:sp>
            <p:nvSpPr>
              <p:cNvPr id="187" name="TextBox 186">
                <a:extLst>
                  <a:ext uri="{FF2B5EF4-FFF2-40B4-BE49-F238E27FC236}">
                    <a16:creationId xmlns:a16="http://schemas.microsoft.com/office/drawing/2014/main" id="{2AF3D306-614F-4F1B-B2BD-F8093B8388CF}"/>
                  </a:ext>
                </a:extLst>
              </p:cNvPr>
              <p:cNvSpPr txBox="1"/>
              <p:nvPr/>
            </p:nvSpPr>
            <p:spPr>
              <a:xfrm>
                <a:off x="7098560" y="5511788"/>
                <a:ext cx="211485"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100</a:t>
                </a:r>
              </a:p>
            </p:txBody>
          </p:sp>
          <p:sp>
            <p:nvSpPr>
              <p:cNvPr id="188" name="TextBox 187">
                <a:extLst>
                  <a:ext uri="{FF2B5EF4-FFF2-40B4-BE49-F238E27FC236}">
                    <a16:creationId xmlns:a16="http://schemas.microsoft.com/office/drawing/2014/main" id="{09179ED1-8E7B-4B33-BD29-0D676D9715D9}"/>
                  </a:ext>
                </a:extLst>
              </p:cNvPr>
              <p:cNvSpPr txBox="1"/>
              <p:nvPr/>
            </p:nvSpPr>
            <p:spPr>
              <a:xfrm>
                <a:off x="7601096" y="5511788"/>
                <a:ext cx="211485"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125</a:t>
                </a:r>
              </a:p>
            </p:txBody>
          </p:sp>
          <p:sp>
            <p:nvSpPr>
              <p:cNvPr id="189" name="TextBox 188">
                <a:extLst>
                  <a:ext uri="{FF2B5EF4-FFF2-40B4-BE49-F238E27FC236}">
                    <a16:creationId xmlns:a16="http://schemas.microsoft.com/office/drawing/2014/main" id="{3FDBA47C-1D82-41F1-8986-FE536D3A7CE5}"/>
                  </a:ext>
                </a:extLst>
              </p:cNvPr>
              <p:cNvSpPr txBox="1"/>
              <p:nvPr/>
            </p:nvSpPr>
            <p:spPr>
              <a:xfrm>
                <a:off x="8103632" y="5511788"/>
                <a:ext cx="211485"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150</a:t>
                </a:r>
              </a:p>
            </p:txBody>
          </p:sp>
          <p:sp>
            <p:nvSpPr>
              <p:cNvPr id="190" name="TextBox 189">
                <a:extLst>
                  <a:ext uri="{FF2B5EF4-FFF2-40B4-BE49-F238E27FC236}">
                    <a16:creationId xmlns:a16="http://schemas.microsoft.com/office/drawing/2014/main" id="{F2122BD6-BD4E-40C0-BAE8-CA380B20F2B4}"/>
                  </a:ext>
                </a:extLst>
              </p:cNvPr>
              <p:cNvSpPr txBox="1"/>
              <p:nvPr/>
            </p:nvSpPr>
            <p:spPr>
              <a:xfrm>
                <a:off x="8606166" y="5511788"/>
                <a:ext cx="211485"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175</a:t>
                </a:r>
              </a:p>
            </p:txBody>
          </p:sp>
          <p:cxnSp>
            <p:nvCxnSpPr>
              <p:cNvPr id="192" name="Straight Connector 191">
                <a:extLst>
                  <a:ext uri="{FF2B5EF4-FFF2-40B4-BE49-F238E27FC236}">
                    <a16:creationId xmlns:a16="http://schemas.microsoft.com/office/drawing/2014/main" id="{4C732BB4-BEA5-4D05-AEA4-0243CD9EF9C9}"/>
                  </a:ext>
                </a:extLst>
              </p:cNvPr>
              <p:cNvCxnSpPr>
                <a:cxnSpLocks/>
              </p:cNvCxnSpPr>
              <p:nvPr/>
            </p:nvCxnSpPr>
            <p:spPr>
              <a:xfrm>
                <a:off x="5685621"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697C025-D86B-45A9-812D-EF1BE88C0053}"/>
                  </a:ext>
                </a:extLst>
              </p:cNvPr>
              <p:cNvCxnSpPr>
                <a:cxnSpLocks/>
              </p:cNvCxnSpPr>
              <p:nvPr/>
            </p:nvCxnSpPr>
            <p:spPr>
              <a:xfrm>
                <a:off x="6190439"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C5B3938-D2C6-45D9-B50B-B47E881CC09F}"/>
                  </a:ext>
                </a:extLst>
              </p:cNvPr>
              <p:cNvCxnSpPr>
                <a:cxnSpLocks/>
              </p:cNvCxnSpPr>
              <p:nvPr/>
            </p:nvCxnSpPr>
            <p:spPr>
              <a:xfrm>
                <a:off x="6695257"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E97A01BA-5CF2-4D8C-B492-C27A2779C9B3}"/>
                  </a:ext>
                </a:extLst>
              </p:cNvPr>
              <p:cNvCxnSpPr>
                <a:cxnSpLocks/>
              </p:cNvCxnSpPr>
              <p:nvPr/>
            </p:nvCxnSpPr>
            <p:spPr>
              <a:xfrm>
                <a:off x="7200075"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31E82EF-70F8-4986-82A6-1F62B3E99580}"/>
                  </a:ext>
                </a:extLst>
              </p:cNvPr>
              <p:cNvCxnSpPr>
                <a:cxnSpLocks/>
              </p:cNvCxnSpPr>
              <p:nvPr/>
            </p:nvCxnSpPr>
            <p:spPr>
              <a:xfrm>
                <a:off x="7704893"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DAD96E05-D084-4E02-9CA0-2A0C0E0F756F}"/>
                  </a:ext>
                </a:extLst>
              </p:cNvPr>
              <p:cNvCxnSpPr>
                <a:cxnSpLocks/>
              </p:cNvCxnSpPr>
              <p:nvPr/>
            </p:nvCxnSpPr>
            <p:spPr>
              <a:xfrm>
                <a:off x="8209711"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75B89F72-034F-4C8F-8A7D-5FBB67E1937B}"/>
                  </a:ext>
                </a:extLst>
              </p:cNvPr>
              <p:cNvCxnSpPr>
                <a:cxnSpLocks/>
              </p:cNvCxnSpPr>
              <p:nvPr/>
            </p:nvCxnSpPr>
            <p:spPr>
              <a:xfrm>
                <a:off x="8714529" y="5395730"/>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6B0B4DEA-D08E-499A-98D3-28CAB6AD86D7}"/>
                  </a:ext>
                </a:extLst>
              </p:cNvPr>
              <p:cNvCxnSpPr>
                <a:cxnSpLocks/>
              </p:cNvCxnSpPr>
              <p:nvPr/>
            </p:nvCxnSpPr>
            <p:spPr>
              <a:xfrm>
                <a:off x="5180803" y="5394325"/>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9" name="TextBox 218">
                <a:extLst>
                  <a:ext uri="{FF2B5EF4-FFF2-40B4-BE49-F238E27FC236}">
                    <a16:creationId xmlns:a16="http://schemas.microsoft.com/office/drawing/2014/main" id="{C29E0265-88B4-402E-94B9-FE20F1905F68}"/>
                  </a:ext>
                </a:extLst>
              </p:cNvPr>
              <p:cNvSpPr txBox="1"/>
              <p:nvPr/>
            </p:nvSpPr>
            <p:spPr>
              <a:xfrm>
                <a:off x="5158910" y="5511788"/>
                <a:ext cx="70496"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0</a:t>
                </a:r>
              </a:p>
            </p:txBody>
          </p:sp>
        </p:grpSp>
        <p:grpSp>
          <p:nvGrpSpPr>
            <p:cNvPr id="9" name="Group 8"/>
            <p:cNvGrpSpPr/>
            <p:nvPr/>
          </p:nvGrpSpPr>
          <p:grpSpPr>
            <a:xfrm>
              <a:off x="5955909" y="1704276"/>
              <a:ext cx="522643" cy="3174188"/>
              <a:chOff x="4825344" y="1714756"/>
              <a:chExt cx="433663" cy="3795224"/>
            </a:xfrm>
          </p:grpSpPr>
          <p:sp>
            <p:nvSpPr>
              <p:cNvPr id="199" name="TextBox 198">
                <a:extLst>
                  <a:ext uri="{FF2B5EF4-FFF2-40B4-BE49-F238E27FC236}">
                    <a16:creationId xmlns:a16="http://schemas.microsoft.com/office/drawing/2014/main" id="{B5E9A51D-2146-4A28-A70B-6677B5C34791}"/>
                  </a:ext>
                </a:extLst>
              </p:cNvPr>
              <p:cNvSpPr txBox="1"/>
              <p:nvPr/>
            </p:nvSpPr>
            <p:spPr>
              <a:xfrm>
                <a:off x="5009309" y="5289184"/>
                <a:ext cx="70496"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a:t>
                </a:r>
              </a:p>
            </p:txBody>
          </p:sp>
          <p:sp>
            <p:nvSpPr>
              <p:cNvPr id="200" name="TextBox 199">
                <a:extLst>
                  <a:ext uri="{FF2B5EF4-FFF2-40B4-BE49-F238E27FC236}">
                    <a16:creationId xmlns:a16="http://schemas.microsoft.com/office/drawing/2014/main" id="{BB30E7C7-3C79-4BC7-B8A9-748CEC283BAE}"/>
                  </a:ext>
                </a:extLst>
              </p:cNvPr>
              <p:cNvSpPr txBox="1"/>
              <p:nvPr/>
            </p:nvSpPr>
            <p:spPr>
              <a:xfrm>
                <a:off x="4832406" y="3063787"/>
                <a:ext cx="247398"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0.12</a:t>
                </a:r>
              </a:p>
            </p:txBody>
          </p:sp>
          <p:sp>
            <p:nvSpPr>
              <p:cNvPr id="201" name="TextBox 200">
                <a:extLst>
                  <a:ext uri="{FF2B5EF4-FFF2-40B4-BE49-F238E27FC236}">
                    <a16:creationId xmlns:a16="http://schemas.microsoft.com/office/drawing/2014/main" id="{8010D88C-2BBD-429A-A92C-46BE6400162C}"/>
                  </a:ext>
                </a:extLst>
              </p:cNvPr>
              <p:cNvSpPr txBox="1"/>
              <p:nvPr/>
            </p:nvSpPr>
            <p:spPr>
              <a:xfrm>
                <a:off x="4832406" y="3738304"/>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0.10</a:t>
                </a:r>
              </a:p>
            </p:txBody>
          </p:sp>
          <p:sp>
            <p:nvSpPr>
              <p:cNvPr id="202" name="TextBox 201">
                <a:extLst>
                  <a:ext uri="{FF2B5EF4-FFF2-40B4-BE49-F238E27FC236}">
                    <a16:creationId xmlns:a16="http://schemas.microsoft.com/office/drawing/2014/main" id="{93C77B78-3350-4214-AA38-D9702252C6C5}"/>
                  </a:ext>
                </a:extLst>
              </p:cNvPr>
              <p:cNvSpPr txBox="1"/>
              <p:nvPr/>
            </p:nvSpPr>
            <p:spPr>
              <a:xfrm>
                <a:off x="4832406" y="1714756"/>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0.16</a:t>
                </a:r>
              </a:p>
            </p:txBody>
          </p:sp>
          <p:cxnSp>
            <p:nvCxnSpPr>
              <p:cNvPr id="203" name="Straight Connector 202">
                <a:extLst>
                  <a:ext uri="{FF2B5EF4-FFF2-40B4-BE49-F238E27FC236}">
                    <a16:creationId xmlns:a16="http://schemas.microsoft.com/office/drawing/2014/main" id="{B809EA7F-B8DC-41A2-B8CB-28DDF0044975}"/>
                  </a:ext>
                </a:extLst>
              </p:cNvPr>
              <p:cNvCxnSpPr>
                <a:cxnSpLocks/>
              </p:cNvCxnSpPr>
              <p:nvPr/>
            </p:nvCxnSpPr>
            <p:spPr>
              <a:xfrm>
                <a:off x="5112452" y="5402014"/>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4F1BA5E0-117D-4B26-B2FD-F7EEF5ACA496}"/>
                  </a:ext>
                </a:extLst>
              </p:cNvPr>
              <p:cNvCxnSpPr>
                <a:cxnSpLocks/>
              </p:cNvCxnSpPr>
              <p:nvPr/>
            </p:nvCxnSpPr>
            <p:spPr>
              <a:xfrm>
                <a:off x="5112452" y="3849662"/>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5674F985-8E09-4B3F-822D-CDEA2B941114}"/>
                  </a:ext>
                </a:extLst>
              </p:cNvPr>
              <p:cNvCxnSpPr>
                <a:cxnSpLocks/>
              </p:cNvCxnSpPr>
              <p:nvPr/>
            </p:nvCxnSpPr>
            <p:spPr>
              <a:xfrm>
                <a:off x="5112452" y="3174411"/>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8BFFE8BD-0CCA-4E87-B563-821F99C60E1A}"/>
                  </a:ext>
                </a:extLst>
              </p:cNvPr>
              <p:cNvCxnSpPr>
                <a:cxnSpLocks/>
              </p:cNvCxnSpPr>
              <p:nvPr/>
            </p:nvCxnSpPr>
            <p:spPr>
              <a:xfrm>
                <a:off x="5112452" y="1823909"/>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651E4F05-275F-4281-89BF-DBF16B0830F7}"/>
                  </a:ext>
                </a:extLst>
              </p:cNvPr>
              <p:cNvCxnSpPr>
                <a:cxnSpLocks/>
              </p:cNvCxnSpPr>
              <p:nvPr/>
            </p:nvCxnSpPr>
            <p:spPr>
              <a:xfrm>
                <a:off x="5180803" y="1823909"/>
                <a:ext cx="0" cy="344659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9" name="TextBox 208">
                <a:extLst>
                  <a:ext uri="{FF2B5EF4-FFF2-40B4-BE49-F238E27FC236}">
                    <a16:creationId xmlns:a16="http://schemas.microsoft.com/office/drawing/2014/main" id="{1D79D27A-B559-4A5F-B791-EE2521EAFFD5}"/>
                  </a:ext>
                </a:extLst>
              </p:cNvPr>
              <p:cNvSpPr txBox="1"/>
              <p:nvPr/>
            </p:nvSpPr>
            <p:spPr>
              <a:xfrm>
                <a:off x="4832406" y="2389272"/>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0.14</a:t>
                </a:r>
              </a:p>
            </p:txBody>
          </p:sp>
          <p:cxnSp>
            <p:nvCxnSpPr>
              <p:cNvPr id="210" name="Straight Connector 209">
                <a:extLst>
                  <a:ext uri="{FF2B5EF4-FFF2-40B4-BE49-F238E27FC236}">
                    <a16:creationId xmlns:a16="http://schemas.microsoft.com/office/drawing/2014/main" id="{BB30231D-6C60-41FF-87E6-083D42287E09}"/>
                  </a:ext>
                </a:extLst>
              </p:cNvPr>
              <p:cNvCxnSpPr>
                <a:cxnSpLocks/>
              </p:cNvCxnSpPr>
              <p:nvPr/>
            </p:nvCxnSpPr>
            <p:spPr>
              <a:xfrm>
                <a:off x="5112452" y="249916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1" name="TextBox 210">
                <a:extLst>
                  <a:ext uri="{FF2B5EF4-FFF2-40B4-BE49-F238E27FC236}">
                    <a16:creationId xmlns:a16="http://schemas.microsoft.com/office/drawing/2014/main" id="{C47D1E99-6E3A-4790-ACFE-A10B9FC08E00}"/>
                  </a:ext>
                </a:extLst>
              </p:cNvPr>
              <p:cNvSpPr txBox="1"/>
              <p:nvPr/>
            </p:nvSpPr>
            <p:spPr>
              <a:xfrm>
                <a:off x="4825344" y="4412820"/>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0.08</a:t>
                </a:r>
              </a:p>
            </p:txBody>
          </p:sp>
          <p:cxnSp>
            <p:nvCxnSpPr>
              <p:cNvPr id="212" name="Straight Connector 211">
                <a:extLst>
                  <a:ext uri="{FF2B5EF4-FFF2-40B4-BE49-F238E27FC236}">
                    <a16:creationId xmlns:a16="http://schemas.microsoft.com/office/drawing/2014/main" id="{27F3BCB3-06CA-4B4A-9304-2C62D93C8B91}"/>
                  </a:ext>
                </a:extLst>
              </p:cNvPr>
              <p:cNvCxnSpPr>
                <a:cxnSpLocks/>
              </p:cNvCxnSpPr>
              <p:nvPr/>
            </p:nvCxnSpPr>
            <p:spPr>
              <a:xfrm>
                <a:off x="5112452" y="4524913"/>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B5E9A51D-2146-4A28-A70B-6677B5C34791}"/>
                  </a:ext>
                </a:extLst>
              </p:cNvPr>
              <p:cNvSpPr txBox="1"/>
              <p:nvPr/>
            </p:nvSpPr>
            <p:spPr>
              <a:xfrm>
                <a:off x="4832407" y="5087335"/>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0.06</a:t>
                </a:r>
              </a:p>
            </p:txBody>
          </p:sp>
          <p:cxnSp>
            <p:nvCxnSpPr>
              <p:cNvPr id="216" name="Straight Connector 215">
                <a:extLst>
                  <a:ext uri="{FF2B5EF4-FFF2-40B4-BE49-F238E27FC236}">
                    <a16:creationId xmlns:a16="http://schemas.microsoft.com/office/drawing/2014/main" id="{B809EA7F-B8DC-41A2-B8CB-28DDF0044975}"/>
                  </a:ext>
                </a:extLst>
              </p:cNvPr>
              <p:cNvCxnSpPr>
                <a:cxnSpLocks/>
              </p:cNvCxnSpPr>
              <p:nvPr/>
            </p:nvCxnSpPr>
            <p:spPr>
              <a:xfrm>
                <a:off x="5112452" y="5200166"/>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6B0B4DEA-D08E-499A-98D3-28CAB6AD86D7}"/>
                  </a:ext>
                </a:extLst>
              </p:cNvPr>
              <p:cNvCxnSpPr>
                <a:cxnSpLocks/>
              </p:cNvCxnSpPr>
              <p:nvPr/>
            </p:nvCxnSpPr>
            <p:spPr>
              <a:xfrm>
                <a:off x="5180803" y="5316322"/>
                <a:ext cx="0" cy="8229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0" name="Group 219"/>
              <p:cNvGrpSpPr/>
              <p:nvPr/>
            </p:nvGrpSpPr>
            <p:grpSpPr>
              <a:xfrm rot="19458782">
                <a:off x="5121976" y="5270499"/>
                <a:ext cx="137031" cy="45719"/>
                <a:chOff x="951994" y="5302250"/>
                <a:chExt cx="73152" cy="31750"/>
              </a:xfrm>
            </p:grpSpPr>
            <p:cxnSp>
              <p:nvCxnSpPr>
                <p:cNvPr id="221" name="Straight Connector 220">
                  <a:extLst>
                    <a:ext uri="{FF2B5EF4-FFF2-40B4-BE49-F238E27FC236}">
                      <a16:creationId xmlns:a16="http://schemas.microsoft.com/office/drawing/2014/main" id="{B809EA7F-B8DC-41A2-B8CB-28DDF0044975}"/>
                    </a:ext>
                  </a:extLst>
                </p:cNvPr>
                <p:cNvCxnSpPr>
                  <a:cxnSpLocks/>
                </p:cNvCxnSpPr>
                <p:nvPr/>
              </p:nvCxnSpPr>
              <p:spPr>
                <a:xfrm>
                  <a:off x="951994" y="533400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B809EA7F-B8DC-41A2-B8CB-28DDF0044975}"/>
                    </a:ext>
                  </a:extLst>
                </p:cNvPr>
                <p:cNvCxnSpPr>
                  <a:cxnSpLocks/>
                </p:cNvCxnSpPr>
                <p:nvPr/>
              </p:nvCxnSpPr>
              <p:spPr>
                <a:xfrm>
                  <a:off x="951994" y="530225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25" name="Freeform 224">
              <a:extLst>
                <a:ext uri="{FF2B5EF4-FFF2-40B4-BE49-F238E27FC236}">
                  <a16:creationId xmlns:a16="http://schemas.microsoft.com/office/drawing/2014/main" id="{7A0E546F-4698-4C02-A244-E2EE0334E71E}"/>
                </a:ext>
              </a:extLst>
            </p:cNvPr>
            <p:cNvSpPr>
              <a:spLocks/>
            </p:cNvSpPr>
            <p:nvPr/>
          </p:nvSpPr>
          <p:spPr bwMode="auto">
            <a:xfrm>
              <a:off x="6559673" y="1857201"/>
              <a:ext cx="4045322" cy="2675479"/>
            </a:xfrm>
            <a:custGeom>
              <a:avLst/>
              <a:gdLst>
                <a:gd name="T0" fmla="*/ 0 w 514"/>
                <a:gd name="T1" fmla="*/ 276 h 276"/>
                <a:gd name="T2" fmla="*/ 257 w 514"/>
                <a:gd name="T3" fmla="*/ 230 h 276"/>
                <a:gd name="T4" fmla="*/ 514 w 514"/>
                <a:gd name="T5" fmla="*/ 179 h 276"/>
                <a:gd name="T6" fmla="*/ 514 w 514"/>
                <a:gd name="T7" fmla="*/ 0 h 276"/>
                <a:gd name="T8" fmla="*/ 257 w 514"/>
                <a:gd name="T9" fmla="*/ 102 h 276"/>
                <a:gd name="T10" fmla="*/ 0 w 514"/>
                <a:gd name="T11" fmla="*/ 172 h 276"/>
                <a:gd name="T12" fmla="*/ 0 w 514"/>
                <a:gd name="T13" fmla="*/ 276 h 276"/>
              </a:gdLst>
              <a:ahLst/>
              <a:cxnLst>
                <a:cxn ang="0">
                  <a:pos x="T0" y="T1"/>
                </a:cxn>
                <a:cxn ang="0">
                  <a:pos x="T2" y="T3"/>
                </a:cxn>
                <a:cxn ang="0">
                  <a:pos x="T4" y="T5"/>
                </a:cxn>
                <a:cxn ang="0">
                  <a:pos x="T6" y="T7"/>
                </a:cxn>
                <a:cxn ang="0">
                  <a:pos x="T8" y="T9"/>
                </a:cxn>
                <a:cxn ang="0">
                  <a:pos x="T10" y="T11"/>
                </a:cxn>
                <a:cxn ang="0">
                  <a:pos x="T12" y="T13"/>
                </a:cxn>
              </a:cxnLst>
              <a:rect l="0" t="0" r="r" b="b"/>
              <a:pathLst>
                <a:path w="514" h="276">
                  <a:moveTo>
                    <a:pt x="0" y="276"/>
                  </a:moveTo>
                  <a:cubicBezTo>
                    <a:pt x="0" y="276"/>
                    <a:pt x="190" y="243"/>
                    <a:pt x="257" y="230"/>
                  </a:cubicBezTo>
                  <a:cubicBezTo>
                    <a:pt x="351" y="211"/>
                    <a:pt x="514" y="179"/>
                    <a:pt x="514" y="179"/>
                  </a:cubicBezTo>
                  <a:cubicBezTo>
                    <a:pt x="514" y="0"/>
                    <a:pt x="514" y="0"/>
                    <a:pt x="514" y="0"/>
                  </a:cubicBezTo>
                  <a:cubicBezTo>
                    <a:pt x="514" y="0"/>
                    <a:pt x="350" y="73"/>
                    <a:pt x="257" y="102"/>
                  </a:cubicBezTo>
                  <a:cubicBezTo>
                    <a:pt x="192" y="123"/>
                    <a:pt x="0" y="172"/>
                    <a:pt x="0" y="172"/>
                  </a:cubicBezTo>
                  <a:lnTo>
                    <a:pt x="0" y="276"/>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latin typeface="Century Gothic" panose="020B0502020202020204" pitchFamily="34" charset="0"/>
              </a:endParaRPr>
            </a:p>
          </p:txBody>
        </p:sp>
        <p:sp>
          <p:nvSpPr>
            <p:cNvPr id="226" name="Freeform 225">
              <a:extLst>
                <a:ext uri="{FF2B5EF4-FFF2-40B4-BE49-F238E27FC236}">
                  <a16:creationId xmlns:a16="http://schemas.microsoft.com/office/drawing/2014/main" id="{1A099507-6E6F-48A9-A24F-1F4148023F99}"/>
                </a:ext>
              </a:extLst>
            </p:cNvPr>
            <p:cNvSpPr>
              <a:spLocks/>
            </p:cNvSpPr>
            <p:nvPr/>
          </p:nvSpPr>
          <p:spPr bwMode="auto">
            <a:xfrm>
              <a:off x="6559673" y="2710253"/>
              <a:ext cx="4045322" cy="1318352"/>
            </a:xfrm>
            <a:custGeom>
              <a:avLst/>
              <a:gdLst>
                <a:gd name="T0" fmla="*/ 0 w 514"/>
                <a:gd name="T1" fmla="*/ 136 h 136"/>
                <a:gd name="T2" fmla="*/ 257 w 514"/>
                <a:gd name="T3" fmla="*/ 76 h 136"/>
                <a:gd name="T4" fmla="*/ 514 w 514"/>
                <a:gd name="T5" fmla="*/ 0 h 136"/>
              </a:gdLst>
              <a:ahLst/>
              <a:cxnLst>
                <a:cxn ang="0">
                  <a:pos x="T0" y="T1"/>
                </a:cxn>
                <a:cxn ang="0">
                  <a:pos x="T2" y="T3"/>
                </a:cxn>
                <a:cxn ang="0">
                  <a:pos x="T4" y="T5"/>
                </a:cxn>
              </a:cxnLst>
              <a:rect l="0" t="0" r="r" b="b"/>
              <a:pathLst>
                <a:path w="514" h="136">
                  <a:moveTo>
                    <a:pt x="0" y="136"/>
                  </a:moveTo>
                  <a:cubicBezTo>
                    <a:pt x="0" y="136"/>
                    <a:pt x="191" y="93"/>
                    <a:pt x="257" y="76"/>
                  </a:cubicBezTo>
                  <a:cubicBezTo>
                    <a:pt x="351" y="51"/>
                    <a:pt x="514" y="0"/>
                    <a:pt x="514" y="0"/>
                  </a:cubicBez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Century Gothic" panose="020B0502020202020204" pitchFamily="34" charset="0"/>
              </a:endParaRPr>
            </a:p>
          </p:txBody>
        </p:sp>
      </p:grpSp>
      <p:grpSp>
        <p:nvGrpSpPr>
          <p:cNvPr id="11" name="Group 10">
            <a:extLst>
              <a:ext uri="{FF2B5EF4-FFF2-40B4-BE49-F238E27FC236}">
                <a16:creationId xmlns:a16="http://schemas.microsoft.com/office/drawing/2014/main" id="{9AC6DD69-C913-1A72-BF4C-E847DC54DCFF}"/>
              </a:ext>
            </a:extLst>
          </p:cNvPr>
          <p:cNvGrpSpPr/>
          <p:nvPr/>
        </p:nvGrpSpPr>
        <p:grpSpPr>
          <a:xfrm>
            <a:off x="456519" y="2127480"/>
            <a:ext cx="5191010" cy="3861860"/>
            <a:chOff x="572466" y="1466433"/>
            <a:chExt cx="5191010" cy="3861860"/>
          </a:xfrm>
        </p:grpSpPr>
        <p:sp>
          <p:nvSpPr>
            <p:cNvPr id="89" name="Rectangle 88">
              <a:extLst>
                <a:ext uri="{FF2B5EF4-FFF2-40B4-BE49-F238E27FC236}">
                  <a16:creationId xmlns:a16="http://schemas.microsoft.com/office/drawing/2014/main" id="{C05C5E41-9DDC-451D-8D20-AB2E28F06D0D}"/>
                </a:ext>
              </a:extLst>
            </p:cNvPr>
            <p:cNvSpPr/>
            <p:nvPr/>
          </p:nvSpPr>
          <p:spPr>
            <a:xfrm>
              <a:off x="1445274" y="1466433"/>
              <a:ext cx="4029413" cy="338554"/>
            </a:xfrm>
            <a:prstGeom prst="rect">
              <a:avLst/>
            </a:prstGeom>
          </p:spPr>
          <p:txBody>
            <a:bodyPr wrap="square" anchor="ctr">
              <a:spAutoFit/>
            </a:bodyPr>
            <a:lstStyle/>
            <a:p>
              <a:pPr algn="ctr"/>
              <a:r>
                <a:rPr lang="en-US" sz="1600" b="1" dirty="0">
                  <a:solidFill>
                    <a:schemeClr val="accent1"/>
                  </a:solidFill>
                  <a:latin typeface="+mn-lt"/>
                </a:rPr>
                <a:t>5-Point MACE</a:t>
              </a:r>
            </a:p>
          </p:txBody>
        </p:sp>
        <p:sp>
          <p:nvSpPr>
            <p:cNvPr id="92" name="TextBox 91">
              <a:extLst>
                <a:ext uri="{FF2B5EF4-FFF2-40B4-BE49-F238E27FC236}">
                  <a16:creationId xmlns:a16="http://schemas.microsoft.com/office/drawing/2014/main" id="{C8B87FDC-4AC9-4CEF-AE29-3ADE0C0566BE}"/>
                </a:ext>
              </a:extLst>
            </p:cNvPr>
            <p:cNvSpPr txBox="1"/>
            <p:nvPr/>
          </p:nvSpPr>
          <p:spPr>
            <a:xfrm rot="16200000">
              <a:off x="-783835" y="3060258"/>
              <a:ext cx="3020379" cy="307777"/>
            </a:xfrm>
            <a:prstGeom prst="rect">
              <a:avLst/>
            </a:prstGeom>
            <a:noFill/>
          </p:spPr>
          <p:txBody>
            <a:bodyPr wrap="none" rtlCol="0">
              <a:spAutoFit/>
            </a:bodyPr>
            <a:lstStyle/>
            <a:p>
              <a:pPr algn="ctr"/>
              <a:r>
                <a:rPr lang="en-US" sz="1400" b="1" dirty="0">
                  <a:latin typeface="Century Gothic" panose="020B0502020202020204" pitchFamily="34" charset="0"/>
                </a:rPr>
                <a:t>Adjusted event rate (probability)</a:t>
              </a:r>
            </a:p>
          </p:txBody>
        </p:sp>
        <p:sp>
          <p:nvSpPr>
            <p:cNvPr id="94" name="TextBox 93">
              <a:extLst>
                <a:ext uri="{FF2B5EF4-FFF2-40B4-BE49-F238E27FC236}">
                  <a16:creationId xmlns:a16="http://schemas.microsoft.com/office/drawing/2014/main" id="{0939D58F-A596-4E70-91C5-EFC1C3020E43}"/>
                </a:ext>
              </a:extLst>
            </p:cNvPr>
            <p:cNvSpPr txBox="1"/>
            <p:nvPr/>
          </p:nvSpPr>
          <p:spPr>
            <a:xfrm>
              <a:off x="2322383" y="5020516"/>
              <a:ext cx="2406428" cy="307777"/>
            </a:xfrm>
            <a:prstGeom prst="rect">
              <a:avLst/>
            </a:prstGeom>
            <a:noFill/>
          </p:spPr>
          <p:txBody>
            <a:bodyPr wrap="none" rtlCol="0">
              <a:spAutoFit/>
            </a:bodyPr>
            <a:lstStyle/>
            <a:p>
              <a:pPr algn="ctr"/>
              <a:r>
                <a:rPr lang="en-US" sz="1400" b="1" dirty="0">
                  <a:latin typeface="Century Gothic" panose="020B0502020202020204" pitchFamily="34" charset="0"/>
                </a:rPr>
                <a:t>LDL-C at Week 4 (mg/dL) </a:t>
              </a:r>
            </a:p>
          </p:txBody>
        </p:sp>
        <p:cxnSp>
          <p:nvCxnSpPr>
            <p:cNvPr id="163" name="Straight Connector 162">
              <a:extLst>
                <a:ext uri="{FF2B5EF4-FFF2-40B4-BE49-F238E27FC236}">
                  <a16:creationId xmlns:a16="http://schemas.microsoft.com/office/drawing/2014/main" id="{C003944D-90FC-4F84-BF8B-360A69194501}"/>
                </a:ext>
              </a:extLst>
            </p:cNvPr>
            <p:cNvCxnSpPr>
              <a:cxnSpLocks/>
            </p:cNvCxnSpPr>
            <p:nvPr/>
          </p:nvCxnSpPr>
          <p:spPr>
            <a:xfrm>
              <a:off x="1363462" y="4788166"/>
              <a:ext cx="426550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 name="Group 7"/>
            <p:cNvGrpSpPr/>
            <p:nvPr/>
          </p:nvGrpSpPr>
          <p:grpSpPr>
            <a:xfrm>
              <a:off x="941802" y="1704276"/>
              <a:ext cx="522643" cy="3174188"/>
              <a:chOff x="664886" y="1714756"/>
              <a:chExt cx="433663" cy="3795224"/>
            </a:xfrm>
          </p:grpSpPr>
          <p:sp>
            <p:nvSpPr>
              <p:cNvPr id="155" name="TextBox 154">
                <a:extLst>
                  <a:ext uri="{FF2B5EF4-FFF2-40B4-BE49-F238E27FC236}">
                    <a16:creationId xmlns:a16="http://schemas.microsoft.com/office/drawing/2014/main" id="{B5E9A51D-2146-4A28-A70B-6677B5C34791}"/>
                  </a:ext>
                </a:extLst>
              </p:cNvPr>
              <p:cNvSpPr txBox="1"/>
              <p:nvPr/>
            </p:nvSpPr>
            <p:spPr>
              <a:xfrm>
                <a:off x="848851" y="5289184"/>
                <a:ext cx="70496"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a:t>
                </a:r>
              </a:p>
            </p:txBody>
          </p:sp>
          <p:sp>
            <p:nvSpPr>
              <p:cNvPr id="156" name="TextBox 155">
                <a:extLst>
                  <a:ext uri="{FF2B5EF4-FFF2-40B4-BE49-F238E27FC236}">
                    <a16:creationId xmlns:a16="http://schemas.microsoft.com/office/drawing/2014/main" id="{BB30E7C7-3C79-4BC7-B8A9-748CEC283BAE}"/>
                  </a:ext>
                </a:extLst>
              </p:cNvPr>
              <p:cNvSpPr txBox="1"/>
              <p:nvPr/>
            </p:nvSpPr>
            <p:spPr>
              <a:xfrm>
                <a:off x="671948" y="2838949"/>
                <a:ext cx="247398"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0.18</a:t>
                </a:r>
              </a:p>
            </p:txBody>
          </p:sp>
          <p:sp>
            <p:nvSpPr>
              <p:cNvPr id="157" name="TextBox 156">
                <a:extLst>
                  <a:ext uri="{FF2B5EF4-FFF2-40B4-BE49-F238E27FC236}">
                    <a16:creationId xmlns:a16="http://schemas.microsoft.com/office/drawing/2014/main" id="{8010D88C-2BBD-429A-A92C-46BE6400162C}"/>
                  </a:ext>
                </a:extLst>
              </p:cNvPr>
              <p:cNvSpPr txBox="1"/>
              <p:nvPr/>
            </p:nvSpPr>
            <p:spPr>
              <a:xfrm>
                <a:off x="671948" y="3401046"/>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0.16</a:t>
                </a:r>
              </a:p>
            </p:txBody>
          </p:sp>
          <p:sp>
            <p:nvSpPr>
              <p:cNvPr id="158" name="TextBox 157">
                <a:extLst>
                  <a:ext uri="{FF2B5EF4-FFF2-40B4-BE49-F238E27FC236}">
                    <a16:creationId xmlns:a16="http://schemas.microsoft.com/office/drawing/2014/main" id="{93C77B78-3350-4214-AA38-D9702252C6C5}"/>
                  </a:ext>
                </a:extLst>
              </p:cNvPr>
              <p:cNvSpPr txBox="1"/>
              <p:nvPr/>
            </p:nvSpPr>
            <p:spPr>
              <a:xfrm>
                <a:off x="671948" y="1714756"/>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0.22</a:t>
                </a:r>
              </a:p>
            </p:txBody>
          </p:sp>
          <p:cxnSp>
            <p:nvCxnSpPr>
              <p:cNvPr id="159" name="Straight Connector 158">
                <a:extLst>
                  <a:ext uri="{FF2B5EF4-FFF2-40B4-BE49-F238E27FC236}">
                    <a16:creationId xmlns:a16="http://schemas.microsoft.com/office/drawing/2014/main" id="{B809EA7F-B8DC-41A2-B8CB-28DDF0044975}"/>
                  </a:ext>
                </a:extLst>
              </p:cNvPr>
              <p:cNvCxnSpPr>
                <a:cxnSpLocks/>
              </p:cNvCxnSpPr>
              <p:nvPr/>
            </p:nvCxnSpPr>
            <p:spPr>
              <a:xfrm>
                <a:off x="951994" y="5402014"/>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4F1BA5E0-117D-4B26-B2FD-F7EEF5ACA496}"/>
                  </a:ext>
                </a:extLst>
              </p:cNvPr>
              <p:cNvCxnSpPr>
                <a:cxnSpLocks/>
              </p:cNvCxnSpPr>
              <p:nvPr/>
            </p:nvCxnSpPr>
            <p:spPr>
              <a:xfrm>
                <a:off x="951994" y="3512036"/>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5674F985-8E09-4B3F-822D-CDEA2B941114}"/>
                  </a:ext>
                </a:extLst>
              </p:cNvPr>
              <p:cNvCxnSpPr>
                <a:cxnSpLocks/>
              </p:cNvCxnSpPr>
              <p:nvPr/>
            </p:nvCxnSpPr>
            <p:spPr>
              <a:xfrm>
                <a:off x="951994" y="2949327"/>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8BFFE8BD-0CCA-4E87-B563-821F99C60E1A}"/>
                  </a:ext>
                </a:extLst>
              </p:cNvPr>
              <p:cNvCxnSpPr>
                <a:cxnSpLocks/>
              </p:cNvCxnSpPr>
              <p:nvPr/>
            </p:nvCxnSpPr>
            <p:spPr>
              <a:xfrm>
                <a:off x="951994" y="1823909"/>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651E4F05-275F-4281-89BF-DBF16B0830F7}"/>
                  </a:ext>
                </a:extLst>
              </p:cNvPr>
              <p:cNvCxnSpPr>
                <a:cxnSpLocks/>
              </p:cNvCxnSpPr>
              <p:nvPr/>
            </p:nvCxnSpPr>
            <p:spPr>
              <a:xfrm>
                <a:off x="1020345" y="1823909"/>
                <a:ext cx="0" cy="344659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TextBox 164">
                <a:extLst>
                  <a:ext uri="{FF2B5EF4-FFF2-40B4-BE49-F238E27FC236}">
                    <a16:creationId xmlns:a16="http://schemas.microsoft.com/office/drawing/2014/main" id="{1D79D27A-B559-4A5F-B791-EE2521EAFFD5}"/>
                  </a:ext>
                </a:extLst>
              </p:cNvPr>
              <p:cNvSpPr txBox="1"/>
              <p:nvPr/>
            </p:nvSpPr>
            <p:spPr>
              <a:xfrm>
                <a:off x="671948" y="2276853"/>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0.20</a:t>
                </a:r>
              </a:p>
            </p:txBody>
          </p:sp>
          <p:cxnSp>
            <p:nvCxnSpPr>
              <p:cNvPr id="166" name="Straight Connector 165">
                <a:extLst>
                  <a:ext uri="{FF2B5EF4-FFF2-40B4-BE49-F238E27FC236}">
                    <a16:creationId xmlns:a16="http://schemas.microsoft.com/office/drawing/2014/main" id="{BB30231D-6C60-41FF-87E6-083D42287E09}"/>
                  </a:ext>
                </a:extLst>
              </p:cNvPr>
              <p:cNvCxnSpPr>
                <a:cxnSpLocks/>
              </p:cNvCxnSpPr>
              <p:nvPr/>
            </p:nvCxnSpPr>
            <p:spPr>
              <a:xfrm>
                <a:off x="951994" y="2386618"/>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TextBox 166">
                <a:extLst>
                  <a:ext uri="{FF2B5EF4-FFF2-40B4-BE49-F238E27FC236}">
                    <a16:creationId xmlns:a16="http://schemas.microsoft.com/office/drawing/2014/main" id="{C47D1E99-6E3A-4790-ACFE-A10B9FC08E00}"/>
                  </a:ext>
                </a:extLst>
              </p:cNvPr>
              <p:cNvSpPr txBox="1"/>
              <p:nvPr/>
            </p:nvSpPr>
            <p:spPr>
              <a:xfrm>
                <a:off x="664886" y="3963144"/>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0.14</a:t>
                </a:r>
              </a:p>
            </p:txBody>
          </p:sp>
          <p:sp>
            <p:nvSpPr>
              <p:cNvPr id="168" name="TextBox 167">
                <a:extLst>
                  <a:ext uri="{FF2B5EF4-FFF2-40B4-BE49-F238E27FC236}">
                    <a16:creationId xmlns:a16="http://schemas.microsoft.com/office/drawing/2014/main" id="{A5CAA5E5-C4DD-4876-902E-4BB9FB2C1D92}"/>
                  </a:ext>
                </a:extLst>
              </p:cNvPr>
              <p:cNvSpPr txBox="1"/>
              <p:nvPr/>
            </p:nvSpPr>
            <p:spPr>
              <a:xfrm>
                <a:off x="664886" y="4525241"/>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0.12</a:t>
                </a:r>
              </a:p>
            </p:txBody>
          </p:sp>
          <p:cxnSp>
            <p:nvCxnSpPr>
              <p:cNvPr id="169" name="Straight Connector 168">
                <a:extLst>
                  <a:ext uri="{FF2B5EF4-FFF2-40B4-BE49-F238E27FC236}">
                    <a16:creationId xmlns:a16="http://schemas.microsoft.com/office/drawing/2014/main" id="{840CE368-1FE0-460E-85D0-2B1357C85935}"/>
                  </a:ext>
                </a:extLst>
              </p:cNvPr>
              <p:cNvCxnSpPr>
                <a:cxnSpLocks/>
              </p:cNvCxnSpPr>
              <p:nvPr/>
            </p:nvCxnSpPr>
            <p:spPr>
              <a:xfrm>
                <a:off x="951994" y="4637454"/>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27F3BCB3-06CA-4B4A-9304-2C62D93C8B91}"/>
                  </a:ext>
                </a:extLst>
              </p:cNvPr>
              <p:cNvCxnSpPr>
                <a:cxnSpLocks/>
              </p:cNvCxnSpPr>
              <p:nvPr/>
            </p:nvCxnSpPr>
            <p:spPr>
              <a:xfrm>
                <a:off x="951994" y="4074745"/>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73" name="TextBox 172">
                <a:extLst>
                  <a:ext uri="{FF2B5EF4-FFF2-40B4-BE49-F238E27FC236}">
                    <a16:creationId xmlns:a16="http://schemas.microsoft.com/office/drawing/2014/main" id="{B5E9A51D-2146-4A28-A70B-6677B5C34791}"/>
                  </a:ext>
                </a:extLst>
              </p:cNvPr>
              <p:cNvSpPr txBox="1"/>
              <p:nvPr/>
            </p:nvSpPr>
            <p:spPr>
              <a:xfrm>
                <a:off x="671949" y="5087335"/>
                <a:ext cx="247397" cy="220796"/>
              </a:xfrm>
              <a:prstGeom prst="rect">
                <a:avLst/>
              </a:prstGeom>
              <a:noFill/>
            </p:spPr>
            <p:txBody>
              <a:bodyPr wrap="none" lIns="0" tIns="0" rIns="0" bIns="0" rtlCol="0" anchor="ctr">
                <a:spAutoFit/>
              </a:bodyPr>
              <a:lstStyle/>
              <a:p>
                <a:pPr algn="r"/>
                <a:r>
                  <a:rPr lang="en-US" sz="1200" dirty="0">
                    <a:latin typeface="Century Gothic" panose="020B0502020202020204" pitchFamily="34" charset="0"/>
                  </a:rPr>
                  <a:t>0.10</a:t>
                </a:r>
              </a:p>
            </p:txBody>
          </p:sp>
          <p:cxnSp>
            <p:nvCxnSpPr>
              <p:cNvPr id="174" name="Straight Connector 173">
                <a:extLst>
                  <a:ext uri="{FF2B5EF4-FFF2-40B4-BE49-F238E27FC236}">
                    <a16:creationId xmlns:a16="http://schemas.microsoft.com/office/drawing/2014/main" id="{B809EA7F-B8DC-41A2-B8CB-28DDF0044975}"/>
                  </a:ext>
                </a:extLst>
              </p:cNvPr>
              <p:cNvCxnSpPr>
                <a:cxnSpLocks/>
              </p:cNvCxnSpPr>
              <p:nvPr/>
            </p:nvCxnSpPr>
            <p:spPr>
              <a:xfrm>
                <a:off x="951994" y="5200166"/>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6B0B4DEA-D08E-499A-98D3-28CAB6AD86D7}"/>
                  </a:ext>
                </a:extLst>
              </p:cNvPr>
              <p:cNvCxnSpPr>
                <a:cxnSpLocks/>
              </p:cNvCxnSpPr>
              <p:nvPr/>
            </p:nvCxnSpPr>
            <p:spPr>
              <a:xfrm>
                <a:off x="1020345" y="5316322"/>
                <a:ext cx="0" cy="8229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8" name="Group 177"/>
              <p:cNvGrpSpPr/>
              <p:nvPr/>
            </p:nvGrpSpPr>
            <p:grpSpPr>
              <a:xfrm rot="19458782">
                <a:off x="961518" y="5270499"/>
                <a:ext cx="137031" cy="45719"/>
                <a:chOff x="951994" y="5302250"/>
                <a:chExt cx="73152" cy="31750"/>
              </a:xfrm>
            </p:grpSpPr>
            <p:cxnSp>
              <p:nvCxnSpPr>
                <p:cNvPr id="179" name="Straight Connector 178">
                  <a:extLst>
                    <a:ext uri="{FF2B5EF4-FFF2-40B4-BE49-F238E27FC236}">
                      <a16:creationId xmlns:a16="http://schemas.microsoft.com/office/drawing/2014/main" id="{B809EA7F-B8DC-41A2-B8CB-28DDF0044975}"/>
                    </a:ext>
                  </a:extLst>
                </p:cNvPr>
                <p:cNvCxnSpPr>
                  <a:cxnSpLocks/>
                </p:cNvCxnSpPr>
                <p:nvPr/>
              </p:nvCxnSpPr>
              <p:spPr>
                <a:xfrm>
                  <a:off x="951994" y="533400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B809EA7F-B8DC-41A2-B8CB-28DDF0044975}"/>
                    </a:ext>
                  </a:extLst>
                </p:cNvPr>
                <p:cNvCxnSpPr>
                  <a:cxnSpLocks/>
                </p:cNvCxnSpPr>
                <p:nvPr/>
              </p:nvCxnSpPr>
              <p:spPr>
                <a:xfrm>
                  <a:off x="951994" y="530225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23" name="Freeform 30">
              <a:extLst>
                <a:ext uri="{FF2B5EF4-FFF2-40B4-BE49-F238E27FC236}">
                  <a16:creationId xmlns:a16="http://schemas.microsoft.com/office/drawing/2014/main" id="{14E13CF2-FD3E-43AD-9BDC-C4228A635A0E}"/>
                </a:ext>
              </a:extLst>
            </p:cNvPr>
            <p:cNvSpPr>
              <a:spLocks/>
            </p:cNvSpPr>
            <p:nvPr/>
          </p:nvSpPr>
          <p:spPr bwMode="auto">
            <a:xfrm>
              <a:off x="1562852" y="1853274"/>
              <a:ext cx="4029413" cy="2726050"/>
            </a:xfrm>
            <a:custGeom>
              <a:avLst/>
              <a:gdLst>
                <a:gd name="T0" fmla="*/ 512 w 512"/>
                <a:gd name="T1" fmla="*/ 167 h 280"/>
                <a:gd name="T2" fmla="*/ 415 w 512"/>
                <a:gd name="T3" fmla="*/ 191 h 280"/>
                <a:gd name="T4" fmla="*/ 351 w 512"/>
                <a:gd name="T5" fmla="*/ 206 h 280"/>
                <a:gd name="T6" fmla="*/ 264 w 512"/>
                <a:gd name="T7" fmla="*/ 229 h 280"/>
                <a:gd name="T8" fmla="*/ 207 w 512"/>
                <a:gd name="T9" fmla="*/ 240 h 280"/>
                <a:gd name="T10" fmla="*/ 125 w 512"/>
                <a:gd name="T11" fmla="*/ 249 h 280"/>
                <a:gd name="T12" fmla="*/ 0 w 512"/>
                <a:gd name="T13" fmla="*/ 280 h 280"/>
                <a:gd name="T14" fmla="*/ 0 w 512"/>
                <a:gd name="T15" fmla="*/ 187 h 280"/>
                <a:gd name="T16" fmla="*/ 125 w 512"/>
                <a:gd name="T17" fmla="*/ 139 h 280"/>
                <a:gd name="T18" fmla="*/ 207 w 512"/>
                <a:gd name="T19" fmla="*/ 133 h 280"/>
                <a:gd name="T20" fmla="*/ 264 w 512"/>
                <a:gd name="T21" fmla="*/ 117 h 280"/>
                <a:gd name="T22" fmla="*/ 351 w 512"/>
                <a:gd name="T23" fmla="*/ 77 h 280"/>
                <a:gd name="T24" fmla="*/ 415 w 512"/>
                <a:gd name="T25" fmla="*/ 54 h 280"/>
                <a:gd name="T26" fmla="*/ 512 w 512"/>
                <a:gd name="T27" fmla="*/ 0 h 280"/>
                <a:gd name="T28" fmla="*/ 512 w 512"/>
                <a:gd name="T29" fmla="*/ 16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2" h="280">
                  <a:moveTo>
                    <a:pt x="512" y="167"/>
                  </a:moveTo>
                  <a:cubicBezTo>
                    <a:pt x="512" y="167"/>
                    <a:pt x="439" y="186"/>
                    <a:pt x="415" y="191"/>
                  </a:cubicBezTo>
                  <a:cubicBezTo>
                    <a:pt x="400" y="195"/>
                    <a:pt x="372" y="201"/>
                    <a:pt x="351" y="206"/>
                  </a:cubicBezTo>
                  <a:cubicBezTo>
                    <a:pt x="329" y="211"/>
                    <a:pt x="290" y="224"/>
                    <a:pt x="264" y="229"/>
                  </a:cubicBezTo>
                  <a:cubicBezTo>
                    <a:pt x="243" y="234"/>
                    <a:pt x="232" y="236"/>
                    <a:pt x="207" y="240"/>
                  </a:cubicBezTo>
                  <a:cubicBezTo>
                    <a:pt x="187" y="243"/>
                    <a:pt x="174" y="241"/>
                    <a:pt x="125" y="249"/>
                  </a:cubicBezTo>
                  <a:cubicBezTo>
                    <a:pt x="86" y="255"/>
                    <a:pt x="0" y="280"/>
                    <a:pt x="0" y="280"/>
                  </a:cubicBezTo>
                  <a:cubicBezTo>
                    <a:pt x="0" y="187"/>
                    <a:pt x="0" y="187"/>
                    <a:pt x="0" y="187"/>
                  </a:cubicBezTo>
                  <a:cubicBezTo>
                    <a:pt x="0" y="187"/>
                    <a:pt x="86" y="145"/>
                    <a:pt x="125" y="139"/>
                  </a:cubicBezTo>
                  <a:cubicBezTo>
                    <a:pt x="165" y="134"/>
                    <a:pt x="183" y="136"/>
                    <a:pt x="207" y="133"/>
                  </a:cubicBezTo>
                  <a:cubicBezTo>
                    <a:pt x="229" y="130"/>
                    <a:pt x="244" y="125"/>
                    <a:pt x="264" y="117"/>
                  </a:cubicBezTo>
                  <a:cubicBezTo>
                    <a:pt x="288" y="109"/>
                    <a:pt x="331" y="86"/>
                    <a:pt x="351" y="77"/>
                  </a:cubicBezTo>
                  <a:cubicBezTo>
                    <a:pt x="378" y="65"/>
                    <a:pt x="405" y="59"/>
                    <a:pt x="415" y="54"/>
                  </a:cubicBezTo>
                  <a:cubicBezTo>
                    <a:pt x="437" y="42"/>
                    <a:pt x="512" y="0"/>
                    <a:pt x="512" y="0"/>
                  </a:cubicBezTo>
                  <a:lnTo>
                    <a:pt x="512" y="167"/>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latin typeface="Century Gothic" panose="020B0502020202020204" pitchFamily="34" charset="0"/>
              </a:endParaRPr>
            </a:p>
          </p:txBody>
        </p:sp>
        <p:sp>
          <p:nvSpPr>
            <p:cNvPr id="224" name="Freeform 31">
              <a:extLst>
                <a:ext uri="{FF2B5EF4-FFF2-40B4-BE49-F238E27FC236}">
                  <a16:creationId xmlns:a16="http://schemas.microsoft.com/office/drawing/2014/main" id="{48A05CB1-C412-4256-A4CC-BD952A3A4262}"/>
                </a:ext>
              </a:extLst>
            </p:cNvPr>
            <p:cNvSpPr>
              <a:spLocks/>
            </p:cNvSpPr>
            <p:nvPr/>
          </p:nvSpPr>
          <p:spPr bwMode="auto">
            <a:xfrm>
              <a:off x="1562852" y="2652117"/>
              <a:ext cx="4029413" cy="1470093"/>
            </a:xfrm>
            <a:custGeom>
              <a:avLst/>
              <a:gdLst>
                <a:gd name="T0" fmla="*/ 0 w 512"/>
                <a:gd name="T1" fmla="*/ 151 h 151"/>
                <a:gd name="T2" fmla="*/ 125 w 512"/>
                <a:gd name="T3" fmla="*/ 111 h 151"/>
                <a:gd name="T4" fmla="*/ 207 w 512"/>
                <a:gd name="T5" fmla="*/ 103 h 151"/>
                <a:gd name="T6" fmla="*/ 264 w 512"/>
                <a:gd name="T7" fmla="*/ 90 h 151"/>
                <a:gd name="T8" fmla="*/ 351 w 512"/>
                <a:gd name="T9" fmla="*/ 58 h 151"/>
                <a:gd name="T10" fmla="*/ 415 w 512"/>
                <a:gd name="T11" fmla="*/ 39 h 151"/>
                <a:gd name="T12" fmla="*/ 512 w 512"/>
                <a:gd name="T13" fmla="*/ 0 h 151"/>
              </a:gdLst>
              <a:ahLst/>
              <a:cxnLst>
                <a:cxn ang="0">
                  <a:pos x="T0" y="T1"/>
                </a:cxn>
                <a:cxn ang="0">
                  <a:pos x="T2" y="T3"/>
                </a:cxn>
                <a:cxn ang="0">
                  <a:pos x="T4" y="T5"/>
                </a:cxn>
                <a:cxn ang="0">
                  <a:pos x="T6" y="T7"/>
                </a:cxn>
                <a:cxn ang="0">
                  <a:pos x="T8" y="T9"/>
                </a:cxn>
                <a:cxn ang="0">
                  <a:pos x="T10" y="T11"/>
                </a:cxn>
                <a:cxn ang="0">
                  <a:pos x="T12" y="T13"/>
                </a:cxn>
              </a:cxnLst>
              <a:rect l="0" t="0" r="r" b="b"/>
              <a:pathLst>
                <a:path w="512" h="151">
                  <a:moveTo>
                    <a:pt x="0" y="151"/>
                  </a:moveTo>
                  <a:cubicBezTo>
                    <a:pt x="71" y="125"/>
                    <a:pt x="91" y="118"/>
                    <a:pt x="125" y="111"/>
                  </a:cubicBezTo>
                  <a:cubicBezTo>
                    <a:pt x="144" y="108"/>
                    <a:pt x="173" y="108"/>
                    <a:pt x="207" y="103"/>
                  </a:cubicBezTo>
                  <a:cubicBezTo>
                    <a:pt x="232" y="100"/>
                    <a:pt x="243" y="96"/>
                    <a:pt x="264" y="90"/>
                  </a:cubicBezTo>
                  <a:cubicBezTo>
                    <a:pt x="288" y="83"/>
                    <a:pt x="330" y="66"/>
                    <a:pt x="351" y="58"/>
                  </a:cubicBezTo>
                  <a:cubicBezTo>
                    <a:pt x="372" y="51"/>
                    <a:pt x="393" y="47"/>
                    <a:pt x="415" y="39"/>
                  </a:cubicBezTo>
                  <a:cubicBezTo>
                    <a:pt x="439" y="30"/>
                    <a:pt x="512" y="0"/>
                    <a:pt x="512" y="0"/>
                  </a:cubicBez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Century Gothic" panose="020B0502020202020204" pitchFamily="34" charset="0"/>
              </a:endParaRPr>
            </a:p>
          </p:txBody>
        </p:sp>
        <p:grpSp>
          <p:nvGrpSpPr>
            <p:cNvPr id="227" name="Group 226"/>
            <p:cNvGrpSpPr/>
            <p:nvPr/>
          </p:nvGrpSpPr>
          <p:grpSpPr>
            <a:xfrm>
              <a:off x="1354036" y="4778632"/>
              <a:ext cx="4409440" cy="282909"/>
              <a:chOff x="5158910" y="5394325"/>
              <a:chExt cx="3658741" cy="338260"/>
            </a:xfrm>
          </p:grpSpPr>
          <p:cxnSp>
            <p:nvCxnSpPr>
              <p:cNvPr id="228" name="Straight Connector 227">
                <a:extLst>
                  <a:ext uri="{FF2B5EF4-FFF2-40B4-BE49-F238E27FC236}">
                    <a16:creationId xmlns:a16="http://schemas.microsoft.com/office/drawing/2014/main" id="{C003944D-90FC-4F84-BF8B-360A69194501}"/>
                  </a:ext>
                </a:extLst>
              </p:cNvPr>
              <p:cNvCxnSpPr>
                <a:cxnSpLocks/>
              </p:cNvCxnSpPr>
              <p:nvPr/>
            </p:nvCxnSpPr>
            <p:spPr>
              <a:xfrm>
                <a:off x="5163302" y="5402014"/>
                <a:ext cx="354580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9" name="TextBox 228">
                <a:extLst>
                  <a:ext uri="{FF2B5EF4-FFF2-40B4-BE49-F238E27FC236}">
                    <a16:creationId xmlns:a16="http://schemas.microsoft.com/office/drawing/2014/main" id="{3676692D-1FBC-44EC-8CCD-A52029060BAD}"/>
                  </a:ext>
                </a:extLst>
              </p:cNvPr>
              <p:cNvSpPr txBox="1"/>
              <p:nvPr/>
            </p:nvSpPr>
            <p:spPr>
              <a:xfrm>
                <a:off x="5626199" y="5511788"/>
                <a:ext cx="140990"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25</a:t>
                </a:r>
              </a:p>
            </p:txBody>
          </p:sp>
          <p:sp>
            <p:nvSpPr>
              <p:cNvPr id="230" name="TextBox 229">
                <a:extLst>
                  <a:ext uri="{FF2B5EF4-FFF2-40B4-BE49-F238E27FC236}">
                    <a16:creationId xmlns:a16="http://schemas.microsoft.com/office/drawing/2014/main" id="{535D2A9C-5F29-43E2-A656-60C0EB5C167B}"/>
                  </a:ext>
                </a:extLst>
              </p:cNvPr>
              <p:cNvSpPr txBox="1"/>
              <p:nvPr/>
            </p:nvSpPr>
            <p:spPr>
              <a:xfrm>
                <a:off x="6128735" y="5511789"/>
                <a:ext cx="140990"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50</a:t>
                </a:r>
              </a:p>
            </p:txBody>
          </p:sp>
          <p:sp>
            <p:nvSpPr>
              <p:cNvPr id="231" name="TextBox 230">
                <a:extLst>
                  <a:ext uri="{FF2B5EF4-FFF2-40B4-BE49-F238E27FC236}">
                    <a16:creationId xmlns:a16="http://schemas.microsoft.com/office/drawing/2014/main" id="{96BB3DAA-BC57-4E7F-BE99-BECA1F1C9450}"/>
                  </a:ext>
                </a:extLst>
              </p:cNvPr>
              <p:cNvSpPr txBox="1"/>
              <p:nvPr/>
            </p:nvSpPr>
            <p:spPr>
              <a:xfrm>
                <a:off x="6631271" y="5511788"/>
                <a:ext cx="140990"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75</a:t>
                </a:r>
              </a:p>
            </p:txBody>
          </p:sp>
          <p:sp>
            <p:nvSpPr>
              <p:cNvPr id="232" name="TextBox 231">
                <a:extLst>
                  <a:ext uri="{FF2B5EF4-FFF2-40B4-BE49-F238E27FC236}">
                    <a16:creationId xmlns:a16="http://schemas.microsoft.com/office/drawing/2014/main" id="{2AF3D306-614F-4F1B-B2BD-F8093B8388CF}"/>
                  </a:ext>
                </a:extLst>
              </p:cNvPr>
              <p:cNvSpPr txBox="1"/>
              <p:nvPr/>
            </p:nvSpPr>
            <p:spPr>
              <a:xfrm>
                <a:off x="7098560" y="5511788"/>
                <a:ext cx="211485"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100</a:t>
                </a:r>
              </a:p>
            </p:txBody>
          </p:sp>
          <p:sp>
            <p:nvSpPr>
              <p:cNvPr id="233" name="TextBox 232">
                <a:extLst>
                  <a:ext uri="{FF2B5EF4-FFF2-40B4-BE49-F238E27FC236}">
                    <a16:creationId xmlns:a16="http://schemas.microsoft.com/office/drawing/2014/main" id="{09179ED1-8E7B-4B33-BD29-0D676D9715D9}"/>
                  </a:ext>
                </a:extLst>
              </p:cNvPr>
              <p:cNvSpPr txBox="1"/>
              <p:nvPr/>
            </p:nvSpPr>
            <p:spPr>
              <a:xfrm>
                <a:off x="7601096" y="5511788"/>
                <a:ext cx="211485"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125</a:t>
                </a:r>
              </a:p>
            </p:txBody>
          </p:sp>
          <p:sp>
            <p:nvSpPr>
              <p:cNvPr id="234" name="TextBox 233">
                <a:extLst>
                  <a:ext uri="{FF2B5EF4-FFF2-40B4-BE49-F238E27FC236}">
                    <a16:creationId xmlns:a16="http://schemas.microsoft.com/office/drawing/2014/main" id="{3FDBA47C-1D82-41F1-8986-FE536D3A7CE5}"/>
                  </a:ext>
                </a:extLst>
              </p:cNvPr>
              <p:cNvSpPr txBox="1"/>
              <p:nvPr/>
            </p:nvSpPr>
            <p:spPr>
              <a:xfrm>
                <a:off x="8103632" y="5511788"/>
                <a:ext cx="211485"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150</a:t>
                </a:r>
              </a:p>
            </p:txBody>
          </p:sp>
          <p:sp>
            <p:nvSpPr>
              <p:cNvPr id="235" name="TextBox 234">
                <a:extLst>
                  <a:ext uri="{FF2B5EF4-FFF2-40B4-BE49-F238E27FC236}">
                    <a16:creationId xmlns:a16="http://schemas.microsoft.com/office/drawing/2014/main" id="{F2122BD6-BD4E-40C0-BAE8-CA380B20F2B4}"/>
                  </a:ext>
                </a:extLst>
              </p:cNvPr>
              <p:cNvSpPr txBox="1"/>
              <p:nvPr/>
            </p:nvSpPr>
            <p:spPr>
              <a:xfrm>
                <a:off x="8606166" y="5511788"/>
                <a:ext cx="211485"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175</a:t>
                </a:r>
              </a:p>
            </p:txBody>
          </p:sp>
          <p:cxnSp>
            <p:nvCxnSpPr>
              <p:cNvPr id="236" name="Straight Connector 235">
                <a:extLst>
                  <a:ext uri="{FF2B5EF4-FFF2-40B4-BE49-F238E27FC236}">
                    <a16:creationId xmlns:a16="http://schemas.microsoft.com/office/drawing/2014/main" id="{4C732BB4-BEA5-4D05-AEA4-0243CD9EF9C9}"/>
                  </a:ext>
                </a:extLst>
              </p:cNvPr>
              <p:cNvCxnSpPr>
                <a:cxnSpLocks/>
              </p:cNvCxnSpPr>
              <p:nvPr/>
            </p:nvCxnSpPr>
            <p:spPr>
              <a:xfrm>
                <a:off x="5685621"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E697C025-D86B-45A9-812D-EF1BE88C0053}"/>
                  </a:ext>
                </a:extLst>
              </p:cNvPr>
              <p:cNvCxnSpPr>
                <a:cxnSpLocks/>
              </p:cNvCxnSpPr>
              <p:nvPr/>
            </p:nvCxnSpPr>
            <p:spPr>
              <a:xfrm>
                <a:off x="6190439"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4C5B3938-D2C6-45D9-B50B-B47E881CC09F}"/>
                  </a:ext>
                </a:extLst>
              </p:cNvPr>
              <p:cNvCxnSpPr>
                <a:cxnSpLocks/>
              </p:cNvCxnSpPr>
              <p:nvPr/>
            </p:nvCxnSpPr>
            <p:spPr>
              <a:xfrm>
                <a:off x="6695257"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E97A01BA-5CF2-4D8C-B492-C27A2779C9B3}"/>
                  </a:ext>
                </a:extLst>
              </p:cNvPr>
              <p:cNvCxnSpPr>
                <a:cxnSpLocks/>
              </p:cNvCxnSpPr>
              <p:nvPr/>
            </p:nvCxnSpPr>
            <p:spPr>
              <a:xfrm>
                <a:off x="7200075"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A31E82EF-70F8-4986-82A6-1F62B3E99580}"/>
                  </a:ext>
                </a:extLst>
              </p:cNvPr>
              <p:cNvCxnSpPr>
                <a:cxnSpLocks/>
              </p:cNvCxnSpPr>
              <p:nvPr/>
            </p:nvCxnSpPr>
            <p:spPr>
              <a:xfrm>
                <a:off x="7704893"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AD96E05-D084-4E02-9CA0-2A0C0E0F756F}"/>
                  </a:ext>
                </a:extLst>
              </p:cNvPr>
              <p:cNvCxnSpPr>
                <a:cxnSpLocks/>
              </p:cNvCxnSpPr>
              <p:nvPr/>
            </p:nvCxnSpPr>
            <p:spPr>
              <a:xfrm>
                <a:off x="8209711"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75B89F72-034F-4C8F-8A7D-5FBB67E1937B}"/>
                  </a:ext>
                </a:extLst>
              </p:cNvPr>
              <p:cNvCxnSpPr>
                <a:cxnSpLocks/>
              </p:cNvCxnSpPr>
              <p:nvPr/>
            </p:nvCxnSpPr>
            <p:spPr>
              <a:xfrm>
                <a:off x="8714529" y="5395730"/>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6B0B4DEA-D08E-499A-98D3-28CAB6AD86D7}"/>
                  </a:ext>
                </a:extLst>
              </p:cNvPr>
              <p:cNvCxnSpPr>
                <a:cxnSpLocks/>
              </p:cNvCxnSpPr>
              <p:nvPr/>
            </p:nvCxnSpPr>
            <p:spPr>
              <a:xfrm>
                <a:off x="5180803" y="5394325"/>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44" name="TextBox 243">
                <a:extLst>
                  <a:ext uri="{FF2B5EF4-FFF2-40B4-BE49-F238E27FC236}">
                    <a16:creationId xmlns:a16="http://schemas.microsoft.com/office/drawing/2014/main" id="{C29E0265-88B4-402E-94B9-FE20F1905F68}"/>
                  </a:ext>
                </a:extLst>
              </p:cNvPr>
              <p:cNvSpPr txBox="1"/>
              <p:nvPr/>
            </p:nvSpPr>
            <p:spPr>
              <a:xfrm>
                <a:off x="5158910" y="5511788"/>
                <a:ext cx="70496" cy="220796"/>
              </a:xfrm>
              <a:prstGeom prst="rect">
                <a:avLst/>
              </a:prstGeom>
              <a:noFill/>
            </p:spPr>
            <p:txBody>
              <a:bodyPr wrap="none" lIns="0" tIns="0" rIns="0" bIns="0" rtlCol="0">
                <a:spAutoFit/>
              </a:bodyPr>
              <a:lstStyle/>
              <a:p>
                <a:pPr algn="ctr"/>
                <a:r>
                  <a:rPr lang="en-US" sz="1200" dirty="0">
                    <a:latin typeface="Century Gothic" panose="020B0502020202020204" pitchFamily="34" charset="0"/>
                  </a:rPr>
                  <a:t>0</a:t>
                </a:r>
              </a:p>
            </p:txBody>
          </p:sp>
        </p:grpSp>
      </p:grpSp>
      <p:sp>
        <p:nvSpPr>
          <p:cNvPr id="4" name="Rectangle 3">
            <a:extLst>
              <a:ext uri="{FF2B5EF4-FFF2-40B4-BE49-F238E27FC236}">
                <a16:creationId xmlns:a16="http://schemas.microsoft.com/office/drawing/2014/main" id="{713D7CD4-4000-676B-6BED-52AF7644C3A6}"/>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 name="Graphic 1" descr="House with solid fill">
            <a:hlinkClick r:id="rId3" action="ppaction://hlinksldjump"/>
            <a:extLst>
              <a:ext uri="{FF2B5EF4-FFF2-40B4-BE49-F238E27FC236}">
                <a16:creationId xmlns:a16="http://schemas.microsoft.com/office/drawing/2014/main" id="{85000DE7-857B-A326-D343-0D7F6EC5DE0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772506551"/>
      </p:ext>
    </p:extLst>
  </p:cSld>
  <p:clrMapOvr>
    <a:masterClrMapping/>
  </p:clrMapOvr>
  <p:transition>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365125" y="365760"/>
            <a:ext cx="11461750" cy="1523494"/>
          </a:xfrm>
        </p:spPr>
        <p:txBody>
          <a:bodyPr/>
          <a:lstStyle/>
          <a:p>
            <a:r>
              <a:rPr lang="en-US" dirty="0"/>
              <a:t>Risk of the 5-Point MACE and 3-Point MACE Was Progressively Lower as the Achieved LDL-C at Week 4 Was Reduced</a:t>
            </a:r>
            <a:endParaRPr lang="en-US" noProof="0" dirty="0"/>
          </a:p>
        </p:txBody>
      </p:sp>
      <p:grpSp>
        <p:nvGrpSpPr>
          <p:cNvPr id="2" name="Group 1">
            <a:extLst>
              <a:ext uri="{FF2B5EF4-FFF2-40B4-BE49-F238E27FC236}">
                <a16:creationId xmlns:a16="http://schemas.microsoft.com/office/drawing/2014/main" id="{FF80D32C-CA89-C746-98F1-455762C02EB5}"/>
              </a:ext>
            </a:extLst>
          </p:cNvPr>
          <p:cNvGrpSpPr/>
          <p:nvPr/>
        </p:nvGrpSpPr>
        <p:grpSpPr>
          <a:xfrm>
            <a:off x="500170" y="2185765"/>
            <a:ext cx="10933557" cy="3904352"/>
            <a:chOff x="726592" y="1736877"/>
            <a:chExt cx="10933557" cy="3904352"/>
          </a:xfrm>
        </p:grpSpPr>
        <p:sp>
          <p:nvSpPr>
            <p:cNvPr id="7" name="TextBox 6">
              <a:extLst>
                <a:ext uri="{FF2B5EF4-FFF2-40B4-BE49-F238E27FC236}">
                  <a16:creationId xmlns:a16="http://schemas.microsoft.com/office/drawing/2014/main" id="{91C88A66-B872-0030-E85C-C794313CA1FD}"/>
                </a:ext>
              </a:extLst>
            </p:cNvPr>
            <p:cNvSpPr txBox="1"/>
            <p:nvPr/>
          </p:nvSpPr>
          <p:spPr>
            <a:xfrm rot="16200000">
              <a:off x="-629709" y="3216120"/>
              <a:ext cx="3020379" cy="307777"/>
            </a:xfrm>
            <a:prstGeom prst="rect">
              <a:avLst/>
            </a:prstGeom>
            <a:noFill/>
          </p:spPr>
          <p:txBody>
            <a:bodyPr wrap="none" rtlCol="0">
              <a:spAutoFit/>
            </a:bodyPr>
            <a:lstStyle/>
            <a:p>
              <a:pPr algn="ctr"/>
              <a:r>
                <a:rPr lang="en-US" sz="1400" b="1" dirty="0">
                  <a:latin typeface="+mn-lt"/>
                </a:rPr>
                <a:t>Adjusted event rate (probability)</a:t>
              </a:r>
            </a:p>
          </p:txBody>
        </p:sp>
        <p:sp>
          <p:nvSpPr>
            <p:cNvPr id="12" name="TextBox 11">
              <a:extLst>
                <a:ext uri="{FF2B5EF4-FFF2-40B4-BE49-F238E27FC236}">
                  <a16:creationId xmlns:a16="http://schemas.microsoft.com/office/drawing/2014/main" id="{FC259695-AA48-CE48-9E39-D26F2E60C418}"/>
                </a:ext>
              </a:extLst>
            </p:cNvPr>
            <p:cNvSpPr txBox="1"/>
            <p:nvPr/>
          </p:nvSpPr>
          <p:spPr>
            <a:xfrm>
              <a:off x="2665029" y="5333452"/>
              <a:ext cx="2496196" cy="307777"/>
            </a:xfrm>
            <a:prstGeom prst="rect">
              <a:avLst/>
            </a:prstGeom>
            <a:noFill/>
          </p:spPr>
          <p:txBody>
            <a:bodyPr wrap="none" rtlCol="0">
              <a:spAutoFit/>
            </a:bodyPr>
            <a:lstStyle/>
            <a:p>
              <a:pPr algn="ctr"/>
              <a:r>
                <a:rPr lang="en-US" sz="1400" b="1" dirty="0">
                  <a:latin typeface="+mn-lt"/>
                </a:rPr>
                <a:t>LDL-C at Week 4 (mmol/L) </a:t>
              </a:r>
            </a:p>
          </p:txBody>
        </p:sp>
        <p:sp>
          <p:nvSpPr>
            <p:cNvPr id="13" name="TextBox 12">
              <a:extLst>
                <a:ext uri="{FF2B5EF4-FFF2-40B4-BE49-F238E27FC236}">
                  <a16:creationId xmlns:a16="http://schemas.microsoft.com/office/drawing/2014/main" id="{42E866C2-0A32-9153-B527-AFB32CD5B3EB}"/>
                </a:ext>
              </a:extLst>
            </p:cNvPr>
            <p:cNvSpPr txBox="1"/>
            <p:nvPr/>
          </p:nvSpPr>
          <p:spPr>
            <a:xfrm>
              <a:off x="8118638" y="5333452"/>
              <a:ext cx="2496196" cy="307777"/>
            </a:xfrm>
            <a:prstGeom prst="rect">
              <a:avLst/>
            </a:prstGeom>
            <a:noFill/>
          </p:spPr>
          <p:txBody>
            <a:bodyPr wrap="none" rtlCol="0">
              <a:spAutoFit/>
            </a:bodyPr>
            <a:lstStyle/>
            <a:p>
              <a:pPr algn="ctr"/>
              <a:r>
                <a:rPr lang="en-US" sz="1400" b="1" dirty="0">
                  <a:latin typeface="+mn-lt"/>
                </a:rPr>
                <a:t>LDL-C at Week 4 (mmol/L) </a:t>
              </a:r>
            </a:p>
          </p:txBody>
        </p:sp>
        <p:grpSp>
          <p:nvGrpSpPr>
            <p:cNvPr id="14" name="Group 13">
              <a:extLst>
                <a:ext uri="{FF2B5EF4-FFF2-40B4-BE49-F238E27FC236}">
                  <a16:creationId xmlns:a16="http://schemas.microsoft.com/office/drawing/2014/main" id="{232FE81C-FAF5-BAC7-90C0-020F4D05B7EB}"/>
                </a:ext>
              </a:extLst>
            </p:cNvPr>
            <p:cNvGrpSpPr/>
            <p:nvPr/>
          </p:nvGrpSpPr>
          <p:grpSpPr>
            <a:xfrm>
              <a:off x="1150992" y="1736877"/>
              <a:ext cx="5103835" cy="3634972"/>
              <a:chOff x="682790" y="1723587"/>
              <a:chExt cx="3928407" cy="3998471"/>
            </a:xfrm>
          </p:grpSpPr>
          <p:sp>
            <p:nvSpPr>
              <p:cNvPr id="60" name="TextBox 59">
                <a:extLst>
                  <a:ext uri="{FF2B5EF4-FFF2-40B4-BE49-F238E27FC236}">
                    <a16:creationId xmlns:a16="http://schemas.microsoft.com/office/drawing/2014/main" id="{3D7476E2-47BD-8639-3FC4-3000158A59D7}"/>
                  </a:ext>
                </a:extLst>
              </p:cNvPr>
              <p:cNvSpPr txBox="1"/>
              <p:nvPr/>
            </p:nvSpPr>
            <p:spPr>
              <a:xfrm>
                <a:off x="1340033" y="5511788"/>
                <a:ext cx="164099" cy="203133"/>
              </a:xfrm>
              <a:prstGeom prst="rect">
                <a:avLst/>
              </a:prstGeom>
              <a:noFill/>
            </p:spPr>
            <p:txBody>
              <a:bodyPr wrap="none" lIns="0" tIns="0" rIns="0" bIns="0" rtlCol="0">
                <a:spAutoFit/>
              </a:bodyPr>
              <a:lstStyle/>
              <a:p>
                <a:pPr algn="ctr"/>
                <a:r>
                  <a:rPr lang="en-US" sz="1200" dirty="0">
                    <a:latin typeface="+mn-lt"/>
                  </a:rPr>
                  <a:t>0.5</a:t>
                </a:r>
              </a:p>
            </p:txBody>
          </p:sp>
          <p:sp>
            <p:nvSpPr>
              <p:cNvPr id="61" name="TextBox 60">
                <a:extLst>
                  <a:ext uri="{FF2B5EF4-FFF2-40B4-BE49-F238E27FC236}">
                    <a16:creationId xmlns:a16="http://schemas.microsoft.com/office/drawing/2014/main" id="{215F015B-59AA-38A5-9E19-E6F317DBE18A}"/>
                  </a:ext>
                </a:extLst>
              </p:cNvPr>
              <p:cNvSpPr txBox="1"/>
              <p:nvPr/>
            </p:nvSpPr>
            <p:spPr>
              <a:xfrm>
                <a:off x="2116799" y="5511788"/>
                <a:ext cx="164099" cy="203133"/>
              </a:xfrm>
              <a:prstGeom prst="rect">
                <a:avLst/>
              </a:prstGeom>
              <a:noFill/>
            </p:spPr>
            <p:txBody>
              <a:bodyPr wrap="none" lIns="0" tIns="0" rIns="0" bIns="0" rtlCol="0">
                <a:spAutoFit/>
              </a:bodyPr>
              <a:lstStyle/>
              <a:p>
                <a:pPr algn="ctr"/>
                <a:r>
                  <a:rPr lang="en-US" sz="1200" dirty="0">
                    <a:latin typeface="+mn-lt"/>
                  </a:rPr>
                  <a:t>1.5</a:t>
                </a:r>
              </a:p>
            </p:txBody>
          </p:sp>
          <p:sp>
            <p:nvSpPr>
              <p:cNvPr id="62" name="TextBox 61">
                <a:extLst>
                  <a:ext uri="{FF2B5EF4-FFF2-40B4-BE49-F238E27FC236}">
                    <a16:creationId xmlns:a16="http://schemas.microsoft.com/office/drawing/2014/main" id="{EB718D72-AF9B-2D5A-43AB-49A1EAD32D00}"/>
                  </a:ext>
                </a:extLst>
              </p:cNvPr>
              <p:cNvSpPr txBox="1"/>
              <p:nvPr/>
            </p:nvSpPr>
            <p:spPr>
              <a:xfrm>
                <a:off x="2505182" y="5511788"/>
                <a:ext cx="164099" cy="203133"/>
              </a:xfrm>
              <a:prstGeom prst="rect">
                <a:avLst/>
              </a:prstGeom>
              <a:noFill/>
            </p:spPr>
            <p:txBody>
              <a:bodyPr wrap="none" lIns="0" tIns="0" rIns="0" bIns="0" rtlCol="0">
                <a:spAutoFit/>
              </a:bodyPr>
              <a:lstStyle/>
              <a:p>
                <a:pPr algn="ctr"/>
                <a:r>
                  <a:rPr lang="en-US" sz="1200" dirty="0">
                    <a:latin typeface="+mn-lt"/>
                  </a:rPr>
                  <a:t>2.0</a:t>
                </a:r>
              </a:p>
            </p:txBody>
          </p:sp>
          <p:sp>
            <p:nvSpPr>
              <p:cNvPr id="63" name="TextBox 62">
                <a:extLst>
                  <a:ext uri="{FF2B5EF4-FFF2-40B4-BE49-F238E27FC236}">
                    <a16:creationId xmlns:a16="http://schemas.microsoft.com/office/drawing/2014/main" id="{F76EEB90-E488-713D-93CB-4EA0C7CC5988}"/>
                  </a:ext>
                </a:extLst>
              </p:cNvPr>
              <p:cNvSpPr txBox="1"/>
              <p:nvPr/>
            </p:nvSpPr>
            <p:spPr>
              <a:xfrm>
                <a:off x="2893565" y="5511788"/>
                <a:ext cx="164099" cy="203133"/>
              </a:xfrm>
              <a:prstGeom prst="rect">
                <a:avLst/>
              </a:prstGeom>
              <a:noFill/>
            </p:spPr>
            <p:txBody>
              <a:bodyPr wrap="none" lIns="0" tIns="0" rIns="0" bIns="0" rtlCol="0">
                <a:spAutoFit/>
              </a:bodyPr>
              <a:lstStyle/>
              <a:p>
                <a:pPr algn="ctr"/>
                <a:r>
                  <a:rPr lang="en-US" sz="1200" dirty="0">
                    <a:latin typeface="+mn-lt"/>
                  </a:rPr>
                  <a:t>2.5</a:t>
                </a:r>
              </a:p>
            </p:txBody>
          </p:sp>
          <p:sp>
            <p:nvSpPr>
              <p:cNvPr id="64" name="TextBox 63">
                <a:extLst>
                  <a:ext uri="{FF2B5EF4-FFF2-40B4-BE49-F238E27FC236}">
                    <a16:creationId xmlns:a16="http://schemas.microsoft.com/office/drawing/2014/main" id="{F226A389-1A57-793A-9B70-C59FE6C1B313}"/>
                  </a:ext>
                </a:extLst>
              </p:cNvPr>
              <p:cNvSpPr txBox="1"/>
              <p:nvPr/>
            </p:nvSpPr>
            <p:spPr>
              <a:xfrm>
                <a:off x="3281948" y="5511788"/>
                <a:ext cx="164099" cy="203133"/>
              </a:xfrm>
              <a:prstGeom prst="rect">
                <a:avLst/>
              </a:prstGeom>
              <a:noFill/>
            </p:spPr>
            <p:txBody>
              <a:bodyPr wrap="none" lIns="0" tIns="0" rIns="0" bIns="0" rtlCol="0">
                <a:spAutoFit/>
              </a:bodyPr>
              <a:lstStyle/>
              <a:p>
                <a:pPr algn="ctr"/>
                <a:r>
                  <a:rPr lang="en-US" sz="1200" dirty="0">
                    <a:latin typeface="+mn-lt"/>
                  </a:rPr>
                  <a:t>3.0</a:t>
                </a:r>
              </a:p>
            </p:txBody>
          </p:sp>
          <p:sp>
            <p:nvSpPr>
              <p:cNvPr id="65" name="TextBox 64">
                <a:extLst>
                  <a:ext uri="{FF2B5EF4-FFF2-40B4-BE49-F238E27FC236}">
                    <a16:creationId xmlns:a16="http://schemas.microsoft.com/office/drawing/2014/main" id="{94A70B9E-13F1-8628-B7AF-9E849B54FAED}"/>
                  </a:ext>
                </a:extLst>
              </p:cNvPr>
              <p:cNvSpPr txBox="1"/>
              <p:nvPr/>
            </p:nvSpPr>
            <p:spPr>
              <a:xfrm>
                <a:off x="3670331" y="5511788"/>
                <a:ext cx="164099" cy="203133"/>
              </a:xfrm>
              <a:prstGeom prst="rect">
                <a:avLst/>
              </a:prstGeom>
              <a:noFill/>
            </p:spPr>
            <p:txBody>
              <a:bodyPr wrap="none" lIns="0" tIns="0" rIns="0" bIns="0" rtlCol="0">
                <a:spAutoFit/>
              </a:bodyPr>
              <a:lstStyle/>
              <a:p>
                <a:pPr algn="ctr"/>
                <a:r>
                  <a:rPr lang="en-US" sz="1200" dirty="0">
                    <a:latin typeface="+mn-lt"/>
                  </a:rPr>
                  <a:t>3.5</a:t>
                </a:r>
              </a:p>
            </p:txBody>
          </p:sp>
          <p:sp>
            <p:nvSpPr>
              <p:cNvPr id="66" name="TextBox 65">
                <a:extLst>
                  <a:ext uri="{FF2B5EF4-FFF2-40B4-BE49-F238E27FC236}">
                    <a16:creationId xmlns:a16="http://schemas.microsoft.com/office/drawing/2014/main" id="{59324A75-FED8-F931-3257-03FCD5354C4D}"/>
                  </a:ext>
                </a:extLst>
              </p:cNvPr>
              <p:cNvSpPr txBox="1"/>
              <p:nvPr/>
            </p:nvSpPr>
            <p:spPr>
              <a:xfrm>
                <a:off x="4058714" y="5511788"/>
                <a:ext cx="164099" cy="203133"/>
              </a:xfrm>
              <a:prstGeom prst="rect">
                <a:avLst/>
              </a:prstGeom>
              <a:noFill/>
            </p:spPr>
            <p:txBody>
              <a:bodyPr wrap="none" lIns="0" tIns="0" rIns="0" bIns="0" rtlCol="0">
                <a:spAutoFit/>
              </a:bodyPr>
              <a:lstStyle/>
              <a:p>
                <a:pPr algn="ctr"/>
                <a:r>
                  <a:rPr lang="en-US" sz="1200" dirty="0">
                    <a:latin typeface="+mn-lt"/>
                  </a:rPr>
                  <a:t>4.0</a:t>
                </a:r>
              </a:p>
            </p:txBody>
          </p:sp>
          <p:sp>
            <p:nvSpPr>
              <p:cNvPr id="67" name="TextBox 66">
                <a:extLst>
                  <a:ext uri="{FF2B5EF4-FFF2-40B4-BE49-F238E27FC236}">
                    <a16:creationId xmlns:a16="http://schemas.microsoft.com/office/drawing/2014/main" id="{DD823917-5B91-06F5-2FE5-10A872538445}"/>
                  </a:ext>
                </a:extLst>
              </p:cNvPr>
              <p:cNvSpPr txBox="1"/>
              <p:nvPr/>
            </p:nvSpPr>
            <p:spPr>
              <a:xfrm>
                <a:off x="4447098" y="5511788"/>
                <a:ext cx="164099" cy="203133"/>
              </a:xfrm>
              <a:prstGeom prst="rect">
                <a:avLst/>
              </a:prstGeom>
              <a:noFill/>
            </p:spPr>
            <p:txBody>
              <a:bodyPr wrap="none" lIns="0" tIns="0" rIns="0" bIns="0" rtlCol="0">
                <a:spAutoFit/>
              </a:bodyPr>
              <a:lstStyle/>
              <a:p>
                <a:pPr algn="ctr"/>
                <a:r>
                  <a:rPr lang="en-US" sz="1200" dirty="0">
                    <a:latin typeface="+mn-lt"/>
                  </a:rPr>
                  <a:t>4.5</a:t>
                </a:r>
              </a:p>
            </p:txBody>
          </p:sp>
          <p:cxnSp>
            <p:nvCxnSpPr>
              <p:cNvPr id="68" name="Straight Connector 67">
                <a:extLst>
                  <a:ext uri="{FF2B5EF4-FFF2-40B4-BE49-F238E27FC236}">
                    <a16:creationId xmlns:a16="http://schemas.microsoft.com/office/drawing/2014/main" id="{3F170CC5-6598-41EB-85CA-B4A6E90A7439}"/>
                  </a:ext>
                </a:extLst>
              </p:cNvPr>
              <p:cNvCxnSpPr>
                <a:cxnSpLocks/>
              </p:cNvCxnSpPr>
              <p:nvPr/>
            </p:nvCxnSpPr>
            <p:spPr>
              <a:xfrm>
                <a:off x="1420415"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BADA472F-518D-4244-3788-4C7D82184942}"/>
                  </a:ext>
                </a:extLst>
              </p:cNvPr>
              <p:cNvCxnSpPr>
                <a:cxnSpLocks/>
              </p:cNvCxnSpPr>
              <p:nvPr/>
            </p:nvCxnSpPr>
            <p:spPr>
              <a:xfrm>
                <a:off x="2198253"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DA67BE37-4F67-C474-8876-3717B5E1EF58}"/>
                  </a:ext>
                </a:extLst>
              </p:cNvPr>
              <p:cNvCxnSpPr>
                <a:cxnSpLocks/>
              </p:cNvCxnSpPr>
              <p:nvPr/>
            </p:nvCxnSpPr>
            <p:spPr>
              <a:xfrm>
                <a:off x="2587172"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564C4F68-2AE9-AB61-4EB8-BFD100CF1837}"/>
                  </a:ext>
                </a:extLst>
              </p:cNvPr>
              <p:cNvCxnSpPr>
                <a:cxnSpLocks/>
              </p:cNvCxnSpPr>
              <p:nvPr/>
            </p:nvCxnSpPr>
            <p:spPr>
              <a:xfrm>
                <a:off x="2976091"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CA61B6F4-AA3A-828C-7667-0691A6B1CE60}"/>
                  </a:ext>
                </a:extLst>
              </p:cNvPr>
              <p:cNvCxnSpPr>
                <a:cxnSpLocks/>
              </p:cNvCxnSpPr>
              <p:nvPr/>
            </p:nvCxnSpPr>
            <p:spPr>
              <a:xfrm>
                <a:off x="3365010"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E27685B2-16AB-F956-540B-7EDB64F6CD26}"/>
                  </a:ext>
                </a:extLst>
              </p:cNvPr>
              <p:cNvCxnSpPr>
                <a:cxnSpLocks/>
              </p:cNvCxnSpPr>
              <p:nvPr/>
            </p:nvCxnSpPr>
            <p:spPr>
              <a:xfrm>
                <a:off x="3753929"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AA90D364-BC9D-45F4-6B34-9FF59765719E}"/>
                  </a:ext>
                </a:extLst>
              </p:cNvPr>
              <p:cNvCxnSpPr>
                <a:cxnSpLocks/>
              </p:cNvCxnSpPr>
              <p:nvPr/>
            </p:nvCxnSpPr>
            <p:spPr>
              <a:xfrm>
                <a:off x="4142848"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3B9BCDB7-B85B-0EB1-C39B-8982B27A8719}"/>
                  </a:ext>
                </a:extLst>
              </p:cNvPr>
              <p:cNvCxnSpPr>
                <a:cxnSpLocks/>
              </p:cNvCxnSpPr>
              <p:nvPr/>
            </p:nvCxnSpPr>
            <p:spPr>
              <a:xfrm>
                <a:off x="4531769" y="5395730"/>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DB9C252B-6843-03E0-FE5A-97AFA81D3991}"/>
                  </a:ext>
                </a:extLst>
              </p:cNvPr>
              <p:cNvSpPr txBox="1"/>
              <p:nvPr/>
            </p:nvSpPr>
            <p:spPr>
              <a:xfrm>
                <a:off x="853953" y="5298014"/>
                <a:ext cx="65393" cy="203133"/>
              </a:xfrm>
              <a:prstGeom prst="rect">
                <a:avLst/>
              </a:prstGeom>
              <a:noFill/>
            </p:spPr>
            <p:txBody>
              <a:bodyPr wrap="none" lIns="0" tIns="0" rIns="0" bIns="0" rtlCol="0" anchor="ctr">
                <a:spAutoFit/>
              </a:bodyPr>
              <a:lstStyle/>
              <a:p>
                <a:pPr algn="r"/>
                <a:r>
                  <a:rPr lang="en-US" sz="1200" dirty="0">
                    <a:latin typeface="+mn-lt"/>
                  </a:rPr>
                  <a:t>0</a:t>
                </a:r>
              </a:p>
            </p:txBody>
          </p:sp>
          <p:sp>
            <p:nvSpPr>
              <p:cNvPr id="77" name="TextBox 76">
                <a:extLst>
                  <a:ext uri="{FF2B5EF4-FFF2-40B4-BE49-F238E27FC236}">
                    <a16:creationId xmlns:a16="http://schemas.microsoft.com/office/drawing/2014/main" id="{51F47687-C319-5D21-DD2C-39942227B55E}"/>
                  </a:ext>
                </a:extLst>
              </p:cNvPr>
              <p:cNvSpPr txBox="1"/>
              <p:nvPr/>
            </p:nvSpPr>
            <p:spPr>
              <a:xfrm>
                <a:off x="689852" y="2847781"/>
                <a:ext cx="229493" cy="203133"/>
              </a:xfrm>
              <a:prstGeom prst="rect">
                <a:avLst/>
              </a:prstGeom>
              <a:noFill/>
            </p:spPr>
            <p:txBody>
              <a:bodyPr wrap="none" lIns="0" tIns="0" rIns="0" bIns="0" rtlCol="0" anchor="ctr">
                <a:spAutoFit/>
              </a:bodyPr>
              <a:lstStyle/>
              <a:p>
                <a:pPr algn="r"/>
                <a:r>
                  <a:rPr lang="en-US" sz="1200" dirty="0">
                    <a:latin typeface="+mn-lt"/>
                  </a:rPr>
                  <a:t>0.18</a:t>
                </a:r>
              </a:p>
            </p:txBody>
          </p:sp>
          <p:sp>
            <p:nvSpPr>
              <p:cNvPr id="78" name="TextBox 77">
                <a:extLst>
                  <a:ext uri="{FF2B5EF4-FFF2-40B4-BE49-F238E27FC236}">
                    <a16:creationId xmlns:a16="http://schemas.microsoft.com/office/drawing/2014/main" id="{E563C81B-E499-9782-D4E2-9D6243E5672A}"/>
                  </a:ext>
                </a:extLst>
              </p:cNvPr>
              <p:cNvSpPr txBox="1"/>
              <p:nvPr/>
            </p:nvSpPr>
            <p:spPr>
              <a:xfrm>
                <a:off x="689852" y="3409878"/>
                <a:ext cx="229493" cy="203133"/>
              </a:xfrm>
              <a:prstGeom prst="rect">
                <a:avLst/>
              </a:prstGeom>
              <a:noFill/>
            </p:spPr>
            <p:txBody>
              <a:bodyPr wrap="none" lIns="0" tIns="0" rIns="0" bIns="0" rtlCol="0" anchor="ctr">
                <a:spAutoFit/>
              </a:bodyPr>
              <a:lstStyle/>
              <a:p>
                <a:pPr algn="r"/>
                <a:r>
                  <a:rPr lang="en-US" sz="1200" dirty="0">
                    <a:latin typeface="+mn-lt"/>
                  </a:rPr>
                  <a:t>0.16</a:t>
                </a:r>
              </a:p>
            </p:txBody>
          </p:sp>
          <p:sp>
            <p:nvSpPr>
              <p:cNvPr id="79" name="TextBox 78">
                <a:extLst>
                  <a:ext uri="{FF2B5EF4-FFF2-40B4-BE49-F238E27FC236}">
                    <a16:creationId xmlns:a16="http://schemas.microsoft.com/office/drawing/2014/main" id="{DCF74EFD-FE8E-8347-4DC5-A1DA7F16001C}"/>
                  </a:ext>
                </a:extLst>
              </p:cNvPr>
              <p:cNvSpPr txBox="1"/>
              <p:nvPr/>
            </p:nvSpPr>
            <p:spPr>
              <a:xfrm>
                <a:off x="689852" y="1723587"/>
                <a:ext cx="229493" cy="203133"/>
              </a:xfrm>
              <a:prstGeom prst="rect">
                <a:avLst/>
              </a:prstGeom>
              <a:noFill/>
            </p:spPr>
            <p:txBody>
              <a:bodyPr wrap="none" lIns="0" tIns="0" rIns="0" bIns="0" rtlCol="0" anchor="ctr">
                <a:spAutoFit/>
              </a:bodyPr>
              <a:lstStyle/>
              <a:p>
                <a:pPr algn="r"/>
                <a:r>
                  <a:rPr lang="en-US" sz="1200" dirty="0">
                    <a:latin typeface="+mn-lt"/>
                  </a:rPr>
                  <a:t>0.22</a:t>
                </a:r>
              </a:p>
            </p:txBody>
          </p:sp>
          <p:cxnSp>
            <p:nvCxnSpPr>
              <p:cNvPr id="80" name="Straight Connector 79">
                <a:extLst>
                  <a:ext uri="{FF2B5EF4-FFF2-40B4-BE49-F238E27FC236}">
                    <a16:creationId xmlns:a16="http://schemas.microsoft.com/office/drawing/2014/main" id="{0BD92A3A-BFA3-F643-B3EB-71837B796326}"/>
                  </a:ext>
                </a:extLst>
              </p:cNvPr>
              <p:cNvCxnSpPr>
                <a:cxnSpLocks/>
              </p:cNvCxnSpPr>
              <p:nvPr/>
            </p:nvCxnSpPr>
            <p:spPr>
              <a:xfrm>
                <a:off x="951994" y="5402014"/>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CA5F2E23-C8C5-702D-BAFD-331E3DF96DFB}"/>
                  </a:ext>
                </a:extLst>
              </p:cNvPr>
              <p:cNvCxnSpPr>
                <a:cxnSpLocks/>
              </p:cNvCxnSpPr>
              <p:nvPr/>
            </p:nvCxnSpPr>
            <p:spPr>
              <a:xfrm>
                <a:off x="951994" y="3512036"/>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A79DC784-A324-7156-9C01-CD08A036C1C0}"/>
                  </a:ext>
                </a:extLst>
              </p:cNvPr>
              <p:cNvCxnSpPr>
                <a:cxnSpLocks/>
              </p:cNvCxnSpPr>
              <p:nvPr/>
            </p:nvCxnSpPr>
            <p:spPr>
              <a:xfrm>
                <a:off x="951994" y="2949327"/>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ACF98C39-9D34-F57C-2ACF-6B0C661D1357}"/>
                  </a:ext>
                </a:extLst>
              </p:cNvPr>
              <p:cNvCxnSpPr>
                <a:cxnSpLocks/>
              </p:cNvCxnSpPr>
              <p:nvPr/>
            </p:nvCxnSpPr>
            <p:spPr>
              <a:xfrm>
                <a:off x="951994" y="1823909"/>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5FA66793-812C-3F10-A19A-038B97BA1506}"/>
                  </a:ext>
                </a:extLst>
              </p:cNvPr>
              <p:cNvCxnSpPr>
                <a:cxnSpLocks/>
              </p:cNvCxnSpPr>
              <p:nvPr/>
            </p:nvCxnSpPr>
            <p:spPr>
              <a:xfrm>
                <a:off x="1025146" y="5402014"/>
                <a:ext cx="350662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3097B064-49FA-2BDA-78EA-5C0813DECEC0}"/>
                  </a:ext>
                </a:extLst>
              </p:cNvPr>
              <p:cNvCxnSpPr>
                <a:cxnSpLocks/>
              </p:cNvCxnSpPr>
              <p:nvPr/>
            </p:nvCxnSpPr>
            <p:spPr>
              <a:xfrm>
                <a:off x="1020345" y="1823909"/>
                <a:ext cx="0" cy="344659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2313D0CA-12F1-BCA6-3366-0A58DE2F08EF}"/>
                  </a:ext>
                </a:extLst>
              </p:cNvPr>
              <p:cNvSpPr txBox="1"/>
              <p:nvPr/>
            </p:nvSpPr>
            <p:spPr>
              <a:xfrm>
                <a:off x="689852" y="2285684"/>
                <a:ext cx="229493" cy="203133"/>
              </a:xfrm>
              <a:prstGeom prst="rect">
                <a:avLst/>
              </a:prstGeom>
              <a:noFill/>
            </p:spPr>
            <p:txBody>
              <a:bodyPr wrap="none" lIns="0" tIns="0" rIns="0" bIns="0" rtlCol="0" anchor="ctr">
                <a:spAutoFit/>
              </a:bodyPr>
              <a:lstStyle/>
              <a:p>
                <a:pPr algn="r"/>
                <a:r>
                  <a:rPr lang="en-US" sz="1200" dirty="0">
                    <a:latin typeface="+mn-lt"/>
                  </a:rPr>
                  <a:t>0.20</a:t>
                </a:r>
              </a:p>
            </p:txBody>
          </p:sp>
          <p:cxnSp>
            <p:nvCxnSpPr>
              <p:cNvPr id="87" name="Straight Connector 86">
                <a:extLst>
                  <a:ext uri="{FF2B5EF4-FFF2-40B4-BE49-F238E27FC236}">
                    <a16:creationId xmlns:a16="http://schemas.microsoft.com/office/drawing/2014/main" id="{934C8C3D-9C2B-3177-19BF-1BE6F5FA3953}"/>
                  </a:ext>
                </a:extLst>
              </p:cNvPr>
              <p:cNvCxnSpPr>
                <a:cxnSpLocks/>
              </p:cNvCxnSpPr>
              <p:nvPr/>
            </p:nvCxnSpPr>
            <p:spPr>
              <a:xfrm>
                <a:off x="951994" y="2386618"/>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TextBox 87">
                <a:extLst>
                  <a:ext uri="{FF2B5EF4-FFF2-40B4-BE49-F238E27FC236}">
                    <a16:creationId xmlns:a16="http://schemas.microsoft.com/office/drawing/2014/main" id="{E480009A-28F7-9895-BED3-2E1979593DA2}"/>
                  </a:ext>
                </a:extLst>
              </p:cNvPr>
              <p:cNvSpPr txBox="1"/>
              <p:nvPr/>
            </p:nvSpPr>
            <p:spPr>
              <a:xfrm>
                <a:off x="682790" y="3971975"/>
                <a:ext cx="229493" cy="203133"/>
              </a:xfrm>
              <a:prstGeom prst="rect">
                <a:avLst/>
              </a:prstGeom>
              <a:noFill/>
            </p:spPr>
            <p:txBody>
              <a:bodyPr wrap="none" lIns="0" tIns="0" rIns="0" bIns="0" rtlCol="0" anchor="ctr">
                <a:spAutoFit/>
              </a:bodyPr>
              <a:lstStyle/>
              <a:p>
                <a:pPr algn="r"/>
                <a:r>
                  <a:rPr lang="en-US" sz="1200" dirty="0">
                    <a:latin typeface="+mn-lt"/>
                  </a:rPr>
                  <a:t>0.14</a:t>
                </a:r>
              </a:p>
            </p:txBody>
          </p:sp>
          <p:sp>
            <p:nvSpPr>
              <p:cNvPr id="90" name="TextBox 89">
                <a:extLst>
                  <a:ext uri="{FF2B5EF4-FFF2-40B4-BE49-F238E27FC236}">
                    <a16:creationId xmlns:a16="http://schemas.microsoft.com/office/drawing/2014/main" id="{074AC3C3-3CDF-7E57-3948-585F03F12BB7}"/>
                  </a:ext>
                </a:extLst>
              </p:cNvPr>
              <p:cNvSpPr txBox="1"/>
              <p:nvPr/>
            </p:nvSpPr>
            <p:spPr>
              <a:xfrm>
                <a:off x="682791" y="4534072"/>
                <a:ext cx="229493" cy="203133"/>
              </a:xfrm>
              <a:prstGeom prst="rect">
                <a:avLst/>
              </a:prstGeom>
              <a:noFill/>
            </p:spPr>
            <p:txBody>
              <a:bodyPr wrap="none" lIns="0" tIns="0" rIns="0" bIns="0" rtlCol="0" anchor="ctr">
                <a:spAutoFit/>
              </a:bodyPr>
              <a:lstStyle/>
              <a:p>
                <a:pPr algn="r"/>
                <a:r>
                  <a:rPr lang="en-US" sz="1200" dirty="0">
                    <a:latin typeface="+mn-lt"/>
                  </a:rPr>
                  <a:t>0.12</a:t>
                </a:r>
              </a:p>
            </p:txBody>
          </p:sp>
          <p:cxnSp>
            <p:nvCxnSpPr>
              <p:cNvPr id="93" name="Straight Connector 92">
                <a:extLst>
                  <a:ext uri="{FF2B5EF4-FFF2-40B4-BE49-F238E27FC236}">
                    <a16:creationId xmlns:a16="http://schemas.microsoft.com/office/drawing/2014/main" id="{CE01BA1D-3F67-5074-1D6E-9045FC55E411}"/>
                  </a:ext>
                </a:extLst>
              </p:cNvPr>
              <p:cNvCxnSpPr>
                <a:cxnSpLocks/>
              </p:cNvCxnSpPr>
              <p:nvPr/>
            </p:nvCxnSpPr>
            <p:spPr>
              <a:xfrm>
                <a:off x="951994" y="4637454"/>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20549336-0DCA-BC20-49FC-6E89F216EE88}"/>
                  </a:ext>
                </a:extLst>
              </p:cNvPr>
              <p:cNvCxnSpPr>
                <a:cxnSpLocks/>
              </p:cNvCxnSpPr>
              <p:nvPr/>
            </p:nvCxnSpPr>
            <p:spPr>
              <a:xfrm>
                <a:off x="951994" y="4074745"/>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D28CE0DC-E62B-893B-69F8-EB0DC711351B}"/>
                  </a:ext>
                </a:extLst>
              </p:cNvPr>
              <p:cNvSpPr txBox="1"/>
              <p:nvPr/>
            </p:nvSpPr>
            <p:spPr>
              <a:xfrm>
                <a:off x="1728417" y="5518925"/>
                <a:ext cx="164099" cy="203133"/>
              </a:xfrm>
              <a:prstGeom prst="rect">
                <a:avLst/>
              </a:prstGeom>
              <a:noFill/>
            </p:spPr>
            <p:txBody>
              <a:bodyPr wrap="none" lIns="0" tIns="0" rIns="0" bIns="0" rtlCol="0">
                <a:spAutoFit/>
              </a:bodyPr>
              <a:lstStyle/>
              <a:p>
                <a:pPr algn="ctr"/>
                <a:r>
                  <a:rPr lang="en-US" sz="1200" dirty="0">
                    <a:latin typeface="+mn-lt"/>
                  </a:rPr>
                  <a:t>1.0</a:t>
                </a:r>
              </a:p>
            </p:txBody>
          </p:sp>
          <p:cxnSp>
            <p:nvCxnSpPr>
              <p:cNvPr id="97" name="Straight Connector 96">
                <a:extLst>
                  <a:ext uri="{FF2B5EF4-FFF2-40B4-BE49-F238E27FC236}">
                    <a16:creationId xmlns:a16="http://schemas.microsoft.com/office/drawing/2014/main" id="{7BCBF6EC-F658-9AF8-8B7F-19E01F3AC6C4}"/>
                  </a:ext>
                </a:extLst>
              </p:cNvPr>
              <p:cNvCxnSpPr>
                <a:cxnSpLocks/>
              </p:cNvCxnSpPr>
              <p:nvPr/>
            </p:nvCxnSpPr>
            <p:spPr>
              <a:xfrm>
                <a:off x="1809334" y="5406009"/>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32415A14-6394-E48F-5EE7-981F0BF08515}"/>
                  </a:ext>
                </a:extLst>
              </p:cNvPr>
              <p:cNvSpPr txBox="1"/>
              <p:nvPr/>
            </p:nvSpPr>
            <p:spPr>
              <a:xfrm>
                <a:off x="689854" y="5096167"/>
                <a:ext cx="229493" cy="203133"/>
              </a:xfrm>
              <a:prstGeom prst="rect">
                <a:avLst/>
              </a:prstGeom>
              <a:noFill/>
            </p:spPr>
            <p:txBody>
              <a:bodyPr wrap="none" lIns="0" tIns="0" rIns="0" bIns="0" rtlCol="0" anchor="ctr">
                <a:spAutoFit/>
              </a:bodyPr>
              <a:lstStyle/>
              <a:p>
                <a:pPr algn="r"/>
                <a:r>
                  <a:rPr lang="en-US" sz="1200" dirty="0">
                    <a:latin typeface="+mn-lt"/>
                  </a:rPr>
                  <a:t>0.10</a:t>
                </a:r>
              </a:p>
            </p:txBody>
          </p:sp>
          <p:cxnSp>
            <p:nvCxnSpPr>
              <p:cNvPr id="99" name="Straight Connector 98">
                <a:extLst>
                  <a:ext uri="{FF2B5EF4-FFF2-40B4-BE49-F238E27FC236}">
                    <a16:creationId xmlns:a16="http://schemas.microsoft.com/office/drawing/2014/main" id="{FC98DA66-1E0C-4C8F-02DD-BEF7F90F5CDF}"/>
                  </a:ext>
                </a:extLst>
              </p:cNvPr>
              <p:cNvCxnSpPr>
                <a:cxnSpLocks/>
              </p:cNvCxnSpPr>
              <p:nvPr/>
            </p:nvCxnSpPr>
            <p:spPr>
              <a:xfrm>
                <a:off x="951994" y="5200166"/>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9FAB9AC7-1A43-EA29-553C-626A09578F54}"/>
                  </a:ext>
                </a:extLst>
              </p:cNvPr>
              <p:cNvCxnSpPr>
                <a:cxnSpLocks/>
              </p:cNvCxnSpPr>
              <p:nvPr/>
            </p:nvCxnSpPr>
            <p:spPr>
              <a:xfrm>
                <a:off x="1020345" y="5316322"/>
                <a:ext cx="0" cy="8229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50356A71-0B44-5550-968F-76DB89E7ECE0}"/>
                  </a:ext>
                </a:extLst>
              </p:cNvPr>
              <p:cNvCxnSpPr>
                <a:cxnSpLocks/>
              </p:cNvCxnSpPr>
              <p:nvPr/>
            </p:nvCxnSpPr>
            <p:spPr>
              <a:xfrm>
                <a:off x="1020345" y="5394325"/>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36192975-9CEE-9765-63B5-49117C377220}"/>
                  </a:ext>
                </a:extLst>
              </p:cNvPr>
              <p:cNvSpPr txBox="1"/>
              <p:nvPr/>
            </p:nvSpPr>
            <p:spPr>
              <a:xfrm>
                <a:off x="1001004" y="5511789"/>
                <a:ext cx="65393" cy="203133"/>
              </a:xfrm>
              <a:prstGeom prst="rect">
                <a:avLst/>
              </a:prstGeom>
              <a:noFill/>
            </p:spPr>
            <p:txBody>
              <a:bodyPr wrap="none" lIns="0" tIns="0" rIns="0" bIns="0" rtlCol="0">
                <a:spAutoFit/>
              </a:bodyPr>
              <a:lstStyle/>
              <a:p>
                <a:pPr algn="ctr"/>
                <a:r>
                  <a:rPr lang="en-US" sz="1200" dirty="0">
                    <a:latin typeface="+mn-lt"/>
                  </a:rPr>
                  <a:t>0</a:t>
                </a:r>
              </a:p>
            </p:txBody>
          </p:sp>
          <p:grpSp>
            <p:nvGrpSpPr>
              <p:cNvPr id="103" name="Group 102">
                <a:extLst>
                  <a:ext uri="{FF2B5EF4-FFF2-40B4-BE49-F238E27FC236}">
                    <a16:creationId xmlns:a16="http://schemas.microsoft.com/office/drawing/2014/main" id="{B4F1B455-594D-D1E5-D0A7-D285222CE9B8}"/>
                  </a:ext>
                </a:extLst>
              </p:cNvPr>
              <p:cNvGrpSpPr/>
              <p:nvPr/>
            </p:nvGrpSpPr>
            <p:grpSpPr>
              <a:xfrm rot="19458782">
                <a:off x="961518" y="5270499"/>
                <a:ext cx="137031" cy="45719"/>
                <a:chOff x="951994" y="5302250"/>
                <a:chExt cx="73152" cy="31750"/>
              </a:xfrm>
            </p:grpSpPr>
            <p:cxnSp>
              <p:nvCxnSpPr>
                <p:cNvPr id="104" name="Straight Connector 103">
                  <a:extLst>
                    <a:ext uri="{FF2B5EF4-FFF2-40B4-BE49-F238E27FC236}">
                      <a16:creationId xmlns:a16="http://schemas.microsoft.com/office/drawing/2014/main" id="{25696C56-B2AC-53AA-98E2-4528C1888B83}"/>
                    </a:ext>
                  </a:extLst>
                </p:cNvPr>
                <p:cNvCxnSpPr>
                  <a:cxnSpLocks/>
                </p:cNvCxnSpPr>
                <p:nvPr/>
              </p:nvCxnSpPr>
              <p:spPr>
                <a:xfrm>
                  <a:off x="951994" y="533400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5E5B8611-01F3-CD5C-6002-ADEA26D4D24F}"/>
                    </a:ext>
                  </a:extLst>
                </p:cNvPr>
                <p:cNvCxnSpPr>
                  <a:cxnSpLocks/>
                </p:cNvCxnSpPr>
                <p:nvPr/>
              </p:nvCxnSpPr>
              <p:spPr>
                <a:xfrm>
                  <a:off x="951994" y="530225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5" name="Group 14">
              <a:extLst>
                <a:ext uri="{FF2B5EF4-FFF2-40B4-BE49-F238E27FC236}">
                  <a16:creationId xmlns:a16="http://schemas.microsoft.com/office/drawing/2014/main" id="{6332AD36-2666-61D7-64E4-F3D837DC8E4B}"/>
                </a:ext>
              </a:extLst>
            </p:cNvPr>
            <p:cNvGrpSpPr/>
            <p:nvPr/>
          </p:nvGrpSpPr>
          <p:grpSpPr>
            <a:xfrm>
              <a:off x="6556314" y="1736877"/>
              <a:ext cx="5103835" cy="3634972"/>
              <a:chOff x="4843248" y="1723587"/>
              <a:chExt cx="3928407" cy="3998471"/>
            </a:xfrm>
          </p:grpSpPr>
          <p:sp>
            <p:nvSpPr>
              <p:cNvPr id="20" name="TextBox 19">
                <a:extLst>
                  <a:ext uri="{FF2B5EF4-FFF2-40B4-BE49-F238E27FC236}">
                    <a16:creationId xmlns:a16="http://schemas.microsoft.com/office/drawing/2014/main" id="{82AE58FB-7C13-4E92-0184-BC0F63D8C5B1}"/>
                  </a:ext>
                </a:extLst>
              </p:cNvPr>
              <p:cNvSpPr txBox="1"/>
              <p:nvPr/>
            </p:nvSpPr>
            <p:spPr>
              <a:xfrm>
                <a:off x="5500491" y="5511788"/>
                <a:ext cx="164099" cy="203133"/>
              </a:xfrm>
              <a:prstGeom prst="rect">
                <a:avLst/>
              </a:prstGeom>
              <a:noFill/>
            </p:spPr>
            <p:txBody>
              <a:bodyPr wrap="none" lIns="0" tIns="0" rIns="0" bIns="0" rtlCol="0">
                <a:spAutoFit/>
              </a:bodyPr>
              <a:lstStyle/>
              <a:p>
                <a:pPr algn="ctr"/>
                <a:r>
                  <a:rPr lang="en-US" sz="1200" dirty="0">
                    <a:latin typeface="+mn-lt"/>
                  </a:rPr>
                  <a:t>0.5</a:t>
                </a:r>
              </a:p>
            </p:txBody>
          </p:sp>
          <p:sp>
            <p:nvSpPr>
              <p:cNvPr id="21" name="TextBox 20">
                <a:extLst>
                  <a:ext uri="{FF2B5EF4-FFF2-40B4-BE49-F238E27FC236}">
                    <a16:creationId xmlns:a16="http://schemas.microsoft.com/office/drawing/2014/main" id="{104B1B81-1B48-7EE8-AADF-76419376E4FC}"/>
                  </a:ext>
                </a:extLst>
              </p:cNvPr>
              <p:cNvSpPr txBox="1"/>
              <p:nvPr/>
            </p:nvSpPr>
            <p:spPr>
              <a:xfrm>
                <a:off x="6277257" y="5511788"/>
                <a:ext cx="164099" cy="203133"/>
              </a:xfrm>
              <a:prstGeom prst="rect">
                <a:avLst/>
              </a:prstGeom>
              <a:noFill/>
            </p:spPr>
            <p:txBody>
              <a:bodyPr wrap="none" lIns="0" tIns="0" rIns="0" bIns="0" rtlCol="0">
                <a:spAutoFit/>
              </a:bodyPr>
              <a:lstStyle/>
              <a:p>
                <a:pPr algn="ctr"/>
                <a:r>
                  <a:rPr lang="en-US" sz="1200" dirty="0">
                    <a:latin typeface="+mn-lt"/>
                  </a:rPr>
                  <a:t>1.5</a:t>
                </a:r>
              </a:p>
            </p:txBody>
          </p:sp>
          <p:sp>
            <p:nvSpPr>
              <p:cNvPr id="22" name="TextBox 21">
                <a:extLst>
                  <a:ext uri="{FF2B5EF4-FFF2-40B4-BE49-F238E27FC236}">
                    <a16:creationId xmlns:a16="http://schemas.microsoft.com/office/drawing/2014/main" id="{ED68B1EB-F833-D160-D5F0-A0CEB7AED7BE}"/>
                  </a:ext>
                </a:extLst>
              </p:cNvPr>
              <p:cNvSpPr txBox="1"/>
              <p:nvPr/>
            </p:nvSpPr>
            <p:spPr>
              <a:xfrm>
                <a:off x="6665640" y="5511788"/>
                <a:ext cx="164099" cy="203133"/>
              </a:xfrm>
              <a:prstGeom prst="rect">
                <a:avLst/>
              </a:prstGeom>
              <a:noFill/>
            </p:spPr>
            <p:txBody>
              <a:bodyPr wrap="none" lIns="0" tIns="0" rIns="0" bIns="0" rtlCol="0">
                <a:spAutoFit/>
              </a:bodyPr>
              <a:lstStyle/>
              <a:p>
                <a:pPr algn="ctr"/>
                <a:r>
                  <a:rPr lang="en-US" sz="1200" dirty="0">
                    <a:latin typeface="+mn-lt"/>
                  </a:rPr>
                  <a:t>2.0</a:t>
                </a:r>
              </a:p>
            </p:txBody>
          </p:sp>
          <p:sp>
            <p:nvSpPr>
              <p:cNvPr id="23" name="TextBox 22">
                <a:extLst>
                  <a:ext uri="{FF2B5EF4-FFF2-40B4-BE49-F238E27FC236}">
                    <a16:creationId xmlns:a16="http://schemas.microsoft.com/office/drawing/2014/main" id="{EC1E9ADF-B91E-F5E0-BF69-EEFE84C9CCEA}"/>
                  </a:ext>
                </a:extLst>
              </p:cNvPr>
              <p:cNvSpPr txBox="1"/>
              <p:nvPr/>
            </p:nvSpPr>
            <p:spPr>
              <a:xfrm>
                <a:off x="7054023" y="5511788"/>
                <a:ext cx="164099" cy="203133"/>
              </a:xfrm>
              <a:prstGeom prst="rect">
                <a:avLst/>
              </a:prstGeom>
              <a:noFill/>
            </p:spPr>
            <p:txBody>
              <a:bodyPr wrap="none" lIns="0" tIns="0" rIns="0" bIns="0" rtlCol="0">
                <a:spAutoFit/>
              </a:bodyPr>
              <a:lstStyle/>
              <a:p>
                <a:pPr algn="ctr"/>
                <a:r>
                  <a:rPr lang="en-US" sz="1200" dirty="0">
                    <a:latin typeface="+mn-lt"/>
                  </a:rPr>
                  <a:t>2.5</a:t>
                </a:r>
              </a:p>
            </p:txBody>
          </p:sp>
          <p:sp>
            <p:nvSpPr>
              <p:cNvPr id="24" name="TextBox 23">
                <a:extLst>
                  <a:ext uri="{FF2B5EF4-FFF2-40B4-BE49-F238E27FC236}">
                    <a16:creationId xmlns:a16="http://schemas.microsoft.com/office/drawing/2014/main" id="{0FBE0959-8F4F-4315-0027-FC95E1256448}"/>
                  </a:ext>
                </a:extLst>
              </p:cNvPr>
              <p:cNvSpPr txBox="1"/>
              <p:nvPr/>
            </p:nvSpPr>
            <p:spPr>
              <a:xfrm>
                <a:off x="7442406" y="5511788"/>
                <a:ext cx="164099" cy="203133"/>
              </a:xfrm>
              <a:prstGeom prst="rect">
                <a:avLst/>
              </a:prstGeom>
              <a:noFill/>
            </p:spPr>
            <p:txBody>
              <a:bodyPr wrap="none" lIns="0" tIns="0" rIns="0" bIns="0" rtlCol="0">
                <a:spAutoFit/>
              </a:bodyPr>
              <a:lstStyle/>
              <a:p>
                <a:pPr algn="ctr"/>
                <a:r>
                  <a:rPr lang="en-US" sz="1200" dirty="0">
                    <a:latin typeface="+mn-lt"/>
                  </a:rPr>
                  <a:t>3.0</a:t>
                </a:r>
              </a:p>
            </p:txBody>
          </p:sp>
          <p:sp>
            <p:nvSpPr>
              <p:cNvPr id="25" name="TextBox 24">
                <a:extLst>
                  <a:ext uri="{FF2B5EF4-FFF2-40B4-BE49-F238E27FC236}">
                    <a16:creationId xmlns:a16="http://schemas.microsoft.com/office/drawing/2014/main" id="{659F3757-5173-3AF0-EA2E-0F4A21AFFCC3}"/>
                  </a:ext>
                </a:extLst>
              </p:cNvPr>
              <p:cNvSpPr txBox="1"/>
              <p:nvPr/>
            </p:nvSpPr>
            <p:spPr>
              <a:xfrm>
                <a:off x="7830789" y="5511788"/>
                <a:ext cx="164099" cy="203133"/>
              </a:xfrm>
              <a:prstGeom prst="rect">
                <a:avLst/>
              </a:prstGeom>
              <a:noFill/>
            </p:spPr>
            <p:txBody>
              <a:bodyPr wrap="none" lIns="0" tIns="0" rIns="0" bIns="0" rtlCol="0">
                <a:spAutoFit/>
              </a:bodyPr>
              <a:lstStyle/>
              <a:p>
                <a:pPr algn="ctr"/>
                <a:r>
                  <a:rPr lang="en-US" sz="1200" dirty="0">
                    <a:latin typeface="+mn-lt"/>
                  </a:rPr>
                  <a:t>3.5</a:t>
                </a:r>
              </a:p>
            </p:txBody>
          </p:sp>
          <p:sp>
            <p:nvSpPr>
              <p:cNvPr id="26" name="TextBox 25">
                <a:extLst>
                  <a:ext uri="{FF2B5EF4-FFF2-40B4-BE49-F238E27FC236}">
                    <a16:creationId xmlns:a16="http://schemas.microsoft.com/office/drawing/2014/main" id="{F5C6073C-4F10-B5DA-D4DE-7E66B74C0F69}"/>
                  </a:ext>
                </a:extLst>
              </p:cNvPr>
              <p:cNvSpPr txBox="1"/>
              <p:nvPr/>
            </p:nvSpPr>
            <p:spPr>
              <a:xfrm>
                <a:off x="8219172" y="5511788"/>
                <a:ext cx="164099" cy="203133"/>
              </a:xfrm>
              <a:prstGeom prst="rect">
                <a:avLst/>
              </a:prstGeom>
              <a:noFill/>
            </p:spPr>
            <p:txBody>
              <a:bodyPr wrap="none" lIns="0" tIns="0" rIns="0" bIns="0" rtlCol="0">
                <a:spAutoFit/>
              </a:bodyPr>
              <a:lstStyle/>
              <a:p>
                <a:pPr algn="ctr"/>
                <a:r>
                  <a:rPr lang="en-US" sz="1200" dirty="0">
                    <a:latin typeface="+mn-lt"/>
                  </a:rPr>
                  <a:t>4.0</a:t>
                </a:r>
              </a:p>
            </p:txBody>
          </p:sp>
          <p:sp>
            <p:nvSpPr>
              <p:cNvPr id="27" name="TextBox 26">
                <a:extLst>
                  <a:ext uri="{FF2B5EF4-FFF2-40B4-BE49-F238E27FC236}">
                    <a16:creationId xmlns:a16="http://schemas.microsoft.com/office/drawing/2014/main" id="{2EBB745D-2BAA-5C2D-AAB5-897821DA635C}"/>
                  </a:ext>
                </a:extLst>
              </p:cNvPr>
              <p:cNvSpPr txBox="1"/>
              <p:nvPr/>
            </p:nvSpPr>
            <p:spPr>
              <a:xfrm>
                <a:off x="8607556" y="5511788"/>
                <a:ext cx="164099" cy="203133"/>
              </a:xfrm>
              <a:prstGeom prst="rect">
                <a:avLst/>
              </a:prstGeom>
              <a:noFill/>
            </p:spPr>
            <p:txBody>
              <a:bodyPr wrap="none" lIns="0" tIns="0" rIns="0" bIns="0" rtlCol="0">
                <a:spAutoFit/>
              </a:bodyPr>
              <a:lstStyle/>
              <a:p>
                <a:pPr algn="ctr"/>
                <a:r>
                  <a:rPr lang="en-US" sz="1200" dirty="0">
                    <a:latin typeface="+mn-lt"/>
                  </a:rPr>
                  <a:t>4.5</a:t>
                </a:r>
              </a:p>
            </p:txBody>
          </p:sp>
          <p:cxnSp>
            <p:nvCxnSpPr>
              <p:cNvPr id="28" name="Straight Connector 27">
                <a:extLst>
                  <a:ext uri="{FF2B5EF4-FFF2-40B4-BE49-F238E27FC236}">
                    <a16:creationId xmlns:a16="http://schemas.microsoft.com/office/drawing/2014/main" id="{880151A4-42A1-9125-78A8-A895BA48654B}"/>
                  </a:ext>
                </a:extLst>
              </p:cNvPr>
              <p:cNvCxnSpPr>
                <a:cxnSpLocks/>
              </p:cNvCxnSpPr>
              <p:nvPr/>
            </p:nvCxnSpPr>
            <p:spPr>
              <a:xfrm>
                <a:off x="5580873"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5140242-B5DC-7E24-A1D8-5D73D74DCD2C}"/>
                  </a:ext>
                </a:extLst>
              </p:cNvPr>
              <p:cNvCxnSpPr>
                <a:cxnSpLocks/>
              </p:cNvCxnSpPr>
              <p:nvPr/>
            </p:nvCxnSpPr>
            <p:spPr>
              <a:xfrm>
                <a:off x="6358711"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3F229D55-66C6-2EFF-332A-D95E3213D442}"/>
                  </a:ext>
                </a:extLst>
              </p:cNvPr>
              <p:cNvCxnSpPr>
                <a:cxnSpLocks/>
              </p:cNvCxnSpPr>
              <p:nvPr/>
            </p:nvCxnSpPr>
            <p:spPr>
              <a:xfrm>
                <a:off x="6747630"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C7B787A-8301-2FC5-C706-AF0D3E1F3873}"/>
                  </a:ext>
                </a:extLst>
              </p:cNvPr>
              <p:cNvCxnSpPr>
                <a:cxnSpLocks/>
              </p:cNvCxnSpPr>
              <p:nvPr/>
            </p:nvCxnSpPr>
            <p:spPr>
              <a:xfrm>
                <a:off x="7136549"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F02C65B7-9CAC-46ED-099F-E08FA9E428BC}"/>
                  </a:ext>
                </a:extLst>
              </p:cNvPr>
              <p:cNvCxnSpPr>
                <a:cxnSpLocks/>
              </p:cNvCxnSpPr>
              <p:nvPr/>
            </p:nvCxnSpPr>
            <p:spPr>
              <a:xfrm>
                <a:off x="7525468"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11ED844-5E8D-D335-9E08-CA8DF39396E5}"/>
                  </a:ext>
                </a:extLst>
              </p:cNvPr>
              <p:cNvCxnSpPr>
                <a:cxnSpLocks/>
              </p:cNvCxnSpPr>
              <p:nvPr/>
            </p:nvCxnSpPr>
            <p:spPr>
              <a:xfrm>
                <a:off x="7914387"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786BDD49-6F35-316F-C2FD-92590174B1B9}"/>
                  </a:ext>
                </a:extLst>
              </p:cNvPr>
              <p:cNvCxnSpPr>
                <a:cxnSpLocks/>
              </p:cNvCxnSpPr>
              <p:nvPr/>
            </p:nvCxnSpPr>
            <p:spPr>
              <a:xfrm>
                <a:off x="8303306" y="539887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87E21BB1-6CEC-AB62-C90C-F5CA32FCAC85}"/>
                  </a:ext>
                </a:extLst>
              </p:cNvPr>
              <p:cNvCxnSpPr>
                <a:cxnSpLocks/>
              </p:cNvCxnSpPr>
              <p:nvPr/>
            </p:nvCxnSpPr>
            <p:spPr>
              <a:xfrm>
                <a:off x="8692227" y="5395730"/>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6A0A9F10-A1DC-05F8-EA3C-25641EF66DA5}"/>
                  </a:ext>
                </a:extLst>
              </p:cNvPr>
              <p:cNvSpPr txBox="1"/>
              <p:nvPr/>
            </p:nvSpPr>
            <p:spPr>
              <a:xfrm>
                <a:off x="5014411" y="5298014"/>
                <a:ext cx="65393" cy="203133"/>
              </a:xfrm>
              <a:prstGeom prst="rect">
                <a:avLst/>
              </a:prstGeom>
              <a:noFill/>
            </p:spPr>
            <p:txBody>
              <a:bodyPr wrap="none" lIns="0" tIns="0" rIns="0" bIns="0" rtlCol="0" anchor="ctr">
                <a:spAutoFit/>
              </a:bodyPr>
              <a:lstStyle/>
              <a:p>
                <a:pPr algn="r"/>
                <a:r>
                  <a:rPr lang="en-US" sz="1200" dirty="0">
                    <a:latin typeface="+mn-lt"/>
                  </a:rPr>
                  <a:t>0</a:t>
                </a:r>
              </a:p>
            </p:txBody>
          </p:sp>
          <p:sp>
            <p:nvSpPr>
              <p:cNvPr id="37" name="TextBox 36">
                <a:extLst>
                  <a:ext uri="{FF2B5EF4-FFF2-40B4-BE49-F238E27FC236}">
                    <a16:creationId xmlns:a16="http://schemas.microsoft.com/office/drawing/2014/main" id="{DA389F12-FDE6-3D26-4C1C-56E347B19E15}"/>
                  </a:ext>
                </a:extLst>
              </p:cNvPr>
              <p:cNvSpPr txBox="1"/>
              <p:nvPr/>
            </p:nvSpPr>
            <p:spPr>
              <a:xfrm>
                <a:off x="4850310" y="3072618"/>
                <a:ext cx="229493" cy="203133"/>
              </a:xfrm>
              <a:prstGeom prst="rect">
                <a:avLst/>
              </a:prstGeom>
              <a:noFill/>
            </p:spPr>
            <p:txBody>
              <a:bodyPr wrap="none" lIns="0" tIns="0" rIns="0" bIns="0" rtlCol="0" anchor="ctr">
                <a:spAutoFit/>
              </a:bodyPr>
              <a:lstStyle/>
              <a:p>
                <a:pPr algn="r"/>
                <a:r>
                  <a:rPr lang="en-US" sz="1200" dirty="0">
                    <a:latin typeface="+mn-lt"/>
                  </a:rPr>
                  <a:t>0.12</a:t>
                </a:r>
              </a:p>
            </p:txBody>
          </p:sp>
          <p:sp>
            <p:nvSpPr>
              <p:cNvPr id="38" name="TextBox 37">
                <a:extLst>
                  <a:ext uri="{FF2B5EF4-FFF2-40B4-BE49-F238E27FC236}">
                    <a16:creationId xmlns:a16="http://schemas.microsoft.com/office/drawing/2014/main" id="{587E9352-1E4B-522A-68E4-6ABF40356864}"/>
                  </a:ext>
                </a:extLst>
              </p:cNvPr>
              <p:cNvSpPr txBox="1"/>
              <p:nvPr/>
            </p:nvSpPr>
            <p:spPr>
              <a:xfrm>
                <a:off x="4850310" y="3747134"/>
                <a:ext cx="229493" cy="203133"/>
              </a:xfrm>
              <a:prstGeom prst="rect">
                <a:avLst/>
              </a:prstGeom>
              <a:noFill/>
            </p:spPr>
            <p:txBody>
              <a:bodyPr wrap="none" lIns="0" tIns="0" rIns="0" bIns="0" rtlCol="0" anchor="ctr">
                <a:spAutoFit/>
              </a:bodyPr>
              <a:lstStyle/>
              <a:p>
                <a:pPr algn="r"/>
                <a:r>
                  <a:rPr lang="en-US" sz="1200" dirty="0">
                    <a:latin typeface="+mn-lt"/>
                  </a:rPr>
                  <a:t>0.10</a:t>
                </a:r>
              </a:p>
            </p:txBody>
          </p:sp>
          <p:sp>
            <p:nvSpPr>
              <p:cNvPr id="39" name="TextBox 38">
                <a:extLst>
                  <a:ext uri="{FF2B5EF4-FFF2-40B4-BE49-F238E27FC236}">
                    <a16:creationId xmlns:a16="http://schemas.microsoft.com/office/drawing/2014/main" id="{9731B7D4-95EC-0D38-1E13-91E8F0EE01C1}"/>
                  </a:ext>
                </a:extLst>
              </p:cNvPr>
              <p:cNvSpPr txBox="1"/>
              <p:nvPr/>
            </p:nvSpPr>
            <p:spPr>
              <a:xfrm>
                <a:off x="4850310" y="1723587"/>
                <a:ext cx="229493" cy="203133"/>
              </a:xfrm>
              <a:prstGeom prst="rect">
                <a:avLst/>
              </a:prstGeom>
              <a:noFill/>
            </p:spPr>
            <p:txBody>
              <a:bodyPr wrap="none" lIns="0" tIns="0" rIns="0" bIns="0" rtlCol="0" anchor="ctr">
                <a:spAutoFit/>
              </a:bodyPr>
              <a:lstStyle/>
              <a:p>
                <a:pPr algn="r"/>
                <a:r>
                  <a:rPr lang="en-US" sz="1200" dirty="0">
                    <a:latin typeface="+mn-lt"/>
                  </a:rPr>
                  <a:t>0.16</a:t>
                </a:r>
              </a:p>
            </p:txBody>
          </p:sp>
          <p:cxnSp>
            <p:nvCxnSpPr>
              <p:cNvPr id="40" name="Straight Connector 39">
                <a:extLst>
                  <a:ext uri="{FF2B5EF4-FFF2-40B4-BE49-F238E27FC236}">
                    <a16:creationId xmlns:a16="http://schemas.microsoft.com/office/drawing/2014/main" id="{EFD41E3E-FB69-12BF-C180-5D5C8CE04063}"/>
                  </a:ext>
                </a:extLst>
              </p:cNvPr>
              <p:cNvCxnSpPr>
                <a:cxnSpLocks/>
              </p:cNvCxnSpPr>
              <p:nvPr/>
            </p:nvCxnSpPr>
            <p:spPr>
              <a:xfrm>
                <a:off x="5112452" y="5402014"/>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9B7EF3A1-B22B-D9C7-7DD3-F600C1046450}"/>
                  </a:ext>
                </a:extLst>
              </p:cNvPr>
              <p:cNvCxnSpPr>
                <a:cxnSpLocks/>
              </p:cNvCxnSpPr>
              <p:nvPr/>
            </p:nvCxnSpPr>
            <p:spPr>
              <a:xfrm>
                <a:off x="5112452" y="3849662"/>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54722C57-E96E-AC48-5ECE-D6781836C57A}"/>
                  </a:ext>
                </a:extLst>
              </p:cNvPr>
              <p:cNvCxnSpPr>
                <a:cxnSpLocks/>
              </p:cNvCxnSpPr>
              <p:nvPr/>
            </p:nvCxnSpPr>
            <p:spPr>
              <a:xfrm>
                <a:off x="5112452" y="3174411"/>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ED63041-E3D6-CCC2-6A35-16C1AB2589B6}"/>
                  </a:ext>
                </a:extLst>
              </p:cNvPr>
              <p:cNvCxnSpPr>
                <a:cxnSpLocks/>
              </p:cNvCxnSpPr>
              <p:nvPr/>
            </p:nvCxnSpPr>
            <p:spPr>
              <a:xfrm>
                <a:off x="5112452" y="1823909"/>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61901D7E-CD81-36C8-7A25-1E818164EFC0}"/>
                  </a:ext>
                </a:extLst>
              </p:cNvPr>
              <p:cNvCxnSpPr>
                <a:cxnSpLocks/>
              </p:cNvCxnSpPr>
              <p:nvPr/>
            </p:nvCxnSpPr>
            <p:spPr>
              <a:xfrm>
                <a:off x="5185604" y="5402014"/>
                <a:ext cx="350662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42E1FC8-3BC8-FD41-95C4-CE6DF6D4D7E4}"/>
                  </a:ext>
                </a:extLst>
              </p:cNvPr>
              <p:cNvCxnSpPr>
                <a:cxnSpLocks/>
              </p:cNvCxnSpPr>
              <p:nvPr/>
            </p:nvCxnSpPr>
            <p:spPr>
              <a:xfrm>
                <a:off x="5180803" y="1823909"/>
                <a:ext cx="0" cy="344659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BA58B6CD-50A2-8B72-C96D-3C44F5DB3BA1}"/>
                  </a:ext>
                </a:extLst>
              </p:cNvPr>
              <p:cNvSpPr txBox="1"/>
              <p:nvPr/>
            </p:nvSpPr>
            <p:spPr>
              <a:xfrm>
                <a:off x="4850310" y="2398103"/>
                <a:ext cx="229493" cy="203133"/>
              </a:xfrm>
              <a:prstGeom prst="rect">
                <a:avLst/>
              </a:prstGeom>
              <a:noFill/>
            </p:spPr>
            <p:txBody>
              <a:bodyPr wrap="none" lIns="0" tIns="0" rIns="0" bIns="0" rtlCol="0" anchor="ctr">
                <a:spAutoFit/>
              </a:bodyPr>
              <a:lstStyle/>
              <a:p>
                <a:pPr algn="r"/>
                <a:r>
                  <a:rPr lang="en-US" sz="1200" dirty="0">
                    <a:latin typeface="+mn-lt"/>
                  </a:rPr>
                  <a:t>0.14</a:t>
                </a:r>
              </a:p>
            </p:txBody>
          </p:sp>
          <p:cxnSp>
            <p:nvCxnSpPr>
              <p:cNvPr id="47" name="Straight Connector 46">
                <a:extLst>
                  <a:ext uri="{FF2B5EF4-FFF2-40B4-BE49-F238E27FC236}">
                    <a16:creationId xmlns:a16="http://schemas.microsoft.com/office/drawing/2014/main" id="{B2098878-C6B4-67A7-A760-E6504812CFB2}"/>
                  </a:ext>
                </a:extLst>
              </p:cNvPr>
              <p:cNvCxnSpPr>
                <a:cxnSpLocks/>
              </p:cNvCxnSpPr>
              <p:nvPr/>
            </p:nvCxnSpPr>
            <p:spPr>
              <a:xfrm>
                <a:off x="5112452" y="249916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ADFD518D-6966-D895-C8E7-B2D0FAA5EEA8}"/>
                  </a:ext>
                </a:extLst>
              </p:cNvPr>
              <p:cNvSpPr txBox="1"/>
              <p:nvPr/>
            </p:nvSpPr>
            <p:spPr>
              <a:xfrm>
                <a:off x="4843248" y="4421650"/>
                <a:ext cx="229493" cy="203133"/>
              </a:xfrm>
              <a:prstGeom prst="rect">
                <a:avLst/>
              </a:prstGeom>
              <a:noFill/>
            </p:spPr>
            <p:txBody>
              <a:bodyPr wrap="none" lIns="0" tIns="0" rIns="0" bIns="0" rtlCol="0" anchor="ctr">
                <a:spAutoFit/>
              </a:bodyPr>
              <a:lstStyle/>
              <a:p>
                <a:pPr algn="r"/>
                <a:r>
                  <a:rPr lang="en-US" sz="1200" dirty="0">
                    <a:latin typeface="+mn-lt"/>
                  </a:rPr>
                  <a:t>0.08</a:t>
                </a:r>
              </a:p>
            </p:txBody>
          </p:sp>
          <p:cxnSp>
            <p:nvCxnSpPr>
              <p:cNvPr id="49" name="Straight Connector 48">
                <a:extLst>
                  <a:ext uri="{FF2B5EF4-FFF2-40B4-BE49-F238E27FC236}">
                    <a16:creationId xmlns:a16="http://schemas.microsoft.com/office/drawing/2014/main" id="{B344EC81-2453-827C-4A35-8B85DFAB598A}"/>
                  </a:ext>
                </a:extLst>
              </p:cNvPr>
              <p:cNvCxnSpPr>
                <a:cxnSpLocks/>
              </p:cNvCxnSpPr>
              <p:nvPr/>
            </p:nvCxnSpPr>
            <p:spPr>
              <a:xfrm>
                <a:off x="5112452" y="4524913"/>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515C349F-52F3-541C-82F9-780701A084EB}"/>
                  </a:ext>
                </a:extLst>
              </p:cNvPr>
              <p:cNvSpPr txBox="1"/>
              <p:nvPr/>
            </p:nvSpPr>
            <p:spPr>
              <a:xfrm>
                <a:off x="5888875" y="5518925"/>
                <a:ext cx="164099" cy="203133"/>
              </a:xfrm>
              <a:prstGeom prst="rect">
                <a:avLst/>
              </a:prstGeom>
              <a:noFill/>
            </p:spPr>
            <p:txBody>
              <a:bodyPr wrap="none" lIns="0" tIns="0" rIns="0" bIns="0" rtlCol="0">
                <a:spAutoFit/>
              </a:bodyPr>
              <a:lstStyle/>
              <a:p>
                <a:pPr algn="ctr"/>
                <a:r>
                  <a:rPr lang="en-US" sz="1200" dirty="0">
                    <a:latin typeface="+mn-lt"/>
                  </a:rPr>
                  <a:t>1.0</a:t>
                </a:r>
              </a:p>
            </p:txBody>
          </p:sp>
          <p:cxnSp>
            <p:nvCxnSpPr>
              <p:cNvPr id="51" name="Straight Connector 50">
                <a:extLst>
                  <a:ext uri="{FF2B5EF4-FFF2-40B4-BE49-F238E27FC236}">
                    <a16:creationId xmlns:a16="http://schemas.microsoft.com/office/drawing/2014/main" id="{9C21EDBF-34DA-C046-1392-F662C8D85BA8}"/>
                  </a:ext>
                </a:extLst>
              </p:cNvPr>
              <p:cNvCxnSpPr>
                <a:cxnSpLocks/>
              </p:cNvCxnSpPr>
              <p:nvPr/>
            </p:nvCxnSpPr>
            <p:spPr>
              <a:xfrm>
                <a:off x="5969792" y="5406009"/>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85386E3-2BE1-1CFD-7328-E594928EB058}"/>
                  </a:ext>
                </a:extLst>
              </p:cNvPr>
              <p:cNvSpPr txBox="1"/>
              <p:nvPr/>
            </p:nvSpPr>
            <p:spPr>
              <a:xfrm>
                <a:off x="4850312" y="5096167"/>
                <a:ext cx="229493" cy="203133"/>
              </a:xfrm>
              <a:prstGeom prst="rect">
                <a:avLst/>
              </a:prstGeom>
              <a:noFill/>
            </p:spPr>
            <p:txBody>
              <a:bodyPr wrap="none" lIns="0" tIns="0" rIns="0" bIns="0" rtlCol="0" anchor="ctr">
                <a:spAutoFit/>
              </a:bodyPr>
              <a:lstStyle/>
              <a:p>
                <a:pPr algn="r"/>
                <a:r>
                  <a:rPr lang="en-US" sz="1200" dirty="0">
                    <a:latin typeface="+mn-lt"/>
                  </a:rPr>
                  <a:t>0.06</a:t>
                </a:r>
              </a:p>
            </p:txBody>
          </p:sp>
          <p:cxnSp>
            <p:nvCxnSpPr>
              <p:cNvPr id="53" name="Straight Connector 52">
                <a:extLst>
                  <a:ext uri="{FF2B5EF4-FFF2-40B4-BE49-F238E27FC236}">
                    <a16:creationId xmlns:a16="http://schemas.microsoft.com/office/drawing/2014/main" id="{A4DCE348-DF27-006F-9A0F-7648581570AB}"/>
                  </a:ext>
                </a:extLst>
              </p:cNvPr>
              <p:cNvCxnSpPr>
                <a:cxnSpLocks/>
              </p:cNvCxnSpPr>
              <p:nvPr/>
            </p:nvCxnSpPr>
            <p:spPr>
              <a:xfrm>
                <a:off x="5112452" y="5200166"/>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5218DC94-55CA-F944-7D64-AD5AFF80644F}"/>
                  </a:ext>
                </a:extLst>
              </p:cNvPr>
              <p:cNvCxnSpPr>
                <a:cxnSpLocks/>
              </p:cNvCxnSpPr>
              <p:nvPr/>
            </p:nvCxnSpPr>
            <p:spPr>
              <a:xfrm>
                <a:off x="5180803" y="5316322"/>
                <a:ext cx="0" cy="8229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29F4F6FD-28E4-2A39-4F2C-76947C443C09}"/>
                  </a:ext>
                </a:extLst>
              </p:cNvPr>
              <p:cNvCxnSpPr>
                <a:cxnSpLocks/>
              </p:cNvCxnSpPr>
              <p:nvPr/>
            </p:nvCxnSpPr>
            <p:spPr>
              <a:xfrm>
                <a:off x="5180803" y="5394325"/>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93F12DFD-8F69-178C-9D1D-B93E5DA8AAA0}"/>
                  </a:ext>
                </a:extLst>
              </p:cNvPr>
              <p:cNvSpPr txBox="1"/>
              <p:nvPr/>
            </p:nvSpPr>
            <p:spPr>
              <a:xfrm>
                <a:off x="5161462" y="5511789"/>
                <a:ext cx="65393" cy="203133"/>
              </a:xfrm>
              <a:prstGeom prst="rect">
                <a:avLst/>
              </a:prstGeom>
              <a:noFill/>
            </p:spPr>
            <p:txBody>
              <a:bodyPr wrap="none" lIns="0" tIns="0" rIns="0" bIns="0" rtlCol="0">
                <a:spAutoFit/>
              </a:bodyPr>
              <a:lstStyle/>
              <a:p>
                <a:pPr algn="ctr"/>
                <a:r>
                  <a:rPr lang="en-US" sz="1200" dirty="0">
                    <a:latin typeface="+mn-lt"/>
                  </a:rPr>
                  <a:t>0</a:t>
                </a:r>
              </a:p>
            </p:txBody>
          </p:sp>
          <p:grpSp>
            <p:nvGrpSpPr>
              <p:cNvPr id="57" name="Group 56">
                <a:extLst>
                  <a:ext uri="{FF2B5EF4-FFF2-40B4-BE49-F238E27FC236}">
                    <a16:creationId xmlns:a16="http://schemas.microsoft.com/office/drawing/2014/main" id="{B0DDA818-7ED4-AAFE-714F-CA8ABBD85F85}"/>
                  </a:ext>
                </a:extLst>
              </p:cNvPr>
              <p:cNvGrpSpPr/>
              <p:nvPr/>
            </p:nvGrpSpPr>
            <p:grpSpPr>
              <a:xfrm rot="19458782">
                <a:off x="5121976" y="5270499"/>
                <a:ext cx="137031" cy="45719"/>
                <a:chOff x="951994" y="5302250"/>
                <a:chExt cx="73152" cy="31750"/>
              </a:xfrm>
            </p:grpSpPr>
            <p:cxnSp>
              <p:nvCxnSpPr>
                <p:cNvPr id="58" name="Straight Connector 57">
                  <a:extLst>
                    <a:ext uri="{FF2B5EF4-FFF2-40B4-BE49-F238E27FC236}">
                      <a16:creationId xmlns:a16="http://schemas.microsoft.com/office/drawing/2014/main" id="{5C8129E1-C95A-1FCF-6205-3F9B917AE5C3}"/>
                    </a:ext>
                  </a:extLst>
                </p:cNvPr>
                <p:cNvCxnSpPr>
                  <a:cxnSpLocks/>
                </p:cNvCxnSpPr>
                <p:nvPr/>
              </p:nvCxnSpPr>
              <p:spPr>
                <a:xfrm>
                  <a:off x="951994" y="533400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F6F985D3-93E3-B88B-C7A9-AED5D60EC4CD}"/>
                    </a:ext>
                  </a:extLst>
                </p:cNvPr>
                <p:cNvCxnSpPr>
                  <a:cxnSpLocks/>
                </p:cNvCxnSpPr>
                <p:nvPr/>
              </p:nvCxnSpPr>
              <p:spPr>
                <a:xfrm>
                  <a:off x="951994" y="530225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6" name="Freeform 30">
              <a:extLst>
                <a:ext uri="{FF2B5EF4-FFF2-40B4-BE49-F238E27FC236}">
                  <a16:creationId xmlns:a16="http://schemas.microsoft.com/office/drawing/2014/main" id="{6AAE12F8-1090-F472-99B9-5AC65F02B7EC}"/>
                </a:ext>
              </a:extLst>
            </p:cNvPr>
            <p:cNvSpPr>
              <a:spLocks/>
            </p:cNvSpPr>
            <p:nvPr/>
          </p:nvSpPr>
          <p:spPr bwMode="auto">
            <a:xfrm>
              <a:off x="1797240" y="1890800"/>
              <a:ext cx="4343804" cy="2963096"/>
            </a:xfrm>
            <a:custGeom>
              <a:avLst/>
              <a:gdLst>
                <a:gd name="T0" fmla="*/ 512 w 512"/>
                <a:gd name="T1" fmla="*/ 167 h 280"/>
                <a:gd name="T2" fmla="*/ 415 w 512"/>
                <a:gd name="T3" fmla="*/ 191 h 280"/>
                <a:gd name="T4" fmla="*/ 351 w 512"/>
                <a:gd name="T5" fmla="*/ 206 h 280"/>
                <a:gd name="T6" fmla="*/ 264 w 512"/>
                <a:gd name="T7" fmla="*/ 229 h 280"/>
                <a:gd name="T8" fmla="*/ 207 w 512"/>
                <a:gd name="T9" fmla="*/ 240 h 280"/>
                <a:gd name="T10" fmla="*/ 125 w 512"/>
                <a:gd name="T11" fmla="*/ 249 h 280"/>
                <a:gd name="T12" fmla="*/ 0 w 512"/>
                <a:gd name="T13" fmla="*/ 280 h 280"/>
                <a:gd name="T14" fmla="*/ 0 w 512"/>
                <a:gd name="T15" fmla="*/ 187 h 280"/>
                <a:gd name="T16" fmla="*/ 125 w 512"/>
                <a:gd name="T17" fmla="*/ 139 h 280"/>
                <a:gd name="T18" fmla="*/ 207 w 512"/>
                <a:gd name="T19" fmla="*/ 133 h 280"/>
                <a:gd name="T20" fmla="*/ 264 w 512"/>
                <a:gd name="T21" fmla="*/ 117 h 280"/>
                <a:gd name="T22" fmla="*/ 351 w 512"/>
                <a:gd name="T23" fmla="*/ 77 h 280"/>
                <a:gd name="T24" fmla="*/ 415 w 512"/>
                <a:gd name="T25" fmla="*/ 54 h 280"/>
                <a:gd name="T26" fmla="*/ 512 w 512"/>
                <a:gd name="T27" fmla="*/ 0 h 280"/>
                <a:gd name="T28" fmla="*/ 512 w 512"/>
                <a:gd name="T29" fmla="*/ 16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2" h="280">
                  <a:moveTo>
                    <a:pt x="512" y="167"/>
                  </a:moveTo>
                  <a:cubicBezTo>
                    <a:pt x="512" y="167"/>
                    <a:pt x="439" y="186"/>
                    <a:pt x="415" y="191"/>
                  </a:cubicBezTo>
                  <a:cubicBezTo>
                    <a:pt x="400" y="195"/>
                    <a:pt x="372" y="201"/>
                    <a:pt x="351" y="206"/>
                  </a:cubicBezTo>
                  <a:cubicBezTo>
                    <a:pt x="329" y="211"/>
                    <a:pt x="290" y="224"/>
                    <a:pt x="264" y="229"/>
                  </a:cubicBezTo>
                  <a:cubicBezTo>
                    <a:pt x="243" y="234"/>
                    <a:pt x="232" y="236"/>
                    <a:pt x="207" y="240"/>
                  </a:cubicBezTo>
                  <a:cubicBezTo>
                    <a:pt x="187" y="243"/>
                    <a:pt x="174" y="241"/>
                    <a:pt x="125" y="249"/>
                  </a:cubicBezTo>
                  <a:cubicBezTo>
                    <a:pt x="86" y="255"/>
                    <a:pt x="0" y="280"/>
                    <a:pt x="0" y="280"/>
                  </a:cubicBezTo>
                  <a:cubicBezTo>
                    <a:pt x="0" y="187"/>
                    <a:pt x="0" y="187"/>
                    <a:pt x="0" y="187"/>
                  </a:cubicBezTo>
                  <a:cubicBezTo>
                    <a:pt x="0" y="187"/>
                    <a:pt x="86" y="145"/>
                    <a:pt x="125" y="139"/>
                  </a:cubicBezTo>
                  <a:cubicBezTo>
                    <a:pt x="165" y="134"/>
                    <a:pt x="183" y="136"/>
                    <a:pt x="207" y="133"/>
                  </a:cubicBezTo>
                  <a:cubicBezTo>
                    <a:pt x="229" y="130"/>
                    <a:pt x="244" y="125"/>
                    <a:pt x="264" y="117"/>
                  </a:cubicBezTo>
                  <a:cubicBezTo>
                    <a:pt x="288" y="109"/>
                    <a:pt x="331" y="86"/>
                    <a:pt x="351" y="77"/>
                  </a:cubicBezTo>
                  <a:cubicBezTo>
                    <a:pt x="378" y="65"/>
                    <a:pt x="405" y="59"/>
                    <a:pt x="415" y="54"/>
                  </a:cubicBezTo>
                  <a:cubicBezTo>
                    <a:pt x="437" y="42"/>
                    <a:pt x="512" y="0"/>
                    <a:pt x="512" y="0"/>
                  </a:cubicBezTo>
                  <a:lnTo>
                    <a:pt x="512" y="167"/>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 name="Freeform 31">
              <a:extLst>
                <a:ext uri="{FF2B5EF4-FFF2-40B4-BE49-F238E27FC236}">
                  <a16:creationId xmlns:a16="http://schemas.microsoft.com/office/drawing/2014/main" id="{F61F773C-2C7E-3246-0865-92A0CEAC0B6A}"/>
                </a:ext>
              </a:extLst>
            </p:cNvPr>
            <p:cNvSpPr>
              <a:spLocks/>
            </p:cNvSpPr>
            <p:nvPr/>
          </p:nvSpPr>
          <p:spPr bwMode="auto">
            <a:xfrm>
              <a:off x="1797240" y="2759107"/>
              <a:ext cx="4343804" cy="1597926"/>
            </a:xfrm>
            <a:custGeom>
              <a:avLst/>
              <a:gdLst>
                <a:gd name="T0" fmla="*/ 0 w 512"/>
                <a:gd name="T1" fmla="*/ 151 h 151"/>
                <a:gd name="T2" fmla="*/ 125 w 512"/>
                <a:gd name="T3" fmla="*/ 111 h 151"/>
                <a:gd name="T4" fmla="*/ 207 w 512"/>
                <a:gd name="T5" fmla="*/ 103 h 151"/>
                <a:gd name="T6" fmla="*/ 264 w 512"/>
                <a:gd name="T7" fmla="*/ 90 h 151"/>
                <a:gd name="T8" fmla="*/ 351 w 512"/>
                <a:gd name="T9" fmla="*/ 58 h 151"/>
                <a:gd name="T10" fmla="*/ 415 w 512"/>
                <a:gd name="T11" fmla="*/ 39 h 151"/>
                <a:gd name="T12" fmla="*/ 512 w 512"/>
                <a:gd name="T13" fmla="*/ 0 h 151"/>
              </a:gdLst>
              <a:ahLst/>
              <a:cxnLst>
                <a:cxn ang="0">
                  <a:pos x="T0" y="T1"/>
                </a:cxn>
                <a:cxn ang="0">
                  <a:pos x="T2" y="T3"/>
                </a:cxn>
                <a:cxn ang="0">
                  <a:pos x="T4" y="T5"/>
                </a:cxn>
                <a:cxn ang="0">
                  <a:pos x="T6" y="T7"/>
                </a:cxn>
                <a:cxn ang="0">
                  <a:pos x="T8" y="T9"/>
                </a:cxn>
                <a:cxn ang="0">
                  <a:pos x="T10" y="T11"/>
                </a:cxn>
                <a:cxn ang="0">
                  <a:pos x="T12" y="T13"/>
                </a:cxn>
              </a:cxnLst>
              <a:rect l="0" t="0" r="r" b="b"/>
              <a:pathLst>
                <a:path w="512" h="151">
                  <a:moveTo>
                    <a:pt x="0" y="151"/>
                  </a:moveTo>
                  <a:cubicBezTo>
                    <a:pt x="71" y="125"/>
                    <a:pt x="91" y="118"/>
                    <a:pt x="125" y="111"/>
                  </a:cubicBezTo>
                  <a:cubicBezTo>
                    <a:pt x="144" y="108"/>
                    <a:pt x="173" y="108"/>
                    <a:pt x="207" y="103"/>
                  </a:cubicBezTo>
                  <a:cubicBezTo>
                    <a:pt x="232" y="100"/>
                    <a:pt x="243" y="96"/>
                    <a:pt x="264" y="90"/>
                  </a:cubicBezTo>
                  <a:cubicBezTo>
                    <a:pt x="288" y="83"/>
                    <a:pt x="330" y="66"/>
                    <a:pt x="351" y="58"/>
                  </a:cubicBezTo>
                  <a:cubicBezTo>
                    <a:pt x="372" y="51"/>
                    <a:pt x="393" y="47"/>
                    <a:pt x="415" y="39"/>
                  </a:cubicBezTo>
                  <a:cubicBezTo>
                    <a:pt x="439" y="30"/>
                    <a:pt x="512" y="0"/>
                    <a:pt x="512" y="0"/>
                  </a:cubicBez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8" name="Freeform 313">
              <a:extLst>
                <a:ext uri="{FF2B5EF4-FFF2-40B4-BE49-F238E27FC236}">
                  <a16:creationId xmlns:a16="http://schemas.microsoft.com/office/drawing/2014/main" id="{0422C197-88BD-B6FC-E47D-40D9E8008C4D}"/>
                </a:ext>
              </a:extLst>
            </p:cNvPr>
            <p:cNvSpPr>
              <a:spLocks/>
            </p:cNvSpPr>
            <p:nvPr/>
          </p:nvSpPr>
          <p:spPr bwMode="auto">
            <a:xfrm>
              <a:off x="7183934" y="1895069"/>
              <a:ext cx="4360954" cy="2908128"/>
            </a:xfrm>
            <a:custGeom>
              <a:avLst/>
              <a:gdLst>
                <a:gd name="T0" fmla="*/ 0 w 514"/>
                <a:gd name="T1" fmla="*/ 276 h 276"/>
                <a:gd name="T2" fmla="*/ 257 w 514"/>
                <a:gd name="T3" fmla="*/ 230 h 276"/>
                <a:gd name="T4" fmla="*/ 514 w 514"/>
                <a:gd name="T5" fmla="*/ 179 h 276"/>
                <a:gd name="T6" fmla="*/ 514 w 514"/>
                <a:gd name="T7" fmla="*/ 0 h 276"/>
                <a:gd name="T8" fmla="*/ 257 w 514"/>
                <a:gd name="T9" fmla="*/ 102 h 276"/>
                <a:gd name="T10" fmla="*/ 0 w 514"/>
                <a:gd name="T11" fmla="*/ 172 h 276"/>
                <a:gd name="T12" fmla="*/ 0 w 514"/>
                <a:gd name="T13" fmla="*/ 276 h 276"/>
              </a:gdLst>
              <a:ahLst/>
              <a:cxnLst>
                <a:cxn ang="0">
                  <a:pos x="T0" y="T1"/>
                </a:cxn>
                <a:cxn ang="0">
                  <a:pos x="T2" y="T3"/>
                </a:cxn>
                <a:cxn ang="0">
                  <a:pos x="T4" y="T5"/>
                </a:cxn>
                <a:cxn ang="0">
                  <a:pos x="T6" y="T7"/>
                </a:cxn>
                <a:cxn ang="0">
                  <a:pos x="T8" y="T9"/>
                </a:cxn>
                <a:cxn ang="0">
                  <a:pos x="T10" y="T11"/>
                </a:cxn>
                <a:cxn ang="0">
                  <a:pos x="T12" y="T13"/>
                </a:cxn>
              </a:cxnLst>
              <a:rect l="0" t="0" r="r" b="b"/>
              <a:pathLst>
                <a:path w="514" h="276">
                  <a:moveTo>
                    <a:pt x="0" y="276"/>
                  </a:moveTo>
                  <a:cubicBezTo>
                    <a:pt x="0" y="276"/>
                    <a:pt x="190" y="243"/>
                    <a:pt x="257" y="230"/>
                  </a:cubicBezTo>
                  <a:cubicBezTo>
                    <a:pt x="351" y="211"/>
                    <a:pt x="514" y="179"/>
                    <a:pt x="514" y="179"/>
                  </a:cubicBezTo>
                  <a:cubicBezTo>
                    <a:pt x="514" y="0"/>
                    <a:pt x="514" y="0"/>
                    <a:pt x="514" y="0"/>
                  </a:cubicBezTo>
                  <a:cubicBezTo>
                    <a:pt x="514" y="0"/>
                    <a:pt x="350" y="73"/>
                    <a:pt x="257" y="102"/>
                  </a:cubicBezTo>
                  <a:cubicBezTo>
                    <a:pt x="192" y="123"/>
                    <a:pt x="0" y="172"/>
                    <a:pt x="0" y="172"/>
                  </a:cubicBezTo>
                  <a:lnTo>
                    <a:pt x="0" y="276"/>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9" name="Freeform 314">
              <a:extLst>
                <a:ext uri="{FF2B5EF4-FFF2-40B4-BE49-F238E27FC236}">
                  <a16:creationId xmlns:a16="http://schemas.microsoft.com/office/drawing/2014/main" id="{BF02FFC4-20F1-83D1-FD73-5CF02EA1E51E}"/>
                </a:ext>
              </a:extLst>
            </p:cNvPr>
            <p:cNvSpPr>
              <a:spLocks/>
            </p:cNvSpPr>
            <p:nvPr/>
          </p:nvSpPr>
          <p:spPr bwMode="auto">
            <a:xfrm>
              <a:off x="7183934" y="2822299"/>
              <a:ext cx="4360954" cy="1432990"/>
            </a:xfrm>
            <a:custGeom>
              <a:avLst/>
              <a:gdLst>
                <a:gd name="T0" fmla="*/ 0 w 514"/>
                <a:gd name="T1" fmla="*/ 136 h 136"/>
                <a:gd name="T2" fmla="*/ 257 w 514"/>
                <a:gd name="T3" fmla="*/ 76 h 136"/>
                <a:gd name="T4" fmla="*/ 514 w 514"/>
                <a:gd name="T5" fmla="*/ 0 h 136"/>
              </a:gdLst>
              <a:ahLst/>
              <a:cxnLst>
                <a:cxn ang="0">
                  <a:pos x="T0" y="T1"/>
                </a:cxn>
                <a:cxn ang="0">
                  <a:pos x="T2" y="T3"/>
                </a:cxn>
                <a:cxn ang="0">
                  <a:pos x="T4" y="T5"/>
                </a:cxn>
              </a:cxnLst>
              <a:rect l="0" t="0" r="r" b="b"/>
              <a:pathLst>
                <a:path w="514" h="136">
                  <a:moveTo>
                    <a:pt x="0" y="136"/>
                  </a:moveTo>
                  <a:cubicBezTo>
                    <a:pt x="0" y="136"/>
                    <a:pt x="191" y="93"/>
                    <a:pt x="257" y="76"/>
                  </a:cubicBezTo>
                  <a:cubicBezTo>
                    <a:pt x="351" y="51"/>
                    <a:pt x="514" y="0"/>
                    <a:pt x="514" y="0"/>
                  </a:cubicBez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grpSp>
      <p:sp>
        <p:nvSpPr>
          <p:cNvPr id="6" name="Rectangle 5">
            <a:extLst>
              <a:ext uri="{FF2B5EF4-FFF2-40B4-BE49-F238E27FC236}">
                <a16:creationId xmlns:a16="http://schemas.microsoft.com/office/drawing/2014/main" id="{DAC5E7FC-21DC-43FC-EBD7-33B3006C3F5E}"/>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10" name="Graphic 9" descr="House with solid fill">
            <a:hlinkClick r:id="rId3" action="ppaction://hlinksldjump"/>
            <a:extLst>
              <a:ext uri="{FF2B5EF4-FFF2-40B4-BE49-F238E27FC236}">
                <a16:creationId xmlns:a16="http://schemas.microsoft.com/office/drawing/2014/main" id="{3AEFBBF2-F109-FB18-1015-9B0F67FFDEC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8" name="TextBox 7">
            <a:extLst>
              <a:ext uri="{FF2B5EF4-FFF2-40B4-BE49-F238E27FC236}">
                <a16:creationId xmlns:a16="http://schemas.microsoft.com/office/drawing/2014/main" id="{5D62EF6C-F20A-4C8E-4767-574B5E8D40D6}"/>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
        <p:nvSpPr>
          <p:cNvPr id="89" name="Rectangle 88">
            <a:extLst>
              <a:ext uri="{FF2B5EF4-FFF2-40B4-BE49-F238E27FC236}">
                <a16:creationId xmlns:a16="http://schemas.microsoft.com/office/drawing/2014/main" id="{25302127-7D85-E9D2-58F1-2EB6D0B6F893}"/>
              </a:ext>
            </a:extLst>
          </p:cNvPr>
          <p:cNvSpPr/>
          <p:nvPr/>
        </p:nvSpPr>
        <p:spPr>
          <a:xfrm>
            <a:off x="1329327" y="2127480"/>
            <a:ext cx="4029413" cy="338554"/>
          </a:xfrm>
          <a:prstGeom prst="rect">
            <a:avLst/>
          </a:prstGeom>
        </p:spPr>
        <p:txBody>
          <a:bodyPr wrap="square" anchor="ctr">
            <a:spAutoFit/>
          </a:bodyPr>
          <a:lstStyle/>
          <a:p>
            <a:pPr algn="ctr"/>
            <a:r>
              <a:rPr lang="en-US" sz="1600" b="1" dirty="0">
                <a:solidFill>
                  <a:schemeClr val="accent1"/>
                </a:solidFill>
                <a:latin typeface="+mn-lt"/>
              </a:rPr>
              <a:t>5-Point MACE</a:t>
            </a:r>
          </a:p>
        </p:txBody>
      </p:sp>
      <p:sp>
        <p:nvSpPr>
          <p:cNvPr id="91" name="Rectangle 90">
            <a:extLst>
              <a:ext uri="{FF2B5EF4-FFF2-40B4-BE49-F238E27FC236}">
                <a16:creationId xmlns:a16="http://schemas.microsoft.com/office/drawing/2014/main" id="{C13718D3-1351-81D0-6DD1-10E084432FD0}"/>
              </a:ext>
            </a:extLst>
          </p:cNvPr>
          <p:cNvSpPr/>
          <p:nvPr/>
        </p:nvSpPr>
        <p:spPr>
          <a:xfrm>
            <a:off x="7246315" y="2023226"/>
            <a:ext cx="3642933" cy="338554"/>
          </a:xfrm>
          <a:prstGeom prst="rect">
            <a:avLst/>
          </a:prstGeom>
        </p:spPr>
        <p:txBody>
          <a:bodyPr wrap="square" anchor="ctr">
            <a:spAutoFit/>
          </a:bodyPr>
          <a:lstStyle/>
          <a:p>
            <a:pPr algn="ctr"/>
            <a:r>
              <a:rPr lang="en-US" sz="1600" b="1" dirty="0">
                <a:solidFill>
                  <a:schemeClr val="accent1"/>
                </a:solidFill>
                <a:latin typeface="+mn-lt"/>
              </a:rPr>
              <a:t>3-Point MACE</a:t>
            </a:r>
          </a:p>
        </p:txBody>
      </p:sp>
    </p:spTree>
    <p:extLst>
      <p:ext uri="{BB962C8B-B14F-4D97-AF65-F5344CB8AC3E}">
        <p14:creationId xmlns:p14="http://schemas.microsoft.com/office/powerpoint/2010/main" val="225408247"/>
      </p:ext>
    </p:extLst>
  </p:cSld>
  <p:clrMapOvr>
    <a:masterClrMapping/>
  </p:clrMapOvr>
  <p:transition>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a:extLst>
              <a:ext uri="{FF2B5EF4-FFF2-40B4-BE49-F238E27FC236}">
                <a16:creationId xmlns:a16="http://schemas.microsoft.com/office/drawing/2014/main" id="{2D1BF16F-B237-F9E5-24C7-6E49DA73AEAE}"/>
              </a:ext>
            </a:extLst>
          </p:cNvPr>
          <p:cNvGraphicFramePr>
            <a:graphicFrameLocks/>
          </p:cNvGraphicFramePr>
          <p:nvPr>
            <p:extLst>
              <p:ext uri="{D42A27DB-BD31-4B8C-83A1-F6EECF244321}">
                <p14:modId xmlns:p14="http://schemas.microsoft.com/office/powerpoint/2010/main" val="3014531265"/>
              </p:ext>
            </p:extLst>
          </p:nvPr>
        </p:nvGraphicFramePr>
        <p:xfrm>
          <a:off x="366903" y="1491743"/>
          <a:ext cx="11621897" cy="4607400"/>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a:extLst>
              <a:ext uri="{FF2B5EF4-FFF2-40B4-BE49-F238E27FC236}">
                <a16:creationId xmlns:a16="http://schemas.microsoft.com/office/drawing/2014/main" id="{3C01DDF1-2F70-4B31-882C-352A03D051E0}"/>
              </a:ext>
            </a:extLst>
          </p:cNvPr>
          <p:cNvSpPr>
            <a:spLocks noGrp="1"/>
          </p:cNvSpPr>
          <p:nvPr>
            <p:ph type="title"/>
          </p:nvPr>
        </p:nvSpPr>
        <p:spPr>
          <a:xfrm>
            <a:off x="365125" y="365760"/>
            <a:ext cx="11461750" cy="1015663"/>
          </a:xfrm>
        </p:spPr>
        <p:txBody>
          <a:bodyPr/>
          <a:lstStyle/>
          <a:p>
            <a:r>
              <a:rPr lang="en-US" noProof="0" dirty="0"/>
              <a:t>No Significant Differences in Major Safety Events Across the Five Very Low Achieved LDL-C Groups</a:t>
            </a:r>
          </a:p>
        </p:txBody>
      </p:sp>
      <p:sp>
        <p:nvSpPr>
          <p:cNvPr id="14" name="TextBox 13">
            <a:extLst>
              <a:ext uri="{FF2B5EF4-FFF2-40B4-BE49-F238E27FC236}">
                <a16:creationId xmlns:a16="http://schemas.microsoft.com/office/drawing/2014/main" id="{6E797851-95C6-7C70-A503-2AA26C15B4DD}"/>
              </a:ext>
            </a:extLst>
          </p:cNvPr>
          <p:cNvSpPr txBox="1"/>
          <p:nvPr/>
        </p:nvSpPr>
        <p:spPr>
          <a:xfrm>
            <a:off x="9597841" y="3059668"/>
            <a:ext cx="1757312" cy="230832"/>
          </a:xfrm>
          <a:prstGeom prst="rect">
            <a:avLst/>
          </a:prstGeom>
          <a:noFill/>
        </p:spPr>
        <p:txBody>
          <a:bodyPr wrap="square">
            <a:spAutoFit/>
          </a:bodyPr>
          <a:lstStyle/>
          <a:p>
            <a:pPr algn="ctr">
              <a:defRPr sz="900" b="0" i="0" u="none" strike="noStrike" kern="1200" baseline="0">
                <a:solidFill>
                  <a:schemeClr val="tx1">
                    <a:lumMod val="65000"/>
                    <a:lumOff val="35000"/>
                  </a:schemeClr>
                </a:solidFill>
                <a:latin typeface="+mn-lt"/>
                <a:ea typeface="+mn-ea"/>
                <a:cs typeface="+mn-cs"/>
              </a:defRPr>
            </a:pPr>
            <a:r>
              <a:rPr lang="en-US" sz="900" b="1" dirty="0">
                <a:solidFill>
                  <a:schemeClr val="tx1">
                    <a:lumMod val="65000"/>
                    <a:lumOff val="35000"/>
                  </a:schemeClr>
                </a:solidFill>
                <a:latin typeface="+mn-lt"/>
              </a:rPr>
              <a:t>Achieved LDL-C at Week 4</a:t>
            </a:r>
          </a:p>
        </p:txBody>
      </p:sp>
      <p:sp>
        <p:nvSpPr>
          <p:cNvPr id="4" name="Rectangle 3">
            <a:extLst>
              <a:ext uri="{FF2B5EF4-FFF2-40B4-BE49-F238E27FC236}">
                <a16:creationId xmlns:a16="http://schemas.microsoft.com/office/drawing/2014/main" id="{BA4F2365-3774-8F38-F5E8-4853D3CDDA30}"/>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15" name="Graphic 14" descr="House with solid fill">
            <a:hlinkClick r:id="rId4" action="ppaction://hlinksldjump"/>
            <a:extLst>
              <a:ext uri="{FF2B5EF4-FFF2-40B4-BE49-F238E27FC236}">
                <a16:creationId xmlns:a16="http://schemas.microsoft.com/office/drawing/2014/main" id="{ACFFED68-F995-673F-CCD5-8C30E308587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8" name="TextBox 7">
            <a:extLst>
              <a:ext uri="{FF2B5EF4-FFF2-40B4-BE49-F238E27FC236}">
                <a16:creationId xmlns:a16="http://schemas.microsoft.com/office/drawing/2014/main" id="{59A56B4C-743F-681A-6633-186E37157BCF}"/>
              </a:ext>
            </a:extLst>
          </p:cNvPr>
          <p:cNvSpPr txBox="1"/>
          <p:nvPr/>
        </p:nvSpPr>
        <p:spPr>
          <a:xfrm>
            <a:off x="4382503" y="6035056"/>
            <a:ext cx="6093994" cy="318870"/>
          </a:xfrm>
          <a:prstGeom prst="rect">
            <a:avLst/>
          </a:prstGeom>
          <a:noFill/>
        </p:spPr>
        <p:txBody>
          <a:bodyPr wrap="square">
            <a:spAutoFit/>
          </a:bodyPr>
          <a:lstStyle/>
          <a:p>
            <a:pPr algn="ctr">
              <a:lnSpc>
                <a:spcPts val="2030"/>
              </a:lnSpc>
            </a:pPr>
            <a:r>
              <a:rPr lang="en-US" sz="1200" dirty="0">
                <a:latin typeface="+mn-lt"/>
                <a:ea typeface="MS Mincho" panose="02020609040205080304" pitchFamily="49" charset="-128"/>
              </a:rPr>
              <a:t>Percentages</a:t>
            </a:r>
          </a:p>
        </p:txBody>
      </p:sp>
      <p:grpSp>
        <p:nvGrpSpPr>
          <p:cNvPr id="3" name="Group 2">
            <a:extLst>
              <a:ext uri="{FF2B5EF4-FFF2-40B4-BE49-F238E27FC236}">
                <a16:creationId xmlns:a16="http://schemas.microsoft.com/office/drawing/2014/main" id="{A21E8113-9F04-CB5C-C5A8-683A64CF3EDA}"/>
              </a:ext>
            </a:extLst>
          </p:cNvPr>
          <p:cNvGrpSpPr/>
          <p:nvPr/>
        </p:nvGrpSpPr>
        <p:grpSpPr>
          <a:xfrm>
            <a:off x="9778683" y="3287332"/>
            <a:ext cx="1576470" cy="1308050"/>
            <a:chOff x="7643200" y="3213246"/>
            <a:chExt cx="1576470" cy="1308050"/>
          </a:xfrm>
        </p:grpSpPr>
        <p:sp>
          <p:nvSpPr>
            <p:cNvPr id="5" name="Rectangle 93">
              <a:extLst>
                <a:ext uri="{FF2B5EF4-FFF2-40B4-BE49-F238E27FC236}">
                  <a16:creationId xmlns:a16="http://schemas.microsoft.com/office/drawing/2014/main" id="{F23845A8-06C5-B9E4-3003-9CB1987DA110}"/>
                </a:ext>
              </a:extLst>
            </p:cNvPr>
            <p:cNvSpPr>
              <a:spLocks noChangeArrowheads="1"/>
            </p:cNvSpPr>
            <p:nvPr/>
          </p:nvSpPr>
          <p:spPr bwMode="auto">
            <a:xfrm>
              <a:off x="7773761" y="3213246"/>
              <a:ext cx="1445909" cy="13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lang="en-US" altLang="en-US" sz="1000" dirty="0">
                  <a:solidFill>
                    <a:sysClr val="windowText" lastClr="000000"/>
                  </a:solidFill>
                  <a:latin typeface="Century Gothic" panose="020B0502020202020204" pitchFamily="34" charset="0"/>
                </a:rPr>
                <a:t>&lt; 20 mg/dL (n = 1,604)</a:t>
              </a:r>
            </a:p>
            <a:p>
              <a:pPr>
                <a:lnSpc>
                  <a:spcPct val="150000"/>
                </a:lnSpc>
              </a:pPr>
              <a:r>
                <a:rPr lang="en-US" altLang="en-US" sz="1000" dirty="0">
                  <a:solidFill>
                    <a:sysClr val="windowText" lastClr="000000"/>
                  </a:solidFill>
                  <a:latin typeface="Century Gothic" panose="020B0502020202020204" pitchFamily="34" charset="0"/>
                </a:rPr>
                <a:t>20-50 mg/dL (n = 2,627)</a:t>
              </a:r>
            </a:p>
            <a:p>
              <a:pPr>
                <a:lnSpc>
                  <a:spcPct val="150000"/>
                </a:lnSpc>
              </a:pPr>
              <a:r>
                <a:rPr lang="en-US" altLang="en-US" sz="1000" dirty="0">
                  <a:solidFill>
                    <a:sysClr val="windowText" lastClr="000000"/>
                  </a:solidFill>
                  <a:latin typeface="Century Gothic" panose="020B0502020202020204" pitchFamily="34" charset="0"/>
                </a:rPr>
                <a:t>50-70 mg/dL (n = 1,031)</a:t>
              </a:r>
            </a:p>
            <a:p>
              <a:pPr>
                <a:lnSpc>
                  <a:spcPct val="150000"/>
                </a:lnSpc>
              </a:pPr>
              <a:r>
                <a:rPr lang="en-US" altLang="en-US" sz="1000" dirty="0">
                  <a:solidFill>
                    <a:sysClr val="windowText" lastClr="000000"/>
                  </a:solidFill>
                  <a:latin typeface="Century Gothic" panose="020B0502020202020204" pitchFamily="34" charset="0"/>
                </a:rPr>
                <a:t>70-100 mg/dL (n = 486)</a:t>
              </a:r>
            </a:p>
            <a:p>
              <a:pPr>
                <a:lnSpc>
                  <a:spcPct val="150000"/>
                </a:lnSpc>
              </a:pPr>
              <a:r>
                <a:rPr kumimoji="0" lang="en-US" sz="1000" i="0" u="none" strike="noStrike" kern="1200" cap="none" normalizeH="0" baseline="0" noProof="0" dirty="0">
                  <a:ln>
                    <a:noFill/>
                  </a:ln>
                  <a:effectLst/>
                  <a:uLnTx/>
                  <a:uFillTx/>
                  <a:latin typeface="+mj-lt"/>
                  <a:ea typeface="+mn-ea"/>
                  <a:cs typeface="+mn-cs"/>
                </a:rPr>
                <a:t>≥</a:t>
              </a:r>
              <a:r>
                <a:rPr lang="en-US" altLang="en-US" sz="1000" dirty="0">
                  <a:solidFill>
                    <a:sysClr val="windowText" lastClr="000000"/>
                  </a:solidFill>
                  <a:latin typeface="Century Gothic" panose="020B0502020202020204" pitchFamily="34" charset="0"/>
                </a:rPr>
                <a:t> 100 mg/dL (n = 811)</a:t>
              </a:r>
            </a:p>
            <a:p>
              <a:endParaRPr lang="en-US" altLang="en-US" sz="1000" dirty="0">
                <a:solidFill>
                  <a:sysClr val="windowText" lastClr="000000"/>
                </a:solidFill>
                <a:latin typeface="Century Gothic" panose="020B0502020202020204" pitchFamily="34" charset="0"/>
              </a:endParaRPr>
            </a:p>
          </p:txBody>
        </p:sp>
        <p:sp>
          <p:nvSpPr>
            <p:cNvPr id="6" name="Rectangle 5">
              <a:extLst>
                <a:ext uri="{FF2B5EF4-FFF2-40B4-BE49-F238E27FC236}">
                  <a16:creationId xmlns:a16="http://schemas.microsoft.com/office/drawing/2014/main" id="{E17FCDDC-35B7-6693-B205-AAB3C98E5D4C}"/>
                </a:ext>
              </a:extLst>
            </p:cNvPr>
            <p:cNvSpPr/>
            <p:nvPr/>
          </p:nvSpPr>
          <p:spPr>
            <a:xfrm flipH="1">
              <a:off x="7643201" y="3289187"/>
              <a:ext cx="98719" cy="104253"/>
            </a:xfrm>
            <a:prstGeom prst="rect">
              <a:avLst/>
            </a:prstGeom>
            <a:solidFill>
              <a:srgbClr val="0063C3"/>
            </a:solidFill>
            <a:ln w="50800" cap="flat">
              <a:noFill/>
              <a:prstDash val="solid"/>
              <a:miter/>
            </a:ln>
          </p:spPr>
          <p:txBody>
            <a:bodyPr rtlCol="0" anchor="ctr"/>
            <a:lstStyle/>
            <a:p>
              <a:pPr algn="l"/>
              <a:endParaRPr lang="en-IN" dirty="0"/>
            </a:p>
          </p:txBody>
        </p:sp>
        <p:sp>
          <p:nvSpPr>
            <p:cNvPr id="7" name="Rectangle 6">
              <a:extLst>
                <a:ext uri="{FF2B5EF4-FFF2-40B4-BE49-F238E27FC236}">
                  <a16:creationId xmlns:a16="http://schemas.microsoft.com/office/drawing/2014/main" id="{C76BF8A7-5324-88DB-D310-62FCFEB0338C}"/>
                </a:ext>
              </a:extLst>
            </p:cNvPr>
            <p:cNvSpPr/>
            <p:nvPr/>
          </p:nvSpPr>
          <p:spPr>
            <a:xfrm flipH="1">
              <a:off x="7643201" y="3522867"/>
              <a:ext cx="98719" cy="104253"/>
            </a:xfrm>
            <a:prstGeom prst="rect">
              <a:avLst/>
            </a:prstGeom>
            <a:solidFill>
              <a:srgbClr val="00BCE3"/>
            </a:solidFill>
            <a:ln w="50800" cap="flat">
              <a:noFill/>
              <a:prstDash val="solid"/>
              <a:miter/>
            </a:ln>
          </p:spPr>
          <p:txBody>
            <a:bodyPr rtlCol="0" anchor="ctr"/>
            <a:lstStyle/>
            <a:p>
              <a:pPr algn="l"/>
              <a:endParaRPr lang="en-IN" dirty="0"/>
            </a:p>
          </p:txBody>
        </p:sp>
        <p:sp>
          <p:nvSpPr>
            <p:cNvPr id="9" name="Rectangle 8">
              <a:extLst>
                <a:ext uri="{FF2B5EF4-FFF2-40B4-BE49-F238E27FC236}">
                  <a16:creationId xmlns:a16="http://schemas.microsoft.com/office/drawing/2014/main" id="{1A8DA1D4-B6FC-D5FD-D421-AD59BECCE7FB}"/>
                </a:ext>
              </a:extLst>
            </p:cNvPr>
            <p:cNvSpPr/>
            <p:nvPr/>
          </p:nvSpPr>
          <p:spPr>
            <a:xfrm flipH="1">
              <a:off x="7643201" y="3743316"/>
              <a:ext cx="98719" cy="104253"/>
            </a:xfrm>
            <a:prstGeom prst="rect">
              <a:avLst/>
            </a:prstGeom>
            <a:solidFill>
              <a:srgbClr val="7EE0DD"/>
            </a:solidFill>
            <a:ln w="50800" cap="flat">
              <a:noFill/>
              <a:prstDash val="solid"/>
              <a:miter/>
            </a:ln>
          </p:spPr>
          <p:txBody>
            <a:bodyPr rtlCol="0" anchor="ctr"/>
            <a:lstStyle/>
            <a:p>
              <a:pPr algn="l"/>
              <a:endParaRPr lang="en-IN" dirty="0"/>
            </a:p>
          </p:txBody>
        </p:sp>
        <p:sp>
          <p:nvSpPr>
            <p:cNvPr id="11" name="Rectangle 10">
              <a:extLst>
                <a:ext uri="{FF2B5EF4-FFF2-40B4-BE49-F238E27FC236}">
                  <a16:creationId xmlns:a16="http://schemas.microsoft.com/office/drawing/2014/main" id="{E82B655C-8753-5CFF-8790-38A13CBEE5C1}"/>
                </a:ext>
              </a:extLst>
            </p:cNvPr>
            <p:cNvSpPr/>
            <p:nvPr/>
          </p:nvSpPr>
          <p:spPr>
            <a:xfrm flipH="1">
              <a:off x="7643200" y="3963765"/>
              <a:ext cx="98719" cy="104253"/>
            </a:xfrm>
            <a:prstGeom prst="rect">
              <a:avLst/>
            </a:prstGeom>
            <a:solidFill>
              <a:srgbClr val="2CC84D"/>
            </a:solidFill>
            <a:ln w="50800" cap="flat">
              <a:noFill/>
              <a:prstDash val="solid"/>
              <a:miter/>
            </a:ln>
          </p:spPr>
          <p:txBody>
            <a:bodyPr rtlCol="0" anchor="ctr"/>
            <a:lstStyle/>
            <a:p>
              <a:pPr algn="l"/>
              <a:endParaRPr lang="en-IN" dirty="0"/>
            </a:p>
          </p:txBody>
        </p:sp>
        <p:sp>
          <p:nvSpPr>
            <p:cNvPr id="12" name="Rectangle 11">
              <a:extLst>
                <a:ext uri="{FF2B5EF4-FFF2-40B4-BE49-F238E27FC236}">
                  <a16:creationId xmlns:a16="http://schemas.microsoft.com/office/drawing/2014/main" id="{B413D0C2-0ACC-0D41-5E78-507B86F0D65F}"/>
                </a:ext>
              </a:extLst>
            </p:cNvPr>
            <p:cNvSpPr/>
            <p:nvPr/>
          </p:nvSpPr>
          <p:spPr>
            <a:xfrm flipH="1">
              <a:off x="7643200" y="4197445"/>
              <a:ext cx="98719" cy="104253"/>
            </a:xfrm>
            <a:prstGeom prst="rect">
              <a:avLst/>
            </a:prstGeom>
            <a:solidFill>
              <a:srgbClr val="FF6720"/>
            </a:solidFill>
            <a:ln w="50800" cap="flat">
              <a:noFill/>
              <a:prstDash val="solid"/>
              <a:miter/>
            </a:ln>
          </p:spPr>
          <p:txBody>
            <a:bodyPr rtlCol="0" anchor="ctr"/>
            <a:lstStyle/>
            <a:p>
              <a:pPr algn="l"/>
              <a:endParaRPr lang="en-IN" dirty="0"/>
            </a:p>
          </p:txBody>
        </p:sp>
      </p:grpSp>
    </p:spTree>
    <p:extLst>
      <p:ext uri="{BB962C8B-B14F-4D97-AF65-F5344CB8AC3E}">
        <p14:creationId xmlns:p14="http://schemas.microsoft.com/office/powerpoint/2010/main" val="2655695145"/>
      </p:ext>
    </p:extLst>
  </p:cSld>
  <p:clrMapOvr>
    <a:masterClrMapping/>
  </p:clrMapOvr>
  <p:transition>
    <p:fade/>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Chart 9">
            <a:extLst>
              <a:ext uri="{FF2B5EF4-FFF2-40B4-BE49-F238E27FC236}">
                <a16:creationId xmlns:a16="http://schemas.microsoft.com/office/drawing/2014/main" id="{2D1BF16F-B237-F9E5-24C7-6E49DA73AEAE}"/>
              </a:ext>
            </a:extLst>
          </p:cNvPr>
          <p:cNvGraphicFramePr>
            <a:graphicFrameLocks/>
          </p:cNvGraphicFramePr>
          <p:nvPr>
            <p:extLst>
              <p:ext uri="{D42A27DB-BD31-4B8C-83A1-F6EECF244321}">
                <p14:modId xmlns:p14="http://schemas.microsoft.com/office/powerpoint/2010/main" val="2315856637"/>
              </p:ext>
            </p:extLst>
          </p:nvPr>
        </p:nvGraphicFramePr>
        <p:xfrm>
          <a:off x="366903" y="1491743"/>
          <a:ext cx="11621897" cy="4607400"/>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a:extLst>
              <a:ext uri="{FF2B5EF4-FFF2-40B4-BE49-F238E27FC236}">
                <a16:creationId xmlns:a16="http://schemas.microsoft.com/office/drawing/2014/main" id="{3C01DDF1-2F70-4B31-882C-352A03D051E0}"/>
              </a:ext>
            </a:extLst>
          </p:cNvPr>
          <p:cNvSpPr>
            <a:spLocks noGrp="1"/>
          </p:cNvSpPr>
          <p:nvPr>
            <p:ph type="title"/>
          </p:nvPr>
        </p:nvSpPr>
        <p:spPr>
          <a:xfrm>
            <a:off x="365125" y="365760"/>
            <a:ext cx="11461750" cy="1015663"/>
          </a:xfrm>
        </p:spPr>
        <p:txBody>
          <a:bodyPr/>
          <a:lstStyle/>
          <a:p>
            <a:r>
              <a:rPr lang="en-US" noProof="0" dirty="0"/>
              <a:t>No Significant Differences in Major Safety Events Across the Five Very Low Achieved LDL-C Groups</a:t>
            </a:r>
          </a:p>
        </p:txBody>
      </p:sp>
      <p:sp>
        <p:nvSpPr>
          <p:cNvPr id="14" name="TextBox 13">
            <a:extLst>
              <a:ext uri="{FF2B5EF4-FFF2-40B4-BE49-F238E27FC236}">
                <a16:creationId xmlns:a16="http://schemas.microsoft.com/office/drawing/2014/main" id="{6E797851-95C6-7C70-A503-2AA26C15B4DD}"/>
              </a:ext>
            </a:extLst>
          </p:cNvPr>
          <p:cNvSpPr txBox="1"/>
          <p:nvPr/>
        </p:nvSpPr>
        <p:spPr>
          <a:xfrm>
            <a:off x="9597841" y="3059668"/>
            <a:ext cx="1757312" cy="230832"/>
          </a:xfrm>
          <a:prstGeom prst="rect">
            <a:avLst/>
          </a:prstGeom>
          <a:noFill/>
        </p:spPr>
        <p:txBody>
          <a:bodyPr wrap="square">
            <a:spAutoFit/>
          </a:bodyPr>
          <a:lstStyle/>
          <a:p>
            <a:pPr algn="ctr">
              <a:defRPr sz="900" b="0" i="0" u="none" strike="noStrike" kern="1200" baseline="0">
                <a:solidFill>
                  <a:schemeClr val="tx1">
                    <a:lumMod val="65000"/>
                    <a:lumOff val="35000"/>
                  </a:schemeClr>
                </a:solidFill>
                <a:latin typeface="+mn-lt"/>
                <a:ea typeface="+mn-ea"/>
                <a:cs typeface="+mn-cs"/>
              </a:defRPr>
            </a:pPr>
            <a:r>
              <a:rPr lang="en-US" sz="900" b="1" dirty="0">
                <a:solidFill>
                  <a:schemeClr val="tx1">
                    <a:lumMod val="65000"/>
                    <a:lumOff val="35000"/>
                  </a:schemeClr>
                </a:solidFill>
                <a:latin typeface="+mn-lt"/>
              </a:rPr>
              <a:t>Achieved LDL-C at Week 4</a:t>
            </a:r>
          </a:p>
        </p:txBody>
      </p:sp>
      <p:sp>
        <p:nvSpPr>
          <p:cNvPr id="4" name="Rectangle 3">
            <a:extLst>
              <a:ext uri="{FF2B5EF4-FFF2-40B4-BE49-F238E27FC236}">
                <a16:creationId xmlns:a16="http://schemas.microsoft.com/office/drawing/2014/main" id="{BA4F2365-3774-8F38-F5E8-4853D3CDDA30}"/>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15" name="Graphic 14" descr="House with solid fill">
            <a:hlinkClick r:id="rId4" action="ppaction://hlinksldjump"/>
            <a:extLst>
              <a:ext uri="{FF2B5EF4-FFF2-40B4-BE49-F238E27FC236}">
                <a16:creationId xmlns:a16="http://schemas.microsoft.com/office/drawing/2014/main" id="{ACFFED68-F995-673F-CCD5-8C30E308587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8" name="TextBox 7">
            <a:extLst>
              <a:ext uri="{FF2B5EF4-FFF2-40B4-BE49-F238E27FC236}">
                <a16:creationId xmlns:a16="http://schemas.microsoft.com/office/drawing/2014/main" id="{59A56B4C-743F-681A-6633-186E37157BCF}"/>
              </a:ext>
            </a:extLst>
          </p:cNvPr>
          <p:cNvSpPr txBox="1"/>
          <p:nvPr/>
        </p:nvSpPr>
        <p:spPr>
          <a:xfrm>
            <a:off x="4382503" y="6035056"/>
            <a:ext cx="6093994" cy="318870"/>
          </a:xfrm>
          <a:prstGeom prst="rect">
            <a:avLst/>
          </a:prstGeom>
          <a:noFill/>
        </p:spPr>
        <p:txBody>
          <a:bodyPr wrap="square">
            <a:spAutoFit/>
          </a:bodyPr>
          <a:lstStyle/>
          <a:p>
            <a:pPr algn="ctr">
              <a:lnSpc>
                <a:spcPts val="2030"/>
              </a:lnSpc>
            </a:pPr>
            <a:r>
              <a:rPr lang="en-US" sz="1200" dirty="0">
                <a:latin typeface="+mn-lt"/>
                <a:ea typeface="MS Mincho" panose="02020609040205080304" pitchFamily="49" charset="-128"/>
              </a:rPr>
              <a:t>Percentages</a:t>
            </a:r>
          </a:p>
        </p:txBody>
      </p:sp>
      <p:grpSp>
        <p:nvGrpSpPr>
          <p:cNvPr id="3" name="Group 2">
            <a:extLst>
              <a:ext uri="{FF2B5EF4-FFF2-40B4-BE49-F238E27FC236}">
                <a16:creationId xmlns:a16="http://schemas.microsoft.com/office/drawing/2014/main" id="{1B4625A4-9C86-2529-6B0A-DD44F0E8F56E}"/>
              </a:ext>
            </a:extLst>
          </p:cNvPr>
          <p:cNvGrpSpPr/>
          <p:nvPr/>
        </p:nvGrpSpPr>
        <p:grpSpPr>
          <a:xfrm>
            <a:off x="9753368" y="3290500"/>
            <a:ext cx="1701504" cy="1308050"/>
            <a:chOff x="7643200" y="3213246"/>
            <a:chExt cx="1701504" cy="1308050"/>
          </a:xfrm>
        </p:grpSpPr>
        <p:sp>
          <p:nvSpPr>
            <p:cNvPr id="5" name="Rectangle 93">
              <a:extLst>
                <a:ext uri="{FF2B5EF4-FFF2-40B4-BE49-F238E27FC236}">
                  <a16:creationId xmlns:a16="http://schemas.microsoft.com/office/drawing/2014/main" id="{587B25DA-5D17-FAA3-ECCF-B0AD2B31F28F}"/>
                </a:ext>
              </a:extLst>
            </p:cNvPr>
            <p:cNvSpPr>
              <a:spLocks noChangeArrowheads="1"/>
            </p:cNvSpPr>
            <p:nvPr/>
          </p:nvSpPr>
          <p:spPr bwMode="auto">
            <a:xfrm>
              <a:off x="7773761" y="3213246"/>
              <a:ext cx="1570943" cy="13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lang="en-US" altLang="en-US" sz="1000" dirty="0">
                  <a:solidFill>
                    <a:sysClr val="windowText" lastClr="000000"/>
                  </a:solidFill>
                  <a:latin typeface="Century Gothic" panose="020B0502020202020204" pitchFamily="34" charset="0"/>
                </a:rPr>
                <a:t>&lt; 0.5 mmol/L (n = 1,604)</a:t>
              </a:r>
            </a:p>
            <a:p>
              <a:pPr>
                <a:lnSpc>
                  <a:spcPct val="150000"/>
                </a:lnSpc>
              </a:pPr>
              <a:r>
                <a:rPr lang="en-US" altLang="en-US" sz="1000" dirty="0">
                  <a:solidFill>
                    <a:sysClr val="windowText" lastClr="000000"/>
                  </a:solidFill>
                  <a:latin typeface="Century Gothic" panose="020B0502020202020204" pitchFamily="34" charset="0"/>
                </a:rPr>
                <a:t>0.5-1.3 mmol/L (n = 2,627)</a:t>
              </a:r>
            </a:p>
            <a:p>
              <a:pPr>
                <a:lnSpc>
                  <a:spcPct val="150000"/>
                </a:lnSpc>
              </a:pPr>
              <a:r>
                <a:rPr lang="en-US" altLang="en-US" sz="1000" dirty="0">
                  <a:solidFill>
                    <a:sysClr val="windowText" lastClr="000000"/>
                  </a:solidFill>
                  <a:latin typeface="Century Gothic" panose="020B0502020202020204" pitchFamily="34" charset="0"/>
                </a:rPr>
                <a:t>1.3-1.8 mmol/L (n = 1,031)</a:t>
              </a:r>
            </a:p>
            <a:p>
              <a:pPr>
                <a:lnSpc>
                  <a:spcPct val="150000"/>
                </a:lnSpc>
              </a:pPr>
              <a:r>
                <a:rPr lang="en-US" altLang="en-US" sz="1000" dirty="0">
                  <a:solidFill>
                    <a:sysClr val="windowText" lastClr="000000"/>
                  </a:solidFill>
                  <a:latin typeface="Century Gothic" panose="020B0502020202020204" pitchFamily="34" charset="0"/>
                </a:rPr>
                <a:t>1.8-2.6 mmol/L (n = 486)</a:t>
              </a:r>
            </a:p>
            <a:p>
              <a:pPr>
                <a:lnSpc>
                  <a:spcPct val="150000"/>
                </a:lnSpc>
              </a:pPr>
              <a:r>
                <a:rPr kumimoji="0" lang="en-US" sz="1000" i="0" u="none" strike="noStrike" kern="1200" cap="none" normalizeH="0" baseline="0" noProof="0" dirty="0">
                  <a:ln>
                    <a:noFill/>
                  </a:ln>
                  <a:effectLst/>
                  <a:uLnTx/>
                  <a:uFillTx/>
                  <a:latin typeface="+mj-lt"/>
                  <a:ea typeface="+mn-ea"/>
                  <a:cs typeface="+mn-cs"/>
                </a:rPr>
                <a:t>≥</a:t>
              </a:r>
              <a:r>
                <a:rPr lang="en-US" altLang="en-US" sz="1000" dirty="0">
                  <a:solidFill>
                    <a:sysClr val="windowText" lastClr="000000"/>
                  </a:solidFill>
                  <a:latin typeface="Century Gothic" panose="020B0502020202020204" pitchFamily="34" charset="0"/>
                </a:rPr>
                <a:t> 2.6 mmol/L (n = 811)</a:t>
              </a:r>
            </a:p>
            <a:p>
              <a:endParaRPr lang="en-US" altLang="en-US" sz="1000" dirty="0">
                <a:solidFill>
                  <a:sysClr val="windowText" lastClr="000000"/>
                </a:solidFill>
                <a:latin typeface="Century Gothic" panose="020B0502020202020204" pitchFamily="34" charset="0"/>
              </a:endParaRPr>
            </a:p>
          </p:txBody>
        </p:sp>
        <p:sp>
          <p:nvSpPr>
            <p:cNvPr id="6" name="Rectangle 5">
              <a:extLst>
                <a:ext uri="{FF2B5EF4-FFF2-40B4-BE49-F238E27FC236}">
                  <a16:creationId xmlns:a16="http://schemas.microsoft.com/office/drawing/2014/main" id="{FA910609-F48A-7F2E-4FED-D7F4D218E135}"/>
                </a:ext>
              </a:extLst>
            </p:cNvPr>
            <p:cNvSpPr/>
            <p:nvPr/>
          </p:nvSpPr>
          <p:spPr>
            <a:xfrm flipH="1">
              <a:off x="7643201" y="3289187"/>
              <a:ext cx="98719" cy="104253"/>
            </a:xfrm>
            <a:prstGeom prst="rect">
              <a:avLst/>
            </a:prstGeom>
            <a:solidFill>
              <a:srgbClr val="0063C3"/>
            </a:solidFill>
            <a:ln w="50800" cap="flat">
              <a:noFill/>
              <a:prstDash val="solid"/>
              <a:miter/>
            </a:ln>
          </p:spPr>
          <p:txBody>
            <a:bodyPr rtlCol="0" anchor="ctr"/>
            <a:lstStyle/>
            <a:p>
              <a:pPr algn="l"/>
              <a:endParaRPr lang="en-IN" dirty="0"/>
            </a:p>
          </p:txBody>
        </p:sp>
        <p:sp>
          <p:nvSpPr>
            <p:cNvPr id="7" name="Rectangle 6">
              <a:extLst>
                <a:ext uri="{FF2B5EF4-FFF2-40B4-BE49-F238E27FC236}">
                  <a16:creationId xmlns:a16="http://schemas.microsoft.com/office/drawing/2014/main" id="{165ED7C1-6370-C803-BEBB-57E3C0E1B996}"/>
                </a:ext>
              </a:extLst>
            </p:cNvPr>
            <p:cNvSpPr/>
            <p:nvPr/>
          </p:nvSpPr>
          <p:spPr>
            <a:xfrm flipH="1">
              <a:off x="7643201" y="3522867"/>
              <a:ext cx="98719" cy="104253"/>
            </a:xfrm>
            <a:prstGeom prst="rect">
              <a:avLst/>
            </a:prstGeom>
            <a:solidFill>
              <a:srgbClr val="00BCE3"/>
            </a:solidFill>
            <a:ln w="50800" cap="flat">
              <a:noFill/>
              <a:prstDash val="solid"/>
              <a:miter/>
            </a:ln>
          </p:spPr>
          <p:txBody>
            <a:bodyPr rtlCol="0" anchor="ctr"/>
            <a:lstStyle/>
            <a:p>
              <a:pPr algn="l"/>
              <a:endParaRPr lang="en-IN" dirty="0"/>
            </a:p>
          </p:txBody>
        </p:sp>
        <p:sp>
          <p:nvSpPr>
            <p:cNvPr id="9" name="Rectangle 8">
              <a:extLst>
                <a:ext uri="{FF2B5EF4-FFF2-40B4-BE49-F238E27FC236}">
                  <a16:creationId xmlns:a16="http://schemas.microsoft.com/office/drawing/2014/main" id="{DC4908A3-F91C-0CCC-4CB1-D513442FC1AA}"/>
                </a:ext>
              </a:extLst>
            </p:cNvPr>
            <p:cNvSpPr/>
            <p:nvPr/>
          </p:nvSpPr>
          <p:spPr>
            <a:xfrm flipH="1">
              <a:off x="7643201" y="3743316"/>
              <a:ext cx="98719" cy="104253"/>
            </a:xfrm>
            <a:prstGeom prst="rect">
              <a:avLst/>
            </a:prstGeom>
            <a:solidFill>
              <a:srgbClr val="7EE0DD"/>
            </a:solidFill>
            <a:ln w="50800" cap="flat">
              <a:noFill/>
              <a:prstDash val="solid"/>
              <a:miter/>
            </a:ln>
          </p:spPr>
          <p:txBody>
            <a:bodyPr rtlCol="0" anchor="ctr"/>
            <a:lstStyle/>
            <a:p>
              <a:pPr algn="l"/>
              <a:endParaRPr lang="en-IN" dirty="0"/>
            </a:p>
          </p:txBody>
        </p:sp>
        <p:sp>
          <p:nvSpPr>
            <p:cNvPr id="11" name="Rectangle 10">
              <a:extLst>
                <a:ext uri="{FF2B5EF4-FFF2-40B4-BE49-F238E27FC236}">
                  <a16:creationId xmlns:a16="http://schemas.microsoft.com/office/drawing/2014/main" id="{E6D2B0BA-3374-0BA7-F243-8D9402CDDB6C}"/>
                </a:ext>
              </a:extLst>
            </p:cNvPr>
            <p:cNvSpPr/>
            <p:nvPr/>
          </p:nvSpPr>
          <p:spPr>
            <a:xfrm flipH="1">
              <a:off x="7643200" y="3963765"/>
              <a:ext cx="98719" cy="104253"/>
            </a:xfrm>
            <a:prstGeom prst="rect">
              <a:avLst/>
            </a:prstGeom>
            <a:solidFill>
              <a:srgbClr val="2CC84D"/>
            </a:solidFill>
            <a:ln w="50800" cap="flat">
              <a:noFill/>
              <a:prstDash val="solid"/>
              <a:miter/>
            </a:ln>
          </p:spPr>
          <p:txBody>
            <a:bodyPr rtlCol="0" anchor="ctr"/>
            <a:lstStyle/>
            <a:p>
              <a:pPr algn="l"/>
              <a:endParaRPr lang="en-IN" dirty="0"/>
            </a:p>
          </p:txBody>
        </p:sp>
        <p:sp>
          <p:nvSpPr>
            <p:cNvPr id="12" name="Rectangle 11">
              <a:extLst>
                <a:ext uri="{FF2B5EF4-FFF2-40B4-BE49-F238E27FC236}">
                  <a16:creationId xmlns:a16="http://schemas.microsoft.com/office/drawing/2014/main" id="{7520B0C9-3150-7B71-483E-2DD7F0C8147D}"/>
                </a:ext>
              </a:extLst>
            </p:cNvPr>
            <p:cNvSpPr/>
            <p:nvPr/>
          </p:nvSpPr>
          <p:spPr>
            <a:xfrm flipH="1">
              <a:off x="7643200" y="4197445"/>
              <a:ext cx="98719" cy="104253"/>
            </a:xfrm>
            <a:prstGeom prst="rect">
              <a:avLst/>
            </a:prstGeom>
            <a:solidFill>
              <a:srgbClr val="FF6720"/>
            </a:solidFill>
            <a:ln w="50800" cap="flat">
              <a:noFill/>
              <a:prstDash val="solid"/>
              <a:miter/>
            </a:ln>
          </p:spPr>
          <p:txBody>
            <a:bodyPr rtlCol="0" anchor="ctr"/>
            <a:lstStyle/>
            <a:p>
              <a:pPr algn="l"/>
              <a:endParaRPr lang="en-IN" dirty="0"/>
            </a:p>
          </p:txBody>
        </p:sp>
      </p:grpSp>
      <p:sp>
        <p:nvSpPr>
          <p:cNvPr id="13" name="TextBox 12">
            <a:extLst>
              <a:ext uri="{FF2B5EF4-FFF2-40B4-BE49-F238E27FC236}">
                <a16:creationId xmlns:a16="http://schemas.microsoft.com/office/drawing/2014/main" id="{E718AD18-A0D0-0596-5E3A-32CEFE132EFA}"/>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189176176"/>
      </p:ext>
    </p:extLst>
  </p:cSld>
  <p:clrMapOvr>
    <a:masterClrMapping/>
  </p:clrMapOvr>
  <p:transition>
    <p:fade/>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p:txBody>
          <a:bodyPr/>
          <a:lstStyle/>
          <a:p>
            <a:r>
              <a:rPr lang="en-US" noProof="0" dirty="0"/>
              <a:t>Summary</a:t>
            </a:r>
          </a:p>
        </p:txBody>
      </p:sp>
      <p:pic>
        <p:nvPicPr>
          <p:cNvPr id="4" name="Graphic 3" descr="Books on shelf with solid fill">
            <a:hlinkClick r:id="rId3"/>
            <a:extLst>
              <a:ext uri="{FF2B5EF4-FFF2-40B4-BE49-F238E27FC236}">
                <a16:creationId xmlns:a16="http://schemas.microsoft.com/office/drawing/2014/main" id="{C17940CD-4B3D-4C7D-090E-80DFCF3D22B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sp>
        <p:nvSpPr>
          <p:cNvPr id="5" name="Rectangle 4">
            <a:extLst>
              <a:ext uri="{FF2B5EF4-FFF2-40B4-BE49-F238E27FC236}">
                <a16:creationId xmlns:a16="http://schemas.microsoft.com/office/drawing/2014/main" id="{F0435776-2907-C9D7-5E77-F6EFB63B6A85}"/>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 name="Graphic 1" descr="House with solid fill">
            <a:hlinkClick r:id="rId5" action="ppaction://hlinksldjump"/>
            <a:extLst>
              <a:ext uri="{FF2B5EF4-FFF2-40B4-BE49-F238E27FC236}">
                <a16:creationId xmlns:a16="http://schemas.microsoft.com/office/drawing/2014/main" id="{895BD1F4-115D-0E5D-9342-35F283A8076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grpSp>
        <p:nvGrpSpPr>
          <p:cNvPr id="38" name="Group 37">
            <a:extLst>
              <a:ext uri="{FF2B5EF4-FFF2-40B4-BE49-F238E27FC236}">
                <a16:creationId xmlns:a16="http://schemas.microsoft.com/office/drawing/2014/main" id="{C69E767A-1EEE-FFFF-94E7-DEC7A47C7414}"/>
              </a:ext>
            </a:extLst>
          </p:cNvPr>
          <p:cNvGrpSpPr/>
          <p:nvPr/>
        </p:nvGrpSpPr>
        <p:grpSpPr>
          <a:xfrm>
            <a:off x="3194575" y="3834591"/>
            <a:ext cx="5634034" cy="1628167"/>
            <a:chOff x="4260986" y="5060836"/>
            <a:chExt cx="5634034" cy="1628167"/>
          </a:xfrm>
        </p:grpSpPr>
        <p:sp>
          <p:nvSpPr>
            <p:cNvPr id="8" name="Freeform: Shape 7">
              <a:extLst>
                <a:ext uri="{FF2B5EF4-FFF2-40B4-BE49-F238E27FC236}">
                  <a16:creationId xmlns:a16="http://schemas.microsoft.com/office/drawing/2014/main" id="{87BE4148-339C-4E25-0A2D-1E8304336077}"/>
                </a:ext>
              </a:extLst>
            </p:cNvPr>
            <p:cNvSpPr/>
            <p:nvPr/>
          </p:nvSpPr>
          <p:spPr>
            <a:xfrm>
              <a:off x="4691327" y="5060836"/>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9" name="Freeform: Shape 8">
              <a:extLst>
                <a:ext uri="{FF2B5EF4-FFF2-40B4-BE49-F238E27FC236}">
                  <a16:creationId xmlns:a16="http://schemas.microsoft.com/office/drawing/2014/main" id="{2754DC43-8372-E2BE-5D94-50F0929FA345}"/>
                </a:ext>
              </a:extLst>
            </p:cNvPr>
            <p:cNvSpPr/>
            <p:nvPr/>
          </p:nvSpPr>
          <p:spPr>
            <a:xfrm>
              <a:off x="4795348" y="5165253"/>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0" name="Freeform: Shape 9">
              <a:extLst>
                <a:ext uri="{FF2B5EF4-FFF2-40B4-BE49-F238E27FC236}">
                  <a16:creationId xmlns:a16="http://schemas.microsoft.com/office/drawing/2014/main" id="{E38B7AFC-1565-DC49-2855-ADDC2BAB4F07}"/>
                </a:ext>
              </a:extLst>
            </p:cNvPr>
            <p:cNvSpPr/>
            <p:nvPr/>
          </p:nvSpPr>
          <p:spPr>
            <a:xfrm>
              <a:off x="4839966" y="5210003"/>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1" name="Freeform: Shape 10">
              <a:extLst>
                <a:ext uri="{FF2B5EF4-FFF2-40B4-BE49-F238E27FC236}">
                  <a16:creationId xmlns:a16="http://schemas.microsoft.com/office/drawing/2014/main" id="{63A41A45-9ED2-D2CC-B8D1-0CF4F59B2C21}"/>
                </a:ext>
              </a:extLst>
            </p:cNvPr>
            <p:cNvSpPr/>
            <p:nvPr/>
          </p:nvSpPr>
          <p:spPr>
            <a:xfrm>
              <a:off x="4260986" y="5362602"/>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20" name="Content Placeholder 3">
              <a:extLst>
                <a:ext uri="{FF2B5EF4-FFF2-40B4-BE49-F238E27FC236}">
                  <a16:creationId xmlns:a16="http://schemas.microsoft.com/office/drawing/2014/main" id="{E72D8E5B-5644-EBD3-31B5-BFFF4E8AE9EE}"/>
                </a:ext>
              </a:extLst>
            </p:cNvPr>
            <p:cNvSpPr txBox="1">
              <a:spLocks/>
            </p:cNvSpPr>
            <p:nvPr/>
          </p:nvSpPr>
          <p:spPr>
            <a:xfrm>
              <a:off x="5576304" y="5413254"/>
              <a:ext cx="3834342"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Targeting LDL-C levels below current guidelines and recommendations should be considered to prevent recurrent events in high-risk patients</a:t>
              </a:r>
            </a:p>
          </p:txBody>
        </p:sp>
      </p:grpSp>
      <p:grpSp>
        <p:nvGrpSpPr>
          <p:cNvPr id="39" name="Group 38">
            <a:extLst>
              <a:ext uri="{FF2B5EF4-FFF2-40B4-BE49-F238E27FC236}">
                <a16:creationId xmlns:a16="http://schemas.microsoft.com/office/drawing/2014/main" id="{4324B8D1-37F9-EB83-87A9-94B7F5D245BA}"/>
              </a:ext>
            </a:extLst>
          </p:cNvPr>
          <p:cNvGrpSpPr/>
          <p:nvPr/>
        </p:nvGrpSpPr>
        <p:grpSpPr>
          <a:xfrm>
            <a:off x="6213060" y="1793540"/>
            <a:ext cx="5634034" cy="1628167"/>
            <a:chOff x="3292449" y="3429105"/>
            <a:chExt cx="5634034" cy="1628167"/>
          </a:xfrm>
        </p:grpSpPr>
        <p:sp>
          <p:nvSpPr>
            <p:cNvPr id="16" name="Freeform: Shape 15">
              <a:extLst>
                <a:ext uri="{FF2B5EF4-FFF2-40B4-BE49-F238E27FC236}">
                  <a16:creationId xmlns:a16="http://schemas.microsoft.com/office/drawing/2014/main" id="{3B987D85-B6DF-1591-415B-151A43B3A52A}"/>
                </a:ext>
              </a:extLst>
            </p:cNvPr>
            <p:cNvSpPr/>
            <p:nvPr/>
          </p:nvSpPr>
          <p:spPr>
            <a:xfrm>
              <a:off x="3722790" y="3429105"/>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7" name="Freeform: Shape 16">
              <a:extLst>
                <a:ext uri="{FF2B5EF4-FFF2-40B4-BE49-F238E27FC236}">
                  <a16:creationId xmlns:a16="http://schemas.microsoft.com/office/drawing/2014/main" id="{6276D446-7F68-EE55-E688-A52D58958F70}"/>
                </a:ext>
              </a:extLst>
            </p:cNvPr>
            <p:cNvSpPr/>
            <p:nvPr/>
          </p:nvSpPr>
          <p:spPr>
            <a:xfrm>
              <a:off x="3826811" y="3533522"/>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8" name="Freeform: Shape 17">
              <a:extLst>
                <a:ext uri="{FF2B5EF4-FFF2-40B4-BE49-F238E27FC236}">
                  <a16:creationId xmlns:a16="http://schemas.microsoft.com/office/drawing/2014/main" id="{E9F59A11-31E9-215D-A094-2234B6C2FE3C}"/>
                </a:ext>
              </a:extLst>
            </p:cNvPr>
            <p:cNvSpPr/>
            <p:nvPr/>
          </p:nvSpPr>
          <p:spPr>
            <a:xfrm>
              <a:off x="3871429" y="3578272"/>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9" name="Freeform: Shape 18">
              <a:extLst>
                <a:ext uri="{FF2B5EF4-FFF2-40B4-BE49-F238E27FC236}">
                  <a16:creationId xmlns:a16="http://schemas.microsoft.com/office/drawing/2014/main" id="{D323EEE3-6484-4763-9DEA-8EFC25010E25}"/>
                </a:ext>
              </a:extLst>
            </p:cNvPr>
            <p:cNvSpPr/>
            <p:nvPr/>
          </p:nvSpPr>
          <p:spPr>
            <a:xfrm>
              <a:off x="3292449" y="3730871"/>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22" name="Content Placeholder 3">
              <a:extLst>
                <a:ext uri="{FF2B5EF4-FFF2-40B4-BE49-F238E27FC236}">
                  <a16:creationId xmlns:a16="http://schemas.microsoft.com/office/drawing/2014/main" id="{39FAE4F1-BC09-EFF2-20CC-1A53C214DB84}"/>
                </a:ext>
              </a:extLst>
            </p:cNvPr>
            <p:cNvSpPr txBox="1">
              <a:spLocks/>
            </p:cNvSpPr>
            <p:nvPr/>
          </p:nvSpPr>
          <p:spPr>
            <a:xfrm>
              <a:off x="4577104" y="3705323"/>
              <a:ext cx="3957296"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This relationship between lower LDL-C and lower risk for major CV outcomes extended even to the bottom 1st percentile of LDL-C &lt; 7.7 mg/dL  </a:t>
              </a:r>
            </a:p>
          </p:txBody>
        </p:sp>
        <p:grpSp>
          <p:nvGrpSpPr>
            <p:cNvPr id="28" name="Group 27">
              <a:extLst>
                <a:ext uri="{FF2B5EF4-FFF2-40B4-BE49-F238E27FC236}">
                  <a16:creationId xmlns:a16="http://schemas.microsoft.com/office/drawing/2014/main" id="{A0DBE905-6083-2421-DB18-4C10FF12F8D7}"/>
                </a:ext>
              </a:extLst>
            </p:cNvPr>
            <p:cNvGrpSpPr/>
            <p:nvPr/>
          </p:nvGrpSpPr>
          <p:grpSpPr>
            <a:xfrm>
              <a:off x="3456920" y="3872667"/>
              <a:ext cx="804066" cy="774318"/>
              <a:chOff x="6511664" y="3894064"/>
              <a:chExt cx="804066" cy="774318"/>
            </a:xfrm>
          </p:grpSpPr>
          <p:sp>
            <p:nvSpPr>
              <p:cNvPr id="29" name="Freeform: Shape 28">
                <a:extLst>
                  <a:ext uri="{FF2B5EF4-FFF2-40B4-BE49-F238E27FC236}">
                    <a16:creationId xmlns:a16="http://schemas.microsoft.com/office/drawing/2014/main" id="{91B8ACE3-971F-580F-23E7-E489B1F60900}"/>
                  </a:ext>
                </a:extLst>
              </p:cNvPr>
              <p:cNvSpPr/>
              <p:nvPr/>
            </p:nvSpPr>
            <p:spPr>
              <a:xfrm>
                <a:off x="6918119"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30" name="Freeform: Shape 29">
                <a:extLst>
                  <a:ext uri="{FF2B5EF4-FFF2-40B4-BE49-F238E27FC236}">
                    <a16:creationId xmlns:a16="http://schemas.microsoft.com/office/drawing/2014/main" id="{AADF6622-F5E4-B2BE-B56F-B9DC4764D103}"/>
                  </a:ext>
                </a:extLst>
              </p:cNvPr>
              <p:cNvSpPr/>
              <p:nvPr/>
            </p:nvSpPr>
            <p:spPr>
              <a:xfrm>
                <a:off x="6511664"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31" name="Freeform: Shape 30">
                <a:extLst>
                  <a:ext uri="{FF2B5EF4-FFF2-40B4-BE49-F238E27FC236}">
                    <a16:creationId xmlns:a16="http://schemas.microsoft.com/office/drawing/2014/main" id="{C1A87AAF-F2BA-22D8-BD5A-C0B6A983E374}"/>
                  </a:ext>
                </a:extLst>
              </p:cNvPr>
              <p:cNvSpPr/>
              <p:nvPr/>
            </p:nvSpPr>
            <p:spPr>
              <a:xfrm>
                <a:off x="6713515" y="3894064"/>
                <a:ext cx="398952" cy="436264"/>
              </a:xfrm>
              <a:custGeom>
                <a:avLst/>
                <a:gdLst>
                  <a:gd name="connsiteX0" fmla="*/ 618 w 1072241"/>
                  <a:gd name="connsiteY0" fmla="*/ 161902 h 1172525"/>
                  <a:gd name="connsiteX1" fmla="*/ 20240 w 1072241"/>
                  <a:gd name="connsiteY1" fmla="*/ 161902 h 1172525"/>
                  <a:gd name="connsiteX2" fmla="*/ 500871 w 1072241"/>
                  <a:gd name="connsiteY2" fmla="*/ 21789 h 1172525"/>
                  <a:gd name="connsiteX3" fmla="*/ 524779 w 1072241"/>
                  <a:gd name="connsiteY3" fmla="*/ 4263 h 1172525"/>
                  <a:gd name="connsiteX4" fmla="*/ 544782 w 1072241"/>
                  <a:gd name="connsiteY4" fmla="*/ 3596 h 1172525"/>
                  <a:gd name="connsiteX5" fmla="*/ 753379 w 1072241"/>
                  <a:gd name="connsiteY5" fmla="*/ 112181 h 1172525"/>
                  <a:gd name="connsiteX6" fmla="*/ 1042272 w 1072241"/>
                  <a:gd name="connsiteY6" fmla="*/ 171046 h 1172525"/>
                  <a:gd name="connsiteX7" fmla="*/ 1050559 w 1072241"/>
                  <a:gd name="connsiteY7" fmla="*/ 170665 h 1172525"/>
                  <a:gd name="connsiteX8" fmla="*/ 1069514 w 1072241"/>
                  <a:gd name="connsiteY8" fmla="*/ 187524 h 1172525"/>
                  <a:gd name="connsiteX9" fmla="*/ 1059989 w 1072241"/>
                  <a:gd name="connsiteY9" fmla="*/ 448699 h 1172525"/>
                  <a:gd name="connsiteX10" fmla="*/ 951118 w 1072241"/>
                  <a:gd name="connsiteY10" fmla="*/ 816269 h 1172525"/>
                  <a:gd name="connsiteX11" fmla="*/ 605170 w 1072241"/>
                  <a:gd name="connsiteY11" fmla="*/ 1144596 h 1172525"/>
                  <a:gd name="connsiteX12" fmla="*/ 543353 w 1072241"/>
                  <a:gd name="connsiteY12" fmla="*/ 1171456 h 1172525"/>
                  <a:gd name="connsiteX13" fmla="*/ 527732 w 1072241"/>
                  <a:gd name="connsiteY13" fmla="*/ 1170790 h 1172525"/>
                  <a:gd name="connsiteX14" fmla="*/ 112633 w 1072241"/>
                  <a:gd name="connsiteY14" fmla="*/ 793695 h 1172525"/>
                  <a:gd name="connsiteX15" fmla="*/ 24240 w 1072241"/>
                  <a:gd name="connsiteY15" fmla="*/ 505278 h 1172525"/>
                  <a:gd name="connsiteX16" fmla="*/ 237 w 1072241"/>
                  <a:gd name="connsiteY16" fmla="*/ 169141 h 1172525"/>
                  <a:gd name="connsiteX17" fmla="*/ 809 w 1072241"/>
                  <a:gd name="connsiteY17" fmla="*/ 161902 h 1172525"/>
                  <a:gd name="connsiteX18" fmla="*/ 69770 w 1072241"/>
                  <a:gd name="connsiteY18" fmla="*/ 232196 h 1172525"/>
                  <a:gd name="connsiteX19" fmla="*/ 69770 w 1072241"/>
                  <a:gd name="connsiteY19" fmla="*/ 254008 h 1172525"/>
                  <a:gd name="connsiteX20" fmla="*/ 92535 w 1072241"/>
                  <a:gd name="connsiteY20" fmla="*/ 528424 h 1172525"/>
                  <a:gd name="connsiteX21" fmla="*/ 217217 w 1072241"/>
                  <a:gd name="connsiteY21" fmla="*/ 845511 h 1172525"/>
                  <a:gd name="connsiteX22" fmla="*/ 521446 w 1072241"/>
                  <a:gd name="connsiteY22" fmla="*/ 1092208 h 1172525"/>
                  <a:gd name="connsiteX23" fmla="*/ 552307 w 1072241"/>
                  <a:gd name="connsiteY23" fmla="*/ 1091827 h 1172525"/>
                  <a:gd name="connsiteX24" fmla="*/ 700516 w 1072241"/>
                  <a:gd name="connsiteY24" fmla="*/ 1008579 h 1172525"/>
                  <a:gd name="connsiteX25" fmla="*/ 939021 w 1072241"/>
                  <a:gd name="connsiteY25" fmla="*/ 685396 h 1172525"/>
                  <a:gd name="connsiteX26" fmla="*/ 1000744 w 1072241"/>
                  <a:gd name="connsiteY26" fmla="*/ 244198 h 1172525"/>
                  <a:gd name="connsiteX27" fmla="*/ 991028 w 1072241"/>
                  <a:gd name="connsiteY27" fmla="*/ 236006 h 1172525"/>
                  <a:gd name="connsiteX28" fmla="*/ 837961 w 1072241"/>
                  <a:gd name="connsiteY28" fmla="*/ 216289 h 1172525"/>
                  <a:gd name="connsiteX29" fmla="*/ 545353 w 1072241"/>
                  <a:gd name="connsiteY29" fmla="*/ 79510 h 1172525"/>
                  <a:gd name="connsiteX30" fmla="*/ 525827 w 1072241"/>
                  <a:gd name="connsiteY30" fmla="*/ 79701 h 1172525"/>
                  <a:gd name="connsiteX31" fmla="*/ 352663 w 1072241"/>
                  <a:gd name="connsiteY31" fmla="*/ 178475 h 1172525"/>
                  <a:gd name="connsiteX32" fmla="*/ 165210 w 1072241"/>
                  <a:gd name="connsiteY32" fmla="*/ 225338 h 1172525"/>
                  <a:gd name="connsiteX33" fmla="*/ 69770 w 1072241"/>
                  <a:gd name="connsiteY33" fmla="*/ 232196 h 117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72241" h="1172525">
                    <a:moveTo>
                      <a:pt x="618" y="161902"/>
                    </a:moveTo>
                    <a:cubicBezTo>
                      <a:pt x="7762" y="161902"/>
                      <a:pt x="13954" y="161711"/>
                      <a:pt x="20240" y="161902"/>
                    </a:cubicBezTo>
                    <a:cubicBezTo>
                      <a:pt x="195976" y="168379"/>
                      <a:pt x="356854" y="123992"/>
                      <a:pt x="500871" y="21789"/>
                    </a:cubicBezTo>
                    <a:cubicBezTo>
                      <a:pt x="508873" y="16074"/>
                      <a:pt x="517254" y="10645"/>
                      <a:pt x="524779" y="4263"/>
                    </a:cubicBezTo>
                    <a:cubicBezTo>
                      <a:pt x="531733" y="-1547"/>
                      <a:pt x="537257" y="-1071"/>
                      <a:pt x="544782" y="3596"/>
                    </a:cubicBezTo>
                    <a:cubicBezTo>
                      <a:pt x="611457" y="45220"/>
                      <a:pt x="680418" y="82749"/>
                      <a:pt x="753379" y="112181"/>
                    </a:cubicBezTo>
                    <a:cubicBezTo>
                      <a:pt x="845962" y="149519"/>
                      <a:pt x="941308" y="174475"/>
                      <a:pt x="1042272" y="171046"/>
                    </a:cubicBezTo>
                    <a:cubicBezTo>
                      <a:pt x="1045035" y="171046"/>
                      <a:pt x="1047797" y="170855"/>
                      <a:pt x="1050559" y="170665"/>
                    </a:cubicBezTo>
                    <a:cubicBezTo>
                      <a:pt x="1068752" y="169712"/>
                      <a:pt x="1068181" y="169712"/>
                      <a:pt x="1069514" y="187524"/>
                    </a:cubicBezTo>
                    <a:cubicBezTo>
                      <a:pt x="1075991" y="274963"/>
                      <a:pt x="1070181" y="362022"/>
                      <a:pt x="1059989" y="448699"/>
                    </a:cubicBezTo>
                    <a:cubicBezTo>
                      <a:pt x="1044749" y="577287"/>
                      <a:pt x="1012364" y="701112"/>
                      <a:pt x="951118" y="816269"/>
                    </a:cubicBezTo>
                    <a:cubicBezTo>
                      <a:pt x="872346" y="964288"/>
                      <a:pt x="756142" y="1072777"/>
                      <a:pt x="605170" y="1144596"/>
                    </a:cubicBezTo>
                    <a:cubicBezTo>
                      <a:pt x="584882" y="1154216"/>
                      <a:pt x="564213" y="1163074"/>
                      <a:pt x="543353" y="1171456"/>
                    </a:cubicBezTo>
                    <a:cubicBezTo>
                      <a:pt x="538876" y="1173266"/>
                      <a:pt x="532399" y="1172599"/>
                      <a:pt x="527732" y="1170790"/>
                    </a:cubicBezTo>
                    <a:cubicBezTo>
                      <a:pt x="339708" y="1099733"/>
                      <a:pt x="200358" y="975337"/>
                      <a:pt x="112633" y="793695"/>
                    </a:cubicBezTo>
                    <a:cubicBezTo>
                      <a:pt x="68341" y="702064"/>
                      <a:pt x="40624" y="605386"/>
                      <a:pt x="24240" y="505278"/>
                    </a:cubicBezTo>
                    <a:cubicBezTo>
                      <a:pt x="6048" y="394026"/>
                      <a:pt x="-1477" y="281821"/>
                      <a:pt x="237" y="169141"/>
                    </a:cubicBezTo>
                    <a:cubicBezTo>
                      <a:pt x="237" y="167140"/>
                      <a:pt x="523" y="165235"/>
                      <a:pt x="809" y="161902"/>
                    </a:cubicBezTo>
                    <a:close/>
                    <a:moveTo>
                      <a:pt x="69770" y="232196"/>
                    </a:moveTo>
                    <a:cubicBezTo>
                      <a:pt x="69770" y="238387"/>
                      <a:pt x="69770" y="246198"/>
                      <a:pt x="69770" y="254008"/>
                    </a:cubicBezTo>
                    <a:cubicBezTo>
                      <a:pt x="69008" y="346210"/>
                      <a:pt x="75009" y="437746"/>
                      <a:pt x="92535" y="528424"/>
                    </a:cubicBezTo>
                    <a:cubicBezTo>
                      <a:pt x="114537" y="641866"/>
                      <a:pt x="152923" y="748737"/>
                      <a:pt x="217217" y="845511"/>
                    </a:cubicBezTo>
                    <a:cubicBezTo>
                      <a:pt x="292846" y="959430"/>
                      <a:pt x="394668" y="1041250"/>
                      <a:pt x="521446" y="1092208"/>
                    </a:cubicBezTo>
                    <a:cubicBezTo>
                      <a:pt x="531923" y="1096399"/>
                      <a:pt x="541829" y="1096399"/>
                      <a:pt x="552307" y="1091827"/>
                    </a:cubicBezTo>
                    <a:cubicBezTo>
                      <a:pt x="604599" y="1069158"/>
                      <a:pt x="654700" y="1042678"/>
                      <a:pt x="700516" y="1008579"/>
                    </a:cubicBezTo>
                    <a:cubicBezTo>
                      <a:pt x="812720" y="924949"/>
                      <a:pt x="889872" y="815412"/>
                      <a:pt x="939021" y="685396"/>
                    </a:cubicBezTo>
                    <a:cubicBezTo>
                      <a:pt x="992838" y="542997"/>
                      <a:pt x="1006554" y="394978"/>
                      <a:pt x="1000744" y="244198"/>
                    </a:cubicBezTo>
                    <a:cubicBezTo>
                      <a:pt x="1000458" y="237054"/>
                      <a:pt x="997315" y="235816"/>
                      <a:pt x="991028" y="236006"/>
                    </a:cubicBezTo>
                    <a:cubicBezTo>
                      <a:pt x="938926" y="238197"/>
                      <a:pt x="888063" y="230672"/>
                      <a:pt x="837961" y="216289"/>
                    </a:cubicBezTo>
                    <a:cubicBezTo>
                      <a:pt x="733091" y="186286"/>
                      <a:pt x="636984" y="137899"/>
                      <a:pt x="545353" y="79510"/>
                    </a:cubicBezTo>
                    <a:cubicBezTo>
                      <a:pt x="538114" y="74938"/>
                      <a:pt x="533542" y="73795"/>
                      <a:pt x="525827" y="79701"/>
                    </a:cubicBezTo>
                    <a:cubicBezTo>
                      <a:pt x="472487" y="120277"/>
                      <a:pt x="414766" y="153329"/>
                      <a:pt x="352663" y="178475"/>
                    </a:cubicBezTo>
                    <a:cubicBezTo>
                      <a:pt x="292369" y="202859"/>
                      <a:pt x="230266" y="220195"/>
                      <a:pt x="165210" y="225338"/>
                    </a:cubicBezTo>
                    <a:cubicBezTo>
                      <a:pt x="133873" y="227815"/>
                      <a:pt x="102441" y="229815"/>
                      <a:pt x="69770" y="232196"/>
                    </a:cubicBezTo>
                    <a:close/>
                  </a:path>
                </a:pathLst>
              </a:custGeom>
              <a:solidFill>
                <a:schemeClr val="bg1"/>
              </a:solidFill>
              <a:ln w="9525" cap="flat">
                <a:noFill/>
                <a:prstDash val="solid"/>
                <a:miter/>
              </a:ln>
            </p:spPr>
            <p:txBody>
              <a:bodyPr rtlCol="0" anchor="ctr"/>
              <a:lstStyle/>
              <a:p>
                <a:endParaRPr lang="en-IN" dirty="0"/>
              </a:p>
            </p:txBody>
          </p:sp>
          <p:sp>
            <p:nvSpPr>
              <p:cNvPr id="32" name="Freeform: Shape 31">
                <a:extLst>
                  <a:ext uri="{FF2B5EF4-FFF2-40B4-BE49-F238E27FC236}">
                    <a16:creationId xmlns:a16="http://schemas.microsoft.com/office/drawing/2014/main" id="{5C560A7A-F2A5-264F-9278-420E43546610}"/>
                  </a:ext>
                </a:extLst>
              </p:cNvPr>
              <p:cNvSpPr/>
              <p:nvPr/>
            </p:nvSpPr>
            <p:spPr>
              <a:xfrm>
                <a:off x="6822935" y="4007498"/>
                <a:ext cx="180050" cy="179279"/>
              </a:xfrm>
              <a:custGeom>
                <a:avLst/>
                <a:gdLst>
                  <a:gd name="connsiteX0" fmla="*/ 322993 w 483912"/>
                  <a:gd name="connsiteY0" fmla="*/ 325470 h 481838"/>
                  <a:gd name="connsiteX1" fmla="*/ 322993 w 483912"/>
                  <a:gd name="connsiteY1" fmla="*/ 341568 h 481838"/>
                  <a:gd name="connsiteX2" fmla="*/ 323945 w 483912"/>
                  <a:gd name="connsiteY2" fmla="*/ 447009 h 481838"/>
                  <a:gd name="connsiteX3" fmla="*/ 292513 w 483912"/>
                  <a:gd name="connsiteY3" fmla="*/ 481109 h 481838"/>
                  <a:gd name="connsiteX4" fmla="*/ 190595 w 483912"/>
                  <a:gd name="connsiteY4" fmla="*/ 480918 h 481838"/>
                  <a:gd name="connsiteX5" fmla="*/ 160687 w 483912"/>
                  <a:gd name="connsiteY5" fmla="*/ 449581 h 481838"/>
                  <a:gd name="connsiteX6" fmla="*/ 159544 w 483912"/>
                  <a:gd name="connsiteY6" fmla="*/ 334710 h 481838"/>
                  <a:gd name="connsiteX7" fmla="*/ 159163 w 483912"/>
                  <a:gd name="connsiteY7" fmla="*/ 326137 h 481838"/>
                  <a:gd name="connsiteX8" fmla="*/ 145352 w 483912"/>
                  <a:gd name="connsiteY8" fmla="*/ 325375 h 481838"/>
                  <a:gd name="connsiteX9" fmla="*/ 36290 w 483912"/>
                  <a:gd name="connsiteY9" fmla="*/ 325375 h 481838"/>
                  <a:gd name="connsiteX10" fmla="*/ 0 w 483912"/>
                  <a:gd name="connsiteY10" fmla="*/ 288894 h 481838"/>
                  <a:gd name="connsiteX11" fmla="*/ 0 w 483912"/>
                  <a:gd name="connsiteY11" fmla="*/ 200026 h 481838"/>
                  <a:gd name="connsiteX12" fmla="*/ 39529 w 483912"/>
                  <a:gd name="connsiteY12" fmla="*/ 160212 h 481838"/>
                  <a:gd name="connsiteX13" fmla="*/ 142685 w 483912"/>
                  <a:gd name="connsiteY13" fmla="*/ 159926 h 481838"/>
                  <a:gd name="connsiteX14" fmla="*/ 160306 w 483912"/>
                  <a:gd name="connsiteY14" fmla="*/ 159926 h 481838"/>
                  <a:gd name="connsiteX15" fmla="*/ 160306 w 483912"/>
                  <a:gd name="connsiteY15" fmla="*/ 50579 h 481838"/>
                  <a:gd name="connsiteX16" fmla="*/ 160687 w 483912"/>
                  <a:gd name="connsiteY16" fmla="*/ 30481 h 481838"/>
                  <a:gd name="connsiteX17" fmla="*/ 190881 w 483912"/>
                  <a:gd name="connsiteY17" fmla="*/ 477 h 481838"/>
                  <a:gd name="connsiteX18" fmla="*/ 295085 w 483912"/>
                  <a:gd name="connsiteY18" fmla="*/ 763 h 481838"/>
                  <a:gd name="connsiteX19" fmla="*/ 323183 w 483912"/>
                  <a:gd name="connsiteY19" fmla="*/ 31338 h 481838"/>
                  <a:gd name="connsiteX20" fmla="*/ 323183 w 483912"/>
                  <a:gd name="connsiteY20" fmla="*/ 78773 h 481838"/>
                  <a:gd name="connsiteX21" fmla="*/ 323183 w 483912"/>
                  <a:gd name="connsiteY21" fmla="*/ 159259 h 481838"/>
                  <a:gd name="connsiteX22" fmla="*/ 338709 w 483912"/>
                  <a:gd name="connsiteY22" fmla="*/ 160116 h 481838"/>
                  <a:gd name="connsiteX23" fmla="*/ 441865 w 483912"/>
                  <a:gd name="connsiteY23" fmla="*/ 160212 h 481838"/>
                  <a:gd name="connsiteX24" fmla="*/ 483870 w 483912"/>
                  <a:gd name="connsiteY24" fmla="*/ 203169 h 481838"/>
                  <a:gd name="connsiteX25" fmla="*/ 483870 w 483912"/>
                  <a:gd name="connsiteY25" fmla="*/ 288513 h 481838"/>
                  <a:gd name="connsiteX26" fmla="*/ 446723 w 483912"/>
                  <a:gd name="connsiteY26" fmla="*/ 325375 h 481838"/>
                  <a:gd name="connsiteX27" fmla="*/ 337661 w 483912"/>
                  <a:gd name="connsiteY27" fmla="*/ 325375 h 481838"/>
                  <a:gd name="connsiteX28" fmla="*/ 323088 w 483912"/>
                  <a:gd name="connsiteY28" fmla="*/ 325375 h 4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83912" h="481838">
                    <a:moveTo>
                      <a:pt x="322993" y="325470"/>
                    </a:moveTo>
                    <a:cubicBezTo>
                      <a:pt x="322993" y="331566"/>
                      <a:pt x="322993" y="336615"/>
                      <a:pt x="322993" y="341568"/>
                    </a:cubicBezTo>
                    <a:cubicBezTo>
                      <a:pt x="323279" y="376715"/>
                      <a:pt x="323469" y="411862"/>
                      <a:pt x="323945" y="447009"/>
                    </a:cubicBezTo>
                    <a:cubicBezTo>
                      <a:pt x="324136" y="466631"/>
                      <a:pt x="312801" y="480537"/>
                      <a:pt x="292513" y="481109"/>
                    </a:cubicBezTo>
                    <a:cubicBezTo>
                      <a:pt x="258604" y="482157"/>
                      <a:pt x="224600" y="482061"/>
                      <a:pt x="190595" y="480918"/>
                    </a:cubicBezTo>
                    <a:cubicBezTo>
                      <a:pt x="171164" y="480252"/>
                      <a:pt x="161163" y="469203"/>
                      <a:pt x="160687" y="449581"/>
                    </a:cubicBezTo>
                    <a:cubicBezTo>
                      <a:pt x="159734" y="411291"/>
                      <a:pt x="159925" y="373000"/>
                      <a:pt x="159544" y="334710"/>
                    </a:cubicBezTo>
                    <a:cubicBezTo>
                      <a:pt x="159544" y="332328"/>
                      <a:pt x="159353" y="330042"/>
                      <a:pt x="159163" y="326137"/>
                    </a:cubicBezTo>
                    <a:cubicBezTo>
                      <a:pt x="154496" y="325851"/>
                      <a:pt x="149924" y="325375"/>
                      <a:pt x="145352" y="325375"/>
                    </a:cubicBezTo>
                    <a:cubicBezTo>
                      <a:pt x="108966" y="325375"/>
                      <a:pt x="72676" y="325375"/>
                      <a:pt x="36290" y="325375"/>
                    </a:cubicBezTo>
                    <a:cubicBezTo>
                      <a:pt x="14859" y="325375"/>
                      <a:pt x="0" y="310421"/>
                      <a:pt x="0" y="288894"/>
                    </a:cubicBezTo>
                    <a:cubicBezTo>
                      <a:pt x="0" y="259272"/>
                      <a:pt x="0" y="229649"/>
                      <a:pt x="0" y="200026"/>
                    </a:cubicBezTo>
                    <a:cubicBezTo>
                      <a:pt x="0" y="172118"/>
                      <a:pt x="10858" y="160688"/>
                      <a:pt x="39529" y="160212"/>
                    </a:cubicBezTo>
                    <a:cubicBezTo>
                      <a:pt x="73914" y="159640"/>
                      <a:pt x="108299" y="159926"/>
                      <a:pt x="142685" y="159926"/>
                    </a:cubicBezTo>
                    <a:cubicBezTo>
                      <a:pt x="148019" y="159926"/>
                      <a:pt x="153448" y="159926"/>
                      <a:pt x="160306" y="159926"/>
                    </a:cubicBezTo>
                    <a:cubicBezTo>
                      <a:pt x="160306" y="122207"/>
                      <a:pt x="160306" y="86393"/>
                      <a:pt x="160306" y="50579"/>
                    </a:cubicBezTo>
                    <a:cubicBezTo>
                      <a:pt x="160306" y="43911"/>
                      <a:pt x="160115" y="37149"/>
                      <a:pt x="160687" y="30481"/>
                    </a:cubicBezTo>
                    <a:cubicBezTo>
                      <a:pt x="162306" y="11907"/>
                      <a:pt x="172307" y="954"/>
                      <a:pt x="190881" y="477"/>
                    </a:cubicBezTo>
                    <a:cubicBezTo>
                      <a:pt x="225647" y="-285"/>
                      <a:pt x="260414" y="-94"/>
                      <a:pt x="295085" y="763"/>
                    </a:cubicBezTo>
                    <a:cubicBezTo>
                      <a:pt x="312134" y="1144"/>
                      <a:pt x="322517" y="13050"/>
                      <a:pt x="323183" y="31338"/>
                    </a:cubicBezTo>
                    <a:cubicBezTo>
                      <a:pt x="323755" y="47150"/>
                      <a:pt x="323183" y="62961"/>
                      <a:pt x="323183" y="78773"/>
                    </a:cubicBezTo>
                    <a:cubicBezTo>
                      <a:pt x="323183" y="105157"/>
                      <a:pt x="323183" y="131637"/>
                      <a:pt x="323183" y="159259"/>
                    </a:cubicBezTo>
                    <a:cubicBezTo>
                      <a:pt x="328708" y="159545"/>
                      <a:pt x="333661" y="160021"/>
                      <a:pt x="338709" y="160116"/>
                    </a:cubicBezTo>
                    <a:cubicBezTo>
                      <a:pt x="373094" y="160116"/>
                      <a:pt x="407480" y="159831"/>
                      <a:pt x="441865" y="160212"/>
                    </a:cubicBezTo>
                    <a:cubicBezTo>
                      <a:pt x="474631" y="160593"/>
                      <a:pt x="483870" y="170403"/>
                      <a:pt x="483870" y="203169"/>
                    </a:cubicBezTo>
                    <a:cubicBezTo>
                      <a:pt x="483870" y="231649"/>
                      <a:pt x="483965" y="260034"/>
                      <a:pt x="483870" y="288513"/>
                    </a:cubicBezTo>
                    <a:cubicBezTo>
                      <a:pt x="483870" y="310516"/>
                      <a:pt x="468916" y="325375"/>
                      <a:pt x="446723" y="325375"/>
                    </a:cubicBezTo>
                    <a:cubicBezTo>
                      <a:pt x="410337" y="325375"/>
                      <a:pt x="374047" y="325375"/>
                      <a:pt x="337661" y="325375"/>
                    </a:cubicBezTo>
                    <a:cubicBezTo>
                      <a:pt x="333375" y="325375"/>
                      <a:pt x="329089" y="325375"/>
                      <a:pt x="323088" y="325375"/>
                    </a:cubicBezTo>
                    <a:close/>
                  </a:path>
                </a:pathLst>
              </a:custGeom>
              <a:solidFill>
                <a:schemeClr val="bg1"/>
              </a:solidFill>
              <a:ln w="9525" cap="flat">
                <a:noFill/>
                <a:prstDash val="solid"/>
                <a:miter/>
              </a:ln>
            </p:spPr>
            <p:txBody>
              <a:bodyPr rtlCol="0" anchor="ctr"/>
              <a:lstStyle/>
              <a:p>
                <a:endParaRPr lang="en-IN" dirty="0"/>
              </a:p>
            </p:txBody>
          </p:sp>
        </p:grpSp>
      </p:grpSp>
      <p:grpSp>
        <p:nvGrpSpPr>
          <p:cNvPr id="40" name="Group 39">
            <a:extLst>
              <a:ext uri="{FF2B5EF4-FFF2-40B4-BE49-F238E27FC236}">
                <a16:creationId xmlns:a16="http://schemas.microsoft.com/office/drawing/2014/main" id="{7B8629CA-324A-BE22-91AB-A4171C707D68}"/>
              </a:ext>
            </a:extLst>
          </p:cNvPr>
          <p:cNvGrpSpPr/>
          <p:nvPr/>
        </p:nvGrpSpPr>
        <p:grpSpPr>
          <a:xfrm>
            <a:off x="377558" y="1773563"/>
            <a:ext cx="5634034" cy="1628167"/>
            <a:chOff x="6288827" y="1389473"/>
            <a:chExt cx="5634034" cy="1628167"/>
          </a:xfrm>
        </p:grpSpPr>
        <p:sp>
          <p:nvSpPr>
            <p:cNvPr id="12" name="Freeform: Shape 11">
              <a:extLst>
                <a:ext uri="{FF2B5EF4-FFF2-40B4-BE49-F238E27FC236}">
                  <a16:creationId xmlns:a16="http://schemas.microsoft.com/office/drawing/2014/main" id="{6B8BCBCF-C613-26A2-69F0-D21466FB685D}"/>
                </a:ext>
              </a:extLst>
            </p:cNvPr>
            <p:cNvSpPr/>
            <p:nvPr/>
          </p:nvSpPr>
          <p:spPr>
            <a:xfrm>
              <a:off x="6719168" y="138947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3" name="Freeform: Shape 12">
              <a:extLst>
                <a:ext uri="{FF2B5EF4-FFF2-40B4-BE49-F238E27FC236}">
                  <a16:creationId xmlns:a16="http://schemas.microsoft.com/office/drawing/2014/main" id="{B12A841B-DDCC-A3F9-202D-7639B19D66C3}"/>
                </a:ext>
              </a:extLst>
            </p:cNvPr>
            <p:cNvSpPr/>
            <p:nvPr/>
          </p:nvSpPr>
          <p:spPr>
            <a:xfrm>
              <a:off x="6823189" y="149389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BB015729-6F85-CCF0-9DFE-5900B33AE196}"/>
                </a:ext>
              </a:extLst>
            </p:cNvPr>
            <p:cNvSpPr/>
            <p:nvPr/>
          </p:nvSpPr>
          <p:spPr>
            <a:xfrm>
              <a:off x="6867807" y="153864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5" name="Freeform: Shape 14">
              <a:extLst>
                <a:ext uri="{FF2B5EF4-FFF2-40B4-BE49-F238E27FC236}">
                  <a16:creationId xmlns:a16="http://schemas.microsoft.com/office/drawing/2014/main" id="{0437950E-A04D-9936-ED7A-4A8AA184BCA0}"/>
                </a:ext>
              </a:extLst>
            </p:cNvPr>
            <p:cNvSpPr/>
            <p:nvPr/>
          </p:nvSpPr>
          <p:spPr>
            <a:xfrm>
              <a:off x="6288827" y="169123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21" name="Content Placeholder 3">
              <a:extLst>
                <a:ext uri="{FF2B5EF4-FFF2-40B4-BE49-F238E27FC236}">
                  <a16:creationId xmlns:a16="http://schemas.microsoft.com/office/drawing/2014/main" id="{4DFA5D78-49E6-9657-6E53-7D78250DB7C7}"/>
                </a:ext>
              </a:extLst>
            </p:cNvPr>
            <p:cNvSpPr txBox="1">
              <a:spLocks/>
            </p:cNvSpPr>
            <p:nvPr/>
          </p:nvSpPr>
          <p:spPr>
            <a:xfrm>
              <a:off x="7523234" y="1678842"/>
              <a:ext cx="3974610" cy="1154162"/>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Patients who achieved progressively lower LDL-C levels at week 4 experienced continued lower CV event rates with no evidence of a plateau and no increase in adverse events</a:t>
              </a:r>
            </a:p>
          </p:txBody>
        </p:sp>
        <p:grpSp>
          <p:nvGrpSpPr>
            <p:cNvPr id="33" name="Group 32">
              <a:extLst>
                <a:ext uri="{FF2B5EF4-FFF2-40B4-BE49-F238E27FC236}">
                  <a16:creationId xmlns:a16="http://schemas.microsoft.com/office/drawing/2014/main" id="{F836E29C-FB72-53E2-E4CD-4FFBE9A40B43}"/>
                </a:ext>
              </a:extLst>
            </p:cNvPr>
            <p:cNvGrpSpPr/>
            <p:nvPr/>
          </p:nvGrpSpPr>
          <p:grpSpPr>
            <a:xfrm>
              <a:off x="6492238" y="1852612"/>
              <a:ext cx="714619" cy="741833"/>
              <a:chOff x="-1524066" y="1395902"/>
              <a:chExt cx="1215500" cy="1261788"/>
            </a:xfrm>
          </p:grpSpPr>
          <p:sp>
            <p:nvSpPr>
              <p:cNvPr id="34" name="Freeform: Shape 33">
                <a:extLst>
                  <a:ext uri="{FF2B5EF4-FFF2-40B4-BE49-F238E27FC236}">
                    <a16:creationId xmlns:a16="http://schemas.microsoft.com/office/drawing/2014/main" id="{55056590-C488-20E2-F3FC-C994080EBF34}"/>
                  </a:ext>
                </a:extLst>
              </p:cNvPr>
              <p:cNvSpPr/>
              <p:nvPr/>
            </p:nvSpPr>
            <p:spPr>
              <a:xfrm>
                <a:off x="-1286531" y="1395902"/>
                <a:ext cx="672442" cy="931677"/>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35" name="Freeform: Shape 34">
                <a:extLst>
                  <a:ext uri="{FF2B5EF4-FFF2-40B4-BE49-F238E27FC236}">
                    <a16:creationId xmlns:a16="http://schemas.microsoft.com/office/drawing/2014/main" id="{76D1B9D2-3104-8733-0939-C98C4CE0DE47}"/>
                  </a:ext>
                </a:extLst>
              </p:cNvPr>
              <p:cNvSpPr/>
              <p:nvPr/>
            </p:nvSpPr>
            <p:spPr>
              <a:xfrm>
                <a:off x="-684618" y="1728658"/>
                <a:ext cx="362010" cy="588395"/>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36" name="Freeform: Shape 35">
                <a:extLst>
                  <a:ext uri="{FF2B5EF4-FFF2-40B4-BE49-F238E27FC236}">
                    <a16:creationId xmlns:a16="http://schemas.microsoft.com/office/drawing/2014/main" id="{52E0E80C-8DB9-E18B-C769-058B9FD07E05}"/>
                  </a:ext>
                </a:extLst>
              </p:cNvPr>
              <p:cNvSpPr/>
              <p:nvPr/>
            </p:nvSpPr>
            <p:spPr>
              <a:xfrm>
                <a:off x="-1015292" y="1875968"/>
                <a:ext cx="81157" cy="93722"/>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37" name="Content Placeholder 3">
                <a:extLst>
                  <a:ext uri="{FF2B5EF4-FFF2-40B4-BE49-F238E27FC236}">
                    <a16:creationId xmlns:a16="http://schemas.microsoft.com/office/drawing/2014/main" id="{D6D343D9-D93F-0C92-05E7-DB45E0545834}"/>
                  </a:ext>
                </a:extLst>
              </p:cNvPr>
              <p:cNvSpPr txBox="1">
                <a:spLocks/>
              </p:cNvSpPr>
              <p:nvPr/>
            </p:nvSpPr>
            <p:spPr>
              <a:xfrm>
                <a:off x="-1524066" y="2395941"/>
                <a:ext cx="1215500" cy="261749"/>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grpSp>
      </p:grpSp>
      <p:grpSp>
        <p:nvGrpSpPr>
          <p:cNvPr id="41" name="Group 40">
            <a:extLst>
              <a:ext uri="{FF2B5EF4-FFF2-40B4-BE49-F238E27FC236}">
                <a16:creationId xmlns:a16="http://schemas.microsoft.com/office/drawing/2014/main" id="{DAD07298-4C1F-A19E-6047-F8A8A977C17C}"/>
              </a:ext>
            </a:extLst>
          </p:cNvPr>
          <p:cNvGrpSpPr/>
          <p:nvPr/>
        </p:nvGrpSpPr>
        <p:grpSpPr>
          <a:xfrm>
            <a:off x="3371522" y="4330697"/>
            <a:ext cx="804066" cy="700868"/>
            <a:chOff x="615689" y="3967514"/>
            <a:chExt cx="804066" cy="700868"/>
          </a:xfrm>
        </p:grpSpPr>
        <p:sp>
          <p:nvSpPr>
            <p:cNvPr id="42" name="Freeform: Shape 41">
              <a:extLst>
                <a:ext uri="{FF2B5EF4-FFF2-40B4-BE49-F238E27FC236}">
                  <a16:creationId xmlns:a16="http://schemas.microsoft.com/office/drawing/2014/main" id="{ECF65261-A655-FC48-F0BA-7BC2995AB6F2}"/>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43" name="Freeform: Shape 42">
              <a:extLst>
                <a:ext uri="{FF2B5EF4-FFF2-40B4-BE49-F238E27FC236}">
                  <a16:creationId xmlns:a16="http://schemas.microsoft.com/office/drawing/2014/main" id="{DA30FDBD-8A05-6D12-5E52-B4F2FBA73553}"/>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44" name="Freeform: Shape 43">
              <a:extLst>
                <a:ext uri="{FF2B5EF4-FFF2-40B4-BE49-F238E27FC236}">
                  <a16:creationId xmlns:a16="http://schemas.microsoft.com/office/drawing/2014/main" id="{500A6152-4278-0849-B40F-71B727F329CA}"/>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spTree>
    <p:extLst>
      <p:ext uri="{BB962C8B-B14F-4D97-AF65-F5344CB8AC3E}">
        <p14:creationId xmlns:p14="http://schemas.microsoft.com/office/powerpoint/2010/main" val="2687415814"/>
      </p:ext>
    </p:extLst>
  </p:cSld>
  <p:clrMapOvr>
    <a:masterClrMapping/>
  </p:clrMapOvr>
  <p:transition>
    <p:fade/>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p:txBody>
          <a:bodyPr/>
          <a:lstStyle/>
          <a:p>
            <a:r>
              <a:rPr lang="en-US" noProof="0" dirty="0"/>
              <a:t>Summary</a:t>
            </a:r>
          </a:p>
        </p:txBody>
      </p:sp>
      <p:pic>
        <p:nvPicPr>
          <p:cNvPr id="4" name="Graphic 3" descr="Books on shelf with solid fill">
            <a:hlinkClick r:id="rId3"/>
            <a:extLst>
              <a:ext uri="{FF2B5EF4-FFF2-40B4-BE49-F238E27FC236}">
                <a16:creationId xmlns:a16="http://schemas.microsoft.com/office/drawing/2014/main" id="{C17940CD-4B3D-4C7D-090E-80DFCF3D22B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sp>
        <p:nvSpPr>
          <p:cNvPr id="5" name="Rectangle 4">
            <a:extLst>
              <a:ext uri="{FF2B5EF4-FFF2-40B4-BE49-F238E27FC236}">
                <a16:creationId xmlns:a16="http://schemas.microsoft.com/office/drawing/2014/main" id="{F0435776-2907-C9D7-5E77-F6EFB63B6A85}"/>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 name="Graphic 1" descr="House with solid fill">
            <a:hlinkClick r:id="rId5" action="ppaction://hlinksldjump"/>
            <a:extLst>
              <a:ext uri="{FF2B5EF4-FFF2-40B4-BE49-F238E27FC236}">
                <a16:creationId xmlns:a16="http://schemas.microsoft.com/office/drawing/2014/main" id="{895BD1F4-115D-0E5D-9342-35F283A8076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grpSp>
        <p:nvGrpSpPr>
          <p:cNvPr id="38" name="Group 37">
            <a:extLst>
              <a:ext uri="{FF2B5EF4-FFF2-40B4-BE49-F238E27FC236}">
                <a16:creationId xmlns:a16="http://schemas.microsoft.com/office/drawing/2014/main" id="{C69E767A-1EEE-FFFF-94E7-DEC7A47C7414}"/>
              </a:ext>
            </a:extLst>
          </p:cNvPr>
          <p:cNvGrpSpPr/>
          <p:nvPr/>
        </p:nvGrpSpPr>
        <p:grpSpPr>
          <a:xfrm>
            <a:off x="3194575" y="3834591"/>
            <a:ext cx="5634034" cy="1628167"/>
            <a:chOff x="4260986" y="5060836"/>
            <a:chExt cx="5634034" cy="1628167"/>
          </a:xfrm>
        </p:grpSpPr>
        <p:sp>
          <p:nvSpPr>
            <p:cNvPr id="8" name="Freeform: Shape 7">
              <a:extLst>
                <a:ext uri="{FF2B5EF4-FFF2-40B4-BE49-F238E27FC236}">
                  <a16:creationId xmlns:a16="http://schemas.microsoft.com/office/drawing/2014/main" id="{87BE4148-339C-4E25-0A2D-1E8304336077}"/>
                </a:ext>
              </a:extLst>
            </p:cNvPr>
            <p:cNvSpPr/>
            <p:nvPr/>
          </p:nvSpPr>
          <p:spPr>
            <a:xfrm>
              <a:off x="4691327" y="5060836"/>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9" name="Freeform: Shape 8">
              <a:extLst>
                <a:ext uri="{FF2B5EF4-FFF2-40B4-BE49-F238E27FC236}">
                  <a16:creationId xmlns:a16="http://schemas.microsoft.com/office/drawing/2014/main" id="{2754DC43-8372-E2BE-5D94-50F0929FA345}"/>
                </a:ext>
              </a:extLst>
            </p:cNvPr>
            <p:cNvSpPr/>
            <p:nvPr/>
          </p:nvSpPr>
          <p:spPr>
            <a:xfrm>
              <a:off x="4795348" y="5165253"/>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0" name="Freeform: Shape 9">
              <a:extLst>
                <a:ext uri="{FF2B5EF4-FFF2-40B4-BE49-F238E27FC236}">
                  <a16:creationId xmlns:a16="http://schemas.microsoft.com/office/drawing/2014/main" id="{E38B7AFC-1565-DC49-2855-ADDC2BAB4F07}"/>
                </a:ext>
              </a:extLst>
            </p:cNvPr>
            <p:cNvSpPr/>
            <p:nvPr/>
          </p:nvSpPr>
          <p:spPr>
            <a:xfrm>
              <a:off x="4839966" y="5210003"/>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1" name="Freeform: Shape 10">
              <a:extLst>
                <a:ext uri="{FF2B5EF4-FFF2-40B4-BE49-F238E27FC236}">
                  <a16:creationId xmlns:a16="http://schemas.microsoft.com/office/drawing/2014/main" id="{63A41A45-9ED2-D2CC-B8D1-0CF4F59B2C21}"/>
                </a:ext>
              </a:extLst>
            </p:cNvPr>
            <p:cNvSpPr/>
            <p:nvPr/>
          </p:nvSpPr>
          <p:spPr>
            <a:xfrm>
              <a:off x="4260986" y="5362602"/>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20" name="Content Placeholder 3">
              <a:extLst>
                <a:ext uri="{FF2B5EF4-FFF2-40B4-BE49-F238E27FC236}">
                  <a16:creationId xmlns:a16="http://schemas.microsoft.com/office/drawing/2014/main" id="{E72D8E5B-5644-EBD3-31B5-BFFF4E8AE9EE}"/>
                </a:ext>
              </a:extLst>
            </p:cNvPr>
            <p:cNvSpPr txBox="1">
              <a:spLocks/>
            </p:cNvSpPr>
            <p:nvPr/>
          </p:nvSpPr>
          <p:spPr>
            <a:xfrm>
              <a:off x="5576304" y="5413254"/>
              <a:ext cx="3834342"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Targeting LDL-C levels below current guidelines and recommendations should be considered to prevent recurrent events in high-risk patients</a:t>
              </a:r>
            </a:p>
          </p:txBody>
        </p:sp>
      </p:grpSp>
      <p:grpSp>
        <p:nvGrpSpPr>
          <p:cNvPr id="39" name="Group 38">
            <a:extLst>
              <a:ext uri="{FF2B5EF4-FFF2-40B4-BE49-F238E27FC236}">
                <a16:creationId xmlns:a16="http://schemas.microsoft.com/office/drawing/2014/main" id="{4324B8D1-37F9-EB83-87A9-94B7F5D245BA}"/>
              </a:ext>
            </a:extLst>
          </p:cNvPr>
          <p:cNvGrpSpPr/>
          <p:nvPr/>
        </p:nvGrpSpPr>
        <p:grpSpPr>
          <a:xfrm>
            <a:off x="6213060" y="1793540"/>
            <a:ext cx="5634034" cy="1628167"/>
            <a:chOff x="3292449" y="3429105"/>
            <a:chExt cx="5634034" cy="1628167"/>
          </a:xfrm>
        </p:grpSpPr>
        <p:sp>
          <p:nvSpPr>
            <p:cNvPr id="16" name="Freeform: Shape 15">
              <a:extLst>
                <a:ext uri="{FF2B5EF4-FFF2-40B4-BE49-F238E27FC236}">
                  <a16:creationId xmlns:a16="http://schemas.microsoft.com/office/drawing/2014/main" id="{3B987D85-B6DF-1591-415B-151A43B3A52A}"/>
                </a:ext>
              </a:extLst>
            </p:cNvPr>
            <p:cNvSpPr/>
            <p:nvPr/>
          </p:nvSpPr>
          <p:spPr>
            <a:xfrm>
              <a:off x="3722790" y="3429105"/>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7" name="Freeform: Shape 16">
              <a:extLst>
                <a:ext uri="{FF2B5EF4-FFF2-40B4-BE49-F238E27FC236}">
                  <a16:creationId xmlns:a16="http://schemas.microsoft.com/office/drawing/2014/main" id="{6276D446-7F68-EE55-E688-A52D58958F70}"/>
                </a:ext>
              </a:extLst>
            </p:cNvPr>
            <p:cNvSpPr/>
            <p:nvPr/>
          </p:nvSpPr>
          <p:spPr>
            <a:xfrm>
              <a:off x="3826811" y="3533522"/>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8" name="Freeform: Shape 17">
              <a:extLst>
                <a:ext uri="{FF2B5EF4-FFF2-40B4-BE49-F238E27FC236}">
                  <a16:creationId xmlns:a16="http://schemas.microsoft.com/office/drawing/2014/main" id="{E9F59A11-31E9-215D-A094-2234B6C2FE3C}"/>
                </a:ext>
              </a:extLst>
            </p:cNvPr>
            <p:cNvSpPr/>
            <p:nvPr/>
          </p:nvSpPr>
          <p:spPr>
            <a:xfrm>
              <a:off x="3871429" y="3578272"/>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9" name="Freeform: Shape 18">
              <a:extLst>
                <a:ext uri="{FF2B5EF4-FFF2-40B4-BE49-F238E27FC236}">
                  <a16:creationId xmlns:a16="http://schemas.microsoft.com/office/drawing/2014/main" id="{D323EEE3-6484-4763-9DEA-8EFC25010E25}"/>
                </a:ext>
              </a:extLst>
            </p:cNvPr>
            <p:cNvSpPr/>
            <p:nvPr/>
          </p:nvSpPr>
          <p:spPr>
            <a:xfrm>
              <a:off x="3292449" y="3730871"/>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22" name="Content Placeholder 3">
              <a:extLst>
                <a:ext uri="{FF2B5EF4-FFF2-40B4-BE49-F238E27FC236}">
                  <a16:creationId xmlns:a16="http://schemas.microsoft.com/office/drawing/2014/main" id="{39FAE4F1-BC09-EFF2-20CC-1A53C214DB84}"/>
                </a:ext>
              </a:extLst>
            </p:cNvPr>
            <p:cNvSpPr txBox="1">
              <a:spLocks/>
            </p:cNvSpPr>
            <p:nvPr/>
          </p:nvSpPr>
          <p:spPr>
            <a:xfrm>
              <a:off x="4577104" y="3705323"/>
              <a:ext cx="3957296"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This relationship between lower LDL-C and lower risk for major CV outcomes extended even to the bottom 1st percentile of LDL-C &lt; 0.2 mmol/L </a:t>
              </a:r>
            </a:p>
          </p:txBody>
        </p:sp>
        <p:grpSp>
          <p:nvGrpSpPr>
            <p:cNvPr id="28" name="Group 27">
              <a:extLst>
                <a:ext uri="{FF2B5EF4-FFF2-40B4-BE49-F238E27FC236}">
                  <a16:creationId xmlns:a16="http://schemas.microsoft.com/office/drawing/2014/main" id="{A0DBE905-6083-2421-DB18-4C10FF12F8D7}"/>
                </a:ext>
              </a:extLst>
            </p:cNvPr>
            <p:cNvGrpSpPr/>
            <p:nvPr/>
          </p:nvGrpSpPr>
          <p:grpSpPr>
            <a:xfrm>
              <a:off x="3456920" y="3872667"/>
              <a:ext cx="804066" cy="774318"/>
              <a:chOff x="6511664" y="3894064"/>
              <a:chExt cx="804066" cy="774318"/>
            </a:xfrm>
          </p:grpSpPr>
          <p:sp>
            <p:nvSpPr>
              <p:cNvPr id="29" name="Freeform: Shape 28">
                <a:extLst>
                  <a:ext uri="{FF2B5EF4-FFF2-40B4-BE49-F238E27FC236}">
                    <a16:creationId xmlns:a16="http://schemas.microsoft.com/office/drawing/2014/main" id="{91B8ACE3-971F-580F-23E7-E489B1F60900}"/>
                  </a:ext>
                </a:extLst>
              </p:cNvPr>
              <p:cNvSpPr/>
              <p:nvPr/>
            </p:nvSpPr>
            <p:spPr>
              <a:xfrm>
                <a:off x="6918119"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30" name="Freeform: Shape 29">
                <a:extLst>
                  <a:ext uri="{FF2B5EF4-FFF2-40B4-BE49-F238E27FC236}">
                    <a16:creationId xmlns:a16="http://schemas.microsoft.com/office/drawing/2014/main" id="{AADF6622-F5E4-B2BE-B56F-B9DC4764D103}"/>
                  </a:ext>
                </a:extLst>
              </p:cNvPr>
              <p:cNvSpPr/>
              <p:nvPr/>
            </p:nvSpPr>
            <p:spPr>
              <a:xfrm>
                <a:off x="6511664"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31" name="Freeform: Shape 30">
                <a:extLst>
                  <a:ext uri="{FF2B5EF4-FFF2-40B4-BE49-F238E27FC236}">
                    <a16:creationId xmlns:a16="http://schemas.microsoft.com/office/drawing/2014/main" id="{C1A87AAF-F2BA-22D8-BD5A-C0B6A983E374}"/>
                  </a:ext>
                </a:extLst>
              </p:cNvPr>
              <p:cNvSpPr/>
              <p:nvPr/>
            </p:nvSpPr>
            <p:spPr>
              <a:xfrm>
                <a:off x="6713515" y="3894064"/>
                <a:ext cx="398952" cy="436264"/>
              </a:xfrm>
              <a:custGeom>
                <a:avLst/>
                <a:gdLst>
                  <a:gd name="connsiteX0" fmla="*/ 618 w 1072241"/>
                  <a:gd name="connsiteY0" fmla="*/ 161902 h 1172525"/>
                  <a:gd name="connsiteX1" fmla="*/ 20240 w 1072241"/>
                  <a:gd name="connsiteY1" fmla="*/ 161902 h 1172525"/>
                  <a:gd name="connsiteX2" fmla="*/ 500871 w 1072241"/>
                  <a:gd name="connsiteY2" fmla="*/ 21789 h 1172525"/>
                  <a:gd name="connsiteX3" fmla="*/ 524779 w 1072241"/>
                  <a:gd name="connsiteY3" fmla="*/ 4263 h 1172525"/>
                  <a:gd name="connsiteX4" fmla="*/ 544782 w 1072241"/>
                  <a:gd name="connsiteY4" fmla="*/ 3596 h 1172525"/>
                  <a:gd name="connsiteX5" fmla="*/ 753379 w 1072241"/>
                  <a:gd name="connsiteY5" fmla="*/ 112181 h 1172525"/>
                  <a:gd name="connsiteX6" fmla="*/ 1042272 w 1072241"/>
                  <a:gd name="connsiteY6" fmla="*/ 171046 h 1172525"/>
                  <a:gd name="connsiteX7" fmla="*/ 1050559 w 1072241"/>
                  <a:gd name="connsiteY7" fmla="*/ 170665 h 1172525"/>
                  <a:gd name="connsiteX8" fmla="*/ 1069514 w 1072241"/>
                  <a:gd name="connsiteY8" fmla="*/ 187524 h 1172525"/>
                  <a:gd name="connsiteX9" fmla="*/ 1059989 w 1072241"/>
                  <a:gd name="connsiteY9" fmla="*/ 448699 h 1172525"/>
                  <a:gd name="connsiteX10" fmla="*/ 951118 w 1072241"/>
                  <a:gd name="connsiteY10" fmla="*/ 816269 h 1172525"/>
                  <a:gd name="connsiteX11" fmla="*/ 605170 w 1072241"/>
                  <a:gd name="connsiteY11" fmla="*/ 1144596 h 1172525"/>
                  <a:gd name="connsiteX12" fmla="*/ 543353 w 1072241"/>
                  <a:gd name="connsiteY12" fmla="*/ 1171456 h 1172525"/>
                  <a:gd name="connsiteX13" fmla="*/ 527732 w 1072241"/>
                  <a:gd name="connsiteY13" fmla="*/ 1170790 h 1172525"/>
                  <a:gd name="connsiteX14" fmla="*/ 112633 w 1072241"/>
                  <a:gd name="connsiteY14" fmla="*/ 793695 h 1172525"/>
                  <a:gd name="connsiteX15" fmla="*/ 24240 w 1072241"/>
                  <a:gd name="connsiteY15" fmla="*/ 505278 h 1172525"/>
                  <a:gd name="connsiteX16" fmla="*/ 237 w 1072241"/>
                  <a:gd name="connsiteY16" fmla="*/ 169141 h 1172525"/>
                  <a:gd name="connsiteX17" fmla="*/ 809 w 1072241"/>
                  <a:gd name="connsiteY17" fmla="*/ 161902 h 1172525"/>
                  <a:gd name="connsiteX18" fmla="*/ 69770 w 1072241"/>
                  <a:gd name="connsiteY18" fmla="*/ 232196 h 1172525"/>
                  <a:gd name="connsiteX19" fmla="*/ 69770 w 1072241"/>
                  <a:gd name="connsiteY19" fmla="*/ 254008 h 1172525"/>
                  <a:gd name="connsiteX20" fmla="*/ 92535 w 1072241"/>
                  <a:gd name="connsiteY20" fmla="*/ 528424 h 1172525"/>
                  <a:gd name="connsiteX21" fmla="*/ 217217 w 1072241"/>
                  <a:gd name="connsiteY21" fmla="*/ 845511 h 1172525"/>
                  <a:gd name="connsiteX22" fmla="*/ 521446 w 1072241"/>
                  <a:gd name="connsiteY22" fmla="*/ 1092208 h 1172525"/>
                  <a:gd name="connsiteX23" fmla="*/ 552307 w 1072241"/>
                  <a:gd name="connsiteY23" fmla="*/ 1091827 h 1172525"/>
                  <a:gd name="connsiteX24" fmla="*/ 700516 w 1072241"/>
                  <a:gd name="connsiteY24" fmla="*/ 1008579 h 1172525"/>
                  <a:gd name="connsiteX25" fmla="*/ 939021 w 1072241"/>
                  <a:gd name="connsiteY25" fmla="*/ 685396 h 1172525"/>
                  <a:gd name="connsiteX26" fmla="*/ 1000744 w 1072241"/>
                  <a:gd name="connsiteY26" fmla="*/ 244198 h 1172525"/>
                  <a:gd name="connsiteX27" fmla="*/ 991028 w 1072241"/>
                  <a:gd name="connsiteY27" fmla="*/ 236006 h 1172525"/>
                  <a:gd name="connsiteX28" fmla="*/ 837961 w 1072241"/>
                  <a:gd name="connsiteY28" fmla="*/ 216289 h 1172525"/>
                  <a:gd name="connsiteX29" fmla="*/ 545353 w 1072241"/>
                  <a:gd name="connsiteY29" fmla="*/ 79510 h 1172525"/>
                  <a:gd name="connsiteX30" fmla="*/ 525827 w 1072241"/>
                  <a:gd name="connsiteY30" fmla="*/ 79701 h 1172525"/>
                  <a:gd name="connsiteX31" fmla="*/ 352663 w 1072241"/>
                  <a:gd name="connsiteY31" fmla="*/ 178475 h 1172525"/>
                  <a:gd name="connsiteX32" fmla="*/ 165210 w 1072241"/>
                  <a:gd name="connsiteY32" fmla="*/ 225338 h 1172525"/>
                  <a:gd name="connsiteX33" fmla="*/ 69770 w 1072241"/>
                  <a:gd name="connsiteY33" fmla="*/ 232196 h 117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72241" h="1172525">
                    <a:moveTo>
                      <a:pt x="618" y="161902"/>
                    </a:moveTo>
                    <a:cubicBezTo>
                      <a:pt x="7762" y="161902"/>
                      <a:pt x="13954" y="161711"/>
                      <a:pt x="20240" y="161902"/>
                    </a:cubicBezTo>
                    <a:cubicBezTo>
                      <a:pt x="195976" y="168379"/>
                      <a:pt x="356854" y="123992"/>
                      <a:pt x="500871" y="21789"/>
                    </a:cubicBezTo>
                    <a:cubicBezTo>
                      <a:pt x="508873" y="16074"/>
                      <a:pt x="517254" y="10645"/>
                      <a:pt x="524779" y="4263"/>
                    </a:cubicBezTo>
                    <a:cubicBezTo>
                      <a:pt x="531733" y="-1547"/>
                      <a:pt x="537257" y="-1071"/>
                      <a:pt x="544782" y="3596"/>
                    </a:cubicBezTo>
                    <a:cubicBezTo>
                      <a:pt x="611457" y="45220"/>
                      <a:pt x="680418" y="82749"/>
                      <a:pt x="753379" y="112181"/>
                    </a:cubicBezTo>
                    <a:cubicBezTo>
                      <a:pt x="845962" y="149519"/>
                      <a:pt x="941308" y="174475"/>
                      <a:pt x="1042272" y="171046"/>
                    </a:cubicBezTo>
                    <a:cubicBezTo>
                      <a:pt x="1045035" y="171046"/>
                      <a:pt x="1047797" y="170855"/>
                      <a:pt x="1050559" y="170665"/>
                    </a:cubicBezTo>
                    <a:cubicBezTo>
                      <a:pt x="1068752" y="169712"/>
                      <a:pt x="1068181" y="169712"/>
                      <a:pt x="1069514" y="187524"/>
                    </a:cubicBezTo>
                    <a:cubicBezTo>
                      <a:pt x="1075991" y="274963"/>
                      <a:pt x="1070181" y="362022"/>
                      <a:pt x="1059989" y="448699"/>
                    </a:cubicBezTo>
                    <a:cubicBezTo>
                      <a:pt x="1044749" y="577287"/>
                      <a:pt x="1012364" y="701112"/>
                      <a:pt x="951118" y="816269"/>
                    </a:cubicBezTo>
                    <a:cubicBezTo>
                      <a:pt x="872346" y="964288"/>
                      <a:pt x="756142" y="1072777"/>
                      <a:pt x="605170" y="1144596"/>
                    </a:cubicBezTo>
                    <a:cubicBezTo>
                      <a:pt x="584882" y="1154216"/>
                      <a:pt x="564213" y="1163074"/>
                      <a:pt x="543353" y="1171456"/>
                    </a:cubicBezTo>
                    <a:cubicBezTo>
                      <a:pt x="538876" y="1173266"/>
                      <a:pt x="532399" y="1172599"/>
                      <a:pt x="527732" y="1170790"/>
                    </a:cubicBezTo>
                    <a:cubicBezTo>
                      <a:pt x="339708" y="1099733"/>
                      <a:pt x="200358" y="975337"/>
                      <a:pt x="112633" y="793695"/>
                    </a:cubicBezTo>
                    <a:cubicBezTo>
                      <a:pt x="68341" y="702064"/>
                      <a:pt x="40624" y="605386"/>
                      <a:pt x="24240" y="505278"/>
                    </a:cubicBezTo>
                    <a:cubicBezTo>
                      <a:pt x="6048" y="394026"/>
                      <a:pt x="-1477" y="281821"/>
                      <a:pt x="237" y="169141"/>
                    </a:cubicBezTo>
                    <a:cubicBezTo>
                      <a:pt x="237" y="167140"/>
                      <a:pt x="523" y="165235"/>
                      <a:pt x="809" y="161902"/>
                    </a:cubicBezTo>
                    <a:close/>
                    <a:moveTo>
                      <a:pt x="69770" y="232196"/>
                    </a:moveTo>
                    <a:cubicBezTo>
                      <a:pt x="69770" y="238387"/>
                      <a:pt x="69770" y="246198"/>
                      <a:pt x="69770" y="254008"/>
                    </a:cubicBezTo>
                    <a:cubicBezTo>
                      <a:pt x="69008" y="346210"/>
                      <a:pt x="75009" y="437746"/>
                      <a:pt x="92535" y="528424"/>
                    </a:cubicBezTo>
                    <a:cubicBezTo>
                      <a:pt x="114537" y="641866"/>
                      <a:pt x="152923" y="748737"/>
                      <a:pt x="217217" y="845511"/>
                    </a:cubicBezTo>
                    <a:cubicBezTo>
                      <a:pt x="292846" y="959430"/>
                      <a:pt x="394668" y="1041250"/>
                      <a:pt x="521446" y="1092208"/>
                    </a:cubicBezTo>
                    <a:cubicBezTo>
                      <a:pt x="531923" y="1096399"/>
                      <a:pt x="541829" y="1096399"/>
                      <a:pt x="552307" y="1091827"/>
                    </a:cubicBezTo>
                    <a:cubicBezTo>
                      <a:pt x="604599" y="1069158"/>
                      <a:pt x="654700" y="1042678"/>
                      <a:pt x="700516" y="1008579"/>
                    </a:cubicBezTo>
                    <a:cubicBezTo>
                      <a:pt x="812720" y="924949"/>
                      <a:pt x="889872" y="815412"/>
                      <a:pt x="939021" y="685396"/>
                    </a:cubicBezTo>
                    <a:cubicBezTo>
                      <a:pt x="992838" y="542997"/>
                      <a:pt x="1006554" y="394978"/>
                      <a:pt x="1000744" y="244198"/>
                    </a:cubicBezTo>
                    <a:cubicBezTo>
                      <a:pt x="1000458" y="237054"/>
                      <a:pt x="997315" y="235816"/>
                      <a:pt x="991028" y="236006"/>
                    </a:cubicBezTo>
                    <a:cubicBezTo>
                      <a:pt x="938926" y="238197"/>
                      <a:pt x="888063" y="230672"/>
                      <a:pt x="837961" y="216289"/>
                    </a:cubicBezTo>
                    <a:cubicBezTo>
                      <a:pt x="733091" y="186286"/>
                      <a:pt x="636984" y="137899"/>
                      <a:pt x="545353" y="79510"/>
                    </a:cubicBezTo>
                    <a:cubicBezTo>
                      <a:pt x="538114" y="74938"/>
                      <a:pt x="533542" y="73795"/>
                      <a:pt x="525827" y="79701"/>
                    </a:cubicBezTo>
                    <a:cubicBezTo>
                      <a:pt x="472487" y="120277"/>
                      <a:pt x="414766" y="153329"/>
                      <a:pt x="352663" y="178475"/>
                    </a:cubicBezTo>
                    <a:cubicBezTo>
                      <a:pt x="292369" y="202859"/>
                      <a:pt x="230266" y="220195"/>
                      <a:pt x="165210" y="225338"/>
                    </a:cubicBezTo>
                    <a:cubicBezTo>
                      <a:pt x="133873" y="227815"/>
                      <a:pt x="102441" y="229815"/>
                      <a:pt x="69770" y="232196"/>
                    </a:cubicBezTo>
                    <a:close/>
                  </a:path>
                </a:pathLst>
              </a:custGeom>
              <a:solidFill>
                <a:schemeClr val="bg1"/>
              </a:solidFill>
              <a:ln w="9525" cap="flat">
                <a:noFill/>
                <a:prstDash val="solid"/>
                <a:miter/>
              </a:ln>
            </p:spPr>
            <p:txBody>
              <a:bodyPr rtlCol="0" anchor="ctr"/>
              <a:lstStyle/>
              <a:p>
                <a:endParaRPr lang="en-IN" dirty="0"/>
              </a:p>
            </p:txBody>
          </p:sp>
          <p:sp>
            <p:nvSpPr>
              <p:cNvPr id="32" name="Freeform: Shape 31">
                <a:extLst>
                  <a:ext uri="{FF2B5EF4-FFF2-40B4-BE49-F238E27FC236}">
                    <a16:creationId xmlns:a16="http://schemas.microsoft.com/office/drawing/2014/main" id="{5C560A7A-F2A5-264F-9278-420E43546610}"/>
                  </a:ext>
                </a:extLst>
              </p:cNvPr>
              <p:cNvSpPr/>
              <p:nvPr/>
            </p:nvSpPr>
            <p:spPr>
              <a:xfrm>
                <a:off x="6822935" y="4007498"/>
                <a:ext cx="180050" cy="179279"/>
              </a:xfrm>
              <a:custGeom>
                <a:avLst/>
                <a:gdLst>
                  <a:gd name="connsiteX0" fmla="*/ 322993 w 483912"/>
                  <a:gd name="connsiteY0" fmla="*/ 325470 h 481838"/>
                  <a:gd name="connsiteX1" fmla="*/ 322993 w 483912"/>
                  <a:gd name="connsiteY1" fmla="*/ 341568 h 481838"/>
                  <a:gd name="connsiteX2" fmla="*/ 323945 w 483912"/>
                  <a:gd name="connsiteY2" fmla="*/ 447009 h 481838"/>
                  <a:gd name="connsiteX3" fmla="*/ 292513 w 483912"/>
                  <a:gd name="connsiteY3" fmla="*/ 481109 h 481838"/>
                  <a:gd name="connsiteX4" fmla="*/ 190595 w 483912"/>
                  <a:gd name="connsiteY4" fmla="*/ 480918 h 481838"/>
                  <a:gd name="connsiteX5" fmla="*/ 160687 w 483912"/>
                  <a:gd name="connsiteY5" fmla="*/ 449581 h 481838"/>
                  <a:gd name="connsiteX6" fmla="*/ 159544 w 483912"/>
                  <a:gd name="connsiteY6" fmla="*/ 334710 h 481838"/>
                  <a:gd name="connsiteX7" fmla="*/ 159163 w 483912"/>
                  <a:gd name="connsiteY7" fmla="*/ 326137 h 481838"/>
                  <a:gd name="connsiteX8" fmla="*/ 145352 w 483912"/>
                  <a:gd name="connsiteY8" fmla="*/ 325375 h 481838"/>
                  <a:gd name="connsiteX9" fmla="*/ 36290 w 483912"/>
                  <a:gd name="connsiteY9" fmla="*/ 325375 h 481838"/>
                  <a:gd name="connsiteX10" fmla="*/ 0 w 483912"/>
                  <a:gd name="connsiteY10" fmla="*/ 288894 h 481838"/>
                  <a:gd name="connsiteX11" fmla="*/ 0 w 483912"/>
                  <a:gd name="connsiteY11" fmla="*/ 200026 h 481838"/>
                  <a:gd name="connsiteX12" fmla="*/ 39529 w 483912"/>
                  <a:gd name="connsiteY12" fmla="*/ 160212 h 481838"/>
                  <a:gd name="connsiteX13" fmla="*/ 142685 w 483912"/>
                  <a:gd name="connsiteY13" fmla="*/ 159926 h 481838"/>
                  <a:gd name="connsiteX14" fmla="*/ 160306 w 483912"/>
                  <a:gd name="connsiteY14" fmla="*/ 159926 h 481838"/>
                  <a:gd name="connsiteX15" fmla="*/ 160306 w 483912"/>
                  <a:gd name="connsiteY15" fmla="*/ 50579 h 481838"/>
                  <a:gd name="connsiteX16" fmla="*/ 160687 w 483912"/>
                  <a:gd name="connsiteY16" fmla="*/ 30481 h 481838"/>
                  <a:gd name="connsiteX17" fmla="*/ 190881 w 483912"/>
                  <a:gd name="connsiteY17" fmla="*/ 477 h 481838"/>
                  <a:gd name="connsiteX18" fmla="*/ 295085 w 483912"/>
                  <a:gd name="connsiteY18" fmla="*/ 763 h 481838"/>
                  <a:gd name="connsiteX19" fmla="*/ 323183 w 483912"/>
                  <a:gd name="connsiteY19" fmla="*/ 31338 h 481838"/>
                  <a:gd name="connsiteX20" fmla="*/ 323183 w 483912"/>
                  <a:gd name="connsiteY20" fmla="*/ 78773 h 481838"/>
                  <a:gd name="connsiteX21" fmla="*/ 323183 w 483912"/>
                  <a:gd name="connsiteY21" fmla="*/ 159259 h 481838"/>
                  <a:gd name="connsiteX22" fmla="*/ 338709 w 483912"/>
                  <a:gd name="connsiteY22" fmla="*/ 160116 h 481838"/>
                  <a:gd name="connsiteX23" fmla="*/ 441865 w 483912"/>
                  <a:gd name="connsiteY23" fmla="*/ 160212 h 481838"/>
                  <a:gd name="connsiteX24" fmla="*/ 483870 w 483912"/>
                  <a:gd name="connsiteY24" fmla="*/ 203169 h 481838"/>
                  <a:gd name="connsiteX25" fmla="*/ 483870 w 483912"/>
                  <a:gd name="connsiteY25" fmla="*/ 288513 h 481838"/>
                  <a:gd name="connsiteX26" fmla="*/ 446723 w 483912"/>
                  <a:gd name="connsiteY26" fmla="*/ 325375 h 481838"/>
                  <a:gd name="connsiteX27" fmla="*/ 337661 w 483912"/>
                  <a:gd name="connsiteY27" fmla="*/ 325375 h 481838"/>
                  <a:gd name="connsiteX28" fmla="*/ 323088 w 483912"/>
                  <a:gd name="connsiteY28" fmla="*/ 325375 h 4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83912" h="481838">
                    <a:moveTo>
                      <a:pt x="322993" y="325470"/>
                    </a:moveTo>
                    <a:cubicBezTo>
                      <a:pt x="322993" y="331566"/>
                      <a:pt x="322993" y="336615"/>
                      <a:pt x="322993" y="341568"/>
                    </a:cubicBezTo>
                    <a:cubicBezTo>
                      <a:pt x="323279" y="376715"/>
                      <a:pt x="323469" y="411862"/>
                      <a:pt x="323945" y="447009"/>
                    </a:cubicBezTo>
                    <a:cubicBezTo>
                      <a:pt x="324136" y="466631"/>
                      <a:pt x="312801" y="480537"/>
                      <a:pt x="292513" y="481109"/>
                    </a:cubicBezTo>
                    <a:cubicBezTo>
                      <a:pt x="258604" y="482157"/>
                      <a:pt x="224600" y="482061"/>
                      <a:pt x="190595" y="480918"/>
                    </a:cubicBezTo>
                    <a:cubicBezTo>
                      <a:pt x="171164" y="480252"/>
                      <a:pt x="161163" y="469203"/>
                      <a:pt x="160687" y="449581"/>
                    </a:cubicBezTo>
                    <a:cubicBezTo>
                      <a:pt x="159734" y="411291"/>
                      <a:pt x="159925" y="373000"/>
                      <a:pt x="159544" y="334710"/>
                    </a:cubicBezTo>
                    <a:cubicBezTo>
                      <a:pt x="159544" y="332328"/>
                      <a:pt x="159353" y="330042"/>
                      <a:pt x="159163" y="326137"/>
                    </a:cubicBezTo>
                    <a:cubicBezTo>
                      <a:pt x="154496" y="325851"/>
                      <a:pt x="149924" y="325375"/>
                      <a:pt x="145352" y="325375"/>
                    </a:cubicBezTo>
                    <a:cubicBezTo>
                      <a:pt x="108966" y="325375"/>
                      <a:pt x="72676" y="325375"/>
                      <a:pt x="36290" y="325375"/>
                    </a:cubicBezTo>
                    <a:cubicBezTo>
                      <a:pt x="14859" y="325375"/>
                      <a:pt x="0" y="310421"/>
                      <a:pt x="0" y="288894"/>
                    </a:cubicBezTo>
                    <a:cubicBezTo>
                      <a:pt x="0" y="259272"/>
                      <a:pt x="0" y="229649"/>
                      <a:pt x="0" y="200026"/>
                    </a:cubicBezTo>
                    <a:cubicBezTo>
                      <a:pt x="0" y="172118"/>
                      <a:pt x="10858" y="160688"/>
                      <a:pt x="39529" y="160212"/>
                    </a:cubicBezTo>
                    <a:cubicBezTo>
                      <a:pt x="73914" y="159640"/>
                      <a:pt x="108299" y="159926"/>
                      <a:pt x="142685" y="159926"/>
                    </a:cubicBezTo>
                    <a:cubicBezTo>
                      <a:pt x="148019" y="159926"/>
                      <a:pt x="153448" y="159926"/>
                      <a:pt x="160306" y="159926"/>
                    </a:cubicBezTo>
                    <a:cubicBezTo>
                      <a:pt x="160306" y="122207"/>
                      <a:pt x="160306" y="86393"/>
                      <a:pt x="160306" y="50579"/>
                    </a:cubicBezTo>
                    <a:cubicBezTo>
                      <a:pt x="160306" y="43911"/>
                      <a:pt x="160115" y="37149"/>
                      <a:pt x="160687" y="30481"/>
                    </a:cubicBezTo>
                    <a:cubicBezTo>
                      <a:pt x="162306" y="11907"/>
                      <a:pt x="172307" y="954"/>
                      <a:pt x="190881" y="477"/>
                    </a:cubicBezTo>
                    <a:cubicBezTo>
                      <a:pt x="225647" y="-285"/>
                      <a:pt x="260414" y="-94"/>
                      <a:pt x="295085" y="763"/>
                    </a:cubicBezTo>
                    <a:cubicBezTo>
                      <a:pt x="312134" y="1144"/>
                      <a:pt x="322517" y="13050"/>
                      <a:pt x="323183" y="31338"/>
                    </a:cubicBezTo>
                    <a:cubicBezTo>
                      <a:pt x="323755" y="47150"/>
                      <a:pt x="323183" y="62961"/>
                      <a:pt x="323183" y="78773"/>
                    </a:cubicBezTo>
                    <a:cubicBezTo>
                      <a:pt x="323183" y="105157"/>
                      <a:pt x="323183" y="131637"/>
                      <a:pt x="323183" y="159259"/>
                    </a:cubicBezTo>
                    <a:cubicBezTo>
                      <a:pt x="328708" y="159545"/>
                      <a:pt x="333661" y="160021"/>
                      <a:pt x="338709" y="160116"/>
                    </a:cubicBezTo>
                    <a:cubicBezTo>
                      <a:pt x="373094" y="160116"/>
                      <a:pt x="407480" y="159831"/>
                      <a:pt x="441865" y="160212"/>
                    </a:cubicBezTo>
                    <a:cubicBezTo>
                      <a:pt x="474631" y="160593"/>
                      <a:pt x="483870" y="170403"/>
                      <a:pt x="483870" y="203169"/>
                    </a:cubicBezTo>
                    <a:cubicBezTo>
                      <a:pt x="483870" y="231649"/>
                      <a:pt x="483965" y="260034"/>
                      <a:pt x="483870" y="288513"/>
                    </a:cubicBezTo>
                    <a:cubicBezTo>
                      <a:pt x="483870" y="310516"/>
                      <a:pt x="468916" y="325375"/>
                      <a:pt x="446723" y="325375"/>
                    </a:cubicBezTo>
                    <a:cubicBezTo>
                      <a:pt x="410337" y="325375"/>
                      <a:pt x="374047" y="325375"/>
                      <a:pt x="337661" y="325375"/>
                    </a:cubicBezTo>
                    <a:cubicBezTo>
                      <a:pt x="333375" y="325375"/>
                      <a:pt x="329089" y="325375"/>
                      <a:pt x="323088" y="325375"/>
                    </a:cubicBezTo>
                    <a:close/>
                  </a:path>
                </a:pathLst>
              </a:custGeom>
              <a:solidFill>
                <a:schemeClr val="bg1"/>
              </a:solidFill>
              <a:ln w="9525" cap="flat">
                <a:noFill/>
                <a:prstDash val="solid"/>
                <a:miter/>
              </a:ln>
            </p:spPr>
            <p:txBody>
              <a:bodyPr rtlCol="0" anchor="ctr"/>
              <a:lstStyle/>
              <a:p>
                <a:endParaRPr lang="en-IN" dirty="0"/>
              </a:p>
            </p:txBody>
          </p:sp>
        </p:grpSp>
      </p:grpSp>
      <p:grpSp>
        <p:nvGrpSpPr>
          <p:cNvPr id="40" name="Group 39">
            <a:extLst>
              <a:ext uri="{FF2B5EF4-FFF2-40B4-BE49-F238E27FC236}">
                <a16:creationId xmlns:a16="http://schemas.microsoft.com/office/drawing/2014/main" id="{7B8629CA-324A-BE22-91AB-A4171C707D68}"/>
              </a:ext>
            </a:extLst>
          </p:cNvPr>
          <p:cNvGrpSpPr/>
          <p:nvPr/>
        </p:nvGrpSpPr>
        <p:grpSpPr>
          <a:xfrm>
            <a:off x="377558" y="1773563"/>
            <a:ext cx="5634034" cy="1628167"/>
            <a:chOff x="6288827" y="1389473"/>
            <a:chExt cx="5634034" cy="1628167"/>
          </a:xfrm>
        </p:grpSpPr>
        <p:sp>
          <p:nvSpPr>
            <p:cNvPr id="12" name="Freeform: Shape 11">
              <a:extLst>
                <a:ext uri="{FF2B5EF4-FFF2-40B4-BE49-F238E27FC236}">
                  <a16:creationId xmlns:a16="http://schemas.microsoft.com/office/drawing/2014/main" id="{6B8BCBCF-C613-26A2-69F0-D21466FB685D}"/>
                </a:ext>
              </a:extLst>
            </p:cNvPr>
            <p:cNvSpPr/>
            <p:nvPr/>
          </p:nvSpPr>
          <p:spPr>
            <a:xfrm>
              <a:off x="6719168" y="138947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3" name="Freeform: Shape 12">
              <a:extLst>
                <a:ext uri="{FF2B5EF4-FFF2-40B4-BE49-F238E27FC236}">
                  <a16:creationId xmlns:a16="http://schemas.microsoft.com/office/drawing/2014/main" id="{B12A841B-DDCC-A3F9-202D-7639B19D66C3}"/>
                </a:ext>
              </a:extLst>
            </p:cNvPr>
            <p:cNvSpPr/>
            <p:nvPr/>
          </p:nvSpPr>
          <p:spPr>
            <a:xfrm>
              <a:off x="6823189" y="149389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BB015729-6F85-CCF0-9DFE-5900B33AE196}"/>
                </a:ext>
              </a:extLst>
            </p:cNvPr>
            <p:cNvSpPr/>
            <p:nvPr/>
          </p:nvSpPr>
          <p:spPr>
            <a:xfrm>
              <a:off x="6867807" y="153864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5" name="Freeform: Shape 14">
              <a:extLst>
                <a:ext uri="{FF2B5EF4-FFF2-40B4-BE49-F238E27FC236}">
                  <a16:creationId xmlns:a16="http://schemas.microsoft.com/office/drawing/2014/main" id="{0437950E-A04D-9936-ED7A-4A8AA184BCA0}"/>
                </a:ext>
              </a:extLst>
            </p:cNvPr>
            <p:cNvSpPr/>
            <p:nvPr/>
          </p:nvSpPr>
          <p:spPr>
            <a:xfrm>
              <a:off x="6288827" y="169123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21" name="Content Placeholder 3">
              <a:extLst>
                <a:ext uri="{FF2B5EF4-FFF2-40B4-BE49-F238E27FC236}">
                  <a16:creationId xmlns:a16="http://schemas.microsoft.com/office/drawing/2014/main" id="{4DFA5D78-49E6-9657-6E53-7D78250DB7C7}"/>
                </a:ext>
              </a:extLst>
            </p:cNvPr>
            <p:cNvSpPr txBox="1">
              <a:spLocks/>
            </p:cNvSpPr>
            <p:nvPr/>
          </p:nvSpPr>
          <p:spPr>
            <a:xfrm>
              <a:off x="7523234" y="1678842"/>
              <a:ext cx="3974610" cy="1154162"/>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Patients who achieved progressively lower LDL-C levels at week 4 experienced continued lower CV event rates with no evidence of a plateau and no increase in adverse events</a:t>
              </a:r>
            </a:p>
          </p:txBody>
        </p:sp>
        <p:grpSp>
          <p:nvGrpSpPr>
            <p:cNvPr id="33" name="Group 32">
              <a:extLst>
                <a:ext uri="{FF2B5EF4-FFF2-40B4-BE49-F238E27FC236}">
                  <a16:creationId xmlns:a16="http://schemas.microsoft.com/office/drawing/2014/main" id="{F836E29C-FB72-53E2-E4CD-4FFBE9A40B43}"/>
                </a:ext>
              </a:extLst>
            </p:cNvPr>
            <p:cNvGrpSpPr/>
            <p:nvPr/>
          </p:nvGrpSpPr>
          <p:grpSpPr>
            <a:xfrm>
              <a:off x="6492238" y="1852612"/>
              <a:ext cx="714619" cy="741833"/>
              <a:chOff x="-1524066" y="1395902"/>
              <a:chExt cx="1215500" cy="1261788"/>
            </a:xfrm>
          </p:grpSpPr>
          <p:sp>
            <p:nvSpPr>
              <p:cNvPr id="34" name="Freeform: Shape 33">
                <a:extLst>
                  <a:ext uri="{FF2B5EF4-FFF2-40B4-BE49-F238E27FC236}">
                    <a16:creationId xmlns:a16="http://schemas.microsoft.com/office/drawing/2014/main" id="{55056590-C488-20E2-F3FC-C994080EBF34}"/>
                  </a:ext>
                </a:extLst>
              </p:cNvPr>
              <p:cNvSpPr/>
              <p:nvPr/>
            </p:nvSpPr>
            <p:spPr>
              <a:xfrm>
                <a:off x="-1286531" y="1395902"/>
                <a:ext cx="672442" cy="931677"/>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35" name="Freeform: Shape 34">
                <a:extLst>
                  <a:ext uri="{FF2B5EF4-FFF2-40B4-BE49-F238E27FC236}">
                    <a16:creationId xmlns:a16="http://schemas.microsoft.com/office/drawing/2014/main" id="{76D1B9D2-3104-8733-0939-C98C4CE0DE47}"/>
                  </a:ext>
                </a:extLst>
              </p:cNvPr>
              <p:cNvSpPr/>
              <p:nvPr/>
            </p:nvSpPr>
            <p:spPr>
              <a:xfrm>
                <a:off x="-684618" y="1728658"/>
                <a:ext cx="362010" cy="588395"/>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36" name="Freeform: Shape 35">
                <a:extLst>
                  <a:ext uri="{FF2B5EF4-FFF2-40B4-BE49-F238E27FC236}">
                    <a16:creationId xmlns:a16="http://schemas.microsoft.com/office/drawing/2014/main" id="{52E0E80C-8DB9-E18B-C769-058B9FD07E05}"/>
                  </a:ext>
                </a:extLst>
              </p:cNvPr>
              <p:cNvSpPr/>
              <p:nvPr/>
            </p:nvSpPr>
            <p:spPr>
              <a:xfrm>
                <a:off x="-1015292" y="1875968"/>
                <a:ext cx="81157" cy="93722"/>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37" name="Content Placeholder 3">
                <a:extLst>
                  <a:ext uri="{FF2B5EF4-FFF2-40B4-BE49-F238E27FC236}">
                    <a16:creationId xmlns:a16="http://schemas.microsoft.com/office/drawing/2014/main" id="{D6D343D9-D93F-0C92-05E7-DB45E0545834}"/>
                  </a:ext>
                </a:extLst>
              </p:cNvPr>
              <p:cNvSpPr txBox="1">
                <a:spLocks/>
              </p:cNvSpPr>
              <p:nvPr/>
            </p:nvSpPr>
            <p:spPr>
              <a:xfrm>
                <a:off x="-1524066" y="2395941"/>
                <a:ext cx="1215500" cy="261749"/>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grpSp>
      </p:grpSp>
      <p:grpSp>
        <p:nvGrpSpPr>
          <p:cNvPr id="41" name="Group 40">
            <a:extLst>
              <a:ext uri="{FF2B5EF4-FFF2-40B4-BE49-F238E27FC236}">
                <a16:creationId xmlns:a16="http://schemas.microsoft.com/office/drawing/2014/main" id="{DAD07298-4C1F-A19E-6047-F8A8A977C17C}"/>
              </a:ext>
            </a:extLst>
          </p:cNvPr>
          <p:cNvGrpSpPr/>
          <p:nvPr/>
        </p:nvGrpSpPr>
        <p:grpSpPr>
          <a:xfrm>
            <a:off x="3371522" y="4330697"/>
            <a:ext cx="804066" cy="700868"/>
            <a:chOff x="615689" y="3967514"/>
            <a:chExt cx="804066" cy="700868"/>
          </a:xfrm>
        </p:grpSpPr>
        <p:sp>
          <p:nvSpPr>
            <p:cNvPr id="42" name="Freeform: Shape 41">
              <a:extLst>
                <a:ext uri="{FF2B5EF4-FFF2-40B4-BE49-F238E27FC236}">
                  <a16:creationId xmlns:a16="http://schemas.microsoft.com/office/drawing/2014/main" id="{ECF65261-A655-FC48-F0BA-7BC2995AB6F2}"/>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43" name="Freeform: Shape 42">
              <a:extLst>
                <a:ext uri="{FF2B5EF4-FFF2-40B4-BE49-F238E27FC236}">
                  <a16:creationId xmlns:a16="http://schemas.microsoft.com/office/drawing/2014/main" id="{DA30FDBD-8A05-6D12-5E52-B4F2FBA73553}"/>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44" name="Freeform: Shape 43">
              <a:extLst>
                <a:ext uri="{FF2B5EF4-FFF2-40B4-BE49-F238E27FC236}">
                  <a16:creationId xmlns:a16="http://schemas.microsoft.com/office/drawing/2014/main" id="{500A6152-4278-0849-B40F-71B727F329CA}"/>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sp>
        <p:nvSpPr>
          <p:cNvPr id="3" name="TextBox 2">
            <a:extLst>
              <a:ext uri="{FF2B5EF4-FFF2-40B4-BE49-F238E27FC236}">
                <a16:creationId xmlns:a16="http://schemas.microsoft.com/office/drawing/2014/main" id="{81C35DCD-84BE-7F6A-5951-AB156EB3606E}"/>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2978181159"/>
      </p:ext>
    </p:extLst>
  </p:cSld>
  <p:clrMapOvr>
    <a:masterClrMapping/>
  </p:clrMapOvr>
  <p:transition>
    <p:fade/>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AA1A598-8A57-F291-32FD-3C87C635F38B}"/>
              </a:ext>
            </a:extLst>
          </p:cNvPr>
          <p:cNvSpPr>
            <a:spLocks noGrp="1"/>
          </p:cNvSpPr>
          <p:nvPr>
            <p:ph type="title"/>
          </p:nvPr>
        </p:nvSpPr>
        <p:spPr>
          <a:xfrm>
            <a:off x="1179576" y="2313432"/>
            <a:ext cx="9051102" cy="1323110"/>
          </a:xfrm>
        </p:spPr>
        <p:txBody>
          <a:bodyPr/>
          <a:lstStyle/>
          <a:p>
            <a:r>
              <a:rPr lang="en-US" noProof="0" dirty="0"/>
              <a:t>Sub-Analysis: Baseline LDL-C &amp; Statin Potency</a:t>
            </a:r>
            <a:br>
              <a:rPr lang="en-US" sz="2000" noProof="0" dirty="0"/>
            </a:br>
            <a:r>
              <a:rPr lang="en-US" sz="2000" noProof="0" dirty="0">
                <a:hlinkClick r:id="rId3">
                  <a:extLst>
                    <a:ext uri="{A12FA001-AC4F-418D-AE19-62706E023703}">
                      <ahyp:hlinkClr xmlns:ahyp="http://schemas.microsoft.com/office/drawing/2018/hyperlinkcolor" val="tx"/>
                    </a:ext>
                  </a:extLst>
                </a:hlinkClick>
              </a:rPr>
              <a:t>Giugliano RP, et al. </a:t>
            </a:r>
            <a:r>
              <a:rPr lang="en-US" sz="2000" i="1" noProof="0" dirty="0">
                <a:hlinkClick r:id="rId3">
                  <a:extLst>
                    <a:ext uri="{A12FA001-AC4F-418D-AE19-62706E023703}">
                      <ahyp:hlinkClr xmlns:ahyp="http://schemas.microsoft.com/office/drawing/2018/hyperlinkcolor" val="tx"/>
                    </a:ext>
                  </a:extLst>
                </a:hlinkClick>
              </a:rPr>
              <a:t>JAMA Cardiology</a:t>
            </a:r>
            <a:r>
              <a:rPr lang="en-US" sz="2000" noProof="0" dirty="0">
                <a:hlinkClick r:id="rId3">
                  <a:extLst>
                    <a:ext uri="{A12FA001-AC4F-418D-AE19-62706E023703}">
                      <ahyp:hlinkClr xmlns:ahyp="http://schemas.microsoft.com/office/drawing/2018/hyperlinkcolor" val="tx"/>
                    </a:ext>
                  </a:extLst>
                </a:hlinkClick>
              </a:rPr>
              <a:t>. 2017;2:1385-1391.</a:t>
            </a:r>
            <a:endParaRPr lang="en-US" sz="2000" noProof="0" dirty="0"/>
          </a:p>
        </p:txBody>
      </p:sp>
      <p:pic>
        <p:nvPicPr>
          <p:cNvPr id="5" name="Graphic 4" descr="House with solid fill">
            <a:hlinkClick r:id="rId4" action="ppaction://hlinksldjump"/>
            <a:extLst>
              <a:ext uri="{FF2B5EF4-FFF2-40B4-BE49-F238E27FC236}">
                <a16:creationId xmlns:a16="http://schemas.microsoft.com/office/drawing/2014/main" id="{D0503258-BE18-F466-BE79-CBAA843006B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2" name="Rectangle: Top Corners Rounded 1">
            <a:hlinkClick r:id="rId6" action="ppaction://hlinksldjump"/>
            <a:extLst>
              <a:ext uri="{FF2B5EF4-FFF2-40B4-BE49-F238E27FC236}">
                <a16:creationId xmlns:a16="http://schemas.microsoft.com/office/drawing/2014/main" id="{1BB3B5FF-FFBA-C2FE-B266-7BFD00DACEDF}"/>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3738926180"/>
      </p:ext>
    </p:extLst>
  </p:cSld>
  <p:clrMapOvr>
    <a:masterClrMapping/>
  </p:clrMapOvr>
  <p:transition>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365125" y="365760"/>
            <a:ext cx="11461750" cy="1015663"/>
          </a:xfrm>
        </p:spPr>
        <p:txBody>
          <a:bodyPr/>
          <a:lstStyle/>
          <a:p>
            <a:r>
              <a:rPr lang="en-US" noProof="0" dirty="0"/>
              <a:t>Baseline Lipid-Lowering Therapies and Lipid Parameters Were Balanced Between Treatment Arms</a:t>
            </a:r>
          </a:p>
        </p:txBody>
      </p:sp>
      <p:graphicFrame>
        <p:nvGraphicFramePr>
          <p:cNvPr id="8" name="Table 7"/>
          <p:cNvGraphicFramePr>
            <a:graphicFrameLocks noGrp="1"/>
          </p:cNvGraphicFramePr>
          <p:nvPr>
            <p:extLst>
              <p:ext uri="{D42A27DB-BD31-4B8C-83A1-F6EECF244321}">
                <p14:modId xmlns:p14="http://schemas.microsoft.com/office/powerpoint/2010/main" val="1495539601"/>
              </p:ext>
            </p:extLst>
          </p:nvPr>
        </p:nvGraphicFramePr>
        <p:xfrm>
          <a:off x="381000" y="1564202"/>
          <a:ext cx="11484001" cy="4546092"/>
        </p:xfrm>
        <a:graphic>
          <a:graphicData uri="http://schemas.openxmlformats.org/drawingml/2006/table">
            <a:tbl>
              <a:tblPr firstRow="1" firstCol="1" bandRow="1">
                <a:tableStyleId>{5C22544A-7EE6-4342-B048-85BDC9FD1C3A}</a:tableStyleId>
              </a:tblPr>
              <a:tblGrid>
                <a:gridCol w="4825482">
                  <a:extLst>
                    <a:ext uri="{9D8B030D-6E8A-4147-A177-3AD203B41FA5}">
                      <a16:colId xmlns:a16="http://schemas.microsoft.com/office/drawing/2014/main" val="20000"/>
                    </a:ext>
                  </a:extLst>
                </a:gridCol>
                <a:gridCol w="3312367">
                  <a:extLst>
                    <a:ext uri="{9D8B030D-6E8A-4147-A177-3AD203B41FA5}">
                      <a16:colId xmlns:a16="http://schemas.microsoft.com/office/drawing/2014/main" val="20001"/>
                    </a:ext>
                  </a:extLst>
                </a:gridCol>
                <a:gridCol w="3346152">
                  <a:extLst>
                    <a:ext uri="{9D8B030D-6E8A-4147-A177-3AD203B41FA5}">
                      <a16:colId xmlns:a16="http://schemas.microsoft.com/office/drawing/2014/main" val="20002"/>
                    </a:ext>
                  </a:extLst>
                </a:gridCol>
              </a:tblGrid>
              <a:tr h="0">
                <a:tc>
                  <a:txBody>
                    <a:bodyPr/>
                    <a:lstStyle/>
                    <a:p>
                      <a:pPr marL="0" marR="0" algn="l">
                        <a:lnSpc>
                          <a:spcPct val="85000"/>
                        </a:lnSpc>
                        <a:spcBef>
                          <a:spcPts val="0"/>
                        </a:spcBef>
                        <a:spcAft>
                          <a:spcPts val="0"/>
                        </a:spcAft>
                      </a:pPr>
                      <a:r>
                        <a:rPr lang="en-US" sz="1400" dirty="0">
                          <a:effectLst/>
                          <a:latin typeface="+mn-lt"/>
                          <a:cs typeface="Arial" panose="020B0604020202020204" pitchFamily="34" charset="0"/>
                        </a:rPr>
                        <a:t>Characteristics</a:t>
                      </a:r>
                      <a:endParaRPr lang="en-US" sz="1400" dirty="0">
                        <a:effectLst/>
                        <a:latin typeface="+mn-lt"/>
                        <a:ea typeface="Times New Roman" panose="02020603050405020304" pitchFamily="18" charset="0"/>
                        <a:cs typeface="Arial" panose="020B0604020202020204" pitchFamily="34" charset="0"/>
                      </a:endParaRPr>
                    </a:p>
                  </a:txBody>
                  <a:tcPr marL="121920" marR="12192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n-lt"/>
                          <a:cs typeface="Arial" panose="020B0604020202020204" pitchFamily="34" charset="0"/>
                        </a:rPr>
                        <a:t>Evolocumab</a:t>
                      </a:r>
                    </a:p>
                    <a:p>
                      <a:pPr marL="0" marR="0" algn="ctr">
                        <a:lnSpc>
                          <a:spcPct val="85000"/>
                        </a:lnSpc>
                        <a:spcBef>
                          <a:spcPts val="0"/>
                        </a:spcBef>
                        <a:spcAft>
                          <a:spcPts val="0"/>
                        </a:spcAft>
                      </a:pPr>
                      <a:r>
                        <a:rPr lang="en-US" sz="1400" dirty="0">
                          <a:effectLst/>
                          <a:latin typeface="+mn-lt"/>
                          <a:cs typeface="Arial" panose="020B0604020202020204" pitchFamily="34" charset="0"/>
                        </a:rPr>
                        <a:t>(N = 13,784)</a:t>
                      </a:r>
                      <a:endParaRPr lang="en-US" sz="1400" dirty="0">
                        <a:effectLst/>
                        <a:latin typeface="+mn-lt"/>
                        <a:ea typeface="Times New Roman" panose="02020603050405020304" pitchFamily="18" charset="0"/>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n-lt"/>
                          <a:cs typeface="Arial" panose="020B0604020202020204" pitchFamily="34" charset="0"/>
                        </a:rPr>
                        <a:t>Placebo</a:t>
                      </a:r>
                      <a:br>
                        <a:rPr lang="en-US" sz="1400" dirty="0">
                          <a:effectLst/>
                          <a:latin typeface="+mn-lt"/>
                          <a:cs typeface="Arial" panose="020B0604020202020204" pitchFamily="34" charset="0"/>
                        </a:rPr>
                      </a:br>
                      <a:r>
                        <a:rPr lang="en-US" sz="1400" dirty="0">
                          <a:effectLst/>
                          <a:latin typeface="+mn-lt"/>
                          <a:cs typeface="Arial" panose="020B0604020202020204" pitchFamily="34" charset="0"/>
                        </a:rPr>
                        <a:t>(N = 13,780)</a:t>
                      </a:r>
                      <a:endParaRPr lang="en-US" sz="1400" dirty="0">
                        <a:effectLst/>
                        <a:latin typeface="+mn-lt"/>
                        <a:ea typeface="Times New Roman" panose="02020603050405020304" pitchFamily="18" charset="0"/>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Statin use –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85000"/>
                        </a:lnSpc>
                        <a:spcBef>
                          <a:spcPts val="200"/>
                        </a:spcBef>
                        <a:spcAft>
                          <a:spcPts val="200"/>
                        </a:spcAft>
                      </a:pPr>
                      <a:r>
                        <a:rPr lang="en-US" sz="1400" dirty="0">
                          <a:effectLst/>
                          <a:latin typeface="+mn-lt"/>
                          <a:ea typeface="MS Mincho" panose="02020609040205080304" pitchFamily="49" charset="-128"/>
                          <a:cs typeface="Arial" panose="020B0604020202020204" pitchFamily="34" charset="0"/>
                        </a:rPr>
                        <a:t>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85000"/>
                        </a:lnSpc>
                        <a:spcBef>
                          <a:spcPts val="200"/>
                        </a:spcBef>
                        <a:spcAft>
                          <a:spcPts val="200"/>
                        </a:spcAft>
                      </a:pPr>
                      <a:r>
                        <a:rPr lang="en-US" sz="1400" dirty="0">
                          <a:effectLst/>
                          <a:latin typeface="+mn-lt"/>
                          <a:ea typeface="MS Mincho" panose="02020609040205080304" pitchFamily="49" charset="-128"/>
                          <a:cs typeface="Arial" panose="020B0604020202020204" pitchFamily="34" charset="0"/>
                        </a:rPr>
                        <a:t>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10"/>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High intensity</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9,585 (69.5)</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9,518 (69.1)</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1"/>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Moderate intensity</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4,161 (30.2)</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4,231 (30.7)</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2"/>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Low intensity, unknown intensity, or no data</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 38 (0.3)</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31 (0.2)</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3"/>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Ezetimibe –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726 (5.3)</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714 (5.2)</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4"/>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Other cardiovascular medications</a:t>
                      </a:r>
                      <a:r>
                        <a:rPr lang="en-US" sz="1400" baseline="0" dirty="0">
                          <a:solidFill>
                            <a:schemeClr val="accent1"/>
                          </a:solidFill>
                          <a:effectLst/>
                          <a:latin typeface="+mn-lt"/>
                          <a:ea typeface="MS Mincho" panose="02020609040205080304" pitchFamily="49" charset="-128"/>
                          <a:cs typeface="Arial" panose="020B0604020202020204" pitchFamily="34" charset="0"/>
                        </a:rPr>
                        <a:t> </a:t>
                      </a:r>
                      <a:r>
                        <a:rPr lang="en-US" sz="1400" dirty="0">
                          <a:solidFill>
                            <a:schemeClr val="accent1"/>
                          </a:solidFill>
                          <a:effectLst/>
                          <a:latin typeface="+mn-lt"/>
                          <a:ea typeface="MS Mincho" panose="02020609040205080304" pitchFamily="49" charset="-128"/>
                          <a:cs typeface="Arial" panose="020B0604020202020204" pitchFamily="34" charset="0"/>
                        </a:rPr>
                        <a:t>– n/total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effectLst/>
                          <a:latin typeface="+mn-lt"/>
                          <a:ea typeface="MS Mincho" panose="02020609040205080304" pitchFamily="49" charset="-128"/>
                          <a:cs typeface="Arial" panose="020B0604020202020204" pitchFamily="34" charset="0"/>
                        </a:rPr>
                        <a:t> </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effectLst/>
                          <a:latin typeface="+mn-lt"/>
                          <a:ea typeface="MS Mincho" panose="02020609040205080304" pitchFamily="49" charset="-128"/>
                          <a:cs typeface="Arial" panose="020B0604020202020204" pitchFamily="34" charset="0"/>
                        </a:rPr>
                        <a:t> </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5"/>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Aspirin and/or P2Y</a:t>
                      </a:r>
                      <a:r>
                        <a:rPr lang="en-US" sz="1400" baseline="-25000" dirty="0">
                          <a:solidFill>
                            <a:schemeClr val="accent1"/>
                          </a:solidFill>
                          <a:effectLst/>
                          <a:latin typeface="+mn-lt"/>
                          <a:ea typeface="MS Mincho" panose="02020609040205080304" pitchFamily="49" charset="-128"/>
                          <a:cs typeface="Arial" panose="020B0604020202020204" pitchFamily="34" charset="0"/>
                        </a:rPr>
                        <a:t>12</a:t>
                      </a:r>
                      <a:r>
                        <a:rPr lang="en-US" sz="1400" dirty="0">
                          <a:solidFill>
                            <a:schemeClr val="accent1"/>
                          </a:solidFill>
                          <a:effectLst/>
                          <a:latin typeface="+mn-lt"/>
                          <a:ea typeface="MS Mincho" panose="02020609040205080304" pitchFamily="49" charset="-128"/>
                          <a:cs typeface="Arial" panose="020B0604020202020204" pitchFamily="34" charset="0"/>
                        </a:rPr>
                        <a:t> inhibitor</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Calibri" panose="020F0502020204030204" pitchFamily="34" charset="0"/>
                          <a:cs typeface="Arial" panose="020B0604020202020204" pitchFamily="34" charset="0"/>
                        </a:rPr>
                        <a:t>12,766</a:t>
                      </a:r>
                      <a:r>
                        <a:rPr lang="en-US" sz="1400" dirty="0">
                          <a:solidFill>
                            <a:srgbClr val="000000"/>
                          </a:solidFill>
                          <a:effectLst/>
                          <a:latin typeface="+mn-lt"/>
                          <a:ea typeface="MS Mincho" panose="02020609040205080304" pitchFamily="49" charset="-128"/>
                          <a:cs typeface="Arial" panose="020B0604020202020204" pitchFamily="34" charset="0"/>
                        </a:rPr>
                        <a:t>/</a:t>
                      </a:r>
                      <a:r>
                        <a:rPr lang="en-US" sz="1400" dirty="0">
                          <a:solidFill>
                            <a:srgbClr val="000000"/>
                          </a:solidFill>
                          <a:effectLst/>
                          <a:latin typeface="+mn-lt"/>
                          <a:ea typeface="Calibri" panose="020F0502020204030204" pitchFamily="34" charset="0"/>
                          <a:cs typeface="Arial" panose="020B0604020202020204" pitchFamily="34" charset="0"/>
                        </a:rPr>
                        <a:t>13,772 (92.7)</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12,666/</a:t>
                      </a:r>
                      <a:r>
                        <a:rPr lang="en-US" sz="1400" dirty="0">
                          <a:solidFill>
                            <a:srgbClr val="000000"/>
                          </a:solidFill>
                          <a:effectLst/>
                          <a:latin typeface="+mn-lt"/>
                          <a:ea typeface="Calibri" panose="020F0502020204030204" pitchFamily="34" charset="0"/>
                          <a:cs typeface="Arial" panose="020B0604020202020204" pitchFamily="34" charset="0"/>
                        </a:rPr>
                        <a:t>13,767</a:t>
                      </a:r>
                      <a:r>
                        <a:rPr lang="en-US" sz="1400" dirty="0">
                          <a:solidFill>
                            <a:srgbClr val="000000"/>
                          </a:solidFill>
                          <a:effectLst/>
                          <a:latin typeface="+mn-lt"/>
                          <a:ea typeface="MS Mincho" panose="02020609040205080304" pitchFamily="49" charset="-128"/>
                          <a:cs typeface="Arial" panose="020B0604020202020204" pitchFamily="34" charset="0"/>
                        </a:rPr>
                        <a:t> (92.0)</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6"/>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Beta-blocker</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Calibri" panose="020F0502020204030204" pitchFamily="34" charset="0"/>
                          <a:cs typeface="Arial" panose="020B0604020202020204" pitchFamily="34" charset="0"/>
                        </a:rPr>
                        <a:t>10,441</a:t>
                      </a:r>
                      <a:r>
                        <a:rPr lang="en-US" sz="1400" dirty="0">
                          <a:solidFill>
                            <a:srgbClr val="000000"/>
                          </a:solidFill>
                          <a:effectLst/>
                          <a:latin typeface="+mn-lt"/>
                          <a:ea typeface="MS Mincho" panose="02020609040205080304" pitchFamily="49" charset="-128"/>
                          <a:cs typeface="Arial" panose="020B0604020202020204" pitchFamily="34" charset="0"/>
                        </a:rPr>
                        <a:t>/</a:t>
                      </a:r>
                      <a:r>
                        <a:rPr lang="en-US" sz="1400" dirty="0">
                          <a:solidFill>
                            <a:srgbClr val="000000"/>
                          </a:solidFill>
                          <a:effectLst/>
                          <a:latin typeface="+mn-lt"/>
                          <a:ea typeface="Calibri" panose="020F0502020204030204" pitchFamily="34" charset="0"/>
                          <a:cs typeface="Arial" panose="020B0604020202020204" pitchFamily="34" charset="0"/>
                        </a:rPr>
                        <a:t>13,772 (75.8)</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10,374/</a:t>
                      </a:r>
                      <a:r>
                        <a:rPr lang="en-US" sz="1400" dirty="0">
                          <a:solidFill>
                            <a:srgbClr val="000000"/>
                          </a:solidFill>
                          <a:effectLst/>
                          <a:latin typeface="+mn-lt"/>
                          <a:ea typeface="Calibri" panose="020F0502020204030204" pitchFamily="34" charset="0"/>
                          <a:cs typeface="Arial" panose="020B0604020202020204" pitchFamily="34" charset="0"/>
                        </a:rPr>
                        <a:t>13,767</a:t>
                      </a:r>
                      <a:r>
                        <a:rPr lang="en-US" sz="1400" dirty="0">
                          <a:solidFill>
                            <a:srgbClr val="000000"/>
                          </a:solidFill>
                          <a:effectLst/>
                          <a:latin typeface="+mn-lt"/>
                          <a:ea typeface="MS Mincho" panose="02020609040205080304" pitchFamily="49" charset="-128"/>
                          <a:cs typeface="Arial" panose="020B0604020202020204" pitchFamily="34" charset="0"/>
                        </a:rPr>
                        <a:t> (75.4)</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7"/>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ACE inhibitor or ARB and/or aldosterone antagonist</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10,803/</a:t>
                      </a:r>
                      <a:r>
                        <a:rPr lang="en-US" sz="1400" dirty="0">
                          <a:solidFill>
                            <a:srgbClr val="000000"/>
                          </a:solidFill>
                          <a:effectLst/>
                          <a:latin typeface="+mn-lt"/>
                          <a:ea typeface="Calibri" panose="020F0502020204030204" pitchFamily="34" charset="0"/>
                          <a:cs typeface="Arial" panose="020B0604020202020204" pitchFamily="34" charset="0"/>
                        </a:rPr>
                        <a:t>13,772</a:t>
                      </a:r>
                      <a:r>
                        <a:rPr lang="en-US" sz="1400" dirty="0">
                          <a:solidFill>
                            <a:srgbClr val="000000"/>
                          </a:solidFill>
                          <a:effectLst/>
                          <a:latin typeface="+mn-lt"/>
                          <a:ea typeface="MS Mincho" panose="02020609040205080304" pitchFamily="49" charset="-128"/>
                          <a:cs typeface="Arial" panose="020B0604020202020204" pitchFamily="34" charset="0"/>
                        </a:rPr>
                        <a:t> (78.4)</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10,730/</a:t>
                      </a:r>
                      <a:r>
                        <a:rPr lang="en-US" sz="1400" dirty="0">
                          <a:solidFill>
                            <a:srgbClr val="000000"/>
                          </a:solidFill>
                          <a:effectLst/>
                          <a:latin typeface="+mn-lt"/>
                          <a:ea typeface="Calibri" panose="020F0502020204030204" pitchFamily="34" charset="0"/>
                          <a:cs typeface="Arial" panose="020B0604020202020204" pitchFamily="34" charset="0"/>
                        </a:rPr>
                        <a:t>13,767</a:t>
                      </a:r>
                      <a:r>
                        <a:rPr lang="en-US" sz="1400" dirty="0">
                          <a:solidFill>
                            <a:srgbClr val="000000"/>
                          </a:solidFill>
                          <a:effectLst/>
                          <a:latin typeface="+mn-lt"/>
                          <a:ea typeface="MS Mincho" panose="02020609040205080304" pitchFamily="49" charset="-128"/>
                          <a:cs typeface="Arial" panose="020B0604020202020204" pitchFamily="34" charset="0"/>
                        </a:rPr>
                        <a:t> (77.9)</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8"/>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Lipid measures - Median (IQR) – mg/dL</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85000"/>
                        </a:lnSpc>
                        <a:spcBef>
                          <a:spcPts val="200"/>
                        </a:spcBef>
                        <a:spcAft>
                          <a:spcPts val="200"/>
                        </a:spcAft>
                      </a:pPr>
                      <a:endParaRPr lang="en-US" sz="1400" dirty="0">
                        <a:effectLst/>
                        <a:latin typeface="+mn-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85000"/>
                        </a:lnSpc>
                        <a:spcBef>
                          <a:spcPts val="200"/>
                        </a:spcBef>
                        <a:spcAft>
                          <a:spcPts val="200"/>
                        </a:spcAft>
                      </a:pPr>
                      <a:endParaRPr lang="en-US" sz="1400" dirty="0">
                        <a:effectLst/>
                        <a:latin typeface="+mn-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9"/>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LDL cholesterol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92 (80, 109)</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92 (80, 109)</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2687489067"/>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Total cholesterol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168 (151, 188)</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lvl="0" indent="0" algn="ctr" defTabSz="380848" rtl="0" eaLnBrk="1" fontAlgn="auto" latinLnBrk="0" hangingPunct="1">
                        <a:lnSpc>
                          <a:spcPct val="115000"/>
                        </a:lnSpc>
                        <a:spcBef>
                          <a:spcPts val="200"/>
                        </a:spcBef>
                        <a:spcAft>
                          <a:spcPts val="200"/>
                        </a:spcAft>
                        <a:buClrTx/>
                        <a:buSzTx/>
                        <a:buFontTx/>
                        <a:buNone/>
                        <a:tabLst/>
                        <a:defRPr/>
                      </a:pPr>
                      <a:r>
                        <a:rPr lang="en-US" sz="1400" dirty="0">
                          <a:solidFill>
                            <a:srgbClr val="000000"/>
                          </a:solidFill>
                          <a:effectLst/>
                          <a:latin typeface="+mn-lt"/>
                          <a:ea typeface="MS Mincho" panose="02020609040205080304" pitchFamily="49" charset="-128"/>
                          <a:cs typeface="Arial" panose="020B0604020202020204" pitchFamily="34" charset="0"/>
                        </a:rPr>
                        <a:t>168 (151, 189)</a:t>
                      </a:r>
                      <a:endParaRPr lang="en-US" sz="1400" kern="1200" dirty="0">
                        <a:solidFill>
                          <a:srgbClr val="000000"/>
                        </a:solidFill>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3282493605"/>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HDL cholesterol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44 (37, 53)</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lvl="0" indent="0" algn="ctr" defTabSz="380848" rtl="0" eaLnBrk="1" fontAlgn="auto" latinLnBrk="0" hangingPunct="1">
                        <a:lnSpc>
                          <a:spcPct val="115000"/>
                        </a:lnSpc>
                        <a:spcBef>
                          <a:spcPts val="200"/>
                        </a:spcBef>
                        <a:spcAft>
                          <a:spcPts val="200"/>
                        </a:spcAft>
                        <a:buClrTx/>
                        <a:buSzTx/>
                        <a:buFontTx/>
                        <a:buNone/>
                        <a:tabLst/>
                        <a:defRPr/>
                      </a:pPr>
                      <a:r>
                        <a:rPr lang="en-US" sz="1400" dirty="0">
                          <a:solidFill>
                            <a:srgbClr val="000000"/>
                          </a:solidFill>
                          <a:effectLst/>
                          <a:latin typeface="+mn-lt"/>
                          <a:ea typeface="MS Mincho" panose="02020609040205080304" pitchFamily="49" charset="-128"/>
                          <a:cs typeface="Arial" panose="020B0604020202020204" pitchFamily="34" charset="0"/>
                        </a:rPr>
                        <a:t>44 (37, 53)</a:t>
                      </a:r>
                      <a:endParaRPr lang="en-US" sz="1400" kern="1200" dirty="0">
                        <a:solidFill>
                          <a:srgbClr val="000000"/>
                        </a:solidFill>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3461027402"/>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Triglycerides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134 (101, 183)</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lvl="0" indent="0" algn="ctr" defTabSz="380848" rtl="0" eaLnBrk="1" fontAlgn="auto" latinLnBrk="0" hangingPunct="1">
                        <a:lnSpc>
                          <a:spcPct val="115000"/>
                        </a:lnSpc>
                        <a:spcBef>
                          <a:spcPts val="200"/>
                        </a:spcBef>
                        <a:spcAft>
                          <a:spcPts val="200"/>
                        </a:spcAft>
                        <a:buClrTx/>
                        <a:buSzTx/>
                        <a:buFontTx/>
                        <a:buNone/>
                        <a:tabLst/>
                        <a:defRPr/>
                      </a:pPr>
                      <a:r>
                        <a:rPr lang="en-US" sz="1400" dirty="0">
                          <a:solidFill>
                            <a:srgbClr val="000000"/>
                          </a:solidFill>
                          <a:effectLst/>
                          <a:latin typeface="+mn-lt"/>
                          <a:ea typeface="MS Mincho" panose="02020609040205080304" pitchFamily="49" charset="-128"/>
                          <a:cs typeface="Arial" panose="020B0604020202020204" pitchFamily="34" charset="0"/>
                        </a:rPr>
                        <a:t>133 (99, 181)</a:t>
                      </a:r>
                      <a:endParaRPr lang="en-US" sz="1400" kern="1200" dirty="0">
                        <a:solidFill>
                          <a:srgbClr val="000000"/>
                        </a:solidFill>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14"/>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Lp(a) </a:t>
                      </a:r>
                      <a:r>
                        <a:rPr lang="en-US" sz="1400" baseline="0" dirty="0">
                          <a:solidFill>
                            <a:schemeClr val="accent1"/>
                          </a:solidFill>
                          <a:effectLst/>
                          <a:latin typeface="+mn-lt"/>
                          <a:ea typeface="MS Mincho" panose="02020609040205080304" pitchFamily="49" charset="-128"/>
                          <a:cs typeface="Arial" panose="020B0604020202020204" pitchFamily="34" charset="0"/>
                        </a:rPr>
                        <a:t>- nmol/L</a:t>
                      </a:r>
                      <a:endParaRPr lang="en-US" sz="1400" dirty="0">
                        <a:solidFill>
                          <a:schemeClr val="accent1"/>
                        </a:solidFill>
                        <a:effectLst/>
                        <a:latin typeface="+mn-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37 (13, 166)</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37 (13, 164)</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15"/>
                  </a:ext>
                </a:extLst>
              </a:tr>
            </a:tbl>
          </a:graphicData>
        </a:graphic>
      </p:graphicFrame>
      <p:sp>
        <p:nvSpPr>
          <p:cNvPr id="11" name="Rectangle 10">
            <a:extLst>
              <a:ext uri="{FF2B5EF4-FFF2-40B4-BE49-F238E27FC236}">
                <a16:creationId xmlns:a16="http://schemas.microsoft.com/office/drawing/2014/main" id="{15AA5DE0-F2DF-4D28-A25E-3BB5F7BC60E3}"/>
              </a:ext>
            </a:extLst>
          </p:cNvPr>
          <p:cNvSpPr/>
          <p:nvPr/>
        </p:nvSpPr>
        <p:spPr>
          <a:xfrm>
            <a:off x="0" y="6804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3" action="ppaction://hlinksldjump"/>
            <a:extLst>
              <a:ext uri="{FF2B5EF4-FFF2-40B4-BE49-F238E27FC236}">
                <a16:creationId xmlns:a16="http://schemas.microsoft.com/office/drawing/2014/main" id="{DECF7214-2C54-C43E-D46E-9A2394F8A7B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600220212"/>
      </p:ext>
    </p:extLst>
  </p:cSld>
  <p:clrMapOvr>
    <a:masterClrMapping/>
  </p:clrMapOvr>
  <p:transition>
    <p:fade/>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523494"/>
          </a:xfrm>
        </p:spPr>
        <p:txBody>
          <a:bodyPr/>
          <a:lstStyle/>
          <a:p>
            <a:r>
              <a:rPr lang="en-US" noProof="0" dirty="0"/>
              <a:t>Evolocumab Significantly Reduced the Risk for 5-Point MACE and 3-Point MACE With No Evidence of Effect Modification Due to Baseline LDL-C Level</a:t>
            </a:r>
          </a:p>
        </p:txBody>
      </p:sp>
      <p:graphicFrame>
        <p:nvGraphicFramePr>
          <p:cNvPr id="6" name="Table 5"/>
          <p:cNvGraphicFramePr>
            <a:graphicFrameLocks noGrp="1"/>
          </p:cNvGraphicFramePr>
          <p:nvPr>
            <p:extLst>
              <p:ext uri="{D42A27DB-BD31-4B8C-83A1-F6EECF244321}">
                <p14:modId xmlns:p14="http://schemas.microsoft.com/office/powerpoint/2010/main" val="2348366146"/>
              </p:ext>
            </p:extLst>
          </p:nvPr>
        </p:nvGraphicFramePr>
        <p:xfrm>
          <a:off x="443755" y="1937213"/>
          <a:ext cx="11177902" cy="2186124"/>
        </p:xfrm>
        <a:graphic>
          <a:graphicData uri="http://schemas.openxmlformats.org/drawingml/2006/table">
            <a:tbl>
              <a:tblPr firstRow="1" bandRow="1"/>
              <a:tblGrid>
                <a:gridCol w="957247">
                  <a:extLst>
                    <a:ext uri="{9D8B030D-6E8A-4147-A177-3AD203B41FA5}">
                      <a16:colId xmlns:a16="http://schemas.microsoft.com/office/drawing/2014/main" val="20000"/>
                    </a:ext>
                  </a:extLst>
                </a:gridCol>
                <a:gridCol w="1103587">
                  <a:extLst>
                    <a:ext uri="{9D8B030D-6E8A-4147-A177-3AD203B41FA5}">
                      <a16:colId xmlns:a16="http://schemas.microsoft.com/office/drawing/2014/main" val="20001"/>
                    </a:ext>
                  </a:extLst>
                </a:gridCol>
                <a:gridCol w="3172408">
                  <a:extLst>
                    <a:ext uri="{9D8B030D-6E8A-4147-A177-3AD203B41FA5}">
                      <a16:colId xmlns:a16="http://schemas.microsoft.com/office/drawing/2014/main" val="20002"/>
                    </a:ext>
                  </a:extLst>
                </a:gridCol>
                <a:gridCol w="1988005">
                  <a:extLst>
                    <a:ext uri="{9D8B030D-6E8A-4147-A177-3AD203B41FA5}">
                      <a16:colId xmlns:a16="http://schemas.microsoft.com/office/drawing/2014/main" val="20004"/>
                    </a:ext>
                  </a:extLst>
                </a:gridCol>
                <a:gridCol w="2141177">
                  <a:extLst>
                    <a:ext uri="{9D8B030D-6E8A-4147-A177-3AD203B41FA5}">
                      <a16:colId xmlns:a16="http://schemas.microsoft.com/office/drawing/2014/main" val="20005"/>
                    </a:ext>
                  </a:extLst>
                </a:gridCol>
                <a:gridCol w="1815478">
                  <a:extLst>
                    <a:ext uri="{9D8B030D-6E8A-4147-A177-3AD203B41FA5}">
                      <a16:colId xmlns:a16="http://schemas.microsoft.com/office/drawing/2014/main" val="20003"/>
                    </a:ext>
                  </a:extLst>
                </a:gridCol>
              </a:tblGrid>
              <a:tr h="983169">
                <a:tc gridSpan="2">
                  <a:txBody>
                    <a:bodyPr/>
                    <a:lstStyle/>
                    <a:p>
                      <a:pPr algn="l"/>
                      <a:r>
                        <a:rPr lang="en-US" sz="1400" b="1" dirty="0">
                          <a:solidFill>
                            <a:schemeClr val="tx1"/>
                          </a:solidFill>
                        </a:rPr>
                        <a:t>Number Events</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endParaRPr lang="en-US" sz="1600" b="1" dirty="0"/>
                    </a:p>
                  </a:txBody>
                  <a:tcPr anchor="b">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en-US" sz="1400" b="1" dirty="0">
                          <a:solidFill>
                            <a:schemeClr val="tx1"/>
                          </a:solidFill>
                        </a:rPr>
                        <a:t>5-Point MACE</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r>
                        <a:rPr lang="en-US" sz="1400" b="1" dirty="0">
                          <a:solidFill>
                            <a:schemeClr val="tx1"/>
                          </a:solidFill>
                        </a:rPr>
                        <a:t>HR (95% CI)</a:t>
                      </a:r>
                      <a:endParaRPr lang="en-US" sz="1400" b="1" dirty="0">
                        <a:solidFill>
                          <a:schemeClr val="tx1"/>
                        </a:solidFill>
                        <a:latin typeface="+mn-lt"/>
                      </a:endParaRP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b="1" dirty="0">
                        <a:solidFill>
                          <a:schemeClr val="tx1"/>
                        </a:solidFill>
                        <a:latin typeface="+mn-lt"/>
                      </a:endParaRP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85000"/>
                        </a:lnSpc>
                        <a:spcBef>
                          <a:spcPts val="0"/>
                        </a:spcBef>
                        <a:spcAft>
                          <a:spcPts val="0"/>
                        </a:spcAft>
                        <a:buClrTx/>
                        <a:buSzTx/>
                        <a:buFontTx/>
                        <a:buNone/>
                        <a:tabLst/>
                        <a:defRPr/>
                      </a:pPr>
                      <a:r>
                        <a:rPr lang="en-US" sz="1400" b="1" i="1" dirty="0">
                          <a:solidFill>
                            <a:schemeClr val="tx1"/>
                          </a:solidFill>
                        </a:rPr>
                        <a:t>P</a:t>
                      </a:r>
                      <a:r>
                        <a:rPr lang="en-US" sz="1400" b="1" dirty="0">
                          <a:solidFill>
                            <a:schemeClr val="tx1"/>
                          </a:solidFill>
                        </a:rPr>
                        <a:t> Value for</a:t>
                      </a:r>
                    </a:p>
                    <a:p>
                      <a:pPr marL="0" marR="0" indent="0" algn="ctr" defTabSz="914400" rtl="0" eaLnBrk="1" fontAlgn="auto" latinLnBrk="0" hangingPunct="1">
                        <a:lnSpc>
                          <a:spcPct val="85000"/>
                        </a:lnSpc>
                        <a:spcBef>
                          <a:spcPts val="0"/>
                        </a:spcBef>
                        <a:spcAft>
                          <a:spcPts val="0"/>
                        </a:spcAft>
                        <a:buClrTx/>
                        <a:buSzTx/>
                        <a:buFontTx/>
                        <a:buNone/>
                        <a:tabLst/>
                        <a:defRPr/>
                      </a:pPr>
                      <a:r>
                        <a:rPr lang="en-US" sz="1400" b="1" dirty="0">
                          <a:solidFill>
                            <a:schemeClr val="tx1"/>
                          </a:solidFill>
                        </a:rPr>
                        <a:t>Interaction</a:t>
                      </a:r>
                    </a:p>
                  </a:txBody>
                  <a:tcPr marL="0" marR="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400985">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400" b="0" dirty="0">
                          <a:solidFill>
                            <a:schemeClr val="tx1"/>
                          </a:solidFill>
                        </a:rPr>
                        <a:t>Evo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400" b="0" dirty="0">
                          <a:solidFill>
                            <a:schemeClr val="tx1"/>
                          </a:solidFill>
                        </a:rPr>
                        <a:t>Placebo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a:spcBef>
                          <a:spcPts val="0"/>
                        </a:spcBef>
                        <a:spcAft>
                          <a:spcPts val="0"/>
                        </a:spcAft>
                      </a:pPr>
                      <a:r>
                        <a:rPr lang="en-US" sz="1400" b="1" dirty="0">
                          <a:effectLst/>
                          <a:latin typeface="+mn-lt"/>
                          <a:ea typeface="Calibri" charset="0"/>
                          <a:cs typeface="Times New Roman" charset="0"/>
                        </a:rPr>
                        <a:t>All</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0.85 (0.79-0.92)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400985">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86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106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a:spcBef>
                          <a:spcPts val="0"/>
                        </a:spcBef>
                        <a:spcAft>
                          <a:spcPts val="0"/>
                        </a:spcAft>
                      </a:pPr>
                      <a:r>
                        <a:rPr lang="en-US" sz="1400" b="1" dirty="0">
                          <a:effectLst/>
                          <a:latin typeface="+mn-lt"/>
                          <a:ea typeface="Calibri" charset="0"/>
                          <a:cs typeface="Times New Roman" charset="0"/>
                        </a:rPr>
                        <a:t>LDL-C &lt; 70 mg/dL</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0.80 (0.60-1.07)</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400985">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1258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1457</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a:spcBef>
                          <a:spcPts val="0"/>
                        </a:spcBef>
                        <a:spcAft>
                          <a:spcPts val="0"/>
                        </a:spcAft>
                      </a:pPr>
                      <a:r>
                        <a:rPr lang="en-US" sz="1400" b="1" dirty="0">
                          <a:effectLst/>
                          <a:latin typeface="+mn-lt"/>
                          <a:ea typeface="Calibri" charset="0"/>
                          <a:cs typeface="Times New Roman" charset="0"/>
                        </a:rPr>
                        <a:t>LDL-C ≥ 70 mg/dL</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0.86 (0.79-0.92)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dirty="0">
                        <a:solidFill>
                          <a:schemeClr val="tx1"/>
                        </a:solidFill>
                        <a:latin typeface="+mn-lt"/>
                      </a:endParaRPr>
                    </a:p>
                  </a:txBody>
                  <a:tcPr marL="121920" marR="12192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bl>
          </a:graphicData>
        </a:graphic>
      </p:graphicFrame>
      <p:sp>
        <p:nvSpPr>
          <p:cNvPr id="7" name="TextBox 6"/>
          <p:cNvSpPr txBox="1"/>
          <p:nvPr/>
        </p:nvSpPr>
        <p:spPr>
          <a:xfrm>
            <a:off x="388814" y="2043152"/>
            <a:ext cx="5445722" cy="400110"/>
          </a:xfrm>
          <a:prstGeom prst="rect">
            <a:avLst/>
          </a:prstGeom>
          <a:noFill/>
        </p:spPr>
        <p:txBody>
          <a:bodyPr wrap="none" rtlCol="0">
            <a:spAutoFit/>
          </a:bodyPr>
          <a:lstStyle/>
          <a:p>
            <a:r>
              <a:rPr lang="en-US" sz="2000" b="1" i="1" dirty="0">
                <a:latin typeface="Century Gothic" panose="020B0502020202020204" pitchFamily="34" charset="0"/>
              </a:rPr>
              <a:t>Efficacy outcomes by baseline LDL-C level</a:t>
            </a:r>
          </a:p>
        </p:txBody>
      </p:sp>
      <p:graphicFrame>
        <p:nvGraphicFramePr>
          <p:cNvPr id="53" name="Table 52"/>
          <p:cNvGraphicFramePr>
            <a:graphicFrameLocks noGrp="1"/>
          </p:cNvGraphicFramePr>
          <p:nvPr/>
        </p:nvGraphicFramePr>
        <p:xfrm>
          <a:off x="443755" y="3648830"/>
          <a:ext cx="11219728" cy="2167733"/>
        </p:xfrm>
        <a:graphic>
          <a:graphicData uri="http://schemas.openxmlformats.org/drawingml/2006/table">
            <a:tbl>
              <a:tblPr firstRow="1" bandRow="1"/>
              <a:tblGrid>
                <a:gridCol w="960120">
                  <a:extLst>
                    <a:ext uri="{9D8B030D-6E8A-4147-A177-3AD203B41FA5}">
                      <a16:colId xmlns:a16="http://schemas.microsoft.com/office/drawing/2014/main" val="20001"/>
                    </a:ext>
                  </a:extLst>
                </a:gridCol>
                <a:gridCol w="1054061">
                  <a:extLst>
                    <a:ext uri="{9D8B030D-6E8A-4147-A177-3AD203B41FA5}">
                      <a16:colId xmlns:a16="http://schemas.microsoft.com/office/drawing/2014/main" val="20002"/>
                    </a:ext>
                  </a:extLst>
                </a:gridCol>
                <a:gridCol w="3442996">
                  <a:extLst>
                    <a:ext uri="{9D8B030D-6E8A-4147-A177-3AD203B41FA5}">
                      <a16:colId xmlns:a16="http://schemas.microsoft.com/office/drawing/2014/main" val="20000"/>
                    </a:ext>
                  </a:extLst>
                </a:gridCol>
                <a:gridCol w="1766943">
                  <a:extLst>
                    <a:ext uri="{9D8B030D-6E8A-4147-A177-3AD203B41FA5}">
                      <a16:colId xmlns:a16="http://schemas.microsoft.com/office/drawing/2014/main" val="20004"/>
                    </a:ext>
                  </a:extLst>
                </a:gridCol>
                <a:gridCol w="2205261">
                  <a:extLst>
                    <a:ext uri="{9D8B030D-6E8A-4147-A177-3AD203B41FA5}">
                      <a16:colId xmlns:a16="http://schemas.microsoft.com/office/drawing/2014/main" val="20005"/>
                    </a:ext>
                  </a:extLst>
                </a:gridCol>
                <a:gridCol w="1790347">
                  <a:extLst>
                    <a:ext uri="{9D8B030D-6E8A-4147-A177-3AD203B41FA5}">
                      <a16:colId xmlns:a16="http://schemas.microsoft.com/office/drawing/2014/main" val="20003"/>
                    </a:ext>
                  </a:extLst>
                </a:gridCol>
              </a:tblGrid>
              <a:tr h="974897">
                <a:tc gridSpan="2">
                  <a:txBody>
                    <a:bodyPr/>
                    <a:lstStyle/>
                    <a:p>
                      <a:pPr algn="l"/>
                      <a:r>
                        <a:rPr lang="en-US" sz="1400" b="1" dirty="0">
                          <a:solidFill>
                            <a:schemeClr val="tx1"/>
                          </a:solidFill>
                        </a:rPr>
                        <a:t>Number Events</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endParaRPr lang="en-US" sz="1600" b="1" dirty="0"/>
                    </a:p>
                  </a:txBody>
                  <a:tcPr anchor="b"/>
                </a:tc>
                <a:tc gridSpan="2">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400" b="1" dirty="0">
                          <a:solidFill>
                            <a:schemeClr val="tx1"/>
                          </a:solidFill>
                        </a:rPr>
                        <a:t>3-Point MACE</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lnSpc>
                          <a:spcPct val="85000"/>
                        </a:lnSpc>
                      </a:pPr>
                      <a:endParaRPr lang="en-US" sz="1600" b="1" dirty="0">
                        <a:solidFill>
                          <a:schemeClr val="tx1"/>
                        </a:solidFill>
                        <a:latin typeface="+mn-lt"/>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b="1" dirty="0">
                        <a:solidFill>
                          <a:schemeClr val="tx1"/>
                        </a:solidFill>
                        <a:latin typeface="+mn-lt"/>
                      </a:endParaRP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85000"/>
                        </a:lnSpc>
                        <a:spcBef>
                          <a:spcPts val="0"/>
                        </a:spcBef>
                        <a:spcAft>
                          <a:spcPts val="0"/>
                        </a:spcAft>
                        <a:buClrTx/>
                        <a:buSzTx/>
                        <a:buFontTx/>
                        <a:buNone/>
                        <a:tabLst/>
                        <a:defRPr/>
                      </a:pPr>
                      <a:endParaRPr lang="en-US" sz="1400" b="1" dirty="0">
                        <a:solidFill>
                          <a:schemeClr val="tx1"/>
                        </a:solidFill>
                      </a:endParaRPr>
                    </a:p>
                  </a:txBody>
                  <a:tcPr marL="0" marR="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397612">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400" b="0" dirty="0">
                          <a:solidFill>
                            <a:schemeClr val="tx1"/>
                          </a:solidFill>
                        </a:rPr>
                        <a:t>Evo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400" b="0" dirty="0">
                          <a:solidFill>
                            <a:schemeClr val="tx1"/>
                          </a:solidFill>
                        </a:rPr>
                        <a:t>Placebo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0"/>
                        </a:spcBef>
                        <a:spcAft>
                          <a:spcPts val="0"/>
                        </a:spcAft>
                      </a:pPr>
                      <a:r>
                        <a:rPr lang="en-US" sz="1400" b="1" dirty="0">
                          <a:effectLst/>
                          <a:latin typeface="+mn-lt"/>
                          <a:ea typeface="Calibri" charset="0"/>
                          <a:cs typeface="Times New Roman" charset="0"/>
                        </a:rPr>
                        <a:t>All</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0.80 (0.73-0.88)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97612">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48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68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0"/>
                        </a:spcBef>
                        <a:spcAft>
                          <a:spcPts val="0"/>
                        </a:spcAft>
                      </a:pPr>
                      <a:r>
                        <a:rPr lang="en-US" sz="1400" b="1" dirty="0">
                          <a:effectLst/>
                          <a:latin typeface="+mn-lt"/>
                          <a:ea typeface="Calibri" charset="0"/>
                          <a:cs typeface="Times New Roman" charset="0"/>
                        </a:rPr>
                        <a:t>LDL-C &lt; 70 mg/dL</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0.70 (0.48-1.01)</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97612">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768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945</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0"/>
                        </a:spcBef>
                        <a:spcAft>
                          <a:spcPts val="0"/>
                        </a:spcAft>
                      </a:pPr>
                      <a:r>
                        <a:rPr lang="en-US" sz="1400" b="1" dirty="0">
                          <a:effectLst/>
                          <a:latin typeface="+mn-lt"/>
                          <a:ea typeface="Calibri" charset="0"/>
                          <a:cs typeface="Times New Roman" charset="0"/>
                        </a:rPr>
                        <a:t>LDL-C ≥ 70 mg/dL</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0.81 (0.73-0.89)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bl>
          </a:graphicData>
        </a:graphic>
      </p:graphicFrame>
      <p:grpSp>
        <p:nvGrpSpPr>
          <p:cNvPr id="16" name="Group 15">
            <a:extLst>
              <a:ext uri="{FF2B5EF4-FFF2-40B4-BE49-F238E27FC236}">
                <a16:creationId xmlns:a16="http://schemas.microsoft.com/office/drawing/2014/main" id="{EDAAE027-E63F-22CA-9CFE-5C55CED7997E}"/>
              </a:ext>
            </a:extLst>
          </p:cNvPr>
          <p:cNvGrpSpPr/>
          <p:nvPr/>
        </p:nvGrpSpPr>
        <p:grpSpPr>
          <a:xfrm>
            <a:off x="7672199" y="2837228"/>
            <a:ext cx="3856692" cy="4744467"/>
            <a:chOff x="7817283" y="2031863"/>
            <a:chExt cx="3856692" cy="4744467"/>
          </a:xfrm>
        </p:grpSpPr>
        <p:sp>
          <p:nvSpPr>
            <p:cNvPr id="14" name="Rectangle 13"/>
            <p:cNvSpPr/>
            <p:nvPr/>
          </p:nvSpPr>
          <p:spPr>
            <a:xfrm>
              <a:off x="11127244" y="3022360"/>
              <a:ext cx="534379" cy="4161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dirty="0">
                  <a:solidFill>
                    <a:schemeClr val="tx1"/>
                  </a:solidFill>
                  <a:latin typeface="Century Gothic" panose="020B0502020202020204" pitchFamily="34" charset="0"/>
                </a:rPr>
                <a:t>.65</a:t>
              </a:r>
            </a:p>
          </p:txBody>
        </p:sp>
        <p:sp>
          <p:nvSpPr>
            <p:cNvPr id="44" name="Rectangle 43"/>
            <p:cNvSpPr/>
            <p:nvPr/>
          </p:nvSpPr>
          <p:spPr>
            <a:xfrm>
              <a:off x="11109199" y="4631049"/>
              <a:ext cx="534379" cy="4161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dirty="0">
                  <a:solidFill>
                    <a:schemeClr val="tx1"/>
                  </a:solidFill>
                  <a:latin typeface="Century Gothic" panose="020B0502020202020204" pitchFamily="34" charset="0"/>
                </a:rPr>
                <a:t>.44</a:t>
              </a:r>
            </a:p>
          </p:txBody>
        </p:sp>
        <p:graphicFrame>
          <p:nvGraphicFramePr>
            <p:cNvPr id="20" name="Chart 19"/>
            <p:cNvGraphicFramePr/>
            <p:nvPr/>
          </p:nvGraphicFramePr>
          <p:xfrm>
            <a:off x="7869517" y="3655247"/>
            <a:ext cx="3789083" cy="3121083"/>
          </p:xfrm>
          <a:graphic>
            <a:graphicData uri="http://schemas.openxmlformats.org/drawingml/2006/chart">
              <c:chart xmlns:c="http://schemas.openxmlformats.org/drawingml/2006/chart" xmlns:r="http://schemas.openxmlformats.org/officeDocument/2006/relationships" r:id="rId3"/>
            </a:graphicData>
          </a:graphic>
        </p:graphicFrame>
        <p:sp>
          <p:nvSpPr>
            <p:cNvPr id="25" name="Rectangle 181"/>
            <p:cNvSpPr>
              <a:spLocks noChangeArrowheads="1"/>
            </p:cNvSpPr>
            <p:nvPr/>
          </p:nvSpPr>
          <p:spPr bwMode="auto">
            <a:xfrm>
              <a:off x="8197714" y="5237349"/>
              <a:ext cx="144430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spcAft>
                  <a:spcPts val="900"/>
                </a:spcAft>
              </a:pPr>
              <a:r>
                <a:rPr lang="en-US" sz="1200" i="1" dirty="0">
                  <a:solidFill>
                    <a:srgbClr val="000000"/>
                  </a:solidFill>
                  <a:latin typeface="Century Gothic" panose="020B0502020202020204" pitchFamily="34" charset="0"/>
                </a:rPr>
                <a:t>Evolocumab better</a:t>
              </a:r>
            </a:p>
          </p:txBody>
        </p:sp>
        <p:sp>
          <p:nvSpPr>
            <p:cNvPr id="26" name="Rectangle 181"/>
            <p:cNvSpPr>
              <a:spLocks noChangeArrowheads="1"/>
            </p:cNvSpPr>
            <p:nvPr/>
          </p:nvSpPr>
          <p:spPr bwMode="auto">
            <a:xfrm>
              <a:off x="9831000" y="5237349"/>
              <a:ext cx="113011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spcAft>
                  <a:spcPts val="900"/>
                </a:spcAft>
              </a:pPr>
              <a:r>
                <a:rPr lang="en-US" sz="1200" i="1" dirty="0">
                  <a:solidFill>
                    <a:srgbClr val="000000"/>
                  </a:solidFill>
                  <a:latin typeface="Century Gothic" panose="020B0502020202020204" pitchFamily="34" charset="0"/>
                </a:rPr>
                <a:t>Placebo better</a:t>
              </a:r>
            </a:p>
          </p:txBody>
        </p:sp>
        <p:cxnSp>
          <p:nvCxnSpPr>
            <p:cNvPr id="27" name="Straight Arrow Connector 26"/>
            <p:cNvCxnSpPr/>
            <p:nvPr/>
          </p:nvCxnSpPr>
          <p:spPr bwMode="auto">
            <a:xfrm>
              <a:off x="9830999" y="5213420"/>
              <a:ext cx="1842976" cy="1"/>
            </a:xfrm>
            <a:prstGeom prst="straightConnector1">
              <a:avLst/>
            </a:prstGeom>
            <a:solidFill>
              <a:schemeClr val="accent1"/>
            </a:solidFill>
            <a:ln w="19050" cap="flat" cmpd="sng" algn="ctr">
              <a:solidFill>
                <a:schemeClr val="bg1">
                  <a:lumMod val="50000"/>
                </a:schemeClr>
              </a:solidFill>
              <a:prstDash val="solid"/>
              <a:round/>
              <a:headEnd type="none" w="med" len="med"/>
              <a:tailEnd type="arrow"/>
            </a:ln>
            <a:effectLst/>
          </p:spPr>
        </p:cxnSp>
        <p:cxnSp>
          <p:nvCxnSpPr>
            <p:cNvPr id="28" name="Straight Arrow Connector 27"/>
            <p:cNvCxnSpPr/>
            <p:nvPr/>
          </p:nvCxnSpPr>
          <p:spPr bwMode="auto">
            <a:xfrm flipH="1">
              <a:off x="7817283" y="5213420"/>
              <a:ext cx="1842976" cy="1"/>
            </a:xfrm>
            <a:prstGeom prst="straightConnector1">
              <a:avLst/>
            </a:prstGeom>
            <a:solidFill>
              <a:schemeClr val="accent1"/>
            </a:solidFill>
            <a:ln w="19050" cap="flat" cmpd="sng" algn="ctr">
              <a:solidFill>
                <a:schemeClr val="bg1">
                  <a:lumMod val="50000"/>
                </a:schemeClr>
              </a:solidFill>
              <a:prstDash val="solid"/>
              <a:round/>
              <a:headEnd type="none" w="med" len="med"/>
              <a:tailEnd type="arrow"/>
            </a:ln>
            <a:effectLst/>
          </p:spPr>
        </p:cxnSp>
        <p:cxnSp>
          <p:nvCxnSpPr>
            <p:cNvPr id="46" name="Straight Connector 45"/>
            <p:cNvCxnSpPr/>
            <p:nvPr/>
          </p:nvCxnSpPr>
          <p:spPr>
            <a:xfrm>
              <a:off x="8043925" y="496275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11435107" y="4960084"/>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9739099" y="496543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7852691" y="4976133"/>
              <a:ext cx="397866" cy="276999"/>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0.4</a:t>
              </a:r>
            </a:p>
          </p:txBody>
        </p:sp>
        <p:sp>
          <p:nvSpPr>
            <p:cNvPr id="51" name="TextBox 50"/>
            <p:cNvSpPr txBox="1"/>
            <p:nvPr/>
          </p:nvSpPr>
          <p:spPr>
            <a:xfrm>
              <a:off x="9553264" y="4973055"/>
              <a:ext cx="609600" cy="276999"/>
            </a:xfrm>
            <a:prstGeom prst="rect">
              <a:avLst/>
            </a:prstGeom>
            <a:noFill/>
          </p:spPr>
          <p:txBody>
            <a:bodyPr wrap="square" rtlCol="0">
              <a:noAutofit/>
            </a:bodyPr>
            <a:lstStyle/>
            <a:p>
              <a:r>
                <a:rPr lang="en-US" sz="1200" dirty="0">
                  <a:solidFill>
                    <a:srgbClr val="000000"/>
                  </a:solidFill>
                  <a:latin typeface="Century Gothic" panose="020B0502020202020204" pitchFamily="34" charset="0"/>
                </a:rPr>
                <a:t>1.0</a:t>
              </a:r>
            </a:p>
          </p:txBody>
        </p:sp>
        <p:sp>
          <p:nvSpPr>
            <p:cNvPr id="52" name="TextBox 51"/>
            <p:cNvSpPr txBox="1"/>
            <p:nvPr/>
          </p:nvSpPr>
          <p:spPr>
            <a:xfrm>
              <a:off x="11238025" y="4980158"/>
              <a:ext cx="397866" cy="276999"/>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2.5</a:t>
              </a:r>
            </a:p>
          </p:txBody>
        </p:sp>
        <p:cxnSp>
          <p:nvCxnSpPr>
            <p:cNvPr id="41" name="Straight Connector 40"/>
            <p:cNvCxnSpPr/>
            <p:nvPr/>
          </p:nvCxnSpPr>
          <p:spPr>
            <a:xfrm>
              <a:off x="9324856" y="3774898"/>
              <a:ext cx="0" cy="1225296"/>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8" name="Chart 7"/>
            <p:cNvGraphicFramePr/>
            <p:nvPr/>
          </p:nvGraphicFramePr>
          <p:xfrm>
            <a:off x="7869517" y="2031863"/>
            <a:ext cx="3789083" cy="3167666"/>
          </p:xfrm>
          <a:graphic>
            <a:graphicData uri="http://schemas.openxmlformats.org/drawingml/2006/chart">
              <c:chart xmlns:c="http://schemas.openxmlformats.org/drawingml/2006/chart" xmlns:r="http://schemas.openxmlformats.org/officeDocument/2006/relationships" r:id="rId4"/>
            </a:graphicData>
          </a:graphic>
        </p:graphicFrame>
        <p:sp>
          <p:nvSpPr>
            <p:cNvPr id="10" name="TextBox 9"/>
            <p:cNvSpPr txBox="1"/>
            <p:nvPr/>
          </p:nvSpPr>
          <p:spPr>
            <a:xfrm>
              <a:off x="7828239" y="3373309"/>
              <a:ext cx="397866" cy="281133"/>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0.4</a:t>
              </a:r>
            </a:p>
          </p:txBody>
        </p:sp>
        <p:sp>
          <p:nvSpPr>
            <p:cNvPr id="11" name="TextBox 10"/>
            <p:cNvSpPr txBox="1"/>
            <p:nvPr/>
          </p:nvSpPr>
          <p:spPr>
            <a:xfrm>
              <a:off x="9543923" y="3373309"/>
              <a:ext cx="609600" cy="281133"/>
            </a:xfrm>
            <a:prstGeom prst="rect">
              <a:avLst/>
            </a:prstGeom>
            <a:noFill/>
          </p:spPr>
          <p:txBody>
            <a:bodyPr wrap="square" rtlCol="0">
              <a:noAutofit/>
            </a:bodyPr>
            <a:lstStyle/>
            <a:p>
              <a:r>
                <a:rPr lang="en-US" sz="1200" dirty="0">
                  <a:solidFill>
                    <a:srgbClr val="000000"/>
                  </a:solidFill>
                  <a:latin typeface="Century Gothic" panose="020B0502020202020204" pitchFamily="34" charset="0"/>
                </a:rPr>
                <a:t>1.0</a:t>
              </a:r>
            </a:p>
          </p:txBody>
        </p:sp>
        <p:sp>
          <p:nvSpPr>
            <p:cNvPr id="12" name="TextBox 11"/>
            <p:cNvSpPr txBox="1"/>
            <p:nvPr/>
          </p:nvSpPr>
          <p:spPr>
            <a:xfrm>
              <a:off x="11242595" y="3373309"/>
              <a:ext cx="397866" cy="281133"/>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2.5</a:t>
              </a:r>
            </a:p>
          </p:txBody>
        </p:sp>
        <p:cxnSp>
          <p:nvCxnSpPr>
            <p:cNvPr id="37" name="Straight Connector 36"/>
            <p:cNvCxnSpPr/>
            <p:nvPr/>
          </p:nvCxnSpPr>
          <p:spPr>
            <a:xfrm>
              <a:off x="8043925" y="3357042"/>
              <a:ext cx="0" cy="74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11441163" y="3357042"/>
              <a:ext cx="0" cy="74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9730198" y="3344707"/>
              <a:ext cx="0" cy="74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9440971" y="2106326"/>
              <a:ext cx="0" cy="1243584"/>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grpSp>
      <p:sp>
        <p:nvSpPr>
          <p:cNvPr id="18" name="Rectangle 17">
            <a:extLst>
              <a:ext uri="{FF2B5EF4-FFF2-40B4-BE49-F238E27FC236}">
                <a16:creationId xmlns:a16="http://schemas.microsoft.com/office/drawing/2014/main" id="{4DDD6F51-A312-A223-DCE2-AD4694CADB14}"/>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5" action="ppaction://hlinksldjump"/>
            <a:extLst>
              <a:ext uri="{FF2B5EF4-FFF2-40B4-BE49-F238E27FC236}">
                <a16:creationId xmlns:a16="http://schemas.microsoft.com/office/drawing/2014/main" id="{CC04DE79-7026-9D97-A011-76A1CE07B0D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4" name="Rectangle 3">
            <a:extLst>
              <a:ext uri="{FF2B5EF4-FFF2-40B4-BE49-F238E27FC236}">
                <a16:creationId xmlns:a16="http://schemas.microsoft.com/office/drawing/2014/main" id="{1BD7EBA7-7899-C944-56E0-436A2B024A3F}"/>
              </a:ext>
            </a:extLst>
          </p:cNvPr>
          <p:cNvSpPr/>
          <p:nvPr/>
        </p:nvSpPr>
        <p:spPr>
          <a:xfrm>
            <a:off x="11020413" y="3813811"/>
            <a:ext cx="534379" cy="321128"/>
          </a:xfrm>
          <a:prstGeom prst="rect">
            <a:avLst/>
          </a:prstGeom>
          <a:solidFill>
            <a:schemeClr val="bg1"/>
          </a:solidFill>
          <a:ln w="50800" cap="flat">
            <a:noFill/>
            <a:prstDash val="solid"/>
            <a:miter/>
          </a:ln>
        </p:spPr>
        <p:txBody>
          <a:bodyPr rtlCol="0" anchor="ctr"/>
          <a:lstStyle/>
          <a:p>
            <a:pPr algn="l"/>
            <a:endParaRPr lang="en-US" dirty="0"/>
          </a:p>
        </p:txBody>
      </p:sp>
      <p:sp>
        <p:nvSpPr>
          <p:cNvPr id="5" name="TextBox 4">
            <a:extLst>
              <a:ext uri="{FF2B5EF4-FFF2-40B4-BE49-F238E27FC236}">
                <a16:creationId xmlns:a16="http://schemas.microsoft.com/office/drawing/2014/main" id="{F0FA5A60-2B3D-4B54-C437-09CE7E44B3B3}"/>
              </a:ext>
            </a:extLst>
          </p:cNvPr>
          <p:cNvSpPr txBox="1"/>
          <p:nvPr/>
        </p:nvSpPr>
        <p:spPr>
          <a:xfrm>
            <a:off x="10513665" y="3577241"/>
            <a:ext cx="498021" cy="237886"/>
          </a:xfrm>
          <a:prstGeom prst="rect">
            <a:avLst/>
          </a:prstGeom>
          <a:noFill/>
        </p:spPr>
        <p:txBody>
          <a:bodyPr wrap="square" lIns="0" tIns="0" rIns="0" bIns="0" rtlCol="0">
            <a:spAutoFit/>
          </a:bodyPr>
          <a:lstStyle/>
          <a:p>
            <a:pPr algn="l">
              <a:lnSpc>
                <a:spcPts val="2030"/>
              </a:lnSpc>
            </a:pPr>
            <a:r>
              <a:rPr lang="en-US" sz="1400" dirty="0">
                <a:latin typeface="+mn-lt"/>
                <a:ea typeface="MS Mincho" panose="02020609040205080304" pitchFamily="49" charset="-128"/>
              </a:rPr>
              <a:t>0.65</a:t>
            </a:r>
          </a:p>
        </p:txBody>
      </p:sp>
      <p:sp>
        <p:nvSpPr>
          <p:cNvPr id="9" name="Rectangle 8">
            <a:extLst>
              <a:ext uri="{FF2B5EF4-FFF2-40B4-BE49-F238E27FC236}">
                <a16:creationId xmlns:a16="http://schemas.microsoft.com/office/drawing/2014/main" id="{9A794D7A-8032-8163-88B3-BC998CFDBCBE}"/>
              </a:ext>
            </a:extLst>
          </p:cNvPr>
          <p:cNvSpPr/>
          <p:nvPr/>
        </p:nvSpPr>
        <p:spPr>
          <a:xfrm>
            <a:off x="10984418" y="5402663"/>
            <a:ext cx="534379" cy="321128"/>
          </a:xfrm>
          <a:prstGeom prst="rect">
            <a:avLst/>
          </a:prstGeom>
          <a:solidFill>
            <a:schemeClr val="bg1"/>
          </a:solidFill>
          <a:ln w="50800" cap="flat">
            <a:noFill/>
            <a:prstDash val="solid"/>
            <a:miter/>
          </a:ln>
        </p:spPr>
        <p:txBody>
          <a:bodyPr rtlCol="0" anchor="ctr"/>
          <a:lstStyle/>
          <a:p>
            <a:pPr algn="l"/>
            <a:endParaRPr lang="en-US" dirty="0"/>
          </a:p>
        </p:txBody>
      </p:sp>
      <p:sp>
        <p:nvSpPr>
          <p:cNvPr id="59" name="TextBox 58">
            <a:extLst>
              <a:ext uri="{FF2B5EF4-FFF2-40B4-BE49-F238E27FC236}">
                <a16:creationId xmlns:a16="http://schemas.microsoft.com/office/drawing/2014/main" id="{C74259CD-20C7-082D-2823-D6123D8202D1}"/>
              </a:ext>
            </a:extLst>
          </p:cNvPr>
          <p:cNvSpPr txBox="1"/>
          <p:nvPr/>
        </p:nvSpPr>
        <p:spPr>
          <a:xfrm>
            <a:off x="10522392" y="5224255"/>
            <a:ext cx="498021" cy="237886"/>
          </a:xfrm>
          <a:prstGeom prst="rect">
            <a:avLst/>
          </a:prstGeom>
          <a:noFill/>
        </p:spPr>
        <p:txBody>
          <a:bodyPr wrap="square" lIns="0" tIns="0" rIns="0" bIns="0" rtlCol="0">
            <a:spAutoFit/>
          </a:bodyPr>
          <a:lstStyle/>
          <a:p>
            <a:pPr algn="l">
              <a:lnSpc>
                <a:spcPts val="2030"/>
              </a:lnSpc>
            </a:pPr>
            <a:r>
              <a:rPr lang="en-US" sz="1400" dirty="0">
                <a:latin typeface="+mn-lt"/>
                <a:ea typeface="MS Mincho" panose="02020609040205080304" pitchFamily="49" charset="-128"/>
              </a:rPr>
              <a:t>0.44</a:t>
            </a:r>
          </a:p>
        </p:txBody>
      </p:sp>
    </p:spTree>
    <p:extLst>
      <p:ext uri="{BB962C8B-B14F-4D97-AF65-F5344CB8AC3E}">
        <p14:creationId xmlns:p14="http://schemas.microsoft.com/office/powerpoint/2010/main" val="2336733782"/>
      </p:ext>
    </p:extLst>
  </p:cSld>
  <p:clrMapOvr>
    <a:masterClrMapping/>
  </p:clrMapOvr>
  <p:transition>
    <p:fade/>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523494"/>
          </a:xfrm>
        </p:spPr>
        <p:txBody>
          <a:bodyPr/>
          <a:lstStyle/>
          <a:p>
            <a:r>
              <a:rPr lang="en-US" noProof="0" dirty="0"/>
              <a:t>Evolocumab Significantly Reduced the Risk for 5-Point MACE and 3-Point MACE With No Evidence of Effect Modification Due to Baseline LDL-C Level</a:t>
            </a:r>
          </a:p>
        </p:txBody>
      </p:sp>
      <p:graphicFrame>
        <p:nvGraphicFramePr>
          <p:cNvPr id="6" name="Table 5"/>
          <p:cNvGraphicFramePr>
            <a:graphicFrameLocks noGrp="1"/>
          </p:cNvGraphicFramePr>
          <p:nvPr>
            <p:extLst>
              <p:ext uri="{D42A27DB-BD31-4B8C-83A1-F6EECF244321}">
                <p14:modId xmlns:p14="http://schemas.microsoft.com/office/powerpoint/2010/main" val="2881258670"/>
              </p:ext>
            </p:extLst>
          </p:nvPr>
        </p:nvGraphicFramePr>
        <p:xfrm>
          <a:off x="443755" y="1937213"/>
          <a:ext cx="11177902" cy="2186124"/>
        </p:xfrm>
        <a:graphic>
          <a:graphicData uri="http://schemas.openxmlformats.org/drawingml/2006/table">
            <a:tbl>
              <a:tblPr firstRow="1" bandRow="1"/>
              <a:tblGrid>
                <a:gridCol w="957247">
                  <a:extLst>
                    <a:ext uri="{9D8B030D-6E8A-4147-A177-3AD203B41FA5}">
                      <a16:colId xmlns:a16="http://schemas.microsoft.com/office/drawing/2014/main" val="20000"/>
                    </a:ext>
                  </a:extLst>
                </a:gridCol>
                <a:gridCol w="1103587">
                  <a:extLst>
                    <a:ext uri="{9D8B030D-6E8A-4147-A177-3AD203B41FA5}">
                      <a16:colId xmlns:a16="http://schemas.microsoft.com/office/drawing/2014/main" val="20001"/>
                    </a:ext>
                  </a:extLst>
                </a:gridCol>
                <a:gridCol w="3172408">
                  <a:extLst>
                    <a:ext uri="{9D8B030D-6E8A-4147-A177-3AD203B41FA5}">
                      <a16:colId xmlns:a16="http://schemas.microsoft.com/office/drawing/2014/main" val="20002"/>
                    </a:ext>
                  </a:extLst>
                </a:gridCol>
                <a:gridCol w="1988005">
                  <a:extLst>
                    <a:ext uri="{9D8B030D-6E8A-4147-A177-3AD203B41FA5}">
                      <a16:colId xmlns:a16="http://schemas.microsoft.com/office/drawing/2014/main" val="20004"/>
                    </a:ext>
                  </a:extLst>
                </a:gridCol>
                <a:gridCol w="2141177">
                  <a:extLst>
                    <a:ext uri="{9D8B030D-6E8A-4147-A177-3AD203B41FA5}">
                      <a16:colId xmlns:a16="http://schemas.microsoft.com/office/drawing/2014/main" val="20005"/>
                    </a:ext>
                  </a:extLst>
                </a:gridCol>
                <a:gridCol w="1815478">
                  <a:extLst>
                    <a:ext uri="{9D8B030D-6E8A-4147-A177-3AD203B41FA5}">
                      <a16:colId xmlns:a16="http://schemas.microsoft.com/office/drawing/2014/main" val="20003"/>
                    </a:ext>
                  </a:extLst>
                </a:gridCol>
              </a:tblGrid>
              <a:tr h="983169">
                <a:tc gridSpan="2">
                  <a:txBody>
                    <a:bodyPr/>
                    <a:lstStyle/>
                    <a:p>
                      <a:pPr algn="l"/>
                      <a:r>
                        <a:rPr lang="en-US" sz="1400" b="1" dirty="0">
                          <a:solidFill>
                            <a:schemeClr val="tx1"/>
                          </a:solidFill>
                        </a:rPr>
                        <a:t>Number Events</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endParaRPr lang="en-US" sz="1600" b="1" dirty="0"/>
                    </a:p>
                  </a:txBody>
                  <a:tcPr anchor="b">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en-US" sz="1400" b="1" dirty="0">
                          <a:solidFill>
                            <a:schemeClr val="tx1"/>
                          </a:solidFill>
                        </a:rPr>
                        <a:t>5-Point MACE</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r>
                        <a:rPr lang="en-US" sz="1400" b="1" dirty="0">
                          <a:solidFill>
                            <a:schemeClr val="tx1"/>
                          </a:solidFill>
                        </a:rPr>
                        <a:t>HR (95% CI)</a:t>
                      </a:r>
                      <a:endParaRPr lang="en-US" sz="1400" b="1" dirty="0">
                        <a:solidFill>
                          <a:schemeClr val="tx1"/>
                        </a:solidFill>
                        <a:latin typeface="+mn-lt"/>
                      </a:endParaRP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b="1" dirty="0">
                        <a:solidFill>
                          <a:schemeClr val="tx1"/>
                        </a:solidFill>
                        <a:latin typeface="+mn-lt"/>
                      </a:endParaRP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85000"/>
                        </a:lnSpc>
                        <a:spcBef>
                          <a:spcPts val="0"/>
                        </a:spcBef>
                        <a:spcAft>
                          <a:spcPts val="0"/>
                        </a:spcAft>
                        <a:buClrTx/>
                        <a:buSzTx/>
                        <a:buFontTx/>
                        <a:buNone/>
                        <a:tabLst/>
                        <a:defRPr/>
                      </a:pPr>
                      <a:r>
                        <a:rPr lang="en-US" sz="1400" b="1" i="1" dirty="0">
                          <a:solidFill>
                            <a:schemeClr val="tx1"/>
                          </a:solidFill>
                        </a:rPr>
                        <a:t>P</a:t>
                      </a:r>
                      <a:r>
                        <a:rPr lang="en-US" sz="1400" b="1" dirty="0">
                          <a:solidFill>
                            <a:schemeClr val="tx1"/>
                          </a:solidFill>
                        </a:rPr>
                        <a:t> Value for</a:t>
                      </a:r>
                    </a:p>
                    <a:p>
                      <a:pPr marL="0" marR="0" indent="0" algn="ctr" defTabSz="914400" rtl="0" eaLnBrk="1" fontAlgn="auto" latinLnBrk="0" hangingPunct="1">
                        <a:lnSpc>
                          <a:spcPct val="85000"/>
                        </a:lnSpc>
                        <a:spcBef>
                          <a:spcPts val="0"/>
                        </a:spcBef>
                        <a:spcAft>
                          <a:spcPts val="0"/>
                        </a:spcAft>
                        <a:buClrTx/>
                        <a:buSzTx/>
                        <a:buFontTx/>
                        <a:buNone/>
                        <a:tabLst/>
                        <a:defRPr/>
                      </a:pPr>
                      <a:r>
                        <a:rPr lang="en-US" sz="1400" b="1" dirty="0">
                          <a:solidFill>
                            <a:schemeClr val="tx1"/>
                          </a:solidFill>
                        </a:rPr>
                        <a:t>Interaction</a:t>
                      </a:r>
                    </a:p>
                  </a:txBody>
                  <a:tcPr marL="0" marR="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400985">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400" b="0" dirty="0">
                          <a:solidFill>
                            <a:schemeClr val="tx1"/>
                          </a:solidFill>
                        </a:rPr>
                        <a:t>Evo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400" b="0" dirty="0">
                          <a:solidFill>
                            <a:schemeClr val="tx1"/>
                          </a:solidFill>
                        </a:rPr>
                        <a:t>Placebo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a:spcBef>
                          <a:spcPts val="0"/>
                        </a:spcBef>
                        <a:spcAft>
                          <a:spcPts val="0"/>
                        </a:spcAft>
                      </a:pPr>
                      <a:r>
                        <a:rPr lang="en-US" sz="1400" b="1" dirty="0">
                          <a:effectLst/>
                          <a:latin typeface="+mn-lt"/>
                          <a:ea typeface="Calibri" charset="0"/>
                          <a:cs typeface="Times New Roman" charset="0"/>
                        </a:rPr>
                        <a:t>All</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0.85 (0.79-0.92)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400985">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86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106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a:spcBef>
                          <a:spcPts val="0"/>
                        </a:spcBef>
                        <a:spcAft>
                          <a:spcPts val="0"/>
                        </a:spcAft>
                      </a:pPr>
                      <a:r>
                        <a:rPr lang="en-US" sz="1400" b="1" dirty="0">
                          <a:effectLst/>
                          <a:latin typeface="+mn-lt"/>
                          <a:ea typeface="Calibri" charset="0"/>
                          <a:cs typeface="Times New Roman" charset="0"/>
                        </a:rPr>
                        <a:t>LDL-C &lt; </a:t>
                      </a:r>
                      <a:r>
                        <a:rPr lang="en-US" sz="1400" b="1" kern="1200" dirty="0">
                          <a:solidFill>
                            <a:schemeClr val="tx1"/>
                          </a:solidFill>
                          <a:effectLst/>
                          <a:latin typeface="+mn-lt"/>
                          <a:ea typeface="Calibri" charset="0"/>
                          <a:cs typeface="Times New Roman" charset="0"/>
                        </a:rPr>
                        <a:t>1.8 mmol/L</a:t>
                      </a:r>
                      <a:endParaRPr lang="en-US" sz="1400" b="1" dirty="0">
                        <a:effectLst/>
                        <a:latin typeface="+mn-lt"/>
                        <a:ea typeface="Calibri" charset="0"/>
                        <a:cs typeface="Times New Roman" charset="0"/>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0.80 (0.60-1.07)</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400985">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1258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1457</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a:spcBef>
                          <a:spcPts val="0"/>
                        </a:spcBef>
                        <a:spcAft>
                          <a:spcPts val="0"/>
                        </a:spcAft>
                      </a:pPr>
                      <a:r>
                        <a:rPr lang="en-US" sz="1400" b="1" dirty="0">
                          <a:effectLst/>
                          <a:latin typeface="+mn-lt"/>
                          <a:ea typeface="Calibri" charset="0"/>
                          <a:cs typeface="Times New Roman" charset="0"/>
                        </a:rPr>
                        <a:t>LDL-C ≥ </a:t>
                      </a:r>
                      <a:r>
                        <a:rPr lang="en-US" sz="1400" b="1" kern="1200" dirty="0">
                          <a:solidFill>
                            <a:schemeClr val="tx1"/>
                          </a:solidFill>
                          <a:effectLst/>
                          <a:latin typeface="+mn-lt"/>
                          <a:ea typeface="Calibri" charset="0"/>
                          <a:cs typeface="Times New Roman" charset="0"/>
                        </a:rPr>
                        <a:t>1.8 mmol/L</a:t>
                      </a:r>
                      <a:endParaRPr lang="en-US" sz="1400" b="1" dirty="0">
                        <a:effectLst/>
                        <a:latin typeface="+mn-lt"/>
                        <a:ea typeface="Calibri" charset="0"/>
                        <a:cs typeface="Times New Roman" charset="0"/>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0.86 (0.79-0.92)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200" dirty="0">
                        <a:solidFill>
                          <a:schemeClr val="tx1"/>
                        </a:solidFill>
                        <a:latin typeface="+mn-lt"/>
                      </a:endParaRPr>
                    </a:p>
                  </a:txBody>
                  <a:tcPr marL="121920" marR="12192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bl>
          </a:graphicData>
        </a:graphic>
      </p:graphicFrame>
      <p:sp>
        <p:nvSpPr>
          <p:cNvPr id="7" name="TextBox 6"/>
          <p:cNvSpPr txBox="1"/>
          <p:nvPr/>
        </p:nvSpPr>
        <p:spPr>
          <a:xfrm>
            <a:off x="388814" y="2043152"/>
            <a:ext cx="5445722" cy="400110"/>
          </a:xfrm>
          <a:prstGeom prst="rect">
            <a:avLst/>
          </a:prstGeom>
          <a:noFill/>
        </p:spPr>
        <p:txBody>
          <a:bodyPr wrap="none" rtlCol="0">
            <a:spAutoFit/>
          </a:bodyPr>
          <a:lstStyle/>
          <a:p>
            <a:r>
              <a:rPr lang="en-US" sz="2000" b="1" i="1" dirty="0">
                <a:latin typeface="Century Gothic" panose="020B0502020202020204" pitchFamily="34" charset="0"/>
              </a:rPr>
              <a:t>Efficacy outcomes by baseline LDL-C level</a:t>
            </a:r>
          </a:p>
        </p:txBody>
      </p:sp>
      <p:graphicFrame>
        <p:nvGraphicFramePr>
          <p:cNvPr id="53" name="Table 52"/>
          <p:cNvGraphicFramePr>
            <a:graphicFrameLocks noGrp="1"/>
          </p:cNvGraphicFramePr>
          <p:nvPr>
            <p:extLst>
              <p:ext uri="{D42A27DB-BD31-4B8C-83A1-F6EECF244321}">
                <p14:modId xmlns:p14="http://schemas.microsoft.com/office/powerpoint/2010/main" val="3898982908"/>
              </p:ext>
            </p:extLst>
          </p:nvPr>
        </p:nvGraphicFramePr>
        <p:xfrm>
          <a:off x="443755" y="3648830"/>
          <a:ext cx="11219728" cy="2167733"/>
        </p:xfrm>
        <a:graphic>
          <a:graphicData uri="http://schemas.openxmlformats.org/drawingml/2006/table">
            <a:tbl>
              <a:tblPr firstRow="1" bandRow="1"/>
              <a:tblGrid>
                <a:gridCol w="960120">
                  <a:extLst>
                    <a:ext uri="{9D8B030D-6E8A-4147-A177-3AD203B41FA5}">
                      <a16:colId xmlns:a16="http://schemas.microsoft.com/office/drawing/2014/main" val="20001"/>
                    </a:ext>
                  </a:extLst>
                </a:gridCol>
                <a:gridCol w="1054061">
                  <a:extLst>
                    <a:ext uri="{9D8B030D-6E8A-4147-A177-3AD203B41FA5}">
                      <a16:colId xmlns:a16="http://schemas.microsoft.com/office/drawing/2014/main" val="20002"/>
                    </a:ext>
                  </a:extLst>
                </a:gridCol>
                <a:gridCol w="3442996">
                  <a:extLst>
                    <a:ext uri="{9D8B030D-6E8A-4147-A177-3AD203B41FA5}">
                      <a16:colId xmlns:a16="http://schemas.microsoft.com/office/drawing/2014/main" val="20000"/>
                    </a:ext>
                  </a:extLst>
                </a:gridCol>
                <a:gridCol w="1766943">
                  <a:extLst>
                    <a:ext uri="{9D8B030D-6E8A-4147-A177-3AD203B41FA5}">
                      <a16:colId xmlns:a16="http://schemas.microsoft.com/office/drawing/2014/main" val="20004"/>
                    </a:ext>
                  </a:extLst>
                </a:gridCol>
                <a:gridCol w="2205261">
                  <a:extLst>
                    <a:ext uri="{9D8B030D-6E8A-4147-A177-3AD203B41FA5}">
                      <a16:colId xmlns:a16="http://schemas.microsoft.com/office/drawing/2014/main" val="20005"/>
                    </a:ext>
                  </a:extLst>
                </a:gridCol>
                <a:gridCol w="1790347">
                  <a:extLst>
                    <a:ext uri="{9D8B030D-6E8A-4147-A177-3AD203B41FA5}">
                      <a16:colId xmlns:a16="http://schemas.microsoft.com/office/drawing/2014/main" val="20003"/>
                    </a:ext>
                  </a:extLst>
                </a:gridCol>
              </a:tblGrid>
              <a:tr h="974897">
                <a:tc gridSpan="2">
                  <a:txBody>
                    <a:bodyPr/>
                    <a:lstStyle/>
                    <a:p>
                      <a:pPr algn="l"/>
                      <a:r>
                        <a:rPr lang="en-US" sz="1400" b="1" dirty="0">
                          <a:solidFill>
                            <a:schemeClr val="tx1"/>
                          </a:solidFill>
                        </a:rPr>
                        <a:t>Number Events</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endParaRPr lang="en-US" sz="1600" b="1" dirty="0"/>
                    </a:p>
                  </a:txBody>
                  <a:tcPr anchor="b"/>
                </a:tc>
                <a:tc gridSpan="2">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400" b="1" dirty="0">
                          <a:solidFill>
                            <a:schemeClr val="tx1"/>
                          </a:solidFill>
                        </a:rPr>
                        <a:t>3-Point MACE</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lnSpc>
                          <a:spcPct val="85000"/>
                        </a:lnSpc>
                      </a:pPr>
                      <a:endParaRPr lang="en-US" sz="1600" b="1" dirty="0">
                        <a:solidFill>
                          <a:schemeClr val="tx1"/>
                        </a:solidFill>
                        <a:latin typeface="+mn-lt"/>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b="1" dirty="0">
                        <a:solidFill>
                          <a:schemeClr val="tx1"/>
                        </a:solidFill>
                        <a:latin typeface="+mn-lt"/>
                      </a:endParaRP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85000"/>
                        </a:lnSpc>
                        <a:spcBef>
                          <a:spcPts val="0"/>
                        </a:spcBef>
                        <a:spcAft>
                          <a:spcPts val="0"/>
                        </a:spcAft>
                        <a:buClrTx/>
                        <a:buSzTx/>
                        <a:buFontTx/>
                        <a:buNone/>
                        <a:tabLst/>
                        <a:defRPr/>
                      </a:pPr>
                      <a:endParaRPr lang="en-US" sz="1400" b="1" dirty="0">
                        <a:solidFill>
                          <a:schemeClr val="tx1"/>
                        </a:solidFill>
                      </a:endParaRPr>
                    </a:p>
                  </a:txBody>
                  <a:tcPr marL="0" marR="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397612">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400" b="0" dirty="0">
                          <a:solidFill>
                            <a:schemeClr val="tx1"/>
                          </a:solidFill>
                        </a:rPr>
                        <a:t>Evo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400" b="0" dirty="0">
                          <a:solidFill>
                            <a:schemeClr val="tx1"/>
                          </a:solidFill>
                        </a:rPr>
                        <a:t>Placebo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0"/>
                        </a:spcBef>
                        <a:spcAft>
                          <a:spcPts val="0"/>
                        </a:spcAft>
                      </a:pPr>
                      <a:r>
                        <a:rPr lang="en-US" sz="1400" b="1" dirty="0">
                          <a:effectLst/>
                          <a:latin typeface="+mn-lt"/>
                          <a:ea typeface="Calibri" charset="0"/>
                          <a:cs typeface="Times New Roman" charset="0"/>
                        </a:rPr>
                        <a:t>All</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0.80 (0.73-0.88)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97612">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48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68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0"/>
                        </a:spcBef>
                        <a:spcAft>
                          <a:spcPts val="0"/>
                        </a:spcAft>
                      </a:pPr>
                      <a:r>
                        <a:rPr lang="en-US" sz="1400" b="1" dirty="0">
                          <a:effectLst/>
                          <a:latin typeface="+mn-lt"/>
                          <a:ea typeface="Calibri" charset="0"/>
                          <a:cs typeface="Times New Roman" charset="0"/>
                        </a:rPr>
                        <a:t>LDL-C &lt; </a:t>
                      </a:r>
                      <a:r>
                        <a:rPr lang="en-US" sz="1400" b="1" kern="1200" dirty="0">
                          <a:solidFill>
                            <a:schemeClr val="tx1"/>
                          </a:solidFill>
                          <a:effectLst/>
                          <a:latin typeface="+mn-lt"/>
                          <a:ea typeface="Calibri" charset="0"/>
                          <a:cs typeface="Times New Roman" charset="0"/>
                        </a:rPr>
                        <a:t>1.8 mmol/L</a:t>
                      </a:r>
                      <a:endParaRPr lang="en-US" sz="1400" b="1" dirty="0">
                        <a:effectLst/>
                        <a:latin typeface="+mn-lt"/>
                        <a:ea typeface="Calibri" charset="0"/>
                        <a:cs typeface="Times New Roman" charset="0"/>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0.70 (0.48-1.01)</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97612">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768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400" b="0" dirty="0">
                          <a:solidFill>
                            <a:schemeClr val="tx1"/>
                          </a:solidFill>
                          <a:effectLst/>
                          <a:latin typeface="+mn-lt"/>
                          <a:ea typeface="Calibri" charset="0"/>
                          <a:cs typeface="Times New Roman" charset="0"/>
                        </a:rPr>
                        <a:t>945</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0"/>
                        </a:spcBef>
                        <a:spcAft>
                          <a:spcPts val="0"/>
                        </a:spcAft>
                      </a:pPr>
                      <a:r>
                        <a:rPr lang="en-US" sz="1400" b="1" dirty="0">
                          <a:effectLst/>
                          <a:latin typeface="+mn-lt"/>
                          <a:ea typeface="Calibri" charset="0"/>
                          <a:cs typeface="Times New Roman" charset="0"/>
                        </a:rPr>
                        <a:t>LDL-C ≥ </a:t>
                      </a:r>
                      <a:r>
                        <a:rPr lang="en-US" sz="1400" b="1" kern="1200" dirty="0">
                          <a:solidFill>
                            <a:schemeClr val="tx1"/>
                          </a:solidFill>
                          <a:effectLst/>
                          <a:latin typeface="+mn-lt"/>
                          <a:ea typeface="Calibri" charset="0"/>
                          <a:cs typeface="Times New Roman" charset="0"/>
                        </a:rPr>
                        <a:t>1.8 mmol/L</a:t>
                      </a:r>
                      <a:endParaRPr lang="en-US" sz="1400" b="1" dirty="0">
                        <a:effectLst/>
                        <a:latin typeface="+mn-lt"/>
                        <a:ea typeface="Calibri" charset="0"/>
                        <a:cs typeface="Times New Roman" charset="0"/>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400" dirty="0">
                          <a:effectLst/>
                          <a:latin typeface="+mn-lt"/>
                          <a:ea typeface="Calibri" charset="0"/>
                          <a:cs typeface="Times New Roman" charset="0"/>
                        </a:rPr>
                        <a:t>0.81 (0.73-0.89)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bl>
          </a:graphicData>
        </a:graphic>
      </p:graphicFrame>
      <p:grpSp>
        <p:nvGrpSpPr>
          <p:cNvPr id="16" name="Group 15">
            <a:extLst>
              <a:ext uri="{FF2B5EF4-FFF2-40B4-BE49-F238E27FC236}">
                <a16:creationId xmlns:a16="http://schemas.microsoft.com/office/drawing/2014/main" id="{EDAAE027-E63F-22CA-9CFE-5C55CED7997E}"/>
              </a:ext>
            </a:extLst>
          </p:cNvPr>
          <p:cNvGrpSpPr/>
          <p:nvPr/>
        </p:nvGrpSpPr>
        <p:grpSpPr>
          <a:xfrm>
            <a:off x="7672199" y="2837228"/>
            <a:ext cx="3856692" cy="4744467"/>
            <a:chOff x="7817283" y="2031863"/>
            <a:chExt cx="3856692" cy="4744467"/>
          </a:xfrm>
        </p:grpSpPr>
        <p:sp>
          <p:nvSpPr>
            <p:cNvPr id="14" name="Rectangle 13"/>
            <p:cNvSpPr/>
            <p:nvPr/>
          </p:nvSpPr>
          <p:spPr>
            <a:xfrm>
              <a:off x="11127244" y="3022360"/>
              <a:ext cx="534379" cy="4161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dirty="0">
                  <a:solidFill>
                    <a:schemeClr val="tx1"/>
                  </a:solidFill>
                  <a:latin typeface="Century Gothic" panose="020B0502020202020204" pitchFamily="34" charset="0"/>
                </a:rPr>
                <a:t>.65</a:t>
              </a:r>
            </a:p>
          </p:txBody>
        </p:sp>
        <p:sp>
          <p:nvSpPr>
            <p:cNvPr id="44" name="Rectangle 43"/>
            <p:cNvSpPr/>
            <p:nvPr/>
          </p:nvSpPr>
          <p:spPr>
            <a:xfrm>
              <a:off x="11109199" y="4631049"/>
              <a:ext cx="534379" cy="4161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dirty="0">
                  <a:solidFill>
                    <a:schemeClr val="tx1"/>
                  </a:solidFill>
                  <a:latin typeface="Century Gothic" panose="020B0502020202020204" pitchFamily="34" charset="0"/>
                </a:rPr>
                <a:t>.44</a:t>
              </a:r>
            </a:p>
          </p:txBody>
        </p:sp>
        <p:graphicFrame>
          <p:nvGraphicFramePr>
            <p:cNvPr id="20" name="Chart 19"/>
            <p:cNvGraphicFramePr/>
            <p:nvPr/>
          </p:nvGraphicFramePr>
          <p:xfrm>
            <a:off x="7869517" y="3655247"/>
            <a:ext cx="3789083" cy="3121083"/>
          </p:xfrm>
          <a:graphic>
            <a:graphicData uri="http://schemas.openxmlformats.org/drawingml/2006/chart">
              <c:chart xmlns:c="http://schemas.openxmlformats.org/drawingml/2006/chart" xmlns:r="http://schemas.openxmlformats.org/officeDocument/2006/relationships" r:id="rId3"/>
            </a:graphicData>
          </a:graphic>
        </p:graphicFrame>
        <p:sp>
          <p:nvSpPr>
            <p:cNvPr id="25" name="Rectangle 181"/>
            <p:cNvSpPr>
              <a:spLocks noChangeArrowheads="1"/>
            </p:cNvSpPr>
            <p:nvPr/>
          </p:nvSpPr>
          <p:spPr bwMode="auto">
            <a:xfrm>
              <a:off x="8197714" y="5237349"/>
              <a:ext cx="144430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spcAft>
                  <a:spcPts val="900"/>
                </a:spcAft>
              </a:pPr>
              <a:r>
                <a:rPr lang="en-US" sz="1200" i="1" dirty="0">
                  <a:solidFill>
                    <a:srgbClr val="000000"/>
                  </a:solidFill>
                  <a:latin typeface="Century Gothic" panose="020B0502020202020204" pitchFamily="34" charset="0"/>
                </a:rPr>
                <a:t>Evolocumab better</a:t>
              </a:r>
            </a:p>
          </p:txBody>
        </p:sp>
        <p:sp>
          <p:nvSpPr>
            <p:cNvPr id="26" name="Rectangle 181"/>
            <p:cNvSpPr>
              <a:spLocks noChangeArrowheads="1"/>
            </p:cNvSpPr>
            <p:nvPr/>
          </p:nvSpPr>
          <p:spPr bwMode="auto">
            <a:xfrm>
              <a:off x="9831000" y="5237349"/>
              <a:ext cx="113011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spcAft>
                  <a:spcPts val="900"/>
                </a:spcAft>
              </a:pPr>
              <a:r>
                <a:rPr lang="en-US" sz="1200" i="1" dirty="0">
                  <a:solidFill>
                    <a:srgbClr val="000000"/>
                  </a:solidFill>
                  <a:latin typeface="Century Gothic" panose="020B0502020202020204" pitchFamily="34" charset="0"/>
                </a:rPr>
                <a:t>Placebo better</a:t>
              </a:r>
            </a:p>
          </p:txBody>
        </p:sp>
        <p:cxnSp>
          <p:nvCxnSpPr>
            <p:cNvPr id="27" name="Straight Arrow Connector 26"/>
            <p:cNvCxnSpPr/>
            <p:nvPr/>
          </p:nvCxnSpPr>
          <p:spPr bwMode="auto">
            <a:xfrm>
              <a:off x="9830999" y="5213420"/>
              <a:ext cx="1842976" cy="1"/>
            </a:xfrm>
            <a:prstGeom prst="straightConnector1">
              <a:avLst/>
            </a:prstGeom>
            <a:solidFill>
              <a:schemeClr val="accent1"/>
            </a:solidFill>
            <a:ln w="19050" cap="flat" cmpd="sng" algn="ctr">
              <a:solidFill>
                <a:schemeClr val="bg1">
                  <a:lumMod val="50000"/>
                </a:schemeClr>
              </a:solidFill>
              <a:prstDash val="solid"/>
              <a:round/>
              <a:headEnd type="none" w="med" len="med"/>
              <a:tailEnd type="arrow"/>
            </a:ln>
            <a:effectLst/>
          </p:spPr>
        </p:cxnSp>
        <p:cxnSp>
          <p:nvCxnSpPr>
            <p:cNvPr id="28" name="Straight Arrow Connector 27"/>
            <p:cNvCxnSpPr/>
            <p:nvPr/>
          </p:nvCxnSpPr>
          <p:spPr bwMode="auto">
            <a:xfrm flipH="1">
              <a:off x="7817283" y="5213420"/>
              <a:ext cx="1842976" cy="1"/>
            </a:xfrm>
            <a:prstGeom prst="straightConnector1">
              <a:avLst/>
            </a:prstGeom>
            <a:solidFill>
              <a:schemeClr val="accent1"/>
            </a:solidFill>
            <a:ln w="19050" cap="flat" cmpd="sng" algn="ctr">
              <a:solidFill>
                <a:schemeClr val="bg1">
                  <a:lumMod val="50000"/>
                </a:schemeClr>
              </a:solidFill>
              <a:prstDash val="solid"/>
              <a:round/>
              <a:headEnd type="none" w="med" len="med"/>
              <a:tailEnd type="arrow"/>
            </a:ln>
            <a:effectLst/>
          </p:spPr>
        </p:cxnSp>
        <p:cxnSp>
          <p:nvCxnSpPr>
            <p:cNvPr id="46" name="Straight Connector 45"/>
            <p:cNvCxnSpPr/>
            <p:nvPr/>
          </p:nvCxnSpPr>
          <p:spPr>
            <a:xfrm>
              <a:off x="8043925" y="496275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11435107" y="4960084"/>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9739099" y="496543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7852691" y="4976133"/>
              <a:ext cx="397866" cy="276999"/>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0.4</a:t>
              </a:r>
            </a:p>
          </p:txBody>
        </p:sp>
        <p:sp>
          <p:nvSpPr>
            <p:cNvPr id="51" name="TextBox 50"/>
            <p:cNvSpPr txBox="1"/>
            <p:nvPr/>
          </p:nvSpPr>
          <p:spPr>
            <a:xfrm>
              <a:off x="9553264" y="4973055"/>
              <a:ext cx="609600" cy="276999"/>
            </a:xfrm>
            <a:prstGeom prst="rect">
              <a:avLst/>
            </a:prstGeom>
            <a:noFill/>
          </p:spPr>
          <p:txBody>
            <a:bodyPr wrap="square" rtlCol="0">
              <a:noAutofit/>
            </a:bodyPr>
            <a:lstStyle/>
            <a:p>
              <a:r>
                <a:rPr lang="en-US" sz="1200" dirty="0">
                  <a:solidFill>
                    <a:srgbClr val="000000"/>
                  </a:solidFill>
                  <a:latin typeface="Century Gothic" panose="020B0502020202020204" pitchFamily="34" charset="0"/>
                </a:rPr>
                <a:t>1.0</a:t>
              </a:r>
            </a:p>
          </p:txBody>
        </p:sp>
        <p:sp>
          <p:nvSpPr>
            <p:cNvPr id="52" name="TextBox 51"/>
            <p:cNvSpPr txBox="1"/>
            <p:nvPr/>
          </p:nvSpPr>
          <p:spPr>
            <a:xfrm>
              <a:off x="11238025" y="4980158"/>
              <a:ext cx="397866" cy="276999"/>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2.5</a:t>
              </a:r>
            </a:p>
          </p:txBody>
        </p:sp>
        <p:cxnSp>
          <p:nvCxnSpPr>
            <p:cNvPr id="41" name="Straight Connector 40"/>
            <p:cNvCxnSpPr/>
            <p:nvPr/>
          </p:nvCxnSpPr>
          <p:spPr>
            <a:xfrm>
              <a:off x="9324856" y="3774898"/>
              <a:ext cx="0" cy="1225296"/>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8" name="Chart 7"/>
            <p:cNvGraphicFramePr/>
            <p:nvPr/>
          </p:nvGraphicFramePr>
          <p:xfrm>
            <a:off x="7869517" y="2031863"/>
            <a:ext cx="3789083" cy="3167666"/>
          </p:xfrm>
          <a:graphic>
            <a:graphicData uri="http://schemas.openxmlformats.org/drawingml/2006/chart">
              <c:chart xmlns:c="http://schemas.openxmlformats.org/drawingml/2006/chart" xmlns:r="http://schemas.openxmlformats.org/officeDocument/2006/relationships" r:id="rId4"/>
            </a:graphicData>
          </a:graphic>
        </p:graphicFrame>
        <p:sp>
          <p:nvSpPr>
            <p:cNvPr id="10" name="TextBox 9"/>
            <p:cNvSpPr txBox="1"/>
            <p:nvPr/>
          </p:nvSpPr>
          <p:spPr>
            <a:xfrm>
              <a:off x="7828239" y="3373309"/>
              <a:ext cx="397866" cy="281133"/>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0.4</a:t>
              </a:r>
            </a:p>
          </p:txBody>
        </p:sp>
        <p:sp>
          <p:nvSpPr>
            <p:cNvPr id="11" name="TextBox 10"/>
            <p:cNvSpPr txBox="1"/>
            <p:nvPr/>
          </p:nvSpPr>
          <p:spPr>
            <a:xfrm>
              <a:off x="9543923" y="3373309"/>
              <a:ext cx="609600" cy="281133"/>
            </a:xfrm>
            <a:prstGeom prst="rect">
              <a:avLst/>
            </a:prstGeom>
            <a:noFill/>
          </p:spPr>
          <p:txBody>
            <a:bodyPr wrap="square" rtlCol="0">
              <a:noAutofit/>
            </a:bodyPr>
            <a:lstStyle/>
            <a:p>
              <a:r>
                <a:rPr lang="en-US" sz="1200" dirty="0">
                  <a:solidFill>
                    <a:srgbClr val="000000"/>
                  </a:solidFill>
                  <a:latin typeface="Century Gothic" panose="020B0502020202020204" pitchFamily="34" charset="0"/>
                </a:rPr>
                <a:t>1.0</a:t>
              </a:r>
            </a:p>
          </p:txBody>
        </p:sp>
        <p:sp>
          <p:nvSpPr>
            <p:cNvPr id="12" name="TextBox 11"/>
            <p:cNvSpPr txBox="1"/>
            <p:nvPr/>
          </p:nvSpPr>
          <p:spPr>
            <a:xfrm>
              <a:off x="11242595" y="3373309"/>
              <a:ext cx="397866" cy="281133"/>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2.5</a:t>
              </a:r>
            </a:p>
          </p:txBody>
        </p:sp>
        <p:cxnSp>
          <p:nvCxnSpPr>
            <p:cNvPr id="37" name="Straight Connector 36"/>
            <p:cNvCxnSpPr/>
            <p:nvPr/>
          </p:nvCxnSpPr>
          <p:spPr>
            <a:xfrm>
              <a:off x="8043925" y="3357042"/>
              <a:ext cx="0" cy="74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11441163" y="3357042"/>
              <a:ext cx="0" cy="74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9730198" y="3344707"/>
              <a:ext cx="0" cy="74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9440971" y="2106326"/>
              <a:ext cx="0" cy="1243584"/>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grpSp>
      <p:sp>
        <p:nvSpPr>
          <p:cNvPr id="18" name="Rectangle 17">
            <a:extLst>
              <a:ext uri="{FF2B5EF4-FFF2-40B4-BE49-F238E27FC236}">
                <a16:creationId xmlns:a16="http://schemas.microsoft.com/office/drawing/2014/main" id="{4DDD6F51-A312-A223-DCE2-AD4694CADB14}"/>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5" action="ppaction://hlinksldjump"/>
            <a:extLst>
              <a:ext uri="{FF2B5EF4-FFF2-40B4-BE49-F238E27FC236}">
                <a16:creationId xmlns:a16="http://schemas.microsoft.com/office/drawing/2014/main" id="{CC04DE79-7026-9D97-A011-76A1CE07B0D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4" name="TextBox 3">
            <a:extLst>
              <a:ext uri="{FF2B5EF4-FFF2-40B4-BE49-F238E27FC236}">
                <a16:creationId xmlns:a16="http://schemas.microsoft.com/office/drawing/2014/main" id="{B4AF101E-6C23-83C0-294C-6B144F1E02A0}"/>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
        <p:nvSpPr>
          <p:cNvPr id="5" name="Rectangle 4">
            <a:extLst>
              <a:ext uri="{FF2B5EF4-FFF2-40B4-BE49-F238E27FC236}">
                <a16:creationId xmlns:a16="http://schemas.microsoft.com/office/drawing/2014/main" id="{30F1100E-F0F1-DA96-5468-FE6D5ECF1168}"/>
              </a:ext>
            </a:extLst>
          </p:cNvPr>
          <p:cNvSpPr/>
          <p:nvPr/>
        </p:nvSpPr>
        <p:spPr>
          <a:xfrm>
            <a:off x="11020413" y="3813811"/>
            <a:ext cx="534379" cy="321128"/>
          </a:xfrm>
          <a:prstGeom prst="rect">
            <a:avLst/>
          </a:prstGeom>
          <a:solidFill>
            <a:schemeClr val="bg1"/>
          </a:solidFill>
          <a:ln w="50800" cap="flat">
            <a:noFill/>
            <a:prstDash val="solid"/>
            <a:miter/>
          </a:ln>
        </p:spPr>
        <p:txBody>
          <a:bodyPr rtlCol="0" anchor="ctr"/>
          <a:lstStyle/>
          <a:p>
            <a:pPr algn="l"/>
            <a:endParaRPr lang="en-US" dirty="0"/>
          </a:p>
        </p:txBody>
      </p:sp>
      <p:sp>
        <p:nvSpPr>
          <p:cNvPr id="9" name="TextBox 8">
            <a:extLst>
              <a:ext uri="{FF2B5EF4-FFF2-40B4-BE49-F238E27FC236}">
                <a16:creationId xmlns:a16="http://schemas.microsoft.com/office/drawing/2014/main" id="{582DC2C4-588D-EB75-2C0F-4DEA5A23BC19}"/>
              </a:ext>
            </a:extLst>
          </p:cNvPr>
          <p:cNvSpPr txBox="1"/>
          <p:nvPr/>
        </p:nvSpPr>
        <p:spPr>
          <a:xfrm>
            <a:off x="10513665" y="3577241"/>
            <a:ext cx="498021" cy="237886"/>
          </a:xfrm>
          <a:prstGeom prst="rect">
            <a:avLst/>
          </a:prstGeom>
          <a:noFill/>
        </p:spPr>
        <p:txBody>
          <a:bodyPr wrap="square" lIns="0" tIns="0" rIns="0" bIns="0" rtlCol="0">
            <a:spAutoFit/>
          </a:bodyPr>
          <a:lstStyle/>
          <a:p>
            <a:pPr algn="l">
              <a:lnSpc>
                <a:spcPts val="2030"/>
              </a:lnSpc>
            </a:pPr>
            <a:r>
              <a:rPr lang="en-US" sz="1400" dirty="0">
                <a:latin typeface="+mn-lt"/>
                <a:ea typeface="MS Mincho" panose="02020609040205080304" pitchFamily="49" charset="-128"/>
              </a:rPr>
              <a:t>0.65</a:t>
            </a:r>
          </a:p>
        </p:txBody>
      </p:sp>
      <p:sp>
        <p:nvSpPr>
          <p:cNvPr id="15" name="Rectangle 14">
            <a:extLst>
              <a:ext uri="{FF2B5EF4-FFF2-40B4-BE49-F238E27FC236}">
                <a16:creationId xmlns:a16="http://schemas.microsoft.com/office/drawing/2014/main" id="{814C7F3A-28A6-1ABB-CB8D-26AD44844E16}"/>
              </a:ext>
            </a:extLst>
          </p:cNvPr>
          <p:cNvSpPr/>
          <p:nvPr/>
        </p:nvSpPr>
        <p:spPr>
          <a:xfrm>
            <a:off x="10984418" y="5402663"/>
            <a:ext cx="534379" cy="321128"/>
          </a:xfrm>
          <a:prstGeom prst="rect">
            <a:avLst/>
          </a:prstGeom>
          <a:solidFill>
            <a:schemeClr val="bg1"/>
          </a:solidFill>
          <a:ln w="50800" cap="flat">
            <a:noFill/>
            <a:prstDash val="solid"/>
            <a:miter/>
          </a:ln>
        </p:spPr>
        <p:txBody>
          <a:bodyPr rtlCol="0" anchor="ctr"/>
          <a:lstStyle/>
          <a:p>
            <a:pPr algn="l"/>
            <a:endParaRPr lang="en-US" dirty="0"/>
          </a:p>
        </p:txBody>
      </p:sp>
      <p:sp>
        <p:nvSpPr>
          <p:cNvPr id="17" name="TextBox 16">
            <a:extLst>
              <a:ext uri="{FF2B5EF4-FFF2-40B4-BE49-F238E27FC236}">
                <a16:creationId xmlns:a16="http://schemas.microsoft.com/office/drawing/2014/main" id="{415AD9ED-CD18-693E-D009-6E9DD1316475}"/>
              </a:ext>
            </a:extLst>
          </p:cNvPr>
          <p:cNvSpPr txBox="1"/>
          <p:nvPr/>
        </p:nvSpPr>
        <p:spPr>
          <a:xfrm>
            <a:off x="10522392" y="5224255"/>
            <a:ext cx="498021" cy="237886"/>
          </a:xfrm>
          <a:prstGeom prst="rect">
            <a:avLst/>
          </a:prstGeom>
          <a:noFill/>
        </p:spPr>
        <p:txBody>
          <a:bodyPr wrap="square" lIns="0" tIns="0" rIns="0" bIns="0" rtlCol="0">
            <a:spAutoFit/>
          </a:bodyPr>
          <a:lstStyle/>
          <a:p>
            <a:pPr algn="l">
              <a:lnSpc>
                <a:spcPts val="2030"/>
              </a:lnSpc>
            </a:pPr>
            <a:r>
              <a:rPr lang="en-US" sz="1400" dirty="0">
                <a:latin typeface="+mn-lt"/>
                <a:ea typeface="MS Mincho" panose="02020609040205080304" pitchFamily="49" charset="-128"/>
              </a:rPr>
              <a:t>0.44</a:t>
            </a:r>
          </a:p>
        </p:txBody>
      </p:sp>
    </p:spTree>
    <p:extLst>
      <p:ext uri="{BB962C8B-B14F-4D97-AF65-F5344CB8AC3E}">
        <p14:creationId xmlns:p14="http://schemas.microsoft.com/office/powerpoint/2010/main" val="3289759666"/>
      </p:ext>
    </p:extLst>
  </p:cSld>
  <p:clrMapOvr>
    <a:masterClrMapping/>
  </p:clrMapOvr>
  <p:transition>
    <p:fade/>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2" name="Table 81"/>
          <p:cNvGraphicFramePr>
            <a:graphicFrameLocks noGrp="1"/>
          </p:cNvGraphicFramePr>
          <p:nvPr>
            <p:extLst>
              <p:ext uri="{D42A27DB-BD31-4B8C-83A1-F6EECF244321}">
                <p14:modId xmlns:p14="http://schemas.microsoft.com/office/powerpoint/2010/main" val="1952820471"/>
              </p:ext>
            </p:extLst>
          </p:nvPr>
        </p:nvGraphicFramePr>
        <p:xfrm>
          <a:off x="344212" y="3708316"/>
          <a:ext cx="11185168" cy="2257801"/>
        </p:xfrm>
        <a:graphic>
          <a:graphicData uri="http://schemas.openxmlformats.org/drawingml/2006/table">
            <a:tbl>
              <a:tblPr firstRow="1" bandRow="1"/>
              <a:tblGrid>
                <a:gridCol w="960120">
                  <a:extLst>
                    <a:ext uri="{9D8B030D-6E8A-4147-A177-3AD203B41FA5}">
                      <a16:colId xmlns:a16="http://schemas.microsoft.com/office/drawing/2014/main" val="20001"/>
                    </a:ext>
                  </a:extLst>
                </a:gridCol>
                <a:gridCol w="1440000">
                  <a:extLst>
                    <a:ext uri="{9D8B030D-6E8A-4147-A177-3AD203B41FA5}">
                      <a16:colId xmlns:a16="http://schemas.microsoft.com/office/drawing/2014/main" val="20002"/>
                    </a:ext>
                  </a:extLst>
                </a:gridCol>
                <a:gridCol w="2412000">
                  <a:extLst>
                    <a:ext uri="{9D8B030D-6E8A-4147-A177-3AD203B41FA5}">
                      <a16:colId xmlns:a16="http://schemas.microsoft.com/office/drawing/2014/main" val="20000"/>
                    </a:ext>
                  </a:extLst>
                </a:gridCol>
                <a:gridCol w="2377440">
                  <a:extLst>
                    <a:ext uri="{9D8B030D-6E8A-4147-A177-3AD203B41FA5}">
                      <a16:colId xmlns:a16="http://schemas.microsoft.com/office/drawing/2014/main" val="20004"/>
                    </a:ext>
                  </a:extLst>
                </a:gridCol>
                <a:gridCol w="2205261">
                  <a:extLst>
                    <a:ext uri="{9D8B030D-6E8A-4147-A177-3AD203B41FA5}">
                      <a16:colId xmlns:a16="http://schemas.microsoft.com/office/drawing/2014/main" val="20005"/>
                    </a:ext>
                  </a:extLst>
                </a:gridCol>
                <a:gridCol w="1790347">
                  <a:extLst>
                    <a:ext uri="{9D8B030D-6E8A-4147-A177-3AD203B41FA5}">
                      <a16:colId xmlns:a16="http://schemas.microsoft.com/office/drawing/2014/main" val="20003"/>
                    </a:ext>
                  </a:extLst>
                </a:gridCol>
              </a:tblGrid>
              <a:tr h="974897">
                <a:tc gridSpan="2">
                  <a:txBody>
                    <a:bodyPr/>
                    <a:lstStyle/>
                    <a:p>
                      <a:pPr algn="l"/>
                      <a:r>
                        <a:rPr lang="en-US" sz="1600" b="1" kern="1200" dirty="0">
                          <a:solidFill>
                            <a:schemeClr val="tx1"/>
                          </a:solidFill>
                          <a:effectLst/>
                          <a:latin typeface="+mn-lt"/>
                          <a:cs typeface="Times New Roman" charset="0"/>
                        </a:rPr>
                        <a:t>Number Events</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endParaRPr lang="en-US" sz="1600" b="1" dirty="0"/>
                    </a:p>
                  </a:txBody>
                  <a:tcPr anchor="b"/>
                </a:tc>
                <a:tc gridSpan="2">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600" b="1" kern="1200" dirty="0">
                          <a:solidFill>
                            <a:schemeClr val="tx1"/>
                          </a:solidFill>
                          <a:effectLst/>
                          <a:latin typeface="+mn-lt"/>
                          <a:cs typeface="Times New Roman" charset="0"/>
                        </a:rPr>
                        <a:t>3-Point MACE</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lnSpc>
                          <a:spcPct val="85000"/>
                        </a:lnSpc>
                      </a:pPr>
                      <a:endParaRPr lang="en-US" sz="1600" b="1" dirty="0">
                        <a:solidFill>
                          <a:schemeClr val="tx1"/>
                        </a:solidFill>
                        <a:latin typeface="+mn-lt"/>
                      </a:endParaRP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600" b="1" kern="1200" dirty="0">
                        <a:solidFill>
                          <a:schemeClr val="tx1"/>
                        </a:solidFill>
                        <a:effectLst/>
                        <a:latin typeface="+mn-lt"/>
                        <a:cs typeface="Times New Roman" charset="0"/>
                      </a:endParaRP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85000"/>
                        </a:lnSpc>
                        <a:spcBef>
                          <a:spcPts val="0"/>
                        </a:spcBef>
                        <a:spcAft>
                          <a:spcPts val="0"/>
                        </a:spcAft>
                        <a:buClrTx/>
                        <a:buSzTx/>
                        <a:buFontTx/>
                        <a:buNone/>
                        <a:tabLst/>
                        <a:defRPr/>
                      </a:pPr>
                      <a:endParaRPr lang="en-US" sz="1600" b="1" kern="1200" dirty="0">
                        <a:solidFill>
                          <a:schemeClr val="tx1"/>
                        </a:solidFill>
                        <a:effectLst/>
                        <a:latin typeface="+mn-lt"/>
                        <a:cs typeface="Times New Roman" charset="0"/>
                      </a:endParaRPr>
                    </a:p>
                  </a:txBody>
                  <a:tcPr marL="0" marR="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397612">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600" b="0" kern="1200" dirty="0">
                          <a:solidFill>
                            <a:schemeClr val="tx1"/>
                          </a:solidFill>
                          <a:effectLst/>
                          <a:latin typeface="+mn-lt"/>
                          <a:cs typeface="Times New Roman" charset="0"/>
                        </a:rPr>
                        <a:t>Evo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600" b="0" kern="1200" dirty="0">
                          <a:solidFill>
                            <a:schemeClr val="tx1"/>
                          </a:solidFill>
                          <a:effectLst/>
                          <a:latin typeface="+mn-lt"/>
                          <a:cs typeface="Times New Roman" charset="0"/>
                        </a:rPr>
                        <a:t>Placebo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0"/>
                        </a:spcBef>
                        <a:spcAft>
                          <a:spcPts val="0"/>
                        </a:spcAft>
                      </a:pPr>
                      <a:r>
                        <a:rPr lang="en-US" sz="1600" b="1" kern="1200" dirty="0">
                          <a:solidFill>
                            <a:schemeClr val="tx1"/>
                          </a:solidFill>
                          <a:effectLst/>
                          <a:latin typeface="+mn-lt"/>
                          <a:ea typeface="Calibri" charset="0"/>
                          <a:cs typeface="Times New Roman" charset="0"/>
                        </a:rPr>
                        <a:t>All</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600" b="0" kern="1200" dirty="0">
                          <a:solidFill>
                            <a:schemeClr val="tx1"/>
                          </a:solidFill>
                          <a:effectLst/>
                          <a:latin typeface="+mn-lt"/>
                          <a:ea typeface="Calibri" charset="0"/>
                          <a:cs typeface="Times New Roman" charset="0"/>
                        </a:rPr>
                        <a:t>0.80 (0.73-0.88)</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600" b="1" kern="1200" dirty="0">
                        <a:solidFill>
                          <a:schemeClr val="tx1"/>
                        </a:solidFill>
                        <a:effectLst/>
                        <a:latin typeface="+mn-lt"/>
                        <a:cs typeface="Times New Roman" charset="0"/>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600" b="1" kern="1200" dirty="0">
                        <a:solidFill>
                          <a:schemeClr val="tx1"/>
                        </a:solidFill>
                        <a:effectLst/>
                        <a:latin typeface="+mn-lt"/>
                        <a:cs typeface="Times New Roman" charset="0"/>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97612">
                <a:tc>
                  <a:txBody>
                    <a:bodyPr/>
                    <a:lstStyle/>
                    <a:p>
                      <a:pPr marL="0" marR="0" algn="l">
                        <a:spcBef>
                          <a:spcPts val="0"/>
                        </a:spcBef>
                        <a:spcAft>
                          <a:spcPts val="0"/>
                        </a:spcAft>
                      </a:pPr>
                      <a:r>
                        <a:rPr lang="en-US" sz="1600" b="0" kern="1200" dirty="0">
                          <a:solidFill>
                            <a:schemeClr val="tx1"/>
                          </a:solidFill>
                          <a:effectLst/>
                          <a:latin typeface="+mn-lt"/>
                          <a:ea typeface="Calibri" charset="0"/>
                          <a:cs typeface="Times New Roman" charset="0"/>
                        </a:rPr>
                        <a:t>246</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600" b="0" kern="1200" dirty="0">
                          <a:solidFill>
                            <a:schemeClr val="tx1"/>
                          </a:solidFill>
                          <a:effectLst/>
                          <a:latin typeface="+mn-lt"/>
                          <a:ea typeface="Calibri" charset="0"/>
                          <a:cs typeface="Times New Roman" charset="0"/>
                        </a:rPr>
                        <a:t>315</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kern="1200" dirty="0">
                          <a:solidFill>
                            <a:schemeClr val="tx1"/>
                          </a:solidFill>
                          <a:effectLst/>
                          <a:latin typeface="+mn-lt"/>
                          <a:ea typeface="Calibri" charset="0"/>
                          <a:cs typeface="Times New Roman" charset="0"/>
                        </a:rPr>
                        <a:t>Maximum intensity statin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600" b="0" kern="1200" dirty="0">
                          <a:solidFill>
                            <a:schemeClr val="tx1"/>
                          </a:solidFill>
                          <a:effectLst/>
                          <a:latin typeface="+mn-lt"/>
                          <a:ea typeface="Calibri" charset="0"/>
                          <a:cs typeface="Times New Roman" charset="0"/>
                        </a:rPr>
                        <a:t>0.78 (0.66-0.92)</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600" b="1" kern="1200" dirty="0">
                        <a:solidFill>
                          <a:schemeClr val="tx1"/>
                        </a:solidFill>
                        <a:effectLst/>
                        <a:latin typeface="+mn-lt"/>
                        <a:cs typeface="Times New Roman" charset="0"/>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600" b="1" kern="1200" dirty="0">
                        <a:solidFill>
                          <a:schemeClr val="tx1"/>
                        </a:solidFill>
                        <a:effectLst/>
                        <a:latin typeface="+mn-lt"/>
                        <a:cs typeface="Times New Roman" charset="0"/>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397612">
                <a:tc>
                  <a:txBody>
                    <a:bodyPr/>
                    <a:lstStyle/>
                    <a:p>
                      <a:pPr marL="0" marR="0" algn="l">
                        <a:spcBef>
                          <a:spcPts val="0"/>
                        </a:spcBef>
                        <a:spcAft>
                          <a:spcPts val="0"/>
                        </a:spcAft>
                      </a:pPr>
                      <a:r>
                        <a:rPr lang="en-US" sz="1600" b="0" kern="1200" dirty="0">
                          <a:solidFill>
                            <a:schemeClr val="tx1"/>
                          </a:solidFill>
                          <a:effectLst/>
                          <a:latin typeface="+mn-lt"/>
                          <a:ea typeface="Calibri" charset="0"/>
                          <a:cs typeface="Times New Roman" charset="0"/>
                        </a:rPr>
                        <a:t>570</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600" b="0" kern="1200" dirty="0">
                          <a:solidFill>
                            <a:schemeClr val="tx1"/>
                          </a:solidFill>
                          <a:effectLst/>
                          <a:latin typeface="+mn-lt"/>
                          <a:ea typeface="Calibri" charset="0"/>
                          <a:cs typeface="Times New Roman" charset="0"/>
                        </a:rPr>
                        <a:t>698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0"/>
                        </a:spcBef>
                        <a:spcAft>
                          <a:spcPts val="0"/>
                        </a:spcAft>
                      </a:pPr>
                      <a:r>
                        <a:rPr lang="en-US" sz="1600" b="1" kern="1200" dirty="0">
                          <a:solidFill>
                            <a:schemeClr val="tx1"/>
                          </a:solidFill>
                          <a:effectLst/>
                          <a:latin typeface="+mn-lt"/>
                          <a:ea typeface="Calibri" charset="0"/>
                          <a:cs typeface="Times New Roman" charset="0"/>
                        </a:rPr>
                        <a:t>Less intense statin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600" b="0" kern="1200" dirty="0">
                          <a:solidFill>
                            <a:schemeClr val="tx1"/>
                          </a:solidFill>
                          <a:effectLst/>
                          <a:latin typeface="+mn-lt"/>
                          <a:ea typeface="Calibri" charset="0"/>
                          <a:cs typeface="Times New Roman" charset="0"/>
                        </a:rPr>
                        <a:t>0.81 (0.72-0.90)</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600" b="1" kern="1200" dirty="0">
                        <a:solidFill>
                          <a:schemeClr val="tx1"/>
                        </a:solidFill>
                        <a:effectLst/>
                        <a:latin typeface="+mn-lt"/>
                        <a:cs typeface="Times New Roman" charset="0"/>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600" b="1" kern="1200" dirty="0">
                        <a:solidFill>
                          <a:schemeClr val="tx1"/>
                        </a:solidFill>
                        <a:effectLst/>
                        <a:latin typeface="+mn-lt"/>
                        <a:cs typeface="Times New Roman" charset="0"/>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bl>
          </a:graphicData>
        </a:graphic>
      </p:graphicFrame>
      <p:sp>
        <p:nvSpPr>
          <p:cNvPr id="2" name="Title 1"/>
          <p:cNvSpPr>
            <a:spLocks noGrp="1"/>
          </p:cNvSpPr>
          <p:nvPr>
            <p:ph type="title"/>
          </p:nvPr>
        </p:nvSpPr>
        <p:spPr>
          <a:xfrm>
            <a:off x="365125" y="365760"/>
            <a:ext cx="11461750" cy="1292662"/>
          </a:xfrm>
        </p:spPr>
        <p:txBody>
          <a:bodyPr/>
          <a:lstStyle/>
          <a:p>
            <a:r>
              <a:rPr lang="en-US" sz="2800" noProof="0" dirty="0"/>
              <a:t>Evolocumab Significantly Reduced the Risk for 5-Point MACE and </a:t>
            </a:r>
            <a:br>
              <a:rPr lang="en-US" sz="2800" noProof="0" dirty="0"/>
            </a:br>
            <a:r>
              <a:rPr lang="en-US" sz="2800" noProof="0" dirty="0"/>
              <a:t>3-Point MACE in Patients Receiving Statin Therapy, With No Evidence of Effect Modification Due to Background Statin Intensity</a:t>
            </a:r>
          </a:p>
        </p:txBody>
      </p:sp>
      <p:graphicFrame>
        <p:nvGraphicFramePr>
          <p:cNvPr id="37" name="Table 36"/>
          <p:cNvGraphicFramePr>
            <a:graphicFrameLocks noGrp="1"/>
          </p:cNvGraphicFramePr>
          <p:nvPr>
            <p:extLst>
              <p:ext uri="{D42A27DB-BD31-4B8C-83A1-F6EECF244321}">
                <p14:modId xmlns:p14="http://schemas.microsoft.com/office/powerpoint/2010/main" val="3024762425"/>
              </p:ext>
            </p:extLst>
          </p:nvPr>
        </p:nvGraphicFramePr>
        <p:xfrm>
          <a:off x="365125" y="1987423"/>
          <a:ext cx="11143342" cy="2272819"/>
        </p:xfrm>
        <a:graphic>
          <a:graphicData uri="http://schemas.openxmlformats.org/drawingml/2006/table">
            <a:tbl>
              <a:tblPr firstRow="1" bandRow="1"/>
              <a:tblGrid>
                <a:gridCol w="957247">
                  <a:extLst>
                    <a:ext uri="{9D8B030D-6E8A-4147-A177-3AD203B41FA5}">
                      <a16:colId xmlns:a16="http://schemas.microsoft.com/office/drawing/2014/main" val="20000"/>
                    </a:ext>
                  </a:extLst>
                </a:gridCol>
                <a:gridCol w="1440000">
                  <a:extLst>
                    <a:ext uri="{9D8B030D-6E8A-4147-A177-3AD203B41FA5}">
                      <a16:colId xmlns:a16="http://schemas.microsoft.com/office/drawing/2014/main" val="20001"/>
                    </a:ext>
                  </a:extLst>
                </a:gridCol>
                <a:gridCol w="2412000">
                  <a:extLst>
                    <a:ext uri="{9D8B030D-6E8A-4147-A177-3AD203B41FA5}">
                      <a16:colId xmlns:a16="http://schemas.microsoft.com/office/drawing/2014/main" val="20002"/>
                    </a:ext>
                  </a:extLst>
                </a:gridCol>
                <a:gridCol w="2377440">
                  <a:extLst>
                    <a:ext uri="{9D8B030D-6E8A-4147-A177-3AD203B41FA5}">
                      <a16:colId xmlns:a16="http://schemas.microsoft.com/office/drawing/2014/main" val="20004"/>
                    </a:ext>
                  </a:extLst>
                </a:gridCol>
                <a:gridCol w="2141177">
                  <a:extLst>
                    <a:ext uri="{9D8B030D-6E8A-4147-A177-3AD203B41FA5}">
                      <a16:colId xmlns:a16="http://schemas.microsoft.com/office/drawing/2014/main" val="20005"/>
                    </a:ext>
                  </a:extLst>
                </a:gridCol>
                <a:gridCol w="1815478">
                  <a:extLst>
                    <a:ext uri="{9D8B030D-6E8A-4147-A177-3AD203B41FA5}">
                      <a16:colId xmlns:a16="http://schemas.microsoft.com/office/drawing/2014/main" val="20003"/>
                    </a:ext>
                  </a:extLst>
                </a:gridCol>
              </a:tblGrid>
              <a:tr h="983169">
                <a:tc gridSpan="2">
                  <a:txBody>
                    <a:bodyPr/>
                    <a:lstStyle/>
                    <a:p>
                      <a:pPr algn="l"/>
                      <a:r>
                        <a:rPr lang="en-US" sz="1600" b="1" dirty="0">
                          <a:solidFill>
                            <a:schemeClr val="tx1"/>
                          </a:solidFill>
                        </a:rPr>
                        <a:t>Number Events</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algn="ctr"/>
                      <a:endParaRPr lang="en-US" sz="1600" b="1" dirty="0"/>
                    </a:p>
                  </a:txBody>
                  <a:tcPr anchor="b">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85000"/>
                        </a:lnSpc>
                        <a:spcBef>
                          <a:spcPts val="0"/>
                        </a:spcBef>
                        <a:spcAft>
                          <a:spcPts val="0"/>
                        </a:spcAft>
                        <a:buClrTx/>
                        <a:buSzTx/>
                        <a:buFontTx/>
                        <a:buNone/>
                        <a:tabLst/>
                        <a:defRPr/>
                      </a:pPr>
                      <a:r>
                        <a:rPr lang="en-US" sz="1600" b="1" dirty="0">
                          <a:solidFill>
                            <a:schemeClr val="tx1"/>
                          </a:solidFill>
                        </a:rPr>
                        <a:t>5-Point MACE</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r>
                        <a:rPr lang="en-US" sz="1600" b="1" dirty="0">
                          <a:solidFill>
                            <a:schemeClr val="tx1"/>
                          </a:solidFill>
                        </a:rPr>
                        <a:t>HR (95% CI)</a:t>
                      </a:r>
                      <a:endParaRPr lang="en-US" sz="1600" b="1" dirty="0">
                        <a:solidFill>
                          <a:schemeClr val="tx1"/>
                        </a:solidFill>
                        <a:latin typeface="+mn-lt"/>
                      </a:endParaRP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b="1" dirty="0">
                        <a:solidFill>
                          <a:schemeClr val="tx1"/>
                        </a:solidFill>
                        <a:latin typeface="+mn-lt"/>
                      </a:endParaRP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ct val="85000"/>
                        </a:lnSpc>
                        <a:spcBef>
                          <a:spcPts val="0"/>
                        </a:spcBef>
                        <a:spcAft>
                          <a:spcPts val="0"/>
                        </a:spcAft>
                        <a:buClrTx/>
                        <a:buSzTx/>
                        <a:buFontTx/>
                        <a:buNone/>
                        <a:tabLst/>
                        <a:defRPr/>
                      </a:pPr>
                      <a:r>
                        <a:rPr lang="en-US" sz="1400" b="1" i="1" dirty="0">
                          <a:solidFill>
                            <a:schemeClr val="tx1"/>
                          </a:solidFill>
                        </a:rPr>
                        <a:t>P</a:t>
                      </a:r>
                      <a:r>
                        <a:rPr lang="en-US" sz="1400" b="1" dirty="0">
                          <a:solidFill>
                            <a:schemeClr val="tx1"/>
                          </a:solidFill>
                        </a:rPr>
                        <a:t> Value for</a:t>
                      </a:r>
                    </a:p>
                    <a:p>
                      <a:pPr marL="0" marR="0" indent="0" algn="ctr" defTabSz="914400" rtl="0" eaLnBrk="1" fontAlgn="auto" latinLnBrk="0" hangingPunct="1">
                        <a:lnSpc>
                          <a:spcPct val="85000"/>
                        </a:lnSpc>
                        <a:spcBef>
                          <a:spcPts val="0"/>
                        </a:spcBef>
                        <a:spcAft>
                          <a:spcPts val="0"/>
                        </a:spcAft>
                        <a:buClrTx/>
                        <a:buSzTx/>
                        <a:buFontTx/>
                        <a:buNone/>
                        <a:tabLst/>
                        <a:defRPr/>
                      </a:pPr>
                      <a:r>
                        <a:rPr lang="en-US" sz="1400" b="1" dirty="0">
                          <a:solidFill>
                            <a:schemeClr val="tx1"/>
                          </a:solidFill>
                        </a:rPr>
                        <a:t>Interaction</a:t>
                      </a:r>
                    </a:p>
                  </a:txBody>
                  <a:tcPr marL="0" marR="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400985">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600" b="0" dirty="0">
                          <a:solidFill>
                            <a:schemeClr val="tx1"/>
                          </a:solidFill>
                        </a:rPr>
                        <a:t>Evo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85000"/>
                        </a:lnSpc>
                        <a:spcBef>
                          <a:spcPts val="0"/>
                        </a:spcBef>
                        <a:spcAft>
                          <a:spcPts val="0"/>
                        </a:spcAft>
                        <a:buClrTx/>
                        <a:buSzTx/>
                        <a:buFontTx/>
                        <a:buNone/>
                        <a:tabLst/>
                        <a:defRPr/>
                      </a:pPr>
                      <a:r>
                        <a:rPr lang="en-US" sz="1600" b="0" dirty="0">
                          <a:solidFill>
                            <a:schemeClr val="tx1"/>
                          </a:solidFill>
                        </a:rPr>
                        <a:t>Placebo</a:t>
                      </a:r>
                    </a:p>
                  </a:txBody>
                  <a:tcPr marL="121920" marR="121920"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a:spcBef>
                          <a:spcPts val="0"/>
                        </a:spcBef>
                        <a:spcAft>
                          <a:spcPts val="0"/>
                        </a:spcAft>
                      </a:pPr>
                      <a:r>
                        <a:rPr lang="en-US" sz="1600" b="1" dirty="0">
                          <a:effectLst/>
                          <a:latin typeface="+mn-lt"/>
                          <a:ea typeface="Calibri" charset="0"/>
                          <a:cs typeface="Times New Roman" charset="0"/>
                        </a:rPr>
                        <a:t>All</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600" dirty="0">
                          <a:effectLst/>
                          <a:latin typeface="+mn-lt"/>
                          <a:ea typeface="Calibri" charset="0"/>
                          <a:cs typeface="Times New Roman" charset="0"/>
                        </a:rPr>
                        <a:t>0.85 (0.79-0.92)</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400985">
                <a:tc>
                  <a:txBody>
                    <a:bodyPr/>
                    <a:lstStyle/>
                    <a:p>
                      <a:pPr marL="0" marR="0" algn="l">
                        <a:spcBef>
                          <a:spcPts val="0"/>
                        </a:spcBef>
                        <a:spcAft>
                          <a:spcPts val="0"/>
                        </a:spcAft>
                      </a:pPr>
                      <a:r>
                        <a:rPr lang="en-US" sz="1600" b="0" dirty="0">
                          <a:solidFill>
                            <a:schemeClr val="tx1"/>
                          </a:solidFill>
                          <a:effectLst/>
                          <a:latin typeface="+mn-lt"/>
                          <a:ea typeface="Calibri" charset="0"/>
                          <a:cs typeface="Times New Roman" charset="0"/>
                        </a:rPr>
                        <a:t>421</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600" b="0" dirty="0">
                          <a:solidFill>
                            <a:schemeClr val="tx1"/>
                          </a:solidFill>
                          <a:effectLst/>
                          <a:latin typeface="+mn-lt"/>
                          <a:ea typeface="Calibri" charset="0"/>
                          <a:cs typeface="Times New Roman" charset="0"/>
                        </a:rPr>
                        <a:t>489</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600" b="1" dirty="0">
                          <a:effectLst/>
                          <a:latin typeface="+mn-lt"/>
                          <a:ea typeface="Calibri" charset="0"/>
                          <a:cs typeface="Times New Roman" charset="0"/>
                        </a:rPr>
                        <a:t>Maximum intensity statin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600" dirty="0">
                          <a:effectLst/>
                          <a:latin typeface="+mn-lt"/>
                          <a:ea typeface="Calibri" charset="0"/>
                          <a:cs typeface="Times New Roman" charset="0"/>
                        </a:rPr>
                        <a:t>0.86 (0.75-0.98)</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r h="400985">
                <a:tc>
                  <a:txBody>
                    <a:bodyPr/>
                    <a:lstStyle/>
                    <a:p>
                      <a:pPr marL="0" marR="0" algn="l">
                        <a:spcBef>
                          <a:spcPts val="0"/>
                        </a:spcBef>
                        <a:spcAft>
                          <a:spcPts val="0"/>
                        </a:spcAft>
                      </a:pPr>
                      <a:r>
                        <a:rPr lang="en-US" sz="1600" b="0" dirty="0">
                          <a:solidFill>
                            <a:schemeClr val="tx1"/>
                          </a:solidFill>
                          <a:effectLst/>
                          <a:latin typeface="+mn-lt"/>
                          <a:ea typeface="Calibri" charset="0"/>
                          <a:cs typeface="Times New Roman" charset="0"/>
                        </a:rPr>
                        <a:t>923</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l">
                        <a:spcBef>
                          <a:spcPts val="0"/>
                        </a:spcBef>
                        <a:spcAft>
                          <a:spcPts val="0"/>
                        </a:spcAft>
                      </a:pPr>
                      <a:r>
                        <a:rPr lang="en-US" sz="1600" b="0" dirty="0">
                          <a:solidFill>
                            <a:schemeClr val="tx1"/>
                          </a:solidFill>
                          <a:effectLst/>
                          <a:latin typeface="+mn-lt"/>
                          <a:ea typeface="Calibri" charset="0"/>
                          <a:cs typeface="Times New Roman" charset="0"/>
                        </a:rPr>
                        <a:t>1074</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spcBef>
                          <a:spcPts val="0"/>
                        </a:spcBef>
                        <a:spcAft>
                          <a:spcPts val="0"/>
                        </a:spcAft>
                      </a:pPr>
                      <a:r>
                        <a:rPr lang="en-US" sz="1600" b="1" dirty="0">
                          <a:solidFill>
                            <a:schemeClr val="tx1"/>
                          </a:solidFill>
                          <a:effectLst/>
                          <a:latin typeface="+mn-lt"/>
                          <a:ea typeface="Calibri" charset="0"/>
                          <a:cs typeface="Times New Roman" charset="0"/>
                        </a:rPr>
                        <a:t>Less intense statin</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spcBef>
                          <a:spcPts val="0"/>
                        </a:spcBef>
                        <a:spcAft>
                          <a:spcPts val="0"/>
                        </a:spcAft>
                      </a:pPr>
                      <a:r>
                        <a:rPr lang="en-US" sz="1600" dirty="0">
                          <a:effectLst/>
                          <a:latin typeface="+mn-lt"/>
                          <a:ea typeface="Calibri" charset="0"/>
                          <a:cs typeface="Times New Roman" charset="0"/>
                        </a:rPr>
                        <a:t>0.85 (0.78-0.93)</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85000"/>
                        </a:lnSpc>
                      </a:pPr>
                      <a:endParaRPr lang="en-US" sz="1400" dirty="0">
                        <a:solidFill>
                          <a:schemeClr val="tx1"/>
                        </a:solidFill>
                        <a:latin typeface="+mn-lt"/>
                      </a:endParaRPr>
                    </a:p>
                  </a:txBody>
                  <a:tcPr marL="121920" marR="12192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bl>
          </a:graphicData>
        </a:graphic>
      </p:graphicFrame>
      <p:sp>
        <p:nvSpPr>
          <p:cNvPr id="38" name="TextBox 37"/>
          <p:cNvSpPr txBox="1"/>
          <p:nvPr/>
        </p:nvSpPr>
        <p:spPr>
          <a:xfrm>
            <a:off x="318717" y="2193937"/>
            <a:ext cx="6630341" cy="400110"/>
          </a:xfrm>
          <a:prstGeom prst="rect">
            <a:avLst/>
          </a:prstGeom>
          <a:noFill/>
        </p:spPr>
        <p:txBody>
          <a:bodyPr wrap="none" rtlCol="0">
            <a:spAutoFit/>
          </a:bodyPr>
          <a:lstStyle/>
          <a:p>
            <a:r>
              <a:rPr lang="en-US" sz="2000" b="1" i="1" dirty="0">
                <a:latin typeface="Century Gothic" panose="020B0502020202020204" pitchFamily="34" charset="0"/>
              </a:rPr>
              <a:t>Efficacy outcomes by potency of background statin</a:t>
            </a:r>
          </a:p>
        </p:txBody>
      </p:sp>
      <p:grpSp>
        <p:nvGrpSpPr>
          <p:cNvPr id="6" name="Group 5"/>
          <p:cNvGrpSpPr/>
          <p:nvPr/>
        </p:nvGrpSpPr>
        <p:grpSpPr>
          <a:xfrm>
            <a:off x="7817283" y="4330607"/>
            <a:ext cx="3856692" cy="3121083"/>
            <a:chOff x="7817283" y="3649511"/>
            <a:chExt cx="3856692" cy="3121083"/>
          </a:xfrm>
        </p:grpSpPr>
        <p:graphicFrame>
          <p:nvGraphicFramePr>
            <p:cNvPr id="83" name="Chart 82"/>
            <p:cNvGraphicFramePr/>
            <p:nvPr/>
          </p:nvGraphicFramePr>
          <p:xfrm>
            <a:off x="7866504" y="3649511"/>
            <a:ext cx="3789083" cy="3121083"/>
          </p:xfrm>
          <a:graphic>
            <a:graphicData uri="http://schemas.openxmlformats.org/drawingml/2006/chart">
              <c:chart xmlns:c="http://schemas.openxmlformats.org/drawingml/2006/chart" xmlns:r="http://schemas.openxmlformats.org/officeDocument/2006/relationships" r:id="rId3"/>
            </a:graphicData>
          </a:graphic>
        </p:graphicFrame>
        <p:sp>
          <p:nvSpPr>
            <p:cNvPr id="58" name="Rectangle 181"/>
            <p:cNvSpPr>
              <a:spLocks noChangeArrowheads="1"/>
            </p:cNvSpPr>
            <p:nvPr/>
          </p:nvSpPr>
          <p:spPr bwMode="auto">
            <a:xfrm>
              <a:off x="8197714" y="5237349"/>
              <a:ext cx="144430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spcAft>
                  <a:spcPts val="900"/>
                </a:spcAft>
              </a:pPr>
              <a:r>
                <a:rPr lang="en-US" sz="1200" i="1" dirty="0">
                  <a:solidFill>
                    <a:srgbClr val="000000"/>
                  </a:solidFill>
                  <a:latin typeface="Century Gothic" panose="020B0502020202020204" pitchFamily="34" charset="0"/>
                </a:rPr>
                <a:t>Evolocumab better</a:t>
              </a:r>
            </a:p>
          </p:txBody>
        </p:sp>
        <p:sp>
          <p:nvSpPr>
            <p:cNvPr id="59" name="Rectangle 181"/>
            <p:cNvSpPr>
              <a:spLocks noChangeArrowheads="1"/>
            </p:cNvSpPr>
            <p:nvPr/>
          </p:nvSpPr>
          <p:spPr bwMode="auto">
            <a:xfrm>
              <a:off x="9831000" y="5237349"/>
              <a:ext cx="113011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spcAft>
                  <a:spcPts val="900"/>
                </a:spcAft>
              </a:pPr>
              <a:r>
                <a:rPr lang="en-US" sz="1200" i="1" dirty="0">
                  <a:solidFill>
                    <a:srgbClr val="000000"/>
                  </a:solidFill>
                  <a:latin typeface="Century Gothic" panose="020B0502020202020204" pitchFamily="34" charset="0"/>
                </a:rPr>
                <a:t>Placebo better</a:t>
              </a:r>
            </a:p>
          </p:txBody>
        </p:sp>
        <p:cxnSp>
          <p:nvCxnSpPr>
            <p:cNvPr id="60" name="Straight Arrow Connector 59"/>
            <p:cNvCxnSpPr/>
            <p:nvPr/>
          </p:nvCxnSpPr>
          <p:spPr bwMode="auto">
            <a:xfrm>
              <a:off x="9830999" y="5213420"/>
              <a:ext cx="1842976" cy="1"/>
            </a:xfrm>
            <a:prstGeom prst="straightConnector1">
              <a:avLst/>
            </a:prstGeom>
            <a:solidFill>
              <a:schemeClr val="accent1"/>
            </a:solidFill>
            <a:ln w="19050" cap="flat" cmpd="sng" algn="ctr">
              <a:solidFill>
                <a:schemeClr val="bg1">
                  <a:lumMod val="50000"/>
                </a:schemeClr>
              </a:solidFill>
              <a:prstDash val="solid"/>
              <a:round/>
              <a:headEnd type="none" w="med" len="med"/>
              <a:tailEnd type="arrow"/>
            </a:ln>
            <a:effectLst/>
          </p:spPr>
        </p:cxnSp>
        <p:cxnSp>
          <p:nvCxnSpPr>
            <p:cNvPr id="69" name="Straight Arrow Connector 68"/>
            <p:cNvCxnSpPr/>
            <p:nvPr/>
          </p:nvCxnSpPr>
          <p:spPr bwMode="auto">
            <a:xfrm flipH="1">
              <a:off x="7817283" y="5213420"/>
              <a:ext cx="1842976" cy="1"/>
            </a:xfrm>
            <a:prstGeom prst="straightConnector1">
              <a:avLst/>
            </a:prstGeom>
            <a:solidFill>
              <a:schemeClr val="accent1"/>
            </a:solidFill>
            <a:ln w="19050" cap="flat" cmpd="sng" algn="ctr">
              <a:solidFill>
                <a:schemeClr val="bg1">
                  <a:lumMod val="50000"/>
                </a:schemeClr>
              </a:solidFill>
              <a:prstDash val="solid"/>
              <a:round/>
              <a:headEnd type="none" w="med" len="med"/>
              <a:tailEnd type="arrow"/>
            </a:ln>
            <a:effectLst/>
          </p:spPr>
        </p:cxnSp>
        <p:cxnSp>
          <p:nvCxnSpPr>
            <p:cNvPr id="70" name="Straight Connector 69"/>
            <p:cNvCxnSpPr/>
            <p:nvPr/>
          </p:nvCxnSpPr>
          <p:spPr>
            <a:xfrm>
              <a:off x="8043925" y="496275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11435107" y="4960084"/>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9739099" y="496543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p:cNvSpPr txBox="1"/>
            <p:nvPr/>
          </p:nvSpPr>
          <p:spPr>
            <a:xfrm>
              <a:off x="7852691" y="4976133"/>
              <a:ext cx="397866" cy="276999"/>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0.4</a:t>
              </a:r>
            </a:p>
          </p:txBody>
        </p:sp>
        <p:sp>
          <p:nvSpPr>
            <p:cNvPr id="74" name="TextBox 73"/>
            <p:cNvSpPr txBox="1"/>
            <p:nvPr/>
          </p:nvSpPr>
          <p:spPr>
            <a:xfrm>
              <a:off x="9553264" y="4973055"/>
              <a:ext cx="609600" cy="276999"/>
            </a:xfrm>
            <a:prstGeom prst="rect">
              <a:avLst/>
            </a:prstGeom>
            <a:noFill/>
          </p:spPr>
          <p:txBody>
            <a:bodyPr wrap="square" rtlCol="0">
              <a:noAutofit/>
            </a:bodyPr>
            <a:lstStyle/>
            <a:p>
              <a:r>
                <a:rPr lang="en-US" sz="1200" dirty="0">
                  <a:solidFill>
                    <a:srgbClr val="000000"/>
                  </a:solidFill>
                  <a:latin typeface="Century Gothic" panose="020B0502020202020204" pitchFamily="34" charset="0"/>
                </a:rPr>
                <a:t>1.0</a:t>
              </a:r>
            </a:p>
          </p:txBody>
        </p:sp>
        <p:sp>
          <p:nvSpPr>
            <p:cNvPr id="75" name="TextBox 74"/>
            <p:cNvSpPr txBox="1"/>
            <p:nvPr/>
          </p:nvSpPr>
          <p:spPr>
            <a:xfrm>
              <a:off x="11238025" y="4980158"/>
              <a:ext cx="397866" cy="276999"/>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2.5</a:t>
              </a:r>
            </a:p>
          </p:txBody>
        </p:sp>
        <p:cxnSp>
          <p:nvCxnSpPr>
            <p:cNvPr id="76" name="Straight Connector 75"/>
            <p:cNvCxnSpPr/>
            <p:nvPr/>
          </p:nvCxnSpPr>
          <p:spPr>
            <a:xfrm>
              <a:off x="9324856" y="3774898"/>
              <a:ext cx="0" cy="1225296"/>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78" name="Rectangle 77"/>
            <p:cNvSpPr/>
            <p:nvPr/>
          </p:nvSpPr>
          <p:spPr>
            <a:xfrm>
              <a:off x="11109199" y="4631049"/>
              <a:ext cx="534379" cy="4161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dirty="0">
                  <a:solidFill>
                    <a:schemeClr val="tx1"/>
                  </a:solidFill>
                  <a:latin typeface="Century Gothic" panose="020B0502020202020204" pitchFamily="34" charset="0"/>
                </a:rPr>
                <a:t>.71</a:t>
              </a:r>
            </a:p>
          </p:txBody>
        </p:sp>
      </p:grpSp>
      <p:grpSp>
        <p:nvGrpSpPr>
          <p:cNvPr id="85" name="Group 84"/>
          <p:cNvGrpSpPr/>
          <p:nvPr/>
        </p:nvGrpSpPr>
        <p:grpSpPr>
          <a:xfrm>
            <a:off x="7840591" y="2833934"/>
            <a:ext cx="3833384" cy="3108255"/>
            <a:chOff x="7828239" y="2068556"/>
            <a:chExt cx="3833384" cy="3108255"/>
          </a:xfrm>
        </p:grpSpPr>
        <p:sp>
          <p:nvSpPr>
            <p:cNvPr id="86" name="TextBox 85"/>
            <p:cNvSpPr txBox="1"/>
            <p:nvPr/>
          </p:nvSpPr>
          <p:spPr>
            <a:xfrm>
              <a:off x="7828239" y="3373309"/>
              <a:ext cx="397866" cy="281133"/>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0.4</a:t>
              </a:r>
            </a:p>
          </p:txBody>
        </p:sp>
        <p:sp>
          <p:nvSpPr>
            <p:cNvPr id="87" name="TextBox 86"/>
            <p:cNvSpPr txBox="1"/>
            <p:nvPr/>
          </p:nvSpPr>
          <p:spPr>
            <a:xfrm>
              <a:off x="9543923" y="3373309"/>
              <a:ext cx="609600" cy="281133"/>
            </a:xfrm>
            <a:prstGeom prst="rect">
              <a:avLst/>
            </a:prstGeom>
            <a:noFill/>
          </p:spPr>
          <p:txBody>
            <a:bodyPr wrap="square" rtlCol="0">
              <a:noAutofit/>
            </a:bodyPr>
            <a:lstStyle/>
            <a:p>
              <a:r>
                <a:rPr lang="en-US" sz="1200" dirty="0">
                  <a:solidFill>
                    <a:srgbClr val="000000"/>
                  </a:solidFill>
                  <a:latin typeface="Century Gothic" panose="020B0502020202020204" pitchFamily="34" charset="0"/>
                </a:rPr>
                <a:t>1.0</a:t>
              </a:r>
            </a:p>
          </p:txBody>
        </p:sp>
        <p:sp>
          <p:nvSpPr>
            <p:cNvPr id="88" name="TextBox 87"/>
            <p:cNvSpPr txBox="1"/>
            <p:nvPr/>
          </p:nvSpPr>
          <p:spPr>
            <a:xfrm>
              <a:off x="11242595" y="3373309"/>
              <a:ext cx="397866" cy="281133"/>
            </a:xfrm>
            <a:prstGeom prst="rect">
              <a:avLst/>
            </a:prstGeom>
            <a:noFill/>
          </p:spPr>
          <p:txBody>
            <a:bodyPr wrap="none" rtlCol="0">
              <a:spAutoFit/>
            </a:bodyPr>
            <a:lstStyle/>
            <a:p>
              <a:r>
                <a:rPr lang="en-US" sz="1200" dirty="0">
                  <a:solidFill>
                    <a:srgbClr val="000000"/>
                  </a:solidFill>
                  <a:latin typeface="Century Gothic" panose="020B0502020202020204" pitchFamily="34" charset="0"/>
                </a:rPr>
                <a:t>2.5</a:t>
              </a:r>
            </a:p>
          </p:txBody>
        </p:sp>
        <p:cxnSp>
          <p:nvCxnSpPr>
            <p:cNvPr id="89" name="Straight Connector 88"/>
            <p:cNvCxnSpPr/>
            <p:nvPr/>
          </p:nvCxnSpPr>
          <p:spPr>
            <a:xfrm>
              <a:off x="8043925" y="3357042"/>
              <a:ext cx="0" cy="74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11441163" y="3357042"/>
              <a:ext cx="0" cy="74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9730198" y="3344707"/>
              <a:ext cx="0" cy="742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9440971" y="2106326"/>
              <a:ext cx="0" cy="1243584"/>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11127244" y="3022360"/>
              <a:ext cx="534379" cy="41610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1600" dirty="0">
                  <a:solidFill>
                    <a:schemeClr val="tx1"/>
                  </a:solidFill>
                  <a:latin typeface="Century Gothic" panose="020B0502020202020204" pitchFamily="34" charset="0"/>
                </a:rPr>
                <a:t>.88</a:t>
              </a:r>
            </a:p>
          </p:txBody>
        </p:sp>
        <p:graphicFrame>
          <p:nvGraphicFramePr>
            <p:cNvPr id="94" name="Chart 93"/>
            <p:cNvGraphicFramePr/>
            <p:nvPr>
              <p:extLst>
                <p:ext uri="{D42A27DB-BD31-4B8C-83A1-F6EECF244321}">
                  <p14:modId xmlns:p14="http://schemas.microsoft.com/office/powerpoint/2010/main" val="3686102966"/>
                </p:ext>
              </p:extLst>
            </p:nvPr>
          </p:nvGraphicFramePr>
          <p:xfrm>
            <a:off x="7833160" y="2068556"/>
            <a:ext cx="3789083" cy="3108255"/>
          </p:xfrm>
          <a:graphic>
            <a:graphicData uri="http://schemas.openxmlformats.org/drawingml/2006/chart">
              <c:chart xmlns:c="http://schemas.openxmlformats.org/drawingml/2006/chart" xmlns:r="http://schemas.openxmlformats.org/officeDocument/2006/relationships" r:id="rId4"/>
            </a:graphicData>
          </a:graphic>
        </p:graphicFrame>
      </p:grpSp>
      <p:sp>
        <p:nvSpPr>
          <p:cNvPr id="5" name="Rectangle 4">
            <a:extLst>
              <a:ext uri="{FF2B5EF4-FFF2-40B4-BE49-F238E27FC236}">
                <a16:creationId xmlns:a16="http://schemas.microsoft.com/office/drawing/2014/main" id="{AA099487-48A7-2627-577A-150ED0B728EE}"/>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5" action="ppaction://hlinksldjump"/>
            <a:extLst>
              <a:ext uri="{FF2B5EF4-FFF2-40B4-BE49-F238E27FC236}">
                <a16:creationId xmlns:a16="http://schemas.microsoft.com/office/drawing/2014/main" id="{87E3DFDD-7940-4134-F86D-FCC4F2EFE17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8" name="Rectangle 7">
            <a:extLst>
              <a:ext uri="{FF2B5EF4-FFF2-40B4-BE49-F238E27FC236}">
                <a16:creationId xmlns:a16="http://schemas.microsoft.com/office/drawing/2014/main" id="{D3893219-6889-FEC2-9216-8B86A9A66DC4}"/>
              </a:ext>
            </a:extLst>
          </p:cNvPr>
          <p:cNvSpPr/>
          <p:nvPr/>
        </p:nvSpPr>
        <p:spPr>
          <a:xfrm>
            <a:off x="10984418" y="5286551"/>
            <a:ext cx="534379" cy="321128"/>
          </a:xfrm>
          <a:prstGeom prst="rect">
            <a:avLst/>
          </a:prstGeom>
          <a:solidFill>
            <a:schemeClr val="bg1"/>
          </a:solidFill>
          <a:ln w="50800" cap="flat">
            <a:noFill/>
            <a:prstDash val="solid"/>
            <a:miter/>
          </a:ln>
        </p:spPr>
        <p:txBody>
          <a:bodyPr rtlCol="0" anchor="ctr"/>
          <a:lstStyle/>
          <a:p>
            <a:pPr algn="l"/>
            <a:endParaRPr lang="en-US" dirty="0"/>
          </a:p>
        </p:txBody>
      </p:sp>
      <p:sp>
        <p:nvSpPr>
          <p:cNvPr id="9" name="TextBox 8">
            <a:extLst>
              <a:ext uri="{FF2B5EF4-FFF2-40B4-BE49-F238E27FC236}">
                <a16:creationId xmlns:a16="http://schemas.microsoft.com/office/drawing/2014/main" id="{D2F1F96A-4FAC-A925-3C33-22294997ADA2}"/>
              </a:ext>
            </a:extLst>
          </p:cNvPr>
          <p:cNvSpPr txBox="1"/>
          <p:nvPr/>
        </p:nvSpPr>
        <p:spPr>
          <a:xfrm>
            <a:off x="10522392" y="5079115"/>
            <a:ext cx="498021" cy="237886"/>
          </a:xfrm>
          <a:prstGeom prst="rect">
            <a:avLst/>
          </a:prstGeom>
          <a:noFill/>
        </p:spPr>
        <p:txBody>
          <a:bodyPr wrap="square" lIns="0" tIns="0" rIns="0" bIns="0" rtlCol="0">
            <a:spAutoFit/>
          </a:bodyPr>
          <a:lstStyle/>
          <a:p>
            <a:pPr algn="l">
              <a:lnSpc>
                <a:spcPts val="2030"/>
              </a:lnSpc>
            </a:pPr>
            <a:r>
              <a:rPr lang="en-US" sz="1400" dirty="0">
                <a:latin typeface="+mn-lt"/>
                <a:ea typeface="MS Mincho" panose="02020609040205080304" pitchFamily="49" charset="-128"/>
              </a:rPr>
              <a:t>0.71</a:t>
            </a:r>
          </a:p>
        </p:txBody>
      </p:sp>
      <p:sp>
        <p:nvSpPr>
          <p:cNvPr id="10" name="Rectangle 9">
            <a:extLst>
              <a:ext uri="{FF2B5EF4-FFF2-40B4-BE49-F238E27FC236}">
                <a16:creationId xmlns:a16="http://schemas.microsoft.com/office/drawing/2014/main" id="{A69456CE-B657-C349-E167-01EF7F55F72A}"/>
              </a:ext>
            </a:extLst>
          </p:cNvPr>
          <p:cNvSpPr/>
          <p:nvPr/>
        </p:nvSpPr>
        <p:spPr>
          <a:xfrm>
            <a:off x="11049441" y="3755755"/>
            <a:ext cx="534379" cy="321128"/>
          </a:xfrm>
          <a:prstGeom prst="rect">
            <a:avLst/>
          </a:prstGeom>
          <a:solidFill>
            <a:schemeClr val="bg1"/>
          </a:solidFill>
          <a:ln w="50800" cap="flat">
            <a:noFill/>
            <a:prstDash val="solid"/>
            <a:miter/>
          </a:ln>
        </p:spPr>
        <p:txBody>
          <a:bodyPr rtlCol="0" anchor="ctr"/>
          <a:lstStyle/>
          <a:p>
            <a:pPr algn="l"/>
            <a:endParaRPr lang="en-US" dirty="0"/>
          </a:p>
        </p:txBody>
      </p:sp>
      <p:sp>
        <p:nvSpPr>
          <p:cNvPr id="11" name="TextBox 10">
            <a:extLst>
              <a:ext uri="{FF2B5EF4-FFF2-40B4-BE49-F238E27FC236}">
                <a16:creationId xmlns:a16="http://schemas.microsoft.com/office/drawing/2014/main" id="{1056D8F4-E6E9-22D3-2F56-5BDF766150A3}"/>
              </a:ext>
            </a:extLst>
          </p:cNvPr>
          <p:cNvSpPr txBox="1"/>
          <p:nvPr/>
        </p:nvSpPr>
        <p:spPr>
          <a:xfrm>
            <a:off x="10513665" y="3577241"/>
            <a:ext cx="498021" cy="237886"/>
          </a:xfrm>
          <a:prstGeom prst="rect">
            <a:avLst/>
          </a:prstGeom>
          <a:noFill/>
        </p:spPr>
        <p:txBody>
          <a:bodyPr wrap="square" lIns="0" tIns="0" rIns="0" bIns="0" rtlCol="0">
            <a:spAutoFit/>
          </a:bodyPr>
          <a:lstStyle/>
          <a:p>
            <a:pPr algn="l">
              <a:lnSpc>
                <a:spcPts val="2030"/>
              </a:lnSpc>
            </a:pPr>
            <a:r>
              <a:rPr lang="en-US" sz="1400" dirty="0">
                <a:latin typeface="+mn-lt"/>
                <a:ea typeface="MS Mincho" panose="02020609040205080304" pitchFamily="49" charset="-128"/>
              </a:rPr>
              <a:t>0.88</a:t>
            </a:r>
          </a:p>
        </p:txBody>
      </p:sp>
    </p:spTree>
    <p:extLst>
      <p:ext uri="{BB962C8B-B14F-4D97-AF65-F5344CB8AC3E}">
        <p14:creationId xmlns:p14="http://schemas.microsoft.com/office/powerpoint/2010/main" val="3128872399"/>
      </p:ext>
    </p:extLst>
  </p:cSld>
  <p:clrMapOvr>
    <a:masterClrMapping/>
  </p:clrMapOvr>
  <p:transition>
    <p:fade/>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9F606C-B3E3-4A4A-8F70-F80540872724}"/>
              </a:ext>
            </a:extLst>
          </p:cNvPr>
          <p:cNvSpPr>
            <a:spLocks noGrp="1"/>
          </p:cNvSpPr>
          <p:nvPr>
            <p:ph type="title"/>
          </p:nvPr>
        </p:nvSpPr>
        <p:spPr>
          <a:xfrm>
            <a:off x="365125" y="365760"/>
            <a:ext cx="11461750" cy="1523494"/>
          </a:xfrm>
        </p:spPr>
        <p:txBody>
          <a:bodyPr/>
          <a:lstStyle/>
          <a:p>
            <a:r>
              <a:rPr lang="en-US" noProof="0" dirty="0"/>
              <a:t>Incidence of AEs and Serious AEs Was Similar Between Evolocumab and Placebo Groups Irrespective of Baseline LDL-C Levels</a:t>
            </a:r>
            <a:endParaRPr lang="en-US" baseline="30000" noProof="0" dirty="0"/>
          </a:p>
        </p:txBody>
      </p:sp>
      <p:graphicFrame>
        <p:nvGraphicFramePr>
          <p:cNvPr id="9" name="Table 8">
            <a:extLst>
              <a:ext uri="{FF2B5EF4-FFF2-40B4-BE49-F238E27FC236}">
                <a16:creationId xmlns:a16="http://schemas.microsoft.com/office/drawing/2014/main" id="{DA6AFBD4-0157-45D0-BE30-FF117D1C7236}"/>
              </a:ext>
            </a:extLst>
          </p:cNvPr>
          <p:cNvGraphicFramePr>
            <a:graphicFrameLocks noGrp="1"/>
          </p:cNvGraphicFramePr>
          <p:nvPr>
            <p:extLst>
              <p:ext uri="{D42A27DB-BD31-4B8C-83A1-F6EECF244321}">
                <p14:modId xmlns:p14="http://schemas.microsoft.com/office/powerpoint/2010/main" val="2756916688"/>
              </p:ext>
            </p:extLst>
          </p:nvPr>
        </p:nvGraphicFramePr>
        <p:xfrm>
          <a:off x="365125" y="2052865"/>
          <a:ext cx="11494009" cy="3541440"/>
        </p:xfrm>
        <a:graphic>
          <a:graphicData uri="http://schemas.openxmlformats.org/drawingml/2006/table">
            <a:tbl>
              <a:tblPr firstRow="1" firstCol="1" bandRow="1"/>
              <a:tblGrid>
                <a:gridCol w="4605657">
                  <a:extLst>
                    <a:ext uri="{9D8B030D-6E8A-4147-A177-3AD203B41FA5}">
                      <a16:colId xmlns:a16="http://schemas.microsoft.com/office/drawing/2014/main" val="1779414000"/>
                    </a:ext>
                  </a:extLst>
                </a:gridCol>
                <a:gridCol w="1722088">
                  <a:extLst>
                    <a:ext uri="{9D8B030D-6E8A-4147-A177-3AD203B41FA5}">
                      <a16:colId xmlns:a16="http://schemas.microsoft.com/office/drawing/2014/main" val="2702510098"/>
                    </a:ext>
                  </a:extLst>
                </a:gridCol>
                <a:gridCol w="1722088">
                  <a:extLst>
                    <a:ext uri="{9D8B030D-6E8A-4147-A177-3AD203B41FA5}">
                      <a16:colId xmlns:a16="http://schemas.microsoft.com/office/drawing/2014/main" val="3110614874"/>
                    </a:ext>
                  </a:extLst>
                </a:gridCol>
                <a:gridCol w="1722088">
                  <a:extLst>
                    <a:ext uri="{9D8B030D-6E8A-4147-A177-3AD203B41FA5}">
                      <a16:colId xmlns:a16="http://schemas.microsoft.com/office/drawing/2014/main" val="1714978775"/>
                    </a:ext>
                  </a:extLst>
                </a:gridCol>
                <a:gridCol w="1722088">
                  <a:extLst>
                    <a:ext uri="{9D8B030D-6E8A-4147-A177-3AD203B41FA5}">
                      <a16:colId xmlns:a16="http://schemas.microsoft.com/office/drawing/2014/main" val="3156439829"/>
                    </a:ext>
                  </a:extLst>
                </a:gridCol>
              </a:tblGrid>
              <a:tr h="0">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400" b="1" dirty="0">
                          <a:solidFill>
                            <a:schemeClr val="bg1"/>
                          </a:solidFill>
                          <a:effectLst/>
                          <a:latin typeface="+mn-lt"/>
                        </a:rPr>
                        <a:t>Outcome</a:t>
                      </a:r>
                    </a:p>
                  </a:txBody>
                  <a:tcPr marL="122400" marR="121920" marT="25200" marB="2520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is-IS" sz="1400" b="1" dirty="0">
                          <a:solidFill>
                            <a:schemeClr val="bg1"/>
                          </a:solidFill>
                          <a:effectLst/>
                          <a:latin typeface="+mn-lt"/>
                        </a:rPr>
                        <a:t>&lt; 70 mg/dL </a:t>
                      </a:r>
                    </a:p>
                    <a:p>
                      <a:pPr marL="0" marR="0" indent="0" algn="ctr" defTabSz="914400" rtl="0" eaLnBrk="1" fontAlgn="auto" latinLnBrk="0" hangingPunct="1">
                        <a:lnSpc>
                          <a:spcPct val="100000"/>
                        </a:lnSpc>
                        <a:spcBef>
                          <a:spcPts val="0"/>
                        </a:spcBef>
                        <a:spcAft>
                          <a:spcPts val="0"/>
                        </a:spcAft>
                        <a:buClrTx/>
                        <a:buSzTx/>
                        <a:buFontTx/>
                        <a:buNone/>
                        <a:tabLst/>
                        <a:defRPr/>
                      </a:pPr>
                      <a:r>
                        <a:rPr lang="is-IS" sz="1400" b="0" dirty="0">
                          <a:solidFill>
                            <a:schemeClr val="bg1"/>
                          </a:solidFill>
                          <a:effectLst/>
                          <a:latin typeface="+mn-lt"/>
                        </a:rPr>
                        <a:t>(n = 2,033)</a:t>
                      </a:r>
                      <a:endParaRPr lang="is-IS" sz="1400" b="0" baseline="30000" dirty="0">
                        <a:solidFill>
                          <a:schemeClr val="bg1"/>
                        </a:solidFill>
                        <a:effectLst/>
                        <a:latin typeface="+mn-lt"/>
                      </a:endParaRP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85000"/>
                        </a:lnSpc>
                        <a:spcBef>
                          <a:spcPts val="0"/>
                        </a:spcBef>
                        <a:spcAft>
                          <a:spcPts val="0"/>
                        </a:spcAft>
                      </a:pPr>
                      <a:endParaRPr lang="en-US" sz="1050" b="0" baseline="30000" dirty="0">
                        <a:solidFill>
                          <a:schemeClr val="bg1"/>
                        </a:solidFill>
                        <a:effectLst/>
                        <a:latin typeface="+mn-lt"/>
                      </a:endParaRPr>
                    </a:p>
                  </a:txBody>
                  <a:tcPr marL="0" marR="0">
                    <a:lnL w="12700" cmpd="sng">
                      <a:noFill/>
                      <a:prstDash val="solid"/>
                    </a:lnL>
                    <a:lnR w="12700" cmpd="sng">
                      <a:noFill/>
                      <a:prstDash val="soli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is-IS" sz="1400" b="1" dirty="0">
                          <a:solidFill>
                            <a:schemeClr val="bg1"/>
                          </a:solidFill>
                          <a:effectLst/>
                          <a:latin typeface="+mn-lt"/>
                          <a:ea typeface="Calibri" panose="020F0502020204030204" pitchFamily="34" charset="0"/>
                          <a:cs typeface="Times New Roman" panose="02020603050405020304" pitchFamily="18" charset="0"/>
                        </a:rPr>
                        <a:t>≥ 70 mg/dL </a:t>
                      </a:r>
                    </a:p>
                    <a:p>
                      <a:pPr marL="0" marR="0" indent="0" algn="ctr" defTabSz="914400" rtl="0" eaLnBrk="1" fontAlgn="auto" latinLnBrk="0" hangingPunct="1">
                        <a:lnSpc>
                          <a:spcPct val="100000"/>
                        </a:lnSpc>
                        <a:spcBef>
                          <a:spcPts val="0"/>
                        </a:spcBef>
                        <a:spcAft>
                          <a:spcPts val="0"/>
                        </a:spcAft>
                        <a:buClrTx/>
                        <a:buSzTx/>
                        <a:buFontTx/>
                        <a:buNone/>
                        <a:tabLst/>
                        <a:defRPr/>
                      </a:pPr>
                      <a:r>
                        <a:rPr lang="is-IS" sz="1400" b="0" dirty="0">
                          <a:solidFill>
                            <a:schemeClr val="bg1"/>
                          </a:solidFill>
                          <a:effectLst/>
                          <a:latin typeface="+mn-lt"/>
                          <a:ea typeface="Calibri" panose="020F0502020204030204" pitchFamily="34" charset="0"/>
                          <a:cs typeface="Times New Roman" panose="02020603050405020304" pitchFamily="18" charset="0"/>
                        </a:rPr>
                        <a:t>(n = 25,491)</a:t>
                      </a: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85000"/>
                        </a:lnSpc>
                        <a:spcBef>
                          <a:spcPts val="0"/>
                        </a:spcBef>
                        <a:spcAft>
                          <a:spcPts val="0"/>
                        </a:spcAft>
                      </a:pPr>
                      <a:endParaRPr lang="en-US" sz="1050" b="0" dirty="0">
                        <a:solidFill>
                          <a:schemeClr val="bg1"/>
                        </a:solidFill>
                        <a:effectLst/>
                        <a:latin typeface="+mn-lt"/>
                        <a:ea typeface="Calibri" panose="020F0502020204030204" pitchFamily="34" charset="0"/>
                        <a:cs typeface="Times New Roman" panose="02020603050405020304" pitchFamily="18" charset="0"/>
                      </a:endParaRPr>
                    </a:p>
                  </a:txBody>
                  <a:tcPr marL="0" marR="0" anchor="b">
                    <a:lnL w="12700" cmpd="sng">
                      <a:noFill/>
                      <a:prstDash val="solid"/>
                    </a:lnL>
                    <a:lnR w="12700" cmpd="sng">
                      <a:noFill/>
                      <a:prstDash val="soli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559219244"/>
                  </a:ext>
                </a:extLst>
              </a:tr>
              <a:tr h="0">
                <a:tc vMerge="1">
                  <a:txBody>
                    <a:bodyPr/>
                    <a:lstStyle/>
                    <a:p>
                      <a:pPr marL="0" marR="0" algn="l">
                        <a:lnSpc>
                          <a:spcPct val="85000"/>
                        </a:lnSpc>
                        <a:spcBef>
                          <a:spcPts val="0"/>
                        </a:spcBef>
                        <a:spcAft>
                          <a:spcPts val="0"/>
                        </a:spcAft>
                      </a:pPr>
                      <a:endParaRPr lang="en-US" sz="1200" b="1"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endParaRPr>
                    </a:p>
                  </a:txBody>
                  <a:tcPr marR="0" marT="27432" marB="27432"/>
                </a:tc>
                <a:tc>
                  <a:txBody>
                    <a:bodyPr/>
                    <a:lstStyle/>
                    <a:p>
                      <a:pPr marL="0" marR="0" algn="ctr">
                        <a:lnSpc>
                          <a:spcPct val="100000"/>
                        </a:lnSpc>
                        <a:spcBef>
                          <a:spcPts val="0"/>
                        </a:spcBef>
                        <a:spcAft>
                          <a:spcPts val="0"/>
                        </a:spcAft>
                      </a:pPr>
                      <a:r>
                        <a:rPr lang="ro-RO" sz="1400" b="1">
                          <a:solidFill>
                            <a:schemeClr val="bg1"/>
                          </a:solidFill>
                          <a:effectLst/>
                          <a:latin typeface="+mn-lt"/>
                        </a:rPr>
                        <a:t>Evolocumab</a:t>
                      </a:r>
                    </a:p>
                    <a:p>
                      <a:pPr marL="0" marR="0" algn="ctr">
                        <a:lnSpc>
                          <a:spcPct val="100000"/>
                        </a:lnSpc>
                        <a:spcBef>
                          <a:spcPts val="0"/>
                        </a:spcBef>
                        <a:spcAft>
                          <a:spcPts val="0"/>
                        </a:spcAft>
                      </a:pPr>
                      <a:r>
                        <a:rPr lang="ro-RO" sz="1400" b="0">
                          <a:solidFill>
                            <a:schemeClr val="bg1"/>
                          </a:solidFill>
                          <a:effectLst/>
                          <a:latin typeface="+mn-lt"/>
                        </a:rPr>
                        <a:t>(n = 1,030)</a:t>
                      </a: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is-IS" sz="1400" b="1">
                          <a:solidFill>
                            <a:schemeClr val="bg1"/>
                          </a:solidFill>
                          <a:effectLst/>
                          <a:latin typeface="+mn-lt"/>
                        </a:rPr>
                        <a:t>Placebo</a:t>
                      </a:r>
                    </a:p>
                    <a:p>
                      <a:pPr marL="0" marR="0" algn="ctr">
                        <a:lnSpc>
                          <a:spcPct val="100000"/>
                        </a:lnSpc>
                        <a:spcBef>
                          <a:spcPts val="0"/>
                        </a:spcBef>
                        <a:spcAft>
                          <a:spcPts val="0"/>
                        </a:spcAft>
                      </a:pPr>
                      <a:r>
                        <a:rPr lang="is-IS" sz="1400" b="0">
                          <a:solidFill>
                            <a:schemeClr val="bg1"/>
                          </a:solidFill>
                          <a:effectLst/>
                          <a:latin typeface="+mn-lt"/>
                        </a:rPr>
                        <a:t>(n = 1,003)</a:t>
                      </a: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it-IT" sz="1400" b="1">
                          <a:solidFill>
                            <a:schemeClr val="bg1"/>
                          </a:solidFill>
                          <a:effectLst/>
                          <a:latin typeface="+mn-lt"/>
                        </a:rPr>
                        <a:t>Evolocumab</a:t>
                      </a:r>
                    </a:p>
                    <a:p>
                      <a:pPr marL="0" marR="0" algn="ctr">
                        <a:lnSpc>
                          <a:spcPct val="100000"/>
                        </a:lnSpc>
                        <a:spcBef>
                          <a:spcPts val="0"/>
                        </a:spcBef>
                        <a:spcAft>
                          <a:spcPts val="0"/>
                        </a:spcAft>
                      </a:pPr>
                      <a:r>
                        <a:rPr lang="it-IT" sz="1400" b="0">
                          <a:solidFill>
                            <a:schemeClr val="bg1"/>
                          </a:solidFill>
                          <a:effectLst/>
                          <a:latin typeface="+mn-lt"/>
                        </a:rPr>
                        <a:t>(n = 12,739)</a:t>
                      </a: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is-IS" sz="1400" b="1">
                          <a:solidFill>
                            <a:schemeClr val="bg1"/>
                          </a:solidFill>
                          <a:effectLst/>
                          <a:latin typeface="+mn-lt"/>
                        </a:rPr>
                        <a:t>Placebo</a:t>
                      </a:r>
                    </a:p>
                    <a:p>
                      <a:pPr marL="0" marR="0" algn="ctr">
                        <a:lnSpc>
                          <a:spcPct val="100000"/>
                        </a:lnSpc>
                        <a:spcBef>
                          <a:spcPts val="0"/>
                        </a:spcBef>
                        <a:spcAft>
                          <a:spcPts val="0"/>
                        </a:spcAft>
                      </a:pPr>
                      <a:r>
                        <a:rPr lang="is-IS" sz="1400" b="0">
                          <a:solidFill>
                            <a:schemeClr val="bg1"/>
                          </a:solidFill>
                          <a:effectLst/>
                          <a:latin typeface="+mn-lt"/>
                        </a:rPr>
                        <a:t>(n = 12,752)</a:t>
                      </a: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991704597"/>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Serious AE</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268 (26.0)</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274 (27.3)</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3,142 (24.7)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3,130 (24.5)</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4921373"/>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AE related to study drug and leading to therapy discontinuation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19 (1.8)</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19 (1.9)</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207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182 (1.4)</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2345908168"/>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Injection site reaction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30 (2.9)</a:t>
                      </a:r>
                      <a:endParaRPr lang="en-US" sz="1400" baseline="30000" dirty="0">
                        <a:effectLst/>
                        <a:latin typeface="+mn-lt"/>
                        <a:ea typeface="Calibri" charset="0"/>
                        <a:cs typeface="Times New Roman" charset="0"/>
                      </a:endParaRP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16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266 (2.1)</a:t>
                      </a:r>
                      <a:endParaRPr lang="en-US" sz="1400" baseline="30000" dirty="0">
                        <a:effectLst/>
                        <a:latin typeface="+mn-lt"/>
                        <a:ea typeface="Calibri" charset="0"/>
                        <a:cs typeface="Times New Roman" charset="0"/>
                      </a:endParaRP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203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488087468"/>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Muscle-related event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49 (4.8)</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60 (6.0)</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633 (5.0)</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596 (4.7)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4200144590"/>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Cataract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19 (1.8)</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16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209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226 (1.8)</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3091827245"/>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New-onset diabetes (CEC adjudicated)</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45/509 (8.8)</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53/475 (11.2)</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632/7,828 (8.1)</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591/7,864 (7.5)</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808739082"/>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Neurocognitive event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17 (1.7)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12 (1.2)</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200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190 (1.5)</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8"/>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AST or ALT level &gt; 3 times normal</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27 (2.7)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23 (2.3)</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213 (1.7)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219 (1.7)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9"/>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Creatine kinase level &gt; 5 times normal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9 (0.9)</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9 (0.9)</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86 (0.7)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90 (0.7)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10"/>
                  </a:ext>
                </a:extLst>
              </a:tr>
            </a:tbl>
          </a:graphicData>
        </a:graphic>
      </p:graphicFrame>
      <p:sp>
        <p:nvSpPr>
          <p:cNvPr id="4" name="Rectangle 3">
            <a:extLst>
              <a:ext uri="{FF2B5EF4-FFF2-40B4-BE49-F238E27FC236}">
                <a16:creationId xmlns:a16="http://schemas.microsoft.com/office/drawing/2014/main" id="{3C3FC6CC-4C81-1EFE-582F-BBA8C596F503}"/>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30FA50B9-A144-2055-0B98-EAA79A3C6DF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854605610"/>
      </p:ext>
    </p:extLst>
  </p:cSld>
  <p:clrMapOvr>
    <a:masterClrMapping/>
  </p:clrMapOvr>
  <p:transition>
    <p:fade/>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9F606C-B3E3-4A4A-8F70-F80540872724}"/>
              </a:ext>
            </a:extLst>
          </p:cNvPr>
          <p:cNvSpPr>
            <a:spLocks noGrp="1"/>
          </p:cNvSpPr>
          <p:nvPr>
            <p:ph type="title"/>
          </p:nvPr>
        </p:nvSpPr>
        <p:spPr>
          <a:xfrm>
            <a:off x="365125" y="365760"/>
            <a:ext cx="11461750" cy="1523494"/>
          </a:xfrm>
        </p:spPr>
        <p:txBody>
          <a:bodyPr/>
          <a:lstStyle/>
          <a:p>
            <a:r>
              <a:rPr lang="en-US" noProof="0" dirty="0"/>
              <a:t>Incidence of AEs and Serious AEs Was Similar Between Evolocumab and Placebo Groups Irrespective of Baseline LDL-C Levels</a:t>
            </a:r>
            <a:endParaRPr lang="en-US" baseline="30000" noProof="0" dirty="0"/>
          </a:p>
        </p:txBody>
      </p:sp>
      <p:graphicFrame>
        <p:nvGraphicFramePr>
          <p:cNvPr id="9" name="Table 8">
            <a:extLst>
              <a:ext uri="{FF2B5EF4-FFF2-40B4-BE49-F238E27FC236}">
                <a16:creationId xmlns:a16="http://schemas.microsoft.com/office/drawing/2014/main" id="{DA6AFBD4-0157-45D0-BE30-FF117D1C7236}"/>
              </a:ext>
            </a:extLst>
          </p:cNvPr>
          <p:cNvGraphicFramePr>
            <a:graphicFrameLocks noGrp="1"/>
          </p:cNvGraphicFramePr>
          <p:nvPr>
            <p:extLst>
              <p:ext uri="{D42A27DB-BD31-4B8C-83A1-F6EECF244321}">
                <p14:modId xmlns:p14="http://schemas.microsoft.com/office/powerpoint/2010/main" val="1825118524"/>
              </p:ext>
            </p:extLst>
          </p:nvPr>
        </p:nvGraphicFramePr>
        <p:xfrm>
          <a:off x="365125" y="2052865"/>
          <a:ext cx="11494009" cy="3541440"/>
        </p:xfrm>
        <a:graphic>
          <a:graphicData uri="http://schemas.openxmlformats.org/drawingml/2006/table">
            <a:tbl>
              <a:tblPr firstRow="1" firstCol="1" bandRow="1"/>
              <a:tblGrid>
                <a:gridCol w="4605657">
                  <a:extLst>
                    <a:ext uri="{9D8B030D-6E8A-4147-A177-3AD203B41FA5}">
                      <a16:colId xmlns:a16="http://schemas.microsoft.com/office/drawing/2014/main" val="1779414000"/>
                    </a:ext>
                  </a:extLst>
                </a:gridCol>
                <a:gridCol w="1722088">
                  <a:extLst>
                    <a:ext uri="{9D8B030D-6E8A-4147-A177-3AD203B41FA5}">
                      <a16:colId xmlns:a16="http://schemas.microsoft.com/office/drawing/2014/main" val="2702510098"/>
                    </a:ext>
                  </a:extLst>
                </a:gridCol>
                <a:gridCol w="1722088">
                  <a:extLst>
                    <a:ext uri="{9D8B030D-6E8A-4147-A177-3AD203B41FA5}">
                      <a16:colId xmlns:a16="http://schemas.microsoft.com/office/drawing/2014/main" val="3110614874"/>
                    </a:ext>
                  </a:extLst>
                </a:gridCol>
                <a:gridCol w="1722088">
                  <a:extLst>
                    <a:ext uri="{9D8B030D-6E8A-4147-A177-3AD203B41FA5}">
                      <a16:colId xmlns:a16="http://schemas.microsoft.com/office/drawing/2014/main" val="1714978775"/>
                    </a:ext>
                  </a:extLst>
                </a:gridCol>
                <a:gridCol w="1722088">
                  <a:extLst>
                    <a:ext uri="{9D8B030D-6E8A-4147-A177-3AD203B41FA5}">
                      <a16:colId xmlns:a16="http://schemas.microsoft.com/office/drawing/2014/main" val="3156439829"/>
                    </a:ext>
                  </a:extLst>
                </a:gridCol>
              </a:tblGrid>
              <a:tr h="0">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400" b="1" dirty="0">
                          <a:solidFill>
                            <a:schemeClr val="bg1"/>
                          </a:solidFill>
                          <a:effectLst/>
                          <a:latin typeface="+mn-lt"/>
                        </a:rPr>
                        <a:t>Outcome</a:t>
                      </a:r>
                    </a:p>
                  </a:txBody>
                  <a:tcPr marL="122400" marR="121920" marT="25200" marB="2520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is-IS" sz="1400" b="1" dirty="0">
                          <a:solidFill>
                            <a:schemeClr val="bg1"/>
                          </a:solidFill>
                          <a:effectLst/>
                          <a:latin typeface="+mn-lt"/>
                        </a:rPr>
                        <a:t>&lt; 1.8 mmol/L</a:t>
                      </a:r>
                    </a:p>
                    <a:p>
                      <a:pPr marL="0" marR="0" indent="0" algn="ctr" defTabSz="914400" rtl="0" eaLnBrk="1" fontAlgn="auto" latinLnBrk="0" hangingPunct="1">
                        <a:lnSpc>
                          <a:spcPct val="100000"/>
                        </a:lnSpc>
                        <a:spcBef>
                          <a:spcPts val="0"/>
                        </a:spcBef>
                        <a:spcAft>
                          <a:spcPts val="0"/>
                        </a:spcAft>
                        <a:buClrTx/>
                        <a:buSzTx/>
                        <a:buFontTx/>
                        <a:buNone/>
                        <a:tabLst/>
                        <a:defRPr/>
                      </a:pPr>
                      <a:r>
                        <a:rPr lang="is-IS" sz="1400" b="0" dirty="0">
                          <a:solidFill>
                            <a:schemeClr val="bg1"/>
                          </a:solidFill>
                          <a:effectLst/>
                          <a:latin typeface="+mn-lt"/>
                        </a:rPr>
                        <a:t>(n = 2,033)</a:t>
                      </a:r>
                      <a:endParaRPr lang="is-IS" sz="1400" b="0" baseline="30000" dirty="0">
                        <a:solidFill>
                          <a:schemeClr val="bg1"/>
                        </a:solidFill>
                        <a:effectLst/>
                        <a:latin typeface="+mn-lt"/>
                      </a:endParaRP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85000"/>
                        </a:lnSpc>
                        <a:spcBef>
                          <a:spcPts val="0"/>
                        </a:spcBef>
                        <a:spcAft>
                          <a:spcPts val="0"/>
                        </a:spcAft>
                      </a:pPr>
                      <a:endParaRPr lang="en-US" sz="1050" b="0" baseline="30000" dirty="0">
                        <a:solidFill>
                          <a:schemeClr val="bg1"/>
                        </a:solidFill>
                        <a:effectLst/>
                        <a:latin typeface="+mn-lt"/>
                      </a:endParaRPr>
                    </a:p>
                  </a:txBody>
                  <a:tcPr marL="0" marR="0">
                    <a:lnL w="12700" cmpd="sng">
                      <a:noFill/>
                      <a:prstDash val="solid"/>
                    </a:lnL>
                    <a:lnR w="12700" cmpd="sng">
                      <a:noFill/>
                      <a:prstDash val="soli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is-IS" sz="1400" b="1" dirty="0">
                          <a:solidFill>
                            <a:schemeClr val="bg1"/>
                          </a:solidFill>
                          <a:effectLst/>
                          <a:latin typeface="+mn-lt"/>
                          <a:ea typeface="Calibri" panose="020F0502020204030204" pitchFamily="34" charset="0"/>
                          <a:cs typeface="Times New Roman" panose="02020603050405020304" pitchFamily="18" charset="0"/>
                        </a:rPr>
                        <a:t>≥ 1.8 mmol/L</a:t>
                      </a:r>
                    </a:p>
                    <a:p>
                      <a:pPr marL="0" marR="0" indent="0" algn="ctr" defTabSz="914400" rtl="0" eaLnBrk="1" fontAlgn="auto" latinLnBrk="0" hangingPunct="1">
                        <a:lnSpc>
                          <a:spcPct val="100000"/>
                        </a:lnSpc>
                        <a:spcBef>
                          <a:spcPts val="0"/>
                        </a:spcBef>
                        <a:spcAft>
                          <a:spcPts val="0"/>
                        </a:spcAft>
                        <a:buClrTx/>
                        <a:buSzTx/>
                        <a:buFontTx/>
                        <a:buNone/>
                        <a:tabLst/>
                        <a:defRPr/>
                      </a:pPr>
                      <a:r>
                        <a:rPr lang="is-IS" sz="1400" b="0" dirty="0">
                          <a:solidFill>
                            <a:schemeClr val="bg1"/>
                          </a:solidFill>
                          <a:effectLst/>
                          <a:latin typeface="+mn-lt"/>
                          <a:ea typeface="Calibri" panose="020F0502020204030204" pitchFamily="34" charset="0"/>
                          <a:cs typeface="Times New Roman" panose="02020603050405020304" pitchFamily="18" charset="0"/>
                        </a:rPr>
                        <a:t>(n = 25,491)</a:t>
                      </a: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85000"/>
                        </a:lnSpc>
                        <a:spcBef>
                          <a:spcPts val="0"/>
                        </a:spcBef>
                        <a:spcAft>
                          <a:spcPts val="0"/>
                        </a:spcAft>
                      </a:pPr>
                      <a:endParaRPr lang="en-US" sz="1050" b="0" dirty="0">
                        <a:solidFill>
                          <a:schemeClr val="bg1"/>
                        </a:solidFill>
                        <a:effectLst/>
                        <a:latin typeface="+mn-lt"/>
                        <a:ea typeface="Calibri" panose="020F0502020204030204" pitchFamily="34" charset="0"/>
                        <a:cs typeface="Times New Roman" panose="02020603050405020304" pitchFamily="18" charset="0"/>
                      </a:endParaRPr>
                    </a:p>
                  </a:txBody>
                  <a:tcPr marL="0" marR="0" anchor="b">
                    <a:lnL w="12700" cmpd="sng">
                      <a:noFill/>
                      <a:prstDash val="solid"/>
                    </a:lnL>
                    <a:lnR w="12700" cmpd="sng">
                      <a:noFill/>
                      <a:prstDash val="soli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559219244"/>
                  </a:ext>
                </a:extLst>
              </a:tr>
              <a:tr h="0">
                <a:tc vMerge="1">
                  <a:txBody>
                    <a:bodyPr/>
                    <a:lstStyle/>
                    <a:p>
                      <a:pPr marL="0" marR="0" algn="l">
                        <a:lnSpc>
                          <a:spcPct val="85000"/>
                        </a:lnSpc>
                        <a:spcBef>
                          <a:spcPts val="0"/>
                        </a:spcBef>
                        <a:spcAft>
                          <a:spcPts val="0"/>
                        </a:spcAft>
                      </a:pPr>
                      <a:endParaRPr lang="en-US" sz="1200" b="1"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endParaRPr>
                    </a:p>
                  </a:txBody>
                  <a:tcPr marR="0" marT="27432" marB="27432"/>
                </a:tc>
                <a:tc>
                  <a:txBody>
                    <a:bodyPr/>
                    <a:lstStyle/>
                    <a:p>
                      <a:pPr marL="0" marR="0" algn="ctr">
                        <a:lnSpc>
                          <a:spcPct val="100000"/>
                        </a:lnSpc>
                        <a:spcBef>
                          <a:spcPts val="0"/>
                        </a:spcBef>
                        <a:spcAft>
                          <a:spcPts val="0"/>
                        </a:spcAft>
                      </a:pPr>
                      <a:r>
                        <a:rPr lang="ro-RO" sz="1400" b="1">
                          <a:solidFill>
                            <a:schemeClr val="bg1"/>
                          </a:solidFill>
                          <a:effectLst/>
                          <a:latin typeface="+mn-lt"/>
                        </a:rPr>
                        <a:t>Evolocumab</a:t>
                      </a:r>
                    </a:p>
                    <a:p>
                      <a:pPr marL="0" marR="0" algn="ctr">
                        <a:lnSpc>
                          <a:spcPct val="100000"/>
                        </a:lnSpc>
                        <a:spcBef>
                          <a:spcPts val="0"/>
                        </a:spcBef>
                        <a:spcAft>
                          <a:spcPts val="0"/>
                        </a:spcAft>
                      </a:pPr>
                      <a:r>
                        <a:rPr lang="ro-RO" sz="1400" b="0">
                          <a:solidFill>
                            <a:schemeClr val="bg1"/>
                          </a:solidFill>
                          <a:effectLst/>
                          <a:latin typeface="+mn-lt"/>
                        </a:rPr>
                        <a:t>(n = 1,030)</a:t>
                      </a: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is-IS" sz="1400" b="1">
                          <a:solidFill>
                            <a:schemeClr val="bg1"/>
                          </a:solidFill>
                          <a:effectLst/>
                          <a:latin typeface="+mn-lt"/>
                        </a:rPr>
                        <a:t>Placebo</a:t>
                      </a:r>
                    </a:p>
                    <a:p>
                      <a:pPr marL="0" marR="0" algn="ctr">
                        <a:lnSpc>
                          <a:spcPct val="100000"/>
                        </a:lnSpc>
                        <a:spcBef>
                          <a:spcPts val="0"/>
                        </a:spcBef>
                        <a:spcAft>
                          <a:spcPts val="0"/>
                        </a:spcAft>
                      </a:pPr>
                      <a:r>
                        <a:rPr lang="is-IS" sz="1400" b="0">
                          <a:solidFill>
                            <a:schemeClr val="bg1"/>
                          </a:solidFill>
                          <a:effectLst/>
                          <a:latin typeface="+mn-lt"/>
                        </a:rPr>
                        <a:t>(n = 1,003)</a:t>
                      </a: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it-IT" sz="1400" b="1">
                          <a:solidFill>
                            <a:schemeClr val="bg1"/>
                          </a:solidFill>
                          <a:effectLst/>
                          <a:latin typeface="+mn-lt"/>
                        </a:rPr>
                        <a:t>Evolocumab</a:t>
                      </a:r>
                    </a:p>
                    <a:p>
                      <a:pPr marL="0" marR="0" algn="ctr">
                        <a:lnSpc>
                          <a:spcPct val="100000"/>
                        </a:lnSpc>
                        <a:spcBef>
                          <a:spcPts val="0"/>
                        </a:spcBef>
                        <a:spcAft>
                          <a:spcPts val="0"/>
                        </a:spcAft>
                      </a:pPr>
                      <a:r>
                        <a:rPr lang="it-IT" sz="1400" b="0">
                          <a:solidFill>
                            <a:schemeClr val="bg1"/>
                          </a:solidFill>
                          <a:effectLst/>
                          <a:latin typeface="+mn-lt"/>
                        </a:rPr>
                        <a:t>(n = 12,739)</a:t>
                      </a: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is-IS" sz="1400" b="1">
                          <a:solidFill>
                            <a:schemeClr val="bg1"/>
                          </a:solidFill>
                          <a:effectLst/>
                          <a:latin typeface="+mn-lt"/>
                        </a:rPr>
                        <a:t>Placebo</a:t>
                      </a:r>
                    </a:p>
                    <a:p>
                      <a:pPr marL="0" marR="0" algn="ctr">
                        <a:lnSpc>
                          <a:spcPct val="100000"/>
                        </a:lnSpc>
                        <a:spcBef>
                          <a:spcPts val="0"/>
                        </a:spcBef>
                        <a:spcAft>
                          <a:spcPts val="0"/>
                        </a:spcAft>
                      </a:pPr>
                      <a:r>
                        <a:rPr lang="is-IS" sz="1400" b="0">
                          <a:solidFill>
                            <a:schemeClr val="bg1"/>
                          </a:solidFill>
                          <a:effectLst/>
                          <a:latin typeface="+mn-lt"/>
                        </a:rPr>
                        <a:t>(n = 12,752)</a:t>
                      </a:r>
                    </a:p>
                  </a:txBody>
                  <a:tcPr marL="0" marR="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991704597"/>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Serious AE</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268 (26.0)</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274 (27.3)</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3,142 (24.7)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3,130 (24.5)</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4921373"/>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AE related to study drug and leading to therapy discontinuation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19 (1.8)</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19 (1.9)</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207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182 (1.4)</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2345908168"/>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Injection site reaction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30 (2.9)</a:t>
                      </a:r>
                      <a:endParaRPr lang="en-US" sz="1400" baseline="30000" dirty="0">
                        <a:effectLst/>
                        <a:latin typeface="+mn-lt"/>
                        <a:ea typeface="Calibri" charset="0"/>
                        <a:cs typeface="Times New Roman" charset="0"/>
                      </a:endParaRP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16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266 (2.1)</a:t>
                      </a:r>
                      <a:endParaRPr lang="en-US" sz="1400" baseline="30000" dirty="0">
                        <a:effectLst/>
                        <a:latin typeface="+mn-lt"/>
                        <a:ea typeface="Calibri" charset="0"/>
                        <a:cs typeface="Times New Roman" charset="0"/>
                      </a:endParaRP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203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488087468"/>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Muscle-related event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49 (4.8)</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60 (6.0)</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633 (5.0)</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596 (4.7)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4200144590"/>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Cataract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19 (1.8)</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16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209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226 (1.8)</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3091827245"/>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New-onset diabetes (CEC adjudicated)</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45/509 (8.8)</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53/475 (11.2)</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632/7,828 (8.1)</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591/7,864 (7.5)</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808739082"/>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Neurocognitive event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17 (1.7)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12 (1.2)</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200 (1.6)</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190 (1.5)</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8"/>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AST or ALT level &gt; 3 times normal</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27 (2.7)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23 (2.3)</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213 (1.7)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219 (1.7)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9"/>
                  </a:ext>
                </a:extLst>
              </a:tr>
              <a:tr h="0">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Creatine kinase level &gt; 5 times normal </a:t>
                      </a:r>
                    </a:p>
                  </a:txBody>
                  <a:tcPr marL="122400"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9 (0.9)</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9 (0.9)</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86 (0.7)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90 (0.7)</a:t>
                      </a:r>
                    </a:p>
                  </a:txBody>
                  <a:tcPr marT="25200" marB="252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10"/>
                  </a:ext>
                </a:extLst>
              </a:tr>
            </a:tbl>
          </a:graphicData>
        </a:graphic>
      </p:graphicFrame>
      <p:sp>
        <p:nvSpPr>
          <p:cNvPr id="4" name="Rectangle 3">
            <a:extLst>
              <a:ext uri="{FF2B5EF4-FFF2-40B4-BE49-F238E27FC236}">
                <a16:creationId xmlns:a16="http://schemas.microsoft.com/office/drawing/2014/main" id="{3C3FC6CC-4C81-1EFE-582F-BBA8C596F503}"/>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30FA50B9-A144-2055-0B98-EAA79A3C6DF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5" name="TextBox 4">
            <a:extLst>
              <a:ext uri="{FF2B5EF4-FFF2-40B4-BE49-F238E27FC236}">
                <a16:creationId xmlns:a16="http://schemas.microsoft.com/office/drawing/2014/main" id="{77901F91-59AE-EA0A-7A03-A8501B033774}"/>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2138317379"/>
      </p:ext>
    </p:extLst>
  </p:cSld>
  <p:clrMapOvr>
    <a:masterClrMapping/>
  </p:clrMapOvr>
  <p:transition>
    <p:fade/>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9F606C-B3E3-4A4A-8F70-F80540872724}"/>
              </a:ext>
            </a:extLst>
          </p:cNvPr>
          <p:cNvSpPr>
            <a:spLocks noGrp="1"/>
          </p:cNvSpPr>
          <p:nvPr>
            <p:ph type="title"/>
          </p:nvPr>
        </p:nvSpPr>
        <p:spPr>
          <a:xfrm>
            <a:off x="365125" y="365760"/>
            <a:ext cx="11461750" cy="1523494"/>
          </a:xfrm>
        </p:spPr>
        <p:txBody>
          <a:bodyPr/>
          <a:lstStyle/>
          <a:p>
            <a:r>
              <a:rPr lang="en-US" noProof="0" dirty="0"/>
              <a:t>Incidence of AEs and Serious AEs Was Similar Between Evolocumab and Placebo Groups for Those Receiving Maximal and Submaximal-Potency Statin Therapy</a:t>
            </a:r>
            <a:endParaRPr lang="en-US" baseline="30000" noProof="0" dirty="0"/>
          </a:p>
        </p:txBody>
      </p:sp>
      <p:graphicFrame>
        <p:nvGraphicFramePr>
          <p:cNvPr id="9" name="Table 8">
            <a:extLst>
              <a:ext uri="{FF2B5EF4-FFF2-40B4-BE49-F238E27FC236}">
                <a16:creationId xmlns:a16="http://schemas.microsoft.com/office/drawing/2014/main" id="{DA6AFBD4-0157-45D0-BE30-FF117D1C7236}"/>
              </a:ext>
            </a:extLst>
          </p:cNvPr>
          <p:cNvGraphicFramePr>
            <a:graphicFrameLocks noGrp="1"/>
          </p:cNvGraphicFramePr>
          <p:nvPr>
            <p:extLst>
              <p:ext uri="{D42A27DB-BD31-4B8C-83A1-F6EECF244321}">
                <p14:modId xmlns:p14="http://schemas.microsoft.com/office/powerpoint/2010/main" val="2591509922"/>
              </p:ext>
            </p:extLst>
          </p:nvPr>
        </p:nvGraphicFramePr>
        <p:xfrm>
          <a:off x="365125" y="2052865"/>
          <a:ext cx="11494009" cy="3992400"/>
        </p:xfrm>
        <a:graphic>
          <a:graphicData uri="http://schemas.openxmlformats.org/drawingml/2006/table">
            <a:tbl>
              <a:tblPr firstRow="1" firstCol="1" bandRow="1"/>
              <a:tblGrid>
                <a:gridCol w="4605657">
                  <a:extLst>
                    <a:ext uri="{9D8B030D-6E8A-4147-A177-3AD203B41FA5}">
                      <a16:colId xmlns:a16="http://schemas.microsoft.com/office/drawing/2014/main" val="1779414000"/>
                    </a:ext>
                  </a:extLst>
                </a:gridCol>
                <a:gridCol w="1722088">
                  <a:extLst>
                    <a:ext uri="{9D8B030D-6E8A-4147-A177-3AD203B41FA5}">
                      <a16:colId xmlns:a16="http://schemas.microsoft.com/office/drawing/2014/main" val="2702510098"/>
                    </a:ext>
                  </a:extLst>
                </a:gridCol>
                <a:gridCol w="1722088">
                  <a:extLst>
                    <a:ext uri="{9D8B030D-6E8A-4147-A177-3AD203B41FA5}">
                      <a16:colId xmlns:a16="http://schemas.microsoft.com/office/drawing/2014/main" val="3110614874"/>
                    </a:ext>
                  </a:extLst>
                </a:gridCol>
                <a:gridCol w="1722088">
                  <a:extLst>
                    <a:ext uri="{9D8B030D-6E8A-4147-A177-3AD203B41FA5}">
                      <a16:colId xmlns:a16="http://schemas.microsoft.com/office/drawing/2014/main" val="1714978775"/>
                    </a:ext>
                  </a:extLst>
                </a:gridCol>
                <a:gridCol w="1722088">
                  <a:extLst>
                    <a:ext uri="{9D8B030D-6E8A-4147-A177-3AD203B41FA5}">
                      <a16:colId xmlns:a16="http://schemas.microsoft.com/office/drawing/2014/main" val="3156439829"/>
                    </a:ext>
                  </a:extLst>
                </a:gridCol>
              </a:tblGrid>
              <a:tr h="461202">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400" b="1" dirty="0">
                          <a:solidFill>
                            <a:schemeClr val="bg1"/>
                          </a:solidFill>
                          <a:effectLst/>
                          <a:latin typeface="+mn-lt"/>
                        </a:rPr>
                        <a:t>Outcome</a:t>
                      </a:r>
                    </a:p>
                  </a:txBody>
                  <a:tcPr marL="122400" marR="121920" marT="36000" marB="3600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b="1" dirty="0">
                          <a:solidFill>
                            <a:schemeClr val="bg1"/>
                          </a:solidFill>
                          <a:effectLst/>
                          <a:latin typeface="+mn-lt"/>
                        </a:rPr>
                        <a:t>Maximal Potency</a:t>
                      </a:r>
                    </a:p>
                    <a:p>
                      <a:pPr marL="0" marR="0" indent="0" algn="ctr" defTabSz="914400" rtl="0" eaLnBrk="1" fontAlgn="auto" latinLnBrk="0" hangingPunct="1">
                        <a:lnSpc>
                          <a:spcPct val="100000"/>
                        </a:lnSpc>
                        <a:spcBef>
                          <a:spcPts val="0"/>
                        </a:spcBef>
                        <a:spcAft>
                          <a:spcPts val="0"/>
                        </a:spcAft>
                        <a:buClrTx/>
                        <a:buSzTx/>
                        <a:buFontTx/>
                        <a:buNone/>
                        <a:tabLst/>
                        <a:defRPr/>
                      </a:pPr>
                      <a:r>
                        <a:rPr lang="en-US" sz="1400" b="1" dirty="0">
                          <a:solidFill>
                            <a:schemeClr val="bg1"/>
                          </a:solidFill>
                          <a:effectLst/>
                          <a:latin typeface="+mn-lt"/>
                        </a:rPr>
                        <a:t>Background Statin</a:t>
                      </a:r>
                    </a:p>
                    <a:p>
                      <a:pPr marL="0" marR="0" indent="0" algn="ctr"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effectLst/>
                          <a:latin typeface="+mn-lt"/>
                        </a:rPr>
                        <a:t>(n = 7,524)</a:t>
                      </a:r>
                    </a:p>
                  </a:txBody>
                  <a:tcPr marL="0" marR="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85000"/>
                        </a:lnSpc>
                        <a:spcBef>
                          <a:spcPts val="0"/>
                        </a:spcBef>
                        <a:spcAft>
                          <a:spcPts val="0"/>
                        </a:spcAft>
                      </a:pPr>
                      <a:endParaRPr lang="en-US" sz="1050" b="0" baseline="30000" dirty="0">
                        <a:solidFill>
                          <a:schemeClr val="bg1"/>
                        </a:solidFill>
                        <a:effectLst/>
                        <a:latin typeface="+mn-lt"/>
                      </a:endParaRPr>
                    </a:p>
                  </a:txBody>
                  <a:tcPr marL="0" marR="0">
                    <a:lnL w="12700" cmpd="sng">
                      <a:noFill/>
                      <a:prstDash val="solid"/>
                    </a:lnL>
                    <a:lnR w="12700" cmpd="sng">
                      <a:noFill/>
                      <a:prstDash val="soli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400" b="1" dirty="0">
                          <a:solidFill>
                            <a:schemeClr val="bg1"/>
                          </a:solidFill>
                          <a:effectLst/>
                          <a:latin typeface="+mn-lt"/>
                          <a:ea typeface="Calibri" panose="020F0502020204030204" pitchFamily="34" charset="0"/>
                          <a:cs typeface="Times New Roman" panose="02020603050405020304" pitchFamily="18" charset="0"/>
                        </a:rPr>
                        <a:t>Submaximal Potency</a:t>
                      </a:r>
                    </a:p>
                    <a:p>
                      <a:pPr marL="0" marR="0" indent="0" algn="ctr" defTabSz="914400" rtl="0" eaLnBrk="1" fontAlgn="auto" latinLnBrk="0" hangingPunct="1">
                        <a:lnSpc>
                          <a:spcPct val="100000"/>
                        </a:lnSpc>
                        <a:spcBef>
                          <a:spcPts val="0"/>
                        </a:spcBef>
                        <a:spcAft>
                          <a:spcPts val="0"/>
                        </a:spcAft>
                        <a:buClrTx/>
                        <a:buSzTx/>
                        <a:buFontTx/>
                        <a:buNone/>
                        <a:tabLst/>
                        <a:defRPr/>
                      </a:pPr>
                      <a:r>
                        <a:rPr lang="en-US" sz="1400" b="1" dirty="0">
                          <a:solidFill>
                            <a:schemeClr val="bg1"/>
                          </a:solidFill>
                          <a:effectLst/>
                          <a:latin typeface="+mn-lt"/>
                          <a:ea typeface="Calibri" panose="020F0502020204030204" pitchFamily="34" charset="0"/>
                          <a:cs typeface="Times New Roman" panose="02020603050405020304" pitchFamily="18" charset="0"/>
                        </a:rPr>
                        <a:t>Background Statin</a:t>
                      </a:r>
                    </a:p>
                    <a:p>
                      <a:pPr marL="0" marR="0" indent="0" algn="ctr" defTabSz="914400" rtl="0" eaLnBrk="1" fontAlgn="auto" latinLnBrk="0" hangingPunct="1">
                        <a:lnSpc>
                          <a:spcPct val="100000"/>
                        </a:lnSpc>
                        <a:spcBef>
                          <a:spcPts val="0"/>
                        </a:spcBef>
                        <a:spcAft>
                          <a:spcPts val="0"/>
                        </a:spcAft>
                        <a:buClrTx/>
                        <a:buSzTx/>
                        <a:buFontTx/>
                        <a:buNone/>
                        <a:tabLst/>
                        <a:defRPr/>
                      </a:pPr>
                      <a:r>
                        <a:rPr lang="en-US" sz="1400" b="0" dirty="0">
                          <a:solidFill>
                            <a:schemeClr val="bg1"/>
                          </a:solidFill>
                          <a:effectLst/>
                          <a:latin typeface="+mn-lt"/>
                          <a:ea typeface="Calibri" panose="020F0502020204030204" pitchFamily="34" charset="0"/>
                          <a:cs typeface="Times New Roman" panose="02020603050405020304" pitchFamily="18" charset="0"/>
                        </a:rPr>
                        <a:t>(n = 20,001)</a:t>
                      </a:r>
                    </a:p>
                  </a:txBody>
                  <a:tcPr marL="0" marR="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marL="0" marR="0" algn="ctr">
                        <a:lnSpc>
                          <a:spcPct val="85000"/>
                        </a:lnSpc>
                        <a:spcBef>
                          <a:spcPts val="0"/>
                        </a:spcBef>
                        <a:spcAft>
                          <a:spcPts val="0"/>
                        </a:spcAft>
                      </a:pPr>
                      <a:endParaRPr lang="en-US" sz="1050" b="0" dirty="0">
                        <a:solidFill>
                          <a:schemeClr val="bg1"/>
                        </a:solidFill>
                        <a:effectLst/>
                        <a:latin typeface="+mn-lt"/>
                        <a:ea typeface="Calibri" panose="020F0502020204030204" pitchFamily="34" charset="0"/>
                        <a:cs typeface="Times New Roman" panose="02020603050405020304" pitchFamily="18" charset="0"/>
                      </a:endParaRPr>
                    </a:p>
                  </a:txBody>
                  <a:tcPr marL="0" marR="0" anchor="b">
                    <a:lnL w="12700" cmpd="sng">
                      <a:noFill/>
                      <a:prstDash val="solid"/>
                    </a:lnL>
                    <a:lnR w="12700" cmpd="sng">
                      <a:noFill/>
                      <a:prstDash val="soli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559219244"/>
                  </a:ext>
                </a:extLst>
              </a:tr>
              <a:tr h="323013">
                <a:tc vMerge="1">
                  <a:txBody>
                    <a:bodyPr/>
                    <a:lstStyle/>
                    <a:p>
                      <a:pPr marL="0" marR="0" algn="l">
                        <a:lnSpc>
                          <a:spcPct val="85000"/>
                        </a:lnSpc>
                        <a:spcBef>
                          <a:spcPts val="0"/>
                        </a:spcBef>
                        <a:spcAft>
                          <a:spcPts val="0"/>
                        </a:spcAft>
                      </a:pPr>
                      <a:endParaRPr lang="en-US" sz="1200" b="1"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endParaRPr>
                    </a:p>
                  </a:txBody>
                  <a:tcPr marR="0" marT="27432" marB="27432"/>
                </a:tc>
                <a:tc>
                  <a:txBody>
                    <a:bodyPr/>
                    <a:lstStyle/>
                    <a:p>
                      <a:pPr marL="0" marR="0" algn="ctr">
                        <a:lnSpc>
                          <a:spcPct val="100000"/>
                        </a:lnSpc>
                        <a:spcBef>
                          <a:spcPts val="0"/>
                        </a:spcBef>
                        <a:spcAft>
                          <a:spcPts val="0"/>
                        </a:spcAft>
                      </a:pPr>
                      <a:r>
                        <a:rPr lang="ro-RO" sz="1400" b="1">
                          <a:solidFill>
                            <a:schemeClr val="bg1"/>
                          </a:solidFill>
                          <a:effectLst/>
                          <a:latin typeface="+mn-lt"/>
                        </a:rPr>
                        <a:t>Evolocumab</a:t>
                      </a:r>
                    </a:p>
                    <a:p>
                      <a:pPr marL="0" marR="0" indent="0" algn="ctr" defTabSz="914400" rtl="0" eaLnBrk="1" fontAlgn="auto" latinLnBrk="0" hangingPunct="1">
                        <a:lnSpc>
                          <a:spcPct val="100000"/>
                        </a:lnSpc>
                        <a:spcBef>
                          <a:spcPts val="0"/>
                        </a:spcBef>
                        <a:spcAft>
                          <a:spcPts val="0"/>
                        </a:spcAft>
                        <a:buClrTx/>
                        <a:buSzTx/>
                        <a:buFontTx/>
                        <a:buNone/>
                        <a:tabLst/>
                        <a:defRPr/>
                      </a:pPr>
                      <a:r>
                        <a:rPr lang="ro-RO" sz="1400" b="0">
                          <a:solidFill>
                            <a:schemeClr val="bg1"/>
                          </a:solidFill>
                          <a:effectLst/>
                          <a:latin typeface="+mn-lt"/>
                        </a:rPr>
                        <a:t>(n = </a:t>
                      </a:r>
                      <a:r>
                        <a:rPr lang="is-IS" sz="1400" b="0">
                          <a:solidFill>
                            <a:schemeClr val="bg1"/>
                          </a:solidFill>
                          <a:effectLst/>
                          <a:latin typeface="+mn-lt"/>
                        </a:rPr>
                        <a:t>3,754</a:t>
                      </a:r>
                      <a:r>
                        <a:rPr lang="ro-RO" sz="1400" b="0">
                          <a:solidFill>
                            <a:schemeClr val="bg1"/>
                          </a:solidFill>
                          <a:effectLst/>
                          <a:latin typeface="+mn-lt"/>
                        </a:rPr>
                        <a:t>)</a:t>
                      </a:r>
                    </a:p>
                  </a:txBody>
                  <a:tcPr marL="0" marR="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is-IS" sz="1400" b="1">
                          <a:solidFill>
                            <a:schemeClr val="bg1"/>
                          </a:solidFill>
                          <a:effectLst/>
                          <a:latin typeface="+mn-lt"/>
                        </a:rPr>
                        <a:t>Placebo</a:t>
                      </a:r>
                    </a:p>
                    <a:p>
                      <a:pPr marL="0" marR="0" algn="ctr">
                        <a:lnSpc>
                          <a:spcPct val="100000"/>
                        </a:lnSpc>
                        <a:spcBef>
                          <a:spcPts val="0"/>
                        </a:spcBef>
                        <a:spcAft>
                          <a:spcPts val="0"/>
                        </a:spcAft>
                      </a:pPr>
                      <a:r>
                        <a:rPr lang="is-IS" sz="1400" b="0">
                          <a:solidFill>
                            <a:schemeClr val="bg1"/>
                          </a:solidFill>
                          <a:effectLst/>
                          <a:latin typeface="+mn-lt"/>
                        </a:rPr>
                        <a:t>(n = 3,770)</a:t>
                      </a:r>
                    </a:p>
                  </a:txBody>
                  <a:tcPr marL="0" marR="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it-IT" sz="1400" b="1">
                          <a:solidFill>
                            <a:schemeClr val="bg1"/>
                          </a:solidFill>
                          <a:effectLst/>
                          <a:latin typeface="+mn-lt"/>
                        </a:rPr>
                        <a:t>Evolocumab</a:t>
                      </a:r>
                    </a:p>
                    <a:p>
                      <a:pPr marL="0" marR="0" indent="0" algn="ctr" defTabSz="914400" rtl="0" eaLnBrk="1" fontAlgn="auto" latinLnBrk="0" hangingPunct="1">
                        <a:lnSpc>
                          <a:spcPct val="100000"/>
                        </a:lnSpc>
                        <a:spcBef>
                          <a:spcPts val="0"/>
                        </a:spcBef>
                        <a:spcAft>
                          <a:spcPts val="0"/>
                        </a:spcAft>
                        <a:buClrTx/>
                        <a:buSzTx/>
                        <a:buFontTx/>
                        <a:buNone/>
                        <a:tabLst/>
                        <a:defRPr/>
                      </a:pPr>
                      <a:r>
                        <a:rPr lang="it-IT" sz="1400" b="0">
                          <a:solidFill>
                            <a:schemeClr val="bg1"/>
                          </a:solidFill>
                          <a:effectLst/>
                          <a:latin typeface="+mn-lt"/>
                        </a:rPr>
                        <a:t>(n = </a:t>
                      </a:r>
                      <a:r>
                        <a:rPr lang="pt-BR" sz="1400" b="0">
                          <a:solidFill>
                            <a:schemeClr val="bg1"/>
                          </a:solidFill>
                          <a:effectLst/>
                          <a:latin typeface="+mn-lt"/>
                        </a:rPr>
                        <a:t>10,015</a:t>
                      </a:r>
                      <a:r>
                        <a:rPr lang="it-IT" sz="1400" b="0">
                          <a:solidFill>
                            <a:schemeClr val="bg1"/>
                          </a:solidFill>
                          <a:effectLst/>
                          <a:latin typeface="+mn-lt"/>
                        </a:rPr>
                        <a:t>)</a:t>
                      </a:r>
                    </a:p>
                  </a:txBody>
                  <a:tcPr marL="0" marR="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algn="ctr">
                        <a:lnSpc>
                          <a:spcPct val="100000"/>
                        </a:lnSpc>
                        <a:spcBef>
                          <a:spcPts val="0"/>
                        </a:spcBef>
                        <a:spcAft>
                          <a:spcPts val="0"/>
                        </a:spcAft>
                      </a:pPr>
                      <a:r>
                        <a:rPr lang="is-IS" sz="1400" b="1">
                          <a:solidFill>
                            <a:schemeClr val="bg1"/>
                          </a:solidFill>
                          <a:effectLst/>
                          <a:latin typeface="+mn-lt"/>
                        </a:rPr>
                        <a:t>Placebo</a:t>
                      </a:r>
                    </a:p>
                    <a:p>
                      <a:pPr marL="0" marR="0" indent="0" algn="ctr" defTabSz="914400" rtl="0" eaLnBrk="1" fontAlgn="auto" latinLnBrk="0" hangingPunct="1">
                        <a:lnSpc>
                          <a:spcPct val="100000"/>
                        </a:lnSpc>
                        <a:spcBef>
                          <a:spcPts val="0"/>
                        </a:spcBef>
                        <a:spcAft>
                          <a:spcPts val="0"/>
                        </a:spcAft>
                        <a:buClrTx/>
                        <a:buSzTx/>
                        <a:buFontTx/>
                        <a:buNone/>
                        <a:tabLst/>
                        <a:defRPr/>
                      </a:pPr>
                      <a:r>
                        <a:rPr lang="is-IS" sz="1400" b="0">
                          <a:solidFill>
                            <a:schemeClr val="bg1"/>
                          </a:solidFill>
                          <a:effectLst/>
                          <a:latin typeface="+mn-lt"/>
                        </a:rPr>
                        <a:t>(n = 9,986)</a:t>
                      </a:r>
                    </a:p>
                  </a:txBody>
                  <a:tcPr marL="0" marR="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991704597"/>
                  </a:ext>
                </a:extLst>
              </a:tr>
              <a:tr h="184823">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Serious AE</a:t>
                      </a:r>
                    </a:p>
                  </a:txBody>
                  <a:tcPr marL="1224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979 (26.1)</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1,010 (26.8)</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2,431 (24.3)</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2,394 (24.0)</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4921373"/>
                  </a:ext>
                </a:extLst>
              </a:tr>
              <a:tr h="323013">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Adverse event related to study drug and leading to drug discontinuation</a:t>
                      </a:r>
                    </a:p>
                  </a:txBody>
                  <a:tcPr marL="1224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53 (1.4)</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53 (1.4)</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173 (1.7)</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148 (1.5)</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2345908168"/>
                  </a:ext>
                </a:extLst>
              </a:tr>
              <a:tr h="184823">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Injection site reaction</a:t>
                      </a:r>
                    </a:p>
                  </a:txBody>
                  <a:tcPr marL="1224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84 (2.2)</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68 (1.8)</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212 (2.1)</a:t>
                      </a:r>
                      <a:endParaRPr lang="en-US" sz="1400" baseline="30000" dirty="0">
                        <a:effectLst/>
                        <a:latin typeface="+mn-lt"/>
                        <a:ea typeface="Calibri" charset="0"/>
                        <a:cs typeface="Times New Roman" charset="0"/>
                      </a:endParaRP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151 (1.5)</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488087468"/>
                  </a:ext>
                </a:extLst>
              </a:tr>
              <a:tr h="184823">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Muscle-related event</a:t>
                      </a:r>
                    </a:p>
                  </a:txBody>
                  <a:tcPr marL="1224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207 (5.5)</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194 (5.1)</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475 (4.7)</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462 (4.6)</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4200144590"/>
                  </a:ext>
                </a:extLst>
              </a:tr>
              <a:tr h="184823">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Cataract</a:t>
                      </a:r>
                    </a:p>
                  </a:txBody>
                  <a:tcPr marL="1224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53 (1.4)</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64 (1.7)</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175 (1.7)</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178 (1.8)</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3091827245"/>
                  </a:ext>
                </a:extLst>
              </a:tr>
              <a:tr h="184823">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New-onset diabetes (CEC adjudicated)</a:t>
                      </a:r>
                      <a:endParaRPr lang="en-US" sz="1400" b="1" baseline="30000" dirty="0">
                        <a:solidFill>
                          <a:schemeClr val="accent1"/>
                        </a:solidFill>
                        <a:effectLst/>
                        <a:latin typeface="+mn-lt"/>
                        <a:ea typeface="Calibri" charset="0"/>
                        <a:cs typeface="Times New Roman" charset="0"/>
                      </a:endParaRPr>
                    </a:p>
                  </a:txBody>
                  <a:tcPr marL="1224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214/2,385 (9.0)</a:t>
                      </a:r>
                      <a:endParaRPr lang="en-US" sz="1400" baseline="30000" dirty="0">
                        <a:effectLst/>
                        <a:latin typeface="+mn-lt"/>
                        <a:ea typeface="Calibri" charset="0"/>
                        <a:cs typeface="Times New Roman" charset="0"/>
                      </a:endParaRP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176/2,383 (7.4)</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463/5,952 (7.8)</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468/5,956 (7.9)</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808739082"/>
                  </a:ext>
                </a:extLst>
              </a:tr>
              <a:tr h="184823">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Neurocognitive event</a:t>
                      </a:r>
                    </a:p>
                  </a:txBody>
                  <a:tcPr marL="1224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64 (1.7)</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63 (1.7)</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153 (1.5)</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139 (1.4)</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8"/>
                  </a:ext>
                </a:extLst>
              </a:tr>
              <a:tr h="184823">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AST or ALT level &gt; 3 times normal</a:t>
                      </a:r>
                      <a:endParaRPr lang="en-US" sz="1400" b="1" baseline="30000" dirty="0">
                        <a:solidFill>
                          <a:schemeClr val="accent1"/>
                        </a:solidFill>
                        <a:effectLst/>
                        <a:latin typeface="+mn-lt"/>
                        <a:ea typeface="Calibri" charset="0"/>
                        <a:cs typeface="Times New Roman" charset="0"/>
                      </a:endParaRPr>
                    </a:p>
                  </a:txBody>
                  <a:tcPr marL="1224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84 (2.3)</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81 (2.2)</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156 (1.6)</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161 (1.6)</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9"/>
                  </a:ext>
                </a:extLst>
              </a:tr>
              <a:tr h="184823">
                <a:tc>
                  <a:txBody>
                    <a:bodyPr/>
                    <a:lstStyle/>
                    <a:p>
                      <a:pPr marL="0" marR="0">
                        <a:lnSpc>
                          <a:spcPct val="100000"/>
                        </a:lnSpc>
                        <a:spcBef>
                          <a:spcPts val="200"/>
                        </a:spcBef>
                        <a:spcAft>
                          <a:spcPts val="200"/>
                        </a:spcAft>
                      </a:pPr>
                      <a:r>
                        <a:rPr lang="en-US" sz="1400" b="1" dirty="0">
                          <a:solidFill>
                            <a:schemeClr val="accent1"/>
                          </a:solidFill>
                          <a:effectLst/>
                          <a:latin typeface="+mn-lt"/>
                          <a:ea typeface="Calibri" charset="0"/>
                          <a:cs typeface="Times New Roman" charset="0"/>
                        </a:rPr>
                        <a:t>Creatine kinase level &gt; 5 times normal</a:t>
                      </a:r>
                      <a:endParaRPr lang="en-US" sz="1400" b="1" baseline="30000" dirty="0">
                        <a:solidFill>
                          <a:schemeClr val="accent1"/>
                        </a:solidFill>
                        <a:effectLst/>
                        <a:latin typeface="+mn-lt"/>
                        <a:ea typeface="Calibri" charset="0"/>
                        <a:cs typeface="Times New Roman" charset="0"/>
                      </a:endParaRPr>
                    </a:p>
                  </a:txBody>
                  <a:tcPr marL="1224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28 (0.8)</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33 (0.9)</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67 (0.7)</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00000"/>
                        </a:lnSpc>
                        <a:spcBef>
                          <a:spcPts val="200"/>
                        </a:spcBef>
                        <a:spcAft>
                          <a:spcPts val="200"/>
                        </a:spcAft>
                      </a:pPr>
                      <a:r>
                        <a:rPr lang="en-US" sz="1400" dirty="0">
                          <a:effectLst/>
                          <a:latin typeface="+mn-lt"/>
                          <a:ea typeface="Calibri" charset="0"/>
                          <a:cs typeface="Times New Roman" charset="0"/>
                        </a:rPr>
                        <a:t>66 (0.7)</a:t>
                      </a:r>
                    </a:p>
                  </a:txBody>
                  <a:tcPr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10"/>
                  </a:ext>
                </a:extLst>
              </a:tr>
            </a:tbl>
          </a:graphicData>
        </a:graphic>
      </p:graphicFrame>
      <p:sp>
        <p:nvSpPr>
          <p:cNvPr id="4" name="Rectangle 3">
            <a:extLst>
              <a:ext uri="{FF2B5EF4-FFF2-40B4-BE49-F238E27FC236}">
                <a16:creationId xmlns:a16="http://schemas.microsoft.com/office/drawing/2014/main" id="{80857EB9-93CD-D068-C36A-70B55DFA5FAF}"/>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A8EECE63-15CA-512C-7E55-BE6B57B2BA8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16108690"/>
      </p:ext>
    </p:extLst>
  </p:cSld>
  <p:clrMapOvr>
    <a:masterClrMapping/>
  </p:clrMapOvr>
  <p:transition>
    <p:fade/>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p:txBody>
          <a:bodyPr/>
          <a:lstStyle/>
          <a:p>
            <a:r>
              <a:rPr lang="en-US" noProof="0" dirty="0"/>
              <a:t>Summary</a:t>
            </a:r>
          </a:p>
        </p:txBody>
      </p:sp>
      <p:pic>
        <p:nvPicPr>
          <p:cNvPr id="5" name="Graphic 4" descr="House with solid fill">
            <a:hlinkClick r:id="rId3" action="ppaction://hlinksldjump"/>
            <a:extLst>
              <a:ext uri="{FF2B5EF4-FFF2-40B4-BE49-F238E27FC236}">
                <a16:creationId xmlns:a16="http://schemas.microsoft.com/office/drawing/2014/main" id="{93B9C6F4-FC01-1FB2-5D67-3AFCE9BCDDC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12" name="Group 11">
            <a:extLst>
              <a:ext uri="{FF2B5EF4-FFF2-40B4-BE49-F238E27FC236}">
                <a16:creationId xmlns:a16="http://schemas.microsoft.com/office/drawing/2014/main" id="{D01CF850-2F39-DB30-9C0F-DE783D470442}"/>
              </a:ext>
            </a:extLst>
          </p:cNvPr>
          <p:cNvGrpSpPr/>
          <p:nvPr/>
        </p:nvGrpSpPr>
        <p:grpSpPr>
          <a:xfrm>
            <a:off x="6192841" y="2515684"/>
            <a:ext cx="5634034" cy="1628167"/>
            <a:chOff x="3292449" y="3429105"/>
            <a:chExt cx="5634034" cy="1628167"/>
          </a:xfrm>
        </p:grpSpPr>
        <p:sp>
          <p:nvSpPr>
            <p:cNvPr id="13" name="Freeform: Shape 12">
              <a:extLst>
                <a:ext uri="{FF2B5EF4-FFF2-40B4-BE49-F238E27FC236}">
                  <a16:creationId xmlns:a16="http://schemas.microsoft.com/office/drawing/2014/main" id="{489607DA-7C2B-9DEA-FC74-E22C5AF8A1D0}"/>
                </a:ext>
              </a:extLst>
            </p:cNvPr>
            <p:cNvSpPr/>
            <p:nvPr/>
          </p:nvSpPr>
          <p:spPr>
            <a:xfrm>
              <a:off x="3722790" y="3429105"/>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887D68A3-D704-381F-DCF9-1038769AB9D3}"/>
                </a:ext>
              </a:extLst>
            </p:cNvPr>
            <p:cNvSpPr/>
            <p:nvPr/>
          </p:nvSpPr>
          <p:spPr>
            <a:xfrm>
              <a:off x="3826811" y="3533522"/>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5" name="Freeform: Shape 14">
              <a:extLst>
                <a:ext uri="{FF2B5EF4-FFF2-40B4-BE49-F238E27FC236}">
                  <a16:creationId xmlns:a16="http://schemas.microsoft.com/office/drawing/2014/main" id="{C21CF307-8F77-4362-DB71-8C9E960DCA8C}"/>
                </a:ext>
              </a:extLst>
            </p:cNvPr>
            <p:cNvSpPr/>
            <p:nvPr/>
          </p:nvSpPr>
          <p:spPr>
            <a:xfrm>
              <a:off x="3871429" y="3578272"/>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6" name="Freeform: Shape 15">
              <a:extLst>
                <a:ext uri="{FF2B5EF4-FFF2-40B4-BE49-F238E27FC236}">
                  <a16:creationId xmlns:a16="http://schemas.microsoft.com/office/drawing/2014/main" id="{516F39B1-41AF-E37E-5BF3-1F2FEF2811B2}"/>
                </a:ext>
              </a:extLst>
            </p:cNvPr>
            <p:cNvSpPr/>
            <p:nvPr/>
          </p:nvSpPr>
          <p:spPr>
            <a:xfrm>
              <a:off x="3292449" y="3730871"/>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17" name="Content Placeholder 3">
              <a:extLst>
                <a:ext uri="{FF2B5EF4-FFF2-40B4-BE49-F238E27FC236}">
                  <a16:creationId xmlns:a16="http://schemas.microsoft.com/office/drawing/2014/main" id="{B0AD74BA-B62B-A618-03AD-E269D904B38C}"/>
                </a:ext>
              </a:extLst>
            </p:cNvPr>
            <p:cNvSpPr txBox="1">
              <a:spLocks/>
            </p:cNvSpPr>
            <p:nvPr/>
          </p:nvSpPr>
          <p:spPr>
            <a:xfrm>
              <a:off x="4577103" y="3704579"/>
              <a:ext cx="4147911" cy="1077218"/>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400" dirty="0"/>
                <a:t>No new safety signals were observed in either subgroup, although a higher incidence of NODM was observed in the evolocumab treatment arm for those receiving maximal-potency statin therapy at baseline</a:t>
              </a:r>
            </a:p>
          </p:txBody>
        </p:sp>
        <p:grpSp>
          <p:nvGrpSpPr>
            <p:cNvPr id="18" name="Group 17">
              <a:extLst>
                <a:ext uri="{FF2B5EF4-FFF2-40B4-BE49-F238E27FC236}">
                  <a16:creationId xmlns:a16="http://schemas.microsoft.com/office/drawing/2014/main" id="{BADC30B4-FBF1-A916-6B9A-C7850764ADBE}"/>
                </a:ext>
              </a:extLst>
            </p:cNvPr>
            <p:cNvGrpSpPr/>
            <p:nvPr/>
          </p:nvGrpSpPr>
          <p:grpSpPr>
            <a:xfrm>
              <a:off x="3456920" y="3872667"/>
              <a:ext cx="804066" cy="774318"/>
              <a:chOff x="6511664" y="3894064"/>
              <a:chExt cx="804066" cy="774318"/>
            </a:xfrm>
          </p:grpSpPr>
          <p:sp>
            <p:nvSpPr>
              <p:cNvPr id="19" name="Freeform: Shape 18">
                <a:extLst>
                  <a:ext uri="{FF2B5EF4-FFF2-40B4-BE49-F238E27FC236}">
                    <a16:creationId xmlns:a16="http://schemas.microsoft.com/office/drawing/2014/main" id="{6F2A7B43-9B7C-63D7-0D72-F2CED1E6B7D3}"/>
                  </a:ext>
                </a:extLst>
              </p:cNvPr>
              <p:cNvSpPr/>
              <p:nvPr/>
            </p:nvSpPr>
            <p:spPr>
              <a:xfrm>
                <a:off x="6918119"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24" name="Freeform: Shape 23">
                <a:extLst>
                  <a:ext uri="{FF2B5EF4-FFF2-40B4-BE49-F238E27FC236}">
                    <a16:creationId xmlns:a16="http://schemas.microsoft.com/office/drawing/2014/main" id="{4F8CEE72-D571-6E86-CC39-2F944FC8F958}"/>
                  </a:ext>
                </a:extLst>
              </p:cNvPr>
              <p:cNvSpPr/>
              <p:nvPr/>
            </p:nvSpPr>
            <p:spPr>
              <a:xfrm>
                <a:off x="6511664"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25" name="Freeform: Shape 24">
                <a:extLst>
                  <a:ext uri="{FF2B5EF4-FFF2-40B4-BE49-F238E27FC236}">
                    <a16:creationId xmlns:a16="http://schemas.microsoft.com/office/drawing/2014/main" id="{7B68914D-16A0-A8B7-D1BF-572E5194D6BA}"/>
                  </a:ext>
                </a:extLst>
              </p:cNvPr>
              <p:cNvSpPr/>
              <p:nvPr/>
            </p:nvSpPr>
            <p:spPr>
              <a:xfrm>
                <a:off x="6713515" y="3894064"/>
                <a:ext cx="398952" cy="436264"/>
              </a:xfrm>
              <a:custGeom>
                <a:avLst/>
                <a:gdLst>
                  <a:gd name="connsiteX0" fmla="*/ 618 w 1072241"/>
                  <a:gd name="connsiteY0" fmla="*/ 161902 h 1172525"/>
                  <a:gd name="connsiteX1" fmla="*/ 20240 w 1072241"/>
                  <a:gd name="connsiteY1" fmla="*/ 161902 h 1172525"/>
                  <a:gd name="connsiteX2" fmla="*/ 500871 w 1072241"/>
                  <a:gd name="connsiteY2" fmla="*/ 21789 h 1172525"/>
                  <a:gd name="connsiteX3" fmla="*/ 524779 w 1072241"/>
                  <a:gd name="connsiteY3" fmla="*/ 4263 h 1172525"/>
                  <a:gd name="connsiteX4" fmla="*/ 544782 w 1072241"/>
                  <a:gd name="connsiteY4" fmla="*/ 3596 h 1172525"/>
                  <a:gd name="connsiteX5" fmla="*/ 753379 w 1072241"/>
                  <a:gd name="connsiteY5" fmla="*/ 112181 h 1172525"/>
                  <a:gd name="connsiteX6" fmla="*/ 1042272 w 1072241"/>
                  <a:gd name="connsiteY6" fmla="*/ 171046 h 1172525"/>
                  <a:gd name="connsiteX7" fmla="*/ 1050559 w 1072241"/>
                  <a:gd name="connsiteY7" fmla="*/ 170665 h 1172525"/>
                  <a:gd name="connsiteX8" fmla="*/ 1069514 w 1072241"/>
                  <a:gd name="connsiteY8" fmla="*/ 187524 h 1172525"/>
                  <a:gd name="connsiteX9" fmla="*/ 1059989 w 1072241"/>
                  <a:gd name="connsiteY9" fmla="*/ 448699 h 1172525"/>
                  <a:gd name="connsiteX10" fmla="*/ 951118 w 1072241"/>
                  <a:gd name="connsiteY10" fmla="*/ 816269 h 1172525"/>
                  <a:gd name="connsiteX11" fmla="*/ 605170 w 1072241"/>
                  <a:gd name="connsiteY11" fmla="*/ 1144596 h 1172525"/>
                  <a:gd name="connsiteX12" fmla="*/ 543353 w 1072241"/>
                  <a:gd name="connsiteY12" fmla="*/ 1171456 h 1172525"/>
                  <a:gd name="connsiteX13" fmla="*/ 527732 w 1072241"/>
                  <a:gd name="connsiteY13" fmla="*/ 1170790 h 1172525"/>
                  <a:gd name="connsiteX14" fmla="*/ 112633 w 1072241"/>
                  <a:gd name="connsiteY14" fmla="*/ 793695 h 1172525"/>
                  <a:gd name="connsiteX15" fmla="*/ 24240 w 1072241"/>
                  <a:gd name="connsiteY15" fmla="*/ 505278 h 1172525"/>
                  <a:gd name="connsiteX16" fmla="*/ 237 w 1072241"/>
                  <a:gd name="connsiteY16" fmla="*/ 169141 h 1172525"/>
                  <a:gd name="connsiteX17" fmla="*/ 809 w 1072241"/>
                  <a:gd name="connsiteY17" fmla="*/ 161902 h 1172525"/>
                  <a:gd name="connsiteX18" fmla="*/ 69770 w 1072241"/>
                  <a:gd name="connsiteY18" fmla="*/ 232196 h 1172525"/>
                  <a:gd name="connsiteX19" fmla="*/ 69770 w 1072241"/>
                  <a:gd name="connsiteY19" fmla="*/ 254008 h 1172525"/>
                  <a:gd name="connsiteX20" fmla="*/ 92535 w 1072241"/>
                  <a:gd name="connsiteY20" fmla="*/ 528424 h 1172525"/>
                  <a:gd name="connsiteX21" fmla="*/ 217217 w 1072241"/>
                  <a:gd name="connsiteY21" fmla="*/ 845511 h 1172525"/>
                  <a:gd name="connsiteX22" fmla="*/ 521446 w 1072241"/>
                  <a:gd name="connsiteY22" fmla="*/ 1092208 h 1172525"/>
                  <a:gd name="connsiteX23" fmla="*/ 552307 w 1072241"/>
                  <a:gd name="connsiteY23" fmla="*/ 1091827 h 1172525"/>
                  <a:gd name="connsiteX24" fmla="*/ 700516 w 1072241"/>
                  <a:gd name="connsiteY24" fmla="*/ 1008579 h 1172525"/>
                  <a:gd name="connsiteX25" fmla="*/ 939021 w 1072241"/>
                  <a:gd name="connsiteY25" fmla="*/ 685396 h 1172525"/>
                  <a:gd name="connsiteX26" fmla="*/ 1000744 w 1072241"/>
                  <a:gd name="connsiteY26" fmla="*/ 244198 h 1172525"/>
                  <a:gd name="connsiteX27" fmla="*/ 991028 w 1072241"/>
                  <a:gd name="connsiteY27" fmla="*/ 236006 h 1172525"/>
                  <a:gd name="connsiteX28" fmla="*/ 837961 w 1072241"/>
                  <a:gd name="connsiteY28" fmla="*/ 216289 h 1172525"/>
                  <a:gd name="connsiteX29" fmla="*/ 545353 w 1072241"/>
                  <a:gd name="connsiteY29" fmla="*/ 79510 h 1172525"/>
                  <a:gd name="connsiteX30" fmla="*/ 525827 w 1072241"/>
                  <a:gd name="connsiteY30" fmla="*/ 79701 h 1172525"/>
                  <a:gd name="connsiteX31" fmla="*/ 352663 w 1072241"/>
                  <a:gd name="connsiteY31" fmla="*/ 178475 h 1172525"/>
                  <a:gd name="connsiteX32" fmla="*/ 165210 w 1072241"/>
                  <a:gd name="connsiteY32" fmla="*/ 225338 h 1172525"/>
                  <a:gd name="connsiteX33" fmla="*/ 69770 w 1072241"/>
                  <a:gd name="connsiteY33" fmla="*/ 232196 h 117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72241" h="1172525">
                    <a:moveTo>
                      <a:pt x="618" y="161902"/>
                    </a:moveTo>
                    <a:cubicBezTo>
                      <a:pt x="7762" y="161902"/>
                      <a:pt x="13954" y="161711"/>
                      <a:pt x="20240" y="161902"/>
                    </a:cubicBezTo>
                    <a:cubicBezTo>
                      <a:pt x="195976" y="168379"/>
                      <a:pt x="356854" y="123992"/>
                      <a:pt x="500871" y="21789"/>
                    </a:cubicBezTo>
                    <a:cubicBezTo>
                      <a:pt x="508873" y="16074"/>
                      <a:pt x="517254" y="10645"/>
                      <a:pt x="524779" y="4263"/>
                    </a:cubicBezTo>
                    <a:cubicBezTo>
                      <a:pt x="531733" y="-1547"/>
                      <a:pt x="537257" y="-1071"/>
                      <a:pt x="544782" y="3596"/>
                    </a:cubicBezTo>
                    <a:cubicBezTo>
                      <a:pt x="611457" y="45220"/>
                      <a:pt x="680418" y="82749"/>
                      <a:pt x="753379" y="112181"/>
                    </a:cubicBezTo>
                    <a:cubicBezTo>
                      <a:pt x="845962" y="149519"/>
                      <a:pt x="941308" y="174475"/>
                      <a:pt x="1042272" y="171046"/>
                    </a:cubicBezTo>
                    <a:cubicBezTo>
                      <a:pt x="1045035" y="171046"/>
                      <a:pt x="1047797" y="170855"/>
                      <a:pt x="1050559" y="170665"/>
                    </a:cubicBezTo>
                    <a:cubicBezTo>
                      <a:pt x="1068752" y="169712"/>
                      <a:pt x="1068181" y="169712"/>
                      <a:pt x="1069514" y="187524"/>
                    </a:cubicBezTo>
                    <a:cubicBezTo>
                      <a:pt x="1075991" y="274963"/>
                      <a:pt x="1070181" y="362022"/>
                      <a:pt x="1059989" y="448699"/>
                    </a:cubicBezTo>
                    <a:cubicBezTo>
                      <a:pt x="1044749" y="577287"/>
                      <a:pt x="1012364" y="701112"/>
                      <a:pt x="951118" y="816269"/>
                    </a:cubicBezTo>
                    <a:cubicBezTo>
                      <a:pt x="872346" y="964288"/>
                      <a:pt x="756142" y="1072777"/>
                      <a:pt x="605170" y="1144596"/>
                    </a:cubicBezTo>
                    <a:cubicBezTo>
                      <a:pt x="584882" y="1154216"/>
                      <a:pt x="564213" y="1163074"/>
                      <a:pt x="543353" y="1171456"/>
                    </a:cubicBezTo>
                    <a:cubicBezTo>
                      <a:pt x="538876" y="1173266"/>
                      <a:pt x="532399" y="1172599"/>
                      <a:pt x="527732" y="1170790"/>
                    </a:cubicBezTo>
                    <a:cubicBezTo>
                      <a:pt x="339708" y="1099733"/>
                      <a:pt x="200358" y="975337"/>
                      <a:pt x="112633" y="793695"/>
                    </a:cubicBezTo>
                    <a:cubicBezTo>
                      <a:pt x="68341" y="702064"/>
                      <a:pt x="40624" y="605386"/>
                      <a:pt x="24240" y="505278"/>
                    </a:cubicBezTo>
                    <a:cubicBezTo>
                      <a:pt x="6048" y="394026"/>
                      <a:pt x="-1477" y="281821"/>
                      <a:pt x="237" y="169141"/>
                    </a:cubicBezTo>
                    <a:cubicBezTo>
                      <a:pt x="237" y="167140"/>
                      <a:pt x="523" y="165235"/>
                      <a:pt x="809" y="161902"/>
                    </a:cubicBezTo>
                    <a:close/>
                    <a:moveTo>
                      <a:pt x="69770" y="232196"/>
                    </a:moveTo>
                    <a:cubicBezTo>
                      <a:pt x="69770" y="238387"/>
                      <a:pt x="69770" y="246198"/>
                      <a:pt x="69770" y="254008"/>
                    </a:cubicBezTo>
                    <a:cubicBezTo>
                      <a:pt x="69008" y="346210"/>
                      <a:pt x="75009" y="437746"/>
                      <a:pt x="92535" y="528424"/>
                    </a:cubicBezTo>
                    <a:cubicBezTo>
                      <a:pt x="114537" y="641866"/>
                      <a:pt x="152923" y="748737"/>
                      <a:pt x="217217" y="845511"/>
                    </a:cubicBezTo>
                    <a:cubicBezTo>
                      <a:pt x="292846" y="959430"/>
                      <a:pt x="394668" y="1041250"/>
                      <a:pt x="521446" y="1092208"/>
                    </a:cubicBezTo>
                    <a:cubicBezTo>
                      <a:pt x="531923" y="1096399"/>
                      <a:pt x="541829" y="1096399"/>
                      <a:pt x="552307" y="1091827"/>
                    </a:cubicBezTo>
                    <a:cubicBezTo>
                      <a:pt x="604599" y="1069158"/>
                      <a:pt x="654700" y="1042678"/>
                      <a:pt x="700516" y="1008579"/>
                    </a:cubicBezTo>
                    <a:cubicBezTo>
                      <a:pt x="812720" y="924949"/>
                      <a:pt x="889872" y="815412"/>
                      <a:pt x="939021" y="685396"/>
                    </a:cubicBezTo>
                    <a:cubicBezTo>
                      <a:pt x="992838" y="542997"/>
                      <a:pt x="1006554" y="394978"/>
                      <a:pt x="1000744" y="244198"/>
                    </a:cubicBezTo>
                    <a:cubicBezTo>
                      <a:pt x="1000458" y="237054"/>
                      <a:pt x="997315" y="235816"/>
                      <a:pt x="991028" y="236006"/>
                    </a:cubicBezTo>
                    <a:cubicBezTo>
                      <a:pt x="938926" y="238197"/>
                      <a:pt x="888063" y="230672"/>
                      <a:pt x="837961" y="216289"/>
                    </a:cubicBezTo>
                    <a:cubicBezTo>
                      <a:pt x="733091" y="186286"/>
                      <a:pt x="636984" y="137899"/>
                      <a:pt x="545353" y="79510"/>
                    </a:cubicBezTo>
                    <a:cubicBezTo>
                      <a:pt x="538114" y="74938"/>
                      <a:pt x="533542" y="73795"/>
                      <a:pt x="525827" y="79701"/>
                    </a:cubicBezTo>
                    <a:cubicBezTo>
                      <a:pt x="472487" y="120277"/>
                      <a:pt x="414766" y="153329"/>
                      <a:pt x="352663" y="178475"/>
                    </a:cubicBezTo>
                    <a:cubicBezTo>
                      <a:pt x="292369" y="202859"/>
                      <a:pt x="230266" y="220195"/>
                      <a:pt x="165210" y="225338"/>
                    </a:cubicBezTo>
                    <a:cubicBezTo>
                      <a:pt x="133873" y="227815"/>
                      <a:pt x="102441" y="229815"/>
                      <a:pt x="69770" y="232196"/>
                    </a:cubicBezTo>
                    <a:close/>
                  </a:path>
                </a:pathLst>
              </a:custGeom>
              <a:solidFill>
                <a:schemeClr val="bg1"/>
              </a:solidFill>
              <a:ln w="9525" cap="flat">
                <a:noFill/>
                <a:prstDash val="solid"/>
                <a:miter/>
              </a:ln>
            </p:spPr>
            <p:txBody>
              <a:bodyPr rtlCol="0" anchor="ctr"/>
              <a:lstStyle/>
              <a:p>
                <a:endParaRPr lang="en-IN" dirty="0"/>
              </a:p>
            </p:txBody>
          </p:sp>
          <p:sp>
            <p:nvSpPr>
              <p:cNvPr id="26" name="Freeform: Shape 25">
                <a:extLst>
                  <a:ext uri="{FF2B5EF4-FFF2-40B4-BE49-F238E27FC236}">
                    <a16:creationId xmlns:a16="http://schemas.microsoft.com/office/drawing/2014/main" id="{92ABCF6D-3F42-107B-4909-3CC1A5D4CF6B}"/>
                  </a:ext>
                </a:extLst>
              </p:cNvPr>
              <p:cNvSpPr/>
              <p:nvPr/>
            </p:nvSpPr>
            <p:spPr>
              <a:xfrm>
                <a:off x="6822935" y="4007498"/>
                <a:ext cx="180050" cy="179279"/>
              </a:xfrm>
              <a:custGeom>
                <a:avLst/>
                <a:gdLst>
                  <a:gd name="connsiteX0" fmla="*/ 322993 w 483912"/>
                  <a:gd name="connsiteY0" fmla="*/ 325470 h 481838"/>
                  <a:gd name="connsiteX1" fmla="*/ 322993 w 483912"/>
                  <a:gd name="connsiteY1" fmla="*/ 341568 h 481838"/>
                  <a:gd name="connsiteX2" fmla="*/ 323945 w 483912"/>
                  <a:gd name="connsiteY2" fmla="*/ 447009 h 481838"/>
                  <a:gd name="connsiteX3" fmla="*/ 292513 w 483912"/>
                  <a:gd name="connsiteY3" fmla="*/ 481109 h 481838"/>
                  <a:gd name="connsiteX4" fmla="*/ 190595 w 483912"/>
                  <a:gd name="connsiteY4" fmla="*/ 480918 h 481838"/>
                  <a:gd name="connsiteX5" fmla="*/ 160687 w 483912"/>
                  <a:gd name="connsiteY5" fmla="*/ 449581 h 481838"/>
                  <a:gd name="connsiteX6" fmla="*/ 159544 w 483912"/>
                  <a:gd name="connsiteY6" fmla="*/ 334710 h 481838"/>
                  <a:gd name="connsiteX7" fmla="*/ 159163 w 483912"/>
                  <a:gd name="connsiteY7" fmla="*/ 326137 h 481838"/>
                  <a:gd name="connsiteX8" fmla="*/ 145352 w 483912"/>
                  <a:gd name="connsiteY8" fmla="*/ 325375 h 481838"/>
                  <a:gd name="connsiteX9" fmla="*/ 36290 w 483912"/>
                  <a:gd name="connsiteY9" fmla="*/ 325375 h 481838"/>
                  <a:gd name="connsiteX10" fmla="*/ 0 w 483912"/>
                  <a:gd name="connsiteY10" fmla="*/ 288894 h 481838"/>
                  <a:gd name="connsiteX11" fmla="*/ 0 w 483912"/>
                  <a:gd name="connsiteY11" fmla="*/ 200026 h 481838"/>
                  <a:gd name="connsiteX12" fmla="*/ 39529 w 483912"/>
                  <a:gd name="connsiteY12" fmla="*/ 160212 h 481838"/>
                  <a:gd name="connsiteX13" fmla="*/ 142685 w 483912"/>
                  <a:gd name="connsiteY13" fmla="*/ 159926 h 481838"/>
                  <a:gd name="connsiteX14" fmla="*/ 160306 w 483912"/>
                  <a:gd name="connsiteY14" fmla="*/ 159926 h 481838"/>
                  <a:gd name="connsiteX15" fmla="*/ 160306 w 483912"/>
                  <a:gd name="connsiteY15" fmla="*/ 50579 h 481838"/>
                  <a:gd name="connsiteX16" fmla="*/ 160687 w 483912"/>
                  <a:gd name="connsiteY16" fmla="*/ 30481 h 481838"/>
                  <a:gd name="connsiteX17" fmla="*/ 190881 w 483912"/>
                  <a:gd name="connsiteY17" fmla="*/ 477 h 481838"/>
                  <a:gd name="connsiteX18" fmla="*/ 295085 w 483912"/>
                  <a:gd name="connsiteY18" fmla="*/ 763 h 481838"/>
                  <a:gd name="connsiteX19" fmla="*/ 323183 w 483912"/>
                  <a:gd name="connsiteY19" fmla="*/ 31338 h 481838"/>
                  <a:gd name="connsiteX20" fmla="*/ 323183 w 483912"/>
                  <a:gd name="connsiteY20" fmla="*/ 78773 h 481838"/>
                  <a:gd name="connsiteX21" fmla="*/ 323183 w 483912"/>
                  <a:gd name="connsiteY21" fmla="*/ 159259 h 481838"/>
                  <a:gd name="connsiteX22" fmla="*/ 338709 w 483912"/>
                  <a:gd name="connsiteY22" fmla="*/ 160116 h 481838"/>
                  <a:gd name="connsiteX23" fmla="*/ 441865 w 483912"/>
                  <a:gd name="connsiteY23" fmla="*/ 160212 h 481838"/>
                  <a:gd name="connsiteX24" fmla="*/ 483870 w 483912"/>
                  <a:gd name="connsiteY24" fmla="*/ 203169 h 481838"/>
                  <a:gd name="connsiteX25" fmla="*/ 483870 w 483912"/>
                  <a:gd name="connsiteY25" fmla="*/ 288513 h 481838"/>
                  <a:gd name="connsiteX26" fmla="*/ 446723 w 483912"/>
                  <a:gd name="connsiteY26" fmla="*/ 325375 h 481838"/>
                  <a:gd name="connsiteX27" fmla="*/ 337661 w 483912"/>
                  <a:gd name="connsiteY27" fmla="*/ 325375 h 481838"/>
                  <a:gd name="connsiteX28" fmla="*/ 323088 w 483912"/>
                  <a:gd name="connsiteY28" fmla="*/ 325375 h 4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83912" h="481838">
                    <a:moveTo>
                      <a:pt x="322993" y="325470"/>
                    </a:moveTo>
                    <a:cubicBezTo>
                      <a:pt x="322993" y="331566"/>
                      <a:pt x="322993" y="336615"/>
                      <a:pt x="322993" y="341568"/>
                    </a:cubicBezTo>
                    <a:cubicBezTo>
                      <a:pt x="323279" y="376715"/>
                      <a:pt x="323469" y="411862"/>
                      <a:pt x="323945" y="447009"/>
                    </a:cubicBezTo>
                    <a:cubicBezTo>
                      <a:pt x="324136" y="466631"/>
                      <a:pt x="312801" y="480537"/>
                      <a:pt x="292513" y="481109"/>
                    </a:cubicBezTo>
                    <a:cubicBezTo>
                      <a:pt x="258604" y="482157"/>
                      <a:pt x="224600" y="482061"/>
                      <a:pt x="190595" y="480918"/>
                    </a:cubicBezTo>
                    <a:cubicBezTo>
                      <a:pt x="171164" y="480252"/>
                      <a:pt x="161163" y="469203"/>
                      <a:pt x="160687" y="449581"/>
                    </a:cubicBezTo>
                    <a:cubicBezTo>
                      <a:pt x="159734" y="411291"/>
                      <a:pt x="159925" y="373000"/>
                      <a:pt x="159544" y="334710"/>
                    </a:cubicBezTo>
                    <a:cubicBezTo>
                      <a:pt x="159544" y="332328"/>
                      <a:pt x="159353" y="330042"/>
                      <a:pt x="159163" y="326137"/>
                    </a:cubicBezTo>
                    <a:cubicBezTo>
                      <a:pt x="154496" y="325851"/>
                      <a:pt x="149924" y="325375"/>
                      <a:pt x="145352" y="325375"/>
                    </a:cubicBezTo>
                    <a:cubicBezTo>
                      <a:pt x="108966" y="325375"/>
                      <a:pt x="72676" y="325375"/>
                      <a:pt x="36290" y="325375"/>
                    </a:cubicBezTo>
                    <a:cubicBezTo>
                      <a:pt x="14859" y="325375"/>
                      <a:pt x="0" y="310421"/>
                      <a:pt x="0" y="288894"/>
                    </a:cubicBezTo>
                    <a:cubicBezTo>
                      <a:pt x="0" y="259272"/>
                      <a:pt x="0" y="229649"/>
                      <a:pt x="0" y="200026"/>
                    </a:cubicBezTo>
                    <a:cubicBezTo>
                      <a:pt x="0" y="172118"/>
                      <a:pt x="10858" y="160688"/>
                      <a:pt x="39529" y="160212"/>
                    </a:cubicBezTo>
                    <a:cubicBezTo>
                      <a:pt x="73914" y="159640"/>
                      <a:pt x="108299" y="159926"/>
                      <a:pt x="142685" y="159926"/>
                    </a:cubicBezTo>
                    <a:cubicBezTo>
                      <a:pt x="148019" y="159926"/>
                      <a:pt x="153448" y="159926"/>
                      <a:pt x="160306" y="159926"/>
                    </a:cubicBezTo>
                    <a:cubicBezTo>
                      <a:pt x="160306" y="122207"/>
                      <a:pt x="160306" y="86393"/>
                      <a:pt x="160306" y="50579"/>
                    </a:cubicBezTo>
                    <a:cubicBezTo>
                      <a:pt x="160306" y="43911"/>
                      <a:pt x="160115" y="37149"/>
                      <a:pt x="160687" y="30481"/>
                    </a:cubicBezTo>
                    <a:cubicBezTo>
                      <a:pt x="162306" y="11907"/>
                      <a:pt x="172307" y="954"/>
                      <a:pt x="190881" y="477"/>
                    </a:cubicBezTo>
                    <a:cubicBezTo>
                      <a:pt x="225647" y="-285"/>
                      <a:pt x="260414" y="-94"/>
                      <a:pt x="295085" y="763"/>
                    </a:cubicBezTo>
                    <a:cubicBezTo>
                      <a:pt x="312134" y="1144"/>
                      <a:pt x="322517" y="13050"/>
                      <a:pt x="323183" y="31338"/>
                    </a:cubicBezTo>
                    <a:cubicBezTo>
                      <a:pt x="323755" y="47150"/>
                      <a:pt x="323183" y="62961"/>
                      <a:pt x="323183" y="78773"/>
                    </a:cubicBezTo>
                    <a:cubicBezTo>
                      <a:pt x="323183" y="105157"/>
                      <a:pt x="323183" y="131637"/>
                      <a:pt x="323183" y="159259"/>
                    </a:cubicBezTo>
                    <a:cubicBezTo>
                      <a:pt x="328708" y="159545"/>
                      <a:pt x="333661" y="160021"/>
                      <a:pt x="338709" y="160116"/>
                    </a:cubicBezTo>
                    <a:cubicBezTo>
                      <a:pt x="373094" y="160116"/>
                      <a:pt x="407480" y="159831"/>
                      <a:pt x="441865" y="160212"/>
                    </a:cubicBezTo>
                    <a:cubicBezTo>
                      <a:pt x="474631" y="160593"/>
                      <a:pt x="483870" y="170403"/>
                      <a:pt x="483870" y="203169"/>
                    </a:cubicBezTo>
                    <a:cubicBezTo>
                      <a:pt x="483870" y="231649"/>
                      <a:pt x="483965" y="260034"/>
                      <a:pt x="483870" y="288513"/>
                    </a:cubicBezTo>
                    <a:cubicBezTo>
                      <a:pt x="483870" y="310516"/>
                      <a:pt x="468916" y="325375"/>
                      <a:pt x="446723" y="325375"/>
                    </a:cubicBezTo>
                    <a:cubicBezTo>
                      <a:pt x="410337" y="325375"/>
                      <a:pt x="374047" y="325375"/>
                      <a:pt x="337661" y="325375"/>
                    </a:cubicBezTo>
                    <a:cubicBezTo>
                      <a:pt x="333375" y="325375"/>
                      <a:pt x="329089" y="325375"/>
                      <a:pt x="323088" y="325375"/>
                    </a:cubicBezTo>
                    <a:close/>
                  </a:path>
                </a:pathLst>
              </a:custGeom>
              <a:solidFill>
                <a:schemeClr val="bg1"/>
              </a:solidFill>
              <a:ln w="9525" cap="flat">
                <a:noFill/>
                <a:prstDash val="solid"/>
                <a:miter/>
              </a:ln>
            </p:spPr>
            <p:txBody>
              <a:bodyPr rtlCol="0" anchor="ctr"/>
              <a:lstStyle/>
              <a:p>
                <a:endParaRPr lang="en-IN" dirty="0"/>
              </a:p>
            </p:txBody>
          </p:sp>
        </p:grpSp>
      </p:grpSp>
      <p:grpSp>
        <p:nvGrpSpPr>
          <p:cNvPr id="27" name="Group 26">
            <a:extLst>
              <a:ext uri="{FF2B5EF4-FFF2-40B4-BE49-F238E27FC236}">
                <a16:creationId xmlns:a16="http://schemas.microsoft.com/office/drawing/2014/main" id="{25D48574-2FAA-4B51-6A5D-C6FC1E1EC339}"/>
              </a:ext>
            </a:extLst>
          </p:cNvPr>
          <p:cNvGrpSpPr/>
          <p:nvPr/>
        </p:nvGrpSpPr>
        <p:grpSpPr>
          <a:xfrm>
            <a:off x="343271" y="2515684"/>
            <a:ext cx="5634034" cy="1628167"/>
            <a:chOff x="6288827" y="1389473"/>
            <a:chExt cx="5634034" cy="1628167"/>
          </a:xfrm>
        </p:grpSpPr>
        <p:sp>
          <p:nvSpPr>
            <p:cNvPr id="28" name="Freeform: Shape 27">
              <a:extLst>
                <a:ext uri="{FF2B5EF4-FFF2-40B4-BE49-F238E27FC236}">
                  <a16:creationId xmlns:a16="http://schemas.microsoft.com/office/drawing/2014/main" id="{F82AC289-71B4-9C0F-FEFB-D9EA2AC2F854}"/>
                </a:ext>
              </a:extLst>
            </p:cNvPr>
            <p:cNvSpPr/>
            <p:nvPr/>
          </p:nvSpPr>
          <p:spPr>
            <a:xfrm>
              <a:off x="6719168" y="138947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29" name="Freeform: Shape 28">
              <a:extLst>
                <a:ext uri="{FF2B5EF4-FFF2-40B4-BE49-F238E27FC236}">
                  <a16:creationId xmlns:a16="http://schemas.microsoft.com/office/drawing/2014/main" id="{EE57EA66-F622-6265-3C70-B10864F26A73}"/>
                </a:ext>
              </a:extLst>
            </p:cNvPr>
            <p:cNvSpPr/>
            <p:nvPr/>
          </p:nvSpPr>
          <p:spPr>
            <a:xfrm>
              <a:off x="6823189" y="149389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30" name="Freeform: Shape 29">
              <a:extLst>
                <a:ext uri="{FF2B5EF4-FFF2-40B4-BE49-F238E27FC236}">
                  <a16:creationId xmlns:a16="http://schemas.microsoft.com/office/drawing/2014/main" id="{0D952D45-7138-8D62-E8D7-76AAF4941CB6}"/>
                </a:ext>
              </a:extLst>
            </p:cNvPr>
            <p:cNvSpPr/>
            <p:nvPr/>
          </p:nvSpPr>
          <p:spPr>
            <a:xfrm>
              <a:off x="6867808" y="1538640"/>
              <a:ext cx="4916942"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31" name="Freeform: Shape 30">
              <a:extLst>
                <a:ext uri="{FF2B5EF4-FFF2-40B4-BE49-F238E27FC236}">
                  <a16:creationId xmlns:a16="http://schemas.microsoft.com/office/drawing/2014/main" id="{EE61A869-7793-7B3D-B4A7-247DB079086C}"/>
                </a:ext>
              </a:extLst>
            </p:cNvPr>
            <p:cNvSpPr/>
            <p:nvPr/>
          </p:nvSpPr>
          <p:spPr>
            <a:xfrm>
              <a:off x="6288827" y="169123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33" name="Content Placeholder 3">
              <a:extLst>
                <a:ext uri="{FF2B5EF4-FFF2-40B4-BE49-F238E27FC236}">
                  <a16:creationId xmlns:a16="http://schemas.microsoft.com/office/drawing/2014/main" id="{59819F20-98A5-EEA3-37FB-B7A13F3C4733}"/>
                </a:ext>
              </a:extLst>
            </p:cNvPr>
            <p:cNvSpPr txBox="1">
              <a:spLocks/>
            </p:cNvSpPr>
            <p:nvPr/>
          </p:nvSpPr>
          <p:spPr>
            <a:xfrm>
              <a:off x="7523233" y="1772669"/>
              <a:ext cx="4233361" cy="646331"/>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400" dirty="0"/>
                <a:t>Evolocumab reduced the risk for both 5-Point MACE and 3-Point MACE regardless of baseline LDL-C level or maximal statin therapy</a:t>
              </a:r>
            </a:p>
          </p:txBody>
        </p:sp>
      </p:grpSp>
      <p:sp>
        <p:nvSpPr>
          <p:cNvPr id="3" name="Freeform: Shape 2">
            <a:extLst>
              <a:ext uri="{FF2B5EF4-FFF2-40B4-BE49-F238E27FC236}">
                <a16:creationId xmlns:a16="http://schemas.microsoft.com/office/drawing/2014/main" id="{1DEFA94F-7E47-323C-D8A7-E3ED54E05A7C}"/>
              </a:ext>
            </a:extLst>
          </p:cNvPr>
          <p:cNvSpPr/>
          <p:nvPr/>
        </p:nvSpPr>
        <p:spPr>
          <a:xfrm>
            <a:off x="877633" y="3205430"/>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20" name="Freeform: Shape 19">
            <a:extLst>
              <a:ext uri="{FF2B5EF4-FFF2-40B4-BE49-F238E27FC236}">
                <a16:creationId xmlns:a16="http://schemas.microsoft.com/office/drawing/2014/main" id="{F6C02347-3A8C-0A33-50D1-86F43AF34B15}"/>
              </a:ext>
            </a:extLst>
          </p:cNvPr>
          <p:cNvSpPr/>
          <p:nvPr/>
        </p:nvSpPr>
        <p:spPr>
          <a:xfrm>
            <a:off x="471178" y="3205448"/>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21" name="Freeform: Shape 20">
            <a:extLst>
              <a:ext uri="{FF2B5EF4-FFF2-40B4-BE49-F238E27FC236}">
                <a16:creationId xmlns:a16="http://schemas.microsoft.com/office/drawing/2014/main" id="{81A1FF99-F916-2AFA-F7C9-15D62A7F24D7}"/>
              </a:ext>
            </a:extLst>
          </p:cNvPr>
          <p:cNvSpPr/>
          <p:nvPr/>
        </p:nvSpPr>
        <p:spPr>
          <a:xfrm>
            <a:off x="662750" y="2997019"/>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sp>
        <p:nvSpPr>
          <p:cNvPr id="22" name="Rectangle 21">
            <a:extLst>
              <a:ext uri="{FF2B5EF4-FFF2-40B4-BE49-F238E27FC236}">
                <a16:creationId xmlns:a16="http://schemas.microsoft.com/office/drawing/2014/main" id="{74EED70C-D235-8D94-1C91-DC2B951DBC07}"/>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 name="Graphic 1" descr="Books on shelf with solid fill">
            <a:hlinkClick r:id="rId5"/>
            <a:extLst>
              <a:ext uri="{FF2B5EF4-FFF2-40B4-BE49-F238E27FC236}">
                <a16:creationId xmlns:a16="http://schemas.microsoft.com/office/drawing/2014/main" id="{BA82DC59-2C96-4430-2B2A-D7F6FBA4408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910316" y="5357319"/>
            <a:ext cx="759170" cy="759170"/>
          </a:xfrm>
          <a:prstGeom prst="rect">
            <a:avLst/>
          </a:prstGeom>
        </p:spPr>
      </p:pic>
    </p:spTree>
    <p:extLst>
      <p:ext uri="{BB962C8B-B14F-4D97-AF65-F5344CB8AC3E}">
        <p14:creationId xmlns:p14="http://schemas.microsoft.com/office/powerpoint/2010/main" val="675516153"/>
      </p:ext>
    </p:extLst>
  </p:cSld>
  <p:clrMapOvr>
    <a:masterClrMapping/>
  </p:clrMapOvr>
  <p:transition>
    <p:fade/>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a:xfrm>
            <a:off x="1179576" y="2313432"/>
            <a:ext cx="9094724" cy="1323110"/>
          </a:xfrm>
        </p:spPr>
        <p:txBody>
          <a:bodyPr/>
          <a:lstStyle/>
          <a:p>
            <a:r>
              <a:rPr lang="en-US" noProof="0" dirty="0"/>
              <a:t>Sub-Analysis: Asian Population	</a:t>
            </a:r>
            <a:br>
              <a:rPr lang="en-US" noProof="0" dirty="0"/>
            </a:br>
            <a:r>
              <a:rPr lang="en-US" sz="2000" dirty="0">
                <a:hlinkClick r:id="rId3">
                  <a:extLst>
                    <a:ext uri="{A12FA001-AC4F-418D-AE19-62706E023703}">
                      <ahyp:hlinkClr xmlns:ahyp="http://schemas.microsoft.com/office/drawing/2018/hyperlinkcolor" val="tx"/>
                    </a:ext>
                  </a:extLst>
                </a:hlinkClick>
              </a:rPr>
              <a:t>Keech AC, et al.</a:t>
            </a:r>
            <a:r>
              <a:rPr lang="en-US" sz="2000" i="1" dirty="0">
                <a:hlinkClick r:id="rId3">
                  <a:extLst>
                    <a:ext uri="{A12FA001-AC4F-418D-AE19-62706E023703}">
                      <ahyp:hlinkClr xmlns:ahyp="http://schemas.microsoft.com/office/drawing/2018/hyperlinkcolor" val="tx"/>
                    </a:ext>
                  </a:extLst>
                </a:hlinkClick>
              </a:rPr>
              <a:t> Circ J.</a:t>
            </a:r>
            <a:r>
              <a:rPr lang="en-US" sz="2000" dirty="0">
                <a:hlinkClick r:id="rId3">
                  <a:extLst>
                    <a:ext uri="{A12FA001-AC4F-418D-AE19-62706E023703}">
                      <ahyp:hlinkClr xmlns:ahyp="http://schemas.microsoft.com/office/drawing/2018/hyperlinkcolor" val="tx"/>
                    </a:ext>
                  </a:extLst>
                </a:hlinkClick>
              </a:rPr>
              <a:t> 2021;85:2063-2070.</a:t>
            </a:r>
            <a:r>
              <a:rPr lang="en-US" sz="2000" noProof="0" dirty="0"/>
              <a:t> </a:t>
            </a:r>
          </a:p>
        </p:txBody>
      </p:sp>
      <p:pic>
        <p:nvPicPr>
          <p:cNvPr id="3" name="Graphic 2" descr="House with solid fill">
            <a:hlinkClick r:id="rId4" action="ppaction://hlinksldjump"/>
            <a:extLst>
              <a:ext uri="{FF2B5EF4-FFF2-40B4-BE49-F238E27FC236}">
                <a16:creationId xmlns:a16="http://schemas.microsoft.com/office/drawing/2014/main" id="{C3968B26-643C-738C-B5BB-E0787E0220F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4" name="Rectangle: Top Corners Rounded 3">
            <a:hlinkClick r:id="rId6" action="ppaction://hlinksldjump"/>
            <a:extLst>
              <a:ext uri="{FF2B5EF4-FFF2-40B4-BE49-F238E27FC236}">
                <a16:creationId xmlns:a16="http://schemas.microsoft.com/office/drawing/2014/main" id="{C8112FDD-24B8-94D4-298F-6CFFF5524E00}"/>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1004693875"/>
      </p:ext>
    </p:extLst>
  </p:cSld>
  <p:clrMapOvr>
    <a:masterClrMapping/>
  </p:clrMapOvr>
  <p:transition>
    <p:fade/>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984885"/>
          </a:xfrm>
        </p:spPr>
        <p:txBody>
          <a:bodyPr/>
          <a:lstStyle/>
          <a:p>
            <a:r>
              <a:rPr lang="en-US" sz="3200" noProof="0" dirty="0"/>
              <a:t>Reduction in Risk of the 5-Point MACE and 3-Point MACE With Evolocumab Were Similar Between Asians and Others</a:t>
            </a:r>
          </a:p>
        </p:txBody>
      </p:sp>
      <p:sp>
        <p:nvSpPr>
          <p:cNvPr id="101" name="TextBox 100">
            <a:extLst>
              <a:ext uri="{FF2B5EF4-FFF2-40B4-BE49-F238E27FC236}">
                <a16:creationId xmlns:a16="http://schemas.microsoft.com/office/drawing/2014/main" id="{12982147-C2C9-421C-8A29-A022D4EBC7B0}"/>
              </a:ext>
            </a:extLst>
          </p:cNvPr>
          <p:cNvSpPr txBox="1"/>
          <p:nvPr/>
        </p:nvSpPr>
        <p:spPr>
          <a:xfrm>
            <a:off x="1277495" y="1594767"/>
            <a:ext cx="4167706" cy="215444"/>
          </a:xfrm>
          <a:prstGeom prst="rect">
            <a:avLst/>
          </a:prstGeom>
          <a:no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dirty="0">
                <a:latin typeface="Century Gothic" panose="020B0502020202020204" pitchFamily="34" charset="0"/>
              </a:rPr>
              <a:t>5-Point MACE by Treatment and Race</a:t>
            </a:r>
            <a:endParaRPr kumimoji="0" lang="en-US" sz="1200" b="0" i="0" u="none" strike="noStrike" kern="1200" cap="none" spc="0" normalizeH="0" baseline="0" noProof="0" dirty="0">
              <a:ln>
                <a:noFill/>
              </a:ln>
              <a:effectLst/>
              <a:uLnTx/>
              <a:uFillTx/>
              <a:latin typeface="Century Gothic" panose="020B0502020202020204" pitchFamily="34" charset="0"/>
            </a:endParaRPr>
          </a:p>
        </p:txBody>
      </p:sp>
      <p:sp>
        <p:nvSpPr>
          <p:cNvPr id="102" name="TextBox 101">
            <a:extLst>
              <a:ext uri="{FF2B5EF4-FFF2-40B4-BE49-F238E27FC236}">
                <a16:creationId xmlns:a16="http://schemas.microsoft.com/office/drawing/2014/main" id="{3B15F846-7FF7-42D4-BF39-D6CD584AC1F7}"/>
              </a:ext>
            </a:extLst>
          </p:cNvPr>
          <p:cNvSpPr txBox="1"/>
          <p:nvPr/>
        </p:nvSpPr>
        <p:spPr>
          <a:xfrm>
            <a:off x="6859143" y="1594767"/>
            <a:ext cx="4313247" cy="215444"/>
          </a:xfrm>
          <a:prstGeom prst="rect">
            <a:avLst/>
          </a:prstGeom>
          <a:no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1" dirty="0">
                <a:latin typeface="Century Gothic" panose="020B0502020202020204" pitchFamily="34" charset="0"/>
              </a:rPr>
              <a:t>3-Point MACE by Treatment and Race</a:t>
            </a:r>
            <a:endParaRPr kumimoji="0" lang="en-US" sz="1200" b="0" i="0" u="none" strike="noStrike" kern="1200" cap="none" spc="0" normalizeH="0" baseline="0" noProof="0" dirty="0">
              <a:ln>
                <a:noFill/>
              </a:ln>
              <a:effectLst/>
              <a:uLnTx/>
              <a:uFillTx/>
              <a:latin typeface="Century Gothic" panose="020B0502020202020204" pitchFamily="34" charset="0"/>
            </a:endParaRPr>
          </a:p>
        </p:txBody>
      </p:sp>
      <p:grpSp>
        <p:nvGrpSpPr>
          <p:cNvPr id="3" name="Group 2">
            <a:extLst>
              <a:ext uri="{FF2B5EF4-FFF2-40B4-BE49-F238E27FC236}">
                <a16:creationId xmlns:a16="http://schemas.microsoft.com/office/drawing/2014/main" id="{EB781E30-4D4B-4A10-9278-4F765A033170}"/>
              </a:ext>
            </a:extLst>
          </p:cNvPr>
          <p:cNvGrpSpPr/>
          <p:nvPr/>
        </p:nvGrpSpPr>
        <p:grpSpPr>
          <a:xfrm>
            <a:off x="609600" y="1971336"/>
            <a:ext cx="5249506" cy="3865598"/>
            <a:chOff x="609600" y="1814760"/>
            <a:chExt cx="5249506" cy="3865598"/>
          </a:xfrm>
        </p:grpSpPr>
        <p:cxnSp>
          <p:nvCxnSpPr>
            <p:cNvPr id="7" name="Straight Connector 6">
              <a:extLst>
                <a:ext uri="{FF2B5EF4-FFF2-40B4-BE49-F238E27FC236}">
                  <a16:creationId xmlns:a16="http://schemas.microsoft.com/office/drawing/2014/main" id="{416146DA-C668-48D5-BFAE-D186042B34F9}"/>
                </a:ext>
              </a:extLst>
            </p:cNvPr>
            <p:cNvCxnSpPr>
              <a:cxnSpLocks/>
            </p:cNvCxnSpPr>
            <p:nvPr/>
          </p:nvCxnSpPr>
          <p:spPr>
            <a:xfrm>
              <a:off x="1126782"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2DBD5F9-7E46-4759-B125-B63ACA4F236D}"/>
                </a:ext>
              </a:extLst>
            </p:cNvPr>
            <p:cNvCxnSpPr>
              <a:cxnSpLocks/>
            </p:cNvCxnSpPr>
            <p:nvPr/>
          </p:nvCxnSpPr>
          <p:spPr>
            <a:xfrm flipH="1">
              <a:off x="1069633" y="5186364"/>
              <a:ext cx="458343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16684FFC-8EFB-4C1A-820B-9BC53E6630DB}"/>
                </a:ext>
              </a:extLst>
            </p:cNvPr>
            <p:cNvGrpSpPr/>
            <p:nvPr/>
          </p:nvGrpSpPr>
          <p:grpSpPr>
            <a:xfrm>
              <a:off x="1069633" y="1909763"/>
              <a:ext cx="59055" cy="2457451"/>
              <a:chOff x="1203008" y="1909763"/>
              <a:chExt cx="4583430" cy="2457451"/>
            </a:xfrm>
          </p:grpSpPr>
          <p:cxnSp>
            <p:nvCxnSpPr>
              <p:cNvPr id="16" name="Straight Connector 15">
                <a:extLst>
                  <a:ext uri="{FF2B5EF4-FFF2-40B4-BE49-F238E27FC236}">
                    <a16:creationId xmlns:a16="http://schemas.microsoft.com/office/drawing/2014/main" id="{06220B41-A982-40A8-B346-F9033F5E13EE}"/>
                  </a:ext>
                </a:extLst>
              </p:cNvPr>
              <p:cNvCxnSpPr>
                <a:cxnSpLocks/>
              </p:cNvCxnSpPr>
              <p:nvPr/>
            </p:nvCxnSpPr>
            <p:spPr>
              <a:xfrm flipH="1">
                <a:off x="1203008" y="4367214"/>
                <a:ext cx="458343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E54B8068-F322-4C77-BE2C-3DC8FD577E88}"/>
                  </a:ext>
                </a:extLst>
              </p:cNvPr>
              <p:cNvCxnSpPr>
                <a:cxnSpLocks/>
              </p:cNvCxnSpPr>
              <p:nvPr/>
            </p:nvCxnSpPr>
            <p:spPr>
              <a:xfrm flipH="1">
                <a:off x="1203008" y="3552826"/>
                <a:ext cx="458343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DFD6D83-39BD-4601-8E44-D5D8F319949A}"/>
                  </a:ext>
                </a:extLst>
              </p:cNvPr>
              <p:cNvCxnSpPr>
                <a:cxnSpLocks/>
              </p:cNvCxnSpPr>
              <p:nvPr/>
            </p:nvCxnSpPr>
            <p:spPr>
              <a:xfrm flipH="1">
                <a:off x="1203008" y="2724151"/>
                <a:ext cx="458343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8D5ED7C-85E5-4F85-9A28-94F665A6E324}"/>
                  </a:ext>
                </a:extLst>
              </p:cNvPr>
              <p:cNvCxnSpPr>
                <a:cxnSpLocks/>
              </p:cNvCxnSpPr>
              <p:nvPr/>
            </p:nvCxnSpPr>
            <p:spPr>
              <a:xfrm flipH="1">
                <a:off x="1203008" y="1909763"/>
                <a:ext cx="458343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D808CEAF-BE20-4C75-9BF3-3E90FEB77E1F}"/>
                </a:ext>
              </a:extLst>
            </p:cNvPr>
            <p:cNvGrpSpPr/>
            <p:nvPr/>
          </p:nvGrpSpPr>
          <p:grpSpPr>
            <a:xfrm>
              <a:off x="2031657" y="5181600"/>
              <a:ext cx="3614738" cy="66675"/>
              <a:chOff x="2165032" y="1905000"/>
              <a:chExt cx="3614738" cy="3343275"/>
            </a:xfrm>
          </p:grpSpPr>
          <p:cxnSp>
            <p:nvCxnSpPr>
              <p:cNvPr id="21" name="Straight Connector 20">
                <a:extLst>
                  <a:ext uri="{FF2B5EF4-FFF2-40B4-BE49-F238E27FC236}">
                    <a16:creationId xmlns:a16="http://schemas.microsoft.com/office/drawing/2014/main" id="{02658B13-EE78-4632-B0ED-FF9091F8F285}"/>
                  </a:ext>
                </a:extLst>
              </p:cNvPr>
              <p:cNvCxnSpPr>
                <a:cxnSpLocks/>
              </p:cNvCxnSpPr>
              <p:nvPr/>
            </p:nvCxnSpPr>
            <p:spPr>
              <a:xfrm>
                <a:off x="2165032"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BC65EF0B-0C3A-4156-BCE7-7BA75A392EA3}"/>
                  </a:ext>
                </a:extLst>
              </p:cNvPr>
              <p:cNvCxnSpPr>
                <a:cxnSpLocks/>
              </p:cNvCxnSpPr>
              <p:nvPr/>
            </p:nvCxnSpPr>
            <p:spPr>
              <a:xfrm>
                <a:off x="3065145"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9F26605-28E0-4A47-97AF-1675B13B6E0C}"/>
                  </a:ext>
                </a:extLst>
              </p:cNvPr>
              <p:cNvCxnSpPr>
                <a:cxnSpLocks/>
              </p:cNvCxnSpPr>
              <p:nvPr/>
            </p:nvCxnSpPr>
            <p:spPr>
              <a:xfrm>
                <a:off x="3970020"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60C7E01-5568-4C56-80DE-F62283CC6060}"/>
                  </a:ext>
                </a:extLst>
              </p:cNvPr>
              <p:cNvCxnSpPr>
                <a:cxnSpLocks/>
              </p:cNvCxnSpPr>
              <p:nvPr/>
            </p:nvCxnSpPr>
            <p:spPr>
              <a:xfrm>
                <a:off x="4874895"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950388A7-9A65-4C89-878E-B9811340AB0F}"/>
                  </a:ext>
                </a:extLst>
              </p:cNvPr>
              <p:cNvCxnSpPr>
                <a:cxnSpLocks/>
              </p:cNvCxnSpPr>
              <p:nvPr/>
            </p:nvCxnSpPr>
            <p:spPr>
              <a:xfrm>
                <a:off x="5779770"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 name="TextBox 26">
              <a:extLst>
                <a:ext uri="{FF2B5EF4-FFF2-40B4-BE49-F238E27FC236}">
                  <a16:creationId xmlns:a16="http://schemas.microsoft.com/office/drawing/2014/main" id="{990ED567-9290-4E56-B997-A0DF58283530}"/>
                </a:ext>
              </a:extLst>
            </p:cNvPr>
            <p:cNvSpPr txBox="1"/>
            <p:nvPr/>
          </p:nvSpPr>
          <p:spPr>
            <a:xfrm>
              <a:off x="621958" y="1814760"/>
              <a:ext cx="427023" cy="171424"/>
            </a:xfrm>
            <a:prstGeom prst="rect">
              <a:avLst/>
            </a:prstGeom>
            <a:noFill/>
          </p:spPr>
          <p:txBody>
            <a:bodyPr wrap="square" lIns="0" tIns="0" rIns="0" bIns="0" rtlCol="0" anchor="ctr"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16</a:t>
              </a:r>
            </a:p>
          </p:txBody>
        </p:sp>
        <p:sp>
          <p:nvSpPr>
            <p:cNvPr id="28" name="TextBox 27">
              <a:extLst>
                <a:ext uri="{FF2B5EF4-FFF2-40B4-BE49-F238E27FC236}">
                  <a16:creationId xmlns:a16="http://schemas.microsoft.com/office/drawing/2014/main" id="{254B0A7D-A8D0-4236-9E78-05B0044BC7F6}"/>
                </a:ext>
              </a:extLst>
            </p:cNvPr>
            <p:cNvSpPr txBox="1"/>
            <p:nvPr/>
          </p:nvSpPr>
          <p:spPr>
            <a:xfrm>
              <a:off x="621958" y="2640260"/>
              <a:ext cx="427023" cy="171424"/>
            </a:xfrm>
            <a:prstGeom prst="rect">
              <a:avLst/>
            </a:prstGeom>
            <a:noFill/>
          </p:spPr>
          <p:txBody>
            <a:bodyPr wrap="square" lIns="0" tIns="0" rIns="0" bIns="0" rtlCol="0" anchor="ctr"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12</a:t>
              </a:r>
            </a:p>
          </p:txBody>
        </p:sp>
        <p:sp>
          <p:nvSpPr>
            <p:cNvPr id="29" name="TextBox 28">
              <a:extLst>
                <a:ext uri="{FF2B5EF4-FFF2-40B4-BE49-F238E27FC236}">
                  <a16:creationId xmlns:a16="http://schemas.microsoft.com/office/drawing/2014/main" id="{BE4078B1-4AED-4EB0-90DC-63CA635EDD05}"/>
                </a:ext>
              </a:extLst>
            </p:cNvPr>
            <p:cNvSpPr txBox="1"/>
            <p:nvPr/>
          </p:nvSpPr>
          <p:spPr>
            <a:xfrm>
              <a:off x="621958" y="3465760"/>
              <a:ext cx="427023" cy="171424"/>
            </a:xfrm>
            <a:prstGeom prst="rect">
              <a:avLst/>
            </a:prstGeom>
            <a:noFill/>
          </p:spPr>
          <p:txBody>
            <a:bodyPr wrap="square" lIns="0" tIns="0" rIns="0" bIns="0" rtlCol="0" anchor="ctr"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8</a:t>
              </a:r>
            </a:p>
          </p:txBody>
        </p:sp>
        <p:sp>
          <p:nvSpPr>
            <p:cNvPr id="30" name="TextBox 29">
              <a:extLst>
                <a:ext uri="{FF2B5EF4-FFF2-40B4-BE49-F238E27FC236}">
                  <a16:creationId xmlns:a16="http://schemas.microsoft.com/office/drawing/2014/main" id="{970F5097-CC44-44D4-A4E0-51A128D16EED}"/>
                </a:ext>
              </a:extLst>
            </p:cNvPr>
            <p:cNvSpPr txBox="1"/>
            <p:nvPr/>
          </p:nvSpPr>
          <p:spPr>
            <a:xfrm>
              <a:off x="621958" y="4281735"/>
              <a:ext cx="427023" cy="171424"/>
            </a:xfrm>
            <a:prstGeom prst="rect">
              <a:avLst/>
            </a:prstGeom>
            <a:noFill/>
          </p:spPr>
          <p:txBody>
            <a:bodyPr wrap="square" lIns="0" tIns="0" rIns="0" bIns="0" rtlCol="0" anchor="ctr"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4</a:t>
              </a:r>
            </a:p>
          </p:txBody>
        </p:sp>
        <p:sp>
          <p:nvSpPr>
            <p:cNvPr id="31" name="TextBox 30">
              <a:extLst>
                <a:ext uri="{FF2B5EF4-FFF2-40B4-BE49-F238E27FC236}">
                  <a16:creationId xmlns:a16="http://schemas.microsoft.com/office/drawing/2014/main" id="{F4150F4A-8716-4597-92C6-6BC54CD73A15}"/>
                </a:ext>
              </a:extLst>
            </p:cNvPr>
            <p:cNvSpPr txBox="1"/>
            <p:nvPr/>
          </p:nvSpPr>
          <p:spPr>
            <a:xfrm>
              <a:off x="621958" y="5100885"/>
              <a:ext cx="427023" cy="171424"/>
            </a:xfrm>
            <a:prstGeom prst="rect">
              <a:avLst/>
            </a:prstGeom>
            <a:noFill/>
          </p:spPr>
          <p:txBody>
            <a:bodyPr wrap="square" lIns="0" tIns="0" rIns="0" bIns="0" rtlCol="0" anchor="ctr"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0</a:t>
              </a:r>
            </a:p>
          </p:txBody>
        </p:sp>
        <p:sp>
          <p:nvSpPr>
            <p:cNvPr id="32" name="TextBox 31">
              <a:extLst>
                <a:ext uri="{FF2B5EF4-FFF2-40B4-BE49-F238E27FC236}">
                  <a16:creationId xmlns:a16="http://schemas.microsoft.com/office/drawing/2014/main" id="{F8D1BEB6-CEC8-4D1D-AA44-AD13599E18B4}"/>
                </a:ext>
              </a:extLst>
            </p:cNvPr>
            <p:cNvSpPr txBox="1"/>
            <p:nvPr/>
          </p:nvSpPr>
          <p:spPr>
            <a:xfrm>
              <a:off x="914058"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0</a:t>
              </a:r>
            </a:p>
          </p:txBody>
        </p:sp>
        <p:sp>
          <p:nvSpPr>
            <p:cNvPr id="33" name="TextBox 32">
              <a:extLst>
                <a:ext uri="{FF2B5EF4-FFF2-40B4-BE49-F238E27FC236}">
                  <a16:creationId xmlns:a16="http://schemas.microsoft.com/office/drawing/2014/main" id="{407F619B-5365-4CA3-8635-605368D774D7}"/>
                </a:ext>
              </a:extLst>
            </p:cNvPr>
            <p:cNvSpPr txBox="1"/>
            <p:nvPr/>
          </p:nvSpPr>
          <p:spPr>
            <a:xfrm>
              <a:off x="1818933"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24</a:t>
              </a:r>
            </a:p>
          </p:txBody>
        </p:sp>
        <p:sp>
          <p:nvSpPr>
            <p:cNvPr id="34" name="TextBox 33">
              <a:extLst>
                <a:ext uri="{FF2B5EF4-FFF2-40B4-BE49-F238E27FC236}">
                  <a16:creationId xmlns:a16="http://schemas.microsoft.com/office/drawing/2014/main" id="{ED10B398-B116-45BE-8C2A-1A25C267B8A3}"/>
                </a:ext>
              </a:extLst>
            </p:cNvPr>
            <p:cNvSpPr txBox="1"/>
            <p:nvPr/>
          </p:nvSpPr>
          <p:spPr>
            <a:xfrm>
              <a:off x="2714283"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48</a:t>
              </a:r>
            </a:p>
          </p:txBody>
        </p:sp>
        <p:sp>
          <p:nvSpPr>
            <p:cNvPr id="35" name="TextBox 34">
              <a:extLst>
                <a:ext uri="{FF2B5EF4-FFF2-40B4-BE49-F238E27FC236}">
                  <a16:creationId xmlns:a16="http://schemas.microsoft.com/office/drawing/2014/main" id="{85894A3D-06BA-4858-8135-B75F69D48D89}"/>
                </a:ext>
              </a:extLst>
            </p:cNvPr>
            <p:cNvSpPr txBox="1"/>
            <p:nvPr/>
          </p:nvSpPr>
          <p:spPr>
            <a:xfrm>
              <a:off x="3615983"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72</a:t>
              </a:r>
            </a:p>
          </p:txBody>
        </p:sp>
        <p:sp>
          <p:nvSpPr>
            <p:cNvPr id="36" name="TextBox 35">
              <a:extLst>
                <a:ext uri="{FF2B5EF4-FFF2-40B4-BE49-F238E27FC236}">
                  <a16:creationId xmlns:a16="http://schemas.microsoft.com/office/drawing/2014/main" id="{00913B08-9E45-47B9-8EB8-3412F7A7C550}"/>
                </a:ext>
              </a:extLst>
            </p:cNvPr>
            <p:cNvSpPr txBox="1"/>
            <p:nvPr/>
          </p:nvSpPr>
          <p:spPr>
            <a:xfrm>
              <a:off x="4524033"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96</a:t>
              </a:r>
            </a:p>
          </p:txBody>
        </p:sp>
        <p:sp>
          <p:nvSpPr>
            <p:cNvPr id="37" name="TextBox 36">
              <a:extLst>
                <a:ext uri="{FF2B5EF4-FFF2-40B4-BE49-F238E27FC236}">
                  <a16:creationId xmlns:a16="http://schemas.microsoft.com/office/drawing/2014/main" id="{174AA4D3-CC6F-4C75-853B-A2BDE156F3D9}"/>
                </a:ext>
              </a:extLst>
            </p:cNvPr>
            <p:cNvSpPr txBox="1"/>
            <p:nvPr/>
          </p:nvSpPr>
          <p:spPr>
            <a:xfrm>
              <a:off x="5432083"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120</a:t>
              </a:r>
            </a:p>
          </p:txBody>
        </p:sp>
        <p:sp>
          <p:nvSpPr>
            <p:cNvPr id="39" name="Graphic 37">
              <a:extLst>
                <a:ext uri="{FF2B5EF4-FFF2-40B4-BE49-F238E27FC236}">
                  <a16:creationId xmlns:a16="http://schemas.microsoft.com/office/drawing/2014/main" id="{245FBD6A-CAD0-44FF-A562-57EDFF48CD9C}"/>
                </a:ext>
              </a:extLst>
            </p:cNvPr>
            <p:cNvSpPr/>
            <p:nvPr/>
          </p:nvSpPr>
          <p:spPr>
            <a:xfrm>
              <a:off x="1138212" y="2514600"/>
              <a:ext cx="4543425" cy="2657475"/>
            </a:xfrm>
            <a:custGeom>
              <a:avLst/>
              <a:gdLst>
                <a:gd name="connsiteX0" fmla="*/ 3572 w 3667125"/>
                <a:gd name="connsiteY0" fmla="*/ 1275826 h 1276350"/>
                <a:gd name="connsiteX1" fmla="*/ 53578 w 3667125"/>
                <a:gd name="connsiteY1" fmla="*/ 1248108 h 1276350"/>
                <a:gd name="connsiteX2" fmla="*/ 56531 w 3667125"/>
                <a:gd name="connsiteY2" fmla="*/ 1233059 h 1276350"/>
                <a:gd name="connsiteX3" fmla="*/ 86725 w 3667125"/>
                <a:gd name="connsiteY3" fmla="*/ 1233059 h 1276350"/>
                <a:gd name="connsiteX4" fmla="*/ 98727 w 3667125"/>
                <a:gd name="connsiteY4" fmla="*/ 1231630 h 1276350"/>
                <a:gd name="connsiteX5" fmla="*/ 111204 w 3667125"/>
                <a:gd name="connsiteY5" fmla="*/ 1229916 h 1276350"/>
                <a:gd name="connsiteX6" fmla="*/ 123492 w 3667125"/>
                <a:gd name="connsiteY6" fmla="*/ 1228297 h 1276350"/>
                <a:gd name="connsiteX7" fmla="*/ 146447 w 3667125"/>
                <a:gd name="connsiteY7" fmla="*/ 1226201 h 1276350"/>
                <a:gd name="connsiteX8" fmla="*/ 167497 w 3667125"/>
                <a:gd name="connsiteY8" fmla="*/ 1226201 h 1276350"/>
                <a:gd name="connsiteX9" fmla="*/ 176069 w 3667125"/>
                <a:gd name="connsiteY9" fmla="*/ 1224772 h 1276350"/>
                <a:gd name="connsiteX10" fmla="*/ 186547 w 3667125"/>
                <a:gd name="connsiteY10" fmla="*/ 1222200 h 1276350"/>
                <a:gd name="connsiteX11" fmla="*/ 193119 w 3667125"/>
                <a:gd name="connsiteY11" fmla="*/ 1218391 h 1276350"/>
                <a:gd name="connsiteX12" fmla="*/ 199025 w 3667125"/>
                <a:gd name="connsiteY12" fmla="*/ 1212580 h 1276350"/>
                <a:gd name="connsiteX13" fmla="*/ 203692 w 3667125"/>
                <a:gd name="connsiteY13" fmla="*/ 1206960 h 1276350"/>
                <a:gd name="connsiteX14" fmla="*/ 210931 w 3667125"/>
                <a:gd name="connsiteY14" fmla="*/ 1195435 h 1276350"/>
                <a:gd name="connsiteX15" fmla="*/ 215027 w 3667125"/>
                <a:gd name="connsiteY15" fmla="*/ 1191530 h 1276350"/>
                <a:gd name="connsiteX16" fmla="*/ 220837 w 3667125"/>
                <a:gd name="connsiteY16" fmla="*/ 1187434 h 1276350"/>
                <a:gd name="connsiteX17" fmla="*/ 227695 w 3667125"/>
                <a:gd name="connsiteY17" fmla="*/ 1184767 h 1276350"/>
                <a:gd name="connsiteX18" fmla="*/ 238173 w 3667125"/>
                <a:gd name="connsiteY18" fmla="*/ 1183719 h 1276350"/>
                <a:gd name="connsiteX19" fmla="*/ 271891 w 3667125"/>
                <a:gd name="connsiteY19" fmla="*/ 1183719 h 1276350"/>
                <a:gd name="connsiteX20" fmla="*/ 279702 w 3667125"/>
                <a:gd name="connsiteY20" fmla="*/ 1183148 h 1276350"/>
                <a:gd name="connsiteX21" fmla="*/ 287417 w 3667125"/>
                <a:gd name="connsiteY21" fmla="*/ 1183148 h 1276350"/>
                <a:gd name="connsiteX22" fmla="*/ 295227 w 3667125"/>
                <a:gd name="connsiteY22" fmla="*/ 1182196 h 1276350"/>
                <a:gd name="connsiteX23" fmla="*/ 304752 w 3667125"/>
                <a:gd name="connsiteY23" fmla="*/ 1181148 h 1276350"/>
                <a:gd name="connsiteX24" fmla="*/ 318183 w 3667125"/>
                <a:gd name="connsiteY24" fmla="*/ 1180386 h 1276350"/>
                <a:gd name="connsiteX25" fmla="*/ 327708 w 3667125"/>
                <a:gd name="connsiteY25" fmla="*/ 1179529 h 1276350"/>
                <a:gd name="connsiteX26" fmla="*/ 337804 w 3667125"/>
                <a:gd name="connsiteY26" fmla="*/ 1177814 h 1276350"/>
                <a:gd name="connsiteX27" fmla="*/ 346758 w 3667125"/>
                <a:gd name="connsiteY27" fmla="*/ 1176385 h 1276350"/>
                <a:gd name="connsiteX28" fmla="*/ 355140 w 3667125"/>
                <a:gd name="connsiteY28" fmla="*/ 1174575 h 1276350"/>
                <a:gd name="connsiteX29" fmla="*/ 360664 w 3667125"/>
                <a:gd name="connsiteY29" fmla="*/ 1172671 h 1276350"/>
                <a:gd name="connsiteX30" fmla="*/ 367808 w 3667125"/>
                <a:gd name="connsiteY30" fmla="*/ 1169337 h 1276350"/>
                <a:gd name="connsiteX31" fmla="*/ 371808 w 3667125"/>
                <a:gd name="connsiteY31" fmla="*/ 1167622 h 1276350"/>
                <a:gd name="connsiteX32" fmla="*/ 375237 w 3667125"/>
                <a:gd name="connsiteY32" fmla="*/ 1164098 h 1276350"/>
                <a:gd name="connsiteX33" fmla="*/ 379143 w 3667125"/>
                <a:gd name="connsiteY33" fmla="*/ 1156002 h 1276350"/>
                <a:gd name="connsiteX34" fmla="*/ 384381 w 3667125"/>
                <a:gd name="connsiteY34" fmla="*/ 1151525 h 1276350"/>
                <a:gd name="connsiteX35" fmla="*/ 393906 w 3667125"/>
                <a:gd name="connsiteY35" fmla="*/ 1146286 h 1276350"/>
                <a:gd name="connsiteX36" fmla="*/ 409242 w 3667125"/>
                <a:gd name="connsiteY36" fmla="*/ 1139047 h 1276350"/>
                <a:gd name="connsiteX37" fmla="*/ 421719 w 3667125"/>
                <a:gd name="connsiteY37" fmla="*/ 1132284 h 1276350"/>
                <a:gd name="connsiteX38" fmla="*/ 430768 w 3667125"/>
                <a:gd name="connsiteY38" fmla="*/ 1126474 h 1276350"/>
                <a:gd name="connsiteX39" fmla="*/ 435150 w 3667125"/>
                <a:gd name="connsiteY39" fmla="*/ 1123236 h 1276350"/>
                <a:gd name="connsiteX40" fmla="*/ 437817 w 3667125"/>
                <a:gd name="connsiteY40" fmla="*/ 1118568 h 1276350"/>
                <a:gd name="connsiteX41" fmla="*/ 442008 w 3667125"/>
                <a:gd name="connsiteY41" fmla="*/ 1114854 h 1276350"/>
                <a:gd name="connsiteX42" fmla="*/ 453533 w 3667125"/>
                <a:gd name="connsiteY42" fmla="*/ 1108377 h 1276350"/>
                <a:gd name="connsiteX43" fmla="*/ 460200 w 3667125"/>
                <a:gd name="connsiteY43" fmla="*/ 1103709 h 1276350"/>
                <a:gd name="connsiteX44" fmla="*/ 468963 w 3667125"/>
                <a:gd name="connsiteY44" fmla="*/ 1100090 h 1276350"/>
                <a:gd name="connsiteX45" fmla="*/ 475250 w 3667125"/>
                <a:gd name="connsiteY45" fmla="*/ 1098566 h 1276350"/>
                <a:gd name="connsiteX46" fmla="*/ 484775 w 3667125"/>
                <a:gd name="connsiteY46" fmla="*/ 1098566 h 1276350"/>
                <a:gd name="connsiteX47" fmla="*/ 493252 w 3667125"/>
                <a:gd name="connsiteY47" fmla="*/ 1097899 h 1276350"/>
                <a:gd name="connsiteX48" fmla="*/ 502110 w 3667125"/>
                <a:gd name="connsiteY48" fmla="*/ 1097137 h 1276350"/>
                <a:gd name="connsiteX49" fmla="*/ 511635 w 3667125"/>
                <a:gd name="connsiteY49" fmla="*/ 1094089 h 1276350"/>
                <a:gd name="connsiteX50" fmla="*/ 518112 w 3667125"/>
                <a:gd name="connsiteY50" fmla="*/ 1091899 h 1276350"/>
                <a:gd name="connsiteX51" fmla="*/ 524780 w 3667125"/>
                <a:gd name="connsiteY51" fmla="*/ 1090756 h 1276350"/>
                <a:gd name="connsiteX52" fmla="*/ 529447 w 3667125"/>
                <a:gd name="connsiteY52" fmla="*/ 1088850 h 1276350"/>
                <a:gd name="connsiteX53" fmla="*/ 535257 w 3667125"/>
                <a:gd name="connsiteY53" fmla="*/ 1084469 h 1276350"/>
                <a:gd name="connsiteX54" fmla="*/ 539448 w 3667125"/>
                <a:gd name="connsiteY54" fmla="*/ 1081421 h 1276350"/>
                <a:gd name="connsiteX55" fmla="*/ 545259 w 3667125"/>
                <a:gd name="connsiteY55" fmla="*/ 1078087 h 1276350"/>
                <a:gd name="connsiteX56" fmla="*/ 549545 w 3667125"/>
                <a:gd name="connsiteY56" fmla="*/ 1075801 h 1276350"/>
                <a:gd name="connsiteX57" fmla="*/ 553641 w 3667125"/>
                <a:gd name="connsiteY57" fmla="*/ 1073801 h 1276350"/>
                <a:gd name="connsiteX58" fmla="*/ 558117 w 3667125"/>
                <a:gd name="connsiteY58" fmla="*/ 1071515 h 1276350"/>
                <a:gd name="connsiteX59" fmla="*/ 561832 w 3667125"/>
                <a:gd name="connsiteY59" fmla="*/ 1069610 h 1276350"/>
                <a:gd name="connsiteX60" fmla="*/ 591265 w 3667125"/>
                <a:gd name="connsiteY60" fmla="*/ 1069610 h 1276350"/>
                <a:gd name="connsiteX61" fmla="*/ 598884 w 3667125"/>
                <a:gd name="connsiteY61" fmla="*/ 1067133 h 1276350"/>
                <a:gd name="connsiteX62" fmla="*/ 605647 w 3667125"/>
                <a:gd name="connsiteY62" fmla="*/ 1065228 h 1276350"/>
                <a:gd name="connsiteX63" fmla="*/ 615172 w 3667125"/>
                <a:gd name="connsiteY63" fmla="*/ 1060942 h 1276350"/>
                <a:gd name="connsiteX64" fmla="*/ 620125 w 3667125"/>
                <a:gd name="connsiteY64" fmla="*/ 1056561 h 1276350"/>
                <a:gd name="connsiteX65" fmla="*/ 626507 w 3667125"/>
                <a:gd name="connsiteY65" fmla="*/ 1050465 h 1276350"/>
                <a:gd name="connsiteX66" fmla="*/ 631841 w 3667125"/>
                <a:gd name="connsiteY66" fmla="*/ 1047512 h 1276350"/>
                <a:gd name="connsiteX67" fmla="*/ 636127 w 3667125"/>
                <a:gd name="connsiteY67" fmla="*/ 1045798 h 1276350"/>
                <a:gd name="connsiteX68" fmla="*/ 693944 w 3667125"/>
                <a:gd name="connsiteY68" fmla="*/ 1045798 h 1276350"/>
                <a:gd name="connsiteX69" fmla="*/ 699183 w 3667125"/>
                <a:gd name="connsiteY69" fmla="*/ 1045226 h 1276350"/>
                <a:gd name="connsiteX70" fmla="*/ 704231 w 3667125"/>
                <a:gd name="connsiteY70" fmla="*/ 1043988 h 1276350"/>
                <a:gd name="connsiteX71" fmla="*/ 711184 w 3667125"/>
                <a:gd name="connsiteY71" fmla="*/ 1041988 h 1276350"/>
                <a:gd name="connsiteX72" fmla="*/ 716709 w 3667125"/>
                <a:gd name="connsiteY72" fmla="*/ 1038749 h 1276350"/>
                <a:gd name="connsiteX73" fmla="*/ 722233 w 3667125"/>
                <a:gd name="connsiteY73" fmla="*/ 1033320 h 1276350"/>
                <a:gd name="connsiteX74" fmla="*/ 723471 w 3667125"/>
                <a:gd name="connsiteY74" fmla="*/ 1032272 h 1276350"/>
                <a:gd name="connsiteX75" fmla="*/ 732996 w 3667125"/>
                <a:gd name="connsiteY75" fmla="*/ 1032272 h 1276350"/>
                <a:gd name="connsiteX76" fmla="*/ 739950 w 3667125"/>
                <a:gd name="connsiteY76" fmla="*/ 1027033 h 1276350"/>
                <a:gd name="connsiteX77" fmla="*/ 749475 w 3667125"/>
                <a:gd name="connsiteY77" fmla="*/ 1021509 h 1276350"/>
                <a:gd name="connsiteX78" fmla="*/ 754142 w 3667125"/>
                <a:gd name="connsiteY78" fmla="*/ 1017699 h 1276350"/>
                <a:gd name="connsiteX79" fmla="*/ 779288 w 3667125"/>
                <a:gd name="connsiteY79" fmla="*/ 1017699 h 1276350"/>
                <a:gd name="connsiteX80" fmla="*/ 787194 w 3667125"/>
                <a:gd name="connsiteY80" fmla="*/ 1015984 h 1276350"/>
                <a:gd name="connsiteX81" fmla="*/ 793194 w 3667125"/>
                <a:gd name="connsiteY81" fmla="*/ 1014841 h 1276350"/>
                <a:gd name="connsiteX82" fmla="*/ 798814 w 3667125"/>
                <a:gd name="connsiteY82" fmla="*/ 1011889 h 1276350"/>
                <a:gd name="connsiteX83" fmla="*/ 804243 w 3667125"/>
                <a:gd name="connsiteY83" fmla="*/ 1008745 h 1276350"/>
                <a:gd name="connsiteX84" fmla="*/ 808434 w 3667125"/>
                <a:gd name="connsiteY84" fmla="*/ 1006078 h 1276350"/>
                <a:gd name="connsiteX85" fmla="*/ 812721 w 3667125"/>
                <a:gd name="connsiteY85" fmla="*/ 1002364 h 1276350"/>
                <a:gd name="connsiteX86" fmla="*/ 818817 w 3667125"/>
                <a:gd name="connsiteY86" fmla="*/ 998173 h 1276350"/>
                <a:gd name="connsiteX87" fmla="*/ 823008 w 3667125"/>
                <a:gd name="connsiteY87" fmla="*/ 995410 h 1276350"/>
                <a:gd name="connsiteX88" fmla="*/ 827008 w 3667125"/>
                <a:gd name="connsiteY88" fmla="*/ 993505 h 1276350"/>
                <a:gd name="connsiteX89" fmla="*/ 835009 w 3667125"/>
                <a:gd name="connsiteY89" fmla="*/ 991886 h 1276350"/>
                <a:gd name="connsiteX90" fmla="*/ 846534 w 3667125"/>
                <a:gd name="connsiteY90" fmla="*/ 991886 h 1276350"/>
                <a:gd name="connsiteX91" fmla="*/ 853297 w 3667125"/>
                <a:gd name="connsiteY91" fmla="*/ 990362 h 1276350"/>
                <a:gd name="connsiteX92" fmla="*/ 859393 w 3667125"/>
                <a:gd name="connsiteY92" fmla="*/ 988266 h 1276350"/>
                <a:gd name="connsiteX93" fmla="*/ 863203 w 3667125"/>
                <a:gd name="connsiteY93" fmla="*/ 984838 h 1276350"/>
                <a:gd name="connsiteX94" fmla="*/ 867870 w 3667125"/>
                <a:gd name="connsiteY94" fmla="*/ 981027 h 1276350"/>
                <a:gd name="connsiteX95" fmla="*/ 871966 w 3667125"/>
                <a:gd name="connsiteY95" fmla="*/ 976074 h 1276350"/>
                <a:gd name="connsiteX96" fmla="*/ 875967 w 3667125"/>
                <a:gd name="connsiteY96" fmla="*/ 973217 h 1276350"/>
                <a:gd name="connsiteX97" fmla="*/ 880158 w 3667125"/>
                <a:gd name="connsiteY97" fmla="*/ 971788 h 1276350"/>
                <a:gd name="connsiteX98" fmla="*/ 889683 w 3667125"/>
                <a:gd name="connsiteY98" fmla="*/ 969598 h 1276350"/>
                <a:gd name="connsiteX99" fmla="*/ 898255 w 3667125"/>
                <a:gd name="connsiteY99" fmla="*/ 968740 h 1276350"/>
                <a:gd name="connsiteX100" fmla="*/ 903970 w 3667125"/>
                <a:gd name="connsiteY100" fmla="*/ 967883 h 1276350"/>
                <a:gd name="connsiteX101" fmla="*/ 910923 w 3667125"/>
                <a:gd name="connsiteY101" fmla="*/ 966454 h 1276350"/>
                <a:gd name="connsiteX102" fmla="*/ 916829 w 3667125"/>
                <a:gd name="connsiteY102" fmla="*/ 964930 h 1276350"/>
                <a:gd name="connsiteX103" fmla="*/ 922734 w 3667125"/>
                <a:gd name="connsiteY103" fmla="*/ 962644 h 1276350"/>
                <a:gd name="connsiteX104" fmla="*/ 931116 w 3667125"/>
                <a:gd name="connsiteY104" fmla="*/ 959787 h 1276350"/>
                <a:gd name="connsiteX105" fmla="*/ 935784 w 3667125"/>
                <a:gd name="connsiteY105" fmla="*/ 957120 h 1276350"/>
                <a:gd name="connsiteX106" fmla="*/ 940641 w 3667125"/>
                <a:gd name="connsiteY106" fmla="*/ 953976 h 1276350"/>
                <a:gd name="connsiteX107" fmla="*/ 946357 w 3667125"/>
                <a:gd name="connsiteY107" fmla="*/ 950452 h 1276350"/>
                <a:gd name="connsiteX108" fmla="*/ 951024 w 3667125"/>
                <a:gd name="connsiteY108" fmla="*/ 948071 h 1276350"/>
                <a:gd name="connsiteX109" fmla="*/ 955977 w 3667125"/>
                <a:gd name="connsiteY109" fmla="*/ 945499 h 1276350"/>
                <a:gd name="connsiteX110" fmla="*/ 961215 w 3667125"/>
                <a:gd name="connsiteY110" fmla="*/ 942927 h 1276350"/>
                <a:gd name="connsiteX111" fmla="*/ 978360 w 3667125"/>
                <a:gd name="connsiteY111" fmla="*/ 942927 h 1276350"/>
                <a:gd name="connsiteX112" fmla="*/ 983218 w 3667125"/>
                <a:gd name="connsiteY112" fmla="*/ 940451 h 1276350"/>
                <a:gd name="connsiteX113" fmla="*/ 987123 w 3667125"/>
                <a:gd name="connsiteY113" fmla="*/ 938260 h 1276350"/>
                <a:gd name="connsiteX114" fmla="*/ 990838 w 3667125"/>
                <a:gd name="connsiteY114" fmla="*/ 935784 h 1276350"/>
                <a:gd name="connsiteX115" fmla="*/ 994743 w 3667125"/>
                <a:gd name="connsiteY115" fmla="*/ 932640 h 1276350"/>
                <a:gd name="connsiteX116" fmla="*/ 999315 w 3667125"/>
                <a:gd name="connsiteY116" fmla="*/ 930069 h 1276350"/>
                <a:gd name="connsiteX117" fmla="*/ 1003507 w 3667125"/>
                <a:gd name="connsiteY117" fmla="*/ 926735 h 1276350"/>
                <a:gd name="connsiteX118" fmla="*/ 1006364 w 3667125"/>
                <a:gd name="connsiteY118" fmla="*/ 925021 h 1276350"/>
                <a:gd name="connsiteX119" fmla="*/ 1009602 w 3667125"/>
                <a:gd name="connsiteY119" fmla="*/ 923211 h 1276350"/>
                <a:gd name="connsiteX120" fmla="*/ 1012174 w 3667125"/>
                <a:gd name="connsiteY120" fmla="*/ 921877 h 1276350"/>
                <a:gd name="connsiteX121" fmla="*/ 1015317 w 3667125"/>
                <a:gd name="connsiteY121" fmla="*/ 921210 h 1276350"/>
                <a:gd name="connsiteX122" fmla="*/ 1017984 w 3667125"/>
                <a:gd name="connsiteY122" fmla="*/ 920353 h 1276350"/>
                <a:gd name="connsiteX123" fmla="*/ 1042178 w 3667125"/>
                <a:gd name="connsiteY123" fmla="*/ 920353 h 1276350"/>
                <a:gd name="connsiteX124" fmla="*/ 1047512 w 3667125"/>
                <a:gd name="connsiteY124" fmla="*/ 919591 h 1276350"/>
                <a:gd name="connsiteX125" fmla="*/ 1055989 w 3667125"/>
                <a:gd name="connsiteY125" fmla="*/ 918543 h 1276350"/>
                <a:gd name="connsiteX126" fmla="*/ 1061418 w 3667125"/>
                <a:gd name="connsiteY126" fmla="*/ 917496 h 1276350"/>
                <a:gd name="connsiteX127" fmla="*/ 1067610 w 3667125"/>
                <a:gd name="connsiteY127" fmla="*/ 916067 h 1276350"/>
                <a:gd name="connsiteX128" fmla="*/ 1075801 w 3667125"/>
                <a:gd name="connsiteY128" fmla="*/ 914638 h 1276350"/>
                <a:gd name="connsiteX129" fmla="*/ 1086850 w 3667125"/>
                <a:gd name="connsiteY129" fmla="*/ 913305 h 1276350"/>
                <a:gd name="connsiteX130" fmla="*/ 1099614 w 3667125"/>
                <a:gd name="connsiteY130" fmla="*/ 912066 h 1276350"/>
                <a:gd name="connsiteX131" fmla="*/ 1107424 w 3667125"/>
                <a:gd name="connsiteY131" fmla="*/ 910542 h 1276350"/>
                <a:gd name="connsiteX132" fmla="*/ 1114854 w 3667125"/>
                <a:gd name="connsiteY132" fmla="*/ 907590 h 1276350"/>
                <a:gd name="connsiteX133" fmla="*/ 1120188 w 3667125"/>
                <a:gd name="connsiteY133" fmla="*/ 904827 h 1276350"/>
                <a:gd name="connsiteX134" fmla="*/ 1128474 w 3667125"/>
                <a:gd name="connsiteY134" fmla="*/ 901494 h 1276350"/>
                <a:gd name="connsiteX135" fmla="*/ 1136475 w 3667125"/>
                <a:gd name="connsiteY135" fmla="*/ 898922 h 1276350"/>
                <a:gd name="connsiteX136" fmla="*/ 1144191 w 3667125"/>
                <a:gd name="connsiteY136" fmla="*/ 896826 h 1276350"/>
                <a:gd name="connsiteX137" fmla="*/ 1151334 w 3667125"/>
                <a:gd name="connsiteY137" fmla="*/ 893779 h 1276350"/>
                <a:gd name="connsiteX138" fmla="*/ 1160288 w 3667125"/>
                <a:gd name="connsiteY138" fmla="*/ 888730 h 1276350"/>
                <a:gd name="connsiteX139" fmla="*/ 1165336 w 3667125"/>
                <a:gd name="connsiteY139" fmla="*/ 885492 h 1276350"/>
                <a:gd name="connsiteX140" fmla="*/ 1171718 w 3667125"/>
                <a:gd name="connsiteY140" fmla="*/ 880634 h 1276350"/>
                <a:gd name="connsiteX141" fmla="*/ 1173623 w 3667125"/>
                <a:gd name="connsiteY141" fmla="*/ 878729 h 1276350"/>
                <a:gd name="connsiteX142" fmla="*/ 1178671 w 3667125"/>
                <a:gd name="connsiteY142" fmla="*/ 876157 h 1276350"/>
                <a:gd name="connsiteX143" fmla="*/ 1190863 w 3667125"/>
                <a:gd name="connsiteY143" fmla="*/ 876157 h 1276350"/>
                <a:gd name="connsiteX144" fmla="*/ 1211342 w 3667125"/>
                <a:gd name="connsiteY144" fmla="*/ 875109 h 1276350"/>
                <a:gd name="connsiteX145" fmla="*/ 1223248 w 3667125"/>
                <a:gd name="connsiteY145" fmla="*/ 875109 h 1276350"/>
                <a:gd name="connsiteX146" fmla="*/ 1236012 w 3667125"/>
                <a:gd name="connsiteY146" fmla="*/ 873490 h 1276350"/>
                <a:gd name="connsiteX147" fmla="*/ 1249442 w 3667125"/>
                <a:gd name="connsiteY147" fmla="*/ 872538 h 1276350"/>
                <a:gd name="connsiteX148" fmla="*/ 1260872 w 3667125"/>
                <a:gd name="connsiteY148" fmla="*/ 871014 h 1276350"/>
                <a:gd name="connsiteX149" fmla="*/ 1270397 w 3667125"/>
                <a:gd name="connsiteY149" fmla="*/ 869109 h 1276350"/>
                <a:gd name="connsiteX150" fmla="*/ 1281732 w 3667125"/>
                <a:gd name="connsiteY150" fmla="*/ 864727 h 1276350"/>
                <a:gd name="connsiteX151" fmla="*/ 1287542 w 3667125"/>
                <a:gd name="connsiteY151" fmla="*/ 862727 h 1276350"/>
                <a:gd name="connsiteX152" fmla="*/ 1294114 w 3667125"/>
                <a:gd name="connsiteY152" fmla="*/ 859774 h 1276350"/>
                <a:gd name="connsiteX153" fmla="*/ 1300496 w 3667125"/>
                <a:gd name="connsiteY153" fmla="*/ 856726 h 1276350"/>
                <a:gd name="connsiteX154" fmla="*/ 1305640 w 3667125"/>
                <a:gd name="connsiteY154" fmla="*/ 853583 h 1276350"/>
                <a:gd name="connsiteX155" fmla="*/ 1310592 w 3667125"/>
                <a:gd name="connsiteY155" fmla="*/ 848725 h 1276350"/>
                <a:gd name="connsiteX156" fmla="*/ 1315831 w 3667125"/>
                <a:gd name="connsiteY156" fmla="*/ 847868 h 1276350"/>
                <a:gd name="connsiteX157" fmla="*/ 1327547 w 3667125"/>
                <a:gd name="connsiteY157" fmla="*/ 847868 h 1276350"/>
                <a:gd name="connsiteX158" fmla="*/ 1334595 w 3667125"/>
                <a:gd name="connsiteY158" fmla="*/ 844058 h 1276350"/>
                <a:gd name="connsiteX159" fmla="*/ 1343073 w 3667125"/>
                <a:gd name="connsiteY159" fmla="*/ 839676 h 1276350"/>
                <a:gd name="connsiteX160" fmla="*/ 1348597 w 3667125"/>
                <a:gd name="connsiteY160" fmla="*/ 835485 h 1276350"/>
                <a:gd name="connsiteX161" fmla="*/ 1352312 w 3667125"/>
                <a:gd name="connsiteY161" fmla="*/ 831104 h 1276350"/>
                <a:gd name="connsiteX162" fmla="*/ 1356693 w 3667125"/>
                <a:gd name="connsiteY162" fmla="*/ 824436 h 1276350"/>
                <a:gd name="connsiteX163" fmla="*/ 1360123 w 3667125"/>
                <a:gd name="connsiteY163" fmla="*/ 820341 h 1276350"/>
                <a:gd name="connsiteX164" fmla="*/ 1364028 w 3667125"/>
                <a:gd name="connsiteY164" fmla="*/ 816245 h 1276350"/>
                <a:gd name="connsiteX165" fmla="*/ 1368981 w 3667125"/>
                <a:gd name="connsiteY165" fmla="*/ 813292 h 1276350"/>
                <a:gd name="connsiteX166" fmla="*/ 1373553 w 3667125"/>
                <a:gd name="connsiteY166" fmla="*/ 811387 h 1276350"/>
                <a:gd name="connsiteX167" fmla="*/ 1378791 w 3667125"/>
                <a:gd name="connsiteY167" fmla="*/ 810435 h 1276350"/>
                <a:gd name="connsiteX168" fmla="*/ 1387269 w 3667125"/>
                <a:gd name="connsiteY168" fmla="*/ 808625 h 1276350"/>
                <a:gd name="connsiteX169" fmla="*/ 1394032 w 3667125"/>
                <a:gd name="connsiteY169" fmla="*/ 808625 h 1276350"/>
                <a:gd name="connsiteX170" fmla="*/ 1397746 w 3667125"/>
                <a:gd name="connsiteY170" fmla="*/ 806625 h 1276350"/>
                <a:gd name="connsiteX171" fmla="*/ 1401366 w 3667125"/>
                <a:gd name="connsiteY171" fmla="*/ 803482 h 1276350"/>
                <a:gd name="connsiteX172" fmla="*/ 1405747 w 3667125"/>
                <a:gd name="connsiteY172" fmla="*/ 796814 h 1276350"/>
                <a:gd name="connsiteX173" fmla="*/ 1409271 w 3667125"/>
                <a:gd name="connsiteY173" fmla="*/ 792432 h 1276350"/>
                <a:gd name="connsiteX174" fmla="*/ 1413939 w 3667125"/>
                <a:gd name="connsiteY174" fmla="*/ 788337 h 1276350"/>
                <a:gd name="connsiteX175" fmla="*/ 1420511 w 3667125"/>
                <a:gd name="connsiteY175" fmla="*/ 782241 h 1276350"/>
                <a:gd name="connsiteX176" fmla="*/ 1426131 w 3667125"/>
                <a:gd name="connsiteY176" fmla="*/ 778621 h 1276350"/>
                <a:gd name="connsiteX177" fmla="*/ 1432798 w 3667125"/>
                <a:gd name="connsiteY177" fmla="*/ 775383 h 1276350"/>
                <a:gd name="connsiteX178" fmla="*/ 1440704 w 3667125"/>
                <a:gd name="connsiteY178" fmla="*/ 772240 h 1276350"/>
                <a:gd name="connsiteX179" fmla="*/ 1448800 w 3667125"/>
                <a:gd name="connsiteY179" fmla="*/ 770430 h 1276350"/>
                <a:gd name="connsiteX180" fmla="*/ 1454706 w 3667125"/>
                <a:gd name="connsiteY180" fmla="*/ 769382 h 1276350"/>
                <a:gd name="connsiteX181" fmla="*/ 1462040 w 3667125"/>
                <a:gd name="connsiteY181" fmla="*/ 769382 h 1276350"/>
                <a:gd name="connsiteX182" fmla="*/ 1466136 w 3667125"/>
                <a:gd name="connsiteY182" fmla="*/ 768715 h 1276350"/>
                <a:gd name="connsiteX183" fmla="*/ 1472232 w 3667125"/>
                <a:gd name="connsiteY183" fmla="*/ 767096 h 1276350"/>
                <a:gd name="connsiteX184" fmla="*/ 1479090 w 3667125"/>
                <a:gd name="connsiteY184" fmla="*/ 764619 h 1276350"/>
                <a:gd name="connsiteX185" fmla="*/ 1484043 w 3667125"/>
                <a:gd name="connsiteY185" fmla="*/ 762429 h 1276350"/>
                <a:gd name="connsiteX186" fmla="*/ 1489186 w 3667125"/>
                <a:gd name="connsiteY186" fmla="*/ 758619 h 1276350"/>
                <a:gd name="connsiteX187" fmla="*/ 1494044 w 3667125"/>
                <a:gd name="connsiteY187" fmla="*/ 755571 h 1276350"/>
                <a:gd name="connsiteX188" fmla="*/ 1499949 w 3667125"/>
                <a:gd name="connsiteY188" fmla="*/ 753666 h 1276350"/>
                <a:gd name="connsiteX189" fmla="*/ 1508141 w 3667125"/>
                <a:gd name="connsiteY189" fmla="*/ 752999 h 1276350"/>
                <a:gd name="connsiteX190" fmla="*/ 1527191 w 3667125"/>
                <a:gd name="connsiteY190" fmla="*/ 751951 h 1276350"/>
                <a:gd name="connsiteX191" fmla="*/ 1538907 w 3667125"/>
                <a:gd name="connsiteY191" fmla="*/ 750999 h 1276350"/>
                <a:gd name="connsiteX192" fmla="*/ 1554909 w 3667125"/>
                <a:gd name="connsiteY192" fmla="*/ 750332 h 1276350"/>
                <a:gd name="connsiteX193" fmla="*/ 1569577 w 3667125"/>
                <a:gd name="connsiteY193" fmla="*/ 748998 h 1276350"/>
                <a:gd name="connsiteX194" fmla="*/ 1578245 w 3667125"/>
                <a:gd name="connsiteY194" fmla="*/ 747760 h 1276350"/>
                <a:gd name="connsiteX195" fmla="*/ 1585008 w 3667125"/>
                <a:gd name="connsiteY195" fmla="*/ 746332 h 1276350"/>
                <a:gd name="connsiteX196" fmla="*/ 1589389 w 3667125"/>
                <a:gd name="connsiteY196" fmla="*/ 743950 h 1276350"/>
                <a:gd name="connsiteX197" fmla="*/ 1592247 w 3667125"/>
                <a:gd name="connsiteY197" fmla="*/ 741664 h 1276350"/>
                <a:gd name="connsiteX198" fmla="*/ 1596057 w 3667125"/>
                <a:gd name="connsiteY198" fmla="*/ 740521 h 1276350"/>
                <a:gd name="connsiteX199" fmla="*/ 1602724 w 3667125"/>
                <a:gd name="connsiteY199" fmla="*/ 740521 h 1276350"/>
                <a:gd name="connsiteX200" fmla="*/ 1607106 w 3667125"/>
                <a:gd name="connsiteY200" fmla="*/ 739855 h 1276350"/>
                <a:gd name="connsiteX201" fmla="*/ 1615202 w 3667125"/>
                <a:gd name="connsiteY201" fmla="*/ 735759 h 1276350"/>
                <a:gd name="connsiteX202" fmla="*/ 1623203 w 3667125"/>
                <a:gd name="connsiteY202" fmla="*/ 730615 h 1276350"/>
                <a:gd name="connsiteX203" fmla="*/ 1627299 w 3667125"/>
                <a:gd name="connsiteY203" fmla="*/ 727567 h 1276350"/>
                <a:gd name="connsiteX204" fmla="*/ 1631490 w 3667125"/>
                <a:gd name="connsiteY204" fmla="*/ 724519 h 1276350"/>
                <a:gd name="connsiteX205" fmla="*/ 1638633 w 3667125"/>
                <a:gd name="connsiteY205" fmla="*/ 722043 h 1276350"/>
                <a:gd name="connsiteX206" fmla="*/ 1647682 w 3667125"/>
                <a:gd name="connsiteY206" fmla="*/ 719852 h 1276350"/>
                <a:gd name="connsiteX207" fmla="*/ 1657207 w 3667125"/>
                <a:gd name="connsiteY207" fmla="*/ 718614 h 1276350"/>
                <a:gd name="connsiteX208" fmla="*/ 1665303 w 3667125"/>
                <a:gd name="connsiteY208" fmla="*/ 718614 h 1276350"/>
                <a:gd name="connsiteX209" fmla="*/ 1677876 w 3667125"/>
                <a:gd name="connsiteY209" fmla="*/ 717090 h 1276350"/>
                <a:gd name="connsiteX210" fmla="*/ 1689783 w 3667125"/>
                <a:gd name="connsiteY210" fmla="*/ 717090 h 1276350"/>
                <a:gd name="connsiteX211" fmla="*/ 1698260 w 3667125"/>
                <a:gd name="connsiteY211" fmla="*/ 715661 h 1276350"/>
                <a:gd name="connsiteX212" fmla="*/ 1707023 w 3667125"/>
                <a:gd name="connsiteY212" fmla="*/ 715661 h 1276350"/>
                <a:gd name="connsiteX213" fmla="*/ 1718453 w 3667125"/>
                <a:gd name="connsiteY213" fmla="*/ 713375 h 1276350"/>
                <a:gd name="connsiteX214" fmla="*/ 1724549 w 3667125"/>
                <a:gd name="connsiteY214" fmla="*/ 712423 h 1276350"/>
                <a:gd name="connsiteX215" fmla="*/ 1731788 w 3667125"/>
                <a:gd name="connsiteY215" fmla="*/ 709565 h 1276350"/>
                <a:gd name="connsiteX216" fmla="*/ 1736550 w 3667125"/>
                <a:gd name="connsiteY216" fmla="*/ 706993 h 1276350"/>
                <a:gd name="connsiteX217" fmla="*/ 1741408 w 3667125"/>
                <a:gd name="connsiteY217" fmla="*/ 704326 h 1276350"/>
                <a:gd name="connsiteX218" fmla="*/ 1754172 w 3667125"/>
                <a:gd name="connsiteY218" fmla="*/ 695658 h 1276350"/>
                <a:gd name="connsiteX219" fmla="*/ 1759982 w 3667125"/>
                <a:gd name="connsiteY219" fmla="*/ 692420 h 1276350"/>
                <a:gd name="connsiteX220" fmla="*/ 1771698 w 3667125"/>
                <a:gd name="connsiteY220" fmla="*/ 687753 h 1276350"/>
                <a:gd name="connsiteX221" fmla="*/ 1782175 w 3667125"/>
                <a:gd name="connsiteY221" fmla="*/ 684133 h 1276350"/>
                <a:gd name="connsiteX222" fmla="*/ 1792176 w 3667125"/>
                <a:gd name="connsiteY222" fmla="*/ 681085 h 1276350"/>
                <a:gd name="connsiteX223" fmla="*/ 1804654 w 3667125"/>
                <a:gd name="connsiteY223" fmla="*/ 678704 h 1276350"/>
                <a:gd name="connsiteX224" fmla="*/ 1816846 w 3667125"/>
                <a:gd name="connsiteY224" fmla="*/ 675465 h 1276350"/>
                <a:gd name="connsiteX225" fmla="*/ 1827133 w 3667125"/>
                <a:gd name="connsiteY225" fmla="*/ 672608 h 1276350"/>
                <a:gd name="connsiteX226" fmla="*/ 1836658 w 3667125"/>
                <a:gd name="connsiteY226" fmla="*/ 669846 h 1276350"/>
                <a:gd name="connsiteX227" fmla="*/ 1848183 w 3667125"/>
                <a:gd name="connsiteY227" fmla="*/ 665274 h 1276350"/>
                <a:gd name="connsiteX228" fmla="*/ 1864852 w 3667125"/>
                <a:gd name="connsiteY228" fmla="*/ 664416 h 1276350"/>
                <a:gd name="connsiteX229" fmla="*/ 1864852 w 3667125"/>
                <a:gd name="connsiteY229" fmla="*/ 657654 h 1276350"/>
                <a:gd name="connsiteX230" fmla="*/ 1918287 w 3667125"/>
                <a:gd name="connsiteY230" fmla="*/ 657654 h 1276350"/>
                <a:gd name="connsiteX231" fmla="*/ 1918287 w 3667125"/>
                <a:gd name="connsiteY231" fmla="*/ 648700 h 1276350"/>
                <a:gd name="connsiteX232" fmla="*/ 1924098 w 3667125"/>
                <a:gd name="connsiteY232" fmla="*/ 648700 h 1276350"/>
                <a:gd name="connsiteX233" fmla="*/ 1924098 w 3667125"/>
                <a:gd name="connsiteY233" fmla="*/ 643652 h 1276350"/>
                <a:gd name="connsiteX234" fmla="*/ 1929241 w 3667125"/>
                <a:gd name="connsiteY234" fmla="*/ 643652 h 1276350"/>
                <a:gd name="connsiteX235" fmla="*/ 1929241 w 3667125"/>
                <a:gd name="connsiteY235" fmla="*/ 639556 h 1276350"/>
                <a:gd name="connsiteX236" fmla="*/ 1938099 w 3667125"/>
                <a:gd name="connsiteY236" fmla="*/ 639556 h 1276350"/>
                <a:gd name="connsiteX237" fmla="*/ 1938099 w 3667125"/>
                <a:gd name="connsiteY237" fmla="*/ 634127 h 1276350"/>
                <a:gd name="connsiteX238" fmla="*/ 1947624 w 3667125"/>
                <a:gd name="connsiteY238" fmla="*/ 634127 h 1276350"/>
                <a:gd name="connsiteX239" fmla="*/ 1947624 w 3667125"/>
                <a:gd name="connsiteY239" fmla="*/ 628126 h 1276350"/>
                <a:gd name="connsiteX240" fmla="*/ 1960578 w 3667125"/>
                <a:gd name="connsiteY240" fmla="*/ 628126 h 1276350"/>
                <a:gd name="connsiteX241" fmla="*/ 1960578 w 3667125"/>
                <a:gd name="connsiteY241" fmla="*/ 620792 h 1276350"/>
                <a:gd name="connsiteX242" fmla="*/ 1984200 w 3667125"/>
                <a:gd name="connsiteY242" fmla="*/ 620792 h 1276350"/>
                <a:gd name="connsiteX243" fmla="*/ 1984200 w 3667125"/>
                <a:gd name="connsiteY243" fmla="*/ 614220 h 1276350"/>
                <a:gd name="connsiteX244" fmla="*/ 2061734 w 3667125"/>
                <a:gd name="connsiteY244" fmla="*/ 614220 h 1276350"/>
                <a:gd name="connsiteX245" fmla="*/ 2074212 w 3667125"/>
                <a:gd name="connsiteY245" fmla="*/ 591360 h 1276350"/>
                <a:gd name="connsiteX246" fmla="*/ 2098501 w 3667125"/>
                <a:gd name="connsiteY246" fmla="*/ 591360 h 1276350"/>
                <a:gd name="connsiteX247" fmla="*/ 2101644 w 3667125"/>
                <a:gd name="connsiteY247" fmla="*/ 582597 h 1276350"/>
                <a:gd name="connsiteX248" fmla="*/ 2108692 w 3667125"/>
                <a:gd name="connsiteY248" fmla="*/ 582597 h 1276350"/>
                <a:gd name="connsiteX249" fmla="*/ 2111835 w 3667125"/>
                <a:gd name="connsiteY249" fmla="*/ 571833 h 1276350"/>
                <a:gd name="connsiteX250" fmla="*/ 2116884 w 3667125"/>
                <a:gd name="connsiteY250" fmla="*/ 569071 h 1276350"/>
                <a:gd name="connsiteX251" fmla="*/ 2121551 w 3667125"/>
                <a:gd name="connsiteY251" fmla="*/ 563261 h 1276350"/>
                <a:gd name="connsiteX252" fmla="*/ 2123742 w 3667125"/>
                <a:gd name="connsiteY252" fmla="*/ 558498 h 1276350"/>
                <a:gd name="connsiteX253" fmla="*/ 2125170 w 3667125"/>
                <a:gd name="connsiteY253" fmla="*/ 551926 h 1276350"/>
                <a:gd name="connsiteX254" fmla="*/ 2128314 w 3667125"/>
                <a:gd name="connsiteY254" fmla="*/ 545735 h 1276350"/>
                <a:gd name="connsiteX255" fmla="*/ 2130790 w 3667125"/>
                <a:gd name="connsiteY255" fmla="*/ 540687 h 1276350"/>
                <a:gd name="connsiteX256" fmla="*/ 2134886 w 3667125"/>
                <a:gd name="connsiteY256" fmla="*/ 534400 h 1276350"/>
                <a:gd name="connsiteX257" fmla="*/ 2139458 w 3667125"/>
                <a:gd name="connsiteY257" fmla="*/ 529733 h 1276350"/>
                <a:gd name="connsiteX258" fmla="*/ 2144601 w 3667125"/>
                <a:gd name="connsiteY258" fmla="*/ 525066 h 1276350"/>
                <a:gd name="connsiteX259" fmla="*/ 2150698 w 3667125"/>
                <a:gd name="connsiteY259" fmla="*/ 519256 h 1276350"/>
                <a:gd name="connsiteX260" fmla="*/ 2156793 w 3667125"/>
                <a:gd name="connsiteY260" fmla="*/ 516398 h 1276350"/>
                <a:gd name="connsiteX261" fmla="*/ 2161651 w 3667125"/>
                <a:gd name="connsiteY261" fmla="*/ 509159 h 1276350"/>
                <a:gd name="connsiteX262" fmla="*/ 2162509 w 3667125"/>
                <a:gd name="connsiteY262" fmla="*/ 507825 h 1276350"/>
                <a:gd name="connsiteX263" fmla="*/ 2213086 w 3667125"/>
                <a:gd name="connsiteY263" fmla="*/ 507825 h 1276350"/>
                <a:gd name="connsiteX264" fmla="*/ 2213086 w 3667125"/>
                <a:gd name="connsiteY264" fmla="*/ 502491 h 1276350"/>
                <a:gd name="connsiteX265" fmla="*/ 2216515 w 3667125"/>
                <a:gd name="connsiteY265" fmla="*/ 502491 h 1276350"/>
                <a:gd name="connsiteX266" fmla="*/ 2216515 w 3667125"/>
                <a:gd name="connsiteY266" fmla="*/ 493729 h 1276350"/>
                <a:gd name="connsiteX267" fmla="*/ 2371011 w 3667125"/>
                <a:gd name="connsiteY267" fmla="*/ 493729 h 1276350"/>
                <a:gd name="connsiteX268" fmla="*/ 2371011 w 3667125"/>
                <a:gd name="connsiteY268" fmla="*/ 479917 h 1276350"/>
                <a:gd name="connsiteX269" fmla="*/ 2385108 w 3667125"/>
                <a:gd name="connsiteY269" fmla="*/ 479917 h 1276350"/>
                <a:gd name="connsiteX270" fmla="*/ 2385108 w 3667125"/>
                <a:gd name="connsiteY270" fmla="*/ 468106 h 1276350"/>
                <a:gd name="connsiteX271" fmla="*/ 2397300 w 3667125"/>
                <a:gd name="connsiteY271" fmla="*/ 468106 h 1276350"/>
                <a:gd name="connsiteX272" fmla="*/ 2397300 w 3667125"/>
                <a:gd name="connsiteY272" fmla="*/ 453914 h 1276350"/>
                <a:gd name="connsiteX273" fmla="*/ 2475310 w 3667125"/>
                <a:gd name="connsiteY273" fmla="*/ 453914 h 1276350"/>
                <a:gd name="connsiteX274" fmla="*/ 2475310 w 3667125"/>
                <a:gd name="connsiteY274" fmla="*/ 448294 h 1276350"/>
                <a:gd name="connsiteX275" fmla="*/ 2480358 w 3667125"/>
                <a:gd name="connsiteY275" fmla="*/ 448294 h 1276350"/>
                <a:gd name="connsiteX276" fmla="*/ 2480358 w 3667125"/>
                <a:gd name="connsiteY276" fmla="*/ 443436 h 1276350"/>
                <a:gd name="connsiteX277" fmla="*/ 2484644 w 3667125"/>
                <a:gd name="connsiteY277" fmla="*/ 443436 h 1276350"/>
                <a:gd name="connsiteX278" fmla="*/ 2484644 w 3667125"/>
                <a:gd name="connsiteY278" fmla="*/ 440389 h 1276350"/>
                <a:gd name="connsiteX279" fmla="*/ 2498265 w 3667125"/>
                <a:gd name="connsiteY279" fmla="*/ 440389 h 1276350"/>
                <a:gd name="connsiteX280" fmla="*/ 2498265 w 3667125"/>
                <a:gd name="connsiteY280" fmla="*/ 424482 h 1276350"/>
                <a:gd name="connsiteX281" fmla="*/ 2532460 w 3667125"/>
                <a:gd name="connsiteY281" fmla="*/ 424482 h 1276350"/>
                <a:gd name="connsiteX282" fmla="*/ 2532460 w 3667125"/>
                <a:gd name="connsiteY282" fmla="*/ 420291 h 1276350"/>
                <a:gd name="connsiteX283" fmla="*/ 2536460 w 3667125"/>
                <a:gd name="connsiteY283" fmla="*/ 420291 h 1276350"/>
                <a:gd name="connsiteX284" fmla="*/ 2536460 w 3667125"/>
                <a:gd name="connsiteY284" fmla="*/ 410766 h 1276350"/>
                <a:gd name="connsiteX285" fmla="*/ 2630376 w 3667125"/>
                <a:gd name="connsiteY285" fmla="*/ 410766 h 1276350"/>
                <a:gd name="connsiteX286" fmla="*/ 2630376 w 3667125"/>
                <a:gd name="connsiteY286" fmla="*/ 406480 h 1276350"/>
                <a:gd name="connsiteX287" fmla="*/ 2633710 w 3667125"/>
                <a:gd name="connsiteY287" fmla="*/ 406480 h 1276350"/>
                <a:gd name="connsiteX288" fmla="*/ 2633710 w 3667125"/>
                <a:gd name="connsiteY288" fmla="*/ 400288 h 1276350"/>
                <a:gd name="connsiteX289" fmla="*/ 2636568 w 3667125"/>
                <a:gd name="connsiteY289" fmla="*/ 400288 h 1276350"/>
                <a:gd name="connsiteX290" fmla="*/ 2636568 w 3667125"/>
                <a:gd name="connsiteY290" fmla="*/ 394859 h 1276350"/>
                <a:gd name="connsiteX291" fmla="*/ 2683526 w 3667125"/>
                <a:gd name="connsiteY291" fmla="*/ 394859 h 1276350"/>
                <a:gd name="connsiteX292" fmla="*/ 2683526 w 3667125"/>
                <a:gd name="connsiteY292" fmla="*/ 385334 h 1276350"/>
                <a:gd name="connsiteX293" fmla="*/ 2685240 w 3667125"/>
                <a:gd name="connsiteY293" fmla="*/ 385334 h 1276350"/>
                <a:gd name="connsiteX294" fmla="*/ 2685240 w 3667125"/>
                <a:gd name="connsiteY294" fmla="*/ 376571 h 1276350"/>
                <a:gd name="connsiteX295" fmla="*/ 2766965 w 3667125"/>
                <a:gd name="connsiteY295" fmla="*/ 376571 h 1276350"/>
                <a:gd name="connsiteX296" fmla="*/ 2766965 w 3667125"/>
                <a:gd name="connsiteY296" fmla="*/ 370094 h 1276350"/>
                <a:gd name="connsiteX297" fmla="*/ 2770394 w 3667125"/>
                <a:gd name="connsiteY297" fmla="*/ 370094 h 1276350"/>
                <a:gd name="connsiteX298" fmla="*/ 2770394 w 3667125"/>
                <a:gd name="connsiteY298" fmla="*/ 359045 h 1276350"/>
                <a:gd name="connsiteX299" fmla="*/ 2785634 w 3667125"/>
                <a:gd name="connsiteY299" fmla="*/ 359045 h 1276350"/>
                <a:gd name="connsiteX300" fmla="*/ 2785634 w 3667125"/>
                <a:gd name="connsiteY300" fmla="*/ 351901 h 1276350"/>
                <a:gd name="connsiteX301" fmla="*/ 2788492 w 3667125"/>
                <a:gd name="connsiteY301" fmla="*/ 351901 h 1276350"/>
                <a:gd name="connsiteX302" fmla="*/ 2788492 w 3667125"/>
                <a:gd name="connsiteY302" fmla="*/ 339709 h 1276350"/>
                <a:gd name="connsiteX303" fmla="*/ 2813066 w 3667125"/>
                <a:gd name="connsiteY303" fmla="*/ 339709 h 1276350"/>
                <a:gd name="connsiteX304" fmla="*/ 2813066 w 3667125"/>
                <a:gd name="connsiteY304" fmla="*/ 319516 h 1276350"/>
                <a:gd name="connsiteX305" fmla="*/ 2817352 w 3667125"/>
                <a:gd name="connsiteY305" fmla="*/ 319516 h 1276350"/>
                <a:gd name="connsiteX306" fmla="*/ 2817352 w 3667125"/>
                <a:gd name="connsiteY306" fmla="*/ 314754 h 1276350"/>
                <a:gd name="connsiteX307" fmla="*/ 2820876 w 3667125"/>
                <a:gd name="connsiteY307" fmla="*/ 314754 h 1276350"/>
                <a:gd name="connsiteX308" fmla="*/ 2820876 w 3667125"/>
                <a:gd name="connsiteY308" fmla="*/ 309896 h 1276350"/>
                <a:gd name="connsiteX309" fmla="*/ 2822877 w 3667125"/>
                <a:gd name="connsiteY309" fmla="*/ 309896 h 1276350"/>
                <a:gd name="connsiteX310" fmla="*/ 2822877 w 3667125"/>
                <a:gd name="connsiteY310" fmla="*/ 305419 h 1276350"/>
                <a:gd name="connsiteX311" fmla="*/ 2826020 w 3667125"/>
                <a:gd name="connsiteY311" fmla="*/ 305419 h 1276350"/>
                <a:gd name="connsiteX312" fmla="*/ 2826020 w 3667125"/>
                <a:gd name="connsiteY312" fmla="*/ 301609 h 1276350"/>
                <a:gd name="connsiteX313" fmla="*/ 2875740 w 3667125"/>
                <a:gd name="connsiteY313" fmla="*/ 301609 h 1276350"/>
                <a:gd name="connsiteX314" fmla="*/ 2875740 w 3667125"/>
                <a:gd name="connsiteY314" fmla="*/ 290560 h 1276350"/>
                <a:gd name="connsiteX315" fmla="*/ 2878884 w 3667125"/>
                <a:gd name="connsiteY315" fmla="*/ 290560 h 1276350"/>
                <a:gd name="connsiteX316" fmla="*/ 2878884 w 3667125"/>
                <a:gd name="connsiteY316" fmla="*/ 285226 h 1276350"/>
                <a:gd name="connsiteX317" fmla="*/ 2881170 w 3667125"/>
                <a:gd name="connsiteY317" fmla="*/ 285226 h 1276350"/>
                <a:gd name="connsiteX318" fmla="*/ 2881170 w 3667125"/>
                <a:gd name="connsiteY318" fmla="*/ 280273 h 1276350"/>
                <a:gd name="connsiteX319" fmla="*/ 2882980 w 3667125"/>
                <a:gd name="connsiteY319" fmla="*/ 280273 h 1276350"/>
                <a:gd name="connsiteX320" fmla="*/ 2882980 w 3667125"/>
                <a:gd name="connsiteY320" fmla="*/ 274463 h 1276350"/>
                <a:gd name="connsiteX321" fmla="*/ 2884980 w 3667125"/>
                <a:gd name="connsiteY321" fmla="*/ 274463 h 1276350"/>
                <a:gd name="connsiteX322" fmla="*/ 2884980 w 3667125"/>
                <a:gd name="connsiteY322" fmla="*/ 271129 h 1276350"/>
                <a:gd name="connsiteX323" fmla="*/ 2886789 w 3667125"/>
                <a:gd name="connsiteY323" fmla="*/ 271129 h 1276350"/>
                <a:gd name="connsiteX324" fmla="*/ 2886789 w 3667125"/>
                <a:gd name="connsiteY324" fmla="*/ 265033 h 1276350"/>
                <a:gd name="connsiteX325" fmla="*/ 3020806 w 3667125"/>
                <a:gd name="connsiteY325" fmla="*/ 265033 h 1276350"/>
                <a:gd name="connsiteX326" fmla="*/ 3020806 w 3667125"/>
                <a:gd name="connsiteY326" fmla="*/ 241983 h 1276350"/>
                <a:gd name="connsiteX327" fmla="*/ 3035475 w 3667125"/>
                <a:gd name="connsiteY327" fmla="*/ 241983 h 1276350"/>
                <a:gd name="connsiteX328" fmla="*/ 3035475 w 3667125"/>
                <a:gd name="connsiteY328" fmla="*/ 216456 h 1276350"/>
                <a:gd name="connsiteX329" fmla="*/ 3086719 w 3667125"/>
                <a:gd name="connsiteY329" fmla="*/ 216456 h 1276350"/>
                <a:gd name="connsiteX330" fmla="*/ 3086719 w 3667125"/>
                <a:gd name="connsiteY330" fmla="*/ 205692 h 1276350"/>
                <a:gd name="connsiteX331" fmla="*/ 3090339 w 3667125"/>
                <a:gd name="connsiteY331" fmla="*/ 205692 h 1276350"/>
                <a:gd name="connsiteX332" fmla="*/ 3090339 w 3667125"/>
                <a:gd name="connsiteY332" fmla="*/ 201216 h 1276350"/>
                <a:gd name="connsiteX333" fmla="*/ 3092053 w 3667125"/>
                <a:gd name="connsiteY333" fmla="*/ 201216 h 1276350"/>
                <a:gd name="connsiteX334" fmla="*/ 3092053 w 3667125"/>
                <a:gd name="connsiteY334" fmla="*/ 196644 h 1276350"/>
                <a:gd name="connsiteX335" fmla="*/ 3093482 w 3667125"/>
                <a:gd name="connsiteY335" fmla="*/ 196644 h 1276350"/>
                <a:gd name="connsiteX336" fmla="*/ 3093482 w 3667125"/>
                <a:gd name="connsiteY336" fmla="*/ 187119 h 1276350"/>
                <a:gd name="connsiteX337" fmla="*/ 3346942 w 3667125"/>
                <a:gd name="connsiteY337" fmla="*/ 187119 h 1276350"/>
                <a:gd name="connsiteX338" fmla="*/ 3346942 w 3667125"/>
                <a:gd name="connsiteY338" fmla="*/ 181499 h 1276350"/>
                <a:gd name="connsiteX339" fmla="*/ 3349514 w 3667125"/>
                <a:gd name="connsiteY339" fmla="*/ 181499 h 1276350"/>
                <a:gd name="connsiteX340" fmla="*/ 3349514 w 3667125"/>
                <a:gd name="connsiteY340" fmla="*/ 164544 h 1276350"/>
                <a:gd name="connsiteX341" fmla="*/ 3351514 w 3667125"/>
                <a:gd name="connsiteY341" fmla="*/ 164544 h 1276350"/>
                <a:gd name="connsiteX342" fmla="*/ 3351514 w 3667125"/>
                <a:gd name="connsiteY342" fmla="*/ 158258 h 1276350"/>
                <a:gd name="connsiteX343" fmla="*/ 3353229 w 3667125"/>
                <a:gd name="connsiteY343" fmla="*/ 158258 h 1276350"/>
                <a:gd name="connsiteX344" fmla="*/ 3353229 w 3667125"/>
                <a:gd name="connsiteY344" fmla="*/ 153496 h 1276350"/>
                <a:gd name="connsiteX345" fmla="*/ 3390567 w 3667125"/>
                <a:gd name="connsiteY345" fmla="*/ 153496 h 1276350"/>
                <a:gd name="connsiteX346" fmla="*/ 3390567 w 3667125"/>
                <a:gd name="connsiteY346" fmla="*/ 116443 h 1276350"/>
                <a:gd name="connsiteX347" fmla="*/ 3556873 w 3667125"/>
                <a:gd name="connsiteY347" fmla="*/ 116443 h 1276350"/>
                <a:gd name="connsiteX348" fmla="*/ 3556873 w 3667125"/>
                <a:gd name="connsiteY348" fmla="*/ 65199 h 1276350"/>
                <a:gd name="connsiteX349" fmla="*/ 3605260 w 3667125"/>
                <a:gd name="connsiteY349" fmla="*/ 65199 h 1276350"/>
                <a:gd name="connsiteX350" fmla="*/ 3605260 w 3667125"/>
                <a:gd name="connsiteY350" fmla="*/ 3572 h 1276350"/>
                <a:gd name="connsiteX351" fmla="*/ 3663839 w 3667125"/>
                <a:gd name="connsiteY351" fmla="*/ 3572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Lst>
              <a:rect l="l" t="t" r="r" b="b"/>
              <a:pathLst>
                <a:path w="3667125" h="1276350">
                  <a:moveTo>
                    <a:pt x="3572" y="1275826"/>
                  </a:moveTo>
                  <a:lnTo>
                    <a:pt x="53578" y="1248108"/>
                  </a:lnTo>
                  <a:lnTo>
                    <a:pt x="56531" y="1233059"/>
                  </a:lnTo>
                  <a:lnTo>
                    <a:pt x="86725" y="1233059"/>
                  </a:lnTo>
                  <a:lnTo>
                    <a:pt x="98727" y="1231630"/>
                  </a:lnTo>
                  <a:lnTo>
                    <a:pt x="111204" y="1229916"/>
                  </a:lnTo>
                  <a:lnTo>
                    <a:pt x="123492" y="1228297"/>
                  </a:lnTo>
                  <a:lnTo>
                    <a:pt x="146447" y="1226201"/>
                  </a:lnTo>
                  <a:lnTo>
                    <a:pt x="167497" y="1226201"/>
                  </a:lnTo>
                  <a:lnTo>
                    <a:pt x="176069" y="1224772"/>
                  </a:lnTo>
                  <a:cubicBezTo>
                    <a:pt x="176546" y="1224772"/>
                    <a:pt x="186547" y="1222200"/>
                    <a:pt x="186547" y="1222200"/>
                  </a:cubicBezTo>
                  <a:lnTo>
                    <a:pt x="193119" y="1218391"/>
                  </a:lnTo>
                  <a:cubicBezTo>
                    <a:pt x="193119" y="1218391"/>
                    <a:pt x="199025" y="1212580"/>
                    <a:pt x="199025" y="1212580"/>
                  </a:cubicBezTo>
                  <a:lnTo>
                    <a:pt x="203692" y="1206960"/>
                  </a:lnTo>
                  <a:lnTo>
                    <a:pt x="210931" y="1195435"/>
                  </a:lnTo>
                  <a:lnTo>
                    <a:pt x="215027" y="1191530"/>
                  </a:lnTo>
                  <a:lnTo>
                    <a:pt x="220837" y="1187434"/>
                  </a:lnTo>
                  <a:lnTo>
                    <a:pt x="227695" y="1184767"/>
                  </a:lnTo>
                  <a:lnTo>
                    <a:pt x="238173" y="1183719"/>
                  </a:lnTo>
                  <a:lnTo>
                    <a:pt x="271891" y="1183719"/>
                  </a:lnTo>
                  <a:lnTo>
                    <a:pt x="279702" y="1183148"/>
                  </a:lnTo>
                  <a:lnTo>
                    <a:pt x="287417" y="1183148"/>
                  </a:lnTo>
                  <a:lnTo>
                    <a:pt x="295227" y="1182196"/>
                  </a:lnTo>
                  <a:lnTo>
                    <a:pt x="304752" y="1181148"/>
                  </a:lnTo>
                  <a:lnTo>
                    <a:pt x="318183" y="1180386"/>
                  </a:lnTo>
                  <a:lnTo>
                    <a:pt x="327708" y="1179529"/>
                  </a:lnTo>
                  <a:lnTo>
                    <a:pt x="337804" y="1177814"/>
                  </a:lnTo>
                  <a:lnTo>
                    <a:pt x="346758" y="1176385"/>
                  </a:lnTo>
                  <a:lnTo>
                    <a:pt x="355140" y="1174575"/>
                  </a:lnTo>
                  <a:lnTo>
                    <a:pt x="360664" y="1172671"/>
                  </a:lnTo>
                  <a:lnTo>
                    <a:pt x="367808" y="1169337"/>
                  </a:lnTo>
                  <a:lnTo>
                    <a:pt x="371808" y="1167622"/>
                  </a:lnTo>
                  <a:lnTo>
                    <a:pt x="375237" y="1164098"/>
                  </a:lnTo>
                  <a:lnTo>
                    <a:pt x="379143" y="1156002"/>
                  </a:lnTo>
                  <a:lnTo>
                    <a:pt x="384381" y="1151525"/>
                  </a:lnTo>
                  <a:lnTo>
                    <a:pt x="393906" y="1146286"/>
                  </a:lnTo>
                  <a:lnTo>
                    <a:pt x="409242" y="1139047"/>
                  </a:lnTo>
                  <a:lnTo>
                    <a:pt x="421719" y="1132284"/>
                  </a:lnTo>
                  <a:lnTo>
                    <a:pt x="430768" y="1126474"/>
                  </a:lnTo>
                  <a:lnTo>
                    <a:pt x="435150" y="1123236"/>
                  </a:lnTo>
                  <a:lnTo>
                    <a:pt x="437817" y="1118568"/>
                  </a:lnTo>
                  <a:lnTo>
                    <a:pt x="442008" y="1114854"/>
                  </a:lnTo>
                  <a:lnTo>
                    <a:pt x="453533" y="1108377"/>
                  </a:lnTo>
                  <a:lnTo>
                    <a:pt x="460200" y="1103709"/>
                  </a:lnTo>
                  <a:lnTo>
                    <a:pt x="468963" y="1100090"/>
                  </a:lnTo>
                  <a:lnTo>
                    <a:pt x="475250" y="1098566"/>
                  </a:lnTo>
                  <a:lnTo>
                    <a:pt x="484775" y="1098566"/>
                  </a:lnTo>
                  <a:lnTo>
                    <a:pt x="493252" y="1097899"/>
                  </a:lnTo>
                  <a:lnTo>
                    <a:pt x="502110" y="1097137"/>
                  </a:lnTo>
                  <a:lnTo>
                    <a:pt x="511635" y="1094089"/>
                  </a:lnTo>
                  <a:lnTo>
                    <a:pt x="518112" y="1091899"/>
                  </a:lnTo>
                  <a:lnTo>
                    <a:pt x="524780" y="1090756"/>
                  </a:lnTo>
                  <a:lnTo>
                    <a:pt x="529447" y="1088850"/>
                  </a:lnTo>
                  <a:lnTo>
                    <a:pt x="535257" y="1084469"/>
                  </a:lnTo>
                  <a:lnTo>
                    <a:pt x="539448" y="1081421"/>
                  </a:lnTo>
                  <a:lnTo>
                    <a:pt x="545259" y="1078087"/>
                  </a:lnTo>
                  <a:lnTo>
                    <a:pt x="549545" y="1075801"/>
                  </a:lnTo>
                  <a:lnTo>
                    <a:pt x="553641" y="1073801"/>
                  </a:lnTo>
                  <a:lnTo>
                    <a:pt x="558117" y="1071515"/>
                  </a:lnTo>
                  <a:lnTo>
                    <a:pt x="561832" y="1069610"/>
                  </a:lnTo>
                  <a:lnTo>
                    <a:pt x="591265" y="1069610"/>
                  </a:lnTo>
                  <a:lnTo>
                    <a:pt x="598884" y="1067133"/>
                  </a:lnTo>
                  <a:cubicBezTo>
                    <a:pt x="601176" y="1066641"/>
                    <a:pt x="603435" y="1066005"/>
                    <a:pt x="605647" y="1065228"/>
                  </a:cubicBezTo>
                  <a:cubicBezTo>
                    <a:pt x="606695" y="1064657"/>
                    <a:pt x="614410" y="1061228"/>
                    <a:pt x="615172" y="1060942"/>
                  </a:cubicBezTo>
                  <a:cubicBezTo>
                    <a:pt x="616959" y="1059643"/>
                    <a:pt x="618618" y="1058176"/>
                    <a:pt x="620125" y="1056561"/>
                  </a:cubicBezTo>
                  <a:lnTo>
                    <a:pt x="626507" y="1050465"/>
                  </a:lnTo>
                  <a:lnTo>
                    <a:pt x="631841" y="1047512"/>
                  </a:lnTo>
                  <a:lnTo>
                    <a:pt x="636127" y="1045798"/>
                  </a:lnTo>
                  <a:lnTo>
                    <a:pt x="693944" y="1045798"/>
                  </a:lnTo>
                  <a:lnTo>
                    <a:pt x="699183" y="1045226"/>
                  </a:lnTo>
                  <a:lnTo>
                    <a:pt x="704231" y="1043988"/>
                  </a:lnTo>
                  <a:lnTo>
                    <a:pt x="711184" y="1041988"/>
                  </a:lnTo>
                  <a:lnTo>
                    <a:pt x="716709" y="1038749"/>
                  </a:lnTo>
                  <a:lnTo>
                    <a:pt x="722233" y="1033320"/>
                  </a:lnTo>
                  <a:lnTo>
                    <a:pt x="723471" y="1032272"/>
                  </a:lnTo>
                  <a:lnTo>
                    <a:pt x="732996" y="1032272"/>
                  </a:lnTo>
                  <a:lnTo>
                    <a:pt x="739950" y="1027033"/>
                  </a:lnTo>
                  <a:lnTo>
                    <a:pt x="749475" y="1021509"/>
                  </a:lnTo>
                  <a:lnTo>
                    <a:pt x="754142" y="1017699"/>
                  </a:lnTo>
                  <a:lnTo>
                    <a:pt x="779288" y="1017699"/>
                  </a:lnTo>
                  <a:lnTo>
                    <a:pt x="787194" y="1015984"/>
                  </a:lnTo>
                  <a:lnTo>
                    <a:pt x="793194" y="1014841"/>
                  </a:lnTo>
                  <a:lnTo>
                    <a:pt x="798814" y="1011889"/>
                  </a:lnTo>
                  <a:lnTo>
                    <a:pt x="804243" y="1008745"/>
                  </a:lnTo>
                  <a:lnTo>
                    <a:pt x="808434" y="1006078"/>
                  </a:lnTo>
                  <a:lnTo>
                    <a:pt x="812721" y="1002364"/>
                  </a:lnTo>
                  <a:lnTo>
                    <a:pt x="818817" y="998173"/>
                  </a:lnTo>
                  <a:lnTo>
                    <a:pt x="823008" y="995410"/>
                  </a:lnTo>
                  <a:lnTo>
                    <a:pt x="827008" y="993505"/>
                  </a:lnTo>
                  <a:lnTo>
                    <a:pt x="835009" y="991886"/>
                  </a:lnTo>
                  <a:lnTo>
                    <a:pt x="846534" y="991886"/>
                  </a:lnTo>
                  <a:lnTo>
                    <a:pt x="853297" y="990362"/>
                  </a:lnTo>
                  <a:lnTo>
                    <a:pt x="859393" y="988266"/>
                  </a:lnTo>
                  <a:lnTo>
                    <a:pt x="863203" y="984838"/>
                  </a:lnTo>
                  <a:lnTo>
                    <a:pt x="867870" y="981027"/>
                  </a:lnTo>
                  <a:lnTo>
                    <a:pt x="871966" y="976074"/>
                  </a:lnTo>
                  <a:lnTo>
                    <a:pt x="875967" y="973217"/>
                  </a:lnTo>
                  <a:lnTo>
                    <a:pt x="880158" y="971788"/>
                  </a:lnTo>
                  <a:lnTo>
                    <a:pt x="889683" y="969598"/>
                  </a:lnTo>
                  <a:lnTo>
                    <a:pt x="898255" y="968740"/>
                  </a:lnTo>
                  <a:lnTo>
                    <a:pt x="903970" y="967883"/>
                  </a:lnTo>
                  <a:lnTo>
                    <a:pt x="910923" y="966454"/>
                  </a:lnTo>
                  <a:lnTo>
                    <a:pt x="916829" y="964930"/>
                  </a:lnTo>
                  <a:lnTo>
                    <a:pt x="922734" y="962644"/>
                  </a:lnTo>
                  <a:lnTo>
                    <a:pt x="931116" y="959787"/>
                  </a:lnTo>
                  <a:lnTo>
                    <a:pt x="935784" y="957120"/>
                  </a:lnTo>
                  <a:lnTo>
                    <a:pt x="940641" y="953976"/>
                  </a:lnTo>
                  <a:lnTo>
                    <a:pt x="946357" y="950452"/>
                  </a:lnTo>
                  <a:lnTo>
                    <a:pt x="951024" y="948071"/>
                  </a:lnTo>
                  <a:lnTo>
                    <a:pt x="955977" y="945499"/>
                  </a:lnTo>
                  <a:lnTo>
                    <a:pt x="961215" y="942927"/>
                  </a:lnTo>
                  <a:lnTo>
                    <a:pt x="978360" y="942927"/>
                  </a:lnTo>
                  <a:cubicBezTo>
                    <a:pt x="978360" y="942927"/>
                    <a:pt x="982647" y="940546"/>
                    <a:pt x="983218" y="940451"/>
                  </a:cubicBezTo>
                  <a:cubicBezTo>
                    <a:pt x="983790" y="940356"/>
                    <a:pt x="987123" y="938260"/>
                    <a:pt x="987123" y="938260"/>
                  </a:cubicBezTo>
                  <a:lnTo>
                    <a:pt x="990838" y="935784"/>
                  </a:lnTo>
                  <a:lnTo>
                    <a:pt x="994743" y="932640"/>
                  </a:lnTo>
                  <a:lnTo>
                    <a:pt x="999315" y="930069"/>
                  </a:lnTo>
                  <a:lnTo>
                    <a:pt x="1003507" y="926735"/>
                  </a:lnTo>
                  <a:lnTo>
                    <a:pt x="1006364" y="925021"/>
                  </a:lnTo>
                  <a:lnTo>
                    <a:pt x="1009602" y="923211"/>
                  </a:lnTo>
                  <a:lnTo>
                    <a:pt x="1012174" y="921877"/>
                  </a:lnTo>
                  <a:lnTo>
                    <a:pt x="1015317" y="921210"/>
                  </a:lnTo>
                  <a:lnTo>
                    <a:pt x="1017984" y="920353"/>
                  </a:lnTo>
                  <a:lnTo>
                    <a:pt x="1042178" y="920353"/>
                  </a:lnTo>
                  <a:lnTo>
                    <a:pt x="1047512" y="919591"/>
                  </a:lnTo>
                  <a:lnTo>
                    <a:pt x="1055989" y="918543"/>
                  </a:lnTo>
                  <a:lnTo>
                    <a:pt x="1061418" y="917496"/>
                  </a:lnTo>
                  <a:lnTo>
                    <a:pt x="1067610" y="916067"/>
                  </a:lnTo>
                  <a:lnTo>
                    <a:pt x="1075801" y="914638"/>
                  </a:lnTo>
                  <a:lnTo>
                    <a:pt x="1086850" y="913305"/>
                  </a:lnTo>
                  <a:lnTo>
                    <a:pt x="1099614" y="912066"/>
                  </a:lnTo>
                  <a:lnTo>
                    <a:pt x="1107424" y="910542"/>
                  </a:lnTo>
                  <a:cubicBezTo>
                    <a:pt x="1107424" y="910542"/>
                    <a:pt x="1114282" y="908066"/>
                    <a:pt x="1114854" y="907590"/>
                  </a:cubicBezTo>
                  <a:lnTo>
                    <a:pt x="1120188" y="904827"/>
                  </a:lnTo>
                  <a:lnTo>
                    <a:pt x="1128474" y="901494"/>
                  </a:lnTo>
                  <a:lnTo>
                    <a:pt x="1136475" y="898922"/>
                  </a:lnTo>
                  <a:lnTo>
                    <a:pt x="1144191" y="896826"/>
                  </a:lnTo>
                  <a:lnTo>
                    <a:pt x="1151334" y="893779"/>
                  </a:lnTo>
                  <a:cubicBezTo>
                    <a:pt x="1152001" y="893779"/>
                    <a:pt x="1160288" y="888730"/>
                    <a:pt x="1160288" y="888730"/>
                  </a:cubicBezTo>
                  <a:lnTo>
                    <a:pt x="1165336" y="885492"/>
                  </a:lnTo>
                  <a:lnTo>
                    <a:pt x="1171718" y="880634"/>
                  </a:lnTo>
                  <a:lnTo>
                    <a:pt x="1173623" y="878729"/>
                  </a:lnTo>
                  <a:lnTo>
                    <a:pt x="1178671" y="876157"/>
                  </a:lnTo>
                  <a:lnTo>
                    <a:pt x="1190863" y="876157"/>
                  </a:lnTo>
                  <a:lnTo>
                    <a:pt x="1211342" y="875109"/>
                  </a:lnTo>
                  <a:lnTo>
                    <a:pt x="1223248" y="875109"/>
                  </a:lnTo>
                  <a:lnTo>
                    <a:pt x="1236012" y="873490"/>
                  </a:lnTo>
                  <a:lnTo>
                    <a:pt x="1249442" y="872538"/>
                  </a:lnTo>
                  <a:lnTo>
                    <a:pt x="1260872" y="871014"/>
                  </a:lnTo>
                  <a:lnTo>
                    <a:pt x="1270397" y="869109"/>
                  </a:lnTo>
                  <a:lnTo>
                    <a:pt x="1281732" y="864727"/>
                  </a:lnTo>
                  <a:lnTo>
                    <a:pt x="1287542" y="862727"/>
                  </a:lnTo>
                  <a:lnTo>
                    <a:pt x="1294114" y="859774"/>
                  </a:lnTo>
                  <a:lnTo>
                    <a:pt x="1300496" y="856726"/>
                  </a:lnTo>
                  <a:lnTo>
                    <a:pt x="1305640" y="853583"/>
                  </a:lnTo>
                  <a:lnTo>
                    <a:pt x="1310592" y="848725"/>
                  </a:lnTo>
                  <a:lnTo>
                    <a:pt x="1315831" y="847868"/>
                  </a:lnTo>
                  <a:lnTo>
                    <a:pt x="1327547" y="847868"/>
                  </a:lnTo>
                  <a:lnTo>
                    <a:pt x="1334595" y="844058"/>
                  </a:lnTo>
                  <a:lnTo>
                    <a:pt x="1343073" y="839676"/>
                  </a:lnTo>
                  <a:lnTo>
                    <a:pt x="1348597" y="835485"/>
                  </a:lnTo>
                  <a:cubicBezTo>
                    <a:pt x="1348597" y="835485"/>
                    <a:pt x="1351741" y="831485"/>
                    <a:pt x="1352312" y="831104"/>
                  </a:cubicBezTo>
                  <a:cubicBezTo>
                    <a:pt x="1352883" y="830723"/>
                    <a:pt x="1356693" y="824436"/>
                    <a:pt x="1356693" y="824436"/>
                  </a:cubicBezTo>
                  <a:lnTo>
                    <a:pt x="1360123" y="820341"/>
                  </a:lnTo>
                  <a:lnTo>
                    <a:pt x="1364028" y="816245"/>
                  </a:lnTo>
                  <a:lnTo>
                    <a:pt x="1368981" y="813292"/>
                  </a:lnTo>
                  <a:lnTo>
                    <a:pt x="1373553" y="811387"/>
                  </a:lnTo>
                  <a:lnTo>
                    <a:pt x="1378791" y="810435"/>
                  </a:lnTo>
                  <a:lnTo>
                    <a:pt x="1387269" y="808625"/>
                  </a:lnTo>
                  <a:lnTo>
                    <a:pt x="1394032" y="808625"/>
                  </a:lnTo>
                  <a:lnTo>
                    <a:pt x="1397746" y="806625"/>
                  </a:lnTo>
                  <a:lnTo>
                    <a:pt x="1401366" y="803482"/>
                  </a:lnTo>
                  <a:lnTo>
                    <a:pt x="1405747" y="796814"/>
                  </a:lnTo>
                  <a:lnTo>
                    <a:pt x="1409271" y="792432"/>
                  </a:lnTo>
                  <a:lnTo>
                    <a:pt x="1413939" y="788337"/>
                  </a:lnTo>
                  <a:lnTo>
                    <a:pt x="1420511" y="782241"/>
                  </a:lnTo>
                  <a:lnTo>
                    <a:pt x="1426131" y="778621"/>
                  </a:lnTo>
                  <a:lnTo>
                    <a:pt x="1432798" y="775383"/>
                  </a:lnTo>
                  <a:lnTo>
                    <a:pt x="1440704" y="772240"/>
                  </a:lnTo>
                  <a:lnTo>
                    <a:pt x="1448800" y="770430"/>
                  </a:lnTo>
                  <a:lnTo>
                    <a:pt x="1454706" y="769382"/>
                  </a:lnTo>
                  <a:lnTo>
                    <a:pt x="1462040" y="769382"/>
                  </a:lnTo>
                  <a:lnTo>
                    <a:pt x="1466136" y="768715"/>
                  </a:lnTo>
                  <a:lnTo>
                    <a:pt x="1472232" y="767096"/>
                  </a:lnTo>
                  <a:lnTo>
                    <a:pt x="1479090" y="764619"/>
                  </a:lnTo>
                  <a:lnTo>
                    <a:pt x="1484043" y="762429"/>
                  </a:lnTo>
                  <a:lnTo>
                    <a:pt x="1489186" y="758619"/>
                  </a:lnTo>
                  <a:lnTo>
                    <a:pt x="1494044" y="755571"/>
                  </a:lnTo>
                  <a:lnTo>
                    <a:pt x="1499949" y="753666"/>
                  </a:lnTo>
                  <a:lnTo>
                    <a:pt x="1508141" y="752999"/>
                  </a:lnTo>
                  <a:lnTo>
                    <a:pt x="1527191" y="751951"/>
                  </a:lnTo>
                  <a:lnTo>
                    <a:pt x="1538907" y="750999"/>
                  </a:lnTo>
                  <a:lnTo>
                    <a:pt x="1554909" y="750332"/>
                  </a:lnTo>
                  <a:lnTo>
                    <a:pt x="1569577" y="748998"/>
                  </a:lnTo>
                  <a:lnTo>
                    <a:pt x="1578245" y="747760"/>
                  </a:lnTo>
                  <a:lnTo>
                    <a:pt x="1585008" y="746332"/>
                  </a:lnTo>
                  <a:lnTo>
                    <a:pt x="1589389" y="743950"/>
                  </a:lnTo>
                  <a:lnTo>
                    <a:pt x="1592247" y="741664"/>
                  </a:lnTo>
                  <a:lnTo>
                    <a:pt x="1596057" y="740521"/>
                  </a:lnTo>
                  <a:lnTo>
                    <a:pt x="1602724" y="740521"/>
                  </a:lnTo>
                  <a:lnTo>
                    <a:pt x="1607106" y="739855"/>
                  </a:lnTo>
                  <a:lnTo>
                    <a:pt x="1615202" y="735759"/>
                  </a:lnTo>
                  <a:lnTo>
                    <a:pt x="1623203" y="730615"/>
                  </a:lnTo>
                  <a:lnTo>
                    <a:pt x="1627299" y="727567"/>
                  </a:lnTo>
                  <a:lnTo>
                    <a:pt x="1631490" y="724519"/>
                  </a:lnTo>
                  <a:lnTo>
                    <a:pt x="1638633" y="722043"/>
                  </a:lnTo>
                  <a:lnTo>
                    <a:pt x="1647682" y="719852"/>
                  </a:lnTo>
                  <a:lnTo>
                    <a:pt x="1657207" y="718614"/>
                  </a:lnTo>
                  <a:lnTo>
                    <a:pt x="1665303" y="718614"/>
                  </a:lnTo>
                  <a:lnTo>
                    <a:pt x="1677876" y="717090"/>
                  </a:lnTo>
                  <a:lnTo>
                    <a:pt x="1689783" y="717090"/>
                  </a:lnTo>
                  <a:lnTo>
                    <a:pt x="1698260" y="715661"/>
                  </a:lnTo>
                  <a:lnTo>
                    <a:pt x="1707023" y="715661"/>
                  </a:lnTo>
                  <a:lnTo>
                    <a:pt x="1718453" y="713375"/>
                  </a:lnTo>
                  <a:lnTo>
                    <a:pt x="1724549" y="712423"/>
                  </a:lnTo>
                  <a:lnTo>
                    <a:pt x="1731788" y="709565"/>
                  </a:lnTo>
                  <a:lnTo>
                    <a:pt x="1736550" y="706993"/>
                  </a:lnTo>
                  <a:lnTo>
                    <a:pt x="1741408" y="704326"/>
                  </a:lnTo>
                  <a:lnTo>
                    <a:pt x="1754172" y="695658"/>
                  </a:lnTo>
                  <a:lnTo>
                    <a:pt x="1759982" y="692420"/>
                  </a:lnTo>
                  <a:lnTo>
                    <a:pt x="1771698" y="687753"/>
                  </a:lnTo>
                  <a:lnTo>
                    <a:pt x="1782175" y="684133"/>
                  </a:lnTo>
                  <a:lnTo>
                    <a:pt x="1792176" y="681085"/>
                  </a:lnTo>
                  <a:cubicBezTo>
                    <a:pt x="1792176" y="681085"/>
                    <a:pt x="1804178" y="678894"/>
                    <a:pt x="1804654" y="678704"/>
                  </a:cubicBezTo>
                  <a:lnTo>
                    <a:pt x="1816846" y="675465"/>
                  </a:lnTo>
                  <a:lnTo>
                    <a:pt x="1827133" y="672608"/>
                  </a:lnTo>
                  <a:lnTo>
                    <a:pt x="1836658" y="669846"/>
                  </a:lnTo>
                  <a:lnTo>
                    <a:pt x="1848183" y="665274"/>
                  </a:lnTo>
                  <a:lnTo>
                    <a:pt x="1864852" y="664416"/>
                  </a:lnTo>
                  <a:lnTo>
                    <a:pt x="1864852" y="657654"/>
                  </a:lnTo>
                  <a:lnTo>
                    <a:pt x="1918287" y="657654"/>
                  </a:lnTo>
                  <a:lnTo>
                    <a:pt x="1918287" y="648700"/>
                  </a:lnTo>
                  <a:lnTo>
                    <a:pt x="1924098" y="648700"/>
                  </a:lnTo>
                  <a:lnTo>
                    <a:pt x="1924098" y="643652"/>
                  </a:lnTo>
                  <a:lnTo>
                    <a:pt x="1929241" y="643652"/>
                  </a:lnTo>
                  <a:lnTo>
                    <a:pt x="1929241" y="639556"/>
                  </a:lnTo>
                  <a:lnTo>
                    <a:pt x="1938099" y="639556"/>
                  </a:lnTo>
                  <a:lnTo>
                    <a:pt x="1938099" y="634127"/>
                  </a:lnTo>
                  <a:lnTo>
                    <a:pt x="1947624" y="634127"/>
                  </a:lnTo>
                  <a:lnTo>
                    <a:pt x="1947624" y="628126"/>
                  </a:lnTo>
                  <a:lnTo>
                    <a:pt x="1960578" y="628126"/>
                  </a:lnTo>
                  <a:lnTo>
                    <a:pt x="1960578" y="620792"/>
                  </a:lnTo>
                  <a:lnTo>
                    <a:pt x="1984200" y="620792"/>
                  </a:lnTo>
                  <a:lnTo>
                    <a:pt x="1984200" y="614220"/>
                  </a:lnTo>
                  <a:lnTo>
                    <a:pt x="2061734" y="614220"/>
                  </a:lnTo>
                  <a:lnTo>
                    <a:pt x="2074212" y="591360"/>
                  </a:lnTo>
                  <a:lnTo>
                    <a:pt x="2098501" y="591360"/>
                  </a:lnTo>
                  <a:lnTo>
                    <a:pt x="2101644" y="582597"/>
                  </a:lnTo>
                  <a:lnTo>
                    <a:pt x="2108692" y="582597"/>
                  </a:lnTo>
                  <a:lnTo>
                    <a:pt x="2111835" y="571833"/>
                  </a:lnTo>
                  <a:lnTo>
                    <a:pt x="2116884" y="569071"/>
                  </a:lnTo>
                  <a:lnTo>
                    <a:pt x="2121551" y="563261"/>
                  </a:lnTo>
                  <a:lnTo>
                    <a:pt x="2123742" y="558498"/>
                  </a:lnTo>
                  <a:lnTo>
                    <a:pt x="2125170" y="551926"/>
                  </a:lnTo>
                  <a:lnTo>
                    <a:pt x="2128314" y="545735"/>
                  </a:lnTo>
                  <a:lnTo>
                    <a:pt x="2130790" y="540687"/>
                  </a:lnTo>
                  <a:lnTo>
                    <a:pt x="2134886" y="534400"/>
                  </a:lnTo>
                  <a:lnTo>
                    <a:pt x="2139458" y="529733"/>
                  </a:lnTo>
                  <a:lnTo>
                    <a:pt x="2144601" y="525066"/>
                  </a:lnTo>
                  <a:lnTo>
                    <a:pt x="2150698" y="519256"/>
                  </a:lnTo>
                  <a:lnTo>
                    <a:pt x="2156793" y="516398"/>
                  </a:lnTo>
                  <a:lnTo>
                    <a:pt x="2161651" y="509159"/>
                  </a:lnTo>
                  <a:lnTo>
                    <a:pt x="2162509" y="507825"/>
                  </a:lnTo>
                  <a:lnTo>
                    <a:pt x="2213086" y="507825"/>
                  </a:lnTo>
                  <a:lnTo>
                    <a:pt x="2213086" y="502491"/>
                  </a:lnTo>
                  <a:lnTo>
                    <a:pt x="2216515" y="502491"/>
                  </a:lnTo>
                  <a:lnTo>
                    <a:pt x="2216515" y="493729"/>
                  </a:lnTo>
                  <a:lnTo>
                    <a:pt x="2371011" y="493729"/>
                  </a:lnTo>
                  <a:lnTo>
                    <a:pt x="2371011" y="479917"/>
                  </a:lnTo>
                  <a:lnTo>
                    <a:pt x="2385108" y="479917"/>
                  </a:lnTo>
                  <a:lnTo>
                    <a:pt x="2385108" y="468106"/>
                  </a:lnTo>
                  <a:lnTo>
                    <a:pt x="2397300" y="468106"/>
                  </a:lnTo>
                  <a:lnTo>
                    <a:pt x="2397300" y="453914"/>
                  </a:lnTo>
                  <a:lnTo>
                    <a:pt x="2475310" y="453914"/>
                  </a:lnTo>
                  <a:lnTo>
                    <a:pt x="2475310" y="448294"/>
                  </a:lnTo>
                  <a:lnTo>
                    <a:pt x="2480358" y="448294"/>
                  </a:lnTo>
                  <a:lnTo>
                    <a:pt x="2480358" y="443436"/>
                  </a:lnTo>
                  <a:lnTo>
                    <a:pt x="2484644" y="443436"/>
                  </a:lnTo>
                  <a:lnTo>
                    <a:pt x="2484644" y="440389"/>
                  </a:lnTo>
                  <a:lnTo>
                    <a:pt x="2498265" y="440389"/>
                  </a:lnTo>
                  <a:lnTo>
                    <a:pt x="2498265" y="424482"/>
                  </a:lnTo>
                  <a:lnTo>
                    <a:pt x="2532460" y="424482"/>
                  </a:lnTo>
                  <a:lnTo>
                    <a:pt x="2532460" y="420291"/>
                  </a:lnTo>
                  <a:lnTo>
                    <a:pt x="2536460" y="420291"/>
                  </a:lnTo>
                  <a:lnTo>
                    <a:pt x="2536460" y="410766"/>
                  </a:lnTo>
                  <a:lnTo>
                    <a:pt x="2630376" y="410766"/>
                  </a:lnTo>
                  <a:lnTo>
                    <a:pt x="2630376" y="406480"/>
                  </a:lnTo>
                  <a:lnTo>
                    <a:pt x="2633710" y="406480"/>
                  </a:lnTo>
                  <a:lnTo>
                    <a:pt x="2633710" y="400288"/>
                  </a:lnTo>
                  <a:lnTo>
                    <a:pt x="2636568" y="400288"/>
                  </a:lnTo>
                  <a:lnTo>
                    <a:pt x="2636568" y="394859"/>
                  </a:lnTo>
                  <a:lnTo>
                    <a:pt x="2683526" y="394859"/>
                  </a:lnTo>
                  <a:lnTo>
                    <a:pt x="2683526" y="385334"/>
                  </a:lnTo>
                  <a:lnTo>
                    <a:pt x="2685240" y="385334"/>
                  </a:lnTo>
                  <a:lnTo>
                    <a:pt x="2685240" y="376571"/>
                  </a:lnTo>
                  <a:lnTo>
                    <a:pt x="2766965" y="376571"/>
                  </a:lnTo>
                  <a:lnTo>
                    <a:pt x="2766965" y="370094"/>
                  </a:lnTo>
                  <a:lnTo>
                    <a:pt x="2770394" y="370094"/>
                  </a:lnTo>
                  <a:lnTo>
                    <a:pt x="2770394" y="359045"/>
                  </a:lnTo>
                  <a:lnTo>
                    <a:pt x="2785634" y="359045"/>
                  </a:lnTo>
                  <a:lnTo>
                    <a:pt x="2785634" y="351901"/>
                  </a:lnTo>
                  <a:lnTo>
                    <a:pt x="2788492" y="351901"/>
                  </a:lnTo>
                  <a:lnTo>
                    <a:pt x="2788492" y="339709"/>
                  </a:lnTo>
                  <a:lnTo>
                    <a:pt x="2813066" y="339709"/>
                  </a:lnTo>
                  <a:lnTo>
                    <a:pt x="2813066" y="319516"/>
                  </a:lnTo>
                  <a:lnTo>
                    <a:pt x="2817352" y="319516"/>
                  </a:lnTo>
                  <a:lnTo>
                    <a:pt x="2817352" y="314754"/>
                  </a:lnTo>
                  <a:lnTo>
                    <a:pt x="2820876" y="314754"/>
                  </a:lnTo>
                  <a:lnTo>
                    <a:pt x="2820876" y="309896"/>
                  </a:lnTo>
                  <a:lnTo>
                    <a:pt x="2822877" y="309896"/>
                  </a:lnTo>
                  <a:lnTo>
                    <a:pt x="2822877" y="305419"/>
                  </a:lnTo>
                  <a:lnTo>
                    <a:pt x="2826020" y="305419"/>
                  </a:lnTo>
                  <a:lnTo>
                    <a:pt x="2826020" y="301609"/>
                  </a:lnTo>
                  <a:lnTo>
                    <a:pt x="2875740" y="301609"/>
                  </a:lnTo>
                  <a:lnTo>
                    <a:pt x="2875740" y="290560"/>
                  </a:lnTo>
                  <a:lnTo>
                    <a:pt x="2878884" y="290560"/>
                  </a:lnTo>
                  <a:lnTo>
                    <a:pt x="2878884" y="285226"/>
                  </a:lnTo>
                  <a:lnTo>
                    <a:pt x="2881170" y="285226"/>
                  </a:lnTo>
                  <a:lnTo>
                    <a:pt x="2881170" y="280273"/>
                  </a:lnTo>
                  <a:lnTo>
                    <a:pt x="2882980" y="280273"/>
                  </a:lnTo>
                  <a:lnTo>
                    <a:pt x="2882980" y="274463"/>
                  </a:lnTo>
                  <a:lnTo>
                    <a:pt x="2884980" y="274463"/>
                  </a:lnTo>
                  <a:lnTo>
                    <a:pt x="2884980" y="271129"/>
                  </a:lnTo>
                  <a:lnTo>
                    <a:pt x="2886789" y="271129"/>
                  </a:lnTo>
                  <a:lnTo>
                    <a:pt x="2886789" y="265033"/>
                  </a:lnTo>
                  <a:lnTo>
                    <a:pt x="3020806" y="265033"/>
                  </a:lnTo>
                  <a:lnTo>
                    <a:pt x="3020806" y="241983"/>
                  </a:lnTo>
                  <a:lnTo>
                    <a:pt x="3035475" y="241983"/>
                  </a:lnTo>
                  <a:lnTo>
                    <a:pt x="3035475" y="216456"/>
                  </a:lnTo>
                  <a:lnTo>
                    <a:pt x="3086719" y="216456"/>
                  </a:lnTo>
                  <a:lnTo>
                    <a:pt x="3086719" y="205692"/>
                  </a:lnTo>
                  <a:lnTo>
                    <a:pt x="3090339" y="205692"/>
                  </a:lnTo>
                  <a:lnTo>
                    <a:pt x="3090339" y="201216"/>
                  </a:lnTo>
                  <a:lnTo>
                    <a:pt x="3092053" y="201216"/>
                  </a:lnTo>
                  <a:lnTo>
                    <a:pt x="3092053" y="196644"/>
                  </a:lnTo>
                  <a:lnTo>
                    <a:pt x="3093482" y="196644"/>
                  </a:lnTo>
                  <a:lnTo>
                    <a:pt x="3093482" y="187119"/>
                  </a:lnTo>
                  <a:lnTo>
                    <a:pt x="3346942" y="187119"/>
                  </a:lnTo>
                  <a:lnTo>
                    <a:pt x="3346942" y="181499"/>
                  </a:lnTo>
                  <a:lnTo>
                    <a:pt x="3349514" y="181499"/>
                  </a:lnTo>
                  <a:lnTo>
                    <a:pt x="3349514" y="164544"/>
                  </a:lnTo>
                  <a:lnTo>
                    <a:pt x="3351514" y="164544"/>
                  </a:lnTo>
                  <a:lnTo>
                    <a:pt x="3351514" y="158258"/>
                  </a:lnTo>
                  <a:lnTo>
                    <a:pt x="3353229" y="158258"/>
                  </a:lnTo>
                  <a:lnTo>
                    <a:pt x="3353229" y="153496"/>
                  </a:lnTo>
                  <a:lnTo>
                    <a:pt x="3390567" y="153496"/>
                  </a:lnTo>
                  <a:lnTo>
                    <a:pt x="3390567" y="116443"/>
                  </a:lnTo>
                  <a:lnTo>
                    <a:pt x="3556873" y="116443"/>
                  </a:lnTo>
                  <a:lnTo>
                    <a:pt x="3556873" y="65199"/>
                  </a:lnTo>
                  <a:lnTo>
                    <a:pt x="3605260" y="65199"/>
                  </a:lnTo>
                  <a:lnTo>
                    <a:pt x="3605260" y="3572"/>
                  </a:lnTo>
                  <a:lnTo>
                    <a:pt x="3663839" y="3572"/>
                  </a:lnTo>
                </a:path>
              </a:pathLst>
            </a:custGeom>
            <a:noFill/>
            <a:ln w="28575">
              <a:solidFill>
                <a:srgbClr val="113E6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latin typeface="Century Gothic" panose="020B0502020202020204" pitchFamily="34" charset="0"/>
              </a:endParaRPr>
            </a:p>
          </p:txBody>
        </p:sp>
        <p:sp>
          <p:nvSpPr>
            <p:cNvPr id="41" name="Graphic 39">
              <a:extLst>
                <a:ext uri="{FF2B5EF4-FFF2-40B4-BE49-F238E27FC236}">
                  <a16:creationId xmlns:a16="http://schemas.microsoft.com/office/drawing/2014/main" id="{A3E9D8CB-35A6-4BDF-88E9-316FC1FD759A}"/>
                </a:ext>
              </a:extLst>
            </p:cNvPr>
            <p:cNvSpPr/>
            <p:nvPr/>
          </p:nvSpPr>
          <p:spPr>
            <a:xfrm>
              <a:off x="1133451" y="3121025"/>
              <a:ext cx="4546600" cy="2057399"/>
            </a:xfrm>
            <a:custGeom>
              <a:avLst/>
              <a:gdLst>
                <a:gd name="connsiteX0" fmla="*/ 3572 w 3667125"/>
                <a:gd name="connsiteY0" fmla="*/ 990933 h 990600"/>
                <a:gd name="connsiteX1" fmla="*/ 23098 w 3667125"/>
                <a:gd name="connsiteY1" fmla="*/ 978837 h 990600"/>
                <a:gd name="connsiteX2" fmla="*/ 31575 w 3667125"/>
                <a:gd name="connsiteY2" fmla="*/ 982742 h 990600"/>
                <a:gd name="connsiteX3" fmla="*/ 61293 w 3667125"/>
                <a:gd name="connsiteY3" fmla="*/ 965502 h 990600"/>
                <a:gd name="connsiteX4" fmla="*/ 77391 w 3667125"/>
                <a:gd name="connsiteY4" fmla="*/ 965502 h 990600"/>
                <a:gd name="connsiteX5" fmla="*/ 96155 w 3667125"/>
                <a:gd name="connsiteY5" fmla="*/ 959596 h 990600"/>
                <a:gd name="connsiteX6" fmla="*/ 106061 w 3667125"/>
                <a:gd name="connsiteY6" fmla="*/ 956548 h 990600"/>
                <a:gd name="connsiteX7" fmla="*/ 137303 w 3667125"/>
                <a:gd name="connsiteY7" fmla="*/ 935403 h 990600"/>
                <a:gd name="connsiteX8" fmla="*/ 175879 w 3667125"/>
                <a:gd name="connsiteY8" fmla="*/ 925782 h 990600"/>
                <a:gd name="connsiteX9" fmla="*/ 207978 w 3667125"/>
                <a:gd name="connsiteY9" fmla="*/ 913686 h 990600"/>
                <a:gd name="connsiteX10" fmla="*/ 235315 w 3667125"/>
                <a:gd name="connsiteY10" fmla="*/ 900160 h 990600"/>
                <a:gd name="connsiteX11" fmla="*/ 239316 w 3667125"/>
                <a:gd name="connsiteY11" fmla="*/ 899208 h 990600"/>
                <a:gd name="connsiteX12" fmla="*/ 242554 w 3667125"/>
                <a:gd name="connsiteY12" fmla="*/ 899208 h 990600"/>
                <a:gd name="connsiteX13" fmla="*/ 269796 w 3667125"/>
                <a:gd name="connsiteY13" fmla="*/ 898065 h 990600"/>
                <a:gd name="connsiteX14" fmla="*/ 274749 w 3667125"/>
                <a:gd name="connsiteY14" fmla="*/ 898065 h 990600"/>
                <a:gd name="connsiteX15" fmla="*/ 279130 w 3667125"/>
                <a:gd name="connsiteY15" fmla="*/ 895302 h 990600"/>
                <a:gd name="connsiteX16" fmla="*/ 282559 w 3667125"/>
                <a:gd name="connsiteY16" fmla="*/ 891397 h 990600"/>
                <a:gd name="connsiteX17" fmla="*/ 288369 w 3667125"/>
                <a:gd name="connsiteY17" fmla="*/ 887397 h 990600"/>
                <a:gd name="connsiteX18" fmla="*/ 300371 w 3667125"/>
                <a:gd name="connsiteY18" fmla="*/ 884063 h 990600"/>
                <a:gd name="connsiteX19" fmla="*/ 311706 w 3667125"/>
                <a:gd name="connsiteY19" fmla="*/ 881301 h 990600"/>
                <a:gd name="connsiteX20" fmla="*/ 338280 w 3667125"/>
                <a:gd name="connsiteY20" fmla="*/ 881301 h 990600"/>
                <a:gd name="connsiteX21" fmla="*/ 345615 w 3667125"/>
                <a:gd name="connsiteY21" fmla="*/ 873109 h 990600"/>
                <a:gd name="connsiteX22" fmla="*/ 353139 w 3667125"/>
                <a:gd name="connsiteY22" fmla="*/ 868347 h 990600"/>
                <a:gd name="connsiteX23" fmla="*/ 361045 w 3667125"/>
                <a:gd name="connsiteY23" fmla="*/ 865775 h 990600"/>
                <a:gd name="connsiteX24" fmla="*/ 368951 w 3667125"/>
                <a:gd name="connsiteY24" fmla="*/ 864251 h 990600"/>
                <a:gd name="connsiteX25" fmla="*/ 372380 w 3667125"/>
                <a:gd name="connsiteY25" fmla="*/ 860346 h 990600"/>
                <a:gd name="connsiteX26" fmla="*/ 385239 w 3667125"/>
                <a:gd name="connsiteY26" fmla="*/ 860346 h 990600"/>
                <a:gd name="connsiteX27" fmla="*/ 410861 w 3667125"/>
                <a:gd name="connsiteY27" fmla="*/ 860346 h 990600"/>
                <a:gd name="connsiteX28" fmla="*/ 432959 w 3667125"/>
                <a:gd name="connsiteY28" fmla="*/ 860346 h 990600"/>
                <a:gd name="connsiteX29" fmla="*/ 465915 w 3667125"/>
                <a:gd name="connsiteY29" fmla="*/ 860346 h 990600"/>
                <a:gd name="connsiteX30" fmla="*/ 475536 w 3667125"/>
                <a:gd name="connsiteY30" fmla="*/ 858155 h 990600"/>
                <a:gd name="connsiteX31" fmla="*/ 484584 w 3667125"/>
                <a:gd name="connsiteY31" fmla="*/ 856059 h 990600"/>
                <a:gd name="connsiteX32" fmla="*/ 492871 w 3667125"/>
                <a:gd name="connsiteY32" fmla="*/ 853202 h 990600"/>
                <a:gd name="connsiteX33" fmla="*/ 498872 w 3667125"/>
                <a:gd name="connsiteY33" fmla="*/ 848820 h 990600"/>
                <a:gd name="connsiteX34" fmla="*/ 505444 w 3667125"/>
                <a:gd name="connsiteY34" fmla="*/ 843296 h 990600"/>
                <a:gd name="connsiteX35" fmla="*/ 509921 w 3667125"/>
                <a:gd name="connsiteY35" fmla="*/ 839200 h 990600"/>
                <a:gd name="connsiteX36" fmla="*/ 515445 w 3667125"/>
                <a:gd name="connsiteY36" fmla="*/ 834152 h 990600"/>
                <a:gd name="connsiteX37" fmla="*/ 522589 w 3667125"/>
                <a:gd name="connsiteY37" fmla="*/ 829866 h 990600"/>
                <a:gd name="connsiteX38" fmla="*/ 530876 w 3667125"/>
                <a:gd name="connsiteY38" fmla="*/ 827580 h 990600"/>
                <a:gd name="connsiteX39" fmla="*/ 537639 w 3667125"/>
                <a:gd name="connsiteY39" fmla="*/ 825675 h 990600"/>
                <a:gd name="connsiteX40" fmla="*/ 551640 w 3667125"/>
                <a:gd name="connsiteY40" fmla="*/ 823579 h 990600"/>
                <a:gd name="connsiteX41" fmla="*/ 648224 w 3667125"/>
                <a:gd name="connsiteY41" fmla="*/ 823579 h 990600"/>
                <a:gd name="connsiteX42" fmla="*/ 670989 w 3667125"/>
                <a:gd name="connsiteY42" fmla="*/ 809577 h 990600"/>
                <a:gd name="connsiteX43" fmla="*/ 694230 w 3667125"/>
                <a:gd name="connsiteY43" fmla="*/ 809577 h 990600"/>
                <a:gd name="connsiteX44" fmla="*/ 714327 w 3667125"/>
                <a:gd name="connsiteY44" fmla="*/ 795576 h 990600"/>
                <a:gd name="connsiteX45" fmla="*/ 742521 w 3667125"/>
                <a:gd name="connsiteY45" fmla="*/ 795576 h 990600"/>
                <a:gd name="connsiteX46" fmla="*/ 749665 w 3667125"/>
                <a:gd name="connsiteY46" fmla="*/ 793194 h 990600"/>
                <a:gd name="connsiteX47" fmla="*/ 761095 w 3667125"/>
                <a:gd name="connsiteY47" fmla="*/ 790908 h 990600"/>
                <a:gd name="connsiteX48" fmla="*/ 769763 w 3667125"/>
                <a:gd name="connsiteY48" fmla="*/ 789956 h 990600"/>
                <a:gd name="connsiteX49" fmla="*/ 776240 w 3667125"/>
                <a:gd name="connsiteY49" fmla="*/ 787956 h 990600"/>
                <a:gd name="connsiteX50" fmla="*/ 783574 w 3667125"/>
                <a:gd name="connsiteY50" fmla="*/ 785003 h 990600"/>
                <a:gd name="connsiteX51" fmla="*/ 791099 w 3667125"/>
                <a:gd name="connsiteY51" fmla="*/ 782907 h 990600"/>
                <a:gd name="connsiteX52" fmla="*/ 797862 w 3667125"/>
                <a:gd name="connsiteY52" fmla="*/ 781479 h 990600"/>
                <a:gd name="connsiteX53" fmla="*/ 802815 w 3667125"/>
                <a:gd name="connsiteY53" fmla="*/ 780431 h 990600"/>
                <a:gd name="connsiteX54" fmla="*/ 817007 w 3667125"/>
                <a:gd name="connsiteY54" fmla="*/ 780431 h 990600"/>
                <a:gd name="connsiteX55" fmla="*/ 817007 w 3667125"/>
                <a:gd name="connsiteY55" fmla="*/ 777478 h 990600"/>
                <a:gd name="connsiteX56" fmla="*/ 831294 w 3667125"/>
                <a:gd name="connsiteY56" fmla="*/ 777478 h 990600"/>
                <a:gd name="connsiteX57" fmla="*/ 834152 w 3667125"/>
                <a:gd name="connsiteY57" fmla="*/ 777478 h 990600"/>
                <a:gd name="connsiteX58" fmla="*/ 838343 w 3667125"/>
                <a:gd name="connsiteY58" fmla="*/ 771668 h 990600"/>
                <a:gd name="connsiteX59" fmla="*/ 843105 w 3667125"/>
                <a:gd name="connsiteY59" fmla="*/ 766143 h 990600"/>
                <a:gd name="connsiteX60" fmla="*/ 847677 w 3667125"/>
                <a:gd name="connsiteY60" fmla="*/ 761095 h 990600"/>
                <a:gd name="connsiteX61" fmla="*/ 855869 w 3667125"/>
                <a:gd name="connsiteY61" fmla="*/ 755190 h 990600"/>
                <a:gd name="connsiteX62" fmla="*/ 863489 w 3667125"/>
                <a:gd name="connsiteY62" fmla="*/ 752142 h 990600"/>
                <a:gd name="connsiteX63" fmla="*/ 869680 w 3667125"/>
                <a:gd name="connsiteY63" fmla="*/ 749475 h 990600"/>
                <a:gd name="connsiteX64" fmla="*/ 876443 w 3667125"/>
                <a:gd name="connsiteY64" fmla="*/ 746522 h 990600"/>
                <a:gd name="connsiteX65" fmla="*/ 882825 w 3667125"/>
                <a:gd name="connsiteY65" fmla="*/ 743950 h 990600"/>
                <a:gd name="connsiteX66" fmla="*/ 889397 w 3667125"/>
                <a:gd name="connsiteY66" fmla="*/ 742426 h 990600"/>
                <a:gd name="connsiteX67" fmla="*/ 896826 w 3667125"/>
                <a:gd name="connsiteY67" fmla="*/ 739759 h 990600"/>
                <a:gd name="connsiteX68" fmla="*/ 901113 w 3667125"/>
                <a:gd name="connsiteY68" fmla="*/ 738140 h 990600"/>
                <a:gd name="connsiteX69" fmla="*/ 904446 w 3667125"/>
                <a:gd name="connsiteY69" fmla="*/ 735187 h 990600"/>
                <a:gd name="connsiteX70" fmla="*/ 906732 w 3667125"/>
                <a:gd name="connsiteY70" fmla="*/ 730425 h 990600"/>
                <a:gd name="connsiteX71" fmla="*/ 910066 w 3667125"/>
                <a:gd name="connsiteY71" fmla="*/ 730425 h 990600"/>
                <a:gd name="connsiteX72" fmla="*/ 921115 w 3667125"/>
                <a:gd name="connsiteY72" fmla="*/ 729091 h 990600"/>
                <a:gd name="connsiteX73" fmla="*/ 932736 w 3667125"/>
                <a:gd name="connsiteY73" fmla="*/ 727853 h 990600"/>
                <a:gd name="connsiteX74" fmla="*/ 940641 w 3667125"/>
                <a:gd name="connsiteY74" fmla="*/ 725948 h 990600"/>
                <a:gd name="connsiteX75" fmla="*/ 950166 w 3667125"/>
                <a:gd name="connsiteY75" fmla="*/ 724043 h 990600"/>
                <a:gd name="connsiteX76" fmla="*/ 958263 w 3667125"/>
                <a:gd name="connsiteY76" fmla="*/ 721090 h 990600"/>
                <a:gd name="connsiteX77" fmla="*/ 964168 w 3667125"/>
                <a:gd name="connsiteY77" fmla="*/ 717471 h 990600"/>
                <a:gd name="connsiteX78" fmla="*/ 969026 w 3667125"/>
                <a:gd name="connsiteY78" fmla="*/ 713661 h 990600"/>
                <a:gd name="connsiteX79" fmla="*/ 976265 w 3667125"/>
                <a:gd name="connsiteY79" fmla="*/ 708708 h 990600"/>
                <a:gd name="connsiteX80" fmla="*/ 981123 w 3667125"/>
                <a:gd name="connsiteY80" fmla="*/ 705183 h 990600"/>
                <a:gd name="connsiteX81" fmla="*/ 988552 w 3667125"/>
                <a:gd name="connsiteY81" fmla="*/ 699183 h 990600"/>
                <a:gd name="connsiteX82" fmla="*/ 991981 w 3667125"/>
                <a:gd name="connsiteY82" fmla="*/ 696420 h 990600"/>
                <a:gd name="connsiteX83" fmla="*/ 995791 w 3667125"/>
                <a:gd name="connsiteY83" fmla="*/ 692610 h 990600"/>
                <a:gd name="connsiteX84" fmla="*/ 997315 w 3667125"/>
                <a:gd name="connsiteY84" fmla="*/ 688991 h 990600"/>
                <a:gd name="connsiteX85" fmla="*/ 1000363 w 3667125"/>
                <a:gd name="connsiteY85" fmla="*/ 678609 h 990600"/>
                <a:gd name="connsiteX86" fmla="*/ 1012746 w 3667125"/>
                <a:gd name="connsiteY86" fmla="*/ 676608 h 990600"/>
                <a:gd name="connsiteX87" fmla="*/ 1027224 w 3667125"/>
                <a:gd name="connsiteY87" fmla="*/ 674608 h 990600"/>
                <a:gd name="connsiteX88" fmla="*/ 1033415 w 3667125"/>
                <a:gd name="connsiteY88" fmla="*/ 672703 h 990600"/>
                <a:gd name="connsiteX89" fmla="*/ 1040463 w 3667125"/>
                <a:gd name="connsiteY89" fmla="*/ 669274 h 990600"/>
                <a:gd name="connsiteX90" fmla="*/ 1047607 w 3667125"/>
                <a:gd name="connsiteY90" fmla="*/ 663940 h 990600"/>
                <a:gd name="connsiteX91" fmla="*/ 1052370 w 3667125"/>
                <a:gd name="connsiteY91" fmla="*/ 658797 h 990600"/>
                <a:gd name="connsiteX92" fmla="*/ 1058561 w 3667125"/>
                <a:gd name="connsiteY92" fmla="*/ 654320 h 990600"/>
                <a:gd name="connsiteX93" fmla="*/ 1065133 w 3667125"/>
                <a:gd name="connsiteY93" fmla="*/ 651462 h 990600"/>
                <a:gd name="connsiteX94" fmla="*/ 1069610 w 3667125"/>
                <a:gd name="connsiteY94" fmla="*/ 650034 h 990600"/>
                <a:gd name="connsiteX95" fmla="*/ 1076468 w 3667125"/>
                <a:gd name="connsiteY95" fmla="*/ 650034 h 990600"/>
                <a:gd name="connsiteX96" fmla="*/ 1087136 w 3667125"/>
                <a:gd name="connsiteY96" fmla="*/ 650034 h 990600"/>
                <a:gd name="connsiteX97" fmla="*/ 1097899 w 3667125"/>
                <a:gd name="connsiteY97" fmla="*/ 648605 h 990600"/>
                <a:gd name="connsiteX98" fmla="*/ 1106662 w 3667125"/>
                <a:gd name="connsiteY98" fmla="*/ 646319 h 990600"/>
                <a:gd name="connsiteX99" fmla="*/ 1113234 w 3667125"/>
                <a:gd name="connsiteY99" fmla="*/ 643842 h 990600"/>
                <a:gd name="connsiteX100" fmla="*/ 1122855 w 3667125"/>
                <a:gd name="connsiteY100" fmla="*/ 638413 h 990600"/>
                <a:gd name="connsiteX101" fmla="*/ 1129903 w 3667125"/>
                <a:gd name="connsiteY101" fmla="*/ 635079 h 990600"/>
                <a:gd name="connsiteX102" fmla="*/ 1137523 w 3667125"/>
                <a:gd name="connsiteY102" fmla="*/ 631079 h 990600"/>
                <a:gd name="connsiteX103" fmla="*/ 1144857 w 3667125"/>
                <a:gd name="connsiteY103" fmla="*/ 628507 h 990600"/>
                <a:gd name="connsiteX104" fmla="*/ 1155335 w 3667125"/>
                <a:gd name="connsiteY104" fmla="*/ 624888 h 990600"/>
                <a:gd name="connsiteX105" fmla="*/ 1163622 w 3667125"/>
                <a:gd name="connsiteY105" fmla="*/ 623554 h 990600"/>
                <a:gd name="connsiteX106" fmla="*/ 1182291 w 3667125"/>
                <a:gd name="connsiteY106" fmla="*/ 621554 h 990600"/>
                <a:gd name="connsiteX107" fmla="*/ 1188387 w 3667125"/>
                <a:gd name="connsiteY107" fmla="*/ 620792 h 990600"/>
                <a:gd name="connsiteX108" fmla="*/ 1200864 w 3667125"/>
                <a:gd name="connsiteY108" fmla="*/ 619458 h 990600"/>
                <a:gd name="connsiteX109" fmla="*/ 1208199 w 3667125"/>
                <a:gd name="connsiteY109" fmla="*/ 618220 h 990600"/>
                <a:gd name="connsiteX110" fmla="*/ 1215819 w 3667125"/>
                <a:gd name="connsiteY110" fmla="*/ 616696 h 990600"/>
                <a:gd name="connsiteX111" fmla="*/ 1223439 w 3667125"/>
                <a:gd name="connsiteY111" fmla="*/ 614696 h 990600"/>
                <a:gd name="connsiteX112" fmla="*/ 1230201 w 3667125"/>
                <a:gd name="connsiteY112" fmla="*/ 611648 h 990600"/>
                <a:gd name="connsiteX113" fmla="*/ 1235726 w 3667125"/>
                <a:gd name="connsiteY113" fmla="*/ 609362 h 990600"/>
                <a:gd name="connsiteX114" fmla="*/ 1241251 w 3667125"/>
                <a:gd name="connsiteY114" fmla="*/ 606409 h 990600"/>
                <a:gd name="connsiteX115" fmla="*/ 1249442 w 3667125"/>
                <a:gd name="connsiteY115" fmla="*/ 602218 h 990600"/>
                <a:gd name="connsiteX116" fmla="*/ 1253919 w 3667125"/>
                <a:gd name="connsiteY116" fmla="*/ 601266 h 990600"/>
                <a:gd name="connsiteX117" fmla="*/ 1259443 w 3667125"/>
                <a:gd name="connsiteY117" fmla="*/ 600218 h 990600"/>
                <a:gd name="connsiteX118" fmla="*/ 1266682 w 3667125"/>
                <a:gd name="connsiteY118" fmla="*/ 599075 h 990600"/>
                <a:gd name="connsiteX119" fmla="*/ 1273445 w 3667125"/>
                <a:gd name="connsiteY119" fmla="*/ 598313 h 990600"/>
                <a:gd name="connsiteX120" fmla="*/ 1279922 w 3667125"/>
                <a:gd name="connsiteY120" fmla="*/ 597741 h 990600"/>
                <a:gd name="connsiteX121" fmla="*/ 1285732 w 3667125"/>
                <a:gd name="connsiteY121" fmla="*/ 596979 h 990600"/>
                <a:gd name="connsiteX122" fmla="*/ 1292209 w 3667125"/>
                <a:gd name="connsiteY122" fmla="*/ 596217 h 990600"/>
                <a:gd name="connsiteX123" fmla="*/ 1300210 w 3667125"/>
                <a:gd name="connsiteY123" fmla="*/ 594693 h 990600"/>
                <a:gd name="connsiteX124" fmla="*/ 1308116 w 3667125"/>
                <a:gd name="connsiteY124" fmla="*/ 593265 h 990600"/>
                <a:gd name="connsiteX125" fmla="*/ 1316498 w 3667125"/>
                <a:gd name="connsiteY125" fmla="*/ 590979 h 990600"/>
                <a:gd name="connsiteX126" fmla="*/ 1325356 w 3667125"/>
                <a:gd name="connsiteY126" fmla="*/ 588216 h 990600"/>
                <a:gd name="connsiteX127" fmla="*/ 1329166 w 3667125"/>
                <a:gd name="connsiteY127" fmla="*/ 586311 h 990600"/>
                <a:gd name="connsiteX128" fmla="*/ 1331262 w 3667125"/>
                <a:gd name="connsiteY128" fmla="*/ 582787 h 990600"/>
                <a:gd name="connsiteX129" fmla="*/ 1332786 w 3667125"/>
                <a:gd name="connsiteY129" fmla="*/ 579834 h 990600"/>
                <a:gd name="connsiteX130" fmla="*/ 1348788 w 3667125"/>
                <a:gd name="connsiteY130" fmla="*/ 579834 h 990600"/>
                <a:gd name="connsiteX131" fmla="*/ 1366790 w 3667125"/>
                <a:gd name="connsiteY131" fmla="*/ 565737 h 990600"/>
                <a:gd name="connsiteX132" fmla="*/ 1397079 w 3667125"/>
                <a:gd name="connsiteY132" fmla="*/ 565737 h 990600"/>
                <a:gd name="connsiteX133" fmla="*/ 1410414 w 3667125"/>
                <a:gd name="connsiteY133" fmla="*/ 551164 h 990600"/>
                <a:gd name="connsiteX134" fmla="*/ 1425083 w 3667125"/>
                <a:gd name="connsiteY134" fmla="*/ 551164 h 990600"/>
                <a:gd name="connsiteX135" fmla="*/ 1430703 w 3667125"/>
                <a:gd name="connsiteY135" fmla="*/ 545544 h 990600"/>
                <a:gd name="connsiteX136" fmla="*/ 1470993 w 3667125"/>
                <a:gd name="connsiteY136" fmla="*/ 545544 h 990600"/>
                <a:gd name="connsiteX137" fmla="*/ 1494044 w 3667125"/>
                <a:gd name="connsiteY137" fmla="*/ 541163 h 990600"/>
                <a:gd name="connsiteX138" fmla="*/ 1506712 w 3667125"/>
                <a:gd name="connsiteY138" fmla="*/ 538020 h 990600"/>
                <a:gd name="connsiteX139" fmla="*/ 1517190 w 3667125"/>
                <a:gd name="connsiteY139" fmla="*/ 534305 h 990600"/>
                <a:gd name="connsiteX140" fmla="*/ 1525667 w 3667125"/>
                <a:gd name="connsiteY140" fmla="*/ 528685 h 990600"/>
                <a:gd name="connsiteX141" fmla="*/ 1571863 w 3667125"/>
                <a:gd name="connsiteY141" fmla="*/ 528685 h 990600"/>
                <a:gd name="connsiteX142" fmla="*/ 1581007 w 3667125"/>
                <a:gd name="connsiteY142" fmla="*/ 527542 h 990600"/>
                <a:gd name="connsiteX143" fmla="*/ 1591389 w 3667125"/>
                <a:gd name="connsiteY143" fmla="*/ 525447 h 990600"/>
                <a:gd name="connsiteX144" fmla="*/ 1611963 w 3667125"/>
                <a:gd name="connsiteY144" fmla="*/ 521160 h 990600"/>
                <a:gd name="connsiteX145" fmla="*/ 1617297 w 3667125"/>
                <a:gd name="connsiteY145" fmla="*/ 519351 h 990600"/>
                <a:gd name="connsiteX146" fmla="*/ 1623298 w 3667125"/>
                <a:gd name="connsiteY146" fmla="*/ 517446 h 990600"/>
                <a:gd name="connsiteX147" fmla="*/ 1629299 w 3667125"/>
                <a:gd name="connsiteY147" fmla="*/ 514207 h 990600"/>
                <a:gd name="connsiteX148" fmla="*/ 1632918 w 3667125"/>
                <a:gd name="connsiteY148" fmla="*/ 512112 h 990600"/>
                <a:gd name="connsiteX149" fmla="*/ 1639395 w 3667125"/>
                <a:gd name="connsiteY149" fmla="*/ 506682 h 990600"/>
                <a:gd name="connsiteX150" fmla="*/ 1666256 w 3667125"/>
                <a:gd name="connsiteY150" fmla="*/ 506682 h 990600"/>
                <a:gd name="connsiteX151" fmla="*/ 1671971 w 3667125"/>
                <a:gd name="connsiteY151" fmla="*/ 506016 h 990600"/>
                <a:gd name="connsiteX152" fmla="*/ 1679781 w 3667125"/>
                <a:gd name="connsiteY152" fmla="*/ 505349 h 990600"/>
                <a:gd name="connsiteX153" fmla="*/ 1686735 w 3667125"/>
                <a:gd name="connsiteY153" fmla="*/ 503825 h 990600"/>
                <a:gd name="connsiteX154" fmla="*/ 1695783 w 3667125"/>
                <a:gd name="connsiteY154" fmla="*/ 501634 h 990600"/>
                <a:gd name="connsiteX155" fmla="*/ 1703784 w 3667125"/>
                <a:gd name="connsiteY155" fmla="*/ 498967 h 990600"/>
                <a:gd name="connsiteX156" fmla="*/ 1712738 w 3667125"/>
                <a:gd name="connsiteY156" fmla="*/ 495538 h 990600"/>
                <a:gd name="connsiteX157" fmla="*/ 1720929 w 3667125"/>
                <a:gd name="connsiteY157" fmla="*/ 491347 h 990600"/>
                <a:gd name="connsiteX158" fmla="*/ 1727311 w 3667125"/>
                <a:gd name="connsiteY158" fmla="*/ 485918 h 990600"/>
                <a:gd name="connsiteX159" fmla="*/ 1731693 w 3667125"/>
                <a:gd name="connsiteY159" fmla="*/ 479631 h 990600"/>
                <a:gd name="connsiteX160" fmla="*/ 1744647 w 3667125"/>
                <a:gd name="connsiteY160" fmla="*/ 479631 h 990600"/>
                <a:gd name="connsiteX161" fmla="*/ 1748647 w 3667125"/>
                <a:gd name="connsiteY161" fmla="*/ 478298 h 990600"/>
                <a:gd name="connsiteX162" fmla="*/ 1753410 w 3667125"/>
                <a:gd name="connsiteY162" fmla="*/ 474488 h 990600"/>
                <a:gd name="connsiteX163" fmla="*/ 1756458 w 3667125"/>
                <a:gd name="connsiteY163" fmla="*/ 470773 h 990600"/>
                <a:gd name="connsiteX164" fmla="*/ 1759125 w 3667125"/>
                <a:gd name="connsiteY164" fmla="*/ 466963 h 990600"/>
                <a:gd name="connsiteX165" fmla="*/ 1762744 w 3667125"/>
                <a:gd name="connsiteY165" fmla="*/ 464010 h 990600"/>
                <a:gd name="connsiteX166" fmla="*/ 1766935 w 3667125"/>
                <a:gd name="connsiteY166" fmla="*/ 462582 h 990600"/>
                <a:gd name="connsiteX167" fmla="*/ 1772269 w 3667125"/>
                <a:gd name="connsiteY167" fmla="*/ 461058 h 990600"/>
                <a:gd name="connsiteX168" fmla="*/ 1779032 w 3667125"/>
                <a:gd name="connsiteY168" fmla="*/ 458200 h 990600"/>
                <a:gd name="connsiteX169" fmla="*/ 1784556 w 3667125"/>
                <a:gd name="connsiteY169" fmla="*/ 455914 h 990600"/>
                <a:gd name="connsiteX170" fmla="*/ 1791129 w 3667125"/>
                <a:gd name="connsiteY170" fmla="*/ 452676 h 990600"/>
                <a:gd name="connsiteX171" fmla="*/ 1796272 w 3667125"/>
                <a:gd name="connsiteY171" fmla="*/ 450485 h 990600"/>
                <a:gd name="connsiteX172" fmla="*/ 1801987 w 3667125"/>
                <a:gd name="connsiteY172" fmla="*/ 447723 h 990600"/>
                <a:gd name="connsiteX173" fmla="*/ 1808655 w 3667125"/>
                <a:gd name="connsiteY173" fmla="*/ 445056 h 990600"/>
                <a:gd name="connsiteX174" fmla="*/ 1812846 w 3667125"/>
                <a:gd name="connsiteY174" fmla="*/ 442389 h 990600"/>
                <a:gd name="connsiteX175" fmla="*/ 1816370 w 3667125"/>
                <a:gd name="connsiteY175" fmla="*/ 439245 h 990600"/>
                <a:gd name="connsiteX176" fmla="*/ 1821228 w 3667125"/>
                <a:gd name="connsiteY176" fmla="*/ 437055 h 990600"/>
                <a:gd name="connsiteX177" fmla="*/ 1826752 w 3667125"/>
                <a:gd name="connsiteY177" fmla="*/ 433721 h 990600"/>
                <a:gd name="connsiteX178" fmla="*/ 1832086 w 3667125"/>
                <a:gd name="connsiteY178" fmla="*/ 429339 h 990600"/>
                <a:gd name="connsiteX179" fmla="*/ 1912572 w 3667125"/>
                <a:gd name="connsiteY179" fmla="*/ 429339 h 990600"/>
                <a:gd name="connsiteX180" fmla="*/ 1912572 w 3667125"/>
                <a:gd name="connsiteY180" fmla="*/ 424672 h 990600"/>
                <a:gd name="connsiteX181" fmla="*/ 1916859 w 3667125"/>
                <a:gd name="connsiteY181" fmla="*/ 424672 h 990600"/>
                <a:gd name="connsiteX182" fmla="*/ 1916859 w 3667125"/>
                <a:gd name="connsiteY182" fmla="*/ 415909 h 990600"/>
                <a:gd name="connsiteX183" fmla="*/ 2070306 w 3667125"/>
                <a:gd name="connsiteY183" fmla="*/ 415909 h 990600"/>
                <a:gd name="connsiteX184" fmla="*/ 2072497 w 3667125"/>
                <a:gd name="connsiteY184" fmla="*/ 415909 h 990600"/>
                <a:gd name="connsiteX185" fmla="*/ 2072497 w 3667125"/>
                <a:gd name="connsiteY185" fmla="*/ 398288 h 990600"/>
                <a:gd name="connsiteX186" fmla="*/ 2111073 w 3667125"/>
                <a:gd name="connsiteY186" fmla="*/ 371523 h 990600"/>
                <a:gd name="connsiteX187" fmla="*/ 2111073 w 3667125"/>
                <a:gd name="connsiteY187" fmla="*/ 364855 h 990600"/>
                <a:gd name="connsiteX188" fmla="*/ 2205657 w 3667125"/>
                <a:gd name="connsiteY188" fmla="*/ 364855 h 990600"/>
                <a:gd name="connsiteX189" fmla="*/ 2205657 w 3667125"/>
                <a:gd name="connsiteY189" fmla="*/ 351996 h 990600"/>
                <a:gd name="connsiteX190" fmla="*/ 2282238 w 3667125"/>
                <a:gd name="connsiteY190" fmla="*/ 351996 h 990600"/>
                <a:gd name="connsiteX191" fmla="*/ 2282238 w 3667125"/>
                <a:gd name="connsiteY191" fmla="*/ 341138 h 990600"/>
                <a:gd name="connsiteX192" fmla="*/ 2301097 w 3667125"/>
                <a:gd name="connsiteY192" fmla="*/ 341138 h 990600"/>
                <a:gd name="connsiteX193" fmla="*/ 2301097 w 3667125"/>
                <a:gd name="connsiteY193" fmla="*/ 327898 h 990600"/>
                <a:gd name="connsiteX194" fmla="*/ 2340245 w 3667125"/>
                <a:gd name="connsiteY194" fmla="*/ 327898 h 990600"/>
                <a:gd name="connsiteX195" fmla="*/ 2340245 w 3667125"/>
                <a:gd name="connsiteY195" fmla="*/ 323231 h 990600"/>
                <a:gd name="connsiteX196" fmla="*/ 2343483 w 3667125"/>
                <a:gd name="connsiteY196" fmla="*/ 323231 h 990600"/>
                <a:gd name="connsiteX197" fmla="*/ 2343483 w 3667125"/>
                <a:gd name="connsiteY197" fmla="*/ 317230 h 990600"/>
                <a:gd name="connsiteX198" fmla="*/ 2343483 w 3667125"/>
                <a:gd name="connsiteY198" fmla="*/ 315801 h 990600"/>
                <a:gd name="connsiteX199" fmla="*/ 2391013 w 3667125"/>
                <a:gd name="connsiteY199" fmla="*/ 315801 h 990600"/>
                <a:gd name="connsiteX200" fmla="*/ 2391013 w 3667125"/>
                <a:gd name="connsiteY200" fmla="*/ 309705 h 990600"/>
                <a:gd name="connsiteX201" fmla="*/ 2393585 w 3667125"/>
                <a:gd name="connsiteY201" fmla="*/ 309705 h 990600"/>
                <a:gd name="connsiteX202" fmla="*/ 2393585 w 3667125"/>
                <a:gd name="connsiteY202" fmla="*/ 302371 h 990600"/>
                <a:gd name="connsiteX203" fmla="*/ 2463689 w 3667125"/>
                <a:gd name="connsiteY203" fmla="*/ 302371 h 990600"/>
                <a:gd name="connsiteX204" fmla="*/ 2463689 w 3667125"/>
                <a:gd name="connsiteY204" fmla="*/ 294846 h 990600"/>
                <a:gd name="connsiteX205" fmla="*/ 2466737 w 3667125"/>
                <a:gd name="connsiteY205" fmla="*/ 294846 h 990600"/>
                <a:gd name="connsiteX206" fmla="*/ 2466737 w 3667125"/>
                <a:gd name="connsiteY206" fmla="*/ 288084 h 990600"/>
                <a:gd name="connsiteX207" fmla="*/ 2468547 w 3667125"/>
                <a:gd name="connsiteY207" fmla="*/ 288084 h 990600"/>
                <a:gd name="connsiteX208" fmla="*/ 2468547 w 3667125"/>
                <a:gd name="connsiteY208" fmla="*/ 280559 h 990600"/>
                <a:gd name="connsiteX209" fmla="*/ 2472452 w 3667125"/>
                <a:gd name="connsiteY209" fmla="*/ 280559 h 990600"/>
                <a:gd name="connsiteX210" fmla="*/ 2472452 w 3667125"/>
                <a:gd name="connsiteY210" fmla="*/ 276463 h 990600"/>
                <a:gd name="connsiteX211" fmla="*/ 2603897 w 3667125"/>
                <a:gd name="connsiteY211" fmla="*/ 276463 h 990600"/>
                <a:gd name="connsiteX212" fmla="*/ 2603897 w 3667125"/>
                <a:gd name="connsiteY212" fmla="*/ 267510 h 990600"/>
                <a:gd name="connsiteX213" fmla="*/ 2608183 w 3667125"/>
                <a:gd name="connsiteY213" fmla="*/ 267510 h 990600"/>
                <a:gd name="connsiteX214" fmla="*/ 2608183 w 3667125"/>
                <a:gd name="connsiteY214" fmla="*/ 259032 h 990600"/>
                <a:gd name="connsiteX215" fmla="*/ 2610088 w 3667125"/>
                <a:gd name="connsiteY215" fmla="*/ 259032 h 990600"/>
                <a:gd name="connsiteX216" fmla="*/ 2610088 w 3667125"/>
                <a:gd name="connsiteY216" fmla="*/ 244078 h 990600"/>
                <a:gd name="connsiteX217" fmla="*/ 2634282 w 3667125"/>
                <a:gd name="connsiteY217" fmla="*/ 244078 h 990600"/>
                <a:gd name="connsiteX218" fmla="*/ 2634282 w 3667125"/>
                <a:gd name="connsiteY218" fmla="*/ 239601 h 990600"/>
                <a:gd name="connsiteX219" fmla="*/ 2637330 w 3667125"/>
                <a:gd name="connsiteY219" fmla="*/ 239601 h 990600"/>
                <a:gd name="connsiteX220" fmla="*/ 2637330 w 3667125"/>
                <a:gd name="connsiteY220" fmla="*/ 236458 h 990600"/>
                <a:gd name="connsiteX221" fmla="*/ 2639616 w 3667125"/>
                <a:gd name="connsiteY221" fmla="*/ 236458 h 990600"/>
                <a:gd name="connsiteX222" fmla="*/ 2639616 w 3667125"/>
                <a:gd name="connsiteY222" fmla="*/ 233410 h 990600"/>
                <a:gd name="connsiteX223" fmla="*/ 2640663 w 3667125"/>
                <a:gd name="connsiteY223" fmla="*/ 233410 h 990600"/>
                <a:gd name="connsiteX224" fmla="*/ 2640663 w 3667125"/>
                <a:gd name="connsiteY224" fmla="*/ 230076 h 990600"/>
                <a:gd name="connsiteX225" fmla="*/ 2864311 w 3667125"/>
                <a:gd name="connsiteY225" fmla="*/ 230076 h 990600"/>
                <a:gd name="connsiteX226" fmla="*/ 2864311 w 3667125"/>
                <a:gd name="connsiteY226" fmla="*/ 210931 h 990600"/>
                <a:gd name="connsiteX227" fmla="*/ 2895743 w 3667125"/>
                <a:gd name="connsiteY227" fmla="*/ 210931 h 990600"/>
                <a:gd name="connsiteX228" fmla="*/ 2895743 w 3667125"/>
                <a:gd name="connsiteY228" fmla="*/ 190548 h 990600"/>
                <a:gd name="connsiteX229" fmla="*/ 2934795 w 3667125"/>
                <a:gd name="connsiteY229" fmla="*/ 190548 h 990600"/>
                <a:gd name="connsiteX230" fmla="*/ 2934795 w 3667125"/>
                <a:gd name="connsiteY230" fmla="*/ 169783 h 990600"/>
                <a:gd name="connsiteX231" fmla="*/ 3006233 w 3667125"/>
                <a:gd name="connsiteY231" fmla="*/ 169783 h 990600"/>
                <a:gd name="connsiteX232" fmla="*/ 3006233 w 3667125"/>
                <a:gd name="connsiteY232" fmla="*/ 148733 h 990600"/>
                <a:gd name="connsiteX233" fmla="*/ 3142917 w 3667125"/>
                <a:gd name="connsiteY233" fmla="*/ 148733 h 990600"/>
                <a:gd name="connsiteX234" fmla="*/ 3142917 w 3667125"/>
                <a:gd name="connsiteY234" fmla="*/ 120729 h 990600"/>
                <a:gd name="connsiteX235" fmla="*/ 3571542 w 3667125"/>
                <a:gd name="connsiteY235" fmla="*/ 120729 h 990600"/>
                <a:gd name="connsiteX236" fmla="*/ 3577447 w 3667125"/>
                <a:gd name="connsiteY236" fmla="*/ 66913 h 990600"/>
                <a:gd name="connsiteX237" fmla="*/ 3621262 w 3667125"/>
                <a:gd name="connsiteY237" fmla="*/ 66913 h 990600"/>
                <a:gd name="connsiteX238" fmla="*/ 3621262 w 3667125"/>
                <a:gd name="connsiteY238" fmla="*/ 3572 h 990600"/>
                <a:gd name="connsiteX239" fmla="*/ 3664029 w 3667125"/>
                <a:gd name="connsiteY239" fmla="*/ 3572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3667125" h="990600">
                  <a:moveTo>
                    <a:pt x="3572" y="990933"/>
                  </a:moveTo>
                  <a:lnTo>
                    <a:pt x="23098" y="978837"/>
                  </a:lnTo>
                  <a:lnTo>
                    <a:pt x="31575" y="982742"/>
                  </a:lnTo>
                  <a:lnTo>
                    <a:pt x="61293" y="965502"/>
                  </a:lnTo>
                  <a:lnTo>
                    <a:pt x="77391" y="965502"/>
                  </a:lnTo>
                  <a:lnTo>
                    <a:pt x="96155" y="959596"/>
                  </a:lnTo>
                  <a:lnTo>
                    <a:pt x="106061" y="956548"/>
                  </a:lnTo>
                  <a:lnTo>
                    <a:pt x="137303" y="935403"/>
                  </a:lnTo>
                  <a:lnTo>
                    <a:pt x="175879" y="925782"/>
                  </a:lnTo>
                  <a:lnTo>
                    <a:pt x="207978" y="913686"/>
                  </a:lnTo>
                  <a:lnTo>
                    <a:pt x="235315" y="900160"/>
                  </a:lnTo>
                  <a:lnTo>
                    <a:pt x="239316" y="899208"/>
                  </a:lnTo>
                  <a:lnTo>
                    <a:pt x="242554" y="899208"/>
                  </a:lnTo>
                  <a:lnTo>
                    <a:pt x="269796" y="898065"/>
                  </a:lnTo>
                  <a:lnTo>
                    <a:pt x="274749" y="898065"/>
                  </a:lnTo>
                  <a:lnTo>
                    <a:pt x="279130" y="895302"/>
                  </a:lnTo>
                  <a:lnTo>
                    <a:pt x="282559" y="891397"/>
                  </a:lnTo>
                  <a:lnTo>
                    <a:pt x="288369" y="887397"/>
                  </a:lnTo>
                  <a:lnTo>
                    <a:pt x="300371" y="884063"/>
                  </a:lnTo>
                  <a:lnTo>
                    <a:pt x="311706" y="881301"/>
                  </a:lnTo>
                  <a:lnTo>
                    <a:pt x="338280" y="881301"/>
                  </a:lnTo>
                  <a:lnTo>
                    <a:pt x="345615" y="873109"/>
                  </a:lnTo>
                  <a:lnTo>
                    <a:pt x="353139" y="868347"/>
                  </a:lnTo>
                  <a:lnTo>
                    <a:pt x="361045" y="865775"/>
                  </a:lnTo>
                  <a:lnTo>
                    <a:pt x="368951" y="864251"/>
                  </a:lnTo>
                  <a:lnTo>
                    <a:pt x="372380" y="860346"/>
                  </a:lnTo>
                  <a:lnTo>
                    <a:pt x="385239" y="860346"/>
                  </a:lnTo>
                  <a:lnTo>
                    <a:pt x="410861" y="860346"/>
                  </a:lnTo>
                  <a:lnTo>
                    <a:pt x="432959" y="860346"/>
                  </a:lnTo>
                  <a:lnTo>
                    <a:pt x="465915" y="860346"/>
                  </a:lnTo>
                  <a:lnTo>
                    <a:pt x="475536" y="858155"/>
                  </a:lnTo>
                  <a:lnTo>
                    <a:pt x="484584" y="856059"/>
                  </a:lnTo>
                  <a:lnTo>
                    <a:pt x="492871" y="853202"/>
                  </a:lnTo>
                  <a:lnTo>
                    <a:pt x="498872" y="848820"/>
                  </a:lnTo>
                  <a:lnTo>
                    <a:pt x="505444" y="843296"/>
                  </a:lnTo>
                  <a:lnTo>
                    <a:pt x="509921" y="839200"/>
                  </a:lnTo>
                  <a:lnTo>
                    <a:pt x="515445" y="834152"/>
                  </a:lnTo>
                  <a:lnTo>
                    <a:pt x="522589" y="829866"/>
                  </a:lnTo>
                  <a:lnTo>
                    <a:pt x="530876" y="827580"/>
                  </a:lnTo>
                  <a:lnTo>
                    <a:pt x="537639" y="825675"/>
                  </a:lnTo>
                  <a:lnTo>
                    <a:pt x="551640" y="823579"/>
                  </a:lnTo>
                  <a:lnTo>
                    <a:pt x="648224" y="823579"/>
                  </a:lnTo>
                  <a:lnTo>
                    <a:pt x="670989" y="809577"/>
                  </a:lnTo>
                  <a:lnTo>
                    <a:pt x="694230" y="809577"/>
                  </a:lnTo>
                  <a:lnTo>
                    <a:pt x="714327" y="795576"/>
                  </a:lnTo>
                  <a:lnTo>
                    <a:pt x="742521" y="795576"/>
                  </a:lnTo>
                  <a:lnTo>
                    <a:pt x="749665" y="793194"/>
                  </a:lnTo>
                  <a:lnTo>
                    <a:pt x="761095" y="790908"/>
                  </a:lnTo>
                  <a:lnTo>
                    <a:pt x="769763" y="789956"/>
                  </a:lnTo>
                  <a:lnTo>
                    <a:pt x="776240" y="787956"/>
                  </a:lnTo>
                  <a:lnTo>
                    <a:pt x="783574" y="785003"/>
                  </a:lnTo>
                  <a:lnTo>
                    <a:pt x="791099" y="782907"/>
                  </a:lnTo>
                  <a:lnTo>
                    <a:pt x="797862" y="781479"/>
                  </a:lnTo>
                  <a:lnTo>
                    <a:pt x="802815" y="780431"/>
                  </a:lnTo>
                  <a:lnTo>
                    <a:pt x="817007" y="780431"/>
                  </a:lnTo>
                  <a:lnTo>
                    <a:pt x="817007" y="777478"/>
                  </a:lnTo>
                  <a:lnTo>
                    <a:pt x="831294" y="777478"/>
                  </a:lnTo>
                  <a:lnTo>
                    <a:pt x="834152" y="777478"/>
                  </a:lnTo>
                  <a:lnTo>
                    <a:pt x="838343" y="771668"/>
                  </a:lnTo>
                  <a:lnTo>
                    <a:pt x="843105" y="766143"/>
                  </a:lnTo>
                  <a:lnTo>
                    <a:pt x="847677" y="761095"/>
                  </a:lnTo>
                  <a:lnTo>
                    <a:pt x="855869" y="755190"/>
                  </a:lnTo>
                  <a:lnTo>
                    <a:pt x="863489" y="752142"/>
                  </a:lnTo>
                  <a:lnTo>
                    <a:pt x="869680" y="749475"/>
                  </a:lnTo>
                  <a:lnTo>
                    <a:pt x="876443" y="746522"/>
                  </a:lnTo>
                  <a:lnTo>
                    <a:pt x="882825" y="743950"/>
                  </a:lnTo>
                  <a:lnTo>
                    <a:pt x="889397" y="742426"/>
                  </a:lnTo>
                  <a:lnTo>
                    <a:pt x="896826" y="739759"/>
                  </a:lnTo>
                  <a:lnTo>
                    <a:pt x="901113" y="738140"/>
                  </a:lnTo>
                  <a:lnTo>
                    <a:pt x="904446" y="735187"/>
                  </a:lnTo>
                  <a:lnTo>
                    <a:pt x="906732" y="730425"/>
                  </a:lnTo>
                  <a:lnTo>
                    <a:pt x="910066" y="730425"/>
                  </a:lnTo>
                  <a:lnTo>
                    <a:pt x="921115" y="729091"/>
                  </a:lnTo>
                  <a:lnTo>
                    <a:pt x="932736" y="727853"/>
                  </a:lnTo>
                  <a:lnTo>
                    <a:pt x="940641" y="725948"/>
                  </a:lnTo>
                  <a:lnTo>
                    <a:pt x="950166" y="724043"/>
                  </a:lnTo>
                  <a:lnTo>
                    <a:pt x="958263" y="721090"/>
                  </a:lnTo>
                  <a:lnTo>
                    <a:pt x="964168" y="717471"/>
                  </a:lnTo>
                  <a:lnTo>
                    <a:pt x="969026" y="713661"/>
                  </a:lnTo>
                  <a:lnTo>
                    <a:pt x="976265" y="708708"/>
                  </a:lnTo>
                  <a:lnTo>
                    <a:pt x="981123" y="705183"/>
                  </a:lnTo>
                  <a:lnTo>
                    <a:pt x="988552" y="699183"/>
                  </a:lnTo>
                  <a:lnTo>
                    <a:pt x="991981" y="696420"/>
                  </a:lnTo>
                  <a:lnTo>
                    <a:pt x="995791" y="692610"/>
                  </a:lnTo>
                  <a:lnTo>
                    <a:pt x="997315" y="688991"/>
                  </a:lnTo>
                  <a:lnTo>
                    <a:pt x="1000363" y="678609"/>
                  </a:lnTo>
                  <a:lnTo>
                    <a:pt x="1012746" y="676608"/>
                  </a:lnTo>
                  <a:lnTo>
                    <a:pt x="1027224" y="674608"/>
                  </a:lnTo>
                  <a:lnTo>
                    <a:pt x="1033415" y="672703"/>
                  </a:lnTo>
                  <a:lnTo>
                    <a:pt x="1040463" y="669274"/>
                  </a:lnTo>
                  <a:lnTo>
                    <a:pt x="1047607" y="663940"/>
                  </a:lnTo>
                  <a:lnTo>
                    <a:pt x="1052370" y="658797"/>
                  </a:lnTo>
                  <a:lnTo>
                    <a:pt x="1058561" y="654320"/>
                  </a:lnTo>
                  <a:lnTo>
                    <a:pt x="1065133" y="651462"/>
                  </a:lnTo>
                  <a:lnTo>
                    <a:pt x="1069610" y="650034"/>
                  </a:lnTo>
                  <a:lnTo>
                    <a:pt x="1076468" y="650034"/>
                  </a:lnTo>
                  <a:lnTo>
                    <a:pt x="1087136" y="650034"/>
                  </a:lnTo>
                  <a:lnTo>
                    <a:pt x="1097899" y="648605"/>
                  </a:lnTo>
                  <a:lnTo>
                    <a:pt x="1106662" y="646319"/>
                  </a:lnTo>
                  <a:lnTo>
                    <a:pt x="1113234" y="643842"/>
                  </a:lnTo>
                  <a:lnTo>
                    <a:pt x="1122855" y="638413"/>
                  </a:lnTo>
                  <a:lnTo>
                    <a:pt x="1129903" y="635079"/>
                  </a:lnTo>
                  <a:lnTo>
                    <a:pt x="1137523" y="631079"/>
                  </a:lnTo>
                  <a:lnTo>
                    <a:pt x="1144857" y="628507"/>
                  </a:lnTo>
                  <a:lnTo>
                    <a:pt x="1155335" y="624888"/>
                  </a:lnTo>
                  <a:lnTo>
                    <a:pt x="1163622" y="623554"/>
                  </a:lnTo>
                  <a:lnTo>
                    <a:pt x="1182291" y="621554"/>
                  </a:lnTo>
                  <a:lnTo>
                    <a:pt x="1188387" y="620792"/>
                  </a:lnTo>
                  <a:lnTo>
                    <a:pt x="1200864" y="619458"/>
                  </a:lnTo>
                  <a:lnTo>
                    <a:pt x="1208199" y="618220"/>
                  </a:lnTo>
                  <a:lnTo>
                    <a:pt x="1215819" y="616696"/>
                  </a:lnTo>
                  <a:lnTo>
                    <a:pt x="1223439" y="614696"/>
                  </a:lnTo>
                  <a:lnTo>
                    <a:pt x="1230201" y="611648"/>
                  </a:lnTo>
                  <a:lnTo>
                    <a:pt x="1235726" y="609362"/>
                  </a:lnTo>
                  <a:lnTo>
                    <a:pt x="1241251" y="606409"/>
                  </a:lnTo>
                  <a:lnTo>
                    <a:pt x="1249442" y="602218"/>
                  </a:lnTo>
                  <a:lnTo>
                    <a:pt x="1253919" y="601266"/>
                  </a:lnTo>
                  <a:lnTo>
                    <a:pt x="1259443" y="600218"/>
                  </a:lnTo>
                  <a:lnTo>
                    <a:pt x="1266682" y="599075"/>
                  </a:lnTo>
                  <a:lnTo>
                    <a:pt x="1273445" y="598313"/>
                  </a:lnTo>
                  <a:lnTo>
                    <a:pt x="1279922" y="597741"/>
                  </a:lnTo>
                  <a:lnTo>
                    <a:pt x="1285732" y="596979"/>
                  </a:lnTo>
                  <a:lnTo>
                    <a:pt x="1292209" y="596217"/>
                  </a:lnTo>
                  <a:lnTo>
                    <a:pt x="1300210" y="594693"/>
                  </a:lnTo>
                  <a:lnTo>
                    <a:pt x="1308116" y="593265"/>
                  </a:lnTo>
                  <a:lnTo>
                    <a:pt x="1316498" y="590979"/>
                  </a:lnTo>
                  <a:lnTo>
                    <a:pt x="1325356" y="588216"/>
                  </a:lnTo>
                  <a:lnTo>
                    <a:pt x="1329166" y="586311"/>
                  </a:lnTo>
                  <a:lnTo>
                    <a:pt x="1331262" y="582787"/>
                  </a:lnTo>
                  <a:lnTo>
                    <a:pt x="1332786" y="579834"/>
                  </a:lnTo>
                  <a:lnTo>
                    <a:pt x="1348788" y="579834"/>
                  </a:lnTo>
                  <a:lnTo>
                    <a:pt x="1366790" y="565737"/>
                  </a:lnTo>
                  <a:lnTo>
                    <a:pt x="1397079" y="565737"/>
                  </a:lnTo>
                  <a:lnTo>
                    <a:pt x="1410414" y="551164"/>
                  </a:lnTo>
                  <a:lnTo>
                    <a:pt x="1425083" y="551164"/>
                  </a:lnTo>
                  <a:lnTo>
                    <a:pt x="1430703" y="545544"/>
                  </a:lnTo>
                  <a:lnTo>
                    <a:pt x="1470993" y="545544"/>
                  </a:lnTo>
                  <a:lnTo>
                    <a:pt x="1494044" y="541163"/>
                  </a:lnTo>
                  <a:lnTo>
                    <a:pt x="1506712" y="538020"/>
                  </a:lnTo>
                  <a:lnTo>
                    <a:pt x="1517190" y="534305"/>
                  </a:lnTo>
                  <a:lnTo>
                    <a:pt x="1525667" y="528685"/>
                  </a:lnTo>
                  <a:lnTo>
                    <a:pt x="1571863" y="528685"/>
                  </a:lnTo>
                  <a:lnTo>
                    <a:pt x="1581007" y="527542"/>
                  </a:lnTo>
                  <a:lnTo>
                    <a:pt x="1591389" y="525447"/>
                  </a:lnTo>
                  <a:lnTo>
                    <a:pt x="1611963" y="521160"/>
                  </a:lnTo>
                  <a:lnTo>
                    <a:pt x="1617297" y="519351"/>
                  </a:lnTo>
                  <a:lnTo>
                    <a:pt x="1623298" y="517446"/>
                  </a:lnTo>
                  <a:lnTo>
                    <a:pt x="1629299" y="514207"/>
                  </a:lnTo>
                  <a:lnTo>
                    <a:pt x="1632918" y="512112"/>
                  </a:lnTo>
                  <a:lnTo>
                    <a:pt x="1639395" y="506682"/>
                  </a:lnTo>
                  <a:lnTo>
                    <a:pt x="1666256" y="506682"/>
                  </a:lnTo>
                  <a:lnTo>
                    <a:pt x="1671971" y="506016"/>
                  </a:lnTo>
                  <a:lnTo>
                    <a:pt x="1679781" y="505349"/>
                  </a:lnTo>
                  <a:lnTo>
                    <a:pt x="1686735" y="503825"/>
                  </a:lnTo>
                  <a:lnTo>
                    <a:pt x="1695783" y="501634"/>
                  </a:lnTo>
                  <a:lnTo>
                    <a:pt x="1703784" y="498967"/>
                  </a:lnTo>
                  <a:lnTo>
                    <a:pt x="1712738" y="495538"/>
                  </a:lnTo>
                  <a:lnTo>
                    <a:pt x="1720929" y="491347"/>
                  </a:lnTo>
                  <a:lnTo>
                    <a:pt x="1727311" y="485918"/>
                  </a:lnTo>
                  <a:lnTo>
                    <a:pt x="1731693" y="479631"/>
                  </a:lnTo>
                  <a:lnTo>
                    <a:pt x="1744647" y="479631"/>
                  </a:lnTo>
                  <a:lnTo>
                    <a:pt x="1748647" y="478298"/>
                  </a:lnTo>
                  <a:lnTo>
                    <a:pt x="1753410" y="474488"/>
                  </a:lnTo>
                  <a:lnTo>
                    <a:pt x="1756458" y="470773"/>
                  </a:lnTo>
                  <a:lnTo>
                    <a:pt x="1759125" y="466963"/>
                  </a:lnTo>
                  <a:lnTo>
                    <a:pt x="1762744" y="464010"/>
                  </a:lnTo>
                  <a:lnTo>
                    <a:pt x="1766935" y="462582"/>
                  </a:lnTo>
                  <a:lnTo>
                    <a:pt x="1772269" y="461058"/>
                  </a:lnTo>
                  <a:lnTo>
                    <a:pt x="1779032" y="458200"/>
                  </a:lnTo>
                  <a:lnTo>
                    <a:pt x="1784556" y="455914"/>
                  </a:lnTo>
                  <a:lnTo>
                    <a:pt x="1791129" y="452676"/>
                  </a:lnTo>
                  <a:lnTo>
                    <a:pt x="1796272" y="450485"/>
                  </a:lnTo>
                  <a:lnTo>
                    <a:pt x="1801987" y="447723"/>
                  </a:lnTo>
                  <a:lnTo>
                    <a:pt x="1808655" y="445056"/>
                  </a:lnTo>
                  <a:lnTo>
                    <a:pt x="1812846" y="442389"/>
                  </a:lnTo>
                  <a:lnTo>
                    <a:pt x="1816370" y="439245"/>
                  </a:lnTo>
                  <a:lnTo>
                    <a:pt x="1821228" y="437055"/>
                  </a:lnTo>
                  <a:lnTo>
                    <a:pt x="1826752" y="433721"/>
                  </a:lnTo>
                  <a:lnTo>
                    <a:pt x="1832086" y="429339"/>
                  </a:lnTo>
                  <a:lnTo>
                    <a:pt x="1912572" y="429339"/>
                  </a:lnTo>
                  <a:lnTo>
                    <a:pt x="1912572" y="424672"/>
                  </a:lnTo>
                  <a:lnTo>
                    <a:pt x="1916859" y="424672"/>
                  </a:lnTo>
                  <a:lnTo>
                    <a:pt x="1916859" y="415909"/>
                  </a:lnTo>
                  <a:lnTo>
                    <a:pt x="2070306" y="415909"/>
                  </a:lnTo>
                  <a:lnTo>
                    <a:pt x="2072497" y="415909"/>
                  </a:lnTo>
                  <a:lnTo>
                    <a:pt x="2072497" y="398288"/>
                  </a:lnTo>
                  <a:lnTo>
                    <a:pt x="2111073" y="371523"/>
                  </a:lnTo>
                  <a:lnTo>
                    <a:pt x="2111073" y="364855"/>
                  </a:lnTo>
                  <a:lnTo>
                    <a:pt x="2205657" y="364855"/>
                  </a:lnTo>
                  <a:lnTo>
                    <a:pt x="2205657" y="351996"/>
                  </a:lnTo>
                  <a:lnTo>
                    <a:pt x="2282238" y="351996"/>
                  </a:lnTo>
                  <a:lnTo>
                    <a:pt x="2282238" y="341138"/>
                  </a:lnTo>
                  <a:lnTo>
                    <a:pt x="2301097" y="341138"/>
                  </a:lnTo>
                  <a:lnTo>
                    <a:pt x="2301097" y="327898"/>
                  </a:lnTo>
                  <a:lnTo>
                    <a:pt x="2340245" y="327898"/>
                  </a:lnTo>
                  <a:lnTo>
                    <a:pt x="2340245" y="323231"/>
                  </a:lnTo>
                  <a:lnTo>
                    <a:pt x="2343483" y="323231"/>
                  </a:lnTo>
                  <a:lnTo>
                    <a:pt x="2343483" y="317230"/>
                  </a:lnTo>
                  <a:lnTo>
                    <a:pt x="2343483" y="315801"/>
                  </a:lnTo>
                  <a:lnTo>
                    <a:pt x="2391013" y="315801"/>
                  </a:lnTo>
                  <a:lnTo>
                    <a:pt x="2391013" y="309705"/>
                  </a:lnTo>
                  <a:lnTo>
                    <a:pt x="2393585" y="309705"/>
                  </a:lnTo>
                  <a:lnTo>
                    <a:pt x="2393585" y="302371"/>
                  </a:lnTo>
                  <a:lnTo>
                    <a:pt x="2463689" y="302371"/>
                  </a:lnTo>
                  <a:lnTo>
                    <a:pt x="2463689" y="294846"/>
                  </a:lnTo>
                  <a:lnTo>
                    <a:pt x="2466737" y="294846"/>
                  </a:lnTo>
                  <a:lnTo>
                    <a:pt x="2466737" y="288084"/>
                  </a:lnTo>
                  <a:lnTo>
                    <a:pt x="2468547" y="288084"/>
                  </a:lnTo>
                  <a:lnTo>
                    <a:pt x="2468547" y="280559"/>
                  </a:lnTo>
                  <a:lnTo>
                    <a:pt x="2472452" y="280559"/>
                  </a:lnTo>
                  <a:lnTo>
                    <a:pt x="2472452" y="276463"/>
                  </a:lnTo>
                  <a:lnTo>
                    <a:pt x="2603897" y="276463"/>
                  </a:lnTo>
                  <a:lnTo>
                    <a:pt x="2603897" y="267510"/>
                  </a:lnTo>
                  <a:lnTo>
                    <a:pt x="2608183" y="267510"/>
                  </a:lnTo>
                  <a:lnTo>
                    <a:pt x="2608183" y="259032"/>
                  </a:lnTo>
                  <a:lnTo>
                    <a:pt x="2610088" y="259032"/>
                  </a:lnTo>
                  <a:lnTo>
                    <a:pt x="2610088" y="244078"/>
                  </a:lnTo>
                  <a:lnTo>
                    <a:pt x="2634282" y="244078"/>
                  </a:lnTo>
                  <a:lnTo>
                    <a:pt x="2634282" y="239601"/>
                  </a:lnTo>
                  <a:lnTo>
                    <a:pt x="2637330" y="239601"/>
                  </a:lnTo>
                  <a:lnTo>
                    <a:pt x="2637330" y="236458"/>
                  </a:lnTo>
                  <a:lnTo>
                    <a:pt x="2639616" y="236458"/>
                  </a:lnTo>
                  <a:lnTo>
                    <a:pt x="2639616" y="233410"/>
                  </a:lnTo>
                  <a:lnTo>
                    <a:pt x="2640663" y="233410"/>
                  </a:lnTo>
                  <a:lnTo>
                    <a:pt x="2640663" y="230076"/>
                  </a:lnTo>
                  <a:lnTo>
                    <a:pt x="2864311" y="230076"/>
                  </a:lnTo>
                  <a:lnTo>
                    <a:pt x="2864311" y="210931"/>
                  </a:lnTo>
                  <a:lnTo>
                    <a:pt x="2895743" y="210931"/>
                  </a:lnTo>
                  <a:lnTo>
                    <a:pt x="2895743" y="190548"/>
                  </a:lnTo>
                  <a:lnTo>
                    <a:pt x="2934795" y="190548"/>
                  </a:lnTo>
                  <a:lnTo>
                    <a:pt x="2934795" y="169783"/>
                  </a:lnTo>
                  <a:lnTo>
                    <a:pt x="3006233" y="169783"/>
                  </a:lnTo>
                  <a:lnTo>
                    <a:pt x="3006233" y="148733"/>
                  </a:lnTo>
                  <a:lnTo>
                    <a:pt x="3142917" y="148733"/>
                  </a:lnTo>
                  <a:lnTo>
                    <a:pt x="3142917" y="120729"/>
                  </a:lnTo>
                  <a:lnTo>
                    <a:pt x="3571542" y="120729"/>
                  </a:lnTo>
                  <a:lnTo>
                    <a:pt x="3577447" y="66913"/>
                  </a:lnTo>
                  <a:lnTo>
                    <a:pt x="3621262" y="66913"/>
                  </a:lnTo>
                  <a:lnTo>
                    <a:pt x="3621262" y="3572"/>
                  </a:lnTo>
                  <a:lnTo>
                    <a:pt x="3664029" y="3572"/>
                  </a:lnTo>
                </a:path>
              </a:pathLst>
            </a:cu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latin typeface="Century Gothic" panose="020B0502020202020204" pitchFamily="34" charset="0"/>
              </a:endParaRPr>
            </a:p>
          </p:txBody>
        </p:sp>
        <p:sp>
          <p:nvSpPr>
            <p:cNvPr id="43" name="Graphic 41">
              <a:extLst>
                <a:ext uri="{FF2B5EF4-FFF2-40B4-BE49-F238E27FC236}">
                  <a16:creationId xmlns:a16="http://schemas.microsoft.com/office/drawing/2014/main" id="{5A768EC9-06BE-4957-BE67-D5CBC618270D}"/>
                </a:ext>
              </a:extLst>
            </p:cNvPr>
            <p:cNvSpPr/>
            <p:nvPr/>
          </p:nvSpPr>
          <p:spPr>
            <a:xfrm>
              <a:off x="1142975" y="2571750"/>
              <a:ext cx="4521200" cy="2590799"/>
            </a:xfrm>
            <a:custGeom>
              <a:avLst/>
              <a:gdLst>
                <a:gd name="connsiteX0" fmla="*/ 3652695 w 3648075"/>
                <a:gd name="connsiteY0" fmla="*/ 3572 h 1247775"/>
                <a:gd name="connsiteX1" fmla="*/ 3630120 w 3648075"/>
                <a:gd name="connsiteY1" fmla="*/ 3572 h 1247775"/>
                <a:gd name="connsiteX2" fmla="*/ 3597259 w 3648075"/>
                <a:gd name="connsiteY2" fmla="*/ 18240 h 1247775"/>
                <a:gd name="connsiteX3" fmla="*/ 3587067 w 3648075"/>
                <a:gd name="connsiteY3" fmla="*/ 25098 h 1247775"/>
                <a:gd name="connsiteX4" fmla="*/ 3554206 w 3648075"/>
                <a:gd name="connsiteY4" fmla="*/ 30718 h 1247775"/>
                <a:gd name="connsiteX5" fmla="*/ 3531632 w 3648075"/>
                <a:gd name="connsiteY5" fmla="*/ 30718 h 1247775"/>
                <a:gd name="connsiteX6" fmla="*/ 3499914 w 3648075"/>
                <a:gd name="connsiteY6" fmla="*/ 36433 h 1247775"/>
                <a:gd name="connsiteX7" fmla="*/ 3481816 w 3648075"/>
                <a:gd name="connsiteY7" fmla="*/ 46530 h 1247775"/>
                <a:gd name="connsiteX8" fmla="*/ 3462576 w 3648075"/>
                <a:gd name="connsiteY8" fmla="*/ 52245 h 1247775"/>
                <a:gd name="connsiteX9" fmla="*/ 3427524 w 3648075"/>
                <a:gd name="connsiteY9" fmla="*/ 64722 h 1247775"/>
                <a:gd name="connsiteX10" fmla="*/ 3409426 w 3648075"/>
                <a:gd name="connsiteY10" fmla="*/ 64722 h 1247775"/>
                <a:gd name="connsiteX11" fmla="*/ 3378851 w 3648075"/>
                <a:gd name="connsiteY11" fmla="*/ 74914 h 1247775"/>
                <a:gd name="connsiteX12" fmla="*/ 3349419 w 3648075"/>
                <a:gd name="connsiteY12" fmla="*/ 85011 h 1247775"/>
                <a:gd name="connsiteX13" fmla="*/ 3329035 w 3648075"/>
                <a:gd name="connsiteY13" fmla="*/ 94155 h 1247775"/>
                <a:gd name="connsiteX14" fmla="*/ 3303032 w 3648075"/>
                <a:gd name="connsiteY14" fmla="*/ 104251 h 1247775"/>
                <a:gd name="connsiteX15" fmla="*/ 3272171 w 3648075"/>
                <a:gd name="connsiteY15" fmla="*/ 116348 h 1247775"/>
                <a:gd name="connsiteX16" fmla="*/ 3251788 w 3648075"/>
                <a:gd name="connsiteY16" fmla="*/ 120539 h 1247775"/>
                <a:gd name="connsiteX17" fmla="*/ 3230642 w 3648075"/>
                <a:gd name="connsiteY17" fmla="*/ 124825 h 1247775"/>
                <a:gd name="connsiteX18" fmla="*/ 3208068 w 3648075"/>
                <a:gd name="connsiteY18" fmla="*/ 132826 h 1247775"/>
                <a:gd name="connsiteX19" fmla="*/ 3185589 w 3648075"/>
                <a:gd name="connsiteY19" fmla="*/ 139684 h 1247775"/>
                <a:gd name="connsiteX20" fmla="*/ 3162729 w 3648075"/>
                <a:gd name="connsiteY20" fmla="*/ 143018 h 1247775"/>
                <a:gd name="connsiteX21" fmla="*/ 3116437 w 3648075"/>
                <a:gd name="connsiteY21" fmla="*/ 154543 h 1247775"/>
                <a:gd name="connsiteX22" fmla="*/ 3090148 w 3648075"/>
                <a:gd name="connsiteY22" fmla="*/ 157877 h 1247775"/>
                <a:gd name="connsiteX23" fmla="*/ 3063002 w 3648075"/>
                <a:gd name="connsiteY23" fmla="*/ 160449 h 1247775"/>
                <a:gd name="connsiteX24" fmla="*/ 3048524 w 3648075"/>
                <a:gd name="connsiteY24" fmla="*/ 162163 h 1247775"/>
                <a:gd name="connsiteX25" fmla="*/ 3002233 w 3648075"/>
                <a:gd name="connsiteY25" fmla="*/ 178737 h 1247775"/>
                <a:gd name="connsiteX26" fmla="*/ 2981087 w 3648075"/>
                <a:gd name="connsiteY26" fmla="*/ 183404 h 1247775"/>
                <a:gd name="connsiteX27" fmla="*/ 2961942 w 3648075"/>
                <a:gd name="connsiteY27" fmla="*/ 189786 h 1247775"/>
                <a:gd name="connsiteX28" fmla="*/ 2935653 w 3648075"/>
                <a:gd name="connsiteY28" fmla="*/ 198644 h 1247775"/>
                <a:gd name="connsiteX29" fmla="*/ 2913174 w 3648075"/>
                <a:gd name="connsiteY29" fmla="*/ 204549 h 1247775"/>
                <a:gd name="connsiteX30" fmla="*/ 2874978 w 3648075"/>
                <a:gd name="connsiteY30" fmla="*/ 214360 h 1247775"/>
                <a:gd name="connsiteX31" fmla="*/ 2835926 w 3648075"/>
                <a:gd name="connsiteY31" fmla="*/ 229600 h 1247775"/>
                <a:gd name="connsiteX32" fmla="*/ 2783729 w 3648075"/>
                <a:gd name="connsiteY32" fmla="*/ 244078 h 1247775"/>
                <a:gd name="connsiteX33" fmla="*/ 2759155 w 3648075"/>
                <a:gd name="connsiteY33" fmla="*/ 248269 h 1247775"/>
                <a:gd name="connsiteX34" fmla="*/ 2731913 w 3648075"/>
                <a:gd name="connsiteY34" fmla="*/ 254270 h 1247775"/>
                <a:gd name="connsiteX35" fmla="*/ 2666191 w 3648075"/>
                <a:gd name="connsiteY35" fmla="*/ 281416 h 1247775"/>
                <a:gd name="connsiteX36" fmla="*/ 2637711 w 3648075"/>
                <a:gd name="connsiteY36" fmla="*/ 287798 h 1247775"/>
                <a:gd name="connsiteX37" fmla="*/ 2618184 w 3648075"/>
                <a:gd name="connsiteY37" fmla="*/ 290751 h 1247775"/>
                <a:gd name="connsiteX38" fmla="*/ 2588943 w 3648075"/>
                <a:gd name="connsiteY38" fmla="*/ 305991 h 1247775"/>
                <a:gd name="connsiteX39" fmla="*/ 2574465 w 3648075"/>
                <a:gd name="connsiteY39" fmla="*/ 308943 h 1247775"/>
                <a:gd name="connsiteX40" fmla="*/ 2555415 w 3648075"/>
                <a:gd name="connsiteY40" fmla="*/ 308943 h 1247775"/>
                <a:gd name="connsiteX41" fmla="*/ 2534650 w 3648075"/>
                <a:gd name="connsiteY41" fmla="*/ 317040 h 1247775"/>
                <a:gd name="connsiteX42" fmla="*/ 2523125 w 3648075"/>
                <a:gd name="connsiteY42" fmla="*/ 324660 h 1247775"/>
                <a:gd name="connsiteX43" fmla="*/ 2487120 w 3648075"/>
                <a:gd name="connsiteY43" fmla="*/ 340376 h 1247775"/>
                <a:gd name="connsiteX44" fmla="*/ 2463689 w 3648075"/>
                <a:gd name="connsiteY44" fmla="*/ 346281 h 1247775"/>
                <a:gd name="connsiteX45" fmla="*/ 2436543 w 3648075"/>
                <a:gd name="connsiteY45" fmla="*/ 353520 h 1247775"/>
                <a:gd name="connsiteX46" fmla="*/ 2418350 w 3648075"/>
                <a:gd name="connsiteY46" fmla="*/ 359902 h 1247775"/>
                <a:gd name="connsiteX47" fmla="*/ 2393680 w 3648075"/>
                <a:gd name="connsiteY47" fmla="*/ 369713 h 1247775"/>
                <a:gd name="connsiteX48" fmla="*/ 2333863 w 3648075"/>
                <a:gd name="connsiteY48" fmla="*/ 390477 h 1247775"/>
                <a:gd name="connsiteX49" fmla="*/ 2318623 w 3648075"/>
                <a:gd name="connsiteY49" fmla="*/ 396002 h 1247775"/>
                <a:gd name="connsiteX50" fmla="*/ 2298240 w 3648075"/>
                <a:gd name="connsiteY50" fmla="*/ 401526 h 1247775"/>
                <a:gd name="connsiteX51" fmla="*/ 2285095 w 3648075"/>
                <a:gd name="connsiteY51" fmla="*/ 410861 h 1247775"/>
                <a:gd name="connsiteX52" fmla="*/ 2260045 w 3648075"/>
                <a:gd name="connsiteY52" fmla="*/ 417243 h 1247775"/>
                <a:gd name="connsiteX53" fmla="*/ 2230708 w 3648075"/>
                <a:gd name="connsiteY53" fmla="*/ 417243 h 1247775"/>
                <a:gd name="connsiteX54" fmla="*/ 2208229 w 3648075"/>
                <a:gd name="connsiteY54" fmla="*/ 422291 h 1247775"/>
                <a:gd name="connsiteX55" fmla="*/ 2191274 w 3648075"/>
                <a:gd name="connsiteY55" fmla="*/ 429911 h 1247775"/>
                <a:gd name="connsiteX56" fmla="*/ 2140792 w 3648075"/>
                <a:gd name="connsiteY56" fmla="*/ 442198 h 1247775"/>
                <a:gd name="connsiteX57" fmla="*/ 2118312 w 3648075"/>
                <a:gd name="connsiteY57" fmla="*/ 449056 h 1247775"/>
                <a:gd name="connsiteX58" fmla="*/ 2089833 w 3648075"/>
                <a:gd name="connsiteY58" fmla="*/ 456676 h 1247775"/>
                <a:gd name="connsiteX59" fmla="*/ 2053352 w 3648075"/>
                <a:gd name="connsiteY59" fmla="*/ 463915 h 1247775"/>
                <a:gd name="connsiteX60" fmla="*/ 2028301 w 3648075"/>
                <a:gd name="connsiteY60" fmla="*/ 466392 h 1247775"/>
                <a:gd name="connsiteX61" fmla="*/ 1997345 w 3648075"/>
                <a:gd name="connsiteY61" fmla="*/ 470678 h 1247775"/>
                <a:gd name="connsiteX62" fmla="*/ 1975247 w 3648075"/>
                <a:gd name="connsiteY62" fmla="*/ 475345 h 1247775"/>
                <a:gd name="connsiteX63" fmla="*/ 1932003 w 3648075"/>
                <a:gd name="connsiteY63" fmla="*/ 489823 h 1247775"/>
                <a:gd name="connsiteX64" fmla="*/ 1909524 w 3648075"/>
                <a:gd name="connsiteY64" fmla="*/ 496967 h 1247775"/>
                <a:gd name="connsiteX65" fmla="*/ 1889522 w 3648075"/>
                <a:gd name="connsiteY65" fmla="*/ 505444 h 1247775"/>
                <a:gd name="connsiteX66" fmla="*/ 1871329 w 3648075"/>
                <a:gd name="connsiteY66" fmla="*/ 508492 h 1247775"/>
                <a:gd name="connsiteX67" fmla="*/ 1846659 w 3648075"/>
                <a:gd name="connsiteY67" fmla="*/ 512302 h 1247775"/>
                <a:gd name="connsiteX68" fmla="*/ 1819513 w 3648075"/>
                <a:gd name="connsiteY68" fmla="*/ 521637 h 1247775"/>
                <a:gd name="connsiteX69" fmla="*/ 1792748 w 3648075"/>
                <a:gd name="connsiteY69" fmla="*/ 527923 h 1247775"/>
                <a:gd name="connsiteX70" fmla="*/ 1767316 w 3648075"/>
                <a:gd name="connsiteY70" fmla="*/ 538972 h 1247775"/>
                <a:gd name="connsiteX71" fmla="*/ 1727883 w 3648075"/>
                <a:gd name="connsiteY71" fmla="*/ 562785 h 1247775"/>
                <a:gd name="connsiteX72" fmla="*/ 1705785 w 3648075"/>
                <a:gd name="connsiteY72" fmla="*/ 569547 h 1247775"/>
                <a:gd name="connsiteX73" fmla="*/ 1668828 w 3648075"/>
                <a:gd name="connsiteY73" fmla="*/ 583549 h 1247775"/>
                <a:gd name="connsiteX74" fmla="*/ 1649587 w 3648075"/>
                <a:gd name="connsiteY74" fmla="*/ 586502 h 1247775"/>
                <a:gd name="connsiteX75" fmla="*/ 1634919 w 3648075"/>
                <a:gd name="connsiteY75" fmla="*/ 590788 h 1247775"/>
                <a:gd name="connsiteX76" fmla="*/ 1621298 w 3648075"/>
                <a:gd name="connsiteY76" fmla="*/ 599646 h 1247775"/>
                <a:gd name="connsiteX77" fmla="*/ 1606058 w 3648075"/>
                <a:gd name="connsiteY77" fmla="*/ 605647 h 1247775"/>
                <a:gd name="connsiteX78" fmla="*/ 1577673 w 3648075"/>
                <a:gd name="connsiteY78" fmla="*/ 608219 h 1247775"/>
                <a:gd name="connsiteX79" fmla="*/ 1565291 w 3648075"/>
                <a:gd name="connsiteY79" fmla="*/ 610314 h 1247775"/>
                <a:gd name="connsiteX80" fmla="*/ 1547479 w 3648075"/>
                <a:gd name="connsiteY80" fmla="*/ 620887 h 1247775"/>
                <a:gd name="connsiteX81" fmla="*/ 1519095 w 3648075"/>
                <a:gd name="connsiteY81" fmla="*/ 628983 h 1247775"/>
                <a:gd name="connsiteX82" fmla="*/ 1504617 w 3648075"/>
                <a:gd name="connsiteY82" fmla="*/ 633651 h 1247775"/>
                <a:gd name="connsiteX83" fmla="*/ 1483852 w 3648075"/>
                <a:gd name="connsiteY83" fmla="*/ 643842 h 1247775"/>
                <a:gd name="connsiteX84" fmla="*/ 1468612 w 3648075"/>
                <a:gd name="connsiteY84" fmla="*/ 651462 h 1247775"/>
                <a:gd name="connsiteX85" fmla="*/ 1425273 w 3648075"/>
                <a:gd name="connsiteY85" fmla="*/ 665083 h 1247775"/>
                <a:gd name="connsiteX86" fmla="*/ 1398127 w 3648075"/>
                <a:gd name="connsiteY86" fmla="*/ 672703 h 1247775"/>
                <a:gd name="connsiteX87" fmla="*/ 1371838 w 3648075"/>
                <a:gd name="connsiteY87" fmla="*/ 680323 h 1247775"/>
                <a:gd name="connsiteX88" fmla="*/ 1353550 w 3648075"/>
                <a:gd name="connsiteY88" fmla="*/ 685848 h 1247775"/>
                <a:gd name="connsiteX89" fmla="*/ 1321261 w 3648075"/>
                <a:gd name="connsiteY89" fmla="*/ 696897 h 1247775"/>
                <a:gd name="connsiteX90" fmla="*/ 1297543 w 3648075"/>
                <a:gd name="connsiteY90" fmla="*/ 705755 h 1247775"/>
                <a:gd name="connsiteX91" fmla="*/ 1275064 w 3648075"/>
                <a:gd name="connsiteY91" fmla="*/ 718137 h 1247775"/>
                <a:gd name="connsiteX92" fmla="*/ 1253442 w 3648075"/>
                <a:gd name="connsiteY92" fmla="*/ 728234 h 1247775"/>
                <a:gd name="connsiteX93" fmla="*/ 1239441 w 3648075"/>
                <a:gd name="connsiteY93" fmla="*/ 731282 h 1247775"/>
                <a:gd name="connsiteX94" fmla="*/ 1226677 w 3648075"/>
                <a:gd name="connsiteY94" fmla="*/ 731282 h 1247775"/>
                <a:gd name="connsiteX95" fmla="*/ 1202865 w 3648075"/>
                <a:gd name="connsiteY95" fmla="*/ 746046 h 1247775"/>
                <a:gd name="connsiteX96" fmla="*/ 1190196 w 3648075"/>
                <a:gd name="connsiteY96" fmla="*/ 755856 h 1247775"/>
                <a:gd name="connsiteX97" fmla="*/ 1174480 w 3648075"/>
                <a:gd name="connsiteY97" fmla="*/ 762619 h 1247775"/>
                <a:gd name="connsiteX98" fmla="*/ 1160859 w 3648075"/>
                <a:gd name="connsiteY98" fmla="*/ 767286 h 1247775"/>
                <a:gd name="connsiteX99" fmla="*/ 1145619 w 3648075"/>
                <a:gd name="connsiteY99" fmla="*/ 770334 h 1247775"/>
                <a:gd name="connsiteX100" fmla="*/ 1113330 w 3648075"/>
                <a:gd name="connsiteY100" fmla="*/ 774144 h 1247775"/>
                <a:gd name="connsiteX101" fmla="*/ 1099328 w 3648075"/>
                <a:gd name="connsiteY101" fmla="*/ 777954 h 1247775"/>
                <a:gd name="connsiteX102" fmla="*/ 1079802 w 3648075"/>
                <a:gd name="connsiteY102" fmla="*/ 784717 h 1247775"/>
                <a:gd name="connsiteX103" fmla="*/ 1053894 w 3648075"/>
                <a:gd name="connsiteY103" fmla="*/ 796147 h 1247775"/>
                <a:gd name="connsiteX104" fmla="*/ 1042940 w 3648075"/>
                <a:gd name="connsiteY104" fmla="*/ 807196 h 1247775"/>
                <a:gd name="connsiteX105" fmla="*/ 1028462 w 3648075"/>
                <a:gd name="connsiteY105" fmla="*/ 817388 h 1247775"/>
                <a:gd name="connsiteX106" fmla="*/ 1014460 w 3648075"/>
                <a:gd name="connsiteY106" fmla="*/ 823770 h 1247775"/>
                <a:gd name="connsiteX107" fmla="*/ 994553 w 3648075"/>
                <a:gd name="connsiteY107" fmla="*/ 829675 h 1247775"/>
                <a:gd name="connsiteX108" fmla="*/ 977598 w 3648075"/>
                <a:gd name="connsiteY108" fmla="*/ 834819 h 1247775"/>
                <a:gd name="connsiteX109" fmla="*/ 931688 w 3648075"/>
                <a:gd name="connsiteY109" fmla="*/ 852630 h 1247775"/>
                <a:gd name="connsiteX110" fmla="*/ 900351 w 3648075"/>
                <a:gd name="connsiteY110" fmla="*/ 865775 h 1247775"/>
                <a:gd name="connsiteX111" fmla="*/ 873204 w 3648075"/>
                <a:gd name="connsiteY111" fmla="*/ 878538 h 1247775"/>
                <a:gd name="connsiteX112" fmla="*/ 839581 w 3648075"/>
                <a:gd name="connsiteY112" fmla="*/ 894159 h 1247775"/>
                <a:gd name="connsiteX113" fmla="*/ 812435 w 3648075"/>
                <a:gd name="connsiteY113" fmla="*/ 905208 h 1247775"/>
                <a:gd name="connsiteX114" fmla="*/ 782717 w 3648075"/>
                <a:gd name="connsiteY114" fmla="*/ 920925 h 1247775"/>
                <a:gd name="connsiteX115" fmla="*/ 766620 w 3648075"/>
                <a:gd name="connsiteY115" fmla="*/ 928545 h 1247775"/>
                <a:gd name="connsiteX116" fmla="*/ 734806 w 3648075"/>
                <a:gd name="connsiteY116" fmla="*/ 937879 h 1247775"/>
                <a:gd name="connsiteX117" fmla="*/ 716994 w 3648075"/>
                <a:gd name="connsiteY117" fmla="*/ 943880 h 1247775"/>
                <a:gd name="connsiteX118" fmla="*/ 693182 w 3648075"/>
                <a:gd name="connsiteY118" fmla="*/ 959977 h 1247775"/>
                <a:gd name="connsiteX119" fmla="*/ 672894 w 3648075"/>
                <a:gd name="connsiteY119" fmla="*/ 972741 h 1247775"/>
                <a:gd name="connsiteX120" fmla="*/ 658892 w 3648075"/>
                <a:gd name="connsiteY120" fmla="*/ 978265 h 1247775"/>
                <a:gd name="connsiteX121" fmla="*/ 638032 w 3648075"/>
                <a:gd name="connsiteY121" fmla="*/ 983790 h 1247775"/>
                <a:gd name="connsiteX122" fmla="*/ 625745 w 3648075"/>
                <a:gd name="connsiteY122" fmla="*/ 987981 h 1247775"/>
                <a:gd name="connsiteX123" fmla="*/ 584121 w 3648075"/>
                <a:gd name="connsiteY123" fmla="*/ 1012174 h 1247775"/>
                <a:gd name="connsiteX124" fmla="*/ 572691 w 3648075"/>
                <a:gd name="connsiteY124" fmla="*/ 1017699 h 1247775"/>
                <a:gd name="connsiteX125" fmla="*/ 554022 w 3648075"/>
                <a:gd name="connsiteY125" fmla="*/ 1026176 h 1247775"/>
                <a:gd name="connsiteX126" fmla="*/ 542592 w 3648075"/>
                <a:gd name="connsiteY126" fmla="*/ 1030843 h 1247775"/>
                <a:gd name="connsiteX127" fmla="*/ 519636 w 3648075"/>
                <a:gd name="connsiteY127" fmla="*/ 1035510 h 1247775"/>
                <a:gd name="connsiteX128" fmla="*/ 500110 w 3648075"/>
                <a:gd name="connsiteY128" fmla="*/ 1042749 h 1247775"/>
                <a:gd name="connsiteX129" fmla="*/ 484870 w 3648075"/>
                <a:gd name="connsiteY129" fmla="*/ 1050369 h 1247775"/>
                <a:gd name="connsiteX130" fmla="*/ 477155 w 3648075"/>
                <a:gd name="connsiteY130" fmla="*/ 1054656 h 1247775"/>
                <a:gd name="connsiteX131" fmla="*/ 464868 w 3648075"/>
                <a:gd name="connsiteY131" fmla="*/ 1056370 h 1247775"/>
                <a:gd name="connsiteX132" fmla="*/ 448770 w 3648075"/>
                <a:gd name="connsiteY132" fmla="*/ 1056370 h 1247775"/>
                <a:gd name="connsiteX133" fmla="*/ 426672 w 3648075"/>
                <a:gd name="connsiteY133" fmla="*/ 1069515 h 1247775"/>
                <a:gd name="connsiteX134" fmla="*/ 416481 w 3648075"/>
                <a:gd name="connsiteY134" fmla="*/ 1075420 h 1247775"/>
                <a:gd name="connsiteX135" fmla="*/ 400860 w 3648075"/>
                <a:gd name="connsiteY135" fmla="*/ 1079230 h 1247775"/>
                <a:gd name="connsiteX136" fmla="*/ 386763 w 3648075"/>
                <a:gd name="connsiteY136" fmla="*/ 1083040 h 1247775"/>
                <a:gd name="connsiteX137" fmla="*/ 379143 w 3648075"/>
                <a:gd name="connsiteY137" fmla="*/ 1087707 h 1247775"/>
                <a:gd name="connsiteX138" fmla="*/ 371999 w 3648075"/>
                <a:gd name="connsiteY138" fmla="*/ 1091517 h 1247775"/>
                <a:gd name="connsiteX139" fmla="*/ 332089 w 3648075"/>
                <a:gd name="connsiteY139" fmla="*/ 1113234 h 1247775"/>
                <a:gd name="connsiteX140" fmla="*/ 306181 w 3648075"/>
                <a:gd name="connsiteY140" fmla="*/ 1123331 h 1247775"/>
                <a:gd name="connsiteX141" fmla="*/ 278559 w 3648075"/>
                <a:gd name="connsiteY141" fmla="*/ 1132284 h 1247775"/>
                <a:gd name="connsiteX142" fmla="*/ 261223 w 3648075"/>
                <a:gd name="connsiteY142" fmla="*/ 1139904 h 1247775"/>
                <a:gd name="connsiteX143" fmla="*/ 227695 w 3648075"/>
                <a:gd name="connsiteY143" fmla="*/ 1154763 h 1247775"/>
                <a:gd name="connsiteX144" fmla="*/ 211122 w 3648075"/>
                <a:gd name="connsiteY144" fmla="*/ 1159907 h 1247775"/>
                <a:gd name="connsiteX145" fmla="*/ 180546 w 3648075"/>
                <a:gd name="connsiteY145" fmla="*/ 1173909 h 1247775"/>
                <a:gd name="connsiteX146" fmla="*/ 168259 w 3648075"/>
                <a:gd name="connsiteY146" fmla="*/ 1181052 h 1247775"/>
                <a:gd name="connsiteX147" fmla="*/ 149971 w 3648075"/>
                <a:gd name="connsiteY147" fmla="*/ 1188291 h 1247775"/>
                <a:gd name="connsiteX148" fmla="*/ 132636 w 3648075"/>
                <a:gd name="connsiteY148" fmla="*/ 1198483 h 1247775"/>
                <a:gd name="connsiteX149" fmla="*/ 120348 w 3648075"/>
                <a:gd name="connsiteY149" fmla="*/ 1207437 h 1247775"/>
                <a:gd name="connsiteX150" fmla="*/ 110157 w 3648075"/>
                <a:gd name="connsiteY150" fmla="*/ 1212104 h 1247775"/>
                <a:gd name="connsiteX151" fmla="*/ 95679 w 3648075"/>
                <a:gd name="connsiteY151" fmla="*/ 1220962 h 1247775"/>
                <a:gd name="connsiteX152" fmla="*/ 75295 w 3648075"/>
                <a:gd name="connsiteY152" fmla="*/ 1220962 h 1247775"/>
                <a:gd name="connsiteX153" fmla="*/ 65961 w 3648075"/>
                <a:gd name="connsiteY153" fmla="*/ 1226487 h 1247775"/>
                <a:gd name="connsiteX154" fmla="*/ 60912 w 3648075"/>
                <a:gd name="connsiteY154" fmla="*/ 1235440 h 1247775"/>
                <a:gd name="connsiteX155" fmla="*/ 54054 w 3648075"/>
                <a:gd name="connsiteY155" fmla="*/ 1235440 h 1247775"/>
                <a:gd name="connsiteX156" fmla="*/ 35004 w 3648075"/>
                <a:gd name="connsiteY156" fmla="*/ 1241346 h 1247775"/>
                <a:gd name="connsiteX157" fmla="*/ 26051 w 3648075"/>
                <a:gd name="connsiteY157" fmla="*/ 1241346 h 1247775"/>
                <a:gd name="connsiteX158" fmla="*/ 17193 w 3648075"/>
                <a:gd name="connsiteY158" fmla="*/ 1243441 h 1247775"/>
                <a:gd name="connsiteX159" fmla="*/ 3572 w 3648075"/>
                <a:gd name="connsiteY159" fmla="*/ 1251061 h 124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3648075" h="1247775">
                  <a:moveTo>
                    <a:pt x="3652695" y="3572"/>
                  </a:moveTo>
                  <a:lnTo>
                    <a:pt x="3630120" y="3572"/>
                  </a:lnTo>
                  <a:lnTo>
                    <a:pt x="3597259" y="18240"/>
                  </a:lnTo>
                  <a:lnTo>
                    <a:pt x="3587067" y="25098"/>
                  </a:lnTo>
                  <a:lnTo>
                    <a:pt x="3554206" y="30718"/>
                  </a:lnTo>
                  <a:lnTo>
                    <a:pt x="3531632" y="30718"/>
                  </a:lnTo>
                  <a:lnTo>
                    <a:pt x="3499914" y="36433"/>
                  </a:lnTo>
                  <a:lnTo>
                    <a:pt x="3481816" y="46530"/>
                  </a:lnTo>
                  <a:lnTo>
                    <a:pt x="3462576" y="52245"/>
                  </a:lnTo>
                  <a:lnTo>
                    <a:pt x="3427524" y="64722"/>
                  </a:lnTo>
                  <a:lnTo>
                    <a:pt x="3409426" y="64722"/>
                  </a:lnTo>
                  <a:lnTo>
                    <a:pt x="3378851" y="74914"/>
                  </a:lnTo>
                  <a:lnTo>
                    <a:pt x="3349419" y="85011"/>
                  </a:lnTo>
                  <a:lnTo>
                    <a:pt x="3329035" y="94155"/>
                  </a:lnTo>
                  <a:lnTo>
                    <a:pt x="3303032" y="104251"/>
                  </a:lnTo>
                  <a:lnTo>
                    <a:pt x="3272171" y="116348"/>
                  </a:lnTo>
                  <a:lnTo>
                    <a:pt x="3251788" y="120539"/>
                  </a:lnTo>
                  <a:lnTo>
                    <a:pt x="3230642" y="124825"/>
                  </a:lnTo>
                  <a:lnTo>
                    <a:pt x="3208068" y="132826"/>
                  </a:lnTo>
                  <a:lnTo>
                    <a:pt x="3185589" y="139684"/>
                  </a:lnTo>
                  <a:lnTo>
                    <a:pt x="3162729" y="143018"/>
                  </a:lnTo>
                  <a:lnTo>
                    <a:pt x="3116437" y="154543"/>
                  </a:lnTo>
                  <a:lnTo>
                    <a:pt x="3090148" y="157877"/>
                  </a:lnTo>
                  <a:lnTo>
                    <a:pt x="3063002" y="160449"/>
                  </a:lnTo>
                  <a:lnTo>
                    <a:pt x="3048524" y="162163"/>
                  </a:lnTo>
                  <a:lnTo>
                    <a:pt x="3002233" y="178737"/>
                  </a:lnTo>
                  <a:lnTo>
                    <a:pt x="2981087" y="183404"/>
                  </a:lnTo>
                  <a:lnTo>
                    <a:pt x="2961942" y="189786"/>
                  </a:lnTo>
                  <a:lnTo>
                    <a:pt x="2935653" y="198644"/>
                  </a:lnTo>
                  <a:lnTo>
                    <a:pt x="2913174" y="204549"/>
                  </a:lnTo>
                  <a:lnTo>
                    <a:pt x="2874978" y="214360"/>
                  </a:lnTo>
                  <a:lnTo>
                    <a:pt x="2835926" y="229600"/>
                  </a:lnTo>
                  <a:lnTo>
                    <a:pt x="2783729" y="244078"/>
                  </a:lnTo>
                  <a:lnTo>
                    <a:pt x="2759155" y="248269"/>
                  </a:lnTo>
                  <a:lnTo>
                    <a:pt x="2731913" y="254270"/>
                  </a:lnTo>
                  <a:lnTo>
                    <a:pt x="2666191" y="281416"/>
                  </a:lnTo>
                  <a:lnTo>
                    <a:pt x="2637711" y="287798"/>
                  </a:lnTo>
                  <a:lnTo>
                    <a:pt x="2618184" y="290751"/>
                  </a:lnTo>
                  <a:lnTo>
                    <a:pt x="2588943" y="305991"/>
                  </a:lnTo>
                  <a:lnTo>
                    <a:pt x="2574465" y="308943"/>
                  </a:lnTo>
                  <a:lnTo>
                    <a:pt x="2555415" y="308943"/>
                  </a:lnTo>
                  <a:lnTo>
                    <a:pt x="2534650" y="317040"/>
                  </a:lnTo>
                  <a:lnTo>
                    <a:pt x="2523125" y="324660"/>
                  </a:lnTo>
                  <a:lnTo>
                    <a:pt x="2487120" y="340376"/>
                  </a:lnTo>
                  <a:lnTo>
                    <a:pt x="2463689" y="346281"/>
                  </a:lnTo>
                  <a:lnTo>
                    <a:pt x="2436543" y="353520"/>
                  </a:lnTo>
                  <a:lnTo>
                    <a:pt x="2418350" y="359902"/>
                  </a:lnTo>
                  <a:lnTo>
                    <a:pt x="2393680" y="369713"/>
                  </a:lnTo>
                  <a:lnTo>
                    <a:pt x="2333863" y="390477"/>
                  </a:lnTo>
                  <a:lnTo>
                    <a:pt x="2318623" y="396002"/>
                  </a:lnTo>
                  <a:lnTo>
                    <a:pt x="2298240" y="401526"/>
                  </a:lnTo>
                  <a:lnTo>
                    <a:pt x="2285095" y="410861"/>
                  </a:lnTo>
                  <a:lnTo>
                    <a:pt x="2260045" y="417243"/>
                  </a:lnTo>
                  <a:lnTo>
                    <a:pt x="2230708" y="417243"/>
                  </a:lnTo>
                  <a:lnTo>
                    <a:pt x="2208229" y="422291"/>
                  </a:lnTo>
                  <a:lnTo>
                    <a:pt x="2191274" y="429911"/>
                  </a:lnTo>
                  <a:lnTo>
                    <a:pt x="2140792" y="442198"/>
                  </a:lnTo>
                  <a:lnTo>
                    <a:pt x="2118312" y="449056"/>
                  </a:lnTo>
                  <a:lnTo>
                    <a:pt x="2089833" y="456676"/>
                  </a:lnTo>
                  <a:lnTo>
                    <a:pt x="2053352" y="463915"/>
                  </a:lnTo>
                  <a:lnTo>
                    <a:pt x="2028301" y="466392"/>
                  </a:lnTo>
                  <a:lnTo>
                    <a:pt x="1997345" y="470678"/>
                  </a:lnTo>
                  <a:lnTo>
                    <a:pt x="1975247" y="475345"/>
                  </a:lnTo>
                  <a:lnTo>
                    <a:pt x="1932003" y="489823"/>
                  </a:lnTo>
                  <a:lnTo>
                    <a:pt x="1909524" y="496967"/>
                  </a:lnTo>
                  <a:lnTo>
                    <a:pt x="1889522" y="505444"/>
                  </a:lnTo>
                  <a:lnTo>
                    <a:pt x="1871329" y="508492"/>
                  </a:lnTo>
                  <a:lnTo>
                    <a:pt x="1846659" y="512302"/>
                  </a:lnTo>
                  <a:lnTo>
                    <a:pt x="1819513" y="521637"/>
                  </a:lnTo>
                  <a:lnTo>
                    <a:pt x="1792748" y="527923"/>
                  </a:lnTo>
                  <a:lnTo>
                    <a:pt x="1767316" y="538972"/>
                  </a:lnTo>
                  <a:lnTo>
                    <a:pt x="1727883" y="562785"/>
                  </a:lnTo>
                  <a:lnTo>
                    <a:pt x="1705785" y="569547"/>
                  </a:lnTo>
                  <a:lnTo>
                    <a:pt x="1668828" y="583549"/>
                  </a:lnTo>
                  <a:lnTo>
                    <a:pt x="1649587" y="586502"/>
                  </a:lnTo>
                  <a:lnTo>
                    <a:pt x="1634919" y="590788"/>
                  </a:lnTo>
                  <a:lnTo>
                    <a:pt x="1621298" y="599646"/>
                  </a:lnTo>
                  <a:lnTo>
                    <a:pt x="1606058" y="605647"/>
                  </a:lnTo>
                  <a:lnTo>
                    <a:pt x="1577673" y="608219"/>
                  </a:lnTo>
                  <a:lnTo>
                    <a:pt x="1565291" y="610314"/>
                  </a:lnTo>
                  <a:lnTo>
                    <a:pt x="1547479" y="620887"/>
                  </a:lnTo>
                  <a:lnTo>
                    <a:pt x="1519095" y="628983"/>
                  </a:lnTo>
                  <a:lnTo>
                    <a:pt x="1504617" y="633651"/>
                  </a:lnTo>
                  <a:lnTo>
                    <a:pt x="1483852" y="643842"/>
                  </a:lnTo>
                  <a:lnTo>
                    <a:pt x="1468612" y="651462"/>
                  </a:lnTo>
                  <a:lnTo>
                    <a:pt x="1425273" y="665083"/>
                  </a:lnTo>
                  <a:lnTo>
                    <a:pt x="1398127" y="672703"/>
                  </a:lnTo>
                  <a:lnTo>
                    <a:pt x="1371838" y="680323"/>
                  </a:lnTo>
                  <a:lnTo>
                    <a:pt x="1353550" y="685848"/>
                  </a:lnTo>
                  <a:lnTo>
                    <a:pt x="1321261" y="696897"/>
                  </a:lnTo>
                  <a:lnTo>
                    <a:pt x="1297543" y="705755"/>
                  </a:lnTo>
                  <a:lnTo>
                    <a:pt x="1275064" y="718137"/>
                  </a:lnTo>
                  <a:lnTo>
                    <a:pt x="1253442" y="728234"/>
                  </a:lnTo>
                  <a:lnTo>
                    <a:pt x="1239441" y="731282"/>
                  </a:lnTo>
                  <a:lnTo>
                    <a:pt x="1226677" y="731282"/>
                  </a:lnTo>
                  <a:lnTo>
                    <a:pt x="1202865" y="746046"/>
                  </a:lnTo>
                  <a:lnTo>
                    <a:pt x="1190196" y="755856"/>
                  </a:lnTo>
                  <a:lnTo>
                    <a:pt x="1174480" y="762619"/>
                  </a:lnTo>
                  <a:lnTo>
                    <a:pt x="1160859" y="767286"/>
                  </a:lnTo>
                  <a:lnTo>
                    <a:pt x="1145619" y="770334"/>
                  </a:lnTo>
                  <a:lnTo>
                    <a:pt x="1113330" y="774144"/>
                  </a:lnTo>
                  <a:lnTo>
                    <a:pt x="1099328" y="777954"/>
                  </a:lnTo>
                  <a:lnTo>
                    <a:pt x="1079802" y="784717"/>
                  </a:lnTo>
                  <a:lnTo>
                    <a:pt x="1053894" y="796147"/>
                  </a:lnTo>
                  <a:lnTo>
                    <a:pt x="1042940" y="807196"/>
                  </a:lnTo>
                  <a:lnTo>
                    <a:pt x="1028462" y="817388"/>
                  </a:lnTo>
                  <a:lnTo>
                    <a:pt x="1014460" y="823770"/>
                  </a:lnTo>
                  <a:lnTo>
                    <a:pt x="994553" y="829675"/>
                  </a:lnTo>
                  <a:lnTo>
                    <a:pt x="977598" y="834819"/>
                  </a:lnTo>
                  <a:lnTo>
                    <a:pt x="931688" y="852630"/>
                  </a:lnTo>
                  <a:lnTo>
                    <a:pt x="900351" y="865775"/>
                  </a:lnTo>
                  <a:lnTo>
                    <a:pt x="873204" y="878538"/>
                  </a:lnTo>
                  <a:lnTo>
                    <a:pt x="839581" y="894159"/>
                  </a:lnTo>
                  <a:lnTo>
                    <a:pt x="812435" y="905208"/>
                  </a:lnTo>
                  <a:lnTo>
                    <a:pt x="782717" y="920925"/>
                  </a:lnTo>
                  <a:lnTo>
                    <a:pt x="766620" y="928545"/>
                  </a:lnTo>
                  <a:lnTo>
                    <a:pt x="734806" y="937879"/>
                  </a:lnTo>
                  <a:lnTo>
                    <a:pt x="716994" y="943880"/>
                  </a:lnTo>
                  <a:lnTo>
                    <a:pt x="693182" y="959977"/>
                  </a:lnTo>
                  <a:lnTo>
                    <a:pt x="672894" y="972741"/>
                  </a:lnTo>
                  <a:lnTo>
                    <a:pt x="658892" y="978265"/>
                  </a:lnTo>
                  <a:lnTo>
                    <a:pt x="638032" y="983790"/>
                  </a:lnTo>
                  <a:lnTo>
                    <a:pt x="625745" y="987981"/>
                  </a:lnTo>
                  <a:lnTo>
                    <a:pt x="584121" y="1012174"/>
                  </a:lnTo>
                  <a:lnTo>
                    <a:pt x="572691" y="1017699"/>
                  </a:lnTo>
                  <a:lnTo>
                    <a:pt x="554022" y="1026176"/>
                  </a:lnTo>
                  <a:lnTo>
                    <a:pt x="542592" y="1030843"/>
                  </a:lnTo>
                  <a:lnTo>
                    <a:pt x="519636" y="1035510"/>
                  </a:lnTo>
                  <a:lnTo>
                    <a:pt x="500110" y="1042749"/>
                  </a:lnTo>
                  <a:lnTo>
                    <a:pt x="484870" y="1050369"/>
                  </a:lnTo>
                  <a:lnTo>
                    <a:pt x="477155" y="1054656"/>
                  </a:lnTo>
                  <a:lnTo>
                    <a:pt x="464868" y="1056370"/>
                  </a:lnTo>
                  <a:lnTo>
                    <a:pt x="448770" y="1056370"/>
                  </a:lnTo>
                  <a:lnTo>
                    <a:pt x="426672" y="1069515"/>
                  </a:lnTo>
                  <a:lnTo>
                    <a:pt x="416481" y="1075420"/>
                  </a:lnTo>
                  <a:lnTo>
                    <a:pt x="400860" y="1079230"/>
                  </a:lnTo>
                  <a:lnTo>
                    <a:pt x="386763" y="1083040"/>
                  </a:lnTo>
                  <a:lnTo>
                    <a:pt x="379143" y="1087707"/>
                  </a:lnTo>
                  <a:lnTo>
                    <a:pt x="371999" y="1091517"/>
                  </a:lnTo>
                  <a:lnTo>
                    <a:pt x="332089" y="1113234"/>
                  </a:lnTo>
                  <a:lnTo>
                    <a:pt x="306181" y="1123331"/>
                  </a:lnTo>
                  <a:lnTo>
                    <a:pt x="278559" y="1132284"/>
                  </a:lnTo>
                  <a:lnTo>
                    <a:pt x="261223" y="1139904"/>
                  </a:lnTo>
                  <a:lnTo>
                    <a:pt x="227695" y="1154763"/>
                  </a:lnTo>
                  <a:lnTo>
                    <a:pt x="211122" y="1159907"/>
                  </a:lnTo>
                  <a:lnTo>
                    <a:pt x="180546" y="1173909"/>
                  </a:lnTo>
                  <a:lnTo>
                    <a:pt x="168259" y="1181052"/>
                  </a:lnTo>
                  <a:lnTo>
                    <a:pt x="149971" y="1188291"/>
                  </a:lnTo>
                  <a:lnTo>
                    <a:pt x="132636" y="1198483"/>
                  </a:lnTo>
                  <a:lnTo>
                    <a:pt x="120348" y="1207437"/>
                  </a:lnTo>
                  <a:lnTo>
                    <a:pt x="110157" y="1212104"/>
                  </a:lnTo>
                  <a:lnTo>
                    <a:pt x="95679" y="1220962"/>
                  </a:lnTo>
                  <a:lnTo>
                    <a:pt x="75295" y="1220962"/>
                  </a:lnTo>
                  <a:lnTo>
                    <a:pt x="65961" y="1226487"/>
                  </a:lnTo>
                  <a:lnTo>
                    <a:pt x="60912" y="1235440"/>
                  </a:lnTo>
                  <a:lnTo>
                    <a:pt x="54054" y="1235440"/>
                  </a:lnTo>
                  <a:lnTo>
                    <a:pt x="35004" y="1241346"/>
                  </a:lnTo>
                  <a:lnTo>
                    <a:pt x="26051" y="1241346"/>
                  </a:lnTo>
                  <a:lnTo>
                    <a:pt x="17193" y="1243441"/>
                  </a:lnTo>
                  <a:lnTo>
                    <a:pt x="3572" y="1251061"/>
                  </a:lnTo>
                </a:path>
              </a:pathLst>
            </a:custGeom>
            <a:noFill/>
            <a:ln w="28575">
              <a:solidFill>
                <a:srgbClr val="113E6B"/>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lt1"/>
                </a:solidFill>
                <a:latin typeface="Century Gothic" panose="020B0502020202020204" pitchFamily="34" charset="0"/>
              </a:endParaRPr>
            </a:p>
          </p:txBody>
        </p:sp>
        <p:sp>
          <p:nvSpPr>
            <p:cNvPr id="45" name="Graphic 43">
              <a:extLst>
                <a:ext uri="{FF2B5EF4-FFF2-40B4-BE49-F238E27FC236}">
                  <a16:creationId xmlns:a16="http://schemas.microsoft.com/office/drawing/2014/main" id="{1D2F7CE6-936D-4C9E-B96C-B64A98DEA782}"/>
                </a:ext>
              </a:extLst>
            </p:cNvPr>
            <p:cNvSpPr/>
            <p:nvPr/>
          </p:nvSpPr>
          <p:spPr>
            <a:xfrm>
              <a:off x="1133450" y="2933699"/>
              <a:ext cx="4538663" cy="2235995"/>
            </a:xfrm>
            <a:custGeom>
              <a:avLst/>
              <a:gdLst>
                <a:gd name="connsiteX0" fmla="*/ 3659458 w 3657600"/>
                <a:gd name="connsiteY0" fmla="*/ 3572 h 1076325"/>
                <a:gd name="connsiteX1" fmla="*/ 3599640 w 3657600"/>
                <a:gd name="connsiteY1" fmla="*/ 15383 h 1076325"/>
                <a:gd name="connsiteX2" fmla="*/ 3556778 w 3657600"/>
                <a:gd name="connsiteY2" fmla="*/ 24908 h 1076325"/>
                <a:gd name="connsiteX3" fmla="*/ 3541443 w 3657600"/>
                <a:gd name="connsiteY3" fmla="*/ 24908 h 1076325"/>
                <a:gd name="connsiteX4" fmla="*/ 3512201 w 3657600"/>
                <a:gd name="connsiteY4" fmla="*/ 28718 h 1076325"/>
                <a:gd name="connsiteX5" fmla="*/ 3491437 w 3657600"/>
                <a:gd name="connsiteY5" fmla="*/ 32528 h 1076325"/>
                <a:gd name="connsiteX6" fmla="*/ 3459528 w 3657600"/>
                <a:gd name="connsiteY6" fmla="*/ 39767 h 1076325"/>
                <a:gd name="connsiteX7" fmla="*/ 3441335 w 3657600"/>
                <a:gd name="connsiteY7" fmla="*/ 43101 h 1076325"/>
                <a:gd name="connsiteX8" fmla="*/ 3429905 w 3657600"/>
                <a:gd name="connsiteY8" fmla="*/ 46911 h 1076325"/>
                <a:gd name="connsiteX9" fmla="*/ 3413713 w 3657600"/>
                <a:gd name="connsiteY9" fmla="*/ 57578 h 1076325"/>
                <a:gd name="connsiteX10" fmla="*/ 3395901 w 3657600"/>
                <a:gd name="connsiteY10" fmla="*/ 66437 h 1076325"/>
                <a:gd name="connsiteX11" fmla="*/ 3370469 w 3657600"/>
                <a:gd name="connsiteY11" fmla="*/ 71580 h 1076325"/>
                <a:gd name="connsiteX12" fmla="*/ 3340751 w 3657600"/>
                <a:gd name="connsiteY12" fmla="*/ 77486 h 1076325"/>
                <a:gd name="connsiteX13" fmla="*/ 3308938 w 3657600"/>
                <a:gd name="connsiteY13" fmla="*/ 86439 h 1076325"/>
                <a:gd name="connsiteX14" fmla="*/ 3284744 w 3657600"/>
                <a:gd name="connsiteY14" fmla="*/ 90249 h 1076325"/>
                <a:gd name="connsiteX15" fmla="*/ 3257598 w 3657600"/>
                <a:gd name="connsiteY15" fmla="*/ 96631 h 1076325"/>
                <a:gd name="connsiteX16" fmla="*/ 3175683 w 3657600"/>
                <a:gd name="connsiteY16" fmla="*/ 114824 h 1076325"/>
                <a:gd name="connsiteX17" fmla="*/ 3124343 w 3657600"/>
                <a:gd name="connsiteY17" fmla="*/ 129302 h 1076325"/>
                <a:gd name="connsiteX18" fmla="*/ 3094625 w 3657600"/>
                <a:gd name="connsiteY18" fmla="*/ 136922 h 1076325"/>
                <a:gd name="connsiteX19" fmla="*/ 3016044 w 3657600"/>
                <a:gd name="connsiteY19" fmla="*/ 158544 h 1076325"/>
                <a:gd name="connsiteX20" fmla="*/ 2982516 w 3657600"/>
                <a:gd name="connsiteY20" fmla="*/ 167021 h 1076325"/>
                <a:gd name="connsiteX21" fmla="*/ 2952036 w 3657600"/>
                <a:gd name="connsiteY21" fmla="*/ 172545 h 1076325"/>
                <a:gd name="connsiteX22" fmla="*/ 2867549 w 3657600"/>
                <a:gd name="connsiteY22" fmla="*/ 197596 h 1076325"/>
                <a:gd name="connsiteX23" fmla="*/ 2845451 w 3657600"/>
                <a:gd name="connsiteY23" fmla="*/ 200168 h 1076325"/>
                <a:gd name="connsiteX24" fmla="*/ 2822115 w 3657600"/>
                <a:gd name="connsiteY24" fmla="*/ 202739 h 1076325"/>
                <a:gd name="connsiteX25" fmla="*/ 2785634 w 3657600"/>
                <a:gd name="connsiteY25" fmla="*/ 210360 h 1076325"/>
                <a:gd name="connsiteX26" fmla="*/ 2761917 w 3657600"/>
                <a:gd name="connsiteY26" fmla="*/ 215884 h 1076325"/>
                <a:gd name="connsiteX27" fmla="*/ 2738104 w 3657600"/>
                <a:gd name="connsiteY27" fmla="*/ 223504 h 1076325"/>
                <a:gd name="connsiteX28" fmla="*/ 2713530 w 3657600"/>
                <a:gd name="connsiteY28" fmla="*/ 228552 h 1076325"/>
                <a:gd name="connsiteX29" fmla="*/ 2663809 w 3657600"/>
                <a:gd name="connsiteY29" fmla="*/ 238744 h 1076325"/>
                <a:gd name="connsiteX30" fmla="*/ 2639235 w 3657600"/>
                <a:gd name="connsiteY30" fmla="*/ 245602 h 1076325"/>
                <a:gd name="connsiteX31" fmla="*/ 2623995 w 3657600"/>
                <a:gd name="connsiteY31" fmla="*/ 251508 h 1076325"/>
                <a:gd name="connsiteX32" fmla="*/ 2606183 w 3657600"/>
                <a:gd name="connsiteY32" fmla="*/ 256556 h 1076325"/>
                <a:gd name="connsiteX33" fmla="*/ 2569607 w 3657600"/>
                <a:gd name="connsiteY33" fmla="*/ 261223 h 1076325"/>
                <a:gd name="connsiteX34" fmla="*/ 2525125 w 3657600"/>
                <a:gd name="connsiteY34" fmla="*/ 268462 h 1076325"/>
                <a:gd name="connsiteX35" fmla="*/ 2486454 w 3657600"/>
                <a:gd name="connsiteY35" fmla="*/ 276558 h 1076325"/>
                <a:gd name="connsiteX36" fmla="*/ 2466547 w 3657600"/>
                <a:gd name="connsiteY36" fmla="*/ 285036 h 1076325"/>
                <a:gd name="connsiteX37" fmla="*/ 2420446 w 3657600"/>
                <a:gd name="connsiteY37" fmla="*/ 298085 h 1076325"/>
                <a:gd name="connsiteX38" fmla="*/ 2403015 w 3657600"/>
                <a:gd name="connsiteY38" fmla="*/ 301037 h 1076325"/>
                <a:gd name="connsiteX39" fmla="*/ 2302431 w 3657600"/>
                <a:gd name="connsiteY39" fmla="*/ 329041 h 1076325"/>
                <a:gd name="connsiteX40" fmla="*/ 2250043 w 3657600"/>
                <a:gd name="connsiteY40" fmla="*/ 342471 h 1076325"/>
                <a:gd name="connsiteX41" fmla="*/ 2209753 w 3657600"/>
                <a:gd name="connsiteY41" fmla="*/ 355616 h 1076325"/>
                <a:gd name="connsiteX42" fmla="*/ 2172796 w 3657600"/>
                <a:gd name="connsiteY42" fmla="*/ 368094 h 1076325"/>
                <a:gd name="connsiteX43" fmla="*/ 2127456 w 3657600"/>
                <a:gd name="connsiteY43" fmla="*/ 376571 h 1076325"/>
                <a:gd name="connsiteX44" fmla="*/ 2076498 w 3657600"/>
                <a:gd name="connsiteY44" fmla="*/ 386096 h 1076325"/>
                <a:gd name="connsiteX45" fmla="*/ 2045542 w 3657600"/>
                <a:gd name="connsiteY45" fmla="*/ 392096 h 1076325"/>
                <a:gd name="connsiteX46" fmla="*/ 2022205 w 3657600"/>
                <a:gd name="connsiteY46" fmla="*/ 397145 h 1076325"/>
                <a:gd name="connsiteX47" fmla="*/ 1984105 w 3657600"/>
                <a:gd name="connsiteY47" fmla="*/ 401812 h 1076325"/>
                <a:gd name="connsiteX48" fmla="*/ 1953149 w 3657600"/>
                <a:gd name="connsiteY48" fmla="*/ 411337 h 1076325"/>
                <a:gd name="connsiteX49" fmla="*/ 1902190 w 3657600"/>
                <a:gd name="connsiteY49" fmla="*/ 425720 h 1076325"/>
                <a:gd name="connsiteX50" fmla="*/ 1877616 w 3657600"/>
                <a:gd name="connsiteY50" fmla="*/ 434673 h 1076325"/>
                <a:gd name="connsiteX51" fmla="*/ 1854661 w 3657600"/>
                <a:gd name="connsiteY51" fmla="*/ 441912 h 1076325"/>
                <a:gd name="connsiteX52" fmla="*/ 1834277 w 3657600"/>
                <a:gd name="connsiteY52" fmla="*/ 450770 h 1076325"/>
                <a:gd name="connsiteX53" fmla="*/ 1804559 w 3657600"/>
                <a:gd name="connsiteY53" fmla="*/ 458010 h 1076325"/>
                <a:gd name="connsiteX54" fmla="*/ 1765506 w 3657600"/>
                <a:gd name="connsiteY54" fmla="*/ 463534 h 1076325"/>
                <a:gd name="connsiteX55" fmla="*/ 1745599 w 3657600"/>
                <a:gd name="connsiteY55" fmla="*/ 469439 h 1076325"/>
                <a:gd name="connsiteX56" fmla="*/ 1720929 w 3657600"/>
                <a:gd name="connsiteY56" fmla="*/ 477060 h 1076325"/>
                <a:gd name="connsiteX57" fmla="*/ 1699308 w 3657600"/>
                <a:gd name="connsiteY57" fmla="*/ 484775 h 1076325"/>
                <a:gd name="connsiteX58" fmla="*/ 1661208 w 3657600"/>
                <a:gd name="connsiteY58" fmla="*/ 491537 h 1076325"/>
                <a:gd name="connsiteX59" fmla="*/ 1642158 w 3657600"/>
                <a:gd name="connsiteY59" fmla="*/ 495728 h 1076325"/>
                <a:gd name="connsiteX60" fmla="*/ 1609963 w 3657600"/>
                <a:gd name="connsiteY60" fmla="*/ 502968 h 1076325"/>
                <a:gd name="connsiteX61" fmla="*/ 1579388 w 3657600"/>
                <a:gd name="connsiteY61" fmla="*/ 510206 h 1076325"/>
                <a:gd name="connsiteX62" fmla="*/ 1545384 w 3657600"/>
                <a:gd name="connsiteY62" fmla="*/ 521636 h 1076325"/>
                <a:gd name="connsiteX63" fmla="*/ 1516809 w 3657600"/>
                <a:gd name="connsiteY63" fmla="*/ 534781 h 1076325"/>
                <a:gd name="connsiteX64" fmla="*/ 1480804 w 3657600"/>
                <a:gd name="connsiteY64" fmla="*/ 547926 h 1076325"/>
                <a:gd name="connsiteX65" fmla="*/ 1452229 w 3657600"/>
                <a:gd name="connsiteY65" fmla="*/ 555164 h 1076325"/>
                <a:gd name="connsiteX66" fmla="*/ 1432227 w 3657600"/>
                <a:gd name="connsiteY66" fmla="*/ 561927 h 1076325"/>
                <a:gd name="connsiteX67" fmla="*/ 1405938 w 3657600"/>
                <a:gd name="connsiteY67" fmla="*/ 566595 h 1076325"/>
                <a:gd name="connsiteX68" fmla="*/ 1381363 w 3657600"/>
                <a:gd name="connsiteY68" fmla="*/ 574691 h 1076325"/>
                <a:gd name="connsiteX69" fmla="*/ 1363552 w 3657600"/>
                <a:gd name="connsiteY69" fmla="*/ 583168 h 1076325"/>
                <a:gd name="connsiteX70" fmla="*/ 1317641 w 3657600"/>
                <a:gd name="connsiteY70" fmla="*/ 602218 h 1076325"/>
                <a:gd name="connsiteX71" fmla="*/ 1295638 w 3657600"/>
                <a:gd name="connsiteY71" fmla="*/ 606504 h 1076325"/>
                <a:gd name="connsiteX72" fmla="*/ 1269730 w 3657600"/>
                <a:gd name="connsiteY72" fmla="*/ 611171 h 1076325"/>
                <a:gd name="connsiteX73" fmla="*/ 1248109 w 3657600"/>
                <a:gd name="connsiteY73" fmla="*/ 616696 h 1076325"/>
                <a:gd name="connsiteX74" fmla="*/ 1221724 w 3657600"/>
                <a:gd name="connsiteY74" fmla="*/ 623078 h 1076325"/>
                <a:gd name="connsiteX75" fmla="*/ 1198864 w 3657600"/>
                <a:gd name="connsiteY75" fmla="*/ 637461 h 1076325"/>
                <a:gd name="connsiteX76" fmla="*/ 1191244 w 3657600"/>
                <a:gd name="connsiteY76" fmla="*/ 642128 h 1076325"/>
                <a:gd name="connsiteX77" fmla="*/ 1163622 w 3657600"/>
                <a:gd name="connsiteY77" fmla="*/ 645557 h 1076325"/>
                <a:gd name="connsiteX78" fmla="*/ 1125522 w 3657600"/>
                <a:gd name="connsiteY78" fmla="*/ 657368 h 1076325"/>
                <a:gd name="connsiteX79" fmla="*/ 1105995 w 3657600"/>
                <a:gd name="connsiteY79" fmla="*/ 665464 h 1076325"/>
                <a:gd name="connsiteX80" fmla="*/ 1074182 w 3657600"/>
                <a:gd name="connsiteY80" fmla="*/ 676894 h 1076325"/>
                <a:gd name="connsiteX81" fmla="*/ 1046559 w 3657600"/>
                <a:gd name="connsiteY81" fmla="*/ 686419 h 1076325"/>
                <a:gd name="connsiteX82" fmla="*/ 1030462 w 3657600"/>
                <a:gd name="connsiteY82" fmla="*/ 694992 h 1076325"/>
                <a:gd name="connsiteX83" fmla="*/ 1005411 w 3657600"/>
                <a:gd name="connsiteY83" fmla="*/ 700040 h 1076325"/>
                <a:gd name="connsiteX84" fmla="*/ 996458 w 3657600"/>
                <a:gd name="connsiteY84" fmla="*/ 700040 h 1076325"/>
                <a:gd name="connsiteX85" fmla="*/ 981599 w 3657600"/>
                <a:gd name="connsiteY85" fmla="*/ 707279 h 1076325"/>
                <a:gd name="connsiteX86" fmla="*/ 949404 w 3657600"/>
                <a:gd name="connsiteY86" fmla="*/ 718709 h 1076325"/>
                <a:gd name="connsiteX87" fmla="*/ 927307 w 3657600"/>
                <a:gd name="connsiteY87" fmla="*/ 732996 h 1076325"/>
                <a:gd name="connsiteX88" fmla="*/ 916257 w 3657600"/>
                <a:gd name="connsiteY88" fmla="*/ 736425 h 1076325"/>
                <a:gd name="connsiteX89" fmla="*/ 894159 w 3657600"/>
                <a:gd name="connsiteY89" fmla="*/ 736425 h 1076325"/>
                <a:gd name="connsiteX90" fmla="*/ 881872 w 3657600"/>
                <a:gd name="connsiteY90" fmla="*/ 740235 h 1076325"/>
                <a:gd name="connsiteX91" fmla="*/ 862822 w 3657600"/>
                <a:gd name="connsiteY91" fmla="*/ 744903 h 1076325"/>
                <a:gd name="connsiteX92" fmla="*/ 848344 w 3657600"/>
                <a:gd name="connsiteY92" fmla="*/ 750046 h 1076325"/>
                <a:gd name="connsiteX93" fmla="*/ 838153 w 3657600"/>
                <a:gd name="connsiteY93" fmla="*/ 755094 h 1076325"/>
                <a:gd name="connsiteX94" fmla="*/ 790528 w 3657600"/>
                <a:gd name="connsiteY94" fmla="*/ 777573 h 1076325"/>
                <a:gd name="connsiteX95" fmla="*/ 765191 w 3657600"/>
                <a:gd name="connsiteY95" fmla="*/ 790146 h 1076325"/>
                <a:gd name="connsiteX96" fmla="*/ 739664 w 3657600"/>
                <a:gd name="connsiteY96" fmla="*/ 802053 h 1076325"/>
                <a:gd name="connsiteX97" fmla="*/ 702802 w 3657600"/>
                <a:gd name="connsiteY97" fmla="*/ 817769 h 1076325"/>
                <a:gd name="connsiteX98" fmla="*/ 675656 w 3657600"/>
                <a:gd name="connsiteY98" fmla="*/ 824912 h 1076325"/>
                <a:gd name="connsiteX99" fmla="*/ 638699 w 3657600"/>
                <a:gd name="connsiteY99" fmla="*/ 837295 h 1076325"/>
                <a:gd name="connsiteX100" fmla="*/ 602218 w 3657600"/>
                <a:gd name="connsiteY100" fmla="*/ 846153 h 1076325"/>
                <a:gd name="connsiteX101" fmla="*/ 580596 w 3657600"/>
                <a:gd name="connsiteY101" fmla="*/ 852059 h 1076325"/>
                <a:gd name="connsiteX102" fmla="*/ 546592 w 3657600"/>
                <a:gd name="connsiteY102" fmla="*/ 863584 h 1076325"/>
                <a:gd name="connsiteX103" fmla="*/ 518017 w 3657600"/>
                <a:gd name="connsiteY103" fmla="*/ 877967 h 1076325"/>
                <a:gd name="connsiteX104" fmla="*/ 469630 w 3657600"/>
                <a:gd name="connsiteY104" fmla="*/ 901303 h 1076325"/>
                <a:gd name="connsiteX105" fmla="*/ 435245 w 3657600"/>
                <a:gd name="connsiteY105" fmla="*/ 911971 h 1076325"/>
                <a:gd name="connsiteX106" fmla="*/ 413242 w 3657600"/>
                <a:gd name="connsiteY106" fmla="*/ 918353 h 1076325"/>
                <a:gd name="connsiteX107" fmla="*/ 392001 w 3657600"/>
                <a:gd name="connsiteY107" fmla="*/ 924258 h 1076325"/>
                <a:gd name="connsiteX108" fmla="*/ 371237 w 3657600"/>
                <a:gd name="connsiteY108" fmla="*/ 934450 h 1076325"/>
                <a:gd name="connsiteX109" fmla="*/ 341043 w 3657600"/>
                <a:gd name="connsiteY109" fmla="*/ 949690 h 1076325"/>
                <a:gd name="connsiteX110" fmla="*/ 305895 w 3657600"/>
                <a:gd name="connsiteY110" fmla="*/ 965883 h 1076325"/>
                <a:gd name="connsiteX111" fmla="*/ 250269 w 3657600"/>
                <a:gd name="connsiteY111" fmla="*/ 988743 h 1076325"/>
                <a:gd name="connsiteX112" fmla="*/ 221694 w 3657600"/>
                <a:gd name="connsiteY112" fmla="*/ 999411 h 1076325"/>
                <a:gd name="connsiteX113" fmla="*/ 195882 w 3657600"/>
                <a:gd name="connsiteY113" fmla="*/ 1002363 h 1076325"/>
                <a:gd name="connsiteX114" fmla="*/ 173784 w 3657600"/>
                <a:gd name="connsiteY114" fmla="*/ 1007030 h 1076325"/>
                <a:gd name="connsiteX115" fmla="*/ 152162 w 3657600"/>
                <a:gd name="connsiteY115" fmla="*/ 1016555 h 1076325"/>
                <a:gd name="connsiteX116" fmla="*/ 135588 w 3657600"/>
                <a:gd name="connsiteY116" fmla="*/ 1025033 h 1076325"/>
                <a:gd name="connsiteX117" fmla="*/ 124539 w 3657600"/>
                <a:gd name="connsiteY117" fmla="*/ 1034558 h 1076325"/>
                <a:gd name="connsiteX118" fmla="*/ 109680 w 3657600"/>
                <a:gd name="connsiteY118" fmla="*/ 1043511 h 1076325"/>
                <a:gd name="connsiteX119" fmla="*/ 99489 w 3657600"/>
                <a:gd name="connsiteY119" fmla="*/ 1047702 h 1076325"/>
                <a:gd name="connsiteX120" fmla="*/ 82153 w 3657600"/>
                <a:gd name="connsiteY120" fmla="*/ 1050274 h 1076325"/>
                <a:gd name="connsiteX121" fmla="*/ 61770 w 3657600"/>
                <a:gd name="connsiteY121" fmla="*/ 1052846 h 1076325"/>
                <a:gd name="connsiteX122" fmla="*/ 51578 w 3657600"/>
                <a:gd name="connsiteY122" fmla="*/ 1059228 h 1076325"/>
                <a:gd name="connsiteX123" fmla="*/ 43482 w 3657600"/>
                <a:gd name="connsiteY123" fmla="*/ 1063895 h 1076325"/>
                <a:gd name="connsiteX124" fmla="*/ 30718 w 3657600"/>
                <a:gd name="connsiteY124" fmla="*/ 1073420 h 1076325"/>
                <a:gd name="connsiteX125" fmla="*/ 18907 w 3657600"/>
                <a:gd name="connsiteY125" fmla="*/ 1073420 h 1076325"/>
                <a:gd name="connsiteX126" fmla="*/ 3572 w 3657600"/>
                <a:gd name="connsiteY126" fmla="*/ 1081421 h 10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3657600" h="1076325">
                  <a:moveTo>
                    <a:pt x="3659458" y="3572"/>
                  </a:moveTo>
                  <a:lnTo>
                    <a:pt x="3599640" y="15383"/>
                  </a:lnTo>
                  <a:cubicBezTo>
                    <a:pt x="3599640" y="15383"/>
                    <a:pt x="3558016" y="24908"/>
                    <a:pt x="3556778" y="24908"/>
                  </a:cubicBezTo>
                  <a:lnTo>
                    <a:pt x="3541443" y="24908"/>
                  </a:lnTo>
                  <a:lnTo>
                    <a:pt x="3512201" y="28718"/>
                  </a:lnTo>
                  <a:lnTo>
                    <a:pt x="3491437" y="32528"/>
                  </a:lnTo>
                  <a:lnTo>
                    <a:pt x="3459528" y="39767"/>
                  </a:lnTo>
                  <a:lnTo>
                    <a:pt x="3441335" y="43101"/>
                  </a:lnTo>
                  <a:lnTo>
                    <a:pt x="3429905" y="46911"/>
                  </a:lnTo>
                  <a:lnTo>
                    <a:pt x="3413713" y="57578"/>
                  </a:lnTo>
                  <a:lnTo>
                    <a:pt x="3395901" y="66437"/>
                  </a:lnTo>
                  <a:lnTo>
                    <a:pt x="3370469" y="71580"/>
                  </a:lnTo>
                  <a:lnTo>
                    <a:pt x="3340751" y="77486"/>
                  </a:lnTo>
                  <a:lnTo>
                    <a:pt x="3308938" y="86439"/>
                  </a:lnTo>
                  <a:cubicBezTo>
                    <a:pt x="3307223" y="86439"/>
                    <a:pt x="3284744" y="90249"/>
                    <a:pt x="3284744" y="90249"/>
                  </a:cubicBezTo>
                  <a:lnTo>
                    <a:pt x="3257598" y="96631"/>
                  </a:lnTo>
                  <a:lnTo>
                    <a:pt x="3175683" y="114824"/>
                  </a:lnTo>
                  <a:lnTo>
                    <a:pt x="3124343" y="129302"/>
                  </a:lnTo>
                  <a:lnTo>
                    <a:pt x="3094625" y="136922"/>
                  </a:lnTo>
                  <a:lnTo>
                    <a:pt x="3016044" y="158544"/>
                  </a:lnTo>
                  <a:lnTo>
                    <a:pt x="2982516" y="167021"/>
                  </a:lnTo>
                  <a:lnTo>
                    <a:pt x="2952036" y="172545"/>
                  </a:lnTo>
                  <a:lnTo>
                    <a:pt x="2867549" y="197596"/>
                  </a:lnTo>
                  <a:lnTo>
                    <a:pt x="2845451" y="200168"/>
                  </a:lnTo>
                  <a:lnTo>
                    <a:pt x="2822115" y="202739"/>
                  </a:lnTo>
                  <a:lnTo>
                    <a:pt x="2785634" y="210360"/>
                  </a:lnTo>
                  <a:lnTo>
                    <a:pt x="2761917" y="215884"/>
                  </a:lnTo>
                  <a:lnTo>
                    <a:pt x="2738104" y="223504"/>
                  </a:lnTo>
                  <a:lnTo>
                    <a:pt x="2713530" y="228552"/>
                  </a:lnTo>
                  <a:lnTo>
                    <a:pt x="2663809" y="238744"/>
                  </a:lnTo>
                  <a:lnTo>
                    <a:pt x="2639235" y="245602"/>
                  </a:lnTo>
                  <a:lnTo>
                    <a:pt x="2623995" y="251508"/>
                  </a:lnTo>
                  <a:lnTo>
                    <a:pt x="2606183" y="256556"/>
                  </a:lnTo>
                  <a:lnTo>
                    <a:pt x="2569607" y="261223"/>
                  </a:lnTo>
                  <a:lnTo>
                    <a:pt x="2525125" y="268462"/>
                  </a:lnTo>
                  <a:lnTo>
                    <a:pt x="2486454" y="276558"/>
                  </a:lnTo>
                  <a:lnTo>
                    <a:pt x="2466547" y="285036"/>
                  </a:lnTo>
                  <a:lnTo>
                    <a:pt x="2420446" y="298085"/>
                  </a:lnTo>
                  <a:lnTo>
                    <a:pt x="2403015" y="301037"/>
                  </a:lnTo>
                  <a:lnTo>
                    <a:pt x="2302431" y="329041"/>
                  </a:lnTo>
                  <a:lnTo>
                    <a:pt x="2250043" y="342471"/>
                  </a:lnTo>
                  <a:lnTo>
                    <a:pt x="2209753" y="355616"/>
                  </a:lnTo>
                  <a:lnTo>
                    <a:pt x="2172796" y="368094"/>
                  </a:lnTo>
                  <a:lnTo>
                    <a:pt x="2127456" y="376571"/>
                  </a:lnTo>
                  <a:lnTo>
                    <a:pt x="2076498" y="386096"/>
                  </a:lnTo>
                  <a:lnTo>
                    <a:pt x="2045542" y="392096"/>
                  </a:lnTo>
                  <a:lnTo>
                    <a:pt x="2022205" y="397145"/>
                  </a:lnTo>
                  <a:lnTo>
                    <a:pt x="1984105" y="401812"/>
                  </a:lnTo>
                  <a:lnTo>
                    <a:pt x="1953149" y="411337"/>
                  </a:lnTo>
                  <a:lnTo>
                    <a:pt x="1902190" y="425720"/>
                  </a:lnTo>
                  <a:lnTo>
                    <a:pt x="1877616" y="434673"/>
                  </a:lnTo>
                  <a:lnTo>
                    <a:pt x="1854661" y="441912"/>
                  </a:lnTo>
                  <a:lnTo>
                    <a:pt x="1834277" y="450770"/>
                  </a:lnTo>
                  <a:lnTo>
                    <a:pt x="1804559" y="458010"/>
                  </a:lnTo>
                  <a:lnTo>
                    <a:pt x="1765506" y="463534"/>
                  </a:lnTo>
                  <a:lnTo>
                    <a:pt x="1745599" y="469439"/>
                  </a:lnTo>
                  <a:lnTo>
                    <a:pt x="1720929" y="477060"/>
                  </a:lnTo>
                  <a:lnTo>
                    <a:pt x="1699308" y="484775"/>
                  </a:lnTo>
                  <a:lnTo>
                    <a:pt x="1661208" y="491537"/>
                  </a:lnTo>
                  <a:lnTo>
                    <a:pt x="1642158" y="495728"/>
                  </a:lnTo>
                  <a:lnTo>
                    <a:pt x="1609963" y="502968"/>
                  </a:lnTo>
                  <a:lnTo>
                    <a:pt x="1579388" y="510206"/>
                  </a:lnTo>
                  <a:lnTo>
                    <a:pt x="1545384" y="521636"/>
                  </a:lnTo>
                  <a:lnTo>
                    <a:pt x="1516809" y="534781"/>
                  </a:lnTo>
                  <a:lnTo>
                    <a:pt x="1480804" y="547926"/>
                  </a:lnTo>
                  <a:lnTo>
                    <a:pt x="1452229" y="555164"/>
                  </a:lnTo>
                  <a:lnTo>
                    <a:pt x="1432227" y="561927"/>
                  </a:lnTo>
                  <a:lnTo>
                    <a:pt x="1405938" y="566595"/>
                  </a:lnTo>
                  <a:lnTo>
                    <a:pt x="1381363" y="574691"/>
                  </a:lnTo>
                  <a:lnTo>
                    <a:pt x="1363552" y="583168"/>
                  </a:lnTo>
                  <a:lnTo>
                    <a:pt x="1317641" y="602218"/>
                  </a:lnTo>
                  <a:lnTo>
                    <a:pt x="1295638" y="606504"/>
                  </a:lnTo>
                  <a:lnTo>
                    <a:pt x="1269730" y="611171"/>
                  </a:lnTo>
                  <a:lnTo>
                    <a:pt x="1248109" y="616696"/>
                  </a:lnTo>
                  <a:lnTo>
                    <a:pt x="1221724" y="623078"/>
                  </a:lnTo>
                  <a:lnTo>
                    <a:pt x="1198864" y="637461"/>
                  </a:lnTo>
                  <a:lnTo>
                    <a:pt x="1191244" y="642128"/>
                  </a:lnTo>
                  <a:lnTo>
                    <a:pt x="1163622" y="645557"/>
                  </a:lnTo>
                  <a:lnTo>
                    <a:pt x="1125522" y="657368"/>
                  </a:lnTo>
                  <a:lnTo>
                    <a:pt x="1105995" y="665464"/>
                  </a:lnTo>
                  <a:lnTo>
                    <a:pt x="1074182" y="676894"/>
                  </a:lnTo>
                  <a:lnTo>
                    <a:pt x="1046559" y="686419"/>
                  </a:lnTo>
                  <a:lnTo>
                    <a:pt x="1030462" y="694992"/>
                  </a:lnTo>
                  <a:lnTo>
                    <a:pt x="1005411" y="700040"/>
                  </a:lnTo>
                  <a:lnTo>
                    <a:pt x="996458" y="700040"/>
                  </a:lnTo>
                  <a:lnTo>
                    <a:pt x="981599" y="707279"/>
                  </a:lnTo>
                  <a:lnTo>
                    <a:pt x="949404" y="718709"/>
                  </a:lnTo>
                  <a:lnTo>
                    <a:pt x="927307" y="732996"/>
                  </a:lnTo>
                  <a:lnTo>
                    <a:pt x="916257" y="736425"/>
                  </a:lnTo>
                  <a:lnTo>
                    <a:pt x="894159" y="736425"/>
                  </a:lnTo>
                  <a:lnTo>
                    <a:pt x="881872" y="740235"/>
                  </a:lnTo>
                  <a:lnTo>
                    <a:pt x="862822" y="744903"/>
                  </a:lnTo>
                  <a:lnTo>
                    <a:pt x="848344" y="750046"/>
                  </a:lnTo>
                  <a:lnTo>
                    <a:pt x="838153" y="755094"/>
                  </a:lnTo>
                  <a:lnTo>
                    <a:pt x="790528" y="777573"/>
                  </a:lnTo>
                  <a:lnTo>
                    <a:pt x="765191" y="790146"/>
                  </a:lnTo>
                  <a:lnTo>
                    <a:pt x="739664" y="802053"/>
                  </a:lnTo>
                  <a:lnTo>
                    <a:pt x="702802" y="817769"/>
                  </a:lnTo>
                  <a:lnTo>
                    <a:pt x="675656" y="824912"/>
                  </a:lnTo>
                  <a:lnTo>
                    <a:pt x="638699" y="837295"/>
                  </a:lnTo>
                  <a:lnTo>
                    <a:pt x="602218" y="846153"/>
                  </a:lnTo>
                  <a:lnTo>
                    <a:pt x="580596" y="852059"/>
                  </a:lnTo>
                  <a:lnTo>
                    <a:pt x="546592" y="863584"/>
                  </a:lnTo>
                  <a:lnTo>
                    <a:pt x="518017" y="877967"/>
                  </a:lnTo>
                  <a:lnTo>
                    <a:pt x="469630" y="901303"/>
                  </a:lnTo>
                  <a:lnTo>
                    <a:pt x="435245" y="911971"/>
                  </a:lnTo>
                  <a:lnTo>
                    <a:pt x="413242" y="918353"/>
                  </a:lnTo>
                  <a:lnTo>
                    <a:pt x="392001" y="924258"/>
                  </a:lnTo>
                  <a:lnTo>
                    <a:pt x="371237" y="934450"/>
                  </a:lnTo>
                  <a:lnTo>
                    <a:pt x="341043" y="949690"/>
                  </a:lnTo>
                  <a:lnTo>
                    <a:pt x="305895" y="965883"/>
                  </a:lnTo>
                  <a:lnTo>
                    <a:pt x="250269" y="988743"/>
                  </a:lnTo>
                  <a:lnTo>
                    <a:pt x="221694" y="999411"/>
                  </a:lnTo>
                  <a:lnTo>
                    <a:pt x="195882" y="1002363"/>
                  </a:lnTo>
                  <a:lnTo>
                    <a:pt x="173784" y="1007030"/>
                  </a:lnTo>
                  <a:lnTo>
                    <a:pt x="152162" y="1016555"/>
                  </a:lnTo>
                  <a:lnTo>
                    <a:pt x="135588" y="1025033"/>
                  </a:lnTo>
                  <a:lnTo>
                    <a:pt x="124539" y="1034558"/>
                  </a:lnTo>
                  <a:lnTo>
                    <a:pt x="109680" y="1043511"/>
                  </a:lnTo>
                  <a:lnTo>
                    <a:pt x="99489" y="1047702"/>
                  </a:lnTo>
                  <a:lnTo>
                    <a:pt x="82153" y="1050274"/>
                  </a:lnTo>
                  <a:lnTo>
                    <a:pt x="61770" y="1052846"/>
                  </a:lnTo>
                  <a:lnTo>
                    <a:pt x="51578" y="1059228"/>
                  </a:lnTo>
                  <a:lnTo>
                    <a:pt x="43482" y="1063895"/>
                  </a:lnTo>
                  <a:lnTo>
                    <a:pt x="30718" y="1073420"/>
                  </a:lnTo>
                  <a:lnTo>
                    <a:pt x="18907" y="1073420"/>
                  </a:lnTo>
                  <a:lnTo>
                    <a:pt x="3572" y="1081421"/>
                  </a:lnTo>
                </a:path>
              </a:pathLst>
            </a:custGeom>
            <a:noFill/>
            <a:ln w="28575">
              <a:solidFill>
                <a:schemeClr val="accent6"/>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lt1"/>
                </a:solidFill>
                <a:latin typeface="Century Gothic" panose="020B0502020202020204" pitchFamily="34" charset="0"/>
              </a:endParaRPr>
            </a:p>
          </p:txBody>
        </p:sp>
        <p:sp>
          <p:nvSpPr>
            <p:cNvPr id="46" name="TextBox 45">
              <a:extLst>
                <a:ext uri="{FF2B5EF4-FFF2-40B4-BE49-F238E27FC236}">
                  <a16:creationId xmlns:a16="http://schemas.microsoft.com/office/drawing/2014/main" id="{6D451185-9CAF-4071-9C83-108A9A24911B}"/>
                </a:ext>
              </a:extLst>
            </p:cNvPr>
            <p:cNvSpPr txBox="1"/>
            <p:nvPr/>
          </p:nvSpPr>
          <p:spPr>
            <a:xfrm>
              <a:off x="1329529" y="2424359"/>
              <a:ext cx="2769999" cy="508035"/>
            </a:xfrm>
            <a:prstGeom prst="rect">
              <a:avLst/>
            </a:prstGeom>
            <a:noFill/>
          </p:spPr>
          <p:txBody>
            <a:bodyPr wrap="square" lIns="0" tIns="0" rIns="0" bIns="0"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Asians: HR 0.79 (95% CI 0.61-1.03)</a:t>
              </a:r>
            </a:p>
            <a:p>
              <a:pPr>
                <a:defRPr/>
              </a:pPr>
              <a:r>
                <a:rPr lang="en-IN" sz="1200" dirty="0">
                  <a:solidFill>
                    <a:srgbClr val="000000"/>
                  </a:solidFill>
                  <a:latin typeface="Century Gothic" panose="020B0502020202020204" pitchFamily="34" charset="0"/>
                </a:rPr>
                <a:t>Others: HR 0.86 (95% CI 0.79-0.93)</a:t>
              </a:r>
            </a:p>
            <a:p>
              <a:pPr>
                <a:defRPr/>
              </a:pPr>
              <a:r>
                <a:rPr lang="en-IN" sz="1200" i="1" dirty="0">
                  <a:solidFill>
                    <a:srgbClr val="000000"/>
                  </a:solidFill>
                  <a:latin typeface="Century Gothic" panose="020B0502020202020204" pitchFamily="34" charset="0"/>
                </a:rPr>
                <a:t>P</a:t>
              </a:r>
              <a:r>
                <a:rPr lang="en-IN" sz="1200" dirty="0">
                  <a:solidFill>
                    <a:srgbClr val="000000"/>
                  </a:solidFill>
                  <a:latin typeface="Century Gothic" panose="020B0502020202020204" pitchFamily="34" charset="0"/>
                </a:rPr>
                <a:t> for interaction = 0.55</a:t>
              </a:r>
            </a:p>
          </p:txBody>
        </p:sp>
        <p:sp>
          <p:nvSpPr>
            <p:cNvPr id="48" name="TextBox 47">
              <a:extLst>
                <a:ext uri="{FF2B5EF4-FFF2-40B4-BE49-F238E27FC236}">
                  <a16:creationId xmlns:a16="http://schemas.microsoft.com/office/drawing/2014/main" id="{B21BE6E6-2BB8-4BC7-B971-F0C244F08989}"/>
                </a:ext>
              </a:extLst>
            </p:cNvPr>
            <p:cNvSpPr txBox="1"/>
            <p:nvPr/>
          </p:nvSpPr>
          <p:spPr>
            <a:xfrm>
              <a:off x="3774619" y="4311229"/>
              <a:ext cx="1530781" cy="171424"/>
            </a:xfrm>
            <a:prstGeom prst="rect">
              <a:avLst/>
            </a:prstGeom>
            <a:noFill/>
          </p:spPr>
          <p:txBody>
            <a:bodyPr wrap="square" lIns="0" tIns="0" rIns="0" bIns="0"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IN" sz="1000" dirty="0">
                  <a:solidFill>
                    <a:srgbClr val="000000"/>
                  </a:solidFill>
                  <a:latin typeface="Century Gothic" panose="020B0502020202020204" pitchFamily="34" charset="0"/>
                </a:rPr>
                <a:t>Placebo in Asians</a:t>
              </a:r>
              <a:endParaRPr kumimoji="0" lang="en-IN" sz="10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49" name="TextBox 48">
              <a:extLst>
                <a:ext uri="{FF2B5EF4-FFF2-40B4-BE49-F238E27FC236}">
                  <a16:creationId xmlns:a16="http://schemas.microsoft.com/office/drawing/2014/main" id="{A4C1AB04-EED8-4948-91F9-AF373AC6EBA4}"/>
                </a:ext>
              </a:extLst>
            </p:cNvPr>
            <p:cNvSpPr txBox="1"/>
            <p:nvPr/>
          </p:nvSpPr>
          <p:spPr>
            <a:xfrm>
              <a:off x="3774619" y="4509137"/>
              <a:ext cx="1530781" cy="171424"/>
            </a:xfrm>
            <a:prstGeom prst="rect">
              <a:avLst/>
            </a:prstGeom>
            <a:noFill/>
          </p:spPr>
          <p:txBody>
            <a:bodyPr wrap="square" lIns="0" tIns="0" rIns="0" bIns="0"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srgbClr val="000000"/>
                  </a:solidFill>
                  <a:effectLst/>
                  <a:uLnTx/>
                  <a:uFillTx/>
                  <a:latin typeface="Century Gothic" panose="020B0502020202020204" pitchFamily="34" charset="0"/>
                </a:rPr>
                <a:t>Evolocumab in Asians</a:t>
              </a:r>
            </a:p>
          </p:txBody>
        </p:sp>
        <p:sp>
          <p:nvSpPr>
            <p:cNvPr id="50" name="TextBox 49">
              <a:extLst>
                <a:ext uri="{FF2B5EF4-FFF2-40B4-BE49-F238E27FC236}">
                  <a16:creationId xmlns:a16="http://schemas.microsoft.com/office/drawing/2014/main" id="{005735D9-82C2-44B5-8BC4-ED60A8DB041A}"/>
                </a:ext>
              </a:extLst>
            </p:cNvPr>
            <p:cNvSpPr txBox="1"/>
            <p:nvPr/>
          </p:nvSpPr>
          <p:spPr>
            <a:xfrm>
              <a:off x="3774619" y="4707045"/>
              <a:ext cx="1530781" cy="171424"/>
            </a:xfrm>
            <a:prstGeom prst="rect">
              <a:avLst/>
            </a:prstGeom>
            <a:noFill/>
          </p:spPr>
          <p:txBody>
            <a:bodyPr wrap="square" lIns="0" tIns="0" rIns="0" bIns="0"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IN" sz="1000" dirty="0">
                  <a:solidFill>
                    <a:srgbClr val="000000"/>
                  </a:solidFill>
                  <a:latin typeface="Century Gothic" panose="020B0502020202020204" pitchFamily="34" charset="0"/>
                </a:rPr>
                <a:t>Placebo in others</a:t>
              </a:r>
              <a:endParaRPr kumimoji="0" lang="en-IN" sz="10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1" name="TextBox 50">
              <a:extLst>
                <a:ext uri="{FF2B5EF4-FFF2-40B4-BE49-F238E27FC236}">
                  <a16:creationId xmlns:a16="http://schemas.microsoft.com/office/drawing/2014/main" id="{6E935DC8-0737-4AA8-A5DB-0BBD92CFB5B4}"/>
                </a:ext>
              </a:extLst>
            </p:cNvPr>
            <p:cNvSpPr txBox="1"/>
            <p:nvPr/>
          </p:nvSpPr>
          <p:spPr>
            <a:xfrm>
              <a:off x="3774619" y="4904954"/>
              <a:ext cx="1530781" cy="171424"/>
            </a:xfrm>
            <a:prstGeom prst="rect">
              <a:avLst/>
            </a:prstGeom>
            <a:noFill/>
          </p:spPr>
          <p:txBody>
            <a:bodyPr wrap="square" lIns="0" tIns="0" rIns="0" bIns="0" rtlCol="0" anchor="ctr" anchorCtr="0">
              <a:noAutofit/>
            </a:bodyPr>
            <a:lstStyle/>
            <a:p>
              <a:pPr lvl="0">
                <a:defRPr/>
              </a:pPr>
              <a:r>
                <a:rPr kumimoji="0" lang="en-IN" sz="1000" b="0" i="0" u="none" strike="noStrike" kern="1200" cap="none" spc="0" normalizeH="0" baseline="0" noProof="0" dirty="0">
                  <a:ln>
                    <a:noFill/>
                  </a:ln>
                  <a:solidFill>
                    <a:srgbClr val="000000"/>
                  </a:solidFill>
                  <a:effectLst/>
                  <a:uLnTx/>
                  <a:uFillTx/>
                  <a:latin typeface="Century Gothic" panose="020B0502020202020204" pitchFamily="34" charset="0"/>
                </a:rPr>
                <a:t>Evolocumab in </a:t>
              </a:r>
              <a:r>
                <a:rPr lang="en-IN" sz="1000" dirty="0">
                  <a:solidFill>
                    <a:srgbClr val="000000"/>
                  </a:solidFill>
                  <a:latin typeface="Century Gothic" panose="020B0502020202020204" pitchFamily="34" charset="0"/>
                </a:rPr>
                <a:t>others</a:t>
              </a:r>
              <a:endParaRPr kumimoji="0" lang="en-IN" sz="10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cxnSp>
          <p:nvCxnSpPr>
            <p:cNvPr id="52" name="Straight Connector 51">
              <a:extLst>
                <a:ext uri="{FF2B5EF4-FFF2-40B4-BE49-F238E27FC236}">
                  <a16:creationId xmlns:a16="http://schemas.microsoft.com/office/drawing/2014/main" id="{D6BD9C9D-E750-4AA0-BDA2-3AEDACFDA74B}"/>
                </a:ext>
              </a:extLst>
            </p:cNvPr>
            <p:cNvCxnSpPr>
              <a:cxnSpLocks/>
            </p:cNvCxnSpPr>
            <p:nvPr/>
          </p:nvCxnSpPr>
          <p:spPr>
            <a:xfrm flipV="1">
              <a:off x="3482950" y="4396941"/>
              <a:ext cx="243004" cy="0"/>
            </a:xfrm>
            <a:prstGeom prst="line">
              <a:avLst/>
            </a:prstGeom>
            <a:noFill/>
            <a:ln w="28575">
              <a:solidFill>
                <a:srgbClr val="113E6B"/>
              </a:solidFill>
            </a:ln>
          </p:spPr>
          <p:style>
            <a:lnRef idx="2">
              <a:schemeClr val="accent1">
                <a:shade val="50000"/>
              </a:schemeClr>
            </a:lnRef>
            <a:fillRef idx="1">
              <a:schemeClr val="accent1"/>
            </a:fillRef>
            <a:effectRef idx="0">
              <a:schemeClr val="accent1"/>
            </a:effectRef>
            <a:fontRef idx="minor">
              <a:schemeClr val="lt1"/>
            </a:fontRef>
          </p:style>
        </p:cxnSp>
        <p:cxnSp>
          <p:nvCxnSpPr>
            <p:cNvPr id="53" name="Straight Connector 52">
              <a:extLst>
                <a:ext uri="{FF2B5EF4-FFF2-40B4-BE49-F238E27FC236}">
                  <a16:creationId xmlns:a16="http://schemas.microsoft.com/office/drawing/2014/main" id="{CE249919-0CC9-4A2D-9561-7D05783C1F61}"/>
                </a:ext>
              </a:extLst>
            </p:cNvPr>
            <p:cNvCxnSpPr>
              <a:cxnSpLocks/>
            </p:cNvCxnSpPr>
            <p:nvPr/>
          </p:nvCxnSpPr>
          <p:spPr>
            <a:xfrm flipV="1">
              <a:off x="3482950" y="4594849"/>
              <a:ext cx="243004" cy="0"/>
            </a:xfrm>
            <a:prstGeom prst="line">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cxnSp>
          <p:nvCxnSpPr>
            <p:cNvPr id="54" name="Straight Connector 53">
              <a:extLst>
                <a:ext uri="{FF2B5EF4-FFF2-40B4-BE49-F238E27FC236}">
                  <a16:creationId xmlns:a16="http://schemas.microsoft.com/office/drawing/2014/main" id="{7D21CDFA-204B-4CF4-94ED-22CFBCE00EF9}"/>
                </a:ext>
              </a:extLst>
            </p:cNvPr>
            <p:cNvCxnSpPr>
              <a:cxnSpLocks/>
            </p:cNvCxnSpPr>
            <p:nvPr/>
          </p:nvCxnSpPr>
          <p:spPr>
            <a:xfrm flipV="1">
              <a:off x="3482950" y="4792757"/>
              <a:ext cx="243004" cy="0"/>
            </a:xfrm>
            <a:prstGeom prst="line">
              <a:avLst/>
            </a:prstGeom>
            <a:noFill/>
            <a:ln w="28575">
              <a:solidFill>
                <a:srgbClr val="113E6B"/>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55" name="Straight Connector 54">
              <a:extLst>
                <a:ext uri="{FF2B5EF4-FFF2-40B4-BE49-F238E27FC236}">
                  <a16:creationId xmlns:a16="http://schemas.microsoft.com/office/drawing/2014/main" id="{56E4003E-328E-44D9-A797-F171D9C6C069}"/>
                </a:ext>
              </a:extLst>
            </p:cNvPr>
            <p:cNvCxnSpPr>
              <a:cxnSpLocks/>
            </p:cNvCxnSpPr>
            <p:nvPr/>
          </p:nvCxnSpPr>
          <p:spPr>
            <a:xfrm flipV="1">
              <a:off x="3482950" y="4990666"/>
              <a:ext cx="243004" cy="0"/>
            </a:xfrm>
            <a:prstGeom prst="line">
              <a:avLst/>
            </a:prstGeom>
            <a:noFill/>
            <a:ln w="28575">
              <a:solidFill>
                <a:schemeClr val="accent6"/>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93" name="TextBox 92">
              <a:extLst>
                <a:ext uri="{FF2B5EF4-FFF2-40B4-BE49-F238E27FC236}">
                  <a16:creationId xmlns:a16="http://schemas.microsoft.com/office/drawing/2014/main" id="{B48FD3AD-5864-44AF-B46A-3573150F9546}"/>
                </a:ext>
              </a:extLst>
            </p:cNvPr>
            <p:cNvSpPr txBox="1"/>
            <p:nvPr/>
          </p:nvSpPr>
          <p:spPr>
            <a:xfrm rot="16200000" flipH="1">
              <a:off x="-340973" y="3374932"/>
              <a:ext cx="2083022" cy="181875"/>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srgbClr val="000000"/>
                  </a:solidFill>
                  <a:effectLst/>
                  <a:uLnTx/>
                  <a:uFillTx/>
                  <a:latin typeface="Century Gothic" panose="020B0502020202020204" pitchFamily="34" charset="0"/>
                </a:rPr>
                <a:t>Cumulative Incidence (%)</a:t>
              </a:r>
            </a:p>
          </p:txBody>
        </p:sp>
        <p:sp>
          <p:nvSpPr>
            <p:cNvPr id="95" name="TextBox 94">
              <a:extLst>
                <a:ext uri="{FF2B5EF4-FFF2-40B4-BE49-F238E27FC236}">
                  <a16:creationId xmlns:a16="http://schemas.microsoft.com/office/drawing/2014/main" id="{6BF36980-1F94-4473-8F76-253C356C1F98}"/>
                </a:ext>
              </a:extLst>
            </p:cNvPr>
            <p:cNvSpPr txBox="1"/>
            <p:nvPr/>
          </p:nvSpPr>
          <p:spPr>
            <a:xfrm flipH="1">
              <a:off x="2422735" y="5508934"/>
              <a:ext cx="1927694"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srgbClr val="000000"/>
                  </a:solidFill>
                  <a:effectLst/>
                  <a:uLnTx/>
                  <a:uFillTx/>
                  <a:latin typeface="Century Gothic" panose="020B0502020202020204" pitchFamily="34" charset="0"/>
                </a:rPr>
                <a:t>Weeks</a:t>
              </a:r>
            </a:p>
          </p:txBody>
        </p:sp>
      </p:grpSp>
      <p:grpSp>
        <p:nvGrpSpPr>
          <p:cNvPr id="4" name="Group 3">
            <a:extLst>
              <a:ext uri="{FF2B5EF4-FFF2-40B4-BE49-F238E27FC236}">
                <a16:creationId xmlns:a16="http://schemas.microsoft.com/office/drawing/2014/main" id="{1EAC1361-7859-4670-A10C-75AE959763D1}"/>
              </a:ext>
            </a:extLst>
          </p:cNvPr>
          <p:cNvGrpSpPr/>
          <p:nvPr/>
        </p:nvGrpSpPr>
        <p:grpSpPr>
          <a:xfrm>
            <a:off x="6400800" y="1971336"/>
            <a:ext cx="5257669" cy="3865598"/>
            <a:chOff x="6400800" y="1814760"/>
            <a:chExt cx="5257669" cy="3865598"/>
          </a:xfrm>
        </p:grpSpPr>
        <p:cxnSp>
          <p:nvCxnSpPr>
            <p:cNvPr id="56" name="Straight Connector 55">
              <a:extLst>
                <a:ext uri="{FF2B5EF4-FFF2-40B4-BE49-F238E27FC236}">
                  <a16:creationId xmlns:a16="http://schemas.microsoft.com/office/drawing/2014/main" id="{8A47E26E-4ABF-4D0E-8CAE-0A60C7C01697}"/>
                </a:ext>
              </a:extLst>
            </p:cNvPr>
            <p:cNvCxnSpPr>
              <a:cxnSpLocks/>
            </p:cNvCxnSpPr>
            <p:nvPr/>
          </p:nvCxnSpPr>
          <p:spPr>
            <a:xfrm>
              <a:off x="6926145"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902ADDE7-16D5-4D20-947F-E3BFD3678C6B}"/>
                </a:ext>
              </a:extLst>
            </p:cNvPr>
            <p:cNvCxnSpPr>
              <a:cxnSpLocks/>
            </p:cNvCxnSpPr>
            <p:nvPr/>
          </p:nvCxnSpPr>
          <p:spPr>
            <a:xfrm flipH="1">
              <a:off x="6868996" y="5186364"/>
              <a:ext cx="458343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527108FD-4922-4D70-9B15-23E896496B4D}"/>
                </a:ext>
              </a:extLst>
            </p:cNvPr>
            <p:cNvGrpSpPr/>
            <p:nvPr/>
          </p:nvGrpSpPr>
          <p:grpSpPr>
            <a:xfrm>
              <a:off x="6868996" y="1909763"/>
              <a:ext cx="59055" cy="2457451"/>
              <a:chOff x="1203008" y="1909763"/>
              <a:chExt cx="4583430" cy="2457451"/>
            </a:xfrm>
          </p:grpSpPr>
          <p:cxnSp>
            <p:nvCxnSpPr>
              <p:cNvPr id="59" name="Straight Connector 58">
                <a:extLst>
                  <a:ext uri="{FF2B5EF4-FFF2-40B4-BE49-F238E27FC236}">
                    <a16:creationId xmlns:a16="http://schemas.microsoft.com/office/drawing/2014/main" id="{A5BFCE86-0665-4A08-B8F4-76DDD2C5CD6D}"/>
                  </a:ext>
                </a:extLst>
              </p:cNvPr>
              <p:cNvCxnSpPr>
                <a:cxnSpLocks/>
              </p:cNvCxnSpPr>
              <p:nvPr/>
            </p:nvCxnSpPr>
            <p:spPr>
              <a:xfrm flipH="1">
                <a:off x="1203008" y="4367214"/>
                <a:ext cx="458343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33D7ACF3-4310-4561-B806-849FA3648305}"/>
                  </a:ext>
                </a:extLst>
              </p:cNvPr>
              <p:cNvCxnSpPr>
                <a:cxnSpLocks/>
              </p:cNvCxnSpPr>
              <p:nvPr/>
            </p:nvCxnSpPr>
            <p:spPr>
              <a:xfrm flipH="1">
                <a:off x="1203008" y="3552826"/>
                <a:ext cx="458343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2B9ABB63-A301-4EF4-B6A5-1D1CA4587F70}"/>
                  </a:ext>
                </a:extLst>
              </p:cNvPr>
              <p:cNvCxnSpPr>
                <a:cxnSpLocks/>
              </p:cNvCxnSpPr>
              <p:nvPr/>
            </p:nvCxnSpPr>
            <p:spPr>
              <a:xfrm flipH="1">
                <a:off x="1203008" y="2724151"/>
                <a:ext cx="458343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2367000A-A7EF-448A-9438-95EE808E8011}"/>
                  </a:ext>
                </a:extLst>
              </p:cNvPr>
              <p:cNvCxnSpPr>
                <a:cxnSpLocks/>
              </p:cNvCxnSpPr>
              <p:nvPr/>
            </p:nvCxnSpPr>
            <p:spPr>
              <a:xfrm flipH="1">
                <a:off x="1203008" y="1909763"/>
                <a:ext cx="458343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38E0563A-6FA7-42D9-A34C-E23A3DFBD6C3}"/>
                </a:ext>
              </a:extLst>
            </p:cNvPr>
            <p:cNvGrpSpPr/>
            <p:nvPr/>
          </p:nvGrpSpPr>
          <p:grpSpPr>
            <a:xfrm>
              <a:off x="7831020" y="5181600"/>
              <a:ext cx="3614738" cy="66675"/>
              <a:chOff x="2165032" y="1905000"/>
              <a:chExt cx="3614738" cy="3343275"/>
            </a:xfrm>
          </p:grpSpPr>
          <p:cxnSp>
            <p:nvCxnSpPr>
              <p:cNvPr id="64" name="Straight Connector 63">
                <a:extLst>
                  <a:ext uri="{FF2B5EF4-FFF2-40B4-BE49-F238E27FC236}">
                    <a16:creationId xmlns:a16="http://schemas.microsoft.com/office/drawing/2014/main" id="{1B3A72DF-0E4C-4DD0-AB4D-E3719D1EA965}"/>
                  </a:ext>
                </a:extLst>
              </p:cNvPr>
              <p:cNvCxnSpPr>
                <a:cxnSpLocks/>
              </p:cNvCxnSpPr>
              <p:nvPr/>
            </p:nvCxnSpPr>
            <p:spPr>
              <a:xfrm>
                <a:off x="2165032"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2047EA4-DBD8-4A01-A541-824AED08F99F}"/>
                  </a:ext>
                </a:extLst>
              </p:cNvPr>
              <p:cNvCxnSpPr>
                <a:cxnSpLocks/>
              </p:cNvCxnSpPr>
              <p:nvPr/>
            </p:nvCxnSpPr>
            <p:spPr>
              <a:xfrm>
                <a:off x="3065145"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DC8C6380-E9B8-4966-8571-CCA58A763F2C}"/>
                  </a:ext>
                </a:extLst>
              </p:cNvPr>
              <p:cNvCxnSpPr>
                <a:cxnSpLocks/>
              </p:cNvCxnSpPr>
              <p:nvPr/>
            </p:nvCxnSpPr>
            <p:spPr>
              <a:xfrm>
                <a:off x="3970020"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79F44E81-1789-4E0D-ABEA-C470772B06D4}"/>
                  </a:ext>
                </a:extLst>
              </p:cNvPr>
              <p:cNvCxnSpPr>
                <a:cxnSpLocks/>
              </p:cNvCxnSpPr>
              <p:nvPr/>
            </p:nvCxnSpPr>
            <p:spPr>
              <a:xfrm>
                <a:off x="4874895"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CB69E193-7AAB-4414-8E36-802A4286CDED}"/>
                  </a:ext>
                </a:extLst>
              </p:cNvPr>
              <p:cNvCxnSpPr>
                <a:cxnSpLocks/>
              </p:cNvCxnSpPr>
              <p:nvPr/>
            </p:nvCxnSpPr>
            <p:spPr>
              <a:xfrm>
                <a:off x="5779770" y="1905000"/>
                <a:ext cx="0" cy="33432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9" name="TextBox 68">
              <a:extLst>
                <a:ext uri="{FF2B5EF4-FFF2-40B4-BE49-F238E27FC236}">
                  <a16:creationId xmlns:a16="http://schemas.microsoft.com/office/drawing/2014/main" id="{356F4415-66F9-4513-987E-FCDA39A8D350}"/>
                </a:ext>
              </a:extLst>
            </p:cNvPr>
            <p:cNvSpPr txBox="1"/>
            <p:nvPr/>
          </p:nvSpPr>
          <p:spPr>
            <a:xfrm>
              <a:off x="6421321" y="1814760"/>
              <a:ext cx="427023" cy="171424"/>
            </a:xfrm>
            <a:prstGeom prst="rect">
              <a:avLst/>
            </a:prstGeom>
            <a:noFill/>
          </p:spPr>
          <p:txBody>
            <a:bodyPr wrap="square" lIns="0" tIns="0" rIns="0" bIns="0" rtlCol="0" anchor="ctr"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16</a:t>
              </a:r>
            </a:p>
          </p:txBody>
        </p:sp>
        <p:sp>
          <p:nvSpPr>
            <p:cNvPr id="70" name="TextBox 69">
              <a:extLst>
                <a:ext uri="{FF2B5EF4-FFF2-40B4-BE49-F238E27FC236}">
                  <a16:creationId xmlns:a16="http://schemas.microsoft.com/office/drawing/2014/main" id="{6738DBC1-3A8F-41F9-89DA-F5880EBB869D}"/>
                </a:ext>
              </a:extLst>
            </p:cNvPr>
            <p:cNvSpPr txBox="1"/>
            <p:nvPr/>
          </p:nvSpPr>
          <p:spPr>
            <a:xfrm>
              <a:off x="6421321" y="2640260"/>
              <a:ext cx="427023" cy="171424"/>
            </a:xfrm>
            <a:prstGeom prst="rect">
              <a:avLst/>
            </a:prstGeom>
            <a:noFill/>
          </p:spPr>
          <p:txBody>
            <a:bodyPr wrap="square" lIns="0" tIns="0" rIns="0" bIns="0" rtlCol="0" anchor="ctr"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12</a:t>
              </a:r>
            </a:p>
          </p:txBody>
        </p:sp>
        <p:sp>
          <p:nvSpPr>
            <p:cNvPr id="71" name="TextBox 70">
              <a:extLst>
                <a:ext uri="{FF2B5EF4-FFF2-40B4-BE49-F238E27FC236}">
                  <a16:creationId xmlns:a16="http://schemas.microsoft.com/office/drawing/2014/main" id="{E99AC224-AA0F-4666-A038-7A87C38B82DE}"/>
                </a:ext>
              </a:extLst>
            </p:cNvPr>
            <p:cNvSpPr txBox="1"/>
            <p:nvPr/>
          </p:nvSpPr>
          <p:spPr>
            <a:xfrm>
              <a:off x="6421321" y="3465760"/>
              <a:ext cx="427023" cy="171424"/>
            </a:xfrm>
            <a:prstGeom prst="rect">
              <a:avLst/>
            </a:prstGeom>
            <a:noFill/>
          </p:spPr>
          <p:txBody>
            <a:bodyPr wrap="square" lIns="0" tIns="0" rIns="0" bIns="0" rtlCol="0" anchor="ctr"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8</a:t>
              </a:r>
            </a:p>
          </p:txBody>
        </p:sp>
        <p:sp>
          <p:nvSpPr>
            <p:cNvPr id="72" name="TextBox 71">
              <a:extLst>
                <a:ext uri="{FF2B5EF4-FFF2-40B4-BE49-F238E27FC236}">
                  <a16:creationId xmlns:a16="http://schemas.microsoft.com/office/drawing/2014/main" id="{E31D5F5E-EC87-413C-94A4-3B47A44EB39B}"/>
                </a:ext>
              </a:extLst>
            </p:cNvPr>
            <p:cNvSpPr txBox="1"/>
            <p:nvPr/>
          </p:nvSpPr>
          <p:spPr>
            <a:xfrm>
              <a:off x="6421321" y="4281735"/>
              <a:ext cx="427023" cy="171424"/>
            </a:xfrm>
            <a:prstGeom prst="rect">
              <a:avLst/>
            </a:prstGeom>
            <a:noFill/>
          </p:spPr>
          <p:txBody>
            <a:bodyPr wrap="square" lIns="0" tIns="0" rIns="0" bIns="0" rtlCol="0" anchor="ctr"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4</a:t>
              </a:r>
            </a:p>
          </p:txBody>
        </p:sp>
        <p:sp>
          <p:nvSpPr>
            <p:cNvPr id="73" name="TextBox 72">
              <a:extLst>
                <a:ext uri="{FF2B5EF4-FFF2-40B4-BE49-F238E27FC236}">
                  <a16:creationId xmlns:a16="http://schemas.microsoft.com/office/drawing/2014/main" id="{2A352D6D-CC6D-45BF-B265-463DAE466207}"/>
                </a:ext>
              </a:extLst>
            </p:cNvPr>
            <p:cNvSpPr txBox="1"/>
            <p:nvPr/>
          </p:nvSpPr>
          <p:spPr>
            <a:xfrm>
              <a:off x="6421321" y="5100885"/>
              <a:ext cx="427023" cy="171424"/>
            </a:xfrm>
            <a:prstGeom prst="rect">
              <a:avLst/>
            </a:prstGeom>
            <a:noFill/>
          </p:spPr>
          <p:txBody>
            <a:bodyPr wrap="square" lIns="0" tIns="0" rIns="0" bIns="0" rtlCol="0" anchor="ctr"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0</a:t>
              </a:r>
            </a:p>
          </p:txBody>
        </p:sp>
        <p:sp>
          <p:nvSpPr>
            <p:cNvPr id="74" name="TextBox 73">
              <a:extLst>
                <a:ext uri="{FF2B5EF4-FFF2-40B4-BE49-F238E27FC236}">
                  <a16:creationId xmlns:a16="http://schemas.microsoft.com/office/drawing/2014/main" id="{A4F4FB44-9C32-4AA4-9AAB-AD77422ABD12}"/>
                </a:ext>
              </a:extLst>
            </p:cNvPr>
            <p:cNvSpPr txBox="1"/>
            <p:nvPr/>
          </p:nvSpPr>
          <p:spPr>
            <a:xfrm>
              <a:off x="6713421"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0</a:t>
              </a:r>
            </a:p>
          </p:txBody>
        </p:sp>
        <p:sp>
          <p:nvSpPr>
            <p:cNvPr id="75" name="TextBox 74">
              <a:extLst>
                <a:ext uri="{FF2B5EF4-FFF2-40B4-BE49-F238E27FC236}">
                  <a16:creationId xmlns:a16="http://schemas.microsoft.com/office/drawing/2014/main" id="{90149FFF-0BEE-4CDF-BDF8-5C0AD5F42249}"/>
                </a:ext>
              </a:extLst>
            </p:cNvPr>
            <p:cNvSpPr txBox="1"/>
            <p:nvPr/>
          </p:nvSpPr>
          <p:spPr>
            <a:xfrm>
              <a:off x="7618296"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24</a:t>
              </a:r>
            </a:p>
          </p:txBody>
        </p:sp>
        <p:sp>
          <p:nvSpPr>
            <p:cNvPr id="76" name="TextBox 75">
              <a:extLst>
                <a:ext uri="{FF2B5EF4-FFF2-40B4-BE49-F238E27FC236}">
                  <a16:creationId xmlns:a16="http://schemas.microsoft.com/office/drawing/2014/main" id="{2A428F60-01B2-4106-893C-9A8ADFC5EA74}"/>
                </a:ext>
              </a:extLst>
            </p:cNvPr>
            <p:cNvSpPr txBox="1"/>
            <p:nvPr/>
          </p:nvSpPr>
          <p:spPr>
            <a:xfrm>
              <a:off x="8513646"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48</a:t>
              </a:r>
            </a:p>
          </p:txBody>
        </p:sp>
        <p:sp>
          <p:nvSpPr>
            <p:cNvPr id="77" name="TextBox 76">
              <a:extLst>
                <a:ext uri="{FF2B5EF4-FFF2-40B4-BE49-F238E27FC236}">
                  <a16:creationId xmlns:a16="http://schemas.microsoft.com/office/drawing/2014/main" id="{FC42ADD7-6D74-4C23-A50A-080F76AA4DCC}"/>
                </a:ext>
              </a:extLst>
            </p:cNvPr>
            <p:cNvSpPr txBox="1"/>
            <p:nvPr/>
          </p:nvSpPr>
          <p:spPr>
            <a:xfrm>
              <a:off x="9415346"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72</a:t>
              </a:r>
            </a:p>
          </p:txBody>
        </p:sp>
        <p:sp>
          <p:nvSpPr>
            <p:cNvPr id="78" name="TextBox 77">
              <a:extLst>
                <a:ext uri="{FF2B5EF4-FFF2-40B4-BE49-F238E27FC236}">
                  <a16:creationId xmlns:a16="http://schemas.microsoft.com/office/drawing/2014/main" id="{74340CDE-B5B9-4F56-8F41-D66287C3D923}"/>
                </a:ext>
              </a:extLst>
            </p:cNvPr>
            <p:cNvSpPr txBox="1"/>
            <p:nvPr/>
          </p:nvSpPr>
          <p:spPr>
            <a:xfrm>
              <a:off x="10323396"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96</a:t>
              </a:r>
            </a:p>
          </p:txBody>
        </p:sp>
        <p:sp>
          <p:nvSpPr>
            <p:cNvPr id="79" name="TextBox 78">
              <a:extLst>
                <a:ext uri="{FF2B5EF4-FFF2-40B4-BE49-F238E27FC236}">
                  <a16:creationId xmlns:a16="http://schemas.microsoft.com/office/drawing/2014/main" id="{35B7C0A5-F81C-4E6C-8D97-483BCC8FFABC}"/>
                </a:ext>
              </a:extLst>
            </p:cNvPr>
            <p:cNvSpPr txBox="1"/>
            <p:nvPr/>
          </p:nvSpPr>
          <p:spPr>
            <a:xfrm>
              <a:off x="11231446" y="5269160"/>
              <a:ext cx="427023"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120</a:t>
              </a:r>
            </a:p>
          </p:txBody>
        </p:sp>
        <p:sp>
          <p:nvSpPr>
            <p:cNvPr id="84" name="TextBox 83">
              <a:extLst>
                <a:ext uri="{FF2B5EF4-FFF2-40B4-BE49-F238E27FC236}">
                  <a16:creationId xmlns:a16="http://schemas.microsoft.com/office/drawing/2014/main" id="{01ED305C-68FB-42AC-851D-5DE74F5B4CA2}"/>
                </a:ext>
              </a:extLst>
            </p:cNvPr>
            <p:cNvSpPr txBox="1"/>
            <p:nvPr/>
          </p:nvSpPr>
          <p:spPr>
            <a:xfrm>
              <a:off x="7128892" y="2424359"/>
              <a:ext cx="2769999" cy="508035"/>
            </a:xfrm>
            <a:prstGeom prst="rect">
              <a:avLst/>
            </a:prstGeom>
            <a:noFill/>
          </p:spPr>
          <p:txBody>
            <a:bodyPr wrap="square" lIns="0" tIns="0" rIns="0" bIns="0"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entury Gothic" panose="020B0502020202020204" pitchFamily="34" charset="0"/>
                </a:rPr>
                <a:t>Asians: HR 0.73 (95% CI 0.53-1.01)</a:t>
              </a:r>
            </a:p>
            <a:p>
              <a:pPr>
                <a:defRPr/>
              </a:pPr>
              <a:r>
                <a:rPr lang="en-IN" sz="1200" dirty="0">
                  <a:solidFill>
                    <a:srgbClr val="000000"/>
                  </a:solidFill>
                  <a:latin typeface="Century Gothic" panose="020B0502020202020204" pitchFamily="34" charset="0"/>
                </a:rPr>
                <a:t>Others: HR 0.81 (95% CI 0.73-0.89)</a:t>
              </a:r>
            </a:p>
            <a:p>
              <a:pPr>
                <a:defRPr/>
              </a:pPr>
              <a:r>
                <a:rPr lang="en-IN" sz="1200" i="1" dirty="0">
                  <a:solidFill>
                    <a:srgbClr val="000000"/>
                  </a:solidFill>
                  <a:latin typeface="Century Gothic" panose="020B0502020202020204" pitchFamily="34" charset="0"/>
                </a:rPr>
                <a:t>P</a:t>
              </a:r>
              <a:r>
                <a:rPr lang="en-IN" sz="1200" dirty="0">
                  <a:solidFill>
                    <a:srgbClr val="000000"/>
                  </a:solidFill>
                  <a:latin typeface="Century Gothic" panose="020B0502020202020204" pitchFamily="34" charset="0"/>
                </a:rPr>
                <a:t> for interaction = 0.58</a:t>
              </a:r>
            </a:p>
          </p:txBody>
        </p:sp>
        <p:sp>
          <p:nvSpPr>
            <p:cNvPr id="85" name="TextBox 84">
              <a:extLst>
                <a:ext uri="{FF2B5EF4-FFF2-40B4-BE49-F238E27FC236}">
                  <a16:creationId xmlns:a16="http://schemas.microsoft.com/office/drawing/2014/main" id="{C8D74E93-EBD5-4886-B8D6-C9E3CDF933FC}"/>
                </a:ext>
              </a:extLst>
            </p:cNvPr>
            <p:cNvSpPr txBox="1"/>
            <p:nvPr/>
          </p:nvSpPr>
          <p:spPr>
            <a:xfrm>
              <a:off x="7464194" y="3225379"/>
              <a:ext cx="1530781" cy="171424"/>
            </a:xfrm>
            <a:prstGeom prst="rect">
              <a:avLst/>
            </a:prstGeom>
            <a:noFill/>
          </p:spPr>
          <p:txBody>
            <a:bodyPr wrap="square" lIns="0" tIns="0" rIns="0" bIns="0"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IN" sz="1000" dirty="0">
                  <a:solidFill>
                    <a:srgbClr val="000000"/>
                  </a:solidFill>
                  <a:latin typeface="Century Gothic" panose="020B0502020202020204" pitchFamily="34" charset="0"/>
                </a:rPr>
                <a:t>Placebo in Asians</a:t>
              </a:r>
              <a:endParaRPr kumimoji="0" lang="en-IN" sz="10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6" name="TextBox 85">
              <a:extLst>
                <a:ext uri="{FF2B5EF4-FFF2-40B4-BE49-F238E27FC236}">
                  <a16:creationId xmlns:a16="http://schemas.microsoft.com/office/drawing/2014/main" id="{C25820AA-751B-4D99-AFDC-727D70F13EB7}"/>
                </a:ext>
              </a:extLst>
            </p:cNvPr>
            <p:cNvSpPr txBox="1"/>
            <p:nvPr/>
          </p:nvSpPr>
          <p:spPr>
            <a:xfrm>
              <a:off x="7464194" y="3423287"/>
              <a:ext cx="1530781" cy="171424"/>
            </a:xfrm>
            <a:prstGeom prst="rect">
              <a:avLst/>
            </a:prstGeom>
            <a:noFill/>
          </p:spPr>
          <p:txBody>
            <a:bodyPr wrap="square" lIns="0" tIns="0" rIns="0" bIns="0"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srgbClr val="000000"/>
                  </a:solidFill>
                  <a:effectLst/>
                  <a:uLnTx/>
                  <a:uFillTx/>
                  <a:latin typeface="Century Gothic" panose="020B0502020202020204" pitchFamily="34" charset="0"/>
                </a:rPr>
                <a:t>Evolocumab in Asians</a:t>
              </a:r>
            </a:p>
          </p:txBody>
        </p:sp>
        <p:sp>
          <p:nvSpPr>
            <p:cNvPr id="87" name="TextBox 86">
              <a:extLst>
                <a:ext uri="{FF2B5EF4-FFF2-40B4-BE49-F238E27FC236}">
                  <a16:creationId xmlns:a16="http://schemas.microsoft.com/office/drawing/2014/main" id="{F67A0BCE-597B-4F78-90D1-1CF9D4733F7E}"/>
                </a:ext>
              </a:extLst>
            </p:cNvPr>
            <p:cNvSpPr txBox="1"/>
            <p:nvPr/>
          </p:nvSpPr>
          <p:spPr>
            <a:xfrm>
              <a:off x="7464194" y="3621195"/>
              <a:ext cx="1530781" cy="171424"/>
            </a:xfrm>
            <a:prstGeom prst="rect">
              <a:avLst/>
            </a:prstGeom>
            <a:noFill/>
          </p:spPr>
          <p:txBody>
            <a:bodyPr wrap="square" lIns="0" tIns="0" rIns="0" bIns="0" rtlCol="0" anchor="ctr" anchorCtr="0">
              <a:no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en-IN" sz="1000" dirty="0">
                  <a:solidFill>
                    <a:srgbClr val="000000"/>
                  </a:solidFill>
                  <a:latin typeface="Century Gothic" panose="020B0502020202020204" pitchFamily="34" charset="0"/>
                </a:rPr>
                <a:t>Placebo in others</a:t>
              </a:r>
              <a:endParaRPr kumimoji="0" lang="en-IN" sz="10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8" name="TextBox 87">
              <a:extLst>
                <a:ext uri="{FF2B5EF4-FFF2-40B4-BE49-F238E27FC236}">
                  <a16:creationId xmlns:a16="http://schemas.microsoft.com/office/drawing/2014/main" id="{18345E41-7498-4A2B-BD84-5E8B0AAFE013}"/>
                </a:ext>
              </a:extLst>
            </p:cNvPr>
            <p:cNvSpPr txBox="1"/>
            <p:nvPr/>
          </p:nvSpPr>
          <p:spPr>
            <a:xfrm>
              <a:off x="7464194" y="3819104"/>
              <a:ext cx="1530781" cy="171424"/>
            </a:xfrm>
            <a:prstGeom prst="rect">
              <a:avLst/>
            </a:prstGeom>
            <a:noFill/>
          </p:spPr>
          <p:txBody>
            <a:bodyPr wrap="square" lIns="0" tIns="0" rIns="0" bIns="0" rtlCol="0" anchor="ctr" anchorCtr="0">
              <a:noAutofit/>
            </a:bodyPr>
            <a:lstStyle/>
            <a:p>
              <a:pPr lvl="0">
                <a:defRPr/>
              </a:pPr>
              <a:r>
                <a:rPr kumimoji="0" lang="en-IN" sz="1000" b="0" i="0" u="none" strike="noStrike" kern="1200" cap="none" spc="0" normalizeH="0" baseline="0" noProof="0" dirty="0">
                  <a:ln>
                    <a:noFill/>
                  </a:ln>
                  <a:solidFill>
                    <a:srgbClr val="000000"/>
                  </a:solidFill>
                  <a:effectLst/>
                  <a:uLnTx/>
                  <a:uFillTx/>
                  <a:latin typeface="Century Gothic" panose="020B0502020202020204" pitchFamily="34" charset="0"/>
                </a:rPr>
                <a:t>Evolocumab in </a:t>
              </a:r>
              <a:r>
                <a:rPr lang="en-IN" sz="1000" dirty="0">
                  <a:solidFill>
                    <a:srgbClr val="000000"/>
                  </a:solidFill>
                  <a:latin typeface="Century Gothic" panose="020B0502020202020204" pitchFamily="34" charset="0"/>
                </a:rPr>
                <a:t>others</a:t>
              </a:r>
              <a:endParaRPr kumimoji="0" lang="en-IN" sz="10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cxnSp>
          <p:nvCxnSpPr>
            <p:cNvPr id="89" name="Straight Connector 88">
              <a:extLst>
                <a:ext uri="{FF2B5EF4-FFF2-40B4-BE49-F238E27FC236}">
                  <a16:creationId xmlns:a16="http://schemas.microsoft.com/office/drawing/2014/main" id="{3DC871D8-FE35-4642-950D-2E201760108E}"/>
                </a:ext>
              </a:extLst>
            </p:cNvPr>
            <p:cNvCxnSpPr>
              <a:cxnSpLocks/>
            </p:cNvCxnSpPr>
            <p:nvPr/>
          </p:nvCxnSpPr>
          <p:spPr>
            <a:xfrm flipV="1">
              <a:off x="7172525" y="3311091"/>
              <a:ext cx="243004" cy="0"/>
            </a:xfrm>
            <a:prstGeom prst="line">
              <a:avLst/>
            </a:prstGeom>
            <a:noFill/>
            <a:ln w="28575">
              <a:solidFill>
                <a:srgbClr val="113E6B"/>
              </a:solidFill>
            </a:ln>
          </p:spPr>
          <p:style>
            <a:lnRef idx="2">
              <a:schemeClr val="accent1">
                <a:shade val="50000"/>
              </a:schemeClr>
            </a:lnRef>
            <a:fillRef idx="1">
              <a:schemeClr val="accent1"/>
            </a:fillRef>
            <a:effectRef idx="0">
              <a:schemeClr val="accent1"/>
            </a:effectRef>
            <a:fontRef idx="minor">
              <a:schemeClr val="lt1"/>
            </a:fontRef>
          </p:style>
        </p:cxnSp>
        <p:cxnSp>
          <p:nvCxnSpPr>
            <p:cNvPr id="90" name="Straight Connector 89">
              <a:extLst>
                <a:ext uri="{FF2B5EF4-FFF2-40B4-BE49-F238E27FC236}">
                  <a16:creationId xmlns:a16="http://schemas.microsoft.com/office/drawing/2014/main" id="{7066B8A1-567F-433D-8E4C-2BBE589F7776}"/>
                </a:ext>
              </a:extLst>
            </p:cNvPr>
            <p:cNvCxnSpPr>
              <a:cxnSpLocks/>
            </p:cNvCxnSpPr>
            <p:nvPr/>
          </p:nvCxnSpPr>
          <p:spPr>
            <a:xfrm flipV="1">
              <a:off x="7172525" y="3508999"/>
              <a:ext cx="243004" cy="0"/>
            </a:xfrm>
            <a:prstGeom prst="line">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cxnSp>
          <p:nvCxnSpPr>
            <p:cNvPr id="91" name="Straight Connector 90">
              <a:extLst>
                <a:ext uri="{FF2B5EF4-FFF2-40B4-BE49-F238E27FC236}">
                  <a16:creationId xmlns:a16="http://schemas.microsoft.com/office/drawing/2014/main" id="{E7E5E5C6-326D-4FE0-9867-4FB861101EA7}"/>
                </a:ext>
              </a:extLst>
            </p:cNvPr>
            <p:cNvCxnSpPr>
              <a:cxnSpLocks/>
            </p:cNvCxnSpPr>
            <p:nvPr/>
          </p:nvCxnSpPr>
          <p:spPr>
            <a:xfrm flipV="1">
              <a:off x="7172525" y="3706907"/>
              <a:ext cx="243004" cy="0"/>
            </a:xfrm>
            <a:prstGeom prst="line">
              <a:avLst/>
            </a:prstGeom>
            <a:noFill/>
            <a:ln w="28575">
              <a:solidFill>
                <a:srgbClr val="113E6B"/>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92" name="Straight Connector 91">
              <a:extLst>
                <a:ext uri="{FF2B5EF4-FFF2-40B4-BE49-F238E27FC236}">
                  <a16:creationId xmlns:a16="http://schemas.microsoft.com/office/drawing/2014/main" id="{CAD5A28C-CA42-4EAD-9668-EC38A9A09656}"/>
                </a:ext>
              </a:extLst>
            </p:cNvPr>
            <p:cNvCxnSpPr>
              <a:cxnSpLocks/>
            </p:cNvCxnSpPr>
            <p:nvPr/>
          </p:nvCxnSpPr>
          <p:spPr>
            <a:xfrm flipV="1">
              <a:off x="7172525" y="3904816"/>
              <a:ext cx="243004" cy="0"/>
            </a:xfrm>
            <a:prstGeom prst="line">
              <a:avLst/>
            </a:prstGeom>
            <a:noFill/>
            <a:ln w="28575">
              <a:solidFill>
                <a:schemeClr val="accent6"/>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94" name="Graphic 92">
              <a:extLst>
                <a:ext uri="{FF2B5EF4-FFF2-40B4-BE49-F238E27FC236}">
                  <a16:creationId xmlns:a16="http://schemas.microsoft.com/office/drawing/2014/main" id="{12CF9437-C9ED-4EB0-B635-B68B51693B25}"/>
                </a:ext>
              </a:extLst>
            </p:cNvPr>
            <p:cNvSpPr/>
            <p:nvPr/>
          </p:nvSpPr>
          <p:spPr>
            <a:xfrm>
              <a:off x="6932814" y="3328553"/>
              <a:ext cx="4519140" cy="1848285"/>
            </a:xfrm>
            <a:custGeom>
              <a:avLst/>
              <a:gdLst>
                <a:gd name="connsiteX0" fmla="*/ 3572 w 3667125"/>
                <a:gd name="connsiteY0" fmla="*/ 886349 h 885825"/>
                <a:gd name="connsiteX1" fmla="*/ 57293 w 3667125"/>
                <a:gd name="connsiteY1" fmla="*/ 860631 h 885825"/>
                <a:gd name="connsiteX2" fmla="*/ 57293 w 3667125"/>
                <a:gd name="connsiteY2" fmla="*/ 841962 h 885825"/>
                <a:gd name="connsiteX3" fmla="*/ 109109 w 3667125"/>
                <a:gd name="connsiteY3" fmla="*/ 841962 h 885825"/>
                <a:gd name="connsiteX4" fmla="*/ 111871 w 3667125"/>
                <a:gd name="connsiteY4" fmla="*/ 839105 h 885825"/>
                <a:gd name="connsiteX5" fmla="*/ 161401 w 3667125"/>
                <a:gd name="connsiteY5" fmla="*/ 839105 h 885825"/>
                <a:gd name="connsiteX6" fmla="*/ 166259 w 3667125"/>
                <a:gd name="connsiteY6" fmla="*/ 835676 h 885825"/>
                <a:gd name="connsiteX7" fmla="*/ 186642 w 3667125"/>
                <a:gd name="connsiteY7" fmla="*/ 834342 h 885825"/>
                <a:gd name="connsiteX8" fmla="*/ 225695 w 3667125"/>
                <a:gd name="connsiteY8" fmla="*/ 802910 h 885825"/>
                <a:gd name="connsiteX9" fmla="*/ 228171 w 3667125"/>
                <a:gd name="connsiteY9" fmla="*/ 800338 h 885825"/>
                <a:gd name="connsiteX10" fmla="*/ 285036 w 3667125"/>
                <a:gd name="connsiteY10" fmla="*/ 800338 h 885825"/>
                <a:gd name="connsiteX11" fmla="*/ 290274 w 3667125"/>
                <a:gd name="connsiteY11" fmla="*/ 795099 h 885825"/>
                <a:gd name="connsiteX12" fmla="*/ 339709 w 3667125"/>
                <a:gd name="connsiteY12" fmla="*/ 795099 h 885825"/>
                <a:gd name="connsiteX13" fmla="*/ 400764 w 3667125"/>
                <a:gd name="connsiteY13" fmla="*/ 772620 h 885825"/>
                <a:gd name="connsiteX14" fmla="*/ 429911 w 3667125"/>
                <a:gd name="connsiteY14" fmla="*/ 768429 h 885825"/>
                <a:gd name="connsiteX15" fmla="*/ 457629 w 3667125"/>
                <a:gd name="connsiteY15" fmla="*/ 764429 h 885825"/>
                <a:gd name="connsiteX16" fmla="*/ 481441 w 3667125"/>
                <a:gd name="connsiteY16" fmla="*/ 762143 h 885825"/>
                <a:gd name="connsiteX17" fmla="*/ 524113 w 3667125"/>
                <a:gd name="connsiteY17" fmla="*/ 759857 h 885825"/>
                <a:gd name="connsiteX18" fmla="*/ 556689 w 3667125"/>
                <a:gd name="connsiteY18" fmla="*/ 756809 h 885825"/>
                <a:gd name="connsiteX19" fmla="*/ 568500 w 3667125"/>
                <a:gd name="connsiteY19" fmla="*/ 752808 h 885825"/>
                <a:gd name="connsiteX20" fmla="*/ 577072 w 3667125"/>
                <a:gd name="connsiteY20" fmla="*/ 749665 h 885825"/>
                <a:gd name="connsiteX21" fmla="*/ 603933 w 3667125"/>
                <a:gd name="connsiteY21" fmla="*/ 747474 h 885825"/>
                <a:gd name="connsiteX22" fmla="*/ 617744 w 3667125"/>
                <a:gd name="connsiteY22" fmla="*/ 747474 h 885825"/>
                <a:gd name="connsiteX23" fmla="*/ 629936 w 3667125"/>
                <a:gd name="connsiteY23" fmla="*/ 743474 h 885825"/>
                <a:gd name="connsiteX24" fmla="*/ 649176 w 3667125"/>
                <a:gd name="connsiteY24" fmla="*/ 736425 h 885825"/>
                <a:gd name="connsiteX25" fmla="*/ 673751 w 3667125"/>
                <a:gd name="connsiteY25" fmla="*/ 736425 h 885825"/>
                <a:gd name="connsiteX26" fmla="*/ 697278 w 3667125"/>
                <a:gd name="connsiteY26" fmla="*/ 734997 h 885825"/>
                <a:gd name="connsiteX27" fmla="*/ 715947 w 3667125"/>
                <a:gd name="connsiteY27" fmla="*/ 727662 h 885825"/>
                <a:gd name="connsiteX28" fmla="*/ 734044 w 3667125"/>
                <a:gd name="connsiteY28" fmla="*/ 720804 h 885825"/>
                <a:gd name="connsiteX29" fmla="*/ 745379 w 3667125"/>
                <a:gd name="connsiteY29" fmla="*/ 715756 h 885825"/>
                <a:gd name="connsiteX30" fmla="*/ 758428 w 3667125"/>
                <a:gd name="connsiteY30" fmla="*/ 705850 h 885825"/>
                <a:gd name="connsiteX31" fmla="*/ 783574 w 3667125"/>
                <a:gd name="connsiteY31" fmla="*/ 705850 h 885825"/>
                <a:gd name="connsiteX32" fmla="*/ 795195 w 3667125"/>
                <a:gd name="connsiteY32" fmla="*/ 699945 h 885825"/>
                <a:gd name="connsiteX33" fmla="*/ 808720 w 3667125"/>
                <a:gd name="connsiteY33" fmla="*/ 699945 h 885825"/>
                <a:gd name="connsiteX34" fmla="*/ 814435 w 3667125"/>
                <a:gd name="connsiteY34" fmla="*/ 690324 h 885825"/>
                <a:gd name="connsiteX35" fmla="*/ 848630 w 3667125"/>
                <a:gd name="connsiteY35" fmla="*/ 690324 h 885825"/>
                <a:gd name="connsiteX36" fmla="*/ 859393 w 3667125"/>
                <a:gd name="connsiteY36" fmla="*/ 687467 h 885825"/>
                <a:gd name="connsiteX37" fmla="*/ 867870 w 3667125"/>
                <a:gd name="connsiteY37" fmla="*/ 683752 h 885825"/>
                <a:gd name="connsiteX38" fmla="*/ 873014 w 3667125"/>
                <a:gd name="connsiteY38" fmla="*/ 678990 h 885825"/>
                <a:gd name="connsiteX39" fmla="*/ 877491 w 3667125"/>
                <a:gd name="connsiteY39" fmla="*/ 668798 h 885825"/>
                <a:gd name="connsiteX40" fmla="*/ 886825 w 3667125"/>
                <a:gd name="connsiteY40" fmla="*/ 666798 h 885825"/>
                <a:gd name="connsiteX41" fmla="*/ 895302 w 3667125"/>
                <a:gd name="connsiteY41" fmla="*/ 666798 h 885825"/>
                <a:gd name="connsiteX42" fmla="*/ 902922 w 3667125"/>
                <a:gd name="connsiteY42" fmla="*/ 664512 h 885825"/>
                <a:gd name="connsiteX43" fmla="*/ 916829 w 3667125"/>
                <a:gd name="connsiteY43" fmla="*/ 660321 h 885825"/>
                <a:gd name="connsiteX44" fmla="*/ 933783 w 3667125"/>
                <a:gd name="connsiteY44" fmla="*/ 654606 h 885825"/>
                <a:gd name="connsiteX45" fmla="*/ 954453 w 3667125"/>
                <a:gd name="connsiteY45" fmla="*/ 652986 h 885825"/>
                <a:gd name="connsiteX46" fmla="*/ 984742 w 3667125"/>
                <a:gd name="connsiteY46" fmla="*/ 652986 h 885825"/>
                <a:gd name="connsiteX47" fmla="*/ 1000554 w 3667125"/>
                <a:gd name="connsiteY47" fmla="*/ 645843 h 885825"/>
                <a:gd name="connsiteX48" fmla="*/ 1012174 w 3667125"/>
                <a:gd name="connsiteY48" fmla="*/ 639937 h 885825"/>
                <a:gd name="connsiteX49" fmla="*/ 1032558 w 3667125"/>
                <a:gd name="connsiteY49" fmla="*/ 639937 h 885825"/>
                <a:gd name="connsiteX50" fmla="*/ 1057704 w 3667125"/>
                <a:gd name="connsiteY50" fmla="*/ 637651 h 885825"/>
                <a:gd name="connsiteX51" fmla="*/ 1096089 w 3667125"/>
                <a:gd name="connsiteY51" fmla="*/ 631460 h 885825"/>
                <a:gd name="connsiteX52" fmla="*/ 1127427 w 3667125"/>
                <a:gd name="connsiteY52" fmla="*/ 625554 h 885825"/>
                <a:gd name="connsiteX53" fmla="*/ 1154573 w 3667125"/>
                <a:gd name="connsiteY53" fmla="*/ 620030 h 885825"/>
                <a:gd name="connsiteX54" fmla="*/ 1180481 w 3667125"/>
                <a:gd name="connsiteY54" fmla="*/ 608124 h 885825"/>
                <a:gd name="connsiteX55" fmla="*/ 1236107 w 3667125"/>
                <a:gd name="connsiteY55" fmla="*/ 604314 h 885825"/>
                <a:gd name="connsiteX56" fmla="*/ 1260300 w 3667125"/>
                <a:gd name="connsiteY56" fmla="*/ 604314 h 885825"/>
                <a:gd name="connsiteX57" fmla="*/ 1285732 w 3667125"/>
                <a:gd name="connsiteY57" fmla="*/ 598789 h 885825"/>
                <a:gd name="connsiteX58" fmla="*/ 1307830 w 3667125"/>
                <a:gd name="connsiteY58" fmla="*/ 594979 h 885825"/>
                <a:gd name="connsiteX59" fmla="*/ 1331547 w 3667125"/>
                <a:gd name="connsiteY59" fmla="*/ 591550 h 885825"/>
                <a:gd name="connsiteX60" fmla="*/ 1350693 w 3667125"/>
                <a:gd name="connsiteY60" fmla="*/ 585645 h 885825"/>
                <a:gd name="connsiteX61" fmla="*/ 1370219 w 3667125"/>
                <a:gd name="connsiteY61" fmla="*/ 573738 h 885825"/>
                <a:gd name="connsiteX62" fmla="*/ 1378696 w 3667125"/>
                <a:gd name="connsiteY62" fmla="*/ 568595 h 885825"/>
                <a:gd name="connsiteX63" fmla="*/ 1392317 w 3667125"/>
                <a:gd name="connsiteY63" fmla="*/ 564404 h 885825"/>
                <a:gd name="connsiteX64" fmla="*/ 1405461 w 3667125"/>
                <a:gd name="connsiteY64" fmla="*/ 560975 h 885825"/>
                <a:gd name="connsiteX65" fmla="*/ 1418987 w 3667125"/>
                <a:gd name="connsiteY65" fmla="*/ 555927 h 885825"/>
                <a:gd name="connsiteX66" fmla="*/ 1430036 w 3667125"/>
                <a:gd name="connsiteY66" fmla="*/ 549926 h 885825"/>
                <a:gd name="connsiteX67" fmla="*/ 1474708 w 3667125"/>
                <a:gd name="connsiteY67" fmla="*/ 549926 h 885825"/>
                <a:gd name="connsiteX68" fmla="*/ 1484329 w 3667125"/>
                <a:gd name="connsiteY68" fmla="*/ 548307 h 885825"/>
                <a:gd name="connsiteX69" fmla="*/ 1495377 w 3667125"/>
                <a:gd name="connsiteY69" fmla="*/ 543735 h 885825"/>
                <a:gd name="connsiteX70" fmla="*/ 1533001 w 3667125"/>
                <a:gd name="connsiteY70" fmla="*/ 542020 h 885825"/>
                <a:gd name="connsiteX71" fmla="*/ 1548051 w 3667125"/>
                <a:gd name="connsiteY71" fmla="*/ 540591 h 885825"/>
                <a:gd name="connsiteX72" fmla="*/ 1593009 w 3667125"/>
                <a:gd name="connsiteY72" fmla="*/ 537829 h 885825"/>
                <a:gd name="connsiteX73" fmla="*/ 1600057 w 3667125"/>
                <a:gd name="connsiteY73" fmla="*/ 533829 h 885825"/>
                <a:gd name="connsiteX74" fmla="*/ 1612535 w 3667125"/>
                <a:gd name="connsiteY74" fmla="*/ 529638 h 885825"/>
                <a:gd name="connsiteX75" fmla="*/ 1631204 w 3667125"/>
                <a:gd name="connsiteY75" fmla="*/ 525351 h 885825"/>
                <a:gd name="connsiteX76" fmla="*/ 1647301 w 3667125"/>
                <a:gd name="connsiteY76" fmla="*/ 521065 h 885825"/>
                <a:gd name="connsiteX77" fmla="*/ 1661493 w 3667125"/>
                <a:gd name="connsiteY77" fmla="*/ 518017 h 885825"/>
                <a:gd name="connsiteX78" fmla="*/ 1673876 w 3667125"/>
                <a:gd name="connsiteY78" fmla="*/ 515160 h 885825"/>
                <a:gd name="connsiteX79" fmla="*/ 1696545 w 3667125"/>
                <a:gd name="connsiteY79" fmla="*/ 515160 h 885825"/>
                <a:gd name="connsiteX80" fmla="*/ 1710166 w 3667125"/>
                <a:gd name="connsiteY80" fmla="*/ 515160 h 885825"/>
                <a:gd name="connsiteX81" fmla="*/ 1723977 w 3667125"/>
                <a:gd name="connsiteY81" fmla="*/ 512302 h 885825"/>
                <a:gd name="connsiteX82" fmla="*/ 1736169 w 3667125"/>
                <a:gd name="connsiteY82" fmla="*/ 509540 h 885825"/>
                <a:gd name="connsiteX83" fmla="*/ 1746075 w 3667125"/>
                <a:gd name="connsiteY83" fmla="*/ 505539 h 885825"/>
                <a:gd name="connsiteX84" fmla="*/ 1755981 w 3667125"/>
                <a:gd name="connsiteY84" fmla="*/ 501063 h 885825"/>
                <a:gd name="connsiteX85" fmla="*/ 1765316 w 3667125"/>
                <a:gd name="connsiteY85" fmla="*/ 497919 h 885825"/>
                <a:gd name="connsiteX86" fmla="*/ 1772364 w 3667125"/>
                <a:gd name="connsiteY86" fmla="*/ 497919 h 885825"/>
                <a:gd name="connsiteX87" fmla="*/ 1780270 w 3667125"/>
                <a:gd name="connsiteY87" fmla="*/ 496491 h 885825"/>
                <a:gd name="connsiteX88" fmla="*/ 1793034 w 3667125"/>
                <a:gd name="connsiteY88" fmla="*/ 493633 h 885825"/>
                <a:gd name="connsiteX89" fmla="*/ 1806369 w 3667125"/>
                <a:gd name="connsiteY89" fmla="*/ 491157 h 885825"/>
                <a:gd name="connsiteX90" fmla="*/ 1817608 w 3667125"/>
                <a:gd name="connsiteY90" fmla="*/ 489442 h 885825"/>
                <a:gd name="connsiteX91" fmla="*/ 1826181 w 3667125"/>
                <a:gd name="connsiteY91" fmla="*/ 487442 h 885825"/>
                <a:gd name="connsiteX92" fmla="*/ 1839992 w 3667125"/>
                <a:gd name="connsiteY92" fmla="*/ 484299 h 885825"/>
                <a:gd name="connsiteX93" fmla="*/ 1849041 w 3667125"/>
                <a:gd name="connsiteY93" fmla="*/ 482679 h 885825"/>
                <a:gd name="connsiteX94" fmla="*/ 1861328 w 3667125"/>
                <a:gd name="connsiteY94" fmla="*/ 480393 h 885825"/>
                <a:gd name="connsiteX95" fmla="*/ 1872091 w 3667125"/>
                <a:gd name="connsiteY95" fmla="*/ 478107 h 885825"/>
                <a:gd name="connsiteX96" fmla="*/ 1874187 w 3667125"/>
                <a:gd name="connsiteY96" fmla="*/ 476012 h 885825"/>
                <a:gd name="connsiteX97" fmla="*/ 1875615 w 3667125"/>
                <a:gd name="connsiteY97" fmla="*/ 470487 h 885825"/>
                <a:gd name="connsiteX98" fmla="*/ 1925907 w 3667125"/>
                <a:gd name="connsiteY98" fmla="*/ 470487 h 885825"/>
                <a:gd name="connsiteX99" fmla="*/ 1925907 w 3667125"/>
                <a:gd name="connsiteY99" fmla="*/ 460010 h 885825"/>
                <a:gd name="connsiteX100" fmla="*/ 1930194 w 3667125"/>
                <a:gd name="connsiteY100" fmla="*/ 460010 h 885825"/>
                <a:gd name="connsiteX101" fmla="*/ 1930194 w 3667125"/>
                <a:gd name="connsiteY101" fmla="*/ 453628 h 885825"/>
                <a:gd name="connsiteX102" fmla="*/ 1934385 w 3667125"/>
                <a:gd name="connsiteY102" fmla="*/ 453628 h 885825"/>
                <a:gd name="connsiteX103" fmla="*/ 1934385 w 3667125"/>
                <a:gd name="connsiteY103" fmla="*/ 450675 h 885825"/>
                <a:gd name="connsiteX104" fmla="*/ 1937337 w 3667125"/>
                <a:gd name="connsiteY104" fmla="*/ 450675 h 885825"/>
                <a:gd name="connsiteX105" fmla="*/ 1937337 w 3667125"/>
                <a:gd name="connsiteY105" fmla="*/ 448580 h 885825"/>
                <a:gd name="connsiteX106" fmla="*/ 1969627 w 3667125"/>
                <a:gd name="connsiteY106" fmla="*/ 448580 h 885825"/>
                <a:gd name="connsiteX107" fmla="*/ 1969627 w 3667125"/>
                <a:gd name="connsiteY107" fmla="*/ 443913 h 885825"/>
                <a:gd name="connsiteX108" fmla="*/ 1972866 w 3667125"/>
                <a:gd name="connsiteY108" fmla="*/ 443913 h 885825"/>
                <a:gd name="connsiteX109" fmla="*/ 1972866 w 3667125"/>
                <a:gd name="connsiteY109" fmla="*/ 440293 h 885825"/>
                <a:gd name="connsiteX110" fmla="*/ 2070021 w 3667125"/>
                <a:gd name="connsiteY110" fmla="*/ 440293 h 885825"/>
                <a:gd name="connsiteX111" fmla="*/ 2070021 w 3667125"/>
                <a:gd name="connsiteY111" fmla="*/ 434102 h 885825"/>
                <a:gd name="connsiteX112" fmla="*/ 2074497 w 3667125"/>
                <a:gd name="connsiteY112" fmla="*/ 434102 h 885825"/>
                <a:gd name="connsiteX113" fmla="*/ 2074497 w 3667125"/>
                <a:gd name="connsiteY113" fmla="*/ 428196 h 885825"/>
                <a:gd name="connsiteX114" fmla="*/ 2076402 w 3667125"/>
                <a:gd name="connsiteY114" fmla="*/ 428196 h 885825"/>
                <a:gd name="connsiteX115" fmla="*/ 2076402 w 3667125"/>
                <a:gd name="connsiteY115" fmla="*/ 422196 h 885825"/>
                <a:gd name="connsiteX116" fmla="*/ 2105454 w 3667125"/>
                <a:gd name="connsiteY116" fmla="*/ 422196 h 885825"/>
                <a:gd name="connsiteX117" fmla="*/ 2105454 w 3667125"/>
                <a:gd name="connsiteY117" fmla="*/ 413337 h 885825"/>
                <a:gd name="connsiteX118" fmla="*/ 2109645 w 3667125"/>
                <a:gd name="connsiteY118" fmla="*/ 413337 h 885825"/>
                <a:gd name="connsiteX119" fmla="*/ 2109645 w 3667125"/>
                <a:gd name="connsiteY119" fmla="*/ 409527 h 885825"/>
                <a:gd name="connsiteX120" fmla="*/ 2126218 w 3667125"/>
                <a:gd name="connsiteY120" fmla="*/ 409527 h 885825"/>
                <a:gd name="connsiteX121" fmla="*/ 2126218 w 3667125"/>
                <a:gd name="connsiteY121" fmla="*/ 401050 h 885825"/>
                <a:gd name="connsiteX122" fmla="*/ 2128981 w 3667125"/>
                <a:gd name="connsiteY122" fmla="*/ 401050 h 885825"/>
                <a:gd name="connsiteX123" fmla="*/ 2128981 w 3667125"/>
                <a:gd name="connsiteY123" fmla="*/ 396764 h 885825"/>
                <a:gd name="connsiteX124" fmla="*/ 2128981 w 3667125"/>
                <a:gd name="connsiteY124" fmla="*/ 393144 h 885825"/>
                <a:gd name="connsiteX125" fmla="*/ 2135553 w 3667125"/>
                <a:gd name="connsiteY125" fmla="*/ 393144 h 885825"/>
                <a:gd name="connsiteX126" fmla="*/ 2135553 w 3667125"/>
                <a:gd name="connsiteY126" fmla="*/ 384477 h 885825"/>
                <a:gd name="connsiteX127" fmla="*/ 2140220 w 3667125"/>
                <a:gd name="connsiteY127" fmla="*/ 384477 h 885825"/>
                <a:gd name="connsiteX128" fmla="*/ 2140220 w 3667125"/>
                <a:gd name="connsiteY128" fmla="*/ 378476 h 885825"/>
                <a:gd name="connsiteX129" fmla="*/ 2143173 w 3667125"/>
                <a:gd name="connsiteY129" fmla="*/ 378476 h 885825"/>
                <a:gd name="connsiteX130" fmla="*/ 2143173 w 3667125"/>
                <a:gd name="connsiteY130" fmla="*/ 374285 h 885825"/>
                <a:gd name="connsiteX131" fmla="*/ 2143173 w 3667125"/>
                <a:gd name="connsiteY131" fmla="*/ 370665 h 885825"/>
                <a:gd name="connsiteX132" fmla="*/ 2150031 w 3667125"/>
                <a:gd name="connsiteY132" fmla="*/ 370665 h 885825"/>
                <a:gd name="connsiteX133" fmla="*/ 2150031 w 3667125"/>
                <a:gd name="connsiteY133" fmla="*/ 368379 h 885825"/>
                <a:gd name="connsiteX134" fmla="*/ 2154031 w 3667125"/>
                <a:gd name="connsiteY134" fmla="*/ 368379 h 885825"/>
                <a:gd name="connsiteX135" fmla="*/ 2154031 w 3667125"/>
                <a:gd name="connsiteY135" fmla="*/ 363903 h 885825"/>
                <a:gd name="connsiteX136" fmla="*/ 2156127 w 3667125"/>
                <a:gd name="connsiteY136" fmla="*/ 363903 h 885825"/>
                <a:gd name="connsiteX137" fmla="*/ 2156127 w 3667125"/>
                <a:gd name="connsiteY137" fmla="*/ 356664 h 885825"/>
                <a:gd name="connsiteX138" fmla="*/ 2166509 w 3667125"/>
                <a:gd name="connsiteY138" fmla="*/ 356664 h 885825"/>
                <a:gd name="connsiteX139" fmla="*/ 2166509 w 3667125"/>
                <a:gd name="connsiteY139" fmla="*/ 350472 h 885825"/>
                <a:gd name="connsiteX140" fmla="*/ 2168033 w 3667125"/>
                <a:gd name="connsiteY140" fmla="*/ 350472 h 885825"/>
                <a:gd name="connsiteX141" fmla="*/ 2168033 w 3667125"/>
                <a:gd name="connsiteY141" fmla="*/ 344376 h 885825"/>
                <a:gd name="connsiteX142" fmla="*/ 2223850 w 3667125"/>
                <a:gd name="connsiteY142" fmla="*/ 344376 h 885825"/>
                <a:gd name="connsiteX143" fmla="*/ 2223850 w 3667125"/>
                <a:gd name="connsiteY143" fmla="*/ 339900 h 885825"/>
                <a:gd name="connsiteX144" fmla="*/ 2226612 w 3667125"/>
                <a:gd name="connsiteY144" fmla="*/ 339900 h 885825"/>
                <a:gd name="connsiteX145" fmla="*/ 2226612 w 3667125"/>
                <a:gd name="connsiteY145" fmla="*/ 335423 h 885825"/>
                <a:gd name="connsiteX146" fmla="*/ 2377011 w 3667125"/>
                <a:gd name="connsiteY146" fmla="*/ 335423 h 885825"/>
                <a:gd name="connsiteX147" fmla="*/ 2377011 w 3667125"/>
                <a:gd name="connsiteY147" fmla="*/ 321897 h 885825"/>
                <a:gd name="connsiteX148" fmla="*/ 2393966 w 3667125"/>
                <a:gd name="connsiteY148" fmla="*/ 321897 h 885825"/>
                <a:gd name="connsiteX149" fmla="*/ 2393966 w 3667125"/>
                <a:gd name="connsiteY149" fmla="*/ 307610 h 885825"/>
                <a:gd name="connsiteX150" fmla="*/ 2405682 w 3667125"/>
                <a:gd name="connsiteY150" fmla="*/ 307610 h 885825"/>
                <a:gd name="connsiteX151" fmla="*/ 2405682 w 3667125"/>
                <a:gd name="connsiteY151" fmla="*/ 292751 h 885825"/>
                <a:gd name="connsiteX152" fmla="*/ 2486549 w 3667125"/>
                <a:gd name="connsiteY152" fmla="*/ 292751 h 885825"/>
                <a:gd name="connsiteX153" fmla="*/ 2486549 w 3667125"/>
                <a:gd name="connsiteY153" fmla="*/ 285131 h 885825"/>
                <a:gd name="connsiteX154" fmla="*/ 2490359 w 3667125"/>
                <a:gd name="connsiteY154" fmla="*/ 285131 h 885825"/>
                <a:gd name="connsiteX155" fmla="*/ 2490359 w 3667125"/>
                <a:gd name="connsiteY155" fmla="*/ 278559 h 885825"/>
                <a:gd name="connsiteX156" fmla="*/ 2504170 w 3667125"/>
                <a:gd name="connsiteY156" fmla="*/ 278559 h 885825"/>
                <a:gd name="connsiteX157" fmla="*/ 2504170 w 3667125"/>
                <a:gd name="connsiteY157" fmla="*/ 273034 h 885825"/>
                <a:gd name="connsiteX158" fmla="*/ 2506266 w 3667125"/>
                <a:gd name="connsiteY158" fmla="*/ 273034 h 885825"/>
                <a:gd name="connsiteX159" fmla="*/ 2506266 w 3667125"/>
                <a:gd name="connsiteY159" fmla="*/ 264176 h 885825"/>
                <a:gd name="connsiteX160" fmla="*/ 2635996 w 3667125"/>
                <a:gd name="connsiteY160" fmla="*/ 264176 h 885825"/>
                <a:gd name="connsiteX161" fmla="*/ 2635996 w 3667125"/>
                <a:gd name="connsiteY161" fmla="*/ 259985 h 885825"/>
                <a:gd name="connsiteX162" fmla="*/ 2639521 w 3667125"/>
                <a:gd name="connsiteY162" fmla="*/ 259985 h 885825"/>
                <a:gd name="connsiteX163" fmla="*/ 2639521 w 3667125"/>
                <a:gd name="connsiteY163" fmla="*/ 254841 h 885825"/>
                <a:gd name="connsiteX164" fmla="*/ 2641902 w 3667125"/>
                <a:gd name="connsiteY164" fmla="*/ 254841 h 885825"/>
                <a:gd name="connsiteX165" fmla="*/ 2641902 w 3667125"/>
                <a:gd name="connsiteY165" fmla="*/ 252651 h 885825"/>
                <a:gd name="connsiteX166" fmla="*/ 2645140 w 3667125"/>
                <a:gd name="connsiteY166" fmla="*/ 252651 h 885825"/>
                <a:gd name="connsiteX167" fmla="*/ 2645140 w 3667125"/>
                <a:gd name="connsiteY167" fmla="*/ 248841 h 885825"/>
                <a:gd name="connsiteX168" fmla="*/ 2690479 w 3667125"/>
                <a:gd name="connsiteY168" fmla="*/ 248841 h 885825"/>
                <a:gd name="connsiteX169" fmla="*/ 2690479 w 3667125"/>
                <a:gd name="connsiteY169" fmla="*/ 242173 h 885825"/>
                <a:gd name="connsiteX170" fmla="*/ 2692384 w 3667125"/>
                <a:gd name="connsiteY170" fmla="*/ 242173 h 885825"/>
                <a:gd name="connsiteX171" fmla="*/ 2692384 w 3667125"/>
                <a:gd name="connsiteY171" fmla="*/ 237315 h 885825"/>
                <a:gd name="connsiteX172" fmla="*/ 2694004 w 3667125"/>
                <a:gd name="connsiteY172" fmla="*/ 237315 h 885825"/>
                <a:gd name="connsiteX173" fmla="*/ 2694004 w 3667125"/>
                <a:gd name="connsiteY173" fmla="*/ 232077 h 885825"/>
                <a:gd name="connsiteX174" fmla="*/ 2772108 w 3667125"/>
                <a:gd name="connsiteY174" fmla="*/ 232077 h 885825"/>
                <a:gd name="connsiteX175" fmla="*/ 2772108 w 3667125"/>
                <a:gd name="connsiteY175" fmla="*/ 227219 h 885825"/>
                <a:gd name="connsiteX176" fmla="*/ 2774871 w 3667125"/>
                <a:gd name="connsiteY176" fmla="*/ 227219 h 885825"/>
                <a:gd name="connsiteX177" fmla="*/ 2774871 w 3667125"/>
                <a:gd name="connsiteY177" fmla="*/ 221313 h 885825"/>
                <a:gd name="connsiteX178" fmla="*/ 2776776 w 3667125"/>
                <a:gd name="connsiteY178" fmla="*/ 221313 h 885825"/>
                <a:gd name="connsiteX179" fmla="*/ 2776776 w 3667125"/>
                <a:gd name="connsiteY179" fmla="*/ 216265 h 885825"/>
                <a:gd name="connsiteX180" fmla="*/ 2818019 w 3667125"/>
                <a:gd name="connsiteY180" fmla="*/ 216265 h 885825"/>
                <a:gd name="connsiteX181" fmla="*/ 2818019 w 3667125"/>
                <a:gd name="connsiteY181" fmla="*/ 197691 h 885825"/>
                <a:gd name="connsiteX182" fmla="*/ 2824020 w 3667125"/>
                <a:gd name="connsiteY182" fmla="*/ 197691 h 885825"/>
                <a:gd name="connsiteX183" fmla="*/ 2824020 w 3667125"/>
                <a:gd name="connsiteY183" fmla="*/ 191119 h 885825"/>
                <a:gd name="connsiteX184" fmla="*/ 2828401 w 3667125"/>
                <a:gd name="connsiteY184" fmla="*/ 191119 h 885825"/>
                <a:gd name="connsiteX185" fmla="*/ 2828401 w 3667125"/>
                <a:gd name="connsiteY185" fmla="*/ 187023 h 885825"/>
                <a:gd name="connsiteX186" fmla="*/ 2830402 w 3667125"/>
                <a:gd name="connsiteY186" fmla="*/ 187023 h 885825"/>
                <a:gd name="connsiteX187" fmla="*/ 2830402 w 3667125"/>
                <a:gd name="connsiteY187" fmla="*/ 182547 h 885825"/>
                <a:gd name="connsiteX188" fmla="*/ 2833926 w 3667125"/>
                <a:gd name="connsiteY188" fmla="*/ 182547 h 885825"/>
                <a:gd name="connsiteX189" fmla="*/ 2833926 w 3667125"/>
                <a:gd name="connsiteY189" fmla="*/ 178260 h 885825"/>
                <a:gd name="connsiteX190" fmla="*/ 2837164 w 3667125"/>
                <a:gd name="connsiteY190" fmla="*/ 178260 h 885825"/>
                <a:gd name="connsiteX191" fmla="*/ 2837164 w 3667125"/>
                <a:gd name="connsiteY191" fmla="*/ 175784 h 885825"/>
                <a:gd name="connsiteX192" fmla="*/ 2842689 w 3667125"/>
                <a:gd name="connsiteY192" fmla="*/ 175784 h 885825"/>
                <a:gd name="connsiteX193" fmla="*/ 2889933 w 3667125"/>
                <a:gd name="connsiteY193" fmla="*/ 175784 h 885825"/>
                <a:gd name="connsiteX194" fmla="*/ 2889933 w 3667125"/>
                <a:gd name="connsiteY194" fmla="*/ 170164 h 885825"/>
                <a:gd name="connsiteX195" fmla="*/ 2892409 w 3667125"/>
                <a:gd name="connsiteY195" fmla="*/ 170164 h 885825"/>
                <a:gd name="connsiteX196" fmla="*/ 2892409 w 3667125"/>
                <a:gd name="connsiteY196" fmla="*/ 164830 h 885825"/>
                <a:gd name="connsiteX197" fmla="*/ 2894790 w 3667125"/>
                <a:gd name="connsiteY197" fmla="*/ 164830 h 885825"/>
                <a:gd name="connsiteX198" fmla="*/ 2894790 w 3667125"/>
                <a:gd name="connsiteY198" fmla="*/ 155972 h 885825"/>
                <a:gd name="connsiteX199" fmla="*/ 3028236 w 3667125"/>
                <a:gd name="connsiteY199" fmla="*/ 155972 h 885825"/>
                <a:gd name="connsiteX200" fmla="*/ 3028236 w 3667125"/>
                <a:gd name="connsiteY200" fmla="*/ 149590 h 885825"/>
                <a:gd name="connsiteX201" fmla="*/ 3029950 w 3667125"/>
                <a:gd name="connsiteY201" fmla="*/ 149590 h 885825"/>
                <a:gd name="connsiteX202" fmla="*/ 3029950 w 3667125"/>
                <a:gd name="connsiteY202" fmla="*/ 145304 h 885825"/>
                <a:gd name="connsiteX203" fmla="*/ 3032331 w 3667125"/>
                <a:gd name="connsiteY203" fmla="*/ 145304 h 885825"/>
                <a:gd name="connsiteX204" fmla="*/ 3032331 w 3667125"/>
                <a:gd name="connsiteY204" fmla="*/ 140446 h 885825"/>
                <a:gd name="connsiteX205" fmla="*/ 3034427 w 3667125"/>
                <a:gd name="connsiteY205" fmla="*/ 140446 h 885825"/>
                <a:gd name="connsiteX206" fmla="*/ 3034427 w 3667125"/>
                <a:gd name="connsiteY206" fmla="*/ 135112 h 885825"/>
                <a:gd name="connsiteX207" fmla="*/ 3354181 w 3667125"/>
                <a:gd name="connsiteY207" fmla="*/ 135112 h 885825"/>
                <a:gd name="connsiteX208" fmla="*/ 3354181 w 3667125"/>
                <a:gd name="connsiteY208" fmla="*/ 125778 h 885825"/>
                <a:gd name="connsiteX209" fmla="*/ 3356944 w 3667125"/>
                <a:gd name="connsiteY209" fmla="*/ 125778 h 885825"/>
                <a:gd name="connsiteX210" fmla="*/ 3356944 w 3667125"/>
                <a:gd name="connsiteY210" fmla="*/ 120539 h 885825"/>
                <a:gd name="connsiteX211" fmla="*/ 3359325 w 3667125"/>
                <a:gd name="connsiteY211" fmla="*/ 120539 h 885825"/>
                <a:gd name="connsiteX212" fmla="*/ 3359325 w 3667125"/>
                <a:gd name="connsiteY212" fmla="*/ 112252 h 885825"/>
                <a:gd name="connsiteX213" fmla="*/ 3359325 w 3667125"/>
                <a:gd name="connsiteY213" fmla="*/ 107966 h 885825"/>
                <a:gd name="connsiteX214" fmla="*/ 3361420 w 3667125"/>
                <a:gd name="connsiteY214" fmla="*/ 107966 h 885825"/>
                <a:gd name="connsiteX215" fmla="*/ 3361420 w 3667125"/>
                <a:gd name="connsiteY215" fmla="*/ 99298 h 885825"/>
                <a:gd name="connsiteX216" fmla="*/ 3395996 w 3667125"/>
                <a:gd name="connsiteY216" fmla="*/ 99298 h 885825"/>
                <a:gd name="connsiteX217" fmla="*/ 3395996 w 3667125"/>
                <a:gd name="connsiteY217" fmla="*/ 60246 h 885825"/>
                <a:gd name="connsiteX218" fmla="*/ 3613928 w 3667125"/>
                <a:gd name="connsiteY218" fmla="*/ 60246 h 885825"/>
                <a:gd name="connsiteX219" fmla="*/ 3613928 w 3667125"/>
                <a:gd name="connsiteY219" fmla="*/ 3572 h 885825"/>
                <a:gd name="connsiteX220" fmla="*/ 3668411 w 3667125"/>
                <a:gd name="connsiteY220" fmla="*/ 3572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3667125" h="885825">
                  <a:moveTo>
                    <a:pt x="3572" y="886349"/>
                  </a:moveTo>
                  <a:lnTo>
                    <a:pt x="57293" y="860631"/>
                  </a:lnTo>
                  <a:lnTo>
                    <a:pt x="57293" y="841962"/>
                  </a:lnTo>
                  <a:lnTo>
                    <a:pt x="109109" y="841962"/>
                  </a:lnTo>
                  <a:lnTo>
                    <a:pt x="111871" y="839105"/>
                  </a:lnTo>
                  <a:lnTo>
                    <a:pt x="161401" y="839105"/>
                  </a:lnTo>
                  <a:lnTo>
                    <a:pt x="166259" y="835676"/>
                  </a:lnTo>
                  <a:lnTo>
                    <a:pt x="186642" y="834342"/>
                  </a:lnTo>
                  <a:lnTo>
                    <a:pt x="225695" y="802910"/>
                  </a:lnTo>
                  <a:lnTo>
                    <a:pt x="228171" y="800338"/>
                  </a:lnTo>
                  <a:lnTo>
                    <a:pt x="285036" y="800338"/>
                  </a:lnTo>
                  <a:lnTo>
                    <a:pt x="290274" y="795099"/>
                  </a:lnTo>
                  <a:lnTo>
                    <a:pt x="339709" y="795099"/>
                  </a:lnTo>
                  <a:lnTo>
                    <a:pt x="400764" y="772620"/>
                  </a:lnTo>
                  <a:lnTo>
                    <a:pt x="429911" y="768429"/>
                  </a:lnTo>
                  <a:lnTo>
                    <a:pt x="457629" y="764429"/>
                  </a:lnTo>
                  <a:lnTo>
                    <a:pt x="481441" y="762143"/>
                  </a:lnTo>
                  <a:lnTo>
                    <a:pt x="524113" y="759857"/>
                  </a:lnTo>
                  <a:lnTo>
                    <a:pt x="556689" y="756809"/>
                  </a:lnTo>
                  <a:lnTo>
                    <a:pt x="568500" y="752808"/>
                  </a:lnTo>
                  <a:lnTo>
                    <a:pt x="577072" y="749665"/>
                  </a:lnTo>
                  <a:lnTo>
                    <a:pt x="603933" y="747474"/>
                  </a:lnTo>
                  <a:lnTo>
                    <a:pt x="617744" y="747474"/>
                  </a:lnTo>
                  <a:lnTo>
                    <a:pt x="629936" y="743474"/>
                  </a:lnTo>
                  <a:lnTo>
                    <a:pt x="649176" y="736425"/>
                  </a:lnTo>
                  <a:lnTo>
                    <a:pt x="673751" y="736425"/>
                  </a:lnTo>
                  <a:lnTo>
                    <a:pt x="697278" y="734997"/>
                  </a:lnTo>
                  <a:lnTo>
                    <a:pt x="715947" y="727662"/>
                  </a:lnTo>
                  <a:lnTo>
                    <a:pt x="734044" y="720804"/>
                  </a:lnTo>
                  <a:lnTo>
                    <a:pt x="745379" y="715756"/>
                  </a:lnTo>
                  <a:lnTo>
                    <a:pt x="758428" y="705850"/>
                  </a:lnTo>
                  <a:lnTo>
                    <a:pt x="783574" y="705850"/>
                  </a:lnTo>
                  <a:lnTo>
                    <a:pt x="795195" y="699945"/>
                  </a:lnTo>
                  <a:lnTo>
                    <a:pt x="808720" y="699945"/>
                  </a:lnTo>
                  <a:lnTo>
                    <a:pt x="814435" y="690324"/>
                  </a:lnTo>
                  <a:lnTo>
                    <a:pt x="848630" y="690324"/>
                  </a:lnTo>
                  <a:lnTo>
                    <a:pt x="859393" y="687467"/>
                  </a:lnTo>
                  <a:lnTo>
                    <a:pt x="867870" y="683752"/>
                  </a:lnTo>
                  <a:lnTo>
                    <a:pt x="873014" y="678990"/>
                  </a:lnTo>
                  <a:lnTo>
                    <a:pt x="877491" y="668798"/>
                  </a:lnTo>
                  <a:lnTo>
                    <a:pt x="886825" y="666798"/>
                  </a:lnTo>
                  <a:lnTo>
                    <a:pt x="895302" y="666798"/>
                  </a:lnTo>
                  <a:lnTo>
                    <a:pt x="902922" y="664512"/>
                  </a:lnTo>
                  <a:lnTo>
                    <a:pt x="916829" y="660321"/>
                  </a:lnTo>
                  <a:lnTo>
                    <a:pt x="933783" y="654606"/>
                  </a:lnTo>
                  <a:lnTo>
                    <a:pt x="954453" y="652986"/>
                  </a:lnTo>
                  <a:lnTo>
                    <a:pt x="984742" y="652986"/>
                  </a:lnTo>
                  <a:lnTo>
                    <a:pt x="1000554" y="645843"/>
                  </a:lnTo>
                  <a:lnTo>
                    <a:pt x="1012174" y="639937"/>
                  </a:lnTo>
                  <a:lnTo>
                    <a:pt x="1032558" y="639937"/>
                  </a:lnTo>
                  <a:lnTo>
                    <a:pt x="1057704" y="637651"/>
                  </a:lnTo>
                  <a:lnTo>
                    <a:pt x="1096089" y="631460"/>
                  </a:lnTo>
                  <a:lnTo>
                    <a:pt x="1127427" y="625554"/>
                  </a:lnTo>
                  <a:lnTo>
                    <a:pt x="1154573" y="620030"/>
                  </a:lnTo>
                  <a:lnTo>
                    <a:pt x="1180481" y="608124"/>
                  </a:lnTo>
                  <a:lnTo>
                    <a:pt x="1236107" y="604314"/>
                  </a:lnTo>
                  <a:lnTo>
                    <a:pt x="1260300" y="604314"/>
                  </a:lnTo>
                  <a:lnTo>
                    <a:pt x="1285732" y="598789"/>
                  </a:lnTo>
                  <a:lnTo>
                    <a:pt x="1307830" y="594979"/>
                  </a:lnTo>
                  <a:lnTo>
                    <a:pt x="1331547" y="591550"/>
                  </a:lnTo>
                  <a:lnTo>
                    <a:pt x="1350693" y="585645"/>
                  </a:lnTo>
                  <a:lnTo>
                    <a:pt x="1370219" y="573738"/>
                  </a:lnTo>
                  <a:lnTo>
                    <a:pt x="1378696" y="568595"/>
                  </a:lnTo>
                  <a:lnTo>
                    <a:pt x="1392317" y="564404"/>
                  </a:lnTo>
                  <a:lnTo>
                    <a:pt x="1405461" y="560975"/>
                  </a:lnTo>
                  <a:lnTo>
                    <a:pt x="1418987" y="555927"/>
                  </a:lnTo>
                  <a:lnTo>
                    <a:pt x="1430036" y="549926"/>
                  </a:lnTo>
                  <a:lnTo>
                    <a:pt x="1474708" y="549926"/>
                  </a:lnTo>
                  <a:lnTo>
                    <a:pt x="1484329" y="548307"/>
                  </a:lnTo>
                  <a:lnTo>
                    <a:pt x="1495377" y="543735"/>
                  </a:lnTo>
                  <a:lnTo>
                    <a:pt x="1533001" y="542020"/>
                  </a:lnTo>
                  <a:lnTo>
                    <a:pt x="1548051" y="540591"/>
                  </a:lnTo>
                  <a:lnTo>
                    <a:pt x="1593009" y="537829"/>
                  </a:lnTo>
                  <a:lnTo>
                    <a:pt x="1600057" y="533829"/>
                  </a:lnTo>
                  <a:lnTo>
                    <a:pt x="1612535" y="529638"/>
                  </a:lnTo>
                  <a:lnTo>
                    <a:pt x="1631204" y="525351"/>
                  </a:lnTo>
                  <a:lnTo>
                    <a:pt x="1647301" y="521065"/>
                  </a:lnTo>
                  <a:lnTo>
                    <a:pt x="1661493" y="518017"/>
                  </a:lnTo>
                  <a:lnTo>
                    <a:pt x="1673876" y="515160"/>
                  </a:lnTo>
                  <a:lnTo>
                    <a:pt x="1696545" y="515160"/>
                  </a:lnTo>
                  <a:lnTo>
                    <a:pt x="1710166" y="515160"/>
                  </a:lnTo>
                  <a:lnTo>
                    <a:pt x="1723977" y="512302"/>
                  </a:lnTo>
                  <a:lnTo>
                    <a:pt x="1736169" y="509540"/>
                  </a:lnTo>
                  <a:lnTo>
                    <a:pt x="1746075" y="505539"/>
                  </a:lnTo>
                  <a:lnTo>
                    <a:pt x="1755981" y="501063"/>
                  </a:lnTo>
                  <a:lnTo>
                    <a:pt x="1765316" y="497919"/>
                  </a:lnTo>
                  <a:lnTo>
                    <a:pt x="1772364" y="497919"/>
                  </a:lnTo>
                  <a:lnTo>
                    <a:pt x="1780270" y="496491"/>
                  </a:lnTo>
                  <a:lnTo>
                    <a:pt x="1793034" y="493633"/>
                  </a:lnTo>
                  <a:lnTo>
                    <a:pt x="1806369" y="491157"/>
                  </a:lnTo>
                  <a:lnTo>
                    <a:pt x="1817608" y="489442"/>
                  </a:lnTo>
                  <a:lnTo>
                    <a:pt x="1826181" y="487442"/>
                  </a:lnTo>
                  <a:lnTo>
                    <a:pt x="1839992" y="484299"/>
                  </a:lnTo>
                  <a:lnTo>
                    <a:pt x="1849041" y="482679"/>
                  </a:lnTo>
                  <a:lnTo>
                    <a:pt x="1861328" y="480393"/>
                  </a:lnTo>
                  <a:lnTo>
                    <a:pt x="1872091" y="478107"/>
                  </a:lnTo>
                  <a:lnTo>
                    <a:pt x="1874187" y="476012"/>
                  </a:lnTo>
                  <a:lnTo>
                    <a:pt x="1875615" y="470487"/>
                  </a:lnTo>
                  <a:lnTo>
                    <a:pt x="1925907" y="470487"/>
                  </a:lnTo>
                  <a:lnTo>
                    <a:pt x="1925907" y="460010"/>
                  </a:lnTo>
                  <a:lnTo>
                    <a:pt x="1930194" y="460010"/>
                  </a:lnTo>
                  <a:lnTo>
                    <a:pt x="1930194" y="453628"/>
                  </a:lnTo>
                  <a:lnTo>
                    <a:pt x="1934385" y="453628"/>
                  </a:lnTo>
                  <a:lnTo>
                    <a:pt x="1934385" y="450675"/>
                  </a:lnTo>
                  <a:lnTo>
                    <a:pt x="1937337" y="450675"/>
                  </a:lnTo>
                  <a:lnTo>
                    <a:pt x="1937337" y="448580"/>
                  </a:lnTo>
                  <a:lnTo>
                    <a:pt x="1969627" y="448580"/>
                  </a:lnTo>
                  <a:lnTo>
                    <a:pt x="1969627" y="443913"/>
                  </a:lnTo>
                  <a:lnTo>
                    <a:pt x="1972866" y="443913"/>
                  </a:lnTo>
                  <a:lnTo>
                    <a:pt x="1972866" y="440293"/>
                  </a:lnTo>
                  <a:lnTo>
                    <a:pt x="2070021" y="440293"/>
                  </a:lnTo>
                  <a:lnTo>
                    <a:pt x="2070021" y="434102"/>
                  </a:lnTo>
                  <a:lnTo>
                    <a:pt x="2074497" y="434102"/>
                  </a:lnTo>
                  <a:lnTo>
                    <a:pt x="2074497" y="428196"/>
                  </a:lnTo>
                  <a:lnTo>
                    <a:pt x="2076402" y="428196"/>
                  </a:lnTo>
                  <a:lnTo>
                    <a:pt x="2076402" y="422196"/>
                  </a:lnTo>
                  <a:lnTo>
                    <a:pt x="2105454" y="422196"/>
                  </a:lnTo>
                  <a:lnTo>
                    <a:pt x="2105454" y="413337"/>
                  </a:lnTo>
                  <a:lnTo>
                    <a:pt x="2109645" y="413337"/>
                  </a:lnTo>
                  <a:lnTo>
                    <a:pt x="2109645" y="409527"/>
                  </a:lnTo>
                  <a:lnTo>
                    <a:pt x="2126218" y="409527"/>
                  </a:lnTo>
                  <a:lnTo>
                    <a:pt x="2126218" y="401050"/>
                  </a:lnTo>
                  <a:lnTo>
                    <a:pt x="2128981" y="401050"/>
                  </a:lnTo>
                  <a:lnTo>
                    <a:pt x="2128981" y="396764"/>
                  </a:lnTo>
                  <a:lnTo>
                    <a:pt x="2128981" y="393144"/>
                  </a:lnTo>
                  <a:lnTo>
                    <a:pt x="2135553" y="393144"/>
                  </a:lnTo>
                  <a:lnTo>
                    <a:pt x="2135553" y="384477"/>
                  </a:lnTo>
                  <a:lnTo>
                    <a:pt x="2140220" y="384477"/>
                  </a:lnTo>
                  <a:lnTo>
                    <a:pt x="2140220" y="378476"/>
                  </a:lnTo>
                  <a:lnTo>
                    <a:pt x="2143173" y="378476"/>
                  </a:lnTo>
                  <a:lnTo>
                    <a:pt x="2143173" y="374285"/>
                  </a:lnTo>
                  <a:lnTo>
                    <a:pt x="2143173" y="370665"/>
                  </a:lnTo>
                  <a:lnTo>
                    <a:pt x="2150031" y="370665"/>
                  </a:lnTo>
                  <a:lnTo>
                    <a:pt x="2150031" y="368379"/>
                  </a:lnTo>
                  <a:lnTo>
                    <a:pt x="2154031" y="368379"/>
                  </a:lnTo>
                  <a:lnTo>
                    <a:pt x="2154031" y="363903"/>
                  </a:lnTo>
                  <a:lnTo>
                    <a:pt x="2156127" y="363903"/>
                  </a:lnTo>
                  <a:lnTo>
                    <a:pt x="2156127" y="356664"/>
                  </a:lnTo>
                  <a:lnTo>
                    <a:pt x="2166509" y="356664"/>
                  </a:lnTo>
                  <a:lnTo>
                    <a:pt x="2166509" y="350472"/>
                  </a:lnTo>
                  <a:lnTo>
                    <a:pt x="2168033" y="350472"/>
                  </a:lnTo>
                  <a:lnTo>
                    <a:pt x="2168033" y="344376"/>
                  </a:lnTo>
                  <a:lnTo>
                    <a:pt x="2223850" y="344376"/>
                  </a:lnTo>
                  <a:lnTo>
                    <a:pt x="2223850" y="339900"/>
                  </a:lnTo>
                  <a:lnTo>
                    <a:pt x="2226612" y="339900"/>
                  </a:lnTo>
                  <a:lnTo>
                    <a:pt x="2226612" y="335423"/>
                  </a:lnTo>
                  <a:lnTo>
                    <a:pt x="2377011" y="335423"/>
                  </a:lnTo>
                  <a:lnTo>
                    <a:pt x="2377011" y="321897"/>
                  </a:lnTo>
                  <a:lnTo>
                    <a:pt x="2393966" y="321897"/>
                  </a:lnTo>
                  <a:lnTo>
                    <a:pt x="2393966" y="307610"/>
                  </a:lnTo>
                  <a:lnTo>
                    <a:pt x="2405682" y="307610"/>
                  </a:lnTo>
                  <a:lnTo>
                    <a:pt x="2405682" y="292751"/>
                  </a:lnTo>
                  <a:lnTo>
                    <a:pt x="2486549" y="292751"/>
                  </a:lnTo>
                  <a:lnTo>
                    <a:pt x="2486549" y="285131"/>
                  </a:lnTo>
                  <a:lnTo>
                    <a:pt x="2490359" y="285131"/>
                  </a:lnTo>
                  <a:lnTo>
                    <a:pt x="2490359" y="278559"/>
                  </a:lnTo>
                  <a:lnTo>
                    <a:pt x="2504170" y="278559"/>
                  </a:lnTo>
                  <a:lnTo>
                    <a:pt x="2504170" y="273034"/>
                  </a:lnTo>
                  <a:lnTo>
                    <a:pt x="2506266" y="273034"/>
                  </a:lnTo>
                  <a:lnTo>
                    <a:pt x="2506266" y="264176"/>
                  </a:lnTo>
                  <a:lnTo>
                    <a:pt x="2635996" y="264176"/>
                  </a:lnTo>
                  <a:lnTo>
                    <a:pt x="2635996" y="259985"/>
                  </a:lnTo>
                  <a:lnTo>
                    <a:pt x="2639521" y="259985"/>
                  </a:lnTo>
                  <a:lnTo>
                    <a:pt x="2639521" y="254841"/>
                  </a:lnTo>
                  <a:lnTo>
                    <a:pt x="2641902" y="254841"/>
                  </a:lnTo>
                  <a:lnTo>
                    <a:pt x="2641902" y="252651"/>
                  </a:lnTo>
                  <a:lnTo>
                    <a:pt x="2645140" y="252651"/>
                  </a:lnTo>
                  <a:lnTo>
                    <a:pt x="2645140" y="248841"/>
                  </a:lnTo>
                  <a:lnTo>
                    <a:pt x="2690479" y="248841"/>
                  </a:lnTo>
                  <a:lnTo>
                    <a:pt x="2690479" y="242173"/>
                  </a:lnTo>
                  <a:lnTo>
                    <a:pt x="2692384" y="242173"/>
                  </a:lnTo>
                  <a:lnTo>
                    <a:pt x="2692384" y="237315"/>
                  </a:lnTo>
                  <a:lnTo>
                    <a:pt x="2694004" y="237315"/>
                  </a:lnTo>
                  <a:lnTo>
                    <a:pt x="2694004" y="232077"/>
                  </a:lnTo>
                  <a:lnTo>
                    <a:pt x="2772108" y="232077"/>
                  </a:lnTo>
                  <a:lnTo>
                    <a:pt x="2772108" y="227219"/>
                  </a:lnTo>
                  <a:lnTo>
                    <a:pt x="2774871" y="227219"/>
                  </a:lnTo>
                  <a:lnTo>
                    <a:pt x="2774871" y="221313"/>
                  </a:lnTo>
                  <a:lnTo>
                    <a:pt x="2776776" y="221313"/>
                  </a:lnTo>
                  <a:lnTo>
                    <a:pt x="2776776" y="216265"/>
                  </a:lnTo>
                  <a:lnTo>
                    <a:pt x="2818019" y="216265"/>
                  </a:lnTo>
                  <a:lnTo>
                    <a:pt x="2818019" y="197691"/>
                  </a:lnTo>
                  <a:lnTo>
                    <a:pt x="2824020" y="197691"/>
                  </a:lnTo>
                  <a:lnTo>
                    <a:pt x="2824020" y="191119"/>
                  </a:lnTo>
                  <a:lnTo>
                    <a:pt x="2828401" y="191119"/>
                  </a:lnTo>
                  <a:lnTo>
                    <a:pt x="2828401" y="187023"/>
                  </a:lnTo>
                  <a:lnTo>
                    <a:pt x="2830402" y="187023"/>
                  </a:lnTo>
                  <a:lnTo>
                    <a:pt x="2830402" y="182547"/>
                  </a:lnTo>
                  <a:lnTo>
                    <a:pt x="2833926" y="182547"/>
                  </a:lnTo>
                  <a:lnTo>
                    <a:pt x="2833926" y="178260"/>
                  </a:lnTo>
                  <a:lnTo>
                    <a:pt x="2837164" y="178260"/>
                  </a:lnTo>
                  <a:lnTo>
                    <a:pt x="2837164" y="175784"/>
                  </a:lnTo>
                  <a:lnTo>
                    <a:pt x="2842689" y="175784"/>
                  </a:lnTo>
                  <a:lnTo>
                    <a:pt x="2889933" y="175784"/>
                  </a:lnTo>
                  <a:lnTo>
                    <a:pt x="2889933" y="170164"/>
                  </a:lnTo>
                  <a:lnTo>
                    <a:pt x="2892409" y="170164"/>
                  </a:lnTo>
                  <a:lnTo>
                    <a:pt x="2892409" y="164830"/>
                  </a:lnTo>
                  <a:lnTo>
                    <a:pt x="2894790" y="164830"/>
                  </a:lnTo>
                  <a:lnTo>
                    <a:pt x="2894790" y="155972"/>
                  </a:lnTo>
                  <a:lnTo>
                    <a:pt x="3028236" y="155972"/>
                  </a:lnTo>
                  <a:lnTo>
                    <a:pt x="3028236" y="149590"/>
                  </a:lnTo>
                  <a:lnTo>
                    <a:pt x="3029950" y="149590"/>
                  </a:lnTo>
                  <a:lnTo>
                    <a:pt x="3029950" y="145304"/>
                  </a:lnTo>
                  <a:lnTo>
                    <a:pt x="3032331" y="145304"/>
                  </a:lnTo>
                  <a:lnTo>
                    <a:pt x="3032331" y="140446"/>
                  </a:lnTo>
                  <a:lnTo>
                    <a:pt x="3034427" y="140446"/>
                  </a:lnTo>
                  <a:lnTo>
                    <a:pt x="3034427" y="135112"/>
                  </a:lnTo>
                  <a:lnTo>
                    <a:pt x="3354181" y="135112"/>
                  </a:lnTo>
                  <a:lnTo>
                    <a:pt x="3354181" y="125778"/>
                  </a:lnTo>
                  <a:lnTo>
                    <a:pt x="3356944" y="125778"/>
                  </a:lnTo>
                  <a:lnTo>
                    <a:pt x="3356944" y="120539"/>
                  </a:lnTo>
                  <a:lnTo>
                    <a:pt x="3359325" y="120539"/>
                  </a:lnTo>
                  <a:lnTo>
                    <a:pt x="3359325" y="112252"/>
                  </a:lnTo>
                  <a:lnTo>
                    <a:pt x="3359325" y="107966"/>
                  </a:lnTo>
                  <a:lnTo>
                    <a:pt x="3361420" y="107966"/>
                  </a:lnTo>
                  <a:lnTo>
                    <a:pt x="3361420" y="99298"/>
                  </a:lnTo>
                  <a:lnTo>
                    <a:pt x="3395996" y="99298"/>
                  </a:lnTo>
                  <a:lnTo>
                    <a:pt x="3395996" y="60246"/>
                  </a:lnTo>
                  <a:lnTo>
                    <a:pt x="3613928" y="60246"/>
                  </a:lnTo>
                  <a:lnTo>
                    <a:pt x="3613928" y="3572"/>
                  </a:lnTo>
                  <a:lnTo>
                    <a:pt x="3668411" y="3572"/>
                  </a:lnTo>
                </a:path>
              </a:pathLst>
            </a:custGeom>
            <a:noFill/>
            <a:ln w="28575">
              <a:solidFill>
                <a:srgbClr val="113E6B"/>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latin typeface="Century Gothic" panose="020B0502020202020204" pitchFamily="34" charset="0"/>
              </a:endParaRPr>
            </a:p>
          </p:txBody>
        </p:sp>
        <p:sp>
          <p:nvSpPr>
            <p:cNvPr id="96" name="Graphic 94">
              <a:extLst>
                <a:ext uri="{FF2B5EF4-FFF2-40B4-BE49-F238E27FC236}">
                  <a16:creationId xmlns:a16="http://schemas.microsoft.com/office/drawing/2014/main" id="{E3D4E904-6E64-4FEB-A810-FB031ECE6A42}"/>
                </a:ext>
              </a:extLst>
            </p:cNvPr>
            <p:cNvSpPr/>
            <p:nvPr/>
          </p:nvSpPr>
          <p:spPr>
            <a:xfrm>
              <a:off x="6942337" y="3877389"/>
              <a:ext cx="4510089" cy="1306592"/>
            </a:xfrm>
            <a:custGeom>
              <a:avLst/>
              <a:gdLst>
                <a:gd name="connsiteX0" fmla="*/ 3572 w 3667125"/>
                <a:gd name="connsiteY0" fmla="*/ 627745 h 628650"/>
                <a:gd name="connsiteX1" fmla="*/ 3572 w 3667125"/>
                <a:gd name="connsiteY1" fmla="*/ 622697 h 628650"/>
                <a:gd name="connsiteX2" fmla="*/ 28242 w 3667125"/>
                <a:gd name="connsiteY2" fmla="*/ 622697 h 628650"/>
                <a:gd name="connsiteX3" fmla="*/ 60246 w 3667125"/>
                <a:gd name="connsiteY3" fmla="*/ 604790 h 628650"/>
                <a:gd name="connsiteX4" fmla="*/ 92726 w 3667125"/>
                <a:gd name="connsiteY4" fmla="*/ 604790 h 628650"/>
                <a:gd name="connsiteX5" fmla="*/ 102251 w 3667125"/>
                <a:gd name="connsiteY5" fmla="*/ 601456 h 628650"/>
                <a:gd name="connsiteX6" fmla="*/ 109585 w 3667125"/>
                <a:gd name="connsiteY6" fmla="*/ 598313 h 628650"/>
                <a:gd name="connsiteX7" fmla="*/ 116729 w 3667125"/>
                <a:gd name="connsiteY7" fmla="*/ 593265 h 628650"/>
                <a:gd name="connsiteX8" fmla="*/ 120634 w 3667125"/>
                <a:gd name="connsiteY8" fmla="*/ 588122 h 628650"/>
                <a:gd name="connsiteX9" fmla="*/ 126635 w 3667125"/>
                <a:gd name="connsiteY9" fmla="*/ 583931 h 628650"/>
                <a:gd name="connsiteX10" fmla="*/ 136827 w 3667125"/>
                <a:gd name="connsiteY10" fmla="*/ 582216 h 628650"/>
                <a:gd name="connsiteX11" fmla="*/ 142542 w 3667125"/>
                <a:gd name="connsiteY11" fmla="*/ 582216 h 628650"/>
                <a:gd name="connsiteX12" fmla="*/ 146542 w 3667125"/>
                <a:gd name="connsiteY12" fmla="*/ 579644 h 628650"/>
                <a:gd name="connsiteX13" fmla="*/ 149019 w 3667125"/>
                <a:gd name="connsiteY13" fmla="*/ 575644 h 628650"/>
                <a:gd name="connsiteX14" fmla="*/ 149019 w 3667125"/>
                <a:gd name="connsiteY14" fmla="*/ 571167 h 628650"/>
                <a:gd name="connsiteX15" fmla="*/ 153876 w 3667125"/>
                <a:gd name="connsiteY15" fmla="*/ 567452 h 628650"/>
                <a:gd name="connsiteX16" fmla="*/ 165211 w 3667125"/>
                <a:gd name="connsiteY16" fmla="*/ 563261 h 628650"/>
                <a:gd name="connsiteX17" fmla="*/ 174736 w 3667125"/>
                <a:gd name="connsiteY17" fmla="*/ 559261 h 628650"/>
                <a:gd name="connsiteX18" fmla="*/ 186547 w 3667125"/>
                <a:gd name="connsiteY18" fmla="*/ 553355 h 628650"/>
                <a:gd name="connsiteX19" fmla="*/ 196072 w 3667125"/>
                <a:gd name="connsiteY19" fmla="*/ 549926 h 628650"/>
                <a:gd name="connsiteX20" fmla="*/ 204073 w 3667125"/>
                <a:gd name="connsiteY20" fmla="*/ 547069 h 628650"/>
                <a:gd name="connsiteX21" fmla="*/ 244745 w 3667125"/>
                <a:gd name="connsiteY21" fmla="*/ 547069 h 628650"/>
                <a:gd name="connsiteX22" fmla="*/ 263795 w 3667125"/>
                <a:gd name="connsiteY22" fmla="*/ 543735 h 628650"/>
                <a:gd name="connsiteX23" fmla="*/ 269891 w 3667125"/>
                <a:gd name="connsiteY23" fmla="*/ 542401 h 628650"/>
                <a:gd name="connsiteX24" fmla="*/ 277130 w 3667125"/>
                <a:gd name="connsiteY24" fmla="*/ 538782 h 628650"/>
                <a:gd name="connsiteX25" fmla="*/ 284083 w 3667125"/>
                <a:gd name="connsiteY25" fmla="*/ 534496 h 628650"/>
                <a:gd name="connsiteX26" fmla="*/ 291703 w 3667125"/>
                <a:gd name="connsiteY26" fmla="*/ 530590 h 628650"/>
                <a:gd name="connsiteX27" fmla="*/ 299895 w 3667125"/>
                <a:gd name="connsiteY27" fmla="*/ 527161 h 628650"/>
                <a:gd name="connsiteX28" fmla="*/ 307419 w 3667125"/>
                <a:gd name="connsiteY28" fmla="*/ 525352 h 628650"/>
                <a:gd name="connsiteX29" fmla="*/ 318183 w 3667125"/>
                <a:gd name="connsiteY29" fmla="*/ 524209 h 628650"/>
                <a:gd name="connsiteX30" fmla="*/ 327708 w 3667125"/>
                <a:gd name="connsiteY30" fmla="*/ 524876 h 628650"/>
                <a:gd name="connsiteX31" fmla="*/ 332184 w 3667125"/>
                <a:gd name="connsiteY31" fmla="*/ 524876 h 628650"/>
                <a:gd name="connsiteX32" fmla="*/ 339614 w 3667125"/>
                <a:gd name="connsiteY32" fmla="*/ 523733 h 628650"/>
                <a:gd name="connsiteX33" fmla="*/ 349710 w 3667125"/>
                <a:gd name="connsiteY33" fmla="*/ 519637 h 628650"/>
                <a:gd name="connsiteX34" fmla="*/ 352854 w 3667125"/>
                <a:gd name="connsiteY34" fmla="*/ 518113 h 628650"/>
                <a:gd name="connsiteX35" fmla="*/ 357140 w 3667125"/>
                <a:gd name="connsiteY35" fmla="*/ 516303 h 628650"/>
                <a:gd name="connsiteX36" fmla="*/ 363236 w 3667125"/>
                <a:gd name="connsiteY36" fmla="*/ 513922 h 628650"/>
                <a:gd name="connsiteX37" fmla="*/ 368379 w 3667125"/>
                <a:gd name="connsiteY37" fmla="*/ 512112 h 628650"/>
                <a:gd name="connsiteX38" fmla="*/ 373428 w 3667125"/>
                <a:gd name="connsiteY38" fmla="*/ 510969 h 628650"/>
                <a:gd name="connsiteX39" fmla="*/ 409242 w 3667125"/>
                <a:gd name="connsiteY39" fmla="*/ 510969 h 628650"/>
                <a:gd name="connsiteX40" fmla="*/ 435340 w 3667125"/>
                <a:gd name="connsiteY40" fmla="*/ 512398 h 628650"/>
                <a:gd name="connsiteX41" fmla="*/ 462582 w 3667125"/>
                <a:gd name="connsiteY41" fmla="*/ 512398 h 628650"/>
                <a:gd name="connsiteX42" fmla="*/ 474488 w 3667125"/>
                <a:gd name="connsiteY42" fmla="*/ 509921 h 628650"/>
                <a:gd name="connsiteX43" fmla="*/ 482108 w 3667125"/>
                <a:gd name="connsiteY43" fmla="*/ 508111 h 628650"/>
                <a:gd name="connsiteX44" fmla="*/ 488490 w 3667125"/>
                <a:gd name="connsiteY44" fmla="*/ 504587 h 628650"/>
                <a:gd name="connsiteX45" fmla="*/ 505825 w 3667125"/>
                <a:gd name="connsiteY45" fmla="*/ 495824 h 628650"/>
                <a:gd name="connsiteX46" fmla="*/ 512207 w 3667125"/>
                <a:gd name="connsiteY46" fmla="*/ 493919 h 628650"/>
                <a:gd name="connsiteX47" fmla="*/ 519446 w 3667125"/>
                <a:gd name="connsiteY47" fmla="*/ 492014 h 628650"/>
                <a:gd name="connsiteX48" fmla="*/ 527637 w 3667125"/>
                <a:gd name="connsiteY48" fmla="*/ 491252 h 628650"/>
                <a:gd name="connsiteX49" fmla="*/ 649843 w 3667125"/>
                <a:gd name="connsiteY49" fmla="*/ 491252 h 628650"/>
                <a:gd name="connsiteX50" fmla="*/ 668893 w 3667125"/>
                <a:gd name="connsiteY50" fmla="*/ 476012 h 628650"/>
                <a:gd name="connsiteX51" fmla="*/ 672989 w 3667125"/>
                <a:gd name="connsiteY51" fmla="*/ 473726 h 628650"/>
                <a:gd name="connsiteX52" fmla="*/ 687562 w 3667125"/>
                <a:gd name="connsiteY52" fmla="*/ 473726 h 628650"/>
                <a:gd name="connsiteX53" fmla="*/ 694230 w 3667125"/>
                <a:gd name="connsiteY53" fmla="*/ 473060 h 628650"/>
                <a:gd name="connsiteX54" fmla="*/ 703755 w 3667125"/>
                <a:gd name="connsiteY54" fmla="*/ 465154 h 628650"/>
                <a:gd name="connsiteX55" fmla="*/ 708993 w 3667125"/>
                <a:gd name="connsiteY55" fmla="*/ 461725 h 628650"/>
                <a:gd name="connsiteX56" fmla="*/ 712899 w 3667125"/>
                <a:gd name="connsiteY56" fmla="*/ 459629 h 628650"/>
                <a:gd name="connsiteX57" fmla="*/ 763667 w 3667125"/>
                <a:gd name="connsiteY57" fmla="*/ 459629 h 628650"/>
                <a:gd name="connsiteX58" fmla="*/ 789289 w 3667125"/>
                <a:gd name="connsiteY58" fmla="*/ 458581 h 628650"/>
                <a:gd name="connsiteX59" fmla="*/ 804053 w 3667125"/>
                <a:gd name="connsiteY59" fmla="*/ 458581 h 628650"/>
                <a:gd name="connsiteX60" fmla="*/ 820722 w 3667125"/>
                <a:gd name="connsiteY60" fmla="*/ 457724 h 628650"/>
                <a:gd name="connsiteX61" fmla="*/ 834723 w 3667125"/>
                <a:gd name="connsiteY61" fmla="*/ 457724 h 628650"/>
                <a:gd name="connsiteX62" fmla="*/ 847392 w 3667125"/>
                <a:gd name="connsiteY62" fmla="*/ 456772 h 628650"/>
                <a:gd name="connsiteX63" fmla="*/ 855678 w 3667125"/>
                <a:gd name="connsiteY63" fmla="*/ 455629 h 628650"/>
                <a:gd name="connsiteX64" fmla="*/ 866537 w 3667125"/>
                <a:gd name="connsiteY64" fmla="*/ 451342 h 628650"/>
                <a:gd name="connsiteX65" fmla="*/ 872728 w 3667125"/>
                <a:gd name="connsiteY65" fmla="*/ 449438 h 628650"/>
                <a:gd name="connsiteX66" fmla="*/ 879872 w 3667125"/>
                <a:gd name="connsiteY66" fmla="*/ 446961 h 628650"/>
                <a:gd name="connsiteX67" fmla="*/ 888921 w 3667125"/>
                <a:gd name="connsiteY67" fmla="*/ 444485 h 628650"/>
                <a:gd name="connsiteX68" fmla="*/ 896255 w 3667125"/>
                <a:gd name="connsiteY68" fmla="*/ 442770 h 628650"/>
                <a:gd name="connsiteX69" fmla="*/ 905113 w 3667125"/>
                <a:gd name="connsiteY69" fmla="*/ 441341 h 628650"/>
                <a:gd name="connsiteX70" fmla="*/ 910542 w 3667125"/>
                <a:gd name="connsiteY70" fmla="*/ 440103 h 628650"/>
                <a:gd name="connsiteX71" fmla="*/ 924354 w 3667125"/>
                <a:gd name="connsiteY71" fmla="*/ 438388 h 628650"/>
                <a:gd name="connsiteX72" fmla="*/ 932355 w 3667125"/>
                <a:gd name="connsiteY72" fmla="*/ 437626 h 628650"/>
                <a:gd name="connsiteX73" fmla="*/ 942642 w 3667125"/>
                <a:gd name="connsiteY73" fmla="*/ 437245 h 628650"/>
                <a:gd name="connsiteX74" fmla="*/ 955405 w 3667125"/>
                <a:gd name="connsiteY74" fmla="*/ 435722 h 628650"/>
                <a:gd name="connsiteX75" fmla="*/ 960739 w 3667125"/>
                <a:gd name="connsiteY75" fmla="*/ 434864 h 628650"/>
                <a:gd name="connsiteX76" fmla="*/ 966264 w 3667125"/>
                <a:gd name="connsiteY76" fmla="*/ 433435 h 628650"/>
                <a:gd name="connsiteX77" fmla="*/ 971788 w 3667125"/>
                <a:gd name="connsiteY77" fmla="*/ 431340 h 628650"/>
                <a:gd name="connsiteX78" fmla="*/ 977122 w 3667125"/>
                <a:gd name="connsiteY78" fmla="*/ 427720 h 628650"/>
                <a:gd name="connsiteX79" fmla="*/ 983790 w 3667125"/>
                <a:gd name="connsiteY79" fmla="*/ 422672 h 628650"/>
                <a:gd name="connsiteX80" fmla="*/ 990362 w 3667125"/>
                <a:gd name="connsiteY80" fmla="*/ 418958 h 628650"/>
                <a:gd name="connsiteX81" fmla="*/ 993981 w 3667125"/>
                <a:gd name="connsiteY81" fmla="*/ 414290 h 628650"/>
                <a:gd name="connsiteX82" fmla="*/ 997696 w 3667125"/>
                <a:gd name="connsiteY82" fmla="*/ 408956 h 628650"/>
                <a:gd name="connsiteX83" fmla="*/ 1002744 w 3667125"/>
                <a:gd name="connsiteY83" fmla="*/ 404860 h 628650"/>
                <a:gd name="connsiteX84" fmla="*/ 1009507 w 3667125"/>
                <a:gd name="connsiteY84" fmla="*/ 403050 h 628650"/>
                <a:gd name="connsiteX85" fmla="*/ 1019032 w 3667125"/>
                <a:gd name="connsiteY85" fmla="*/ 400479 h 628650"/>
                <a:gd name="connsiteX86" fmla="*/ 1026366 w 3667125"/>
                <a:gd name="connsiteY86" fmla="*/ 398383 h 628650"/>
                <a:gd name="connsiteX87" fmla="*/ 1034272 w 3667125"/>
                <a:gd name="connsiteY87" fmla="*/ 396478 h 628650"/>
                <a:gd name="connsiteX88" fmla="*/ 1040273 w 3667125"/>
                <a:gd name="connsiteY88" fmla="*/ 393240 h 628650"/>
                <a:gd name="connsiteX89" fmla="*/ 1045226 w 3667125"/>
                <a:gd name="connsiteY89" fmla="*/ 389334 h 628650"/>
                <a:gd name="connsiteX90" fmla="*/ 1049893 w 3667125"/>
                <a:gd name="connsiteY90" fmla="*/ 385620 h 628650"/>
                <a:gd name="connsiteX91" fmla="*/ 1058180 w 3667125"/>
                <a:gd name="connsiteY91" fmla="*/ 378572 h 628650"/>
                <a:gd name="connsiteX92" fmla="*/ 1065895 w 3667125"/>
                <a:gd name="connsiteY92" fmla="*/ 376571 h 628650"/>
                <a:gd name="connsiteX93" fmla="*/ 1076087 w 3667125"/>
                <a:gd name="connsiteY93" fmla="*/ 375524 h 628650"/>
                <a:gd name="connsiteX94" fmla="*/ 1099709 w 3667125"/>
                <a:gd name="connsiteY94" fmla="*/ 375524 h 628650"/>
                <a:gd name="connsiteX95" fmla="*/ 1115806 w 3667125"/>
                <a:gd name="connsiteY95" fmla="*/ 374857 h 628650"/>
                <a:gd name="connsiteX96" fmla="*/ 1183148 w 3667125"/>
                <a:gd name="connsiteY96" fmla="*/ 374857 h 628650"/>
                <a:gd name="connsiteX97" fmla="*/ 1200102 w 3667125"/>
                <a:gd name="connsiteY97" fmla="*/ 373142 h 628650"/>
                <a:gd name="connsiteX98" fmla="*/ 1215819 w 3667125"/>
                <a:gd name="connsiteY98" fmla="*/ 372094 h 628650"/>
                <a:gd name="connsiteX99" fmla="*/ 1229820 w 3667125"/>
                <a:gd name="connsiteY99" fmla="*/ 369332 h 628650"/>
                <a:gd name="connsiteX100" fmla="*/ 1238298 w 3667125"/>
                <a:gd name="connsiteY100" fmla="*/ 367618 h 628650"/>
                <a:gd name="connsiteX101" fmla="*/ 1245727 w 3667125"/>
                <a:gd name="connsiteY101" fmla="*/ 364474 h 628650"/>
                <a:gd name="connsiteX102" fmla="*/ 1254014 w 3667125"/>
                <a:gd name="connsiteY102" fmla="*/ 361045 h 628650"/>
                <a:gd name="connsiteX103" fmla="*/ 1350312 w 3667125"/>
                <a:gd name="connsiteY103" fmla="*/ 361045 h 628650"/>
                <a:gd name="connsiteX104" fmla="*/ 1355836 w 3667125"/>
                <a:gd name="connsiteY104" fmla="*/ 359331 h 628650"/>
                <a:gd name="connsiteX105" fmla="*/ 1360980 w 3667125"/>
                <a:gd name="connsiteY105" fmla="*/ 357045 h 628650"/>
                <a:gd name="connsiteX106" fmla="*/ 1365647 w 3667125"/>
                <a:gd name="connsiteY106" fmla="*/ 354664 h 628650"/>
                <a:gd name="connsiteX107" fmla="*/ 1372410 w 3667125"/>
                <a:gd name="connsiteY107" fmla="*/ 353616 h 628650"/>
                <a:gd name="connsiteX108" fmla="*/ 1405271 w 3667125"/>
                <a:gd name="connsiteY108" fmla="*/ 353616 h 628650"/>
                <a:gd name="connsiteX109" fmla="*/ 1405271 w 3667125"/>
                <a:gd name="connsiteY109" fmla="*/ 349997 h 628650"/>
                <a:gd name="connsiteX110" fmla="*/ 1407652 w 3667125"/>
                <a:gd name="connsiteY110" fmla="*/ 349997 h 628650"/>
                <a:gd name="connsiteX111" fmla="*/ 1407652 w 3667125"/>
                <a:gd name="connsiteY111" fmla="*/ 347520 h 628650"/>
                <a:gd name="connsiteX112" fmla="*/ 1410986 w 3667125"/>
                <a:gd name="connsiteY112" fmla="*/ 347520 h 628650"/>
                <a:gd name="connsiteX113" fmla="*/ 1410986 w 3667125"/>
                <a:gd name="connsiteY113" fmla="*/ 345329 h 628650"/>
                <a:gd name="connsiteX114" fmla="*/ 1419749 w 3667125"/>
                <a:gd name="connsiteY114" fmla="*/ 345329 h 628650"/>
                <a:gd name="connsiteX115" fmla="*/ 1419749 w 3667125"/>
                <a:gd name="connsiteY115" fmla="*/ 342567 h 628650"/>
                <a:gd name="connsiteX116" fmla="*/ 1429274 w 3667125"/>
                <a:gd name="connsiteY116" fmla="*/ 342567 h 628650"/>
                <a:gd name="connsiteX117" fmla="*/ 1429274 w 3667125"/>
                <a:gd name="connsiteY117" fmla="*/ 341138 h 628650"/>
                <a:gd name="connsiteX118" fmla="*/ 1560433 w 3667125"/>
                <a:gd name="connsiteY118" fmla="*/ 341138 h 628650"/>
                <a:gd name="connsiteX119" fmla="*/ 1584627 w 3667125"/>
                <a:gd name="connsiteY119" fmla="*/ 338757 h 628650"/>
                <a:gd name="connsiteX120" fmla="*/ 1629585 w 3667125"/>
                <a:gd name="connsiteY120" fmla="*/ 333709 h 628650"/>
                <a:gd name="connsiteX121" fmla="*/ 1632442 w 3667125"/>
                <a:gd name="connsiteY121" fmla="*/ 333709 h 628650"/>
                <a:gd name="connsiteX122" fmla="*/ 1632442 w 3667125"/>
                <a:gd name="connsiteY122" fmla="*/ 330185 h 628650"/>
                <a:gd name="connsiteX123" fmla="*/ 1634061 w 3667125"/>
                <a:gd name="connsiteY123" fmla="*/ 330185 h 628650"/>
                <a:gd name="connsiteX124" fmla="*/ 1634061 w 3667125"/>
                <a:gd name="connsiteY124" fmla="*/ 327327 h 628650"/>
                <a:gd name="connsiteX125" fmla="*/ 1636633 w 3667125"/>
                <a:gd name="connsiteY125" fmla="*/ 327327 h 628650"/>
                <a:gd name="connsiteX126" fmla="*/ 1636633 w 3667125"/>
                <a:gd name="connsiteY126" fmla="*/ 324374 h 628650"/>
                <a:gd name="connsiteX127" fmla="*/ 1645301 w 3667125"/>
                <a:gd name="connsiteY127" fmla="*/ 324374 h 628650"/>
                <a:gd name="connsiteX128" fmla="*/ 1654826 w 3667125"/>
                <a:gd name="connsiteY128" fmla="*/ 323517 h 628650"/>
                <a:gd name="connsiteX129" fmla="*/ 1664351 w 3667125"/>
                <a:gd name="connsiteY129" fmla="*/ 322565 h 628650"/>
                <a:gd name="connsiteX130" fmla="*/ 1675781 w 3667125"/>
                <a:gd name="connsiteY130" fmla="*/ 320945 h 628650"/>
                <a:gd name="connsiteX131" fmla="*/ 1687783 w 3667125"/>
                <a:gd name="connsiteY131" fmla="*/ 319135 h 628650"/>
                <a:gd name="connsiteX132" fmla="*/ 1695879 w 3667125"/>
                <a:gd name="connsiteY132" fmla="*/ 316278 h 628650"/>
                <a:gd name="connsiteX133" fmla="*/ 1704642 w 3667125"/>
                <a:gd name="connsiteY133" fmla="*/ 313420 h 628650"/>
                <a:gd name="connsiteX134" fmla="*/ 1715786 w 3667125"/>
                <a:gd name="connsiteY134" fmla="*/ 310753 h 628650"/>
                <a:gd name="connsiteX135" fmla="*/ 1723216 w 3667125"/>
                <a:gd name="connsiteY135" fmla="*/ 305610 h 628650"/>
                <a:gd name="connsiteX136" fmla="*/ 1729502 w 3667125"/>
                <a:gd name="connsiteY136" fmla="*/ 301990 h 628650"/>
                <a:gd name="connsiteX137" fmla="*/ 1733883 w 3667125"/>
                <a:gd name="connsiteY137" fmla="*/ 301133 h 628650"/>
                <a:gd name="connsiteX138" fmla="*/ 1750171 w 3667125"/>
                <a:gd name="connsiteY138" fmla="*/ 301133 h 628650"/>
                <a:gd name="connsiteX139" fmla="*/ 1754172 w 3667125"/>
                <a:gd name="connsiteY139" fmla="*/ 300085 h 628650"/>
                <a:gd name="connsiteX140" fmla="*/ 1759696 w 3667125"/>
                <a:gd name="connsiteY140" fmla="*/ 292370 h 628650"/>
                <a:gd name="connsiteX141" fmla="*/ 1762458 w 3667125"/>
                <a:gd name="connsiteY141" fmla="*/ 288846 h 628650"/>
                <a:gd name="connsiteX142" fmla="*/ 1766364 w 3667125"/>
                <a:gd name="connsiteY142" fmla="*/ 286560 h 628650"/>
                <a:gd name="connsiteX143" fmla="*/ 1774555 w 3667125"/>
                <a:gd name="connsiteY143" fmla="*/ 285226 h 628650"/>
                <a:gd name="connsiteX144" fmla="*/ 1784842 w 3667125"/>
                <a:gd name="connsiteY144" fmla="*/ 285226 h 628650"/>
                <a:gd name="connsiteX145" fmla="*/ 1795129 w 3667125"/>
                <a:gd name="connsiteY145" fmla="*/ 283322 h 628650"/>
                <a:gd name="connsiteX146" fmla="*/ 1799320 w 3667125"/>
                <a:gd name="connsiteY146" fmla="*/ 280845 h 628650"/>
                <a:gd name="connsiteX147" fmla="*/ 1804083 w 3667125"/>
                <a:gd name="connsiteY147" fmla="*/ 278368 h 628650"/>
                <a:gd name="connsiteX148" fmla="*/ 1810179 w 3667125"/>
                <a:gd name="connsiteY148" fmla="*/ 276368 h 628650"/>
                <a:gd name="connsiteX149" fmla="*/ 1816941 w 3667125"/>
                <a:gd name="connsiteY149" fmla="*/ 275606 h 628650"/>
                <a:gd name="connsiteX150" fmla="*/ 1913049 w 3667125"/>
                <a:gd name="connsiteY150" fmla="*/ 275606 h 628650"/>
                <a:gd name="connsiteX151" fmla="*/ 1913049 w 3667125"/>
                <a:gd name="connsiteY151" fmla="*/ 271987 h 628650"/>
                <a:gd name="connsiteX152" fmla="*/ 1916859 w 3667125"/>
                <a:gd name="connsiteY152" fmla="*/ 271987 h 628650"/>
                <a:gd name="connsiteX153" fmla="*/ 1916859 w 3667125"/>
                <a:gd name="connsiteY153" fmla="*/ 266748 h 628650"/>
                <a:gd name="connsiteX154" fmla="*/ 1918954 w 3667125"/>
                <a:gd name="connsiteY154" fmla="*/ 266748 h 628650"/>
                <a:gd name="connsiteX155" fmla="*/ 1918954 w 3667125"/>
                <a:gd name="connsiteY155" fmla="*/ 262938 h 628650"/>
                <a:gd name="connsiteX156" fmla="*/ 1919907 w 3667125"/>
                <a:gd name="connsiteY156" fmla="*/ 262938 h 628650"/>
                <a:gd name="connsiteX157" fmla="*/ 1919907 w 3667125"/>
                <a:gd name="connsiteY157" fmla="*/ 258556 h 628650"/>
                <a:gd name="connsiteX158" fmla="*/ 2073926 w 3667125"/>
                <a:gd name="connsiteY158" fmla="*/ 258556 h 628650"/>
                <a:gd name="connsiteX159" fmla="*/ 2073926 w 3667125"/>
                <a:gd name="connsiteY159" fmla="*/ 251794 h 628650"/>
                <a:gd name="connsiteX160" fmla="*/ 2075831 w 3667125"/>
                <a:gd name="connsiteY160" fmla="*/ 251794 h 628650"/>
                <a:gd name="connsiteX161" fmla="*/ 2075831 w 3667125"/>
                <a:gd name="connsiteY161" fmla="*/ 249222 h 628650"/>
                <a:gd name="connsiteX162" fmla="*/ 2080879 w 3667125"/>
                <a:gd name="connsiteY162" fmla="*/ 249222 h 628650"/>
                <a:gd name="connsiteX163" fmla="*/ 2080879 w 3667125"/>
                <a:gd name="connsiteY163" fmla="*/ 247126 h 628650"/>
                <a:gd name="connsiteX164" fmla="*/ 2084499 w 3667125"/>
                <a:gd name="connsiteY164" fmla="*/ 247126 h 628650"/>
                <a:gd name="connsiteX165" fmla="*/ 2084499 w 3667125"/>
                <a:gd name="connsiteY165" fmla="*/ 243983 h 628650"/>
                <a:gd name="connsiteX166" fmla="*/ 2090023 w 3667125"/>
                <a:gd name="connsiteY166" fmla="*/ 243983 h 628650"/>
                <a:gd name="connsiteX167" fmla="*/ 2090023 w 3667125"/>
                <a:gd name="connsiteY167" fmla="*/ 239506 h 628650"/>
                <a:gd name="connsiteX168" fmla="*/ 2093643 w 3667125"/>
                <a:gd name="connsiteY168" fmla="*/ 239506 h 628650"/>
                <a:gd name="connsiteX169" fmla="*/ 2093643 w 3667125"/>
                <a:gd name="connsiteY169" fmla="*/ 237792 h 628650"/>
                <a:gd name="connsiteX170" fmla="*/ 2099167 w 3667125"/>
                <a:gd name="connsiteY170" fmla="*/ 237792 h 628650"/>
                <a:gd name="connsiteX171" fmla="*/ 2099167 w 3667125"/>
                <a:gd name="connsiteY171" fmla="*/ 233125 h 628650"/>
                <a:gd name="connsiteX172" fmla="*/ 2103168 w 3667125"/>
                <a:gd name="connsiteY172" fmla="*/ 233125 h 628650"/>
                <a:gd name="connsiteX173" fmla="*/ 2103168 w 3667125"/>
                <a:gd name="connsiteY173" fmla="*/ 229314 h 628650"/>
                <a:gd name="connsiteX174" fmla="*/ 2106978 w 3667125"/>
                <a:gd name="connsiteY174" fmla="*/ 229314 h 628650"/>
                <a:gd name="connsiteX175" fmla="*/ 2106978 w 3667125"/>
                <a:gd name="connsiteY175" fmla="*/ 227695 h 628650"/>
                <a:gd name="connsiteX176" fmla="*/ 2189274 w 3667125"/>
                <a:gd name="connsiteY176" fmla="*/ 227695 h 628650"/>
                <a:gd name="connsiteX177" fmla="*/ 2189274 w 3667125"/>
                <a:gd name="connsiteY177" fmla="*/ 218170 h 628650"/>
                <a:gd name="connsiteX178" fmla="*/ 2206228 w 3667125"/>
                <a:gd name="connsiteY178" fmla="*/ 218170 h 628650"/>
                <a:gd name="connsiteX179" fmla="*/ 2206228 w 3667125"/>
                <a:gd name="connsiteY179" fmla="*/ 206264 h 628650"/>
                <a:gd name="connsiteX180" fmla="*/ 2343198 w 3667125"/>
                <a:gd name="connsiteY180" fmla="*/ 206264 h 628650"/>
                <a:gd name="connsiteX181" fmla="*/ 2343198 w 3667125"/>
                <a:gd name="connsiteY181" fmla="*/ 193310 h 628650"/>
                <a:gd name="connsiteX182" fmla="*/ 2393299 w 3667125"/>
                <a:gd name="connsiteY182" fmla="*/ 193310 h 628650"/>
                <a:gd name="connsiteX183" fmla="*/ 2393299 w 3667125"/>
                <a:gd name="connsiteY183" fmla="*/ 179118 h 628650"/>
                <a:gd name="connsiteX184" fmla="*/ 2469499 w 3667125"/>
                <a:gd name="connsiteY184" fmla="*/ 179118 h 628650"/>
                <a:gd name="connsiteX185" fmla="*/ 2469499 w 3667125"/>
                <a:gd name="connsiteY185" fmla="*/ 168069 h 628650"/>
                <a:gd name="connsiteX186" fmla="*/ 2605802 w 3667125"/>
                <a:gd name="connsiteY186" fmla="*/ 168069 h 628650"/>
                <a:gd name="connsiteX187" fmla="*/ 2605802 w 3667125"/>
                <a:gd name="connsiteY187" fmla="*/ 153401 h 628650"/>
                <a:gd name="connsiteX188" fmla="*/ 2609517 w 3667125"/>
                <a:gd name="connsiteY188" fmla="*/ 153401 h 628650"/>
                <a:gd name="connsiteX189" fmla="*/ 2609517 w 3667125"/>
                <a:gd name="connsiteY189" fmla="*/ 138922 h 628650"/>
                <a:gd name="connsiteX190" fmla="*/ 2638663 w 3667125"/>
                <a:gd name="connsiteY190" fmla="*/ 138922 h 628650"/>
                <a:gd name="connsiteX191" fmla="*/ 2638663 w 3667125"/>
                <a:gd name="connsiteY191" fmla="*/ 129873 h 628650"/>
                <a:gd name="connsiteX192" fmla="*/ 2642092 w 3667125"/>
                <a:gd name="connsiteY192" fmla="*/ 129873 h 628650"/>
                <a:gd name="connsiteX193" fmla="*/ 2642092 w 3667125"/>
                <a:gd name="connsiteY193" fmla="*/ 119682 h 628650"/>
                <a:gd name="connsiteX194" fmla="*/ 2899267 w 3667125"/>
                <a:gd name="connsiteY194" fmla="*/ 119682 h 628650"/>
                <a:gd name="connsiteX195" fmla="*/ 2899267 w 3667125"/>
                <a:gd name="connsiteY195" fmla="*/ 101870 h 628650"/>
                <a:gd name="connsiteX196" fmla="*/ 2934891 w 3667125"/>
                <a:gd name="connsiteY196" fmla="*/ 101870 h 628650"/>
                <a:gd name="connsiteX197" fmla="*/ 2934891 w 3667125"/>
                <a:gd name="connsiteY197" fmla="*/ 81201 h 628650"/>
                <a:gd name="connsiteX198" fmla="*/ 3008138 w 3667125"/>
                <a:gd name="connsiteY198" fmla="*/ 81201 h 628650"/>
                <a:gd name="connsiteX199" fmla="*/ 3008138 w 3667125"/>
                <a:gd name="connsiteY199" fmla="*/ 70724 h 628650"/>
                <a:gd name="connsiteX200" fmla="*/ 3012138 w 3667125"/>
                <a:gd name="connsiteY200" fmla="*/ 70724 h 628650"/>
                <a:gd name="connsiteX201" fmla="*/ 3012138 w 3667125"/>
                <a:gd name="connsiteY201" fmla="*/ 58913 h 628650"/>
                <a:gd name="connsiteX202" fmla="*/ 3574876 w 3667125"/>
                <a:gd name="connsiteY202" fmla="*/ 58913 h 628650"/>
                <a:gd name="connsiteX203" fmla="*/ 3576876 w 3667125"/>
                <a:gd name="connsiteY203" fmla="*/ 3572 h 628650"/>
                <a:gd name="connsiteX204" fmla="*/ 3665077 w 3667125"/>
                <a:gd name="connsiteY204" fmla="*/ 3572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3667125" h="628650">
                  <a:moveTo>
                    <a:pt x="3572" y="627745"/>
                  </a:moveTo>
                  <a:lnTo>
                    <a:pt x="3572" y="622697"/>
                  </a:lnTo>
                  <a:lnTo>
                    <a:pt x="28242" y="622697"/>
                  </a:lnTo>
                  <a:lnTo>
                    <a:pt x="60246" y="604790"/>
                  </a:lnTo>
                  <a:lnTo>
                    <a:pt x="92726" y="604790"/>
                  </a:lnTo>
                  <a:lnTo>
                    <a:pt x="102251" y="601456"/>
                  </a:lnTo>
                  <a:lnTo>
                    <a:pt x="109585" y="598313"/>
                  </a:lnTo>
                  <a:lnTo>
                    <a:pt x="116729" y="593265"/>
                  </a:lnTo>
                  <a:lnTo>
                    <a:pt x="120634" y="588122"/>
                  </a:lnTo>
                  <a:lnTo>
                    <a:pt x="126635" y="583931"/>
                  </a:lnTo>
                  <a:lnTo>
                    <a:pt x="136827" y="582216"/>
                  </a:lnTo>
                  <a:lnTo>
                    <a:pt x="142542" y="582216"/>
                  </a:lnTo>
                  <a:lnTo>
                    <a:pt x="146542" y="579644"/>
                  </a:lnTo>
                  <a:lnTo>
                    <a:pt x="149019" y="575644"/>
                  </a:lnTo>
                  <a:lnTo>
                    <a:pt x="149019" y="571167"/>
                  </a:lnTo>
                  <a:lnTo>
                    <a:pt x="153876" y="567452"/>
                  </a:lnTo>
                  <a:lnTo>
                    <a:pt x="165211" y="563261"/>
                  </a:lnTo>
                  <a:lnTo>
                    <a:pt x="174736" y="559261"/>
                  </a:lnTo>
                  <a:lnTo>
                    <a:pt x="186547" y="553355"/>
                  </a:lnTo>
                  <a:lnTo>
                    <a:pt x="196072" y="549926"/>
                  </a:lnTo>
                  <a:lnTo>
                    <a:pt x="204073" y="547069"/>
                  </a:lnTo>
                  <a:lnTo>
                    <a:pt x="244745" y="547069"/>
                  </a:lnTo>
                  <a:lnTo>
                    <a:pt x="263795" y="543735"/>
                  </a:lnTo>
                  <a:lnTo>
                    <a:pt x="269891" y="542401"/>
                  </a:lnTo>
                  <a:lnTo>
                    <a:pt x="277130" y="538782"/>
                  </a:lnTo>
                  <a:lnTo>
                    <a:pt x="284083" y="534496"/>
                  </a:lnTo>
                  <a:lnTo>
                    <a:pt x="291703" y="530590"/>
                  </a:lnTo>
                  <a:lnTo>
                    <a:pt x="299895" y="527161"/>
                  </a:lnTo>
                  <a:lnTo>
                    <a:pt x="307419" y="525352"/>
                  </a:lnTo>
                  <a:lnTo>
                    <a:pt x="318183" y="524209"/>
                  </a:lnTo>
                  <a:lnTo>
                    <a:pt x="327708" y="524876"/>
                  </a:lnTo>
                  <a:lnTo>
                    <a:pt x="332184" y="524876"/>
                  </a:lnTo>
                  <a:lnTo>
                    <a:pt x="339614" y="523733"/>
                  </a:lnTo>
                  <a:lnTo>
                    <a:pt x="349710" y="519637"/>
                  </a:lnTo>
                  <a:lnTo>
                    <a:pt x="352854" y="518113"/>
                  </a:lnTo>
                  <a:lnTo>
                    <a:pt x="357140" y="516303"/>
                  </a:lnTo>
                  <a:lnTo>
                    <a:pt x="363236" y="513922"/>
                  </a:lnTo>
                  <a:lnTo>
                    <a:pt x="368379" y="512112"/>
                  </a:lnTo>
                  <a:lnTo>
                    <a:pt x="373428" y="510969"/>
                  </a:lnTo>
                  <a:lnTo>
                    <a:pt x="409242" y="510969"/>
                  </a:lnTo>
                  <a:lnTo>
                    <a:pt x="435340" y="512398"/>
                  </a:lnTo>
                  <a:lnTo>
                    <a:pt x="462582" y="512398"/>
                  </a:lnTo>
                  <a:cubicBezTo>
                    <a:pt x="462582" y="512398"/>
                    <a:pt x="473726" y="509921"/>
                    <a:pt x="474488" y="509921"/>
                  </a:cubicBezTo>
                  <a:cubicBezTo>
                    <a:pt x="475250" y="509921"/>
                    <a:pt x="482108" y="508111"/>
                    <a:pt x="482108" y="508111"/>
                  </a:cubicBezTo>
                  <a:lnTo>
                    <a:pt x="488490" y="504587"/>
                  </a:lnTo>
                  <a:lnTo>
                    <a:pt x="505825" y="495824"/>
                  </a:lnTo>
                  <a:lnTo>
                    <a:pt x="512207" y="493919"/>
                  </a:lnTo>
                  <a:lnTo>
                    <a:pt x="519446" y="492014"/>
                  </a:lnTo>
                  <a:lnTo>
                    <a:pt x="527637" y="491252"/>
                  </a:lnTo>
                  <a:lnTo>
                    <a:pt x="649843" y="491252"/>
                  </a:lnTo>
                  <a:lnTo>
                    <a:pt x="668893" y="476012"/>
                  </a:lnTo>
                  <a:lnTo>
                    <a:pt x="672989" y="473726"/>
                  </a:lnTo>
                  <a:lnTo>
                    <a:pt x="687562" y="473726"/>
                  </a:lnTo>
                  <a:lnTo>
                    <a:pt x="694230" y="473060"/>
                  </a:lnTo>
                  <a:lnTo>
                    <a:pt x="703755" y="465154"/>
                  </a:lnTo>
                  <a:lnTo>
                    <a:pt x="708993" y="461725"/>
                  </a:lnTo>
                  <a:lnTo>
                    <a:pt x="712899" y="459629"/>
                  </a:lnTo>
                  <a:lnTo>
                    <a:pt x="763667" y="459629"/>
                  </a:lnTo>
                  <a:lnTo>
                    <a:pt x="789289" y="458581"/>
                  </a:lnTo>
                  <a:lnTo>
                    <a:pt x="804053" y="458581"/>
                  </a:lnTo>
                  <a:lnTo>
                    <a:pt x="820722" y="457724"/>
                  </a:lnTo>
                  <a:lnTo>
                    <a:pt x="834723" y="457724"/>
                  </a:lnTo>
                  <a:lnTo>
                    <a:pt x="847392" y="456772"/>
                  </a:lnTo>
                  <a:lnTo>
                    <a:pt x="855678" y="455629"/>
                  </a:lnTo>
                  <a:lnTo>
                    <a:pt x="866537" y="451342"/>
                  </a:lnTo>
                  <a:lnTo>
                    <a:pt x="872728" y="449438"/>
                  </a:lnTo>
                  <a:lnTo>
                    <a:pt x="879872" y="446961"/>
                  </a:lnTo>
                  <a:lnTo>
                    <a:pt x="888921" y="444485"/>
                  </a:lnTo>
                  <a:lnTo>
                    <a:pt x="896255" y="442770"/>
                  </a:lnTo>
                  <a:lnTo>
                    <a:pt x="905113" y="441341"/>
                  </a:lnTo>
                  <a:lnTo>
                    <a:pt x="910542" y="440103"/>
                  </a:lnTo>
                  <a:lnTo>
                    <a:pt x="924354" y="438388"/>
                  </a:lnTo>
                  <a:lnTo>
                    <a:pt x="932355" y="437626"/>
                  </a:lnTo>
                  <a:lnTo>
                    <a:pt x="942642" y="437245"/>
                  </a:lnTo>
                  <a:lnTo>
                    <a:pt x="955405" y="435722"/>
                  </a:lnTo>
                  <a:lnTo>
                    <a:pt x="960739" y="434864"/>
                  </a:lnTo>
                  <a:lnTo>
                    <a:pt x="966264" y="433435"/>
                  </a:lnTo>
                  <a:lnTo>
                    <a:pt x="971788" y="431340"/>
                  </a:lnTo>
                  <a:lnTo>
                    <a:pt x="977122" y="427720"/>
                  </a:lnTo>
                  <a:lnTo>
                    <a:pt x="983790" y="422672"/>
                  </a:lnTo>
                  <a:lnTo>
                    <a:pt x="990362" y="418958"/>
                  </a:lnTo>
                  <a:lnTo>
                    <a:pt x="993981" y="414290"/>
                  </a:lnTo>
                  <a:lnTo>
                    <a:pt x="997696" y="408956"/>
                  </a:lnTo>
                  <a:lnTo>
                    <a:pt x="1002744" y="404860"/>
                  </a:lnTo>
                  <a:lnTo>
                    <a:pt x="1009507" y="403050"/>
                  </a:lnTo>
                  <a:lnTo>
                    <a:pt x="1019032" y="400479"/>
                  </a:lnTo>
                  <a:lnTo>
                    <a:pt x="1026366" y="398383"/>
                  </a:lnTo>
                  <a:lnTo>
                    <a:pt x="1034272" y="396478"/>
                  </a:lnTo>
                  <a:lnTo>
                    <a:pt x="1040273" y="393240"/>
                  </a:lnTo>
                  <a:lnTo>
                    <a:pt x="1045226" y="389334"/>
                  </a:lnTo>
                  <a:lnTo>
                    <a:pt x="1049893" y="385620"/>
                  </a:lnTo>
                  <a:lnTo>
                    <a:pt x="1058180" y="378572"/>
                  </a:lnTo>
                  <a:lnTo>
                    <a:pt x="1065895" y="376571"/>
                  </a:lnTo>
                  <a:lnTo>
                    <a:pt x="1076087" y="375524"/>
                  </a:lnTo>
                  <a:lnTo>
                    <a:pt x="1099709" y="375524"/>
                  </a:lnTo>
                  <a:lnTo>
                    <a:pt x="1115806" y="374857"/>
                  </a:lnTo>
                  <a:lnTo>
                    <a:pt x="1183148" y="374857"/>
                  </a:lnTo>
                  <a:lnTo>
                    <a:pt x="1200102" y="373142"/>
                  </a:lnTo>
                  <a:lnTo>
                    <a:pt x="1215819" y="372094"/>
                  </a:lnTo>
                  <a:lnTo>
                    <a:pt x="1229820" y="369332"/>
                  </a:lnTo>
                  <a:lnTo>
                    <a:pt x="1238298" y="367618"/>
                  </a:lnTo>
                  <a:lnTo>
                    <a:pt x="1245727" y="364474"/>
                  </a:lnTo>
                  <a:lnTo>
                    <a:pt x="1254014" y="361045"/>
                  </a:lnTo>
                  <a:lnTo>
                    <a:pt x="1350312" y="361045"/>
                  </a:lnTo>
                  <a:lnTo>
                    <a:pt x="1355836" y="359331"/>
                  </a:lnTo>
                  <a:lnTo>
                    <a:pt x="1360980" y="357045"/>
                  </a:lnTo>
                  <a:lnTo>
                    <a:pt x="1365647" y="354664"/>
                  </a:lnTo>
                  <a:lnTo>
                    <a:pt x="1372410" y="353616"/>
                  </a:lnTo>
                  <a:lnTo>
                    <a:pt x="1405271" y="353616"/>
                  </a:lnTo>
                  <a:lnTo>
                    <a:pt x="1405271" y="349997"/>
                  </a:lnTo>
                  <a:lnTo>
                    <a:pt x="1407652" y="349997"/>
                  </a:lnTo>
                  <a:lnTo>
                    <a:pt x="1407652" y="347520"/>
                  </a:lnTo>
                  <a:lnTo>
                    <a:pt x="1410986" y="347520"/>
                  </a:lnTo>
                  <a:lnTo>
                    <a:pt x="1410986" y="345329"/>
                  </a:lnTo>
                  <a:lnTo>
                    <a:pt x="1419749" y="345329"/>
                  </a:lnTo>
                  <a:lnTo>
                    <a:pt x="1419749" y="342567"/>
                  </a:lnTo>
                  <a:lnTo>
                    <a:pt x="1429274" y="342567"/>
                  </a:lnTo>
                  <a:lnTo>
                    <a:pt x="1429274" y="341138"/>
                  </a:lnTo>
                  <a:lnTo>
                    <a:pt x="1560433" y="341138"/>
                  </a:lnTo>
                  <a:lnTo>
                    <a:pt x="1584627" y="338757"/>
                  </a:lnTo>
                  <a:lnTo>
                    <a:pt x="1629585" y="333709"/>
                  </a:lnTo>
                  <a:lnTo>
                    <a:pt x="1632442" y="333709"/>
                  </a:lnTo>
                  <a:lnTo>
                    <a:pt x="1632442" y="330185"/>
                  </a:lnTo>
                  <a:lnTo>
                    <a:pt x="1634061" y="330185"/>
                  </a:lnTo>
                  <a:lnTo>
                    <a:pt x="1634061" y="327327"/>
                  </a:lnTo>
                  <a:lnTo>
                    <a:pt x="1636633" y="327327"/>
                  </a:lnTo>
                  <a:lnTo>
                    <a:pt x="1636633" y="324374"/>
                  </a:lnTo>
                  <a:lnTo>
                    <a:pt x="1645301" y="324374"/>
                  </a:lnTo>
                  <a:lnTo>
                    <a:pt x="1654826" y="323517"/>
                  </a:lnTo>
                  <a:lnTo>
                    <a:pt x="1664351" y="322565"/>
                  </a:lnTo>
                  <a:lnTo>
                    <a:pt x="1675781" y="320945"/>
                  </a:lnTo>
                  <a:lnTo>
                    <a:pt x="1687783" y="319135"/>
                  </a:lnTo>
                  <a:lnTo>
                    <a:pt x="1695879" y="316278"/>
                  </a:lnTo>
                  <a:lnTo>
                    <a:pt x="1704642" y="313420"/>
                  </a:lnTo>
                  <a:cubicBezTo>
                    <a:pt x="1706451" y="312849"/>
                    <a:pt x="1715786" y="310753"/>
                    <a:pt x="1715786" y="310753"/>
                  </a:cubicBezTo>
                  <a:lnTo>
                    <a:pt x="1723216" y="305610"/>
                  </a:lnTo>
                  <a:lnTo>
                    <a:pt x="1729502" y="301990"/>
                  </a:lnTo>
                  <a:lnTo>
                    <a:pt x="1733883" y="301133"/>
                  </a:lnTo>
                  <a:lnTo>
                    <a:pt x="1750171" y="301133"/>
                  </a:lnTo>
                  <a:lnTo>
                    <a:pt x="1754172" y="300085"/>
                  </a:lnTo>
                  <a:lnTo>
                    <a:pt x="1759696" y="292370"/>
                  </a:lnTo>
                  <a:lnTo>
                    <a:pt x="1762458" y="288846"/>
                  </a:lnTo>
                  <a:lnTo>
                    <a:pt x="1766364" y="286560"/>
                  </a:lnTo>
                  <a:lnTo>
                    <a:pt x="1774555" y="285226"/>
                  </a:lnTo>
                  <a:lnTo>
                    <a:pt x="1784842" y="285226"/>
                  </a:lnTo>
                  <a:lnTo>
                    <a:pt x="1795129" y="283322"/>
                  </a:lnTo>
                  <a:lnTo>
                    <a:pt x="1799320" y="280845"/>
                  </a:lnTo>
                  <a:lnTo>
                    <a:pt x="1804083" y="278368"/>
                  </a:lnTo>
                  <a:lnTo>
                    <a:pt x="1810179" y="276368"/>
                  </a:lnTo>
                  <a:lnTo>
                    <a:pt x="1816941" y="275606"/>
                  </a:lnTo>
                  <a:lnTo>
                    <a:pt x="1913049" y="275606"/>
                  </a:lnTo>
                  <a:lnTo>
                    <a:pt x="1913049" y="271987"/>
                  </a:lnTo>
                  <a:lnTo>
                    <a:pt x="1916859" y="271987"/>
                  </a:lnTo>
                  <a:lnTo>
                    <a:pt x="1916859" y="266748"/>
                  </a:lnTo>
                  <a:lnTo>
                    <a:pt x="1918954" y="266748"/>
                  </a:lnTo>
                  <a:lnTo>
                    <a:pt x="1918954" y="262938"/>
                  </a:lnTo>
                  <a:lnTo>
                    <a:pt x="1919907" y="262938"/>
                  </a:lnTo>
                  <a:lnTo>
                    <a:pt x="1919907" y="258556"/>
                  </a:lnTo>
                  <a:lnTo>
                    <a:pt x="2073926" y="258556"/>
                  </a:lnTo>
                  <a:lnTo>
                    <a:pt x="2073926" y="251794"/>
                  </a:lnTo>
                  <a:lnTo>
                    <a:pt x="2075831" y="251794"/>
                  </a:lnTo>
                  <a:lnTo>
                    <a:pt x="2075831" y="249222"/>
                  </a:lnTo>
                  <a:lnTo>
                    <a:pt x="2080879" y="249222"/>
                  </a:lnTo>
                  <a:lnTo>
                    <a:pt x="2080879" y="247126"/>
                  </a:lnTo>
                  <a:lnTo>
                    <a:pt x="2084499" y="247126"/>
                  </a:lnTo>
                  <a:lnTo>
                    <a:pt x="2084499" y="243983"/>
                  </a:lnTo>
                  <a:lnTo>
                    <a:pt x="2090023" y="243983"/>
                  </a:lnTo>
                  <a:lnTo>
                    <a:pt x="2090023" y="239506"/>
                  </a:lnTo>
                  <a:lnTo>
                    <a:pt x="2093643" y="239506"/>
                  </a:lnTo>
                  <a:lnTo>
                    <a:pt x="2093643" y="237792"/>
                  </a:lnTo>
                  <a:lnTo>
                    <a:pt x="2099167" y="237792"/>
                  </a:lnTo>
                  <a:lnTo>
                    <a:pt x="2099167" y="233125"/>
                  </a:lnTo>
                  <a:lnTo>
                    <a:pt x="2103168" y="233125"/>
                  </a:lnTo>
                  <a:lnTo>
                    <a:pt x="2103168" y="229314"/>
                  </a:lnTo>
                  <a:lnTo>
                    <a:pt x="2106978" y="229314"/>
                  </a:lnTo>
                  <a:lnTo>
                    <a:pt x="2106978" y="227695"/>
                  </a:lnTo>
                  <a:lnTo>
                    <a:pt x="2189274" y="227695"/>
                  </a:lnTo>
                  <a:lnTo>
                    <a:pt x="2189274" y="218170"/>
                  </a:lnTo>
                  <a:lnTo>
                    <a:pt x="2206228" y="218170"/>
                  </a:lnTo>
                  <a:lnTo>
                    <a:pt x="2206228" y="206264"/>
                  </a:lnTo>
                  <a:lnTo>
                    <a:pt x="2343198" y="206264"/>
                  </a:lnTo>
                  <a:lnTo>
                    <a:pt x="2343198" y="193310"/>
                  </a:lnTo>
                  <a:lnTo>
                    <a:pt x="2393299" y="193310"/>
                  </a:lnTo>
                  <a:lnTo>
                    <a:pt x="2393299" y="179118"/>
                  </a:lnTo>
                  <a:lnTo>
                    <a:pt x="2469499" y="179118"/>
                  </a:lnTo>
                  <a:lnTo>
                    <a:pt x="2469499" y="168069"/>
                  </a:lnTo>
                  <a:lnTo>
                    <a:pt x="2605802" y="168069"/>
                  </a:lnTo>
                  <a:lnTo>
                    <a:pt x="2605802" y="153401"/>
                  </a:lnTo>
                  <a:lnTo>
                    <a:pt x="2609517" y="153401"/>
                  </a:lnTo>
                  <a:cubicBezTo>
                    <a:pt x="2609517" y="153401"/>
                    <a:pt x="2609517" y="138922"/>
                    <a:pt x="2609517" y="138922"/>
                  </a:cubicBezTo>
                  <a:lnTo>
                    <a:pt x="2638663" y="138922"/>
                  </a:lnTo>
                  <a:lnTo>
                    <a:pt x="2638663" y="129873"/>
                  </a:lnTo>
                  <a:lnTo>
                    <a:pt x="2642092" y="129873"/>
                  </a:lnTo>
                  <a:lnTo>
                    <a:pt x="2642092" y="119682"/>
                  </a:lnTo>
                  <a:lnTo>
                    <a:pt x="2899267" y="119682"/>
                  </a:lnTo>
                  <a:lnTo>
                    <a:pt x="2899267" y="101870"/>
                  </a:lnTo>
                  <a:lnTo>
                    <a:pt x="2934891" y="101870"/>
                  </a:lnTo>
                  <a:lnTo>
                    <a:pt x="2934891" y="81201"/>
                  </a:lnTo>
                  <a:lnTo>
                    <a:pt x="3008138" y="81201"/>
                  </a:lnTo>
                  <a:lnTo>
                    <a:pt x="3008138" y="70724"/>
                  </a:lnTo>
                  <a:lnTo>
                    <a:pt x="3012138" y="70724"/>
                  </a:lnTo>
                  <a:lnTo>
                    <a:pt x="3012138" y="58913"/>
                  </a:lnTo>
                  <a:lnTo>
                    <a:pt x="3574876" y="58913"/>
                  </a:lnTo>
                  <a:lnTo>
                    <a:pt x="3576876" y="3572"/>
                  </a:lnTo>
                  <a:lnTo>
                    <a:pt x="3665077" y="3572"/>
                  </a:lnTo>
                </a:path>
              </a:pathLst>
            </a:cu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lt1"/>
                </a:solidFill>
                <a:latin typeface="Century Gothic" panose="020B0502020202020204" pitchFamily="34" charset="0"/>
              </a:endParaRPr>
            </a:p>
          </p:txBody>
        </p:sp>
        <p:sp>
          <p:nvSpPr>
            <p:cNvPr id="98" name="Graphic 96">
              <a:extLst>
                <a:ext uri="{FF2B5EF4-FFF2-40B4-BE49-F238E27FC236}">
                  <a16:creationId xmlns:a16="http://schemas.microsoft.com/office/drawing/2014/main" id="{63EE9B41-112C-40AF-9194-8523D5429FF8}"/>
                </a:ext>
              </a:extLst>
            </p:cNvPr>
            <p:cNvSpPr/>
            <p:nvPr/>
          </p:nvSpPr>
          <p:spPr>
            <a:xfrm>
              <a:off x="6935195" y="3499792"/>
              <a:ext cx="4485150" cy="1684189"/>
            </a:xfrm>
            <a:custGeom>
              <a:avLst/>
              <a:gdLst>
                <a:gd name="connsiteX0" fmla="*/ 3645075 w 3648075"/>
                <a:gd name="connsiteY0" fmla="*/ 3572 h 809625"/>
                <a:gd name="connsiteX1" fmla="*/ 3609451 w 3648075"/>
                <a:gd name="connsiteY1" fmla="*/ 12049 h 809625"/>
                <a:gd name="connsiteX2" fmla="*/ 3576304 w 3648075"/>
                <a:gd name="connsiteY2" fmla="*/ 19669 h 809625"/>
                <a:gd name="connsiteX3" fmla="*/ 3531346 w 3648075"/>
                <a:gd name="connsiteY3" fmla="*/ 23860 h 809625"/>
                <a:gd name="connsiteX4" fmla="*/ 3494865 w 3648075"/>
                <a:gd name="connsiteY4" fmla="*/ 29004 h 809625"/>
                <a:gd name="connsiteX5" fmla="*/ 3463433 w 3648075"/>
                <a:gd name="connsiteY5" fmla="*/ 38529 h 809625"/>
                <a:gd name="connsiteX6" fmla="*/ 3414189 w 3648075"/>
                <a:gd name="connsiteY6" fmla="*/ 51292 h 809625"/>
                <a:gd name="connsiteX7" fmla="*/ 3355705 w 3648075"/>
                <a:gd name="connsiteY7" fmla="*/ 59770 h 809625"/>
                <a:gd name="connsiteX8" fmla="*/ 3325130 w 3648075"/>
                <a:gd name="connsiteY8" fmla="*/ 75772 h 809625"/>
                <a:gd name="connsiteX9" fmla="*/ 3299603 w 3648075"/>
                <a:gd name="connsiteY9" fmla="*/ 85963 h 809625"/>
                <a:gd name="connsiteX10" fmla="*/ 3266551 w 3648075"/>
                <a:gd name="connsiteY10" fmla="*/ 92726 h 809625"/>
                <a:gd name="connsiteX11" fmla="*/ 3235976 w 3648075"/>
                <a:gd name="connsiteY11" fmla="*/ 97012 h 809625"/>
                <a:gd name="connsiteX12" fmla="*/ 3211782 w 3648075"/>
                <a:gd name="connsiteY12" fmla="*/ 99965 h 809625"/>
                <a:gd name="connsiteX13" fmla="*/ 3191399 w 3648075"/>
                <a:gd name="connsiteY13" fmla="*/ 105013 h 809625"/>
                <a:gd name="connsiteX14" fmla="*/ 3178731 w 3648075"/>
                <a:gd name="connsiteY14" fmla="*/ 109681 h 809625"/>
                <a:gd name="connsiteX15" fmla="*/ 3162157 w 3648075"/>
                <a:gd name="connsiteY15" fmla="*/ 113967 h 809625"/>
                <a:gd name="connsiteX16" fmla="*/ 3144727 w 3648075"/>
                <a:gd name="connsiteY16" fmla="*/ 116920 h 809625"/>
                <a:gd name="connsiteX17" fmla="*/ 3128153 w 3648075"/>
                <a:gd name="connsiteY17" fmla="*/ 116920 h 809625"/>
                <a:gd name="connsiteX18" fmla="*/ 3110818 w 3648075"/>
                <a:gd name="connsiteY18" fmla="*/ 119492 h 809625"/>
                <a:gd name="connsiteX19" fmla="*/ 3065479 w 3648075"/>
                <a:gd name="connsiteY19" fmla="*/ 119492 h 809625"/>
                <a:gd name="connsiteX20" fmla="*/ 3048143 w 3648075"/>
                <a:gd name="connsiteY20" fmla="*/ 125397 h 809625"/>
                <a:gd name="connsiteX21" fmla="*/ 3040047 w 3648075"/>
                <a:gd name="connsiteY21" fmla="*/ 127968 h 809625"/>
                <a:gd name="connsiteX22" fmla="*/ 3028998 w 3648075"/>
                <a:gd name="connsiteY22" fmla="*/ 130540 h 809625"/>
                <a:gd name="connsiteX23" fmla="*/ 2997184 w 3648075"/>
                <a:gd name="connsiteY23" fmla="*/ 130540 h 809625"/>
                <a:gd name="connsiteX24" fmla="*/ 2979754 w 3648075"/>
                <a:gd name="connsiteY24" fmla="*/ 132922 h 809625"/>
                <a:gd name="connsiteX25" fmla="*/ 2960704 w 3648075"/>
                <a:gd name="connsiteY25" fmla="*/ 135112 h 809625"/>
                <a:gd name="connsiteX26" fmla="*/ 2943749 w 3648075"/>
                <a:gd name="connsiteY26" fmla="*/ 135112 h 809625"/>
                <a:gd name="connsiteX27" fmla="*/ 2907268 w 3648075"/>
                <a:gd name="connsiteY27" fmla="*/ 142733 h 809625"/>
                <a:gd name="connsiteX28" fmla="*/ 2883551 w 3648075"/>
                <a:gd name="connsiteY28" fmla="*/ 147781 h 809625"/>
                <a:gd name="connsiteX29" fmla="*/ 2860596 w 3648075"/>
                <a:gd name="connsiteY29" fmla="*/ 153305 h 809625"/>
                <a:gd name="connsiteX30" fmla="*/ 2839355 w 3648075"/>
                <a:gd name="connsiteY30" fmla="*/ 157115 h 809625"/>
                <a:gd name="connsiteX31" fmla="*/ 2816495 w 3648075"/>
                <a:gd name="connsiteY31" fmla="*/ 163973 h 809625"/>
                <a:gd name="connsiteX32" fmla="*/ 2790587 w 3648075"/>
                <a:gd name="connsiteY32" fmla="*/ 168640 h 809625"/>
                <a:gd name="connsiteX33" fmla="*/ 2778300 w 3648075"/>
                <a:gd name="connsiteY33" fmla="*/ 170736 h 809625"/>
                <a:gd name="connsiteX34" fmla="*/ 2755345 w 3648075"/>
                <a:gd name="connsiteY34" fmla="*/ 174546 h 809625"/>
                <a:gd name="connsiteX35" fmla="*/ 2738771 w 3648075"/>
                <a:gd name="connsiteY35" fmla="*/ 174546 h 809625"/>
                <a:gd name="connsiteX36" fmla="*/ 2718864 w 3648075"/>
                <a:gd name="connsiteY36" fmla="*/ 179213 h 809625"/>
                <a:gd name="connsiteX37" fmla="*/ 2706577 w 3648075"/>
                <a:gd name="connsiteY37" fmla="*/ 184357 h 809625"/>
                <a:gd name="connsiteX38" fmla="*/ 2685717 w 3648075"/>
                <a:gd name="connsiteY38" fmla="*/ 191501 h 809625"/>
                <a:gd name="connsiteX39" fmla="*/ 2672572 w 3648075"/>
                <a:gd name="connsiteY39" fmla="*/ 195786 h 809625"/>
                <a:gd name="connsiteX40" fmla="*/ 2654380 w 3648075"/>
                <a:gd name="connsiteY40" fmla="*/ 199597 h 809625"/>
                <a:gd name="connsiteX41" fmla="*/ 2639044 w 3648075"/>
                <a:gd name="connsiteY41" fmla="*/ 203025 h 809625"/>
                <a:gd name="connsiteX42" fmla="*/ 2626376 w 3648075"/>
                <a:gd name="connsiteY42" fmla="*/ 206360 h 809625"/>
                <a:gd name="connsiteX43" fmla="*/ 2596182 w 3648075"/>
                <a:gd name="connsiteY43" fmla="*/ 214456 h 809625"/>
                <a:gd name="connsiteX44" fmla="*/ 2577989 w 3648075"/>
                <a:gd name="connsiteY44" fmla="*/ 218266 h 809625"/>
                <a:gd name="connsiteX45" fmla="*/ 2557129 w 3648075"/>
                <a:gd name="connsiteY45" fmla="*/ 221218 h 809625"/>
                <a:gd name="connsiteX46" fmla="*/ 2537603 w 3648075"/>
                <a:gd name="connsiteY46" fmla="*/ 226743 h 809625"/>
                <a:gd name="connsiteX47" fmla="*/ 2518553 w 3648075"/>
                <a:gd name="connsiteY47" fmla="*/ 231410 h 809625"/>
                <a:gd name="connsiteX48" fmla="*/ 2487597 w 3648075"/>
                <a:gd name="connsiteY48" fmla="*/ 237411 h 809625"/>
                <a:gd name="connsiteX49" fmla="*/ 2470166 w 3648075"/>
                <a:gd name="connsiteY49" fmla="*/ 241602 h 809625"/>
                <a:gd name="connsiteX50" fmla="*/ 2451116 w 3648075"/>
                <a:gd name="connsiteY50" fmla="*/ 244554 h 809625"/>
                <a:gd name="connsiteX51" fmla="*/ 2433304 w 3648075"/>
                <a:gd name="connsiteY51" fmla="*/ 249698 h 809625"/>
                <a:gd name="connsiteX52" fmla="*/ 2410349 w 3648075"/>
                <a:gd name="connsiteY52" fmla="*/ 256461 h 809625"/>
                <a:gd name="connsiteX53" fmla="*/ 2398062 w 3648075"/>
                <a:gd name="connsiteY53" fmla="*/ 261128 h 809625"/>
                <a:gd name="connsiteX54" fmla="*/ 2376440 w 3648075"/>
                <a:gd name="connsiteY54" fmla="*/ 267891 h 809625"/>
                <a:gd name="connsiteX55" fmla="*/ 2355199 w 3648075"/>
                <a:gd name="connsiteY55" fmla="*/ 271701 h 809625"/>
                <a:gd name="connsiteX56" fmla="*/ 2337769 w 3648075"/>
                <a:gd name="connsiteY56" fmla="*/ 275130 h 809625"/>
                <a:gd name="connsiteX57" fmla="*/ 2306812 w 3648075"/>
                <a:gd name="connsiteY57" fmla="*/ 275130 h 809625"/>
                <a:gd name="connsiteX58" fmla="*/ 2293668 w 3648075"/>
                <a:gd name="connsiteY58" fmla="*/ 278940 h 809625"/>
                <a:gd name="connsiteX59" fmla="*/ 2277094 w 3648075"/>
                <a:gd name="connsiteY59" fmla="*/ 284464 h 809625"/>
                <a:gd name="connsiteX60" fmla="*/ 2255854 w 3648075"/>
                <a:gd name="connsiteY60" fmla="*/ 289132 h 809625"/>
                <a:gd name="connsiteX61" fmla="*/ 2250805 w 3648075"/>
                <a:gd name="connsiteY61" fmla="*/ 290846 h 809625"/>
                <a:gd name="connsiteX62" fmla="*/ 2232994 w 3648075"/>
                <a:gd name="connsiteY62" fmla="*/ 292941 h 809625"/>
                <a:gd name="connsiteX63" fmla="*/ 2220706 w 3648075"/>
                <a:gd name="connsiteY63" fmla="*/ 292941 h 809625"/>
                <a:gd name="connsiteX64" fmla="*/ 2205847 w 3648075"/>
                <a:gd name="connsiteY64" fmla="*/ 296752 h 809625"/>
                <a:gd name="connsiteX65" fmla="*/ 2189655 w 3648075"/>
                <a:gd name="connsiteY65" fmla="*/ 301038 h 809625"/>
                <a:gd name="connsiteX66" fmla="*/ 2177844 w 3648075"/>
                <a:gd name="connsiteY66" fmla="*/ 306086 h 809625"/>
                <a:gd name="connsiteX67" fmla="*/ 2165461 w 3648075"/>
                <a:gd name="connsiteY67" fmla="*/ 309515 h 809625"/>
                <a:gd name="connsiteX68" fmla="*/ 2141554 w 3648075"/>
                <a:gd name="connsiteY68" fmla="*/ 309515 h 809625"/>
                <a:gd name="connsiteX69" fmla="*/ 2102025 w 3648075"/>
                <a:gd name="connsiteY69" fmla="*/ 312944 h 809625"/>
                <a:gd name="connsiteX70" fmla="*/ 2083832 w 3648075"/>
                <a:gd name="connsiteY70" fmla="*/ 316278 h 809625"/>
                <a:gd name="connsiteX71" fmla="*/ 2073640 w 3648075"/>
                <a:gd name="connsiteY71" fmla="*/ 319707 h 809625"/>
                <a:gd name="connsiteX72" fmla="*/ 2065544 w 3648075"/>
                <a:gd name="connsiteY72" fmla="*/ 321802 h 809625"/>
                <a:gd name="connsiteX73" fmla="*/ 2043446 w 3648075"/>
                <a:gd name="connsiteY73" fmla="*/ 326089 h 809625"/>
                <a:gd name="connsiteX74" fmla="*/ 2027349 w 3648075"/>
                <a:gd name="connsiteY74" fmla="*/ 328184 h 809625"/>
                <a:gd name="connsiteX75" fmla="*/ 1989154 w 3648075"/>
                <a:gd name="connsiteY75" fmla="*/ 328184 h 809625"/>
                <a:gd name="connsiteX76" fmla="*/ 1975533 w 3648075"/>
                <a:gd name="connsiteY76" fmla="*/ 331994 h 809625"/>
                <a:gd name="connsiteX77" fmla="*/ 1963627 w 3648075"/>
                <a:gd name="connsiteY77" fmla="*/ 334947 h 809625"/>
                <a:gd name="connsiteX78" fmla="*/ 1947529 w 3648075"/>
                <a:gd name="connsiteY78" fmla="*/ 338376 h 809625"/>
                <a:gd name="connsiteX79" fmla="*/ 1934385 w 3648075"/>
                <a:gd name="connsiteY79" fmla="*/ 340471 h 809625"/>
                <a:gd name="connsiteX80" fmla="*/ 1920764 w 3648075"/>
                <a:gd name="connsiteY80" fmla="*/ 343424 h 809625"/>
                <a:gd name="connsiteX81" fmla="*/ 1905524 w 3648075"/>
                <a:gd name="connsiteY81" fmla="*/ 348568 h 809625"/>
                <a:gd name="connsiteX82" fmla="*/ 1888570 w 3648075"/>
                <a:gd name="connsiteY82" fmla="*/ 353235 h 809625"/>
                <a:gd name="connsiteX83" fmla="*/ 1872377 w 3648075"/>
                <a:gd name="connsiteY83" fmla="*/ 356188 h 809625"/>
                <a:gd name="connsiteX84" fmla="*/ 1856280 w 3648075"/>
                <a:gd name="connsiteY84" fmla="*/ 358283 h 809625"/>
                <a:gd name="connsiteX85" fmla="*/ 1832467 w 3648075"/>
                <a:gd name="connsiteY85" fmla="*/ 360474 h 809625"/>
                <a:gd name="connsiteX86" fmla="*/ 1813417 w 3648075"/>
                <a:gd name="connsiteY86" fmla="*/ 364665 h 809625"/>
                <a:gd name="connsiteX87" fmla="*/ 1800654 w 3648075"/>
                <a:gd name="connsiteY87" fmla="*/ 367618 h 809625"/>
                <a:gd name="connsiteX88" fmla="*/ 1781604 w 3648075"/>
                <a:gd name="connsiteY88" fmla="*/ 371427 h 809625"/>
                <a:gd name="connsiteX89" fmla="*/ 1765126 w 3648075"/>
                <a:gd name="connsiteY89" fmla="*/ 375714 h 809625"/>
                <a:gd name="connsiteX90" fmla="*/ 1748552 w 3648075"/>
                <a:gd name="connsiteY90" fmla="*/ 380381 h 809625"/>
                <a:gd name="connsiteX91" fmla="*/ 1734550 w 3648075"/>
                <a:gd name="connsiteY91" fmla="*/ 384667 h 809625"/>
                <a:gd name="connsiteX92" fmla="*/ 1720548 w 3648075"/>
                <a:gd name="connsiteY92" fmla="*/ 388477 h 809625"/>
                <a:gd name="connsiteX93" fmla="*/ 1704356 w 3648075"/>
                <a:gd name="connsiteY93" fmla="*/ 393525 h 809625"/>
                <a:gd name="connsiteX94" fmla="*/ 1687020 w 3648075"/>
                <a:gd name="connsiteY94" fmla="*/ 396954 h 809625"/>
                <a:gd name="connsiteX95" fmla="*/ 1667970 w 3648075"/>
                <a:gd name="connsiteY95" fmla="*/ 400765 h 809625"/>
                <a:gd name="connsiteX96" fmla="*/ 1631871 w 3648075"/>
                <a:gd name="connsiteY96" fmla="*/ 412195 h 809625"/>
                <a:gd name="connsiteX97" fmla="*/ 1595771 w 3648075"/>
                <a:gd name="connsiteY97" fmla="*/ 412195 h 809625"/>
                <a:gd name="connsiteX98" fmla="*/ 1586246 w 3648075"/>
                <a:gd name="connsiteY98" fmla="*/ 414767 h 809625"/>
                <a:gd name="connsiteX99" fmla="*/ 1579007 w 3648075"/>
                <a:gd name="connsiteY99" fmla="*/ 417719 h 809625"/>
                <a:gd name="connsiteX100" fmla="*/ 1559957 w 3648075"/>
                <a:gd name="connsiteY100" fmla="*/ 425815 h 809625"/>
                <a:gd name="connsiteX101" fmla="*/ 1548432 w 3648075"/>
                <a:gd name="connsiteY101" fmla="*/ 429626 h 809625"/>
                <a:gd name="connsiteX102" fmla="*/ 1526429 w 3648075"/>
                <a:gd name="connsiteY102" fmla="*/ 432959 h 809625"/>
                <a:gd name="connsiteX103" fmla="*/ 1510713 w 3648075"/>
                <a:gd name="connsiteY103" fmla="*/ 435531 h 809625"/>
                <a:gd name="connsiteX104" fmla="*/ 1501188 w 3648075"/>
                <a:gd name="connsiteY104" fmla="*/ 438484 h 809625"/>
                <a:gd name="connsiteX105" fmla="*/ 1488901 w 3648075"/>
                <a:gd name="connsiteY105" fmla="*/ 441913 h 809625"/>
                <a:gd name="connsiteX106" fmla="*/ 1476994 w 3648075"/>
                <a:gd name="connsiteY106" fmla="*/ 444485 h 809625"/>
                <a:gd name="connsiteX107" fmla="*/ 1461278 w 3648075"/>
                <a:gd name="connsiteY107" fmla="*/ 447437 h 809625"/>
                <a:gd name="connsiteX108" fmla="*/ 1446038 w 3648075"/>
                <a:gd name="connsiteY108" fmla="*/ 450390 h 809625"/>
                <a:gd name="connsiteX109" fmla="*/ 1429084 w 3648075"/>
                <a:gd name="connsiteY109" fmla="*/ 452485 h 809625"/>
                <a:gd name="connsiteX110" fmla="*/ 1409557 w 3648075"/>
                <a:gd name="connsiteY110" fmla="*/ 456391 h 809625"/>
                <a:gd name="connsiteX111" fmla="*/ 1372219 w 3648075"/>
                <a:gd name="connsiteY111" fmla="*/ 456391 h 809625"/>
                <a:gd name="connsiteX112" fmla="*/ 1353169 w 3648075"/>
                <a:gd name="connsiteY112" fmla="*/ 460200 h 809625"/>
                <a:gd name="connsiteX113" fmla="*/ 1334119 w 3648075"/>
                <a:gd name="connsiteY113" fmla="*/ 464868 h 809625"/>
                <a:gd name="connsiteX114" fmla="*/ 1318022 w 3648075"/>
                <a:gd name="connsiteY114" fmla="*/ 469916 h 809625"/>
                <a:gd name="connsiteX115" fmla="*/ 1308497 w 3648075"/>
                <a:gd name="connsiteY115" fmla="*/ 473345 h 809625"/>
                <a:gd name="connsiteX116" fmla="*/ 1297829 w 3648075"/>
                <a:gd name="connsiteY116" fmla="*/ 477155 h 809625"/>
                <a:gd name="connsiteX117" fmla="*/ 1283446 w 3648075"/>
                <a:gd name="connsiteY117" fmla="*/ 481822 h 809625"/>
                <a:gd name="connsiteX118" fmla="*/ 1273254 w 3648075"/>
                <a:gd name="connsiteY118" fmla="*/ 483918 h 809625"/>
                <a:gd name="connsiteX119" fmla="*/ 1262587 w 3648075"/>
                <a:gd name="connsiteY119" fmla="*/ 483918 h 809625"/>
                <a:gd name="connsiteX120" fmla="*/ 1253062 w 3648075"/>
                <a:gd name="connsiteY120" fmla="*/ 486490 h 809625"/>
                <a:gd name="connsiteX121" fmla="*/ 1246299 w 3648075"/>
                <a:gd name="connsiteY121" fmla="*/ 488585 h 809625"/>
                <a:gd name="connsiteX122" fmla="*/ 1229344 w 3648075"/>
                <a:gd name="connsiteY122" fmla="*/ 497539 h 809625"/>
                <a:gd name="connsiteX123" fmla="*/ 1222581 w 3648075"/>
                <a:gd name="connsiteY123" fmla="*/ 503063 h 809625"/>
                <a:gd name="connsiteX124" fmla="*/ 1210199 w 3648075"/>
                <a:gd name="connsiteY124" fmla="*/ 509826 h 809625"/>
                <a:gd name="connsiteX125" fmla="*/ 1198769 w 3648075"/>
                <a:gd name="connsiteY125" fmla="*/ 512779 h 809625"/>
                <a:gd name="connsiteX126" fmla="*/ 1165241 w 3648075"/>
                <a:gd name="connsiteY126" fmla="*/ 512779 h 809625"/>
                <a:gd name="connsiteX127" fmla="*/ 1130761 w 3648075"/>
                <a:gd name="connsiteY127" fmla="*/ 518208 h 809625"/>
                <a:gd name="connsiteX128" fmla="*/ 1118569 w 3648075"/>
                <a:gd name="connsiteY128" fmla="*/ 522970 h 809625"/>
                <a:gd name="connsiteX129" fmla="*/ 1105900 w 3648075"/>
                <a:gd name="connsiteY129" fmla="*/ 527828 h 809625"/>
                <a:gd name="connsiteX130" fmla="*/ 1096375 w 3648075"/>
                <a:gd name="connsiteY130" fmla="*/ 532019 h 809625"/>
                <a:gd name="connsiteX131" fmla="*/ 1076563 w 3648075"/>
                <a:gd name="connsiteY131" fmla="*/ 533734 h 809625"/>
                <a:gd name="connsiteX132" fmla="*/ 1066086 w 3648075"/>
                <a:gd name="connsiteY132" fmla="*/ 537163 h 809625"/>
                <a:gd name="connsiteX133" fmla="*/ 1032367 w 3648075"/>
                <a:gd name="connsiteY133" fmla="*/ 548117 h 809625"/>
                <a:gd name="connsiteX134" fmla="*/ 1021413 w 3648075"/>
                <a:gd name="connsiteY134" fmla="*/ 552117 h 809625"/>
                <a:gd name="connsiteX135" fmla="*/ 1011888 w 3648075"/>
                <a:gd name="connsiteY135" fmla="*/ 556689 h 809625"/>
                <a:gd name="connsiteX136" fmla="*/ 986076 w 3648075"/>
                <a:gd name="connsiteY136" fmla="*/ 570214 h 809625"/>
                <a:gd name="connsiteX137" fmla="*/ 981599 w 3648075"/>
                <a:gd name="connsiteY137" fmla="*/ 571929 h 809625"/>
                <a:gd name="connsiteX138" fmla="*/ 955786 w 3648075"/>
                <a:gd name="connsiteY138" fmla="*/ 571929 h 809625"/>
                <a:gd name="connsiteX139" fmla="*/ 938832 w 3648075"/>
                <a:gd name="connsiteY139" fmla="*/ 574215 h 809625"/>
                <a:gd name="connsiteX140" fmla="*/ 927497 w 3648075"/>
                <a:gd name="connsiteY140" fmla="*/ 574215 h 809625"/>
                <a:gd name="connsiteX141" fmla="*/ 919305 w 3648075"/>
                <a:gd name="connsiteY141" fmla="*/ 578977 h 809625"/>
                <a:gd name="connsiteX142" fmla="*/ 910257 w 3648075"/>
                <a:gd name="connsiteY142" fmla="*/ 584121 h 809625"/>
                <a:gd name="connsiteX143" fmla="*/ 905494 w 3648075"/>
                <a:gd name="connsiteY143" fmla="*/ 586597 h 809625"/>
                <a:gd name="connsiteX144" fmla="*/ 885968 w 3648075"/>
                <a:gd name="connsiteY144" fmla="*/ 586597 h 809625"/>
                <a:gd name="connsiteX145" fmla="*/ 881110 w 3648075"/>
                <a:gd name="connsiteY145" fmla="*/ 590312 h 809625"/>
                <a:gd name="connsiteX146" fmla="*/ 876633 w 3648075"/>
                <a:gd name="connsiteY146" fmla="*/ 593170 h 809625"/>
                <a:gd name="connsiteX147" fmla="*/ 871204 w 3648075"/>
                <a:gd name="connsiteY147" fmla="*/ 597361 h 809625"/>
                <a:gd name="connsiteX148" fmla="*/ 865584 w 3648075"/>
                <a:gd name="connsiteY148" fmla="*/ 599933 h 809625"/>
                <a:gd name="connsiteX149" fmla="*/ 854821 w 3648075"/>
                <a:gd name="connsiteY149" fmla="*/ 601932 h 809625"/>
                <a:gd name="connsiteX150" fmla="*/ 844058 w 3648075"/>
                <a:gd name="connsiteY150" fmla="*/ 604218 h 809625"/>
                <a:gd name="connsiteX151" fmla="*/ 826532 w 3648075"/>
                <a:gd name="connsiteY151" fmla="*/ 606123 h 809625"/>
                <a:gd name="connsiteX152" fmla="*/ 812435 w 3648075"/>
                <a:gd name="connsiteY152" fmla="*/ 608695 h 809625"/>
                <a:gd name="connsiteX153" fmla="*/ 801672 w 3648075"/>
                <a:gd name="connsiteY153" fmla="*/ 610981 h 809625"/>
                <a:gd name="connsiteX154" fmla="*/ 792147 w 3648075"/>
                <a:gd name="connsiteY154" fmla="*/ 613553 h 809625"/>
                <a:gd name="connsiteX155" fmla="*/ 777954 w 3648075"/>
                <a:gd name="connsiteY155" fmla="*/ 616029 h 809625"/>
                <a:gd name="connsiteX156" fmla="*/ 743760 w 3648075"/>
                <a:gd name="connsiteY156" fmla="*/ 621745 h 809625"/>
                <a:gd name="connsiteX157" fmla="*/ 733282 w 3648075"/>
                <a:gd name="connsiteY157" fmla="*/ 625364 h 809625"/>
                <a:gd name="connsiteX158" fmla="*/ 721662 w 3648075"/>
                <a:gd name="connsiteY158" fmla="*/ 629365 h 809625"/>
                <a:gd name="connsiteX159" fmla="*/ 711470 w 3648075"/>
                <a:gd name="connsiteY159" fmla="*/ 634413 h 809625"/>
                <a:gd name="connsiteX160" fmla="*/ 699849 w 3648075"/>
                <a:gd name="connsiteY160" fmla="*/ 637842 h 809625"/>
                <a:gd name="connsiteX161" fmla="*/ 687467 w 3648075"/>
                <a:gd name="connsiteY161" fmla="*/ 640128 h 809625"/>
                <a:gd name="connsiteX162" fmla="*/ 676990 w 3648075"/>
                <a:gd name="connsiteY162" fmla="*/ 641842 h 809625"/>
                <a:gd name="connsiteX163" fmla="*/ 664798 w 3648075"/>
                <a:gd name="connsiteY163" fmla="*/ 641842 h 809625"/>
                <a:gd name="connsiteX164" fmla="*/ 655273 w 3648075"/>
                <a:gd name="connsiteY164" fmla="*/ 642890 h 809625"/>
                <a:gd name="connsiteX165" fmla="*/ 648795 w 3648075"/>
                <a:gd name="connsiteY165" fmla="*/ 642890 h 809625"/>
                <a:gd name="connsiteX166" fmla="*/ 639270 w 3648075"/>
                <a:gd name="connsiteY166" fmla="*/ 645176 h 809625"/>
                <a:gd name="connsiteX167" fmla="*/ 630698 w 3648075"/>
                <a:gd name="connsiteY167" fmla="*/ 649177 h 809625"/>
                <a:gd name="connsiteX168" fmla="*/ 597932 w 3648075"/>
                <a:gd name="connsiteY168" fmla="*/ 659654 h 809625"/>
                <a:gd name="connsiteX169" fmla="*/ 586311 w 3648075"/>
                <a:gd name="connsiteY169" fmla="*/ 664131 h 809625"/>
                <a:gd name="connsiteX170" fmla="*/ 572786 w 3648075"/>
                <a:gd name="connsiteY170" fmla="*/ 667274 h 809625"/>
                <a:gd name="connsiteX171" fmla="*/ 561165 w 3648075"/>
                <a:gd name="connsiteY171" fmla="*/ 672322 h 809625"/>
                <a:gd name="connsiteX172" fmla="*/ 552974 w 3648075"/>
                <a:gd name="connsiteY172" fmla="*/ 677752 h 809625"/>
                <a:gd name="connsiteX173" fmla="*/ 538496 w 3648075"/>
                <a:gd name="connsiteY173" fmla="*/ 680323 h 809625"/>
                <a:gd name="connsiteX174" fmla="*/ 524685 w 3648075"/>
                <a:gd name="connsiteY174" fmla="*/ 680323 h 809625"/>
                <a:gd name="connsiteX175" fmla="*/ 502015 w 3648075"/>
                <a:gd name="connsiteY175" fmla="*/ 684229 h 809625"/>
                <a:gd name="connsiteX176" fmla="*/ 481917 w 3648075"/>
                <a:gd name="connsiteY176" fmla="*/ 688515 h 809625"/>
                <a:gd name="connsiteX177" fmla="*/ 465820 w 3648075"/>
                <a:gd name="connsiteY177" fmla="*/ 690992 h 809625"/>
                <a:gd name="connsiteX178" fmla="*/ 453057 w 3648075"/>
                <a:gd name="connsiteY178" fmla="*/ 692991 h 809625"/>
                <a:gd name="connsiteX179" fmla="*/ 441150 w 3648075"/>
                <a:gd name="connsiteY179" fmla="*/ 694420 h 809625"/>
                <a:gd name="connsiteX180" fmla="*/ 405241 w 3648075"/>
                <a:gd name="connsiteY180" fmla="*/ 701183 h 809625"/>
                <a:gd name="connsiteX181" fmla="*/ 389715 w 3648075"/>
                <a:gd name="connsiteY181" fmla="*/ 706612 h 809625"/>
                <a:gd name="connsiteX182" fmla="*/ 371332 w 3648075"/>
                <a:gd name="connsiteY182" fmla="*/ 711661 h 809625"/>
                <a:gd name="connsiteX183" fmla="*/ 354568 w 3648075"/>
                <a:gd name="connsiteY183" fmla="*/ 715947 h 809625"/>
                <a:gd name="connsiteX184" fmla="*/ 346091 w 3648075"/>
                <a:gd name="connsiteY184" fmla="*/ 719567 h 809625"/>
                <a:gd name="connsiteX185" fmla="*/ 332851 w 3648075"/>
                <a:gd name="connsiteY185" fmla="*/ 724138 h 809625"/>
                <a:gd name="connsiteX186" fmla="*/ 320373 w 3648075"/>
                <a:gd name="connsiteY186" fmla="*/ 728615 h 809625"/>
                <a:gd name="connsiteX187" fmla="*/ 302848 w 3648075"/>
                <a:gd name="connsiteY187" fmla="*/ 734616 h 809625"/>
                <a:gd name="connsiteX188" fmla="*/ 291798 w 3648075"/>
                <a:gd name="connsiteY188" fmla="*/ 736616 h 809625"/>
                <a:gd name="connsiteX189" fmla="*/ 266938 w 3648075"/>
                <a:gd name="connsiteY189" fmla="*/ 743379 h 809625"/>
                <a:gd name="connsiteX190" fmla="*/ 244269 w 3648075"/>
                <a:gd name="connsiteY190" fmla="*/ 748713 h 809625"/>
                <a:gd name="connsiteX191" fmla="*/ 190262 w 3648075"/>
                <a:gd name="connsiteY191" fmla="*/ 760333 h 809625"/>
                <a:gd name="connsiteX192" fmla="*/ 171212 w 3648075"/>
                <a:gd name="connsiteY192" fmla="*/ 765477 h 809625"/>
                <a:gd name="connsiteX193" fmla="*/ 144352 w 3648075"/>
                <a:gd name="connsiteY193" fmla="*/ 774240 h 809625"/>
                <a:gd name="connsiteX194" fmla="*/ 132159 w 3648075"/>
                <a:gd name="connsiteY194" fmla="*/ 777573 h 809625"/>
                <a:gd name="connsiteX195" fmla="*/ 104156 w 3648075"/>
                <a:gd name="connsiteY195" fmla="*/ 786051 h 809625"/>
                <a:gd name="connsiteX196" fmla="*/ 82915 w 3648075"/>
                <a:gd name="connsiteY196" fmla="*/ 789480 h 809625"/>
                <a:gd name="connsiteX197" fmla="*/ 66246 w 3648075"/>
                <a:gd name="connsiteY197" fmla="*/ 791480 h 809625"/>
                <a:gd name="connsiteX198" fmla="*/ 53673 w 3648075"/>
                <a:gd name="connsiteY198" fmla="*/ 791480 h 809625"/>
                <a:gd name="connsiteX199" fmla="*/ 40148 w 3648075"/>
                <a:gd name="connsiteY199" fmla="*/ 795957 h 809625"/>
                <a:gd name="connsiteX200" fmla="*/ 24813 w 3648075"/>
                <a:gd name="connsiteY200" fmla="*/ 802815 h 809625"/>
                <a:gd name="connsiteX201" fmla="*/ 14049 w 3648075"/>
                <a:gd name="connsiteY201" fmla="*/ 807291 h 809625"/>
                <a:gd name="connsiteX202" fmla="*/ 3572 w 3648075"/>
                <a:gd name="connsiteY202" fmla="*/ 809863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3648075" h="809625">
                  <a:moveTo>
                    <a:pt x="3645075" y="3572"/>
                  </a:moveTo>
                  <a:lnTo>
                    <a:pt x="3609451" y="12049"/>
                  </a:lnTo>
                  <a:lnTo>
                    <a:pt x="3576304" y="19669"/>
                  </a:lnTo>
                  <a:lnTo>
                    <a:pt x="3531346" y="23860"/>
                  </a:lnTo>
                  <a:lnTo>
                    <a:pt x="3494865" y="29004"/>
                  </a:lnTo>
                  <a:lnTo>
                    <a:pt x="3463433" y="38529"/>
                  </a:lnTo>
                  <a:lnTo>
                    <a:pt x="3414189" y="51292"/>
                  </a:lnTo>
                  <a:lnTo>
                    <a:pt x="3355705" y="59770"/>
                  </a:lnTo>
                  <a:lnTo>
                    <a:pt x="3325130" y="75772"/>
                  </a:lnTo>
                  <a:lnTo>
                    <a:pt x="3299603" y="85963"/>
                  </a:lnTo>
                  <a:lnTo>
                    <a:pt x="3266551" y="92726"/>
                  </a:lnTo>
                  <a:lnTo>
                    <a:pt x="3235976" y="97012"/>
                  </a:lnTo>
                  <a:lnTo>
                    <a:pt x="3211782" y="99965"/>
                  </a:lnTo>
                  <a:lnTo>
                    <a:pt x="3191399" y="105013"/>
                  </a:lnTo>
                  <a:lnTo>
                    <a:pt x="3178731" y="109681"/>
                  </a:lnTo>
                  <a:lnTo>
                    <a:pt x="3162157" y="113967"/>
                  </a:lnTo>
                  <a:lnTo>
                    <a:pt x="3144727" y="116920"/>
                  </a:lnTo>
                  <a:lnTo>
                    <a:pt x="3128153" y="116920"/>
                  </a:lnTo>
                  <a:lnTo>
                    <a:pt x="3110818" y="119492"/>
                  </a:lnTo>
                  <a:lnTo>
                    <a:pt x="3065479" y="119492"/>
                  </a:lnTo>
                  <a:lnTo>
                    <a:pt x="3048143" y="125397"/>
                  </a:lnTo>
                  <a:lnTo>
                    <a:pt x="3040047" y="127968"/>
                  </a:lnTo>
                  <a:lnTo>
                    <a:pt x="3028998" y="130540"/>
                  </a:lnTo>
                  <a:lnTo>
                    <a:pt x="2997184" y="130540"/>
                  </a:lnTo>
                  <a:lnTo>
                    <a:pt x="2979754" y="132922"/>
                  </a:lnTo>
                  <a:lnTo>
                    <a:pt x="2960704" y="135112"/>
                  </a:lnTo>
                  <a:lnTo>
                    <a:pt x="2943749" y="135112"/>
                  </a:lnTo>
                  <a:lnTo>
                    <a:pt x="2907268" y="142733"/>
                  </a:lnTo>
                  <a:lnTo>
                    <a:pt x="2883551" y="147781"/>
                  </a:lnTo>
                  <a:lnTo>
                    <a:pt x="2860596" y="153305"/>
                  </a:lnTo>
                  <a:lnTo>
                    <a:pt x="2839355" y="157115"/>
                  </a:lnTo>
                  <a:lnTo>
                    <a:pt x="2816495" y="163973"/>
                  </a:lnTo>
                  <a:lnTo>
                    <a:pt x="2790587" y="168640"/>
                  </a:lnTo>
                  <a:lnTo>
                    <a:pt x="2778300" y="170736"/>
                  </a:lnTo>
                  <a:lnTo>
                    <a:pt x="2755345" y="174546"/>
                  </a:lnTo>
                  <a:lnTo>
                    <a:pt x="2738771" y="174546"/>
                  </a:lnTo>
                  <a:lnTo>
                    <a:pt x="2718864" y="179213"/>
                  </a:lnTo>
                  <a:lnTo>
                    <a:pt x="2706577" y="184357"/>
                  </a:lnTo>
                  <a:lnTo>
                    <a:pt x="2685717" y="191501"/>
                  </a:lnTo>
                  <a:lnTo>
                    <a:pt x="2672572" y="195786"/>
                  </a:lnTo>
                  <a:lnTo>
                    <a:pt x="2654380" y="199597"/>
                  </a:lnTo>
                  <a:lnTo>
                    <a:pt x="2639044" y="203025"/>
                  </a:lnTo>
                  <a:lnTo>
                    <a:pt x="2626376" y="206360"/>
                  </a:lnTo>
                  <a:lnTo>
                    <a:pt x="2596182" y="214456"/>
                  </a:lnTo>
                  <a:lnTo>
                    <a:pt x="2577989" y="218266"/>
                  </a:lnTo>
                  <a:lnTo>
                    <a:pt x="2557129" y="221218"/>
                  </a:lnTo>
                  <a:lnTo>
                    <a:pt x="2537603" y="226743"/>
                  </a:lnTo>
                  <a:lnTo>
                    <a:pt x="2518553" y="231410"/>
                  </a:lnTo>
                  <a:lnTo>
                    <a:pt x="2487597" y="237411"/>
                  </a:lnTo>
                  <a:lnTo>
                    <a:pt x="2470166" y="241602"/>
                  </a:lnTo>
                  <a:lnTo>
                    <a:pt x="2451116" y="244554"/>
                  </a:lnTo>
                  <a:lnTo>
                    <a:pt x="2433304" y="249698"/>
                  </a:lnTo>
                  <a:lnTo>
                    <a:pt x="2410349" y="256461"/>
                  </a:lnTo>
                  <a:lnTo>
                    <a:pt x="2398062" y="261128"/>
                  </a:lnTo>
                  <a:lnTo>
                    <a:pt x="2376440" y="267891"/>
                  </a:lnTo>
                  <a:cubicBezTo>
                    <a:pt x="2376440" y="267891"/>
                    <a:pt x="2357390" y="270939"/>
                    <a:pt x="2355199" y="271701"/>
                  </a:cubicBezTo>
                  <a:cubicBezTo>
                    <a:pt x="2353009" y="272463"/>
                    <a:pt x="2337769" y="275130"/>
                    <a:pt x="2337769" y="275130"/>
                  </a:cubicBezTo>
                  <a:lnTo>
                    <a:pt x="2306812" y="275130"/>
                  </a:lnTo>
                  <a:lnTo>
                    <a:pt x="2293668" y="278940"/>
                  </a:lnTo>
                  <a:lnTo>
                    <a:pt x="2277094" y="284464"/>
                  </a:lnTo>
                  <a:lnTo>
                    <a:pt x="2255854" y="289132"/>
                  </a:lnTo>
                  <a:lnTo>
                    <a:pt x="2250805" y="290846"/>
                  </a:lnTo>
                  <a:lnTo>
                    <a:pt x="2232994" y="292941"/>
                  </a:lnTo>
                  <a:lnTo>
                    <a:pt x="2220706" y="292941"/>
                  </a:lnTo>
                  <a:lnTo>
                    <a:pt x="2205847" y="296752"/>
                  </a:lnTo>
                  <a:lnTo>
                    <a:pt x="2189655" y="301038"/>
                  </a:lnTo>
                  <a:lnTo>
                    <a:pt x="2177844" y="306086"/>
                  </a:lnTo>
                  <a:lnTo>
                    <a:pt x="2165461" y="309515"/>
                  </a:lnTo>
                  <a:lnTo>
                    <a:pt x="2141554" y="309515"/>
                  </a:lnTo>
                  <a:lnTo>
                    <a:pt x="2102025" y="312944"/>
                  </a:lnTo>
                  <a:lnTo>
                    <a:pt x="2083832" y="316278"/>
                  </a:lnTo>
                  <a:lnTo>
                    <a:pt x="2073640" y="319707"/>
                  </a:lnTo>
                  <a:lnTo>
                    <a:pt x="2065544" y="321802"/>
                  </a:lnTo>
                  <a:lnTo>
                    <a:pt x="2043446" y="326089"/>
                  </a:lnTo>
                  <a:lnTo>
                    <a:pt x="2027349" y="328184"/>
                  </a:lnTo>
                  <a:lnTo>
                    <a:pt x="1989154" y="328184"/>
                  </a:lnTo>
                  <a:lnTo>
                    <a:pt x="1975533" y="331994"/>
                  </a:lnTo>
                  <a:lnTo>
                    <a:pt x="1963627" y="334947"/>
                  </a:lnTo>
                  <a:lnTo>
                    <a:pt x="1947529" y="338376"/>
                  </a:lnTo>
                  <a:lnTo>
                    <a:pt x="1934385" y="340471"/>
                  </a:lnTo>
                  <a:lnTo>
                    <a:pt x="1920764" y="343424"/>
                  </a:lnTo>
                  <a:lnTo>
                    <a:pt x="1905524" y="348568"/>
                  </a:lnTo>
                  <a:lnTo>
                    <a:pt x="1888570" y="353235"/>
                  </a:lnTo>
                  <a:lnTo>
                    <a:pt x="1872377" y="356188"/>
                  </a:lnTo>
                  <a:lnTo>
                    <a:pt x="1856280" y="358283"/>
                  </a:lnTo>
                  <a:lnTo>
                    <a:pt x="1832467" y="360474"/>
                  </a:lnTo>
                  <a:lnTo>
                    <a:pt x="1813417" y="364665"/>
                  </a:lnTo>
                  <a:lnTo>
                    <a:pt x="1800654" y="367618"/>
                  </a:lnTo>
                  <a:lnTo>
                    <a:pt x="1781604" y="371427"/>
                  </a:lnTo>
                  <a:lnTo>
                    <a:pt x="1765126" y="375714"/>
                  </a:lnTo>
                  <a:lnTo>
                    <a:pt x="1748552" y="380381"/>
                  </a:lnTo>
                  <a:lnTo>
                    <a:pt x="1734550" y="384667"/>
                  </a:lnTo>
                  <a:lnTo>
                    <a:pt x="1720548" y="388477"/>
                  </a:lnTo>
                  <a:lnTo>
                    <a:pt x="1704356" y="393525"/>
                  </a:lnTo>
                  <a:lnTo>
                    <a:pt x="1687020" y="396954"/>
                  </a:lnTo>
                  <a:lnTo>
                    <a:pt x="1667970" y="400765"/>
                  </a:lnTo>
                  <a:lnTo>
                    <a:pt x="1631871" y="412195"/>
                  </a:lnTo>
                  <a:lnTo>
                    <a:pt x="1595771" y="412195"/>
                  </a:lnTo>
                  <a:lnTo>
                    <a:pt x="1586246" y="414767"/>
                  </a:lnTo>
                  <a:lnTo>
                    <a:pt x="1579007" y="417719"/>
                  </a:lnTo>
                  <a:lnTo>
                    <a:pt x="1559957" y="425815"/>
                  </a:lnTo>
                  <a:lnTo>
                    <a:pt x="1548432" y="429626"/>
                  </a:lnTo>
                  <a:lnTo>
                    <a:pt x="1526429" y="432959"/>
                  </a:lnTo>
                  <a:lnTo>
                    <a:pt x="1510713" y="435531"/>
                  </a:lnTo>
                  <a:lnTo>
                    <a:pt x="1501188" y="438484"/>
                  </a:lnTo>
                  <a:lnTo>
                    <a:pt x="1488901" y="441913"/>
                  </a:lnTo>
                  <a:lnTo>
                    <a:pt x="1476994" y="444485"/>
                  </a:lnTo>
                  <a:lnTo>
                    <a:pt x="1461278" y="447437"/>
                  </a:lnTo>
                  <a:lnTo>
                    <a:pt x="1446038" y="450390"/>
                  </a:lnTo>
                  <a:lnTo>
                    <a:pt x="1429084" y="452485"/>
                  </a:lnTo>
                  <a:lnTo>
                    <a:pt x="1409557" y="456391"/>
                  </a:lnTo>
                  <a:lnTo>
                    <a:pt x="1372219" y="456391"/>
                  </a:lnTo>
                  <a:lnTo>
                    <a:pt x="1353169" y="460200"/>
                  </a:lnTo>
                  <a:lnTo>
                    <a:pt x="1334119" y="464868"/>
                  </a:lnTo>
                  <a:lnTo>
                    <a:pt x="1318022" y="469916"/>
                  </a:lnTo>
                  <a:lnTo>
                    <a:pt x="1308497" y="473345"/>
                  </a:lnTo>
                  <a:lnTo>
                    <a:pt x="1297829" y="477155"/>
                  </a:lnTo>
                  <a:lnTo>
                    <a:pt x="1283446" y="481822"/>
                  </a:lnTo>
                  <a:lnTo>
                    <a:pt x="1273254" y="483918"/>
                  </a:lnTo>
                  <a:lnTo>
                    <a:pt x="1262587" y="483918"/>
                  </a:lnTo>
                  <a:lnTo>
                    <a:pt x="1253062" y="486490"/>
                  </a:lnTo>
                  <a:lnTo>
                    <a:pt x="1246299" y="488585"/>
                  </a:lnTo>
                  <a:lnTo>
                    <a:pt x="1229344" y="497539"/>
                  </a:lnTo>
                  <a:lnTo>
                    <a:pt x="1222581" y="503063"/>
                  </a:lnTo>
                  <a:lnTo>
                    <a:pt x="1210199" y="509826"/>
                  </a:lnTo>
                  <a:lnTo>
                    <a:pt x="1198769" y="512779"/>
                  </a:lnTo>
                  <a:lnTo>
                    <a:pt x="1165241" y="512779"/>
                  </a:lnTo>
                  <a:lnTo>
                    <a:pt x="1130761" y="518208"/>
                  </a:lnTo>
                  <a:lnTo>
                    <a:pt x="1118569" y="522970"/>
                  </a:lnTo>
                  <a:lnTo>
                    <a:pt x="1105900" y="527828"/>
                  </a:lnTo>
                  <a:lnTo>
                    <a:pt x="1096375" y="532019"/>
                  </a:lnTo>
                  <a:lnTo>
                    <a:pt x="1076563" y="533734"/>
                  </a:lnTo>
                  <a:lnTo>
                    <a:pt x="1066086" y="537163"/>
                  </a:lnTo>
                  <a:lnTo>
                    <a:pt x="1032367" y="548117"/>
                  </a:lnTo>
                  <a:lnTo>
                    <a:pt x="1021413" y="552117"/>
                  </a:lnTo>
                  <a:lnTo>
                    <a:pt x="1011888" y="556689"/>
                  </a:lnTo>
                  <a:lnTo>
                    <a:pt x="986076" y="570214"/>
                  </a:lnTo>
                  <a:lnTo>
                    <a:pt x="981599" y="571929"/>
                  </a:lnTo>
                  <a:lnTo>
                    <a:pt x="955786" y="571929"/>
                  </a:lnTo>
                  <a:lnTo>
                    <a:pt x="938832" y="574215"/>
                  </a:lnTo>
                  <a:lnTo>
                    <a:pt x="927497" y="574215"/>
                  </a:lnTo>
                  <a:lnTo>
                    <a:pt x="919305" y="578977"/>
                  </a:lnTo>
                  <a:lnTo>
                    <a:pt x="910257" y="584121"/>
                  </a:lnTo>
                  <a:lnTo>
                    <a:pt x="905494" y="586597"/>
                  </a:lnTo>
                  <a:lnTo>
                    <a:pt x="885968" y="586597"/>
                  </a:lnTo>
                  <a:lnTo>
                    <a:pt x="881110" y="590312"/>
                  </a:lnTo>
                  <a:lnTo>
                    <a:pt x="876633" y="593170"/>
                  </a:lnTo>
                  <a:lnTo>
                    <a:pt x="871204" y="597361"/>
                  </a:lnTo>
                  <a:lnTo>
                    <a:pt x="865584" y="599933"/>
                  </a:lnTo>
                  <a:lnTo>
                    <a:pt x="854821" y="601932"/>
                  </a:lnTo>
                  <a:lnTo>
                    <a:pt x="844058" y="604218"/>
                  </a:lnTo>
                  <a:lnTo>
                    <a:pt x="826532" y="606123"/>
                  </a:lnTo>
                  <a:lnTo>
                    <a:pt x="812435" y="608695"/>
                  </a:lnTo>
                  <a:lnTo>
                    <a:pt x="801672" y="610981"/>
                  </a:lnTo>
                  <a:lnTo>
                    <a:pt x="792147" y="613553"/>
                  </a:lnTo>
                  <a:lnTo>
                    <a:pt x="777954" y="616029"/>
                  </a:lnTo>
                  <a:lnTo>
                    <a:pt x="743760" y="621745"/>
                  </a:lnTo>
                  <a:lnTo>
                    <a:pt x="733282" y="625364"/>
                  </a:lnTo>
                  <a:lnTo>
                    <a:pt x="721662" y="629365"/>
                  </a:lnTo>
                  <a:lnTo>
                    <a:pt x="711470" y="634413"/>
                  </a:lnTo>
                  <a:lnTo>
                    <a:pt x="699849" y="637842"/>
                  </a:lnTo>
                  <a:lnTo>
                    <a:pt x="687467" y="640128"/>
                  </a:lnTo>
                  <a:lnTo>
                    <a:pt x="676990" y="641842"/>
                  </a:lnTo>
                  <a:lnTo>
                    <a:pt x="664798" y="641842"/>
                  </a:lnTo>
                  <a:lnTo>
                    <a:pt x="655273" y="642890"/>
                  </a:lnTo>
                  <a:lnTo>
                    <a:pt x="648795" y="642890"/>
                  </a:lnTo>
                  <a:lnTo>
                    <a:pt x="639270" y="645176"/>
                  </a:lnTo>
                  <a:lnTo>
                    <a:pt x="630698" y="649177"/>
                  </a:lnTo>
                  <a:lnTo>
                    <a:pt x="597932" y="659654"/>
                  </a:lnTo>
                  <a:lnTo>
                    <a:pt x="586311" y="664131"/>
                  </a:lnTo>
                  <a:lnTo>
                    <a:pt x="572786" y="667274"/>
                  </a:lnTo>
                  <a:lnTo>
                    <a:pt x="561165" y="672322"/>
                  </a:lnTo>
                  <a:cubicBezTo>
                    <a:pt x="561165" y="672322"/>
                    <a:pt x="553831" y="677466"/>
                    <a:pt x="552974" y="677752"/>
                  </a:cubicBezTo>
                  <a:cubicBezTo>
                    <a:pt x="552117" y="678037"/>
                    <a:pt x="539353" y="680038"/>
                    <a:pt x="538496" y="680323"/>
                  </a:cubicBezTo>
                  <a:cubicBezTo>
                    <a:pt x="537639" y="680609"/>
                    <a:pt x="524685" y="680323"/>
                    <a:pt x="524685" y="680323"/>
                  </a:cubicBezTo>
                  <a:lnTo>
                    <a:pt x="502015" y="684229"/>
                  </a:lnTo>
                  <a:lnTo>
                    <a:pt x="481917" y="688515"/>
                  </a:lnTo>
                  <a:lnTo>
                    <a:pt x="465820" y="690992"/>
                  </a:lnTo>
                  <a:lnTo>
                    <a:pt x="453057" y="692991"/>
                  </a:lnTo>
                  <a:lnTo>
                    <a:pt x="441150" y="694420"/>
                  </a:lnTo>
                  <a:lnTo>
                    <a:pt x="405241" y="701183"/>
                  </a:lnTo>
                  <a:lnTo>
                    <a:pt x="389715" y="706612"/>
                  </a:lnTo>
                  <a:lnTo>
                    <a:pt x="371332" y="711661"/>
                  </a:lnTo>
                  <a:lnTo>
                    <a:pt x="354568" y="715947"/>
                  </a:lnTo>
                  <a:lnTo>
                    <a:pt x="346091" y="719567"/>
                  </a:lnTo>
                  <a:lnTo>
                    <a:pt x="332851" y="724138"/>
                  </a:lnTo>
                  <a:lnTo>
                    <a:pt x="320373" y="728615"/>
                  </a:lnTo>
                  <a:lnTo>
                    <a:pt x="302848" y="734616"/>
                  </a:lnTo>
                  <a:lnTo>
                    <a:pt x="291798" y="736616"/>
                  </a:lnTo>
                  <a:lnTo>
                    <a:pt x="266938" y="743379"/>
                  </a:lnTo>
                  <a:lnTo>
                    <a:pt x="244269" y="748713"/>
                  </a:lnTo>
                  <a:lnTo>
                    <a:pt x="190262" y="760333"/>
                  </a:lnTo>
                  <a:lnTo>
                    <a:pt x="171212" y="765477"/>
                  </a:lnTo>
                  <a:lnTo>
                    <a:pt x="144352" y="774240"/>
                  </a:lnTo>
                  <a:lnTo>
                    <a:pt x="132159" y="777573"/>
                  </a:lnTo>
                  <a:lnTo>
                    <a:pt x="104156" y="786051"/>
                  </a:lnTo>
                  <a:lnTo>
                    <a:pt x="82915" y="789480"/>
                  </a:lnTo>
                  <a:lnTo>
                    <a:pt x="66246" y="791480"/>
                  </a:lnTo>
                  <a:lnTo>
                    <a:pt x="53673" y="791480"/>
                  </a:lnTo>
                  <a:lnTo>
                    <a:pt x="40148" y="795957"/>
                  </a:lnTo>
                  <a:lnTo>
                    <a:pt x="24813" y="802815"/>
                  </a:lnTo>
                  <a:lnTo>
                    <a:pt x="14049" y="807291"/>
                  </a:lnTo>
                  <a:lnTo>
                    <a:pt x="3572" y="809863"/>
                  </a:lnTo>
                </a:path>
              </a:pathLst>
            </a:custGeom>
            <a:noFill/>
            <a:ln w="28575">
              <a:solidFill>
                <a:srgbClr val="113E6B"/>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dirty="0">
                <a:solidFill>
                  <a:schemeClr val="lt1"/>
                </a:solidFill>
                <a:latin typeface="Century Gothic" panose="020B0502020202020204" pitchFamily="34" charset="0"/>
              </a:endParaRPr>
            </a:p>
          </p:txBody>
        </p:sp>
        <p:sp>
          <p:nvSpPr>
            <p:cNvPr id="100" name="Graphic 98">
              <a:extLst>
                <a:ext uri="{FF2B5EF4-FFF2-40B4-BE49-F238E27FC236}">
                  <a16:creationId xmlns:a16="http://schemas.microsoft.com/office/drawing/2014/main" id="{FBE07497-1D46-4FA1-B845-8C39A832BD5F}"/>
                </a:ext>
              </a:extLst>
            </p:cNvPr>
            <p:cNvSpPr/>
            <p:nvPr/>
          </p:nvSpPr>
          <p:spPr>
            <a:xfrm>
              <a:off x="6959007" y="3795714"/>
              <a:ext cx="4488656" cy="1369218"/>
            </a:xfrm>
            <a:custGeom>
              <a:avLst/>
              <a:gdLst>
                <a:gd name="connsiteX0" fmla="*/ 3655362 w 3657600"/>
                <a:gd name="connsiteY0" fmla="*/ 3572 h 657225"/>
                <a:gd name="connsiteX1" fmla="*/ 3608403 w 3657600"/>
                <a:gd name="connsiteY1" fmla="*/ 10906 h 657225"/>
                <a:gd name="connsiteX2" fmla="*/ 3575542 w 3657600"/>
                <a:gd name="connsiteY2" fmla="*/ 17097 h 657225"/>
                <a:gd name="connsiteX3" fmla="*/ 3553540 w 3657600"/>
                <a:gd name="connsiteY3" fmla="*/ 20526 h 657225"/>
                <a:gd name="connsiteX4" fmla="*/ 3506010 w 3657600"/>
                <a:gd name="connsiteY4" fmla="*/ 27289 h 657225"/>
                <a:gd name="connsiteX5" fmla="*/ 3492960 w 3657600"/>
                <a:gd name="connsiteY5" fmla="*/ 27289 h 657225"/>
                <a:gd name="connsiteX6" fmla="*/ 3472577 w 3657600"/>
                <a:gd name="connsiteY6" fmla="*/ 31290 h 657225"/>
                <a:gd name="connsiteX7" fmla="*/ 3444859 w 3657600"/>
                <a:gd name="connsiteY7" fmla="*/ 34623 h 657225"/>
                <a:gd name="connsiteX8" fmla="*/ 3427333 w 3657600"/>
                <a:gd name="connsiteY8" fmla="*/ 41481 h 657225"/>
                <a:gd name="connsiteX9" fmla="*/ 3411522 w 3657600"/>
                <a:gd name="connsiteY9" fmla="*/ 47673 h 657225"/>
                <a:gd name="connsiteX10" fmla="*/ 3398473 w 3657600"/>
                <a:gd name="connsiteY10" fmla="*/ 52245 h 657225"/>
                <a:gd name="connsiteX11" fmla="*/ 3378660 w 3657600"/>
                <a:gd name="connsiteY11" fmla="*/ 57864 h 657225"/>
                <a:gd name="connsiteX12" fmla="*/ 3353800 w 3657600"/>
                <a:gd name="connsiteY12" fmla="*/ 61293 h 657225"/>
                <a:gd name="connsiteX13" fmla="*/ 3332274 w 3657600"/>
                <a:gd name="connsiteY13" fmla="*/ 64056 h 657225"/>
                <a:gd name="connsiteX14" fmla="*/ 3306842 w 3657600"/>
                <a:gd name="connsiteY14" fmla="*/ 64056 h 657225"/>
                <a:gd name="connsiteX15" fmla="*/ 3285316 w 3657600"/>
                <a:gd name="connsiteY15" fmla="*/ 69771 h 657225"/>
                <a:gd name="connsiteX16" fmla="*/ 3229880 w 3657600"/>
                <a:gd name="connsiteY16" fmla="*/ 79962 h 657225"/>
                <a:gd name="connsiteX17" fmla="*/ 3207782 w 3657600"/>
                <a:gd name="connsiteY17" fmla="*/ 83868 h 657225"/>
                <a:gd name="connsiteX18" fmla="*/ 3186827 w 3657600"/>
                <a:gd name="connsiteY18" fmla="*/ 87868 h 657225"/>
                <a:gd name="connsiteX19" fmla="*/ 3172730 w 3657600"/>
                <a:gd name="connsiteY19" fmla="*/ 92916 h 657225"/>
                <a:gd name="connsiteX20" fmla="*/ 3160824 w 3657600"/>
                <a:gd name="connsiteY20" fmla="*/ 95202 h 657225"/>
                <a:gd name="connsiteX21" fmla="*/ 3144441 w 3657600"/>
                <a:gd name="connsiteY21" fmla="*/ 95202 h 657225"/>
                <a:gd name="connsiteX22" fmla="*/ 3118342 w 3657600"/>
                <a:gd name="connsiteY22" fmla="*/ 99774 h 657225"/>
                <a:gd name="connsiteX23" fmla="*/ 3094053 w 3657600"/>
                <a:gd name="connsiteY23" fmla="*/ 99774 h 657225"/>
                <a:gd name="connsiteX24" fmla="*/ 3060144 w 3657600"/>
                <a:gd name="connsiteY24" fmla="*/ 103108 h 657225"/>
                <a:gd name="connsiteX25" fmla="*/ 3030141 w 3657600"/>
                <a:gd name="connsiteY25" fmla="*/ 103108 h 657225"/>
                <a:gd name="connsiteX26" fmla="*/ 3018235 w 3657600"/>
                <a:gd name="connsiteY26" fmla="*/ 111014 h 657225"/>
                <a:gd name="connsiteX27" fmla="*/ 3006900 w 3657600"/>
                <a:gd name="connsiteY27" fmla="*/ 117300 h 657225"/>
                <a:gd name="connsiteX28" fmla="*/ 3000709 w 3657600"/>
                <a:gd name="connsiteY28" fmla="*/ 117300 h 657225"/>
                <a:gd name="connsiteX29" fmla="*/ 2986802 w 3657600"/>
                <a:gd name="connsiteY29" fmla="*/ 117300 h 657225"/>
                <a:gd name="connsiteX30" fmla="*/ 2971562 w 3657600"/>
                <a:gd name="connsiteY30" fmla="*/ 118443 h 657225"/>
                <a:gd name="connsiteX31" fmla="*/ 2955751 w 3657600"/>
                <a:gd name="connsiteY31" fmla="*/ 118443 h 657225"/>
                <a:gd name="connsiteX32" fmla="*/ 2944987 w 3657600"/>
                <a:gd name="connsiteY32" fmla="*/ 118443 h 657225"/>
                <a:gd name="connsiteX33" fmla="*/ 2938986 w 3657600"/>
                <a:gd name="connsiteY33" fmla="*/ 120063 h 657225"/>
                <a:gd name="connsiteX34" fmla="*/ 2924318 w 3657600"/>
                <a:gd name="connsiteY34" fmla="*/ 123206 h 657225"/>
                <a:gd name="connsiteX35" fmla="*/ 2909840 w 3657600"/>
                <a:gd name="connsiteY35" fmla="*/ 128635 h 657225"/>
                <a:gd name="connsiteX36" fmla="*/ 2899934 w 3657600"/>
                <a:gd name="connsiteY36" fmla="*/ 131397 h 657225"/>
                <a:gd name="connsiteX37" fmla="*/ 2882694 w 3657600"/>
                <a:gd name="connsiteY37" fmla="*/ 133398 h 657225"/>
                <a:gd name="connsiteX38" fmla="*/ 2864882 w 3657600"/>
                <a:gd name="connsiteY38" fmla="*/ 137684 h 657225"/>
                <a:gd name="connsiteX39" fmla="*/ 2853833 w 3657600"/>
                <a:gd name="connsiteY39" fmla="*/ 139303 h 657225"/>
                <a:gd name="connsiteX40" fmla="*/ 2840879 w 3657600"/>
                <a:gd name="connsiteY40" fmla="*/ 139303 h 657225"/>
                <a:gd name="connsiteX41" fmla="*/ 2802398 w 3657600"/>
                <a:gd name="connsiteY41" fmla="*/ 147876 h 657225"/>
                <a:gd name="connsiteX42" fmla="*/ 2759059 w 3657600"/>
                <a:gd name="connsiteY42" fmla="*/ 151209 h 657225"/>
                <a:gd name="connsiteX43" fmla="*/ 2731056 w 3657600"/>
                <a:gd name="connsiteY43" fmla="*/ 151209 h 657225"/>
                <a:gd name="connsiteX44" fmla="*/ 2665714 w 3657600"/>
                <a:gd name="connsiteY44" fmla="*/ 155496 h 657225"/>
                <a:gd name="connsiteX45" fmla="*/ 2627519 w 3657600"/>
                <a:gd name="connsiteY45" fmla="*/ 162258 h 657225"/>
                <a:gd name="connsiteX46" fmla="*/ 2593610 w 3657600"/>
                <a:gd name="connsiteY46" fmla="*/ 167402 h 657225"/>
                <a:gd name="connsiteX47" fmla="*/ 2563035 w 3657600"/>
                <a:gd name="connsiteY47" fmla="*/ 173307 h 657225"/>
                <a:gd name="connsiteX48" fmla="*/ 2513791 w 3657600"/>
                <a:gd name="connsiteY48" fmla="*/ 180070 h 657225"/>
                <a:gd name="connsiteX49" fmla="*/ 2486644 w 3657600"/>
                <a:gd name="connsiteY49" fmla="*/ 186928 h 657225"/>
                <a:gd name="connsiteX50" fmla="*/ 2452640 w 3657600"/>
                <a:gd name="connsiteY50" fmla="*/ 192834 h 657225"/>
                <a:gd name="connsiteX51" fmla="*/ 2428065 w 3657600"/>
                <a:gd name="connsiteY51" fmla="*/ 198739 h 657225"/>
                <a:gd name="connsiteX52" fmla="*/ 2406825 w 3657600"/>
                <a:gd name="connsiteY52" fmla="*/ 203883 h 657225"/>
                <a:gd name="connsiteX53" fmla="*/ 2377964 w 3657600"/>
                <a:gd name="connsiteY53" fmla="*/ 208074 h 657225"/>
                <a:gd name="connsiteX54" fmla="*/ 2342340 w 3657600"/>
                <a:gd name="connsiteY54" fmla="*/ 213217 h 657225"/>
                <a:gd name="connsiteX55" fmla="*/ 2272713 w 3657600"/>
                <a:gd name="connsiteY55" fmla="*/ 225028 h 657225"/>
                <a:gd name="connsiteX56" fmla="*/ 2240518 w 3657600"/>
                <a:gd name="connsiteY56" fmla="*/ 230172 h 657225"/>
                <a:gd name="connsiteX57" fmla="*/ 2214991 w 3657600"/>
                <a:gd name="connsiteY57" fmla="*/ 236077 h 657225"/>
                <a:gd name="connsiteX58" fmla="*/ 2175939 w 3657600"/>
                <a:gd name="connsiteY58" fmla="*/ 243697 h 657225"/>
                <a:gd name="connsiteX59" fmla="*/ 2153079 w 3657600"/>
                <a:gd name="connsiteY59" fmla="*/ 248841 h 657225"/>
                <a:gd name="connsiteX60" fmla="*/ 2134696 w 3657600"/>
                <a:gd name="connsiteY60" fmla="*/ 251127 h 657225"/>
                <a:gd name="connsiteX61" fmla="*/ 2104406 w 3657600"/>
                <a:gd name="connsiteY61" fmla="*/ 253889 h 657225"/>
                <a:gd name="connsiteX62" fmla="*/ 2077831 w 3657600"/>
                <a:gd name="connsiteY62" fmla="*/ 255603 h 657225"/>
                <a:gd name="connsiteX63" fmla="*/ 2062782 w 3657600"/>
                <a:gd name="connsiteY63" fmla="*/ 257318 h 657225"/>
                <a:gd name="connsiteX64" fmla="*/ 2044398 w 3657600"/>
                <a:gd name="connsiteY64" fmla="*/ 259604 h 657225"/>
                <a:gd name="connsiteX65" fmla="*/ 2032016 w 3657600"/>
                <a:gd name="connsiteY65" fmla="*/ 261604 h 657225"/>
                <a:gd name="connsiteX66" fmla="*/ 2013823 w 3657600"/>
                <a:gd name="connsiteY66" fmla="*/ 264081 h 657225"/>
                <a:gd name="connsiteX67" fmla="*/ 2000583 w 3657600"/>
                <a:gd name="connsiteY67" fmla="*/ 266652 h 657225"/>
                <a:gd name="connsiteX68" fmla="*/ 1980771 w 3657600"/>
                <a:gd name="connsiteY68" fmla="*/ 270462 h 657225"/>
                <a:gd name="connsiteX69" fmla="*/ 1951911 w 3657600"/>
                <a:gd name="connsiteY69" fmla="*/ 274272 h 657225"/>
                <a:gd name="connsiteX70" fmla="*/ 1935337 w 3657600"/>
                <a:gd name="connsiteY70" fmla="*/ 276844 h 657225"/>
                <a:gd name="connsiteX71" fmla="*/ 1919240 w 3657600"/>
                <a:gd name="connsiteY71" fmla="*/ 279416 h 657225"/>
                <a:gd name="connsiteX72" fmla="*/ 1900095 w 3657600"/>
                <a:gd name="connsiteY72" fmla="*/ 284083 h 657225"/>
                <a:gd name="connsiteX73" fmla="*/ 1882759 w 3657600"/>
                <a:gd name="connsiteY73" fmla="*/ 287417 h 657225"/>
                <a:gd name="connsiteX74" fmla="*/ 1859804 w 3657600"/>
                <a:gd name="connsiteY74" fmla="*/ 290465 h 657225"/>
                <a:gd name="connsiteX75" fmla="*/ 1836849 w 3657600"/>
                <a:gd name="connsiteY75" fmla="*/ 294275 h 657225"/>
                <a:gd name="connsiteX76" fmla="*/ 1823704 w 3657600"/>
                <a:gd name="connsiteY76" fmla="*/ 296751 h 657225"/>
                <a:gd name="connsiteX77" fmla="*/ 1805892 w 3657600"/>
                <a:gd name="connsiteY77" fmla="*/ 298942 h 657225"/>
                <a:gd name="connsiteX78" fmla="*/ 1784747 w 3657600"/>
                <a:gd name="connsiteY78" fmla="*/ 301419 h 657225"/>
                <a:gd name="connsiteX79" fmla="*/ 1751981 w 3657600"/>
                <a:gd name="connsiteY79" fmla="*/ 304848 h 657225"/>
                <a:gd name="connsiteX80" fmla="*/ 1723120 w 3657600"/>
                <a:gd name="connsiteY80" fmla="*/ 307800 h 657225"/>
                <a:gd name="connsiteX81" fmla="*/ 1693879 w 3657600"/>
                <a:gd name="connsiteY81" fmla="*/ 310753 h 657225"/>
                <a:gd name="connsiteX82" fmla="*/ 1675590 w 3657600"/>
                <a:gd name="connsiteY82" fmla="*/ 315420 h 657225"/>
                <a:gd name="connsiteX83" fmla="*/ 1648254 w 3657600"/>
                <a:gd name="connsiteY83" fmla="*/ 322850 h 657225"/>
                <a:gd name="connsiteX84" fmla="*/ 1636633 w 3657600"/>
                <a:gd name="connsiteY84" fmla="*/ 324564 h 657225"/>
                <a:gd name="connsiteX85" fmla="*/ 1623870 w 3657600"/>
                <a:gd name="connsiteY85" fmla="*/ 327136 h 657225"/>
                <a:gd name="connsiteX86" fmla="*/ 1609201 w 3657600"/>
                <a:gd name="connsiteY86" fmla="*/ 331137 h 657225"/>
                <a:gd name="connsiteX87" fmla="*/ 1596723 w 3657600"/>
                <a:gd name="connsiteY87" fmla="*/ 333042 h 657225"/>
                <a:gd name="connsiteX88" fmla="*/ 1579483 w 3657600"/>
                <a:gd name="connsiteY88" fmla="*/ 335423 h 657225"/>
                <a:gd name="connsiteX89" fmla="*/ 1568720 w 3657600"/>
                <a:gd name="connsiteY89" fmla="*/ 335423 h 657225"/>
                <a:gd name="connsiteX90" fmla="*/ 1540050 w 3657600"/>
                <a:gd name="connsiteY90" fmla="*/ 340281 h 657225"/>
                <a:gd name="connsiteX91" fmla="*/ 1525572 w 3657600"/>
                <a:gd name="connsiteY91" fmla="*/ 343233 h 657225"/>
                <a:gd name="connsiteX92" fmla="*/ 1510332 w 3657600"/>
                <a:gd name="connsiteY92" fmla="*/ 345805 h 657225"/>
                <a:gd name="connsiteX93" fmla="*/ 1496139 w 3657600"/>
                <a:gd name="connsiteY93" fmla="*/ 349615 h 657225"/>
                <a:gd name="connsiteX94" fmla="*/ 1482709 w 3657600"/>
                <a:gd name="connsiteY94" fmla="*/ 351711 h 657225"/>
                <a:gd name="connsiteX95" fmla="*/ 1466802 w 3657600"/>
                <a:gd name="connsiteY95" fmla="*/ 353616 h 657225"/>
                <a:gd name="connsiteX96" fmla="*/ 1455182 w 3657600"/>
                <a:gd name="connsiteY96" fmla="*/ 354949 h 657225"/>
                <a:gd name="connsiteX97" fmla="*/ 1443752 w 3657600"/>
                <a:gd name="connsiteY97" fmla="*/ 357902 h 657225"/>
                <a:gd name="connsiteX98" fmla="*/ 1432036 w 3657600"/>
                <a:gd name="connsiteY98" fmla="*/ 360664 h 657225"/>
                <a:gd name="connsiteX99" fmla="*/ 1422035 w 3657600"/>
                <a:gd name="connsiteY99" fmla="*/ 362379 h 657225"/>
                <a:gd name="connsiteX100" fmla="*/ 1388126 w 3657600"/>
                <a:gd name="connsiteY100" fmla="*/ 368475 h 657225"/>
                <a:gd name="connsiteX101" fmla="*/ 1376029 w 3657600"/>
                <a:gd name="connsiteY101" fmla="*/ 371046 h 657225"/>
                <a:gd name="connsiteX102" fmla="*/ 1358598 w 3657600"/>
                <a:gd name="connsiteY102" fmla="*/ 374856 h 657225"/>
                <a:gd name="connsiteX103" fmla="*/ 1338882 w 3657600"/>
                <a:gd name="connsiteY103" fmla="*/ 378952 h 657225"/>
                <a:gd name="connsiteX104" fmla="*/ 1324213 w 3657600"/>
                <a:gd name="connsiteY104" fmla="*/ 382953 h 657225"/>
                <a:gd name="connsiteX105" fmla="*/ 1294114 w 3657600"/>
                <a:gd name="connsiteY105" fmla="*/ 392668 h 657225"/>
                <a:gd name="connsiteX106" fmla="*/ 1282208 w 3657600"/>
                <a:gd name="connsiteY106" fmla="*/ 394192 h 657225"/>
                <a:gd name="connsiteX107" fmla="*/ 1271159 w 3657600"/>
                <a:gd name="connsiteY107" fmla="*/ 395240 h 657225"/>
                <a:gd name="connsiteX108" fmla="*/ 1259538 w 3657600"/>
                <a:gd name="connsiteY108" fmla="*/ 395240 h 657225"/>
                <a:gd name="connsiteX109" fmla="*/ 1250394 w 3657600"/>
                <a:gd name="connsiteY109" fmla="*/ 395240 h 657225"/>
                <a:gd name="connsiteX110" fmla="*/ 1242965 w 3657600"/>
                <a:gd name="connsiteY110" fmla="*/ 395240 h 657225"/>
                <a:gd name="connsiteX111" fmla="*/ 1203246 w 3657600"/>
                <a:gd name="connsiteY111" fmla="*/ 404384 h 657225"/>
                <a:gd name="connsiteX112" fmla="*/ 1193530 w 3657600"/>
                <a:gd name="connsiteY112" fmla="*/ 406956 h 657225"/>
                <a:gd name="connsiteX113" fmla="*/ 1178481 w 3657600"/>
                <a:gd name="connsiteY113" fmla="*/ 410099 h 657225"/>
                <a:gd name="connsiteX114" fmla="*/ 1169146 w 3657600"/>
                <a:gd name="connsiteY114" fmla="*/ 411337 h 657225"/>
                <a:gd name="connsiteX115" fmla="*/ 1132570 w 3657600"/>
                <a:gd name="connsiteY115" fmla="*/ 415719 h 657225"/>
                <a:gd name="connsiteX116" fmla="*/ 1122664 w 3657600"/>
                <a:gd name="connsiteY116" fmla="*/ 417147 h 657225"/>
                <a:gd name="connsiteX117" fmla="*/ 1072277 w 3657600"/>
                <a:gd name="connsiteY117" fmla="*/ 424577 h 657225"/>
                <a:gd name="connsiteX118" fmla="*/ 1031796 w 3657600"/>
                <a:gd name="connsiteY118" fmla="*/ 429625 h 657225"/>
                <a:gd name="connsiteX119" fmla="*/ 1012365 w 3657600"/>
                <a:gd name="connsiteY119" fmla="*/ 431340 h 657225"/>
                <a:gd name="connsiteX120" fmla="*/ 996744 w 3657600"/>
                <a:gd name="connsiteY120" fmla="*/ 435245 h 657225"/>
                <a:gd name="connsiteX121" fmla="*/ 982932 w 3657600"/>
                <a:gd name="connsiteY121" fmla="*/ 440388 h 657225"/>
                <a:gd name="connsiteX122" fmla="*/ 971026 w 3657600"/>
                <a:gd name="connsiteY122" fmla="*/ 444865 h 657225"/>
                <a:gd name="connsiteX123" fmla="*/ 961120 w 3657600"/>
                <a:gd name="connsiteY123" fmla="*/ 448866 h 657225"/>
                <a:gd name="connsiteX124" fmla="*/ 930259 w 3657600"/>
                <a:gd name="connsiteY124" fmla="*/ 456200 h 657225"/>
                <a:gd name="connsiteX125" fmla="*/ 917781 w 3657600"/>
                <a:gd name="connsiteY125" fmla="*/ 459915 h 657225"/>
                <a:gd name="connsiteX126" fmla="*/ 908161 w 3657600"/>
                <a:gd name="connsiteY126" fmla="*/ 462201 h 657225"/>
                <a:gd name="connsiteX127" fmla="*/ 886730 w 3657600"/>
                <a:gd name="connsiteY127" fmla="*/ 464106 h 657225"/>
                <a:gd name="connsiteX128" fmla="*/ 857583 w 3657600"/>
                <a:gd name="connsiteY128" fmla="*/ 470106 h 657225"/>
                <a:gd name="connsiteX129" fmla="*/ 844534 w 3657600"/>
                <a:gd name="connsiteY129" fmla="*/ 473154 h 657225"/>
                <a:gd name="connsiteX130" fmla="*/ 827008 w 3657600"/>
                <a:gd name="connsiteY130" fmla="*/ 476869 h 657225"/>
                <a:gd name="connsiteX131" fmla="*/ 804624 w 3657600"/>
                <a:gd name="connsiteY131" fmla="*/ 481155 h 657225"/>
                <a:gd name="connsiteX132" fmla="*/ 788813 w 3657600"/>
                <a:gd name="connsiteY132" fmla="*/ 486204 h 657225"/>
                <a:gd name="connsiteX133" fmla="*/ 756047 w 3657600"/>
                <a:gd name="connsiteY133" fmla="*/ 490776 h 657225"/>
                <a:gd name="connsiteX134" fmla="*/ 738711 w 3657600"/>
                <a:gd name="connsiteY134" fmla="*/ 494967 h 657225"/>
                <a:gd name="connsiteX135" fmla="*/ 728805 w 3657600"/>
                <a:gd name="connsiteY135" fmla="*/ 498110 h 657225"/>
                <a:gd name="connsiteX136" fmla="*/ 692325 w 3657600"/>
                <a:gd name="connsiteY136" fmla="*/ 510683 h 657225"/>
                <a:gd name="connsiteX137" fmla="*/ 657939 w 3657600"/>
                <a:gd name="connsiteY137" fmla="*/ 514969 h 657225"/>
                <a:gd name="connsiteX138" fmla="*/ 615553 w 3657600"/>
                <a:gd name="connsiteY138" fmla="*/ 521256 h 657225"/>
                <a:gd name="connsiteX139" fmla="*/ 586692 w 3657600"/>
                <a:gd name="connsiteY139" fmla="*/ 525542 h 657225"/>
                <a:gd name="connsiteX140" fmla="*/ 551450 w 3657600"/>
                <a:gd name="connsiteY140" fmla="*/ 534019 h 657225"/>
                <a:gd name="connsiteX141" fmla="*/ 512016 w 3657600"/>
                <a:gd name="connsiteY141" fmla="*/ 543354 h 657225"/>
                <a:gd name="connsiteX142" fmla="*/ 485251 w 3657600"/>
                <a:gd name="connsiteY142" fmla="*/ 546783 h 657225"/>
                <a:gd name="connsiteX143" fmla="*/ 469535 w 3657600"/>
                <a:gd name="connsiteY143" fmla="*/ 550974 h 657225"/>
                <a:gd name="connsiteX144" fmla="*/ 454676 w 3657600"/>
                <a:gd name="connsiteY144" fmla="*/ 554784 h 657225"/>
                <a:gd name="connsiteX145" fmla="*/ 416957 w 3657600"/>
                <a:gd name="connsiteY145" fmla="*/ 566309 h 657225"/>
                <a:gd name="connsiteX146" fmla="*/ 392763 w 3657600"/>
                <a:gd name="connsiteY146" fmla="*/ 569643 h 657225"/>
                <a:gd name="connsiteX147" fmla="*/ 362569 w 3657600"/>
                <a:gd name="connsiteY147" fmla="*/ 576024 h 657225"/>
                <a:gd name="connsiteX148" fmla="*/ 337518 w 3657600"/>
                <a:gd name="connsiteY148" fmla="*/ 582787 h 657225"/>
                <a:gd name="connsiteX149" fmla="*/ 309991 w 3657600"/>
                <a:gd name="connsiteY149" fmla="*/ 588788 h 657225"/>
                <a:gd name="connsiteX150" fmla="*/ 288750 w 3657600"/>
                <a:gd name="connsiteY150" fmla="*/ 592979 h 657225"/>
                <a:gd name="connsiteX151" fmla="*/ 261985 w 3657600"/>
                <a:gd name="connsiteY151" fmla="*/ 601932 h 657225"/>
                <a:gd name="connsiteX152" fmla="*/ 241221 w 3657600"/>
                <a:gd name="connsiteY152" fmla="*/ 606600 h 657225"/>
                <a:gd name="connsiteX153" fmla="*/ 219123 w 3657600"/>
                <a:gd name="connsiteY153" fmla="*/ 610410 h 657225"/>
                <a:gd name="connsiteX154" fmla="*/ 189500 w 3657600"/>
                <a:gd name="connsiteY154" fmla="*/ 617172 h 657225"/>
                <a:gd name="connsiteX155" fmla="*/ 177117 w 3657600"/>
                <a:gd name="connsiteY155" fmla="*/ 619744 h 657225"/>
                <a:gd name="connsiteX156" fmla="*/ 136827 w 3657600"/>
                <a:gd name="connsiteY156" fmla="*/ 633365 h 657225"/>
                <a:gd name="connsiteX157" fmla="*/ 117300 w 3657600"/>
                <a:gd name="connsiteY157" fmla="*/ 639270 h 657225"/>
                <a:gd name="connsiteX158" fmla="*/ 92250 w 3657600"/>
                <a:gd name="connsiteY158" fmla="*/ 647367 h 657225"/>
                <a:gd name="connsiteX159" fmla="*/ 76533 w 3657600"/>
                <a:gd name="connsiteY159" fmla="*/ 651177 h 657225"/>
                <a:gd name="connsiteX160" fmla="*/ 54054 w 3657600"/>
                <a:gd name="connsiteY160" fmla="*/ 655368 h 657225"/>
                <a:gd name="connsiteX161" fmla="*/ 18812 w 3657600"/>
                <a:gd name="connsiteY161" fmla="*/ 661749 h 657225"/>
                <a:gd name="connsiteX162" fmla="*/ 3572 w 3657600"/>
                <a:gd name="connsiteY162" fmla="*/ 661749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657600" h="657225">
                  <a:moveTo>
                    <a:pt x="3655362" y="3572"/>
                  </a:moveTo>
                  <a:lnTo>
                    <a:pt x="3608403" y="10906"/>
                  </a:lnTo>
                  <a:lnTo>
                    <a:pt x="3575542" y="17097"/>
                  </a:lnTo>
                  <a:lnTo>
                    <a:pt x="3553540" y="20526"/>
                  </a:lnTo>
                  <a:lnTo>
                    <a:pt x="3506010" y="27289"/>
                  </a:lnTo>
                  <a:lnTo>
                    <a:pt x="3492960" y="27289"/>
                  </a:lnTo>
                  <a:lnTo>
                    <a:pt x="3472577" y="31290"/>
                  </a:lnTo>
                  <a:lnTo>
                    <a:pt x="3444859" y="34623"/>
                  </a:lnTo>
                  <a:lnTo>
                    <a:pt x="3427333" y="41481"/>
                  </a:lnTo>
                  <a:lnTo>
                    <a:pt x="3411522" y="47673"/>
                  </a:lnTo>
                  <a:lnTo>
                    <a:pt x="3398473" y="52245"/>
                  </a:lnTo>
                  <a:lnTo>
                    <a:pt x="3378660" y="57864"/>
                  </a:lnTo>
                  <a:lnTo>
                    <a:pt x="3353800" y="61293"/>
                  </a:lnTo>
                  <a:lnTo>
                    <a:pt x="3332274" y="64056"/>
                  </a:lnTo>
                  <a:lnTo>
                    <a:pt x="3306842" y="64056"/>
                  </a:lnTo>
                  <a:lnTo>
                    <a:pt x="3285316" y="69771"/>
                  </a:lnTo>
                  <a:lnTo>
                    <a:pt x="3229880" y="79962"/>
                  </a:lnTo>
                  <a:lnTo>
                    <a:pt x="3207782" y="83868"/>
                  </a:lnTo>
                  <a:lnTo>
                    <a:pt x="3186827" y="87868"/>
                  </a:lnTo>
                  <a:lnTo>
                    <a:pt x="3172730" y="92916"/>
                  </a:lnTo>
                  <a:lnTo>
                    <a:pt x="3160824" y="95202"/>
                  </a:lnTo>
                  <a:lnTo>
                    <a:pt x="3144441" y="95202"/>
                  </a:lnTo>
                  <a:lnTo>
                    <a:pt x="3118342" y="99774"/>
                  </a:lnTo>
                  <a:lnTo>
                    <a:pt x="3094053" y="99774"/>
                  </a:lnTo>
                  <a:lnTo>
                    <a:pt x="3060144" y="103108"/>
                  </a:lnTo>
                  <a:lnTo>
                    <a:pt x="3030141" y="103108"/>
                  </a:lnTo>
                  <a:lnTo>
                    <a:pt x="3018235" y="111014"/>
                  </a:lnTo>
                  <a:lnTo>
                    <a:pt x="3006900" y="117300"/>
                  </a:lnTo>
                  <a:lnTo>
                    <a:pt x="3000709" y="117300"/>
                  </a:lnTo>
                  <a:lnTo>
                    <a:pt x="2986802" y="117300"/>
                  </a:lnTo>
                  <a:lnTo>
                    <a:pt x="2971562" y="118443"/>
                  </a:lnTo>
                  <a:lnTo>
                    <a:pt x="2955751" y="118443"/>
                  </a:lnTo>
                  <a:lnTo>
                    <a:pt x="2944987" y="118443"/>
                  </a:lnTo>
                  <a:lnTo>
                    <a:pt x="2938986" y="120063"/>
                  </a:lnTo>
                  <a:lnTo>
                    <a:pt x="2924318" y="123206"/>
                  </a:lnTo>
                  <a:lnTo>
                    <a:pt x="2909840" y="128635"/>
                  </a:lnTo>
                  <a:lnTo>
                    <a:pt x="2899934" y="131397"/>
                  </a:lnTo>
                  <a:lnTo>
                    <a:pt x="2882694" y="133398"/>
                  </a:lnTo>
                  <a:lnTo>
                    <a:pt x="2864882" y="137684"/>
                  </a:lnTo>
                  <a:lnTo>
                    <a:pt x="2853833" y="139303"/>
                  </a:lnTo>
                  <a:lnTo>
                    <a:pt x="2840879" y="139303"/>
                  </a:lnTo>
                  <a:lnTo>
                    <a:pt x="2802398" y="147876"/>
                  </a:lnTo>
                  <a:lnTo>
                    <a:pt x="2759059" y="151209"/>
                  </a:lnTo>
                  <a:lnTo>
                    <a:pt x="2731056" y="151209"/>
                  </a:lnTo>
                  <a:lnTo>
                    <a:pt x="2665714" y="155496"/>
                  </a:lnTo>
                  <a:lnTo>
                    <a:pt x="2627519" y="162258"/>
                  </a:lnTo>
                  <a:lnTo>
                    <a:pt x="2593610" y="167402"/>
                  </a:lnTo>
                  <a:lnTo>
                    <a:pt x="2563035" y="173307"/>
                  </a:lnTo>
                  <a:lnTo>
                    <a:pt x="2513791" y="180070"/>
                  </a:lnTo>
                  <a:lnTo>
                    <a:pt x="2486644" y="186928"/>
                  </a:lnTo>
                  <a:lnTo>
                    <a:pt x="2452640" y="192834"/>
                  </a:lnTo>
                  <a:lnTo>
                    <a:pt x="2428065" y="198739"/>
                  </a:lnTo>
                  <a:lnTo>
                    <a:pt x="2406825" y="203883"/>
                  </a:lnTo>
                  <a:lnTo>
                    <a:pt x="2377964" y="208074"/>
                  </a:lnTo>
                  <a:lnTo>
                    <a:pt x="2342340" y="213217"/>
                  </a:lnTo>
                  <a:lnTo>
                    <a:pt x="2272713" y="225028"/>
                  </a:lnTo>
                  <a:lnTo>
                    <a:pt x="2240518" y="230172"/>
                  </a:lnTo>
                  <a:lnTo>
                    <a:pt x="2214991" y="236077"/>
                  </a:lnTo>
                  <a:lnTo>
                    <a:pt x="2175939" y="243697"/>
                  </a:lnTo>
                  <a:lnTo>
                    <a:pt x="2153079" y="248841"/>
                  </a:lnTo>
                  <a:lnTo>
                    <a:pt x="2134696" y="251127"/>
                  </a:lnTo>
                  <a:lnTo>
                    <a:pt x="2104406" y="253889"/>
                  </a:lnTo>
                  <a:lnTo>
                    <a:pt x="2077831" y="255603"/>
                  </a:lnTo>
                  <a:lnTo>
                    <a:pt x="2062782" y="257318"/>
                  </a:lnTo>
                  <a:lnTo>
                    <a:pt x="2044398" y="259604"/>
                  </a:lnTo>
                  <a:lnTo>
                    <a:pt x="2032016" y="261604"/>
                  </a:lnTo>
                  <a:lnTo>
                    <a:pt x="2013823" y="264081"/>
                  </a:lnTo>
                  <a:lnTo>
                    <a:pt x="2000583" y="266652"/>
                  </a:lnTo>
                  <a:lnTo>
                    <a:pt x="1980771" y="270462"/>
                  </a:lnTo>
                  <a:lnTo>
                    <a:pt x="1951911" y="274272"/>
                  </a:lnTo>
                  <a:lnTo>
                    <a:pt x="1935337" y="276844"/>
                  </a:lnTo>
                  <a:lnTo>
                    <a:pt x="1919240" y="279416"/>
                  </a:lnTo>
                  <a:lnTo>
                    <a:pt x="1900095" y="284083"/>
                  </a:lnTo>
                  <a:lnTo>
                    <a:pt x="1882759" y="287417"/>
                  </a:lnTo>
                  <a:lnTo>
                    <a:pt x="1859804" y="290465"/>
                  </a:lnTo>
                  <a:lnTo>
                    <a:pt x="1836849" y="294275"/>
                  </a:lnTo>
                  <a:lnTo>
                    <a:pt x="1823704" y="296751"/>
                  </a:lnTo>
                  <a:lnTo>
                    <a:pt x="1805892" y="298942"/>
                  </a:lnTo>
                  <a:lnTo>
                    <a:pt x="1784747" y="301419"/>
                  </a:lnTo>
                  <a:lnTo>
                    <a:pt x="1751981" y="304848"/>
                  </a:lnTo>
                  <a:lnTo>
                    <a:pt x="1723120" y="307800"/>
                  </a:lnTo>
                  <a:lnTo>
                    <a:pt x="1693879" y="310753"/>
                  </a:lnTo>
                  <a:lnTo>
                    <a:pt x="1675590" y="315420"/>
                  </a:lnTo>
                  <a:lnTo>
                    <a:pt x="1648254" y="322850"/>
                  </a:lnTo>
                  <a:lnTo>
                    <a:pt x="1636633" y="324564"/>
                  </a:lnTo>
                  <a:lnTo>
                    <a:pt x="1623870" y="327136"/>
                  </a:lnTo>
                  <a:lnTo>
                    <a:pt x="1609201" y="331137"/>
                  </a:lnTo>
                  <a:lnTo>
                    <a:pt x="1596723" y="333042"/>
                  </a:lnTo>
                  <a:lnTo>
                    <a:pt x="1579483" y="335423"/>
                  </a:lnTo>
                  <a:lnTo>
                    <a:pt x="1568720" y="335423"/>
                  </a:lnTo>
                  <a:lnTo>
                    <a:pt x="1540050" y="340281"/>
                  </a:lnTo>
                  <a:lnTo>
                    <a:pt x="1525572" y="343233"/>
                  </a:lnTo>
                  <a:lnTo>
                    <a:pt x="1510332" y="345805"/>
                  </a:lnTo>
                  <a:lnTo>
                    <a:pt x="1496139" y="349615"/>
                  </a:lnTo>
                  <a:lnTo>
                    <a:pt x="1482709" y="351711"/>
                  </a:lnTo>
                  <a:lnTo>
                    <a:pt x="1466802" y="353616"/>
                  </a:lnTo>
                  <a:lnTo>
                    <a:pt x="1455182" y="354949"/>
                  </a:lnTo>
                  <a:lnTo>
                    <a:pt x="1443752" y="357902"/>
                  </a:lnTo>
                  <a:lnTo>
                    <a:pt x="1432036" y="360664"/>
                  </a:lnTo>
                  <a:lnTo>
                    <a:pt x="1422035" y="362379"/>
                  </a:lnTo>
                  <a:lnTo>
                    <a:pt x="1388126" y="368475"/>
                  </a:lnTo>
                  <a:lnTo>
                    <a:pt x="1376029" y="371046"/>
                  </a:lnTo>
                  <a:lnTo>
                    <a:pt x="1358598" y="374856"/>
                  </a:lnTo>
                  <a:lnTo>
                    <a:pt x="1338882" y="378952"/>
                  </a:lnTo>
                  <a:lnTo>
                    <a:pt x="1324213" y="382953"/>
                  </a:lnTo>
                  <a:lnTo>
                    <a:pt x="1294114" y="392668"/>
                  </a:lnTo>
                  <a:lnTo>
                    <a:pt x="1282208" y="394192"/>
                  </a:lnTo>
                  <a:lnTo>
                    <a:pt x="1271159" y="395240"/>
                  </a:lnTo>
                  <a:lnTo>
                    <a:pt x="1259538" y="395240"/>
                  </a:lnTo>
                  <a:lnTo>
                    <a:pt x="1250394" y="395240"/>
                  </a:lnTo>
                  <a:lnTo>
                    <a:pt x="1242965" y="395240"/>
                  </a:lnTo>
                  <a:lnTo>
                    <a:pt x="1203246" y="404384"/>
                  </a:lnTo>
                  <a:lnTo>
                    <a:pt x="1193530" y="406956"/>
                  </a:lnTo>
                  <a:lnTo>
                    <a:pt x="1178481" y="410099"/>
                  </a:lnTo>
                  <a:lnTo>
                    <a:pt x="1169146" y="411337"/>
                  </a:lnTo>
                  <a:lnTo>
                    <a:pt x="1132570" y="415719"/>
                  </a:lnTo>
                  <a:lnTo>
                    <a:pt x="1122664" y="417147"/>
                  </a:lnTo>
                  <a:lnTo>
                    <a:pt x="1072277" y="424577"/>
                  </a:lnTo>
                  <a:lnTo>
                    <a:pt x="1031796" y="429625"/>
                  </a:lnTo>
                  <a:lnTo>
                    <a:pt x="1012365" y="431340"/>
                  </a:lnTo>
                  <a:lnTo>
                    <a:pt x="996744" y="435245"/>
                  </a:lnTo>
                  <a:lnTo>
                    <a:pt x="982932" y="440388"/>
                  </a:lnTo>
                  <a:lnTo>
                    <a:pt x="971026" y="444865"/>
                  </a:lnTo>
                  <a:lnTo>
                    <a:pt x="961120" y="448866"/>
                  </a:lnTo>
                  <a:lnTo>
                    <a:pt x="930259" y="456200"/>
                  </a:lnTo>
                  <a:lnTo>
                    <a:pt x="917781" y="459915"/>
                  </a:lnTo>
                  <a:lnTo>
                    <a:pt x="908161" y="462201"/>
                  </a:lnTo>
                  <a:lnTo>
                    <a:pt x="886730" y="464106"/>
                  </a:lnTo>
                  <a:lnTo>
                    <a:pt x="857583" y="470106"/>
                  </a:lnTo>
                  <a:lnTo>
                    <a:pt x="844534" y="473154"/>
                  </a:lnTo>
                  <a:lnTo>
                    <a:pt x="827008" y="476869"/>
                  </a:lnTo>
                  <a:lnTo>
                    <a:pt x="804624" y="481155"/>
                  </a:lnTo>
                  <a:lnTo>
                    <a:pt x="788813" y="486204"/>
                  </a:lnTo>
                  <a:lnTo>
                    <a:pt x="756047" y="490776"/>
                  </a:lnTo>
                  <a:lnTo>
                    <a:pt x="738711" y="494967"/>
                  </a:lnTo>
                  <a:lnTo>
                    <a:pt x="728805" y="498110"/>
                  </a:lnTo>
                  <a:lnTo>
                    <a:pt x="692325" y="510683"/>
                  </a:lnTo>
                  <a:lnTo>
                    <a:pt x="657939" y="514969"/>
                  </a:lnTo>
                  <a:lnTo>
                    <a:pt x="615553" y="521256"/>
                  </a:lnTo>
                  <a:lnTo>
                    <a:pt x="586692" y="525542"/>
                  </a:lnTo>
                  <a:lnTo>
                    <a:pt x="551450" y="534019"/>
                  </a:lnTo>
                  <a:lnTo>
                    <a:pt x="512016" y="543354"/>
                  </a:lnTo>
                  <a:lnTo>
                    <a:pt x="485251" y="546783"/>
                  </a:lnTo>
                  <a:lnTo>
                    <a:pt x="469535" y="550974"/>
                  </a:lnTo>
                  <a:lnTo>
                    <a:pt x="454676" y="554784"/>
                  </a:lnTo>
                  <a:lnTo>
                    <a:pt x="416957" y="566309"/>
                  </a:lnTo>
                  <a:lnTo>
                    <a:pt x="392763" y="569643"/>
                  </a:lnTo>
                  <a:lnTo>
                    <a:pt x="362569" y="576024"/>
                  </a:lnTo>
                  <a:lnTo>
                    <a:pt x="337518" y="582787"/>
                  </a:lnTo>
                  <a:lnTo>
                    <a:pt x="309991" y="588788"/>
                  </a:lnTo>
                  <a:lnTo>
                    <a:pt x="288750" y="592979"/>
                  </a:lnTo>
                  <a:lnTo>
                    <a:pt x="261985" y="601932"/>
                  </a:lnTo>
                  <a:lnTo>
                    <a:pt x="241221" y="606600"/>
                  </a:lnTo>
                  <a:lnTo>
                    <a:pt x="219123" y="610410"/>
                  </a:lnTo>
                  <a:lnTo>
                    <a:pt x="189500" y="617172"/>
                  </a:lnTo>
                  <a:lnTo>
                    <a:pt x="177117" y="619744"/>
                  </a:lnTo>
                  <a:lnTo>
                    <a:pt x="136827" y="633365"/>
                  </a:lnTo>
                  <a:lnTo>
                    <a:pt x="117300" y="639270"/>
                  </a:lnTo>
                  <a:lnTo>
                    <a:pt x="92250" y="647367"/>
                  </a:lnTo>
                  <a:lnTo>
                    <a:pt x="76533" y="651177"/>
                  </a:lnTo>
                  <a:lnTo>
                    <a:pt x="54054" y="655368"/>
                  </a:lnTo>
                  <a:lnTo>
                    <a:pt x="18812" y="661749"/>
                  </a:lnTo>
                  <a:lnTo>
                    <a:pt x="3572" y="661749"/>
                  </a:lnTo>
                </a:path>
              </a:pathLst>
            </a:custGeom>
            <a:noFill/>
            <a:ln w="28575">
              <a:solidFill>
                <a:schemeClr val="accent6"/>
              </a:solid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lt1"/>
                </a:solidFill>
                <a:latin typeface="Century Gothic" panose="020B0502020202020204" pitchFamily="34" charset="0"/>
              </a:endParaRPr>
            </a:p>
          </p:txBody>
        </p:sp>
        <p:sp>
          <p:nvSpPr>
            <p:cNvPr id="103" name="TextBox 102">
              <a:extLst>
                <a:ext uri="{FF2B5EF4-FFF2-40B4-BE49-F238E27FC236}">
                  <a16:creationId xmlns:a16="http://schemas.microsoft.com/office/drawing/2014/main" id="{EBDFE0B9-51CB-4FE1-ABEB-3B22215DE30B}"/>
                </a:ext>
              </a:extLst>
            </p:cNvPr>
            <p:cNvSpPr txBox="1"/>
            <p:nvPr/>
          </p:nvSpPr>
          <p:spPr>
            <a:xfrm rot="16200000" flipH="1">
              <a:off x="5459192" y="3456208"/>
              <a:ext cx="1992781" cy="109565"/>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srgbClr val="000000"/>
                  </a:solidFill>
                  <a:effectLst/>
                  <a:uLnTx/>
                  <a:uFillTx/>
                  <a:latin typeface="Century Gothic" panose="020B0502020202020204" pitchFamily="34" charset="0"/>
                </a:rPr>
                <a:t>Cumulative Incidence (%)</a:t>
              </a:r>
            </a:p>
          </p:txBody>
        </p:sp>
        <p:sp>
          <p:nvSpPr>
            <p:cNvPr id="104" name="TextBox 103">
              <a:extLst>
                <a:ext uri="{FF2B5EF4-FFF2-40B4-BE49-F238E27FC236}">
                  <a16:creationId xmlns:a16="http://schemas.microsoft.com/office/drawing/2014/main" id="{29D4EAEE-5F90-48AF-ADEC-8F649F0E16DD}"/>
                </a:ext>
              </a:extLst>
            </p:cNvPr>
            <p:cNvSpPr txBox="1"/>
            <p:nvPr/>
          </p:nvSpPr>
          <p:spPr>
            <a:xfrm flipH="1">
              <a:off x="8224820" y="5508934"/>
              <a:ext cx="1927694" cy="171424"/>
            </a:xfrm>
            <a:prstGeom prst="rect">
              <a:avLst/>
            </a:prstGeom>
            <a:noFill/>
          </p:spPr>
          <p:txBody>
            <a:bodyPr wrap="square" lIns="0" tIns="0" rIns="0" bIns="0" rtlCol="0"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srgbClr val="000000"/>
                  </a:solidFill>
                  <a:effectLst/>
                  <a:uLnTx/>
                  <a:uFillTx/>
                  <a:latin typeface="Century Gothic" panose="020B0502020202020204" pitchFamily="34" charset="0"/>
                </a:rPr>
                <a:t>Weeks</a:t>
              </a:r>
            </a:p>
          </p:txBody>
        </p:sp>
      </p:grpSp>
      <p:sp>
        <p:nvSpPr>
          <p:cNvPr id="6" name="Rectangle 5">
            <a:extLst>
              <a:ext uri="{FF2B5EF4-FFF2-40B4-BE49-F238E27FC236}">
                <a16:creationId xmlns:a16="http://schemas.microsoft.com/office/drawing/2014/main" id="{ED1BBAB0-B5AC-9C2B-2817-5E64C9926C37}"/>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5" name="Graphic 4" descr="House with solid fill">
            <a:hlinkClick r:id="rId3" action="ppaction://hlinksldjump"/>
            <a:extLst>
              <a:ext uri="{FF2B5EF4-FFF2-40B4-BE49-F238E27FC236}">
                <a16:creationId xmlns:a16="http://schemas.microsoft.com/office/drawing/2014/main" id="{309A817A-1760-84D8-94B6-4121A798A6F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941677651"/>
      </p:ext>
    </p:extLst>
  </p:cSld>
  <p:clrMapOvr>
    <a:masterClrMapping/>
  </p:clrMapOvr>
  <p:transition>
    <p:fade/>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73CEB1-6322-4AF8-B295-B857413A30C2}"/>
              </a:ext>
            </a:extLst>
          </p:cNvPr>
          <p:cNvSpPr>
            <a:spLocks noGrp="1"/>
          </p:cNvSpPr>
          <p:nvPr>
            <p:ph type="title"/>
          </p:nvPr>
        </p:nvSpPr>
        <p:spPr>
          <a:xfrm>
            <a:off x="365125" y="365760"/>
            <a:ext cx="11461750" cy="1523494"/>
          </a:xfrm>
        </p:spPr>
        <p:txBody>
          <a:bodyPr/>
          <a:lstStyle/>
          <a:p>
            <a:r>
              <a:rPr lang="en-US" noProof="0" dirty="0"/>
              <a:t>There Were No Key Differences Between Evolocumab and Placebo in Safety Among Asians and Other Ethnic Population </a:t>
            </a:r>
            <a:endParaRPr lang="en-US" i="1" noProof="0" dirty="0"/>
          </a:p>
        </p:txBody>
      </p:sp>
      <p:graphicFrame>
        <p:nvGraphicFramePr>
          <p:cNvPr id="3" name="Table 3">
            <a:extLst>
              <a:ext uri="{FF2B5EF4-FFF2-40B4-BE49-F238E27FC236}">
                <a16:creationId xmlns:a16="http://schemas.microsoft.com/office/drawing/2014/main" id="{59E00723-04C5-4E18-9EE2-35D6DBBDDCB4}"/>
              </a:ext>
            </a:extLst>
          </p:cNvPr>
          <p:cNvGraphicFramePr>
            <a:graphicFrameLocks noGrp="1"/>
          </p:cNvGraphicFramePr>
          <p:nvPr>
            <p:extLst>
              <p:ext uri="{D42A27DB-BD31-4B8C-83A1-F6EECF244321}">
                <p14:modId xmlns:p14="http://schemas.microsoft.com/office/powerpoint/2010/main" val="481268861"/>
              </p:ext>
            </p:extLst>
          </p:nvPr>
        </p:nvGraphicFramePr>
        <p:xfrm>
          <a:off x="383667" y="2079754"/>
          <a:ext cx="11484003" cy="3688080"/>
        </p:xfrm>
        <a:graphic>
          <a:graphicData uri="http://schemas.openxmlformats.org/drawingml/2006/table">
            <a:tbl>
              <a:tblPr firstRow="1" bandRow="1">
                <a:tableStyleId>{5C22544A-7EE6-4342-B048-85BDC9FD1C3A}</a:tableStyleId>
              </a:tblPr>
              <a:tblGrid>
                <a:gridCol w="2484285">
                  <a:extLst>
                    <a:ext uri="{9D8B030D-6E8A-4147-A177-3AD203B41FA5}">
                      <a16:colId xmlns:a16="http://schemas.microsoft.com/office/drawing/2014/main" val="1251000625"/>
                    </a:ext>
                  </a:extLst>
                </a:gridCol>
                <a:gridCol w="1285674">
                  <a:extLst>
                    <a:ext uri="{9D8B030D-6E8A-4147-A177-3AD203B41FA5}">
                      <a16:colId xmlns:a16="http://schemas.microsoft.com/office/drawing/2014/main" val="4180314521"/>
                    </a:ext>
                  </a:extLst>
                </a:gridCol>
                <a:gridCol w="1285674">
                  <a:extLst>
                    <a:ext uri="{9D8B030D-6E8A-4147-A177-3AD203B41FA5}">
                      <a16:colId xmlns:a16="http://schemas.microsoft.com/office/drawing/2014/main" val="1791870738"/>
                    </a:ext>
                  </a:extLst>
                </a:gridCol>
                <a:gridCol w="1285674">
                  <a:extLst>
                    <a:ext uri="{9D8B030D-6E8A-4147-A177-3AD203B41FA5}">
                      <a16:colId xmlns:a16="http://schemas.microsoft.com/office/drawing/2014/main" val="1290577402"/>
                    </a:ext>
                  </a:extLst>
                </a:gridCol>
                <a:gridCol w="1285674">
                  <a:extLst>
                    <a:ext uri="{9D8B030D-6E8A-4147-A177-3AD203B41FA5}">
                      <a16:colId xmlns:a16="http://schemas.microsoft.com/office/drawing/2014/main" val="704611944"/>
                    </a:ext>
                  </a:extLst>
                </a:gridCol>
                <a:gridCol w="1285674">
                  <a:extLst>
                    <a:ext uri="{9D8B030D-6E8A-4147-A177-3AD203B41FA5}">
                      <a16:colId xmlns:a16="http://schemas.microsoft.com/office/drawing/2014/main" val="2150776363"/>
                    </a:ext>
                  </a:extLst>
                </a:gridCol>
                <a:gridCol w="1285674">
                  <a:extLst>
                    <a:ext uri="{9D8B030D-6E8A-4147-A177-3AD203B41FA5}">
                      <a16:colId xmlns:a16="http://schemas.microsoft.com/office/drawing/2014/main" val="3498732357"/>
                    </a:ext>
                  </a:extLst>
                </a:gridCol>
                <a:gridCol w="1285674">
                  <a:extLst>
                    <a:ext uri="{9D8B030D-6E8A-4147-A177-3AD203B41FA5}">
                      <a16:colId xmlns:a16="http://schemas.microsoft.com/office/drawing/2014/main" val="3683468820"/>
                    </a:ext>
                  </a:extLst>
                </a:gridCol>
              </a:tblGrid>
              <a:tr h="0">
                <a:tc rowSpan="2">
                  <a:txBody>
                    <a:bodyPr/>
                    <a:lstStyle/>
                    <a:p>
                      <a:pPr algn="l"/>
                      <a:r>
                        <a:rPr lang="en-US" sz="1300" b="1" dirty="0">
                          <a:solidFill>
                            <a:schemeClr val="bg1"/>
                          </a:solidFill>
                        </a:rPr>
                        <a:t>Event</a:t>
                      </a:r>
                      <a:endParaRPr lang="en-US" sz="1300" b="1" baseline="30000" dirty="0">
                        <a:solidFill>
                          <a:schemeClr val="bg1"/>
                        </a:solidFill>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3">
                  <a:txBody>
                    <a:bodyPr/>
                    <a:lstStyle/>
                    <a:p>
                      <a:pPr algn="ctr"/>
                      <a:r>
                        <a:rPr lang="en-IN" sz="1300" b="1" dirty="0">
                          <a:solidFill>
                            <a:schemeClr val="bg1"/>
                          </a:solidFill>
                        </a:rPr>
                        <a:t>Asians</a:t>
                      </a:r>
                      <a:endParaRPr lang="en-US" sz="1300" b="1" dirty="0">
                        <a:solidFill>
                          <a:schemeClr val="bg1"/>
                        </a:solidFill>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hMerge="1">
                  <a:txBody>
                    <a:bodyPr/>
                    <a:lstStyle/>
                    <a:p>
                      <a:pPr algn="ctr"/>
                      <a:r>
                        <a:rPr lang="en-US" sz="1200" b="1" dirty="0">
                          <a:solidFill>
                            <a:schemeClr val="bg1"/>
                          </a:solidFill>
                        </a:rPr>
                        <a:t>n</a:t>
                      </a: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hMerge="1">
                  <a:txBody>
                    <a:bodyPr/>
                    <a:lstStyle/>
                    <a:p>
                      <a:pPr algn="ctr"/>
                      <a:r>
                        <a:rPr lang="en-US" sz="1200" b="1" dirty="0">
                          <a:solidFill>
                            <a:schemeClr val="bg1"/>
                          </a:solidFill>
                        </a:rPr>
                        <a:t>N</a:t>
                      </a: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gridSpan="3">
                  <a:txBody>
                    <a:bodyPr/>
                    <a:lstStyle/>
                    <a:p>
                      <a:pPr algn="ctr"/>
                      <a:r>
                        <a:rPr lang="en-US" sz="1300" b="1" dirty="0">
                          <a:solidFill>
                            <a:schemeClr val="bg1"/>
                          </a:solidFill>
                        </a:rPr>
                        <a:t>Others</a:t>
                      </a: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hMerge="1">
                  <a:txBody>
                    <a:bodyPr/>
                    <a:lstStyle/>
                    <a:p>
                      <a:pPr algn="ctr"/>
                      <a:endParaRPr lang="en-US" sz="1200" b="1"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hMerge="1">
                  <a:txBody>
                    <a:bodyPr/>
                    <a:lstStyle/>
                    <a:p>
                      <a:pPr algn="ctr"/>
                      <a:endParaRPr lang="en-US" sz="1200" b="1"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rowSpan="2">
                  <a:txBody>
                    <a:bodyPr/>
                    <a:lstStyle/>
                    <a:p>
                      <a:pPr algn="ctr"/>
                      <a:r>
                        <a:rPr lang="en-IN" sz="1300" b="1" i="1" dirty="0">
                          <a:solidFill>
                            <a:schemeClr val="bg1"/>
                          </a:solidFill>
                        </a:rPr>
                        <a:t>P</a:t>
                      </a:r>
                      <a:r>
                        <a:rPr lang="en-IN" sz="1300" b="1" dirty="0">
                          <a:solidFill>
                            <a:schemeClr val="bg1"/>
                          </a:solidFill>
                        </a:rPr>
                        <a:t> Value for Interaction</a:t>
                      </a:r>
                      <a:endParaRPr lang="en-US" sz="1300" b="1" dirty="0">
                        <a:solidFill>
                          <a:schemeClr val="bg1"/>
                        </a:solidFill>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2894474080"/>
                  </a:ext>
                </a:extLst>
              </a:tr>
              <a:tr h="0">
                <a:tc vMerge="1">
                  <a:txBody>
                    <a:bodyPr/>
                    <a:lstStyle/>
                    <a:p>
                      <a:endParaRPr lang="en-US"/>
                    </a:p>
                  </a:txBody>
                  <a:tcPr/>
                </a:tc>
                <a:tc>
                  <a:txBody>
                    <a:bodyPr/>
                    <a:lstStyle/>
                    <a:p>
                      <a:pPr algn="ctr"/>
                      <a:r>
                        <a:rPr lang="en-US" sz="1300" b="1" dirty="0">
                          <a:solidFill>
                            <a:schemeClr val="bg1"/>
                          </a:solidFill>
                        </a:rPr>
                        <a:t>Evolocumab</a:t>
                      </a: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a:r>
                        <a:rPr lang="en-IN" sz="1300" b="1" dirty="0">
                          <a:solidFill>
                            <a:schemeClr val="bg1"/>
                          </a:solidFill>
                        </a:rPr>
                        <a:t>Placebo</a:t>
                      </a:r>
                      <a:endParaRPr lang="en-US" sz="1300" b="1" dirty="0">
                        <a:solidFill>
                          <a:schemeClr val="bg1"/>
                        </a:solidFill>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a:r>
                        <a:rPr lang="en-IN" sz="1300" b="1" i="1" dirty="0">
                          <a:solidFill>
                            <a:schemeClr val="bg1"/>
                          </a:solidFill>
                        </a:rPr>
                        <a:t>P</a:t>
                      </a:r>
                      <a:r>
                        <a:rPr lang="en-IN" sz="1300" b="1" dirty="0">
                          <a:solidFill>
                            <a:schemeClr val="bg1"/>
                          </a:solidFill>
                        </a:rPr>
                        <a:t> Value</a:t>
                      </a:r>
                      <a:endParaRPr lang="en-US" sz="1300" b="1" dirty="0">
                        <a:solidFill>
                          <a:schemeClr val="bg1"/>
                        </a:solidFill>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a:r>
                        <a:rPr lang="en-US" sz="1300" b="1" dirty="0">
                          <a:solidFill>
                            <a:schemeClr val="bg1"/>
                          </a:solidFill>
                        </a:rPr>
                        <a:t>Evolocumab</a:t>
                      </a: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a:r>
                        <a:rPr lang="en-IN" sz="1300" b="1" dirty="0">
                          <a:solidFill>
                            <a:schemeClr val="bg1"/>
                          </a:solidFill>
                        </a:rPr>
                        <a:t>Placebo</a:t>
                      </a:r>
                      <a:endParaRPr lang="en-US" sz="1300" b="1" dirty="0">
                        <a:solidFill>
                          <a:schemeClr val="bg1"/>
                        </a:solidFill>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a:r>
                        <a:rPr lang="en-IN" sz="1300" b="1" i="1" dirty="0">
                          <a:solidFill>
                            <a:schemeClr val="bg1"/>
                          </a:solidFill>
                        </a:rPr>
                        <a:t>P</a:t>
                      </a:r>
                      <a:r>
                        <a:rPr lang="en-IN" sz="1300" b="1" dirty="0">
                          <a:solidFill>
                            <a:schemeClr val="bg1"/>
                          </a:solidFill>
                        </a:rPr>
                        <a:t> Value</a:t>
                      </a:r>
                      <a:endParaRPr lang="en-US" sz="1300" b="1" dirty="0">
                        <a:solidFill>
                          <a:schemeClr val="bg1"/>
                        </a:solidFill>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vMerge="1">
                  <a:txBody>
                    <a:bodyPr/>
                    <a:lstStyle/>
                    <a:p>
                      <a:pPr algn="ctr"/>
                      <a:endParaRPr lang="en-US" sz="1200" b="1" dirty="0">
                        <a:solidFill>
                          <a:schemeClr val="bg1"/>
                        </a:solidFill>
                      </a:endParaRPr>
                    </a:p>
                  </a:txBody>
                  <a:tcPr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958558744"/>
                  </a:ext>
                </a:extLst>
              </a:tr>
              <a:tr h="0">
                <a:tc>
                  <a:txBody>
                    <a:bodyPr/>
                    <a:lstStyle/>
                    <a:p>
                      <a:pPr algn="l"/>
                      <a:r>
                        <a:rPr lang="en-US" sz="1300" b="1" dirty="0">
                          <a:solidFill>
                            <a:schemeClr val="accent1"/>
                          </a:solidFill>
                        </a:rPr>
                        <a:t>Adverse </a:t>
                      </a:r>
                      <a:r>
                        <a:rPr lang="en-US" sz="1300" b="1" kern="1200" dirty="0">
                          <a:solidFill>
                            <a:schemeClr val="accent1"/>
                          </a:solidFill>
                          <a:latin typeface="+mn-lt"/>
                          <a:ea typeface="+mn-ea"/>
                          <a:cs typeface="+mn-cs"/>
                        </a:rPr>
                        <a:t>events</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endParaRPr lang="en-US" sz="1300"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endParaRPr lang="en-US" sz="1300"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endParaRPr lang="en-US" sz="1300"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endParaRPr lang="en-US" sz="1300"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endParaRPr lang="en-US" sz="1300"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endParaRPr lang="en-US" sz="1300"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endParaRPr lang="en-US" sz="1300"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3932866971"/>
                  </a:ext>
                </a:extLst>
              </a:tr>
              <a:tr h="0">
                <a:tc>
                  <a:txBody>
                    <a:bodyPr/>
                    <a:lstStyle/>
                    <a:p>
                      <a:r>
                        <a:rPr lang="en-US" sz="1300" kern="1200" dirty="0">
                          <a:solidFill>
                            <a:schemeClr val="accent1"/>
                          </a:solidFill>
                          <a:latin typeface="+mn-lt"/>
                          <a:ea typeface="+mn-ea"/>
                          <a:cs typeface="+mn-cs"/>
                        </a:rPr>
                        <a:t>New-onset diabetes, n (%) </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88 (13.6)</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85 (13.6)</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0.99</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589 (7.7)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559 (7.2)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0.33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0.72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2482449919"/>
                  </a:ext>
                </a:extLst>
              </a:tr>
              <a:tr h="0">
                <a:tc>
                  <a:txBody>
                    <a:bodyPr/>
                    <a:lstStyle/>
                    <a:p>
                      <a:r>
                        <a:rPr lang="en-US" sz="1300" kern="1200" dirty="0">
                          <a:solidFill>
                            <a:schemeClr val="accent1"/>
                          </a:solidFill>
                          <a:latin typeface="+mn-lt"/>
                          <a:ea typeface="+mn-ea"/>
                          <a:cs typeface="+mn-cs"/>
                        </a:rPr>
                        <a:t>Hemorrhagic stroke, n (%)</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7 (0.5)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4 (0.3)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0.55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22 (0.2)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21 (0.2)</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0.87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0.48</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2168047047"/>
                  </a:ext>
                </a:extLst>
              </a:tr>
              <a:tr h="0">
                <a:tc>
                  <a:txBody>
                    <a:bodyPr/>
                    <a:lstStyle/>
                    <a:p>
                      <a:r>
                        <a:rPr lang="en-US" sz="1300" kern="1200" dirty="0">
                          <a:solidFill>
                            <a:schemeClr val="accent1"/>
                          </a:solidFill>
                          <a:latin typeface="+mn-lt"/>
                          <a:ea typeface="+mn-ea"/>
                          <a:cs typeface="+mn-cs"/>
                        </a:rPr>
                        <a:t>Investigator-reported</a:t>
                      </a:r>
                      <a:br>
                        <a:rPr lang="en-US" sz="1300" kern="1200" dirty="0">
                          <a:solidFill>
                            <a:schemeClr val="accent1"/>
                          </a:solidFill>
                          <a:latin typeface="+mn-lt"/>
                          <a:ea typeface="+mn-ea"/>
                          <a:cs typeface="+mn-cs"/>
                        </a:rPr>
                      </a:br>
                      <a:r>
                        <a:rPr lang="en-US" sz="1300" kern="1200" dirty="0">
                          <a:solidFill>
                            <a:schemeClr val="accent1"/>
                          </a:solidFill>
                          <a:latin typeface="+mn-lt"/>
                          <a:ea typeface="+mn-ea"/>
                          <a:cs typeface="+mn-cs"/>
                        </a:rPr>
                        <a:t>neurocognitive event, n (%)</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20 (1.5)</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31 (2.3)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0.10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197 (1.6)</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171 (1.4)</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0.17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0.047</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3100825809"/>
                  </a:ext>
                </a:extLst>
              </a:tr>
              <a:tr h="0">
                <a:tc>
                  <a:txBody>
                    <a:bodyPr/>
                    <a:lstStyle/>
                    <a:p>
                      <a:r>
                        <a:rPr lang="it-IT" sz="1300" kern="1200">
                          <a:solidFill>
                            <a:schemeClr val="accent1"/>
                          </a:solidFill>
                          <a:latin typeface="+mn-lt"/>
                          <a:ea typeface="+mn-ea"/>
                          <a:cs typeface="+mn-cs"/>
                        </a:rPr>
                        <a:t>Cognitive decline</a:t>
                      </a:r>
                    </a:p>
                    <a:p>
                      <a:r>
                        <a:rPr lang="it-IT" sz="1300" kern="1200">
                          <a:solidFill>
                            <a:schemeClr val="accent1"/>
                          </a:solidFill>
                          <a:latin typeface="+mn-lt"/>
                          <a:ea typeface="+mn-ea"/>
                          <a:cs typeface="+mn-cs"/>
                        </a:rPr>
                        <a:t>(ECog score ≥ 2), n (%)</a:t>
                      </a:r>
                      <a:endParaRPr lang="en-US" sz="1300" kern="1200" dirty="0">
                        <a:solidFill>
                          <a:schemeClr val="accent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30 (2.6)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20 (1.8)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0.18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388 (3.8)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381 (3.8)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0.85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0.22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3266095768"/>
                  </a:ext>
                </a:extLst>
              </a:tr>
              <a:tr h="0">
                <a:tc>
                  <a:txBody>
                    <a:bodyPr/>
                    <a:lstStyle/>
                    <a:p>
                      <a:r>
                        <a:rPr lang="en-US" sz="1300" b="1" kern="1200" dirty="0">
                          <a:solidFill>
                            <a:schemeClr val="accent1"/>
                          </a:solidFill>
                          <a:latin typeface="+mn-lt"/>
                          <a:ea typeface="+mn-ea"/>
                          <a:cs typeface="+mn-cs"/>
                        </a:rPr>
                        <a:t>Laboratory</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1999739064"/>
                  </a:ext>
                </a:extLst>
              </a:tr>
              <a:tr h="0">
                <a:tc>
                  <a:txBody>
                    <a:bodyPr/>
                    <a:lstStyle/>
                    <a:p>
                      <a:r>
                        <a:rPr lang="en-US" sz="1300" kern="1200" dirty="0">
                          <a:solidFill>
                            <a:schemeClr val="accent1"/>
                          </a:solidFill>
                          <a:latin typeface="+mn-lt"/>
                          <a:ea typeface="+mn-ea"/>
                          <a:cs typeface="+mn-cs"/>
                        </a:rPr>
                        <a:t>Aminotransferase level</a:t>
                      </a:r>
                      <a:br>
                        <a:rPr lang="en-US" sz="1300" kern="1200" dirty="0">
                          <a:solidFill>
                            <a:schemeClr val="accent1"/>
                          </a:solidFill>
                          <a:latin typeface="+mn-lt"/>
                          <a:ea typeface="+mn-ea"/>
                          <a:cs typeface="+mn-cs"/>
                        </a:rPr>
                      </a:br>
                      <a:r>
                        <a:rPr lang="en-US" sz="1300" kern="1200" dirty="0">
                          <a:solidFill>
                            <a:schemeClr val="accent1"/>
                          </a:solidFill>
                          <a:latin typeface="+mn-lt"/>
                          <a:ea typeface="+mn-ea"/>
                          <a:cs typeface="+mn-cs"/>
                        </a:rPr>
                        <a:t>&gt; 3-fold the upper limit of</a:t>
                      </a:r>
                      <a:br>
                        <a:rPr lang="en-US" sz="1300" kern="1200" dirty="0">
                          <a:solidFill>
                            <a:schemeClr val="accent1"/>
                          </a:solidFill>
                          <a:latin typeface="+mn-lt"/>
                          <a:ea typeface="+mn-ea"/>
                          <a:cs typeface="+mn-cs"/>
                        </a:rPr>
                      </a:br>
                      <a:r>
                        <a:rPr lang="en-US" sz="1300" kern="1200" dirty="0">
                          <a:solidFill>
                            <a:schemeClr val="accent1"/>
                          </a:solidFill>
                          <a:latin typeface="+mn-lt"/>
                          <a:ea typeface="+mn-ea"/>
                          <a:cs typeface="+mn-cs"/>
                        </a:rPr>
                        <a:t>the normal range </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12 (0.9)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24 (1.8)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0.04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228 (1.9)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218 (1.8)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0.63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300" kern="1200" dirty="0">
                          <a:solidFill>
                            <a:schemeClr val="dk1"/>
                          </a:solidFill>
                          <a:latin typeface="+mn-lt"/>
                          <a:ea typeface="+mn-ea"/>
                          <a:cs typeface="+mn-cs"/>
                        </a:rPr>
                        <a:t>0.04 </a:t>
                      </a:r>
                      <a:br>
                        <a:rPr lang="en-US" sz="1300" kern="1200" dirty="0">
                          <a:solidFill>
                            <a:schemeClr val="dk1"/>
                          </a:solidFill>
                          <a:latin typeface="+mn-lt"/>
                          <a:ea typeface="+mn-ea"/>
                          <a:cs typeface="+mn-cs"/>
                        </a:rPr>
                      </a:br>
                      <a:endParaRPr lang="en-US" sz="1300" kern="1200" dirty="0">
                        <a:solidFill>
                          <a:schemeClr val="dk1"/>
                        </a:solidFill>
                        <a:latin typeface="+mn-lt"/>
                        <a:ea typeface="+mn-ea"/>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2250051268"/>
                  </a:ext>
                </a:extLst>
              </a:tr>
              <a:tr h="0">
                <a:tc>
                  <a:txBody>
                    <a:bodyPr/>
                    <a:lstStyle/>
                    <a:p>
                      <a:r>
                        <a:rPr lang="en-US" sz="1300" kern="1200" dirty="0">
                          <a:solidFill>
                            <a:schemeClr val="accent1"/>
                          </a:solidFill>
                          <a:latin typeface="+mn-lt"/>
                          <a:ea typeface="+mn-ea"/>
                          <a:cs typeface="+mn-cs"/>
                        </a:rPr>
                        <a:t>Binding antibody,%</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0.90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0.26</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300" kern="1200" dirty="0">
                          <a:solidFill>
                            <a:schemeClr val="dk1"/>
                          </a:solidFill>
                          <a:latin typeface="+mn-lt"/>
                          <a:ea typeface="+mn-ea"/>
                          <a:cs typeface="+mn-cs"/>
                        </a:rPr>
                        <a:t>-</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1623249778"/>
                  </a:ext>
                </a:extLst>
              </a:tr>
            </a:tbl>
          </a:graphicData>
        </a:graphic>
      </p:graphicFrame>
      <p:sp>
        <p:nvSpPr>
          <p:cNvPr id="5" name="Rectangle 4">
            <a:extLst>
              <a:ext uri="{FF2B5EF4-FFF2-40B4-BE49-F238E27FC236}">
                <a16:creationId xmlns:a16="http://schemas.microsoft.com/office/drawing/2014/main" id="{C10CD515-37C9-645D-6E88-09D40828DD53}"/>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3" action="ppaction://hlinksldjump"/>
            <a:extLst>
              <a:ext uri="{FF2B5EF4-FFF2-40B4-BE49-F238E27FC236}">
                <a16:creationId xmlns:a16="http://schemas.microsoft.com/office/drawing/2014/main" id="{CBB0CE76-0B3C-CF9E-6483-B6E23F73815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965901706"/>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365125" y="365760"/>
            <a:ext cx="11461750" cy="1015663"/>
          </a:xfrm>
        </p:spPr>
        <p:txBody>
          <a:bodyPr/>
          <a:lstStyle/>
          <a:p>
            <a:r>
              <a:rPr lang="en-US" noProof="0" dirty="0"/>
              <a:t>Baseline Lipid-Lowering Therapies and Lipid Parameters Were Balanced Between Treatment Arms</a:t>
            </a:r>
          </a:p>
        </p:txBody>
      </p:sp>
      <p:graphicFrame>
        <p:nvGraphicFramePr>
          <p:cNvPr id="8" name="Table 7"/>
          <p:cNvGraphicFramePr>
            <a:graphicFrameLocks noGrp="1"/>
          </p:cNvGraphicFramePr>
          <p:nvPr>
            <p:extLst>
              <p:ext uri="{D42A27DB-BD31-4B8C-83A1-F6EECF244321}">
                <p14:modId xmlns:p14="http://schemas.microsoft.com/office/powerpoint/2010/main" val="4039416261"/>
              </p:ext>
            </p:extLst>
          </p:nvPr>
        </p:nvGraphicFramePr>
        <p:xfrm>
          <a:off x="381000" y="1564202"/>
          <a:ext cx="11484001" cy="4546092"/>
        </p:xfrm>
        <a:graphic>
          <a:graphicData uri="http://schemas.openxmlformats.org/drawingml/2006/table">
            <a:tbl>
              <a:tblPr firstRow="1" firstCol="1" bandRow="1">
                <a:tableStyleId>{5C22544A-7EE6-4342-B048-85BDC9FD1C3A}</a:tableStyleId>
              </a:tblPr>
              <a:tblGrid>
                <a:gridCol w="4825482">
                  <a:extLst>
                    <a:ext uri="{9D8B030D-6E8A-4147-A177-3AD203B41FA5}">
                      <a16:colId xmlns:a16="http://schemas.microsoft.com/office/drawing/2014/main" val="20000"/>
                    </a:ext>
                  </a:extLst>
                </a:gridCol>
                <a:gridCol w="3312367">
                  <a:extLst>
                    <a:ext uri="{9D8B030D-6E8A-4147-A177-3AD203B41FA5}">
                      <a16:colId xmlns:a16="http://schemas.microsoft.com/office/drawing/2014/main" val="20001"/>
                    </a:ext>
                  </a:extLst>
                </a:gridCol>
                <a:gridCol w="3346152">
                  <a:extLst>
                    <a:ext uri="{9D8B030D-6E8A-4147-A177-3AD203B41FA5}">
                      <a16:colId xmlns:a16="http://schemas.microsoft.com/office/drawing/2014/main" val="20002"/>
                    </a:ext>
                  </a:extLst>
                </a:gridCol>
              </a:tblGrid>
              <a:tr h="0">
                <a:tc>
                  <a:txBody>
                    <a:bodyPr/>
                    <a:lstStyle/>
                    <a:p>
                      <a:pPr marL="0" marR="0" algn="l">
                        <a:lnSpc>
                          <a:spcPct val="85000"/>
                        </a:lnSpc>
                        <a:spcBef>
                          <a:spcPts val="0"/>
                        </a:spcBef>
                        <a:spcAft>
                          <a:spcPts val="0"/>
                        </a:spcAft>
                      </a:pPr>
                      <a:r>
                        <a:rPr lang="en-US" sz="1400" dirty="0">
                          <a:effectLst/>
                          <a:latin typeface="+mn-lt"/>
                          <a:cs typeface="Arial" panose="020B0604020202020204" pitchFamily="34" charset="0"/>
                        </a:rPr>
                        <a:t>Characteristics</a:t>
                      </a:r>
                      <a:endParaRPr lang="en-US" sz="1400" dirty="0">
                        <a:effectLst/>
                        <a:latin typeface="+mn-lt"/>
                        <a:ea typeface="Times New Roman" panose="02020603050405020304" pitchFamily="18" charset="0"/>
                        <a:cs typeface="Arial" panose="020B0604020202020204" pitchFamily="34" charset="0"/>
                      </a:endParaRPr>
                    </a:p>
                  </a:txBody>
                  <a:tcPr marL="121920" marR="12192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n-lt"/>
                          <a:cs typeface="Arial" panose="020B0604020202020204" pitchFamily="34" charset="0"/>
                        </a:rPr>
                        <a:t>Evolocumab</a:t>
                      </a:r>
                    </a:p>
                    <a:p>
                      <a:pPr marL="0" marR="0" algn="ctr">
                        <a:lnSpc>
                          <a:spcPct val="85000"/>
                        </a:lnSpc>
                        <a:spcBef>
                          <a:spcPts val="0"/>
                        </a:spcBef>
                        <a:spcAft>
                          <a:spcPts val="0"/>
                        </a:spcAft>
                      </a:pPr>
                      <a:r>
                        <a:rPr lang="en-US" sz="1400" dirty="0">
                          <a:effectLst/>
                          <a:latin typeface="+mn-lt"/>
                          <a:cs typeface="Arial" panose="020B0604020202020204" pitchFamily="34" charset="0"/>
                        </a:rPr>
                        <a:t>(N = 13,784)</a:t>
                      </a:r>
                      <a:endParaRPr lang="en-US" sz="1400" dirty="0">
                        <a:effectLst/>
                        <a:latin typeface="+mn-lt"/>
                        <a:ea typeface="Times New Roman" panose="02020603050405020304" pitchFamily="18" charset="0"/>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algn="ctr">
                        <a:lnSpc>
                          <a:spcPct val="85000"/>
                        </a:lnSpc>
                        <a:spcBef>
                          <a:spcPts val="0"/>
                        </a:spcBef>
                        <a:spcAft>
                          <a:spcPts val="0"/>
                        </a:spcAft>
                      </a:pPr>
                      <a:r>
                        <a:rPr lang="en-US" sz="1400" dirty="0">
                          <a:effectLst/>
                          <a:latin typeface="+mn-lt"/>
                          <a:cs typeface="Arial" panose="020B0604020202020204" pitchFamily="34" charset="0"/>
                        </a:rPr>
                        <a:t>Placebo</a:t>
                      </a:r>
                      <a:br>
                        <a:rPr lang="en-US" sz="1400" dirty="0">
                          <a:effectLst/>
                          <a:latin typeface="+mn-lt"/>
                          <a:cs typeface="Arial" panose="020B0604020202020204" pitchFamily="34" charset="0"/>
                        </a:rPr>
                      </a:br>
                      <a:r>
                        <a:rPr lang="en-US" sz="1400" dirty="0">
                          <a:effectLst/>
                          <a:latin typeface="+mn-lt"/>
                          <a:cs typeface="Arial" panose="020B0604020202020204" pitchFamily="34" charset="0"/>
                        </a:rPr>
                        <a:t>(N = 13,780)</a:t>
                      </a:r>
                      <a:endParaRPr lang="en-US" sz="1400" dirty="0">
                        <a:effectLst/>
                        <a:latin typeface="+mn-lt"/>
                        <a:ea typeface="Times New Roman" panose="02020603050405020304" pitchFamily="18" charset="0"/>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Statin use –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85000"/>
                        </a:lnSpc>
                        <a:spcBef>
                          <a:spcPts val="200"/>
                        </a:spcBef>
                        <a:spcAft>
                          <a:spcPts val="200"/>
                        </a:spcAft>
                      </a:pPr>
                      <a:r>
                        <a:rPr lang="en-US" sz="1400" dirty="0">
                          <a:effectLst/>
                          <a:latin typeface="+mn-lt"/>
                          <a:ea typeface="MS Mincho" panose="02020609040205080304" pitchFamily="49" charset="-128"/>
                          <a:cs typeface="Arial" panose="020B0604020202020204" pitchFamily="34" charset="0"/>
                        </a:rPr>
                        <a:t>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85000"/>
                        </a:lnSpc>
                        <a:spcBef>
                          <a:spcPts val="200"/>
                        </a:spcBef>
                        <a:spcAft>
                          <a:spcPts val="200"/>
                        </a:spcAft>
                      </a:pPr>
                      <a:r>
                        <a:rPr lang="en-US" sz="1400" dirty="0">
                          <a:effectLst/>
                          <a:latin typeface="+mn-lt"/>
                          <a:ea typeface="MS Mincho" panose="02020609040205080304" pitchFamily="49" charset="-128"/>
                          <a:cs typeface="Arial" panose="020B0604020202020204" pitchFamily="34" charset="0"/>
                        </a:rPr>
                        <a:t>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10"/>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High intensity</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9,585 (69.5)</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9,518 (69.1)</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1"/>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Moderate intensity</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4,161 (30.2)</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4,231 (30.7)</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2"/>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Low intensity, unknown intensity, or no data</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 38 (0.3)</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31 (0.2)</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3"/>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Ezetimibe –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726 (5.3)</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714 (5.2)</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4"/>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Other cardiovascular medications</a:t>
                      </a:r>
                      <a:r>
                        <a:rPr lang="en-US" sz="1400" baseline="0" dirty="0">
                          <a:solidFill>
                            <a:schemeClr val="accent1"/>
                          </a:solidFill>
                          <a:effectLst/>
                          <a:latin typeface="+mn-lt"/>
                          <a:ea typeface="MS Mincho" panose="02020609040205080304" pitchFamily="49" charset="-128"/>
                          <a:cs typeface="Arial" panose="020B0604020202020204" pitchFamily="34" charset="0"/>
                        </a:rPr>
                        <a:t> </a:t>
                      </a:r>
                      <a:r>
                        <a:rPr lang="en-US" sz="1400" dirty="0">
                          <a:solidFill>
                            <a:schemeClr val="accent1"/>
                          </a:solidFill>
                          <a:effectLst/>
                          <a:latin typeface="+mn-lt"/>
                          <a:ea typeface="MS Mincho" panose="02020609040205080304" pitchFamily="49" charset="-128"/>
                          <a:cs typeface="Arial" panose="020B0604020202020204" pitchFamily="34" charset="0"/>
                        </a:rPr>
                        <a:t>– n/total n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effectLst/>
                          <a:latin typeface="+mn-lt"/>
                          <a:ea typeface="MS Mincho" panose="02020609040205080304" pitchFamily="49" charset="-128"/>
                          <a:cs typeface="Arial" panose="020B0604020202020204" pitchFamily="34" charset="0"/>
                        </a:rPr>
                        <a:t> </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effectLst/>
                          <a:latin typeface="+mn-lt"/>
                          <a:ea typeface="MS Mincho" panose="02020609040205080304" pitchFamily="49" charset="-128"/>
                          <a:cs typeface="Arial" panose="020B0604020202020204" pitchFamily="34" charset="0"/>
                        </a:rPr>
                        <a:t> </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5"/>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Aspirin and/or P2Y</a:t>
                      </a:r>
                      <a:r>
                        <a:rPr lang="en-US" sz="1400" baseline="-25000" dirty="0">
                          <a:solidFill>
                            <a:schemeClr val="accent1"/>
                          </a:solidFill>
                          <a:effectLst/>
                          <a:latin typeface="+mn-lt"/>
                          <a:ea typeface="MS Mincho" panose="02020609040205080304" pitchFamily="49" charset="-128"/>
                          <a:cs typeface="Arial" panose="020B0604020202020204" pitchFamily="34" charset="0"/>
                        </a:rPr>
                        <a:t>12</a:t>
                      </a:r>
                      <a:r>
                        <a:rPr lang="en-US" sz="1400" dirty="0">
                          <a:solidFill>
                            <a:schemeClr val="accent1"/>
                          </a:solidFill>
                          <a:effectLst/>
                          <a:latin typeface="+mn-lt"/>
                          <a:ea typeface="MS Mincho" panose="02020609040205080304" pitchFamily="49" charset="-128"/>
                          <a:cs typeface="Arial" panose="020B0604020202020204" pitchFamily="34" charset="0"/>
                        </a:rPr>
                        <a:t> inhibitor</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Calibri" panose="020F0502020204030204" pitchFamily="34" charset="0"/>
                          <a:cs typeface="Arial" panose="020B0604020202020204" pitchFamily="34" charset="0"/>
                        </a:rPr>
                        <a:t>12,766</a:t>
                      </a:r>
                      <a:r>
                        <a:rPr lang="en-US" sz="1400" dirty="0">
                          <a:solidFill>
                            <a:srgbClr val="000000"/>
                          </a:solidFill>
                          <a:effectLst/>
                          <a:latin typeface="+mn-lt"/>
                          <a:ea typeface="MS Mincho" panose="02020609040205080304" pitchFamily="49" charset="-128"/>
                          <a:cs typeface="Arial" panose="020B0604020202020204" pitchFamily="34" charset="0"/>
                        </a:rPr>
                        <a:t>/</a:t>
                      </a:r>
                      <a:r>
                        <a:rPr lang="en-US" sz="1400" dirty="0">
                          <a:solidFill>
                            <a:srgbClr val="000000"/>
                          </a:solidFill>
                          <a:effectLst/>
                          <a:latin typeface="+mn-lt"/>
                          <a:ea typeface="Calibri" panose="020F0502020204030204" pitchFamily="34" charset="0"/>
                          <a:cs typeface="Arial" panose="020B0604020202020204" pitchFamily="34" charset="0"/>
                        </a:rPr>
                        <a:t>13,772 (92.7)</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12,666/</a:t>
                      </a:r>
                      <a:r>
                        <a:rPr lang="en-US" sz="1400" dirty="0">
                          <a:solidFill>
                            <a:srgbClr val="000000"/>
                          </a:solidFill>
                          <a:effectLst/>
                          <a:latin typeface="+mn-lt"/>
                          <a:ea typeface="Calibri" panose="020F0502020204030204" pitchFamily="34" charset="0"/>
                          <a:cs typeface="Arial" panose="020B0604020202020204" pitchFamily="34" charset="0"/>
                        </a:rPr>
                        <a:t>13,767</a:t>
                      </a:r>
                      <a:r>
                        <a:rPr lang="en-US" sz="1400" dirty="0">
                          <a:solidFill>
                            <a:srgbClr val="000000"/>
                          </a:solidFill>
                          <a:effectLst/>
                          <a:latin typeface="+mn-lt"/>
                          <a:ea typeface="MS Mincho" panose="02020609040205080304" pitchFamily="49" charset="-128"/>
                          <a:cs typeface="Arial" panose="020B0604020202020204" pitchFamily="34" charset="0"/>
                        </a:rPr>
                        <a:t> (92.0)</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6"/>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Beta-blocker</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Calibri" panose="020F0502020204030204" pitchFamily="34" charset="0"/>
                          <a:cs typeface="Arial" panose="020B0604020202020204" pitchFamily="34" charset="0"/>
                        </a:rPr>
                        <a:t>10,441</a:t>
                      </a:r>
                      <a:r>
                        <a:rPr lang="en-US" sz="1400" dirty="0">
                          <a:solidFill>
                            <a:srgbClr val="000000"/>
                          </a:solidFill>
                          <a:effectLst/>
                          <a:latin typeface="+mn-lt"/>
                          <a:ea typeface="MS Mincho" panose="02020609040205080304" pitchFamily="49" charset="-128"/>
                          <a:cs typeface="Arial" panose="020B0604020202020204" pitchFamily="34" charset="0"/>
                        </a:rPr>
                        <a:t>/</a:t>
                      </a:r>
                      <a:r>
                        <a:rPr lang="en-US" sz="1400" dirty="0">
                          <a:solidFill>
                            <a:srgbClr val="000000"/>
                          </a:solidFill>
                          <a:effectLst/>
                          <a:latin typeface="+mn-lt"/>
                          <a:ea typeface="Calibri" panose="020F0502020204030204" pitchFamily="34" charset="0"/>
                          <a:cs typeface="Arial" panose="020B0604020202020204" pitchFamily="34" charset="0"/>
                        </a:rPr>
                        <a:t>13,772 (75.8)</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10,374/</a:t>
                      </a:r>
                      <a:r>
                        <a:rPr lang="en-US" sz="1400" dirty="0">
                          <a:solidFill>
                            <a:srgbClr val="000000"/>
                          </a:solidFill>
                          <a:effectLst/>
                          <a:latin typeface="+mn-lt"/>
                          <a:ea typeface="Calibri" panose="020F0502020204030204" pitchFamily="34" charset="0"/>
                          <a:cs typeface="Arial" panose="020B0604020202020204" pitchFamily="34" charset="0"/>
                        </a:rPr>
                        <a:t>13,767</a:t>
                      </a:r>
                      <a:r>
                        <a:rPr lang="en-US" sz="1400" dirty="0">
                          <a:solidFill>
                            <a:srgbClr val="000000"/>
                          </a:solidFill>
                          <a:effectLst/>
                          <a:latin typeface="+mn-lt"/>
                          <a:ea typeface="MS Mincho" panose="02020609040205080304" pitchFamily="49" charset="-128"/>
                          <a:cs typeface="Arial" panose="020B0604020202020204" pitchFamily="34" charset="0"/>
                        </a:rPr>
                        <a:t> (75.4)</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7"/>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ACE inhibitor or ARB and/or aldosterone antagonist</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10,803/</a:t>
                      </a:r>
                      <a:r>
                        <a:rPr lang="en-US" sz="1400" dirty="0">
                          <a:solidFill>
                            <a:srgbClr val="000000"/>
                          </a:solidFill>
                          <a:effectLst/>
                          <a:latin typeface="+mn-lt"/>
                          <a:ea typeface="Calibri" panose="020F0502020204030204" pitchFamily="34" charset="0"/>
                          <a:cs typeface="Arial" panose="020B0604020202020204" pitchFamily="34" charset="0"/>
                        </a:rPr>
                        <a:t>13,772</a:t>
                      </a:r>
                      <a:r>
                        <a:rPr lang="en-US" sz="1400" dirty="0">
                          <a:solidFill>
                            <a:srgbClr val="000000"/>
                          </a:solidFill>
                          <a:effectLst/>
                          <a:latin typeface="+mn-lt"/>
                          <a:ea typeface="MS Mincho" panose="02020609040205080304" pitchFamily="49" charset="-128"/>
                          <a:cs typeface="Arial" panose="020B0604020202020204" pitchFamily="34" charset="0"/>
                        </a:rPr>
                        <a:t> (78.4)</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10,730/</a:t>
                      </a:r>
                      <a:r>
                        <a:rPr lang="en-US" sz="1400" dirty="0">
                          <a:solidFill>
                            <a:srgbClr val="000000"/>
                          </a:solidFill>
                          <a:effectLst/>
                          <a:latin typeface="+mn-lt"/>
                          <a:ea typeface="Calibri" panose="020F0502020204030204" pitchFamily="34" charset="0"/>
                          <a:cs typeface="Arial" panose="020B0604020202020204" pitchFamily="34" charset="0"/>
                        </a:rPr>
                        <a:t>13,767</a:t>
                      </a:r>
                      <a:r>
                        <a:rPr lang="en-US" sz="1400" dirty="0">
                          <a:solidFill>
                            <a:srgbClr val="000000"/>
                          </a:solidFill>
                          <a:effectLst/>
                          <a:latin typeface="+mn-lt"/>
                          <a:ea typeface="MS Mincho" panose="02020609040205080304" pitchFamily="49" charset="-128"/>
                          <a:cs typeface="Arial" panose="020B0604020202020204" pitchFamily="34" charset="0"/>
                        </a:rPr>
                        <a:t> (77.9)</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08"/>
                  </a:ext>
                </a:extLst>
              </a:tr>
              <a:tr h="0">
                <a:tc>
                  <a:txBody>
                    <a:bodyPr/>
                    <a:lstStyle/>
                    <a:p>
                      <a:pPr marL="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Lipid measures - Median (IQR) – mmol/L</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85000"/>
                        </a:lnSpc>
                        <a:spcBef>
                          <a:spcPts val="200"/>
                        </a:spcBef>
                        <a:spcAft>
                          <a:spcPts val="200"/>
                        </a:spcAft>
                      </a:pPr>
                      <a:endParaRPr lang="en-US" sz="1400" dirty="0">
                        <a:effectLst/>
                        <a:latin typeface="+mn-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85000"/>
                        </a:lnSpc>
                        <a:spcBef>
                          <a:spcPts val="200"/>
                        </a:spcBef>
                        <a:spcAft>
                          <a:spcPts val="200"/>
                        </a:spcAft>
                      </a:pPr>
                      <a:endParaRPr lang="en-US" sz="1400" dirty="0">
                        <a:effectLst/>
                        <a:latin typeface="+mn-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09"/>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LDL cholesterol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2.38 (2.07, 2.82)</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2.38 (2.07, 2.82)</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2687489067"/>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Total cholesterol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4.34 (3.90, 4.86)</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lvl="0" indent="0" algn="ctr" defTabSz="380848" rtl="0" eaLnBrk="1" fontAlgn="auto" latinLnBrk="0" hangingPunct="1">
                        <a:lnSpc>
                          <a:spcPct val="115000"/>
                        </a:lnSpc>
                        <a:spcBef>
                          <a:spcPts val="200"/>
                        </a:spcBef>
                        <a:spcAft>
                          <a:spcPts val="200"/>
                        </a:spcAft>
                        <a:buClrTx/>
                        <a:buSzTx/>
                        <a:buFontTx/>
                        <a:buNone/>
                        <a:tabLst/>
                        <a:defRPr/>
                      </a:pPr>
                      <a:r>
                        <a:rPr lang="en-US" sz="1400" kern="1200" dirty="0">
                          <a:solidFill>
                            <a:srgbClr val="000000"/>
                          </a:solidFill>
                          <a:effectLst/>
                          <a:latin typeface="+mn-lt"/>
                          <a:ea typeface="MS Mincho" panose="02020609040205080304" pitchFamily="49" charset="-128"/>
                          <a:cs typeface="Arial" panose="020B0604020202020204" pitchFamily="34" charset="0"/>
                        </a:rPr>
                        <a:t>4.34 (3.90, 4.89)</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3282493605"/>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HDL cholesterol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1.14 (0.96, 1.37)</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lvl="0" indent="0" algn="ctr" defTabSz="380848" rtl="0" eaLnBrk="1" fontAlgn="auto" latinLnBrk="0" hangingPunct="1">
                        <a:lnSpc>
                          <a:spcPct val="115000"/>
                        </a:lnSpc>
                        <a:spcBef>
                          <a:spcPts val="200"/>
                        </a:spcBef>
                        <a:spcAft>
                          <a:spcPts val="200"/>
                        </a:spcAft>
                        <a:buClrTx/>
                        <a:buSzTx/>
                        <a:buFontTx/>
                        <a:buNone/>
                        <a:tabLst/>
                        <a:defRPr/>
                      </a:pPr>
                      <a:r>
                        <a:rPr lang="en-US" sz="1400" kern="1200" dirty="0">
                          <a:solidFill>
                            <a:srgbClr val="000000"/>
                          </a:solidFill>
                          <a:effectLst/>
                          <a:latin typeface="+mn-lt"/>
                          <a:ea typeface="MS Mincho" panose="02020609040205080304" pitchFamily="49" charset="-128"/>
                          <a:cs typeface="Arial" panose="020B0604020202020204" pitchFamily="34" charset="0"/>
                        </a:rPr>
                        <a:t>1.14 (0.96, 1.37)</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3461027402"/>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Triglycerides </a:t>
                      </a: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1.51 (1.14, 2.07)</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tc>
                  <a:txBody>
                    <a:bodyPr/>
                    <a:lstStyle/>
                    <a:p>
                      <a:pPr marL="0" marR="0" lvl="0" indent="0" algn="ctr" defTabSz="380848" rtl="0" eaLnBrk="1" fontAlgn="auto" latinLnBrk="0" hangingPunct="1">
                        <a:lnSpc>
                          <a:spcPct val="115000"/>
                        </a:lnSpc>
                        <a:spcBef>
                          <a:spcPts val="200"/>
                        </a:spcBef>
                        <a:spcAft>
                          <a:spcPts val="200"/>
                        </a:spcAft>
                        <a:buClrTx/>
                        <a:buSzTx/>
                        <a:buFontTx/>
                        <a:buNone/>
                        <a:tabLst/>
                        <a:defRPr/>
                      </a:pPr>
                      <a:r>
                        <a:rPr lang="en-US" sz="1400" kern="1200" dirty="0">
                          <a:solidFill>
                            <a:srgbClr val="000000"/>
                          </a:solidFill>
                          <a:effectLst/>
                          <a:latin typeface="+mn-lt"/>
                          <a:ea typeface="MS Mincho" panose="02020609040205080304" pitchFamily="49" charset="-128"/>
                          <a:cs typeface="Arial" panose="020B0604020202020204" pitchFamily="34" charset="0"/>
                        </a:rPr>
                        <a:t>1.50 (1.12, 2.04)</a:t>
                      </a: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AF5"/>
                    </a:solidFill>
                  </a:tcPr>
                </a:tc>
                <a:extLst>
                  <a:ext uri="{0D108BD9-81ED-4DB2-BD59-A6C34878D82A}">
                    <a16:rowId xmlns:a16="http://schemas.microsoft.com/office/drawing/2014/main" val="10014"/>
                  </a:ext>
                </a:extLst>
              </a:tr>
              <a:tr h="0">
                <a:tc>
                  <a:txBody>
                    <a:bodyPr/>
                    <a:lstStyle/>
                    <a:p>
                      <a:pPr marL="182880" marR="0">
                        <a:lnSpc>
                          <a:spcPct val="85000"/>
                        </a:lnSpc>
                        <a:spcBef>
                          <a:spcPts val="200"/>
                        </a:spcBef>
                        <a:spcAft>
                          <a:spcPts val="200"/>
                        </a:spcAft>
                      </a:pPr>
                      <a:r>
                        <a:rPr lang="en-US" sz="1400" dirty="0">
                          <a:solidFill>
                            <a:schemeClr val="accent1"/>
                          </a:solidFill>
                          <a:effectLst/>
                          <a:latin typeface="+mn-lt"/>
                          <a:ea typeface="MS Mincho" panose="02020609040205080304" pitchFamily="49" charset="-128"/>
                          <a:cs typeface="Arial" panose="020B0604020202020204" pitchFamily="34" charset="0"/>
                        </a:rPr>
                        <a:t>Lp(a) </a:t>
                      </a:r>
                      <a:r>
                        <a:rPr lang="en-US" sz="1400" baseline="0">
                          <a:solidFill>
                            <a:schemeClr val="accent1"/>
                          </a:solidFill>
                          <a:effectLst/>
                          <a:latin typeface="+mn-lt"/>
                          <a:ea typeface="MS Mincho" panose="02020609040205080304" pitchFamily="49" charset="-128"/>
                          <a:cs typeface="Arial" panose="020B0604020202020204" pitchFamily="34" charset="0"/>
                        </a:rPr>
                        <a:t>- nmol</a:t>
                      </a:r>
                      <a:r>
                        <a:rPr lang="en-US" sz="1400" baseline="0" dirty="0">
                          <a:solidFill>
                            <a:schemeClr val="accent1"/>
                          </a:solidFill>
                          <a:effectLst/>
                          <a:latin typeface="+mn-lt"/>
                          <a:ea typeface="MS Mincho" panose="02020609040205080304" pitchFamily="49" charset="-128"/>
                          <a:cs typeface="Arial" panose="020B0604020202020204" pitchFamily="34" charset="0"/>
                        </a:rPr>
                        <a:t>/L</a:t>
                      </a:r>
                      <a:endParaRPr lang="en-US" sz="1400" dirty="0">
                        <a:solidFill>
                          <a:schemeClr val="accent1"/>
                        </a:solidFill>
                        <a:effectLst/>
                        <a:latin typeface="+mn-lt"/>
                        <a:ea typeface="MS Mincho" panose="02020609040205080304" pitchFamily="49" charset="-128"/>
                        <a:cs typeface="Arial" panose="020B0604020202020204" pitchFamily="34" charset="0"/>
                      </a:endParaRPr>
                    </a:p>
                  </a:txBody>
                  <a:tcPr marL="121920" marR="1219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0.96 (0.34, 4.29)</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tc>
                  <a:txBody>
                    <a:bodyPr/>
                    <a:lstStyle/>
                    <a:p>
                      <a:pPr marL="0" marR="0" algn="ctr">
                        <a:lnSpc>
                          <a:spcPct val="115000"/>
                        </a:lnSpc>
                        <a:spcBef>
                          <a:spcPts val="200"/>
                        </a:spcBef>
                        <a:spcAft>
                          <a:spcPts val="200"/>
                        </a:spcAft>
                      </a:pPr>
                      <a:r>
                        <a:rPr lang="en-US" sz="1400" dirty="0">
                          <a:solidFill>
                            <a:srgbClr val="000000"/>
                          </a:solidFill>
                          <a:effectLst/>
                          <a:latin typeface="+mn-lt"/>
                          <a:ea typeface="MS Mincho" panose="02020609040205080304" pitchFamily="49" charset="-128"/>
                          <a:cs typeface="Arial" panose="020B0604020202020204" pitchFamily="34" charset="0"/>
                        </a:rPr>
                        <a:t>0.96 (13, 4.24)</a:t>
                      </a:r>
                      <a:endParaRPr lang="en-US" sz="1400" dirty="0">
                        <a:effectLst/>
                        <a:latin typeface="+mn-lt"/>
                        <a:ea typeface="MS Mincho" panose="02020609040205080304" pitchFamily="49" charset="-128"/>
                        <a:cs typeface="Arial" panose="020B0604020202020204" pitchFamily="34" charset="0"/>
                      </a:endParaRPr>
                    </a:p>
                  </a:txBody>
                  <a:tcPr marL="50800" marR="508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D3E9"/>
                    </a:solidFill>
                  </a:tcPr>
                </a:tc>
                <a:extLst>
                  <a:ext uri="{0D108BD9-81ED-4DB2-BD59-A6C34878D82A}">
                    <a16:rowId xmlns:a16="http://schemas.microsoft.com/office/drawing/2014/main" val="10015"/>
                  </a:ext>
                </a:extLst>
              </a:tr>
            </a:tbl>
          </a:graphicData>
        </a:graphic>
      </p:graphicFrame>
      <p:sp>
        <p:nvSpPr>
          <p:cNvPr id="11" name="Rectangle 10">
            <a:extLst>
              <a:ext uri="{FF2B5EF4-FFF2-40B4-BE49-F238E27FC236}">
                <a16:creationId xmlns:a16="http://schemas.microsoft.com/office/drawing/2014/main" id="{15AA5DE0-F2DF-4D28-A25E-3BB5F7BC60E3}"/>
              </a:ext>
            </a:extLst>
          </p:cNvPr>
          <p:cNvSpPr/>
          <p:nvPr/>
        </p:nvSpPr>
        <p:spPr>
          <a:xfrm>
            <a:off x="0" y="6804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3" action="ppaction://hlinksldjump"/>
            <a:extLst>
              <a:ext uri="{FF2B5EF4-FFF2-40B4-BE49-F238E27FC236}">
                <a16:creationId xmlns:a16="http://schemas.microsoft.com/office/drawing/2014/main" id="{DECF7214-2C54-C43E-D46E-9A2394F8A7B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5" name="TextBox 4">
            <a:extLst>
              <a:ext uri="{FF2B5EF4-FFF2-40B4-BE49-F238E27FC236}">
                <a16:creationId xmlns:a16="http://schemas.microsoft.com/office/drawing/2014/main" id="{F40C59B9-5D58-8CE2-8B48-C0E952640B0D}"/>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3284887063"/>
      </p:ext>
    </p:extLst>
  </p:cSld>
  <p:clrMapOvr>
    <a:masterClrMapping/>
  </p:clrMapOvr>
  <p:transition>
    <p:fade/>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01EC2-0C92-4E70-BE78-3796917B9237}"/>
              </a:ext>
            </a:extLst>
          </p:cNvPr>
          <p:cNvSpPr>
            <a:spLocks noGrp="1"/>
          </p:cNvSpPr>
          <p:nvPr>
            <p:ph type="title"/>
          </p:nvPr>
        </p:nvSpPr>
        <p:spPr/>
        <p:txBody>
          <a:bodyPr/>
          <a:lstStyle/>
          <a:p>
            <a:r>
              <a:rPr lang="en-US" noProof="0" dirty="0"/>
              <a:t>Summary</a:t>
            </a:r>
          </a:p>
        </p:txBody>
      </p:sp>
      <p:sp>
        <p:nvSpPr>
          <p:cNvPr id="5" name="Rectangle 4">
            <a:extLst>
              <a:ext uri="{FF2B5EF4-FFF2-40B4-BE49-F238E27FC236}">
                <a16:creationId xmlns:a16="http://schemas.microsoft.com/office/drawing/2014/main" id="{6F8BAC19-79C1-6B38-2EDC-909033E104DC}"/>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Books on shelf with solid fill">
            <a:hlinkClick r:id="rId3"/>
            <a:extLst>
              <a:ext uri="{FF2B5EF4-FFF2-40B4-BE49-F238E27FC236}">
                <a16:creationId xmlns:a16="http://schemas.microsoft.com/office/drawing/2014/main" id="{EA07C787-E06D-2436-91B3-582B4068B59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pic>
        <p:nvPicPr>
          <p:cNvPr id="6" name="Graphic 5" descr="House with solid fill">
            <a:hlinkClick r:id="rId5" action="ppaction://hlinksldjump"/>
            <a:extLst>
              <a:ext uri="{FF2B5EF4-FFF2-40B4-BE49-F238E27FC236}">
                <a16:creationId xmlns:a16="http://schemas.microsoft.com/office/drawing/2014/main" id="{9278E684-11C9-F975-9046-350F4776DB1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9" name="Freeform: Shape 8">
            <a:extLst>
              <a:ext uri="{FF2B5EF4-FFF2-40B4-BE49-F238E27FC236}">
                <a16:creationId xmlns:a16="http://schemas.microsoft.com/office/drawing/2014/main" id="{2D6BFEBD-E04B-D134-B7EF-DBC8B4A53FED}"/>
              </a:ext>
            </a:extLst>
          </p:cNvPr>
          <p:cNvSpPr/>
          <p:nvPr/>
        </p:nvSpPr>
        <p:spPr>
          <a:xfrm>
            <a:off x="797041" y="138947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0" name="Freeform: Shape 9">
            <a:extLst>
              <a:ext uri="{FF2B5EF4-FFF2-40B4-BE49-F238E27FC236}">
                <a16:creationId xmlns:a16="http://schemas.microsoft.com/office/drawing/2014/main" id="{82E85C55-FD5A-D7D2-6F16-6842C3377244}"/>
              </a:ext>
            </a:extLst>
          </p:cNvPr>
          <p:cNvSpPr/>
          <p:nvPr/>
        </p:nvSpPr>
        <p:spPr>
          <a:xfrm>
            <a:off x="901062" y="149389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1" name="Freeform: Shape 10">
            <a:extLst>
              <a:ext uri="{FF2B5EF4-FFF2-40B4-BE49-F238E27FC236}">
                <a16:creationId xmlns:a16="http://schemas.microsoft.com/office/drawing/2014/main" id="{81CDDDCE-5819-22E8-E324-FFA7DA59FDC7}"/>
              </a:ext>
            </a:extLst>
          </p:cNvPr>
          <p:cNvSpPr/>
          <p:nvPr/>
        </p:nvSpPr>
        <p:spPr>
          <a:xfrm>
            <a:off x="961680" y="153864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2" name="Freeform: Shape 11">
            <a:extLst>
              <a:ext uri="{FF2B5EF4-FFF2-40B4-BE49-F238E27FC236}">
                <a16:creationId xmlns:a16="http://schemas.microsoft.com/office/drawing/2014/main" id="{D9307ED5-AF34-FCD9-6C64-3074A49544E5}"/>
              </a:ext>
            </a:extLst>
          </p:cNvPr>
          <p:cNvSpPr/>
          <p:nvPr/>
        </p:nvSpPr>
        <p:spPr>
          <a:xfrm>
            <a:off x="366700" y="1674607"/>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13" name="Freeform: Shape 12">
            <a:extLst>
              <a:ext uri="{FF2B5EF4-FFF2-40B4-BE49-F238E27FC236}">
                <a16:creationId xmlns:a16="http://schemas.microsoft.com/office/drawing/2014/main" id="{C612A05F-75A1-E93A-0F69-2731B50EE967}"/>
              </a:ext>
            </a:extLst>
          </p:cNvPr>
          <p:cNvSpPr/>
          <p:nvPr/>
        </p:nvSpPr>
        <p:spPr>
          <a:xfrm>
            <a:off x="6648828" y="138947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582BF3AE-E061-4D88-FD76-58B10A80C186}"/>
              </a:ext>
            </a:extLst>
          </p:cNvPr>
          <p:cNvSpPr/>
          <p:nvPr/>
        </p:nvSpPr>
        <p:spPr>
          <a:xfrm>
            <a:off x="6752849" y="149389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5" name="Freeform: Shape 14">
            <a:extLst>
              <a:ext uri="{FF2B5EF4-FFF2-40B4-BE49-F238E27FC236}">
                <a16:creationId xmlns:a16="http://schemas.microsoft.com/office/drawing/2014/main" id="{60472D72-B4F2-59E2-7537-81F637CD7DA2}"/>
              </a:ext>
            </a:extLst>
          </p:cNvPr>
          <p:cNvSpPr/>
          <p:nvPr/>
        </p:nvSpPr>
        <p:spPr>
          <a:xfrm>
            <a:off x="6797467" y="153864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6" name="Freeform: Shape 15">
            <a:extLst>
              <a:ext uri="{FF2B5EF4-FFF2-40B4-BE49-F238E27FC236}">
                <a16:creationId xmlns:a16="http://schemas.microsoft.com/office/drawing/2014/main" id="{D6C0451C-59F4-8DCF-FF5F-8D734A1CD019}"/>
              </a:ext>
            </a:extLst>
          </p:cNvPr>
          <p:cNvSpPr/>
          <p:nvPr/>
        </p:nvSpPr>
        <p:spPr>
          <a:xfrm>
            <a:off x="6218487" y="1674607"/>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17" name="Freeform: Shape 16">
            <a:extLst>
              <a:ext uri="{FF2B5EF4-FFF2-40B4-BE49-F238E27FC236}">
                <a16:creationId xmlns:a16="http://schemas.microsoft.com/office/drawing/2014/main" id="{076CBA86-6201-126E-0A72-BCAD5F597FEE}"/>
              </a:ext>
            </a:extLst>
          </p:cNvPr>
          <p:cNvSpPr/>
          <p:nvPr/>
        </p:nvSpPr>
        <p:spPr>
          <a:xfrm>
            <a:off x="797041" y="3450502"/>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8" name="Freeform: Shape 17">
            <a:extLst>
              <a:ext uri="{FF2B5EF4-FFF2-40B4-BE49-F238E27FC236}">
                <a16:creationId xmlns:a16="http://schemas.microsoft.com/office/drawing/2014/main" id="{630ED608-6DEE-A3CA-C570-56EC16A49F34}"/>
              </a:ext>
            </a:extLst>
          </p:cNvPr>
          <p:cNvSpPr/>
          <p:nvPr/>
        </p:nvSpPr>
        <p:spPr>
          <a:xfrm>
            <a:off x="901062" y="3554919"/>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9" name="Freeform: Shape 18">
            <a:extLst>
              <a:ext uri="{FF2B5EF4-FFF2-40B4-BE49-F238E27FC236}">
                <a16:creationId xmlns:a16="http://schemas.microsoft.com/office/drawing/2014/main" id="{13D16444-8AFE-2D5E-AC6B-7F129C14AFA3}"/>
              </a:ext>
            </a:extLst>
          </p:cNvPr>
          <p:cNvSpPr/>
          <p:nvPr/>
        </p:nvSpPr>
        <p:spPr>
          <a:xfrm>
            <a:off x="945680" y="3599669"/>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20" name="Freeform: Shape 19">
            <a:extLst>
              <a:ext uri="{FF2B5EF4-FFF2-40B4-BE49-F238E27FC236}">
                <a16:creationId xmlns:a16="http://schemas.microsoft.com/office/drawing/2014/main" id="{B7E44F62-CE58-FE9D-CF7D-579A665DE6A7}"/>
              </a:ext>
            </a:extLst>
          </p:cNvPr>
          <p:cNvSpPr/>
          <p:nvPr/>
        </p:nvSpPr>
        <p:spPr>
          <a:xfrm>
            <a:off x="366700" y="3735636"/>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21" name="Freeform: Shape 20">
            <a:extLst>
              <a:ext uri="{FF2B5EF4-FFF2-40B4-BE49-F238E27FC236}">
                <a16:creationId xmlns:a16="http://schemas.microsoft.com/office/drawing/2014/main" id="{DF89EEFA-0832-F296-49B2-1326C20815A6}"/>
              </a:ext>
            </a:extLst>
          </p:cNvPr>
          <p:cNvSpPr/>
          <p:nvPr/>
        </p:nvSpPr>
        <p:spPr>
          <a:xfrm>
            <a:off x="6648828" y="3450502"/>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22" name="Freeform: Shape 21">
            <a:extLst>
              <a:ext uri="{FF2B5EF4-FFF2-40B4-BE49-F238E27FC236}">
                <a16:creationId xmlns:a16="http://schemas.microsoft.com/office/drawing/2014/main" id="{4C732868-4BC9-87D0-4871-DC56BA120D78}"/>
              </a:ext>
            </a:extLst>
          </p:cNvPr>
          <p:cNvSpPr/>
          <p:nvPr/>
        </p:nvSpPr>
        <p:spPr>
          <a:xfrm>
            <a:off x="6752849" y="3554919"/>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23" name="Freeform: Shape 22">
            <a:extLst>
              <a:ext uri="{FF2B5EF4-FFF2-40B4-BE49-F238E27FC236}">
                <a16:creationId xmlns:a16="http://schemas.microsoft.com/office/drawing/2014/main" id="{D8CEAD22-6E36-27DD-478A-EA819C33672F}"/>
              </a:ext>
            </a:extLst>
          </p:cNvPr>
          <p:cNvSpPr/>
          <p:nvPr/>
        </p:nvSpPr>
        <p:spPr>
          <a:xfrm>
            <a:off x="6797467" y="3599669"/>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24" name="Freeform: Shape 23">
            <a:extLst>
              <a:ext uri="{FF2B5EF4-FFF2-40B4-BE49-F238E27FC236}">
                <a16:creationId xmlns:a16="http://schemas.microsoft.com/office/drawing/2014/main" id="{7FAD7526-FA7D-2A4E-47ED-C7739CFDB673}"/>
              </a:ext>
            </a:extLst>
          </p:cNvPr>
          <p:cNvSpPr/>
          <p:nvPr/>
        </p:nvSpPr>
        <p:spPr>
          <a:xfrm>
            <a:off x="6218487" y="3735636"/>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25" name="Content Placeholder 3">
            <a:extLst>
              <a:ext uri="{FF2B5EF4-FFF2-40B4-BE49-F238E27FC236}">
                <a16:creationId xmlns:a16="http://schemas.microsoft.com/office/drawing/2014/main" id="{E2C1ABDE-64BE-840E-580C-EACCA5F545A4}"/>
              </a:ext>
            </a:extLst>
          </p:cNvPr>
          <p:cNvSpPr txBox="1">
            <a:spLocks/>
          </p:cNvSpPr>
          <p:nvPr/>
        </p:nvSpPr>
        <p:spPr>
          <a:xfrm>
            <a:off x="1583529" y="1685911"/>
            <a:ext cx="4158377" cy="1077218"/>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400" dirty="0"/>
              <a:t>LDL-C reductions with evolocumab treatment compared with placebo were statistically larger among Asian subjects than in others (66% vs 58%; P &lt; 0.001), regardless of statin dose and body weight (P &lt; 0.001)</a:t>
            </a:r>
          </a:p>
        </p:txBody>
      </p:sp>
      <p:sp>
        <p:nvSpPr>
          <p:cNvPr id="26" name="Content Placeholder 3">
            <a:extLst>
              <a:ext uri="{FF2B5EF4-FFF2-40B4-BE49-F238E27FC236}">
                <a16:creationId xmlns:a16="http://schemas.microsoft.com/office/drawing/2014/main" id="{C5DCFB96-2213-854E-56F4-AAFA98F62A20}"/>
              </a:ext>
            </a:extLst>
          </p:cNvPr>
          <p:cNvSpPr txBox="1">
            <a:spLocks/>
          </p:cNvSpPr>
          <p:nvPr/>
        </p:nvSpPr>
        <p:spPr>
          <a:xfrm>
            <a:off x="1651355" y="3892057"/>
            <a:ext cx="3967905" cy="692497"/>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spc="0" dirty="0"/>
              <a:t>There were no excess serious adverse events noted among Asians who received evolocumab compared with placebo</a:t>
            </a:r>
          </a:p>
        </p:txBody>
      </p:sp>
      <p:sp>
        <p:nvSpPr>
          <p:cNvPr id="27" name="Content Placeholder 3">
            <a:extLst>
              <a:ext uri="{FF2B5EF4-FFF2-40B4-BE49-F238E27FC236}">
                <a16:creationId xmlns:a16="http://schemas.microsoft.com/office/drawing/2014/main" id="{305720E2-63E9-7E47-96B9-A3267A23D99B}"/>
              </a:ext>
            </a:extLst>
          </p:cNvPr>
          <p:cNvSpPr txBox="1">
            <a:spLocks/>
          </p:cNvSpPr>
          <p:nvPr/>
        </p:nvSpPr>
        <p:spPr>
          <a:xfrm>
            <a:off x="7503142" y="1758523"/>
            <a:ext cx="3740396"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The relative risk reductions in CV events with evolocumab in Asians were comparable to those seen in others, without any safety concerns</a:t>
            </a:r>
          </a:p>
        </p:txBody>
      </p:sp>
      <p:sp>
        <p:nvSpPr>
          <p:cNvPr id="28" name="Content Placeholder 3">
            <a:extLst>
              <a:ext uri="{FF2B5EF4-FFF2-40B4-BE49-F238E27FC236}">
                <a16:creationId xmlns:a16="http://schemas.microsoft.com/office/drawing/2014/main" id="{49844BFD-1AB3-A554-110F-FD7EDFA6993D}"/>
              </a:ext>
            </a:extLst>
          </p:cNvPr>
          <p:cNvSpPr txBox="1">
            <a:spLocks/>
          </p:cNvSpPr>
          <p:nvPr/>
        </p:nvSpPr>
        <p:spPr>
          <a:xfrm>
            <a:off x="7503142" y="3802920"/>
            <a:ext cx="3807677"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The findings from this trial provide reassurance that no dose modification is required in Asian patients treated with evolocumab</a:t>
            </a:r>
          </a:p>
        </p:txBody>
      </p:sp>
      <p:grpSp>
        <p:nvGrpSpPr>
          <p:cNvPr id="29" name="Group 28">
            <a:extLst>
              <a:ext uri="{FF2B5EF4-FFF2-40B4-BE49-F238E27FC236}">
                <a16:creationId xmlns:a16="http://schemas.microsoft.com/office/drawing/2014/main" id="{BF347CC4-A6A0-296E-80ED-774FEE44BE3A}"/>
              </a:ext>
            </a:extLst>
          </p:cNvPr>
          <p:cNvGrpSpPr/>
          <p:nvPr/>
        </p:nvGrpSpPr>
        <p:grpSpPr>
          <a:xfrm>
            <a:off x="575895" y="1832640"/>
            <a:ext cx="714619" cy="741833"/>
            <a:chOff x="-1524066" y="1395902"/>
            <a:chExt cx="1215500" cy="1261788"/>
          </a:xfrm>
        </p:grpSpPr>
        <p:sp>
          <p:nvSpPr>
            <p:cNvPr id="30" name="Freeform: Shape 29">
              <a:extLst>
                <a:ext uri="{FF2B5EF4-FFF2-40B4-BE49-F238E27FC236}">
                  <a16:creationId xmlns:a16="http://schemas.microsoft.com/office/drawing/2014/main" id="{D8639CEF-9808-CB6B-32F3-71F0D9466609}"/>
                </a:ext>
              </a:extLst>
            </p:cNvPr>
            <p:cNvSpPr/>
            <p:nvPr/>
          </p:nvSpPr>
          <p:spPr>
            <a:xfrm>
              <a:off x="-1286531" y="1395902"/>
              <a:ext cx="672442" cy="931677"/>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31" name="Freeform: Shape 30">
              <a:extLst>
                <a:ext uri="{FF2B5EF4-FFF2-40B4-BE49-F238E27FC236}">
                  <a16:creationId xmlns:a16="http://schemas.microsoft.com/office/drawing/2014/main" id="{FFE9E2C8-2D2E-3EA5-4C7C-FB90FF782ED0}"/>
                </a:ext>
              </a:extLst>
            </p:cNvPr>
            <p:cNvSpPr/>
            <p:nvPr/>
          </p:nvSpPr>
          <p:spPr>
            <a:xfrm>
              <a:off x="-684618" y="1728658"/>
              <a:ext cx="362010" cy="588395"/>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32" name="Freeform: Shape 31">
              <a:extLst>
                <a:ext uri="{FF2B5EF4-FFF2-40B4-BE49-F238E27FC236}">
                  <a16:creationId xmlns:a16="http://schemas.microsoft.com/office/drawing/2014/main" id="{F4EBCA69-D331-1A9A-EFEE-8AB7ECAB71DC}"/>
                </a:ext>
              </a:extLst>
            </p:cNvPr>
            <p:cNvSpPr/>
            <p:nvPr/>
          </p:nvSpPr>
          <p:spPr>
            <a:xfrm>
              <a:off x="-1015292" y="1875968"/>
              <a:ext cx="81157" cy="93722"/>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33" name="Content Placeholder 3">
              <a:extLst>
                <a:ext uri="{FF2B5EF4-FFF2-40B4-BE49-F238E27FC236}">
                  <a16:creationId xmlns:a16="http://schemas.microsoft.com/office/drawing/2014/main" id="{F32ACFD8-D773-DF18-11DB-37DF7201F201}"/>
                </a:ext>
              </a:extLst>
            </p:cNvPr>
            <p:cNvSpPr txBox="1">
              <a:spLocks/>
            </p:cNvSpPr>
            <p:nvPr/>
          </p:nvSpPr>
          <p:spPr>
            <a:xfrm>
              <a:off x="-1524066" y="2395941"/>
              <a:ext cx="1215500" cy="261749"/>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grpSp>
      <p:grpSp>
        <p:nvGrpSpPr>
          <p:cNvPr id="43" name="Group 42">
            <a:extLst>
              <a:ext uri="{FF2B5EF4-FFF2-40B4-BE49-F238E27FC236}">
                <a16:creationId xmlns:a16="http://schemas.microsoft.com/office/drawing/2014/main" id="{BCB69978-8D52-EC4B-D6EF-93F29B39B533}"/>
              </a:ext>
            </a:extLst>
          </p:cNvPr>
          <p:cNvGrpSpPr/>
          <p:nvPr/>
        </p:nvGrpSpPr>
        <p:grpSpPr>
          <a:xfrm>
            <a:off x="6382958" y="1853122"/>
            <a:ext cx="804066" cy="700868"/>
            <a:chOff x="615689" y="3967514"/>
            <a:chExt cx="804066" cy="700868"/>
          </a:xfrm>
        </p:grpSpPr>
        <p:sp>
          <p:nvSpPr>
            <p:cNvPr id="44" name="Freeform: Shape 43">
              <a:extLst>
                <a:ext uri="{FF2B5EF4-FFF2-40B4-BE49-F238E27FC236}">
                  <a16:creationId xmlns:a16="http://schemas.microsoft.com/office/drawing/2014/main" id="{360904C1-F693-DBD5-28D2-F911B0AC3E62}"/>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45" name="Freeform: Shape 44">
              <a:extLst>
                <a:ext uri="{FF2B5EF4-FFF2-40B4-BE49-F238E27FC236}">
                  <a16:creationId xmlns:a16="http://schemas.microsoft.com/office/drawing/2014/main" id="{90F4C9DA-E28D-CC8C-A95D-4E32220BC981}"/>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46" name="Freeform: Shape 45">
              <a:extLst>
                <a:ext uri="{FF2B5EF4-FFF2-40B4-BE49-F238E27FC236}">
                  <a16:creationId xmlns:a16="http://schemas.microsoft.com/office/drawing/2014/main" id="{112AA0C3-6785-DA79-11B7-AE132782C9CA}"/>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grpSp>
        <p:nvGrpSpPr>
          <p:cNvPr id="54" name="Group 53">
            <a:extLst>
              <a:ext uri="{FF2B5EF4-FFF2-40B4-BE49-F238E27FC236}">
                <a16:creationId xmlns:a16="http://schemas.microsoft.com/office/drawing/2014/main" id="{F62E5F58-3F21-B883-F01E-E4706AF0002F}"/>
              </a:ext>
            </a:extLst>
          </p:cNvPr>
          <p:cNvGrpSpPr/>
          <p:nvPr/>
        </p:nvGrpSpPr>
        <p:grpSpPr>
          <a:xfrm>
            <a:off x="531171" y="3877426"/>
            <a:ext cx="804066" cy="774318"/>
            <a:chOff x="6511664" y="3894064"/>
            <a:chExt cx="804066" cy="774318"/>
          </a:xfrm>
        </p:grpSpPr>
        <p:sp>
          <p:nvSpPr>
            <p:cNvPr id="55" name="Freeform: Shape 54">
              <a:extLst>
                <a:ext uri="{FF2B5EF4-FFF2-40B4-BE49-F238E27FC236}">
                  <a16:creationId xmlns:a16="http://schemas.microsoft.com/office/drawing/2014/main" id="{49983B3B-C921-CA78-CA0F-B9437DAF8E21}"/>
                </a:ext>
              </a:extLst>
            </p:cNvPr>
            <p:cNvSpPr/>
            <p:nvPr/>
          </p:nvSpPr>
          <p:spPr>
            <a:xfrm>
              <a:off x="6918119"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56" name="Freeform: Shape 55">
              <a:extLst>
                <a:ext uri="{FF2B5EF4-FFF2-40B4-BE49-F238E27FC236}">
                  <a16:creationId xmlns:a16="http://schemas.microsoft.com/office/drawing/2014/main" id="{E2686770-FD2B-B325-732E-26B67879B0DF}"/>
                </a:ext>
              </a:extLst>
            </p:cNvPr>
            <p:cNvSpPr/>
            <p:nvPr/>
          </p:nvSpPr>
          <p:spPr>
            <a:xfrm>
              <a:off x="6511664"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57" name="Freeform: Shape 56">
              <a:extLst>
                <a:ext uri="{FF2B5EF4-FFF2-40B4-BE49-F238E27FC236}">
                  <a16:creationId xmlns:a16="http://schemas.microsoft.com/office/drawing/2014/main" id="{F6232A85-E176-B2B0-A692-300FC2235E92}"/>
                </a:ext>
              </a:extLst>
            </p:cNvPr>
            <p:cNvSpPr/>
            <p:nvPr/>
          </p:nvSpPr>
          <p:spPr>
            <a:xfrm>
              <a:off x="6713515" y="3894064"/>
              <a:ext cx="398952" cy="436264"/>
            </a:xfrm>
            <a:custGeom>
              <a:avLst/>
              <a:gdLst>
                <a:gd name="connsiteX0" fmla="*/ 618 w 1072241"/>
                <a:gd name="connsiteY0" fmla="*/ 161902 h 1172525"/>
                <a:gd name="connsiteX1" fmla="*/ 20240 w 1072241"/>
                <a:gd name="connsiteY1" fmla="*/ 161902 h 1172525"/>
                <a:gd name="connsiteX2" fmla="*/ 500871 w 1072241"/>
                <a:gd name="connsiteY2" fmla="*/ 21789 h 1172525"/>
                <a:gd name="connsiteX3" fmla="*/ 524779 w 1072241"/>
                <a:gd name="connsiteY3" fmla="*/ 4263 h 1172525"/>
                <a:gd name="connsiteX4" fmla="*/ 544782 w 1072241"/>
                <a:gd name="connsiteY4" fmla="*/ 3596 h 1172525"/>
                <a:gd name="connsiteX5" fmla="*/ 753379 w 1072241"/>
                <a:gd name="connsiteY5" fmla="*/ 112181 h 1172525"/>
                <a:gd name="connsiteX6" fmla="*/ 1042272 w 1072241"/>
                <a:gd name="connsiteY6" fmla="*/ 171046 h 1172525"/>
                <a:gd name="connsiteX7" fmla="*/ 1050559 w 1072241"/>
                <a:gd name="connsiteY7" fmla="*/ 170665 h 1172525"/>
                <a:gd name="connsiteX8" fmla="*/ 1069514 w 1072241"/>
                <a:gd name="connsiteY8" fmla="*/ 187524 h 1172525"/>
                <a:gd name="connsiteX9" fmla="*/ 1059989 w 1072241"/>
                <a:gd name="connsiteY9" fmla="*/ 448699 h 1172525"/>
                <a:gd name="connsiteX10" fmla="*/ 951118 w 1072241"/>
                <a:gd name="connsiteY10" fmla="*/ 816269 h 1172525"/>
                <a:gd name="connsiteX11" fmla="*/ 605170 w 1072241"/>
                <a:gd name="connsiteY11" fmla="*/ 1144596 h 1172525"/>
                <a:gd name="connsiteX12" fmla="*/ 543353 w 1072241"/>
                <a:gd name="connsiteY12" fmla="*/ 1171456 h 1172525"/>
                <a:gd name="connsiteX13" fmla="*/ 527732 w 1072241"/>
                <a:gd name="connsiteY13" fmla="*/ 1170790 h 1172525"/>
                <a:gd name="connsiteX14" fmla="*/ 112633 w 1072241"/>
                <a:gd name="connsiteY14" fmla="*/ 793695 h 1172525"/>
                <a:gd name="connsiteX15" fmla="*/ 24240 w 1072241"/>
                <a:gd name="connsiteY15" fmla="*/ 505278 h 1172525"/>
                <a:gd name="connsiteX16" fmla="*/ 237 w 1072241"/>
                <a:gd name="connsiteY16" fmla="*/ 169141 h 1172525"/>
                <a:gd name="connsiteX17" fmla="*/ 809 w 1072241"/>
                <a:gd name="connsiteY17" fmla="*/ 161902 h 1172525"/>
                <a:gd name="connsiteX18" fmla="*/ 69770 w 1072241"/>
                <a:gd name="connsiteY18" fmla="*/ 232196 h 1172525"/>
                <a:gd name="connsiteX19" fmla="*/ 69770 w 1072241"/>
                <a:gd name="connsiteY19" fmla="*/ 254008 h 1172525"/>
                <a:gd name="connsiteX20" fmla="*/ 92535 w 1072241"/>
                <a:gd name="connsiteY20" fmla="*/ 528424 h 1172525"/>
                <a:gd name="connsiteX21" fmla="*/ 217217 w 1072241"/>
                <a:gd name="connsiteY21" fmla="*/ 845511 h 1172525"/>
                <a:gd name="connsiteX22" fmla="*/ 521446 w 1072241"/>
                <a:gd name="connsiteY22" fmla="*/ 1092208 h 1172525"/>
                <a:gd name="connsiteX23" fmla="*/ 552307 w 1072241"/>
                <a:gd name="connsiteY23" fmla="*/ 1091827 h 1172525"/>
                <a:gd name="connsiteX24" fmla="*/ 700516 w 1072241"/>
                <a:gd name="connsiteY24" fmla="*/ 1008579 h 1172525"/>
                <a:gd name="connsiteX25" fmla="*/ 939021 w 1072241"/>
                <a:gd name="connsiteY25" fmla="*/ 685396 h 1172525"/>
                <a:gd name="connsiteX26" fmla="*/ 1000744 w 1072241"/>
                <a:gd name="connsiteY26" fmla="*/ 244198 h 1172525"/>
                <a:gd name="connsiteX27" fmla="*/ 991028 w 1072241"/>
                <a:gd name="connsiteY27" fmla="*/ 236006 h 1172525"/>
                <a:gd name="connsiteX28" fmla="*/ 837961 w 1072241"/>
                <a:gd name="connsiteY28" fmla="*/ 216289 h 1172525"/>
                <a:gd name="connsiteX29" fmla="*/ 545353 w 1072241"/>
                <a:gd name="connsiteY29" fmla="*/ 79510 h 1172525"/>
                <a:gd name="connsiteX30" fmla="*/ 525827 w 1072241"/>
                <a:gd name="connsiteY30" fmla="*/ 79701 h 1172525"/>
                <a:gd name="connsiteX31" fmla="*/ 352663 w 1072241"/>
                <a:gd name="connsiteY31" fmla="*/ 178475 h 1172525"/>
                <a:gd name="connsiteX32" fmla="*/ 165210 w 1072241"/>
                <a:gd name="connsiteY32" fmla="*/ 225338 h 1172525"/>
                <a:gd name="connsiteX33" fmla="*/ 69770 w 1072241"/>
                <a:gd name="connsiteY33" fmla="*/ 232196 h 117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72241" h="1172525">
                  <a:moveTo>
                    <a:pt x="618" y="161902"/>
                  </a:moveTo>
                  <a:cubicBezTo>
                    <a:pt x="7762" y="161902"/>
                    <a:pt x="13954" y="161711"/>
                    <a:pt x="20240" y="161902"/>
                  </a:cubicBezTo>
                  <a:cubicBezTo>
                    <a:pt x="195976" y="168379"/>
                    <a:pt x="356854" y="123992"/>
                    <a:pt x="500871" y="21789"/>
                  </a:cubicBezTo>
                  <a:cubicBezTo>
                    <a:pt x="508873" y="16074"/>
                    <a:pt x="517254" y="10645"/>
                    <a:pt x="524779" y="4263"/>
                  </a:cubicBezTo>
                  <a:cubicBezTo>
                    <a:pt x="531733" y="-1547"/>
                    <a:pt x="537257" y="-1071"/>
                    <a:pt x="544782" y="3596"/>
                  </a:cubicBezTo>
                  <a:cubicBezTo>
                    <a:pt x="611457" y="45220"/>
                    <a:pt x="680418" y="82749"/>
                    <a:pt x="753379" y="112181"/>
                  </a:cubicBezTo>
                  <a:cubicBezTo>
                    <a:pt x="845962" y="149519"/>
                    <a:pt x="941308" y="174475"/>
                    <a:pt x="1042272" y="171046"/>
                  </a:cubicBezTo>
                  <a:cubicBezTo>
                    <a:pt x="1045035" y="171046"/>
                    <a:pt x="1047797" y="170855"/>
                    <a:pt x="1050559" y="170665"/>
                  </a:cubicBezTo>
                  <a:cubicBezTo>
                    <a:pt x="1068752" y="169712"/>
                    <a:pt x="1068181" y="169712"/>
                    <a:pt x="1069514" y="187524"/>
                  </a:cubicBezTo>
                  <a:cubicBezTo>
                    <a:pt x="1075991" y="274963"/>
                    <a:pt x="1070181" y="362022"/>
                    <a:pt x="1059989" y="448699"/>
                  </a:cubicBezTo>
                  <a:cubicBezTo>
                    <a:pt x="1044749" y="577287"/>
                    <a:pt x="1012364" y="701112"/>
                    <a:pt x="951118" y="816269"/>
                  </a:cubicBezTo>
                  <a:cubicBezTo>
                    <a:pt x="872346" y="964288"/>
                    <a:pt x="756142" y="1072777"/>
                    <a:pt x="605170" y="1144596"/>
                  </a:cubicBezTo>
                  <a:cubicBezTo>
                    <a:pt x="584882" y="1154216"/>
                    <a:pt x="564213" y="1163074"/>
                    <a:pt x="543353" y="1171456"/>
                  </a:cubicBezTo>
                  <a:cubicBezTo>
                    <a:pt x="538876" y="1173266"/>
                    <a:pt x="532399" y="1172599"/>
                    <a:pt x="527732" y="1170790"/>
                  </a:cubicBezTo>
                  <a:cubicBezTo>
                    <a:pt x="339708" y="1099733"/>
                    <a:pt x="200358" y="975337"/>
                    <a:pt x="112633" y="793695"/>
                  </a:cubicBezTo>
                  <a:cubicBezTo>
                    <a:pt x="68341" y="702064"/>
                    <a:pt x="40624" y="605386"/>
                    <a:pt x="24240" y="505278"/>
                  </a:cubicBezTo>
                  <a:cubicBezTo>
                    <a:pt x="6048" y="394026"/>
                    <a:pt x="-1477" y="281821"/>
                    <a:pt x="237" y="169141"/>
                  </a:cubicBezTo>
                  <a:cubicBezTo>
                    <a:pt x="237" y="167140"/>
                    <a:pt x="523" y="165235"/>
                    <a:pt x="809" y="161902"/>
                  </a:cubicBezTo>
                  <a:close/>
                  <a:moveTo>
                    <a:pt x="69770" y="232196"/>
                  </a:moveTo>
                  <a:cubicBezTo>
                    <a:pt x="69770" y="238387"/>
                    <a:pt x="69770" y="246198"/>
                    <a:pt x="69770" y="254008"/>
                  </a:cubicBezTo>
                  <a:cubicBezTo>
                    <a:pt x="69008" y="346210"/>
                    <a:pt x="75009" y="437746"/>
                    <a:pt x="92535" y="528424"/>
                  </a:cubicBezTo>
                  <a:cubicBezTo>
                    <a:pt x="114537" y="641866"/>
                    <a:pt x="152923" y="748737"/>
                    <a:pt x="217217" y="845511"/>
                  </a:cubicBezTo>
                  <a:cubicBezTo>
                    <a:pt x="292846" y="959430"/>
                    <a:pt x="394668" y="1041250"/>
                    <a:pt x="521446" y="1092208"/>
                  </a:cubicBezTo>
                  <a:cubicBezTo>
                    <a:pt x="531923" y="1096399"/>
                    <a:pt x="541829" y="1096399"/>
                    <a:pt x="552307" y="1091827"/>
                  </a:cubicBezTo>
                  <a:cubicBezTo>
                    <a:pt x="604599" y="1069158"/>
                    <a:pt x="654700" y="1042678"/>
                    <a:pt x="700516" y="1008579"/>
                  </a:cubicBezTo>
                  <a:cubicBezTo>
                    <a:pt x="812720" y="924949"/>
                    <a:pt x="889872" y="815412"/>
                    <a:pt x="939021" y="685396"/>
                  </a:cubicBezTo>
                  <a:cubicBezTo>
                    <a:pt x="992838" y="542997"/>
                    <a:pt x="1006554" y="394978"/>
                    <a:pt x="1000744" y="244198"/>
                  </a:cubicBezTo>
                  <a:cubicBezTo>
                    <a:pt x="1000458" y="237054"/>
                    <a:pt x="997315" y="235816"/>
                    <a:pt x="991028" y="236006"/>
                  </a:cubicBezTo>
                  <a:cubicBezTo>
                    <a:pt x="938926" y="238197"/>
                    <a:pt x="888063" y="230672"/>
                    <a:pt x="837961" y="216289"/>
                  </a:cubicBezTo>
                  <a:cubicBezTo>
                    <a:pt x="733091" y="186286"/>
                    <a:pt x="636984" y="137899"/>
                    <a:pt x="545353" y="79510"/>
                  </a:cubicBezTo>
                  <a:cubicBezTo>
                    <a:pt x="538114" y="74938"/>
                    <a:pt x="533542" y="73795"/>
                    <a:pt x="525827" y="79701"/>
                  </a:cubicBezTo>
                  <a:cubicBezTo>
                    <a:pt x="472487" y="120277"/>
                    <a:pt x="414766" y="153329"/>
                    <a:pt x="352663" y="178475"/>
                  </a:cubicBezTo>
                  <a:cubicBezTo>
                    <a:pt x="292369" y="202859"/>
                    <a:pt x="230266" y="220195"/>
                    <a:pt x="165210" y="225338"/>
                  </a:cubicBezTo>
                  <a:cubicBezTo>
                    <a:pt x="133873" y="227815"/>
                    <a:pt x="102441" y="229815"/>
                    <a:pt x="69770" y="232196"/>
                  </a:cubicBezTo>
                  <a:close/>
                </a:path>
              </a:pathLst>
            </a:custGeom>
            <a:solidFill>
              <a:schemeClr val="bg1"/>
            </a:solidFill>
            <a:ln w="9525" cap="flat">
              <a:noFill/>
              <a:prstDash val="solid"/>
              <a:miter/>
            </a:ln>
          </p:spPr>
          <p:txBody>
            <a:bodyPr rtlCol="0" anchor="ctr"/>
            <a:lstStyle/>
            <a:p>
              <a:endParaRPr lang="en-IN" dirty="0"/>
            </a:p>
          </p:txBody>
        </p:sp>
        <p:sp>
          <p:nvSpPr>
            <p:cNvPr id="58" name="Freeform: Shape 57">
              <a:extLst>
                <a:ext uri="{FF2B5EF4-FFF2-40B4-BE49-F238E27FC236}">
                  <a16:creationId xmlns:a16="http://schemas.microsoft.com/office/drawing/2014/main" id="{25B9F337-0606-83E8-813B-0870B375E67B}"/>
                </a:ext>
              </a:extLst>
            </p:cNvPr>
            <p:cNvSpPr/>
            <p:nvPr/>
          </p:nvSpPr>
          <p:spPr>
            <a:xfrm>
              <a:off x="6822935" y="4007498"/>
              <a:ext cx="180050" cy="179279"/>
            </a:xfrm>
            <a:custGeom>
              <a:avLst/>
              <a:gdLst>
                <a:gd name="connsiteX0" fmla="*/ 322993 w 483912"/>
                <a:gd name="connsiteY0" fmla="*/ 325470 h 481838"/>
                <a:gd name="connsiteX1" fmla="*/ 322993 w 483912"/>
                <a:gd name="connsiteY1" fmla="*/ 341568 h 481838"/>
                <a:gd name="connsiteX2" fmla="*/ 323945 w 483912"/>
                <a:gd name="connsiteY2" fmla="*/ 447009 h 481838"/>
                <a:gd name="connsiteX3" fmla="*/ 292513 w 483912"/>
                <a:gd name="connsiteY3" fmla="*/ 481109 h 481838"/>
                <a:gd name="connsiteX4" fmla="*/ 190595 w 483912"/>
                <a:gd name="connsiteY4" fmla="*/ 480918 h 481838"/>
                <a:gd name="connsiteX5" fmla="*/ 160687 w 483912"/>
                <a:gd name="connsiteY5" fmla="*/ 449581 h 481838"/>
                <a:gd name="connsiteX6" fmla="*/ 159544 w 483912"/>
                <a:gd name="connsiteY6" fmla="*/ 334710 h 481838"/>
                <a:gd name="connsiteX7" fmla="*/ 159163 w 483912"/>
                <a:gd name="connsiteY7" fmla="*/ 326137 h 481838"/>
                <a:gd name="connsiteX8" fmla="*/ 145352 w 483912"/>
                <a:gd name="connsiteY8" fmla="*/ 325375 h 481838"/>
                <a:gd name="connsiteX9" fmla="*/ 36290 w 483912"/>
                <a:gd name="connsiteY9" fmla="*/ 325375 h 481838"/>
                <a:gd name="connsiteX10" fmla="*/ 0 w 483912"/>
                <a:gd name="connsiteY10" fmla="*/ 288894 h 481838"/>
                <a:gd name="connsiteX11" fmla="*/ 0 w 483912"/>
                <a:gd name="connsiteY11" fmla="*/ 200026 h 481838"/>
                <a:gd name="connsiteX12" fmla="*/ 39529 w 483912"/>
                <a:gd name="connsiteY12" fmla="*/ 160212 h 481838"/>
                <a:gd name="connsiteX13" fmla="*/ 142685 w 483912"/>
                <a:gd name="connsiteY13" fmla="*/ 159926 h 481838"/>
                <a:gd name="connsiteX14" fmla="*/ 160306 w 483912"/>
                <a:gd name="connsiteY14" fmla="*/ 159926 h 481838"/>
                <a:gd name="connsiteX15" fmla="*/ 160306 w 483912"/>
                <a:gd name="connsiteY15" fmla="*/ 50579 h 481838"/>
                <a:gd name="connsiteX16" fmla="*/ 160687 w 483912"/>
                <a:gd name="connsiteY16" fmla="*/ 30481 h 481838"/>
                <a:gd name="connsiteX17" fmla="*/ 190881 w 483912"/>
                <a:gd name="connsiteY17" fmla="*/ 477 h 481838"/>
                <a:gd name="connsiteX18" fmla="*/ 295085 w 483912"/>
                <a:gd name="connsiteY18" fmla="*/ 763 h 481838"/>
                <a:gd name="connsiteX19" fmla="*/ 323183 w 483912"/>
                <a:gd name="connsiteY19" fmla="*/ 31338 h 481838"/>
                <a:gd name="connsiteX20" fmla="*/ 323183 w 483912"/>
                <a:gd name="connsiteY20" fmla="*/ 78773 h 481838"/>
                <a:gd name="connsiteX21" fmla="*/ 323183 w 483912"/>
                <a:gd name="connsiteY21" fmla="*/ 159259 h 481838"/>
                <a:gd name="connsiteX22" fmla="*/ 338709 w 483912"/>
                <a:gd name="connsiteY22" fmla="*/ 160116 h 481838"/>
                <a:gd name="connsiteX23" fmla="*/ 441865 w 483912"/>
                <a:gd name="connsiteY23" fmla="*/ 160212 h 481838"/>
                <a:gd name="connsiteX24" fmla="*/ 483870 w 483912"/>
                <a:gd name="connsiteY24" fmla="*/ 203169 h 481838"/>
                <a:gd name="connsiteX25" fmla="*/ 483870 w 483912"/>
                <a:gd name="connsiteY25" fmla="*/ 288513 h 481838"/>
                <a:gd name="connsiteX26" fmla="*/ 446723 w 483912"/>
                <a:gd name="connsiteY26" fmla="*/ 325375 h 481838"/>
                <a:gd name="connsiteX27" fmla="*/ 337661 w 483912"/>
                <a:gd name="connsiteY27" fmla="*/ 325375 h 481838"/>
                <a:gd name="connsiteX28" fmla="*/ 323088 w 483912"/>
                <a:gd name="connsiteY28" fmla="*/ 325375 h 4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83912" h="481838">
                  <a:moveTo>
                    <a:pt x="322993" y="325470"/>
                  </a:moveTo>
                  <a:cubicBezTo>
                    <a:pt x="322993" y="331566"/>
                    <a:pt x="322993" y="336615"/>
                    <a:pt x="322993" y="341568"/>
                  </a:cubicBezTo>
                  <a:cubicBezTo>
                    <a:pt x="323279" y="376715"/>
                    <a:pt x="323469" y="411862"/>
                    <a:pt x="323945" y="447009"/>
                  </a:cubicBezTo>
                  <a:cubicBezTo>
                    <a:pt x="324136" y="466631"/>
                    <a:pt x="312801" y="480537"/>
                    <a:pt x="292513" y="481109"/>
                  </a:cubicBezTo>
                  <a:cubicBezTo>
                    <a:pt x="258604" y="482157"/>
                    <a:pt x="224600" y="482061"/>
                    <a:pt x="190595" y="480918"/>
                  </a:cubicBezTo>
                  <a:cubicBezTo>
                    <a:pt x="171164" y="480252"/>
                    <a:pt x="161163" y="469203"/>
                    <a:pt x="160687" y="449581"/>
                  </a:cubicBezTo>
                  <a:cubicBezTo>
                    <a:pt x="159734" y="411291"/>
                    <a:pt x="159925" y="373000"/>
                    <a:pt x="159544" y="334710"/>
                  </a:cubicBezTo>
                  <a:cubicBezTo>
                    <a:pt x="159544" y="332328"/>
                    <a:pt x="159353" y="330042"/>
                    <a:pt x="159163" y="326137"/>
                  </a:cubicBezTo>
                  <a:cubicBezTo>
                    <a:pt x="154496" y="325851"/>
                    <a:pt x="149924" y="325375"/>
                    <a:pt x="145352" y="325375"/>
                  </a:cubicBezTo>
                  <a:cubicBezTo>
                    <a:pt x="108966" y="325375"/>
                    <a:pt x="72676" y="325375"/>
                    <a:pt x="36290" y="325375"/>
                  </a:cubicBezTo>
                  <a:cubicBezTo>
                    <a:pt x="14859" y="325375"/>
                    <a:pt x="0" y="310421"/>
                    <a:pt x="0" y="288894"/>
                  </a:cubicBezTo>
                  <a:cubicBezTo>
                    <a:pt x="0" y="259272"/>
                    <a:pt x="0" y="229649"/>
                    <a:pt x="0" y="200026"/>
                  </a:cubicBezTo>
                  <a:cubicBezTo>
                    <a:pt x="0" y="172118"/>
                    <a:pt x="10858" y="160688"/>
                    <a:pt x="39529" y="160212"/>
                  </a:cubicBezTo>
                  <a:cubicBezTo>
                    <a:pt x="73914" y="159640"/>
                    <a:pt x="108299" y="159926"/>
                    <a:pt x="142685" y="159926"/>
                  </a:cubicBezTo>
                  <a:cubicBezTo>
                    <a:pt x="148019" y="159926"/>
                    <a:pt x="153448" y="159926"/>
                    <a:pt x="160306" y="159926"/>
                  </a:cubicBezTo>
                  <a:cubicBezTo>
                    <a:pt x="160306" y="122207"/>
                    <a:pt x="160306" y="86393"/>
                    <a:pt x="160306" y="50579"/>
                  </a:cubicBezTo>
                  <a:cubicBezTo>
                    <a:pt x="160306" y="43911"/>
                    <a:pt x="160115" y="37149"/>
                    <a:pt x="160687" y="30481"/>
                  </a:cubicBezTo>
                  <a:cubicBezTo>
                    <a:pt x="162306" y="11907"/>
                    <a:pt x="172307" y="954"/>
                    <a:pt x="190881" y="477"/>
                  </a:cubicBezTo>
                  <a:cubicBezTo>
                    <a:pt x="225647" y="-285"/>
                    <a:pt x="260414" y="-94"/>
                    <a:pt x="295085" y="763"/>
                  </a:cubicBezTo>
                  <a:cubicBezTo>
                    <a:pt x="312134" y="1144"/>
                    <a:pt x="322517" y="13050"/>
                    <a:pt x="323183" y="31338"/>
                  </a:cubicBezTo>
                  <a:cubicBezTo>
                    <a:pt x="323755" y="47150"/>
                    <a:pt x="323183" y="62961"/>
                    <a:pt x="323183" y="78773"/>
                  </a:cubicBezTo>
                  <a:cubicBezTo>
                    <a:pt x="323183" y="105157"/>
                    <a:pt x="323183" y="131637"/>
                    <a:pt x="323183" y="159259"/>
                  </a:cubicBezTo>
                  <a:cubicBezTo>
                    <a:pt x="328708" y="159545"/>
                    <a:pt x="333661" y="160021"/>
                    <a:pt x="338709" y="160116"/>
                  </a:cubicBezTo>
                  <a:cubicBezTo>
                    <a:pt x="373094" y="160116"/>
                    <a:pt x="407480" y="159831"/>
                    <a:pt x="441865" y="160212"/>
                  </a:cubicBezTo>
                  <a:cubicBezTo>
                    <a:pt x="474631" y="160593"/>
                    <a:pt x="483870" y="170403"/>
                    <a:pt x="483870" y="203169"/>
                  </a:cubicBezTo>
                  <a:cubicBezTo>
                    <a:pt x="483870" y="231649"/>
                    <a:pt x="483965" y="260034"/>
                    <a:pt x="483870" y="288513"/>
                  </a:cubicBezTo>
                  <a:cubicBezTo>
                    <a:pt x="483870" y="310516"/>
                    <a:pt x="468916" y="325375"/>
                    <a:pt x="446723" y="325375"/>
                  </a:cubicBezTo>
                  <a:cubicBezTo>
                    <a:pt x="410337" y="325375"/>
                    <a:pt x="374047" y="325375"/>
                    <a:pt x="337661" y="325375"/>
                  </a:cubicBezTo>
                  <a:cubicBezTo>
                    <a:pt x="333375" y="325375"/>
                    <a:pt x="329089" y="325375"/>
                    <a:pt x="323088" y="325375"/>
                  </a:cubicBezTo>
                  <a:close/>
                </a:path>
              </a:pathLst>
            </a:custGeom>
            <a:solidFill>
              <a:schemeClr val="bg1"/>
            </a:solidFill>
            <a:ln w="9525" cap="flat">
              <a:noFill/>
              <a:prstDash val="solid"/>
              <a:miter/>
            </a:ln>
          </p:spPr>
          <p:txBody>
            <a:bodyPr rtlCol="0" anchor="ctr"/>
            <a:lstStyle/>
            <a:p>
              <a:endParaRPr lang="en-IN" dirty="0"/>
            </a:p>
          </p:txBody>
        </p:sp>
      </p:grpSp>
      <p:grpSp>
        <p:nvGrpSpPr>
          <p:cNvPr id="40" name="Graphic 37">
            <a:extLst>
              <a:ext uri="{FF2B5EF4-FFF2-40B4-BE49-F238E27FC236}">
                <a16:creationId xmlns:a16="http://schemas.microsoft.com/office/drawing/2014/main" id="{05485C5A-E0DC-322F-C512-39E0823CA451}"/>
              </a:ext>
            </a:extLst>
          </p:cNvPr>
          <p:cNvGrpSpPr>
            <a:grpSpLocks noChangeAspect="1"/>
          </p:cNvGrpSpPr>
          <p:nvPr/>
        </p:nvGrpSpPr>
        <p:grpSpPr>
          <a:xfrm>
            <a:off x="6380191" y="3952816"/>
            <a:ext cx="809601" cy="623538"/>
            <a:chOff x="6490683" y="5088995"/>
            <a:chExt cx="457139" cy="352080"/>
          </a:xfrm>
          <a:solidFill>
            <a:schemeClr val="bg1"/>
          </a:solidFill>
        </p:grpSpPr>
        <p:sp>
          <p:nvSpPr>
            <p:cNvPr id="41" name="Freeform: Shape 40">
              <a:extLst>
                <a:ext uri="{FF2B5EF4-FFF2-40B4-BE49-F238E27FC236}">
                  <a16:creationId xmlns:a16="http://schemas.microsoft.com/office/drawing/2014/main" id="{B234FFB4-ED09-EF52-CF1F-C52E6A038809}"/>
                </a:ext>
              </a:extLst>
            </p:cNvPr>
            <p:cNvSpPr/>
            <p:nvPr/>
          </p:nvSpPr>
          <p:spPr>
            <a:xfrm>
              <a:off x="6490683" y="5088995"/>
              <a:ext cx="457139" cy="290882"/>
            </a:xfrm>
            <a:custGeom>
              <a:avLst/>
              <a:gdLst>
                <a:gd name="connsiteX0" fmla="*/ 422794 w 457139"/>
                <a:gd name="connsiteY0" fmla="*/ 22515 h 290882"/>
                <a:gd name="connsiteX1" fmla="*/ 422794 w 457139"/>
                <a:gd name="connsiteY1" fmla="*/ 22515 h 290882"/>
                <a:gd name="connsiteX2" fmla="*/ 288492 w 457139"/>
                <a:gd name="connsiteY2" fmla="*/ 33945 h 290882"/>
                <a:gd name="connsiteX3" fmla="*/ 223722 w 457139"/>
                <a:gd name="connsiteY3" fmla="*/ 110145 h 290882"/>
                <a:gd name="connsiteX4" fmla="*/ 130377 w 457139"/>
                <a:gd name="connsiteY4" fmla="*/ 72998 h 290882"/>
                <a:gd name="connsiteX5" fmla="*/ 6552 w 457139"/>
                <a:gd name="connsiteY5" fmla="*/ 127290 h 290882"/>
                <a:gd name="connsiteX6" fmla="*/ 60844 w 457139"/>
                <a:gd name="connsiteY6" fmla="*/ 251115 h 290882"/>
                <a:gd name="connsiteX7" fmla="*/ 159904 w 457139"/>
                <a:gd name="connsiteY7" fmla="*/ 290168 h 290882"/>
                <a:gd name="connsiteX8" fmla="*/ 172287 w 457139"/>
                <a:gd name="connsiteY8" fmla="*/ 284453 h 290882"/>
                <a:gd name="connsiteX9" fmla="*/ 230389 w 457139"/>
                <a:gd name="connsiteY9" fmla="*/ 137768 h 290882"/>
                <a:gd name="connsiteX10" fmla="*/ 352309 w 457139"/>
                <a:gd name="connsiteY10" fmla="*/ 239685 h 290882"/>
                <a:gd name="connsiteX11" fmla="*/ 365644 w 457139"/>
                <a:gd name="connsiteY11" fmla="*/ 238733 h 290882"/>
                <a:gd name="connsiteX12" fmla="*/ 435177 w 457139"/>
                <a:gd name="connsiteY12" fmla="*/ 156818 h 290882"/>
                <a:gd name="connsiteX13" fmla="*/ 422794 w 457139"/>
                <a:gd name="connsiteY13" fmla="*/ 22515 h 290882"/>
                <a:gd name="connsiteX14" fmla="*/ 157999 w 457139"/>
                <a:gd name="connsiteY14" fmla="*/ 269213 h 290882"/>
                <a:gd name="connsiteX15" fmla="*/ 67512 w 457139"/>
                <a:gd name="connsiteY15" fmla="*/ 233018 h 290882"/>
                <a:gd name="connsiteX16" fmla="*/ 24649 w 457139"/>
                <a:gd name="connsiteY16" fmla="*/ 133958 h 290882"/>
                <a:gd name="connsiteX17" fmla="*/ 123709 w 457139"/>
                <a:gd name="connsiteY17" fmla="*/ 91095 h 290882"/>
                <a:gd name="connsiteX18" fmla="*/ 215149 w 457139"/>
                <a:gd name="connsiteY18" fmla="*/ 127290 h 290882"/>
                <a:gd name="connsiteX19" fmla="*/ 157999 w 457139"/>
                <a:gd name="connsiteY19" fmla="*/ 269213 h 290882"/>
                <a:gd name="connsiteX20" fmla="*/ 419937 w 457139"/>
                <a:gd name="connsiteY20" fmla="*/ 144435 h 290882"/>
                <a:gd name="connsiteX21" fmla="*/ 357072 w 457139"/>
                <a:gd name="connsiteY21" fmla="*/ 218730 h 290882"/>
                <a:gd name="connsiteX22" fmla="*/ 239914 w 457139"/>
                <a:gd name="connsiteY22" fmla="*/ 120623 h 290882"/>
                <a:gd name="connsiteX23" fmla="*/ 302779 w 457139"/>
                <a:gd name="connsiteY23" fmla="*/ 46328 h 290882"/>
                <a:gd name="connsiteX24" fmla="*/ 410412 w 457139"/>
                <a:gd name="connsiteY24" fmla="*/ 37755 h 290882"/>
                <a:gd name="connsiteX25" fmla="*/ 410412 w 457139"/>
                <a:gd name="connsiteY25" fmla="*/ 37755 h 290882"/>
                <a:gd name="connsiteX26" fmla="*/ 419937 w 457139"/>
                <a:gd name="connsiteY26" fmla="*/ 144435 h 29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7139" h="290882">
                  <a:moveTo>
                    <a:pt x="422794" y="22515"/>
                  </a:moveTo>
                  <a:lnTo>
                    <a:pt x="422794" y="22515"/>
                  </a:lnTo>
                  <a:cubicBezTo>
                    <a:pt x="382789" y="-11775"/>
                    <a:pt x="321829" y="-6060"/>
                    <a:pt x="288492" y="33945"/>
                  </a:cubicBezTo>
                  <a:lnTo>
                    <a:pt x="223722" y="110145"/>
                  </a:lnTo>
                  <a:lnTo>
                    <a:pt x="130377" y="72998"/>
                  </a:lnTo>
                  <a:cubicBezTo>
                    <a:pt x="81799" y="53948"/>
                    <a:pt x="25602" y="76808"/>
                    <a:pt x="6552" y="127290"/>
                  </a:cubicBezTo>
                  <a:cubicBezTo>
                    <a:pt x="-12498" y="175868"/>
                    <a:pt x="11314" y="232065"/>
                    <a:pt x="60844" y="251115"/>
                  </a:cubicBezTo>
                  <a:lnTo>
                    <a:pt x="159904" y="290168"/>
                  </a:lnTo>
                  <a:cubicBezTo>
                    <a:pt x="164667" y="292073"/>
                    <a:pt x="170382" y="290168"/>
                    <a:pt x="172287" y="284453"/>
                  </a:cubicBezTo>
                  <a:lnTo>
                    <a:pt x="230389" y="137768"/>
                  </a:lnTo>
                  <a:lnTo>
                    <a:pt x="352309" y="239685"/>
                  </a:lnTo>
                  <a:cubicBezTo>
                    <a:pt x="356119" y="243495"/>
                    <a:pt x="362787" y="242543"/>
                    <a:pt x="365644" y="238733"/>
                  </a:cubicBezTo>
                  <a:lnTo>
                    <a:pt x="435177" y="156818"/>
                  </a:lnTo>
                  <a:cubicBezTo>
                    <a:pt x="467562" y="117765"/>
                    <a:pt x="464704" y="57758"/>
                    <a:pt x="422794" y="22515"/>
                  </a:cubicBezTo>
                  <a:close/>
                  <a:moveTo>
                    <a:pt x="157999" y="269213"/>
                  </a:moveTo>
                  <a:lnTo>
                    <a:pt x="67512" y="233018"/>
                  </a:lnTo>
                  <a:cubicBezTo>
                    <a:pt x="28459" y="217778"/>
                    <a:pt x="8457" y="173963"/>
                    <a:pt x="24649" y="133958"/>
                  </a:cubicBezTo>
                  <a:cubicBezTo>
                    <a:pt x="39889" y="93953"/>
                    <a:pt x="85609" y="75855"/>
                    <a:pt x="123709" y="91095"/>
                  </a:cubicBezTo>
                  <a:lnTo>
                    <a:pt x="215149" y="127290"/>
                  </a:lnTo>
                  <a:lnTo>
                    <a:pt x="157999" y="269213"/>
                  </a:lnTo>
                  <a:close/>
                  <a:moveTo>
                    <a:pt x="419937" y="144435"/>
                  </a:moveTo>
                  <a:lnTo>
                    <a:pt x="357072" y="218730"/>
                  </a:lnTo>
                  <a:lnTo>
                    <a:pt x="239914" y="120623"/>
                  </a:lnTo>
                  <a:lnTo>
                    <a:pt x="302779" y="46328"/>
                  </a:lnTo>
                  <a:cubicBezTo>
                    <a:pt x="329449" y="13943"/>
                    <a:pt x="378027" y="10133"/>
                    <a:pt x="410412" y="37755"/>
                  </a:cubicBezTo>
                  <a:cubicBezTo>
                    <a:pt x="410412" y="37755"/>
                    <a:pt x="410412" y="37755"/>
                    <a:pt x="410412" y="37755"/>
                  </a:cubicBezTo>
                  <a:cubicBezTo>
                    <a:pt x="443749" y="65378"/>
                    <a:pt x="446607" y="113003"/>
                    <a:pt x="419937" y="144435"/>
                  </a:cubicBezTo>
                  <a:close/>
                </a:path>
              </a:pathLst>
            </a:custGeom>
            <a:grpFill/>
            <a:ln w="9525" cap="flat">
              <a:noFill/>
              <a:prstDash val="solid"/>
              <a:miter/>
            </a:ln>
          </p:spPr>
          <p:txBody>
            <a:bodyPr rtlCol="0" anchor="ctr"/>
            <a:lstStyle/>
            <a:p>
              <a:endParaRPr lang="en-US" dirty="0"/>
            </a:p>
          </p:txBody>
        </p:sp>
        <p:sp>
          <p:nvSpPr>
            <p:cNvPr id="42" name="Freeform: Shape 41">
              <a:extLst>
                <a:ext uri="{FF2B5EF4-FFF2-40B4-BE49-F238E27FC236}">
                  <a16:creationId xmlns:a16="http://schemas.microsoft.com/office/drawing/2014/main" id="{B75A18BC-B6C0-1D93-8D32-784BBAB2C2BA}"/>
                </a:ext>
              </a:extLst>
            </p:cNvPr>
            <p:cNvSpPr/>
            <p:nvPr/>
          </p:nvSpPr>
          <p:spPr>
            <a:xfrm>
              <a:off x="6702975" y="5312488"/>
              <a:ext cx="57150" cy="57150"/>
            </a:xfrm>
            <a:custGeom>
              <a:avLst/>
              <a:gdLst>
                <a:gd name="connsiteX0" fmla="*/ 28575 w 57150"/>
                <a:gd name="connsiteY0" fmla="*/ 57150 h 57150"/>
                <a:gd name="connsiteX1" fmla="*/ 57150 w 57150"/>
                <a:gd name="connsiteY1" fmla="*/ 28575 h 57150"/>
                <a:gd name="connsiteX2" fmla="*/ 28575 w 57150"/>
                <a:gd name="connsiteY2" fmla="*/ 0 h 57150"/>
                <a:gd name="connsiteX3" fmla="*/ 0 w 57150"/>
                <a:gd name="connsiteY3" fmla="*/ 28575 h 57150"/>
                <a:gd name="connsiteX4" fmla="*/ 28575 w 57150"/>
                <a:gd name="connsiteY4" fmla="*/ 57150 h 57150"/>
                <a:gd name="connsiteX5" fmla="*/ 28575 w 57150"/>
                <a:gd name="connsiteY5" fmla="*/ 19050 h 57150"/>
                <a:gd name="connsiteX6" fmla="*/ 38100 w 57150"/>
                <a:gd name="connsiteY6" fmla="*/ 28575 h 57150"/>
                <a:gd name="connsiteX7" fmla="*/ 28575 w 57150"/>
                <a:gd name="connsiteY7" fmla="*/ 38100 h 57150"/>
                <a:gd name="connsiteX8" fmla="*/ 19050 w 57150"/>
                <a:gd name="connsiteY8" fmla="*/ 28575 h 57150"/>
                <a:gd name="connsiteX9" fmla="*/ 28575 w 57150"/>
                <a:gd name="connsiteY9" fmla="*/ 1905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57150">
                  <a:moveTo>
                    <a:pt x="28575" y="57150"/>
                  </a:moveTo>
                  <a:cubicBezTo>
                    <a:pt x="44768" y="57150"/>
                    <a:pt x="57150" y="44768"/>
                    <a:pt x="57150" y="28575"/>
                  </a:cubicBezTo>
                  <a:cubicBezTo>
                    <a:pt x="57150" y="12382"/>
                    <a:pt x="44768" y="0"/>
                    <a:pt x="28575" y="0"/>
                  </a:cubicBezTo>
                  <a:cubicBezTo>
                    <a:pt x="12383" y="0"/>
                    <a:pt x="0" y="12382"/>
                    <a:pt x="0" y="28575"/>
                  </a:cubicBezTo>
                  <a:cubicBezTo>
                    <a:pt x="0" y="43815"/>
                    <a:pt x="12383" y="57150"/>
                    <a:pt x="28575" y="57150"/>
                  </a:cubicBezTo>
                  <a:close/>
                  <a:moveTo>
                    <a:pt x="28575" y="19050"/>
                  </a:moveTo>
                  <a:cubicBezTo>
                    <a:pt x="33338" y="19050"/>
                    <a:pt x="38100" y="22860"/>
                    <a:pt x="38100" y="28575"/>
                  </a:cubicBezTo>
                  <a:cubicBezTo>
                    <a:pt x="38100" y="33338"/>
                    <a:pt x="34290" y="38100"/>
                    <a:pt x="28575" y="38100"/>
                  </a:cubicBezTo>
                  <a:cubicBezTo>
                    <a:pt x="22860" y="38100"/>
                    <a:pt x="19050" y="34290"/>
                    <a:pt x="19050" y="28575"/>
                  </a:cubicBezTo>
                  <a:cubicBezTo>
                    <a:pt x="19050" y="22860"/>
                    <a:pt x="22860" y="19050"/>
                    <a:pt x="28575" y="19050"/>
                  </a:cubicBezTo>
                  <a:close/>
                </a:path>
              </a:pathLst>
            </a:custGeom>
            <a:grpFill/>
            <a:ln w="9525" cap="flat">
              <a:noFill/>
              <a:prstDash val="solid"/>
              <a:miter/>
            </a:ln>
          </p:spPr>
          <p:txBody>
            <a:bodyPr rtlCol="0" anchor="ctr"/>
            <a:lstStyle/>
            <a:p>
              <a:endParaRPr lang="en-US" dirty="0"/>
            </a:p>
          </p:txBody>
        </p:sp>
        <p:sp>
          <p:nvSpPr>
            <p:cNvPr id="47" name="Freeform: Shape 46">
              <a:extLst>
                <a:ext uri="{FF2B5EF4-FFF2-40B4-BE49-F238E27FC236}">
                  <a16:creationId xmlns:a16="http://schemas.microsoft.com/office/drawing/2014/main" id="{B6C4EDE3-A36C-C8D7-B665-C740AB7752F5}"/>
                </a:ext>
              </a:extLst>
            </p:cNvPr>
            <p:cNvSpPr/>
            <p:nvPr/>
          </p:nvSpPr>
          <p:spPr>
            <a:xfrm>
              <a:off x="6764887" y="5347730"/>
              <a:ext cx="57150" cy="57150"/>
            </a:xfrm>
            <a:custGeom>
              <a:avLst/>
              <a:gdLst>
                <a:gd name="connsiteX0" fmla="*/ 28575 w 57150"/>
                <a:gd name="connsiteY0" fmla="*/ 0 h 57150"/>
                <a:gd name="connsiteX1" fmla="*/ 0 w 57150"/>
                <a:gd name="connsiteY1" fmla="*/ 28575 h 57150"/>
                <a:gd name="connsiteX2" fmla="*/ 28575 w 57150"/>
                <a:gd name="connsiteY2" fmla="*/ 57150 h 57150"/>
                <a:gd name="connsiteX3" fmla="*/ 57150 w 57150"/>
                <a:gd name="connsiteY3" fmla="*/ 28575 h 57150"/>
                <a:gd name="connsiteX4" fmla="*/ 28575 w 57150"/>
                <a:gd name="connsiteY4" fmla="*/ 0 h 57150"/>
                <a:gd name="connsiteX5" fmla="*/ 28575 w 57150"/>
                <a:gd name="connsiteY5" fmla="*/ 38100 h 57150"/>
                <a:gd name="connsiteX6" fmla="*/ 19050 w 57150"/>
                <a:gd name="connsiteY6" fmla="*/ 28575 h 57150"/>
                <a:gd name="connsiteX7" fmla="*/ 28575 w 57150"/>
                <a:gd name="connsiteY7" fmla="*/ 19050 h 57150"/>
                <a:gd name="connsiteX8" fmla="*/ 38100 w 57150"/>
                <a:gd name="connsiteY8" fmla="*/ 28575 h 57150"/>
                <a:gd name="connsiteX9" fmla="*/ 28575 w 57150"/>
                <a:gd name="connsiteY9" fmla="*/ 3810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57150">
                  <a:moveTo>
                    <a:pt x="28575" y="0"/>
                  </a:moveTo>
                  <a:cubicBezTo>
                    <a:pt x="12383" y="0"/>
                    <a:pt x="0" y="12382"/>
                    <a:pt x="0" y="28575"/>
                  </a:cubicBezTo>
                  <a:cubicBezTo>
                    <a:pt x="0" y="44768"/>
                    <a:pt x="12383" y="57150"/>
                    <a:pt x="28575" y="57150"/>
                  </a:cubicBezTo>
                  <a:cubicBezTo>
                    <a:pt x="44768" y="57150"/>
                    <a:pt x="57150" y="44768"/>
                    <a:pt x="57150" y="28575"/>
                  </a:cubicBezTo>
                  <a:cubicBezTo>
                    <a:pt x="57150" y="13335"/>
                    <a:pt x="43815" y="0"/>
                    <a:pt x="28575" y="0"/>
                  </a:cubicBezTo>
                  <a:close/>
                  <a:moveTo>
                    <a:pt x="28575" y="38100"/>
                  </a:moveTo>
                  <a:cubicBezTo>
                    <a:pt x="23813" y="38100"/>
                    <a:pt x="19050" y="34290"/>
                    <a:pt x="19050" y="28575"/>
                  </a:cubicBezTo>
                  <a:cubicBezTo>
                    <a:pt x="19050" y="23813"/>
                    <a:pt x="22860" y="19050"/>
                    <a:pt x="28575" y="19050"/>
                  </a:cubicBezTo>
                  <a:cubicBezTo>
                    <a:pt x="34290" y="19050"/>
                    <a:pt x="38100" y="22860"/>
                    <a:pt x="38100" y="28575"/>
                  </a:cubicBezTo>
                  <a:cubicBezTo>
                    <a:pt x="38100" y="34290"/>
                    <a:pt x="33338" y="38100"/>
                    <a:pt x="28575" y="38100"/>
                  </a:cubicBezTo>
                  <a:close/>
                </a:path>
              </a:pathLst>
            </a:custGeom>
            <a:grpFill/>
            <a:ln w="9525" cap="flat">
              <a:noFill/>
              <a:prstDash val="solid"/>
              <a:miter/>
            </a:ln>
          </p:spPr>
          <p:txBody>
            <a:bodyPr rtlCol="0" anchor="ctr"/>
            <a:lstStyle/>
            <a:p>
              <a:endParaRPr lang="en-US" dirty="0"/>
            </a:p>
          </p:txBody>
        </p:sp>
        <p:sp>
          <p:nvSpPr>
            <p:cNvPr id="48" name="Freeform: Shape 47">
              <a:extLst>
                <a:ext uri="{FF2B5EF4-FFF2-40B4-BE49-F238E27FC236}">
                  <a16:creationId xmlns:a16="http://schemas.microsoft.com/office/drawing/2014/main" id="{B5B9EFF6-3D41-A497-8D86-E467A8A6B7D0}"/>
                </a:ext>
              </a:extLst>
            </p:cNvPr>
            <p:cNvSpPr/>
            <p:nvPr/>
          </p:nvSpPr>
          <p:spPr>
            <a:xfrm>
              <a:off x="6709643" y="5383925"/>
              <a:ext cx="57150" cy="57150"/>
            </a:xfrm>
            <a:custGeom>
              <a:avLst/>
              <a:gdLst>
                <a:gd name="connsiteX0" fmla="*/ 28575 w 57150"/>
                <a:gd name="connsiteY0" fmla="*/ 0 h 57150"/>
                <a:gd name="connsiteX1" fmla="*/ 0 w 57150"/>
                <a:gd name="connsiteY1" fmla="*/ 28575 h 57150"/>
                <a:gd name="connsiteX2" fmla="*/ 28575 w 57150"/>
                <a:gd name="connsiteY2" fmla="*/ 57150 h 57150"/>
                <a:gd name="connsiteX3" fmla="*/ 57150 w 57150"/>
                <a:gd name="connsiteY3" fmla="*/ 28575 h 57150"/>
                <a:gd name="connsiteX4" fmla="*/ 28575 w 57150"/>
                <a:gd name="connsiteY4" fmla="*/ 0 h 57150"/>
                <a:gd name="connsiteX5" fmla="*/ 28575 w 57150"/>
                <a:gd name="connsiteY5" fmla="*/ 38100 h 57150"/>
                <a:gd name="connsiteX6" fmla="*/ 19050 w 57150"/>
                <a:gd name="connsiteY6" fmla="*/ 28575 h 57150"/>
                <a:gd name="connsiteX7" fmla="*/ 28575 w 57150"/>
                <a:gd name="connsiteY7" fmla="*/ 19050 h 57150"/>
                <a:gd name="connsiteX8" fmla="*/ 38100 w 57150"/>
                <a:gd name="connsiteY8" fmla="*/ 28575 h 57150"/>
                <a:gd name="connsiteX9" fmla="*/ 28575 w 57150"/>
                <a:gd name="connsiteY9" fmla="*/ 3810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57150">
                  <a:moveTo>
                    <a:pt x="28575" y="0"/>
                  </a:moveTo>
                  <a:cubicBezTo>
                    <a:pt x="12382" y="0"/>
                    <a:pt x="0" y="12382"/>
                    <a:pt x="0" y="28575"/>
                  </a:cubicBezTo>
                  <a:cubicBezTo>
                    <a:pt x="0" y="44768"/>
                    <a:pt x="12382" y="57150"/>
                    <a:pt x="28575" y="57150"/>
                  </a:cubicBezTo>
                  <a:cubicBezTo>
                    <a:pt x="44768" y="57150"/>
                    <a:pt x="57150" y="44768"/>
                    <a:pt x="57150" y="28575"/>
                  </a:cubicBezTo>
                  <a:cubicBezTo>
                    <a:pt x="57150" y="12382"/>
                    <a:pt x="43815" y="0"/>
                    <a:pt x="28575" y="0"/>
                  </a:cubicBezTo>
                  <a:close/>
                  <a:moveTo>
                    <a:pt x="28575" y="38100"/>
                  </a:moveTo>
                  <a:cubicBezTo>
                    <a:pt x="23813" y="38100"/>
                    <a:pt x="19050" y="34290"/>
                    <a:pt x="19050" y="28575"/>
                  </a:cubicBezTo>
                  <a:cubicBezTo>
                    <a:pt x="19050" y="22860"/>
                    <a:pt x="22860" y="19050"/>
                    <a:pt x="28575" y="19050"/>
                  </a:cubicBezTo>
                  <a:cubicBezTo>
                    <a:pt x="34290" y="19050"/>
                    <a:pt x="38100" y="22860"/>
                    <a:pt x="38100" y="28575"/>
                  </a:cubicBezTo>
                  <a:cubicBezTo>
                    <a:pt x="38100" y="33338"/>
                    <a:pt x="33338" y="38100"/>
                    <a:pt x="28575" y="38100"/>
                  </a:cubicBezTo>
                  <a:close/>
                </a:path>
              </a:pathLst>
            </a:custGeom>
            <a:grpFill/>
            <a:ln w="9525"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1880449985"/>
      </p:ext>
    </p:extLst>
  </p:cSld>
  <p:clrMapOvr>
    <a:masterClrMapping/>
  </p:clrMapOvr>
  <p:transition>
    <p:fade/>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p:txBody>
          <a:bodyPr/>
          <a:lstStyle/>
          <a:p>
            <a:r>
              <a:rPr lang="en-US" noProof="0" dirty="0"/>
              <a:t>Sub-Analysis: PAD</a:t>
            </a:r>
            <a:br>
              <a:rPr lang="en-US" noProof="0" dirty="0"/>
            </a:br>
            <a:r>
              <a:rPr lang="en-US" sz="2000" noProof="0" dirty="0">
                <a:hlinkClick r:id="rId3">
                  <a:extLst>
                    <a:ext uri="{A12FA001-AC4F-418D-AE19-62706E023703}">
                      <ahyp:hlinkClr xmlns:ahyp="http://schemas.microsoft.com/office/drawing/2018/hyperlinkcolor" val="tx"/>
                    </a:ext>
                  </a:extLst>
                </a:hlinkClick>
              </a:rPr>
              <a:t>Bonaca MP, et al. </a:t>
            </a:r>
            <a:r>
              <a:rPr lang="en-US" sz="2000" i="1" noProof="0" dirty="0">
                <a:hlinkClick r:id="rId3">
                  <a:extLst>
                    <a:ext uri="{A12FA001-AC4F-418D-AE19-62706E023703}">
                      <ahyp:hlinkClr xmlns:ahyp="http://schemas.microsoft.com/office/drawing/2018/hyperlinkcolor" val="tx"/>
                    </a:ext>
                  </a:extLst>
                </a:hlinkClick>
              </a:rPr>
              <a:t>Circulation.</a:t>
            </a:r>
            <a:r>
              <a:rPr lang="en-US" sz="2000" noProof="0" dirty="0">
                <a:hlinkClick r:id="rId3">
                  <a:extLst>
                    <a:ext uri="{A12FA001-AC4F-418D-AE19-62706E023703}">
                      <ahyp:hlinkClr xmlns:ahyp="http://schemas.microsoft.com/office/drawing/2018/hyperlinkcolor" val="tx"/>
                    </a:ext>
                  </a:extLst>
                </a:hlinkClick>
              </a:rPr>
              <a:t> 2018;137:338-350.</a:t>
            </a:r>
            <a:endParaRPr lang="en-US" sz="2000" noProof="0" dirty="0"/>
          </a:p>
        </p:txBody>
      </p:sp>
      <p:pic>
        <p:nvPicPr>
          <p:cNvPr id="3" name="Graphic 2" descr="House with solid fill">
            <a:hlinkClick r:id="rId4" action="ppaction://hlinksldjump"/>
            <a:extLst>
              <a:ext uri="{FF2B5EF4-FFF2-40B4-BE49-F238E27FC236}">
                <a16:creationId xmlns:a16="http://schemas.microsoft.com/office/drawing/2014/main" id="{FF026E99-F16C-5EFD-ECA2-D1B5ECF25BD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5" name="Rectangle: Top Corners Rounded 4">
            <a:hlinkClick r:id="rId6" action="ppaction://hlinksldjump"/>
            <a:extLst>
              <a:ext uri="{FF2B5EF4-FFF2-40B4-BE49-F238E27FC236}">
                <a16:creationId xmlns:a16="http://schemas.microsoft.com/office/drawing/2014/main" id="{596CE9BA-4933-3AFB-D33E-49D0DA4B42FA}"/>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1099938995"/>
      </p:ext>
    </p:extLst>
  </p:cSld>
  <p:clrMapOvr>
    <a:masterClrMapping/>
  </p:clrMapOvr>
  <p:transition>
    <p:fade/>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CC01AD-213F-4023-9810-8BBE1243DEC4}"/>
              </a:ext>
            </a:extLst>
          </p:cNvPr>
          <p:cNvSpPr>
            <a:spLocks noGrp="1"/>
          </p:cNvSpPr>
          <p:nvPr>
            <p:ph type="title"/>
          </p:nvPr>
        </p:nvSpPr>
        <p:spPr>
          <a:xfrm>
            <a:off x="365125" y="365760"/>
            <a:ext cx="11461750" cy="1200329"/>
          </a:xfrm>
        </p:spPr>
        <p:txBody>
          <a:bodyPr/>
          <a:lstStyle/>
          <a:p>
            <a:r>
              <a:rPr lang="en-US" sz="2600" noProof="0" dirty="0"/>
              <a:t>Patients With a History of PAD Treated With Evolocumab Experienced a Consistent RRR and Greater ARR for Both the 5-Point MACE and 3-Point MACE Compared With Those Without a History of PAD</a:t>
            </a:r>
          </a:p>
        </p:txBody>
      </p:sp>
      <p:grpSp>
        <p:nvGrpSpPr>
          <p:cNvPr id="13" name="Group 12"/>
          <p:cNvGrpSpPr/>
          <p:nvPr/>
        </p:nvGrpSpPr>
        <p:grpSpPr>
          <a:xfrm>
            <a:off x="6754912" y="2206002"/>
            <a:ext cx="4921005" cy="3930531"/>
            <a:chOff x="6660152" y="1594818"/>
            <a:chExt cx="4921005" cy="3930531"/>
          </a:xfrm>
        </p:grpSpPr>
        <p:sp>
          <p:nvSpPr>
            <p:cNvPr id="54" name="Rectangle 48">
              <a:extLst>
                <a:ext uri="{FF2B5EF4-FFF2-40B4-BE49-F238E27FC236}">
                  <a16:creationId xmlns:a16="http://schemas.microsoft.com/office/drawing/2014/main" id="{CCFD31C9-D006-4527-9028-A726BB428206}"/>
                </a:ext>
              </a:extLst>
            </p:cNvPr>
            <p:cNvSpPr>
              <a:spLocks noChangeArrowheads="1"/>
            </p:cNvSpPr>
            <p:nvPr/>
          </p:nvSpPr>
          <p:spPr bwMode="auto">
            <a:xfrm>
              <a:off x="8456548" y="1594818"/>
              <a:ext cx="151003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b="1" dirty="0">
                  <a:solidFill>
                    <a:srgbClr val="0063C3"/>
                  </a:solidFill>
                  <a:latin typeface="Century Gothic" panose="020B0502020202020204" pitchFamily="34" charset="0"/>
                  <a:ea typeface="+mj-ea"/>
                  <a:cs typeface="+mj-cs"/>
                </a:rPr>
                <a:t>3-Point MACE</a:t>
              </a:r>
            </a:p>
          </p:txBody>
        </p:sp>
        <p:grpSp>
          <p:nvGrpSpPr>
            <p:cNvPr id="8" name="Group 7"/>
            <p:cNvGrpSpPr/>
            <p:nvPr/>
          </p:nvGrpSpPr>
          <p:grpSpPr>
            <a:xfrm>
              <a:off x="6660152" y="1761866"/>
              <a:ext cx="4921005" cy="3763483"/>
              <a:chOff x="6823541" y="1847458"/>
              <a:chExt cx="4765570" cy="3616505"/>
            </a:xfrm>
          </p:grpSpPr>
          <p:grpSp>
            <p:nvGrpSpPr>
              <p:cNvPr id="228" name="Group 227">
                <a:extLst>
                  <a:ext uri="{FF2B5EF4-FFF2-40B4-BE49-F238E27FC236}">
                    <a16:creationId xmlns:a16="http://schemas.microsoft.com/office/drawing/2014/main" id="{1852AB67-E37B-4D74-AB22-F4D866510955}"/>
                  </a:ext>
                </a:extLst>
              </p:cNvPr>
              <p:cNvGrpSpPr/>
              <p:nvPr/>
            </p:nvGrpSpPr>
            <p:grpSpPr>
              <a:xfrm>
                <a:off x="6823541" y="1847458"/>
                <a:ext cx="3907151" cy="3405954"/>
                <a:chOff x="513395" y="1767363"/>
                <a:chExt cx="3223400" cy="3405954"/>
              </a:xfrm>
            </p:grpSpPr>
            <p:sp>
              <p:nvSpPr>
                <p:cNvPr id="229" name="Freeform 64">
                  <a:extLst>
                    <a:ext uri="{FF2B5EF4-FFF2-40B4-BE49-F238E27FC236}">
                      <a16:creationId xmlns:a16="http://schemas.microsoft.com/office/drawing/2014/main" id="{022C1507-6EDA-4A96-A918-9953EC59B199}"/>
                    </a:ext>
                  </a:extLst>
                </p:cNvPr>
                <p:cNvSpPr>
                  <a:spLocks/>
                </p:cNvSpPr>
                <p:nvPr/>
              </p:nvSpPr>
              <p:spPr bwMode="auto">
                <a:xfrm>
                  <a:off x="835025" y="4897438"/>
                  <a:ext cx="2809875" cy="0"/>
                </a:xfrm>
                <a:custGeom>
                  <a:avLst/>
                  <a:gdLst>
                    <a:gd name="T0" fmla="*/ 0 w 1770"/>
                    <a:gd name="T1" fmla="*/ 0 w 1770"/>
                    <a:gd name="T2" fmla="*/ 1770 w 1770"/>
                  </a:gdLst>
                  <a:ahLst/>
                  <a:cxnLst>
                    <a:cxn ang="0">
                      <a:pos x="T0" y="0"/>
                    </a:cxn>
                    <a:cxn ang="0">
                      <a:pos x="T1" y="0"/>
                    </a:cxn>
                    <a:cxn ang="0">
                      <a:pos x="T2" y="0"/>
                    </a:cxn>
                  </a:cxnLst>
                  <a:rect l="0" t="0" r="r" b="b"/>
                  <a:pathLst>
                    <a:path w="1770">
                      <a:moveTo>
                        <a:pt x="0" y="0"/>
                      </a:moveTo>
                      <a:lnTo>
                        <a:pt x="0" y="0"/>
                      </a:lnTo>
                      <a:lnTo>
                        <a:pt x="177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30" name="Freeform 65">
                  <a:extLst>
                    <a:ext uri="{FF2B5EF4-FFF2-40B4-BE49-F238E27FC236}">
                      <a16:creationId xmlns:a16="http://schemas.microsoft.com/office/drawing/2014/main" id="{9E0D6EF3-0019-4E47-839A-07FFD5E57609}"/>
                    </a:ext>
                  </a:extLst>
                </p:cNvPr>
                <p:cNvSpPr>
                  <a:spLocks/>
                </p:cNvSpPr>
                <p:nvPr/>
              </p:nvSpPr>
              <p:spPr bwMode="auto">
                <a:xfrm>
                  <a:off x="758832" y="4560357"/>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31" name="Freeform 66">
                  <a:extLst>
                    <a:ext uri="{FF2B5EF4-FFF2-40B4-BE49-F238E27FC236}">
                      <a16:creationId xmlns:a16="http://schemas.microsoft.com/office/drawing/2014/main" id="{9A15BE93-BF31-4037-AF45-611BDDCB3089}"/>
                    </a:ext>
                  </a:extLst>
                </p:cNvPr>
                <p:cNvSpPr>
                  <a:spLocks/>
                </p:cNvSpPr>
                <p:nvPr/>
              </p:nvSpPr>
              <p:spPr bwMode="auto">
                <a:xfrm>
                  <a:off x="758832" y="4223278"/>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32" name="Freeform 68">
                  <a:extLst>
                    <a:ext uri="{FF2B5EF4-FFF2-40B4-BE49-F238E27FC236}">
                      <a16:creationId xmlns:a16="http://schemas.microsoft.com/office/drawing/2014/main" id="{079E4224-8DB8-401C-A593-75069DB693E3}"/>
                    </a:ext>
                  </a:extLst>
                </p:cNvPr>
                <p:cNvSpPr>
                  <a:spLocks/>
                </p:cNvSpPr>
                <p:nvPr/>
              </p:nvSpPr>
              <p:spPr bwMode="auto">
                <a:xfrm>
                  <a:off x="758832" y="3549120"/>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33" name="Freeform 69">
                  <a:extLst>
                    <a:ext uri="{FF2B5EF4-FFF2-40B4-BE49-F238E27FC236}">
                      <a16:creationId xmlns:a16="http://schemas.microsoft.com/office/drawing/2014/main" id="{0658FCEF-402A-4427-B64B-B154E2E19AD0}"/>
                    </a:ext>
                  </a:extLst>
                </p:cNvPr>
                <p:cNvSpPr>
                  <a:spLocks/>
                </p:cNvSpPr>
                <p:nvPr/>
              </p:nvSpPr>
              <p:spPr bwMode="auto">
                <a:xfrm>
                  <a:off x="758832" y="3886199"/>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34" name="Freeform 70">
                  <a:extLst>
                    <a:ext uri="{FF2B5EF4-FFF2-40B4-BE49-F238E27FC236}">
                      <a16:creationId xmlns:a16="http://schemas.microsoft.com/office/drawing/2014/main" id="{5A6E63D3-424B-4DDF-8800-4E862E9E28DA}"/>
                    </a:ext>
                  </a:extLst>
                </p:cNvPr>
                <p:cNvSpPr>
                  <a:spLocks/>
                </p:cNvSpPr>
                <p:nvPr/>
              </p:nvSpPr>
              <p:spPr bwMode="auto">
                <a:xfrm>
                  <a:off x="758832" y="3212041"/>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35" name="Freeform 71">
                  <a:extLst>
                    <a:ext uri="{FF2B5EF4-FFF2-40B4-BE49-F238E27FC236}">
                      <a16:creationId xmlns:a16="http://schemas.microsoft.com/office/drawing/2014/main" id="{F9AF0129-1993-4ABA-9079-A48398FB8577}"/>
                    </a:ext>
                  </a:extLst>
                </p:cNvPr>
                <p:cNvSpPr>
                  <a:spLocks/>
                </p:cNvSpPr>
                <p:nvPr/>
              </p:nvSpPr>
              <p:spPr bwMode="auto">
                <a:xfrm>
                  <a:off x="758832" y="2874962"/>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36" name="Freeform 73">
                  <a:extLst>
                    <a:ext uri="{FF2B5EF4-FFF2-40B4-BE49-F238E27FC236}">
                      <a16:creationId xmlns:a16="http://schemas.microsoft.com/office/drawing/2014/main" id="{301CEF9F-DCCF-4F7D-9274-DE9E6EEAAAF7}"/>
                    </a:ext>
                  </a:extLst>
                </p:cNvPr>
                <p:cNvSpPr>
                  <a:spLocks/>
                </p:cNvSpPr>
                <p:nvPr/>
              </p:nvSpPr>
              <p:spPr bwMode="auto">
                <a:xfrm>
                  <a:off x="758832" y="2537883"/>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37" name="Freeform 74">
                  <a:extLst>
                    <a:ext uri="{FF2B5EF4-FFF2-40B4-BE49-F238E27FC236}">
                      <a16:creationId xmlns:a16="http://schemas.microsoft.com/office/drawing/2014/main" id="{2BC9B41C-971E-49E4-8DDA-00C142A9CC03}"/>
                    </a:ext>
                  </a:extLst>
                </p:cNvPr>
                <p:cNvSpPr>
                  <a:spLocks/>
                </p:cNvSpPr>
                <p:nvPr/>
              </p:nvSpPr>
              <p:spPr bwMode="auto">
                <a:xfrm>
                  <a:off x="758832" y="2200804"/>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38" name="Freeform 75">
                  <a:extLst>
                    <a:ext uri="{FF2B5EF4-FFF2-40B4-BE49-F238E27FC236}">
                      <a16:creationId xmlns:a16="http://schemas.microsoft.com/office/drawing/2014/main" id="{B9529ECA-FD83-485B-8CFE-65FDFF1A5B3C}"/>
                    </a:ext>
                  </a:extLst>
                </p:cNvPr>
                <p:cNvSpPr>
                  <a:spLocks/>
                </p:cNvSpPr>
                <p:nvPr/>
              </p:nvSpPr>
              <p:spPr bwMode="auto">
                <a:xfrm>
                  <a:off x="758832" y="1863725"/>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39" name="Freeform 76">
                  <a:extLst>
                    <a:ext uri="{FF2B5EF4-FFF2-40B4-BE49-F238E27FC236}">
                      <a16:creationId xmlns:a16="http://schemas.microsoft.com/office/drawing/2014/main" id="{D33BB5CF-C6E5-41B7-8E63-6BC51A0517D3}"/>
                    </a:ext>
                  </a:extLst>
                </p:cNvPr>
                <p:cNvSpPr>
                  <a:spLocks/>
                </p:cNvSpPr>
                <p:nvPr/>
              </p:nvSpPr>
              <p:spPr bwMode="auto">
                <a:xfrm>
                  <a:off x="835025" y="1856887"/>
                  <a:ext cx="0" cy="3046413"/>
                </a:xfrm>
                <a:custGeom>
                  <a:avLst/>
                  <a:gdLst>
                    <a:gd name="T0" fmla="*/ 1919 h 1919"/>
                    <a:gd name="T1" fmla="*/ 1919 h 1919"/>
                    <a:gd name="T2" fmla="*/ 0 h 1919"/>
                  </a:gdLst>
                  <a:ahLst/>
                  <a:cxnLst>
                    <a:cxn ang="0">
                      <a:pos x="0" y="T0"/>
                    </a:cxn>
                    <a:cxn ang="0">
                      <a:pos x="0" y="T1"/>
                    </a:cxn>
                    <a:cxn ang="0">
                      <a:pos x="0" y="T2"/>
                    </a:cxn>
                  </a:cxnLst>
                  <a:rect l="0" t="0" r="r" b="b"/>
                  <a:pathLst>
                    <a:path h="1919">
                      <a:moveTo>
                        <a:pt x="0" y="1919"/>
                      </a:moveTo>
                      <a:lnTo>
                        <a:pt x="0" y="1919"/>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40" name="Freeform 77">
                  <a:extLst>
                    <a:ext uri="{FF2B5EF4-FFF2-40B4-BE49-F238E27FC236}">
                      <a16:creationId xmlns:a16="http://schemas.microsoft.com/office/drawing/2014/main" id="{3E697E27-9D5B-4C52-9F01-1364DB3B8516}"/>
                    </a:ext>
                  </a:extLst>
                </p:cNvPr>
                <p:cNvSpPr>
                  <a:spLocks/>
                </p:cNvSpPr>
                <p:nvPr/>
              </p:nvSpPr>
              <p:spPr bwMode="auto">
                <a:xfrm>
                  <a:off x="758832" y="4897438"/>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grpSp>
              <p:nvGrpSpPr>
                <p:cNvPr id="241" name="Group 240">
                  <a:extLst>
                    <a:ext uri="{FF2B5EF4-FFF2-40B4-BE49-F238E27FC236}">
                      <a16:creationId xmlns:a16="http://schemas.microsoft.com/office/drawing/2014/main" id="{C4A876DE-B810-4ECE-95DB-511939AAE767}"/>
                    </a:ext>
                  </a:extLst>
                </p:cNvPr>
                <p:cNvGrpSpPr/>
                <p:nvPr/>
              </p:nvGrpSpPr>
              <p:grpSpPr>
                <a:xfrm>
                  <a:off x="513395" y="1767363"/>
                  <a:ext cx="230528" cy="3220691"/>
                  <a:chOff x="545135" y="1767363"/>
                  <a:chExt cx="230528" cy="3220691"/>
                </a:xfrm>
              </p:grpSpPr>
              <p:sp>
                <p:nvSpPr>
                  <p:cNvPr id="264" name="Rectangle 78">
                    <a:extLst>
                      <a:ext uri="{FF2B5EF4-FFF2-40B4-BE49-F238E27FC236}">
                        <a16:creationId xmlns:a16="http://schemas.microsoft.com/office/drawing/2014/main" id="{CAB0738C-1BEF-44D0-A98B-C37D455B4AEA}"/>
                      </a:ext>
                    </a:extLst>
                  </p:cNvPr>
                  <p:cNvSpPr>
                    <a:spLocks noChangeArrowheads="1"/>
                  </p:cNvSpPr>
                  <p:nvPr/>
                </p:nvSpPr>
                <p:spPr bwMode="auto">
                  <a:xfrm>
                    <a:off x="613014" y="4810600"/>
                    <a:ext cx="162649"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0%</a:t>
                    </a:r>
                    <a:endParaRPr lang="en-US" altLang="en-US" sz="2800" dirty="0">
                      <a:solidFill>
                        <a:srgbClr val="000000"/>
                      </a:solidFill>
                      <a:latin typeface="Century Gothic" panose="020B0502020202020204" pitchFamily="34" charset="0"/>
                    </a:endParaRPr>
                  </a:p>
                </p:txBody>
              </p:sp>
              <p:sp>
                <p:nvSpPr>
                  <p:cNvPr id="265" name="Rectangle 79">
                    <a:extLst>
                      <a:ext uri="{FF2B5EF4-FFF2-40B4-BE49-F238E27FC236}">
                        <a16:creationId xmlns:a16="http://schemas.microsoft.com/office/drawing/2014/main" id="{6B14B4A0-406B-4350-8B05-EF3B61605E20}"/>
                      </a:ext>
                    </a:extLst>
                  </p:cNvPr>
                  <p:cNvSpPr>
                    <a:spLocks noChangeArrowheads="1"/>
                  </p:cNvSpPr>
                  <p:nvPr/>
                </p:nvSpPr>
                <p:spPr bwMode="auto">
                  <a:xfrm>
                    <a:off x="613014" y="4474051"/>
                    <a:ext cx="162649"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2%</a:t>
                    </a:r>
                    <a:endParaRPr lang="en-US" altLang="en-US" sz="2800" dirty="0">
                      <a:solidFill>
                        <a:srgbClr val="000000"/>
                      </a:solidFill>
                      <a:latin typeface="Century Gothic" panose="020B0502020202020204" pitchFamily="34" charset="0"/>
                    </a:endParaRPr>
                  </a:p>
                </p:txBody>
              </p:sp>
              <p:sp>
                <p:nvSpPr>
                  <p:cNvPr id="266" name="Rectangle 80">
                    <a:extLst>
                      <a:ext uri="{FF2B5EF4-FFF2-40B4-BE49-F238E27FC236}">
                        <a16:creationId xmlns:a16="http://schemas.microsoft.com/office/drawing/2014/main" id="{58060EA6-DC9C-4024-A398-A7C52286C6A9}"/>
                      </a:ext>
                    </a:extLst>
                  </p:cNvPr>
                  <p:cNvSpPr>
                    <a:spLocks noChangeArrowheads="1"/>
                  </p:cNvSpPr>
                  <p:nvPr/>
                </p:nvSpPr>
                <p:spPr bwMode="auto">
                  <a:xfrm>
                    <a:off x="613014" y="4135914"/>
                    <a:ext cx="162649"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4%</a:t>
                    </a:r>
                    <a:endParaRPr lang="en-US" altLang="en-US" sz="2800" dirty="0">
                      <a:solidFill>
                        <a:srgbClr val="000000"/>
                      </a:solidFill>
                      <a:latin typeface="Century Gothic" panose="020B0502020202020204" pitchFamily="34" charset="0"/>
                    </a:endParaRPr>
                  </a:p>
                </p:txBody>
              </p:sp>
              <p:sp>
                <p:nvSpPr>
                  <p:cNvPr id="267" name="Rectangle 81">
                    <a:extLst>
                      <a:ext uri="{FF2B5EF4-FFF2-40B4-BE49-F238E27FC236}">
                        <a16:creationId xmlns:a16="http://schemas.microsoft.com/office/drawing/2014/main" id="{9D168A22-9A29-483E-B8E4-374811B88D42}"/>
                      </a:ext>
                    </a:extLst>
                  </p:cNvPr>
                  <p:cNvSpPr>
                    <a:spLocks noChangeArrowheads="1"/>
                  </p:cNvSpPr>
                  <p:nvPr/>
                </p:nvSpPr>
                <p:spPr bwMode="auto">
                  <a:xfrm>
                    <a:off x="613014" y="3796189"/>
                    <a:ext cx="162649"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6%</a:t>
                    </a:r>
                    <a:endParaRPr lang="en-US" altLang="en-US" sz="2800" dirty="0">
                      <a:solidFill>
                        <a:srgbClr val="000000"/>
                      </a:solidFill>
                      <a:latin typeface="Century Gothic" panose="020B0502020202020204" pitchFamily="34" charset="0"/>
                    </a:endParaRPr>
                  </a:p>
                </p:txBody>
              </p:sp>
              <p:sp>
                <p:nvSpPr>
                  <p:cNvPr id="268" name="Rectangle 82">
                    <a:extLst>
                      <a:ext uri="{FF2B5EF4-FFF2-40B4-BE49-F238E27FC236}">
                        <a16:creationId xmlns:a16="http://schemas.microsoft.com/office/drawing/2014/main" id="{8A641916-C384-4E3A-A8DF-6AE12855ECA1}"/>
                      </a:ext>
                    </a:extLst>
                  </p:cNvPr>
                  <p:cNvSpPr>
                    <a:spLocks noChangeArrowheads="1"/>
                  </p:cNvSpPr>
                  <p:nvPr/>
                </p:nvSpPr>
                <p:spPr bwMode="auto">
                  <a:xfrm>
                    <a:off x="613014" y="3456464"/>
                    <a:ext cx="162649"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8%</a:t>
                    </a:r>
                    <a:endParaRPr lang="en-US" altLang="en-US" sz="2800" dirty="0">
                      <a:solidFill>
                        <a:srgbClr val="000000"/>
                      </a:solidFill>
                      <a:latin typeface="Century Gothic" panose="020B0502020202020204" pitchFamily="34" charset="0"/>
                    </a:endParaRPr>
                  </a:p>
                </p:txBody>
              </p:sp>
              <p:sp>
                <p:nvSpPr>
                  <p:cNvPr id="269" name="Rectangle 83">
                    <a:extLst>
                      <a:ext uri="{FF2B5EF4-FFF2-40B4-BE49-F238E27FC236}">
                        <a16:creationId xmlns:a16="http://schemas.microsoft.com/office/drawing/2014/main" id="{4302269A-D8C9-451C-AA72-CD09AE37A202}"/>
                      </a:ext>
                    </a:extLst>
                  </p:cNvPr>
                  <p:cNvSpPr>
                    <a:spLocks noChangeArrowheads="1"/>
                  </p:cNvSpPr>
                  <p:nvPr/>
                </p:nvSpPr>
                <p:spPr bwMode="auto">
                  <a:xfrm>
                    <a:off x="545135" y="3121501"/>
                    <a:ext cx="230527"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10%</a:t>
                    </a:r>
                    <a:endParaRPr lang="en-US" altLang="en-US" sz="2800" dirty="0">
                      <a:solidFill>
                        <a:srgbClr val="000000"/>
                      </a:solidFill>
                      <a:latin typeface="Century Gothic" panose="020B0502020202020204" pitchFamily="34" charset="0"/>
                    </a:endParaRPr>
                  </a:p>
                </p:txBody>
              </p:sp>
              <p:sp>
                <p:nvSpPr>
                  <p:cNvPr id="270" name="Rectangle 84">
                    <a:extLst>
                      <a:ext uri="{FF2B5EF4-FFF2-40B4-BE49-F238E27FC236}">
                        <a16:creationId xmlns:a16="http://schemas.microsoft.com/office/drawing/2014/main" id="{B5379AD5-FA5A-4169-86F6-DCA57B82F8C8}"/>
                      </a:ext>
                    </a:extLst>
                  </p:cNvPr>
                  <p:cNvSpPr>
                    <a:spLocks noChangeArrowheads="1"/>
                  </p:cNvSpPr>
                  <p:nvPr/>
                </p:nvSpPr>
                <p:spPr bwMode="auto">
                  <a:xfrm>
                    <a:off x="545135" y="2781776"/>
                    <a:ext cx="230527"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12%</a:t>
                    </a:r>
                    <a:endParaRPr lang="en-US" altLang="en-US" sz="2800" dirty="0">
                      <a:solidFill>
                        <a:srgbClr val="000000"/>
                      </a:solidFill>
                      <a:latin typeface="Century Gothic" panose="020B0502020202020204" pitchFamily="34" charset="0"/>
                    </a:endParaRPr>
                  </a:p>
                </p:txBody>
              </p:sp>
              <p:sp>
                <p:nvSpPr>
                  <p:cNvPr id="271" name="Rectangle 85">
                    <a:extLst>
                      <a:ext uri="{FF2B5EF4-FFF2-40B4-BE49-F238E27FC236}">
                        <a16:creationId xmlns:a16="http://schemas.microsoft.com/office/drawing/2014/main" id="{A4B5BC15-C378-4139-9B3F-77750BAFC134}"/>
                      </a:ext>
                    </a:extLst>
                  </p:cNvPr>
                  <p:cNvSpPr>
                    <a:spLocks noChangeArrowheads="1"/>
                  </p:cNvSpPr>
                  <p:nvPr/>
                </p:nvSpPr>
                <p:spPr bwMode="auto">
                  <a:xfrm>
                    <a:off x="545135" y="2442050"/>
                    <a:ext cx="230527"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14%</a:t>
                    </a:r>
                    <a:endParaRPr lang="en-US" altLang="en-US" sz="2800" dirty="0">
                      <a:solidFill>
                        <a:srgbClr val="000000"/>
                      </a:solidFill>
                      <a:latin typeface="Century Gothic" panose="020B0502020202020204" pitchFamily="34" charset="0"/>
                    </a:endParaRPr>
                  </a:p>
                </p:txBody>
              </p:sp>
              <p:sp>
                <p:nvSpPr>
                  <p:cNvPr id="272" name="Rectangle 86">
                    <a:extLst>
                      <a:ext uri="{FF2B5EF4-FFF2-40B4-BE49-F238E27FC236}">
                        <a16:creationId xmlns:a16="http://schemas.microsoft.com/office/drawing/2014/main" id="{FAE0AD4D-4428-4B31-A558-4B28C7ECC2AF}"/>
                      </a:ext>
                    </a:extLst>
                  </p:cNvPr>
                  <p:cNvSpPr>
                    <a:spLocks noChangeArrowheads="1"/>
                  </p:cNvSpPr>
                  <p:nvPr/>
                </p:nvSpPr>
                <p:spPr bwMode="auto">
                  <a:xfrm>
                    <a:off x="545135" y="2107089"/>
                    <a:ext cx="230527"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16%</a:t>
                    </a:r>
                    <a:endParaRPr lang="en-US" altLang="en-US" sz="2800" dirty="0">
                      <a:solidFill>
                        <a:srgbClr val="000000"/>
                      </a:solidFill>
                      <a:latin typeface="Century Gothic" panose="020B0502020202020204" pitchFamily="34" charset="0"/>
                    </a:endParaRPr>
                  </a:p>
                </p:txBody>
              </p:sp>
              <p:sp>
                <p:nvSpPr>
                  <p:cNvPr id="273" name="Rectangle 87">
                    <a:extLst>
                      <a:ext uri="{FF2B5EF4-FFF2-40B4-BE49-F238E27FC236}">
                        <a16:creationId xmlns:a16="http://schemas.microsoft.com/office/drawing/2014/main" id="{712171A4-DCF9-45E6-BBCD-A683C2981387}"/>
                      </a:ext>
                    </a:extLst>
                  </p:cNvPr>
                  <p:cNvSpPr>
                    <a:spLocks noChangeArrowheads="1"/>
                  </p:cNvSpPr>
                  <p:nvPr/>
                </p:nvSpPr>
                <p:spPr bwMode="auto">
                  <a:xfrm>
                    <a:off x="545135" y="1767363"/>
                    <a:ext cx="230527"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18%</a:t>
                    </a:r>
                    <a:endParaRPr lang="en-US" altLang="en-US" sz="2800" dirty="0">
                      <a:solidFill>
                        <a:srgbClr val="000000"/>
                      </a:solidFill>
                      <a:latin typeface="Century Gothic" panose="020B0502020202020204" pitchFamily="34" charset="0"/>
                    </a:endParaRPr>
                  </a:p>
                </p:txBody>
              </p:sp>
            </p:grpSp>
            <p:sp>
              <p:nvSpPr>
                <p:cNvPr id="242" name="Rectangle 88">
                  <a:extLst>
                    <a:ext uri="{FF2B5EF4-FFF2-40B4-BE49-F238E27FC236}">
                      <a16:creationId xmlns:a16="http://schemas.microsoft.com/office/drawing/2014/main" id="{77356F8E-6595-48C2-9481-5D114586631A}"/>
                    </a:ext>
                  </a:extLst>
                </p:cNvPr>
                <p:cNvSpPr>
                  <a:spLocks noChangeArrowheads="1"/>
                </p:cNvSpPr>
                <p:nvPr/>
              </p:nvSpPr>
              <p:spPr bwMode="auto">
                <a:xfrm>
                  <a:off x="795891" y="4995863"/>
                  <a:ext cx="67878"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0</a:t>
                  </a:r>
                  <a:endParaRPr lang="en-US" altLang="en-US" sz="2800" dirty="0">
                    <a:solidFill>
                      <a:srgbClr val="000000"/>
                    </a:solidFill>
                    <a:latin typeface="Century Gothic" panose="020B0502020202020204" pitchFamily="34" charset="0"/>
                  </a:endParaRPr>
                </a:p>
              </p:txBody>
            </p:sp>
            <p:sp>
              <p:nvSpPr>
                <p:cNvPr id="244" name="Rectangle 90">
                  <a:extLst>
                    <a:ext uri="{FF2B5EF4-FFF2-40B4-BE49-F238E27FC236}">
                      <a16:creationId xmlns:a16="http://schemas.microsoft.com/office/drawing/2014/main" id="{7AA369CE-8FFF-45BE-B587-E57DA9071365}"/>
                    </a:ext>
                  </a:extLst>
                </p:cNvPr>
                <p:cNvSpPr>
                  <a:spLocks noChangeArrowheads="1"/>
                </p:cNvSpPr>
                <p:nvPr/>
              </p:nvSpPr>
              <p:spPr bwMode="auto">
                <a:xfrm>
                  <a:off x="1289046" y="4995863"/>
                  <a:ext cx="203633"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180</a:t>
                  </a:r>
                  <a:endParaRPr lang="en-US" altLang="en-US" sz="2800" dirty="0">
                    <a:solidFill>
                      <a:srgbClr val="000000"/>
                    </a:solidFill>
                    <a:latin typeface="Century Gothic" panose="020B0502020202020204" pitchFamily="34" charset="0"/>
                  </a:endParaRPr>
                </a:p>
              </p:txBody>
            </p:sp>
            <p:sp>
              <p:nvSpPr>
                <p:cNvPr id="246" name="Rectangle 92">
                  <a:extLst>
                    <a:ext uri="{FF2B5EF4-FFF2-40B4-BE49-F238E27FC236}">
                      <a16:creationId xmlns:a16="http://schemas.microsoft.com/office/drawing/2014/main" id="{B695BBD9-4641-420D-98D3-CF3085526F2D}"/>
                    </a:ext>
                  </a:extLst>
                </p:cNvPr>
                <p:cNvSpPr>
                  <a:spLocks noChangeArrowheads="1"/>
                </p:cNvSpPr>
                <p:nvPr/>
              </p:nvSpPr>
              <p:spPr bwMode="auto">
                <a:xfrm>
                  <a:off x="1850075" y="4995863"/>
                  <a:ext cx="203633"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360</a:t>
                  </a:r>
                  <a:endParaRPr lang="en-US" altLang="en-US" sz="2800" dirty="0">
                    <a:solidFill>
                      <a:srgbClr val="000000"/>
                    </a:solidFill>
                    <a:latin typeface="Century Gothic" panose="020B0502020202020204" pitchFamily="34" charset="0"/>
                  </a:endParaRPr>
                </a:p>
              </p:txBody>
            </p:sp>
            <p:sp>
              <p:nvSpPr>
                <p:cNvPr id="248" name="Rectangle 94">
                  <a:extLst>
                    <a:ext uri="{FF2B5EF4-FFF2-40B4-BE49-F238E27FC236}">
                      <a16:creationId xmlns:a16="http://schemas.microsoft.com/office/drawing/2014/main" id="{569B943B-8A9E-4330-B688-AD2EE758DE66}"/>
                    </a:ext>
                  </a:extLst>
                </p:cNvPr>
                <p:cNvSpPr>
                  <a:spLocks noChangeArrowheads="1"/>
                </p:cNvSpPr>
                <p:nvPr/>
              </p:nvSpPr>
              <p:spPr bwMode="auto">
                <a:xfrm>
                  <a:off x="2411104" y="4995863"/>
                  <a:ext cx="203633"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540</a:t>
                  </a:r>
                  <a:endParaRPr lang="en-US" altLang="en-US" sz="2800" dirty="0">
                    <a:solidFill>
                      <a:srgbClr val="000000"/>
                    </a:solidFill>
                    <a:latin typeface="Century Gothic" panose="020B0502020202020204" pitchFamily="34" charset="0"/>
                  </a:endParaRPr>
                </a:p>
              </p:txBody>
            </p:sp>
            <p:sp>
              <p:nvSpPr>
                <p:cNvPr id="250" name="Rectangle 96">
                  <a:extLst>
                    <a:ext uri="{FF2B5EF4-FFF2-40B4-BE49-F238E27FC236}">
                      <a16:creationId xmlns:a16="http://schemas.microsoft.com/office/drawing/2014/main" id="{4F64BCF3-9714-487A-98D5-5A45F03E01FF}"/>
                    </a:ext>
                  </a:extLst>
                </p:cNvPr>
                <p:cNvSpPr>
                  <a:spLocks noChangeArrowheads="1"/>
                </p:cNvSpPr>
                <p:nvPr/>
              </p:nvSpPr>
              <p:spPr bwMode="auto">
                <a:xfrm>
                  <a:off x="2972135" y="4995863"/>
                  <a:ext cx="203633"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720</a:t>
                  </a:r>
                  <a:endParaRPr lang="en-US" altLang="en-US" sz="2800" dirty="0">
                    <a:solidFill>
                      <a:srgbClr val="000000"/>
                    </a:solidFill>
                    <a:latin typeface="Century Gothic" panose="020B0502020202020204" pitchFamily="34" charset="0"/>
                  </a:endParaRPr>
                </a:p>
              </p:txBody>
            </p:sp>
            <p:sp>
              <p:nvSpPr>
                <p:cNvPr id="252" name="Rectangle 98">
                  <a:extLst>
                    <a:ext uri="{FF2B5EF4-FFF2-40B4-BE49-F238E27FC236}">
                      <a16:creationId xmlns:a16="http://schemas.microsoft.com/office/drawing/2014/main" id="{CF7380A6-E6AE-40F2-859B-54B7FD855E6E}"/>
                    </a:ext>
                  </a:extLst>
                </p:cNvPr>
                <p:cNvSpPr>
                  <a:spLocks noChangeArrowheads="1"/>
                </p:cNvSpPr>
                <p:nvPr/>
              </p:nvSpPr>
              <p:spPr bwMode="auto">
                <a:xfrm>
                  <a:off x="3533162" y="4995863"/>
                  <a:ext cx="203633"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900</a:t>
                  </a:r>
                  <a:endParaRPr lang="en-US" altLang="en-US" sz="2800" dirty="0">
                    <a:solidFill>
                      <a:srgbClr val="000000"/>
                    </a:solidFill>
                    <a:latin typeface="Century Gothic" panose="020B0502020202020204" pitchFamily="34" charset="0"/>
                  </a:endParaRPr>
                </a:p>
              </p:txBody>
            </p:sp>
            <p:cxnSp>
              <p:nvCxnSpPr>
                <p:cNvPr id="253" name="Straight Connector 252">
                  <a:extLst>
                    <a:ext uri="{FF2B5EF4-FFF2-40B4-BE49-F238E27FC236}">
                      <a16:creationId xmlns:a16="http://schemas.microsoft.com/office/drawing/2014/main" id="{4EF9165A-85E1-4BA1-8721-2301DC0A40F0}"/>
                    </a:ext>
                  </a:extLst>
                </p:cNvPr>
                <p:cNvCxnSpPr>
                  <a:cxnSpLocks/>
                </p:cNvCxnSpPr>
                <p:nvPr/>
              </p:nvCxnSpPr>
              <p:spPr>
                <a:xfrm flipH="1">
                  <a:off x="3637093"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F8403F71-0F04-4C7B-99CF-1B0D2826D09E}"/>
                    </a:ext>
                  </a:extLst>
                </p:cNvPr>
                <p:cNvCxnSpPr>
                  <a:cxnSpLocks/>
                </p:cNvCxnSpPr>
                <p:nvPr/>
              </p:nvCxnSpPr>
              <p:spPr>
                <a:xfrm flipH="1">
                  <a:off x="3076681"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F9FE8114-A12A-45F8-9E63-444655D04318}"/>
                    </a:ext>
                  </a:extLst>
                </p:cNvPr>
                <p:cNvCxnSpPr>
                  <a:cxnSpLocks/>
                </p:cNvCxnSpPr>
                <p:nvPr/>
              </p:nvCxnSpPr>
              <p:spPr>
                <a:xfrm flipH="1">
                  <a:off x="2516267"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EC7166B2-D3FC-42BE-8AD4-292077BDCCE0}"/>
                    </a:ext>
                  </a:extLst>
                </p:cNvPr>
                <p:cNvCxnSpPr>
                  <a:cxnSpLocks/>
                </p:cNvCxnSpPr>
                <p:nvPr/>
              </p:nvCxnSpPr>
              <p:spPr>
                <a:xfrm flipH="1">
                  <a:off x="1955853"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Straight Connector 260">
                  <a:extLst>
                    <a:ext uri="{FF2B5EF4-FFF2-40B4-BE49-F238E27FC236}">
                      <a16:creationId xmlns:a16="http://schemas.microsoft.com/office/drawing/2014/main" id="{EE11A1F8-17CB-4F82-9C7E-06CC2DA61C2B}"/>
                    </a:ext>
                  </a:extLst>
                </p:cNvPr>
                <p:cNvCxnSpPr>
                  <a:cxnSpLocks/>
                </p:cNvCxnSpPr>
                <p:nvPr/>
              </p:nvCxnSpPr>
              <p:spPr>
                <a:xfrm flipH="1">
                  <a:off x="1395439"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43479C7D-C0C2-4994-B044-874B10537DF4}"/>
                    </a:ext>
                  </a:extLst>
                </p:cNvPr>
                <p:cNvCxnSpPr>
                  <a:cxnSpLocks/>
                </p:cNvCxnSpPr>
                <p:nvPr/>
              </p:nvCxnSpPr>
              <p:spPr>
                <a:xfrm flipH="1">
                  <a:off x="835025"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 name="Rectangle 14">
                <a:extLst>
                  <a:ext uri="{FF2B5EF4-FFF2-40B4-BE49-F238E27FC236}">
                    <a16:creationId xmlns:a16="http://schemas.microsoft.com/office/drawing/2014/main" id="{40932C88-4B35-4511-B3EE-178872902E81}"/>
                  </a:ext>
                </a:extLst>
              </p:cNvPr>
              <p:cNvSpPr>
                <a:spLocks noChangeArrowheads="1"/>
              </p:cNvSpPr>
              <p:nvPr/>
            </p:nvSpPr>
            <p:spPr bwMode="auto">
              <a:xfrm>
                <a:off x="7841615" y="5256933"/>
                <a:ext cx="2145376" cy="2070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rgbClr val="000000"/>
                    </a:solidFill>
                    <a:latin typeface="Century Gothic" panose="020B0502020202020204" pitchFamily="34" charset="0"/>
                  </a:rPr>
                  <a:t>Days from Randomization</a:t>
                </a:r>
                <a:endParaRPr lang="en-US" altLang="en-US" sz="4000" b="1" dirty="0">
                  <a:solidFill>
                    <a:srgbClr val="000000"/>
                  </a:solidFill>
                  <a:latin typeface="Century Gothic" panose="020B0502020202020204" pitchFamily="34" charset="0"/>
                </a:endParaRPr>
              </a:p>
            </p:txBody>
          </p:sp>
          <p:sp>
            <p:nvSpPr>
              <p:cNvPr id="164" name="Rectangle 158">
                <a:extLst>
                  <a:ext uri="{FF2B5EF4-FFF2-40B4-BE49-F238E27FC236}">
                    <a16:creationId xmlns:a16="http://schemas.microsoft.com/office/drawing/2014/main" id="{D4F07958-E38B-41FB-B398-926FF826B5FE}"/>
                  </a:ext>
                </a:extLst>
              </p:cNvPr>
              <p:cNvSpPr>
                <a:spLocks noChangeArrowheads="1"/>
              </p:cNvSpPr>
              <p:nvPr/>
            </p:nvSpPr>
            <p:spPr bwMode="auto">
              <a:xfrm>
                <a:off x="10563140" y="2634474"/>
                <a:ext cx="335312" cy="147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Century Gothic" panose="020B0502020202020204" pitchFamily="34" charset="0"/>
                  </a:rPr>
                  <a:t>13.0%</a:t>
                </a:r>
              </a:p>
            </p:txBody>
          </p:sp>
          <p:sp>
            <p:nvSpPr>
              <p:cNvPr id="165" name="Rectangle 159">
                <a:extLst>
                  <a:ext uri="{FF2B5EF4-FFF2-40B4-BE49-F238E27FC236}">
                    <a16:creationId xmlns:a16="http://schemas.microsoft.com/office/drawing/2014/main" id="{FB60DFD0-4360-4281-BFAC-F670EA496479}"/>
                  </a:ext>
                </a:extLst>
              </p:cNvPr>
              <p:cNvSpPr>
                <a:spLocks noChangeArrowheads="1"/>
              </p:cNvSpPr>
              <p:nvPr/>
            </p:nvSpPr>
            <p:spPr bwMode="auto">
              <a:xfrm>
                <a:off x="10592594" y="3508352"/>
                <a:ext cx="267008" cy="147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Century Gothic" panose="020B0502020202020204" pitchFamily="34" charset="0"/>
                  </a:rPr>
                  <a:t>7.6%</a:t>
                </a:r>
              </a:p>
            </p:txBody>
          </p:sp>
          <p:sp>
            <p:nvSpPr>
              <p:cNvPr id="166" name="Rectangle 160">
                <a:extLst>
                  <a:ext uri="{FF2B5EF4-FFF2-40B4-BE49-F238E27FC236}">
                    <a16:creationId xmlns:a16="http://schemas.microsoft.com/office/drawing/2014/main" id="{731EB485-822C-4C25-9647-0EA013C416E5}"/>
                  </a:ext>
                </a:extLst>
              </p:cNvPr>
              <p:cNvSpPr>
                <a:spLocks noChangeArrowheads="1"/>
              </p:cNvSpPr>
              <p:nvPr/>
            </p:nvSpPr>
            <p:spPr bwMode="auto">
              <a:xfrm>
                <a:off x="10675776" y="3269309"/>
                <a:ext cx="267008" cy="147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Century Gothic" panose="020B0502020202020204" pitchFamily="34" charset="0"/>
                  </a:rPr>
                  <a:t>9.5%</a:t>
                </a:r>
              </a:p>
            </p:txBody>
          </p:sp>
          <p:sp>
            <p:nvSpPr>
              <p:cNvPr id="167" name="Rectangle 161">
                <a:extLst>
                  <a:ext uri="{FF2B5EF4-FFF2-40B4-BE49-F238E27FC236}">
                    <a16:creationId xmlns:a16="http://schemas.microsoft.com/office/drawing/2014/main" id="{38453B3F-8D6F-4A14-B478-75DE39116A79}"/>
                  </a:ext>
                </a:extLst>
              </p:cNvPr>
              <p:cNvSpPr>
                <a:spLocks noChangeArrowheads="1"/>
              </p:cNvSpPr>
              <p:nvPr/>
            </p:nvSpPr>
            <p:spPr bwMode="auto">
              <a:xfrm>
                <a:off x="10603266" y="3919191"/>
                <a:ext cx="267008" cy="147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Century Gothic" panose="020B0502020202020204" pitchFamily="34" charset="0"/>
                  </a:rPr>
                  <a:t>6.2%</a:t>
                </a:r>
              </a:p>
            </p:txBody>
          </p:sp>
          <p:sp>
            <p:nvSpPr>
              <p:cNvPr id="192" name="Rectangle 186">
                <a:extLst>
                  <a:ext uri="{FF2B5EF4-FFF2-40B4-BE49-F238E27FC236}">
                    <a16:creationId xmlns:a16="http://schemas.microsoft.com/office/drawing/2014/main" id="{9977C6F5-9FDE-42CC-AE3E-F414504CA056}"/>
                  </a:ext>
                </a:extLst>
              </p:cNvPr>
              <p:cNvSpPr>
                <a:spLocks noChangeArrowheads="1"/>
              </p:cNvSpPr>
              <p:nvPr/>
            </p:nvSpPr>
            <p:spPr bwMode="auto">
              <a:xfrm>
                <a:off x="9014008" y="2597826"/>
                <a:ext cx="1204640" cy="377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lnSpc>
                    <a:spcPct val="85000"/>
                  </a:lnSpc>
                  <a:spcBef>
                    <a:spcPts val="300"/>
                  </a:spcBef>
                </a:pPr>
                <a:r>
                  <a:rPr lang="it-IT" altLang="en-US" sz="1000" b="1">
                    <a:solidFill>
                      <a:srgbClr val="000000"/>
                    </a:solidFill>
                    <a:latin typeface="Century Gothic" panose="020B0502020202020204" pitchFamily="34" charset="0"/>
                  </a:rPr>
                  <a:t>PAD (N = 3,642)</a:t>
                </a:r>
                <a:br>
                  <a:rPr lang="pt-BR" altLang="en-US" sz="1000">
                    <a:solidFill>
                      <a:srgbClr val="000000"/>
                    </a:solidFill>
                    <a:latin typeface="Century Gothic" panose="020B0502020202020204" pitchFamily="34" charset="0"/>
                  </a:rPr>
                </a:br>
                <a:r>
                  <a:rPr lang="pt-BR" altLang="en-US" sz="1000">
                    <a:solidFill>
                      <a:srgbClr val="000000"/>
                    </a:solidFill>
                    <a:latin typeface="Century Gothic" panose="020B0502020202020204" pitchFamily="34" charset="0"/>
                  </a:rPr>
                  <a:t>HR: </a:t>
                </a:r>
                <a:r>
                  <a:rPr lang="it-IT" altLang="en-US" sz="1000">
                    <a:solidFill>
                      <a:srgbClr val="000000"/>
                    </a:solidFill>
                    <a:latin typeface="Century Gothic" panose="020B0502020202020204" pitchFamily="34" charset="0"/>
                  </a:rPr>
                  <a:t>0.73 (0.59 – 0.91)</a:t>
                </a:r>
                <a:br>
                  <a:rPr lang="it-IT" altLang="en-US" sz="1000">
                    <a:solidFill>
                      <a:srgbClr val="000000"/>
                    </a:solidFill>
                    <a:latin typeface="Century Gothic" panose="020B0502020202020204" pitchFamily="34" charset="0"/>
                  </a:rPr>
                </a:br>
                <a:r>
                  <a:rPr lang="it-IT" altLang="en-US" sz="1000">
                    <a:solidFill>
                      <a:srgbClr val="000000"/>
                    </a:solidFill>
                    <a:latin typeface="Century Gothic" panose="020B0502020202020204" pitchFamily="34" charset="0"/>
                  </a:rPr>
                  <a:t>P = 0.0040 </a:t>
                </a:r>
                <a:endParaRPr lang="en-US" altLang="en-US" sz="1000" dirty="0">
                  <a:solidFill>
                    <a:srgbClr val="000000"/>
                  </a:solidFill>
                  <a:latin typeface="Century Gothic" panose="020B0502020202020204" pitchFamily="34" charset="0"/>
                </a:endParaRPr>
              </a:p>
            </p:txBody>
          </p:sp>
          <p:sp>
            <p:nvSpPr>
              <p:cNvPr id="201" name="Rectangle 195">
                <a:extLst>
                  <a:ext uri="{FF2B5EF4-FFF2-40B4-BE49-F238E27FC236}">
                    <a16:creationId xmlns:a16="http://schemas.microsoft.com/office/drawing/2014/main" id="{B8D47730-0F9C-4402-BC5A-CDB98DF56BEA}"/>
                  </a:ext>
                </a:extLst>
              </p:cNvPr>
              <p:cNvSpPr>
                <a:spLocks noChangeArrowheads="1"/>
              </p:cNvSpPr>
              <p:nvPr/>
            </p:nvSpPr>
            <p:spPr bwMode="auto">
              <a:xfrm>
                <a:off x="9960819" y="4169146"/>
                <a:ext cx="1204640" cy="377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lnSpc>
                    <a:spcPct val="85000"/>
                  </a:lnSpc>
                  <a:spcBef>
                    <a:spcPts val="300"/>
                  </a:spcBef>
                </a:pPr>
                <a:r>
                  <a:rPr lang="pt-BR" altLang="en-US" sz="1000" b="1">
                    <a:solidFill>
                      <a:srgbClr val="000000"/>
                    </a:solidFill>
                    <a:latin typeface="Century Gothic" panose="020B0502020202020204" pitchFamily="34" charset="0"/>
                  </a:rPr>
                  <a:t>No PAD (N = 23,922)</a:t>
                </a:r>
                <a:br>
                  <a:rPr lang="pt-BR" altLang="en-US" sz="1000" b="1">
                    <a:solidFill>
                      <a:srgbClr val="000000"/>
                    </a:solidFill>
                    <a:latin typeface="Century Gothic" panose="020B0502020202020204" pitchFamily="34" charset="0"/>
                  </a:rPr>
                </a:br>
                <a:r>
                  <a:rPr lang="pt-BR" altLang="en-US" sz="1000">
                    <a:solidFill>
                      <a:srgbClr val="000000"/>
                    </a:solidFill>
                    <a:latin typeface="Century Gothic" panose="020B0502020202020204" pitchFamily="34" charset="0"/>
                  </a:rPr>
                  <a:t>HR: 0.81 (0.73 – 0.90)</a:t>
                </a:r>
                <a:br>
                  <a:rPr lang="pt-BR" altLang="en-US" sz="1000">
                    <a:solidFill>
                      <a:srgbClr val="000000"/>
                    </a:solidFill>
                    <a:latin typeface="Century Gothic" panose="020B0502020202020204" pitchFamily="34" charset="0"/>
                  </a:rPr>
                </a:br>
                <a:r>
                  <a:rPr lang="pt-BR" altLang="en-US" sz="1000">
                    <a:solidFill>
                      <a:srgbClr val="000000"/>
                    </a:solidFill>
                    <a:latin typeface="Century Gothic" panose="020B0502020202020204" pitchFamily="34" charset="0"/>
                  </a:rPr>
                  <a:t>P &lt; 0.001</a:t>
                </a:r>
                <a:endParaRPr lang="en-US" altLang="en-US" sz="1000" dirty="0">
                  <a:solidFill>
                    <a:srgbClr val="000000"/>
                  </a:solidFill>
                  <a:latin typeface="Century Gothic" panose="020B0502020202020204" pitchFamily="34" charset="0"/>
                </a:endParaRPr>
              </a:p>
            </p:txBody>
          </p:sp>
          <p:sp>
            <p:nvSpPr>
              <p:cNvPr id="202" name="Freeform 196">
                <a:extLst>
                  <a:ext uri="{FF2B5EF4-FFF2-40B4-BE49-F238E27FC236}">
                    <a16:creationId xmlns:a16="http://schemas.microsoft.com/office/drawing/2014/main" id="{58A4AB49-436F-41AA-8F09-82FFABC9A2FD}"/>
                  </a:ext>
                </a:extLst>
              </p:cNvPr>
              <p:cNvSpPr>
                <a:spLocks noEditPoints="1"/>
              </p:cNvSpPr>
              <p:nvPr/>
            </p:nvSpPr>
            <p:spPr bwMode="auto">
              <a:xfrm>
                <a:off x="7221306" y="3932958"/>
                <a:ext cx="3356686" cy="1044575"/>
              </a:xfrm>
              <a:custGeom>
                <a:avLst/>
                <a:gdLst>
                  <a:gd name="T0" fmla="*/ 1585 w 1609"/>
                  <a:gd name="T1" fmla="*/ 3 h 658"/>
                  <a:gd name="T2" fmla="*/ 1551 w 1609"/>
                  <a:gd name="T3" fmla="*/ 22 h 658"/>
                  <a:gd name="T4" fmla="*/ 1534 w 1609"/>
                  <a:gd name="T5" fmla="*/ 22 h 658"/>
                  <a:gd name="T6" fmla="*/ 1506 w 1609"/>
                  <a:gd name="T7" fmla="*/ 44 h 658"/>
                  <a:gd name="T8" fmla="*/ 1461 w 1609"/>
                  <a:gd name="T9" fmla="*/ 52 h 658"/>
                  <a:gd name="T10" fmla="*/ 1427 w 1609"/>
                  <a:gd name="T11" fmla="*/ 65 h 658"/>
                  <a:gd name="T12" fmla="*/ 1408 w 1609"/>
                  <a:gd name="T13" fmla="*/ 65 h 658"/>
                  <a:gd name="T14" fmla="*/ 1380 w 1609"/>
                  <a:gd name="T15" fmla="*/ 87 h 658"/>
                  <a:gd name="T16" fmla="*/ 1339 w 1609"/>
                  <a:gd name="T17" fmla="*/ 95 h 658"/>
                  <a:gd name="T18" fmla="*/ 1327 w 1609"/>
                  <a:gd name="T19" fmla="*/ 103 h 658"/>
                  <a:gd name="T20" fmla="*/ 1286 w 1609"/>
                  <a:gd name="T21" fmla="*/ 117 h 658"/>
                  <a:gd name="T22" fmla="*/ 1250 w 1609"/>
                  <a:gd name="T23" fmla="*/ 133 h 658"/>
                  <a:gd name="T24" fmla="*/ 1233 w 1609"/>
                  <a:gd name="T25" fmla="*/ 133 h 658"/>
                  <a:gd name="T26" fmla="*/ 1192 w 1609"/>
                  <a:gd name="T27" fmla="*/ 141 h 658"/>
                  <a:gd name="T28" fmla="*/ 1155 w 1609"/>
                  <a:gd name="T29" fmla="*/ 149 h 658"/>
                  <a:gd name="T30" fmla="*/ 1140 w 1609"/>
                  <a:gd name="T31" fmla="*/ 155 h 658"/>
                  <a:gd name="T32" fmla="*/ 1104 w 1609"/>
                  <a:gd name="T33" fmla="*/ 171 h 658"/>
                  <a:gd name="T34" fmla="*/ 1093 w 1609"/>
                  <a:gd name="T35" fmla="*/ 176 h 658"/>
                  <a:gd name="T36" fmla="*/ 1057 w 1609"/>
                  <a:gd name="T37" fmla="*/ 193 h 658"/>
                  <a:gd name="T38" fmla="*/ 1027 w 1609"/>
                  <a:gd name="T39" fmla="*/ 206 h 658"/>
                  <a:gd name="T40" fmla="*/ 1010 w 1609"/>
                  <a:gd name="T41" fmla="*/ 209 h 658"/>
                  <a:gd name="T42" fmla="*/ 973 w 1609"/>
                  <a:gd name="T43" fmla="*/ 225 h 658"/>
                  <a:gd name="T44" fmla="*/ 935 w 1609"/>
                  <a:gd name="T45" fmla="*/ 236 h 658"/>
                  <a:gd name="T46" fmla="*/ 920 w 1609"/>
                  <a:gd name="T47" fmla="*/ 244 h 658"/>
                  <a:gd name="T48" fmla="*/ 882 w 1609"/>
                  <a:gd name="T49" fmla="*/ 252 h 658"/>
                  <a:gd name="T50" fmla="*/ 849 w 1609"/>
                  <a:gd name="T51" fmla="*/ 266 h 658"/>
                  <a:gd name="T52" fmla="*/ 837 w 1609"/>
                  <a:gd name="T53" fmla="*/ 274 h 658"/>
                  <a:gd name="T54" fmla="*/ 800 w 1609"/>
                  <a:gd name="T55" fmla="*/ 287 h 658"/>
                  <a:gd name="T56" fmla="*/ 766 w 1609"/>
                  <a:gd name="T57" fmla="*/ 298 h 658"/>
                  <a:gd name="T58" fmla="*/ 753 w 1609"/>
                  <a:gd name="T59" fmla="*/ 304 h 658"/>
                  <a:gd name="T60" fmla="*/ 719 w 1609"/>
                  <a:gd name="T61" fmla="*/ 320 h 658"/>
                  <a:gd name="T62" fmla="*/ 687 w 1609"/>
                  <a:gd name="T63" fmla="*/ 333 h 658"/>
                  <a:gd name="T64" fmla="*/ 672 w 1609"/>
                  <a:gd name="T65" fmla="*/ 341 h 658"/>
                  <a:gd name="T66" fmla="*/ 637 w 1609"/>
                  <a:gd name="T67" fmla="*/ 352 h 658"/>
                  <a:gd name="T68" fmla="*/ 621 w 1609"/>
                  <a:gd name="T69" fmla="*/ 355 h 658"/>
                  <a:gd name="T70" fmla="*/ 586 w 1609"/>
                  <a:gd name="T71" fmla="*/ 377 h 658"/>
                  <a:gd name="T72" fmla="*/ 550 w 1609"/>
                  <a:gd name="T73" fmla="*/ 385 h 658"/>
                  <a:gd name="T74" fmla="*/ 537 w 1609"/>
                  <a:gd name="T75" fmla="*/ 393 h 658"/>
                  <a:gd name="T76" fmla="*/ 501 w 1609"/>
                  <a:gd name="T77" fmla="*/ 406 h 658"/>
                  <a:gd name="T78" fmla="*/ 468 w 1609"/>
                  <a:gd name="T79" fmla="*/ 423 h 658"/>
                  <a:gd name="T80" fmla="*/ 456 w 1609"/>
                  <a:gd name="T81" fmla="*/ 431 h 658"/>
                  <a:gd name="T82" fmla="*/ 421 w 1609"/>
                  <a:gd name="T83" fmla="*/ 450 h 658"/>
                  <a:gd name="T84" fmla="*/ 389 w 1609"/>
                  <a:gd name="T85" fmla="*/ 463 h 658"/>
                  <a:gd name="T86" fmla="*/ 374 w 1609"/>
                  <a:gd name="T87" fmla="*/ 471 h 658"/>
                  <a:gd name="T88" fmla="*/ 346 w 1609"/>
                  <a:gd name="T89" fmla="*/ 488 h 658"/>
                  <a:gd name="T90" fmla="*/ 310 w 1609"/>
                  <a:gd name="T91" fmla="*/ 504 h 658"/>
                  <a:gd name="T92" fmla="*/ 278 w 1609"/>
                  <a:gd name="T93" fmla="*/ 517 h 658"/>
                  <a:gd name="T94" fmla="*/ 261 w 1609"/>
                  <a:gd name="T95" fmla="*/ 517 h 658"/>
                  <a:gd name="T96" fmla="*/ 227 w 1609"/>
                  <a:gd name="T97" fmla="*/ 534 h 658"/>
                  <a:gd name="T98" fmla="*/ 192 w 1609"/>
                  <a:gd name="T99" fmla="*/ 550 h 658"/>
                  <a:gd name="T100" fmla="*/ 177 w 1609"/>
                  <a:gd name="T101" fmla="*/ 555 h 658"/>
                  <a:gd name="T102" fmla="*/ 141 w 1609"/>
                  <a:gd name="T103" fmla="*/ 577 h 658"/>
                  <a:gd name="T104" fmla="*/ 111 w 1609"/>
                  <a:gd name="T105" fmla="*/ 599 h 658"/>
                  <a:gd name="T106" fmla="*/ 96 w 1609"/>
                  <a:gd name="T107" fmla="*/ 604 h 658"/>
                  <a:gd name="T108" fmla="*/ 66 w 1609"/>
                  <a:gd name="T109" fmla="*/ 623 h 658"/>
                  <a:gd name="T110" fmla="*/ 36 w 1609"/>
                  <a:gd name="T111" fmla="*/ 645 h 658"/>
                  <a:gd name="T112" fmla="*/ 0 w 1609"/>
                  <a:gd name="T113" fmla="*/ 658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9" h="658">
                    <a:moveTo>
                      <a:pt x="1605" y="0"/>
                    </a:moveTo>
                    <a:lnTo>
                      <a:pt x="1605" y="0"/>
                    </a:lnTo>
                    <a:lnTo>
                      <a:pt x="1605" y="0"/>
                    </a:lnTo>
                    <a:lnTo>
                      <a:pt x="1609" y="0"/>
                    </a:lnTo>
                    <a:moveTo>
                      <a:pt x="1585" y="3"/>
                    </a:moveTo>
                    <a:lnTo>
                      <a:pt x="1585" y="3"/>
                    </a:lnTo>
                    <a:lnTo>
                      <a:pt x="1588" y="0"/>
                    </a:lnTo>
                    <a:moveTo>
                      <a:pt x="1571" y="14"/>
                    </a:moveTo>
                    <a:lnTo>
                      <a:pt x="1571" y="14"/>
                    </a:lnTo>
                    <a:lnTo>
                      <a:pt x="1571" y="14"/>
                    </a:lnTo>
                    <a:lnTo>
                      <a:pt x="1575" y="14"/>
                    </a:lnTo>
                    <a:moveTo>
                      <a:pt x="1551" y="22"/>
                    </a:moveTo>
                    <a:lnTo>
                      <a:pt x="1551" y="22"/>
                    </a:lnTo>
                    <a:lnTo>
                      <a:pt x="1553" y="22"/>
                    </a:lnTo>
                    <a:lnTo>
                      <a:pt x="1554" y="22"/>
                    </a:lnTo>
                    <a:moveTo>
                      <a:pt x="1530" y="22"/>
                    </a:moveTo>
                    <a:lnTo>
                      <a:pt x="1530" y="22"/>
                    </a:lnTo>
                    <a:lnTo>
                      <a:pt x="1534" y="22"/>
                    </a:lnTo>
                    <a:moveTo>
                      <a:pt x="1515" y="33"/>
                    </a:moveTo>
                    <a:lnTo>
                      <a:pt x="1515" y="33"/>
                    </a:lnTo>
                    <a:lnTo>
                      <a:pt x="1519" y="30"/>
                    </a:lnTo>
                    <a:moveTo>
                      <a:pt x="1500" y="44"/>
                    </a:moveTo>
                    <a:lnTo>
                      <a:pt x="1500" y="44"/>
                    </a:lnTo>
                    <a:lnTo>
                      <a:pt x="1506" y="44"/>
                    </a:lnTo>
                    <a:moveTo>
                      <a:pt x="1481" y="52"/>
                    </a:moveTo>
                    <a:lnTo>
                      <a:pt x="1481" y="52"/>
                    </a:lnTo>
                    <a:lnTo>
                      <a:pt x="1483" y="52"/>
                    </a:lnTo>
                    <a:lnTo>
                      <a:pt x="1487" y="52"/>
                    </a:lnTo>
                    <a:moveTo>
                      <a:pt x="1461" y="52"/>
                    </a:moveTo>
                    <a:lnTo>
                      <a:pt x="1461" y="52"/>
                    </a:lnTo>
                    <a:lnTo>
                      <a:pt x="1464" y="52"/>
                    </a:lnTo>
                    <a:moveTo>
                      <a:pt x="1446" y="60"/>
                    </a:moveTo>
                    <a:lnTo>
                      <a:pt x="1446" y="60"/>
                    </a:lnTo>
                    <a:lnTo>
                      <a:pt x="1449" y="60"/>
                    </a:lnTo>
                    <a:lnTo>
                      <a:pt x="1449" y="60"/>
                    </a:lnTo>
                    <a:moveTo>
                      <a:pt x="1427" y="65"/>
                    </a:moveTo>
                    <a:lnTo>
                      <a:pt x="1427" y="65"/>
                    </a:lnTo>
                    <a:lnTo>
                      <a:pt x="1431" y="65"/>
                    </a:lnTo>
                    <a:moveTo>
                      <a:pt x="1408" y="71"/>
                    </a:moveTo>
                    <a:lnTo>
                      <a:pt x="1408" y="71"/>
                    </a:lnTo>
                    <a:lnTo>
                      <a:pt x="1408" y="65"/>
                    </a:lnTo>
                    <a:lnTo>
                      <a:pt x="1408" y="65"/>
                    </a:lnTo>
                    <a:moveTo>
                      <a:pt x="1395" y="82"/>
                    </a:moveTo>
                    <a:lnTo>
                      <a:pt x="1395" y="82"/>
                    </a:lnTo>
                    <a:lnTo>
                      <a:pt x="1395" y="82"/>
                    </a:lnTo>
                    <a:lnTo>
                      <a:pt x="1395" y="76"/>
                    </a:lnTo>
                    <a:moveTo>
                      <a:pt x="1380" y="87"/>
                    </a:moveTo>
                    <a:lnTo>
                      <a:pt x="1380" y="87"/>
                    </a:lnTo>
                    <a:lnTo>
                      <a:pt x="1384" y="87"/>
                    </a:lnTo>
                    <a:moveTo>
                      <a:pt x="1357" y="87"/>
                    </a:moveTo>
                    <a:lnTo>
                      <a:pt x="1357" y="87"/>
                    </a:lnTo>
                    <a:lnTo>
                      <a:pt x="1361" y="87"/>
                    </a:lnTo>
                    <a:lnTo>
                      <a:pt x="1361" y="87"/>
                    </a:lnTo>
                    <a:moveTo>
                      <a:pt x="1339" y="95"/>
                    </a:moveTo>
                    <a:lnTo>
                      <a:pt x="1339" y="95"/>
                    </a:lnTo>
                    <a:lnTo>
                      <a:pt x="1342" y="95"/>
                    </a:lnTo>
                    <a:moveTo>
                      <a:pt x="1324" y="103"/>
                    </a:moveTo>
                    <a:lnTo>
                      <a:pt x="1324" y="103"/>
                    </a:lnTo>
                    <a:lnTo>
                      <a:pt x="1325" y="103"/>
                    </a:lnTo>
                    <a:lnTo>
                      <a:pt x="1327" y="103"/>
                    </a:lnTo>
                    <a:moveTo>
                      <a:pt x="1301" y="103"/>
                    </a:moveTo>
                    <a:lnTo>
                      <a:pt x="1301" y="103"/>
                    </a:lnTo>
                    <a:lnTo>
                      <a:pt x="1303" y="103"/>
                    </a:lnTo>
                    <a:lnTo>
                      <a:pt x="1305" y="103"/>
                    </a:lnTo>
                    <a:moveTo>
                      <a:pt x="1286" y="117"/>
                    </a:moveTo>
                    <a:lnTo>
                      <a:pt x="1286" y="117"/>
                    </a:lnTo>
                    <a:lnTo>
                      <a:pt x="1288" y="114"/>
                    </a:lnTo>
                    <a:moveTo>
                      <a:pt x="1269" y="125"/>
                    </a:moveTo>
                    <a:lnTo>
                      <a:pt x="1269" y="125"/>
                    </a:lnTo>
                    <a:lnTo>
                      <a:pt x="1273" y="125"/>
                    </a:lnTo>
                    <a:lnTo>
                      <a:pt x="1273" y="125"/>
                    </a:lnTo>
                    <a:moveTo>
                      <a:pt x="1250" y="133"/>
                    </a:moveTo>
                    <a:lnTo>
                      <a:pt x="1250" y="133"/>
                    </a:lnTo>
                    <a:lnTo>
                      <a:pt x="1252" y="128"/>
                    </a:lnTo>
                    <a:moveTo>
                      <a:pt x="1228" y="133"/>
                    </a:moveTo>
                    <a:lnTo>
                      <a:pt x="1228" y="133"/>
                    </a:lnTo>
                    <a:lnTo>
                      <a:pt x="1232" y="133"/>
                    </a:lnTo>
                    <a:lnTo>
                      <a:pt x="1233" y="133"/>
                    </a:lnTo>
                    <a:moveTo>
                      <a:pt x="1213" y="141"/>
                    </a:moveTo>
                    <a:lnTo>
                      <a:pt x="1213" y="141"/>
                    </a:lnTo>
                    <a:lnTo>
                      <a:pt x="1215" y="141"/>
                    </a:lnTo>
                    <a:lnTo>
                      <a:pt x="1217" y="141"/>
                    </a:lnTo>
                    <a:moveTo>
                      <a:pt x="1192" y="141"/>
                    </a:moveTo>
                    <a:lnTo>
                      <a:pt x="1192" y="141"/>
                    </a:lnTo>
                    <a:lnTo>
                      <a:pt x="1196" y="141"/>
                    </a:lnTo>
                    <a:moveTo>
                      <a:pt x="1173" y="144"/>
                    </a:moveTo>
                    <a:lnTo>
                      <a:pt x="1173" y="144"/>
                    </a:lnTo>
                    <a:lnTo>
                      <a:pt x="1173" y="141"/>
                    </a:lnTo>
                    <a:lnTo>
                      <a:pt x="1175" y="141"/>
                    </a:lnTo>
                    <a:moveTo>
                      <a:pt x="1155" y="149"/>
                    </a:moveTo>
                    <a:lnTo>
                      <a:pt x="1155" y="149"/>
                    </a:lnTo>
                    <a:lnTo>
                      <a:pt x="1157" y="146"/>
                    </a:lnTo>
                    <a:lnTo>
                      <a:pt x="1158" y="146"/>
                    </a:lnTo>
                    <a:moveTo>
                      <a:pt x="1140" y="160"/>
                    </a:moveTo>
                    <a:lnTo>
                      <a:pt x="1140" y="160"/>
                    </a:lnTo>
                    <a:lnTo>
                      <a:pt x="1140" y="155"/>
                    </a:lnTo>
                    <a:lnTo>
                      <a:pt x="1140" y="155"/>
                    </a:lnTo>
                    <a:moveTo>
                      <a:pt x="1121" y="163"/>
                    </a:moveTo>
                    <a:lnTo>
                      <a:pt x="1121" y="163"/>
                    </a:lnTo>
                    <a:lnTo>
                      <a:pt x="1121" y="163"/>
                    </a:lnTo>
                    <a:lnTo>
                      <a:pt x="1125" y="163"/>
                    </a:lnTo>
                    <a:moveTo>
                      <a:pt x="1104" y="171"/>
                    </a:moveTo>
                    <a:lnTo>
                      <a:pt x="1104" y="171"/>
                    </a:lnTo>
                    <a:lnTo>
                      <a:pt x="1108" y="171"/>
                    </a:lnTo>
                    <a:moveTo>
                      <a:pt x="1089" y="176"/>
                    </a:moveTo>
                    <a:lnTo>
                      <a:pt x="1089" y="176"/>
                    </a:lnTo>
                    <a:lnTo>
                      <a:pt x="1093" y="176"/>
                    </a:lnTo>
                    <a:lnTo>
                      <a:pt x="1093" y="176"/>
                    </a:lnTo>
                    <a:moveTo>
                      <a:pt x="1074" y="184"/>
                    </a:moveTo>
                    <a:lnTo>
                      <a:pt x="1074" y="184"/>
                    </a:lnTo>
                    <a:lnTo>
                      <a:pt x="1074" y="184"/>
                    </a:lnTo>
                    <a:lnTo>
                      <a:pt x="1074" y="182"/>
                    </a:lnTo>
                    <a:moveTo>
                      <a:pt x="1057" y="193"/>
                    </a:moveTo>
                    <a:lnTo>
                      <a:pt x="1057" y="193"/>
                    </a:lnTo>
                    <a:lnTo>
                      <a:pt x="1057" y="187"/>
                    </a:lnTo>
                    <a:moveTo>
                      <a:pt x="1042" y="198"/>
                    </a:moveTo>
                    <a:lnTo>
                      <a:pt x="1042" y="198"/>
                    </a:lnTo>
                    <a:lnTo>
                      <a:pt x="1046" y="198"/>
                    </a:lnTo>
                    <a:lnTo>
                      <a:pt x="1046" y="198"/>
                    </a:lnTo>
                    <a:moveTo>
                      <a:pt x="1027" y="206"/>
                    </a:moveTo>
                    <a:lnTo>
                      <a:pt x="1027" y="206"/>
                    </a:lnTo>
                    <a:lnTo>
                      <a:pt x="1029" y="206"/>
                    </a:lnTo>
                    <a:lnTo>
                      <a:pt x="1029" y="203"/>
                    </a:lnTo>
                    <a:moveTo>
                      <a:pt x="1006" y="211"/>
                    </a:moveTo>
                    <a:lnTo>
                      <a:pt x="1006" y="211"/>
                    </a:lnTo>
                    <a:lnTo>
                      <a:pt x="1010" y="209"/>
                    </a:lnTo>
                    <a:moveTo>
                      <a:pt x="991" y="222"/>
                    </a:moveTo>
                    <a:lnTo>
                      <a:pt x="991" y="222"/>
                    </a:lnTo>
                    <a:lnTo>
                      <a:pt x="993" y="222"/>
                    </a:lnTo>
                    <a:lnTo>
                      <a:pt x="993" y="217"/>
                    </a:lnTo>
                    <a:moveTo>
                      <a:pt x="973" y="225"/>
                    </a:moveTo>
                    <a:lnTo>
                      <a:pt x="973" y="225"/>
                    </a:lnTo>
                    <a:lnTo>
                      <a:pt x="974" y="222"/>
                    </a:lnTo>
                    <a:moveTo>
                      <a:pt x="952" y="230"/>
                    </a:moveTo>
                    <a:lnTo>
                      <a:pt x="952" y="230"/>
                    </a:lnTo>
                    <a:lnTo>
                      <a:pt x="952" y="230"/>
                    </a:lnTo>
                    <a:lnTo>
                      <a:pt x="956" y="230"/>
                    </a:lnTo>
                    <a:moveTo>
                      <a:pt x="935" y="236"/>
                    </a:moveTo>
                    <a:lnTo>
                      <a:pt x="935" y="236"/>
                    </a:lnTo>
                    <a:lnTo>
                      <a:pt x="941" y="236"/>
                    </a:lnTo>
                    <a:moveTo>
                      <a:pt x="916" y="244"/>
                    </a:moveTo>
                    <a:lnTo>
                      <a:pt x="916" y="244"/>
                    </a:lnTo>
                    <a:lnTo>
                      <a:pt x="916" y="244"/>
                    </a:lnTo>
                    <a:lnTo>
                      <a:pt x="920" y="244"/>
                    </a:lnTo>
                    <a:moveTo>
                      <a:pt x="899" y="249"/>
                    </a:moveTo>
                    <a:lnTo>
                      <a:pt x="899" y="249"/>
                    </a:lnTo>
                    <a:lnTo>
                      <a:pt x="899" y="244"/>
                    </a:lnTo>
                    <a:moveTo>
                      <a:pt x="881" y="252"/>
                    </a:moveTo>
                    <a:lnTo>
                      <a:pt x="881" y="252"/>
                    </a:lnTo>
                    <a:lnTo>
                      <a:pt x="882" y="252"/>
                    </a:lnTo>
                    <a:lnTo>
                      <a:pt x="884" y="252"/>
                    </a:lnTo>
                    <a:moveTo>
                      <a:pt x="864" y="257"/>
                    </a:moveTo>
                    <a:lnTo>
                      <a:pt x="864" y="257"/>
                    </a:lnTo>
                    <a:lnTo>
                      <a:pt x="864" y="257"/>
                    </a:lnTo>
                    <a:lnTo>
                      <a:pt x="867" y="257"/>
                    </a:lnTo>
                    <a:moveTo>
                      <a:pt x="849" y="266"/>
                    </a:moveTo>
                    <a:lnTo>
                      <a:pt x="849" y="266"/>
                    </a:lnTo>
                    <a:lnTo>
                      <a:pt x="852" y="266"/>
                    </a:lnTo>
                    <a:moveTo>
                      <a:pt x="834" y="274"/>
                    </a:moveTo>
                    <a:lnTo>
                      <a:pt x="834" y="274"/>
                    </a:lnTo>
                    <a:lnTo>
                      <a:pt x="835" y="274"/>
                    </a:lnTo>
                    <a:lnTo>
                      <a:pt x="837" y="274"/>
                    </a:lnTo>
                    <a:moveTo>
                      <a:pt x="817" y="282"/>
                    </a:moveTo>
                    <a:lnTo>
                      <a:pt x="817" y="282"/>
                    </a:lnTo>
                    <a:lnTo>
                      <a:pt x="819" y="282"/>
                    </a:lnTo>
                    <a:lnTo>
                      <a:pt x="819" y="276"/>
                    </a:lnTo>
                    <a:moveTo>
                      <a:pt x="800" y="287"/>
                    </a:moveTo>
                    <a:lnTo>
                      <a:pt x="800" y="287"/>
                    </a:lnTo>
                    <a:lnTo>
                      <a:pt x="800" y="282"/>
                    </a:lnTo>
                    <a:moveTo>
                      <a:pt x="783" y="293"/>
                    </a:moveTo>
                    <a:lnTo>
                      <a:pt x="783" y="293"/>
                    </a:lnTo>
                    <a:lnTo>
                      <a:pt x="783" y="287"/>
                    </a:lnTo>
                    <a:lnTo>
                      <a:pt x="785" y="287"/>
                    </a:lnTo>
                    <a:moveTo>
                      <a:pt x="766" y="298"/>
                    </a:moveTo>
                    <a:lnTo>
                      <a:pt x="766" y="298"/>
                    </a:lnTo>
                    <a:lnTo>
                      <a:pt x="766" y="295"/>
                    </a:lnTo>
                    <a:lnTo>
                      <a:pt x="768" y="295"/>
                    </a:lnTo>
                    <a:moveTo>
                      <a:pt x="749" y="304"/>
                    </a:moveTo>
                    <a:lnTo>
                      <a:pt x="749" y="304"/>
                    </a:lnTo>
                    <a:lnTo>
                      <a:pt x="753" y="304"/>
                    </a:lnTo>
                    <a:moveTo>
                      <a:pt x="732" y="312"/>
                    </a:moveTo>
                    <a:lnTo>
                      <a:pt x="732" y="312"/>
                    </a:lnTo>
                    <a:lnTo>
                      <a:pt x="736" y="312"/>
                    </a:lnTo>
                    <a:lnTo>
                      <a:pt x="738" y="312"/>
                    </a:lnTo>
                    <a:moveTo>
                      <a:pt x="719" y="320"/>
                    </a:moveTo>
                    <a:lnTo>
                      <a:pt x="719" y="320"/>
                    </a:lnTo>
                    <a:lnTo>
                      <a:pt x="719" y="317"/>
                    </a:lnTo>
                    <a:lnTo>
                      <a:pt x="721" y="317"/>
                    </a:lnTo>
                    <a:moveTo>
                      <a:pt x="702" y="325"/>
                    </a:moveTo>
                    <a:lnTo>
                      <a:pt x="702" y="325"/>
                    </a:lnTo>
                    <a:lnTo>
                      <a:pt x="706" y="325"/>
                    </a:lnTo>
                    <a:moveTo>
                      <a:pt x="687" y="333"/>
                    </a:moveTo>
                    <a:lnTo>
                      <a:pt x="687" y="333"/>
                    </a:lnTo>
                    <a:lnTo>
                      <a:pt x="689" y="333"/>
                    </a:lnTo>
                    <a:lnTo>
                      <a:pt x="691" y="333"/>
                    </a:lnTo>
                    <a:moveTo>
                      <a:pt x="670" y="341"/>
                    </a:moveTo>
                    <a:lnTo>
                      <a:pt x="670" y="341"/>
                    </a:lnTo>
                    <a:lnTo>
                      <a:pt x="672" y="341"/>
                    </a:lnTo>
                    <a:lnTo>
                      <a:pt x="672" y="336"/>
                    </a:lnTo>
                    <a:moveTo>
                      <a:pt x="653" y="347"/>
                    </a:moveTo>
                    <a:lnTo>
                      <a:pt x="653" y="347"/>
                    </a:lnTo>
                    <a:lnTo>
                      <a:pt x="653" y="341"/>
                    </a:lnTo>
                    <a:moveTo>
                      <a:pt x="637" y="352"/>
                    </a:moveTo>
                    <a:lnTo>
                      <a:pt x="637" y="352"/>
                    </a:lnTo>
                    <a:lnTo>
                      <a:pt x="637" y="347"/>
                    </a:lnTo>
                    <a:lnTo>
                      <a:pt x="638" y="347"/>
                    </a:lnTo>
                    <a:moveTo>
                      <a:pt x="618" y="355"/>
                    </a:moveTo>
                    <a:lnTo>
                      <a:pt x="618" y="355"/>
                    </a:lnTo>
                    <a:lnTo>
                      <a:pt x="620" y="355"/>
                    </a:lnTo>
                    <a:lnTo>
                      <a:pt x="621" y="355"/>
                    </a:lnTo>
                    <a:moveTo>
                      <a:pt x="603" y="366"/>
                    </a:moveTo>
                    <a:lnTo>
                      <a:pt x="603" y="366"/>
                    </a:lnTo>
                    <a:lnTo>
                      <a:pt x="603" y="363"/>
                    </a:lnTo>
                    <a:lnTo>
                      <a:pt x="603" y="363"/>
                    </a:lnTo>
                    <a:moveTo>
                      <a:pt x="586" y="377"/>
                    </a:moveTo>
                    <a:lnTo>
                      <a:pt x="586" y="377"/>
                    </a:lnTo>
                    <a:lnTo>
                      <a:pt x="588" y="371"/>
                    </a:lnTo>
                    <a:moveTo>
                      <a:pt x="567" y="379"/>
                    </a:moveTo>
                    <a:lnTo>
                      <a:pt x="567" y="379"/>
                    </a:lnTo>
                    <a:lnTo>
                      <a:pt x="567" y="377"/>
                    </a:lnTo>
                    <a:lnTo>
                      <a:pt x="569" y="377"/>
                    </a:lnTo>
                    <a:moveTo>
                      <a:pt x="550" y="385"/>
                    </a:moveTo>
                    <a:lnTo>
                      <a:pt x="550" y="385"/>
                    </a:lnTo>
                    <a:lnTo>
                      <a:pt x="550" y="385"/>
                    </a:lnTo>
                    <a:lnTo>
                      <a:pt x="552" y="385"/>
                    </a:lnTo>
                    <a:moveTo>
                      <a:pt x="537" y="398"/>
                    </a:moveTo>
                    <a:lnTo>
                      <a:pt x="537" y="398"/>
                    </a:lnTo>
                    <a:lnTo>
                      <a:pt x="537" y="393"/>
                    </a:lnTo>
                    <a:moveTo>
                      <a:pt x="518" y="398"/>
                    </a:moveTo>
                    <a:lnTo>
                      <a:pt x="518" y="398"/>
                    </a:lnTo>
                    <a:lnTo>
                      <a:pt x="520" y="398"/>
                    </a:lnTo>
                    <a:lnTo>
                      <a:pt x="522" y="398"/>
                    </a:lnTo>
                    <a:moveTo>
                      <a:pt x="501" y="406"/>
                    </a:moveTo>
                    <a:lnTo>
                      <a:pt x="501" y="406"/>
                    </a:lnTo>
                    <a:lnTo>
                      <a:pt x="503" y="406"/>
                    </a:lnTo>
                    <a:lnTo>
                      <a:pt x="505" y="406"/>
                    </a:lnTo>
                    <a:moveTo>
                      <a:pt x="486" y="414"/>
                    </a:moveTo>
                    <a:lnTo>
                      <a:pt x="486" y="414"/>
                    </a:lnTo>
                    <a:lnTo>
                      <a:pt x="490" y="414"/>
                    </a:lnTo>
                    <a:moveTo>
                      <a:pt x="468" y="423"/>
                    </a:moveTo>
                    <a:lnTo>
                      <a:pt x="468" y="423"/>
                    </a:lnTo>
                    <a:lnTo>
                      <a:pt x="468" y="423"/>
                    </a:lnTo>
                    <a:lnTo>
                      <a:pt x="469" y="417"/>
                    </a:lnTo>
                    <a:moveTo>
                      <a:pt x="453" y="431"/>
                    </a:moveTo>
                    <a:lnTo>
                      <a:pt x="453" y="431"/>
                    </a:lnTo>
                    <a:lnTo>
                      <a:pt x="456" y="431"/>
                    </a:lnTo>
                    <a:moveTo>
                      <a:pt x="436" y="436"/>
                    </a:moveTo>
                    <a:lnTo>
                      <a:pt x="436" y="436"/>
                    </a:lnTo>
                    <a:lnTo>
                      <a:pt x="439" y="436"/>
                    </a:lnTo>
                    <a:lnTo>
                      <a:pt x="439" y="433"/>
                    </a:lnTo>
                    <a:moveTo>
                      <a:pt x="421" y="450"/>
                    </a:moveTo>
                    <a:lnTo>
                      <a:pt x="421" y="450"/>
                    </a:lnTo>
                    <a:lnTo>
                      <a:pt x="421" y="444"/>
                    </a:lnTo>
                    <a:moveTo>
                      <a:pt x="407" y="458"/>
                    </a:moveTo>
                    <a:lnTo>
                      <a:pt x="407" y="458"/>
                    </a:lnTo>
                    <a:lnTo>
                      <a:pt x="409" y="458"/>
                    </a:lnTo>
                    <a:lnTo>
                      <a:pt x="409" y="458"/>
                    </a:lnTo>
                    <a:moveTo>
                      <a:pt x="389" y="463"/>
                    </a:moveTo>
                    <a:lnTo>
                      <a:pt x="389" y="463"/>
                    </a:lnTo>
                    <a:lnTo>
                      <a:pt x="391" y="461"/>
                    </a:lnTo>
                    <a:moveTo>
                      <a:pt x="372" y="474"/>
                    </a:moveTo>
                    <a:lnTo>
                      <a:pt x="372" y="474"/>
                    </a:lnTo>
                    <a:lnTo>
                      <a:pt x="374" y="474"/>
                    </a:lnTo>
                    <a:lnTo>
                      <a:pt x="374" y="471"/>
                    </a:lnTo>
                    <a:moveTo>
                      <a:pt x="357" y="479"/>
                    </a:moveTo>
                    <a:lnTo>
                      <a:pt x="357" y="479"/>
                    </a:lnTo>
                    <a:lnTo>
                      <a:pt x="357" y="477"/>
                    </a:lnTo>
                    <a:moveTo>
                      <a:pt x="342" y="488"/>
                    </a:moveTo>
                    <a:lnTo>
                      <a:pt x="342" y="488"/>
                    </a:lnTo>
                    <a:lnTo>
                      <a:pt x="346" y="488"/>
                    </a:lnTo>
                    <a:moveTo>
                      <a:pt x="321" y="490"/>
                    </a:moveTo>
                    <a:lnTo>
                      <a:pt x="321" y="490"/>
                    </a:lnTo>
                    <a:lnTo>
                      <a:pt x="321" y="488"/>
                    </a:lnTo>
                    <a:lnTo>
                      <a:pt x="323" y="488"/>
                    </a:lnTo>
                    <a:moveTo>
                      <a:pt x="310" y="504"/>
                    </a:moveTo>
                    <a:lnTo>
                      <a:pt x="310" y="504"/>
                    </a:lnTo>
                    <a:lnTo>
                      <a:pt x="310" y="498"/>
                    </a:lnTo>
                    <a:moveTo>
                      <a:pt x="293" y="509"/>
                    </a:moveTo>
                    <a:lnTo>
                      <a:pt x="293" y="509"/>
                    </a:lnTo>
                    <a:lnTo>
                      <a:pt x="293" y="504"/>
                    </a:lnTo>
                    <a:moveTo>
                      <a:pt x="278" y="517"/>
                    </a:moveTo>
                    <a:lnTo>
                      <a:pt x="278" y="517"/>
                    </a:lnTo>
                    <a:lnTo>
                      <a:pt x="282" y="517"/>
                    </a:lnTo>
                    <a:lnTo>
                      <a:pt x="282" y="515"/>
                    </a:lnTo>
                    <a:moveTo>
                      <a:pt x="257" y="517"/>
                    </a:moveTo>
                    <a:lnTo>
                      <a:pt x="257" y="517"/>
                    </a:lnTo>
                    <a:lnTo>
                      <a:pt x="257" y="517"/>
                    </a:lnTo>
                    <a:lnTo>
                      <a:pt x="261" y="517"/>
                    </a:lnTo>
                    <a:moveTo>
                      <a:pt x="242" y="525"/>
                    </a:moveTo>
                    <a:lnTo>
                      <a:pt x="242" y="525"/>
                    </a:lnTo>
                    <a:lnTo>
                      <a:pt x="246" y="525"/>
                    </a:lnTo>
                    <a:moveTo>
                      <a:pt x="224" y="534"/>
                    </a:moveTo>
                    <a:lnTo>
                      <a:pt x="224" y="534"/>
                    </a:lnTo>
                    <a:lnTo>
                      <a:pt x="227" y="534"/>
                    </a:lnTo>
                    <a:moveTo>
                      <a:pt x="210" y="544"/>
                    </a:moveTo>
                    <a:lnTo>
                      <a:pt x="210" y="544"/>
                    </a:lnTo>
                    <a:lnTo>
                      <a:pt x="210" y="542"/>
                    </a:lnTo>
                    <a:lnTo>
                      <a:pt x="212" y="542"/>
                    </a:lnTo>
                    <a:moveTo>
                      <a:pt x="192" y="550"/>
                    </a:moveTo>
                    <a:lnTo>
                      <a:pt x="192" y="550"/>
                    </a:lnTo>
                    <a:lnTo>
                      <a:pt x="193" y="547"/>
                    </a:lnTo>
                    <a:lnTo>
                      <a:pt x="195" y="547"/>
                    </a:lnTo>
                    <a:moveTo>
                      <a:pt x="173" y="558"/>
                    </a:moveTo>
                    <a:lnTo>
                      <a:pt x="173" y="558"/>
                    </a:lnTo>
                    <a:lnTo>
                      <a:pt x="177" y="555"/>
                    </a:lnTo>
                    <a:lnTo>
                      <a:pt x="177" y="555"/>
                    </a:lnTo>
                    <a:moveTo>
                      <a:pt x="160" y="569"/>
                    </a:moveTo>
                    <a:lnTo>
                      <a:pt x="160" y="569"/>
                    </a:lnTo>
                    <a:lnTo>
                      <a:pt x="163" y="569"/>
                    </a:lnTo>
                    <a:moveTo>
                      <a:pt x="141" y="577"/>
                    </a:moveTo>
                    <a:lnTo>
                      <a:pt x="141" y="577"/>
                    </a:lnTo>
                    <a:lnTo>
                      <a:pt x="141" y="577"/>
                    </a:lnTo>
                    <a:lnTo>
                      <a:pt x="145" y="577"/>
                    </a:lnTo>
                    <a:moveTo>
                      <a:pt x="124" y="588"/>
                    </a:moveTo>
                    <a:lnTo>
                      <a:pt x="124" y="588"/>
                    </a:lnTo>
                    <a:lnTo>
                      <a:pt x="124" y="585"/>
                    </a:lnTo>
                    <a:lnTo>
                      <a:pt x="126" y="585"/>
                    </a:lnTo>
                    <a:moveTo>
                      <a:pt x="111" y="599"/>
                    </a:moveTo>
                    <a:lnTo>
                      <a:pt x="111" y="599"/>
                    </a:lnTo>
                    <a:lnTo>
                      <a:pt x="111" y="596"/>
                    </a:lnTo>
                    <a:moveTo>
                      <a:pt x="92" y="607"/>
                    </a:moveTo>
                    <a:lnTo>
                      <a:pt x="92" y="607"/>
                    </a:lnTo>
                    <a:lnTo>
                      <a:pt x="94" y="607"/>
                    </a:lnTo>
                    <a:lnTo>
                      <a:pt x="96" y="604"/>
                    </a:lnTo>
                    <a:moveTo>
                      <a:pt x="77" y="615"/>
                    </a:moveTo>
                    <a:lnTo>
                      <a:pt x="77" y="615"/>
                    </a:lnTo>
                    <a:lnTo>
                      <a:pt x="81" y="615"/>
                    </a:lnTo>
                    <a:moveTo>
                      <a:pt x="62" y="626"/>
                    </a:moveTo>
                    <a:lnTo>
                      <a:pt x="62" y="626"/>
                    </a:lnTo>
                    <a:lnTo>
                      <a:pt x="66" y="623"/>
                    </a:lnTo>
                    <a:moveTo>
                      <a:pt x="47" y="636"/>
                    </a:moveTo>
                    <a:lnTo>
                      <a:pt x="47" y="636"/>
                    </a:lnTo>
                    <a:lnTo>
                      <a:pt x="47" y="631"/>
                    </a:lnTo>
                    <a:moveTo>
                      <a:pt x="32" y="645"/>
                    </a:moveTo>
                    <a:lnTo>
                      <a:pt x="32" y="645"/>
                    </a:lnTo>
                    <a:lnTo>
                      <a:pt x="36" y="645"/>
                    </a:lnTo>
                    <a:lnTo>
                      <a:pt x="36" y="645"/>
                    </a:lnTo>
                    <a:moveTo>
                      <a:pt x="17" y="653"/>
                    </a:moveTo>
                    <a:lnTo>
                      <a:pt x="17" y="653"/>
                    </a:lnTo>
                    <a:lnTo>
                      <a:pt x="19" y="653"/>
                    </a:lnTo>
                    <a:lnTo>
                      <a:pt x="19" y="647"/>
                    </a:lnTo>
                    <a:moveTo>
                      <a:pt x="0" y="658"/>
                    </a:moveTo>
                    <a:lnTo>
                      <a:pt x="0" y="658"/>
                    </a:lnTo>
                    <a:lnTo>
                      <a:pt x="4" y="658"/>
                    </a:lnTo>
                  </a:path>
                </a:pathLst>
              </a:custGeom>
              <a:noFill/>
              <a:ln w="28575"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03" name="Freeform 197">
                <a:extLst>
                  <a:ext uri="{FF2B5EF4-FFF2-40B4-BE49-F238E27FC236}">
                    <a16:creationId xmlns:a16="http://schemas.microsoft.com/office/drawing/2014/main" id="{264FCB3D-D3C4-4FFA-A977-1507417FCBEB}"/>
                  </a:ext>
                </a:extLst>
              </p:cNvPr>
              <p:cNvSpPr>
                <a:spLocks noEditPoints="1"/>
              </p:cNvSpPr>
              <p:nvPr/>
            </p:nvSpPr>
            <p:spPr bwMode="auto">
              <a:xfrm>
                <a:off x="7221306" y="3683720"/>
                <a:ext cx="3383806" cy="1293813"/>
              </a:xfrm>
              <a:custGeom>
                <a:avLst/>
                <a:gdLst>
                  <a:gd name="T0" fmla="*/ 1611 w 1622"/>
                  <a:gd name="T1" fmla="*/ 11 h 815"/>
                  <a:gd name="T2" fmla="*/ 1577 w 1622"/>
                  <a:gd name="T3" fmla="*/ 30 h 815"/>
                  <a:gd name="T4" fmla="*/ 1545 w 1622"/>
                  <a:gd name="T5" fmla="*/ 46 h 815"/>
                  <a:gd name="T6" fmla="*/ 1506 w 1622"/>
                  <a:gd name="T7" fmla="*/ 54 h 815"/>
                  <a:gd name="T8" fmla="*/ 1489 w 1622"/>
                  <a:gd name="T9" fmla="*/ 60 h 815"/>
                  <a:gd name="T10" fmla="*/ 1466 w 1622"/>
                  <a:gd name="T11" fmla="*/ 90 h 815"/>
                  <a:gd name="T12" fmla="*/ 1455 w 1622"/>
                  <a:gd name="T13" fmla="*/ 95 h 815"/>
                  <a:gd name="T14" fmla="*/ 1414 w 1622"/>
                  <a:gd name="T15" fmla="*/ 103 h 815"/>
                  <a:gd name="T16" fmla="*/ 1376 w 1622"/>
                  <a:gd name="T17" fmla="*/ 111 h 815"/>
                  <a:gd name="T18" fmla="*/ 1359 w 1622"/>
                  <a:gd name="T19" fmla="*/ 114 h 815"/>
                  <a:gd name="T20" fmla="*/ 1320 w 1622"/>
                  <a:gd name="T21" fmla="*/ 128 h 815"/>
                  <a:gd name="T22" fmla="*/ 1284 w 1622"/>
                  <a:gd name="T23" fmla="*/ 136 h 815"/>
                  <a:gd name="T24" fmla="*/ 1273 w 1622"/>
                  <a:gd name="T25" fmla="*/ 149 h 815"/>
                  <a:gd name="T26" fmla="*/ 1239 w 1622"/>
                  <a:gd name="T27" fmla="*/ 168 h 815"/>
                  <a:gd name="T28" fmla="*/ 1202 w 1622"/>
                  <a:gd name="T29" fmla="*/ 179 h 815"/>
                  <a:gd name="T30" fmla="*/ 1192 w 1622"/>
                  <a:gd name="T31" fmla="*/ 192 h 815"/>
                  <a:gd name="T32" fmla="*/ 1157 w 1622"/>
                  <a:gd name="T33" fmla="*/ 211 h 815"/>
                  <a:gd name="T34" fmla="*/ 1145 w 1622"/>
                  <a:gd name="T35" fmla="*/ 220 h 815"/>
                  <a:gd name="T36" fmla="*/ 1110 w 1622"/>
                  <a:gd name="T37" fmla="*/ 230 h 815"/>
                  <a:gd name="T38" fmla="*/ 1074 w 1622"/>
                  <a:gd name="T39" fmla="*/ 252 h 815"/>
                  <a:gd name="T40" fmla="*/ 1046 w 1622"/>
                  <a:gd name="T41" fmla="*/ 276 h 815"/>
                  <a:gd name="T42" fmla="*/ 1029 w 1622"/>
                  <a:gd name="T43" fmla="*/ 276 h 815"/>
                  <a:gd name="T44" fmla="*/ 999 w 1622"/>
                  <a:gd name="T45" fmla="*/ 298 h 815"/>
                  <a:gd name="T46" fmla="*/ 959 w 1622"/>
                  <a:gd name="T47" fmla="*/ 312 h 815"/>
                  <a:gd name="T48" fmla="*/ 944 w 1622"/>
                  <a:gd name="T49" fmla="*/ 314 h 815"/>
                  <a:gd name="T50" fmla="*/ 907 w 1622"/>
                  <a:gd name="T51" fmla="*/ 333 h 815"/>
                  <a:gd name="T52" fmla="*/ 869 w 1622"/>
                  <a:gd name="T53" fmla="*/ 341 h 815"/>
                  <a:gd name="T54" fmla="*/ 852 w 1622"/>
                  <a:gd name="T55" fmla="*/ 350 h 815"/>
                  <a:gd name="T56" fmla="*/ 819 w 1622"/>
                  <a:gd name="T57" fmla="*/ 363 h 815"/>
                  <a:gd name="T58" fmla="*/ 807 w 1622"/>
                  <a:gd name="T59" fmla="*/ 371 h 815"/>
                  <a:gd name="T60" fmla="*/ 775 w 1622"/>
                  <a:gd name="T61" fmla="*/ 393 h 815"/>
                  <a:gd name="T62" fmla="*/ 745 w 1622"/>
                  <a:gd name="T63" fmla="*/ 412 h 815"/>
                  <a:gd name="T64" fmla="*/ 713 w 1622"/>
                  <a:gd name="T65" fmla="*/ 428 h 815"/>
                  <a:gd name="T66" fmla="*/ 700 w 1622"/>
                  <a:gd name="T67" fmla="*/ 436 h 815"/>
                  <a:gd name="T68" fmla="*/ 667 w 1622"/>
                  <a:gd name="T69" fmla="*/ 444 h 815"/>
                  <a:gd name="T70" fmla="*/ 631 w 1622"/>
                  <a:gd name="T71" fmla="*/ 461 h 815"/>
                  <a:gd name="T72" fmla="*/ 597 w 1622"/>
                  <a:gd name="T73" fmla="*/ 474 h 815"/>
                  <a:gd name="T74" fmla="*/ 584 w 1622"/>
                  <a:gd name="T75" fmla="*/ 482 h 815"/>
                  <a:gd name="T76" fmla="*/ 556 w 1622"/>
                  <a:gd name="T77" fmla="*/ 504 h 815"/>
                  <a:gd name="T78" fmla="*/ 520 w 1622"/>
                  <a:gd name="T79" fmla="*/ 520 h 815"/>
                  <a:gd name="T80" fmla="*/ 509 w 1622"/>
                  <a:gd name="T81" fmla="*/ 528 h 815"/>
                  <a:gd name="T82" fmla="*/ 475 w 1622"/>
                  <a:gd name="T83" fmla="*/ 547 h 815"/>
                  <a:gd name="T84" fmla="*/ 445 w 1622"/>
                  <a:gd name="T85" fmla="*/ 563 h 815"/>
                  <a:gd name="T86" fmla="*/ 434 w 1622"/>
                  <a:gd name="T87" fmla="*/ 571 h 815"/>
                  <a:gd name="T88" fmla="*/ 404 w 1622"/>
                  <a:gd name="T89" fmla="*/ 593 h 815"/>
                  <a:gd name="T90" fmla="*/ 372 w 1622"/>
                  <a:gd name="T91" fmla="*/ 612 h 815"/>
                  <a:gd name="T92" fmla="*/ 357 w 1622"/>
                  <a:gd name="T93" fmla="*/ 618 h 815"/>
                  <a:gd name="T94" fmla="*/ 321 w 1622"/>
                  <a:gd name="T95" fmla="*/ 631 h 815"/>
                  <a:gd name="T96" fmla="*/ 295 w 1622"/>
                  <a:gd name="T97" fmla="*/ 653 h 815"/>
                  <a:gd name="T98" fmla="*/ 282 w 1622"/>
                  <a:gd name="T99" fmla="*/ 658 h 815"/>
                  <a:gd name="T100" fmla="*/ 248 w 1622"/>
                  <a:gd name="T101" fmla="*/ 680 h 815"/>
                  <a:gd name="T102" fmla="*/ 212 w 1622"/>
                  <a:gd name="T103" fmla="*/ 691 h 815"/>
                  <a:gd name="T104" fmla="*/ 201 w 1622"/>
                  <a:gd name="T105" fmla="*/ 699 h 815"/>
                  <a:gd name="T106" fmla="*/ 165 w 1622"/>
                  <a:gd name="T107" fmla="*/ 712 h 815"/>
                  <a:gd name="T108" fmla="*/ 141 w 1622"/>
                  <a:gd name="T109" fmla="*/ 734 h 815"/>
                  <a:gd name="T110" fmla="*/ 128 w 1622"/>
                  <a:gd name="T111" fmla="*/ 742 h 815"/>
                  <a:gd name="T112" fmla="*/ 90 w 1622"/>
                  <a:gd name="T113" fmla="*/ 756 h 815"/>
                  <a:gd name="T114" fmla="*/ 62 w 1622"/>
                  <a:gd name="T115" fmla="*/ 780 h 815"/>
                  <a:gd name="T116" fmla="*/ 49 w 1622"/>
                  <a:gd name="T117" fmla="*/ 785 h 815"/>
                  <a:gd name="T118" fmla="*/ 19 w 1622"/>
                  <a:gd name="T119" fmla="*/ 802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2" h="815">
                    <a:moveTo>
                      <a:pt x="1622" y="3"/>
                    </a:moveTo>
                    <a:lnTo>
                      <a:pt x="1622" y="3"/>
                    </a:lnTo>
                    <a:lnTo>
                      <a:pt x="1622" y="0"/>
                    </a:lnTo>
                    <a:moveTo>
                      <a:pt x="1611" y="17"/>
                    </a:moveTo>
                    <a:lnTo>
                      <a:pt x="1611" y="17"/>
                    </a:lnTo>
                    <a:lnTo>
                      <a:pt x="1611" y="11"/>
                    </a:lnTo>
                    <a:moveTo>
                      <a:pt x="1592" y="22"/>
                    </a:moveTo>
                    <a:lnTo>
                      <a:pt x="1592" y="22"/>
                    </a:lnTo>
                    <a:lnTo>
                      <a:pt x="1594" y="22"/>
                    </a:lnTo>
                    <a:lnTo>
                      <a:pt x="1596" y="22"/>
                    </a:lnTo>
                    <a:moveTo>
                      <a:pt x="1577" y="30"/>
                    </a:moveTo>
                    <a:lnTo>
                      <a:pt x="1577" y="30"/>
                    </a:lnTo>
                    <a:lnTo>
                      <a:pt x="1577" y="25"/>
                    </a:lnTo>
                    <a:moveTo>
                      <a:pt x="1554" y="30"/>
                    </a:moveTo>
                    <a:lnTo>
                      <a:pt x="1554" y="30"/>
                    </a:lnTo>
                    <a:lnTo>
                      <a:pt x="1558" y="30"/>
                    </a:lnTo>
                    <a:moveTo>
                      <a:pt x="1545" y="46"/>
                    </a:moveTo>
                    <a:lnTo>
                      <a:pt x="1545" y="46"/>
                    </a:lnTo>
                    <a:lnTo>
                      <a:pt x="1547" y="46"/>
                    </a:lnTo>
                    <a:lnTo>
                      <a:pt x="1547" y="44"/>
                    </a:lnTo>
                    <a:moveTo>
                      <a:pt x="1524" y="46"/>
                    </a:moveTo>
                    <a:lnTo>
                      <a:pt x="1524" y="46"/>
                    </a:lnTo>
                    <a:lnTo>
                      <a:pt x="1528" y="46"/>
                    </a:lnTo>
                    <a:moveTo>
                      <a:pt x="1506" y="54"/>
                    </a:moveTo>
                    <a:lnTo>
                      <a:pt x="1506" y="54"/>
                    </a:lnTo>
                    <a:lnTo>
                      <a:pt x="1506" y="52"/>
                    </a:lnTo>
                    <a:lnTo>
                      <a:pt x="1509" y="52"/>
                    </a:lnTo>
                    <a:moveTo>
                      <a:pt x="1489" y="65"/>
                    </a:moveTo>
                    <a:lnTo>
                      <a:pt x="1489" y="65"/>
                    </a:lnTo>
                    <a:lnTo>
                      <a:pt x="1489" y="60"/>
                    </a:lnTo>
                    <a:lnTo>
                      <a:pt x="1491" y="60"/>
                    </a:lnTo>
                    <a:moveTo>
                      <a:pt x="1476" y="76"/>
                    </a:moveTo>
                    <a:lnTo>
                      <a:pt x="1476" y="76"/>
                    </a:lnTo>
                    <a:lnTo>
                      <a:pt x="1478" y="76"/>
                    </a:lnTo>
                    <a:lnTo>
                      <a:pt x="1479" y="76"/>
                    </a:lnTo>
                    <a:moveTo>
                      <a:pt x="1466" y="90"/>
                    </a:moveTo>
                    <a:lnTo>
                      <a:pt x="1466" y="90"/>
                    </a:lnTo>
                    <a:lnTo>
                      <a:pt x="1466" y="84"/>
                    </a:lnTo>
                    <a:moveTo>
                      <a:pt x="1451" y="98"/>
                    </a:moveTo>
                    <a:lnTo>
                      <a:pt x="1451" y="98"/>
                    </a:lnTo>
                    <a:lnTo>
                      <a:pt x="1455" y="98"/>
                    </a:lnTo>
                    <a:lnTo>
                      <a:pt x="1455" y="95"/>
                    </a:lnTo>
                    <a:moveTo>
                      <a:pt x="1429" y="98"/>
                    </a:moveTo>
                    <a:lnTo>
                      <a:pt x="1429" y="98"/>
                    </a:lnTo>
                    <a:lnTo>
                      <a:pt x="1431" y="98"/>
                    </a:lnTo>
                    <a:lnTo>
                      <a:pt x="1434" y="98"/>
                    </a:lnTo>
                    <a:moveTo>
                      <a:pt x="1414" y="103"/>
                    </a:moveTo>
                    <a:lnTo>
                      <a:pt x="1414" y="103"/>
                    </a:lnTo>
                    <a:lnTo>
                      <a:pt x="1414" y="98"/>
                    </a:lnTo>
                    <a:moveTo>
                      <a:pt x="1395" y="109"/>
                    </a:moveTo>
                    <a:lnTo>
                      <a:pt x="1395" y="109"/>
                    </a:lnTo>
                    <a:lnTo>
                      <a:pt x="1395" y="106"/>
                    </a:lnTo>
                    <a:lnTo>
                      <a:pt x="1397" y="106"/>
                    </a:lnTo>
                    <a:moveTo>
                      <a:pt x="1376" y="111"/>
                    </a:moveTo>
                    <a:lnTo>
                      <a:pt x="1376" y="111"/>
                    </a:lnTo>
                    <a:lnTo>
                      <a:pt x="1378" y="111"/>
                    </a:lnTo>
                    <a:lnTo>
                      <a:pt x="1380" y="111"/>
                    </a:lnTo>
                    <a:moveTo>
                      <a:pt x="1357" y="117"/>
                    </a:moveTo>
                    <a:lnTo>
                      <a:pt x="1357" y="117"/>
                    </a:lnTo>
                    <a:lnTo>
                      <a:pt x="1359" y="114"/>
                    </a:lnTo>
                    <a:moveTo>
                      <a:pt x="1337" y="119"/>
                    </a:moveTo>
                    <a:lnTo>
                      <a:pt x="1337" y="119"/>
                    </a:lnTo>
                    <a:lnTo>
                      <a:pt x="1337" y="119"/>
                    </a:lnTo>
                    <a:lnTo>
                      <a:pt x="1340" y="119"/>
                    </a:lnTo>
                    <a:moveTo>
                      <a:pt x="1320" y="128"/>
                    </a:moveTo>
                    <a:lnTo>
                      <a:pt x="1320" y="128"/>
                    </a:lnTo>
                    <a:lnTo>
                      <a:pt x="1324" y="128"/>
                    </a:lnTo>
                    <a:moveTo>
                      <a:pt x="1303" y="130"/>
                    </a:moveTo>
                    <a:lnTo>
                      <a:pt x="1303" y="130"/>
                    </a:lnTo>
                    <a:lnTo>
                      <a:pt x="1303" y="128"/>
                    </a:lnTo>
                    <a:lnTo>
                      <a:pt x="1303" y="128"/>
                    </a:lnTo>
                    <a:moveTo>
                      <a:pt x="1284" y="136"/>
                    </a:moveTo>
                    <a:lnTo>
                      <a:pt x="1284" y="136"/>
                    </a:lnTo>
                    <a:lnTo>
                      <a:pt x="1284" y="133"/>
                    </a:lnTo>
                    <a:lnTo>
                      <a:pt x="1288" y="133"/>
                    </a:lnTo>
                    <a:moveTo>
                      <a:pt x="1271" y="149"/>
                    </a:moveTo>
                    <a:lnTo>
                      <a:pt x="1271" y="149"/>
                    </a:lnTo>
                    <a:lnTo>
                      <a:pt x="1273" y="149"/>
                    </a:lnTo>
                    <a:lnTo>
                      <a:pt x="1275" y="149"/>
                    </a:lnTo>
                    <a:moveTo>
                      <a:pt x="1252" y="157"/>
                    </a:moveTo>
                    <a:lnTo>
                      <a:pt x="1252" y="157"/>
                    </a:lnTo>
                    <a:lnTo>
                      <a:pt x="1256" y="157"/>
                    </a:lnTo>
                    <a:moveTo>
                      <a:pt x="1239" y="168"/>
                    </a:moveTo>
                    <a:lnTo>
                      <a:pt x="1239" y="168"/>
                    </a:lnTo>
                    <a:lnTo>
                      <a:pt x="1239" y="163"/>
                    </a:lnTo>
                    <a:lnTo>
                      <a:pt x="1239" y="163"/>
                    </a:lnTo>
                    <a:moveTo>
                      <a:pt x="1222" y="179"/>
                    </a:moveTo>
                    <a:lnTo>
                      <a:pt x="1222" y="179"/>
                    </a:lnTo>
                    <a:lnTo>
                      <a:pt x="1226" y="179"/>
                    </a:lnTo>
                    <a:moveTo>
                      <a:pt x="1202" y="179"/>
                    </a:moveTo>
                    <a:lnTo>
                      <a:pt x="1202" y="179"/>
                    </a:lnTo>
                    <a:lnTo>
                      <a:pt x="1203" y="179"/>
                    </a:lnTo>
                    <a:lnTo>
                      <a:pt x="1205" y="179"/>
                    </a:lnTo>
                    <a:moveTo>
                      <a:pt x="1188" y="195"/>
                    </a:moveTo>
                    <a:lnTo>
                      <a:pt x="1188" y="195"/>
                    </a:lnTo>
                    <a:lnTo>
                      <a:pt x="1192" y="192"/>
                    </a:lnTo>
                    <a:lnTo>
                      <a:pt x="1192" y="192"/>
                    </a:lnTo>
                    <a:moveTo>
                      <a:pt x="1170" y="201"/>
                    </a:moveTo>
                    <a:lnTo>
                      <a:pt x="1170" y="201"/>
                    </a:lnTo>
                    <a:lnTo>
                      <a:pt x="1173" y="201"/>
                    </a:lnTo>
                    <a:moveTo>
                      <a:pt x="1157" y="211"/>
                    </a:moveTo>
                    <a:lnTo>
                      <a:pt x="1157" y="211"/>
                    </a:lnTo>
                    <a:lnTo>
                      <a:pt x="1157" y="209"/>
                    </a:lnTo>
                    <a:lnTo>
                      <a:pt x="1157" y="209"/>
                    </a:lnTo>
                    <a:moveTo>
                      <a:pt x="1143" y="222"/>
                    </a:moveTo>
                    <a:lnTo>
                      <a:pt x="1143" y="222"/>
                    </a:lnTo>
                    <a:lnTo>
                      <a:pt x="1145" y="222"/>
                    </a:lnTo>
                    <a:lnTo>
                      <a:pt x="1145" y="220"/>
                    </a:lnTo>
                    <a:moveTo>
                      <a:pt x="1126" y="230"/>
                    </a:moveTo>
                    <a:lnTo>
                      <a:pt x="1126" y="230"/>
                    </a:lnTo>
                    <a:lnTo>
                      <a:pt x="1126" y="225"/>
                    </a:lnTo>
                    <a:moveTo>
                      <a:pt x="1110" y="236"/>
                    </a:moveTo>
                    <a:lnTo>
                      <a:pt x="1110" y="236"/>
                    </a:lnTo>
                    <a:lnTo>
                      <a:pt x="1110" y="230"/>
                    </a:lnTo>
                    <a:lnTo>
                      <a:pt x="1110" y="230"/>
                    </a:lnTo>
                    <a:moveTo>
                      <a:pt x="1093" y="244"/>
                    </a:moveTo>
                    <a:lnTo>
                      <a:pt x="1093" y="244"/>
                    </a:lnTo>
                    <a:lnTo>
                      <a:pt x="1096" y="244"/>
                    </a:lnTo>
                    <a:moveTo>
                      <a:pt x="1074" y="252"/>
                    </a:moveTo>
                    <a:lnTo>
                      <a:pt x="1074" y="252"/>
                    </a:lnTo>
                    <a:lnTo>
                      <a:pt x="1078" y="252"/>
                    </a:lnTo>
                    <a:moveTo>
                      <a:pt x="1057" y="263"/>
                    </a:moveTo>
                    <a:lnTo>
                      <a:pt x="1057" y="263"/>
                    </a:lnTo>
                    <a:lnTo>
                      <a:pt x="1057" y="260"/>
                    </a:lnTo>
                    <a:lnTo>
                      <a:pt x="1059" y="260"/>
                    </a:lnTo>
                    <a:moveTo>
                      <a:pt x="1046" y="276"/>
                    </a:moveTo>
                    <a:lnTo>
                      <a:pt x="1046" y="276"/>
                    </a:lnTo>
                    <a:lnTo>
                      <a:pt x="1046" y="276"/>
                    </a:lnTo>
                    <a:lnTo>
                      <a:pt x="1046" y="271"/>
                    </a:lnTo>
                    <a:moveTo>
                      <a:pt x="1029" y="279"/>
                    </a:moveTo>
                    <a:lnTo>
                      <a:pt x="1029" y="279"/>
                    </a:lnTo>
                    <a:lnTo>
                      <a:pt x="1029" y="276"/>
                    </a:lnTo>
                    <a:moveTo>
                      <a:pt x="1010" y="290"/>
                    </a:moveTo>
                    <a:lnTo>
                      <a:pt x="1010" y="290"/>
                    </a:lnTo>
                    <a:lnTo>
                      <a:pt x="1014" y="285"/>
                    </a:lnTo>
                    <a:moveTo>
                      <a:pt x="995" y="298"/>
                    </a:moveTo>
                    <a:lnTo>
                      <a:pt x="995" y="298"/>
                    </a:lnTo>
                    <a:lnTo>
                      <a:pt x="999" y="298"/>
                    </a:lnTo>
                    <a:lnTo>
                      <a:pt x="999" y="298"/>
                    </a:lnTo>
                    <a:moveTo>
                      <a:pt x="974" y="298"/>
                    </a:moveTo>
                    <a:lnTo>
                      <a:pt x="974" y="298"/>
                    </a:lnTo>
                    <a:lnTo>
                      <a:pt x="976" y="298"/>
                    </a:lnTo>
                    <a:lnTo>
                      <a:pt x="978" y="298"/>
                    </a:lnTo>
                    <a:moveTo>
                      <a:pt x="959" y="312"/>
                    </a:moveTo>
                    <a:lnTo>
                      <a:pt x="959" y="312"/>
                    </a:lnTo>
                    <a:lnTo>
                      <a:pt x="963" y="312"/>
                    </a:lnTo>
                    <a:lnTo>
                      <a:pt x="963" y="312"/>
                    </a:lnTo>
                    <a:moveTo>
                      <a:pt x="941" y="320"/>
                    </a:moveTo>
                    <a:lnTo>
                      <a:pt x="941" y="320"/>
                    </a:lnTo>
                    <a:lnTo>
                      <a:pt x="944" y="314"/>
                    </a:lnTo>
                    <a:moveTo>
                      <a:pt x="922" y="328"/>
                    </a:moveTo>
                    <a:lnTo>
                      <a:pt x="922" y="328"/>
                    </a:lnTo>
                    <a:lnTo>
                      <a:pt x="924" y="328"/>
                    </a:lnTo>
                    <a:lnTo>
                      <a:pt x="927" y="328"/>
                    </a:lnTo>
                    <a:moveTo>
                      <a:pt x="907" y="333"/>
                    </a:moveTo>
                    <a:lnTo>
                      <a:pt x="907" y="333"/>
                    </a:lnTo>
                    <a:lnTo>
                      <a:pt x="911" y="333"/>
                    </a:lnTo>
                    <a:moveTo>
                      <a:pt x="886" y="333"/>
                    </a:moveTo>
                    <a:lnTo>
                      <a:pt x="886" y="333"/>
                    </a:lnTo>
                    <a:lnTo>
                      <a:pt x="888" y="333"/>
                    </a:lnTo>
                    <a:lnTo>
                      <a:pt x="890" y="333"/>
                    </a:lnTo>
                    <a:moveTo>
                      <a:pt x="869" y="341"/>
                    </a:moveTo>
                    <a:lnTo>
                      <a:pt x="869" y="341"/>
                    </a:lnTo>
                    <a:lnTo>
                      <a:pt x="871" y="341"/>
                    </a:lnTo>
                    <a:lnTo>
                      <a:pt x="873" y="341"/>
                    </a:lnTo>
                    <a:moveTo>
                      <a:pt x="852" y="352"/>
                    </a:moveTo>
                    <a:lnTo>
                      <a:pt x="852" y="352"/>
                    </a:lnTo>
                    <a:lnTo>
                      <a:pt x="852" y="350"/>
                    </a:lnTo>
                    <a:lnTo>
                      <a:pt x="854" y="350"/>
                    </a:lnTo>
                    <a:moveTo>
                      <a:pt x="835" y="358"/>
                    </a:moveTo>
                    <a:lnTo>
                      <a:pt x="835" y="358"/>
                    </a:lnTo>
                    <a:lnTo>
                      <a:pt x="835" y="355"/>
                    </a:lnTo>
                    <a:lnTo>
                      <a:pt x="839" y="355"/>
                    </a:lnTo>
                    <a:moveTo>
                      <a:pt x="819" y="363"/>
                    </a:moveTo>
                    <a:lnTo>
                      <a:pt x="819" y="363"/>
                    </a:lnTo>
                    <a:lnTo>
                      <a:pt x="824" y="363"/>
                    </a:lnTo>
                    <a:moveTo>
                      <a:pt x="804" y="371"/>
                    </a:moveTo>
                    <a:lnTo>
                      <a:pt x="804" y="371"/>
                    </a:lnTo>
                    <a:lnTo>
                      <a:pt x="805" y="371"/>
                    </a:lnTo>
                    <a:lnTo>
                      <a:pt x="807" y="371"/>
                    </a:lnTo>
                    <a:moveTo>
                      <a:pt x="789" y="379"/>
                    </a:moveTo>
                    <a:lnTo>
                      <a:pt x="789" y="379"/>
                    </a:lnTo>
                    <a:lnTo>
                      <a:pt x="789" y="379"/>
                    </a:lnTo>
                    <a:lnTo>
                      <a:pt x="792" y="379"/>
                    </a:lnTo>
                    <a:moveTo>
                      <a:pt x="775" y="393"/>
                    </a:moveTo>
                    <a:lnTo>
                      <a:pt x="775" y="393"/>
                    </a:lnTo>
                    <a:lnTo>
                      <a:pt x="777" y="393"/>
                    </a:lnTo>
                    <a:lnTo>
                      <a:pt x="779" y="393"/>
                    </a:lnTo>
                    <a:moveTo>
                      <a:pt x="759" y="401"/>
                    </a:moveTo>
                    <a:lnTo>
                      <a:pt x="759" y="401"/>
                    </a:lnTo>
                    <a:lnTo>
                      <a:pt x="764" y="401"/>
                    </a:lnTo>
                    <a:moveTo>
                      <a:pt x="745" y="412"/>
                    </a:moveTo>
                    <a:lnTo>
                      <a:pt x="745" y="412"/>
                    </a:lnTo>
                    <a:lnTo>
                      <a:pt x="747" y="409"/>
                    </a:lnTo>
                    <a:moveTo>
                      <a:pt x="730" y="423"/>
                    </a:moveTo>
                    <a:lnTo>
                      <a:pt x="730" y="423"/>
                    </a:lnTo>
                    <a:lnTo>
                      <a:pt x="730" y="417"/>
                    </a:lnTo>
                    <a:moveTo>
                      <a:pt x="713" y="428"/>
                    </a:moveTo>
                    <a:lnTo>
                      <a:pt x="713" y="428"/>
                    </a:lnTo>
                    <a:lnTo>
                      <a:pt x="713" y="423"/>
                    </a:lnTo>
                    <a:moveTo>
                      <a:pt x="700" y="439"/>
                    </a:moveTo>
                    <a:lnTo>
                      <a:pt x="700" y="439"/>
                    </a:lnTo>
                    <a:lnTo>
                      <a:pt x="700" y="439"/>
                    </a:lnTo>
                    <a:lnTo>
                      <a:pt x="700" y="436"/>
                    </a:lnTo>
                    <a:moveTo>
                      <a:pt x="683" y="444"/>
                    </a:moveTo>
                    <a:lnTo>
                      <a:pt x="683" y="444"/>
                    </a:lnTo>
                    <a:lnTo>
                      <a:pt x="687" y="444"/>
                    </a:lnTo>
                    <a:moveTo>
                      <a:pt x="667" y="450"/>
                    </a:moveTo>
                    <a:lnTo>
                      <a:pt x="667" y="450"/>
                    </a:lnTo>
                    <a:lnTo>
                      <a:pt x="667" y="444"/>
                    </a:lnTo>
                    <a:moveTo>
                      <a:pt x="648" y="455"/>
                    </a:moveTo>
                    <a:lnTo>
                      <a:pt x="648" y="455"/>
                    </a:lnTo>
                    <a:lnTo>
                      <a:pt x="648" y="452"/>
                    </a:lnTo>
                    <a:lnTo>
                      <a:pt x="652" y="452"/>
                    </a:lnTo>
                    <a:moveTo>
                      <a:pt x="631" y="461"/>
                    </a:moveTo>
                    <a:lnTo>
                      <a:pt x="631" y="461"/>
                    </a:lnTo>
                    <a:lnTo>
                      <a:pt x="635" y="461"/>
                    </a:lnTo>
                    <a:moveTo>
                      <a:pt x="612" y="469"/>
                    </a:moveTo>
                    <a:lnTo>
                      <a:pt x="612" y="469"/>
                    </a:lnTo>
                    <a:lnTo>
                      <a:pt x="614" y="469"/>
                    </a:lnTo>
                    <a:lnTo>
                      <a:pt x="616" y="469"/>
                    </a:lnTo>
                    <a:moveTo>
                      <a:pt x="597" y="474"/>
                    </a:moveTo>
                    <a:lnTo>
                      <a:pt x="597" y="474"/>
                    </a:lnTo>
                    <a:lnTo>
                      <a:pt x="601" y="474"/>
                    </a:lnTo>
                    <a:moveTo>
                      <a:pt x="580" y="482"/>
                    </a:moveTo>
                    <a:lnTo>
                      <a:pt x="580" y="482"/>
                    </a:lnTo>
                    <a:lnTo>
                      <a:pt x="584" y="482"/>
                    </a:lnTo>
                    <a:lnTo>
                      <a:pt x="584" y="482"/>
                    </a:lnTo>
                    <a:moveTo>
                      <a:pt x="571" y="498"/>
                    </a:moveTo>
                    <a:lnTo>
                      <a:pt x="571" y="498"/>
                    </a:lnTo>
                    <a:lnTo>
                      <a:pt x="573" y="498"/>
                    </a:lnTo>
                    <a:lnTo>
                      <a:pt x="573" y="493"/>
                    </a:lnTo>
                    <a:moveTo>
                      <a:pt x="556" y="504"/>
                    </a:moveTo>
                    <a:lnTo>
                      <a:pt x="556" y="504"/>
                    </a:lnTo>
                    <a:lnTo>
                      <a:pt x="556" y="498"/>
                    </a:lnTo>
                    <a:moveTo>
                      <a:pt x="537" y="512"/>
                    </a:moveTo>
                    <a:lnTo>
                      <a:pt x="537" y="512"/>
                    </a:lnTo>
                    <a:lnTo>
                      <a:pt x="537" y="512"/>
                    </a:lnTo>
                    <a:lnTo>
                      <a:pt x="539" y="509"/>
                    </a:lnTo>
                    <a:moveTo>
                      <a:pt x="520" y="520"/>
                    </a:moveTo>
                    <a:lnTo>
                      <a:pt x="520" y="520"/>
                    </a:lnTo>
                    <a:lnTo>
                      <a:pt x="524" y="520"/>
                    </a:lnTo>
                    <a:moveTo>
                      <a:pt x="505" y="528"/>
                    </a:moveTo>
                    <a:lnTo>
                      <a:pt x="505" y="528"/>
                    </a:lnTo>
                    <a:lnTo>
                      <a:pt x="509" y="528"/>
                    </a:lnTo>
                    <a:lnTo>
                      <a:pt x="509" y="528"/>
                    </a:lnTo>
                    <a:moveTo>
                      <a:pt x="492" y="536"/>
                    </a:moveTo>
                    <a:lnTo>
                      <a:pt x="492" y="536"/>
                    </a:lnTo>
                    <a:lnTo>
                      <a:pt x="492" y="534"/>
                    </a:lnTo>
                    <a:lnTo>
                      <a:pt x="494" y="534"/>
                    </a:lnTo>
                    <a:moveTo>
                      <a:pt x="475" y="547"/>
                    </a:moveTo>
                    <a:lnTo>
                      <a:pt x="475" y="547"/>
                    </a:lnTo>
                    <a:lnTo>
                      <a:pt x="479" y="544"/>
                    </a:lnTo>
                    <a:moveTo>
                      <a:pt x="460" y="555"/>
                    </a:moveTo>
                    <a:lnTo>
                      <a:pt x="460" y="555"/>
                    </a:lnTo>
                    <a:lnTo>
                      <a:pt x="462" y="555"/>
                    </a:lnTo>
                    <a:lnTo>
                      <a:pt x="466" y="555"/>
                    </a:lnTo>
                    <a:moveTo>
                      <a:pt x="445" y="563"/>
                    </a:moveTo>
                    <a:lnTo>
                      <a:pt x="445" y="563"/>
                    </a:lnTo>
                    <a:lnTo>
                      <a:pt x="449" y="563"/>
                    </a:lnTo>
                    <a:moveTo>
                      <a:pt x="434" y="574"/>
                    </a:moveTo>
                    <a:lnTo>
                      <a:pt x="434" y="574"/>
                    </a:lnTo>
                    <a:lnTo>
                      <a:pt x="434" y="571"/>
                    </a:lnTo>
                    <a:lnTo>
                      <a:pt x="434" y="571"/>
                    </a:lnTo>
                    <a:moveTo>
                      <a:pt x="415" y="580"/>
                    </a:moveTo>
                    <a:lnTo>
                      <a:pt x="415" y="580"/>
                    </a:lnTo>
                    <a:lnTo>
                      <a:pt x="415" y="580"/>
                    </a:lnTo>
                    <a:lnTo>
                      <a:pt x="419" y="580"/>
                    </a:lnTo>
                    <a:moveTo>
                      <a:pt x="404" y="593"/>
                    </a:moveTo>
                    <a:lnTo>
                      <a:pt x="404" y="593"/>
                    </a:lnTo>
                    <a:lnTo>
                      <a:pt x="407" y="593"/>
                    </a:lnTo>
                    <a:moveTo>
                      <a:pt x="389" y="601"/>
                    </a:moveTo>
                    <a:lnTo>
                      <a:pt x="389" y="601"/>
                    </a:lnTo>
                    <a:lnTo>
                      <a:pt x="392" y="601"/>
                    </a:lnTo>
                    <a:lnTo>
                      <a:pt x="392" y="601"/>
                    </a:lnTo>
                    <a:moveTo>
                      <a:pt x="372" y="612"/>
                    </a:moveTo>
                    <a:lnTo>
                      <a:pt x="372" y="612"/>
                    </a:lnTo>
                    <a:lnTo>
                      <a:pt x="374" y="609"/>
                    </a:lnTo>
                    <a:moveTo>
                      <a:pt x="357" y="623"/>
                    </a:moveTo>
                    <a:lnTo>
                      <a:pt x="357" y="623"/>
                    </a:lnTo>
                    <a:lnTo>
                      <a:pt x="357" y="623"/>
                    </a:lnTo>
                    <a:lnTo>
                      <a:pt x="357" y="618"/>
                    </a:lnTo>
                    <a:moveTo>
                      <a:pt x="340" y="628"/>
                    </a:moveTo>
                    <a:lnTo>
                      <a:pt x="340" y="628"/>
                    </a:lnTo>
                    <a:lnTo>
                      <a:pt x="340" y="623"/>
                    </a:lnTo>
                    <a:moveTo>
                      <a:pt x="321" y="634"/>
                    </a:moveTo>
                    <a:lnTo>
                      <a:pt x="321" y="634"/>
                    </a:lnTo>
                    <a:lnTo>
                      <a:pt x="321" y="631"/>
                    </a:lnTo>
                    <a:lnTo>
                      <a:pt x="323" y="631"/>
                    </a:lnTo>
                    <a:moveTo>
                      <a:pt x="310" y="645"/>
                    </a:moveTo>
                    <a:lnTo>
                      <a:pt x="310" y="645"/>
                    </a:lnTo>
                    <a:lnTo>
                      <a:pt x="310" y="645"/>
                    </a:lnTo>
                    <a:lnTo>
                      <a:pt x="314" y="645"/>
                    </a:lnTo>
                    <a:moveTo>
                      <a:pt x="295" y="653"/>
                    </a:moveTo>
                    <a:lnTo>
                      <a:pt x="295" y="653"/>
                    </a:lnTo>
                    <a:lnTo>
                      <a:pt x="299" y="653"/>
                    </a:lnTo>
                    <a:moveTo>
                      <a:pt x="278" y="661"/>
                    </a:moveTo>
                    <a:lnTo>
                      <a:pt x="278" y="661"/>
                    </a:lnTo>
                    <a:lnTo>
                      <a:pt x="282" y="661"/>
                    </a:lnTo>
                    <a:lnTo>
                      <a:pt x="282" y="658"/>
                    </a:lnTo>
                    <a:moveTo>
                      <a:pt x="263" y="669"/>
                    </a:moveTo>
                    <a:lnTo>
                      <a:pt x="263" y="669"/>
                    </a:lnTo>
                    <a:lnTo>
                      <a:pt x="263" y="669"/>
                    </a:lnTo>
                    <a:lnTo>
                      <a:pt x="263" y="664"/>
                    </a:lnTo>
                    <a:moveTo>
                      <a:pt x="248" y="680"/>
                    </a:moveTo>
                    <a:lnTo>
                      <a:pt x="248" y="680"/>
                    </a:lnTo>
                    <a:lnTo>
                      <a:pt x="252" y="677"/>
                    </a:lnTo>
                    <a:moveTo>
                      <a:pt x="233" y="691"/>
                    </a:moveTo>
                    <a:lnTo>
                      <a:pt x="233" y="691"/>
                    </a:lnTo>
                    <a:lnTo>
                      <a:pt x="235" y="691"/>
                    </a:lnTo>
                    <a:lnTo>
                      <a:pt x="235" y="685"/>
                    </a:lnTo>
                    <a:moveTo>
                      <a:pt x="212" y="691"/>
                    </a:moveTo>
                    <a:lnTo>
                      <a:pt x="212" y="691"/>
                    </a:lnTo>
                    <a:lnTo>
                      <a:pt x="216" y="691"/>
                    </a:lnTo>
                    <a:moveTo>
                      <a:pt x="197" y="699"/>
                    </a:moveTo>
                    <a:lnTo>
                      <a:pt x="197" y="699"/>
                    </a:lnTo>
                    <a:lnTo>
                      <a:pt x="199" y="699"/>
                    </a:lnTo>
                    <a:lnTo>
                      <a:pt x="201" y="699"/>
                    </a:lnTo>
                    <a:moveTo>
                      <a:pt x="180" y="704"/>
                    </a:moveTo>
                    <a:lnTo>
                      <a:pt x="180" y="704"/>
                    </a:lnTo>
                    <a:lnTo>
                      <a:pt x="182" y="704"/>
                    </a:lnTo>
                    <a:lnTo>
                      <a:pt x="186" y="704"/>
                    </a:lnTo>
                    <a:moveTo>
                      <a:pt x="165" y="712"/>
                    </a:moveTo>
                    <a:lnTo>
                      <a:pt x="165" y="712"/>
                    </a:lnTo>
                    <a:lnTo>
                      <a:pt x="169" y="712"/>
                    </a:lnTo>
                    <a:moveTo>
                      <a:pt x="152" y="723"/>
                    </a:moveTo>
                    <a:lnTo>
                      <a:pt x="152" y="723"/>
                    </a:lnTo>
                    <a:lnTo>
                      <a:pt x="152" y="720"/>
                    </a:lnTo>
                    <a:lnTo>
                      <a:pt x="154" y="720"/>
                    </a:lnTo>
                    <a:moveTo>
                      <a:pt x="141" y="734"/>
                    </a:moveTo>
                    <a:lnTo>
                      <a:pt x="141" y="734"/>
                    </a:lnTo>
                    <a:lnTo>
                      <a:pt x="141" y="734"/>
                    </a:lnTo>
                    <a:lnTo>
                      <a:pt x="145" y="734"/>
                    </a:lnTo>
                    <a:moveTo>
                      <a:pt x="124" y="742"/>
                    </a:moveTo>
                    <a:lnTo>
                      <a:pt x="124" y="742"/>
                    </a:lnTo>
                    <a:lnTo>
                      <a:pt x="128" y="742"/>
                    </a:lnTo>
                    <a:moveTo>
                      <a:pt x="105" y="750"/>
                    </a:moveTo>
                    <a:lnTo>
                      <a:pt x="105" y="750"/>
                    </a:lnTo>
                    <a:lnTo>
                      <a:pt x="105" y="750"/>
                    </a:lnTo>
                    <a:lnTo>
                      <a:pt x="109" y="750"/>
                    </a:lnTo>
                    <a:moveTo>
                      <a:pt x="90" y="756"/>
                    </a:moveTo>
                    <a:lnTo>
                      <a:pt x="90" y="756"/>
                    </a:lnTo>
                    <a:lnTo>
                      <a:pt x="94" y="756"/>
                    </a:lnTo>
                    <a:moveTo>
                      <a:pt x="81" y="772"/>
                    </a:moveTo>
                    <a:lnTo>
                      <a:pt x="81" y="772"/>
                    </a:lnTo>
                    <a:lnTo>
                      <a:pt x="83" y="772"/>
                    </a:lnTo>
                    <a:lnTo>
                      <a:pt x="83" y="769"/>
                    </a:lnTo>
                    <a:moveTo>
                      <a:pt x="62" y="780"/>
                    </a:moveTo>
                    <a:lnTo>
                      <a:pt x="62" y="780"/>
                    </a:lnTo>
                    <a:lnTo>
                      <a:pt x="66" y="780"/>
                    </a:lnTo>
                    <a:moveTo>
                      <a:pt x="47" y="788"/>
                    </a:moveTo>
                    <a:lnTo>
                      <a:pt x="47" y="788"/>
                    </a:lnTo>
                    <a:lnTo>
                      <a:pt x="47" y="785"/>
                    </a:lnTo>
                    <a:lnTo>
                      <a:pt x="49" y="785"/>
                    </a:lnTo>
                    <a:moveTo>
                      <a:pt x="30" y="793"/>
                    </a:moveTo>
                    <a:lnTo>
                      <a:pt x="30" y="793"/>
                    </a:lnTo>
                    <a:lnTo>
                      <a:pt x="34" y="793"/>
                    </a:lnTo>
                    <a:moveTo>
                      <a:pt x="19" y="807"/>
                    </a:moveTo>
                    <a:lnTo>
                      <a:pt x="19" y="807"/>
                    </a:lnTo>
                    <a:lnTo>
                      <a:pt x="19" y="802"/>
                    </a:lnTo>
                    <a:moveTo>
                      <a:pt x="0" y="815"/>
                    </a:moveTo>
                    <a:lnTo>
                      <a:pt x="0" y="815"/>
                    </a:lnTo>
                    <a:lnTo>
                      <a:pt x="4" y="812"/>
                    </a:lnTo>
                  </a:path>
                </a:pathLst>
              </a:custGeom>
              <a:noFill/>
              <a:ln w="2857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04" name="Freeform 198">
                <a:extLst>
                  <a:ext uri="{FF2B5EF4-FFF2-40B4-BE49-F238E27FC236}">
                    <a16:creationId xmlns:a16="http://schemas.microsoft.com/office/drawing/2014/main" id="{F75FB0C8-E201-414B-937A-C77F1F20E711}"/>
                  </a:ext>
                </a:extLst>
              </p:cNvPr>
              <p:cNvSpPr>
                <a:spLocks noEditPoints="1"/>
              </p:cNvSpPr>
              <p:nvPr/>
            </p:nvSpPr>
            <p:spPr bwMode="auto">
              <a:xfrm>
                <a:off x="7221306" y="3366220"/>
                <a:ext cx="3371288" cy="1611313"/>
              </a:xfrm>
              <a:custGeom>
                <a:avLst/>
                <a:gdLst>
                  <a:gd name="T0" fmla="*/ 1600 w 1616"/>
                  <a:gd name="T1" fmla="*/ 0 h 1015"/>
                  <a:gd name="T2" fmla="*/ 1571 w 1616"/>
                  <a:gd name="T3" fmla="*/ 22 h 1015"/>
                  <a:gd name="T4" fmla="*/ 1547 w 1616"/>
                  <a:gd name="T5" fmla="*/ 38 h 1015"/>
                  <a:gd name="T6" fmla="*/ 1530 w 1616"/>
                  <a:gd name="T7" fmla="*/ 76 h 1015"/>
                  <a:gd name="T8" fmla="*/ 1506 w 1616"/>
                  <a:gd name="T9" fmla="*/ 106 h 1015"/>
                  <a:gd name="T10" fmla="*/ 1478 w 1616"/>
                  <a:gd name="T11" fmla="*/ 106 h 1015"/>
                  <a:gd name="T12" fmla="*/ 1455 w 1616"/>
                  <a:gd name="T13" fmla="*/ 119 h 1015"/>
                  <a:gd name="T14" fmla="*/ 1431 w 1616"/>
                  <a:gd name="T15" fmla="*/ 135 h 1015"/>
                  <a:gd name="T16" fmla="*/ 1414 w 1616"/>
                  <a:gd name="T17" fmla="*/ 157 h 1015"/>
                  <a:gd name="T18" fmla="*/ 1384 w 1616"/>
                  <a:gd name="T19" fmla="*/ 170 h 1015"/>
                  <a:gd name="T20" fmla="*/ 1361 w 1616"/>
                  <a:gd name="T21" fmla="*/ 179 h 1015"/>
                  <a:gd name="T22" fmla="*/ 1331 w 1616"/>
                  <a:gd name="T23" fmla="*/ 179 h 1015"/>
                  <a:gd name="T24" fmla="*/ 1314 w 1616"/>
                  <a:gd name="T25" fmla="*/ 208 h 1015"/>
                  <a:gd name="T26" fmla="*/ 1292 w 1616"/>
                  <a:gd name="T27" fmla="*/ 230 h 1015"/>
                  <a:gd name="T28" fmla="*/ 1273 w 1616"/>
                  <a:gd name="T29" fmla="*/ 252 h 1015"/>
                  <a:gd name="T30" fmla="*/ 1245 w 1616"/>
                  <a:gd name="T31" fmla="*/ 252 h 1015"/>
                  <a:gd name="T32" fmla="*/ 1215 w 1616"/>
                  <a:gd name="T33" fmla="*/ 252 h 1015"/>
                  <a:gd name="T34" fmla="*/ 1192 w 1616"/>
                  <a:gd name="T35" fmla="*/ 281 h 1015"/>
                  <a:gd name="T36" fmla="*/ 1168 w 1616"/>
                  <a:gd name="T37" fmla="*/ 298 h 1015"/>
                  <a:gd name="T38" fmla="*/ 1140 w 1616"/>
                  <a:gd name="T39" fmla="*/ 306 h 1015"/>
                  <a:gd name="T40" fmla="*/ 1110 w 1616"/>
                  <a:gd name="T41" fmla="*/ 328 h 1015"/>
                  <a:gd name="T42" fmla="*/ 1087 w 1616"/>
                  <a:gd name="T43" fmla="*/ 363 h 1015"/>
                  <a:gd name="T44" fmla="*/ 1057 w 1616"/>
                  <a:gd name="T45" fmla="*/ 371 h 1015"/>
                  <a:gd name="T46" fmla="*/ 1029 w 1616"/>
                  <a:gd name="T47" fmla="*/ 379 h 1015"/>
                  <a:gd name="T48" fmla="*/ 1004 w 1616"/>
                  <a:gd name="T49" fmla="*/ 387 h 1015"/>
                  <a:gd name="T50" fmla="*/ 976 w 1616"/>
                  <a:gd name="T51" fmla="*/ 409 h 1015"/>
                  <a:gd name="T52" fmla="*/ 946 w 1616"/>
                  <a:gd name="T53" fmla="*/ 417 h 1015"/>
                  <a:gd name="T54" fmla="*/ 924 w 1616"/>
                  <a:gd name="T55" fmla="*/ 444 h 1015"/>
                  <a:gd name="T56" fmla="*/ 894 w 1616"/>
                  <a:gd name="T57" fmla="*/ 460 h 1015"/>
                  <a:gd name="T58" fmla="*/ 864 w 1616"/>
                  <a:gd name="T59" fmla="*/ 460 h 1015"/>
                  <a:gd name="T60" fmla="*/ 835 w 1616"/>
                  <a:gd name="T61" fmla="*/ 482 h 1015"/>
                  <a:gd name="T62" fmla="*/ 805 w 1616"/>
                  <a:gd name="T63" fmla="*/ 503 h 1015"/>
                  <a:gd name="T64" fmla="*/ 777 w 1616"/>
                  <a:gd name="T65" fmla="*/ 503 h 1015"/>
                  <a:gd name="T66" fmla="*/ 753 w 1616"/>
                  <a:gd name="T67" fmla="*/ 503 h 1015"/>
                  <a:gd name="T68" fmla="*/ 725 w 1616"/>
                  <a:gd name="T69" fmla="*/ 520 h 1015"/>
                  <a:gd name="T70" fmla="*/ 695 w 1616"/>
                  <a:gd name="T71" fmla="*/ 541 h 1015"/>
                  <a:gd name="T72" fmla="*/ 667 w 1616"/>
                  <a:gd name="T73" fmla="*/ 555 h 1015"/>
                  <a:gd name="T74" fmla="*/ 637 w 1616"/>
                  <a:gd name="T75" fmla="*/ 571 h 1015"/>
                  <a:gd name="T76" fmla="*/ 608 w 1616"/>
                  <a:gd name="T77" fmla="*/ 587 h 1015"/>
                  <a:gd name="T78" fmla="*/ 584 w 1616"/>
                  <a:gd name="T79" fmla="*/ 601 h 1015"/>
                  <a:gd name="T80" fmla="*/ 556 w 1616"/>
                  <a:gd name="T81" fmla="*/ 614 h 1015"/>
                  <a:gd name="T82" fmla="*/ 526 w 1616"/>
                  <a:gd name="T83" fmla="*/ 623 h 1015"/>
                  <a:gd name="T84" fmla="*/ 498 w 1616"/>
                  <a:gd name="T85" fmla="*/ 631 h 1015"/>
                  <a:gd name="T86" fmla="*/ 468 w 1616"/>
                  <a:gd name="T87" fmla="*/ 644 h 1015"/>
                  <a:gd name="T88" fmla="*/ 445 w 1616"/>
                  <a:gd name="T89" fmla="*/ 661 h 1015"/>
                  <a:gd name="T90" fmla="*/ 421 w 1616"/>
                  <a:gd name="T91" fmla="*/ 682 h 1015"/>
                  <a:gd name="T92" fmla="*/ 398 w 1616"/>
                  <a:gd name="T93" fmla="*/ 712 h 1015"/>
                  <a:gd name="T94" fmla="*/ 368 w 1616"/>
                  <a:gd name="T95" fmla="*/ 720 h 1015"/>
                  <a:gd name="T96" fmla="*/ 346 w 1616"/>
                  <a:gd name="T97" fmla="*/ 755 h 1015"/>
                  <a:gd name="T98" fmla="*/ 321 w 1616"/>
                  <a:gd name="T99" fmla="*/ 780 h 1015"/>
                  <a:gd name="T100" fmla="*/ 293 w 1616"/>
                  <a:gd name="T101" fmla="*/ 788 h 1015"/>
                  <a:gd name="T102" fmla="*/ 269 w 1616"/>
                  <a:gd name="T103" fmla="*/ 815 h 1015"/>
                  <a:gd name="T104" fmla="*/ 246 w 1616"/>
                  <a:gd name="T105" fmla="*/ 845 h 1015"/>
                  <a:gd name="T106" fmla="*/ 216 w 1616"/>
                  <a:gd name="T107" fmla="*/ 869 h 1015"/>
                  <a:gd name="T108" fmla="*/ 188 w 1616"/>
                  <a:gd name="T109" fmla="*/ 874 h 1015"/>
                  <a:gd name="T110" fmla="*/ 163 w 1616"/>
                  <a:gd name="T111" fmla="*/ 904 h 1015"/>
                  <a:gd name="T112" fmla="*/ 135 w 1616"/>
                  <a:gd name="T113" fmla="*/ 926 h 1015"/>
                  <a:gd name="T114" fmla="*/ 105 w 1616"/>
                  <a:gd name="T115" fmla="*/ 934 h 1015"/>
                  <a:gd name="T116" fmla="*/ 77 w 1616"/>
                  <a:gd name="T117" fmla="*/ 956 h 1015"/>
                  <a:gd name="T118" fmla="*/ 47 w 1616"/>
                  <a:gd name="T119" fmla="*/ 980 h 1015"/>
                  <a:gd name="T120" fmla="*/ 25 w 1616"/>
                  <a:gd name="T121" fmla="*/ 1010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16" h="1015">
                    <a:moveTo>
                      <a:pt x="1611" y="0"/>
                    </a:moveTo>
                    <a:lnTo>
                      <a:pt x="1611" y="0"/>
                    </a:lnTo>
                    <a:lnTo>
                      <a:pt x="1616" y="0"/>
                    </a:lnTo>
                    <a:moveTo>
                      <a:pt x="1605" y="0"/>
                    </a:moveTo>
                    <a:lnTo>
                      <a:pt x="1605" y="0"/>
                    </a:lnTo>
                    <a:lnTo>
                      <a:pt x="1611" y="0"/>
                    </a:lnTo>
                    <a:moveTo>
                      <a:pt x="1600" y="0"/>
                    </a:moveTo>
                    <a:lnTo>
                      <a:pt x="1600" y="0"/>
                    </a:lnTo>
                    <a:lnTo>
                      <a:pt x="1605" y="0"/>
                    </a:lnTo>
                    <a:moveTo>
                      <a:pt x="1588" y="0"/>
                    </a:moveTo>
                    <a:lnTo>
                      <a:pt x="1588" y="0"/>
                    </a:lnTo>
                    <a:lnTo>
                      <a:pt x="1600" y="0"/>
                    </a:lnTo>
                    <a:moveTo>
                      <a:pt x="1588" y="22"/>
                    </a:moveTo>
                    <a:lnTo>
                      <a:pt x="1588" y="22"/>
                    </a:lnTo>
                    <a:lnTo>
                      <a:pt x="1588" y="0"/>
                    </a:lnTo>
                    <a:moveTo>
                      <a:pt x="1577" y="22"/>
                    </a:moveTo>
                    <a:lnTo>
                      <a:pt x="1577" y="22"/>
                    </a:lnTo>
                    <a:lnTo>
                      <a:pt x="1588" y="22"/>
                    </a:lnTo>
                    <a:moveTo>
                      <a:pt x="1571" y="22"/>
                    </a:moveTo>
                    <a:lnTo>
                      <a:pt x="1571" y="22"/>
                    </a:lnTo>
                    <a:lnTo>
                      <a:pt x="1577" y="22"/>
                    </a:lnTo>
                    <a:moveTo>
                      <a:pt x="1566" y="22"/>
                    </a:moveTo>
                    <a:lnTo>
                      <a:pt x="1566" y="22"/>
                    </a:lnTo>
                    <a:lnTo>
                      <a:pt x="1571" y="22"/>
                    </a:lnTo>
                    <a:moveTo>
                      <a:pt x="1558" y="22"/>
                    </a:moveTo>
                    <a:lnTo>
                      <a:pt x="1558" y="22"/>
                    </a:lnTo>
                    <a:lnTo>
                      <a:pt x="1566" y="22"/>
                    </a:lnTo>
                    <a:moveTo>
                      <a:pt x="1553" y="38"/>
                    </a:moveTo>
                    <a:lnTo>
                      <a:pt x="1553" y="38"/>
                    </a:lnTo>
                    <a:lnTo>
                      <a:pt x="1558" y="22"/>
                    </a:lnTo>
                    <a:moveTo>
                      <a:pt x="1547" y="38"/>
                    </a:moveTo>
                    <a:lnTo>
                      <a:pt x="1547" y="38"/>
                    </a:lnTo>
                    <a:lnTo>
                      <a:pt x="1553" y="38"/>
                    </a:lnTo>
                    <a:moveTo>
                      <a:pt x="1536" y="38"/>
                    </a:moveTo>
                    <a:lnTo>
                      <a:pt x="1536" y="38"/>
                    </a:lnTo>
                    <a:lnTo>
                      <a:pt x="1547" y="38"/>
                    </a:lnTo>
                    <a:moveTo>
                      <a:pt x="1536" y="59"/>
                    </a:moveTo>
                    <a:lnTo>
                      <a:pt x="1536" y="59"/>
                    </a:lnTo>
                    <a:lnTo>
                      <a:pt x="1536" y="38"/>
                    </a:lnTo>
                    <a:moveTo>
                      <a:pt x="1536" y="76"/>
                    </a:moveTo>
                    <a:lnTo>
                      <a:pt x="1536" y="76"/>
                    </a:lnTo>
                    <a:lnTo>
                      <a:pt x="1536" y="59"/>
                    </a:lnTo>
                    <a:moveTo>
                      <a:pt x="1530" y="76"/>
                    </a:moveTo>
                    <a:lnTo>
                      <a:pt x="1530" y="76"/>
                    </a:lnTo>
                    <a:lnTo>
                      <a:pt x="1536" y="76"/>
                    </a:lnTo>
                    <a:moveTo>
                      <a:pt x="1524" y="89"/>
                    </a:moveTo>
                    <a:lnTo>
                      <a:pt x="1524" y="89"/>
                    </a:lnTo>
                    <a:lnTo>
                      <a:pt x="1530" y="76"/>
                    </a:lnTo>
                    <a:moveTo>
                      <a:pt x="1519" y="89"/>
                    </a:moveTo>
                    <a:lnTo>
                      <a:pt x="1519" y="89"/>
                    </a:lnTo>
                    <a:lnTo>
                      <a:pt x="1524" y="89"/>
                    </a:lnTo>
                    <a:moveTo>
                      <a:pt x="1511" y="106"/>
                    </a:moveTo>
                    <a:lnTo>
                      <a:pt x="1511" y="106"/>
                    </a:lnTo>
                    <a:lnTo>
                      <a:pt x="1519" y="89"/>
                    </a:lnTo>
                    <a:moveTo>
                      <a:pt x="1506" y="106"/>
                    </a:moveTo>
                    <a:lnTo>
                      <a:pt x="1506" y="106"/>
                    </a:lnTo>
                    <a:lnTo>
                      <a:pt x="1511" y="106"/>
                    </a:lnTo>
                    <a:moveTo>
                      <a:pt x="1500" y="106"/>
                    </a:moveTo>
                    <a:lnTo>
                      <a:pt x="1500" y="106"/>
                    </a:lnTo>
                    <a:lnTo>
                      <a:pt x="1506" y="106"/>
                    </a:lnTo>
                    <a:moveTo>
                      <a:pt x="1494" y="106"/>
                    </a:moveTo>
                    <a:lnTo>
                      <a:pt x="1494" y="106"/>
                    </a:lnTo>
                    <a:lnTo>
                      <a:pt x="1500" y="106"/>
                    </a:lnTo>
                    <a:moveTo>
                      <a:pt x="1489" y="106"/>
                    </a:moveTo>
                    <a:lnTo>
                      <a:pt x="1489" y="106"/>
                    </a:lnTo>
                    <a:lnTo>
                      <a:pt x="1494" y="106"/>
                    </a:lnTo>
                    <a:moveTo>
                      <a:pt x="1478" y="106"/>
                    </a:moveTo>
                    <a:lnTo>
                      <a:pt x="1478" y="106"/>
                    </a:lnTo>
                    <a:lnTo>
                      <a:pt x="1489" y="106"/>
                    </a:lnTo>
                    <a:moveTo>
                      <a:pt x="1472" y="106"/>
                    </a:moveTo>
                    <a:lnTo>
                      <a:pt x="1472" y="106"/>
                    </a:lnTo>
                    <a:lnTo>
                      <a:pt x="1478" y="106"/>
                    </a:lnTo>
                    <a:moveTo>
                      <a:pt x="1466" y="106"/>
                    </a:moveTo>
                    <a:lnTo>
                      <a:pt x="1466" y="106"/>
                    </a:lnTo>
                    <a:lnTo>
                      <a:pt x="1472" y="106"/>
                    </a:lnTo>
                    <a:moveTo>
                      <a:pt x="1466" y="119"/>
                    </a:moveTo>
                    <a:lnTo>
                      <a:pt x="1466" y="119"/>
                    </a:lnTo>
                    <a:lnTo>
                      <a:pt x="1466" y="106"/>
                    </a:lnTo>
                    <a:moveTo>
                      <a:pt x="1455" y="119"/>
                    </a:moveTo>
                    <a:lnTo>
                      <a:pt x="1455" y="119"/>
                    </a:lnTo>
                    <a:lnTo>
                      <a:pt x="1466" y="119"/>
                    </a:lnTo>
                    <a:moveTo>
                      <a:pt x="1449" y="119"/>
                    </a:moveTo>
                    <a:lnTo>
                      <a:pt x="1449" y="119"/>
                    </a:lnTo>
                    <a:lnTo>
                      <a:pt x="1455" y="119"/>
                    </a:lnTo>
                    <a:moveTo>
                      <a:pt x="1442" y="119"/>
                    </a:moveTo>
                    <a:lnTo>
                      <a:pt x="1442" y="119"/>
                    </a:lnTo>
                    <a:lnTo>
                      <a:pt x="1449" y="119"/>
                    </a:lnTo>
                    <a:moveTo>
                      <a:pt x="1436" y="119"/>
                    </a:moveTo>
                    <a:lnTo>
                      <a:pt x="1436" y="119"/>
                    </a:lnTo>
                    <a:lnTo>
                      <a:pt x="1442" y="119"/>
                    </a:lnTo>
                    <a:moveTo>
                      <a:pt x="1431" y="135"/>
                    </a:moveTo>
                    <a:lnTo>
                      <a:pt x="1431" y="135"/>
                    </a:lnTo>
                    <a:lnTo>
                      <a:pt x="1436" y="119"/>
                    </a:lnTo>
                    <a:moveTo>
                      <a:pt x="1425" y="135"/>
                    </a:moveTo>
                    <a:lnTo>
                      <a:pt x="1425" y="135"/>
                    </a:lnTo>
                    <a:lnTo>
                      <a:pt x="1431" y="135"/>
                    </a:lnTo>
                    <a:moveTo>
                      <a:pt x="1419" y="141"/>
                    </a:moveTo>
                    <a:lnTo>
                      <a:pt x="1419" y="141"/>
                    </a:lnTo>
                    <a:lnTo>
                      <a:pt x="1425" y="135"/>
                    </a:lnTo>
                    <a:moveTo>
                      <a:pt x="1414" y="141"/>
                    </a:moveTo>
                    <a:lnTo>
                      <a:pt x="1414" y="141"/>
                    </a:lnTo>
                    <a:lnTo>
                      <a:pt x="1419" y="141"/>
                    </a:lnTo>
                    <a:moveTo>
                      <a:pt x="1414" y="157"/>
                    </a:moveTo>
                    <a:lnTo>
                      <a:pt x="1414" y="157"/>
                    </a:lnTo>
                    <a:lnTo>
                      <a:pt x="1414" y="141"/>
                    </a:lnTo>
                    <a:moveTo>
                      <a:pt x="1402" y="157"/>
                    </a:moveTo>
                    <a:lnTo>
                      <a:pt x="1402" y="157"/>
                    </a:lnTo>
                    <a:lnTo>
                      <a:pt x="1414" y="157"/>
                    </a:lnTo>
                    <a:moveTo>
                      <a:pt x="1402" y="170"/>
                    </a:moveTo>
                    <a:lnTo>
                      <a:pt x="1402" y="170"/>
                    </a:lnTo>
                    <a:lnTo>
                      <a:pt x="1402" y="157"/>
                    </a:lnTo>
                    <a:moveTo>
                      <a:pt x="1389" y="170"/>
                    </a:moveTo>
                    <a:lnTo>
                      <a:pt x="1389" y="170"/>
                    </a:lnTo>
                    <a:lnTo>
                      <a:pt x="1402" y="170"/>
                    </a:lnTo>
                    <a:moveTo>
                      <a:pt x="1384" y="170"/>
                    </a:moveTo>
                    <a:lnTo>
                      <a:pt x="1384" y="170"/>
                    </a:lnTo>
                    <a:lnTo>
                      <a:pt x="1389" y="170"/>
                    </a:lnTo>
                    <a:moveTo>
                      <a:pt x="1378" y="170"/>
                    </a:moveTo>
                    <a:lnTo>
                      <a:pt x="1378" y="170"/>
                    </a:lnTo>
                    <a:lnTo>
                      <a:pt x="1384" y="170"/>
                    </a:lnTo>
                    <a:moveTo>
                      <a:pt x="1378" y="179"/>
                    </a:moveTo>
                    <a:lnTo>
                      <a:pt x="1378" y="179"/>
                    </a:lnTo>
                    <a:lnTo>
                      <a:pt x="1378" y="170"/>
                    </a:lnTo>
                    <a:moveTo>
                      <a:pt x="1367" y="179"/>
                    </a:moveTo>
                    <a:lnTo>
                      <a:pt x="1367" y="179"/>
                    </a:lnTo>
                    <a:lnTo>
                      <a:pt x="1378" y="179"/>
                    </a:lnTo>
                    <a:moveTo>
                      <a:pt x="1361" y="179"/>
                    </a:moveTo>
                    <a:lnTo>
                      <a:pt x="1361" y="179"/>
                    </a:lnTo>
                    <a:lnTo>
                      <a:pt x="1367" y="179"/>
                    </a:lnTo>
                    <a:moveTo>
                      <a:pt x="1355" y="179"/>
                    </a:moveTo>
                    <a:lnTo>
                      <a:pt x="1355" y="179"/>
                    </a:lnTo>
                    <a:lnTo>
                      <a:pt x="1361" y="179"/>
                    </a:lnTo>
                    <a:moveTo>
                      <a:pt x="1350" y="179"/>
                    </a:moveTo>
                    <a:lnTo>
                      <a:pt x="1350" y="179"/>
                    </a:lnTo>
                    <a:lnTo>
                      <a:pt x="1355" y="179"/>
                    </a:lnTo>
                    <a:moveTo>
                      <a:pt x="1337" y="179"/>
                    </a:moveTo>
                    <a:lnTo>
                      <a:pt x="1337" y="179"/>
                    </a:lnTo>
                    <a:lnTo>
                      <a:pt x="1350" y="179"/>
                    </a:lnTo>
                    <a:moveTo>
                      <a:pt x="1331" y="179"/>
                    </a:moveTo>
                    <a:lnTo>
                      <a:pt x="1331" y="179"/>
                    </a:lnTo>
                    <a:lnTo>
                      <a:pt x="1337" y="179"/>
                    </a:lnTo>
                    <a:moveTo>
                      <a:pt x="1331" y="187"/>
                    </a:moveTo>
                    <a:lnTo>
                      <a:pt x="1331" y="187"/>
                    </a:lnTo>
                    <a:lnTo>
                      <a:pt x="1331" y="179"/>
                    </a:lnTo>
                    <a:moveTo>
                      <a:pt x="1325" y="187"/>
                    </a:moveTo>
                    <a:lnTo>
                      <a:pt x="1325" y="187"/>
                    </a:lnTo>
                    <a:lnTo>
                      <a:pt x="1331" y="187"/>
                    </a:lnTo>
                    <a:moveTo>
                      <a:pt x="1320" y="208"/>
                    </a:moveTo>
                    <a:lnTo>
                      <a:pt x="1320" y="208"/>
                    </a:lnTo>
                    <a:lnTo>
                      <a:pt x="1325" y="187"/>
                    </a:lnTo>
                    <a:moveTo>
                      <a:pt x="1314" y="208"/>
                    </a:moveTo>
                    <a:lnTo>
                      <a:pt x="1314" y="208"/>
                    </a:lnTo>
                    <a:lnTo>
                      <a:pt x="1320" y="208"/>
                    </a:lnTo>
                    <a:moveTo>
                      <a:pt x="1309" y="217"/>
                    </a:moveTo>
                    <a:lnTo>
                      <a:pt x="1309" y="217"/>
                    </a:lnTo>
                    <a:lnTo>
                      <a:pt x="1314" y="208"/>
                    </a:lnTo>
                    <a:moveTo>
                      <a:pt x="1303" y="217"/>
                    </a:moveTo>
                    <a:lnTo>
                      <a:pt x="1303" y="217"/>
                    </a:lnTo>
                    <a:lnTo>
                      <a:pt x="1309" y="217"/>
                    </a:lnTo>
                    <a:moveTo>
                      <a:pt x="1297" y="217"/>
                    </a:moveTo>
                    <a:lnTo>
                      <a:pt x="1297" y="217"/>
                    </a:lnTo>
                    <a:lnTo>
                      <a:pt x="1303" y="217"/>
                    </a:lnTo>
                    <a:moveTo>
                      <a:pt x="1292" y="230"/>
                    </a:moveTo>
                    <a:lnTo>
                      <a:pt x="1292" y="230"/>
                    </a:lnTo>
                    <a:lnTo>
                      <a:pt x="1297" y="217"/>
                    </a:lnTo>
                    <a:moveTo>
                      <a:pt x="1284" y="238"/>
                    </a:moveTo>
                    <a:lnTo>
                      <a:pt x="1284" y="238"/>
                    </a:lnTo>
                    <a:lnTo>
                      <a:pt x="1292" y="230"/>
                    </a:lnTo>
                    <a:moveTo>
                      <a:pt x="1284" y="246"/>
                    </a:moveTo>
                    <a:lnTo>
                      <a:pt x="1284" y="246"/>
                    </a:lnTo>
                    <a:lnTo>
                      <a:pt x="1284" y="238"/>
                    </a:lnTo>
                    <a:moveTo>
                      <a:pt x="1279" y="252"/>
                    </a:moveTo>
                    <a:lnTo>
                      <a:pt x="1279" y="252"/>
                    </a:lnTo>
                    <a:lnTo>
                      <a:pt x="1284" y="246"/>
                    </a:lnTo>
                    <a:moveTo>
                      <a:pt x="1273" y="252"/>
                    </a:moveTo>
                    <a:lnTo>
                      <a:pt x="1273" y="252"/>
                    </a:lnTo>
                    <a:lnTo>
                      <a:pt x="1279" y="252"/>
                    </a:lnTo>
                    <a:moveTo>
                      <a:pt x="1267" y="252"/>
                    </a:moveTo>
                    <a:lnTo>
                      <a:pt x="1267" y="252"/>
                    </a:lnTo>
                    <a:lnTo>
                      <a:pt x="1273" y="252"/>
                    </a:lnTo>
                    <a:moveTo>
                      <a:pt x="1256" y="252"/>
                    </a:moveTo>
                    <a:lnTo>
                      <a:pt x="1256" y="252"/>
                    </a:lnTo>
                    <a:lnTo>
                      <a:pt x="1267" y="252"/>
                    </a:lnTo>
                    <a:moveTo>
                      <a:pt x="1250" y="252"/>
                    </a:moveTo>
                    <a:lnTo>
                      <a:pt x="1250" y="252"/>
                    </a:lnTo>
                    <a:lnTo>
                      <a:pt x="1256" y="252"/>
                    </a:lnTo>
                    <a:moveTo>
                      <a:pt x="1245" y="252"/>
                    </a:moveTo>
                    <a:lnTo>
                      <a:pt x="1245" y="252"/>
                    </a:lnTo>
                    <a:lnTo>
                      <a:pt x="1250" y="252"/>
                    </a:lnTo>
                    <a:moveTo>
                      <a:pt x="1239" y="252"/>
                    </a:moveTo>
                    <a:lnTo>
                      <a:pt x="1239" y="252"/>
                    </a:lnTo>
                    <a:lnTo>
                      <a:pt x="1245" y="252"/>
                    </a:lnTo>
                    <a:moveTo>
                      <a:pt x="1232" y="252"/>
                    </a:moveTo>
                    <a:lnTo>
                      <a:pt x="1232" y="252"/>
                    </a:lnTo>
                    <a:lnTo>
                      <a:pt x="1239" y="252"/>
                    </a:lnTo>
                    <a:moveTo>
                      <a:pt x="1220" y="252"/>
                    </a:moveTo>
                    <a:lnTo>
                      <a:pt x="1220" y="252"/>
                    </a:lnTo>
                    <a:lnTo>
                      <a:pt x="1232" y="252"/>
                    </a:lnTo>
                    <a:moveTo>
                      <a:pt x="1215" y="252"/>
                    </a:moveTo>
                    <a:lnTo>
                      <a:pt x="1215" y="252"/>
                    </a:lnTo>
                    <a:lnTo>
                      <a:pt x="1220" y="252"/>
                    </a:lnTo>
                    <a:moveTo>
                      <a:pt x="1209" y="276"/>
                    </a:moveTo>
                    <a:lnTo>
                      <a:pt x="1209" y="276"/>
                    </a:lnTo>
                    <a:lnTo>
                      <a:pt x="1215" y="252"/>
                    </a:lnTo>
                    <a:moveTo>
                      <a:pt x="1203" y="276"/>
                    </a:moveTo>
                    <a:lnTo>
                      <a:pt x="1203" y="276"/>
                    </a:lnTo>
                    <a:lnTo>
                      <a:pt x="1209" y="276"/>
                    </a:lnTo>
                    <a:moveTo>
                      <a:pt x="1198" y="276"/>
                    </a:moveTo>
                    <a:lnTo>
                      <a:pt x="1198" y="276"/>
                    </a:lnTo>
                    <a:lnTo>
                      <a:pt x="1203" y="276"/>
                    </a:lnTo>
                    <a:moveTo>
                      <a:pt x="1192" y="281"/>
                    </a:moveTo>
                    <a:lnTo>
                      <a:pt x="1192" y="281"/>
                    </a:lnTo>
                    <a:lnTo>
                      <a:pt x="1198" y="276"/>
                    </a:lnTo>
                    <a:moveTo>
                      <a:pt x="1187" y="281"/>
                    </a:moveTo>
                    <a:lnTo>
                      <a:pt x="1187" y="281"/>
                    </a:lnTo>
                    <a:lnTo>
                      <a:pt x="1192" y="281"/>
                    </a:lnTo>
                    <a:moveTo>
                      <a:pt x="1179" y="290"/>
                    </a:moveTo>
                    <a:lnTo>
                      <a:pt x="1179" y="290"/>
                    </a:lnTo>
                    <a:lnTo>
                      <a:pt x="1187" y="281"/>
                    </a:lnTo>
                    <a:moveTo>
                      <a:pt x="1173" y="290"/>
                    </a:moveTo>
                    <a:lnTo>
                      <a:pt x="1173" y="290"/>
                    </a:lnTo>
                    <a:lnTo>
                      <a:pt x="1179" y="290"/>
                    </a:lnTo>
                    <a:moveTo>
                      <a:pt x="1168" y="298"/>
                    </a:moveTo>
                    <a:lnTo>
                      <a:pt x="1168" y="298"/>
                    </a:lnTo>
                    <a:lnTo>
                      <a:pt x="1173" y="290"/>
                    </a:lnTo>
                    <a:moveTo>
                      <a:pt x="1162" y="298"/>
                    </a:moveTo>
                    <a:lnTo>
                      <a:pt x="1162" y="298"/>
                    </a:lnTo>
                    <a:lnTo>
                      <a:pt x="1168" y="298"/>
                    </a:lnTo>
                    <a:moveTo>
                      <a:pt x="1151" y="306"/>
                    </a:moveTo>
                    <a:lnTo>
                      <a:pt x="1151" y="306"/>
                    </a:lnTo>
                    <a:lnTo>
                      <a:pt x="1162" y="298"/>
                    </a:lnTo>
                    <a:moveTo>
                      <a:pt x="1145" y="306"/>
                    </a:moveTo>
                    <a:lnTo>
                      <a:pt x="1145" y="306"/>
                    </a:lnTo>
                    <a:lnTo>
                      <a:pt x="1151" y="306"/>
                    </a:lnTo>
                    <a:moveTo>
                      <a:pt x="1140" y="306"/>
                    </a:moveTo>
                    <a:lnTo>
                      <a:pt x="1140" y="306"/>
                    </a:lnTo>
                    <a:lnTo>
                      <a:pt x="1145" y="306"/>
                    </a:lnTo>
                    <a:moveTo>
                      <a:pt x="1134" y="319"/>
                    </a:moveTo>
                    <a:lnTo>
                      <a:pt x="1134" y="319"/>
                    </a:lnTo>
                    <a:lnTo>
                      <a:pt x="1140" y="306"/>
                    </a:lnTo>
                    <a:moveTo>
                      <a:pt x="1126" y="319"/>
                    </a:moveTo>
                    <a:lnTo>
                      <a:pt x="1126" y="319"/>
                    </a:lnTo>
                    <a:lnTo>
                      <a:pt x="1134" y="319"/>
                    </a:lnTo>
                    <a:moveTo>
                      <a:pt x="1115" y="319"/>
                    </a:moveTo>
                    <a:lnTo>
                      <a:pt x="1115" y="319"/>
                    </a:lnTo>
                    <a:lnTo>
                      <a:pt x="1126" y="319"/>
                    </a:lnTo>
                    <a:moveTo>
                      <a:pt x="1110" y="328"/>
                    </a:moveTo>
                    <a:lnTo>
                      <a:pt x="1110" y="328"/>
                    </a:lnTo>
                    <a:lnTo>
                      <a:pt x="1115" y="319"/>
                    </a:lnTo>
                    <a:moveTo>
                      <a:pt x="1104" y="333"/>
                    </a:moveTo>
                    <a:lnTo>
                      <a:pt x="1104" y="333"/>
                    </a:lnTo>
                    <a:lnTo>
                      <a:pt x="1110" y="328"/>
                    </a:lnTo>
                    <a:moveTo>
                      <a:pt x="1104" y="349"/>
                    </a:moveTo>
                    <a:lnTo>
                      <a:pt x="1104" y="349"/>
                    </a:lnTo>
                    <a:lnTo>
                      <a:pt x="1104" y="333"/>
                    </a:lnTo>
                    <a:moveTo>
                      <a:pt x="1093" y="349"/>
                    </a:moveTo>
                    <a:lnTo>
                      <a:pt x="1093" y="349"/>
                    </a:lnTo>
                    <a:lnTo>
                      <a:pt x="1104" y="349"/>
                    </a:lnTo>
                    <a:moveTo>
                      <a:pt x="1087" y="363"/>
                    </a:moveTo>
                    <a:lnTo>
                      <a:pt x="1087" y="363"/>
                    </a:lnTo>
                    <a:lnTo>
                      <a:pt x="1093" y="349"/>
                    </a:lnTo>
                    <a:moveTo>
                      <a:pt x="1081" y="363"/>
                    </a:moveTo>
                    <a:lnTo>
                      <a:pt x="1081" y="363"/>
                    </a:lnTo>
                    <a:lnTo>
                      <a:pt x="1087" y="363"/>
                    </a:lnTo>
                    <a:moveTo>
                      <a:pt x="1074" y="363"/>
                    </a:moveTo>
                    <a:lnTo>
                      <a:pt x="1074" y="363"/>
                    </a:lnTo>
                    <a:lnTo>
                      <a:pt x="1081" y="363"/>
                    </a:lnTo>
                    <a:moveTo>
                      <a:pt x="1068" y="363"/>
                    </a:moveTo>
                    <a:lnTo>
                      <a:pt x="1068" y="363"/>
                    </a:lnTo>
                    <a:lnTo>
                      <a:pt x="1074" y="363"/>
                    </a:lnTo>
                    <a:moveTo>
                      <a:pt x="1057" y="371"/>
                    </a:moveTo>
                    <a:lnTo>
                      <a:pt x="1057" y="371"/>
                    </a:lnTo>
                    <a:lnTo>
                      <a:pt x="1068" y="363"/>
                    </a:lnTo>
                    <a:moveTo>
                      <a:pt x="1051" y="371"/>
                    </a:moveTo>
                    <a:lnTo>
                      <a:pt x="1051" y="371"/>
                    </a:lnTo>
                    <a:lnTo>
                      <a:pt x="1057" y="371"/>
                    </a:lnTo>
                    <a:moveTo>
                      <a:pt x="1046" y="371"/>
                    </a:moveTo>
                    <a:lnTo>
                      <a:pt x="1046" y="371"/>
                    </a:lnTo>
                    <a:lnTo>
                      <a:pt x="1051" y="371"/>
                    </a:lnTo>
                    <a:moveTo>
                      <a:pt x="1040" y="379"/>
                    </a:moveTo>
                    <a:lnTo>
                      <a:pt x="1040" y="379"/>
                    </a:lnTo>
                    <a:lnTo>
                      <a:pt x="1046" y="371"/>
                    </a:lnTo>
                    <a:moveTo>
                      <a:pt x="1029" y="379"/>
                    </a:moveTo>
                    <a:lnTo>
                      <a:pt x="1029" y="379"/>
                    </a:lnTo>
                    <a:lnTo>
                      <a:pt x="1040" y="379"/>
                    </a:lnTo>
                    <a:moveTo>
                      <a:pt x="1021" y="387"/>
                    </a:moveTo>
                    <a:lnTo>
                      <a:pt x="1021" y="387"/>
                    </a:lnTo>
                    <a:lnTo>
                      <a:pt x="1029" y="379"/>
                    </a:lnTo>
                    <a:moveTo>
                      <a:pt x="1016" y="387"/>
                    </a:moveTo>
                    <a:lnTo>
                      <a:pt x="1016" y="387"/>
                    </a:lnTo>
                    <a:lnTo>
                      <a:pt x="1021" y="387"/>
                    </a:lnTo>
                    <a:moveTo>
                      <a:pt x="1010" y="387"/>
                    </a:moveTo>
                    <a:lnTo>
                      <a:pt x="1010" y="387"/>
                    </a:lnTo>
                    <a:lnTo>
                      <a:pt x="1016" y="387"/>
                    </a:lnTo>
                    <a:moveTo>
                      <a:pt x="1004" y="387"/>
                    </a:moveTo>
                    <a:lnTo>
                      <a:pt x="1004" y="387"/>
                    </a:lnTo>
                    <a:lnTo>
                      <a:pt x="1010" y="387"/>
                    </a:lnTo>
                    <a:moveTo>
                      <a:pt x="999" y="392"/>
                    </a:moveTo>
                    <a:lnTo>
                      <a:pt x="999" y="392"/>
                    </a:lnTo>
                    <a:lnTo>
                      <a:pt x="1004" y="387"/>
                    </a:lnTo>
                    <a:moveTo>
                      <a:pt x="988" y="392"/>
                    </a:moveTo>
                    <a:lnTo>
                      <a:pt x="988" y="392"/>
                    </a:lnTo>
                    <a:lnTo>
                      <a:pt x="999" y="392"/>
                    </a:lnTo>
                    <a:moveTo>
                      <a:pt x="982" y="401"/>
                    </a:moveTo>
                    <a:lnTo>
                      <a:pt x="982" y="401"/>
                    </a:lnTo>
                    <a:lnTo>
                      <a:pt x="988" y="392"/>
                    </a:lnTo>
                    <a:moveTo>
                      <a:pt x="976" y="409"/>
                    </a:moveTo>
                    <a:lnTo>
                      <a:pt x="976" y="409"/>
                    </a:lnTo>
                    <a:lnTo>
                      <a:pt x="982" y="401"/>
                    </a:lnTo>
                    <a:moveTo>
                      <a:pt x="969" y="417"/>
                    </a:moveTo>
                    <a:lnTo>
                      <a:pt x="969" y="417"/>
                    </a:lnTo>
                    <a:lnTo>
                      <a:pt x="976" y="409"/>
                    </a:lnTo>
                    <a:moveTo>
                      <a:pt x="963" y="417"/>
                    </a:moveTo>
                    <a:lnTo>
                      <a:pt x="963" y="417"/>
                    </a:lnTo>
                    <a:lnTo>
                      <a:pt x="969" y="417"/>
                    </a:lnTo>
                    <a:moveTo>
                      <a:pt x="952" y="417"/>
                    </a:moveTo>
                    <a:lnTo>
                      <a:pt x="952" y="417"/>
                    </a:lnTo>
                    <a:lnTo>
                      <a:pt x="963" y="417"/>
                    </a:lnTo>
                    <a:moveTo>
                      <a:pt x="946" y="417"/>
                    </a:moveTo>
                    <a:lnTo>
                      <a:pt x="946" y="417"/>
                    </a:lnTo>
                    <a:lnTo>
                      <a:pt x="952" y="417"/>
                    </a:lnTo>
                    <a:moveTo>
                      <a:pt x="941" y="417"/>
                    </a:moveTo>
                    <a:lnTo>
                      <a:pt x="941" y="417"/>
                    </a:lnTo>
                    <a:lnTo>
                      <a:pt x="946" y="417"/>
                    </a:lnTo>
                    <a:moveTo>
                      <a:pt x="935" y="430"/>
                    </a:moveTo>
                    <a:lnTo>
                      <a:pt x="935" y="430"/>
                    </a:lnTo>
                    <a:lnTo>
                      <a:pt x="941" y="417"/>
                    </a:lnTo>
                    <a:moveTo>
                      <a:pt x="929" y="444"/>
                    </a:moveTo>
                    <a:lnTo>
                      <a:pt x="929" y="444"/>
                    </a:lnTo>
                    <a:lnTo>
                      <a:pt x="935" y="430"/>
                    </a:lnTo>
                    <a:moveTo>
                      <a:pt x="924" y="444"/>
                    </a:moveTo>
                    <a:lnTo>
                      <a:pt x="924" y="444"/>
                    </a:lnTo>
                    <a:lnTo>
                      <a:pt x="929" y="444"/>
                    </a:lnTo>
                    <a:moveTo>
                      <a:pt x="916" y="444"/>
                    </a:moveTo>
                    <a:lnTo>
                      <a:pt x="916" y="444"/>
                    </a:lnTo>
                    <a:lnTo>
                      <a:pt x="924" y="444"/>
                    </a:lnTo>
                    <a:moveTo>
                      <a:pt x="905" y="452"/>
                    </a:moveTo>
                    <a:lnTo>
                      <a:pt x="905" y="452"/>
                    </a:lnTo>
                    <a:lnTo>
                      <a:pt x="916" y="444"/>
                    </a:lnTo>
                    <a:moveTo>
                      <a:pt x="899" y="452"/>
                    </a:moveTo>
                    <a:lnTo>
                      <a:pt x="899" y="452"/>
                    </a:lnTo>
                    <a:lnTo>
                      <a:pt x="905" y="452"/>
                    </a:lnTo>
                    <a:moveTo>
                      <a:pt x="894" y="460"/>
                    </a:moveTo>
                    <a:lnTo>
                      <a:pt x="894" y="460"/>
                    </a:lnTo>
                    <a:lnTo>
                      <a:pt x="899" y="452"/>
                    </a:lnTo>
                    <a:moveTo>
                      <a:pt x="888" y="460"/>
                    </a:moveTo>
                    <a:lnTo>
                      <a:pt x="888" y="460"/>
                    </a:lnTo>
                    <a:lnTo>
                      <a:pt x="894" y="460"/>
                    </a:lnTo>
                    <a:moveTo>
                      <a:pt x="882" y="460"/>
                    </a:moveTo>
                    <a:lnTo>
                      <a:pt x="882" y="460"/>
                    </a:lnTo>
                    <a:lnTo>
                      <a:pt x="888" y="460"/>
                    </a:lnTo>
                    <a:moveTo>
                      <a:pt x="871" y="460"/>
                    </a:moveTo>
                    <a:lnTo>
                      <a:pt x="871" y="460"/>
                    </a:lnTo>
                    <a:lnTo>
                      <a:pt x="882" y="460"/>
                    </a:lnTo>
                    <a:moveTo>
                      <a:pt x="864" y="460"/>
                    </a:moveTo>
                    <a:lnTo>
                      <a:pt x="864" y="460"/>
                    </a:lnTo>
                    <a:lnTo>
                      <a:pt x="871" y="460"/>
                    </a:lnTo>
                    <a:moveTo>
                      <a:pt x="858" y="476"/>
                    </a:moveTo>
                    <a:lnTo>
                      <a:pt x="858" y="476"/>
                    </a:lnTo>
                    <a:lnTo>
                      <a:pt x="864" y="460"/>
                    </a:lnTo>
                    <a:moveTo>
                      <a:pt x="852" y="476"/>
                    </a:moveTo>
                    <a:lnTo>
                      <a:pt x="852" y="476"/>
                    </a:lnTo>
                    <a:lnTo>
                      <a:pt x="858" y="476"/>
                    </a:lnTo>
                    <a:moveTo>
                      <a:pt x="841" y="476"/>
                    </a:moveTo>
                    <a:lnTo>
                      <a:pt x="841" y="476"/>
                    </a:lnTo>
                    <a:lnTo>
                      <a:pt x="852" y="476"/>
                    </a:lnTo>
                    <a:moveTo>
                      <a:pt x="835" y="482"/>
                    </a:moveTo>
                    <a:lnTo>
                      <a:pt x="835" y="482"/>
                    </a:lnTo>
                    <a:lnTo>
                      <a:pt x="841" y="476"/>
                    </a:lnTo>
                    <a:moveTo>
                      <a:pt x="830" y="482"/>
                    </a:moveTo>
                    <a:lnTo>
                      <a:pt x="830" y="482"/>
                    </a:lnTo>
                    <a:lnTo>
                      <a:pt x="835" y="482"/>
                    </a:lnTo>
                    <a:moveTo>
                      <a:pt x="824" y="490"/>
                    </a:moveTo>
                    <a:lnTo>
                      <a:pt x="824" y="490"/>
                    </a:lnTo>
                    <a:lnTo>
                      <a:pt x="830" y="482"/>
                    </a:lnTo>
                    <a:moveTo>
                      <a:pt x="819" y="490"/>
                    </a:moveTo>
                    <a:lnTo>
                      <a:pt x="819" y="490"/>
                    </a:lnTo>
                    <a:lnTo>
                      <a:pt x="824" y="490"/>
                    </a:lnTo>
                    <a:moveTo>
                      <a:pt x="805" y="503"/>
                    </a:moveTo>
                    <a:lnTo>
                      <a:pt x="805" y="503"/>
                    </a:lnTo>
                    <a:lnTo>
                      <a:pt x="819" y="490"/>
                    </a:lnTo>
                    <a:moveTo>
                      <a:pt x="800" y="503"/>
                    </a:moveTo>
                    <a:lnTo>
                      <a:pt x="800" y="503"/>
                    </a:lnTo>
                    <a:lnTo>
                      <a:pt x="805" y="503"/>
                    </a:lnTo>
                    <a:moveTo>
                      <a:pt x="794" y="503"/>
                    </a:moveTo>
                    <a:lnTo>
                      <a:pt x="794" y="503"/>
                    </a:lnTo>
                    <a:lnTo>
                      <a:pt x="800" y="503"/>
                    </a:lnTo>
                    <a:moveTo>
                      <a:pt x="789" y="503"/>
                    </a:moveTo>
                    <a:lnTo>
                      <a:pt x="789" y="503"/>
                    </a:lnTo>
                    <a:lnTo>
                      <a:pt x="794" y="503"/>
                    </a:lnTo>
                    <a:moveTo>
                      <a:pt x="777" y="503"/>
                    </a:moveTo>
                    <a:lnTo>
                      <a:pt x="777" y="503"/>
                    </a:lnTo>
                    <a:lnTo>
                      <a:pt x="789" y="503"/>
                    </a:lnTo>
                    <a:moveTo>
                      <a:pt x="772" y="503"/>
                    </a:moveTo>
                    <a:lnTo>
                      <a:pt x="772" y="503"/>
                    </a:lnTo>
                    <a:lnTo>
                      <a:pt x="777" y="503"/>
                    </a:lnTo>
                    <a:moveTo>
                      <a:pt x="766" y="503"/>
                    </a:moveTo>
                    <a:lnTo>
                      <a:pt x="766" y="503"/>
                    </a:lnTo>
                    <a:lnTo>
                      <a:pt x="772" y="503"/>
                    </a:lnTo>
                    <a:moveTo>
                      <a:pt x="759" y="503"/>
                    </a:moveTo>
                    <a:lnTo>
                      <a:pt x="759" y="503"/>
                    </a:lnTo>
                    <a:lnTo>
                      <a:pt x="766" y="503"/>
                    </a:lnTo>
                    <a:moveTo>
                      <a:pt x="753" y="503"/>
                    </a:moveTo>
                    <a:lnTo>
                      <a:pt x="753" y="503"/>
                    </a:lnTo>
                    <a:lnTo>
                      <a:pt x="759" y="503"/>
                    </a:lnTo>
                    <a:moveTo>
                      <a:pt x="742" y="512"/>
                    </a:moveTo>
                    <a:lnTo>
                      <a:pt x="742" y="512"/>
                    </a:lnTo>
                    <a:lnTo>
                      <a:pt x="753" y="503"/>
                    </a:lnTo>
                    <a:moveTo>
                      <a:pt x="736" y="512"/>
                    </a:moveTo>
                    <a:lnTo>
                      <a:pt x="736" y="512"/>
                    </a:lnTo>
                    <a:lnTo>
                      <a:pt x="742" y="512"/>
                    </a:lnTo>
                    <a:moveTo>
                      <a:pt x="730" y="520"/>
                    </a:moveTo>
                    <a:lnTo>
                      <a:pt x="730" y="520"/>
                    </a:lnTo>
                    <a:lnTo>
                      <a:pt x="736" y="512"/>
                    </a:lnTo>
                    <a:moveTo>
                      <a:pt x="725" y="520"/>
                    </a:moveTo>
                    <a:lnTo>
                      <a:pt x="725" y="520"/>
                    </a:lnTo>
                    <a:lnTo>
                      <a:pt x="730" y="520"/>
                    </a:lnTo>
                    <a:moveTo>
                      <a:pt x="713" y="528"/>
                    </a:moveTo>
                    <a:lnTo>
                      <a:pt x="713" y="528"/>
                    </a:lnTo>
                    <a:lnTo>
                      <a:pt x="725" y="520"/>
                    </a:lnTo>
                    <a:moveTo>
                      <a:pt x="706" y="528"/>
                    </a:moveTo>
                    <a:lnTo>
                      <a:pt x="706" y="528"/>
                    </a:lnTo>
                    <a:lnTo>
                      <a:pt x="713" y="528"/>
                    </a:lnTo>
                    <a:moveTo>
                      <a:pt x="700" y="528"/>
                    </a:moveTo>
                    <a:lnTo>
                      <a:pt x="700" y="528"/>
                    </a:lnTo>
                    <a:lnTo>
                      <a:pt x="706" y="528"/>
                    </a:lnTo>
                    <a:moveTo>
                      <a:pt x="695" y="541"/>
                    </a:moveTo>
                    <a:lnTo>
                      <a:pt x="695" y="541"/>
                    </a:lnTo>
                    <a:lnTo>
                      <a:pt x="700" y="528"/>
                    </a:lnTo>
                    <a:moveTo>
                      <a:pt x="689" y="550"/>
                    </a:moveTo>
                    <a:lnTo>
                      <a:pt x="689" y="550"/>
                    </a:lnTo>
                    <a:lnTo>
                      <a:pt x="695" y="541"/>
                    </a:lnTo>
                    <a:moveTo>
                      <a:pt x="683" y="550"/>
                    </a:moveTo>
                    <a:lnTo>
                      <a:pt x="683" y="550"/>
                    </a:lnTo>
                    <a:lnTo>
                      <a:pt x="689" y="550"/>
                    </a:lnTo>
                    <a:moveTo>
                      <a:pt x="672" y="550"/>
                    </a:moveTo>
                    <a:lnTo>
                      <a:pt x="672" y="550"/>
                    </a:lnTo>
                    <a:lnTo>
                      <a:pt x="683" y="550"/>
                    </a:lnTo>
                    <a:moveTo>
                      <a:pt x="667" y="555"/>
                    </a:moveTo>
                    <a:lnTo>
                      <a:pt x="667" y="555"/>
                    </a:lnTo>
                    <a:lnTo>
                      <a:pt x="672" y="550"/>
                    </a:lnTo>
                    <a:moveTo>
                      <a:pt x="661" y="555"/>
                    </a:moveTo>
                    <a:lnTo>
                      <a:pt x="661" y="555"/>
                    </a:lnTo>
                    <a:lnTo>
                      <a:pt x="667" y="555"/>
                    </a:lnTo>
                    <a:moveTo>
                      <a:pt x="653" y="563"/>
                    </a:moveTo>
                    <a:lnTo>
                      <a:pt x="653" y="563"/>
                    </a:lnTo>
                    <a:lnTo>
                      <a:pt x="661" y="555"/>
                    </a:lnTo>
                    <a:moveTo>
                      <a:pt x="648" y="571"/>
                    </a:moveTo>
                    <a:lnTo>
                      <a:pt x="648" y="571"/>
                    </a:lnTo>
                    <a:lnTo>
                      <a:pt x="653" y="563"/>
                    </a:lnTo>
                    <a:moveTo>
                      <a:pt x="637" y="571"/>
                    </a:moveTo>
                    <a:lnTo>
                      <a:pt x="637" y="571"/>
                    </a:lnTo>
                    <a:lnTo>
                      <a:pt x="648" y="571"/>
                    </a:lnTo>
                    <a:moveTo>
                      <a:pt x="631" y="579"/>
                    </a:moveTo>
                    <a:lnTo>
                      <a:pt x="631" y="579"/>
                    </a:lnTo>
                    <a:lnTo>
                      <a:pt x="637" y="571"/>
                    </a:lnTo>
                    <a:moveTo>
                      <a:pt x="625" y="587"/>
                    </a:moveTo>
                    <a:lnTo>
                      <a:pt x="625" y="587"/>
                    </a:lnTo>
                    <a:lnTo>
                      <a:pt x="631" y="579"/>
                    </a:lnTo>
                    <a:moveTo>
                      <a:pt x="620" y="587"/>
                    </a:moveTo>
                    <a:lnTo>
                      <a:pt x="620" y="587"/>
                    </a:lnTo>
                    <a:lnTo>
                      <a:pt x="625" y="587"/>
                    </a:lnTo>
                    <a:moveTo>
                      <a:pt x="608" y="587"/>
                    </a:moveTo>
                    <a:lnTo>
                      <a:pt x="608" y="587"/>
                    </a:lnTo>
                    <a:lnTo>
                      <a:pt x="620" y="587"/>
                    </a:lnTo>
                    <a:moveTo>
                      <a:pt x="603" y="593"/>
                    </a:moveTo>
                    <a:lnTo>
                      <a:pt x="603" y="593"/>
                    </a:lnTo>
                    <a:lnTo>
                      <a:pt x="608" y="587"/>
                    </a:lnTo>
                    <a:moveTo>
                      <a:pt x="595" y="593"/>
                    </a:moveTo>
                    <a:lnTo>
                      <a:pt x="595" y="593"/>
                    </a:lnTo>
                    <a:lnTo>
                      <a:pt x="603" y="593"/>
                    </a:lnTo>
                    <a:moveTo>
                      <a:pt x="590" y="601"/>
                    </a:moveTo>
                    <a:lnTo>
                      <a:pt x="590" y="601"/>
                    </a:lnTo>
                    <a:lnTo>
                      <a:pt x="595" y="593"/>
                    </a:lnTo>
                    <a:moveTo>
                      <a:pt x="584" y="601"/>
                    </a:moveTo>
                    <a:lnTo>
                      <a:pt x="584" y="601"/>
                    </a:lnTo>
                    <a:lnTo>
                      <a:pt x="590" y="601"/>
                    </a:lnTo>
                    <a:moveTo>
                      <a:pt x="573" y="609"/>
                    </a:moveTo>
                    <a:lnTo>
                      <a:pt x="573" y="609"/>
                    </a:lnTo>
                    <a:lnTo>
                      <a:pt x="584" y="601"/>
                    </a:lnTo>
                    <a:moveTo>
                      <a:pt x="567" y="609"/>
                    </a:moveTo>
                    <a:lnTo>
                      <a:pt x="567" y="609"/>
                    </a:lnTo>
                    <a:lnTo>
                      <a:pt x="573" y="609"/>
                    </a:lnTo>
                    <a:moveTo>
                      <a:pt x="561" y="614"/>
                    </a:moveTo>
                    <a:lnTo>
                      <a:pt x="561" y="614"/>
                    </a:lnTo>
                    <a:lnTo>
                      <a:pt x="567" y="609"/>
                    </a:lnTo>
                    <a:moveTo>
                      <a:pt x="556" y="614"/>
                    </a:moveTo>
                    <a:lnTo>
                      <a:pt x="556" y="614"/>
                    </a:lnTo>
                    <a:lnTo>
                      <a:pt x="561" y="614"/>
                    </a:lnTo>
                    <a:moveTo>
                      <a:pt x="543" y="614"/>
                    </a:moveTo>
                    <a:lnTo>
                      <a:pt x="543" y="614"/>
                    </a:lnTo>
                    <a:lnTo>
                      <a:pt x="556" y="614"/>
                    </a:lnTo>
                    <a:moveTo>
                      <a:pt x="537" y="614"/>
                    </a:moveTo>
                    <a:lnTo>
                      <a:pt x="537" y="614"/>
                    </a:lnTo>
                    <a:lnTo>
                      <a:pt x="543" y="614"/>
                    </a:lnTo>
                    <a:moveTo>
                      <a:pt x="531" y="623"/>
                    </a:moveTo>
                    <a:lnTo>
                      <a:pt x="531" y="623"/>
                    </a:lnTo>
                    <a:lnTo>
                      <a:pt x="537" y="614"/>
                    </a:lnTo>
                    <a:moveTo>
                      <a:pt x="526" y="623"/>
                    </a:moveTo>
                    <a:lnTo>
                      <a:pt x="526" y="623"/>
                    </a:lnTo>
                    <a:lnTo>
                      <a:pt x="531" y="623"/>
                    </a:lnTo>
                    <a:moveTo>
                      <a:pt x="520" y="623"/>
                    </a:moveTo>
                    <a:lnTo>
                      <a:pt x="520" y="623"/>
                    </a:lnTo>
                    <a:lnTo>
                      <a:pt x="526" y="623"/>
                    </a:lnTo>
                    <a:moveTo>
                      <a:pt x="509" y="623"/>
                    </a:moveTo>
                    <a:lnTo>
                      <a:pt x="509" y="623"/>
                    </a:lnTo>
                    <a:lnTo>
                      <a:pt x="520" y="623"/>
                    </a:lnTo>
                    <a:moveTo>
                      <a:pt x="503" y="623"/>
                    </a:moveTo>
                    <a:lnTo>
                      <a:pt x="503" y="623"/>
                    </a:lnTo>
                    <a:lnTo>
                      <a:pt x="509" y="623"/>
                    </a:lnTo>
                    <a:moveTo>
                      <a:pt x="498" y="631"/>
                    </a:moveTo>
                    <a:lnTo>
                      <a:pt x="498" y="631"/>
                    </a:lnTo>
                    <a:lnTo>
                      <a:pt x="503" y="623"/>
                    </a:lnTo>
                    <a:moveTo>
                      <a:pt x="492" y="639"/>
                    </a:moveTo>
                    <a:lnTo>
                      <a:pt x="492" y="639"/>
                    </a:lnTo>
                    <a:lnTo>
                      <a:pt x="498" y="631"/>
                    </a:lnTo>
                    <a:moveTo>
                      <a:pt x="479" y="639"/>
                    </a:moveTo>
                    <a:lnTo>
                      <a:pt x="479" y="639"/>
                    </a:lnTo>
                    <a:lnTo>
                      <a:pt x="492" y="639"/>
                    </a:lnTo>
                    <a:moveTo>
                      <a:pt x="473" y="639"/>
                    </a:moveTo>
                    <a:lnTo>
                      <a:pt x="473" y="639"/>
                    </a:lnTo>
                    <a:lnTo>
                      <a:pt x="479" y="639"/>
                    </a:lnTo>
                    <a:moveTo>
                      <a:pt x="468" y="644"/>
                    </a:moveTo>
                    <a:lnTo>
                      <a:pt x="468" y="644"/>
                    </a:lnTo>
                    <a:lnTo>
                      <a:pt x="473" y="639"/>
                    </a:lnTo>
                    <a:moveTo>
                      <a:pt x="462" y="644"/>
                    </a:moveTo>
                    <a:lnTo>
                      <a:pt x="462" y="644"/>
                    </a:lnTo>
                    <a:lnTo>
                      <a:pt x="468" y="644"/>
                    </a:lnTo>
                    <a:moveTo>
                      <a:pt x="456" y="661"/>
                    </a:moveTo>
                    <a:lnTo>
                      <a:pt x="456" y="661"/>
                    </a:lnTo>
                    <a:lnTo>
                      <a:pt x="462" y="644"/>
                    </a:lnTo>
                    <a:moveTo>
                      <a:pt x="451" y="661"/>
                    </a:moveTo>
                    <a:lnTo>
                      <a:pt x="451" y="661"/>
                    </a:lnTo>
                    <a:lnTo>
                      <a:pt x="456" y="661"/>
                    </a:lnTo>
                    <a:moveTo>
                      <a:pt x="445" y="661"/>
                    </a:moveTo>
                    <a:lnTo>
                      <a:pt x="445" y="661"/>
                    </a:lnTo>
                    <a:lnTo>
                      <a:pt x="451" y="661"/>
                    </a:lnTo>
                    <a:moveTo>
                      <a:pt x="439" y="669"/>
                    </a:moveTo>
                    <a:lnTo>
                      <a:pt x="439" y="669"/>
                    </a:lnTo>
                    <a:lnTo>
                      <a:pt x="445" y="661"/>
                    </a:lnTo>
                    <a:moveTo>
                      <a:pt x="434" y="669"/>
                    </a:moveTo>
                    <a:lnTo>
                      <a:pt x="434" y="669"/>
                    </a:lnTo>
                    <a:lnTo>
                      <a:pt x="439" y="669"/>
                    </a:lnTo>
                    <a:moveTo>
                      <a:pt x="426" y="674"/>
                    </a:moveTo>
                    <a:lnTo>
                      <a:pt x="426" y="674"/>
                    </a:lnTo>
                    <a:lnTo>
                      <a:pt x="434" y="669"/>
                    </a:lnTo>
                    <a:moveTo>
                      <a:pt x="421" y="682"/>
                    </a:moveTo>
                    <a:lnTo>
                      <a:pt x="421" y="682"/>
                    </a:lnTo>
                    <a:lnTo>
                      <a:pt x="426" y="674"/>
                    </a:lnTo>
                    <a:moveTo>
                      <a:pt x="415" y="690"/>
                    </a:moveTo>
                    <a:lnTo>
                      <a:pt x="415" y="690"/>
                    </a:lnTo>
                    <a:lnTo>
                      <a:pt x="421" y="682"/>
                    </a:lnTo>
                    <a:moveTo>
                      <a:pt x="409" y="698"/>
                    </a:moveTo>
                    <a:lnTo>
                      <a:pt x="409" y="698"/>
                    </a:lnTo>
                    <a:lnTo>
                      <a:pt x="415" y="690"/>
                    </a:lnTo>
                    <a:moveTo>
                      <a:pt x="404" y="698"/>
                    </a:moveTo>
                    <a:lnTo>
                      <a:pt x="404" y="698"/>
                    </a:lnTo>
                    <a:lnTo>
                      <a:pt x="409" y="698"/>
                    </a:lnTo>
                    <a:moveTo>
                      <a:pt x="398" y="712"/>
                    </a:moveTo>
                    <a:lnTo>
                      <a:pt x="398" y="712"/>
                    </a:lnTo>
                    <a:lnTo>
                      <a:pt x="404" y="698"/>
                    </a:lnTo>
                    <a:moveTo>
                      <a:pt x="387" y="712"/>
                    </a:moveTo>
                    <a:lnTo>
                      <a:pt x="387" y="712"/>
                    </a:lnTo>
                    <a:lnTo>
                      <a:pt x="398" y="712"/>
                    </a:lnTo>
                    <a:moveTo>
                      <a:pt x="381" y="720"/>
                    </a:moveTo>
                    <a:lnTo>
                      <a:pt x="381" y="720"/>
                    </a:lnTo>
                    <a:lnTo>
                      <a:pt x="387" y="712"/>
                    </a:lnTo>
                    <a:moveTo>
                      <a:pt x="374" y="720"/>
                    </a:moveTo>
                    <a:lnTo>
                      <a:pt x="374" y="720"/>
                    </a:lnTo>
                    <a:lnTo>
                      <a:pt x="381" y="720"/>
                    </a:lnTo>
                    <a:moveTo>
                      <a:pt x="368" y="720"/>
                    </a:moveTo>
                    <a:lnTo>
                      <a:pt x="368" y="720"/>
                    </a:lnTo>
                    <a:lnTo>
                      <a:pt x="374" y="720"/>
                    </a:lnTo>
                    <a:moveTo>
                      <a:pt x="362" y="734"/>
                    </a:moveTo>
                    <a:lnTo>
                      <a:pt x="362" y="734"/>
                    </a:lnTo>
                    <a:lnTo>
                      <a:pt x="368" y="720"/>
                    </a:lnTo>
                    <a:moveTo>
                      <a:pt x="357" y="742"/>
                    </a:moveTo>
                    <a:lnTo>
                      <a:pt x="357" y="742"/>
                    </a:lnTo>
                    <a:lnTo>
                      <a:pt x="362" y="734"/>
                    </a:lnTo>
                    <a:moveTo>
                      <a:pt x="351" y="742"/>
                    </a:moveTo>
                    <a:lnTo>
                      <a:pt x="351" y="742"/>
                    </a:lnTo>
                    <a:lnTo>
                      <a:pt x="357" y="742"/>
                    </a:lnTo>
                    <a:moveTo>
                      <a:pt x="346" y="755"/>
                    </a:moveTo>
                    <a:lnTo>
                      <a:pt x="346" y="755"/>
                    </a:lnTo>
                    <a:lnTo>
                      <a:pt x="351" y="742"/>
                    </a:lnTo>
                    <a:moveTo>
                      <a:pt x="340" y="771"/>
                    </a:moveTo>
                    <a:lnTo>
                      <a:pt x="340" y="771"/>
                    </a:lnTo>
                    <a:lnTo>
                      <a:pt x="346" y="755"/>
                    </a:lnTo>
                    <a:moveTo>
                      <a:pt x="334" y="771"/>
                    </a:moveTo>
                    <a:lnTo>
                      <a:pt x="334" y="771"/>
                    </a:lnTo>
                    <a:lnTo>
                      <a:pt x="340" y="771"/>
                    </a:lnTo>
                    <a:moveTo>
                      <a:pt x="329" y="771"/>
                    </a:moveTo>
                    <a:lnTo>
                      <a:pt x="329" y="771"/>
                    </a:lnTo>
                    <a:lnTo>
                      <a:pt x="334" y="771"/>
                    </a:lnTo>
                    <a:moveTo>
                      <a:pt x="321" y="780"/>
                    </a:moveTo>
                    <a:lnTo>
                      <a:pt x="321" y="780"/>
                    </a:lnTo>
                    <a:lnTo>
                      <a:pt x="329" y="771"/>
                    </a:lnTo>
                    <a:moveTo>
                      <a:pt x="315" y="780"/>
                    </a:moveTo>
                    <a:lnTo>
                      <a:pt x="315" y="780"/>
                    </a:lnTo>
                    <a:lnTo>
                      <a:pt x="321" y="780"/>
                    </a:lnTo>
                    <a:moveTo>
                      <a:pt x="310" y="788"/>
                    </a:moveTo>
                    <a:lnTo>
                      <a:pt x="310" y="788"/>
                    </a:lnTo>
                    <a:lnTo>
                      <a:pt x="315" y="780"/>
                    </a:lnTo>
                    <a:moveTo>
                      <a:pt x="304" y="788"/>
                    </a:moveTo>
                    <a:lnTo>
                      <a:pt x="304" y="788"/>
                    </a:lnTo>
                    <a:lnTo>
                      <a:pt x="310" y="788"/>
                    </a:lnTo>
                    <a:moveTo>
                      <a:pt x="293" y="788"/>
                    </a:moveTo>
                    <a:lnTo>
                      <a:pt x="293" y="788"/>
                    </a:lnTo>
                    <a:lnTo>
                      <a:pt x="304" y="788"/>
                    </a:lnTo>
                    <a:moveTo>
                      <a:pt x="287" y="788"/>
                    </a:moveTo>
                    <a:lnTo>
                      <a:pt x="287" y="788"/>
                    </a:lnTo>
                    <a:lnTo>
                      <a:pt x="293" y="788"/>
                    </a:lnTo>
                    <a:moveTo>
                      <a:pt x="282" y="793"/>
                    </a:moveTo>
                    <a:lnTo>
                      <a:pt x="282" y="793"/>
                    </a:lnTo>
                    <a:lnTo>
                      <a:pt x="287" y="788"/>
                    </a:lnTo>
                    <a:moveTo>
                      <a:pt x="276" y="801"/>
                    </a:moveTo>
                    <a:lnTo>
                      <a:pt x="276" y="801"/>
                    </a:lnTo>
                    <a:lnTo>
                      <a:pt x="282" y="793"/>
                    </a:lnTo>
                    <a:moveTo>
                      <a:pt x="269" y="815"/>
                    </a:moveTo>
                    <a:lnTo>
                      <a:pt x="269" y="815"/>
                    </a:lnTo>
                    <a:lnTo>
                      <a:pt x="276" y="801"/>
                    </a:lnTo>
                    <a:moveTo>
                      <a:pt x="263" y="823"/>
                    </a:moveTo>
                    <a:lnTo>
                      <a:pt x="263" y="823"/>
                    </a:lnTo>
                    <a:lnTo>
                      <a:pt x="269" y="815"/>
                    </a:lnTo>
                    <a:moveTo>
                      <a:pt x="252" y="831"/>
                    </a:moveTo>
                    <a:lnTo>
                      <a:pt x="252" y="831"/>
                    </a:lnTo>
                    <a:lnTo>
                      <a:pt x="263" y="823"/>
                    </a:lnTo>
                    <a:moveTo>
                      <a:pt x="252" y="845"/>
                    </a:moveTo>
                    <a:lnTo>
                      <a:pt x="252" y="845"/>
                    </a:lnTo>
                    <a:lnTo>
                      <a:pt x="252" y="831"/>
                    </a:lnTo>
                    <a:moveTo>
                      <a:pt x="246" y="845"/>
                    </a:moveTo>
                    <a:lnTo>
                      <a:pt x="246" y="845"/>
                    </a:lnTo>
                    <a:lnTo>
                      <a:pt x="252" y="845"/>
                    </a:lnTo>
                    <a:moveTo>
                      <a:pt x="235" y="845"/>
                    </a:moveTo>
                    <a:lnTo>
                      <a:pt x="235" y="845"/>
                    </a:lnTo>
                    <a:lnTo>
                      <a:pt x="246" y="845"/>
                    </a:lnTo>
                    <a:moveTo>
                      <a:pt x="229" y="845"/>
                    </a:moveTo>
                    <a:lnTo>
                      <a:pt x="229" y="845"/>
                    </a:lnTo>
                    <a:lnTo>
                      <a:pt x="235" y="845"/>
                    </a:lnTo>
                    <a:moveTo>
                      <a:pt x="224" y="853"/>
                    </a:moveTo>
                    <a:lnTo>
                      <a:pt x="224" y="853"/>
                    </a:lnTo>
                    <a:lnTo>
                      <a:pt x="229" y="845"/>
                    </a:lnTo>
                    <a:moveTo>
                      <a:pt x="216" y="869"/>
                    </a:moveTo>
                    <a:lnTo>
                      <a:pt x="216" y="869"/>
                    </a:lnTo>
                    <a:lnTo>
                      <a:pt x="224" y="853"/>
                    </a:lnTo>
                    <a:moveTo>
                      <a:pt x="210" y="869"/>
                    </a:moveTo>
                    <a:lnTo>
                      <a:pt x="210" y="869"/>
                    </a:lnTo>
                    <a:lnTo>
                      <a:pt x="216" y="869"/>
                    </a:lnTo>
                    <a:moveTo>
                      <a:pt x="199" y="869"/>
                    </a:moveTo>
                    <a:lnTo>
                      <a:pt x="199" y="869"/>
                    </a:lnTo>
                    <a:lnTo>
                      <a:pt x="210" y="869"/>
                    </a:lnTo>
                    <a:moveTo>
                      <a:pt x="193" y="874"/>
                    </a:moveTo>
                    <a:lnTo>
                      <a:pt x="193" y="874"/>
                    </a:lnTo>
                    <a:lnTo>
                      <a:pt x="199" y="869"/>
                    </a:lnTo>
                    <a:moveTo>
                      <a:pt x="188" y="874"/>
                    </a:moveTo>
                    <a:lnTo>
                      <a:pt x="188" y="874"/>
                    </a:lnTo>
                    <a:lnTo>
                      <a:pt x="193" y="874"/>
                    </a:lnTo>
                    <a:moveTo>
                      <a:pt x="182" y="891"/>
                    </a:moveTo>
                    <a:lnTo>
                      <a:pt x="182" y="891"/>
                    </a:lnTo>
                    <a:lnTo>
                      <a:pt x="188" y="874"/>
                    </a:lnTo>
                    <a:moveTo>
                      <a:pt x="177" y="899"/>
                    </a:moveTo>
                    <a:lnTo>
                      <a:pt x="177" y="899"/>
                    </a:lnTo>
                    <a:lnTo>
                      <a:pt x="182" y="891"/>
                    </a:lnTo>
                    <a:moveTo>
                      <a:pt x="171" y="899"/>
                    </a:moveTo>
                    <a:lnTo>
                      <a:pt x="171" y="899"/>
                    </a:lnTo>
                    <a:lnTo>
                      <a:pt x="177" y="899"/>
                    </a:lnTo>
                    <a:moveTo>
                      <a:pt x="163" y="904"/>
                    </a:moveTo>
                    <a:lnTo>
                      <a:pt x="163" y="904"/>
                    </a:lnTo>
                    <a:lnTo>
                      <a:pt x="171" y="899"/>
                    </a:lnTo>
                    <a:moveTo>
                      <a:pt x="158" y="912"/>
                    </a:moveTo>
                    <a:lnTo>
                      <a:pt x="158" y="912"/>
                    </a:lnTo>
                    <a:lnTo>
                      <a:pt x="163" y="904"/>
                    </a:lnTo>
                    <a:moveTo>
                      <a:pt x="147" y="920"/>
                    </a:moveTo>
                    <a:lnTo>
                      <a:pt x="147" y="920"/>
                    </a:lnTo>
                    <a:lnTo>
                      <a:pt x="158" y="912"/>
                    </a:lnTo>
                    <a:moveTo>
                      <a:pt x="141" y="926"/>
                    </a:moveTo>
                    <a:lnTo>
                      <a:pt x="141" y="926"/>
                    </a:lnTo>
                    <a:lnTo>
                      <a:pt x="147" y="920"/>
                    </a:lnTo>
                    <a:moveTo>
                      <a:pt x="135" y="926"/>
                    </a:moveTo>
                    <a:lnTo>
                      <a:pt x="135" y="926"/>
                    </a:lnTo>
                    <a:lnTo>
                      <a:pt x="141" y="926"/>
                    </a:lnTo>
                    <a:moveTo>
                      <a:pt x="130" y="926"/>
                    </a:moveTo>
                    <a:lnTo>
                      <a:pt x="130" y="926"/>
                    </a:lnTo>
                    <a:lnTo>
                      <a:pt x="135" y="926"/>
                    </a:lnTo>
                    <a:moveTo>
                      <a:pt x="124" y="934"/>
                    </a:moveTo>
                    <a:lnTo>
                      <a:pt x="124" y="934"/>
                    </a:lnTo>
                    <a:lnTo>
                      <a:pt x="130" y="926"/>
                    </a:lnTo>
                    <a:moveTo>
                      <a:pt x="111" y="934"/>
                    </a:moveTo>
                    <a:lnTo>
                      <a:pt x="111" y="934"/>
                    </a:lnTo>
                    <a:lnTo>
                      <a:pt x="124" y="934"/>
                    </a:lnTo>
                    <a:moveTo>
                      <a:pt x="105" y="934"/>
                    </a:moveTo>
                    <a:lnTo>
                      <a:pt x="105" y="934"/>
                    </a:lnTo>
                    <a:lnTo>
                      <a:pt x="111" y="934"/>
                    </a:lnTo>
                    <a:moveTo>
                      <a:pt x="100" y="934"/>
                    </a:moveTo>
                    <a:lnTo>
                      <a:pt x="100" y="934"/>
                    </a:lnTo>
                    <a:lnTo>
                      <a:pt x="105" y="934"/>
                    </a:lnTo>
                    <a:moveTo>
                      <a:pt x="94" y="950"/>
                    </a:moveTo>
                    <a:lnTo>
                      <a:pt x="94" y="950"/>
                    </a:lnTo>
                    <a:lnTo>
                      <a:pt x="100" y="934"/>
                    </a:lnTo>
                    <a:moveTo>
                      <a:pt x="83" y="956"/>
                    </a:moveTo>
                    <a:lnTo>
                      <a:pt x="83" y="956"/>
                    </a:lnTo>
                    <a:lnTo>
                      <a:pt x="94" y="950"/>
                    </a:lnTo>
                    <a:moveTo>
                      <a:pt x="77" y="956"/>
                    </a:moveTo>
                    <a:lnTo>
                      <a:pt x="77" y="956"/>
                    </a:lnTo>
                    <a:lnTo>
                      <a:pt x="83" y="956"/>
                    </a:lnTo>
                    <a:moveTo>
                      <a:pt x="71" y="964"/>
                    </a:moveTo>
                    <a:lnTo>
                      <a:pt x="71" y="964"/>
                    </a:lnTo>
                    <a:lnTo>
                      <a:pt x="77" y="956"/>
                    </a:lnTo>
                    <a:moveTo>
                      <a:pt x="66" y="972"/>
                    </a:moveTo>
                    <a:lnTo>
                      <a:pt x="66" y="972"/>
                    </a:lnTo>
                    <a:lnTo>
                      <a:pt x="71" y="964"/>
                    </a:lnTo>
                    <a:moveTo>
                      <a:pt x="58" y="980"/>
                    </a:moveTo>
                    <a:lnTo>
                      <a:pt x="58" y="980"/>
                    </a:lnTo>
                    <a:lnTo>
                      <a:pt x="66" y="972"/>
                    </a:lnTo>
                    <a:moveTo>
                      <a:pt x="47" y="980"/>
                    </a:moveTo>
                    <a:lnTo>
                      <a:pt x="47" y="980"/>
                    </a:lnTo>
                    <a:lnTo>
                      <a:pt x="58" y="980"/>
                    </a:lnTo>
                    <a:moveTo>
                      <a:pt x="47" y="993"/>
                    </a:moveTo>
                    <a:lnTo>
                      <a:pt x="47" y="993"/>
                    </a:lnTo>
                    <a:lnTo>
                      <a:pt x="47" y="980"/>
                    </a:lnTo>
                    <a:moveTo>
                      <a:pt x="41" y="1002"/>
                    </a:moveTo>
                    <a:lnTo>
                      <a:pt x="41" y="1002"/>
                    </a:lnTo>
                    <a:lnTo>
                      <a:pt x="47" y="993"/>
                    </a:lnTo>
                    <a:moveTo>
                      <a:pt x="36" y="1010"/>
                    </a:moveTo>
                    <a:lnTo>
                      <a:pt x="36" y="1010"/>
                    </a:lnTo>
                    <a:lnTo>
                      <a:pt x="41" y="1002"/>
                    </a:lnTo>
                    <a:moveTo>
                      <a:pt x="25" y="1010"/>
                    </a:moveTo>
                    <a:lnTo>
                      <a:pt x="25" y="1010"/>
                    </a:lnTo>
                    <a:lnTo>
                      <a:pt x="36" y="1010"/>
                    </a:lnTo>
                    <a:moveTo>
                      <a:pt x="19" y="1010"/>
                    </a:moveTo>
                    <a:lnTo>
                      <a:pt x="19" y="1010"/>
                    </a:lnTo>
                    <a:lnTo>
                      <a:pt x="25" y="1010"/>
                    </a:lnTo>
                    <a:moveTo>
                      <a:pt x="13" y="1010"/>
                    </a:moveTo>
                    <a:lnTo>
                      <a:pt x="13" y="1010"/>
                    </a:lnTo>
                    <a:lnTo>
                      <a:pt x="19" y="1010"/>
                    </a:lnTo>
                    <a:moveTo>
                      <a:pt x="6" y="1010"/>
                    </a:moveTo>
                    <a:lnTo>
                      <a:pt x="6" y="1010"/>
                    </a:lnTo>
                    <a:lnTo>
                      <a:pt x="13" y="1010"/>
                    </a:lnTo>
                    <a:moveTo>
                      <a:pt x="0" y="1015"/>
                    </a:moveTo>
                    <a:lnTo>
                      <a:pt x="0" y="1015"/>
                    </a:lnTo>
                    <a:lnTo>
                      <a:pt x="6" y="1010"/>
                    </a:lnTo>
                  </a:path>
                </a:pathLst>
              </a:custGeom>
              <a:noFill/>
              <a:ln w="28575"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05" name="Freeform 199">
                <a:extLst>
                  <a:ext uri="{FF2B5EF4-FFF2-40B4-BE49-F238E27FC236}">
                    <a16:creationId xmlns:a16="http://schemas.microsoft.com/office/drawing/2014/main" id="{40CD14DC-5124-4B95-BDFF-92BF0A6E96B8}"/>
                  </a:ext>
                </a:extLst>
              </p:cNvPr>
              <p:cNvSpPr>
                <a:spLocks noEditPoints="1"/>
              </p:cNvSpPr>
              <p:nvPr/>
            </p:nvSpPr>
            <p:spPr bwMode="auto">
              <a:xfrm>
                <a:off x="7221306" y="2777258"/>
                <a:ext cx="3383806" cy="2200275"/>
              </a:xfrm>
              <a:custGeom>
                <a:avLst/>
                <a:gdLst>
                  <a:gd name="T0" fmla="*/ 1600 w 1622"/>
                  <a:gd name="T1" fmla="*/ 0 h 1386"/>
                  <a:gd name="T2" fmla="*/ 1583 w 1622"/>
                  <a:gd name="T3" fmla="*/ 68 h 1386"/>
                  <a:gd name="T4" fmla="*/ 1553 w 1622"/>
                  <a:gd name="T5" fmla="*/ 68 h 1386"/>
                  <a:gd name="T6" fmla="*/ 1530 w 1622"/>
                  <a:gd name="T7" fmla="*/ 81 h 1386"/>
                  <a:gd name="T8" fmla="*/ 1500 w 1622"/>
                  <a:gd name="T9" fmla="*/ 119 h 1386"/>
                  <a:gd name="T10" fmla="*/ 1489 w 1622"/>
                  <a:gd name="T11" fmla="*/ 165 h 1386"/>
                  <a:gd name="T12" fmla="*/ 1461 w 1622"/>
                  <a:gd name="T13" fmla="*/ 192 h 1386"/>
                  <a:gd name="T14" fmla="*/ 1436 w 1622"/>
                  <a:gd name="T15" fmla="*/ 217 h 1386"/>
                  <a:gd name="T16" fmla="*/ 1425 w 1622"/>
                  <a:gd name="T17" fmla="*/ 252 h 1386"/>
                  <a:gd name="T18" fmla="*/ 1402 w 1622"/>
                  <a:gd name="T19" fmla="*/ 290 h 1386"/>
                  <a:gd name="T20" fmla="*/ 1384 w 1622"/>
                  <a:gd name="T21" fmla="*/ 319 h 1386"/>
                  <a:gd name="T22" fmla="*/ 1355 w 1622"/>
                  <a:gd name="T23" fmla="*/ 319 h 1386"/>
                  <a:gd name="T24" fmla="*/ 1325 w 1622"/>
                  <a:gd name="T25" fmla="*/ 328 h 1386"/>
                  <a:gd name="T26" fmla="*/ 1303 w 1622"/>
                  <a:gd name="T27" fmla="*/ 349 h 1386"/>
                  <a:gd name="T28" fmla="*/ 1273 w 1622"/>
                  <a:gd name="T29" fmla="*/ 349 h 1386"/>
                  <a:gd name="T30" fmla="*/ 1250 w 1622"/>
                  <a:gd name="T31" fmla="*/ 366 h 1386"/>
                  <a:gd name="T32" fmla="*/ 1226 w 1622"/>
                  <a:gd name="T33" fmla="*/ 387 h 1386"/>
                  <a:gd name="T34" fmla="*/ 1198 w 1622"/>
                  <a:gd name="T35" fmla="*/ 393 h 1386"/>
                  <a:gd name="T36" fmla="*/ 1168 w 1622"/>
                  <a:gd name="T37" fmla="*/ 401 h 1386"/>
                  <a:gd name="T38" fmla="*/ 1145 w 1622"/>
                  <a:gd name="T39" fmla="*/ 409 h 1386"/>
                  <a:gd name="T40" fmla="*/ 1115 w 1622"/>
                  <a:gd name="T41" fmla="*/ 439 h 1386"/>
                  <a:gd name="T42" fmla="*/ 1087 w 1622"/>
                  <a:gd name="T43" fmla="*/ 468 h 1386"/>
                  <a:gd name="T44" fmla="*/ 1068 w 1622"/>
                  <a:gd name="T45" fmla="*/ 490 h 1386"/>
                  <a:gd name="T46" fmla="*/ 1040 w 1622"/>
                  <a:gd name="T47" fmla="*/ 520 h 1386"/>
                  <a:gd name="T48" fmla="*/ 1010 w 1622"/>
                  <a:gd name="T49" fmla="*/ 541 h 1386"/>
                  <a:gd name="T50" fmla="*/ 988 w 1622"/>
                  <a:gd name="T51" fmla="*/ 558 h 1386"/>
                  <a:gd name="T52" fmla="*/ 963 w 1622"/>
                  <a:gd name="T53" fmla="*/ 579 h 1386"/>
                  <a:gd name="T54" fmla="*/ 935 w 1622"/>
                  <a:gd name="T55" fmla="*/ 593 h 1386"/>
                  <a:gd name="T56" fmla="*/ 905 w 1622"/>
                  <a:gd name="T57" fmla="*/ 609 h 1386"/>
                  <a:gd name="T58" fmla="*/ 877 w 1622"/>
                  <a:gd name="T59" fmla="*/ 623 h 1386"/>
                  <a:gd name="T60" fmla="*/ 852 w 1622"/>
                  <a:gd name="T61" fmla="*/ 639 h 1386"/>
                  <a:gd name="T62" fmla="*/ 824 w 1622"/>
                  <a:gd name="T63" fmla="*/ 661 h 1386"/>
                  <a:gd name="T64" fmla="*/ 794 w 1622"/>
                  <a:gd name="T65" fmla="*/ 677 h 1386"/>
                  <a:gd name="T66" fmla="*/ 772 w 1622"/>
                  <a:gd name="T67" fmla="*/ 690 h 1386"/>
                  <a:gd name="T68" fmla="*/ 742 w 1622"/>
                  <a:gd name="T69" fmla="*/ 704 h 1386"/>
                  <a:gd name="T70" fmla="*/ 713 w 1622"/>
                  <a:gd name="T71" fmla="*/ 720 h 1386"/>
                  <a:gd name="T72" fmla="*/ 683 w 1622"/>
                  <a:gd name="T73" fmla="*/ 734 h 1386"/>
                  <a:gd name="T74" fmla="*/ 667 w 1622"/>
                  <a:gd name="T75" fmla="*/ 780 h 1386"/>
                  <a:gd name="T76" fmla="*/ 637 w 1622"/>
                  <a:gd name="T77" fmla="*/ 793 h 1386"/>
                  <a:gd name="T78" fmla="*/ 608 w 1622"/>
                  <a:gd name="T79" fmla="*/ 810 h 1386"/>
                  <a:gd name="T80" fmla="*/ 578 w 1622"/>
                  <a:gd name="T81" fmla="*/ 831 h 1386"/>
                  <a:gd name="T82" fmla="*/ 556 w 1622"/>
                  <a:gd name="T83" fmla="*/ 861 h 1386"/>
                  <a:gd name="T84" fmla="*/ 526 w 1622"/>
                  <a:gd name="T85" fmla="*/ 899 h 1386"/>
                  <a:gd name="T86" fmla="*/ 498 w 1622"/>
                  <a:gd name="T87" fmla="*/ 899 h 1386"/>
                  <a:gd name="T88" fmla="*/ 468 w 1622"/>
                  <a:gd name="T89" fmla="*/ 926 h 1386"/>
                  <a:gd name="T90" fmla="*/ 439 w 1622"/>
                  <a:gd name="T91" fmla="*/ 958 h 1386"/>
                  <a:gd name="T92" fmla="*/ 415 w 1622"/>
                  <a:gd name="T93" fmla="*/ 985 h 1386"/>
                  <a:gd name="T94" fmla="*/ 387 w 1622"/>
                  <a:gd name="T95" fmla="*/ 1015 h 1386"/>
                  <a:gd name="T96" fmla="*/ 362 w 1622"/>
                  <a:gd name="T97" fmla="*/ 1045 h 1386"/>
                  <a:gd name="T98" fmla="*/ 340 w 1622"/>
                  <a:gd name="T99" fmla="*/ 1061 h 1386"/>
                  <a:gd name="T100" fmla="*/ 321 w 1622"/>
                  <a:gd name="T101" fmla="*/ 1091 h 1386"/>
                  <a:gd name="T102" fmla="*/ 293 w 1622"/>
                  <a:gd name="T103" fmla="*/ 1105 h 1386"/>
                  <a:gd name="T104" fmla="*/ 269 w 1622"/>
                  <a:gd name="T105" fmla="*/ 1134 h 1386"/>
                  <a:gd name="T106" fmla="*/ 246 w 1622"/>
                  <a:gd name="T107" fmla="*/ 1172 h 1386"/>
                  <a:gd name="T108" fmla="*/ 216 w 1622"/>
                  <a:gd name="T109" fmla="*/ 1202 h 1386"/>
                  <a:gd name="T110" fmla="*/ 188 w 1622"/>
                  <a:gd name="T111" fmla="*/ 1232 h 1386"/>
                  <a:gd name="T112" fmla="*/ 163 w 1622"/>
                  <a:gd name="T113" fmla="*/ 1262 h 1386"/>
                  <a:gd name="T114" fmla="*/ 135 w 1622"/>
                  <a:gd name="T115" fmla="*/ 1283 h 1386"/>
                  <a:gd name="T116" fmla="*/ 111 w 1622"/>
                  <a:gd name="T117" fmla="*/ 1305 h 1386"/>
                  <a:gd name="T118" fmla="*/ 88 w 1622"/>
                  <a:gd name="T119" fmla="*/ 1327 h 1386"/>
                  <a:gd name="T120" fmla="*/ 66 w 1622"/>
                  <a:gd name="T121" fmla="*/ 1343 h 1386"/>
                  <a:gd name="T122" fmla="*/ 36 w 1622"/>
                  <a:gd name="T123" fmla="*/ 1364 h 1386"/>
                  <a:gd name="T124" fmla="*/ 6 w 1622"/>
                  <a:gd name="T125" fmla="*/ 1381 h 1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22" h="1386">
                    <a:moveTo>
                      <a:pt x="1616" y="0"/>
                    </a:moveTo>
                    <a:lnTo>
                      <a:pt x="1616" y="0"/>
                    </a:lnTo>
                    <a:lnTo>
                      <a:pt x="1622" y="0"/>
                    </a:lnTo>
                    <a:moveTo>
                      <a:pt x="1611" y="0"/>
                    </a:moveTo>
                    <a:lnTo>
                      <a:pt x="1611" y="0"/>
                    </a:lnTo>
                    <a:lnTo>
                      <a:pt x="1616" y="0"/>
                    </a:lnTo>
                    <a:moveTo>
                      <a:pt x="1600" y="0"/>
                    </a:moveTo>
                    <a:lnTo>
                      <a:pt x="1600" y="0"/>
                    </a:lnTo>
                    <a:lnTo>
                      <a:pt x="1611" y="0"/>
                    </a:lnTo>
                    <a:moveTo>
                      <a:pt x="1600" y="24"/>
                    </a:moveTo>
                    <a:lnTo>
                      <a:pt x="1600" y="24"/>
                    </a:lnTo>
                    <a:lnTo>
                      <a:pt x="1600" y="0"/>
                    </a:lnTo>
                    <a:moveTo>
                      <a:pt x="1594" y="46"/>
                    </a:moveTo>
                    <a:lnTo>
                      <a:pt x="1594" y="46"/>
                    </a:lnTo>
                    <a:lnTo>
                      <a:pt x="1600" y="24"/>
                    </a:lnTo>
                    <a:moveTo>
                      <a:pt x="1588" y="68"/>
                    </a:moveTo>
                    <a:lnTo>
                      <a:pt x="1588" y="68"/>
                    </a:lnTo>
                    <a:lnTo>
                      <a:pt x="1594" y="46"/>
                    </a:lnTo>
                    <a:moveTo>
                      <a:pt x="1583" y="68"/>
                    </a:moveTo>
                    <a:lnTo>
                      <a:pt x="1583" y="68"/>
                    </a:lnTo>
                    <a:lnTo>
                      <a:pt x="1588" y="68"/>
                    </a:lnTo>
                    <a:moveTo>
                      <a:pt x="1577" y="68"/>
                    </a:moveTo>
                    <a:lnTo>
                      <a:pt x="1577" y="68"/>
                    </a:lnTo>
                    <a:lnTo>
                      <a:pt x="1583" y="68"/>
                    </a:lnTo>
                    <a:moveTo>
                      <a:pt x="1571" y="68"/>
                    </a:moveTo>
                    <a:lnTo>
                      <a:pt x="1571" y="68"/>
                    </a:lnTo>
                    <a:lnTo>
                      <a:pt x="1577" y="68"/>
                    </a:lnTo>
                    <a:moveTo>
                      <a:pt x="1558" y="68"/>
                    </a:moveTo>
                    <a:lnTo>
                      <a:pt x="1558" y="68"/>
                    </a:lnTo>
                    <a:lnTo>
                      <a:pt x="1571" y="68"/>
                    </a:lnTo>
                    <a:moveTo>
                      <a:pt x="1553" y="68"/>
                    </a:moveTo>
                    <a:lnTo>
                      <a:pt x="1553" y="68"/>
                    </a:lnTo>
                    <a:lnTo>
                      <a:pt x="1558" y="68"/>
                    </a:lnTo>
                    <a:moveTo>
                      <a:pt x="1547" y="68"/>
                    </a:moveTo>
                    <a:lnTo>
                      <a:pt x="1547" y="68"/>
                    </a:lnTo>
                    <a:lnTo>
                      <a:pt x="1553" y="68"/>
                    </a:lnTo>
                    <a:moveTo>
                      <a:pt x="1541" y="68"/>
                    </a:moveTo>
                    <a:lnTo>
                      <a:pt x="1541" y="68"/>
                    </a:lnTo>
                    <a:lnTo>
                      <a:pt x="1547" y="68"/>
                    </a:lnTo>
                    <a:moveTo>
                      <a:pt x="1536" y="81"/>
                    </a:moveTo>
                    <a:lnTo>
                      <a:pt x="1536" y="81"/>
                    </a:lnTo>
                    <a:lnTo>
                      <a:pt x="1541" y="68"/>
                    </a:lnTo>
                    <a:moveTo>
                      <a:pt x="1530" y="81"/>
                    </a:moveTo>
                    <a:lnTo>
                      <a:pt x="1530" y="81"/>
                    </a:lnTo>
                    <a:lnTo>
                      <a:pt x="1536" y="81"/>
                    </a:lnTo>
                    <a:moveTo>
                      <a:pt x="1524" y="98"/>
                    </a:moveTo>
                    <a:lnTo>
                      <a:pt x="1524" y="98"/>
                    </a:lnTo>
                    <a:lnTo>
                      <a:pt x="1530" y="81"/>
                    </a:lnTo>
                    <a:moveTo>
                      <a:pt x="1519" y="98"/>
                    </a:moveTo>
                    <a:lnTo>
                      <a:pt x="1519" y="98"/>
                    </a:lnTo>
                    <a:lnTo>
                      <a:pt x="1524" y="98"/>
                    </a:lnTo>
                    <a:moveTo>
                      <a:pt x="1506" y="119"/>
                    </a:moveTo>
                    <a:lnTo>
                      <a:pt x="1506" y="119"/>
                    </a:lnTo>
                    <a:lnTo>
                      <a:pt x="1519" y="98"/>
                    </a:lnTo>
                    <a:moveTo>
                      <a:pt x="1500" y="119"/>
                    </a:moveTo>
                    <a:lnTo>
                      <a:pt x="1500" y="119"/>
                    </a:lnTo>
                    <a:lnTo>
                      <a:pt x="1506" y="119"/>
                    </a:lnTo>
                    <a:moveTo>
                      <a:pt x="1500" y="135"/>
                    </a:moveTo>
                    <a:lnTo>
                      <a:pt x="1500" y="135"/>
                    </a:lnTo>
                    <a:lnTo>
                      <a:pt x="1500" y="119"/>
                    </a:lnTo>
                    <a:moveTo>
                      <a:pt x="1494" y="149"/>
                    </a:moveTo>
                    <a:lnTo>
                      <a:pt x="1494" y="149"/>
                    </a:lnTo>
                    <a:lnTo>
                      <a:pt x="1500" y="135"/>
                    </a:lnTo>
                    <a:moveTo>
                      <a:pt x="1494" y="165"/>
                    </a:moveTo>
                    <a:lnTo>
                      <a:pt x="1494" y="165"/>
                    </a:lnTo>
                    <a:lnTo>
                      <a:pt x="1494" y="149"/>
                    </a:lnTo>
                    <a:moveTo>
                      <a:pt x="1489" y="165"/>
                    </a:moveTo>
                    <a:lnTo>
                      <a:pt x="1489" y="165"/>
                    </a:lnTo>
                    <a:lnTo>
                      <a:pt x="1494" y="165"/>
                    </a:lnTo>
                    <a:moveTo>
                      <a:pt x="1483" y="165"/>
                    </a:moveTo>
                    <a:lnTo>
                      <a:pt x="1483" y="165"/>
                    </a:lnTo>
                    <a:lnTo>
                      <a:pt x="1489" y="165"/>
                    </a:lnTo>
                    <a:moveTo>
                      <a:pt x="1472" y="165"/>
                    </a:moveTo>
                    <a:lnTo>
                      <a:pt x="1472" y="165"/>
                    </a:lnTo>
                    <a:lnTo>
                      <a:pt x="1483" y="165"/>
                    </a:lnTo>
                    <a:moveTo>
                      <a:pt x="1466" y="179"/>
                    </a:moveTo>
                    <a:lnTo>
                      <a:pt x="1466" y="179"/>
                    </a:lnTo>
                    <a:lnTo>
                      <a:pt x="1472" y="165"/>
                    </a:lnTo>
                    <a:moveTo>
                      <a:pt x="1461" y="192"/>
                    </a:moveTo>
                    <a:lnTo>
                      <a:pt x="1461" y="192"/>
                    </a:lnTo>
                    <a:lnTo>
                      <a:pt x="1466" y="179"/>
                    </a:lnTo>
                    <a:moveTo>
                      <a:pt x="1455" y="192"/>
                    </a:moveTo>
                    <a:lnTo>
                      <a:pt x="1455" y="192"/>
                    </a:lnTo>
                    <a:lnTo>
                      <a:pt x="1461" y="192"/>
                    </a:lnTo>
                    <a:moveTo>
                      <a:pt x="1449" y="209"/>
                    </a:moveTo>
                    <a:lnTo>
                      <a:pt x="1449" y="209"/>
                    </a:lnTo>
                    <a:lnTo>
                      <a:pt x="1455" y="192"/>
                    </a:lnTo>
                    <a:moveTo>
                      <a:pt x="1442" y="209"/>
                    </a:moveTo>
                    <a:lnTo>
                      <a:pt x="1442" y="209"/>
                    </a:lnTo>
                    <a:lnTo>
                      <a:pt x="1449" y="209"/>
                    </a:lnTo>
                    <a:moveTo>
                      <a:pt x="1436" y="217"/>
                    </a:moveTo>
                    <a:lnTo>
                      <a:pt x="1436" y="217"/>
                    </a:lnTo>
                    <a:lnTo>
                      <a:pt x="1442" y="209"/>
                    </a:lnTo>
                    <a:moveTo>
                      <a:pt x="1431" y="217"/>
                    </a:moveTo>
                    <a:lnTo>
                      <a:pt x="1431" y="217"/>
                    </a:lnTo>
                    <a:lnTo>
                      <a:pt x="1436" y="217"/>
                    </a:lnTo>
                    <a:moveTo>
                      <a:pt x="1425" y="230"/>
                    </a:moveTo>
                    <a:lnTo>
                      <a:pt x="1425" y="230"/>
                    </a:lnTo>
                    <a:lnTo>
                      <a:pt x="1431" y="217"/>
                    </a:lnTo>
                    <a:moveTo>
                      <a:pt x="1425" y="246"/>
                    </a:moveTo>
                    <a:lnTo>
                      <a:pt x="1425" y="246"/>
                    </a:lnTo>
                    <a:lnTo>
                      <a:pt x="1425" y="230"/>
                    </a:lnTo>
                    <a:moveTo>
                      <a:pt x="1425" y="252"/>
                    </a:moveTo>
                    <a:lnTo>
                      <a:pt x="1425" y="252"/>
                    </a:lnTo>
                    <a:lnTo>
                      <a:pt x="1425" y="246"/>
                    </a:lnTo>
                    <a:moveTo>
                      <a:pt x="1419" y="268"/>
                    </a:moveTo>
                    <a:lnTo>
                      <a:pt x="1419" y="268"/>
                    </a:lnTo>
                    <a:lnTo>
                      <a:pt x="1425" y="252"/>
                    </a:lnTo>
                    <a:moveTo>
                      <a:pt x="1414" y="282"/>
                    </a:moveTo>
                    <a:lnTo>
                      <a:pt x="1414" y="282"/>
                    </a:lnTo>
                    <a:lnTo>
                      <a:pt x="1419" y="268"/>
                    </a:lnTo>
                    <a:moveTo>
                      <a:pt x="1408" y="290"/>
                    </a:moveTo>
                    <a:lnTo>
                      <a:pt x="1408" y="290"/>
                    </a:lnTo>
                    <a:lnTo>
                      <a:pt x="1414" y="282"/>
                    </a:lnTo>
                    <a:moveTo>
                      <a:pt x="1402" y="290"/>
                    </a:moveTo>
                    <a:lnTo>
                      <a:pt x="1402" y="290"/>
                    </a:lnTo>
                    <a:lnTo>
                      <a:pt x="1408" y="290"/>
                    </a:lnTo>
                    <a:moveTo>
                      <a:pt x="1395" y="290"/>
                    </a:moveTo>
                    <a:lnTo>
                      <a:pt x="1395" y="290"/>
                    </a:lnTo>
                    <a:lnTo>
                      <a:pt x="1402" y="290"/>
                    </a:lnTo>
                    <a:moveTo>
                      <a:pt x="1389" y="306"/>
                    </a:moveTo>
                    <a:lnTo>
                      <a:pt x="1389" y="306"/>
                    </a:lnTo>
                    <a:lnTo>
                      <a:pt x="1395" y="290"/>
                    </a:lnTo>
                    <a:moveTo>
                      <a:pt x="1389" y="319"/>
                    </a:moveTo>
                    <a:lnTo>
                      <a:pt x="1389" y="319"/>
                    </a:lnTo>
                    <a:lnTo>
                      <a:pt x="1389" y="306"/>
                    </a:lnTo>
                    <a:moveTo>
                      <a:pt x="1384" y="319"/>
                    </a:moveTo>
                    <a:lnTo>
                      <a:pt x="1384" y="319"/>
                    </a:lnTo>
                    <a:lnTo>
                      <a:pt x="1389" y="319"/>
                    </a:lnTo>
                    <a:moveTo>
                      <a:pt x="1372" y="319"/>
                    </a:moveTo>
                    <a:lnTo>
                      <a:pt x="1372" y="319"/>
                    </a:lnTo>
                    <a:lnTo>
                      <a:pt x="1384" y="319"/>
                    </a:lnTo>
                    <a:moveTo>
                      <a:pt x="1367" y="319"/>
                    </a:moveTo>
                    <a:lnTo>
                      <a:pt x="1367" y="319"/>
                    </a:lnTo>
                    <a:lnTo>
                      <a:pt x="1372" y="319"/>
                    </a:lnTo>
                    <a:moveTo>
                      <a:pt x="1361" y="319"/>
                    </a:moveTo>
                    <a:lnTo>
                      <a:pt x="1361" y="319"/>
                    </a:lnTo>
                    <a:lnTo>
                      <a:pt x="1367" y="319"/>
                    </a:lnTo>
                    <a:moveTo>
                      <a:pt x="1355" y="319"/>
                    </a:moveTo>
                    <a:lnTo>
                      <a:pt x="1355" y="319"/>
                    </a:lnTo>
                    <a:lnTo>
                      <a:pt x="1361" y="319"/>
                    </a:lnTo>
                    <a:moveTo>
                      <a:pt x="1342" y="319"/>
                    </a:moveTo>
                    <a:lnTo>
                      <a:pt x="1342" y="319"/>
                    </a:lnTo>
                    <a:lnTo>
                      <a:pt x="1355" y="319"/>
                    </a:lnTo>
                    <a:moveTo>
                      <a:pt x="1337" y="328"/>
                    </a:moveTo>
                    <a:lnTo>
                      <a:pt x="1337" y="328"/>
                    </a:lnTo>
                    <a:lnTo>
                      <a:pt x="1342" y="319"/>
                    </a:lnTo>
                    <a:moveTo>
                      <a:pt x="1331" y="328"/>
                    </a:moveTo>
                    <a:lnTo>
                      <a:pt x="1331" y="328"/>
                    </a:lnTo>
                    <a:lnTo>
                      <a:pt x="1337" y="328"/>
                    </a:lnTo>
                    <a:moveTo>
                      <a:pt x="1325" y="328"/>
                    </a:moveTo>
                    <a:lnTo>
                      <a:pt x="1325" y="328"/>
                    </a:lnTo>
                    <a:lnTo>
                      <a:pt x="1331" y="328"/>
                    </a:lnTo>
                    <a:moveTo>
                      <a:pt x="1320" y="328"/>
                    </a:moveTo>
                    <a:lnTo>
                      <a:pt x="1320" y="328"/>
                    </a:lnTo>
                    <a:lnTo>
                      <a:pt x="1325" y="328"/>
                    </a:lnTo>
                    <a:moveTo>
                      <a:pt x="1309" y="328"/>
                    </a:moveTo>
                    <a:lnTo>
                      <a:pt x="1309" y="328"/>
                    </a:lnTo>
                    <a:lnTo>
                      <a:pt x="1320" y="328"/>
                    </a:lnTo>
                    <a:moveTo>
                      <a:pt x="1303" y="336"/>
                    </a:moveTo>
                    <a:lnTo>
                      <a:pt x="1303" y="336"/>
                    </a:lnTo>
                    <a:lnTo>
                      <a:pt x="1309" y="328"/>
                    </a:lnTo>
                    <a:moveTo>
                      <a:pt x="1303" y="349"/>
                    </a:moveTo>
                    <a:lnTo>
                      <a:pt x="1303" y="349"/>
                    </a:lnTo>
                    <a:lnTo>
                      <a:pt x="1303" y="336"/>
                    </a:lnTo>
                    <a:moveTo>
                      <a:pt x="1297" y="349"/>
                    </a:moveTo>
                    <a:lnTo>
                      <a:pt x="1297" y="349"/>
                    </a:lnTo>
                    <a:lnTo>
                      <a:pt x="1303" y="349"/>
                    </a:lnTo>
                    <a:moveTo>
                      <a:pt x="1284" y="349"/>
                    </a:moveTo>
                    <a:lnTo>
                      <a:pt x="1284" y="349"/>
                    </a:lnTo>
                    <a:lnTo>
                      <a:pt x="1297" y="349"/>
                    </a:lnTo>
                    <a:moveTo>
                      <a:pt x="1279" y="349"/>
                    </a:moveTo>
                    <a:lnTo>
                      <a:pt x="1279" y="349"/>
                    </a:lnTo>
                    <a:lnTo>
                      <a:pt x="1284" y="349"/>
                    </a:lnTo>
                    <a:moveTo>
                      <a:pt x="1273" y="349"/>
                    </a:moveTo>
                    <a:lnTo>
                      <a:pt x="1273" y="349"/>
                    </a:lnTo>
                    <a:lnTo>
                      <a:pt x="1279" y="349"/>
                    </a:lnTo>
                    <a:moveTo>
                      <a:pt x="1273" y="357"/>
                    </a:moveTo>
                    <a:lnTo>
                      <a:pt x="1273" y="357"/>
                    </a:lnTo>
                    <a:lnTo>
                      <a:pt x="1273" y="349"/>
                    </a:lnTo>
                    <a:moveTo>
                      <a:pt x="1262" y="357"/>
                    </a:moveTo>
                    <a:lnTo>
                      <a:pt x="1262" y="357"/>
                    </a:lnTo>
                    <a:lnTo>
                      <a:pt x="1273" y="357"/>
                    </a:lnTo>
                    <a:moveTo>
                      <a:pt x="1256" y="357"/>
                    </a:moveTo>
                    <a:lnTo>
                      <a:pt x="1256" y="357"/>
                    </a:lnTo>
                    <a:lnTo>
                      <a:pt x="1262" y="357"/>
                    </a:lnTo>
                    <a:moveTo>
                      <a:pt x="1250" y="366"/>
                    </a:moveTo>
                    <a:lnTo>
                      <a:pt x="1250" y="366"/>
                    </a:lnTo>
                    <a:lnTo>
                      <a:pt x="1256" y="357"/>
                    </a:lnTo>
                    <a:moveTo>
                      <a:pt x="1245" y="371"/>
                    </a:moveTo>
                    <a:lnTo>
                      <a:pt x="1245" y="371"/>
                    </a:lnTo>
                    <a:lnTo>
                      <a:pt x="1250" y="366"/>
                    </a:lnTo>
                    <a:moveTo>
                      <a:pt x="1239" y="387"/>
                    </a:moveTo>
                    <a:lnTo>
                      <a:pt x="1239" y="387"/>
                    </a:lnTo>
                    <a:lnTo>
                      <a:pt x="1245" y="371"/>
                    </a:lnTo>
                    <a:moveTo>
                      <a:pt x="1232" y="387"/>
                    </a:moveTo>
                    <a:lnTo>
                      <a:pt x="1232" y="387"/>
                    </a:lnTo>
                    <a:lnTo>
                      <a:pt x="1239" y="387"/>
                    </a:lnTo>
                    <a:moveTo>
                      <a:pt x="1226" y="387"/>
                    </a:moveTo>
                    <a:lnTo>
                      <a:pt x="1226" y="387"/>
                    </a:lnTo>
                    <a:lnTo>
                      <a:pt x="1232" y="387"/>
                    </a:lnTo>
                    <a:moveTo>
                      <a:pt x="1215" y="387"/>
                    </a:moveTo>
                    <a:lnTo>
                      <a:pt x="1215" y="387"/>
                    </a:lnTo>
                    <a:lnTo>
                      <a:pt x="1226" y="387"/>
                    </a:lnTo>
                    <a:moveTo>
                      <a:pt x="1209" y="393"/>
                    </a:moveTo>
                    <a:lnTo>
                      <a:pt x="1209" y="393"/>
                    </a:lnTo>
                    <a:lnTo>
                      <a:pt x="1215" y="387"/>
                    </a:lnTo>
                    <a:moveTo>
                      <a:pt x="1203" y="393"/>
                    </a:moveTo>
                    <a:lnTo>
                      <a:pt x="1203" y="393"/>
                    </a:lnTo>
                    <a:lnTo>
                      <a:pt x="1209" y="393"/>
                    </a:lnTo>
                    <a:moveTo>
                      <a:pt x="1198" y="393"/>
                    </a:moveTo>
                    <a:lnTo>
                      <a:pt x="1198" y="393"/>
                    </a:lnTo>
                    <a:lnTo>
                      <a:pt x="1203" y="393"/>
                    </a:lnTo>
                    <a:moveTo>
                      <a:pt x="1192" y="393"/>
                    </a:moveTo>
                    <a:lnTo>
                      <a:pt x="1192" y="393"/>
                    </a:lnTo>
                    <a:lnTo>
                      <a:pt x="1198" y="393"/>
                    </a:lnTo>
                    <a:moveTo>
                      <a:pt x="1179" y="393"/>
                    </a:moveTo>
                    <a:lnTo>
                      <a:pt x="1179" y="393"/>
                    </a:lnTo>
                    <a:lnTo>
                      <a:pt x="1192" y="393"/>
                    </a:lnTo>
                    <a:moveTo>
                      <a:pt x="1173" y="401"/>
                    </a:moveTo>
                    <a:lnTo>
                      <a:pt x="1173" y="401"/>
                    </a:lnTo>
                    <a:lnTo>
                      <a:pt x="1179" y="393"/>
                    </a:lnTo>
                    <a:moveTo>
                      <a:pt x="1168" y="401"/>
                    </a:moveTo>
                    <a:lnTo>
                      <a:pt x="1168" y="401"/>
                    </a:lnTo>
                    <a:lnTo>
                      <a:pt x="1173" y="401"/>
                    </a:lnTo>
                    <a:moveTo>
                      <a:pt x="1162" y="401"/>
                    </a:moveTo>
                    <a:lnTo>
                      <a:pt x="1162" y="401"/>
                    </a:lnTo>
                    <a:lnTo>
                      <a:pt x="1168" y="401"/>
                    </a:lnTo>
                    <a:moveTo>
                      <a:pt x="1157" y="401"/>
                    </a:moveTo>
                    <a:lnTo>
                      <a:pt x="1157" y="401"/>
                    </a:lnTo>
                    <a:lnTo>
                      <a:pt x="1162" y="401"/>
                    </a:lnTo>
                    <a:moveTo>
                      <a:pt x="1151" y="401"/>
                    </a:moveTo>
                    <a:lnTo>
                      <a:pt x="1151" y="401"/>
                    </a:lnTo>
                    <a:lnTo>
                      <a:pt x="1157" y="401"/>
                    </a:lnTo>
                    <a:moveTo>
                      <a:pt x="1145" y="409"/>
                    </a:moveTo>
                    <a:lnTo>
                      <a:pt x="1145" y="409"/>
                    </a:lnTo>
                    <a:lnTo>
                      <a:pt x="1151" y="401"/>
                    </a:lnTo>
                    <a:moveTo>
                      <a:pt x="1140" y="417"/>
                    </a:moveTo>
                    <a:lnTo>
                      <a:pt x="1140" y="417"/>
                    </a:lnTo>
                    <a:lnTo>
                      <a:pt x="1145" y="409"/>
                    </a:lnTo>
                    <a:moveTo>
                      <a:pt x="1134" y="425"/>
                    </a:moveTo>
                    <a:lnTo>
                      <a:pt x="1134" y="425"/>
                    </a:lnTo>
                    <a:lnTo>
                      <a:pt x="1140" y="417"/>
                    </a:lnTo>
                    <a:moveTo>
                      <a:pt x="1121" y="430"/>
                    </a:moveTo>
                    <a:lnTo>
                      <a:pt x="1121" y="430"/>
                    </a:lnTo>
                    <a:lnTo>
                      <a:pt x="1134" y="425"/>
                    </a:lnTo>
                    <a:moveTo>
                      <a:pt x="1115" y="439"/>
                    </a:moveTo>
                    <a:lnTo>
                      <a:pt x="1115" y="439"/>
                    </a:lnTo>
                    <a:lnTo>
                      <a:pt x="1121" y="430"/>
                    </a:lnTo>
                    <a:moveTo>
                      <a:pt x="1110" y="452"/>
                    </a:moveTo>
                    <a:lnTo>
                      <a:pt x="1110" y="452"/>
                    </a:lnTo>
                    <a:lnTo>
                      <a:pt x="1115" y="439"/>
                    </a:lnTo>
                    <a:moveTo>
                      <a:pt x="1104" y="452"/>
                    </a:moveTo>
                    <a:lnTo>
                      <a:pt x="1104" y="452"/>
                    </a:lnTo>
                    <a:lnTo>
                      <a:pt x="1110" y="452"/>
                    </a:lnTo>
                    <a:moveTo>
                      <a:pt x="1093" y="452"/>
                    </a:moveTo>
                    <a:lnTo>
                      <a:pt x="1093" y="452"/>
                    </a:lnTo>
                    <a:lnTo>
                      <a:pt x="1104" y="452"/>
                    </a:lnTo>
                    <a:moveTo>
                      <a:pt x="1087" y="468"/>
                    </a:moveTo>
                    <a:lnTo>
                      <a:pt x="1087" y="468"/>
                    </a:lnTo>
                    <a:lnTo>
                      <a:pt x="1093" y="452"/>
                    </a:lnTo>
                    <a:moveTo>
                      <a:pt x="1081" y="468"/>
                    </a:moveTo>
                    <a:lnTo>
                      <a:pt x="1081" y="468"/>
                    </a:lnTo>
                    <a:lnTo>
                      <a:pt x="1087" y="468"/>
                    </a:lnTo>
                    <a:moveTo>
                      <a:pt x="1074" y="468"/>
                    </a:moveTo>
                    <a:lnTo>
                      <a:pt x="1074" y="468"/>
                    </a:lnTo>
                    <a:lnTo>
                      <a:pt x="1081" y="468"/>
                    </a:lnTo>
                    <a:moveTo>
                      <a:pt x="1068" y="482"/>
                    </a:moveTo>
                    <a:lnTo>
                      <a:pt x="1068" y="482"/>
                    </a:lnTo>
                    <a:lnTo>
                      <a:pt x="1074" y="468"/>
                    </a:lnTo>
                    <a:moveTo>
                      <a:pt x="1068" y="490"/>
                    </a:moveTo>
                    <a:lnTo>
                      <a:pt x="1068" y="490"/>
                    </a:lnTo>
                    <a:lnTo>
                      <a:pt x="1068" y="482"/>
                    </a:lnTo>
                    <a:moveTo>
                      <a:pt x="1063" y="506"/>
                    </a:moveTo>
                    <a:lnTo>
                      <a:pt x="1063" y="506"/>
                    </a:lnTo>
                    <a:lnTo>
                      <a:pt x="1068" y="490"/>
                    </a:lnTo>
                    <a:moveTo>
                      <a:pt x="1057" y="512"/>
                    </a:moveTo>
                    <a:lnTo>
                      <a:pt x="1057" y="512"/>
                    </a:lnTo>
                    <a:lnTo>
                      <a:pt x="1063" y="506"/>
                    </a:lnTo>
                    <a:moveTo>
                      <a:pt x="1046" y="512"/>
                    </a:moveTo>
                    <a:lnTo>
                      <a:pt x="1046" y="512"/>
                    </a:lnTo>
                    <a:lnTo>
                      <a:pt x="1057" y="512"/>
                    </a:lnTo>
                    <a:moveTo>
                      <a:pt x="1040" y="520"/>
                    </a:moveTo>
                    <a:lnTo>
                      <a:pt x="1040" y="520"/>
                    </a:lnTo>
                    <a:lnTo>
                      <a:pt x="1046" y="512"/>
                    </a:lnTo>
                    <a:moveTo>
                      <a:pt x="1034" y="520"/>
                    </a:moveTo>
                    <a:lnTo>
                      <a:pt x="1034" y="520"/>
                    </a:lnTo>
                    <a:lnTo>
                      <a:pt x="1040" y="520"/>
                    </a:lnTo>
                    <a:moveTo>
                      <a:pt x="1029" y="528"/>
                    </a:moveTo>
                    <a:lnTo>
                      <a:pt x="1029" y="528"/>
                    </a:lnTo>
                    <a:lnTo>
                      <a:pt x="1034" y="520"/>
                    </a:lnTo>
                    <a:moveTo>
                      <a:pt x="1021" y="536"/>
                    </a:moveTo>
                    <a:lnTo>
                      <a:pt x="1021" y="536"/>
                    </a:lnTo>
                    <a:lnTo>
                      <a:pt x="1029" y="528"/>
                    </a:lnTo>
                    <a:moveTo>
                      <a:pt x="1010" y="541"/>
                    </a:moveTo>
                    <a:lnTo>
                      <a:pt x="1010" y="541"/>
                    </a:lnTo>
                    <a:lnTo>
                      <a:pt x="1021" y="536"/>
                    </a:lnTo>
                    <a:moveTo>
                      <a:pt x="1004" y="550"/>
                    </a:moveTo>
                    <a:lnTo>
                      <a:pt x="1004" y="550"/>
                    </a:lnTo>
                    <a:lnTo>
                      <a:pt x="1010" y="541"/>
                    </a:lnTo>
                    <a:moveTo>
                      <a:pt x="1004" y="558"/>
                    </a:moveTo>
                    <a:lnTo>
                      <a:pt x="1004" y="558"/>
                    </a:lnTo>
                    <a:lnTo>
                      <a:pt x="1004" y="550"/>
                    </a:lnTo>
                    <a:moveTo>
                      <a:pt x="993" y="558"/>
                    </a:moveTo>
                    <a:lnTo>
                      <a:pt x="993" y="558"/>
                    </a:lnTo>
                    <a:lnTo>
                      <a:pt x="1004" y="558"/>
                    </a:lnTo>
                    <a:moveTo>
                      <a:pt x="988" y="558"/>
                    </a:moveTo>
                    <a:lnTo>
                      <a:pt x="988" y="558"/>
                    </a:lnTo>
                    <a:lnTo>
                      <a:pt x="993" y="558"/>
                    </a:lnTo>
                    <a:moveTo>
                      <a:pt x="982" y="563"/>
                    </a:moveTo>
                    <a:lnTo>
                      <a:pt x="982" y="563"/>
                    </a:lnTo>
                    <a:lnTo>
                      <a:pt x="988" y="558"/>
                    </a:lnTo>
                    <a:moveTo>
                      <a:pt x="976" y="579"/>
                    </a:moveTo>
                    <a:lnTo>
                      <a:pt x="976" y="579"/>
                    </a:lnTo>
                    <a:lnTo>
                      <a:pt x="982" y="563"/>
                    </a:lnTo>
                    <a:moveTo>
                      <a:pt x="969" y="579"/>
                    </a:moveTo>
                    <a:lnTo>
                      <a:pt x="969" y="579"/>
                    </a:lnTo>
                    <a:lnTo>
                      <a:pt x="976" y="579"/>
                    </a:lnTo>
                    <a:moveTo>
                      <a:pt x="963" y="579"/>
                    </a:moveTo>
                    <a:lnTo>
                      <a:pt x="963" y="579"/>
                    </a:lnTo>
                    <a:lnTo>
                      <a:pt x="969" y="579"/>
                    </a:lnTo>
                    <a:moveTo>
                      <a:pt x="952" y="588"/>
                    </a:moveTo>
                    <a:lnTo>
                      <a:pt x="952" y="588"/>
                    </a:lnTo>
                    <a:lnTo>
                      <a:pt x="963" y="579"/>
                    </a:lnTo>
                    <a:moveTo>
                      <a:pt x="946" y="588"/>
                    </a:moveTo>
                    <a:lnTo>
                      <a:pt x="946" y="588"/>
                    </a:lnTo>
                    <a:lnTo>
                      <a:pt x="952" y="588"/>
                    </a:lnTo>
                    <a:moveTo>
                      <a:pt x="941" y="588"/>
                    </a:moveTo>
                    <a:lnTo>
                      <a:pt x="941" y="588"/>
                    </a:lnTo>
                    <a:lnTo>
                      <a:pt x="946" y="588"/>
                    </a:lnTo>
                    <a:moveTo>
                      <a:pt x="935" y="593"/>
                    </a:moveTo>
                    <a:lnTo>
                      <a:pt x="935" y="593"/>
                    </a:lnTo>
                    <a:lnTo>
                      <a:pt x="941" y="588"/>
                    </a:lnTo>
                    <a:moveTo>
                      <a:pt x="929" y="601"/>
                    </a:moveTo>
                    <a:lnTo>
                      <a:pt x="929" y="601"/>
                    </a:lnTo>
                    <a:lnTo>
                      <a:pt x="935" y="593"/>
                    </a:lnTo>
                    <a:moveTo>
                      <a:pt x="924" y="609"/>
                    </a:moveTo>
                    <a:lnTo>
                      <a:pt x="924" y="609"/>
                    </a:lnTo>
                    <a:lnTo>
                      <a:pt x="929" y="601"/>
                    </a:lnTo>
                    <a:moveTo>
                      <a:pt x="911" y="609"/>
                    </a:moveTo>
                    <a:lnTo>
                      <a:pt x="911" y="609"/>
                    </a:lnTo>
                    <a:lnTo>
                      <a:pt x="924" y="609"/>
                    </a:lnTo>
                    <a:moveTo>
                      <a:pt x="905" y="609"/>
                    </a:moveTo>
                    <a:lnTo>
                      <a:pt x="905" y="609"/>
                    </a:lnTo>
                    <a:lnTo>
                      <a:pt x="911" y="609"/>
                    </a:lnTo>
                    <a:moveTo>
                      <a:pt x="899" y="617"/>
                    </a:moveTo>
                    <a:lnTo>
                      <a:pt x="899" y="617"/>
                    </a:lnTo>
                    <a:lnTo>
                      <a:pt x="905" y="609"/>
                    </a:lnTo>
                    <a:moveTo>
                      <a:pt x="894" y="617"/>
                    </a:moveTo>
                    <a:lnTo>
                      <a:pt x="894" y="617"/>
                    </a:lnTo>
                    <a:lnTo>
                      <a:pt x="899" y="617"/>
                    </a:lnTo>
                    <a:moveTo>
                      <a:pt x="882" y="623"/>
                    </a:moveTo>
                    <a:lnTo>
                      <a:pt x="882" y="623"/>
                    </a:lnTo>
                    <a:lnTo>
                      <a:pt x="894" y="617"/>
                    </a:lnTo>
                    <a:moveTo>
                      <a:pt x="877" y="623"/>
                    </a:moveTo>
                    <a:lnTo>
                      <a:pt x="877" y="623"/>
                    </a:lnTo>
                    <a:lnTo>
                      <a:pt x="882" y="623"/>
                    </a:lnTo>
                    <a:moveTo>
                      <a:pt x="871" y="623"/>
                    </a:moveTo>
                    <a:lnTo>
                      <a:pt x="871" y="623"/>
                    </a:lnTo>
                    <a:lnTo>
                      <a:pt x="877" y="623"/>
                    </a:lnTo>
                    <a:moveTo>
                      <a:pt x="864" y="623"/>
                    </a:moveTo>
                    <a:lnTo>
                      <a:pt x="864" y="623"/>
                    </a:lnTo>
                    <a:lnTo>
                      <a:pt x="871" y="623"/>
                    </a:lnTo>
                    <a:moveTo>
                      <a:pt x="858" y="623"/>
                    </a:moveTo>
                    <a:lnTo>
                      <a:pt x="858" y="623"/>
                    </a:lnTo>
                    <a:lnTo>
                      <a:pt x="864" y="623"/>
                    </a:lnTo>
                    <a:moveTo>
                      <a:pt x="852" y="639"/>
                    </a:moveTo>
                    <a:lnTo>
                      <a:pt x="852" y="639"/>
                    </a:lnTo>
                    <a:lnTo>
                      <a:pt x="858" y="623"/>
                    </a:lnTo>
                    <a:moveTo>
                      <a:pt x="841" y="647"/>
                    </a:moveTo>
                    <a:lnTo>
                      <a:pt x="841" y="647"/>
                    </a:lnTo>
                    <a:lnTo>
                      <a:pt x="852" y="639"/>
                    </a:lnTo>
                    <a:moveTo>
                      <a:pt x="835" y="647"/>
                    </a:moveTo>
                    <a:lnTo>
                      <a:pt x="835" y="647"/>
                    </a:lnTo>
                    <a:lnTo>
                      <a:pt x="841" y="647"/>
                    </a:lnTo>
                    <a:moveTo>
                      <a:pt x="830" y="652"/>
                    </a:moveTo>
                    <a:lnTo>
                      <a:pt x="830" y="652"/>
                    </a:lnTo>
                    <a:lnTo>
                      <a:pt x="835" y="647"/>
                    </a:lnTo>
                    <a:moveTo>
                      <a:pt x="824" y="661"/>
                    </a:moveTo>
                    <a:lnTo>
                      <a:pt x="824" y="661"/>
                    </a:lnTo>
                    <a:lnTo>
                      <a:pt x="830" y="652"/>
                    </a:lnTo>
                    <a:moveTo>
                      <a:pt x="819" y="661"/>
                    </a:moveTo>
                    <a:lnTo>
                      <a:pt x="819" y="661"/>
                    </a:lnTo>
                    <a:lnTo>
                      <a:pt x="824" y="661"/>
                    </a:lnTo>
                    <a:moveTo>
                      <a:pt x="805" y="661"/>
                    </a:moveTo>
                    <a:lnTo>
                      <a:pt x="805" y="661"/>
                    </a:lnTo>
                    <a:lnTo>
                      <a:pt x="819" y="661"/>
                    </a:lnTo>
                    <a:moveTo>
                      <a:pt x="800" y="661"/>
                    </a:moveTo>
                    <a:lnTo>
                      <a:pt x="800" y="661"/>
                    </a:lnTo>
                    <a:lnTo>
                      <a:pt x="805" y="661"/>
                    </a:lnTo>
                    <a:moveTo>
                      <a:pt x="794" y="677"/>
                    </a:moveTo>
                    <a:lnTo>
                      <a:pt x="794" y="677"/>
                    </a:lnTo>
                    <a:lnTo>
                      <a:pt x="800" y="661"/>
                    </a:lnTo>
                    <a:moveTo>
                      <a:pt x="789" y="677"/>
                    </a:moveTo>
                    <a:lnTo>
                      <a:pt x="789" y="677"/>
                    </a:lnTo>
                    <a:lnTo>
                      <a:pt x="794" y="677"/>
                    </a:lnTo>
                    <a:moveTo>
                      <a:pt x="783" y="677"/>
                    </a:moveTo>
                    <a:lnTo>
                      <a:pt x="783" y="677"/>
                    </a:lnTo>
                    <a:lnTo>
                      <a:pt x="789" y="677"/>
                    </a:lnTo>
                    <a:moveTo>
                      <a:pt x="777" y="677"/>
                    </a:moveTo>
                    <a:lnTo>
                      <a:pt x="777" y="677"/>
                    </a:lnTo>
                    <a:lnTo>
                      <a:pt x="783" y="677"/>
                    </a:lnTo>
                    <a:moveTo>
                      <a:pt x="772" y="690"/>
                    </a:moveTo>
                    <a:lnTo>
                      <a:pt x="772" y="690"/>
                    </a:lnTo>
                    <a:lnTo>
                      <a:pt x="777" y="677"/>
                    </a:lnTo>
                    <a:moveTo>
                      <a:pt x="759" y="699"/>
                    </a:moveTo>
                    <a:lnTo>
                      <a:pt x="759" y="699"/>
                    </a:lnTo>
                    <a:lnTo>
                      <a:pt x="772" y="690"/>
                    </a:lnTo>
                    <a:moveTo>
                      <a:pt x="753" y="699"/>
                    </a:moveTo>
                    <a:lnTo>
                      <a:pt x="753" y="699"/>
                    </a:lnTo>
                    <a:lnTo>
                      <a:pt x="759" y="699"/>
                    </a:lnTo>
                    <a:moveTo>
                      <a:pt x="747" y="699"/>
                    </a:moveTo>
                    <a:lnTo>
                      <a:pt x="747" y="699"/>
                    </a:lnTo>
                    <a:lnTo>
                      <a:pt x="753" y="699"/>
                    </a:lnTo>
                    <a:moveTo>
                      <a:pt x="742" y="704"/>
                    </a:moveTo>
                    <a:lnTo>
                      <a:pt x="742" y="704"/>
                    </a:lnTo>
                    <a:lnTo>
                      <a:pt x="747" y="699"/>
                    </a:lnTo>
                    <a:moveTo>
                      <a:pt x="730" y="720"/>
                    </a:moveTo>
                    <a:lnTo>
                      <a:pt x="730" y="720"/>
                    </a:lnTo>
                    <a:lnTo>
                      <a:pt x="742" y="704"/>
                    </a:lnTo>
                    <a:moveTo>
                      <a:pt x="725" y="720"/>
                    </a:moveTo>
                    <a:lnTo>
                      <a:pt x="725" y="720"/>
                    </a:lnTo>
                    <a:lnTo>
                      <a:pt x="730" y="720"/>
                    </a:lnTo>
                    <a:moveTo>
                      <a:pt x="719" y="720"/>
                    </a:moveTo>
                    <a:lnTo>
                      <a:pt x="719" y="720"/>
                    </a:lnTo>
                    <a:lnTo>
                      <a:pt x="725" y="720"/>
                    </a:lnTo>
                    <a:moveTo>
                      <a:pt x="713" y="720"/>
                    </a:moveTo>
                    <a:lnTo>
                      <a:pt x="713" y="720"/>
                    </a:lnTo>
                    <a:lnTo>
                      <a:pt x="719" y="720"/>
                    </a:lnTo>
                    <a:moveTo>
                      <a:pt x="706" y="720"/>
                    </a:moveTo>
                    <a:lnTo>
                      <a:pt x="706" y="720"/>
                    </a:lnTo>
                    <a:lnTo>
                      <a:pt x="713" y="720"/>
                    </a:lnTo>
                    <a:moveTo>
                      <a:pt x="695" y="728"/>
                    </a:moveTo>
                    <a:lnTo>
                      <a:pt x="695" y="728"/>
                    </a:lnTo>
                    <a:lnTo>
                      <a:pt x="706" y="720"/>
                    </a:lnTo>
                    <a:moveTo>
                      <a:pt x="689" y="728"/>
                    </a:moveTo>
                    <a:lnTo>
                      <a:pt x="689" y="728"/>
                    </a:lnTo>
                    <a:lnTo>
                      <a:pt x="695" y="728"/>
                    </a:lnTo>
                    <a:moveTo>
                      <a:pt x="683" y="734"/>
                    </a:moveTo>
                    <a:lnTo>
                      <a:pt x="683" y="734"/>
                    </a:lnTo>
                    <a:lnTo>
                      <a:pt x="689" y="728"/>
                    </a:lnTo>
                    <a:moveTo>
                      <a:pt x="678" y="742"/>
                    </a:moveTo>
                    <a:lnTo>
                      <a:pt x="678" y="742"/>
                    </a:lnTo>
                    <a:lnTo>
                      <a:pt x="683" y="734"/>
                    </a:lnTo>
                    <a:moveTo>
                      <a:pt x="672" y="758"/>
                    </a:moveTo>
                    <a:lnTo>
                      <a:pt x="672" y="758"/>
                    </a:lnTo>
                    <a:lnTo>
                      <a:pt x="678" y="742"/>
                    </a:lnTo>
                    <a:moveTo>
                      <a:pt x="672" y="763"/>
                    </a:moveTo>
                    <a:lnTo>
                      <a:pt x="672" y="763"/>
                    </a:lnTo>
                    <a:lnTo>
                      <a:pt x="672" y="758"/>
                    </a:lnTo>
                    <a:moveTo>
                      <a:pt x="667" y="780"/>
                    </a:moveTo>
                    <a:lnTo>
                      <a:pt x="667" y="780"/>
                    </a:lnTo>
                    <a:lnTo>
                      <a:pt x="672" y="763"/>
                    </a:lnTo>
                    <a:moveTo>
                      <a:pt x="661" y="788"/>
                    </a:moveTo>
                    <a:lnTo>
                      <a:pt x="661" y="788"/>
                    </a:lnTo>
                    <a:lnTo>
                      <a:pt x="667" y="780"/>
                    </a:lnTo>
                    <a:moveTo>
                      <a:pt x="648" y="788"/>
                    </a:moveTo>
                    <a:lnTo>
                      <a:pt x="648" y="788"/>
                    </a:lnTo>
                    <a:lnTo>
                      <a:pt x="661" y="788"/>
                    </a:lnTo>
                    <a:moveTo>
                      <a:pt x="642" y="788"/>
                    </a:moveTo>
                    <a:lnTo>
                      <a:pt x="642" y="788"/>
                    </a:lnTo>
                    <a:lnTo>
                      <a:pt x="648" y="788"/>
                    </a:lnTo>
                    <a:moveTo>
                      <a:pt x="637" y="793"/>
                    </a:moveTo>
                    <a:lnTo>
                      <a:pt x="637" y="793"/>
                    </a:lnTo>
                    <a:lnTo>
                      <a:pt x="642" y="788"/>
                    </a:lnTo>
                    <a:moveTo>
                      <a:pt x="631" y="793"/>
                    </a:moveTo>
                    <a:lnTo>
                      <a:pt x="631" y="793"/>
                    </a:lnTo>
                    <a:lnTo>
                      <a:pt x="637" y="793"/>
                    </a:lnTo>
                    <a:moveTo>
                      <a:pt x="625" y="801"/>
                    </a:moveTo>
                    <a:lnTo>
                      <a:pt x="625" y="801"/>
                    </a:lnTo>
                    <a:lnTo>
                      <a:pt x="631" y="793"/>
                    </a:lnTo>
                    <a:moveTo>
                      <a:pt x="614" y="810"/>
                    </a:moveTo>
                    <a:lnTo>
                      <a:pt x="614" y="810"/>
                    </a:lnTo>
                    <a:lnTo>
                      <a:pt x="625" y="801"/>
                    </a:lnTo>
                    <a:moveTo>
                      <a:pt x="608" y="810"/>
                    </a:moveTo>
                    <a:lnTo>
                      <a:pt x="608" y="810"/>
                    </a:lnTo>
                    <a:lnTo>
                      <a:pt x="614" y="810"/>
                    </a:lnTo>
                    <a:moveTo>
                      <a:pt x="603" y="815"/>
                    </a:moveTo>
                    <a:lnTo>
                      <a:pt x="603" y="815"/>
                    </a:lnTo>
                    <a:lnTo>
                      <a:pt x="608" y="810"/>
                    </a:lnTo>
                    <a:moveTo>
                      <a:pt x="595" y="823"/>
                    </a:moveTo>
                    <a:lnTo>
                      <a:pt x="595" y="823"/>
                    </a:lnTo>
                    <a:lnTo>
                      <a:pt x="603" y="815"/>
                    </a:lnTo>
                    <a:moveTo>
                      <a:pt x="584" y="823"/>
                    </a:moveTo>
                    <a:lnTo>
                      <a:pt x="584" y="823"/>
                    </a:lnTo>
                    <a:lnTo>
                      <a:pt x="595" y="823"/>
                    </a:lnTo>
                    <a:moveTo>
                      <a:pt x="578" y="831"/>
                    </a:moveTo>
                    <a:lnTo>
                      <a:pt x="578" y="831"/>
                    </a:lnTo>
                    <a:lnTo>
                      <a:pt x="584" y="823"/>
                    </a:lnTo>
                    <a:moveTo>
                      <a:pt x="573" y="839"/>
                    </a:moveTo>
                    <a:lnTo>
                      <a:pt x="573" y="839"/>
                    </a:lnTo>
                    <a:lnTo>
                      <a:pt x="578" y="831"/>
                    </a:lnTo>
                    <a:moveTo>
                      <a:pt x="567" y="847"/>
                    </a:moveTo>
                    <a:lnTo>
                      <a:pt x="567" y="847"/>
                    </a:lnTo>
                    <a:lnTo>
                      <a:pt x="573" y="839"/>
                    </a:lnTo>
                    <a:moveTo>
                      <a:pt x="561" y="853"/>
                    </a:moveTo>
                    <a:lnTo>
                      <a:pt x="561" y="853"/>
                    </a:lnTo>
                    <a:lnTo>
                      <a:pt x="567" y="847"/>
                    </a:lnTo>
                    <a:moveTo>
                      <a:pt x="556" y="861"/>
                    </a:moveTo>
                    <a:lnTo>
                      <a:pt x="556" y="861"/>
                    </a:lnTo>
                    <a:lnTo>
                      <a:pt x="561" y="853"/>
                    </a:lnTo>
                    <a:moveTo>
                      <a:pt x="543" y="874"/>
                    </a:moveTo>
                    <a:lnTo>
                      <a:pt x="543" y="874"/>
                    </a:lnTo>
                    <a:lnTo>
                      <a:pt x="556" y="861"/>
                    </a:lnTo>
                    <a:moveTo>
                      <a:pt x="543" y="891"/>
                    </a:moveTo>
                    <a:lnTo>
                      <a:pt x="543" y="891"/>
                    </a:lnTo>
                    <a:lnTo>
                      <a:pt x="543" y="874"/>
                    </a:lnTo>
                    <a:moveTo>
                      <a:pt x="531" y="899"/>
                    </a:moveTo>
                    <a:lnTo>
                      <a:pt x="531" y="899"/>
                    </a:lnTo>
                    <a:lnTo>
                      <a:pt x="543" y="891"/>
                    </a:lnTo>
                    <a:moveTo>
                      <a:pt x="526" y="899"/>
                    </a:moveTo>
                    <a:lnTo>
                      <a:pt x="526" y="899"/>
                    </a:lnTo>
                    <a:lnTo>
                      <a:pt x="531" y="899"/>
                    </a:lnTo>
                    <a:moveTo>
                      <a:pt x="520" y="899"/>
                    </a:moveTo>
                    <a:lnTo>
                      <a:pt x="520" y="899"/>
                    </a:lnTo>
                    <a:lnTo>
                      <a:pt x="526" y="899"/>
                    </a:lnTo>
                    <a:moveTo>
                      <a:pt x="514" y="899"/>
                    </a:moveTo>
                    <a:lnTo>
                      <a:pt x="514" y="899"/>
                    </a:lnTo>
                    <a:lnTo>
                      <a:pt x="520" y="899"/>
                    </a:lnTo>
                    <a:moveTo>
                      <a:pt x="503" y="899"/>
                    </a:moveTo>
                    <a:lnTo>
                      <a:pt x="503" y="899"/>
                    </a:lnTo>
                    <a:lnTo>
                      <a:pt x="514" y="899"/>
                    </a:lnTo>
                    <a:moveTo>
                      <a:pt x="498" y="899"/>
                    </a:moveTo>
                    <a:lnTo>
                      <a:pt x="498" y="899"/>
                    </a:lnTo>
                    <a:lnTo>
                      <a:pt x="503" y="899"/>
                    </a:lnTo>
                    <a:moveTo>
                      <a:pt x="492" y="912"/>
                    </a:moveTo>
                    <a:lnTo>
                      <a:pt x="492" y="912"/>
                    </a:lnTo>
                    <a:lnTo>
                      <a:pt x="498" y="899"/>
                    </a:lnTo>
                    <a:moveTo>
                      <a:pt x="486" y="912"/>
                    </a:moveTo>
                    <a:lnTo>
                      <a:pt x="486" y="912"/>
                    </a:lnTo>
                    <a:lnTo>
                      <a:pt x="492" y="912"/>
                    </a:lnTo>
                    <a:moveTo>
                      <a:pt x="479" y="921"/>
                    </a:moveTo>
                    <a:lnTo>
                      <a:pt x="479" y="921"/>
                    </a:lnTo>
                    <a:lnTo>
                      <a:pt x="486" y="912"/>
                    </a:lnTo>
                    <a:moveTo>
                      <a:pt x="468" y="926"/>
                    </a:moveTo>
                    <a:lnTo>
                      <a:pt x="468" y="926"/>
                    </a:lnTo>
                    <a:lnTo>
                      <a:pt x="479" y="921"/>
                    </a:lnTo>
                    <a:moveTo>
                      <a:pt x="462" y="934"/>
                    </a:moveTo>
                    <a:lnTo>
                      <a:pt x="462" y="934"/>
                    </a:lnTo>
                    <a:lnTo>
                      <a:pt x="468" y="926"/>
                    </a:lnTo>
                    <a:moveTo>
                      <a:pt x="456" y="958"/>
                    </a:moveTo>
                    <a:lnTo>
                      <a:pt x="456" y="958"/>
                    </a:lnTo>
                    <a:lnTo>
                      <a:pt x="462" y="934"/>
                    </a:lnTo>
                    <a:moveTo>
                      <a:pt x="451" y="958"/>
                    </a:moveTo>
                    <a:lnTo>
                      <a:pt x="451" y="958"/>
                    </a:lnTo>
                    <a:lnTo>
                      <a:pt x="456" y="958"/>
                    </a:lnTo>
                    <a:moveTo>
                      <a:pt x="439" y="958"/>
                    </a:moveTo>
                    <a:lnTo>
                      <a:pt x="439" y="958"/>
                    </a:lnTo>
                    <a:lnTo>
                      <a:pt x="451" y="958"/>
                    </a:lnTo>
                    <a:moveTo>
                      <a:pt x="434" y="964"/>
                    </a:moveTo>
                    <a:lnTo>
                      <a:pt x="434" y="964"/>
                    </a:lnTo>
                    <a:lnTo>
                      <a:pt x="439" y="958"/>
                    </a:lnTo>
                    <a:moveTo>
                      <a:pt x="426" y="964"/>
                    </a:moveTo>
                    <a:lnTo>
                      <a:pt x="426" y="964"/>
                    </a:lnTo>
                    <a:lnTo>
                      <a:pt x="434" y="964"/>
                    </a:lnTo>
                    <a:moveTo>
                      <a:pt x="421" y="980"/>
                    </a:moveTo>
                    <a:lnTo>
                      <a:pt x="421" y="980"/>
                    </a:lnTo>
                    <a:lnTo>
                      <a:pt x="426" y="964"/>
                    </a:lnTo>
                    <a:moveTo>
                      <a:pt x="415" y="985"/>
                    </a:moveTo>
                    <a:lnTo>
                      <a:pt x="415" y="985"/>
                    </a:lnTo>
                    <a:lnTo>
                      <a:pt x="421" y="980"/>
                    </a:lnTo>
                    <a:moveTo>
                      <a:pt x="404" y="994"/>
                    </a:moveTo>
                    <a:lnTo>
                      <a:pt x="404" y="994"/>
                    </a:lnTo>
                    <a:lnTo>
                      <a:pt x="415" y="985"/>
                    </a:lnTo>
                    <a:moveTo>
                      <a:pt x="398" y="994"/>
                    </a:moveTo>
                    <a:lnTo>
                      <a:pt x="398" y="994"/>
                    </a:lnTo>
                    <a:lnTo>
                      <a:pt x="404" y="994"/>
                    </a:lnTo>
                    <a:moveTo>
                      <a:pt x="392" y="1010"/>
                    </a:moveTo>
                    <a:lnTo>
                      <a:pt x="392" y="1010"/>
                    </a:lnTo>
                    <a:lnTo>
                      <a:pt x="398" y="994"/>
                    </a:lnTo>
                    <a:moveTo>
                      <a:pt x="387" y="1015"/>
                    </a:moveTo>
                    <a:lnTo>
                      <a:pt x="387" y="1015"/>
                    </a:lnTo>
                    <a:lnTo>
                      <a:pt x="392" y="1010"/>
                    </a:lnTo>
                    <a:moveTo>
                      <a:pt x="381" y="1023"/>
                    </a:moveTo>
                    <a:lnTo>
                      <a:pt x="381" y="1023"/>
                    </a:lnTo>
                    <a:lnTo>
                      <a:pt x="387" y="1015"/>
                    </a:lnTo>
                    <a:moveTo>
                      <a:pt x="374" y="1032"/>
                    </a:moveTo>
                    <a:lnTo>
                      <a:pt x="374" y="1032"/>
                    </a:lnTo>
                    <a:lnTo>
                      <a:pt x="381" y="1023"/>
                    </a:lnTo>
                    <a:moveTo>
                      <a:pt x="368" y="1045"/>
                    </a:moveTo>
                    <a:lnTo>
                      <a:pt x="368" y="1045"/>
                    </a:lnTo>
                    <a:lnTo>
                      <a:pt x="374" y="1032"/>
                    </a:lnTo>
                    <a:moveTo>
                      <a:pt x="362" y="1045"/>
                    </a:moveTo>
                    <a:lnTo>
                      <a:pt x="362" y="1045"/>
                    </a:lnTo>
                    <a:lnTo>
                      <a:pt x="368" y="1045"/>
                    </a:lnTo>
                    <a:moveTo>
                      <a:pt x="357" y="1045"/>
                    </a:moveTo>
                    <a:lnTo>
                      <a:pt x="357" y="1045"/>
                    </a:lnTo>
                    <a:lnTo>
                      <a:pt x="362" y="1045"/>
                    </a:lnTo>
                    <a:moveTo>
                      <a:pt x="351" y="1053"/>
                    </a:moveTo>
                    <a:lnTo>
                      <a:pt x="351" y="1053"/>
                    </a:lnTo>
                    <a:lnTo>
                      <a:pt x="357" y="1045"/>
                    </a:lnTo>
                    <a:moveTo>
                      <a:pt x="346" y="1061"/>
                    </a:moveTo>
                    <a:lnTo>
                      <a:pt x="346" y="1061"/>
                    </a:lnTo>
                    <a:lnTo>
                      <a:pt x="351" y="1053"/>
                    </a:lnTo>
                    <a:moveTo>
                      <a:pt x="340" y="1061"/>
                    </a:moveTo>
                    <a:lnTo>
                      <a:pt x="340" y="1061"/>
                    </a:lnTo>
                    <a:lnTo>
                      <a:pt x="346" y="1061"/>
                    </a:lnTo>
                    <a:moveTo>
                      <a:pt x="334" y="1061"/>
                    </a:moveTo>
                    <a:lnTo>
                      <a:pt x="334" y="1061"/>
                    </a:lnTo>
                    <a:lnTo>
                      <a:pt x="340" y="1061"/>
                    </a:lnTo>
                    <a:moveTo>
                      <a:pt x="329" y="1075"/>
                    </a:moveTo>
                    <a:lnTo>
                      <a:pt x="329" y="1075"/>
                    </a:lnTo>
                    <a:lnTo>
                      <a:pt x="334" y="1061"/>
                    </a:lnTo>
                    <a:moveTo>
                      <a:pt x="329" y="1091"/>
                    </a:moveTo>
                    <a:lnTo>
                      <a:pt x="329" y="1091"/>
                    </a:lnTo>
                    <a:lnTo>
                      <a:pt x="329" y="1075"/>
                    </a:lnTo>
                    <a:moveTo>
                      <a:pt x="321" y="1091"/>
                    </a:moveTo>
                    <a:lnTo>
                      <a:pt x="321" y="1091"/>
                    </a:lnTo>
                    <a:lnTo>
                      <a:pt x="329" y="1091"/>
                    </a:lnTo>
                    <a:moveTo>
                      <a:pt x="315" y="1091"/>
                    </a:moveTo>
                    <a:lnTo>
                      <a:pt x="315" y="1091"/>
                    </a:lnTo>
                    <a:lnTo>
                      <a:pt x="321" y="1091"/>
                    </a:lnTo>
                    <a:moveTo>
                      <a:pt x="304" y="1091"/>
                    </a:moveTo>
                    <a:lnTo>
                      <a:pt x="304" y="1091"/>
                    </a:lnTo>
                    <a:lnTo>
                      <a:pt x="315" y="1091"/>
                    </a:lnTo>
                    <a:moveTo>
                      <a:pt x="299" y="1099"/>
                    </a:moveTo>
                    <a:lnTo>
                      <a:pt x="299" y="1099"/>
                    </a:lnTo>
                    <a:lnTo>
                      <a:pt x="304" y="1091"/>
                    </a:lnTo>
                    <a:moveTo>
                      <a:pt x="293" y="1105"/>
                    </a:moveTo>
                    <a:lnTo>
                      <a:pt x="293" y="1105"/>
                    </a:lnTo>
                    <a:lnTo>
                      <a:pt x="299" y="1099"/>
                    </a:lnTo>
                    <a:moveTo>
                      <a:pt x="287" y="1105"/>
                    </a:moveTo>
                    <a:lnTo>
                      <a:pt x="287" y="1105"/>
                    </a:lnTo>
                    <a:lnTo>
                      <a:pt x="293" y="1105"/>
                    </a:lnTo>
                    <a:moveTo>
                      <a:pt x="276" y="1113"/>
                    </a:moveTo>
                    <a:lnTo>
                      <a:pt x="276" y="1113"/>
                    </a:lnTo>
                    <a:lnTo>
                      <a:pt x="287" y="1105"/>
                    </a:lnTo>
                    <a:moveTo>
                      <a:pt x="269" y="1121"/>
                    </a:moveTo>
                    <a:lnTo>
                      <a:pt x="269" y="1121"/>
                    </a:lnTo>
                    <a:lnTo>
                      <a:pt x="276" y="1113"/>
                    </a:lnTo>
                    <a:moveTo>
                      <a:pt x="269" y="1134"/>
                    </a:moveTo>
                    <a:lnTo>
                      <a:pt x="269" y="1134"/>
                    </a:lnTo>
                    <a:lnTo>
                      <a:pt x="269" y="1121"/>
                    </a:lnTo>
                    <a:moveTo>
                      <a:pt x="263" y="1151"/>
                    </a:moveTo>
                    <a:lnTo>
                      <a:pt x="263" y="1151"/>
                    </a:lnTo>
                    <a:lnTo>
                      <a:pt x="269" y="1134"/>
                    </a:lnTo>
                    <a:moveTo>
                      <a:pt x="257" y="1164"/>
                    </a:moveTo>
                    <a:lnTo>
                      <a:pt x="257" y="1164"/>
                    </a:lnTo>
                    <a:lnTo>
                      <a:pt x="263" y="1151"/>
                    </a:lnTo>
                    <a:moveTo>
                      <a:pt x="252" y="1172"/>
                    </a:moveTo>
                    <a:lnTo>
                      <a:pt x="252" y="1172"/>
                    </a:lnTo>
                    <a:lnTo>
                      <a:pt x="257" y="1164"/>
                    </a:lnTo>
                    <a:moveTo>
                      <a:pt x="246" y="1172"/>
                    </a:moveTo>
                    <a:lnTo>
                      <a:pt x="246" y="1172"/>
                    </a:lnTo>
                    <a:lnTo>
                      <a:pt x="252" y="1172"/>
                    </a:lnTo>
                    <a:moveTo>
                      <a:pt x="235" y="1180"/>
                    </a:moveTo>
                    <a:lnTo>
                      <a:pt x="235" y="1180"/>
                    </a:lnTo>
                    <a:lnTo>
                      <a:pt x="246" y="1172"/>
                    </a:lnTo>
                    <a:moveTo>
                      <a:pt x="229" y="1186"/>
                    </a:moveTo>
                    <a:lnTo>
                      <a:pt x="229" y="1186"/>
                    </a:lnTo>
                    <a:lnTo>
                      <a:pt x="235" y="1180"/>
                    </a:lnTo>
                    <a:moveTo>
                      <a:pt x="224" y="1202"/>
                    </a:moveTo>
                    <a:lnTo>
                      <a:pt x="224" y="1202"/>
                    </a:lnTo>
                    <a:lnTo>
                      <a:pt x="229" y="1186"/>
                    </a:lnTo>
                    <a:moveTo>
                      <a:pt x="216" y="1202"/>
                    </a:moveTo>
                    <a:lnTo>
                      <a:pt x="216" y="1202"/>
                    </a:lnTo>
                    <a:lnTo>
                      <a:pt x="224" y="1202"/>
                    </a:lnTo>
                    <a:moveTo>
                      <a:pt x="210" y="1216"/>
                    </a:moveTo>
                    <a:lnTo>
                      <a:pt x="210" y="1216"/>
                    </a:lnTo>
                    <a:lnTo>
                      <a:pt x="216" y="1202"/>
                    </a:lnTo>
                    <a:moveTo>
                      <a:pt x="205" y="1216"/>
                    </a:moveTo>
                    <a:lnTo>
                      <a:pt x="205" y="1216"/>
                    </a:lnTo>
                    <a:lnTo>
                      <a:pt x="210" y="1216"/>
                    </a:lnTo>
                    <a:moveTo>
                      <a:pt x="193" y="1224"/>
                    </a:moveTo>
                    <a:lnTo>
                      <a:pt x="193" y="1224"/>
                    </a:lnTo>
                    <a:lnTo>
                      <a:pt x="205" y="1216"/>
                    </a:lnTo>
                    <a:moveTo>
                      <a:pt x="188" y="1232"/>
                    </a:moveTo>
                    <a:lnTo>
                      <a:pt x="188" y="1232"/>
                    </a:lnTo>
                    <a:lnTo>
                      <a:pt x="193" y="1224"/>
                    </a:lnTo>
                    <a:moveTo>
                      <a:pt x="182" y="1240"/>
                    </a:moveTo>
                    <a:lnTo>
                      <a:pt x="182" y="1240"/>
                    </a:lnTo>
                    <a:lnTo>
                      <a:pt x="188" y="1232"/>
                    </a:lnTo>
                    <a:moveTo>
                      <a:pt x="177" y="1245"/>
                    </a:moveTo>
                    <a:lnTo>
                      <a:pt x="177" y="1245"/>
                    </a:lnTo>
                    <a:lnTo>
                      <a:pt x="182" y="1240"/>
                    </a:lnTo>
                    <a:moveTo>
                      <a:pt x="171" y="1262"/>
                    </a:moveTo>
                    <a:lnTo>
                      <a:pt x="171" y="1262"/>
                    </a:lnTo>
                    <a:lnTo>
                      <a:pt x="177" y="1245"/>
                    </a:lnTo>
                    <a:moveTo>
                      <a:pt x="163" y="1262"/>
                    </a:moveTo>
                    <a:lnTo>
                      <a:pt x="163" y="1262"/>
                    </a:lnTo>
                    <a:lnTo>
                      <a:pt x="171" y="1262"/>
                    </a:lnTo>
                    <a:moveTo>
                      <a:pt x="152" y="1270"/>
                    </a:moveTo>
                    <a:lnTo>
                      <a:pt x="152" y="1270"/>
                    </a:lnTo>
                    <a:lnTo>
                      <a:pt x="163" y="1262"/>
                    </a:lnTo>
                    <a:moveTo>
                      <a:pt x="147" y="1275"/>
                    </a:moveTo>
                    <a:lnTo>
                      <a:pt x="147" y="1275"/>
                    </a:lnTo>
                    <a:lnTo>
                      <a:pt x="152" y="1270"/>
                    </a:lnTo>
                    <a:moveTo>
                      <a:pt x="141" y="1275"/>
                    </a:moveTo>
                    <a:lnTo>
                      <a:pt x="141" y="1275"/>
                    </a:lnTo>
                    <a:lnTo>
                      <a:pt x="147" y="1275"/>
                    </a:lnTo>
                    <a:moveTo>
                      <a:pt x="135" y="1283"/>
                    </a:moveTo>
                    <a:lnTo>
                      <a:pt x="135" y="1283"/>
                    </a:lnTo>
                    <a:lnTo>
                      <a:pt x="141" y="1275"/>
                    </a:lnTo>
                    <a:moveTo>
                      <a:pt x="130" y="1283"/>
                    </a:moveTo>
                    <a:lnTo>
                      <a:pt x="130" y="1283"/>
                    </a:lnTo>
                    <a:lnTo>
                      <a:pt x="135" y="1283"/>
                    </a:lnTo>
                    <a:moveTo>
                      <a:pt x="124" y="1291"/>
                    </a:moveTo>
                    <a:lnTo>
                      <a:pt x="124" y="1291"/>
                    </a:lnTo>
                    <a:lnTo>
                      <a:pt x="130" y="1283"/>
                    </a:lnTo>
                    <a:moveTo>
                      <a:pt x="118" y="1305"/>
                    </a:moveTo>
                    <a:lnTo>
                      <a:pt x="118" y="1305"/>
                    </a:lnTo>
                    <a:lnTo>
                      <a:pt x="124" y="1291"/>
                    </a:lnTo>
                    <a:moveTo>
                      <a:pt x="111" y="1305"/>
                    </a:moveTo>
                    <a:lnTo>
                      <a:pt x="111" y="1305"/>
                    </a:lnTo>
                    <a:lnTo>
                      <a:pt x="118" y="1305"/>
                    </a:lnTo>
                    <a:moveTo>
                      <a:pt x="105" y="1321"/>
                    </a:moveTo>
                    <a:lnTo>
                      <a:pt x="105" y="1321"/>
                    </a:lnTo>
                    <a:lnTo>
                      <a:pt x="111" y="1305"/>
                    </a:lnTo>
                    <a:moveTo>
                      <a:pt x="100" y="1321"/>
                    </a:moveTo>
                    <a:lnTo>
                      <a:pt x="100" y="1321"/>
                    </a:lnTo>
                    <a:lnTo>
                      <a:pt x="105" y="1321"/>
                    </a:lnTo>
                    <a:moveTo>
                      <a:pt x="94" y="1321"/>
                    </a:moveTo>
                    <a:lnTo>
                      <a:pt x="94" y="1321"/>
                    </a:lnTo>
                    <a:lnTo>
                      <a:pt x="100" y="1321"/>
                    </a:lnTo>
                    <a:moveTo>
                      <a:pt x="88" y="1327"/>
                    </a:moveTo>
                    <a:lnTo>
                      <a:pt x="88" y="1327"/>
                    </a:lnTo>
                    <a:lnTo>
                      <a:pt x="94" y="1321"/>
                    </a:lnTo>
                    <a:moveTo>
                      <a:pt x="83" y="1327"/>
                    </a:moveTo>
                    <a:lnTo>
                      <a:pt x="83" y="1327"/>
                    </a:lnTo>
                    <a:lnTo>
                      <a:pt x="88" y="1327"/>
                    </a:lnTo>
                    <a:moveTo>
                      <a:pt x="77" y="1335"/>
                    </a:moveTo>
                    <a:lnTo>
                      <a:pt x="77" y="1335"/>
                    </a:lnTo>
                    <a:lnTo>
                      <a:pt x="83" y="1327"/>
                    </a:lnTo>
                    <a:moveTo>
                      <a:pt x="71" y="1343"/>
                    </a:moveTo>
                    <a:lnTo>
                      <a:pt x="71" y="1343"/>
                    </a:lnTo>
                    <a:lnTo>
                      <a:pt x="77" y="1335"/>
                    </a:lnTo>
                    <a:moveTo>
                      <a:pt x="66" y="1343"/>
                    </a:moveTo>
                    <a:lnTo>
                      <a:pt x="66" y="1343"/>
                    </a:lnTo>
                    <a:lnTo>
                      <a:pt x="71" y="1343"/>
                    </a:lnTo>
                    <a:moveTo>
                      <a:pt x="53" y="1343"/>
                    </a:moveTo>
                    <a:lnTo>
                      <a:pt x="53" y="1343"/>
                    </a:lnTo>
                    <a:lnTo>
                      <a:pt x="66" y="1343"/>
                    </a:lnTo>
                    <a:moveTo>
                      <a:pt x="47" y="1356"/>
                    </a:moveTo>
                    <a:lnTo>
                      <a:pt x="47" y="1356"/>
                    </a:lnTo>
                    <a:lnTo>
                      <a:pt x="53" y="1343"/>
                    </a:lnTo>
                    <a:moveTo>
                      <a:pt x="41" y="1356"/>
                    </a:moveTo>
                    <a:lnTo>
                      <a:pt x="41" y="1356"/>
                    </a:lnTo>
                    <a:lnTo>
                      <a:pt x="47" y="1356"/>
                    </a:lnTo>
                    <a:moveTo>
                      <a:pt x="36" y="1364"/>
                    </a:moveTo>
                    <a:lnTo>
                      <a:pt x="36" y="1364"/>
                    </a:lnTo>
                    <a:lnTo>
                      <a:pt x="41" y="1356"/>
                    </a:lnTo>
                    <a:moveTo>
                      <a:pt x="25" y="1373"/>
                    </a:moveTo>
                    <a:lnTo>
                      <a:pt x="25" y="1373"/>
                    </a:lnTo>
                    <a:lnTo>
                      <a:pt x="36" y="1364"/>
                    </a:lnTo>
                    <a:moveTo>
                      <a:pt x="19" y="1381"/>
                    </a:moveTo>
                    <a:lnTo>
                      <a:pt x="19" y="1381"/>
                    </a:lnTo>
                    <a:lnTo>
                      <a:pt x="25" y="1373"/>
                    </a:lnTo>
                    <a:moveTo>
                      <a:pt x="13" y="1381"/>
                    </a:moveTo>
                    <a:lnTo>
                      <a:pt x="13" y="1381"/>
                    </a:lnTo>
                    <a:lnTo>
                      <a:pt x="19" y="1381"/>
                    </a:lnTo>
                    <a:moveTo>
                      <a:pt x="6" y="1381"/>
                    </a:moveTo>
                    <a:lnTo>
                      <a:pt x="6" y="1381"/>
                    </a:lnTo>
                    <a:lnTo>
                      <a:pt x="13" y="1381"/>
                    </a:lnTo>
                    <a:moveTo>
                      <a:pt x="0" y="1386"/>
                    </a:moveTo>
                    <a:lnTo>
                      <a:pt x="0" y="1386"/>
                    </a:lnTo>
                    <a:lnTo>
                      <a:pt x="6" y="1381"/>
                    </a:lnTo>
                  </a:path>
                </a:pathLst>
              </a:custGeom>
              <a:noFill/>
              <a:ln w="2857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275" name="Rectangle 110">
                <a:extLst>
                  <a:ext uri="{FF2B5EF4-FFF2-40B4-BE49-F238E27FC236}">
                    <a16:creationId xmlns:a16="http://schemas.microsoft.com/office/drawing/2014/main" id="{77BECCD8-904B-4AC0-88A6-329287F48EB2}"/>
                  </a:ext>
                </a:extLst>
              </p:cNvPr>
              <p:cNvSpPr>
                <a:spLocks noChangeArrowheads="1"/>
              </p:cNvSpPr>
              <p:nvPr/>
            </p:nvSpPr>
            <p:spPr bwMode="auto">
              <a:xfrm>
                <a:off x="10888929" y="2788362"/>
                <a:ext cx="695462" cy="452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nSpc>
                    <a:spcPct val="85000"/>
                  </a:lnSpc>
                </a:pPr>
                <a:r>
                  <a:rPr lang="it-IT" altLang="en-US" sz="1200" b="1">
                    <a:solidFill>
                      <a:srgbClr val="000000"/>
                    </a:solidFill>
                    <a:latin typeface="Century Gothic" panose="020B0502020202020204" pitchFamily="34" charset="0"/>
                  </a:rPr>
                  <a:t>PAD</a:t>
                </a:r>
              </a:p>
              <a:p>
                <a:pPr>
                  <a:lnSpc>
                    <a:spcPct val="85000"/>
                  </a:lnSpc>
                </a:pPr>
                <a:r>
                  <a:rPr lang="it-IT" altLang="en-US" sz="1200">
                    <a:solidFill>
                      <a:srgbClr val="C00000"/>
                    </a:solidFill>
                    <a:latin typeface="Century Gothic" panose="020B0502020202020204" pitchFamily="34" charset="0"/>
                  </a:rPr>
                  <a:t>3.5% ARR </a:t>
                </a:r>
              </a:p>
              <a:p>
                <a:pPr>
                  <a:lnSpc>
                    <a:spcPct val="85000"/>
                  </a:lnSpc>
                </a:pPr>
                <a:r>
                  <a:rPr lang="it-IT" altLang="en-US" sz="1200">
                    <a:solidFill>
                      <a:srgbClr val="C00000"/>
                    </a:solidFill>
                    <a:latin typeface="Century Gothic" panose="020B0502020202020204" pitchFamily="34" charset="0"/>
                  </a:rPr>
                  <a:t>NNT 29 </a:t>
                </a:r>
                <a:endParaRPr lang="en-US" altLang="en-US" sz="2800" dirty="0">
                  <a:solidFill>
                    <a:srgbClr val="C00000"/>
                  </a:solidFill>
                  <a:latin typeface="Century Gothic" panose="020B0502020202020204" pitchFamily="34" charset="0"/>
                </a:endParaRPr>
              </a:p>
            </p:txBody>
          </p:sp>
          <p:sp>
            <p:nvSpPr>
              <p:cNvPr id="276" name="Rectangle 121">
                <a:extLst>
                  <a:ext uri="{FF2B5EF4-FFF2-40B4-BE49-F238E27FC236}">
                    <a16:creationId xmlns:a16="http://schemas.microsoft.com/office/drawing/2014/main" id="{68A88221-0996-46DE-B516-E17586B2431F}"/>
                  </a:ext>
                </a:extLst>
              </p:cNvPr>
              <p:cNvSpPr>
                <a:spLocks noChangeArrowheads="1"/>
              </p:cNvSpPr>
              <p:nvPr/>
            </p:nvSpPr>
            <p:spPr bwMode="auto">
              <a:xfrm>
                <a:off x="10935562" y="3548606"/>
                <a:ext cx="653549" cy="452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nSpc>
                    <a:spcPct val="85000"/>
                  </a:lnSpc>
                </a:pPr>
                <a:r>
                  <a:rPr lang="en-US" altLang="en-US" sz="1200" b="1" dirty="0">
                    <a:solidFill>
                      <a:srgbClr val="000000"/>
                    </a:solidFill>
                    <a:latin typeface="Century Gothic" panose="020B0502020202020204" pitchFamily="34" charset="0"/>
                  </a:rPr>
                  <a:t>No PAD</a:t>
                </a:r>
              </a:p>
              <a:p>
                <a:pPr>
                  <a:lnSpc>
                    <a:spcPct val="85000"/>
                  </a:lnSpc>
                </a:pPr>
                <a:r>
                  <a:rPr lang="en-US" altLang="en-US" sz="1200" dirty="0">
                    <a:solidFill>
                      <a:srgbClr val="C00000"/>
                    </a:solidFill>
                    <a:latin typeface="Century Gothic" panose="020B0502020202020204" pitchFamily="34" charset="0"/>
                  </a:rPr>
                  <a:t>1.4% ARR</a:t>
                </a:r>
              </a:p>
              <a:p>
                <a:pPr>
                  <a:lnSpc>
                    <a:spcPct val="85000"/>
                  </a:lnSpc>
                </a:pPr>
                <a:r>
                  <a:rPr lang="en-US" altLang="en-US" sz="1200" dirty="0">
                    <a:solidFill>
                      <a:srgbClr val="C00000"/>
                    </a:solidFill>
                    <a:latin typeface="Century Gothic" panose="020B0502020202020204" pitchFamily="34" charset="0"/>
                  </a:rPr>
                  <a:t>NNT 72</a:t>
                </a:r>
                <a:endParaRPr lang="en-US" altLang="en-US" sz="2800" dirty="0">
                  <a:solidFill>
                    <a:srgbClr val="C00000"/>
                  </a:solidFill>
                  <a:latin typeface="Century Gothic" panose="020B0502020202020204" pitchFamily="34" charset="0"/>
                </a:endParaRPr>
              </a:p>
            </p:txBody>
          </p:sp>
          <p:sp>
            <p:nvSpPr>
              <p:cNvPr id="145" name="Down Arrow 144"/>
              <p:cNvSpPr/>
              <p:nvPr/>
            </p:nvSpPr>
            <p:spPr>
              <a:xfrm>
                <a:off x="10627458" y="2864725"/>
                <a:ext cx="201783" cy="291526"/>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latin typeface="Century Gothic" panose="020B0502020202020204" pitchFamily="34" charset="0"/>
                </a:endParaRPr>
              </a:p>
            </p:txBody>
          </p:sp>
          <p:sp>
            <p:nvSpPr>
              <p:cNvPr id="146" name="Down Arrow 145"/>
              <p:cNvSpPr/>
              <p:nvPr/>
            </p:nvSpPr>
            <p:spPr>
              <a:xfrm>
                <a:off x="10651885" y="3641432"/>
                <a:ext cx="201783" cy="291526"/>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latin typeface="Century Gothic" panose="020B0502020202020204" pitchFamily="34" charset="0"/>
                </a:endParaRPr>
              </a:p>
            </p:txBody>
          </p:sp>
          <p:sp>
            <p:nvSpPr>
              <p:cNvPr id="140" name="Rectangle 195">
                <a:extLst>
                  <a:ext uri="{FF2B5EF4-FFF2-40B4-BE49-F238E27FC236}">
                    <a16:creationId xmlns:a16="http://schemas.microsoft.com/office/drawing/2014/main" id="{B8D47730-0F9C-4402-BC5A-CDB98DF56BEA}"/>
                  </a:ext>
                </a:extLst>
              </p:cNvPr>
              <p:cNvSpPr>
                <a:spLocks noChangeArrowheads="1"/>
              </p:cNvSpPr>
              <p:nvPr/>
            </p:nvSpPr>
            <p:spPr bwMode="auto">
              <a:xfrm>
                <a:off x="9548407" y="4808237"/>
                <a:ext cx="889509" cy="1256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lnSpc>
                    <a:spcPct val="85000"/>
                  </a:lnSpc>
                  <a:spcBef>
                    <a:spcPts val="300"/>
                  </a:spcBef>
                </a:pPr>
                <a:r>
                  <a:rPr lang="pt-BR" altLang="en-US" sz="1000">
                    <a:solidFill>
                      <a:srgbClr val="000000"/>
                    </a:solidFill>
                    <a:latin typeface="Century Gothic" panose="020B0502020202020204" pitchFamily="34" charset="0"/>
                  </a:rPr>
                  <a:t>P</a:t>
                </a:r>
                <a:r>
                  <a:rPr lang="pt-BR" altLang="en-US" sz="1000" baseline="-25000">
                    <a:solidFill>
                      <a:srgbClr val="000000"/>
                    </a:solidFill>
                    <a:latin typeface="Century Gothic" panose="020B0502020202020204" pitchFamily="34" charset="0"/>
                  </a:rPr>
                  <a:t>interaction</a:t>
                </a:r>
                <a:r>
                  <a:rPr lang="pt-BR" altLang="en-US" sz="1000">
                    <a:solidFill>
                      <a:srgbClr val="000000"/>
                    </a:solidFill>
                    <a:latin typeface="Century Gothic" panose="020B0502020202020204" pitchFamily="34" charset="0"/>
                  </a:rPr>
                  <a:t> = 0.41</a:t>
                </a:r>
                <a:endParaRPr lang="en-US" altLang="en-US" sz="1000" dirty="0">
                  <a:solidFill>
                    <a:srgbClr val="000000"/>
                  </a:solidFill>
                  <a:latin typeface="Century Gothic" panose="020B0502020202020204" pitchFamily="34" charset="0"/>
                </a:endParaRPr>
              </a:p>
            </p:txBody>
          </p:sp>
        </p:grpSp>
      </p:grpSp>
      <p:grpSp>
        <p:nvGrpSpPr>
          <p:cNvPr id="12" name="Group 11"/>
          <p:cNvGrpSpPr/>
          <p:nvPr/>
        </p:nvGrpSpPr>
        <p:grpSpPr>
          <a:xfrm>
            <a:off x="490069" y="2190203"/>
            <a:ext cx="6164452" cy="3974825"/>
            <a:chOff x="620397" y="1579019"/>
            <a:chExt cx="6164452" cy="3974825"/>
          </a:xfrm>
        </p:grpSpPr>
        <p:sp>
          <p:nvSpPr>
            <p:cNvPr id="16" name="Rectangle 10">
              <a:extLst>
                <a:ext uri="{FF2B5EF4-FFF2-40B4-BE49-F238E27FC236}">
                  <a16:creationId xmlns:a16="http://schemas.microsoft.com/office/drawing/2014/main" id="{F2C53CA5-06B8-4ECE-9FEE-F986262DCA53}"/>
                </a:ext>
              </a:extLst>
            </p:cNvPr>
            <p:cNvSpPr>
              <a:spLocks noChangeArrowheads="1"/>
            </p:cNvSpPr>
            <p:nvPr/>
          </p:nvSpPr>
          <p:spPr bwMode="auto">
            <a:xfrm>
              <a:off x="2429521" y="1579019"/>
              <a:ext cx="151002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sz="1800" b="1" i="0" kern="1200" dirty="0">
                  <a:solidFill>
                    <a:srgbClr val="0063C3"/>
                  </a:solidFill>
                  <a:effectLst/>
                  <a:latin typeface="Century Gothic" panose="020B0502020202020204" pitchFamily="34" charset="0"/>
                  <a:ea typeface="+mj-ea"/>
                  <a:cs typeface="+mj-cs"/>
                </a:rPr>
                <a:t>5-Point MACE</a:t>
              </a:r>
              <a:endParaRPr lang="en-US" altLang="en-US" sz="2000" b="1" dirty="0">
                <a:latin typeface="Century Gothic" panose="020B0502020202020204" pitchFamily="34" charset="0"/>
              </a:endParaRPr>
            </a:p>
          </p:txBody>
        </p:sp>
        <p:grpSp>
          <p:nvGrpSpPr>
            <p:cNvPr id="11" name="Group 10"/>
            <p:cNvGrpSpPr/>
            <p:nvPr/>
          </p:nvGrpSpPr>
          <p:grpSpPr>
            <a:xfrm>
              <a:off x="620397" y="1761865"/>
              <a:ext cx="6164452" cy="3791979"/>
              <a:chOff x="620397" y="1761865"/>
              <a:chExt cx="6164452" cy="3791979"/>
            </a:xfrm>
          </p:grpSpPr>
          <p:sp>
            <p:nvSpPr>
              <p:cNvPr id="19" name="Rectangle 13">
                <a:extLst>
                  <a:ext uri="{FF2B5EF4-FFF2-40B4-BE49-F238E27FC236}">
                    <a16:creationId xmlns:a16="http://schemas.microsoft.com/office/drawing/2014/main" id="{51460BE1-DFEA-4172-BB3D-EF5CBBDDE3C2}"/>
                  </a:ext>
                </a:extLst>
              </p:cNvPr>
              <p:cNvSpPr>
                <a:spLocks noChangeArrowheads="1"/>
              </p:cNvSpPr>
              <p:nvPr/>
            </p:nvSpPr>
            <p:spPr bwMode="auto">
              <a:xfrm>
                <a:off x="2034300" y="5338400"/>
                <a:ext cx="22153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rgbClr val="0D0D0D"/>
                    </a:solidFill>
                    <a:latin typeface="Century Gothic" panose="020B0502020202020204" pitchFamily="34" charset="0"/>
                  </a:rPr>
                  <a:t>Days from Randomization</a:t>
                </a:r>
                <a:endParaRPr lang="en-US" altLang="en-US" sz="4000" b="1" dirty="0">
                  <a:solidFill>
                    <a:srgbClr val="000000"/>
                  </a:solidFill>
                  <a:latin typeface="Century Gothic" panose="020B0502020202020204" pitchFamily="34" charset="0"/>
                </a:endParaRPr>
              </a:p>
            </p:txBody>
          </p:sp>
          <p:sp>
            <p:nvSpPr>
              <p:cNvPr id="21" name="Rectangle 15">
                <a:extLst>
                  <a:ext uri="{FF2B5EF4-FFF2-40B4-BE49-F238E27FC236}">
                    <a16:creationId xmlns:a16="http://schemas.microsoft.com/office/drawing/2014/main" id="{A0B0A7BF-AC79-461A-9975-137C2BB523F8}"/>
                  </a:ext>
                </a:extLst>
              </p:cNvPr>
              <p:cNvSpPr>
                <a:spLocks noChangeArrowheads="1"/>
              </p:cNvSpPr>
              <p:nvPr/>
            </p:nvSpPr>
            <p:spPr bwMode="auto">
              <a:xfrm rot="16200000">
                <a:off x="51652" y="3327680"/>
                <a:ext cx="13529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ysClr val="windowText" lastClr="000000"/>
                    </a:solidFill>
                    <a:latin typeface="Century Gothic" panose="020B0502020202020204" pitchFamily="34" charset="0"/>
                  </a:rPr>
                  <a:t>Risk of Endpoint</a:t>
                </a:r>
              </a:p>
            </p:txBody>
          </p:sp>
          <p:sp>
            <p:nvSpPr>
              <p:cNvPr id="109" name="Rectangle 103">
                <a:extLst>
                  <a:ext uri="{FF2B5EF4-FFF2-40B4-BE49-F238E27FC236}">
                    <a16:creationId xmlns:a16="http://schemas.microsoft.com/office/drawing/2014/main" id="{BDC4F6BE-DBD3-421B-AFC2-EB88128865BD}"/>
                  </a:ext>
                </a:extLst>
              </p:cNvPr>
              <p:cNvSpPr>
                <a:spLocks noChangeArrowheads="1"/>
              </p:cNvSpPr>
              <p:nvPr/>
            </p:nvSpPr>
            <p:spPr bwMode="auto">
              <a:xfrm>
                <a:off x="4948918" y="1922294"/>
                <a:ext cx="34624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Century Gothic" panose="020B0502020202020204" pitchFamily="34" charset="0"/>
                  </a:rPr>
                  <a:t>16.8%</a:t>
                </a:r>
              </a:p>
            </p:txBody>
          </p:sp>
          <p:sp>
            <p:nvSpPr>
              <p:cNvPr id="110" name="Rectangle 104">
                <a:extLst>
                  <a:ext uri="{FF2B5EF4-FFF2-40B4-BE49-F238E27FC236}">
                    <a16:creationId xmlns:a16="http://schemas.microsoft.com/office/drawing/2014/main" id="{FED151F8-ACC0-4971-8284-CAA2A5D180EC}"/>
                  </a:ext>
                </a:extLst>
              </p:cNvPr>
              <p:cNvSpPr>
                <a:spLocks noChangeArrowheads="1"/>
              </p:cNvSpPr>
              <p:nvPr/>
            </p:nvSpPr>
            <p:spPr bwMode="auto">
              <a:xfrm>
                <a:off x="4896257" y="2737936"/>
                <a:ext cx="34624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Century Gothic" panose="020B0502020202020204" pitchFamily="34" charset="0"/>
                  </a:rPr>
                  <a:t>12.1%</a:t>
                </a:r>
              </a:p>
            </p:txBody>
          </p:sp>
          <p:sp>
            <p:nvSpPr>
              <p:cNvPr id="111" name="Rectangle 105">
                <a:extLst>
                  <a:ext uri="{FF2B5EF4-FFF2-40B4-BE49-F238E27FC236}">
                    <a16:creationId xmlns:a16="http://schemas.microsoft.com/office/drawing/2014/main" id="{319F3BBC-8784-4590-92A8-78A30F2C7B19}"/>
                  </a:ext>
                </a:extLst>
              </p:cNvPr>
              <p:cNvSpPr>
                <a:spLocks noChangeArrowheads="1"/>
              </p:cNvSpPr>
              <p:nvPr/>
            </p:nvSpPr>
            <p:spPr bwMode="auto">
              <a:xfrm>
                <a:off x="4824454" y="2493980"/>
                <a:ext cx="34624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Century Gothic" panose="020B0502020202020204" pitchFamily="34" charset="0"/>
                  </a:rPr>
                  <a:t>13.3%</a:t>
                </a:r>
              </a:p>
            </p:txBody>
          </p:sp>
          <p:sp>
            <p:nvSpPr>
              <p:cNvPr id="112" name="Rectangle 106">
                <a:extLst>
                  <a:ext uri="{FF2B5EF4-FFF2-40B4-BE49-F238E27FC236}">
                    <a16:creationId xmlns:a16="http://schemas.microsoft.com/office/drawing/2014/main" id="{6103A223-9D60-4C13-A15E-D5B45996CE61}"/>
                  </a:ext>
                </a:extLst>
              </p:cNvPr>
              <p:cNvSpPr>
                <a:spLocks noChangeArrowheads="1"/>
              </p:cNvSpPr>
              <p:nvPr/>
            </p:nvSpPr>
            <p:spPr bwMode="auto">
              <a:xfrm>
                <a:off x="4917655" y="2985594"/>
                <a:ext cx="346249"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000" dirty="0">
                    <a:solidFill>
                      <a:srgbClr val="000000"/>
                    </a:solidFill>
                    <a:latin typeface="Century Gothic" panose="020B0502020202020204" pitchFamily="34" charset="0"/>
                  </a:rPr>
                  <a:t>10.5%</a:t>
                </a:r>
              </a:p>
            </p:txBody>
          </p:sp>
          <p:sp>
            <p:nvSpPr>
              <p:cNvPr id="127" name="Rectangle 121">
                <a:extLst>
                  <a:ext uri="{FF2B5EF4-FFF2-40B4-BE49-F238E27FC236}">
                    <a16:creationId xmlns:a16="http://schemas.microsoft.com/office/drawing/2014/main" id="{47C28248-2DBA-4806-957B-C483F681E771}"/>
                  </a:ext>
                </a:extLst>
              </p:cNvPr>
              <p:cNvSpPr>
                <a:spLocks noChangeArrowheads="1"/>
              </p:cNvSpPr>
              <p:nvPr/>
            </p:nvSpPr>
            <p:spPr bwMode="auto">
              <a:xfrm>
                <a:off x="5597367" y="2754157"/>
                <a:ext cx="674865" cy="470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nSpc>
                    <a:spcPct val="85000"/>
                  </a:lnSpc>
                </a:pPr>
                <a:r>
                  <a:rPr lang="en-US" altLang="en-US" sz="1200" b="1" dirty="0">
                    <a:solidFill>
                      <a:srgbClr val="000000"/>
                    </a:solidFill>
                    <a:latin typeface="Century Gothic" panose="020B0502020202020204" pitchFamily="34" charset="0"/>
                  </a:rPr>
                  <a:t>No PAD</a:t>
                </a:r>
              </a:p>
              <a:p>
                <a:pPr>
                  <a:lnSpc>
                    <a:spcPct val="85000"/>
                  </a:lnSpc>
                </a:pPr>
                <a:r>
                  <a:rPr lang="en-US" altLang="en-US" sz="1200" dirty="0">
                    <a:solidFill>
                      <a:srgbClr val="C00000"/>
                    </a:solidFill>
                    <a:latin typeface="Century Gothic" panose="020B0502020202020204" pitchFamily="34" charset="0"/>
                  </a:rPr>
                  <a:t>1.6% ARR</a:t>
                </a:r>
              </a:p>
              <a:p>
                <a:pPr>
                  <a:lnSpc>
                    <a:spcPct val="85000"/>
                  </a:lnSpc>
                </a:pPr>
                <a:r>
                  <a:rPr lang="en-US" altLang="en-US" sz="1200" dirty="0">
                    <a:solidFill>
                      <a:srgbClr val="C00000"/>
                    </a:solidFill>
                    <a:latin typeface="Century Gothic" panose="020B0502020202020204" pitchFamily="34" charset="0"/>
                  </a:rPr>
                  <a:t>NNT 63</a:t>
                </a:r>
                <a:endParaRPr lang="en-US" altLang="en-US" sz="2800" dirty="0">
                  <a:solidFill>
                    <a:srgbClr val="C00000"/>
                  </a:solidFill>
                  <a:latin typeface="Century Gothic" panose="020B0502020202020204" pitchFamily="34" charset="0"/>
                </a:endParaRPr>
              </a:p>
            </p:txBody>
          </p:sp>
          <p:sp>
            <p:nvSpPr>
              <p:cNvPr id="134" name="Rectangle 128">
                <a:extLst>
                  <a:ext uri="{FF2B5EF4-FFF2-40B4-BE49-F238E27FC236}">
                    <a16:creationId xmlns:a16="http://schemas.microsoft.com/office/drawing/2014/main" id="{0CC9F1C7-3B0E-4362-9694-28B16827CE4D}"/>
                  </a:ext>
                </a:extLst>
              </p:cNvPr>
              <p:cNvSpPr>
                <a:spLocks noChangeArrowheads="1"/>
              </p:cNvSpPr>
              <p:nvPr/>
            </p:nvSpPr>
            <p:spPr bwMode="auto">
              <a:xfrm>
                <a:off x="3179038" y="2138431"/>
                <a:ext cx="1243931" cy="392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lnSpc>
                    <a:spcPct val="85000"/>
                  </a:lnSpc>
                  <a:spcBef>
                    <a:spcPts val="300"/>
                  </a:spcBef>
                </a:pPr>
                <a:r>
                  <a:rPr lang="it-IT" altLang="en-US" sz="1000" b="1">
                    <a:solidFill>
                      <a:srgbClr val="000000"/>
                    </a:solidFill>
                    <a:latin typeface="Century Gothic" panose="020B0502020202020204" pitchFamily="34" charset="0"/>
                  </a:rPr>
                  <a:t>PAD (N = 3,642)</a:t>
                </a:r>
                <a:br>
                  <a:rPr lang="it-IT" altLang="en-US" sz="1000">
                    <a:solidFill>
                      <a:srgbClr val="000000"/>
                    </a:solidFill>
                    <a:latin typeface="Century Gothic" panose="020B0502020202020204" pitchFamily="34" charset="0"/>
                  </a:rPr>
                </a:br>
                <a:r>
                  <a:rPr lang="it-IT" altLang="en-US" sz="1000">
                    <a:solidFill>
                      <a:srgbClr val="000000"/>
                    </a:solidFill>
                    <a:latin typeface="Century Gothic" panose="020B0502020202020204" pitchFamily="34" charset="0"/>
                  </a:rPr>
                  <a:t>HR: 0.79 (0.66 – 0.94)</a:t>
                </a:r>
                <a:br>
                  <a:rPr lang="it-IT" altLang="en-US" sz="1000">
                    <a:solidFill>
                      <a:srgbClr val="000000"/>
                    </a:solidFill>
                    <a:latin typeface="Century Gothic" panose="020B0502020202020204" pitchFamily="34" charset="0"/>
                  </a:rPr>
                </a:br>
                <a:r>
                  <a:rPr lang="it-IT" altLang="en-US" sz="1000">
                    <a:solidFill>
                      <a:srgbClr val="000000"/>
                    </a:solidFill>
                    <a:latin typeface="Century Gothic" panose="020B0502020202020204" pitchFamily="34" charset="0"/>
                  </a:rPr>
                  <a:t>P = 0.0098 </a:t>
                </a:r>
                <a:endParaRPr lang="en-US" altLang="en-US" dirty="0">
                  <a:solidFill>
                    <a:srgbClr val="000000"/>
                  </a:solidFill>
                  <a:latin typeface="Century Gothic" panose="020B0502020202020204" pitchFamily="34" charset="0"/>
                </a:endParaRPr>
              </a:p>
            </p:txBody>
          </p:sp>
          <p:sp>
            <p:nvSpPr>
              <p:cNvPr id="139" name="Rectangle 133">
                <a:extLst>
                  <a:ext uri="{FF2B5EF4-FFF2-40B4-BE49-F238E27FC236}">
                    <a16:creationId xmlns:a16="http://schemas.microsoft.com/office/drawing/2014/main" id="{2FA43E09-7CB8-4FD0-8C3C-6BC54C31B37D}"/>
                  </a:ext>
                </a:extLst>
              </p:cNvPr>
              <p:cNvSpPr>
                <a:spLocks noChangeArrowheads="1"/>
              </p:cNvSpPr>
              <p:nvPr/>
            </p:nvSpPr>
            <p:spPr bwMode="auto">
              <a:xfrm>
                <a:off x="4451769" y="3424566"/>
                <a:ext cx="1243931" cy="392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lnSpc>
                    <a:spcPct val="85000"/>
                  </a:lnSpc>
                  <a:spcBef>
                    <a:spcPts val="300"/>
                  </a:spcBef>
                </a:pPr>
                <a:r>
                  <a:rPr lang="pt-BR" altLang="en-US" sz="1000" b="1">
                    <a:solidFill>
                      <a:srgbClr val="000000"/>
                    </a:solidFill>
                    <a:latin typeface="Century Gothic" panose="020B0502020202020204" pitchFamily="34" charset="0"/>
                  </a:rPr>
                  <a:t>No PAD (N = 23,922)</a:t>
                </a:r>
                <a:br>
                  <a:rPr lang="pt-BR" altLang="en-US" sz="1000">
                    <a:solidFill>
                      <a:srgbClr val="000000"/>
                    </a:solidFill>
                    <a:latin typeface="Century Gothic" panose="020B0502020202020204" pitchFamily="34" charset="0"/>
                  </a:rPr>
                </a:br>
                <a:r>
                  <a:rPr lang="pt-BR" altLang="en-US" sz="1000">
                    <a:solidFill>
                      <a:srgbClr val="000000"/>
                    </a:solidFill>
                    <a:latin typeface="Century Gothic" panose="020B0502020202020204" pitchFamily="34" charset="0"/>
                  </a:rPr>
                  <a:t>HR: 0.86 (0.80 – 0.93)</a:t>
                </a:r>
                <a:br>
                  <a:rPr lang="pt-BR" altLang="en-US" sz="1000">
                    <a:solidFill>
                      <a:srgbClr val="000000"/>
                    </a:solidFill>
                    <a:latin typeface="Century Gothic" panose="020B0502020202020204" pitchFamily="34" charset="0"/>
                  </a:rPr>
                </a:br>
                <a:r>
                  <a:rPr lang="pt-BR" altLang="en-US" sz="1000">
                    <a:solidFill>
                      <a:srgbClr val="000000"/>
                    </a:solidFill>
                    <a:latin typeface="Century Gothic" panose="020B0502020202020204" pitchFamily="34" charset="0"/>
                  </a:rPr>
                  <a:t>P &lt; 0.001</a:t>
                </a:r>
                <a:endParaRPr lang="en-US" altLang="en-US" sz="1000" dirty="0">
                  <a:solidFill>
                    <a:srgbClr val="000000"/>
                  </a:solidFill>
                  <a:latin typeface="Century Gothic" panose="020B0502020202020204" pitchFamily="34" charset="0"/>
                </a:endParaRPr>
              </a:p>
            </p:txBody>
          </p:sp>
          <p:sp>
            <p:nvSpPr>
              <p:cNvPr id="147" name="Freeform 141">
                <a:extLst>
                  <a:ext uri="{FF2B5EF4-FFF2-40B4-BE49-F238E27FC236}">
                    <a16:creationId xmlns:a16="http://schemas.microsoft.com/office/drawing/2014/main" id="{8A71304C-F1DB-4D1E-8570-FAB9FEB30CA2}"/>
                  </a:ext>
                </a:extLst>
              </p:cNvPr>
              <p:cNvSpPr>
                <a:spLocks noEditPoints="1"/>
              </p:cNvSpPr>
              <p:nvPr/>
            </p:nvSpPr>
            <p:spPr bwMode="auto">
              <a:xfrm>
                <a:off x="1389195" y="3154021"/>
                <a:ext cx="3507063" cy="1865128"/>
              </a:xfrm>
              <a:custGeom>
                <a:avLst/>
                <a:gdLst>
                  <a:gd name="T0" fmla="*/ 1748 w 1765"/>
                  <a:gd name="T1" fmla="*/ 11 h 1129"/>
                  <a:gd name="T2" fmla="*/ 1718 w 1765"/>
                  <a:gd name="T3" fmla="*/ 35 h 1129"/>
                  <a:gd name="T4" fmla="*/ 1676 w 1765"/>
                  <a:gd name="T5" fmla="*/ 44 h 1129"/>
                  <a:gd name="T6" fmla="*/ 1643 w 1765"/>
                  <a:gd name="T7" fmla="*/ 68 h 1129"/>
                  <a:gd name="T8" fmla="*/ 1607 w 1765"/>
                  <a:gd name="T9" fmla="*/ 87 h 1129"/>
                  <a:gd name="T10" fmla="*/ 1567 w 1765"/>
                  <a:gd name="T11" fmla="*/ 106 h 1129"/>
                  <a:gd name="T12" fmla="*/ 1524 w 1765"/>
                  <a:gd name="T13" fmla="*/ 117 h 1129"/>
                  <a:gd name="T14" fmla="*/ 1489 w 1765"/>
                  <a:gd name="T15" fmla="*/ 138 h 1129"/>
                  <a:gd name="T16" fmla="*/ 1459 w 1765"/>
                  <a:gd name="T17" fmla="*/ 160 h 1129"/>
                  <a:gd name="T18" fmla="*/ 1425 w 1765"/>
                  <a:gd name="T19" fmla="*/ 173 h 1129"/>
                  <a:gd name="T20" fmla="*/ 1387 w 1765"/>
                  <a:gd name="T21" fmla="*/ 201 h 1129"/>
                  <a:gd name="T22" fmla="*/ 1355 w 1765"/>
                  <a:gd name="T23" fmla="*/ 220 h 1129"/>
                  <a:gd name="T24" fmla="*/ 1320 w 1765"/>
                  <a:gd name="T25" fmla="*/ 236 h 1129"/>
                  <a:gd name="T26" fmla="*/ 1278 w 1765"/>
                  <a:gd name="T27" fmla="*/ 244 h 1129"/>
                  <a:gd name="T28" fmla="*/ 1245 w 1765"/>
                  <a:gd name="T29" fmla="*/ 268 h 1129"/>
                  <a:gd name="T30" fmla="*/ 1207 w 1765"/>
                  <a:gd name="T31" fmla="*/ 279 h 1129"/>
                  <a:gd name="T32" fmla="*/ 1171 w 1765"/>
                  <a:gd name="T33" fmla="*/ 295 h 1129"/>
                  <a:gd name="T34" fmla="*/ 1145 w 1765"/>
                  <a:gd name="T35" fmla="*/ 322 h 1129"/>
                  <a:gd name="T36" fmla="*/ 1109 w 1765"/>
                  <a:gd name="T37" fmla="*/ 339 h 1129"/>
                  <a:gd name="T38" fmla="*/ 1078 w 1765"/>
                  <a:gd name="T39" fmla="*/ 358 h 1129"/>
                  <a:gd name="T40" fmla="*/ 1064 w 1765"/>
                  <a:gd name="T41" fmla="*/ 366 h 1129"/>
                  <a:gd name="T42" fmla="*/ 1025 w 1765"/>
                  <a:gd name="T43" fmla="*/ 382 h 1129"/>
                  <a:gd name="T44" fmla="*/ 995 w 1765"/>
                  <a:gd name="T45" fmla="*/ 401 h 1129"/>
                  <a:gd name="T46" fmla="*/ 959 w 1765"/>
                  <a:gd name="T47" fmla="*/ 417 h 1129"/>
                  <a:gd name="T48" fmla="*/ 929 w 1765"/>
                  <a:gd name="T49" fmla="*/ 436 h 1129"/>
                  <a:gd name="T50" fmla="*/ 897 w 1765"/>
                  <a:gd name="T51" fmla="*/ 452 h 1129"/>
                  <a:gd name="T52" fmla="*/ 864 w 1765"/>
                  <a:gd name="T53" fmla="*/ 471 h 1129"/>
                  <a:gd name="T54" fmla="*/ 815 w 1765"/>
                  <a:gd name="T55" fmla="*/ 509 h 1129"/>
                  <a:gd name="T56" fmla="*/ 798 w 1765"/>
                  <a:gd name="T57" fmla="*/ 515 h 1129"/>
                  <a:gd name="T58" fmla="*/ 762 w 1765"/>
                  <a:gd name="T59" fmla="*/ 531 h 1129"/>
                  <a:gd name="T60" fmla="*/ 732 w 1765"/>
                  <a:gd name="T61" fmla="*/ 553 h 1129"/>
                  <a:gd name="T62" fmla="*/ 700 w 1765"/>
                  <a:gd name="T63" fmla="*/ 582 h 1129"/>
                  <a:gd name="T64" fmla="*/ 668 w 1765"/>
                  <a:gd name="T65" fmla="*/ 601 h 1129"/>
                  <a:gd name="T66" fmla="*/ 633 w 1765"/>
                  <a:gd name="T67" fmla="*/ 626 h 1129"/>
                  <a:gd name="T68" fmla="*/ 599 w 1765"/>
                  <a:gd name="T69" fmla="*/ 645 h 1129"/>
                  <a:gd name="T70" fmla="*/ 573 w 1765"/>
                  <a:gd name="T71" fmla="*/ 669 h 1129"/>
                  <a:gd name="T72" fmla="*/ 537 w 1765"/>
                  <a:gd name="T73" fmla="*/ 693 h 1129"/>
                  <a:gd name="T74" fmla="*/ 503 w 1765"/>
                  <a:gd name="T75" fmla="*/ 712 h 1129"/>
                  <a:gd name="T76" fmla="*/ 473 w 1765"/>
                  <a:gd name="T77" fmla="*/ 739 h 1129"/>
                  <a:gd name="T78" fmla="*/ 460 w 1765"/>
                  <a:gd name="T79" fmla="*/ 756 h 1129"/>
                  <a:gd name="T80" fmla="*/ 428 w 1765"/>
                  <a:gd name="T81" fmla="*/ 775 h 1129"/>
                  <a:gd name="T82" fmla="*/ 398 w 1765"/>
                  <a:gd name="T83" fmla="*/ 799 h 1129"/>
                  <a:gd name="T84" fmla="*/ 368 w 1765"/>
                  <a:gd name="T85" fmla="*/ 826 h 1129"/>
                  <a:gd name="T86" fmla="*/ 338 w 1765"/>
                  <a:gd name="T87" fmla="*/ 853 h 1129"/>
                  <a:gd name="T88" fmla="*/ 312 w 1765"/>
                  <a:gd name="T89" fmla="*/ 877 h 1129"/>
                  <a:gd name="T90" fmla="*/ 276 w 1765"/>
                  <a:gd name="T91" fmla="*/ 891 h 1129"/>
                  <a:gd name="T92" fmla="*/ 248 w 1765"/>
                  <a:gd name="T93" fmla="*/ 921 h 1129"/>
                  <a:gd name="T94" fmla="*/ 218 w 1765"/>
                  <a:gd name="T95" fmla="*/ 948 h 1129"/>
                  <a:gd name="T96" fmla="*/ 182 w 1765"/>
                  <a:gd name="T97" fmla="*/ 967 h 1129"/>
                  <a:gd name="T98" fmla="*/ 158 w 1765"/>
                  <a:gd name="T99" fmla="*/ 999 h 1129"/>
                  <a:gd name="T100" fmla="*/ 141 w 1765"/>
                  <a:gd name="T101" fmla="*/ 1007 h 1129"/>
                  <a:gd name="T102" fmla="*/ 109 w 1765"/>
                  <a:gd name="T103" fmla="*/ 1034 h 1129"/>
                  <a:gd name="T104" fmla="*/ 75 w 1765"/>
                  <a:gd name="T105" fmla="*/ 1061 h 1129"/>
                  <a:gd name="T106" fmla="*/ 47 w 1765"/>
                  <a:gd name="T107" fmla="*/ 1094 h 1129"/>
                  <a:gd name="T108" fmla="*/ 15 w 1765"/>
                  <a:gd name="T109" fmla="*/ 1113 h 1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65" h="1129">
                    <a:moveTo>
                      <a:pt x="1761" y="0"/>
                    </a:moveTo>
                    <a:lnTo>
                      <a:pt x="1761" y="0"/>
                    </a:lnTo>
                    <a:lnTo>
                      <a:pt x="1765" y="0"/>
                    </a:lnTo>
                    <a:moveTo>
                      <a:pt x="1748" y="16"/>
                    </a:moveTo>
                    <a:lnTo>
                      <a:pt x="1748" y="16"/>
                    </a:lnTo>
                    <a:lnTo>
                      <a:pt x="1748" y="11"/>
                    </a:lnTo>
                    <a:lnTo>
                      <a:pt x="1748" y="11"/>
                    </a:lnTo>
                    <a:moveTo>
                      <a:pt x="1735" y="27"/>
                    </a:moveTo>
                    <a:lnTo>
                      <a:pt x="1735" y="27"/>
                    </a:lnTo>
                    <a:lnTo>
                      <a:pt x="1736" y="27"/>
                    </a:lnTo>
                    <a:lnTo>
                      <a:pt x="1736" y="25"/>
                    </a:lnTo>
                    <a:moveTo>
                      <a:pt x="1714" y="35"/>
                    </a:moveTo>
                    <a:lnTo>
                      <a:pt x="1714" y="35"/>
                    </a:lnTo>
                    <a:lnTo>
                      <a:pt x="1718" y="35"/>
                    </a:lnTo>
                    <a:lnTo>
                      <a:pt x="1718" y="35"/>
                    </a:lnTo>
                    <a:moveTo>
                      <a:pt x="1693" y="38"/>
                    </a:moveTo>
                    <a:lnTo>
                      <a:pt x="1693" y="38"/>
                    </a:lnTo>
                    <a:lnTo>
                      <a:pt x="1693" y="35"/>
                    </a:lnTo>
                    <a:lnTo>
                      <a:pt x="1697" y="35"/>
                    </a:lnTo>
                    <a:moveTo>
                      <a:pt x="1676" y="44"/>
                    </a:moveTo>
                    <a:lnTo>
                      <a:pt x="1676" y="44"/>
                    </a:lnTo>
                    <a:lnTo>
                      <a:pt x="1680" y="44"/>
                    </a:lnTo>
                    <a:moveTo>
                      <a:pt x="1659" y="54"/>
                    </a:moveTo>
                    <a:lnTo>
                      <a:pt x="1659" y="54"/>
                    </a:lnTo>
                    <a:lnTo>
                      <a:pt x="1663" y="54"/>
                    </a:lnTo>
                    <a:lnTo>
                      <a:pt x="1665" y="54"/>
                    </a:lnTo>
                    <a:moveTo>
                      <a:pt x="1643" y="68"/>
                    </a:moveTo>
                    <a:lnTo>
                      <a:pt x="1643" y="68"/>
                    </a:lnTo>
                    <a:lnTo>
                      <a:pt x="1644" y="62"/>
                    </a:lnTo>
                    <a:moveTo>
                      <a:pt x="1624" y="79"/>
                    </a:moveTo>
                    <a:lnTo>
                      <a:pt x="1624" y="79"/>
                    </a:lnTo>
                    <a:lnTo>
                      <a:pt x="1628" y="79"/>
                    </a:lnTo>
                    <a:moveTo>
                      <a:pt x="1603" y="87"/>
                    </a:moveTo>
                    <a:lnTo>
                      <a:pt x="1603" y="87"/>
                    </a:lnTo>
                    <a:lnTo>
                      <a:pt x="1607" y="87"/>
                    </a:lnTo>
                    <a:moveTo>
                      <a:pt x="1584" y="98"/>
                    </a:moveTo>
                    <a:lnTo>
                      <a:pt x="1584" y="98"/>
                    </a:lnTo>
                    <a:lnTo>
                      <a:pt x="1584" y="98"/>
                    </a:lnTo>
                    <a:lnTo>
                      <a:pt x="1586" y="95"/>
                    </a:lnTo>
                    <a:moveTo>
                      <a:pt x="1564" y="106"/>
                    </a:moveTo>
                    <a:lnTo>
                      <a:pt x="1564" y="106"/>
                    </a:lnTo>
                    <a:lnTo>
                      <a:pt x="1567" y="106"/>
                    </a:lnTo>
                    <a:lnTo>
                      <a:pt x="1569" y="106"/>
                    </a:lnTo>
                    <a:moveTo>
                      <a:pt x="1543" y="106"/>
                    </a:moveTo>
                    <a:lnTo>
                      <a:pt x="1543" y="106"/>
                    </a:lnTo>
                    <a:lnTo>
                      <a:pt x="1543" y="106"/>
                    </a:lnTo>
                    <a:lnTo>
                      <a:pt x="1547" y="106"/>
                    </a:lnTo>
                    <a:moveTo>
                      <a:pt x="1524" y="117"/>
                    </a:moveTo>
                    <a:lnTo>
                      <a:pt x="1524" y="117"/>
                    </a:lnTo>
                    <a:lnTo>
                      <a:pt x="1524" y="114"/>
                    </a:lnTo>
                    <a:lnTo>
                      <a:pt x="1526" y="114"/>
                    </a:lnTo>
                    <a:moveTo>
                      <a:pt x="1509" y="133"/>
                    </a:moveTo>
                    <a:lnTo>
                      <a:pt x="1509" y="133"/>
                    </a:lnTo>
                    <a:lnTo>
                      <a:pt x="1513" y="133"/>
                    </a:lnTo>
                    <a:moveTo>
                      <a:pt x="1489" y="138"/>
                    </a:moveTo>
                    <a:lnTo>
                      <a:pt x="1489" y="138"/>
                    </a:lnTo>
                    <a:lnTo>
                      <a:pt x="1492" y="136"/>
                    </a:lnTo>
                    <a:moveTo>
                      <a:pt x="1474" y="149"/>
                    </a:moveTo>
                    <a:lnTo>
                      <a:pt x="1474" y="149"/>
                    </a:lnTo>
                    <a:lnTo>
                      <a:pt x="1477" y="149"/>
                    </a:lnTo>
                    <a:lnTo>
                      <a:pt x="1477" y="149"/>
                    </a:lnTo>
                    <a:moveTo>
                      <a:pt x="1459" y="160"/>
                    </a:moveTo>
                    <a:lnTo>
                      <a:pt x="1459" y="160"/>
                    </a:lnTo>
                    <a:lnTo>
                      <a:pt x="1459" y="157"/>
                    </a:lnTo>
                    <a:lnTo>
                      <a:pt x="1460" y="157"/>
                    </a:lnTo>
                    <a:moveTo>
                      <a:pt x="1445" y="173"/>
                    </a:moveTo>
                    <a:lnTo>
                      <a:pt x="1445" y="173"/>
                    </a:lnTo>
                    <a:lnTo>
                      <a:pt x="1445" y="168"/>
                    </a:lnTo>
                    <a:moveTo>
                      <a:pt x="1425" y="173"/>
                    </a:moveTo>
                    <a:lnTo>
                      <a:pt x="1425" y="173"/>
                    </a:lnTo>
                    <a:lnTo>
                      <a:pt x="1429" y="173"/>
                    </a:lnTo>
                    <a:lnTo>
                      <a:pt x="1429" y="173"/>
                    </a:lnTo>
                    <a:moveTo>
                      <a:pt x="1406" y="190"/>
                    </a:moveTo>
                    <a:lnTo>
                      <a:pt x="1406" y="190"/>
                    </a:lnTo>
                    <a:lnTo>
                      <a:pt x="1410" y="184"/>
                    </a:lnTo>
                    <a:moveTo>
                      <a:pt x="1387" y="201"/>
                    </a:moveTo>
                    <a:lnTo>
                      <a:pt x="1387" y="201"/>
                    </a:lnTo>
                    <a:lnTo>
                      <a:pt x="1391" y="201"/>
                    </a:lnTo>
                    <a:moveTo>
                      <a:pt x="1372" y="209"/>
                    </a:moveTo>
                    <a:lnTo>
                      <a:pt x="1372" y="209"/>
                    </a:lnTo>
                    <a:lnTo>
                      <a:pt x="1374" y="209"/>
                    </a:lnTo>
                    <a:lnTo>
                      <a:pt x="1374" y="206"/>
                    </a:lnTo>
                    <a:moveTo>
                      <a:pt x="1355" y="220"/>
                    </a:moveTo>
                    <a:lnTo>
                      <a:pt x="1355" y="220"/>
                    </a:lnTo>
                    <a:lnTo>
                      <a:pt x="1355" y="220"/>
                    </a:lnTo>
                    <a:lnTo>
                      <a:pt x="1359" y="220"/>
                    </a:lnTo>
                    <a:moveTo>
                      <a:pt x="1337" y="228"/>
                    </a:moveTo>
                    <a:lnTo>
                      <a:pt x="1337" y="228"/>
                    </a:lnTo>
                    <a:lnTo>
                      <a:pt x="1338" y="228"/>
                    </a:lnTo>
                    <a:lnTo>
                      <a:pt x="1340" y="228"/>
                    </a:lnTo>
                    <a:moveTo>
                      <a:pt x="1320" y="236"/>
                    </a:moveTo>
                    <a:lnTo>
                      <a:pt x="1320" y="236"/>
                    </a:lnTo>
                    <a:lnTo>
                      <a:pt x="1323" y="236"/>
                    </a:lnTo>
                    <a:moveTo>
                      <a:pt x="1297" y="236"/>
                    </a:moveTo>
                    <a:lnTo>
                      <a:pt x="1297" y="236"/>
                    </a:lnTo>
                    <a:lnTo>
                      <a:pt x="1301" y="236"/>
                    </a:lnTo>
                    <a:moveTo>
                      <a:pt x="1278" y="244"/>
                    </a:moveTo>
                    <a:lnTo>
                      <a:pt x="1278" y="244"/>
                    </a:lnTo>
                    <a:lnTo>
                      <a:pt x="1282" y="244"/>
                    </a:lnTo>
                    <a:moveTo>
                      <a:pt x="1263" y="257"/>
                    </a:moveTo>
                    <a:lnTo>
                      <a:pt x="1263" y="257"/>
                    </a:lnTo>
                    <a:lnTo>
                      <a:pt x="1265" y="252"/>
                    </a:lnTo>
                    <a:lnTo>
                      <a:pt x="1265" y="252"/>
                    </a:lnTo>
                    <a:moveTo>
                      <a:pt x="1245" y="268"/>
                    </a:moveTo>
                    <a:lnTo>
                      <a:pt x="1245" y="268"/>
                    </a:lnTo>
                    <a:lnTo>
                      <a:pt x="1246" y="263"/>
                    </a:lnTo>
                    <a:moveTo>
                      <a:pt x="1222" y="271"/>
                    </a:moveTo>
                    <a:lnTo>
                      <a:pt x="1222" y="271"/>
                    </a:lnTo>
                    <a:lnTo>
                      <a:pt x="1224" y="271"/>
                    </a:lnTo>
                    <a:lnTo>
                      <a:pt x="1228" y="271"/>
                    </a:lnTo>
                    <a:moveTo>
                      <a:pt x="1207" y="279"/>
                    </a:moveTo>
                    <a:lnTo>
                      <a:pt x="1207" y="279"/>
                    </a:lnTo>
                    <a:lnTo>
                      <a:pt x="1211" y="279"/>
                    </a:lnTo>
                    <a:moveTo>
                      <a:pt x="1192" y="290"/>
                    </a:moveTo>
                    <a:lnTo>
                      <a:pt x="1192" y="290"/>
                    </a:lnTo>
                    <a:lnTo>
                      <a:pt x="1194" y="287"/>
                    </a:lnTo>
                    <a:lnTo>
                      <a:pt x="1194" y="287"/>
                    </a:lnTo>
                    <a:moveTo>
                      <a:pt x="1171" y="295"/>
                    </a:moveTo>
                    <a:lnTo>
                      <a:pt x="1171" y="295"/>
                    </a:lnTo>
                    <a:lnTo>
                      <a:pt x="1175" y="295"/>
                    </a:lnTo>
                    <a:moveTo>
                      <a:pt x="1154" y="306"/>
                    </a:moveTo>
                    <a:lnTo>
                      <a:pt x="1154" y="306"/>
                    </a:lnTo>
                    <a:lnTo>
                      <a:pt x="1158" y="306"/>
                    </a:lnTo>
                    <a:lnTo>
                      <a:pt x="1158" y="306"/>
                    </a:lnTo>
                    <a:moveTo>
                      <a:pt x="1145" y="322"/>
                    </a:moveTo>
                    <a:lnTo>
                      <a:pt x="1145" y="322"/>
                    </a:lnTo>
                    <a:lnTo>
                      <a:pt x="1145" y="322"/>
                    </a:lnTo>
                    <a:lnTo>
                      <a:pt x="1145" y="317"/>
                    </a:lnTo>
                    <a:moveTo>
                      <a:pt x="1124" y="331"/>
                    </a:moveTo>
                    <a:lnTo>
                      <a:pt x="1124" y="331"/>
                    </a:lnTo>
                    <a:lnTo>
                      <a:pt x="1128" y="331"/>
                    </a:lnTo>
                    <a:lnTo>
                      <a:pt x="1130" y="331"/>
                    </a:lnTo>
                    <a:moveTo>
                      <a:pt x="1109" y="339"/>
                    </a:moveTo>
                    <a:lnTo>
                      <a:pt x="1109" y="339"/>
                    </a:lnTo>
                    <a:lnTo>
                      <a:pt x="1109" y="339"/>
                    </a:lnTo>
                    <a:lnTo>
                      <a:pt x="1113" y="339"/>
                    </a:lnTo>
                    <a:moveTo>
                      <a:pt x="1093" y="349"/>
                    </a:moveTo>
                    <a:lnTo>
                      <a:pt x="1093" y="349"/>
                    </a:lnTo>
                    <a:lnTo>
                      <a:pt x="1096" y="349"/>
                    </a:lnTo>
                    <a:moveTo>
                      <a:pt x="1078" y="358"/>
                    </a:moveTo>
                    <a:lnTo>
                      <a:pt x="1078" y="358"/>
                    </a:lnTo>
                    <a:lnTo>
                      <a:pt x="1079" y="358"/>
                    </a:lnTo>
                    <a:lnTo>
                      <a:pt x="1081" y="358"/>
                    </a:lnTo>
                    <a:moveTo>
                      <a:pt x="1061" y="366"/>
                    </a:moveTo>
                    <a:lnTo>
                      <a:pt x="1061" y="366"/>
                    </a:lnTo>
                    <a:lnTo>
                      <a:pt x="1061" y="366"/>
                    </a:lnTo>
                    <a:lnTo>
                      <a:pt x="1064" y="366"/>
                    </a:lnTo>
                    <a:moveTo>
                      <a:pt x="1047" y="382"/>
                    </a:moveTo>
                    <a:lnTo>
                      <a:pt x="1047" y="382"/>
                    </a:lnTo>
                    <a:lnTo>
                      <a:pt x="1049" y="382"/>
                    </a:lnTo>
                    <a:lnTo>
                      <a:pt x="1049" y="379"/>
                    </a:lnTo>
                    <a:moveTo>
                      <a:pt x="1025" y="385"/>
                    </a:moveTo>
                    <a:lnTo>
                      <a:pt x="1025" y="385"/>
                    </a:lnTo>
                    <a:lnTo>
                      <a:pt x="1025" y="382"/>
                    </a:lnTo>
                    <a:lnTo>
                      <a:pt x="1029" y="382"/>
                    </a:lnTo>
                    <a:moveTo>
                      <a:pt x="1008" y="393"/>
                    </a:moveTo>
                    <a:lnTo>
                      <a:pt x="1008" y="393"/>
                    </a:lnTo>
                    <a:lnTo>
                      <a:pt x="1012" y="393"/>
                    </a:lnTo>
                    <a:moveTo>
                      <a:pt x="993" y="401"/>
                    </a:moveTo>
                    <a:lnTo>
                      <a:pt x="993" y="401"/>
                    </a:lnTo>
                    <a:lnTo>
                      <a:pt x="995" y="401"/>
                    </a:lnTo>
                    <a:lnTo>
                      <a:pt x="997" y="401"/>
                    </a:lnTo>
                    <a:moveTo>
                      <a:pt x="976" y="409"/>
                    </a:moveTo>
                    <a:lnTo>
                      <a:pt x="976" y="409"/>
                    </a:lnTo>
                    <a:lnTo>
                      <a:pt x="980" y="409"/>
                    </a:lnTo>
                    <a:moveTo>
                      <a:pt x="957" y="417"/>
                    </a:moveTo>
                    <a:lnTo>
                      <a:pt x="957" y="417"/>
                    </a:lnTo>
                    <a:lnTo>
                      <a:pt x="959" y="417"/>
                    </a:lnTo>
                    <a:lnTo>
                      <a:pt x="961" y="414"/>
                    </a:lnTo>
                    <a:moveTo>
                      <a:pt x="940" y="425"/>
                    </a:moveTo>
                    <a:lnTo>
                      <a:pt x="940" y="425"/>
                    </a:lnTo>
                    <a:lnTo>
                      <a:pt x="944" y="425"/>
                    </a:lnTo>
                    <a:moveTo>
                      <a:pt x="925" y="436"/>
                    </a:moveTo>
                    <a:lnTo>
                      <a:pt x="925" y="436"/>
                    </a:lnTo>
                    <a:lnTo>
                      <a:pt x="929" y="436"/>
                    </a:lnTo>
                    <a:moveTo>
                      <a:pt x="909" y="444"/>
                    </a:moveTo>
                    <a:lnTo>
                      <a:pt x="909" y="444"/>
                    </a:lnTo>
                    <a:lnTo>
                      <a:pt x="910" y="444"/>
                    </a:lnTo>
                    <a:lnTo>
                      <a:pt x="912" y="444"/>
                    </a:lnTo>
                    <a:moveTo>
                      <a:pt x="892" y="452"/>
                    </a:moveTo>
                    <a:lnTo>
                      <a:pt x="892" y="452"/>
                    </a:lnTo>
                    <a:lnTo>
                      <a:pt x="897" y="452"/>
                    </a:lnTo>
                    <a:moveTo>
                      <a:pt x="877" y="460"/>
                    </a:moveTo>
                    <a:lnTo>
                      <a:pt x="877" y="460"/>
                    </a:lnTo>
                    <a:lnTo>
                      <a:pt x="880" y="460"/>
                    </a:lnTo>
                    <a:moveTo>
                      <a:pt x="862" y="474"/>
                    </a:moveTo>
                    <a:lnTo>
                      <a:pt x="862" y="474"/>
                    </a:lnTo>
                    <a:lnTo>
                      <a:pt x="862" y="471"/>
                    </a:lnTo>
                    <a:lnTo>
                      <a:pt x="864" y="471"/>
                    </a:lnTo>
                    <a:moveTo>
                      <a:pt x="847" y="485"/>
                    </a:moveTo>
                    <a:lnTo>
                      <a:pt x="847" y="485"/>
                    </a:lnTo>
                    <a:lnTo>
                      <a:pt x="848" y="479"/>
                    </a:lnTo>
                    <a:moveTo>
                      <a:pt x="828" y="496"/>
                    </a:moveTo>
                    <a:lnTo>
                      <a:pt x="828" y="496"/>
                    </a:lnTo>
                    <a:lnTo>
                      <a:pt x="832" y="496"/>
                    </a:lnTo>
                    <a:moveTo>
                      <a:pt x="815" y="509"/>
                    </a:moveTo>
                    <a:lnTo>
                      <a:pt x="815" y="509"/>
                    </a:lnTo>
                    <a:lnTo>
                      <a:pt x="815" y="504"/>
                    </a:lnTo>
                    <a:lnTo>
                      <a:pt x="815" y="504"/>
                    </a:lnTo>
                    <a:moveTo>
                      <a:pt x="794" y="515"/>
                    </a:moveTo>
                    <a:lnTo>
                      <a:pt x="794" y="515"/>
                    </a:lnTo>
                    <a:lnTo>
                      <a:pt x="796" y="515"/>
                    </a:lnTo>
                    <a:lnTo>
                      <a:pt x="798" y="515"/>
                    </a:lnTo>
                    <a:moveTo>
                      <a:pt x="781" y="528"/>
                    </a:moveTo>
                    <a:lnTo>
                      <a:pt x="781" y="528"/>
                    </a:lnTo>
                    <a:lnTo>
                      <a:pt x="783" y="523"/>
                    </a:lnTo>
                    <a:moveTo>
                      <a:pt x="760" y="531"/>
                    </a:moveTo>
                    <a:lnTo>
                      <a:pt x="760" y="531"/>
                    </a:lnTo>
                    <a:lnTo>
                      <a:pt x="760" y="531"/>
                    </a:lnTo>
                    <a:lnTo>
                      <a:pt x="762" y="531"/>
                    </a:lnTo>
                    <a:moveTo>
                      <a:pt x="747" y="547"/>
                    </a:moveTo>
                    <a:lnTo>
                      <a:pt x="747" y="547"/>
                    </a:lnTo>
                    <a:lnTo>
                      <a:pt x="747" y="542"/>
                    </a:lnTo>
                    <a:moveTo>
                      <a:pt x="728" y="558"/>
                    </a:moveTo>
                    <a:lnTo>
                      <a:pt x="728" y="558"/>
                    </a:lnTo>
                    <a:lnTo>
                      <a:pt x="730" y="558"/>
                    </a:lnTo>
                    <a:lnTo>
                      <a:pt x="732" y="553"/>
                    </a:lnTo>
                    <a:moveTo>
                      <a:pt x="711" y="569"/>
                    </a:moveTo>
                    <a:lnTo>
                      <a:pt x="711" y="569"/>
                    </a:lnTo>
                    <a:lnTo>
                      <a:pt x="711" y="566"/>
                    </a:lnTo>
                    <a:lnTo>
                      <a:pt x="713" y="566"/>
                    </a:lnTo>
                    <a:moveTo>
                      <a:pt x="698" y="582"/>
                    </a:moveTo>
                    <a:lnTo>
                      <a:pt x="698" y="582"/>
                    </a:lnTo>
                    <a:lnTo>
                      <a:pt x="700" y="582"/>
                    </a:lnTo>
                    <a:lnTo>
                      <a:pt x="700" y="577"/>
                    </a:lnTo>
                    <a:moveTo>
                      <a:pt x="683" y="590"/>
                    </a:moveTo>
                    <a:lnTo>
                      <a:pt x="683" y="590"/>
                    </a:lnTo>
                    <a:lnTo>
                      <a:pt x="687" y="590"/>
                    </a:lnTo>
                    <a:moveTo>
                      <a:pt x="663" y="601"/>
                    </a:moveTo>
                    <a:lnTo>
                      <a:pt x="663" y="601"/>
                    </a:lnTo>
                    <a:lnTo>
                      <a:pt x="668" y="601"/>
                    </a:lnTo>
                    <a:moveTo>
                      <a:pt x="650" y="617"/>
                    </a:moveTo>
                    <a:lnTo>
                      <a:pt x="650" y="617"/>
                    </a:lnTo>
                    <a:lnTo>
                      <a:pt x="651" y="617"/>
                    </a:lnTo>
                    <a:lnTo>
                      <a:pt x="651" y="615"/>
                    </a:lnTo>
                    <a:moveTo>
                      <a:pt x="631" y="626"/>
                    </a:moveTo>
                    <a:lnTo>
                      <a:pt x="631" y="626"/>
                    </a:lnTo>
                    <a:lnTo>
                      <a:pt x="633" y="626"/>
                    </a:lnTo>
                    <a:lnTo>
                      <a:pt x="634" y="626"/>
                    </a:lnTo>
                    <a:moveTo>
                      <a:pt x="614" y="634"/>
                    </a:moveTo>
                    <a:lnTo>
                      <a:pt x="614" y="634"/>
                    </a:lnTo>
                    <a:lnTo>
                      <a:pt x="616" y="634"/>
                    </a:lnTo>
                    <a:lnTo>
                      <a:pt x="618" y="634"/>
                    </a:lnTo>
                    <a:moveTo>
                      <a:pt x="599" y="645"/>
                    </a:moveTo>
                    <a:lnTo>
                      <a:pt x="599" y="645"/>
                    </a:lnTo>
                    <a:lnTo>
                      <a:pt x="603" y="645"/>
                    </a:lnTo>
                    <a:moveTo>
                      <a:pt x="586" y="658"/>
                    </a:moveTo>
                    <a:lnTo>
                      <a:pt x="586" y="658"/>
                    </a:lnTo>
                    <a:lnTo>
                      <a:pt x="586" y="653"/>
                    </a:lnTo>
                    <a:lnTo>
                      <a:pt x="586" y="653"/>
                    </a:lnTo>
                    <a:moveTo>
                      <a:pt x="573" y="669"/>
                    </a:moveTo>
                    <a:lnTo>
                      <a:pt x="573" y="669"/>
                    </a:lnTo>
                    <a:lnTo>
                      <a:pt x="573" y="669"/>
                    </a:lnTo>
                    <a:lnTo>
                      <a:pt x="576" y="669"/>
                    </a:lnTo>
                    <a:moveTo>
                      <a:pt x="552" y="680"/>
                    </a:moveTo>
                    <a:lnTo>
                      <a:pt x="552" y="680"/>
                    </a:lnTo>
                    <a:lnTo>
                      <a:pt x="556" y="680"/>
                    </a:lnTo>
                    <a:lnTo>
                      <a:pt x="556" y="677"/>
                    </a:lnTo>
                    <a:moveTo>
                      <a:pt x="537" y="693"/>
                    </a:moveTo>
                    <a:lnTo>
                      <a:pt x="537" y="693"/>
                    </a:lnTo>
                    <a:lnTo>
                      <a:pt x="537" y="688"/>
                    </a:lnTo>
                    <a:moveTo>
                      <a:pt x="518" y="704"/>
                    </a:moveTo>
                    <a:lnTo>
                      <a:pt x="518" y="704"/>
                    </a:lnTo>
                    <a:lnTo>
                      <a:pt x="524" y="704"/>
                    </a:lnTo>
                    <a:moveTo>
                      <a:pt x="503" y="712"/>
                    </a:moveTo>
                    <a:lnTo>
                      <a:pt x="503" y="712"/>
                    </a:lnTo>
                    <a:lnTo>
                      <a:pt x="507" y="712"/>
                    </a:lnTo>
                    <a:lnTo>
                      <a:pt x="507" y="712"/>
                    </a:lnTo>
                    <a:moveTo>
                      <a:pt x="492" y="731"/>
                    </a:moveTo>
                    <a:lnTo>
                      <a:pt x="492" y="731"/>
                    </a:lnTo>
                    <a:lnTo>
                      <a:pt x="496" y="731"/>
                    </a:lnTo>
                    <a:lnTo>
                      <a:pt x="496" y="728"/>
                    </a:lnTo>
                    <a:moveTo>
                      <a:pt x="473" y="739"/>
                    </a:moveTo>
                    <a:lnTo>
                      <a:pt x="473" y="739"/>
                    </a:lnTo>
                    <a:lnTo>
                      <a:pt x="477" y="739"/>
                    </a:lnTo>
                    <a:lnTo>
                      <a:pt x="477" y="739"/>
                    </a:lnTo>
                    <a:moveTo>
                      <a:pt x="456" y="756"/>
                    </a:moveTo>
                    <a:lnTo>
                      <a:pt x="456" y="756"/>
                    </a:lnTo>
                    <a:lnTo>
                      <a:pt x="458" y="756"/>
                    </a:lnTo>
                    <a:lnTo>
                      <a:pt x="460" y="756"/>
                    </a:lnTo>
                    <a:moveTo>
                      <a:pt x="441" y="766"/>
                    </a:moveTo>
                    <a:lnTo>
                      <a:pt x="441" y="766"/>
                    </a:lnTo>
                    <a:lnTo>
                      <a:pt x="441" y="766"/>
                    </a:lnTo>
                    <a:lnTo>
                      <a:pt x="443" y="766"/>
                    </a:lnTo>
                    <a:moveTo>
                      <a:pt x="428" y="780"/>
                    </a:moveTo>
                    <a:lnTo>
                      <a:pt x="428" y="780"/>
                    </a:lnTo>
                    <a:lnTo>
                      <a:pt x="428" y="775"/>
                    </a:lnTo>
                    <a:moveTo>
                      <a:pt x="409" y="791"/>
                    </a:moveTo>
                    <a:lnTo>
                      <a:pt x="409" y="791"/>
                    </a:lnTo>
                    <a:lnTo>
                      <a:pt x="411" y="791"/>
                    </a:lnTo>
                    <a:lnTo>
                      <a:pt x="413" y="788"/>
                    </a:lnTo>
                    <a:moveTo>
                      <a:pt x="394" y="799"/>
                    </a:moveTo>
                    <a:lnTo>
                      <a:pt x="394" y="799"/>
                    </a:lnTo>
                    <a:lnTo>
                      <a:pt x="398" y="799"/>
                    </a:lnTo>
                    <a:moveTo>
                      <a:pt x="383" y="818"/>
                    </a:moveTo>
                    <a:lnTo>
                      <a:pt x="383" y="818"/>
                    </a:lnTo>
                    <a:lnTo>
                      <a:pt x="387" y="818"/>
                    </a:lnTo>
                    <a:lnTo>
                      <a:pt x="387" y="815"/>
                    </a:lnTo>
                    <a:moveTo>
                      <a:pt x="368" y="831"/>
                    </a:moveTo>
                    <a:lnTo>
                      <a:pt x="368" y="831"/>
                    </a:lnTo>
                    <a:lnTo>
                      <a:pt x="368" y="826"/>
                    </a:lnTo>
                    <a:moveTo>
                      <a:pt x="355" y="842"/>
                    </a:moveTo>
                    <a:lnTo>
                      <a:pt x="355" y="842"/>
                    </a:lnTo>
                    <a:lnTo>
                      <a:pt x="357" y="842"/>
                    </a:lnTo>
                    <a:lnTo>
                      <a:pt x="357" y="842"/>
                    </a:lnTo>
                    <a:moveTo>
                      <a:pt x="338" y="853"/>
                    </a:moveTo>
                    <a:lnTo>
                      <a:pt x="338" y="853"/>
                    </a:lnTo>
                    <a:lnTo>
                      <a:pt x="338" y="853"/>
                    </a:lnTo>
                    <a:lnTo>
                      <a:pt x="342" y="853"/>
                    </a:lnTo>
                    <a:moveTo>
                      <a:pt x="323" y="864"/>
                    </a:moveTo>
                    <a:lnTo>
                      <a:pt x="323" y="864"/>
                    </a:lnTo>
                    <a:lnTo>
                      <a:pt x="327" y="861"/>
                    </a:lnTo>
                    <a:moveTo>
                      <a:pt x="308" y="877"/>
                    </a:moveTo>
                    <a:lnTo>
                      <a:pt x="308" y="877"/>
                    </a:lnTo>
                    <a:lnTo>
                      <a:pt x="312" y="877"/>
                    </a:lnTo>
                    <a:moveTo>
                      <a:pt x="285" y="877"/>
                    </a:moveTo>
                    <a:lnTo>
                      <a:pt x="285" y="877"/>
                    </a:lnTo>
                    <a:lnTo>
                      <a:pt x="289" y="877"/>
                    </a:lnTo>
                    <a:lnTo>
                      <a:pt x="291" y="877"/>
                    </a:lnTo>
                    <a:moveTo>
                      <a:pt x="272" y="894"/>
                    </a:moveTo>
                    <a:lnTo>
                      <a:pt x="272" y="894"/>
                    </a:lnTo>
                    <a:lnTo>
                      <a:pt x="276" y="891"/>
                    </a:lnTo>
                    <a:moveTo>
                      <a:pt x="257" y="904"/>
                    </a:moveTo>
                    <a:lnTo>
                      <a:pt x="257" y="904"/>
                    </a:lnTo>
                    <a:lnTo>
                      <a:pt x="259" y="904"/>
                    </a:lnTo>
                    <a:lnTo>
                      <a:pt x="259" y="904"/>
                    </a:lnTo>
                    <a:moveTo>
                      <a:pt x="246" y="921"/>
                    </a:moveTo>
                    <a:lnTo>
                      <a:pt x="246" y="921"/>
                    </a:lnTo>
                    <a:lnTo>
                      <a:pt x="248" y="921"/>
                    </a:lnTo>
                    <a:lnTo>
                      <a:pt x="248" y="918"/>
                    </a:lnTo>
                    <a:moveTo>
                      <a:pt x="233" y="937"/>
                    </a:moveTo>
                    <a:lnTo>
                      <a:pt x="233" y="937"/>
                    </a:lnTo>
                    <a:lnTo>
                      <a:pt x="235" y="932"/>
                    </a:lnTo>
                    <a:moveTo>
                      <a:pt x="216" y="948"/>
                    </a:moveTo>
                    <a:lnTo>
                      <a:pt x="216" y="948"/>
                    </a:lnTo>
                    <a:lnTo>
                      <a:pt x="218" y="948"/>
                    </a:lnTo>
                    <a:lnTo>
                      <a:pt x="221" y="948"/>
                    </a:lnTo>
                    <a:moveTo>
                      <a:pt x="197" y="956"/>
                    </a:moveTo>
                    <a:lnTo>
                      <a:pt x="197" y="956"/>
                    </a:lnTo>
                    <a:lnTo>
                      <a:pt x="199" y="956"/>
                    </a:lnTo>
                    <a:lnTo>
                      <a:pt x="201" y="956"/>
                    </a:lnTo>
                    <a:moveTo>
                      <a:pt x="182" y="967"/>
                    </a:moveTo>
                    <a:lnTo>
                      <a:pt x="182" y="967"/>
                    </a:lnTo>
                    <a:lnTo>
                      <a:pt x="182" y="964"/>
                    </a:lnTo>
                    <a:lnTo>
                      <a:pt x="186" y="964"/>
                    </a:lnTo>
                    <a:moveTo>
                      <a:pt x="167" y="983"/>
                    </a:moveTo>
                    <a:lnTo>
                      <a:pt x="167" y="983"/>
                    </a:lnTo>
                    <a:lnTo>
                      <a:pt x="169" y="983"/>
                    </a:lnTo>
                    <a:lnTo>
                      <a:pt x="171" y="980"/>
                    </a:lnTo>
                    <a:moveTo>
                      <a:pt x="158" y="999"/>
                    </a:moveTo>
                    <a:lnTo>
                      <a:pt x="158" y="999"/>
                    </a:lnTo>
                    <a:lnTo>
                      <a:pt x="158" y="999"/>
                    </a:lnTo>
                    <a:lnTo>
                      <a:pt x="158" y="994"/>
                    </a:lnTo>
                    <a:moveTo>
                      <a:pt x="137" y="1010"/>
                    </a:moveTo>
                    <a:lnTo>
                      <a:pt x="137" y="1010"/>
                    </a:lnTo>
                    <a:lnTo>
                      <a:pt x="139" y="1007"/>
                    </a:lnTo>
                    <a:lnTo>
                      <a:pt x="141" y="1007"/>
                    </a:lnTo>
                    <a:moveTo>
                      <a:pt x="124" y="1026"/>
                    </a:moveTo>
                    <a:lnTo>
                      <a:pt x="124" y="1026"/>
                    </a:lnTo>
                    <a:lnTo>
                      <a:pt x="128" y="1026"/>
                    </a:lnTo>
                    <a:lnTo>
                      <a:pt x="128" y="1026"/>
                    </a:lnTo>
                    <a:moveTo>
                      <a:pt x="109" y="1037"/>
                    </a:moveTo>
                    <a:lnTo>
                      <a:pt x="109" y="1037"/>
                    </a:lnTo>
                    <a:lnTo>
                      <a:pt x="109" y="1034"/>
                    </a:lnTo>
                    <a:lnTo>
                      <a:pt x="113" y="1034"/>
                    </a:lnTo>
                    <a:moveTo>
                      <a:pt x="90" y="1051"/>
                    </a:moveTo>
                    <a:lnTo>
                      <a:pt x="90" y="1051"/>
                    </a:lnTo>
                    <a:lnTo>
                      <a:pt x="90" y="1051"/>
                    </a:lnTo>
                    <a:lnTo>
                      <a:pt x="94" y="1048"/>
                    </a:lnTo>
                    <a:moveTo>
                      <a:pt x="75" y="1061"/>
                    </a:moveTo>
                    <a:lnTo>
                      <a:pt x="75" y="1061"/>
                    </a:lnTo>
                    <a:lnTo>
                      <a:pt x="79" y="1061"/>
                    </a:lnTo>
                    <a:moveTo>
                      <a:pt x="64" y="1078"/>
                    </a:moveTo>
                    <a:lnTo>
                      <a:pt x="64" y="1078"/>
                    </a:lnTo>
                    <a:lnTo>
                      <a:pt x="68" y="1078"/>
                    </a:lnTo>
                    <a:lnTo>
                      <a:pt x="68" y="1075"/>
                    </a:lnTo>
                    <a:moveTo>
                      <a:pt x="47" y="1094"/>
                    </a:moveTo>
                    <a:lnTo>
                      <a:pt x="47" y="1094"/>
                    </a:lnTo>
                    <a:lnTo>
                      <a:pt x="49" y="1094"/>
                    </a:lnTo>
                    <a:lnTo>
                      <a:pt x="51" y="1094"/>
                    </a:lnTo>
                    <a:moveTo>
                      <a:pt x="30" y="1105"/>
                    </a:moveTo>
                    <a:lnTo>
                      <a:pt x="30" y="1105"/>
                    </a:lnTo>
                    <a:lnTo>
                      <a:pt x="30" y="1097"/>
                    </a:lnTo>
                    <a:moveTo>
                      <a:pt x="15" y="1113"/>
                    </a:moveTo>
                    <a:lnTo>
                      <a:pt x="15" y="1113"/>
                    </a:lnTo>
                    <a:lnTo>
                      <a:pt x="19" y="1113"/>
                    </a:lnTo>
                    <a:moveTo>
                      <a:pt x="0" y="1129"/>
                    </a:moveTo>
                    <a:lnTo>
                      <a:pt x="0" y="1129"/>
                    </a:lnTo>
                    <a:lnTo>
                      <a:pt x="4" y="1124"/>
                    </a:lnTo>
                  </a:path>
                </a:pathLst>
              </a:custGeom>
              <a:noFill/>
              <a:ln w="28575"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148" name="Freeform 142">
                <a:extLst>
                  <a:ext uri="{FF2B5EF4-FFF2-40B4-BE49-F238E27FC236}">
                    <a16:creationId xmlns:a16="http://schemas.microsoft.com/office/drawing/2014/main" id="{CC357554-1399-47DE-A14E-B8D76A7FA0EB}"/>
                  </a:ext>
                </a:extLst>
              </p:cNvPr>
              <p:cNvSpPr>
                <a:spLocks noEditPoints="1"/>
              </p:cNvSpPr>
              <p:nvPr/>
            </p:nvSpPr>
            <p:spPr bwMode="auto">
              <a:xfrm>
                <a:off x="1389195" y="2881439"/>
                <a:ext cx="3509049" cy="2137711"/>
              </a:xfrm>
              <a:custGeom>
                <a:avLst/>
                <a:gdLst>
                  <a:gd name="T0" fmla="*/ 1733 w 1766"/>
                  <a:gd name="T1" fmla="*/ 19 h 1294"/>
                  <a:gd name="T2" fmla="*/ 1721 w 1766"/>
                  <a:gd name="T3" fmla="*/ 27 h 1294"/>
                  <a:gd name="T4" fmla="*/ 1688 w 1766"/>
                  <a:gd name="T5" fmla="*/ 43 h 1294"/>
                  <a:gd name="T6" fmla="*/ 1656 w 1766"/>
                  <a:gd name="T7" fmla="*/ 62 h 1294"/>
                  <a:gd name="T8" fmla="*/ 1616 w 1766"/>
                  <a:gd name="T9" fmla="*/ 79 h 1294"/>
                  <a:gd name="T10" fmla="*/ 1584 w 1766"/>
                  <a:gd name="T11" fmla="*/ 106 h 1294"/>
                  <a:gd name="T12" fmla="*/ 1554 w 1766"/>
                  <a:gd name="T13" fmla="*/ 122 h 1294"/>
                  <a:gd name="T14" fmla="*/ 1519 w 1766"/>
                  <a:gd name="T15" fmla="*/ 141 h 1294"/>
                  <a:gd name="T16" fmla="*/ 1483 w 1766"/>
                  <a:gd name="T17" fmla="*/ 157 h 1294"/>
                  <a:gd name="T18" fmla="*/ 1451 w 1766"/>
                  <a:gd name="T19" fmla="*/ 176 h 1294"/>
                  <a:gd name="T20" fmla="*/ 1419 w 1766"/>
                  <a:gd name="T21" fmla="*/ 192 h 1294"/>
                  <a:gd name="T22" fmla="*/ 1385 w 1766"/>
                  <a:gd name="T23" fmla="*/ 219 h 1294"/>
                  <a:gd name="T24" fmla="*/ 1355 w 1766"/>
                  <a:gd name="T25" fmla="*/ 244 h 1294"/>
                  <a:gd name="T26" fmla="*/ 1316 w 1766"/>
                  <a:gd name="T27" fmla="*/ 263 h 1294"/>
                  <a:gd name="T28" fmla="*/ 1288 w 1766"/>
                  <a:gd name="T29" fmla="*/ 287 h 1294"/>
                  <a:gd name="T30" fmla="*/ 1275 w 1766"/>
                  <a:gd name="T31" fmla="*/ 298 h 1294"/>
                  <a:gd name="T32" fmla="*/ 1248 w 1766"/>
                  <a:gd name="T33" fmla="*/ 322 h 1294"/>
                  <a:gd name="T34" fmla="*/ 1211 w 1766"/>
                  <a:gd name="T35" fmla="*/ 338 h 1294"/>
                  <a:gd name="T36" fmla="*/ 1181 w 1766"/>
                  <a:gd name="T37" fmla="*/ 366 h 1294"/>
                  <a:gd name="T38" fmla="*/ 1151 w 1766"/>
                  <a:gd name="T39" fmla="*/ 390 h 1294"/>
                  <a:gd name="T40" fmla="*/ 1115 w 1766"/>
                  <a:gd name="T41" fmla="*/ 409 h 1294"/>
                  <a:gd name="T42" fmla="*/ 1085 w 1766"/>
                  <a:gd name="T43" fmla="*/ 428 h 1294"/>
                  <a:gd name="T44" fmla="*/ 1049 w 1766"/>
                  <a:gd name="T45" fmla="*/ 449 h 1294"/>
                  <a:gd name="T46" fmla="*/ 1019 w 1766"/>
                  <a:gd name="T47" fmla="*/ 471 h 1294"/>
                  <a:gd name="T48" fmla="*/ 987 w 1766"/>
                  <a:gd name="T49" fmla="*/ 487 h 1294"/>
                  <a:gd name="T50" fmla="*/ 950 w 1766"/>
                  <a:gd name="T51" fmla="*/ 496 h 1294"/>
                  <a:gd name="T52" fmla="*/ 937 w 1766"/>
                  <a:gd name="T53" fmla="*/ 504 h 1294"/>
                  <a:gd name="T54" fmla="*/ 910 w 1766"/>
                  <a:gd name="T55" fmla="*/ 531 h 1294"/>
                  <a:gd name="T56" fmla="*/ 879 w 1766"/>
                  <a:gd name="T57" fmla="*/ 547 h 1294"/>
                  <a:gd name="T58" fmla="*/ 832 w 1766"/>
                  <a:gd name="T59" fmla="*/ 588 h 1294"/>
                  <a:gd name="T60" fmla="*/ 802 w 1766"/>
                  <a:gd name="T61" fmla="*/ 617 h 1294"/>
                  <a:gd name="T62" fmla="*/ 770 w 1766"/>
                  <a:gd name="T63" fmla="*/ 636 h 1294"/>
                  <a:gd name="T64" fmla="*/ 757 w 1766"/>
                  <a:gd name="T65" fmla="*/ 644 h 1294"/>
                  <a:gd name="T66" fmla="*/ 726 w 1766"/>
                  <a:gd name="T67" fmla="*/ 666 h 1294"/>
                  <a:gd name="T68" fmla="*/ 693 w 1766"/>
                  <a:gd name="T69" fmla="*/ 690 h 1294"/>
                  <a:gd name="T70" fmla="*/ 661 w 1766"/>
                  <a:gd name="T71" fmla="*/ 712 h 1294"/>
                  <a:gd name="T72" fmla="*/ 633 w 1766"/>
                  <a:gd name="T73" fmla="*/ 736 h 1294"/>
                  <a:gd name="T74" fmla="*/ 603 w 1766"/>
                  <a:gd name="T75" fmla="*/ 761 h 1294"/>
                  <a:gd name="T76" fmla="*/ 576 w 1766"/>
                  <a:gd name="T77" fmla="*/ 788 h 1294"/>
                  <a:gd name="T78" fmla="*/ 543 w 1766"/>
                  <a:gd name="T79" fmla="*/ 812 h 1294"/>
                  <a:gd name="T80" fmla="*/ 512 w 1766"/>
                  <a:gd name="T81" fmla="*/ 834 h 1294"/>
                  <a:gd name="T82" fmla="*/ 484 w 1766"/>
                  <a:gd name="T83" fmla="*/ 861 h 1294"/>
                  <a:gd name="T84" fmla="*/ 452 w 1766"/>
                  <a:gd name="T85" fmla="*/ 885 h 1294"/>
                  <a:gd name="T86" fmla="*/ 420 w 1766"/>
                  <a:gd name="T87" fmla="*/ 915 h 1294"/>
                  <a:gd name="T88" fmla="*/ 390 w 1766"/>
                  <a:gd name="T89" fmla="*/ 948 h 1294"/>
                  <a:gd name="T90" fmla="*/ 377 w 1766"/>
                  <a:gd name="T91" fmla="*/ 956 h 1294"/>
                  <a:gd name="T92" fmla="*/ 351 w 1766"/>
                  <a:gd name="T93" fmla="*/ 980 h 1294"/>
                  <a:gd name="T94" fmla="*/ 321 w 1766"/>
                  <a:gd name="T95" fmla="*/ 1007 h 1294"/>
                  <a:gd name="T96" fmla="*/ 297 w 1766"/>
                  <a:gd name="T97" fmla="*/ 1034 h 1294"/>
                  <a:gd name="T98" fmla="*/ 267 w 1766"/>
                  <a:gd name="T99" fmla="*/ 1061 h 1294"/>
                  <a:gd name="T100" fmla="*/ 231 w 1766"/>
                  <a:gd name="T101" fmla="*/ 1078 h 1294"/>
                  <a:gd name="T102" fmla="*/ 201 w 1766"/>
                  <a:gd name="T103" fmla="*/ 1105 h 1294"/>
                  <a:gd name="T104" fmla="*/ 176 w 1766"/>
                  <a:gd name="T105" fmla="*/ 1132 h 1294"/>
                  <a:gd name="T106" fmla="*/ 152 w 1766"/>
                  <a:gd name="T107" fmla="*/ 1164 h 1294"/>
                  <a:gd name="T108" fmla="*/ 122 w 1766"/>
                  <a:gd name="T109" fmla="*/ 1183 h 1294"/>
                  <a:gd name="T110" fmla="*/ 92 w 1766"/>
                  <a:gd name="T111" fmla="*/ 1208 h 1294"/>
                  <a:gd name="T112" fmla="*/ 62 w 1766"/>
                  <a:gd name="T113" fmla="*/ 1243 h 1294"/>
                  <a:gd name="T114" fmla="*/ 38 w 1766"/>
                  <a:gd name="T115" fmla="*/ 1270 h 1294"/>
                  <a:gd name="T116" fmla="*/ 0 w 1766"/>
                  <a:gd name="T117" fmla="*/ 1294 h 1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6" h="1294">
                    <a:moveTo>
                      <a:pt x="1765" y="0"/>
                    </a:moveTo>
                    <a:lnTo>
                      <a:pt x="1765" y="0"/>
                    </a:lnTo>
                    <a:lnTo>
                      <a:pt x="1766" y="0"/>
                    </a:lnTo>
                    <a:moveTo>
                      <a:pt x="1750" y="11"/>
                    </a:moveTo>
                    <a:lnTo>
                      <a:pt x="1750" y="11"/>
                    </a:lnTo>
                    <a:lnTo>
                      <a:pt x="1753" y="11"/>
                    </a:lnTo>
                    <a:moveTo>
                      <a:pt x="1733" y="19"/>
                    </a:moveTo>
                    <a:lnTo>
                      <a:pt x="1733" y="19"/>
                    </a:lnTo>
                    <a:lnTo>
                      <a:pt x="1736" y="19"/>
                    </a:lnTo>
                    <a:lnTo>
                      <a:pt x="1736" y="16"/>
                    </a:lnTo>
                    <a:moveTo>
                      <a:pt x="1718" y="27"/>
                    </a:moveTo>
                    <a:lnTo>
                      <a:pt x="1718" y="27"/>
                    </a:lnTo>
                    <a:lnTo>
                      <a:pt x="1718" y="27"/>
                    </a:lnTo>
                    <a:lnTo>
                      <a:pt x="1721" y="27"/>
                    </a:lnTo>
                    <a:moveTo>
                      <a:pt x="1695" y="27"/>
                    </a:moveTo>
                    <a:lnTo>
                      <a:pt x="1695" y="27"/>
                    </a:lnTo>
                    <a:lnTo>
                      <a:pt x="1699" y="27"/>
                    </a:lnTo>
                    <a:moveTo>
                      <a:pt x="1686" y="43"/>
                    </a:moveTo>
                    <a:lnTo>
                      <a:pt x="1686" y="43"/>
                    </a:lnTo>
                    <a:lnTo>
                      <a:pt x="1688" y="43"/>
                    </a:lnTo>
                    <a:lnTo>
                      <a:pt x="1688" y="43"/>
                    </a:lnTo>
                    <a:moveTo>
                      <a:pt x="1669" y="54"/>
                    </a:moveTo>
                    <a:lnTo>
                      <a:pt x="1669" y="54"/>
                    </a:lnTo>
                    <a:lnTo>
                      <a:pt x="1669" y="54"/>
                    </a:lnTo>
                    <a:lnTo>
                      <a:pt x="1673" y="54"/>
                    </a:lnTo>
                    <a:moveTo>
                      <a:pt x="1652" y="62"/>
                    </a:moveTo>
                    <a:lnTo>
                      <a:pt x="1652" y="62"/>
                    </a:lnTo>
                    <a:lnTo>
                      <a:pt x="1656" y="62"/>
                    </a:lnTo>
                    <a:moveTo>
                      <a:pt x="1633" y="70"/>
                    </a:moveTo>
                    <a:lnTo>
                      <a:pt x="1633" y="70"/>
                    </a:lnTo>
                    <a:lnTo>
                      <a:pt x="1633" y="70"/>
                    </a:lnTo>
                    <a:lnTo>
                      <a:pt x="1637" y="70"/>
                    </a:lnTo>
                    <a:moveTo>
                      <a:pt x="1616" y="81"/>
                    </a:moveTo>
                    <a:lnTo>
                      <a:pt x="1616" y="81"/>
                    </a:lnTo>
                    <a:lnTo>
                      <a:pt x="1616" y="79"/>
                    </a:lnTo>
                    <a:lnTo>
                      <a:pt x="1616" y="79"/>
                    </a:lnTo>
                    <a:moveTo>
                      <a:pt x="1603" y="98"/>
                    </a:moveTo>
                    <a:lnTo>
                      <a:pt x="1603" y="98"/>
                    </a:lnTo>
                    <a:lnTo>
                      <a:pt x="1607" y="98"/>
                    </a:lnTo>
                    <a:moveTo>
                      <a:pt x="1584" y="108"/>
                    </a:moveTo>
                    <a:lnTo>
                      <a:pt x="1584" y="108"/>
                    </a:lnTo>
                    <a:lnTo>
                      <a:pt x="1584" y="106"/>
                    </a:lnTo>
                    <a:lnTo>
                      <a:pt x="1588" y="106"/>
                    </a:lnTo>
                    <a:moveTo>
                      <a:pt x="1573" y="122"/>
                    </a:moveTo>
                    <a:lnTo>
                      <a:pt x="1573" y="122"/>
                    </a:lnTo>
                    <a:lnTo>
                      <a:pt x="1577" y="122"/>
                    </a:lnTo>
                    <a:moveTo>
                      <a:pt x="1551" y="122"/>
                    </a:moveTo>
                    <a:lnTo>
                      <a:pt x="1551" y="122"/>
                    </a:lnTo>
                    <a:lnTo>
                      <a:pt x="1554" y="122"/>
                    </a:lnTo>
                    <a:lnTo>
                      <a:pt x="1556" y="122"/>
                    </a:lnTo>
                    <a:moveTo>
                      <a:pt x="1536" y="130"/>
                    </a:moveTo>
                    <a:lnTo>
                      <a:pt x="1536" y="130"/>
                    </a:lnTo>
                    <a:lnTo>
                      <a:pt x="1537" y="130"/>
                    </a:lnTo>
                    <a:lnTo>
                      <a:pt x="1539" y="130"/>
                    </a:lnTo>
                    <a:moveTo>
                      <a:pt x="1519" y="141"/>
                    </a:moveTo>
                    <a:lnTo>
                      <a:pt x="1519" y="141"/>
                    </a:lnTo>
                    <a:lnTo>
                      <a:pt x="1522" y="141"/>
                    </a:lnTo>
                    <a:moveTo>
                      <a:pt x="1500" y="149"/>
                    </a:moveTo>
                    <a:lnTo>
                      <a:pt x="1500" y="149"/>
                    </a:lnTo>
                    <a:lnTo>
                      <a:pt x="1500" y="149"/>
                    </a:lnTo>
                    <a:lnTo>
                      <a:pt x="1504" y="149"/>
                    </a:lnTo>
                    <a:moveTo>
                      <a:pt x="1483" y="157"/>
                    </a:moveTo>
                    <a:lnTo>
                      <a:pt x="1483" y="157"/>
                    </a:lnTo>
                    <a:lnTo>
                      <a:pt x="1487" y="157"/>
                    </a:lnTo>
                    <a:moveTo>
                      <a:pt x="1464" y="163"/>
                    </a:moveTo>
                    <a:lnTo>
                      <a:pt x="1464" y="163"/>
                    </a:lnTo>
                    <a:lnTo>
                      <a:pt x="1464" y="157"/>
                    </a:lnTo>
                    <a:lnTo>
                      <a:pt x="1466" y="157"/>
                    </a:lnTo>
                    <a:moveTo>
                      <a:pt x="1451" y="176"/>
                    </a:moveTo>
                    <a:lnTo>
                      <a:pt x="1451" y="176"/>
                    </a:lnTo>
                    <a:lnTo>
                      <a:pt x="1453" y="176"/>
                    </a:lnTo>
                    <a:lnTo>
                      <a:pt x="1455" y="176"/>
                    </a:lnTo>
                    <a:moveTo>
                      <a:pt x="1436" y="184"/>
                    </a:moveTo>
                    <a:lnTo>
                      <a:pt x="1436" y="184"/>
                    </a:lnTo>
                    <a:lnTo>
                      <a:pt x="1440" y="184"/>
                    </a:lnTo>
                    <a:moveTo>
                      <a:pt x="1419" y="192"/>
                    </a:moveTo>
                    <a:lnTo>
                      <a:pt x="1419" y="192"/>
                    </a:lnTo>
                    <a:lnTo>
                      <a:pt x="1423" y="192"/>
                    </a:lnTo>
                    <a:lnTo>
                      <a:pt x="1423" y="192"/>
                    </a:lnTo>
                    <a:moveTo>
                      <a:pt x="1399" y="200"/>
                    </a:moveTo>
                    <a:lnTo>
                      <a:pt x="1399" y="200"/>
                    </a:lnTo>
                    <a:lnTo>
                      <a:pt x="1402" y="200"/>
                    </a:lnTo>
                    <a:moveTo>
                      <a:pt x="1385" y="219"/>
                    </a:moveTo>
                    <a:lnTo>
                      <a:pt x="1385" y="219"/>
                    </a:lnTo>
                    <a:lnTo>
                      <a:pt x="1387" y="219"/>
                    </a:lnTo>
                    <a:lnTo>
                      <a:pt x="1389" y="214"/>
                    </a:lnTo>
                    <a:moveTo>
                      <a:pt x="1372" y="236"/>
                    </a:moveTo>
                    <a:lnTo>
                      <a:pt x="1372" y="236"/>
                    </a:lnTo>
                    <a:lnTo>
                      <a:pt x="1374" y="236"/>
                    </a:lnTo>
                    <a:lnTo>
                      <a:pt x="1374" y="233"/>
                    </a:lnTo>
                    <a:moveTo>
                      <a:pt x="1355" y="244"/>
                    </a:moveTo>
                    <a:lnTo>
                      <a:pt x="1355" y="244"/>
                    </a:lnTo>
                    <a:lnTo>
                      <a:pt x="1361" y="244"/>
                    </a:lnTo>
                    <a:moveTo>
                      <a:pt x="1337" y="255"/>
                    </a:moveTo>
                    <a:lnTo>
                      <a:pt x="1337" y="255"/>
                    </a:lnTo>
                    <a:lnTo>
                      <a:pt x="1338" y="252"/>
                    </a:lnTo>
                    <a:lnTo>
                      <a:pt x="1340" y="252"/>
                    </a:lnTo>
                    <a:moveTo>
                      <a:pt x="1316" y="263"/>
                    </a:moveTo>
                    <a:lnTo>
                      <a:pt x="1316" y="263"/>
                    </a:lnTo>
                    <a:lnTo>
                      <a:pt x="1320" y="263"/>
                    </a:lnTo>
                    <a:lnTo>
                      <a:pt x="1322" y="263"/>
                    </a:lnTo>
                    <a:moveTo>
                      <a:pt x="1303" y="279"/>
                    </a:moveTo>
                    <a:lnTo>
                      <a:pt x="1303" y="279"/>
                    </a:lnTo>
                    <a:lnTo>
                      <a:pt x="1305" y="274"/>
                    </a:lnTo>
                    <a:moveTo>
                      <a:pt x="1288" y="287"/>
                    </a:moveTo>
                    <a:lnTo>
                      <a:pt x="1288" y="287"/>
                    </a:lnTo>
                    <a:lnTo>
                      <a:pt x="1290" y="287"/>
                    </a:lnTo>
                    <a:lnTo>
                      <a:pt x="1292" y="287"/>
                    </a:lnTo>
                    <a:moveTo>
                      <a:pt x="1273" y="298"/>
                    </a:moveTo>
                    <a:lnTo>
                      <a:pt x="1273" y="298"/>
                    </a:lnTo>
                    <a:lnTo>
                      <a:pt x="1273" y="298"/>
                    </a:lnTo>
                    <a:lnTo>
                      <a:pt x="1275" y="298"/>
                    </a:lnTo>
                    <a:moveTo>
                      <a:pt x="1260" y="314"/>
                    </a:moveTo>
                    <a:lnTo>
                      <a:pt x="1260" y="314"/>
                    </a:lnTo>
                    <a:lnTo>
                      <a:pt x="1260" y="306"/>
                    </a:lnTo>
                    <a:moveTo>
                      <a:pt x="1245" y="322"/>
                    </a:moveTo>
                    <a:lnTo>
                      <a:pt x="1245" y="322"/>
                    </a:lnTo>
                    <a:lnTo>
                      <a:pt x="1248" y="322"/>
                    </a:lnTo>
                    <a:lnTo>
                      <a:pt x="1248" y="322"/>
                    </a:lnTo>
                    <a:moveTo>
                      <a:pt x="1228" y="330"/>
                    </a:moveTo>
                    <a:lnTo>
                      <a:pt x="1228" y="330"/>
                    </a:lnTo>
                    <a:lnTo>
                      <a:pt x="1230" y="330"/>
                    </a:lnTo>
                    <a:lnTo>
                      <a:pt x="1231" y="330"/>
                    </a:lnTo>
                    <a:moveTo>
                      <a:pt x="1209" y="344"/>
                    </a:moveTo>
                    <a:lnTo>
                      <a:pt x="1209" y="344"/>
                    </a:lnTo>
                    <a:lnTo>
                      <a:pt x="1211" y="338"/>
                    </a:lnTo>
                    <a:lnTo>
                      <a:pt x="1213" y="338"/>
                    </a:lnTo>
                    <a:moveTo>
                      <a:pt x="1196" y="357"/>
                    </a:moveTo>
                    <a:lnTo>
                      <a:pt x="1196" y="357"/>
                    </a:lnTo>
                    <a:lnTo>
                      <a:pt x="1200" y="357"/>
                    </a:lnTo>
                    <a:moveTo>
                      <a:pt x="1179" y="366"/>
                    </a:moveTo>
                    <a:lnTo>
                      <a:pt x="1179" y="366"/>
                    </a:lnTo>
                    <a:lnTo>
                      <a:pt x="1181" y="366"/>
                    </a:lnTo>
                    <a:lnTo>
                      <a:pt x="1183" y="366"/>
                    </a:lnTo>
                    <a:moveTo>
                      <a:pt x="1164" y="376"/>
                    </a:moveTo>
                    <a:lnTo>
                      <a:pt x="1164" y="376"/>
                    </a:lnTo>
                    <a:lnTo>
                      <a:pt x="1164" y="374"/>
                    </a:lnTo>
                    <a:lnTo>
                      <a:pt x="1168" y="374"/>
                    </a:lnTo>
                    <a:moveTo>
                      <a:pt x="1151" y="390"/>
                    </a:moveTo>
                    <a:lnTo>
                      <a:pt x="1151" y="390"/>
                    </a:lnTo>
                    <a:lnTo>
                      <a:pt x="1151" y="385"/>
                    </a:lnTo>
                    <a:moveTo>
                      <a:pt x="1134" y="401"/>
                    </a:moveTo>
                    <a:lnTo>
                      <a:pt x="1134" y="401"/>
                    </a:lnTo>
                    <a:lnTo>
                      <a:pt x="1138" y="401"/>
                    </a:lnTo>
                    <a:moveTo>
                      <a:pt x="1113" y="409"/>
                    </a:moveTo>
                    <a:lnTo>
                      <a:pt x="1113" y="409"/>
                    </a:lnTo>
                    <a:lnTo>
                      <a:pt x="1115" y="409"/>
                    </a:lnTo>
                    <a:lnTo>
                      <a:pt x="1117" y="409"/>
                    </a:lnTo>
                    <a:moveTo>
                      <a:pt x="1096" y="417"/>
                    </a:moveTo>
                    <a:lnTo>
                      <a:pt x="1096" y="417"/>
                    </a:lnTo>
                    <a:lnTo>
                      <a:pt x="1102" y="417"/>
                    </a:lnTo>
                    <a:moveTo>
                      <a:pt x="1081" y="428"/>
                    </a:moveTo>
                    <a:lnTo>
                      <a:pt x="1081" y="428"/>
                    </a:lnTo>
                    <a:lnTo>
                      <a:pt x="1085" y="428"/>
                    </a:lnTo>
                    <a:lnTo>
                      <a:pt x="1085" y="428"/>
                    </a:lnTo>
                    <a:moveTo>
                      <a:pt x="1064" y="436"/>
                    </a:moveTo>
                    <a:lnTo>
                      <a:pt x="1064" y="436"/>
                    </a:lnTo>
                    <a:lnTo>
                      <a:pt x="1066" y="436"/>
                    </a:lnTo>
                    <a:lnTo>
                      <a:pt x="1070" y="436"/>
                    </a:lnTo>
                    <a:moveTo>
                      <a:pt x="1049" y="449"/>
                    </a:moveTo>
                    <a:lnTo>
                      <a:pt x="1049" y="449"/>
                    </a:lnTo>
                    <a:lnTo>
                      <a:pt x="1049" y="444"/>
                    </a:lnTo>
                    <a:lnTo>
                      <a:pt x="1049" y="444"/>
                    </a:lnTo>
                    <a:moveTo>
                      <a:pt x="1036" y="460"/>
                    </a:moveTo>
                    <a:lnTo>
                      <a:pt x="1036" y="460"/>
                    </a:lnTo>
                    <a:lnTo>
                      <a:pt x="1036" y="460"/>
                    </a:lnTo>
                    <a:lnTo>
                      <a:pt x="1036" y="458"/>
                    </a:lnTo>
                    <a:moveTo>
                      <a:pt x="1019" y="471"/>
                    </a:moveTo>
                    <a:lnTo>
                      <a:pt x="1019" y="471"/>
                    </a:lnTo>
                    <a:lnTo>
                      <a:pt x="1023" y="471"/>
                    </a:lnTo>
                    <a:moveTo>
                      <a:pt x="1002" y="479"/>
                    </a:moveTo>
                    <a:lnTo>
                      <a:pt x="1002" y="479"/>
                    </a:lnTo>
                    <a:lnTo>
                      <a:pt x="1006" y="479"/>
                    </a:lnTo>
                    <a:lnTo>
                      <a:pt x="1008" y="479"/>
                    </a:lnTo>
                    <a:moveTo>
                      <a:pt x="987" y="487"/>
                    </a:moveTo>
                    <a:lnTo>
                      <a:pt x="987" y="487"/>
                    </a:lnTo>
                    <a:lnTo>
                      <a:pt x="989" y="487"/>
                    </a:lnTo>
                    <a:lnTo>
                      <a:pt x="989" y="485"/>
                    </a:lnTo>
                    <a:moveTo>
                      <a:pt x="965" y="487"/>
                    </a:moveTo>
                    <a:lnTo>
                      <a:pt x="965" y="487"/>
                    </a:lnTo>
                    <a:lnTo>
                      <a:pt x="969" y="487"/>
                    </a:lnTo>
                    <a:moveTo>
                      <a:pt x="950" y="496"/>
                    </a:moveTo>
                    <a:lnTo>
                      <a:pt x="950" y="496"/>
                    </a:lnTo>
                    <a:lnTo>
                      <a:pt x="952" y="496"/>
                    </a:lnTo>
                    <a:lnTo>
                      <a:pt x="954" y="496"/>
                    </a:lnTo>
                    <a:moveTo>
                      <a:pt x="935" y="509"/>
                    </a:moveTo>
                    <a:lnTo>
                      <a:pt x="935" y="509"/>
                    </a:lnTo>
                    <a:lnTo>
                      <a:pt x="935" y="504"/>
                    </a:lnTo>
                    <a:lnTo>
                      <a:pt x="937" y="504"/>
                    </a:lnTo>
                    <a:moveTo>
                      <a:pt x="924" y="523"/>
                    </a:moveTo>
                    <a:lnTo>
                      <a:pt x="924" y="523"/>
                    </a:lnTo>
                    <a:lnTo>
                      <a:pt x="927" y="523"/>
                    </a:lnTo>
                    <a:moveTo>
                      <a:pt x="907" y="531"/>
                    </a:moveTo>
                    <a:lnTo>
                      <a:pt x="907" y="531"/>
                    </a:lnTo>
                    <a:lnTo>
                      <a:pt x="910" y="531"/>
                    </a:lnTo>
                    <a:lnTo>
                      <a:pt x="910" y="531"/>
                    </a:lnTo>
                    <a:moveTo>
                      <a:pt x="890" y="539"/>
                    </a:moveTo>
                    <a:lnTo>
                      <a:pt x="890" y="539"/>
                    </a:lnTo>
                    <a:lnTo>
                      <a:pt x="892" y="539"/>
                    </a:lnTo>
                    <a:lnTo>
                      <a:pt x="894" y="539"/>
                    </a:lnTo>
                    <a:moveTo>
                      <a:pt x="875" y="547"/>
                    </a:moveTo>
                    <a:lnTo>
                      <a:pt x="875" y="547"/>
                    </a:lnTo>
                    <a:lnTo>
                      <a:pt x="879" y="547"/>
                    </a:lnTo>
                    <a:moveTo>
                      <a:pt x="860" y="560"/>
                    </a:moveTo>
                    <a:lnTo>
                      <a:pt x="860" y="560"/>
                    </a:lnTo>
                    <a:lnTo>
                      <a:pt x="862" y="558"/>
                    </a:lnTo>
                    <a:moveTo>
                      <a:pt x="845" y="574"/>
                    </a:moveTo>
                    <a:lnTo>
                      <a:pt x="845" y="574"/>
                    </a:lnTo>
                    <a:lnTo>
                      <a:pt x="848" y="574"/>
                    </a:lnTo>
                    <a:moveTo>
                      <a:pt x="832" y="588"/>
                    </a:moveTo>
                    <a:lnTo>
                      <a:pt x="832" y="588"/>
                    </a:lnTo>
                    <a:lnTo>
                      <a:pt x="832" y="582"/>
                    </a:lnTo>
                    <a:lnTo>
                      <a:pt x="832" y="582"/>
                    </a:lnTo>
                    <a:moveTo>
                      <a:pt x="815" y="601"/>
                    </a:moveTo>
                    <a:lnTo>
                      <a:pt x="815" y="601"/>
                    </a:lnTo>
                    <a:lnTo>
                      <a:pt x="818" y="601"/>
                    </a:lnTo>
                    <a:moveTo>
                      <a:pt x="802" y="617"/>
                    </a:moveTo>
                    <a:lnTo>
                      <a:pt x="802" y="617"/>
                    </a:lnTo>
                    <a:lnTo>
                      <a:pt x="802" y="617"/>
                    </a:lnTo>
                    <a:lnTo>
                      <a:pt x="805" y="615"/>
                    </a:lnTo>
                    <a:moveTo>
                      <a:pt x="785" y="625"/>
                    </a:moveTo>
                    <a:lnTo>
                      <a:pt x="785" y="625"/>
                    </a:lnTo>
                    <a:lnTo>
                      <a:pt x="788" y="625"/>
                    </a:lnTo>
                    <a:moveTo>
                      <a:pt x="770" y="636"/>
                    </a:moveTo>
                    <a:lnTo>
                      <a:pt x="770" y="636"/>
                    </a:lnTo>
                    <a:lnTo>
                      <a:pt x="772" y="636"/>
                    </a:lnTo>
                    <a:lnTo>
                      <a:pt x="773" y="636"/>
                    </a:lnTo>
                    <a:moveTo>
                      <a:pt x="755" y="644"/>
                    </a:moveTo>
                    <a:lnTo>
                      <a:pt x="755" y="644"/>
                    </a:lnTo>
                    <a:lnTo>
                      <a:pt x="755" y="644"/>
                    </a:lnTo>
                    <a:lnTo>
                      <a:pt x="757" y="644"/>
                    </a:lnTo>
                    <a:moveTo>
                      <a:pt x="741" y="661"/>
                    </a:moveTo>
                    <a:lnTo>
                      <a:pt x="741" y="661"/>
                    </a:lnTo>
                    <a:lnTo>
                      <a:pt x="741" y="655"/>
                    </a:lnTo>
                    <a:moveTo>
                      <a:pt x="723" y="669"/>
                    </a:moveTo>
                    <a:lnTo>
                      <a:pt x="723" y="669"/>
                    </a:lnTo>
                    <a:lnTo>
                      <a:pt x="723" y="669"/>
                    </a:lnTo>
                    <a:lnTo>
                      <a:pt x="726" y="666"/>
                    </a:lnTo>
                    <a:moveTo>
                      <a:pt x="706" y="682"/>
                    </a:moveTo>
                    <a:lnTo>
                      <a:pt x="706" y="682"/>
                    </a:lnTo>
                    <a:lnTo>
                      <a:pt x="706" y="680"/>
                    </a:lnTo>
                    <a:lnTo>
                      <a:pt x="708" y="680"/>
                    </a:lnTo>
                    <a:moveTo>
                      <a:pt x="689" y="693"/>
                    </a:moveTo>
                    <a:lnTo>
                      <a:pt x="689" y="693"/>
                    </a:lnTo>
                    <a:lnTo>
                      <a:pt x="693" y="690"/>
                    </a:lnTo>
                    <a:moveTo>
                      <a:pt x="674" y="704"/>
                    </a:moveTo>
                    <a:lnTo>
                      <a:pt x="674" y="704"/>
                    </a:lnTo>
                    <a:lnTo>
                      <a:pt x="676" y="704"/>
                    </a:lnTo>
                    <a:lnTo>
                      <a:pt x="676" y="701"/>
                    </a:lnTo>
                    <a:moveTo>
                      <a:pt x="657" y="712"/>
                    </a:moveTo>
                    <a:lnTo>
                      <a:pt x="657" y="712"/>
                    </a:lnTo>
                    <a:lnTo>
                      <a:pt x="661" y="712"/>
                    </a:lnTo>
                    <a:moveTo>
                      <a:pt x="646" y="728"/>
                    </a:moveTo>
                    <a:lnTo>
                      <a:pt x="646" y="728"/>
                    </a:lnTo>
                    <a:lnTo>
                      <a:pt x="646" y="723"/>
                    </a:lnTo>
                    <a:moveTo>
                      <a:pt x="631" y="739"/>
                    </a:moveTo>
                    <a:lnTo>
                      <a:pt x="631" y="739"/>
                    </a:lnTo>
                    <a:lnTo>
                      <a:pt x="633" y="739"/>
                    </a:lnTo>
                    <a:lnTo>
                      <a:pt x="633" y="736"/>
                    </a:lnTo>
                    <a:moveTo>
                      <a:pt x="618" y="753"/>
                    </a:moveTo>
                    <a:lnTo>
                      <a:pt x="618" y="753"/>
                    </a:lnTo>
                    <a:lnTo>
                      <a:pt x="619" y="750"/>
                    </a:lnTo>
                    <a:moveTo>
                      <a:pt x="601" y="766"/>
                    </a:moveTo>
                    <a:lnTo>
                      <a:pt x="601" y="766"/>
                    </a:lnTo>
                    <a:lnTo>
                      <a:pt x="603" y="766"/>
                    </a:lnTo>
                    <a:lnTo>
                      <a:pt x="603" y="761"/>
                    </a:lnTo>
                    <a:moveTo>
                      <a:pt x="586" y="774"/>
                    </a:moveTo>
                    <a:lnTo>
                      <a:pt x="586" y="774"/>
                    </a:lnTo>
                    <a:lnTo>
                      <a:pt x="589" y="774"/>
                    </a:lnTo>
                    <a:moveTo>
                      <a:pt x="573" y="791"/>
                    </a:moveTo>
                    <a:lnTo>
                      <a:pt x="573" y="791"/>
                    </a:lnTo>
                    <a:lnTo>
                      <a:pt x="573" y="791"/>
                    </a:lnTo>
                    <a:lnTo>
                      <a:pt x="576" y="788"/>
                    </a:lnTo>
                    <a:moveTo>
                      <a:pt x="556" y="799"/>
                    </a:moveTo>
                    <a:lnTo>
                      <a:pt x="556" y="799"/>
                    </a:lnTo>
                    <a:lnTo>
                      <a:pt x="559" y="799"/>
                    </a:lnTo>
                    <a:moveTo>
                      <a:pt x="543" y="818"/>
                    </a:moveTo>
                    <a:lnTo>
                      <a:pt x="543" y="818"/>
                    </a:lnTo>
                    <a:lnTo>
                      <a:pt x="543" y="818"/>
                    </a:lnTo>
                    <a:lnTo>
                      <a:pt x="543" y="812"/>
                    </a:lnTo>
                    <a:moveTo>
                      <a:pt x="526" y="823"/>
                    </a:moveTo>
                    <a:lnTo>
                      <a:pt x="526" y="823"/>
                    </a:lnTo>
                    <a:lnTo>
                      <a:pt x="526" y="818"/>
                    </a:lnTo>
                    <a:moveTo>
                      <a:pt x="511" y="834"/>
                    </a:moveTo>
                    <a:lnTo>
                      <a:pt x="511" y="834"/>
                    </a:lnTo>
                    <a:lnTo>
                      <a:pt x="512" y="834"/>
                    </a:lnTo>
                    <a:lnTo>
                      <a:pt x="512" y="834"/>
                    </a:lnTo>
                    <a:moveTo>
                      <a:pt x="496" y="853"/>
                    </a:moveTo>
                    <a:lnTo>
                      <a:pt x="496" y="853"/>
                    </a:lnTo>
                    <a:lnTo>
                      <a:pt x="499" y="853"/>
                    </a:lnTo>
                    <a:moveTo>
                      <a:pt x="482" y="864"/>
                    </a:moveTo>
                    <a:lnTo>
                      <a:pt x="482" y="864"/>
                    </a:lnTo>
                    <a:lnTo>
                      <a:pt x="482" y="861"/>
                    </a:lnTo>
                    <a:lnTo>
                      <a:pt x="484" y="861"/>
                    </a:lnTo>
                    <a:moveTo>
                      <a:pt x="469" y="877"/>
                    </a:moveTo>
                    <a:lnTo>
                      <a:pt x="469" y="877"/>
                    </a:lnTo>
                    <a:lnTo>
                      <a:pt x="471" y="877"/>
                    </a:lnTo>
                    <a:lnTo>
                      <a:pt x="471" y="872"/>
                    </a:lnTo>
                    <a:moveTo>
                      <a:pt x="451" y="885"/>
                    </a:moveTo>
                    <a:lnTo>
                      <a:pt x="451" y="885"/>
                    </a:lnTo>
                    <a:lnTo>
                      <a:pt x="452" y="885"/>
                    </a:lnTo>
                    <a:lnTo>
                      <a:pt x="454" y="885"/>
                    </a:lnTo>
                    <a:moveTo>
                      <a:pt x="441" y="904"/>
                    </a:moveTo>
                    <a:lnTo>
                      <a:pt x="441" y="904"/>
                    </a:lnTo>
                    <a:lnTo>
                      <a:pt x="441" y="904"/>
                    </a:lnTo>
                    <a:lnTo>
                      <a:pt x="441" y="899"/>
                    </a:lnTo>
                    <a:moveTo>
                      <a:pt x="420" y="915"/>
                    </a:moveTo>
                    <a:lnTo>
                      <a:pt x="420" y="915"/>
                    </a:lnTo>
                    <a:lnTo>
                      <a:pt x="422" y="912"/>
                    </a:lnTo>
                    <a:lnTo>
                      <a:pt x="424" y="912"/>
                    </a:lnTo>
                    <a:moveTo>
                      <a:pt x="404" y="931"/>
                    </a:moveTo>
                    <a:lnTo>
                      <a:pt x="404" y="931"/>
                    </a:lnTo>
                    <a:lnTo>
                      <a:pt x="405" y="931"/>
                    </a:lnTo>
                    <a:lnTo>
                      <a:pt x="407" y="926"/>
                    </a:lnTo>
                    <a:moveTo>
                      <a:pt x="390" y="948"/>
                    </a:moveTo>
                    <a:lnTo>
                      <a:pt x="390" y="948"/>
                    </a:lnTo>
                    <a:lnTo>
                      <a:pt x="392" y="948"/>
                    </a:lnTo>
                    <a:lnTo>
                      <a:pt x="392" y="945"/>
                    </a:lnTo>
                    <a:moveTo>
                      <a:pt x="374" y="956"/>
                    </a:moveTo>
                    <a:lnTo>
                      <a:pt x="374" y="956"/>
                    </a:lnTo>
                    <a:lnTo>
                      <a:pt x="374" y="956"/>
                    </a:lnTo>
                    <a:lnTo>
                      <a:pt x="377" y="956"/>
                    </a:lnTo>
                    <a:moveTo>
                      <a:pt x="362" y="972"/>
                    </a:moveTo>
                    <a:lnTo>
                      <a:pt x="362" y="972"/>
                    </a:lnTo>
                    <a:lnTo>
                      <a:pt x="362" y="967"/>
                    </a:lnTo>
                    <a:moveTo>
                      <a:pt x="347" y="983"/>
                    </a:moveTo>
                    <a:lnTo>
                      <a:pt x="347" y="983"/>
                    </a:lnTo>
                    <a:lnTo>
                      <a:pt x="351" y="983"/>
                    </a:lnTo>
                    <a:lnTo>
                      <a:pt x="351" y="980"/>
                    </a:lnTo>
                    <a:moveTo>
                      <a:pt x="332" y="996"/>
                    </a:moveTo>
                    <a:lnTo>
                      <a:pt x="332" y="996"/>
                    </a:lnTo>
                    <a:lnTo>
                      <a:pt x="332" y="991"/>
                    </a:lnTo>
                    <a:moveTo>
                      <a:pt x="321" y="1013"/>
                    </a:moveTo>
                    <a:lnTo>
                      <a:pt x="321" y="1013"/>
                    </a:lnTo>
                    <a:lnTo>
                      <a:pt x="321" y="1007"/>
                    </a:lnTo>
                    <a:lnTo>
                      <a:pt x="321" y="1007"/>
                    </a:lnTo>
                    <a:moveTo>
                      <a:pt x="302" y="1018"/>
                    </a:moveTo>
                    <a:lnTo>
                      <a:pt x="302" y="1018"/>
                    </a:lnTo>
                    <a:lnTo>
                      <a:pt x="302" y="1018"/>
                    </a:lnTo>
                    <a:lnTo>
                      <a:pt x="306" y="1018"/>
                    </a:lnTo>
                    <a:moveTo>
                      <a:pt x="291" y="1034"/>
                    </a:moveTo>
                    <a:lnTo>
                      <a:pt x="291" y="1034"/>
                    </a:lnTo>
                    <a:lnTo>
                      <a:pt x="297" y="1034"/>
                    </a:lnTo>
                    <a:moveTo>
                      <a:pt x="278" y="1045"/>
                    </a:moveTo>
                    <a:lnTo>
                      <a:pt x="278" y="1045"/>
                    </a:lnTo>
                    <a:lnTo>
                      <a:pt x="278" y="1042"/>
                    </a:lnTo>
                    <a:lnTo>
                      <a:pt x="280" y="1042"/>
                    </a:lnTo>
                    <a:moveTo>
                      <a:pt x="261" y="1061"/>
                    </a:moveTo>
                    <a:lnTo>
                      <a:pt x="261" y="1061"/>
                    </a:lnTo>
                    <a:lnTo>
                      <a:pt x="267" y="1061"/>
                    </a:lnTo>
                    <a:moveTo>
                      <a:pt x="242" y="1069"/>
                    </a:moveTo>
                    <a:lnTo>
                      <a:pt x="242" y="1069"/>
                    </a:lnTo>
                    <a:lnTo>
                      <a:pt x="246" y="1069"/>
                    </a:lnTo>
                    <a:moveTo>
                      <a:pt x="229" y="1083"/>
                    </a:moveTo>
                    <a:lnTo>
                      <a:pt x="229" y="1083"/>
                    </a:lnTo>
                    <a:lnTo>
                      <a:pt x="229" y="1078"/>
                    </a:lnTo>
                    <a:lnTo>
                      <a:pt x="231" y="1078"/>
                    </a:lnTo>
                    <a:moveTo>
                      <a:pt x="212" y="1094"/>
                    </a:moveTo>
                    <a:lnTo>
                      <a:pt x="212" y="1094"/>
                    </a:lnTo>
                    <a:lnTo>
                      <a:pt x="216" y="1094"/>
                    </a:lnTo>
                    <a:moveTo>
                      <a:pt x="199" y="1107"/>
                    </a:moveTo>
                    <a:lnTo>
                      <a:pt x="199" y="1107"/>
                    </a:lnTo>
                    <a:lnTo>
                      <a:pt x="199" y="1105"/>
                    </a:lnTo>
                    <a:lnTo>
                      <a:pt x="201" y="1105"/>
                    </a:lnTo>
                    <a:moveTo>
                      <a:pt x="186" y="1121"/>
                    </a:moveTo>
                    <a:lnTo>
                      <a:pt x="186" y="1121"/>
                    </a:lnTo>
                    <a:lnTo>
                      <a:pt x="188" y="1121"/>
                    </a:lnTo>
                    <a:lnTo>
                      <a:pt x="190" y="1121"/>
                    </a:lnTo>
                    <a:moveTo>
                      <a:pt x="176" y="1137"/>
                    </a:moveTo>
                    <a:lnTo>
                      <a:pt x="176" y="1137"/>
                    </a:lnTo>
                    <a:lnTo>
                      <a:pt x="176" y="1132"/>
                    </a:lnTo>
                    <a:moveTo>
                      <a:pt x="163" y="1153"/>
                    </a:moveTo>
                    <a:lnTo>
                      <a:pt x="163" y="1153"/>
                    </a:lnTo>
                    <a:lnTo>
                      <a:pt x="163" y="1148"/>
                    </a:lnTo>
                    <a:lnTo>
                      <a:pt x="163" y="1148"/>
                    </a:lnTo>
                    <a:moveTo>
                      <a:pt x="150" y="1164"/>
                    </a:moveTo>
                    <a:lnTo>
                      <a:pt x="150" y="1164"/>
                    </a:lnTo>
                    <a:lnTo>
                      <a:pt x="152" y="1164"/>
                    </a:lnTo>
                    <a:lnTo>
                      <a:pt x="152" y="1161"/>
                    </a:lnTo>
                    <a:moveTo>
                      <a:pt x="133" y="1172"/>
                    </a:moveTo>
                    <a:lnTo>
                      <a:pt x="133" y="1172"/>
                    </a:lnTo>
                    <a:lnTo>
                      <a:pt x="137" y="1172"/>
                    </a:lnTo>
                    <a:moveTo>
                      <a:pt x="118" y="1183"/>
                    </a:moveTo>
                    <a:lnTo>
                      <a:pt x="118" y="1183"/>
                    </a:lnTo>
                    <a:lnTo>
                      <a:pt x="122" y="1183"/>
                    </a:lnTo>
                    <a:lnTo>
                      <a:pt x="122" y="1183"/>
                    </a:lnTo>
                    <a:moveTo>
                      <a:pt x="103" y="1191"/>
                    </a:moveTo>
                    <a:lnTo>
                      <a:pt x="103" y="1191"/>
                    </a:lnTo>
                    <a:lnTo>
                      <a:pt x="103" y="1191"/>
                    </a:lnTo>
                    <a:lnTo>
                      <a:pt x="105" y="1191"/>
                    </a:lnTo>
                    <a:moveTo>
                      <a:pt x="92" y="1208"/>
                    </a:moveTo>
                    <a:lnTo>
                      <a:pt x="92" y="1208"/>
                    </a:lnTo>
                    <a:lnTo>
                      <a:pt x="96" y="1208"/>
                    </a:lnTo>
                    <a:moveTo>
                      <a:pt x="75" y="1226"/>
                    </a:moveTo>
                    <a:lnTo>
                      <a:pt x="75" y="1226"/>
                    </a:lnTo>
                    <a:lnTo>
                      <a:pt x="79" y="1226"/>
                    </a:lnTo>
                    <a:moveTo>
                      <a:pt x="60" y="1243"/>
                    </a:moveTo>
                    <a:lnTo>
                      <a:pt x="60" y="1243"/>
                    </a:lnTo>
                    <a:lnTo>
                      <a:pt x="62" y="1243"/>
                    </a:lnTo>
                    <a:lnTo>
                      <a:pt x="64" y="1240"/>
                    </a:lnTo>
                    <a:moveTo>
                      <a:pt x="49" y="1259"/>
                    </a:moveTo>
                    <a:lnTo>
                      <a:pt x="49" y="1259"/>
                    </a:lnTo>
                    <a:lnTo>
                      <a:pt x="49" y="1251"/>
                    </a:lnTo>
                    <a:moveTo>
                      <a:pt x="34" y="1270"/>
                    </a:moveTo>
                    <a:lnTo>
                      <a:pt x="34" y="1270"/>
                    </a:lnTo>
                    <a:lnTo>
                      <a:pt x="38" y="1270"/>
                    </a:lnTo>
                    <a:lnTo>
                      <a:pt x="38" y="1267"/>
                    </a:lnTo>
                    <a:moveTo>
                      <a:pt x="19" y="1283"/>
                    </a:moveTo>
                    <a:lnTo>
                      <a:pt x="19" y="1283"/>
                    </a:lnTo>
                    <a:lnTo>
                      <a:pt x="19" y="1278"/>
                    </a:lnTo>
                    <a:lnTo>
                      <a:pt x="19" y="1278"/>
                    </a:lnTo>
                    <a:moveTo>
                      <a:pt x="0" y="1294"/>
                    </a:moveTo>
                    <a:lnTo>
                      <a:pt x="0" y="1294"/>
                    </a:lnTo>
                    <a:lnTo>
                      <a:pt x="4" y="1289"/>
                    </a:lnTo>
                  </a:path>
                </a:pathLst>
              </a:custGeom>
              <a:noFill/>
              <a:ln w="2857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149" name="Freeform 143">
                <a:extLst>
                  <a:ext uri="{FF2B5EF4-FFF2-40B4-BE49-F238E27FC236}">
                    <a16:creationId xmlns:a16="http://schemas.microsoft.com/office/drawing/2014/main" id="{E8F2F493-E2DC-4E9A-9F9C-2159AB7B0973}"/>
                  </a:ext>
                </a:extLst>
              </p:cNvPr>
              <p:cNvSpPr>
                <a:spLocks noEditPoints="1"/>
              </p:cNvSpPr>
              <p:nvPr/>
            </p:nvSpPr>
            <p:spPr bwMode="auto">
              <a:xfrm>
                <a:off x="1389195" y="2684848"/>
                <a:ext cx="3499115" cy="2334301"/>
              </a:xfrm>
              <a:custGeom>
                <a:avLst/>
                <a:gdLst>
                  <a:gd name="T0" fmla="*/ 1742 w 1761"/>
                  <a:gd name="T1" fmla="*/ 0 h 1413"/>
                  <a:gd name="T2" fmla="*/ 1712 w 1761"/>
                  <a:gd name="T3" fmla="*/ 16 h 1413"/>
                  <a:gd name="T4" fmla="*/ 1682 w 1761"/>
                  <a:gd name="T5" fmla="*/ 16 h 1413"/>
                  <a:gd name="T6" fmla="*/ 1663 w 1761"/>
                  <a:gd name="T7" fmla="*/ 51 h 1413"/>
                  <a:gd name="T8" fmla="*/ 1639 w 1761"/>
                  <a:gd name="T9" fmla="*/ 103 h 1413"/>
                  <a:gd name="T10" fmla="*/ 1609 w 1761"/>
                  <a:gd name="T11" fmla="*/ 103 h 1413"/>
                  <a:gd name="T12" fmla="*/ 1584 w 1761"/>
                  <a:gd name="T13" fmla="*/ 130 h 1413"/>
                  <a:gd name="T14" fmla="*/ 1554 w 1761"/>
                  <a:gd name="T15" fmla="*/ 146 h 1413"/>
                  <a:gd name="T16" fmla="*/ 1537 w 1761"/>
                  <a:gd name="T17" fmla="*/ 189 h 1413"/>
                  <a:gd name="T18" fmla="*/ 1507 w 1761"/>
                  <a:gd name="T19" fmla="*/ 198 h 1413"/>
                  <a:gd name="T20" fmla="*/ 1477 w 1761"/>
                  <a:gd name="T21" fmla="*/ 217 h 1413"/>
                  <a:gd name="T22" fmla="*/ 1453 w 1761"/>
                  <a:gd name="T23" fmla="*/ 225 h 1413"/>
                  <a:gd name="T24" fmla="*/ 1429 w 1761"/>
                  <a:gd name="T25" fmla="*/ 249 h 1413"/>
                  <a:gd name="T26" fmla="*/ 1404 w 1761"/>
                  <a:gd name="T27" fmla="*/ 276 h 1413"/>
                  <a:gd name="T28" fmla="*/ 1387 w 1761"/>
                  <a:gd name="T29" fmla="*/ 303 h 1413"/>
                  <a:gd name="T30" fmla="*/ 1355 w 1761"/>
                  <a:gd name="T31" fmla="*/ 303 h 1413"/>
                  <a:gd name="T32" fmla="*/ 1325 w 1761"/>
                  <a:gd name="T33" fmla="*/ 319 h 1413"/>
                  <a:gd name="T34" fmla="*/ 1295 w 1761"/>
                  <a:gd name="T35" fmla="*/ 346 h 1413"/>
                  <a:gd name="T36" fmla="*/ 1260 w 1761"/>
                  <a:gd name="T37" fmla="*/ 382 h 1413"/>
                  <a:gd name="T38" fmla="*/ 1230 w 1761"/>
                  <a:gd name="T39" fmla="*/ 398 h 1413"/>
                  <a:gd name="T40" fmla="*/ 1200 w 1761"/>
                  <a:gd name="T41" fmla="*/ 425 h 1413"/>
                  <a:gd name="T42" fmla="*/ 1170 w 1761"/>
                  <a:gd name="T43" fmla="*/ 457 h 1413"/>
                  <a:gd name="T44" fmla="*/ 1145 w 1761"/>
                  <a:gd name="T45" fmla="*/ 476 h 1413"/>
                  <a:gd name="T46" fmla="*/ 1115 w 1761"/>
                  <a:gd name="T47" fmla="*/ 493 h 1413"/>
                  <a:gd name="T48" fmla="*/ 1085 w 1761"/>
                  <a:gd name="T49" fmla="*/ 520 h 1413"/>
                  <a:gd name="T50" fmla="*/ 1055 w 1761"/>
                  <a:gd name="T51" fmla="*/ 547 h 1413"/>
                  <a:gd name="T52" fmla="*/ 1025 w 1761"/>
                  <a:gd name="T53" fmla="*/ 563 h 1413"/>
                  <a:gd name="T54" fmla="*/ 995 w 1761"/>
                  <a:gd name="T55" fmla="*/ 590 h 1413"/>
                  <a:gd name="T56" fmla="*/ 965 w 1761"/>
                  <a:gd name="T57" fmla="*/ 615 h 1413"/>
                  <a:gd name="T58" fmla="*/ 929 w 1761"/>
                  <a:gd name="T59" fmla="*/ 623 h 1413"/>
                  <a:gd name="T60" fmla="*/ 899 w 1761"/>
                  <a:gd name="T61" fmla="*/ 642 h 1413"/>
                  <a:gd name="T62" fmla="*/ 867 w 1761"/>
                  <a:gd name="T63" fmla="*/ 658 h 1413"/>
                  <a:gd name="T64" fmla="*/ 839 w 1761"/>
                  <a:gd name="T65" fmla="*/ 677 h 1413"/>
                  <a:gd name="T66" fmla="*/ 807 w 1761"/>
                  <a:gd name="T67" fmla="*/ 693 h 1413"/>
                  <a:gd name="T68" fmla="*/ 777 w 1761"/>
                  <a:gd name="T69" fmla="*/ 709 h 1413"/>
                  <a:gd name="T70" fmla="*/ 747 w 1761"/>
                  <a:gd name="T71" fmla="*/ 744 h 1413"/>
                  <a:gd name="T72" fmla="*/ 723 w 1761"/>
                  <a:gd name="T73" fmla="*/ 763 h 1413"/>
                  <a:gd name="T74" fmla="*/ 695 w 1761"/>
                  <a:gd name="T75" fmla="*/ 780 h 1413"/>
                  <a:gd name="T76" fmla="*/ 657 w 1761"/>
                  <a:gd name="T77" fmla="*/ 799 h 1413"/>
                  <a:gd name="T78" fmla="*/ 627 w 1761"/>
                  <a:gd name="T79" fmla="*/ 831 h 1413"/>
                  <a:gd name="T80" fmla="*/ 597 w 1761"/>
                  <a:gd name="T81" fmla="*/ 850 h 1413"/>
                  <a:gd name="T82" fmla="*/ 573 w 1761"/>
                  <a:gd name="T83" fmla="*/ 874 h 1413"/>
                  <a:gd name="T84" fmla="*/ 543 w 1761"/>
                  <a:gd name="T85" fmla="*/ 893 h 1413"/>
                  <a:gd name="T86" fmla="*/ 512 w 1761"/>
                  <a:gd name="T87" fmla="*/ 918 h 1413"/>
                  <a:gd name="T88" fmla="*/ 482 w 1761"/>
                  <a:gd name="T89" fmla="*/ 937 h 1413"/>
                  <a:gd name="T90" fmla="*/ 452 w 1761"/>
                  <a:gd name="T91" fmla="*/ 964 h 1413"/>
                  <a:gd name="T92" fmla="*/ 428 w 1761"/>
                  <a:gd name="T93" fmla="*/ 988 h 1413"/>
                  <a:gd name="T94" fmla="*/ 398 w 1761"/>
                  <a:gd name="T95" fmla="*/ 1004 h 1413"/>
                  <a:gd name="T96" fmla="*/ 374 w 1761"/>
                  <a:gd name="T97" fmla="*/ 1040 h 1413"/>
                  <a:gd name="T98" fmla="*/ 351 w 1761"/>
                  <a:gd name="T99" fmla="*/ 1075 h 1413"/>
                  <a:gd name="T100" fmla="*/ 327 w 1761"/>
                  <a:gd name="T101" fmla="*/ 1102 h 1413"/>
                  <a:gd name="T102" fmla="*/ 297 w 1761"/>
                  <a:gd name="T103" fmla="*/ 1137 h 1413"/>
                  <a:gd name="T104" fmla="*/ 272 w 1761"/>
                  <a:gd name="T105" fmla="*/ 1188 h 1413"/>
                  <a:gd name="T106" fmla="*/ 242 w 1761"/>
                  <a:gd name="T107" fmla="*/ 1197 h 1413"/>
                  <a:gd name="T108" fmla="*/ 212 w 1761"/>
                  <a:gd name="T109" fmla="*/ 1232 h 1413"/>
                  <a:gd name="T110" fmla="*/ 182 w 1761"/>
                  <a:gd name="T111" fmla="*/ 1248 h 1413"/>
                  <a:gd name="T112" fmla="*/ 158 w 1761"/>
                  <a:gd name="T113" fmla="*/ 1283 h 1413"/>
                  <a:gd name="T114" fmla="*/ 128 w 1761"/>
                  <a:gd name="T115" fmla="*/ 1302 h 1413"/>
                  <a:gd name="T116" fmla="*/ 103 w 1761"/>
                  <a:gd name="T117" fmla="*/ 1335 h 1413"/>
                  <a:gd name="T118" fmla="*/ 73 w 1761"/>
                  <a:gd name="T119" fmla="*/ 1354 h 1413"/>
                  <a:gd name="T120" fmla="*/ 54 w 1761"/>
                  <a:gd name="T121" fmla="*/ 1378 h 1413"/>
                  <a:gd name="T122" fmla="*/ 19 w 1761"/>
                  <a:gd name="T123" fmla="*/ 1405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61" h="1413">
                    <a:moveTo>
                      <a:pt x="1753" y="0"/>
                    </a:moveTo>
                    <a:lnTo>
                      <a:pt x="1753" y="0"/>
                    </a:lnTo>
                    <a:lnTo>
                      <a:pt x="1761" y="0"/>
                    </a:lnTo>
                    <a:moveTo>
                      <a:pt x="1748" y="0"/>
                    </a:moveTo>
                    <a:lnTo>
                      <a:pt x="1748" y="0"/>
                    </a:lnTo>
                    <a:lnTo>
                      <a:pt x="1753" y="0"/>
                    </a:lnTo>
                    <a:moveTo>
                      <a:pt x="1742" y="0"/>
                    </a:moveTo>
                    <a:lnTo>
                      <a:pt x="1742" y="0"/>
                    </a:lnTo>
                    <a:lnTo>
                      <a:pt x="1748" y="0"/>
                    </a:lnTo>
                    <a:moveTo>
                      <a:pt x="1729" y="0"/>
                    </a:moveTo>
                    <a:lnTo>
                      <a:pt x="1729" y="0"/>
                    </a:lnTo>
                    <a:lnTo>
                      <a:pt x="1742" y="0"/>
                    </a:lnTo>
                    <a:moveTo>
                      <a:pt x="1729" y="16"/>
                    </a:moveTo>
                    <a:lnTo>
                      <a:pt x="1729" y="16"/>
                    </a:lnTo>
                    <a:lnTo>
                      <a:pt x="1729" y="0"/>
                    </a:lnTo>
                    <a:moveTo>
                      <a:pt x="1718" y="16"/>
                    </a:moveTo>
                    <a:lnTo>
                      <a:pt x="1718" y="16"/>
                    </a:lnTo>
                    <a:lnTo>
                      <a:pt x="1729" y="16"/>
                    </a:lnTo>
                    <a:moveTo>
                      <a:pt x="1712" y="16"/>
                    </a:moveTo>
                    <a:lnTo>
                      <a:pt x="1712" y="16"/>
                    </a:lnTo>
                    <a:lnTo>
                      <a:pt x="1718" y="16"/>
                    </a:lnTo>
                    <a:moveTo>
                      <a:pt x="1706" y="16"/>
                    </a:moveTo>
                    <a:lnTo>
                      <a:pt x="1706" y="16"/>
                    </a:lnTo>
                    <a:lnTo>
                      <a:pt x="1712" y="16"/>
                    </a:lnTo>
                    <a:moveTo>
                      <a:pt x="1693" y="16"/>
                    </a:moveTo>
                    <a:lnTo>
                      <a:pt x="1693" y="16"/>
                    </a:lnTo>
                    <a:lnTo>
                      <a:pt x="1706" y="16"/>
                    </a:lnTo>
                    <a:moveTo>
                      <a:pt x="1688" y="16"/>
                    </a:moveTo>
                    <a:lnTo>
                      <a:pt x="1688" y="16"/>
                    </a:lnTo>
                    <a:lnTo>
                      <a:pt x="1693" y="16"/>
                    </a:lnTo>
                    <a:moveTo>
                      <a:pt x="1682" y="16"/>
                    </a:moveTo>
                    <a:lnTo>
                      <a:pt x="1682" y="16"/>
                    </a:lnTo>
                    <a:lnTo>
                      <a:pt x="1688" y="16"/>
                    </a:lnTo>
                    <a:moveTo>
                      <a:pt x="1676" y="16"/>
                    </a:moveTo>
                    <a:lnTo>
                      <a:pt x="1676" y="16"/>
                    </a:lnTo>
                    <a:lnTo>
                      <a:pt x="1682" y="16"/>
                    </a:lnTo>
                    <a:moveTo>
                      <a:pt x="1669" y="32"/>
                    </a:moveTo>
                    <a:lnTo>
                      <a:pt x="1669" y="32"/>
                    </a:lnTo>
                    <a:lnTo>
                      <a:pt x="1676" y="16"/>
                    </a:lnTo>
                    <a:moveTo>
                      <a:pt x="1669" y="51"/>
                    </a:moveTo>
                    <a:lnTo>
                      <a:pt x="1669" y="51"/>
                    </a:lnTo>
                    <a:lnTo>
                      <a:pt x="1669" y="32"/>
                    </a:lnTo>
                    <a:moveTo>
                      <a:pt x="1663" y="51"/>
                    </a:moveTo>
                    <a:lnTo>
                      <a:pt x="1663" y="51"/>
                    </a:lnTo>
                    <a:lnTo>
                      <a:pt x="1669" y="51"/>
                    </a:lnTo>
                    <a:moveTo>
                      <a:pt x="1658" y="68"/>
                    </a:moveTo>
                    <a:lnTo>
                      <a:pt x="1658" y="68"/>
                    </a:lnTo>
                    <a:lnTo>
                      <a:pt x="1663" y="51"/>
                    </a:lnTo>
                    <a:moveTo>
                      <a:pt x="1652" y="68"/>
                    </a:moveTo>
                    <a:lnTo>
                      <a:pt x="1652" y="68"/>
                    </a:lnTo>
                    <a:lnTo>
                      <a:pt x="1658" y="68"/>
                    </a:lnTo>
                    <a:moveTo>
                      <a:pt x="1639" y="87"/>
                    </a:moveTo>
                    <a:lnTo>
                      <a:pt x="1639" y="87"/>
                    </a:lnTo>
                    <a:lnTo>
                      <a:pt x="1652" y="68"/>
                    </a:lnTo>
                    <a:moveTo>
                      <a:pt x="1639" y="103"/>
                    </a:moveTo>
                    <a:lnTo>
                      <a:pt x="1639" y="103"/>
                    </a:lnTo>
                    <a:lnTo>
                      <a:pt x="1639" y="87"/>
                    </a:lnTo>
                    <a:moveTo>
                      <a:pt x="1633" y="103"/>
                    </a:moveTo>
                    <a:lnTo>
                      <a:pt x="1633" y="103"/>
                    </a:lnTo>
                    <a:lnTo>
                      <a:pt x="1639" y="103"/>
                    </a:lnTo>
                    <a:moveTo>
                      <a:pt x="1628" y="103"/>
                    </a:moveTo>
                    <a:lnTo>
                      <a:pt x="1628" y="103"/>
                    </a:lnTo>
                    <a:lnTo>
                      <a:pt x="1633" y="103"/>
                    </a:lnTo>
                    <a:moveTo>
                      <a:pt x="1616" y="103"/>
                    </a:moveTo>
                    <a:lnTo>
                      <a:pt x="1616" y="103"/>
                    </a:lnTo>
                    <a:lnTo>
                      <a:pt x="1628" y="103"/>
                    </a:lnTo>
                    <a:moveTo>
                      <a:pt x="1609" y="103"/>
                    </a:moveTo>
                    <a:lnTo>
                      <a:pt x="1609" y="103"/>
                    </a:lnTo>
                    <a:lnTo>
                      <a:pt x="1616" y="103"/>
                    </a:lnTo>
                    <a:moveTo>
                      <a:pt x="1603" y="119"/>
                    </a:moveTo>
                    <a:lnTo>
                      <a:pt x="1603" y="119"/>
                    </a:lnTo>
                    <a:lnTo>
                      <a:pt x="1609" y="103"/>
                    </a:lnTo>
                    <a:moveTo>
                      <a:pt x="1592" y="119"/>
                    </a:moveTo>
                    <a:lnTo>
                      <a:pt x="1592" y="119"/>
                    </a:lnTo>
                    <a:lnTo>
                      <a:pt x="1603" y="119"/>
                    </a:lnTo>
                    <a:moveTo>
                      <a:pt x="1592" y="130"/>
                    </a:moveTo>
                    <a:lnTo>
                      <a:pt x="1592" y="130"/>
                    </a:lnTo>
                    <a:lnTo>
                      <a:pt x="1592" y="119"/>
                    </a:lnTo>
                    <a:moveTo>
                      <a:pt x="1584" y="130"/>
                    </a:moveTo>
                    <a:lnTo>
                      <a:pt x="1584" y="130"/>
                    </a:lnTo>
                    <a:lnTo>
                      <a:pt x="1592" y="130"/>
                    </a:lnTo>
                    <a:moveTo>
                      <a:pt x="1579" y="130"/>
                    </a:moveTo>
                    <a:lnTo>
                      <a:pt x="1579" y="130"/>
                    </a:lnTo>
                    <a:lnTo>
                      <a:pt x="1584" y="130"/>
                    </a:lnTo>
                    <a:moveTo>
                      <a:pt x="1567" y="130"/>
                    </a:moveTo>
                    <a:lnTo>
                      <a:pt x="1567" y="130"/>
                    </a:lnTo>
                    <a:lnTo>
                      <a:pt x="1579" y="130"/>
                    </a:lnTo>
                    <a:moveTo>
                      <a:pt x="1562" y="130"/>
                    </a:moveTo>
                    <a:lnTo>
                      <a:pt x="1562" y="130"/>
                    </a:lnTo>
                    <a:lnTo>
                      <a:pt x="1567" y="130"/>
                    </a:lnTo>
                    <a:moveTo>
                      <a:pt x="1554" y="146"/>
                    </a:moveTo>
                    <a:lnTo>
                      <a:pt x="1554" y="146"/>
                    </a:lnTo>
                    <a:lnTo>
                      <a:pt x="1562" y="130"/>
                    </a:lnTo>
                    <a:moveTo>
                      <a:pt x="1549" y="146"/>
                    </a:moveTo>
                    <a:lnTo>
                      <a:pt x="1549" y="146"/>
                    </a:lnTo>
                    <a:lnTo>
                      <a:pt x="1554" y="146"/>
                    </a:lnTo>
                    <a:moveTo>
                      <a:pt x="1543" y="162"/>
                    </a:moveTo>
                    <a:lnTo>
                      <a:pt x="1543" y="162"/>
                    </a:lnTo>
                    <a:lnTo>
                      <a:pt x="1549" y="146"/>
                    </a:lnTo>
                    <a:moveTo>
                      <a:pt x="1537" y="181"/>
                    </a:moveTo>
                    <a:lnTo>
                      <a:pt x="1537" y="181"/>
                    </a:lnTo>
                    <a:lnTo>
                      <a:pt x="1543" y="162"/>
                    </a:lnTo>
                    <a:moveTo>
                      <a:pt x="1537" y="189"/>
                    </a:moveTo>
                    <a:lnTo>
                      <a:pt x="1537" y="189"/>
                    </a:lnTo>
                    <a:lnTo>
                      <a:pt x="1537" y="181"/>
                    </a:lnTo>
                    <a:moveTo>
                      <a:pt x="1524" y="189"/>
                    </a:moveTo>
                    <a:lnTo>
                      <a:pt x="1524" y="189"/>
                    </a:lnTo>
                    <a:lnTo>
                      <a:pt x="1537" y="189"/>
                    </a:lnTo>
                    <a:moveTo>
                      <a:pt x="1524" y="198"/>
                    </a:moveTo>
                    <a:lnTo>
                      <a:pt x="1524" y="198"/>
                    </a:lnTo>
                    <a:lnTo>
                      <a:pt x="1524" y="189"/>
                    </a:lnTo>
                    <a:moveTo>
                      <a:pt x="1513" y="198"/>
                    </a:moveTo>
                    <a:lnTo>
                      <a:pt x="1513" y="198"/>
                    </a:lnTo>
                    <a:lnTo>
                      <a:pt x="1524" y="198"/>
                    </a:lnTo>
                    <a:moveTo>
                      <a:pt x="1507" y="198"/>
                    </a:moveTo>
                    <a:lnTo>
                      <a:pt x="1507" y="198"/>
                    </a:lnTo>
                    <a:lnTo>
                      <a:pt x="1513" y="198"/>
                    </a:lnTo>
                    <a:moveTo>
                      <a:pt x="1500" y="198"/>
                    </a:moveTo>
                    <a:lnTo>
                      <a:pt x="1500" y="198"/>
                    </a:lnTo>
                    <a:lnTo>
                      <a:pt x="1507" y="198"/>
                    </a:lnTo>
                    <a:moveTo>
                      <a:pt x="1494" y="217"/>
                    </a:moveTo>
                    <a:lnTo>
                      <a:pt x="1494" y="217"/>
                    </a:lnTo>
                    <a:lnTo>
                      <a:pt x="1500" y="198"/>
                    </a:lnTo>
                    <a:moveTo>
                      <a:pt x="1483" y="217"/>
                    </a:moveTo>
                    <a:lnTo>
                      <a:pt x="1483" y="217"/>
                    </a:lnTo>
                    <a:lnTo>
                      <a:pt x="1494" y="217"/>
                    </a:lnTo>
                    <a:moveTo>
                      <a:pt x="1477" y="217"/>
                    </a:moveTo>
                    <a:lnTo>
                      <a:pt x="1477" y="217"/>
                    </a:lnTo>
                    <a:lnTo>
                      <a:pt x="1483" y="217"/>
                    </a:lnTo>
                    <a:moveTo>
                      <a:pt x="1472" y="225"/>
                    </a:moveTo>
                    <a:lnTo>
                      <a:pt x="1472" y="225"/>
                    </a:lnTo>
                    <a:lnTo>
                      <a:pt x="1477" y="217"/>
                    </a:lnTo>
                    <a:moveTo>
                      <a:pt x="1464" y="225"/>
                    </a:moveTo>
                    <a:lnTo>
                      <a:pt x="1464" y="225"/>
                    </a:lnTo>
                    <a:lnTo>
                      <a:pt x="1472" y="225"/>
                    </a:lnTo>
                    <a:moveTo>
                      <a:pt x="1459" y="225"/>
                    </a:moveTo>
                    <a:lnTo>
                      <a:pt x="1459" y="225"/>
                    </a:lnTo>
                    <a:lnTo>
                      <a:pt x="1464" y="225"/>
                    </a:lnTo>
                    <a:moveTo>
                      <a:pt x="1453" y="225"/>
                    </a:moveTo>
                    <a:lnTo>
                      <a:pt x="1453" y="225"/>
                    </a:lnTo>
                    <a:lnTo>
                      <a:pt x="1459" y="225"/>
                    </a:lnTo>
                    <a:moveTo>
                      <a:pt x="1445" y="233"/>
                    </a:moveTo>
                    <a:lnTo>
                      <a:pt x="1445" y="233"/>
                    </a:lnTo>
                    <a:lnTo>
                      <a:pt x="1453" y="225"/>
                    </a:lnTo>
                    <a:moveTo>
                      <a:pt x="1440" y="233"/>
                    </a:moveTo>
                    <a:lnTo>
                      <a:pt x="1440" y="233"/>
                    </a:lnTo>
                    <a:lnTo>
                      <a:pt x="1445" y="233"/>
                    </a:lnTo>
                    <a:moveTo>
                      <a:pt x="1440" y="249"/>
                    </a:moveTo>
                    <a:lnTo>
                      <a:pt x="1440" y="249"/>
                    </a:lnTo>
                    <a:lnTo>
                      <a:pt x="1440" y="233"/>
                    </a:lnTo>
                    <a:moveTo>
                      <a:pt x="1429" y="249"/>
                    </a:moveTo>
                    <a:lnTo>
                      <a:pt x="1429" y="249"/>
                    </a:lnTo>
                    <a:lnTo>
                      <a:pt x="1440" y="249"/>
                    </a:lnTo>
                    <a:moveTo>
                      <a:pt x="1423" y="268"/>
                    </a:moveTo>
                    <a:lnTo>
                      <a:pt x="1423" y="268"/>
                    </a:lnTo>
                    <a:lnTo>
                      <a:pt x="1429" y="249"/>
                    </a:lnTo>
                    <a:moveTo>
                      <a:pt x="1417" y="268"/>
                    </a:moveTo>
                    <a:lnTo>
                      <a:pt x="1417" y="268"/>
                    </a:lnTo>
                    <a:lnTo>
                      <a:pt x="1423" y="268"/>
                    </a:lnTo>
                    <a:moveTo>
                      <a:pt x="1410" y="268"/>
                    </a:moveTo>
                    <a:lnTo>
                      <a:pt x="1410" y="268"/>
                    </a:lnTo>
                    <a:lnTo>
                      <a:pt x="1417" y="268"/>
                    </a:lnTo>
                    <a:moveTo>
                      <a:pt x="1404" y="276"/>
                    </a:moveTo>
                    <a:lnTo>
                      <a:pt x="1404" y="276"/>
                    </a:lnTo>
                    <a:lnTo>
                      <a:pt x="1410" y="268"/>
                    </a:lnTo>
                    <a:moveTo>
                      <a:pt x="1399" y="284"/>
                    </a:moveTo>
                    <a:lnTo>
                      <a:pt x="1399" y="284"/>
                    </a:lnTo>
                    <a:lnTo>
                      <a:pt x="1404" y="276"/>
                    </a:lnTo>
                    <a:moveTo>
                      <a:pt x="1399" y="295"/>
                    </a:moveTo>
                    <a:lnTo>
                      <a:pt x="1399" y="295"/>
                    </a:lnTo>
                    <a:lnTo>
                      <a:pt x="1399" y="284"/>
                    </a:lnTo>
                    <a:moveTo>
                      <a:pt x="1393" y="303"/>
                    </a:moveTo>
                    <a:lnTo>
                      <a:pt x="1393" y="303"/>
                    </a:lnTo>
                    <a:lnTo>
                      <a:pt x="1399" y="295"/>
                    </a:lnTo>
                    <a:moveTo>
                      <a:pt x="1387" y="303"/>
                    </a:moveTo>
                    <a:lnTo>
                      <a:pt x="1387" y="303"/>
                    </a:lnTo>
                    <a:lnTo>
                      <a:pt x="1393" y="303"/>
                    </a:lnTo>
                    <a:moveTo>
                      <a:pt x="1380" y="303"/>
                    </a:moveTo>
                    <a:lnTo>
                      <a:pt x="1380" y="303"/>
                    </a:lnTo>
                    <a:lnTo>
                      <a:pt x="1387" y="303"/>
                    </a:lnTo>
                    <a:moveTo>
                      <a:pt x="1368" y="303"/>
                    </a:moveTo>
                    <a:lnTo>
                      <a:pt x="1368" y="303"/>
                    </a:lnTo>
                    <a:lnTo>
                      <a:pt x="1380" y="303"/>
                    </a:lnTo>
                    <a:moveTo>
                      <a:pt x="1363" y="303"/>
                    </a:moveTo>
                    <a:lnTo>
                      <a:pt x="1363" y="303"/>
                    </a:lnTo>
                    <a:lnTo>
                      <a:pt x="1368" y="303"/>
                    </a:lnTo>
                    <a:moveTo>
                      <a:pt x="1355" y="303"/>
                    </a:moveTo>
                    <a:lnTo>
                      <a:pt x="1355" y="303"/>
                    </a:lnTo>
                    <a:lnTo>
                      <a:pt x="1363" y="303"/>
                    </a:lnTo>
                    <a:moveTo>
                      <a:pt x="1350" y="303"/>
                    </a:moveTo>
                    <a:lnTo>
                      <a:pt x="1350" y="303"/>
                    </a:lnTo>
                    <a:lnTo>
                      <a:pt x="1355" y="303"/>
                    </a:lnTo>
                    <a:moveTo>
                      <a:pt x="1338" y="311"/>
                    </a:moveTo>
                    <a:lnTo>
                      <a:pt x="1338" y="311"/>
                    </a:lnTo>
                    <a:lnTo>
                      <a:pt x="1350" y="303"/>
                    </a:lnTo>
                    <a:moveTo>
                      <a:pt x="1333" y="311"/>
                    </a:moveTo>
                    <a:lnTo>
                      <a:pt x="1333" y="311"/>
                    </a:lnTo>
                    <a:lnTo>
                      <a:pt x="1338" y="311"/>
                    </a:lnTo>
                    <a:moveTo>
                      <a:pt x="1325" y="319"/>
                    </a:moveTo>
                    <a:lnTo>
                      <a:pt x="1325" y="319"/>
                    </a:lnTo>
                    <a:lnTo>
                      <a:pt x="1333" y="311"/>
                    </a:lnTo>
                    <a:moveTo>
                      <a:pt x="1314" y="328"/>
                    </a:moveTo>
                    <a:lnTo>
                      <a:pt x="1314" y="328"/>
                    </a:lnTo>
                    <a:lnTo>
                      <a:pt x="1325" y="319"/>
                    </a:lnTo>
                    <a:moveTo>
                      <a:pt x="1308" y="328"/>
                    </a:moveTo>
                    <a:lnTo>
                      <a:pt x="1308" y="328"/>
                    </a:lnTo>
                    <a:lnTo>
                      <a:pt x="1314" y="328"/>
                    </a:lnTo>
                    <a:moveTo>
                      <a:pt x="1301" y="338"/>
                    </a:moveTo>
                    <a:lnTo>
                      <a:pt x="1301" y="338"/>
                    </a:lnTo>
                    <a:lnTo>
                      <a:pt x="1308" y="328"/>
                    </a:lnTo>
                    <a:moveTo>
                      <a:pt x="1295" y="346"/>
                    </a:moveTo>
                    <a:lnTo>
                      <a:pt x="1295" y="346"/>
                    </a:lnTo>
                    <a:lnTo>
                      <a:pt x="1301" y="338"/>
                    </a:lnTo>
                    <a:moveTo>
                      <a:pt x="1284" y="355"/>
                    </a:moveTo>
                    <a:lnTo>
                      <a:pt x="1284" y="355"/>
                    </a:lnTo>
                    <a:lnTo>
                      <a:pt x="1295" y="346"/>
                    </a:lnTo>
                    <a:moveTo>
                      <a:pt x="1278" y="363"/>
                    </a:moveTo>
                    <a:lnTo>
                      <a:pt x="1278" y="363"/>
                    </a:lnTo>
                    <a:lnTo>
                      <a:pt x="1284" y="355"/>
                    </a:lnTo>
                    <a:moveTo>
                      <a:pt x="1273" y="371"/>
                    </a:moveTo>
                    <a:lnTo>
                      <a:pt x="1273" y="371"/>
                    </a:lnTo>
                    <a:lnTo>
                      <a:pt x="1278" y="363"/>
                    </a:lnTo>
                    <a:moveTo>
                      <a:pt x="1260" y="382"/>
                    </a:moveTo>
                    <a:lnTo>
                      <a:pt x="1260" y="382"/>
                    </a:lnTo>
                    <a:lnTo>
                      <a:pt x="1273" y="371"/>
                    </a:lnTo>
                    <a:moveTo>
                      <a:pt x="1254" y="390"/>
                    </a:moveTo>
                    <a:lnTo>
                      <a:pt x="1254" y="390"/>
                    </a:lnTo>
                    <a:lnTo>
                      <a:pt x="1260" y="382"/>
                    </a:lnTo>
                    <a:moveTo>
                      <a:pt x="1248" y="390"/>
                    </a:moveTo>
                    <a:lnTo>
                      <a:pt x="1248" y="390"/>
                    </a:lnTo>
                    <a:lnTo>
                      <a:pt x="1254" y="390"/>
                    </a:lnTo>
                    <a:moveTo>
                      <a:pt x="1243" y="398"/>
                    </a:moveTo>
                    <a:lnTo>
                      <a:pt x="1243" y="398"/>
                    </a:lnTo>
                    <a:lnTo>
                      <a:pt x="1248" y="390"/>
                    </a:lnTo>
                    <a:moveTo>
                      <a:pt x="1230" y="398"/>
                    </a:moveTo>
                    <a:lnTo>
                      <a:pt x="1230" y="398"/>
                    </a:lnTo>
                    <a:lnTo>
                      <a:pt x="1243" y="398"/>
                    </a:lnTo>
                    <a:moveTo>
                      <a:pt x="1224" y="398"/>
                    </a:moveTo>
                    <a:lnTo>
                      <a:pt x="1224" y="398"/>
                    </a:lnTo>
                    <a:lnTo>
                      <a:pt x="1230" y="398"/>
                    </a:lnTo>
                    <a:moveTo>
                      <a:pt x="1218" y="398"/>
                    </a:moveTo>
                    <a:lnTo>
                      <a:pt x="1218" y="398"/>
                    </a:lnTo>
                    <a:lnTo>
                      <a:pt x="1224" y="398"/>
                    </a:lnTo>
                    <a:moveTo>
                      <a:pt x="1205" y="406"/>
                    </a:moveTo>
                    <a:lnTo>
                      <a:pt x="1205" y="406"/>
                    </a:lnTo>
                    <a:lnTo>
                      <a:pt x="1218" y="398"/>
                    </a:lnTo>
                    <a:moveTo>
                      <a:pt x="1200" y="425"/>
                    </a:moveTo>
                    <a:lnTo>
                      <a:pt x="1200" y="425"/>
                    </a:lnTo>
                    <a:lnTo>
                      <a:pt x="1205" y="406"/>
                    </a:lnTo>
                    <a:moveTo>
                      <a:pt x="1194" y="433"/>
                    </a:moveTo>
                    <a:lnTo>
                      <a:pt x="1194" y="433"/>
                    </a:lnTo>
                    <a:lnTo>
                      <a:pt x="1200" y="425"/>
                    </a:lnTo>
                    <a:moveTo>
                      <a:pt x="1188" y="441"/>
                    </a:moveTo>
                    <a:lnTo>
                      <a:pt x="1188" y="441"/>
                    </a:lnTo>
                    <a:lnTo>
                      <a:pt x="1194" y="433"/>
                    </a:lnTo>
                    <a:moveTo>
                      <a:pt x="1181" y="457"/>
                    </a:moveTo>
                    <a:lnTo>
                      <a:pt x="1181" y="457"/>
                    </a:lnTo>
                    <a:lnTo>
                      <a:pt x="1188" y="441"/>
                    </a:lnTo>
                    <a:moveTo>
                      <a:pt x="1170" y="457"/>
                    </a:moveTo>
                    <a:lnTo>
                      <a:pt x="1170" y="457"/>
                    </a:lnTo>
                    <a:lnTo>
                      <a:pt x="1181" y="457"/>
                    </a:lnTo>
                    <a:moveTo>
                      <a:pt x="1164" y="457"/>
                    </a:moveTo>
                    <a:lnTo>
                      <a:pt x="1164" y="457"/>
                    </a:lnTo>
                    <a:lnTo>
                      <a:pt x="1170" y="457"/>
                    </a:lnTo>
                    <a:moveTo>
                      <a:pt x="1158" y="457"/>
                    </a:moveTo>
                    <a:lnTo>
                      <a:pt x="1158" y="457"/>
                    </a:lnTo>
                    <a:lnTo>
                      <a:pt x="1164" y="457"/>
                    </a:lnTo>
                    <a:moveTo>
                      <a:pt x="1151" y="468"/>
                    </a:moveTo>
                    <a:lnTo>
                      <a:pt x="1151" y="468"/>
                    </a:lnTo>
                    <a:lnTo>
                      <a:pt x="1158" y="457"/>
                    </a:lnTo>
                    <a:moveTo>
                      <a:pt x="1145" y="476"/>
                    </a:moveTo>
                    <a:lnTo>
                      <a:pt x="1145" y="476"/>
                    </a:lnTo>
                    <a:lnTo>
                      <a:pt x="1151" y="468"/>
                    </a:lnTo>
                    <a:moveTo>
                      <a:pt x="1139" y="476"/>
                    </a:moveTo>
                    <a:lnTo>
                      <a:pt x="1139" y="476"/>
                    </a:lnTo>
                    <a:lnTo>
                      <a:pt x="1145" y="476"/>
                    </a:lnTo>
                    <a:moveTo>
                      <a:pt x="1128" y="485"/>
                    </a:moveTo>
                    <a:lnTo>
                      <a:pt x="1128" y="485"/>
                    </a:lnTo>
                    <a:lnTo>
                      <a:pt x="1139" y="476"/>
                    </a:lnTo>
                    <a:moveTo>
                      <a:pt x="1121" y="485"/>
                    </a:moveTo>
                    <a:lnTo>
                      <a:pt x="1121" y="485"/>
                    </a:lnTo>
                    <a:lnTo>
                      <a:pt x="1128" y="485"/>
                    </a:lnTo>
                    <a:moveTo>
                      <a:pt x="1115" y="493"/>
                    </a:moveTo>
                    <a:lnTo>
                      <a:pt x="1115" y="493"/>
                    </a:lnTo>
                    <a:lnTo>
                      <a:pt x="1121" y="485"/>
                    </a:lnTo>
                    <a:moveTo>
                      <a:pt x="1104" y="493"/>
                    </a:moveTo>
                    <a:lnTo>
                      <a:pt x="1104" y="493"/>
                    </a:lnTo>
                    <a:lnTo>
                      <a:pt x="1115" y="493"/>
                    </a:lnTo>
                    <a:moveTo>
                      <a:pt x="1096" y="512"/>
                    </a:moveTo>
                    <a:lnTo>
                      <a:pt x="1096" y="512"/>
                    </a:lnTo>
                    <a:lnTo>
                      <a:pt x="1104" y="493"/>
                    </a:lnTo>
                    <a:moveTo>
                      <a:pt x="1091" y="512"/>
                    </a:moveTo>
                    <a:lnTo>
                      <a:pt x="1091" y="512"/>
                    </a:lnTo>
                    <a:lnTo>
                      <a:pt x="1096" y="512"/>
                    </a:lnTo>
                    <a:moveTo>
                      <a:pt x="1085" y="520"/>
                    </a:moveTo>
                    <a:lnTo>
                      <a:pt x="1085" y="520"/>
                    </a:lnTo>
                    <a:lnTo>
                      <a:pt x="1091" y="512"/>
                    </a:lnTo>
                    <a:moveTo>
                      <a:pt x="1079" y="528"/>
                    </a:moveTo>
                    <a:lnTo>
                      <a:pt x="1079" y="528"/>
                    </a:lnTo>
                    <a:lnTo>
                      <a:pt x="1085" y="520"/>
                    </a:lnTo>
                    <a:moveTo>
                      <a:pt x="1066" y="528"/>
                    </a:moveTo>
                    <a:lnTo>
                      <a:pt x="1066" y="528"/>
                    </a:lnTo>
                    <a:lnTo>
                      <a:pt x="1079" y="528"/>
                    </a:lnTo>
                    <a:moveTo>
                      <a:pt x="1061" y="547"/>
                    </a:moveTo>
                    <a:lnTo>
                      <a:pt x="1061" y="547"/>
                    </a:lnTo>
                    <a:lnTo>
                      <a:pt x="1066" y="528"/>
                    </a:lnTo>
                    <a:moveTo>
                      <a:pt x="1055" y="547"/>
                    </a:moveTo>
                    <a:lnTo>
                      <a:pt x="1055" y="547"/>
                    </a:lnTo>
                    <a:lnTo>
                      <a:pt x="1061" y="547"/>
                    </a:lnTo>
                    <a:moveTo>
                      <a:pt x="1044" y="547"/>
                    </a:moveTo>
                    <a:lnTo>
                      <a:pt x="1044" y="547"/>
                    </a:lnTo>
                    <a:lnTo>
                      <a:pt x="1055" y="547"/>
                    </a:lnTo>
                    <a:moveTo>
                      <a:pt x="1036" y="555"/>
                    </a:moveTo>
                    <a:lnTo>
                      <a:pt x="1036" y="555"/>
                    </a:lnTo>
                    <a:lnTo>
                      <a:pt x="1044" y="547"/>
                    </a:lnTo>
                    <a:moveTo>
                      <a:pt x="1031" y="563"/>
                    </a:moveTo>
                    <a:lnTo>
                      <a:pt x="1031" y="563"/>
                    </a:lnTo>
                    <a:lnTo>
                      <a:pt x="1036" y="555"/>
                    </a:lnTo>
                    <a:moveTo>
                      <a:pt x="1025" y="563"/>
                    </a:moveTo>
                    <a:lnTo>
                      <a:pt x="1025" y="563"/>
                    </a:lnTo>
                    <a:lnTo>
                      <a:pt x="1031" y="563"/>
                    </a:lnTo>
                    <a:moveTo>
                      <a:pt x="1019" y="590"/>
                    </a:moveTo>
                    <a:lnTo>
                      <a:pt x="1019" y="590"/>
                    </a:lnTo>
                    <a:lnTo>
                      <a:pt x="1025" y="563"/>
                    </a:lnTo>
                    <a:moveTo>
                      <a:pt x="1006" y="590"/>
                    </a:moveTo>
                    <a:lnTo>
                      <a:pt x="1006" y="590"/>
                    </a:lnTo>
                    <a:lnTo>
                      <a:pt x="1019" y="590"/>
                    </a:lnTo>
                    <a:moveTo>
                      <a:pt x="1001" y="590"/>
                    </a:moveTo>
                    <a:lnTo>
                      <a:pt x="1001" y="590"/>
                    </a:lnTo>
                    <a:lnTo>
                      <a:pt x="1006" y="590"/>
                    </a:lnTo>
                    <a:moveTo>
                      <a:pt x="995" y="590"/>
                    </a:moveTo>
                    <a:lnTo>
                      <a:pt x="995" y="590"/>
                    </a:lnTo>
                    <a:lnTo>
                      <a:pt x="1001" y="590"/>
                    </a:lnTo>
                    <a:moveTo>
                      <a:pt x="984" y="598"/>
                    </a:moveTo>
                    <a:lnTo>
                      <a:pt x="984" y="598"/>
                    </a:lnTo>
                    <a:lnTo>
                      <a:pt x="995" y="590"/>
                    </a:lnTo>
                    <a:moveTo>
                      <a:pt x="976" y="606"/>
                    </a:moveTo>
                    <a:lnTo>
                      <a:pt x="976" y="606"/>
                    </a:lnTo>
                    <a:lnTo>
                      <a:pt x="984" y="598"/>
                    </a:lnTo>
                    <a:moveTo>
                      <a:pt x="971" y="615"/>
                    </a:moveTo>
                    <a:lnTo>
                      <a:pt x="971" y="615"/>
                    </a:lnTo>
                    <a:lnTo>
                      <a:pt x="976" y="606"/>
                    </a:lnTo>
                    <a:moveTo>
                      <a:pt x="965" y="615"/>
                    </a:moveTo>
                    <a:lnTo>
                      <a:pt x="965" y="615"/>
                    </a:lnTo>
                    <a:lnTo>
                      <a:pt x="971" y="615"/>
                    </a:lnTo>
                    <a:moveTo>
                      <a:pt x="952" y="615"/>
                    </a:moveTo>
                    <a:lnTo>
                      <a:pt x="952" y="615"/>
                    </a:lnTo>
                    <a:lnTo>
                      <a:pt x="965" y="615"/>
                    </a:lnTo>
                    <a:moveTo>
                      <a:pt x="946" y="615"/>
                    </a:moveTo>
                    <a:lnTo>
                      <a:pt x="946" y="615"/>
                    </a:lnTo>
                    <a:lnTo>
                      <a:pt x="952" y="615"/>
                    </a:lnTo>
                    <a:moveTo>
                      <a:pt x="940" y="623"/>
                    </a:moveTo>
                    <a:lnTo>
                      <a:pt x="940" y="623"/>
                    </a:lnTo>
                    <a:lnTo>
                      <a:pt x="946" y="615"/>
                    </a:lnTo>
                    <a:moveTo>
                      <a:pt x="929" y="623"/>
                    </a:moveTo>
                    <a:lnTo>
                      <a:pt x="929" y="623"/>
                    </a:lnTo>
                    <a:lnTo>
                      <a:pt x="940" y="623"/>
                    </a:lnTo>
                    <a:moveTo>
                      <a:pt x="922" y="623"/>
                    </a:moveTo>
                    <a:lnTo>
                      <a:pt x="922" y="623"/>
                    </a:lnTo>
                    <a:lnTo>
                      <a:pt x="929" y="623"/>
                    </a:lnTo>
                    <a:moveTo>
                      <a:pt x="916" y="623"/>
                    </a:moveTo>
                    <a:lnTo>
                      <a:pt x="916" y="623"/>
                    </a:lnTo>
                    <a:lnTo>
                      <a:pt x="922" y="623"/>
                    </a:lnTo>
                    <a:moveTo>
                      <a:pt x="910" y="633"/>
                    </a:moveTo>
                    <a:lnTo>
                      <a:pt x="910" y="633"/>
                    </a:lnTo>
                    <a:lnTo>
                      <a:pt x="916" y="623"/>
                    </a:lnTo>
                    <a:moveTo>
                      <a:pt x="899" y="642"/>
                    </a:moveTo>
                    <a:lnTo>
                      <a:pt x="899" y="642"/>
                    </a:lnTo>
                    <a:lnTo>
                      <a:pt x="910" y="633"/>
                    </a:lnTo>
                    <a:moveTo>
                      <a:pt x="892" y="642"/>
                    </a:moveTo>
                    <a:lnTo>
                      <a:pt x="892" y="642"/>
                    </a:lnTo>
                    <a:lnTo>
                      <a:pt x="899" y="642"/>
                    </a:lnTo>
                    <a:moveTo>
                      <a:pt x="886" y="650"/>
                    </a:moveTo>
                    <a:lnTo>
                      <a:pt x="886" y="650"/>
                    </a:lnTo>
                    <a:lnTo>
                      <a:pt x="892" y="642"/>
                    </a:lnTo>
                    <a:moveTo>
                      <a:pt x="875" y="658"/>
                    </a:moveTo>
                    <a:lnTo>
                      <a:pt x="875" y="658"/>
                    </a:lnTo>
                    <a:lnTo>
                      <a:pt x="886" y="650"/>
                    </a:lnTo>
                    <a:moveTo>
                      <a:pt x="867" y="658"/>
                    </a:moveTo>
                    <a:lnTo>
                      <a:pt x="867" y="658"/>
                    </a:lnTo>
                    <a:lnTo>
                      <a:pt x="875" y="658"/>
                    </a:lnTo>
                    <a:moveTo>
                      <a:pt x="862" y="658"/>
                    </a:moveTo>
                    <a:lnTo>
                      <a:pt x="862" y="658"/>
                    </a:lnTo>
                    <a:lnTo>
                      <a:pt x="867" y="658"/>
                    </a:lnTo>
                    <a:moveTo>
                      <a:pt x="856" y="677"/>
                    </a:moveTo>
                    <a:lnTo>
                      <a:pt x="856" y="677"/>
                    </a:lnTo>
                    <a:lnTo>
                      <a:pt x="862" y="658"/>
                    </a:lnTo>
                    <a:moveTo>
                      <a:pt x="845" y="677"/>
                    </a:moveTo>
                    <a:lnTo>
                      <a:pt x="845" y="677"/>
                    </a:lnTo>
                    <a:lnTo>
                      <a:pt x="856" y="677"/>
                    </a:lnTo>
                    <a:moveTo>
                      <a:pt x="839" y="677"/>
                    </a:moveTo>
                    <a:lnTo>
                      <a:pt x="839" y="677"/>
                    </a:lnTo>
                    <a:lnTo>
                      <a:pt x="845" y="677"/>
                    </a:lnTo>
                    <a:moveTo>
                      <a:pt x="832" y="677"/>
                    </a:moveTo>
                    <a:lnTo>
                      <a:pt x="832" y="677"/>
                    </a:lnTo>
                    <a:lnTo>
                      <a:pt x="839" y="677"/>
                    </a:lnTo>
                    <a:moveTo>
                      <a:pt x="820" y="685"/>
                    </a:moveTo>
                    <a:lnTo>
                      <a:pt x="820" y="685"/>
                    </a:lnTo>
                    <a:lnTo>
                      <a:pt x="832" y="677"/>
                    </a:lnTo>
                    <a:moveTo>
                      <a:pt x="815" y="693"/>
                    </a:moveTo>
                    <a:lnTo>
                      <a:pt x="815" y="693"/>
                    </a:lnTo>
                    <a:lnTo>
                      <a:pt x="820" y="685"/>
                    </a:lnTo>
                    <a:moveTo>
                      <a:pt x="807" y="693"/>
                    </a:moveTo>
                    <a:lnTo>
                      <a:pt x="807" y="693"/>
                    </a:lnTo>
                    <a:lnTo>
                      <a:pt x="815" y="693"/>
                    </a:lnTo>
                    <a:moveTo>
                      <a:pt x="802" y="693"/>
                    </a:moveTo>
                    <a:lnTo>
                      <a:pt x="802" y="693"/>
                    </a:lnTo>
                    <a:lnTo>
                      <a:pt x="807" y="693"/>
                    </a:lnTo>
                    <a:moveTo>
                      <a:pt x="790" y="701"/>
                    </a:moveTo>
                    <a:lnTo>
                      <a:pt x="790" y="701"/>
                    </a:lnTo>
                    <a:lnTo>
                      <a:pt x="802" y="693"/>
                    </a:lnTo>
                    <a:moveTo>
                      <a:pt x="785" y="709"/>
                    </a:moveTo>
                    <a:lnTo>
                      <a:pt x="785" y="709"/>
                    </a:lnTo>
                    <a:lnTo>
                      <a:pt x="790" y="701"/>
                    </a:lnTo>
                    <a:moveTo>
                      <a:pt x="777" y="709"/>
                    </a:moveTo>
                    <a:lnTo>
                      <a:pt x="777" y="709"/>
                    </a:lnTo>
                    <a:lnTo>
                      <a:pt x="785" y="709"/>
                    </a:lnTo>
                    <a:moveTo>
                      <a:pt x="766" y="720"/>
                    </a:moveTo>
                    <a:lnTo>
                      <a:pt x="766" y="720"/>
                    </a:lnTo>
                    <a:lnTo>
                      <a:pt x="777" y="709"/>
                    </a:lnTo>
                    <a:moveTo>
                      <a:pt x="760" y="728"/>
                    </a:moveTo>
                    <a:lnTo>
                      <a:pt x="760" y="728"/>
                    </a:lnTo>
                    <a:lnTo>
                      <a:pt x="766" y="720"/>
                    </a:lnTo>
                    <a:moveTo>
                      <a:pt x="760" y="736"/>
                    </a:moveTo>
                    <a:lnTo>
                      <a:pt x="760" y="736"/>
                    </a:lnTo>
                    <a:lnTo>
                      <a:pt x="760" y="728"/>
                    </a:lnTo>
                    <a:moveTo>
                      <a:pt x="747" y="744"/>
                    </a:moveTo>
                    <a:lnTo>
                      <a:pt x="747" y="744"/>
                    </a:lnTo>
                    <a:lnTo>
                      <a:pt x="760" y="736"/>
                    </a:lnTo>
                    <a:moveTo>
                      <a:pt x="741" y="744"/>
                    </a:moveTo>
                    <a:lnTo>
                      <a:pt x="741" y="744"/>
                    </a:lnTo>
                    <a:lnTo>
                      <a:pt x="747" y="744"/>
                    </a:lnTo>
                    <a:moveTo>
                      <a:pt x="736" y="744"/>
                    </a:moveTo>
                    <a:lnTo>
                      <a:pt x="736" y="744"/>
                    </a:lnTo>
                    <a:lnTo>
                      <a:pt x="741" y="744"/>
                    </a:lnTo>
                    <a:moveTo>
                      <a:pt x="723" y="744"/>
                    </a:moveTo>
                    <a:lnTo>
                      <a:pt x="723" y="744"/>
                    </a:lnTo>
                    <a:lnTo>
                      <a:pt x="736" y="744"/>
                    </a:lnTo>
                    <a:moveTo>
                      <a:pt x="723" y="763"/>
                    </a:moveTo>
                    <a:lnTo>
                      <a:pt x="723" y="763"/>
                    </a:lnTo>
                    <a:lnTo>
                      <a:pt x="723" y="744"/>
                    </a:lnTo>
                    <a:moveTo>
                      <a:pt x="711" y="763"/>
                    </a:moveTo>
                    <a:lnTo>
                      <a:pt x="711" y="763"/>
                    </a:lnTo>
                    <a:lnTo>
                      <a:pt x="723" y="763"/>
                    </a:lnTo>
                    <a:moveTo>
                      <a:pt x="706" y="763"/>
                    </a:moveTo>
                    <a:lnTo>
                      <a:pt x="706" y="763"/>
                    </a:lnTo>
                    <a:lnTo>
                      <a:pt x="711" y="763"/>
                    </a:lnTo>
                    <a:moveTo>
                      <a:pt x="700" y="772"/>
                    </a:moveTo>
                    <a:lnTo>
                      <a:pt x="700" y="772"/>
                    </a:lnTo>
                    <a:lnTo>
                      <a:pt x="706" y="763"/>
                    </a:lnTo>
                    <a:moveTo>
                      <a:pt x="695" y="780"/>
                    </a:moveTo>
                    <a:lnTo>
                      <a:pt x="695" y="780"/>
                    </a:lnTo>
                    <a:lnTo>
                      <a:pt x="700" y="772"/>
                    </a:lnTo>
                    <a:moveTo>
                      <a:pt x="681" y="780"/>
                    </a:moveTo>
                    <a:lnTo>
                      <a:pt x="681" y="780"/>
                    </a:lnTo>
                    <a:lnTo>
                      <a:pt x="695" y="780"/>
                    </a:lnTo>
                    <a:moveTo>
                      <a:pt x="676" y="788"/>
                    </a:moveTo>
                    <a:lnTo>
                      <a:pt x="676" y="788"/>
                    </a:lnTo>
                    <a:lnTo>
                      <a:pt x="681" y="780"/>
                    </a:lnTo>
                    <a:moveTo>
                      <a:pt x="670" y="799"/>
                    </a:moveTo>
                    <a:lnTo>
                      <a:pt x="670" y="799"/>
                    </a:lnTo>
                    <a:lnTo>
                      <a:pt x="676" y="788"/>
                    </a:lnTo>
                    <a:moveTo>
                      <a:pt x="657" y="799"/>
                    </a:moveTo>
                    <a:lnTo>
                      <a:pt x="657" y="799"/>
                    </a:lnTo>
                    <a:lnTo>
                      <a:pt x="670" y="799"/>
                    </a:lnTo>
                    <a:moveTo>
                      <a:pt x="651" y="815"/>
                    </a:moveTo>
                    <a:lnTo>
                      <a:pt x="651" y="815"/>
                    </a:lnTo>
                    <a:lnTo>
                      <a:pt x="657" y="799"/>
                    </a:lnTo>
                    <a:moveTo>
                      <a:pt x="646" y="815"/>
                    </a:moveTo>
                    <a:lnTo>
                      <a:pt x="646" y="815"/>
                    </a:lnTo>
                    <a:lnTo>
                      <a:pt x="651" y="815"/>
                    </a:lnTo>
                    <a:moveTo>
                      <a:pt x="640" y="823"/>
                    </a:moveTo>
                    <a:lnTo>
                      <a:pt x="640" y="823"/>
                    </a:lnTo>
                    <a:lnTo>
                      <a:pt x="646" y="815"/>
                    </a:lnTo>
                    <a:moveTo>
                      <a:pt x="627" y="831"/>
                    </a:moveTo>
                    <a:lnTo>
                      <a:pt x="627" y="831"/>
                    </a:lnTo>
                    <a:lnTo>
                      <a:pt x="640" y="823"/>
                    </a:lnTo>
                    <a:moveTo>
                      <a:pt x="621" y="842"/>
                    </a:moveTo>
                    <a:lnTo>
                      <a:pt x="621" y="842"/>
                    </a:lnTo>
                    <a:lnTo>
                      <a:pt x="627" y="831"/>
                    </a:lnTo>
                    <a:moveTo>
                      <a:pt x="616" y="850"/>
                    </a:moveTo>
                    <a:lnTo>
                      <a:pt x="616" y="850"/>
                    </a:lnTo>
                    <a:lnTo>
                      <a:pt x="621" y="842"/>
                    </a:lnTo>
                    <a:moveTo>
                      <a:pt x="603" y="850"/>
                    </a:moveTo>
                    <a:lnTo>
                      <a:pt x="603" y="850"/>
                    </a:lnTo>
                    <a:lnTo>
                      <a:pt x="616" y="850"/>
                    </a:lnTo>
                    <a:moveTo>
                      <a:pt x="597" y="850"/>
                    </a:moveTo>
                    <a:lnTo>
                      <a:pt x="597" y="850"/>
                    </a:lnTo>
                    <a:lnTo>
                      <a:pt x="603" y="850"/>
                    </a:lnTo>
                    <a:moveTo>
                      <a:pt x="591" y="850"/>
                    </a:moveTo>
                    <a:lnTo>
                      <a:pt x="591" y="850"/>
                    </a:lnTo>
                    <a:lnTo>
                      <a:pt x="597" y="850"/>
                    </a:lnTo>
                    <a:moveTo>
                      <a:pt x="586" y="858"/>
                    </a:moveTo>
                    <a:lnTo>
                      <a:pt x="586" y="858"/>
                    </a:lnTo>
                    <a:lnTo>
                      <a:pt x="591" y="850"/>
                    </a:lnTo>
                    <a:moveTo>
                      <a:pt x="578" y="874"/>
                    </a:moveTo>
                    <a:lnTo>
                      <a:pt x="578" y="874"/>
                    </a:lnTo>
                    <a:lnTo>
                      <a:pt x="586" y="858"/>
                    </a:lnTo>
                    <a:moveTo>
                      <a:pt x="573" y="874"/>
                    </a:moveTo>
                    <a:lnTo>
                      <a:pt x="573" y="874"/>
                    </a:lnTo>
                    <a:lnTo>
                      <a:pt x="578" y="874"/>
                    </a:lnTo>
                    <a:moveTo>
                      <a:pt x="561" y="874"/>
                    </a:moveTo>
                    <a:lnTo>
                      <a:pt x="561" y="874"/>
                    </a:lnTo>
                    <a:lnTo>
                      <a:pt x="573" y="874"/>
                    </a:lnTo>
                    <a:moveTo>
                      <a:pt x="556" y="885"/>
                    </a:moveTo>
                    <a:lnTo>
                      <a:pt x="556" y="885"/>
                    </a:lnTo>
                    <a:lnTo>
                      <a:pt x="561" y="874"/>
                    </a:lnTo>
                    <a:moveTo>
                      <a:pt x="550" y="885"/>
                    </a:moveTo>
                    <a:lnTo>
                      <a:pt x="550" y="885"/>
                    </a:lnTo>
                    <a:lnTo>
                      <a:pt x="556" y="885"/>
                    </a:lnTo>
                    <a:moveTo>
                      <a:pt x="543" y="893"/>
                    </a:moveTo>
                    <a:lnTo>
                      <a:pt x="543" y="893"/>
                    </a:lnTo>
                    <a:lnTo>
                      <a:pt x="550" y="885"/>
                    </a:lnTo>
                    <a:moveTo>
                      <a:pt x="531" y="901"/>
                    </a:moveTo>
                    <a:lnTo>
                      <a:pt x="531" y="901"/>
                    </a:lnTo>
                    <a:lnTo>
                      <a:pt x="543" y="893"/>
                    </a:lnTo>
                    <a:moveTo>
                      <a:pt x="526" y="910"/>
                    </a:moveTo>
                    <a:lnTo>
                      <a:pt x="526" y="910"/>
                    </a:lnTo>
                    <a:lnTo>
                      <a:pt x="531" y="901"/>
                    </a:lnTo>
                    <a:moveTo>
                      <a:pt x="518" y="910"/>
                    </a:moveTo>
                    <a:lnTo>
                      <a:pt x="518" y="910"/>
                    </a:lnTo>
                    <a:lnTo>
                      <a:pt x="526" y="910"/>
                    </a:lnTo>
                    <a:moveTo>
                      <a:pt x="512" y="918"/>
                    </a:moveTo>
                    <a:lnTo>
                      <a:pt x="512" y="918"/>
                    </a:lnTo>
                    <a:lnTo>
                      <a:pt x="518" y="910"/>
                    </a:lnTo>
                    <a:moveTo>
                      <a:pt x="507" y="929"/>
                    </a:moveTo>
                    <a:lnTo>
                      <a:pt x="507" y="929"/>
                    </a:lnTo>
                    <a:lnTo>
                      <a:pt x="512" y="918"/>
                    </a:lnTo>
                    <a:moveTo>
                      <a:pt x="501" y="937"/>
                    </a:moveTo>
                    <a:lnTo>
                      <a:pt x="501" y="937"/>
                    </a:lnTo>
                    <a:lnTo>
                      <a:pt x="507" y="929"/>
                    </a:lnTo>
                    <a:moveTo>
                      <a:pt x="496" y="937"/>
                    </a:moveTo>
                    <a:lnTo>
                      <a:pt x="496" y="937"/>
                    </a:lnTo>
                    <a:lnTo>
                      <a:pt x="501" y="937"/>
                    </a:lnTo>
                    <a:moveTo>
                      <a:pt x="482" y="937"/>
                    </a:moveTo>
                    <a:lnTo>
                      <a:pt x="482" y="937"/>
                    </a:lnTo>
                    <a:lnTo>
                      <a:pt x="496" y="937"/>
                    </a:lnTo>
                    <a:moveTo>
                      <a:pt x="477" y="945"/>
                    </a:moveTo>
                    <a:lnTo>
                      <a:pt x="477" y="945"/>
                    </a:lnTo>
                    <a:lnTo>
                      <a:pt x="482" y="937"/>
                    </a:lnTo>
                    <a:moveTo>
                      <a:pt x="471" y="945"/>
                    </a:moveTo>
                    <a:lnTo>
                      <a:pt x="471" y="945"/>
                    </a:lnTo>
                    <a:lnTo>
                      <a:pt x="477" y="945"/>
                    </a:lnTo>
                    <a:moveTo>
                      <a:pt x="458" y="953"/>
                    </a:moveTo>
                    <a:lnTo>
                      <a:pt x="458" y="953"/>
                    </a:lnTo>
                    <a:lnTo>
                      <a:pt x="471" y="945"/>
                    </a:lnTo>
                    <a:moveTo>
                      <a:pt x="452" y="964"/>
                    </a:moveTo>
                    <a:lnTo>
                      <a:pt x="452" y="964"/>
                    </a:lnTo>
                    <a:lnTo>
                      <a:pt x="458" y="953"/>
                    </a:lnTo>
                    <a:moveTo>
                      <a:pt x="452" y="972"/>
                    </a:moveTo>
                    <a:lnTo>
                      <a:pt x="452" y="972"/>
                    </a:lnTo>
                    <a:lnTo>
                      <a:pt x="452" y="964"/>
                    </a:lnTo>
                    <a:moveTo>
                      <a:pt x="447" y="980"/>
                    </a:moveTo>
                    <a:lnTo>
                      <a:pt x="447" y="980"/>
                    </a:lnTo>
                    <a:lnTo>
                      <a:pt x="452" y="972"/>
                    </a:lnTo>
                    <a:moveTo>
                      <a:pt x="441" y="980"/>
                    </a:moveTo>
                    <a:lnTo>
                      <a:pt x="441" y="980"/>
                    </a:lnTo>
                    <a:lnTo>
                      <a:pt x="447" y="980"/>
                    </a:lnTo>
                    <a:moveTo>
                      <a:pt x="428" y="988"/>
                    </a:moveTo>
                    <a:lnTo>
                      <a:pt x="428" y="988"/>
                    </a:lnTo>
                    <a:lnTo>
                      <a:pt x="441" y="980"/>
                    </a:lnTo>
                    <a:moveTo>
                      <a:pt x="422" y="988"/>
                    </a:moveTo>
                    <a:lnTo>
                      <a:pt x="422" y="988"/>
                    </a:lnTo>
                    <a:lnTo>
                      <a:pt x="428" y="988"/>
                    </a:lnTo>
                    <a:moveTo>
                      <a:pt x="417" y="996"/>
                    </a:moveTo>
                    <a:lnTo>
                      <a:pt x="417" y="996"/>
                    </a:lnTo>
                    <a:lnTo>
                      <a:pt x="422" y="988"/>
                    </a:lnTo>
                    <a:moveTo>
                      <a:pt x="405" y="996"/>
                    </a:moveTo>
                    <a:lnTo>
                      <a:pt x="405" y="996"/>
                    </a:lnTo>
                    <a:lnTo>
                      <a:pt x="417" y="996"/>
                    </a:lnTo>
                    <a:moveTo>
                      <a:pt x="398" y="1004"/>
                    </a:moveTo>
                    <a:lnTo>
                      <a:pt x="398" y="1004"/>
                    </a:lnTo>
                    <a:lnTo>
                      <a:pt x="405" y="996"/>
                    </a:lnTo>
                    <a:moveTo>
                      <a:pt x="392" y="1023"/>
                    </a:moveTo>
                    <a:lnTo>
                      <a:pt x="392" y="1023"/>
                    </a:lnTo>
                    <a:lnTo>
                      <a:pt x="398" y="1004"/>
                    </a:lnTo>
                    <a:moveTo>
                      <a:pt x="387" y="1023"/>
                    </a:moveTo>
                    <a:lnTo>
                      <a:pt x="387" y="1023"/>
                    </a:lnTo>
                    <a:lnTo>
                      <a:pt x="392" y="1023"/>
                    </a:lnTo>
                    <a:moveTo>
                      <a:pt x="379" y="1031"/>
                    </a:moveTo>
                    <a:lnTo>
                      <a:pt x="379" y="1031"/>
                    </a:lnTo>
                    <a:lnTo>
                      <a:pt x="387" y="1023"/>
                    </a:lnTo>
                    <a:moveTo>
                      <a:pt x="374" y="1040"/>
                    </a:moveTo>
                    <a:lnTo>
                      <a:pt x="374" y="1040"/>
                    </a:lnTo>
                    <a:lnTo>
                      <a:pt x="379" y="1031"/>
                    </a:lnTo>
                    <a:moveTo>
                      <a:pt x="368" y="1059"/>
                    </a:moveTo>
                    <a:lnTo>
                      <a:pt x="368" y="1059"/>
                    </a:lnTo>
                    <a:lnTo>
                      <a:pt x="374" y="1040"/>
                    </a:lnTo>
                    <a:moveTo>
                      <a:pt x="362" y="1059"/>
                    </a:moveTo>
                    <a:lnTo>
                      <a:pt x="362" y="1059"/>
                    </a:lnTo>
                    <a:lnTo>
                      <a:pt x="368" y="1059"/>
                    </a:lnTo>
                    <a:moveTo>
                      <a:pt x="357" y="1067"/>
                    </a:moveTo>
                    <a:lnTo>
                      <a:pt x="357" y="1067"/>
                    </a:lnTo>
                    <a:lnTo>
                      <a:pt x="362" y="1059"/>
                    </a:lnTo>
                    <a:moveTo>
                      <a:pt x="351" y="1075"/>
                    </a:moveTo>
                    <a:lnTo>
                      <a:pt x="351" y="1075"/>
                    </a:lnTo>
                    <a:lnTo>
                      <a:pt x="357" y="1067"/>
                    </a:lnTo>
                    <a:moveTo>
                      <a:pt x="344" y="1083"/>
                    </a:moveTo>
                    <a:lnTo>
                      <a:pt x="344" y="1083"/>
                    </a:lnTo>
                    <a:lnTo>
                      <a:pt x="351" y="1075"/>
                    </a:lnTo>
                    <a:moveTo>
                      <a:pt x="338" y="1094"/>
                    </a:moveTo>
                    <a:lnTo>
                      <a:pt x="338" y="1094"/>
                    </a:lnTo>
                    <a:lnTo>
                      <a:pt x="344" y="1083"/>
                    </a:lnTo>
                    <a:moveTo>
                      <a:pt x="332" y="1102"/>
                    </a:moveTo>
                    <a:lnTo>
                      <a:pt x="332" y="1102"/>
                    </a:lnTo>
                    <a:lnTo>
                      <a:pt x="338" y="1094"/>
                    </a:lnTo>
                    <a:moveTo>
                      <a:pt x="327" y="1102"/>
                    </a:moveTo>
                    <a:lnTo>
                      <a:pt x="327" y="1102"/>
                    </a:lnTo>
                    <a:lnTo>
                      <a:pt x="332" y="1102"/>
                    </a:lnTo>
                    <a:moveTo>
                      <a:pt x="313" y="1110"/>
                    </a:moveTo>
                    <a:lnTo>
                      <a:pt x="313" y="1110"/>
                    </a:lnTo>
                    <a:lnTo>
                      <a:pt x="327" y="1102"/>
                    </a:lnTo>
                    <a:moveTo>
                      <a:pt x="313" y="1118"/>
                    </a:moveTo>
                    <a:lnTo>
                      <a:pt x="313" y="1118"/>
                    </a:lnTo>
                    <a:lnTo>
                      <a:pt x="313" y="1110"/>
                    </a:lnTo>
                    <a:moveTo>
                      <a:pt x="308" y="1126"/>
                    </a:moveTo>
                    <a:lnTo>
                      <a:pt x="308" y="1126"/>
                    </a:lnTo>
                    <a:lnTo>
                      <a:pt x="313" y="1118"/>
                    </a:lnTo>
                    <a:moveTo>
                      <a:pt x="297" y="1137"/>
                    </a:moveTo>
                    <a:lnTo>
                      <a:pt x="297" y="1137"/>
                    </a:lnTo>
                    <a:lnTo>
                      <a:pt x="308" y="1126"/>
                    </a:lnTo>
                    <a:moveTo>
                      <a:pt x="289" y="1145"/>
                    </a:moveTo>
                    <a:lnTo>
                      <a:pt x="289" y="1145"/>
                    </a:lnTo>
                    <a:lnTo>
                      <a:pt x="297" y="1137"/>
                    </a:lnTo>
                    <a:moveTo>
                      <a:pt x="283" y="1161"/>
                    </a:moveTo>
                    <a:lnTo>
                      <a:pt x="283" y="1161"/>
                    </a:lnTo>
                    <a:lnTo>
                      <a:pt x="289" y="1145"/>
                    </a:lnTo>
                    <a:moveTo>
                      <a:pt x="278" y="1180"/>
                    </a:moveTo>
                    <a:lnTo>
                      <a:pt x="278" y="1180"/>
                    </a:lnTo>
                    <a:lnTo>
                      <a:pt x="283" y="1161"/>
                    </a:lnTo>
                    <a:moveTo>
                      <a:pt x="272" y="1188"/>
                    </a:moveTo>
                    <a:lnTo>
                      <a:pt x="272" y="1188"/>
                    </a:lnTo>
                    <a:lnTo>
                      <a:pt x="278" y="1180"/>
                    </a:lnTo>
                    <a:moveTo>
                      <a:pt x="267" y="1188"/>
                    </a:moveTo>
                    <a:lnTo>
                      <a:pt x="267" y="1188"/>
                    </a:lnTo>
                    <a:lnTo>
                      <a:pt x="272" y="1188"/>
                    </a:lnTo>
                    <a:moveTo>
                      <a:pt x="253" y="1188"/>
                    </a:moveTo>
                    <a:lnTo>
                      <a:pt x="253" y="1188"/>
                    </a:lnTo>
                    <a:lnTo>
                      <a:pt x="267" y="1188"/>
                    </a:lnTo>
                    <a:moveTo>
                      <a:pt x="248" y="1188"/>
                    </a:moveTo>
                    <a:lnTo>
                      <a:pt x="248" y="1188"/>
                    </a:lnTo>
                    <a:lnTo>
                      <a:pt x="253" y="1188"/>
                    </a:lnTo>
                    <a:moveTo>
                      <a:pt x="242" y="1197"/>
                    </a:moveTo>
                    <a:lnTo>
                      <a:pt x="242" y="1197"/>
                    </a:lnTo>
                    <a:lnTo>
                      <a:pt x="248" y="1188"/>
                    </a:lnTo>
                    <a:moveTo>
                      <a:pt x="235" y="1213"/>
                    </a:moveTo>
                    <a:lnTo>
                      <a:pt x="235" y="1213"/>
                    </a:lnTo>
                    <a:lnTo>
                      <a:pt x="242" y="1197"/>
                    </a:lnTo>
                    <a:moveTo>
                      <a:pt x="223" y="1213"/>
                    </a:moveTo>
                    <a:lnTo>
                      <a:pt x="223" y="1213"/>
                    </a:lnTo>
                    <a:lnTo>
                      <a:pt x="235" y="1213"/>
                    </a:lnTo>
                    <a:moveTo>
                      <a:pt x="218" y="1213"/>
                    </a:moveTo>
                    <a:lnTo>
                      <a:pt x="218" y="1213"/>
                    </a:lnTo>
                    <a:lnTo>
                      <a:pt x="223" y="1213"/>
                    </a:lnTo>
                    <a:moveTo>
                      <a:pt x="212" y="1232"/>
                    </a:moveTo>
                    <a:lnTo>
                      <a:pt x="212" y="1232"/>
                    </a:lnTo>
                    <a:lnTo>
                      <a:pt x="218" y="1213"/>
                    </a:lnTo>
                    <a:moveTo>
                      <a:pt x="206" y="1232"/>
                    </a:moveTo>
                    <a:lnTo>
                      <a:pt x="206" y="1232"/>
                    </a:lnTo>
                    <a:lnTo>
                      <a:pt x="212" y="1232"/>
                    </a:lnTo>
                    <a:moveTo>
                      <a:pt x="199" y="1240"/>
                    </a:moveTo>
                    <a:lnTo>
                      <a:pt x="199" y="1240"/>
                    </a:lnTo>
                    <a:lnTo>
                      <a:pt x="206" y="1232"/>
                    </a:lnTo>
                    <a:moveTo>
                      <a:pt x="193" y="1248"/>
                    </a:moveTo>
                    <a:lnTo>
                      <a:pt x="193" y="1248"/>
                    </a:lnTo>
                    <a:lnTo>
                      <a:pt x="199" y="1240"/>
                    </a:lnTo>
                    <a:moveTo>
                      <a:pt x="182" y="1248"/>
                    </a:moveTo>
                    <a:lnTo>
                      <a:pt x="182" y="1248"/>
                    </a:lnTo>
                    <a:lnTo>
                      <a:pt x="193" y="1248"/>
                    </a:lnTo>
                    <a:moveTo>
                      <a:pt x="182" y="1259"/>
                    </a:moveTo>
                    <a:lnTo>
                      <a:pt x="182" y="1259"/>
                    </a:lnTo>
                    <a:lnTo>
                      <a:pt x="182" y="1248"/>
                    </a:lnTo>
                    <a:moveTo>
                      <a:pt x="176" y="1267"/>
                    </a:moveTo>
                    <a:lnTo>
                      <a:pt x="176" y="1267"/>
                    </a:lnTo>
                    <a:lnTo>
                      <a:pt x="182" y="1259"/>
                    </a:lnTo>
                    <a:moveTo>
                      <a:pt x="169" y="1275"/>
                    </a:moveTo>
                    <a:lnTo>
                      <a:pt x="169" y="1275"/>
                    </a:lnTo>
                    <a:lnTo>
                      <a:pt x="176" y="1267"/>
                    </a:lnTo>
                    <a:moveTo>
                      <a:pt x="158" y="1283"/>
                    </a:moveTo>
                    <a:lnTo>
                      <a:pt x="158" y="1283"/>
                    </a:lnTo>
                    <a:lnTo>
                      <a:pt x="169" y="1275"/>
                    </a:lnTo>
                    <a:moveTo>
                      <a:pt x="152" y="1283"/>
                    </a:moveTo>
                    <a:lnTo>
                      <a:pt x="152" y="1283"/>
                    </a:lnTo>
                    <a:lnTo>
                      <a:pt x="158" y="1283"/>
                    </a:lnTo>
                    <a:moveTo>
                      <a:pt x="145" y="1283"/>
                    </a:moveTo>
                    <a:lnTo>
                      <a:pt x="145" y="1283"/>
                    </a:lnTo>
                    <a:lnTo>
                      <a:pt x="152" y="1283"/>
                    </a:lnTo>
                    <a:moveTo>
                      <a:pt x="133" y="1291"/>
                    </a:moveTo>
                    <a:lnTo>
                      <a:pt x="133" y="1291"/>
                    </a:lnTo>
                    <a:lnTo>
                      <a:pt x="145" y="1283"/>
                    </a:lnTo>
                    <a:moveTo>
                      <a:pt x="128" y="1302"/>
                    </a:moveTo>
                    <a:lnTo>
                      <a:pt x="128" y="1302"/>
                    </a:lnTo>
                    <a:lnTo>
                      <a:pt x="133" y="1291"/>
                    </a:lnTo>
                    <a:moveTo>
                      <a:pt x="122" y="1310"/>
                    </a:moveTo>
                    <a:lnTo>
                      <a:pt x="122" y="1310"/>
                    </a:lnTo>
                    <a:lnTo>
                      <a:pt x="128" y="1302"/>
                    </a:lnTo>
                    <a:moveTo>
                      <a:pt x="114" y="1310"/>
                    </a:moveTo>
                    <a:lnTo>
                      <a:pt x="114" y="1310"/>
                    </a:lnTo>
                    <a:lnTo>
                      <a:pt x="122" y="1310"/>
                    </a:lnTo>
                    <a:moveTo>
                      <a:pt x="109" y="1318"/>
                    </a:moveTo>
                    <a:lnTo>
                      <a:pt x="109" y="1318"/>
                    </a:lnTo>
                    <a:lnTo>
                      <a:pt x="114" y="1310"/>
                    </a:lnTo>
                    <a:moveTo>
                      <a:pt x="103" y="1335"/>
                    </a:moveTo>
                    <a:lnTo>
                      <a:pt x="103" y="1335"/>
                    </a:lnTo>
                    <a:lnTo>
                      <a:pt x="109" y="1318"/>
                    </a:lnTo>
                    <a:moveTo>
                      <a:pt x="98" y="1335"/>
                    </a:moveTo>
                    <a:lnTo>
                      <a:pt x="98" y="1335"/>
                    </a:lnTo>
                    <a:lnTo>
                      <a:pt x="103" y="1335"/>
                    </a:lnTo>
                    <a:moveTo>
                      <a:pt x="90" y="1335"/>
                    </a:moveTo>
                    <a:lnTo>
                      <a:pt x="90" y="1335"/>
                    </a:lnTo>
                    <a:lnTo>
                      <a:pt x="98" y="1335"/>
                    </a:lnTo>
                    <a:moveTo>
                      <a:pt x="79" y="1345"/>
                    </a:moveTo>
                    <a:lnTo>
                      <a:pt x="79" y="1345"/>
                    </a:lnTo>
                    <a:lnTo>
                      <a:pt x="90" y="1335"/>
                    </a:lnTo>
                    <a:moveTo>
                      <a:pt x="73" y="1354"/>
                    </a:moveTo>
                    <a:lnTo>
                      <a:pt x="73" y="1354"/>
                    </a:lnTo>
                    <a:lnTo>
                      <a:pt x="79" y="1345"/>
                    </a:lnTo>
                    <a:moveTo>
                      <a:pt x="68" y="1354"/>
                    </a:moveTo>
                    <a:lnTo>
                      <a:pt x="68" y="1354"/>
                    </a:lnTo>
                    <a:lnTo>
                      <a:pt x="73" y="1354"/>
                    </a:lnTo>
                    <a:moveTo>
                      <a:pt x="54" y="1354"/>
                    </a:moveTo>
                    <a:lnTo>
                      <a:pt x="54" y="1354"/>
                    </a:lnTo>
                    <a:lnTo>
                      <a:pt x="68" y="1354"/>
                    </a:lnTo>
                    <a:moveTo>
                      <a:pt x="54" y="1370"/>
                    </a:moveTo>
                    <a:lnTo>
                      <a:pt x="54" y="1370"/>
                    </a:lnTo>
                    <a:lnTo>
                      <a:pt x="54" y="1354"/>
                    </a:lnTo>
                    <a:moveTo>
                      <a:pt x="54" y="1378"/>
                    </a:moveTo>
                    <a:lnTo>
                      <a:pt x="54" y="1378"/>
                    </a:lnTo>
                    <a:lnTo>
                      <a:pt x="54" y="1370"/>
                    </a:lnTo>
                    <a:moveTo>
                      <a:pt x="43" y="1389"/>
                    </a:moveTo>
                    <a:lnTo>
                      <a:pt x="43" y="1389"/>
                    </a:lnTo>
                    <a:lnTo>
                      <a:pt x="54" y="1378"/>
                    </a:lnTo>
                    <a:moveTo>
                      <a:pt x="38" y="1397"/>
                    </a:moveTo>
                    <a:lnTo>
                      <a:pt x="38" y="1397"/>
                    </a:lnTo>
                    <a:lnTo>
                      <a:pt x="43" y="1389"/>
                    </a:lnTo>
                    <a:moveTo>
                      <a:pt x="30" y="1405"/>
                    </a:moveTo>
                    <a:lnTo>
                      <a:pt x="30" y="1405"/>
                    </a:lnTo>
                    <a:lnTo>
                      <a:pt x="38" y="1397"/>
                    </a:lnTo>
                    <a:moveTo>
                      <a:pt x="19" y="1405"/>
                    </a:moveTo>
                    <a:lnTo>
                      <a:pt x="19" y="1405"/>
                    </a:lnTo>
                    <a:lnTo>
                      <a:pt x="30" y="1405"/>
                    </a:lnTo>
                    <a:moveTo>
                      <a:pt x="13" y="1405"/>
                    </a:moveTo>
                    <a:lnTo>
                      <a:pt x="13" y="1405"/>
                    </a:lnTo>
                    <a:lnTo>
                      <a:pt x="19" y="1405"/>
                    </a:lnTo>
                    <a:moveTo>
                      <a:pt x="7" y="1405"/>
                    </a:moveTo>
                    <a:lnTo>
                      <a:pt x="7" y="1405"/>
                    </a:lnTo>
                    <a:lnTo>
                      <a:pt x="13" y="1405"/>
                    </a:lnTo>
                    <a:moveTo>
                      <a:pt x="0" y="1413"/>
                    </a:moveTo>
                    <a:lnTo>
                      <a:pt x="0" y="1413"/>
                    </a:lnTo>
                    <a:lnTo>
                      <a:pt x="7" y="1405"/>
                    </a:lnTo>
                  </a:path>
                </a:pathLst>
              </a:custGeom>
              <a:noFill/>
              <a:ln w="28575"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150" name="Freeform 144">
                <a:extLst>
                  <a:ext uri="{FF2B5EF4-FFF2-40B4-BE49-F238E27FC236}">
                    <a16:creationId xmlns:a16="http://schemas.microsoft.com/office/drawing/2014/main" id="{7A77247A-066E-43A7-859E-7625D94BF0DA}"/>
                  </a:ext>
                </a:extLst>
              </p:cNvPr>
              <p:cNvSpPr>
                <a:spLocks noEditPoints="1"/>
              </p:cNvSpPr>
              <p:nvPr/>
            </p:nvSpPr>
            <p:spPr bwMode="auto">
              <a:xfrm>
                <a:off x="1389195" y="2066993"/>
                <a:ext cx="3509049" cy="2952156"/>
              </a:xfrm>
              <a:custGeom>
                <a:avLst/>
                <a:gdLst>
                  <a:gd name="T0" fmla="*/ 1736 w 1766"/>
                  <a:gd name="T1" fmla="*/ 36 h 1787"/>
                  <a:gd name="T2" fmla="*/ 1706 w 1766"/>
                  <a:gd name="T3" fmla="*/ 60 h 1787"/>
                  <a:gd name="T4" fmla="*/ 1682 w 1766"/>
                  <a:gd name="T5" fmla="*/ 60 h 1787"/>
                  <a:gd name="T6" fmla="*/ 1639 w 1766"/>
                  <a:gd name="T7" fmla="*/ 111 h 1787"/>
                  <a:gd name="T8" fmla="*/ 1628 w 1766"/>
                  <a:gd name="T9" fmla="*/ 155 h 1787"/>
                  <a:gd name="T10" fmla="*/ 1603 w 1766"/>
                  <a:gd name="T11" fmla="*/ 155 h 1787"/>
                  <a:gd name="T12" fmla="*/ 1567 w 1766"/>
                  <a:gd name="T13" fmla="*/ 217 h 1787"/>
                  <a:gd name="T14" fmla="*/ 1549 w 1766"/>
                  <a:gd name="T15" fmla="*/ 252 h 1787"/>
                  <a:gd name="T16" fmla="*/ 1537 w 1766"/>
                  <a:gd name="T17" fmla="*/ 285 h 1787"/>
                  <a:gd name="T18" fmla="*/ 1500 w 1766"/>
                  <a:gd name="T19" fmla="*/ 339 h 1787"/>
                  <a:gd name="T20" fmla="*/ 1472 w 1766"/>
                  <a:gd name="T21" fmla="*/ 339 h 1787"/>
                  <a:gd name="T22" fmla="*/ 1445 w 1766"/>
                  <a:gd name="T23" fmla="*/ 347 h 1787"/>
                  <a:gd name="T24" fmla="*/ 1410 w 1766"/>
                  <a:gd name="T25" fmla="*/ 374 h 1787"/>
                  <a:gd name="T26" fmla="*/ 1387 w 1766"/>
                  <a:gd name="T27" fmla="*/ 390 h 1787"/>
                  <a:gd name="T28" fmla="*/ 1368 w 1766"/>
                  <a:gd name="T29" fmla="*/ 398 h 1787"/>
                  <a:gd name="T30" fmla="*/ 1325 w 1766"/>
                  <a:gd name="T31" fmla="*/ 425 h 1787"/>
                  <a:gd name="T32" fmla="*/ 1301 w 1766"/>
                  <a:gd name="T33" fmla="*/ 442 h 1787"/>
                  <a:gd name="T34" fmla="*/ 1278 w 1766"/>
                  <a:gd name="T35" fmla="*/ 450 h 1787"/>
                  <a:gd name="T36" fmla="*/ 1230 w 1766"/>
                  <a:gd name="T37" fmla="*/ 469 h 1787"/>
                  <a:gd name="T38" fmla="*/ 1205 w 1766"/>
                  <a:gd name="T39" fmla="*/ 512 h 1787"/>
                  <a:gd name="T40" fmla="*/ 1188 w 1766"/>
                  <a:gd name="T41" fmla="*/ 528 h 1787"/>
                  <a:gd name="T42" fmla="*/ 1145 w 1766"/>
                  <a:gd name="T43" fmla="*/ 582 h 1787"/>
                  <a:gd name="T44" fmla="*/ 1121 w 1766"/>
                  <a:gd name="T45" fmla="*/ 607 h 1787"/>
                  <a:gd name="T46" fmla="*/ 1104 w 1766"/>
                  <a:gd name="T47" fmla="*/ 634 h 1787"/>
                  <a:gd name="T48" fmla="*/ 1061 w 1766"/>
                  <a:gd name="T49" fmla="*/ 669 h 1787"/>
                  <a:gd name="T50" fmla="*/ 1031 w 1766"/>
                  <a:gd name="T51" fmla="*/ 677 h 1787"/>
                  <a:gd name="T52" fmla="*/ 1006 w 1766"/>
                  <a:gd name="T53" fmla="*/ 702 h 1787"/>
                  <a:gd name="T54" fmla="*/ 965 w 1766"/>
                  <a:gd name="T55" fmla="*/ 729 h 1787"/>
                  <a:gd name="T56" fmla="*/ 935 w 1766"/>
                  <a:gd name="T57" fmla="*/ 737 h 1787"/>
                  <a:gd name="T58" fmla="*/ 916 w 1766"/>
                  <a:gd name="T59" fmla="*/ 764 h 1787"/>
                  <a:gd name="T60" fmla="*/ 875 w 1766"/>
                  <a:gd name="T61" fmla="*/ 799 h 1787"/>
                  <a:gd name="T62" fmla="*/ 845 w 1766"/>
                  <a:gd name="T63" fmla="*/ 807 h 1787"/>
                  <a:gd name="T64" fmla="*/ 820 w 1766"/>
                  <a:gd name="T65" fmla="*/ 831 h 1787"/>
                  <a:gd name="T66" fmla="*/ 772 w 1766"/>
                  <a:gd name="T67" fmla="*/ 867 h 1787"/>
                  <a:gd name="T68" fmla="*/ 741 w 1766"/>
                  <a:gd name="T69" fmla="*/ 894 h 1787"/>
                  <a:gd name="T70" fmla="*/ 730 w 1766"/>
                  <a:gd name="T71" fmla="*/ 929 h 1787"/>
                  <a:gd name="T72" fmla="*/ 687 w 1766"/>
                  <a:gd name="T73" fmla="*/ 980 h 1787"/>
                  <a:gd name="T74" fmla="*/ 657 w 1766"/>
                  <a:gd name="T75" fmla="*/ 1007 h 1787"/>
                  <a:gd name="T76" fmla="*/ 633 w 1766"/>
                  <a:gd name="T77" fmla="*/ 1016 h 1787"/>
                  <a:gd name="T78" fmla="*/ 597 w 1766"/>
                  <a:gd name="T79" fmla="*/ 1075 h 1787"/>
                  <a:gd name="T80" fmla="*/ 567 w 1766"/>
                  <a:gd name="T81" fmla="*/ 1102 h 1787"/>
                  <a:gd name="T82" fmla="*/ 543 w 1766"/>
                  <a:gd name="T83" fmla="*/ 1110 h 1787"/>
                  <a:gd name="T84" fmla="*/ 501 w 1766"/>
                  <a:gd name="T85" fmla="*/ 1146 h 1787"/>
                  <a:gd name="T86" fmla="*/ 477 w 1766"/>
                  <a:gd name="T87" fmla="*/ 1189 h 1787"/>
                  <a:gd name="T88" fmla="*/ 452 w 1766"/>
                  <a:gd name="T89" fmla="*/ 1205 h 1787"/>
                  <a:gd name="T90" fmla="*/ 417 w 1766"/>
                  <a:gd name="T91" fmla="*/ 1275 h 1787"/>
                  <a:gd name="T92" fmla="*/ 387 w 1766"/>
                  <a:gd name="T93" fmla="*/ 1311 h 1787"/>
                  <a:gd name="T94" fmla="*/ 368 w 1766"/>
                  <a:gd name="T95" fmla="*/ 1327 h 1787"/>
                  <a:gd name="T96" fmla="*/ 332 w 1766"/>
                  <a:gd name="T97" fmla="*/ 1389 h 1787"/>
                  <a:gd name="T98" fmla="*/ 302 w 1766"/>
                  <a:gd name="T99" fmla="*/ 1424 h 1787"/>
                  <a:gd name="T100" fmla="*/ 289 w 1766"/>
                  <a:gd name="T101" fmla="*/ 1468 h 1787"/>
                  <a:gd name="T102" fmla="*/ 253 w 1766"/>
                  <a:gd name="T103" fmla="*/ 1519 h 1787"/>
                  <a:gd name="T104" fmla="*/ 229 w 1766"/>
                  <a:gd name="T105" fmla="*/ 1571 h 1787"/>
                  <a:gd name="T106" fmla="*/ 206 w 1766"/>
                  <a:gd name="T107" fmla="*/ 1587 h 1787"/>
                  <a:gd name="T108" fmla="*/ 163 w 1766"/>
                  <a:gd name="T109" fmla="*/ 1622 h 1787"/>
                  <a:gd name="T110" fmla="*/ 145 w 1766"/>
                  <a:gd name="T111" fmla="*/ 1657 h 1787"/>
                  <a:gd name="T112" fmla="*/ 128 w 1766"/>
                  <a:gd name="T113" fmla="*/ 1676 h 1787"/>
                  <a:gd name="T114" fmla="*/ 84 w 1766"/>
                  <a:gd name="T115" fmla="*/ 1719 h 1787"/>
                  <a:gd name="T116" fmla="*/ 62 w 1766"/>
                  <a:gd name="T117" fmla="*/ 1736 h 1787"/>
                  <a:gd name="T118" fmla="*/ 38 w 1766"/>
                  <a:gd name="T119" fmla="*/ 1752 h 1787"/>
                  <a:gd name="T120" fmla="*/ 0 w 1766"/>
                  <a:gd name="T121" fmla="*/ 1787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66" h="1787">
                    <a:moveTo>
                      <a:pt x="1761" y="0"/>
                    </a:moveTo>
                    <a:lnTo>
                      <a:pt x="1761" y="0"/>
                    </a:lnTo>
                    <a:lnTo>
                      <a:pt x="1766" y="0"/>
                    </a:lnTo>
                    <a:moveTo>
                      <a:pt x="1748" y="0"/>
                    </a:moveTo>
                    <a:lnTo>
                      <a:pt x="1748" y="0"/>
                    </a:lnTo>
                    <a:lnTo>
                      <a:pt x="1761" y="0"/>
                    </a:lnTo>
                    <a:moveTo>
                      <a:pt x="1742" y="0"/>
                    </a:moveTo>
                    <a:lnTo>
                      <a:pt x="1742" y="0"/>
                    </a:lnTo>
                    <a:lnTo>
                      <a:pt x="1748" y="0"/>
                    </a:lnTo>
                    <a:moveTo>
                      <a:pt x="1742" y="17"/>
                    </a:moveTo>
                    <a:lnTo>
                      <a:pt x="1742" y="17"/>
                    </a:lnTo>
                    <a:lnTo>
                      <a:pt x="1742" y="0"/>
                    </a:lnTo>
                    <a:moveTo>
                      <a:pt x="1736" y="36"/>
                    </a:moveTo>
                    <a:lnTo>
                      <a:pt x="1736" y="36"/>
                    </a:lnTo>
                    <a:lnTo>
                      <a:pt x="1742" y="17"/>
                    </a:lnTo>
                    <a:moveTo>
                      <a:pt x="1729" y="60"/>
                    </a:moveTo>
                    <a:lnTo>
                      <a:pt x="1729" y="60"/>
                    </a:lnTo>
                    <a:lnTo>
                      <a:pt x="1736" y="36"/>
                    </a:lnTo>
                    <a:moveTo>
                      <a:pt x="1723" y="60"/>
                    </a:moveTo>
                    <a:lnTo>
                      <a:pt x="1723" y="60"/>
                    </a:lnTo>
                    <a:lnTo>
                      <a:pt x="1729" y="60"/>
                    </a:lnTo>
                    <a:moveTo>
                      <a:pt x="1712" y="60"/>
                    </a:moveTo>
                    <a:lnTo>
                      <a:pt x="1712" y="60"/>
                    </a:lnTo>
                    <a:lnTo>
                      <a:pt x="1723" y="60"/>
                    </a:lnTo>
                    <a:moveTo>
                      <a:pt x="1706" y="60"/>
                    </a:moveTo>
                    <a:lnTo>
                      <a:pt x="1706" y="60"/>
                    </a:lnTo>
                    <a:lnTo>
                      <a:pt x="1712" y="60"/>
                    </a:lnTo>
                    <a:moveTo>
                      <a:pt x="1699" y="60"/>
                    </a:moveTo>
                    <a:lnTo>
                      <a:pt x="1699" y="60"/>
                    </a:lnTo>
                    <a:lnTo>
                      <a:pt x="1706" y="60"/>
                    </a:lnTo>
                    <a:moveTo>
                      <a:pt x="1688" y="60"/>
                    </a:moveTo>
                    <a:lnTo>
                      <a:pt x="1688" y="60"/>
                    </a:lnTo>
                    <a:lnTo>
                      <a:pt x="1699" y="60"/>
                    </a:lnTo>
                    <a:moveTo>
                      <a:pt x="1682" y="60"/>
                    </a:moveTo>
                    <a:lnTo>
                      <a:pt x="1682" y="60"/>
                    </a:lnTo>
                    <a:lnTo>
                      <a:pt x="1688" y="60"/>
                    </a:lnTo>
                    <a:moveTo>
                      <a:pt x="1676" y="60"/>
                    </a:moveTo>
                    <a:lnTo>
                      <a:pt x="1676" y="60"/>
                    </a:lnTo>
                    <a:lnTo>
                      <a:pt x="1682" y="60"/>
                    </a:lnTo>
                    <a:moveTo>
                      <a:pt x="1676" y="76"/>
                    </a:moveTo>
                    <a:lnTo>
                      <a:pt x="1676" y="76"/>
                    </a:lnTo>
                    <a:lnTo>
                      <a:pt x="1676" y="60"/>
                    </a:lnTo>
                    <a:moveTo>
                      <a:pt x="1663" y="76"/>
                    </a:moveTo>
                    <a:lnTo>
                      <a:pt x="1663" y="76"/>
                    </a:lnTo>
                    <a:lnTo>
                      <a:pt x="1676" y="76"/>
                    </a:lnTo>
                    <a:moveTo>
                      <a:pt x="1658" y="95"/>
                    </a:moveTo>
                    <a:lnTo>
                      <a:pt x="1658" y="95"/>
                    </a:lnTo>
                    <a:lnTo>
                      <a:pt x="1663" y="76"/>
                    </a:lnTo>
                    <a:moveTo>
                      <a:pt x="1652" y="95"/>
                    </a:moveTo>
                    <a:lnTo>
                      <a:pt x="1652" y="95"/>
                    </a:lnTo>
                    <a:lnTo>
                      <a:pt x="1658" y="95"/>
                    </a:lnTo>
                    <a:moveTo>
                      <a:pt x="1639" y="111"/>
                    </a:moveTo>
                    <a:lnTo>
                      <a:pt x="1639" y="111"/>
                    </a:lnTo>
                    <a:lnTo>
                      <a:pt x="1652" y="95"/>
                    </a:lnTo>
                    <a:moveTo>
                      <a:pt x="1633" y="111"/>
                    </a:moveTo>
                    <a:lnTo>
                      <a:pt x="1633" y="111"/>
                    </a:lnTo>
                    <a:lnTo>
                      <a:pt x="1639" y="111"/>
                    </a:lnTo>
                    <a:moveTo>
                      <a:pt x="1633" y="130"/>
                    </a:moveTo>
                    <a:lnTo>
                      <a:pt x="1633" y="130"/>
                    </a:lnTo>
                    <a:lnTo>
                      <a:pt x="1633" y="111"/>
                    </a:lnTo>
                    <a:moveTo>
                      <a:pt x="1628" y="147"/>
                    </a:moveTo>
                    <a:lnTo>
                      <a:pt x="1628" y="147"/>
                    </a:lnTo>
                    <a:lnTo>
                      <a:pt x="1633" y="130"/>
                    </a:lnTo>
                    <a:moveTo>
                      <a:pt x="1628" y="155"/>
                    </a:moveTo>
                    <a:lnTo>
                      <a:pt x="1628" y="155"/>
                    </a:lnTo>
                    <a:lnTo>
                      <a:pt x="1628" y="147"/>
                    </a:lnTo>
                    <a:moveTo>
                      <a:pt x="1622" y="155"/>
                    </a:moveTo>
                    <a:lnTo>
                      <a:pt x="1622" y="155"/>
                    </a:lnTo>
                    <a:lnTo>
                      <a:pt x="1628" y="155"/>
                    </a:lnTo>
                    <a:moveTo>
                      <a:pt x="1609" y="155"/>
                    </a:moveTo>
                    <a:lnTo>
                      <a:pt x="1609" y="155"/>
                    </a:lnTo>
                    <a:lnTo>
                      <a:pt x="1622" y="155"/>
                    </a:lnTo>
                    <a:moveTo>
                      <a:pt x="1603" y="155"/>
                    </a:moveTo>
                    <a:lnTo>
                      <a:pt x="1603" y="155"/>
                    </a:lnTo>
                    <a:lnTo>
                      <a:pt x="1609" y="155"/>
                    </a:lnTo>
                    <a:moveTo>
                      <a:pt x="1598" y="174"/>
                    </a:moveTo>
                    <a:lnTo>
                      <a:pt x="1598" y="174"/>
                    </a:lnTo>
                    <a:lnTo>
                      <a:pt x="1603" y="155"/>
                    </a:lnTo>
                    <a:moveTo>
                      <a:pt x="1592" y="190"/>
                    </a:moveTo>
                    <a:lnTo>
                      <a:pt x="1592" y="190"/>
                    </a:lnTo>
                    <a:lnTo>
                      <a:pt x="1598" y="174"/>
                    </a:lnTo>
                    <a:moveTo>
                      <a:pt x="1579" y="190"/>
                    </a:moveTo>
                    <a:lnTo>
                      <a:pt x="1579" y="190"/>
                    </a:lnTo>
                    <a:lnTo>
                      <a:pt x="1592" y="190"/>
                    </a:lnTo>
                    <a:moveTo>
                      <a:pt x="1579" y="198"/>
                    </a:moveTo>
                    <a:lnTo>
                      <a:pt x="1579" y="198"/>
                    </a:lnTo>
                    <a:lnTo>
                      <a:pt x="1579" y="190"/>
                    </a:lnTo>
                    <a:moveTo>
                      <a:pt x="1567" y="198"/>
                    </a:moveTo>
                    <a:lnTo>
                      <a:pt x="1567" y="198"/>
                    </a:lnTo>
                    <a:lnTo>
                      <a:pt x="1579" y="198"/>
                    </a:lnTo>
                    <a:moveTo>
                      <a:pt x="1567" y="217"/>
                    </a:moveTo>
                    <a:lnTo>
                      <a:pt x="1567" y="217"/>
                    </a:lnTo>
                    <a:lnTo>
                      <a:pt x="1567" y="198"/>
                    </a:lnTo>
                    <a:moveTo>
                      <a:pt x="1554" y="217"/>
                    </a:moveTo>
                    <a:lnTo>
                      <a:pt x="1554" y="217"/>
                    </a:lnTo>
                    <a:lnTo>
                      <a:pt x="1567" y="217"/>
                    </a:lnTo>
                    <a:moveTo>
                      <a:pt x="1554" y="225"/>
                    </a:moveTo>
                    <a:lnTo>
                      <a:pt x="1554" y="225"/>
                    </a:lnTo>
                    <a:lnTo>
                      <a:pt x="1554" y="217"/>
                    </a:lnTo>
                    <a:moveTo>
                      <a:pt x="1554" y="241"/>
                    </a:moveTo>
                    <a:lnTo>
                      <a:pt x="1554" y="241"/>
                    </a:lnTo>
                    <a:lnTo>
                      <a:pt x="1554" y="225"/>
                    </a:lnTo>
                    <a:moveTo>
                      <a:pt x="1549" y="252"/>
                    </a:moveTo>
                    <a:lnTo>
                      <a:pt x="1549" y="252"/>
                    </a:lnTo>
                    <a:lnTo>
                      <a:pt x="1554" y="241"/>
                    </a:lnTo>
                    <a:moveTo>
                      <a:pt x="1549" y="260"/>
                    </a:moveTo>
                    <a:lnTo>
                      <a:pt x="1549" y="260"/>
                    </a:lnTo>
                    <a:lnTo>
                      <a:pt x="1549" y="252"/>
                    </a:lnTo>
                    <a:moveTo>
                      <a:pt x="1543" y="277"/>
                    </a:moveTo>
                    <a:lnTo>
                      <a:pt x="1543" y="277"/>
                    </a:lnTo>
                    <a:lnTo>
                      <a:pt x="1549" y="260"/>
                    </a:lnTo>
                    <a:moveTo>
                      <a:pt x="1537" y="285"/>
                    </a:moveTo>
                    <a:lnTo>
                      <a:pt x="1537" y="285"/>
                    </a:lnTo>
                    <a:lnTo>
                      <a:pt x="1543" y="277"/>
                    </a:lnTo>
                    <a:moveTo>
                      <a:pt x="1530" y="304"/>
                    </a:moveTo>
                    <a:lnTo>
                      <a:pt x="1530" y="304"/>
                    </a:lnTo>
                    <a:lnTo>
                      <a:pt x="1537" y="285"/>
                    </a:lnTo>
                    <a:moveTo>
                      <a:pt x="1524" y="304"/>
                    </a:moveTo>
                    <a:lnTo>
                      <a:pt x="1524" y="304"/>
                    </a:lnTo>
                    <a:lnTo>
                      <a:pt x="1530" y="304"/>
                    </a:lnTo>
                    <a:moveTo>
                      <a:pt x="1519" y="304"/>
                    </a:moveTo>
                    <a:lnTo>
                      <a:pt x="1519" y="304"/>
                    </a:lnTo>
                    <a:lnTo>
                      <a:pt x="1524" y="304"/>
                    </a:lnTo>
                    <a:moveTo>
                      <a:pt x="1513" y="312"/>
                    </a:moveTo>
                    <a:lnTo>
                      <a:pt x="1513" y="312"/>
                    </a:lnTo>
                    <a:lnTo>
                      <a:pt x="1519" y="304"/>
                    </a:lnTo>
                    <a:moveTo>
                      <a:pt x="1507" y="320"/>
                    </a:moveTo>
                    <a:lnTo>
                      <a:pt x="1507" y="320"/>
                    </a:lnTo>
                    <a:lnTo>
                      <a:pt x="1513" y="312"/>
                    </a:lnTo>
                    <a:moveTo>
                      <a:pt x="1500" y="339"/>
                    </a:moveTo>
                    <a:lnTo>
                      <a:pt x="1500" y="339"/>
                    </a:lnTo>
                    <a:lnTo>
                      <a:pt x="1507" y="320"/>
                    </a:lnTo>
                    <a:moveTo>
                      <a:pt x="1494" y="339"/>
                    </a:moveTo>
                    <a:lnTo>
                      <a:pt x="1494" y="339"/>
                    </a:lnTo>
                    <a:lnTo>
                      <a:pt x="1500" y="339"/>
                    </a:lnTo>
                    <a:moveTo>
                      <a:pt x="1489" y="339"/>
                    </a:moveTo>
                    <a:lnTo>
                      <a:pt x="1489" y="339"/>
                    </a:lnTo>
                    <a:lnTo>
                      <a:pt x="1494" y="339"/>
                    </a:lnTo>
                    <a:moveTo>
                      <a:pt x="1477" y="339"/>
                    </a:moveTo>
                    <a:lnTo>
                      <a:pt x="1477" y="339"/>
                    </a:lnTo>
                    <a:lnTo>
                      <a:pt x="1489" y="339"/>
                    </a:lnTo>
                    <a:moveTo>
                      <a:pt x="1472" y="339"/>
                    </a:moveTo>
                    <a:lnTo>
                      <a:pt x="1472" y="339"/>
                    </a:lnTo>
                    <a:lnTo>
                      <a:pt x="1477" y="339"/>
                    </a:lnTo>
                    <a:moveTo>
                      <a:pt x="1464" y="339"/>
                    </a:moveTo>
                    <a:lnTo>
                      <a:pt x="1464" y="339"/>
                    </a:lnTo>
                    <a:lnTo>
                      <a:pt x="1472" y="339"/>
                    </a:lnTo>
                    <a:moveTo>
                      <a:pt x="1459" y="347"/>
                    </a:moveTo>
                    <a:lnTo>
                      <a:pt x="1459" y="347"/>
                    </a:lnTo>
                    <a:lnTo>
                      <a:pt x="1464" y="339"/>
                    </a:lnTo>
                    <a:moveTo>
                      <a:pt x="1445" y="347"/>
                    </a:moveTo>
                    <a:lnTo>
                      <a:pt x="1445" y="347"/>
                    </a:lnTo>
                    <a:lnTo>
                      <a:pt x="1459" y="347"/>
                    </a:lnTo>
                    <a:moveTo>
                      <a:pt x="1440" y="347"/>
                    </a:moveTo>
                    <a:lnTo>
                      <a:pt x="1440" y="347"/>
                    </a:lnTo>
                    <a:lnTo>
                      <a:pt x="1445" y="347"/>
                    </a:lnTo>
                    <a:moveTo>
                      <a:pt x="1434" y="347"/>
                    </a:moveTo>
                    <a:lnTo>
                      <a:pt x="1434" y="347"/>
                    </a:lnTo>
                    <a:lnTo>
                      <a:pt x="1440" y="347"/>
                    </a:lnTo>
                    <a:moveTo>
                      <a:pt x="1423" y="347"/>
                    </a:moveTo>
                    <a:lnTo>
                      <a:pt x="1423" y="347"/>
                    </a:lnTo>
                    <a:lnTo>
                      <a:pt x="1434" y="347"/>
                    </a:lnTo>
                    <a:moveTo>
                      <a:pt x="1423" y="355"/>
                    </a:moveTo>
                    <a:lnTo>
                      <a:pt x="1423" y="355"/>
                    </a:lnTo>
                    <a:lnTo>
                      <a:pt x="1423" y="347"/>
                    </a:lnTo>
                    <a:moveTo>
                      <a:pt x="1417" y="363"/>
                    </a:moveTo>
                    <a:lnTo>
                      <a:pt x="1417" y="363"/>
                    </a:lnTo>
                    <a:lnTo>
                      <a:pt x="1423" y="355"/>
                    </a:lnTo>
                    <a:moveTo>
                      <a:pt x="1410" y="374"/>
                    </a:moveTo>
                    <a:lnTo>
                      <a:pt x="1410" y="374"/>
                    </a:lnTo>
                    <a:lnTo>
                      <a:pt x="1417" y="363"/>
                    </a:lnTo>
                    <a:moveTo>
                      <a:pt x="1404" y="374"/>
                    </a:moveTo>
                    <a:lnTo>
                      <a:pt x="1404" y="374"/>
                    </a:lnTo>
                    <a:lnTo>
                      <a:pt x="1410" y="374"/>
                    </a:lnTo>
                    <a:moveTo>
                      <a:pt x="1399" y="374"/>
                    </a:moveTo>
                    <a:lnTo>
                      <a:pt x="1399" y="374"/>
                    </a:lnTo>
                    <a:lnTo>
                      <a:pt x="1404" y="374"/>
                    </a:lnTo>
                    <a:moveTo>
                      <a:pt x="1387" y="374"/>
                    </a:moveTo>
                    <a:lnTo>
                      <a:pt x="1387" y="374"/>
                    </a:lnTo>
                    <a:lnTo>
                      <a:pt x="1399" y="374"/>
                    </a:lnTo>
                    <a:moveTo>
                      <a:pt x="1387" y="390"/>
                    </a:moveTo>
                    <a:lnTo>
                      <a:pt x="1387" y="390"/>
                    </a:lnTo>
                    <a:lnTo>
                      <a:pt x="1387" y="374"/>
                    </a:lnTo>
                    <a:moveTo>
                      <a:pt x="1380" y="398"/>
                    </a:moveTo>
                    <a:lnTo>
                      <a:pt x="1380" y="398"/>
                    </a:lnTo>
                    <a:lnTo>
                      <a:pt x="1387" y="390"/>
                    </a:lnTo>
                    <a:moveTo>
                      <a:pt x="1374" y="398"/>
                    </a:moveTo>
                    <a:lnTo>
                      <a:pt x="1374" y="398"/>
                    </a:lnTo>
                    <a:lnTo>
                      <a:pt x="1380" y="398"/>
                    </a:lnTo>
                    <a:moveTo>
                      <a:pt x="1368" y="398"/>
                    </a:moveTo>
                    <a:lnTo>
                      <a:pt x="1368" y="398"/>
                    </a:lnTo>
                    <a:lnTo>
                      <a:pt x="1374" y="398"/>
                    </a:lnTo>
                    <a:moveTo>
                      <a:pt x="1363" y="406"/>
                    </a:moveTo>
                    <a:lnTo>
                      <a:pt x="1363" y="406"/>
                    </a:lnTo>
                    <a:lnTo>
                      <a:pt x="1368" y="398"/>
                    </a:lnTo>
                    <a:moveTo>
                      <a:pt x="1355" y="417"/>
                    </a:moveTo>
                    <a:lnTo>
                      <a:pt x="1355" y="417"/>
                    </a:lnTo>
                    <a:lnTo>
                      <a:pt x="1363" y="406"/>
                    </a:lnTo>
                    <a:moveTo>
                      <a:pt x="1350" y="425"/>
                    </a:moveTo>
                    <a:lnTo>
                      <a:pt x="1350" y="425"/>
                    </a:lnTo>
                    <a:lnTo>
                      <a:pt x="1355" y="417"/>
                    </a:lnTo>
                    <a:moveTo>
                      <a:pt x="1344" y="425"/>
                    </a:moveTo>
                    <a:lnTo>
                      <a:pt x="1344" y="425"/>
                    </a:lnTo>
                    <a:lnTo>
                      <a:pt x="1350" y="425"/>
                    </a:lnTo>
                    <a:moveTo>
                      <a:pt x="1338" y="425"/>
                    </a:moveTo>
                    <a:lnTo>
                      <a:pt x="1338" y="425"/>
                    </a:lnTo>
                    <a:lnTo>
                      <a:pt x="1344" y="425"/>
                    </a:lnTo>
                    <a:moveTo>
                      <a:pt x="1325" y="425"/>
                    </a:moveTo>
                    <a:lnTo>
                      <a:pt x="1325" y="425"/>
                    </a:lnTo>
                    <a:lnTo>
                      <a:pt x="1338" y="425"/>
                    </a:lnTo>
                    <a:moveTo>
                      <a:pt x="1320" y="425"/>
                    </a:moveTo>
                    <a:lnTo>
                      <a:pt x="1320" y="425"/>
                    </a:lnTo>
                    <a:lnTo>
                      <a:pt x="1325" y="425"/>
                    </a:lnTo>
                    <a:moveTo>
                      <a:pt x="1314" y="434"/>
                    </a:moveTo>
                    <a:lnTo>
                      <a:pt x="1314" y="434"/>
                    </a:lnTo>
                    <a:lnTo>
                      <a:pt x="1320" y="425"/>
                    </a:lnTo>
                    <a:moveTo>
                      <a:pt x="1308" y="442"/>
                    </a:moveTo>
                    <a:lnTo>
                      <a:pt x="1308" y="442"/>
                    </a:lnTo>
                    <a:lnTo>
                      <a:pt x="1314" y="434"/>
                    </a:lnTo>
                    <a:moveTo>
                      <a:pt x="1301" y="442"/>
                    </a:moveTo>
                    <a:lnTo>
                      <a:pt x="1301" y="442"/>
                    </a:lnTo>
                    <a:lnTo>
                      <a:pt x="1308" y="442"/>
                    </a:lnTo>
                    <a:moveTo>
                      <a:pt x="1295" y="442"/>
                    </a:moveTo>
                    <a:lnTo>
                      <a:pt x="1295" y="442"/>
                    </a:lnTo>
                    <a:lnTo>
                      <a:pt x="1301" y="442"/>
                    </a:lnTo>
                    <a:moveTo>
                      <a:pt x="1284" y="442"/>
                    </a:moveTo>
                    <a:lnTo>
                      <a:pt x="1284" y="442"/>
                    </a:lnTo>
                    <a:lnTo>
                      <a:pt x="1295" y="442"/>
                    </a:lnTo>
                    <a:moveTo>
                      <a:pt x="1278" y="450"/>
                    </a:moveTo>
                    <a:lnTo>
                      <a:pt x="1278" y="450"/>
                    </a:lnTo>
                    <a:lnTo>
                      <a:pt x="1284" y="442"/>
                    </a:lnTo>
                    <a:moveTo>
                      <a:pt x="1273" y="450"/>
                    </a:moveTo>
                    <a:lnTo>
                      <a:pt x="1273" y="450"/>
                    </a:lnTo>
                    <a:lnTo>
                      <a:pt x="1278" y="450"/>
                    </a:lnTo>
                    <a:moveTo>
                      <a:pt x="1260" y="450"/>
                    </a:moveTo>
                    <a:lnTo>
                      <a:pt x="1260" y="450"/>
                    </a:lnTo>
                    <a:lnTo>
                      <a:pt x="1273" y="450"/>
                    </a:lnTo>
                    <a:moveTo>
                      <a:pt x="1254" y="461"/>
                    </a:moveTo>
                    <a:lnTo>
                      <a:pt x="1254" y="461"/>
                    </a:lnTo>
                    <a:lnTo>
                      <a:pt x="1260" y="450"/>
                    </a:lnTo>
                    <a:moveTo>
                      <a:pt x="1248" y="461"/>
                    </a:moveTo>
                    <a:lnTo>
                      <a:pt x="1248" y="461"/>
                    </a:lnTo>
                    <a:lnTo>
                      <a:pt x="1254" y="461"/>
                    </a:lnTo>
                    <a:moveTo>
                      <a:pt x="1243" y="461"/>
                    </a:moveTo>
                    <a:lnTo>
                      <a:pt x="1243" y="461"/>
                    </a:lnTo>
                    <a:lnTo>
                      <a:pt x="1248" y="461"/>
                    </a:lnTo>
                    <a:moveTo>
                      <a:pt x="1230" y="469"/>
                    </a:moveTo>
                    <a:lnTo>
                      <a:pt x="1230" y="469"/>
                    </a:lnTo>
                    <a:lnTo>
                      <a:pt x="1243" y="461"/>
                    </a:lnTo>
                    <a:moveTo>
                      <a:pt x="1224" y="477"/>
                    </a:moveTo>
                    <a:lnTo>
                      <a:pt x="1224" y="477"/>
                    </a:lnTo>
                    <a:lnTo>
                      <a:pt x="1230" y="469"/>
                    </a:lnTo>
                    <a:moveTo>
                      <a:pt x="1224" y="493"/>
                    </a:moveTo>
                    <a:lnTo>
                      <a:pt x="1224" y="493"/>
                    </a:lnTo>
                    <a:lnTo>
                      <a:pt x="1224" y="477"/>
                    </a:lnTo>
                    <a:moveTo>
                      <a:pt x="1211" y="504"/>
                    </a:moveTo>
                    <a:lnTo>
                      <a:pt x="1211" y="504"/>
                    </a:lnTo>
                    <a:lnTo>
                      <a:pt x="1224" y="493"/>
                    </a:lnTo>
                    <a:moveTo>
                      <a:pt x="1205" y="512"/>
                    </a:moveTo>
                    <a:lnTo>
                      <a:pt x="1205" y="512"/>
                    </a:lnTo>
                    <a:lnTo>
                      <a:pt x="1211" y="504"/>
                    </a:lnTo>
                    <a:moveTo>
                      <a:pt x="1200" y="512"/>
                    </a:moveTo>
                    <a:lnTo>
                      <a:pt x="1200" y="512"/>
                    </a:lnTo>
                    <a:lnTo>
                      <a:pt x="1205" y="512"/>
                    </a:lnTo>
                    <a:moveTo>
                      <a:pt x="1194" y="512"/>
                    </a:moveTo>
                    <a:lnTo>
                      <a:pt x="1194" y="512"/>
                    </a:lnTo>
                    <a:lnTo>
                      <a:pt x="1200" y="512"/>
                    </a:lnTo>
                    <a:moveTo>
                      <a:pt x="1188" y="528"/>
                    </a:moveTo>
                    <a:lnTo>
                      <a:pt x="1188" y="528"/>
                    </a:lnTo>
                    <a:lnTo>
                      <a:pt x="1194" y="512"/>
                    </a:lnTo>
                    <a:moveTo>
                      <a:pt x="1175" y="528"/>
                    </a:moveTo>
                    <a:lnTo>
                      <a:pt x="1175" y="528"/>
                    </a:lnTo>
                    <a:lnTo>
                      <a:pt x="1188" y="528"/>
                    </a:lnTo>
                    <a:moveTo>
                      <a:pt x="1170" y="536"/>
                    </a:moveTo>
                    <a:lnTo>
                      <a:pt x="1170" y="536"/>
                    </a:lnTo>
                    <a:lnTo>
                      <a:pt x="1175" y="528"/>
                    </a:lnTo>
                    <a:moveTo>
                      <a:pt x="1164" y="547"/>
                    </a:moveTo>
                    <a:lnTo>
                      <a:pt x="1164" y="547"/>
                    </a:lnTo>
                    <a:lnTo>
                      <a:pt x="1170" y="536"/>
                    </a:lnTo>
                    <a:moveTo>
                      <a:pt x="1164" y="563"/>
                    </a:moveTo>
                    <a:lnTo>
                      <a:pt x="1164" y="563"/>
                    </a:lnTo>
                    <a:lnTo>
                      <a:pt x="1164" y="547"/>
                    </a:lnTo>
                    <a:moveTo>
                      <a:pt x="1158" y="582"/>
                    </a:moveTo>
                    <a:lnTo>
                      <a:pt x="1158" y="582"/>
                    </a:lnTo>
                    <a:lnTo>
                      <a:pt x="1164" y="563"/>
                    </a:lnTo>
                    <a:moveTo>
                      <a:pt x="1145" y="582"/>
                    </a:moveTo>
                    <a:lnTo>
                      <a:pt x="1145" y="582"/>
                    </a:lnTo>
                    <a:lnTo>
                      <a:pt x="1158" y="582"/>
                    </a:lnTo>
                    <a:moveTo>
                      <a:pt x="1139" y="591"/>
                    </a:moveTo>
                    <a:lnTo>
                      <a:pt x="1139" y="591"/>
                    </a:lnTo>
                    <a:lnTo>
                      <a:pt x="1145" y="582"/>
                    </a:lnTo>
                    <a:moveTo>
                      <a:pt x="1134" y="599"/>
                    </a:moveTo>
                    <a:lnTo>
                      <a:pt x="1134" y="599"/>
                    </a:lnTo>
                    <a:lnTo>
                      <a:pt x="1139" y="591"/>
                    </a:lnTo>
                    <a:moveTo>
                      <a:pt x="1128" y="599"/>
                    </a:moveTo>
                    <a:lnTo>
                      <a:pt x="1128" y="599"/>
                    </a:lnTo>
                    <a:lnTo>
                      <a:pt x="1134" y="599"/>
                    </a:lnTo>
                    <a:moveTo>
                      <a:pt x="1121" y="607"/>
                    </a:moveTo>
                    <a:lnTo>
                      <a:pt x="1121" y="607"/>
                    </a:lnTo>
                    <a:lnTo>
                      <a:pt x="1128" y="599"/>
                    </a:lnTo>
                    <a:moveTo>
                      <a:pt x="1115" y="615"/>
                    </a:moveTo>
                    <a:lnTo>
                      <a:pt x="1115" y="615"/>
                    </a:lnTo>
                    <a:lnTo>
                      <a:pt x="1121" y="607"/>
                    </a:lnTo>
                    <a:moveTo>
                      <a:pt x="1109" y="623"/>
                    </a:moveTo>
                    <a:lnTo>
                      <a:pt x="1109" y="623"/>
                    </a:lnTo>
                    <a:lnTo>
                      <a:pt x="1115" y="615"/>
                    </a:lnTo>
                    <a:moveTo>
                      <a:pt x="1104" y="634"/>
                    </a:moveTo>
                    <a:lnTo>
                      <a:pt x="1104" y="634"/>
                    </a:lnTo>
                    <a:lnTo>
                      <a:pt x="1109" y="623"/>
                    </a:lnTo>
                    <a:moveTo>
                      <a:pt x="1091" y="642"/>
                    </a:moveTo>
                    <a:lnTo>
                      <a:pt x="1091" y="642"/>
                    </a:lnTo>
                    <a:lnTo>
                      <a:pt x="1104" y="634"/>
                    </a:lnTo>
                    <a:moveTo>
                      <a:pt x="1091" y="658"/>
                    </a:moveTo>
                    <a:lnTo>
                      <a:pt x="1091" y="658"/>
                    </a:lnTo>
                    <a:lnTo>
                      <a:pt x="1091" y="642"/>
                    </a:lnTo>
                    <a:moveTo>
                      <a:pt x="1085" y="658"/>
                    </a:moveTo>
                    <a:lnTo>
                      <a:pt x="1085" y="658"/>
                    </a:lnTo>
                    <a:lnTo>
                      <a:pt x="1091" y="658"/>
                    </a:lnTo>
                    <a:moveTo>
                      <a:pt x="1074" y="658"/>
                    </a:moveTo>
                    <a:lnTo>
                      <a:pt x="1074" y="658"/>
                    </a:lnTo>
                    <a:lnTo>
                      <a:pt x="1085" y="658"/>
                    </a:lnTo>
                    <a:moveTo>
                      <a:pt x="1066" y="658"/>
                    </a:moveTo>
                    <a:lnTo>
                      <a:pt x="1066" y="658"/>
                    </a:lnTo>
                    <a:lnTo>
                      <a:pt x="1074" y="658"/>
                    </a:lnTo>
                    <a:moveTo>
                      <a:pt x="1061" y="669"/>
                    </a:moveTo>
                    <a:lnTo>
                      <a:pt x="1061" y="669"/>
                    </a:lnTo>
                    <a:lnTo>
                      <a:pt x="1066" y="658"/>
                    </a:lnTo>
                    <a:moveTo>
                      <a:pt x="1055" y="669"/>
                    </a:moveTo>
                    <a:lnTo>
                      <a:pt x="1055" y="669"/>
                    </a:lnTo>
                    <a:lnTo>
                      <a:pt x="1061" y="669"/>
                    </a:lnTo>
                    <a:moveTo>
                      <a:pt x="1049" y="669"/>
                    </a:moveTo>
                    <a:lnTo>
                      <a:pt x="1049" y="669"/>
                    </a:lnTo>
                    <a:lnTo>
                      <a:pt x="1055" y="669"/>
                    </a:lnTo>
                    <a:moveTo>
                      <a:pt x="1036" y="677"/>
                    </a:moveTo>
                    <a:lnTo>
                      <a:pt x="1036" y="677"/>
                    </a:lnTo>
                    <a:lnTo>
                      <a:pt x="1049" y="669"/>
                    </a:lnTo>
                    <a:moveTo>
                      <a:pt x="1031" y="677"/>
                    </a:moveTo>
                    <a:lnTo>
                      <a:pt x="1031" y="677"/>
                    </a:lnTo>
                    <a:lnTo>
                      <a:pt x="1036" y="677"/>
                    </a:lnTo>
                    <a:moveTo>
                      <a:pt x="1025" y="685"/>
                    </a:moveTo>
                    <a:lnTo>
                      <a:pt x="1025" y="685"/>
                    </a:lnTo>
                    <a:lnTo>
                      <a:pt x="1031" y="677"/>
                    </a:lnTo>
                    <a:moveTo>
                      <a:pt x="1019" y="685"/>
                    </a:moveTo>
                    <a:lnTo>
                      <a:pt x="1019" y="685"/>
                    </a:lnTo>
                    <a:lnTo>
                      <a:pt x="1025" y="685"/>
                    </a:lnTo>
                    <a:moveTo>
                      <a:pt x="1006" y="702"/>
                    </a:moveTo>
                    <a:lnTo>
                      <a:pt x="1006" y="702"/>
                    </a:lnTo>
                    <a:lnTo>
                      <a:pt x="1019" y="685"/>
                    </a:lnTo>
                    <a:moveTo>
                      <a:pt x="1006" y="720"/>
                    </a:moveTo>
                    <a:lnTo>
                      <a:pt x="1006" y="720"/>
                    </a:lnTo>
                    <a:lnTo>
                      <a:pt x="1006" y="702"/>
                    </a:lnTo>
                    <a:moveTo>
                      <a:pt x="995" y="720"/>
                    </a:moveTo>
                    <a:lnTo>
                      <a:pt x="995" y="720"/>
                    </a:lnTo>
                    <a:lnTo>
                      <a:pt x="1006" y="720"/>
                    </a:lnTo>
                    <a:moveTo>
                      <a:pt x="989" y="720"/>
                    </a:moveTo>
                    <a:lnTo>
                      <a:pt x="989" y="720"/>
                    </a:lnTo>
                    <a:lnTo>
                      <a:pt x="995" y="720"/>
                    </a:lnTo>
                    <a:moveTo>
                      <a:pt x="984" y="729"/>
                    </a:moveTo>
                    <a:lnTo>
                      <a:pt x="984" y="729"/>
                    </a:lnTo>
                    <a:lnTo>
                      <a:pt x="989" y="720"/>
                    </a:lnTo>
                    <a:moveTo>
                      <a:pt x="976" y="729"/>
                    </a:moveTo>
                    <a:lnTo>
                      <a:pt x="976" y="729"/>
                    </a:lnTo>
                    <a:lnTo>
                      <a:pt x="984" y="729"/>
                    </a:lnTo>
                    <a:moveTo>
                      <a:pt x="965" y="729"/>
                    </a:moveTo>
                    <a:lnTo>
                      <a:pt x="965" y="729"/>
                    </a:lnTo>
                    <a:lnTo>
                      <a:pt x="976" y="729"/>
                    </a:lnTo>
                    <a:moveTo>
                      <a:pt x="959" y="729"/>
                    </a:moveTo>
                    <a:lnTo>
                      <a:pt x="959" y="729"/>
                    </a:lnTo>
                    <a:lnTo>
                      <a:pt x="965" y="729"/>
                    </a:lnTo>
                    <a:moveTo>
                      <a:pt x="952" y="737"/>
                    </a:moveTo>
                    <a:lnTo>
                      <a:pt x="952" y="737"/>
                    </a:lnTo>
                    <a:lnTo>
                      <a:pt x="959" y="729"/>
                    </a:lnTo>
                    <a:moveTo>
                      <a:pt x="940" y="737"/>
                    </a:moveTo>
                    <a:lnTo>
                      <a:pt x="940" y="737"/>
                    </a:lnTo>
                    <a:lnTo>
                      <a:pt x="952" y="737"/>
                    </a:lnTo>
                    <a:moveTo>
                      <a:pt x="935" y="737"/>
                    </a:moveTo>
                    <a:lnTo>
                      <a:pt x="935" y="737"/>
                    </a:lnTo>
                    <a:lnTo>
                      <a:pt x="940" y="737"/>
                    </a:lnTo>
                    <a:moveTo>
                      <a:pt x="929" y="745"/>
                    </a:moveTo>
                    <a:lnTo>
                      <a:pt x="929" y="745"/>
                    </a:lnTo>
                    <a:lnTo>
                      <a:pt x="935" y="737"/>
                    </a:lnTo>
                    <a:moveTo>
                      <a:pt x="922" y="756"/>
                    </a:moveTo>
                    <a:lnTo>
                      <a:pt x="922" y="756"/>
                    </a:lnTo>
                    <a:lnTo>
                      <a:pt x="929" y="745"/>
                    </a:lnTo>
                    <a:moveTo>
                      <a:pt x="916" y="764"/>
                    </a:moveTo>
                    <a:lnTo>
                      <a:pt x="916" y="764"/>
                    </a:lnTo>
                    <a:lnTo>
                      <a:pt x="922" y="756"/>
                    </a:lnTo>
                    <a:moveTo>
                      <a:pt x="910" y="764"/>
                    </a:moveTo>
                    <a:lnTo>
                      <a:pt x="910" y="764"/>
                    </a:lnTo>
                    <a:lnTo>
                      <a:pt x="916" y="764"/>
                    </a:lnTo>
                    <a:moveTo>
                      <a:pt x="899" y="772"/>
                    </a:moveTo>
                    <a:lnTo>
                      <a:pt x="899" y="772"/>
                    </a:lnTo>
                    <a:lnTo>
                      <a:pt x="910" y="764"/>
                    </a:lnTo>
                    <a:moveTo>
                      <a:pt x="892" y="780"/>
                    </a:moveTo>
                    <a:lnTo>
                      <a:pt x="892" y="780"/>
                    </a:lnTo>
                    <a:lnTo>
                      <a:pt x="899" y="772"/>
                    </a:lnTo>
                    <a:moveTo>
                      <a:pt x="886" y="791"/>
                    </a:moveTo>
                    <a:lnTo>
                      <a:pt x="886" y="791"/>
                    </a:lnTo>
                    <a:lnTo>
                      <a:pt x="892" y="780"/>
                    </a:lnTo>
                    <a:moveTo>
                      <a:pt x="880" y="799"/>
                    </a:moveTo>
                    <a:lnTo>
                      <a:pt x="880" y="799"/>
                    </a:lnTo>
                    <a:lnTo>
                      <a:pt x="886" y="791"/>
                    </a:lnTo>
                    <a:moveTo>
                      <a:pt x="875" y="799"/>
                    </a:moveTo>
                    <a:lnTo>
                      <a:pt x="875" y="799"/>
                    </a:lnTo>
                    <a:lnTo>
                      <a:pt x="880" y="799"/>
                    </a:lnTo>
                    <a:moveTo>
                      <a:pt x="867" y="807"/>
                    </a:moveTo>
                    <a:lnTo>
                      <a:pt x="867" y="807"/>
                    </a:lnTo>
                    <a:lnTo>
                      <a:pt x="875" y="799"/>
                    </a:lnTo>
                    <a:moveTo>
                      <a:pt x="862" y="807"/>
                    </a:moveTo>
                    <a:lnTo>
                      <a:pt x="862" y="807"/>
                    </a:lnTo>
                    <a:lnTo>
                      <a:pt x="867" y="807"/>
                    </a:lnTo>
                    <a:moveTo>
                      <a:pt x="850" y="807"/>
                    </a:moveTo>
                    <a:lnTo>
                      <a:pt x="850" y="807"/>
                    </a:lnTo>
                    <a:lnTo>
                      <a:pt x="862" y="807"/>
                    </a:lnTo>
                    <a:moveTo>
                      <a:pt x="845" y="807"/>
                    </a:moveTo>
                    <a:lnTo>
                      <a:pt x="845" y="807"/>
                    </a:lnTo>
                    <a:lnTo>
                      <a:pt x="850" y="807"/>
                    </a:lnTo>
                    <a:moveTo>
                      <a:pt x="839" y="823"/>
                    </a:moveTo>
                    <a:lnTo>
                      <a:pt x="839" y="823"/>
                    </a:lnTo>
                    <a:lnTo>
                      <a:pt x="845" y="807"/>
                    </a:lnTo>
                    <a:moveTo>
                      <a:pt x="826" y="831"/>
                    </a:moveTo>
                    <a:lnTo>
                      <a:pt x="826" y="831"/>
                    </a:lnTo>
                    <a:lnTo>
                      <a:pt x="839" y="823"/>
                    </a:lnTo>
                    <a:moveTo>
                      <a:pt x="820" y="831"/>
                    </a:moveTo>
                    <a:lnTo>
                      <a:pt x="820" y="831"/>
                    </a:lnTo>
                    <a:lnTo>
                      <a:pt x="826" y="831"/>
                    </a:lnTo>
                    <a:moveTo>
                      <a:pt x="815" y="831"/>
                    </a:moveTo>
                    <a:lnTo>
                      <a:pt x="815" y="831"/>
                    </a:lnTo>
                    <a:lnTo>
                      <a:pt x="820" y="831"/>
                    </a:lnTo>
                    <a:moveTo>
                      <a:pt x="807" y="850"/>
                    </a:moveTo>
                    <a:lnTo>
                      <a:pt x="807" y="850"/>
                    </a:lnTo>
                    <a:lnTo>
                      <a:pt x="815" y="831"/>
                    </a:lnTo>
                    <a:moveTo>
                      <a:pt x="796" y="859"/>
                    </a:moveTo>
                    <a:lnTo>
                      <a:pt x="796" y="859"/>
                    </a:lnTo>
                    <a:lnTo>
                      <a:pt x="807" y="850"/>
                    </a:lnTo>
                    <a:moveTo>
                      <a:pt x="790" y="867"/>
                    </a:moveTo>
                    <a:lnTo>
                      <a:pt x="790" y="867"/>
                    </a:lnTo>
                    <a:lnTo>
                      <a:pt x="796" y="859"/>
                    </a:lnTo>
                    <a:moveTo>
                      <a:pt x="785" y="867"/>
                    </a:moveTo>
                    <a:lnTo>
                      <a:pt x="785" y="867"/>
                    </a:lnTo>
                    <a:lnTo>
                      <a:pt x="790" y="867"/>
                    </a:lnTo>
                    <a:moveTo>
                      <a:pt x="772" y="867"/>
                    </a:moveTo>
                    <a:lnTo>
                      <a:pt x="772" y="867"/>
                    </a:lnTo>
                    <a:lnTo>
                      <a:pt x="785" y="867"/>
                    </a:lnTo>
                    <a:moveTo>
                      <a:pt x="766" y="867"/>
                    </a:moveTo>
                    <a:lnTo>
                      <a:pt x="766" y="867"/>
                    </a:lnTo>
                    <a:lnTo>
                      <a:pt x="772" y="867"/>
                    </a:lnTo>
                    <a:moveTo>
                      <a:pt x="760" y="878"/>
                    </a:moveTo>
                    <a:lnTo>
                      <a:pt x="760" y="878"/>
                    </a:lnTo>
                    <a:lnTo>
                      <a:pt x="766" y="867"/>
                    </a:lnTo>
                    <a:moveTo>
                      <a:pt x="755" y="886"/>
                    </a:moveTo>
                    <a:lnTo>
                      <a:pt x="755" y="886"/>
                    </a:lnTo>
                    <a:lnTo>
                      <a:pt x="760" y="878"/>
                    </a:lnTo>
                    <a:moveTo>
                      <a:pt x="741" y="894"/>
                    </a:moveTo>
                    <a:lnTo>
                      <a:pt x="741" y="894"/>
                    </a:lnTo>
                    <a:lnTo>
                      <a:pt x="755" y="886"/>
                    </a:lnTo>
                    <a:moveTo>
                      <a:pt x="736" y="902"/>
                    </a:moveTo>
                    <a:lnTo>
                      <a:pt x="736" y="902"/>
                    </a:lnTo>
                    <a:lnTo>
                      <a:pt x="741" y="894"/>
                    </a:lnTo>
                    <a:moveTo>
                      <a:pt x="736" y="921"/>
                    </a:moveTo>
                    <a:lnTo>
                      <a:pt x="736" y="921"/>
                    </a:lnTo>
                    <a:lnTo>
                      <a:pt x="736" y="902"/>
                    </a:lnTo>
                    <a:moveTo>
                      <a:pt x="730" y="929"/>
                    </a:moveTo>
                    <a:lnTo>
                      <a:pt x="730" y="929"/>
                    </a:lnTo>
                    <a:lnTo>
                      <a:pt x="736" y="921"/>
                    </a:lnTo>
                    <a:moveTo>
                      <a:pt x="723" y="945"/>
                    </a:moveTo>
                    <a:lnTo>
                      <a:pt x="723" y="945"/>
                    </a:lnTo>
                    <a:lnTo>
                      <a:pt x="730" y="929"/>
                    </a:lnTo>
                    <a:moveTo>
                      <a:pt x="717" y="953"/>
                    </a:moveTo>
                    <a:lnTo>
                      <a:pt x="717" y="953"/>
                    </a:lnTo>
                    <a:lnTo>
                      <a:pt x="723" y="945"/>
                    </a:lnTo>
                    <a:moveTo>
                      <a:pt x="711" y="953"/>
                    </a:moveTo>
                    <a:lnTo>
                      <a:pt x="711" y="953"/>
                    </a:lnTo>
                    <a:lnTo>
                      <a:pt x="717" y="953"/>
                    </a:lnTo>
                    <a:moveTo>
                      <a:pt x="700" y="964"/>
                    </a:moveTo>
                    <a:lnTo>
                      <a:pt x="700" y="964"/>
                    </a:lnTo>
                    <a:lnTo>
                      <a:pt x="711" y="953"/>
                    </a:lnTo>
                    <a:moveTo>
                      <a:pt x="695" y="972"/>
                    </a:moveTo>
                    <a:lnTo>
                      <a:pt x="695" y="972"/>
                    </a:lnTo>
                    <a:lnTo>
                      <a:pt x="700" y="964"/>
                    </a:lnTo>
                    <a:moveTo>
                      <a:pt x="687" y="980"/>
                    </a:moveTo>
                    <a:lnTo>
                      <a:pt x="687" y="980"/>
                    </a:lnTo>
                    <a:lnTo>
                      <a:pt x="695" y="972"/>
                    </a:lnTo>
                    <a:moveTo>
                      <a:pt x="676" y="989"/>
                    </a:moveTo>
                    <a:lnTo>
                      <a:pt x="676" y="989"/>
                    </a:lnTo>
                    <a:lnTo>
                      <a:pt x="687" y="980"/>
                    </a:lnTo>
                    <a:moveTo>
                      <a:pt x="670" y="997"/>
                    </a:moveTo>
                    <a:lnTo>
                      <a:pt x="670" y="997"/>
                    </a:lnTo>
                    <a:lnTo>
                      <a:pt x="676" y="989"/>
                    </a:lnTo>
                    <a:moveTo>
                      <a:pt x="663" y="997"/>
                    </a:moveTo>
                    <a:lnTo>
                      <a:pt x="663" y="997"/>
                    </a:lnTo>
                    <a:lnTo>
                      <a:pt x="670" y="997"/>
                    </a:lnTo>
                    <a:moveTo>
                      <a:pt x="657" y="1007"/>
                    </a:moveTo>
                    <a:lnTo>
                      <a:pt x="657" y="1007"/>
                    </a:lnTo>
                    <a:lnTo>
                      <a:pt x="663" y="997"/>
                    </a:lnTo>
                    <a:moveTo>
                      <a:pt x="651" y="1007"/>
                    </a:moveTo>
                    <a:lnTo>
                      <a:pt x="651" y="1007"/>
                    </a:lnTo>
                    <a:lnTo>
                      <a:pt x="657" y="1007"/>
                    </a:lnTo>
                    <a:moveTo>
                      <a:pt x="640" y="1007"/>
                    </a:moveTo>
                    <a:lnTo>
                      <a:pt x="640" y="1007"/>
                    </a:lnTo>
                    <a:lnTo>
                      <a:pt x="651" y="1007"/>
                    </a:lnTo>
                    <a:moveTo>
                      <a:pt x="633" y="1016"/>
                    </a:moveTo>
                    <a:lnTo>
                      <a:pt x="633" y="1016"/>
                    </a:lnTo>
                    <a:lnTo>
                      <a:pt x="640" y="1007"/>
                    </a:lnTo>
                    <a:moveTo>
                      <a:pt x="627" y="1024"/>
                    </a:moveTo>
                    <a:lnTo>
                      <a:pt x="627" y="1024"/>
                    </a:lnTo>
                    <a:lnTo>
                      <a:pt x="633" y="1016"/>
                    </a:lnTo>
                    <a:moveTo>
                      <a:pt x="621" y="1032"/>
                    </a:moveTo>
                    <a:lnTo>
                      <a:pt x="621" y="1032"/>
                    </a:lnTo>
                    <a:lnTo>
                      <a:pt x="627" y="1024"/>
                    </a:lnTo>
                    <a:moveTo>
                      <a:pt x="616" y="1051"/>
                    </a:moveTo>
                    <a:lnTo>
                      <a:pt x="616" y="1051"/>
                    </a:lnTo>
                    <a:lnTo>
                      <a:pt x="621" y="1032"/>
                    </a:lnTo>
                    <a:moveTo>
                      <a:pt x="603" y="1051"/>
                    </a:moveTo>
                    <a:lnTo>
                      <a:pt x="603" y="1051"/>
                    </a:lnTo>
                    <a:lnTo>
                      <a:pt x="616" y="1051"/>
                    </a:lnTo>
                    <a:moveTo>
                      <a:pt x="603" y="1067"/>
                    </a:moveTo>
                    <a:lnTo>
                      <a:pt x="603" y="1067"/>
                    </a:lnTo>
                    <a:lnTo>
                      <a:pt x="603" y="1051"/>
                    </a:lnTo>
                    <a:moveTo>
                      <a:pt x="597" y="1075"/>
                    </a:moveTo>
                    <a:lnTo>
                      <a:pt x="597" y="1075"/>
                    </a:lnTo>
                    <a:lnTo>
                      <a:pt x="603" y="1067"/>
                    </a:lnTo>
                    <a:moveTo>
                      <a:pt x="591" y="1094"/>
                    </a:moveTo>
                    <a:lnTo>
                      <a:pt x="591" y="1094"/>
                    </a:lnTo>
                    <a:lnTo>
                      <a:pt x="597" y="1075"/>
                    </a:lnTo>
                    <a:moveTo>
                      <a:pt x="578" y="1094"/>
                    </a:moveTo>
                    <a:lnTo>
                      <a:pt x="578" y="1094"/>
                    </a:lnTo>
                    <a:lnTo>
                      <a:pt x="591" y="1094"/>
                    </a:lnTo>
                    <a:moveTo>
                      <a:pt x="573" y="1094"/>
                    </a:moveTo>
                    <a:lnTo>
                      <a:pt x="573" y="1094"/>
                    </a:lnTo>
                    <a:lnTo>
                      <a:pt x="578" y="1094"/>
                    </a:lnTo>
                    <a:moveTo>
                      <a:pt x="567" y="1102"/>
                    </a:moveTo>
                    <a:lnTo>
                      <a:pt x="567" y="1102"/>
                    </a:lnTo>
                    <a:lnTo>
                      <a:pt x="573" y="1094"/>
                    </a:lnTo>
                    <a:moveTo>
                      <a:pt x="556" y="1110"/>
                    </a:moveTo>
                    <a:lnTo>
                      <a:pt x="556" y="1110"/>
                    </a:lnTo>
                    <a:lnTo>
                      <a:pt x="567" y="1102"/>
                    </a:lnTo>
                    <a:moveTo>
                      <a:pt x="550" y="1110"/>
                    </a:moveTo>
                    <a:lnTo>
                      <a:pt x="550" y="1110"/>
                    </a:lnTo>
                    <a:lnTo>
                      <a:pt x="556" y="1110"/>
                    </a:lnTo>
                    <a:moveTo>
                      <a:pt x="543" y="1110"/>
                    </a:moveTo>
                    <a:lnTo>
                      <a:pt x="543" y="1110"/>
                    </a:lnTo>
                    <a:lnTo>
                      <a:pt x="550" y="1110"/>
                    </a:lnTo>
                    <a:moveTo>
                      <a:pt x="543" y="1129"/>
                    </a:moveTo>
                    <a:lnTo>
                      <a:pt x="543" y="1129"/>
                    </a:lnTo>
                    <a:lnTo>
                      <a:pt x="543" y="1110"/>
                    </a:lnTo>
                    <a:moveTo>
                      <a:pt x="531" y="1129"/>
                    </a:moveTo>
                    <a:lnTo>
                      <a:pt x="531" y="1129"/>
                    </a:lnTo>
                    <a:lnTo>
                      <a:pt x="543" y="1129"/>
                    </a:lnTo>
                    <a:moveTo>
                      <a:pt x="526" y="1129"/>
                    </a:moveTo>
                    <a:lnTo>
                      <a:pt x="526" y="1129"/>
                    </a:lnTo>
                    <a:lnTo>
                      <a:pt x="531" y="1129"/>
                    </a:lnTo>
                    <a:moveTo>
                      <a:pt x="518" y="1129"/>
                    </a:moveTo>
                    <a:lnTo>
                      <a:pt x="518" y="1129"/>
                    </a:lnTo>
                    <a:lnTo>
                      <a:pt x="526" y="1129"/>
                    </a:lnTo>
                    <a:moveTo>
                      <a:pt x="512" y="1146"/>
                    </a:moveTo>
                    <a:lnTo>
                      <a:pt x="512" y="1146"/>
                    </a:lnTo>
                    <a:lnTo>
                      <a:pt x="518" y="1129"/>
                    </a:lnTo>
                    <a:moveTo>
                      <a:pt x="501" y="1146"/>
                    </a:moveTo>
                    <a:lnTo>
                      <a:pt x="501" y="1146"/>
                    </a:lnTo>
                    <a:lnTo>
                      <a:pt x="512" y="1146"/>
                    </a:lnTo>
                    <a:moveTo>
                      <a:pt x="496" y="1173"/>
                    </a:moveTo>
                    <a:lnTo>
                      <a:pt x="496" y="1173"/>
                    </a:lnTo>
                    <a:lnTo>
                      <a:pt x="501" y="1146"/>
                    </a:lnTo>
                    <a:moveTo>
                      <a:pt x="488" y="1189"/>
                    </a:moveTo>
                    <a:lnTo>
                      <a:pt x="488" y="1189"/>
                    </a:lnTo>
                    <a:lnTo>
                      <a:pt x="496" y="1173"/>
                    </a:lnTo>
                    <a:moveTo>
                      <a:pt x="482" y="1189"/>
                    </a:moveTo>
                    <a:lnTo>
                      <a:pt x="482" y="1189"/>
                    </a:lnTo>
                    <a:lnTo>
                      <a:pt x="488" y="1189"/>
                    </a:lnTo>
                    <a:moveTo>
                      <a:pt x="477" y="1189"/>
                    </a:moveTo>
                    <a:lnTo>
                      <a:pt x="477" y="1189"/>
                    </a:lnTo>
                    <a:lnTo>
                      <a:pt x="482" y="1189"/>
                    </a:lnTo>
                    <a:moveTo>
                      <a:pt x="464" y="1189"/>
                    </a:moveTo>
                    <a:lnTo>
                      <a:pt x="464" y="1189"/>
                    </a:lnTo>
                    <a:lnTo>
                      <a:pt x="477" y="1189"/>
                    </a:lnTo>
                    <a:moveTo>
                      <a:pt x="458" y="1197"/>
                    </a:moveTo>
                    <a:lnTo>
                      <a:pt x="458" y="1197"/>
                    </a:lnTo>
                    <a:lnTo>
                      <a:pt x="464" y="1189"/>
                    </a:lnTo>
                    <a:moveTo>
                      <a:pt x="452" y="1205"/>
                    </a:moveTo>
                    <a:lnTo>
                      <a:pt x="452" y="1205"/>
                    </a:lnTo>
                    <a:lnTo>
                      <a:pt x="458" y="1197"/>
                    </a:lnTo>
                    <a:moveTo>
                      <a:pt x="447" y="1224"/>
                    </a:moveTo>
                    <a:lnTo>
                      <a:pt x="447" y="1224"/>
                    </a:lnTo>
                    <a:lnTo>
                      <a:pt x="452" y="1205"/>
                    </a:lnTo>
                    <a:moveTo>
                      <a:pt x="441" y="1232"/>
                    </a:moveTo>
                    <a:lnTo>
                      <a:pt x="441" y="1232"/>
                    </a:lnTo>
                    <a:lnTo>
                      <a:pt x="447" y="1224"/>
                    </a:lnTo>
                    <a:moveTo>
                      <a:pt x="434" y="1240"/>
                    </a:moveTo>
                    <a:lnTo>
                      <a:pt x="434" y="1240"/>
                    </a:lnTo>
                    <a:lnTo>
                      <a:pt x="441" y="1232"/>
                    </a:lnTo>
                    <a:moveTo>
                      <a:pt x="428" y="1259"/>
                    </a:moveTo>
                    <a:lnTo>
                      <a:pt x="428" y="1259"/>
                    </a:lnTo>
                    <a:lnTo>
                      <a:pt x="434" y="1240"/>
                    </a:lnTo>
                    <a:moveTo>
                      <a:pt x="417" y="1267"/>
                    </a:moveTo>
                    <a:lnTo>
                      <a:pt x="417" y="1267"/>
                    </a:lnTo>
                    <a:lnTo>
                      <a:pt x="428" y="1259"/>
                    </a:lnTo>
                    <a:moveTo>
                      <a:pt x="417" y="1275"/>
                    </a:moveTo>
                    <a:lnTo>
                      <a:pt x="417" y="1275"/>
                    </a:lnTo>
                    <a:lnTo>
                      <a:pt x="417" y="1267"/>
                    </a:lnTo>
                    <a:moveTo>
                      <a:pt x="411" y="1292"/>
                    </a:moveTo>
                    <a:lnTo>
                      <a:pt x="411" y="1292"/>
                    </a:lnTo>
                    <a:lnTo>
                      <a:pt x="417" y="1275"/>
                    </a:lnTo>
                    <a:moveTo>
                      <a:pt x="398" y="1303"/>
                    </a:moveTo>
                    <a:lnTo>
                      <a:pt x="398" y="1303"/>
                    </a:lnTo>
                    <a:lnTo>
                      <a:pt x="411" y="1292"/>
                    </a:lnTo>
                    <a:moveTo>
                      <a:pt x="392" y="1303"/>
                    </a:moveTo>
                    <a:lnTo>
                      <a:pt x="392" y="1303"/>
                    </a:lnTo>
                    <a:lnTo>
                      <a:pt x="398" y="1303"/>
                    </a:lnTo>
                    <a:moveTo>
                      <a:pt x="387" y="1311"/>
                    </a:moveTo>
                    <a:lnTo>
                      <a:pt x="387" y="1311"/>
                    </a:lnTo>
                    <a:lnTo>
                      <a:pt x="392" y="1303"/>
                    </a:lnTo>
                    <a:moveTo>
                      <a:pt x="379" y="1319"/>
                    </a:moveTo>
                    <a:lnTo>
                      <a:pt x="379" y="1319"/>
                    </a:lnTo>
                    <a:lnTo>
                      <a:pt x="387" y="1311"/>
                    </a:lnTo>
                    <a:moveTo>
                      <a:pt x="379" y="1327"/>
                    </a:moveTo>
                    <a:lnTo>
                      <a:pt x="379" y="1327"/>
                    </a:lnTo>
                    <a:lnTo>
                      <a:pt x="379" y="1319"/>
                    </a:lnTo>
                    <a:moveTo>
                      <a:pt x="368" y="1327"/>
                    </a:moveTo>
                    <a:lnTo>
                      <a:pt x="368" y="1327"/>
                    </a:lnTo>
                    <a:lnTo>
                      <a:pt x="379" y="1327"/>
                    </a:lnTo>
                    <a:moveTo>
                      <a:pt x="362" y="1327"/>
                    </a:moveTo>
                    <a:lnTo>
                      <a:pt x="362" y="1327"/>
                    </a:lnTo>
                    <a:lnTo>
                      <a:pt x="368" y="1327"/>
                    </a:lnTo>
                    <a:moveTo>
                      <a:pt x="357" y="1346"/>
                    </a:moveTo>
                    <a:lnTo>
                      <a:pt x="357" y="1346"/>
                    </a:lnTo>
                    <a:lnTo>
                      <a:pt x="362" y="1327"/>
                    </a:lnTo>
                    <a:moveTo>
                      <a:pt x="351" y="1362"/>
                    </a:moveTo>
                    <a:lnTo>
                      <a:pt x="351" y="1362"/>
                    </a:lnTo>
                    <a:lnTo>
                      <a:pt x="357" y="1346"/>
                    </a:lnTo>
                    <a:moveTo>
                      <a:pt x="344" y="1362"/>
                    </a:moveTo>
                    <a:lnTo>
                      <a:pt x="344" y="1362"/>
                    </a:lnTo>
                    <a:lnTo>
                      <a:pt x="351" y="1362"/>
                    </a:lnTo>
                    <a:moveTo>
                      <a:pt x="338" y="1370"/>
                    </a:moveTo>
                    <a:lnTo>
                      <a:pt x="338" y="1370"/>
                    </a:lnTo>
                    <a:lnTo>
                      <a:pt x="344" y="1362"/>
                    </a:lnTo>
                    <a:moveTo>
                      <a:pt x="332" y="1389"/>
                    </a:moveTo>
                    <a:lnTo>
                      <a:pt x="332" y="1389"/>
                    </a:lnTo>
                    <a:lnTo>
                      <a:pt x="338" y="1370"/>
                    </a:lnTo>
                    <a:moveTo>
                      <a:pt x="327" y="1397"/>
                    </a:moveTo>
                    <a:lnTo>
                      <a:pt x="327" y="1397"/>
                    </a:lnTo>
                    <a:lnTo>
                      <a:pt x="332" y="1389"/>
                    </a:lnTo>
                    <a:moveTo>
                      <a:pt x="321" y="1405"/>
                    </a:moveTo>
                    <a:lnTo>
                      <a:pt x="321" y="1405"/>
                    </a:lnTo>
                    <a:lnTo>
                      <a:pt x="327" y="1397"/>
                    </a:lnTo>
                    <a:moveTo>
                      <a:pt x="313" y="1414"/>
                    </a:moveTo>
                    <a:lnTo>
                      <a:pt x="313" y="1414"/>
                    </a:lnTo>
                    <a:lnTo>
                      <a:pt x="321" y="1405"/>
                    </a:lnTo>
                    <a:moveTo>
                      <a:pt x="302" y="1424"/>
                    </a:moveTo>
                    <a:lnTo>
                      <a:pt x="302" y="1424"/>
                    </a:lnTo>
                    <a:lnTo>
                      <a:pt x="313" y="1414"/>
                    </a:lnTo>
                    <a:moveTo>
                      <a:pt x="297" y="1433"/>
                    </a:moveTo>
                    <a:lnTo>
                      <a:pt x="297" y="1433"/>
                    </a:lnTo>
                    <a:lnTo>
                      <a:pt x="302" y="1424"/>
                    </a:lnTo>
                    <a:moveTo>
                      <a:pt x="297" y="1449"/>
                    </a:moveTo>
                    <a:lnTo>
                      <a:pt x="297" y="1449"/>
                    </a:lnTo>
                    <a:lnTo>
                      <a:pt x="297" y="1433"/>
                    </a:lnTo>
                    <a:moveTo>
                      <a:pt x="289" y="1468"/>
                    </a:moveTo>
                    <a:lnTo>
                      <a:pt x="289" y="1468"/>
                    </a:lnTo>
                    <a:lnTo>
                      <a:pt x="297" y="1449"/>
                    </a:lnTo>
                    <a:moveTo>
                      <a:pt x="289" y="1484"/>
                    </a:moveTo>
                    <a:lnTo>
                      <a:pt x="289" y="1484"/>
                    </a:lnTo>
                    <a:lnTo>
                      <a:pt x="289" y="1468"/>
                    </a:lnTo>
                    <a:moveTo>
                      <a:pt x="278" y="1500"/>
                    </a:moveTo>
                    <a:lnTo>
                      <a:pt x="278" y="1500"/>
                    </a:lnTo>
                    <a:lnTo>
                      <a:pt x="289" y="1484"/>
                    </a:lnTo>
                    <a:moveTo>
                      <a:pt x="278" y="1511"/>
                    </a:moveTo>
                    <a:lnTo>
                      <a:pt x="278" y="1511"/>
                    </a:lnTo>
                    <a:lnTo>
                      <a:pt x="278" y="1500"/>
                    </a:lnTo>
                    <a:moveTo>
                      <a:pt x="267" y="1511"/>
                    </a:moveTo>
                    <a:lnTo>
                      <a:pt x="267" y="1511"/>
                    </a:lnTo>
                    <a:lnTo>
                      <a:pt x="278" y="1511"/>
                    </a:lnTo>
                    <a:moveTo>
                      <a:pt x="259" y="1519"/>
                    </a:moveTo>
                    <a:lnTo>
                      <a:pt x="259" y="1519"/>
                    </a:lnTo>
                    <a:lnTo>
                      <a:pt x="267" y="1511"/>
                    </a:lnTo>
                    <a:moveTo>
                      <a:pt x="253" y="1519"/>
                    </a:moveTo>
                    <a:lnTo>
                      <a:pt x="253" y="1519"/>
                    </a:lnTo>
                    <a:lnTo>
                      <a:pt x="259" y="1519"/>
                    </a:lnTo>
                    <a:moveTo>
                      <a:pt x="248" y="1535"/>
                    </a:moveTo>
                    <a:lnTo>
                      <a:pt x="248" y="1535"/>
                    </a:lnTo>
                    <a:lnTo>
                      <a:pt x="253" y="1519"/>
                    </a:lnTo>
                    <a:moveTo>
                      <a:pt x="242" y="1546"/>
                    </a:moveTo>
                    <a:lnTo>
                      <a:pt x="242" y="1546"/>
                    </a:lnTo>
                    <a:lnTo>
                      <a:pt x="248" y="1535"/>
                    </a:lnTo>
                    <a:moveTo>
                      <a:pt x="235" y="1554"/>
                    </a:moveTo>
                    <a:lnTo>
                      <a:pt x="235" y="1554"/>
                    </a:lnTo>
                    <a:lnTo>
                      <a:pt x="242" y="1546"/>
                    </a:lnTo>
                    <a:moveTo>
                      <a:pt x="229" y="1571"/>
                    </a:moveTo>
                    <a:lnTo>
                      <a:pt x="229" y="1571"/>
                    </a:lnTo>
                    <a:lnTo>
                      <a:pt x="235" y="1554"/>
                    </a:lnTo>
                    <a:moveTo>
                      <a:pt x="223" y="1571"/>
                    </a:moveTo>
                    <a:lnTo>
                      <a:pt x="223" y="1571"/>
                    </a:lnTo>
                    <a:lnTo>
                      <a:pt x="229" y="1571"/>
                    </a:lnTo>
                    <a:moveTo>
                      <a:pt x="212" y="1579"/>
                    </a:moveTo>
                    <a:lnTo>
                      <a:pt x="212" y="1579"/>
                    </a:lnTo>
                    <a:lnTo>
                      <a:pt x="223" y="1571"/>
                    </a:lnTo>
                    <a:moveTo>
                      <a:pt x="206" y="1587"/>
                    </a:moveTo>
                    <a:lnTo>
                      <a:pt x="206" y="1587"/>
                    </a:lnTo>
                    <a:lnTo>
                      <a:pt x="212" y="1579"/>
                    </a:lnTo>
                    <a:moveTo>
                      <a:pt x="199" y="1587"/>
                    </a:moveTo>
                    <a:lnTo>
                      <a:pt x="199" y="1587"/>
                    </a:lnTo>
                    <a:lnTo>
                      <a:pt x="206" y="1587"/>
                    </a:lnTo>
                    <a:moveTo>
                      <a:pt x="188" y="1598"/>
                    </a:moveTo>
                    <a:lnTo>
                      <a:pt x="188" y="1598"/>
                    </a:lnTo>
                    <a:lnTo>
                      <a:pt x="199" y="1587"/>
                    </a:lnTo>
                    <a:moveTo>
                      <a:pt x="188" y="1614"/>
                    </a:moveTo>
                    <a:lnTo>
                      <a:pt x="188" y="1614"/>
                    </a:lnTo>
                    <a:lnTo>
                      <a:pt x="188" y="1598"/>
                    </a:lnTo>
                    <a:moveTo>
                      <a:pt x="182" y="1622"/>
                    </a:moveTo>
                    <a:lnTo>
                      <a:pt x="182" y="1622"/>
                    </a:lnTo>
                    <a:lnTo>
                      <a:pt x="188" y="1614"/>
                    </a:lnTo>
                    <a:moveTo>
                      <a:pt x="169" y="1622"/>
                    </a:moveTo>
                    <a:lnTo>
                      <a:pt x="169" y="1622"/>
                    </a:lnTo>
                    <a:lnTo>
                      <a:pt x="182" y="1622"/>
                    </a:lnTo>
                    <a:moveTo>
                      <a:pt x="163" y="1622"/>
                    </a:moveTo>
                    <a:lnTo>
                      <a:pt x="163" y="1622"/>
                    </a:lnTo>
                    <a:lnTo>
                      <a:pt x="169" y="1622"/>
                    </a:lnTo>
                    <a:moveTo>
                      <a:pt x="163" y="1641"/>
                    </a:moveTo>
                    <a:lnTo>
                      <a:pt x="163" y="1641"/>
                    </a:lnTo>
                    <a:lnTo>
                      <a:pt x="163" y="1622"/>
                    </a:lnTo>
                    <a:moveTo>
                      <a:pt x="158" y="1641"/>
                    </a:moveTo>
                    <a:lnTo>
                      <a:pt x="158" y="1641"/>
                    </a:lnTo>
                    <a:lnTo>
                      <a:pt x="163" y="1641"/>
                    </a:lnTo>
                    <a:moveTo>
                      <a:pt x="152" y="1649"/>
                    </a:moveTo>
                    <a:lnTo>
                      <a:pt x="152" y="1649"/>
                    </a:lnTo>
                    <a:lnTo>
                      <a:pt x="158" y="1641"/>
                    </a:lnTo>
                    <a:moveTo>
                      <a:pt x="145" y="1657"/>
                    </a:moveTo>
                    <a:lnTo>
                      <a:pt x="145" y="1657"/>
                    </a:lnTo>
                    <a:lnTo>
                      <a:pt x="152" y="1649"/>
                    </a:lnTo>
                    <a:moveTo>
                      <a:pt x="139" y="1657"/>
                    </a:moveTo>
                    <a:lnTo>
                      <a:pt x="139" y="1657"/>
                    </a:lnTo>
                    <a:lnTo>
                      <a:pt x="145" y="1657"/>
                    </a:lnTo>
                    <a:moveTo>
                      <a:pt x="133" y="1665"/>
                    </a:moveTo>
                    <a:lnTo>
                      <a:pt x="133" y="1665"/>
                    </a:lnTo>
                    <a:lnTo>
                      <a:pt x="139" y="1657"/>
                    </a:lnTo>
                    <a:moveTo>
                      <a:pt x="128" y="1676"/>
                    </a:moveTo>
                    <a:lnTo>
                      <a:pt x="128" y="1676"/>
                    </a:lnTo>
                    <a:lnTo>
                      <a:pt x="133" y="1665"/>
                    </a:lnTo>
                    <a:moveTo>
                      <a:pt x="122" y="1684"/>
                    </a:moveTo>
                    <a:lnTo>
                      <a:pt x="122" y="1684"/>
                    </a:lnTo>
                    <a:lnTo>
                      <a:pt x="128" y="1676"/>
                    </a:lnTo>
                    <a:moveTo>
                      <a:pt x="114" y="1701"/>
                    </a:moveTo>
                    <a:lnTo>
                      <a:pt x="114" y="1701"/>
                    </a:lnTo>
                    <a:lnTo>
                      <a:pt x="122" y="1684"/>
                    </a:lnTo>
                    <a:moveTo>
                      <a:pt x="109" y="1701"/>
                    </a:moveTo>
                    <a:lnTo>
                      <a:pt x="109" y="1701"/>
                    </a:lnTo>
                    <a:lnTo>
                      <a:pt x="114" y="1701"/>
                    </a:lnTo>
                    <a:moveTo>
                      <a:pt x="103" y="1701"/>
                    </a:moveTo>
                    <a:lnTo>
                      <a:pt x="103" y="1701"/>
                    </a:lnTo>
                    <a:lnTo>
                      <a:pt x="109" y="1701"/>
                    </a:lnTo>
                    <a:moveTo>
                      <a:pt x="98" y="1719"/>
                    </a:moveTo>
                    <a:lnTo>
                      <a:pt x="98" y="1719"/>
                    </a:lnTo>
                    <a:lnTo>
                      <a:pt x="103" y="1701"/>
                    </a:lnTo>
                    <a:moveTo>
                      <a:pt x="84" y="1719"/>
                    </a:moveTo>
                    <a:lnTo>
                      <a:pt x="84" y="1719"/>
                    </a:lnTo>
                    <a:lnTo>
                      <a:pt x="98" y="1719"/>
                    </a:lnTo>
                    <a:moveTo>
                      <a:pt x="84" y="1736"/>
                    </a:moveTo>
                    <a:lnTo>
                      <a:pt x="84" y="1736"/>
                    </a:lnTo>
                    <a:lnTo>
                      <a:pt x="84" y="1719"/>
                    </a:lnTo>
                    <a:moveTo>
                      <a:pt x="73" y="1736"/>
                    </a:moveTo>
                    <a:lnTo>
                      <a:pt x="73" y="1736"/>
                    </a:lnTo>
                    <a:lnTo>
                      <a:pt x="84" y="1736"/>
                    </a:lnTo>
                    <a:moveTo>
                      <a:pt x="68" y="1736"/>
                    </a:moveTo>
                    <a:lnTo>
                      <a:pt x="68" y="1736"/>
                    </a:lnTo>
                    <a:lnTo>
                      <a:pt x="73" y="1736"/>
                    </a:lnTo>
                    <a:moveTo>
                      <a:pt x="62" y="1736"/>
                    </a:moveTo>
                    <a:lnTo>
                      <a:pt x="62" y="1736"/>
                    </a:lnTo>
                    <a:lnTo>
                      <a:pt x="68" y="1736"/>
                    </a:lnTo>
                    <a:moveTo>
                      <a:pt x="54" y="1752"/>
                    </a:moveTo>
                    <a:lnTo>
                      <a:pt x="54" y="1752"/>
                    </a:lnTo>
                    <a:lnTo>
                      <a:pt x="62" y="1736"/>
                    </a:lnTo>
                    <a:moveTo>
                      <a:pt x="43" y="1752"/>
                    </a:moveTo>
                    <a:lnTo>
                      <a:pt x="43" y="1752"/>
                    </a:lnTo>
                    <a:lnTo>
                      <a:pt x="54" y="1752"/>
                    </a:lnTo>
                    <a:moveTo>
                      <a:pt x="38" y="1752"/>
                    </a:moveTo>
                    <a:lnTo>
                      <a:pt x="38" y="1752"/>
                    </a:lnTo>
                    <a:lnTo>
                      <a:pt x="43" y="1752"/>
                    </a:lnTo>
                    <a:moveTo>
                      <a:pt x="30" y="1763"/>
                    </a:moveTo>
                    <a:lnTo>
                      <a:pt x="30" y="1763"/>
                    </a:lnTo>
                    <a:lnTo>
                      <a:pt x="38" y="1752"/>
                    </a:lnTo>
                    <a:moveTo>
                      <a:pt x="24" y="1771"/>
                    </a:moveTo>
                    <a:lnTo>
                      <a:pt x="24" y="1771"/>
                    </a:lnTo>
                    <a:lnTo>
                      <a:pt x="30" y="1763"/>
                    </a:lnTo>
                    <a:moveTo>
                      <a:pt x="19" y="1771"/>
                    </a:moveTo>
                    <a:lnTo>
                      <a:pt x="19" y="1771"/>
                    </a:lnTo>
                    <a:lnTo>
                      <a:pt x="24" y="1771"/>
                    </a:lnTo>
                    <a:moveTo>
                      <a:pt x="7" y="1771"/>
                    </a:moveTo>
                    <a:lnTo>
                      <a:pt x="7" y="1771"/>
                    </a:lnTo>
                    <a:lnTo>
                      <a:pt x="19" y="1771"/>
                    </a:lnTo>
                    <a:moveTo>
                      <a:pt x="0" y="1771"/>
                    </a:moveTo>
                    <a:lnTo>
                      <a:pt x="0" y="1771"/>
                    </a:lnTo>
                    <a:lnTo>
                      <a:pt x="7" y="1771"/>
                    </a:lnTo>
                    <a:moveTo>
                      <a:pt x="0" y="1787"/>
                    </a:moveTo>
                    <a:lnTo>
                      <a:pt x="0" y="1787"/>
                    </a:lnTo>
                    <a:lnTo>
                      <a:pt x="0" y="1771"/>
                    </a:lnTo>
                  </a:path>
                </a:pathLst>
              </a:custGeom>
              <a:noFill/>
              <a:ln w="2857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grpSp>
            <p:nvGrpSpPr>
              <p:cNvPr id="227" name="Group 226">
                <a:extLst>
                  <a:ext uri="{FF2B5EF4-FFF2-40B4-BE49-F238E27FC236}">
                    <a16:creationId xmlns:a16="http://schemas.microsoft.com/office/drawing/2014/main" id="{8AA71CFE-EDF4-42A7-859C-E8BBE5107289}"/>
                  </a:ext>
                </a:extLst>
              </p:cNvPr>
              <p:cNvGrpSpPr/>
              <p:nvPr/>
            </p:nvGrpSpPr>
            <p:grpSpPr>
              <a:xfrm>
                <a:off x="978677" y="1761865"/>
                <a:ext cx="4034589" cy="3544375"/>
                <a:chOff x="513395" y="1767363"/>
                <a:chExt cx="3223400" cy="3405954"/>
              </a:xfrm>
            </p:grpSpPr>
            <p:sp>
              <p:nvSpPr>
                <p:cNvPr id="70" name="Freeform 64">
                  <a:extLst>
                    <a:ext uri="{FF2B5EF4-FFF2-40B4-BE49-F238E27FC236}">
                      <a16:creationId xmlns:a16="http://schemas.microsoft.com/office/drawing/2014/main" id="{404D6D64-49F8-4E2F-A640-998A1FFB5A65}"/>
                    </a:ext>
                  </a:extLst>
                </p:cNvPr>
                <p:cNvSpPr>
                  <a:spLocks/>
                </p:cNvSpPr>
                <p:nvPr/>
              </p:nvSpPr>
              <p:spPr bwMode="auto">
                <a:xfrm>
                  <a:off x="835025" y="4897438"/>
                  <a:ext cx="2809875" cy="0"/>
                </a:xfrm>
                <a:custGeom>
                  <a:avLst/>
                  <a:gdLst>
                    <a:gd name="T0" fmla="*/ 0 w 1770"/>
                    <a:gd name="T1" fmla="*/ 0 w 1770"/>
                    <a:gd name="T2" fmla="*/ 1770 w 1770"/>
                  </a:gdLst>
                  <a:ahLst/>
                  <a:cxnLst>
                    <a:cxn ang="0">
                      <a:pos x="T0" y="0"/>
                    </a:cxn>
                    <a:cxn ang="0">
                      <a:pos x="T1" y="0"/>
                    </a:cxn>
                    <a:cxn ang="0">
                      <a:pos x="T2" y="0"/>
                    </a:cxn>
                  </a:cxnLst>
                  <a:rect l="0" t="0" r="r" b="b"/>
                  <a:pathLst>
                    <a:path w="1770">
                      <a:moveTo>
                        <a:pt x="0" y="0"/>
                      </a:moveTo>
                      <a:lnTo>
                        <a:pt x="0" y="0"/>
                      </a:lnTo>
                      <a:lnTo>
                        <a:pt x="177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71" name="Freeform 65">
                  <a:extLst>
                    <a:ext uri="{FF2B5EF4-FFF2-40B4-BE49-F238E27FC236}">
                      <a16:creationId xmlns:a16="http://schemas.microsoft.com/office/drawing/2014/main" id="{B33E6444-01F7-4800-9C1F-BB921C5D417F}"/>
                    </a:ext>
                  </a:extLst>
                </p:cNvPr>
                <p:cNvSpPr>
                  <a:spLocks/>
                </p:cNvSpPr>
                <p:nvPr/>
              </p:nvSpPr>
              <p:spPr bwMode="auto">
                <a:xfrm>
                  <a:off x="758832" y="4560357"/>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72" name="Freeform 66">
                  <a:extLst>
                    <a:ext uri="{FF2B5EF4-FFF2-40B4-BE49-F238E27FC236}">
                      <a16:creationId xmlns:a16="http://schemas.microsoft.com/office/drawing/2014/main" id="{76F4624C-699A-4617-8689-12D7969FBA81}"/>
                    </a:ext>
                  </a:extLst>
                </p:cNvPr>
                <p:cNvSpPr>
                  <a:spLocks/>
                </p:cNvSpPr>
                <p:nvPr/>
              </p:nvSpPr>
              <p:spPr bwMode="auto">
                <a:xfrm>
                  <a:off x="758832" y="4223278"/>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74" name="Freeform 68">
                  <a:extLst>
                    <a:ext uri="{FF2B5EF4-FFF2-40B4-BE49-F238E27FC236}">
                      <a16:creationId xmlns:a16="http://schemas.microsoft.com/office/drawing/2014/main" id="{9FA67E3E-C9E2-4E97-B9BF-A99214857C1D}"/>
                    </a:ext>
                  </a:extLst>
                </p:cNvPr>
                <p:cNvSpPr>
                  <a:spLocks/>
                </p:cNvSpPr>
                <p:nvPr/>
              </p:nvSpPr>
              <p:spPr bwMode="auto">
                <a:xfrm>
                  <a:off x="758832" y="3549120"/>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75" name="Freeform 69">
                  <a:extLst>
                    <a:ext uri="{FF2B5EF4-FFF2-40B4-BE49-F238E27FC236}">
                      <a16:creationId xmlns:a16="http://schemas.microsoft.com/office/drawing/2014/main" id="{CB76F69A-6DF7-4700-86AD-271E700F2E53}"/>
                    </a:ext>
                  </a:extLst>
                </p:cNvPr>
                <p:cNvSpPr>
                  <a:spLocks/>
                </p:cNvSpPr>
                <p:nvPr/>
              </p:nvSpPr>
              <p:spPr bwMode="auto">
                <a:xfrm>
                  <a:off x="758832" y="3886199"/>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76" name="Freeform 70">
                  <a:extLst>
                    <a:ext uri="{FF2B5EF4-FFF2-40B4-BE49-F238E27FC236}">
                      <a16:creationId xmlns:a16="http://schemas.microsoft.com/office/drawing/2014/main" id="{FCCA93E6-13DF-41AF-9A97-0AE06A50DF91}"/>
                    </a:ext>
                  </a:extLst>
                </p:cNvPr>
                <p:cNvSpPr>
                  <a:spLocks/>
                </p:cNvSpPr>
                <p:nvPr/>
              </p:nvSpPr>
              <p:spPr bwMode="auto">
                <a:xfrm>
                  <a:off x="758832" y="3212041"/>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77" name="Freeform 71">
                  <a:extLst>
                    <a:ext uri="{FF2B5EF4-FFF2-40B4-BE49-F238E27FC236}">
                      <a16:creationId xmlns:a16="http://schemas.microsoft.com/office/drawing/2014/main" id="{4F002988-B31D-4122-8FB9-45F067D912F3}"/>
                    </a:ext>
                  </a:extLst>
                </p:cNvPr>
                <p:cNvSpPr>
                  <a:spLocks/>
                </p:cNvSpPr>
                <p:nvPr/>
              </p:nvSpPr>
              <p:spPr bwMode="auto">
                <a:xfrm>
                  <a:off x="758832" y="2874962"/>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79" name="Freeform 73">
                  <a:extLst>
                    <a:ext uri="{FF2B5EF4-FFF2-40B4-BE49-F238E27FC236}">
                      <a16:creationId xmlns:a16="http://schemas.microsoft.com/office/drawing/2014/main" id="{1022BB24-F6AC-4745-9D46-BEF79B2ABDCD}"/>
                    </a:ext>
                  </a:extLst>
                </p:cNvPr>
                <p:cNvSpPr>
                  <a:spLocks/>
                </p:cNvSpPr>
                <p:nvPr/>
              </p:nvSpPr>
              <p:spPr bwMode="auto">
                <a:xfrm>
                  <a:off x="758832" y="2537883"/>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80" name="Freeform 74">
                  <a:extLst>
                    <a:ext uri="{FF2B5EF4-FFF2-40B4-BE49-F238E27FC236}">
                      <a16:creationId xmlns:a16="http://schemas.microsoft.com/office/drawing/2014/main" id="{46665562-B1AF-4019-813A-DD916BE5297E}"/>
                    </a:ext>
                  </a:extLst>
                </p:cNvPr>
                <p:cNvSpPr>
                  <a:spLocks/>
                </p:cNvSpPr>
                <p:nvPr/>
              </p:nvSpPr>
              <p:spPr bwMode="auto">
                <a:xfrm>
                  <a:off x="758832" y="2200804"/>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81" name="Freeform 75">
                  <a:extLst>
                    <a:ext uri="{FF2B5EF4-FFF2-40B4-BE49-F238E27FC236}">
                      <a16:creationId xmlns:a16="http://schemas.microsoft.com/office/drawing/2014/main" id="{64952D7D-FE2C-4039-9CBE-24EC37CEE381}"/>
                    </a:ext>
                  </a:extLst>
                </p:cNvPr>
                <p:cNvSpPr>
                  <a:spLocks/>
                </p:cNvSpPr>
                <p:nvPr/>
              </p:nvSpPr>
              <p:spPr bwMode="auto">
                <a:xfrm>
                  <a:off x="758832" y="1863725"/>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82" name="Freeform 76">
                  <a:extLst>
                    <a:ext uri="{FF2B5EF4-FFF2-40B4-BE49-F238E27FC236}">
                      <a16:creationId xmlns:a16="http://schemas.microsoft.com/office/drawing/2014/main" id="{C0018429-4143-4C10-8962-17A82521563C}"/>
                    </a:ext>
                  </a:extLst>
                </p:cNvPr>
                <p:cNvSpPr>
                  <a:spLocks/>
                </p:cNvSpPr>
                <p:nvPr/>
              </p:nvSpPr>
              <p:spPr bwMode="auto">
                <a:xfrm>
                  <a:off x="835025" y="1856887"/>
                  <a:ext cx="0" cy="3046413"/>
                </a:xfrm>
                <a:custGeom>
                  <a:avLst/>
                  <a:gdLst>
                    <a:gd name="T0" fmla="*/ 1919 h 1919"/>
                    <a:gd name="T1" fmla="*/ 1919 h 1919"/>
                    <a:gd name="T2" fmla="*/ 0 h 1919"/>
                  </a:gdLst>
                  <a:ahLst/>
                  <a:cxnLst>
                    <a:cxn ang="0">
                      <a:pos x="0" y="T0"/>
                    </a:cxn>
                    <a:cxn ang="0">
                      <a:pos x="0" y="T1"/>
                    </a:cxn>
                    <a:cxn ang="0">
                      <a:pos x="0" y="T2"/>
                    </a:cxn>
                  </a:cxnLst>
                  <a:rect l="0" t="0" r="r" b="b"/>
                  <a:pathLst>
                    <a:path h="1919">
                      <a:moveTo>
                        <a:pt x="0" y="1919"/>
                      </a:moveTo>
                      <a:lnTo>
                        <a:pt x="0" y="1919"/>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sp>
              <p:nvSpPr>
                <p:cNvPr id="83" name="Freeform 77">
                  <a:extLst>
                    <a:ext uri="{FF2B5EF4-FFF2-40B4-BE49-F238E27FC236}">
                      <a16:creationId xmlns:a16="http://schemas.microsoft.com/office/drawing/2014/main" id="{68E7B79C-BBD2-4AB6-9055-A2DDC7505A44}"/>
                    </a:ext>
                  </a:extLst>
                </p:cNvPr>
                <p:cNvSpPr>
                  <a:spLocks/>
                </p:cNvSpPr>
                <p:nvPr/>
              </p:nvSpPr>
              <p:spPr bwMode="auto">
                <a:xfrm>
                  <a:off x="758832" y="4897438"/>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Century Gothic" panose="020B0502020202020204" pitchFamily="34" charset="0"/>
                  </a:endParaRPr>
                </a:p>
              </p:txBody>
            </p:sp>
            <p:grpSp>
              <p:nvGrpSpPr>
                <p:cNvPr id="208" name="Group 207">
                  <a:extLst>
                    <a:ext uri="{FF2B5EF4-FFF2-40B4-BE49-F238E27FC236}">
                      <a16:creationId xmlns:a16="http://schemas.microsoft.com/office/drawing/2014/main" id="{3D00BC57-BA35-4F52-82B4-9689ACA1A15C}"/>
                    </a:ext>
                  </a:extLst>
                </p:cNvPr>
                <p:cNvGrpSpPr/>
                <p:nvPr/>
              </p:nvGrpSpPr>
              <p:grpSpPr>
                <a:xfrm>
                  <a:off x="513395" y="1767363"/>
                  <a:ext cx="230528" cy="3220691"/>
                  <a:chOff x="545135" y="1767363"/>
                  <a:chExt cx="230528" cy="3220691"/>
                </a:xfrm>
              </p:grpSpPr>
              <p:sp>
                <p:nvSpPr>
                  <p:cNvPr id="84" name="Rectangle 78">
                    <a:extLst>
                      <a:ext uri="{FF2B5EF4-FFF2-40B4-BE49-F238E27FC236}">
                        <a16:creationId xmlns:a16="http://schemas.microsoft.com/office/drawing/2014/main" id="{374F1E89-E841-4D6F-A386-4C951D82D6B7}"/>
                      </a:ext>
                    </a:extLst>
                  </p:cNvPr>
                  <p:cNvSpPr>
                    <a:spLocks noChangeArrowheads="1"/>
                  </p:cNvSpPr>
                  <p:nvPr/>
                </p:nvSpPr>
                <p:spPr bwMode="auto">
                  <a:xfrm>
                    <a:off x="613014" y="4810600"/>
                    <a:ext cx="162649"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0%</a:t>
                    </a:r>
                    <a:endParaRPr lang="en-US" altLang="en-US" sz="2800" dirty="0">
                      <a:solidFill>
                        <a:srgbClr val="000000"/>
                      </a:solidFill>
                      <a:latin typeface="Century Gothic" panose="020B0502020202020204" pitchFamily="34" charset="0"/>
                    </a:endParaRPr>
                  </a:p>
                </p:txBody>
              </p:sp>
              <p:sp>
                <p:nvSpPr>
                  <p:cNvPr id="85" name="Rectangle 79">
                    <a:extLst>
                      <a:ext uri="{FF2B5EF4-FFF2-40B4-BE49-F238E27FC236}">
                        <a16:creationId xmlns:a16="http://schemas.microsoft.com/office/drawing/2014/main" id="{A871114C-4D02-4B1C-8318-FE175F58F54E}"/>
                      </a:ext>
                    </a:extLst>
                  </p:cNvPr>
                  <p:cNvSpPr>
                    <a:spLocks noChangeArrowheads="1"/>
                  </p:cNvSpPr>
                  <p:nvPr/>
                </p:nvSpPr>
                <p:spPr bwMode="auto">
                  <a:xfrm>
                    <a:off x="613014" y="4474051"/>
                    <a:ext cx="162649"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2%</a:t>
                    </a:r>
                    <a:endParaRPr lang="en-US" altLang="en-US" sz="2800" dirty="0">
                      <a:solidFill>
                        <a:srgbClr val="000000"/>
                      </a:solidFill>
                      <a:latin typeface="Century Gothic" panose="020B0502020202020204" pitchFamily="34" charset="0"/>
                    </a:endParaRPr>
                  </a:p>
                </p:txBody>
              </p:sp>
              <p:sp>
                <p:nvSpPr>
                  <p:cNvPr id="86" name="Rectangle 80">
                    <a:extLst>
                      <a:ext uri="{FF2B5EF4-FFF2-40B4-BE49-F238E27FC236}">
                        <a16:creationId xmlns:a16="http://schemas.microsoft.com/office/drawing/2014/main" id="{99831CCA-332E-4E98-899C-2E8EF45233AE}"/>
                      </a:ext>
                    </a:extLst>
                  </p:cNvPr>
                  <p:cNvSpPr>
                    <a:spLocks noChangeArrowheads="1"/>
                  </p:cNvSpPr>
                  <p:nvPr/>
                </p:nvSpPr>
                <p:spPr bwMode="auto">
                  <a:xfrm>
                    <a:off x="613014" y="4135914"/>
                    <a:ext cx="162649"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4%</a:t>
                    </a:r>
                    <a:endParaRPr lang="en-US" altLang="en-US" sz="2800" dirty="0">
                      <a:solidFill>
                        <a:srgbClr val="000000"/>
                      </a:solidFill>
                      <a:latin typeface="Century Gothic" panose="020B0502020202020204" pitchFamily="34" charset="0"/>
                    </a:endParaRPr>
                  </a:p>
                </p:txBody>
              </p:sp>
              <p:sp>
                <p:nvSpPr>
                  <p:cNvPr id="87" name="Rectangle 81">
                    <a:extLst>
                      <a:ext uri="{FF2B5EF4-FFF2-40B4-BE49-F238E27FC236}">
                        <a16:creationId xmlns:a16="http://schemas.microsoft.com/office/drawing/2014/main" id="{B4A7B5F1-3680-44A6-9CB5-B33C21B1DFB9}"/>
                      </a:ext>
                    </a:extLst>
                  </p:cNvPr>
                  <p:cNvSpPr>
                    <a:spLocks noChangeArrowheads="1"/>
                  </p:cNvSpPr>
                  <p:nvPr/>
                </p:nvSpPr>
                <p:spPr bwMode="auto">
                  <a:xfrm>
                    <a:off x="613014" y="3796189"/>
                    <a:ext cx="162649"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6%</a:t>
                    </a:r>
                    <a:endParaRPr lang="en-US" altLang="en-US" sz="2800" dirty="0">
                      <a:solidFill>
                        <a:srgbClr val="000000"/>
                      </a:solidFill>
                      <a:latin typeface="Century Gothic" panose="020B0502020202020204" pitchFamily="34" charset="0"/>
                    </a:endParaRPr>
                  </a:p>
                </p:txBody>
              </p:sp>
              <p:sp>
                <p:nvSpPr>
                  <p:cNvPr id="88" name="Rectangle 82">
                    <a:extLst>
                      <a:ext uri="{FF2B5EF4-FFF2-40B4-BE49-F238E27FC236}">
                        <a16:creationId xmlns:a16="http://schemas.microsoft.com/office/drawing/2014/main" id="{7253DC32-2058-4E18-BA09-FC83FBC75082}"/>
                      </a:ext>
                    </a:extLst>
                  </p:cNvPr>
                  <p:cNvSpPr>
                    <a:spLocks noChangeArrowheads="1"/>
                  </p:cNvSpPr>
                  <p:nvPr/>
                </p:nvSpPr>
                <p:spPr bwMode="auto">
                  <a:xfrm>
                    <a:off x="613014" y="3456464"/>
                    <a:ext cx="162649"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8%</a:t>
                    </a:r>
                    <a:endParaRPr lang="en-US" altLang="en-US" sz="2800" dirty="0">
                      <a:solidFill>
                        <a:srgbClr val="000000"/>
                      </a:solidFill>
                      <a:latin typeface="Century Gothic" panose="020B0502020202020204" pitchFamily="34" charset="0"/>
                    </a:endParaRPr>
                  </a:p>
                </p:txBody>
              </p:sp>
              <p:sp>
                <p:nvSpPr>
                  <p:cNvPr id="89" name="Rectangle 83">
                    <a:extLst>
                      <a:ext uri="{FF2B5EF4-FFF2-40B4-BE49-F238E27FC236}">
                        <a16:creationId xmlns:a16="http://schemas.microsoft.com/office/drawing/2014/main" id="{DF193ADF-5E5E-4594-BEB8-802BFFCB6AAB}"/>
                      </a:ext>
                    </a:extLst>
                  </p:cNvPr>
                  <p:cNvSpPr>
                    <a:spLocks noChangeArrowheads="1"/>
                  </p:cNvSpPr>
                  <p:nvPr/>
                </p:nvSpPr>
                <p:spPr bwMode="auto">
                  <a:xfrm>
                    <a:off x="545135" y="3121501"/>
                    <a:ext cx="230527"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10%</a:t>
                    </a:r>
                    <a:endParaRPr lang="en-US" altLang="en-US" sz="2800" dirty="0">
                      <a:solidFill>
                        <a:srgbClr val="000000"/>
                      </a:solidFill>
                      <a:latin typeface="Century Gothic" panose="020B0502020202020204" pitchFamily="34" charset="0"/>
                    </a:endParaRPr>
                  </a:p>
                </p:txBody>
              </p:sp>
              <p:sp>
                <p:nvSpPr>
                  <p:cNvPr id="90" name="Rectangle 84">
                    <a:extLst>
                      <a:ext uri="{FF2B5EF4-FFF2-40B4-BE49-F238E27FC236}">
                        <a16:creationId xmlns:a16="http://schemas.microsoft.com/office/drawing/2014/main" id="{8226B005-86C3-425F-B6B6-96C8759AFCBB}"/>
                      </a:ext>
                    </a:extLst>
                  </p:cNvPr>
                  <p:cNvSpPr>
                    <a:spLocks noChangeArrowheads="1"/>
                  </p:cNvSpPr>
                  <p:nvPr/>
                </p:nvSpPr>
                <p:spPr bwMode="auto">
                  <a:xfrm>
                    <a:off x="545135" y="2781776"/>
                    <a:ext cx="230527"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12%</a:t>
                    </a:r>
                    <a:endParaRPr lang="en-US" altLang="en-US" sz="2800" dirty="0">
                      <a:solidFill>
                        <a:srgbClr val="000000"/>
                      </a:solidFill>
                      <a:latin typeface="Century Gothic" panose="020B0502020202020204" pitchFamily="34" charset="0"/>
                    </a:endParaRPr>
                  </a:p>
                </p:txBody>
              </p:sp>
              <p:sp>
                <p:nvSpPr>
                  <p:cNvPr id="91" name="Rectangle 85">
                    <a:extLst>
                      <a:ext uri="{FF2B5EF4-FFF2-40B4-BE49-F238E27FC236}">
                        <a16:creationId xmlns:a16="http://schemas.microsoft.com/office/drawing/2014/main" id="{52A5C8CC-ADC6-44FF-949C-D612C3A2E2C3}"/>
                      </a:ext>
                    </a:extLst>
                  </p:cNvPr>
                  <p:cNvSpPr>
                    <a:spLocks noChangeArrowheads="1"/>
                  </p:cNvSpPr>
                  <p:nvPr/>
                </p:nvSpPr>
                <p:spPr bwMode="auto">
                  <a:xfrm>
                    <a:off x="545135" y="2442050"/>
                    <a:ext cx="230527"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14%</a:t>
                    </a:r>
                    <a:endParaRPr lang="en-US" altLang="en-US" sz="2800" dirty="0">
                      <a:solidFill>
                        <a:srgbClr val="000000"/>
                      </a:solidFill>
                      <a:latin typeface="Century Gothic" panose="020B0502020202020204" pitchFamily="34" charset="0"/>
                    </a:endParaRPr>
                  </a:p>
                </p:txBody>
              </p:sp>
              <p:sp>
                <p:nvSpPr>
                  <p:cNvPr id="92" name="Rectangle 86">
                    <a:extLst>
                      <a:ext uri="{FF2B5EF4-FFF2-40B4-BE49-F238E27FC236}">
                        <a16:creationId xmlns:a16="http://schemas.microsoft.com/office/drawing/2014/main" id="{7977D843-0F49-4F5D-99A2-70D7CB73DAFE}"/>
                      </a:ext>
                    </a:extLst>
                  </p:cNvPr>
                  <p:cNvSpPr>
                    <a:spLocks noChangeArrowheads="1"/>
                  </p:cNvSpPr>
                  <p:nvPr/>
                </p:nvSpPr>
                <p:spPr bwMode="auto">
                  <a:xfrm>
                    <a:off x="545135" y="2107089"/>
                    <a:ext cx="230527"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16%</a:t>
                    </a:r>
                    <a:endParaRPr lang="en-US" altLang="en-US" sz="2800" dirty="0">
                      <a:solidFill>
                        <a:srgbClr val="000000"/>
                      </a:solidFill>
                      <a:latin typeface="Century Gothic" panose="020B0502020202020204" pitchFamily="34" charset="0"/>
                    </a:endParaRPr>
                  </a:p>
                </p:txBody>
              </p:sp>
              <p:sp>
                <p:nvSpPr>
                  <p:cNvPr id="93" name="Rectangle 87">
                    <a:extLst>
                      <a:ext uri="{FF2B5EF4-FFF2-40B4-BE49-F238E27FC236}">
                        <a16:creationId xmlns:a16="http://schemas.microsoft.com/office/drawing/2014/main" id="{65555954-DC30-4F21-84FC-54A99D84F93F}"/>
                      </a:ext>
                    </a:extLst>
                  </p:cNvPr>
                  <p:cNvSpPr>
                    <a:spLocks noChangeArrowheads="1"/>
                  </p:cNvSpPr>
                  <p:nvPr/>
                </p:nvSpPr>
                <p:spPr bwMode="auto">
                  <a:xfrm>
                    <a:off x="545135" y="1767363"/>
                    <a:ext cx="230527"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18%</a:t>
                    </a:r>
                    <a:endParaRPr lang="en-US" altLang="en-US" sz="2800" dirty="0">
                      <a:solidFill>
                        <a:srgbClr val="000000"/>
                      </a:solidFill>
                      <a:latin typeface="Century Gothic" panose="020B0502020202020204" pitchFamily="34" charset="0"/>
                    </a:endParaRPr>
                  </a:p>
                </p:txBody>
              </p:sp>
            </p:grpSp>
            <p:sp>
              <p:nvSpPr>
                <p:cNvPr id="94" name="Rectangle 88">
                  <a:extLst>
                    <a:ext uri="{FF2B5EF4-FFF2-40B4-BE49-F238E27FC236}">
                      <a16:creationId xmlns:a16="http://schemas.microsoft.com/office/drawing/2014/main" id="{176C8EA9-1635-4CEE-9F3C-E0ECAF60DC25}"/>
                    </a:ext>
                  </a:extLst>
                </p:cNvPr>
                <p:cNvSpPr>
                  <a:spLocks noChangeArrowheads="1"/>
                </p:cNvSpPr>
                <p:nvPr/>
              </p:nvSpPr>
              <p:spPr bwMode="auto">
                <a:xfrm>
                  <a:off x="795891" y="4995863"/>
                  <a:ext cx="67878"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0</a:t>
                  </a:r>
                  <a:endParaRPr lang="en-US" altLang="en-US" sz="2800" dirty="0">
                    <a:solidFill>
                      <a:srgbClr val="000000"/>
                    </a:solidFill>
                    <a:latin typeface="Century Gothic" panose="020B0502020202020204" pitchFamily="34" charset="0"/>
                  </a:endParaRPr>
                </a:p>
              </p:txBody>
            </p:sp>
            <p:sp>
              <p:nvSpPr>
                <p:cNvPr id="96" name="Rectangle 90">
                  <a:extLst>
                    <a:ext uri="{FF2B5EF4-FFF2-40B4-BE49-F238E27FC236}">
                      <a16:creationId xmlns:a16="http://schemas.microsoft.com/office/drawing/2014/main" id="{62C1A9FD-B6DF-4AFC-AEFC-01C586FFADED}"/>
                    </a:ext>
                  </a:extLst>
                </p:cNvPr>
                <p:cNvSpPr>
                  <a:spLocks noChangeArrowheads="1"/>
                </p:cNvSpPr>
                <p:nvPr/>
              </p:nvSpPr>
              <p:spPr bwMode="auto">
                <a:xfrm>
                  <a:off x="1289046" y="4995863"/>
                  <a:ext cx="203633"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180</a:t>
                  </a:r>
                  <a:endParaRPr lang="en-US" altLang="en-US" sz="2800" dirty="0">
                    <a:solidFill>
                      <a:srgbClr val="000000"/>
                    </a:solidFill>
                    <a:latin typeface="Century Gothic" panose="020B0502020202020204" pitchFamily="34" charset="0"/>
                  </a:endParaRPr>
                </a:p>
              </p:txBody>
            </p:sp>
            <p:sp>
              <p:nvSpPr>
                <p:cNvPr id="98" name="Rectangle 92">
                  <a:extLst>
                    <a:ext uri="{FF2B5EF4-FFF2-40B4-BE49-F238E27FC236}">
                      <a16:creationId xmlns:a16="http://schemas.microsoft.com/office/drawing/2014/main" id="{8448C880-F6ED-40B7-9263-B0989A6BF757}"/>
                    </a:ext>
                  </a:extLst>
                </p:cNvPr>
                <p:cNvSpPr>
                  <a:spLocks noChangeArrowheads="1"/>
                </p:cNvSpPr>
                <p:nvPr/>
              </p:nvSpPr>
              <p:spPr bwMode="auto">
                <a:xfrm>
                  <a:off x="1850075" y="4995863"/>
                  <a:ext cx="203633"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360</a:t>
                  </a:r>
                  <a:endParaRPr lang="en-US" altLang="en-US" sz="2800" dirty="0">
                    <a:solidFill>
                      <a:srgbClr val="000000"/>
                    </a:solidFill>
                    <a:latin typeface="Century Gothic" panose="020B0502020202020204" pitchFamily="34" charset="0"/>
                  </a:endParaRPr>
                </a:p>
              </p:txBody>
            </p:sp>
            <p:sp>
              <p:nvSpPr>
                <p:cNvPr id="100" name="Rectangle 94">
                  <a:extLst>
                    <a:ext uri="{FF2B5EF4-FFF2-40B4-BE49-F238E27FC236}">
                      <a16:creationId xmlns:a16="http://schemas.microsoft.com/office/drawing/2014/main" id="{44FDD0CE-327A-4B03-9BBA-D1C3AA00182B}"/>
                    </a:ext>
                  </a:extLst>
                </p:cNvPr>
                <p:cNvSpPr>
                  <a:spLocks noChangeArrowheads="1"/>
                </p:cNvSpPr>
                <p:nvPr/>
              </p:nvSpPr>
              <p:spPr bwMode="auto">
                <a:xfrm>
                  <a:off x="2411104" y="4995863"/>
                  <a:ext cx="203633"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540</a:t>
                  </a:r>
                  <a:endParaRPr lang="en-US" altLang="en-US" sz="2800" dirty="0">
                    <a:solidFill>
                      <a:srgbClr val="000000"/>
                    </a:solidFill>
                    <a:latin typeface="Century Gothic" panose="020B0502020202020204" pitchFamily="34" charset="0"/>
                  </a:endParaRPr>
                </a:p>
              </p:txBody>
            </p:sp>
            <p:sp>
              <p:nvSpPr>
                <p:cNvPr id="102" name="Rectangle 96">
                  <a:extLst>
                    <a:ext uri="{FF2B5EF4-FFF2-40B4-BE49-F238E27FC236}">
                      <a16:creationId xmlns:a16="http://schemas.microsoft.com/office/drawing/2014/main" id="{9D04CF4C-D6AE-4528-BA22-0CF6101BDB26}"/>
                    </a:ext>
                  </a:extLst>
                </p:cNvPr>
                <p:cNvSpPr>
                  <a:spLocks noChangeArrowheads="1"/>
                </p:cNvSpPr>
                <p:nvPr/>
              </p:nvSpPr>
              <p:spPr bwMode="auto">
                <a:xfrm>
                  <a:off x="2972135" y="4995863"/>
                  <a:ext cx="203633"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720</a:t>
                  </a:r>
                  <a:endParaRPr lang="en-US" altLang="en-US" sz="2800" dirty="0">
                    <a:solidFill>
                      <a:srgbClr val="000000"/>
                    </a:solidFill>
                    <a:latin typeface="Century Gothic" panose="020B0502020202020204" pitchFamily="34" charset="0"/>
                  </a:endParaRPr>
                </a:p>
              </p:txBody>
            </p:sp>
            <p:sp>
              <p:nvSpPr>
                <p:cNvPr id="104" name="Rectangle 98">
                  <a:extLst>
                    <a:ext uri="{FF2B5EF4-FFF2-40B4-BE49-F238E27FC236}">
                      <a16:creationId xmlns:a16="http://schemas.microsoft.com/office/drawing/2014/main" id="{D9F34F6F-88B1-4054-B304-7BB2D1E42A39}"/>
                    </a:ext>
                  </a:extLst>
                </p:cNvPr>
                <p:cNvSpPr>
                  <a:spLocks noChangeArrowheads="1"/>
                </p:cNvSpPr>
                <p:nvPr/>
              </p:nvSpPr>
              <p:spPr bwMode="auto">
                <a:xfrm>
                  <a:off x="3533162" y="4995863"/>
                  <a:ext cx="203633"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900</a:t>
                  </a:r>
                  <a:endParaRPr lang="en-US" altLang="en-US" sz="2800" dirty="0">
                    <a:solidFill>
                      <a:srgbClr val="000000"/>
                    </a:solidFill>
                    <a:latin typeface="Century Gothic" panose="020B0502020202020204" pitchFamily="34" charset="0"/>
                  </a:endParaRPr>
                </a:p>
              </p:txBody>
            </p:sp>
            <p:cxnSp>
              <p:nvCxnSpPr>
                <p:cNvPr id="210" name="Straight Connector 209">
                  <a:extLst>
                    <a:ext uri="{FF2B5EF4-FFF2-40B4-BE49-F238E27FC236}">
                      <a16:creationId xmlns:a16="http://schemas.microsoft.com/office/drawing/2014/main" id="{07D7A0BA-1BA2-4EEA-B34B-82FBF3B6618A}"/>
                    </a:ext>
                  </a:extLst>
                </p:cNvPr>
                <p:cNvCxnSpPr>
                  <a:cxnSpLocks/>
                </p:cNvCxnSpPr>
                <p:nvPr/>
              </p:nvCxnSpPr>
              <p:spPr>
                <a:xfrm flipH="1">
                  <a:off x="3637093"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7E6DFC68-D2A2-4E62-A45A-F0FED0E9997A}"/>
                    </a:ext>
                  </a:extLst>
                </p:cNvPr>
                <p:cNvCxnSpPr>
                  <a:cxnSpLocks/>
                </p:cNvCxnSpPr>
                <p:nvPr/>
              </p:nvCxnSpPr>
              <p:spPr>
                <a:xfrm flipH="1">
                  <a:off x="3076681"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A1BD747C-565A-4ED6-B60D-1C22B90CD3EB}"/>
                    </a:ext>
                  </a:extLst>
                </p:cNvPr>
                <p:cNvCxnSpPr>
                  <a:cxnSpLocks/>
                </p:cNvCxnSpPr>
                <p:nvPr/>
              </p:nvCxnSpPr>
              <p:spPr>
                <a:xfrm flipH="1">
                  <a:off x="2516267"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44379FBA-ED33-4F50-91C1-22BF12AF4EFA}"/>
                    </a:ext>
                  </a:extLst>
                </p:cNvPr>
                <p:cNvCxnSpPr>
                  <a:cxnSpLocks/>
                </p:cNvCxnSpPr>
                <p:nvPr/>
              </p:nvCxnSpPr>
              <p:spPr>
                <a:xfrm flipH="1">
                  <a:off x="1955853"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B8833515-E239-41B0-9941-A58FC3603FE3}"/>
                    </a:ext>
                  </a:extLst>
                </p:cNvPr>
                <p:cNvCxnSpPr>
                  <a:cxnSpLocks/>
                </p:cNvCxnSpPr>
                <p:nvPr/>
              </p:nvCxnSpPr>
              <p:spPr>
                <a:xfrm flipH="1">
                  <a:off x="1395439"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8D9A6B7F-B00D-43B5-9679-60BE805294EF}"/>
                    </a:ext>
                  </a:extLst>
                </p:cNvPr>
                <p:cNvCxnSpPr>
                  <a:cxnSpLocks/>
                </p:cNvCxnSpPr>
                <p:nvPr/>
              </p:nvCxnSpPr>
              <p:spPr>
                <a:xfrm flipH="1">
                  <a:off x="835025" y="4897438"/>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 name="Down Arrow 151"/>
              <p:cNvSpPr/>
              <p:nvPr/>
            </p:nvSpPr>
            <p:spPr>
              <a:xfrm>
                <a:off x="5384138" y="2820475"/>
                <a:ext cx="208364" cy="303374"/>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latin typeface="Century Gothic" panose="020B0502020202020204" pitchFamily="34" charset="0"/>
                </a:endParaRPr>
              </a:p>
            </p:txBody>
          </p:sp>
          <p:sp>
            <p:nvSpPr>
              <p:cNvPr id="138" name="Rectangle 133">
                <a:extLst>
                  <a:ext uri="{FF2B5EF4-FFF2-40B4-BE49-F238E27FC236}">
                    <a16:creationId xmlns:a16="http://schemas.microsoft.com/office/drawing/2014/main" id="{2FA43E09-7CB8-4FD0-8C3C-6BC54C31B37D}"/>
                  </a:ext>
                </a:extLst>
              </p:cNvPr>
              <p:cNvSpPr>
                <a:spLocks noChangeArrowheads="1"/>
              </p:cNvSpPr>
              <p:nvPr/>
            </p:nvSpPr>
            <p:spPr bwMode="auto">
              <a:xfrm>
                <a:off x="3683869" y="4795985"/>
                <a:ext cx="953787" cy="1308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lnSpc>
                    <a:spcPct val="85000"/>
                  </a:lnSpc>
                  <a:spcBef>
                    <a:spcPts val="300"/>
                  </a:spcBef>
                </a:pPr>
                <a:r>
                  <a:rPr lang="pt-BR" altLang="en-US" sz="1000">
                    <a:solidFill>
                      <a:srgbClr val="000000"/>
                    </a:solidFill>
                    <a:latin typeface="Century Gothic" panose="020B0502020202020204" pitchFamily="34" charset="0"/>
                  </a:rPr>
                  <a:t>P</a:t>
                </a:r>
                <a:r>
                  <a:rPr lang="pt-BR" altLang="en-US" sz="1000" baseline="-25000">
                    <a:solidFill>
                      <a:srgbClr val="000000"/>
                    </a:solidFill>
                    <a:latin typeface="Century Gothic" panose="020B0502020202020204" pitchFamily="34" charset="0"/>
                  </a:rPr>
                  <a:t>interaction</a:t>
                </a:r>
                <a:r>
                  <a:rPr lang="pt-BR" altLang="en-US" sz="1000">
                    <a:solidFill>
                      <a:srgbClr val="000000"/>
                    </a:solidFill>
                    <a:latin typeface="Century Gothic" panose="020B0502020202020204" pitchFamily="34" charset="0"/>
                  </a:rPr>
                  <a:t> = 0.40 </a:t>
                </a:r>
                <a:endParaRPr lang="en-US" altLang="en-US" sz="1000" dirty="0">
                  <a:solidFill>
                    <a:srgbClr val="000000"/>
                  </a:solidFill>
                  <a:latin typeface="Century Gothic" panose="020B0502020202020204" pitchFamily="34" charset="0"/>
                </a:endParaRPr>
              </a:p>
            </p:txBody>
          </p:sp>
          <p:sp>
            <p:nvSpPr>
              <p:cNvPr id="143" name="Rectangle 110">
                <a:extLst>
                  <a:ext uri="{FF2B5EF4-FFF2-40B4-BE49-F238E27FC236}">
                    <a16:creationId xmlns:a16="http://schemas.microsoft.com/office/drawing/2014/main" id="{22931A24-BB1F-455D-99E4-E8DA95549D88}"/>
                  </a:ext>
                </a:extLst>
              </p:cNvPr>
              <p:cNvSpPr>
                <a:spLocks noChangeArrowheads="1"/>
              </p:cNvSpPr>
              <p:nvPr/>
            </p:nvSpPr>
            <p:spPr bwMode="auto">
              <a:xfrm>
                <a:off x="5400360" y="2082437"/>
                <a:ext cx="718145" cy="470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nSpc>
                    <a:spcPct val="85000"/>
                  </a:lnSpc>
                </a:pPr>
                <a:r>
                  <a:rPr lang="it-IT" altLang="en-US" sz="1200" b="1">
                    <a:solidFill>
                      <a:srgbClr val="000000"/>
                    </a:solidFill>
                    <a:latin typeface="Century Gothic" panose="020B0502020202020204" pitchFamily="34" charset="0"/>
                  </a:rPr>
                  <a:t>PAD</a:t>
                </a:r>
              </a:p>
              <a:p>
                <a:pPr>
                  <a:lnSpc>
                    <a:spcPct val="85000"/>
                  </a:lnSpc>
                </a:pPr>
                <a:r>
                  <a:rPr lang="it-IT" altLang="en-US" sz="1200">
                    <a:solidFill>
                      <a:srgbClr val="C00000"/>
                    </a:solidFill>
                    <a:latin typeface="Century Gothic" panose="020B0502020202020204" pitchFamily="34" charset="0"/>
                  </a:rPr>
                  <a:t>3.5% ARR </a:t>
                </a:r>
              </a:p>
              <a:p>
                <a:pPr>
                  <a:lnSpc>
                    <a:spcPct val="85000"/>
                  </a:lnSpc>
                </a:pPr>
                <a:r>
                  <a:rPr lang="it-IT" altLang="en-US" sz="1200">
                    <a:solidFill>
                      <a:srgbClr val="C00000"/>
                    </a:solidFill>
                    <a:latin typeface="Century Gothic" panose="020B0502020202020204" pitchFamily="34" charset="0"/>
                  </a:rPr>
                  <a:t>NNT 29 </a:t>
                </a:r>
                <a:endParaRPr lang="en-US" altLang="en-US" sz="2800" dirty="0">
                  <a:solidFill>
                    <a:srgbClr val="C00000"/>
                  </a:solidFill>
                  <a:latin typeface="Century Gothic" panose="020B0502020202020204" pitchFamily="34" charset="0"/>
                </a:endParaRPr>
              </a:p>
            </p:txBody>
          </p:sp>
          <p:sp>
            <p:nvSpPr>
              <p:cNvPr id="144" name="Down Arrow 150">
                <a:extLst>
                  <a:ext uri="{FF2B5EF4-FFF2-40B4-BE49-F238E27FC236}">
                    <a16:creationId xmlns:a16="http://schemas.microsoft.com/office/drawing/2014/main" id="{87EABD1D-D496-4A17-A276-B13CA160ACD3}"/>
                  </a:ext>
                </a:extLst>
              </p:cNvPr>
              <p:cNvSpPr/>
              <p:nvPr/>
            </p:nvSpPr>
            <p:spPr>
              <a:xfrm>
                <a:off x="5046056" y="2152129"/>
                <a:ext cx="208364" cy="303374"/>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latin typeface="Century Gothic" panose="020B0502020202020204" pitchFamily="34" charset="0"/>
                </a:endParaRPr>
              </a:p>
            </p:txBody>
          </p:sp>
          <p:sp>
            <p:nvSpPr>
              <p:cNvPr id="4" name="Rectangle 15">
                <a:extLst>
                  <a:ext uri="{FF2B5EF4-FFF2-40B4-BE49-F238E27FC236}">
                    <a16:creationId xmlns:a16="http://schemas.microsoft.com/office/drawing/2014/main" id="{9230EBB6-2BCA-C1A0-B7B8-15816833E4AF}"/>
                  </a:ext>
                </a:extLst>
              </p:cNvPr>
              <p:cNvSpPr>
                <a:spLocks noChangeArrowheads="1"/>
              </p:cNvSpPr>
              <p:nvPr/>
            </p:nvSpPr>
            <p:spPr bwMode="auto">
              <a:xfrm rot="16200000">
                <a:off x="6000660" y="3393720"/>
                <a:ext cx="13529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ysClr val="windowText" lastClr="000000"/>
                    </a:solidFill>
                    <a:latin typeface="Century Gothic" panose="020B0502020202020204" pitchFamily="34" charset="0"/>
                  </a:rPr>
                  <a:t>Risk of Endpoint</a:t>
                </a:r>
              </a:p>
            </p:txBody>
          </p:sp>
        </p:grpSp>
        <p:grpSp>
          <p:nvGrpSpPr>
            <p:cNvPr id="5" name="Group 4">
              <a:extLst>
                <a:ext uri="{FF2B5EF4-FFF2-40B4-BE49-F238E27FC236}">
                  <a16:creationId xmlns:a16="http://schemas.microsoft.com/office/drawing/2014/main" id="{91A0D25C-8F77-4EB3-9466-F5A01C5BDCBD}"/>
                </a:ext>
              </a:extLst>
            </p:cNvPr>
            <p:cNvGrpSpPr/>
            <p:nvPr/>
          </p:nvGrpSpPr>
          <p:grpSpPr>
            <a:xfrm>
              <a:off x="1542925" y="2047932"/>
              <a:ext cx="1378899" cy="423992"/>
              <a:chOff x="931974" y="1703297"/>
              <a:chExt cx="1001509" cy="407433"/>
            </a:xfrm>
          </p:grpSpPr>
          <p:sp>
            <p:nvSpPr>
              <p:cNvPr id="280" name="Rectangle 92">
                <a:extLst>
                  <a:ext uri="{FF2B5EF4-FFF2-40B4-BE49-F238E27FC236}">
                    <a16:creationId xmlns:a16="http://schemas.microsoft.com/office/drawing/2014/main" id="{B7E9098B-8973-49C9-B4CF-11955BEBFAD2}"/>
                  </a:ext>
                </a:extLst>
              </p:cNvPr>
              <p:cNvSpPr>
                <a:spLocks noChangeArrowheads="1"/>
              </p:cNvSpPr>
              <p:nvPr/>
            </p:nvSpPr>
            <p:spPr bwMode="auto">
              <a:xfrm>
                <a:off x="1246559" y="1933276"/>
                <a:ext cx="686924"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Century Gothic" panose="020B0502020202020204" pitchFamily="34" charset="0"/>
                  </a:rPr>
                  <a:t>Evolocumab</a:t>
                </a:r>
                <a:endParaRPr lang="en-US" altLang="en-US" sz="1600" dirty="0">
                  <a:solidFill>
                    <a:srgbClr val="000000"/>
                  </a:solidFill>
                  <a:latin typeface="Century Gothic" panose="020B0502020202020204" pitchFamily="34" charset="0"/>
                </a:endParaRPr>
              </a:p>
            </p:txBody>
          </p:sp>
          <p:sp>
            <p:nvSpPr>
              <p:cNvPr id="281" name="Rectangle 93">
                <a:extLst>
                  <a:ext uri="{FF2B5EF4-FFF2-40B4-BE49-F238E27FC236}">
                    <a16:creationId xmlns:a16="http://schemas.microsoft.com/office/drawing/2014/main" id="{A1065990-E5FA-4353-BACA-7EDC0EB21BB8}"/>
                  </a:ext>
                </a:extLst>
              </p:cNvPr>
              <p:cNvSpPr>
                <a:spLocks noChangeArrowheads="1"/>
              </p:cNvSpPr>
              <p:nvPr/>
            </p:nvSpPr>
            <p:spPr bwMode="auto">
              <a:xfrm>
                <a:off x="1246559" y="1703297"/>
                <a:ext cx="458725" cy="1774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Century Gothic" panose="020B0502020202020204" pitchFamily="34" charset="0"/>
                  </a:rPr>
                  <a:t>Placebo</a:t>
                </a:r>
                <a:endParaRPr lang="en-US" altLang="en-US" sz="1600" dirty="0">
                  <a:solidFill>
                    <a:srgbClr val="000000"/>
                  </a:solidFill>
                  <a:latin typeface="Century Gothic" panose="020B0502020202020204" pitchFamily="34" charset="0"/>
                </a:endParaRPr>
              </a:p>
            </p:txBody>
          </p:sp>
          <p:sp>
            <p:nvSpPr>
              <p:cNvPr id="282" name="Line 94">
                <a:extLst>
                  <a:ext uri="{FF2B5EF4-FFF2-40B4-BE49-F238E27FC236}">
                    <a16:creationId xmlns:a16="http://schemas.microsoft.com/office/drawing/2014/main" id="{1DC2A4D1-2963-4437-AB4A-1489986DA6AB}"/>
                  </a:ext>
                </a:extLst>
              </p:cNvPr>
              <p:cNvSpPr>
                <a:spLocks noChangeShapeType="1"/>
              </p:cNvSpPr>
              <p:nvPr/>
            </p:nvSpPr>
            <p:spPr bwMode="auto">
              <a:xfrm>
                <a:off x="931974" y="2018977"/>
                <a:ext cx="254000" cy="0"/>
              </a:xfrm>
              <a:prstGeom prst="line">
                <a:avLst/>
              </a:prstGeom>
              <a:noFill/>
              <a:ln w="2857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rgbClr val="000000"/>
                  </a:solidFill>
                  <a:latin typeface="Century Gothic" panose="020B0502020202020204" pitchFamily="34" charset="0"/>
                </a:endParaRPr>
              </a:p>
            </p:txBody>
          </p:sp>
          <p:sp>
            <p:nvSpPr>
              <p:cNvPr id="284" name="Line 95">
                <a:extLst>
                  <a:ext uri="{FF2B5EF4-FFF2-40B4-BE49-F238E27FC236}">
                    <a16:creationId xmlns:a16="http://schemas.microsoft.com/office/drawing/2014/main" id="{1AE25325-1701-471C-AF56-EF112641168B}"/>
                  </a:ext>
                </a:extLst>
              </p:cNvPr>
              <p:cNvSpPr>
                <a:spLocks noChangeShapeType="1"/>
              </p:cNvSpPr>
              <p:nvPr/>
            </p:nvSpPr>
            <p:spPr bwMode="auto">
              <a:xfrm flipH="1">
                <a:off x="931974" y="1788998"/>
                <a:ext cx="254000" cy="0"/>
              </a:xfrm>
              <a:prstGeom prst="line">
                <a:avLst/>
              </a:prstGeom>
              <a:noFill/>
              <a:ln w="28575" cap="flat">
                <a:solidFill>
                  <a:srgbClr val="113E6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rgbClr val="000000"/>
                  </a:solidFill>
                  <a:latin typeface="Century Gothic" panose="020B0502020202020204" pitchFamily="34" charset="0"/>
                </a:endParaRPr>
              </a:p>
            </p:txBody>
          </p:sp>
        </p:grpSp>
      </p:grpSp>
      <p:sp>
        <p:nvSpPr>
          <p:cNvPr id="9" name="Rectangle 8">
            <a:extLst>
              <a:ext uri="{FF2B5EF4-FFF2-40B4-BE49-F238E27FC236}">
                <a16:creationId xmlns:a16="http://schemas.microsoft.com/office/drawing/2014/main" id="{2C0D4788-EEDA-01A9-50F4-A6CA70685F3C}"/>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38367024-67D0-E1FE-953F-1F4CCB3C757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482535315"/>
      </p:ext>
    </p:extLst>
  </p:cSld>
  <p:clrMapOvr>
    <a:masterClrMapping/>
  </p:clrMapOvr>
  <p:transition>
    <p:fade/>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CC01AD-213F-4023-9810-8BBE1243DEC4}"/>
              </a:ext>
            </a:extLst>
          </p:cNvPr>
          <p:cNvSpPr>
            <a:spLocks noGrp="1"/>
          </p:cNvSpPr>
          <p:nvPr>
            <p:ph type="title"/>
          </p:nvPr>
        </p:nvSpPr>
        <p:spPr>
          <a:xfrm>
            <a:off x="365125" y="365760"/>
            <a:ext cx="11461750" cy="1523494"/>
          </a:xfrm>
        </p:spPr>
        <p:txBody>
          <a:bodyPr/>
          <a:lstStyle/>
          <a:p>
            <a:r>
              <a:rPr lang="en-US" noProof="0" dirty="0"/>
              <a:t>Patients With a History of PAD Without Prior MI or Stroke </a:t>
            </a:r>
            <a:r>
              <a:rPr kumimoji="0" lang="en-US" b="1" i="0" u="none" strike="noStrike" kern="1200" cap="none" spc="10" normalizeH="0" baseline="0" noProof="0" dirty="0">
                <a:ln>
                  <a:noFill/>
                </a:ln>
                <a:solidFill>
                  <a:srgbClr val="0063C3"/>
                </a:solidFill>
                <a:effectLst/>
                <a:uLnTx/>
                <a:uFillTx/>
              </a:rPr>
              <a:t>Showed a Greater ARR </a:t>
            </a:r>
            <a:r>
              <a:rPr lang="en-US" spc="10" noProof="0" dirty="0">
                <a:solidFill>
                  <a:srgbClr val="0063C3"/>
                </a:solidFill>
              </a:rPr>
              <a:t>W</a:t>
            </a:r>
            <a:r>
              <a:rPr kumimoji="0" lang="en-US" b="1" i="0" u="none" strike="noStrike" kern="1200" cap="none" spc="10" normalizeH="0" baseline="0" noProof="0" dirty="0">
                <a:ln>
                  <a:noFill/>
                </a:ln>
                <a:solidFill>
                  <a:srgbClr val="0063C3"/>
                </a:solidFill>
                <a:effectLst/>
                <a:uLnTx/>
                <a:uFillTx/>
              </a:rPr>
              <a:t>ith Evolocumab Compared With Placebo</a:t>
            </a:r>
            <a:endParaRPr lang="en-US" noProof="0" dirty="0"/>
          </a:p>
        </p:txBody>
      </p:sp>
      <p:grpSp>
        <p:nvGrpSpPr>
          <p:cNvPr id="6" name="Group 5">
            <a:extLst>
              <a:ext uri="{FF2B5EF4-FFF2-40B4-BE49-F238E27FC236}">
                <a16:creationId xmlns:a16="http://schemas.microsoft.com/office/drawing/2014/main" id="{3316B838-DE52-3688-C3C5-AE06E9857142}"/>
              </a:ext>
            </a:extLst>
          </p:cNvPr>
          <p:cNvGrpSpPr/>
          <p:nvPr/>
        </p:nvGrpSpPr>
        <p:grpSpPr>
          <a:xfrm>
            <a:off x="365125" y="2075854"/>
            <a:ext cx="5479575" cy="3877399"/>
            <a:chOff x="365125" y="2075854"/>
            <a:chExt cx="5479575" cy="3877399"/>
          </a:xfrm>
        </p:grpSpPr>
        <p:sp>
          <p:nvSpPr>
            <p:cNvPr id="237" name="Rectangle 43">
              <a:extLst>
                <a:ext uri="{FF2B5EF4-FFF2-40B4-BE49-F238E27FC236}">
                  <a16:creationId xmlns:a16="http://schemas.microsoft.com/office/drawing/2014/main" id="{09C5807B-142F-4825-B048-42D37DB709A7}"/>
                </a:ext>
              </a:extLst>
            </p:cNvPr>
            <p:cNvSpPr>
              <a:spLocks noChangeArrowheads="1"/>
            </p:cNvSpPr>
            <p:nvPr/>
          </p:nvSpPr>
          <p:spPr bwMode="auto">
            <a:xfrm>
              <a:off x="842659" y="5348817"/>
              <a:ext cx="2035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0%</a:t>
              </a:r>
              <a:endParaRPr lang="en-US" altLang="en-US" sz="3600" dirty="0">
                <a:solidFill>
                  <a:srgbClr val="000000"/>
                </a:solidFill>
                <a:latin typeface="Century Gothic" panose="020B0502020202020204" pitchFamily="34" charset="0"/>
              </a:endParaRPr>
            </a:p>
          </p:txBody>
        </p:sp>
        <p:sp>
          <p:nvSpPr>
            <p:cNvPr id="238" name="Rectangle 44">
              <a:extLst>
                <a:ext uri="{FF2B5EF4-FFF2-40B4-BE49-F238E27FC236}">
                  <a16:creationId xmlns:a16="http://schemas.microsoft.com/office/drawing/2014/main" id="{3F2DBF22-BF30-478E-9752-F4EBD6A6E64D}"/>
                </a:ext>
              </a:extLst>
            </p:cNvPr>
            <p:cNvSpPr>
              <a:spLocks noChangeArrowheads="1"/>
            </p:cNvSpPr>
            <p:nvPr/>
          </p:nvSpPr>
          <p:spPr bwMode="auto">
            <a:xfrm>
              <a:off x="842659" y="4918456"/>
              <a:ext cx="2035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2%</a:t>
              </a:r>
              <a:endParaRPr lang="en-US" altLang="en-US" sz="3600" dirty="0">
                <a:solidFill>
                  <a:srgbClr val="000000"/>
                </a:solidFill>
                <a:latin typeface="Century Gothic" panose="020B0502020202020204" pitchFamily="34" charset="0"/>
              </a:endParaRPr>
            </a:p>
          </p:txBody>
        </p:sp>
        <p:sp>
          <p:nvSpPr>
            <p:cNvPr id="239" name="Rectangle 45">
              <a:extLst>
                <a:ext uri="{FF2B5EF4-FFF2-40B4-BE49-F238E27FC236}">
                  <a16:creationId xmlns:a16="http://schemas.microsoft.com/office/drawing/2014/main" id="{95BC8AB3-8662-48FD-9D6A-E7A53BA9F59A}"/>
                </a:ext>
              </a:extLst>
            </p:cNvPr>
            <p:cNvSpPr>
              <a:spLocks noChangeArrowheads="1"/>
            </p:cNvSpPr>
            <p:nvPr/>
          </p:nvSpPr>
          <p:spPr bwMode="auto">
            <a:xfrm>
              <a:off x="842659" y="4488097"/>
              <a:ext cx="2035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4%</a:t>
              </a:r>
              <a:endParaRPr lang="en-US" altLang="en-US" sz="3600" dirty="0">
                <a:solidFill>
                  <a:srgbClr val="000000"/>
                </a:solidFill>
                <a:latin typeface="Century Gothic" panose="020B0502020202020204" pitchFamily="34" charset="0"/>
              </a:endParaRPr>
            </a:p>
          </p:txBody>
        </p:sp>
        <p:sp>
          <p:nvSpPr>
            <p:cNvPr id="240" name="Rectangle 46">
              <a:extLst>
                <a:ext uri="{FF2B5EF4-FFF2-40B4-BE49-F238E27FC236}">
                  <a16:creationId xmlns:a16="http://schemas.microsoft.com/office/drawing/2014/main" id="{2ED635BC-DF6D-4679-89D6-F9BE812BA9AF}"/>
                </a:ext>
              </a:extLst>
            </p:cNvPr>
            <p:cNvSpPr>
              <a:spLocks noChangeArrowheads="1"/>
            </p:cNvSpPr>
            <p:nvPr/>
          </p:nvSpPr>
          <p:spPr bwMode="auto">
            <a:xfrm>
              <a:off x="842659" y="4057739"/>
              <a:ext cx="2035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6%</a:t>
              </a:r>
              <a:endParaRPr lang="en-US" altLang="en-US" sz="3600" dirty="0">
                <a:solidFill>
                  <a:srgbClr val="000000"/>
                </a:solidFill>
                <a:latin typeface="Century Gothic" panose="020B0502020202020204" pitchFamily="34" charset="0"/>
              </a:endParaRPr>
            </a:p>
          </p:txBody>
        </p:sp>
        <p:sp>
          <p:nvSpPr>
            <p:cNvPr id="241" name="Rectangle 47">
              <a:extLst>
                <a:ext uri="{FF2B5EF4-FFF2-40B4-BE49-F238E27FC236}">
                  <a16:creationId xmlns:a16="http://schemas.microsoft.com/office/drawing/2014/main" id="{26BD33FF-DC5A-4DBB-BC14-56CD131F6794}"/>
                </a:ext>
              </a:extLst>
            </p:cNvPr>
            <p:cNvSpPr>
              <a:spLocks noChangeArrowheads="1"/>
            </p:cNvSpPr>
            <p:nvPr/>
          </p:nvSpPr>
          <p:spPr bwMode="auto">
            <a:xfrm>
              <a:off x="757706" y="3197022"/>
              <a:ext cx="2885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10%</a:t>
              </a:r>
              <a:endParaRPr lang="en-US" altLang="en-US" sz="3600" dirty="0">
                <a:solidFill>
                  <a:srgbClr val="000000"/>
                </a:solidFill>
                <a:latin typeface="Century Gothic" panose="020B0502020202020204" pitchFamily="34" charset="0"/>
              </a:endParaRPr>
            </a:p>
          </p:txBody>
        </p:sp>
        <p:sp>
          <p:nvSpPr>
            <p:cNvPr id="242" name="Rectangle 48">
              <a:extLst>
                <a:ext uri="{FF2B5EF4-FFF2-40B4-BE49-F238E27FC236}">
                  <a16:creationId xmlns:a16="http://schemas.microsoft.com/office/drawing/2014/main" id="{FE5664F1-C56D-41DD-8CB0-1FC85D4572A9}"/>
                </a:ext>
              </a:extLst>
            </p:cNvPr>
            <p:cNvSpPr>
              <a:spLocks noChangeArrowheads="1"/>
            </p:cNvSpPr>
            <p:nvPr/>
          </p:nvSpPr>
          <p:spPr bwMode="auto">
            <a:xfrm>
              <a:off x="757709" y="2336305"/>
              <a:ext cx="2885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14%</a:t>
              </a:r>
              <a:endParaRPr lang="en-US" altLang="en-US" sz="3600" dirty="0">
                <a:solidFill>
                  <a:srgbClr val="000000"/>
                </a:solidFill>
                <a:latin typeface="Century Gothic" panose="020B0502020202020204" pitchFamily="34" charset="0"/>
              </a:endParaRPr>
            </a:p>
          </p:txBody>
        </p:sp>
        <p:sp>
          <p:nvSpPr>
            <p:cNvPr id="243" name="Rectangle 49">
              <a:extLst>
                <a:ext uri="{FF2B5EF4-FFF2-40B4-BE49-F238E27FC236}">
                  <a16:creationId xmlns:a16="http://schemas.microsoft.com/office/drawing/2014/main" id="{2927C173-4823-431F-AA43-4D2829DEB932}"/>
                </a:ext>
              </a:extLst>
            </p:cNvPr>
            <p:cNvSpPr>
              <a:spLocks noChangeArrowheads="1"/>
            </p:cNvSpPr>
            <p:nvPr/>
          </p:nvSpPr>
          <p:spPr bwMode="auto">
            <a:xfrm>
              <a:off x="1024997" y="5540121"/>
              <a:ext cx="280988" cy="19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0</a:t>
              </a:r>
            </a:p>
          </p:txBody>
        </p:sp>
        <p:sp>
          <p:nvSpPr>
            <p:cNvPr id="244" name="Rectangle 51">
              <a:extLst>
                <a:ext uri="{FF2B5EF4-FFF2-40B4-BE49-F238E27FC236}">
                  <a16:creationId xmlns:a16="http://schemas.microsoft.com/office/drawing/2014/main" id="{C68AEA20-E2FA-4203-A379-5A5906F6EB68}"/>
                </a:ext>
              </a:extLst>
            </p:cNvPr>
            <p:cNvSpPr>
              <a:spLocks noChangeArrowheads="1"/>
            </p:cNvSpPr>
            <p:nvPr/>
          </p:nvSpPr>
          <p:spPr bwMode="auto">
            <a:xfrm>
              <a:off x="1778281" y="5540121"/>
              <a:ext cx="280988" cy="19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180</a:t>
              </a:r>
            </a:p>
          </p:txBody>
        </p:sp>
        <p:sp>
          <p:nvSpPr>
            <p:cNvPr id="245" name="Rectangle 53">
              <a:extLst>
                <a:ext uri="{FF2B5EF4-FFF2-40B4-BE49-F238E27FC236}">
                  <a16:creationId xmlns:a16="http://schemas.microsoft.com/office/drawing/2014/main" id="{C0B166C6-2C7E-4B3E-8F42-C72A61E53759}"/>
                </a:ext>
              </a:extLst>
            </p:cNvPr>
            <p:cNvSpPr>
              <a:spLocks noChangeArrowheads="1"/>
            </p:cNvSpPr>
            <p:nvPr/>
          </p:nvSpPr>
          <p:spPr bwMode="auto">
            <a:xfrm>
              <a:off x="4791420" y="5540121"/>
              <a:ext cx="280988" cy="19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900</a:t>
              </a:r>
            </a:p>
          </p:txBody>
        </p:sp>
        <p:sp>
          <p:nvSpPr>
            <p:cNvPr id="246" name="Rectangle 85">
              <a:extLst>
                <a:ext uri="{FF2B5EF4-FFF2-40B4-BE49-F238E27FC236}">
                  <a16:creationId xmlns:a16="http://schemas.microsoft.com/office/drawing/2014/main" id="{3552106C-6999-429B-A13B-7D17125080E1}"/>
                </a:ext>
              </a:extLst>
            </p:cNvPr>
            <p:cNvSpPr>
              <a:spLocks noChangeArrowheads="1"/>
            </p:cNvSpPr>
            <p:nvPr/>
          </p:nvSpPr>
          <p:spPr bwMode="auto">
            <a:xfrm>
              <a:off x="2068028" y="2886772"/>
              <a:ext cx="2754018" cy="470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lnSpc>
                  <a:spcPct val="85000"/>
                </a:lnSpc>
                <a:spcBef>
                  <a:spcPts val="300"/>
                </a:spcBef>
              </a:pPr>
              <a:r>
                <a:rPr lang="it-IT" altLang="en-US" sz="1200" b="1">
                  <a:solidFill>
                    <a:srgbClr val="000000"/>
                  </a:solidFill>
                  <a:latin typeface="Century Gothic" panose="020B0502020202020204" pitchFamily="34" charset="0"/>
                </a:rPr>
                <a:t>PAD (N = 1,505)</a:t>
              </a:r>
              <a:br>
                <a:rPr lang="it-IT" altLang="en-US" sz="1200" b="1">
                  <a:solidFill>
                    <a:srgbClr val="000000"/>
                  </a:solidFill>
                  <a:latin typeface="Century Gothic" panose="020B0502020202020204" pitchFamily="34" charset="0"/>
                </a:rPr>
              </a:br>
              <a:r>
                <a:rPr lang="it-IT" altLang="en-US" sz="1200">
                  <a:solidFill>
                    <a:srgbClr val="000000"/>
                  </a:solidFill>
                  <a:latin typeface="Century Gothic" panose="020B0502020202020204" pitchFamily="34" charset="0"/>
                </a:rPr>
                <a:t>HR:</a:t>
              </a:r>
              <a:r>
                <a:rPr lang="it-IT" altLang="en-US" sz="1200" b="1">
                  <a:solidFill>
                    <a:srgbClr val="000000"/>
                  </a:solidFill>
                  <a:latin typeface="Century Gothic" panose="020B0502020202020204" pitchFamily="34" charset="0"/>
                </a:rPr>
                <a:t> </a:t>
              </a:r>
              <a:r>
                <a:rPr lang="it-IT" altLang="en-US" sz="1200">
                  <a:solidFill>
                    <a:srgbClr val="000000"/>
                  </a:solidFill>
                  <a:latin typeface="Century Gothic" panose="020B0502020202020204" pitchFamily="34" charset="0"/>
                </a:rPr>
                <a:t>0.67 (0.47 – 0.96)</a:t>
              </a:r>
              <a:br>
                <a:rPr lang="it-IT" altLang="en-US" sz="1200">
                  <a:solidFill>
                    <a:srgbClr val="000000"/>
                  </a:solidFill>
                  <a:latin typeface="Century Gothic" panose="020B0502020202020204" pitchFamily="34" charset="0"/>
                </a:rPr>
              </a:br>
              <a:r>
                <a:rPr lang="it-IT" altLang="en-US" sz="1200">
                  <a:solidFill>
                    <a:srgbClr val="000000"/>
                  </a:solidFill>
                  <a:latin typeface="Century Gothic" panose="020B0502020202020204" pitchFamily="34" charset="0"/>
                </a:rPr>
                <a:t>P = 0.028</a:t>
              </a:r>
              <a:endParaRPr lang="en-US" altLang="en-US" sz="1200" dirty="0">
                <a:solidFill>
                  <a:srgbClr val="000000"/>
                </a:solidFill>
                <a:latin typeface="Century Gothic" panose="020B0502020202020204" pitchFamily="34" charset="0"/>
              </a:endParaRPr>
            </a:p>
          </p:txBody>
        </p:sp>
        <p:sp>
          <p:nvSpPr>
            <p:cNvPr id="247" name="Rectangle 47">
              <a:extLst>
                <a:ext uri="{FF2B5EF4-FFF2-40B4-BE49-F238E27FC236}">
                  <a16:creationId xmlns:a16="http://schemas.microsoft.com/office/drawing/2014/main" id="{4720359C-66D9-44B3-85B1-413DB5CF57D4}"/>
                </a:ext>
              </a:extLst>
            </p:cNvPr>
            <p:cNvSpPr>
              <a:spLocks noChangeArrowheads="1"/>
            </p:cNvSpPr>
            <p:nvPr/>
          </p:nvSpPr>
          <p:spPr bwMode="auto">
            <a:xfrm>
              <a:off x="842667" y="3627380"/>
              <a:ext cx="2035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8%</a:t>
              </a:r>
              <a:endParaRPr lang="en-US" altLang="en-US" sz="3600" dirty="0">
                <a:solidFill>
                  <a:srgbClr val="000000"/>
                </a:solidFill>
                <a:latin typeface="Century Gothic" panose="020B0502020202020204" pitchFamily="34" charset="0"/>
              </a:endParaRPr>
            </a:p>
          </p:txBody>
        </p:sp>
        <p:sp>
          <p:nvSpPr>
            <p:cNvPr id="248" name="Rectangle 48">
              <a:extLst>
                <a:ext uri="{FF2B5EF4-FFF2-40B4-BE49-F238E27FC236}">
                  <a16:creationId xmlns:a16="http://schemas.microsoft.com/office/drawing/2014/main" id="{6A0931E8-6BAA-41E4-BB5F-4FEB4F980782}"/>
                </a:ext>
              </a:extLst>
            </p:cNvPr>
            <p:cNvSpPr>
              <a:spLocks noChangeArrowheads="1"/>
            </p:cNvSpPr>
            <p:nvPr/>
          </p:nvSpPr>
          <p:spPr bwMode="auto">
            <a:xfrm>
              <a:off x="757709" y="2766663"/>
              <a:ext cx="2885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12%</a:t>
              </a:r>
              <a:endParaRPr lang="en-US" altLang="en-US" sz="3600" dirty="0">
                <a:solidFill>
                  <a:srgbClr val="000000"/>
                </a:solidFill>
                <a:latin typeface="Century Gothic" panose="020B0502020202020204" pitchFamily="34" charset="0"/>
              </a:endParaRPr>
            </a:p>
          </p:txBody>
        </p:sp>
        <p:sp>
          <p:nvSpPr>
            <p:cNvPr id="249" name="Rectangle 49">
              <a:extLst>
                <a:ext uri="{FF2B5EF4-FFF2-40B4-BE49-F238E27FC236}">
                  <a16:creationId xmlns:a16="http://schemas.microsoft.com/office/drawing/2014/main" id="{3E16D155-6C30-445C-A834-C686B4911A85}"/>
                </a:ext>
              </a:extLst>
            </p:cNvPr>
            <p:cNvSpPr>
              <a:spLocks noChangeArrowheads="1"/>
            </p:cNvSpPr>
            <p:nvPr/>
          </p:nvSpPr>
          <p:spPr bwMode="auto">
            <a:xfrm>
              <a:off x="2531564" y="5540121"/>
              <a:ext cx="280988" cy="19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360</a:t>
              </a:r>
            </a:p>
          </p:txBody>
        </p:sp>
        <p:sp>
          <p:nvSpPr>
            <p:cNvPr id="250" name="Rectangle 50">
              <a:extLst>
                <a:ext uri="{FF2B5EF4-FFF2-40B4-BE49-F238E27FC236}">
                  <a16:creationId xmlns:a16="http://schemas.microsoft.com/office/drawing/2014/main" id="{974CC6B0-B688-43C2-AB90-AB5A2E2E175E}"/>
                </a:ext>
              </a:extLst>
            </p:cNvPr>
            <p:cNvSpPr>
              <a:spLocks noChangeArrowheads="1"/>
            </p:cNvSpPr>
            <p:nvPr/>
          </p:nvSpPr>
          <p:spPr bwMode="auto">
            <a:xfrm>
              <a:off x="3284848" y="5540121"/>
              <a:ext cx="280988" cy="19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540</a:t>
              </a:r>
            </a:p>
          </p:txBody>
        </p:sp>
        <p:sp>
          <p:nvSpPr>
            <p:cNvPr id="251" name="Rectangle 51">
              <a:extLst>
                <a:ext uri="{FF2B5EF4-FFF2-40B4-BE49-F238E27FC236}">
                  <a16:creationId xmlns:a16="http://schemas.microsoft.com/office/drawing/2014/main" id="{7151A6A9-915C-4454-919A-60CBEE58EFAC}"/>
                </a:ext>
              </a:extLst>
            </p:cNvPr>
            <p:cNvSpPr>
              <a:spLocks noChangeArrowheads="1"/>
            </p:cNvSpPr>
            <p:nvPr/>
          </p:nvSpPr>
          <p:spPr bwMode="auto">
            <a:xfrm>
              <a:off x="4038131" y="5540121"/>
              <a:ext cx="280988" cy="19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720</a:t>
              </a:r>
            </a:p>
          </p:txBody>
        </p:sp>
        <p:sp>
          <p:nvSpPr>
            <p:cNvPr id="253" name="Rectangle 35">
              <a:extLst>
                <a:ext uri="{FF2B5EF4-FFF2-40B4-BE49-F238E27FC236}">
                  <a16:creationId xmlns:a16="http://schemas.microsoft.com/office/drawing/2014/main" id="{B5005377-0BC9-4F7E-8DB7-266822E852D2}"/>
                </a:ext>
              </a:extLst>
            </p:cNvPr>
            <p:cNvSpPr>
              <a:spLocks noChangeArrowheads="1"/>
            </p:cNvSpPr>
            <p:nvPr/>
          </p:nvSpPr>
          <p:spPr bwMode="auto">
            <a:xfrm>
              <a:off x="1167105" y="2429006"/>
              <a:ext cx="0" cy="3009233"/>
            </a:xfrm>
            <a:prstGeom prst="rect">
              <a:avLst/>
            </a:prstGeom>
            <a:solidFill>
              <a:srgbClr val="868686"/>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latin typeface="Century Gothic" panose="020B0502020202020204" pitchFamily="34" charset="0"/>
              </a:endParaRPr>
            </a:p>
          </p:txBody>
        </p:sp>
        <p:cxnSp>
          <p:nvCxnSpPr>
            <p:cNvPr id="254" name="Straight Connector 253">
              <a:extLst>
                <a:ext uri="{FF2B5EF4-FFF2-40B4-BE49-F238E27FC236}">
                  <a16:creationId xmlns:a16="http://schemas.microsoft.com/office/drawing/2014/main" id="{59974EDA-E77F-4DC9-BA97-791DFDB19EDE}"/>
                </a:ext>
              </a:extLst>
            </p:cNvPr>
            <p:cNvCxnSpPr>
              <a:cxnSpLocks/>
            </p:cNvCxnSpPr>
            <p:nvPr/>
          </p:nvCxnSpPr>
          <p:spPr>
            <a:xfrm flipH="1">
              <a:off x="1072977" y="2423603"/>
              <a:ext cx="975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D79EFCB6-AFFD-461D-80A2-34E0241D0076}"/>
                </a:ext>
              </a:extLst>
            </p:cNvPr>
            <p:cNvCxnSpPr>
              <a:cxnSpLocks/>
            </p:cNvCxnSpPr>
            <p:nvPr/>
          </p:nvCxnSpPr>
          <p:spPr>
            <a:xfrm flipH="1">
              <a:off x="1072977" y="2853119"/>
              <a:ext cx="975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a:extLst>
                <a:ext uri="{FF2B5EF4-FFF2-40B4-BE49-F238E27FC236}">
                  <a16:creationId xmlns:a16="http://schemas.microsoft.com/office/drawing/2014/main" id="{12F3F18A-5CA4-405F-8EB0-7992D9EBE574}"/>
                </a:ext>
              </a:extLst>
            </p:cNvPr>
            <p:cNvCxnSpPr>
              <a:cxnSpLocks/>
            </p:cNvCxnSpPr>
            <p:nvPr/>
          </p:nvCxnSpPr>
          <p:spPr>
            <a:xfrm flipH="1">
              <a:off x="1072977" y="3282634"/>
              <a:ext cx="975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90324E9B-56F6-4771-85EC-BC86176EC4DC}"/>
                </a:ext>
              </a:extLst>
            </p:cNvPr>
            <p:cNvCxnSpPr>
              <a:cxnSpLocks/>
            </p:cNvCxnSpPr>
            <p:nvPr/>
          </p:nvCxnSpPr>
          <p:spPr>
            <a:xfrm flipH="1">
              <a:off x="1072977" y="3712150"/>
              <a:ext cx="975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F50ED735-D63E-4A60-8002-1B5EEB82AA7E}"/>
                </a:ext>
              </a:extLst>
            </p:cNvPr>
            <p:cNvCxnSpPr>
              <a:cxnSpLocks/>
            </p:cNvCxnSpPr>
            <p:nvPr/>
          </p:nvCxnSpPr>
          <p:spPr>
            <a:xfrm flipH="1">
              <a:off x="1072977" y="4141666"/>
              <a:ext cx="975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48705956-BB66-4F24-999B-AC8298D4BE15}"/>
                </a:ext>
              </a:extLst>
            </p:cNvPr>
            <p:cNvCxnSpPr>
              <a:cxnSpLocks/>
            </p:cNvCxnSpPr>
            <p:nvPr/>
          </p:nvCxnSpPr>
          <p:spPr>
            <a:xfrm flipH="1">
              <a:off x="1072977" y="4571181"/>
              <a:ext cx="975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B59A5C06-967D-4412-9928-B94EFAE62058}"/>
                </a:ext>
              </a:extLst>
            </p:cNvPr>
            <p:cNvCxnSpPr>
              <a:cxnSpLocks/>
            </p:cNvCxnSpPr>
            <p:nvPr/>
          </p:nvCxnSpPr>
          <p:spPr>
            <a:xfrm flipH="1">
              <a:off x="1072977" y="5000697"/>
              <a:ext cx="975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Straight Connector 260">
              <a:extLst>
                <a:ext uri="{FF2B5EF4-FFF2-40B4-BE49-F238E27FC236}">
                  <a16:creationId xmlns:a16="http://schemas.microsoft.com/office/drawing/2014/main" id="{545BEBE4-B3C2-49D9-B58E-8AC358BD4B68}"/>
                </a:ext>
              </a:extLst>
            </p:cNvPr>
            <p:cNvCxnSpPr>
              <a:cxnSpLocks/>
            </p:cNvCxnSpPr>
            <p:nvPr/>
          </p:nvCxnSpPr>
          <p:spPr>
            <a:xfrm flipH="1">
              <a:off x="1072977" y="5434958"/>
              <a:ext cx="975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3DA1B557-FA4C-4D29-8B72-D4829CCB86E6}"/>
                </a:ext>
              </a:extLst>
            </p:cNvPr>
            <p:cNvCxnSpPr>
              <a:cxnSpLocks/>
            </p:cNvCxnSpPr>
            <p:nvPr/>
          </p:nvCxnSpPr>
          <p:spPr>
            <a:xfrm flipH="1">
              <a:off x="1167105" y="5434958"/>
              <a:ext cx="0" cy="7556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6C22B098-3854-41C8-9C8F-9CC4D0EFD27B}"/>
                </a:ext>
              </a:extLst>
            </p:cNvPr>
            <p:cNvCxnSpPr>
              <a:cxnSpLocks/>
            </p:cNvCxnSpPr>
            <p:nvPr/>
          </p:nvCxnSpPr>
          <p:spPr>
            <a:xfrm flipH="1">
              <a:off x="2670195" y="5434958"/>
              <a:ext cx="0" cy="7556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Straight Connector 263">
              <a:extLst>
                <a:ext uri="{FF2B5EF4-FFF2-40B4-BE49-F238E27FC236}">
                  <a16:creationId xmlns:a16="http://schemas.microsoft.com/office/drawing/2014/main" id="{C8974308-F3B7-4DC5-AADF-7F0E810687F8}"/>
                </a:ext>
              </a:extLst>
            </p:cNvPr>
            <p:cNvCxnSpPr>
              <a:cxnSpLocks/>
            </p:cNvCxnSpPr>
            <p:nvPr/>
          </p:nvCxnSpPr>
          <p:spPr>
            <a:xfrm flipH="1">
              <a:off x="4173286" y="5434958"/>
              <a:ext cx="0" cy="7556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a:extLst>
                <a:ext uri="{FF2B5EF4-FFF2-40B4-BE49-F238E27FC236}">
                  <a16:creationId xmlns:a16="http://schemas.microsoft.com/office/drawing/2014/main" id="{3E18F7D5-3689-4BFD-8CE1-83FEBB76725B}"/>
                </a:ext>
              </a:extLst>
            </p:cNvPr>
            <p:cNvCxnSpPr>
              <a:cxnSpLocks/>
            </p:cNvCxnSpPr>
            <p:nvPr/>
          </p:nvCxnSpPr>
          <p:spPr>
            <a:xfrm flipH="1">
              <a:off x="1918650" y="5441151"/>
              <a:ext cx="0" cy="7556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C2A1EE38-EED4-4518-9098-05464541BD0C}"/>
                </a:ext>
              </a:extLst>
            </p:cNvPr>
            <p:cNvCxnSpPr>
              <a:cxnSpLocks/>
            </p:cNvCxnSpPr>
            <p:nvPr/>
          </p:nvCxnSpPr>
          <p:spPr>
            <a:xfrm flipH="1">
              <a:off x="3421740" y="5441151"/>
              <a:ext cx="0" cy="7556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a:extLst>
                <a:ext uri="{FF2B5EF4-FFF2-40B4-BE49-F238E27FC236}">
                  <a16:creationId xmlns:a16="http://schemas.microsoft.com/office/drawing/2014/main" id="{666747D0-FEC7-437B-BDEB-E0A85E918DE9}"/>
                </a:ext>
              </a:extLst>
            </p:cNvPr>
            <p:cNvCxnSpPr>
              <a:cxnSpLocks/>
            </p:cNvCxnSpPr>
            <p:nvPr/>
          </p:nvCxnSpPr>
          <p:spPr>
            <a:xfrm flipH="1">
              <a:off x="4924831" y="5441151"/>
              <a:ext cx="0" cy="7556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a:extLst>
                <a:ext uri="{FF2B5EF4-FFF2-40B4-BE49-F238E27FC236}">
                  <a16:creationId xmlns:a16="http://schemas.microsoft.com/office/drawing/2014/main" id="{29DE4F02-0148-46FF-8E3F-CDE3B8237C60}"/>
                </a:ext>
              </a:extLst>
            </p:cNvPr>
            <p:cNvCxnSpPr>
              <a:cxnSpLocks/>
            </p:cNvCxnSpPr>
            <p:nvPr/>
          </p:nvCxnSpPr>
          <p:spPr>
            <a:xfrm flipH="1">
              <a:off x="1169058" y="5434958"/>
              <a:ext cx="376285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9" name="Rectangle 55">
              <a:extLst>
                <a:ext uri="{FF2B5EF4-FFF2-40B4-BE49-F238E27FC236}">
                  <a16:creationId xmlns:a16="http://schemas.microsoft.com/office/drawing/2014/main" id="{E5A7E387-5320-462C-BF99-80EACA6F5A10}"/>
                </a:ext>
              </a:extLst>
            </p:cNvPr>
            <p:cNvSpPr>
              <a:spLocks noChangeArrowheads="1"/>
            </p:cNvSpPr>
            <p:nvPr/>
          </p:nvSpPr>
          <p:spPr bwMode="auto">
            <a:xfrm>
              <a:off x="1952310" y="5737809"/>
              <a:ext cx="22089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rgbClr val="000000"/>
                  </a:solidFill>
                  <a:latin typeface="Century Gothic" panose="020B0502020202020204" pitchFamily="34" charset="0"/>
                </a:rPr>
                <a:t>Days from Randomization</a:t>
              </a:r>
            </a:p>
          </p:txBody>
        </p:sp>
        <p:sp>
          <p:nvSpPr>
            <p:cNvPr id="231" name="Rectangle 230">
              <a:extLst>
                <a:ext uri="{FF2B5EF4-FFF2-40B4-BE49-F238E27FC236}">
                  <a16:creationId xmlns:a16="http://schemas.microsoft.com/office/drawing/2014/main" id="{8D513BE9-1AB8-4563-944E-C93FC95C4121}"/>
                </a:ext>
              </a:extLst>
            </p:cNvPr>
            <p:cNvSpPr/>
            <p:nvPr/>
          </p:nvSpPr>
          <p:spPr>
            <a:xfrm>
              <a:off x="1126669" y="2075854"/>
              <a:ext cx="4348614" cy="338554"/>
            </a:xfrm>
            <a:prstGeom prst="rect">
              <a:avLst/>
            </a:prstGeom>
            <a:noFill/>
          </p:spPr>
          <p:txBody>
            <a:bodyPr wrap="square">
              <a:spAutoFit/>
            </a:bodyPr>
            <a:lstStyle/>
            <a:p>
              <a:pPr algn="ctr"/>
              <a:r>
                <a:rPr lang="en-US" sz="1600" b="1" i="0" kern="1200" dirty="0">
                  <a:solidFill>
                    <a:srgbClr val="0063C3"/>
                  </a:solidFill>
                  <a:effectLst/>
                  <a:latin typeface="Century Gothic" panose="020B0502020202020204" pitchFamily="34" charset="0"/>
                  <a:ea typeface="+mj-ea"/>
                  <a:cs typeface="+mj-cs"/>
                </a:rPr>
                <a:t>5-Point MACE</a:t>
              </a:r>
              <a:endParaRPr lang="en-US" altLang="en-US" sz="1800" b="1" dirty="0">
                <a:latin typeface="Century Gothic" panose="020B0502020202020204" pitchFamily="34" charset="0"/>
              </a:endParaRPr>
            </a:p>
          </p:txBody>
        </p:sp>
        <p:sp>
          <p:nvSpPr>
            <p:cNvPr id="232" name="Rectangle 54">
              <a:extLst>
                <a:ext uri="{FF2B5EF4-FFF2-40B4-BE49-F238E27FC236}">
                  <a16:creationId xmlns:a16="http://schemas.microsoft.com/office/drawing/2014/main" id="{F9921C9E-F500-4B24-85E2-4EA81BDF98F4}"/>
                </a:ext>
              </a:extLst>
            </p:cNvPr>
            <p:cNvSpPr>
              <a:spLocks noChangeArrowheads="1"/>
            </p:cNvSpPr>
            <p:nvPr/>
          </p:nvSpPr>
          <p:spPr bwMode="auto">
            <a:xfrm rot="16200000">
              <a:off x="-203620" y="3804249"/>
              <a:ext cx="13529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ysClr val="windowText" lastClr="000000"/>
                  </a:solidFill>
                  <a:latin typeface="Century Gothic" panose="020B0502020202020204" pitchFamily="34" charset="0"/>
                </a:rPr>
                <a:t>Risk of Endpoint</a:t>
              </a:r>
            </a:p>
          </p:txBody>
        </p:sp>
        <p:sp>
          <p:nvSpPr>
            <p:cNvPr id="234" name="Rectangle 110">
              <a:extLst>
                <a:ext uri="{FF2B5EF4-FFF2-40B4-BE49-F238E27FC236}">
                  <a16:creationId xmlns:a16="http://schemas.microsoft.com/office/drawing/2014/main" id="{33BE72AB-B7C5-4A1A-A6A5-571DC2DFE8A7}"/>
                </a:ext>
              </a:extLst>
            </p:cNvPr>
            <p:cNvSpPr>
              <a:spLocks noChangeArrowheads="1"/>
            </p:cNvSpPr>
            <p:nvPr/>
          </p:nvSpPr>
          <p:spPr bwMode="auto">
            <a:xfrm>
              <a:off x="5144249" y="3034227"/>
              <a:ext cx="700451" cy="470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nSpc>
                  <a:spcPct val="85000"/>
                </a:lnSpc>
              </a:pPr>
              <a:r>
                <a:rPr lang="it-IT" altLang="en-US" sz="1200" b="1">
                  <a:latin typeface="Century Gothic" panose="020B0502020202020204" pitchFamily="34" charset="0"/>
                </a:rPr>
                <a:t>PAD</a:t>
              </a:r>
            </a:p>
            <a:p>
              <a:pPr lvl="0">
                <a:lnSpc>
                  <a:spcPct val="85000"/>
                </a:lnSpc>
              </a:pPr>
              <a:r>
                <a:rPr lang="it-IT" altLang="en-US" sz="1200">
                  <a:solidFill>
                    <a:srgbClr val="C00000"/>
                  </a:solidFill>
                  <a:latin typeface="Century Gothic" panose="020B0502020202020204" pitchFamily="34" charset="0"/>
                </a:rPr>
                <a:t>4.9% ARR</a:t>
              </a:r>
            </a:p>
            <a:p>
              <a:pPr lvl="0">
                <a:lnSpc>
                  <a:spcPct val="85000"/>
                </a:lnSpc>
              </a:pPr>
              <a:r>
                <a:rPr lang="it-IT" altLang="en-US" sz="1200">
                  <a:solidFill>
                    <a:srgbClr val="C00000"/>
                  </a:solidFill>
                  <a:latin typeface="Century Gothic" panose="020B0502020202020204" pitchFamily="34" charset="0"/>
                </a:rPr>
                <a:t>NNT 21 </a:t>
              </a:r>
              <a:endParaRPr kumimoji="0" lang="en-US" altLang="en-US" sz="2800" b="0" i="0" u="none" strike="noStrike" cap="none" normalizeH="0" baseline="0" dirty="0">
                <a:ln>
                  <a:noFill/>
                </a:ln>
                <a:solidFill>
                  <a:srgbClr val="C00000"/>
                </a:solidFill>
                <a:effectLst/>
                <a:latin typeface="Century Gothic" panose="020B0502020202020204" pitchFamily="34" charset="0"/>
              </a:endParaRPr>
            </a:p>
          </p:txBody>
        </p:sp>
        <p:sp>
          <p:nvSpPr>
            <p:cNvPr id="235" name="Freeform 6">
              <a:extLst>
                <a:ext uri="{FF2B5EF4-FFF2-40B4-BE49-F238E27FC236}">
                  <a16:creationId xmlns:a16="http://schemas.microsoft.com/office/drawing/2014/main" id="{CC0B644A-8DFB-4DE8-AC3C-B8D808D153BD}"/>
                </a:ext>
              </a:extLst>
            </p:cNvPr>
            <p:cNvSpPr>
              <a:spLocks noEditPoints="1"/>
            </p:cNvSpPr>
            <p:nvPr/>
          </p:nvSpPr>
          <p:spPr bwMode="auto">
            <a:xfrm>
              <a:off x="1174222" y="2727641"/>
              <a:ext cx="3744060" cy="2702570"/>
            </a:xfrm>
            <a:custGeom>
              <a:avLst/>
              <a:gdLst>
                <a:gd name="T0" fmla="*/ 2108 w 2149"/>
                <a:gd name="T1" fmla="*/ 88 h 1648"/>
                <a:gd name="T2" fmla="*/ 2071 w 2149"/>
                <a:gd name="T3" fmla="*/ 88 h 1648"/>
                <a:gd name="T4" fmla="*/ 2042 w 2149"/>
                <a:gd name="T5" fmla="*/ 88 h 1648"/>
                <a:gd name="T6" fmla="*/ 1990 w 2149"/>
                <a:gd name="T7" fmla="*/ 155 h 1648"/>
                <a:gd name="T8" fmla="*/ 1959 w 2149"/>
                <a:gd name="T9" fmla="*/ 223 h 1648"/>
                <a:gd name="T10" fmla="*/ 1930 w 2149"/>
                <a:gd name="T11" fmla="*/ 280 h 1648"/>
                <a:gd name="T12" fmla="*/ 1884 w 2149"/>
                <a:gd name="T13" fmla="*/ 375 h 1648"/>
                <a:gd name="T14" fmla="*/ 1848 w 2149"/>
                <a:gd name="T15" fmla="*/ 375 h 1648"/>
                <a:gd name="T16" fmla="*/ 1818 w 2149"/>
                <a:gd name="T17" fmla="*/ 375 h 1648"/>
                <a:gd name="T18" fmla="*/ 1759 w 2149"/>
                <a:gd name="T19" fmla="*/ 375 h 1648"/>
                <a:gd name="T20" fmla="*/ 1728 w 2149"/>
                <a:gd name="T21" fmla="*/ 405 h 1648"/>
                <a:gd name="T22" fmla="*/ 1699 w 2149"/>
                <a:gd name="T23" fmla="*/ 405 h 1648"/>
                <a:gd name="T24" fmla="*/ 1654 w 2149"/>
                <a:gd name="T25" fmla="*/ 435 h 1648"/>
                <a:gd name="T26" fmla="*/ 1610 w 2149"/>
                <a:gd name="T27" fmla="*/ 435 h 1648"/>
                <a:gd name="T28" fmla="*/ 1587 w 2149"/>
                <a:gd name="T29" fmla="*/ 435 h 1648"/>
                <a:gd name="T30" fmla="*/ 1527 w 2149"/>
                <a:gd name="T31" fmla="*/ 435 h 1648"/>
                <a:gd name="T32" fmla="*/ 1498 w 2149"/>
                <a:gd name="T33" fmla="*/ 462 h 1648"/>
                <a:gd name="T34" fmla="*/ 1475 w 2149"/>
                <a:gd name="T35" fmla="*/ 482 h 1648"/>
                <a:gd name="T36" fmla="*/ 1415 w 2149"/>
                <a:gd name="T37" fmla="*/ 530 h 1648"/>
                <a:gd name="T38" fmla="*/ 1392 w 2149"/>
                <a:gd name="T39" fmla="*/ 607 h 1648"/>
                <a:gd name="T40" fmla="*/ 1363 w 2149"/>
                <a:gd name="T41" fmla="*/ 665 h 1648"/>
                <a:gd name="T42" fmla="*/ 1333 w 2149"/>
                <a:gd name="T43" fmla="*/ 742 h 1648"/>
                <a:gd name="T44" fmla="*/ 1304 w 2149"/>
                <a:gd name="T45" fmla="*/ 762 h 1648"/>
                <a:gd name="T46" fmla="*/ 1274 w 2149"/>
                <a:gd name="T47" fmla="*/ 782 h 1648"/>
                <a:gd name="T48" fmla="*/ 1229 w 2149"/>
                <a:gd name="T49" fmla="*/ 800 h 1648"/>
                <a:gd name="T50" fmla="*/ 1192 w 2149"/>
                <a:gd name="T51" fmla="*/ 800 h 1648"/>
                <a:gd name="T52" fmla="*/ 1163 w 2149"/>
                <a:gd name="T53" fmla="*/ 819 h 1648"/>
                <a:gd name="T54" fmla="*/ 1111 w 2149"/>
                <a:gd name="T55" fmla="*/ 857 h 1648"/>
                <a:gd name="T56" fmla="*/ 1072 w 2149"/>
                <a:gd name="T57" fmla="*/ 857 h 1648"/>
                <a:gd name="T58" fmla="*/ 1043 w 2149"/>
                <a:gd name="T59" fmla="*/ 857 h 1648"/>
                <a:gd name="T60" fmla="*/ 983 w 2149"/>
                <a:gd name="T61" fmla="*/ 857 h 1648"/>
                <a:gd name="T62" fmla="*/ 953 w 2149"/>
                <a:gd name="T63" fmla="*/ 887 h 1648"/>
                <a:gd name="T64" fmla="*/ 924 w 2149"/>
                <a:gd name="T65" fmla="*/ 887 h 1648"/>
                <a:gd name="T66" fmla="*/ 879 w 2149"/>
                <a:gd name="T67" fmla="*/ 944 h 1648"/>
                <a:gd name="T68" fmla="*/ 850 w 2149"/>
                <a:gd name="T69" fmla="*/ 984 h 1648"/>
                <a:gd name="T70" fmla="*/ 827 w 2149"/>
                <a:gd name="T71" fmla="*/ 1002 h 1648"/>
                <a:gd name="T72" fmla="*/ 767 w 2149"/>
                <a:gd name="T73" fmla="*/ 1012 h 1648"/>
                <a:gd name="T74" fmla="*/ 752 w 2149"/>
                <a:gd name="T75" fmla="*/ 1069 h 1648"/>
                <a:gd name="T76" fmla="*/ 729 w 2149"/>
                <a:gd name="T77" fmla="*/ 1089 h 1648"/>
                <a:gd name="T78" fmla="*/ 677 w 2149"/>
                <a:gd name="T79" fmla="*/ 1109 h 1648"/>
                <a:gd name="T80" fmla="*/ 640 w 2149"/>
                <a:gd name="T81" fmla="*/ 1109 h 1648"/>
                <a:gd name="T82" fmla="*/ 611 w 2149"/>
                <a:gd name="T83" fmla="*/ 1119 h 1648"/>
                <a:gd name="T84" fmla="*/ 559 w 2149"/>
                <a:gd name="T85" fmla="*/ 1156 h 1648"/>
                <a:gd name="T86" fmla="*/ 528 w 2149"/>
                <a:gd name="T87" fmla="*/ 1176 h 1648"/>
                <a:gd name="T88" fmla="*/ 505 w 2149"/>
                <a:gd name="T89" fmla="*/ 1214 h 1648"/>
                <a:gd name="T90" fmla="*/ 455 w 2149"/>
                <a:gd name="T91" fmla="*/ 1224 h 1648"/>
                <a:gd name="T92" fmla="*/ 416 w 2149"/>
                <a:gd name="T93" fmla="*/ 1244 h 1648"/>
                <a:gd name="T94" fmla="*/ 395 w 2149"/>
                <a:gd name="T95" fmla="*/ 1262 h 1648"/>
                <a:gd name="T96" fmla="*/ 349 w 2149"/>
                <a:gd name="T97" fmla="*/ 1331 h 1648"/>
                <a:gd name="T98" fmla="*/ 312 w 2149"/>
                <a:gd name="T99" fmla="*/ 1349 h 1648"/>
                <a:gd name="T100" fmla="*/ 291 w 2149"/>
                <a:gd name="T101" fmla="*/ 1369 h 1648"/>
                <a:gd name="T102" fmla="*/ 237 w 2149"/>
                <a:gd name="T103" fmla="*/ 1406 h 1648"/>
                <a:gd name="T104" fmla="*/ 200 w 2149"/>
                <a:gd name="T105" fmla="*/ 1436 h 1648"/>
                <a:gd name="T106" fmla="*/ 185 w 2149"/>
                <a:gd name="T107" fmla="*/ 1456 h 1648"/>
                <a:gd name="T108" fmla="*/ 148 w 2149"/>
                <a:gd name="T109" fmla="*/ 1543 h 1648"/>
                <a:gd name="T110" fmla="*/ 112 w 2149"/>
                <a:gd name="T111" fmla="*/ 1561 h 1648"/>
                <a:gd name="T112" fmla="*/ 89 w 2149"/>
                <a:gd name="T113" fmla="*/ 1581 h 1648"/>
                <a:gd name="T114" fmla="*/ 36 w 2149"/>
                <a:gd name="T115" fmla="*/ 1601 h 1648"/>
                <a:gd name="T116" fmla="*/ 7 w 2149"/>
                <a:gd name="T117" fmla="*/ 1638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9" h="1648">
                  <a:moveTo>
                    <a:pt x="2139" y="0"/>
                  </a:moveTo>
                  <a:lnTo>
                    <a:pt x="2139" y="0"/>
                  </a:lnTo>
                  <a:lnTo>
                    <a:pt x="2149" y="0"/>
                  </a:lnTo>
                  <a:moveTo>
                    <a:pt x="2131" y="0"/>
                  </a:moveTo>
                  <a:lnTo>
                    <a:pt x="2131" y="0"/>
                  </a:lnTo>
                  <a:lnTo>
                    <a:pt x="2139" y="0"/>
                  </a:lnTo>
                  <a:moveTo>
                    <a:pt x="2123" y="0"/>
                  </a:moveTo>
                  <a:lnTo>
                    <a:pt x="2123" y="0"/>
                  </a:lnTo>
                  <a:lnTo>
                    <a:pt x="2131" y="0"/>
                  </a:lnTo>
                  <a:moveTo>
                    <a:pt x="2116" y="88"/>
                  </a:moveTo>
                  <a:lnTo>
                    <a:pt x="2116" y="88"/>
                  </a:lnTo>
                  <a:lnTo>
                    <a:pt x="2123" y="0"/>
                  </a:lnTo>
                  <a:moveTo>
                    <a:pt x="2108" y="88"/>
                  </a:moveTo>
                  <a:lnTo>
                    <a:pt x="2108" y="88"/>
                  </a:lnTo>
                  <a:lnTo>
                    <a:pt x="2116" y="88"/>
                  </a:lnTo>
                  <a:moveTo>
                    <a:pt x="2102" y="88"/>
                  </a:moveTo>
                  <a:lnTo>
                    <a:pt x="2102" y="88"/>
                  </a:lnTo>
                  <a:lnTo>
                    <a:pt x="2108" y="88"/>
                  </a:lnTo>
                  <a:moveTo>
                    <a:pt x="2093" y="88"/>
                  </a:moveTo>
                  <a:lnTo>
                    <a:pt x="2093" y="88"/>
                  </a:lnTo>
                  <a:lnTo>
                    <a:pt x="2102" y="88"/>
                  </a:lnTo>
                  <a:moveTo>
                    <a:pt x="2079" y="88"/>
                  </a:moveTo>
                  <a:lnTo>
                    <a:pt x="2079" y="88"/>
                  </a:lnTo>
                  <a:lnTo>
                    <a:pt x="2093" y="88"/>
                  </a:lnTo>
                  <a:moveTo>
                    <a:pt x="2071" y="88"/>
                  </a:moveTo>
                  <a:lnTo>
                    <a:pt x="2071" y="88"/>
                  </a:lnTo>
                  <a:lnTo>
                    <a:pt x="2079" y="88"/>
                  </a:lnTo>
                  <a:moveTo>
                    <a:pt x="2064" y="88"/>
                  </a:moveTo>
                  <a:lnTo>
                    <a:pt x="2064" y="88"/>
                  </a:lnTo>
                  <a:lnTo>
                    <a:pt x="2071" y="88"/>
                  </a:lnTo>
                  <a:moveTo>
                    <a:pt x="2056" y="88"/>
                  </a:moveTo>
                  <a:lnTo>
                    <a:pt x="2056" y="88"/>
                  </a:lnTo>
                  <a:lnTo>
                    <a:pt x="2064" y="88"/>
                  </a:lnTo>
                  <a:moveTo>
                    <a:pt x="2042" y="88"/>
                  </a:moveTo>
                  <a:lnTo>
                    <a:pt x="2042" y="88"/>
                  </a:lnTo>
                  <a:lnTo>
                    <a:pt x="2056" y="88"/>
                  </a:lnTo>
                  <a:moveTo>
                    <a:pt x="2034" y="88"/>
                  </a:moveTo>
                  <a:lnTo>
                    <a:pt x="2034" y="88"/>
                  </a:lnTo>
                  <a:lnTo>
                    <a:pt x="2042" y="88"/>
                  </a:lnTo>
                  <a:moveTo>
                    <a:pt x="2027" y="155"/>
                  </a:moveTo>
                  <a:lnTo>
                    <a:pt x="2027" y="155"/>
                  </a:lnTo>
                  <a:lnTo>
                    <a:pt x="2034" y="88"/>
                  </a:lnTo>
                  <a:moveTo>
                    <a:pt x="2019" y="155"/>
                  </a:moveTo>
                  <a:lnTo>
                    <a:pt x="2019" y="155"/>
                  </a:lnTo>
                  <a:lnTo>
                    <a:pt x="2027" y="155"/>
                  </a:lnTo>
                  <a:moveTo>
                    <a:pt x="2004" y="155"/>
                  </a:moveTo>
                  <a:lnTo>
                    <a:pt x="2004" y="155"/>
                  </a:lnTo>
                  <a:lnTo>
                    <a:pt x="2019" y="155"/>
                  </a:lnTo>
                  <a:moveTo>
                    <a:pt x="1996" y="155"/>
                  </a:moveTo>
                  <a:lnTo>
                    <a:pt x="1996" y="155"/>
                  </a:lnTo>
                  <a:lnTo>
                    <a:pt x="2004" y="155"/>
                  </a:lnTo>
                  <a:moveTo>
                    <a:pt x="1990" y="155"/>
                  </a:moveTo>
                  <a:lnTo>
                    <a:pt x="1990" y="155"/>
                  </a:lnTo>
                  <a:lnTo>
                    <a:pt x="1996" y="155"/>
                  </a:lnTo>
                  <a:moveTo>
                    <a:pt x="1990" y="223"/>
                  </a:moveTo>
                  <a:lnTo>
                    <a:pt x="1990" y="223"/>
                  </a:lnTo>
                  <a:lnTo>
                    <a:pt x="1990" y="155"/>
                  </a:lnTo>
                  <a:moveTo>
                    <a:pt x="1975" y="223"/>
                  </a:moveTo>
                  <a:lnTo>
                    <a:pt x="1975" y="223"/>
                  </a:lnTo>
                  <a:lnTo>
                    <a:pt x="1990" y="223"/>
                  </a:lnTo>
                  <a:moveTo>
                    <a:pt x="1967" y="223"/>
                  </a:moveTo>
                  <a:lnTo>
                    <a:pt x="1967" y="223"/>
                  </a:lnTo>
                  <a:lnTo>
                    <a:pt x="1975" y="223"/>
                  </a:lnTo>
                  <a:moveTo>
                    <a:pt x="1959" y="223"/>
                  </a:moveTo>
                  <a:lnTo>
                    <a:pt x="1959" y="223"/>
                  </a:lnTo>
                  <a:lnTo>
                    <a:pt x="1967" y="223"/>
                  </a:lnTo>
                  <a:moveTo>
                    <a:pt x="1952" y="280"/>
                  </a:moveTo>
                  <a:lnTo>
                    <a:pt x="1952" y="280"/>
                  </a:lnTo>
                  <a:lnTo>
                    <a:pt x="1959" y="223"/>
                  </a:lnTo>
                  <a:moveTo>
                    <a:pt x="1944" y="280"/>
                  </a:moveTo>
                  <a:lnTo>
                    <a:pt x="1944" y="280"/>
                  </a:lnTo>
                  <a:lnTo>
                    <a:pt x="1952" y="280"/>
                  </a:lnTo>
                  <a:moveTo>
                    <a:pt x="1930" y="280"/>
                  </a:moveTo>
                  <a:lnTo>
                    <a:pt x="1930" y="280"/>
                  </a:lnTo>
                  <a:lnTo>
                    <a:pt x="1944" y="280"/>
                  </a:lnTo>
                  <a:moveTo>
                    <a:pt x="1930" y="328"/>
                  </a:moveTo>
                  <a:lnTo>
                    <a:pt x="1930" y="328"/>
                  </a:lnTo>
                  <a:lnTo>
                    <a:pt x="1930" y="280"/>
                  </a:lnTo>
                  <a:moveTo>
                    <a:pt x="1915" y="328"/>
                  </a:moveTo>
                  <a:lnTo>
                    <a:pt x="1915" y="328"/>
                  </a:lnTo>
                  <a:lnTo>
                    <a:pt x="1930" y="328"/>
                  </a:lnTo>
                  <a:moveTo>
                    <a:pt x="1907" y="328"/>
                  </a:moveTo>
                  <a:lnTo>
                    <a:pt x="1907" y="328"/>
                  </a:lnTo>
                  <a:lnTo>
                    <a:pt x="1915" y="328"/>
                  </a:lnTo>
                  <a:moveTo>
                    <a:pt x="1900" y="328"/>
                  </a:moveTo>
                  <a:lnTo>
                    <a:pt x="1900" y="328"/>
                  </a:lnTo>
                  <a:lnTo>
                    <a:pt x="1907" y="328"/>
                  </a:lnTo>
                  <a:moveTo>
                    <a:pt x="1892" y="375"/>
                  </a:moveTo>
                  <a:lnTo>
                    <a:pt x="1892" y="375"/>
                  </a:lnTo>
                  <a:lnTo>
                    <a:pt x="1900" y="328"/>
                  </a:lnTo>
                  <a:moveTo>
                    <a:pt x="1884" y="375"/>
                  </a:moveTo>
                  <a:lnTo>
                    <a:pt x="1884" y="375"/>
                  </a:lnTo>
                  <a:lnTo>
                    <a:pt x="1892" y="375"/>
                  </a:lnTo>
                  <a:moveTo>
                    <a:pt x="1870" y="375"/>
                  </a:moveTo>
                  <a:lnTo>
                    <a:pt x="1870" y="375"/>
                  </a:lnTo>
                  <a:lnTo>
                    <a:pt x="1884" y="375"/>
                  </a:lnTo>
                  <a:moveTo>
                    <a:pt x="1863" y="375"/>
                  </a:moveTo>
                  <a:lnTo>
                    <a:pt x="1863" y="375"/>
                  </a:lnTo>
                  <a:lnTo>
                    <a:pt x="1870" y="375"/>
                  </a:lnTo>
                  <a:moveTo>
                    <a:pt x="1855" y="375"/>
                  </a:moveTo>
                  <a:lnTo>
                    <a:pt x="1855" y="375"/>
                  </a:lnTo>
                  <a:lnTo>
                    <a:pt x="1863" y="375"/>
                  </a:lnTo>
                  <a:moveTo>
                    <a:pt x="1848" y="375"/>
                  </a:moveTo>
                  <a:lnTo>
                    <a:pt x="1848" y="375"/>
                  </a:lnTo>
                  <a:lnTo>
                    <a:pt x="1855" y="375"/>
                  </a:lnTo>
                  <a:moveTo>
                    <a:pt x="1834" y="375"/>
                  </a:moveTo>
                  <a:lnTo>
                    <a:pt x="1834" y="375"/>
                  </a:lnTo>
                  <a:lnTo>
                    <a:pt x="1848" y="375"/>
                  </a:lnTo>
                  <a:moveTo>
                    <a:pt x="1825" y="375"/>
                  </a:moveTo>
                  <a:lnTo>
                    <a:pt x="1825" y="375"/>
                  </a:lnTo>
                  <a:lnTo>
                    <a:pt x="1834" y="375"/>
                  </a:lnTo>
                  <a:moveTo>
                    <a:pt x="1818" y="375"/>
                  </a:moveTo>
                  <a:lnTo>
                    <a:pt x="1818" y="375"/>
                  </a:lnTo>
                  <a:lnTo>
                    <a:pt x="1825" y="375"/>
                  </a:lnTo>
                  <a:moveTo>
                    <a:pt x="1803" y="375"/>
                  </a:moveTo>
                  <a:lnTo>
                    <a:pt x="1803" y="375"/>
                  </a:lnTo>
                  <a:lnTo>
                    <a:pt x="1818" y="375"/>
                  </a:lnTo>
                  <a:moveTo>
                    <a:pt x="1795" y="375"/>
                  </a:moveTo>
                  <a:lnTo>
                    <a:pt x="1795" y="375"/>
                  </a:lnTo>
                  <a:lnTo>
                    <a:pt x="1803" y="375"/>
                  </a:lnTo>
                  <a:moveTo>
                    <a:pt x="1788" y="375"/>
                  </a:moveTo>
                  <a:lnTo>
                    <a:pt x="1788" y="375"/>
                  </a:lnTo>
                  <a:lnTo>
                    <a:pt x="1795" y="375"/>
                  </a:lnTo>
                  <a:moveTo>
                    <a:pt x="1780" y="375"/>
                  </a:moveTo>
                  <a:lnTo>
                    <a:pt x="1780" y="375"/>
                  </a:lnTo>
                  <a:lnTo>
                    <a:pt x="1788" y="375"/>
                  </a:lnTo>
                  <a:moveTo>
                    <a:pt x="1766" y="375"/>
                  </a:moveTo>
                  <a:lnTo>
                    <a:pt x="1766" y="375"/>
                  </a:lnTo>
                  <a:lnTo>
                    <a:pt x="1780" y="375"/>
                  </a:lnTo>
                  <a:moveTo>
                    <a:pt x="1759" y="375"/>
                  </a:moveTo>
                  <a:lnTo>
                    <a:pt x="1759" y="375"/>
                  </a:lnTo>
                  <a:lnTo>
                    <a:pt x="1766" y="375"/>
                  </a:lnTo>
                  <a:moveTo>
                    <a:pt x="1751" y="375"/>
                  </a:moveTo>
                  <a:lnTo>
                    <a:pt x="1751" y="375"/>
                  </a:lnTo>
                  <a:lnTo>
                    <a:pt x="1759" y="375"/>
                  </a:lnTo>
                  <a:moveTo>
                    <a:pt x="1743" y="375"/>
                  </a:moveTo>
                  <a:lnTo>
                    <a:pt x="1743" y="375"/>
                  </a:lnTo>
                  <a:lnTo>
                    <a:pt x="1751" y="375"/>
                  </a:lnTo>
                  <a:moveTo>
                    <a:pt x="1736" y="405"/>
                  </a:moveTo>
                  <a:lnTo>
                    <a:pt x="1736" y="405"/>
                  </a:lnTo>
                  <a:lnTo>
                    <a:pt x="1743" y="375"/>
                  </a:lnTo>
                  <a:moveTo>
                    <a:pt x="1728" y="405"/>
                  </a:moveTo>
                  <a:lnTo>
                    <a:pt x="1728" y="405"/>
                  </a:lnTo>
                  <a:lnTo>
                    <a:pt x="1736" y="405"/>
                  </a:lnTo>
                  <a:moveTo>
                    <a:pt x="1722" y="405"/>
                  </a:moveTo>
                  <a:lnTo>
                    <a:pt x="1722" y="405"/>
                  </a:lnTo>
                  <a:lnTo>
                    <a:pt x="1728" y="405"/>
                  </a:lnTo>
                  <a:moveTo>
                    <a:pt x="1707" y="405"/>
                  </a:moveTo>
                  <a:lnTo>
                    <a:pt x="1707" y="405"/>
                  </a:lnTo>
                  <a:lnTo>
                    <a:pt x="1722" y="405"/>
                  </a:lnTo>
                  <a:moveTo>
                    <a:pt x="1699" y="405"/>
                  </a:moveTo>
                  <a:lnTo>
                    <a:pt x="1699" y="405"/>
                  </a:lnTo>
                  <a:lnTo>
                    <a:pt x="1707" y="405"/>
                  </a:lnTo>
                  <a:moveTo>
                    <a:pt x="1691" y="405"/>
                  </a:moveTo>
                  <a:lnTo>
                    <a:pt x="1691" y="405"/>
                  </a:lnTo>
                  <a:lnTo>
                    <a:pt x="1699" y="405"/>
                  </a:lnTo>
                  <a:moveTo>
                    <a:pt x="1691" y="435"/>
                  </a:moveTo>
                  <a:lnTo>
                    <a:pt x="1691" y="435"/>
                  </a:lnTo>
                  <a:lnTo>
                    <a:pt x="1691" y="405"/>
                  </a:lnTo>
                  <a:moveTo>
                    <a:pt x="1676" y="435"/>
                  </a:moveTo>
                  <a:lnTo>
                    <a:pt x="1676" y="435"/>
                  </a:lnTo>
                  <a:lnTo>
                    <a:pt x="1691" y="435"/>
                  </a:lnTo>
                  <a:moveTo>
                    <a:pt x="1668" y="435"/>
                  </a:moveTo>
                  <a:lnTo>
                    <a:pt x="1668" y="435"/>
                  </a:lnTo>
                  <a:lnTo>
                    <a:pt x="1676" y="435"/>
                  </a:lnTo>
                  <a:moveTo>
                    <a:pt x="1662" y="435"/>
                  </a:moveTo>
                  <a:lnTo>
                    <a:pt x="1662" y="435"/>
                  </a:lnTo>
                  <a:lnTo>
                    <a:pt x="1668" y="435"/>
                  </a:lnTo>
                  <a:moveTo>
                    <a:pt x="1654" y="435"/>
                  </a:moveTo>
                  <a:lnTo>
                    <a:pt x="1654" y="435"/>
                  </a:lnTo>
                  <a:lnTo>
                    <a:pt x="1662" y="435"/>
                  </a:lnTo>
                  <a:moveTo>
                    <a:pt x="1639" y="435"/>
                  </a:moveTo>
                  <a:lnTo>
                    <a:pt x="1639" y="435"/>
                  </a:lnTo>
                  <a:lnTo>
                    <a:pt x="1654" y="435"/>
                  </a:lnTo>
                  <a:moveTo>
                    <a:pt x="1631" y="435"/>
                  </a:moveTo>
                  <a:lnTo>
                    <a:pt x="1631" y="435"/>
                  </a:lnTo>
                  <a:lnTo>
                    <a:pt x="1639" y="435"/>
                  </a:lnTo>
                  <a:moveTo>
                    <a:pt x="1624" y="435"/>
                  </a:moveTo>
                  <a:lnTo>
                    <a:pt x="1624" y="435"/>
                  </a:lnTo>
                  <a:lnTo>
                    <a:pt x="1631" y="435"/>
                  </a:lnTo>
                  <a:moveTo>
                    <a:pt x="1610" y="435"/>
                  </a:moveTo>
                  <a:lnTo>
                    <a:pt x="1610" y="435"/>
                  </a:lnTo>
                  <a:lnTo>
                    <a:pt x="1624" y="435"/>
                  </a:lnTo>
                  <a:moveTo>
                    <a:pt x="1601" y="435"/>
                  </a:moveTo>
                  <a:lnTo>
                    <a:pt x="1601" y="435"/>
                  </a:lnTo>
                  <a:lnTo>
                    <a:pt x="1610" y="435"/>
                  </a:lnTo>
                  <a:moveTo>
                    <a:pt x="1595" y="435"/>
                  </a:moveTo>
                  <a:lnTo>
                    <a:pt x="1595" y="435"/>
                  </a:lnTo>
                  <a:lnTo>
                    <a:pt x="1601" y="435"/>
                  </a:lnTo>
                  <a:moveTo>
                    <a:pt x="1587" y="435"/>
                  </a:moveTo>
                  <a:lnTo>
                    <a:pt x="1587" y="435"/>
                  </a:lnTo>
                  <a:lnTo>
                    <a:pt x="1595" y="435"/>
                  </a:lnTo>
                  <a:moveTo>
                    <a:pt x="1572" y="435"/>
                  </a:moveTo>
                  <a:lnTo>
                    <a:pt x="1572" y="435"/>
                  </a:lnTo>
                  <a:lnTo>
                    <a:pt x="1587" y="435"/>
                  </a:lnTo>
                  <a:moveTo>
                    <a:pt x="1564" y="435"/>
                  </a:moveTo>
                  <a:lnTo>
                    <a:pt x="1564" y="435"/>
                  </a:lnTo>
                  <a:lnTo>
                    <a:pt x="1572" y="435"/>
                  </a:lnTo>
                  <a:moveTo>
                    <a:pt x="1556" y="435"/>
                  </a:moveTo>
                  <a:lnTo>
                    <a:pt x="1556" y="435"/>
                  </a:lnTo>
                  <a:lnTo>
                    <a:pt x="1564" y="435"/>
                  </a:lnTo>
                  <a:moveTo>
                    <a:pt x="1549" y="435"/>
                  </a:moveTo>
                  <a:lnTo>
                    <a:pt x="1549" y="435"/>
                  </a:lnTo>
                  <a:lnTo>
                    <a:pt x="1556" y="435"/>
                  </a:lnTo>
                  <a:moveTo>
                    <a:pt x="1535" y="435"/>
                  </a:moveTo>
                  <a:lnTo>
                    <a:pt x="1535" y="435"/>
                  </a:lnTo>
                  <a:lnTo>
                    <a:pt x="1549" y="435"/>
                  </a:lnTo>
                  <a:moveTo>
                    <a:pt x="1527" y="435"/>
                  </a:moveTo>
                  <a:lnTo>
                    <a:pt x="1527" y="435"/>
                  </a:lnTo>
                  <a:lnTo>
                    <a:pt x="1535" y="435"/>
                  </a:lnTo>
                  <a:moveTo>
                    <a:pt x="1520" y="435"/>
                  </a:moveTo>
                  <a:lnTo>
                    <a:pt x="1520" y="435"/>
                  </a:lnTo>
                  <a:lnTo>
                    <a:pt x="1527" y="435"/>
                  </a:lnTo>
                  <a:moveTo>
                    <a:pt x="1504" y="435"/>
                  </a:moveTo>
                  <a:lnTo>
                    <a:pt x="1504" y="435"/>
                  </a:lnTo>
                  <a:lnTo>
                    <a:pt x="1520" y="435"/>
                  </a:lnTo>
                  <a:moveTo>
                    <a:pt x="1504" y="462"/>
                  </a:moveTo>
                  <a:lnTo>
                    <a:pt x="1504" y="462"/>
                  </a:lnTo>
                  <a:lnTo>
                    <a:pt x="1504" y="435"/>
                  </a:lnTo>
                  <a:moveTo>
                    <a:pt x="1498" y="462"/>
                  </a:moveTo>
                  <a:lnTo>
                    <a:pt x="1498" y="462"/>
                  </a:lnTo>
                  <a:lnTo>
                    <a:pt x="1504" y="462"/>
                  </a:lnTo>
                  <a:moveTo>
                    <a:pt x="1491" y="482"/>
                  </a:moveTo>
                  <a:lnTo>
                    <a:pt x="1491" y="482"/>
                  </a:lnTo>
                  <a:lnTo>
                    <a:pt x="1498" y="462"/>
                  </a:lnTo>
                  <a:moveTo>
                    <a:pt x="1483" y="482"/>
                  </a:moveTo>
                  <a:lnTo>
                    <a:pt x="1483" y="482"/>
                  </a:lnTo>
                  <a:lnTo>
                    <a:pt x="1491" y="482"/>
                  </a:lnTo>
                  <a:moveTo>
                    <a:pt x="1475" y="482"/>
                  </a:moveTo>
                  <a:lnTo>
                    <a:pt x="1475" y="482"/>
                  </a:lnTo>
                  <a:lnTo>
                    <a:pt x="1483" y="482"/>
                  </a:lnTo>
                  <a:moveTo>
                    <a:pt x="1460" y="482"/>
                  </a:moveTo>
                  <a:lnTo>
                    <a:pt x="1460" y="482"/>
                  </a:lnTo>
                  <a:lnTo>
                    <a:pt x="1475" y="482"/>
                  </a:lnTo>
                  <a:moveTo>
                    <a:pt x="1452" y="482"/>
                  </a:moveTo>
                  <a:lnTo>
                    <a:pt x="1452" y="482"/>
                  </a:lnTo>
                  <a:lnTo>
                    <a:pt x="1460" y="482"/>
                  </a:lnTo>
                  <a:moveTo>
                    <a:pt x="1445" y="482"/>
                  </a:moveTo>
                  <a:lnTo>
                    <a:pt x="1445" y="482"/>
                  </a:lnTo>
                  <a:lnTo>
                    <a:pt x="1452" y="482"/>
                  </a:lnTo>
                  <a:moveTo>
                    <a:pt x="1438" y="482"/>
                  </a:moveTo>
                  <a:lnTo>
                    <a:pt x="1438" y="482"/>
                  </a:lnTo>
                  <a:lnTo>
                    <a:pt x="1445" y="482"/>
                  </a:lnTo>
                  <a:moveTo>
                    <a:pt x="1431" y="502"/>
                  </a:moveTo>
                  <a:lnTo>
                    <a:pt x="1431" y="502"/>
                  </a:lnTo>
                  <a:lnTo>
                    <a:pt x="1438" y="482"/>
                  </a:lnTo>
                  <a:moveTo>
                    <a:pt x="1415" y="530"/>
                  </a:moveTo>
                  <a:lnTo>
                    <a:pt x="1415" y="530"/>
                  </a:lnTo>
                  <a:lnTo>
                    <a:pt x="1431" y="502"/>
                  </a:lnTo>
                  <a:moveTo>
                    <a:pt x="1415" y="550"/>
                  </a:moveTo>
                  <a:lnTo>
                    <a:pt x="1415" y="550"/>
                  </a:lnTo>
                  <a:lnTo>
                    <a:pt x="1415" y="530"/>
                  </a:lnTo>
                  <a:moveTo>
                    <a:pt x="1400" y="570"/>
                  </a:moveTo>
                  <a:lnTo>
                    <a:pt x="1400" y="570"/>
                  </a:lnTo>
                  <a:lnTo>
                    <a:pt x="1415" y="550"/>
                  </a:lnTo>
                  <a:moveTo>
                    <a:pt x="1400" y="587"/>
                  </a:moveTo>
                  <a:lnTo>
                    <a:pt x="1400" y="587"/>
                  </a:lnTo>
                  <a:lnTo>
                    <a:pt x="1400" y="570"/>
                  </a:lnTo>
                  <a:moveTo>
                    <a:pt x="1392" y="607"/>
                  </a:moveTo>
                  <a:lnTo>
                    <a:pt x="1392" y="607"/>
                  </a:lnTo>
                  <a:lnTo>
                    <a:pt x="1400" y="587"/>
                  </a:lnTo>
                  <a:moveTo>
                    <a:pt x="1386" y="627"/>
                  </a:moveTo>
                  <a:lnTo>
                    <a:pt x="1386" y="627"/>
                  </a:lnTo>
                  <a:lnTo>
                    <a:pt x="1392" y="607"/>
                  </a:lnTo>
                  <a:moveTo>
                    <a:pt x="1371" y="627"/>
                  </a:moveTo>
                  <a:lnTo>
                    <a:pt x="1371" y="627"/>
                  </a:lnTo>
                  <a:lnTo>
                    <a:pt x="1386" y="627"/>
                  </a:lnTo>
                  <a:moveTo>
                    <a:pt x="1363" y="665"/>
                  </a:moveTo>
                  <a:lnTo>
                    <a:pt x="1363" y="665"/>
                  </a:lnTo>
                  <a:lnTo>
                    <a:pt x="1371" y="627"/>
                  </a:lnTo>
                  <a:moveTo>
                    <a:pt x="1363" y="685"/>
                  </a:moveTo>
                  <a:lnTo>
                    <a:pt x="1363" y="685"/>
                  </a:lnTo>
                  <a:lnTo>
                    <a:pt x="1363" y="665"/>
                  </a:lnTo>
                  <a:moveTo>
                    <a:pt x="1356" y="685"/>
                  </a:moveTo>
                  <a:lnTo>
                    <a:pt x="1356" y="685"/>
                  </a:lnTo>
                  <a:lnTo>
                    <a:pt x="1363" y="685"/>
                  </a:lnTo>
                  <a:moveTo>
                    <a:pt x="1348" y="704"/>
                  </a:moveTo>
                  <a:lnTo>
                    <a:pt x="1348" y="704"/>
                  </a:lnTo>
                  <a:lnTo>
                    <a:pt x="1356" y="685"/>
                  </a:lnTo>
                  <a:moveTo>
                    <a:pt x="1348" y="724"/>
                  </a:moveTo>
                  <a:lnTo>
                    <a:pt x="1348" y="724"/>
                  </a:lnTo>
                  <a:lnTo>
                    <a:pt x="1348" y="704"/>
                  </a:lnTo>
                  <a:moveTo>
                    <a:pt x="1333" y="724"/>
                  </a:moveTo>
                  <a:lnTo>
                    <a:pt x="1333" y="724"/>
                  </a:lnTo>
                  <a:lnTo>
                    <a:pt x="1348" y="724"/>
                  </a:lnTo>
                  <a:moveTo>
                    <a:pt x="1333" y="742"/>
                  </a:moveTo>
                  <a:lnTo>
                    <a:pt x="1333" y="742"/>
                  </a:lnTo>
                  <a:lnTo>
                    <a:pt x="1333" y="724"/>
                  </a:lnTo>
                  <a:moveTo>
                    <a:pt x="1319" y="742"/>
                  </a:moveTo>
                  <a:lnTo>
                    <a:pt x="1319" y="742"/>
                  </a:lnTo>
                  <a:lnTo>
                    <a:pt x="1333" y="742"/>
                  </a:lnTo>
                  <a:moveTo>
                    <a:pt x="1311" y="742"/>
                  </a:moveTo>
                  <a:lnTo>
                    <a:pt x="1311" y="742"/>
                  </a:lnTo>
                  <a:lnTo>
                    <a:pt x="1319" y="742"/>
                  </a:lnTo>
                  <a:moveTo>
                    <a:pt x="1304" y="742"/>
                  </a:moveTo>
                  <a:lnTo>
                    <a:pt x="1304" y="742"/>
                  </a:lnTo>
                  <a:lnTo>
                    <a:pt x="1311" y="742"/>
                  </a:lnTo>
                  <a:moveTo>
                    <a:pt x="1304" y="762"/>
                  </a:moveTo>
                  <a:lnTo>
                    <a:pt x="1304" y="762"/>
                  </a:lnTo>
                  <a:lnTo>
                    <a:pt x="1304" y="742"/>
                  </a:lnTo>
                  <a:moveTo>
                    <a:pt x="1296" y="782"/>
                  </a:moveTo>
                  <a:lnTo>
                    <a:pt x="1296" y="782"/>
                  </a:lnTo>
                  <a:lnTo>
                    <a:pt x="1304" y="762"/>
                  </a:lnTo>
                  <a:moveTo>
                    <a:pt x="1288" y="782"/>
                  </a:moveTo>
                  <a:lnTo>
                    <a:pt x="1288" y="782"/>
                  </a:lnTo>
                  <a:lnTo>
                    <a:pt x="1296" y="782"/>
                  </a:lnTo>
                  <a:moveTo>
                    <a:pt x="1274" y="782"/>
                  </a:moveTo>
                  <a:lnTo>
                    <a:pt x="1274" y="782"/>
                  </a:lnTo>
                  <a:lnTo>
                    <a:pt x="1288" y="782"/>
                  </a:lnTo>
                  <a:moveTo>
                    <a:pt x="1274" y="800"/>
                  </a:moveTo>
                  <a:lnTo>
                    <a:pt x="1274" y="800"/>
                  </a:lnTo>
                  <a:lnTo>
                    <a:pt x="1274" y="782"/>
                  </a:lnTo>
                  <a:moveTo>
                    <a:pt x="1267" y="800"/>
                  </a:moveTo>
                  <a:lnTo>
                    <a:pt x="1267" y="800"/>
                  </a:lnTo>
                  <a:lnTo>
                    <a:pt x="1274" y="800"/>
                  </a:lnTo>
                  <a:moveTo>
                    <a:pt x="1251" y="800"/>
                  </a:moveTo>
                  <a:lnTo>
                    <a:pt x="1251" y="800"/>
                  </a:lnTo>
                  <a:lnTo>
                    <a:pt x="1267" y="800"/>
                  </a:lnTo>
                  <a:moveTo>
                    <a:pt x="1244" y="800"/>
                  </a:moveTo>
                  <a:lnTo>
                    <a:pt x="1244" y="800"/>
                  </a:lnTo>
                  <a:lnTo>
                    <a:pt x="1251" y="800"/>
                  </a:lnTo>
                  <a:moveTo>
                    <a:pt x="1236" y="800"/>
                  </a:moveTo>
                  <a:lnTo>
                    <a:pt x="1236" y="800"/>
                  </a:lnTo>
                  <a:lnTo>
                    <a:pt x="1244" y="800"/>
                  </a:lnTo>
                  <a:moveTo>
                    <a:pt x="1229" y="800"/>
                  </a:moveTo>
                  <a:lnTo>
                    <a:pt x="1229" y="800"/>
                  </a:lnTo>
                  <a:lnTo>
                    <a:pt x="1236" y="800"/>
                  </a:lnTo>
                  <a:moveTo>
                    <a:pt x="1215" y="800"/>
                  </a:moveTo>
                  <a:lnTo>
                    <a:pt x="1215" y="800"/>
                  </a:lnTo>
                  <a:lnTo>
                    <a:pt x="1229" y="800"/>
                  </a:lnTo>
                  <a:moveTo>
                    <a:pt x="1207" y="800"/>
                  </a:moveTo>
                  <a:lnTo>
                    <a:pt x="1207" y="800"/>
                  </a:lnTo>
                  <a:lnTo>
                    <a:pt x="1215" y="800"/>
                  </a:lnTo>
                  <a:moveTo>
                    <a:pt x="1199" y="800"/>
                  </a:moveTo>
                  <a:lnTo>
                    <a:pt x="1199" y="800"/>
                  </a:lnTo>
                  <a:lnTo>
                    <a:pt x="1207" y="800"/>
                  </a:lnTo>
                  <a:moveTo>
                    <a:pt x="1192" y="800"/>
                  </a:moveTo>
                  <a:lnTo>
                    <a:pt x="1192" y="800"/>
                  </a:lnTo>
                  <a:lnTo>
                    <a:pt x="1199" y="800"/>
                  </a:lnTo>
                  <a:moveTo>
                    <a:pt x="1176" y="800"/>
                  </a:moveTo>
                  <a:lnTo>
                    <a:pt x="1176" y="800"/>
                  </a:lnTo>
                  <a:lnTo>
                    <a:pt x="1192" y="800"/>
                  </a:lnTo>
                  <a:moveTo>
                    <a:pt x="1170" y="819"/>
                  </a:moveTo>
                  <a:lnTo>
                    <a:pt x="1170" y="819"/>
                  </a:lnTo>
                  <a:lnTo>
                    <a:pt x="1176" y="800"/>
                  </a:lnTo>
                  <a:moveTo>
                    <a:pt x="1163" y="819"/>
                  </a:moveTo>
                  <a:lnTo>
                    <a:pt x="1163" y="819"/>
                  </a:lnTo>
                  <a:lnTo>
                    <a:pt x="1170" y="819"/>
                  </a:lnTo>
                  <a:moveTo>
                    <a:pt x="1155" y="839"/>
                  </a:moveTo>
                  <a:lnTo>
                    <a:pt x="1155" y="839"/>
                  </a:lnTo>
                  <a:lnTo>
                    <a:pt x="1163" y="819"/>
                  </a:lnTo>
                  <a:moveTo>
                    <a:pt x="1147" y="839"/>
                  </a:moveTo>
                  <a:lnTo>
                    <a:pt x="1147" y="839"/>
                  </a:lnTo>
                  <a:lnTo>
                    <a:pt x="1155" y="839"/>
                  </a:lnTo>
                  <a:moveTo>
                    <a:pt x="1140" y="839"/>
                  </a:moveTo>
                  <a:lnTo>
                    <a:pt x="1140" y="839"/>
                  </a:lnTo>
                  <a:lnTo>
                    <a:pt x="1147" y="839"/>
                  </a:lnTo>
                  <a:moveTo>
                    <a:pt x="1124" y="839"/>
                  </a:moveTo>
                  <a:lnTo>
                    <a:pt x="1124" y="839"/>
                  </a:lnTo>
                  <a:lnTo>
                    <a:pt x="1140" y="839"/>
                  </a:lnTo>
                  <a:moveTo>
                    <a:pt x="1118" y="857"/>
                  </a:moveTo>
                  <a:lnTo>
                    <a:pt x="1118" y="857"/>
                  </a:lnTo>
                  <a:lnTo>
                    <a:pt x="1124" y="839"/>
                  </a:lnTo>
                  <a:moveTo>
                    <a:pt x="1111" y="857"/>
                  </a:moveTo>
                  <a:lnTo>
                    <a:pt x="1111" y="857"/>
                  </a:lnTo>
                  <a:lnTo>
                    <a:pt x="1118" y="857"/>
                  </a:lnTo>
                  <a:moveTo>
                    <a:pt x="1103" y="857"/>
                  </a:moveTo>
                  <a:lnTo>
                    <a:pt x="1103" y="857"/>
                  </a:lnTo>
                  <a:lnTo>
                    <a:pt x="1111" y="857"/>
                  </a:lnTo>
                  <a:moveTo>
                    <a:pt x="1088" y="857"/>
                  </a:moveTo>
                  <a:lnTo>
                    <a:pt x="1088" y="857"/>
                  </a:lnTo>
                  <a:lnTo>
                    <a:pt x="1103" y="857"/>
                  </a:lnTo>
                  <a:moveTo>
                    <a:pt x="1080" y="857"/>
                  </a:moveTo>
                  <a:lnTo>
                    <a:pt x="1080" y="857"/>
                  </a:lnTo>
                  <a:lnTo>
                    <a:pt x="1088" y="857"/>
                  </a:lnTo>
                  <a:moveTo>
                    <a:pt x="1072" y="857"/>
                  </a:moveTo>
                  <a:lnTo>
                    <a:pt x="1072" y="857"/>
                  </a:lnTo>
                  <a:lnTo>
                    <a:pt x="1080" y="857"/>
                  </a:lnTo>
                  <a:moveTo>
                    <a:pt x="1058" y="857"/>
                  </a:moveTo>
                  <a:lnTo>
                    <a:pt x="1058" y="857"/>
                  </a:lnTo>
                  <a:lnTo>
                    <a:pt x="1072" y="857"/>
                  </a:lnTo>
                  <a:moveTo>
                    <a:pt x="1051" y="857"/>
                  </a:moveTo>
                  <a:lnTo>
                    <a:pt x="1051" y="857"/>
                  </a:lnTo>
                  <a:lnTo>
                    <a:pt x="1058" y="857"/>
                  </a:lnTo>
                  <a:moveTo>
                    <a:pt x="1043" y="857"/>
                  </a:moveTo>
                  <a:lnTo>
                    <a:pt x="1043" y="857"/>
                  </a:lnTo>
                  <a:lnTo>
                    <a:pt x="1051" y="857"/>
                  </a:lnTo>
                  <a:moveTo>
                    <a:pt x="1035" y="857"/>
                  </a:moveTo>
                  <a:lnTo>
                    <a:pt x="1035" y="857"/>
                  </a:lnTo>
                  <a:lnTo>
                    <a:pt x="1043" y="857"/>
                  </a:lnTo>
                  <a:moveTo>
                    <a:pt x="1020" y="857"/>
                  </a:moveTo>
                  <a:lnTo>
                    <a:pt x="1020" y="857"/>
                  </a:lnTo>
                  <a:lnTo>
                    <a:pt x="1035" y="857"/>
                  </a:lnTo>
                  <a:moveTo>
                    <a:pt x="1012" y="857"/>
                  </a:moveTo>
                  <a:lnTo>
                    <a:pt x="1012" y="857"/>
                  </a:lnTo>
                  <a:lnTo>
                    <a:pt x="1020" y="857"/>
                  </a:lnTo>
                  <a:moveTo>
                    <a:pt x="1006" y="857"/>
                  </a:moveTo>
                  <a:lnTo>
                    <a:pt x="1006" y="857"/>
                  </a:lnTo>
                  <a:lnTo>
                    <a:pt x="1012" y="857"/>
                  </a:lnTo>
                  <a:moveTo>
                    <a:pt x="999" y="857"/>
                  </a:moveTo>
                  <a:lnTo>
                    <a:pt x="999" y="857"/>
                  </a:lnTo>
                  <a:lnTo>
                    <a:pt x="1006" y="857"/>
                  </a:lnTo>
                  <a:moveTo>
                    <a:pt x="983" y="857"/>
                  </a:moveTo>
                  <a:lnTo>
                    <a:pt x="983" y="857"/>
                  </a:lnTo>
                  <a:lnTo>
                    <a:pt x="999" y="857"/>
                  </a:lnTo>
                  <a:moveTo>
                    <a:pt x="983" y="877"/>
                  </a:moveTo>
                  <a:lnTo>
                    <a:pt x="983" y="877"/>
                  </a:lnTo>
                  <a:lnTo>
                    <a:pt x="983" y="857"/>
                  </a:lnTo>
                  <a:moveTo>
                    <a:pt x="976" y="887"/>
                  </a:moveTo>
                  <a:lnTo>
                    <a:pt x="976" y="887"/>
                  </a:lnTo>
                  <a:lnTo>
                    <a:pt x="983" y="877"/>
                  </a:lnTo>
                  <a:moveTo>
                    <a:pt x="960" y="887"/>
                  </a:moveTo>
                  <a:lnTo>
                    <a:pt x="960" y="887"/>
                  </a:lnTo>
                  <a:lnTo>
                    <a:pt x="976" y="887"/>
                  </a:lnTo>
                  <a:moveTo>
                    <a:pt x="953" y="887"/>
                  </a:moveTo>
                  <a:lnTo>
                    <a:pt x="953" y="887"/>
                  </a:lnTo>
                  <a:lnTo>
                    <a:pt x="960" y="887"/>
                  </a:lnTo>
                  <a:moveTo>
                    <a:pt x="947" y="887"/>
                  </a:moveTo>
                  <a:lnTo>
                    <a:pt x="947" y="887"/>
                  </a:lnTo>
                  <a:lnTo>
                    <a:pt x="953" y="887"/>
                  </a:lnTo>
                  <a:moveTo>
                    <a:pt x="939" y="887"/>
                  </a:moveTo>
                  <a:lnTo>
                    <a:pt x="939" y="887"/>
                  </a:lnTo>
                  <a:lnTo>
                    <a:pt x="947" y="887"/>
                  </a:lnTo>
                  <a:moveTo>
                    <a:pt x="924" y="887"/>
                  </a:moveTo>
                  <a:lnTo>
                    <a:pt x="924" y="887"/>
                  </a:lnTo>
                  <a:lnTo>
                    <a:pt x="939" y="887"/>
                  </a:lnTo>
                  <a:moveTo>
                    <a:pt x="916" y="887"/>
                  </a:moveTo>
                  <a:lnTo>
                    <a:pt x="916" y="887"/>
                  </a:lnTo>
                  <a:lnTo>
                    <a:pt x="924" y="887"/>
                  </a:lnTo>
                  <a:moveTo>
                    <a:pt x="916" y="907"/>
                  </a:moveTo>
                  <a:lnTo>
                    <a:pt x="916" y="907"/>
                  </a:lnTo>
                  <a:lnTo>
                    <a:pt x="916" y="887"/>
                  </a:lnTo>
                  <a:moveTo>
                    <a:pt x="901" y="907"/>
                  </a:moveTo>
                  <a:lnTo>
                    <a:pt x="901" y="907"/>
                  </a:lnTo>
                  <a:lnTo>
                    <a:pt x="916" y="907"/>
                  </a:lnTo>
                  <a:moveTo>
                    <a:pt x="895" y="907"/>
                  </a:moveTo>
                  <a:lnTo>
                    <a:pt x="895" y="907"/>
                  </a:lnTo>
                  <a:lnTo>
                    <a:pt x="901" y="907"/>
                  </a:lnTo>
                  <a:moveTo>
                    <a:pt x="885" y="926"/>
                  </a:moveTo>
                  <a:lnTo>
                    <a:pt x="885" y="926"/>
                  </a:lnTo>
                  <a:lnTo>
                    <a:pt x="895" y="907"/>
                  </a:lnTo>
                  <a:moveTo>
                    <a:pt x="879" y="944"/>
                  </a:moveTo>
                  <a:lnTo>
                    <a:pt x="879" y="944"/>
                  </a:lnTo>
                  <a:lnTo>
                    <a:pt x="885" y="926"/>
                  </a:lnTo>
                  <a:moveTo>
                    <a:pt x="879" y="964"/>
                  </a:moveTo>
                  <a:lnTo>
                    <a:pt x="879" y="964"/>
                  </a:lnTo>
                  <a:lnTo>
                    <a:pt x="879" y="944"/>
                  </a:lnTo>
                  <a:moveTo>
                    <a:pt x="872" y="984"/>
                  </a:moveTo>
                  <a:lnTo>
                    <a:pt x="872" y="984"/>
                  </a:lnTo>
                  <a:lnTo>
                    <a:pt x="879" y="964"/>
                  </a:lnTo>
                  <a:moveTo>
                    <a:pt x="864" y="984"/>
                  </a:moveTo>
                  <a:lnTo>
                    <a:pt x="864" y="984"/>
                  </a:lnTo>
                  <a:lnTo>
                    <a:pt x="872" y="984"/>
                  </a:lnTo>
                  <a:moveTo>
                    <a:pt x="850" y="984"/>
                  </a:moveTo>
                  <a:lnTo>
                    <a:pt x="850" y="984"/>
                  </a:lnTo>
                  <a:lnTo>
                    <a:pt x="864" y="984"/>
                  </a:lnTo>
                  <a:moveTo>
                    <a:pt x="850" y="1002"/>
                  </a:moveTo>
                  <a:lnTo>
                    <a:pt x="850" y="1002"/>
                  </a:lnTo>
                  <a:lnTo>
                    <a:pt x="850" y="984"/>
                  </a:lnTo>
                  <a:moveTo>
                    <a:pt x="835" y="1002"/>
                  </a:moveTo>
                  <a:lnTo>
                    <a:pt x="835" y="1002"/>
                  </a:lnTo>
                  <a:lnTo>
                    <a:pt x="850" y="1002"/>
                  </a:lnTo>
                  <a:moveTo>
                    <a:pt x="827" y="1002"/>
                  </a:moveTo>
                  <a:lnTo>
                    <a:pt x="827" y="1002"/>
                  </a:lnTo>
                  <a:lnTo>
                    <a:pt x="835" y="1002"/>
                  </a:lnTo>
                  <a:moveTo>
                    <a:pt x="819" y="1002"/>
                  </a:moveTo>
                  <a:lnTo>
                    <a:pt x="819" y="1002"/>
                  </a:lnTo>
                  <a:lnTo>
                    <a:pt x="827" y="1002"/>
                  </a:lnTo>
                  <a:moveTo>
                    <a:pt x="804" y="1002"/>
                  </a:moveTo>
                  <a:lnTo>
                    <a:pt x="804" y="1002"/>
                  </a:lnTo>
                  <a:lnTo>
                    <a:pt x="819" y="1002"/>
                  </a:lnTo>
                  <a:moveTo>
                    <a:pt x="796" y="1012"/>
                  </a:moveTo>
                  <a:lnTo>
                    <a:pt x="796" y="1012"/>
                  </a:lnTo>
                  <a:lnTo>
                    <a:pt x="804" y="1002"/>
                  </a:lnTo>
                  <a:moveTo>
                    <a:pt x="789" y="1012"/>
                  </a:moveTo>
                  <a:lnTo>
                    <a:pt x="789" y="1012"/>
                  </a:lnTo>
                  <a:lnTo>
                    <a:pt x="796" y="1012"/>
                  </a:lnTo>
                  <a:moveTo>
                    <a:pt x="783" y="1012"/>
                  </a:moveTo>
                  <a:lnTo>
                    <a:pt x="783" y="1012"/>
                  </a:lnTo>
                  <a:lnTo>
                    <a:pt x="789" y="1012"/>
                  </a:lnTo>
                  <a:moveTo>
                    <a:pt x="767" y="1012"/>
                  </a:moveTo>
                  <a:lnTo>
                    <a:pt x="767" y="1012"/>
                  </a:lnTo>
                  <a:lnTo>
                    <a:pt x="783" y="1012"/>
                  </a:lnTo>
                  <a:moveTo>
                    <a:pt x="767" y="1032"/>
                  </a:moveTo>
                  <a:lnTo>
                    <a:pt x="767" y="1032"/>
                  </a:lnTo>
                  <a:lnTo>
                    <a:pt x="767" y="1012"/>
                  </a:lnTo>
                  <a:moveTo>
                    <a:pt x="752" y="1032"/>
                  </a:moveTo>
                  <a:lnTo>
                    <a:pt x="752" y="1032"/>
                  </a:lnTo>
                  <a:lnTo>
                    <a:pt x="767" y="1032"/>
                  </a:lnTo>
                  <a:moveTo>
                    <a:pt x="752" y="1051"/>
                  </a:moveTo>
                  <a:lnTo>
                    <a:pt x="752" y="1051"/>
                  </a:lnTo>
                  <a:lnTo>
                    <a:pt x="752" y="1032"/>
                  </a:lnTo>
                  <a:moveTo>
                    <a:pt x="752" y="1069"/>
                  </a:moveTo>
                  <a:lnTo>
                    <a:pt x="752" y="1069"/>
                  </a:lnTo>
                  <a:lnTo>
                    <a:pt x="752" y="1051"/>
                  </a:lnTo>
                  <a:moveTo>
                    <a:pt x="737" y="1069"/>
                  </a:moveTo>
                  <a:lnTo>
                    <a:pt x="737" y="1069"/>
                  </a:lnTo>
                  <a:lnTo>
                    <a:pt x="752" y="1069"/>
                  </a:lnTo>
                  <a:moveTo>
                    <a:pt x="737" y="1089"/>
                  </a:moveTo>
                  <a:lnTo>
                    <a:pt x="737" y="1089"/>
                  </a:lnTo>
                  <a:lnTo>
                    <a:pt x="737" y="1069"/>
                  </a:lnTo>
                  <a:moveTo>
                    <a:pt x="729" y="1089"/>
                  </a:moveTo>
                  <a:lnTo>
                    <a:pt x="729" y="1089"/>
                  </a:lnTo>
                  <a:lnTo>
                    <a:pt x="737" y="1089"/>
                  </a:lnTo>
                  <a:moveTo>
                    <a:pt x="715" y="1089"/>
                  </a:moveTo>
                  <a:lnTo>
                    <a:pt x="715" y="1089"/>
                  </a:lnTo>
                  <a:lnTo>
                    <a:pt x="729" y="1089"/>
                  </a:lnTo>
                  <a:moveTo>
                    <a:pt x="715" y="1109"/>
                  </a:moveTo>
                  <a:lnTo>
                    <a:pt x="715" y="1109"/>
                  </a:lnTo>
                  <a:lnTo>
                    <a:pt x="715" y="1089"/>
                  </a:lnTo>
                  <a:moveTo>
                    <a:pt x="708" y="1109"/>
                  </a:moveTo>
                  <a:lnTo>
                    <a:pt x="708" y="1109"/>
                  </a:lnTo>
                  <a:lnTo>
                    <a:pt x="715" y="1109"/>
                  </a:lnTo>
                  <a:moveTo>
                    <a:pt x="700" y="1109"/>
                  </a:moveTo>
                  <a:lnTo>
                    <a:pt x="700" y="1109"/>
                  </a:lnTo>
                  <a:lnTo>
                    <a:pt x="708" y="1109"/>
                  </a:lnTo>
                  <a:moveTo>
                    <a:pt x="685" y="1109"/>
                  </a:moveTo>
                  <a:lnTo>
                    <a:pt x="685" y="1109"/>
                  </a:lnTo>
                  <a:lnTo>
                    <a:pt x="700" y="1109"/>
                  </a:lnTo>
                  <a:moveTo>
                    <a:pt x="677" y="1109"/>
                  </a:moveTo>
                  <a:lnTo>
                    <a:pt x="677" y="1109"/>
                  </a:lnTo>
                  <a:lnTo>
                    <a:pt x="685" y="1109"/>
                  </a:lnTo>
                  <a:moveTo>
                    <a:pt x="671" y="1109"/>
                  </a:moveTo>
                  <a:lnTo>
                    <a:pt x="671" y="1109"/>
                  </a:lnTo>
                  <a:lnTo>
                    <a:pt x="677" y="1109"/>
                  </a:lnTo>
                  <a:moveTo>
                    <a:pt x="655" y="1109"/>
                  </a:moveTo>
                  <a:lnTo>
                    <a:pt x="655" y="1109"/>
                  </a:lnTo>
                  <a:lnTo>
                    <a:pt x="671" y="1109"/>
                  </a:lnTo>
                  <a:moveTo>
                    <a:pt x="648" y="1109"/>
                  </a:moveTo>
                  <a:lnTo>
                    <a:pt x="648" y="1109"/>
                  </a:lnTo>
                  <a:lnTo>
                    <a:pt x="655" y="1109"/>
                  </a:lnTo>
                  <a:moveTo>
                    <a:pt x="640" y="1109"/>
                  </a:moveTo>
                  <a:lnTo>
                    <a:pt x="640" y="1109"/>
                  </a:lnTo>
                  <a:lnTo>
                    <a:pt x="648" y="1109"/>
                  </a:lnTo>
                  <a:moveTo>
                    <a:pt x="632" y="1109"/>
                  </a:moveTo>
                  <a:lnTo>
                    <a:pt x="632" y="1109"/>
                  </a:lnTo>
                  <a:lnTo>
                    <a:pt x="640" y="1109"/>
                  </a:lnTo>
                  <a:moveTo>
                    <a:pt x="626" y="1119"/>
                  </a:moveTo>
                  <a:lnTo>
                    <a:pt x="626" y="1119"/>
                  </a:lnTo>
                  <a:lnTo>
                    <a:pt x="632" y="1109"/>
                  </a:lnTo>
                  <a:moveTo>
                    <a:pt x="611" y="1119"/>
                  </a:moveTo>
                  <a:lnTo>
                    <a:pt x="611" y="1119"/>
                  </a:lnTo>
                  <a:lnTo>
                    <a:pt x="626" y="1119"/>
                  </a:lnTo>
                  <a:moveTo>
                    <a:pt x="603" y="1137"/>
                  </a:moveTo>
                  <a:lnTo>
                    <a:pt x="603" y="1137"/>
                  </a:lnTo>
                  <a:lnTo>
                    <a:pt x="611" y="1119"/>
                  </a:lnTo>
                  <a:moveTo>
                    <a:pt x="603" y="1156"/>
                  </a:moveTo>
                  <a:lnTo>
                    <a:pt x="603" y="1156"/>
                  </a:lnTo>
                  <a:lnTo>
                    <a:pt x="603" y="1137"/>
                  </a:lnTo>
                  <a:moveTo>
                    <a:pt x="588" y="1156"/>
                  </a:moveTo>
                  <a:lnTo>
                    <a:pt x="588" y="1156"/>
                  </a:lnTo>
                  <a:lnTo>
                    <a:pt x="603" y="1156"/>
                  </a:lnTo>
                  <a:moveTo>
                    <a:pt x="580" y="1156"/>
                  </a:moveTo>
                  <a:lnTo>
                    <a:pt x="580" y="1156"/>
                  </a:lnTo>
                  <a:lnTo>
                    <a:pt x="588" y="1156"/>
                  </a:lnTo>
                  <a:moveTo>
                    <a:pt x="573" y="1156"/>
                  </a:moveTo>
                  <a:lnTo>
                    <a:pt x="573" y="1156"/>
                  </a:lnTo>
                  <a:lnTo>
                    <a:pt x="580" y="1156"/>
                  </a:lnTo>
                  <a:moveTo>
                    <a:pt x="559" y="1156"/>
                  </a:moveTo>
                  <a:lnTo>
                    <a:pt x="559" y="1156"/>
                  </a:lnTo>
                  <a:lnTo>
                    <a:pt x="573" y="1156"/>
                  </a:lnTo>
                  <a:moveTo>
                    <a:pt x="551" y="1156"/>
                  </a:moveTo>
                  <a:lnTo>
                    <a:pt x="551" y="1156"/>
                  </a:lnTo>
                  <a:lnTo>
                    <a:pt x="559" y="1156"/>
                  </a:lnTo>
                  <a:moveTo>
                    <a:pt x="551" y="1176"/>
                  </a:moveTo>
                  <a:lnTo>
                    <a:pt x="551" y="1176"/>
                  </a:lnTo>
                  <a:lnTo>
                    <a:pt x="551" y="1156"/>
                  </a:lnTo>
                  <a:moveTo>
                    <a:pt x="536" y="1176"/>
                  </a:moveTo>
                  <a:lnTo>
                    <a:pt x="536" y="1176"/>
                  </a:lnTo>
                  <a:lnTo>
                    <a:pt x="551" y="1176"/>
                  </a:lnTo>
                  <a:moveTo>
                    <a:pt x="528" y="1176"/>
                  </a:moveTo>
                  <a:lnTo>
                    <a:pt x="528" y="1176"/>
                  </a:lnTo>
                  <a:lnTo>
                    <a:pt x="536" y="1176"/>
                  </a:lnTo>
                  <a:moveTo>
                    <a:pt x="521" y="1214"/>
                  </a:moveTo>
                  <a:lnTo>
                    <a:pt x="521" y="1214"/>
                  </a:lnTo>
                  <a:lnTo>
                    <a:pt x="528" y="1176"/>
                  </a:lnTo>
                  <a:moveTo>
                    <a:pt x="515" y="1214"/>
                  </a:moveTo>
                  <a:lnTo>
                    <a:pt x="515" y="1214"/>
                  </a:lnTo>
                  <a:lnTo>
                    <a:pt x="521" y="1214"/>
                  </a:lnTo>
                  <a:moveTo>
                    <a:pt x="505" y="1214"/>
                  </a:moveTo>
                  <a:lnTo>
                    <a:pt x="505" y="1214"/>
                  </a:lnTo>
                  <a:lnTo>
                    <a:pt x="515" y="1214"/>
                  </a:lnTo>
                  <a:moveTo>
                    <a:pt x="499" y="1214"/>
                  </a:moveTo>
                  <a:lnTo>
                    <a:pt x="499" y="1214"/>
                  </a:lnTo>
                  <a:lnTo>
                    <a:pt x="505" y="1214"/>
                  </a:lnTo>
                  <a:moveTo>
                    <a:pt x="492" y="1224"/>
                  </a:moveTo>
                  <a:lnTo>
                    <a:pt x="492" y="1224"/>
                  </a:lnTo>
                  <a:lnTo>
                    <a:pt x="499" y="1214"/>
                  </a:lnTo>
                  <a:moveTo>
                    <a:pt x="484" y="1224"/>
                  </a:moveTo>
                  <a:lnTo>
                    <a:pt x="484" y="1224"/>
                  </a:lnTo>
                  <a:lnTo>
                    <a:pt x="492" y="1224"/>
                  </a:lnTo>
                  <a:moveTo>
                    <a:pt x="476" y="1224"/>
                  </a:moveTo>
                  <a:lnTo>
                    <a:pt x="476" y="1224"/>
                  </a:lnTo>
                  <a:lnTo>
                    <a:pt x="484" y="1224"/>
                  </a:lnTo>
                  <a:moveTo>
                    <a:pt x="461" y="1224"/>
                  </a:moveTo>
                  <a:lnTo>
                    <a:pt x="461" y="1224"/>
                  </a:lnTo>
                  <a:lnTo>
                    <a:pt x="476" y="1224"/>
                  </a:lnTo>
                  <a:moveTo>
                    <a:pt x="455" y="1224"/>
                  </a:moveTo>
                  <a:lnTo>
                    <a:pt x="455" y="1224"/>
                  </a:lnTo>
                  <a:lnTo>
                    <a:pt x="461" y="1224"/>
                  </a:lnTo>
                  <a:moveTo>
                    <a:pt x="447" y="1224"/>
                  </a:moveTo>
                  <a:lnTo>
                    <a:pt x="447" y="1224"/>
                  </a:lnTo>
                  <a:lnTo>
                    <a:pt x="455" y="1224"/>
                  </a:lnTo>
                  <a:moveTo>
                    <a:pt x="439" y="1224"/>
                  </a:moveTo>
                  <a:lnTo>
                    <a:pt x="439" y="1224"/>
                  </a:lnTo>
                  <a:lnTo>
                    <a:pt x="447" y="1224"/>
                  </a:lnTo>
                  <a:moveTo>
                    <a:pt x="424" y="1244"/>
                  </a:moveTo>
                  <a:lnTo>
                    <a:pt x="424" y="1244"/>
                  </a:lnTo>
                  <a:lnTo>
                    <a:pt x="439" y="1224"/>
                  </a:lnTo>
                  <a:moveTo>
                    <a:pt x="416" y="1244"/>
                  </a:moveTo>
                  <a:lnTo>
                    <a:pt x="416" y="1244"/>
                  </a:lnTo>
                  <a:lnTo>
                    <a:pt x="424" y="1244"/>
                  </a:lnTo>
                  <a:moveTo>
                    <a:pt x="409" y="1244"/>
                  </a:moveTo>
                  <a:lnTo>
                    <a:pt x="409" y="1244"/>
                  </a:lnTo>
                  <a:lnTo>
                    <a:pt x="416" y="1244"/>
                  </a:lnTo>
                  <a:moveTo>
                    <a:pt x="403" y="1262"/>
                  </a:moveTo>
                  <a:lnTo>
                    <a:pt x="403" y="1262"/>
                  </a:lnTo>
                  <a:lnTo>
                    <a:pt x="409" y="1244"/>
                  </a:lnTo>
                  <a:moveTo>
                    <a:pt x="395" y="1262"/>
                  </a:moveTo>
                  <a:lnTo>
                    <a:pt x="395" y="1262"/>
                  </a:lnTo>
                  <a:lnTo>
                    <a:pt x="403" y="1262"/>
                  </a:lnTo>
                  <a:moveTo>
                    <a:pt x="387" y="1281"/>
                  </a:moveTo>
                  <a:lnTo>
                    <a:pt x="387" y="1281"/>
                  </a:lnTo>
                  <a:lnTo>
                    <a:pt x="395" y="1262"/>
                  </a:lnTo>
                  <a:moveTo>
                    <a:pt x="380" y="1281"/>
                  </a:moveTo>
                  <a:lnTo>
                    <a:pt x="380" y="1281"/>
                  </a:lnTo>
                  <a:lnTo>
                    <a:pt x="387" y="1281"/>
                  </a:lnTo>
                  <a:moveTo>
                    <a:pt x="372" y="1281"/>
                  </a:moveTo>
                  <a:lnTo>
                    <a:pt x="372" y="1281"/>
                  </a:lnTo>
                  <a:lnTo>
                    <a:pt x="380" y="1281"/>
                  </a:lnTo>
                  <a:moveTo>
                    <a:pt x="357" y="1301"/>
                  </a:moveTo>
                  <a:lnTo>
                    <a:pt x="357" y="1301"/>
                  </a:lnTo>
                  <a:lnTo>
                    <a:pt x="372" y="1281"/>
                  </a:lnTo>
                  <a:moveTo>
                    <a:pt x="357" y="1321"/>
                  </a:moveTo>
                  <a:lnTo>
                    <a:pt x="357" y="1321"/>
                  </a:lnTo>
                  <a:lnTo>
                    <a:pt x="357" y="1301"/>
                  </a:lnTo>
                  <a:moveTo>
                    <a:pt x="349" y="1331"/>
                  </a:moveTo>
                  <a:lnTo>
                    <a:pt x="349" y="1331"/>
                  </a:lnTo>
                  <a:lnTo>
                    <a:pt x="357" y="1321"/>
                  </a:lnTo>
                  <a:moveTo>
                    <a:pt x="343" y="1349"/>
                  </a:moveTo>
                  <a:lnTo>
                    <a:pt x="343" y="1349"/>
                  </a:lnTo>
                  <a:lnTo>
                    <a:pt x="349" y="1331"/>
                  </a:lnTo>
                  <a:moveTo>
                    <a:pt x="335" y="1349"/>
                  </a:moveTo>
                  <a:lnTo>
                    <a:pt x="335" y="1349"/>
                  </a:lnTo>
                  <a:lnTo>
                    <a:pt x="343" y="1349"/>
                  </a:lnTo>
                  <a:moveTo>
                    <a:pt x="320" y="1349"/>
                  </a:moveTo>
                  <a:lnTo>
                    <a:pt x="320" y="1349"/>
                  </a:lnTo>
                  <a:lnTo>
                    <a:pt x="335" y="1349"/>
                  </a:lnTo>
                  <a:moveTo>
                    <a:pt x="312" y="1349"/>
                  </a:moveTo>
                  <a:lnTo>
                    <a:pt x="312" y="1349"/>
                  </a:lnTo>
                  <a:lnTo>
                    <a:pt x="320" y="1349"/>
                  </a:lnTo>
                  <a:moveTo>
                    <a:pt x="305" y="1349"/>
                  </a:moveTo>
                  <a:lnTo>
                    <a:pt x="305" y="1349"/>
                  </a:lnTo>
                  <a:lnTo>
                    <a:pt x="312" y="1349"/>
                  </a:lnTo>
                  <a:moveTo>
                    <a:pt x="297" y="1369"/>
                  </a:moveTo>
                  <a:lnTo>
                    <a:pt x="297" y="1369"/>
                  </a:lnTo>
                  <a:lnTo>
                    <a:pt x="305" y="1349"/>
                  </a:lnTo>
                  <a:moveTo>
                    <a:pt x="291" y="1369"/>
                  </a:moveTo>
                  <a:lnTo>
                    <a:pt x="291" y="1369"/>
                  </a:lnTo>
                  <a:lnTo>
                    <a:pt x="297" y="1369"/>
                  </a:lnTo>
                  <a:moveTo>
                    <a:pt x="283" y="1388"/>
                  </a:moveTo>
                  <a:lnTo>
                    <a:pt x="283" y="1388"/>
                  </a:lnTo>
                  <a:lnTo>
                    <a:pt x="291" y="1369"/>
                  </a:lnTo>
                  <a:moveTo>
                    <a:pt x="276" y="1406"/>
                  </a:moveTo>
                  <a:lnTo>
                    <a:pt x="276" y="1406"/>
                  </a:lnTo>
                  <a:lnTo>
                    <a:pt x="283" y="1388"/>
                  </a:lnTo>
                  <a:moveTo>
                    <a:pt x="268" y="1406"/>
                  </a:moveTo>
                  <a:lnTo>
                    <a:pt x="268" y="1406"/>
                  </a:lnTo>
                  <a:lnTo>
                    <a:pt x="276" y="1406"/>
                  </a:lnTo>
                  <a:moveTo>
                    <a:pt x="260" y="1406"/>
                  </a:moveTo>
                  <a:lnTo>
                    <a:pt x="260" y="1406"/>
                  </a:lnTo>
                  <a:lnTo>
                    <a:pt x="268" y="1406"/>
                  </a:lnTo>
                  <a:moveTo>
                    <a:pt x="253" y="1406"/>
                  </a:moveTo>
                  <a:lnTo>
                    <a:pt x="253" y="1406"/>
                  </a:lnTo>
                  <a:lnTo>
                    <a:pt x="260" y="1406"/>
                  </a:lnTo>
                  <a:moveTo>
                    <a:pt x="237" y="1406"/>
                  </a:moveTo>
                  <a:lnTo>
                    <a:pt x="237" y="1406"/>
                  </a:lnTo>
                  <a:lnTo>
                    <a:pt x="253" y="1406"/>
                  </a:lnTo>
                  <a:moveTo>
                    <a:pt x="231" y="1426"/>
                  </a:moveTo>
                  <a:lnTo>
                    <a:pt x="231" y="1426"/>
                  </a:lnTo>
                  <a:lnTo>
                    <a:pt x="237" y="1406"/>
                  </a:lnTo>
                  <a:moveTo>
                    <a:pt x="223" y="1436"/>
                  </a:moveTo>
                  <a:lnTo>
                    <a:pt x="223" y="1436"/>
                  </a:lnTo>
                  <a:lnTo>
                    <a:pt x="231" y="1426"/>
                  </a:lnTo>
                  <a:moveTo>
                    <a:pt x="216" y="1436"/>
                  </a:moveTo>
                  <a:lnTo>
                    <a:pt x="216" y="1436"/>
                  </a:lnTo>
                  <a:lnTo>
                    <a:pt x="223" y="1436"/>
                  </a:lnTo>
                  <a:moveTo>
                    <a:pt x="200" y="1436"/>
                  </a:moveTo>
                  <a:lnTo>
                    <a:pt x="200" y="1436"/>
                  </a:lnTo>
                  <a:lnTo>
                    <a:pt x="216" y="1436"/>
                  </a:lnTo>
                  <a:moveTo>
                    <a:pt x="193" y="1436"/>
                  </a:moveTo>
                  <a:lnTo>
                    <a:pt x="193" y="1436"/>
                  </a:lnTo>
                  <a:lnTo>
                    <a:pt x="200" y="1436"/>
                  </a:lnTo>
                  <a:moveTo>
                    <a:pt x="185" y="1436"/>
                  </a:moveTo>
                  <a:lnTo>
                    <a:pt x="185" y="1436"/>
                  </a:lnTo>
                  <a:lnTo>
                    <a:pt x="193" y="1436"/>
                  </a:lnTo>
                  <a:moveTo>
                    <a:pt x="185" y="1456"/>
                  </a:moveTo>
                  <a:lnTo>
                    <a:pt x="185" y="1456"/>
                  </a:lnTo>
                  <a:lnTo>
                    <a:pt x="185" y="1436"/>
                  </a:lnTo>
                  <a:moveTo>
                    <a:pt x="179" y="1476"/>
                  </a:moveTo>
                  <a:lnTo>
                    <a:pt x="179" y="1476"/>
                  </a:lnTo>
                  <a:lnTo>
                    <a:pt x="185" y="1456"/>
                  </a:lnTo>
                  <a:moveTo>
                    <a:pt x="164" y="1476"/>
                  </a:moveTo>
                  <a:lnTo>
                    <a:pt x="164" y="1476"/>
                  </a:lnTo>
                  <a:lnTo>
                    <a:pt x="179" y="1476"/>
                  </a:lnTo>
                  <a:moveTo>
                    <a:pt x="156" y="1494"/>
                  </a:moveTo>
                  <a:lnTo>
                    <a:pt x="156" y="1494"/>
                  </a:lnTo>
                  <a:lnTo>
                    <a:pt x="164" y="1476"/>
                  </a:lnTo>
                  <a:moveTo>
                    <a:pt x="156" y="1533"/>
                  </a:moveTo>
                  <a:lnTo>
                    <a:pt x="156" y="1533"/>
                  </a:lnTo>
                  <a:lnTo>
                    <a:pt x="156" y="1494"/>
                  </a:lnTo>
                  <a:moveTo>
                    <a:pt x="148" y="1533"/>
                  </a:moveTo>
                  <a:lnTo>
                    <a:pt x="148" y="1533"/>
                  </a:lnTo>
                  <a:lnTo>
                    <a:pt x="156" y="1533"/>
                  </a:lnTo>
                  <a:moveTo>
                    <a:pt x="148" y="1543"/>
                  </a:moveTo>
                  <a:lnTo>
                    <a:pt x="148" y="1543"/>
                  </a:lnTo>
                  <a:lnTo>
                    <a:pt x="148" y="1533"/>
                  </a:lnTo>
                  <a:moveTo>
                    <a:pt x="135" y="1543"/>
                  </a:moveTo>
                  <a:lnTo>
                    <a:pt x="135" y="1543"/>
                  </a:lnTo>
                  <a:lnTo>
                    <a:pt x="148" y="1543"/>
                  </a:lnTo>
                  <a:moveTo>
                    <a:pt x="125" y="1543"/>
                  </a:moveTo>
                  <a:lnTo>
                    <a:pt x="125" y="1543"/>
                  </a:lnTo>
                  <a:lnTo>
                    <a:pt x="135" y="1543"/>
                  </a:lnTo>
                  <a:moveTo>
                    <a:pt x="119" y="1543"/>
                  </a:moveTo>
                  <a:lnTo>
                    <a:pt x="119" y="1543"/>
                  </a:lnTo>
                  <a:lnTo>
                    <a:pt x="125" y="1543"/>
                  </a:lnTo>
                  <a:moveTo>
                    <a:pt x="112" y="1561"/>
                  </a:moveTo>
                  <a:lnTo>
                    <a:pt x="112" y="1561"/>
                  </a:lnTo>
                  <a:lnTo>
                    <a:pt x="119" y="1543"/>
                  </a:lnTo>
                  <a:moveTo>
                    <a:pt x="104" y="1581"/>
                  </a:moveTo>
                  <a:lnTo>
                    <a:pt x="104" y="1581"/>
                  </a:lnTo>
                  <a:lnTo>
                    <a:pt x="112" y="1561"/>
                  </a:lnTo>
                  <a:moveTo>
                    <a:pt x="96" y="1581"/>
                  </a:moveTo>
                  <a:lnTo>
                    <a:pt x="96" y="1581"/>
                  </a:lnTo>
                  <a:lnTo>
                    <a:pt x="104" y="1581"/>
                  </a:lnTo>
                  <a:moveTo>
                    <a:pt x="89" y="1581"/>
                  </a:moveTo>
                  <a:lnTo>
                    <a:pt x="89" y="1581"/>
                  </a:lnTo>
                  <a:lnTo>
                    <a:pt x="96" y="1581"/>
                  </a:lnTo>
                  <a:moveTo>
                    <a:pt x="81" y="1581"/>
                  </a:moveTo>
                  <a:lnTo>
                    <a:pt x="81" y="1581"/>
                  </a:lnTo>
                  <a:lnTo>
                    <a:pt x="89" y="1581"/>
                  </a:lnTo>
                  <a:moveTo>
                    <a:pt x="67" y="1581"/>
                  </a:moveTo>
                  <a:lnTo>
                    <a:pt x="67" y="1581"/>
                  </a:lnTo>
                  <a:lnTo>
                    <a:pt x="81" y="1581"/>
                  </a:lnTo>
                  <a:moveTo>
                    <a:pt x="59" y="1581"/>
                  </a:moveTo>
                  <a:lnTo>
                    <a:pt x="59" y="1581"/>
                  </a:lnTo>
                  <a:lnTo>
                    <a:pt x="67" y="1581"/>
                  </a:lnTo>
                  <a:moveTo>
                    <a:pt x="52" y="1581"/>
                  </a:moveTo>
                  <a:lnTo>
                    <a:pt x="52" y="1581"/>
                  </a:lnTo>
                  <a:lnTo>
                    <a:pt x="59" y="1581"/>
                  </a:lnTo>
                  <a:moveTo>
                    <a:pt x="44" y="1601"/>
                  </a:moveTo>
                  <a:lnTo>
                    <a:pt x="44" y="1601"/>
                  </a:lnTo>
                  <a:lnTo>
                    <a:pt x="52" y="1581"/>
                  </a:lnTo>
                  <a:moveTo>
                    <a:pt x="36" y="1601"/>
                  </a:moveTo>
                  <a:lnTo>
                    <a:pt x="36" y="1601"/>
                  </a:lnTo>
                  <a:lnTo>
                    <a:pt x="44" y="1601"/>
                  </a:lnTo>
                  <a:moveTo>
                    <a:pt x="29" y="1620"/>
                  </a:moveTo>
                  <a:lnTo>
                    <a:pt x="29" y="1620"/>
                  </a:lnTo>
                  <a:lnTo>
                    <a:pt x="36" y="1601"/>
                  </a:lnTo>
                  <a:moveTo>
                    <a:pt x="29" y="1638"/>
                  </a:moveTo>
                  <a:lnTo>
                    <a:pt x="29" y="1638"/>
                  </a:lnTo>
                  <a:lnTo>
                    <a:pt x="29" y="1620"/>
                  </a:lnTo>
                  <a:moveTo>
                    <a:pt x="23" y="1638"/>
                  </a:moveTo>
                  <a:lnTo>
                    <a:pt x="23" y="1638"/>
                  </a:lnTo>
                  <a:lnTo>
                    <a:pt x="29" y="1638"/>
                  </a:lnTo>
                  <a:moveTo>
                    <a:pt x="7" y="1638"/>
                  </a:moveTo>
                  <a:lnTo>
                    <a:pt x="7" y="1638"/>
                  </a:lnTo>
                  <a:lnTo>
                    <a:pt x="23" y="1638"/>
                  </a:lnTo>
                  <a:moveTo>
                    <a:pt x="0" y="1638"/>
                  </a:moveTo>
                  <a:lnTo>
                    <a:pt x="0" y="1638"/>
                  </a:lnTo>
                  <a:lnTo>
                    <a:pt x="7" y="1638"/>
                  </a:lnTo>
                  <a:moveTo>
                    <a:pt x="0" y="1648"/>
                  </a:moveTo>
                  <a:lnTo>
                    <a:pt x="0" y="1648"/>
                  </a:lnTo>
                  <a:lnTo>
                    <a:pt x="0" y="1638"/>
                  </a:lnTo>
                </a:path>
              </a:pathLst>
            </a:custGeom>
            <a:noFill/>
            <a:ln w="2857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Century Gothic" panose="020B0502020202020204" pitchFamily="34" charset="0"/>
              </a:endParaRPr>
            </a:p>
          </p:txBody>
        </p:sp>
        <p:sp>
          <p:nvSpPr>
            <p:cNvPr id="236" name="Freeform 7">
              <a:extLst>
                <a:ext uri="{FF2B5EF4-FFF2-40B4-BE49-F238E27FC236}">
                  <a16:creationId xmlns:a16="http://schemas.microsoft.com/office/drawing/2014/main" id="{88EB397A-2135-4E32-A90C-1AACEC6F6187}"/>
                </a:ext>
              </a:extLst>
            </p:cNvPr>
            <p:cNvSpPr>
              <a:spLocks noEditPoints="1"/>
            </p:cNvSpPr>
            <p:nvPr/>
          </p:nvSpPr>
          <p:spPr bwMode="auto">
            <a:xfrm>
              <a:off x="1174222" y="3772264"/>
              <a:ext cx="3749286" cy="1657948"/>
            </a:xfrm>
            <a:custGeom>
              <a:avLst/>
              <a:gdLst>
                <a:gd name="T0" fmla="*/ 2123 w 2152"/>
                <a:gd name="T1" fmla="*/ 0 h 1011"/>
                <a:gd name="T2" fmla="*/ 2087 w 2152"/>
                <a:gd name="T3" fmla="*/ 0 h 1011"/>
                <a:gd name="T4" fmla="*/ 2048 w 2152"/>
                <a:gd name="T5" fmla="*/ 0 h 1011"/>
                <a:gd name="T6" fmla="*/ 2019 w 2152"/>
                <a:gd name="T7" fmla="*/ 75 h 1011"/>
                <a:gd name="T8" fmla="*/ 1982 w 2152"/>
                <a:gd name="T9" fmla="*/ 75 h 1011"/>
                <a:gd name="T10" fmla="*/ 1944 w 2152"/>
                <a:gd name="T11" fmla="*/ 75 h 1011"/>
                <a:gd name="T12" fmla="*/ 1900 w 2152"/>
                <a:gd name="T13" fmla="*/ 75 h 1011"/>
                <a:gd name="T14" fmla="*/ 1863 w 2152"/>
                <a:gd name="T15" fmla="*/ 75 h 1011"/>
                <a:gd name="T16" fmla="*/ 1834 w 2152"/>
                <a:gd name="T17" fmla="*/ 115 h 1011"/>
                <a:gd name="T18" fmla="*/ 1795 w 2152"/>
                <a:gd name="T19" fmla="*/ 115 h 1011"/>
                <a:gd name="T20" fmla="*/ 1759 w 2152"/>
                <a:gd name="T21" fmla="*/ 115 h 1011"/>
                <a:gd name="T22" fmla="*/ 1722 w 2152"/>
                <a:gd name="T23" fmla="*/ 153 h 1011"/>
                <a:gd name="T24" fmla="*/ 1691 w 2152"/>
                <a:gd name="T25" fmla="*/ 182 h 1011"/>
                <a:gd name="T26" fmla="*/ 1654 w 2152"/>
                <a:gd name="T27" fmla="*/ 182 h 1011"/>
                <a:gd name="T28" fmla="*/ 1616 w 2152"/>
                <a:gd name="T29" fmla="*/ 212 h 1011"/>
                <a:gd name="T30" fmla="*/ 1579 w 2152"/>
                <a:gd name="T31" fmla="*/ 230 h 1011"/>
                <a:gd name="T32" fmla="*/ 1543 w 2152"/>
                <a:gd name="T33" fmla="*/ 260 h 1011"/>
                <a:gd name="T34" fmla="*/ 1504 w 2152"/>
                <a:gd name="T35" fmla="*/ 260 h 1011"/>
                <a:gd name="T36" fmla="*/ 1468 w 2152"/>
                <a:gd name="T37" fmla="*/ 260 h 1011"/>
                <a:gd name="T38" fmla="*/ 1431 w 2152"/>
                <a:gd name="T39" fmla="*/ 260 h 1011"/>
                <a:gd name="T40" fmla="*/ 1392 w 2152"/>
                <a:gd name="T41" fmla="*/ 260 h 1011"/>
                <a:gd name="T42" fmla="*/ 1356 w 2152"/>
                <a:gd name="T43" fmla="*/ 260 h 1011"/>
                <a:gd name="T44" fmla="*/ 1319 w 2152"/>
                <a:gd name="T45" fmla="*/ 278 h 1011"/>
                <a:gd name="T46" fmla="*/ 1288 w 2152"/>
                <a:gd name="T47" fmla="*/ 337 h 1011"/>
                <a:gd name="T48" fmla="*/ 1259 w 2152"/>
                <a:gd name="T49" fmla="*/ 347 h 1011"/>
                <a:gd name="T50" fmla="*/ 1221 w 2152"/>
                <a:gd name="T51" fmla="*/ 365 h 1011"/>
                <a:gd name="T52" fmla="*/ 1184 w 2152"/>
                <a:gd name="T53" fmla="*/ 365 h 1011"/>
                <a:gd name="T54" fmla="*/ 1147 w 2152"/>
                <a:gd name="T55" fmla="*/ 365 h 1011"/>
                <a:gd name="T56" fmla="*/ 1118 w 2152"/>
                <a:gd name="T57" fmla="*/ 404 h 1011"/>
                <a:gd name="T58" fmla="*/ 1080 w 2152"/>
                <a:gd name="T59" fmla="*/ 422 h 1011"/>
                <a:gd name="T60" fmla="*/ 1051 w 2152"/>
                <a:gd name="T61" fmla="*/ 442 h 1011"/>
                <a:gd name="T62" fmla="*/ 1006 w 2152"/>
                <a:gd name="T63" fmla="*/ 452 h 1011"/>
                <a:gd name="T64" fmla="*/ 976 w 2152"/>
                <a:gd name="T65" fmla="*/ 492 h 1011"/>
                <a:gd name="T66" fmla="*/ 947 w 2152"/>
                <a:gd name="T67" fmla="*/ 529 h 1011"/>
                <a:gd name="T68" fmla="*/ 908 w 2152"/>
                <a:gd name="T69" fmla="*/ 549 h 1011"/>
                <a:gd name="T70" fmla="*/ 872 w 2152"/>
                <a:gd name="T71" fmla="*/ 549 h 1011"/>
                <a:gd name="T72" fmla="*/ 841 w 2152"/>
                <a:gd name="T73" fmla="*/ 559 h 1011"/>
                <a:gd name="T74" fmla="*/ 804 w 2152"/>
                <a:gd name="T75" fmla="*/ 577 h 1011"/>
                <a:gd name="T76" fmla="*/ 767 w 2152"/>
                <a:gd name="T77" fmla="*/ 597 h 1011"/>
                <a:gd name="T78" fmla="*/ 737 w 2152"/>
                <a:gd name="T79" fmla="*/ 636 h 1011"/>
                <a:gd name="T80" fmla="*/ 700 w 2152"/>
                <a:gd name="T81" fmla="*/ 644 h 1011"/>
                <a:gd name="T82" fmla="*/ 671 w 2152"/>
                <a:gd name="T83" fmla="*/ 664 h 1011"/>
                <a:gd name="T84" fmla="*/ 632 w 2152"/>
                <a:gd name="T85" fmla="*/ 664 h 1011"/>
                <a:gd name="T86" fmla="*/ 596 w 2152"/>
                <a:gd name="T87" fmla="*/ 684 h 1011"/>
                <a:gd name="T88" fmla="*/ 551 w 2152"/>
                <a:gd name="T89" fmla="*/ 684 h 1011"/>
                <a:gd name="T90" fmla="*/ 515 w 2152"/>
                <a:gd name="T91" fmla="*/ 702 h 1011"/>
                <a:gd name="T92" fmla="*/ 484 w 2152"/>
                <a:gd name="T93" fmla="*/ 722 h 1011"/>
                <a:gd name="T94" fmla="*/ 455 w 2152"/>
                <a:gd name="T95" fmla="*/ 751 h 1011"/>
                <a:gd name="T96" fmla="*/ 424 w 2152"/>
                <a:gd name="T97" fmla="*/ 809 h 1011"/>
                <a:gd name="T98" fmla="*/ 395 w 2152"/>
                <a:gd name="T99" fmla="*/ 839 h 1011"/>
                <a:gd name="T100" fmla="*/ 364 w 2152"/>
                <a:gd name="T101" fmla="*/ 857 h 1011"/>
                <a:gd name="T102" fmla="*/ 328 w 2152"/>
                <a:gd name="T103" fmla="*/ 914 h 1011"/>
                <a:gd name="T104" fmla="*/ 291 w 2152"/>
                <a:gd name="T105" fmla="*/ 914 h 1011"/>
                <a:gd name="T106" fmla="*/ 253 w 2152"/>
                <a:gd name="T107" fmla="*/ 914 h 1011"/>
                <a:gd name="T108" fmla="*/ 216 w 2152"/>
                <a:gd name="T109" fmla="*/ 924 h 1011"/>
                <a:gd name="T110" fmla="*/ 179 w 2152"/>
                <a:gd name="T111" fmla="*/ 924 h 1011"/>
                <a:gd name="T112" fmla="*/ 141 w 2152"/>
                <a:gd name="T113" fmla="*/ 924 h 1011"/>
                <a:gd name="T114" fmla="*/ 104 w 2152"/>
                <a:gd name="T115" fmla="*/ 924 h 1011"/>
                <a:gd name="T116" fmla="*/ 73 w 2152"/>
                <a:gd name="T117" fmla="*/ 964 h 1011"/>
                <a:gd name="T118" fmla="*/ 44 w 2152"/>
                <a:gd name="T119" fmla="*/ 1001 h 1011"/>
                <a:gd name="T120" fmla="*/ 0 w 2152"/>
                <a:gd name="T121" fmla="*/ 1001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2" h="1011">
                  <a:moveTo>
                    <a:pt x="2146" y="0"/>
                  </a:moveTo>
                  <a:lnTo>
                    <a:pt x="2146" y="0"/>
                  </a:lnTo>
                  <a:lnTo>
                    <a:pt x="2152" y="0"/>
                  </a:lnTo>
                  <a:moveTo>
                    <a:pt x="2131" y="0"/>
                  </a:moveTo>
                  <a:lnTo>
                    <a:pt x="2131" y="0"/>
                  </a:lnTo>
                  <a:lnTo>
                    <a:pt x="2146" y="0"/>
                  </a:lnTo>
                  <a:moveTo>
                    <a:pt x="2123" y="0"/>
                  </a:moveTo>
                  <a:lnTo>
                    <a:pt x="2123" y="0"/>
                  </a:lnTo>
                  <a:lnTo>
                    <a:pt x="2131" y="0"/>
                  </a:lnTo>
                  <a:moveTo>
                    <a:pt x="2116" y="0"/>
                  </a:moveTo>
                  <a:lnTo>
                    <a:pt x="2116" y="0"/>
                  </a:lnTo>
                  <a:lnTo>
                    <a:pt x="2123" y="0"/>
                  </a:lnTo>
                  <a:moveTo>
                    <a:pt x="2102" y="0"/>
                  </a:moveTo>
                  <a:lnTo>
                    <a:pt x="2102" y="0"/>
                  </a:lnTo>
                  <a:lnTo>
                    <a:pt x="2116" y="0"/>
                  </a:lnTo>
                  <a:moveTo>
                    <a:pt x="2093" y="0"/>
                  </a:moveTo>
                  <a:lnTo>
                    <a:pt x="2093" y="0"/>
                  </a:lnTo>
                  <a:lnTo>
                    <a:pt x="2102" y="0"/>
                  </a:lnTo>
                  <a:moveTo>
                    <a:pt x="2087" y="0"/>
                  </a:moveTo>
                  <a:lnTo>
                    <a:pt x="2087" y="0"/>
                  </a:lnTo>
                  <a:lnTo>
                    <a:pt x="2093" y="0"/>
                  </a:lnTo>
                  <a:moveTo>
                    <a:pt x="2079" y="0"/>
                  </a:moveTo>
                  <a:lnTo>
                    <a:pt x="2079" y="0"/>
                  </a:lnTo>
                  <a:lnTo>
                    <a:pt x="2087" y="0"/>
                  </a:lnTo>
                  <a:moveTo>
                    <a:pt x="2064" y="0"/>
                  </a:moveTo>
                  <a:lnTo>
                    <a:pt x="2064" y="0"/>
                  </a:lnTo>
                  <a:lnTo>
                    <a:pt x="2079" y="0"/>
                  </a:lnTo>
                  <a:moveTo>
                    <a:pt x="2056" y="0"/>
                  </a:moveTo>
                  <a:lnTo>
                    <a:pt x="2056" y="0"/>
                  </a:lnTo>
                  <a:lnTo>
                    <a:pt x="2064" y="0"/>
                  </a:lnTo>
                  <a:moveTo>
                    <a:pt x="2048" y="0"/>
                  </a:moveTo>
                  <a:lnTo>
                    <a:pt x="2048" y="0"/>
                  </a:lnTo>
                  <a:lnTo>
                    <a:pt x="2056" y="0"/>
                  </a:lnTo>
                  <a:moveTo>
                    <a:pt x="2042" y="0"/>
                  </a:moveTo>
                  <a:lnTo>
                    <a:pt x="2042" y="0"/>
                  </a:lnTo>
                  <a:lnTo>
                    <a:pt x="2048" y="0"/>
                  </a:lnTo>
                  <a:moveTo>
                    <a:pt x="2027" y="0"/>
                  </a:moveTo>
                  <a:lnTo>
                    <a:pt x="2027" y="0"/>
                  </a:lnTo>
                  <a:lnTo>
                    <a:pt x="2042" y="0"/>
                  </a:lnTo>
                  <a:moveTo>
                    <a:pt x="2027" y="75"/>
                  </a:moveTo>
                  <a:lnTo>
                    <a:pt x="2027" y="75"/>
                  </a:lnTo>
                  <a:lnTo>
                    <a:pt x="2027" y="0"/>
                  </a:lnTo>
                  <a:moveTo>
                    <a:pt x="2019" y="75"/>
                  </a:moveTo>
                  <a:lnTo>
                    <a:pt x="2019" y="75"/>
                  </a:lnTo>
                  <a:lnTo>
                    <a:pt x="2027" y="75"/>
                  </a:lnTo>
                  <a:moveTo>
                    <a:pt x="2004" y="75"/>
                  </a:moveTo>
                  <a:lnTo>
                    <a:pt x="2004" y="75"/>
                  </a:lnTo>
                  <a:lnTo>
                    <a:pt x="2019" y="75"/>
                  </a:lnTo>
                  <a:moveTo>
                    <a:pt x="1996" y="75"/>
                  </a:moveTo>
                  <a:lnTo>
                    <a:pt x="1996" y="75"/>
                  </a:lnTo>
                  <a:lnTo>
                    <a:pt x="2004" y="75"/>
                  </a:lnTo>
                  <a:moveTo>
                    <a:pt x="1990" y="75"/>
                  </a:moveTo>
                  <a:lnTo>
                    <a:pt x="1990" y="75"/>
                  </a:lnTo>
                  <a:lnTo>
                    <a:pt x="1996" y="75"/>
                  </a:lnTo>
                  <a:moveTo>
                    <a:pt x="1982" y="75"/>
                  </a:moveTo>
                  <a:lnTo>
                    <a:pt x="1982" y="75"/>
                  </a:lnTo>
                  <a:lnTo>
                    <a:pt x="1990" y="75"/>
                  </a:lnTo>
                  <a:moveTo>
                    <a:pt x="1967" y="75"/>
                  </a:moveTo>
                  <a:lnTo>
                    <a:pt x="1967" y="75"/>
                  </a:lnTo>
                  <a:lnTo>
                    <a:pt x="1982" y="75"/>
                  </a:lnTo>
                  <a:moveTo>
                    <a:pt x="1959" y="75"/>
                  </a:moveTo>
                  <a:lnTo>
                    <a:pt x="1959" y="75"/>
                  </a:lnTo>
                  <a:lnTo>
                    <a:pt x="1967" y="75"/>
                  </a:lnTo>
                  <a:moveTo>
                    <a:pt x="1952" y="75"/>
                  </a:moveTo>
                  <a:lnTo>
                    <a:pt x="1952" y="75"/>
                  </a:lnTo>
                  <a:lnTo>
                    <a:pt x="1959" y="75"/>
                  </a:lnTo>
                  <a:moveTo>
                    <a:pt x="1944" y="75"/>
                  </a:moveTo>
                  <a:lnTo>
                    <a:pt x="1944" y="75"/>
                  </a:lnTo>
                  <a:lnTo>
                    <a:pt x="1952" y="75"/>
                  </a:lnTo>
                  <a:moveTo>
                    <a:pt x="1930" y="75"/>
                  </a:moveTo>
                  <a:lnTo>
                    <a:pt x="1930" y="75"/>
                  </a:lnTo>
                  <a:lnTo>
                    <a:pt x="1944" y="75"/>
                  </a:lnTo>
                  <a:moveTo>
                    <a:pt x="1923" y="75"/>
                  </a:moveTo>
                  <a:lnTo>
                    <a:pt x="1923" y="75"/>
                  </a:lnTo>
                  <a:lnTo>
                    <a:pt x="1930" y="75"/>
                  </a:lnTo>
                  <a:moveTo>
                    <a:pt x="1915" y="75"/>
                  </a:moveTo>
                  <a:lnTo>
                    <a:pt x="1915" y="75"/>
                  </a:lnTo>
                  <a:lnTo>
                    <a:pt x="1923" y="75"/>
                  </a:lnTo>
                  <a:moveTo>
                    <a:pt x="1900" y="75"/>
                  </a:moveTo>
                  <a:lnTo>
                    <a:pt x="1900" y="75"/>
                  </a:lnTo>
                  <a:lnTo>
                    <a:pt x="1915" y="75"/>
                  </a:lnTo>
                  <a:moveTo>
                    <a:pt x="1892" y="75"/>
                  </a:moveTo>
                  <a:lnTo>
                    <a:pt x="1892" y="75"/>
                  </a:lnTo>
                  <a:lnTo>
                    <a:pt x="1900" y="75"/>
                  </a:lnTo>
                  <a:moveTo>
                    <a:pt x="1884" y="75"/>
                  </a:moveTo>
                  <a:lnTo>
                    <a:pt x="1884" y="75"/>
                  </a:lnTo>
                  <a:lnTo>
                    <a:pt x="1892" y="75"/>
                  </a:lnTo>
                  <a:moveTo>
                    <a:pt x="1878" y="75"/>
                  </a:moveTo>
                  <a:lnTo>
                    <a:pt x="1878" y="75"/>
                  </a:lnTo>
                  <a:lnTo>
                    <a:pt x="1884" y="75"/>
                  </a:lnTo>
                  <a:moveTo>
                    <a:pt x="1863" y="75"/>
                  </a:moveTo>
                  <a:lnTo>
                    <a:pt x="1863" y="75"/>
                  </a:lnTo>
                  <a:lnTo>
                    <a:pt x="1878" y="75"/>
                  </a:lnTo>
                  <a:moveTo>
                    <a:pt x="1863" y="115"/>
                  </a:moveTo>
                  <a:lnTo>
                    <a:pt x="1863" y="115"/>
                  </a:lnTo>
                  <a:lnTo>
                    <a:pt x="1863" y="75"/>
                  </a:lnTo>
                  <a:moveTo>
                    <a:pt x="1855" y="115"/>
                  </a:moveTo>
                  <a:lnTo>
                    <a:pt x="1855" y="115"/>
                  </a:lnTo>
                  <a:lnTo>
                    <a:pt x="1863" y="115"/>
                  </a:lnTo>
                  <a:moveTo>
                    <a:pt x="1840" y="115"/>
                  </a:moveTo>
                  <a:lnTo>
                    <a:pt x="1840" y="115"/>
                  </a:lnTo>
                  <a:lnTo>
                    <a:pt x="1855" y="115"/>
                  </a:lnTo>
                  <a:moveTo>
                    <a:pt x="1834" y="115"/>
                  </a:moveTo>
                  <a:lnTo>
                    <a:pt x="1834" y="115"/>
                  </a:lnTo>
                  <a:lnTo>
                    <a:pt x="1840" y="115"/>
                  </a:lnTo>
                  <a:moveTo>
                    <a:pt x="1825" y="115"/>
                  </a:moveTo>
                  <a:lnTo>
                    <a:pt x="1825" y="115"/>
                  </a:lnTo>
                  <a:lnTo>
                    <a:pt x="1834" y="115"/>
                  </a:lnTo>
                  <a:moveTo>
                    <a:pt x="1811" y="115"/>
                  </a:moveTo>
                  <a:lnTo>
                    <a:pt x="1811" y="115"/>
                  </a:lnTo>
                  <a:lnTo>
                    <a:pt x="1825" y="115"/>
                  </a:lnTo>
                  <a:moveTo>
                    <a:pt x="1803" y="115"/>
                  </a:moveTo>
                  <a:lnTo>
                    <a:pt x="1803" y="115"/>
                  </a:lnTo>
                  <a:lnTo>
                    <a:pt x="1811" y="115"/>
                  </a:lnTo>
                  <a:moveTo>
                    <a:pt x="1795" y="115"/>
                  </a:moveTo>
                  <a:lnTo>
                    <a:pt x="1795" y="115"/>
                  </a:lnTo>
                  <a:lnTo>
                    <a:pt x="1803" y="115"/>
                  </a:lnTo>
                  <a:moveTo>
                    <a:pt x="1788" y="115"/>
                  </a:moveTo>
                  <a:lnTo>
                    <a:pt x="1788" y="115"/>
                  </a:lnTo>
                  <a:lnTo>
                    <a:pt x="1795" y="115"/>
                  </a:lnTo>
                  <a:moveTo>
                    <a:pt x="1774" y="115"/>
                  </a:moveTo>
                  <a:lnTo>
                    <a:pt x="1774" y="115"/>
                  </a:lnTo>
                  <a:lnTo>
                    <a:pt x="1788" y="115"/>
                  </a:lnTo>
                  <a:moveTo>
                    <a:pt x="1766" y="115"/>
                  </a:moveTo>
                  <a:lnTo>
                    <a:pt x="1766" y="115"/>
                  </a:lnTo>
                  <a:lnTo>
                    <a:pt x="1774" y="115"/>
                  </a:lnTo>
                  <a:moveTo>
                    <a:pt x="1759" y="115"/>
                  </a:moveTo>
                  <a:lnTo>
                    <a:pt x="1759" y="115"/>
                  </a:lnTo>
                  <a:lnTo>
                    <a:pt x="1766" y="115"/>
                  </a:lnTo>
                  <a:moveTo>
                    <a:pt x="1751" y="115"/>
                  </a:moveTo>
                  <a:lnTo>
                    <a:pt x="1751" y="115"/>
                  </a:lnTo>
                  <a:lnTo>
                    <a:pt x="1759" y="115"/>
                  </a:lnTo>
                  <a:moveTo>
                    <a:pt x="1736" y="153"/>
                  </a:moveTo>
                  <a:lnTo>
                    <a:pt x="1736" y="153"/>
                  </a:lnTo>
                  <a:lnTo>
                    <a:pt x="1751" y="115"/>
                  </a:lnTo>
                  <a:moveTo>
                    <a:pt x="1728" y="153"/>
                  </a:moveTo>
                  <a:lnTo>
                    <a:pt x="1728" y="153"/>
                  </a:lnTo>
                  <a:lnTo>
                    <a:pt x="1736" y="153"/>
                  </a:lnTo>
                  <a:moveTo>
                    <a:pt x="1722" y="153"/>
                  </a:moveTo>
                  <a:lnTo>
                    <a:pt x="1722" y="153"/>
                  </a:lnTo>
                  <a:lnTo>
                    <a:pt x="1728" y="153"/>
                  </a:lnTo>
                  <a:moveTo>
                    <a:pt x="1707" y="153"/>
                  </a:moveTo>
                  <a:lnTo>
                    <a:pt x="1707" y="153"/>
                  </a:lnTo>
                  <a:lnTo>
                    <a:pt x="1722" y="153"/>
                  </a:lnTo>
                  <a:moveTo>
                    <a:pt x="1707" y="182"/>
                  </a:moveTo>
                  <a:lnTo>
                    <a:pt x="1707" y="182"/>
                  </a:lnTo>
                  <a:lnTo>
                    <a:pt x="1707" y="153"/>
                  </a:lnTo>
                  <a:moveTo>
                    <a:pt x="1699" y="182"/>
                  </a:moveTo>
                  <a:lnTo>
                    <a:pt x="1699" y="182"/>
                  </a:lnTo>
                  <a:lnTo>
                    <a:pt x="1707" y="182"/>
                  </a:lnTo>
                  <a:moveTo>
                    <a:pt x="1691" y="182"/>
                  </a:moveTo>
                  <a:lnTo>
                    <a:pt x="1691" y="182"/>
                  </a:lnTo>
                  <a:lnTo>
                    <a:pt x="1699" y="182"/>
                  </a:lnTo>
                  <a:moveTo>
                    <a:pt x="1676" y="182"/>
                  </a:moveTo>
                  <a:lnTo>
                    <a:pt x="1676" y="182"/>
                  </a:lnTo>
                  <a:lnTo>
                    <a:pt x="1691" y="182"/>
                  </a:lnTo>
                  <a:moveTo>
                    <a:pt x="1668" y="182"/>
                  </a:moveTo>
                  <a:lnTo>
                    <a:pt x="1668" y="182"/>
                  </a:lnTo>
                  <a:lnTo>
                    <a:pt x="1676" y="182"/>
                  </a:lnTo>
                  <a:moveTo>
                    <a:pt x="1662" y="182"/>
                  </a:moveTo>
                  <a:lnTo>
                    <a:pt x="1662" y="182"/>
                  </a:lnTo>
                  <a:lnTo>
                    <a:pt x="1668" y="182"/>
                  </a:lnTo>
                  <a:moveTo>
                    <a:pt x="1654" y="182"/>
                  </a:moveTo>
                  <a:lnTo>
                    <a:pt x="1654" y="182"/>
                  </a:lnTo>
                  <a:lnTo>
                    <a:pt x="1662" y="182"/>
                  </a:lnTo>
                  <a:moveTo>
                    <a:pt x="1639" y="182"/>
                  </a:moveTo>
                  <a:lnTo>
                    <a:pt x="1639" y="182"/>
                  </a:lnTo>
                  <a:lnTo>
                    <a:pt x="1654" y="182"/>
                  </a:lnTo>
                  <a:moveTo>
                    <a:pt x="1639" y="212"/>
                  </a:moveTo>
                  <a:lnTo>
                    <a:pt x="1639" y="212"/>
                  </a:lnTo>
                  <a:lnTo>
                    <a:pt x="1639" y="182"/>
                  </a:lnTo>
                  <a:moveTo>
                    <a:pt x="1624" y="212"/>
                  </a:moveTo>
                  <a:lnTo>
                    <a:pt x="1624" y="212"/>
                  </a:lnTo>
                  <a:lnTo>
                    <a:pt x="1639" y="212"/>
                  </a:lnTo>
                  <a:moveTo>
                    <a:pt x="1616" y="212"/>
                  </a:moveTo>
                  <a:lnTo>
                    <a:pt x="1616" y="212"/>
                  </a:lnTo>
                  <a:lnTo>
                    <a:pt x="1624" y="212"/>
                  </a:lnTo>
                  <a:moveTo>
                    <a:pt x="1610" y="212"/>
                  </a:moveTo>
                  <a:lnTo>
                    <a:pt x="1610" y="212"/>
                  </a:lnTo>
                  <a:lnTo>
                    <a:pt x="1616" y="212"/>
                  </a:lnTo>
                  <a:moveTo>
                    <a:pt x="1601" y="212"/>
                  </a:moveTo>
                  <a:lnTo>
                    <a:pt x="1601" y="212"/>
                  </a:lnTo>
                  <a:lnTo>
                    <a:pt x="1610" y="212"/>
                  </a:lnTo>
                  <a:moveTo>
                    <a:pt x="1587" y="212"/>
                  </a:moveTo>
                  <a:lnTo>
                    <a:pt x="1587" y="212"/>
                  </a:lnTo>
                  <a:lnTo>
                    <a:pt x="1601" y="212"/>
                  </a:lnTo>
                  <a:moveTo>
                    <a:pt x="1579" y="230"/>
                  </a:moveTo>
                  <a:lnTo>
                    <a:pt x="1579" y="230"/>
                  </a:lnTo>
                  <a:lnTo>
                    <a:pt x="1587" y="212"/>
                  </a:lnTo>
                  <a:moveTo>
                    <a:pt x="1572" y="230"/>
                  </a:moveTo>
                  <a:lnTo>
                    <a:pt x="1572" y="230"/>
                  </a:lnTo>
                  <a:lnTo>
                    <a:pt x="1579" y="230"/>
                  </a:lnTo>
                  <a:moveTo>
                    <a:pt x="1564" y="260"/>
                  </a:moveTo>
                  <a:lnTo>
                    <a:pt x="1564" y="260"/>
                  </a:lnTo>
                  <a:lnTo>
                    <a:pt x="1572" y="230"/>
                  </a:lnTo>
                  <a:moveTo>
                    <a:pt x="1549" y="260"/>
                  </a:moveTo>
                  <a:lnTo>
                    <a:pt x="1549" y="260"/>
                  </a:lnTo>
                  <a:lnTo>
                    <a:pt x="1564" y="260"/>
                  </a:lnTo>
                  <a:moveTo>
                    <a:pt x="1543" y="260"/>
                  </a:moveTo>
                  <a:lnTo>
                    <a:pt x="1543" y="260"/>
                  </a:lnTo>
                  <a:lnTo>
                    <a:pt x="1549" y="260"/>
                  </a:lnTo>
                  <a:moveTo>
                    <a:pt x="1535" y="260"/>
                  </a:moveTo>
                  <a:lnTo>
                    <a:pt x="1535" y="260"/>
                  </a:lnTo>
                  <a:lnTo>
                    <a:pt x="1543" y="260"/>
                  </a:lnTo>
                  <a:moveTo>
                    <a:pt x="1527" y="260"/>
                  </a:moveTo>
                  <a:lnTo>
                    <a:pt x="1527" y="260"/>
                  </a:lnTo>
                  <a:lnTo>
                    <a:pt x="1535" y="260"/>
                  </a:lnTo>
                  <a:moveTo>
                    <a:pt x="1512" y="260"/>
                  </a:moveTo>
                  <a:lnTo>
                    <a:pt x="1512" y="260"/>
                  </a:lnTo>
                  <a:lnTo>
                    <a:pt x="1527" y="260"/>
                  </a:lnTo>
                  <a:moveTo>
                    <a:pt x="1504" y="260"/>
                  </a:moveTo>
                  <a:lnTo>
                    <a:pt x="1504" y="260"/>
                  </a:lnTo>
                  <a:lnTo>
                    <a:pt x="1512" y="260"/>
                  </a:lnTo>
                  <a:moveTo>
                    <a:pt x="1498" y="260"/>
                  </a:moveTo>
                  <a:lnTo>
                    <a:pt x="1498" y="260"/>
                  </a:lnTo>
                  <a:lnTo>
                    <a:pt x="1504" y="260"/>
                  </a:lnTo>
                  <a:moveTo>
                    <a:pt x="1491" y="260"/>
                  </a:moveTo>
                  <a:lnTo>
                    <a:pt x="1491" y="260"/>
                  </a:lnTo>
                  <a:lnTo>
                    <a:pt x="1498" y="260"/>
                  </a:lnTo>
                  <a:moveTo>
                    <a:pt x="1475" y="260"/>
                  </a:moveTo>
                  <a:lnTo>
                    <a:pt x="1475" y="260"/>
                  </a:lnTo>
                  <a:lnTo>
                    <a:pt x="1491" y="260"/>
                  </a:lnTo>
                  <a:moveTo>
                    <a:pt x="1468" y="260"/>
                  </a:moveTo>
                  <a:lnTo>
                    <a:pt x="1468" y="260"/>
                  </a:lnTo>
                  <a:lnTo>
                    <a:pt x="1475" y="260"/>
                  </a:lnTo>
                  <a:moveTo>
                    <a:pt x="1460" y="260"/>
                  </a:moveTo>
                  <a:lnTo>
                    <a:pt x="1460" y="260"/>
                  </a:lnTo>
                  <a:lnTo>
                    <a:pt x="1468" y="260"/>
                  </a:lnTo>
                  <a:moveTo>
                    <a:pt x="1452" y="260"/>
                  </a:moveTo>
                  <a:lnTo>
                    <a:pt x="1452" y="260"/>
                  </a:lnTo>
                  <a:lnTo>
                    <a:pt x="1460" y="260"/>
                  </a:lnTo>
                  <a:moveTo>
                    <a:pt x="1438" y="260"/>
                  </a:moveTo>
                  <a:lnTo>
                    <a:pt x="1438" y="260"/>
                  </a:lnTo>
                  <a:lnTo>
                    <a:pt x="1452" y="260"/>
                  </a:lnTo>
                  <a:moveTo>
                    <a:pt x="1431" y="260"/>
                  </a:moveTo>
                  <a:lnTo>
                    <a:pt x="1431" y="260"/>
                  </a:lnTo>
                  <a:lnTo>
                    <a:pt x="1438" y="260"/>
                  </a:lnTo>
                  <a:moveTo>
                    <a:pt x="1423" y="260"/>
                  </a:moveTo>
                  <a:lnTo>
                    <a:pt x="1423" y="260"/>
                  </a:lnTo>
                  <a:lnTo>
                    <a:pt x="1431" y="260"/>
                  </a:lnTo>
                  <a:moveTo>
                    <a:pt x="1408" y="260"/>
                  </a:moveTo>
                  <a:lnTo>
                    <a:pt x="1408" y="260"/>
                  </a:lnTo>
                  <a:lnTo>
                    <a:pt x="1423" y="260"/>
                  </a:lnTo>
                  <a:moveTo>
                    <a:pt x="1400" y="260"/>
                  </a:moveTo>
                  <a:lnTo>
                    <a:pt x="1400" y="260"/>
                  </a:lnTo>
                  <a:lnTo>
                    <a:pt x="1408" y="260"/>
                  </a:lnTo>
                  <a:moveTo>
                    <a:pt x="1392" y="260"/>
                  </a:moveTo>
                  <a:lnTo>
                    <a:pt x="1392" y="260"/>
                  </a:lnTo>
                  <a:lnTo>
                    <a:pt x="1400" y="260"/>
                  </a:lnTo>
                  <a:moveTo>
                    <a:pt x="1386" y="260"/>
                  </a:moveTo>
                  <a:lnTo>
                    <a:pt x="1386" y="260"/>
                  </a:lnTo>
                  <a:lnTo>
                    <a:pt x="1392" y="260"/>
                  </a:lnTo>
                  <a:moveTo>
                    <a:pt x="1371" y="260"/>
                  </a:moveTo>
                  <a:lnTo>
                    <a:pt x="1371" y="260"/>
                  </a:lnTo>
                  <a:lnTo>
                    <a:pt x="1386" y="260"/>
                  </a:lnTo>
                  <a:moveTo>
                    <a:pt x="1363" y="260"/>
                  </a:moveTo>
                  <a:lnTo>
                    <a:pt x="1363" y="260"/>
                  </a:lnTo>
                  <a:lnTo>
                    <a:pt x="1371" y="260"/>
                  </a:lnTo>
                  <a:moveTo>
                    <a:pt x="1356" y="260"/>
                  </a:moveTo>
                  <a:lnTo>
                    <a:pt x="1356" y="260"/>
                  </a:lnTo>
                  <a:lnTo>
                    <a:pt x="1363" y="260"/>
                  </a:lnTo>
                  <a:moveTo>
                    <a:pt x="1348" y="260"/>
                  </a:moveTo>
                  <a:lnTo>
                    <a:pt x="1348" y="260"/>
                  </a:lnTo>
                  <a:lnTo>
                    <a:pt x="1356" y="260"/>
                  </a:lnTo>
                  <a:moveTo>
                    <a:pt x="1342" y="278"/>
                  </a:moveTo>
                  <a:lnTo>
                    <a:pt x="1342" y="278"/>
                  </a:lnTo>
                  <a:lnTo>
                    <a:pt x="1348" y="260"/>
                  </a:lnTo>
                  <a:moveTo>
                    <a:pt x="1333" y="278"/>
                  </a:moveTo>
                  <a:lnTo>
                    <a:pt x="1333" y="278"/>
                  </a:lnTo>
                  <a:lnTo>
                    <a:pt x="1342" y="278"/>
                  </a:lnTo>
                  <a:moveTo>
                    <a:pt x="1319" y="278"/>
                  </a:moveTo>
                  <a:lnTo>
                    <a:pt x="1319" y="278"/>
                  </a:lnTo>
                  <a:lnTo>
                    <a:pt x="1333" y="278"/>
                  </a:lnTo>
                  <a:moveTo>
                    <a:pt x="1311" y="278"/>
                  </a:moveTo>
                  <a:lnTo>
                    <a:pt x="1311" y="278"/>
                  </a:lnTo>
                  <a:lnTo>
                    <a:pt x="1319" y="278"/>
                  </a:lnTo>
                  <a:moveTo>
                    <a:pt x="1304" y="297"/>
                  </a:moveTo>
                  <a:lnTo>
                    <a:pt x="1304" y="297"/>
                  </a:lnTo>
                  <a:lnTo>
                    <a:pt x="1311" y="278"/>
                  </a:lnTo>
                  <a:moveTo>
                    <a:pt x="1296" y="337"/>
                  </a:moveTo>
                  <a:lnTo>
                    <a:pt x="1296" y="337"/>
                  </a:lnTo>
                  <a:lnTo>
                    <a:pt x="1304" y="297"/>
                  </a:lnTo>
                  <a:moveTo>
                    <a:pt x="1288" y="337"/>
                  </a:moveTo>
                  <a:lnTo>
                    <a:pt x="1288" y="337"/>
                  </a:lnTo>
                  <a:lnTo>
                    <a:pt x="1296" y="337"/>
                  </a:lnTo>
                  <a:moveTo>
                    <a:pt x="1281" y="337"/>
                  </a:moveTo>
                  <a:lnTo>
                    <a:pt x="1281" y="337"/>
                  </a:lnTo>
                  <a:lnTo>
                    <a:pt x="1288" y="337"/>
                  </a:lnTo>
                  <a:moveTo>
                    <a:pt x="1267" y="337"/>
                  </a:moveTo>
                  <a:lnTo>
                    <a:pt x="1267" y="337"/>
                  </a:lnTo>
                  <a:lnTo>
                    <a:pt x="1281" y="337"/>
                  </a:lnTo>
                  <a:moveTo>
                    <a:pt x="1259" y="337"/>
                  </a:moveTo>
                  <a:lnTo>
                    <a:pt x="1259" y="337"/>
                  </a:lnTo>
                  <a:lnTo>
                    <a:pt x="1267" y="337"/>
                  </a:lnTo>
                  <a:moveTo>
                    <a:pt x="1259" y="347"/>
                  </a:moveTo>
                  <a:lnTo>
                    <a:pt x="1259" y="347"/>
                  </a:lnTo>
                  <a:lnTo>
                    <a:pt x="1259" y="337"/>
                  </a:lnTo>
                  <a:moveTo>
                    <a:pt x="1251" y="347"/>
                  </a:moveTo>
                  <a:lnTo>
                    <a:pt x="1251" y="347"/>
                  </a:lnTo>
                  <a:lnTo>
                    <a:pt x="1259" y="347"/>
                  </a:lnTo>
                  <a:moveTo>
                    <a:pt x="1236" y="347"/>
                  </a:moveTo>
                  <a:lnTo>
                    <a:pt x="1236" y="347"/>
                  </a:lnTo>
                  <a:lnTo>
                    <a:pt x="1251" y="347"/>
                  </a:lnTo>
                  <a:moveTo>
                    <a:pt x="1236" y="365"/>
                  </a:moveTo>
                  <a:lnTo>
                    <a:pt x="1236" y="365"/>
                  </a:lnTo>
                  <a:lnTo>
                    <a:pt x="1236" y="347"/>
                  </a:lnTo>
                  <a:moveTo>
                    <a:pt x="1221" y="365"/>
                  </a:moveTo>
                  <a:lnTo>
                    <a:pt x="1221" y="365"/>
                  </a:lnTo>
                  <a:lnTo>
                    <a:pt x="1236" y="365"/>
                  </a:lnTo>
                  <a:moveTo>
                    <a:pt x="1215" y="365"/>
                  </a:moveTo>
                  <a:lnTo>
                    <a:pt x="1215" y="365"/>
                  </a:lnTo>
                  <a:lnTo>
                    <a:pt x="1221" y="365"/>
                  </a:lnTo>
                  <a:moveTo>
                    <a:pt x="1207" y="365"/>
                  </a:moveTo>
                  <a:lnTo>
                    <a:pt x="1207" y="365"/>
                  </a:lnTo>
                  <a:lnTo>
                    <a:pt x="1215" y="365"/>
                  </a:lnTo>
                  <a:moveTo>
                    <a:pt x="1199" y="365"/>
                  </a:moveTo>
                  <a:lnTo>
                    <a:pt x="1199" y="365"/>
                  </a:lnTo>
                  <a:lnTo>
                    <a:pt x="1207" y="365"/>
                  </a:lnTo>
                  <a:moveTo>
                    <a:pt x="1184" y="365"/>
                  </a:moveTo>
                  <a:lnTo>
                    <a:pt x="1184" y="365"/>
                  </a:lnTo>
                  <a:lnTo>
                    <a:pt x="1199" y="365"/>
                  </a:lnTo>
                  <a:moveTo>
                    <a:pt x="1176" y="365"/>
                  </a:moveTo>
                  <a:lnTo>
                    <a:pt x="1176" y="365"/>
                  </a:lnTo>
                  <a:lnTo>
                    <a:pt x="1184" y="365"/>
                  </a:lnTo>
                  <a:moveTo>
                    <a:pt x="1170" y="365"/>
                  </a:moveTo>
                  <a:lnTo>
                    <a:pt x="1170" y="365"/>
                  </a:lnTo>
                  <a:lnTo>
                    <a:pt x="1176" y="365"/>
                  </a:lnTo>
                  <a:moveTo>
                    <a:pt x="1155" y="365"/>
                  </a:moveTo>
                  <a:lnTo>
                    <a:pt x="1155" y="365"/>
                  </a:lnTo>
                  <a:lnTo>
                    <a:pt x="1170" y="365"/>
                  </a:lnTo>
                  <a:moveTo>
                    <a:pt x="1147" y="365"/>
                  </a:moveTo>
                  <a:lnTo>
                    <a:pt x="1147" y="365"/>
                  </a:lnTo>
                  <a:lnTo>
                    <a:pt x="1155" y="365"/>
                  </a:lnTo>
                  <a:moveTo>
                    <a:pt x="1147" y="385"/>
                  </a:moveTo>
                  <a:lnTo>
                    <a:pt x="1147" y="385"/>
                  </a:lnTo>
                  <a:lnTo>
                    <a:pt x="1147" y="365"/>
                  </a:lnTo>
                  <a:moveTo>
                    <a:pt x="1140" y="404"/>
                  </a:moveTo>
                  <a:lnTo>
                    <a:pt x="1140" y="404"/>
                  </a:lnTo>
                  <a:lnTo>
                    <a:pt x="1147" y="385"/>
                  </a:lnTo>
                  <a:moveTo>
                    <a:pt x="1124" y="404"/>
                  </a:moveTo>
                  <a:lnTo>
                    <a:pt x="1124" y="404"/>
                  </a:lnTo>
                  <a:lnTo>
                    <a:pt x="1140" y="404"/>
                  </a:lnTo>
                  <a:moveTo>
                    <a:pt x="1118" y="404"/>
                  </a:moveTo>
                  <a:lnTo>
                    <a:pt x="1118" y="404"/>
                  </a:lnTo>
                  <a:lnTo>
                    <a:pt x="1124" y="404"/>
                  </a:lnTo>
                  <a:moveTo>
                    <a:pt x="1111" y="404"/>
                  </a:moveTo>
                  <a:lnTo>
                    <a:pt x="1111" y="404"/>
                  </a:lnTo>
                  <a:lnTo>
                    <a:pt x="1118" y="404"/>
                  </a:lnTo>
                  <a:moveTo>
                    <a:pt x="1103" y="404"/>
                  </a:moveTo>
                  <a:lnTo>
                    <a:pt x="1103" y="404"/>
                  </a:lnTo>
                  <a:lnTo>
                    <a:pt x="1111" y="404"/>
                  </a:lnTo>
                  <a:moveTo>
                    <a:pt x="1095" y="422"/>
                  </a:moveTo>
                  <a:lnTo>
                    <a:pt x="1095" y="422"/>
                  </a:lnTo>
                  <a:lnTo>
                    <a:pt x="1103" y="404"/>
                  </a:lnTo>
                  <a:moveTo>
                    <a:pt x="1080" y="422"/>
                  </a:moveTo>
                  <a:lnTo>
                    <a:pt x="1080" y="422"/>
                  </a:lnTo>
                  <a:lnTo>
                    <a:pt x="1095" y="422"/>
                  </a:lnTo>
                  <a:moveTo>
                    <a:pt x="1072" y="442"/>
                  </a:moveTo>
                  <a:lnTo>
                    <a:pt x="1072" y="442"/>
                  </a:lnTo>
                  <a:lnTo>
                    <a:pt x="1080" y="422"/>
                  </a:lnTo>
                  <a:moveTo>
                    <a:pt x="1065" y="442"/>
                  </a:moveTo>
                  <a:lnTo>
                    <a:pt x="1065" y="442"/>
                  </a:lnTo>
                  <a:lnTo>
                    <a:pt x="1072" y="442"/>
                  </a:lnTo>
                  <a:moveTo>
                    <a:pt x="1058" y="442"/>
                  </a:moveTo>
                  <a:lnTo>
                    <a:pt x="1058" y="442"/>
                  </a:lnTo>
                  <a:lnTo>
                    <a:pt x="1065" y="442"/>
                  </a:lnTo>
                  <a:moveTo>
                    <a:pt x="1051" y="442"/>
                  </a:moveTo>
                  <a:lnTo>
                    <a:pt x="1051" y="442"/>
                  </a:lnTo>
                  <a:lnTo>
                    <a:pt x="1058" y="442"/>
                  </a:lnTo>
                  <a:moveTo>
                    <a:pt x="1035" y="452"/>
                  </a:moveTo>
                  <a:lnTo>
                    <a:pt x="1035" y="452"/>
                  </a:lnTo>
                  <a:lnTo>
                    <a:pt x="1051" y="442"/>
                  </a:lnTo>
                  <a:moveTo>
                    <a:pt x="1028" y="452"/>
                  </a:moveTo>
                  <a:lnTo>
                    <a:pt x="1028" y="452"/>
                  </a:lnTo>
                  <a:lnTo>
                    <a:pt x="1035" y="452"/>
                  </a:lnTo>
                  <a:moveTo>
                    <a:pt x="1020" y="452"/>
                  </a:moveTo>
                  <a:lnTo>
                    <a:pt x="1020" y="452"/>
                  </a:lnTo>
                  <a:lnTo>
                    <a:pt x="1028" y="452"/>
                  </a:lnTo>
                  <a:moveTo>
                    <a:pt x="1006" y="452"/>
                  </a:moveTo>
                  <a:lnTo>
                    <a:pt x="1006" y="452"/>
                  </a:lnTo>
                  <a:lnTo>
                    <a:pt x="1020" y="452"/>
                  </a:lnTo>
                  <a:moveTo>
                    <a:pt x="999" y="452"/>
                  </a:moveTo>
                  <a:lnTo>
                    <a:pt x="999" y="452"/>
                  </a:lnTo>
                  <a:lnTo>
                    <a:pt x="1006" y="452"/>
                  </a:lnTo>
                  <a:moveTo>
                    <a:pt x="991" y="472"/>
                  </a:moveTo>
                  <a:lnTo>
                    <a:pt x="991" y="472"/>
                  </a:lnTo>
                  <a:lnTo>
                    <a:pt x="999" y="452"/>
                  </a:lnTo>
                  <a:moveTo>
                    <a:pt x="983" y="492"/>
                  </a:moveTo>
                  <a:lnTo>
                    <a:pt x="983" y="492"/>
                  </a:lnTo>
                  <a:lnTo>
                    <a:pt x="991" y="472"/>
                  </a:lnTo>
                  <a:moveTo>
                    <a:pt x="976" y="492"/>
                  </a:moveTo>
                  <a:lnTo>
                    <a:pt x="976" y="492"/>
                  </a:lnTo>
                  <a:lnTo>
                    <a:pt x="983" y="492"/>
                  </a:lnTo>
                  <a:moveTo>
                    <a:pt x="968" y="492"/>
                  </a:moveTo>
                  <a:lnTo>
                    <a:pt x="968" y="492"/>
                  </a:lnTo>
                  <a:lnTo>
                    <a:pt x="976" y="492"/>
                  </a:lnTo>
                  <a:moveTo>
                    <a:pt x="960" y="510"/>
                  </a:moveTo>
                  <a:lnTo>
                    <a:pt x="960" y="510"/>
                  </a:lnTo>
                  <a:lnTo>
                    <a:pt x="968" y="492"/>
                  </a:lnTo>
                  <a:moveTo>
                    <a:pt x="953" y="529"/>
                  </a:moveTo>
                  <a:lnTo>
                    <a:pt x="953" y="529"/>
                  </a:lnTo>
                  <a:lnTo>
                    <a:pt x="960" y="510"/>
                  </a:lnTo>
                  <a:moveTo>
                    <a:pt x="947" y="529"/>
                  </a:moveTo>
                  <a:lnTo>
                    <a:pt x="947" y="529"/>
                  </a:lnTo>
                  <a:lnTo>
                    <a:pt x="953" y="529"/>
                  </a:lnTo>
                  <a:moveTo>
                    <a:pt x="931" y="529"/>
                  </a:moveTo>
                  <a:lnTo>
                    <a:pt x="931" y="529"/>
                  </a:lnTo>
                  <a:lnTo>
                    <a:pt x="947" y="529"/>
                  </a:lnTo>
                  <a:moveTo>
                    <a:pt x="924" y="529"/>
                  </a:moveTo>
                  <a:lnTo>
                    <a:pt x="924" y="529"/>
                  </a:lnTo>
                  <a:lnTo>
                    <a:pt x="931" y="529"/>
                  </a:lnTo>
                  <a:moveTo>
                    <a:pt x="916" y="549"/>
                  </a:moveTo>
                  <a:lnTo>
                    <a:pt x="916" y="549"/>
                  </a:lnTo>
                  <a:lnTo>
                    <a:pt x="924" y="529"/>
                  </a:lnTo>
                  <a:moveTo>
                    <a:pt x="908" y="549"/>
                  </a:moveTo>
                  <a:lnTo>
                    <a:pt x="908" y="549"/>
                  </a:lnTo>
                  <a:lnTo>
                    <a:pt x="916" y="549"/>
                  </a:lnTo>
                  <a:moveTo>
                    <a:pt x="901" y="549"/>
                  </a:moveTo>
                  <a:lnTo>
                    <a:pt x="901" y="549"/>
                  </a:lnTo>
                  <a:lnTo>
                    <a:pt x="908" y="549"/>
                  </a:lnTo>
                  <a:moveTo>
                    <a:pt x="895" y="549"/>
                  </a:moveTo>
                  <a:lnTo>
                    <a:pt x="895" y="549"/>
                  </a:lnTo>
                  <a:lnTo>
                    <a:pt x="901" y="549"/>
                  </a:lnTo>
                  <a:moveTo>
                    <a:pt x="879" y="549"/>
                  </a:moveTo>
                  <a:lnTo>
                    <a:pt x="879" y="549"/>
                  </a:lnTo>
                  <a:lnTo>
                    <a:pt x="895" y="549"/>
                  </a:lnTo>
                  <a:moveTo>
                    <a:pt x="872" y="549"/>
                  </a:moveTo>
                  <a:lnTo>
                    <a:pt x="872" y="549"/>
                  </a:lnTo>
                  <a:lnTo>
                    <a:pt x="879" y="549"/>
                  </a:lnTo>
                  <a:moveTo>
                    <a:pt x="864" y="559"/>
                  </a:moveTo>
                  <a:lnTo>
                    <a:pt x="864" y="559"/>
                  </a:lnTo>
                  <a:lnTo>
                    <a:pt x="872" y="549"/>
                  </a:lnTo>
                  <a:moveTo>
                    <a:pt x="856" y="559"/>
                  </a:moveTo>
                  <a:lnTo>
                    <a:pt x="856" y="559"/>
                  </a:lnTo>
                  <a:lnTo>
                    <a:pt x="864" y="559"/>
                  </a:lnTo>
                  <a:moveTo>
                    <a:pt x="850" y="559"/>
                  </a:moveTo>
                  <a:lnTo>
                    <a:pt x="850" y="559"/>
                  </a:lnTo>
                  <a:lnTo>
                    <a:pt x="856" y="559"/>
                  </a:lnTo>
                  <a:moveTo>
                    <a:pt x="841" y="559"/>
                  </a:moveTo>
                  <a:lnTo>
                    <a:pt x="841" y="559"/>
                  </a:lnTo>
                  <a:lnTo>
                    <a:pt x="850" y="559"/>
                  </a:lnTo>
                  <a:moveTo>
                    <a:pt x="827" y="559"/>
                  </a:moveTo>
                  <a:lnTo>
                    <a:pt x="827" y="559"/>
                  </a:lnTo>
                  <a:lnTo>
                    <a:pt x="841" y="559"/>
                  </a:lnTo>
                  <a:moveTo>
                    <a:pt x="819" y="559"/>
                  </a:moveTo>
                  <a:lnTo>
                    <a:pt x="819" y="559"/>
                  </a:lnTo>
                  <a:lnTo>
                    <a:pt x="827" y="559"/>
                  </a:lnTo>
                  <a:moveTo>
                    <a:pt x="812" y="559"/>
                  </a:moveTo>
                  <a:lnTo>
                    <a:pt x="812" y="559"/>
                  </a:lnTo>
                  <a:lnTo>
                    <a:pt x="819" y="559"/>
                  </a:lnTo>
                  <a:moveTo>
                    <a:pt x="804" y="577"/>
                  </a:moveTo>
                  <a:lnTo>
                    <a:pt x="804" y="577"/>
                  </a:lnTo>
                  <a:lnTo>
                    <a:pt x="812" y="559"/>
                  </a:lnTo>
                  <a:moveTo>
                    <a:pt x="796" y="577"/>
                  </a:moveTo>
                  <a:lnTo>
                    <a:pt x="796" y="577"/>
                  </a:lnTo>
                  <a:lnTo>
                    <a:pt x="804" y="577"/>
                  </a:lnTo>
                  <a:moveTo>
                    <a:pt x="789" y="577"/>
                  </a:moveTo>
                  <a:lnTo>
                    <a:pt x="789" y="577"/>
                  </a:lnTo>
                  <a:lnTo>
                    <a:pt x="796" y="577"/>
                  </a:lnTo>
                  <a:moveTo>
                    <a:pt x="775" y="577"/>
                  </a:moveTo>
                  <a:lnTo>
                    <a:pt x="775" y="577"/>
                  </a:lnTo>
                  <a:lnTo>
                    <a:pt x="789" y="577"/>
                  </a:lnTo>
                  <a:moveTo>
                    <a:pt x="767" y="597"/>
                  </a:moveTo>
                  <a:lnTo>
                    <a:pt x="767" y="597"/>
                  </a:lnTo>
                  <a:lnTo>
                    <a:pt x="775" y="577"/>
                  </a:lnTo>
                  <a:moveTo>
                    <a:pt x="760" y="597"/>
                  </a:moveTo>
                  <a:lnTo>
                    <a:pt x="760" y="597"/>
                  </a:lnTo>
                  <a:lnTo>
                    <a:pt x="767" y="597"/>
                  </a:lnTo>
                  <a:moveTo>
                    <a:pt x="752" y="617"/>
                  </a:moveTo>
                  <a:lnTo>
                    <a:pt x="752" y="617"/>
                  </a:lnTo>
                  <a:lnTo>
                    <a:pt x="760" y="597"/>
                  </a:lnTo>
                  <a:moveTo>
                    <a:pt x="752" y="636"/>
                  </a:moveTo>
                  <a:lnTo>
                    <a:pt x="752" y="636"/>
                  </a:lnTo>
                  <a:lnTo>
                    <a:pt x="752" y="617"/>
                  </a:lnTo>
                  <a:moveTo>
                    <a:pt x="737" y="636"/>
                  </a:moveTo>
                  <a:lnTo>
                    <a:pt x="737" y="636"/>
                  </a:lnTo>
                  <a:lnTo>
                    <a:pt x="752" y="636"/>
                  </a:lnTo>
                  <a:moveTo>
                    <a:pt x="729" y="636"/>
                  </a:moveTo>
                  <a:lnTo>
                    <a:pt x="729" y="636"/>
                  </a:lnTo>
                  <a:lnTo>
                    <a:pt x="737" y="636"/>
                  </a:lnTo>
                  <a:moveTo>
                    <a:pt x="723" y="636"/>
                  </a:moveTo>
                  <a:lnTo>
                    <a:pt x="723" y="636"/>
                  </a:lnTo>
                  <a:lnTo>
                    <a:pt x="729" y="636"/>
                  </a:lnTo>
                  <a:moveTo>
                    <a:pt x="708" y="636"/>
                  </a:moveTo>
                  <a:lnTo>
                    <a:pt x="708" y="636"/>
                  </a:lnTo>
                  <a:lnTo>
                    <a:pt x="723" y="636"/>
                  </a:lnTo>
                  <a:moveTo>
                    <a:pt x="700" y="644"/>
                  </a:moveTo>
                  <a:lnTo>
                    <a:pt x="700" y="644"/>
                  </a:lnTo>
                  <a:lnTo>
                    <a:pt x="708" y="636"/>
                  </a:lnTo>
                  <a:moveTo>
                    <a:pt x="692" y="644"/>
                  </a:moveTo>
                  <a:lnTo>
                    <a:pt x="692" y="644"/>
                  </a:lnTo>
                  <a:lnTo>
                    <a:pt x="700" y="644"/>
                  </a:lnTo>
                  <a:moveTo>
                    <a:pt x="685" y="644"/>
                  </a:moveTo>
                  <a:lnTo>
                    <a:pt x="685" y="644"/>
                  </a:lnTo>
                  <a:lnTo>
                    <a:pt x="692" y="644"/>
                  </a:lnTo>
                  <a:moveTo>
                    <a:pt x="677" y="644"/>
                  </a:moveTo>
                  <a:lnTo>
                    <a:pt x="677" y="644"/>
                  </a:lnTo>
                  <a:lnTo>
                    <a:pt x="685" y="644"/>
                  </a:lnTo>
                  <a:moveTo>
                    <a:pt x="671" y="664"/>
                  </a:moveTo>
                  <a:lnTo>
                    <a:pt x="671" y="664"/>
                  </a:lnTo>
                  <a:lnTo>
                    <a:pt x="677" y="644"/>
                  </a:lnTo>
                  <a:moveTo>
                    <a:pt x="655" y="664"/>
                  </a:moveTo>
                  <a:lnTo>
                    <a:pt x="655" y="664"/>
                  </a:lnTo>
                  <a:lnTo>
                    <a:pt x="671" y="664"/>
                  </a:lnTo>
                  <a:moveTo>
                    <a:pt x="648" y="664"/>
                  </a:moveTo>
                  <a:lnTo>
                    <a:pt x="648" y="664"/>
                  </a:lnTo>
                  <a:lnTo>
                    <a:pt x="655" y="664"/>
                  </a:lnTo>
                  <a:moveTo>
                    <a:pt x="640" y="664"/>
                  </a:moveTo>
                  <a:lnTo>
                    <a:pt x="640" y="664"/>
                  </a:lnTo>
                  <a:lnTo>
                    <a:pt x="648" y="664"/>
                  </a:lnTo>
                  <a:moveTo>
                    <a:pt x="632" y="664"/>
                  </a:moveTo>
                  <a:lnTo>
                    <a:pt x="632" y="664"/>
                  </a:lnTo>
                  <a:lnTo>
                    <a:pt x="640" y="664"/>
                  </a:lnTo>
                  <a:moveTo>
                    <a:pt x="617" y="684"/>
                  </a:moveTo>
                  <a:lnTo>
                    <a:pt x="617" y="684"/>
                  </a:lnTo>
                  <a:lnTo>
                    <a:pt x="632" y="664"/>
                  </a:lnTo>
                  <a:moveTo>
                    <a:pt x="611" y="684"/>
                  </a:moveTo>
                  <a:lnTo>
                    <a:pt x="611" y="684"/>
                  </a:lnTo>
                  <a:lnTo>
                    <a:pt x="617" y="684"/>
                  </a:lnTo>
                  <a:moveTo>
                    <a:pt x="603" y="684"/>
                  </a:moveTo>
                  <a:lnTo>
                    <a:pt x="603" y="684"/>
                  </a:lnTo>
                  <a:lnTo>
                    <a:pt x="611" y="684"/>
                  </a:lnTo>
                  <a:moveTo>
                    <a:pt x="596" y="684"/>
                  </a:moveTo>
                  <a:lnTo>
                    <a:pt x="596" y="684"/>
                  </a:lnTo>
                  <a:lnTo>
                    <a:pt x="603" y="684"/>
                  </a:lnTo>
                  <a:moveTo>
                    <a:pt x="580" y="684"/>
                  </a:moveTo>
                  <a:lnTo>
                    <a:pt x="580" y="684"/>
                  </a:lnTo>
                  <a:lnTo>
                    <a:pt x="596" y="684"/>
                  </a:lnTo>
                  <a:moveTo>
                    <a:pt x="573" y="684"/>
                  </a:moveTo>
                  <a:lnTo>
                    <a:pt x="573" y="684"/>
                  </a:lnTo>
                  <a:lnTo>
                    <a:pt x="580" y="684"/>
                  </a:lnTo>
                  <a:moveTo>
                    <a:pt x="567" y="684"/>
                  </a:moveTo>
                  <a:lnTo>
                    <a:pt x="567" y="684"/>
                  </a:lnTo>
                  <a:lnTo>
                    <a:pt x="573" y="684"/>
                  </a:lnTo>
                  <a:moveTo>
                    <a:pt x="551" y="684"/>
                  </a:moveTo>
                  <a:lnTo>
                    <a:pt x="551" y="684"/>
                  </a:lnTo>
                  <a:lnTo>
                    <a:pt x="567" y="684"/>
                  </a:lnTo>
                  <a:moveTo>
                    <a:pt x="544" y="702"/>
                  </a:moveTo>
                  <a:lnTo>
                    <a:pt x="544" y="702"/>
                  </a:lnTo>
                  <a:lnTo>
                    <a:pt x="551" y="684"/>
                  </a:lnTo>
                  <a:moveTo>
                    <a:pt x="536" y="702"/>
                  </a:moveTo>
                  <a:lnTo>
                    <a:pt x="536" y="702"/>
                  </a:lnTo>
                  <a:lnTo>
                    <a:pt x="544" y="702"/>
                  </a:lnTo>
                  <a:moveTo>
                    <a:pt x="528" y="702"/>
                  </a:moveTo>
                  <a:lnTo>
                    <a:pt x="528" y="702"/>
                  </a:lnTo>
                  <a:lnTo>
                    <a:pt x="536" y="702"/>
                  </a:lnTo>
                  <a:moveTo>
                    <a:pt x="515" y="702"/>
                  </a:moveTo>
                  <a:lnTo>
                    <a:pt x="515" y="702"/>
                  </a:lnTo>
                  <a:lnTo>
                    <a:pt x="528" y="702"/>
                  </a:lnTo>
                  <a:moveTo>
                    <a:pt x="505" y="702"/>
                  </a:moveTo>
                  <a:lnTo>
                    <a:pt x="505" y="702"/>
                  </a:lnTo>
                  <a:lnTo>
                    <a:pt x="515" y="702"/>
                  </a:lnTo>
                  <a:moveTo>
                    <a:pt x="499" y="702"/>
                  </a:moveTo>
                  <a:lnTo>
                    <a:pt x="499" y="702"/>
                  </a:lnTo>
                  <a:lnTo>
                    <a:pt x="505" y="702"/>
                  </a:lnTo>
                  <a:moveTo>
                    <a:pt x="492" y="702"/>
                  </a:moveTo>
                  <a:lnTo>
                    <a:pt x="492" y="702"/>
                  </a:lnTo>
                  <a:lnTo>
                    <a:pt x="499" y="702"/>
                  </a:lnTo>
                  <a:moveTo>
                    <a:pt x="484" y="722"/>
                  </a:moveTo>
                  <a:lnTo>
                    <a:pt x="484" y="722"/>
                  </a:lnTo>
                  <a:lnTo>
                    <a:pt x="492" y="702"/>
                  </a:lnTo>
                  <a:moveTo>
                    <a:pt x="476" y="732"/>
                  </a:moveTo>
                  <a:lnTo>
                    <a:pt x="476" y="732"/>
                  </a:lnTo>
                  <a:lnTo>
                    <a:pt x="484" y="722"/>
                  </a:lnTo>
                  <a:moveTo>
                    <a:pt x="469" y="732"/>
                  </a:moveTo>
                  <a:lnTo>
                    <a:pt x="469" y="732"/>
                  </a:lnTo>
                  <a:lnTo>
                    <a:pt x="476" y="732"/>
                  </a:lnTo>
                  <a:moveTo>
                    <a:pt x="455" y="732"/>
                  </a:moveTo>
                  <a:lnTo>
                    <a:pt x="455" y="732"/>
                  </a:lnTo>
                  <a:lnTo>
                    <a:pt x="469" y="732"/>
                  </a:lnTo>
                  <a:moveTo>
                    <a:pt x="455" y="751"/>
                  </a:moveTo>
                  <a:lnTo>
                    <a:pt x="455" y="751"/>
                  </a:lnTo>
                  <a:lnTo>
                    <a:pt x="455" y="732"/>
                  </a:lnTo>
                  <a:moveTo>
                    <a:pt x="447" y="751"/>
                  </a:moveTo>
                  <a:lnTo>
                    <a:pt x="447" y="751"/>
                  </a:lnTo>
                  <a:lnTo>
                    <a:pt x="455" y="751"/>
                  </a:lnTo>
                  <a:moveTo>
                    <a:pt x="439" y="769"/>
                  </a:moveTo>
                  <a:lnTo>
                    <a:pt x="439" y="769"/>
                  </a:lnTo>
                  <a:lnTo>
                    <a:pt x="447" y="751"/>
                  </a:lnTo>
                  <a:moveTo>
                    <a:pt x="432" y="769"/>
                  </a:moveTo>
                  <a:lnTo>
                    <a:pt x="432" y="769"/>
                  </a:lnTo>
                  <a:lnTo>
                    <a:pt x="439" y="769"/>
                  </a:lnTo>
                  <a:moveTo>
                    <a:pt x="424" y="809"/>
                  </a:moveTo>
                  <a:lnTo>
                    <a:pt x="424" y="809"/>
                  </a:lnTo>
                  <a:lnTo>
                    <a:pt x="432" y="769"/>
                  </a:lnTo>
                  <a:moveTo>
                    <a:pt x="416" y="809"/>
                  </a:moveTo>
                  <a:lnTo>
                    <a:pt x="416" y="809"/>
                  </a:lnTo>
                  <a:lnTo>
                    <a:pt x="424" y="809"/>
                  </a:lnTo>
                  <a:moveTo>
                    <a:pt x="416" y="829"/>
                  </a:moveTo>
                  <a:lnTo>
                    <a:pt x="416" y="829"/>
                  </a:lnTo>
                  <a:lnTo>
                    <a:pt x="416" y="809"/>
                  </a:lnTo>
                  <a:moveTo>
                    <a:pt x="403" y="839"/>
                  </a:moveTo>
                  <a:lnTo>
                    <a:pt x="403" y="839"/>
                  </a:lnTo>
                  <a:lnTo>
                    <a:pt x="416" y="829"/>
                  </a:lnTo>
                  <a:moveTo>
                    <a:pt x="395" y="839"/>
                  </a:moveTo>
                  <a:lnTo>
                    <a:pt x="395" y="839"/>
                  </a:lnTo>
                  <a:lnTo>
                    <a:pt x="403" y="839"/>
                  </a:lnTo>
                  <a:moveTo>
                    <a:pt x="387" y="839"/>
                  </a:moveTo>
                  <a:lnTo>
                    <a:pt x="387" y="839"/>
                  </a:lnTo>
                  <a:lnTo>
                    <a:pt x="395" y="839"/>
                  </a:lnTo>
                  <a:moveTo>
                    <a:pt x="380" y="839"/>
                  </a:moveTo>
                  <a:lnTo>
                    <a:pt x="380" y="839"/>
                  </a:lnTo>
                  <a:lnTo>
                    <a:pt x="387" y="839"/>
                  </a:lnTo>
                  <a:moveTo>
                    <a:pt x="372" y="857"/>
                  </a:moveTo>
                  <a:lnTo>
                    <a:pt x="372" y="857"/>
                  </a:lnTo>
                  <a:lnTo>
                    <a:pt x="380" y="839"/>
                  </a:lnTo>
                  <a:moveTo>
                    <a:pt x="364" y="857"/>
                  </a:moveTo>
                  <a:lnTo>
                    <a:pt x="364" y="857"/>
                  </a:lnTo>
                  <a:lnTo>
                    <a:pt x="372" y="857"/>
                  </a:lnTo>
                  <a:moveTo>
                    <a:pt x="349" y="857"/>
                  </a:moveTo>
                  <a:lnTo>
                    <a:pt x="349" y="857"/>
                  </a:lnTo>
                  <a:lnTo>
                    <a:pt x="364" y="857"/>
                  </a:lnTo>
                  <a:moveTo>
                    <a:pt x="343" y="876"/>
                  </a:moveTo>
                  <a:lnTo>
                    <a:pt x="343" y="876"/>
                  </a:lnTo>
                  <a:lnTo>
                    <a:pt x="349" y="857"/>
                  </a:lnTo>
                  <a:moveTo>
                    <a:pt x="335" y="896"/>
                  </a:moveTo>
                  <a:lnTo>
                    <a:pt x="335" y="896"/>
                  </a:lnTo>
                  <a:lnTo>
                    <a:pt x="343" y="876"/>
                  </a:lnTo>
                  <a:moveTo>
                    <a:pt x="328" y="914"/>
                  </a:moveTo>
                  <a:lnTo>
                    <a:pt x="328" y="914"/>
                  </a:lnTo>
                  <a:lnTo>
                    <a:pt x="335" y="896"/>
                  </a:lnTo>
                  <a:moveTo>
                    <a:pt x="320" y="914"/>
                  </a:moveTo>
                  <a:lnTo>
                    <a:pt x="320" y="914"/>
                  </a:lnTo>
                  <a:lnTo>
                    <a:pt x="328" y="914"/>
                  </a:lnTo>
                  <a:moveTo>
                    <a:pt x="305" y="914"/>
                  </a:moveTo>
                  <a:lnTo>
                    <a:pt x="305" y="914"/>
                  </a:lnTo>
                  <a:lnTo>
                    <a:pt x="320" y="914"/>
                  </a:lnTo>
                  <a:moveTo>
                    <a:pt x="297" y="914"/>
                  </a:moveTo>
                  <a:lnTo>
                    <a:pt x="297" y="914"/>
                  </a:lnTo>
                  <a:lnTo>
                    <a:pt x="305" y="914"/>
                  </a:lnTo>
                  <a:moveTo>
                    <a:pt x="291" y="914"/>
                  </a:moveTo>
                  <a:lnTo>
                    <a:pt x="291" y="914"/>
                  </a:lnTo>
                  <a:lnTo>
                    <a:pt x="297" y="914"/>
                  </a:lnTo>
                  <a:moveTo>
                    <a:pt x="283" y="914"/>
                  </a:moveTo>
                  <a:lnTo>
                    <a:pt x="283" y="914"/>
                  </a:lnTo>
                  <a:lnTo>
                    <a:pt x="291" y="914"/>
                  </a:lnTo>
                  <a:moveTo>
                    <a:pt x="268" y="914"/>
                  </a:moveTo>
                  <a:lnTo>
                    <a:pt x="268" y="914"/>
                  </a:lnTo>
                  <a:lnTo>
                    <a:pt x="283" y="914"/>
                  </a:lnTo>
                  <a:moveTo>
                    <a:pt x="260" y="914"/>
                  </a:moveTo>
                  <a:lnTo>
                    <a:pt x="260" y="914"/>
                  </a:lnTo>
                  <a:lnTo>
                    <a:pt x="268" y="914"/>
                  </a:lnTo>
                  <a:moveTo>
                    <a:pt x="253" y="914"/>
                  </a:moveTo>
                  <a:lnTo>
                    <a:pt x="253" y="914"/>
                  </a:lnTo>
                  <a:lnTo>
                    <a:pt x="260" y="914"/>
                  </a:lnTo>
                  <a:moveTo>
                    <a:pt x="245" y="914"/>
                  </a:moveTo>
                  <a:lnTo>
                    <a:pt x="245" y="914"/>
                  </a:lnTo>
                  <a:lnTo>
                    <a:pt x="253" y="914"/>
                  </a:lnTo>
                  <a:moveTo>
                    <a:pt x="231" y="914"/>
                  </a:moveTo>
                  <a:lnTo>
                    <a:pt x="231" y="914"/>
                  </a:lnTo>
                  <a:lnTo>
                    <a:pt x="245" y="914"/>
                  </a:lnTo>
                  <a:moveTo>
                    <a:pt x="223" y="914"/>
                  </a:moveTo>
                  <a:lnTo>
                    <a:pt x="223" y="914"/>
                  </a:lnTo>
                  <a:lnTo>
                    <a:pt x="231" y="914"/>
                  </a:lnTo>
                  <a:moveTo>
                    <a:pt x="216" y="924"/>
                  </a:moveTo>
                  <a:lnTo>
                    <a:pt x="216" y="924"/>
                  </a:lnTo>
                  <a:lnTo>
                    <a:pt x="223" y="914"/>
                  </a:lnTo>
                  <a:moveTo>
                    <a:pt x="208" y="924"/>
                  </a:moveTo>
                  <a:lnTo>
                    <a:pt x="208" y="924"/>
                  </a:lnTo>
                  <a:lnTo>
                    <a:pt x="216" y="924"/>
                  </a:lnTo>
                  <a:moveTo>
                    <a:pt x="200" y="924"/>
                  </a:moveTo>
                  <a:lnTo>
                    <a:pt x="200" y="924"/>
                  </a:lnTo>
                  <a:lnTo>
                    <a:pt x="208" y="924"/>
                  </a:lnTo>
                  <a:moveTo>
                    <a:pt x="185" y="924"/>
                  </a:moveTo>
                  <a:lnTo>
                    <a:pt x="185" y="924"/>
                  </a:lnTo>
                  <a:lnTo>
                    <a:pt x="200" y="924"/>
                  </a:lnTo>
                  <a:moveTo>
                    <a:pt x="179" y="924"/>
                  </a:moveTo>
                  <a:lnTo>
                    <a:pt x="179" y="924"/>
                  </a:lnTo>
                  <a:lnTo>
                    <a:pt x="185" y="924"/>
                  </a:lnTo>
                  <a:moveTo>
                    <a:pt x="171" y="924"/>
                  </a:moveTo>
                  <a:lnTo>
                    <a:pt x="171" y="924"/>
                  </a:lnTo>
                  <a:lnTo>
                    <a:pt x="179" y="924"/>
                  </a:lnTo>
                  <a:moveTo>
                    <a:pt x="156" y="924"/>
                  </a:moveTo>
                  <a:lnTo>
                    <a:pt x="156" y="924"/>
                  </a:lnTo>
                  <a:lnTo>
                    <a:pt x="171" y="924"/>
                  </a:lnTo>
                  <a:moveTo>
                    <a:pt x="148" y="924"/>
                  </a:moveTo>
                  <a:lnTo>
                    <a:pt x="148" y="924"/>
                  </a:lnTo>
                  <a:lnTo>
                    <a:pt x="156" y="924"/>
                  </a:lnTo>
                  <a:moveTo>
                    <a:pt x="141" y="924"/>
                  </a:moveTo>
                  <a:lnTo>
                    <a:pt x="141" y="924"/>
                  </a:lnTo>
                  <a:lnTo>
                    <a:pt x="148" y="924"/>
                  </a:lnTo>
                  <a:moveTo>
                    <a:pt x="135" y="924"/>
                  </a:moveTo>
                  <a:lnTo>
                    <a:pt x="135" y="924"/>
                  </a:lnTo>
                  <a:lnTo>
                    <a:pt x="141" y="924"/>
                  </a:lnTo>
                  <a:moveTo>
                    <a:pt x="119" y="924"/>
                  </a:moveTo>
                  <a:lnTo>
                    <a:pt x="119" y="924"/>
                  </a:lnTo>
                  <a:lnTo>
                    <a:pt x="135" y="924"/>
                  </a:lnTo>
                  <a:moveTo>
                    <a:pt x="112" y="924"/>
                  </a:moveTo>
                  <a:lnTo>
                    <a:pt x="112" y="924"/>
                  </a:lnTo>
                  <a:lnTo>
                    <a:pt x="119" y="924"/>
                  </a:lnTo>
                  <a:moveTo>
                    <a:pt x="104" y="924"/>
                  </a:moveTo>
                  <a:lnTo>
                    <a:pt x="104" y="924"/>
                  </a:lnTo>
                  <a:lnTo>
                    <a:pt x="112" y="924"/>
                  </a:lnTo>
                  <a:moveTo>
                    <a:pt x="96" y="924"/>
                  </a:moveTo>
                  <a:lnTo>
                    <a:pt x="96" y="924"/>
                  </a:lnTo>
                  <a:lnTo>
                    <a:pt x="104" y="924"/>
                  </a:lnTo>
                  <a:moveTo>
                    <a:pt x="89" y="944"/>
                  </a:moveTo>
                  <a:lnTo>
                    <a:pt x="89" y="944"/>
                  </a:lnTo>
                  <a:lnTo>
                    <a:pt x="96" y="924"/>
                  </a:lnTo>
                  <a:moveTo>
                    <a:pt x="81" y="944"/>
                  </a:moveTo>
                  <a:lnTo>
                    <a:pt x="81" y="944"/>
                  </a:lnTo>
                  <a:lnTo>
                    <a:pt x="89" y="944"/>
                  </a:lnTo>
                  <a:moveTo>
                    <a:pt x="73" y="964"/>
                  </a:moveTo>
                  <a:lnTo>
                    <a:pt x="73" y="964"/>
                  </a:lnTo>
                  <a:lnTo>
                    <a:pt x="81" y="944"/>
                  </a:lnTo>
                  <a:moveTo>
                    <a:pt x="67" y="964"/>
                  </a:moveTo>
                  <a:lnTo>
                    <a:pt x="67" y="964"/>
                  </a:lnTo>
                  <a:lnTo>
                    <a:pt x="73" y="964"/>
                  </a:lnTo>
                  <a:moveTo>
                    <a:pt x="59" y="983"/>
                  </a:moveTo>
                  <a:lnTo>
                    <a:pt x="59" y="983"/>
                  </a:lnTo>
                  <a:lnTo>
                    <a:pt x="67" y="964"/>
                  </a:lnTo>
                  <a:moveTo>
                    <a:pt x="52" y="1001"/>
                  </a:moveTo>
                  <a:lnTo>
                    <a:pt x="52" y="1001"/>
                  </a:lnTo>
                  <a:lnTo>
                    <a:pt x="59" y="983"/>
                  </a:lnTo>
                  <a:moveTo>
                    <a:pt x="44" y="1001"/>
                  </a:moveTo>
                  <a:lnTo>
                    <a:pt x="44" y="1001"/>
                  </a:lnTo>
                  <a:lnTo>
                    <a:pt x="52" y="1001"/>
                  </a:lnTo>
                  <a:moveTo>
                    <a:pt x="29" y="1001"/>
                  </a:moveTo>
                  <a:lnTo>
                    <a:pt x="29" y="1001"/>
                  </a:lnTo>
                  <a:lnTo>
                    <a:pt x="44" y="1001"/>
                  </a:lnTo>
                  <a:moveTo>
                    <a:pt x="23" y="1001"/>
                  </a:moveTo>
                  <a:lnTo>
                    <a:pt x="23" y="1001"/>
                  </a:lnTo>
                  <a:lnTo>
                    <a:pt x="29" y="1001"/>
                  </a:lnTo>
                  <a:moveTo>
                    <a:pt x="14" y="1001"/>
                  </a:moveTo>
                  <a:lnTo>
                    <a:pt x="14" y="1001"/>
                  </a:lnTo>
                  <a:lnTo>
                    <a:pt x="23" y="1001"/>
                  </a:lnTo>
                  <a:moveTo>
                    <a:pt x="0" y="1001"/>
                  </a:moveTo>
                  <a:lnTo>
                    <a:pt x="0" y="1001"/>
                  </a:lnTo>
                  <a:lnTo>
                    <a:pt x="14" y="1001"/>
                  </a:lnTo>
                  <a:moveTo>
                    <a:pt x="0" y="1011"/>
                  </a:moveTo>
                  <a:lnTo>
                    <a:pt x="0" y="1011"/>
                  </a:lnTo>
                  <a:lnTo>
                    <a:pt x="0" y="1001"/>
                  </a:lnTo>
                </a:path>
              </a:pathLst>
            </a:custGeom>
            <a:noFill/>
            <a:ln w="28575"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Century Gothic" panose="020B0502020202020204" pitchFamily="34" charset="0"/>
              </a:endParaRPr>
            </a:p>
          </p:txBody>
        </p:sp>
        <p:sp>
          <p:nvSpPr>
            <p:cNvPr id="220" name="Rectangle 110">
              <a:extLst>
                <a:ext uri="{FF2B5EF4-FFF2-40B4-BE49-F238E27FC236}">
                  <a16:creationId xmlns:a16="http://schemas.microsoft.com/office/drawing/2014/main" id="{4EBA5271-A28E-4247-BE8E-2B43642EDB02}"/>
                </a:ext>
              </a:extLst>
            </p:cNvPr>
            <p:cNvSpPr>
              <a:spLocks noChangeArrowheads="1"/>
            </p:cNvSpPr>
            <p:nvPr/>
          </p:nvSpPr>
          <p:spPr bwMode="auto">
            <a:xfrm>
              <a:off x="4771241" y="2525808"/>
              <a:ext cx="383118" cy="143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85000"/>
                </a:lnSpc>
              </a:pPr>
              <a:r>
                <a:rPr lang="it-IT" altLang="en-US" sz="1100">
                  <a:latin typeface="Century Gothic" panose="020B0502020202020204" pitchFamily="34" charset="0"/>
                </a:rPr>
                <a:t>12.6%</a:t>
              </a:r>
              <a:endParaRPr kumimoji="0" lang="en-US" altLang="en-US" sz="2400" i="0" u="none" strike="noStrike" cap="none" normalizeH="0" baseline="0" dirty="0">
                <a:ln>
                  <a:noFill/>
                </a:ln>
                <a:effectLst/>
                <a:latin typeface="Century Gothic" panose="020B0502020202020204" pitchFamily="34" charset="0"/>
              </a:endParaRPr>
            </a:p>
          </p:txBody>
        </p:sp>
        <p:sp>
          <p:nvSpPr>
            <p:cNvPr id="227" name="Rectangle 110">
              <a:extLst>
                <a:ext uri="{FF2B5EF4-FFF2-40B4-BE49-F238E27FC236}">
                  <a16:creationId xmlns:a16="http://schemas.microsoft.com/office/drawing/2014/main" id="{375B69F3-2A49-4C20-A6CD-CABD950A382C}"/>
                </a:ext>
              </a:extLst>
            </p:cNvPr>
            <p:cNvSpPr>
              <a:spLocks noChangeArrowheads="1"/>
            </p:cNvSpPr>
            <p:nvPr/>
          </p:nvSpPr>
          <p:spPr bwMode="auto">
            <a:xfrm>
              <a:off x="4982691" y="3854100"/>
              <a:ext cx="304571" cy="143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85000"/>
                </a:lnSpc>
              </a:pPr>
              <a:r>
                <a:rPr lang="it-IT" altLang="en-US" sz="1100">
                  <a:latin typeface="Century Gothic" panose="020B0502020202020204" pitchFamily="34" charset="0"/>
                </a:rPr>
                <a:t>7.7%</a:t>
              </a:r>
              <a:endParaRPr kumimoji="0" lang="en-US" altLang="en-US" sz="2400" i="0" u="none" strike="noStrike" cap="none" normalizeH="0" baseline="0" dirty="0">
                <a:ln>
                  <a:noFill/>
                </a:ln>
                <a:effectLst/>
                <a:latin typeface="Century Gothic" panose="020B0502020202020204" pitchFamily="34" charset="0"/>
              </a:endParaRPr>
            </a:p>
          </p:txBody>
        </p:sp>
        <p:sp>
          <p:nvSpPr>
            <p:cNvPr id="273" name="Down Arrow 150">
              <a:extLst>
                <a:ext uri="{FF2B5EF4-FFF2-40B4-BE49-F238E27FC236}">
                  <a16:creationId xmlns:a16="http://schemas.microsoft.com/office/drawing/2014/main" id="{03A2FDB9-8F81-434F-9AE6-94981E61E7E3}"/>
                </a:ext>
              </a:extLst>
            </p:cNvPr>
            <p:cNvSpPr/>
            <p:nvPr/>
          </p:nvSpPr>
          <p:spPr>
            <a:xfrm>
              <a:off x="4849968" y="2951328"/>
              <a:ext cx="181143" cy="760821"/>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latin typeface="Century Gothic" panose="020B0502020202020204" pitchFamily="34" charset="0"/>
              </a:endParaRPr>
            </a:p>
          </p:txBody>
        </p:sp>
        <p:sp>
          <p:nvSpPr>
            <p:cNvPr id="276" name="Rectangle 92">
              <a:extLst>
                <a:ext uri="{FF2B5EF4-FFF2-40B4-BE49-F238E27FC236}">
                  <a16:creationId xmlns:a16="http://schemas.microsoft.com/office/drawing/2014/main" id="{162975F0-D1B9-42A2-B5BC-B600CDB52F24}"/>
                </a:ext>
              </a:extLst>
            </p:cNvPr>
            <p:cNvSpPr>
              <a:spLocks noChangeArrowheads="1"/>
            </p:cNvSpPr>
            <p:nvPr/>
          </p:nvSpPr>
          <p:spPr bwMode="auto">
            <a:xfrm>
              <a:off x="1785530" y="2716096"/>
              <a:ext cx="94577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Century Gothic" panose="020B0502020202020204" pitchFamily="34" charset="0"/>
                </a:rPr>
                <a:t>Evolocumab</a:t>
              </a:r>
              <a:endParaRPr lang="en-US" altLang="en-US" sz="1600" dirty="0">
                <a:solidFill>
                  <a:srgbClr val="000000"/>
                </a:solidFill>
                <a:latin typeface="Century Gothic" panose="020B0502020202020204" pitchFamily="34" charset="0"/>
              </a:endParaRPr>
            </a:p>
          </p:txBody>
        </p:sp>
        <p:sp>
          <p:nvSpPr>
            <p:cNvPr id="283" name="Rectangle 93">
              <a:extLst>
                <a:ext uri="{FF2B5EF4-FFF2-40B4-BE49-F238E27FC236}">
                  <a16:creationId xmlns:a16="http://schemas.microsoft.com/office/drawing/2014/main" id="{9EADBA59-58DA-47B8-A43F-40A335E15948}"/>
                </a:ext>
              </a:extLst>
            </p:cNvPr>
            <p:cNvSpPr>
              <a:spLocks noChangeArrowheads="1"/>
            </p:cNvSpPr>
            <p:nvPr/>
          </p:nvSpPr>
          <p:spPr bwMode="auto">
            <a:xfrm>
              <a:off x="1785530" y="2486117"/>
              <a:ext cx="6315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Century Gothic" panose="020B0502020202020204" pitchFamily="34" charset="0"/>
                </a:rPr>
                <a:t>Placebo</a:t>
              </a:r>
              <a:endParaRPr lang="en-US" altLang="en-US" sz="1600" dirty="0">
                <a:solidFill>
                  <a:srgbClr val="000000"/>
                </a:solidFill>
                <a:latin typeface="Century Gothic" panose="020B0502020202020204" pitchFamily="34" charset="0"/>
              </a:endParaRPr>
            </a:p>
          </p:txBody>
        </p:sp>
        <p:sp>
          <p:nvSpPr>
            <p:cNvPr id="287" name="Line 94">
              <a:extLst>
                <a:ext uri="{FF2B5EF4-FFF2-40B4-BE49-F238E27FC236}">
                  <a16:creationId xmlns:a16="http://schemas.microsoft.com/office/drawing/2014/main" id="{8B24E1D3-0B42-43B0-B6E5-C56A3D24A599}"/>
                </a:ext>
              </a:extLst>
            </p:cNvPr>
            <p:cNvSpPr>
              <a:spLocks noChangeShapeType="1"/>
            </p:cNvSpPr>
            <p:nvPr/>
          </p:nvSpPr>
          <p:spPr bwMode="auto">
            <a:xfrm>
              <a:off x="1366083" y="2801797"/>
              <a:ext cx="338667" cy="0"/>
            </a:xfrm>
            <a:prstGeom prst="line">
              <a:avLst/>
            </a:prstGeom>
            <a:noFill/>
            <a:ln w="2857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rgbClr val="000000"/>
                </a:solidFill>
                <a:latin typeface="Century Gothic" panose="020B0502020202020204" pitchFamily="34" charset="0"/>
              </a:endParaRPr>
            </a:p>
          </p:txBody>
        </p:sp>
        <p:sp>
          <p:nvSpPr>
            <p:cNvPr id="302" name="Line 95">
              <a:extLst>
                <a:ext uri="{FF2B5EF4-FFF2-40B4-BE49-F238E27FC236}">
                  <a16:creationId xmlns:a16="http://schemas.microsoft.com/office/drawing/2014/main" id="{234D2C99-FB9A-4986-8EB8-35319E9C89C6}"/>
                </a:ext>
              </a:extLst>
            </p:cNvPr>
            <p:cNvSpPr>
              <a:spLocks noChangeShapeType="1"/>
            </p:cNvSpPr>
            <p:nvPr/>
          </p:nvSpPr>
          <p:spPr bwMode="auto">
            <a:xfrm flipH="1">
              <a:off x="1366083" y="2571818"/>
              <a:ext cx="338667" cy="0"/>
            </a:xfrm>
            <a:prstGeom prst="line">
              <a:avLst/>
            </a:prstGeom>
            <a:noFill/>
            <a:ln w="28575" cap="flat">
              <a:solidFill>
                <a:srgbClr val="113E6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rgbClr val="000000"/>
                </a:solidFill>
                <a:latin typeface="Century Gothic" panose="020B0502020202020204" pitchFamily="34" charset="0"/>
              </a:endParaRPr>
            </a:p>
          </p:txBody>
        </p:sp>
      </p:grpSp>
      <p:grpSp>
        <p:nvGrpSpPr>
          <p:cNvPr id="3" name="Group 2"/>
          <p:cNvGrpSpPr/>
          <p:nvPr/>
        </p:nvGrpSpPr>
        <p:grpSpPr>
          <a:xfrm>
            <a:off x="6672038" y="2076352"/>
            <a:ext cx="5067025" cy="3860961"/>
            <a:chOff x="6566957" y="1417924"/>
            <a:chExt cx="5067025" cy="3860961"/>
          </a:xfrm>
        </p:grpSpPr>
        <p:sp>
          <p:nvSpPr>
            <p:cNvPr id="300" name="Rectangle 55">
              <a:extLst>
                <a:ext uri="{FF2B5EF4-FFF2-40B4-BE49-F238E27FC236}">
                  <a16:creationId xmlns:a16="http://schemas.microsoft.com/office/drawing/2014/main" id="{370A4DD4-59AB-4F8F-80F8-8BC952C64D7A}"/>
                </a:ext>
              </a:extLst>
            </p:cNvPr>
            <p:cNvSpPr>
              <a:spLocks noChangeArrowheads="1"/>
            </p:cNvSpPr>
            <p:nvPr/>
          </p:nvSpPr>
          <p:spPr bwMode="auto">
            <a:xfrm>
              <a:off x="7752698" y="5063441"/>
              <a:ext cx="22089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rgbClr val="000000"/>
                  </a:solidFill>
                  <a:latin typeface="Century Gothic" panose="020B0502020202020204" pitchFamily="34" charset="0"/>
                </a:rPr>
                <a:t>Days from Randomization</a:t>
              </a:r>
            </a:p>
          </p:txBody>
        </p:sp>
        <p:sp>
          <p:nvSpPr>
            <p:cNvPr id="301" name="Rectangle 300">
              <a:extLst>
                <a:ext uri="{FF2B5EF4-FFF2-40B4-BE49-F238E27FC236}">
                  <a16:creationId xmlns:a16="http://schemas.microsoft.com/office/drawing/2014/main" id="{0BCE7789-FEBA-4EE9-93FB-28B6EE1BA58F}"/>
                </a:ext>
              </a:extLst>
            </p:cNvPr>
            <p:cNvSpPr/>
            <p:nvPr/>
          </p:nvSpPr>
          <p:spPr>
            <a:xfrm>
              <a:off x="6666963" y="1417924"/>
              <a:ext cx="4354784" cy="338554"/>
            </a:xfrm>
            <a:prstGeom prst="rect">
              <a:avLst/>
            </a:prstGeom>
            <a:noFill/>
          </p:spPr>
          <p:txBody>
            <a:bodyPr wrap="square">
              <a:spAutoFit/>
            </a:bodyPr>
            <a:lstStyle/>
            <a:p>
              <a:pPr algn="ctr"/>
              <a:r>
                <a:rPr lang="en-US" sz="1600" b="1" dirty="0">
                  <a:solidFill>
                    <a:srgbClr val="0063C3"/>
                  </a:solidFill>
                  <a:latin typeface="Century Gothic" panose="020B0502020202020204" pitchFamily="34" charset="0"/>
                  <a:ea typeface="+mj-ea"/>
                  <a:cs typeface="+mj-cs"/>
                </a:rPr>
                <a:t>3</a:t>
              </a:r>
              <a:r>
                <a:rPr lang="en-US" sz="1600" b="1" i="0" kern="1200" dirty="0">
                  <a:solidFill>
                    <a:srgbClr val="0063C3"/>
                  </a:solidFill>
                  <a:effectLst/>
                  <a:latin typeface="Century Gothic" panose="020B0502020202020204" pitchFamily="34" charset="0"/>
                  <a:ea typeface="+mj-ea"/>
                  <a:cs typeface="+mj-cs"/>
                </a:rPr>
                <a:t>-Point MACE</a:t>
              </a:r>
              <a:endParaRPr lang="en-US" altLang="en-US" sz="1800" b="1" dirty="0">
                <a:latin typeface="Century Gothic" panose="020B0502020202020204" pitchFamily="34" charset="0"/>
              </a:endParaRPr>
            </a:p>
          </p:txBody>
        </p:sp>
        <p:grpSp>
          <p:nvGrpSpPr>
            <p:cNvPr id="11" name="Group 10">
              <a:extLst>
                <a:ext uri="{FF2B5EF4-FFF2-40B4-BE49-F238E27FC236}">
                  <a16:creationId xmlns:a16="http://schemas.microsoft.com/office/drawing/2014/main" id="{0B0F4700-5CF7-4C0E-8820-656696846B7C}"/>
                </a:ext>
              </a:extLst>
            </p:cNvPr>
            <p:cNvGrpSpPr/>
            <p:nvPr/>
          </p:nvGrpSpPr>
          <p:grpSpPr>
            <a:xfrm>
              <a:off x="6566957" y="1747746"/>
              <a:ext cx="4308700" cy="3305362"/>
              <a:chOff x="4925218" y="1747746"/>
              <a:chExt cx="3231525" cy="3305362"/>
            </a:xfrm>
          </p:grpSpPr>
          <p:sp>
            <p:nvSpPr>
              <p:cNvPr id="309" name="Rectangle 43">
                <a:extLst>
                  <a:ext uri="{FF2B5EF4-FFF2-40B4-BE49-F238E27FC236}">
                    <a16:creationId xmlns:a16="http://schemas.microsoft.com/office/drawing/2014/main" id="{BA1D435E-640F-4773-8980-62258F86342A}"/>
                  </a:ext>
                </a:extLst>
              </p:cNvPr>
              <p:cNvSpPr>
                <a:spLocks noChangeArrowheads="1"/>
              </p:cNvSpPr>
              <p:nvPr/>
            </p:nvSpPr>
            <p:spPr bwMode="auto">
              <a:xfrm>
                <a:off x="4988931" y="4678870"/>
                <a:ext cx="15268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0%</a:t>
                </a:r>
                <a:endParaRPr lang="en-US" altLang="en-US" sz="3600" dirty="0">
                  <a:solidFill>
                    <a:srgbClr val="000000"/>
                  </a:solidFill>
                  <a:latin typeface="Century Gothic" panose="020B0502020202020204" pitchFamily="34" charset="0"/>
                </a:endParaRPr>
              </a:p>
            </p:txBody>
          </p:sp>
          <p:sp>
            <p:nvSpPr>
              <p:cNvPr id="310" name="Rectangle 44">
                <a:extLst>
                  <a:ext uri="{FF2B5EF4-FFF2-40B4-BE49-F238E27FC236}">
                    <a16:creationId xmlns:a16="http://schemas.microsoft.com/office/drawing/2014/main" id="{E95A805B-CE4C-4A30-8162-DB4B93EEFAC3}"/>
                  </a:ext>
                </a:extLst>
              </p:cNvPr>
              <p:cNvSpPr>
                <a:spLocks noChangeArrowheads="1"/>
              </p:cNvSpPr>
              <p:nvPr/>
            </p:nvSpPr>
            <p:spPr bwMode="auto">
              <a:xfrm>
                <a:off x="4988931" y="4190351"/>
                <a:ext cx="15268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2%</a:t>
                </a:r>
                <a:endParaRPr lang="en-US" altLang="en-US" sz="3600" dirty="0">
                  <a:solidFill>
                    <a:srgbClr val="000000"/>
                  </a:solidFill>
                  <a:latin typeface="Century Gothic" panose="020B0502020202020204" pitchFamily="34" charset="0"/>
                </a:endParaRPr>
              </a:p>
            </p:txBody>
          </p:sp>
          <p:sp>
            <p:nvSpPr>
              <p:cNvPr id="311" name="Rectangle 45">
                <a:extLst>
                  <a:ext uri="{FF2B5EF4-FFF2-40B4-BE49-F238E27FC236}">
                    <a16:creationId xmlns:a16="http://schemas.microsoft.com/office/drawing/2014/main" id="{8C4C411A-C74E-4417-85EF-04A091116ADA}"/>
                  </a:ext>
                </a:extLst>
              </p:cNvPr>
              <p:cNvSpPr>
                <a:spLocks noChangeArrowheads="1"/>
              </p:cNvSpPr>
              <p:nvPr/>
            </p:nvSpPr>
            <p:spPr bwMode="auto">
              <a:xfrm>
                <a:off x="4988931" y="3701830"/>
                <a:ext cx="15268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4%</a:t>
                </a:r>
                <a:endParaRPr lang="en-US" altLang="en-US" sz="3600" dirty="0">
                  <a:solidFill>
                    <a:srgbClr val="000000"/>
                  </a:solidFill>
                  <a:latin typeface="Century Gothic" panose="020B0502020202020204" pitchFamily="34" charset="0"/>
                </a:endParaRPr>
              </a:p>
            </p:txBody>
          </p:sp>
          <p:sp>
            <p:nvSpPr>
              <p:cNvPr id="312" name="Rectangle 46">
                <a:extLst>
                  <a:ext uri="{FF2B5EF4-FFF2-40B4-BE49-F238E27FC236}">
                    <a16:creationId xmlns:a16="http://schemas.microsoft.com/office/drawing/2014/main" id="{A8264D39-343E-45B3-B98B-E752A3697F03}"/>
                  </a:ext>
                </a:extLst>
              </p:cNvPr>
              <p:cNvSpPr>
                <a:spLocks noChangeArrowheads="1"/>
              </p:cNvSpPr>
              <p:nvPr/>
            </p:nvSpPr>
            <p:spPr bwMode="auto">
              <a:xfrm>
                <a:off x="4988931" y="3213309"/>
                <a:ext cx="15268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6%</a:t>
                </a:r>
                <a:endParaRPr lang="en-US" altLang="en-US" sz="3600" dirty="0">
                  <a:solidFill>
                    <a:srgbClr val="000000"/>
                  </a:solidFill>
                  <a:latin typeface="Century Gothic" panose="020B0502020202020204" pitchFamily="34" charset="0"/>
                </a:endParaRPr>
              </a:p>
            </p:txBody>
          </p:sp>
          <p:sp>
            <p:nvSpPr>
              <p:cNvPr id="313" name="Rectangle 47">
                <a:extLst>
                  <a:ext uri="{FF2B5EF4-FFF2-40B4-BE49-F238E27FC236}">
                    <a16:creationId xmlns:a16="http://schemas.microsoft.com/office/drawing/2014/main" id="{AAB3E361-E165-4770-AD92-4DA5C9A1AFBE}"/>
                  </a:ext>
                </a:extLst>
              </p:cNvPr>
              <p:cNvSpPr>
                <a:spLocks noChangeArrowheads="1"/>
              </p:cNvSpPr>
              <p:nvPr/>
            </p:nvSpPr>
            <p:spPr bwMode="auto">
              <a:xfrm>
                <a:off x="4925218" y="2236267"/>
                <a:ext cx="21640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10%</a:t>
                </a:r>
                <a:endParaRPr lang="en-US" altLang="en-US" sz="3600" dirty="0">
                  <a:solidFill>
                    <a:srgbClr val="000000"/>
                  </a:solidFill>
                  <a:latin typeface="Century Gothic" panose="020B0502020202020204" pitchFamily="34" charset="0"/>
                </a:endParaRPr>
              </a:p>
            </p:txBody>
          </p:sp>
          <p:sp>
            <p:nvSpPr>
              <p:cNvPr id="314" name="Rectangle 48">
                <a:extLst>
                  <a:ext uri="{FF2B5EF4-FFF2-40B4-BE49-F238E27FC236}">
                    <a16:creationId xmlns:a16="http://schemas.microsoft.com/office/drawing/2014/main" id="{FE909C0C-81B2-49A9-BBBC-A0095B30B41F}"/>
                  </a:ext>
                </a:extLst>
              </p:cNvPr>
              <p:cNvSpPr>
                <a:spLocks noChangeArrowheads="1"/>
              </p:cNvSpPr>
              <p:nvPr/>
            </p:nvSpPr>
            <p:spPr bwMode="auto">
              <a:xfrm>
                <a:off x="4925218" y="1747746"/>
                <a:ext cx="21640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12%</a:t>
                </a:r>
                <a:endParaRPr lang="en-US" altLang="en-US" sz="3600" dirty="0">
                  <a:solidFill>
                    <a:srgbClr val="000000"/>
                  </a:solidFill>
                  <a:latin typeface="Century Gothic" panose="020B0502020202020204" pitchFamily="34" charset="0"/>
                </a:endParaRPr>
              </a:p>
            </p:txBody>
          </p:sp>
          <p:sp>
            <p:nvSpPr>
              <p:cNvPr id="315" name="Rectangle 49">
                <a:extLst>
                  <a:ext uri="{FF2B5EF4-FFF2-40B4-BE49-F238E27FC236}">
                    <a16:creationId xmlns:a16="http://schemas.microsoft.com/office/drawing/2014/main" id="{B7304B8D-F864-47A3-8D7C-505420AA5AD8}"/>
                  </a:ext>
                </a:extLst>
              </p:cNvPr>
              <p:cNvSpPr>
                <a:spLocks noChangeArrowheads="1"/>
              </p:cNvSpPr>
              <p:nvPr/>
            </p:nvSpPr>
            <p:spPr bwMode="auto">
              <a:xfrm>
                <a:off x="5116879" y="4867499"/>
                <a:ext cx="211039" cy="185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0</a:t>
                </a:r>
              </a:p>
            </p:txBody>
          </p:sp>
          <p:sp>
            <p:nvSpPr>
              <p:cNvPr id="317" name="Rectangle 51">
                <a:extLst>
                  <a:ext uri="{FF2B5EF4-FFF2-40B4-BE49-F238E27FC236}">
                    <a16:creationId xmlns:a16="http://schemas.microsoft.com/office/drawing/2014/main" id="{81D9E9FB-C5C5-40C9-B5FB-56C8CD09CBF8}"/>
                  </a:ext>
                </a:extLst>
              </p:cNvPr>
              <p:cNvSpPr>
                <a:spLocks noChangeArrowheads="1"/>
              </p:cNvSpPr>
              <p:nvPr/>
            </p:nvSpPr>
            <p:spPr bwMode="auto">
              <a:xfrm>
                <a:off x="5682643" y="4867499"/>
                <a:ext cx="211039" cy="185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180</a:t>
                </a:r>
              </a:p>
            </p:txBody>
          </p:sp>
          <p:sp>
            <p:nvSpPr>
              <p:cNvPr id="319" name="Rectangle 53">
                <a:extLst>
                  <a:ext uri="{FF2B5EF4-FFF2-40B4-BE49-F238E27FC236}">
                    <a16:creationId xmlns:a16="http://schemas.microsoft.com/office/drawing/2014/main" id="{E17F8069-CADE-4A50-A1C3-AFAAAFDE31A6}"/>
                  </a:ext>
                </a:extLst>
              </p:cNvPr>
              <p:cNvSpPr>
                <a:spLocks noChangeArrowheads="1"/>
              </p:cNvSpPr>
              <p:nvPr/>
            </p:nvSpPr>
            <p:spPr bwMode="auto">
              <a:xfrm>
                <a:off x="7945704" y="4867499"/>
                <a:ext cx="211039" cy="185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900</a:t>
                </a:r>
              </a:p>
            </p:txBody>
          </p:sp>
          <p:sp>
            <p:nvSpPr>
              <p:cNvPr id="320" name="Rectangle 85">
                <a:extLst>
                  <a:ext uri="{FF2B5EF4-FFF2-40B4-BE49-F238E27FC236}">
                    <a16:creationId xmlns:a16="http://schemas.microsoft.com/office/drawing/2014/main" id="{FD97AF45-96BC-4275-83D9-F67B8889A181}"/>
                  </a:ext>
                </a:extLst>
              </p:cNvPr>
              <p:cNvSpPr>
                <a:spLocks noChangeArrowheads="1"/>
              </p:cNvSpPr>
              <p:nvPr/>
            </p:nvSpPr>
            <p:spPr bwMode="auto">
              <a:xfrm>
                <a:off x="5837034" y="2543412"/>
                <a:ext cx="2101462" cy="470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lnSpc>
                    <a:spcPct val="85000"/>
                  </a:lnSpc>
                  <a:spcBef>
                    <a:spcPts val="300"/>
                  </a:spcBef>
                </a:pPr>
                <a:r>
                  <a:rPr lang="it-IT" altLang="en-US" sz="1200" b="1">
                    <a:solidFill>
                      <a:srgbClr val="000000"/>
                    </a:solidFill>
                    <a:latin typeface="Century Gothic" panose="020B0502020202020204" pitchFamily="34" charset="0"/>
                  </a:rPr>
                  <a:t>PAD (N = 1,505)</a:t>
                </a:r>
                <a:br>
                  <a:rPr lang="it-IT" altLang="en-US" sz="1200" b="1">
                    <a:solidFill>
                      <a:srgbClr val="000000"/>
                    </a:solidFill>
                    <a:latin typeface="Century Gothic" panose="020B0502020202020204" pitchFamily="34" charset="0"/>
                  </a:rPr>
                </a:br>
                <a:r>
                  <a:rPr lang="it-IT" altLang="en-US" sz="1200">
                    <a:solidFill>
                      <a:srgbClr val="000000"/>
                    </a:solidFill>
                    <a:latin typeface="Century Gothic" panose="020B0502020202020204" pitchFamily="34" charset="0"/>
                  </a:rPr>
                  <a:t>HR: 0.57 (0.38 – 0.88) </a:t>
                </a:r>
                <a:br>
                  <a:rPr lang="it-IT" altLang="en-US" sz="1200">
                    <a:solidFill>
                      <a:srgbClr val="000000"/>
                    </a:solidFill>
                    <a:latin typeface="Century Gothic" panose="020B0502020202020204" pitchFamily="34" charset="0"/>
                  </a:rPr>
                </a:br>
                <a:r>
                  <a:rPr lang="it-IT" altLang="en-US" sz="1200">
                    <a:solidFill>
                      <a:srgbClr val="000000"/>
                    </a:solidFill>
                    <a:latin typeface="Century Gothic" panose="020B0502020202020204" pitchFamily="34" charset="0"/>
                  </a:rPr>
                  <a:t>P = 0.0095</a:t>
                </a:r>
                <a:endParaRPr lang="en-US" altLang="en-US" sz="1200" dirty="0">
                  <a:solidFill>
                    <a:srgbClr val="000000"/>
                  </a:solidFill>
                  <a:latin typeface="Century Gothic" panose="020B0502020202020204" pitchFamily="34" charset="0"/>
                </a:endParaRPr>
              </a:p>
            </p:txBody>
          </p:sp>
          <p:sp>
            <p:nvSpPr>
              <p:cNvPr id="321" name="Rectangle 47">
                <a:extLst>
                  <a:ext uri="{FF2B5EF4-FFF2-40B4-BE49-F238E27FC236}">
                    <a16:creationId xmlns:a16="http://schemas.microsoft.com/office/drawing/2014/main" id="{70EBE25F-882D-459A-9EAF-C467411DA405}"/>
                  </a:ext>
                </a:extLst>
              </p:cNvPr>
              <p:cNvSpPr>
                <a:spLocks noChangeArrowheads="1"/>
              </p:cNvSpPr>
              <p:nvPr/>
            </p:nvSpPr>
            <p:spPr bwMode="auto">
              <a:xfrm>
                <a:off x="4988939" y="2724788"/>
                <a:ext cx="15268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200" dirty="0">
                    <a:solidFill>
                      <a:srgbClr val="000000"/>
                    </a:solidFill>
                    <a:latin typeface="Century Gothic" panose="020B0502020202020204" pitchFamily="34" charset="0"/>
                  </a:rPr>
                  <a:t>8%</a:t>
                </a:r>
                <a:endParaRPr lang="en-US" altLang="en-US" sz="3600" dirty="0">
                  <a:solidFill>
                    <a:srgbClr val="000000"/>
                  </a:solidFill>
                  <a:latin typeface="Century Gothic" panose="020B0502020202020204" pitchFamily="34" charset="0"/>
                </a:endParaRPr>
              </a:p>
            </p:txBody>
          </p:sp>
          <p:sp>
            <p:nvSpPr>
              <p:cNvPr id="323" name="Rectangle 49">
                <a:extLst>
                  <a:ext uri="{FF2B5EF4-FFF2-40B4-BE49-F238E27FC236}">
                    <a16:creationId xmlns:a16="http://schemas.microsoft.com/office/drawing/2014/main" id="{4C1C4B2A-CBD7-4226-B0E1-D910CC4DACC4}"/>
                  </a:ext>
                </a:extLst>
              </p:cNvPr>
              <p:cNvSpPr>
                <a:spLocks noChangeArrowheads="1"/>
              </p:cNvSpPr>
              <p:nvPr/>
            </p:nvSpPr>
            <p:spPr bwMode="auto">
              <a:xfrm>
                <a:off x="6248407" y="4867499"/>
                <a:ext cx="211039" cy="185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360</a:t>
                </a:r>
              </a:p>
            </p:txBody>
          </p:sp>
          <p:sp>
            <p:nvSpPr>
              <p:cNvPr id="324" name="Rectangle 50">
                <a:extLst>
                  <a:ext uri="{FF2B5EF4-FFF2-40B4-BE49-F238E27FC236}">
                    <a16:creationId xmlns:a16="http://schemas.microsoft.com/office/drawing/2014/main" id="{9781C3FC-EFD4-4E38-9569-E932DFD9D2F5}"/>
                  </a:ext>
                </a:extLst>
              </p:cNvPr>
              <p:cNvSpPr>
                <a:spLocks noChangeArrowheads="1"/>
              </p:cNvSpPr>
              <p:nvPr/>
            </p:nvSpPr>
            <p:spPr bwMode="auto">
              <a:xfrm>
                <a:off x="6814171" y="4867499"/>
                <a:ext cx="211039" cy="185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540</a:t>
                </a:r>
              </a:p>
            </p:txBody>
          </p:sp>
          <p:sp>
            <p:nvSpPr>
              <p:cNvPr id="325" name="Rectangle 51">
                <a:extLst>
                  <a:ext uri="{FF2B5EF4-FFF2-40B4-BE49-F238E27FC236}">
                    <a16:creationId xmlns:a16="http://schemas.microsoft.com/office/drawing/2014/main" id="{920E6C04-B0CD-4107-BC34-0DA8905A2193}"/>
                  </a:ext>
                </a:extLst>
              </p:cNvPr>
              <p:cNvSpPr>
                <a:spLocks noChangeArrowheads="1"/>
              </p:cNvSpPr>
              <p:nvPr/>
            </p:nvSpPr>
            <p:spPr bwMode="auto">
              <a:xfrm>
                <a:off x="7379935" y="4867499"/>
                <a:ext cx="211039" cy="185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Century Gothic" panose="020B0502020202020204" pitchFamily="34" charset="0"/>
                  </a:rPr>
                  <a:t>720</a:t>
                </a:r>
              </a:p>
            </p:txBody>
          </p:sp>
        </p:grpSp>
        <p:grpSp>
          <p:nvGrpSpPr>
            <p:cNvPr id="12" name="Group 11">
              <a:extLst>
                <a:ext uri="{FF2B5EF4-FFF2-40B4-BE49-F238E27FC236}">
                  <a16:creationId xmlns:a16="http://schemas.microsoft.com/office/drawing/2014/main" id="{5B7FED94-DA32-4EBA-8C7A-40CAA367C32A}"/>
                </a:ext>
              </a:extLst>
            </p:cNvPr>
            <p:cNvGrpSpPr/>
            <p:nvPr/>
          </p:nvGrpSpPr>
          <p:grpSpPr>
            <a:xfrm>
              <a:off x="6866367" y="1835180"/>
              <a:ext cx="3868597" cy="3009549"/>
              <a:chOff x="5149775" y="1835180"/>
              <a:chExt cx="2901448" cy="3009549"/>
            </a:xfrm>
          </p:grpSpPr>
          <p:sp>
            <p:nvSpPr>
              <p:cNvPr id="330" name="Rectangle 35">
                <a:extLst>
                  <a:ext uri="{FF2B5EF4-FFF2-40B4-BE49-F238E27FC236}">
                    <a16:creationId xmlns:a16="http://schemas.microsoft.com/office/drawing/2014/main" id="{3C2871BE-767C-4E43-A18F-A6F948ECDAE3}"/>
                  </a:ext>
                </a:extLst>
              </p:cNvPr>
              <p:cNvSpPr>
                <a:spLocks noChangeArrowheads="1"/>
              </p:cNvSpPr>
              <p:nvPr/>
            </p:nvSpPr>
            <p:spPr bwMode="auto">
              <a:xfrm>
                <a:off x="5223610" y="1840437"/>
                <a:ext cx="0" cy="2927933"/>
              </a:xfrm>
              <a:prstGeom prst="rect">
                <a:avLst/>
              </a:prstGeom>
              <a:solidFill>
                <a:srgbClr val="868686"/>
              </a:solidFill>
              <a:ln w="12700" cap="flat">
                <a:solidFill>
                  <a:schemeClr val="tx1"/>
                </a:solidFill>
                <a:prstDash val="solid"/>
                <a:bevel/>
                <a:headEnd/>
                <a:tailEnd/>
              </a:ln>
            </p:spPr>
            <p:txBody>
              <a:bodyPr vert="horz" wrap="square" lIns="91440" tIns="45720" rIns="91440" bIns="45720" numCol="1" anchor="ctr" anchorCtr="0" compatLnSpc="1">
                <a:prstTxWarp prst="textNoShape">
                  <a:avLst/>
                </a:prstTxWarp>
              </a:bodyPr>
              <a:lstStyle/>
              <a:p>
                <a:endParaRPr lang="en-US" dirty="0">
                  <a:solidFill>
                    <a:srgbClr val="000000"/>
                  </a:solidFill>
                  <a:latin typeface="Century Gothic" panose="020B0502020202020204" pitchFamily="34" charset="0"/>
                </a:endParaRPr>
              </a:p>
            </p:txBody>
          </p:sp>
          <p:cxnSp>
            <p:nvCxnSpPr>
              <p:cNvPr id="331" name="Straight Connector 330">
                <a:extLst>
                  <a:ext uri="{FF2B5EF4-FFF2-40B4-BE49-F238E27FC236}">
                    <a16:creationId xmlns:a16="http://schemas.microsoft.com/office/drawing/2014/main" id="{01180B93-F76E-4FAC-91BD-5742ADC77699}"/>
                  </a:ext>
                </a:extLst>
              </p:cNvPr>
              <p:cNvCxnSpPr>
                <a:cxnSpLocks/>
              </p:cNvCxnSpPr>
              <p:nvPr/>
            </p:nvCxnSpPr>
            <p:spPr>
              <a:xfrm flipH="1">
                <a:off x="5149775" y="1835180"/>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36643323-87DA-4EBE-A2DA-F56909F88D54}"/>
                  </a:ext>
                </a:extLst>
              </p:cNvPr>
              <p:cNvCxnSpPr>
                <a:cxnSpLocks/>
              </p:cNvCxnSpPr>
              <p:nvPr/>
            </p:nvCxnSpPr>
            <p:spPr>
              <a:xfrm flipH="1">
                <a:off x="5149775" y="2323513"/>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865EC924-3F25-4C84-8B59-E09A83348E6D}"/>
                  </a:ext>
                </a:extLst>
              </p:cNvPr>
              <p:cNvCxnSpPr>
                <a:cxnSpLocks/>
              </p:cNvCxnSpPr>
              <p:nvPr/>
            </p:nvCxnSpPr>
            <p:spPr>
              <a:xfrm flipH="1">
                <a:off x="5149775" y="2811846"/>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879A851B-2F13-4608-9DC8-C41B51501FB9}"/>
                  </a:ext>
                </a:extLst>
              </p:cNvPr>
              <p:cNvCxnSpPr>
                <a:cxnSpLocks/>
              </p:cNvCxnSpPr>
              <p:nvPr/>
            </p:nvCxnSpPr>
            <p:spPr>
              <a:xfrm flipH="1">
                <a:off x="5149775" y="3300179"/>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0D89CB7F-59F7-4EC4-B1BD-41AE4A2D17E7}"/>
                  </a:ext>
                </a:extLst>
              </p:cNvPr>
              <p:cNvCxnSpPr>
                <a:cxnSpLocks/>
              </p:cNvCxnSpPr>
              <p:nvPr/>
            </p:nvCxnSpPr>
            <p:spPr>
              <a:xfrm flipH="1">
                <a:off x="5149775" y="3788512"/>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CB89C95E-9BBB-4329-A684-D35221EA5B31}"/>
                  </a:ext>
                </a:extLst>
              </p:cNvPr>
              <p:cNvCxnSpPr>
                <a:cxnSpLocks/>
              </p:cNvCxnSpPr>
              <p:nvPr/>
            </p:nvCxnSpPr>
            <p:spPr>
              <a:xfrm flipH="1">
                <a:off x="5149775" y="4276845"/>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D4AC9FDB-1522-4F1D-8D2A-C05A58EFC153}"/>
                  </a:ext>
                </a:extLst>
              </p:cNvPr>
              <p:cNvCxnSpPr>
                <a:cxnSpLocks/>
              </p:cNvCxnSpPr>
              <p:nvPr/>
            </p:nvCxnSpPr>
            <p:spPr>
              <a:xfrm flipH="1">
                <a:off x="5149775" y="4765178"/>
                <a:ext cx="7315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1429018-B67E-41F5-BDE9-6065D90F024E}"/>
                  </a:ext>
                </a:extLst>
              </p:cNvPr>
              <p:cNvCxnSpPr>
                <a:cxnSpLocks/>
              </p:cNvCxnSpPr>
              <p:nvPr/>
            </p:nvCxnSpPr>
            <p:spPr>
              <a:xfrm flipH="1">
                <a:off x="5223610" y="4765178"/>
                <a:ext cx="0" cy="73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D2855D6E-E9AE-4828-86F8-4B940C51C64B}"/>
                  </a:ext>
                </a:extLst>
              </p:cNvPr>
              <p:cNvCxnSpPr>
                <a:cxnSpLocks/>
              </p:cNvCxnSpPr>
              <p:nvPr/>
            </p:nvCxnSpPr>
            <p:spPr>
              <a:xfrm flipH="1">
                <a:off x="6352527" y="4765178"/>
                <a:ext cx="0" cy="73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1923A5D1-0686-4587-A9FB-CAA6B6D081C8}"/>
                  </a:ext>
                </a:extLst>
              </p:cNvPr>
              <p:cNvCxnSpPr>
                <a:cxnSpLocks/>
              </p:cNvCxnSpPr>
              <p:nvPr/>
            </p:nvCxnSpPr>
            <p:spPr>
              <a:xfrm flipH="1">
                <a:off x="7481444" y="4765178"/>
                <a:ext cx="0" cy="73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EDB0B90A-4987-4ECB-948C-FC1D78AFD5FE}"/>
                  </a:ext>
                </a:extLst>
              </p:cNvPr>
              <p:cNvCxnSpPr>
                <a:cxnSpLocks/>
              </p:cNvCxnSpPr>
              <p:nvPr/>
            </p:nvCxnSpPr>
            <p:spPr>
              <a:xfrm flipH="1">
                <a:off x="5788069" y="4771204"/>
                <a:ext cx="0" cy="73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79E49B23-D471-456A-811B-6799FCFA03D8}"/>
                  </a:ext>
                </a:extLst>
              </p:cNvPr>
              <p:cNvCxnSpPr>
                <a:cxnSpLocks/>
              </p:cNvCxnSpPr>
              <p:nvPr/>
            </p:nvCxnSpPr>
            <p:spPr>
              <a:xfrm flipH="1">
                <a:off x="6916986" y="4771204"/>
                <a:ext cx="0" cy="73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C93DE801-52C4-4B56-BEF7-7679AFB72FC9}"/>
                  </a:ext>
                </a:extLst>
              </p:cNvPr>
              <p:cNvCxnSpPr>
                <a:cxnSpLocks/>
              </p:cNvCxnSpPr>
              <p:nvPr/>
            </p:nvCxnSpPr>
            <p:spPr>
              <a:xfrm flipH="1">
                <a:off x="8045902" y="4771204"/>
                <a:ext cx="0" cy="735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1DCA28C9-3F23-494B-A581-A015C3CF8E05}"/>
                  </a:ext>
                </a:extLst>
              </p:cNvPr>
              <p:cNvCxnSpPr>
                <a:cxnSpLocks/>
              </p:cNvCxnSpPr>
              <p:nvPr/>
            </p:nvCxnSpPr>
            <p:spPr>
              <a:xfrm flipH="1">
                <a:off x="5225078" y="4765178"/>
                <a:ext cx="282614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4" name="Rectangle 110">
              <a:extLst>
                <a:ext uri="{FF2B5EF4-FFF2-40B4-BE49-F238E27FC236}">
                  <a16:creationId xmlns:a16="http://schemas.microsoft.com/office/drawing/2014/main" id="{860D7E91-A101-43FC-8E61-4795EDC3D598}"/>
                </a:ext>
              </a:extLst>
            </p:cNvPr>
            <p:cNvSpPr>
              <a:spLocks noChangeArrowheads="1"/>
            </p:cNvSpPr>
            <p:nvPr/>
          </p:nvSpPr>
          <p:spPr bwMode="auto">
            <a:xfrm>
              <a:off x="10570263" y="2084458"/>
              <a:ext cx="383118" cy="143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85000"/>
                </a:lnSpc>
              </a:pPr>
              <a:r>
                <a:rPr lang="it-IT" altLang="en-US" sz="1100">
                  <a:latin typeface="Century Gothic" panose="020B0502020202020204" pitchFamily="34" charset="0"/>
                </a:rPr>
                <a:t>10.3%</a:t>
              </a:r>
              <a:endParaRPr kumimoji="0" lang="en-US" altLang="en-US" sz="2400" i="0" u="none" strike="noStrike" cap="none" normalizeH="0" baseline="0" dirty="0">
                <a:ln>
                  <a:noFill/>
                </a:ln>
                <a:effectLst/>
                <a:latin typeface="Century Gothic" panose="020B0502020202020204" pitchFamily="34" charset="0"/>
              </a:endParaRPr>
            </a:p>
          </p:txBody>
        </p:sp>
        <p:sp>
          <p:nvSpPr>
            <p:cNvPr id="305" name="Rectangle 110">
              <a:extLst>
                <a:ext uri="{FF2B5EF4-FFF2-40B4-BE49-F238E27FC236}">
                  <a16:creationId xmlns:a16="http://schemas.microsoft.com/office/drawing/2014/main" id="{49D44982-FF81-4771-9D52-13076749CBE5}"/>
                </a:ext>
              </a:extLst>
            </p:cNvPr>
            <p:cNvSpPr>
              <a:spLocks noChangeArrowheads="1"/>
            </p:cNvSpPr>
            <p:nvPr/>
          </p:nvSpPr>
          <p:spPr bwMode="auto">
            <a:xfrm>
              <a:off x="10723371" y="3483238"/>
              <a:ext cx="304571" cy="143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85000"/>
                </a:lnSpc>
              </a:pPr>
              <a:r>
                <a:rPr lang="it-IT" altLang="en-US" sz="1100">
                  <a:latin typeface="Century Gothic" panose="020B0502020202020204" pitchFamily="34" charset="0"/>
                </a:rPr>
                <a:t>5.5%</a:t>
              </a:r>
              <a:endParaRPr kumimoji="0" lang="en-US" altLang="en-US" sz="2400" i="0" u="none" strike="noStrike" cap="none" normalizeH="0" baseline="0" dirty="0">
                <a:ln>
                  <a:noFill/>
                </a:ln>
                <a:effectLst/>
                <a:latin typeface="Century Gothic" panose="020B0502020202020204" pitchFamily="34" charset="0"/>
              </a:endParaRPr>
            </a:p>
          </p:txBody>
        </p:sp>
        <p:grpSp>
          <p:nvGrpSpPr>
            <p:cNvPr id="13" name="Group 12">
              <a:extLst>
                <a:ext uri="{FF2B5EF4-FFF2-40B4-BE49-F238E27FC236}">
                  <a16:creationId xmlns:a16="http://schemas.microsoft.com/office/drawing/2014/main" id="{1D89669D-9B49-4BA9-914F-36818EAA6A37}"/>
                </a:ext>
              </a:extLst>
            </p:cNvPr>
            <p:cNvGrpSpPr/>
            <p:nvPr/>
          </p:nvGrpSpPr>
          <p:grpSpPr>
            <a:xfrm>
              <a:off x="6968435" y="2228344"/>
              <a:ext cx="3763419" cy="2534169"/>
              <a:chOff x="5226326" y="2598874"/>
              <a:chExt cx="2822564" cy="2163639"/>
            </a:xfrm>
          </p:grpSpPr>
          <p:sp>
            <p:nvSpPr>
              <p:cNvPr id="306" name="Freeform 13">
                <a:extLst>
                  <a:ext uri="{FF2B5EF4-FFF2-40B4-BE49-F238E27FC236}">
                    <a16:creationId xmlns:a16="http://schemas.microsoft.com/office/drawing/2014/main" id="{17798124-3093-409C-97AB-F9338C27843E}"/>
                  </a:ext>
                </a:extLst>
              </p:cNvPr>
              <p:cNvSpPr>
                <a:spLocks noEditPoints="1"/>
              </p:cNvSpPr>
              <p:nvPr/>
            </p:nvSpPr>
            <p:spPr bwMode="auto">
              <a:xfrm>
                <a:off x="5226326" y="2598874"/>
                <a:ext cx="2816507" cy="2163639"/>
              </a:xfrm>
              <a:custGeom>
                <a:avLst/>
                <a:gdLst>
                  <a:gd name="T0" fmla="*/ 1835 w 1860"/>
                  <a:gd name="T1" fmla="*/ 0 h 1356"/>
                  <a:gd name="T2" fmla="*/ 1808 w 1860"/>
                  <a:gd name="T3" fmla="*/ 93 h 1356"/>
                  <a:gd name="T4" fmla="*/ 1776 w 1860"/>
                  <a:gd name="T5" fmla="*/ 93 h 1356"/>
                  <a:gd name="T6" fmla="*/ 1749 w 1860"/>
                  <a:gd name="T7" fmla="*/ 160 h 1356"/>
                  <a:gd name="T8" fmla="*/ 1717 w 1860"/>
                  <a:gd name="T9" fmla="*/ 225 h 1356"/>
                  <a:gd name="T10" fmla="*/ 1692 w 1860"/>
                  <a:gd name="T11" fmla="*/ 277 h 1356"/>
                  <a:gd name="T12" fmla="*/ 1659 w 1860"/>
                  <a:gd name="T13" fmla="*/ 327 h 1356"/>
                  <a:gd name="T14" fmla="*/ 1633 w 1860"/>
                  <a:gd name="T15" fmla="*/ 377 h 1356"/>
                  <a:gd name="T16" fmla="*/ 1601 w 1860"/>
                  <a:gd name="T17" fmla="*/ 377 h 1356"/>
                  <a:gd name="T18" fmla="*/ 1567 w 1860"/>
                  <a:gd name="T19" fmla="*/ 377 h 1356"/>
                  <a:gd name="T20" fmla="*/ 1528 w 1860"/>
                  <a:gd name="T21" fmla="*/ 377 h 1356"/>
                  <a:gd name="T22" fmla="*/ 1503 w 1860"/>
                  <a:gd name="T23" fmla="*/ 411 h 1356"/>
                  <a:gd name="T24" fmla="*/ 1470 w 1860"/>
                  <a:gd name="T25" fmla="*/ 411 h 1356"/>
                  <a:gd name="T26" fmla="*/ 1444 w 1860"/>
                  <a:gd name="T27" fmla="*/ 444 h 1356"/>
                  <a:gd name="T28" fmla="*/ 1412 w 1860"/>
                  <a:gd name="T29" fmla="*/ 444 h 1356"/>
                  <a:gd name="T30" fmla="*/ 1379 w 1860"/>
                  <a:gd name="T31" fmla="*/ 444 h 1356"/>
                  <a:gd name="T32" fmla="*/ 1340 w 1860"/>
                  <a:gd name="T33" fmla="*/ 444 h 1356"/>
                  <a:gd name="T34" fmla="*/ 1308 w 1860"/>
                  <a:gd name="T35" fmla="*/ 444 h 1356"/>
                  <a:gd name="T36" fmla="*/ 1274 w 1860"/>
                  <a:gd name="T37" fmla="*/ 461 h 1356"/>
                  <a:gd name="T38" fmla="*/ 1242 w 1860"/>
                  <a:gd name="T39" fmla="*/ 461 h 1356"/>
                  <a:gd name="T40" fmla="*/ 1217 w 1860"/>
                  <a:gd name="T41" fmla="*/ 526 h 1356"/>
                  <a:gd name="T42" fmla="*/ 1190 w 1860"/>
                  <a:gd name="T43" fmla="*/ 569 h 1356"/>
                  <a:gd name="T44" fmla="*/ 1165 w 1860"/>
                  <a:gd name="T45" fmla="*/ 628 h 1356"/>
                  <a:gd name="T46" fmla="*/ 1138 w 1860"/>
                  <a:gd name="T47" fmla="*/ 645 h 1356"/>
                  <a:gd name="T48" fmla="*/ 1106 w 1860"/>
                  <a:gd name="T49" fmla="*/ 661 h 1356"/>
                  <a:gd name="T50" fmla="*/ 1081 w 1860"/>
                  <a:gd name="T51" fmla="*/ 678 h 1356"/>
                  <a:gd name="T52" fmla="*/ 1047 w 1860"/>
                  <a:gd name="T53" fmla="*/ 678 h 1356"/>
                  <a:gd name="T54" fmla="*/ 1015 w 1860"/>
                  <a:gd name="T55" fmla="*/ 704 h 1356"/>
                  <a:gd name="T56" fmla="*/ 983 w 1860"/>
                  <a:gd name="T57" fmla="*/ 719 h 1356"/>
                  <a:gd name="T58" fmla="*/ 950 w 1860"/>
                  <a:gd name="T59" fmla="*/ 736 h 1356"/>
                  <a:gd name="T60" fmla="*/ 918 w 1860"/>
                  <a:gd name="T61" fmla="*/ 736 h 1356"/>
                  <a:gd name="T62" fmla="*/ 885 w 1860"/>
                  <a:gd name="T63" fmla="*/ 736 h 1356"/>
                  <a:gd name="T64" fmla="*/ 852 w 1860"/>
                  <a:gd name="T65" fmla="*/ 736 h 1356"/>
                  <a:gd name="T66" fmla="*/ 833 w 1860"/>
                  <a:gd name="T67" fmla="*/ 771 h 1356"/>
                  <a:gd name="T68" fmla="*/ 801 w 1860"/>
                  <a:gd name="T69" fmla="*/ 771 h 1356"/>
                  <a:gd name="T70" fmla="*/ 768 w 1860"/>
                  <a:gd name="T71" fmla="*/ 786 h 1356"/>
                  <a:gd name="T72" fmla="*/ 742 w 1860"/>
                  <a:gd name="T73" fmla="*/ 828 h 1356"/>
                  <a:gd name="T74" fmla="*/ 709 w 1860"/>
                  <a:gd name="T75" fmla="*/ 845 h 1356"/>
                  <a:gd name="T76" fmla="*/ 677 w 1860"/>
                  <a:gd name="T77" fmla="*/ 862 h 1356"/>
                  <a:gd name="T78" fmla="*/ 651 w 1860"/>
                  <a:gd name="T79" fmla="*/ 895 h 1356"/>
                  <a:gd name="T80" fmla="*/ 625 w 1860"/>
                  <a:gd name="T81" fmla="*/ 912 h 1356"/>
                  <a:gd name="T82" fmla="*/ 599 w 1860"/>
                  <a:gd name="T83" fmla="*/ 929 h 1356"/>
                  <a:gd name="T84" fmla="*/ 559 w 1860"/>
                  <a:gd name="T85" fmla="*/ 929 h 1356"/>
                  <a:gd name="T86" fmla="*/ 534 w 1860"/>
                  <a:gd name="T87" fmla="*/ 953 h 1356"/>
                  <a:gd name="T88" fmla="*/ 508 w 1860"/>
                  <a:gd name="T89" fmla="*/ 988 h 1356"/>
                  <a:gd name="T90" fmla="*/ 475 w 1860"/>
                  <a:gd name="T91" fmla="*/ 988 h 1356"/>
                  <a:gd name="T92" fmla="*/ 450 w 1860"/>
                  <a:gd name="T93" fmla="*/ 1005 h 1356"/>
                  <a:gd name="T94" fmla="*/ 418 w 1860"/>
                  <a:gd name="T95" fmla="*/ 1038 h 1356"/>
                  <a:gd name="T96" fmla="*/ 384 w 1860"/>
                  <a:gd name="T97" fmla="*/ 1038 h 1356"/>
                  <a:gd name="T98" fmla="*/ 352 w 1860"/>
                  <a:gd name="T99" fmla="*/ 1055 h 1356"/>
                  <a:gd name="T100" fmla="*/ 320 w 1860"/>
                  <a:gd name="T101" fmla="*/ 1055 h 1356"/>
                  <a:gd name="T102" fmla="*/ 300 w 1860"/>
                  <a:gd name="T103" fmla="*/ 1113 h 1356"/>
                  <a:gd name="T104" fmla="*/ 261 w 1860"/>
                  <a:gd name="T105" fmla="*/ 1113 h 1356"/>
                  <a:gd name="T106" fmla="*/ 241 w 1860"/>
                  <a:gd name="T107" fmla="*/ 1146 h 1356"/>
                  <a:gd name="T108" fmla="*/ 209 w 1860"/>
                  <a:gd name="T109" fmla="*/ 1146 h 1356"/>
                  <a:gd name="T110" fmla="*/ 177 w 1860"/>
                  <a:gd name="T111" fmla="*/ 1163 h 1356"/>
                  <a:gd name="T112" fmla="*/ 150 w 1860"/>
                  <a:gd name="T113" fmla="*/ 1198 h 1356"/>
                  <a:gd name="T114" fmla="*/ 130 w 1860"/>
                  <a:gd name="T115" fmla="*/ 1247 h 1356"/>
                  <a:gd name="T116" fmla="*/ 105 w 1860"/>
                  <a:gd name="T117" fmla="*/ 1272 h 1356"/>
                  <a:gd name="T118" fmla="*/ 73 w 1860"/>
                  <a:gd name="T119" fmla="*/ 1289 h 1356"/>
                  <a:gd name="T120" fmla="*/ 39 w 1860"/>
                  <a:gd name="T121" fmla="*/ 1304 h 1356"/>
                  <a:gd name="T122" fmla="*/ 20 w 1860"/>
                  <a:gd name="T123" fmla="*/ 1339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0" h="1356">
                    <a:moveTo>
                      <a:pt x="1853" y="0"/>
                    </a:moveTo>
                    <a:lnTo>
                      <a:pt x="1853" y="0"/>
                    </a:lnTo>
                    <a:lnTo>
                      <a:pt x="1860" y="0"/>
                    </a:lnTo>
                    <a:moveTo>
                      <a:pt x="1847" y="0"/>
                    </a:moveTo>
                    <a:lnTo>
                      <a:pt x="1847" y="0"/>
                    </a:lnTo>
                    <a:lnTo>
                      <a:pt x="1853" y="0"/>
                    </a:lnTo>
                    <a:moveTo>
                      <a:pt x="1835" y="0"/>
                    </a:moveTo>
                    <a:lnTo>
                      <a:pt x="1835" y="0"/>
                    </a:lnTo>
                    <a:lnTo>
                      <a:pt x="1847" y="0"/>
                    </a:lnTo>
                    <a:moveTo>
                      <a:pt x="1835" y="93"/>
                    </a:moveTo>
                    <a:lnTo>
                      <a:pt x="1835" y="93"/>
                    </a:lnTo>
                    <a:lnTo>
                      <a:pt x="1835" y="0"/>
                    </a:lnTo>
                    <a:moveTo>
                      <a:pt x="1828" y="93"/>
                    </a:moveTo>
                    <a:lnTo>
                      <a:pt x="1828" y="93"/>
                    </a:lnTo>
                    <a:lnTo>
                      <a:pt x="1835" y="93"/>
                    </a:lnTo>
                    <a:moveTo>
                      <a:pt x="1821" y="93"/>
                    </a:moveTo>
                    <a:lnTo>
                      <a:pt x="1821" y="93"/>
                    </a:lnTo>
                    <a:lnTo>
                      <a:pt x="1828" y="93"/>
                    </a:lnTo>
                    <a:moveTo>
                      <a:pt x="1808" y="93"/>
                    </a:moveTo>
                    <a:lnTo>
                      <a:pt x="1808" y="93"/>
                    </a:lnTo>
                    <a:lnTo>
                      <a:pt x="1821" y="93"/>
                    </a:lnTo>
                    <a:moveTo>
                      <a:pt x="1801" y="93"/>
                    </a:moveTo>
                    <a:lnTo>
                      <a:pt x="1801" y="93"/>
                    </a:lnTo>
                    <a:lnTo>
                      <a:pt x="1808" y="93"/>
                    </a:lnTo>
                    <a:moveTo>
                      <a:pt x="1796" y="93"/>
                    </a:moveTo>
                    <a:lnTo>
                      <a:pt x="1796" y="93"/>
                    </a:lnTo>
                    <a:lnTo>
                      <a:pt x="1801" y="93"/>
                    </a:lnTo>
                    <a:moveTo>
                      <a:pt x="1789" y="93"/>
                    </a:moveTo>
                    <a:lnTo>
                      <a:pt x="1789" y="93"/>
                    </a:lnTo>
                    <a:lnTo>
                      <a:pt x="1796" y="93"/>
                    </a:lnTo>
                    <a:moveTo>
                      <a:pt x="1776" y="93"/>
                    </a:moveTo>
                    <a:lnTo>
                      <a:pt x="1776" y="93"/>
                    </a:lnTo>
                    <a:lnTo>
                      <a:pt x="1789" y="93"/>
                    </a:lnTo>
                    <a:moveTo>
                      <a:pt x="1769" y="93"/>
                    </a:moveTo>
                    <a:lnTo>
                      <a:pt x="1769" y="93"/>
                    </a:lnTo>
                    <a:lnTo>
                      <a:pt x="1776" y="93"/>
                    </a:lnTo>
                    <a:moveTo>
                      <a:pt x="1762" y="93"/>
                    </a:moveTo>
                    <a:lnTo>
                      <a:pt x="1762" y="93"/>
                    </a:lnTo>
                    <a:lnTo>
                      <a:pt x="1769" y="93"/>
                    </a:lnTo>
                    <a:moveTo>
                      <a:pt x="1757" y="160"/>
                    </a:moveTo>
                    <a:lnTo>
                      <a:pt x="1757" y="160"/>
                    </a:lnTo>
                    <a:lnTo>
                      <a:pt x="1762" y="93"/>
                    </a:lnTo>
                    <a:moveTo>
                      <a:pt x="1749" y="160"/>
                    </a:moveTo>
                    <a:lnTo>
                      <a:pt x="1749" y="160"/>
                    </a:lnTo>
                    <a:lnTo>
                      <a:pt x="1757" y="160"/>
                    </a:lnTo>
                    <a:moveTo>
                      <a:pt x="1737" y="160"/>
                    </a:moveTo>
                    <a:lnTo>
                      <a:pt x="1737" y="160"/>
                    </a:lnTo>
                    <a:lnTo>
                      <a:pt x="1749" y="160"/>
                    </a:lnTo>
                    <a:moveTo>
                      <a:pt x="1730" y="160"/>
                    </a:moveTo>
                    <a:lnTo>
                      <a:pt x="1730" y="160"/>
                    </a:lnTo>
                    <a:lnTo>
                      <a:pt x="1737" y="160"/>
                    </a:lnTo>
                    <a:moveTo>
                      <a:pt x="1724" y="160"/>
                    </a:moveTo>
                    <a:lnTo>
                      <a:pt x="1724" y="160"/>
                    </a:lnTo>
                    <a:lnTo>
                      <a:pt x="1730" y="160"/>
                    </a:lnTo>
                    <a:moveTo>
                      <a:pt x="1717" y="225"/>
                    </a:moveTo>
                    <a:lnTo>
                      <a:pt x="1717" y="225"/>
                    </a:lnTo>
                    <a:lnTo>
                      <a:pt x="1724" y="160"/>
                    </a:lnTo>
                    <a:moveTo>
                      <a:pt x="1710" y="225"/>
                    </a:moveTo>
                    <a:lnTo>
                      <a:pt x="1710" y="225"/>
                    </a:lnTo>
                    <a:lnTo>
                      <a:pt x="1717" y="225"/>
                    </a:lnTo>
                    <a:moveTo>
                      <a:pt x="1705" y="225"/>
                    </a:moveTo>
                    <a:lnTo>
                      <a:pt x="1705" y="225"/>
                    </a:lnTo>
                    <a:lnTo>
                      <a:pt x="1710" y="225"/>
                    </a:lnTo>
                    <a:moveTo>
                      <a:pt x="1698" y="225"/>
                    </a:moveTo>
                    <a:lnTo>
                      <a:pt x="1698" y="225"/>
                    </a:lnTo>
                    <a:lnTo>
                      <a:pt x="1705" y="225"/>
                    </a:lnTo>
                    <a:moveTo>
                      <a:pt x="1692" y="277"/>
                    </a:moveTo>
                    <a:lnTo>
                      <a:pt x="1692" y="277"/>
                    </a:lnTo>
                    <a:lnTo>
                      <a:pt x="1698" y="225"/>
                    </a:lnTo>
                    <a:moveTo>
                      <a:pt x="1678" y="277"/>
                    </a:moveTo>
                    <a:lnTo>
                      <a:pt x="1678" y="277"/>
                    </a:lnTo>
                    <a:lnTo>
                      <a:pt x="1692" y="277"/>
                    </a:lnTo>
                    <a:moveTo>
                      <a:pt x="1672" y="277"/>
                    </a:moveTo>
                    <a:lnTo>
                      <a:pt x="1672" y="277"/>
                    </a:lnTo>
                    <a:lnTo>
                      <a:pt x="1678" y="277"/>
                    </a:lnTo>
                    <a:moveTo>
                      <a:pt x="1672" y="327"/>
                    </a:moveTo>
                    <a:lnTo>
                      <a:pt x="1672" y="327"/>
                    </a:lnTo>
                    <a:lnTo>
                      <a:pt x="1672" y="277"/>
                    </a:lnTo>
                    <a:moveTo>
                      <a:pt x="1659" y="327"/>
                    </a:moveTo>
                    <a:lnTo>
                      <a:pt x="1659" y="327"/>
                    </a:lnTo>
                    <a:lnTo>
                      <a:pt x="1672" y="327"/>
                    </a:lnTo>
                    <a:moveTo>
                      <a:pt x="1651" y="327"/>
                    </a:moveTo>
                    <a:lnTo>
                      <a:pt x="1651" y="327"/>
                    </a:lnTo>
                    <a:lnTo>
                      <a:pt x="1659" y="327"/>
                    </a:lnTo>
                    <a:moveTo>
                      <a:pt x="1646" y="327"/>
                    </a:moveTo>
                    <a:lnTo>
                      <a:pt x="1646" y="327"/>
                    </a:lnTo>
                    <a:lnTo>
                      <a:pt x="1651" y="327"/>
                    </a:lnTo>
                    <a:moveTo>
                      <a:pt x="1639" y="377"/>
                    </a:moveTo>
                    <a:lnTo>
                      <a:pt x="1639" y="377"/>
                    </a:lnTo>
                    <a:lnTo>
                      <a:pt x="1646" y="327"/>
                    </a:lnTo>
                    <a:moveTo>
                      <a:pt x="1633" y="377"/>
                    </a:moveTo>
                    <a:lnTo>
                      <a:pt x="1633" y="377"/>
                    </a:lnTo>
                    <a:lnTo>
                      <a:pt x="1639" y="377"/>
                    </a:lnTo>
                    <a:moveTo>
                      <a:pt x="1619" y="377"/>
                    </a:moveTo>
                    <a:lnTo>
                      <a:pt x="1619" y="377"/>
                    </a:lnTo>
                    <a:lnTo>
                      <a:pt x="1633" y="377"/>
                    </a:lnTo>
                    <a:moveTo>
                      <a:pt x="1613" y="377"/>
                    </a:moveTo>
                    <a:lnTo>
                      <a:pt x="1613" y="377"/>
                    </a:lnTo>
                    <a:lnTo>
                      <a:pt x="1619" y="377"/>
                    </a:lnTo>
                    <a:moveTo>
                      <a:pt x="1607" y="377"/>
                    </a:moveTo>
                    <a:lnTo>
                      <a:pt x="1607" y="377"/>
                    </a:lnTo>
                    <a:lnTo>
                      <a:pt x="1613" y="377"/>
                    </a:lnTo>
                    <a:moveTo>
                      <a:pt x="1601" y="377"/>
                    </a:moveTo>
                    <a:lnTo>
                      <a:pt x="1601" y="377"/>
                    </a:lnTo>
                    <a:lnTo>
                      <a:pt x="1607" y="377"/>
                    </a:lnTo>
                    <a:moveTo>
                      <a:pt x="1587" y="377"/>
                    </a:moveTo>
                    <a:lnTo>
                      <a:pt x="1587" y="377"/>
                    </a:lnTo>
                    <a:lnTo>
                      <a:pt x="1601" y="377"/>
                    </a:lnTo>
                    <a:moveTo>
                      <a:pt x="1581" y="377"/>
                    </a:moveTo>
                    <a:lnTo>
                      <a:pt x="1581" y="377"/>
                    </a:lnTo>
                    <a:lnTo>
                      <a:pt x="1587" y="377"/>
                    </a:lnTo>
                    <a:moveTo>
                      <a:pt x="1574" y="377"/>
                    </a:moveTo>
                    <a:lnTo>
                      <a:pt x="1574" y="377"/>
                    </a:lnTo>
                    <a:lnTo>
                      <a:pt x="1581" y="377"/>
                    </a:lnTo>
                    <a:moveTo>
                      <a:pt x="1567" y="377"/>
                    </a:moveTo>
                    <a:lnTo>
                      <a:pt x="1567" y="377"/>
                    </a:lnTo>
                    <a:lnTo>
                      <a:pt x="1574" y="377"/>
                    </a:lnTo>
                    <a:moveTo>
                      <a:pt x="1555" y="377"/>
                    </a:moveTo>
                    <a:lnTo>
                      <a:pt x="1555" y="377"/>
                    </a:lnTo>
                    <a:lnTo>
                      <a:pt x="1567" y="377"/>
                    </a:lnTo>
                    <a:moveTo>
                      <a:pt x="1549" y="377"/>
                    </a:moveTo>
                    <a:lnTo>
                      <a:pt x="1549" y="377"/>
                    </a:lnTo>
                    <a:lnTo>
                      <a:pt x="1555" y="377"/>
                    </a:lnTo>
                    <a:moveTo>
                      <a:pt x="1542" y="377"/>
                    </a:moveTo>
                    <a:lnTo>
                      <a:pt x="1542" y="377"/>
                    </a:lnTo>
                    <a:lnTo>
                      <a:pt x="1549" y="377"/>
                    </a:lnTo>
                    <a:moveTo>
                      <a:pt x="1528" y="377"/>
                    </a:moveTo>
                    <a:lnTo>
                      <a:pt x="1528" y="377"/>
                    </a:lnTo>
                    <a:lnTo>
                      <a:pt x="1542" y="377"/>
                    </a:lnTo>
                    <a:moveTo>
                      <a:pt x="1522" y="377"/>
                    </a:moveTo>
                    <a:lnTo>
                      <a:pt x="1522" y="377"/>
                    </a:lnTo>
                    <a:lnTo>
                      <a:pt x="1528" y="377"/>
                    </a:lnTo>
                    <a:moveTo>
                      <a:pt x="1515" y="377"/>
                    </a:moveTo>
                    <a:lnTo>
                      <a:pt x="1515" y="377"/>
                    </a:lnTo>
                    <a:lnTo>
                      <a:pt x="1522" y="377"/>
                    </a:lnTo>
                    <a:moveTo>
                      <a:pt x="1510" y="377"/>
                    </a:moveTo>
                    <a:lnTo>
                      <a:pt x="1510" y="377"/>
                    </a:lnTo>
                    <a:lnTo>
                      <a:pt x="1515" y="377"/>
                    </a:lnTo>
                    <a:moveTo>
                      <a:pt x="1503" y="411"/>
                    </a:moveTo>
                    <a:lnTo>
                      <a:pt x="1503" y="411"/>
                    </a:lnTo>
                    <a:lnTo>
                      <a:pt x="1510" y="377"/>
                    </a:lnTo>
                    <a:moveTo>
                      <a:pt x="1496" y="411"/>
                    </a:moveTo>
                    <a:lnTo>
                      <a:pt x="1496" y="411"/>
                    </a:lnTo>
                    <a:lnTo>
                      <a:pt x="1503" y="411"/>
                    </a:lnTo>
                    <a:moveTo>
                      <a:pt x="1490" y="411"/>
                    </a:moveTo>
                    <a:lnTo>
                      <a:pt x="1490" y="411"/>
                    </a:lnTo>
                    <a:lnTo>
                      <a:pt x="1496" y="411"/>
                    </a:lnTo>
                    <a:moveTo>
                      <a:pt x="1483" y="411"/>
                    </a:moveTo>
                    <a:lnTo>
                      <a:pt x="1483" y="411"/>
                    </a:lnTo>
                    <a:lnTo>
                      <a:pt x="1490" y="411"/>
                    </a:lnTo>
                    <a:moveTo>
                      <a:pt x="1470" y="411"/>
                    </a:moveTo>
                    <a:lnTo>
                      <a:pt x="1470" y="411"/>
                    </a:lnTo>
                    <a:lnTo>
                      <a:pt x="1483" y="411"/>
                    </a:lnTo>
                    <a:moveTo>
                      <a:pt x="1464" y="411"/>
                    </a:moveTo>
                    <a:lnTo>
                      <a:pt x="1464" y="411"/>
                    </a:lnTo>
                    <a:lnTo>
                      <a:pt x="1470" y="411"/>
                    </a:lnTo>
                    <a:moveTo>
                      <a:pt x="1458" y="444"/>
                    </a:moveTo>
                    <a:lnTo>
                      <a:pt x="1458" y="444"/>
                    </a:lnTo>
                    <a:lnTo>
                      <a:pt x="1464" y="411"/>
                    </a:lnTo>
                    <a:moveTo>
                      <a:pt x="1451" y="444"/>
                    </a:moveTo>
                    <a:lnTo>
                      <a:pt x="1451" y="444"/>
                    </a:lnTo>
                    <a:lnTo>
                      <a:pt x="1458" y="444"/>
                    </a:lnTo>
                    <a:moveTo>
                      <a:pt x="1444" y="444"/>
                    </a:moveTo>
                    <a:lnTo>
                      <a:pt x="1444" y="444"/>
                    </a:lnTo>
                    <a:lnTo>
                      <a:pt x="1451" y="444"/>
                    </a:lnTo>
                    <a:moveTo>
                      <a:pt x="1431" y="444"/>
                    </a:moveTo>
                    <a:lnTo>
                      <a:pt x="1431" y="444"/>
                    </a:lnTo>
                    <a:lnTo>
                      <a:pt x="1444" y="444"/>
                    </a:lnTo>
                    <a:moveTo>
                      <a:pt x="1424" y="444"/>
                    </a:moveTo>
                    <a:lnTo>
                      <a:pt x="1424" y="444"/>
                    </a:lnTo>
                    <a:lnTo>
                      <a:pt x="1431" y="444"/>
                    </a:lnTo>
                    <a:moveTo>
                      <a:pt x="1417" y="444"/>
                    </a:moveTo>
                    <a:lnTo>
                      <a:pt x="1417" y="444"/>
                    </a:lnTo>
                    <a:lnTo>
                      <a:pt x="1424" y="444"/>
                    </a:lnTo>
                    <a:moveTo>
                      <a:pt x="1412" y="444"/>
                    </a:moveTo>
                    <a:lnTo>
                      <a:pt x="1412" y="444"/>
                    </a:lnTo>
                    <a:lnTo>
                      <a:pt x="1417" y="444"/>
                    </a:lnTo>
                    <a:moveTo>
                      <a:pt x="1399" y="444"/>
                    </a:moveTo>
                    <a:lnTo>
                      <a:pt x="1399" y="444"/>
                    </a:lnTo>
                    <a:lnTo>
                      <a:pt x="1412" y="444"/>
                    </a:lnTo>
                    <a:moveTo>
                      <a:pt x="1392" y="444"/>
                    </a:moveTo>
                    <a:lnTo>
                      <a:pt x="1392" y="444"/>
                    </a:lnTo>
                    <a:lnTo>
                      <a:pt x="1399" y="444"/>
                    </a:lnTo>
                    <a:moveTo>
                      <a:pt x="1385" y="444"/>
                    </a:moveTo>
                    <a:lnTo>
                      <a:pt x="1385" y="444"/>
                    </a:lnTo>
                    <a:lnTo>
                      <a:pt x="1392" y="444"/>
                    </a:lnTo>
                    <a:moveTo>
                      <a:pt x="1379" y="444"/>
                    </a:moveTo>
                    <a:lnTo>
                      <a:pt x="1379" y="444"/>
                    </a:lnTo>
                    <a:lnTo>
                      <a:pt x="1385" y="444"/>
                    </a:lnTo>
                    <a:moveTo>
                      <a:pt x="1367" y="444"/>
                    </a:moveTo>
                    <a:lnTo>
                      <a:pt x="1367" y="444"/>
                    </a:lnTo>
                    <a:lnTo>
                      <a:pt x="1379" y="444"/>
                    </a:lnTo>
                    <a:moveTo>
                      <a:pt x="1360" y="444"/>
                    </a:moveTo>
                    <a:lnTo>
                      <a:pt x="1360" y="444"/>
                    </a:lnTo>
                    <a:lnTo>
                      <a:pt x="1367" y="444"/>
                    </a:lnTo>
                    <a:moveTo>
                      <a:pt x="1353" y="444"/>
                    </a:moveTo>
                    <a:lnTo>
                      <a:pt x="1353" y="444"/>
                    </a:lnTo>
                    <a:lnTo>
                      <a:pt x="1360" y="444"/>
                    </a:lnTo>
                    <a:moveTo>
                      <a:pt x="1340" y="444"/>
                    </a:moveTo>
                    <a:lnTo>
                      <a:pt x="1340" y="444"/>
                    </a:lnTo>
                    <a:lnTo>
                      <a:pt x="1353" y="444"/>
                    </a:lnTo>
                    <a:moveTo>
                      <a:pt x="1333" y="444"/>
                    </a:moveTo>
                    <a:lnTo>
                      <a:pt x="1333" y="444"/>
                    </a:lnTo>
                    <a:lnTo>
                      <a:pt x="1340" y="444"/>
                    </a:lnTo>
                    <a:moveTo>
                      <a:pt x="1328" y="444"/>
                    </a:moveTo>
                    <a:lnTo>
                      <a:pt x="1328" y="444"/>
                    </a:lnTo>
                    <a:lnTo>
                      <a:pt x="1333" y="444"/>
                    </a:lnTo>
                    <a:moveTo>
                      <a:pt x="1320" y="444"/>
                    </a:moveTo>
                    <a:lnTo>
                      <a:pt x="1320" y="444"/>
                    </a:lnTo>
                    <a:lnTo>
                      <a:pt x="1328" y="444"/>
                    </a:lnTo>
                    <a:moveTo>
                      <a:pt x="1308" y="444"/>
                    </a:moveTo>
                    <a:lnTo>
                      <a:pt x="1308" y="444"/>
                    </a:lnTo>
                    <a:lnTo>
                      <a:pt x="1320" y="444"/>
                    </a:lnTo>
                    <a:moveTo>
                      <a:pt x="1301" y="444"/>
                    </a:moveTo>
                    <a:lnTo>
                      <a:pt x="1301" y="444"/>
                    </a:lnTo>
                    <a:lnTo>
                      <a:pt x="1308" y="444"/>
                    </a:lnTo>
                    <a:moveTo>
                      <a:pt x="1295" y="444"/>
                    </a:moveTo>
                    <a:lnTo>
                      <a:pt x="1295" y="444"/>
                    </a:lnTo>
                    <a:lnTo>
                      <a:pt x="1301" y="444"/>
                    </a:lnTo>
                    <a:moveTo>
                      <a:pt x="1288" y="461"/>
                    </a:moveTo>
                    <a:lnTo>
                      <a:pt x="1288" y="461"/>
                    </a:lnTo>
                    <a:lnTo>
                      <a:pt x="1295" y="444"/>
                    </a:lnTo>
                    <a:moveTo>
                      <a:pt x="1274" y="461"/>
                    </a:moveTo>
                    <a:lnTo>
                      <a:pt x="1274" y="461"/>
                    </a:lnTo>
                    <a:lnTo>
                      <a:pt x="1288" y="461"/>
                    </a:lnTo>
                    <a:moveTo>
                      <a:pt x="1269" y="461"/>
                    </a:moveTo>
                    <a:lnTo>
                      <a:pt x="1269" y="461"/>
                    </a:lnTo>
                    <a:lnTo>
                      <a:pt x="1274" y="461"/>
                    </a:lnTo>
                    <a:moveTo>
                      <a:pt x="1262" y="461"/>
                    </a:moveTo>
                    <a:lnTo>
                      <a:pt x="1262" y="461"/>
                    </a:lnTo>
                    <a:lnTo>
                      <a:pt x="1269" y="461"/>
                    </a:lnTo>
                    <a:moveTo>
                      <a:pt x="1256" y="461"/>
                    </a:moveTo>
                    <a:lnTo>
                      <a:pt x="1256" y="461"/>
                    </a:lnTo>
                    <a:lnTo>
                      <a:pt x="1262" y="461"/>
                    </a:lnTo>
                    <a:moveTo>
                      <a:pt x="1242" y="461"/>
                    </a:moveTo>
                    <a:lnTo>
                      <a:pt x="1242" y="461"/>
                    </a:lnTo>
                    <a:lnTo>
                      <a:pt x="1256" y="461"/>
                    </a:lnTo>
                    <a:moveTo>
                      <a:pt x="1236" y="461"/>
                    </a:moveTo>
                    <a:lnTo>
                      <a:pt x="1236" y="461"/>
                    </a:lnTo>
                    <a:lnTo>
                      <a:pt x="1242" y="461"/>
                    </a:lnTo>
                    <a:moveTo>
                      <a:pt x="1230" y="485"/>
                    </a:moveTo>
                    <a:lnTo>
                      <a:pt x="1230" y="485"/>
                    </a:lnTo>
                    <a:lnTo>
                      <a:pt x="1236" y="461"/>
                    </a:lnTo>
                    <a:moveTo>
                      <a:pt x="1222" y="502"/>
                    </a:moveTo>
                    <a:lnTo>
                      <a:pt x="1222" y="502"/>
                    </a:lnTo>
                    <a:lnTo>
                      <a:pt x="1230" y="485"/>
                    </a:lnTo>
                    <a:moveTo>
                      <a:pt x="1217" y="526"/>
                    </a:moveTo>
                    <a:lnTo>
                      <a:pt x="1217" y="526"/>
                    </a:lnTo>
                    <a:lnTo>
                      <a:pt x="1222" y="502"/>
                    </a:lnTo>
                    <a:moveTo>
                      <a:pt x="1210" y="552"/>
                    </a:moveTo>
                    <a:lnTo>
                      <a:pt x="1210" y="552"/>
                    </a:lnTo>
                    <a:lnTo>
                      <a:pt x="1217" y="526"/>
                    </a:lnTo>
                    <a:moveTo>
                      <a:pt x="1204" y="552"/>
                    </a:moveTo>
                    <a:lnTo>
                      <a:pt x="1204" y="552"/>
                    </a:lnTo>
                    <a:lnTo>
                      <a:pt x="1210" y="552"/>
                    </a:lnTo>
                    <a:moveTo>
                      <a:pt x="1197" y="569"/>
                    </a:moveTo>
                    <a:lnTo>
                      <a:pt x="1197" y="569"/>
                    </a:lnTo>
                    <a:lnTo>
                      <a:pt x="1204" y="552"/>
                    </a:lnTo>
                    <a:moveTo>
                      <a:pt x="1190" y="569"/>
                    </a:moveTo>
                    <a:lnTo>
                      <a:pt x="1190" y="569"/>
                    </a:lnTo>
                    <a:lnTo>
                      <a:pt x="1197" y="569"/>
                    </a:lnTo>
                    <a:moveTo>
                      <a:pt x="1184" y="587"/>
                    </a:moveTo>
                    <a:lnTo>
                      <a:pt x="1184" y="587"/>
                    </a:lnTo>
                    <a:lnTo>
                      <a:pt x="1190" y="569"/>
                    </a:lnTo>
                    <a:moveTo>
                      <a:pt x="1178" y="611"/>
                    </a:moveTo>
                    <a:lnTo>
                      <a:pt x="1178" y="611"/>
                    </a:lnTo>
                    <a:lnTo>
                      <a:pt x="1184" y="587"/>
                    </a:lnTo>
                    <a:moveTo>
                      <a:pt x="1172" y="611"/>
                    </a:moveTo>
                    <a:lnTo>
                      <a:pt x="1172" y="611"/>
                    </a:lnTo>
                    <a:lnTo>
                      <a:pt x="1178" y="611"/>
                    </a:lnTo>
                    <a:moveTo>
                      <a:pt x="1165" y="628"/>
                    </a:moveTo>
                    <a:lnTo>
                      <a:pt x="1165" y="628"/>
                    </a:lnTo>
                    <a:lnTo>
                      <a:pt x="1172" y="611"/>
                    </a:lnTo>
                    <a:moveTo>
                      <a:pt x="1158" y="628"/>
                    </a:moveTo>
                    <a:lnTo>
                      <a:pt x="1158" y="628"/>
                    </a:lnTo>
                    <a:lnTo>
                      <a:pt x="1165" y="628"/>
                    </a:lnTo>
                    <a:moveTo>
                      <a:pt x="1151" y="645"/>
                    </a:moveTo>
                    <a:lnTo>
                      <a:pt x="1151" y="645"/>
                    </a:lnTo>
                    <a:lnTo>
                      <a:pt x="1158" y="628"/>
                    </a:lnTo>
                    <a:moveTo>
                      <a:pt x="1145" y="645"/>
                    </a:moveTo>
                    <a:lnTo>
                      <a:pt x="1145" y="645"/>
                    </a:lnTo>
                    <a:lnTo>
                      <a:pt x="1151" y="645"/>
                    </a:lnTo>
                    <a:moveTo>
                      <a:pt x="1138" y="645"/>
                    </a:moveTo>
                    <a:lnTo>
                      <a:pt x="1138" y="645"/>
                    </a:lnTo>
                    <a:lnTo>
                      <a:pt x="1145" y="645"/>
                    </a:lnTo>
                    <a:moveTo>
                      <a:pt x="1126" y="645"/>
                    </a:moveTo>
                    <a:lnTo>
                      <a:pt x="1126" y="645"/>
                    </a:lnTo>
                    <a:lnTo>
                      <a:pt x="1138" y="645"/>
                    </a:lnTo>
                    <a:moveTo>
                      <a:pt x="1119" y="661"/>
                    </a:moveTo>
                    <a:lnTo>
                      <a:pt x="1119" y="661"/>
                    </a:lnTo>
                    <a:lnTo>
                      <a:pt x="1126" y="645"/>
                    </a:lnTo>
                    <a:moveTo>
                      <a:pt x="1113" y="661"/>
                    </a:moveTo>
                    <a:lnTo>
                      <a:pt x="1113" y="661"/>
                    </a:lnTo>
                    <a:lnTo>
                      <a:pt x="1119" y="661"/>
                    </a:lnTo>
                    <a:moveTo>
                      <a:pt x="1106" y="661"/>
                    </a:moveTo>
                    <a:lnTo>
                      <a:pt x="1106" y="661"/>
                    </a:lnTo>
                    <a:lnTo>
                      <a:pt x="1113" y="661"/>
                    </a:lnTo>
                    <a:moveTo>
                      <a:pt x="1106" y="678"/>
                    </a:moveTo>
                    <a:lnTo>
                      <a:pt x="1106" y="678"/>
                    </a:lnTo>
                    <a:lnTo>
                      <a:pt x="1106" y="661"/>
                    </a:lnTo>
                    <a:moveTo>
                      <a:pt x="1093" y="678"/>
                    </a:moveTo>
                    <a:lnTo>
                      <a:pt x="1093" y="678"/>
                    </a:lnTo>
                    <a:lnTo>
                      <a:pt x="1106" y="678"/>
                    </a:lnTo>
                    <a:moveTo>
                      <a:pt x="1086" y="678"/>
                    </a:moveTo>
                    <a:lnTo>
                      <a:pt x="1086" y="678"/>
                    </a:lnTo>
                    <a:lnTo>
                      <a:pt x="1093" y="678"/>
                    </a:lnTo>
                    <a:moveTo>
                      <a:pt x="1081" y="678"/>
                    </a:moveTo>
                    <a:lnTo>
                      <a:pt x="1081" y="678"/>
                    </a:lnTo>
                    <a:lnTo>
                      <a:pt x="1086" y="678"/>
                    </a:lnTo>
                    <a:moveTo>
                      <a:pt x="1074" y="678"/>
                    </a:moveTo>
                    <a:lnTo>
                      <a:pt x="1074" y="678"/>
                    </a:lnTo>
                    <a:lnTo>
                      <a:pt x="1081" y="678"/>
                    </a:lnTo>
                    <a:moveTo>
                      <a:pt x="1061" y="678"/>
                    </a:moveTo>
                    <a:lnTo>
                      <a:pt x="1061" y="678"/>
                    </a:lnTo>
                    <a:lnTo>
                      <a:pt x="1074" y="678"/>
                    </a:lnTo>
                    <a:moveTo>
                      <a:pt x="1054" y="678"/>
                    </a:moveTo>
                    <a:lnTo>
                      <a:pt x="1054" y="678"/>
                    </a:lnTo>
                    <a:lnTo>
                      <a:pt x="1061" y="678"/>
                    </a:lnTo>
                    <a:moveTo>
                      <a:pt x="1047" y="678"/>
                    </a:moveTo>
                    <a:lnTo>
                      <a:pt x="1047" y="678"/>
                    </a:lnTo>
                    <a:lnTo>
                      <a:pt x="1054" y="678"/>
                    </a:lnTo>
                    <a:moveTo>
                      <a:pt x="1040" y="678"/>
                    </a:moveTo>
                    <a:lnTo>
                      <a:pt x="1040" y="678"/>
                    </a:lnTo>
                    <a:lnTo>
                      <a:pt x="1047" y="678"/>
                    </a:lnTo>
                    <a:moveTo>
                      <a:pt x="1028" y="678"/>
                    </a:moveTo>
                    <a:lnTo>
                      <a:pt x="1028" y="678"/>
                    </a:lnTo>
                    <a:lnTo>
                      <a:pt x="1040" y="678"/>
                    </a:lnTo>
                    <a:moveTo>
                      <a:pt x="1022" y="678"/>
                    </a:moveTo>
                    <a:lnTo>
                      <a:pt x="1022" y="678"/>
                    </a:lnTo>
                    <a:lnTo>
                      <a:pt x="1028" y="678"/>
                    </a:lnTo>
                    <a:moveTo>
                      <a:pt x="1015" y="704"/>
                    </a:moveTo>
                    <a:lnTo>
                      <a:pt x="1015" y="704"/>
                    </a:lnTo>
                    <a:lnTo>
                      <a:pt x="1022" y="678"/>
                    </a:lnTo>
                    <a:moveTo>
                      <a:pt x="1008" y="704"/>
                    </a:moveTo>
                    <a:lnTo>
                      <a:pt x="1008" y="704"/>
                    </a:lnTo>
                    <a:lnTo>
                      <a:pt x="1015" y="704"/>
                    </a:lnTo>
                    <a:moveTo>
                      <a:pt x="1002" y="719"/>
                    </a:moveTo>
                    <a:lnTo>
                      <a:pt x="1002" y="719"/>
                    </a:lnTo>
                    <a:lnTo>
                      <a:pt x="1008" y="704"/>
                    </a:lnTo>
                    <a:moveTo>
                      <a:pt x="995" y="719"/>
                    </a:moveTo>
                    <a:lnTo>
                      <a:pt x="995" y="719"/>
                    </a:lnTo>
                    <a:lnTo>
                      <a:pt x="1002" y="719"/>
                    </a:lnTo>
                    <a:moveTo>
                      <a:pt x="983" y="719"/>
                    </a:moveTo>
                    <a:lnTo>
                      <a:pt x="983" y="719"/>
                    </a:lnTo>
                    <a:lnTo>
                      <a:pt x="995" y="719"/>
                    </a:lnTo>
                    <a:moveTo>
                      <a:pt x="976" y="719"/>
                    </a:moveTo>
                    <a:lnTo>
                      <a:pt x="976" y="719"/>
                    </a:lnTo>
                    <a:lnTo>
                      <a:pt x="983" y="719"/>
                    </a:lnTo>
                    <a:moveTo>
                      <a:pt x="970" y="736"/>
                    </a:moveTo>
                    <a:lnTo>
                      <a:pt x="970" y="736"/>
                    </a:lnTo>
                    <a:lnTo>
                      <a:pt x="976" y="719"/>
                    </a:lnTo>
                    <a:moveTo>
                      <a:pt x="963" y="736"/>
                    </a:moveTo>
                    <a:lnTo>
                      <a:pt x="963" y="736"/>
                    </a:lnTo>
                    <a:lnTo>
                      <a:pt x="970" y="736"/>
                    </a:lnTo>
                    <a:moveTo>
                      <a:pt x="950" y="736"/>
                    </a:moveTo>
                    <a:lnTo>
                      <a:pt x="950" y="736"/>
                    </a:lnTo>
                    <a:lnTo>
                      <a:pt x="963" y="736"/>
                    </a:lnTo>
                    <a:moveTo>
                      <a:pt x="943" y="736"/>
                    </a:moveTo>
                    <a:lnTo>
                      <a:pt x="943" y="736"/>
                    </a:lnTo>
                    <a:lnTo>
                      <a:pt x="950" y="736"/>
                    </a:lnTo>
                    <a:moveTo>
                      <a:pt x="938" y="736"/>
                    </a:moveTo>
                    <a:lnTo>
                      <a:pt x="938" y="736"/>
                    </a:lnTo>
                    <a:lnTo>
                      <a:pt x="943" y="736"/>
                    </a:lnTo>
                    <a:moveTo>
                      <a:pt x="931" y="736"/>
                    </a:moveTo>
                    <a:lnTo>
                      <a:pt x="931" y="736"/>
                    </a:lnTo>
                    <a:lnTo>
                      <a:pt x="938" y="736"/>
                    </a:lnTo>
                    <a:moveTo>
                      <a:pt x="918" y="736"/>
                    </a:moveTo>
                    <a:lnTo>
                      <a:pt x="918" y="736"/>
                    </a:lnTo>
                    <a:lnTo>
                      <a:pt x="931" y="736"/>
                    </a:lnTo>
                    <a:moveTo>
                      <a:pt x="911" y="736"/>
                    </a:moveTo>
                    <a:lnTo>
                      <a:pt x="911" y="736"/>
                    </a:lnTo>
                    <a:lnTo>
                      <a:pt x="918" y="736"/>
                    </a:lnTo>
                    <a:moveTo>
                      <a:pt x="904" y="736"/>
                    </a:moveTo>
                    <a:lnTo>
                      <a:pt x="904" y="736"/>
                    </a:lnTo>
                    <a:lnTo>
                      <a:pt x="911" y="736"/>
                    </a:lnTo>
                    <a:moveTo>
                      <a:pt x="899" y="736"/>
                    </a:moveTo>
                    <a:lnTo>
                      <a:pt x="899" y="736"/>
                    </a:lnTo>
                    <a:lnTo>
                      <a:pt x="904" y="736"/>
                    </a:lnTo>
                    <a:moveTo>
                      <a:pt x="885" y="736"/>
                    </a:moveTo>
                    <a:lnTo>
                      <a:pt x="885" y="736"/>
                    </a:lnTo>
                    <a:lnTo>
                      <a:pt x="899" y="736"/>
                    </a:lnTo>
                    <a:moveTo>
                      <a:pt x="879" y="736"/>
                    </a:moveTo>
                    <a:lnTo>
                      <a:pt x="879" y="736"/>
                    </a:lnTo>
                    <a:lnTo>
                      <a:pt x="885" y="736"/>
                    </a:lnTo>
                    <a:moveTo>
                      <a:pt x="872" y="736"/>
                    </a:moveTo>
                    <a:lnTo>
                      <a:pt x="872" y="736"/>
                    </a:lnTo>
                    <a:lnTo>
                      <a:pt x="879" y="736"/>
                    </a:lnTo>
                    <a:moveTo>
                      <a:pt x="859" y="736"/>
                    </a:moveTo>
                    <a:lnTo>
                      <a:pt x="859" y="736"/>
                    </a:lnTo>
                    <a:lnTo>
                      <a:pt x="872" y="736"/>
                    </a:lnTo>
                    <a:moveTo>
                      <a:pt x="852" y="736"/>
                    </a:moveTo>
                    <a:lnTo>
                      <a:pt x="852" y="736"/>
                    </a:lnTo>
                    <a:lnTo>
                      <a:pt x="859" y="736"/>
                    </a:lnTo>
                    <a:moveTo>
                      <a:pt x="852" y="754"/>
                    </a:moveTo>
                    <a:lnTo>
                      <a:pt x="852" y="754"/>
                    </a:lnTo>
                    <a:lnTo>
                      <a:pt x="852" y="736"/>
                    </a:lnTo>
                    <a:moveTo>
                      <a:pt x="852" y="771"/>
                    </a:moveTo>
                    <a:lnTo>
                      <a:pt x="852" y="771"/>
                    </a:lnTo>
                    <a:lnTo>
                      <a:pt x="852" y="754"/>
                    </a:lnTo>
                    <a:moveTo>
                      <a:pt x="840" y="771"/>
                    </a:moveTo>
                    <a:lnTo>
                      <a:pt x="840" y="771"/>
                    </a:lnTo>
                    <a:lnTo>
                      <a:pt x="852" y="771"/>
                    </a:lnTo>
                    <a:moveTo>
                      <a:pt x="833" y="771"/>
                    </a:moveTo>
                    <a:lnTo>
                      <a:pt x="833" y="771"/>
                    </a:lnTo>
                    <a:lnTo>
                      <a:pt x="840" y="771"/>
                    </a:lnTo>
                    <a:moveTo>
                      <a:pt x="827" y="771"/>
                    </a:moveTo>
                    <a:lnTo>
                      <a:pt x="827" y="771"/>
                    </a:lnTo>
                    <a:lnTo>
                      <a:pt x="833" y="771"/>
                    </a:lnTo>
                    <a:moveTo>
                      <a:pt x="820" y="771"/>
                    </a:moveTo>
                    <a:lnTo>
                      <a:pt x="820" y="771"/>
                    </a:lnTo>
                    <a:lnTo>
                      <a:pt x="827" y="771"/>
                    </a:lnTo>
                    <a:moveTo>
                      <a:pt x="807" y="771"/>
                    </a:moveTo>
                    <a:lnTo>
                      <a:pt x="807" y="771"/>
                    </a:lnTo>
                    <a:lnTo>
                      <a:pt x="820" y="771"/>
                    </a:lnTo>
                    <a:moveTo>
                      <a:pt x="801" y="771"/>
                    </a:moveTo>
                    <a:lnTo>
                      <a:pt x="801" y="771"/>
                    </a:lnTo>
                    <a:lnTo>
                      <a:pt x="807" y="771"/>
                    </a:lnTo>
                    <a:moveTo>
                      <a:pt x="793" y="771"/>
                    </a:moveTo>
                    <a:lnTo>
                      <a:pt x="793" y="771"/>
                    </a:lnTo>
                    <a:lnTo>
                      <a:pt x="801" y="771"/>
                    </a:lnTo>
                    <a:moveTo>
                      <a:pt x="781" y="771"/>
                    </a:moveTo>
                    <a:lnTo>
                      <a:pt x="781" y="771"/>
                    </a:lnTo>
                    <a:lnTo>
                      <a:pt x="793" y="771"/>
                    </a:lnTo>
                    <a:moveTo>
                      <a:pt x="774" y="771"/>
                    </a:moveTo>
                    <a:lnTo>
                      <a:pt x="774" y="771"/>
                    </a:lnTo>
                    <a:lnTo>
                      <a:pt x="781" y="771"/>
                    </a:lnTo>
                    <a:moveTo>
                      <a:pt x="768" y="786"/>
                    </a:moveTo>
                    <a:lnTo>
                      <a:pt x="768" y="786"/>
                    </a:lnTo>
                    <a:lnTo>
                      <a:pt x="774" y="771"/>
                    </a:lnTo>
                    <a:moveTo>
                      <a:pt x="761" y="803"/>
                    </a:moveTo>
                    <a:lnTo>
                      <a:pt x="761" y="803"/>
                    </a:lnTo>
                    <a:lnTo>
                      <a:pt x="768" y="786"/>
                    </a:lnTo>
                    <a:moveTo>
                      <a:pt x="754" y="828"/>
                    </a:moveTo>
                    <a:lnTo>
                      <a:pt x="754" y="828"/>
                    </a:lnTo>
                    <a:lnTo>
                      <a:pt x="761" y="803"/>
                    </a:lnTo>
                    <a:moveTo>
                      <a:pt x="749" y="828"/>
                    </a:moveTo>
                    <a:lnTo>
                      <a:pt x="749" y="828"/>
                    </a:lnTo>
                    <a:lnTo>
                      <a:pt x="754" y="828"/>
                    </a:lnTo>
                    <a:moveTo>
                      <a:pt x="742" y="828"/>
                    </a:moveTo>
                    <a:lnTo>
                      <a:pt x="742" y="828"/>
                    </a:lnTo>
                    <a:lnTo>
                      <a:pt x="749" y="828"/>
                    </a:lnTo>
                    <a:moveTo>
                      <a:pt x="736" y="845"/>
                    </a:moveTo>
                    <a:lnTo>
                      <a:pt x="736" y="845"/>
                    </a:lnTo>
                    <a:lnTo>
                      <a:pt x="742" y="828"/>
                    </a:lnTo>
                    <a:moveTo>
                      <a:pt x="722" y="845"/>
                    </a:moveTo>
                    <a:lnTo>
                      <a:pt x="722" y="845"/>
                    </a:lnTo>
                    <a:lnTo>
                      <a:pt x="736" y="845"/>
                    </a:lnTo>
                    <a:moveTo>
                      <a:pt x="716" y="845"/>
                    </a:moveTo>
                    <a:lnTo>
                      <a:pt x="716" y="845"/>
                    </a:lnTo>
                    <a:lnTo>
                      <a:pt x="722" y="845"/>
                    </a:lnTo>
                    <a:moveTo>
                      <a:pt x="709" y="845"/>
                    </a:moveTo>
                    <a:lnTo>
                      <a:pt x="709" y="845"/>
                    </a:lnTo>
                    <a:lnTo>
                      <a:pt x="716" y="845"/>
                    </a:lnTo>
                    <a:moveTo>
                      <a:pt x="704" y="845"/>
                    </a:moveTo>
                    <a:lnTo>
                      <a:pt x="704" y="845"/>
                    </a:lnTo>
                    <a:lnTo>
                      <a:pt x="709" y="845"/>
                    </a:lnTo>
                    <a:moveTo>
                      <a:pt x="690" y="862"/>
                    </a:moveTo>
                    <a:lnTo>
                      <a:pt x="690" y="862"/>
                    </a:lnTo>
                    <a:lnTo>
                      <a:pt x="704" y="845"/>
                    </a:lnTo>
                    <a:moveTo>
                      <a:pt x="684" y="862"/>
                    </a:moveTo>
                    <a:lnTo>
                      <a:pt x="684" y="862"/>
                    </a:lnTo>
                    <a:lnTo>
                      <a:pt x="690" y="862"/>
                    </a:lnTo>
                    <a:moveTo>
                      <a:pt x="677" y="862"/>
                    </a:moveTo>
                    <a:lnTo>
                      <a:pt x="677" y="862"/>
                    </a:lnTo>
                    <a:lnTo>
                      <a:pt x="684" y="862"/>
                    </a:lnTo>
                    <a:moveTo>
                      <a:pt x="670" y="862"/>
                    </a:moveTo>
                    <a:lnTo>
                      <a:pt x="670" y="862"/>
                    </a:lnTo>
                    <a:lnTo>
                      <a:pt x="677" y="862"/>
                    </a:lnTo>
                    <a:moveTo>
                      <a:pt x="663" y="879"/>
                    </a:moveTo>
                    <a:lnTo>
                      <a:pt x="663" y="879"/>
                    </a:lnTo>
                    <a:lnTo>
                      <a:pt x="670" y="862"/>
                    </a:lnTo>
                    <a:moveTo>
                      <a:pt x="657" y="879"/>
                    </a:moveTo>
                    <a:lnTo>
                      <a:pt x="657" y="879"/>
                    </a:lnTo>
                    <a:lnTo>
                      <a:pt x="663" y="879"/>
                    </a:lnTo>
                    <a:moveTo>
                      <a:pt x="651" y="895"/>
                    </a:moveTo>
                    <a:lnTo>
                      <a:pt x="651" y="895"/>
                    </a:lnTo>
                    <a:lnTo>
                      <a:pt x="657" y="879"/>
                    </a:lnTo>
                    <a:moveTo>
                      <a:pt x="645" y="912"/>
                    </a:moveTo>
                    <a:lnTo>
                      <a:pt x="645" y="912"/>
                    </a:lnTo>
                    <a:lnTo>
                      <a:pt x="651" y="895"/>
                    </a:lnTo>
                    <a:moveTo>
                      <a:pt x="638" y="912"/>
                    </a:moveTo>
                    <a:lnTo>
                      <a:pt x="638" y="912"/>
                    </a:lnTo>
                    <a:lnTo>
                      <a:pt x="645" y="912"/>
                    </a:lnTo>
                    <a:moveTo>
                      <a:pt x="631" y="912"/>
                    </a:moveTo>
                    <a:lnTo>
                      <a:pt x="631" y="912"/>
                    </a:lnTo>
                    <a:lnTo>
                      <a:pt x="638" y="912"/>
                    </a:lnTo>
                    <a:moveTo>
                      <a:pt x="625" y="912"/>
                    </a:moveTo>
                    <a:lnTo>
                      <a:pt x="625" y="912"/>
                    </a:lnTo>
                    <a:lnTo>
                      <a:pt x="631" y="912"/>
                    </a:lnTo>
                    <a:moveTo>
                      <a:pt x="618" y="929"/>
                    </a:moveTo>
                    <a:lnTo>
                      <a:pt x="618" y="929"/>
                    </a:lnTo>
                    <a:lnTo>
                      <a:pt x="625" y="912"/>
                    </a:lnTo>
                    <a:moveTo>
                      <a:pt x="611" y="929"/>
                    </a:moveTo>
                    <a:lnTo>
                      <a:pt x="611" y="929"/>
                    </a:lnTo>
                    <a:lnTo>
                      <a:pt x="618" y="929"/>
                    </a:lnTo>
                    <a:moveTo>
                      <a:pt x="606" y="929"/>
                    </a:moveTo>
                    <a:lnTo>
                      <a:pt x="606" y="929"/>
                    </a:lnTo>
                    <a:lnTo>
                      <a:pt x="611" y="929"/>
                    </a:lnTo>
                    <a:moveTo>
                      <a:pt x="599" y="929"/>
                    </a:moveTo>
                    <a:lnTo>
                      <a:pt x="599" y="929"/>
                    </a:lnTo>
                    <a:lnTo>
                      <a:pt x="606" y="929"/>
                    </a:lnTo>
                    <a:moveTo>
                      <a:pt x="586" y="929"/>
                    </a:moveTo>
                    <a:lnTo>
                      <a:pt x="586" y="929"/>
                    </a:lnTo>
                    <a:lnTo>
                      <a:pt x="599" y="929"/>
                    </a:lnTo>
                    <a:moveTo>
                      <a:pt x="579" y="929"/>
                    </a:moveTo>
                    <a:lnTo>
                      <a:pt x="579" y="929"/>
                    </a:lnTo>
                    <a:lnTo>
                      <a:pt x="586" y="929"/>
                    </a:lnTo>
                    <a:moveTo>
                      <a:pt x="573" y="929"/>
                    </a:moveTo>
                    <a:lnTo>
                      <a:pt x="573" y="929"/>
                    </a:lnTo>
                    <a:lnTo>
                      <a:pt x="579" y="929"/>
                    </a:lnTo>
                    <a:moveTo>
                      <a:pt x="559" y="929"/>
                    </a:moveTo>
                    <a:lnTo>
                      <a:pt x="559" y="929"/>
                    </a:lnTo>
                    <a:lnTo>
                      <a:pt x="573" y="929"/>
                    </a:lnTo>
                    <a:moveTo>
                      <a:pt x="554" y="929"/>
                    </a:moveTo>
                    <a:lnTo>
                      <a:pt x="554" y="929"/>
                    </a:lnTo>
                    <a:lnTo>
                      <a:pt x="559" y="929"/>
                    </a:lnTo>
                    <a:moveTo>
                      <a:pt x="547" y="929"/>
                    </a:moveTo>
                    <a:lnTo>
                      <a:pt x="547" y="929"/>
                    </a:lnTo>
                    <a:lnTo>
                      <a:pt x="554" y="929"/>
                    </a:lnTo>
                    <a:moveTo>
                      <a:pt x="541" y="953"/>
                    </a:moveTo>
                    <a:lnTo>
                      <a:pt x="541" y="953"/>
                    </a:lnTo>
                    <a:lnTo>
                      <a:pt x="547" y="929"/>
                    </a:lnTo>
                    <a:moveTo>
                      <a:pt x="534" y="953"/>
                    </a:moveTo>
                    <a:lnTo>
                      <a:pt x="534" y="953"/>
                    </a:lnTo>
                    <a:lnTo>
                      <a:pt x="541" y="953"/>
                    </a:lnTo>
                    <a:moveTo>
                      <a:pt x="527" y="970"/>
                    </a:moveTo>
                    <a:lnTo>
                      <a:pt x="527" y="970"/>
                    </a:lnTo>
                    <a:lnTo>
                      <a:pt x="534" y="953"/>
                    </a:lnTo>
                    <a:moveTo>
                      <a:pt x="520" y="988"/>
                    </a:moveTo>
                    <a:lnTo>
                      <a:pt x="520" y="988"/>
                    </a:lnTo>
                    <a:lnTo>
                      <a:pt x="527" y="970"/>
                    </a:lnTo>
                    <a:moveTo>
                      <a:pt x="514" y="988"/>
                    </a:moveTo>
                    <a:lnTo>
                      <a:pt x="514" y="988"/>
                    </a:lnTo>
                    <a:lnTo>
                      <a:pt x="520" y="988"/>
                    </a:lnTo>
                    <a:moveTo>
                      <a:pt x="508" y="988"/>
                    </a:moveTo>
                    <a:lnTo>
                      <a:pt x="508" y="988"/>
                    </a:lnTo>
                    <a:lnTo>
                      <a:pt x="514" y="988"/>
                    </a:lnTo>
                    <a:moveTo>
                      <a:pt x="502" y="988"/>
                    </a:moveTo>
                    <a:lnTo>
                      <a:pt x="502" y="988"/>
                    </a:lnTo>
                    <a:lnTo>
                      <a:pt x="508" y="988"/>
                    </a:lnTo>
                    <a:moveTo>
                      <a:pt x="488" y="988"/>
                    </a:moveTo>
                    <a:lnTo>
                      <a:pt x="488" y="988"/>
                    </a:lnTo>
                    <a:lnTo>
                      <a:pt x="502" y="988"/>
                    </a:lnTo>
                    <a:moveTo>
                      <a:pt x="482" y="988"/>
                    </a:moveTo>
                    <a:lnTo>
                      <a:pt x="482" y="988"/>
                    </a:lnTo>
                    <a:lnTo>
                      <a:pt x="488" y="988"/>
                    </a:lnTo>
                    <a:moveTo>
                      <a:pt x="475" y="988"/>
                    </a:moveTo>
                    <a:lnTo>
                      <a:pt x="475" y="988"/>
                    </a:lnTo>
                    <a:lnTo>
                      <a:pt x="482" y="988"/>
                    </a:lnTo>
                    <a:moveTo>
                      <a:pt x="470" y="988"/>
                    </a:moveTo>
                    <a:lnTo>
                      <a:pt x="470" y="988"/>
                    </a:lnTo>
                    <a:lnTo>
                      <a:pt x="475" y="988"/>
                    </a:lnTo>
                    <a:moveTo>
                      <a:pt x="456" y="988"/>
                    </a:moveTo>
                    <a:lnTo>
                      <a:pt x="456" y="988"/>
                    </a:lnTo>
                    <a:lnTo>
                      <a:pt x="470" y="988"/>
                    </a:lnTo>
                    <a:moveTo>
                      <a:pt x="456" y="1005"/>
                    </a:moveTo>
                    <a:lnTo>
                      <a:pt x="456" y="1005"/>
                    </a:lnTo>
                    <a:lnTo>
                      <a:pt x="456" y="988"/>
                    </a:lnTo>
                    <a:moveTo>
                      <a:pt x="450" y="1005"/>
                    </a:moveTo>
                    <a:lnTo>
                      <a:pt x="450" y="1005"/>
                    </a:lnTo>
                    <a:lnTo>
                      <a:pt x="456" y="1005"/>
                    </a:lnTo>
                    <a:moveTo>
                      <a:pt x="436" y="1005"/>
                    </a:moveTo>
                    <a:lnTo>
                      <a:pt x="436" y="1005"/>
                    </a:lnTo>
                    <a:lnTo>
                      <a:pt x="450" y="1005"/>
                    </a:lnTo>
                    <a:moveTo>
                      <a:pt x="430" y="1005"/>
                    </a:moveTo>
                    <a:lnTo>
                      <a:pt x="430" y="1005"/>
                    </a:lnTo>
                    <a:lnTo>
                      <a:pt x="436" y="1005"/>
                    </a:lnTo>
                    <a:moveTo>
                      <a:pt x="430" y="1020"/>
                    </a:moveTo>
                    <a:lnTo>
                      <a:pt x="430" y="1020"/>
                    </a:lnTo>
                    <a:lnTo>
                      <a:pt x="430" y="1005"/>
                    </a:lnTo>
                    <a:moveTo>
                      <a:pt x="418" y="1038"/>
                    </a:moveTo>
                    <a:lnTo>
                      <a:pt x="418" y="1038"/>
                    </a:lnTo>
                    <a:lnTo>
                      <a:pt x="430" y="1020"/>
                    </a:lnTo>
                    <a:moveTo>
                      <a:pt x="411" y="1038"/>
                    </a:moveTo>
                    <a:lnTo>
                      <a:pt x="411" y="1038"/>
                    </a:lnTo>
                    <a:lnTo>
                      <a:pt x="418" y="1038"/>
                    </a:lnTo>
                    <a:moveTo>
                      <a:pt x="404" y="1038"/>
                    </a:moveTo>
                    <a:lnTo>
                      <a:pt x="404" y="1038"/>
                    </a:lnTo>
                    <a:lnTo>
                      <a:pt x="411" y="1038"/>
                    </a:lnTo>
                    <a:moveTo>
                      <a:pt x="397" y="1038"/>
                    </a:moveTo>
                    <a:lnTo>
                      <a:pt x="397" y="1038"/>
                    </a:lnTo>
                    <a:lnTo>
                      <a:pt x="404" y="1038"/>
                    </a:lnTo>
                    <a:moveTo>
                      <a:pt x="384" y="1038"/>
                    </a:moveTo>
                    <a:lnTo>
                      <a:pt x="384" y="1038"/>
                    </a:lnTo>
                    <a:lnTo>
                      <a:pt x="397" y="1038"/>
                    </a:lnTo>
                    <a:moveTo>
                      <a:pt x="377" y="1038"/>
                    </a:moveTo>
                    <a:lnTo>
                      <a:pt x="377" y="1038"/>
                    </a:lnTo>
                    <a:lnTo>
                      <a:pt x="384" y="1038"/>
                    </a:lnTo>
                    <a:moveTo>
                      <a:pt x="372" y="1055"/>
                    </a:moveTo>
                    <a:lnTo>
                      <a:pt x="372" y="1055"/>
                    </a:lnTo>
                    <a:lnTo>
                      <a:pt x="377" y="1038"/>
                    </a:lnTo>
                    <a:moveTo>
                      <a:pt x="364" y="1055"/>
                    </a:moveTo>
                    <a:lnTo>
                      <a:pt x="364" y="1055"/>
                    </a:lnTo>
                    <a:lnTo>
                      <a:pt x="372" y="1055"/>
                    </a:lnTo>
                    <a:moveTo>
                      <a:pt x="352" y="1055"/>
                    </a:moveTo>
                    <a:lnTo>
                      <a:pt x="352" y="1055"/>
                    </a:lnTo>
                    <a:lnTo>
                      <a:pt x="364" y="1055"/>
                    </a:lnTo>
                    <a:moveTo>
                      <a:pt x="345" y="1055"/>
                    </a:moveTo>
                    <a:lnTo>
                      <a:pt x="345" y="1055"/>
                    </a:lnTo>
                    <a:lnTo>
                      <a:pt x="352" y="1055"/>
                    </a:lnTo>
                    <a:moveTo>
                      <a:pt x="339" y="1055"/>
                    </a:moveTo>
                    <a:lnTo>
                      <a:pt x="339" y="1055"/>
                    </a:lnTo>
                    <a:lnTo>
                      <a:pt x="345" y="1055"/>
                    </a:lnTo>
                    <a:moveTo>
                      <a:pt x="332" y="1055"/>
                    </a:moveTo>
                    <a:lnTo>
                      <a:pt x="332" y="1055"/>
                    </a:lnTo>
                    <a:lnTo>
                      <a:pt x="339" y="1055"/>
                    </a:lnTo>
                    <a:moveTo>
                      <a:pt x="320" y="1055"/>
                    </a:moveTo>
                    <a:lnTo>
                      <a:pt x="320" y="1055"/>
                    </a:lnTo>
                    <a:lnTo>
                      <a:pt x="332" y="1055"/>
                    </a:lnTo>
                    <a:moveTo>
                      <a:pt x="313" y="1055"/>
                    </a:moveTo>
                    <a:lnTo>
                      <a:pt x="313" y="1055"/>
                    </a:lnTo>
                    <a:lnTo>
                      <a:pt x="320" y="1055"/>
                    </a:lnTo>
                    <a:moveTo>
                      <a:pt x="307" y="1072"/>
                    </a:moveTo>
                    <a:lnTo>
                      <a:pt x="307" y="1072"/>
                    </a:lnTo>
                    <a:lnTo>
                      <a:pt x="313" y="1055"/>
                    </a:lnTo>
                    <a:moveTo>
                      <a:pt x="307" y="1087"/>
                    </a:moveTo>
                    <a:lnTo>
                      <a:pt x="307" y="1087"/>
                    </a:lnTo>
                    <a:lnTo>
                      <a:pt x="307" y="1072"/>
                    </a:lnTo>
                    <a:moveTo>
                      <a:pt x="300" y="1113"/>
                    </a:moveTo>
                    <a:lnTo>
                      <a:pt x="300" y="1113"/>
                    </a:lnTo>
                    <a:lnTo>
                      <a:pt x="307" y="1087"/>
                    </a:lnTo>
                    <a:moveTo>
                      <a:pt x="286" y="1113"/>
                    </a:moveTo>
                    <a:lnTo>
                      <a:pt x="286" y="1113"/>
                    </a:lnTo>
                    <a:lnTo>
                      <a:pt x="300" y="1113"/>
                    </a:lnTo>
                    <a:moveTo>
                      <a:pt x="280" y="1113"/>
                    </a:moveTo>
                    <a:lnTo>
                      <a:pt x="280" y="1113"/>
                    </a:lnTo>
                    <a:lnTo>
                      <a:pt x="286" y="1113"/>
                    </a:lnTo>
                    <a:moveTo>
                      <a:pt x="274" y="1113"/>
                    </a:moveTo>
                    <a:lnTo>
                      <a:pt x="274" y="1113"/>
                    </a:lnTo>
                    <a:lnTo>
                      <a:pt x="280" y="1113"/>
                    </a:lnTo>
                    <a:moveTo>
                      <a:pt x="261" y="1113"/>
                    </a:moveTo>
                    <a:lnTo>
                      <a:pt x="261" y="1113"/>
                    </a:lnTo>
                    <a:lnTo>
                      <a:pt x="274" y="1113"/>
                    </a:lnTo>
                    <a:moveTo>
                      <a:pt x="261" y="1129"/>
                    </a:moveTo>
                    <a:lnTo>
                      <a:pt x="261" y="1129"/>
                    </a:lnTo>
                    <a:lnTo>
                      <a:pt x="261" y="1113"/>
                    </a:lnTo>
                    <a:moveTo>
                      <a:pt x="254" y="1129"/>
                    </a:moveTo>
                    <a:lnTo>
                      <a:pt x="254" y="1129"/>
                    </a:lnTo>
                    <a:lnTo>
                      <a:pt x="261" y="1129"/>
                    </a:lnTo>
                    <a:moveTo>
                      <a:pt x="241" y="1129"/>
                    </a:moveTo>
                    <a:lnTo>
                      <a:pt x="241" y="1129"/>
                    </a:lnTo>
                    <a:lnTo>
                      <a:pt x="254" y="1129"/>
                    </a:lnTo>
                    <a:moveTo>
                      <a:pt x="241" y="1146"/>
                    </a:moveTo>
                    <a:lnTo>
                      <a:pt x="241" y="1146"/>
                    </a:lnTo>
                    <a:lnTo>
                      <a:pt x="241" y="1129"/>
                    </a:lnTo>
                    <a:moveTo>
                      <a:pt x="234" y="1146"/>
                    </a:moveTo>
                    <a:lnTo>
                      <a:pt x="234" y="1146"/>
                    </a:lnTo>
                    <a:lnTo>
                      <a:pt x="241" y="1146"/>
                    </a:lnTo>
                    <a:moveTo>
                      <a:pt x="221" y="1146"/>
                    </a:moveTo>
                    <a:lnTo>
                      <a:pt x="221" y="1146"/>
                    </a:lnTo>
                    <a:lnTo>
                      <a:pt x="234" y="1146"/>
                    </a:lnTo>
                    <a:moveTo>
                      <a:pt x="216" y="1146"/>
                    </a:moveTo>
                    <a:lnTo>
                      <a:pt x="216" y="1146"/>
                    </a:lnTo>
                    <a:lnTo>
                      <a:pt x="221" y="1146"/>
                    </a:lnTo>
                    <a:moveTo>
                      <a:pt x="209" y="1146"/>
                    </a:moveTo>
                    <a:lnTo>
                      <a:pt x="209" y="1146"/>
                    </a:lnTo>
                    <a:lnTo>
                      <a:pt x="216" y="1146"/>
                    </a:lnTo>
                    <a:moveTo>
                      <a:pt x="202" y="1146"/>
                    </a:moveTo>
                    <a:lnTo>
                      <a:pt x="202" y="1146"/>
                    </a:lnTo>
                    <a:lnTo>
                      <a:pt x="209" y="1146"/>
                    </a:lnTo>
                    <a:moveTo>
                      <a:pt x="196" y="1163"/>
                    </a:moveTo>
                    <a:lnTo>
                      <a:pt x="196" y="1163"/>
                    </a:lnTo>
                    <a:lnTo>
                      <a:pt x="202" y="1146"/>
                    </a:lnTo>
                    <a:moveTo>
                      <a:pt x="189" y="1163"/>
                    </a:moveTo>
                    <a:lnTo>
                      <a:pt x="189" y="1163"/>
                    </a:lnTo>
                    <a:lnTo>
                      <a:pt x="196" y="1163"/>
                    </a:lnTo>
                    <a:moveTo>
                      <a:pt x="177" y="1163"/>
                    </a:moveTo>
                    <a:lnTo>
                      <a:pt x="177" y="1163"/>
                    </a:lnTo>
                    <a:lnTo>
                      <a:pt x="189" y="1163"/>
                    </a:lnTo>
                    <a:moveTo>
                      <a:pt x="169" y="1163"/>
                    </a:moveTo>
                    <a:lnTo>
                      <a:pt x="169" y="1163"/>
                    </a:lnTo>
                    <a:lnTo>
                      <a:pt x="177" y="1163"/>
                    </a:lnTo>
                    <a:moveTo>
                      <a:pt x="164" y="1163"/>
                    </a:moveTo>
                    <a:lnTo>
                      <a:pt x="164" y="1163"/>
                    </a:lnTo>
                    <a:lnTo>
                      <a:pt x="169" y="1163"/>
                    </a:lnTo>
                    <a:moveTo>
                      <a:pt x="157" y="1180"/>
                    </a:moveTo>
                    <a:lnTo>
                      <a:pt x="157" y="1180"/>
                    </a:lnTo>
                    <a:lnTo>
                      <a:pt x="164" y="1163"/>
                    </a:lnTo>
                    <a:moveTo>
                      <a:pt x="150" y="1198"/>
                    </a:moveTo>
                    <a:lnTo>
                      <a:pt x="150" y="1198"/>
                    </a:lnTo>
                    <a:lnTo>
                      <a:pt x="157" y="1180"/>
                    </a:lnTo>
                    <a:moveTo>
                      <a:pt x="143" y="1198"/>
                    </a:moveTo>
                    <a:lnTo>
                      <a:pt x="143" y="1198"/>
                    </a:lnTo>
                    <a:lnTo>
                      <a:pt x="150" y="1198"/>
                    </a:lnTo>
                    <a:moveTo>
                      <a:pt x="137" y="1213"/>
                    </a:moveTo>
                    <a:lnTo>
                      <a:pt x="137" y="1213"/>
                    </a:lnTo>
                    <a:lnTo>
                      <a:pt x="143" y="1198"/>
                    </a:lnTo>
                    <a:moveTo>
                      <a:pt x="137" y="1247"/>
                    </a:moveTo>
                    <a:lnTo>
                      <a:pt x="137" y="1247"/>
                    </a:lnTo>
                    <a:lnTo>
                      <a:pt x="137" y="1213"/>
                    </a:lnTo>
                    <a:moveTo>
                      <a:pt x="130" y="1247"/>
                    </a:moveTo>
                    <a:lnTo>
                      <a:pt x="130" y="1247"/>
                    </a:lnTo>
                    <a:lnTo>
                      <a:pt x="137" y="1247"/>
                    </a:lnTo>
                    <a:moveTo>
                      <a:pt x="125" y="1272"/>
                    </a:moveTo>
                    <a:lnTo>
                      <a:pt x="125" y="1272"/>
                    </a:lnTo>
                    <a:lnTo>
                      <a:pt x="130" y="1247"/>
                    </a:lnTo>
                    <a:moveTo>
                      <a:pt x="118" y="1272"/>
                    </a:moveTo>
                    <a:lnTo>
                      <a:pt x="118" y="1272"/>
                    </a:lnTo>
                    <a:lnTo>
                      <a:pt x="125" y="1272"/>
                    </a:lnTo>
                    <a:moveTo>
                      <a:pt x="111" y="1272"/>
                    </a:moveTo>
                    <a:lnTo>
                      <a:pt x="111" y="1272"/>
                    </a:lnTo>
                    <a:lnTo>
                      <a:pt x="118" y="1272"/>
                    </a:lnTo>
                    <a:moveTo>
                      <a:pt x="105" y="1272"/>
                    </a:moveTo>
                    <a:lnTo>
                      <a:pt x="105" y="1272"/>
                    </a:lnTo>
                    <a:lnTo>
                      <a:pt x="111" y="1272"/>
                    </a:lnTo>
                    <a:moveTo>
                      <a:pt x="91" y="1289"/>
                    </a:moveTo>
                    <a:lnTo>
                      <a:pt x="91" y="1289"/>
                    </a:lnTo>
                    <a:lnTo>
                      <a:pt x="105" y="1272"/>
                    </a:lnTo>
                    <a:moveTo>
                      <a:pt x="85" y="1289"/>
                    </a:moveTo>
                    <a:lnTo>
                      <a:pt x="85" y="1289"/>
                    </a:lnTo>
                    <a:lnTo>
                      <a:pt x="91" y="1289"/>
                    </a:lnTo>
                    <a:moveTo>
                      <a:pt x="79" y="1289"/>
                    </a:moveTo>
                    <a:lnTo>
                      <a:pt x="79" y="1289"/>
                    </a:lnTo>
                    <a:lnTo>
                      <a:pt x="85" y="1289"/>
                    </a:lnTo>
                    <a:moveTo>
                      <a:pt x="73" y="1289"/>
                    </a:moveTo>
                    <a:lnTo>
                      <a:pt x="73" y="1289"/>
                    </a:lnTo>
                    <a:lnTo>
                      <a:pt x="79" y="1289"/>
                    </a:lnTo>
                    <a:moveTo>
                      <a:pt x="59" y="1289"/>
                    </a:moveTo>
                    <a:lnTo>
                      <a:pt x="59" y="1289"/>
                    </a:lnTo>
                    <a:lnTo>
                      <a:pt x="73" y="1289"/>
                    </a:lnTo>
                    <a:moveTo>
                      <a:pt x="53" y="1289"/>
                    </a:moveTo>
                    <a:lnTo>
                      <a:pt x="53" y="1289"/>
                    </a:lnTo>
                    <a:lnTo>
                      <a:pt x="59" y="1289"/>
                    </a:lnTo>
                    <a:moveTo>
                      <a:pt x="46" y="1289"/>
                    </a:moveTo>
                    <a:lnTo>
                      <a:pt x="46" y="1289"/>
                    </a:lnTo>
                    <a:lnTo>
                      <a:pt x="53" y="1289"/>
                    </a:lnTo>
                    <a:moveTo>
                      <a:pt x="39" y="1304"/>
                    </a:moveTo>
                    <a:lnTo>
                      <a:pt x="39" y="1304"/>
                    </a:lnTo>
                    <a:lnTo>
                      <a:pt x="46" y="1289"/>
                    </a:lnTo>
                    <a:moveTo>
                      <a:pt x="32" y="1304"/>
                    </a:moveTo>
                    <a:lnTo>
                      <a:pt x="32" y="1304"/>
                    </a:lnTo>
                    <a:lnTo>
                      <a:pt x="39" y="1304"/>
                    </a:lnTo>
                    <a:moveTo>
                      <a:pt x="27" y="1322"/>
                    </a:moveTo>
                    <a:lnTo>
                      <a:pt x="27" y="1322"/>
                    </a:lnTo>
                    <a:lnTo>
                      <a:pt x="32" y="1304"/>
                    </a:lnTo>
                    <a:moveTo>
                      <a:pt x="27" y="1339"/>
                    </a:moveTo>
                    <a:lnTo>
                      <a:pt x="27" y="1339"/>
                    </a:lnTo>
                    <a:lnTo>
                      <a:pt x="27" y="1322"/>
                    </a:lnTo>
                    <a:moveTo>
                      <a:pt x="20" y="1339"/>
                    </a:moveTo>
                    <a:lnTo>
                      <a:pt x="20" y="1339"/>
                    </a:lnTo>
                    <a:lnTo>
                      <a:pt x="27" y="1339"/>
                    </a:lnTo>
                    <a:moveTo>
                      <a:pt x="7" y="1339"/>
                    </a:moveTo>
                    <a:lnTo>
                      <a:pt x="7" y="1339"/>
                    </a:lnTo>
                    <a:lnTo>
                      <a:pt x="20" y="1339"/>
                    </a:lnTo>
                    <a:moveTo>
                      <a:pt x="0" y="1339"/>
                    </a:moveTo>
                    <a:lnTo>
                      <a:pt x="0" y="1339"/>
                    </a:lnTo>
                    <a:lnTo>
                      <a:pt x="7" y="1339"/>
                    </a:lnTo>
                    <a:moveTo>
                      <a:pt x="0" y="1356"/>
                    </a:moveTo>
                    <a:lnTo>
                      <a:pt x="0" y="1356"/>
                    </a:lnTo>
                    <a:lnTo>
                      <a:pt x="0" y="1339"/>
                    </a:lnTo>
                  </a:path>
                </a:pathLst>
              </a:custGeom>
              <a:noFill/>
              <a:ln w="28575"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600" dirty="0">
                  <a:latin typeface="Century Gothic" panose="020B0502020202020204" pitchFamily="34" charset="0"/>
                </a:endParaRPr>
              </a:p>
            </p:txBody>
          </p:sp>
          <p:sp>
            <p:nvSpPr>
              <p:cNvPr id="307" name="Freeform 14">
                <a:extLst>
                  <a:ext uri="{FF2B5EF4-FFF2-40B4-BE49-F238E27FC236}">
                    <a16:creationId xmlns:a16="http://schemas.microsoft.com/office/drawing/2014/main" id="{6B67566F-31A2-40AB-B9D5-74774B4C778A}"/>
                  </a:ext>
                </a:extLst>
              </p:cNvPr>
              <p:cNvSpPr>
                <a:spLocks noEditPoints="1"/>
              </p:cNvSpPr>
              <p:nvPr/>
            </p:nvSpPr>
            <p:spPr bwMode="auto">
              <a:xfrm>
                <a:off x="5226326" y="3613678"/>
                <a:ext cx="2822564" cy="1148835"/>
              </a:xfrm>
              <a:custGeom>
                <a:avLst/>
                <a:gdLst>
                  <a:gd name="T0" fmla="*/ 1841 w 1864"/>
                  <a:gd name="T1" fmla="*/ 0 h 720"/>
                  <a:gd name="T2" fmla="*/ 1808 w 1864"/>
                  <a:gd name="T3" fmla="*/ 0 h 720"/>
                  <a:gd name="T4" fmla="*/ 1776 w 1864"/>
                  <a:gd name="T5" fmla="*/ 0 h 720"/>
                  <a:gd name="T6" fmla="*/ 1749 w 1864"/>
                  <a:gd name="T7" fmla="*/ 76 h 720"/>
                  <a:gd name="T8" fmla="*/ 1717 w 1864"/>
                  <a:gd name="T9" fmla="*/ 76 h 720"/>
                  <a:gd name="T10" fmla="*/ 1678 w 1864"/>
                  <a:gd name="T11" fmla="*/ 76 h 720"/>
                  <a:gd name="T12" fmla="*/ 1646 w 1864"/>
                  <a:gd name="T13" fmla="*/ 76 h 720"/>
                  <a:gd name="T14" fmla="*/ 1613 w 1864"/>
                  <a:gd name="T15" fmla="*/ 76 h 720"/>
                  <a:gd name="T16" fmla="*/ 1587 w 1864"/>
                  <a:gd name="T17" fmla="*/ 118 h 720"/>
                  <a:gd name="T18" fmla="*/ 1555 w 1864"/>
                  <a:gd name="T19" fmla="*/ 118 h 720"/>
                  <a:gd name="T20" fmla="*/ 1522 w 1864"/>
                  <a:gd name="T21" fmla="*/ 118 h 720"/>
                  <a:gd name="T22" fmla="*/ 1490 w 1864"/>
                  <a:gd name="T23" fmla="*/ 150 h 720"/>
                  <a:gd name="T24" fmla="*/ 1458 w 1864"/>
                  <a:gd name="T25" fmla="*/ 185 h 720"/>
                  <a:gd name="T26" fmla="*/ 1424 w 1864"/>
                  <a:gd name="T27" fmla="*/ 185 h 720"/>
                  <a:gd name="T28" fmla="*/ 1392 w 1864"/>
                  <a:gd name="T29" fmla="*/ 185 h 720"/>
                  <a:gd name="T30" fmla="*/ 1360 w 1864"/>
                  <a:gd name="T31" fmla="*/ 209 h 720"/>
                  <a:gd name="T32" fmla="*/ 1328 w 1864"/>
                  <a:gd name="T33" fmla="*/ 209 h 720"/>
                  <a:gd name="T34" fmla="*/ 1295 w 1864"/>
                  <a:gd name="T35" fmla="*/ 226 h 720"/>
                  <a:gd name="T36" fmla="*/ 1262 w 1864"/>
                  <a:gd name="T37" fmla="*/ 226 h 720"/>
                  <a:gd name="T38" fmla="*/ 1230 w 1864"/>
                  <a:gd name="T39" fmla="*/ 226 h 720"/>
                  <a:gd name="T40" fmla="*/ 1197 w 1864"/>
                  <a:gd name="T41" fmla="*/ 226 h 720"/>
                  <a:gd name="T42" fmla="*/ 1165 w 1864"/>
                  <a:gd name="T43" fmla="*/ 226 h 720"/>
                  <a:gd name="T44" fmla="*/ 1133 w 1864"/>
                  <a:gd name="T45" fmla="*/ 226 h 720"/>
                  <a:gd name="T46" fmla="*/ 1099 w 1864"/>
                  <a:gd name="T47" fmla="*/ 252 h 720"/>
                  <a:gd name="T48" fmla="*/ 1067 w 1864"/>
                  <a:gd name="T49" fmla="*/ 267 h 720"/>
                  <a:gd name="T50" fmla="*/ 1035 w 1864"/>
                  <a:gd name="T51" fmla="*/ 267 h 720"/>
                  <a:gd name="T52" fmla="*/ 1002 w 1864"/>
                  <a:gd name="T53" fmla="*/ 267 h 720"/>
                  <a:gd name="T54" fmla="*/ 976 w 1864"/>
                  <a:gd name="T55" fmla="*/ 302 h 720"/>
                  <a:gd name="T56" fmla="*/ 943 w 1864"/>
                  <a:gd name="T57" fmla="*/ 317 h 720"/>
                  <a:gd name="T58" fmla="*/ 918 w 1864"/>
                  <a:gd name="T59" fmla="*/ 334 h 720"/>
                  <a:gd name="T60" fmla="*/ 885 w 1864"/>
                  <a:gd name="T61" fmla="*/ 334 h 720"/>
                  <a:gd name="T62" fmla="*/ 859 w 1864"/>
                  <a:gd name="T63" fmla="*/ 352 h 720"/>
                  <a:gd name="T64" fmla="*/ 820 w 1864"/>
                  <a:gd name="T65" fmla="*/ 369 h 720"/>
                  <a:gd name="T66" fmla="*/ 793 w 1864"/>
                  <a:gd name="T67" fmla="*/ 410 h 720"/>
                  <a:gd name="T68" fmla="*/ 761 w 1864"/>
                  <a:gd name="T69" fmla="*/ 410 h 720"/>
                  <a:gd name="T70" fmla="*/ 736 w 1864"/>
                  <a:gd name="T71" fmla="*/ 427 h 720"/>
                  <a:gd name="T72" fmla="*/ 704 w 1864"/>
                  <a:gd name="T73" fmla="*/ 427 h 720"/>
                  <a:gd name="T74" fmla="*/ 670 w 1864"/>
                  <a:gd name="T75" fmla="*/ 443 h 720"/>
                  <a:gd name="T76" fmla="*/ 638 w 1864"/>
                  <a:gd name="T77" fmla="*/ 460 h 720"/>
                  <a:gd name="T78" fmla="*/ 606 w 1864"/>
                  <a:gd name="T79" fmla="*/ 460 h 720"/>
                  <a:gd name="T80" fmla="*/ 573 w 1864"/>
                  <a:gd name="T81" fmla="*/ 460 h 720"/>
                  <a:gd name="T82" fmla="*/ 541 w 1864"/>
                  <a:gd name="T83" fmla="*/ 460 h 720"/>
                  <a:gd name="T84" fmla="*/ 508 w 1864"/>
                  <a:gd name="T85" fmla="*/ 460 h 720"/>
                  <a:gd name="T86" fmla="*/ 475 w 1864"/>
                  <a:gd name="T87" fmla="*/ 477 h 720"/>
                  <a:gd name="T88" fmla="*/ 443 w 1864"/>
                  <a:gd name="T89" fmla="*/ 477 h 720"/>
                  <a:gd name="T90" fmla="*/ 411 w 1864"/>
                  <a:gd name="T91" fmla="*/ 493 h 720"/>
                  <a:gd name="T92" fmla="*/ 384 w 1864"/>
                  <a:gd name="T93" fmla="*/ 510 h 720"/>
                  <a:gd name="T94" fmla="*/ 359 w 1864"/>
                  <a:gd name="T95" fmla="*/ 562 h 720"/>
                  <a:gd name="T96" fmla="*/ 325 w 1864"/>
                  <a:gd name="T97" fmla="*/ 562 h 720"/>
                  <a:gd name="T98" fmla="*/ 300 w 1864"/>
                  <a:gd name="T99" fmla="*/ 594 h 720"/>
                  <a:gd name="T100" fmla="*/ 268 w 1864"/>
                  <a:gd name="T101" fmla="*/ 636 h 720"/>
                  <a:gd name="T102" fmla="*/ 234 w 1864"/>
                  <a:gd name="T103" fmla="*/ 636 h 720"/>
                  <a:gd name="T104" fmla="*/ 202 w 1864"/>
                  <a:gd name="T105" fmla="*/ 636 h 720"/>
                  <a:gd name="T106" fmla="*/ 169 w 1864"/>
                  <a:gd name="T107" fmla="*/ 653 h 720"/>
                  <a:gd name="T108" fmla="*/ 137 w 1864"/>
                  <a:gd name="T109" fmla="*/ 653 h 720"/>
                  <a:gd name="T110" fmla="*/ 105 w 1864"/>
                  <a:gd name="T111" fmla="*/ 653 h 720"/>
                  <a:gd name="T112" fmla="*/ 73 w 1864"/>
                  <a:gd name="T113" fmla="*/ 668 h 720"/>
                  <a:gd name="T114" fmla="*/ 46 w 1864"/>
                  <a:gd name="T115" fmla="*/ 703 h 720"/>
                  <a:gd name="T116" fmla="*/ 14 w 1864"/>
                  <a:gd name="T117" fmla="*/ 703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64" h="720">
                    <a:moveTo>
                      <a:pt x="1853" y="0"/>
                    </a:moveTo>
                    <a:lnTo>
                      <a:pt x="1853" y="0"/>
                    </a:lnTo>
                    <a:lnTo>
                      <a:pt x="1864" y="0"/>
                    </a:lnTo>
                    <a:moveTo>
                      <a:pt x="1847" y="0"/>
                    </a:moveTo>
                    <a:lnTo>
                      <a:pt x="1847" y="0"/>
                    </a:lnTo>
                    <a:lnTo>
                      <a:pt x="1853" y="0"/>
                    </a:lnTo>
                    <a:moveTo>
                      <a:pt x="1841" y="0"/>
                    </a:moveTo>
                    <a:lnTo>
                      <a:pt x="1841" y="0"/>
                    </a:lnTo>
                    <a:lnTo>
                      <a:pt x="1847" y="0"/>
                    </a:lnTo>
                    <a:moveTo>
                      <a:pt x="1828" y="0"/>
                    </a:moveTo>
                    <a:lnTo>
                      <a:pt x="1828" y="0"/>
                    </a:lnTo>
                    <a:lnTo>
                      <a:pt x="1841" y="0"/>
                    </a:lnTo>
                    <a:moveTo>
                      <a:pt x="1821" y="0"/>
                    </a:moveTo>
                    <a:lnTo>
                      <a:pt x="1821" y="0"/>
                    </a:lnTo>
                    <a:lnTo>
                      <a:pt x="1828" y="0"/>
                    </a:lnTo>
                    <a:moveTo>
                      <a:pt x="1815" y="0"/>
                    </a:moveTo>
                    <a:lnTo>
                      <a:pt x="1815" y="0"/>
                    </a:lnTo>
                    <a:lnTo>
                      <a:pt x="1821" y="0"/>
                    </a:lnTo>
                    <a:moveTo>
                      <a:pt x="1808" y="0"/>
                    </a:moveTo>
                    <a:lnTo>
                      <a:pt x="1808" y="0"/>
                    </a:lnTo>
                    <a:lnTo>
                      <a:pt x="1815" y="0"/>
                    </a:lnTo>
                    <a:moveTo>
                      <a:pt x="1796" y="0"/>
                    </a:moveTo>
                    <a:lnTo>
                      <a:pt x="1796" y="0"/>
                    </a:lnTo>
                    <a:lnTo>
                      <a:pt x="1808" y="0"/>
                    </a:lnTo>
                    <a:moveTo>
                      <a:pt x="1789" y="0"/>
                    </a:moveTo>
                    <a:lnTo>
                      <a:pt x="1789" y="0"/>
                    </a:lnTo>
                    <a:lnTo>
                      <a:pt x="1796" y="0"/>
                    </a:lnTo>
                    <a:moveTo>
                      <a:pt x="1782" y="0"/>
                    </a:moveTo>
                    <a:lnTo>
                      <a:pt x="1782" y="0"/>
                    </a:lnTo>
                    <a:lnTo>
                      <a:pt x="1789" y="0"/>
                    </a:lnTo>
                    <a:moveTo>
                      <a:pt x="1776" y="0"/>
                    </a:moveTo>
                    <a:lnTo>
                      <a:pt x="1776" y="0"/>
                    </a:lnTo>
                    <a:lnTo>
                      <a:pt x="1782" y="0"/>
                    </a:lnTo>
                    <a:moveTo>
                      <a:pt x="1762" y="0"/>
                    </a:moveTo>
                    <a:lnTo>
                      <a:pt x="1762" y="0"/>
                    </a:lnTo>
                    <a:lnTo>
                      <a:pt x="1776" y="0"/>
                    </a:lnTo>
                    <a:moveTo>
                      <a:pt x="1757" y="0"/>
                    </a:moveTo>
                    <a:lnTo>
                      <a:pt x="1757" y="0"/>
                    </a:lnTo>
                    <a:lnTo>
                      <a:pt x="1762" y="0"/>
                    </a:lnTo>
                    <a:moveTo>
                      <a:pt x="1757" y="76"/>
                    </a:moveTo>
                    <a:lnTo>
                      <a:pt x="1757" y="76"/>
                    </a:lnTo>
                    <a:lnTo>
                      <a:pt x="1757" y="0"/>
                    </a:lnTo>
                    <a:moveTo>
                      <a:pt x="1749" y="76"/>
                    </a:moveTo>
                    <a:lnTo>
                      <a:pt x="1749" y="76"/>
                    </a:lnTo>
                    <a:lnTo>
                      <a:pt x="1757" y="76"/>
                    </a:lnTo>
                    <a:moveTo>
                      <a:pt x="1737" y="76"/>
                    </a:moveTo>
                    <a:lnTo>
                      <a:pt x="1737" y="76"/>
                    </a:lnTo>
                    <a:lnTo>
                      <a:pt x="1749" y="76"/>
                    </a:lnTo>
                    <a:moveTo>
                      <a:pt x="1730" y="76"/>
                    </a:moveTo>
                    <a:lnTo>
                      <a:pt x="1730" y="76"/>
                    </a:lnTo>
                    <a:lnTo>
                      <a:pt x="1737" y="76"/>
                    </a:lnTo>
                    <a:moveTo>
                      <a:pt x="1724" y="76"/>
                    </a:moveTo>
                    <a:lnTo>
                      <a:pt x="1724" y="76"/>
                    </a:lnTo>
                    <a:lnTo>
                      <a:pt x="1730" y="76"/>
                    </a:lnTo>
                    <a:moveTo>
                      <a:pt x="1717" y="76"/>
                    </a:moveTo>
                    <a:lnTo>
                      <a:pt x="1717" y="76"/>
                    </a:lnTo>
                    <a:lnTo>
                      <a:pt x="1724" y="76"/>
                    </a:lnTo>
                    <a:moveTo>
                      <a:pt x="1705" y="76"/>
                    </a:moveTo>
                    <a:lnTo>
                      <a:pt x="1705" y="76"/>
                    </a:lnTo>
                    <a:lnTo>
                      <a:pt x="1717" y="76"/>
                    </a:lnTo>
                    <a:moveTo>
                      <a:pt x="1698" y="76"/>
                    </a:moveTo>
                    <a:lnTo>
                      <a:pt x="1698" y="76"/>
                    </a:lnTo>
                    <a:lnTo>
                      <a:pt x="1705" y="76"/>
                    </a:lnTo>
                    <a:moveTo>
                      <a:pt x="1692" y="76"/>
                    </a:moveTo>
                    <a:lnTo>
                      <a:pt x="1692" y="76"/>
                    </a:lnTo>
                    <a:lnTo>
                      <a:pt x="1698" y="76"/>
                    </a:lnTo>
                    <a:moveTo>
                      <a:pt x="1678" y="76"/>
                    </a:moveTo>
                    <a:lnTo>
                      <a:pt x="1678" y="76"/>
                    </a:lnTo>
                    <a:lnTo>
                      <a:pt x="1692" y="76"/>
                    </a:lnTo>
                    <a:moveTo>
                      <a:pt x="1672" y="76"/>
                    </a:moveTo>
                    <a:lnTo>
                      <a:pt x="1672" y="76"/>
                    </a:lnTo>
                    <a:lnTo>
                      <a:pt x="1678" y="76"/>
                    </a:lnTo>
                    <a:moveTo>
                      <a:pt x="1665" y="76"/>
                    </a:moveTo>
                    <a:lnTo>
                      <a:pt x="1665" y="76"/>
                    </a:lnTo>
                    <a:lnTo>
                      <a:pt x="1672" y="76"/>
                    </a:lnTo>
                    <a:moveTo>
                      <a:pt x="1659" y="76"/>
                    </a:moveTo>
                    <a:lnTo>
                      <a:pt x="1659" y="76"/>
                    </a:lnTo>
                    <a:lnTo>
                      <a:pt x="1665" y="76"/>
                    </a:lnTo>
                    <a:moveTo>
                      <a:pt x="1646" y="76"/>
                    </a:moveTo>
                    <a:lnTo>
                      <a:pt x="1646" y="76"/>
                    </a:lnTo>
                    <a:lnTo>
                      <a:pt x="1659" y="76"/>
                    </a:lnTo>
                    <a:moveTo>
                      <a:pt x="1639" y="76"/>
                    </a:moveTo>
                    <a:lnTo>
                      <a:pt x="1639" y="76"/>
                    </a:lnTo>
                    <a:lnTo>
                      <a:pt x="1646" y="76"/>
                    </a:lnTo>
                    <a:moveTo>
                      <a:pt x="1633" y="76"/>
                    </a:moveTo>
                    <a:lnTo>
                      <a:pt x="1633" y="76"/>
                    </a:lnTo>
                    <a:lnTo>
                      <a:pt x="1639" y="76"/>
                    </a:lnTo>
                    <a:moveTo>
                      <a:pt x="1626" y="76"/>
                    </a:moveTo>
                    <a:lnTo>
                      <a:pt x="1626" y="76"/>
                    </a:lnTo>
                    <a:lnTo>
                      <a:pt x="1633" y="76"/>
                    </a:lnTo>
                    <a:moveTo>
                      <a:pt x="1613" y="76"/>
                    </a:moveTo>
                    <a:lnTo>
                      <a:pt x="1613" y="76"/>
                    </a:lnTo>
                    <a:lnTo>
                      <a:pt x="1626" y="76"/>
                    </a:lnTo>
                    <a:moveTo>
                      <a:pt x="1613" y="118"/>
                    </a:moveTo>
                    <a:lnTo>
                      <a:pt x="1613" y="118"/>
                    </a:lnTo>
                    <a:lnTo>
                      <a:pt x="1613" y="76"/>
                    </a:lnTo>
                    <a:moveTo>
                      <a:pt x="1607" y="118"/>
                    </a:moveTo>
                    <a:lnTo>
                      <a:pt x="1607" y="118"/>
                    </a:lnTo>
                    <a:lnTo>
                      <a:pt x="1613" y="118"/>
                    </a:lnTo>
                    <a:moveTo>
                      <a:pt x="1594" y="118"/>
                    </a:moveTo>
                    <a:lnTo>
                      <a:pt x="1594" y="118"/>
                    </a:lnTo>
                    <a:lnTo>
                      <a:pt x="1607" y="118"/>
                    </a:lnTo>
                    <a:moveTo>
                      <a:pt x="1587" y="118"/>
                    </a:moveTo>
                    <a:lnTo>
                      <a:pt x="1587" y="118"/>
                    </a:lnTo>
                    <a:lnTo>
                      <a:pt x="1594" y="118"/>
                    </a:lnTo>
                    <a:moveTo>
                      <a:pt x="1581" y="118"/>
                    </a:moveTo>
                    <a:lnTo>
                      <a:pt x="1581" y="118"/>
                    </a:lnTo>
                    <a:lnTo>
                      <a:pt x="1587" y="118"/>
                    </a:lnTo>
                    <a:moveTo>
                      <a:pt x="1567" y="118"/>
                    </a:moveTo>
                    <a:lnTo>
                      <a:pt x="1567" y="118"/>
                    </a:lnTo>
                    <a:lnTo>
                      <a:pt x="1581" y="118"/>
                    </a:lnTo>
                    <a:moveTo>
                      <a:pt x="1562" y="118"/>
                    </a:moveTo>
                    <a:lnTo>
                      <a:pt x="1562" y="118"/>
                    </a:lnTo>
                    <a:lnTo>
                      <a:pt x="1567" y="118"/>
                    </a:lnTo>
                    <a:moveTo>
                      <a:pt x="1555" y="118"/>
                    </a:moveTo>
                    <a:lnTo>
                      <a:pt x="1555" y="118"/>
                    </a:lnTo>
                    <a:lnTo>
                      <a:pt x="1562" y="118"/>
                    </a:lnTo>
                    <a:moveTo>
                      <a:pt x="1549" y="118"/>
                    </a:moveTo>
                    <a:lnTo>
                      <a:pt x="1549" y="118"/>
                    </a:lnTo>
                    <a:lnTo>
                      <a:pt x="1555" y="118"/>
                    </a:lnTo>
                    <a:moveTo>
                      <a:pt x="1535" y="118"/>
                    </a:moveTo>
                    <a:lnTo>
                      <a:pt x="1535" y="118"/>
                    </a:lnTo>
                    <a:lnTo>
                      <a:pt x="1549" y="118"/>
                    </a:lnTo>
                    <a:moveTo>
                      <a:pt x="1528" y="118"/>
                    </a:moveTo>
                    <a:lnTo>
                      <a:pt x="1528" y="118"/>
                    </a:lnTo>
                    <a:lnTo>
                      <a:pt x="1535" y="118"/>
                    </a:lnTo>
                    <a:moveTo>
                      <a:pt x="1522" y="118"/>
                    </a:moveTo>
                    <a:lnTo>
                      <a:pt x="1522" y="118"/>
                    </a:lnTo>
                    <a:lnTo>
                      <a:pt x="1528" y="118"/>
                    </a:lnTo>
                    <a:moveTo>
                      <a:pt x="1515" y="118"/>
                    </a:moveTo>
                    <a:lnTo>
                      <a:pt x="1515" y="118"/>
                    </a:lnTo>
                    <a:lnTo>
                      <a:pt x="1522" y="118"/>
                    </a:lnTo>
                    <a:moveTo>
                      <a:pt x="1503" y="150"/>
                    </a:moveTo>
                    <a:lnTo>
                      <a:pt x="1503" y="150"/>
                    </a:lnTo>
                    <a:lnTo>
                      <a:pt x="1515" y="118"/>
                    </a:lnTo>
                    <a:moveTo>
                      <a:pt x="1496" y="150"/>
                    </a:moveTo>
                    <a:lnTo>
                      <a:pt x="1496" y="150"/>
                    </a:lnTo>
                    <a:lnTo>
                      <a:pt x="1503" y="150"/>
                    </a:lnTo>
                    <a:moveTo>
                      <a:pt x="1490" y="150"/>
                    </a:moveTo>
                    <a:lnTo>
                      <a:pt x="1490" y="150"/>
                    </a:lnTo>
                    <a:lnTo>
                      <a:pt x="1496" y="150"/>
                    </a:lnTo>
                    <a:moveTo>
                      <a:pt x="1483" y="150"/>
                    </a:moveTo>
                    <a:lnTo>
                      <a:pt x="1483" y="150"/>
                    </a:lnTo>
                    <a:lnTo>
                      <a:pt x="1490" y="150"/>
                    </a:lnTo>
                    <a:moveTo>
                      <a:pt x="1476" y="185"/>
                    </a:moveTo>
                    <a:lnTo>
                      <a:pt x="1476" y="185"/>
                    </a:lnTo>
                    <a:lnTo>
                      <a:pt x="1483" y="150"/>
                    </a:lnTo>
                    <a:moveTo>
                      <a:pt x="1464" y="185"/>
                    </a:moveTo>
                    <a:lnTo>
                      <a:pt x="1464" y="185"/>
                    </a:lnTo>
                    <a:lnTo>
                      <a:pt x="1476" y="185"/>
                    </a:lnTo>
                    <a:moveTo>
                      <a:pt x="1458" y="185"/>
                    </a:moveTo>
                    <a:lnTo>
                      <a:pt x="1458" y="185"/>
                    </a:lnTo>
                    <a:lnTo>
                      <a:pt x="1464" y="185"/>
                    </a:lnTo>
                    <a:moveTo>
                      <a:pt x="1451" y="185"/>
                    </a:moveTo>
                    <a:lnTo>
                      <a:pt x="1451" y="185"/>
                    </a:lnTo>
                    <a:lnTo>
                      <a:pt x="1458" y="185"/>
                    </a:lnTo>
                    <a:moveTo>
                      <a:pt x="1444" y="185"/>
                    </a:moveTo>
                    <a:lnTo>
                      <a:pt x="1444" y="185"/>
                    </a:lnTo>
                    <a:lnTo>
                      <a:pt x="1451" y="185"/>
                    </a:lnTo>
                    <a:moveTo>
                      <a:pt x="1431" y="185"/>
                    </a:moveTo>
                    <a:lnTo>
                      <a:pt x="1431" y="185"/>
                    </a:lnTo>
                    <a:lnTo>
                      <a:pt x="1444" y="185"/>
                    </a:lnTo>
                    <a:moveTo>
                      <a:pt x="1424" y="185"/>
                    </a:moveTo>
                    <a:lnTo>
                      <a:pt x="1424" y="185"/>
                    </a:lnTo>
                    <a:lnTo>
                      <a:pt x="1431" y="185"/>
                    </a:lnTo>
                    <a:moveTo>
                      <a:pt x="1417" y="185"/>
                    </a:moveTo>
                    <a:lnTo>
                      <a:pt x="1417" y="185"/>
                    </a:lnTo>
                    <a:lnTo>
                      <a:pt x="1424" y="185"/>
                    </a:lnTo>
                    <a:moveTo>
                      <a:pt x="1412" y="185"/>
                    </a:moveTo>
                    <a:lnTo>
                      <a:pt x="1412" y="185"/>
                    </a:lnTo>
                    <a:lnTo>
                      <a:pt x="1417" y="185"/>
                    </a:lnTo>
                    <a:moveTo>
                      <a:pt x="1399" y="185"/>
                    </a:moveTo>
                    <a:lnTo>
                      <a:pt x="1399" y="185"/>
                    </a:lnTo>
                    <a:lnTo>
                      <a:pt x="1412" y="185"/>
                    </a:lnTo>
                    <a:moveTo>
                      <a:pt x="1392" y="185"/>
                    </a:moveTo>
                    <a:lnTo>
                      <a:pt x="1392" y="185"/>
                    </a:lnTo>
                    <a:lnTo>
                      <a:pt x="1399" y="185"/>
                    </a:lnTo>
                    <a:moveTo>
                      <a:pt x="1385" y="185"/>
                    </a:moveTo>
                    <a:lnTo>
                      <a:pt x="1385" y="185"/>
                    </a:lnTo>
                    <a:lnTo>
                      <a:pt x="1392" y="185"/>
                    </a:lnTo>
                    <a:moveTo>
                      <a:pt x="1379" y="185"/>
                    </a:moveTo>
                    <a:lnTo>
                      <a:pt x="1379" y="185"/>
                    </a:lnTo>
                    <a:lnTo>
                      <a:pt x="1385" y="185"/>
                    </a:lnTo>
                    <a:moveTo>
                      <a:pt x="1367" y="209"/>
                    </a:moveTo>
                    <a:lnTo>
                      <a:pt x="1367" y="209"/>
                    </a:lnTo>
                    <a:lnTo>
                      <a:pt x="1379" y="185"/>
                    </a:lnTo>
                    <a:moveTo>
                      <a:pt x="1360" y="209"/>
                    </a:moveTo>
                    <a:lnTo>
                      <a:pt x="1360" y="209"/>
                    </a:lnTo>
                    <a:lnTo>
                      <a:pt x="1367" y="209"/>
                    </a:lnTo>
                    <a:moveTo>
                      <a:pt x="1353" y="209"/>
                    </a:moveTo>
                    <a:lnTo>
                      <a:pt x="1353" y="209"/>
                    </a:lnTo>
                    <a:lnTo>
                      <a:pt x="1360" y="209"/>
                    </a:lnTo>
                    <a:moveTo>
                      <a:pt x="1340" y="209"/>
                    </a:moveTo>
                    <a:lnTo>
                      <a:pt x="1340" y="209"/>
                    </a:lnTo>
                    <a:lnTo>
                      <a:pt x="1353" y="209"/>
                    </a:lnTo>
                    <a:moveTo>
                      <a:pt x="1333" y="209"/>
                    </a:moveTo>
                    <a:lnTo>
                      <a:pt x="1333" y="209"/>
                    </a:lnTo>
                    <a:lnTo>
                      <a:pt x="1340" y="209"/>
                    </a:lnTo>
                    <a:moveTo>
                      <a:pt x="1328" y="209"/>
                    </a:moveTo>
                    <a:lnTo>
                      <a:pt x="1328" y="209"/>
                    </a:lnTo>
                    <a:lnTo>
                      <a:pt x="1333" y="209"/>
                    </a:lnTo>
                    <a:moveTo>
                      <a:pt x="1320" y="209"/>
                    </a:moveTo>
                    <a:lnTo>
                      <a:pt x="1320" y="209"/>
                    </a:lnTo>
                    <a:lnTo>
                      <a:pt x="1328" y="209"/>
                    </a:lnTo>
                    <a:moveTo>
                      <a:pt x="1308" y="209"/>
                    </a:moveTo>
                    <a:lnTo>
                      <a:pt x="1308" y="209"/>
                    </a:lnTo>
                    <a:lnTo>
                      <a:pt x="1320" y="209"/>
                    </a:lnTo>
                    <a:moveTo>
                      <a:pt x="1301" y="226"/>
                    </a:moveTo>
                    <a:lnTo>
                      <a:pt x="1301" y="226"/>
                    </a:lnTo>
                    <a:lnTo>
                      <a:pt x="1308" y="209"/>
                    </a:lnTo>
                    <a:moveTo>
                      <a:pt x="1295" y="226"/>
                    </a:moveTo>
                    <a:lnTo>
                      <a:pt x="1295" y="226"/>
                    </a:lnTo>
                    <a:lnTo>
                      <a:pt x="1301" y="226"/>
                    </a:lnTo>
                    <a:moveTo>
                      <a:pt x="1288" y="226"/>
                    </a:moveTo>
                    <a:lnTo>
                      <a:pt x="1288" y="226"/>
                    </a:lnTo>
                    <a:lnTo>
                      <a:pt x="1295" y="226"/>
                    </a:lnTo>
                    <a:moveTo>
                      <a:pt x="1274" y="226"/>
                    </a:moveTo>
                    <a:lnTo>
                      <a:pt x="1274" y="226"/>
                    </a:lnTo>
                    <a:lnTo>
                      <a:pt x="1288" y="226"/>
                    </a:lnTo>
                    <a:moveTo>
                      <a:pt x="1269" y="226"/>
                    </a:moveTo>
                    <a:lnTo>
                      <a:pt x="1269" y="226"/>
                    </a:lnTo>
                    <a:lnTo>
                      <a:pt x="1274" y="226"/>
                    </a:lnTo>
                    <a:moveTo>
                      <a:pt x="1262" y="226"/>
                    </a:moveTo>
                    <a:lnTo>
                      <a:pt x="1262" y="226"/>
                    </a:lnTo>
                    <a:lnTo>
                      <a:pt x="1269" y="226"/>
                    </a:lnTo>
                    <a:moveTo>
                      <a:pt x="1256" y="226"/>
                    </a:moveTo>
                    <a:lnTo>
                      <a:pt x="1256" y="226"/>
                    </a:lnTo>
                    <a:lnTo>
                      <a:pt x="1262" y="226"/>
                    </a:lnTo>
                    <a:moveTo>
                      <a:pt x="1242" y="226"/>
                    </a:moveTo>
                    <a:lnTo>
                      <a:pt x="1242" y="226"/>
                    </a:lnTo>
                    <a:lnTo>
                      <a:pt x="1256" y="226"/>
                    </a:lnTo>
                    <a:moveTo>
                      <a:pt x="1236" y="226"/>
                    </a:moveTo>
                    <a:lnTo>
                      <a:pt x="1236" y="226"/>
                    </a:lnTo>
                    <a:lnTo>
                      <a:pt x="1242" y="226"/>
                    </a:lnTo>
                    <a:moveTo>
                      <a:pt x="1230" y="226"/>
                    </a:moveTo>
                    <a:lnTo>
                      <a:pt x="1230" y="226"/>
                    </a:lnTo>
                    <a:lnTo>
                      <a:pt x="1236" y="226"/>
                    </a:lnTo>
                    <a:moveTo>
                      <a:pt x="1222" y="226"/>
                    </a:moveTo>
                    <a:lnTo>
                      <a:pt x="1222" y="226"/>
                    </a:lnTo>
                    <a:lnTo>
                      <a:pt x="1230" y="226"/>
                    </a:lnTo>
                    <a:moveTo>
                      <a:pt x="1210" y="226"/>
                    </a:moveTo>
                    <a:lnTo>
                      <a:pt x="1210" y="226"/>
                    </a:lnTo>
                    <a:lnTo>
                      <a:pt x="1222" y="226"/>
                    </a:lnTo>
                    <a:moveTo>
                      <a:pt x="1204" y="226"/>
                    </a:moveTo>
                    <a:lnTo>
                      <a:pt x="1204" y="226"/>
                    </a:lnTo>
                    <a:lnTo>
                      <a:pt x="1210" y="226"/>
                    </a:lnTo>
                    <a:moveTo>
                      <a:pt x="1197" y="226"/>
                    </a:moveTo>
                    <a:lnTo>
                      <a:pt x="1197" y="226"/>
                    </a:lnTo>
                    <a:lnTo>
                      <a:pt x="1204" y="226"/>
                    </a:lnTo>
                    <a:moveTo>
                      <a:pt x="1190" y="226"/>
                    </a:moveTo>
                    <a:lnTo>
                      <a:pt x="1190" y="226"/>
                    </a:lnTo>
                    <a:lnTo>
                      <a:pt x="1197" y="226"/>
                    </a:lnTo>
                    <a:moveTo>
                      <a:pt x="1178" y="226"/>
                    </a:moveTo>
                    <a:lnTo>
                      <a:pt x="1178" y="226"/>
                    </a:lnTo>
                    <a:lnTo>
                      <a:pt x="1190" y="226"/>
                    </a:lnTo>
                    <a:moveTo>
                      <a:pt x="1172" y="226"/>
                    </a:moveTo>
                    <a:lnTo>
                      <a:pt x="1172" y="226"/>
                    </a:lnTo>
                    <a:lnTo>
                      <a:pt x="1178" y="226"/>
                    </a:lnTo>
                    <a:moveTo>
                      <a:pt x="1165" y="226"/>
                    </a:moveTo>
                    <a:lnTo>
                      <a:pt x="1165" y="226"/>
                    </a:lnTo>
                    <a:lnTo>
                      <a:pt x="1172" y="226"/>
                    </a:lnTo>
                    <a:moveTo>
                      <a:pt x="1158" y="226"/>
                    </a:moveTo>
                    <a:lnTo>
                      <a:pt x="1158" y="226"/>
                    </a:lnTo>
                    <a:lnTo>
                      <a:pt x="1165" y="226"/>
                    </a:lnTo>
                    <a:moveTo>
                      <a:pt x="1145" y="226"/>
                    </a:moveTo>
                    <a:lnTo>
                      <a:pt x="1145" y="226"/>
                    </a:lnTo>
                    <a:lnTo>
                      <a:pt x="1158" y="226"/>
                    </a:lnTo>
                    <a:moveTo>
                      <a:pt x="1138" y="226"/>
                    </a:moveTo>
                    <a:lnTo>
                      <a:pt x="1138" y="226"/>
                    </a:lnTo>
                    <a:lnTo>
                      <a:pt x="1145" y="226"/>
                    </a:lnTo>
                    <a:moveTo>
                      <a:pt x="1133" y="226"/>
                    </a:moveTo>
                    <a:lnTo>
                      <a:pt x="1133" y="226"/>
                    </a:lnTo>
                    <a:lnTo>
                      <a:pt x="1138" y="226"/>
                    </a:lnTo>
                    <a:moveTo>
                      <a:pt x="1119" y="252"/>
                    </a:moveTo>
                    <a:lnTo>
                      <a:pt x="1119" y="252"/>
                    </a:lnTo>
                    <a:lnTo>
                      <a:pt x="1133" y="226"/>
                    </a:lnTo>
                    <a:moveTo>
                      <a:pt x="1113" y="252"/>
                    </a:moveTo>
                    <a:lnTo>
                      <a:pt x="1113" y="252"/>
                    </a:lnTo>
                    <a:lnTo>
                      <a:pt x="1119" y="252"/>
                    </a:lnTo>
                    <a:moveTo>
                      <a:pt x="1106" y="252"/>
                    </a:moveTo>
                    <a:lnTo>
                      <a:pt x="1106" y="252"/>
                    </a:lnTo>
                    <a:lnTo>
                      <a:pt x="1113" y="252"/>
                    </a:lnTo>
                    <a:moveTo>
                      <a:pt x="1099" y="252"/>
                    </a:moveTo>
                    <a:lnTo>
                      <a:pt x="1099" y="252"/>
                    </a:lnTo>
                    <a:lnTo>
                      <a:pt x="1106" y="252"/>
                    </a:lnTo>
                    <a:moveTo>
                      <a:pt x="1086" y="252"/>
                    </a:moveTo>
                    <a:lnTo>
                      <a:pt x="1086" y="252"/>
                    </a:lnTo>
                    <a:lnTo>
                      <a:pt x="1099" y="252"/>
                    </a:lnTo>
                    <a:moveTo>
                      <a:pt x="1081" y="252"/>
                    </a:moveTo>
                    <a:lnTo>
                      <a:pt x="1081" y="252"/>
                    </a:lnTo>
                    <a:lnTo>
                      <a:pt x="1086" y="252"/>
                    </a:lnTo>
                    <a:moveTo>
                      <a:pt x="1074" y="252"/>
                    </a:moveTo>
                    <a:lnTo>
                      <a:pt x="1074" y="252"/>
                    </a:lnTo>
                    <a:lnTo>
                      <a:pt x="1081" y="252"/>
                    </a:lnTo>
                    <a:moveTo>
                      <a:pt x="1067" y="267"/>
                    </a:moveTo>
                    <a:lnTo>
                      <a:pt x="1067" y="267"/>
                    </a:lnTo>
                    <a:lnTo>
                      <a:pt x="1074" y="252"/>
                    </a:lnTo>
                    <a:moveTo>
                      <a:pt x="1061" y="267"/>
                    </a:moveTo>
                    <a:lnTo>
                      <a:pt x="1061" y="267"/>
                    </a:lnTo>
                    <a:lnTo>
                      <a:pt x="1067" y="267"/>
                    </a:lnTo>
                    <a:moveTo>
                      <a:pt x="1054" y="267"/>
                    </a:moveTo>
                    <a:lnTo>
                      <a:pt x="1054" y="267"/>
                    </a:lnTo>
                    <a:lnTo>
                      <a:pt x="1061" y="267"/>
                    </a:lnTo>
                    <a:moveTo>
                      <a:pt x="1047" y="267"/>
                    </a:moveTo>
                    <a:lnTo>
                      <a:pt x="1047" y="267"/>
                    </a:lnTo>
                    <a:lnTo>
                      <a:pt x="1054" y="267"/>
                    </a:lnTo>
                    <a:moveTo>
                      <a:pt x="1035" y="267"/>
                    </a:moveTo>
                    <a:lnTo>
                      <a:pt x="1035" y="267"/>
                    </a:lnTo>
                    <a:lnTo>
                      <a:pt x="1047" y="267"/>
                    </a:lnTo>
                    <a:moveTo>
                      <a:pt x="1028" y="267"/>
                    </a:moveTo>
                    <a:lnTo>
                      <a:pt x="1028" y="267"/>
                    </a:lnTo>
                    <a:lnTo>
                      <a:pt x="1035" y="267"/>
                    </a:lnTo>
                    <a:moveTo>
                      <a:pt x="1022" y="267"/>
                    </a:moveTo>
                    <a:lnTo>
                      <a:pt x="1022" y="267"/>
                    </a:lnTo>
                    <a:lnTo>
                      <a:pt x="1028" y="267"/>
                    </a:lnTo>
                    <a:moveTo>
                      <a:pt x="1008" y="267"/>
                    </a:moveTo>
                    <a:lnTo>
                      <a:pt x="1008" y="267"/>
                    </a:lnTo>
                    <a:lnTo>
                      <a:pt x="1022" y="267"/>
                    </a:lnTo>
                    <a:moveTo>
                      <a:pt x="1002" y="267"/>
                    </a:moveTo>
                    <a:lnTo>
                      <a:pt x="1002" y="267"/>
                    </a:lnTo>
                    <a:lnTo>
                      <a:pt x="1008" y="267"/>
                    </a:lnTo>
                    <a:moveTo>
                      <a:pt x="995" y="267"/>
                    </a:moveTo>
                    <a:lnTo>
                      <a:pt x="995" y="267"/>
                    </a:lnTo>
                    <a:lnTo>
                      <a:pt x="1002" y="267"/>
                    </a:lnTo>
                    <a:moveTo>
                      <a:pt x="988" y="284"/>
                    </a:moveTo>
                    <a:lnTo>
                      <a:pt x="988" y="284"/>
                    </a:lnTo>
                    <a:lnTo>
                      <a:pt x="995" y="267"/>
                    </a:lnTo>
                    <a:moveTo>
                      <a:pt x="983" y="302"/>
                    </a:moveTo>
                    <a:lnTo>
                      <a:pt x="983" y="302"/>
                    </a:lnTo>
                    <a:lnTo>
                      <a:pt x="988" y="284"/>
                    </a:lnTo>
                    <a:moveTo>
                      <a:pt x="976" y="302"/>
                    </a:moveTo>
                    <a:lnTo>
                      <a:pt x="976" y="302"/>
                    </a:lnTo>
                    <a:lnTo>
                      <a:pt x="983" y="302"/>
                    </a:lnTo>
                    <a:moveTo>
                      <a:pt x="970" y="302"/>
                    </a:moveTo>
                    <a:lnTo>
                      <a:pt x="970" y="302"/>
                    </a:lnTo>
                    <a:lnTo>
                      <a:pt x="976" y="302"/>
                    </a:lnTo>
                    <a:moveTo>
                      <a:pt x="963" y="302"/>
                    </a:moveTo>
                    <a:lnTo>
                      <a:pt x="963" y="302"/>
                    </a:lnTo>
                    <a:lnTo>
                      <a:pt x="970" y="302"/>
                    </a:lnTo>
                    <a:moveTo>
                      <a:pt x="950" y="302"/>
                    </a:moveTo>
                    <a:lnTo>
                      <a:pt x="950" y="302"/>
                    </a:lnTo>
                    <a:lnTo>
                      <a:pt x="963" y="302"/>
                    </a:lnTo>
                    <a:moveTo>
                      <a:pt x="943" y="317"/>
                    </a:moveTo>
                    <a:lnTo>
                      <a:pt x="943" y="317"/>
                    </a:lnTo>
                    <a:lnTo>
                      <a:pt x="950" y="302"/>
                    </a:lnTo>
                    <a:moveTo>
                      <a:pt x="938" y="317"/>
                    </a:moveTo>
                    <a:lnTo>
                      <a:pt x="938" y="317"/>
                    </a:lnTo>
                    <a:lnTo>
                      <a:pt x="943" y="317"/>
                    </a:lnTo>
                    <a:moveTo>
                      <a:pt x="931" y="334"/>
                    </a:moveTo>
                    <a:lnTo>
                      <a:pt x="931" y="334"/>
                    </a:lnTo>
                    <a:lnTo>
                      <a:pt x="938" y="317"/>
                    </a:lnTo>
                    <a:moveTo>
                      <a:pt x="924" y="334"/>
                    </a:moveTo>
                    <a:lnTo>
                      <a:pt x="924" y="334"/>
                    </a:lnTo>
                    <a:lnTo>
                      <a:pt x="931" y="334"/>
                    </a:lnTo>
                    <a:moveTo>
                      <a:pt x="918" y="334"/>
                    </a:moveTo>
                    <a:lnTo>
                      <a:pt x="918" y="334"/>
                    </a:lnTo>
                    <a:lnTo>
                      <a:pt x="924" y="334"/>
                    </a:lnTo>
                    <a:moveTo>
                      <a:pt x="911" y="334"/>
                    </a:moveTo>
                    <a:lnTo>
                      <a:pt x="911" y="334"/>
                    </a:lnTo>
                    <a:lnTo>
                      <a:pt x="918" y="334"/>
                    </a:lnTo>
                    <a:moveTo>
                      <a:pt x="899" y="334"/>
                    </a:moveTo>
                    <a:lnTo>
                      <a:pt x="899" y="334"/>
                    </a:lnTo>
                    <a:lnTo>
                      <a:pt x="911" y="334"/>
                    </a:lnTo>
                    <a:moveTo>
                      <a:pt x="891" y="334"/>
                    </a:moveTo>
                    <a:lnTo>
                      <a:pt x="891" y="334"/>
                    </a:lnTo>
                    <a:lnTo>
                      <a:pt x="899" y="334"/>
                    </a:lnTo>
                    <a:moveTo>
                      <a:pt x="885" y="334"/>
                    </a:moveTo>
                    <a:lnTo>
                      <a:pt x="885" y="334"/>
                    </a:lnTo>
                    <a:lnTo>
                      <a:pt x="891" y="334"/>
                    </a:lnTo>
                    <a:moveTo>
                      <a:pt x="879" y="334"/>
                    </a:moveTo>
                    <a:lnTo>
                      <a:pt x="879" y="334"/>
                    </a:lnTo>
                    <a:lnTo>
                      <a:pt x="885" y="334"/>
                    </a:lnTo>
                    <a:moveTo>
                      <a:pt x="865" y="334"/>
                    </a:moveTo>
                    <a:lnTo>
                      <a:pt x="865" y="334"/>
                    </a:lnTo>
                    <a:lnTo>
                      <a:pt x="879" y="334"/>
                    </a:lnTo>
                    <a:moveTo>
                      <a:pt x="859" y="334"/>
                    </a:moveTo>
                    <a:lnTo>
                      <a:pt x="859" y="334"/>
                    </a:lnTo>
                    <a:lnTo>
                      <a:pt x="865" y="334"/>
                    </a:lnTo>
                    <a:moveTo>
                      <a:pt x="859" y="352"/>
                    </a:moveTo>
                    <a:lnTo>
                      <a:pt x="859" y="352"/>
                    </a:lnTo>
                    <a:lnTo>
                      <a:pt x="859" y="334"/>
                    </a:lnTo>
                    <a:moveTo>
                      <a:pt x="845" y="352"/>
                    </a:moveTo>
                    <a:lnTo>
                      <a:pt x="845" y="352"/>
                    </a:lnTo>
                    <a:lnTo>
                      <a:pt x="859" y="352"/>
                    </a:lnTo>
                    <a:moveTo>
                      <a:pt x="840" y="352"/>
                    </a:moveTo>
                    <a:lnTo>
                      <a:pt x="840" y="352"/>
                    </a:lnTo>
                    <a:lnTo>
                      <a:pt x="845" y="352"/>
                    </a:lnTo>
                    <a:moveTo>
                      <a:pt x="833" y="352"/>
                    </a:moveTo>
                    <a:lnTo>
                      <a:pt x="833" y="352"/>
                    </a:lnTo>
                    <a:lnTo>
                      <a:pt x="840" y="352"/>
                    </a:lnTo>
                    <a:moveTo>
                      <a:pt x="820" y="369"/>
                    </a:moveTo>
                    <a:lnTo>
                      <a:pt x="820" y="369"/>
                    </a:lnTo>
                    <a:lnTo>
                      <a:pt x="833" y="352"/>
                    </a:lnTo>
                    <a:moveTo>
                      <a:pt x="813" y="369"/>
                    </a:moveTo>
                    <a:lnTo>
                      <a:pt x="813" y="369"/>
                    </a:lnTo>
                    <a:lnTo>
                      <a:pt x="820" y="369"/>
                    </a:lnTo>
                    <a:moveTo>
                      <a:pt x="807" y="369"/>
                    </a:moveTo>
                    <a:lnTo>
                      <a:pt x="807" y="369"/>
                    </a:lnTo>
                    <a:lnTo>
                      <a:pt x="813" y="369"/>
                    </a:lnTo>
                    <a:moveTo>
                      <a:pt x="801" y="384"/>
                    </a:moveTo>
                    <a:lnTo>
                      <a:pt x="801" y="384"/>
                    </a:lnTo>
                    <a:lnTo>
                      <a:pt x="807" y="369"/>
                    </a:lnTo>
                    <a:moveTo>
                      <a:pt x="793" y="410"/>
                    </a:moveTo>
                    <a:lnTo>
                      <a:pt x="793" y="410"/>
                    </a:lnTo>
                    <a:lnTo>
                      <a:pt x="801" y="384"/>
                    </a:lnTo>
                    <a:moveTo>
                      <a:pt x="788" y="410"/>
                    </a:moveTo>
                    <a:lnTo>
                      <a:pt x="788" y="410"/>
                    </a:lnTo>
                    <a:lnTo>
                      <a:pt x="793" y="410"/>
                    </a:lnTo>
                    <a:moveTo>
                      <a:pt x="781" y="410"/>
                    </a:moveTo>
                    <a:lnTo>
                      <a:pt x="781" y="410"/>
                    </a:lnTo>
                    <a:lnTo>
                      <a:pt x="788" y="410"/>
                    </a:lnTo>
                    <a:moveTo>
                      <a:pt x="774" y="410"/>
                    </a:moveTo>
                    <a:lnTo>
                      <a:pt x="774" y="410"/>
                    </a:lnTo>
                    <a:lnTo>
                      <a:pt x="781" y="410"/>
                    </a:lnTo>
                    <a:moveTo>
                      <a:pt x="761" y="410"/>
                    </a:moveTo>
                    <a:lnTo>
                      <a:pt x="761" y="410"/>
                    </a:lnTo>
                    <a:lnTo>
                      <a:pt x="774" y="410"/>
                    </a:lnTo>
                    <a:moveTo>
                      <a:pt x="754" y="410"/>
                    </a:moveTo>
                    <a:lnTo>
                      <a:pt x="754" y="410"/>
                    </a:lnTo>
                    <a:lnTo>
                      <a:pt x="761" y="410"/>
                    </a:lnTo>
                    <a:moveTo>
                      <a:pt x="749" y="427"/>
                    </a:moveTo>
                    <a:lnTo>
                      <a:pt x="749" y="427"/>
                    </a:lnTo>
                    <a:lnTo>
                      <a:pt x="754" y="410"/>
                    </a:lnTo>
                    <a:moveTo>
                      <a:pt x="742" y="427"/>
                    </a:moveTo>
                    <a:lnTo>
                      <a:pt x="742" y="427"/>
                    </a:lnTo>
                    <a:lnTo>
                      <a:pt x="749" y="427"/>
                    </a:lnTo>
                    <a:moveTo>
                      <a:pt x="736" y="427"/>
                    </a:moveTo>
                    <a:lnTo>
                      <a:pt x="736" y="427"/>
                    </a:lnTo>
                    <a:lnTo>
                      <a:pt x="742" y="427"/>
                    </a:lnTo>
                    <a:moveTo>
                      <a:pt x="729" y="427"/>
                    </a:moveTo>
                    <a:lnTo>
                      <a:pt x="729" y="427"/>
                    </a:lnTo>
                    <a:lnTo>
                      <a:pt x="736" y="427"/>
                    </a:lnTo>
                    <a:moveTo>
                      <a:pt x="716" y="427"/>
                    </a:moveTo>
                    <a:lnTo>
                      <a:pt x="716" y="427"/>
                    </a:lnTo>
                    <a:lnTo>
                      <a:pt x="729" y="427"/>
                    </a:lnTo>
                    <a:moveTo>
                      <a:pt x="709" y="427"/>
                    </a:moveTo>
                    <a:lnTo>
                      <a:pt x="709" y="427"/>
                    </a:lnTo>
                    <a:lnTo>
                      <a:pt x="716" y="427"/>
                    </a:lnTo>
                    <a:moveTo>
                      <a:pt x="704" y="427"/>
                    </a:moveTo>
                    <a:lnTo>
                      <a:pt x="704" y="427"/>
                    </a:lnTo>
                    <a:lnTo>
                      <a:pt x="709" y="427"/>
                    </a:lnTo>
                    <a:moveTo>
                      <a:pt x="696" y="443"/>
                    </a:moveTo>
                    <a:lnTo>
                      <a:pt x="696" y="443"/>
                    </a:lnTo>
                    <a:lnTo>
                      <a:pt x="704" y="427"/>
                    </a:lnTo>
                    <a:moveTo>
                      <a:pt x="684" y="443"/>
                    </a:moveTo>
                    <a:lnTo>
                      <a:pt x="684" y="443"/>
                    </a:lnTo>
                    <a:lnTo>
                      <a:pt x="696" y="443"/>
                    </a:lnTo>
                    <a:moveTo>
                      <a:pt x="677" y="443"/>
                    </a:moveTo>
                    <a:lnTo>
                      <a:pt x="677" y="443"/>
                    </a:lnTo>
                    <a:lnTo>
                      <a:pt x="684" y="443"/>
                    </a:lnTo>
                    <a:moveTo>
                      <a:pt x="670" y="443"/>
                    </a:moveTo>
                    <a:lnTo>
                      <a:pt x="670" y="443"/>
                    </a:lnTo>
                    <a:lnTo>
                      <a:pt x="677" y="443"/>
                    </a:lnTo>
                    <a:moveTo>
                      <a:pt x="663" y="443"/>
                    </a:moveTo>
                    <a:lnTo>
                      <a:pt x="663" y="443"/>
                    </a:lnTo>
                    <a:lnTo>
                      <a:pt x="670" y="443"/>
                    </a:lnTo>
                    <a:moveTo>
                      <a:pt x="651" y="443"/>
                    </a:moveTo>
                    <a:lnTo>
                      <a:pt x="651" y="443"/>
                    </a:lnTo>
                    <a:lnTo>
                      <a:pt x="663" y="443"/>
                    </a:lnTo>
                    <a:moveTo>
                      <a:pt x="645" y="460"/>
                    </a:moveTo>
                    <a:lnTo>
                      <a:pt x="645" y="460"/>
                    </a:lnTo>
                    <a:lnTo>
                      <a:pt x="651" y="443"/>
                    </a:lnTo>
                    <a:moveTo>
                      <a:pt x="638" y="460"/>
                    </a:moveTo>
                    <a:lnTo>
                      <a:pt x="638" y="460"/>
                    </a:lnTo>
                    <a:lnTo>
                      <a:pt x="645" y="460"/>
                    </a:lnTo>
                    <a:moveTo>
                      <a:pt x="631" y="460"/>
                    </a:moveTo>
                    <a:lnTo>
                      <a:pt x="631" y="460"/>
                    </a:lnTo>
                    <a:lnTo>
                      <a:pt x="638" y="460"/>
                    </a:lnTo>
                    <a:moveTo>
                      <a:pt x="618" y="460"/>
                    </a:moveTo>
                    <a:lnTo>
                      <a:pt x="618" y="460"/>
                    </a:lnTo>
                    <a:lnTo>
                      <a:pt x="631" y="460"/>
                    </a:lnTo>
                    <a:moveTo>
                      <a:pt x="611" y="460"/>
                    </a:moveTo>
                    <a:lnTo>
                      <a:pt x="611" y="460"/>
                    </a:lnTo>
                    <a:lnTo>
                      <a:pt x="618" y="460"/>
                    </a:lnTo>
                    <a:moveTo>
                      <a:pt x="606" y="460"/>
                    </a:moveTo>
                    <a:lnTo>
                      <a:pt x="606" y="460"/>
                    </a:lnTo>
                    <a:lnTo>
                      <a:pt x="611" y="460"/>
                    </a:lnTo>
                    <a:moveTo>
                      <a:pt x="599" y="460"/>
                    </a:moveTo>
                    <a:lnTo>
                      <a:pt x="599" y="460"/>
                    </a:lnTo>
                    <a:lnTo>
                      <a:pt x="606" y="460"/>
                    </a:lnTo>
                    <a:moveTo>
                      <a:pt x="586" y="460"/>
                    </a:moveTo>
                    <a:lnTo>
                      <a:pt x="586" y="460"/>
                    </a:lnTo>
                    <a:lnTo>
                      <a:pt x="599" y="460"/>
                    </a:lnTo>
                    <a:moveTo>
                      <a:pt x="579" y="460"/>
                    </a:moveTo>
                    <a:lnTo>
                      <a:pt x="579" y="460"/>
                    </a:lnTo>
                    <a:lnTo>
                      <a:pt x="586" y="460"/>
                    </a:lnTo>
                    <a:moveTo>
                      <a:pt x="573" y="460"/>
                    </a:moveTo>
                    <a:lnTo>
                      <a:pt x="573" y="460"/>
                    </a:lnTo>
                    <a:lnTo>
                      <a:pt x="579" y="460"/>
                    </a:lnTo>
                    <a:moveTo>
                      <a:pt x="559" y="460"/>
                    </a:moveTo>
                    <a:lnTo>
                      <a:pt x="559" y="460"/>
                    </a:lnTo>
                    <a:lnTo>
                      <a:pt x="573" y="460"/>
                    </a:lnTo>
                    <a:moveTo>
                      <a:pt x="554" y="460"/>
                    </a:moveTo>
                    <a:lnTo>
                      <a:pt x="554" y="460"/>
                    </a:lnTo>
                    <a:lnTo>
                      <a:pt x="559" y="460"/>
                    </a:lnTo>
                    <a:moveTo>
                      <a:pt x="547" y="460"/>
                    </a:moveTo>
                    <a:lnTo>
                      <a:pt x="547" y="460"/>
                    </a:lnTo>
                    <a:lnTo>
                      <a:pt x="554" y="460"/>
                    </a:lnTo>
                    <a:moveTo>
                      <a:pt x="541" y="460"/>
                    </a:moveTo>
                    <a:lnTo>
                      <a:pt x="541" y="460"/>
                    </a:lnTo>
                    <a:lnTo>
                      <a:pt x="547" y="460"/>
                    </a:lnTo>
                    <a:moveTo>
                      <a:pt x="527" y="460"/>
                    </a:moveTo>
                    <a:lnTo>
                      <a:pt x="527" y="460"/>
                    </a:lnTo>
                    <a:lnTo>
                      <a:pt x="541" y="460"/>
                    </a:lnTo>
                    <a:moveTo>
                      <a:pt x="520" y="460"/>
                    </a:moveTo>
                    <a:lnTo>
                      <a:pt x="520" y="460"/>
                    </a:lnTo>
                    <a:lnTo>
                      <a:pt x="527" y="460"/>
                    </a:lnTo>
                    <a:moveTo>
                      <a:pt x="514" y="460"/>
                    </a:moveTo>
                    <a:lnTo>
                      <a:pt x="514" y="460"/>
                    </a:lnTo>
                    <a:lnTo>
                      <a:pt x="520" y="460"/>
                    </a:lnTo>
                    <a:moveTo>
                      <a:pt x="508" y="460"/>
                    </a:moveTo>
                    <a:lnTo>
                      <a:pt x="508" y="460"/>
                    </a:lnTo>
                    <a:lnTo>
                      <a:pt x="514" y="460"/>
                    </a:lnTo>
                    <a:moveTo>
                      <a:pt x="495" y="460"/>
                    </a:moveTo>
                    <a:lnTo>
                      <a:pt x="495" y="460"/>
                    </a:lnTo>
                    <a:lnTo>
                      <a:pt x="508" y="460"/>
                    </a:lnTo>
                    <a:moveTo>
                      <a:pt x="488" y="460"/>
                    </a:moveTo>
                    <a:lnTo>
                      <a:pt x="488" y="460"/>
                    </a:lnTo>
                    <a:lnTo>
                      <a:pt x="495" y="460"/>
                    </a:lnTo>
                    <a:moveTo>
                      <a:pt x="482" y="460"/>
                    </a:moveTo>
                    <a:lnTo>
                      <a:pt x="482" y="460"/>
                    </a:lnTo>
                    <a:lnTo>
                      <a:pt x="488" y="460"/>
                    </a:lnTo>
                    <a:moveTo>
                      <a:pt x="475" y="477"/>
                    </a:moveTo>
                    <a:lnTo>
                      <a:pt x="475" y="477"/>
                    </a:lnTo>
                    <a:lnTo>
                      <a:pt x="482" y="460"/>
                    </a:lnTo>
                    <a:moveTo>
                      <a:pt x="462" y="477"/>
                    </a:moveTo>
                    <a:lnTo>
                      <a:pt x="462" y="477"/>
                    </a:lnTo>
                    <a:lnTo>
                      <a:pt x="475" y="477"/>
                    </a:lnTo>
                    <a:moveTo>
                      <a:pt x="456" y="477"/>
                    </a:moveTo>
                    <a:lnTo>
                      <a:pt x="456" y="477"/>
                    </a:lnTo>
                    <a:lnTo>
                      <a:pt x="462" y="477"/>
                    </a:lnTo>
                    <a:moveTo>
                      <a:pt x="450" y="477"/>
                    </a:moveTo>
                    <a:lnTo>
                      <a:pt x="450" y="477"/>
                    </a:lnTo>
                    <a:lnTo>
                      <a:pt x="456" y="477"/>
                    </a:lnTo>
                    <a:moveTo>
                      <a:pt x="443" y="477"/>
                    </a:moveTo>
                    <a:lnTo>
                      <a:pt x="443" y="477"/>
                    </a:lnTo>
                    <a:lnTo>
                      <a:pt x="450" y="477"/>
                    </a:lnTo>
                    <a:moveTo>
                      <a:pt x="430" y="477"/>
                    </a:moveTo>
                    <a:lnTo>
                      <a:pt x="430" y="477"/>
                    </a:lnTo>
                    <a:lnTo>
                      <a:pt x="443" y="477"/>
                    </a:lnTo>
                    <a:moveTo>
                      <a:pt x="423" y="477"/>
                    </a:moveTo>
                    <a:lnTo>
                      <a:pt x="423" y="477"/>
                    </a:lnTo>
                    <a:lnTo>
                      <a:pt x="430" y="477"/>
                    </a:lnTo>
                    <a:moveTo>
                      <a:pt x="423" y="493"/>
                    </a:moveTo>
                    <a:lnTo>
                      <a:pt x="423" y="493"/>
                    </a:lnTo>
                    <a:lnTo>
                      <a:pt x="423" y="477"/>
                    </a:lnTo>
                    <a:moveTo>
                      <a:pt x="411" y="493"/>
                    </a:moveTo>
                    <a:lnTo>
                      <a:pt x="411" y="493"/>
                    </a:lnTo>
                    <a:lnTo>
                      <a:pt x="423" y="493"/>
                    </a:lnTo>
                    <a:moveTo>
                      <a:pt x="404" y="493"/>
                    </a:moveTo>
                    <a:lnTo>
                      <a:pt x="404" y="493"/>
                    </a:lnTo>
                    <a:lnTo>
                      <a:pt x="411" y="493"/>
                    </a:lnTo>
                    <a:moveTo>
                      <a:pt x="397" y="493"/>
                    </a:moveTo>
                    <a:lnTo>
                      <a:pt x="397" y="493"/>
                    </a:lnTo>
                    <a:lnTo>
                      <a:pt x="404" y="493"/>
                    </a:lnTo>
                    <a:moveTo>
                      <a:pt x="391" y="510"/>
                    </a:moveTo>
                    <a:lnTo>
                      <a:pt x="391" y="510"/>
                    </a:lnTo>
                    <a:lnTo>
                      <a:pt x="397" y="493"/>
                    </a:lnTo>
                    <a:moveTo>
                      <a:pt x="384" y="510"/>
                    </a:moveTo>
                    <a:lnTo>
                      <a:pt x="384" y="510"/>
                    </a:lnTo>
                    <a:lnTo>
                      <a:pt x="391" y="510"/>
                    </a:lnTo>
                    <a:moveTo>
                      <a:pt x="372" y="510"/>
                    </a:moveTo>
                    <a:lnTo>
                      <a:pt x="372" y="510"/>
                    </a:lnTo>
                    <a:lnTo>
                      <a:pt x="384" y="510"/>
                    </a:lnTo>
                    <a:moveTo>
                      <a:pt x="372" y="544"/>
                    </a:moveTo>
                    <a:lnTo>
                      <a:pt x="372" y="544"/>
                    </a:lnTo>
                    <a:lnTo>
                      <a:pt x="372" y="510"/>
                    </a:lnTo>
                    <a:moveTo>
                      <a:pt x="364" y="544"/>
                    </a:moveTo>
                    <a:lnTo>
                      <a:pt x="364" y="544"/>
                    </a:lnTo>
                    <a:lnTo>
                      <a:pt x="372" y="544"/>
                    </a:lnTo>
                    <a:moveTo>
                      <a:pt x="359" y="562"/>
                    </a:moveTo>
                    <a:lnTo>
                      <a:pt x="359" y="562"/>
                    </a:lnTo>
                    <a:lnTo>
                      <a:pt x="364" y="544"/>
                    </a:lnTo>
                    <a:moveTo>
                      <a:pt x="352" y="562"/>
                    </a:moveTo>
                    <a:lnTo>
                      <a:pt x="352" y="562"/>
                    </a:lnTo>
                    <a:lnTo>
                      <a:pt x="359" y="562"/>
                    </a:lnTo>
                    <a:moveTo>
                      <a:pt x="345" y="562"/>
                    </a:moveTo>
                    <a:lnTo>
                      <a:pt x="345" y="562"/>
                    </a:lnTo>
                    <a:lnTo>
                      <a:pt x="352" y="562"/>
                    </a:lnTo>
                    <a:moveTo>
                      <a:pt x="339" y="562"/>
                    </a:moveTo>
                    <a:lnTo>
                      <a:pt x="339" y="562"/>
                    </a:lnTo>
                    <a:lnTo>
                      <a:pt x="345" y="562"/>
                    </a:lnTo>
                    <a:moveTo>
                      <a:pt x="325" y="562"/>
                    </a:moveTo>
                    <a:lnTo>
                      <a:pt x="325" y="562"/>
                    </a:lnTo>
                    <a:lnTo>
                      <a:pt x="339" y="562"/>
                    </a:lnTo>
                    <a:moveTo>
                      <a:pt x="325" y="577"/>
                    </a:moveTo>
                    <a:lnTo>
                      <a:pt x="325" y="577"/>
                    </a:lnTo>
                    <a:lnTo>
                      <a:pt x="325" y="562"/>
                    </a:lnTo>
                    <a:moveTo>
                      <a:pt x="313" y="577"/>
                    </a:moveTo>
                    <a:lnTo>
                      <a:pt x="313" y="577"/>
                    </a:lnTo>
                    <a:lnTo>
                      <a:pt x="325" y="577"/>
                    </a:lnTo>
                    <a:moveTo>
                      <a:pt x="307" y="577"/>
                    </a:moveTo>
                    <a:lnTo>
                      <a:pt x="307" y="577"/>
                    </a:lnTo>
                    <a:lnTo>
                      <a:pt x="313" y="577"/>
                    </a:lnTo>
                    <a:moveTo>
                      <a:pt x="300" y="594"/>
                    </a:moveTo>
                    <a:lnTo>
                      <a:pt x="300" y="594"/>
                    </a:lnTo>
                    <a:lnTo>
                      <a:pt x="307" y="577"/>
                    </a:lnTo>
                    <a:moveTo>
                      <a:pt x="293" y="618"/>
                    </a:moveTo>
                    <a:lnTo>
                      <a:pt x="293" y="618"/>
                    </a:lnTo>
                    <a:lnTo>
                      <a:pt x="300" y="594"/>
                    </a:lnTo>
                    <a:moveTo>
                      <a:pt x="286" y="636"/>
                    </a:moveTo>
                    <a:lnTo>
                      <a:pt x="286" y="636"/>
                    </a:lnTo>
                    <a:lnTo>
                      <a:pt x="293" y="618"/>
                    </a:lnTo>
                    <a:moveTo>
                      <a:pt x="274" y="636"/>
                    </a:moveTo>
                    <a:lnTo>
                      <a:pt x="274" y="636"/>
                    </a:lnTo>
                    <a:lnTo>
                      <a:pt x="286" y="636"/>
                    </a:lnTo>
                    <a:moveTo>
                      <a:pt x="268" y="636"/>
                    </a:moveTo>
                    <a:lnTo>
                      <a:pt x="268" y="636"/>
                    </a:lnTo>
                    <a:lnTo>
                      <a:pt x="274" y="636"/>
                    </a:lnTo>
                    <a:moveTo>
                      <a:pt x="261" y="636"/>
                    </a:moveTo>
                    <a:lnTo>
                      <a:pt x="261" y="636"/>
                    </a:lnTo>
                    <a:lnTo>
                      <a:pt x="268" y="636"/>
                    </a:lnTo>
                    <a:moveTo>
                      <a:pt x="254" y="636"/>
                    </a:moveTo>
                    <a:lnTo>
                      <a:pt x="254" y="636"/>
                    </a:lnTo>
                    <a:lnTo>
                      <a:pt x="261" y="636"/>
                    </a:lnTo>
                    <a:moveTo>
                      <a:pt x="241" y="636"/>
                    </a:moveTo>
                    <a:lnTo>
                      <a:pt x="241" y="636"/>
                    </a:lnTo>
                    <a:lnTo>
                      <a:pt x="254" y="636"/>
                    </a:lnTo>
                    <a:moveTo>
                      <a:pt x="234" y="636"/>
                    </a:moveTo>
                    <a:lnTo>
                      <a:pt x="234" y="636"/>
                    </a:lnTo>
                    <a:lnTo>
                      <a:pt x="241" y="636"/>
                    </a:lnTo>
                    <a:moveTo>
                      <a:pt x="228" y="636"/>
                    </a:moveTo>
                    <a:lnTo>
                      <a:pt x="228" y="636"/>
                    </a:lnTo>
                    <a:lnTo>
                      <a:pt x="234" y="636"/>
                    </a:lnTo>
                    <a:moveTo>
                      <a:pt x="221" y="636"/>
                    </a:moveTo>
                    <a:lnTo>
                      <a:pt x="221" y="636"/>
                    </a:lnTo>
                    <a:lnTo>
                      <a:pt x="228" y="636"/>
                    </a:lnTo>
                    <a:moveTo>
                      <a:pt x="209" y="636"/>
                    </a:moveTo>
                    <a:lnTo>
                      <a:pt x="209" y="636"/>
                    </a:lnTo>
                    <a:lnTo>
                      <a:pt x="221" y="636"/>
                    </a:lnTo>
                    <a:moveTo>
                      <a:pt x="202" y="636"/>
                    </a:moveTo>
                    <a:lnTo>
                      <a:pt x="202" y="636"/>
                    </a:lnTo>
                    <a:lnTo>
                      <a:pt x="209" y="636"/>
                    </a:lnTo>
                    <a:moveTo>
                      <a:pt x="196" y="636"/>
                    </a:moveTo>
                    <a:lnTo>
                      <a:pt x="196" y="636"/>
                    </a:lnTo>
                    <a:lnTo>
                      <a:pt x="202" y="636"/>
                    </a:lnTo>
                    <a:moveTo>
                      <a:pt x="189" y="653"/>
                    </a:moveTo>
                    <a:lnTo>
                      <a:pt x="189" y="653"/>
                    </a:lnTo>
                    <a:lnTo>
                      <a:pt x="196" y="636"/>
                    </a:lnTo>
                    <a:moveTo>
                      <a:pt x="182" y="653"/>
                    </a:moveTo>
                    <a:lnTo>
                      <a:pt x="182" y="653"/>
                    </a:lnTo>
                    <a:lnTo>
                      <a:pt x="189" y="653"/>
                    </a:lnTo>
                    <a:moveTo>
                      <a:pt x="169" y="653"/>
                    </a:moveTo>
                    <a:lnTo>
                      <a:pt x="169" y="653"/>
                    </a:lnTo>
                    <a:lnTo>
                      <a:pt x="182" y="653"/>
                    </a:lnTo>
                    <a:moveTo>
                      <a:pt x="164" y="653"/>
                    </a:moveTo>
                    <a:lnTo>
                      <a:pt x="164" y="653"/>
                    </a:lnTo>
                    <a:lnTo>
                      <a:pt x="169" y="653"/>
                    </a:lnTo>
                    <a:moveTo>
                      <a:pt x="157" y="653"/>
                    </a:moveTo>
                    <a:lnTo>
                      <a:pt x="157" y="653"/>
                    </a:lnTo>
                    <a:lnTo>
                      <a:pt x="164" y="653"/>
                    </a:lnTo>
                    <a:moveTo>
                      <a:pt x="150" y="653"/>
                    </a:moveTo>
                    <a:lnTo>
                      <a:pt x="150" y="653"/>
                    </a:lnTo>
                    <a:lnTo>
                      <a:pt x="157" y="653"/>
                    </a:lnTo>
                    <a:moveTo>
                      <a:pt x="137" y="653"/>
                    </a:moveTo>
                    <a:lnTo>
                      <a:pt x="137" y="653"/>
                    </a:lnTo>
                    <a:lnTo>
                      <a:pt x="150" y="653"/>
                    </a:lnTo>
                    <a:moveTo>
                      <a:pt x="130" y="653"/>
                    </a:moveTo>
                    <a:lnTo>
                      <a:pt x="130" y="653"/>
                    </a:lnTo>
                    <a:lnTo>
                      <a:pt x="137" y="653"/>
                    </a:lnTo>
                    <a:moveTo>
                      <a:pt x="125" y="653"/>
                    </a:moveTo>
                    <a:lnTo>
                      <a:pt x="125" y="653"/>
                    </a:lnTo>
                    <a:lnTo>
                      <a:pt x="130" y="653"/>
                    </a:lnTo>
                    <a:moveTo>
                      <a:pt x="111" y="653"/>
                    </a:moveTo>
                    <a:lnTo>
                      <a:pt x="111" y="653"/>
                    </a:lnTo>
                    <a:lnTo>
                      <a:pt x="125" y="653"/>
                    </a:lnTo>
                    <a:moveTo>
                      <a:pt x="105" y="653"/>
                    </a:moveTo>
                    <a:lnTo>
                      <a:pt x="105" y="653"/>
                    </a:lnTo>
                    <a:lnTo>
                      <a:pt x="111" y="653"/>
                    </a:lnTo>
                    <a:moveTo>
                      <a:pt x="98" y="653"/>
                    </a:moveTo>
                    <a:lnTo>
                      <a:pt x="98" y="653"/>
                    </a:lnTo>
                    <a:lnTo>
                      <a:pt x="105" y="653"/>
                    </a:lnTo>
                    <a:moveTo>
                      <a:pt x="91" y="653"/>
                    </a:moveTo>
                    <a:lnTo>
                      <a:pt x="91" y="653"/>
                    </a:lnTo>
                    <a:lnTo>
                      <a:pt x="98" y="653"/>
                    </a:lnTo>
                    <a:moveTo>
                      <a:pt x="79" y="653"/>
                    </a:moveTo>
                    <a:lnTo>
                      <a:pt x="79" y="653"/>
                    </a:lnTo>
                    <a:lnTo>
                      <a:pt x="91" y="653"/>
                    </a:lnTo>
                    <a:moveTo>
                      <a:pt x="73" y="668"/>
                    </a:moveTo>
                    <a:lnTo>
                      <a:pt x="73" y="668"/>
                    </a:lnTo>
                    <a:lnTo>
                      <a:pt x="79" y="653"/>
                    </a:lnTo>
                    <a:moveTo>
                      <a:pt x="66" y="668"/>
                    </a:moveTo>
                    <a:lnTo>
                      <a:pt x="66" y="668"/>
                    </a:lnTo>
                    <a:lnTo>
                      <a:pt x="73" y="668"/>
                    </a:lnTo>
                    <a:moveTo>
                      <a:pt x="59" y="668"/>
                    </a:moveTo>
                    <a:lnTo>
                      <a:pt x="59" y="668"/>
                    </a:lnTo>
                    <a:lnTo>
                      <a:pt x="66" y="668"/>
                    </a:lnTo>
                    <a:moveTo>
                      <a:pt x="53" y="686"/>
                    </a:moveTo>
                    <a:lnTo>
                      <a:pt x="53" y="686"/>
                    </a:lnTo>
                    <a:lnTo>
                      <a:pt x="59" y="668"/>
                    </a:lnTo>
                    <a:moveTo>
                      <a:pt x="46" y="703"/>
                    </a:moveTo>
                    <a:lnTo>
                      <a:pt x="46" y="703"/>
                    </a:lnTo>
                    <a:lnTo>
                      <a:pt x="53" y="686"/>
                    </a:lnTo>
                    <a:moveTo>
                      <a:pt x="39" y="703"/>
                    </a:moveTo>
                    <a:lnTo>
                      <a:pt x="39" y="703"/>
                    </a:lnTo>
                    <a:lnTo>
                      <a:pt x="46" y="703"/>
                    </a:lnTo>
                    <a:moveTo>
                      <a:pt x="27" y="703"/>
                    </a:moveTo>
                    <a:lnTo>
                      <a:pt x="27" y="703"/>
                    </a:lnTo>
                    <a:lnTo>
                      <a:pt x="39" y="703"/>
                    </a:lnTo>
                    <a:moveTo>
                      <a:pt x="20" y="703"/>
                    </a:moveTo>
                    <a:lnTo>
                      <a:pt x="20" y="703"/>
                    </a:lnTo>
                    <a:lnTo>
                      <a:pt x="27" y="703"/>
                    </a:lnTo>
                    <a:moveTo>
                      <a:pt x="14" y="703"/>
                    </a:moveTo>
                    <a:lnTo>
                      <a:pt x="14" y="703"/>
                    </a:lnTo>
                    <a:lnTo>
                      <a:pt x="20" y="703"/>
                    </a:lnTo>
                    <a:moveTo>
                      <a:pt x="0" y="703"/>
                    </a:moveTo>
                    <a:lnTo>
                      <a:pt x="0" y="703"/>
                    </a:lnTo>
                    <a:lnTo>
                      <a:pt x="14" y="703"/>
                    </a:lnTo>
                    <a:moveTo>
                      <a:pt x="0" y="720"/>
                    </a:moveTo>
                    <a:lnTo>
                      <a:pt x="0" y="720"/>
                    </a:lnTo>
                    <a:lnTo>
                      <a:pt x="0" y="703"/>
                    </a:lnTo>
                  </a:path>
                </a:pathLst>
              </a:custGeom>
              <a:noFill/>
              <a:ln w="28575"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600" dirty="0">
                  <a:latin typeface="Century Gothic" panose="020B0502020202020204" pitchFamily="34" charset="0"/>
                </a:endParaRPr>
              </a:p>
            </p:txBody>
          </p:sp>
        </p:grpSp>
        <p:sp>
          <p:nvSpPr>
            <p:cNvPr id="308" name="Rectangle 110">
              <a:extLst>
                <a:ext uri="{FF2B5EF4-FFF2-40B4-BE49-F238E27FC236}">
                  <a16:creationId xmlns:a16="http://schemas.microsoft.com/office/drawing/2014/main" id="{95887AF3-00DA-48D2-B327-458E7B6B56B1}"/>
                </a:ext>
              </a:extLst>
            </p:cNvPr>
            <p:cNvSpPr>
              <a:spLocks noChangeArrowheads="1"/>
            </p:cNvSpPr>
            <p:nvPr/>
          </p:nvSpPr>
          <p:spPr bwMode="auto">
            <a:xfrm>
              <a:off x="11012131" y="2641686"/>
              <a:ext cx="621851" cy="4120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nSpc>
                  <a:spcPct val="85000"/>
                </a:lnSpc>
              </a:pPr>
              <a:r>
                <a:rPr lang="it-IT" altLang="en-US" sz="1050" b="1">
                  <a:latin typeface="Century Gothic" panose="020B0502020202020204" pitchFamily="34" charset="0"/>
                </a:rPr>
                <a:t>PAD</a:t>
              </a:r>
            </a:p>
            <a:p>
              <a:pPr lvl="0">
                <a:lnSpc>
                  <a:spcPct val="85000"/>
                </a:lnSpc>
              </a:pPr>
              <a:r>
                <a:rPr lang="it-IT" altLang="en-US" sz="1050">
                  <a:solidFill>
                    <a:srgbClr val="C00000"/>
                  </a:solidFill>
                  <a:latin typeface="Century Gothic" panose="020B0502020202020204" pitchFamily="34" charset="0"/>
                </a:rPr>
                <a:t>4.8% ARR</a:t>
              </a:r>
            </a:p>
            <a:p>
              <a:pPr lvl="0">
                <a:lnSpc>
                  <a:spcPct val="85000"/>
                </a:lnSpc>
              </a:pPr>
              <a:r>
                <a:rPr lang="it-IT" altLang="en-US" sz="1050">
                  <a:solidFill>
                    <a:srgbClr val="C00000"/>
                  </a:solidFill>
                  <a:latin typeface="Century Gothic" panose="020B0502020202020204" pitchFamily="34" charset="0"/>
                </a:rPr>
                <a:t>NNT 21 </a:t>
              </a:r>
              <a:endParaRPr kumimoji="0" lang="en-US" altLang="en-US" sz="2000" b="0" i="0" u="none" strike="noStrike" cap="none" normalizeH="0" baseline="0" dirty="0">
                <a:ln>
                  <a:noFill/>
                </a:ln>
                <a:solidFill>
                  <a:srgbClr val="C00000"/>
                </a:solidFill>
                <a:effectLst/>
                <a:latin typeface="Century Gothic" panose="020B0502020202020204" pitchFamily="34" charset="0"/>
              </a:endParaRPr>
            </a:p>
          </p:txBody>
        </p:sp>
        <p:sp>
          <p:nvSpPr>
            <p:cNvPr id="351" name="Down Arrow 150">
              <a:extLst>
                <a:ext uri="{FF2B5EF4-FFF2-40B4-BE49-F238E27FC236}">
                  <a16:creationId xmlns:a16="http://schemas.microsoft.com/office/drawing/2014/main" id="{016C01F6-330A-4D7B-BD43-DD9A5976A23A}"/>
                </a:ext>
              </a:extLst>
            </p:cNvPr>
            <p:cNvSpPr/>
            <p:nvPr/>
          </p:nvSpPr>
          <p:spPr>
            <a:xfrm>
              <a:off x="10690042" y="2535544"/>
              <a:ext cx="221961" cy="660129"/>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latin typeface="Century Gothic" panose="020B0502020202020204" pitchFamily="34" charset="0"/>
              </a:endParaRPr>
            </a:p>
          </p:txBody>
        </p:sp>
      </p:grpSp>
      <p:sp>
        <p:nvSpPr>
          <p:cNvPr id="15" name="Rectangle 14">
            <a:extLst>
              <a:ext uri="{FF2B5EF4-FFF2-40B4-BE49-F238E27FC236}">
                <a16:creationId xmlns:a16="http://schemas.microsoft.com/office/drawing/2014/main" id="{E7BBD859-64AA-B77B-E15A-75D4BA0675E9}"/>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3" action="ppaction://hlinksldjump"/>
            <a:extLst>
              <a:ext uri="{FF2B5EF4-FFF2-40B4-BE49-F238E27FC236}">
                <a16:creationId xmlns:a16="http://schemas.microsoft.com/office/drawing/2014/main" id="{72D31EF2-728F-4D45-7202-FB33B151366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5" name="Rectangle 54">
            <a:extLst>
              <a:ext uri="{FF2B5EF4-FFF2-40B4-BE49-F238E27FC236}">
                <a16:creationId xmlns:a16="http://schemas.microsoft.com/office/drawing/2014/main" id="{8F519C28-6DC0-EA80-7D62-4F9BDC2FAE24}"/>
              </a:ext>
            </a:extLst>
          </p:cNvPr>
          <p:cNvSpPr>
            <a:spLocks noChangeArrowheads="1"/>
          </p:cNvSpPr>
          <p:nvPr/>
        </p:nvSpPr>
        <p:spPr bwMode="auto">
          <a:xfrm rot="16200000">
            <a:off x="5784575" y="3896767"/>
            <a:ext cx="13529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ysClr val="windowText" lastClr="000000"/>
                </a:solidFill>
                <a:latin typeface="Century Gothic" panose="020B0502020202020204" pitchFamily="34" charset="0"/>
              </a:rPr>
              <a:t>Risk of Endpoint</a:t>
            </a:r>
          </a:p>
        </p:txBody>
      </p:sp>
    </p:spTree>
    <p:extLst>
      <p:ext uri="{BB962C8B-B14F-4D97-AF65-F5344CB8AC3E}">
        <p14:creationId xmlns:p14="http://schemas.microsoft.com/office/powerpoint/2010/main" val="2281585830"/>
      </p:ext>
    </p:extLst>
  </p:cSld>
  <p:clrMapOvr>
    <a:masterClrMapping/>
  </p:clrMapOvr>
  <p:transition>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DB3466-362A-4FE4-B7DD-E047B4023A14}"/>
              </a:ext>
            </a:extLst>
          </p:cNvPr>
          <p:cNvSpPr>
            <a:spLocks noGrp="1"/>
          </p:cNvSpPr>
          <p:nvPr>
            <p:ph type="title"/>
          </p:nvPr>
        </p:nvSpPr>
        <p:spPr>
          <a:xfrm>
            <a:off x="365760" y="365760"/>
            <a:ext cx="11466576" cy="1015663"/>
          </a:xfrm>
        </p:spPr>
        <p:txBody>
          <a:bodyPr/>
          <a:lstStyle/>
          <a:p>
            <a:r>
              <a:rPr lang="en-US" sz="3300" noProof="0" dirty="0"/>
              <a:t>Evolocumab Reduced the Relative Risk of MALE </a:t>
            </a:r>
            <a:br>
              <a:rPr lang="en-US" sz="3300" noProof="0" dirty="0"/>
            </a:br>
            <a:r>
              <a:rPr lang="en-US" sz="3300" noProof="0" dirty="0"/>
              <a:t>(by 42%) in Patients, Irrespective of a History of PAD</a:t>
            </a:r>
          </a:p>
        </p:txBody>
      </p:sp>
      <p:grpSp>
        <p:nvGrpSpPr>
          <p:cNvPr id="3" name="Group 2">
            <a:extLst>
              <a:ext uri="{FF2B5EF4-FFF2-40B4-BE49-F238E27FC236}">
                <a16:creationId xmlns:a16="http://schemas.microsoft.com/office/drawing/2014/main" id="{24E263BC-4ADE-441C-A975-1CC794AC355E}"/>
              </a:ext>
            </a:extLst>
          </p:cNvPr>
          <p:cNvGrpSpPr/>
          <p:nvPr/>
        </p:nvGrpSpPr>
        <p:grpSpPr>
          <a:xfrm>
            <a:off x="951393" y="1519004"/>
            <a:ext cx="9508207" cy="4089263"/>
            <a:chOff x="1297248" y="1548033"/>
            <a:chExt cx="7131155" cy="4089263"/>
          </a:xfrm>
        </p:grpSpPr>
        <p:sp>
          <p:nvSpPr>
            <p:cNvPr id="59" name="Rectangle 10">
              <a:extLst>
                <a:ext uri="{FF2B5EF4-FFF2-40B4-BE49-F238E27FC236}">
                  <a16:creationId xmlns:a16="http://schemas.microsoft.com/office/drawing/2014/main" id="{1FCFA0DE-0633-4A30-96DA-8F52DA438205}"/>
                </a:ext>
              </a:extLst>
            </p:cNvPr>
            <p:cNvSpPr>
              <a:spLocks noChangeArrowheads="1"/>
            </p:cNvSpPr>
            <p:nvPr/>
          </p:nvSpPr>
          <p:spPr bwMode="auto">
            <a:xfrm>
              <a:off x="4445272" y="1548033"/>
              <a:ext cx="83917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600" b="1" dirty="0">
                  <a:solidFill>
                    <a:srgbClr val="007CC2"/>
                  </a:solidFill>
                </a:rPr>
                <a:t>All Patients</a:t>
              </a:r>
            </a:p>
            <a:p>
              <a:pPr algn="ctr"/>
              <a:r>
                <a:rPr lang="en-US" altLang="en-US" sz="1400" dirty="0">
                  <a:solidFill>
                    <a:srgbClr val="000000"/>
                  </a:solidFill>
                </a:rPr>
                <a:t>N = 27,564</a:t>
              </a:r>
              <a:endParaRPr lang="en-US" altLang="en-US" dirty="0">
                <a:solidFill>
                  <a:srgbClr val="000000"/>
                </a:solidFill>
              </a:endParaRPr>
            </a:p>
          </p:txBody>
        </p:sp>
        <p:sp>
          <p:nvSpPr>
            <p:cNvPr id="60" name="Rectangle 13">
              <a:extLst>
                <a:ext uri="{FF2B5EF4-FFF2-40B4-BE49-F238E27FC236}">
                  <a16:creationId xmlns:a16="http://schemas.microsoft.com/office/drawing/2014/main" id="{A7134B45-BB2C-43E1-93CF-C515B8C0CD4D}"/>
                </a:ext>
              </a:extLst>
            </p:cNvPr>
            <p:cNvSpPr>
              <a:spLocks noChangeArrowheads="1"/>
            </p:cNvSpPr>
            <p:nvPr/>
          </p:nvSpPr>
          <p:spPr bwMode="auto">
            <a:xfrm>
              <a:off x="4296010" y="5391075"/>
              <a:ext cx="189835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600" b="1" dirty="0">
                  <a:solidFill>
                    <a:srgbClr val="0D0D0D"/>
                  </a:solidFill>
                </a:rPr>
                <a:t>Days from Randomization</a:t>
              </a:r>
              <a:endParaRPr lang="en-US" altLang="en-US" sz="4400" b="1" dirty="0">
                <a:solidFill>
                  <a:srgbClr val="000000"/>
                </a:solidFill>
              </a:endParaRPr>
            </a:p>
          </p:txBody>
        </p:sp>
        <p:sp>
          <p:nvSpPr>
            <p:cNvPr id="61" name="Rectangle 103">
              <a:extLst>
                <a:ext uri="{FF2B5EF4-FFF2-40B4-BE49-F238E27FC236}">
                  <a16:creationId xmlns:a16="http://schemas.microsoft.com/office/drawing/2014/main" id="{FF6D43C2-FDB0-4BD3-8104-D268717B1B2C}"/>
                </a:ext>
              </a:extLst>
            </p:cNvPr>
            <p:cNvSpPr>
              <a:spLocks noChangeArrowheads="1"/>
            </p:cNvSpPr>
            <p:nvPr/>
          </p:nvSpPr>
          <p:spPr bwMode="auto">
            <a:xfrm>
              <a:off x="7977495" y="2074917"/>
              <a:ext cx="3258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rPr>
                <a:t>0.45%</a:t>
              </a:r>
            </a:p>
          </p:txBody>
        </p:sp>
        <p:sp>
          <p:nvSpPr>
            <p:cNvPr id="62" name="Rectangle 105">
              <a:extLst>
                <a:ext uri="{FF2B5EF4-FFF2-40B4-BE49-F238E27FC236}">
                  <a16:creationId xmlns:a16="http://schemas.microsoft.com/office/drawing/2014/main" id="{0B4AF2D7-D5FE-417E-80D5-03A30B86EA1D}"/>
                </a:ext>
              </a:extLst>
            </p:cNvPr>
            <p:cNvSpPr>
              <a:spLocks noChangeArrowheads="1"/>
            </p:cNvSpPr>
            <p:nvPr/>
          </p:nvSpPr>
          <p:spPr bwMode="auto">
            <a:xfrm>
              <a:off x="7951618" y="3548290"/>
              <a:ext cx="32581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rPr>
                <a:t>0.27%</a:t>
              </a:r>
            </a:p>
          </p:txBody>
        </p:sp>
        <p:sp>
          <p:nvSpPr>
            <p:cNvPr id="63" name="Rectangle 128">
              <a:extLst>
                <a:ext uri="{FF2B5EF4-FFF2-40B4-BE49-F238E27FC236}">
                  <a16:creationId xmlns:a16="http://schemas.microsoft.com/office/drawing/2014/main" id="{2A988FB5-37B1-45F9-BA92-2FCFBCE69121}"/>
                </a:ext>
              </a:extLst>
            </p:cNvPr>
            <p:cNvSpPr>
              <a:spLocks noChangeArrowheads="1"/>
            </p:cNvSpPr>
            <p:nvPr/>
          </p:nvSpPr>
          <p:spPr bwMode="auto">
            <a:xfrm>
              <a:off x="2513230" y="2437004"/>
              <a:ext cx="1172196" cy="31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lnSpc>
                  <a:spcPct val="85000"/>
                </a:lnSpc>
                <a:spcBef>
                  <a:spcPts val="300"/>
                </a:spcBef>
              </a:pPr>
              <a:r>
                <a:rPr lang="pt-BR" altLang="en-US" sz="1200" dirty="0">
                  <a:solidFill>
                    <a:srgbClr val="000000"/>
                  </a:solidFill>
                </a:rPr>
                <a:t>HR: </a:t>
              </a:r>
              <a:r>
                <a:rPr lang="it-IT" altLang="en-US" sz="1200" dirty="0">
                  <a:solidFill>
                    <a:srgbClr val="000000"/>
                  </a:solidFill>
                </a:rPr>
                <a:t>0.58 (0.38 – 0.88) </a:t>
              </a:r>
              <a:br>
                <a:rPr lang="it-IT" altLang="en-US" sz="1200" dirty="0">
                  <a:solidFill>
                    <a:srgbClr val="000000"/>
                  </a:solidFill>
                </a:rPr>
              </a:br>
              <a:r>
                <a:rPr lang="it-IT" altLang="en-US" sz="1200" i="1" dirty="0">
                  <a:solidFill>
                    <a:srgbClr val="000000"/>
                  </a:solidFill>
                </a:rPr>
                <a:t>P</a:t>
              </a:r>
              <a:r>
                <a:rPr lang="it-IT" altLang="en-US" sz="1200" dirty="0">
                  <a:solidFill>
                    <a:srgbClr val="000000"/>
                  </a:solidFill>
                </a:rPr>
                <a:t> = 0.0093</a:t>
              </a:r>
              <a:endParaRPr lang="en-US" altLang="en-US" sz="2800" dirty="0">
                <a:solidFill>
                  <a:srgbClr val="000000"/>
                </a:solidFill>
              </a:endParaRPr>
            </a:p>
          </p:txBody>
        </p:sp>
        <p:sp>
          <p:nvSpPr>
            <p:cNvPr id="64" name="Freeform 64">
              <a:extLst>
                <a:ext uri="{FF2B5EF4-FFF2-40B4-BE49-F238E27FC236}">
                  <a16:creationId xmlns:a16="http://schemas.microsoft.com/office/drawing/2014/main" id="{39DC820A-5446-46AB-942C-6605C92C8EA0}"/>
                </a:ext>
              </a:extLst>
            </p:cNvPr>
            <p:cNvSpPr>
              <a:spLocks/>
            </p:cNvSpPr>
            <p:nvPr/>
          </p:nvSpPr>
          <p:spPr bwMode="auto">
            <a:xfrm>
              <a:off x="2144058" y="5010552"/>
              <a:ext cx="6194409" cy="0"/>
            </a:xfrm>
            <a:custGeom>
              <a:avLst/>
              <a:gdLst>
                <a:gd name="T0" fmla="*/ 0 w 1770"/>
                <a:gd name="T1" fmla="*/ 0 w 1770"/>
                <a:gd name="T2" fmla="*/ 1770 w 1770"/>
              </a:gdLst>
              <a:ahLst/>
              <a:cxnLst>
                <a:cxn ang="0">
                  <a:pos x="T0" y="0"/>
                </a:cxn>
                <a:cxn ang="0">
                  <a:pos x="T1" y="0"/>
                </a:cxn>
                <a:cxn ang="0">
                  <a:pos x="T2" y="0"/>
                </a:cxn>
              </a:cxnLst>
              <a:rect l="0" t="0" r="r" b="b"/>
              <a:pathLst>
                <a:path w="1770">
                  <a:moveTo>
                    <a:pt x="0" y="0"/>
                  </a:moveTo>
                  <a:lnTo>
                    <a:pt x="0" y="0"/>
                  </a:lnTo>
                  <a:lnTo>
                    <a:pt x="177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000" dirty="0">
                <a:solidFill>
                  <a:srgbClr val="000000"/>
                </a:solidFill>
              </a:endParaRPr>
            </a:p>
          </p:txBody>
        </p:sp>
        <p:sp>
          <p:nvSpPr>
            <p:cNvPr id="65" name="Freeform 65">
              <a:extLst>
                <a:ext uri="{FF2B5EF4-FFF2-40B4-BE49-F238E27FC236}">
                  <a16:creationId xmlns:a16="http://schemas.microsoft.com/office/drawing/2014/main" id="{FDDA4D67-9170-4FCD-9461-D941B790F468}"/>
                </a:ext>
              </a:extLst>
            </p:cNvPr>
            <p:cNvSpPr>
              <a:spLocks/>
            </p:cNvSpPr>
            <p:nvPr/>
          </p:nvSpPr>
          <p:spPr bwMode="auto">
            <a:xfrm>
              <a:off x="2070906" y="4403811"/>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000" dirty="0">
                <a:solidFill>
                  <a:srgbClr val="000000"/>
                </a:solidFill>
              </a:endParaRPr>
            </a:p>
          </p:txBody>
        </p:sp>
        <p:sp>
          <p:nvSpPr>
            <p:cNvPr id="66" name="Freeform 71">
              <a:extLst>
                <a:ext uri="{FF2B5EF4-FFF2-40B4-BE49-F238E27FC236}">
                  <a16:creationId xmlns:a16="http://schemas.microsoft.com/office/drawing/2014/main" id="{79DAB49F-3501-43CF-A3A4-31798E34856A}"/>
                </a:ext>
              </a:extLst>
            </p:cNvPr>
            <p:cNvSpPr>
              <a:spLocks/>
            </p:cNvSpPr>
            <p:nvPr/>
          </p:nvSpPr>
          <p:spPr bwMode="auto">
            <a:xfrm>
              <a:off x="2070906" y="3797068"/>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000" dirty="0">
                <a:solidFill>
                  <a:srgbClr val="000000"/>
                </a:solidFill>
              </a:endParaRPr>
            </a:p>
          </p:txBody>
        </p:sp>
        <p:sp>
          <p:nvSpPr>
            <p:cNvPr id="67" name="Freeform 73">
              <a:extLst>
                <a:ext uri="{FF2B5EF4-FFF2-40B4-BE49-F238E27FC236}">
                  <a16:creationId xmlns:a16="http://schemas.microsoft.com/office/drawing/2014/main" id="{60BA62F8-502C-462D-8261-82E5E17C0F3E}"/>
                </a:ext>
              </a:extLst>
            </p:cNvPr>
            <p:cNvSpPr>
              <a:spLocks/>
            </p:cNvSpPr>
            <p:nvPr/>
          </p:nvSpPr>
          <p:spPr bwMode="auto">
            <a:xfrm>
              <a:off x="2070906" y="3190325"/>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000" dirty="0">
                <a:solidFill>
                  <a:srgbClr val="000000"/>
                </a:solidFill>
              </a:endParaRPr>
            </a:p>
          </p:txBody>
        </p:sp>
        <p:sp>
          <p:nvSpPr>
            <p:cNvPr id="68" name="Freeform 74">
              <a:extLst>
                <a:ext uri="{FF2B5EF4-FFF2-40B4-BE49-F238E27FC236}">
                  <a16:creationId xmlns:a16="http://schemas.microsoft.com/office/drawing/2014/main" id="{79F3C6D7-66FC-40F1-975E-E3676AE14389}"/>
                </a:ext>
              </a:extLst>
            </p:cNvPr>
            <p:cNvSpPr>
              <a:spLocks/>
            </p:cNvSpPr>
            <p:nvPr/>
          </p:nvSpPr>
          <p:spPr bwMode="auto">
            <a:xfrm>
              <a:off x="2070906" y="2583582"/>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000" dirty="0">
                <a:solidFill>
                  <a:srgbClr val="000000"/>
                </a:solidFill>
              </a:endParaRPr>
            </a:p>
          </p:txBody>
        </p:sp>
        <p:sp>
          <p:nvSpPr>
            <p:cNvPr id="69" name="Freeform 75">
              <a:extLst>
                <a:ext uri="{FF2B5EF4-FFF2-40B4-BE49-F238E27FC236}">
                  <a16:creationId xmlns:a16="http://schemas.microsoft.com/office/drawing/2014/main" id="{08136DEC-9250-4157-B3C9-53C5C3C97764}"/>
                </a:ext>
              </a:extLst>
            </p:cNvPr>
            <p:cNvSpPr>
              <a:spLocks/>
            </p:cNvSpPr>
            <p:nvPr/>
          </p:nvSpPr>
          <p:spPr bwMode="auto">
            <a:xfrm>
              <a:off x="2070906" y="1976839"/>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000" dirty="0">
                <a:solidFill>
                  <a:srgbClr val="000000"/>
                </a:solidFill>
              </a:endParaRPr>
            </a:p>
          </p:txBody>
        </p:sp>
        <p:sp>
          <p:nvSpPr>
            <p:cNvPr id="70" name="Freeform 76">
              <a:extLst>
                <a:ext uri="{FF2B5EF4-FFF2-40B4-BE49-F238E27FC236}">
                  <a16:creationId xmlns:a16="http://schemas.microsoft.com/office/drawing/2014/main" id="{C1969205-6631-4E41-AB95-9D61D9FFA4B7}"/>
                </a:ext>
              </a:extLst>
            </p:cNvPr>
            <p:cNvSpPr>
              <a:spLocks/>
            </p:cNvSpPr>
            <p:nvPr/>
          </p:nvSpPr>
          <p:spPr bwMode="auto">
            <a:xfrm>
              <a:off x="2144058" y="1970001"/>
              <a:ext cx="0" cy="3046413"/>
            </a:xfrm>
            <a:custGeom>
              <a:avLst/>
              <a:gdLst>
                <a:gd name="T0" fmla="*/ 1919 h 1919"/>
                <a:gd name="T1" fmla="*/ 1919 h 1919"/>
                <a:gd name="T2" fmla="*/ 0 h 1919"/>
              </a:gdLst>
              <a:ahLst/>
              <a:cxnLst>
                <a:cxn ang="0">
                  <a:pos x="0" y="T0"/>
                </a:cxn>
                <a:cxn ang="0">
                  <a:pos x="0" y="T1"/>
                </a:cxn>
                <a:cxn ang="0">
                  <a:pos x="0" y="T2"/>
                </a:cxn>
              </a:cxnLst>
              <a:rect l="0" t="0" r="r" b="b"/>
              <a:pathLst>
                <a:path h="1919">
                  <a:moveTo>
                    <a:pt x="0" y="1919"/>
                  </a:moveTo>
                  <a:lnTo>
                    <a:pt x="0" y="1919"/>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000" dirty="0">
                <a:solidFill>
                  <a:srgbClr val="000000"/>
                </a:solidFill>
              </a:endParaRPr>
            </a:p>
          </p:txBody>
        </p:sp>
        <p:sp>
          <p:nvSpPr>
            <p:cNvPr id="71" name="Freeform 77">
              <a:extLst>
                <a:ext uri="{FF2B5EF4-FFF2-40B4-BE49-F238E27FC236}">
                  <a16:creationId xmlns:a16="http://schemas.microsoft.com/office/drawing/2014/main" id="{F8AAA9A6-3995-4BCD-A83A-7A8E607C106A}"/>
                </a:ext>
              </a:extLst>
            </p:cNvPr>
            <p:cNvSpPr>
              <a:spLocks/>
            </p:cNvSpPr>
            <p:nvPr/>
          </p:nvSpPr>
          <p:spPr bwMode="auto">
            <a:xfrm>
              <a:off x="2070906" y="5010552"/>
              <a:ext cx="73152" cy="0"/>
            </a:xfrm>
            <a:custGeom>
              <a:avLst/>
              <a:gdLst>
                <a:gd name="T0" fmla="*/ 28 w 28"/>
                <a:gd name="T1" fmla="*/ 28 w 28"/>
                <a:gd name="T2" fmla="*/ 0 w 28"/>
              </a:gdLst>
              <a:ahLst/>
              <a:cxnLst>
                <a:cxn ang="0">
                  <a:pos x="T0" y="0"/>
                </a:cxn>
                <a:cxn ang="0">
                  <a:pos x="T1" y="0"/>
                </a:cxn>
                <a:cxn ang="0">
                  <a:pos x="T2" y="0"/>
                </a:cxn>
              </a:cxnLst>
              <a:rect l="0" t="0" r="r" b="b"/>
              <a:pathLst>
                <a:path w="28">
                  <a:moveTo>
                    <a:pt x="28" y="0"/>
                  </a:moveTo>
                  <a:lnTo>
                    <a:pt x="28" y="0"/>
                  </a:lnTo>
                  <a:lnTo>
                    <a:pt x="0"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000" dirty="0">
                <a:solidFill>
                  <a:srgbClr val="000000"/>
                </a:solidFill>
              </a:endParaRPr>
            </a:p>
          </p:txBody>
        </p:sp>
        <p:sp>
          <p:nvSpPr>
            <p:cNvPr id="72" name="Rectangle 78">
              <a:extLst>
                <a:ext uri="{FF2B5EF4-FFF2-40B4-BE49-F238E27FC236}">
                  <a16:creationId xmlns:a16="http://schemas.microsoft.com/office/drawing/2014/main" id="{5F4C1200-9EAF-4750-BBCC-D352E2097C1C}"/>
                </a:ext>
              </a:extLst>
            </p:cNvPr>
            <p:cNvSpPr>
              <a:spLocks noChangeArrowheads="1"/>
            </p:cNvSpPr>
            <p:nvPr/>
          </p:nvSpPr>
          <p:spPr bwMode="auto">
            <a:xfrm>
              <a:off x="1832865" y="4904720"/>
              <a:ext cx="1947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rPr>
                <a:t>0%</a:t>
              </a:r>
              <a:endParaRPr lang="en-US" altLang="en-US" sz="3200" dirty="0">
                <a:solidFill>
                  <a:srgbClr val="000000"/>
                </a:solidFill>
              </a:endParaRPr>
            </a:p>
          </p:txBody>
        </p:sp>
        <p:sp>
          <p:nvSpPr>
            <p:cNvPr id="73" name="Rectangle 79">
              <a:extLst>
                <a:ext uri="{FF2B5EF4-FFF2-40B4-BE49-F238E27FC236}">
                  <a16:creationId xmlns:a16="http://schemas.microsoft.com/office/drawing/2014/main" id="{B23B0B30-8A7A-4292-A278-3228541B87BB}"/>
                </a:ext>
              </a:extLst>
            </p:cNvPr>
            <p:cNvSpPr>
              <a:spLocks noChangeArrowheads="1"/>
            </p:cNvSpPr>
            <p:nvPr/>
          </p:nvSpPr>
          <p:spPr bwMode="auto">
            <a:xfrm>
              <a:off x="1721057" y="4296071"/>
              <a:ext cx="3065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rPr>
                <a:t>0.1%</a:t>
              </a:r>
              <a:endParaRPr lang="en-US" altLang="en-US" sz="3200" dirty="0">
                <a:solidFill>
                  <a:srgbClr val="000000"/>
                </a:solidFill>
              </a:endParaRPr>
            </a:p>
          </p:txBody>
        </p:sp>
        <p:sp>
          <p:nvSpPr>
            <p:cNvPr id="74" name="Rectangle 84">
              <a:extLst>
                <a:ext uri="{FF2B5EF4-FFF2-40B4-BE49-F238E27FC236}">
                  <a16:creationId xmlns:a16="http://schemas.microsoft.com/office/drawing/2014/main" id="{C0044635-C1D3-4453-AAE2-048A754910A0}"/>
                </a:ext>
              </a:extLst>
            </p:cNvPr>
            <p:cNvSpPr>
              <a:spLocks noChangeArrowheads="1"/>
            </p:cNvSpPr>
            <p:nvPr/>
          </p:nvSpPr>
          <p:spPr bwMode="auto">
            <a:xfrm>
              <a:off x="1721057" y="3687424"/>
              <a:ext cx="3065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rPr>
                <a:t>0.2%</a:t>
              </a:r>
              <a:endParaRPr lang="en-US" altLang="en-US" sz="3200" dirty="0">
                <a:solidFill>
                  <a:srgbClr val="000000"/>
                </a:solidFill>
              </a:endParaRPr>
            </a:p>
          </p:txBody>
        </p:sp>
        <p:sp>
          <p:nvSpPr>
            <p:cNvPr id="75" name="Rectangle 85">
              <a:extLst>
                <a:ext uri="{FF2B5EF4-FFF2-40B4-BE49-F238E27FC236}">
                  <a16:creationId xmlns:a16="http://schemas.microsoft.com/office/drawing/2014/main" id="{57F793CC-0BC7-4B14-94B3-DC40F6E5F953}"/>
                </a:ext>
              </a:extLst>
            </p:cNvPr>
            <p:cNvSpPr>
              <a:spLocks noChangeArrowheads="1"/>
            </p:cNvSpPr>
            <p:nvPr/>
          </p:nvSpPr>
          <p:spPr bwMode="auto">
            <a:xfrm>
              <a:off x="1721057" y="3078777"/>
              <a:ext cx="3065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rPr>
                <a:t>0.3%</a:t>
              </a:r>
              <a:endParaRPr lang="en-US" altLang="en-US" sz="3200" dirty="0">
                <a:solidFill>
                  <a:srgbClr val="000000"/>
                </a:solidFill>
              </a:endParaRPr>
            </a:p>
          </p:txBody>
        </p:sp>
        <p:sp>
          <p:nvSpPr>
            <p:cNvPr id="76" name="Rectangle 86">
              <a:extLst>
                <a:ext uri="{FF2B5EF4-FFF2-40B4-BE49-F238E27FC236}">
                  <a16:creationId xmlns:a16="http://schemas.microsoft.com/office/drawing/2014/main" id="{7FD05A3A-E521-40D2-B50D-AA6B11D9FB58}"/>
                </a:ext>
              </a:extLst>
            </p:cNvPr>
            <p:cNvSpPr>
              <a:spLocks noChangeArrowheads="1"/>
            </p:cNvSpPr>
            <p:nvPr/>
          </p:nvSpPr>
          <p:spPr bwMode="auto">
            <a:xfrm>
              <a:off x="1721057" y="2470130"/>
              <a:ext cx="3065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rPr>
                <a:t>0.4%</a:t>
              </a:r>
              <a:endParaRPr lang="en-US" altLang="en-US" sz="3200" dirty="0">
                <a:solidFill>
                  <a:srgbClr val="000000"/>
                </a:solidFill>
              </a:endParaRPr>
            </a:p>
          </p:txBody>
        </p:sp>
        <p:sp>
          <p:nvSpPr>
            <p:cNvPr id="77" name="Rectangle 87">
              <a:extLst>
                <a:ext uri="{FF2B5EF4-FFF2-40B4-BE49-F238E27FC236}">
                  <a16:creationId xmlns:a16="http://schemas.microsoft.com/office/drawing/2014/main" id="{BE63601C-A96B-4EF9-9F32-58CC26EEAE84}"/>
                </a:ext>
              </a:extLst>
            </p:cNvPr>
            <p:cNvSpPr>
              <a:spLocks noChangeArrowheads="1"/>
            </p:cNvSpPr>
            <p:nvPr/>
          </p:nvSpPr>
          <p:spPr bwMode="auto">
            <a:xfrm>
              <a:off x="1721057" y="1861483"/>
              <a:ext cx="30657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rPr>
                <a:t>0.5%</a:t>
              </a:r>
              <a:endParaRPr lang="en-US" altLang="en-US" sz="3200" dirty="0">
                <a:solidFill>
                  <a:srgbClr val="000000"/>
                </a:solidFill>
              </a:endParaRPr>
            </a:p>
          </p:txBody>
        </p:sp>
        <p:sp>
          <p:nvSpPr>
            <p:cNvPr id="78" name="Rectangle 88">
              <a:extLst>
                <a:ext uri="{FF2B5EF4-FFF2-40B4-BE49-F238E27FC236}">
                  <a16:creationId xmlns:a16="http://schemas.microsoft.com/office/drawing/2014/main" id="{01CEF95F-41AB-46F1-B7DE-BD5DA09199E1}"/>
                </a:ext>
              </a:extLst>
            </p:cNvPr>
            <p:cNvSpPr>
              <a:spLocks noChangeArrowheads="1"/>
            </p:cNvSpPr>
            <p:nvPr/>
          </p:nvSpPr>
          <p:spPr bwMode="auto">
            <a:xfrm>
              <a:off x="2095336" y="5108977"/>
              <a:ext cx="745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0</a:t>
              </a:r>
              <a:endParaRPr lang="en-US" altLang="en-US" sz="3200" dirty="0">
                <a:solidFill>
                  <a:srgbClr val="000000"/>
                </a:solidFill>
              </a:endParaRPr>
            </a:p>
          </p:txBody>
        </p:sp>
        <p:sp>
          <p:nvSpPr>
            <p:cNvPr id="79" name="Rectangle 90">
              <a:extLst>
                <a:ext uri="{FF2B5EF4-FFF2-40B4-BE49-F238E27FC236}">
                  <a16:creationId xmlns:a16="http://schemas.microsoft.com/office/drawing/2014/main" id="{BFC029E2-BFE1-4341-981E-762C1E0F80D3}"/>
                </a:ext>
              </a:extLst>
            </p:cNvPr>
            <p:cNvSpPr>
              <a:spLocks noChangeArrowheads="1"/>
            </p:cNvSpPr>
            <p:nvPr/>
          </p:nvSpPr>
          <p:spPr bwMode="auto">
            <a:xfrm>
              <a:off x="3257597" y="5108977"/>
              <a:ext cx="223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180</a:t>
              </a:r>
              <a:endParaRPr lang="en-US" altLang="en-US" sz="3200" dirty="0">
                <a:solidFill>
                  <a:srgbClr val="000000"/>
                </a:solidFill>
              </a:endParaRPr>
            </a:p>
          </p:txBody>
        </p:sp>
        <p:sp>
          <p:nvSpPr>
            <p:cNvPr id="80" name="Rectangle 92">
              <a:extLst>
                <a:ext uri="{FF2B5EF4-FFF2-40B4-BE49-F238E27FC236}">
                  <a16:creationId xmlns:a16="http://schemas.microsoft.com/office/drawing/2014/main" id="{B8B9F5B8-870A-435E-89FF-D36F8C308F54}"/>
                </a:ext>
              </a:extLst>
            </p:cNvPr>
            <p:cNvSpPr>
              <a:spLocks noChangeArrowheads="1"/>
            </p:cNvSpPr>
            <p:nvPr/>
          </p:nvSpPr>
          <p:spPr bwMode="auto">
            <a:xfrm>
              <a:off x="4494394" y="5108977"/>
              <a:ext cx="223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360</a:t>
              </a:r>
              <a:endParaRPr lang="en-US" altLang="en-US" sz="3200" dirty="0">
                <a:solidFill>
                  <a:srgbClr val="000000"/>
                </a:solidFill>
              </a:endParaRPr>
            </a:p>
          </p:txBody>
        </p:sp>
        <p:sp>
          <p:nvSpPr>
            <p:cNvPr id="87" name="Rectangle 94">
              <a:extLst>
                <a:ext uri="{FF2B5EF4-FFF2-40B4-BE49-F238E27FC236}">
                  <a16:creationId xmlns:a16="http://schemas.microsoft.com/office/drawing/2014/main" id="{6CFEBC5A-E844-4525-8D65-4EE02EFD396E}"/>
                </a:ext>
              </a:extLst>
            </p:cNvPr>
            <p:cNvSpPr>
              <a:spLocks noChangeArrowheads="1"/>
            </p:cNvSpPr>
            <p:nvPr/>
          </p:nvSpPr>
          <p:spPr bwMode="auto">
            <a:xfrm>
              <a:off x="5731195" y="5108977"/>
              <a:ext cx="223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540</a:t>
              </a:r>
              <a:endParaRPr lang="en-US" altLang="en-US" sz="3200" dirty="0">
                <a:solidFill>
                  <a:srgbClr val="000000"/>
                </a:solidFill>
              </a:endParaRPr>
            </a:p>
          </p:txBody>
        </p:sp>
        <p:sp>
          <p:nvSpPr>
            <p:cNvPr id="107" name="Rectangle 96">
              <a:extLst>
                <a:ext uri="{FF2B5EF4-FFF2-40B4-BE49-F238E27FC236}">
                  <a16:creationId xmlns:a16="http://schemas.microsoft.com/office/drawing/2014/main" id="{C063372C-DA87-4203-BB91-009BF0C977B9}"/>
                </a:ext>
              </a:extLst>
            </p:cNvPr>
            <p:cNvSpPr>
              <a:spLocks noChangeArrowheads="1"/>
            </p:cNvSpPr>
            <p:nvPr/>
          </p:nvSpPr>
          <p:spPr bwMode="auto">
            <a:xfrm>
              <a:off x="6967993" y="5108977"/>
              <a:ext cx="223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720</a:t>
              </a:r>
              <a:endParaRPr lang="en-US" altLang="en-US" sz="3200" dirty="0">
                <a:solidFill>
                  <a:srgbClr val="000000"/>
                </a:solidFill>
              </a:endParaRPr>
            </a:p>
          </p:txBody>
        </p:sp>
        <p:sp>
          <p:nvSpPr>
            <p:cNvPr id="109" name="Rectangle 98">
              <a:extLst>
                <a:ext uri="{FF2B5EF4-FFF2-40B4-BE49-F238E27FC236}">
                  <a16:creationId xmlns:a16="http://schemas.microsoft.com/office/drawing/2014/main" id="{32E2441B-EBD8-4D4B-96AA-E97BEBB2AC21}"/>
                </a:ext>
              </a:extLst>
            </p:cNvPr>
            <p:cNvSpPr>
              <a:spLocks noChangeArrowheads="1"/>
            </p:cNvSpPr>
            <p:nvPr/>
          </p:nvSpPr>
          <p:spPr bwMode="auto">
            <a:xfrm>
              <a:off x="8204784" y="5108977"/>
              <a:ext cx="223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rPr>
                <a:t>900</a:t>
              </a:r>
              <a:endParaRPr lang="en-US" altLang="en-US" sz="3200" dirty="0">
                <a:solidFill>
                  <a:srgbClr val="000000"/>
                </a:solidFill>
              </a:endParaRPr>
            </a:p>
          </p:txBody>
        </p:sp>
        <p:cxnSp>
          <p:nvCxnSpPr>
            <p:cNvPr id="111" name="Straight Connector 110">
              <a:extLst>
                <a:ext uri="{FF2B5EF4-FFF2-40B4-BE49-F238E27FC236}">
                  <a16:creationId xmlns:a16="http://schemas.microsoft.com/office/drawing/2014/main" id="{AFCCF702-A870-44BD-A27D-7A6A18B0B5EF}"/>
                </a:ext>
              </a:extLst>
            </p:cNvPr>
            <p:cNvCxnSpPr>
              <a:cxnSpLocks/>
            </p:cNvCxnSpPr>
            <p:nvPr/>
          </p:nvCxnSpPr>
          <p:spPr>
            <a:xfrm flipH="1">
              <a:off x="8321256" y="501055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E9FC47E1-E353-46E9-920D-80F00D294020}"/>
                </a:ext>
              </a:extLst>
            </p:cNvPr>
            <p:cNvCxnSpPr>
              <a:cxnSpLocks/>
            </p:cNvCxnSpPr>
            <p:nvPr/>
          </p:nvCxnSpPr>
          <p:spPr>
            <a:xfrm flipH="1">
              <a:off x="7085820" y="501055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140DAE73-2A03-4D50-8725-9F23BA1B4CCF}"/>
                </a:ext>
              </a:extLst>
            </p:cNvPr>
            <p:cNvCxnSpPr>
              <a:cxnSpLocks/>
            </p:cNvCxnSpPr>
            <p:nvPr/>
          </p:nvCxnSpPr>
          <p:spPr>
            <a:xfrm flipH="1">
              <a:off x="5850381" y="501055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33E0F288-D13E-4D5B-94ED-7F1577826EB8}"/>
                </a:ext>
              </a:extLst>
            </p:cNvPr>
            <p:cNvCxnSpPr>
              <a:cxnSpLocks/>
            </p:cNvCxnSpPr>
            <p:nvPr/>
          </p:nvCxnSpPr>
          <p:spPr>
            <a:xfrm flipH="1">
              <a:off x="4614939" y="501055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5F57CA14-6E48-4772-B4E0-AF3F6F455D64}"/>
                </a:ext>
              </a:extLst>
            </p:cNvPr>
            <p:cNvCxnSpPr>
              <a:cxnSpLocks/>
            </p:cNvCxnSpPr>
            <p:nvPr/>
          </p:nvCxnSpPr>
          <p:spPr>
            <a:xfrm flipH="1">
              <a:off x="3379499" y="501055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BE6DC43-11BB-45D3-9846-62C1E0B18085}"/>
                </a:ext>
              </a:extLst>
            </p:cNvPr>
            <p:cNvCxnSpPr>
              <a:cxnSpLocks/>
            </p:cNvCxnSpPr>
            <p:nvPr/>
          </p:nvCxnSpPr>
          <p:spPr>
            <a:xfrm flipH="1">
              <a:off x="2144058" y="5010552"/>
              <a:ext cx="0" cy="731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Rectangle 54">
              <a:extLst>
                <a:ext uri="{FF2B5EF4-FFF2-40B4-BE49-F238E27FC236}">
                  <a16:creationId xmlns:a16="http://schemas.microsoft.com/office/drawing/2014/main" id="{44489DBA-631B-4121-89D5-86F72022227B}"/>
                </a:ext>
              </a:extLst>
            </p:cNvPr>
            <p:cNvSpPr>
              <a:spLocks noChangeArrowheads="1"/>
            </p:cNvSpPr>
            <p:nvPr/>
          </p:nvSpPr>
          <p:spPr bwMode="auto">
            <a:xfrm rot="16200000">
              <a:off x="728342" y="3261540"/>
              <a:ext cx="13224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600" b="1" dirty="0">
                  <a:solidFill>
                    <a:sysClr val="windowText" lastClr="000000"/>
                  </a:solidFill>
                </a:rPr>
                <a:t>Risk of MALE</a:t>
              </a:r>
            </a:p>
          </p:txBody>
        </p:sp>
        <p:grpSp>
          <p:nvGrpSpPr>
            <p:cNvPr id="121" name="Group 120">
              <a:extLst>
                <a:ext uri="{FF2B5EF4-FFF2-40B4-BE49-F238E27FC236}">
                  <a16:creationId xmlns:a16="http://schemas.microsoft.com/office/drawing/2014/main" id="{E3BA2F06-B056-4558-8A1A-4A882E8ED492}"/>
                </a:ext>
              </a:extLst>
            </p:cNvPr>
            <p:cNvGrpSpPr/>
            <p:nvPr/>
          </p:nvGrpSpPr>
          <p:grpSpPr>
            <a:xfrm>
              <a:off x="7331484" y="4418597"/>
              <a:ext cx="739385" cy="445423"/>
              <a:chOff x="4071358" y="4658362"/>
              <a:chExt cx="389837" cy="445423"/>
            </a:xfrm>
          </p:grpSpPr>
          <p:sp>
            <p:nvSpPr>
              <p:cNvPr id="124" name="Rectangle 92">
                <a:extLst>
                  <a:ext uri="{FF2B5EF4-FFF2-40B4-BE49-F238E27FC236}">
                    <a16:creationId xmlns:a16="http://schemas.microsoft.com/office/drawing/2014/main" id="{749A221B-469B-4FD7-898E-BA40803B778E}"/>
                  </a:ext>
                </a:extLst>
              </p:cNvPr>
              <p:cNvSpPr>
                <a:spLocks noChangeArrowheads="1"/>
              </p:cNvSpPr>
              <p:nvPr/>
            </p:nvSpPr>
            <p:spPr bwMode="auto">
              <a:xfrm>
                <a:off x="4071358" y="4888341"/>
                <a:ext cx="3898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000000"/>
                    </a:solidFill>
                  </a:rPr>
                  <a:t>Evolocumab</a:t>
                </a:r>
                <a:endParaRPr lang="en-US" altLang="en-US" dirty="0">
                  <a:solidFill>
                    <a:srgbClr val="000000"/>
                  </a:solidFill>
                </a:endParaRPr>
              </a:p>
            </p:txBody>
          </p:sp>
          <p:sp>
            <p:nvSpPr>
              <p:cNvPr id="125" name="Rectangle 93">
                <a:extLst>
                  <a:ext uri="{FF2B5EF4-FFF2-40B4-BE49-F238E27FC236}">
                    <a16:creationId xmlns:a16="http://schemas.microsoft.com/office/drawing/2014/main" id="{6AA4DD41-A642-4A91-83E2-53D34BA37276}"/>
                  </a:ext>
                </a:extLst>
              </p:cNvPr>
              <p:cNvSpPr>
                <a:spLocks noChangeArrowheads="1"/>
              </p:cNvSpPr>
              <p:nvPr/>
            </p:nvSpPr>
            <p:spPr bwMode="auto">
              <a:xfrm>
                <a:off x="4071359" y="4658362"/>
                <a:ext cx="2560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400" dirty="0">
                    <a:solidFill>
                      <a:srgbClr val="000000"/>
                    </a:solidFill>
                  </a:rPr>
                  <a:t>Placebo</a:t>
                </a:r>
                <a:endParaRPr lang="en-US" altLang="en-US" dirty="0">
                  <a:solidFill>
                    <a:srgbClr val="000000"/>
                  </a:solidFill>
                </a:endParaRPr>
              </a:p>
            </p:txBody>
          </p:sp>
        </p:grpSp>
        <p:sp>
          <p:nvSpPr>
            <p:cNvPr id="122" name="Freeform 5">
              <a:extLst>
                <a:ext uri="{FF2B5EF4-FFF2-40B4-BE49-F238E27FC236}">
                  <a16:creationId xmlns:a16="http://schemas.microsoft.com/office/drawing/2014/main" id="{ACB426BF-78A8-4D2B-A77F-F1553A281C17}"/>
                </a:ext>
              </a:extLst>
            </p:cNvPr>
            <p:cNvSpPr>
              <a:spLocks/>
            </p:cNvSpPr>
            <p:nvPr/>
          </p:nvSpPr>
          <p:spPr bwMode="auto">
            <a:xfrm>
              <a:off x="2145791" y="3384550"/>
              <a:ext cx="6172419" cy="1625600"/>
            </a:xfrm>
            <a:custGeom>
              <a:avLst/>
              <a:gdLst>
                <a:gd name="T0" fmla="*/ 11 w 2050"/>
                <a:gd name="T1" fmla="*/ 1024 h 1024"/>
                <a:gd name="T2" fmla="*/ 164 w 2050"/>
                <a:gd name="T3" fmla="*/ 1001 h 1024"/>
                <a:gd name="T4" fmla="*/ 196 w 2050"/>
                <a:gd name="T5" fmla="*/ 970 h 1024"/>
                <a:gd name="T6" fmla="*/ 223 w 2050"/>
                <a:gd name="T7" fmla="*/ 940 h 1024"/>
                <a:gd name="T8" fmla="*/ 260 w 2050"/>
                <a:gd name="T9" fmla="*/ 916 h 1024"/>
                <a:gd name="T10" fmla="*/ 297 w 2050"/>
                <a:gd name="T11" fmla="*/ 886 h 1024"/>
                <a:gd name="T12" fmla="*/ 329 w 2050"/>
                <a:gd name="T13" fmla="*/ 863 h 1024"/>
                <a:gd name="T14" fmla="*/ 355 w 2050"/>
                <a:gd name="T15" fmla="*/ 801 h 1024"/>
                <a:gd name="T16" fmla="*/ 429 w 2050"/>
                <a:gd name="T17" fmla="*/ 778 h 1024"/>
                <a:gd name="T18" fmla="*/ 503 w 2050"/>
                <a:gd name="T19" fmla="*/ 747 h 1024"/>
                <a:gd name="T20" fmla="*/ 604 w 2050"/>
                <a:gd name="T21" fmla="*/ 716 h 1024"/>
                <a:gd name="T22" fmla="*/ 646 w 2050"/>
                <a:gd name="T23" fmla="*/ 693 h 1024"/>
                <a:gd name="T24" fmla="*/ 668 w 2050"/>
                <a:gd name="T25" fmla="*/ 662 h 1024"/>
                <a:gd name="T26" fmla="*/ 689 w 2050"/>
                <a:gd name="T27" fmla="*/ 632 h 1024"/>
                <a:gd name="T28" fmla="*/ 694 w 2050"/>
                <a:gd name="T29" fmla="*/ 609 h 1024"/>
                <a:gd name="T30" fmla="*/ 721 w 2050"/>
                <a:gd name="T31" fmla="*/ 578 h 1024"/>
                <a:gd name="T32" fmla="*/ 726 w 2050"/>
                <a:gd name="T33" fmla="*/ 555 h 1024"/>
                <a:gd name="T34" fmla="*/ 790 w 2050"/>
                <a:gd name="T35" fmla="*/ 524 h 1024"/>
                <a:gd name="T36" fmla="*/ 800 w 2050"/>
                <a:gd name="T37" fmla="*/ 493 h 1024"/>
                <a:gd name="T38" fmla="*/ 858 w 2050"/>
                <a:gd name="T39" fmla="*/ 470 h 1024"/>
                <a:gd name="T40" fmla="*/ 911 w 2050"/>
                <a:gd name="T41" fmla="*/ 439 h 1024"/>
                <a:gd name="T42" fmla="*/ 970 w 2050"/>
                <a:gd name="T43" fmla="*/ 408 h 1024"/>
                <a:gd name="T44" fmla="*/ 980 w 2050"/>
                <a:gd name="T45" fmla="*/ 378 h 1024"/>
                <a:gd name="T46" fmla="*/ 1038 w 2050"/>
                <a:gd name="T47" fmla="*/ 355 h 1024"/>
                <a:gd name="T48" fmla="*/ 1134 w 2050"/>
                <a:gd name="T49" fmla="*/ 324 h 1024"/>
                <a:gd name="T50" fmla="*/ 1181 w 2050"/>
                <a:gd name="T51" fmla="*/ 293 h 1024"/>
                <a:gd name="T52" fmla="*/ 1309 w 2050"/>
                <a:gd name="T53" fmla="*/ 270 h 1024"/>
                <a:gd name="T54" fmla="*/ 1409 w 2050"/>
                <a:gd name="T55" fmla="*/ 239 h 1024"/>
                <a:gd name="T56" fmla="*/ 1499 w 2050"/>
                <a:gd name="T57" fmla="*/ 201 h 1024"/>
                <a:gd name="T58" fmla="*/ 1542 w 2050"/>
                <a:gd name="T59" fmla="*/ 162 h 1024"/>
                <a:gd name="T60" fmla="*/ 1690 w 2050"/>
                <a:gd name="T61" fmla="*/ 124 h 1024"/>
                <a:gd name="T62" fmla="*/ 1918 w 2050"/>
                <a:gd name="T63" fmla="*/ 70 h 1024"/>
                <a:gd name="T64" fmla="*/ 2050 w 2050"/>
                <a:gd name="T65" fmla="*/ 0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50" h="1024">
                  <a:moveTo>
                    <a:pt x="0" y="1024"/>
                  </a:moveTo>
                  <a:lnTo>
                    <a:pt x="11" y="1024"/>
                  </a:lnTo>
                  <a:lnTo>
                    <a:pt x="11" y="1001"/>
                  </a:lnTo>
                  <a:lnTo>
                    <a:pt x="164" y="1001"/>
                  </a:lnTo>
                  <a:lnTo>
                    <a:pt x="164" y="970"/>
                  </a:lnTo>
                  <a:lnTo>
                    <a:pt x="196" y="970"/>
                  </a:lnTo>
                  <a:lnTo>
                    <a:pt x="202" y="940"/>
                  </a:lnTo>
                  <a:lnTo>
                    <a:pt x="223" y="940"/>
                  </a:lnTo>
                  <a:lnTo>
                    <a:pt x="223" y="916"/>
                  </a:lnTo>
                  <a:lnTo>
                    <a:pt x="260" y="916"/>
                  </a:lnTo>
                  <a:lnTo>
                    <a:pt x="260" y="886"/>
                  </a:lnTo>
                  <a:lnTo>
                    <a:pt x="297" y="886"/>
                  </a:lnTo>
                  <a:lnTo>
                    <a:pt x="302" y="863"/>
                  </a:lnTo>
                  <a:lnTo>
                    <a:pt x="329" y="863"/>
                  </a:lnTo>
                  <a:lnTo>
                    <a:pt x="334" y="801"/>
                  </a:lnTo>
                  <a:lnTo>
                    <a:pt x="355" y="801"/>
                  </a:lnTo>
                  <a:lnTo>
                    <a:pt x="360" y="778"/>
                  </a:lnTo>
                  <a:lnTo>
                    <a:pt x="429" y="778"/>
                  </a:lnTo>
                  <a:lnTo>
                    <a:pt x="429" y="747"/>
                  </a:lnTo>
                  <a:lnTo>
                    <a:pt x="503" y="747"/>
                  </a:lnTo>
                  <a:lnTo>
                    <a:pt x="509" y="716"/>
                  </a:lnTo>
                  <a:lnTo>
                    <a:pt x="604" y="716"/>
                  </a:lnTo>
                  <a:lnTo>
                    <a:pt x="604" y="693"/>
                  </a:lnTo>
                  <a:lnTo>
                    <a:pt x="646" y="693"/>
                  </a:lnTo>
                  <a:lnTo>
                    <a:pt x="652" y="662"/>
                  </a:lnTo>
                  <a:lnTo>
                    <a:pt x="668" y="662"/>
                  </a:lnTo>
                  <a:lnTo>
                    <a:pt x="668" y="632"/>
                  </a:lnTo>
                  <a:lnTo>
                    <a:pt x="689" y="632"/>
                  </a:lnTo>
                  <a:lnTo>
                    <a:pt x="689" y="609"/>
                  </a:lnTo>
                  <a:lnTo>
                    <a:pt x="694" y="609"/>
                  </a:lnTo>
                  <a:lnTo>
                    <a:pt x="694" y="578"/>
                  </a:lnTo>
                  <a:lnTo>
                    <a:pt x="721" y="578"/>
                  </a:lnTo>
                  <a:lnTo>
                    <a:pt x="726" y="555"/>
                  </a:lnTo>
                  <a:lnTo>
                    <a:pt x="726" y="555"/>
                  </a:lnTo>
                  <a:lnTo>
                    <a:pt x="731" y="524"/>
                  </a:lnTo>
                  <a:lnTo>
                    <a:pt x="790" y="524"/>
                  </a:lnTo>
                  <a:lnTo>
                    <a:pt x="790" y="493"/>
                  </a:lnTo>
                  <a:lnTo>
                    <a:pt x="800" y="493"/>
                  </a:lnTo>
                  <a:lnTo>
                    <a:pt x="805" y="470"/>
                  </a:lnTo>
                  <a:lnTo>
                    <a:pt x="858" y="470"/>
                  </a:lnTo>
                  <a:lnTo>
                    <a:pt x="864" y="439"/>
                  </a:lnTo>
                  <a:lnTo>
                    <a:pt x="911" y="439"/>
                  </a:lnTo>
                  <a:lnTo>
                    <a:pt x="917" y="408"/>
                  </a:lnTo>
                  <a:lnTo>
                    <a:pt x="970" y="408"/>
                  </a:lnTo>
                  <a:lnTo>
                    <a:pt x="975" y="378"/>
                  </a:lnTo>
                  <a:lnTo>
                    <a:pt x="980" y="378"/>
                  </a:lnTo>
                  <a:lnTo>
                    <a:pt x="985" y="355"/>
                  </a:lnTo>
                  <a:lnTo>
                    <a:pt x="1038" y="355"/>
                  </a:lnTo>
                  <a:lnTo>
                    <a:pt x="1044" y="324"/>
                  </a:lnTo>
                  <a:lnTo>
                    <a:pt x="1134" y="324"/>
                  </a:lnTo>
                  <a:lnTo>
                    <a:pt x="1134" y="293"/>
                  </a:lnTo>
                  <a:lnTo>
                    <a:pt x="1181" y="293"/>
                  </a:lnTo>
                  <a:lnTo>
                    <a:pt x="1187" y="270"/>
                  </a:lnTo>
                  <a:lnTo>
                    <a:pt x="1309" y="270"/>
                  </a:lnTo>
                  <a:lnTo>
                    <a:pt x="1309" y="239"/>
                  </a:lnTo>
                  <a:lnTo>
                    <a:pt x="1409" y="239"/>
                  </a:lnTo>
                  <a:lnTo>
                    <a:pt x="1409" y="201"/>
                  </a:lnTo>
                  <a:lnTo>
                    <a:pt x="1499" y="201"/>
                  </a:lnTo>
                  <a:lnTo>
                    <a:pt x="1499" y="162"/>
                  </a:lnTo>
                  <a:lnTo>
                    <a:pt x="1542" y="162"/>
                  </a:lnTo>
                  <a:lnTo>
                    <a:pt x="1542" y="124"/>
                  </a:lnTo>
                  <a:lnTo>
                    <a:pt x="1690" y="124"/>
                  </a:lnTo>
                  <a:lnTo>
                    <a:pt x="1695" y="70"/>
                  </a:lnTo>
                  <a:lnTo>
                    <a:pt x="1918" y="70"/>
                  </a:lnTo>
                  <a:lnTo>
                    <a:pt x="1918" y="0"/>
                  </a:lnTo>
                  <a:lnTo>
                    <a:pt x="2050" y="0"/>
                  </a:lnTo>
                </a:path>
              </a:pathLst>
            </a:custGeom>
            <a:noFill/>
            <a:ln w="19050" cap="rnd">
              <a:solidFill>
                <a:srgbClr val="FF672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000" dirty="0"/>
            </a:p>
          </p:txBody>
        </p:sp>
        <p:sp>
          <p:nvSpPr>
            <p:cNvPr id="123" name="Freeform 11">
              <a:extLst>
                <a:ext uri="{FF2B5EF4-FFF2-40B4-BE49-F238E27FC236}">
                  <a16:creationId xmlns:a16="http://schemas.microsoft.com/office/drawing/2014/main" id="{30CFC4E6-9521-437A-BFFD-6FC8D0D63F47}"/>
                </a:ext>
              </a:extLst>
            </p:cNvPr>
            <p:cNvSpPr>
              <a:spLocks/>
            </p:cNvSpPr>
            <p:nvPr/>
          </p:nvSpPr>
          <p:spPr bwMode="auto">
            <a:xfrm>
              <a:off x="2145791" y="2286000"/>
              <a:ext cx="6172419" cy="2724150"/>
            </a:xfrm>
            <a:custGeom>
              <a:avLst/>
              <a:gdLst>
                <a:gd name="T0" fmla="*/ 1854 w 2050"/>
                <a:gd name="T1" fmla="*/ 0 h 1716"/>
                <a:gd name="T2" fmla="*/ 1822 w 2050"/>
                <a:gd name="T3" fmla="*/ 61 h 1716"/>
                <a:gd name="T4" fmla="*/ 1807 w 2050"/>
                <a:gd name="T5" fmla="*/ 115 h 1716"/>
                <a:gd name="T6" fmla="*/ 1616 w 2050"/>
                <a:gd name="T7" fmla="*/ 177 h 1716"/>
                <a:gd name="T8" fmla="*/ 1600 w 2050"/>
                <a:gd name="T9" fmla="*/ 215 h 1716"/>
                <a:gd name="T10" fmla="*/ 1520 w 2050"/>
                <a:gd name="T11" fmla="*/ 261 h 1716"/>
                <a:gd name="T12" fmla="*/ 1340 w 2050"/>
                <a:gd name="T13" fmla="*/ 300 h 1716"/>
                <a:gd name="T14" fmla="*/ 1314 w 2050"/>
                <a:gd name="T15" fmla="*/ 338 h 1716"/>
                <a:gd name="T16" fmla="*/ 1266 w 2050"/>
                <a:gd name="T17" fmla="*/ 369 h 1716"/>
                <a:gd name="T18" fmla="*/ 1171 w 2050"/>
                <a:gd name="T19" fmla="*/ 423 h 1716"/>
                <a:gd name="T20" fmla="*/ 1070 w 2050"/>
                <a:gd name="T21" fmla="*/ 454 h 1716"/>
                <a:gd name="T22" fmla="*/ 1049 w 2050"/>
                <a:gd name="T23" fmla="*/ 485 h 1716"/>
                <a:gd name="T24" fmla="*/ 985 w 2050"/>
                <a:gd name="T25" fmla="*/ 515 h 1716"/>
                <a:gd name="T26" fmla="*/ 975 w 2050"/>
                <a:gd name="T27" fmla="*/ 538 h 1716"/>
                <a:gd name="T28" fmla="*/ 959 w 2050"/>
                <a:gd name="T29" fmla="*/ 569 h 1716"/>
                <a:gd name="T30" fmla="*/ 933 w 2050"/>
                <a:gd name="T31" fmla="*/ 600 h 1716"/>
                <a:gd name="T32" fmla="*/ 927 w 2050"/>
                <a:gd name="T33" fmla="*/ 623 h 1716"/>
                <a:gd name="T34" fmla="*/ 895 w 2050"/>
                <a:gd name="T35" fmla="*/ 654 h 1716"/>
                <a:gd name="T36" fmla="*/ 869 w 2050"/>
                <a:gd name="T37" fmla="*/ 685 h 1716"/>
                <a:gd name="T38" fmla="*/ 837 w 2050"/>
                <a:gd name="T39" fmla="*/ 708 h 1716"/>
                <a:gd name="T40" fmla="*/ 800 w 2050"/>
                <a:gd name="T41" fmla="*/ 739 h 1716"/>
                <a:gd name="T42" fmla="*/ 758 w 2050"/>
                <a:gd name="T43" fmla="*/ 769 h 1716"/>
                <a:gd name="T44" fmla="*/ 721 w 2050"/>
                <a:gd name="T45" fmla="*/ 800 h 1716"/>
                <a:gd name="T46" fmla="*/ 705 w 2050"/>
                <a:gd name="T47" fmla="*/ 823 h 1716"/>
                <a:gd name="T48" fmla="*/ 678 w 2050"/>
                <a:gd name="T49" fmla="*/ 854 h 1716"/>
                <a:gd name="T50" fmla="*/ 620 w 2050"/>
                <a:gd name="T51" fmla="*/ 908 h 1716"/>
                <a:gd name="T52" fmla="*/ 604 w 2050"/>
                <a:gd name="T53" fmla="*/ 939 h 1716"/>
                <a:gd name="T54" fmla="*/ 535 w 2050"/>
                <a:gd name="T55" fmla="*/ 993 h 1716"/>
                <a:gd name="T56" fmla="*/ 525 w 2050"/>
                <a:gd name="T57" fmla="*/ 1023 h 1716"/>
                <a:gd name="T58" fmla="*/ 519 w 2050"/>
                <a:gd name="T59" fmla="*/ 1047 h 1716"/>
                <a:gd name="T60" fmla="*/ 493 w 2050"/>
                <a:gd name="T61" fmla="*/ 1077 h 1716"/>
                <a:gd name="T62" fmla="*/ 472 w 2050"/>
                <a:gd name="T63" fmla="*/ 1131 h 1716"/>
                <a:gd name="T64" fmla="*/ 466 w 2050"/>
                <a:gd name="T65" fmla="*/ 1185 h 1716"/>
                <a:gd name="T66" fmla="*/ 424 w 2050"/>
                <a:gd name="T67" fmla="*/ 1216 h 1716"/>
                <a:gd name="T68" fmla="*/ 403 w 2050"/>
                <a:gd name="T69" fmla="*/ 1247 h 1716"/>
                <a:gd name="T70" fmla="*/ 345 w 2050"/>
                <a:gd name="T71" fmla="*/ 1270 h 1716"/>
                <a:gd name="T72" fmla="*/ 339 w 2050"/>
                <a:gd name="T73" fmla="*/ 1301 h 1716"/>
                <a:gd name="T74" fmla="*/ 297 w 2050"/>
                <a:gd name="T75" fmla="*/ 1331 h 1716"/>
                <a:gd name="T76" fmla="*/ 286 w 2050"/>
                <a:gd name="T77" fmla="*/ 1354 h 1716"/>
                <a:gd name="T78" fmla="*/ 276 w 2050"/>
                <a:gd name="T79" fmla="*/ 1385 h 1716"/>
                <a:gd name="T80" fmla="*/ 239 w 2050"/>
                <a:gd name="T81" fmla="*/ 1408 h 1716"/>
                <a:gd name="T82" fmla="*/ 233 w 2050"/>
                <a:gd name="T83" fmla="*/ 1493 h 1716"/>
                <a:gd name="T84" fmla="*/ 212 w 2050"/>
                <a:gd name="T85" fmla="*/ 1524 h 1716"/>
                <a:gd name="T86" fmla="*/ 207 w 2050"/>
                <a:gd name="T87" fmla="*/ 1555 h 1716"/>
                <a:gd name="T88" fmla="*/ 96 w 2050"/>
                <a:gd name="T89" fmla="*/ 1578 h 1716"/>
                <a:gd name="T90" fmla="*/ 48 w 2050"/>
                <a:gd name="T91" fmla="*/ 1632 h 1716"/>
                <a:gd name="T92" fmla="*/ 27 w 2050"/>
                <a:gd name="T93" fmla="*/ 1693 h 1716"/>
                <a:gd name="T94" fmla="*/ 0 w 2050"/>
                <a:gd name="T95" fmla="*/ 1716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50" h="1716">
                  <a:moveTo>
                    <a:pt x="2050" y="0"/>
                  </a:moveTo>
                  <a:lnTo>
                    <a:pt x="1854" y="0"/>
                  </a:lnTo>
                  <a:lnTo>
                    <a:pt x="1854" y="61"/>
                  </a:lnTo>
                  <a:lnTo>
                    <a:pt x="1822" y="61"/>
                  </a:lnTo>
                  <a:lnTo>
                    <a:pt x="1822" y="115"/>
                  </a:lnTo>
                  <a:lnTo>
                    <a:pt x="1807" y="115"/>
                  </a:lnTo>
                  <a:lnTo>
                    <a:pt x="1801" y="177"/>
                  </a:lnTo>
                  <a:lnTo>
                    <a:pt x="1616" y="177"/>
                  </a:lnTo>
                  <a:lnTo>
                    <a:pt x="1611" y="215"/>
                  </a:lnTo>
                  <a:lnTo>
                    <a:pt x="1600" y="215"/>
                  </a:lnTo>
                  <a:lnTo>
                    <a:pt x="1600" y="261"/>
                  </a:lnTo>
                  <a:lnTo>
                    <a:pt x="1520" y="261"/>
                  </a:lnTo>
                  <a:lnTo>
                    <a:pt x="1520" y="300"/>
                  </a:lnTo>
                  <a:lnTo>
                    <a:pt x="1340" y="300"/>
                  </a:lnTo>
                  <a:lnTo>
                    <a:pt x="1335" y="338"/>
                  </a:lnTo>
                  <a:lnTo>
                    <a:pt x="1314" y="338"/>
                  </a:lnTo>
                  <a:lnTo>
                    <a:pt x="1314" y="369"/>
                  </a:lnTo>
                  <a:lnTo>
                    <a:pt x="1266" y="369"/>
                  </a:lnTo>
                  <a:lnTo>
                    <a:pt x="1266" y="423"/>
                  </a:lnTo>
                  <a:lnTo>
                    <a:pt x="1171" y="423"/>
                  </a:lnTo>
                  <a:lnTo>
                    <a:pt x="1166" y="454"/>
                  </a:lnTo>
                  <a:lnTo>
                    <a:pt x="1070" y="454"/>
                  </a:lnTo>
                  <a:lnTo>
                    <a:pt x="1070" y="485"/>
                  </a:lnTo>
                  <a:lnTo>
                    <a:pt x="1049" y="485"/>
                  </a:lnTo>
                  <a:lnTo>
                    <a:pt x="1044" y="515"/>
                  </a:lnTo>
                  <a:lnTo>
                    <a:pt x="985" y="515"/>
                  </a:lnTo>
                  <a:lnTo>
                    <a:pt x="985" y="538"/>
                  </a:lnTo>
                  <a:lnTo>
                    <a:pt x="975" y="538"/>
                  </a:lnTo>
                  <a:lnTo>
                    <a:pt x="970" y="569"/>
                  </a:lnTo>
                  <a:lnTo>
                    <a:pt x="959" y="569"/>
                  </a:lnTo>
                  <a:lnTo>
                    <a:pt x="954" y="600"/>
                  </a:lnTo>
                  <a:lnTo>
                    <a:pt x="933" y="600"/>
                  </a:lnTo>
                  <a:lnTo>
                    <a:pt x="933" y="623"/>
                  </a:lnTo>
                  <a:lnTo>
                    <a:pt x="927" y="623"/>
                  </a:lnTo>
                  <a:lnTo>
                    <a:pt x="927" y="654"/>
                  </a:lnTo>
                  <a:lnTo>
                    <a:pt x="895" y="654"/>
                  </a:lnTo>
                  <a:lnTo>
                    <a:pt x="895" y="685"/>
                  </a:lnTo>
                  <a:lnTo>
                    <a:pt x="869" y="685"/>
                  </a:lnTo>
                  <a:lnTo>
                    <a:pt x="869" y="708"/>
                  </a:lnTo>
                  <a:lnTo>
                    <a:pt x="837" y="708"/>
                  </a:lnTo>
                  <a:lnTo>
                    <a:pt x="832" y="739"/>
                  </a:lnTo>
                  <a:lnTo>
                    <a:pt x="800" y="739"/>
                  </a:lnTo>
                  <a:lnTo>
                    <a:pt x="795" y="769"/>
                  </a:lnTo>
                  <a:lnTo>
                    <a:pt x="758" y="769"/>
                  </a:lnTo>
                  <a:lnTo>
                    <a:pt x="752" y="800"/>
                  </a:lnTo>
                  <a:lnTo>
                    <a:pt x="721" y="800"/>
                  </a:lnTo>
                  <a:lnTo>
                    <a:pt x="721" y="823"/>
                  </a:lnTo>
                  <a:lnTo>
                    <a:pt x="705" y="823"/>
                  </a:lnTo>
                  <a:lnTo>
                    <a:pt x="705" y="854"/>
                  </a:lnTo>
                  <a:lnTo>
                    <a:pt x="678" y="854"/>
                  </a:lnTo>
                  <a:lnTo>
                    <a:pt x="673" y="908"/>
                  </a:lnTo>
                  <a:lnTo>
                    <a:pt x="620" y="908"/>
                  </a:lnTo>
                  <a:lnTo>
                    <a:pt x="620" y="939"/>
                  </a:lnTo>
                  <a:lnTo>
                    <a:pt x="604" y="939"/>
                  </a:lnTo>
                  <a:lnTo>
                    <a:pt x="599" y="993"/>
                  </a:lnTo>
                  <a:lnTo>
                    <a:pt x="535" y="993"/>
                  </a:lnTo>
                  <a:lnTo>
                    <a:pt x="535" y="1023"/>
                  </a:lnTo>
                  <a:lnTo>
                    <a:pt x="525" y="1023"/>
                  </a:lnTo>
                  <a:lnTo>
                    <a:pt x="525" y="1047"/>
                  </a:lnTo>
                  <a:lnTo>
                    <a:pt x="519" y="1047"/>
                  </a:lnTo>
                  <a:lnTo>
                    <a:pt x="519" y="1077"/>
                  </a:lnTo>
                  <a:lnTo>
                    <a:pt x="493" y="1077"/>
                  </a:lnTo>
                  <a:lnTo>
                    <a:pt x="488" y="1131"/>
                  </a:lnTo>
                  <a:lnTo>
                    <a:pt x="472" y="1131"/>
                  </a:lnTo>
                  <a:lnTo>
                    <a:pt x="466" y="1185"/>
                  </a:lnTo>
                  <a:lnTo>
                    <a:pt x="466" y="1185"/>
                  </a:lnTo>
                  <a:lnTo>
                    <a:pt x="461" y="1216"/>
                  </a:lnTo>
                  <a:lnTo>
                    <a:pt x="424" y="1216"/>
                  </a:lnTo>
                  <a:lnTo>
                    <a:pt x="424" y="1247"/>
                  </a:lnTo>
                  <a:lnTo>
                    <a:pt x="403" y="1247"/>
                  </a:lnTo>
                  <a:lnTo>
                    <a:pt x="403" y="1270"/>
                  </a:lnTo>
                  <a:lnTo>
                    <a:pt x="345" y="1270"/>
                  </a:lnTo>
                  <a:lnTo>
                    <a:pt x="345" y="1301"/>
                  </a:lnTo>
                  <a:lnTo>
                    <a:pt x="339" y="1301"/>
                  </a:lnTo>
                  <a:lnTo>
                    <a:pt x="334" y="1331"/>
                  </a:lnTo>
                  <a:lnTo>
                    <a:pt x="297" y="1331"/>
                  </a:lnTo>
                  <a:lnTo>
                    <a:pt x="292" y="1354"/>
                  </a:lnTo>
                  <a:lnTo>
                    <a:pt x="286" y="1354"/>
                  </a:lnTo>
                  <a:lnTo>
                    <a:pt x="286" y="1385"/>
                  </a:lnTo>
                  <a:lnTo>
                    <a:pt x="276" y="1385"/>
                  </a:lnTo>
                  <a:lnTo>
                    <a:pt x="276" y="1408"/>
                  </a:lnTo>
                  <a:lnTo>
                    <a:pt x="239" y="1408"/>
                  </a:lnTo>
                  <a:lnTo>
                    <a:pt x="233" y="1493"/>
                  </a:lnTo>
                  <a:lnTo>
                    <a:pt x="233" y="1493"/>
                  </a:lnTo>
                  <a:lnTo>
                    <a:pt x="233" y="1524"/>
                  </a:lnTo>
                  <a:lnTo>
                    <a:pt x="212" y="1524"/>
                  </a:lnTo>
                  <a:lnTo>
                    <a:pt x="212" y="1555"/>
                  </a:lnTo>
                  <a:lnTo>
                    <a:pt x="207" y="1555"/>
                  </a:lnTo>
                  <a:lnTo>
                    <a:pt x="207" y="1578"/>
                  </a:lnTo>
                  <a:lnTo>
                    <a:pt x="96" y="1578"/>
                  </a:lnTo>
                  <a:lnTo>
                    <a:pt x="96" y="1632"/>
                  </a:lnTo>
                  <a:lnTo>
                    <a:pt x="48" y="1632"/>
                  </a:lnTo>
                  <a:lnTo>
                    <a:pt x="48" y="1693"/>
                  </a:lnTo>
                  <a:lnTo>
                    <a:pt x="27" y="1693"/>
                  </a:lnTo>
                  <a:lnTo>
                    <a:pt x="21" y="1716"/>
                  </a:lnTo>
                  <a:lnTo>
                    <a:pt x="0" y="1716"/>
                  </a:lnTo>
                </a:path>
              </a:pathLst>
            </a:custGeom>
            <a:noFill/>
            <a:ln w="19050"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2000" dirty="0"/>
            </a:p>
          </p:txBody>
        </p:sp>
      </p:grpSp>
      <p:sp>
        <p:nvSpPr>
          <p:cNvPr id="6" name="Line 94">
            <a:extLst>
              <a:ext uri="{FF2B5EF4-FFF2-40B4-BE49-F238E27FC236}">
                <a16:creationId xmlns:a16="http://schemas.microsoft.com/office/drawing/2014/main" id="{41F9BC8D-3233-1678-C748-5AF03007483C}"/>
              </a:ext>
            </a:extLst>
          </p:cNvPr>
          <p:cNvSpPr>
            <a:spLocks noChangeShapeType="1"/>
          </p:cNvSpPr>
          <p:nvPr/>
        </p:nvSpPr>
        <p:spPr bwMode="auto">
          <a:xfrm>
            <a:off x="8543203" y="4727269"/>
            <a:ext cx="338667" cy="0"/>
          </a:xfrm>
          <a:prstGeom prst="line">
            <a:avLst/>
          </a:prstGeom>
          <a:noFill/>
          <a:ln w="2857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rgbClr val="000000"/>
              </a:solidFill>
              <a:latin typeface="Century Gothic" panose="020B0502020202020204" pitchFamily="34" charset="0"/>
            </a:endParaRPr>
          </a:p>
        </p:txBody>
      </p:sp>
      <p:sp>
        <p:nvSpPr>
          <p:cNvPr id="7" name="Line 95">
            <a:extLst>
              <a:ext uri="{FF2B5EF4-FFF2-40B4-BE49-F238E27FC236}">
                <a16:creationId xmlns:a16="http://schemas.microsoft.com/office/drawing/2014/main" id="{ED983F56-0AF9-4EE1-A3D3-F5AE45117143}"/>
              </a:ext>
            </a:extLst>
          </p:cNvPr>
          <p:cNvSpPr>
            <a:spLocks noChangeShapeType="1"/>
          </p:cNvSpPr>
          <p:nvPr/>
        </p:nvSpPr>
        <p:spPr bwMode="auto">
          <a:xfrm flipH="1">
            <a:off x="8543203" y="4497290"/>
            <a:ext cx="338667" cy="0"/>
          </a:xfrm>
          <a:prstGeom prst="line">
            <a:avLst/>
          </a:prstGeom>
          <a:noFill/>
          <a:ln w="285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600" dirty="0">
              <a:solidFill>
                <a:srgbClr val="000000"/>
              </a:solidFill>
              <a:latin typeface="Century Gothic" panose="020B0502020202020204" pitchFamily="34" charset="0"/>
            </a:endParaRPr>
          </a:p>
        </p:txBody>
      </p:sp>
      <p:sp>
        <p:nvSpPr>
          <p:cNvPr id="10" name="Rectangle 9">
            <a:extLst>
              <a:ext uri="{FF2B5EF4-FFF2-40B4-BE49-F238E27FC236}">
                <a16:creationId xmlns:a16="http://schemas.microsoft.com/office/drawing/2014/main" id="{9FA4A3B2-B924-6DB4-E493-4DC043C759BA}"/>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3" action="ppaction://hlinksldjump"/>
            <a:extLst>
              <a:ext uri="{FF2B5EF4-FFF2-40B4-BE49-F238E27FC236}">
                <a16:creationId xmlns:a16="http://schemas.microsoft.com/office/drawing/2014/main" id="{CA1DD7F5-5B13-B3E7-01A3-E1C0E16E47B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575305180"/>
      </p:ext>
    </p:extLst>
  </p:cSld>
  <p:clrMapOvr>
    <a:masterClrMapping/>
  </p:clrMapOvr>
  <p:transition>
    <p:fade/>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D3E9D3AB-AEAE-4CB6-9CAD-0C71698A5513}"/>
              </a:ext>
            </a:extLst>
          </p:cNvPr>
          <p:cNvSpPr>
            <a:spLocks noGrp="1"/>
          </p:cNvSpPr>
          <p:nvPr>
            <p:ph type="title"/>
          </p:nvPr>
        </p:nvSpPr>
        <p:spPr>
          <a:xfrm>
            <a:off x="365125" y="365760"/>
            <a:ext cx="11461750" cy="1523494"/>
          </a:xfrm>
        </p:spPr>
        <p:txBody>
          <a:bodyPr/>
          <a:lstStyle/>
          <a:p>
            <a:r>
              <a:rPr kumimoji="0" lang="en-US" b="1" i="0" u="none" strike="noStrike" kern="1200" cap="none" spc="10" normalizeH="0" baseline="0" noProof="0" dirty="0">
                <a:ln>
                  <a:noFill/>
                </a:ln>
                <a:solidFill>
                  <a:srgbClr val="0063C3"/>
                </a:solidFill>
                <a:effectLst/>
                <a:uLnTx/>
                <a:uFillTx/>
              </a:rPr>
              <a:t>In Patients With </a:t>
            </a:r>
            <a:r>
              <a:rPr lang="en-US" spc="10" noProof="0" dirty="0">
                <a:solidFill>
                  <a:srgbClr val="0063C3"/>
                </a:solidFill>
              </a:rPr>
              <a:t>a</a:t>
            </a:r>
            <a:r>
              <a:rPr kumimoji="0" lang="en-US" b="1" i="0" u="none" strike="noStrike" kern="1200" cap="none" spc="10" normalizeH="0" baseline="0" noProof="0" dirty="0">
                <a:ln>
                  <a:noFill/>
                </a:ln>
                <a:solidFill>
                  <a:srgbClr val="0063C3"/>
                </a:solidFill>
                <a:effectLst/>
                <a:uLnTx/>
                <a:uFillTx/>
              </a:rPr>
              <a:t> History of PAD, Incidence of AEs </a:t>
            </a:r>
            <a:r>
              <a:rPr lang="en-US" spc="10" noProof="0" dirty="0">
                <a:solidFill>
                  <a:srgbClr val="0063C3"/>
                </a:solidFill>
              </a:rPr>
              <a:t>a</a:t>
            </a:r>
            <a:r>
              <a:rPr kumimoji="0" lang="en-US" b="1" i="0" u="none" strike="noStrike" kern="1200" cap="none" spc="10" normalizeH="0" baseline="0" noProof="0" dirty="0">
                <a:ln>
                  <a:noFill/>
                </a:ln>
                <a:solidFill>
                  <a:srgbClr val="0063C3"/>
                </a:solidFill>
                <a:effectLst/>
                <a:uLnTx/>
                <a:uFillTx/>
              </a:rPr>
              <a:t>nd Serious AEs </a:t>
            </a:r>
            <a:r>
              <a:rPr lang="en-US" spc="10" noProof="0" dirty="0">
                <a:solidFill>
                  <a:srgbClr val="0063C3"/>
                </a:solidFill>
              </a:rPr>
              <a:t>W</a:t>
            </a:r>
            <a:r>
              <a:rPr kumimoji="0" lang="en-US" b="1" i="0" u="none" strike="noStrike" kern="1200" cap="none" spc="10" normalizeH="0" baseline="0" noProof="0" dirty="0">
                <a:ln>
                  <a:noFill/>
                </a:ln>
                <a:solidFill>
                  <a:srgbClr val="0063C3"/>
                </a:solidFill>
                <a:effectLst/>
                <a:uLnTx/>
                <a:uFillTx/>
              </a:rPr>
              <a:t>as Similar Between Evolocumab and Placebo Groups</a:t>
            </a:r>
            <a:endParaRPr lang="en-US" noProof="0" dirty="0"/>
          </a:p>
        </p:txBody>
      </p:sp>
      <p:graphicFrame>
        <p:nvGraphicFramePr>
          <p:cNvPr id="13" name="Table 12">
            <a:extLst>
              <a:ext uri="{FF2B5EF4-FFF2-40B4-BE49-F238E27FC236}">
                <a16:creationId xmlns:a16="http://schemas.microsoft.com/office/drawing/2014/main" id="{CE0F17D4-7279-41D3-BBA2-5D9AB71ADB7E}"/>
              </a:ext>
            </a:extLst>
          </p:cNvPr>
          <p:cNvGraphicFramePr>
            <a:graphicFrameLocks noGrp="1"/>
          </p:cNvGraphicFramePr>
          <p:nvPr>
            <p:extLst>
              <p:ext uri="{D42A27DB-BD31-4B8C-83A1-F6EECF244321}">
                <p14:modId xmlns:p14="http://schemas.microsoft.com/office/powerpoint/2010/main" val="2597768421"/>
              </p:ext>
            </p:extLst>
          </p:nvPr>
        </p:nvGraphicFramePr>
        <p:xfrm>
          <a:off x="365125" y="2065012"/>
          <a:ext cx="11494012" cy="3962400"/>
        </p:xfrm>
        <a:graphic>
          <a:graphicData uri="http://schemas.openxmlformats.org/drawingml/2006/table">
            <a:tbl>
              <a:tblPr>
                <a:tableStyleId>{5C22544A-7EE6-4342-B048-85BDC9FD1C3A}</a:tableStyleId>
              </a:tblPr>
              <a:tblGrid>
                <a:gridCol w="8256212">
                  <a:extLst>
                    <a:ext uri="{9D8B030D-6E8A-4147-A177-3AD203B41FA5}">
                      <a16:colId xmlns:a16="http://schemas.microsoft.com/office/drawing/2014/main" val="2132077244"/>
                    </a:ext>
                  </a:extLst>
                </a:gridCol>
                <a:gridCol w="1618900">
                  <a:extLst>
                    <a:ext uri="{9D8B030D-6E8A-4147-A177-3AD203B41FA5}">
                      <a16:colId xmlns:a16="http://schemas.microsoft.com/office/drawing/2014/main" val="658586210"/>
                    </a:ext>
                  </a:extLst>
                </a:gridCol>
                <a:gridCol w="1618900">
                  <a:extLst>
                    <a:ext uri="{9D8B030D-6E8A-4147-A177-3AD203B41FA5}">
                      <a16:colId xmlns:a16="http://schemas.microsoft.com/office/drawing/2014/main" val="836169549"/>
                    </a:ext>
                  </a:extLst>
                </a:gridCol>
              </a:tblGrid>
              <a:tr h="0">
                <a:tc>
                  <a:txBody>
                    <a:bodyPr/>
                    <a:lstStyle/>
                    <a:p>
                      <a:pPr algn="l" fontAlgn="ctr">
                        <a:lnSpc>
                          <a:spcPct val="100000"/>
                        </a:lnSpc>
                      </a:pPr>
                      <a:r>
                        <a:rPr lang="en-US" sz="1400" b="1" u="none" strike="noStrike" dirty="0">
                          <a:solidFill>
                            <a:schemeClr val="bg1"/>
                          </a:solidFill>
                          <a:effectLst/>
                          <a:latin typeface="+mn-lt"/>
                        </a:rPr>
                        <a:t> </a:t>
                      </a:r>
                      <a:endParaRPr lang="en-US" sz="1400" b="1" i="0" u="none" strike="noStrike" dirty="0">
                        <a:solidFill>
                          <a:schemeClr val="bg1"/>
                        </a:solidFill>
                        <a:effectLst/>
                        <a:latin typeface="+mn-lt"/>
                      </a:endParaRPr>
                    </a:p>
                    <a:p>
                      <a:pPr algn="l" fontAlgn="ctr">
                        <a:lnSpc>
                          <a:spcPct val="100000"/>
                        </a:lnSpc>
                      </a:pPr>
                      <a:r>
                        <a:rPr lang="en-US" sz="1400" b="1" u="none" strike="noStrike" dirty="0">
                          <a:solidFill>
                            <a:schemeClr val="bg1"/>
                          </a:solidFill>
                          <a:effectLst/>
                          <a:latin typeface="+mn-lt"/>
                        </a:rPr>
                        <a:t> </a:t>
                      </a:r>
                      <a:endParaRPr lang="en-US" sz="1400" b="1" i="0" u="none" strike="noStrike" dirty="0">
                        <a:solidFill>
                          <a:schemeClr val="bg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fontAlgn="t">
                        <a:lnSpc>
                          <a:spcPct val="100000"/>
                        </a:lnSpc>
                      </a:pPr>
                      <a:r>
                        <a:rPr lang="en-US" sz="1400" b="1" u="none" strike="noStrike" dirty="0">
                          <a:solidFill>
                            <a:schemeClr val="bg1"/>
                          </a:solidFill>
                          <a:effectLst/>
                          <a:latin typeface="+mn-lt"/>
                        </a:rPr>
                        <a:t>Placebo</a:t>
                      </a:r>
                      <a:endParaRPr lang="en-US" sz="1400" b="1" i="0" u="none" strike="noStrike" dirty="0">
                        <a:solidFill>
                          <a:schemeClr val="bg1"/>
                        </a:solidFill>
                        <a:effectLst/>
                        <a:latin typeface="+mn-lt"/>
                      </a:endParaRPr>
                    </a:p>
                    <a:p>
                      <a:pPr algn="ctr" fontAlgn="t">
                        <a:lnSpc>
                          <a:spcPct val="100000"/>
                        </a:lnSpc>
                      </a:pPr>
                      <a:r>
                        <a:rPr lang="en-US" sz="1400" b="1" u="none" strike="noStrike" dirty="0">
                          <a:solidFill>
                            <a:schemeClr val="bg1"/>
                          </a:solidFill>
                          <a:effectLst/>
                          <a:latin typeface="+mn-lt"/>
                        </a:rPr>
                        <a:t>N = 1,780</a:t>
                      </a:r>
                      <a:endParaRPr lang="en-US" sz="1400" b="1" i="0" u="none" strike="noStrike" dirty="0">
                        <a:solidFill>
                          <a:schemeClr val="bg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fontAlgn="t">
                        <a:lnSpc>
                          <a:spcPct val="100000"/>
                        </a:lnSpc>
                      </a:pPr>
                      <a:r>
                        <a:rPr lang="en-US" sz="1400" b="1" u="none" strike="noStrike" dirty="0">
                          <a:solidFill>
                            <a:schemeClr val="bg1"/>
                          </a:solidFill>
                          <a:effectLst/>
                          <a:latin typeface="+mn-lt"/>
                        </a:rPr>
                        <a:t>Evolocumab</a:t>
                      </a:r>
                      <a:endParaRPr lang="en-US" sz="1400" b="1" i="0" u="none" strike="noStrike" dirty="0">
                        <a:solidFill>
                          <a:schemeClr val="bg1"/>
                        </a:solidFill>
                        <a:effectLst/>
                        <a:latin typeface="+mn-lt"/>
                      </a:endParaRPr>
                    </a:p>
                    <a:p>
                      <a:pPr algn="ctr" fontAlgn="t">
                        <a:lnSpc>
                          <a:spcPct val="100000"/>
                        </a:lnSpc>
                      </a:pPr>
                      <a:r>
                        <a:rPr lang="en-US" sz="1400" b="1" u="none" strike="noStrike" dirty="0">
                          <a:solidFill>
                            <a:schemeClr val="bg1"/>
                          </a:solidFill>
                          <a:effectLst/>
                          <a:latin typeface="+mn-lt"/>
                        </a:rPr>
                        <a:t>N = 1,856</a:t>
                      </a:r>
                      <a:endParaRPr lang="en-US" sz="1400" b="1" i="0" u="none" strike="noStrike" dirty="0">
                        <a:solidFill>
                          <a:schemeClr val="bg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1468811522"/>
                  </a:ext>
                </a:extLst>
              </a:tr>
              <a:tr h="0">
                <a:tc>
                  <a:txBody>
                    <a:bodyPr/>
                    <a:lstStyle/>
                    <a:p>
                      <a:pPr algn="l" fontAlgn="t">
                        <a:lnSpc>
                          <a:spcPct val="100000"/>
                        </a:lnSpc>
                      </a:pPr>
                      <a:r>
                        <a:rPr lang="en-US" sz="1400" b="1" u="none" strike="noStrike" dirty="0">
                          <a:solidFill>
                            <a:schemeClr val="accent1"/>
                          </a:solidFill>
                          <a:effectLst/>
                          <a:latin typeface="+mn-lt"/>
                        </a:rPr>
                        <a:t>Adverse events, n (%)</a:t>
                      </a:r>
                      <a:endParaRPr lang="en-US" sz="1400" b="1"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ctr">
                        <a:lnSpc>
                          <a:spcPct val="100000"/>
                        </a:lnSpc>
                      </a:pPr>
                      <a:r>
                        <a:rPr lang="en-US" sz="1400" u="none" strike="noStrike" dirty="0">
                          <a:effectLst/>
                          <a:latin typeface="+mn-lt"/>
                        </a:rPr>
                        <a:t> </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ctr">
                        <a:lnSpc>
                          <a:spcPct val="100000"/>
                        </a:lnSpc>
                      </a:pPr>
                      <a:r>
                        <a:rPr lang="en-US" sz="1400" u="none" strike="noStrike" dirty="0">
                          <a:effectLst/>
                          <a:latin typeface="+mn-lt"/>
                        </a:rPr>
                        <a:t> </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1998823471"/>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Any</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1,408 (79.1%)</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1,481 (79.8%)</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2756126523"/>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Serious</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624 (35.1%)</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601 (32.4%)</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3865649333"/>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Thought to be related to the study agent and leading to discontinuation of study regimen</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27 (1.5%)</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24 (1.3%)</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1422835278"/>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Injection-site reaction</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32 (1.8%)</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26 (1.4%)</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630386729"/>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Allergic reaction</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47 (2.6%)</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54 (2.9%)</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2827315796"/>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Muscle-related event</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79 (4.4%)</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94 (5.1%)</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2363986510"/>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Rhabdomyolysis</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1 (0.1%)</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2 (0.1%)</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3267300121"/>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Cataract</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43 (2.4%)</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24 (1.3%)</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2320089277"/>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Adjudicated case of new-onset diabetes</a:t>
                      </a:r>
                      <a:endParaRPr lang="en-US" sz="1400" b="0" i="0" u="none" strike="noStrike" baseline="30000"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67 (6.7%)</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80 (8.3%)</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3620799491"/>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Neurocognitive event</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31 (1.7%)</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28 (1.5%)</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2368965939"/>
                  </a:ext>
                </a:extLst>
              </a:tr>
              <a:tr h="0">
                <a:tc>
                  <a:txBody>
                    <a:bodyPr/>
                    <a:lstStyle/>
                    <a:p>
                      <a:pPr marL="0" indent="0" algn="l" fontAlgn="t">
                        <a:lnSpc>
                          <a:spcPct val="100000"/>
                        </a:lnSpc>
                        <a:spcBef>
                          <a:spcPts val="0"/>
                        </a:spcBef>
                      </a:pPr>
                      <a:r>
                        <a:rPr lang="en-US" sz="1400" b="1" u="none" strike="noStrike" dirty="0">
                          <a:solidFill>
                            <a:schemeClr val="accent1"/>
                          </a:solidFill>
                          <a:effectLst/>
                          <a:latin typeface="+mn-lt"/>
                        </a:rPr>
                        <a:t>Laboratory results, n (%)</a:t>
                      </a:r>
                      <a:endParaRPr lang="en-US" sz="1400" b="1" i="0" u="none" strike="noStrike" baseline="20000"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ctr">
                        <a:lnSpc>
                          <a:spcPct val="100000"/>
                        </a:lnSpc>
                      </a:pP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ctr">
                        <a:lnSpc>
                          <a:spcPct val="100000"/>
                        </a:lnSpc>
                      </a:pP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4185897968"/>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Aminotransferase level &gt;3x ULN</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31 (1.8%)</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fontAlgn="t">
                        <a:lnSpc>
                          <a:spcPct val="100000"/>
                        </a:lnSpc>
                      </a:pPr>
                      <a:r>
                        <a:rPr lang="en-US" sz="1400" u="none" strike="noStrike" dirty="0">
                          <a:effectLst/>
                          <a:latin typeface="+mn-lt"/>
                        </a:rPr>
                        <a:t>27 (1.5%)</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1430956870"/>
                  </a:ext>
                </a:extLst>
              </a:tr>
              <a:tr h="0">
                <a:tc>
                  <a:txBody>
                    <a:bodyPr/>
                    <a:lstStyle/>
                    <a:p>
                      <a:pPr marL="182880" algn="l" fontAlgn="t">
                        <a:lnSpc>
                          <a:spcPct val="100000"/>
                        </a:lnSpc>
                        <a:spcBef>
                          <a:spcPts val="0"/>
                        </a:spcBef>
                      </a:pPr>
                      <a:r>
                        <a:rPr lang="en-US" sz="1400" b="0" u="none" strike="noStrike" dirty="0">
                          <a:solidFill>
                            <a:schemeClr val="accent1"/>
                          </a:solidFill>
                          <a:effectLst/>
                          <a:latin typeface="+mn-lt"/>
                        </a:rPr>
                        <a:t>Creatine Kinase level &gt;5 ULN</a:t>
                      </a:r>
                      <a:endParaRPr lang="en-US" sz="1400" b="0" i="0" u="none" strike="noStrike" dirty="0">
                        <a:solidFill>
                          <a:schemeClr val="accent1"/>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15 (0.9%)</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fontAlgn="t">
                        <a:lnSpc>
                          <a:spcPct val="100000"/>
                        </a:lnSpc>
                      </a:pPr>
                      <a:r>
                        <a:rPr lang="en-US" sz="1400" u="none" strike="noStrike" dirty="0">
                          <a:effectLst/>
                          <a:latin typeface="+mn-lt"/>
                        </a:rPr>
                        <a:t>5 (0.3%)</a:t>
                      </a:r>
                      <a:endParaRPr lang="en-US" sz="1400" b="0" i="0" u="none" strike="noStrike" dirty="0">
                        <a:solidFill>
                          <a:srgbClr val="000000"/>
                        </a:solidFill>
                        <a:effectLst/>
                        <a:latin typeface="+mn-lt"/>
                      </a:endParaRPr>
                    </a:p>
                  </a:txBody>
                  <a:tcPr marL="121920" marR="121920" marT="18288" marB="1828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1283626550"/>
                  </a:ext>
                </a:extLst>
              </a:tr>
            </a:tbl>
          </a:graphicData>
        </a:graphic>
      </p:graphicFrame>
      <p:sp>
        <p:nvSpPr>
          <p:cNvPr id="6" name="Rectangle 5">
            <a:extLst>
              <a:ext uri="{FF2B5EF4-FFF2-40B4-BE49-F238E27FC236}">
                <a16:creationId xmlns:a16="http://schemas.microsoft.com/office/drawing/2014/main" id="{F1B47002-A012-67B5-6904-006ABDC22DCF}"/>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 name="Graphic 1" descr="House with solid fill">
            <a:hlinkClick r:id="rId3" action="ppaction://hlinksldjump"/>
            <a:extLst>
              <a:ext uri="{FF2B5EF4-FFF2-40B4-BE49-F238E27FC236}">
                <a16:creationId xmlns:a16="http://schemas.microsoft.com/office/drawing/2014/main" id="{70FC7687-6546-0A3F-D468-9FE7F791044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993112670"/>
      </p:ext>
    </p:extLst>
  </p:cSld>
  <p:clrMapOvr>
    <a:masterClrMapping/>
  </p:clrMapOvr>
  <p:transition>
    <p:fade/>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97" name="Rectangle 17"/>
          <p:cNvSpPr>
            <a:spLocks noGrp="1" noChangeArrowheads="1"/>
          </p:cNvSpPr>
          <p:nvPr>
            <p:ph type="title"/>
          </p:nvPr>
        </p:nvSpPr>
        <p:spPr/>
        <p:txBody>
          <a:bodyPr/>
          <a:lstStyle/>
          <a:p>
            <a:r>
              <a:rPr lang="en-US" noProof="0" dirty="0"/>
              <a:t>Summary</a:t>
            </a:r>
          </a:p>
        </p:txBody>
      </p:sp>
      <p:sp>
        <p:nvSpPr>
          <p:cNvPr id="8" name="Rectangle 7">
            <a:extLst>
              <a:ext uri="{FF2B5EF4-FFF2-40B4-BE49-F238E27FC236}">
                <a16:creationId xmlns:a16="http://schemas.microsoft.com/office/drawing/2014/main" id="{704591A6-F2ED-6EC4-04CE-53752EF3C6FE}"/>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 name="Graphic 1" descr="Books on shelf with solid fill">
            <a:hlinkClick r:id="rId3"/>
            <a:extLst>
              <a:ext uri="{FF2B5EF4-FFF2-40B4-BE49-F238E27FC236}">
                <a16:creationId xmlns:a16="http://schemas.microsoft.com/office/drawing/2014/main" id="{C194EFDF-C92B-8C44-A1E5-DAD7EE902F2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pic>
        <p:nvPicPr>
          <p:cNvPr id="5" name="Graphic 4" descr="House with solid fill">
            <a:hlinkClick r:id="rId5" action="ppaction://hlinksldjump"/>
            <a:extLst>
              <a:ext uri="{FF2B5EF4-FFF2-40B4-BE49-F238E27FC236}">
                <a16:creationId xmlns:a16="http://schemas.microsoft.com/office/drawing/2014/main" id="{A45E26D7-1CC0-C8AF-EBF5-4E1707C1060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grpSp>
        <p:nvGrpSpPr>
          <p:cNvPr id="14" name="Group 13">
            <a:extLst>
              <a:ext uri="{FF2B5EF4-FFF2-40B4-BE49-F238E27FC236}">
                <a16:creationId xmlns:a16="http://schemas.microsoft.com/office/drawing/2014/main" id="{FA834FB6-E48A-683A-E247-3C5DF9391C1D}"/>
              </a:ext>
            </a:extLst>
          </p:cNvPr>
          <p:cNvGrpSpPr/>
          <p:nvPr/>
        </p:nvGrpSpPr>
        <p:grpSpPr>
          <a:xfrm>
            <a:off x="6213060" y="1793540"/>
            <a:ext cx="5634034" cy="1628167"/>
            <a:chOff x="3292449" y="3429105"/>
            <a:chExt cx="5634034" cy="1628167"/>
          </a:xfrm>
        </p:grpSpPr>
        <p:sp>
          <p:nvSpPr>
            <p:cNvPr id="15" name="Freeform: Shape 14">
              <a:extLst>
                <a:ext uri="{FF2B5EF4-FFF2-40B4-BE49-F238E27FC236}">
                  <a16:creationId xmlns:a16="http://schemas.microsoft.com/office/drawing/2014/main" id="{C0674149-C5BA-4340-6F52-D175D7B30D97}"/>
                </a:ext>
              </a:extLst>
            </p:cNvPr>
            <p:cNvSpPr/>
            <p:nvPr/>
          </p:nvSpPr>
          <p:spPr>
            <a:xfrm>
              <a:off x="3722790" y="3429105"/>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6" name="Freeform: Shape 15">
              <a:extLst>
                <a:ext uri="{FF2B5EF4-FFF2-40B4-BE49-F238E27FC236}">
                  <a16:creationId xmlns:a16="http://schemas.microsoft.com/office/drawing/2014/main" id="{331EA02C-50A6-EACC-E807-1198B4108A13}"/>
                </a:ext>
              </a:extLst>
            </p:cNvPr>
            <p:cNvSpPr/>
            <p:nvPr/>
          </p:nvSpPr>
          <p:spPr>
            <a:xfrm>
              <a:off x="3826811" y="3533522"/>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7" name="Freeform: Shape 16">
              <a:extLst>
                <a:ext uri="{FF2B5EF4-FFF2-40B4-BE49-F238E27FC236}">
                  <a16:creationId xmlns:a16="http://schemas.microsoft.com/office/drawing/2014/main" id="{3725C31C-C75A-8F79-613A-2EC8C85F4999}"/>
                </a:ext>
              </a:extLst>
            </p:cNvPr>
            <p:cNvSpPr/>
            <p:nvPr/>
          </p:nvSpPr>
          <p:spPr>
            <a:xfrm>
              <a:off x="3871429" y="3578272"/>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8" name="Freeform: Shape 17">
              <a:extLst>
                <a:ext uri="{FF2B5EF4-FFF2-40B4-BE49-F238E27FC236}">
                  <a16:creationId xmlns:a16="http://schemas.microsoft.com/office/drawing/2014/main" id="{AC4D0080-AE82-DCF8-5499-CFA40A58D056}"/>
                </a:ext>
              </a:extLst>
            </p:cNvPr>
            <p:cNvSpPr/>
            <p:nvPr/>
          </p:nvSpPr>
          <p:spPr>
            <a:xfrm>
              <a:off x="3292449" y="3730871"/>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19" name="Content Placeholder 3">
              <a:extLst>
                <a:ext uri="{FF2B5EF4-FFF2-40B4-BE49-F238E27FC236}">
                  <a16:creationId xmlns:a16="http://schemas.microsoft.com/office/drawing/2014/main" id="{A7370473-CC0C-017C-F25C-94FF64AE5DCA}"/>
                </a:ext>
              </a:extLst>
            </p:cNvPr>
            <p:cNvSpPr txBox="1">
              <a:spLocks/>
            </p:cNvSpPr>
            <p:nvPr/>
          </p:nvSpPr>
          <p:spPr>
            <a:xfrm>
              <a:off x="4506247" y="3704579"/>
              <a:ext cx="4147911" cy="1077218"/>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400" dirty="0"/>
                <a:t>Given the greater underlying CV risk of patients with a history of PAD, a larger ARR for the 5-Point MACE was observed with evolocumab treatment in patients with PAD compared with those without (3.5% vs 1.6%)</a:t>
              </a:r>
            </a:p>
          </p:txBody>
        </p:sp>
        <p:grpSp>
          <p:nvGrpSpPr>
            <p:cNvPr id="20" name="Group 19">
              <a:extLst>
                <a:ext uri="{FF2B5EF4-FFF2-40B4-BE49-F238E27FC236}">
                  <a16:creationId xmlns:a16="http://schemas.microsoft.com/office/drawing/2014/main" id="{EA68EA13-64A5-5CC4-7A25-1B305084A8D6}"/>
                </a:ext>
              </a:extLst>
            </p:cNvPr>
            <p:cNvGrpSpPr/>
            <p:nvPr/>
          </p:nvGrpSpPr>
          <p:grpSpPr>
            <a:xfrm>
              <a:off x="3456920" y="3872667"/>
              <a:ext cx="804066" cy="774318"/>
              <a:chOff x="6511664" y="3894064"/>
              <a:chExt cx="804066" cy="774318"/>
            </a:xfrm>
          </p:grpSpPr>
          <p:sp>
            <p:nvSpPr>
              <p:cNvPr id="21" name="Freeform: Shape 20">
                <a:extLst>
                  <a:ext uri="{FF2B5EF4-FFF2-40B4-BE49-F238E27FC236}">
                    <a16:creationId xmlns:a16="http://schemas.microsoft.com/office/drawing/2014/main" id="{B46BF23A-0386-6643-A502-914D0F169B67}"/>
                  </a:ext>
                </a:extLst>
              </p:cNvPr>
              <p:cNvSpPr/>
              <p:nvPr/>
            </p:nvSpPr>
            <p:spPr>
              <a:xfrm>
                <a:off x="6918119"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22" name="Freeform: Shape 21">
                <a:extLst>
                  <a:ext uri="{FF2B5EF4-FFF2-40B4-BE49-F238E27FC236}">
                    <a16:creationId xmlns:a16="http://schemas.microsoft.com/office/drawing/2014/main" id="{BCA84404-856B-BD1A-F11D-4F1FEDF26194}"/>
                  </a:ext>
                </a:extLst>
              </p:cNvPr>
              <p:cNvSpPr/>
              <p:nvPr/>
            </p:nvSpPr>
            <p:spPr>
              <a:xfrm>
                <a:off x="6511664"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23" name="Freeform: Shape 22">
                <a:extLst>
                  <a:ext uri="{FF2B5EF4-FFF2-40B4-BE49-F238E27FC236}">
                    <a16:creationId xmlns:a16="http://schemas.microsoft.com/office/drawing/2014/main" id="{72735C16-D624-1A25-0473-91D570DA8930}"/>
                  </a:ext>
                </a:extLst>
              </p:cNvPr>
              <p:cNvSpPr/>
              <p:nvPr/>
            </p:nvSpPr>
            <p:spPr>
              <a:xfrm>
                <a:off x="6713515" y="3894064"/>
                <a:ext cx="398952" cy="436264"/>
              </a:xfrm>
              <a:custGeom>
                <a:avLst/>
                <a:gdLst>
                  <a:gd name="connsiteX0" fmla="*/ 618 w 1072241"/>
                  <a:gd name="connsiteY0" fmla="*/ 161902 h 1172525"/>
                  <a:gd name="connsiteX1" fmla="*/ 20240 w 1072241"/>
                  <a:gd name="connsiteY1" fmla="*/ 161902 h 1172525"/>
                  <a:gd name="connsiteX2" fmla="*/ 500871 w 1072241"/>
                  <a:gd name="connsiteY2" fmla="*/ 21789 h 1172525"/>
                  <a:gd name="connsiteX3" fmla="*/ 524779 w 1072241"/>
                  <a:gd name="connsiteY3" fmla="*/ 4263 h 1172525"/>
                  <a:gd name="connsiteX4" fmla="*/ 544782 w 1072241"/>
                  <a:gd name="connsiteY4" fmla="*/ 3596 h 1172525"/>
                  <a:gd name="connsiteX5" fmla="*/ 753379 w 1072241"/>
                  <a:gd name="connsiteY5" fmla="*/ 112181 h 1172525"/>
                  <a:gd name="connsiteX6" fmla="*/ 1042272 w 1072241"/>
                  <a:gd name="connsiteY6" fmla="*/ 171046 h 1172525"/>
                  <a:gd name="connsiteX7" fmla="*/ 1050559 w 1072241"/>
                  <a:gd name="connsiteY7" fmla="*/ 170665 h 1172525"/>
                  <a:gd name="connsiteX8" fmla="*/ 1069514 w 1072241"/>
                  <a:gd name="connsiteY8" fmla="*/ 187524 h 1172525"/>
                  <a:gd name="connsiteX9" fmla="*/ 1059989 w 1072241"/>
                  <a:gd name="connsiteY9" fmla="*/ 448699 h 1172525"/>
                  <a:gd name="connsiteX10" fmla="*/ 951118 w 1072241"/>
                  <a:gd name="connsiteY10" fmla="*/ 816269 h 1172525"/>
                  <a:gd name="connsiteX11" fmla="*/ 605170 w 1072241"/>
                  <a:gd name="connsiteY11" fmla="*/ 1144596 h 1172525"/>
                  <a:gd name="connsiteX12" fmla="*/ 543353 w 1072241"/>
                  <a:gd name="connsiteY12" fmla="*/ 1171456 h 1172525"/>
                  <a:gd name="connsiteX13" fmla="*/ 527732 w 1072241"/>
                  <a:gd name="connsiteY13" fmla="*/ 1170790 h 1172525"/>
                  <a:gd name="connsiteX14" fmla="*/ 112633 w 1072241"/>
                  <a:gd name="connsiteY14" fmla="*/ 793695 h 1172525"/>
                  <a:gd name="connsiteX15" fmla="*/ 24240 w 1072241"/>
                  <a:gd name="connsiteY15" fmla="*/ 505278 h 1172525"/>
                  <a:gd name="connsiteX16" fmla="*/ 237 w 1072241"/>
                  <a:gd name="connsiteY16" fmla="*/ 169141 h 1172525"/>
                  <a:gd name="connsiteX17" fmla="*/ 809 w 1072241"/>
                  <a:gd name="connsiteY17" fmla="*/ 161902 h 1172525"/>
                  <a:gd name="connsiteX18" fmla="*/ 69770 w 1072241"/>
                  <a:gd name="connsiteY18" fmla="*/ 232196 h 1172525"/>
                  <a:gd name="connsiteX19" fmla="*/ 69770 w 1072241"/>
                  <a:gd name="connsiteY19" fmla="*/ 254008 h 1172525"/>
                  <a:gd name="connsiteX20" fmla="*/ 92535 w 1072241"/>
                  <a:gd name="connsiteY20" fmla="*/ 528424 h 1172525"/>
                  <a:gd name="connsiteX21" fmla="*/ 217217 w 1072241"/>
                  <a:gd name="connsiteY21" fmla="*/ 845511 h 1172525"/>
                  <a:gd name="connsiteX22" fmla="*/ 521446 w 1072241"/>
                  <a:gd name="connsiteY22" fmla="*/ 1092208 h 1172525"/>
                  <a:gd name="connsiteX23" fmla="*/ 552307 w 1072241"/>
                  <a:gd name="connsiteY23" fmla="*/ 1091827 h 1172525"/>
                  <a:gd name="connsiteX24" fmla="*/ 700516 w 1072241"/>
                  <a:gd name="connsiteY24" fmla="*/ 1008579 h 1172525"/>
                  <a:gd name="connsiteX25" fmla="*/ 939021 w 1072241"/>
                  <a:gd name="connsiteY25" fmla="*/ 685396 h 1172525"/>
                  <a:gd name="connsiteX26" fmla="*/ 1000744 w 1072241"/>
                  <a:gd name="connsiteY26" fmla="*/ 244198 h 1172525"/>
                  <a:gd name="connsiteX27" fmla="*/ 991028 w 1072241"/>
                  <a:gd name="connsiteY27" fmla="*/ 236006 h 1172525"/>
                  <a:gd name="connsiteX28" fmla="*/ 837961 w 1072241"/>
                  <a:gd name="connsiteY28" fmla="*/ 216289 h 1172525"/>
                  <a:gd name="connsiteX29" fmla="*/ 545353 w 1072241"/>
                  <a:gd name="connsiteY29" fmla="*/ 79510 h 1172525"/>
                  <a:gd name="connsiteX30" fmla="*/ 525827 w 1072241"/>
                  <a:gd name="connsiteY30" fmla="*/ 79701 h 1172525"/>
                  <a:gd name="connsiteX31" fmla="*/ 352663 w 1072241"/>
                  <a:gd name="connsiteY31" fmla="*/ 178475 h 1172525"/>
                  <a:gd name="connsiteX32" fmla="*/ 165210 w 1072241"/>
                  <a:gd name="connsiteY32" fmla="*/ 225338 h 1172525"/>
                  <a:gd name="connsiteX33" fmla="*/ 69770 w 1072241"/>
                  <a:gd name="connsiteY33" fmla="*/ 232196 h 117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72241" h="1172525">
                    <a:moveTo>
                      <a:pt x="618" y="161902"/>
                    </a:moveTo>
                    <a:cubicBezTo>
                      <a:pt x="7762" y="161902"/>
                      <a:pt x="13954" y="161711"/>
                      <a:pt x="20240" y="161902"/>
                    </a:cubicBezTo>
                    <a:cubicBezTo>
                      <a:pt x="195976" y="168379"/>
                      <a:pt x="356854" y="123992"/>
                      <a:pt x="500871" y="21789"/>
                    </a:cubicBezTo>
                    <a:cubicBezTo>
                      <a:pt x="508873" y="16074"/>
                      <a:pt x="517254" y="10645"/>
                      <a:pt x="524779" y="4263"/>
                    </a:cubicBezTo>
                    <a:cubicBezTo>
                      <a:pt x="531733" y="-1547"/>
                      <a:pt x="537257" y="-1071"/>
                      <a:pt x="544782" y="3596"/>
                    </a:cubicBezTo>
                    <a:cubicBezTo>
                      <a:pt x="611457" y="45220"/>
                      <a:pt x="680418" y="82749"/>
                      <a:pt x="753379" y="112181"/>
                    </a:cubicBezTo>
                    <a:cubicBezTo>
                      <a:pt x="845962" y="149519"/>
                      <a:pt x="941308" y="174475"/>
                      <a:pt x="1042272" y="171046"/>
                    </a:cubicBezTo>
                    <a:cubicBezTo>
                      <a:pt x="1045035" y="171046"/>
                      <a:pt x="1047797" y="170855"/>
                      <a:pt x="1050559" y="170665"/>
                    </a:cubicBezTo>
                    <a:cubicBezTo>
                      <a:pt x="1068752" y="169712"/>
                      <a:pt x="1068181" y="169712"/>
                      <a:pt x="1069514" y="187524"/>
                    </a:cubicBezTo>
                    <a:cubicBezTo>
                      <a:pt x="1075991" y="274963"/>
                      <a:pt x="1070181" y="362022"/>
                      <a:pt x="1059989" y="448699"/>
                    </a:cubicBezTo>
                    <a:cubicBezTo>
                      <a:pt x="1044749" y="577287"/>
                      <a:pt x="1012364" y="701112"/>
                      <a:pt x="951118" y="816269"/>
                    </a:cubicBezTo>
                    <a:cubicBezTo>
                      <a:pt x="872346" y="964288"/>
                      <a:pt x="756142" y="1072777"/>
                      <a:pt x="605170" y="1144596"/>
                    </a:cubicBezTo>
                    <a:cubicBezTo>
                      <a:pt x="584882" y="1154216"/>
                      <a:pt x="564213" y="1163074"/>
                      <a:pt x="543353" y="1171456"/>
                    </a:cubicBezTo>
                    <a:cubicBezTo>
                      <a:pt x="538876" y="1173266"/>
                      <a:pt x="532399" y="1172599"/>
                      <a:pt x="527732" y="1170790"/>
                    </a:cubicBezTo>
                    <a:cubicBezTo>
                      <a:pt x="339708" y="1099733"/>
                      <a:pt x="200358" y="975337"/>
                      <a:pt x="112633" y="793695"/>
                    </a:cubicBezTo>
                    <a:cubicBezTo>
                      <a:pt x="68341" y="702064"/>
                      <a:pt x="40624" y="605386"/>
                      <a:pt x="24240" y="505278"/>
                    </a:cubicBezTo>
                    <a:cubicBezTo>
                      <a:pt x="6048" y="394026"/>
                      <a:pt x="-1477" y="281821"/>
                      <a:pt x="237" y="169141"/>
                    </a:cubicBezTo>
                    <a:cubicBezTo>
                      <a:pt x="237" y="167140"/>
                      <a:pt x="523" y="165235"/>
                      <a:pt x="809" y="161902"/>
                    </a:cubicBezTo>
                    <a:close/>
                    <a:moveTo>
                      <a:pt x="69770" y="232196"/>
                    </a:moveTo>
                    <a:cubicBezTo>
                      <a:pt x="69770" y="238387"/>
                      <a:pt x="69770" y="246198"/>
                      <a:pt x="69770" y="254008"/>
                    </a:cubicBezTo>
                    <a:cubicBezTo>
                      <a:pt x="69008" y="346210"/>
                      <a:pt x="75009" y="437746"/>
                      <a:pt x="92535" y="528424"/>
                    </a:cubicBezTo>
                    <a:cubicBezTo>
                      <a:pt x="114537" y="641866"/>
                      <a:pt x="152923" y="748737"/>
                      <a:pt x="217217" y="845511"/>
                    </a:cubicBezTo>
                    <a:cubicBezTo>
                      <a:pt x="292846" y="959430"/>
                      <a:pt x="394668" y="1041250"/>
                      <a:pt x="521446" y="1092208"/>
                    </a:cubicBezTo>
                    <a:cubicBezTo>
                      <a:pt x="531923" y="1096399"/>
                      <a:pt x="541829" y="1096399"/>
                      <a:pt x="552307" y="1091827"/>
                    </a:cubicBezTo>
                    <a:cubicBezTo>
                      <a:pt x="604599" y="1069158"/>
                      <a:pt x="654700" y="1042678"/>
                      <a:pt x="700516" y="1008579"/>
                    </a:cubicBezTo>
                    <a:cubicBezTo>
                      <a:pt x="812720" y="924949"/>
                      <a:pt x="889872" y="815412"/>
                      <a:pt x="939021" y="685396"/>
                    </a:cubicBezTo>
                    <a:cubicBezTo>
                      <a:pt x="992838" y="542997"/>
                      <a:pt x="1006554" y="394978"/>
                      <a:pt x="1000744" y="244198"/>
                    </a:cubicBezTo>
                    <a:cubicBezTo>
                      <a:pt x="1000458" y="237054"/>
                      <a:pt x="997315" y="235816"/>
                      <a:pt x="991028" y="236006"/>
                    </a:cubicBezTo>
                    <a:cubicBezTo>
                      <a:pt x="938926" y="238197"/>
                      <a:pt x="888063" y="230672"/>
                      <a:pt x="837961" y="216289"/>
                    </a:cubicBezTo>
                    <a:cubicBezTo>
                      <a:pt x="733091" y="186286"/>
                      <a:pt x="636984" y="137899"/>
                      <a:pt x="545353" y="79510"/>
                    </a:cubicBezTo>
                    <a:cubicBezTo>
                      <a:pt x="538114" y="74938"/>
                      <a:pt x="533542" y="73795"/>
                      <a:pt x="525827" y="79701"/>
                    </a:cubicBezTo>
                    <a:cubicBezTo>
                      <a:pt x="472487" y="120277"/>
                      <a:pt x="414766" y="153329"/>
                      <a:pt x="352663" y="178475"/>
                    </a:cubicBezTo>
                    <a:cubicBezTo>
                      <a:pt x="292369" y="202859"/>
                      <a:pt x="230266" y="220195"/>
                      <a:pt x="165210" y="225338"/>
                    </a:cubicBezTo>
                    <a:cubicBezTo>
                      <a:pt x="133873" y="227815"/>
                      <a:pt x="102441" y="229815"/>
                      <a:pt x="69770" y="232196"/>
                    </a:cubicBezTo>
                    <a:close/>
                  </a:path>
                </a:pathLst>
              </a:custGeom>
              <a:solidFill>
                <a:schemeClr val="bg1"/>
              </a:solidFill>
              <a:ln w="9525" cap="flat">
                <a:noFill/>
                <a:prstDash val="solid"/>
                <a:miter/>
              </a:ln>
            </p:spPr>
            <p:txBody>
              <a:bodyPr rtlCol="0" anchor="ctr"/>
              <a:lstStyle/>
              <a:p>
                <a:endParaRPr lang="en-IN" dirty="0"/>
              </a:p>
            </p:txBody>
          </p:sp>
          <p:sp>
            <p:nvSpPr>
              <p:cNvPr id="24" name="Freeform: Shape 23">
                <a:extLst>
                  <a:ext uri="{FF2B5EF4-FFF2-40B4-BE49-F238E27FC236}">
                    <a16:creationId xmlns:a16="http://schemas.microsoft.com/office/drawing/2014/main" id="{2A1EC626-21FB-DA9F-E100-2B519F5217E7}"/>
                  </a:ext>
                </a:extLst>
              </p:cNvPr>
              <p:cNvSpPr/>
              <p:nvPr/>
            </p:nvSpPr>
            <p:spPr>
              <a:xfrm>
                <a:off x="6822935" y="4007498"/>
                <a:ext cx="180050" cy="179279"/>
              </a:xfrm>
              <a:custGeom>
                <a:avLst/>
                <a:gdLst>
                  <a:gd name="connsiteX0" fmla="*/ 322993 w 483912"/>
                  <a:gd name="connsiteY0" fmla="*/ 325470 h 481838"/>
                  <a:gd name="connsiteX1" fmla="*/ 322993 w 483912"/>
                  <a:gd name="connsiteY1" fmla="*/ 341568 h 481838"/>
                  <a:gd name="connsiteX2" fmla="*/ 323945 w 483912"/>
                  <a:gd name="connsiteY2" fmla="*/ 447009 h 481838"/>
                  <a:gd name="connsiteX3" fmla="*/ 292513 w 483912"/>
                  <a:gd name="connsiteY3" fmla="*/ 481109 h 481838"/>
                  <a:gd name="connsiteX4" fmla="*/ 190595 w 483912"/>
                  <a:gd name="connsiteY4" fmla="*/ 480918 h 481838"/>
                  <a:gd name="connsiteX5" fmla="*/ 160687 w 483912"/>
                  <a:gd name="connsiteY5" fmla="*/ 449581 h 481838"/>
                  <a:gd name="connsiteX6" fmla="*/ 159544 w 483912"/>
                  <a:gd name="connsiteY6" fmla="*/ 334710 h 481838"/>
                  <a:gd name="connsiteX7" fmla="*/ 159163 w 483912"/>
                  <a:gd name="connsiteY7" fmla="*/ 326137 h 481838"/>
                  <a:gd name="connsiteX8" fmla="*/ 145352 w 483912"/>
                  <a:gd name="connsiteY8" fmla="*/ 325375 h 481838"/>
                  <a:gd name="connsiteX9" fmla="*/ 36290 w 483912"/>
                  <a:gd name="connsiteY9" fmla="*/ 325375 h 481838"/>
                  <a:gd name="connsiteX10" fmla="*/ 0 w 483912"/>
                  <a:gd name="connsiteY10" fmla="*/ 288894 h 481838"/>
                  <a:gd name="connsiteX11" fmla="*/ 0 w 483912"/>
                  <a:gd name="connsiteY11" fmla="*/ 200026 h 481838"/>
                  <a:gd name="connsiteX12" fmla="*/ 39529 w 483912"/>
                  <a:gd name="connsiteY12" fmla="*/ 160212 h 481838"/>
                  <a:gd name="connsiteX13" fmla="*/ 142685 w 483912"/>
                  <a:gd name="connsiteY13" fmla="*/ 159926 h 481838"/>
                  <a:gd name="connsiteX14" fmla="*/ 160306 w 483912"/>
                  <a:gd name="connsiteY14" fmla="*/ 159926 h 481838"/>
                  <a:gd name="connsiteX15" fmla="*/ 160306 w 483912"/>
                  <a:gd name="connsiteY15" fmla="*/ 50579 h 481838"/>
                  <a:gd name="connsiteX16" fmla="*/ 160687 w 483912"/>
                  <a:gd name="connsiteY16" fmla="*/ 30481 h 481838"/>
                  <a:gd name="connsiteX17" fmla="*/ 190881 w 483912"/>
                  <a:gd name="connsiteY17" fmla="*/ 477 h 481838"/>
                  <a:gd name="connsiteX18" fmla="*/ 295085 w 483912"/>
                  <a:gd name="connsiteY18" fmla="*/ 763 h 481838"/>
                  <a:gd name="connsiteX19" fmla="*/ 323183 w 483912"/>
                  <a:gd name="connsiteY19" fmla="*/ 31338 h 481838"/>
                  <a:gd name="connsiteX20" fmla="*/ 323183 w 483912"/>
                  <a:gd name="connsiteY20" fmla="*/ 78773 h 481838"/>
                  <a:gd name="connsiteX21" fmla="*/ 323183 w 483912"/>
                  <a:gd name="connsiteY21" fmla="*/ 159259 h 481838"/>
                  <a:gd name="connsiteX22" fmla="*/ 338709 w 483912"/>
                  <a:gd name="connsiteY22" fmla="*/ 160116 h 481838"/>
                  <a:gd name="connsiteX23" fmla="*/ 441865 w 483912"/>
                  <a:gd name="connsiteY23" fmla="*/ 160212 h 481838"/>
                  <a:gd name="connsiteX24" fmla="*/ 483870 w 483912"/>
                  <a:gd name="connsiteY24" fmla="*/ 203169 h 481838"/>
                  <a:gd name="connsiteX25" fmla="*/ 483870 w 483912"/>
                  <a:gd name="connsiteY25" fmla="*/ 288513 h 481838"/>
                  <a:gd name="connsiteX26" fmla="*/ 446723 w 483912"/>
                  <a:gd name="connsiteY26" fmla="*/ 325375 h 481838"/>
                  <a:gd name="connsiteX27" fmla="*/ 337661 w 483912"/>
                  <a:gd name="connsiteY27" fmla="*/ 325375 h 481838"/>
                  <a:gd name="connsiteX28" fmla="*/ 323088 w 483912"/>
                  <a:gd name="connsiteY28" fmla="*/ 325375 h 4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83912" h="481838">
                    <a:moveTo>
                      <a:pt x="322993" y="325470"/>
                    </a:moveTo>
                    <a:cubicBezTo>
                      <a:pt x="322993" y="331566"/>
                      <a:pt x="322993" y="336615"/>
                      <a:pt x="322993" y="341568"/>
                    </a:cubicBezTo>
                    <a:cubicBezTo>
                      <a:pt x="323279" y="376715"/>
                      <a:pt x="323469" y="411862"/>
                      <a:pt x="323945" y="447009"/>
                    </a:cubicBezTo>
                    <a:cubicBezTo>
                      <a:pt x="324136" y="466631"/>
                      <a:pt x="312801" y="480537"/>
                      <a:pt x="292513" y="481109"/>
                    </a:cubicBezTo>
                    <a:cubicBezTo>
                      <a:pt x="258604" y="482157"/>
                      <a:pt x="224600" y="482061"/>
                      <a:pt x="190595" y="480918"/>
                    </a:cubicBezTo>
                    <a:cubicBezTo>
                      <a:pt x="171164" y="480252"/>
                      <a:pt x="161163" y="469203"/>
                      <a:pt x="160687" y="449581"/>
                    </a:cubicBezTo>
                    <a:cubicBezTo>
                      <a:pt x="159734" y="411291"/>
                      <a:pt x="159925" y="373000"/>
                      <a:pt x="159544" y="334710"/>
                    </a:cubicBezTo>
                    <a:cubicBezTo>
                      <a:pt x="159544" y="332328"/>
                      <a:pt x="159353" y="330042"/>
                      <a:pt x="159163" y="326137"/>
                    </a:cubicBezTo>
                    <a:cubicBezTo>
                      <a:pt x="154496" y="325851"/>
                      <a:pt x="149924" y="325375"/>
                      <a:pt x="145352" y="325375"/>
                    </a:cubicBezTo>
                    <a:cubicBezTo>
                      <a:pt x="108966" y="325375"/>
                      <a:pt x="72676" y="325375"/>
                      <a:pt x="36290" y="325375"/>
                    </a:cubicBezTo>
                    <a:cubicBezTo>
                      <a:pt x="14859" y="325375"/>
                      <a:pt x="0" y="310421"/>
                      <a:pt x="0" y="288894"/>
                    </a:cubicBezTo>
                    <a:cubicBezTo>
                      <a:pt x="0" y="259272"/>
                      <a:pt x="0" y="229649"/>
                      <a:pt x="0" y="200026"/>
                    </a:cubicBezTo>
                    <a:cubicBezTo>
                      <a:pt x="0" y="172118"/>
                      <a:pt x="10858" y="160688"/>
                      <a:pt x="39529" y="160212"/>
                    </a:cubicBezTo>
                    <a:cubicBezTo>
                      <a:pt x="73914" y="159640"/>
                      <a:pt x="108299" y="159926"/>
                      <a:pt x="142685" y="159926"/>
                    </a:cubicBezTo>
                    <a:cubicBezTo>
                      <a:pt x="148019" y="159926"/>
                      <a:pt x="153448" y="159926"/>
                      <a:pt x="160306" y="159926"/>
                    </a:cubicBezTo>
                    <a:cubicBezTo>
                      <a:pt x="160306" y="122207"/>
                      <a:pt x="160306" y="86393"/>
                      <a:pt x="160306" y="50579"/>
                    </a:cubicBezTo>
                    <a:cubicBezTo>
                      <a:pt x="160306" y="43911"/>
                      <a:pt x="160115" y="37149"/>
                      <a:pt x="160687" y="30481"/>
                    </a:cubicBezTo>
                    <a:cubicBezTo>
                      <a:pt x="162306" y="11907"/>
                      <a:pt x="172307" y="954"/>
                      <a:pt x="190881" y="477"/>
                    </a:cubicBezTo>
                    <a:cubicBezTo>
                      <a:pt x="225647" y="-285"/>
                      <a:pt x="260414" y="-94"/>
                      <a:pt x="295085" y="763"/>
                    </a:cubicBezTo>
                    <a:cubicBezTo>
                      <a:pt x="312134" y="1144"/>
                      <a:pt x="322517" y="13050"/>
                      <a:pt x="323183" y="31338"/>
                    </a:cubicBezTo>
                    <a:cubicBezTo>
                      <a:pt x="323755" y="47150"/>
                      <a:pt x="323183" y="62961"/>
                      <a:pt x="323183" y="78773"/>
                    </a:cubicBezTo>
                    <a:cubicBezTo>
                      <a:pt x="323183" y="105157"/>
                      <a:pt x="323183" y="131637"/>
                      <a:pt x="323183" y="159259"/>
                    </a:cubicBezTo>
                    <a:cubicBezTo>
                      <a:pt x="328708" y="159545"/>
                      <a:pt x="333661" y="160021"/>
                      <a:pt x="338709" y="160116"/>
                    </a:cubicBezTo>
                    <a:cubicBezTo>
                      <a:pt x="373094" y="160116"/>
                      <a:pt x="407480" y="159831"/>
                      <a:pt x="441865" y="160212"/>
                    </a:cubicBezTo>
                    <a:cubicBezTo>
                      <a:pt x="474631" y="160593"/>
                      <a:pt x="483870" y="170403"/>
                      <a:pt x="483870" y="203169"/>
                    </a:cubicBezTo>
                    <a:cubicBezTo>
                      <a:pt x="483870" y="231649"/>
                      <a:pt x="483965" y="260034"/>
                      <a:pt x="483870" y="288513"/>
                    </a:cubicBezTo>
                    <a:cubicBezTo>
                      <a:pt x="483870" y="310516"/>
                      <a:pt x="468916" y="325375"/>
                      <a:pt x="446723" y="325375"/>
                    </a:cubicBezTo>
                    <a:cubicBezTo>
                      <a:pt x="410337" y="325375"/>
                      <a:pt x="374047" y="325375"/>
                      <a:pt x="337661" y="325375"/>
                    </a:cubicBezTo>
                    <a:cubicBezTo>
                      <a:pt x="333375" y="325375"/>
                      <a:pt x="329089" y="325375"/>
                      <a:pt x="323088" y="325375"/>
                    </a:cubicBezTo>
                    <a:close/>
                  </a:path>
                </a:pathLst>
              </a:custGeom>
              <a:solidFill>
                <a:schemeClr val="bg1"/>
              </a:solidFill>
              <a:ln w="9525" cap="flat">
                <a:noFill/>
                <a:prstDash val="solid"/>
                <a:miter/>
              </a:ln>
            </p:spPr>
            <p:txBody>
              <a:bodyPr rtlCol="0" anchor="ctr"/>
              <a:lstStyle/>
              <a:p>
                <a:endParaRPr lang="en-IN" dirty="0"/>
              </a:p>
            </p:txBody>
          </p:sp>
        </p:grpSp>
      </p:grpSp>
      <p:grpSp>
        <p:nvGrpSpPr>
          <p:cNvPr id="25" name="Group 24">
            <a:extLst>
              <a:ext uri="{FF2B5EF4-FFF2-40B4-BE49-F238E27FC236}">
                <a16:creationId xmlns:a16="http://schemas.microsoft.com/office/drawing/2014/main" id="{2036C2ED-770B-EC5D-752C-D8FEF8D3E616}"/>
              </a:ext>
            </a:extLst>
          </p:cNvPr>
          <p:cNvGrpSpPr/>
          <p:nvPr/>
        </p:nvGrpSpPr>
        <p:grpSpPr>
          <a:xfrm>
            <a:off x="377558" y="1773563"/>
            <a:ext cx="5634034" cy="1628167"/>
            <a:chOff x="6288827" y="1389473"/>
            <a:chExt cx="5634034" cy="1628167"/>
          </a:xfrm>
        </p:grpSpPr>
        <p:sp>
          <p:nvSpPr>
            <p:cNvPr id="26" name="Freeform: Shape 25">
              <a:extLst>
                <a:ext uri="{FF2B5EF4-FFF2-40B4-BE49-F238E27FC236}">
                  <a16:creationId xmlns:a16="http://schemas.microsoft.com/office/drawing/2014/main" id="{1C4F3AA9-1E64-53C6-F2A3-598547933DA4}"/>
                </a:ext>
              </a:extLst>
            </p:cNvPr>
            <p:cNvSpPr/>
            <p:nvPr/>
          </p:nvSpPr>
          <p:spPr>
            <a:xfrm>
              <a:off x="6719168" y="138947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27" name="Freeform: Shape 26">
              <a:extLst>
                <a:ext uri="{FF2B5EF4-FFF2-40B4-BE49-F238E27FC236}">
                  <a16:creationId xmlns:a16="http://schemas.microsoft.com/office/drawing/2014/main" id="{C52E07CA-7686-AB98-18FA-DC8A9F7D9CC7}"/>
                </a:ext>
              </a:extLst>
            </p:cNvPr>
            <p:cNvSpPr/>
            <p:nvPr/>
          </p:nvSpPr>
          <p:spPr>
            <a:xfrm>
              <a:off x="6823189" y="149389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28" name="Freeform: Shape 27">
              <a:extLst>
                <a:ext uri="{FF2B5EF4-FFF2-40B4-BE49-F238E27FC236}">
                  <a16:creationId xmlns:a16="http://schemas.microsoft.com/office/drawing/2014/main" id="{9E26BA21-FFA5-0B01-E177-011971DAA1EC}"/>
                </a:ext>
              </a:extLst>
            </p:cNvPr>
            <p:cNvSpPr/>
            <p:nvPr/>
          </p:nvSpPr>
          <p:spPr>
            <a:xfrm>
              <a:off x="6867807" y="153864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29" name="Freeform: Shape 28">
              <a:extLst>
                <a:ext uri="{FF2B5EF4-FFF2-40B4-BE49-F238E27FC236}">
                  <a16:creationId xmlns:a16="http://schemas.microsoft.com/office/drawing/2014/main" id="{CD220E43-8BAA-1988-382D-93B1F007FD61}"/>
                </a:ext>
              </a:extLst>
            </p:cNvPr>
            <p:cNvSpPr/>
            <p:nvPr/>
          </p:nvSpPr>
          <p:spPr>
            <a:xfrm>
              <a:off x="6288827" y="169123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30" name="Content Placeholder 3">
              <a:extLst>
                <a:ext uri="{FF2B5EF4-FFF2-40B4-BE49-F238E27FC236}">
                  <a16:creationId xmlns:a16="http://schemas.microsoft.com/office/drawing/2014/main" id="{1D7F7118-EFFE-34AE-A528-E97494024E9A}"/>
                </a:ext>
              </a:extLst>
            </p:cNvPr>
            <p:cNvSpPr txBox="1">
              <a:spLocks/>
            </p:cNvSpPr>
            <p:nvPr/>
          </p:nvSpPr>
          <p:spPr>
            <a:xfrm>
              <a:off x="7586306" y="1664947"/>
              <a:ext cx="4085449" cy="1077218"/>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spcAft>
                  <a:spcPts val="600"/>
                </a:spcAft>
                <a:buNone/>
              </a:pPr>
              <a:r>
                <a:rPr lang="en-US" sz="1400" noProof="0" dirty="0"/>
                <a:t>Evolocumab lowered LDL-C by 59% and significantly reduced the risk for 5-Point MACE and 3-Point MACE, and MALE endpoints in patients with history of PAD, consistent with patients without PAD</a:t>
              </a:r>
            </a:p>
          </p:txBody>
        </p:sp>
        <p:grpSp>
          <p:nvGrpSpPr>
            <p:cNvPr id="31" name="Group 30">
              <a:extLst>
                <a:ext uri="{FF2B5EF4-FFF2-40B4-BE49-F238E27FC236}">
                  <a16:creationId xmlns:a16="http://schemas.microsoft.com/office/drawing/2014/main" id="{06505E96-4C67-7B26-01D9-BC1A04D308B3}"/>
                </a:ext>
              </a:extLst>
            </p:cNvPr>
            <p:cNvGrpSpPr/>
            <p:nvPr/>
          </p:nvGrpSpPr>
          <p:grpSpPr>
            <a:xfrm>
              <a:off x="6492237" y="1852608"/>
              <a:ext cx="714619" cy="741830"/>
              <a:chOff x="-1524066" y="1395902"/>
              <a:chExt cx="1215500" cy="1261788"/>
            </a:xfrm>
          </p:grpSpPr>
          <p:sp>
            <p:nvSpPr>
              <p:cNvPr id="32" name="Freeform: Shape 31">
                <a:extLst>
                  <a:ext uri="{FF2B5EF4-FFF2-40B4-BE49-F238E27FC236}">
                    <a16:creationId xmlns:a16="http://schemas.microsoft.com/office/drawing/2014/main" id="{35DB3354-0545-577B-84F7-B28A5B39CB5A}"/>
                  </a:ext>
                </a:extLst>
              </p:cNvPr>
              <p:cNvSpPr/>
              <p:nvPr/>
            </p:nvSpPr>
            <p:spPr>
              <a:xfrm>
                <a:off x="-1286531" y="1395902"/>
                <a:ext cx="672442" cy="931677"/>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33" name="Freeform: Shape 32">
                <a:extLst>
                  <a:ext uri="{FF2B5EF4-FFF2-40B4-BE49-F238E27FC236}">
                    <a16:creationId xmlns:a16="http://schemas.microsoft.com/office/drawing/2014/main" id="{773FE435-62FF-7DF6-9C55-AFBC7BF0D502}"/>
                  </a:ext>
                </a:extLst>
              </p:cNvPr>
              <p:cNvSpPr/>
              <p:nvPr/>
            </p:nvSpPr>
            <p:spPr>
              <a:xfrm>
                <a:off x="-684618" y="1728658"/>
                <a:ext cx="362010" cy="588395"/>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34" name="Freeform: Shape 33">
                <a:extLst>
                  <a:ext uri="{FF2B5EF4-FFF2-40B4-BE49-F238E27FC236}">
                    <a16:creationId xmlns:a16="http://schemas.microsoft.com/office/drawing/2014/main" id="{D3CAD128-88D0-FF37-86C0-AC0EE90A7606}"/>
                  </a:ext>
                </a:extLst>
              </p:cNvPr>
              <p:cNvSpPr/>
              <p:nvPr/>
            </p:nvSpPr>
            <p:spPr>
              <a:xfrm>
                <a:off x="-1015292" y="1875968"/>
                <a:ext cx="81157" cy="93722"/>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35" name="Content Placeholder 3">
                <a:extLst>
                  <a:ext uri="{FF2B5EF4-FFF2-40B4-BE49-F238E27FC236}">
                    <a16:creationId xmlns:a16="http://schemas.microsoft.com/office/drawing/2014/main" id="{C6201392-BB87-F779-7C17-21641178943A}"/>
                  </a:ext>
                </a:extLst>
              </p:cNvPr>
              <p:cNvSpPr txBox="1">
                <a:spLocks/>
              </p:cNvSpPr>
              <p:nvPr/>
            </p:nvSpPr>
            <p:spPr>
              <a:xfrm>
                <a:off x="-1524066" y="2395941"/>
                <a:ext cx="1215500" cy="261749"/>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grpSp>
      </p:grpSp>
      <p:grpSp>
        <p:nvGrpSpPr>
          <p:cNvPr id="3" name="Group 2">
            <a:extLst>
              <a:ext uri="{FF2B5EF4-FFF2-40B4-BE49-F238E27FC236}">
                <a16:creationId xmlns:a16="http://schemas.microsoft.com/office/drawing/2014/main" id="{96EF947A-2CC6-B8C9-EB31-5F04EA6FA366}"/>
              </a:ext>
            </a:extLst>
          </p:cNvPr>
          <p:cNvGrpSpPr/>
          <p:nvPr/>
        </p:nvGrpSpPr>
        <p:grpSpPr>
          <a:xfrm>
            <a:off x="377558" y="3712799"/>
            <a:ext cx="5634034" cy="1628167"/>
            <a:chOff x="438106" y="3712799"/>
            <a:chExt cx="5634034" cy="1628167"/>
          </a:xfrm>
        </p:grpSpPr>
        <p:grpSp>
          <p:nvGrpSpPr>
            <p:cNvPr id="40" name="Group 39">
              <a:extLst>
                <a:ext uri="{FF2B5EF4-FFF2-40B4-BE49-F238E27FC236}">
                  <a16:creationId xmlns:a16="http://schemas.microsoft.com/office/drawing/2014/main" id="{F73AF0B4-B34A-D660-EF00-DB1C0C030B3B}"/>
                </a:ext>
              </a:extLst>
            </p:cNvPr>
            <p:cNvGrpSpPr/>
            <p:nvPr/>
          </p:nvGrpSpPr>
          <p:grpSpPr>
            <a:xfrm>
              <a:off x="438106" y="3712799"/>
              <a:ext cx="5634034" cy="1628167"/>
              <a:chOff x="3278983" y="3834591"/>
              <a:chExt cx="5634034" cy="1628167"/>
            </a:xfrm>
          </p:grpSpPr>
          <p:sp>
            <p:nvSpPr>
              <p:cNvPr id="9" name="Freeform: Shape 8">
                <a:extLst>
                  <a:ext uri="{FF2B5EF4-FFF2-40B4-BE49-F238E27FC236}">
                    <a16:creationId xmlns:a16="http://schemas.microsoft.com/office/drawing/2014/main" id="{4EA8D0A1-FF8C-1C68-F20E-14BABCDF8CA1}"/>
                  </a:ext>
                </a:extLst>
              </p:cNvPr>
              <p:cNvSpPr/>
              <p:nvPr/>
            </p:nvSpPr>
            <p:spPr>
              <a:xfrm>
                <a:off x="3709324" y="3834591"/>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0" name="Freeform: Shape 9">
                <a:extLst>
                  <a:ext uri="{FF2B5EF4-FFF2-40B4-BE49-F238E27FC236}">
                    <a16:creationId xmlns:a16="http://schemas.microsoft.com/office/drawing/2014/main" id="{C163EA09-E5DE-5A4F-3942-C24CF648DF35}"/>
                  </a:ext>
                </a:extLst>
              </p:cNvPr>
              <p:cNvSpPr/>
              <p:nvPr/>
            </p:nvSpPr>
            <p:spPr>
              <a:xfrm>
                <a:off x="3813345" y="3939008"/>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1" name="Freeform: Shape 10">
                <a:extLst>
                  <a:ext uri="{FF2B5EF4-FFF2-40B4-BE49-F238E27FC236}">
                    <a16:creationId xmlns:a16="http://schemas.microsoft.com/office/drawing/2014/main" id="{5F2F5466-6A4C-C1B5-EC9F-D2EF2190B63C}"/>
                  </a:ext>
                </a:extLst>
              </p:cNvPr>
              <p:cNvSpPr/>
              <p:nvPr/>
            </p:nvSpPr>
            <p:spPr>
              <a:xfrm>
                <a:off x="3857963" y="3983758"/>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2" name="Freeform: Shape 11">
                <a:extLst>
                  <a:ext uri="{FF2B5EF4-FFF2-40B4-BE49-F238E27FC236}">
                    <a16:creationId xmlns:a16="http://schemas.microsoft.com/office/drawing/2014/main" id="{9615BEE0-88C3-81C6-EFF0-F58AE24790C1}"/>
                  </a:ext>
                </a:extLst>
              </p:cNvPr>
              <p:cNvSpPr/>
              <p:nvPr/>
            </p:nvSpPr>
            <p:spPr>
              <a:xfrm>
                <a:off x="3278983" y="4136357"/>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13" name="Content Placeholder 3">
                <a:extLst>
                  <a:ext uri="{FF2B5EF4-FFF2-40B4-BE49-F238E27FC236}">
                    <a16:creationId xmlns:a16="http://schemas.microsoft.com/office/drawing/2014/main" id="{99249944-9B59-C6D7-F4B6-CA2F2546CD0A}"/>
                  </a:ext>
                </a:extLst>
              </p:cNvPr>
              <p:cNvSpPr txBox="1">
                <a:spLocks/>
              </p:cNvSpPr>
              <p:nvPr/>
            </p:nvSpPr>
            <p:spPr>
              <a:xfrm>
                <a:off x="4581402" y="4325509"/>
                <a:ext cx="3943991" cy="646331"/>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lvl="1" indent="0">
                  <a:spcAft>
                    <a:spcPts val="600"/>
                  </a:spcAft>
                  <a:buNone/>
                </a:pPr>
                <a:r>
                  <a:rPr lang="en-US" sz="1400" dirty="0"/>
                  <a:t>Benefits extend to PAD patients without prior history of MI or stroke (ARR for MACE or MALE of 6.3%, NNT 16 at 2.5 years)</a:t>
                </a:r>
              </a:p>
            </p:txBody>
          </p:sp>
        </p:grpSp>
        <p:grpSp>
          <p:nvGrpSpPr>
            <p:cNvPr id="36" name="Group 35">
              <a:extLst>
                <a:ext uri="{FF2B5EF4-FFF2-40B4-BE49-F238E27FC236}">
                  <a16:creationId xmlns:a16="http://schemas.microsoft.com/office/drawing/2014/main" id="{AD6D0591-ABB5-0986-2A57-623873F6D018}"/>
                </a:ext>
              </a:extLst>
            </p:cNvPr>
            <p:cNvGrpSpPr/>
            <p:nvPr/>
          </p:nvGrpSpPr>
          <p:grpSpPr>
            <a:xfrm>
              <a:off x="615053" y="4208905"/>
              <a:ext cx="804066" cy="700868"/>
              <a:chOff x="615689" y="3967514"/>
              <a:chExt cx="804066" cy="700868"/>
            </a:xfrm>
          </p:grpSpPr>
          <p:sp>
            <p:nvSpPr>
              <p:cNvPr id="37" name="Freeform: Shape 36">
                <a:extLst>
                  <a:ext uri="{FF2B5EF4-FFF2-40B4-BE49-F238E27FC236}">
                    <a16:creationId xmlns:a16="http://schemas.microsoft.com/office/drawing/2014/main" id="{1F230A17-9671-DF3B-FE3A-97E3BEA9624E}"/>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38" name="Freeform: Shape 37">
                <a:extLst>
                  <a:ext uri="{FF2B5EF4-FFF2-40B4-BE49-F238E27FC236}">
                    <a16:creationId xmlns:a16="http://schemas.microsoft.com/office/drawing/2014/main" id="{5E20C1A8-E7B7-4ECE-DF61-88D0BE8CCE49}"/>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39" name="Freeform: Shape 38">
                <a:extLst>
                  <a:ext uri="{FF2B5EF4-FFF2-40B4-BE49-F238E27FC236}">
                    <a16:creationId xmlns:a16="http://schemas.microsoft.com/office/drawing/2014/main" id="{3D6229B9-B90E-231C-3E9A-12DA3FEE60D7}"/>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grpSp>
      <p:grpSp>
        <p:nvGrpSpPr>
          <p:cNvPr id="4" name="Group 3">
            <a:extLst>
              <a:ext uri="{FF2B5EF4-FFF2-40B4-BE49-F238E27FC236}">
                <a16:creationId xmlns:a16="http://schemas.microsoft.com/office/drawing/2014/main" id="{B8E658DA-9563-B025-AFEB-4F441B2C493D}"/>
              </a:ext>
            </a:extLst>
          </p:cNvPr>
          <p:cNvGrpSpPr/>
          <p:nvPr/>
        </p:nvGrpSpPr>
        <p:grpSpPr>
          <a:xfrm>
            <a:off x="6213060" y="3689669"/>
            <a:ext cx="5634034" cy="1628167"/>
            <a:chOff x="6181003" y="3689669"/>
            <a:chExt cx="5634034" cy="1628167"/>
          </a:xfrm>
        </p:grpSpPr>
        <p:grpSp>
          <p:nvGrpSpPr>
            <p:cNvPr id="41" name="Group 40">
              <a:extLst>
                <a:ext uri="{FF2B5EF4-FFF2-40B4-BE49-F238E27FC236}">
                  <a16:creationId xmlns:a16="http://schemas.microsoft.com/office/drawing/2014/main" id="{BC585970-9D49-B390-243B-A68D62DC7A52}"/>
                </a:ext>
              </a:extLst>
            </p:cNvPr>
            <p:cNvGrpSpPr/>
            <p:nvPr/>
          </p:nvGrpSpPr>
          <p:grpSpPr>
            <a:xfrm>
              <a:off x="6181003" y="3689669"/>
              <a:ext cx="5634034" cy="1628167"/>
              <a:chOff x="3278983" y="3834591"/>
              <a:chExt cx="5634034" cy="1628167"/>
            </a:xfrm>
          </p:grpSpPr>
          <p:sp>
            <p:nvSpPr>
              <p:cNvPr id="42" name="Freeform: Shape 41">
                <a:extLst>
                  <a:ext uri="{FF2B5EF4-FFF2-40B4-BE49-F238E27FC236}">
                    <a16:creationId xmlns:a16="http://schemas.microsoft.com/office/drawing/2014/main" id="{A0E934E8-E6CB-23D2-048A-0E0898D12FC7}"/>
                  </a:ext>
                </a:extLst>
              </p:cNvPr>
              <p:cNvSpPr/>
              <p:nvPr/>
            </p:nvSpPr>
            <p:spPr>
              <a:xfrm>
                <a:off x="3709324" y="3834591"/>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43" name="Freeform: Shape 42">
                <a:extLst>
                  <a:ext uri="{FF2B5EF4-FFF2-40B4-BE49-F238E27FC236}">
                    <a16:creationId xmlns:a16="http://schemas.microsoft.com/office/drawing/2014/main" id="{9E89AE2A-12BB-0833-A997-0670E91B98CC}"/>
                  </a:ext>
                </a:extLst>
              </p:cNvPr>
              <p:cNvSpPr/>
              <p:nvPr/>
            </p:nvSpPr>
            <p:spPr>
              <a:xfrm>
                <a:off x="3813345" y="3939008"/>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44" name="Freeform: Shape 43">
                <a:extLst>
                  <a:ext uri="{FF2B5EF4-FFF2-40B4-BE49-F238E27FC236}">
                    <a16:creationId xmlns:a16="http://schemas.microsoft.com/office/drawing/2014/main" id="{6EA28667-6D4A-3C60-CBC7-3BD3134015E6}"/>
                  </a:ext>
                </a:extLst>
              </p:cNvPr>
              <p:cNvSpPr/>
              <p:nvPr/>
            </p:nvSpPr>
            <p:spPr>
              <a:xfrm>
                <a:off x="3857963" y="3983758"/>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45" name="Freeform: Shape 44">
                <a:extLst>
                  <a:ext uri="{FF2B5EF4-FFF2-40B4-BE49-F238E27FC236}">
                    <a16:creationId xmlns:a16="http://schemas.microsoft.com/office/drawing/2014/main" id="{E0090838-9BF8-D5A7-F708-B7B1E7A1CD90}"/>
                  </a:ext>
                </a:extLst>
              </p:cNvPr>
              <p:cNvSpPr/>
              <p:nvPr/>
            </p:nvSpPr>
            <p:spPr>
              <a:xfrm>
                <a:off x="3278983" y="4136357"/>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46" name="Content Placeholder 3">
                <a:extLst>
                  <a:ext uri="{FF2B5EF4-FFF2-40B4-BE49-F238E27FC236}">
                    <a16:creationId xmlns:a16="http://schemas.microsoft.com/office/drawing/2014/main" id="{57F0A174-CC8D-7E27-254E-FCD72A317675}"/>
                  </a:ext>
                </a:extLst>
              </p:cNvPr>
              <p:cNvSpPr txBox="1">
                <a:spLocks/>
              </p:cNvSpPr>
              <p:nvPr/>
            </p:nvSpPr>
            <p:spPr>
              <a:xfrm>
                <a:off x="4522908" y="4540952"/>
                <a:ext cx="3834342" cy="215444"/>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400" dirty="0"/>
                  <a:t>No new safety signals were observed </a:t>
                </a:r>
              </a:p>
            </p:txBody>
          </p:sp>
        </p:grpSp>
        <p:grpSp>
          <p:nvGrpSpPr>
            <p:cNvPr id="47" name="Group 46">
              <a:extLst>
                <a:ext uri="{FF2B5EF4-FFF2-40B4-BE49-F238E27FC236}">
                  <a16:creationId xmlns:a16="http://schemas.microsoft.com/office/drawing/2014/main" id="{61A071D1-DE95-2FF3-E289-8B0CA84B91B9}"/>
                </a:ext>
              </a:extLst>
            </p:cNvPr>
            <p:cNvGrpSpPr/>
            <p:nvPr/>
          </p:nvGrpSpPr>
          <p:grpSpPr>
            <a:xfrm>
              <a:off x="6357950" y="4185775"/>
              <a:ext cx="804066" cy="700868"/>
              <a:chOff x="615689" y="3967514"/>
              <a:chExt cx="804066" cy="700868"/>
            </a:xfrm>
          </p:grpSpPr>
          <p:sp>
            <p:nvSpPr>
              <p:cNvPr id="48" name="Freeform: Shape 47">
                <a:extLst>
                  <a:ext uri="{FF2B5EF4-FFF2-40B4-BE49-F238E27FC236}">
                    <a16:creationId xmlns:a16="http://schemas.microsoft.com/office/drawing/2014/main" id="{A778F5AB-1546-39DC-D11B-DA3C759239E7}"/>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49" name="Freeform: Shape 48">
                <a:extLst>
                  <a:ext uri="{FF2B5EF4-FFF2-40B4-BE49-F238E27FC236}">
                    <a16:creationId xmlns:a16="http://schemas.microsoft.com/office/drawing/2014/main" id="{E28ADC32-85FA-1653-5707-EB02F3ADB215}"/>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50" name="Freeform: Shape 49">
                <a:extLst>
                  <a:ext uri="{FF2B5EF4-FFF2-40B4-BE49-F238E27FC236}">
                    <a16:creationId xmlns:a16="http://schemas.microsoft.com/office/drawing/2014/main" id="{81FF1B8F-DD6D-AAEC-A285-BEC712F0CA17}"/>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grpSp>
    </p:spTree>
    <p:extLst>
      <p:ext uri="{BB962C8B-B14F-4D97-AF65-F5344CB8AC3E}">
        <p14:creationId xmlns:p14="http://schemas.microsoft.com/office/powerpoint/2010/main" val="321836225"/>
      </p:ext>
    </p:extLst>
  </p:cSld>
  <p:clrMapOvr>
    <a:masterClrMapping/>
  </p:clrMapOvr>
  <p:transition>
    <p:fade/>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p:txBody>
          <a:bodyPr/>
          <a:lstStyle/>
          <a:p>
            <a:r>
              <a:rPr lang="en-US" noProof="0" dirty="0"/>
              <a:t>Sub-Analysis: Stroke</a:t>
            </a:r>
            <a:br>
              <a:rPr lang="en-US" noProof="0" dirty="0"/>
            </a:br>
            <a:r>
              <a:rPr lang="en-US" sz="2000" noProof="0" dirty="0">
                <a:hlinkClick r:id="rId3">
                  <a:extLst>
                    <a:ext uri="{A12FA001-AC4F-418D-AE19-62706E023703}">
                      <ahyp:hlinkClr xmlns:ahyp="http://schemas.microsoft.com/office/drawing/2018/hyperlinkcolor" val="tx"/>
                    </a:ext>
                  </a:extLst>
                </a:hlinkClick>
              </a:rPr>
              <a:t>Giugliano RP, et al. </a:t>
            </a:r>
            <a:r>
              <a:rPr lang="en-US" sz="2000" i="1" noProof="0" dirty="0">
                <a:hlinkClick r:id="rId3">
                  <a:extLst>
                    <a:ext uri="{A12FA001-AC4F-418D-AE19-62706E023703}">
                      <ahyp:hlinkClr xmlns:ahyp="http://schemas.microsoft.com/office/drawing/2018/hyperlinkcolor" val="tx"/>
                    </a:ext>
                  </a:extLst>
                </a:hlinkClick>
              </a:rPr>
              <a:t>Stroke</a:t>
            </a:r>
            <a:r>
              <a:rPr lang="en-US" sz="2000" noProof="0" dirty="0">
                <a:hlinkClick r:id="rId3">
                  <a:extLst>
                    <a:ext uri="{A12FA001-AC4F-418D-AE19-62706E023703}">
                      <ahyp:hlinkClr xmlns:ahyp="http://schemas.microsoft.com/office/drawing/2018/hyperlinkcolor" val="tx"/>
                    </a:ext>
                  </a:extLst>
                </a:hlinkClick>
              </a:rPr>
              <a:t>. 2020;51:1546-1554.</a:t>
            </a:r>
            <a:endParaRPr lang="en-US" sz="2000" noProof="0" dirty="0"/>
          </a:p>
        </p:txBody>
      </p:sp>
      <p:pic>
        <p:nvPicPr>
          <p:cNvPr id="3" name="Graphic 2" descr="House with solid fill">
            <a:hlinkClick r:id="rId4" action="ppaction://hlinksldjump"/>
            <a:extLst>
              <a:ext uri="{FF2B5EF4-FFF2-40B4-BE49-F238E27FC236}">
                <a16:creationId xmlns:a16="http://schemas.microsoft.com/office/drawing/2014/main" id="{4371CD58-A07B-8E4B-1A59-3D60B50A0AB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5" name="Rectangle: Top Corners Rounded 4">
            <a:hlinkClick r:id="rId6" action="ppaction://hlinksldjump"/>
            <a:extLst>
              <a:ext uri="{FF2B5EF4-FFF2-40B4-BE49-F238E27FC236}">
                <a16:creationId xmlns:a16="http://schemas.microsoft.com/office/drawing/2014/main" id="{A6B20300-3071-D779-13E0-45838234A922}"/>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3582110550"/>
      </p:ext>
    </p:extLst>
  </p:cSld>
  <p:clrMapOvr>
    <a:masterClrMapping/>
  </p:clrMapOvr>
  <p:transition>
    <p:fade/>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DF0B08-BCD6-4E99-BB4B-AEF2A197F43D}"/>
              </a:ext>
            </a:extLst>
          </p:cNvPr>
          <p:cNvSpPr>
            <a:spLocks noGrp="1"/>
          </p:cNvSpPr>
          <p:nvPr>
            <p:ph type="title"/>
          </p:nvPr>
        </p:nvSpPr>
        <p:spPr>
          <a:xfrm>
            <a:off x="365125" y="365760"/>
            <a:ext cx="11461750" cy="1523494"/>
          </a:xfrm>
        </p:spPr>
        <p:txBody>
          <a:bodyPr/>
          <a:lstStyle/>
          <a:p>
            <a:r>
              <a:rPr lang="en-US" noProof="0" dirty="0"/>
              <a:t>Evolocumab Demonstrated a Similar Reduction in First Occurrence of the 5-Point MACE Regardless of Baseline Stroke Status</a:t>
            </a:r>
          </a:p>
        </p:txBody>
      </p:sp>
      <p:sp>
        <p:nvSpPr>
          <p:cNvPr id="185" name="Rectangle 184"/>
          <p:cNvSpPr/>
          <p:nvPr/>
        </p:nvSpPr>
        <p:spPr>
          <a:xfrm>
            <a:off x="4278500" y="1902633"/>
            <a:ext cx="4110403"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chemeClr val="accent1">
                    <a:lumMod val="50000"/>
                  </a:schemeClr>
                </a:solidFill>
                <a:effectLst/>
                <a:uLnTx/>
                <a:uFillTx/>
                <a:latin typeface="Century Gothic" panose="020B0502020202020204" pitchFamily="34" charset="0"/>
              </a:rPr>
              <a:t>P </a:t>
            </a:r>
            <a:r>
              <a:rPr kumimoji="0" lang="en-US" altLang="en-US" sz="1400" b="0" i="0" u="none" strike="noStrike" kern="1200" cap="none" spc="0" normalizeH="0" baseline="0" noProof="0" dirty="0">
                <a:ln>
                  <a:noFill/>
                </a:ln>
                <a:solidFill>
                  <a:schemeClr val="accent1">
                    <a:lumMod val="50000"/>
                  </a:schemeClr>
                </a:solidFill>
                <a:effectLst/>
                <a:uLnTx/>
                <a:uFillTx/>
                <a:latin typeface="Century Gothic" panose="020B0502020202020204" pitchFamily="34" charset="0"/>
              </a:rPr>
              <a:t>for interaction </a:t>
            </a:r>
            <a:r>
              <a:rPr kumimoji="0" lang="en-US" altLang="en-US" sz="1400" b="0" i="1" u="none" strike="noStrike" kern="1200" cap="none" spc="0" normalizeH="0" baseline="0" noProof="0" dirty="0">
                <a:ln>
                  <a:noFill/>
                </a:ln>
                <a:solidFill>
                  <a:schemeClr val="accent1">
                    <a:lumMod val="50000"/>
                  </a:schemeClr>
                </a:solidFill>
                <a:effectLst/>
                <a:uLnTx/>
                <a:uFillTx/>
                <a:latin typeface="Century Gothic" panose="020B0502020202020204" pitchFamily="34" charset="0"/>
              </a:rPr>
              <a:t>=</a:t>
            </a:r>
            <a:r>
              <a:rPr kumimoji="0" lang="en-US" altLang="en-US" sz="1400" b="0" i="0" u="none" strike="noStrike" kern="1200" cap="none" spc="0" normalizeH="0" baseline="0" noProof="0" dirty="0">
                <a:ln>
                  <a:noFill/>
                </a:ln>
                <a:solidFill>
                  <a:schemeClr val="accent1">
                    <a:lumMod val="50000"/>
                  </a:schemeClr>
                </a:solidFill>
                <a:effectLst/>
                <a:uLnTx/>
                <a:uFillTx/>
                <a:latin typeface="Century Gothic" panose="020B0502020202020204" pitchFamily="34" charset="0"/>
              </a:rPr>
              <a:t> 0.91</a:t>
            </a:r>
          </a:p>
        </p:txBody>
      </p:sp>
      <p:grpSp>
        <p:nvGrpSpPr>
          <p:cNvPr id="91" name="Group 90"/>
          <p:cNvGrpSpPr/>
          <p:nvPr/>
        </p:nvGrpSpPr>
        <p:grpSpPr>
          <a:xfrm>
            <a:off x="6301140" y="1936725"/>
            <a:ext cx="5272656" cy="3801697"/>
            <a:chOff x="6026698" y="1303704"/>
            <a:chExt cx="5272656" cy="3801697"/>
          </a:xfrm>
        </p:grpSpPr>
        <p:grpSp>
          <p:nvGrpSpPr>
            <p:cNvPr id="38" name="Group 17"/>
            <p:cNvGrpSpPr>
              <a:grpSpLocks noChangeAspect="1"/>
            </p:cNvGrpSpPr>
            <p:nvPr/>
          </p:nvGrpSpPr>
          <p:grpSpPr bwMode="auto">
            <a:xfrm>
              <a:off x="7004845" y="1719264"/>
              <a:ext cx="3808412" cy="2719387"/>
              <a:chOff x="4417" y="1089"/>
              <a:chExt cx="2399" cy="1713"/>
            </a:xfrm>
          </p:grpSpPr>
          <p:sp>
            <p:nvSpPr>
              <p:cNvPr id="56" name="AutoShape 16"/>
              <p:cNvSpPr>
                <a:spLocks noChangeAspect="1" noChangeArrowheads="1" noTextEdit="1"/>
              </p:cNvSpPr>
              <p:nvPr/>
            </p:nvSpPr>
            <p:spPr bwMode="auto">
              <a:xfrm>
                <a:off x="4417" y="1089"/>
                <a:ext cx="2399" cy="1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73" name="Freeform 19"/>
              <p:cNvSpPr>
                <a:spLocks/>
              </p:cNvSpPr>
              <p:nvPr/>
            </p:nvSpPr>
            <p:spPr bwMode="auto">
              <a:xfrm>
                <a:off x="4419" y="1493"/>
                <a:ext cx="2393" cy="1233"/>
              </a:xfrm>
              <a:custGeom>
                <a:avLst/>
                <a:gdLst>
                  <a:gd name="T0" fmla="*/ 2351 w 2393"/>
                  <a:gd name="T1" fmla="*/ 34 h 1233"/>
                  <a:gd name="T2" fmla="*/ 2230 w 2393"/>
                  <a:gd name="T3" fmla="*/ 56 h 1233"/>
                  <a:gd name="T4" fmla="*/ 2172 w 2393"/>
                  <a:gd name="T5" fmla="*/ 89 h 1233"/>
                  <a:gd name="T6" fmla="*/ 2043 w 2393"/>
                  <a:gd name="T7" fmla="*/ 117 h 1233"/>
                  <a:gd name="T8" fmla="*/ 1989 w 2393"/>
                  <a:gd name="T9" fmla="*/ 155 h 1233"/>
                  <a:gd name="T10" fmla="*/ 1896 w 2393"/>
                  <a:gd name="T11" fmla="*/ 167 h 1233"/>
                  <a:gd name="T12" fmla="*/ 1864 w 2393"/>
                  <a:gd name="T13" fmla="*/ 201 h 1233"/>
                  <a:gd name="T14" fmla="*/ 1812 w 2393"/>
                  <a:gd name="T15" fmla="*/ 213 h 1233"/>
                  <a:gd name="T16" fmla="*/ 1774 w 2393"/>
                  <a:gd name="T17" fmla="*/ 229 h 1233"/>
                  <a:gd name="T18" fmla="*/ 1737 w 2393"/>
                  <a:gd name="T19" fmla="*/ 241 h 1233"/>
                  <a:gd name="T20" fmla="*/ 1717 w 2393"/>
                  <a:gd name="T21" fmla="*/ 256 h 1233"/>
                  <a:gd name="T22" fmla="*/ 1681 w 2393"/>
                  <a:gd name="T23" fmla="*/ 266 h 1233"/>
                  <a:gd name="T24" fmla="*/ 1663 w 2393"/>
                  <a:gd name="T25" fmla="*/ 286 h 1233"/>
                  <a:gd name="T26" fmla="*/ 1617 w 2393"/>
                  <a:gd name="T27" fmla="*/ 300 h 1233"/>
                  <a:gd name="T28" fmla="*/ 1589 w 2393"/>
                  <a:gd name="T29" fmla="*/ 322 h 1233"/>
                  <a:gd name="T30" fmla="*/ 1542 w 2393"/>
                  <a:gd name="T31" fmla="*/ 332 h 1233"/>
                  <a:gd name="T32" fmla="*/ 1506 w 2393"/>
                  <a:gd name="T33" fmla="*/ 348 h 1233"/>
                  <a:gd name="T34" fmla="*/ 1464 w 2393"/>
                  <a:gd name="T35" fmla="*/ 360 h 1233"/>
                  <a:gd name="T36" fmla="*/ 1436 w 2393"/>
                  <a:gd name="T37" fmla="*/ 378 h 1233"/>
                  <a:gd name="T38" fmla="*/ 1386 w 2393"/>
                  <a:gd name="T39" fmla="*/ 392 h 1233"/>
                  <a:gd name="T40" fmla="*/ 1363 w 2393"/>
                  <a:gd name="T41" fmla="*/ 408 h 1233"/>
                  <a:gd name="T42" fmla="*/ 1333 w 2393"/>
                  <a:gd name="T43" fmla="*/ 420 h 1233"/>
                  <a:gd name="T44" fmla="*/ 1307 w 2393"/>
                  <a:gd name="T45" fmla="*/ 438 h 1233"/>
                  <a:gd name="T46" fmla="*/ 1267 w 2393"/>
                  <a:gd name="T47" fmla="*/ 451 h 1233"/>
                  <a:gd name="T48" fmla="*/ 1241 w 2393"/>
                  <a:gd name="T49" fmla="*/ 473 h 1233"/>
                  <a:gd name="T50" fmla="*/ 1197 w 2393"/>
                  <a:gd name="T51" fmla="*/ 491 h 1233"/>
                  <a:gd name="T52" fmla="*/ 1158 w 2393"/>
                  <a:gd name="T53" fmla="*/ 517 h 1233"/>
                  <a:gd name="T54" fmla="*/ 1098 w 2393"/>
                  <a:gd name="T55" fmla="*/ 531 h 1233"/>
                  <a:gd name="T56" fmla="*/ 1066 w 2393"/>
                  <a:gd name="T57" fmla="*/ 553 h 1233"/>
                  <a:gd name="T58" fmla="*/ 1022 w 2393"/>
                  <a:gd name="T59" fmla="*/ 567 h 1233"/>
                  <a:gd name="T60" fmla="*/ 993 w 2393"/>
                  <a:gd name="T61" fmla="*/ 593 h 1233"/>
                  <a:gd name="T62" fmla="*/ 947 w 2393"/>
                  <a:gd name="T63" fmla="*/ 605 h 1233"/>
                  <a:gd name="T64" fmla="*/ 915 w 2393"/>
                  <a:gd name="T65" fmla="*/ 625 h 1233"/>
                  <a:gd name="T66" fmla="*/ 875 w 2393"/>
                  <a:gd name="T67" fmla="*/ 638 h 1233"/>
                  <a:gd name="T68" fmla="*/ 831 w 2393"/>
                  <a:gd name="T69" fmla="*/ 670 h 1233"/>
                  <a:gd name="T70" fmla="*/ 782 w 2393"/>
                  <a:gd name="T71" fmla="*/ 694 h 1233"/>
                  <a:gd name="T72" fmla="*/ 744 w 2393"/>
                  <a:gd name="T73" fmla="*/ 724 h 1233"/>
                  <a:gd name="T74" fmla="*/ 702 w 2393"/>
                  <a:gd name="T75" fmla="*/ 742 h 1233"/>
                  <a:gd name="T76" fmla="*/ 672 w 2393"/>
                  <a:gd name="T77" fmla="*/ 774 h 1233"/>
                  <a:gd name="T78" fmla="*/ 627 w 2393"/>
                  <a:gd name="T79" fmla="*/ 786 h 1233"/>
                  <a:gd name="T80" fmla="*/ 589 w 2393"/>
                  <a:gd name="T81" fmla="*/ 829 h 1233"/>
                  <a:gd name="T82" fmla="*/ 531 w 2393"/>
                  <a:gd name="T83" fmla="*/ 853 h 1233"/>
                  <a:gd name="T84" fmla="*/ 497 w 2393"/>
                  <a:gd name="T85" fmla="*/ 895 h 1233"/>
                  <a:gd name="T86" fmla="*/ 442 w 2393"/>
                  <a:gd name="T87" fmla="*/ 915 h 1233"/>
                  <a:gd name="T88" fmla="*/ 416 w 2393"/>
                  <a:gd name="T89" fmla="*/ 951 h 1233"/>
                  <a:gd name="T90" fmla="*/ 378 w 2393"/>
                  <a:gd name="T91" fmla="*/ 975 h 1233"/>
                  <a:gd name="T92" fmla="*/ 350 w 2393"/>
                  <a:gd name="T93" fmla="*/ 1001 h 1233"/>
                  <a:gd name="T94" fmla="*/ 300 w 2393"/>
                  <a:gd name="T95" fmla="*/ 1018 h 1233"/>
                  <a:gd name="T96" fmla="*/ 272 w 2393"/>
                  <a:gd name="T97" fmla="*/ 1054 h 1233"/>
                  <a:gd name="T98" fmla="*/ 223 w 2393"/>
                  <a:gd name="T99" fmla="*/ 1072 h 1233"/>
                  <a:gd name="T100" fmla="*/ 197 w 2393"/>
                  <a:gd name="T101" fmla="*/ 1116 h 1233"/>
                  <a:gd name="T102" fmla="*/ 141 w 2393"/>
                  <a:gd name="T103" fmla="*/ 1136 h 1233"/>
                  <a:gd name="T104" fmla="*/ 105 w 2393"/>
                  <a:gd name="T105" fmla="*/ 1170 h 1233"/>
                  <a:gd name="T106" fmla="*/ 54 w 2393"/>
                  <a:gd name="T107" fmla="*/ 1205 h 1233"/>
                  <a:gd name="T108" fmla="*/ 16 w 2393"/>
                  <a:gd name="T109" fmla="*/ 1233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93" h="1233">
                    <a:moveTo>
                      <a:pt x="2393" y="0"/>
                    </a:moveTo>
                    <a:lnTo>
                      <a:pt x="2377" y="0"/>
                    </a:lnTo>
                    <a:lnTo>
                      <a:pt x="2377" y="20"/>
                    </a:lnTo>
                    <a:lnTo>
                      <a:pt x="2351" y="20"/>
                    </a:lnTo>
                    <a:lnTo>
                      <a:pt x="2351" y="34"/>
                    </a:lnTo>
                    <a:lnTo>
                      <a:pt x="2337" y="34"/>
                    </a:lnTo>
                    <a:lnTo>
                      <a:pt x="2337" y="44"/>
                    </a:lnTo>
                    <a:lnTo>
                      <a:pt x="2325" y="44"/>
                    </a:lnTo>
                    <a:lnTo>
                      <a:pt x="2325" y="56"/>
                    </a:lnTo>
                    <a:lnTo>
                      <a:pt x="2230" y="56"/>
                    </a:lnTo>
                    <a:lnTo>
                      <a:pt x="2230" y="71"/>
                    </a:lnTo>
                    <a:lnTo>
                      <a:pt x="2190" y="71"/>
                    </a:lnTo>
                    <a:lnTo>
                      <a:pt x="2190" y="79"/>
                    </a:lnTo>
                    <a:lnTo>
                      <a:pt x="2172" y="79"/>
                    </a:lnTo>
                    <a:lnTo>
                      <a:pt x="2172" y="89"/>
                    </a:lnTo>
                    <a:lnTo>
                      <a:pt x="2101" y="89"/>
                    </a:lnTo>
                    <a:lnTo>
                      <a:pt x="2101" y="103"/>
                    </a:lnTo>
                    <a:lnTo>
                      <a:pt x="2075" y="103"/>
                    </a:lnTo>
                    <a:lnTo>
                      <a:pt x="2075" y="117"/>
                    </a:lnTo>
                    <a:lnTo>
                      <a:pt x="2043" y="117"/>
                    </a:lnTo>
                    <a:lnTo>
                      <a:pt x="2043" y="127"/>
                    </a:lnTo>
                    <a:lnTo>
                      <a:pt x="2017" y="127"/>
                    </a:lnTo>
                    <a:lnTo>
                      <a:pt x="2017" y="135"/>
                    </a:lnTo>
                    <a:lnTo>
                      <a:pt x="1989" y="135"/>
                    </a:lnTo>
                    <a:lnTo>
                      <a:pt x="1989" y="155"/>
                    </a:lnTo>
                    <a:lnTo>
                      <a:pt x="1951" y="155"/>
                    </a:lnTo>
                    <a:lnTo>
                      <a:pt x="1951" y="161"/>
                    </a:lnTo>
                    <a:lnTo>
                      <a:pt x="1916" y="161"/>
                    </a:lnTo>
                    <a:lnTo>
                      <a:pt x="1914" y="167"/>
                    </a:lnTo>
                    <a:lnTo>
                      <a:pt x="1896" y="167"/>
                    </a:lnTo>
                    <a:lnTo>
                      <a:pt x="1896" y="181"/>
                    </a:lnTo>
                    <a:lnTo>
                      <a:pt x="1880" y="181"/>
                    </a:lnTo>
                    <a:lnTo>
                      <a:pt x="1880" y="191"/>
                    </a:lnTo>
                    <a:lnTo>
                      <a:pt x="1864" y="191"/>
                    </a:lnTo>
                    <a:lnTo>
                      <a:pt x="1864" y="201"/>
                    </a:lnTo>
                    <a:lnTo>
                      <a:pt x="1844" y="201"/>
                    </a:lnTo>
                    <a:lnTo>
                      <a:pt x="1844" y="205"/>
                    </a:lnTo>
                    <a:lnTo>
                      <a:pt x="1834" y="205"/>
                    </a:lnTo>
                    <a:lnTo>
                      <a:pt x="1834" y="213"/>
                    </a:lnTo>
                    <a:lnTo>
                      <a:pt x="1812" y="213"/>
                    </a:lnTo>
                    <a:lnTo>
                      <a:pt x="1812" y="217"/>
                    </a:lnTo>
                    <a:lnTo>
                      <a:pt x="1798" y="217"/>
                    </a:lnTo>
                    <a:lnTo>
                      <a:pt x="1798" y="223"/>
                    </a:lnTo>
                    <a:lnTo>
                      <a:pt x="1774" y="223"/>
                    </a:lnTo>
                    <a:lnTo>
                      <a:pt x="1774" y="229"/>
                    </a:lnTo>
                    <a:lnTo>
                      <a:pt x="1760" y="229"/>
                    </a:lnTo>
                    <a:lnTo>
                      <a:pt x="1760" y="235"/>
                    </a:lnTo>
                    <a:lnTo>
                      <a:pt x="1750" y="235"/>
                    </a:lnTo>
                    <a:lnTo>
                      <a:pt x="1750" y="241"/>
                    </a:lnTo>
                    <a:lnTo>
                      <a:pt x="1737" y="241"/>
                    </a:lnTo>
                    <a:lnTo>
                      <a:pt x="1737" y="245"/>
                    </a:lnTo>
                    <a:lnTo>
                      <a:pt x="1729" y="245"/>
                    </a:lnTo>
                    <a:lnTo>
                      <a:pt x="1729" y="251"/>
                    </a:lnTo>
                    <a:lnTo>
                      <a:pt x="1717" y="251"/>
                    </a:lnTo>
                    <a:lnTo>
                      <a:pt x="1717" y="256"/>
                    </a:lnTo>
                    <a:lnTo>
                      <a:pt x="1707" y="256"/>
                    </a:lnTo>
                    <a:lnTo>
                      <a:pt x="1707" y="260"/>
                    </a:lnTo>
                    <a:lnTo>
                      <a:pt x="1693" y="260"/>
                    </a:lnTo>
                    <a:lnTo>
                      <a:pt x="1693" y="266"/>
                    </a:lnTo>
                    <a:lnTo>
                      <a:pt x="1681" y="266"/>
                    </a:lnTo>
                    <a:lnTo>
                      <a:pt x="1681" y="272"/>
                    </a:lnTo>
                    <a:lnTo>
                      <a:pt x="1673" y="272"/>
                    </a:lnTo>
                    <a:lnTo>
                      <a:pt x="1673" y="278"/>
                    </a:lnTo>
                    <a:lnTo>
                      <a:pt x="1663" y="278"/>
                    </a:lnTo>
                    <a:lnTo>
                      <a:pt x="1663" y="286"/>
                    </a:lnTo>
                    <a:lnTo>
                      <a:pt x="1647" y="286"/>
                    </a:lnTo>
                    <a:lnTo>
                      <a:pt x="1647" y="294"/>
                    </a:lnTo>
                    <a:lnTo>
                      <a:pt x="1627" y="294"/>
                    </a:lnTo>
                    <a:lnTo>
                      <a:pt x="1627" y="300"/>
                    </a:lnTo>
                    <a:lnTo>
                      <a:pt x="1617" y="300"/>
                    </a:lnTo>
                    <a:lnTo>
                      <a:pt x="1617" y="310"/>
                    </a:lnTo>
                    <a:lnTo>
                      <a:pt x="1599" y="310"/>
                    </a:lnTo>
                    <a:lnTo>
                      <a:pt x="1599" y="312"/>
                    </a:lnTo>
                    <a:lnTo>
                      <a:pt x="1589" y="312"/>
                    </a:lnTo>
                    <a:lnTo>
                      <a:pt x="1589" y="322"/>
                    </a:lnTo>
                    <a:lnTo>
                      <a:pt x="1573" y="322"/>
                    </a:lnTo>
                    <a:lnTo>
                      <a:pt x="1573" y="326"/>
                    </a:lnTo>
                    <a:lnTo>
                      <a:pt x="1558" y="326"/>
                    </a:lnTo>
                    <a:lnTo>
                      <a:pt x="1558" y="332"/>
                    </a:lnTo>
                    <a:lnTo>
                      <a:pt x="1542" y="332"/>
                    </a:lnTo>
                    <a:lnTo>
                      <a:pt x="1542" y="336"/>
                    </a:lnTo>
                    <a:lnTo>
                      <a:pt x="1528" y="336"/>
                    </a:lnTo>
                    <a:lnTo>
                      <a:pt x="1528" y="342"/>
                    </a:lnTo>
                    <a:lnTo>
                      <a:pt x="1506" y="342"/>
                    </a:lnTo>
                    <a:lnTo>
                      <a:pt x="1506" y="348"/>
                    </a:lnTo>
                    <a:lnTo>
                      <a:pt x="1492" y="348"/>
                    </a:lnTo>
                    <a:lnTo>
                      <a:pt x="1492" y="354"/>
                    </a:lnTo>
                    <a:lnTo>
                      <a:pt x="1480" y="354"/>
                    </a:lnTo>
                    <a:lnTo>
                      <a:pt x="1480" y="360"/>
                    </a:lnTo>
                    <a:lnTo>
                      <a:pt x="1464" y="360"/>
                    </a:lnTo>
                    <a:lnTo>
                      <a:pt x="1464" y="364"/>
                    </a:lnTo>
                    <a:lnTo>
                      <a:pt x="1450" y="364"/>
                    </a:lnTo>
                    <a:lnTo>
                      <a:pt x="1450" y="372"/>
                    </a:lnTo>
                    <a:lnTo>
                      <a:pt x="1436" y="372"/>
                    </a:lnTo>
                    <a:lnTo>
                      <a:pt x="1436" y="378"/>
                    </a:lnTo>
                    <a:lnTo>
                      <a:pt x="1420" y="378"/>
                    </a:lnTo>
                    <a:lnTo>
                      <a:pt x="1420" y="386"/>
                    </a:lnTo>
                    <a:lnTo>
                      <a:pt x="1398" y="386"/>
                    </a:lnTo>
                    <a:lnTo>
                      <a:pt x="1398" y="392"/>
                    </a:lnTo>
                    <a:lnTo>
                      <a:pt x="1386" y="392"/>
                    </a:lnTo>
                    <a:lnTo>
                      <a:pt x="1386" y="396"/>
                    </a:lnTo>
                    <a:lnTo>
                      <a:pt x="1376" y="396"/>
                    </a:lnTo>
                    <a:lnTo>
                      <a:pt x="1376" y="404"/>
                    </a:lnTo>
                    <a:lnTo>
                      <a:pt x="1363" y="404"/>
                    </a:lnTo>
                    <a:lnTo>
                      <a:pt x="1363" y="408"/>
                    </a:lnTo>
                    <a:lnTo>
                      <a:pt x="1353" y="408"/>
                    </a:lnTo>
                    <a:lnTo>
                      <a:pt x="1353" y="414"/>
                    </a:lnTo>
                    <a:lnTo>
                      <a:pt x="1337" y="414"/>
                    </a:lnTo>
                    <a:lnTo>
                      <a:pt x="1337" y="420"/>
                    </a:lnTo>
                    <a:lnTo>
                      <a:pt x="1333" y="420"/>
                    </a:lnTo>
                    <a:lnTo>
                      <a:pt x="1333" y="426"/>
                    </a:lnTo>
                    <a:lnTo>
                      <a:pt x="1321" y="426"/>
                    </a:lnTo>
                    <a:lnTo>
                      <a:pt x="1321" y="432"/>
                    </a:lnTo>
                    <a:lnTo>
                      <a:pt x="1307" y="432"/>
                    </a:lnTo>
                    <a:lnTo>
                      <a:pt x="1307" y="438"/>
                    </a:lnTo>
                    <a:lnTo>
                      <a:pt x="1295" y="438"/>
                    </a:lnTo>
                    <a:lnTo>
                      <a:pt x="1295" y="445"/>
                    </a:lnTo>
                    <a:lnTo>
                      <a:pt x="1281" y="445"/>
                    </a:lnTo>
                    <a:lnTo>
                      <a:pt x="1281" y="451"/>
                    </a:lnTo>
                    <a:lnTo>
                      <a:pt x="1267" y="451"/>
                    </a:lnTo>
                    <a:lnTo>
                      <a:pt x="1267" y="455"/>
                    </a:lnTo>
                    <a:lnTo>
                      <a:pt x="1251" y="455"/>
                    </a:lnTo>
                    <a:lnTo>
                      <a:pt x="1251" y="463"/>
                    </a:lnTo>
                    <a:lnTo>
                      <a:pt x="1241" y="463"/>
                    </a:lnTo>
                    <a:lnTo>
                      <a:pt x="1241" y="473"/>
                    </a:lnTo>
                    <a:lnTo>
                      <a:pt x="1229" y="473"/>
                    </a:lnTo>
                    <a:lnTo>
                      <a:pt x="1229" y="481"/>
                    </a:lnTo>
                    <a:lnTo>
                      <a:pt x="1211" y="481"/>
                    </a:lnTo>
                    <a:lnTo>
                      <a:pt x="1211" y="491"/>
                    </a:lnTo>
                    <a:lnTo>
                      <a:pt x="1197" y="491"/>
                    </a:lnTo>
                    <a:lnTo>
                      <a:pt x="1197" y="499"/>
                    </a:lnTo>
                    <a:lnTo>
                      <a:pt x="1178" y="499"/>
                    </a:lnTo>
                    <a:lnTo>
                      <a:pt x="1178" y="509"/>
                    </a:lnTo>
                    <a:lnTo>
                      <a:pt x="1158" y="509"/>
                    </a:lnTo>
                    <a:lnTo>
                      <a:pt x="1158" y="517"/>
                    </a:lnTo>
                    <a:lnTo>
                      <a:pt x="1140" y="517"/>
                    </a:lnTo>
                    <a:lnTo>
                      <a:pt x="1140" y="527"/>
                    </a:lnTo>
                    <a:lnTo>
                      <a:pt x="1118" y="527"/>
                    </a:lnTo>
                    <a:lnTo>
                      <a:pt x="1118" y="531"/>
                    </a:lnTo>
                    <a:lnTo>
                      <a:pt x="1098" y="531"/>
                    </a:lnTo>
                    <a:lnTo>
                      <a:pt x="1098" y="537"/>
                    </a:lnTo>
                    <a:lnTo>
                      <a:pt x="1082" y="537"/>
                    </a:lnTo>
                    <a:lnTo>
                      <a:pt x="1082" y="547"/>
                    </a:lnTo>
                    <a:lnTo>
                      <a:pt x="1066" y="547"/>
                    </a:lnTo>
                    <a:lnTo>
                      <a:pt x="1066" y="553"/>
                    </a:lnTo>
                    <a:lnTo>
                      <a:pt x="1050" y="553"/>
                    </a:lnTo>
                    <a:lnTo>
                      <a:pt x="1050" y="563"/>
                    </a:lnTo>
                    <a:lnTo>
                      <a:pt x="1038" y="563"/>
                    </a:lnTo>
                    <a:lnTo>
                      <a:pt x="1038" y="567"/>
                    </a:lnTo>
                    <a:lnTo>
                      <a:pt x="1022" y="567"/>
                    </a:lnTo>
                    <a:lnTo>
                      <a:pt x="1022" y="575"/>
                    </a:lnTo>
                    <a:lnTo>
                      <a:pt x="1010" y="575"/>
                    </a:lnTo>
                    <a:lnTo>
                      <a:pt x="1010" y="583"/>
                    </a:lnTo>
                    <a:lnTo>
                      <a:pt x="993" y="583"/>
                    </a:lnTo>
                    <a:lnTo>
                      <a:pt x="993" y="593"/>
                    </a:lnTo>
                    <a:lnTo>
                      <a:pt x="979" y="593"/>
                    </a:lnTo>
                    <a:lnTo>
                      <a:pt x="979" y="597"/>
                    </a:lnTo>
                    <a:lnTo>
                      <a:pt x="959" y="597"/>
                    </a:lnTo>
                    <a:lnTo>
                      <a:pt x="959" y="605"/>
                    </a:lnTo>
                    <a:lnTo>
                      <a:pt x="947" y="605"/>
                    </a:lnTo>
                    <a:lnTo>
                      <a:pt x="947" y="615"/>
                    </a:lnTo>
                    <a:lnTo>
                      <a:pt x="933" y="615"/>
                    </a:lnTo>
                    <a:lnTo>
                      <a:pt x="933" y="621"/>
                    </a:lnTo>
                    <a:lnTo>
                      <a:pt x="915" y="621"/>
                    </a:lnTo>
                    <a:lnTo>
                      <a:pt x="915" y="625"/>
                    </a:lnTo>
                    <a:lnTo>
                      <a:pt x="903" y="625"/>
                    </a:lnTo>
                    <a:lnTo>
                      <a:pt x="903" y="633"/>
                    </a:lnTo>
                    <a:lnTo>
                      <a:pt x="889" y="633"/>
                    </a:lnTo>
                    <a:lnTo>
                      <a:pt x="889" y="638"/>
                    </a:lnTo>
                    <a:lnTo>
                      <a:pt x="875" y="638"/>
                    </a:lnTo>
                    <a:lnTo>
                      <a:pt x="875" y="644"/>
                    </a:lnTo>
                    <a:lnTo>
                      <a:pt x="853" y="644"/>
                    </a:lnTo>
                    <a:lnTo>
                      <a:pt x="853" y="654"/>
                    </a:lnTo>
                    <a:lnTo>
                      <a:pt x="831" y="654"/>
                    </a:lnTo>
                    <a:lnTo>
                      <a:pt x="831" y="670"/>
                    </a:lnTo>
                    <a:lnTo>
                      <a:pt x="819" y="670"/>
                    </a:lnTo>
                    <a:lnTo>
                      <a:pt x="819" y="682"/>
                    </a:lnTo>
                    <a:lnTo>
                      <a:pt x="802" y="682"/>
                    </a:lnTo>
                    <a:lnTo>
                      <a:pt x="802" y="694"/>
                    </a:lnTo>
                    <a:lnTo>
                      <a:pt x="782" y="694"/>
                    </a:lnTo>
                    <a:lnTo>
                      <a:pt x="782" y="702"/>
                    </a:lnTo>
                    <a:lnTo>
                      <a:pt x="760" y="702"/>
                    </a:lnTo>
                    <a:lnTo>
                      <a:pt x="760" y="716"/>
                    </a:lnTo>
                    <a:lnTo>
                      <a:pt x="744" y="716"/>
                    </a:lnTo>
                    <a:lnTo>
                      <a:pt x="744" y="724"/>
                    </a:lnTo>
                    <a:lnTo>
                      <a:pt x="734" y="724"/>
                    </a:lnTo>
                    <a:lnTo>
                      <a:pt x="734" y="734"/>
                    </a:lnTo>
                    <a:lnTo>
                      <a:pt x="718" y="734"/>
                    </a:lnTo>
                    <a:lnTo>
                      <a:pt x="718" y="742"/>
                    </a:lnTo>
                    <a:lnTo>
                      <a:pt x="702" y="742"/>
                    </a:lnTo>
                    <a:lnTo>
                      <a:pt x="702" y="752"/>
                    </a:lnTo>
                    <a:lnTo>
                      <a:pt x="680" y="752"/>
                    </a:lnTo>
                    <a:lnTo>
                      <a:pt x="680" y="762"/>
                    </a:lnTo>
                    <a:lnTo>
                      <a:pt x="672" y="762"/>
                    </a:lnTo>
                    <a:lnTo>
                      <a:pt x="672" y="774"/>
                    </a:lnTo>
                    <a:lnTo>
                      <a:pt x="660" y="774"/>
                    </a:lnTo>
                    <a:lnTo>
                      <a:pt x="660" y="780"/>
                    </a:lnTo>
                    <a:lnTo>
                      <a:pt x="640" y="780"/>
                    </a:lnTo>
                    <a:lnTo>
                      <a:pt x="640" y="786"/>
                    </a:lnTo>
                    <a:lnTo>
                      <a:pt x="627" y="786"/>
                    </a:lnTo>
                    <a:lnTo>
                      <a:pt x="627" y="794"/>
                    </a:lnTo>
                    <a:lnTo>
                      <a:pt x="609" y="794"/>
                    </a:lnTo>
                    <a:lnTo>
                      <a:pt x="609" y="808"/>
                    </a:lnTo>
                    <a:lnTo>
                      <a:pt x="589" y="808"/>
                    </a:lnTo>
                    <a:lnTo>
                      <a:pt x="589" y="829"/>
                    </a:lnTo>
                    <a:lnTo>
                      <a:pt x="571" y="829"/>
                    </a:lnTo>
                    <a:lnTo>
                      <a:pt x="571" y="839"/>
                    </a:lnTo>
                    <a:lnTo>
                      <a:pt x="551" y="839"/>
                    </a:lnTo>
                    <a:lnTo>
                      <a:pt x="551" y="853"/>
                    </a:lnTo>
                    <a:lnTo>
                      <a:pt x="531" y="853"/>
                    </a:lnTo>
                    <a:lnTo>
                      <a:pt x="531" y="871"/>
                    </a:lnTo>
                    <a:lnTo>
                      <a:pt x="513" y="871"/>
                    </a:lnTo>
                    <a:lnTo>
                      <a:pt x="513" y="883"/>
                    </a:lnTo>
                    <a:lnTo>
                      <a:pt x="497" y="883"/>
                    </a:lnTo>
                    <a:lnTo>
                      <a:pt x="497" y="895"/>
                    </a:lnTo>
                    <a:lnTo>
                      <a:pt x="477" y="895"/>
                    </a:lnTo>
                    <a:lnTo>
                      <a:pt x="477" y="903"/>
                    </a:lnTo>
                    <a:lnTo>
                      <a:pt x="457" y="903"/>
                    </a:lnTo>
                    <a:lnTo>
                      <a:pt x="457" y="915"/>
                    </a:lnTo>
                    <a:lnTo>
                      <a:pt x="442" y="915"/>
                    </a:lnTo>
                    <a:lnTo>
                      <a:pt x="442" y="927"/>
                    </a:lnTo>
                    <a:lnTo>
                      <a:pt x="428" y="927"/>
                    </a:lnTo>
                    <a:lnTo>
                      <a:pt x="428" y="939"/>
                    </a:lnTo>
                    <a:lnTo>
                      <a:pt x="416" y="939"/>
                    </a:lnTo>
                    <a:lnTo>
                      <a:pt x="416" y="951"/>
                    </a:lnTo>
                    <a:lnTo>
                      <a:pt x="404" y="951"/>
                    </a:lnTo>
                    <a:lnTo>
                      <a:pt x="404" y="961"/>
                    </a:lnTo>
                    <a:lnTo>
                      <a:pt x="390" y="961"/>
                    </a:lnTo>
                    <a:lnTo>
                      <a:pt x="390" y="975"/>
                    </a:lnTo>
                    <a:lnTo>
                      <a:pt x="378" y="975"/>
                    </a:lnTo>
                    <a:lnTo>
                      <a:pt x="378" y="983"/>
                    </a:lnTo>
                    <a:lnTo>
                      <a:pt x="360" y="983"/>
                    </a:lnTo>
                    <a:lnTo>
                      <a:pt x="360" y="993"/>
                    </a:lnTo>
                    <a:lnTo>
                      <a:pt x="350" y="993"/>
                    </a:lnTo>
                    <a:lnTo>
                      <a:pt x="350" y="1001"/>
                    </a:lnTo>
                    <a:lnTo>
                      <a:pt x="334" y="1001"/>
                    </a:lnTo>
                    <a:lnTo>
                      <a:pt x="334" y="1009"/>
                    </a:lnTo>
                    <a:lnTo>
                      <a:pt x="314" y="1009"/>
                    </a:lnTo>
                    <a:lnTo>
                      <a:pt x="314" y="1018"/>
                    </a:lnTo>
                    <a:lnTo>
                      <a:pt x="300" y="1018"/>
                    </a:lnTo>
                    <a:lnTo>
                      <a:pt x="300" y="1030"/>
                    </a:lnTo>
                    <a:lnTo>
                      <a:pt x="286" y="1030"/>
                    </a:lnTo>
                    <a:lnTo>
                      <a:pt x="286" y="1042"/>
                    </a:lnTo>
                    <a:lnTo>
                      <a:pt x="272" y="1042"/>
                    </a:lnTo>
                    <a:lnTo>
                      <a:pt x="272" y="1054"/>
                    </a:lnTo>
                    <a:lnTo>
                      <a:pt x="257" y="1054"/>
                    </a:lnTo>
                    <a:lnTo>
                      <a:pt x="257" y="1066"/>
                    </a:lnTo>
                    <a:lnTo>
                      <a:pt x="235" y="1066"/>
                    </a:lnTo>
                    <a:lnTo>
                      <a:pt x="235" y="1072"/>
                    </a:lnTo>
                    <a:lnTo>
                      <a:pt x="223" y="1072"/>
                    </a:lnTo>
                    <a:lnTo>
                      <a:pt x="223" y="1086"/>
                    </a:lnTo>
                    <a:lnTo>
                      <a:pt x="213" y="1086"/>
                    </a:lnTo>
                    <a:lnTo>
                      <a:pt x="213" y="1098"/>
                    </a:lnTo>
                    <a:lnTo>
                      <a:pt x="197" y="1098"/>
                    </a:lnTo>
                    <a:lnTo>
                      <a:pt x="197" y="1116"/>
                    </a:lnTo>
                    <a:lnTo>
                      <a:pt x="175" y="1116"/>
                    </a:lnTo>
                    <a:lnTo>
                      <a:pt x="175" y="1128"/>
                    </a:lnTo>
                    <a:lnTo>
                      <a:pt x="159" y="1128"/>
                    </a:lnTo>
                    <a:lnTo>
                      <a:pt x="159" y="1136"/>
                    </a:lnTo>
                    <a:lnTo>
                      <a:pt x="141" y="1136"/>
                    </a:lnTo>
                    <a:lnTo>
                      <a:pt x="141" y="1146"/>
                    </a:lnTo>
                    <a:lnTo>
                      <a:pt x="127" y="1146"/>
                    </a:lnTo>
                    <a:lnTo>
                      <a:pt x="127" y="1158"/>
                    </a:lnTo>
                    <a:lnTo>
                      <a:pt x="105" y="1158"/>
                    </a:lnTo>
                    <a:lnTo>
                      <a:pt x="105" y="1170"/>
                    </a:lnTo>
                    <a:lnTo>
                      <a:pt x="93" y="1170"/>
                    </a:lnTo>
                    <a:lnTo>
                      <a:pt x="93" y="1188"/>
                    </a:lnTo>
                    <a:lnTo>
                      <a:pt x="68" y="1188"/>
                    </a:lnTo>
                    <a:lnTo>
                      <a:pt x="68" y="1205"/>
                    </a:lnTo>
                    <a:lnTo>
                      <a:pt x="54" y="1205"/>
                    </a:lnTo>
                    <a:lnTo>
                      <a:pt x="54" y="1215"/>
                    </a:lnTo>
                    <a:lnTo>
                      <a:pt x="36" y="1215"/>
                    </a:lnTo>
                    <a:lnTo>
                      <a:pt x="36" y="1223"/>
                    </a:lnTo>
                    <a:lnTo>
                      <a:pt x="16" y="1223"/>
                    </a:lnTo>
                    <a:lnTo>
                      <a:pt x="16" y="1233"/>
                    </a:lnTo>
                    <a:lnTo>
                      <a:pt x="0" y="1233"/>
                    </a:lnTo>
                  </a:path>
                </a:pathLst>
              </a:custGeom>
              <a:noFill/>
              <a:ln w="28575"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74" name="Freeform 20"/>
              <p:cNvSpPr>
                <a:spLocks/>
              </p:cNvSpPr>
              <p:nvPr/>
            </p:nvSpPr>
            <p:spPr bwMode="auto">
              <a:xfrm>
                <a:off x="4447" y="1242"/>
                <a:ext cx="2365" cy="1496"/>
              </a:xfrm>
              <a:custGeom>
                <a:avLst/>
                <a:gdLst>
                  <a:gd name="T0" fmla="*/ 2317 w 2365"/>
                  <a:gd name="T1" fmla="*/ 26 h 1496"/>
                  <a:gd name="T2" fmla="*/ 2234 w 2365"/>
                  <a:gd name="T3" fmla="*/ 46 h 1496"/>
                  <a:gd name="T4" fmla="*/ 2200 w 2365"/>
                  <a:gd name="T5" fmla="*/ 78 h 1496"/>
                  <a:gd name="T6" fmla="*/ 2138 w 2365"/>
                  <a:gd name="T7" fmla="*/ 108 h 1496"/>
                  <a:gd name="T8" fmla="*/ 2100 w 2365"/>
                  <a:gd name="T9" fmla="*/ 135 h 1496"/>
                  <a:gd name="T10" fmla="*/ 2045 w 2365"/>
                  <a:gd name="T11" fmla="*/ 169 h 1496"/>
                  <a:gd name="T12" fmla="*/ 1991 w 2365"/>
                  <a:gd name="T13" fmla="*/ 191 h 1496"/>
                  <a:gd name="T14" fmla="*/ 1915 w 2365"/>
                  <a:gd name="T15" fmla="*/ 219 h 1496"/>
                  <a:gd name="T16" fmla="*/ 1886 w 2365"/>
                  <a:gd name="T17" fmla="*/ 243 h 1496"/>
                  <a:gd name="T18" fmla="*/ 1834 w 2365"/>
                  <a:gd name="T19" fmla="*/ 257 h 1496"/>
                  <a:gd name="T20" fmla="*/ 1802 w 2365"/>
                  <a:gd name="T21" fmla="*/ 295 h 1496"/>
                  <a:gd name="T22" fmla="*/ 1740 w 2365"/>
                  <a:gd name="T23" fmla="*/ 316 h 1496"/>
                  <a:gd name="T24" fmla="*/ 1707 w 2365"/>
                  <a:gd name="T25" fmla="*/ 344 h 1496"/>
                  <a:gd name="T26" fmla="*/ 1647 w 2365"/>
                  <a:gd name="T27" fmla="*/ 364 h 1496"/>
                  <a:gd name="T28" fmla="*/ 1599 w 2365"/>
                  <a:gd name="T29" fmla="*/ 404 h 1496"/>
                  <a:gd name="T30" fmla="*/ 1547 w 2365"/>
                  <a:gd name="T31" fmla="*/ 426 h 1496"/>
                  <a:gd name="T32" fmla="*/ 1522 w 2365"/>
                  <a:gd name="T33" fmla="*/ 450 h 1496"/>
                  <a:gd name="T34" fmla="*/ 1460 w 2365"/>
                  <a:gd name="T35" fmla="*/ 476 h 1496"/>
                  <a:gd name="T36" fmla="*/ 1410 w 2365"/>
                  <a:gd name="T37" fmla="*/ 509 h 1496"/>
                  <a:gd name="T38" fmla="*/ 1366 w 2365"/>
                  <a:gd name="T39" fmla="*/ 527 h 1496"/>
                  <a:gd name="T40" fmla="*/ 1339 w 2365"/>
                  <a:gd name="T41" fmla="*/ 563 h 1496"/>
                  <a:gd name="T42" fmla="*/ 1285 w 2365"/>
                  <a:gd name="T43" fmla="*/ 585 h 1496"/>
                  <a:gd name="T44" fmla="*/ 1253 w 2365"/>
                  <a:gd name="T45" fmla="*/ 617 h 1496"/>
                  <a:gd name="T46" fmla="*/ 1181 w 2365"/>
                  <a:gd name="T47" fmla="*/ 641 h 1496"/>
                  <a:gd name="T48" fmla="*/ 1156 w 2365"/>
                  <a:gd name="T49" fmla="*/ 671 h 1496"/>
                  <a:gd name="T50" fmla="*/ 1106 w 2365"/>
                  <a:gd name="T51" fmla="*/ 687 h 1496"/>
                  <a:gd name="T52" fmla="*/ 1044 w 2365"/>
                  <a:gd name="T53" fmla="*/ 718 h 1496"/>
                  <a:gd name="T54" fmla="*/ 992 w 2365"/>
                  <a:gd name="T55" fmla="*/ 738 h 1496"/>
                  <a:gd name="T56" fmla="*/ 953 w 2365"/>
                  <a:gd name="T57" fmla="*/ 766 h 1496"/>
                  <a:gd name="T58" fmla="*/ 911 w 2365"/>
                  <a:gd name="T59" fmla="*/ 796 h 1496"/>
                  <a:gd name="T60" fmla="*/ 873 w 2365"/>
                  <a:gd name="T61" fmla="*/ 826 h 1496"/>
                  <a:gd name="T62" fmla="*/ 829 w 2365"/>
                  <a:gd name="T63" fmla="*/ 846 h 1496"/>
                  <a:gd name="T64" fmla="*/ 799 w 2365"/>
                  <a:gd name="T65" fmla="*/ 874 h 1496"/>
                  <a:gd name="T66" fmla="*/ 746 w 2365"/>
                  <a:gd name="T67" fmla="*/ 897 h 1496"/>
                  <a:gd name="T68" fmla="*/ 714 w 2365"/>
                  <a:gd name="T69" fmla="*/ 925 h 1496"/>
                  <a:gd name="T70" fmla="*/ 674 w 2365"/>
                  <a:gd name="T71" fmla="*/ 951 h 1496"/>
                  <a:gd name="T72" fmla="*/ 638 w 2365"/>
                  <a:gd name="T73" fmla="*/ 991 h 1496"/>
                  <a:gd name="T74" fmla="*/ 585 w 2365"/>
                  <a:gd name="T75" fmla="*/ 1009 h 1496"/>
                  <a:gd name="T76" fmla="*/ 559 w 2365"/>
                  <a:gd name="T77" fmla="*/ 1039 h 1496"/>
                  <a:gd name="T78" fmla="*/ 507 w 2365"/>
                  <a:gd name="T79" fmla="*/ 1067 h 1496"/>
                  <a:gd name="T80" fmla="*/ 473 w 2365"/>
                  <a:gd name="T81" fmla="*/ 1102 h 1496"/>
                  <a:gd name="T82" fmla="*/ 433 w 2365"/>
                  <a:gd name="T83" fmla="*/ 1124 h 1496"/>
                  <a:gd name="T84" fmla="*/ 402 w 2365"/>
                  <a:gd name="T85" fmla="*/ 1154 h 1496"/>
                  <a:gd name="T86" fmla="*/ 360 w 2365"/>
                  <a:gd name="T87" fmla="*/ 1176 h 1496"/>
                  <a:gd name="T88" fmla="*/ 330 w 2365"/>
                  <a:gd name="T89" fmla="*/ 1218 h 1496"/>
                  <a:gd name="T90" fmla="*/ 278 w 2365"/>
                  <a:gd name="T91" fmla="*/ 1244 h 1496"/>
                  <a:gd name="T92" fmla="*/ 244 w 2365"/>
                  <a:gd name="T93" fmla="*/ 1283 h 1496"/>
                  <a:gd name="T94" fmla="*/ 191 w 2365"/>
                  <a:gd name="T95" fmla="*/ 1309 h 1496"/>
                  <a:gd name="T96" fmla="*/ 149 w 2365"/>
                  <a:gd name="T97" fmla="*/ 1359 h 1496"/>
                  <a:gd name="T98" fmla="*/ 91 w 2365"/>
                  <a:gd name="T99" fmla="*/ 1397 h 1496"/>
                  <a:gd name="T100" fmla="*/ 57 w 2365"/>
                  <a:gd name="T101" fmla="*/ 1451 h 1496"/>
                  <a:gd name="T102" fmla="*/ 0 w 2365"/>
                  <a:gd name="T103" fmla="*/ 1472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65" h="1496">
                    <a:moveTo>
                      <a:pt x="2365" y="0"/>
                    </a:moveTo>
                    <a:lnTo>
                      <a:pt x="2337" y="0"/>
                    </a:lnTo>
                    <a:lnTo>
                      <a:pt x="2337" y="12"/>
                    </a:lnTo>
                    <a:lnTo>
                      <a:pt x="2317" y="12"/>
                    </a:lnTo>
                    <a:lnTo>
                      <a:pt x="2317" y="26"/>
                    </a:lnTo>
                    <a:lnTo>
                      <a:pt x="2295" y="26"/>
                    </a:lnTo>
                    <a:lnTo>
                      <a:pt x="2295" y="36"/>
                    </a:lnTo>
                    <a:lnTo>
                      <a:pt x="2270" y="36"/>
                    </a:lnTo>
                    <a:lnTo>
                      <a:pt x="2270" y="46"/>
                    </a:lnTo>
                    <a:lnTo>
                      <a:pt x="2234" y="46"/>
                    </a:lnTo>
                    <a:lnTo>
                      <a:pt x="2234" y="58"/>
                    </a:lnTo>
                    <a:lnTo>
                      <a:pt x="2218" y="58"/>
                    </a:lnTo>
                    <a:lnTo>
                      <a:pt x="2218" y="68"/>
                    </a:lnTo>
                    <a:lnTo>
                      <a:pt x="2200" y="68"/>
                    </a:lnTo>
                    <a:lnTo>
                      <a:pt x="2200" y="78"/>
                    </a:lnTo>
                    <a:lnTo>
                      <a:pt x="2190" y="78"/>
                    </a:lnTo>
                    <a:lnTo>
                      <a:pt x="2190" y="92"/>
                    </a:lnTo>
                    <a:lnTo>
                      <a:pt x="2184" y="92"/>
                    </a:lnTo>
                    <a:lnTo>
                      <a:pt x="2184" y="108"/>
                    </a:lnTo>
                    <a:lnTo>
                      <a:pt x="2138" y="108"/>
                    </a:lnTo>
                    <a:lnTo>
                      <a:pt x="2138" y="118"/>
                    </a:lnTo>
                    <a:lnTo>
                      <a:pt x="2118" y="118"/>
                    </a:lnTo>
                    <a:lnTo>
                      <a:pt x="2118" y="127"/>
                    </a:lnTo>
                    <a:lnTo>
                      <a:pt x="2100" y="127"/>
                    </a:lnTo>
                    <a:lnTo>
                      <a:pt x="2100" y="135"/>
                    </a:lnTo>
                    <a:lnTo>
                      <a:pt x="2081" y="135"/>
                    </a:lnTo>
                    <a:lnTo>
                      <a:pt x="2081" y="149"/>
                    </a:lnTo>
                    <a:lnTo>
                      <a:pt x="2069" y="149"/>
                    </a:lnTo>
                    <a:lnTo>
                      <a:pt x="2069" y="169"/>
                    </a:lnTo>
                    <a:lnTo>
                      <a:pt x="2045" y="169"/>
                    </a:lnTo>
                    <a:lnTo>
                      <a:pt x="2045" y="175"/>
                    </a:lnTo>
                    <a:lnTo>
                      <a:pt x="2009" y="175"/>
                    </a:lnTo>
                    <a:lnTo>
                      <a:pt x="2009" y="183"/>
                    </a:lnTo>
                    <a:lnTo>
                      <a:pt x="1991" y="183"/>
                    </a:lnTo>
                    <a:lnTo>
                      <a:pt x="1991" y="191"/>
                    </a:lnTo>
                    <a:lnTo>
                      <a:pt x="1967" y="191"/>
                    </a:lnTo>
                    <a:lnTo>
                      <a:pt x="1967" y="205"/>
                    </a:lnTo>
                    <a:lnTo>
                      <a:pt x="1953" y="205"/>
                    </a:lnTo>
                    <a:lnTo>
                      <a:pt x="1953" y="219"/>
                    </a:lnTo>
                    <a:lnTo>
                      <a:pt x="1915" y="219"/>
                    </a:lnTo>
                    <a:lnTo>
                      <a:pt x="1915" y="227"/>
                    </a:lnTo>
                    <a:lnTo>
                      <a:pt x="1896" y="227"/>
                    </a:lnTo>
                    <a:lnTo>
                      <a:pt x="1896" y="237"/>
                    </a:lnTo>
                    <a:lnTo>
                      <a:pt x="1886" y="237"/>
                    </a:lnTo>
                    <a:lnTo>
                      <a:pt x="1886" y="243"/>
                    </a:lnTo>
                    <a:lnTo>
                      <a:pt x="1866" y="243"/>
                    </a:lnTo>
                    <a:lnTo>
                      <a:pt x="1866" y="249"/>
                    </a:lnTo>
                    <a:lnTo>
                      <a:pt x="1848" y="249"/>
                    </a:lnTo>
                    <a:lnTo>
                      <a:pt x="1848" y="257"/>
                    </a:lnTo>
                    <a:lnTo>
                      <a:pt x="1834" y="257"/>
                    </a:lnTo>
                    <a:lnTo>
                      <a:pt x="1834" y="267"/>
                    </a:lnTo>
                    <a:lnTo>
                      <a:pt x="1820" y="267"/>
                    </a:lnTo>
                    <a:lnTo>
                      <a:pt x="1820" y="285"/>
                    </a:lnTo>
                    <a:lnTo>
                      <a:pt x="1802" y="285"/>
                    </a:lnTo>
                    <a:lnTo>
                      <a:pt x="1802" y="295"/>
                    </a:lnTo>
                    <a:lnTo>
                      <a:pt x="1782" y="295"/>
                    </a:lnTo>
                    <a:lnTo>
                      <a:pt x="1782" y="307"/>
                    </a:lnTo>
                    <a:lnTo>
                      <a:pt x="1754" y="307"/>
                    </a:lnTo>
                    <a:lnTo>
                      <a:pt x="1754" y="316"/>
                    </a:lnTo>
                    <a:lnTo>
                      <a:pt x="1740" y="316"/>
                    </a:lnTo>
                    <a:lnTo>
                      <a:pt x="1740" y="330"/>
                    </a:lnTo>
                    <a:lnTo>
                      <a:pt x="1724" y="330"/>
                    </a:lnTo>
                    <a:lnTo>
                      <a:pt x="1724" y="338"/>
                    </a:lnTo>
                    <a:lnTo>
                      <a:pt x="1707" y="338"/>
                    </a:lnTo>
                    <a:lnTo>
                      <a:pt x="1707" y="344"/>
                    </a:lnTo>
                    <a:lnTo>
                      <a:pt x="1683" y="344"/>
                    </a:lnTo>
                    <a:lnTo>
                      <a:pt x="1683" y="352"/>
                    </a:lnTo>
                    <a:lnTo>
                      <a:pt x="1663" y="352"/>
                    </a:lnTo>
                    <a:lnTo>
                      <a:pt x="1663" y="364"/>
                    </a:lnTo>
                    <a:lnTo>
                      <a:pt x="1647" y="364"/>
                    </a:lnTo>
                    <a:lnTo>
                      <a:pt x="1647" y="374"/>
                    </a:lnTo>
                    <a:lnTo>
                      <a:pt x="1629" y="374"/>
                    </a:lnTo>
                    <a:lnTo>
                      <a:pt x="1629" y="386"/>
                    </a:lnTo>
                    <a:lnTo>
                      <a:pt x="1599" y="386"/>
                    </a:lnTo>
                    <a:lnTo>
                      <a:pt x="1599" y="404"/>
                    </a:lnTo>
                    <a:lnTo>
                      <a:pt x="1581" y="404"/>
                    </a:lnTo>
                    <a:lnTo>
                      <a:pt x="1581" y="416"/>
                    </a:lnTo>
                    <a:lnTo>
                      <a:pt x="1561" y="416"/>
                    </a:lnTo>
                    <a:lnTo>
                      <a:pt x="1561" y="426"/>
                    </a:lnTo>
                    <a:lnTo>
                      <a:pt x="1547" y="426"/>
                    </a:lnTo>
                    <a:lnTo>
                      <a:pt x="1547" y="432"/>
                    </a:lnTo>
                    <a:lnTo>
                      <a:pt x="1537" y="432"/>
                    </a:lnTo>
                    <a:lnTo>
                      <a:pt x="1537" y="438"/>
                    </a:lnTo>
                    <a:lnTo>
                      <a:pt x="1522" y="438"/>
                    </a:lnTo>
                    <a:lnTo>
                      <a:pt x="1522" y="450"/>
                    </a:lnTo>
                    <a:lnTo>
                      <a:pt x="1500" y="450"/>
                    </a:lnTo>
                    <a:lnTo>
                      <a:pt x="1500" y="462"/>
                    </a:lnTo>
                    <a:lnTo>
                      <a:pt x="1480" y="462"/>
                    </a:lnTo>
                    <a:lnTo>
                      <a:pt x="1480" y="476"/>
                    </a:lnTo>
                    <a:lnTo>
                      <a:pt x="1460" y="476"/>
                    </a:lnTo>
                    <a:lnTo>
                      <a:pt x="1460" y="490"/>
                    </a:lnTo>
                    <a:lnTo>
                      <a:pt x="1432" y="490"/>
                    </a:lnTo>
                    <a:lnTo>
                      <a:pt x="1432" y="502"/>
                    </a:lnTo>
                    <a:lnTo>
                      <a:pt x="1410" y="502"/>
                    </a:lnTo>
                    <a:lnTo>
                      <a:pt x="1410" y="509"/>
                    </a:lnTo>
                    <a:lnTo>
                      <a:pt x="1396" y="509"/>
                    </a:lnTo>
                    <a:lnTo>
                      <a:pt x="1396" y="517"/>
                    </a:lnTo>
                    <a:lnTo>
                      <a:pt x="1378" y="517"/>
                    </a:lnTo>
                    <a:lnTo>
                      <a:pt x="1378" y="527"/>
                    </a:lnTo>
                    <a:lnTo>
                      <a:pt x="1366" y="527"/>
                    </a:lnTo>
                    <a:lnTo>
                      <a:pt x="1366" y="543"/>
                    </a:lnTo>
                    <a:lnTo>
                      <a:pt x="1350" y="543"/>
                    </a:lnTo>
                    <a:lnTo>
                      <a:pt x="1350" y="553"/>
                    </a:lnTo>
                    <a:lnTo>
                      <a:pt x="1339" y="553"/>
                    </a:lnTo>
                    <a:lnTo>
                      <a:pt x="1339" y="563"/>
                    </a:lnTo>
                    <a:lnTo>
                      <a:pt x="1315" y="563"/>
                    </a:lnTo>
                    <a:lnTo>
                      <a:pt x="1315" y="573"/>
                    </a:lnTo>
                    <a:lnTo>
                      <a:pt x="1301" y="573"/>
                    </a:lnTo>
                    <a:lnTo>
                      <a:pt x="1301" y="585"/>
                    </a:lnTo>
                    <a:lnTo>
                      <a:pt x="1285" y="585"/>
                    </a:lnTo>
                    <a:lnTo>
                      <a:pt x="1285" y="597"/>
                    </a:lnTo>
                    <a:lnTo>
                      <a:pt x="1267" y="597"/>
                    </a:lnTo>
                    <a:lnTo>
                      <a:pt x="1267" y="609"/>
                    </a:lnTo>
                    <a:lnTo>
                      <a:pt x="1253" y="609"/>
                    </a:lnTo>
                    <a:lnTo>
                      <a:pt x="1253" y="617"/>
                    </a:lnTo>
                    <a:lnTo>
                      <a:pt x="1235" y="617"/>
                    </a:lnTo>
                    <a:lnTo>
                      <a:pt x="1235" y="631"/>
                    </a:lnTo>
                    <a:lnTo>
                      <a:pt x="1201" y="631"/>
                    </a:lnTo>
                    <a:lnTo>
                      <a:pt x="1201" y="641"/>
                    </a:lnTo>
                    <a:lnTo>
                      <a:pt x="1181" y="641"/>
                    </a:lnTo>
                    <a:lnTo>
                      <a:pt x="1181" y="651"/>
                    </a:lnTo>
                    <a:lnTo>
                      <a:pt x="1167" y="651"/>
                    </a:lnTo>
                    <a:lnTo>
                      <a:pt x="1167" y="661"/>
                    </a:lnTo>
                    <a:lnTo>
                      <a:pt x="1156" y="661"/>
                    </a:lnTo>
                    <a:lnTo>
                      <a:pt x="1156" y="671"/>
                    </a:lnTo>
                    <a:lnTo>
                      <a:pt x="1140" y="671"/>
                    </a:lnTo>
                    <a:lnTo>
                      <a:pt x="1140" y="679"/>
                    </a:lnTo>
                    <a:lnTo>
                      <a:pt x="1118" y="679"/>
                    </a:lnTo>
                    <a:lnTo>
                      <a:pt x="1118" y="687"/>
                    </a:lnTo>
                    <a:lnTo>
                      <a:pt x="1106" y="687"/>
                    </a:lnTo>
                    <a:lnTo>
                      <a:pt x="1106" y="696"/>
                    </a:lnTo>
                    <a:lnTo>
                      <a:pt x="1062" y="696"/>
                    </a:lnTo>
                    <a:lnTo>
                      <a:pt x="1062" y="706"/>
                    </a:lnTo>
                    <a:lnTo>
                      <a:pt x="1044" y="706"/>
                    </a:lnTo>
                    <a:lnTo>
                      <a:pt x="1044" y="718"/>
                    </a:lnTo>
                    <a:lnTo>
                      <a:pt x="1026" y="718"/>
                    </a:lnTo>
                    <a:lnTo>
                      <a:pt x="1026" y="726"/>
                    </a:lnTo>
                    <a:lnTo>
                      <a:pt x="1010" y="726"/>
                    </a:lnTo>
                    <a:lnTo>
                      <a:pt x="1010" y="738"/>
                    </a:lnTo>
                    <a:lnTo>
                      <a:pt x="992" y="738"/>
                    </a:lnTo>
                    <a:lnTo>
                      <a:pt x="992" y="748"/>
                    </a:lnTo>
                    <a:lnTo>
                      <a:pt x="969" y="748"/>
                    </a:lnTo>
                    <a:lnTo>
                      <a:pt x="969" y="756"/>
                    </a:lnTo>
                    <a:lnTo>
                      <a:pt x="953" y="756"/>
                    </a:lnTo>
                    <a:lnTo>
                      <a:pt x="953" y="766"/>
                    </a:lnTo>
                    <a:lnTo>
                      <a:pt x="939" y="766"/>
                    </a:lnTo>
                    <a:lnTo>
                      <a:pt x="939" y="782"/>
                    </a:lnTo>
                    <a:lnTo>
                      <a:pt x="925" y="782"/>
                    </a:lnTo>
                    <a:lnTo>
                      <a:pt x="925" y="796"/>
                    </a:lnTo>
                    <a:lnTo>
                      <a:pt x="911" y="796"/>
                    </a:lnTo>
                    <a:lnTo>
                      <a:pt x="911" y="806"/>
                    </a:lnTo>
                    <a:lnTo>
                      <a:pt x="891" y="806"/>
                    </a:lnTo>
                    <a:lnTo>
                      <a:pt x="891" y="818"/>
                    </a:lnTo>
                    <a:lnTo>
                      <a:pt x="873" y="818"/>
                    </a:lnTo>
                    <a:lnTo>
                      <a:pt x="873" y="826"/>
                    </a:lnTo>
                    <a:lnTo>
                      <a:pt x="853" y="826"/>
                    </a:lnTo>
                    <a:lnTo>
                      <a:pt x="853" y="840"/>
                    </a:lnTo>
                    <a:lnTo>
                      <a:pt x="841" y="840"/>
                    </a:lnTo>
                    <a:lnTo>
                      <a:pt x="841" y="846"/>
                    </a:lnTo>
                    <a:lnTo>
                      <a:pt x="829" y="846"/>
                    </a:lnTo>
                    <a:lnTo>
                      <a:pt x="829" y="850"/>
                    </a:lnTo>
                    <a:lnTo>
                      <a:pt x="815" y="850"/>
                    </a:lnTo>
                    <a:lnTo>
                      <a:pt x="815" y="862"/>
                    </a:lnTo>
                    <a:lnTo>
                      <a:pt x="799" y="862"/>
                    </a:lnTo>
                    <a:lnTo>
                      <a:pt x="799" y="874"/>
                    </a:lnTo>
                    <a:lnTo>
                      <a:pt x="776" y="874"/>
                    </a:lnTo>
                    <a:lnTo>
                      <a:pt x="776" y="887"/>
                    </a:lnTo>
                    <a:lnTo>
                      <a:pt x="760" y="887"/>
                    </a:lnTo>
                    <a:lnTo>
                      <a:pt x="760" y="897"/>
                    </a:lnTo>
                    <a:lnTo>
                      <a:pt x="746" y="897"/>
                    </a:lnTo>
                    <a:lnTo>
                      <a:pt x="746" y="909"/>
                    </a:lnTo>
                    <a:lnTo>
                      <a:pt x="736" y="909"/>
                    </a:lnTo>
                    <a:lnTo>
                      <a:pt x="736" y="917"/>
                    </a:lnTo>
                    <a:lnTo>
                      <a:pt x="714" y="917"/>
                    </a:lnTo>
                    <a:lnTo>
                      <a:pt x="714" y="925"/>
                    </a:lnTo>
                    <a:lnTo>
                      <a:pt x="700" y="925"/>
                    </a:lnTo>
                    <a:lnTo>
                      <a:pt x="700" y="939"/>
                    </a:lnTo>
                    <a:lnTo>
                      <a:pt x="688" y="939"/>
                    </a:lnTo>
                    <a:lnTo>
                      <a:pt x="688" y="951"/>
                    </a:lnTo>
                    <a:lnTo>
                      <a:pt x="674" y="951"/>
                    </a:lnTo>
                    <a:lnTo>
                      <a:pt x="674" y="963"/>
                    </a:lnTo>
                    <a:lnTo>
                      <a:pt x="652" y="963"/>
                    </a:lnTo>
                    <a:lnTo>
                      <a:pt x="652" y="977"/>
                    </a:lnTo>
                    <a:lnTo>
                      <a:pt x="638" y="977"/>
                    </a:lnTo>
                    <a:lnTo>
                      <a:pt x="638" y="991"/>
                    </a:lnTo>
                    <a:lnTo>
                      <a:pt x="620" y="991"/>
                    </a:lnTo>
                    <a:lnTo>
                      <a:pt x="620" y="1001"/>
                    </a:lnTo>
                    <a:lnTo>
                      <a:pt x="604" y="1001"/>
                    </a:lnTo>
                    <a:lnTo>
                      <a:pt x="604" y="1009"/>
                    </a:lnTo>
                    <a:lnTo>
                      <a:pt x="585" y="1009"/>
                    </a:lnTo>
                    <a:lnTo>
                      <a:pt x="585" y="1017"/>
                    </a:lnTo>
                    <a:lnTo>
                      <a:pt x="575" y="1017"/>
                    </a:lnTo>
                    <a:lnTo>
                      <a:pt x="575" y="1031"/>
                    </a:lnTo>
                    <a:lnTo>
                      <a:pt x="559" y="1031"/>
                    </a:lnTo>
                    <a:lnTo>
                      <a:pt x="559" y="1039"/>
                    </a:lnTo>
                    <a:lnTo>
                      <a:pt x="545" y="1039"/>
                    </a:lnTo>
                    <a:lnTo>
                      <a:pt x="545" y="1055"/>
                    </a:lnTo>
                    <a:lnTo>
                      <a:pt x="525" y="1055"/>
                    </a:lnTo>
                    <a:lnTo>
                      <a:pt x="525" y="1067"/>
                    </a:lnTo>
                    <a:lnTo>
                      <a:pt x="507" y="1067"/>
                    </a:lnTo>
                    <a:lnTo>
                      <a:pt x="507" y="1078"/>
                    </a:lnTo>
                    <a:lnTo>
                      <a:pt x="491" y="1078"/>
                    </a:lnTo>
                    <a:lnTo>
                      <a:pt x="491" y="1088"/>
                    </a:lnTo>
                    <a:lnTo>
                      <a:pt x="473" y="1088"/>
                    </a:lnTo>
                    <a:lnTo>
                      <a:pt x="473" y="1102"/>
                    </a:lnTo>
                    <a:lnTo>
                      <a:pt x="463" y="1102"/>
                    </a:lnTo>
                    <a:lnTo>
                      <a:pt x="463" y="1112"/>
                    </a:lnTo>
                    <a:lnTo>
                      <a:pt x="447" y="1112"/>
                    </a:lnTo>
                    <a:lnTo>
                      <a:pt x="447" y="1124"/>
                    </a:lnTo>
                    <a:lnTo>
                      <a:pt x="433" y="1124"/>
                    </a:lnTo>
                    <a:lnTo>
                      <a:pt x="433" y="1136"/>
                    </a:lnTo>
                    <a:lnTo>
                      <a:pt x="418" y="1136"/>
                    </a:lnTo>
                    <a:lnTo>
                      <a:pt x="418" y="1144"/>
                    </a:lnTo>
                    <a:lnTo>
                      <a:pt x="402" y="1144"/>
                    </a:lnTo>
                    <a:lnTo>
                      <a:pt x="402" y="1154"/>
                    </a:lnTo>
                    <a:lnTo>
                      <a:pt x="390" y="1154"/>
                    </a:lnTo>
                    <a:lnTo>
                      <a:pt x="390" y="1162"/>
                    </a:lnTo>
                    <a:lnTo>
                      <a:pt x="376" y="1162"/>
                    </a:lnTo>
                    <a:lnTo>
                      <a:pt x="376" y="1176"/>
                    </a:lnTo>
                    <a:lnTo>
                      <a:pt x="360" y="1176"/>
                    </a:lnTo>
                    <a:lnTo>
                      <a:pt x="360" y="1186"/>
                    </a:lnTo>
                    <a:lnTo>
                      <a:pt x="344" y="1186"/>
                    </a:lnTo>
                    <a:lnTo>
                      <a:pt x="344" y="1208"/>
                    </a:lnTo>
                    <a:lnTo>
                      <a:pt x="330" y="1208"/>
                    </a:lnTo>
                    <a:lnTo>
                      <a:pt x="330" y="1218"/>
                    </a:lnTo>
                    <a:lnTo>
                      <a:pt x="314" y="1218"/>
                    </a:lnTo>
                    <a:lnTo>
                      <a:pt x="314" y="1232"/>
                    </a:lnTo>
                    <a:lnTo>
                      <a:pt x="290" y="1232"/>
                    </a:lnTo>
                    <a:lnTo>
                      <a:pt x="290" y="1244"/>
                    </a:lnTo>
                    <a:lnTo>
                      <a:pt x="278" y="1244"/>
                    </a:lnTo>
                    <a:lnTo>
                      <a:pt x="278" y="1260"/>
                    </a:lnTo>
                    <a:lnTo>
                      <a:pt x="256" y="1260"/>
                    </a:lnTo>
                    <a:lnTo>
                      <a:pt x="256" y="1271"/>
                    </a:lnTo>
                    <a:lnTo>
                      <a:pt x="244" y="1271"/>
                    </a:lnTo>
                    <a:lnTo>
                      <a:pt x="244" y="1283"/>
                    </a:lnTo>
                    <a:lnTo>
                      <a:pt x="232" y="1283"/>
                    </a:lnTo>
                    <a:lnTo>
                      <a:pt x="232" y="1293"/>
                    </a:lnTo>
                    <a:lnTo>
                      <a:pt x="213" y="1293"/>
                    </a:lnTo>
                    <a:lnTo>
                      <a:pt x="213" y="1309"/>
                    </a:lnTo>
                    <a:lnTo>
                      <a:pt x="191" y="1309"/>
                    </a:lnTo>
                    <a:lnTo>
                      <a:pt x="191" y="1319"/>
                    </a:lnTo>
                    <a:lnTo>
                      <a:pt x="175" y="1319"/>
                    </a:lnTo>
                    <a:lnTo>
                      <a:pt x="175" y="1333"/>
                    </a:lnTo>
                    <a:lnTo>
                      <a:pt x="149" y="1333"/>
                    </a:lnTo>
                    <a:lnTo>
                      <a:pt x="149" y="1359"/>
                    </a:lnTo>
                    <a:lnTo>
                      <a:pt x="119" y="1359"/>
                    </a:lnTo>
                    <a:lnTo>
                      <a:pt x="119" y="1383"/>
                    </a:lnTo>
                    <a:lnTo>
                      <a:pt x="101" y="1383"/>
                    </a:lnTo>
                    <a:lnTo>
                      <a:pt x="101" y="1397"/>
                    </a:lnTo>
                    <a:lnTo>
                      <a:pt x="91" y="1397"/>
                    </a:lnTo>
                    <a:lnTo>
                      <a:pt x="91" y="1417"/>
                    </a:lnTo>
                    <a:lnTo>
                      <a:pt x="75" y="1417"/>
                    </a:lnTo>
                    <a:lnTo>
                      <a:pt x="75" y="1433"/>
                    </a:lnTo>
                    <a:lnTo>
                      <a:pt x="57" y="1433"/>
                    </a:lnTo>
                    <a:lnTo>
                      <a:pt x="57" y="1451"/>
                    </a:lnTo>
                    <a:lnTo>
                      <a:pt x="42" y="1451"/>
                    </a:lnTo>
                    <a:lnTo>
                      <a:pt x="42" y="1458"/>
                    </a:lnTo>
                    <a:lnTo>
                      <a:pt x="22" y="1458"/>
                    </a:lnTo>
                    <a:lnTo>
                      <a:pt x="22" y="1472"/>
                    </a:lnTo>
                    <a:lnTo>
                      <a:pt x="0" y="1472"/>
                    </a:lnTo>
                    <a:lnTo>
                      <a:pt x="0" y="1496"/>
                    </a:lnTo>
                  </a:path>
                </a:pathLst>
              </a:custGeom>
              <a:noFill/>
              <a:ln w="28575" cap="flat">
                <a:solidFill>
                  <a:srgbClr val="113E6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grpSp>
        <p:grpSp>
          <p:nvGrpSpPr>
            <p:cNvPr id="128" name="Group 127"/>
            <p:cNvGrpSpPr/>
            <p:nvPr/>
          </p:nvGrpSpPr>
          <p:grpSpPr>
            <a:xfrm>
              <a:off x="6026698" y="1303704"/>
              <a:ext cx="5272656" cy="3801697"/>
              <a:chOff x="717044" y="1289536"/>
              <a:chExt cx="5272656" cy="3745506"/>
            </a:xfrm>
          </p:grpSpPr>
          <p:sp>
            <p:nvSpPr>
              <p:cNvPr id="129" name="Rectangle 81"/>
              <p:cNvSpPr>
                <a:spLocks noChangeArrowheads="1"/>
              </p:cNvSpPr>
              <p:nvPr/>
            </p:nvSpPr>
            <p:spPr bwMode="auto">
              <a:xfrm>
                <a:off x="5053546" y="2636576"/>
                <a:ext cx="936154" cy="18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chemeClr val="accent6"/>
                    </a:solidFill>
                    <a:effectLst/>
                    <a:uLnTx/>
                    <a:uFillTx/>
                    <a:latin typeface="Century Gothic" panose="020B0502020202020204" pitchFamily="34" charset="0"/>
                  </a:rPr>
                  <a:t>Evolocumab</a:t>
                </a:r>
                <a:endParaRPr kumimoji="0" lang="en-US" altLang="en-US" sz="1800" b="1" i="0" u="none" strike="noStrike" kern="1200" cap="none" spc="0" normalizeH="0" baseline="0" noProof="0" dirty="0">
                  <a:ln>
                    <a:noFill/>
                  </a:ln>
                  <a:solidFill>
                    <a:schemeClr val="accent6"/>
                  </a:solidFill>
                  <a:effectLst/>
                  <a:uLnTx/>
                  <a:uFillTx/>
                  <a:latin typeface="Century Gothic" panose="020B0502020202020204" pitchFamily="34" charset="0"/>
                </a:endParaRPr>
              </a:p>
            </p:txBody>
          </p:sp>
          <p:grpSp>
            <p:nvGrpSpPr>
              <p:cNvPr id="130" name="Group 129"/>
              <p:cNvGrpSpPr/>
              <p:nvPr/>
            </p:nvGrpSpPr>
            <p:grpSpPr>
              <a:xfrm>
                <a:off x="1316058" y="1579617"/>
                <a:ext cx="294143" cy="2784713"/>
                <a:chOff x="708061" y="1576938"/>
                <a:chExt cx="338082" cy="3200686"/>
              </a:xfrm>
            </p:grpSpPr>
            <p:sp>
              <p:nvSpPr>
                <p:cNvPr id="175" name="Rectangle 43"/>
                <p:cNvSpPr>
                  <a:spLocks noChangeArrowheads="1"/>
                </p:cNvSpPr>
                <p:nvPr/>
              </p:nvSpPr>
              <p:spPr bwMode="auto">
                <a:xfrm>
                  <a:off x="805712" y="4568510"/>
                  <a:ext cx="233993" cy="209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0%</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76" name="Rectangle 45"/>
                <p:cNvSpPr>
                  <a:spLocks noChangeArrowheads="1"/>
                </p:cNvSpPr>
                <p:nvPr/>
              </p:nvSpPr>
              <p:spPr bwMode="auto">
                <a:xfrm>
                  <a:off x="812150" y="3826216"/>
                  <a:ext cx="233993" cy="209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4%</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77" name="Rectangle 46"/>
                <p:cNvSpPr>
                  <a:spLocks noChangeArrowheads="1"/>
                </p:cNvSpPr>
                <p:nvPr/>
              </p:nvSpPr>
              <p:spPr bwMode="auto">
                <a:xfrm>
                  <a:off x="708063" y="2670094"/>
                  <a:ext cx="331643" cy="209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10%</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78" name="Rectangle 48"/>
                <p:cNvSpPr>
                  <a:spLocks noChangeArrowheads="1"/>
                </p:cNvSpPr>
                <p:nvPr/>
              </p:nvSpPr>
              <p:spPr bwMode="auto">
                <a:xfrm>
                  <a:off x="708061" y="1576938"/>
                  <a:ext cx="331643" cy="209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16%</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79" name="Rectangle 46"/>
                <p:cNvSpPr>
                  <a:spLocks noChangeArrowheads="1"/>
                </p:cNvSpPr>
                <p:nvPr/>
              </p:nvSpPr>
              <p:spPr bwMode="auto">
                <a:xfrm>
                  <a:off x="708062" y="2331018"/>
                  <a:ext cx="331643" cy="209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12%</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80" name="Rectangle 45"/>
                <p:cNvSpPr>
                  <a:spLocks noChangeArrowheads="1"/>
                </p:cNvSpPr>
                <p:nvPr/>
              </p:nvSpPr>
              <p:spPr bwMode="auto">
                <a:xfrm>
                  <a:off x="805711" y="3460551"/>
                  <a:ext cx="233993" cy="209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6%</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81" name="Rectangle 45"/>
                <p:cNvSpPr>
                  <a:spLocks noChangeArrowheads="1"/>
                </p:cNvSpPr>
                <p:nvPr/>
              </p:nvSpPr>
              <p:spPr bwMode="auto">
                <a:xfrm>
                  <a:off x="812150" y="3078386"/>
                  <a:ext cx="233993" cy="209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8%</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82" name="Rectangle 45"/>
                <p:cNvSpPr>
                  <a:spLocks noChangeArrowheads="1"/>
                </p:cNvSpPr>
                <p:nvPr/>
              </p:nvSpPr>
              <p:spPr bwMode="auto">
                <a:xfrm>
                  <a:off x="714500" y="1963833"/>
                  <a:ext cx="331643" cy="209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14%</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183" name="Rectangle 45"/>
                <p:cNvSpPr>
                  <a:spLocks noChangeArrowheads="1"/>
                </p:cNvSpPr>
                <p:nvPr/>
              </p:nvSpPr>
              <p:spPr bwMode="auto">
                <a:xfrm>
                  <a:off x="812150" y="4200132"/>
                  <a:ext cx="233993" cy="209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2%</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grpSp>
          <p:sp>
            <p:nvSpPr>
              <p:cNvPr id="131" name="Rectangle 55"/>
              <p:cNvSpPr>
                <a:spLocks noChangeArrowheads="1"/>
              </p:cNvSpPr>
              <p:nvPr/>
            </p:nvSpPr>
            <p:spPr bwMode="auto">
              <a:xfrm>
                <a:off x="2892460" y="4552811"/>
                <a:ext cx="1888337" cy="18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entury Gothic" panose="020B0502020202020204" pitchFamily="34" charset="0"/>
                  </a:rPr>
                  <a:t>Days after Randomization</a:t>
                </a:r>
              </a:p>
            </p:txBody>
          </p:sp>
          <p:sp>
            <p:nvSpPr>
              <p:cNvPr id="132" name="Rectangle 58"/>
              <p:cNvSpPr>
                <a:spLocks noChangeArrowheads="1"/>
              </p:cNvSpPr>
              <p:nvPr/>
            </p:nvSpPr>
            <p:spPr bwMode="auto">
              <a:xfrm>
                <a:off x="816519" y="4792460"/>
                <a:ext cx="631583" cy="242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Placebo</a:t>
                </a:r>
                <a:b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b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Evolocumab</a:t>
                </a:r>
              </a:p>
            </p:txBody>
          </p:sp>
          <p:sp>
            <p:nvSpPr>
              <p:cNvPr id="133" name="Rectangle 80"/>
              <p:cNvSpPr>
                <a:spLocks noChangeArrowheads="1"/>
              </p:cNvSpPr>
              <p:nvPr/>
            </p:nvSpPr>
            <p:spPr bwMode="auto">
              <a:xfrm>
                <a:off x="4181984" y="2087647"/>
                <a:ext cx="618759" cy="18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113E6B"/>
                    </a:solidFill>
                    <a:effectLst/>
                    <a:uLnTx/>
                    <a:uFillTx/>
                    <a:latin typeface="Century Gothic" panose="020B0502020202020204" pitchFamily="34" charset="0"/>
                  </a:rPr>
                  <a:t>Placebo</a:t>
                </a:r>
                <a:endParaRPr kumimoji="0" lang="en-US" altLang="en-US" sz="1800" b="1" i="0" u="none" strike="noStrike" kern="1200" cap="none" spc="0" normalizeH="0" baseline="0" noProof="0" dirty="0">
                  <a:ln>
                    <a:noFill/>
                  </a:ln>
                  <a:solidFill>
                    <a:srgbClr val="113E6B"/>
                  </a:solidFill>
                  <a:effectLst/>
                  <a:uLnTx/>
                  <a:uFillTx/>
                  <a:latin typeface="Century Gothic" panose="020B0502020202020204" pitchFamily="34" charset="0"/>
                </a:endParaRPr>
              </a:p>
            </p:txBody>
          </p:sp>
          <p:sp>
            <p:nvSpPr>
              <p:cNvPr id="134" name="Rectangle 133"/>
              <p:cNvSpPr/>
              <p:nvPr/>
            </p:nvSpPr>
            <p:spPr>
              <a:xfrm>
                <a:off x="1771818" y="1289536"/>
                <a:ext cx="4110403" cy="33355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1" i="0" u="none" strike="noStrike" kern="1200" cap="none" spc="0" normalizeH="0" baseline="0" noProof="0" dirty="0">
                    <a:ln>
                      <a:noFill/>
                    </a:ln>
                    <a:effectLst/>
                    <a:uLnTx/>
                    <a:uFillTx/>
                    <a:latin typeface="Century Gothic" panose="020B0502020202020204" pitchFamily="34" charset="0"/>
                  </a:rPr>
                  <a:t>Patients Without Prior Stroke</a:t>
                </a:r>
              </a:p>
            </p:txBody>
          </p:sp>
          <p:grpSp>
            <p:nvGrpSpPr>
              <p:cNvPr id="135" name="Group 134"/>
              <p:cNvGrpSpPr/>
              <p:nvPr/>
            </p:nvGrpSpPr>
            <p:grpSpPr>
              <a:xfrm>
                <a:off x="1679231" y="4275626"/>
                <a:ext cx="4212515" cy="66297"/>
                <a:chOff x="1143000" y="4953000"/>
                <a:chExt cx="4841765" cy="76200"/>
              </a:xfrm>
            </p:grpSpPr>
            <p:grpSp>
              <p:nvGrpSpPr>
                <p:cNvPr id="166" name="Group 165"/>
                <p:cNvGrpSpPr/>
                <p:nvPr/>
              </p:nvGrpSpPr>
              <p:grpSpPr>
                <a:xfrm>
                  <a:off x="1158240" y="4953000"/>
                  <a:ext cx="4365141" cy="76200"/>
                  <a:chOff x="1158240" y="4953000"/>
                  <a:chExt cx="4365141" cy="76200"/>
                </a:xfrm>
              </p:grpSpPr>
              <p:cxnSp>
                <p:nvCxnSpPr>
                  <p:cNvPr id="168" name="Straight Connector 167"/>
                  <p:cNvCxnSpPr/>
                  <p:nvPr/>
                </p:nvCxnSpPr>
                <p:spPr>
                  <a:xfrm>
                    <a:off x="1158240"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1893641"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618096"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3349899"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a:off x="4079878"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a:off x="4806206"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a:off x="5523381"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7" name="Straight Connector 166"/>
                <p:cNvCxnSpPr/>
                <p:nvPr/>
              </p:nvCxnSpPr>
              <p:spPr>
                <a:xfrm flipV="1">
                  <a:off x="1143000" y="4953000"/>
                  <a:ext cx="484176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 name="Group 135"/>
              <p:cNvGrpSpPr/>
              <p:nvPr/>
            </p:nvGrpSpPr>
            <p:grpSpPr>
              <a:xfrm>
                <a:off x="1628186" y="1676402"/>
                <a:ext cx="71899" cy="2609263"/>
                <a:chOff x="1628186" y="1676402"/>
                <a:chExt cx="71899" cy="2609263"/>
              </a:xfrm>
            </p:grpSpPr>
            <p:grpSp>
              <p:nvGrpSpPr>
                <p:cNvPr id="155" name="Group 154"/>
                <p:cNvGrpSpPr/>
                <p:nvPr/>
              </p:nvGrpSpPr>
              <p:grpSpPr>
                <a:xfrm rot="5400000">
                  <a:off x="366961" y="2939206"/>
                  <a:ext cx="2594349" cy="71899"/>
                  <a:chOff x="1397688" y="4946561"/>
                  <a:chExt cx="4446852" cy="82639"/>
                </a:xfrm>
              </p:grpSpPr>
              <p:cxnSp>
                <p:nvCxnSpPr>
                  <p:cNvPr id="157" name="Straight Connector 156"/>
                  <p:cNvCxnSpPr/>
                  <p:nvPr/>
                </p:nvCxnSpPr>
                <p:spPr>
                  <a:xfrm>
                    <a:off x="1397688"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2518124"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4198855"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p:cNvCxnSpPr/>
                  <p:nvPr/>
                </p:nvCxnSpPr>
                <p:spPr>
                  <a:xfrm>
                    <a:off x="5844540"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p:nvPr/>
                </p:nvCxnSpPr>
                <p:spPr>
                  <a:xfrm>
                    <a:off x="4755286" y="4946561"/>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3064995" y="4953000"/>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3640056" y="4946561"/>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1977935" y="4946561"/>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5312903" y="4946561"/>
                    <a:ext cx="0" cy="76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6" name="Straight Connector 155"/>
                <p:cNvCxnSpPr/>
                <p:nvPr/>
              </p:nvCxnSpPr>
              <p:spPr>
                <a:xfrm>
                  <a:off x="1694472" y="1676402"/>
                  <a:ext cx="0" cy="260926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 name="Group 137"/>
              <p:cNvGrpSpPr/>
              <p:nvPr/>
            </p:nvGrpSpPr>
            <p:grpSpPr>
              <a:xfrm>
                <a:off x="1662776" y="4340029"/>
                <a:ext cx="4001781" cy="181937"/>
                <a:chOff x="1662776" y="4530529"/>
                <a:chExt cx="4001781" cy="181937"/>
              </a:xfrm>
            </p:grpSpPr>
            <p:sp>
              <p:nvSpPr>
                <p:cNvPr id="148" name="Rectangle 49"/>
                <p:cNvSpPr>
                  <a:spLocks noChangeArrowheads="1"/>
                </p:cNvSpPr>
                <p:nvPr/>
              </p:nvSpPr>
              <p:spPr bwMode="auto">
                <a:xfrm>
                  <a:off x="1662776" y="4530529"/>
                  <a:ext cx="84960" cy="18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0</a:t>
                  </a:r>
                </a:p>
              </p:txBody>
            </p:sp>
            <p:sp>
              <p:nvSpPr>
                <p:cNvPr id="149" name="Rectangle 50"/>
                <p:cNvSpPr>
                  <a:spLocks noChangeArrowheads="1"/>
                </p:cNvSpPr>
                <p:nvPr/>
              </p:nvSpPr>
              <p:spPr bwMode="auto">
                <a:xfrm>
                  <a:off x="2198614" y="4530529"/>
                  <a:ext cx="254878" cy="181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180</a:t>
                  </a:r>
                </a:p>
              </p:txBody>
            </p:sp>
            <p:sp>
              <p:nvSpPr>
                <p:cNvPr id="150" name="Rectangle 51"/>
                <p:cNvSpPr>
                  <a:spLocks noChangeArrowheads="1"/>
                </p:cNvSpPr>
                <p:nvPr/>
              </p:nvSpPr>
              <p:spPr bwMode="auto">
                <a:xfrm>
                  <a:off x="3463880" y="4530529"/>
                  <a:ext cx="254878" cy="181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540</a:t>
                  </a:r>
                </a:p>
              </p:txBody>
            </p:sp>
            <p:sp>
              <p:nvSpPr>
                <p:cNvPr id="151" name="Rectangle 52"/>
                <p:cNvSpPr>
                  <a:spLocks noChangeArrowheads="1"/>
                </p:cNvSpPr>
                <p:nvPr/>
              </p:nvSpPr>
              <p:spPr bwMode="auto">
                <a:xfrm>
                  <a:off x="4108713" y="4530529"/>
                  <a:ext cx="254878" cy="181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720</a:t>
                  </a:r>
                </a:p>
              </p:txBody>
            </p:sp>
            <p:sp>
              <p:nvSpPr>
                <p:cNvPr id="152" name="Rectangle 53"/>
                <p:cNvSpPr>
                  <a:spLocks noChangeArrowheads="1"/>
                </p:cNvSpPr>
                <p:nvPr/>
              </p:nvSpPr>
              <p:spPr bwMode="auto">
                <a:xfrm>
                  <a:off x="5324720" y="4530529"/>
                  <a:ext cx="339837" cy="181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1080</a:t>
                  </a:r>
                </a:p>
              </p:txBody>
            </p:sp>
            <p:sp>
              <p:nvSpPr>
                <p:cNvPr id="153" name="Rectangle 52"/>
                <p:cNvSpPr>
                  <a:spLocks noChangeArrowheads="1"/>
                </p:cNvSpPr>
                <p:nvPr/>
              </p:nvSpPr>
              <p:spPr bwMode="auto">
                <a:xfrm>
                  <a:off x="4724971" y="4530529"/>
                  <a:ext cx="254878" cy="18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900</a:t>
                  </a:r>
                </a:p>
              </p:txBody>
            </p:sp>
            <p:sp>
              <p:nvSpPr>
                <p:cNvPr id="154" name="Rectangle 51"/>
                <p:cNvSpPr>
                  <a:spLocks noChangeArrowheads="1"/>
                </p:cNvSpPr>
                <p:nvPr/>
              </p:nvSpPr>
              <p:spPr bwMode="auto">
                <a:xfrm>
                  <a:off x="2847623" y="4530529"/>
                  <a:ext cx="254877" cy="1819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360</a:t>
                  </a:r>
                </a:p>
              </p:txBody>
            </p:sp>
          </p:grpSp>
          <p:sp>
            <p:nvSpPr>
              <p:cNvPr id="139" name="Rectangle 57"/>
              <p:cNvSpPr>
                <a:spLocks noChangeArrowheads="1"/>
              </p:cNvSpPr>
              <p:nvPr/>
            </p:nvSpPr>
            <p:spPr bwMode="auto">
              <a:xfrm>
                <a:off x="4754056" y="4792459"/>
                <a:ext cx="259686" cy="242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3,039</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3,082</a:t>
                </a:r>
              </a:p>
            </p:txBody>
          </p:sp>
          <p:sp>
            <p:nvSpPr>
              <p:cNvPr id="140" name="Rectangle 57"/>
              <p:cNvSpPr>
                <a:spLocks noChangeArrowheads="1"/>
              </p:cNvSpPr>
              <p:nvPr/>
            </p:nvSpPr>
            <p:spPr bwMode="auto">
              <a:xfrm>
                <a:off x="2843061" y="4792459"/>
                <a:ext cx="317395" cy="242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10,369</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10,415</a:t>
                </a:r>
              </a:p>
            </p:txBody>
          </p:sp>
          <p:sp>
            <p:nvSpPr>
              <p:cNvPr id="141" name="Rectangle 57"/>
              <p:cNvSpPr>
                <a:spLocks noChangeArrowheads="1"/>
              </p:cNvSpPr>
              <p:nvPr/>
            </p:nvSpPr>
            <p:spPr bwMode="auto">
              <a:xfrm>
                <a:off x="1583690" y="4792459"/>
                <a:ext cx="317395" cy="242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11,129</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11,098</a:t>
                </a:r>
              </a:p>
            </p:txBody>
          </p:sp>
          <p:sp>
            <p:nvSpPr>
              <p:cNvPr id="142" name="Rectangle 57"/>
              <p:cNvSpPr>
                <a:spLocks noChangeArrowheads="1"/>
              </p:cNvSpPr>
              <p:nvPr/>
            </p:nvSpPr>
            <p:spPr bwMode="auto">
              <a:xfrm>
                <a:off x="3481516" y="4792459"/>
                <a:ext cx="259686" cy="242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9,647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9,777</a:t>
                </a:r>
              </a:p>
            </p:txBody>
          </p:sp>
          <p:sp>
            <p:nvSpPr>
              <p:cNvPr id="143" name="Rectangle 57"/>
              <p:cNvSpPr>
                <a:spLocks noChangeArrowheads="1"/>
              </p:cNvSpPr>
              <p:nvPr/>
            </p:nvSpPr>
            <p:spPr bwMode="auto">
              <a:xfrm>
                <a:off x="4107626" y="4792459"/>
                <a:ext cx="259686" cy="242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6,219</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6,340</a:t>
                </a:r>
              </a:p>
            </p:txBody>
          </p:sp>
          <p:sp>
            <p:nvSpPr>
              <p:cNvPr id="144" name="Rectangle 57"/>
              <p:cNvSpPr>
                <a:spLocks noChangeArrowheads="1"/>
              </p:cNvSpPr>
              <p:nvPr/>
            </p:nvSpPr>
            <p:spPr bwMode="auto">
              <a:xfrm>
                <a:off x="5403127" y="4792459"/>
                <a:ext cx="173124" cy="242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635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662</a:t>
                </a:r>
              </a:p>
            </p:txBody>
          </p:sp>
          <p:sp>
            <p:nvSpPr>
              <p:cNvPr id="145" name="Rectangle 55"/>
              <p:cNvSpPr>
                <a:spLocks noChangeArrowheads="1"/>
              </p:cNvSpPr>
              <p:nvPr/>
            </p:nvSpPr>
            <p:spPr bwMode="auto">
              <a:xfrm rot="16200000">
                <a:off x="-487350" y="2694156"/>
                <a:ext cx="296278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entury Gothic" panose="020B0502020202020204" pitchFamily="34" charset="0"/>
                  </a:rPr>
                  <a:t>Composite of CV Death, MI, Stroke,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entury Gothic" panose="020B0502020202020204" pitchFamily="34" charset="0"/>
                  </a:rPr>
                  <a:t> Hospital Admission for UA, </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200" b="1" dirty="0">
                    <a:solidFill>
                      <a:srgbClr val="000000"/>
                    </a:solidFill>
                    <a:latin typeface="Century Gothic" panose="020B0502020202020204" pitchFamily="34" charset="0"/>
                  </a:rPr>
                  <a:t>o</a:t>
                </a:r>
                <a:r>
                  <a:rPr kumimoji="0" lang="en-US" altLang="en-US" sz="1200" b="1" i="0" u="none" strike="noStrike" kern="1200" cap="none" spc="0" normalizeH="0" baseline="0" noProof="0" dirty="0">
                    <a:ln>
                      <a:noFill/>
                    </a:ln>
                    <a:solidFill>
                      <a:srgbClr val="000000"/>
                    </a:solidFill>
                    <a:effectLst/>
                    <a:uLnTx/>
                    <a:uFillTx/>
                    <a:latin typeface="Century Gothic" panose="020B0502020202020204" pitchFamily="34" charset="0"/>
                  </a:rPr>
                  <a:t>r Coronary Revascularization (KM Rate)</a:t>
                </a:r>
              </a:p>
            </p:txBody>
          </p:sp>
          <p:sp>
            <p:nvSpPr>
              <p:cNvPr id="146" name="Rectangle 57"/>
              <p:cNvSpPr>
                <a:spLocks noChangeArrowheads="1"/>
              </p:cNvSpPr>
              <p:nvPr/>
            </p:nvSpPr>
            <p:spPr bwMode="auto">
              <a:xfrm>
                <a:off x="2173772" y="4792459"/>
                <a:ext cx="317395" cy="242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10,731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10,756</a:t>
                </a:r>
              </a:p>
            </p:txBody>
          </p:sp>
          <p:sp>
            <p:nvSpPr>
              <p:cNvPr id="147" name="Rectangle 80"/>
              <p:cNvSpPr>
                <a:spLocks noChangeArrowheads="1"/>
              </p:cNvSpPr>
              <p:nvPr/>
            </p:nvSpPr>
            <p:spPr bwMode="auto">
              <a:xfrm>
                <a:off x="2043275" y="2281227"/>
                <a:ext cx="1433085" cy="3638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chemeClr val="accent1"/>
                    </a:solidFill>
                    <a:effectLst/>
                    <a:uLnTx/>
                    <a:uFillTx/>
                    <a:latin typeface="Century Gothic" panose="020B0502020202020204" pitchFamily="34" charset="0"/>
                  </a:rPr>
                  <a:t>HR, 0.85 (0.79–0.93)</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1" u="none" strike="noStrike" kern="1200" cap="none" spc="0" normalizeH="0" baseline="0" noProof="0" dirty="0">
                    <a:ln>
                      <a:noFill/>
                    </a:ln>
                    <a:solidFill>
                      <a:schemeClr val="accent1"/>
                    </a:solidFill>
                    <a:effectLst/>
                    <a:uLnTx/>
                    <a:uFillTx/>
                    <a:latin typeface="Century Gothic" panose="020B0502020202020204" pitchFamily="34" charset="0"/>
                  </a:rPr>
                  <a:t>P</a:t>
                </a:r>
                <a:r>
                  <a:rPr kumimoji="0" lang="en-US" altLang="en-US" sz="1200" b="1" i="0" u="none" strike="noStrike" kern="1200" cap="none" spc="0" normalizeH="0" baseline="0" noProof="0" dirty="0">
                    <a:ln>
                      <a:noFill/>
                    </a:ln>
                    <a:solidFill>
                      <a:schemeClr val="accent1"/>
                    </a:solidFill>
                    <a:effectLst/>
                    <a:uLnTx/>
                    <a:uFillTx/>
                    <a:latin typeface="Century Gothic" panose="020B0502020202020204" pitchFamily="34" charset="0"/>
                  </a:rPr>
                  <a:t> &lt; 0.001 </a:t>
                </a:r>
                <a:endParaRPr kumimoji="0" lang="en-US" altLang="en-US" sz="1800" b="1" i="0" u="none" strike="noStrike" kern="1200" cap="none" spc="0" normalizeH="0" baseline="0" noProof="0" dirty="0">
                  <a:ln>
                    <a:noFill/>
                  </a:ln>
                  <a:solidFill>
                    <a:schemeClr val="accent1"/>
                  </a:solidFill>
                  <a:effectLst/>
                  <a:uLnTx/>
                  <a:uFillTx/>
                  <a:latin typeface="Century Gothic" panose="020B0502020202020204" pitchFamily="34" charset="0"/>
                </a:endParaRPr>
              </a:p>
            </p:txBody>
          </p:sp>
        </p:grpSp>
      </p:grpSp>
      <p:grpSp>
        <p:nvGrpSpPr>
          <p:cNvPr id="92" name="Group 91"/>
          <p:cNvGrpSpPr/>
          <p:nvPr/>
        </p:nvGrpSpPr>
        <p:grpSpPr>
          <a:xfrm>
            <a:off x="454269" y="1934859"/>
            <a:ext cx="5169406" cy="3803562"/>
            <a:chOff x="545594" y="1301838"/>
            <a:chExt cx="5169406" cy="3803562"/>
          </a:xfrm>
        </p:grpSpPr>
        <p:sp>
          <p:nvSpPr>
            <p:cNvPr id="13" name="Rectangle 81"/>
            <p:cNvSpPr>
              <a:spLocks noChangeArrowheads="1"/>
            </p:cNvSpPr>
            <p:nvPr/>
          </p:nvSpPr>
          <p:spPr bwMode="auto">
            <a:xfrm>
              <a:off x="4758825" y="2569820"/>
              <a:ext cx="93615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chemeClr val="accent6"/>
                  </a:solidFill>
                  <a:effectLst/>
                  <a:uLnTx/>
                  <a:uFillTx/>
                  <a:latin typeface="Century Gothic" panose="020B0502020202020204" pitchFamily="34" charset="0"/>
                </a:rPr>
                <a:t>Evolocumab</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chemeClr val="accent6"/>
                  </a:solidFill>
                  <a:effectLst/>
                  <a:uLnTx/>
                  <a:uFillTx/>
                  <a:latin typeface="Century Gothic" panose="020B0502020202020204" pitchFamily="34" charset="0"/>
                </a:rPr>
                <a:t>n = 259</a:t>
              </a:r>
              <a:endParaRPr kumimoji="0" lang="en-US" altLang="en-US" sz="1800" b="1" i="0" u="none" strike="noStrike" kern="1200" cap="none" spc="0" normalizeH="0" baseline="0" noProof="0" dirty="0">
                <a:ln>
                  <a:noFill/>
                </a:ln>
                <a:solidFill>
                  <a:schemeClr val="accent6"/>
                </a:solidFill>
                <a:effectLst/>
                <a:uLnTx/>
                <a:uFillTx/>
                <a:latin typeface="Century Gothic" panose="020B0502020202020204" pitchFamily="34" charset="0"/>
              </a:endParaRPr>
            </a:p>
          </p:txBody>
        </p:sp>
        <p:grpSp>
          <p:nvGrpSpPr>
            <p:cNvPr id="14" name="Group 13"/>
            <p:cNvGrpSpPr/>
            <p:nvPr/>
          </p:nvGrpSpPr>
          <p:grpSpPr>
            <a:xfrm>
              <a:off x="1144608" y="1579249"/>
              <a:ext cx="294143" cy="2815546"/>
              <a:chOff x="708061" y="1736006"/>
              <a:chExt cx="338082" cy="3036645"/>
            </a:xfrm>
          </p:grpSpPr>
          <p:sp>
            <p:nvSpPr>
              <p:cNvPr id="57" name="Rectangle 43"/>
              <p:cNvSpPr>
                <a:spLocks noChangeArrowheads="1"/>
              </p:cNvSpPr>
              <p:nvPr/>
            </p:nvSpPr>
            <p:spPr bwMode="auto">
              <a:xfrm>
                <a:off x="805712" y="4573484"/>
                <a:ext cx="233993" cy="199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0%</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8" name="Rectangle 45"/>
              <p:cNvSpPr>
                <a:spLocks noChangeArrowheads="1"/>
              </p:cNvSpPr>
              <p:nvPr/>
            </p:nvSpPr>
            <p:spPr bwMode="auto">
              <a:xfrm>
                <a:off x="812150" y="3864114"/>
                <a:ext cx="233993" cy="199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4%</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59" name="Rectangle 46"/>
              <p:cNvSpPr>
                <a:spLocks noChangeArrowheads="1"/>
              </p:cNvSpPr>
              <p:nvPr/>
            </p:nvSpPr>
            <p:spPr bwMode="auto">
              <a:xfrm>
                <a:off x="708063" y="2800060"/>
                <a:ext cx="331643" cy="199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10%</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0" name="Rectangle 48"/>
              <p:cNvSpPr>
                <a:spLocks noChangeArrowheads="1"/>
              </p:cNvSpPr>
              <p:nvPr/>
            </p:nvSpPr>
            <p:spPr bwMode="auto">
              <a:xfrm>
                <a:off x="708061" y="1736006"/>
                <a:ext cx="331643" cy="199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16%</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1" name="Rectangle 46"/>
              <p:cNvSpPr>
                <a:spLocks noChangeArrowheads="1"/>
              </p:cNvSpPr>
              <p:nvPr/>
            </p:nvSpPr>
            <p:spPr bwMode="auto">
              <a:xfrm>
                <a:off x="708062" y="2445375"/>
                <a:ext cx="331643" cy="199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12%</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2" name="Rectangle 45"/>
              <p:cNvSpPr>
                <a:spLocks noChangeArrowheads="1"/>
              </p:cNvSpPr>
              <p:nvPr/>
            </p:nvSpPr>
            <p:spPr bwMode="auto">
              <a:xfrm>
                <a:off x="805712" y="3509429"/>
                <a:ext cx="233993" cy="199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6%</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4" name="Rectangle 45"/>
              <p:cNvSpPr>
                <a:spLocks noChangeArrowheads="1"/>
              </p:cNvSpPr>
              <p:nvPr/>
            </p:nvSpPr>
            <p:spPr bwMode="auto">
              <a:xfrm>
                <a:off x="812150" y="3154745"/>
                <a:ext cx="233993" cy="199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8%</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6" name="Rectangle 45"/>
              <p:cNvSpPr>
                <a:spLocks noChangeArrowheads="1"/>
              </p:cNvSpPr>
              <p:nvPr/>
            </p:nvSpPr>
            <p:spPr bwMode="auto">
              <a:xfrm>
                <a:off x="714500" y="2090691"/>
                <a:ext cx="331643" cy="199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14%</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68" name="Rectangle 45"/>
              <p:cNvSpPr>
                <a:spLocks noChangeArrowheads="1"/>
              </p:cNvSpPr>
              <p:nvPr/>
            </p:nvSpPr>
            <p:spPr bwMode="auto">
              <a:xfrm>
                <a:off x="812150" y="4218799"/>
                <a:ext cx="233993" cy="199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2%</a:t>
                </a:r>
                <a:endParaRPr kumimoji="0" lang="en-US" altLang="en-US" sz="36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grpSp>
        <p:sp>
          <p:nvSpPr>
            <p:cNvPr id="15" name="Rectangle 55"/>
            <p:cNvSpPr>
              <a:spLocks noChangeArrowheads="1"/>
            </p:cNvSpPr>
            <p:nvPr/>
          </p:nvSpPr>
          <p:spPr bwMode="auto">
            <a:xfrm>
              <a:off x="2721010" y="4615935"/>
              <a:ext cx="1888337" cy="184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entury Gothic" panose="020B0502020202020204" pitchFamily="34" charset="0"/>
                </a:rPr>
                <a:t>Days after Randomization</a:t>
              </a:r>
            </a:p>
          </p:txBody>
        </p:sp>
        <p:sp>
          <p:nvSpPr>
            <p:cNvPr id="16" name="Rectangle 58"/>
            <p:cNvSpPr>
              <a:spLocks noChangeArrowheads="1"/>
            </p:cNvSpPr>
            <p:nvPr/>
          </p:nvSpPr>
          <p:spPr bwMode="auto">
            <a:xfrm>
              <a:off x="645069" y="4859179"/>
              <a:ext cx="63158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Placebo</a:t>
              </a:r>
              <a:b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b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Evolocumab</a:t>
              </a:r>
            </a:p>
          </p:txBody>
        </p:sp>
        <p:sp>
          <p:nvSpPr>
            <p:cNvPr id="18" name="Rectangle 80"/>
            <p:cNvSpPr>
              <a:spLocks noChangeArrowheads="1"/>
            </p:cNvSpPr>
            <p:nvPr/>
          </p:nvSpPr>
          <p:spPr bwMode="auto">
            <a:xfrm>
              <a:off x="4158014" y="1775437"/>
              <a:ext cx="61875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113E6B"/>
                  </a:solidFill>
                  <a:effectLst/>
                  <a:uLnTx/>
                  <a:uFillTx/>
                  <a:latin typeface="Century Gothic" panose="020B0502020202020204" pitchFamily="34" charset="0"/>
                </a:rPr>
                <a:t>Placebo</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200" b="1" dirty="0">
                  <a:solidFill>
                    <a:srgbClr val="113E6B"/>
                  </a:solidFill>
                  <a:latin typeface="Century Gothic" panose="020B0502020202020204" pitchFamily="34" charset="0"/>
                </a:rPr>
                <a:t>n = 300</a:t>
              </a:r>
              <a:endParaRPr kumimoji="0" lang="en-US" altLang="en-US" sz="1800" b="1" i="0" u="none" strike="noStrike" kern="1200" cap="none" spc="0" normalizeH="0" baseline="0" noProof="0" dirty="0">
                <a:ln>
                  <a:noFill/>
                </a:ln>
                <a:solidFill>
                  <a:srgbClr val="113E6B"/>
                </a:solidFill>
                <a:effectLst/>
                <a:uLnTx/>
                <a:uFillTx/>
                <a:latin typeface="Century Gothic" panose="020B0502020202020204" pitchFamily="34" charset="0"/>
              </a:endParaRPr>
            </a:p>
          </p:txBody>
        </p:sp>
        <p:sp>
          <p:nvSpPr>
            <p:cNvPr id="19" name="Rectangle 18"/>
            <p:cNvSpPr/>
            <p:nvPr/>
          </p:nvSpPr>
          <p:spPr>
            <a:xfrm>
              <a:off x="1600368" y="1301838"/>
              <a:ext cx="4110403"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1" i="0" u="none" strike="noStrike" kern="1200" cap="none" spc="0" normalizeH="0" baseline="0" noProof="0" dirty="0">
                  <a:ln>
                    <a:noFill/>
                  </a:ln>
                  <a:effectLst/>
                  <a:uLnTx/>
                  <a:uFillTx/>
                  <a:latin typeface="Century Gothic" panose="020B0502020202020204" pitchFamily="34" charset="0"/>
                </a:rPr>
                <a:t>Patients With Prior Stroke</a:t>
              </a:r>
            </a:p>
          </p:txBody>
        </p:sp>
        <p:cxnSp>
          <p:nvCxnSpPr>
            <p:cNvPr id="49" name="Straight Connector 48"/>
            <p:cNvCxnSpPr/>
            <p:nvPr/>
          </p:nvCxnSpPr>
          <p:spPr>
            <a:xfrm>
              <a:off x="1521040" y="4304856"/>
              <a:ext cx="0" cy="706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2160866" y="4304856"/>
              <a:ext cx="0" cy="706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2791169" y="4304856"/>
              <a:ext cx="0" cy="706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3427865" y="4304856"/>
              <a:ext cx="0" cy="706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4062974" y="4304856"/>
              <a:ext cx="0" cy="706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694906" y="4304856"/>
              <a:ext cx="0" cy="706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5318875" y="4304856"/>
              <a:ext cx="0" cy="706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8" name="Group 87"/>
            <p:cNvGrpSpPr/>
            <p:nvPr/>
          </p:nvGrpSpPr>
          <p:grpSpPr>
            <a:xfrm>
              <a:off x="1456735" y="1679474"/>
              <a:ext cx="71899" cy="2621898"/>
              <a:chOff x="1456735" y="1679474"/>
              <a:chExt cx="71899" cy="2621898"/>
            </a:xfrm>
          </p:grpSpPr>
          <p:cxnSp>
            <p:nvCxnSpPr>
              <p:cNvPr id="41" name="Straight Connector 40"/>
              <p:cNvCxnSpPr/>
              <p:nvPr/>
            </p:nvCxnSpPr>
            <p:spPr>
              <a:xfrm rot="5400000">
                <a:off x="1489884" y="1646325"/>
                <a:ext cx="0" cy="662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5400000">
                <a:off x="1489884" y="2301799"/>
                <a:ext cx="0" cy="662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5400000">
                <a:off x="1489884" y="3285010"/>
                <a:ext cx="0" cy="662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5400000">
                <a:off x="1489884" y="4268223"/>
                <a:ext cx="0" cy="662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5400000">
                <a:off x="1495486" y="3612747"/>
                <a:ext cx="0" cy="662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5400000">
                <a:off x="1489884" y="2629536"/>
                <a:ext cx="0" cy="662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rot="5400000">
                <a:off x="1495486" y="2957273"/>
                <a:ext cx="0" cy="662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rot="5400000">
                <a:off x="1495486" y="1974062"/>
                <a:ext cx="0" cy="662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rot="5400000">
                <a:off x="1495486" y="3940484"/>
                <a:ext cx="0" cy="662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0" name="Straight Connector 39"/>
            <p:cNvCxnSpPr/>
            <p:nvPr/>
          </p:nvCxnSpPr>
          <p:spPr>
            <a:xfrm>
              <a:off x="1523022" y="1676400"/>
              <a:ext cx="0" cy="263917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oup 22"/>
            <p:cNvGrpSpPr/>
            <p:nvPr/>
          </p:nvGrpSpPr>
          <p:grpSpPr>
            <a:xfrm>
              <a:off x="1491326" y="4378116"/>
              <a:ext cx="4001781" cy="184667"/>
              <a:chOff x="1662776" y="4534856"/>
              <a:chExt cx="4001781" cy="173283"/>
            </a:xfrm>
          </p:grpSpPr>
          <p:sp>
            <p:nvSpPr>
              <p:cNvPr id="31" name="Rectangle 49"/>
              <p:cNvSpPr>
                <a:spLocks noChangeArrowheads="1"/>
              </p:cNvSpPr>
              <p:nvPr/>
            </p:nvSpPr>
            <p:spPr bwMode="auto">
              <a:xfrm>
                <a:off x="1662776" y="4534857"/>
                <a:ext cx="84960" cy="173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0</a:t>
                </a:r>
              </a:p>
            </p:txBody>
          </p:sp>
          <p:sp>
            <p:nvSpPr>
              <p:cNvPr id="32" name="Rectangle 50"/>
              <p:cNvSpPr>
                <a:spLocks noChangeArrowheads="1"/>
              </p:cNvSpPr>
              <p:nvPr/>
            </p:nvSpPr>
            <p:spPr bwMode="auto">
              <a:xfrm>
                <a:off x="2198614" y="4534856"/>
                <a:ext cx="254878" cy="173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180</a:t>
                </a:r>
              </a:p>
            </p:txBody>
          </p:sp>
          <p:sp>
            <p:nvSpPr>
              <p:cNvPr id="33" name="Rectangle 51"/>
              <p:cNvSpPr>
                <a:spLocks noChangeArrowheads="1"/>
              </p:cNvSpPr>
              <p:nvPr/>
            </p:nvSpPr>
            <p:spPr bwMode="auto">
              <a:xfrm>
                <a:off x="3463880" y="4534856"/>
                <a:ext cx="254878" cy="173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540</a:t>
                </a:r>
              </a:p>
            </p:txBody>
          </p:sp>
          <p:sp>
            <p:nvSpPr>
              <p:cNvPr id="34" name="Rectangle 52"/>
              <p:cNvSpPr>
                <a:spLocks noChangeArrowheads="1"/>
              </p:cNvSpPr>
              <p:nvPr/>
            </p:nvSpPr>
            <p:spPr bwMode="auto">
              <a:xfrm>
                <a:off x="4108713" y="4534856"/>
                <a:ext cx="254878" cy="173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720</a:t>
                </a:r>
              </a:p>
            </p:txBody>
          </p:sp>
          <p:sp>
            <p:nvSpPr>
              <p:cNvPr id="35" name="Rectangle 53"/>
              <p:cNvSpPr>
                <a:spLocks noChangeArrowheads="1"/>
              </p:cNvSpPr>
              <p:nvPr/>
            </p:nvSpPr>
            <p:spPr bwMode="auto">
              <a:xfrm>
                <a:off x="5324720" y="4534856"/>
                <a:ext cx="339837" cy="173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1080</a:t>
                </a:r>
              </a:p>
            </p:txBody>
          </p:sp>
          <p:sp>
            <p:nvSpPr>
              <p:cNvPr id="36" name="Rectangle 52"/>
              <p:cNvSpPr>
                <a:spLocks noChangeArrowheads="1"/>
              </p:cNvSpPr>
              <p:nvPr/>
            </p:nvSpPr>
            <p:spPr bwMode="auto">
              <a:xfrm>
                <a:off x="4724971" y="4534856"/>
                <a:ext cx="254878" cy="173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900</a:t>
                </a:r>
              </a:p>
            </p:txBody>
          </p:sp>
          <p:sp>
            <p:nvSpPr>
              <p:cNvPr id="37" name="Rectangle 51"/>
              <p:cNvSpPr>
                <a:spLocks noChangeArrowheads="1"/>
              </p:cNvSpPr>
              <p:nvPr/>
            </p:nvSpPr>
            <p:spPr bwMode="auto">
              <a:xfrm>
                <a:off x="2847623" y="4534856"/>
                <a:ext cx="254878" cy="173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Century Gothic" panose="020B0502020202020204" pitchFamily="34" charset="0"/>
                  </a:rPr>
                  <a:t>360</a:t>
                </a:r>
              </a:p>
            </p:txBody>
          </p:sp>
        </p:grpSp>
        <p:sp>
          <p:nvSpPr>
            <p:cNvPr id="24" name="Rectangle 57"/>
            <p:cNvSpPr>
              <a:spLocks noChangeArrowheads="1"/>
            </p:cNvSpPr>
            <p:nvPr/>
          </p:nvSpPr>
          <p:spPr bwMode="auto">
            <a:xfrm>
              <a:off x="4625887" y="4859179"/>
              <a:ext cx="1731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651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664</a:t>
              </a:r>
            </a:p>
          </p:txBody>
        </p:sp>
        <p:sp>
          <p:nvSpPr>
            <p:cNvPr id="25" name="Rectangle 57"/>
            <p:cNvSpPr>
              <a:spLocks noChangeArrowheads="1"/>
            </p:cNvSpPr>
            <p:nvPr/>
          </p:nvSpPr>
          <p:spPr bwMode="auto">
            <a:xfrm>
              <a:off x="2700466" y="4859179"/>
              <a:ext cx="2596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2,457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2,526</a:t>
              </a:r>
            </a:p>
          </p:txBody>
        </p:sp>
        <p:sp>
          <p:nvSpPr>
            <p:cNvPr id="26" name="Rectangle 57"/>
            <p:cNvSpPr>
              <a:spLocks noChangeArrowheads="1"/>
            </p:cNvSpPr>
            <p:nvPr/>
          </p:nvSpPr>
          <p:spPr bwMode="auto">
            <a:xfrm>
              <a:off x="1412240" y="4859179"/>
              <a:ext cx="2596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2,651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2,686</a:t>
              </a:r>
            </a:p>
          </p:txBody>
        </p:sp>
        <p:sp>
          <p:nvSpPr>
            <p:cNvPr id="27" name="Rectangle 57"/>
            <p:cNvSpPr>
              <a:spLocks noChangeArrowheads="1"/>
            </p:cNvSpPr>
            <p:nvPr/>
          </p:nvSpPr>
          <p:spPr bwMode="auto">
            <a:xfrm>
              <a:off x="3310066" y="4859179"/>
              <a:ext cx="2596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2,224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2,293</a:t>
              </a:r>
            </a:p>
          </p:txBody>
        </p:sp>
        <p:sp>
          <p:nvSpPr>
            <p:cNvPr id="28" name="Rectangle 57"/>
            <p:cNvSpPr>
              <a:spLocks noChangeArrowheads="1"/>
            </p:cNvSpPr>
            <p:nvPr/>
          </p:nvSpPr>
          <p:spPr bwMode="auto">
            <a:xfrm>
              <a:off x="3936176" y="4859179"/>
              <a:ext cx="2596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1,457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1,498</a:t>
              </a:r>
            </a:p>
          </p:txBody>
        </p:sp>
        <p:sp>
          <p:nvSpPr>
            <p:cNvPr id="29" name="Rectangle 57"/>
            <p:cNvSpPr>
              <a:spLocks noChangeArrowheads="1"/>
            </p:cNvSpPr>
            <p:nvPr/>
          </p:nvSpPr>
          <p:spPr bwMode="auto">
            <a:xfrm>
              <a:off x="5231677" y="4859179"/>
              <a:ext cx="1731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148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138</a:t>
              </a:r>
            </a:p>
          </p:txBody>
        </p:sp>
        <p:sp>
          <p:nvSpPr>
            <p:cNvPr id="30" name="Rectangle 55"/>
            <p:cNvSpPr>
              <a:spLocks noChangeArrowheads="1"/>
            </p:cNvSpPr>
            <p:nvPr/>
          </p:nvSpPr>
          <p:spPr bwMode="auto">
            <a:xfrm rot="16200000">
              <a:off x="-681024" y="2704388"/>
              <a:ext cx="3007233"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entury Gothic" panose="020B0502020202020204" pitchFamily="34" charset="0"/>
                </a:rPr>
                <a:t>Composite of CV Death, MI, Stroke,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entury Gothic" panose="020B0502020202020204" pitchFamily="34" charset="0"/>
                </a:rPr>
                <a:t> Hospital Admission for UA,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rgbClr val="000000"/>
                  </a:solidFill>
                  <a:effectLst/>
                  <a:uLnTx/>
                  <a:uFillTx/>
                  <a:latin typeface="Century Gothic" panose="020B0502020202020204" pitchFamily="34" charset="0"/>
                </a:rPr>
                <a:t>or Coronary Revascularization (KM Rate)</a:t>
              </a:r>
            </a:p>
          </p:txBody>
        </p:sp>
        <p:sp>
          <p:nvSpPr>
            <p:cNvPr id="63" name="Rectangle 57"/>
            <p:cNvSpPr>
              <a:spLocks noChangeArrowheads="1"/>
            </p:cNvSpPr>
            <p:nvPr/>
          </p:nvSpPr>
          <p:spPr bwMode="auto">
            <a:xfrm>
              <a:off x="2031176" y="4859179"/>
              <a:ext cx="2596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2,547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000000"/>
                  </a:solidFill>
                  <a:effectLst/>
                  <a:uLnTx/>
                  <a:uFillTx/>
                  <a:latin typeface="Century Gothic" panose="020B0502020202020204" pitchFamily="34" charset="0"/>
                </a:rPr>
                <a:t>2,595</a:t>
              </a:r>
            </a:p>
          </p:txBody>
        </p:sp>
        <p:sp>
          <p:nvSpPr>
            <p:cNvPr id="70" name="Rectangle 80"/>
            <p:cNvSpPr>
              <a:spLocks noChangeArrowheads="1"/>
            </p:cNvSpPr>
            <p:nvPr/>
          </p:nvSpPr>
          <p:spPr bwMode="auto">
            <a:xfrm>
              <a:off x="1882403" y="2496697"/>
              <a:ext cx="143308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1200" cap="none" spc="0" normalizeH="0" baseline="0" noProof="0" dirty="0">
                  <a:ln>
                    <a:noFill/>
                  </a:ln>
                  <a:solidFill>
                    <a:schemeClr val="accent1"/>
                  </a:solidFill>
                  <a:effectLst/>
                  <a:uLnTx/>
                  <a:uFillTx/>
                  <a:latin typeface="Century Gothic" panose="020B0502020202020204" pitchFamily="34" charset="0"/>
                </a:rPr>
                <a:t>HR, 0.85 (0.72–1.00)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1" u="none" strike="noStrike" kern="1200" cap="none" spc="0" normalizeH="0" baseline="0" noProof="0" dirty="0">
                  <a:ln>
                    <a:noFill/>
                  </a:ln>
                  <a:solidFill>
                    <a:schemeClr val="accent1"/>
                  </a:solidFill>
                  <a:effectLst/>
                  <a:uLnTx/>
                  <a:uFillTx/>
                  <a:latin typeface="Century Gothic" panose="020B0502020202020204" pitchFamily="34" charset="0"/>
                </a:rPr>
                <a:t>P</a:t>
              </a:r>
              <a:r>
                <a:rPr kumimoji="0" lang="en-US" altLang="en-US" sz="1200" b="1" i="0" u="none" strike="noStrike" kern="1200" cap="none" spc="0" normalizeH="0" baseline="0" noProof="0" dirty="0">
                  <a:ln>
                    <a:noFill/>
                  </a:ln>
                  <a:solidFill>
                    <a:schemeClr val="accent1"/>
                  </a:solidFill>
                  <a:effectLst/>
                  <a:uLnTx/>
                  <a:uFillTx/>
                  <a:latin typeface="Century Gothic" panose="020B0502020202020204" pitchFamily="34" charset="0"/>
                </a:rPr>
                <a:t> = 0.047</a:t>
              </a:r>
              <a:endParaRPr kumimoji="0" lang="en-US" altLang="en-US" sz="1800" b="1" i="0" u="none" strike="noStrike" kern="1200" cap="none" spc="0" normalizeH="0" baseline="0" noProof="0" dirty="0">
                <a:ln>
                  <a:noFill/>
                </a:ln>
                <a:solidFill>
                  <a:schemeClr val="accent1"/>
                </a:solidFill>
                <a:effectLst/>
                <a:uLnTx/>
                <a:uFillTx/>
                <a:latin typeface="Century Gothic" panose="020B0502020202020204" pitchFamily="34" charset="0"/>
              </a:endParaRPr>
            </a:p>
          </p:txBody>
        </p:sp>
        <p:grpSp>
          <p:nvGrpSpPr>
            <p:cNvPr id="78" name="Group 24"/>
            <p:cNvGrpSpPr>
              <a:grpSpLocks noChangeAspect="1"/>
            </p:cNvGrpSpPr>
            <p:nvPr/>
          </p:nvGrpSpPr>
          <p:grpSpPr bwMode="auto">
            <a:xfrm>
              <a:off x="1514475" y="1909762"/>
              <a:ext cx="3789363" cy="2390775"/>
              <a:chOff x="954" y="1203"/>
              <a:chExt cx="2387" cy="1506"/>
            </a:xfrm>
          </p:grpSpPr>
          <p:sp>
            <p:nvSpPr>
              <p:cNvPr id="80" name="Line 25"/>
              <p:cNvSpPr>
                <a:spLocks noChangeShapeType="1"/>
              </p:cNvSpPr>
              <p:nvPr/>
            </p:nvSpPr>
            <p:spPr bwMode="auto">
              <a:xfrm>
                <a:off x="1752" y="2208"/>
                <a:ext cx="0" cy="0"/>
              </a:xfrm>
              <a:prstGeom prst="line">
                <a:avLst/>
              </a:prstGeom>
              <a:noFill/>
              <a:ln w="25400" cap="flat">
                <a:solidFill>
                  <a:srgbClr val="F5841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1" name="Line 26"/>
              <p:cNvSpPr>
                <a:spLocks noChangeShapeType="1"/>
              </p:cNvSpPr>
              <p:nvPr/>
            </p:nvSpPr>
            <p:spPr bwMode="auto">
              <a:xfrm>
                <a:off x="1869" y="2126"/>
                <a:ext cx="0" cy="0"/>
              </a:xfrm>
              <a:prstGeom prst="line">
                <a:avLst/>
              </a:prstGeom>
              <a:noFill/>
              <a:ln w="25400" cap="flat">
                <a:solidFill>
                  <a:srgbClr val="F5841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4" name="Freeform 27"/>
              <p:cNvSpPr>
                <a:spLocks/>
              </p:cNvSpPr>
              <p:nvPr/>
            </p:nvSpPr>
            <p:spPr bwMode="auto">
              <a:xfrm>
                <a:off x="954" y="1328"/>
                <a:ext cx="2387" cy="1375"/>
              </a:xfrm>
              <a:custGeom>
                <a:avLst/>
                <a:gdLst>
                  <a:gd name="T0" fmla="*/ 2285 w 2387"/>
                  <a:gd name="T1" fmla="*/ 44 h 1375"/>
                  <a:gd name="T2" fmla="*/ 2142 w 2387"/>
                  <a:gd name="T3" fmla="*/ 128 h 1375"/>
                  <a:gd name="T4" fmla="*/ 2085 w 2387"/>
                  <a:gd name="T5" fmla="*/ 170 h 1375"/>
                  <a:gd name="T6" fmla="*/ 2051 w 2387"/>
                  <a:gd name="T7" fmla="*/ 215 h 1375"/>
                  <a:gd name="T8" fmla="*/ 1969 w 2387"/>
                  <a:gd name="T9" fmla="*/ 237 h 1375"/>
                  <a:gd name="T10" fmla="*/ 1941 w 2387"/>
                  <a:gd name="T11" fmla="*/ 263 h 1375"/>
                  <a:gd name="T12" fmla="*/ 1916 w 2387"/>
                  <a:gd name="T13" fmla="*/ 293 h 1375"/>
                  <a:gd name="T14" fmla="*/ 1870 w 2387"/>
                  <a:gd name="T15" fmla="*/ 315 h 1375"/>
                  <a:gd name="T16" fmla="*/ 1830 w 2387"/>
                  <a:gd name="T17" fmla="*/ 335 h 1375"/>
                  <a:gd name="T18" fmla="*/ 1794 w 2387"/>
                  <a:gd name="T19" fmla="*/ 355 h 1375"/>
                  <a:gd name="T20" fmla="*/ 1754 w 2387"/>
                  <a:gd name="T21" fmla="*/ 376 h 1375"/>
                  <a:gd name="T22" fmla="*/ 1687 w 2387"/>
                  <a:gd name="T23" fmla="*/ 400 h 1375"/>
                  <a:gd name="T24" fmla="*/ 1651 w 2387"/>
                  <a:gd name="T25" fmla="*/ 428 h 1375"/>
                  <a:gd name="T26" fmla="*/ 1599 w 2387"/>
                  <a:gd name="T27" fmla="*/ 454 h 1375"/>
                  <a:gd name="T28" fmla="*/ 1550 w 2387"/>
                  <a:gd name="T29" fmla="*/ 478 h 1375"/>
                  <a:gd name="T30" fmla="*/ 1504 w 2387"/>
                  <a:gd name="T31" fmla="*/ 510 h 1375"/>
                  <a:gd name="T32" fmla="*/ 1472 w 2387"/>
                  <a:gd name="T33" fmla="*/ 532 h 1375"/>
                  <a:gd name="T34" fmla="*/ 1448 w 2387"/>
                  <a:gd name="T35" fmla="*/ 548 h 1375"/>
                  <a:gd name="T36" fmla="*/ 1406 w 2387"/>
                  <a:gd name="T37" fmla="*/ 567 h 1375"/>
                  <a:gd name="T38" fmla="*/ 1375 w 2387"/>
                  <a:gd name="T39" fmla="*/ 581 h 1375"/>
                  <a:gd name="T40" fmla="*/ 1325 w 2387"/>
                  <a:gd name="T41" fmla="*/ 607 h 1375"/>
                  <a:gd name="T42" fmla="*/ 1295 w 2387"/>
                  <a:gd name="T43" fmla="*/ 621 h 1375"/>
                  <a:gd name="T44" fmla="*/ 1265 w 2387"/>
                  <a:gd name="T45" fmla="*/ 645 h 1375"/>
                  <a:gd name="T46" fmla="*/ 1229 w 2387"/>
                  <a:gd name="T47" fmla="*/ 661 h 1375"/>
                  <a:gd name="T48" fmla="*/ 1192 w 2387"/>
                  <a:gd name="T49" fmla="*/ 677 h 1375"/>
                  <a:gd name="T50" fmla="*/ 1112 w 2387"/>
                  <a:gd name="T51" fmla="*/ 697 h 1375"/>
                  <a:gd name="T52" fmla="*/ 1066 w 2387"/>
                  <a:gd name="T53" fmla="*/ 719 h 1375"/>
                  <a:gd name="T54" fmla="*/ 1032 w 2387"/>
                  <a:gd name="T55" fmla="*/ 738 h 1375"/>
                  <a:gd name="T56" fmla="*/ 1003 w 2387"/>
                  <a:gd name="T57" fmla="*/ 756 h 1375"/>
                  <a:gd name="T58" fmla="*/ 969 w 2387"/>
                  <a:gd name="T59" fmla="*/ 778 h 1375"/>
                  <a:gd name="T60" fmla="*/ 939 w 2387"/>
                  <a:gd name="T61" fmla="*/ 810 h 1375"/>
                  <a:gd name="T62" fmla="*/ 895 w 2387"/>
                  <a:gd name="T63" fmla="*/ 830 h 1375"/>
                  <a:gd name="T64" fmla="*/ 863 w 2387"/>
                  <a:gd name="T65" fmla="*/ 850 h 1375"/>
                  <a:gd name="T66" fmla="*/ 818 w 2387"/>
                  <a:gd name="T67" fmla="*/ 874 h 1375"/>
                  <a:gd name="T68" fmla="*/ 782 w 2387"/>
                  <a:gd name="T69" fmla="*/ 892 h 1375"/>
                  <a:gd name="T70" fmla="*/ 742 w 2387"/>
                  <a:gd name="T71" fmla="*/ 914 h 1375"/>
                  <a:gd name="T72" fmla="*/ 720 w 2387"/>
                  <a:gd name="T73" fmla="*/ 937 h 1375"/>
                  <a:gd name="T74" fmla="*/ 666 w 2387"/>
                  <a:gd name="T75" fmla="*/ 949 h 1375"/>
                  <a:gd name="T76" fmla="*/ 643 w 2387"/>
                  <a:gd name="T77" fmla="*/ 965 h 1375"/>
                  <a:gd name="T78" fmla="*/ 597 w 2387"/>
                  <a:gd name="T79" fmla="*/ 985 h 1375"/>
                  <a:gd name="T80" fmla="*/ 557 w 2387"/>
                  <a:gd name="T81" fmla="*/ 997 h 1375"/>
                  <a:gd name="T82" fmla="*/ 539 w 2387"/>
                  <a:gd name="T83" fmla="*/ 1015 h 1375"/>
                  <a:gd name="T84" fmla="*/ 513 w 2387"/>
                  <a:gd name="T85" fmla="*/ 1029 h 1375"/>
                  <a:gd name="T86" fmla="*/ 454 w 2387"/>
                  <a:gd name="T87" fmla="*/ 1049 h 1375"/>
                  <a:gd name="T88" fmla="*/ 434 w 2387"/>
                  <a:gd name="T89" fmla="*/ 1077 h 1375"/>
                  <a:gd name="T90" fmla="*/ 398 w 2387"/>
                  <a:gd name="T91" fmla="*/ 1097 h 1375"/>
                  <a:gd name="T92" fmla="*/ 344 w 2387"/>
                  <a:gd name="T93" fmla="*/ 1112 h 1375"/>
                  <a:gd name="T94" fmla="*/ 300 w 2387"/>
                  <a:gd name="T95" fmla="*/ 1130 h 1375"/>
                  <a:gd name="T96" fmla="*/ 279 w 2387"/>
                  <a:gd name="T97" fmla="*/ 1160 h 1375"/>
                  <a:gd name="T98" fmla="*/ 257 w 2387"/>
                  <a:gd name="T99" fmla="*/ 1190 h 1375"/>
                  <a:gd name="T100" fmla="*/ 237 w 2387"/>
                  <a:gd name="T101" fmla="*/ 1214 h 1375"/>
                  <a:gd name="T102" fmla="*/ 191 w 2387"/>
                  <a:gd name="T103" fmla="*/ 1234 h 1375"/>
                  <a:gd name="T104" fmla="*/ 155 w 2387"/>
                  <a:gd name="T105" fmla="*/ 1258 h 1375"/>
                  <a:gd name="T106" fmla="*/ 125 w 2387"/>
                  <a:gd name="T107" fmla="*/ 1286 h 1375"/>
                  <a:gd name="T108" fmla="*/ 100 w 2387"/>
                  <a:gd name="T109" fmla="*/ 1305 h 1375"/>
                  <a:gd name="T110" fmla="*/ 56 w 2387"/>
                  <a:gd name="T111" fmla="*/ 1327 h 1375"/>
                  <a:gd name="T112" fmla="*/ 18 w 2387"/>
                  <a:gd name="T113" fmla="*/ 1363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87" h="1375">
                    <a:moveTo>
                      <a:pt x="2387" y="0"/>
                    </a:moveTo>
                    <a:lnTo>
                      <a:pt x="2321" y="0"/>
                    </a:lnTo>
                    <a:lnTo>
                      <a:pt x="2321" y="44"/>
                    </a:lnTo>
                    <a:lnTo>
                      <a:pt x="2285" y="44"/>
                    </a:lnTo>
                    <a:lnTo>
                      <a:pt x="2285" y="86"/>
                    </a:lnTo>
                    <a:lnTo>
                      <a:pt x="2256" y="86"/>
                    </a:lnTo>
                    <a:lnTo>
                      <a:pt x="2256" y="128"/>
                    </a:lnTo>
                    <a:lnTo>
                      <a:pt x="2142" y="128"/>
                    </a:lnTo>
                    <a:lnTo>
                      <a:pt x="2142" y="144"/>
                    </a:lnTo>
                    <a:lnTo>
                      <a:pt x="2116" y="144"/>
                    </a:lnTo>
                    <a:lnTo>
                      <a:pt x="2116" y="170"/>
                    </a:lnTo>
                    <a:lnTo>
                      <a:pt x="2085" y="170"/>
                    </a:lnTo>
                    <a:lnTo>
                      <a:pt x="2085" y="191"/>
                    </a:lnTo>
                    <a:lnTo>
                      <a:pt x="2069" y="191"/>
                    </a:lnTo>
                    <a:lnTo>
                      <a:pt x="2069" y="215"/>
                    </a:lnTo>
                    <a:lnTo>
                      <a:pt x="2051" y="215"/>
                    </a:lnTo>
                    <a:lnTo>
                      <a:pt x="2051" y="229"/>
                    </a:lnTo>
                    <a:lnTo>
                      <a:pt x="1977" y="229"/>
                    </a:lnTo>
                    <a:lnTo>
                      <a:pt x="1977" y="237"/>
                    </a:lnTo>
                    <a:lnTo>
                      <a:pt x="1969" y="237"/>
                    </a:lnTo>
                    <a:lnTo>
                      <a:pt x="1969" y="251"/>
                    </a:lnTo>
                    <a:lnTo>
                      <a:pt x="1955" y="251"/>
                    </a:lnTo>
                    <a:lnTo>
                      <a:pt x="1955" y="263"/>
                    </a:lnTo>
                    <a:lnTo>
                      <a:pt x="1941" y="263"/>
                    </a:lnTo>
                    <a:lnTo>
                      <a:pt x="1941" y="277"/>
                    </a:lnTo>
                    <a:lnTo>
                      <a:pt x="1927" y="277"/>
                    </a:lnTo>
                    <a:lnTo>
                      <a:pt x="1927" y="293"/>
                    </a:lnTo>
                    <a:lnTo>
                      <a:pt x="1916" y="293"/>
                    </a:lnTo>
                    <a:lnTo>
                      <a:pt x="1916" y="305"/>
                    </a:lnTo>
                    <a:lnTo>
                      <a:pt x="1902" y="305"/>
                    </a:lnTo>
                    <a:lnTo>
                      <a:pt x="1902" y="315"/>
                    </a:lnTo>
                    <a:lnTo>
                      <a:pt x="1870" y="315"/>
                    </a:lnTo>
                    <a:lnTo>
                      <a:pt x="1870" y="325"/>
                    </a:lnTo>
                    <a:lnTo>
                      <a:pt x="1854" y="325"/>
                    </a:lnTo>
                    <a:lnTo>
                      <a:pt x="1854" y="335"/>
                    </a:lnTo>
                    <a:lnTo>
                      <a:pt x="1830" y="335"/>
                    </a:lnTo>
                    <a:lnTo>
                      <a:pt x="1830" y="345"/>
                    </a:lnTo>
                    <a:lnTo>
                      <a:pt x="1812" y="345"/>
                    </a:lnTo>
                    <a:lnTo>
                      <a:pt x="1812" y="355"/>
                    </a:lnTo>
                    <a:lnTo>
                      <a:pt x="1794" y="355"/>
                    </a:lnTo>
                    <a:lnTo>
                      <a:pt x="1794" y="365"/>
                    </a:lnTo>
                    <a:lnTo>
                      <a:pt x="1778" y="365"/>
                    </a:lnTo>
                    <a:lnTo>
                      <a:pt x="1778" y="376"/>
                    </a:lnTo>
                    <a:lnTo>
                      <a:pt x="1754" y="376"/>
                    </a:lnTo>
                    <a:lnTo>
                      <a:pt x="1752" y="388"/>
                    </a:lnTo>
                    <a:lnTo>
                      <a:pt x="1737" y="388"/>
                    </a:lnTo>
                    <a:lnTo>
                      <a:pt x="1737" y="400"/>
                    </a:lnTo>
                    <a:lnTo>
                      <a:pt x="1687" y="400"/>
                    </a:lnTo>
                    <a:lnTo>
                      <a:pt x="1687" y="416"/>
                    </a:lnTo>
                    <a:lnTo>
                      <a:pt x="1669" y="416"/>
                    </a:lnTo>
                    <a:lnTo>
                      <a:pt x="1669" y="428"/>
                    </a:lnTo>
                    <a:lnTo>
                      <a:pt x="1651" y="428"/>
                    </a:lnTo>
                    <a:lnTo>
                      <a:pt x="1651" y="440"/>
                    </a:lnTo>
                    <a:lnTo>
                      <a:pt x="1617" y="440"/>
                    </a:lnTo>
                    <a:lnTo>
                      <a:pt x="1617" y="454"/>
                    </a:lnTo>
                    <a:lnTo>
                      <a:pt x="1599" y="454"/>
                    </a:lnTo>
                    <a:lnTo>
                      <a:pt x="1599" y="468"/>
                    </a:lnTo>
                    <a:lnTo>
                      <a:pt x="1591" y="468"/>
                    </a:lnTo>
                    <a:lnTo>
                      <a:pt x="1591" y="478"/>
                    </a:lnTo>
                    <a:lnTo>
                      <a:pt x="1550" y="478"/>
                    </a:lnTo>
                    <a:lnTo>
                      <a:pt x="1550" y="500"/>
                    </a:lnTo>
                    <a:lnTo>
                      <a:pt x="1526" y="500"/>
                    </a:lnTo>
                    <a:lnTo>
                      <a:pt x="1526" y="510"/>
                    </a:lnTo>
                    <a:lnTo>
                      <a:pt x="1504" y="510"/>
                    </a:lnTo>
                    <a:lnTo>
                      <a:pt x="1504" y="524"/>
                    </a:lnTo>
                    <a:lnTo>
                      <a:pt x="1482" y="524"/>
                    </a:lnTo>
                    <a:lnTo>
                      <a:pt x="1482" y="532"/>
                    </a:lnTo>
                    <a:lnTo>
                      <a:pt x="1472" y="532"/>
                    </a:lnTo>
                    <a:lnTo>
                      <a:pt x="1472" y="542"/>
                    </a:lnTo>
                    <a:lnTo>
                      <a:pt x="1464" y="542"/>
                    </a:lnTo>
                    <a:lnTo>
                      <a:pt x="1464" y="548"/>
                    </a:lnTo>
                    <a:lnTo>
                      <a:pt x="1448" y="548"/>
                    </a:lnTo>
                    <a:lnTo>
                      <a:pt x="1448" y="557"/>
                    </a:lnTo>
                    <a:lnTo>
                      <a:pt x="1422" y="557"/>
                    </a:lnTo>
                    <a:lnTo>
                      <a:pt x="1422" y="567"/>
                    </a:lnTo>
                    <a:lnTo>
                      <a:pt x="1406" y="567"/>
                    </a:lnTo>
                    <a:lnTo>
                      <a:pt x="1406" y="577"/>
                    </a:lnTo>
                    <a:lnTo>
                      <a:pt x="1390" y="577"/>
                    </a:lnTo>
                    <a:lnTo>
                      <a:pt x="1390" y="581"/>
                    </a:lnTo>
                    <a:lnTo>
                      <a:pt x="1375" y="581"/>
                    </a:lnTo>
                    <a:lnTo>
                      <a:pt x="1375" y="595"/>
                    </a:lnTo>
                    <a:lnTo>
                      <a:pt x="1347" y="595"/>
                    </a:lnTo>
                    <a:lnTo>
                      <a:pt x="1347" y="607"/>
                    </a:lnTo>
                    <a:lnTo>
                      <a:pt x="1325" y="607"/>
                    </a:lnTo>
                    <a:lnTo>
                      <a:pt x="1325" y="613"/>
                    </a:lnTo>
                    <a:lnTo>
                      <a:pt x="1311" y="613"/>
                    </a:lnTo>
                    <a:lnTo>
                      <a:pt x="1311" y="621"/>
                    </a:lnTo>
                    <a:lnTo>
                      <a:pt x="1295" y="621"/>
                    </a:lnTo>
                    <a:lnTo>
                      <a:pt x="1295" y="635"/>
                    </a:lnTo>
                    <a:lnTo>
                      <a:pt x="1285" y="635"/>
                    </a:lnTo>
                    <a:lnTo>
                      <a:pt x="1285" y="645"/>
                    </a:lnTo>
                    <a:lnTo>
                      <a:pt x="1265" y="645"/>
                    </a:lnTo>
                    <a:lnTo>
                      <a:pt x="1265" y="653"/>
                    </a:lnTo>
                    <a:lnTo>
                      <a:pt x="1249" y="653"/>
                    </a:lnTo>
                    <a:lnTo>
                      <a:pt x="1249" y="661"/>
                    </a:lnTo>
                    <a:lnTo>
                      <a:pt x="1229" y="661"/>
                    </a:lnTo>
                    <a:lnTo>
                      <a:pt x="1229" y="669"/>
                    </a:lnTo>
                    <a:lnTo>
                      <a:pt x="1215" y="669"/>
                    </a:lnTo>
                    <a:lnTo>
                      <a:pt x="1215" y="677"/>
                    </a:lnTo>
                    <a:lnTo>
                      <a:pt x="1192" y="677"/>
                    </a:lnTo>
                    <a:lnTo>
                      <a:pt x="1192" y="687"/>
                    </a:lnTo>
                    <a:lnTo>
                      <a:pt x="1164" y="687"/>
                    </a:lnTo>
                    <a:lnTo>
                      <a:pt x="1164" y="697"/>
                    </a:lnTo>
                    <a:lnTo>
                      <a:pt x="1112" y="697"/>
                    </a:lnTo>
                    <a:lnTo>
                      <a:pt x="1112" y="703"/>
                    </a:lnTo>
                    <a:lnTo>
                      <a:pt x="1096" y="703"/>
                    </a:lnTo>
                    <a:lnTo>
                      <a:pt x="1096" y="719"/>
                    </a:lnTo>
                    <a:lnTo>
                      <a:pt x="1066" y="719"/>
                    </a:lnTo>
                    <a:lnTo>
                      <a:pt x="1066" y="729"/>
                    </a:lnTo>
                    <a:lnTo>
                      <a:pt x="1046" y="729"/>
                    </a:lnTo>
                    <a:lnTo>
                      <a:pt x="1046" y="738"/>
                    </a:lnTo>
                    <a:lnTo>
                      <a:pt x="1032" y="738"/>
                    </a:lnTo>
                    <a:lnTo>
                      <a:pt x="1032" y="746"/>
                    </a:lnTo>
                    <a:lnTo>
                      <a:pt x="1018" y="746"/>
                    </a:lnTo>
                    <a:lnTo>
                      <a:pt x="1018" y="756"/>
                    </a:lnTo>
                    <a:lnTo>
                      <a:pt x="1003" y="756"/>
                    </a:lnTo>
                    <a:lnTo>
                      <a:pt x="1003" y="766"/>
                    </a:lnTo>
                    <a:lnTo>
                      <a:pt x="981" y="766"/>
                    </a:lnTo>
                    <a:lnTo>
                      <a:pt x="981" y="778"/>
                    </a:lnTo>
                    <a:lnTo>
                      <a:pt x="969" y="778"/>
                    </a:lnTo>
                    <a:lnTo>
                      <a:pt x="969" y="790"/>
                    </a:lnTo>
                    <a:lnTo>
                      <a:pt x="955" y="790"/>
                    </a:lnTo>
                    <a:lnTo>
                      <a:pt x="955" y="810"/>
                    </a:lnTo>
                    <a:lnTo>
                      <a:pt x="939" y="810"/>
                    </a:lnTo>
                    <a:lnTo>
                      <a:pt x="939" y="824"/>
                    </a:lnTo>
                    <a:lnTo>
                      <a:pt x="911" y="824"/>
                    </a:lnTo>
                    <a:lnTo>
                      <a:pt x="911" y="830"/>
                    </a:lnTo>
                    <a:lnTo>
                      <a:pt x="895" y="830"/>
                    </a:lnTo>
                    <a:lnTo>
                      <a:pt x="895" y="840"/>
                    </a:lnTo>
                    <a:lnTo>
                      <a:pt x="879" y="840"/>
                    </a:lnTo>
                    <a:lnTo>
                      <a:pt x="879" y="850"/>
                    </a:lnTo>
                    <a:lnTo>
                      <a:pt x="863" y="850"/>
                    </a:lnTo>
                    <a:lnTo>
                      <a:pt x="863" y="864"/>
                    </a:lnTo>
                    <a:lnTo>
                      <a:pt x="851" y="864"/>
                    </a:lnTo>
                    <a:lnTo>
                      <a:pt x="851" y="874"/>
                    </a:lnTo>
                    <a:lnTo>
                      <a:pt x="818" y="874"/>
                    </a:lnTo>
                    <a:lnTo>
                      <a:pt x="818" y="882"/>
                    </a:lnTo>
                    <a:lnTo>
                      <a:pt x="798" y="882"/>
                    </a:lnTo>
                    <a:lnTo>
                      <a:pt x="798" y="892"/>
                    </a:lnTo>
                    <a:lnTo>
                      <a:pt x="782" y="892"/>
                    </a:lnTo>
                    <a:lnTo>
                      <a:pt x="782" y="902"/>
                    </a:lnTo>
                    <a:lnTo>
                      <a:pt x="764" y="902"/>
                    </a:lnTo>
                    <a:lnTo>
                      <a:pt x="764" y="914"/>
                    </a:lnTo>
                    <a:lnTo>
                      <a:pt x="742" y="914"/>
                    </a:lnTo>
                    <a:lnTo>
                      <a:pt x="742" y="927"/>
                    </a:lnTo>
                    <a:lnTo>
                      <a:pt x="728" y="927"/>
                    </a:lnTo>
                    <a:lnTo>
                      <a:pt x="728" y="937"/>
                    </a:lnTo>
                    <a:lnTo>
                      <a:pt x="720" y="937"/>
                    </a:lnTo>
                    <a:lnTo>
                      <a:pt x="720" y="945"/>
                    </a:lnTo>
                    <a:lnTo>
                      <a:pt x="700" y="945"/>
                    </a:lnTo>
                    <a:lnTo>
                      <a:pt x="700" y="949"/>
                    </a:lnTo>
                    <a:lnTo>
                      <a:pt x="666" y="949"/>
                    </a:lnTo>
                    <a:lnTo>
                      <a:pt x="666" y="959"/>
                    </a:lnTo>
                    <a:lnTo>
                      <a:pt x="654" y="959"/>
                    </a:lnTo>
                    <a:lnTo>
                      <a:pt x="654" y="965"/>
                    </a:lnTo>
                    <a:lnTo>
                      <a:pt x="643" y="965"/>
                    </a:lnTo>
                    <a:lnTo>
                      <a:pt x="643" y="975"/>
                    </a:lnTo>
                    <a:lnTo>
                      <a:pt x="619" y="975"/>
                    </a:lnTo>
                    <a:lnTo>
                      <a:pt x="619" y="985"/>
                    </a:lnTo>
                    <a:lnTo>
                      <a:pt x="597" y="985"/>
                    </a:lnTo>
                    <a:lnTo>
                      <a:pt x="597" y="991"/>
                    </a:lnTo>
                    <a:lnTo>
                      <a:pt x="573" y="991"/>
                    </a:lnTo>
                    <a:lnTo>
                      <a:pt x="573" y="997"/>
                    </a:lnTo>
                    <a:lnTo>
                      <a:pt x="557" y="997"/>
                    </a:lnTo>
                    <a:lnTo>
                      <a:pt x="557" y="1007"/>
                    </a:lnTo>
                    <a:lnTo>
                      <a:pt x="543" y="1007"/>
                    </a:lnTo>
                    <a:lnTo>
                      <a:pt x="543" y="1015"/>
                    </a:lnTo>
                    <a:lnTo>
                      <a:pt x="539" y="1015"/>
                    </a:lnTo>
                    <a:lnTo>
                      <a:pt x="539" y="1023"/>
                    </a:lnTo>
                    <a:lnTo>
                      <a:pt x="527" y="1023"/>
                    </a:lnTo>
                    <a:lnTo>
                      <a:pt x="527" y="1029"/>
                    </a:lnTo>
                    <a:lnTo>
                      <a:pt x="513" y="1029"/>
                    </a:lnTo>
                    <a:lnTo>
                      <a:pt x="513" y="1041"/>
                    </a:lnTo>
                    <a:lnTo>
                      <a:pt x="483" y="1041"/>
                    </a:lnTo>
                    <a:lnTo>
                      <a:pt x="483" y="1049"/>
                    </a:lnTo>
                    <a:lnTo>
                      <a:pt x="454" y="1049"/>
                    </a:lnTo>
                    <a:lnTo>
                      <a:pt x="454" y="1067"/>
                    </a:lnTo>
                    <a:lnTo>
                      <a:pt x="446" y="1067"/>
                    </a:lnTo>
                    <a:lnTo>
                      <a:pt x="446" y="1077"/>
                    </a:lnTo>
                    <a:lnTo>
                      <a:pt x="434" y="1077"/>
                    </a:lnTo>
                    <a:lnTo>
                      <a:pt x="434" y="1089"/>
                    </a:lnTo>
                    <a:lnTo>
                      <a:pt x="414" y="1089"/>
                    </a:lnTo>
                    <a:lnTo>
                      <a:pt x="414" y="1097"/>
                    </a:lnTo>
                    <a:lnTo>
                      <a:pt x="398" y="1097"/>
                    </a:lnTo>
                    <a:lnTo>
                      <a:pt x="398" y="1103"/>
                    </a:lnTo>
                    <a:lnTo>
                      <a:pt x="360" y="1103"/>
                    </a:lnTo>
                    <a:lnTo>
                      <a:pt x="360" y="1112"/>
                    </a:lnTo>
                    <a:lnTo>
                      <a:pt x="344" y="1112"/>
                    </a:lnTo>
                    <a:lnTo>
                      <a:pt x="344" y="1122"/>
                    </a:lnTo>
                    <a:lnTo>
                      <a:pt x="332" y="1122"/>
                    </a:lnTo>
                    <a:lnTo>
                      <a:pt x="332" y="1130"/>
                    </a:lnTo>
                    <a:lnTo>
                      <a:pt x="300" y="1130"/>
                    </a:lnTo>
                    <a:lnTo>
                      <a:pt x="300" y="1152"/>
                    </a:lnTo>
                    <a:lnTo>
                      <a:pt x="284" y="1152"/>
                    </a:lnTo>
                    <a:lnTo>
                      <a:pt x="284" y="1160"/>
                    </a:lnTo>
                    <a:lnTo>
                      <a:pt x="279" y="1160"/>
                    </a:lnTo>
                    <a:lnTo>
                      <a:pt x="279" y="1180"/>
                    </a:lnTo>
                    <a:lnTo>
                      <a:pt x="263" y="1180"/>
                    </a:lnTo>
                    <a:lnTo>
                      <a:pt x="263" y="1190"/>
                    </a:lnTo>
                    <a:lnTo>
                      <a:pt x="257" y="1190"/>
                    </a:lnTo>
                    <a:lnTo>
                      <a:pt x="257" y="1200"/>
                    </a:lnTo>
                    <a:lnTo>
                      <a:pt x="245" y="1200"/>
                    </a:lnTo>
                    <a:lnTo>
                      <a:pt x="247" y="1214"/>
                    </a:lnTo>
                    <a:lnTo>
                      <a:pt x="237" y="1214"/>
                    </a:lnTo>
                    <a:lnTo>
                      <a:pt x="237" y="1222"/>
                    </a:lnTo>
                    <a:lnTo>
                      <a:pt x="211" y="1222"/>
                    </a:lnTo>
                    <a:lnTo>
                      <a:pt x="211" y="1234"/>
                    </a:lnTo>
                    <a:lnTo>
                      <a:pt x="191" y="1234"/>
                    </a:lnTo>
                    <a:lnTo>
                      <a:pt x="191" y="1246"/>
                    </a:lnTo>
                    <a:lnTo>
                      <a:pt x="173" y="1246"/>
                    </a:lnTo>
                    <a:lnTo>
                      <a:pt x="173" y="1258"/>
                    </a:lnTo>
                    <a:lnTo>
                      <a:pt x="155" y="1258"/>
                    </a:lnTo>
                    <a:lnTo>
                      <a:pt x="155" y="1276"/>
                    </a:lnTo>
                    <a:lnTo>
                      <a:pt x="139" y="1276"/>
                    </a:lnTo>
                    <a:lnTo>
                      <a:pt x="139" y="1286"/>
                    </a:lnTo>
                    <a:lnTo>
                      <a:pt x="125" y="1286"/>
                    </a:lnTo>
                    <a:lnTo>
                      <a:pt x="125" y="1295"/>
                    </a:lnTo>
                    <a:lnTo>
                      <a:pt x="115" y="1295"/>
                    </a:lnTo>
                    <a:lnTo>
                      <a:pt x="115" y="1305"/>
                    </a:lnTo>
                    <a:lnTo>
                      <a:pt x="100" y="1305"/>
                    </a:lnTo>
                    <a:lnTo>
                      <a:pt x="100" y="1317"/>
                    </a:lnTo>
                    <a:lnTo>
                      <a:pt x="66" y="1317"/>
                    </a:lnTo>
                    <a:lnTo>
                      <a:pt x="66" y="1327"/>
                    </a:lnTo>
                    <a:lnTo>
                      <a:pt x="56" y="1327"/>
                    </a:lnTo>
                    <a:lnTo>
                      <a:pt x="58" y="1343"/>
                    </a:lnTo>
                    <a:lnTo>
                      <a:pt x="40" y="1343"/>
                    </a:lnTo>
                    <a:lnTo>
                      <a:pt x="40" y="1363"/>
                    </a:lnTo>
                    <a:lnTo>
                      <a:pt x="18" y="1363"/>
                    </a:lnTo>
                    <a:lnTo>
                      <a:pt x="18" y="1375"/>
                    </a:lnTo>
                    <a:lnTo>
                      <a:pt x="0" y="1375"/>
                    </a:lnTo>
                  </a:path>
                </a:pathLst>
              </a:custGeom>
              <a:noFill/>
              <a:ln w="28575"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85" name="Freeform 28"/>
              <p:cNvSpPr>
                <a:spLocks/>
              </p:cNvSpPr>
              <p:nvPr/>
            </p:nvSpPr>
            <p:spPr bwMode="auto">
              <a:xfrm>
                <a:off x="974" y="1203"/>
                <a:ext cx="2363" cy="1506"/>
              </a:xfrm>
              <a:custGeom>
                <a:avLst/>
                <a:gdLst>
                  <a:gd name="T0" fmla="*/ 2236 w 2363"/>
                  <a:gd name="T1" fmla="*/ 36 h 1506"/>
                  <a:gd name="T2" fmla="*/ 2146 w 2363"/>
                  <a:gd name="T3" fmla="*/ 82 h 1506"/>
                  <a:gd name="T4" fmla="*/ 2079 w 2363"/>
                  <a:gd name="T5" fmla="*/ 116 h 1506"/>
                  <a:gd name="T6" fmla="*/ 2035 w 2363"/>
                  <a:gd name="T7" fmla="*/ 135 h 1506"/>
                  <a:gd name="T8" fmla="*/ 1999 w 2363"/>
                  <a:gd name="T9" fmla="*/ 161 h 1506"/>
                  <a:gd name="T10" fmla="*/ 1945 w 2363"/>
                  <a:gd name="T11" fmla="*/ 191 h 1506"/>
                  <a:gd name="T12" fmla="*/ 1896 w 2363"/>
                  <a:gd name="T13" fmla="*/ 209 h 1506"/>
                  <a:gd name="T14" fmla="*/ 1832 w 2363"/>
                  <a:gd name="T15" fmla="*/ 271 h 1506"/>
                  <a:gd name="T16" fmla="*/ 1800 w 2363"/>
                  <a:gd name="T17" fmla="*/ 309 h 1506"/>
                  <a:gd name="T18" fmla="*/ 1766 w 2363"/>
                  <a:gd name="T19" fmla="*/ 342 h 1506"/>
                  <a:gd name="T20" fmla="*/ 1699 w 2363"/>
                  <a:gd name="T21" fmla="*/ 366 h 1506"/>
                  <a:gd name="T22" fmla="*/ 1563 w 2363"/>
                  <a:gd name="T23" fmla="*/ 384 h 1506"/>
                  <a:gd name="T24" fmla="*/ 1532 w 2363"/>
                  <a:gd name="T25" fmla="*/ 414 h 1506"/>
                  <a:gd name="T26" fmla="*/ 1486 w 2363"/>
                  <a:gd name="T27" fmla="*/ 438 h 1506"/>
                  <a:gd name="T28" fmla="*/ 1454 w 2363"/>
                  <a:gd name="T29" fmla="*/ 462 h 1506"/>
                  <a:gd name="T30" fmla="*/ 1424 w 2363"/>
                  <a:gd name="T31" fmla="*/ 482 h 1506"/>
                  <a:gd name="T32" fmla="*/ 1392 w 2363"/>
                  <a:gd name="T33" fmla="*/ 513 h 1506"/>
                  <a:gd name="T34" fmla="*/ 1362 w 2363"/>
                  <a:gd name="T35" fmla="*/ 525 h 1506"/>
                  <a:gd name="T36" fmla="*/ 1325 w 2363"/>
                  <a:gd name="T37" fmla="*/ 539 h 1506"/>
                  <a:gd name="T38" fmla="*/ 1293 w 2363"/>
                  <a:gd name="T39" fmla="*/ 561 h 1506"/>
                  <a:gd name="T40" fmla="*/ 1237 w 2363"/>
                  <a:gd name="T41" fmla="*/ 583 h 1506"/>
                  <a:gd name="T42" fmla="*/ 1197 w 2363"/>
                  <a:gd name="T43" fmla="*/ 605 h 1506"/>
                  <a:gd name="T44" fmla="*/ 1146 w 2363"/>
                  <a:gd name="T45" fmla="*/ 625 h 1506"/>
                  <a:gd name="T46" fmla="*/ 1092 w 2363"/>
                  <a:gd name="T47" fmla="*/ 653 h 1506"/>
                  <a:gd name="T48" fmla="*/ 1068 w 2363"/>
                  <a:gd name="T49" fmla="*/ 667 h 1506"/>
                  <a:gd name="T50" fmla="*/ 1046 w 2363"/>
                  <a:gd name="T51" fmla="*/ 688 h 1506"/>
                  <a:gd name="T52" fmla="*/ 1018 w 2363"/>
                  <a:gd name="T53" fmla="*/ 706 h 1506"/>
                  <a:gd name="T54" fmla="*/ 983 w 2363"/>
                  <a:gd name="T55" fmla="*/ 726 h 1506"/>
                  <a:gd name="T56" fmla="*/ 943 w 2363"/>
                  <a:gd name="T57" fmla="*/ 752 h 1506"/>
                  <a:gd name="T58" fmla="*/ 907 w 2363"/>
                  <a:gd name="T59" fmla="*/ 772 h 1506"/>
                  <a:gd name="T60" fmla="*/ 877 w 2363"/>
                  <a:gd name="T61" fmla="*/ 790 h 1506"/>
                  <a:gd name="T62" fmla="*/ 855 w 2363"/>
                  <a:gd name="T63" fmla="*/ 820 h 1506"/>
                  <a:gd name="T64" fmla="*/ 827 w 2363"/>
                  <a:gd name="T65" fmla="*/ 838 h 1506"/>
                  <a:gd name="T66" fmla="*/ 796 w 2363"/>
                  <a:gd name="T67" fmla="*/ 860 h 1506"/>
                  <a:gd name="T68" fmla="*/ 774 w 2363"/>
                  <a:gd name="T69" fmla="*/ 877 h 1506"/>
                  <a:gd name="T70" fmla="*/ 740 w 2363"/>
                  <a:gd name="T71" fmla="*/ 893 h 1506"/>
                  <a:gd name="T72" fmla="*/ 704 w 2363"/>
                  <a:gd name="T73" fmla="*/ 911 h 1506"/>
                  <a:gd name="T74" fmla="*/ 682 w 2363"/>
                  <a:gd name="T75" fmla="*/ 931 h 1506"/>
                  <a:gd name="T76" fmla="*/ 650 w 2363"/>
                  <a:gd name="T77" fmla="*/ 953 h 1506"/>
                  <a:gd name="T78" fmla="*/ 625 w 2363"/>
                  <a:gd name="T79" fmla="*/ 977 h 1506"/>
                  <a:gd name="T80" fmla="*/ 601 w 2363"/>
                  <a:gd name="T81" fmla="*/ 999 h 1506"/>
                  <a:gd name="T82" fmla="*/ 557 w 2363"/>
                  <a:gd name="T83" fmla="*/ 1021 h 1506"/>
                  <a:gd name="T84" fmla="*/ 523 w 2363"/>
                  <a:gd name="T85" fmla="*/ 1045 h 1506"/>
                  <a:gd name="T86" fmla="*/ 495 w 2363"/>
                  <a:gd name="T87" fmla="*/ 1070 h 1506"/>
                  <a:gd name="T88" fmla="*/ 471 w 2363"/>
                  <a:gd name="T89" fmla="*/ 1104 h 1506"/>
                  <a:gd name="T90" fmla="*/ 445 w 2363"/>
                  <a:gd name="T91" fmla="*/ 1130 h 1506"/>
                  <a:gd name="T92" fmla="*/ 426 w 2363"/>
                  <a:gd name="T93" fmla="*/ 1158 h 1506"/>
                  <a:gd name="T94" fmla="*/ 366 w 2363"/>
                  <a:gd name="T95" fmla="*/ 1178 h 1506"/>
                  <a:gd name="T96" fmla="*/ 328 w 2363"/>
                  <a:gd name="T97" fmla="*/ 1200 h 1506"/>
                  <a:gd name="T98" fmla="*/ 306 w 2363"/>
                  <a:gd name="T99" fmla="*/ 1226 h 1506"/>
                  <a:gd name="T100" fmla="*/ 272 w 2363"/>
                  <a:gd name="T101" fmla="*/ 1253 h 1506"/>
                  <a:gd name="T102" fmla="*/ 239 w 2363"/>
                  <a:gd name="T103" fmla="*/ 1281 h 1506"/>
                  <a:gd name="T104" fmla="*/ 215 w 2363"/>
                  <a:gd name="T105" fmla="*/ 1307 h 1506"/>
                  <a:gd name="T106" fmla="*/ 191 w 2363"/>
                  <a:gd name="T107" fmla="*/ 1323 h 1506"/>
                  <a:gd name="T108" fmla="*/ 161 w 2363"/>
                  <a:gd name="T109" fmla="*/ 1349 h 1506"/>
                  <a:gd name="T110" fmla="*/ 119 w 2363"/>
                  <a:gd name="T111" fmla="*/ 1371 h 1506"/>
                  <a:gd name="T112" fmla="*/ 99 w 2363"/>
                  <a:gd name="T113" fmla="*/ 1393 h 1506"/>
                  <a:gd name="T114" fmla="*/ 74 w 2363"/>
                  <a:gd name="T115" fmla="*/ 1424 h 1506"/>
                  <a:gd name="T116" fmla="*/ 26 w 2363"/>
                  <a:gd name="T117" fmla="*/ 1474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63" h="1506">
                    <a:moveTo>
                      <a:pt x="2363" y="0"/>
                    </a:moveTo>
                    <a:lnTo>
                      <a:pt x="2258" y="0"/>
                    </a:lnTo>
                    <a:lnTo>
                      <a:pt x="2258" y="36"/>
                    </a:lnTo>
                    <a:lnTo>
                      <a:pt x="2236" y="36"/>
                    </a:lnTo>
                    <a:lnTo>
                      <a:pt x="2236" y="68"/>
                    </a:lnTo>
                    <a:lnTo>
                      <a:pt x="2156" y="68"/>
                    </a:lnTo>
                    <a:lnTo>
                      <a:pt x="2156" y="82"/>
                    </a:lnTo>
                    <a:lnTo>
                      <a:pt x="2146" y="82"/>
                    </a:lnTo>
                    <a:lnTo>
                      <a:pt x="2146" y="96"/>
                    </a:lnTo>
                    <a:lnTo>
                      <a:pt x="2102" y="96"/>
                    </a:lnTo>
                    <a:lnTo>
                      <a:pt x="2102" y="116"/>
                    </a:lnTo>
                    <a:lnTo>
                      <a:pt x="2079" y="116"/>
                    </a:lnTo>
                    <a:lnTo>
                      <a:pt x="2079" y="127"/>
                    </a:lnTo>
                    <a:lnTo>
                      <a:pt x="2069" y="127"/>
                    </a:lnTo>
                    <a:lnTo>
                      <a:pt x="2069" y="135"/>
                    </a:lnTo>
                    <a:lnTo>
                      <a:pt x="2035" y="135"/>
                    </a:lnTo>
                    <a:lnTo>
                      <a:pt x="2035" y="151"/>
                    </a:lnTo>
                    <a:lnTo>
                      <a:pt x="2019" y="151"/>
                    </a:lnTo>
                    <a:lnTo>
                      <a:pt x="2019" y="161"/>
                    </a:lnTo>
                    <a:lnTo>
                      <a:pt x="1999" y="161"/>
                    </a:lnTo>
                    <a:lnTo>
                      <a:pt x="1999" y="181"/>
                    </a:lnTo>
                    <a:lnTo>
                      <a:pt x="1977" y="181"/>
                    </a:lnTo>
                    <a:lnTo>
                      <a:pt x="1977" y="191"/>
                    </a:lnTo>
                    <a:lnTo>
                      <a:pt x="1945" y="191"/>
                    </a:lnTo>
                    <a:lnTo>
                      <a:pt x="1945" y="201"/>
                    </a:lnTo>
                    <a:lnTo>
                      <a:pt x="1929" y="201"/>
                    </a:lnTo>
                    <a:lnTo>
                      <a:pt x="1929" y="209"/>
                    </a:lnTo>
                    <a:lnTo>
                      <a:pt x="1896" y="209"/>
                    </a:lnTo>
                    <a:lnTo>
                      <a:pt x="1896" y="239"/>
                    </a:lnTo>
                    <a:lnTo>
                      <a:pt x="1884" y="239"/>
                    </a:lnTo>
                    <a:lnTo>
                      <a:pt x="1884" y="271"/>
                    </a:lnTo>
                    <a:lnTo>
                      <a:pt x="1832" y="271"/>
                    </a:lnTo>
                    <a:lnTo>
                      <a:pt x="1832" y="285"/>
                    </a:lnTo>
                    <a:lnTo>
                      <a:pt x="1816" y="285"/>
                    </a:lnTo>
                    <a:lnTo>
                      <a:pt x="1816" y="309"/>
                    </a:lnTo>
                    <a:lnTo>
                      <a:pt x="1800" y="309"/>
                    </a:lnTo>
                    <a:lnTo>
                      <a:pt x="1800" y="328"/>
                    </a:lnTo>
                    <a:lnTo>
                      <a:pt x="1782" y="328"/>
                    </a:lnTo>
                    <a:lnTo>
                      <a:pt x="1782" y="342"/>
                    </a:lnTo>
                    <a:lnTo>
                      <a:pt x="1766" y="342"/>
                    </a:lnTo>
                    <a:lnTo>
                      <a:pt x="1766" y="356"/>
                    </a:lnTo>
                    <a:lnTo>
                      <a:pt x="1709" y="356"/>
                    </a:lnTo>
                    <a:lnTo>
                      <a:pt x="1709" y="366"/>
                    </a:lnTo>
                    <a:lnTo>
                      <a:pt x="1699" y="366"/>
                    </a:lnTo>
                    <a:lnTo>
                      <a:pt x="1699" y="378"/>
                    </a:lnTo>
                    <a:lnTo>
                      <a:pt x="1639" y="378"/>
                    </a:lnTo>
                    <a:lnTo>
                      <a:pt x="1639" y="384"/>
                    </a:lnTo>
                    <a:lnTo>
                      <a:pt x="1563" y="384"/>
                    </a:lnTo>
                    <a:lnTo>
                      <a:pt x="1563" y="400"/>
                    </a:lnTo>
                    <a:lnTo>
                      <a:pt x="1553" y="400"/>
                    </a:lnTo>
                    <a:lnTo>
                      <a:pt x="1553" y="414"/>
                    </a:lnTo>
                    <a:lnTo>
                      <a:pt x="1532" y="414"/>
                    </a:lnTo>
                    <a:lnTo>
                      <a:pt x="1532" y="430"/>
                    </a:lnTo>
                    <a:lnTo>
                      <a:pt x="1502" y="430"/>
                    </a:lnTo>
                    <a:lnTo>
                      <a:pt x="1502" y="438"/>
                    </a:lnTo>
                    <a:lnTo>
                      <a:pt x="1486" y="438"/>
                    </a:lnTo>
                    <a:lnTo>
                      <a:pt x="1486" y="448"/>
                    </a:lnTo>
                    <a:lnTo>
                      <a:pt x="1466" y="448"/>
                    </a:lnTo>
                    <a:lnTo>
                      <a:pt x="1466" y="462"/>
                    </a:lnTo>
                    <a:lnTo>
                      <a:pt x="1454" y="462"/>
                    </a:lnTo>
                    <a:lnTo>
                      <a:pt x="1454" y="474"/>
                    </a:lnTo>
                    <a:lnTo>
                      <a:pt x="1436" y="474"/>
                    </a:lnTo>
                    <a:lnTo>
                      <a:pt x="1436" y="482"/>
                    </a:lnTo>
                    <a:lnTo>
                      <a:pt x="1424" y="482"/>
                    </a:lnTo>
                    <a:lnTo>
                      <a:pt x="1424" y="495"/>
                    </a:lnTo>
                    <a:lnTo>
                      <a:pt x="1416" y="495"/>
                    </a:lnTo>
                    <a:lnTo>
                      <a:pt x="1416" y="513"/>
                    </a:lnTo>
                    <a:lnTo>
                      <a:pt x="1392" y="513"/>
                    </a:lnTo>
                    <a:lnTo>
                      <a:pt x="1392" y="519"/>
                    </a:lnTo>
                    <a:lnTo>
                      <a:pt x="1374" y="519"/>
                    </a:lnTo>
                    <a:lnTo>
                      <a:pt x="1374" y="525"/>
                    </a:lnTo>
                    <a:lnTo>
                      <a:pt x="1362" y="525"/>
                    </a:lnTo>
                    <a:lnTo>
                      <a:pt x="1362" y="531"/>
                    </a:lnTo>
                    <a:lnTo>
                      <a:pt x="1341" y="531"/>
                    </a:lnTo>
                    <a:lnTo>
                      <a:pt x="1341" y="539"/>
                    </a:lnTo>
                    <a:lnTo>
                      <a:pt x="1325" y="539"/>
                    </a:lnTo>
                    <a:lnTo>
                      <a:pt x="1325" y="545"/>
                    </a:lnTo>
                    <a:lnTo>
                      <a:pt x="1311" y="545"/>
                    </a:lnTo>
                    <a:lnTo>
                      <a:pt x="1311" y="561"/>
                    </a:lnTo>
                    <a:lnTo>
                      <a:pt x="1293" y="561"/>
                    </a:lnTo>
                    <a:lnTo>
                      <a:pt x="1293" y="573"/>
                    </a:lnTo>
                    <a:lnTo>
                      <a:pt x="1267" y="573"/>
                    </a:lnTo>
                    <a:lnTo>
                      <a:pt x="1267" y="583"/>
                    </a:lnTo>
                    <a:lnTo>
                      <a:pt x="1237" y="583"/>
                    </a:lnTo>
                    <a:lnTo>
                      <a:pt x="1237" y="595"/>
                    </a:lnTo>
                    <a:lnTo>
                      <a:pt x="1217" y="595"/>
                    </a:lnTo>
                    <a:lnTo>
                      <a:pt x="1217" y="605"/>
                    </a:lnTo>
                    <a:lnTo>
                      <a:pt x="1197" y="605"/>
                    </a:lnTo>
                    <a:lnTo>
                      <a:pt x="1197" y="613"/>
                    </a:lnTo>
                    <a:lnTo>
                      <a:pt x="1177" y="613"/>
                    </a:lnTo>
                    <a:lnTo>
                      <a:pt x="1177" y="625"/>
                    </a:lnTo>
                    <a:lnTo>
                      <a:pt x="1146" y="625"/>
                    </a:lnTo>
                    <a:lnTo>
                      <a:pt x="1146" y="639"/>
                    </a:lnTo>
                    <a:lnTo>
                      <a:pt x="1126" y="639"/>
                    </a:lnTo>
                    <a:lnTo>
                      <a:pt x="1126" y="653"/>
                    </a:lnTo>
                    <a:lnTo>
                      <a:pt x="1092" y="653"/>
                    </a:lnTo>
                    <a:lnTo>
                      <a:pt x="1092" y="659"/>
                    </a:lnTo>
                    <a:lnTo>
                      <a:pt x="1080" y="659"/>
                    </a:lnTo>
                    <a:lnTo>
                      <a:pt x="1080" y="667"/>
                    </a:lnTo>
                    <a:lnTo>
                      <a:pt x="1068" y="667"/>
                    </a:lnTo>
                    <a:lnTo>
                      <a:pt x="1068" y="677"/>
                    </a:lnTo>
                    <a:lnTo>
                      <a:pt x="1058" y="677"/>
                    </a:lnTo>
                    <a:lnTo>
                      <a:pt x="1058" y="688"/>
                    </a:lnTo>
                    <a:lnTo>
                      <a:pt x="1046" y="688"/>
                    </a:lnTo>
                    <a:lnTo>
                      <a:pt x="1046" y="698"/>
                    </a:lnTo>
                    <a:lnTo>
                      <a:pt x="1032" y="698"/>
                    </a:lnTo>
                    <a:lnTo>
                      <a:pt x="1032" y="706"/>
                    </a:lnTo>
                    <a:lnTo>
                      <a:pt x="1018" y="706"/>
                    </a:lnTo>
                    <a:lnTo>
                      <a:pt x="1018" y="714"/>
                    </a:lnTo>
                    <a:lnTo>
                      <a:pt x="1000" y="714"/>
                    </a:lnTo>
                    <a:lnTo>
                      <a:pt x="1000" y="726"/>
                    </a:lnTo>
                    <a:lnTo>
                      <a:pt x="983" y="726"/>
                    </a:lnTo>
                    <a:lnTo>
                      <a:pt x="983" y="742"/>
                    </a:lnTo>
                    <a:lnTo>
                      <a:pt x="965" y="742"/>
                    </a:lnTo>
                    <a:lnTo>
                      <a:pt x="965" y="752"/>
                    </a:lnTo>
                    <a:lnTo>
                      <a:pt x="943" y="752"/>
                    </a:lnTo>
                    <a:lnTo>
                      <a:pt x="941" y="762"/>
                    </a:lnTo>
                    <a:lnTo>
                      <a:pt x="921" y="762"/>
                    </a:lnTo>
                    <a:lnTo>
                      <a:pt x="921" y="772"/>
                    </a:lnTo>
                    <a:lnTo>
                      <a:pt x="907" y="772"/>
                    </a:lnTo>
                    <a:lnTo>
                      <a:pt x="907" y="780"/>
                    </a:lnTo>
                    <a:lnTo>
                      <a:pt x="887" y="780"/>
                    </a:lnTo>
                    <a:lnTo>
                      <a:pt x="887" y="790"/>
                    </a:lnTo>
                    <a:lnTo>
                      <a:pt x="877" y="790"/>
                    </a:lnTo>
                    <a:lnTo>
                      <a:pt x="877" y="806"/>
                    </a:lnTo>
                    <a:lnTo>
                      <a:pt x="873" y="806"/>
                    </a:lnTo>
                    <a:lnTo>
                      <a:pt x="873" y="820"/>
                    </a:lnTo>
                    <a:lnTo>
                      <a:pt x="855" y="820"/>
                    </a:lnTo>
                    <a:lnTo>
                      <a:pt x="855" y="828"/>
                    </a:lnTo>
                    <a:lnTo>
                      <a:pt x="841" y="828"/>
                    </a:lnTo>
                    <a:lnTo>
                      <a:pt x="841" y="838"/>
                    </a:lnTo>
                    <a:lnTo>
                      <a:pt x="827" y="838"/>
                    </a:lnTo>
                    <a:lnTo>
                      <a:pt x="827" y="846"/>
                    </a:lnTo>
                    <a:lnTo>
                      <a:pt x="808" y="846"/>
                    </a:lnTo>
                    <a:lnTo>
                      <a:pt x="808" y="860"/>
                    </a:lnTo>
                    <a:lnTo>
                      <a:pt x="796" y="860"/>
                    </a:lnTo>
                    <a:lnTo>
                      <a:pt x="796" y="869"/>
                    </a:lnTo>
                    <a:lnTo>
                      <a:pt x="784" y="869"/>
                    </a:lnTo>
                    <a:lnTo>
                      <a:pt x="784" y="877"/>
                    </a:lnTo>
                    <a:lnTo>
                      <a:pt x="774" y="877"/>
                    </a:lnTo>
                    <a:lnTo>
                      <a:pt x="774" y="885"/>
                    </a:lnTo>
                    <a:lnTo>
                      <a:pt x="758" y="885"/>
                    </a:lnTo>
                    <a:lnTo>
                      <a:pt x="758" y="893"/>
                    </a:lnTo>
                    <a:lnTo>
                      <a:pt x="740" y="893"/>
                    </a:lnTo>
                    <a:lnTo>
                      <a:pt x="740" y="901"/>
                    </a:lnTo>
                    <a:lnTo>
                      <a:pt x="724" y="901"/>
                    </a:lnTo>
                    <a:lnTo>
                      <a:pt x="724" y="911"/>
                    </a:lnTo>
                    <a:lnTo>
                      <a:pt x="704" y="911"/>
                    </a:lnTo>
                    <a:lnTo>
                      <a:pt x="704" y="921"/>
                    </a:lnTo>
                    <a:lnTo>
                      <a:pt x="696" y="921"/>
                    </a:lnTo>
                    <a:lnTo>
                      <a:pt x="696" y="931"/>
                    </a:lnTo>
                    <a:lnTo>
                      <a:pt x="682" y="931"/>
                    </a:lnTo>
                    <a:lnTo>
                      <a:pt x="682" y="943"/>
                    </a:lnTo>
                    <a:lnTo>
                      <a:pt x="664" y="943"/>
                    </a:lnTo>
                    <a:lnTo>
                      <a:pt x="664" y="953"/>
                    </a:lnTo>
                    <a:lnTo>
                      <a:pt x="650" y="953"/>
                    </a:lnTo>
                    <a:lnTo>
                      <a:pt x="650" y="963"/>
                    </a:lnTo>
                    <a:lnTo>
                      <a:pt x="638" y="963"/>
                    </a:lnTo>
                    <a:lnTo>
                      <a:pt x="625" y="963"/>
                    </a:lnTo>
                    <a:lnTo>
                      <a:pt x="625" y="977"/>
                    </a:lnTo>
                    <a:lnTo>
                      <a:pt x="611" y="977"/>
                    </a:lnTo>
                    <a:lnTo>
                      <a:pt x="611" y="987"/>
                    </a:lnTo>
                    <a:lnTo>
                      <a:pt x="601" y="987"/>
                    </a:lnTo>
                    <a:lnTo>
                      <a:pt x="601" y="999"/>
                    </a:lnTo>
                    <a:lnTo>
                      <a:pt x="579" y="999"/>
                    </a:lnTo>
                    <a:lnTo>
                      <a:pt x="579" y="1011"/>
                    </a:lnTo>
                    <a:lnTo>
                      <a:pt x="557" y="1011"/>
                    </a:lnTo>
                    <a:lnTo>
                      <a:pt x="557" y="1021"/>
                    </a:lnTo>
                    <a:lnTo>
                      <a:pt x="533" y="1021"/>
                    </a:lnTo>
                    <a:lnTo>
                      <a:pt x="533" y="1033"/>
                    </a:lnTo>
                    <a:lnTo>
                      <a:pt x="523" y="1033"/>
                    </a:lnTo>
                    <a:lnTo>
                      <a:pt x="523" y="1045"/>
                    </a:lnTo>
                    <a:lnTo>
                      <a:pt x="511" y="1045"/>
                    </a:lnTo>
                    <a:lnTo>
                      <a:pt x="511" y="1060"/>
                    </a:lnTo>
                    <a:lnTo>
                      <a:pt x="495" y="1060"/>
                    </a:lnTo>
                    <a:lnTo>
                      <a:pt x="495" y="1070"/>
                    </a:lnTo>
                    <a:lnTo>
                      <a:pt x="485" y="1070"/>
                    </a:lnTo>
                    <a:lnTo>
                      <a:pt x="485" y="1086"/>
                    </a:lnTo>
                    <a:lnTo>
                      <a:pt x="471" y="1086"/>
                    </a:lnTo>
                    <a:lnTo>
                      <a:pt x="471" y="1104"/>
                    </a:lnTo>
                    <a:lnTo>
                      <a:pt x="451" y="1104"/>
                    </a:lnTo>
                    <a:lnTo>
                      <a:pt x="451" y="1114"/>
                    </a:lnTo>
                    <a:lnTo>
                      <a:pt x="445" y="1114"/>
                    </a:lnTo>
                    <a:lnTo>
                      <a:pt x="445" y="1130"/>
                    </a:lnTo>
                    <a:lnTo>
                      <a:pt x="438" y="1130"/>
                    </a:lnTo>
                    <a:lnTo>
                      <a:pt x="438" y="1142"/>
                    </a:lnTo>
                    <a:lnTo>
                      <a:pt x="426" y="1142"/>
                    </a:lnTo>
                    <a:lnTo>
                      <a:pt x="426" y="1158"/>
                    </a:lnTo>
                    <a:lnTo>
                      <a:pt x="400" y="1158"/>
                    </a:lnTo>
                    <a:lnTo>
                      <a:pt x="400" y="1166"/>
                    </a:lnTo>
                    <a:lnTo>
                      <a:pt x="366" y="1166"/>
                    </a:lnTo>
                    <a:lnTo>
                      <a:pt x="366" y="1178"/>
                    </a:lnTo>
                    <a:lnTo>
                      <a:pt x="346" y="1178"/>
                    </a:lnTo>
                    <a:lnTo>
                      <a:pt x="346" y="1186"/>
                    </a:lnTo>
                    <a:lnTo>
                      <a:pt x="328" y="1186"/>
                    </a:lnTo>
                    <a:lnTo>
                      <a:pt x="328" y="1200"/>
                    </a:lnTo>
                    <a:lnTo>
                      <a:pt x="320" y="1200"/>
                    </a:lnTo>
                    <a:lnTo>
                      <a:pt x="320" y="1212"/>
                    </a:lnTo>
                    <a:lnTo>
                      <a:pt x="306" y="1212"/>
                    </a:lnTo>
                    <a:lnTo>
                      <a:pt x="306" y="1226"/>
                    </a:lnTo>
                    <a:lnTo>
                      <a:pt x="292" y="1226"/>
                    </a:lnTo>
                    <a:lnTo>
                      <a:pt x="292" y="1239"/>
                    </a:lnTo>
                    <a:lnTo>
                      <a:pt x="272" y="1239"/>
                    </a:lnTo>
                    <a:lnTo>
                      <a:pt x="272" y="1253"/>
                    </a:lnTo>
                    <a:lnTo>
                      <a:pt x="255" y="1253"/>
                    </a:lnTo>
                    <a:lnTo>
                      <a:pt x="255" y="1265"/>
                    </a:lnTo>
                    <a:lnTo>
                      <a:pt x="239" y="1265"/>
                    </a:lnTo>
                    <a:lnTo>
                      <a:pt x="239" y="1281"/>
                    </a:lnTo>
                    <a:lnTo>
                      <a:pt x="227" y="1279"/>
                    </a:lnTo>
                    <a:lnTo>
                      <a:pt x="227" y="1295"/>
                    </a:lnTo>
                    <a:lnTo>
                      <a:pt x="215" y="1295"/>
                    </a:lnTo>
                    <a:lnTo>
                      <a:pt x="215" y="1307"/>
                    </a:lnTo>
                    <a:lnTo>
                      <a:pt x="203" y="1307"/>
                    </a:lnTo>
                    <a:lnTo>
                      <a:pt x="203" y="1315"/>
                    </a:lnTo>
                    <a:lnTo>
                      <a:pt x="191" y="1315"/>
                    </a:lnTo>
                    <a:lnTo>
                      <a:pt x="191" y="1323"/>
                    </a:lnTo>
                    <a:lnTo>
                      <a:pt x="183" y="1323"/>
                    </a:lnTo>
                    <a:lnTo>
                      <a:pt x="183" y="1335"/>
                    </a:lnTo>
                    <a:lnTo>
                      <a:pt x="161" y="1335"/>
                    </a:lnTo>
                    <a:lnTo>
                      <a:pt x="161" y="1349"/>
                    </a:lnTo>
                    <a:lnTo>
                      <a:pt x="147" y="1349"/>
                    </a:lnTo>
                    <a:lnTo>
                      <a:pt x="147" y="1359"/>
                    </a:lnTo>
                    <a:lnTo>
                      <a:pt x="119" y="1359"/>
                    </a:lnTo>
                    <a:lnTo>
                      <a:pt x="119" y="1371"/>
                    </a:lnTo>
                    <a:lnTo>
                      <a:pt x="111" y="1371"/>
                    </a:lnTo>
                    <a:lnTo>
                      <a:pt x="111" y="1383"/>
                    </a:lnTo>
                    <a:lnTo>
                      <a:pt x="99" y="1383"/>
                    </a:lnTo>
                    <a:lnTo>
                      <a:pt x="99" y="1393"/>
                    </a:lnTo>
                    <a:lnTo>
                      <a:pt x="87" y="1393"/>
                    </a:lnTo>
                    <a:lnTo>
                      <a:pt x="87" y="1401"/>
                    </a:lnTo>
                    <a:lnTo>
                      <a:pt x="74" y="1401"/>
                    </a:lnTo>
                    <a:lnTo>
                      <a:pt x="74" y="1424"/>
                    </a:lnTo>
                    <a:lnTo>
                      <a:pt x="56" y="1424"/>
                    </a:lnTo>
                    <a:lnTo>
                      <a:pt x="56" y="1458"/>
                    </a:lnTo>
                    <a:lnTo>
                      <a:pt x="26" y="1458"/>
                    </a:lnTo>
                    <a:lnTo>
                      <a:pt x="26" y="1474"/>
                    </a:lnTo>
                    <a:lnTo>
                      <a:pt x="0" y="1474"/>
                    </a:lnTo>
                    <a:lnTo>
                      <a:pt x="0" y="1506"/>
                    </a:lnTo>
                  </a:path>
                </a:pathLst>
              </a:custGeom>
              <a:noFill/>
              <a:ln w="28575" cap="flat">
                <a:solidFill>
                  <a:srgbClr val="113E6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grpSp>
        <p:cxnSp>
          <p:nvCxnSpPr>
            <p:cNvPr id="48" name="Straight Connector 47"/>
            <p:cNvCxnSpPr/>
            <p:nvPr/>
          </p:nvCxnSpPr>
          <p:spPr>
            <a:xfrm>
              <a:off x="1507781" y="4304856"/>
              <a:ext cx="420721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 name="Rectangle 7">
            <a:extLst>
              <a:ext uri="{FF2B5EF4-FFF2-40B4-BE49-F238E27FC236}">
                <a16:creationId xmlns:a16="http://schemas.microsoft.com/office/drawing/2014/main" id="{101C7836-AE1C-C698-1659-357ACA13CBAC}"/>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15618759-7DF3-EE4B-EF72-D70F975BFEE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098533771"/>
      </p:ext>
    </p:extLst>
  </p:cSld>
  <p:clrMapOvr>
    <a:masterClrMapping/>
  </p:clrMapOvr>
  <p:transition>
    <p:fade/>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37B69A-0F21-4509-8135-722215FEE23D}"/>
              </a:ext>
            </a:extLst>
          </p:cNvPr>
          <p:cNvSpPr>
            <a:spLocks noGrp="1"/>
          </p:cNvSpPr>
          <p:nvPr>
            <p:ph type="title"/>
          </p:nvPr>
        </p:nvSpPr>
        <p:spPr>
          <a:xfrm>
            <a:off x="365125" y="365760"/>
            <a:ext cx="11461750" cy="1523494"/>
          </a:xfrm>
        </p:spPr>
        <p:txBody>
          <a:bodyPr/>
          <a:lstStyle/>
          <a:p>
            <a:r>
              <a:rPr lang="en-US" noProof="0" dirty="0"/>
              <a:t>Evolocumab Demonstrated a Similar Reduction in All Stroke, Ischemic Stroke, and Composite of Ischemic Stroke or TIA</a:t>
            </a:r>
          </a:p>
        </p:txBody>
      </p:sp>
      <p:graphicFrame>
        <p:nvGraphicFramePr>
          <p:cNvPr id="3" name="Table 4">
            <a:extLst>
              <a:ext uri="{FF2B5EF4-FFF2-40B4-BE49-F238E27FC236}">
                <a16:creationId xmlns:a16="http://schemas.microsoft.com/office/drawing/2014/main" id="{D447BA02-504C-45E9-B8AD-2C81260A7E5C}"/>
              </a:ext>
            </a:extLst>
          </p:cNvPr>
          <p:cNvGraphicFramePr>
            <a:graphicFrameLocks/>
          </p:cNvGraphicFramePr>
          <p:nvPr>
            <p:extLst>
              <p:ext uri="{D42A27DB-BD31-4B8C-83A1-F6EECF244321}">
                <p14:modId xmlns:p14="http://schemas.microsoft.com/office/powerpoint/2010/main" val="341509419"/>
              </p:ext>
            </p:extLst>
          </p:nvPr>
        </p:nvGraphicFramePr>
        <p:xfrm>
          <a:off x="365125" y="2140268"/>
          <a:ext cx="11491200" cy="3657600"/>
        </p:xfrm>
        <a:graphic>
          <a:graphicData uri="http://schemas.openxmlformats.org/drawingml/2006/table">
            <a:tbl>
              <a:tblPr firstRow="1" bandRow="1">
                <a:tableStyleId>{5C22544A-7EE6-4342-B048-85BDC9FD1C3A}</a:tableStyleId>
              </a:tblPr>
              <a:tblGrid>
                <a:gridCol w="4593678">
                  <a:extLst>
                    <a:ext uri="{9D8B030D-6E8A-4147-A177-3AD203B41FA5}">
                      <a16:colId xmlns:a16="http://schemas.microsoft.com/office/drawing/2014/main" val="4120574664"/>
                    </a:ext>
                  </a:extLst>
                </a:gridCol>
                <a:gridCol w="2299174">
                  <a:extLst>
                    <a:ext uri="{9D8B030D-6E8A-4147-A177-3AD203B41FA5}">
                      <a16:colId xmlns:a16="http://schemas.microsoft.com/office/drawing/2014/main" val="1152985247"/>
                    </a:ext>
                  </a:extLst>
                </a:gridCol>
                <a:gridCol w="2299174">
                  <a:extLst>
                    <a:ext uri="{9D8B030D-6E8A-4147-A177-3AD203B41FA5}">
                      <a16:colId xmlns:a16="http://schemas.microsoft.com/office/drawing/2014/main" val="2335891215"/>
                    </a:ext>
                  </a:extLst>
                </a:gridCol>
                <a:gridCol w="2299174">
                  <a:extLst>
                    <a:ext uri="{9D8B030D-6E8A-4147-A177-3AD203B41FA5}">
                      <a16:colId xmlns:a16="http://schemas.microsoft.com/office/drawing/2014/main" val="2620576548"/>
                    </a:ext>
                  </a:extLst>
                </a:gridCol>
              </a:tblGrid>
              <a:tr h="0">
                <a:tc rowSpan="2">
                  <a:txBody>
                    <a:bodyPr/>
                    <a:lstStyle/>
                    <a:p>
                      <a:pPr algn="l"/>
                      <a:r>
                        <a:rPr lang="en-US" sz="1200" b="1" i="0" u="none" strike="noStrike" kern="1200" baseline="0" dirty="0">
                          <a:solidFill>
                            <a:schemeClr val="lt1"/>
                          </a:solidFill>
                          <a:latin typeface="+mn-lt"/>
                          <a:ea typeface="+mn-ea"/>
                          <a:cs typeface="+mn-cs"/>
                        </a:rPr>
                        <a:t>Endpoint</a:t>
                      </a:r>
                      <a:endParaRPr lang="en-US" sz="1200" b="1" dirty="0">
                        <a:latin typeface="+mn-lt"/>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gridSpan="3">
                  <a:txBody>
                    <a:bodyPr/>
                    <a:lstStyle/>
                    <a:p>
                      <a:pPr algn="ctr"/>
                      <a:r>
                        <a:rPr lang="en-US" sz="1200" b="1" i="0" u="none" strike="noStrike" kern="1200" baseline="0" dirty="0">
                          <a:solidFill>
                            <a:schemeClr val="lt1"/>
                          </a:solidFill>
                          <a:latin typeface="+mn-lt"/>
                          <a:ea typeface="+mn-ea"/>
                          <a:cs typeface="+mn-cs"/>
                        </a:rPr>
                        <a:t>Prior Stroke</a:t>
                      </a:r>
                      <a:endParaRPr lang="en-US" sz="1200" b="1"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728564614"/>
                  </a:ext>
                </a:extLst>
              </a:tr>
              <a:tr h="0">
                <a:tc vMerge="1">
                  <a:txBody>
                    <a:bodyPr/>
                    <a:lstStyle/>
                    <a:p>
                      <a:endParaRPr lang="en-US"/>
                    </a:p>
                  </a:txBody>
                  <a:tcPr/>
                </a:tc>
                <a:tc>
                  <a:txBody>
                    <a:bodyPr/>
                    <a:lstStyle/>
                    <a:p>
                      <a:pPr algn="ctr"/>
                      <a:r>
                        <a:rPr lang="en-US" sz="1200" b="1" i="0" u="none" strike="noStrike" kern="1200" baseline="0" dirty="0">
                          <a:solidFill>
                            <a:schemeClr val="bg1"/>
                          </a:solidFill>
                          <a:latin typeface="+mn-lt"/>
                          <a:ea typeface="+mn-ea"/>
                          <a:cs typeface="+mn-cs"/>
                        </a:rPr>
                        <a:t>Placebo</a:t>
                      </a:r>
                    </a:p>
                    <a:p>
                      <a:pPr algn="ctr"/>
                      <a:r>
                        <a:rPr lang="en-US" sz="1200" b="1" i="0" u="none" strike="noStrike" kern="1200" baseline="0" dirty="0">
                          <a:solidFill>
                            <a:schemeClr val="bg1"/>
                          </a:solidFill>
                          <a:latin typeface="+mn-lt"/>
                          <a:ea typeface="+mn-ea"/>
                          <a:cs typeface="+mn-cs"/>
                        </a:rPr>
                        <a:t>(N = 2,651)</a:t>
                      </a:r>
                    </a:p>
                    <a:p>
                      <a:pPr algn="ctr"/>
                      <a:r>
                        <a:rPr lang="en-US" sz="1200" b="1" i="0" u="none" strike="noStrike" kern="1200" baseline="0" dirty="0">
                          <a:solidFill>
                            <a:schemeClr val="bg1"/>
                          </a:solidFill>
                          <a:latin typeface="+mn-lt"/>
                          <a:ea typeface="+mn-ea"/>
                          <a:cs typeface="+mn-cs"/>
                        </a:rPr>
                        <a:t>n (%)</a:t>
                      </a:r>
                      <a:endParaRPr lang="en-US" sz="1200" b="1" dirty="0">
                        <a:solidFill>
                          <a:schemeClr val="bg1"/>
                        </a:solidFill>
                        <a:latin typeface="+mn-lt"/>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a:r>
                        <a:rPr lang="en-US" sz="1200" b="1" i="0" u="none" strike="noStrike" kern="1200" baseline="0" dirty="0">
                          <a:solidFill>
                            <a:schemeClr val="bg1"/>
                          </a:solidFill>
                          <a:latin typeface="+mn-lt"/>
                          <a:ea typeface="+mn-ea"/>
                          <a:cs typeface="+mn-cs"/>
                        </a:rPr>
                        <a:t>Evolocumab</a:t>
                      </a:r>
                    </a:p>
                    <a:p>
                      <a:pPr algn="ctr"/>
                      <a:r>
                        <a:rPr lang="en-US" sz="1200" b="1" i="0" u="none" strike="noStrike" kern="1200" baseline="0" dirty="0">
                          <a:solidFill>
                            <a:schemeClr val="bg1"/>
                          </a:solidFill>
                          <a:latin typeface="+mn-lt"/>
                          <a:ea typeface="+mn-ea"/>
                          <a:cs typeface="+mn-cs"/>
                        </a:rPr>
                        <a:t>(N = 2,686)</a:t>
                      </a:r>
                    </a:p>
                    <a:p>
                      <a:pPr algn="ctr"/>
                      <a:r>
                        <a:rPr lang="en-US" sz="1200" b="1" i="0" u="none" strike="noStrike" kern="1200" baseline="0" dirty="0">
                          <a:solidFill>
                            <a:schemeClr val="bg1"/>
                          </a:solidFill>
                          <a:latin typeface="+mn-lt"/>
                          <a:ea typeface="+mn-ea"/>
                          <a:cs typeface="+mn-cs"/>
                        </a:rPr>
                        <a:t>n (%)</a:t>
                      </a:r>
                      <a:endParaRPr lang="en-US" sz="1200" b="1" dirty="0">
                        <a:solidFill>
                          <a:schemeClr val="bg1"/>
                        </a:solidFill>
                        <a:latin typeface="+mn-lt"/>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a:r>
                        <a:rPr lang="en-US" sz="1200" b="1" i="0" u="none" strike="noStrike" kern="1200" baseline="0" dirty="0">
                          <a:solidFill>
                            <a:schemeClr val="bg1"/>
                          </a:solidFill>
                          <a:latin typeface="+mn-lt"/>
                          <a:ea typeface="+mn-ea"/>
                          <a:cs typeface="+mn-cs"/>
                        </a:rPr>
                        <a:t>Hazard Ratio</a:t>
                      </a:r>
                    </a:p>
                    <a:p>
                      <a:pPr algn="ctr"/>
                      <a:r>
                        <a:rPr lang="en-US" sz="1200" b="1" i="0" u="none" strike="noStrike" kern="1200" baseline="0" dirty="0">
                          <a:solidFill>
                            <a:schemeClr val="bg1"/>
                          </a:solidFill>
                          <a:latin typeface="+mn-lt"/>
                          <a:ea typeface="+mn-ea"/>
                          <a:cs typeface="+mn-cs"/>
                        </a:rPr>
                        <a:t>(95% CI)</a:t>
                      </a:r>
                      <a:endParaRPr lang="en-US" sz="1200" b="1" dirty="0">
                        <a:solidFill>
                          <a:schemeClr val="bg1"/>
                        </a:solidFill>
                        <a:latin typeface="+mn-lt"/>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3201916143"/>
                  </a:ext>
                </a:extLst>
              </a:tr>
              <a:tr h="0">
                <a:tc>
                  <a:txBody>
                    <a:bodyPr/>
                    <a:lstStyle/>
                    <a:p>
                      <a:pPr algn="l"/>
                      <a:r>
                        <a:rPr lang="en-US" sz="1200" b="1" i="0" u="none" strike="noStrike" kern="1200" baseline="0" dirty="0">
                          <a:solidFill>
                            <a:schemeClr val="accent1"/>
                          </a:solidFill>
                          <a:latin typeface="+mn-lt"/>
                          <a:ea typeface="+mn-ea"/>
                          <a:cs typeface="+mn-cs"/>
                        </a:rPr>
                        <a:t>Primary composite</a:t>
                      </a:r>
                      <a:endParaRPr lang="en-US" sz="1200" b="1" dirty="0">
                        <a:solidFill>
                          <a:schemeClr val="accent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300 (11.3)</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259 (9.6)</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0.85 (0.72–1.00)</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2522536906"/>
                  </a:ext>
                </a:extLst>
              </a:tr>
              <a:tr h="0">
                <a:tc>
                  <a:txBody>
                    <a:bodyPr/>
                    <a:lstStyle/>
                    <a:p>
                      <a:pPr algn="l"/>
                      <a:r>
                        <a:rPr lang="en-US" sz="1200" b="1" i="0" u="none" strike="noStrike" kern="1200" baseline="0" dirty="0">
                          <a:solidFill>
                            <a:schemeClr val="accent1"/>
                          </a:solidFill>
                          <a:latin typeface="+mn-lt"/>
                          <a:ea typeface="+mn-ea"/>
                          <a:cs typeface="+mn-cs"/>
                        </a:rPr>
                        <a:t>Key secondary composite</a:t>
                      </a:r>
                      <a:endParaRPr lang="en-US" sz="1200" b="1" dirty="0">
                        <a:solidFill>
                          <a:schemeClr val="accent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224 (8.4)</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202 (7.5)</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0.89 (0.74–1.08)</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2707874094"/>
                  </a:ext>
                </a:extLst>
              </a:tr>
              <a:tr h="0">
                <a:tc>
                  <a:txBody>
                    <a:bodyPr/>
                    <a:lstStyle/>
                    <a:p>
                      <a:pPr algn="l"/>
                      <a:r>
                        <a:rPr lang="en-US" sz="1200" b="1" i="0" u="none" strike="noStrike" kern="1200" baseline="0" dirty="0">
                          <a:solidFill>
                            <a:schemeClr val="accent1"/>
                          </a:solidFill>
                          <a:latin typeface="+mn-lt"/>
                          <a:ea typeface="+mn-ea"/>
                          <a:cs typeface="+mn-cs"/>
                        </a:rPr>
                        <a:t>Any stroke</a:t>
                      </a:r>
                      <a:endParaRPr lang="en-US" sz="1200" b="1" dirty="0">
                        <a:solidFill>
                          <a:schemeClr val="accent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105 (4.0)</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95 (3.5)</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0.90 (0.68–1.19)</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3764225918"/>
                  </a:ext>
                </a:extLst>
              </a:tr>
              <a:tr h="0">
                <a:tc>
                  <a:txBody>
                    <a:bodyPr/>
                    <a:lstStyle/>
                    <a:p>
                      <a:pPr algn="l"/>
                      <a:r>
                        <a:rPr lang="en-US" sz="1200" b="1" i="0" u="none" strike="noStrike" kern="1200" baseline="0" dirty="0">
                          <a:solidFill>
                            <a:schemeClr val="accent1"/>
                          </a:solidFill>
                          <a:latin typeface="+mn-lt"/>
                          <a:ea typeface="+mn-ea"/>
                          <a:cs typeface="+mn-cs"/>
                        </a:rPr>
                        <a:t>Ischemic stroke</a:t>
                      </a:r>
                      <a:endParaRPr lang="en-US" sz="1200" b="1" dirty="0">
                        <a:solidFill>
                          <a:schemeClr val="accent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86 (3.2)</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80 (3.0)</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0.92 (0.68–1.25)</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3939177074"/>
                  </a:ext>
                </a:extLst>
              </a:tr>
              <a:tr h="0">
                <a:tc>
                  <a:txBody>
                    <a:bodyPr/>
                    <a:lstStyle/>
                    <a:p>
                      <a:pPr algn="l"/>
                      <a:r>
                        <a:rPr lang="en-US" sz="1200" b="1" i="0" u="none" strike="noStrike" kern="1200" baseline="0" dirty="0">
                          <a:solidFill>
                            <a:schemeClr val="accent1"/>
                          </a:solidFill>
                          <a:latin typeface="+mn-lt"/>
                          <a:ea typeface="+mn-ea"/>
                          <a:cs typeface="+mn-cs"/>
                        </a:rPr>
                        <a:t>Hemorrhagic stroke</a:t>
                      </a:r>
                      <a:endParaRPr lang="en-US" sz="1200" b="1" dirty="0">
                        <a:solidFill>
                          <a:schemeClr val="accent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14 (0.63)</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14 (0.61)</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0.99 (0.47–2.07)</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3795014625"/>
                  </a:ext>
                </a:extLst>
              </a:tr>
              <a:tr h="0">
                <a:tc>
                  <a:txBody>
                    <a:bodyPr/>
                    <a:lstStyle/>
                    <a:p>
                      <a:pPr algn="l"/>
                      <a:r>
                        <a:rPr lang="en-US" sz="1200" b="1" i="0" u="none" strike="noStrike" kern="1200" baseline="0" dirty="0">
                          <a:solidFill>
                            <a:schemeClr val="accent1"/>
                          </a:solidFill>
                          <a:latin typeface="+mn-lt"/>
                          <a:ea typeface="+mn-ea"/>
                          <a:cs typeface="+mn-cs"/>
                        </a:rPr>
                        <a:t>Myocardial infarction</a:t>
                      </a:r>
                      <a:endParaRPr lang="en-US" sz="1200" b="1" dirty="0">
                        <a:solidFill>
                          <a:schemeClr val="accent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100 (3.8)</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75 (2.8)</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0.74 (0.55–1.00)</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2201303743"/>
                  </a:ext>
                </a:extLst>
              </a:tr>
              <a:tr h="0">
                <a:tc>
                  <a:txBody>
                    <a:bodyPr/>
                    <a:lstStyle/>
                    <a:p>
                      <a:pPr algn="l"/>
                      <a:r>
                        <a:rPr lang="en-US" sz="1200" b="1" i="0" u="none" strike="noStrike" kern="1200" baseline="0" dirty="0">
                          <a:solidFill>
                            <a:schemeClr val="accent1"/>
                          </a:solidFill>
                          <a:latin typeface="+mn-lt"/>
                          <a:ea typeface="+mn-ea"/>
                          <a:cs typeface="+mn-cs"/>
                        </a:rPr>
                        <a:t>Coronary revascularization</a:t>
                      </a:r>
                      <a:endParaRPr lang="en-US" sz="1200" b="1" dirty="0">
                        <a:solidFill>
                          <a:schemeClr val="accent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128 (4.8)</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89 (3.3)</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0.68 (0.52–0.90)</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3586070193"/>
                  </a:ext>
                </a:extLst>
              </a:tr>
              <a:tr h="0">
                <a:tc>
                  <a:txBody>
                    <a:bodyPr/>
                    <a:lstStyle/>
                    <a:p>
                      <a:pPr algn="l"/>
                      <a:r>
                        <a:rPr lang="en-US" sz="1200" b="1" i="0" u="none" strike="noStrike" kern="1200" baseline="0" dirty="0">
                          <a:solidFill>
                            <a:schemeClr val="accent1"/>
                          </a:solidFill>
                          <a:latin typeface="+mn-lt"/>
                          <a:ea typeface="+mn-ea"/>
                          <a:cs typeface="+mn-cs"/>
                        </a:rPr>
                        <a:t>Unstable angina</a:t>
                      </a:r>
                      <a:endParaRPr lang="en-US" sz="1200" b="1" dirty="0">
                        <a:solidFill>
                          <a:schemeClr val="accent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33 (1.2)</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29 (1.1)</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0.86 (0.52–1.42)</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2429259113"/>
                  </a:ext>
                </a:extLst>
              </a:tr>
              <a:tr h="0">
                <a:tc>
                  <a:txBody>
                    <a:bodyPr/>
                    <a:lstStyle/>
                    <a:p>
                      <a:pPr algn="l"/>
                      <a:r>
                        <a:rPr lang="en-US" sz="1200" b="1" i="0" u="none" strike="noStrike" kern="1200" baseline="0" dirty="0">
                          <a:solidFill>
                            <a:schemeClr val="accent1"/>
                          </a:solidFill>
                          <a:latin typeface="+mn-lt"/>
                          <a:ea typeface="+mn-ea"/>
                          <a:cs typeface="+mn-cs"/>
                        </a:rPr>
                        <a:t>Cardiovascular death</a:t>
                      </a:r>
                      <a:endParaRPr lang="en-US" sz="1200" b="1" dirty="0">
                        <a:solidFill>
                          <a:schemeClr val="accent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65 (2.5)</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73 (2.7)</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1.11 (0.80–1.56)</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3136820835"/>
                  </a:ext>
                </a:extLst>
              </a:tr>
              <a:tr h="0">
                <a:tc>
                  <a:txBody>
                    <a:bodyPr/>
                    <a:lstStyle/>
                    <a:p>
                      <a:pPr algn="l"/>
                      <a:r>
                        <a:rPr lang="en-US" sz="1200" b="1" i="0" u="none" strike="noStrike" kern="1200" baseline="0" dirty="0">
                          <a:solidFill>
                            <a:schemeClr val="accent1"/>
                          </a:solidFill>
                          <a:latin typeface="+mn-lt"/>
                          <a:ea typeface="+mn-ea"/>
                          <a:cs typeface="+mn-cs"/>
                        </a:rPr>
                        <a:t>Ischemic stroke or TIA</a:t>
                      </a:r>
                      <a:endParaRPr lang="en-US" sz="1200" b="1" dirty="0">
                        <a:solidFill>
                          <a:schemeClr val="accent1"/>
                        </a:solidFill>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113 (4.3)</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102 (3.8)</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0.89 (0.68–1.17)</a:t>
                      </a:r>
                      <a:endParaRPr lang="en-US" sz="1200"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1130582815"/>
                  </a:ext>
                </a:extLst>
              </a:tr>
            </a:tbl>
          </a:graphicData>
        </a:graphic>
      </p:graphicFrame>
      <p:sp>
        <p:nvSpPr>
          <p:cNvPr id="8" name="Rectangle 7">
            <a:extLst>
              <a:ext uri="{FF2B5EF4-FFF2-40B4-BE49-F238E27FC236}">
                <a16:creationId xmlns:a16="http://schemas.microsoft.com/office/drawing/2014/main" id="{3122490C-4E37-6C59-9141-DBB0C5DBD4A7}"/>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3" action="ppaction://hlinksldjump"/>
            <a:extLst>
              <a:ext uri="{FF2B5EF4-FFF2-40B4-BE49-F238E27FC236}">
                <a16:creationId xmlns:a16="http://schemas.microsoft.com/office/drawing/2014/main" id="{5C90A4CE-D0D1-6D1B-9134-8613EF43C4C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603972201"/>
      </p:ext>
    </p:extLst>
  </p:cSld>
  <p:clrMapOvr>
    <a:masterClrMapping/>
  </p:clrMapOvr>
  <p:transition>
    <p:fade/>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015663"/>
          </a:xfrm>
        </p:spPr>
        <p:txBody>
          <a:bodyPr/>
          <a:lstStyle/>
          <a:p>
            <a:r>
              <a:rPr lang="en-US" noProof="0" dirty="0"/>
              <a:t>Significant LDL-C Reduction in Evolocumab Group Compared With Placebo Group</a:t>
            </a:r>
          </a:p>
        </p:txBody>
      </p:sp>
      <p:sp>
        <p:nvSpPr>
          <p:cNvPr id="410" name="Oval 53">
            <a:extLst>
              <a:ext uri="{FF2B5EF4-FFF2-40B4-BE49-F238E27FC236}">
                <a16:creationId xmlns:a16="http://schemas.microsoft.com/office/drawing/2014/main" id="{4971D06F-7188-727B-6CFC-9785D51DC93C}"/>
              </a:ext>
            </a:extLst>
          </p:cNvPr>
          <p:cNvSpPr>
            <a:spLocks noChangeArrowheads="1"/>
          </p:cNvSpPr>
          <p:nvPr/>
        </p:nvSpPr>
        <p:spPr bwMode="auto">
          <a:xfrm>
            <a:off x="2321217" y="1982403"/>
            <a:ext cx="94013" cy="92625"/>
          </a:xfrm>
          <a:prstGeom prst="ellipse">
            <a:avLst/>
          </a:pr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11" name="Oval 55">
            <a:extLst>
              <a:ext uri="{FF2B5EF4-FFF2-40B4-BE49-F238E27FC236}">
                <a16:creationId xmlns:a16="http://schemas.microsoft.com/office/drawing/2014/main" id="{94971D08-6A8E-D267-DB18-3E32707C0665}"/>
              </a:ext>
            </a:extLst>
          </p:cNvPr>
          <p:cNvSpPr>
            <a:spLocks noChangeArrowheads="1"/>
          </p:cNvSpPr>
          <p:nvPr/>
        </p:nvSpPr>
        <p:spPr bwMode="auto">
          <a:xfrm>
            <a:off x="2772589" y="1952631"/>
            <a:ext cx="94013" cy="92625"/>
          </a:xfrm>
          <a:prstGeom prst="ellipse">
            <a:avLst/>
          </a:pr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12" name="Oval 56">
            <a:extLst>
              <a:ext uri="{FF2B5EF4-FFF2-40B4-BE49-F238E27FC236}">
                <a16:creationId xmlns:a16="http://schemas.microsoft.com/office/drawing/2014/main" id="{E5AB5F56-FDC2-8F1C-42F8-10B525C508FE}"/>
              </a:ext>
            </a:extLst>
          </p:cNvPr>
          <p:cNvSpPr>
            <a:spLocks noChangeArrowheads="1"/>
          </p:cNvSpPr>
          <p:nvPr/>
        </p:nvSpPr>
        <p:spPr bwMode="auto">
          <a:xfrm>
            <a:off x="3442943" y="1893087"/>
            <a:ext cx="94013" cy="92625"/>
          </a:xfrm>
          <a:prstGeom prst="ellipse">
            <a:avLst/>
          </a:prstGeom>
          <a:solidFill>
            <a:srgbClr val="113E6B"/>
          </a:solidFill>
          <a:ln w="12700">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13" name="Oval 59">
            <a:extLst>
              <a:ext uri="{FF2B5EF4-FFF2-40B4-BE49-F238E27FC236}">
                <a16:creationId xmlns:a16="http://schemas.microsoft.com/office/drawing/2014/main" id="{C0C5AC59-F19D-4FD5-EE66-131DAD255C58}"/>
              </a:ext>
            </a:extLst>
          </p:cNvPr>
          <p:cNvSpPr>
            <a:spLocks noChangeArrowheads="1"/>
          </p:cNvSpPr>
          <p:nvPr/>
        </p:nvSpPr>
        <p:spPr bwMode="auto">
          <a:xfrm>
            <a:off x="4792591" y="1922859"/>
            <a:ext cx="94013" cy="92625"/>
          </a:xfrm>
          <a:prstGeom prst="ellipse">
            <a:avLst/>
          </a:pr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14" name="Oval 61">
            <a:extLst>
              <a:ext uri="{FF2B5EF4-FFF2-40B4-BE49-F238E27FC236}">
                <a16:creationId xmlns:a16="http://schemas.microsoft.com/office/drawing/2014/main" id="{9846240C-D38F-E87C-9C8E-A7CE30948CAA}"/>
              </a:ext>
            </a:extLst>
          </p:cNvPr>
          <p:cNvSpPr>
            <a:spLocks noChangeArrowheads="1"/>
          </p:cNvSpPr>
          <p:nvPr/>
        </p:nvSpPr>
        <p:spPr bwMode="auto">
          <a:xfrm>
            <a:off x="6140004" y="1893087"/>
            <a:ext cx="94013" cy="92625"/>
          </a:xfrm>
          <a:prstGeom prst="ellipse">
            <a:avLst/>
          </a:pr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15" name="Oval 63">
            <a:extLst>
              <a:ext uri="{FF2B5EF4-FFF2-40B4-BE49-F238E27FC236}">
                <a16:creationId xmlns:a16="http://schemas.microsoft.com/office/drawing/2014/main" id="{11A46F3D-A5DF-32FB-5EFF-D6F4DF7291B5}"/>
              </a:ext>
            </a:extLst>
          </p:cNvPr>
          <p:cNvSpPr>
            <a:spLocks noChangeArrowheads="1"/>
          </p:cNvSpPr>
          <p:nvPr/>
        </p:nvSpPr>
        <p:spPr bwMode="auto">
          <a:xfrm>
            <a:off x="7487418" y="1893087"/>
            <a:ext cx="94013" cy="92625"/>
          </a:xfrm>
          <a:prstGeom prst="ellipse">
            <a:avLst/>
          </a:pr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16" name="Oval 65">
            <a:extLst>
              <a:ext uri="{FF2B5EF4-FFF2-40B4-BE49-F238E27FC236}">
                <a16:creationId xmlns:a16="http://schemas.microsoft.com/office/drawing/2014/main" id="{EE4C1B23-4666-5217-7802-0968B664DCA9}"/>
              </a:ext>
            </a:extLst>
          </p:cNvPr>
          <p:cNvSpPr>
            <a:spLocks noChangeArrowheads="1"/>
          </p:cNvSpPr>
          <p:nvPr/>
        </p:nvSpPr>
        <p:spPr bwMode="auto">
          <a:xfrm>
            <a:off x="8834831" y="1893087"/>
            <a:ext cx="94013" cy="92625"/>
          </a:xfrm>
          <a:prstGeom prst="ellipse">
            <a:avLst/>
          </a:pr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17" name="Oval 67">
            <a:extLst>
              <a:ext uri="{FF2B5EF4-FFF2-40B4-BE49-F238E27FC236}">
                <a16:creationId xmlns:a16="http://schemas.microsoft.com/office/drawing/2014/main" id="{BF9DA646-217A-C759-CCAE-EF9DCE3BF51E}"/>
              </a:ext>
            </a:extLst>
          </p:cNvPr>
          <p:cNvSpPr>
            <a:spLocks noChangeArrowheads="1"/>
          </p:cNvSpPr>
          <p:nvPr/>
        </p:nvSpPr>
        <p:spPr bwMode="auto">
          <a:xfrm>
            <a:off x="10182244" y="1893087"/>
            <a:ext cx="94013" cy="92625"/>
          </a:xfrm>
          <a:prstGeom prst="ellipse">
            <a:avLst/>
          </a:pr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18" name="Oval 69">
            <a:extLst>
              <a:ext uri="{FF2B5EF4-FFF2-40B4-BE49-F238E27FC236}">
                <a16:creationId xmlns:a16="http://schemas.microsoft.com/office/drawing/2014/main" id="{3A0CC651-3300-7C9D-AEA5-A50A3C1A501C}"/>
              </a:ext>
            </a:extLst>
          </p:cNvPr>
          <p:cNvSpPr>
            <a:spLocks noChangeArrowheads="1"/>
          </p:cNvSpPr>
          <p:nvPr/>
        </p:nvSpPr>
        <p:spPr bwMode="auto">
          <a:xfrm>
            <a:off x="11529658" y="1863315"/>
            <a:ext cx="94013" cy="92625"/>
          </a:xfrm>
          <a:prstGeom prst="ellipse">
            <a:avLst/>
          </a:pr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19" name="Oval 72">
            <a:extLst>
              <a:ext uri="{FF2B5EF4-FFF2-40B4-BE49-F238E27FC236}">
                <a16:creationId xmlns:a16="http://schemas.microsoft.com/office/drawing/2014/main" id="{77BCDC02-C30C-C0F2-3E39-31F0FA336B95}"/>
              </a:ext>
            </a:extLst>
          </p:cNvPr>
          <p:cNvSpPr>
            <a:spLocks noChangeArrowheads="1"/>
          </p:cNvSpPr>
          <p:nvPr/>
        </p:nvSpPr>
        <p:spPr bwMode="auto">
          <a:xfrm>
            <a:off x="2097765" y="1848428"/>
            <a:ext cx="94013" cy="92625"/>
          </a:xfrm>
          <a:prstGeom prst="ellipse">
            <a:avLst/>
          </a:prstGeom>
          <a:solidFill>
            <a:srgbClr val="013161"/>
          </a:solidFill>
          <a:ln w="12700" cap="flat">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09" name="Freeform 49">
            <a:extLst>
              <a:ext uri="{FF2B5EF4-FFF2-40B4-BE49-F238E27FC236}">
                <a16:creationId xmlns:a16="http://schemas.microsoft.com/office/drawing/2014/main" id="{4F0EEFA0-0E67-76A0-D446-F6099B13A534}"/>
              </a:ext>
            </a:extLst>
          </p:cNvPr>
          <p:cNvSpPr>
            <a:spLocks/>
          </p:cNvSpPr>
          <p:nvPr/>
        </p:nvSpPr>
        <p:spPr bwMode="auto">
          <a:xfrm>
            <a:off x="2144772" y="1879856"/>
            <a:ext cx="9431892" cy="148861"/>
          </a:xfrm>
          <a:custGeom>
            <a:avLst/>
            <a:gdLst>
              <a:gd name="T0" fmla="*/ 0 w 4221"/>
              <a:gd name="T1" fmla="*/ 0 h 90"/>
              <a:gd name="T2" fmla="*/ 100 w 4221"/>
              <a:gd name="T3" fmla="*/ 90 h 90"/>
              <a:gd name="T4" fmla="*/ 301 w 4221"/>
              <a:gd name="T5" fmla="*/ 72 h 90"/>
              <a:gd name="T6" fmla="*/ 603 w 4221"/>
              <a:gd name="T7" fmla="*/ 36 h 90"/>
              <a:gd name="T8" fmla="*/ 1206 w 4221"/>
              <a:gd name="T9" fmla="*/ 54 h 90"/>
              <a:gd name="T10" fmla="*/ 1808 w 4221"/>
              <a:gd name="T11" fmla="*/ 36 h 90"/>
              <a:gd name="T12" fmla="*/ 2411 w 4221"/>
              <a:gd name="T13" fmla="*/ 36 h 90"/>
              <a:gd name="T14" fmla="*/ 3014 w 4221"/>
              <a:gd name="T15" fmla="*/ 36 h 90"/>
              <a:gd name="T16" fmla="*/ 3618 w 4221"/>
              <a:gd name="T17" fmla="*/ 36 h 90"/>
              <a:gd name="T18" fmla="*/ 4221 w 4221"/>
              <a:gd name="T19" fmla="*/ 1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1" h="90">
                <a:moveTo>
                  <a:pt x="0" y="0"/>
                </a:moveTo>
                <a:lnTo>
                  <a:pt x="100" y="90"/>
                </a:lnTo>
                <a:lnTo>
                  <a:pt x="301" y="72"/>
                </a:lnTo>
                <a:lnTo>
                  <a:pt x="603" y="36"/>
                </a:lnTo>
                <a:lnTo>
                  <a:pt x="1206" y="54"/>
                </a:lnTo>
                <a:lnTo>
                  <a:pt x="1808" y="36"/>
                </a:lnTo>
                <a:lnTo>
                  <a:pt x="2411" y="36"/>
                </a:lnTo>
                <a:lnTo>
                  <a:pt x="3014" y="36"/>
                </a:lnTo>
                <a:lnTo>
                  <a:pt x="3618" y="36"/>
                </a:lnTo>
                <a:lnTo>
                  <a:pt x="4221" y="18"/>
                </a:lnTo>
              </a:path>
            </a:pathLst>
          </a:custGeom>
          <a:noFill/>
          <a:ln w="31750"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98" name="Freeform 10">
            <a:extLst>
              <a:ext uri="{FF2B5EF4-FFF2-40B4-BE49-F238E27FC236}">
                <a16:creationId xmlns:a16="http://schemas.microsoft.com/office/drawing/2014/main" id="{D7325E06-9ADE-BE03-A4B1-EC823A0FE7F8}"/>
              </a:ext>
            </a:extLst>
          </p:cNvPr>
          <p:cNvSpPr>
            <a:spLocks noEditPoints="1"/>
          </p:cNvSpPr>
          <p:nvPr/>
        </p:nvSpPr>
        <p:spPr bwMode="auto">
          <a:xfrm>
            <a:off x="2104551" y="1850084"/>
            <a:ext cx="78207" cy="59544"/>
          </a:xfrm>
          <a:custGeom>
            <a:avLst/>
            <a:gdLst>
              <a:gd name="T0" fmla="*/ 17 w 35"/>
              <a:gd name="T1" fmla="*/ 18 h 36"/>
              <a:gd name="T2" fmla="*/ 17 w 35"/>
              <a:gd name="T3" fmla="*/ 36 h 36"/>
              <a:gd name="T4" fmla="*/ 17 w 35"/>
              <a:gd name="T5" fmla="*/ 18 h 36"/>
              <a:gd name="T6" fmla="*/ 17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7" y="18"/>
                </a:moveTo>
                <a:lnTo>
                  <a:pt x="17" y="36"/>
                </a:lnTo>
                <a:moveTo>
                  <a:pt x="17" y="18"/>
                </a:moveTo>
                <a:lnTo>
                  <a:pt x="17" y="0"/>
                </a:lnTo>
                <a:moveTo>
                  <a:pt x="0" y="36"/>
                </a:moveTo>
                <a:lnTo>
                  <a:pt x="35" y="36"/>
                </a:lnTo>
                <a:moveTo>
                  <a:pt x="0" y="0"/>
                </a:moveTo>
                <a:lnTo>
                  <a:pt x="35" y="0"/>
                </a:lnTo>
              </a:path>
            </a:pathLst>
          </a:custGeom>
          <a:noFill/>
          <a:ln w="12700" cap="flat">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99" name="Freeform 12">
            <a:extLst>
              <a:ext uri="{FF2B5EF4-FFF2-40B4-BE49-F238E27FC236}">
                <a16:creationId xmlns:a16="http://schemas.microsoft.com/office/drawing/2014/main" id="{076D6181-87EE-5ADD-3CA9-C09F1F5443B1}"/>
              </a:ext>
            </a:extLst>
          </p:cNvPr>
          <p:cNvSpPr>
            <a:spLocks noEditPoints="1"/>
          </p:cNvSpPr>
          <p:nvPr/>
        </p:nvSpPr>
        <p:spPr bwMode="auto">
          <a:xfrm>
            <a:off x="2330236" y="1998945"/>
            <a:ext cx="78207" cy="59544"/>
          </a:xfrm>
          <a:custGeom>
            <a:avLst/>
            <a:gdLst>
              <a:gd name="T0" fmla="*/ 17 w 35"/>
              <a:gd name="T1" fmla="*/ 18 h 36"/>
              <a:gd name="T2" fmla="*/ 17 w 35"/>
              <a:gd name="T3" fmla="*/ 36 h 36"/>
              <a:gd name="T4" fmla="*/ 17 w 35"/>
              <a:gd name="T5" fmla="*/ 18 h 36"/>
              <a:gd name="T6" fmla="*/ 17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7" y="18"/>
                </a:moveTo>
                <a:lnTo>
                  <a:pt x="17" y="36"/>
                </a:lnTo>
                <a:moveTo>
                  <a:pt x="17" y="18"/>
                </a:moveTo>
                <a:lnTo>
                  <a:pt x="17" y="0"/>
                </a:lnTo>
                <a:moveTo>
                  <a:pt x="0" y="36"/>
                </a:moveTo>
                <a:lnTo>
                  <a:pt x="35" y="36"/>
                </a:lnTo>
                <a:moveTo>
                  <a:pt x="0" y="0"/>
                </a:moveTo>
                <a:lnTo>
                  <a:pt x="35" y="0"/>
                </a:lnTo>
              </a:path>
            </a:pathLst>
          </a:cu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00" name="Freeform 14">
            <a:extLst>
              <a:ext uri="{FF2B5EF4-FFF2-40B4-BE49-F238E27FC236}">
                <a16:creationId xmlns:a16="http://schemas.microsoft.com/office/drawing/2014/main" id="{C2CA027B-1360-CD76-083E-2F2BEC92662A}"/>
              </a:ext>
            </a:extLst>
          </p:cNvPr>
          <p:cNvSpPr>
            <a:spLocks noEditPoints="1"/>
          </p:cNvSpPr>
          <p:nvPr/>
        </p:nvSpPr>
        <p:spPr bwMode="auto">
          <a:xfrm>
            <a:off x="2786159" y="1969173"/>
            <a:ext cx="80443" cy="59544"/>
          </a:xfrm>
          <a:custGeom>
            <a:avLst/>
            <a:gdLst>
              <a:gd name="T0" fmla="*/ 18 w 36"/>
              <a:gd name="T1" fmla="*/ 18 h 36"/>
              <a:gd name="T2" fmla="*/ 18 w 36"/>
              <a:gd name="T3" fmla="*/ 36 h 36"/>
              <a:gd name="T4" fmla="*/ 18 w 36"/>
              <a:gd name="T5" fmla="*/ 18 h 36"/>
              <a:gd name="T6" fmla="*/ 18 w 36"/>
              <a:gd name="T7" fmla="*/ 0 h 36"/>
              <a:gd name="T8" fmla="*/ 0 w 36"/>
              <a:gd name="T9" fmla="*/ 36 h 36"/>
              <a:gd name="T10" fmla="*/ 36 w 36"/>
              <a:gd name="T11" fmla="*/ 36 h 36"/>
              <a:gd name="T12" fmla="*/ 0 w 36"/>
              <a:gd name="T13" fmla="*/ 0 h 36"/>
              <a:gd name="T14" fmla="*/ 36 w 36"/>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6">
                <a:moveTo>
                  <a:pt x="18" y="18"/>
                </a:moveTo>
                <a:lnTo>
                  <a:pt x="18" y="36"/>
                </a:lnTo>
                <a:moveTo>
                  <a:pt x="18" y="18"/>
                </a:moveTo>
                <a:lnTo>
                  <a:pt x="18" y="0"/>
                </a:lnTo>
                <a:moveTo>
                  <a:pt x="0" y="36"/>
                </a:moveTo>
                <a:lnTo>
                  <a:pt x="36" y="36"/>
                </a:lnTo>
                <a:moveTo>
                  <a:pt x="0" y="0"/>
                </a:moveTo>
                <a:lnTo>
                  <a:pt x="36" y="0"/>
                </a:lnTo>
              </a:path>
            </a:pathLst>
          </a:cu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01" name="Freeform 16">
            <a:extLst>
              <a:ext uri="{FF2B5EF4-FFF2-40B4-BE49-F238E27FC236}">
                <a16:creationId xmlns:a16="http://schemas.microsoft.com/office/drawing/2014/main" id="{8F9B1BD5-6CA4-659D-763D-5F25707DC7DA}"/>
              </a:ext>
            </a:extLst>
          </p:cNvPr>
          <p:cNvSpPr>
            <a:spLocks noEditPoints="1"/>
          </p:cNvSpPr>
          <p:nvPr/>
        </p:nvSpPr>
        <p:spPr bwMode="auto">
          <a:xfrm>
            <a:off x="3451963" y="1909628"/>
            <a:ext cx="80443" cy="59544"/>
          </a:xfrm>
          <a:custGeom>
            <a:avLst/>
            <a:gdLst>
              <a:gd name="T0" fmla="*/ 17 w 36"/>
              <a:gd name="T1" fmla="*/ 19 h 36"/>
              <a:gd name="T2" fmla="*/ 17 w 36"/>
              <a:gd name="T3" fmla="*/ 36 h 36"/>
              <a:gd name="T4" fmla="*/ 17 w 36"/>
              <a:gd name="T5" fmla="*/ 19 h 36"/>
              <a:gd name="T6" fmla="*/ 17 w 36"/>
              <a:gd name="T7" fmla="*/ 0 h 36"/>
              <a:gd name="T8" fmla="*/ 0 w 36"/>
              <a:gd name="T9" fmla="*/ 36 h 36"/>
              <a:gd name="T10" fmla="*/ 36 w 36"/>
              <a:gd name="T11" fmla="*/ 36 h 36"/>
              <a:gd name="T12" fmla="*/ 0 w 36"/>
              <a:gd name="T13" fmla="*/ 0 h 36"/>
              <a:gd name="T14" fmla="*/ 36 w 36"/>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6">
                <a:moveTo>
                  <a:pt x="17" y="19"/>
                </a:moveTo>
                <a:lnTo>
                  <a:pt x="17" y="36"/>
                </a:lnTo>
                <a:moveTo>
                  <a:pt x="17" y="19"/>
                </a:moveTo>
                <a:lnTo>
                  <a:pt x="17" y="0"/>
                </a:lnTo>
                <a:moveTo>
                  <a:pt x="0" y="36"/>
                </a:moveTo>
                <a:lnTo>
                  <a:pt x="36" y="36"/>
                </a:lnTo>
                <a:moveTo>
                  <a:pt x="0" y="0"/>
                </a:moveTo>
                <a:lnTo>
                  <a:pt x="36" y="0"/>
                </a:lnTo>
              </a:path>
            </a:pathLst>
          </a:cu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02" name="Freeform 18">
            <a:extLst>
              <a:ext uri="{FF2B5EF4-FFF2-40B4-BE49-F238E27FC236}">
                <a16:creationId xmlns:a16="http://schemas.microsoft.com/office/drawing/2014/main" id="{EF3030FD-4F1C-5770-0F9C-EFA71CDDFB08}"/>
              </a:ext>
            </a:extLst>
          </p:cNvPr>
          <p:cNvSpPr>
            <a:spLocks noEditPoints="1"/>
          </p:cNvSpPr>
          <p:nvPr/>
        </p:nvSpPr>
        <p:spPr bwMode="auto">
          <a:xfrm>
            <a:off x="4797142" y="1941054"/>
            <a:ext cx="82676" cy="57891"/>
          </a:xfrm>
          <a:custGeom>
            <a:avLst/>
            <a:gdLst>
              <a:gd name="T0" fmla="*/ 19 w 37"/>
              <a:gd name="T1" fmla="*/ 17 h 35"/>
              <a:gd name="T2" fmla="*/ 19 w 37"/>
              <a:gd name="T3" fmla="*/ 35 h 35"/>
              <a:gd name="T4" fmla="*/ 19 w 37"/>
              <a:gd name="T5" fmla="*/ 17 h 35"/>
              <a:gd name="T6" fmla="*/ 19 w 37"/>
              <a:gd name="T7" fmla="*/ 0 h 35"/>
              <a:gd name="T8" fmla="*/ 0 w 37"/>
              <a:gd name="T9" fmla="*/ 35 h 35"/>
              <a:gd name="T10" fmla="*/ 37 w 37"/>
              <a:gd name="T11" fmla="*/ 35 h 35"/>
              <a:gd name="T12" fmla="*/ 0 w 37"/>
              <a:gd name="T13" fmla="*/ 0 h 35"/>
              <a:gd name="T14" fmla="*/ 37 w 37"/>
              <a:gd name="T15" fmla="*/ 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5">
                <a:moveTo>
                  <a:pt x="19" y="17"/>
                </a:moveTo>
                <a:lnTo>
                  <a:pt x="19" y="35"/>
                </a:lnTo>
                <a:moveTo>
                  <a:pt x="19" y="17"/>
                </a:moveTo>
                <a:lnTo>
                  <a:pt x="19" y="0"/>
                </a:lnTo>
                <a:moveTo>
                  <a:pt x="0" y="35"/>
                </a:moveTo>
                <a:lnTo>
                  <a:pt x="37" y="35"/>
                </a:lnTo>
                <a:moveTo>
                  <a:pt x="0" y="0"/>
                </a:moveTo>
                <a:lnTo>
                  <a:pt x="37" y="0"/>
                </a:lnTo>
              </a:path>
            </a:pathLst>
          </a:cu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03" name="Freeform 20">
            <a:extLst>
              <a:ext uri="{FF2B5EF4-FFF2-40B4-BE49-F238E27FC236}">
                <a16:creationId xmlns:a16="http://schemas.microsoft.com/office/drawing/2014/main" id="{4C0E5341-D8B3-2022-D4DF-A49978091591}"/>
              </a:ext>
            </a:extLst>
          </p:cNvPr>
          <p:cNvSpPr>
            <a:spLocks noEditPoints="1"/>
          </p:cNvSpPr>
          <p:nvPr/>
        </p:nvSpPr>
        <p:spPr bwMode="auto">
          <a:xfrm>
            <a:off x="6144556" y="1909628"/>
            <a:ext cx="82676" cy="59544"/>
          </a:xfrm>
          <a:custGeom>
            <a:avLst/>
            <a:gdLst>
              <a:gd name="T0" fmla="*/ 19 w 37"/>
              <a:gd name="T1" fmla="*/ 19 h 36"/>
              <a:gd name="T2" fmla="*/ 19 w 37"/>
              <a:gd name="T3" fmla="*/ 36 h 36"/>
              <a:gd name="T4" fmla="*/ 19 w 37"/>
              <a:gd name="T5" fmla="*/ 19 h 36"/>
              <a:gd name="T6" fmla="*/ 19 w 37"/>
              <a:gd name="T7" fmla="*/ 0 h 36"/>
              <a:gd name="T8" fmla="*/ 0 w 37"/>
              <a:gd name="T9" fmla="*/ 36 h 36"/>
              <a:gd name="T10" fmla="*/ 37 w 37"/>
              <a:gd name="T11" fmla="*/ 36 h 36"/>
              <a:gd name="T12" fmla="*/ 0 w 37"/>
              <a:gd name="T13" fmla="*/ 0 h 36"/>
              <a:gd name="T14" fmla="*/ 37 w 37"/>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6">
                <a:moveTo>
                  <a:pt x="19" y="19"/>
                </a:moveTo>
                <a:lnTo>
                  <a:pt x="19" y="36"/>
                </a:lnTo>
                <a:moveTo>
                  <a:pt x="19" y="19"/>
                </a:moveTo>
                <a:lnTo>
                  <a:pt x="19" y="0"/>
                </a:lnTo>
                <a:moveTo>
                  <a:pt x="0" y="36"/>
                </a:moveTo>
                <a:lnTo>
                  <a:pt x="37" y="36"/>
                </a:lnTo>
                <a:moveTo>
                  <a:pt x="0" y="0"/>
                </a:moveTo>
                <a:lnTo>
                  <a:pt x="37" y="0"/>
                </a:lnTo>
              </a:path>
            </a:pathLst>
          </a:cu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04" name="Freeform 22">
            <a:extLst>
              <a:ext uri="{FF2B5EF4-FFF2-40B4-BE49-F238E27FC236}">
                <a16:creationId xmlns:a16="http://schemas.microsoft.com/office/drawing/2014/main" id="{DD5AF528-4696-0B6C-32BE-9515FC479B0F}"/>
              </a:ext>
            </a:extLst>
          </p:cNvPr>
          <p:cNvSpPr>
            <a:spLocks noEditPoints="1"/>
          </p:cNvSpPr>
          <p:nvPr/>
        </p:nvSpPr>
        <p:spPr bwMode="auto">
          <a:xfrm>
            <a:off x="7494204" y="1909628"/>
            <a:ext cx="80443" cy="59544"/>
          </a:xfrm>
          <a:custGeom>
            <a:avLst/>
            <a:gdLst>
              <a:gd name="T0" fmla="*/ 18 w 36"/>
              <a:gd name="T1" fmla="*/ 19 h 36"/>
              <a:gd name="T2" fmla="*/ 18 w 36"/>
              <a:gd name="T3" fmla="*/ 36 h 36"/>
              <a:gd name="T4" fmla="*/ 18 w 36"/>
              <a:gd name="T5" fmla="*/ 19 h 36"/>
              <a:gd name="T6" fmla="*/ 18 w 36"/>
              <a:gd name="T7" fmla="*/ 0 h 36"/>
              <a:gd name="T8" fmla="*/ 0 w 36"/>
              <a:gd name="T9" fmla="*/ 36 h 36"/>
              <a:gd name="T10" fmla="*/ 36 w 36"/>
              <a:gd name="T11" fmla="*/ 36 h 36"/>
              <a:gd name="T12" fmla="*/ 0 w 36"/>
              <a:gd name="T13" fmla="*/ 0 h 36"/>
              <a:gd name="T14" fmla="*/ 36 w 36"/>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6">
                <a:moveTo>
                  <a:pt x="18" y="19"/>
                </a:moveTo>
                <a:lnTo>
                  <a:pt x="18" y="36"/>
                </a:lnTo>
                <a:moveTo>
                  <a:pt x="18" y="19"/>
                </a:moveTo>
                <a:lnTo>
                  <a:pt x="18" y="0"/>
                </a:lnTo>
                <a:moveTo>
                  <a:pt x="0" y="36"/>
                </a:moveTo>
                <a:lnTo>
                  <a:pt x="36" y="36"/>
                </a:lnTo>
                <a:moveTo>
                  <a:pt x="0" y="0"/>
                </a:moveTo>
                <a:lnTo>
                  <a:pt x="36" y="0"/>
                </a:lnTo>
              </a:path>
            </a:pathLst>
          </a:cu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05" name="Freeform 24">
            <a:extLst>
              <a:ext uri="{FF2B5EF4-FFF2-40B4-BE49-F238E27FC236}">
                <a16:creationId xmlns:a16="http://schemas.microsoft.com/office/drawing/2014/main" id="{8A3C87C6-E887-1226-4428-9315CD61BD59}"/>
              </a:ext>
            </a:extLst>
          </p:cNvPr>
          <p:cNvSpPr>
            <a:spLocks noEditPoints="1"/>
          </p:cNvSpPr>
          <p:nvPr/>
        </p:nvSpPr>
        <p:spPr bwMode="auto">
          <a:xfrm>
            <a:off x="8841616" y="1909628"/>
            <a:ext cx="78207" cy="59544"/>
          </a:xfrm>
          <a:custGeom>
            <a:avLst/>
            <a:gdLst>
              <a:gd name="T0" fmla="*/ 18 w 35"/>
              <a:gd name="T1" fmla="*/ 19 h 36"/>
              <a:gd name="T2" fmla="*/ 18 w 35"/>
              <a:gd name="T3" fmla="*/ 36 h 36"/>
              <a:gd name="T4" fmla="*/ 18 w 35"/>
              <a:gd name="T5" fmla="*/ 19 h 36"/>
              <a:gd name="T6" fmla="*/ 18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8" y="19"/>
                </a:moveTo>
                <a:lnTo>
                  <a:pt x="18" y="36"/>
                </a:lnTo>
                <a:moveTo>
                  <a:pt x="18" y="19"/>
                </a:moveTo>
                <a:lnTo>
                  <a:pt x="18" y="0"/>
                </a:lnTo>
                <a:moveTo>
                  <a:pt x="0" y="36"/>
                </a:moveTo>
                <a:lnTo>
                  <a:pt x="35" y="36"/>
                </a:lnTo>
                <a:moveTo>
                  <a:pt x="0" y="0"/>
                </a:moveTo>
                <a:lnTo>
                  <a:pt x="35" y="0"/>
                </a:lnTo>
              </a:path>
            </a:pathLst>
          </a:cu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06" name="Freeform 26">
            <a:extLst>
              <a:ext uri="{FF2B5EF4-FFF2-40B4-BE49-F238E27FC236}">
                <a16:creationId xmlns:a16="http://schemas.microsoft.com/office/drawing/2014/main" id="{B390C284-7F2B-FB7B-1703-09C954DCE119}"/>
              </a:ext>
            </a:extLst>
          </p:cNvPr>
          <p:cNvSpPr>
            <a:spLocks noEditPoints="1"/>
          </p:cNvSpPr>
          <p:nvPr/>
        </p:nvSpPr>
        <p:spPr bwMode="auto">
          <a:xfrm>
            <a:off x="10189030" y="1909628"/>
            <a:ext cx="78207" cy="59544"/>
          </a:xfrm>
          <a:custGeom>
            <a:avLst/>
            <a:gdLst>
              <a:gd name="T0" fmla="*/ 18 w 35"/>
              <a:gd name="T1" fmla="*/ 19 h 36"/>
              <a:gd name="T2" fmla="*/ 18 w 35"/>
              <a:gd name="T3" fmla="*/ 36 h 36"/>
              <a:gd name="T4" fmla="*/ 18 w 35"/>
              <a:gd name="T5" fmla="*/ 19 h 36"/>
              <a:gd name="T6" fmla="*/ 18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8" y="19"/>
                </a:moveTo>
                <a:lnTo>
                  <a:pt x="18" y="36"/>
                </a:lnTo>
                <a:moveTo>
                  <a:pt x="18" y="19"/>
                </a:moveTo>
                <a:lnTo>
                  <a:pt x="18" y="0"/>
                </a:lnTo>
                <a:moveTo>
                  <a:pt x="0" y="36"/>
                </a:moveTo>
                <a:lnTo>
                  <a:pt x="35" y="36"/>
                </a:lnTo>
                <a:moveTo>
                  <a:pt x="0" y="0"/>
                </a:moveTo>
                <a:lnTo>
                  <a:pt x="35" y="0"/>
                </a:lnTo>
              </a:path>
            </a:pathLst>
          </a:cu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407" name="Freeform 28">
            <a:extLst>
              <a:ext uri="{FF2B5EF4-FFF2-40B4-BE49-F238E27FC236}">
                <a16:creationId xmlns:a16="http://schemas.microsoft.com/office/drawing/2014/main" id="{D6E26E82-E05D-ECB3-A089-7C5AF2A79D85}"/>
              </a:ext>
            </a:extLst>
          </p:cNvPr>
          <p:cNvSpPr>
            <a:spLocks noEditPoints="1"/>
          </p:cNvSpPr>
          <p:nvPr/>
        </p:nvSpPr>
        <p:spPr bwMode="auto">
          <a:xfrm>
            <a:off x="11536442" y="1879856"/>
            <a:ext cx="80443" cy="61199"/>
          </a:xfrm>
          <a:custGeom>
            <a:avLst/>
            <a:gdLst>
              <a:gd name="T0" fmla="*/ 17 w 36"/>
              <a:gd name="T1" fmla="*/ 18 h 37"/>
              <a:gd name="T2" fmla="*/ 17 w 36"/>
              <a:gd name="T3" fmla="*/ 37 h 37"/>
              <a:gd name="T4" fmla="*/ 17 w 36"/>
              <a:gd name="T5" fmla="*/ 18 h 37"/>
              <a:gd name="T6" fmla="*/ 17 w 36"/>
              <a:gd name="T7" fmla="*/ 0 h 37"/>
              <a:gd name="T8" fmla="*/ 0 w 36"/>
              <a:gd name="T9" fmla="*/ 37 h 37"/>
              <a:gd name="T10" fmla="*/ 36 w 36"/>
              <a:gd name="T11" fmla="*/ 37 h 37"/>
              <a:gd name="T12" fmla="*/ 0 w 36"/>
              <a:gd name="T13" fmla="*/ 0 h 37"/>
              <a:gd name="T14" fmla="*/ 36 w 36"/>
              <a:gd name="T15" fmla="*/ 0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7">
                <a:moveTo>
                  <a:pt x="17" y="18"/>
                </a:moveTo>
                <a:lnTo>
                  <a:pt x="17" y="37"/>
                </a:lnTo>
                <a:moveTo>
                  <a:pt x="17" y="18"/>
                </a:moveTo>
                <a:lnTo>
                  <a:pt x="17" y="0"/>
                </a:lnTo>
                <a:moveTo>
                  <a:pt x="0" y="37"/>
                </a:moveTo>
                <a:lnTo>
                  <a:pt x="36" y="37"/>
                </a:lnTo>
                <a:moveTo>
                  <a:pt x="0" y="0"/>
                </a:moveTo>
                <a:lnTo>
                  <a:pt x="36" y="0"/>
                </a:lnTo>
              </a:path>
            </a:pathLst>
          </a:custGeom>
          <a:solidFill>
            <a:srgbClr val="113E6B"/>
          </a:solid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4" name="Rectangle 284">
            <a:extLst>
              <a:ext uri="{FF2B5EF4-FFF2-40B4-BE49-F238E27FC236}">
                <a16:creationId xmlns:a16="http://schemas.microsoft.com/office/drawing/2014/main" id="{06ABD14B-3580-B4ED-6335-EBF3F0C01FB1}"/>
              </a:ext>
            </a:extLst>
          </p:cNvPr>
          <p:cNvSpPr>
            <a:spLocks noChangeArrowheads="1"/>
          </p:cNvSpPr>
          <p:nvPr/>
        </p:nvSpPr>
        <p:spPr bwMode="auto">
          <a:xfrm>
            <a:off x="10243231" y="1984283"/>
            <a:ext cx="1510029"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113E6B"/>
                </a:solidFill>
                <a:effectLst/>
                <a:uLnTx/>
                <a:uFillTx/>
                <a:latin typeface="Arial" panose="020B0604020202020204" pitchFamily="34" charset="0"/>
                <a:ea typeface="+mn-ea"/>
                <a:cs typeface="+mn-cs"/>
              </a:rPr>
              <a:t>Placebo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113E6B"/>
                </a:solidFill>
                <a:effectLst/>
                <a:uLnTx/>
                <a:uFillTx/>
                <a:latin typeface="Arial" panose="020B0604020202020204" pitchFamily="34" charset="0"/>
                <a:ea typeface="+mn-ea"/>
                <a:cs typeface="+mn-cs"/>
              </a:rPr>
              <a:t>Median: 92 mg/dL</a:t>
            </a:r>
            <a:br>
              <a:rPr kumimoji="0" lang="en-US" altLang="en-US" sz="1400" b="1" i="0" u="none" strike="noStrike" kern="1200" cap="none" spc="0" normalizeH="0" baseline="0" noProof="0" dirty="0">
                <a:ln>
                  <a:noFill/>
                </a:ln>
                <a:solidFill>
                  <a:srgbClr val="113E6B"/>
                </a:solidFill>
                <a:effectLst/>
                <a:uLnTx/>
                <a:uFillTx/>
                <a:latin typeface="Arial" panose="020B0604020202020204" pitchFamily="34" charset="0"/>
                <a:ea typeface="+mn-ea"/>
                <a:cs typeface="+mn-cs"/>
              </a:rPr>
            </a:br>
            <a:endParaRPr kumimoji="0" lang="en-US" altLang="en-US" sz="1600" b="1" i="0" u="none" strike="noStrike" kern="1200" cap="none" spc="0" normalizeH="0" baseline="0" noProof="0" dirty="0">
              <a:ln>
                <a:noFill/>
              </a:ln>
              <a:solidFill>
                <a:srgbClr val="113E6B"/>
              </a:solidFill>
              <a:effectLst/>
              <a:uLnTx/>
              <a:uFillTx/>
              <a:latin typeface="Arial" panose="020B0604020202020204" pitchFamily="34" charset="0"/>
              <a:ea typeface="+mn-ea"/>
              <a:cs typeface="+mn-cs"/>
            </a:endParaRPr>
          </a:p>
        </p:txBody>
      </p:sp>
      <p:sp>
        <p:nvSpPr>
          <p:cNvPr id="305" name="Rectangle 285">
            <a:extLst>
              <a:ext uri="{FF2B5EF4-FFF2-40B4-BE49-F238E27FC236}">
                <a16:creationId xmlns:a16="http://schemas.microsoft.com/office/drawing/2014/main" id="{AFAF4E6B-F031-B47A-85A1-5227747E7E96}"/>
              </a:ext>
            </a:extLst>
          </p:cNvPr>
          <p:cNvSpPr>
            <a:spLocks noChangeArrowheads="1"/>
          </p:cNvSpPr>
          <p:nvPr/>
        </p:nvSpPr>
        <p:spPr bwMode="auto">
          <a:xfrm>
            <a:off x="10243231" y="3709941"/>
            <a:ext cx="1510029"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chemeClr val="accent6"/>
                </a:solidFill>
                <a:effectLst/>
                <a:uLnTx/>
                <a:uFillTx/>
                <a:latin typeface="Arial" panose="020B0604020202020204" pitchFamily="34" charset="0"/>
                <a:ea typeface="+mn-ea"/>
                <a:cs typeface="+mn-cs"/>
              </a:rPr>
              <a:t>Evolocumab</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chemeClr val="accent6"/>
                </a:solidFill>
                <a:effectLst/>
                <a:uLnTx/>
                <a:uFillTx/>
                <a:latin typeface="Arial" panose="020B0604020202020204" pitchFamily="34" charset="0"/>
                <a:ea typeface="+mn-ea"/>
                <a:cs typeface="+mn-cs"/>
              </a:rPr>
              <a:t>Median: 30 mg/dL</a:t>
            </a:r>
          </a:p>
        </p:txBody>
      </p:sp>
      <p:sp>
        <p:nvSpPr>
          <p:cNvPr id="306" name="TextBox 305">
            <a:extLst>
              <a:ext uri="{FF2B5EF4-FFF2-40B4-BE49-F238E27FC236}">
                <a16:creationId xmlns:a16="http://schemas.microsoft.com/office/drawing/2014/main" id="{A6869E43-9D32-31EC-B9D1-A41D153D8ABB}"/>
              </a:ext>
            </a:extLst>
          </p:cNvPr>
          <p:cNvSpPr txBox="1"/>
          <p:nvPr/>
        </p:nvSpPr>
        <p:spPr>
          <a:xfrm>
            <a:off x="2009103" y="5327740"/>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13,251</a:t>
            </a:r>
          </a:p>
        </p:txBody>
      </p:sp>
      <p:sp>
        <p:nvSpPr>
          <p:cNvPr id="314" name="TextBox 313">
            <a:extLst>
              <a:ext uri="{FF2B5EF4-FFF2-40B4-BE49-F238E27FC236}">
                <a16:creationId xmlns:a16="http://schemas.microsoft.com/office/drawing/2014/main" id="{E563AA91-003E-69DD-F181-83484C6D5017}"/>
              </a:ext>
            </a:extLst>
          </p:cNvPr>
          <p:cNvSpPr txBox="1"/>
          <p:nvPr/>
        </p:nvSpPr>
        <p:spPr>
          <a:xfrm>
            <a:off x="11447104" y="5327740"/>
            <a:ext cx="25487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790</a:t>
            </a:r>
          </a:p>
        </p:txBody>
      </p:sp>
      <p:sp>
        <p:nvSpPr>
          <p:cNvPr id="315" name="TextBox 314">
            <a:extLst>
              <a:ext uri="{FF2B5EF4-FFF2-40B4-BE49-F238E27FC236}">
                <a16:creationId xmlns:a16="http://schemas.microsoft.com/office/drawing/2014/main" id="{C17805DA-ED5B-750E-CF16-6FD608AC8B16}"/>
              </a:ext>
            </a:extLst>
          </p:cNvPr>
          <p:cNvSpPr txBox="1"/>
          <p:nvPr/>
        </p:nvSpPr>
        <p:spPr>
          <a:xfrm>
            <a:off x="1399571" y="5327740"/>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13,779</a:t>
            </a:r>
          </a:p>
        </p:txBody>
      </p:sp>
      <p:sp>
        <p:nvSpPr>
          <p:cNvPr id="316" name="TextBox 315">
            <a:extLst>
              <a:ext uri="{FF2B5EF4-FFF2-40B4-BE49-F238E27FC236}">
                <a16:creationId xmlns:a16="http://schemas.microsoft.com/office/drawing/2014/main" id="{AF007885-5E1E-9869-1F1C-03F7A5B98D5E}"/>
              </a:ext>
            </a:extLst>
          </p:cNvPr>
          <p:cNvSpPr txBox="1"/>
          <p:nvPr/>
        </p:nvSpPr>
        <p:spPr>
          <a:xfrm>
            <a:off x="2009106" y="5592601"/>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13,288</a:t>
            </a:r>
          </a:p>
        </p:txBody>
      </p:sp>
      <p:sp>
        <p:nvSpPr>
          <p:cNvPr id="307" name="TextBox 306">
            <a:extLst>
              <a:ext uri="{FF2B5EF4-FFF2-40B4-BE49-F238E27FC236}">
                <a16:creationId xmlns:a16="http://schemas.microsoft.com/office/drawing/2014/main" id="{AED86801-2CEA-A0D6-E473-E40CE823C6F0}"/>
              </a:ext>
            </a:extLst>
          </p:cNvPr>
          <p:cNvSpPr txBox="1"/>
          <p:nvPr/>
        </p:nvSpPr>
        <p:spPr>
          <a:xfrm>
            <a:off x="2575198" y="5327740"/>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13,151</a:t>
            </a:r>
          </a:p>
        </p:txBody>
      </p:sp>
      <p:sp>
        <p:nvSpPr>
          <p:cNvPr id="317" name="TextBox 316">
            <a:extLst>
              <a:ext uri="{FF2B5EF4-FFF2-40B4-BE49-F238E27FC236}">
                <a16:creationId xmlns:a16="http://schemas.microsoft.com/office/drawing/2014/main" id="{91E7B2CF-168C-E931-D144-8601D574B3B6}"/>
              </a:ext>
            </a:extLst>
          </p:cNvPr>
          <p:cNvSpPr txBox="1"/>
          <p:nvPr/>
        </p:nvSpPr>
        <p:spPr>
          <a:xfrm>
            <a:off x="2575198" y="5592601"/>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13,144</a:t>
            </a:r>
          </a:p>
        </p:txBody>
      </p:sp>
      <p:sp>
        <p:nvSpPr>
          <p:cNvPr id="308" name="TextBox 307">
            <a:extLst>
              <a:ext uri="{FF2B5EF4-FFF2-40B4-BE49-F238E27FC236}">
                <a16:creationId xmlns:a16="http://schemas.microsoft.com/office/drawing/2014/main" id="{E8FEB692-D99B-A4C2-723D-41B8A899F124}"/>
              </a:ext>
            </a:extLst>
          </p:cNvPr>
          <p:cNvSpPr txBox="1"/>
          <p:nvPr/>
        </p:nvSpPr>
        <p:spPr>
          <a:xfrm>
            <a:off x="3250962" y="5327740"/>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12,954</a:t>
            </a:r>
          </a:p>
        </p:txBody>
      </p:sp>
      <p:sp>
        <p:nvSpPr>
          <p:cNvPr id="318" name="TextBox 317">
            <a:extLst>
              <a:ext uri="{FF2B5EF4-FFF2-40B4-BE49-F238E27FC236}">
                <a16:creationId xmlns:a16="http://schemas.microsoft.com/office/drawing/2014/main" id="{8725F204-AFEE-EA39-731F-C6D6C83626A4}"/>
              </a:ext>
            </a:extLst>
          </p:cNvPr>
          <p:cNvSpPr txBox="1"/>
          <p:nvPr/>
        </p:nvSpPr>
        <p:spPr>
          <a:xfrm>
            <a:off x="3250962" y="5592601"/>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12,964</a:t>
            </a:r>
          </a:p>
        </p:txBody>
      </p:sp>
      <p:sp>
        <p:nvSpPr>
          <p:cNvPr id="309" name="TextBox 308">
            <a:extLst>
              <a:ext uri="{FF2B5EF4-FFF2-40B4-BE49-F238E27FC236}">
                <a16:creationId xmlns:a16="http://schemas.microsoft.com/office/drawing/2014/main" id="{4AF108EF-FED6-9135-AF5F-B079470888FB}"/>
              </a:ext>
            </a:extLst>
          </p:cNvPr>
          <p:cNvSpPr txBox="1"/>
          <p:nvPr/>
        </p:nvSpPr>
        <p:spPr>
          <a:xfrm>
            <a:off x="4602488" y="5327740"/>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12,596</a:t>
            </a:r>
          </a:p>
        </p:txBody>
      </p:sp>
      <p:sp>
        <p:nvSpPr>
          <p:cNvPr id="319" name="TextBox 318">
            <a:extLst>
              <a:ext uri="{FF2B5EF4-FFF2-40B4-BE49-F238E27FC236}">
                <a16:creationId xmlns:a16="http://schemas.microsoft.com/office/drawing/2014/main" id="{CAABE7E7-B60C-5754-D02E-6409430F20F7}"/>
              </a:ext>
            </a:extLst>
          </p:cNvPr>
          <p:cNvSpPr txBox="1"/>
          <p:nvPr/>
        </p:nvSpPr>
        <p:spPr>
          <a:xfrm>
            <a:off x="4602488" y="5592601"/>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12,645</a:t>
            </a:r>
          </a:p>
        </p:txBody>
      </p:sp>
      <p:sp>
        <p:nvSpPr>
          <p:cNvPr id="310" name="TextBox 309">
            <a:extLst>
              <a:ext uri="{FF2B5EF4-FFF2-40B4-BE49-F238E27FC236}">
                <a16:creationId xmlns:a16="http://schemas.microsoft.com/office/drawing/2014/main" id="{565F670A-B0CC-577B-ACB1-FE2E3CA39015}"/>
              </a:ext>
            </a:extLst>
          </p:cNvPr>
          <p:cNvSpPr txBox="1"/>
          <p:nvPr/>
        </p:nvSpPr>
        <p:spPr>
          <a:xfrm>
            <a:off x="5953367" y="5327740"/>
            <a:ext cx="456664"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12,311</a:t>
            </a:r>
          </a:p>
        </p:txBody>
      </p:sp>
      <p:sp>
        <p:nvSpPr>
          <p:cNvPr id="320" name="TextBox 319">
            <a:extLst>
              <a:ext uri="{FF2B5EF4-FFF2-40B4-BE49-F238E27FC236}">
                <a16:creationId xmlns:a16="http://schemas.microsoft.com/office/drawing/2014/main" id="{2B51FB36-1021-AA63-EEBF-B7302D9AB445}"/>
              </a:ext>
            </a:extLst>
          </p:cNvPr>
          <p:cNvSpPr txBox="1"/>
          <p:nvPr/>
        </p:nvSpPr>
        <p:spPr>
          <a:xfrm>
            <a:off x="5947661" y="5592601"/>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12,359</a:t>
            </a:r>
          </a:p>
        </p:txBody>
      </p:sp>
      <p:sp>
        <p:nvSpPr>
          <p:cNvPr id="311" name="TextBox 310">
            <a:extLst>
              <a:ext uri="{FF2B5EF4-FFF2-40B4-BE49-F238E27FC236}">
                <a16:creationId xmlns:a16="http://schemas.microsoft.com/office/drawing/2014/main" id="{E575327C-3005-7F34-8209-57A659059C01}"/>
              </a:ext>
            </a:extLst>
          </p:cNvPr>
          <p:cNvSpPr txBox="1"/>
          <p:nvPr/>
        </p:nvSpPr>
        <p:spPr>
          <a:xfrm>
            <a:off x="7303953" y="5327740"/>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10,812</a:t>
            </a:r>
          </a:p>
        </p:txBody>
      </p:sp>
      <p:sp>
        <p:nvSpPr>
          <p:cNvPr id="321" name="TextBox 320">
            <a:extLst>
              <a:ext uri="{FF2B5EF4-FFF2-40B4-BE49-F238E27FC236}">
                <a16:creationId xmlns:a16="http://schemas.microsoft.com/office/drawing/2014/main" id="{E41FEEBF-9AF1-F0BD-78BA-AFE85E386CFE}"/>
              </a:ext>
            </a:extLst>
          </p:cNvPr>
          <p:cNvSpPr txBox="1"/>
          <p:nvPr/>
        </p:nvSpPr>
        <p:spPr>
          <a:xfrm>
            <a:off x="7303953" y="5592601"/>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10,902</a:t>
            </a:r>
          </a:p>
        </p:txBody>
      </p:sp>
      <p:sp>
        <p:nvSpPr>
          <p:cNvPr id="312" name="TextBox 311">
            <a:extLst>
              <a:ext uri="{FF2B5EF4-FFF2-40B4-BE49-F238E27FC236}">
                <a16:creationId xmlns:a16="http://schemas.microsoft.com/office/drawing/2014/main" id="{640C59CA-9640-9CC1-C593-3A520D27D254}"/>
              </a:ext>
            </a:extLst>
          </p:cNvPr>
          <p:cNvSpPr txBox="1"/>
          <p:nvPr/>
        </p:nvSpPr>
        <p:spPr>
          <a:xfrm>
            <a:off x="8691608" y="5327740"/>
            <a:ext cx="3831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6,926</a:t>
            </a:r>
          </a:p>
        </p:txBody>
      </p:sp>
      <p:sp>
        <p:nvSpPr>
          <p:cNvPr id="322" name="TextBox 321">
            <a:extLst>
              <a:ext uri="{FF2B5EF4-FFF2-40B4-BE49-F238E27FC236}">
                <a16:creationId xmlns:a16="http://schemas.microsoft.com/office/drawing/2014/main" id="{65E03B40-1ED4-5F94-7837-7B85EADB0B74}"/>
              </a:ext>
            </a:extLst>
          </p:cNvPr>
          <p:cNvSpPr txBox="1"/>
          <p:nvPr/>
        </p:nvSpPr>
        <p:spPr>
          <a:xfrm>
            <a:off x="8691608" y="5592601"/>
            <a:ext cx="3831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6,958</a:t>
            </a:r>
          </a:p>
        </p:txBody>
      </p:sp>
      <p:sp>
        <p:nvSpPr>
          <p:cNvPr id="313" name="TextBox 312">
            <a:extLst>
              <a:ext uri="{FF2B5EF4-FFF2-40B4-BE49-F238E27FC236}">
                <a16:creationId xmlns:a16="http://schemas.microsoft.com/office/drawing/2014/main" id="{3B865BC7-652E-5E76-5924-73AB07D4DE44}"/>
              </a:ext>
            </a:extLst>
          </p:cNvPr>
          <p:cNvSpPr txBox="1"/>
          <p:nvPr/>
        </p:nvSpPr>
        <p:spPr>
          <a:xfrm>
            <a:off x="10041548" y="5327740"/>
            <a:ext cx="3831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3,352</a:t>
            </a:r>
          </a:p>
        </p:txBody>
      </p:sp>
      <p:sp>
        <p:nvSpPr>
          <p:cNvPr id="323" name="TextBox 322">
            <a:extLst>
              <a:ext uri="{FF2B5EF4-FFF2-40B4-BE49-F238E27FC236}">
                <a16:creationId xmlns:a16="http://schemas.microsoft.com/office/drawing/2014/main" id="{C3EDC528-62DA-17FD-E0A2-7DCDF26EB9DD}"/>
              </a:ext>
            </a:extLst>
          </p:cNvPr>
          <p:cNvSpPr txBox="1"/>
          <p:nvPr/>
        </p:nvSpPr>
        <p:spPr>
          <a:xfrm>
            <a:off x="10041548" y="5592601"/>
            <a:ext cx="38311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3,323</a:t>
            </a:r>
          </a:p>
        </p:txBody>
      </p:sp>
      <p:sp>
        <p:nvSpPr>
          <p:cNvPr id="324" name="TextBox 323">
            <a:extLst>
              <a:ext uri="{FF2B5EF4-FFF2-40B4-BE49-F238E27FC236}">
                <a16:creationId xmlns:a16="http://schemas.microsoft.com/office/drawing/2014/main" id="{1E830A68-D712-4BB3-32B0-62454D59C8DD}"/>
              </a:ext>
            </a:extLst>
          </p:cNvPr>
          <p:cNvSpPr txBox="1"/>
          <p:nvPr/>
        </p:nvSpPr>
        <p:spPr>
          <a:xfrm>
            <a:off x="11447104" y="5592601"/>
            <a:ext cx="254878"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768</a:t>
            </a:r>
          </a:p>
        </p:txBody>
      </p:sp>
      <p:sp>
        <p:nvSpPr>
          <p:cNvPr id="325" name="TextBox 324">
            <a:extLst>
              <a:ext uri="{FF2B5EF4-FFF2-40B4-BE49-F238E27FC236}">
                <a16:creationId xmlns:a16="http://schemas.microsoft.com/office/drawing/2014/main" id="{AEB63BCA-A64B-20E4-2494-38E7D1C0F1C4}"/>
              </a:ext>
            </a:extLst>
          </p:cNvPr>
          <p:cNvSpPr txBox="1"/>
          <p:nvPr/>
        </p:nvSpPr>
        <p:spPr>
          <a:xfrm>
            <a:off x="1399571" y="5592601"/>
            <a:ext cx="46807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13,784</a:t>
            </a:r>
          </a:p>
        </p:txBody>
      </p:sp>
      <p:sp>
        <p:nvSpPr>
          <p:cNvPr id="393" name="TextBox 392">
            <a:extLst>
              <a:ext uri="{FF2B5EF4-FFF2-40B4-BE49-F238E27FC236}">
                <a16:creationId xmlns:a16="http://schemas.microsoft.com/office/drawing/2014/main" id="{FDE4E1A9-2710-9FF7-0890-F77DEBB2817E}"/>
              </a:ext>
            </a:extLst>
          </p:cNvPr>
          <p:cNvSpPr txBox="1"/>
          <p:nvPr/>
        </p:nvSpPr>
        <p:spPr>
          <a:xfrm>
            <a:off x="410554" y="5358518"/>
            <a:ext cx="553037"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Placebo</a:t>
            </a:r>
          </a:p>
        </p:txBody>
      </p:sp>
      <p:sp>
        <p:nvSpPr>
          <p:cNvPr id="394" name="TextBox 393">
            <a:extLst>
              <a:ext uri="{FF2B5EF4-FFF2-40B4-BE49-F238E27FC236}">
                <a16:creationId xmlns:a16="http://schemas.microsoft.com/office/drawing/2014/main" id="{418C5187-71D0-56B3-AFE1-419D861D007A}"/>
              </a:ext>
            </a:extLst>
          </p:cNvPr>
          <p:cNvSpPr txBox="1"/>
          <p:nvPr/>
        </p:nvSpPr>
        <p:spPr>
          <a:xfrm>
            <a:off x="410554" y="5592601"/>
            <a:ext cx="843180" cy="184666"/>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a:ea typeface="+mn-ea"/>
                <a:cs typeface="+mn-cs"/>
              </a:rPr>
              <a:t>Evolocumab</a:t>
            </a:r>
          </a:p>
        </p:txBody>
      </p:sp>
      <p:sp>
        <p:nvSpPr>
          <p:cNvPr id="395" name="TextBox 394">
            <a:extLst>
              <a:ext uri="{FF2B5EF4-FFF2-40B4-BE49-F238E27FC236}">
                <a16:creationId xmlns:a16="http://schemas.microsoft.com/office/drawing/2014/main" id="{0D1441D8-9752-953A-DAB0-2DE5A07BF0D4}"/>
              </a:ext>
            </a:extLst>
          </p:cNvPr>
          <p:cNvSpPr txBox="1"/>
          <p:nvPr/>
        </p:nvSpPr>
        <p:spPr>
          <a:xfrm>
            <a:off x="410555" y="5124436"/>
            <a:ext cx="743793" cy="184666"/>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Arial"/>
                <a:ea typeface="+mn-ea"/>
                <a:cs typeface="+mn-cs"/>
              </a:rPr>
              <a:t>No. at risk</a:t>
            </a:r>
          </a:p>
        </p:txBody>
      </p:sp>
      <p:sp>
        <p:nvSpPr>
          <p:cNvPr id="327" name="TextBox 326">
            <a:extLst>
              <a:ext uri="{FF2B5EF4-FFF2-40B4-BE49-F238E27FC236}">
                <a16:creationId xmlns:a16="http://schemas.microsoft.com/office/drawing/2014/main" id="{C5F633A1-CA21-4099-CF91-BA36F377E54B}"/>
              </a:ext>
            </a:extLst>
          </p:cNvPr>
          <p:cNvSpPr txBox="1"/>
          <p:nvPr/>
        </p:nvSpPr>
        <p:spPr>
          <a:xfrm>
            <a:off x="2260669" y="4679888"/>
            <a:ext cx="99386"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a:ea typeface="+mn-ea"/>
                <a:cs typeface="+mn-cs"/>
              </a:rPr>
              <a:t>4</a:t>
            </a:r>
          </a:p>
        </p:txBody>
      </p:sp>
      <p:sp>
        <p:nvSpPr>
          <p:cNvPr id="328" name="Freeform 75">
            <a:extLst>
              <a:ext uri="{FF2B5EF4-FFF2-40B4-BE49-F238E27FC236}">
                <a16:creationId xmlns:a16="http://schemas.microsoft.com/office/drawing/2014/main" id="{2784CB34-DFA0-C56F-1956-221DA1218D7E}"/>
              </a:ext>
            </a:extLst>
          </p:cNvPr>
          <p:cNvSpPr/>
          <p:nvPr/>
        </p:nvSpPr>
        <p:spPr>
          <a:xfrm>
            <a:off x="1633610" y="4938794"/>
            <a:ext cx="502224" cy="303717"/>
          </a:xfrm>
          <a:custGeom>
            <a:avLst/>
            <a:gdLst>
              <a:gd name="connsiteX0" fmla="*/ 364332 w 364332"/>
              <a:gd name="connsiteY0" fmla="*/ 0 h 230981"/>
              <a:gd name="connsiteX1" fmla="*/ 364332 w 364332"/>
              <a:gd name="connsiteY1" fmla="*/ 76200 h 230981"/>
              <a:gd name="connsiteX2" fmla="*/ 4763 w 364332"/>
              <a:gd name="connsiteY2" fmla="*/ 147638 h 230981"/>
              <a:gd name="connsiteX3" fmla="*/ 4763 w 364332"/>
              <a:gd name="connsiteY3" fmla="*/ 230981 h 230981"/>
              <a:gd name="connsiteX4" fmla="*/ 0 w 364332"/>
              <a:gd name="connsiteY4" fmla="*/ 221456 h 230981"/>
              <a:gd name="connsiteX0" fmla="*/ 359569 w 359569"/>
              <a:gd name="connsiteY0" fmla="*/ 0 h 230981"/>
              <a:gd name="connsiteX1" fmla="*/ 359569 w 359569"/>
              <a:gd name="connsiteY1" fmla="*/ 76200 h 230981"/>
              <a:gd name="connsiteX2" fmla="*/ 0 w 359569"/>
              <a:gd name="connsiteY2" fmla="*/ 147638 h 230981"/>
              <a:gd name="connsiteX3" fmla="*/ 0 w 359569"/>
              <a:gd name="connsiteY3" fmla="*/ 230981 h 230981"/>
            </a:gdLst>
            <a:ahLst/>
            <a:cxnLst>
              <a:cxn ang="0">
                <a:pos x="connsiteX0" y="connsiteY0"/>
              </a:cxn>
              <a:cxn ang="0">
                <a:pos x="connsiteX1" y="connsiteY1"/>
              </a:cxn>
              <a:cxn ang="0">
                <a:pos x="connsiteX2" y="connsiteY2"/>
              </a:cxn>
              <a:cxn ang="0">
                <a:pos x="connsiteX3" y="connsiteY3"/>
              </a:cxn>
            </a:cxnLst>
            <a:rect l="l" t="t" r="r" b="b"/>
            <a:pathLst>
              <a:path w="359569" h="230981">
                <a:moveTo>
                  <a:pt x="359569" y="0"/>
                </a:moveTo>
                <a:lnTo>
                  <a:pt x="359569" y="76200"/>
                </a:lnTo>
                <a:lnTo>
                  <a:pt x="0" y="147638"/>
                </a:lnTo>
                <a:lnTo>
                  <a:pt x="0" y="230981"/>
                </a:lnTo>
              </a:path>
            </a:pathLst>
          </a:cu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329" name="Freeform 79">
            <a:extLst>
              <a:ext uri="{FF2B5EF4-FFF2-40B4-BE49-F238E27FC236}">
                <a16:creationId xmlns:a16="http://schemas.microsoft.com/office/drawing/2014/main" id="{C5F067E4-4624-A8B0-E2F6-0899BFD39D46}"/>
              </a:ext>
            </a:extLst>
          </p:cNvPr>
          <p:cNvSpPr/>
          <p:nvPr/>
        </p:nvSpPr>
        <p:spPr>
          <a:xfrm>
            <a:off x="2285603" y="4938795"/>
            <a:ext cx="0" cy="240658"/>
          </a:xfrm>
          <a:custGeom>
            <a:avLst/>
            <a:gdLst>
              <a:gd name="connsiteX0" fmla="*/ 364332 w 364332"/>
              <a:gd name="connsiteY0" fmla="*/ 0 h 230981"/>
              <a:gd name="connsiteX1" fmla="*/ 364332 w 364332"/>
              <a:gd name="connsiteY1" fmla="*/ 76200 h 230981"/>
              <a:gd name="connsiteX2" fmla="*/ 4763 w 364332"/>
              <a:gd name="connsiteY2" fmla="*/ 147638 h 230981"/>
              <a:gd name="connsiteX3" fmla="*/ 4763 w 364332"/>
              <a:gd name="connsiteY3" fmla="*/ 230981 h 230981"/>
              <a:gd name="connsiteX4" fmla="*/ 0 w 364332"/>
              <a:gd name="connsiteY4" fmla="*/ 221456 h 230981"/>
              <a:gd name="connsiteX0" fmla="*/ 359569 w 359569"/>
              <a:gd name="connsiteY0" fmla="*/ 0 h 230981"/>
              <a:gd name="connsiteX1" fmla="*/ 359569 w 359569"/>
              <a:gd name="connsiteY1" fmla="*/ 76200 h 230981"/>
              <a:gd name="connsiteX2" fmla="*/ 0 w 359569"/>
              <a:gd name="connsiteY2" fmla="*/ 147638 h 230981"/>
              <a:gd name="connsiteX3" fmla="*/ 0 w 359569"/>
              <a:gd name="connsiteY3" fmla="*/ 230981 h 230981"/>
            </a:gdLst>
            <a:ahLst/>
            <a:cxnLst>
              <a:cxn ang="0">
                <a:pos x="connsiteX0" y="connsiteY0"/>
              </a:cxn>
              <a:cxn ang="0">
                <a:pos x="connsiteX1" y="connsiteY1"/>
              </a:cxn>
              <a:cxn ang="0">
                <a:pos x="connsiteX2" y="connsiteY2"/>
              </a:cxn>
              <a:cxn ang="0">
                <a:pos x="connsiteX3" y="connsiteY3"/>
              </a:cxn>
            </a:cxnLst>
            <a:rect l="l" t="t" r="r" b="b"/>
            <a:pathLst>
              <a:path w="359569" h="230981">
                <a:moveTo>
                  <a:pt x="359569" y="0"/>
                </a:moveTo>
                <a:lnTo>
                  <a:pt x="359569" y="76200"/>
                </a:lnTo>
                <a:lnTo>
                  <a:pt x="0" y="147638"/>
                </a:lnTo>
                <a:lnTo>
                  <a:pt x="0" y="230981"/>
                </a:lnTo>
              </a:path>
            </a:pathLst>
          </a:cu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cxnSp>
        <p:nvCxnSpPr>
          <p:cNvPr id="388" name="Straight Connector 387">
            <a:extLst>
              <a:ext uri="{FF2B5EF4-FFF2-40B4-BE49-F238E27FC236}">
                <a16:creationId xmlns:a16="http://schemas.microsoft.com/office/drawing/2014/main" id="{02D34FCA-2FCC-933B-DE91-5D4A038FB4F4}"/>
              </a:ext>
            </a:extLst>
          </p:cNvPr>
          <p:cNvCxnSpPr/>
          <p:nvPr/>
        </p:nvCxnSpPr>
        <p:spPr>
          <a:xfrm>
            <a:off x="2311603" y="4621619"/>
            <a:ext cx="0" cy="7521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89" name="Line 5">
            <a:extLst>
              <a:ext uri="{FF2B5EF4-FFF2-40B4-BE49-F238E27FC236}">
                <a16:creationId xmlns:a16="http://schemas.microsoft.com/office/drawing/2014/main" id="{3E8BC36B-30F5-A29F-9D59-E8C5FBC78EFF}"/>
              </a:ext>
            </a:extLst>
          </p:cNvPr>
          <p:cNvSpPr>
            <a:spLocks noChangeShapeType="1"/>
          </p:cNvSpPr>
          <p:nvPr/>
        </p:nvSpPr>
        <p:spPr bwMode="auto">
          <a:xfrm flipV="1">
            <a:off x="2142537" y="1641678"/>
            <a:ext cx="0" cy="2978873"/>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90" name="Freeform 6">
            <a:extLst>
              <a:ext uri="{FF2B5EF4-FFF2-40B4-BE49-F238E27FC236}">
                <a16:creationId xmlns:a16="http://schemas.microsoft.com/office/drawing/2014/main" id="{F572ED03-DAD1-3EF0-1AEB-0A166FC40CC0}"/>
              </a:ext>
            </a:extLst>
          </p:cNvPr>
          <p:cNvSpPr>
            <a:spLocks noEditPoints="1"/>
          </p:cNvSpPr>
          <p:nvPr/>
        </p:nvSpPr>
        <p:spPr bwMode="auto">
          <a:xfrm>
            <a:off x="2068799" y="1641678"/>
            <a:ext cx="73738" cy="2978873"/>
          </a:xfrm>
          <a:custGeom>
            <a:avLst/>
            <a:gdLst>
              <a:gd name="T0" fmla="*/ 0 w 33"/>
              <a:gd name="T1" fmla="*/ 1801 h 1801"/>
              <a:gd name="T2" fmla="*/ 33 w 33"/>
              <a:gd name="T3" fmla="*/ 1801 h 1801"/>
              <a:gd name="T4" fmla="*/ 0 w 33"/>
              <a:gd name="T5" fmla="*/ 1621 h 1801"/>
              <a:gd name="T6" fmla="*/ 33 w 33"/>
              <a:gd name="T7" fmla="*/ 1621 h 1801"/>
              <a:gd name="T8" fmla="*/ 0 w 33"/>
              <a:gd name="T9" fmla="*/ 1441 h 1801"/>
              <a:gd name="T10" fmla="*/ 33 w 33"/>
              <a:gd name="T11" fmla="*/ 1441 h 1801"/>
              <a:gd name="T12" fmla="*/ 0 w 33"/>
              <a:gd name="T13" fmla="*/ 1261 h 1801"/>
              <a:gd name="T14" fmla="*/ 33 w 33"/>
              <a:gd name="T15" fmla="*/ 1261 h 1801"/>
              <a:gd name="T16" fmla="*/ 0 w 33"/>
              <a:gd name="T17" fmla="*/ 1080 h 1801"/>
              <a:gd name="T18" fmla="*/ 33 w 33"/>
              <a:gd name="T19" fmla="*/ 1080 h 1801"/>
              <a:gd name="T20" fmla="*/ 0 w 33"/>
              <a:gd name="T21" fmla="*/ 901 h 1801"/>
              <a:gd name="T22" fmla="*/ 33 w 33"/>
              <a:gd name="T23" fmla="*/ 901 h 1801"/>
              <a:gd name="T24" fmla="*/ 0 w 33"/>
              <a:gd name="T25" fmla="*/ 721 h 1801"/>
              <a:gd name="T26" fmla="*/ 33 w 33"/>
              <a:gd name="T27" fmla="*/ 721 h 1801"/>
              <a:gd name="T28" fmla="*/ 0 w 33"/>
              <a:gd name="T29" fmla="*/ 540 h 1801"/>
              <a:gd name="T30" fmla="*/ 33 w 33"/>
              <a:gd name="T31" fmla="*/ 540 h 1801"/>
              <a:gd name="T32" fmla="*/ 0 w 33"/>
              <a:gd name="T33" fmla="*/ 360 h 1801"/>
              <a:gd name="T34" fmla="*/ 33 w 33"/>
              <a:gd name="T35" fmla="*/ 360 h 1801"/>
              <a:gd name="T36" fmla="*/ 0 w 33"/>
              <a:gd name="T37" fmla="*/ 181 h 1801"/>
              <a:gd name="T38" fmla="*/ 33 w 33"/>
              <a:gd name="T39" fmla="*/ 181 h 1801"/>
              <a:gd name="T40" fmla="*/ 0 w 33"/>
              <a:gd name="T41" fmla="*/ 0 h 1801"/>
              <a:gd name="T42" fmla="*/ 33 w 33"/>
              <a:gd name="T43" fmla="*/ 0 h 1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 h="1801">
                <a:moveTo>
                  <a:pt x="0" y="1801"/>
                </a:moveTo>
                <a:lnTo>
                  <a:pt x="33" y="1801"/>
                </a:lnTo>
                <a:moveTo>
                  <a:pt x="0" y="1621"/>
                </a:moveTo>
                <a:lnTo>
                  <a:pt x="33" y="1621"/>
                </a:lnTo>
                <a:moveTo>
                  <a:pt x="0" y="1441"/>
                </a:moveTo>
                <a:lnTo>
                  <a:pt x="33" y="1441"/>
                </a:lnTo>
                <a:moveTo>
                  <a:pt x="0" y="1261"/>
                </a:moveTo>
                <a:lnTo>
                  <a:pt x="33" y="1261"/>
                </a:lnTo>
                <a:moveTo>
                  <a:pt x="0" y="1080"/>
                </a:moveTo>
                <a:lnTo>
                  <a:pt x="33" y="1080"/>
                </a:lnTo>
                <a:moveTo>
                  <a:pt x="0" y="901"/>
                </a:moveTo>
                <a:lnTo>
                  <a:pt x="33" y="901"/>
                </a:lnTo>
                <a:moveTo>
                  <a:pt x="0" y="721"/>
                </a:moveTo>
                <a:lnTo>
                  <a:pt x="33" y="721"/>
                </a:lnTo>
                <a:moveTo>
                  <a:pt x="0" y="540"/>
                </a:moveTo>
                <a:lnTo>
                  <a:pt x="33" y="540"/>
                </a:lnTo>
                <a:moveTo>
                  <a:pt x="0" y="360"/>
                </a:moveTo>
                <a:lnTo>
                  <a:pt x="33" y="360"/>
                </a:lnTo>
                <a:moveTo>
                  <a:pt x="0" y="181"/>
                </a:moveTo>
                <a:lnTo>
                  <a:pt x="33" y="181"/>
                </a:lnTo>
                <a:moveTo>
                  <a:pt x="0" y="0"/>
                </a:moveTo>
                <a:lnTo>
                  <a:pt x="33" y="0"/>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91" name="Line 7">
            <a:extLst>
              <a:ext uri="{FF2B5EF4-FFF2-40B4-BE49-F238E27FC236}">
                <a16:creationId xmlns:a16="http://schemas.microsoft.com/office/drawing/2014/main" id="{67567914-7007-EA85-9AE5-11AF537C863F}"/>
              </a:ext>
            </a:extLst>
          </p:cNvPr>
          <p:cNvSpPr>
            <a:spLocks noChangeShapeType="1"/>
          </p:cNvSpPr>
          <p:nvPr/>
        </p:nvSpPr>
        <p:spPr bwMode="auto">
          <a:xfrm>
            <a:off x="2142537" y="4620550"/>
            <a:ext cx="9545853"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92" name="Freeform 8">
            <a:extLst>
              <a:ext uri="{FF2B5EF4-FFF2-40B4-BE49-F238E27FC236}">
                <a16:creationId xmlns:a16="http://schemas.microsoft.com/office/drawing/2014/main" id="{F917369A-170E-5771-781C-C74A35BFACB5}"/>
              </a:ext>
            </a:extLst>
          </p:cNvPr>
          <p:cNvSpPr>
            <a:spLocks noEditPoints="1"/>
          </p:cNvSpPr>
          <p:nvPr/>
        </p:nvSpPr>
        <p:spPr bwMode="auto">
          <a:xfrm>
            <a:off x="2142537" y="4620550"/>
            <a:ext cx="9431892" cy="56236"/>
          </a:xfrm>
          <a:custGeom>
            <a:avLst/>
            <a:gdLst>
              <a:gd name="T0" fmla="*/ 0 w 4221"/>
              <a:gd name="T1" fmla="*/ 0 h 34"/>
              <a:gd name="T2" fmla="*/ 0 w 4221"/>
              <a:gd name="T3" fmla="*/ 34 h 34"/>
              <a:gd name="T4" fmla="*/ 302 w 4221"/>
              <a:gd name="T5" fmla="*/ 0 h 34"/>
              <a:gd name="T6" fmla="*/ 302 w 4221"/>
              <a:gd name="T7" fmla="*/ 34 h 34"/>
              <a:gd name="T8" fmla="*/ 603 w 4221"/>
              <a:gd name="T9" fmla="*/ 0 h 34"/>
              <a:gd name="T10" fmla="*/ 603 w 4221"/>
              <a:gd name="T11" fmla="*/ 34 h 34"/>
              <a:gd name="T12" fmla="*/ 905 w 4221"/>
              <a:gd name="T13" fmla="*/ 0 h 34"/>
              <a:gd name="T14" fmla="*/ 905 w 4221"/>
              <a:gd name="T15" fmla="*/ 34 h 34"/>
              <a:gd name="T16" fmla="*/ 1207 w 4221"/>
              <a:gd name="T17" fmla="*/ 0 h 34"/>
              <a:gd name="T18" fmla="*/ 1207 w 4221"/>
              <a:gd name="T19" fmla="*/ 34 h 34"/>
              <a:gd name="T20" fmla="*/ 1509 w 4221"/>
              <a:gd name="T21" fmla="*/ 0 h 34"/>
              <a:gd name="T22" fmla="*/ 1509 w 4221"/>
              <a:gd name="T23" fmla="*/ 34 h 34"/>
              <a:gd name="T24" fmla="*/ 1810 w 4221"/>
              <a:gd name="T25" fmla="*/ 0 h 34"/>
              <a:gd name="T26" fmla="*/ 1810 w 4221"/>
              <a:gd name="T27" fmla="*/ 34 h 34"/>
              <a:gd name="T28" fmla="*/ 2111 w 4221"/>
              <a:gd name="T29" fmla="*/ 0 h 34"/>
              <a:gd name="T30" fmla="*/ 2111 w 4221"/>
              <a:gd name="T31" fmla="*/ 34 h 34"/>
              <a:gd name="T32" fmla="*/ 2413 w 4221"/>
              <a:gd name="T33" fmla="*/ 0 h 34"/>
              <a:gd name="T34" fmla="*/ 2413 w 4221"/>
              <a:gd name="T35" fmla="*/ 34 h 34"/>
              <a:gd name="T36" fmla="*/ 2714 w 4221"/>
              <a:gd name="T37" fmla="*/ 0 h 34"/>
              <a:gd name="T38" fmla="*/ 2714 w 4221"/>
              <a:gd name="T39" fmla="*/ 34 h 34"/>
              <a:gd name="T40" fmla="*/ 3016 w 4221"/>
              <a:gd name="T41" fmla="*/ 0 h 34"/>
              <a:gd name="T42" fmla="*/ 3016 w 4221"/>
              <a:gd name="T43" fmla="*/ 34 h 34"/>
              <a:gd name="T44" fmla="*/ 3317 w 4221"/>
              <a:gd name="T45" fmla="*/ 0 h 34"/>
              <a:gd name="T46" fmla="*/ 3317 w 4221"/>
              <a:gd name="T47" fmla="*/ 34 h 34"/>
              <a:gd name="T48" fmla="*/ 3619 w 4221"/>
              <a:gd name="T49" fmla="*/ 0 h 34"/>
              <a:gd name="T50" fmla="*/ 3619 w 4221"/>
              <a:gd name="T51" fmla="*/ 34 h 34"/>
              <a:gd name="T52" fmla="*/ 3920 w 4221"/>
              <a:gd name="T53" fmla="*/ 0 h 34"/>
              <a:gd name="T54" fmla="*/ 3920 w 4221"/>
              <a:gd name="T55" fmla="*/ 34 h 34"/>
              <a:gd name="T56" fmla="*/ 4221 w 4221"/>
              <a:gd name="T57" fmla="*/ 0 h 34"/>
              <a:gd name="T58" fmla="*/ 4221 w 4221"/>
              <a:gd name="T5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21" h="34">
                <a:moveTo>
                  <a:pt x="0" y="0"/>
                </a:moveTo>
                <a:lnTo>
                  <a:pt x="0" y="34"/>
                </a:lnTo>
                <a:moveTo>
                  <a:pt x="302" y="0"/>
                </a:moveTo>
                <a:lnTo>
                  <a:pt x="302" y="34"/>
                </a:lnTo>
                <a:moveTo>
                  <a:pt x="603" y="0"/>
                </a:moveTo>
                <a:lnTo>
                  <a:pt x="603" y="34"/>
                </a:lnTo>
                <a:moveTo>
                  <a:pt x="905" y="0"/>
                </a:moveTo>
                <a:lnTo>
                  <a:pt x="905" y="34"/>
                </a:lnTo>
                <a:moveTo>
                  <a:pt x="1207" y="0"/>
                </a:moveTo>
                <a:lnTo>
                  <a:pt x="1207" y="34"/>
                </a:lnTo>
                <a:moveTo>
                  <a:pt x="1509" y="0"/>
                </a:moveTo>
                <a:lnTo>
                  <a:pt x="1509" y="34"/>
                </a:lnTo>
                <a:moveTo>
                  <a:pt x="1810" y="0"/>
                </a:moveTo>
                <a:lnTo>
                  <a:pt x="1810" y="34"/>
                </a:lnTo>
                <a:moveTo>
                  <a:pt x="2111" y="0"/>
                </a:moveTo>
                <a:lnTo>
                  <a:pt x="2111" y="34"/>
                </a:lnTo>
                <a:moveTo>
                  <a:pt x="2413" y="0"/>
                </a:moveTo>
                <a:lnTo>
                  <a:pt x="2413" y="34"/>
                </a:lnTo>
                <a:moveTo>
                  <a:pt x="2714" y="0"/>
                </a:moveTo>
                <a:lnTo>
                  <a:pt x="2714" y="34"/>
                </a:lnTo>
                <a:moveTo>
                  <a:pt x="3016" y="0"/>
                </a:moveTo>
                <a:lnTo>
                  <a:pt x="3016" y="34"/>
                </a:lnTo>
                <a:moveTo>
                  <a:pt x="3317" y="0"/>
                </a:moveTo>
                <a:lnTo>
                  <a:pt x="3317" y="34"/>
                </a:lnTo>
                <a:moveTo>
                  <a:pt x="3619" y="0"/>
                </a:moveTo>
                <a:lnTo>
                  <a:pt x="3619" y="34"/>
                </a:lnTo>
                <a:moveTo>
                  <a:pt x="3920" y="0"/>
                </a:moveTo>
                <a:lnTo>
                  <a:pt x="3920" y="34"/>
                </a:lnTo>
                <a:moveTo>
                  <a:pt x="4221" y="0"/>
                </a:moveTo>
                <a:lnTo>
                  <a:pt x="4221" y="34"/>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31" name="Rectangle 91">
            <a:extLst>
              <a:ext uri="{FF2B5EF4-FFF2-40B4-BE49-F238E27FC236}">
                <a16:creationId xmlns:a16="http://schemas.microsoft.com/office/drawing/2014/main" id="{0EBED474-87CF-8F7E-0092-1BFF61D9EF74}"/>
              </a:ext>
            </a:extLst>
          </p:cNvPr>
          <p:cNvSpPr>
            <a:spLocks noChangeArrowheads="1"/>
          </p:cNvSpPr>
          <p:nvPr/>
        </p:nvSpPr>
        <p:spPr bwMode="auto">
          <a:xfrm>
            <a:off x="1901723" y="4516347"/>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32" name="Rectangle 92">
            <a:extLst>
              <a:ext uri="{FF2B5EF4-FFF2-40B4-BE49-F238E27FC236}">
                <a16:creationId xmlns:a16="http://schemas.microsoft.com/office/drawing/2014/main" id="{658B6169-77D8-783A-1917-948382DDC302}"/>
              </a:ext>
            </a:extLst>
          </p:cNvPr>
          <p:cNvSpPr>
            <a:spLocks noChangeArrowheads="1"/>
          </p:cNvSpPr>
          <p:nvPr/>
        </p:nvSpPr>
        <p:spPr bwMode="auto">
          <a:xfrm>
            <a:off x="1802337" y="4217820"/>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33" name="Rectangle 93">
            <a:extLst>
              <a:ext uri="{FF2B5EF4-FFF2-40B4-BE49-F238E27FC236}">
                <a16:creationId xmlns:a16="http://schemas.microsoft.com/office/drawing/2014/main" id="{A039D242-1B10-AB88-B166-444BF499FA84}"/>
              </a:ext>
            </a:extLst>
          </p:cNvPr>
          <p:cNvSpPr>
            <a:spLocks noChangeArrowheads="1"/>
          </p:cNvSpPr>
          <p:nvPr/>
        </p:nvSpPr>
        <p:spPr bwMode="auto">
          <a:xfrm>
            <a:off x="1802337" y="3919291"/>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20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34" name="Rectangle 94">
            <a:extLst>
              <a:ext uri="{FF2B5EF4-FFF2-40B4-BE49-F238E27FC236}">
                <a16:creationId xmlns:a16="http://schemas.microsoft.com/office/drawing/2014/main" id="{A72EFF56-B811-27A0-6C95-275519D36336}"/>
              </a:ext>
            </a:extLst>
          </p:cNvPr>
          <p:cNvSpPr>
            <a:spLocks noChangeArrowheads="1"/>
          </p:cNvSpPr>
          <p:nvPr/>
        </p:nvSpPr>
        <p:spPr bwMode="auto">
          <a:xfrm>
            <a:off x="1802337" y="362076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30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35" name="Rectangle 95">
            <a:extLst>
              <a:ext uri="{FF2B5EF4-FFF2-40B4-BE49-F238E27FC236}">
                <a16:creationId xmlns:a16="http://schemas.microsoft.com/office/drawing/2014/main" id="{487442F0-21F7-2603-D9C6-7A62DADC44FD}"/>
              </a:ext>
            </a:extLst>
          </p:cNvPr>
          <p:cNvSpPr>
            <a:spLocks noChangeArrowheads="1"/>
          </p:cNvSpPr>
          <p:nvPr/>
        </p:nvSpPr>
        <p:spPr bwMode="auto">
          <a:xfrm>
            <a:off x="1802337" y="3322233"/>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40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36" name="Rectangle 96">
            <a:extLst>
              <a:ext uri="{FF2B5EF4-FFF2-40B4-BE49-F238E27FC236}">
                <a16:creationId xmlns:a16="http://schemas.microsoft.com/office/drawing/2014/main" id="{13B0FD32-3B96-F314-1779-AF49442FDDD8}"/>
              </a:ext>
            </a:extLst>
          </p:cNvPr>
          <p:cNvSpPr>
            <a:spLocks noChangeArrowheads="1"/>
          </p:cNvSpPr>
          <p:nvPr/>
        </p:nvSpPr>
        <p:spPr bwMode="auto">
          <a:xfrm>
            <a:off x="1802337" y="302370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50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37" name="Rectangle 97">
            <a:extLst>
              <a:ext uri="{FF2B5EF4-FFF2-40B4-BE49-F238E27FC236}">
                <a16:creationId xmlns:a16="http://schemas.microsoft.com/office/drawing/2014/main" id="{A1085533-F0C3-E7B7-BBA0-9705F9ADEB02}"/>
              </a:ext>
            </a:extLst>
          </p:cNvPr>
          <p:cNvSpPr>
            <a:spLocks noChangeArrowheads="1"/>
          </p:cNvSpPr>
          <p:nvPr/>
        </p:nvSpPr>
        <p:spPr bwMode="auto">
          <a:xfrm>
            <a:off x="1802337" y="2725175"/>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60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38" name="Rectangle 98">
            <a:extLst>
              <a:ext uri="{FF2B5EF4-FFF2-40B4-BE49-F238E27FC236}">
                <a16:creationId xmlns:a16="http://schemas.microsoft.com/office/drawing/2014/main" id="{635ADBDC-D81A-15CF-D4E1-1C61CE87811A}"/>
              </a:ext>
            </a:extLst>
          </p:cNvPr>
          <p:cNvSpPr>
            <a:spLocks noChangeArrowheads="1"/>
          </p:cNvSpPr>
          <p:nvPr/>
        </p:nvSpPr>
        <p:spPr bwMode="auto">
          <a:xfrm>
            <a:off x="1802337" y="2426646"/>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70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39" name="Rectangle 99">
            <a:extLst>
              <a:ext uri="{FF2B5EF4-FFF2-40B4-BE49-F238E27FC236}">
                <a16:creationId xmlns:a16="http://schemas.microsoft.com/office/drawing/2014/main" id="{E0DE43C3-84C0-7B2B-A8FD-C66EE1EABB67}"/>
              </a:ext>
            </a:extLst>
          </p:cNvPr>
          <p:cNvSpPr>
            <a:spLocks noChangeArrowheads="1"/>
          </p:cNvSpPr>
          <p:nvPr/>
        </p:nvSpPr>
        <p:spPr bwMode="auto">
          <a:xfrm>
            <a:off x="1802337" y="2128117"/>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80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40" name="Rectangle 100">
            <a:extLst>
              <a:ext uri="{FF2B5EF4-FFF2-40B4-BE49-F238E27FC236}">
                <a16:creationId xmlns:a16="http://schemas.microsoft.com/office/drawing/2014/main" id="{F53BB005-DB22-7925-55D3-6AC243734D8F}"/>
              </a:ext>
            </a:extLst>
          </p:cNvPr>
          <p:cNvSpPr>
            <a:spLocks noChangeArrowheads="1"/>
          </p:cNvSpPr>
          <p:nvPr/>
        </p:nvSpPr>
        <p:spPr bwMode="auto">
          <a:xfrm>
            <a:off x="1802337" y="182958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90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41" name="Rectangle 101">
            <a:extLst>
              <a:ext uri="{FF2B5EF4-FFF2-40B4-BE49-F238E27FC236}">
                <a16:creationId xmlns:a16="http://schemas.microsoft.com/office/drawing/2014/main" id="{B42A4CA6-B00A-0E1B-D8B0-82E556698C2E}"/>
              </a:ext>
            </a:extLst>
          </p:cNvPr>
          <p:cNvSpPr>
            <a:spLocks noChangeArrowheads="1"/>
          </p:cNvSpPr>
          <p:nvPr/>
        </p:nvSpPr>
        <p:spPr bwMode="auto">
          <a:xfrm>
            <a:off x="1702950" y="1531059"/>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100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42" name="Rectangle 102">
            <a:extLst>
              <a:ext uri="{FF2B5EF4-FFF2-40B4-BE49-F238E27FC236}">
                <a16:creationId xmlns:a16="http://schemas.microsoft.com/office/drawing/2014/main" id="{47EB5E5E-DFA2-A3A2-94F2-6F7A9B62C1E9}"/>
              </a:ext>
            </a:extLst>
          </p:cNvPr>
          <p:cNvSpPr>
            <a:spLocks noChangeArrowheads="1"/>
          </p:cNvSpPr>
          <p:nvPr/>
        </p:nvSpPr>
        <p:spPr bwMode="auto">
          <a:xfrm>
            <a:off x="2095754" y="4679888"/>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43" name="Rectangle 103">
            <a:extLst>
              <a:ext uri="{FF2B5EF4-FFF2-40B4-BE49-F238E27FC236}">
                <a16:creationId xmlns:a16="http://schemas.microsoft.com/office/drawing/2014/main" id="{52A853AB-64F3-B7BB-DB14-3862BDD243B0}"/>
              </a:ext>
            </a:extLst>
          </p:cNvPr>
          <p:cNvSpPr>
            <a:spLocks noChangeArrowheads="1"/>
          </p:cNvSpPr>
          <p:nvPr/>
        </p:nvSpPr>
        <p:spPr bwMode="auto">
          <a:xfrm>
            <a:off x="2719326" y="467988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12</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44" name="Rectangle 104">
            <a:extLst>
              <a:ext uri="{FF2B5EF4-FFF2-40B4-BE49-F238E27FC236}">
                <a16:creationId xmlns:a16="http://schemas.microsoft.com/office/drawing/2014/main" id="{C84B0EF1-4DB1-6804-DEA6-FD6E69A82F46}"/>
              </a:ext>
            </a:extLst>
          </p:cNvPr>
          <p:cNvSpPr>
            <a:spLocks noChangeArrowheads="1"/>
          </p:cNvSpPr>
          <p:nvPr/>
        </p:nvSpPr>
        <p:spPr bwMode="auto">
          <a:xfrm>
            <a:off x="3394150" y="467988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24</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45" name="Rectangle 105">
            <a:extLst>
              <a:ext uri="{FF2B5EF4-FFF2-40B4-BE49-F238E27FC236}">
                <a16:creationId xmlns:a16="http://schemas.microsoft.com/office/drawing/2014/main" id="{08872F8B-2AD5-509B-6B50-89C7C6F1D1AB}"/>
              </a:ext>
            </a:extLst>
          </p:cNvPr>
          <p:cNvSpPr>
            <a:spLocks noChangeArrowheads="1"/>
          </p:cNvSpPr>
          <p:nvPr/>
        </p:nvSpPr>
        <p:spPr bwMode="auto">
          <a:xfrm>
            <a:off x="4066740" y="467988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36</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46" name="Rectangle 106">
            <a:extLst>
              <a:ext uri="{FF2B5EF4-FFF2-40B4-BE49-F238E27FC236}">
                <a16:creationId xmlns:a16="http://schemas.microsoft.com/office/drawing/2014/main" id="{ED577521-1044-7D2F-A403-A6544539676F}"/>
              </a:ext>
            </a:extLst>
          </p:cNvPr>
          <p:cNvSpPr>
            <a:spLocks noChangeArrowheads="1"/>
          </p:cNvSpPr>
          <p:nvPr/>
        </p:nvSpPr>
        <p:spPr bwMode="auto">
          <a:xfrm>
            <a:off x="4741563" y="467988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48</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47" name="Rectangle 107">
            <a:extLst>
              <a:ext uri="{FF2B5EF4-FFF2-40B4-BE49-F238E27FC236}">
                <a16:creationId xmlns:a16="http://schemas.microsoft.com/office/drawing/2014/main" id="{452D9BBE-3808-F013-6866-E40862F8DED9}"/>
              </a:ext>
            </a:extLst>
          </p:cNvPr>
          <p:cNvSpPr>
            <a:spLocks noChangeArrowheads="1"/>
          </p:cNvSpPr>
          <p:nvPr/>
        </p:nvSpPr>
        <p:spPr bwMode="auto">
          <a:xfrm>
            <a:off x="5414152" y="467988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60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48" name="Rectangle 108">
            <a:extLst>
              <a:ext uri="{FF2B5EF4-FFF2-40B4-BE49-F238E27FC236}">
                <a16:creationId xmlns:a16="http://schemas.microsoft.com/office/drawing/2014/main" id="{031E2F7F-2E30-F29D-A089-461117718625}"/>
              </a:ext>
            </a:extLst>
          </p:cNvPr>
          <p:cNvSpPr>
            <a:spLocks noChangeArrowheads="1"/>
          </p:cNvSpPr>
          <p:nvPr/>
        </p:nvSpPr>
        <p:spPr bwMode="auto">
          <a:xfrm>
            <a:off x="6088977" y="467988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72</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49" name="Rectangle 109">
            <a:extLst>
              <a:ext uri="{FF2B5EF4-FFF2-40B4-BE49-F238E27FC236}">
                <a16:creationId xmlns:a16="http://schemas.microsoft.com/office/drawing/2014/main" id="{B33A0CED-AE97-80B2-90EB-8806F8152FCF}"/>
              </a:ext>
            </a:extLst>
          </p:cNvPr>
          <p:cNvSpPr>
            <a:spLocks noChangeArrowheads="1"/>
          </p:cNvSpPr>
          <p:nvPr/>
        </p:nvSpPr>
        <p:spPr bwMode="auto">
          <a:xfrm>
            <a:off x="6761566" y="467988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84</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50" name="Rectangle 110">
            <a:extLst>
              <a:ext uri="{FF2B5EF4-FFF2-40B4-BE49-F238E27FC236}">
                <a16:creationId xmlns:a16="http://schemas.microsoft.com/office/drawing/2014/main" id="{1653D835-0365-F278-1B44-7C2C2ED2BB22}"/>
              </a:ext>
            </a:extLst>
          </p:cNvPr>
          <p:cNvSpPr>
            <a:spLocks noChangeArrowheads="1"/>
          </p:cNvSpPr>
          <p:nvPr/>
        </p:nvSpPr>
        <p:spPr bwMode="auto">
          <a:xfrm>
            <a:off x="7436390" y="4679888"/>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96</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51" name="Rectangle 111">
            <a:extLst>
              <a:ext uri="{FF2B5EF4-FFF2-40B4-BE49-F238E27FC236}">
                <a16:creationId xmlns:a16="http://schemas.microsoft.com/office/drawing/2014/main" id="{708AA2C0-4FE1-8EC7-D6BB-BF89F8E5F2D9}"/>
              </a:ext>
            </a:extLst>
          </p:cNvPr>
          <p:cNvSpPr>
            <a:spLocks noChangeArrowheads="1"/>
          </p:cNvSpPr>
          <p:nvPr/>
        </p:nvSpPr>
        <p:spPr bwMode="auto">
          <a:xfrm>
            <a:off x="8059965" y="4679888"/>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108</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52" name="Rectangle 112">
            <a:extLst>
              <a:ext uri="{FF2B5EF4-FFF2-40B4-BE49-F238E27FC236}">
                <a16:creationId xmlns:a16="http://schemas.microsoft.com/office/drawing/2014/main" id="{B5B17305-5965-618E-57C6-9FFD5BC63206}"/>
              </a:ext>
            </a:extLst>
          </p:cNvPr>
          <p:cNvSpPr>
            <a:spLocks noChangeArrowheads="1"/>
          </p:cNvSpPr>
          <p:nvPr/>
        </p:nvSpPr>
        <p:spPr bwMode="auto">
          <a:xfrm>
            <a:off x="8734788" y="4679888"/>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120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53" name="Rectangle 113">
            <a:extLst>
              <a:ext uri="{FF2B5EF4-FFF2-40B4-BE49-F238E27FC236}">
                <a16:creationId xmlns:a16="http://schemas.microsoft.com/office/drawing/2014/main" id="{40612DED-FE4E-C907-07EA-C0A05DA7D4FA}"/>
              </a:ext>
            </a:extLst>
          </p:cNvPr>
          <p:cNvSpPr>
            <a:spLocks noChangeArrowheads="1"/>
          </p:cNvSpPr>
          <p:nvPr/>
        </p:nvSpPr>
        <p:spPr bwMode="auto">
          <a:xfrm>
            <a:off x="9407377" y="4679888"/>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132</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54" name="Rectangle 114">
            <a:extLst>
              <a:ext uri="{FF2B5EF4-FFF2-40B4-BE49-F238E27FC236}">
                <a16:creationId xmlns:a16="http://schemas.microsoft.com/office/drawing/2014/main" id="{3BD612AB-F683-C80C-4B3C-FFC94EED6DDC}"/>
              </a:ext>
            </a:extLst>
          </p:cNvPr>
          <p:cNvSpPr>
            <a:spLocks noChangeArrowheads="1"/>
          </p:cNvSpPr>
          <p:nvPr/>
        </p:nvSpPr>
        <p:spPr bwMode="auto">
          <a:xfrm>
            <a:off x="10082201" y="4679888"/>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144</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55" name="Rectangle 115">
            <a:extLst>
              <a:ext uri="{FF2B5EF4-FFF2-40B4-BE49-F238E27FC236}">
                <a16:creationId xmlns:a16="http://schemas.microsoft.com/office/drawing/2014/main" id="{9A6B20A0-F79A-A02B-E88C-9815D283D921}"/>
              </a:ext>
            </a:extLst>
          </p:cNvPr>
          <p:cNvSpPr>
            <a:spLocks noChangeArrowheads="1"/>
          </p:cNvSpPr>
          <p:nvPr/>
        </p:nvSpPr>
        <p:spPr bwMode="auto">
          <a:xfrm>
            <a:off x="10754791" y="4679888"/>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156</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56" name="Rectangle 116">
            <a:extLst>
              <a:ext uri="{FF2B5EF4-FFF2-40B4-BE49-F238E27FC236}">
                <a16:creationId xmlns:a16="http://schemas.microsoft.com/office/drawing/2014/main" id="{178C95F2-4672-AE29-3ED2-774E1C800AA1}"/>
              </a:ext>
            </a:extLst>
          </p:cNvPr>
          <p:cNvSpPr>
            <a:spLocks noChangeArrowheads="1"/>
          </p:cNvSpPr>
          <p:nvPr/>
        </p:nvSpPr>
        <p:spPr bwMode="auto">
          <a:xfrm>
            <a:off x="11429614" y="4679888"/>
            <a:ext cx="2981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168</a:t>
            </a:r>
          </a:p>
        </p:txBody>
      </p:sp>
      <p:sp>
        <p:nvSpPr>
          <p:cNvPr id="357" name="Rectangle 118">
            <a:extLst>
              <a:ext uri="{FF2B5EF4-FFF2-40B4-BE49-F238E27FC236}">
                <a16:creationId xmlns:a16="http://schemas.microsoft.com/office/drawing/2014/main" id="{2B3B2735-14E0-2F53-1EBF-D47D9EC2E782}"/>
              </a:ext>
            </a:extLst>
          </p:cNvPr>
          <p:cNvSpPr>
            <a:spLocks noChangeArrowheads="1"/>
          </p:cNvSpPr>
          <p:nvPr/>
        </p:nvSpPr>
        <p:spPr bwMode="auto">
          <a:xfrm>
            <a:off x="6555845" y="5031664"/>
            <a:ext cx="6454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Arial"/>
                <a:ea typeface="+mn-ea"/>
                <a:cs typeface="+mn-cs"/>
              </a:rPr>
              <a:t>Weeks</a:t>
            </a:r>
            <a:endParaRPr kumimoji="0" lang="en-US" altLang="en-US" sz="1600" b="0" i="0" u="none" strike="noStrike" kern="1200" cap="none" spc="0" normalizeH="0" baseline="0" noProof="0" dirty="0">
              <a:ln>
                <a:noFill/>
              </a:ln>
              <a:solidFill>
                <a:srgbClr val="000000"/>
              </a:solidFill>
              <a:effectLst/>
              <a:uLnTx/>
              <a:uFillTx/>
              <a:latin typeface="Arial"/>
              <a:ea typeface="+mn-ea"/>
              <a:cs typeface="+mn-cs"/>
            </a:endParaRPr>
          </a:p>
        </p:txBody>
      </p:sp>
      <p:sp>
        <p:nvSpPr>
          <p:cNvPr id="385" name="Down Arrow 328">
            <a:extLst>
              <a:ext uri="{FF2B5EF4-FFF2-40B4-BE49-F238E27FC236}">
                <a16:creationId xmlns:a16="http://schemas.microsoft.com/office/drawing/2014/main" id="{F5506410-F220-6B08-6A8A-46805F03BB3D}"/>
              </a:ext>
            </a:extLst>
          </p:cNvPr>
          <p:cNvSpPr/>
          <p:nvPr/>
        </p:nvSpPr>
        <p:spPr>
          <a:xfrm>
            <a:off x="4674006" y="2185209"/>
            <a:ext cx="371060" cy="1335357"/>
          </a:xfrm>
          <a:prstGeom prst="downArrow">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86" name="TextBox 385">
            <a:extLst>
              <a:ext uri="{FF2B5EF4-FFF2-40B4-BE49-F238E27FC236}">
                <a16:creationId xmlns:a16="http://schemas.microsoft.com/office/drawing/2014/main" id="{C353F295-703C-D058-C9CC-86B92B7F6514}"/>
              </a:ext>
            </a:extLst>
          </p:cNvPr>
          <p:cNvSpPr txBox="1"/>
          <p:nvPr/>
        </p:nvSpPr>
        <p:spPr>
          <a:xfrm>
            <a:off x="4980844" y="2511187"/>
            <a:ext cx="4537680" cy="52322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chemeClr val="tx1">
                    <a:lumMod val="65000"/>
                    <a:lumOff val="35000"/>
                  </a:schemeClr>
                </a:solidFill>
                <a:effectLst/>
                <a:uLnTx/>
                <a:uFillTx/>
                <a:latin typeface="Arial"/>
              </a:rPr>
              <a:t>59% mean reduction (95% CI: 58–60), </a:t>
            </a:r>
            <a:r>
              <a:rPr kumimoji="0" lang="en-US" sz="1400" b="1" i="1" u="none" strike="noStrike" kern="1200" cap="none" spc="0" normalizeH="0" baseline="0" noProof="0" dirty="0">
                <a:ln>
                  <a:noFill/>
                </a:ln>
                <a:solidFill>
                  <a:schemeClr val="tx1">
                    <a:lumMod val="65000"/>
                    <a:lumOff val="35000"/>
                  </a:schemeClr>
                </a:solidFill>
                <a:effectLst/>
                <a:uLnTx/>
                <a:uFillTx/>
                <a:latin typeface="Arial"/>
              </a:rPr>
              <a:t>P</a:t>
            </a:r>
            <a:r>
              <a:rPr kumimoji="0" lang="en-US" sz="1400" b="1" i="0" u="none" strike="noStrike" kern="1200" cap="none" spc="0" normalizeH="0" baseline="0" noProof="0" dirty="0">
                <a:ln>
                  <a:noFill/>
                </a:ln>
                <a:solidFill>
                  <a:schemeClr val="tx1">
                    <a:lumMod val="65000"/>
                    <a:lumOff val="35000"/>
                  </a:schemeClr>
                </a:solidFill>
                <a:effectLst/>
                <a:uLnTx/>
                <a:uFillTx/>
                <a:latin typeface="Arial"/>
              </a:rPr>
              <a:t> &lt; 0.001</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chemeClr val="tx1">
                    <a:lumMod val="65000"/>
                    <a:lumOff val="35000"/>
                  </a:schemeClr>
                </a:solidFill>
                <a:effectLst/>
                <a:uLnTx/>
                <a:uFillTx/>
                <a:latin typeface="Arial"/>
              </a:rPr>
              <a:t>Mean </a:t>
            </a:r>
            <a:r>
              <a:rPr lang="en-US" sz="1400" b="1" dirty="0">
                <a:solidFill>
                  <a:schemeClr val="tx1">
                    <a:lumMod val="65000"/>
                    <a:lumOff val="35000"/>
                  </a:schemeClr>
                </a:solidFill>
                <a:latin typeface="Arial"/>
              </a:rPr>
              <a:t>a</a:t>
            </a:r>
            <a:r>
              <a:rPr kumimoji="0" lang="en-US" sz="1400" b="1" i="0" u="none" strike="noStrike" kern="1200" cap="none" spc="0" normalizeH="0" baseline="0" noProof="0" dirty="0">
                <a:ln>
                  <a:noFill/>
                </a:ln>
                <a:solidFill>
                  <a:schemeClr val="tx1">
                    <a:lumMod val="65000"/>
                    <a:lumOff val="35000"/>
                  </a:schemeClr>
                </a:solidFill>
                <a:effectLst/>
                <a:uLnTx/>
                <a:uFillTx/>
                <a:latin typeface="Arial"/>
              </a:rPr>
              <a:t>bsolute reduction: 56 mg/dL (95% CI: 55–57)</a:t>
            </a:r>
          </a:p>
        </p:txBody>
      </p:sp>
      <p:sp>
        <p:nvSpPr>
          <p:cNvPr id="387" name="TextBox 386">
            <a:extLst>
              <a:ext uri="{FF2B5EF4-FFF2-40B4-BE49-F238E27FC236}">
                <a16:creationId xmlns:a16="http://schemas.microsoft.com/office/drawing/2014/main" id="{0F6496A3-A148-AFE5-6A43-027511F0FA77}"/>
              </a:ext>
            </a:extLst>
          </p:cNvPr>
          <p:cNvSpPr txBox="1"/>
          <p:nvPr/>
        </p:nvSpPr>
        <p:spPr>
          <a:xfrm>
            <a:off x="5151238" y="2872759"/>
            <a:ext cx="184730" cy="307777"/>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Arial"/>
              <a:ea typeface="+mn-ea"/>
              <a:cs typeface="+mn-cs"/>
            </a:endParaRPr>
          </a:p>
        </p:txBody>
      </p:sp>
      <p:sp>
        <p:nvSpPr>
          <p:cNvPr id="359" name="Rectangle 117">
            <a:extLst>
              <a:ext uri="{FF2B5EF4-FFF2-40B4-BE49-F238E27FC236}">
                <a16:creationId xmlns:a16="http://schemas.microsoft.com/office/drawing/2014/main" id="{DBC5F900-5D22-580E-7275-85B3BBD3D1A7}"/>
              </a:ext>
            </a:extLst>
          </p:cNvPr>
          <p:cNvSpPr>
            <a:spLocks noChangeArrowheads="1"/>
          </p:cNvSpPr>
          <p:nvPr/>
        </p:nvSpPr>
        <p:spPr bwMode="auto">
          <a:xfrm rot="16200000">
            <a:off x="740813" y="3008004"/>
            <a:ext cx="14250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Arial"/>
                <a:ea typeface="+mn-ea"/>
                <a:cs typeface="+mn-cs"/>
              </a:rPr>
              <a:t>LDL-C (mg/dL)</a:t>
            </a:r>
            <a:endParaRPr kumimoji="0" lang="en-US" altLang="en-US" sz="1600" b="0" i="0" u="none" strike="noStrike" kern="1200" cap="none" spc="0" normalizeH="0" baseline="0" noProof="0" dirty="0">
              <a:ln>
                <a:noFill/>
              </a:ln>
              <a:solidFill>
                <a:srgbClr val="000000"/>
              </a:solidFill>
              <a:effectLst/>
              <a:uLnTx/>
              <a:uFillTx/>
              <a:latin typeface="Arial"/>
              <a:ea typeface="+mn-ea"/>
              <a:cs typeface="+mn-cs"/>
            </a:endParaRPr>
          </a:p>
        </p:txBody>
      </p:sp>
      <p:sp>
        <p:nvSpPr>
          <p:cNvPr id="373" name="Freeform 70">
            <a:extLst>
              <a:ext uri="{FF2B5EF4-FFF2-40B4-BE49-F238E27FC236}">
                <a16:creationId xmlns:a16="http://schemas.microsoft.com/office/drawing/2014/main" id="{2FB7ED87-FE1B-CF6D-547D-AF4B467B3BCB}"/>
              </a:ext>
            </a:extLst>
          </p:cNvPr>
          <p:cNvSpPr>
            <a:spLocks/>
          </p:cNvSpPr>
          <p:nvPr/>
        </p:nvSpPr>
        <p:spPr bwMode="auto">
          <a:xfrm>
            <a:off x="2144772" y="1894741"/>
            <a:ext cx="9431892" cy="1862415"/>
          </a:xfrm>
          <a:custGeom>
            <a:avLst/>
            <a:gdLst>
              <a:gd name="T0" fmla="*/ 0 w 4221"/>
              <a:gd name="T1" fmla="*/ 0 h 1126"/>
              <a:gd name="T2" fmla="*/ 100 w 4221"/>
              <a:gd name="T3" fmla="*/ 1072 h 1126"/>
              <a:gd name="T4" fmla="*/ 301 w 4221"/>
              <a:gd name="T5" fmla="*/ 1126 h 1126"/>
              <a:gd name="T6" fmla="*/ 603 w 4221"/>
              <a:gd name="T7" fmla="*/ 1126 h 1126"/>
              <a:gd name="T8" fmla="*/ 1206 w 4221"/>
              <a:gd name="T9" fmla="*/ 1108 h 1126"/>
              <a:gd name="T10" fmla="*/ 1808 w 4221"/>
              <a:gd name="T11" fmla="*/ 1108 h 1126"/>
              <a:gd name="T12" fmla="*/ 2411 w 4221"/>
              <a:gd name="T13" fmla="*/ 1089 h 1126"/>
              <a:gd name="T14" fmla="*/ 3014 w 4221"/>
              <a:gd name="T15" fmla="*/ 1072 h 1126"/>
              <a:gd name="T16" fmla="*/ 3618 w 4221"/>
              <a:gd name="T17" fmla="*/ 1054 h 1126"/>
              <a:gd name="T18" fmla="*/ 4221 w 4221"/>
              <a:gd name="T19" fmla="*/ 1027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1" h="1126">
                <a:moveTo>
                  <a:pt x="0" y="0"/>
                </a:moveTo>
                <a:lnTo>
                  <a:pt x="100" y="1072"/>
                </a:lnTo>
                <a:lnTo>
                  <a:pt x="301" y="1126"/>
                </a:lnTo>
                <a:lnTo>
                  <a:pt x="603" y="1126"/>
                </a:lnTo>
                <a:lnTo>
                  <a:pt x="1206" y="1108"/>
                </a:lnTo>
                <a:lnTo>
                  <a:pt x="1808" y="1108"/>
                </a:lnTo>
                <a:lnTo>
                  <a:pt x="2411" y="1089"/>
                </a:lnTo>
                <a:lnTo>
                  <a:pt x="3014" y="1072"/>
                </a:lnTo>
                <a:lnTo>
                  <a:pt x="3618" y="1054"/>
                </a:lnTo>
                <a:lnTo>
                  <a:pt x="4221" y="1027"/>
                </a:lnTo>
              </a:path>
            </a:pathLst>
          </a:custGeom>
          <a:noFill/>
          <a:ln w="3175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75" name="Oval 71">
            <a:extLst>
              <a:ext uri="{FF2B5EF4-FFF2-40B4-BE49-F238E27FC236}">
                <a16:creationId xmlns:a16="http://schemas.microsoft.com/office/drawing/2014/main" id="{A3528D9A-69B8-4C4B-EA82-82A4DB601987}"/>
              </a:ext>
            </a:extLst>
          </p:cNvPr>
          <p:cNvSpPr>
            <a:spLocks noChangeArrowheads="1"/>
          </p:cNvSpPr>
          <p:nvPr/>
        </p:nvSpPr>
        <p:spPr bwMode="auto">
          <a:xfrm>
            <a:off x="2097765" y="1848429"/>
            <a:ext cx="94013" cy="92625"/>
          </a:xfrm>
          <a:prstGeom prst="ellipse">
            <a:avLst/>
          </a:prstGeom>
          <a:solidFill>
            <a:schemeClr val="accent6"/>
          </a:solidFill>
          <a:ln w="1270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76" name="Oval 73">
            <a:extLst>
              <a:ext uri="{FF2B5EF4-FFF2-40B4-BE49-F238E27FC236}">
                <a16:creationId xmlns:a16="http://schemas.microsoft.com/office/drawing/2014/main" id="{5977771A-7A85-59C1-8486-9F461EB409B5}"/>
              </a:ext>
            </a:extLst>
          </p:cNvPr>
          <p:cNvSpPr>
            <a:spLocks noChangeArrowheads="1"/>
          </p:cNvSpPr>
          <p:nvPr/>
        </p:nvSpPr>
        <p:spPr bwMode="auto">
          <a:xfrm>
            <a:off x="2321217" y="3621528"/>
            <a:ext cx="94013" cy="92625"/>
          </a:xfrm>
          <a:prstGeom prst="ellipse">
            <a:avLst/>
          </a:prstGeom>
          <a:solidFill>
            <a:schemeClr val="accent6"/>
          </a:solidFill>
          <a:ln w="1270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77" name="Oval 75">
            <a:extLst>
              <a:ext uri="{FF2B5EF4-FFF2-40B4-BE49-F238E27FC236}">
                <a16:creationId xmlns:a16="http://schemas.microsoft.com/office/drawing/2014/main" id="{097BC0E0-B492-5CC9-3A1D-451F49442827}"/>
              </a:ext>
            </a:extLst>
          </p:cNvPr>
          <p:cNvSpPr>
            <a:spLocks noChangeArrowheads="1"/>
          </p:cNvSpPr>
          <p:nvPr/>
        </p:nvSpPr>
        <p:spPr bwMode="auto">
          <a:xfrm>
            <a:off x="2772589" y="3710844"/>
            <a:ext cx="94013" cy="92625"/>
          </a:xfrm>
          <a:prstGeom prst="ellipse">
            <a:avLst/>
          </a:prstGeom>
          <a:solidFill>
            <a:schemeClr val="accent6"/>
          </a:solidFill>
          <a:ln w="1270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78" name="Oval 77">
            <a:extLst>
              <a:ext uri="{FF2B5EF4-FFF2-40B4-BE49-F238E27FC236}">
                <a16:creationId xmlns:a16="http://schemas.microsoft.com/office/drawing/2014/main" id="{8A5A0987-0B9C-0291-9121-E54199A64C91}"/>
              </a:ext>
            </a:extLst>
          </p:cNvPr>
          <p:cNvSpPr>
            <a:spLocks noChangeArrowheads="1"/>
          </p:cNvSpPr>
          <p:nvPr/>
        </p:nvSpPr>
        <p:spPr bwMode="auto">
          <a:xfrm>
            <a:off x="3442943" y="3710844"/>
            <a:ext cx="94013" cy="92625"/>
          </a:xfrm>
          <a:prstGeom prst="ellipse">
            <a:avLst/>
          </a:prstGeom>
          <a:solidFill>
            <a:schemeClr val="accent6"/>
          </a:solidFill>
          <a:ln w="1270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79" name="Oval 79">
            <a:extLst>
              <a:ext uri="{FF2B5EF4-FFF2-40B4-BE49-F238E27FC236}">
                <a16:creationId xmlns:a16="http://schemas.microsoft.com/office/drawing/2014/main" id="{155CB326-459B-538D-FABA-A3DB8FB13BFD}"/>
              </a:ext>
            </a:extLst>
          </p:cNvPr>
          <p:cNvSpPr>
            <a:spLocks noChangeArrowheads="1"/>
          </p:cNvSpPr>
          <p:nvPr/>
        </p:nvSpPr>
        <p:spPr bwMode="auto">
          <a:xfrm>
            <a:off x="4792591" y="3681072"/>
            <a:ext cx="94013" cy="92625"/>
          </a:xfrm>
          <a:prstGeom prst="ellipse">
            <a:avLst/>
          </a:prstGeom>
          <a:solidFill>
            <a:schemeClr val="accent6"/>
          </a:solidFill>
          <a:ln w="1270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80" name="Oval 82">
            <a:extLst>
              <a:ext uri="{FF2B5EF4-FFF2-40B4-BE49-F238E27FC236}">
                <a16:creationId xmlns:a16="http://schemas.microsoft.com/office/drawing/2014/main" id="{6A981DF8-7171-C4A7-232B-CB82BF116038}"/>
              </a:ext>
            </a:extLst>
          </p:cNvPr>
          <p:cNvSpPr>
            <a:spLocks noChangeArrowheads="1"/>
          </p:cNvSpPr>
          <p:nvPr/>
        </p:nvSpPr>
        <p:spPr bwMode="auto">
          <a:xfrm>
            <a:off x="6140004" y="3681072"/>
            <a:ext cx="94013" cy="92625"/>
          </a:xfrm>
          <a:prstGeom prst="ellipse">
            <a:avLst/>
          </a:prstGeom>
          <a:solidFill>
            <a:schemeClr val="accent6"/>
          </a:solidFill>
          <a:ln w="12700" cap="flat">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81" name="Oval 83">
            <a:extLst>
              <a:ext uri="{FF2B5EF4-FFF2-40B4-BE49-F238E27FC236}">
                <a16:creationId xmlns:a16="http://schemas.microsoft.com/office/drawing/2014/main" id="{FEE3638A-37A7-EF68-012A-5C0DE683B81E}"/>
              </a:ext>
            </a:extLst>
          </p:cNvPr>
          <p:cNvSpPr>
            <a:spLocks noChangeArrowheads="1"/>
          </p:cNvSpPr>
          <p:nvPr/>
        </p:nvSpPr>
        <p:spPr bwMode="auto">
          <a:xfrm>
            <a:off x="7487418" y="3651300"/>
            <a:ext cx="94013" cy="92625"/>
          </a:xfrm>
          <a:prstGeom prst="ellipse">
            <a:avLst/>
          </a:prstGeom>
          <a:solidFill>
            <a:schemeClr val="accent6"/>
          </a:solidFill>
          <a:ln w="1270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82" name="Oval 86">
            <a:extLst>
              <a:ext uri="{FF2B5EF4-FFF2-40B4-BE49-F238E27FC236}">
                <a16:creationId xmlns:a16="http://schemas.microsoft.com/office/drawing/2014/main" id="{49CCC804-64F3-89F6-A4E8-F7D3A9F55724}"/>
              </a:ext>
            </a:extLst>
          </p:cNvPr>
          <p:cNvSpPr>
            <a:spLocks noChangeArrowheads="1"/>
          </p:cNvSpPr>
          <p:nvPr/>
        </p:nvSpPr>
        <p:spPr bwMode="auto">
          <a:xfrm>
            <a:off x="8834831" y="3621528"/>
            <a:ext cx="94013" cy="92625"/>
          </a:xfrm>
          <a:prstGeom prst="ellipse">
            <a:avLst/>
          </a:prstGeom>
          <a:solidFill>
            <a:schemeClr val="accent6"/>
          </a:solidFill>
          <a:ln w="12700" cap="flat">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83" name="Oval 87">
            <a:extLst>
              <a:ext uri="{FF2B5EF4-FFF2-40B4-BE49-F238E27FC236}">
                <a16:creationId xmlns:a16="http://schemas.microsoft.com/office/drawing/2014/main" id="{F4D02F8E-2138-0E40-0116-B8C8276AD9F7}"/>
              </a:ext>
            </a:extLst>
          </p:cNvPr>
          <p:cNvSpPr>
            <a:spLocks noChangeArrowheads="1"/>
          </p:cNvSpPr>
          <p:nvPr/>
        </p:nvSpPr>
        <p:spPr bwMode="auto">
          <a:xfrm>
            <a:off x="10182244" y="3591756"/>
            <a:ext cx="94013" cy="92625"/>
          </a:xfrm>
          <a:prstGeom prst="ellipse">
            <a:avLst/>
          </a:prstGeom>
          <a:solidFill>
            <a:schemeClr val="accent6"/>
          </a:solidFill>
          <a:ln w="1270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84" name="Oval 89">
            <a:extLst>
              <a:ext uri="{FF2B5EF4-FFF2-40B4-BE49-F238E27FC236}">
                <a16:creationId xmlns:a16="http://schemas.microsoft.com/office/drawing/2014/main" id="{6628FFCC-90A1-B57C-B216-63FC7A8BB357}"/>
              </a:ext>
            </a:extLst>
          </p:cNvPr>
          <p:cNvSpPr>
            <a:spLocks noChangeArrowheads="1"/>
          </p:cNvSpPr>
          <p:nvPr/>
        </p:nvSpPr>
        <p:spPr bwMode="auto">
          <a:xfrm>
            <a:off x="11529658" y="3547098"/>
            <a:ext cx="94013" cy="92625"/>
          </a:xfrm>
          <a:prstGeom prst="ellipse">
            <a:avLst/>
          </a:prstGeom>
          <a:solidFill>
            <a:schemeClr val="accent6"/>
          </a:solidFill>
          <a:ln w="1270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63" name="Freeform 30">
            <a:extLst>
              <a:ext uri="{FF2B5EF4-FFF2-40B4-BE49-F238E27FC236}">
                <a16:creationId xmlns:a16="http://schemas.microsoft.com/office/drawing/2014/main" id="{3F34484A-97B4-6383-FDFC-B1E75B4A0808}"/>
              </a:ext>
            </a:extLst>
          </p:cNvPr>
          <p:cNvSpPr>
            <a:spLocks noEditPoints="1"/>
          </p:cNvSpPr>
          <p:nvPr/>
        </p:nvSpPr>
        <p:spPr bwMode="auto">
          <a:xfrm>
            <a:off x="2104551" y="1879855"/>
            <a:ext cx="78207" cy="29772"/>
          </a:xfrm>
          <a:custGeom>
            <a:avLst/>
            <a:gdLst>
              <a:gd name="T0" fmla="*/ 17 w 35"/>
              <a:gd name="T1" fmla="*/ 9 h 18"/>
              <a:gd name="T2" fmla="*/ 17 w 35"/>
              <a:gd name="T3" fmla="*/ 18 h 18"/>
              <a:gd name="T4" fmla="*/ 17 w 35"/>
              <a:gd name="T5" fmla="*/ 9 h 18"/>
              <a:gd name="T6" fmla="*/ 17 w 35"/>
              <a:gd name="T7" fmla="*/ 0 h 18"/>
              <a:gd name="T8" fmla="*/ 0 w 35"/>
              <a:gd name="T9" fmla="*/ 18 h 18"/>
              <a:gd name="T10" fmla="*/ 35 w 35"/>
              <a:gd name="T11" fmla="*/ 18 h 18"/>
              <a:gd name="T12" fmla="*/ 0 w 35"/>
              <a:gd name="T13" fmla="*/ 0 h 18"/>
              <a:gd name="T14" fmla="*/ 35 w 35"/>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18">
                <a:moveTo>
                  <a:pt x="17" y="9"/>
                </a:moveTo>
                <a:lnTo>
                  <a:pt x="17" y="18"/>
                </a:lnTo>
                <a:moveTo>
                  <a:pt x="17" y="9"/>
                </a:moveTo>
                <a:lnTo>
                  <a:pt x="17" y="0"/>
                </a:lnTo>
                <a:moveTo>
                  <a:pt x="0" y="18"/>
                </a:moveTo>
                <a:lnTo>
                  <a:pt x="35" y="18"/>
                </a:lnTo>
                <a:moveTo>
                  <a:pt x="0" y="0"/>
                </a:moveTo>
                <a:lnTo>
                  <a:pt x="35"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64" name="Freeform 32">
            <a:extLst>
              <a:ext uri="{FF2B5EF4-FFF2-40B4-BE49-F238E27FC236}">
                <a16:creationId xmlns:a16="http://schemas.microsoft.com/office/drawing/2014/main" id="{C52D9F35-63FF-E524-646F-4A907BEDC7EB}"/>
              </a:ext>
            </a:extLst>
          </p:cNvPr>
          <p:cNvSpPr>
            <a:spLocks noEditPoints="1"/>
          </p:cNvSpPr>
          <p:nvPr/>
        </p:nvSpPr>
        <p:spPr bwMode="auto">
          <a:xfrm>
            <a:off x="2330236" y="3667839"/>
            <a:ext cx="78207" cy="29772"/>
          </a:xfrm>
          <a:custGeom>
            <a:avLst/>
            <a:gdLst>
              <a:gd name="T0" fmla="*/ 17 w 35"/>
              <a:gd name="T1" fmla="*/ 0 h 18"/>
              <a:gd name="T2" fmla="*/ 17 w 35"/>
              <a:gd name="T3" fmla="*/ 18 h 18"/>
              <a:gd name="T4" fmla="*/ 0 w 35"/>
              <a:gd name="T5" fmla="*/ 18 h 18"/>
              <a:gd name="T6" fmla="*/ 35 w 35"/>
              <a:gd name="T7" fmla="*/ 18 h 18"/>
              <a:gd name="T8" fmla="*/ 0 w 35"/>
              <a:gd name="T9" fmla="*/ 0 h 18"/>
              <a:gd name="T10" fmla="*/ 35 w 35"/>
              <a:gd name="T11" fmla="*/ 0 h 18"/>
            </a:gdLst>
            <a:ahLst/>
            <a:cxnLst>
              <a:cxn ang="0">
                <a:pos x="T0" y="T1"/>
              </a:cxn>
              <a:cxn ang="0">
                <a:pos x="T2" y="T3"/>
              </a:cxn>
              <a:cxn ang="0">
                <a:pos x="T4" y="T5"/>
              </a:cxn>
              <a:cxn ang="0">
                <a:pos x="T6" y="T7"/>
              </a:cxn>
              <a:cxn ang="0">
                <a:pos x="T8" y="T9"/>
              </a:cxn>
              <a:cxn ang="0">
                <a:pos x="T10" y="T11"/>
              </a:cxn>
            </a:cxnLst>
            <a:rect l="0" t="0" r="r" b="b"/>
            <a:pathLst>
              <a:path w="35" h="18">
                <a:moveTo>
                  <a:pt x="17" y="0"/>
                </a:moveTo>
                <a:lnTo>
                  <a:pt x="17" y="18"/>
                </a:lnTo>
                <a:moveTo>
                  <a:pt x="0" y="18"/>
                </a:moveTo>
                <a:lnTo>
                  <a:pt x="35" y="18"/>
                </a:lnTo>
                <a:moveTo>
                  <a:pt x="0" y="0"/>
                </a:moveTo>
                <a:lnTo>
                  <a:pt x="35"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65" name="Freeform 34">
            <a:extLst>
              <a:ext uri="{FF2B5EF4-FFF2-40B4-BE49-F238E27FC236}">
                <a16:creationId xmlns:a16="http://schemas.microsoft.com/office/drawing/2014/main" id="{C41A8D88-390C-29B1-115A-1A1658895ECB}"/>
              </a:ext>
            </a:extLst>
          </p:cNvPr>
          <p:cNvSpPr>
            <a:spLocks noEditPoints="1"/>
          </p:cNvSpPr>
          <p:nvPr/>
        </p:nvSpPr>
        <p:spPr bwMode="auto">
          <a:xfrm>
            <a:off x="2777140" y="3755502"/>
            <a:ext cx="80443" cy="31427"/>
          </a:xfrm>
          <a:custGeom>
            <a:avLst/>
            <a:gdLst>
              <a:gd name="T0" fmla="*/ 18 w 36"/>
              <a:gd name="T1" fmla="*/ 0 h 19"/>
              <a:gd name="T2" fmla="*/ 18 w 36"/>
              <a:gd name="T3" fmla="*/ 19 h 19"/>
              <a:gd name="T4" fmla="*/ 0 w 36"/>
              <a:gd name="T5" fmla="*/ 19 h 19"/>
              <a:gd name="T6" fmla="*/ 36 w 36"/>
              <a:gd name="T7" fmla="*/ 19 h 19"/>
              <a:gd name="T8" fmla="*/ 0 w 36"/>
              <a:gd name="T9" fmla="*/ 0 h 19"/>
              <a:gd name="T10" fmla="*/ 36 w 36"/>
              <a:gd name="T11" fmla="*/ 0 h 19"/>
            </a:gdLst>
            <a:ahLst/>
            <a:cxnLst>
              <a:cxn ang="0">
                <a:pos x="T0" y="T1"/>
              </a:cxn>
              <a:cxn ang="0">
                <a:pos x="T2" y="T3"/>
              </a:cxn>
              <a:cxn ang="0">
                <a:pos x="T4" y="T5"/>
              </a:cxn>
              <a:cxn ang="0">
                <a:pos x="T6" y="T7"/>
              </a:cxn>
              <a:cxn ang="0">
                <a:pos x="T8" y="T9"/>
              </a:cxn>
              <a:cxn ang="0">
                <a:pos x="T10" y="T11"/>
              </a:cxn>
            </a:cxnLst>
            <a:rect l="0" t="0" r="r" b="b"/>
            <a:pathLst>
              <a:path w="36" h="19">
                <a:moveTo>
                  <a:pt x="18" y="0"/>
                </a:moveTo>
                <a:lnTo>
                  <a:pt x="18" y="19"/>
                </a:lnTo>
                <a:moveTo>
                  <a:pt x="0" y="19"/>
                </a:moveTo>
                <a:lnTo>
                  <a:pt x="36" y="19"/>
                </a:lnTo>
                <a:moveTo>
                  <a:pt x="0" y="0"/>
                </a:moveTo>
                <a:lnTo>
                  <a:pt x="36"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66" name="Freeform 36">
            <a:extLst>
              <a:ext uri="{FF2B5EF4-FFF2-40B4-BE49-F238E27FC236}">
                <a16:creationId xmlns:a16="http://schemas.microsoft.com/office/drawing/2014/main" id="{7A37831F-18FF-3836-C774-7B8F4B02679D}"/>
              </a:ext>
            </a:extLst>
          </p:cNvPr>
          <p:cNvSpPr>
            <a:spLocks noEditPoints="1"/>
          </p:cNvSpPr>
          <p:nvPr/>
        </p:nvSpPr>
        <p:spPr bwMode="auto">
          <a:xfrm>
            <a:off x="3451963" y="3755502"/>
            <a:ext cx="80443" cy="31427"/>
          </a:xfrm>
          <a:custGeom>
            <a:avLst/>
            <a:gdLst>
              <a:gd name="T0" fmla="*/ 17 w 36"/>
              <a:gd name="T1" fmla="*/ 0 h 19"/>
              <a:gd name="T2" fmla="*/ 17 w 36"/>
              <a:gd name="T3" fmla="*/ 19 h 19"/>
              <a:gd name="T4" fmla="*/ 0 w 36"/>
              <a:gd name="T5" fmla="*/ 19 h 19"/>
              <a:gd name="T6" fmla="*/ 36 w 36"/>
              <a:gd name="T7" fmla="*/ 19 h 19"/>
              <a:gd name="T8" fmla="*/ 0 w 36"/>
              <a:gd name="T9" fmla="*/ 0 h 19"/>
              <a:gd name="T10" fmla="*/ 36 w 36"/>
              <a:gd name="T11" fmla="*/ 0 h 19"/>
            </a:gdLst>
            <a:ahLst/>
            <a:cxnLst>
              <a:cxn ang="0">
                <a:pos x="T0" y="T1"/>
              </a:cxn>
              <a:cxn ang="0">
                <a:pos x="T2" y="T3"/>
              </a:cxn>
              <a:cxn ang="0">
                <a:pos x="T4" y="T5"/>
              </a:cxn>
              <a:cxn ang="0">
                <a:pos x="T6" y="T7"/>
              </a:cxn>
              <a:cxn ang="0">
                <a:pos x="T8" y="T9"/>
              </a:cxn>
              <a:cxn ang="0">
                <a:pos x="T10" y="T11"/>
              </a:cxn>
            </a:cxnLst>
            <a:rect l="0" t="0" r="r" b="b"/>
            <a:pathLst>
              <a:path w="36" h="19">
                <a:moveTo>
                  <a:pt x="17" y="0"/>
                </a:moveTo>
                <a:lnTo>
                  <a:pt x="17" y="19"/>
                </a:lnTo>
                <a:moveTo>
                  <a:pt x="0" y="19"/>
                </a:moveTo>
                <a:lnTo>
                  <a:pt x="36" y="19"/>
                </a:lnTo>
                <a:moveTo>
                  <a:pt x="0" y="0"/>
                </a:moveTo>
                <a:lnTo>
                  <a:pt x="36"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67" name="Freeform 38">
            <a:extLst>
              <a:ext uri="{FF2B5EF4-FFF2-40B4-BE49-F238E27FC236}">
                <a16:creationId xmlns:a16="http://schemas.microsoft.com/office/drawing/2014/main" id="{146CDE7D-878B-361E-E53E-40C5A0BE8617}"/>
              </a:ext>
            </a:extLst>
          </p:cNvPr>
          <p:cNvSpPr>
            <a:spLocks noEditPoints="1"/>
          </p:cNvSpPr>
          <p:nvPr/>
        </p:nvSpPr>
        <p:spPr bwMode="auto">
          <a:xfrm>
            <a:off x="4797142" y="3727384"/>
            <a:ext cx="82676" cy="28119"/>
          </a:xfrm>
          <a:custGeom>
            <a:avLst/>
            <a:gdLst>
              <a:gd name="T0" fmla="*/ 19 w 37"/>
              <a:gd name="T1" fmla="*/ 0 h 17"/>
              <a:gd name="T2" fmla="*/ 19 w 37"/>
              <a:gd name="T3" fmla="*/ 17 h 17"/>
              <a:gd name="T4" fmla="*/ 0 w 37"/>
              <a:gd name="T5" fmla="*/ 17 h 17"/>
              <a:gd name="T6" fmla="*/ 37 w 37"/>
              <a:gd name="T7" fmla="*/ 17 h 17"/>
              <a:gd name="T8" fmla="*/ 0 w 37"/>
              <a:gd name="T9" fmla="*/ 0 h 17"/>
              <a:gd name="T10" fmla="*/ 37 w 37"/>
              <a:gd name="T11" fmla="*/ 0 h 17"/>
            </a:gdLst>
            <a:ahLst/>
            <a:cxnLst>
              <a:cxn ang="0">
                <a:pos x="T0" y="T1"/>
              </a:cxn>
              <a:cxn ang="0">
                <a:pos x="T2" y="T3"/>
              </a:cxn>
              <a:cxn ang="0">
                <a:pos x="T4" y="T5"/>
              </a:cxn>
              <a:cxn ang="0">
                <a:pos x="T6" y="T7"/>
              </a:cxn>
              <a:cxn ang="0">
                <a:pos x="T8" y="T9"/>
              </a:cxn>
              <a:cxn ang="0">
                <a:pos x="T10" y="T11"/>
              </a:cxn>
            </a:cxnLst>
            <a:rect l="0" t="0" r="r" b="b"/>
            <a:pathLst>
              <a:path w="37" h="17">
                <a:moveTo>
                  <a:pt x="19" y="0"/>
                </a:moveTo>
                <a:lnTo>
                  <a:pt x="19" y="17"/>
                </a:lnTo>
                <a:moveTo>
                  <a:pt x="0" y="17"/>
                </a:moveTo>
                <a:lnTo>
                  <a:pt x="37" y="17"/>
                </a:lnTo>
                <a:moveTo>
                  <a:pt x="0" y="0"/>
                </a:moveTo>
                <a:lnTo>
                  <a:pt x="37"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68" name="Freeform 40">
            <a:extLst>
              <a:ext uri="{FF2B5EF4-FFF2-40B4-BE49-F238E27FC236}">
                <a16:creationId xmlns:a16="http://schemas.microsoft.com/office/drawing/2014/main" id="{F2ACA854-D233-5A0D-C718-1D3ED2993430}"/>
              </a:ext>
            </a:extLst>
          </p:cNvPr>
          <p:cNvSpPr>
            <a:spLocks noEditPoints="1"/>
          </p:cNvSpPr>
          <p:nvPr/>
        </p:nvSpPr>
        <p:spPr bwMode="auto">
          <a:xfrm>
            <a:off x="6144556" y="3697611"/>
            <a:ext cx="82676" cy="29772"/>
          </a:xfrm>
          <a:custGeom>
            <a:avLst/>
            <a:gdLst>
              <a:gd name="T0" fmla="*/ 19 w 37"/>
              <a:gd name="T1" fmla="*/ 18 h 18"/>
              <a:gd name="T2" fmla="*/ 19 w 37"/>
              <a:gd name="T3" fmla="*/ 0 h 18"/>
              <a:gd name="T4" fmla="*/ 0 w 37"/>
              <a:gd name="T5" fmla="*/ 18 h 18"/>
              <a:gd name="T6" fmla="*/ 37 w 37"/>
              <a:gd name="T7" fmla="*/ 18 h 18"/>
              <a:gd name="T8" fmla="*/ 0 w 37"/>
              <a:gd name="T9" fmla="*/ 0 h 18"/>
              <a:gd name="T10" fmla="*/ 37 w 37"/>
              <a:gd name="T11" fmla="*/ 0 h 18"/>
            </a:gdLst>
            <a:ahLst/>
            <a:cxnLst>
              <a:cxn ang="0">
                <a:pos x="T0" y="T1"/>
              </a:cxn>
              <a:cxn ang="0">
                <a:pos x="T2" y="T3"/>
              </a:cxn>
              <a:cxn ang="0">
                <a:pos x="T4" y="T5"/>
              </a:cxn>
              <a:cxn ang="0">
                <a:pos x="T6" y="T7"/>
              </a:cxn>
              <a:cxn ang="0">
                <a:pos x="T8" y="T9"/>
              </a:cxn>
              <a:cxn ang="0">
                <a:pos x="T10" y="T11"/>
              </a:cxn>
            </a:cxnLst>
            <a:rect l="0" t="0" r="r" b="b"/>
            <a:pathLst>
              <a:path w="37" h="18">
                <a:moveTo>
                  <a:pt x="19" y="18"/>
                </a:moveTo>
                <a:lnTo>
                  <a:pt x="19" y="0"/>
                </a:lnTo>
                <a:moveTo>
                  <a:pt x="0" y="18"/>
                </a:moveTo>
                <a:lnTo>
                  <a:pt x="37" y="18"/>
                </a:lnTo>
                <a:moveTo>
                  <a:pt x="0" y="0"/>
                </a:moveTo>
                <a:lnTo>
                  <a:pt x="37"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69" name="Freeform 42">
            <a:extLst>
              <a:ext uri="{FF2B5EF4-FFF2-40B4-BE49-F238E27FC236}">
                <a16:creationId xmlns:a16="http://schemas.microsoft.com/office/drawing/2014/main" id="{3573F0D3-4316-EC66-2467-FF19C5081DAD}"/>
              </a:ext>
            </a:extLst>
          </p:cNvPr>
          <p:cNvSpPr>
            <a:spLocks noEditPoints="1"/>
          </p:cNvSpPr>
          <p:nvPr/>
        </p:nvSpPr>
        <p:spPr bwMode="auto">
          <a:xfrm>
            <a:off x="7494204" y="3667839"/>
            <a:ext cx="80443" cy="29772"/>
          </a:xfrm>
          <a:custGeom>
            <a:avLst/>
            <a:gdLst>
              <a:gd name="T0" fmla="*/ 18 w 36"/>
              <a:gd name="T1" fmla="*/ 18 h 18"/>
              <a:gd name="T2" fmla="*/ 18 w 36"/>
              <a:gd name="T3" fmla="*/ 0 h 18"/>
              <a:gd name="T4" fmla="*/ 0 w 36"/>
              <a:gd name="T5" fmla="*/ 18 h 18"/>
              <a:gd name="T6" fmla="*/ 36 w 36"/>
              <a:gd name="T7" fmla="*/ 18 h 18"/>
              <a:gd name="T8" fmla="*/ 0 w 36"/>
              <a:gd name="T9" fmla="*/ 0 h 18"/>
              <a:gd name="T10" fmla="*/ 36 w 36"/>
              <a:gd name="T11" fmla="*/ 0 h 18"/>
            </a:gdLst>
            <a:ahLst/>
            <a:cxnLst>
              <a:cxn ang="0">
                <a:pos x="T0" y="T1"/>
              </a:cxn>
              <a:cxn ang="0">
                <a:pos x="T2" y="T3"/>
              </a:cxn>
              <a:cxn ang="0">
                <a:pos x="T4" y="T5"/>
              </a:cxn>
              <a:cxn ang="0">
                <a:pos x="T6" y="T7"/>
              </a:cxn>
              <a:cxn ang="0">
                <a:pos x="T8" y="T9"/>
              </a:cxn>
              <a:cxn ang="0">
                <a:pos x="T10" y="T11"/>
              </a:cxn>
            </a:cxnLst>
            <a:rect l="0" t="0" r="r" b="b"/>
            <a:pathLst>
              <a:path w="36" h="18">
                <a:moveTo>
                  <a:pt x="18" y="18"/>
                </a:moveTo>
                <a:lnTo>
                  <a:pt x="18" y="0"/>
                </a:lnTo>
                <a:moveTo>
                  <a:pt x="0" y="18"/>
                </a:moveTo>
                <a:lnTo>
                  <a:pt x="36" y="18"/>
                </a:lnTo>
                <a:moveTo>
                  <a:pt x="0" y="0"/>
                </a:moveTo>
                <a:lnTo>
                  <a:pt x="36"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70" name="Freeform 44">
            <a:extLst>
              <a:ext uri="{FF2B5EF4-FFF2-40B4-BE49-F238E27FC236}">
                <a16:creationId xmlns:a16="http://schemas.microsoft.com/office/drawing/2014/main" id="{97FF2982-BF15-D844-4C9F-86274B556633}"/>
              </a:ext>
            </a:extLst>
          </p:cNvPr>
          <p:cNvSpPr>
            <a:spLocks noEditPoints="1"/>
          </p:cNvSpPr>
          <p:nvPr/>
        </p:nvSpPr>
        <p:spPr bwMode="auto">
          <a:xfrm>
            <a:off x="8841616" y="3638067"/>
            <a:ext cx="78207" cy="59544"/>
          </a:xfrm>
          <a:custGeom>
            <a:avLst/>
            <a:gdLst>
              <a:gd name="T0" fmla="*/ 18 w 35"/>
              <a:gd name="T1" fmla="*/ 18 h 36"/>
              <a:gd name="T2" fmla="*/ 18 w 35"/>
              <a:gd name="T3" fmla="*/ 36 h 36"/>
              <a:gd name="T4" fmla="*/ 18 w 35"/>
              <a:gd name="T5" fmla="*/ 18 h 36"/>
              <a:gd name="T6" fmla="*/ 18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8" y="18"/>
                </a:moveTo>
                <a:lnTo>
                  <a:pt x="18" y="36"/>
                </a:lnTo>
                <a:moveTo>
                  <a:pt x="18" y="18"/>
                </a:moveTo>
                <a:lnTo>
                  <a:pt x="18" y="0"/>
                </a:lnTo>
                <a:moveTo>
                  <a:pt x="0" y="36"/>
                </a:moveTo>
                <a:lnTo>
                  <a:pt x="35" y="36"/>
                </a:lnTo>
                <a:moveTo>
                  <a:pt x="0" y="0"/>
                </a:moveTo>
                <a:lnTo>
                  <a:pt x="35"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71" name="Freeform 46">
            <a:extLst>
              <a:ext uri="{FF2B5EF4-FFF2-40B4-BE49-F238E27FC236}">
                <a16:creationId xmlns:a16="http://schemas.microsoft.com/office/drawing/2014/main" id="{243A73C4-8CBD-C10F-DFCB-AFB6259BD3F0}"/>
              </a:ext>
            </a:extLst>
          </p:cNvPr>
          <p:cNvSpPr>
            <a:spLocks noEditPoints="1"/>
          </p:cNvSpPr>
          <p:nvPr/>
        </p:nvSpPr>
        <p:spPr bwMode="auto">
          <a:xfrm>
            <a:off x="10189030" y="3608295"/>
            <a:ext cx="78207" cy="59544"/>
          </a:xfrm>
          <a:custGeom>
            <a:avLst/>
            <a:gdLst>
              <a:gd name="T0" fmla="*/ 18 w 35"/>
              <a:gd name="T1" fmla="*/ 18 h 36"/>
              <a:gd name="T2" fmla="*/ 18 w 35"/>
              <a:gd name="T3" fmla="*/ 36 h 36"/>
              <a:gd name="T4" fmla="*/ 18 w 35"/>
              <a:gd name="T5" fmla="*/ 18 h 36"/>
              <a:gd name="T6" fmla="*/ 18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8" y="18"/>
                </a:moveTo>
                <a:lnTo>
                  <a:pt x="18" y="36"/>
                </a:lnTo>
                <a:moveTo>
                  <a:pt x="18" y="18"/>
                </a:moveTo>
                <a:lnTo>
                  <a:pt x="18" y="0"/>
                </a:lnTo>
                <a:moveTo>
                  <a:pt x="0" y="36"/>
                </a:moveTo>
                <a:lnTo>
                  <a:pt x="35" y="36"/>
                </a:lnTo>
                <a:moveTo>
                  <a:pt x="0" y="0"/>
                </a:moveTo>
                <a:lnTo>
                  <a:pt x="35"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72" name="Freeform 47">
            <a:extLst>
              <a:ext uri="{FF2B5EF4-FFF2-40B4-BE49-F238E27FC236}">
                <a16:creationId xmlns:a16="http://schemas.microsoft.com/office/drawing/2014/main" id="{5EF54C1E-C38B-ACD2-BC2F-771426B6BCD0}"/>
              </a:ext>
            </a:extLst>
          </p:cNvPr>
          <p:cNvSpPr>
            <a:spLocks noEditPoints="1"/>
          </p:cNvSpPr>
          <p:nvPr/>
        </p:nvSpPr>
        <p:spPr bwMode="auto">
          <a:xfrm>
            <a:off x="11536442" y="3518978"/>
            <a:ext cx="80443" cy="148861"/>
          </a:xfrm>
          <a:custGeom>
            <a:avLst/>
            <a:gdLst>
              <a:gd name="T0" fmla="*/ 17 w 36"/>
              <a:gd name="T1" fmla="*/ 44 h 90"/>
              <a:gd name="T2" fmla="*/ 17 w 36"/>
              <a:gd name="T3" fmla="*/ 90 h 90"/>
              <a:gd name="T4" fmla="*/ 17 w 36"/>
              <a:gd name="T5" fmla="*/ 44 h 90"/>
              <a:gd name="T6" fmla="*/ 17 w 36"/>
              <a:gd name="T7" fmla="*/ 44 h 90"/>
              <a:gd name="T8" fmla="*/ 17 w 36"/>
              <a:gd name="T9" fmla="*/ 0 h 90"/>
              <a:gd name="T10" fmla="*/ 17 w 36"/>
              <a:gd name="T11" fmla="*/ 44 h 90"/>
              <a:gd name="T12" fmla="*/ 0 w 36"/>
              <a:gd name="T13" fmla="*/ 90 h 90"/>
              <a:gd name="T14" fmla="*/ 36 w 36"/>
              <a:gd name="T15" fmla="*/ 90 h 90"/>
              <a:gd name="T16" fmla="*/ 0 w 36"/>
              <a:gd name="T17" fmla="*/ 90 h 90"/>
              <a:gd name="T18" fmla="*/ 0 w 36"/>
              <a:gd name="T19" fmla="*/ 0 h 90"/>
              <a:gd name="T20" fmla="*/ 36 w 36"/>
              <a:gd name="T21" fmla="*/ 0 h 90"/>
              <a:gd name="T22" fmla="*/ 0 w 36"/>
              <a:gd name="T2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90">
                <a:moveTo>
                  <a:pt x="17" y="44"/>
                </a:moveTo>
                <a:lnTo>
                  <a:pt x="17" y="90"/>
                </a:lnTo>
                <a:lnTo>
                  <a:pt x="17" y="44"/>
                </a:lnTo>
                <a:close/>
                <a:moveTo>
                  <a:pt x="17" y="44"/>
                </a:moveTo>
                <a:lnTo>
                  <a:pt x="17" y="0"/>
                </a:lnTo>
                <a:lnTo>
                  <a:pt x="17" y="44"/>
                </a:lnTo>
                <a:close/>
                <a:moveTo>
                  <a:pt x="0" y="90"/>
                </a:moveTo>
                <a:lnTo>
                  <a:pt x="36" y="90"/>
                </a:lnTo>
                <a:lnTo>
                  <a:pt x="0" y="90"/>
                </a:lnTo>
                <a:close/>
                <a:moveTo>
                  <a:pt x="0" y="0"/>
                </a:moveTo>
                <a:lnTo>
                  <a:pt x="36" y="0"/>
                </a:lnTo>
                <a:lnTo>
                  <a:pt x="0" y="0"/>
                </a:lnTo>
                <a:close/>
              </a:path>
            </a:pathLst>
          </a:custGeom>
          <a:solidFill>
            <a:srgbClr val="000000"/>
          </a:solidFill>
          <a:ln w="12700">
            <a:solidFill>
              <a:schemeClr val="accent6"/>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13" name="Rectangle 12">
            <a:extLst>
              <a:ext uri="{FF2B5EF4-FFF2-40B4-BE49-F238E27FC236}">
                <a16:creationId xmlns:a16="http://schemas.microsoft.com/office/drawing/2014/main" id="{30F8162D-DED4-1440-34D8-7D2158BFB352}"/>
              </a:ext>
            </a:extLst>
          </p:cNvPr>
          <p:cNvSpPr/>
          <p:nvPr/>
        </p:nvSpPr>
        <p:spPr>
          <a:xfrm>
            <a:off x="0" y="6804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E3B36725-0A11-3867-7C81-E0FF0FD0F4C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934241298"/>
      </p:ext>
    </p:extLst>
  </p:cSld>
  <p:clrMapOvr>
    <a:masterClrMapping/>
  </p:clrMapOvr>
  <p:transition>
    <p:fade/>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57C23FB-2465-490F-B970-413EF9AA3271}"/>
              </a:ext>
            </a:extLst>
          </p:cNvPr>
          <p:cNvSpPr>
            <a:spLocks noGrp="1"/>
          </p:cNvSpPr>
          <p:nvPr>
            <p:ph type="title"/>
          </p:nvPr>
        </p:nvSpPr>
        <p:spPr/>
        <p:txBody>
          <a:bodyPr/>
          <a:lstStyle/>
          <a:p>
            <a:r>
              <a:rPr lang="en-US" sz="2800" dirty="0"/>
              <a:t>No Difference in Hemorrhagic Stroke Was Observed With Evolocumab vs Placebo, Regardless of Prior History of Stroke</a:t>
            </a:r>
          </a:p>
        </p:txBody>
      </p:sp>
      <p:graphicFrame>
        <p:nvGraphicFramePr>
          <p:cNvPr id="4" name="Table 4">
            <a:extLst>
              <a:ext uri="{FF2B5EF4-FFF2-40B4-BE49-F238E27FC236}">
                <a16:creationId xmlns:a16="http://schemas.microsoft.com/office/drawing/2014/main" id="{8E4E1C8E-49B0-4497-A9B5-801559CA64E3}"/>
              </a:ext>
            </a:extLst>
          </p:cNvPr>
          <p:cNvGraphicFramePr>
            <a:graphicFrameLocks noGrp="1"/>
          </p:cNvGraphicFramePr>
          <p:nvPr>
            <p:ph idx="4294967295"/>
            <p:extLst>
              <p:ext uri="{D42A27DB-BD31-4B8C-83A1-F6EECF244321}">
                <p14:modId xmlns:p14="http://schemas.microsoft.com/office/powerpoint/2010/main" val="3718746818"/>
              </p:ext>
            </p:extLst>
          </p:nvPr>
        </p:nvGraphicFramePr>
        <p:xfrm>
          <a:off x="606425" y="2111397"/>
          <a:ext cx="10979150" cy="2635206"/>
        </p:xfrm>
        <a:graphic>
          <a:graphicData uri="http://schemas.openxmlformats.org/drawingml/2006/table">
            <a:tbl>
              <a:tblPr firstRow="1" bandRow="1">
                <a:tableStyleId>{5C22544A-7EE6-4342-B048-85BDC9FD1C3A}</a:tableStyleId>
              </a:tblPr>
              <a:tblGrid>
                <a:gridCol w="2195830">
                  <a:extLst>
                    <a:ext uri="{9D8B030D-6E8A-4147-A177-3AD203B41FA5}">
                      <a16:colId xmlns:a16="http://schemas.microsoft.com/office/drawing/2014/main" val="4120574664"/>
                    </a:ext>
                  </a:extLst>
                </a:gridCol>
                <a:gridCol w="2195830">
                  <a:extLst>
                    <a:ext uri="{9D8B030D-6E8A-4147-A177-3AD203B41FA5}">
                      <a16:colId xmlns:a16="http://schemas.microsoft.com/office/drawing/2014/main" val="1152985247"/>
                    </a:ext>
                  </a:extLst>
                </a:gridCol>
                <a:gridCol w="2195830">
                  <a:extLst>
                    <a:ext uri="{9D8B030D-6E8A-4147-A177-3AD203B41FA5}">
                      <a16:colId xmlns:a16="http://schemas.microsoft.com/office/drawing/2014/main" val="1156887806"/>
                    </a:ext>
                  </a:extLst>
                </a:gridCol>
                <a:gridCol w="2195830">
                  <a:extLst>
                    <a:ext uri="{9D8B030D-6E8A-4147-A177-3AD203B41FA5}">
                      <a16:colId xmlns:a16="http://schemas.microsoft.com/office/drawing/2014/main" val="483797018"/>
                    </a:ext>
                  </a:extLst>
                </a:gridCol>
                <a:gridCol w="2195830">
                  <a:extLst>
                    <a:ext uri="{9D8B030D-6E8A-4147-A177-3AD203B41FA5}">
                      <a16:colId xmlns:a16="http://schemas.microsoft.com/office/drawing/2014/main" val="3617895993"/>
                    </a:ext>
                  </a:extLst>
                </a:gridCol>
              </a:tblGrid>
              <a:tr h="241620">
                <a:tc rowSpan="2">
                  <a:txBody>
                    <a:bodyPr/>
                    <a:lstStyle/>
                    <a:p>
                      <a:pPr algn="l"/>
                      <a:r>
                        <a:rPr lang="en-US" sz="1200" b="1" i="0" u="none" strike="noStrike" kern="1200" baseline="0" dirty="0">
                          <a:solidFill>
                            <a:schemeClr val="bg1"/>
                          </a:solidFill>
                          <a:latin typeface="+mn-lt"/>
                          <a:ea typeface="+mn-ea"/>
                          <a:cs typeface="+mn-cs"/>
                        </a:rPr>
                        <a:t>End Point</a:t>
                      </a:r>
                    </a:p>
                  </a:txBody>
                  <a:tcPr marL="92727" marR="92727" anchor="ctr">
                    <a:lnR w="6350" cap="flat" cmpd="sng" algn="ctr">
                      <a:solidFill>
                        <a:srgbClr val="FFFFFF"/>
                      </a:solidFill>
                      <a:prstDash val="solid"/>
                      <a:round/>
                      <a:headEnd type="none" w="med" len="med"/>
                      <a:tailEnd type="none" w="med" len="med"/>
                    </a:lnR>
                    <a:lnB w="6350" cap="flat" cmpd="sng" algn="ctr">
                      <a:solidFill>
                        <a:srgbClr val="FFFFFF"/>
                      </a:solidFill>
                      <a:prstDash val="solid"/>
                      <a:round/>
                      <a:headEnd type="none" w="med" len="med"/>
                      <a:tailEnd type="none" w="med" len="med"/>
                    </a:lnB>
                  </a:tcPr>
                </a:tc>
                <a:tc>
                  <a:txBody>
                    <a:bodyPr/>
                    <a:lstStyle/>
                    <a:p>
                      <a:pPr algn="ctr"/>
                      <a:r>
                        <a:rPr lang="en-US" sz="1200" b="1" i="0" u="none" strike="noStrike" kern="1200" baseline="0" dirty="0">
                          <a:solidFill>
                            <a:schemeClr val="bg1"/>
                          </a:solidFill>
                          <a:latin typeface="+mn-lt"/>
                          <a:ea typeface="+mn-ea"/>
                          <a:cs typeface="+mn-cs"/>
                        </a:rPr>
                        <a:t>Placebo, n (%)</a:t>
                      </a:r>
                    </a:p>
                  </a:txBody>
                  <a:tcPr marL="92727" marR="92727" anchor="ctr">
                    <a:lnL w="6350" cap="flat" cmpd="sng" algn="ctr">
                      <a:solidFill>
                        <a:srgbClr val="FFFFFF"/>
                      </a:solidFill>
                      <a:prstDash val="solid"/>
                      <a:round/>
                      <a:headEnd type="none" w="med" len="med"/>
                      <a:tailEnd type="none" w="med" len="med"/>
                    </a:lnL>
                    <a:lnB w="6350" cap="flat" cmpd="sng" algn="ctr">
                      <a:solidFill>
                        <a:srgbClr val="FFFFFF"/>
                      </a:solidFill>
                      <a:prstDash val="solid"/>
                      <a:round/>
                      <a:headEnd type="none" w="med" len="med"/>
                      <a:tailEnd type="none" w="med" len="med"/>
                    </a:lnB>
                  </a:tcPr>
                </a:tc>
                <a:tc>
                  <a:txBody>
                    <a:bodyPr/>
                    <a:lstStyle/>
                    <a:p>
                      <a:pPr algn="ctr"/>
                      <a:r>
                        <a:rPr lang="en-US" sz="1200" b="1" i="0" u="none" strike="noStrike" kern="1200" baseline="0" dirty="0">
                          <a:solidFill>
                            <a:schemeClr val="bg1"/>
                          </a:solidFill>
                          <a:latin typeface="+mn-lt"/>
                          <a:ea typeface="+mn-ea"/>
                          <a:cs typeface="+mn-cs"/>
                        </a:rPr>
                        <a:t>Evolocumab, n (%)</a:t>
                      </a:r>
                    </a:p>
                  </a:txBody>
                  <a:tcPr marL="92727" marR="92727" anchor="ctr">
                    <a:lnB w="6350" cap="flat" cmpd="sng" algn="ctr">
                      <a:solidFill>
                        <a:srgbClr val="FFFFFF"/>
                      </a:solidFill>
                      <a:prstDash val="solid"/>
                      <a:round/>
                      <a:headEnd type="none" w="med" len="med"/>
                      <a:tailEnd type="none" w="med" len="med"/>
                    </a:lnB>
                  </a:tcPr>
                </a:tc>
                <a:tc>
                  <a:txBody>
                    <a:bodyPr/>
                    <a:lstStyle/>
                    <a:p>
                      <a:pPr algn="ctr"/>
                      <a:r>
                        <a:rPr lang="en-US" sz="1200" b="1" i="0" u="none" strike="noStrike" kern="1200" baseline="0" dirty="0">
                          <a:solidFill>
                            <a:schemeClr val="bg1"/>
                          </a:solidFill>
                          <a:latin typeface="+mn-lt"/>
                          <a:ea typeface="+mn-ea"/>
                          <a:cs typeface="+mn-cs"/>
                        </a:rPr>
                        <a:t>95% CI</a:t>
                      </a:r>
                    </a:p>
                  </a:txBody>
                  <a:tcPr marL="92727" marR="92727" anchor="ctr">
                    <a:lnR w="6350" cap="flat" cmpd="sng" algn="ctr">
                      <a:solidFill>
                        <a:srgbClr val="FFFFFF"/>
                      </a:solidFill>
                      <a:prstDash val="solid"/>
                      <a:round/>
                      <a:headEnd type="none" w="med" len="med"/>
                      <a:tailEnd type="none" w="med" len="med"/>
                    </a:lnR>
                    <a:lnB w="6350" cap="flat" cmpd="sng" algn="ctr">
                      <a:solidFill>
                        <a:srgbClr val="FFFFFF"/>
                      </a:solidFill>
                      <a:prstDash val="solid"/>
                      <a:round/>
                      <a:headEnd type="none" w="med" len="med"/>
                      <a:tailEnd type="none" w="med" len="med"/>
                    </a:lnB>
                  </a:tcPr>
                </a:tc>
                <a:tc rowSpan="2">
                  <a:txBody>
                    <a:bodyPr/>
                    <a:lstStyle/>
                    <a:p>
                      <a:pPr algn="ctr"/>
                      <a:r>
                        <a:rPr lang="en-US" sz="1200" b="1" i="0" u="none" strike="noStrike" kern="1200" baseline="0" dirty="0">
                          <a:solidFill>
                            <a:schemeClr val="bg1"/>
                          </a:solidFill>
                          <a:latin typeface="+mn-lt"/>
                          <a:ea typeface="+mn-ea"/>
                          <a:cs typeface="+mn-cs"/>
                        </a:rPr>
                        <a:t>P Value</a:t>
                      </a:r>
                    </a:p>
                  </a:txBody>
                  <a:tcPr marL="92727" marR="92727" anchor="ctr">
                    <a:lnL w="6350" cap="flat" cmpd="sng" algn="ctr">
                      <a:solidFill>
                        <a:srgbClr val="FFFFFF"/>
                      </a:solidFill>
                      <a:prstDash val="solid"/>
                      <a:round/>
                      <a:headEnd type="none" w="med" len="med"/>
                      <a:tailEnd type="none" w="med" len="med"/>
                    </a:lnL>
                  </a:tcPr>
                </a:tc>
                <a:extLst>
                  <a:ext uri="{0D108BD9-81ED-4DB2-BD59-A6C34878D82A}">
                    <a16:rowId xmlns:a16="http://schemas.microsoft.com/office/drawing/2014/main" val="728564614"/>
                  </a:ext>
                </a:extLst>
              </a:tr>
              <a:tr h="241620">
                <a:tc vMerge="1">
                  <a:txBody>
                    <a:bodyPr/>
                    <a:lstStyle/>
                    <a:p>
                      <a:endParaRPr lang="en-US"/>
                    </a:p>
                  </a:txBody>
                  <a:tcPr/>
                </a:tc>
                <a:tc>
                  <a:txBody>
                    <a:bodyPr/>
                    <a:lstStyle/>
                    <a:p>
                      <a:pPr algn="ctr"/>
                      <a:r>
                        <a:rPr lang="en-US" sz="1400" b="0" i="0" u="none" strike="noStrike" kern="1200" baseline="0" dirty="0">
                          <a:solidFill>
                            <a:schemeClr val="bg1"/>
                          </a:solidFill>
                          <a:latin typeface="+mn-lt"/>
                          <a:ea typeface="+mn-ea"/>
                          <a:cs typeface="+mn-cs"/>
                        </a:rPr>
                        <a:t>N = 13,780</a:t>
                      </a:r>
                    </a:p>
                  </a:txBody>
                  <a:tcPr marL="92727" marR="92727" anchor="ctr">
                    <a:lnL w="6350" cap="flat" cmpd="sng" algn="ctr">
                      <a:solidFill>
                        <a:srgbClr val="FFFFFF"/>
                      </a:solidFill>
                      <a:prstDash val="solid"/>
                      <a:round/>
                      <a:headEnd type="none" w="med" len="med"/>
                      <a:tailEnd type="none" w="med" len="med"/>
                    </a:lnL>
                    <a:lnT w="6350" cap="flat" cmpd="sng" algn="ctr">
                      <a:solidFill>
                        <a:srgbClr val="FFFFFF"/>
                      </a:solidFill>
                      <a:prstDash val="solid"/>
                      <a:round/>
                      <a:headEnd type="none" w="med" len="med"/>
                      <a:tailEnd type="none" w="med" len="med"/>
                    </a:lnT>
                    <a:solidFill>
                      <a:srgbClr val="0063C3"/>
                    </a:solidFill>
                  </a:tcPr>
                </a:tc>
                <a:tc>
                  <a:txBody>
                    <a:bodyPr/>
                    <a:lstStyle/>
                    <a:p>
                      <a:pPr algn="ctr"/>
                      <a:r>
                        <a:rPr lang="en-US" sz="1400" b="0" i="0" u="none" strike="noStrike" kern="1200" baseline="0" dirty="0">
                          <a:solidFill>
                            <a:schemeClr val="bg1"/>
                          </a:solidFill>
                          <a:latin typeface="+mn-lt"/>
                          <a:ea typeface="+mn-ea"/>
                          <a:cs typeface="+mn-cs"/>
                        </a:rPr>
                        <a:t>N = 13,784</a:t>
                      </a:r>
                    </a:p>
                  </a:txBody>
                  <a:tcPr marL="92727" marR="92727" anchor="ctr">
                    <a:lnT w="6350" cap="flat" cmpd="sng" algn="ctr">
                      <a:solidFill>
                        <a:srgbClr val="FFFFFF"/>
                      </a:solidFill>
                      <a:prstDash val="solid"/>
                      <a:round/>
                      <a:headEnd type="none" w="med" len="med"/>
                      <a:tailEnd type="none" w="med" len="med"/>
                    </a:lnT>
                    <a:solidFill>
                      <a:srgbClr val="0063C3"/>
                    </a:solidFill>
                  </a:tcPr>
                </a:tc>
                <a:tc>
                  <a:txBody>
                    <a:bodyPr/>
                    <a:lstStyle/>
                    <a:p>
                      <a:pPr algn="ctr"/>
                      <a:r>
                        <a:rPr lang="en-US" sz="1400" b="0" i="0" u="none" strike="noStrike" kern="1200" baseline="0" dirty="0">
                          <a:solidFill>
                            <a:schemeClr val="bg1"/>
                          </a:solidFill>
                          <a:latin typeface="+mn-lt"/>
                          <a:ea typeface="+mn-ea"/>
                          <a:cs typeface="+mn-cs"/>
                        </a:rPr>
                        <a:t>Hazard ratio</a:t>
                      </a:r>
                    </a:p>
                  </a:txBody>
                  <a:tcPr marL="92727" marR="92727" anchor="ctr">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solidFill>
                      <a:srgbClr val="0063C3"/>
                    </a:solidFill>
                  </a:tcPr>
                </a:tc>
                <a:tc vMerge="1">
                  <a:txBody>
                    <a:bodyPr/>
                    <a:lstStyle/>
                    <a:p>
                      <a:endParaRPr lang="en-US"/>
                    </a:p>
                  </a:txBody>
                  <a:tcPr/>
                </a:tc>
                <a:extLst>
                  <a:ext uri="{0D108BD9-81ED-4DB2-BD59-A6C34878D82A}">
                    <a16:rowId xmlns:a16="http://schemas.microsoft.com/office/drawing/2014/main" val="3201916143"/>
                  </a:ext>
                </a:extLst>
              </a:tr>
              <a:tr h="342681">
                <a:tc>
                  <a:txBody>
                    <a:bodyPr/>
                    <a:lstStyle/>
                    <a:p>
                      <a:pPr algn="l"/>
                      <a:r>
                        <a:rPr lang="en-US" sz="1400" b="1" i="0" u="none" strike="noStrike" kern="1200" baseline="0" dirty="0">
                          <a:solidFill>
                            <a:schemeClr val="accent1"/>
                          </a:solidFill>
                          <a:latin typeface="+mn-lt"/>
                          <a:ea typeface="+mn-ea"/>
                          <a:cs typeface="+mn-cs"/>
                        </a:rPr>
                        <a:t>All stroke</a:t>
                      </a:r>
                    </a:p>
                  </a:txBody>
                  <a:tcPr marL="92727" marR="92727" anchor="ctr">
                    <a:lnT w="6350" cap="flat" cmpd="sng" algn="ctr">
                      <a:solidFill>
                        <a:srgbClr val="FFFFFF"/>
                      </a:solidFill>
                      <a:prstDash val="solid"/>
                      <a:round/>
                      <a:headEnd type="none" w="med" len="med"/>
                      <a:tailEnd type="none" w="med" len="med"/>
                    </a:lnT>
                  </a:tcPr>
                </a:tc>
                <a:tc>
                  <a:txBody>
                    <a:bodyPr/>
                    <a:lstStyle/>
                    <a:p>
                      <a:pPr algn="ctr"/>
                      <a:r>
                        <a:rPr lang="en-US" sz="1400" b="0" i="0" u="none" strike="noStrike" kern="1200" baseline="0" dirty="0">
                          <a:solidFill>
                            <a:schemeClr val="dk1"/>
                          </a:solidFill>
                          <a:latin typeface="+mn-lt"/>
                          <a:ea typeface="+mn-ea"/>
                          <a:cs typeface="+mn-cs"/>
                        </a:rPr>
                        <a:t>262 (1.9)</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207 (1.5)</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0.79 (0.66–0.95)</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0.01</a:t>
                      </a:r>
                    </a:p>
                  </a:txBody>
                  <a:tcPr marL="92727" marR="92727" anchor="ctr"/>
                </a:tc>
                <a:extLst>
                  <a:ext uri="{0D108BD9-81ED-4DB2-BD59-A6C34878D82A}">
                    <a16:rowId xmlns:a16="http://schemas.microsoft.com/office/drawing/2014/main" val="2522536906"/>
                  </a:ext>
                </a:extLst>
              </a:tr>
              <a:tr h="342681">
                <a:tc>
                  <a:txBody>
                    <a:bodyPr/>
                    <a:lstStyle/>
                    <a:p>
                      <a:pPr algn="l"/>
                      <a:r>
                        <a:rPr lang="en-US" sz="1400" b="1" i="0" u="none" strike="noStrike" kern="1200" baseline="0" dirty="0">
                          <a:solidFill>
                            <a:schemeClr val="accent1"/>
                          </a:solidFill>
                          <a:latin typeface="+mn-lt"/>
                          <a:ea typeface="+mn-ea"/>
                          <a:cs typeface="+mn-cs"/>
                        </a:rPr>
                        <a:t>Ischemic</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226 (1.6)</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171 (1.2)</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0.75 (0.62–0.92) </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0.005</a:t>
                      </a:r>
                    </a:p>
                  </a:txBody>
                  <a:tcPr marL="92727" marR="92727" anchor="ctr"/>
                </a:tc>
                <a:extLst>
                  <a:ext uri="{0D108BD9-81ED-4DB2-BD59-A6C34878D82A}">
                    <a16:rowId xmlns:a16="http://schemas.microsoft.com/office/drawing/2014/main" val="2707874094"/>
                  </a:ext>
                </a:extLst>
              </a:tr>
              <a:tr h="342681">
                <a:tc>
                  <a:txBody>
                    <a:bodyPr/>
                    <a:lstStyle/>
                    <a:p>
                      <a:pPr algn="l"/>
                      <a:r>
                        <a:rPr lang="en-US" sz="1400" b="1" i="0" u="none" strike="noStrike" kern="1200" baseline="0" dirty="0">
                          <a:solidFill>
                            <a:schemeClr val="accent1"/>
                          </a:solidFill>
                          <a:latin typeface="+mn-lt"/>
                          <a:ea typeface="+mn-ea"/>
                          <a:cs typeface="+mn-cs"/>
                        </a:rPr>
                        <a:t>Hemorrhagic</a:t>
                      </a:r>
                    </a:p>
                  </a:txBody>
                  <a:tcPr marL="92727" marR="92727" anchor="ctr"/>
                </a:tc>
                <a:tc>
                  <a:txBody>
                    <a:bodyPr/>
                    <a:lstStyle/>
                    <a:p>
                      <a:pPr algn="ctr"/>
                      <a:r>
                        <a:rPr lang="en-US" sz="1400" b="1" i="0" u="none" strike="noStrike" kern="1200" baseline="0" dirty="0">
                          <a:solidFill>
                            <a:schemeClr val="dk1"/>
                          </a:solidFill>
                          <a:latin typeface="+mn-lt"/>
                          <a:ea typeface="+mn-ea"/>
                          <a:cs typeface="+mn-cs"/>
                        </a:rPr>
                        <a:t>25 (0.18)</a:t>
                      </a:r>
                    </a:p>
                  </a:txBody>
                  <a:tcPr marL="92727" marR="92727" anchor="ctr"/>
                </a:tc>
                <a:tc>
                  <a:txBody>
                    <a:bodyPr/>
                    <a:lstStyle/>
                    <a:p>
                      <a:pPr algn="ctr"/>
                      <a:r>
                        <a:rPr lang="en-US" sz="1400" b="1" i="0" u="none" strike="noStrike" kern="1200" baseline="0" dirty="0">
                          <a:solidFill>
                            <a:schemeClr val="dk1"/>
                          </a:solidFill>
                          <a:latin typeface="+mn-lt"/>
                          <a:ea typeface="+mn-ea"/>
                          <a:cs typeface="+mn-cs"/>
                        </a:rPr>
                        <a:t>29 (0.21)</a:t>
                      </a:r>
                    </a:p>
                  </a:txBody>
                  <a:tcPr marL="92727" marR="92727" anchor="ctr"/>
                </a:tc>
                <a:tc>
                  <a:txBody>
                    <a:bodyPr/>
                    <a:lstStyle/>
                    <a:p>
                      <a:pPr algn="ctr"/>
                      <a:r>
                        <a:rPr lang="en-US" sz="1400" b="1" i="0" u="none" strike="noStrike" kern="1200" baseline="0" dirty="0">
                          <a:solidFill>
                            <a:schemeClr val="dk1"/>
                          </a:solidFill>
                          <a:latin typeface="+mn-lt"/>
                          <a:ea typeface="+mn-ea"/>
                          <a:cs typeface="+mn-cs"/>
                        </a:rPr>
                        <a:t>1.16 (0.68–1.98)</a:t>
                      </a:r>
                    </a:p>
                  </a:txBody>
                  <a:tcPr marL="92727" marR="92727" anchor="ctr"/>
                </a:tc>
                <a:tc>
                  <a:txBody>
                    <a:bodyPr/>
                    <a:lstStyle/>
                    <a:p>
                      <a:pPr algn="ctr"/>
                      <a:r>
                        <a:rPr lang="en-US" sz="1400" b="1" i="0" u="none" strike="noStrike" kern="1200" baseline="0" dirty="0">
                          <a:solidFill>
                            <a:schemeClr val="dk1"/>
                          </a:solidFill>
                          <a:latin typeface="+mn-lt"/>
                          <a:ea typeface="+mn-ea"/>
                          <a:cs typeface="+mn-cs"/>
                        </a:rPr>
                        <a:t>0.59</a:t>
                      </a:r>
                    </a:p>
                  </a:txBody>
                  <a:tcPr marL="92727" marR="92727" anchor="ctr"/>
                </a:tc>
                <a:extLst>
                  <a:ext uri="{0D108BD9-81ED-4DB2-BD59-A6C34878D82A}">
                    <a16:rowId xmlns:a16="http://schemas.microsoft.com/office/drawing/2014/main" val="3764225918"/>
                  </a:ext>
                </a:extLst>
              </a:tr>
              <a:tr h="342681">
                <a:tc>
                  <a:txBody>
                    <a:bodyPr/>
                    <a:lstStyle/>
                    <a:p>
                      <a:pPr algn="l"/>
                      <a:r>
                        <a:rPr lang="en-US" sz="1400" b="1" i="0" u="none" strike="noStrike" kern="1200" baseline="0" dirty="0">
                          <a:solidFill>
                            <a:schemeClr val="accent1"/>
                          </a:solidFill>
                          <a:latin typeface="+mn-lt"/>
                          <a:ea typeface="+mn-ea"/>
                          <a:cs typeface="+mn-cs"/>
                        </a:rPr>
                        <a:t>Unknown</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14 (0.10)</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13 (0.09)</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0.93 (0.44–1.97)</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0.84</a:t>
                      </a:r>
                    </a:p>
                  </a:txBody>
                  <a:tcPr marL="92727" marR="92727" anchor="ctr"/>
                </a:tc>
                <a:extLst>
                  <a:ext uri="{0D108BD9-81ED-4DB2-BD59-A6C34878D82A}">
                    <a16:rowId xmlns:a16="http://schemas.microsoft.com/office/drawing/2014/main" val="3939177074"/>
                  </a:ext>
                </a:extLst>
              </a:tr>
              <a:tr h="342681">
                <a:tc>
                  <a:txBody>
                    <a:bodyPr/>
                    <a:lstStyle/>
                    <a:p>
                      <a:pPr algn="l"/>
                      <a:r>
                        <a:rPr lang="en-US" sz="1400" b="1" i="0" u="none" strike="noStrike" kern="1200" baseline="0" dirty="0">
                          <a:solidFill>
                            <a:schemeClr val="accent1"/>
                          </a:solidFill>
                          <a:latin typeface="+mn-lt"/>
                          <a:ea typeface="+mn-ea"/>
                          <a:cs typeface="+mn-cs"/>
                        </a:rPr>
                        <a:t>Ischemic stroke or TIA</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295 (2.1)</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229 (1.7)</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0.77 (0.65–0.92)</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0.003</a:t>
                      </a:r>
                    </a:p>
                  </a:txBody>
                  <a:tcPr marL="92727" marR="92727" anchor="ctr"/>
                </a:tc>
                <a:extLst>
                  <a:ext uri="{0D108BD9-81ED-4DB2-BD59-A6C34878D82A}">
                    <a16:rowId xmlns:a16="http://schemas.microsoft.com/office/drawing/2014/main" val="3795014625"/>
                  </a:ext>
                </a:extLst>
              </a:tr>
              <a:tr h="342681">
                <a:tc>
                  <a:txBody>
                    <a:bodyPr/>
                    <a:lstStyle/>
                    <a:p>
                      <a:pPr algn="l"/>
                      <a:r>
                        <a:rPr lang="en-US" sz="1400" b="1" i="0" u="none" strike="noStrike" kern="1200" baseline="0" dirty="0">
                          <a:solidFill>
                            <a:schemeClr val="accent1"/>
                          </a:solidFill>
                          <a:latin typeface="+mn-lt"/>
                          <a:ea typeface="+mn-ea"/>
                          <a:cs typeface="+mn-cs"/>
                        </a:rPr>
                        <a:t>TIA</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76 (0.55)</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61 (0.44)</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0.80 (0.57–1.12)</a:t>
                      </a:r>
                    </a:p>
                  </a:txBody>
                  <a:tcPr marL="92727" marR="92727" anchor="ctr"/>
                </a:tc>
                <a:tc>
                  <a:txBody>
                    <a:bodyPr/>
                    <a:lstStyle/>
                    <a:p>
                      <a:pPr algn="ctr"/>
                      <a:r>
                        <a:rPr lang="en-US" sz="1400" b="0" i="0" u="none" strike="noStrike" kern="1200" baseline="0" dirty="0">
                          <a:solidFill>
                            <a:schemeClr val="dk1"/>
                          </a:solidFill>
                          <a:latin typeface="+mn-lt"/>
                          <a:ea typeface="+mn-ea"/>
                          <a:cs typeface="+mn-cs"/>
                        </a:rPr>
                        <a:t>0.20</a:t>
                      </a:r>
                    </a:p>
                  </a:txBody>
                  <a:tcPr marL="92727" marR="92727" anchor="ctr"/>
                </a:tc>
                <a:extLst>
                  <a:ext uri="{0D108BD9-81ED-4DB2-BD59-A6C34878D82A}">
                    <a16:rowId xmlns:a16="http://schemas.microsoft.com/office/drawing/2014/main" val="2201303743"/>
                  </a:ext>
                </a:extLst>
              </a:tr>
            </a:tbl>
          </a:graphicData>
        </a:graphic>
      </p:graphicFrame>
      <p:pic>
        <p:nvPicPr>
          <p:cNvPr id="6" name="Graphic 5" descr="House with solid fill">
            <a:hlinkClick r:id="rId3" action="ppaction://hlinksldjump"/>
            <a:extLst>
              <a:ext uri="{FF2B5EF4-FFF2-40B4-BE49-F238E27FC236}">
                <a16:creationId xmlns:a16="http://schemas.microsoft.com/office/drawing/2014/main" id="{90314298-594B-8F29-FE38-D5C576DBD07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aphicFrame>
        <p:nvGraphicFramePr>
          <p:cNvPr id="9" name="Table 8">
            <a:extLst>
              <a:ext uri="{FF2B5EF4-FFF2-40B4-BE49-F238E27FC236}">
                <a16:creationId xmlns:a16="http://schemas.microsoft.com/office/drawing/2014/main" id="{521509D2-6BB7-8C14-2125-F9E72873983E}"/>
              </a:ext>
            </a:extLst>
          </p:cNvPr>
          <p:cNvGraphicFramePr>
            <a:graphicFrameLocks noGrp="1"/>
          </p:cNvGraphicFramePr>
          <p:nvPr>
            <p:extLst>
              <p:ext uri="{D42A27DB-BD31-4B8C-83A1-F6EECF244321}">
                <p14:modId xmlns:p14="http://schemas.microsoft.com/office/powerpoint/2010/main" val="1583288147"/>
              </p:ext>
            </p:extLst>
          </p:nvPr>
        </p:nvGraphicFramePr>
        <p:xfrm>
          <a:off x="5287617" y="6851374"/>
          <a:ext cx="208280" cy="205867"/>
        </p:xfrm>
        <a:graphic>
          <a:graphicData uri="http://schemas.openxmlformats.org/drawingml/2006/table">
            <a:tbl>
              <a:tblPr/>
              <a:tblGrid>
                <a:gridCol w="208280">
                  <a:extLst>
                    <a:ext uri="{9D8B030D-6E8A-4147-A177-3AD203B41FA5}">
                      <a16:colId xmlns:a16="http://schemas.microsoft.com/office/drawing/2014/main" val="1768220628"/>
                    </a:ext>
                  </a:extLst>
                </a:gridCol>
              </a:tblGrid>
              <a:tr h="0">
                <a:tc>
                  <a:txBody>
                    <a:bodyPr/>
                    <a:lstStyle/>
                    <a:p>
                      <a:endParaRPr lang="en-US" dirty="0"/>
                    </a:p>
                  </a:txBody>
                  <a:tcPr>
                    <a:lnL w="6350" cmpd="sng">
                      <a:solidFill>
                        <a:srgbClr val="FFFFFF"/>
                      </a:solidFill>
                      <a:prstDash val="solid"/>
                    </a:lnL>
                    <a:lnR w="6350" cmpd="sng">
                      <a:solidFill>
                        <a:srgbClr val="FFFFFF"/>
                      </a:solidFill>
                      <a:prstDash val="solid"/>
                    </a:lnR>
                    <a:lnT w="6350" cmpd="sng">
                      <a:solidFill>
                        <a:srgbClr val="FFFFFF"/>
                      </a:solidFill>
                      <a:prstDash val="solid"/>
                    </a:lnT>
                    <a:lnB w="6350" cmpd="sng">
                      <a:solidFill>
                        <a:srgbClr val="FFFFFF"/>
                      </a:solidFill>
                      <a:prstDash val="solid"/>
                    </a:lnB>
                  </a:tcPr>
                </a:tc>
                <a:extLst>
                  <a:ext uri="{0D108BD9-81ED-4DB2-BD59-A6C34878D82A}">
                    <a16:rowId xmlns:a16="http://schemas.microsoft.com/office/drawing/2014/main" val="384493653"/>
                  </a:ext>
                </a:extLst>
              </a:tr>
            </a:tbl>
          </a:graphicData>
        </a:graphic>
      </p:graphicFrame>
    </p:spTree>
    <p:extLst>
      <p:ext uri="{BB962C8B-B14F-4D97-AF65-F5344CB8AC3E}">
        <p14:creationId xmlns:p14="http://schemas.microsoft.com/office/powerpoint/2010/main" val="2682359340"/>
      </p:ext>
    </p:extLst>
  </p:cSld>
  <p:clrMapOvr>
    <a:masterClrMapping/>
  </p:clrMapOvr>
  <p:transition>
    <p:fade/>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F3F2CA8-3197-4241-A410-CB1D9A393F5B}"/>
              </a:ext>
            </a:extLst>
          </p:cNvPr>
          <p:cNvSpPr>
            <a:spLocks noGrp="1"/>
          </p:cNvSpPr>
          <p:nvPr>
            <p:ph type="title"/>
          </p:nvPr>
        </p:nvSpPr>
        <p:spPr>
          <a:xfrm>
            <a:off x="365124" y="365760"/>
            <a:ext cx="11461750" cy="1523494"/>
          </a:xfrm>
        </p:spPr>
        <p:txBody>
          <a:bodyPr/>
          <a:lstStyle/>
          <a:p>
            <a:r>
              <a:rPr lang="en-US" noProof="0" dirty="0"/>
              <a:t>Similar to the Overall FOURIER Population, Adverse Events Were Similar Across Treatment Groups, Regardless of Stroke Status</a:t>
            </a:r>
          </a:p>
        </p:txBody>
      </p:sp>
      <p:graphicFrame>
        <p:nvGraphicFramePr>
          <p:cNvPr id="5" name="Table 4">
            <a:extLst>
              <a:ext uri="{FF2B5EF4-FFF2-40B4-BE49-F238E27FC236}">
                <a16:creationId xmlns:a16="http://schemas.microsoft.com/office/drawing/2014/main" id="{B1D45027-FFBD-4D5F-B728-D6EEECA7E577}"/>
              </a:ext>
            </a:extLst>
          </p:cNvPr>
          <p:cNvGraphicFramePr>
            <a:graphicFrameLocks/>
          </p:cNvGraphicFramePr>
          <p:nvPr>
            <p:extLst>
              <p:ext uri="{D42A27DB-BD31-4B8C-83A1-F6EECF244321}">
                <p14:modId xmlns:p14="http://schemas.microsoft.com/office/powerpoint/2010/main" val="2871869417"/>
              </p:ext>
            </p:extLst>
          </p:nvPr>
        </p:nvGraphicFramePr>
        <p:xfrm>
          <a:off x="365124" y="1964641"/>
          <a:ext cx="11489885" cy="3777120"/>
        </p:xfrm>
        <a:graphic>
          <a:graphicData uri="http://schemas.openxmlformats.org/drawingml/2006/table">
            <a:tbl>
              <a:tblPr firstRow="1" bandRow="1">
                <a:tableStyleId>{5C22544A-7EE6-4342-B048-85BDC9FD1C3A}</a:tableStyleId>
              </a:tblPr>
              <a:tblGrid>
                <a:gridCol w="4924235">
                  <a:extLst>
                    <a:ext uri="{9D8B030D-6E8A-4147-A177-3AD203B41FA5}">
                      <a16:colId xmlns:a16="http://schemas.microsoft.com/office/drawing/2014/main" val="4120574664"/>
                    </a:ext>
                  </a:extLst>
                </a:gridCol>
                <a:gridCol w="1641412">
                  <a:extLst>
                    <a:ext uri="{9D8B030D-6E8A-4147-A177-3AD203B41FA5}">
                      <a16:colId xmlns:a16="http://schemas.microsoft.com/office/drawing/2014/main" val="1152985247"/>
                    </a:ext>
                  </a:extLst>
                </a:gridCol>
                <a:gridCol w="1641413">
                  <a:extLst>
                    <a:ext uri="{9D8B030D-6E8A-4147-A177-3AD203B41FA5}">
                      <a16:colId xmlns:a16="http://schemas.microsoft.com/office/drawing/2014/main" val="2335891215"/>
                    </a:ext>
                  </a:extLst>
                </a:gridCol>
                <a:gridCol w="1641412">
                  <a:extLst>
                    <a:ext uri="{9D8B030D-6E8A-4147-A177-3AD203B41FA5}">
                      <a16:colId xmlns:a16="http://schemas.microsoft.com/office/drawing/2014/main" val="1156887806"/>
                    </a:ext>
                  </a:extLst>
                </a:gridCol>
                <a:gridCol w="1641413">
                  <a:extLst>
                    <a:ext uri="{9D8B030D-6E8A-4147-A177-3AD203B41FA5}">
                      <a16:colId xmlns:a16="http://schemas.microsoft.com/office/drawing/2014/main" val="3391528697"/>
                    </a:ext>
                  </a:extLst>
                </a:gridCol>
              </a:tblGrid>
              <a:tr h="0">
                <a:tc rowSpan="2">
                  <a:txBody>
                    <a:bodyPr/>
                    <a:lstStyle/>
                    <a:p>
                      <a:pPr algn="l"/>
                      <a:r>
                        <a:rPr lang="en-US" sz="1200" b="1" i="0" u="none" strike="noStrike" kern="1200" baseline="0" dirty="0">
                          <a:solidFill>
                            <a:schemeClr val="lt1"/>
                          </a:solidFill>
                          <a:latin typeface="+mn-lt"/>
                          <a:ea typeface="+mn-ea"/>
                          <a:cs typeface="+mn-cs"/>
                        </a:rPr>
                        <a:t>Outcome</a:t>
                      </a:r>
                      <a:endParaRPr lang="en-US" sz="1200" b="1" dirty="0">
                        <a:latin typeface="+mn-lt"/>
                      </a:endParaRPr>
                    </a:p>
                  </a:txBody>
                  <a:tcPr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gridSpan="2">
                  <a:txBody>
                    <a:bodyPr/>
                    <a:lstStyle/>
                    <a:p>
                      <a:pPr algn="ctr"/>
                      <a:r>
                        <a:rPr lang="en-US" sz="1200" b="1" i="0" u="none" strike="noStrike" kern="1200" baseline="0" dirty="0">
                          <a:solidFill>
                            <a:schemeClr val="lt1"/>
                          </a:solidFill>
                          <a:latin typeface="+mn-lt"/>
                          <a:ea typeface="+mn-ea"/>
                          <a:cs typeface="+mn-cs"/>
                        </a:rPr>
                        <a:t>No Prior Stroke</a:t>
                      </a:r>
                    </a:p>
                    <a:p>
                      <a:pPr algn="ctr"/>
                      <a:r>
                        <a:rPr lang="en-US" sz="1200" b="1" i="0" u="none" strike="noStrike" kern="1200" baseline="0" dirty="0">
                          <a:solidFill>
                            <a:schemeClr val="lt1"/>
                          </a:solidFill>
                          <a:latin typeface="+mn-lt"/>
                          <a:ea typeface="+mn-ea"/>
                          <a:cs typeface="+mn-cs"/>
                        </a:rPr>
                        <a:t> (N = 22,196)</a:t>
                      </a:r>
                      <a:endParaRPr lang="en-US" sz="1200" b="1"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hMerge="1">
                  <a:txBody>
                    <a:bodyPr/>
                    <a:lstStyle/>
                    <a:p>
                      <a:endParaRPr lang="en-US"/>
                    </a:p>
                  </a:txBody>
                  <a:tcPr/>
                </a:tc>
                <a:tc gridSpan="2">
                  <a:txBody>
                    <a:bodyPr/>
                    <a:lstStyle/>
                    <a:p>
                      <a:pPr algn="ctr"/>
                      <a:r>
                        <a:rPr lang="en-US" sz="1200" b="1" i="0" u="none" strike="noStrike" kern="1200" baseline="0" dirty="0">
                          <a:solidFill>
                            <a:schemeClr val="lt1"/>
                          </a:solidFill>
                          <a:latin typeface="+mn-lt"/>
                          <a:ea typeface="+mn-ea"/>
                          <a:cs typeface="+mn-cs"/>
                        </a:rPr>
                        <a:t>Prior Stroke </a:t>
                      </a:r>
                    </a:p>
                    <a:p>
                      <a:pPr algn="ctr"/>
                      <a:r>
                        <a:rPr lang="en-US" sz="1200" b="1" i="0" u="none" strike="noStrike" kern="1200" baseline="0" dirty="0">
                          <a:solidFill>
                            <a:schemeClr val="lt1"/>
                          </a:solidFill>
                          <a:latin typeface="+mn-lt"/>
                          <a:ea typeface="+mn-ea"/>
                          <a:cs typeface="+mn-cs"/>
                        </a:rPr>
                        <a:t>(N = 5,329)</a:t>
                      </a:r>
                      <a:endParaRPr lang="en-US" sz="1200" b="1" dirty="0">
                        <a:latin typeface="+mn-lt"/>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hMerge="1">
                  <a:txBody>
                    <a:bodyPr/>
                    <a:lstStyle/>
                    <a:p>
                      <a:endParaRPr lang="en-US"/>
                    </a:p>
                  </a:txBody>
                  <a:tcPr/>
                </a:tc>
                <a:extLst>
                  <a:ext uri="{0D108BD9-81ED-4DB2-BD59-A6C34878D82A}">
                    <a16:rowId xmlns:a16="http://schemas.microsoft.com/office/drawing/2014/main" val="728564614"/>
                  </a:ext>
                </a:extLst>
              </a:tr>
              <a:tr h="0">
                <a:tc vMerge="1">
                  <a:txBody>
                    <a:bodyPr/>
                    <a:lstStyle/>
                    <a:p>
                      <a:endParaRPr lang="en-US"/>
                    </a:p>
                  </a:txBody>
                  <a:tcPr/>
                </a:tc>
                <a:tc>
                  <a:txBody>
                    <a:bodyPr/>
                    <a:lstStyle/>
                    <a:p>
                      <a:pPr algn="ctr"/>
                      <a:r>
                        <a:rPr lang="en-US" sz="1200" b="1" i="0" u="none" strike="noStrike" kern="1200" baseline="0" dirty="0">
                          <a:solidFill>
                            <a:schemeClr val="bg1"/>
                          </a:solidFill>
                          <a:latin typeface="+mn-lt"/>
                          <a:ea typeface="+mn-ea"/>
                          <a:cs typeface="+mn-cs"/>
                        </a:rPr>
                        <a:t>Placebo</a:t>
                      </a:r>
                    </a:p>
                    <a:p>
                      <a:pPr algn="ctr"/>
                      <a:r>
                        <a:rPr lang="en-US" sz="1200" b="1" i="0" u="none" strike="noStrike" kern="1200" baseline="0" dirty="0">
                          <a:solidFill>
                            <a:schemeClr val="bg1"/>
                          </a:solidFill>
                          <a:latin typeface="+mn-lt"/>
                          <a:ea typeface="+mn-ea"/>
                          <a:cs typeface="+mn-cs"/>
                        </a:rPr>
                        <a:t>(N = 11,110)</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a:r>
                        <a:rPr lang="en-US" sz="1200" b="1" i="0" u="none" strike="noStrike" kern="1200" baseline="0" dirty="0">
                          <a:solidFill>
                            <a:schemeClr val="bg1"/>
                          </a:solidFill>
                          <a:latin typeface="+mn-lt"/>
                          <a:ea typeface="+mn-ea"/>
                          <a:cs typeface="+mn-cs"/>
                        </a:rPr>
                        <a:t>Evolocumab</a:t>
                      </a:r>
                    </a:p>
                    <a:p>
                      <a:pPr algn="ctr"/>
                      <a:r>
                        <a:rPr lang="en-US" sz="1200" b="1" i="0" u="none" strike="noStrike" kern="1200" baseline="0" dirty="0">
                          <a:solidFill>
                            <a:schemeClr val="bg1"/>
                          </a:solidFill>
                          <a:latin typeface="+mn-lt"/>
                          <a:ea typeface="+mn-ea"/>
                          <a:cs typeface="+mn-cs"/>
                        </a:rPr>
                        <a:t>(N = 11,086)</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a:r>
                        <a:rPr lang="en-US" sz="1200" b="1" i="0" u="none" strike="noStrike" kern="1200" baseline="0" dirty="0">
                          <a:solidFill>
                            <a:schemeClr val="bg1"/>
                          </a:solidFill>
                          <a:latin typeface="+mn-lt"/>
                          <a:ea typeface="+mn-ea"/>
                          <a:cs typeface="+mn-cs"/>
                        </a:rPr>
                        <a:t>Placebo</a:t>
                      </a:r>
                    </a:p>
                    <a:p>
                      <a:pPr algn="ctr"/>
                      <a:r>
                        <a:rPr lang="en-US" sz="1200" b="1" i="0" u="none" strike="noStrike" kern="1200" baseline="0" dirty="0">
                          <a:solidFill>
                            <a:schemeClr val="bg1"/>
                          </a:solidFill>
                          <a:latin typeface="+mn-lt"/>
                          <a:ea typeface="+mn-ea"/>
                          <a:cs typeface="+mn-cs"/>
                        </a:rPr>
                        <a:t>(N = 2,646)</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tc>
                  <a:txBody>
                    <a:bodyPr/>
                    <a:lstStyle/>
                    <a:p>
                      <a:pPr algn="ctr"/>
                      <a:r>
                        <a:rPr lang="en-US" sz="1200" b="1" i="0" u="none" strike="noStrike" kern="1200" baseline="0" dirty="0">
                          <a:solidFill>
                            <a:schemeClr val="bg1"/>
                          </a:solidFill>
                          <a:latin typeface="+mn-lt"/>
                          <a:ea typeface="+mn-ea"/>
                          <a:cs typeface="+mn-cs"/>
                        </a:rPr>
                        <a:t>Evolocumab</a:t>
                      </a:r>
                    </a:p>
                    <a:p>
                      <a:pPr algn="ctr"/>
                      <a:r>
                        <a:rPr lang="en-US" sz="1200" b="1" i="0" u="none" strike="noStrike" kern="1200" baseline="0" dirty="0">
                          <a:solidFill>
                            <a:schemeClr val="bg1"/>
                          </a:solidFill>
                          <a:latin typeface="+mn-lt"/>
                          <a:ea typeface="+mn-ea"/>
                          <a:cs typeface="+mn-cs"/>
                        </a:rPr>
                        <a:t>(N = 2,683)</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accent1"/>
                    </a:solidFill>
                  </a:tcPr>
                </a:tc>
                <a:extLst>
                  <a:ext uri="{0D108BD9-81ED-4DB2-BD59-A6C34878D82A}">
                    <a16:rowId xmlns:a16="http://schemas.microsoft.com/office/drawing/2014/main" val="3201916143"/>
                  </a:ext>
                </a:extLst>
              </a:tr>
              <a:tr h="0">
                <a:tc>
                  <a:txBody>
                    <a:bodyPr/>
                    <a:lstStyle/>
                    <a:p>
                      <a:pPr algn="l"/>
                      <a:r>
                        <a:rPr lang="en-US" sz="1200" b="1" i="0" u="none" strike="noStrike" kern="1200" baseline="0" dirty="0">
                          <a:solidFill>
                            <a:schemeClr val="accent1"/>
                          </a:solidFill>
                          <a:latin typeface="+mn-lt"/>
                          <a:ea typeface="+mn-ea"/>
                          <a:cs typeface="+mn-cs"/>
                        </a:rPr>
                        <a:t>Treatment emergent adverse events – no. of patients (%)</a:t>
                      </a:r>
                      <a:endParaRPr lang="en-US" sz="1200" b="1"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2470257148"/>
                  </a:ext>
                </a:extLst>
              </a:tr>
              <a:tr h="0">
                <a:tc>
                  <a:txBody>
                    <a:bodyPr/>
                    <a:lstStyle/>
                    <a:p>
                      <a:pPr algn="l"/>
                      <a:r>
                        <a:rPr lang="en-US" sz="1200" b="0" i="0" u="none" strike="noStrike" kern="1200" baseline="0" dirty="0">
                          <a:solidFill>
                            <a:schemeClr val="accent1"/>
                          </a:solidFill>
                          <a:latin typeface="+mn-lt"/>
                          <a:ea typeface="+mn-ea"/>
                          <a:cs typeface="+mn-cs"/>
                        </a:rPr>
                        <a:t>Any </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8,585 (77.3)</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8,561 (77.2)</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2,059 (77.8)</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2,103 (78.4)</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2522536906"/>
                  </a:ext>
                </a:extLst>
              </a:tr>
              <a:tr h="0">
                <a:tc>
                  <a:txBody>
                    <a:bodyPr/>
                    <a:lstStyle/>
                    <a:p>
                      <a:pPr algn="l"/>
                      <a:r>
                        <a:rPr lang="en-US" sz="1200" b="0" i="0" u="none" strike="noStrike" kern="1200" baseline="0" dirty="0">
                          <a:solidFill>
                            <a:schemeClr val="accent1"/>
                          </a:solidFill>
                          <a:latin typeface="+mn-lt"/>
                          <a:ea typeface="+mn-ea"/>
                          <a:cs typeface="+mn-cs"/>
                        </a:rPr>
                        <a:t>Serious</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2,666 (24.0)</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2,669 (24.1)</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738 (27.9)</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741 (27.6)</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2707874094"/>
                  </a:ext>
                </a:extLst>
              </a:tr>
              <a:tr h="0">
                <a:tc>
                  <a:txBody>
                    <a:bodyPr/>
                    <a:lstStyle/>
                    <a:p>
                      <a:pPr algn="l"/>
                      <a:r>
                        <a:rPr lang="en-US" sz="1200" b="0" i="0" u="none" strike="noStrike" kern="1200" baseline="0" dirty="0">
                          <a:solidFill>
                            <a:schemeClr val="accent1"/>
                          </a:solidFill>
                          <a:latin typeface="+mn-lt"/>
                          <a:ea typeface="+mn-ea"/>
                          <a:cs typeface="+mn-cs"/>
                        </a:rPr>
                        <a:t>Any leading to discontinuation of study drug</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442 (4.0)</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449 (4.1)</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131 (5.0)</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159 (5.9)</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3764225918"/>
                  </a:ext>
                </a:extLst>
              </a:tr>
              <a:tr h="0">
                <a:tc>
                  <a:txBody>
                    <a:bodyPr/>
                    <a:lstStyle/>
                    <a:p>
                      <a:pPr algn="l"/>
                      <a:r>
                        <a:rPr lang="en-US" sz="1200" b="1" i="0" u="none" strike="noStrike" kern="1200" baseline="0" dirty="0">
                          <a:solidFill>
                            <a:schemeClr val="accent1"/>
                          </a:solidFill>
                          <a:latin typeface="+mn-lt"/>
                          <a:ea typeface="+mn-ea"/>
                          <a:cs typeface="+mn-cs"/>
                        </a:rPr>
                        <a:t>Injection-site reaction</a:t>
                      </a:r>
                      <a:endParaRPr lang="en-US" sz="1200" baseline="300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166 (1.5)</a:t>
                      </a:r>
                      <a:endParaRPr lang="en-US" sz="1200" baseline="300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228 (2.1)</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46 (1.7)</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54 (2.0)</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3939177074"/>
                  </a:ext>
                </a:extLst>
              </a:tr>
              <a:tr h="0">
                <a:tc>
                  <a:txBody>
                    <a:bodyPr/>
                    <a:lstStyle/>
                    <a:p>
                      <a:pPr algn="l"/>
                      <a:r>
                        <a:rPr lang="en-US" sz="1200" b="0" i="0" u="none" strike="noStrike" kern="1200" baseline="0" dirty="0">
                          <a:solidFill>
                            <a:schemeClr val="accent1"/>
                          </a:solidFill>
                          <a:latin typeface="+mn-lt"/>
                          <a:ea typeface="+mn-ea"/>
                          <a:cs typeface="+mn-cs"/>
                        </a:rPr>
                        <a:t>Allergic reaction</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312 (2.8)</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331 (3.0)</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81 (3.1)</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89 (3.3)</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3795014625"/>
                  </a:ext>
                </a:extLst>
              </a:tr>
              <a:tr h="0">
                <a:tc>
                  <a:txBody>
                    <a:bodyPr/>
                    <a:lstStyle/>
                    <a:p>
                      <a:pPr algn="l"/>
                      <a:r>
                        <a:rPr lang="en-US" sz="1200" b="0" i="0" u="none" strike="noStrike" kern="1200" baseline="0" dirty="0">
                          <a:solidFill>
                            <a:schemeClr val="accent1"/>
                          </a:solidFill>
                          <a:latin typeface="+mn-lt"/>
                          <a:ea typeface="+mn-ea"/>
                          <a:cs typeface="+mn-cs"/>
                        </a:rPr>
                        <a:t>Muscle-related event</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546 (4.9)</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570 (5.1)</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110 (4.2)</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112 (4.2)</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2201303743"/>
                  </a:ext>
                </a:extLst>
              </a:tr>
              <a:tr h="0">
                <a:tc>
                  <a:txBody>
                    <a:bodyPr/>
                    <a:lstStyle/>
                    <a:p>
                      <a:pPr algn="l"/>
                      <a:r>
                        <a:rPr lang="en-US" sz="1200" b="0" i="0" u="none" strike="noStrike" kern="1200" baseline="0" dirty="0">
                          <a:solidFill>
                            <a:schemeClr val="accent1"/>
                          </a:solidFill>
                          <a:latin typeface="+mn-lt"/>
                          <a:ea typeface="+mn-ea"/>
                          <a:cs typeface="+mn-cs"/>
                        </a:rPr>
                        <a:t>Rhabdomyolysis</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6 (0.05)</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7 (0.06)</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5 (0.19)</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1 (0.04)</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3586070193"/>
                  </a:ext>
                </a:extLst>
              </a:tr>
              <a:tr h="0">
                <a:tc>
                  <a:txBody>
                    <a:bodyPr/>
                    <a:lstStyle/>
                    <a:p>
                      <a:pPr algn="l"/>
                      <a:r>
                        <a:rPr lang="en-US" sz="1200" b="0" i="0" u="none" strike="noStrike" kern="1200" baseline="0" dirty="0">
                          <a:solidFill>
                            <a:schemeClr val="accent1"/>
                          </a:solidFill>
                          <a:latin typeface="+mn-lt"/>
                          <a:ea typeface="+mn-ea"/>
                          <a:cs typeface="+mn-cs"/>
                        </a:rPr>
                        <a:t>Cataract</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198 (1.8)</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173 (1.6)</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44 (1.7)</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55 (2.0)</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2429259113"/>
                  </a:ext>
                </a:extLst>
              </a:tr>
              <a:tr h="0">
                <a:tc>
                  <a:txBody>
                    <a:bodyPr/>
                    <a:lstStyle/>
                    <a:p>
                      <a:pPr algn="l"/>
                      <a:r>
                        <a:rPr lang="en-US" sz="1200" b="0" i="0" u="none" strike="noStrike" kern="1200" baseline="0" dirty="0">
                          <a:solidFill>
                            <a:schemeClr val="accent1"/>
                          </a:solidFill>
                          <a:latin typeface="+mn-lt"/>
                          <a:ea typeface="+mn-ea"/>
                          <a:cs typeface="+mn-cs"/>
                        </a:rPr>
                        <a:t>Adjudicated case of new-onset diabetes</a:t>
                      </a:r>
                      <a:endParaRPr lang="en-US" sz="1200" baseline="300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538 (7.8)</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563 (8.2)</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106 (7.2)</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114 (7.6)</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3136820835"/>
                  </a:ext>
                </a:extLst>
              </a:tr>
              <a:tr h="0">
                <a:tc>
                  <a:txBody>
                    <a:bodyPr/>
                    <a:lstStyle/>
                    <a:p>
                      <a:pPr algn="l"/>
                      <a:r>
                        <a:rPr lang="en-US" sz="1200" b="0" i="0" u="none" strike="noStrike" kern="1200" baseline="0" dirty="0">
                          <a:solidFill>
                            <a:schemeClr val="accent1"/>
                          </a:solidFill>
                          <a:latin typeface="+mn-lt"/>
                          <a:ea typeface="+mn-ea"/>
                          <a:cs typeface="+mn-cs"/>
                        </a:rPr>
                        <a:t>Neurocognitive event</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149 (1.3)</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164 (1.5)</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53 (2.0)</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53 (2.0)</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1130582815"/>
                  </a:ext>
                </a:extLst>
              </a:tr>
              <a:tr h="0">
                <a:tc>
                  <a:txBody>
                    <a:bodyPr/>
                    <a:lstStyle/>
                    <a:p>
                      <a:pPr algn="l"/>
                      <a:r>
                        <a:rPr lang="en-US" sz="1200" b="1" i="0" u="none" strike="noStrike" kern="1200" baseline="0" dirty="0">
                          <a:solidFill>
                            <a:schemeClr val="accent1"/>
                          </a:solidFill>
                          <a:latin typeface="+mn-lt"/>
                          <a:ea typeface="+mn-ea"/>
                          <a:cs typeface="+mn-cs"/>
                        </a:rPr>
                        <a:t>Laboratory results – no. of patients/total no. (%)</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3881851107"/>
                  </a:ext>
                </a:extLst>
              </a:tr>
              <a:tr h="0">
                <a:tc>
                  <a:txBody>
                    <a:bodyPr/>
                    <a:lstStyle/>
                    <a:p>
                      <a:pPr algn="l"/>
                      <a:r>
                        <a:rPr lang="en-US" sz="1200" b="0" i="0" u="none" strike="noStrike" kern="1200" baseline="0" dirty="0">
                          <a:solidFill>
                            <a:schemeClr val="accent1"/>
                          </a:solidFill>
                          <a:latin typeface="+mn-lt"/>
                          <a:ea typeface="+mn-ea"/>
                          <a:cs typeface="+mn-cs"/>
                        </a:rPr>
                        <a:t>Aminotransferase level &gt; 3 times ULN</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198/10,921 (1.8)</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204/10,909 (1.9)</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44/2,602 (1.7)</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tc>
                  <a:txBody>
                    <a:bodyPr/>
                    <a:lstStyle/>
                    <a:p>
                      <a:pPr algn="ctr"/>
                      <a:r>
                        <a:rPr lang="en-US" sz="1200" b="0" i="0" u="none" strike="noStrike" kern="1200" baseline="0" dirty="0">
                          <a:solidFill>
                            <a:schemeClr val="dk1"/>
                          </a:solidFill>
                          <a:latin typeface="+mn-lt"/>
                          <a:ea typeface="+mn-ea"/>
                          <a:cs typeface="+mn-cs"/>
                        </a:rPr>
                        <a:t>36/2,634 (1.4)</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D3E9"/>
                    </a:solidFill>
                  </a:tcPr>
                </a:tc>
                <a:extLst>
                  <a:ext uri="{0D108BD9-81ED-4DB2-BD59-A6C34878D82A}">
                    <a16:rowId xmlns:a16="http://schemas.microsoft.com/office/drawing/2014/main" val="1109464912"/>
                  </a:ext>
                </a:extLst>
              </a:tr>
              <a:tr h="0">
                <a:tc>
                  <a:txBody>
                    <a:bodyPr/>
                    <a:lstStyle/>
                    <a:p>
                      <a:pPr algn="l"/>
                      <a:r>
                        <a:rPr lang="en-US" sz="1200" b="0" i="0" u="none" strike="noStrike" kern="1200" baseline="0" dirty="0">
                          <a:solidFill>
                            <a:schemeClr val="accent1"/>
                          </a:solidFill>
                          <a:latin typeface="+mn-lt"/>
                          <a:ea typeface="+mn-ea"/>
                          <a:cs typeface="+mn-cs"/>
                        </a:rPr>
                        <a:t>Creatine kinase level &gt; 3 times ULN</a:t>
                      </a:r>
                      <a:endParaRPr lang="en-US" sz="1200" dirty="0">
                        <a:solidFill>
                          <a:schemeClr val="accent1"/>
                        </a:solidFill>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71/10,921 (0.7)</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74/10,909 (0.7)</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28/2,602 (1.1)</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tc>
                  <a:txBody>
                    <a:bodyPr/>
                    <a:lstStyle/>
                    <a:p>
                      <a:pPr algn="ctr"/>
                      <a:r>
                        <a:rPr lang="en-US" sz="1200" b="0" i="0" u="none" strike="noStrike" kern="1200" baseline="0" dirty="0">
                          <a:solidFill>
                            <a:schemeClr val="dk1"/>
                          </a:solidFill>
                          <a:latin typeface="+mn-lt"/>
                          <a:ea typeface="+mn-ea"/>
                          <a:cs typeface="+mn-cs"/>
                        </a:rPr>
                        <a:t>21/2,634 (0.8)</a:t>
                      </a:r>
                      <a:endParaRPr lang="en-US" sz="1200" dirty="0">
                        <a:latin typeface="+mn-lt"/>
                      </a:endParaRPr>
                    </a:p>
                  </a:txBody>
                  <a:tcPr marT="10800" marB="108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AF5"/>
                    </a:solidFill>
                  </a:tcPr>
                </a:tc>
                <a:extLst>
                  <a:ext uri="{0D108BD9-81ED-4DB2-BD59-A6C34878D82A}">
                    <a16:rowId xmlns:a16="http://schemas.microsoft.com/office/drawing/2014/main" val="3807348512"/>
                  </a:ext>
                </a:extLst>
              </a:tr>
            </a:tbl>
          </a:graphicData>
        </a:graphic>
      </p:graphicFrame>
      <p:sp>
        <p:nvSpPr>
          <p:cNvPr id="2" name="Rectangle 1">
            <a:extLst>
              <a:ext uri="{FF2B5EF4-FFF2-40B4-BE49-F238E27FC236}">
                <a16:creationId xmlns:a16="http://schemas.microsoft.com/office/drawing/2014/main" id="{2AEE1A3A-2DB8-4A83-9FE8-9FC724912BD2}"/>
              </a:ext>
            </a:extLst>
          </p:cNvPr>
          <p:cNvSpPr/>
          <p:nvPr/>
        </p:nvSpPr>
        <p:spPr>
          <a:xfrm>
            <a:off x="662518" y="2895600"/>
            <a:ext cx="4671482" cy="2286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entury Gothic" panose="020B0502020202020204" pitchFamily="34" charset="0"/>
            </a:endParaRPr>
          </a:p>
        </p:txBody>
      </p:sp>
      <p:sp>
        <p:nvSpPr>
          <p:cNvPr id="9" name="Rectangle 8">
            <a:extLst>
              <a:ext uri="{FF2B5EF4-FFF2-40B4-BE49-F238E27FC236}">
                <a16:creationId xmlns:a16="http://schemas.microsoft.com/office/drawing/2014/main" id="{D409B3B7-4123-4ABF-18E3-697E8B80D5F1}"/>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3" action="ppaction://hlinksldjump"/>
            <a:extLst>
              <a:ext uri="{FF2B5EF4-FFF2-40B4-BE49-F238E27FC236}">
                <a16:creationId xmlns:a16="http://schemas.microsoft.com/office/drawing/2014/main" id="{89E03EE5-9C29-0BD8-3D27-DBC5C9464CB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960926704"/>
      </p:ext>
    </p:extLst>
  </p:cSld>
  <p:clrMapOvr>
    <a:masterClrMapping/>
  </p:clrMapOvr>
  <p:transition>
    <p:fade/>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C0F0DF25-0239-5065-7225-501A4833D3E0}"/>
              </a:ext>
            </a:extLst>
          </p:cNvPr>
          <p:cNvSpPr>
            <a:spLocks noGrp="1"/>
          </p:cNvSpPr>
          <p:nvPr>
            <p:ph type="title"/>
          </p:nvPr>
        </p:nvSpPr>
        <p:spPr/>
        <p:txBody>
          <a:bodyPr/>
          <a:lstStyle/>
          <a:p>
            <a:r>
              <a:rPr lang="en-US" noProof="0" dirty="0"/>
              <a:t>Summary</a:t>
            </a:r>
          </a:p>
        </p:txBody>
      </p:sp>
      <p:sp>
        <p:nvSpPr>
          <p:cNvPr id="7" name="Rectangle 6">
            <a:extLst>
              <a:ext uri="{FF2B5EF4-FFF2-40B4-BE49-F238E27FC236}">
                <a16:creationId xmlns:a16="http://schemas.microsoft.com/office/drawing/2014/main" id="{3FF21CED-5BF3-20CC-4B5B-65E08A049D26}"/>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 name="Graphic 1" descr="Books on shelf with solid fill">
            <a:hlinkClick r:id="rId3"/>
            <a:extLst>
              <a:ext uri="{FF2B5EF4-FFF2-40B4-BE49-F238E27FC236}">
                <a16:creationId xmlns:a16="http://schemas.microsoft.com/office/drawing/2014/main" id="{F8775A0A-ABDF-4078-20D4-F490986F552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pic>
        <p:nvPicPr>
          <p:cNvPr id="3" name="Graphic 2" descr="House with solid fill">
            <a:hlinkClick r:id="rId5" action="ppaction://hlinksldjump"/>
            <a:extLst>
              <a:ext uri="{FF2B5EF4-FFF2-40B4-BE49-F238E27FC236}">
                <a16:creationId xmlns:a16="http://schemas.microsoft.com/office/drawing/2014/main" id="{2E50D660-7B61-2049-C08A-9D05B5F44D2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13" name="Freeform: Shape 12">
            <a:extLst>
              <a:ext uri="{FF2B5EF4-FFF2-40B4-BE49-F238E27FC236}">
                <a16:creationId xmlns:a16="http://schemas.microsoft.com/office/drawing/2014/main" id="{DA402D0A-342D-8D7D-096C-363A2124B6F8}"/>
              </a:ext>
            </a:extLst>
          </p:cNvPr>
          <p:cNvSpPr/>
          <p:nvPr/>
        </p:nvSpPr>
        <p:spPr>
          <a:xfrm>
            <a:off x="6645932" y="1799979"/>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56F27482-6335-23D2-D92E-F9D860FFA80E}"/>
              </a:ext>
            </a:extLst>
          </p:cNvPr>
          <p:cNvSpPr/>
          <p:nvPr/>
        </p:nvSpPr>
        <p:spPr>
          <a:xfrm>
            <a:off x="6749953" y="1904396"/>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5" name="Freeform: Shape 14">
            <a:extLst>
              <a:ext uri="{FF2B5EF4-FFF2-40B4-BE49-F238E27FC236}">
                <a16:creationId xmlns:a16="http://schemas.microsoft.com/office/drawing/2014/main" id="{2E058AB2-E017-3A16-24FB-4813B3F12008}"/>
              </a:ext>
            </a:extLst>
          </p:cNvPr>
          <p:cNvSpPr/>
          <p:nvPr/>
        </p:nvSpPr>
        <p:spPr>
          <a:xfrm>
            <a:off x="6794571" y="1949146"/>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6" name="Freeform: Shape 15">
            <a:extLst>
              <a:ext uri="{FF2B5EF4-FFF2-40B4-BE49-F238E27FC236}">
                <a16:creationId xmlns:a16="http://schemas.microsoft.com/office/drawing/2014/main" id="{ED4BA3BC-B74F-CFCE-4808-08251A1D6C71}"/>
              </a:ext>
            </a:extLst>
          </p:cNvPr>
          <p:cNvSpPr/>
          <p:nvPr/>
        </p:nvSpPr>
        <p:spPr>
          <a:xfrm>
            <a:off x="6215591" y="2101745"/>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17" name="Freeform: Shape 16">
            <a:extLst>
              <a:ext uri="{FF2B5EF4-FFF2-40B4-BE49-F238E27FC236}">
                <a16:creationId xmlns:a16="http://schemas.microsoft.com/office/drawing/2014/main" id="{4B2A858C-7895-EAE4-6668-C475C4690591}"/>
              </a:ext>
            </a:extLst>
          </p:cNvPr>
          <p:cNvSpPr/>
          <p:nvPr/>
        </p:nvSpPr>
        <p:spPr>
          <a:xfrm>
            <a:off x="814922" y="180083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8" name="Freeform: Shape 17">
            <a:extLst>
              <a:ext uri="{FF2B5EF4-FFF2-40B4-BE49-F238E27FC236}">
                <a16:creationId xmlns:a16="http://schemas.microsoft.com/office/drawing/2014/main" id="{CCED1A03-2A06-6813-5ED5-DE86E70DABF4}"/>
              </a:ext>
            </a:extLst>
          </p:cNvPr>
          <p:cNvSpPr/>
          <p:nvPr/>
        </p:nvSpPr>
        <p:spPr>
          <a:xfrm>
            <a:off x="918943" y="190525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9" name="Freeform: Shape 18">
            <a:extLst>
              <a:ext uri="{FF2B5EF4-FFF2-40B4-BE49-F238E27FC236}">
                <a16:creationId xmlns:a16="http://schemas.microsoft.com/office/drawing/2014/main" id="{2784E620-BB6F-C4E7-D584-5E0348C0131D}"/>
              </a:ext>
            </a:extLst>
          </p:cNvPr>
          <p:cNvSpPr/>
          <p:nvPr/>
        </p:nvSpPr>
        <p:spPr>
          <a:xfrm>
            <a:off x="963561" y="195000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20" name="Freeform: Shape 19">
            <a:extLst>
              <a:ext uri="{FF2B5EF4-FFF2-40B4-BE49-F238E27FC236}">
                <a16:creationId xmlns:a16="http://schemas.microsoft.com/office/drawing/2014/main" id="{E26C084A-7750-DA6E-3919-F27A07471A9C}"/>
              </a:ext>
            </a:extLst>
          </p:cNvPr>
          <p:cNvSpPr/>
          <p:nvPr/>
        </p:nvSpPr>
        <p:spPr>
          <a:xfrm>
            <a:off x="384581" y="210259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26" name="Content Placeholder 3">
            <a:extLst>
              <a:ext uri="{FF2B5EF4-FFF2-40B4-BE49-F238E27FC236}">
                <a16:creationId xmlns:a16="http://schemas.microsoft.com/office/drawing/2014/main" id="{01878B32-423F-2940-0DCE-1A3DB831085C}"/>
              </a:ext>
            </a:extLst>
          </p:cNvPr>
          <p:cNvSpPr txBox="1">
            <a:spLocks/>
          </p:cNvSpPr>
          <p:nvPr/>
        </p:nvSpPr>
        <p:spPr>
          <a:xfrm>
            <a:off x="1602390" y="2126094"/>
            <a:ext cx="4178179" cy="1077218"/>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400" spc="0" dirty="0"/>
              <a:t>Among the patients with prior ischemic stroke, evolocumab safely reduced LDL-C levels to a median of 27.1 mg/dL and reduced the risk of future cardiovascular events, including ischemic stroke and TIA</a:t>
            </a:r>
          </a:p>
        </p:txBody>
      </p:sp>
      <p:sp>
        <p:nvSpPr>
          <p:cNvPr id="27" name="Content Placeholder 3">
            <a:extLst>
              <a:ext uri="{FF2B5EF4-FFF2-40B4-BE49-F238E27FC236}">
                <a16:creationId xmlns:a16="http://schemas.microsoft.com/office/drawing/2014/main" id="{2CA13A2F-E143-54C6-3BCE-EEABBF09CB4F}"/>
              </a:ext>
            </a:extLst>
          </p:cNvPr>
          <p:cNvSpPr txBox="1">
            <a:spLocks/>
          </p:cNvSpPr>
          <p:nvPr/>
        </p:nvSpPr>
        <p:spPr>
          <a:xfrm>
            <a:off x="7500246" y="2169029"/>
            <a:ext cx="3740396"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Evolocumab significantly reduced all stroke, ischemic stroke, and ischemic stroke/TIA, with no increase in hemorrhagic stroke</a:t>
            </a:r>
          </a:p>
        </p:txBody>
      </p:sp>
      <p:grpSp>
        <p:nvGrpSpPr>
          <p:cNvPr id="34" name="Group 33">
            <a:extLst>
              <a:ext uri="{FF2B5EF4-FFF2-40B4-BE49-F238E27FC236}">
                <a16:creationId xmlns:a16="http://schemas.microsoft.com/office/drawing/2014/main" id="{51EE49F3-AFBB-FBB4-0548-09DA1BF0AF93}"/>
              </a:ext>
            </a:extLst>
          </p:cNvPr>
          <p:cNvGrpSpPr/>
          <p:nvPr/>
        </p:nvGrpSpPr>
        <p:grpSpPr>
          <a:xfrm>
            <a:off x="6380062" y="2280260"/>
            <a:ext cx="804066" cy="700868"/>
            <a:chOff x="615689" y="3967514"/>
            <a:chExt cx="804066" cy="700868"/>
          </a:xfrm>
        </p:grpSpPr>
        <p:sp>
          <p:nvSpPr>
            <p:cNvPr id="35" name="Freeform: Shape 34">
              <a:extLst>
                <a:ext uri="{FF2B5EF4-FFF2-40B4-BE49-F238E27FC236}">
                  <a16:creationId xmlns:a16="http://schemas.microsoft.com/office/drawing/2014/main" id="{E91F0E62-ED9B-D400-F982-DC28E178416C}"/>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36" name="Freeform: Shape 35">
              <a:extLst>
                <a:ext uri="{FF2B5EF4-FFF2-40B4-BE49-F238E27FC236}">
                  <a16:creationId xmlns:a16="http://schemas.microsoft.com/office/drawing/2014/main" id="{A6504FE6-2230-A33A-4ECF-798BEAE86440}"/>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37" name="Freeform: Shape 36">
              <a:extLst>
                <a:ext uri="{FF2B5EF4-FFF2-40B4-BE49-F238E27FC236}">
                  <a16:creationId xmlns:a16="http://schemas.microsoft.com/office/drawing/2014/main" id="{329BED7C-6A18-4243-F489-5AE6D0E93086}"/>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sp>
        <p:nvSpPr>
          <p:cNvPr id="4" name="Freeform: Shape 3">
            <a:extLst>
              <a:ext uri="{FF2B5EF4-FFF2-40B4-BE49-F238E27FC236}">
                <a16:creationId xmlns:a16="http://schemas.microsoft.com/office/drawing/2014/main" id="{CA1C4A57-CBE6-A5E6-0401-26231B5CF9B8}"/>
              </a:ext>
            </a:extLst>
          </p:cNvPr>
          <p:cNvSpPr/>
          <p:nvPr/>
        </p:nvSpPr>
        <p:spPr>
          <a:xfrm>
            <a:off x="720620" y="2236698"/>
            <a:ext cx="395343" cy="547751"/>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5" name="Freeform: Shape 4">
            <a:extLst>
              <a:ext uri="{FF2B5EF4-FFF2-40B4-BE49-F238E27FC236}">
                <a16:creationId xmlns:a16="http://schemas.microsoft.com/office/drawing/2014/main" id="{1F94DAC1-A5EC-C393-09E4-30F3AAA78D26}"/>
              </a:ext>
            </a:extLst>
          </p:cNvPr>
          <p:cNvSpPr/>
          <p:nvPr/>
        </p:nvSpPr>
        <p:spPr>
          <a:xfrm>
            <a:off x="1074498" y="2432332"/>
            <a:ext cx="212834" cy="345929"/>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6" name="Freeform: Shape 5">
            <a:extLst>
              <a:ext uri="{FF2B5EF4-FFF2-40B4-BE49-F238E27FC236}">
                <a16:creationId xmlns:a16="http://schemas.microsoft.com/office/drawing/2014/main" id="{0995201B-A56F-6AB2-CC10-466650371F22}"/>
              </a:ext>
            </a:extLst>
          </p:cNvPr>
          <p:cNvSpPr/>
          <p:nvPr/>
        </p:nvSpPr>
        <p:spPr>
          <a:xfrm>
            <a:off x="880087" y="2518938"/>
            <a:ext cx="47714" cy="55101"/>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8" name="Content Placeholder 3">
            <a:extLst>
              <a:ext uri="{FF2B5EF4-FFF2-40B4-BE49-F238E27FC236}">
                <a16:creationId xmlns:a16="http://schemas.microsoft.com/office/drawing/2014/main" id="{4FD92576-96C8-B8BB-1E1C-520E877DCF2C}"/>
              </a:ext>
            </a:extLst>
          </p:cNvPr>
          <p:cNvSpPr txBox="1">
            <a:spLocks/>
          </p:cNvSpPr>
          <p:nvPr/>
        </p:nvSpPr>
        <p:spPr>
          <a:xfrm>
            <a:off x="580968" y="2824641"/>
            <a:ext cx="714619" cy="153887"/>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spTree>
    <p:extLst>
      <p:ext uri="{BB962C8B-B14F-4D97-AF65-F5344CB8AC3E}">
        <p14:creationId xmlns:p14="http://schemas.microsoft.com/office/powerpoint/2010/main" val="1632727360"/>
      </p:ext>
    </p:extLst>
  </p:cSld>
  <p:clrMapOvr>
    <a:masterClrMapping/>
  </p:clrMapOvr>
  <p:transition>
    <p:fade/>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C0F0DF25-0239-5065-7225-501A4833D3E0}"/>
              </a:ext>
            </a:extLst>
          </p:cNvPr>
          <p:cNvSpPr>
            <a:spLocks noGrp="1"/>
          </p:cNvSpPr>
          <p:nvPr>
            <p:ph type="title"/>
          </p:nvPr>
        </p:nvSpPr>
        <p:spPr/>
        <p:txBody>
          <a:bodyPr/>
          <a:lstStyle/>
          <a:p>
            <a:r>
              <a:rPr lang="en-US" noProof="0" dirty="0"/>
              <a:t>Summary</a:t>
            </a:r>
          </a:p>
        </p:txBody>
      </p:sp>
      <p:sp>
        <p:nvSpPr>
          <p:cNvPr id="7" name="Rectangle 6">
            <a:extLst>
              <a:ext uri="{FF2B5EF4-FFF2-40B4-BE49-F238E27FC236}">
                <a16:creationId xmlns:a16="http://schemas.microsoft.com/office/drawing/2014/main" id="{3FF21CED-5BF3-20CC-4B5B-65E08A049D26}"/>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 name="Graphic 1" descr="Books on shelf with solid fill">
            <a:hlinkClick r:id="rId3"/>
            <a:extLst>
              <a:ext uri="{FF2B5EF4-FFF2-40B4-BE49-F238E27FC236}">
                <a16:creationId xmlns:a16="http://schemas.microsoft.com/office/drawing/2014/main" id="{F8775A0A-ABDF-4078-20D4-F490986F552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pic>
        <p:nvPicPr>
          <p:cNvPr id="3" name="Graphic 2" descr="House with solid fill">
            <a:hlinkClick r:id="rId5" action="ppaction://hlinksldjump"/>
            <a:extLst>
              <a:ext uri="{FF2B5EF4-FFF2-40B4-BE49-F238E27FC236}">
                <a16:creationId xmlns:a16="http://schemas.microsoft.com/office/drawing/2014/main" id="{2E50D660-7B61-2049-C08A-9D05B5F44D2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13" name="Freeform: Shape 12">
            <a:extLst>
              <a:ext uri="{FF2B5EF4-FFF2-40B4-BE49-F238E27FC236}">
                <a16:creationId xmlns:a16="http://schemas.microsoft.com/office/drawing/2014/main" id="{DA402D0A-342D-8D7D-096C-363A2124B6F8}"/>
              </a:ext>
            </a:extLst>
          </p:cNvPr>
          <p:cNvSpPr/>
          <p:nvPr/>
        </p:nvSpPr>
        <p:spPr>
          <a:xfrm>
            <a:off x="6645932" y="1799979"/>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56F27482-6335-23D2-D92E-F9D860FFA80E}"/>
              </a:ext>
            </a:extLst>
          </p:cNvPr>
          <p:cNvSpPr/>
          <p:nvPr/>
        </p:nvSpPr>
        <p:spPr>
          <a:xfrm>
            <a:off x="6749953" y="1904396"/>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5" name="Freeform: Shape 14">
            <a:extLst>
              <a:ext uri="{FF2B5EF4-FFF2-40B4-BE49-F238E27FC236}">
                <a16:creationId xmlns:a16="http://schemas.microsoft.com/office/drawing/2014/main" id="{2E058AB2-E017-3A16-24FB-4813B3F12008}"/>
              </a:ext>
            </a:extLst>
          </p:cNvPr>
          <p:cNvSpPr/>
          <p:nvPr/>
        </p:nvSpPr>
        <p:spPr>
          <a:xfrm>
            <a:off x="6794571" y="1949146"/>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6" name="Freeform: Shape 15">
            <a:extLst>
              <a:ext uri="{FF2B5EF4-FFF2-40B4-BE49-F238E27FC236}">
                <a16:creationId xmlns:a16="http://schemas.microsoft.com/office/drawing/2014/main" id="{ED4BA3BC-B74F-CFCE-4808-08251A1D6C71}"/>
              </a:ext>
            </a:extLst>
          </p:cNvPr>
          <p:cNvSpPr/>
          <p:nvPr/>
        </p:nvSpPr>
        <p:spPr>
          <a:xfrm>
            <a:off x="6215591" y="2101745"/>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17" name="Freeform: Shape 16">
            <a:extLst>
              <a:ext uri="{FF2B5EF4-FFF2-40B4-BE49-F238E27FC236}">
                <a16:creationId xmlns:a16="http://schemas.microsoft.com/office/drawing/2014/main" id="{4B2A858C-7895-EAE4-6668-C475C4690591}"/>
              </a:ext>
            </a:extLst>
          </p:cNvPr>
          <p:cNvSpPr/>
          <p:nvPr/>
        </p:nvSpPr>
        <p:spPr>
          <a:xfrm>
            <a:off x="814922" y="180083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8" name="Freeform: Shape 17">
            <a:extLst>
              <a:ext uri="{FF2B5EF4-FFF2-40B4-BE49-F238E27FC236}">
                <a16:creationId xmlns:a16="http://schemas.microsoft.com/office/drawing/2014/main" id="{CCED1A03-2A06-6813-5ED5-DE86E70DABF4}"/>
              </a:ext>
            </a:extLst>
          </p:cNvPr>
          <p:cNvSpPr/>
          <p:nvPr/>
        </p:nvSpPr>
        <p:spPr>
          <a:xfrm>
            <a:off x="918943" y="190525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9" name="Freeform: Shape 18">
            <a:extLst>
              <a:ext uri="{FF2B5EF4-FFF2-40B4-BE49-F238E27FC236}">
                <a16:creationId xmlns:a16="http://schemas.microsoft.com/office/drawing/2014/main" id="{2784E620-BB6F-C4E7-D584-5E0348C0131D}"/>
              </a:ext>
            </a:extLst>
          </p:cNvPr>
          <p:cNvSpPr/>
          <p:nvPr/>
        </p:nvSpPr>
        <p:spPr>
          <a:xfrm>
            <a:off x="963561" y="195000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20" name="Freeform: Shape 19">
            <a:extLst>
              <a:ext uri="{FF2B5EF4-FFF2-40B4-BE49-F238E27FC236}">
                <a16:creationId xmlns:a16="http://schemas.microsoft.com/office/drawing/2014/main" id="{E26C084A-7750-DA6E-3919-F27A07471A9C}"/>
              </a:ext>
            </a:extLst>
          </p:cNvPr>
          <p:cNvSpPr/>
          <p:nvPr/>
        </p:nvSpPr>
        <p:spPr>
          <a:xfrm>
            <a:off x="384581" y="210259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26" name="Content Placeholder 3">
            <a:extLst>
              <a:ext uri="{FF2B5EF4-FFF2-40B4-BE49-F238E27FC236}">
                <a16:creationId xmlns:a16="http://schemas.microsoft.com/office/drawing/2014/main" id="{01878B32-423F-2940-0DCE-1A3DB831085C}"/>
              </a:ext>
            </a:extLst>
          </p:cNvPr>
          <p:cNvSpPr txBox="1">
            <a:spLocks/>
          </p:cNvSpPr>
          <p:nvPr/>
        </p:nvSpPr>
        <p:spPr>
          <a:xfrm>
            <a:off x="1602390" y="2126094"/>
            <a:ext cx="4178179" cy="1077218"/>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400" spc="0" dirty="0"/>
              <a:t>Among the patients with prior ischemic stroke, evolocumab safely reduced LDL-C levels to a median of 0.7 mmol/L and reduced the risk of future cardiovascular events, including ischemic stroke and TIA</a:t>
            </a:r>
          </a:p>
        </p:txBody>
      </p:sp>
      <p:sp>
        <p:nvSpPr>
          <p:cNvPr id="27" name="Content Placeholder 3">
            <a:extLst>
              <a:ext uri="{FF2B5EF4-FFF2-40B4-BE49-F238E27FC236}">
                <a16:creationId xmlns:a16="http://schemas.microsoft.com/office/drawing/2014/main" id="{2CA13A2F-E143-54C6-3BCE-EEABBF09CB4F}"/>
              </a:ext>
            </a:extLst>
          </p:cNvPr>
          <p:cNvSpPr txBox="1">
            <a:spLocks/>
          </p:cNvSpPr>
          <p:nvPr/>
        </p:nvSpPr>
        <p:spPr>
          <a:xfrm>
            <a:off x="7500246" y="2169029"/>
            <a:ext cx="3740396"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Evolocumab significantly reduced all stroke, ischemic stroke, and ischemic stroke/TIA, with no increase in hemorrhagic stroke</a:t>
            </a:r>
          </a:p>
        </p:txBody>
      </p:sp>
      <p:grpSp>
        <p:nvGrpSpPr>
          <p:cNvPr id="34" name="Group 33">
            <a:extLst>
              <a:ext uri="{FF2B5EF4-FFF2-40B4-BE49-F238E27FC236}">
                <a16:creationId xmlns:a16="http://schemas.microsoft.com/office/drawing/2014/main" id="{51EE49F3-AFBB-FBB4-0548-09DA1BF0AF93}"/>
              </a:ext>
            </a:extLst>
          </p:cNvPr>
          <p:cNvGrpSpPr/>
          <p:nvPr/>
        </p:nvGrpSpPr>
        <p:grpSpPr>
          <a:xfrm>
            <a:off x="6380062" y="2280260"/>
            <a:ext cx="804066" cy="700868"/>
            <a:chOff x="615689" y="3967514"/>
            <a:chExt cx="804066" cy="700868"/>
          </a:xfrm>
        </p:grpSpPr>
        <p:sp>
          <p:nvSpPr>
            <p:cNvPr id="35" name="Freeform: Shape 34">
              <a:extLst>
                <a:ext uri="{FF2B5EF4-FFF2-40B4-BE49-F238E27FC236}">
                  <a16:creationId xmlns:a16="http://schemas.microsoft.com/office/drawing/2014/main" id="{E91F0E62-ED9B-D400-F982-DC28E178416C}"/>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36" name="Freeform: Shape 35">
              <a:extLst>
                <a:ext uri="{FF2B5EF4-FFF2-40B4-BE49-F238E27FC236}">
                  <a16:creationId xmlns:a16="http://schemas.microsoft.com/office/drawing/2014/main" id="{A6504FE6-2230-A33A-4ECF-798BEAE86440}"/>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37" name="Freeform: Shape 36">
              <a:extLst>
                <a:ext uri="{FF2B5EF4-FFF2-40B4-BE49-F238E27FC236}">
                  <a16:creationId xmlns:a16="http://schemas.microsoft.com/office/drawing/2014/main" id="{329BED7C-6A18-4243-F489-5AE6D0E93086}"/>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sp>
        <p:nvSpPr>
          <p:cNvPr id="4" name="Freeform: Shape 3">
            <a:extLst>
              <a:ext uri="{FF2B5EF4-FFF2-40B4-BE49-F238E27FC236}">
                <a16:creationId xmlns:a16="http://schemas.microsoft.com/office/drawing/2014/main" id="{CA1C4A57-CBE6-A5E6-0401-26231B5CF9B8}"/>
              </a:ext>
            </a:extLst>
          </p:cNvPr>
          <p:cNvSpPr/>
          <p:nvPr/>
        </p:nvSpPr>
        <p:spPr>
          <a:xfrm>
            <a:off x="720620" y="2236698"/>
            <a:ext cx="395343" cy="547751"/>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5" name="Freeform: Shape 4">
            <a:extLst>
              <a:ext uri="{FF2B5EF4-FFF2-40B4-BE49-F238E27FC236}">
                <a16:creationId xmlns:a16="http://schemas.microsoft.com/office/drawing/2014/main" id="{1F94DAC1-A5EC-C393-09E4-30F3AAA78D26}"/>
              </a:ext>
            </a:extLst>
          </p:cNvPr>
          <p:cNvSpPr/>
          <p:nvPr/>
        </p:nvSpPr>
        <p:spPr>
          <a:xfrm>
            <a:off x="1074498" y="2432332"/>
            <a:ext cx="212834" cy="345929"/>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6" name="Freeform: Shape 5">
            <a:extLst>
              <a:ext uri="{FF2B5EF4-FFF2-40B4-BE49-F238E27FC236}">
                <a16:creationId xmlns:a16="http://schemas.microsoft.com/office/drawing/2014/main" id="{0995201B-A56F-6AB2-CC10-466650371F22}"/>
              </a:ext>
            </a:extLst>
          </p:cNvPr>
          <p:cNvSpPr/>
          <p:nvPr/>
        </p:nvSpPr>
        <p:spPr>
          <a:xfrm>
            <a:off x="880087" y="2518938"/>
            <a:ext cx="47714" cy="55101"/>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8" name="Content Placeholder 3">
            <a:extLst>
              <a:ext uri="{FF2B5EF4-FFF2-40B4-BE49-F238E27FC236}">
                <a16:creationId xmlns:a16="http://schemas.microsoft.com/office/drawing/2014/main" id="{4FD92576-96C8-B8BB-1E1C-520E877DCF2C}"/>
              </a:ext>
            </a:extLst>
          </p:cNvPr>
          <p:cNvSpPr txBox="1">
            <a:spLocks/>
          </p:cNvSpPr>
          <p:nvPr/>
        </p:nvSpPr>
        <p:spPr>
          <a:xfrm>
            <a:off x="580968" y="2824641"/>
            <a:ext cx="714619" cy="153887"/>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lgn="ctr">
              <a:buNone/>
            </a:pPr>
            <a:r>
              <a:rPr lang="en-US" sz="1000" b="1" dirty="0">
                <a:solidFill>
                  <a:schemeClr val="bg1"/>
                </a:solidFill>
              </a:rPr>
              <a:t>Cholesterol</a:t>
            </a:r>
          </a:p>
        </p:txBody>
      </p:sp>
      <p:sp>
        <p:nvSpPr>
          <p:cNvPr id="9" name="TextBox 8">
            <a:extLst>
              <a:ext uri="{FF2B5EF4-FFF2-40B4-BE49-F238E27FC236}">
                <a16:creationId xmlns:a16="http://schemas.microsoft.com/office/drawing/2014/main" id="{284DDC66-C0AB-23CA-FDE7-0A4B3BB30F18}"/>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3511992484"/>
      </p:ext>
    </p:extLst>
  </p:cSld>
  <p:clrMapOvr>
    <a:masterClrMapping/>
  </p:clrMapOvr>
  <p:transition>
    <p:fade/>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p:txBody>
          <a:bodyPr/>
          <a:lstStyle/>
          <a:p>
            <a:r>
              <a:rPr lang="en-US" noProof="0" dirty="0"/>
              <a:t>Sub-Analysis: CKD</a:t>
            </a:r>
            <a:br>
              <a:rPr lang="en-US" noProof="0" dirty="0"/>
            </a:br>
            <a:r>
              <a:rPr lang="en-US" sz="2000" dirty="0">
                <a:hlinkClick r:id="rId3">
                  <a:extLst>
                    <a:ext uri="{A12FA001-AC4F-418D-AE19-62706E023703}">
                      <ahyp:hlinkClr xmlns:ahyp="http://schemas.microsoft.com/office/drawing/2018/hyperlinkcolor" val="tx"/>
                    </a:ext>
                  </a:extLst>
                </a:hlinkClick>
              </a:rPr>
              <a:t>Charytan DM, et al. </a:t>
            </a:r>
            <a:r>
              <a:rPr lang="en-US" sz="2000" i="1" dirty="0">
                <a:hlinkClick r:id="rId3">
                  <a:extLst>
                    <a:ext uri="{A12FA001-AC4F-418D-AE19-62706E023703}">
                      <ahyp:hlinkClr xmlns:ahyp="http://schemas.microsoft.com/office/drawing/2018/hyperlinkcolor" val="tx"/>
                    </a:ext>
                  </a:extLst>
                </a:hlinkClick>
              </a:rPr>
              <a:t>J Am Coll Cardiol.</a:t>
            </a:r>
            <a:r>
              <a:rPr lang="en-US" sz="2000" dirty="0">
                <a:hlinkClick r:id="rId3">
                  <a:extLst>
                    <a:ext uri="{A12FA001-AC4F-418D-AE19-62706E023703}">
                      <ahyp:hlinkClr xmlns:ahyp="http://schemas.microsoft.com/office/drawing/2018/hyperlinkcolor" val="tx"/>
                    </a:ext>
                  </a:extLst>
                </a:hlinkClick>
              </a:rPr>
              <a:t> 2019;73:2961-2970.</a:t>
            </a:r>
            <a:br>
              <a:rPr lang="en-US" sz="2000" dirty="0">
                <a:hlinkClick r:id="rId3">
                  <a:extLst>
                    <a:ext uri="{A12FA001-AC4F-418D-AE19-62706E023703}">
                      <ahyp:hlinkClr xmlns:ahyp="http://schemas.microsoft.com/office/drawing/2018/hyperlinkcolor" val="tx"/>
                    </a:ext>
                  </a:extLst>
                </a:hlinkClick>
              </a:rPr>
            </a:br>
            <a:endParaRPr lang="en-US" sz="2000" noProof="0" dirty="0"/>
          </a:p>
        </p:txBody>
      </p:sp>
      <p:pic>
        <p:nvPicPr>
          <p:cNvPr id="3" name="Graphic 2" descr="House with solid fill">
            <a:hlinkClick r:id="rId4" action="ppaction://hlinksldjump"/>
            <a:extLst>
              <a:ext uri="{FF2B5EF4-FFF2-40B4-BE49-F238E27FC236}">
                <a16:creationId xmlns:a16="http://schemas.microsoft.com/office/drawing/2014/main" id="{2985892A-644F-5C4C-2F2D-2187BED3694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5" name="Rectangle: Top Corners Rounded 4">
            <a:hlinkClick r:id="rId6" action="ppaction://hlinksldjump"/>
            <a:extLst>
              <a:ext uri="{FF2B5EF4-FFF2-40B4-BE49-F238E27FC236}">
                <a16:creationId xmlns:a16="http://schemas.microsoft.com/office/drawing/2014/main" id="{FBF2FA6B-C5DA-A516-12ED-78CAB522CC0D}"/>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796946081"/>
      </p:ext>
    </p:extLst>
  </p:cSld>
  <p:clrMapOvr>
    <a:masterClrMapping/>
  </p:clrMapOvr>
  <p:transition>
    <p:fade/>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DD6032-1E65-1C4E-A2B3-6A1AAD67100B}"/>
              </a:ext>
            </a:extLst>
          </p:cNvPr>
          <p:cNvSpPr>
            <a:spLocks noGrp="1"/>
          </p:cNvSpPr>
          <p:nvPr>
            <p:ph type="title"/>
          </p:nvPr>
        </p:nvSpPr>
        <p:spPr>
          <a:xfrm>
            <a:off x="365760" y="365760"/>
            <a:ext cx="11466576" cy="1523494"/>
          </a:xfrm>
        </p:spPr>
        <p:txBody>
          <a:bodyPr/>
          <a:lstStyle/>
          <a:p>
            <a:r>
              <a:rPr kumimoji="0" lang="en-US" sz="3300" b="1" i="0" u="none" strike="noStrike" kern="1200" cap="none" spc="10" normalizeH="0" baseline="0" noProof="0" dirty="0">
                <a:ln>
                  <a:noFill/>
                </a:ln>
                <a:solidFill>
                  <a:srgbClr val="0063C3"/>
                </a:solidFill>
                <a:effectLst/>
                <a:uLnTx/>
                <a:uFillTx/>
              </a:rPr>
              <a:t>The ARRs </a:t>
            </a:r>
            <a:r>
              <a:rPr lang="en-US" sz="3300" spc="10" noProof="0" dirty="0">
                <a:solidFill>
                  <a:srgbClr val="0063C3"/>
                </a:solidFill>
              </a:rPr>
              <a:t>f</a:t>
            </a:r>
            <a:r>
              <a:rPr kumimoji="0" lang="en-US" sz="3300" b="1" i="0" u="none" strike="noStrike" kern="1200" cap="none" spc="10" normalizeH="0" baseline="0" noProof="0" dirty="0">
                <a:ln>
                  <a:noFill/>
                </a:ln>
                <a:solidFill>
                  <a:srgbClr val="0063C3"/>
                </a:solidFill>
                <a:effectLst/>
                <a:uLnTx/>
                <a:uFillTx/>
              </a:rPr>
              <a:t>or </a:t>
            </a:r>
            <a:r>
              <a:rPr lang="en-US" sz="3300" spc="10" noProof="0" dirty="0">
                <a:solidFill>
                  <a:srgbClr val="0063C3"/>
                </a:solidFill>
              </a:rPr>
              <a:t>5-Point MACE </a:t>
            </a:r>
            <a:r>
              <a:rPr kumimoji="0" lang="en-US" sz="3300" b="1" i="0" u="none" strike="noStrike" kern="1200" cap="none" spc="10" normalizeH="0" baseline="0" noProof="0" dirty="0">
                <a:ln>
                  <a:noFill/>
                </a:ln>
                <a:solidFill>
                  <a:srgbClr val="0063C3"/>
                </a:solidFill>
                <a:effectLst/>
                <a:uLnTx/>
                <a:uFillTx/>
              </a:rPr>
              <a:t>Were Numerically Larger Among Those </a:t>
            </a:r>
            <a:r>
              <a:rPr lang="en-US" sz="3300" spc="10" noProof="0" dirty="0">
                <a:solidFill>
                  <a:srgbClr val="0063C3"/>
                </a:solidFill>
              </a:rPr>
              <a:t>W</a:t>
            </a:r>
            <a:r>
              <a:rPr kumimoji="0" lang="en-US" sz="3300" b="1" i="0" u="none" strike="noStrike" kern="1200" cap="none" spc="10" normalizeH="0" baseline="0" noProof="0" dirty="0">
                <a:ln>
                  <a:noFill/>
                </a:ln>
                <a:solidFill>
                  <a:srgbClr val="0063C3"/>
                </a:solidFill>
                <a:effectLst/>
                <a:uLnTx/>
                <a:uFillTx/>
              </a:rPr>
              <a:t>ith Stage ≥ 3 CKD vs Stage 2 CKD </a:t>
            </a:r>
            <a:r>
              <a:rPr lang="en-US" sz="3300" spc="10" noProof="0" dirty="0">
                <a:solidFill>
                  <a:srgbClr val="0063C3"/>
                </a:solidFill>
              </a:rPr>
              <a:t>a</a:t>
            </a:r>
            <a:r>
              <a:rPr kumimoji="0" lang="en-US" sz="3300" b="1" i="0" u="none" strike="noStrike" kern="1200" cap="none" spc="10" normalizeH="0" baseline="0" noProof="0" dirty="0">
                <a:ln>
                  <a:noFill/>
                </a:ln>
                <a:solidFill>
                  <a:srgbClr val="0063C3"/>
                </a:solidFill>
                <a:effectLst/>
                <a:uLnTx/>
                <a:uFillTx/>
              </a:rPr>
              <a:t>nd Preserved Kidney Function </a:t>
            </a:r>
            <a:endParaRPr lang="en-US" sz="3300" noProof="0" dirty="0"/>
          </a:p>
        </p:txBody>
      </p:sp>
      <p:grpSp>
        <p:nvGrpSpPr>
          <p:cNvPr id="38" name="Group 37">
            <a:extLst>
              <a:ext uri="{FF2B5EF4-FFF2-40B4-BE49-F238E27FC236}">
                <a16:creationId xmlns:a16="http://schemas.microsoft.com/office/drawing/2014/main" id="{159D7799-4F43-3E69-9E6D-B25B47B7D091}"/>
              </a:ext>
            </a:extLst>
          </p:cNvPr>
          <p:cNvGrpSpPr/>
          <p:nvPr/>
        </p:nvGrpSpPr>
        <p:grpSpPr>
          <a:xfrm>
            <a:off x="1319093" y="2051935"/>
            <a:ext cx="9919684" cy="4295788"/>
            <a:chOff x="1171805" y="1935606"/>
            <a:chExt cx="9919684" cy="4295788"/>
          </a:xfrm>
        </p:grpSpPr>
        <p:graphicFrame>
          <p:nvGraphicFramePr>
            <p:cNvPr id="4" name="Chart 3">
              <a:extLst>
                <a:ext uri="{FF2B5EF4-FFF2-40B4-BE49-F238E27FC236}">
                  <a16:creationId xmlns:a16="http://schemas.microsoft.com/office/drawing/2014/main" id="{F53EA43C-3EBE-E442-9809-E025EAD0F359}"/>
                </a:ext>
              </a:extLst>
            </p:cNvPr>
            <p:cNvGraphicFramePr>
              <a:graphicFrameLocks/>
            </p:cNvGraphicFramePr>
            <p:nvPr>
              <p:extLst>
                <p:ext uri="{D42A27DB-BD31-4B8C-83A1-F6EECF244321}">
                  <p14:modId xmlns:p14="http://schemas.microsoft.com/office/powerpoint/2010/main" val="2596889680"/>
                </p:ext>
              </p:extLst>
            </p:nvPr>
          </p:nvGraphicFramePr>
          <p:xfrm>
            <a:off x="1171805" y="2034659"/>
            <a:ext cx="8585774" cy="4154082"/>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D921919A-4DEF-C745-9972-002513FE1502}"/>
                </a:ext>
              </a:extLst>
            </p:cNvPr>
            <p:cNvSpPr txBox="1"/>
            <p:nvPr/>
          </p:nvSpPr>
          <p:spPr>
            <a:xfrm rot="16200000">
              <a:off x="-35375" y="3863739"/>
              <a:ext cx="2850139" cy="246221"/>
            </a:xfrm>
            <a:prstGeom prst="rect">
              <a:avLst/>
            </a:prstGeom>
            <a:noFill/>
          </p:spPr>
          <p:txBody>
            <a:bodyPr wrap="none" lIns="0" tIns="0" rIns="0" bIns="0" rtlCol="0">
              <a:spAutoFit/>
            </a:bodyPr>
            <a:lstStyle/>
            <a:p>
              <a:pPr algn="ctr"/>
              <a:r>
                <a:rPr lang="en-US" sz="1600" b="1" dirty="0">
                  <a:latin typeface="+mn-lt"/>
                </a:rPr>
                <a:t>Kaplan-Meier Event Rate (%)</a:t>
              </a:r>
            </a:p>
          </p:txBody>
        </p:sp>
        <p:sp>
          <p:nvSpPr>
            <p:cNvPr id="74" name="TextBox 73">
              <a:extLst>
                <a:ext uri="{FF2B5EF4-FFF2-40B4-BE49-F238E27FC236}">
                  <a16:creationId xmlns:a16="http://schemas.microsoft.com/office/drawing/2014/main" id="{E80A902A-1A71-3046-86EC-2AE304B63625}"/>
                </a:ext>
              </a:extLst>
            </p:cNvPr>
            <p:cNvSpPr txBox="1"/>
            <p:nvPr/>
          </p:nvSpPr>
          <p:spPr>
            <a:xfrm>
              <a:off x="2839790" y="5727232"/>
              <a:ext cx="976229" cy="492443"/>
            </a:xfrm>
            <a:prstGeom prst="rect">
              <a:avLst/>
            </a:prstGeom>
            <a:noFill/>
          </p:spPr>
          <p:txBody>
            <a:bodyPr wrap="none" lIns="0" tIns="0" rIns="0" bIns="0" rtlCol="0">
              <a:spAutoFit/>
            </a:bodyPr>
            <a:lstStyle/>
            <a:p>
              <a:pPr algn="ctr"/>
              <a:r>
                <a:rPr lang="en-US" sz="1600" b="1" dirty="0">
                  <a:latin typeface="+mn-lt"/>
                </a:rPr>
                <a:t>Stage ≥ 3 </a:t>
              </a:r>
              <a:br>
                <a:rPr lang="en-US" sz="1600" b="1" dirty="0">
                  <a:latin typeface="+mn-lt"/>
                </a:rPr>
              </a:br>
              <a:r>
                <a:rPr lang="en-US" sz="1600" b="1" dirty="0">
                  <a:latin typeface="+mn-lt"/>
                </a:rPr>
                <a:t>CKD</a:t>
              </a:r>
            </a:p>
          </p:txBody>
        </p:sp>
        <p:sp>
          <p:nvSpPr>
            <p:cNvPr id="75" name="TextBox 74">
              <a:extLst>
                <a:ext uri="{FF2B5EF4-FFF2-40B4-BE49-F238E27FC236}">
                  <a16:creationId xmlns:a16="http://schemas.microsoft.com/office/drawing/2014/main" id="{07378E51-5EC5-3B46-A06A-951C0FD4E88F}"/>
                </a:ext>
              </a:extLst>
            </p:cNvPr>
            <p:cNvSpPr txBox="1"/>
            <p:nvPr/>
          </p:nvSpPr>
          <p:spPr>
            <a:xfrm>
              <a:off x="5347191" y="5738951"/>
              <a:ext cx="807914" cy="492443"/>
            </a:xfrm>
            <a:prstGeom prst="rect">
              <a:avLst/>
            </a:prstGeom>
            <a:noFill/>
          </p:spPr>
          <p:txBody>
            <a:bodyPr wrap="none" lIns="0" tIns="0" rIns="0" bIns="0" rtlCol="0">
              <a:spAutoFit/>
            </a:bodyPr>
            <a:lstStyle/>
            <a:p>
              <a:pPr algn="ctr"/>
              <a:r>
                <a:rPr lang="en-US" sz="1600" b="1" dirty="0">
                  <a:latin typeface="+mn-lt"/>
                </a:rPr>
                <a:t>Stage 2 </a:t>
              </a:r>
              <a:br>
                <a:rPr lang="en-US" sz="1600" b="1" dirty="0">
                  <a:latin typeface="+mn-lt"/>
                </a:rPr>
              </a:br>
              <a:r>
                <a:rPr lang="en-US" sz="1600" b="1" dirty="0">
                  <a:latin typeface="+mn-lt"/>
                </a:rPr>
                <a:t>CKD</a:t>
              </a:r>
            </a:p>
          </p:txBody>
        </p:sp>
        <p:sp>
          <p:nvSpPr>
            <p:cNvPr id="76" name="TextBox 75">
              <a:extLst>
                <a:ext uri="{FF2B5EF4-FFF2-40B4-BE49-F238E27FC236}">
                  <a16:creationId xmlns:a16="http://schemas.microsoft.com/office/drawing/2014/main" id="{7B6ACB95-ACAB-754A-A1AC-8AA72193F62B}"/>
                </a:ext>
              </a:extLst>
            </p:cNvPr>
            <p:cNvSpPr txBox="1"/>
            <p:nvPr/>
          </p:nvSpPr>
          <p:spPr>
            <a:xfrm>
              <a:off x="7371507" y="5727232"/>
              <a:ext cx="1582164" cy="492443"/>
            </a:xfrm>
            <a:prstGeom prst="rect">
              <a:avLst/>
            </a:prstGeom>
            <a:noFill/>
          </p:spPr>
          <p:txBody>
            <a:bodyPr wrap="none" lIns="0" tIns="0" rIns="0" bIns="0" rtlCol="0">
              <a:spAutoFit/>
            </a:bodyPr>
            <a:lstStyle/>
            <a:p>
              <a:pPr algn="ctr"/>
              <a:r>
                <a:rPr lang="en-US" sz="1600" b="1" dirty="0">
                  <a:latin typeface="+mn-lt"/>
                </a:rPr>
                <a:t>Preserved</a:t>
              </a:r>
              <a:br>
                <a:rPr lang="en-US" sz="1600" b="1" dirty="0">
                  <a:latin typeface="+mn-lt"/>
                </a:rPr>
              </a:br>
              <a:r>
                <a:rPr lang="en-US" sz="1600" b="1" dirty="0">
                  <a:latin typeface="+mn-lt"/>
                </a:rPr>
                <a:t>Kidney Function</a:t>
              </a:r>
            </a:p>
          </p:txBody>
        </p:sp>
        <p:cxnSp>
          <p:nvCxnSpPr>
            <p:cNvPr id="33" name="Straight Connector 32">
              <a:extLst>
                <a:ext uri="{FF2B5EF4-FFF2-40B4-BE49-F238E27FC236}">
                  <a16:creationId xmlns:a16="http://schemas.microsoft.com/office/drawing/2014/main" id="{F74BD065-5A6C-DA46-9D78-61D8F7E3A219}"/>
                </a:ext>
              </a:extLst>
            </p:cNvPr>
            <p:cNvCxnSpPr>
              <a:cxnSpLocks/>
            </p:cNvCxnSpPr>
            <p:nvPr/>
          </p:nvCxnSpPr>
          <p:spPr>
            <a:xfrm>
              <a:off x="2054489" y="5277492"/>
              <a:ext cx="7493359"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B76D4660-204A-8EC0-5B85-5E9CD9CEC4B8}"/>
                </a:ext>
              </a:extLst>
            </p:cNvPr>
            <p:cNvGrpSpPr/>
            <p:nvPr/>
          </p:nvGrpSpPr>
          <p:grpSpPr>
            <a:xfrm>
              <a:off x="9584151" y="3883258"/>
              <a:ext cx="1507338" cy="528570"/>
              <a:chOff x="10052528" y="3883258"/>
              <a:chExt cx="1507338" cy="528570"/>
            </a:xfrm>
          </p:grpSpPr>
          <p:grpSp>
            <p:nvGrpSpPr>
              <p:cNvPr id="34" name="Group 33">
                <a:extLst>
                  <a:ext uri="{FF2B5EF4-FFF2-40B4-BE49-F238E27FC236}">
                    <a16:creationId xmlns:a16="http://schemas.microsoft.com/office/drawing/2014/main" id="{6B7C55B0-CC62-B80D-407E-9F2263E435B3}"/>
                  </a:ext>
                </a:extLst>
              </p:cNvPr>
              <p:cNvGrpSpPr/>
              <p:nvPr/>
            </p:nvGrpSpPr>
            <p:grpSpPr>
              <a:xfrm>
                <a:off x="10052528" y="3883258"/>
                <a:ext cx="1507338" cy="215444"/>
                <a:chOff x="10052528" y="3883258"/>
                <a:chExt cx="1507338" cy="215444"/>
              </a:xfrm>
            </p:grpSpPr>
            <p:sp>
              <p:nvSpPr>
                <p:cNvPr id="10" name="Rectangle 9">
                  <a:extLst>
                    <a:ext uri="{FF2B5EF4-FFF2-40B4-BE49-F238E27FC236}">
                      <a16:creationId xmlns:a16="http://schemas.microsoft.com/office/drawing/2014/main" id="{11615CEB-363A-3F43-9809-8778E4496474}"/>
                    </a:ext>
                  </a:extLst>
                </p:cNvPr>
                <p:cNvSpPr/>
                <p:nvPr/>
              </p:nvSpPr>
              <p:spPr>
                <a:xfrm>
                  <a:off x="10052528" y="3922400"/>
                  <a:ext cx="316712" cy="137160"/>
                </a:xfrm>
                <a:prstGeom prst="rect">
                  <a:avLst/>
                </a:prstGeom>
                <a:solidFill>
                  <a:srgbClr val="FF67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dirty="0"/>
                </a:p>
              </p:txBody>
            </p:sp>
            <p:sp>
              <p:nvSpPr>
                <p:cNvPr id="11" name="TextBox 10">
                  <a:extLst>
                    <a:ext uri="{FF2B5EF4-FFF2-40B4-BE49-F238E27FC236}">
                      <a16:creationId xmlns:a16="http://schemas.microsoft.com/office/drawing/2014/main" id="{D2A5E93F-9A8E-564F-B9F2-EDB82030466C}"/>
                    </a:ext>
                  </a:extLst>
                </p:cNvPr>
                <p:cNvSpPr txBox="1"/>
                <p:nvPr/>
              </p:nvSpPr>
              <p:spPr>
                <a:xfrm>
                  <a:off x="10457000" y="3883258"/>
                  <a:ext cx="1102866" cy="215444"/>
                </a:xfrm>
                <a:prstGeom prst="rect">
                  <a:avLst/>
                </a:prstGeom>
                <a:noFill/>
              </p:spPr>
              <p:txBody>
                <a:bodyPr wrap="none" lIns="0" tIns="0" rIns="0" bIns="0" rtlCol="0">
                  <a:spAutoFit/>
                </a:bodyPr>
                <a:lstStyle/>
                <a:p>
                  <a:r>
                    <a:rPr lang="en-US" sz="1400" dirty="0">
                      <a:latin typeface="+mn-lt"/>
                    </a:rPr>
                    <a:t>Evolocumab</a:t>
                  </a:r>
                </a:p>
              </p:txBody>
            </p:sp>
          </p:grpSp>
          <p:grpSp>
            <p:nvGrpSpPr>
              <p:cNvPr id="36" name="Group 35">
                <a:extLst>
                  <a:ext uri="{FF2B5EF4-FFF2-40B4-BE49-F238E27FC236}">
                    <a16:creationId xmlns:a16="http://schemas.microsoft.com/office/drawing/2014/main" id="{A95CA016-F14B-2F85-4FF9-C3FCCF0E4B78}"/>
                  </a:ext>
                </a:extLst>
              </p:cNvPr>
              <p:cNvGrpSpPr/>
              <p:nvPr/>
            </p:nvGrpSpPr>
            <p:grpSpPr>
              <a:xfrm>
                <a:off x="10052528" y="4196384"/>
                <a:ext cx="1140251" cy="215444"/>
                <a:chOff x="10052528" y="4196384"/>
                <a:chExt cx="1140251" cy="215444"/>
              </a:xfrm>
            </p:grpSpPr>
            <p:sp>
              <p:nvSpPr>
                <p:cNvPr id="13" name="Rectangle 12">
                  <a:extLst>
                    <a:ext uri="{FF2B5EF4-FFF2-40B4-BE49-F238E27FC236}">
                      <a16:creationId xmlns:a16="http://schemas.microsoft.com/office/drawing/2014/main" id="{81F4118E-0DFA-F349-AE78-EB2E0974C30C}"/>
                    </a:ext>
                  </a:extLst>
                </p:cNvPr>
                <p:cNvSpPr/>
                <p:nvPr/>
              </p:nvSpPr>
              <p:spPr>
                <a:xfrm>
                  <a:off x="10052528" y="4235526"/>
                  <a:ext cx="316712" cy="137160"/>
                </a:xfrm>
                <a:prstGeom prst="rect">
                  <a:avLst/>
                </a:prstGeom>
                <a:solidFill>
                  <a:srgbClr val="113E6B"/>
                </a:solidFill>
                <a:ln>
                  <a:solidFill>
                    <a:srgbClr val="113E6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dirty="0"/>
                </a:p>
              </p:txBody>
            </p:sp>
            <p:sp>
              <p:nvSpPr>
                <p:cNvPr id="14" name="TextBox 13">
                  <a:extLst>
                    <a:ext uri="{FF2B5EF4-FFF2-40B4-BE49-F238E27FC236}">
                      <a16:creationId xmlns:a16="http://schemas.microsoft.com/office/drawing/2014/main" id="{DFEBA76C-358A-5E4D-B43C-3A4E959AAA75}"/>
                    </a:ext>
                  </a:extLst>
                </p:cNvPr>
                <p:cNvSpPr txBox="1"/>
                <p:nvPr/>
              </p:nvSpPr>
              <p:spPr>
                <a:xfrm>
                  <a:off x="10457000" y="4196384"/>
                  <a:ext cx="735779" cy="215444"/>
                </a:xfrm>
                <a:prstGeom prst="rect">
                  <a:avLst/>
                </a:prstGeom>
                <a:noFill/>
              </p:spPr>
              <p:txBody>
                <a:bodyPr wrap="none" lIns="0" tIns="0" rIns="0" bIns="0" rtlCol="0">
                  <a:spAutoFit/>
                </a:bodyPr>
                <a:lstStyle/>
                <a:p>
                  <a:r>
                    <a:rPr lang="en-US" sz="1400" dirty="0">
                      <a:latin typeface="+mn-lt"/>
                    </a:rPr>
                    <a:t>Placebo</a:t>
                  </a:r>
                </a:p>
              </p:txBody>
            </p:sp>
          </p:grpSp>
        </p:grpSp>
        <p:sp>
          <p:nvSpPr>
            <p:cNvPr id="6" name="TextBox 5">
              <a:extLst>
                <a:ext uri="{FF2B5EF4-FFF2-40B4-BE49-F238E27FC236}">
                  <a16:creationId xmlns:a16="http://schemas.microsoft.com/office/drawing/2014/main" id="{557C2957-C64E-1842-8345-4B39070CC7D6}"/>
                </a:ext>
              </a:extLst>
            </p:cNvPr>
            <p:cNvSpPr txBox="1"/>
            <p:nvPr/>
          </p:nvSpPr>
          <p:spPr>
            <a:xfrm>
              <a:off x="2474397" y="1935606"/>
              <a:ext cx="1643400" cy="523220"/>
            </a:xfrm>
            <a:prstGeom prst="rect">
              <a:avLst/>
            </a:prstGeom>
            <a:noFill/>
          </p:spPr>
          <p:txBody>
            <a:bodyPr wrap="none" rtlCol="0">
              <a:spAutoFit/>
            </a:bodyPr>
            <a:lstStyle/>
            <a:p>
              <a:pPr algn="ctr"/>
              <a:r>
                <a:rPr lang="en-US" sz="1400" dirty="0">
                  <a:latin typeface="+mn-lt"/>
                </a:rPr>
                <a:t>HR 0.89</a:t>
              </a:r>
            </a:p>
            <a:p>
              <a:pPr algn="ctr"/>
              <a:r>
                <a:rPr lang="en-US" sz="1400" dirty="0">
                  <a:latin typeface="+mn-lt"/>
                </a:rPr>
                <a:t>95% CI: 0.76–1.05</a:t>
              </a:r>
            </a:p>
          </p:txBody>
        </p:sp>
        <p:sp>
          <p:nvSpPr>
            <p:cNvPr id="19" name="TextBox 18">
              <a:extLst>
                <a:ext uri="{FF2B5EF4-FFF2-40B4-BE49-F238E27FC236}">
                  <a16:creationId xmlns:a16="http://schemas.microsoft.com/office/drawing/2014/main" id="{3F8B0EFE-A444-8143-ADD0-9852DE16A0FD}"/>
                </a:ext>
              </a:extLst>
            </p:cNvPr>
            <p:cNvSpPr txBox="1"/>
            <p:nvPr/>
          </p:nvSpPr>
          <p:spPr>
            <a:xfrm>
              <a:off x="4912111" y="1935606"/>
              <a:ext cx="1643400" cy="523220"/>
            </a:xfrm>
            <a:prstGeom prst="rect">
              <a:avLst/>
            </a:prstGeom>
            <a:noFill/>
          </p:spPr>
          <p:txBody>
            <a:bodyPr wrap="none" rtlCol="0">
              <a:spAutoFit/>
            </a:bodyPr>
            <a:lstStyle/>
            <a:p>
              <a:pPr algn="ctr"/>
              <a:r>
                <a:rPr lang="en-US" sz="1400" dirty="0">
                  <a:latin typeface="+mn-lt"/>
                </a:rPr>
                <a:t>HR 0.85</a:t>
              </a:r>
            </a:p>
            <a:p>
              <a:pPr algn="ctr"/>
              <a:r>
                <a:rPr lang="en-US" sz="1400" dirty="0">
                  <a:latin typeface="+mn-lt"/>
                </a:rPr>
                <a:t>95% CI: 0.77–0.94</a:t>
              </a:r>
            </a:p>
          </p:txBody>
        </p:sp>
        <p:sp>
          <p:nvSpPr>
            <p:cNvPr id="20" name="TextBox 19">
              <a:extLst>
                <a:ext uri="{FF2B5EF4-FFF2-40B4-BE49-F238E27FC236}">
                  <a16:creationId xmlns:a16="http://schemas.microsoft.com/office/drawing/2014/main" id="{A3649CC9-15F5-C740-922F-E905A2F4EA92}"/>
                </a:ext>
              </a:extLst>
            </p:cNvPr>
            <p:cNvSpPr txBox="1"/>
            <p:nvPr/>
          </p:nvSpPr>
          <p:spPr>
            <a:xfrm>
              <a:off x="7287613" y="1935606"/>
              <a:ext cx="1643400" cy="523220"/>
            </a:xfrm>
            <a:prstGeom prst="rect">
              <a:avLst/>
            </a:prstGeom>
            <a:noFill/>
          </p:spPr>
          <p:txBody>
            <a:bodyPr wrap="none" rtlCol="0">
              <a:spAutoFit/>
            </a:bodyPr>
            <a:lstStyle/>
            <a:p>
              <a:pPr algn="ctr"/>
              <a:r>
                <a:rPr lang="en-US" sz="1400" dirty="0">
                  <a:latin typeface="+mn-lt"/>
                </a:rPr>
                <a:t>HR 0.82</a:t>
              </a:r>
            </a:p>
            <a:p>
              <a:pPr algn="ctr"/>
              <a:r>
                <a:rPr lang="en-US" sz="1400" dirty="0">
                  <a:latin typeface="+mn-lt"/>
                </a:rPr>
                <a:t>95% CI: 0.71–0.94</a:t>
              </a:r>
            </a:p>
          </p:txBody>
        </p:sp>
        <p:sp>
          <p:nvSpPr>
            <p:cNvPr id="25" name="TextBox 24">
              <a:extLst>
                <a:ext uri="{FF2B5EF4-FFF2-40B4-BE49-F238E27FC236}">
                  <a16:creationId xmlns:a16="http://schemas.microsoft.com/office/drawing/2014/main" id="{E927C5BF-03A2-EA4E-901E-03316BC6C6EA}"/>
                </a:ext>
              </a:extLst>
            </p:cNvPr>
            <p:cNvSpPr txBox="1"/>
            <p:nvPr/>
          </p:nvSpPr>
          <p:spPr>
            <a:xfrm>
              <a:off x="2822409" y="2459561"/>
              <a:ext cx="947375" cy="523220"/>
            </a:xfrm>
            <a:prstGeom prst="rect">
              <a:avLst/>
            </a:prstGeom>
            <a:noFill/>
          </p:spPr>
          <p:txBody>
            <a:bodyPr wrap="none" lIns="0" rIns="0" rtlCol="0">
              <a:spAutoFit/>
            </a:bodyPr>
            <a:lstStyle/>
            <a:p>
              <a:pPr algn="ctr"/>
              <a:r>
                <a:rPr lang="en-US" sz="1400" dirty="0">
                  <a:latin typeface="+mn-lt"/>
                </a:rPr>
                <a:t>ARR = 1.5%</a:t>
              </a:r>
            </a:p>
            <a:p>
              <a:pPr algn="ctr"/>
              <a:r>
                <a:rPr lang="en-US" sz="1400" dirty="0">
                  <a:latin typeface="+mn-lt"/>
                </a:rPr>
                <a:t>NNT = 66</a:t>
              </a:r>
            </a:p>
          </p:txBody>
        </p:sp>
        <p:sp>
          <p:nvSpPr>
            <p:cNvPr id="26" name="TextBox 25">
              <a:extLst>
                <a:ext uri="{FF2B5EF4-FFF2-40B4-BE49-F238E27FC236}">
                  <a16:creationId xmlns:a16="http://schemas.microsoft.com/office/drawing/2014/main" id="{935D02EE-48C4-0947-8DD8-FB368FC3405A}"/>
                </a:ext>
              </a:extLst>
            </p:cNvPr>
            <p:cNvSpPr txBox="1"/>
            <p:nvPr/>
          </p:nvSpPr>
          <p:spPr>
            <a:xfrm>
              <a:off x="5260123" y="2459561"/>
              <a:ext cx="947375" cy="523220"/>
            </a:xfrm>
            <a:prstGeom prst="rect">
              <a:avLst/>
            </a:prstGeom>
            <a:noFill/>
          </p:spPr>
          <p:txBody>
            <a:bodyPr wrap="none" lIns="0" rIns="0" rtlCol="0">
              <a:spAutoFit/>
            </a:bodyPr>
            <a:lstStyle/>
            <a:p>
              <a:pPr algn="ctr"/>
              <a:r>
                <a:rPr lang="en-US" sz="1400" dirty="0">
                  <a:latin typeface="+mn-lt"/>
                </a:rPr>
                <a:t>ARR = 1.8%</a:t>
              </a:r>
            </a:p>
            <a:p>
              <a:pPr algn="ctr"/>
              <a:r>
                <a:rPr lang="en-US" sz="1400" dirty="0">
                  <a:latin typeface="+mn-lt"/>
                </a:rPr>
                <a:t>NNT = 56</a:t>
              </a:r>
            </a:p>
          </p:txBody>
        </p:sp>
        <p:sp>
          <p:nvSpPr>
            <p:cNvPr id="27" name="TextBox 26">
              <a:extLst>
                <a:ext uri="{FF2B5EF4-FFF2-40B4-BE49-F238E27FC236}">
                  <a16:creationId xmlns:a16="http://schemas.microsoft.com/office/drawing/2014/main" id="{C2950619-5DD3-2342-9423-C3DB6F047A0A}"/>
                </a:ext>
              </a:extLst>
            </p:cNvPr>
            <p:cNvSpPr txBox="1"/>
            <p:nvPr/>
          </p:nvSpPr>
          <p:spPr>
            <a:xfrm>
              <a:off x="7635625" y="2459561"/>
              <a:ext cx="947375" cy="523220"/>
            </a:xfrm>
            <a:prstGeom prst="rect">
              <a:avLst/>
            </a:prstGeom>
            <a:noFill/>
          </p:spPr>
          <p:txBody>
            <a:bodyPr wrap="none" lIns="0" rIns="0" rtlCol="0">
              <a:spAutoFit/>
            </a:bodyPr>
            <a:lstStyle/>
            <a:p>
              <a:pPr algn="ctr"/>
              <a:r>
                <a:rPr lang="en-US" sz="1400" dirty="0">
                  <a:latin typeface="+mn-lt"/>
                </a:rPr>
                <a:t>ARR = 2.2%</a:t>
              </a:r>
            </a:p>
            <a:p>
              <a:pPr algn="ctr"/>
              <a:r>
                <a:rPr lang="en-US" sz="1400" dirty="0">
                  <a:latin typeface="+mn-lt"/>
                </a:rPr>
                <a:t>NNT = 46</a:t>
              </a:r>
            </a:p>
          </p:txBody>
        </p:sp>
        <p:sp>
          <p:nvSpPr>
            <p:cNvPr id="68" name="TextBox 67">
              <a:extLst>
                <a:ext uri="{FF2B5EF4-FFF2-40B4-BE49-F238E27FC236}">
                  <a16:creationId xmlns:a16="http://schemas.microsoft.com/office/drawing/2014/main" id="{D7629950-1C05-D447-8ADE-C31651A7825A}"/>
                </a:ext>
              </a:extLst>
            </p:cNvPr>
            <p:cNvSpPr txBox="1"/>
            <p:nvPr/>
          </p:nvSpPr>
          <p:spPr>
            <a:xfrm>
              <a:off x="8621032" y="2998419"/>
              <a:ext cx="1288814" cy="307777"/>
            </a:xfrm>
            <a:prstGeom prst="rect">
              <a:avLst/>
            </a:prstGeom>
            <a:noFill/>
          </p:spPr>
          <p:txBody>
            <a:bodyPr wrap="none" lIns="0" rIns="0" rtlCol="0">
              <a:spAutoFit/>
            </a:bodyPr>
            <a:lstStyle/>
            <a:p>
              <a:pPr algn="r"/>
              <a:r>
                <a:rPr lang="en-US" sz="1400" i="1" dirty="0">
                  <a:latin typeface="+mn-lt"/>
                </a:rPr>
                <a:t>P</a:t>
              </a:r>
              <a:r>
                <a:rPr lang="en-US" sz="1400" baseline="-25000" dirty="0">
                  <a:latin typeface="+mn-lt"/>
                </a:rPr>
                <a:t>interaction</a:t>
              </a:r>
              <a:r>
                <a:rPr lang="en-US" sz="1400" dirty="0">
                  <a:latin typeface="+mn-lt"/>
                </a:rPr>
                <a:t> = 0.77</a:t>
              </a:r>
            </a:p>
          </p:txBody>
        </p:sp>
        <p:sp>
          <p:nvSpPr>
            <p:cNvPr id="5" name="TextBox 4">
              <a:extLst>
                <a:ext uri="{FF2B5EF4-FFF2-40B4-BE49-F238E27FC236}">
                  <a16:creationId xmlns:a16="http://schemas.microsoft.com/office/drawing/2014/main" id="{C6528DF6-78D1-4B50-A792-57FB2A42BB0A}"/>
                </a:ext>
              </a:extLst>
            </p:cNvPr>
            <p:cNvSpPr txBox="1"/>
            <p:nvPr/>
          </p:nvSpPr>
          <p:spPr>
            <a:xfrm>
              <a:off x="2669280" y="5327709"/>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2,302</a:t>
              </a:r>
            </a:p>
          </p:txBody>
        </p:sp>
        <p:sp>
          <p:nvSpPr>
            <p:cNvPr id="7" name="TextBox 6">
              <a:extLst>
                <a:ext uri="{FF2B5EF4-FFF2-40B4-BE49-F238E27FC236}">
                  <a16:creationId xmlns:a16="http://schemas.microsoft.com/office/drawing/2014/main" id="{B87898F3-EEA0-45C5-A258-F3E2E37C0E7C}"/>
                </a:ext>
              </a:extLst>
            </p:cNvPr>
            <p:cNvSpPr txBox="1"/>
            <p:nvPr/>
          </p:nvSpPr>
          <p:spPr>
            <a:xfrm>
              <a:off x="3462202" y="5327709"/>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2,141</a:t>
              </a:r>
            </a:p>
          </p:txBody>
        </p:sp>
        <p:sp>
          <p:nvSpPr>
            <p:cNvPr id="17" name="TextBox 16">
              <a:extLst>
                <a:ext uri="{FF2B5EF4-FFF2-40B4-BE49-F238E27FC236}">
                  <a16:creationId xmlns:a16="http://schemas.microsoft.com/office/drawing/2014/main" id="{A241907E-A6DE-4CF4-A68C-E902C8DE5CAF}"/>
                </a:ext>
              </a:extLst>
            </p:cNvPr>
            <p:cNvSpPr txBox="1"/>
            <p:nvPr/>
          </p:nvSpPr>
          <p:spPr>
            <a:xfrm>
              <a:off x="5104805" y="5327709"/>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7,456</a:t>
              </a:r>
            </a:p>
          </p:txBody>
        </p:sp>
        <p:sp>
          <p:nvSpPr>
            <p:cNvPr id="21" name="TextBox 20">
              <a:extLst>
                <a:ext uri="{FF2B5EF4-FFF2-40B4-BE49-F238E27FC236}">
                  <a16:creationId xmlns:a16="http://schemas.microsoft.com/office/drawing/2014/main" id="{3A0DEA45-4399-4352-8627-3734C516D122}"/>
                </a:ext>
              </a:extLst>
            </p:cNvPr>
            <p:cNvSpPr txBox="1"/>
            <p:nvPr/>
          </p:nvSpPr>
          <p:spPr>
            <a:xfrm>
              <a:off x="5885107" y="5327709"/>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7,578</a:t>
              </a:r>
            </a:p>
          </p:txBody>
        </p:sp>
        <p:sp>
          <p:nvSpPr>
            <p:cNvPr id="22" name="TextBox 21">
              <a:extLst>
                <a:ext uri="{FF2B5EF4-FFF2-40B4-BE49-F238E27FC236}">
                  <a16:creationId xmlns:a16="http://schemas.microsoft.com/office/drawing/2014/main" id="{1D99966C-9677-4162-A612-0FDDA2D5934D}"/>
                </a:ext>
              </a:extLst>
            </p:cNvPr>
            <p:cNvSpPr txBox="1"/>
            <p:nvPr/>
          </p:nvSpPr>
          <p:spPr>
            <a:xfrm>
              <a:off x="7524172" y="5327709"/>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4,024</a:t>
              </a:r>
            </a:p>
          </p:txBody>
        </p:sp>
        <p:sp>
          <p:nvSpPr>
            <p:cNvPr id="23" name="TextBox 22">
              <a:extLst>
                <a:ext uri="{FF2B5EF4-FFF2-40B4-BE49-F238E27FC236}">
                  <a16:creationId xmlns:a16="http://schemas.microsoft.com/office/drawing/2014/main" id="{F668EE38-1272-4404-92D8-E10C1555D4C7}"/>
                </a:ext>
              </a:extLst>
            </p:cNvPr>
            <p:cNvSpPr txBox="1"/>
            <p:nvPr/>
          </p:nvSpPr>
          <p:spPr>
            <a:xfrm>
              <a:off x="8318376" y="5327709"/>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4,053</a:t>
              </a:r>
            </a:p>
          </p:txBody>
        </p:sp>
      </p:grpSp>
      <p:sp>
        <p:nvSpPr>
          <p:cNvPr id="30" name="Rectangle 29">
            <a:extLst>
              <a:ext uri="{FF2B5EF4-FFF2-40B4-BE49-F238E27FC236}">
                <a16:creationId xmlns:a16="http://schemas.microsoft.com/office/drawing/2014/main" id="{E5EF648C-1B8C-6735-1F18-ECCDB878518F}"/>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8" name="Graphic 7" descr="House with solid fill">
            <a:hlinkClick r:id="rId4" action="ppaction://hlinksldjump"/>
            <a:extLst>
              <a:ext uri="{FF2B5EF4-FFF2-40B4-BE49-F238E27FC236}">
                <a16:creationId xmlns:a16="http://schemas.microsoft.com/office/drawing/2014/main" id="{3138B435-06D6-63D7-5A8F-02536FF18A4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057372845"/>
      </p:ext>
    </p:extLst>
  </p:cSld>
  <p:clrMapOvr>
    <a:masterClrMapping/>
  </p:clrMapOvr>
  <p:transition>
    <p:fade/>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DD6032-1E65-1C4E-A2B3-6A1AAD67100B}"/>
              </a:ext>
            </a:extLst>
          </p:cNvPr>
          <p:cNvSpPr>
            <a:spLocks noGrp="1"/>
          </p:cNvSpPr>
          <p:nvPr>
            <p:ph type="title"/>
          </p:nvPr>
        </p:nvSpPr>
        <p:spPr>
          <a:xfrm>
            <a:off x="365125" y="365760"/>
            <a:ext cx="11461750" cy="1523494"/>
          </a:xfrm>
        </p:spPr>
        <p:txBody>
          <a:bodyPr/>
          <a:lstStyle/>
          <a:p>
            <a:pPr marL="0" marR="0" lvl="0" indent="0" algn="l" defTabSz="379337" rtl="0" eaLnBrk="1" fontAlgn="base" latinLnBrk="0" hangingPunct="1">
              <a:lnSpc>
                <a:spcPct val="100000"/>
              </a:lnSpc>
              <a:spcBef>
                <a:spcPts val="0"/>
              </a:spcBef>
              <a:spcAft>
                <a:spcPts val="0"/>
              </a:spcAft>
              <a:buClr>
                <a:srgbClr val="0063C3"/>
              </a:buClr>
              <a:buSzPct val="90000"/>
              <a:buFont typeface="Arial" panose="020B0604020202020204" pitchFamily="34" charset="0"/>
              <a:buNone/>
              <a:tabLst/>
              <a:defRPr/>
            </a:pPr>
            <a:r>
              <a:rPr lang="en-US" spc="10" dirty="0">
                <a:solidFill>
                  <a:srgbClr val="0063C3"/>
                </a:solidFill>
              </a:rPr>
              <a:t>The ARRs for the Key 3-Point MACE Were Numerically Larger Among Those With Stage ≥ 3 CKD vs Stage 2 CKD and Preserved Kidney Function </a:t>
            </a:r>
          </a:p>
        </p:txBody>
      </p:sp>
      <p:sp>
        <p:nvSpPr>
          <p:cNvPr id="12" name="Rectangle 11">
            <a:extLst>
              <a:ext uri="{FF2B5EF4-FFF2-40B4-BE49-F238E27FC236}">
                <a16:creationId xmlns:a16="http://schemas.microsoft.com/office/drawing/2014/main" id="{6E0C132F-C7D5-C7DF-D54B-2CB3615C272B}"/>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sp>
        <p:nvSpPr>
          <p:cNvPr id="15" name="TextBox 14">
            <a:extLst>
              <a:ext uri="{FF2B5EF4-FFF2-40B4-BE49-F238E27FC236}">
                <a16:creationId xmlns:a16="http://schemas.microsoft.com/office/drawing/2014/main" id="{EBEA9AF1-17A7-0FC3-A9B6-536B6DB02B27}"/>
              </a:ext>
            </a:extLst>
          </p:cNvPr>
          <p:cNvSpPr txBox="1"/>
          <p:nvPr/>
        </p:nvSpPr>
        <p:spPr>
          <a:xfrm rot="16200000">
            <a:off x="111913" y="3870114"/>
            <a:ext cx="2850139" cy="246221"/>
          </a:xfrm>
          <a:prstGeom prst="rect">
            <a:avLst/>
          </a:prstGeom>
          <a:noFill/>
        </p:spPr>
        <p:txBody>
          <a:bodyPr wrap="none" lIns="0" tIns="0" rIns="0" bIns="0" rtlCol="0">
            <a:spAutoFit/>
          </a:bodyPr>
          <a:lstStyle/>
          <a:p>
            <a:pPr algn="ctr"/>
            <a:r>
              <a:rPr lang="en-US" sz="1600" b="1" dirty="0">
                <a:latin typeface="+mn-lt"/>
              </a:rPr>
              <a:t>Kaplan-Meier Event Rate (%)</a:t>
            </a:r>
          </a:p>
        </p:txBody>
      </p:sp>
      <p:sp>
        <p:nvSpPr>
          <p:cNvPr id="16" name="TextBox 15">
            <a:extLst>
              <a:ext uri="{FF2B5EF4-FFF2-40B4-BE49-F238E27FC236}">
                <a16:creationId xmlns:a16="http://schemas.microsoft.com/office/drawing/2014/main" id="{72A651BC-1A93-0D84-B642-F4E9CD67E807}"/>
              </a:ext>
            </a:extLst>
          </p:cNvPr>
          <p:cNvSpPr txBox="1"/>
          <p:nvPr/>
        </p:nvSpPr>
        <p:spPr>
          <a:xfrm>
            <a:off x="2973825" y="5614110"/>
            <a:ext cx="976229" cy="492443"/>
          </a:xfrm>
          <a:prstGeom prst="rect">
            <a:avLst/>
          </a:prstGeom>
          <a:noFill/>
        </p:spPr>
        <p:txBody>
          <a:bodyPr wrap="none" lIns="0" tIns="0" rIns="0" bIns="0" rtlCol="0">
            <a:spAutoFit/>
          </a:bodyPr>
          <a:lstStyle/>
          <a:p>
            <a:pPr algn="ctr"/>
            <a:r>
              <a:rPr lang="en-US" sz="1600" b="1" dirty="0">
                <a:latin typeface="+mn-lt"/>
              </a:rPr>
              <a:t>Stage ≥ 3 </a:t>
            </a:r>
            <a:br>
              <a:rPr lang="en-US" sz="1600" b="1" dirty="0">
                <a:latin typeface="+mn-lt"/>
              </a:rPr>
            </a:br>
            <a:r>
              <a:rPr lang="en-US" sz="1600" b="1" dirty="0">
                <a:latin typeface="+mn-lt"/>
              </a:rPr>
              <a:t>CKD</a:t>
            </a:r>
          </a:p>
        </p:txBody>
      </p:sp>
      <p:sp>
        <p:nvSpPr>
          <p:cNvPr id="17" name="TextBox 16">
            <a:extLst>
              <a:ext uri="{FF2B5EF4-FFF2-40B4-BE49-F238E27FC236}">
                <a16:creationId xmlns:a16="http://schemas.microsoft.com/office/drawing/2014/main" id="{6D09E05E-23DB-6FEA-F182-639DEDF93A6B}"/>
              </a:ext>
            </a:extLst>
          </p:cNvPr>
          <p:cNvSpPr txBox="1"/>
          <p:nvPr/>
        </p:nvSpPr>
        <p:spPr>
          <a:xfrm>
            <a:off x="5481226" y="5625829"/>
            <a:ext cx="807914" cy="492443"/>
          </a:xfrm>
          <a:prstGeom prst="rect">
            <a:avLst/>
          </a:prstGeom>
          <a:noFill/>
        </p:spPr>
        <p:txBody>
          <a:bodyPr wrap="none" lIns="0" tIns="0" rIns="0" bIns="0" rtlCol="0">
            <a:spAutoFit/>
          </a:bodyPr>
          <a:lstStyle/>
          <a:p>
            <a:pPr algn="ctr"/>
            <a:r>
              <a:rPr lang="en-US" sz="1600" b="1" dirty="0">
                <a:latin typeface="+mn-lt"/>
              </a:rPr>
              <a:t>Stage 2 </a:t>
            </a:r>
            <a:br>
              <a:rPr lang="en-US" sz="1600" b="1" dirty="0">
                <a:latin typeface="+mn-lt"/>
              </a:rPr>
            </a:br>
            <a:r>
              <a:rPr lang="en-US" sz="1600" b="1" dirty="0">
                <a:latin typeface="+mn-lt"/>
              </a:rPr>
              <a:t>CKD</a:t>
            </a:r>
          </a:p>
        </p:txBody>
      </p:sp>
      <p:sp>
        <p:nvSpPr>
          <p:cNvPr id="18" name="TextBox 17">
            <a:extLst>
              <a:ext uri="{FF2B5EF4-FFF2-40B4-BE49-F238E27FC236}">
                <a16:creationId xmlns:a16="http://schemas.microsoft.com/office/drawing/2014/main" id="{481725A3-80C1-475E-7458-9041FC72DBB5}"/>
              </a:ext>
            </a:extLst>
          </p:cNvPr>
          <p:cNvSpPr txBox="1"/>
          <p:nvPr/>
        </p:nvSpPr>
        <p:spPr>
          <a:xfrm>
            <a:off x="7505542" y="5614110"/>
            <a:ext cx="1582164" cy="492443"/>
          </a:xfrm>
          <a:prstGeom prst="rect">
            <a:avLst/>
          </a:prstGeom>
          <a:noFill/>
        </p:spPr>
        <p:txBody>
          <a:bodyPr wrap="none" lIns="0" tIns="0" rIns="0" bIns="0" rtlCol="0">
            <a:spAutoFit/>
          </a:bodyPr>
          <a:lstStyle/>
          <a:p>
            <a:pPr algn="ctr"/>
            <a:r>
              <a:rPr lang="en-US" sz="1600" b="1" dirty="0">
                <a:latin typeface="+mn-lt"/>
              </a:rPr>
              <a:t>Preserved</a:t>
            </a:r>
            <a:br>
              <a:rPr lang="en-US" sz="1600" b="1" dirty="0">
                <a:latin typeface="+mn-lt"/>
              </a:rPr>
            </a:br>
            <a:r>
              <a:rPr lang="en-US" sz="1600" b="1" dirty="0">
                <a:latin typeface="+mn-lt"/>
              </a:rPr>
              <a:t>Kidney Function</a:t>
            </a:r>
          </a:p>
        </p:txBody>
      </p:sp>
      <p:grpSp>
        <p:nvGrpSpPr>
          <p:cNvPr id="20" name="Group 19">
            <a:extLst>
              <a:ext uri="{FF2B5EF4-FFF2-40B4-BE49-F238E27FC236}">
                <a16:creationId xmlns:a16="http://schemas.microsoft.com/office/drawing/2014/main" id="{FEE81143-365C-6672-0CC8-CD2F60B53DC1}"/>
              </a:ext>
            </a:extLst>
          </p:cNvPr>
          <p:cNvGrpSpPr/>
          <p:nvPr/>
        </p:nvGrpSpPr>
        <p:grpSpPr>
          <a:xfrm>
            <a:off x="9731439" y="3889633"/>
            <a:ext cx="1507338" cy="528570"/>
            <a:chOff x="10052528" y="3883258"/>
            <a:chExt cx="1507338" cy="528570"/>
          </a:xfrm>
        </p:grpSpPr>
        <p:grpSp>
          <p:nvGrpSpPr>
            <p:cNvPr id="53" name="Group 52">
              <a:extLst>
                <a:ext uri="{FF2B5EF4-FFF2-40B4-BE49-F238E27FC236}">
                  <a16:creationId xmlns:a16="http://schemas.microsoft.com/office/drawing/2014/main" id="{C228EAD7-2213-EBA4-6103-6B088F437E3A}"/>
                </a:ext>
              </a:extLst>
            </p:cNvPr>
            <p:cNvGrpSpPr/>
            <p:nvPr/>
          </p:nvGrpSpPr>
          <p:grpSpPr>
            <a:xfrm>
              <a:off x="10052528" y="3883258"/>
              <a:ext cx="1507338" cy="215444"/>
              <a:chOff x="10052528" y="3883258"/>
              <a:chExt cx="1507338" cy="215444"/>
            </a:xfrm>
          </p:grpSpPr>
          <p:sp>
            <p:nvSpPr>
              <p:cNvPr id="64" name="Rectangle 63">
                <a:extLst>
                  <a:ext uri="{FF2B5EF4-FFF2-40B4-BE49-F238E27FC236}">
                    <a16:creationId xmlns:a16="http://schemas.microsoft.com/office/drawing/2014/main" id="{754D0B0F-7B71-A7C0-24B4-B7FA171F4E85}"/>
                  </a:ext>
                </a:extLst>
              </p:cNvPr>
              <p:cNvSpPr/>
              <p:nvPr/>
            </p:nvSpPr>
            <p:spPr>
              <a:xfrm>
                <a:off x="10052528" y="3922400"/>
                <a:ext cx="316712" cy="137160"/>
              </a:xfrm>
              <a:prstGeom prst="rect">
                <a:avLst/>
              </a:prstGeom>
              <a:solidFill>
                <a:srgbClr val="FF67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dirty="0"/>
              </a:p>
            </p:txBody>
          </p:sp>
          <p:sp>
            <p:nvSpPr>
              <p:cNvPr id="65" name="TextBox 64">
                <a:extLst>
                  <a:ext uri="{FF2B5EF4-FFF2-40B4-BE49-F238E27FC236}">
                    <a16:creationId xmlns:a16="http://schemas.microsoft.com/office/drawing/2014/main" id="{A608B35C-2736-B617-F72F-60EB50933BDC}"/>
                  </a:ext>
                </a:extLst>
              </p:cNvPr>
              <p:cNvSpPr txBox="1"/>
              <p:nvPr/>
            </p:nvSpPr>
            <p:spPr>
              <a:xfrm>
                <a:off x="10457000" y="3883258"/>
                <a:ext cx="1102866" cy="215444"/>
              </a:xfrm>
              <a:prstGeom prst="rect">
                <a:avLst/>
              </a:prstGeom>
              <a:noFill/>
            </p:spPr>
            <p:txBody>
              <a:bodyPr wrap="none" lIns="0" tIns="0" rIns="0" bIns="0" rtlCol="0">
                <a:spAutoFit/>
              </a:bodyPr>
              <a:lstStyle/>
              <a:p>
                <a:r>
                  <a:rPr lang="en-US" sz="1400" dirty="0">
                    <a:latin typeface="+mn-lt"/>
                  </a:rPr>
                  <a:t>Evolocumab</a:t>
                </a:r>
              </a:p>
            </p:txBody>
          </p:sp>
        </p:grpSp>
        <p:grpSp>
          <p:nvGrpSpPr>
            <p:cNvPr id="60" name="Group 59">
              <a:extLst>
                <a:ext uri="{FF2B5EF4-FFF2-40B4-BE49-F238E27FC236}">
                  <a16:creationId xmlns:a16="http://schemas.microsoft.com/office/drawing/2014/main" id="{26697B27-7A33-9CA9-C06F-EAD6AD03E3A0}"/>
                </a:ext>
              </a:extLst>
            </p:cNvPr>
            <p:cNvGrpSpPr/>
            <p:nvPr/>
          </p:nvGrpSpPr>
          <p:grpSpPr>
            <a:xfrm>
              <a:off x="10052528" y="4196384"/>
              <a:ext cx="1140251" cy="215444"/>
              <a:chOff x="10052528" y="4196384"/>
              <a:chExt cx="1140251" cy="215444"/>
            </a:xfrm>
          </p:grpSpPr>
          <p:sp>
            <p:nvSpPr>
              <p:cNvPr id="62" name="Rectangle 61">
                <a:extLst>
                  <a:ext uri="{FF2B5EF4-FFF2-40B4-BE49-F238E27FC236}">
                    <a16:creationId xmlns:a16="http://schemas.microsoft.com/office/drawing/2014/main" id="{67E5C22E-FB4C-3D68-23A5-572FB9F380DB}"/>
                  </a:ext>
                </a:extLst>
              </p:cNvPr>
              <p:cNvSpPr/>
              <p:nvPr/>
            </p:nvSpPr>
            <p:spPr>
              <a:xfrm>
                <a:off x="10052528" y="4235526"/>
                <a:ext cx="316712" cy="137160"/>
              </a:xfrm>
              <a:prstGeom prst="rect">
                <a:avLst/>
              </a:prstGeom>
              <a:solidFill>
                <a:srgbClr val="113E6B"/>
              </a:solidFill>
              <a:ln>
                <a:solidFill>
                  <a:srgbClr val="113E6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dirty="0"/>
              </a:p>
            </p:txBody>
          </p:sp>
          <p:sp>
            <p:nvSpPr>
              <p:cNvPr id="63" name="TextBox 62">
                <a:extLst>
                  <a:ext uri="{FF2B5EF4-FFF2-40B4-BE49-F238E27FC236}">
                    <a16:creationId xmlns:a16="http://schemas.microsoft.com/office/drawing/2014/main" id="{FE5CA3B3-46A7-EC1C-6527-E807C90758B6}"/>
                  </a:ext>
                </a:extLst>
              </p:cNvPr>
              <p:cNvSpPr txBox="1"/>
              <p:nvPr/>
            </p:nvSpPr>
            <p:spPr>
              <a:xfrm>
                <a:off x="10457000" y="4196384"/>
                <a:ext cx="735779" cy="215444"/>
              </a:xfrm>
              <a:prstGeom prst="rect">
                <a:avLst/>
              </a:prstGeom>
              <a:noFill/>
            </p:spPr>
            <p:txBody>
              <a:bodyPr wrap="none" lIns="0" tIns="0" rIns="0" bIns="0" rtlCol="0">
                <a:spAutoFit/>
              </a:bodyPr>
              <a:lstStyle/>
              <a:p>
                <a:r>
                  <a:rPr lang="en-US" sz="1400" dirty="0">
                    <a:latin typeface="+mn-lt"/>
                  </a:rPr>
                  <a:t>Placebo</a:t>
                </a:r>
              </a:p>
            </p:txBody>
          </p:sp>
        </p:grpSp>
      </p:grpSp>
      <p:sp>
        <p:nvSpPr>
          <p:cNvPr id="21" name="TextBox 20">
            <a:extLst>
              <a:ext uri="{FF2B5EF4-FFF2-40B4-BE49-F238E27FC236}">
                <a16:creationId xmlns:a16="http://schemas.microsoft.com/office/drawing/2014/main" id="{406DBE70-4C47-9F25-7628-7132D9EAF7D8}"/>
              </a:ext>
            </a:extLst>
          </p:cNvPr>
          <p:cNvSpPr txBox="1"/>
          <p:nvPr/>
        </p:nvSpPr>
        <p:spPr>
          <a:xfrm>
            <a:off x="2621685" y="1941981"/>
            <a:ext cx="1643400" cy="523220"/>
          </a:xfrm>
          <a:prstGeom prst="rect">
            <a:avLst/>
          </a:prstGeom>
          <a:noFill/>
        </p:spPr>
        <p:txBody>
          <a:bodyPr wrap="none" rtlCol="0">
            <a:spAutoFit/>
          </a:bodyPr>
          <a:lstStyle/>
          <a:p>
            <a:pPr algn="ctr"/>
            <a:r>
              <a:rPr lang="en-US" sz="1400" dirty="0">
                <a:latin typeface="+mn-lt"/>
              </a:rPr>
              <a:t>HR 0.79</a:t>
            </a:r>
          </a:p>
          <a:p>
            <a:pPr algn="ctr"/>
            <a:r>
              <a:rPr lang="en-US" sz="1400" dirty="0">
                <a:latin typeface="+mn-lt"/>
              </a:rPr>
              <a:t>95% CI: 0.65–0.95</a:t>
            </a:r>
          </a:p>
        </p:txBody>
      </p:sp>
      <p:sp>
        <p:nvSpPr>
          <p:cNvPr id="22" name="TextBox 21">
            <a:extLst>
              <a:ext uri="{FF2B5EF4-FFF2-40B4-BE49-F238E27FC236}">
                <a16:creationId xmlns:a16="http://schemas.microsoft.com/office/drawing/2014/main" id="{0DA3902B-49E4-6EF9-7FB7-0621CF9859F8}"/>
              </a:ext>
            </a:extLst>
          </p:cNvPr>
          <p:cNvSpPr txBox="1"/>
          <p:nvPr/>
        </p:nvSpPr>
        <p:spPr>
          <a:xfrm>
            <a:off x="5059399" y="1941981"/>
            <a:ext cx="1643400" cy="523220"/>
          </a:xfrm>
          <a:prstGeom prst="rect">
            <a:avLst/>
          </a:prstGeom>
          <a:noFill/>
        </p:spPr>
        <p:txBody>
          <a:bodyPr wrap="none" rtlCol="0">
            <a:spAutoFit/>
          </a:bodyPr>
          <a:lstStyle/>
          <a:p>
            <a:pPr algn="ctr"/>
            <a:r>
              <a:rPr lang="en-US" sz="1400" dirty="0">
                <a:latin typeface="+mn-lt"/>
              </a:rPr>
              <a:t>HR 0.82</a:t>
            </a:r>
          </a:p>
          <a:p>
            <a:pPr algn="ctr"/>
            <a:r>
              <a:rPr lang="en-US" sz="1400" dirty="0">
                <a:latin typeface="+mn-lt"/>
              </a:rPr>
              <a:t>95% CI: 0.72–0.93</a:t>
            </a:r>
          </a:p>
        </p:txBody>
      </p:sp>
      <p:sp>
        <p:nvSpPr>
          <p:cNvPr id="23" name="TextBox 22">
            <a:extLst>
              <a:ext uri="{FF2B5EF4-FFF2-40B4-BE49-F238E27FC236}">
                <a16:creationId xmlns:a16="http://schemas.microsoft.com/office/drawing/2014/main" id="{EC5DCBFB-1725-522E-F56F-15E5EC743E80}"/>
              </a:ext>
            </a:extLst>
          </p:cNvPr>
          <p:cNvSpPr txBox="1"/>
          <p:nvPr/>
        </p:nvSpPr>
        <p:spPr>
          <a:xfrm>
            <a:off x="7434901" y="1941981"/>
            <a:ext cx="1643400" cy="523220"/>
          </a:xfrm>
          <a:prstGeom prst="rect">
            <a:avLst/>
          </a:prstGeom>
          <a:noFill/>
        </p:spPr>
        <p:txBody>
          <a:bodyPr wrap="none" rtlCol="0">
            <a:spAutoFit/>
          </a:bodyPr>
          <a:lstStyle/>
          <a:p>
            <a:pPr algn="ctr"/>
            <a:r>
              <a:rPr lang="en-US" sz="1400" dirty="0">
                <a:latin typeface="+mn-lt"/>
              </a:rPr>
              <a:t>HR 0.75</a:t>
            </a:r>
          </a:p>
          <a:p>
            <a:pPr algn="ctr"/>
            <a:r>
              <a:rPr lang="en-US" sz="1400" dirty="0">
                <a:latin typeface="+mn-lt"/>
              </a:rPr>
              <a:t>95% CI: 0.62–0.90</a:t>
            </a:r>
          </a:p>
        </p:txBody>
      </p:sp>
      <p:sp>
        <p:nvSpPr>
          <p:cNvPr id="24" name="TextBox 23">
            <a:extLst>
              <a:ext uri="{FF2B5EF4-FFF2-40B4-BE49-F238E27FC236}">
                <a16:creationId xmlns:a16="http://schemas.microsoft.com/office/drawing/2014/main" id="{5620AEC2-0277-EB91-86BC-40BC0B1A2DC4}"/>
              </a:ext>
            </a:extLst>
          </p:cNvPr>
          <p:cNvSpPr txBox="1"/>
          <p:nvPr/>
        </p:nvSpPr>
        <p:spPr>
          <a:xfrm>
            <a:off x="2969697" y="2465936"/>
            <a:ext cx="947375" cy="523220"/>
          </a:xfrm>
          <a:prstGeom prst="rect">
            <a:avLst/>
          </a:prstGeom>
          <a:noFill/>
        </p:spPr>
        <p:txBody>
          <a:bodyPr wrap="none" lIns="0" rIns="0" rtlCol="0">
            <a:spAutoFit/>
          </a:bodyPr>
          <a:lstStyle/>
          <a:p>
            <a:pPr algn="ctr"/>
            <a:r>
              <a:rPr lang="en-US" sz="1400" dirty="0">
                <a:latin typeface="+mn-lt"/>
              </a:rPr>
              <a:t>ARR = 2.5%</a:t>
            </a:r>
          </a:p>
          <a:p>
            <a:pPr algn="ctr"/>
            <a:r>
              <a:rPr lang="en-US" sz="1400" dirty="0">
                <a:latin typeface="+mn-lt"/>
              </a:rPr>
              <a:t>NNT = 39</a:t>
            </a:r>
          </a:p>
        </p:txBody>
      </p:sp>
      <p:sp>
        <p:nvSpPr>
          <p:cNvPr id="25" name="TextBox 24">
            <a:extLst>
              <a:ext uri="{FF2B5EF4-FFF2-40B4-BE49-F238E27FC236}">
                <a16:creationId xmlns:a16="http://schemas.microsoft.com/office/drawing/2014/main" id="{430E45F6-7868-7D5D-1D03-1253746C6DC3}"/>
              </a:ext>
            </a:extLst>
          </p:cNvPr>
          <p:cNvSpPr txBox="1"/>
          <p:nvPr/>
        </p:nvSpPr>
        <p:spPr>
          <a:xfrm>
            <a:off x="5407411" y="2465936"/>
            <a:ext cx="947375" cy="523220"/>
          </a:xfrm>
          <a:prstGeom prst="rect">
            <a:avLst/>
          </a:prstGeom>
          <a:noFill/>
        </p:spPr>
        <p:txBody>
          <a:bodyPr wrap="none" lIns="0" rIns="0" rtlCol="0">
            <a:spAutoFit/>
          </a:bodyPr>
          <a:lstStyle/>
          <a:p>
            <a:pPr algn="ctr"/>
            <a:r>
              <a:rPr lang="en-US" sz="1400" dirty="0">
                <a:latin typeface="+mn-lt"/>
              </a:rPr>
              <a:t>ARR = 1.5%</a:t>
            </a:r>
          </a:p>
          <a:p>
            <a:pPr algn="ctr"/>
            <a:r>
              <a:rPr lang="en-US" sz="1400" dirty="0">
                <a:latin typeface="+mn-lt"/>
              </a:rPr>
              <a:t>NNT = 68</a:t>
            </a:r>
          </a:p>
        </p:txBody>
      </p:sp>
      <p:sp>
        <p:nvSpPr>
          <p:cNvPr id="26" name="TextBox 25">
            <a:extLst>
              <a:ext uri="{FF2B5EF4-FFF2-40B4-BE49-F238E27FC236}">
                <a16:creationId xmlns:a16="http://schemas.microsoft.com/office/drawing/2014/main" id="{7589880A-1C09-FA9C-9DB7-61558DAA15BF}"/>
              </a:ext>
            </a:extLst>
          </p:cNvPr>
          <p:cNvSpPr txBox="1"/>
          <p:nvPr/>
        </p:nvSpPr>
        <p:spPr>
          <a:xfrm>
            <a:off x="7782913" y="2465936"/>
            <a:ext cx="947375" cy="523220"/>
          </a:xfrm>
          <a:prstGeom prst="rect">
            <a:avLst/>
          </a:prstGeom>
          <a:noFill/>
        </p:spPr>
        <p:txBody>
          <a:bodyPr wrap="none" lIns="0" rIns="0" rtlCol="0">
            <a:spAutoFit/>
          </a:bodyPr>
          <a:lstStyle/>
          <a:p>
            <a:pPr algn="ctr"/>
            <a:r>
              <a:rPr lang="en-US" sz="1400" dirty="0">
                <a:latin typeface="+mn-lt"/>
              </a:rPr>
              <a:t>ARR = 1.7%</a:t>
            </a:r>
          </a:p>
          <a:p>
            <a:pPr algn="ctr"/>
            <a:r>
              <a:rPr lang="en-US" sz="1400" dirty="0">
                <a:latin typeface="+mn-lt"/>
              </a:rPr>
              <a:t>NNT = 60</a:t>
            </a:r>
          </a:p>
        </p:txBody>
      </p:sp>
      <p:sp>
        <p:nvSpPr>
          <p:cNvPr id="27" name="TextBox 26">
            <a:extLst>
              <a:ext uri="{FF2B5EF4-FFF2-40B4-BE49-F238E27FC236}">
                <a16:creationId xmlns:a16="http://schemas.microsoft.com/office/drawing/2014/main" id="{B582D4E7-5EEE-23E6-C689-7379CD84EE6E}"/>
              </a:ext>
            </a:extLst>
          </p:cNvPr>
          <p:cNvSpPr txBox="1"/>
          <p:nvPr/>
        </p:nvSpPr>
        <p:spPr>
          <a:xfrm>
            <a:off x="8768320" y="3004794"/>
            <a:ext cx="1288814" cy="307777"/>
          </a:xfrm>
          <a:prstGeom prst="rect">
            <a:avLst/>
          </a:prstGeom>
          <a:noFill/>
        </p:spPr>
        <p:txBody>
          <a:bodyPr wrap="none" lIns="0" rIns="0" rtlCol="0">
            <a:spAutoFit/>
          </a:bodyPr>
          <a:lstStyle/>
          <a:p>
            <a:pPr algn="r"/>
            <a:r>
              <a:rPr lang="en-US" sz="1400" dirty="0">
                <a:latin typeface="Century Gothic" panose="020B0502020202020204" pitchFamily="34" charset="0"/>
              </a:rPr>
              <a:t>P</a:t>
            </a:r>
            <a:r>
              <a:rPr lang="en-US" sz="1400" baseline="-25000" dirty="0">
                <a:latin typeface="Century Gothic" panose="020B0502020202020204" pitchFamily="34" charset="0"/>
              </a:rPr>
              <a:t>interaction</a:t>
            </a:r>
            <a:r>
              <a:rPr lang="en-US" sz="1400" dirty="0">
                <a:latin typeface="Century Gothic" panose="020B0502020202020204" pitchFamily="34" charset="0"/>
              </a:rPr>
              <a:t> = 0.75</a:t>
            </a:r>
          </a:p>
        </p:txBody>
      </p:sp>
      <p:sp>
        <p:nvSpPr>
          <p:cNvPr id="28" name="TextBox 27">
            <a:extLst>
              <a:ext uri="{FF2B5EF4-FFF2-40B4-BE49-F238E27FC236}">
                <a16:creationId xmlns:a16="http://schemas.microsoft.com/office/drawing/2014/main" id="{92F1FFFA-62DE-5BFA-22BA-1EAC13E3E238}"/>
              </a:ext>
            </a:extLst>
          </p:cNvPr>
          <p:cNvSpPr txBox="1"/>
          <p:nvPr/>
        </p:nvSpPr>
        <p:spPr>
          <a:xfrm>
            <a:off x="2816568" y="5334084"/>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2,302</a:t>
            </a:r>
          </a:p>
        </p:txBody>
      </p:sp>
      <p:sp>
        <p:nvSpPr>
          <p:cNvPr id="29" name="TextBox 28">
            <a:extLst>
              <a:ext uri="{FF2B5EF4-FFF2-40B4-BE49-F238E27FC236}">
                <a16:creationId xmlns:a16="http://schemas.microsoft.com/office/drawing/2014/main" id="{4F0977AD-1998-7033-B5EC-BF94C9507F05}"/>
              </a:ext>
            </a:extLst>
          </p:cNvPr>
          <p:cNvSpPr txBox="1"/>
          <p:nvPr/>
        </p:nvSpPr>
        <p:spPr>
          <a:xfrm>
            <a:off x="3609490" y="5334084"/>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2,141</a:t>
            </a:r>
          </a:p>
        </p:txBody>
      </p:sp>
      <p:sp>
        <p:nvSpPr>
          <p:cNvPr id="30" name="TextBox 29">
            <a:extLst>
              <a:ext uri="{FF2B5EF4-FFF2-40B4-BE49-F238E27FC236}">
                <a16:creationId xmlns:a16="http://schemas.microsoft.com/office/drawing/2014/main" id="{D569DDC6-85C8-B7BF-F19D-20742B0425B6}"/>
              </a:ext>
            </a:extLst>
          </p:cNvPr>
          <p:cNvSpPr txBox="1"/>
          <p:nvPr/>
        </p:nvSpPr>
        <p:spPr>
          <a:xfrm>
            <a:off x="5252093" y="5334084"/>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7,456</a:t>
            </a:r>
          </a:p>
        </p:txBody>
      </p:sp>
      <p:sp>
        <p:nvSpPr>
          <p:cNvPr id="31" name="TextBox 30">
            <a:extLst>
              <a:ext uri="{FF2B5EF4-FFF2-40B4-BE49-F238E27FC236}">
                <a16:creationId xmlns:a16="http://schemas.microsoft.com/office/drawing/2014/main" id="{33E48180-342C-9A41-DD87-8E87B5726E54}"/>
              </a:ext>
            </a:extLst>
          </p:cNvPr>
          <p:cNvSpPr txBox="1"/>
          <p:nvPr/>
        </p:nvSpPr>
        <p:spPr>
          <a:xfrm>
            <a:off x="6032395" y="5334084"/>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7,578</a:t>
            </a:r>
          </a:p>
        </p:txBody>
      </p:sp>
      <p:sp>
        <p:nvSpPr>
          <p:cNvPr id="32" name="TextBox 31">
            <a:extLst>
              <a:ext uri="{FF2B5EF4-FFF2-40B4-BE49-F238E27FC236}">
                <a16:creationId xmlns:a16="http://schemas.microsoft.com/office/drawing/2014/main" id="{2ECE65EE-CB29-628C-E2E1-D3E99C2D1569}"/>
              </a:ext>
            </a:extLst>
          </p:cNvPr>
          <p:cNvSpPr txBox="1"/>
          <p:nvPr/>
        </p:nvSpPr>
        <p:spPr>
          <a:xfrm>
            <a:off x="7671460" y="5334084"/>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4,024</a:t>
            </a:r>
          </a:p>
        </p:txBody>
      </p:sp>
      <p:sp>
        <p:nvSpPr>
          <p:cNvPr id="33" name="TextBox 32">
            <a:extLst>
              <a:ext uri="{FF2B5EF4-FFF2-40B4-BE49-F238E27FC236}">
                <a16:creationId xmlns:a16="http://schemas.microsoft.com/office/drawing/2014/main" id="{E657CE06-3544-B1CB-C6BB-5535D8932FA5}"/>
              </a:ext>
            </a:extLst>
          </p:cNvPr>
          <p:cNvSpPr txBox="1"/>
          <p:nvPr/>
        </p:nvSpPr>
        <p:spPr>
          <a:xfrm>
            <a:off x="8465664" y="5334084"/>
            <a:ext cx="519374" cy="246221"/>
          </a:xfrm>
          <a:prstGeom prst="rect">
            <a:avLst/>
          </a:prstGeom>
          <a:noFill/>
        </p:spPr>
        <p:txBody>
          <a:bodyPr wrap="none" lIns="0" tIns="0" rIns="0" bIns="0" rtlCol="0" anchor="ctr" anchorCtr="0">
            <a:spAutoFit/>
          </a:bodyPr>
          <a:lstStyle/>
          <a:p>
            <a:pPr algn="ctr"/>
            <a:r>
              <a:rPr lang="en-US" sz="1600" b="1" dirty="0">
                <a:solidFill>
                  <a:srgbClr val="000000"/>
                </a:solidFill>
                <a:latin typeface="+mn-lt"/>
              </a:rPr>
              <a:t>4,053</a:t>
            </a:r>
          </a:p>
        </p:txBody>
      </p:sp>
      <p:grpSp>
        <p:nvGrpSpPr>
          <p:cNvPr id="68" name="Group 67">
            <a:extLst>
              <a:ext uri="{FF2B5EF4-FFF2-40B4-BE49-F238E27FC236}">
                <a16:creationId xmlns:a16="http://schemas.microsoft.com/office/drawing/2014/main" id="{600AA0CB-9E7A-ED9F-BE9F-813209CC0934}"/>
              </a:ext>
            </a:extLst>
          </p:cNvPr>
          <p:cNvGrpSpPr/>
          <p:nvPr/>
        </p:nvGrpSpPr>
        <p:grpSpPr>
          <a:xfrm>
            <a:off x="1331322" y="2026499"/>
            <a:ext cx="8567195" cy="4138198"/>
            <a:chOff x="-7296214" y="2224588"/>
            <a:chExt cx="4946400" cy="4154400"/>
          </a:xfrm>
        </p:grpSpPr>
        <p:graphicFrame>
          <p:nvGraphicFramePr>
            <p:cNvPr id="69" name="Chart 68">
              <a:extLst>
                <a:ext uri="{FF2B5EF4-FFF2-40B4-BE49-F238E27FC236}">
                  <a16:creationId xmlns:a16="http://schemas.microsoft.com/office/drawing/2014/main" id="{7245338F-344A-2E2A-0D05-431945813A07}"/>
                </a:ext>
              </a:extLst>
            </p:cNvPr>
            <p:cNvGraphicFramePr>
              <a:graphicFrameLocks/>
            </p:cNvGraphicFramePr>
            <p:nvPr>
              <p:extLst>
                <p:ext uri="{D42A27DB-BD31-4B8C-83A1-F6EECF244321}">
                  <p14:modId xmlns:p14="http://schemas.microsoft.com/office/powerpoint/2010/main" val="1385836133"/>
                </p:ext>
              </p:extLst>
            </p:nvPr>
          </p:nvGraphicFramePr>
          <p:xfrm>
            <a:off x="-7296214" y="2224588"/>
            <a:ext cx="4946400" cy="4154400"/>
          </p:xfrm>
          <a:graphic>
            <a:graphicData uri="http://schemas.openxmlformats.org/drawingml/2006/chart">
              <c:chart xmlns:c="http://schemas.openxmlformats.org/drawingml/2006/chart" xmlns:r="http://schemas.openxmlformats.org/officeDocument/2006/relationships" r:id="rId3"/>
            </a:graphicData>
          </a:graphic>
        </p:graphicFrame>
        <p:cxnSp>
          <p:nvCxnSpPr>
            <p:cNvPr id="70" name="Straight Connector 69">
              <a:extLst>
                <a:ext uri="{FF2B5EF4-FFF2-40B4-BE49-F238E27FC236}">
                  <a16:creationId xmlns:a16="http://schemas.microsoft.com/office/drawing/2014/main" id="{6C949A29-FB87-F94F-D4D3-749625331DBB}"/>
                </a:ext>
              </a:extLst>
            </p:cNvPr>
            <p:cNvCxnSpPr>
              <a:cxnSpLocks/>
            </p:cNvCxnSpPr>
            <p:nvPr/>
          </p:nvCxnSpPr>
          <p:spPr>
            <a:xfrm>
              <a:off x="-6792477" y="5490631"/>
              <a:ext cx="4326912"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 name="Graphic 2" descr="House with solid fill">
            <a:hlinkClick r:id="rId4" action="ppaction://hlinksldjump"/>
            <a:extLst>
              <a:ext uri="{FF2B5EF4-FFF2-40B4-BE49-F238E27FC236}">
                <a16:creationId xmlns:a16="http://schemas.microsoft.com/office/drawing/2014/main" id="{5EBB2D9B-C599-D2AF-DE60-A72990D3021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966486547"/>
      </p:ext>
    </p:extLst>
  </p:cSld>
  <p:clrMapOvr>
    <a:masterClrMapping/>
  </p:clrMapOvr>
  <p:transition>
    <p:fade/>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F5DC52-5C34-1A42-9C29-6506372640B3}"/>
              </a:ext>
            </a:extLst>
          </p:cNvPr>
          <p:cNvSpPr>
            <a:spLocks noGrp="1"/>
          </p:cNvSpPr>
          <p:nvPr>
            <p:ph type="title"/>
          </p:nvPr>
        </p:nvSpPr>
        <p:spPr>
          <a:xfrm>
            <a:off x="365125" y="365760"/>
            <a:ext cx="11461750" cy="1523494"/>
          </a:xfrm>
        </p:spPr>
        <p:txBody>
          <a:bodyPr/>
          <a:lstStyle/>
          <a:p>
            <a:pPr marL="0" marR="0" lvl="0" indent="0" algn="l" defTabSz="379337" rtl="0" eaLnBrk="1" fontAlgn="base" latinLnBrk="0" hangingPunct="1">
              <a:lnSpc>
                <a:spcPct val="100000"/>
              </a:lnSpc>
              <a:spcBef>
                <a:spcPts val="0"/>
              </a:spcBef>
              <a:spcAft>
                <a:spcPts val="0"/>
              </a:spcAft>
              <a:buClr>
                <a:srgbClr val="0063C3"/>
              </a:buClr>
              <a:buSzPct val="90000"/>
              <a:buFont typeface="Arial" panose="020B0604020202020204" pitchFamily="34" charset="0"/>
              <a:buNone/>
              <a:tabLst/>
              <a:defRPr/>
            </a:pPr>
            <a:r>
              <a:rPr kumimoji="0" lang="en-US" b="1" i="0" u="none" strike="noStrike" kern="1200" cap="none" spc="10" normalizeH="0" baseline="0" noProof="0" dirty="0">
                <a:ln>
                  <a:noFill/>
                </a:ln>
                <a:solidFill>
                  <a:srgbClr val="0063C3"/>
                </a:solidFill>
                <a:effectLst/>
                <a:uLnTx/>
                <a:uFillTx/>
              </a:rPr>
              <a:t>Given Higher Event Rates at Lower eGFR, the Absolute Reduction With Evolocumab in </a:t>
            </a:r>
            <a:r>
              <a:rPr lang="en-US" spc="10" noProof="0" dirty="0">
                <a:solidFill>
                  <a:srgbClr val="0063C3"/>
                </a:solidFill>
              </a:rPr>
              <a:t>t</a:t>
            </a:r>
            <a:r>
              <a:rPr kumimoji="0" lang="en-US" b="1" i="0" u="none" strike="noStrike" kern="1200" cap="none" spc="10" normalizeH="0" baseline="0" noProof="0" dirty="0">
                <a:ln>
                  <a:noFill/>
                </a:ln>
                <a:solidFill>
                  <a:srgbClr val="0063C3"/>
                </a:solidFill>
                <a:effectLst/>
                <a:uLnTx/>
                <a:uFillTx/>
              </a:rPr>
              <a:t>he 5-Point MACE and </a:t>
            </a:r>
            <a:br>
              <a:rPr kumimoji="0" lang="en-US" b="1" i="0" u="none" strike="noStrike" kern="1200" cap="none" spc="10" normalizeH="0" baseline="0" noProof="0" dirty="0">
                <a:ln>
                  <a:noFill/>
                </a:ln>
                <a:solidFill>
                  <a:srgbClr val="0063C3"/>
                </a:solidFill>
                <a:effectLst/>
                <a:uLnTx/>
                <a:uFillTx/>
              </a:rPr>
            </a:br>
            <a:r>
              <a:rPr kumimoji="0" lang="en-US" b="1" i="0" u="none" strike="noStrike" kern="1200" cap="none" spc="10" normalizeH="0" baseline="0" noProof="0" dirty="0">
                <a:ln>
                  <a:noFill/>
                </a:ln>
                <a:solidFill>
                  <a:srgbClr val="0063C3"/>
                </a:solidFill>
                <a:effectLst/>
                <a:uLnTx/>
                <a:uFillTx/>
              </a:rPr>
              <a:t>3-Point MACE Was More Robust With Advancing CKD</a:t>
            </a:r>
          </a:p>
        </p:txBody>
      </p:sp>
      <p:grpSp>
        <p:nvGrpSpPr>
          <p:cNvPr id="14" name="Group 13">
            <a:extLst>
              <a:ext uri="{FF2B5EF4-FFF2-40B4-BE49-F238E27FC236}">
                <a16:creationId xmlns:a16="http://schemas.microsoft.com/office/drawing/2014/main" id="{ACB79E16-4587-1C27-6BFD-7613F43F9128}"/>
              </a:ext>
            </a:extLst>
          </p:cNvPr>
          <p:cNvGrpSpPr/>
          <p:nvPr/>
        </p:nvGrpSpPr>
        <p:grpSpPr>
          <a:xfrm>
            <a:off x="896114" y="1945494"/>
            <a:ext cx="10399771" cy="4105404"/>
            <a:chOff x="954030" y="1527218"/>
            <a:chExt cx="10399771" cy="4105404"/>
          </a:xfrm>
        </p:grpSpPr>
        <p:grpSp>
          <p:nvGrpSpPr>
            <p:cNvPr id="19" name="Group 18"/>
            <p:cNvGrpSpPr/>
            <p:nvPr/>
          </p:nvGrpSpPr>
          <p:grpSpPr>
            <a:xfrm>
              <a:off x="6249219" y="1828800"/>
              <a:ext cx="5104582" cy="3803822"/>
              <a:chOff x="6369140" y="1855304"/>
              <a:chExt cx="5104582" cy="3803822"/>
            </a:xfrm>
          </p:grpSpPr>
          <p:grpSp>
            <p:nvGrpSpPr>
              <p:cNvPr id="27" name="Group 26">
                <a:extLst>
                  <a:ext uri="{FF2B5EF4-FFF2-40B4-BE49-F238E27FC236}">
                    <a16:creationId xmlns:a16="http://schemas.microsoft.com/office/drawing/2014/main" id="{DABB2D4B-91A3-744D-9ABA-FDF7B9416F28}"/>
                  </a:ext>
                </a:extLst>
              </p:cNvPr>
              <p:cNvGrpSpPr/>
              <p:nvPr/>
            </p:nvGrpSpPr>
            <p:grpSpPr>
              <a:xfrm>
                <a:off x="6631307" y="1855304"/>
                <a:ext cx="4842415" cy="3803822"/>
                <a:chOff x="5021588" y="1783554"/>
                <a:chExt cx="3689746" cy="4146090"/>
              </a:xfrm>
            </p:grpSpPr>
            <p:grpSp>
              <p:nvGrpSpPr>
                <p:cNvPr id="11" name="Group 10">
                  <a:extLst>
                    <a:ext uri="{FF2B5EF4-FFF2-40B4-BE49-F238E27FC236}">
                      <a16:creationId xmlns:a16="http://schemas.microsoft.com/office/drawing/2014/main" id="{8134C9DB-2267-F245-BCD4-698C9264F0F2}"/>
                    </a:ext>
                  </a:extLst>
                </p:cNvPr>
                <p:cNvGrpSpPr/>
                <p:nvPr/>
              </p:nvGrpSpPr>
              <p:grpSpPr>
                <a:xfrm>
                  <a:off x="5021588" y="1851039"/>
                  <a:ext cx="3689746" cy="4078605"/>
                  <a:chOff x="5128748" y="1851039"/>
                  <a:chExt cx="3689746" cy="4078605"/>
                </a:xfrm>
              </p:grpSpPr>
              <p:grpSp>
                <p:nvGrpSpPr>
                  <p:cNvPr id="143" name="Group 142">
                    <a:extLst>
                      <a:ext uri="{FF2B5EF4-FFF2-40B4-BE49-F238E27FC236}">
                        <a16:creationId xmlns:a16="http://schemas.microsoft.com/office/drawing/2014/main" id="{AE822086-61F8-C149-A985-200BF337CF6C}"/>
                      </a:ext>
                    </a:extLst>
                  </p:cNvPr>
                  <p:cNvGrpSpPr/>
                  <p:nvPr/>
                </p:nvGrpSpPr>
                <p:grpSpPr>
                  <a:xfrm>
                    <a:off x="5500319" y="1851039"/>
                    <a:ext cx="3318175" cy="3496858"/>
                    <a:chOff x="1416422" y="1550894"/>
                    <a:chExt cx="5984816" cy="3765177"/>
                  </a:xfrm>
                </p:grpSpPr>
                <p:cxnSp>
                  <p:nvCxnSpPr>
                    <p:cNvPr id="202" name="Straight Connector 201">
                      <a:extLst>
                        <a:ext uri="{FF2B5EF4-FFF2-40B4-BE49-F238E27FC236}">
                          <a16:creationId xmlns:a16="http://schemas.microsoft.com/office/drawing/2014/main" id="{4E911579-A08B-2B44-86C4-E8483BDAAF42}"/>
                        </a:ext>
                      </a:extLst>
                    </p:cNvPr>
                    <p:cNvCxnSpPr/>
                    <p:nvPr/>
                  </p:nvCxnSpPr>
                  <p:spPr>
                    <a:xfrm>
                      <a:off x="1416424" y="1550894"/>
                      <a:ext cx="0" cy="3756212"/>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7ACA8ED0-6A3B-AE41-B6CE-1D687810A0C1}"/>
                        </a:ext>
                      </a:extLst>
                    </p:cNvPr>
                    <p:cNvCxnSpPr/>
                    <p:nvPr/>
                  </p:nvCxnSpPr>
                  <p:spPr>
                    <a:xfrm>
                      <a:off x="1416422" y="5316071"/>
                      <a:ext cx="5984816"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 name="Group 143">
                    <a:extLst>
                      <a:ext uri="{FF2B5EF4-FFF2-40B4-BE49-F238E27FC236}">
                        <a16:creationId xmlns:a16="http://schemas.microsoft.com/office/drawing/2014/main" id="{40660785-1086-2841-A0E9-45438B829B0D}"/>
                      </a:ext>
                    </a:extLst>
                  </p:cNvPr>
                  <p:cNvGrpSpPr/>
                  <p:nvPr/>
                </p:nvGrpSpPr>
                <p:grpSpPr>
                  <a:xfrm>
                    <a:off x="5709537" y="5347882"/>
                    <a:ext cx="292166" cy="385386"/>
                    <a:chOff x="1293990" y="5313642"/>
                    <a:chExt cx="638954" cy="414959"/>
                  </a:xfrm>
                </p:grpSpPr>
                <p:cxnSp>
                  <p:nvCxnSpPr>
                    <p:cNvPr id="200" name="Straight Connector 199">
                      <a:extLst>
                        <a:ext uri="{FF2B5EF4-FFF2-40B4-BE49-F238E27FC236}">
                          <a16:creationId xmlns:a16="http://schemas.microsoft.com/office/drawing/2014/main" id="{A6CAE62D-5ECC-F543-918D-3D63C72EFB32}"/>
                        </a:ext>
                      </a:extLst>
                    </p:cNvPr>
                    <p:cNvCxnSpPr/>
                    <p:nvPr/>
                  </p:nvCxnSpPr>
                  <p:spPr>
                    <a:xfrm>
                      <a:off x="1613469" y="5313642"/>
                      <a:ext cx="0" cy="9144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201" name="TextBox 200">
                      <a:extLst>
                        <a:ext uri="{FF2B5EF4-FFF2-40B4-BE49-F238E27FC236}">
                          <a16:creationId xmlns:a16="http://schemas.microsoft.com/office/drawing/2014/main" id="{F26EC4A9-DFA6-5744-943E-5DBF2CF845DC}"/>
                        </a:ext>
                      </a:extLst>
                    </p:cNvPr>
                    <p:cNvSpPr txBox="1"/>
                    <p:nvPr/>
                  </p:nvSpPr>
                  <p:spPr>
                    <a:xfrm>
                      <a:off x="1293990" y="5367388"/>
                      <a:ext cx="638954" cy="361213"/>
                    </a:xfrm>
                    <a:prstGeom prst="rect">
                      <a:avLst/>
                    </a:prstGeom>
                    <a:noFill/>
                  </p:spPr>
                  <p:txBody>
                    <a:bodyPr wrap="none" rtlCol="0">
                      <a:spAutoFit/>
                    </a:bodyPr>
                    <a:lstStyle/>
                    <a:p>
                      <a:pPr algn="ctr"/>
                      <a:r>
                        <a:rPr lang="en-US" sz="1400" dirty="0">
                          <a:latin typeface="Century Gothic" panose="020B0502020202020204" pitchFamily="34" charset="0"/>
                        </a:rPr>
                        <a:t>40</a:t>
                      </a:r>
                    </a:p>
                  </p:txBody>
                </p:sp>
              </p:grpSp>
              <p:grpSp>
                <p:nvGrpSpPr>
                  <p:cNvPr id="145" name="Group 144">
                    <a:extLst>
                      <a:ext uri="{FF2B5EF4-FFF2-40B4-BE49-F238E27FC236}">
                        <a16:creationId xmlns:a16="http://schemas.microsoft.com/office/drawing/2014/main" id="{3AEBEDC2-169B-B540-B564-1FA54754061C}"/>
                      </a:ext>
                    </a:extLst>
                  </p:cNvPr>
                  <p:cNvGrpSpPr/>
                  <p:nvPr/>
                </p:nvGrpSpPr>
                <p:grpSpPr>
                  <a:xfrm>
                    <a:off x="5128748" y="2209541"/>
                    <a:ext cx="360040" cy="2833247"/>
                    <a:chOff x="1122744" y="1394789"/>
                    <a:chExt cx="360040" cy="3199615"/>
                  </a:xfrm>
                </p:grpSpPr>
                <p:grpSp>
                  <p:nvGrpSpPr>
                    <p:cNvPr id="188" name="Group 187">
                      <a:extLst>
                        <a:ext uri="{FF2B5EF4-FFF2-40B4-BE49-F238E27FC236}">
                          <a16:creationId xmlns:a16="http://schemas.microsoft.com/office/drawing/2014/main" id="{7F81F727-4836-4D4B-A9B7-83A7E9A6B48E}"/>
                        </a:ext>
                      </a:extLst>
                    </p:cNvPr>
                    <p:cNvGrpSpPr/>
                    <p:nvPr/>
                  </p:nvGrpSpPr>
                  <p:grpSpPr>
                    <a:xfrm>
                      <a:off x="1122744" y="1394789"/>
                      <a:ext cx="360040" cy="378850"/>
                      <a:chOff x="898627" y="1657194"/>
                      <a:chExt cx="360040" cy="378850"/>
                    </a:xfrm>
                  </p:grpSpPr>
                  <p:cxnSp>
                    <p:nvCxnSpPr>
                      <p:cNvPr id="198" name="Straight Connector 197">
                        <a:extLst>
                          <a:ext uri="{FF2B5EF4-FFF2-40B4-BE49-F238E27FC236}">
                            <a16:creationId xmlns:a16="http://schemas.microsoft.com/office/drawing/2014/main" id="{AC4BA6B1-A3C0-A64C-8C96-BDC26B482722}"/>
                          </a:ext>
                        </a:extLst>
                      </p:cNvPr>
                      <p:cNvCxnSpPr/>
                      <p:nvPr/>
                    </p:nvCxnSpPr>
                    <p:spPr>
                      <a:xfrm flipH="1">
                        <a:off x="1167227" y="1811083"/>
                        <a:ext cx="91440"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99" name="TextBox 198">
                        <a:extLst>
                          <a:ext uri="{FF2B5EF4-FFF2-40B4-BE49-F238E27FC236}">
                            <a16:creationId xmlns:a16="http://schemas.microsoft.com/office/drawing/2014/main" id="{08E00A2E-E699-4248-86AD-DE8923B87F84}"/>
                          </a:ext>
                        </a:extLst>
                      </p:cNvPr>
                      <p:cNvSpPr txBox="1"/>
                      <p:nvPr/>
                    </p:nvSpPr>
                    <p:spPr>
                      <a:xfrm>
                        <a:off x="898627" y="1657194"/>
                        <a:ext cx="292166" cy="378850"/>
                      </a:xfrm>
                      <a:prstGeom prst="rect">
                        <a:avLst/>
                      </a:prstGeom>
                      <a:noFill/>
                    </p:spPr>
                    <p:txBody>
                      <a:bodyPr wrap="none" rtlCol="0">
                        <a:spAutoFit/>
                      </a:bodyPr>
                      <a:lstStyle/>
                      <a:p>
                        <a:pPr algn="r"/>
                        <a:r>
                          <a:rPr lang="en-US" sz="1400" dirty="0">
                            <a:latin typeface="Century Gothic" panose="020B0502020202020204" pitchFamily="34" charset="0"/>
                          </a:rPr>
                          <a:t>20</a:t>
                        </a:r>
                      </a:p>
                    </p:txBody>
                  </p:sp>
                </p:grpSp>
                <p:grpSp>
                  <p:nvGrpSpPr>
                    <p:cNvPr id="189" name="Group 188">
                      <a:extLst>
                        <a:ext uri="{FF2B5EF4-FFF2-40B4-BE49-F238E27FC236}">
                          <a16:creationId xmlns:a16="http://schemas.microsoft.com/office/drawing/2014/main" id="{0AE9BB56-7276-1548-B7CF-485FFEAB17BF}"/>
                        </a:ext>
                      </a:extLst>
                    </p:cNvPr>
                    <p:cNvGrpSpPr/>
                    <p:nvPr/>
                  </p:nvGrpSpPr>
                  <p:grpSpPr>
                    <a:xfrm>
                      <a:off x="1122744" y="2335044"/>
                      <a:ext cx="360040" cy="378850"/>
                      <a:chOff x="898627" y="1657194"/>
                      <a:chExt cx="360040" cy="378850"/>
                    </a:xfrm>
                  </p:grpSpPr>
                  <p:cxnSp>
                    <p:nvCxnSpPr>
                      <p:cNvPr id="196" name="Straight Connector 195">
                        <a:extLst>
                          <a:ext uri="{FF2B5EF4-FFF2-40B4-BE49-F238E27FC236}">
                            <a16:creationId xmlns:a16="http://schemas.microsoft.com/office/drawing/2014/main" id="{77D7EF46-6805-E14D-85E5-0E4B342BF84F}"/>
                          </a:ext>
                        </a:extLst>
                      </p:cNvPr>
                      <p:cNvCxnSpPr/>
                      <p:nvPr/>
                    </p:nvCxnSpPr>
                    <p:spPr>
                      <a:xfrm flipH="1">
                        <a:off x="1167227" y="1811083"/>
                        <a:ext cx="91440"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97" name="TextBox 196">
                        <a:extLst>
                          <a:ext uri="{FF2B5EF4-FFF2-40B4-BE49-F238E27FC236}">
                            <a16:creationId xmlns:a16="http://schemas.microsoft.com/office/drawing/2014/main" id="{8E9A4A50-B892-F74D-BC8A-18F7B9C09861}"/>
                          </a:ext>
                        </a:extLst>
                      </p:cNvPr>
                      <p:cNvSpPr txBox="1"/>
                      <p:nvPr/>
                    </p:nvSpPr>
                    <p:spPr>
                      <a:xfrm>
                        <a:off x="898627" y="1657194"/>
                        <a:ext cx="292166" cy="378850"/>
                      </a:xfrm>
                      <a:prstGeom prst="rect">
                        <a:avLst/>
                      </a:prstGeom>
                      <a:noFill/>
                    </p:spPr>
                    <p:txBody>
                      <a:bodyPr wrap="none" rtlCol="0">
                        <a:spAutoFit/>
                      </a:bodyPr>
                      <a:lstStyle/>
                      <a:p>
                        <a:pPr algn="r"/>
                        <a:r>
                          <a:rPr lang="en-US" sz="1400" dirty="0">
                            <a:latin typeface="Century Gothic" panose="020B0502020202020204" pitchFamily="34" charset="0"/>
                          </a:rPr>
                          <a:t>15</a:t>
                        </a:r>
                      </a:p>
                    </p:txBody>
                  </p:sp>
                </p:grpSp>
                <p:grpSp>
                  <p:nvGrpSpPr>
                    <p:cNvPr id="190" name="Group 189">
                      <a:extLst>
                        <a:ext uri="{FF2B5EF4-FFF2-40B4-BE49-F238E27FC236}">
                          <a16:creationId xmlns:a16="http://schemas.microsoft.com/office/drawing/2014/main" id="{65CE8323-0388-5B41-ACED-C28C52008E3F}"/>
                        </a:ext>
                      </a:extLst>
                    </p:cNvPr>
                    <p:cNvGrpSpPr/>
                    <p:nvPr/>
                  </p:nvGrpSpPr>
                  <p:grpSpPr>
                    <a:xfrm>
                      <a:off x="1122744" y="3275299"/>
                      <a:ext cx="360040" cy="378850"/>
                      <a:chOff x="898627" y="1657194"/>
                      <a:chExt cx="360040" cy="378850"/>
                    </a:xfrm>
                  </p:grpSpPr>
                  <p:cxnSp>
                    <p:nvCxnSpPr>
                      <p:cNvPr id="194" name="Straight Connector 193">
                        <a:extLst>
                          <a:ext uri="{FF2B5EF4-FFF2-40B4-BE49-F238E27FC236}">
                            <a16:creationId xmlns:a16="http://schemas.microsoft.com/office/drawing/2014/main" id="{3843CD92-8D3F-E946-9453-7EF3B1516056}"/>
                          </a:ext>
                        </a:extLst>
                      </p:cNvPr>
                      <p:cNvCxnSpPr/>
                      <p:nvPr/>
                    </p:nvCxnSpPr>
                    <p:spPr>
                      <a:xfrm flipH="1">
                        <a:off x="1167227" y="1811083"/>
                        <a:ext cx="91440"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95" name="TextBox 194">
                        <a:extLst>
                          <a:ext uri="{FF2B5EF4-FFF2-40B4-BE49-F238E27FC236}">
                            <a16:creationId xmlns:a16="http://schemas.microsoft.com/office/drawing/2014/main" id="{985234F0-0E96-4048-B38C-A1DEDEFAA7D7}"/>
                          </a:ext>
                        </a:extLst>
                      </p:cNvPr>
                      <p:cNvSpPr txBox="1"/>
                      <p:nvPr/>
                    </p:nvSpPr>
                    <p:spPr>
                      <a:xfrm>
                        <a:off x="898627" y="1657194"/>
                        <a:ext cx="292166" cy="378850"/>
                      </a:xfrm>
                      <a:prstGeom prst="rect">
                        <a:avLst/>
                      </a:prstGeom>
                      <a:noFill/>
                    </p:spPr>
                    <p:txBody>
                      <a:bodyPr wrap="none" rtlCol="0">
                        <a:spAutoFit/>
                      </a:bodyPr>
                      <a:lstStyle/>
                      <a:p>
                        <a:pPr algn="r"/>
                        <a:r>
                          <a:rPr lang="en-US" sz="1400" dirty="0">
                            <a:latin typeface="Century Gothic" panose="020B0502020202020204" pitchFamily="34" charset="0"/>
                          </a:rPr>
                          <a:t>10</a:t>
                        </a:r>
                      </a:p>
                    </p:txBody>
                  </p:sp>
                </p:grpSp>
                <p:grpSp>
                  <p:nvGrpSpPr>
                    <p:cNvPr id="191" name="Group 190">
                      <a:extLst>
                        <a:ext uri="{FF2B5EF4-FFF2-40B4-BE49-F238E27FC236}">
                          <a16:creationId xmlns:a16="http://schemas.microsoft.com/office/drawing/2014/main" id="{5DD18132-CDB2-7841-B3F5-35E98F986CEA}"/>
                        </a:ext>
                      </a:extLst>
                    </p:cNvPr>
                    <p:cNvGrpSpPr/>
                    <p:nvPr/>
                  </p:nvGrpSpPr>
                  <p:grpSpPr>
                    <a:xfrm>
                      <a:off x="1198472" y="4215554"/>
                      <a:ext cx="284312" cy="378850"/>
                      <a:chOff x="974355" y="1657194"/>
                      <a:chExt cx="284312" cy="378850"/>
                    </a:xfrm>
                  </p:grpSpPr>
                  <p:cxnSp>
                    <p:nvCxnSpPr>
                      <p:cNvPr id="192" name="Straight Connector 191">
                        <a:extLst>
                          <a:ext uri="{FF2B5EF4-FFF2-40B4-BE49-F238E27FC236}">
                            <a16:creationId xmlns:a16="http://schemas.microsoft.com/office/drawing/2014/main" id="{87DF8ED5-16B6-5A45-95FC-9B28FA40C5CD}"/>
                          </a:ext>
                        </a:extLst>
                      </p:cNvPr>
                      <p:cNvCxnSpPr/>
                      <p:nvPr/>
                    </p:nvCxnSpPr>
                    <p:spPr>
                      <a:xfrm flipH="1">
                        <a:off x="1167227" y="1811083"/>
                        <a:ext cx="91440"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93" name="TextBox 192">
                        <a:extLst>
                          <a:ext uri="{FF2B5EF4-FFF2-40B4-BE49-F238E27FC236}">
                            <a16:creationId xmlns:a16="http://schemas.microsoft.com/office/drawing/2014/main" id="{B73310E8-33B2-1248-9A20-AE0C318AE4BD}"/>
                          </a:ext>
                        </a:extLst>
                      </p:cNvPr>
                      <p:cNvSpPr txBox="1"/>
                      <p:nvPr/>
                    </p:nvSpPr>
                    <p:spPr>
                      <a:xfrm>
                        <a:off x="974355" y="1657194"/>
                        <a:ext cx="216437" cy="378850"/>
                      </a:xfrm>
                      <a:prstGeom prst="rect">
                        <a:avLst/>
                      </a:prstGeom>
                      <a:noFill/>
                    </p:spPr>
                    <p:txBody>
                      <a:bodyPr wrap="none" rtlCol="0">
                        <a:spAutoFit/>
                      </a:bodyPr>
                      <a:lstStyle/>
                      <a:p>
                        <a:pPr algn="r"/>
                        <a:r>
                          <a:rPr lang="en-US" sz="1400" dirty="0">
                            <a:latin typeface="Century Gothic" panose="020B0502020202020204" pitchFamily="34" charset="0"/>
                          </a:rPr>
                          <a:t>5</a:t>
                        </a:r>
                      </a:p>
                    </p:txBody>
                  </p:sp>
                </p:grpSp>
              </p:grpSp>
              <p:grpSp>
                <p:nvGrpSpPr>
                  <p:cNvPr id="146" name="Group 145">
                    <a:extLst>
                      <a:ext uri="{FF2B5EF4-FFF2-40B4-BE49-F238E27FC236}">
                        <a16:creationId xmlns:a16="http://schemas.microsoft.com/office/drawing/2014/main" id="{CD43F42C-05F4-A74C-90C2-AB8F700657DB}"/>
                      </a:ext>
                    </a:extLst>
                  </p:cNvPr>
                  <p:cNvGrpSpPr/>
                  <p:nvPr/>
                </p:nvGrpSpPr>
                <p:grpSpPr>
                  <a:xfrm>
                    <a:off x="6534256" y="5347882"/>
                    <a:ext cx="292166" cy="385386"/>
                    <a:chOff x="1333049" y="5313642"/>
                    <a:chExt cx="638954" cy="414959"/>
                  </a:xfrm>
                </p:grpSpPr>
                <p:cxnSp>
                  <p:nvCxnSpPr>
                    <p:cNvPr id="186" name="Straight Connector 185">
                      <a:extLst>
                        <a:ext uri="{FF2B5EF4-FFF2-40B4-BE49-F238E27FC236}">
                          <a16:creationId xmlns:a16="http://schemas.microsoft.com/office/drawing/2014/main" id="{7F61BDE9-D2DF-9741-AA7D-5CB1C4673378}"/>
                        </a:ext>
                      </a:extLst>
                    </p:cNvPr>
                    <p:cNvCxnSpPr/>
                    <p:nvPr/>
                  </p:nvCxnSpPr>
                  <p:spPr>
                    <a:xfrm>
                      <a:off x="1644435" y="5313642"/>
                      <a:ext cx="0" cy="9144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87" name="TextBox 186">
                      <a:extLst>
                        <a:ext uri="{FF2B5EF4-FFF2-40B4-BE49-F238E27FC236}">
                          <a16:creationId xmlns:a16="http://schemas.microsoft.com/office/drawing/2014/main" id="{C49B3779-257D-564C-AF1A-27264801AFE4}"/>
                        </a:ext>
                      </a:extLst>
                    </p:cNvPr>
                    <p:cNvSpPr txBox="1"/>
                    <p:nvPr/>
                  </p:nvSpPr>
                  <p:spPr>
                    <a:xfrm>
                      <a:off x="1333049" y="5367388"/>
                      <a:ext cx="638954" cy="361213"/>
                    </a:xfrm>
                    <a:prstGeom prst="rect">
                      <a:avLst/>
                    </a:prstGeom>
                    <a:noFill/>
                  </p:spPr>
                  <p:txBody>
                    <a:bodyPr wrap="none" rtlCol="0">
                      <a:spAutoFit/>
                    </a:bodyPr>
                    <a:lstStyle/>
                    <a:p>
                      <a:pPr algn="ctr"/>
                      <a:r>
                        <a:rPr lang="en-US" sz="1400" dirty="0">
                          <a:latin typeface="Century Gothic" panose="020B0502020202020204" pitchFamily="34" charset="0"/>
                        </a:rPr>
                        <a:t>60</a:t>
                      </a:r>
                    </a:p>
                  </p:txBody>
                </p:sp>
              </p:grpSp>
              <p:grpSp>
                <p:nvGrpSpPr>
                  <p:cNvPr id="147" name="Group 146">
                    <a:extLst>
                      <a:ext uri="{FF2B5EF4-FFF2-40B4-BE49-F238E27FC236}">
                        <a16:creationId xmlns:a16="http://schemas.microsoft.com/office/drawing/2014/main" id="{FCF46BE4-BB66-4E40-A4AA-CA3000DA208E}"/>
                      </a:ext>
                    </a:extLst>
                  </p:cNvPr>
                  <p:cNvGrpSpPr/>
                  <p:nvPr/>
                </p:nvGrpSpPr>
                <p:grpSpPr>
                  <a:xfrm>
                    <a:off x="7358973" y="5347882"/>
                    <a:ext cx="292166" cy="385386"/>
                    <a:chOff x="1372108" y="5313642"/>
                    <a:chExt cx="638956" cy="414959"/>
                  </a:xfrm>
                </p:grpSpPr>
                <p:cxnSp>
                  <p:nvCxnSpPr>
                    <p:cNvPr id="184" name="Straight Connector 183">
                      <a:extLst>
                        <a:ext uri="{FF2B5EF4-FFF2-40B4-BE49-F238E27FC236}">
                          <a16:creationId xmlns:a16="http://schemas.microsoft.com/office/drawing/2014/main" id="{F6C4A2CE-A459-9744-92DB-87BC0CAA28A9}"/>
                        </a:ext>
                      </a:extLst>
                    </p:cNvPr>
                    <p:cNvCxnSpPr/>
                    <p:nvPr/>
                  </p:nvCxnSpPr>
                  <p:spPr>
                    <a:xfrm>
                      <a:off x="1675401" y="5313642"/>
                      <a:ext cx="0" cy="9144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85" name="TextBox 184">
                      <a:extLst>
                        <a:ext uri="{FF2B5EF4-FFF2-40B4-BE49-F238E27FC236}">
                          <a16:creationId xmlns:a16="http://schemas.microsoft.com/office/drawing/2014/main" id="{B8A876A4-6375-4144-8FBD-3AF65AC5939F}"/>
                        </a:ext>
                      </a:extLst>
                    </p:cNvPr>
                    <p:cNvSpPr txBox="1"/>
                    <p:nvPr/>
                  </p:nvSpPr>
                  <p:spPr>
                    <a:xfrm>
                      <a:off x="1372108" y="5367388"/>
                      <a:ext cx="638956" cy="361213"/>
                    </a:xfrm>
                    <a:prstGeom prst="rect">
                      <a:avLst/>
                    </a:prstGeom>
                    <a:noFill/>
                  </p:spPr>
                  <p:txBody>
                    <a:bodyPr wrap="none" rtlCol="0">
                      <a:spAutoFit/>
                    </a:bodyPr>
                    <a:lstStyle/>
                    <a:p>
                      <a:pPr algn="ctr"/>
                      <a:r>
                        <a:rPr lang="en-US" sz="1400" dirty="0">
                          <a:latin typeface="Century Gothic" panose="020B0502020202020204" pitchFamily="34" charset="0"/>
                        </a:rPr>
                        <a:t>80</a:t>
                      </a:r>
                    </a:p>
                  </p:txBody>
                </p:sp>
              </p:grpSp>
              <p:grpSp>
                <p:nvGrpSpPr>
                  <p:cNvPr id="148" name="Group 147">
                    <a:extLst>
                      <a:ext uri="{FF2B5EF4-FFF2-40B4-BE49-F238E27FC236}">
                        <a16:creationId xmlns:a16="http://schemas.microsoft.com/office/drawing/2014/main" id="{D6A21960-E638-704B-B12E-0276F990B34C}"/>
                      </a:ext>
                    </a:extLst>
                  </p:cNvPr>
                  <p:cNvGrpSpPr/>
                  <p:nvPr/>
                </p:nvGrpSpPr>
                <p:grpSpPr>
                  <a:xfrm>
                    <a:off x="8134731" y="5347882"/>
                    <a:ext cx="367895" cy="385386"/>
                    <a:chOff x="1211185" y="5313642"/>
                    <a:chExt cx="804567" cy="414959"/>
                  </a:xfrm>
                </p:grpSpPr>
                <p:cxnSp>
                  <p:nvCxnSpPr>
                    <p:cNvPr id="182" name="Straight Connector 181">
                      <a:extLst>
                        <a:ext uri="{FF2B5EF4-FFF2-40B4-BE49-F238E27FC236}">
                          <a16:creationId xmlns:a16="http://schemas.microsoft.com/office/drawing/2014/main" id="{BC876B0F-7794-A144-9EE8-9C6A864CEB37}"/>
                        </a:ext>
                      </a:extLst>
                    </p:cNvPr>
                    <p:cNvCxnSpPr/>
                    <p:nvPr/>
                  </p:nvCxnSpPr>
                  <p:spPr>
                    <a:xfrm>
                      <a:off x="1613469" y="5313642"/>
                      <a:ext cx="0" cy="9144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83" name="TextBox 182">
                      <a:extLst>
                        <a:ext uri="{FF2B5EF4-FFF2-40B4-BE49-F238E27FC236}">
                          <a16:creationId xmlns:a16="http://schemas.microsoft.com/office/drawing/2014/main" id="{14A79C66-02EE-AA48-8623-9A0A3EC660C1}"/>
                        </a:ext>
                      </a:extLst>
                    </p:cNvPr>
                    <p:cNvSpPr txBox="1"/>
                    <p:nvPr/>
                  </p:nvSpPr>
                  <p:spPr>
                    <a:xfrm>
                      <a:off x="1211185" y="5367388"/>
                      <a:ext cx="804567" cy="361213"/>
                    </a:xfrm>
                    <a:prstGeom prst="rect">
                      <a:avLst/>
                    </a:prstGeom>
                    <a:noFill/>
                  </p:spPr>
                  <p:txBody>
                    <a:bodyPr wrap="none" rtlCol="0">
                      <a:spAutoFit/>
                    </a:bodyPr>
                    <a:lstStyle/>
                    <a:p>
                      <a:pPr algn="ctr"/>
                      <a:r>
                        <a:rPr lang="en-US" sz="1400" dirty="0">
                          <a:latin typeface="Century Gothic" panose="020B0502020202020204" pitchFamily="34" charset="0"/>
                        </a:rPr>
                        <a:t>100</a:t>
                      </a:r>
                    </a:p>
                  </p:txBody>
                </p:sp>
              </p:grpSp>
              <p:sp>
                <p:nvSpPr>
                  <p:cNvPr id="149" name="TextBox 148">
                    <a:extLst>
                      <a:ext uri="{FF2B5EF4-FFF2-40B4-BE49-F238E27FC236}">
                        <a16:creationId xmlns:a16="http://schemas.microsoft.com/office/drawing/2014/main" id="{EB4D8DA0-C0BB-A74A-A916-D585D80ACB72}"/>
                      </a:ext>
                    </a:extLst>
                  </p:cNvPr>
                  <p:cNvSpPr txBox="1"/>
                  <p:nvPr/>
                </p:nvSpPr>
                <p:spPr>
                  <a:xfrm>
                    <a:off x="5542270" y="5594173"/>
                    <a:ext cx="3239950" cy="335471"/>
                  </a:xfrm>
                  <a:prstGeom prst="rect">
                    <a:avLst/>
                  </a:prstGeom>
                  <a:noFill/>
                </p:spPr>
                <p:txBody>
                  <a:bodyPr wrap="square" rtlCol="0">
                    <a:spAutoFit/>
                  </a:bodyPr>
                  <a:lstStyle/>
                  <a:p>
                    <a:pPr algn="ctr"/>
                    <a:r>
                      <a:rPr lang="en-US" sz="1400" b="1" dirty="0">
                        <a:latin typeface="Century Gothic" panose="020B0502020202020204" pitchFamily="34" charset="0"/>
                      </a:rPr>
                      <a:t>Baseline eGFR (mL/min/1.73 m</a:t>
                    </a:r>
                    <a:r>
                      <a:rPr lang="en-US" sz="1400" b="1" baseline="30000" dirty="0">
                        <a:latin typeface="Century Gothic" panose="020B0502020202020204" pitchFamily="34" charset="0"/>
                      </a:rPr>
                      <a:t>2</a:t>
                    </a:r>
                    <a:r>
                      <a:rPr lang="en-US" sz="1400" b="1" dirty="0">
                        <a:latin typeface="Century Gothic" panose="020B0502020202020204" pitchFamily="34" charset="0"/>
                      </a:rPr>
                      <a:t>)</a:t>
                    </a:r>
                  </a:p>
                </p:txBody>
              </p:sp>
            </p:grpSp>
            <p:sp>
              <p:nvSpPr>
                <p:cNvPr id="28" name="Freeform: Shape 27">
                  <a:extLst>
                    <a:ext uri="{FF2B5EF4-FFF2-40B4-BE49-F238E27FC236}">
                      <a16:creationId xmlns:a16="http://schemas.microsoft.com/office/drawing/2014/main" id="{96992A00-4F93-4E63-B14A-AB03E3AE8D21}"/>
                    </a:ext>
                  </a:extLst>
                </p:cNvPr>
                <p:cNvSpPr/>
                <p:nvPr/>
              </p:nvSpPr>
              <p:spPr>
                <a:xfrm>
                  <a:off x="5435620" y="3149521"/>
                  <a:ext cx="3252708" cy="1883389"/>
                </a:xfrm>
                <a:custGeom>
                  <a:avLst/>
                  <a:gdLst>
                    <a:gd name="connsiteX0" fmla="*/ 0 w 3252707"/>
                    <a:gd name="connsiteY0" fmla="*/ 933932 h 1883389"/>
                    <a:gd name="connsiteX1" fmla="*/ 0 w 3252707"/>
                    <a:gd name="connsiteY1" fmla="*/ 0 h 1883389"/>
                    <a:gd name="connsiteX2" fmla="*/ 377442 w 3252707"/>
                    <a:gd name="connsiteY2" fmla="*/ 373115 h 1883389"/>
                    <a:gd name="connsiteX3" fmla="*/ 732688 w 3252707"/>
                    <a:gd name="connsiteY3" fmla="*/ 686673 h 1883389"/>
                    <a:gd name="connsiteX4" fmla="*/ 1201589 w 3252707"/>
                    <a:gd name="connsiteY4" fmla="*/ 1051135 h 1883389"/>
                    <a:gd name="connsiteX5" fmla="*/ 1815266 w 3252707"/>
                    <a:gd name="connsiteY5" fmla="*/ 1371947 h 1883389"/>
                    <a:gd name="connsiteX6" fmla="*/ 2282636 w 3252707"/>
                    <a:gd name="connsiteY6" fmla="*/ 1529490 h 1883389"/>
                    <a:gd name="connsiteX7" fmla="*/ 2890063 w 3252707"/>
                    <a:gd name="connsiteY7" fmla="*/ 1543616 h 1883389"/>
                    <a:gd name="connsiteX8" fmla="*/ 3254749 w 3252707"/>
                    <a:gd name="connsiteY8" fmla="*/ 1341533 h 1883389"/>
                    <a:gd name="connsiteX9" fmla="*/ 3254749 w 3252707"/>
                    <a:gd name="connsiteY9" fmla="*/ 1896115 h 1883389"/>
                    <a:gd name="connsiteX10" fmla="*/ 2954990 w 3252707"/>
                    <a:gd name="connsiteY10" fmla="*/ 1823452 h 1883389"/>
                    <a:gd name="connsiteX11" fmla="*/ 2579334 w 3252707"/>
                    <a:gd name="connsiteY11" fmla="*/ 1785275 h 1883389"/>
                    <a:gd name="connsiteX12" fmla="*/ 1913231 w 3252707"/>
                    <a:gd name="connsiteY12" fmla="*/ 1619842 h 1883389"/>
                    <a:gd name="connsiteX13" fmla="*/ 1380296 w 3252707"/>
                    <a:gd name="connsiteY13" fmla="*/ 1411778 h 1883389"/>
                    <a:gd name="connsiteX14" fmla="*/ 968287 w 3252707"/>
                    <a:gd name="connsiteY14" fmla="*/ 1221658 h 1883389"/>
                    <a:gd name="connsiteX15" fmla="*/ 441093 w 3252707"/>
                    <a:gd name="connsiteY15" fmla="*/ 1019703 h 1883389"/>
                    <a:gd name="connsiteX16" fmla="*/ 0 w 3252707"/>
                    <a:gd name="connsiteY16" fmla="*/ 933677 h 1883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52707" h="1883389">
                      <a:moveTo>
                        <a:pt x="0" y="933932"/>
                      </a:moveTo>
                      <a:lnTo>
                        <a:pt x="0" y="0"/>
                      </a:lnTo>
                      <a:cubicBezTo>
                        <a:pt x="115912" y="133962"/>
                        <a:pt x="242104" y="258712"/>
                        <a:pt x="377442" y="373115"/>
                      </a:cubicBezTo>
                      <a:cubicBezTo>
                        <a:pt x="453976" y="436743"/>
                        <a:pt x="509209" y="495790"/>
                        <a:pt x="732688" y="686673"/>
                      </a:cubicBezTo>
                      <a:cubicBezTo>
                        <a:pt x="752715" y="703344"/>
                        <a:pt x="874915" y="836072"/>
                        <a:pt x="1201589" y="1051135"/>
                      </a:cubicBezTo>
                      <a:cubicBezTo>
                        <a:pt x="1276082" y="1095165"/>
                        <a:pt x="1431192" y="1193916"/>
                        <a:pt x="1815266" y="1371947"/>
                      </a:cubicBezTo>
                      <a:cubicBezTo>
                        <a:pt x="1853533" y="1394853"/>
                        <a:pt x="1981983" y="1466880"/>
                        <a:pt x="2282636" y="1529490"/>
                      </a:cubicBezTo>
                      <a:cubicBezTo>
                        <a:pt x="2282636" y="1529490"/>
                        <a:pt x="2652551" y="1612207"/>
                        <a:pt x="2890063" y="1543616"/>
                      </a:cubicBezTo>
                      <a:cubicBezTo>
                        <a:pt x="2890063" y="1543616"/>
                        <a:pt x="3106145" y="1499076"/>
                        <a:pt x="3254749" y="1341533"/>
                      </a:cubicBezTo>
                      <a:lnTo>
                        <a:pt x="3254749" y="1896115"/>
                      </a:lnTo>
                      <a:cubicBezTo>
                        <a:pt x="3254749" y="1896115"/>
                        <a:pt x="3207170" y="1851703"/>
                        <a:pt x="2954990" y="1823452"/>
                      </a:cubicBezTo>
                      <a:cubicBezTo>
                        <a:pt x="2829193" y="1817216"/>
                        <a:pt x="2703804" y="1804478"/>
                        <a:pt x="2579334" y="1785275"/>
                      </a:cubicBezTo>
                      <a:cubicBezTo>
                        <a:pt x="2353213" y="1748001"/>
                        <a:pt x="2130473" y="1692683"/>
                        <a:pt x="1913231" y="1619842"/>
                      </a:cubicBezTo>
                      <a:cubicBezTo>
                        <a:pt x="1728655" y="1569665"/>
                        <a:pt x="1549985" y="1499916"/>
                        <a:pt x="1380296" y="1411778"/>
                      </a:cubicBezTo>
                      <a:cubicBezTo>
                        <a:pt x="1380296" y="1411778"/>
                        <a:pt x="1126203" y="1278541"/>
                        <a:pt x="968287" y="1221658"/>
                      </a:cubicBezTo>
                      <a:cubicBezTo>
                        <a:pt x="968287" y="1221658"/>
                        <a:pt x="610489" y="1086385"/>
                        <a:pt x="441093" y="1019703"/>
                      </a:cubicBezTo>
                      <a:cubicBezTo>
                        <a:pt x="441093" y="1019703"/>
                        <a:pt x="211490" y="890029"/>
                        <a:pt x="0" y="933677"/>
                      </a:cubicBezTo>
                    </a:path>
                  </a:pathLst>
                </a:custGeom>
                <a:solidFill>
                  <a:schemeClr val="accent6">
                    <a:lumMod val="20000"/>
                    <a:lumOff val="80000"/>
                  </a:schemeClr>
                </a:solidFill>
                <a:ln w="12736" cap="flat">
                  <a:noFill/>
                  <a:prstDash val="solid"/>
                  <a:miter/>
                </a:ln>
              </p:spPr>
              <p:txBody>
                <a:bodyPr rtlCol="0" anchor="ctr"/>
                <a:lstStyle/>
                <a:p>
                  <a:endParaRPr lang="en-US" dirty="0">
                    <a:latin typeface="Century Gothic" panose="020B0502020202020204" pitchFamily="34" charset="0"/>
                  </a:endParaRPr>
                </a:p>
              </p:txBody>
            </p:sp>
            <p:sp>
              <p:nvSpPr>
                <p:cNvPr id="29" name="Freeform: Shape 28">
                  <a:extLst>
                    <a:ext uri="{FF2B5EF4-FFF2-40B4-BE49-F238E27FC236}">
                      <a16:creationId xmlns:a16="http://schemas.microsoft.com/office/drawing/2014/main" id="{96B3FDF7-339D-4A33-83D4-2FC26DA54B9A}"/>
                    </a:ext>
                  </a:extLst>
                </p:cNvPr>
                <p:cNvSpPr/>
                <p:nvPr/>
              </p:nvSpPr>
              <p:spPr>
                <a:xfrm>
                  <a:off x="5435366" y="1783554"/>
                  <a:ext cx="3252708" cy="2888712"/>
                </a:xfrm>
                <a:custGeom>
                  <a:avLst/>
                  <a:gdLst>
                    <a:gd name="connsiteX0" fmla="*/ 2572062 w 3252707"/>
                    <a:gd name="connsiteY0" fmla="*/ 2900292 h 2888711"/>
                    <a:gd name="connsiteX1" fmla="*/ 2009280 w 3252707"/>
                    <a:gd name="connsiteY1" fmla="*/ 2813249 h 2888711"/>
                    <a:gd name="connsiteX2" fmla="*/ 1930067 w 3252707"/>
                    <a:gd name="connsiteY2" fmla="*/ 2793143 h 2888711"/>
                    <a:gd name="connsiteX3" fmla="*/ 1815266 w 3252707"/>
                    <a:gd name="connsiteY3" fmla="*/ 2737404 h 2888711"/>
                    <a:gd name="connsiteX4" fmla="*/ 1201588 w 3252707"/>
                    <a:gd name="connsiteY4" fmla="*/ 2416592 h 2888711"/>
                    <a:gd name="connsiteX5" fmla="*/ 732688 w 3252707"/>
                    <a:gd name="connsiteY5" fmla="*/ 2052131 h 2888711"/>
                    <a:gd name="connsiteX6" fmla="*/ 377314 w 3252707"/>
                    <a:gd name="connsiteY6" fmla="*/ 1738572 h 2888711"/>
                    <a:gd name="connsiteX7" fmla="*/ 326291 w 3252707"/>
                    <a:gd name="connsiteY7" fmla="*/ 1694032 h 2888711"/>
                    <a:gd name="connsiteX8" fmla="*/ 315193 w 3252707"/>
                    <a:gd name="connsiteY8" fmla="*/ 1676216 h 2888711"/>
                    <a:gd name="connsiteX9" fmla="*/ 0 w 3252707"/>
                    <a:gd name="connsiteY9" fmla="*/ 1232475 h 2888711"/>
                    <a:gd name="connsiteX10" fmla="*/ 0 w 3252707"/>
                    <a:gd name="connsiteY10" fmla="*/ 0 h 2888711"/>
                    <a:gd name="connsiteX11" fmla="*/ 579874 w 3252707"/>
                    <a:gd name="connsiteY11" fmla="*/ 1443465 h 2888711"/>
                    <a:gd name="connsiteX12" fmla="*/ 1164597 w 3252707"/>
                    <a:gd name="connsiteY12" fmla="*/ 2165389 h 2888711"/>
                    <a:gd name="connsiteX13" fmla="*/ 1891673 w 3252707"/>
                    <a:gd name="connsiteY13" fmla="*/ 2551483 h 2888711"/>
                    <a:gd name="connsiteX14" fmla="*/ 2402922 w 3252707"/>
                    <a:gd name="connsiteY14" fmla="*/ 2661178 h 2888711"/>
                    <a:gd name="connsiteX15" fmla="*/ 2537367 w 3252707"/>
                    <a:gd name="connsiteY15" fmla="*/ 2654561 h 2888711"/>
                    <a:gd name="connsiteX16" fmla="*/ 3254876 w 3252707"/>
                    <a:gd name="connsiteY16" fmla="*/ 2121358 h 2888711"/>
                    <a:gd name="connsiteX17" fmla="*/ 3254876 w 3252707"/>
                    <a:gd name="connsiteY17" fmla="*/ 2706736 h 2888711"/>
                    <a:gd name="connsiteX18" fmla="*/ 3101807 w 3252707"/>
                    <a:gd name="connsiteY18" fmla="*/ 2824575 h 2888711"/>
                    <a:gd name="connsiteX19" fmla="*/ 2964300 w 3252707"/>
                    <a:gd name="connsiteY19" fmla="*/ 2845699 h 2888711"/>
                    <a:gd name="connsiteX20" fmla="*/ 2597574 w 3252707"/>
                    <a:gd name="connsiteY20" fmla="*/ 2899274 h 2888711"/>
                    <a:gd name="connsiteX21" fmla="*/ 2571297 w 3252707"/>
                    <a:gd name="connsiteY21" fmla="*/ 2900038 h 288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52707" h="2888711">
                      <a:moveTo>
                        <a:pt x="2572062" y="2900292"/>
                      </a:moveTo>
                      <a:cubicBezTo>
                        <a:pt x="2511472" y="2900292"/>
                        <a:pt x="2341312" y="2891384"/>
                        <a:pt x="2009280" y="2813249"/>
                      </a:cubicBezTo>
                      <a:cubicBezTo>
                        <a:pt x="2009280" y="2813249"/>
                        <a:pt x="1980325" y="2807013"/>
                        <a:pt x="1930067" y="2793143"/>
                      </a:cubicBezTo>
                      <a:cubicBezTo>
                        <a:pt x="1890346" y="2777707"/>
                        <a:pt x="1851951" y="2759063"/>
                        <a:pt x="1815266" y="2737404"/>
                      </a:cubicBezTo>
                      <a:cubicBezTo>
                        <a:pt x="1430553" y="2559246"/>
                        <a:pt x="1276082" y="2460622"/>
                        <a:pt x="1201588" y="2416592"/>
                      </a:cubicBezTo>
                      <a:cubicBezTo>
                        <a:pt x="874786" y="2201529"/>
                        <a:pt x="752715" y="2068801"/>
                        <a:pt x="732688" y="2052131"/>
                      </a:cubicBezTo>
                      <a:cubicBezTo>
                        <a:pt x="509208" y="1861247"/>
                        <a:pt x="453721" y="1802200"/>
                        <a:pt x="377314" y="1738572"/>
                      </a:cubicBezTo>
                      <a:cubicBezTo>
                        <a:pt x="359838" y="1723556"/>
                        <a:pt x="342746" y="1708667"/>
                        <a:pt x="326291" y="1694032"/>
                      </a:cubicBezTo>
                      <a:lnTo>
                        <a:pt x="315193" y="1676216"/>
                      </a:lnTo>
                      <a:cubicBezTo>
                        <a:pt x="243634" y="1585356"/>
                        <a:pt x="92351" y="1332625"/>
                        <a:pt x="0" y="1232475"/>
                      </a:cubicBezTo>
                      <a:lnTo>
                        <a:pt x="0" y="0"/>
                      </a:lnTo>
                      <a:cubicBezTo>
                        <a:pt x="0" y="0"/>
                        <a:pt x="178580" y="824237"/>
                        <a:pt x="579874" y="1443465"/>
                      </a:cubicBezTo>
                      <a:cubicBezTo>
                        <a:pt x="579874" y="1443465"/>
                        <a:pt x="815090" y="1867991"/>
                        <a:pt x="1164597" y="2165389"/>
                      </a:cubicBezTo>
                      <a:cubicBezTo>
                        <a:pt x="1164597" y="2165389"/>
                        <a:pt x="1389862" y="2369762"/>
                        <a:pt x="1891673" y="2551483"/>
                      </a:cubicBezTo>
                      <a:cubicBezTo>
                        <a:pt x="1891673" y="2551483"/>
                        <a:pt x="2088238" y="2661178"/>
                        <a:pt x="2402922" y="2661178"/>
                      </a:cubicBezTo>
                      <a:cubicBezTo>
                        <a:pt x="2445653" y="2661178"/>
                        <a:pt x="2490554" y="2659142"/>
                        <a:pt x="2537367" y="2654561"/>
                      </a:cubicBezTo>
                      <a:cubicBezTo>
                        <a:pt x="2537367" y="2654561"/>
                        <a:pt x="3014941" y="2637890"/>
                        <a:pt x="3254876" y="2121358"/>
                      </a:cubicBezTo>
                      <a:lnTo>
                        <a:pt x="3254876" y="2706736"/>
                      </a:lnTo>
                      <a:cubicBezTo>
                        <a:pt x="3209989" y="2753362"/>
                        <a:pt x="3158405" y="2793079"/>
                        <a:pt x="3101807" y="2824575"/>
                      </a:cubicBezTo>
                      <a:cubicBezTo>
                        <a:pt x="3055504" y="2828189"/>
                        <a:pt x="3009545" y="2835252"/>
                        <a:pt x="2964300" y="2845699"/>
                      </a:cubicBezTo>
                      <a:cubicBezTo>
                        <a:pt x="2964300" y="2845699"/>
                        <a:pt x="2821309" y="2886294"/>
                        <a:pt x="2597574" y="2899274"/>
                      </a:cubicBezTo>
                      <a:cubicBezTo>
                        <a:pt x="2597574" y="2899274"/>
                        <a:pt x="2589283" y="2900038"/>
                        <a:pt x="2571297" y="2900038"/>
                      </a:cubicBezTo>
                    </a:path>
                  </a:pathLst>
                </a:custGeom>
                <a:solidFill>
                  <a:schemeClr val="accent1">
                    <a:lumMod val="20000"/>
                    <a:lumOff val="80000"/>
                  </a:schemeClr>
                </a:solidFill>
                <a:ln w="12736" cap="flat">
                  <a:noFill/>
                  <a:prstDash val="solid"/>
                  <a:miter/>
                </a:ln>
              </p:spPr>
              <p:txBody>
                <a:bodyPr rtlCol="0" anchor="ctr"/>
                <a:lstStyle/>
                <a:p>
                  <a:endParaRPr lang="en-US" dirty="0">
                    <a:latin typeface="Century Gothic" panose="020B0502020202020204" pitchFamily="34" charset="0"/>
                  </a:endParaRPr>
                </a:p>
              </p:txBody>
            </p:sp>
            <p:sp>
              <p:nvSpPr>
                <p:cNvPr id="30" name="Freeform: Shape 29">
                  <a:extLst>
                    <a:ext uri="{FF2B5EF4-FFF2-40B4-BE49-F238E27FC236}">
                      <a16:creationId xmlns:a16="http://schemas.microsoft.com/office/drawing/2014/main" id="{51388D89-5757-44AD-ABBA-09A31E591059}"/>
                    </a:ext>
                  </a:extLst>
                </p:cNvPr>
                <p:cNvSpPr/>
                <p:nvPr/>
              </p:nvSpPr>
              <p:spPr>
                <a:xfrm>
                  <a:off x="5761912" y="3477587"/>
                  <a:ext cx="2921059" cy="1132579"/>
                </a:xfrm>
                <a:custGeom>
                  <a:avLst/>
                  <a:gdLst>
                    <a:gd name="connsiteX0" fmla="*/ 1603521 w 2921058"/>
                    <a:gd name="connsiteY0" fmla="*/ 1099110 h 1132578"/>
                    <a:gd name="connsiteX1" fmla="*/ 975685 w 2921058"/>
                    <a:gd name="connsiteY1" fmla="*/ 848416 h 1132578"/>
                    <a:gd name="connsiteX2" fmla="*/ 285218 w 2921058"/>
                    <a:gd name="connsiteY2" fmla="*/ 375151 h 1132578"/>
                    <a:gd name="connsiteX3" fmla="*/ 0 w 2921058"/>
                    <a:gd name="connsiteY3" fmla="*/ 0 h 1132578"/>
                    <a:gd name="connsiteX4" fmla="*/ 51023 w 2921058"/>
                    <a:gd name="connsiteY4" fmla="*/ 44540 h 1132578"/>
                    <a:gd name="connsiteX5" fmla="*/ 406269 w 2921058"/>
                    <a:gd name="connsiteY5" fmla="*/ 358099 h 1132578"/>
                    <a:gd name="connsiteX6" fmla="*/ 875170 w 2921058"/>
                    <a:gd name="connsiteY6" fmla="*/ 722560 h 1132578"/>
                    <a:gd name="connsiteX7" fmla="*/ 1488848 w 2921058"/>
                    <a:gd name="connsiteY7" fmla="*/ 1043372 h 1132578"/>
                    <a:gd name="connsiteX8" fmla="*/ 1603649 w 2921058"/>
                    <a:gd name="connsiteY8" fmla="*/ 1099110 h 1132578"/>
                    <a:gd name="connsiteX9" fmla="*/ 2929095 w 2921058"/>
                    <a:gd name="connsiteY9" fmla="*/ 1136269 h 1132578"/>
                    <a:gd name="connsiteX10" fmla="*/ 2834958 w 2921058"/>
                    <a:gd name="connsiteY10" fmla="*/ 1128506 h 1132578"/>
                    <a:gd name="connsiteX11" fmla="*/ 2776664 w 2921058"/>
                    <a:gd name="connsiteY11" fmla="*/ 1130797 h 1132578"/>
                    <a:gd name="connsiteX12" fmla="*/ 2929733 w 2921058"/>
                    <a:gd name="connsiteY12" fmla="*/ 1012958 h 1132578"/>
                    <a:gd name="connsiteX13" fmla="*/ 2929733 w 2921058"/>
                    <a:gd name="connsiteY13" fmla="*/ 1136269 h 11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21058" h="1132578">
                      <a:moveTo>
                        <a:pt x="1603521" y="1099110"/>
                      </a:moveTo>
                      <a:cubicBezTo>
                        <a:pt x="1385730" y="1038549"/>
                        <a:pt x="1175210" y="954497"/>
                        <a:pt x="975685" y="848416"/>
                      </a:cubicBezTo>
                      <a:cubicBezTo>
                        <a:pt x="607938" y="651042"/>
                        <a:pt x="424000" y="535875"/>
                        <a:pt x="285218" y="375151"/>
                      </a:cubicBezTo>
                      <a:cubicBezTo>
                        <a:pt x="221439" y="307069"/>
                        <a:pt x="133553" y="215954"/>
                        <a:pt x="0" y="0"/>
                      </a:cubicBezTo>
                      <a:cubicBezTo>
                        <a:pt x="16416" y="14596"/>
                        <a:pt x="33420" y="29434"/>
                        <a:pt x="51023" y="44540"/>
                      </a:cubicBezTo>
                      <a:cubicBezTo>
                        <a:pt x="127557" y="108168"/>
                        <a:pt x="182790" y="167214"/>
                        <a:pt x="406269" y="358099"/>
                      </a:cubicBezTo>
                      <a:cubicBezTo>
                        <a:pt x="426296" y="374769"/>
                        <a:pt x="548368" y="507497"/>
                        <a:pt x="875170" y="722560"/>
                      </a:cubicBezTo>
                      <a:cubicBezTo>
                        <a:pt x="949663" y="766590"/>
                        <a:pt x="1104772" y="865341"/>
                        <a:pt x="1488848" y="1043372"/>
                      </a:cubicBezTo>
                      <a:cubicBezTo>
                        <a:pt x="1525533" y="1065031"/>
                        <a:pt x="1563928" y="1083674"/>
                        <a:pt x="1603649" y="1099110"/>
                      </a:cubicBezTo>
                      <a:moveTo>
                        <a:pt x="2929095" y="1136269"/>
                      </a:moveTo>
                      <a:cubicBezTo>
                        <a:pt x="2898061" y="1130479"/>
                        <a:pt x="2866516" y="1127883"/>
                        <a:pt x="2834958" y="1128506"/>
                      </a:cubicBezTo>
                      <a:cubicBezTo>
                        <a:pt x="2817738" y="1128506"/>
                        <a:pt x="2798221" y="1129143"/>
                        <a:pt x="2776664" y="1130797"/>
                      </a:cubicBezTo>
                      <a:cubicBezTo>
                        <a:pt x="2833262" y="1099301"/>
                        <a:pt x="2884846" y="1059585"/>
                        <a:pt x="2929733" y="1012958"/>
                      </a:cubicBezTo>
                      <a:lnTo>
                        <a:pt x="2929733" y="1136269"/>
                      </a:lnTo>
                    </a:path>
                  </a:pathLst>
                </a:custGeom>
                <a:solidFill>
                  <a:srgbClr val="86ABB9"/>
                </a:solidFill>
                <a:ln w="12736" cap="flat">
                  <a:noFill/>
                  <a:prstDash val="solid"/>
                  <a:miter/>
                </a:ln>
              </p:spPr>
              <p:txBody>
                <a:bodyPr rtlCol="0" anchor="ctr"/>
                <a:lstStyle/>
                <a:p>
                  <a:endParaRPr lang="en-US" dirty="0">
                    <a:latin typeface="Century Gothic" panose="020B0502020202020204" pitchFamily="34" charset="0"/>
                  </a:endParaRPr>
                </a:p>
              </p:txBody>
            </p:sp>
            <p:sp>
              <p:nvSpPr>
                <p:cNvPr id="40" name="Freeform: Shape 39">
                  <a:extLst>
                    <a:ext uri="{FF2B5EF4-FFF2-40B4-BE49-F238E27FC236}">
                      <a16:creationId xmlns:a16="http://schemas.microsoft.com/office/drawing/2014/main" id="{C6C1BB65-D4F1-495A-88B1-004D2E364429}"/>
                    </a:ext>
                  </a:extLst>
                </p:cNvPr>
                <p:cNvSpPr/>
                <p:nvPr/>
              </p:nvSpPr>
              <p:spPr>
                <a:xfrm>
                  <a:off x="5435110" y="2389166"/>
                  <a:ext cx="3239952" cy="2163352"/>
                </a:xfrm>
                <a:custGeom>
                  <a:avLst/>
                  <a:gdLst>
                    <a:gd name="connsiteX0" fmla="*/ 0 w 3239951"/>
                    <a:gd name="connsiteY0" fmla="*/ 0 h 2163352"/>
                    <a:gd name="connsiteX1" fmla="*/ 267870 w 3239951"/>
                    <a:gd name="connsiteY1" fmla="*/ 620373 h 2163352"/>
                    <a:gd name="connsiteX2" fmla="*/ 477319 w 3239951"/>
                    <a:gd name="connsiteY2" fmla="*/ 983053 h 2163352"/>
                    <a:gd name="connsiteX3" fmla="*/ 751312 w 3239951"/>
                    <a:gd name="connsiteY3" fmla="*/ 1347260 h 2163352"/>
                    <a:gd name="connsiteX4" fmla="*/ 1143295 w 3239951"/>
                    <a:gd name="connsiteY4" fmla="*/ 1693523 h 2163352"/>
                    <a:gd name="connsiteX5" fmla="*/ 1661432 w 3239951"/>
                    <a:gd name="connsiteY5" fmla="*/ 1982013 h 2163352"/>
                    <a:gd name="connsiteX6" fmla="*/ 2301386 w 3239951"/>
                    <a:gd name="connsiteY6" fmla="*/ 2159535 h 2163352"/>
                    <a:gd name="connsiteX7" fmla="*/ 2820034 w 3239951"/>
                    <a:gd name="connsiteY7" fmla="*/ 2123012 h 2163352"/>
                    <a:gd name="connsiteX8" fmla="*/ 3249519 w 3239951"/>
                    <a:gd name="connsiteY8" fmla="*/ 1869646 h 216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9951" h="2163352">
                      <a:moveTo>
                        <a:pt x="0" y="0"/>
                      </a:moveTo>
                      <a:cubicBezTo>
                        <a:pt x="76534" y="191902"/>
                        <a:pt x="218378" y="529131"/>
                        <a:pt x="267870" y="620373"/>
                      </a:cubicBezTo>
                      <a:cubicBezTo>
                        <a:pt x="324633" y="726250"/>
                        <a:pt x="414178" y="885447"/>
                        <a:pt x="477319" y="983053"/>
                      </a:cubicBezTo>
                      <a:cubicBezTo>
                        <a:pt x="562119" y="1109215"/>
                        <a:pt x="653577" y="1230782"/>
                        <a:pt x="751312" y="1347260"/>
                      </a:cubicBezTo>
                      <a:cubicBezTo>
                        <a:pt x="838561" y="1447665"/>
                        <a:pt x="1055663" y="1627223"/>
                        <a:pt x="1143295" y="1693523"/>
                      </a:cubicBezTo>
                      <a:cubicBezTo>
                        <a:pt x="1230927" y="1759824"/>
                        <a:pt x="1458361" y="1892933"/>
                        <a:pt x="1661432" y="1982013"/>
                      </a:cubicBezTo>
                      <a:cubicBezTo>
                        <a:pt x="1865014" y="2071779"/>
                        <a:pt x="2080585" y="2131577"/>
                        <a:pt x="2301386" y="2159535"/>
                      </a:cubicBezTo>
                      <a:cubicBezTo>
                        <a:pt x="2540684" y="2187659"/>
                        <a:pt x="2696813" y="2161189"/>
                        <a:pt x="2820034" y="2123012"/>
                      </a:cubicBezTo>
                      <a:cubicBezTo>
                        <a:pt x="2943254" y="2084835"/>
                        <a:pt x="3192118" y="1928947"/>
                        <a:pt x="3249519" y="1869646"/>
                      </a:cubicBezTo>
                    </a:path>
                  </a:pathLst>
                </a:custGeom>
                <a:noFill/>
                <a:ln w="28575" cap="flat">
                  <a:solidFill>
                    <a:schemeClr val="accent1"/>
                  </a:solidFill>
                  <a:prstDash val="solid"/>
                  <a:miter/>
                </a:ln>
              </p:spPr>
              <p:txBody>
                <a:bodyPr rtlCol="0" anchor="ctr"/>
                <a:lstStyle/>
                <a:p>
                  <a:endParaRPr lang="en-US" dirty="0">
                    <a:latin typeface="Century Gothic" panose="020B0502020202020204" pitchFamily="34" charset="0"/>
                  </a:endParaRPr>
                </a:p>
              </p:txBody>
            </p:sp>
            <p:sp>
              <p:nvSpPr>
                <p:cNvPr id="41" name="Freeform: Shape 40">
                  <a:extLst>
                    <a:ext uri="{FF2B5EF4-FFF2-40B4-BE49-F238E27FC236}">
                      <a16:creationId xmlns:a16="http://schemas.microsoft.com/office/drawing/2014/main" id="{55CEC3AA-F979-431F-B4B6-16DFF77AC2DA}"/>
                    </a:ext>
                  </a:extLst>
                </p:cNvPr>
                <p:cNvSpPr/>
                <p:nvPr/>
              </p:nvSpPr>
              <p:spPr>
                <a:xfrm>
                  <a:off x="5438299" y="3612987"/>
                  <a:ext cx="3239952" cy="1208932"/>
                </a:xfrm>
                <a:custGeom>
                  <a:avLst/>
                  <a:gdLst>
                    <a:gd name="connsiteX0" fmla="*/ 0 w 3239951"/>
                    <a:gd name="connsiteY0" fmla="*/ 0 h 1208932"/>
                    <a:gd name="connsiteX1" fmla="*/ 216847 w 3239951"/>
                    <a:gd name="connsiteY1" fmla="*/ 124202 h 1208932"/>
                    <a:gd name="connsiteX2" fmla="*/ 377187 w 3239951"/>
                    <a:gd name="connsiteY2" fmla="*/ 213281 h 1208932"/>
                    <a:gd name="connsiteX3" fmla="*/ 578217 w 3239951"/>
                    <a:gd name="connsiteY3" fmla="*/ 341937 h 1208932"/>
                    <a:gd name="connsiteX4" fmla="*/ 986400 w 3239951"/>
                    <a:gd name="connsiteY4" fmla="*/ 590977 h 1208932"/>
                    <a:gd name="connsiteX5" fmla="*/ 1507343 w 3239951"/>
                    <a:gd name="connsiteY5" fmla="*/ 878957 h 1208932"/>
                    <a:gd name="connsiteX6" fmla="*/ 1845369 w 3239951"/>
                    <a:gd name="connsiteY6" fmla="*/ 1027593 h 1208932"/>
                    <a:gd name="connsiteX7" fmla="*/ 2293861 w 3239951"/>
                    <a:gd name="connsiteY7" fmla="*/ 1164266 h 1208932"/>
                    <a:gd name="connsiteX8" fmla="*/ 2751025 w 3239951"/>
                    <a:gd name="connsiteY8" fmla="*/ 1220385 h 1208932"/>
                    <a:gd name="connsiteX9" fmla="*/ 3250794 w 3239951"/>
                    <a:gd name="connsiteY9" fmla="*/ 1152558 h 120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951" h="1208932">
                      <a:moveTo>
                        <a:pt x="0" y="0"/>
                      </a:moveTo>
                      <a:cubicBezTo>
                        <a:pt x="0" y="0"/>
                        <a:pt x="157278" y="90352"/>
                        <a:pt x="216847" y="124202"/>
                      </a:cubicBezTo>
                      <a:cubicBezTo>
                        <a:pt x="246185" y="141000"/>
                        <a:pt x="311112" y="174468"/>
                        <a:pt x="377187" y="213281"/>
                      </a:cubicBezTo>
                      <a:cubicBezTo>
                        <a:pt x="443261" y="252094"/>
                        <a:pt x="514948" y="299561"/>
                        <a:pt x="578217" y="341937"/>
                      </a:cubicBezTo>
                      <a:cubicBezTo>
                        <a:pt x="661129" y="397548"/>
                        <a:pt x="790217" y="476065"/>
                        <a:pt x="986400" y="590977"/>
                      </a:cubicBezTo>
                      <a:cubicBezTo>
                        <a:pt x="1177736" y="702962"/>
                        <a:pt x="1361035" y="803876"/>
                        <a:pt x="1507343" y="878957"/>
                      </a:cubicBezTo>
                      <a:cubicBezTo>
                        <a:pt x="1656075" y="955311"/>
                        <a:pt x="1736946" y="981399"/>
                        <a:pt x="1845369" y="1027593"/>
                      </a:cubicBezTo>
                      <a:cubicBezTo>
                        <a:pt x="1968590" y="1080404"/>
                        <a:pt x="2142450" y="1129397"/>
                        <a:pt x="2293861" y="1164266"/>
                      </a:cubicBezTo>
                      <a:cubicBezTo>
                        <a:pt x="2419377" y="1192898"/>
                        <a:pt x="2608544" y="1220640"/>
                        <a:pt x="2751025" y="1220385"/>
                      </a:cubicBezTo>
                      <a:cubicBezTo>
                        <a:pt x="2899885" y="1220385"/>
                        <a:pt x="3131273" y="1194934"/>
                        <a:pt x="3250794" y="1152558"/>
                      </a:cubicBezTo>
                    </a:path>
                  </a:pathLst>
                </a:custGeom>
                <a:noFill/>
                <a:ln w="28575" cap="flat">
                  <a:solidFill>
                    <a:schemeClr val="accent6"/>
                  </a:solidFill>
                  <a:prstDash val="solid"/>
                  <a:miter/>
                </a:ln>
              </p:spPr>
              <p:txBody>
                <a:bodyPr rtlCol="0" anchor="ctr"/>
                <a:lstStyle/>
                <a:p>
                  <a:endParaRPr lang="en-US" dirty="0">
                    <a:latin typeface="Century Gothic" panose="020B0502020202020204" pitchFamily="34" charset="0"/>
                  </a:endParaRPr>
                </a:p>
              </p:txBody>
            </p:sp>
          </p:grpSp>
          <p:sp>
            <p:nvSpPr>
              <p:cNvPr id="142" name="TextBox 141">
                <a:extLst>
                  <a:ext uri="{FF2B5EF4-FFF2-40B4-BE49-F238E27FC236}">
                    <a16:creationId xmlns:a16="http://schemas.microsoft.com/office/drawing/2014/main" id="{C8464F0B-848A-FC4D-A20F-801D569C2CD2}"/>
                  </a:ext>
                </a:extLst>
              </p:cNvPr>
              <p:cNvSpPr txBox="1"/>
              <p:nvPr/>
            </p:nvSpPr>
            <p:spPr>
              <a:xfrm rot="16200000">
                <a:off x="5191105" y="3350606"/>
                <a:ext cx="2663848" cy="307777"/>
              </a:xfrm>
              <a:prstGeom prst="rect">
                <a:avLst/>
              </a:prstGeom>
              <a:noFill/>
            </p:spPr>
            <p:txBody>
              <a:bodyPr wrap="square" rtlCol="0">
                <a:spAutoFit/>
              </a:bodyPr>
              <a:lstStyle/>
              <a:p>
                <a:pPr algn="ctr"/>
                <a:r>
                  <a:rPr lang="en-US" sz="1400" b="1" dirty="0">
                    <a:latin typeface="Century Gothic" panose="020B0502020202020204" pitchFamily="34" charset="0"/>
                  </a:rPr>
                  <a:t>Event Rate (%) at 30 Months</a:t>
                </a:r>
              </a:p>
            </p:txBody>
          </p:sp>
        </p:grpSp>
        <p:grpSp>
          <p:nvGrpSpPr>
            <p:cNvPr id="18" name="Group 17"/>
            <p:cNvGrpSpPr/>
            <p:nvPr/>
          </p:nvGrpSpPr>
          <p:grpSpPr>
            <a:xfrm>
              <a:off x="954030" y="1880562"/>
              <a:ext cx="4699874" cy="3735832"/>
              <a:chOff x="967282" y="1920318"/>
              <a:chExt cx="4699874" cy="3735832"/>
            </a:xfrm>
          </p:grpSpPr>
          <p:grpSp>
            <p:nvGrpSpPr>
              <p:cNvPr id="42" name="Group 41">
                <a:extLst>
                  <a:ext uri="{FF2B5EF4-FFF2-40B4-BE49-F238E27FC236}">
                    <a16:creationId xmlns:a16="http://schemas.microsoft.com/office/drawing/2014/main" id="{8B531D12-591D-FE48-AF66-61C68F24785E}"/>
                  </a:ext>
                </a:extLst>
              </p:cNvPr>
              <p:cNvGrpSpPr/>
              <p:nvPr/>
            </p:nvGrpSpPr>
            <p:grpSpPr>
              <a:xfrm>
                <a:off x="1237208" y="1920318"/>
                <a:ext cx="4429948" cy="3735832"/>
                <a:chOff x="864522" y="1851039"/>
                <a:chExt cx="3713382" cy="4068914"/>
              </a:xfrm>
            </p:grpSpPr>
            <p:grpSp>
              <p:nvGrpSpPr>
                <p:cNvPr id="9" name="Group 8">
                  <a:extLst>
                    <a:ext uri="{FF2B5EF4-FFF2-40B4-BE49-F238E27FC236}">
                      <a16:creationId xmlns:a16="http://schemas.microsoft.com/office/drawing/2014/main" id="{365966D2-89C8-124B-98DE-CF2D9F5C40C0}"/>
                    </a:ext>
                  </a:extLst>
                </p:cNvPr>
                <p:cNvGrpSpPr/>
                <p:nvPr/>
              </p:nvGrpSpPr>
              <p:grpSpPr>
                <a:xfrm>
                  <a:off x="864522" y="1851039"/>
                  <a:ext cx="3713382" cy="4068914"/>
                  <a:chOff x="971682" y="1851039"/>
                  <a:chExt cx="3713382" cy="4068914"/>
                </a:xfrm>
              </p:grpSpPr>
              <p:grpSp>
                <p:nvGrpSpPr>
                  <p:cNvPr id="110" name="Group 109">
                    <a:extLst>
                      <a:ext uri="{FF2B5EF4-FFF2-40B4-BE49-F238E27FC236}">
                        <a16:creationId xmlns:a16="http://schemas.microsoft.com/office/drawing/2014/main" id="{DE847B3A-6B90-AA46-BA12-7001BE732561}"/>
                      </a:ext>
                    </a:extLst>
                  </p:cNvPr>
                  <p:cNvGrpSpPr/>
                  <p:nvPr/>
                </p:nvGrpSpPr>
                <p:grpSpPr>
                  <a:xfrm>
                    <a:off x="1372505" y="1851039"/>
                    <a:ext cx="3312559" cy="3496858"/>
                    <a:chOff x="1416423" y="1550894"/>
                    <a:chExt cx="5974687" cy="3765177"/>
                  </a:xfrm>
                </p:grpSpPr>
                <p:cxnSp>
                  <p:nvCxnSpPr>
                    <p:cNvPr id="139" name="Straight Connector 138">
                      <a:extLst>
                        <a:ext uri="{FF2B5EF4-FFF2-40B4-BE49-F238E27FC236}">
                          <a16:creationId xmlns:a16="http://schemas.microsoft.com/office/drawing/2014/main" id="{63FF0D2E-D303-E94A-BEEC-740CAF0FD724}"/>
                        </a:ext>
                      </a:extLst>
                    </p:cNvPr>
                    <p:cNvCxnSpPr/>
                    <p:nvPr/>
                  </p:nvCxnSpPr>
                  <p:spPr>
                    <a:xfrm>
                      <a:off x="1416424" y="1550894"/>
                      <a:ext cx="0" cy="3756212"/>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960D9FAB-CBBD-D743-A501-09A3C473D0BC}"/>
                        </a:ext>
                      </a:extLst>
                    </p:cNvPr>
                    <p:cNvCxnSpPr/>
                    <p:nvPr/>
                  </p:nvCxnSpPr>
                  <p:spPr>
                    <a:xfrm>
                      <a:off x="1416423" y="5316071"/>
                      <a:ext cx="5974687"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B36DC599-7BDC-4A48-A360-252241C15072}"/>
                      </a:ext>
                    </a:extLst>
                  </p:cNvPr>
                  <p:cNvGrpSpPr/>
                  <p:nvPr/>
                </p:nvGrpSpPr>
                <p:grpSpPr>
                  <a:xfrm>
                    <a:off x="1567099" y="5347910"/>
                    <a:ext cx="321415" cy="385168"/>
                    <a:chOff x="1262008" y="5313642"/>
                    <a:chExt cx="702918" cy="414722"/>
                  </a:xfrm>
                </p:grpSpPr>
                <p:cxnSp>
                  <p:nvCxnSpPr>
                    <p:cNvPr id="137" name="Straight Connector 136">
                      <a:extLst>
                        <a:ext uri="{FF2B5EF4-FFF2-40B4-BE49-F238E27FC236}">
                          <a16:creationId xmlns:a16="http://schemas.microsoft.com/office/drawing/2014/main" id="{5A5E2620-BBC8-7945-91D6-9F30C42F8FA0}"/>
                        </a:ext>
                      </a:extLst>
                    </p:cNvPr>
                    <p:cNvCxnSpPr/>
                    <p:nvPr/>
                  </p:nvCxnSpPr>
                  <p:spPr>
                    <a:xfrm>
                      <a:off x="1613469" y="5313642"/>
                      <a:ext cx="0" cy="9144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TextBox 137">
                      <a:extLst>
                        <a:ext uri="{FF2B5EF4-FFF2-40B4-BE49-F238E27FC236}">
                          <a16:creationId xmlns:a16="http://schemas.microsoft.com/office/drawing/2014/main" id="{1B1AAF5E-3667-A74B-B5DC-E7D46315AD19}"/>
                        </a:ext>
                      </a:extLst>
                    </p:cNvPr>
                    <p:cNvSpPr txBox="1"/>
                    <p:nvPr/>
                  </p:nvSpPr>
                  <p:spPr>
                    <a:xfrm>
                      <a:off x="1262008" y="5367423"/>
                      <a:ext cx="702918" cy="360941"/>
                    </a:xfrm>
                    <a:prstGeom prst="rect">
                      <a:avLst/>
                    </a:prstGeom>
                    <a:noFill/>
                  </p:spPr>
                  <p:txBody>
                    <a:bodyPr wrap="none" rtlCol="0">
                      <a:spAutoFit/>
                    </a:bodyPr>
                    <a:lstStyle/>
                    <a:p>
                      <a:pPr algn="ctr"/>
                      <a:r>
                        <a:rPr lang="en-US" sz="1400" dirty="0">
                          <a:latin typeface="Century Gothic" panose="020B0502020202020204" pitchFamily="34" charset="0"/>
                        </a:rPr>
                        <a:t>40</a:t>
                      </a:r>
                    </a:p>
                  </p:txBody>
                </p:sp>
              </p:grpSp>
              <p:grpSp>
                <p:nvGrpSpPr>
                  <p:cNvPr id="112" name="Group 111">
                    <a:extLst>
                      <a:ext uri="{FF2B5EF4-FFF2-40B4-BE49-F238E27FC236}">
                        <a16:creationId xmlns:a16="http://schemas.microsoft.com/office/drawing/2014/main" id="{9CA7CC83-8F4D-8542-9C41-25AF6B54E7B0}"/>
                      </a:ext>
                    </a:extLst>
                  </p:cNvPr>
                  <p:cNvGrpSpPr/>
                  <p:nvPr/>
                </p:nvGrpSpPr>
                <p:grpSpPr>
                  <a:xfrm>
                    <a:off x="971682" y="2209541"/>
                    <a:ext cx="389291" cy="2832995"/>
                    <a:chOff x="1093493" y="1394789"/>
                    <a:chExt cx="389291" cy="3199330"/>
                  </a:xfrm>
                </p:grpSpPr>
                <p:grpSp>
                  <p:nvGrpSpPr>
                    <p:cNvPr id="125" name="Group 124">
                      <a:extLst>
                        <a:ext uri="{FF2B5EF4-FFF2-40B4-BE49-F238E27FC236}">
                          <a16:creationId xmlns:a16="http://schemas.microsoft.com/office/drawing/2014/main" id="{29EC12CA-AAF6-0048-B035-5879F49427DB}"/>
                        </a:ext>
                      </a:extLst>
                    </p:cNvPr>
                    <p:cNvGrpSpPr/>
                    <p:nvPr/>
                  </p:nvGrpSpPr>
                  <p:grpSpPr>
                    <a:xfrm>
                      <a:off x="1093493" y="1394789"/>
                      <a:ext cx="389291" cy="378565"/>
                      <a:chOff x="869376" y="1657194"/>
                      <a:chExt cx="389291" cy="378565"/>
                    </a:xfrm>
                  </p:grpSpPr>
                  <p:cxnSp>
                    <p:nvCxnSpPr>
                      <p:cNvPr id="135" name="Straight Connector 134">
                        <a:extLst>
                          <a:ext uri="{FF2B5EF4-FFF2-40B4-BE49-F238E27FC236}">
                            <a16:creationId xmlns:a16="http://schemas.microsoft.com/office/drawing/2014/main" id="{7CD6F05F-DB48-224A-A78C-C7236606DE87}"/>
                          </a:ext>
                        </a:extLst>
                      </p:cNvPr>
                      <p:cNvCxnSpPr/>
                      <p:nvPr/>
                    </p:nvCxnSpPr>
                    <p:spPr>
                      <a:xfrm flipH="1">
                        <a:off x="1167227" y="1811083"/>
                        <a:ext cx="91440"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36" name="TextBox 135">
                        <a:extLst>
                          <a:ext uri="{FF2B5EF4-FFF2-40B4-BE49-F238E27FC236}">
                            <a16:creationId xmlns:a16="http://schemas.microsoft.com/office/drawing/2014/main" id="{9ECD7AF7-9A00-7043-943D-4C0992B21F8A}"/>
                          </a:ext>
                        </a:extLst>
                      </p:cNvPr>
                      <p:cNvSpPr txBox="1"/>
                      <p:nvPr/>
                    </p:nvSpPr>
                    <p:spPr>
                      <a:xfrm>
                        <a:off x="869376" y="1657194"/>
                        <a:ext cx="321415" cy="378565"/>
                      </a:xfrm>
                      <a:prstGeom prst="rect">
                        <a:avLst/>
                      </a:prstGeom>
                      <a:noFill/>
                    </p:spPr>
                    <p:txBody>
                      <a:bodyPr wrap="none" rtlCol="0">
                        <a:spAutoFit/>
                      </a:bodyPr>
                      <a:lstStyle/>
                      <a:p>
                        <a:pPr algn="r"/>
                        <a:r>
                          <a:rPr lang="en-US" sz="1400" dirty="0">
                            <a:latin typeface="Century Gothic" panose="020B0502020202020204" pitchFamily="34" charset="0"/>
                          </a:rPr>
                          <a:t>25</a:t>
                        </a:r>
                      </a:p>
                    </p:txBody>
                  </p:sp>
                </p:grpSp>
                <p:grpSp>
                  <p:nvGrpSpPr>
                    <p:cNvPr id="126" name="Group 125">
                      <a:extLst>
                        <a:ext uri="{FF2B5EF4-FFF2-40B4-BE49-F238E27FC236}">
                          <a16:creationId xmlns:a16="http://schemas.microsoft.com/office/drawing/2014/main" id="{4E2CCE9C-73B4-0843-B3EA-15FBE9CBBC0B}"/>
                        </a:ext>
                      </a:extLst>
                    </p:cNvPr>
                    <p:cNvGrpSpPr/>
                    <p:nvPr/>
                  </p:nvGrpSpPr>
                  <p:grpSpPr>
                    <a:xfrm>
                      <a:off x="1093493" y="2335044"/>
                      <a:ext cx="389291" cy="378565"/>
                      <a:chOff x="869376" y="1657194"/>
                      <a:chExt cx="389291" cy="378565"/>
                    </a:xfrm>
                  </p:grpSpPr>
                  <p:cxnSp>
                    <p:nvCxnSpPr>
                      <p:cNvPr id="133" name="Straight Connector 132">
                        <a:extLst>
                          <a:ext uri="{FF2B5EF4-FFF2-40B4-BE49-F238E27FC236}">
                            <a16:creationId xmlns:a16="http://schemas.microsoft.com/office/drawing/2014/main" id="{B83A1767-C8FD-B148-8B99-4935E36DAC99}"/>
                          </a:ext>
                        </a:extLst>
                      </p:cNvPr>
                      <p:cNvCxnSpPr/>
                      <p:nvPr/>
                    </p:nvCxnSpPr>
                    <p:spPr>
                      <a:xfrm flipH="1">
                        <a:off x="1167227" y="1811083"/>
                        <a:ext cx="91440"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095B7FA1-2239-474D-A7C0-715B1758BFA1}"/>
                          </a:ext>
                        </a:extLst>
                      </p:cNvPr>
                      <p:cNvSpPr txBox="1"/>
                      <p:nvPr/>
                    </p:nvSpPr>
                    <p:spPr>
                      <a:xfrm>
                        <a:off x="869376" y="1657194"/>
                        <a:ext cx="321415" cy="378565"/>
                      </a:xfrm>
                      <a:prstGeom prst="rect">
                        <a:avLst/>
                      </a:prstGeom>
                      <a:noFill/>
                    </p:spPr>
                    <p:txBody>
                      <a:bodyPr wrap="none" rtlCol="0">
                        <a:spAutoFit/>
                      </a:bodyPr>
                      <a:lstStyle/>
                      <a:p>
                        <a:pPr algn="r"/>
                        <a:r>
                          <a:rPr lang="en-US" sz="1400" dirty="0">
                            <a:latin typeface="Century Gothic" panose="020B0502020202020204" pitchFamily="34" charset="0"/>
                          </a:rPr>
                          <a:t>20</a:t>
                        </a:r>
                      </a:p>
                    </p:txBody>
                  </p:sp>
                </p:grpSp>
                <p:grpSp>
                  <p:nvGrpSpPr>
                    <p:cNvPr id="127" name="Group 126">
                      <a:extLst>
                        <a:ext uri="{FF2B5EF4-FFF2-40B4-BE49-F238E27FC236}">
                          <a16:creationId xmlns:a16="http://schemas.microsoft.com/office/drawing/2014/main" id="{7D765A3D-C4B1-7D4D-876E-554E7E48F3B6}"/>
                        </a:ext>
                      </a:extLst>
                    </p:cNvPr>
                    <p:cNvGrpSpPr/>
                    <p:nvPr/>
                  </p:nvGrpSpPr>
                  <p:grpSpPr>
                    <a:xfrm>
                      <a:off x="1093493" y="3275299"/>
                      <a:ext cx="389291" cy="378565"/>
                      <a:chOff x="869376" y="1657194"/>
                      <a:chExt cx="389291" cy="378565"/>
                    </a:xfrm>
                  </p:grpSpPr>
                  <p:cxnSp>
                    <p:nvCxnSpPr>
                      <p:cNvPr id="131" name="Straight Connector 130">
                        <a:extLst>
                          <a:ext uri="{FF2B5EF4-FFF2-40B4-BE49-F238E27FC236}">
                            <a16:creationId xmlns:a16="http://schemas.microsoft.com/office/drawing/2014/main" id="{C259A355-E74D-B046-B73B-FBED4E7A9A96}"/>
                          </a:ext>
                        </a:extLst>
                      </p:cNvPr>
                      <p:cNvCxnSpPr/>
                      <p:nvPr/>
                    </p:nvCxnSpPr>
                    <p:spPr>
                      <a:xfrm flipH="1">
                        <a:off x="1167227" y="1811083"/>
                        <a:ext cx="91440"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TextBox 131">
                        <a:extLst>
                          <a:ext uri="{FF2B5EF4-FFF2-40B4-BE49-F238E27FC236}">
                            <a16:creationId xmlns:a16="http://schemas.microsoft.com/office/drawing/2014/main" id="{9A8D405B-8DC5-CC4C-B4EF-398A9CF295C6}"/>
                          </a:ext>
                        </a:extLst>
                      </p:cNvPr>
                      <p:cNvSpPr txBox="1"/>
                      <p:nvPr/>
                    </p:nvSpPr>
                    <p:spPr>
                      <a:xfrm>
                        <a:off x="869376" y="1657194"/>
                        <a:ext cx="321415" cy="378565"/>
                      </a:xfrm>
                      <a:prstGeom prst="rect">
                        <a:avLst/>
                      </a:prstGeom>
                      <a:noFill/>
                    </p:spPr>
                    <p:txBody>
                      <a:bodyPr wrap="none" rtlCol="0">
                        <a:spAutoFit/>
                      </a:bodyPr>
                      <a:lstStyle/>
                      <a:p>
                        <a:pPr algn="r"/>
                        <a:r>
                          <a:rPr lang="en-US" sz="1400" dirty="0">
                            <a:latin typeface="Century Gothic" panose="020B0502020202020204" pitchFamily="34" charset="0"/>
                          </a:rPr>
                          <a:t>15</a:t>
                        </a:r>
                      </a:p>
                    </p:txBody>
                  </p:sp>
                </p:grpSp>
                <p:grpSp>
                  <p:nvGrpSpPr>
                    <p:cNvPr id="128" name="Group 127">
                      <a:extLst>
                        <a:ext uri="{FF2B5EF4-FFF2-40B4-BE49-F238E27FC236}">
                          <a16:creationId xmlns:a16="http://schemas.microsoft.com/office/drawing/2014/main" id="{62732246-B4FF-0546-8900-10C44B27EAAF}"/>
                        </a:ext>
                      </a:extLst>
                    </p:cNvPr>
                    <p:cNvGrpSpPr/>
                    <p:nvPr/>
                  </p:nvGrpSpPr>
                  <p:grpSpPr>
                    <a:xfrm>
                      <a:off x="1093493" y="4215554"/>
                      <a:ext cx="389291" cy="378565"/>
                      <a:chOff x="869376" y="1657194"/>
                      <a:chExt cx="389291" cy="378565"/>
                    </a:xfrm>
                  </p:grpSpPr>
                  <p:cxnSp>
                    <p:nvCxnSpPr>
                      <p:cNvPr id="129" name="Straight Connector 128">
                        <a:extLst>
                          <a:ext uri="{FF2B5EF4-FFF2-40B4-BE49-F238E27FC236}">
                            <a16:creationId xmlns:a16="http://schemas.microsoft.com/office/drawing/2014/main" id="{DFAFF7EE-8B80-4F47-BF7A-BAFD108BD0AA}"/>
                          </a:ext>
                        </a:extLst>
                      </p:cNvPr>
                      <p:cNvCxnSpPr/>
                      <p:nvPr/>
                    </p:nvCxnSpPr>
                    <p:spPr>
                      <a:xfrm flipH="1">
                        <a:off x="1167227" y="1811083"/>
                        <a:ext cx="91440" cy="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TextBox 129">
                        <a:extLst>
                          <a:ext uri="{FF2B5EF4-FFF2-40B4-BE49-F238E27FC236}">
                            <a16:creationId xmlns:a16="http://schemas.microsoft.com/office/drawing/2014/main" id="{44EE7EA1-766A-3449-8AAC-20D108F9126C}"/>
                          </a:ext>
                        </a:extLst>
                      </p:cNvPr>
                      <p:cNvSpPr txBox="1"/>
                      <p:nvPr/>
                    </p:nvSpPr>
                    <p:spPr>
                      <a:xfrm>
                        <a:off x="869376" y="1657194"/>
                        <a:ext cx="321415" cy="378565"/>
                      </a:xfrm>
                      <a:prstGeom prst="rect">
                        <a:avLst/>
                      </a:prstGeom>
                      <a:noFill/>
                    </p:spPr>
                    <p:txBody>
                      <a:bodyPr wrap="none" rtlCol="0">
                        <a:spAutoFit/>
                      </a:bodyPr>
                      <a:lstStyle/>
                      <a:p>
                        <a:pPr algn="r"/>
                        <a:r>
                          <a:rPr lang="en-US" sz="1400" dirty="0">
                            <a:latin typeface="Century Gothic" panose="020B0502020202020204" pitchFamily="34" charset="0"/>
                          </a:rPr>
                          <a:t>10</a:t>
                        </a:r>
                      </a:p>
                    </p:txBody>
                  </p:sp>
                </p:grpSp>
              </p:grpSp>
              <p:grpSp>
                <p:nvGrpSpPr>
                  <p:cNvPr id="113" name="Group 112">
                    <a:extLst>
                      <a:ext uri="{FF2B5EF4-FFF2-40B4-BE49-F238E27FC236}">
                        <a16:creationId xmlns:a16="http://schemas.microsoft.com/office/drawing/2014/main" id="{CB932BA5-5FBF-E64F-8428-9D63A5932A5F}"/>
                      </a:ext>
                    </a:extLst>
                  </p:cNvPr>
                  <p:cNvGrpSpPr/>
                  <p:nvPr/>
                </p:nvGrpSpPr>
                <p:grpSpPr>
                  <a:xfrm>
                    <a:off x="2391818" y="5347910"/>
                    <a:ext cx="321415" cy="385168"/>
                    <a:chOff x="1301067" y="5313642"/>
                    <a:chExt cx="702918" cy="414722"/>
                  </a:xfrm>
                </p:grpSpPr>
                <p:cxnSp>
                  <p:nvCxnSpPr>
                    <p:cNvPr id="123" name="Straight Connector 122">
                      <a:extLst>
                        <a:ext uri="{FF2B5EF4-FFF2-40B4-BE49-F238E27FC236}">
                          <a16:creationId xmlns:a16="http://schemas.microsoft.com/office/drawing/2014/main" id="{D7701884-2B1C-E440-ABFE-01D55AA2DA0C}"/>
                        </a:ext>
                      </a:extLst>
                    </p:cNvPr>
                    <p:cNvCxnSpPr/>
                    <p:nvPr/>
                  </p:nvCxnSpPr>
                  <p:spPr>
                    <a:xfrm>
                      <a:off x="1644435" y="5313642"/>
                      <a:ext cx="0" cy="9144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24" name="TextBox 123">
                      <a:extLst>
                        <a:ext uri="{FF2B5EF4-FFF2-40B4-BE49-F238E27FC236}">
                          <a16:creationId xmlns:a16="http://schemas.microsoft.com/office/drawing/2014/main" id="{195D1B7C-0697-6441-9034-C314841B495A}"/>
                        </a:ext>
                      </a:extLst>
                    </p:cNvPr>
                    <p:cNvSpPr txBox="1"/>
                    <p:nvPr/>
                  </p:nvSpPr>
                  <p:spPr>
                    <a:xfrm>
                      <a:off x="1301067" y="5367423"/>
                      <a:ext cx="702918" cy="360941"/>
                    </a:xfrm>
                    <a:prstGeom prst="rect">
                      <a:avLst/>
                    </a:prstGeom>
                    <a:noFill/>
                  </p:spPr>
                  <p:txBody>
                    <a:bodyPr wrap="none" rtlCol="0">
                      <a:spAutoFit/>
                    </a:bodyPr>
                    <a:lstStyle/>
                    <a:p>
                      <a:pPr algn="ctr"/>
                      <a:r>
                        <a:rPr lang="en-US" sz="1400" dirty="0">
                          <a:latin typeface="Century Gothic" panose="020B0502020202020204" pitchFamily="34" charset="0"/>
                        </a:rPr>
                        <a:t>60</a:t>
                      </a:r>
                    </a:p>
                  </p:txBody>
                </p:sp>
              </p:grpSp>
              <p:grpSp>
                <p:nvGrpSpPr>
                  <p:cNvPr id="114" name="Group 113">
                    <a:extLst>
                      <a:ext uri="{FF2B5EF4-FFF2-40B4-BE49-F238E27FC236}">
                        <a16:creationId xmlns:a16="http://schemas.microsoft.com/office/drawing/2014/main" id="{F46F0033-AC0F-204F-8A6A-D57F4DA93614}"/>
                      </a:ext>
                    </a:extLst>
                  </p:cNvPr>
                  <p:cNvGrpSpPr/>
                  <p:nvPr/>
                </p:nvGrpSpPr>
                <p:grpSpPr>
                  <a:xfrm>
                    <a:off x="3216537" y="5347910"/>
                    <a:ext cx="321415" cy="385168"/>
                    <a:chOff x="1340126" y="5313642"/>
                    <a:chExt cx="702919" cy="414722"/>
                  </a:xfrm>
                </p:grpSpPr>
                <p:cxnSp>
                  <p:nvCxnSpPr>
                    <p:cNvPr id="121" name="Straight Connector 120">
                      <a:extLst>
                        <a:ext uri="{FF2B5EF4-FFF2-40B4-BE49-F238E27FC236}">
                          <a16:creationId xmlns:a16="http://schemas.microsoft.com/office/drawing/2014/main" id="{A700F9AA-C626-B147-8A29-332330FAA32F}"/>
                        </a:ext>
                      </a:extLst>
                    </p:cNvPr>
                    <p:cNvCxnSpPr/>
                    <p:nvPr/>
                  </p:nvCxnSpPr>
                  <p:spPr>
                    <a:xfrm>
                      <a:off x="1675401" y="5313642"/>
                      <a:ext cx="0" cy="9144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22" name="TextBox 121">
                      <a:extLst>
                        <a:ext uri="{FF2B5EF4-FFF2-40B4-BE49-F238E27FC236}">
                          <a16:creationId xmlns:a16="http://schemas.microsoft.com/office/drawing/2014/main" id="{CEA37F84-7B85-2F43-BC13-7559FE842C54}"/>
                        </a:ext>
                      </a:extLst>
                    </p:cNvPr>
                    <p:cNvSpPr txBox="1"/>
                    <p:nvPr/>
                  </p:nvSpPr>
                  <p:spPr>
                    <a:xfrm>
                      <a:off x="1340126" y="5367423"/>
                      <a:ext cx="702919" cy="360941"/>
                    </a:xfrm>
                    <a:prstGeom prst="rect">
                      <a:avLst/>
                    </a:prstGeom>
                    <a:noFill/>
                  </p:spPr>
                  <p:txBody>
                    <a:bodyPr wrap="none" rtlCol="0">
                      <a:spAutoFit/>
                    </a:bodyPr>
                    <a:lstStyle/>
                    <a:p>
                      <a:pPr algn="ctr"/>
                      <a:r>
                        <a:rPr lang="en-US" sz="1400" dirty="0">
                          <a:latin typeface="Century Gothic" panose="020B0502020202020204" pitchFamily="34" charset="0"/>
                        </a:rPr>
                        <a:t>80</a:t>
                      </a:r>
                    </a:p>
                  </p:txBody>
                </p:sp>
              </p:grpSp>
              <p:grpSp>
                <p:nvGrpSpPr>
                  <p:cNvPr id="115" name="Group 114">
                    <a:extLst>
                      <a:ext uri="{FF2B5EF4-FFF2-40B4-BE49-F238E27FC236}">
                        <a16:creationId xmlns:a16="http://schemas.microsoft.com/office/drawing/2014/main" id="{FE3E5CEF-0204-B641-AA04-3FFCA62BA76B}"/>
                      </a:ext>
                    </a:extLst>
                  </p:cNvPr>
                  <p:cNvGrpSpPr/>
                  <p:nvPr/>
                </p:nvGrpSpPr>
                <p:grpSpPr>
                  <a:xfrm>
                    <a:off x="3988499" y="5347910"/>
                    <a:ext cx="404725" cy="385168"/>
                    <a:chOff x="1170911" y="5313642"/>
                    <a:chExt cx="885114" cy="414722"/>
                  </a:xfrm>
                </p:grpSpPr>
                <p:cxnSp>
                  <p:nvCxnSpPr>
                    <p:cNvPr id="119" name="Straight Connector 118">
                      <a:extLst>
                        <a:ext uri="{FF2B5EF4-FFF2-40B4-BE49-F238E27FC236}">
                          <a16:creationId xmlns:a16="http://schemas.microsoft.com/office/drawing/2014/main" id="{3F3D4F4A-CB45-3D42-97B0-993ED057B68B}"/>
                        </a:ext>
                      </a:extLst>
                    </p:cNvPr>
                    <p:cNvCxnSpPr/>
                    <p:nvPr/>
                  </p:nvCxnSpPr>
                  <p:spPr>
                    <a:xfrm>
                      <a:off x="1613469" y="5313642"/>
                      <a:ext cx="0" cy="91440"/>
                    </a:xfrm>
                    <a:prstGeom prst="line">
                      <a:avLst/>
                    </a:prstGeom>
                    <a:ln w="12700" cap="sq">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9D884AF7-74DD-4940-B73B-4A505F7C6AA4}"/>
                        </a:ext>
                      </a:extLst>
                    </p:cNvPr>
                    <p:cNvSpPr txBox="1"/>
                    <p:nvPr/>
                  </p:nvSpPr>
                  <p:spPr>
                    <a:xfrm>
                      <a:off x="1170911" y="5367423"/>
                      <a:ext cx="885114" cy="360941"/>
                    </a:xfrm>
                    <a:prstGeom prst="rect">
                      <a:avLst/>
                    </a:prstGeom>
                    <a:noFill/>
                  </p:spPr>
                  <p:txBody>
                    <a:bodyPr wrap="none" rtlCol="0">
                      <a:spAutoFit/>
                    </a:bodyPr>
                    <a:lstStyle/>
                    <a:p>
                      <a:pPr algn="ctr"/>
                      <a:r>
                        <a:rPr lang="en-US" sz="1400" dirty="0">
                          <a:latin typeface="Century Gothic" panose="020B0502020202020204" pitchFamily="34" charset="0"/>
                        </a:rPr>
                        <a:t>100</a:t>
                      </a:r>
                    </a:p>
                  </p:txBody>
                </p:sp>
              </p:grpSp>
              <p:sp>
                <p:nvSpPr>
                  <p:cNvPr id="118" name="TextBox 117">
                    <a:extLst>
                      <a:ext uri="{FF2B5EF4-FFF2-40B4-BE49-F238E27FC236}">
                        <a16:creationId xmlns:a16="http://schemas.microsoft.com/office/drawing/2014/main" id="{930E13A3-91BD-6E4E-A6C8-59E8B354F8ED}"/>
                      </a:ext>
                    </a:extLst>
                  </p:cNvPr>
                  <p:cNvSpPr txBox="1"/>
                  <p:nvPr/>
                </p:nvSpPr>
                <p:spPr>
                  <a:xfrm>
                    <a:off x="1572901" y="5584735"/>
                    <a:ext cx="2779058" cy="335218"/>
                  </a:xfrm>
                  <a:prstGeom prst="rect">
                    <a:avLst/>
                  </a:prstGeom>
                  <a:noFill/>
                </p:spPr>
                <p:txBody>
                  <a:bodyPr wrap="square" rtlCol="0">
                    <a:spAutoFit/>
                  </a:bodyPr>
                  <a:lstStyle/>
                  <a:p>
                    <a:pPr algn="ctr"/>
                    <a:r>
                      <a:rPr lang="en-US" sz="1400" b="1" dirty="0">
                        <a:latin typeface="Century Gothic" panose="020B0502020202020204" pitchFamily="34" charset="0"/>
                      </a:rPr>
                      <a:t>Baseline eGFR (mL/min/1.73 m</a:t>
                    </a:r>
                    <a:r>
                      <a:rPr lang="en-US" sz="1400" b="1" baseline="30000" dirty="0">
                        <a:latin typeface="Century Gothic" panose="020B0502020202020204" pitchFamily="34" charset="0"/>
                      </a:rPr>
                      <a:t>2</a:t>
                    </a:r>
                    <a:r>
                      <a:rPr lang="en-US" sz="1400" b="1" dirty="0">
                        <a:latin typeface="Century Gothic" panose="020B0502020202020204" pitchFamily="34" charset="0"/>
                      </a:rPr>
                      <a:t>)</a:t>
                    </a:r>
                  </a:p>
                </p:txBody>
              </p:sp>
            </p:grpSp>
            <p:sp>
              <p:nvSpPr>
                <p:cNvPr id="5" name="Freeform: Shape 4">
                  <a:extLst>
                    <a:ext uri="{FF2B5EF4-FFF2-40B4-BE49-F238E27FC236}">
                      <a16:creationId xmlns:a16="http://schemas.microsoft.com/office/drawing/2014/main" id="{5C2DF769-217A-49DC-B238-05285AA27974}"/>
                    </a:ext>
                  </a:extLst>
                </p:cNvPr>
                <p:cNvSpPr/>
                <p:nvPr/>
              </p:nvSpPr>
              <p:spPr>
                <a:xfrm>
                  <a:off x="1304001" y="3181775"/>
                  <a:ext cx="3252708" cy="1921566"/>
                </a:xfrm>
                <a:custGeom>
                  <a:avLst/>
                  <a:gdLst>
                    <a:gd name="connsiteX0" fmla="*/ 510 w 3252707"/>
                    <a:gd name="connsiteY0" fmla="*/ 0 h 1921566"/>
                    <a:gd name="connsiteX1" fmla="*/ 510 w 3252707"/>
                    <a:gd name="connsiteY1" fmla="*/ 1052535 h 1921566"/>
                    <a:gd name="connsiteX2" fmla="*/ 172967 w 3252707"/>
                    <a:gd name="connsiteY2" fmla="*/ 1066915 h 1921566"/>
                    <a:gd name="connsiteX3" fmla="*/ 534975 w 3252707"/>
                    <a:gd name="connsiteY3" fmla="*/ 1244437 h 1921566"/>
                    <a:gd name="connsiteX4" fmla="*/ 880910 w 3252707"/>
                    <a:gd name="connsiteY4" fmla="*/ 1391163 h 1921566"/>
                    <a:gd name="connsiteX5" fmla="*/ 1330676 w 3252707"/>
                    <a:gd name="connsiteY5" fmla="*/ 1575048 h 1921566"/>
                    <a:gd name="connsiteX6" fmla="*/ 1781336 w 3252707"/>
                    <a:gd name="connsiteY6" fmla="*/ 1746207 h 1921566"/>
                    <a:gd name="connsiteX7" fmla="*/ 2333148 w 3252707"/>
                    <a:gd name="connsiteY7" fmla="*/ 1843940 h 1921566"/>
                    <a:gd name="connsiteX8" fmla="*/ 2826029 w 3252707"/>
                    <a:gd name="connsiteY8" fmla="*/ 1860610 h 1921566"/>
                    <a:gd name="connsiteX9" fmla="*/ 3255259 w 3252707"/>
                    <a:gd name="connsiteY9" fmla="*/ 1927547 h 1921566"/>
                    <a:gd name="connsiteX10" fmla="*/ 3255259 w 3252707"/>
                    <a:gd name="connsiteY10" fmla="*/ 1148995 h 1921566"/>
                    <a:gd name="connsiteX11" fmla="*/ 2981266 w 3252707"/>
                    <a:gd name="connsiteY11" fmla="*/ 1444865 h 1921566"/>
                    <a:gd name="connsiteX12" fmla="*/ 2721432 w 3252707"/>
                    <a:gd name="connsiteY12" fmla="*/ 1552142 h 1921566"/>
                    <a:gd name="connsiteX13" fmla="*/ 2428051 w 3252707"/>
                    <a:gd name="connsiteY13" fmla="*/ 1587646 h 1921566"/>
                    <a:gd name="connsiteX14" fmla="*/ 2052522 w 3252707"/>
                    <a:gd name="connsiteY14" fmla="*/ 1552142 h 1921566"/>
                    <a:gd name="connsiteX15" fmla="*/ 1672019 w 3252707"/>
                    <a:gd name="connsiteY15" fmla="*/ 1412924 h 1921566"/>
                    <a:gd name="connsiteX16" fmla="*/ 1109110 w 3252707"/>
                    <a:gd name="connsiteY16" fmla="*/ 1128379 h 1921566"/>
                    <a:gd name="connsiteX17" fmla="*/ 628091 w 3252707"/>
                    <a:gd name="connsiteY17" fmla="*/ 712888 h 1921566"/>
                    <a:gd name="connsiteX18" fmla="*/ 277054 w 3252707"/>
                    <a:gd name="connsiteY18" fmla="*/ 368152 h 1921566"/>
                    <a:gd name="connsiteX19" fmla="*/ 0 w 3252707"/>
                    <a:gd name="connsiteY19" fmla="*/ 0 h 1921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52707" h="1921566">
                      <a:moveTo>
                        <a:pt x="510" y="0"/>
                      </a:moveTo>
                      <a:lnTo>
                        <a:pt x="510" y="1052535"/>
                      </a:lnTo>
                      <a:cubicBezTo>
                        <a:pt x="58204" y="1041107"/>
                        <a:pt x="117965" y="1046083"/>
                        <a:pt x="172967" y="1066915"/>
                      </a:cubicBezTo>
                      <a:cubicBezTo>
                        <a:pt x="261620" y="1101656"/>
                        <a:pt x="380503" y="1166047"/>
                        <a:pt x="534975" y="1244437"/>
                      </a:cubicBezTo>
                      <a:cubicBezTo>
                        <a:pt x="689446" y="1322826"/>
                        <a:pt x="771211" y="1349932"/>
                        <a:pt x="880910" y="1391163"/>
                      </a:cubicBezTo>
                      <a:cubicBezTo>
                        <a:pt x="990609" y="1432394"/>
                        <a:pt x="1177991" y="1501749"/>
                        <a:pt x="1330676" y="1575048"/>
                      </a:cubicBezTo>
                      <a:cubicBezTo>
                        <a:pt x="1483362" y="1648347"/>
                        <a:pt x="1641278" y="1717829"/>
                        <a:pt x="1781336" y="1746207"/>
                      </a:cubicBezTo>
                      <a:cubicBezTo>
                        <a:pt x="1921394" y="1774585"/>
                        <a:pt x="2175360" y="1823325"/>
                        <a:pt x="2333148" y="1843940"/>
                      </a:cubicBezTo>
                      <a:cubicBezTo>
                        <a:pt x="2496523" y="1865332"/>
                        <a:pt x="2661582" y="1870905"/>
                        <a:pt x="2826029" y="1860610"/>
                      </a:cubicBezTo>
                      <a:cubicBezTo>
                        <a:pt x="2969531" y="1849030"/>
                        <a:pt x="3102190" y="1859338"/>
                        <a:pt x="3255259" y="1927547"/>
                      </a:cubicBezTo>
                      <a:lnTo>
                        <a:pt x="3255259" y="1148995"/>
                      </a:lnTo>
                      <a:cubicBezTo>
                        <a:pt x="3255259" y="1148995"/>
                        <a:pt x="3122217" y="1369020"/>
                        <a:pt x="2981266" y="1444865"/>
                      </a:cubicBezTo>
                      <a:cubicBezTo>
                        <a:pt x="2981266" y="1444865"/>
                        <a:pt x="2884195" y="1519564"/>
                        <a:pt x="2721432" y="1552142"/>
                      </a:cubicBezTo>
                      <a:cubicBezTo>
                        <a:pt x="2721432" y="1552142"/>
                        <a:pt x="2629336" y="1576066"/>
                        <a:pt x="2428051" y="1587646"/>
                      </a:cubicBezTo>
                      <a:cubicBezTo>
                        <a:pt x="2301884" y="1591375"/>
                        <a:pt x="2175743" y="1579451"/>
                        <a:pt x="2052522" y="1552142"/>
                      </a:cubicBezTo>
                      <a:cubicBezTo>
                        <a:pt x="2052522" y="1552142"/>
                        <a:pt x="1807868" y="1488514"/>
                        <a:pt x="1672019" y="1412924"/>
                      </a:cubicBezTo>
                      <a:cubicBezTo>
                        <a:pt x="1672019" y="1412924"/>
                        <a:pt x="1294705" y="1272942"/>
                        <a:pt x="1109110" y="1128379"/>
                      </a:cubicBezTo>
                      <a:cubicBezTo>
                        <a:pt x="1109110" y="1128379"/>
                        <a:pt x="812029" y="924769"/>
                        <a:pt x="628091" y="712888"/>
                      </a:cubicBezTo>
                      <a:cubicBezTo>
                        <a:pt x="628091" y="712888"/>
                        <a:pt x="478722" y="579142"/>
                        <a:pt x="277054" y="368152"/>
                      </a:cubicBezTo>
                      <a:cubicBezTo>
                        <a:pt x="277054" y="368152"/>
                        <a:pt x="113781" y="200428"/>
                        <a:pt x="0" y="0"/>
                      </a:cubicBezTo>
                    </a:path>
                  </a:pathLst>
                </a:custGeom>
                <a:solidFill>
                  <a:schemeClr val="accent6">
                    <a:lumMod val="20000"/>
                    <a:lumOff val="80000"/>
                  </a:schemeClr>
                </a:solidFill>
                <a:ln w="12736" cap="flat">
                  <a:noFill/>
                  <a:prstDash val="solid"/>
                  <a:miter/>
                </a:ln>
              </p:spPr>
              <p:txBody>
                <a:bodyPr rtlCol="0" anchor="ctr"/>
                <a:lstStyle/>
                <a:p>
                  <a:endParaRPr lang="en-US" dirty="0">
                    <a:latin typeface="Century Gothic" panose="020B0502020202020204" pitchFamily="34" charset="0"/>
                  </a:endParaRPr>
                </a:p>
              </p:txBody>
            </p:sp>
            <p:sp>
              <p:nvSpPr>
                <p:cNvPr id="6" name="Freeform: Shape 5">
                  <a:extLst>
                    <a:ext uri="{FF2B5EF4-FFF2-40B4-BE49-F238E27FC236}">
                      <a16:creationId xmlns:a16="http://schemas.microsoft.com/office/drawing/2014/main" id="{AFAC1F67-BA7A-49AD-A1CD-B59FFCE32C15}"/>
                    </a:ext>
                  </a:extLst>
                </p:cNvPr>
                <p:cNvSpPr/>
                <p:nvPr/>
              </p:nvSpPr>
              <p:spPr>
                <a:xfrm>
                  <a:off x="1304511" y="1984678"/>
                  <a:ext cx="3252708" cy="2748730"/>
                </a:xfrm>
                <a:custGeom>
                  <a:avLst/>
                  <a:gdLst>
                    <a:gd name="connsiteX0" fmla="*/ 2483538 w 3252707"/>
                    <a:gd name="connsiteY0" fmla="*/ 2749240 h 2748730"/>
                    <a:gd name="connsiteX1" fmla="*/ 2276385 w 3252707"/>
                    <a:gd name="connsiteY1" fmla="*/ 2737659 h 2748730"/>
                    <a:gd name="connsiteX2" fmla="*/ 1923434 w 3252707"/>
                    <a:gd name="connsiteY2" fmla="*/ 2711445 h 2748730"/>
                    <a:gd name="connsiteX3" fmla="*/ 1672019 w 3252707"/>
                    <a:gd name="connsiteY3" fmla="*/ 2609640 h 2748730"/>
                    <a:gd name="connsiteX4" fmla="*/ 1109110 w 3252707"/>
                    <a:gd name="connsiteY4" fmla="*/ 2325095 h 2748730"/>
                    <a:gd name="connsiteX5" fmla="*/ 628092 w 3252707"/>
                    <a:gd name="connsiteY5" fmla="*/ 1909604 h 2748730"/>
                    <a:gd name="connsiteX6" fmla="*/ 277054 w 3252707"/>
                    <a:gd name="connsiteY6" fmla="*/ 1564868 h 2748730"/>
                    <a:gd name="connsiteX7" fmla="*/ 0 w 3252707"/>
                    <a:gd name="connsiteY7" fmla="*/ 1196716 h 2748730"/>
                    <a:gd name="connsiteX8" fmla="*/ 0 w 3252707"/>
                    <a:gd name="connsiteY8" fmla="*/ 0 h 2748730"/>
                    <a:gd name="connsiteX9" fmla="*/ 229603 w 3252707"/>
                    <a:gd name="connsiteY9" fmla="*/ 814439 h 2748730"/>
                    <a:gd name="connsiteX10" fmla="*/ 534720 w 3252707"/>
                    <a:gd name="connsiteY10" fmla="*/ 1467644 h 2748730"/>
                    <a:gd name="connsiteX11" fmla="*/ 886267 w 3252707"/>
                    <a:gd name="connsiteY11" fmla="*/ 1936455 h 2748730"/>
                    <a:gd name="connsiteX12" fmla="*/ 1385526 w 3252707"/>
                    <a:gd name="connsiteY12" fmla="*/ 2284500 h 2748730"/>
                    <a:gd name="connsiteX13" fmla="*/ 1581964 w 3252707"/>
                    <a:gd name="connsiteY13" fmla="*/ 2344056 h 2748730"/>
                    <a:gd name="connsiteX14" fmla="*/ 1872922 w 3252707"/>
                    <a:gd name="connsiteY14" fmla="*/ 2420410 h 2748730"/>
                    <a:gd name="connsiteX15" fmla="*/ 2246665 w 3252707"/>
                    <a:gd name="connsiteY15" fmla="*/ 2476148 h 2748730"/>
                    <a:gd name="connsiteX16" fmla="*/ 2332255 w 3252707"/>
                    <a:gd name="connsiteY16" fmla="*/ 2472458 h 2748730"/>
                    <a:gd name="connsiteX17" fmla="*/ 2710845 w 3252707"/>
                    <a:gd name="connsiteY17" fmla="*/ 2359709 h 2748730"/>
                    <a:gd name="connsiteX18" fmla="*/ 3016344 w 3252707"/>
                    <a:gd name="connsiteY18" fmla="*/ 2128357 h 2748730"/>
                    <a:gd name="connsiteX19" fmla="*/ 3255386 w 3252707"/>
                    <a:gd name="connsiteY19" fmla="*/ 1726355 h 2748730"/>
                    <a:gd name="connsiteX20" fmla="*/ 3255386 w 3252707"/>
                    <a:gd name="connsiteY20" fmla="*/ 2346093 h 2748730"/>
                    <a:gd name="connsiteX21" fmla="*/ 3004354 w 3252707"/>
                    <a:gd name="connsiteY21" fmla="*/ 2628346 h 2748730"/>
                    <a:gd name="connsiteX22" fmla="*/ 2790696 w 3252707"/>
                    <a:gd name="connsiteY22" fmla="*/ 2697065 h 2748730"/>
                    <a:gd name="connsiteX23" fmla="*/ 2484559 w 3252707"/>
                    <a:gd name="connsiteY23" fmla="*/ 2749240 h 2748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52707" h="2748730">
                      <a:moveTo>
                        <a:pt x="2483538" y="2749240"/>
                      </a:moveTo>
                      <a:cubicBezTo>
                        <a:pt x="2407004" y="2749240"/>
                        <a:pt x="2337103" y="2741732"/>
                        <a:pt x="2276385" y="2737659"/>
                      </a:cubicBezTo>
                      <a:cubicBezTo>
                        <a:pt x="2126633" y="2731678"/>
                        <a:pt x="2004816" y="2719716"/>
                        <a:pt x="1923434" y="2711445"/>
                      </a:cubicBezTo>
                      <a:cubicBezTo>
                        <a:pt x="1843456" y="2685993"/>
                        <a:pt x="1742814" y="2649725"/>
                        <a:pt x="1672019" y="2609640"/>
                      </a:cubicBezTo>
                      <a:cubicBezTo>
                        <a:pt x="1672019" y="2609640"/>
                        <a:pt x="1294705" y="2469658"/>
                        <a:pt x="1109110" y="2325095"/>
                      </a:cubicBezTo>
                      <a:cubicBezTo>
                        <a:pt x="1109110" y="2325095"/>
                        <a:pt x="812029" y="2121485"/>
                        <a:pt x="628092" y="1909604"/>
                      </a:cubicBezTo>
                      <a:cubicBezTo>
                        <a:pt x="628092" y="1909604"/>
                        <a:pt x="478722" y="1775858"/>
                        <a:pt x="277054" y="1564868"/>
                      </a:cubicBezTo>
                      <a:cubicBezTo>
                        <a:pt x="277054" y="1564868"/>
                        <a:pt x="113781" y="1397144"/>
                        <a:pt x="0" y="1196716"/>
                      </a:cubicBezTo>
                      <a:lnTo>
                        <a:pt x="0" y="0"/>
                      </a:lnTo>
                      <a:cubicBezTo>
                        <a:pt x="66585" y="352627"/>
                        <a:pt x="229603" y="814439"/>
                        <a:pt x="229603" y="814439"/>
                      </a:cubicBezTo>
                      <a:cubicBezTo>
                        <a:pt x="365069" y="1203333"/>
                        <a:pt x="534720" y="1467644"/>
                        <a:pt x="534720" y="1467644"/>
                      </a:cubicBezTo>
                      <a:cubicBezTo>
                        <a:pt x="630770" y="1638625"/>
                        <a:pt x="748965" y="1796257"/>
                        <a:pt x="886267" y="1936455"/>
                      </a:cubicBezTo>
                      <a:cubicBezTo>
                        <a:pt x="1162046" y="2232326"/>
                        <a:pt x="1385526" y="2284500"/>
                        <a:pt x="1385526" y="2284500"/>
                      </a:cubicBezTo>
                      <a:cubicBezTo>
                        <a:pt x="1448960" y="2310524"/>
                        <a:pt x="1514742" y="2330465"/>
                        <a:pt x="1581964" y="2344056"/>
                      </a:cubicBezTo>
                      <a:cubicBezTo>
                        <a:pt x="1677185" y="2375769"/>
                        <a:pt x="1774384" y="2401271"/>
                        <a:pt x="1872922" y="2420410"/>
                      </a:cubicBezTo>
                      <a:cubicBezTo>
                        <a:pt x="1993986" y="2457619"/>
                        <a:pt x="2119988" y="2476415"/>
                        <a:pt x="2246665" y="2476148"/>
                      </a:cubicBezTo>
                      <a:cubicBezTo>
                        <a:pt x="2275237" y="2476390"/>
                        <a:pt x="2303810" y="2475168"/>
                        <a:pt x="2332255" y="2472458"/>
                      </a:cubicBezTo>
                      <a:cubicBezTo>
                        <a:pt x="2571808" y="2436444"/>
                        <a:pt x="2692987" y="2368744"/>
                        <a:pt x="2710845" y="2359709"/>
                      </a:cubicBezTo>
                      <a:cubicBezTo>
                        <a:pt x="2832484" y="2312828"/>
                        <a:pt x="2938382" y="2232631"/>
                        <a:pt x="3016344" y="2128357"/>
                      </a:cubicBezTo>
                      <a:cubicBezTo>
                        <a:pt x="3110379" y="2003392"/>
                        <a:pt x="3190524" y="1868590"/>
                        <a:pt x="3255386" y="1726355"/>
                      </a:cubicBezTo>
                      <a:lnTo>
                        <a:pt x="3255386" y="2346093"/>
                      </a:lnTo>
                      <a:cubicBezTo>
                        <a:pt x="3255386" y="2346093"/>
                        <a:pt x="3136503" y="2542703"/>
                        <a:pt x="3004354" y="2628346"/>
                      </a:cubicBezTo>
                      <a:cubicBezTo>
                        <a:pt x="2904987" y="2648326"/>
                        <a:pt x="2857153" y="2676577"/>
                        <a:pt x="2790696" y="2697065"/>
                      </a:cubicBezTo>
                      <a:cubicBezTo>
                        <a:pt x="2692693" y="2732938"/>
                        <a:pt x="2588938" y="2750614"/>
                        <a:pt x="2484559" y="2749240"/>
                      </a:cubicBezTo>
                    </a:path>
                  </a:pathLst>
                </a:custGeom>
                <a:solidFill>
                  <a:schemeClr val="accent1">
                    <a:lumMod val="20000"/>
                    <a:lumOff val="80000"/>
                  </a:schemeClr>
                </a:solidFill>
                <a:ln w="12736" cap="flat">
                  <a:noFill/>
                  <a:prstDash val="solid"/>
                  <a:miter/>
                </a:ln>
              </p:spPr>
              <p:txBody>
                <a:bodyPr rtlCol="0" anchor="ctr"/>
                <a:lstStyle/>
                <a:p>
                  <a:endParaRPr lang="en-US" dirty="0">
                    <a:latin typeface="Century Gothic" panose="020B0502020202020204" pitchFamily="34" charset="0"/>
                  </a:endParaRPr>
                </a:p>
              </p:txBody>
            </p:sp>
            <p:sp>
              <p:nvSpPr>
                <p:cNvPr id="8" name="Freeform: Shape 7">
                  <a:extLst>
                    <a:ext uri="{FF2B5EF4-FFF2-40B4-BE49-F238E27FC236}">
                      <a16:creationId xmlns:a16="http://schemas.microsoft.com/office/drawing/2014/main" id="{764721F5-C8EF-4E0A-872E-331B9BAD3238}"/>
                    </a:ext>
                  </a:extLst>
                </p:cNvPr>
                <p:cNvSpPr/>
                <p:nvPr/>
              </p:nvSpPr>
              <p:spPr>
                <a:xfrm>
                  <a:off x="1305149" y="3181902"/>
                  <a:ext cx="3252708" cy="1514347"/>
                </a:xfrm>
                <a:custGeom>
                  <a:avLst/>
                  <a:gdLst>
                    <a:gd name="connsiteX0" fmla="*/ 3003078 w 3252707"/>
                    <a:gd name="connsiteY0" fmla="*/ 1431122 h 1514346"/>
                    <a:gd name="connsiteX1" fmla="*/ 3254749 w 3252707"/>
                    <a:gd name="connsiteY1" fmla="*/ 1148868 h 1514346"/>
                    <a:gd name="connsiteX2" fmla="*/ 3254749 w 3252707"/>
                    <a:gd name="connsiteY2" fmla="*/ 1421705 h 1514346"/>
                    <a:gd name="connsiteX3" fmla="*/ 3149769 w 3252707"/>
                    <a:gd name="connsiteY3" fmla="*/ 1413942 h 1514346"/>
                    <a:gd name="connsiteX4" fmla="*/ 3059076 w 3252707"/>
                    <a:gd name="connsiteY4" fmla="*/ 1421705 h 1514346"/>
                    <a:gd name="connsiteX5" fmla="*/ 3003716 w 3252707"/>
                    <a:gd name="connsiteY5" fmla="*/ 1431122 h 1514346"/>
                    <a:gd name="connsiteX6" fmla="*/ 1923435 w 3252707"/>
                    <a:gd name="connsiteY6" fmla="*/ 1514220 h 1514346"/>
                    <a:gd name="connsiteX7" fmla="*/ 1832869 w 3252707"/>
                    <a:gd name="connsiteY7" fmla="*/ 1505948 h 1514346"/>
                    <a:gd name="connsiteX8" fmla="*/ 1324171 w 3252707"/>
                    <a:gd name="connsiteY8" fmla="*/ 1375129 h 1514346"/>
                    <a:gd name="connsiteX9" fmla="*/ 945709 w 3252707"/>
                    <a:gd name="connsiteY9" fmla="*/ 1230948 h 1514346"/>
                    <a:gd name="connsiteX10" fmla="*/ 612529 w 3252707"/>
                    <a:gd name="connsiteY10" fmla="*/ 1006977 h 1514346"/>
                    <a:gd name="connsiteX11" fmla="*/ 309326 w 3252707"/>
                    <a:gd name="connsiteY11" fmla="*/ 599758 h 1514346"/>
                    <a:gd name="connsiteX12" fmla="*/ 198989 w 3252707"/>
                    <a:gd name="connsiteY12" fmla="*/ 421599 h 1514346"/>
                    <a:gd name="connsiteX13" fmla="*/ 0 w 3252707"/>
                    <a:gd name="connsiteY13" fmla="*/ 107150 h 1514346"/>
                    <a:gd name="connsiteX14" fmla="*/ 0 w 3252707"/>
                    <a:gd name="connsiteY14" fmla="*/ 0 h 1514346"/>
                    <a:gd name="connsiteX15" fmla="*/ 277054 w 3252707"/>
                    <a:gd name="connsiteY15" fmla="*/ 368152 h 1514346"/>
                    <a:gd name="connsiteX16" fmla="*/ 627071 w 3252707"/>
                    <a:gd name="connsiteY16" fmla="*/ 712761 h 1514346"/>
                    <a:gd name="connsiteX17" fmla="*/ 1108089 w 3252707"/>
                    <a:gd name="connsiteY17" fmla="*/ 1128252 h 1514346"/>
                    <a:gd name="connsiteX18" fmla="*/ 1670999 w 3252707"/>
                    <a:gd name="connsiteY18" fmla="*/ 1412797 h 1514346"/>
                    <a:gd name="connsiteX19" fmla="*/ 1922414 w 3252707"/>
                    <a:gd name="connsiteY19" fmla="*/ 1514601 h 151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52707" h="1514346">
                      <a:moveTo>
                        <a:pt x="3003078" y="1431122"/>
                      </a:moveTo>
                      <a:cubicBezTo>
                        <a:pt x="3135228" y="1345478"/>
                        <a:pt x="3254749" y="1148868"/>
                        <a:pt x="3254749" y="1148868"/>
                      </a:cubicBezTo>
                      <a:lnTo>
                        <a:pt x="3254749" y="1421705"/>
                      </a:lnTo>
                      <a:cubicBezTo>
                        <a:pt x="3219976" y="1416716"/>
                        <a:pt x="3184898" y="1414120"/>
                        <a:pt x="3149769" y="1413942"/>
                      </a:cubicBezTo>
                      <a:cubicBezTo>
                        <a:pt x="3119359" y="1413738"/>
                        <a:pt x="3089001" y="1416334"/>
                        <a:pt x="3059076" y="1421705"/>
                      </a:cubicBezTo>
                      <a:cubicBezTo>
                        <a:pt x="3038922" y="1424504"/>
                        <a:pt x="3020809" y="1427685"/>
                        <a:pt x="3003716" y="1431122"/>
                      </a:cubicBezTo>
                      <a:moveTo>
                        <a:pt x="1923435" y="1514220"/>
                      </a:moveTo>
                      <a:cubicBezTo>
                        <a:pt x="1882616" y="1510020"/>
                        <a:pt x="1851875" y="1506839"/>
                        <a:pt x="1832869" y="1505948"/>
                      </a:cubicBezTo>
                      <a:cubicBezTo>
                        <a:pt x="1658460" y="1483882"/>
                        <a:pt x="1487546" y="1439927"/>
                        <a:pt x="1324171" y="1375129"/>
                      </a:cubicBezTo>
                      <a:cubicBezTo>
                        <a:pt x="1136917" y="1313537"/>
                        <a:pt x="983083" y="1241383"/>
                        <a:pt x="945709" y="1230948"/>
                      </a:cubicBezTo>
                      <a:cubicBezTo>
                        <a:pt x="767129" y="1163247"/>
                        <a:pt x="652965" y="1046045"/>
                        <a:pt x="612529" y="1006977"/>
                      </a:cubicBezTo>
                      <a:cubicBezTo>
                        <a:pt x="406525" y="793569"/>
                        <a:pt x="405504" y="742539"/>
                        <a:pt x="309326" y="599758"/>
                      </a:cubicBezTo>
                      <a:cubicBezTo>
                        <a:pt x="213148" y="456976"/>
                        <a:pt x="198989" y="421599"/>
                        <a:pt x="198989" y="421599"/>
                      </a:cubicBezTo>
                      <a:cubicBezTo>
                        <a:pt x="94775" y="215190"/>
                        <a:pt x="0" y="107150"/>
                        <a:pt x="0" y="107150"/>
                      </a:cubicBezTo>
                      <a:lnTo>
                        <a:pt x="0" y="0"/>
                      </a:lnTo>
                      <a:cubicBezTo>
                        <a:pt x="113781" y="200428"/>
                        <a:pt x="277054" y="368152"/>
                        <a:pt x="277054" y="368152"/>
                      </a:cubicBezTo>
                      <a:cubicBezTo>
                        <a:pt x="478084" y="579015"/>
                        <a:pt x="627071" y="712761"/>
                        <a:pt x="627071" y="712761"/>
                      </a:cubicBezTo>
                      <a:cubicBezTo>
                        <a:pt x="811009" y="925024"/>
                        <a:pt x="1108089" y="1128252"/>
                        <a:pt x="1108089" y="1128252"/>
                      </a:cubicBezTo>
                      <a:cubicBezTo>
                        <a:pt x="1293685" y="1272433"/>
                        <a:pt x="1670999" y="1412797"/>
                        <a:pt x="1670999" y="1412797"/>
                      </a:cubicBezTo>
                      <a:cubicBezTo>
                        <a:pt x="1741793" y="1452500"/>
                        <a:pt x="1842436" y="1489150"/>
                        <a:pt x="1922414" y="1514601"/>
                      </a:cubicBezTo>
                    </a:path>
                  </a:pathLst>
                </a:custGeom>
                <a:solidFill>
                  <a:srgbClr val="86ABB9"/>
                </a:solidFill>
                <a:ln w="12736" cap="flat">
                  <a:noFill/>
                  <a:prstDash val="solid"/>
                  <a:miter/>
                </a:ln>
              </p:spPr>
              <p:txBody>
                <a:bodyPr rtlCol="0" anchor="ctr"/>
                <a:lstStyle/>
                <a:p>
                  <a:endParaRPr lang="en-US" dirty="0">
                    <a:latin typeface="Century Gothic" panose="020B0502020202020204" pitchFamily="34" charset="0"/>
                  </a:endParaRPr>
                </a:p>
              </p:txBody>
            </p:sp>
            <p:sp>
              <p:nvSpPr>
                <p:cNvPr id="25" name="Freeform: Shape 24">
                  <a:extLst>
                    <a:ext uri="{FF2B5EF4-FFF2-40B4-BE49-F238E27FC236}">
                      <a16:creationId xmlns:a16="http://schemas.microsoft.com/office/drawing/2014/main" id="{2048D221-F5A3-4E3A-B1E3-FD892A833528}"/>
                    </a:ext>
                  </a:extLst>
                </p:cNvPr>
                <p:cNvSpPr/>
                <p:nvPr/>
              </p:nvSpPr>
              <p:spPr>
                <a:xfrm>
                  <a:off x="1307190" y="2632538"/>
                  <a:ext cx="3239952" cy="1959743"/>
                </a:xfrm>
                <a:custGeom>
                  <a:avLst/>
                  <a:gdLst>
                    <a:gd name="connsiteX0" fmla="*/ 0 w 3239951"/>
                    <a:gd name="connsiteY0" fmla="*/ 0 h 1959742"/>
                    <a:gd name="connsiteX1" fmla="*/ 260217 w 3239951"/>
                    <a:gd name="connsiteY1" fmla="*/ 668094 h 1959742"/>
                    <a:gd name="connsiteX2" fmla="*/ 478339 w 3239951"/>
                    <a:gd name="connsiteY2" fmla="*/ 1075314 h 1959742"/>
                    <a:gd name="connsiteX3" fmla="*/ 704753 w 3239951"/>
                    <a:gd name="connsiteY3" fmla="*/ 1363167 h 1959742"/>
                    <a:gd name="connsiteX4" fmla="*/ 987292 w 3239951"/>
                    <a:gd name="connsiteY4" fmla="*/ 1603426 h 1959742"/>
                    <a:gd name="connsiteX5" fmla="*/ 1362948 w 3239951"/>
                    <a:gd name="connsiteY5" fmla="*/ 1786039 h 1959742"/>
                    <a:gd name="connsiteX6" fmla="*/ 1728400 w 3239951"/>
                    <a:gd name="connsiteY6" fmla="*/ 1889752 h 1959742"/>
                    <a:gd name="connsiteX7" fmla="*/ 2034537 w 3239951"/>
                    <a:gd name="connsiteY7" fmla="*/ 1943836 h 1959742"/>
                    <a:gd name="connsiteX8" fmla="*/ 2478818 w 3239951"/>
                    <a:gd name="connsiteY8" fmla="*/ 1949054 h 1959742"/>
                    <a:gd name="connsiteX9" fmla="*/ 2952948 w 3239951"/>
                    <a:gd name="connsiteY9" fmla="*/ 1775222 h 1959742"/>
                    <a:gd name="connsiteX10" fmla="*/ 3246330 w 3239951"/>
                    <a:gd name="connsiteY10" fmla="*/ 1520710 h 1959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39951" h="1959742">
                      <a:moveTo>
                        <a:pt x="0" y="0"/>
                      </a:moveTo>
                      <a:cubicBezTo>
                        <a:pt x="0" y="0"/>
                        <a:pt x="180621" y="497826"/>
                        <a:pt x="260217" y="668094"/>
                      </a:cubicBezTo>
                      <a:cubicBezTo>
                        <a:pt x="349507" y="858978"/>
                        <a:pt x="427316" y="998960"/>
                        <a:pt x="478339" y="1075314"/>
                      </a:cubicBezTo>
                      <a:cubicBezTo>
                        <a:pt x="523622" y="1143141"/>
                        <a:pt x="640975" y="1299539"/>
                        <a:pt x="704753" y="1363167"/>
                      </a:cubicBezTo>
                      <a:cubicBezTo>
                        <a:pt x="768532" y="1426795"/>
                        <a:pt x="910758" y="1552524"/>
                        <a:pt x="987292" y="1603426"/>
                      </a:cubicBezTo>
                      <a:cubicBezTo>
                        <a:pt x="1063827" y="1654329"/>
                        <a:pt x="1222636" y="1735136"/>
                        <a:pt x="1362948" y="1786039"/>
                      </a:cubicBezTo>
                      <a:cubicBezTo>
                        <a:pt x="1481666" y="1830667"/>
                        <a:pt x="1603904" y="1865357"/>
                        <a:pt x="1728400" y="1889752"/>
                      </a:cubicBezTo>
                      <a:cubicBezTo>
                        <a:pt x="1855957" y="1915203"/>
                        <a:pt x="1906980" y="1927293"/>
                        <a:pt x="2034537" y="1943836"/>
                      </a:cubicBezTo>
                      <a:cubicBezTo>
                        <a:pt x="2174850" y="1962161"/>
                        <a:pt x="2358660" y="1968269"/>
                        <a:pt x="2478818" y="1949054"/>
                      </a:cubicBezTo>
                      <a:cubicBezTo>
                        <a:pt x="2646900" y="1923246"/>
                        <a:pt x="2808120" y="1864148"/>
                        <a:pt x="2952948" y="1775222"/>
                      </a:cubicBezTo>
                      <a:cubicBezTo>
                        <a:pt x="3064816" y="1707521"/>
                        <a:pt x="3233574" y="1546161"/>
                        <a:pt x="3246330" y="1520710"/>
                      </a:cubicBezTo>
                    </a:path>
                  </a:pathLst>
                </a:custGeom>
                <a:noFill/>
                <a:ln w="28575" cap="flat">
                  <a:solidFill>
                    <a:schemeClr val="accent1"/>
                  </a:solidFill>
                  <a:prstDash val="solid"/>
                  <a:miter/>
                </a:ln>
              </p:spPr>
              <p:txBody>
                <a:bodyPr rtlCol="0" anchor="ctr"/>
                <a:lstStyle/>
                <a:p>
                  <a:endParaRPr lang="en-US" dirty="0">
                    <a:latin typeface="Century Gothic" panose="020B0502020202020204" pitchFamily="34" charset="0"/>
                  </a:endParaRPr>
                </a:p>
              </p:txBody>
            </p:sp>
            <p:sp>
              <p:nvSpPr>
                <p:cNvPr id="26" name="Freeform: Shape 25">
                  <a:extLst>
                    <a:ext uri="{FF2B5EF4-FFF2-40B4-BE49-F238E27FC236}">
                      <a16:creationId xmlns:a16="http://schemas.microsoft.com/office/drawing/2014/main" id="{62D852ED-78F9-4A48-96E7-AA915634AFFB}"/>
                    </a:ext>
                  </a:extLst>
                </p:cNvPr>
                <p:cNvSpPr/>
                <p:nvPr/>
              </p:nvSpPr>
              <p:spPr>
                <a:xfrm>
                  <a:off x="1307190" y="3703270"/>
                  <a:ext cx="3239952" cy="1183481"/>
                </a:xfrm>
                <a:custGeom>
                  <a:avLst/>
                  <a:gdLst>
                    <a:gd name="connsiteX0" fmla="*/ 0 w 3239951"/>
                    <a:gd name="connsiteY0" fmla="*/ 0 h 1183481"/>
                    <a:gd name="connsiteX1" fmla="*/ 367620 w 3239951"/>
                    <a:gd name="connsiteY1" fmla="*/ 286835 h 1183481"/>
                    <a:gd name="connsiteX2" fmla="*/ 847107 w 3239951"/>
                    <a:gd name="connsiteY2" fmla="*/ 621773 h 1183481"/>
                    <a:gd name="connsiteX3" fmla="*/ 1160770 w 3239951"/>
                    <a:gd name="connsiteY3" fmla="*/ 812657 h 1183481"/>
                    <a:gd name="connsiteX4" fmla="*/ 1529155 w 3239951"/>
                    <a:gd name="connsiteY4" fmla="*/ 990179 h 1183481"/>
                    <a:gd name="connsiteX5" fmla="*/ 1975605 w 3239951"/>
                    <a:gd name="connsiteY5" fmla="*/ 1135506 h 1183481"/>
                    <a:gd name="connsiteX6" fmla="*/ 2577165 w 3239951"/>
                    <a:gd name="connsiteY6" fmla="*/ 1195189 h 1183481"/>
                    <a:gd name="connsiteX7" fmla="*/ 3250539 w 3239951"/>
                    <a:gd name="connsiteY7" fmla="*/ 1013213 h 1183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9951" h="1183481">
                      <a:moveTo>
                        <a:pt x="0" y="0"/>
                      </a:moveTo>
                      <a:cubicBezTo>
                        <a:pt x="95413" y="77245"/>
                        <a:pt x="278330" y="218371"/>
                        <a:pt x="367620" y="286835"/>
                      </a:cubicBezTo>
                      <a:cubicBezTo>
                        <a:pt x="456910" y="355299"/>
                        <a:pt x="766108" y="570871"/>
                        <a:pt x="847107" y="621773"/>
                      </a:cubicBezTo>
                      <a:cubicBezTo>
                        <a:pt x="928106" y="672675"/>
                        <a:pt x="1083343" y="774480"/>
                        <a:pt x="1160770" y="812657"/>
                      </a:cubicBezTo>
                      <a:cubicBezTo>
                        <a:pt x="1238197" y="850834"/>
                        <a:pt x="1407976" y="941186"/>
                        <a:pt x="1529155" y="990179"/>
                      </a:cubicBezTo>
                      <a:cubicBezTo>
                        <a:pt x="1674889" y="1047584"/>
                        <a:pt x="1823978" y="1096120"/>
                        <a:pt x="1975605" y="1135506"/>
                      </a:cubicBezTo>
                      <a:cubicBezTo>
                        <a:pt x="2172171" y="1188953"/>
                        <a:pt x="2392845" y="1199134"/>
                        <a:pt x="2577165" y="1195189"/>
                      </a:cubicBezTo>
                      <a:cubicBezTo>
                        <a:pt x="2847459" y="1188953"/>
                        <a:pt x="3116987" y="1098983"/>
                        <a:pt x="3250539" y="1013213"/>
                      </a:cubicBezTo>
                    </a:path>
                  </a:pathLst>
                </a:custGeom>
                <a:noFill/>
                <a:ln w="28575" cap="flat">
                  <a:solidFill>
                    <a:schemeClr val="accent6"/>
                  </a:solidFill>
                  <a:prstDash val="solid"/>
                  <a:miter/>
                </a:ln>
              </p:spPr>
              <p:txBody>
                <a:bodyPr rtlCol="0" anchor="ctr"/>
                <a:lstStyle/>
                <a:p>
                  <a:endParaRPr lang="en-US" dirty="0">
                    <a:latin typeface="Century Gothic" panose="020B0502020202020204" pitchFamily="34" charset="0"/>
                  </a:endParaRPr>
                </a:p>
              </p:txBody>
            </p:sp>
          </p:grpSp>
          <p:sp>
            <p:nvSpPr>
              <p:cNvPr id="109" name="TextBox 108">
                <a:extLst>
                  <a:ext uri="{FF2B5EF4-FFF2-40B4-BE49-F238E27FC236}">
                    <a16:creationId xmlns:a16="http://schemas.microsoft.com/office/drawing/2014/main" id="{7A46078D-0AA7-B84A-BEF8-2B326AD56063}"/>
                  </a:ext>
                </a:extLst>
              </p:cNvPr>
              <p:cNvSpPr txBox="1"/>
              <p:nvPr/>
            </p:nvSpPr>
            <p:spPr>
              <a:xfrm rot="16200000">
                <a:off x="-168474" y="3407026"/>
                <a:ext cx="2579289" cy="307777"/>
              </a:xfrm>
              <a:prstGeom prst="rect">
                <a:avLst/>
              </a:prstGeom>
              <a:noFill/>
            </p:spPr>
            <p:txBody>
              <a:bodyPr wrap="square" rtlCol="0">
                <a:spAutoFit/>
              </a:bodyPr>
              <a:lstStyle/>
              <a:p>
                <a:pPr algn="ctr"/>
                <a:r>
                  <a:rPr lang="en-US" sz="1400" b="1" dirty="0">
                    <a:latin typeface="Century Gothic" panose="020B0502020202020204" pitchFamily="34" charset="0"/>
                  </a:rPr>
                  <a:t>Event Rate (%) at 30 Months</a:t>
                </a:r>
              </a:p>
            </p:txBody>
          </p:sp>
        </p:grpSp>
        <p:grpSp>
          <p:nvGrpSpPr>
            <p:cNvPr id="12" name="Group 11">
              <a:extLst>
                <a:ext uri="{FF2B5EF4-FFF2-40B4-BE49-F238E27FC236}">
                  <a16:creationId xmlns:a16="http://schemas.microsoft.com/office/drawing/2014/main" id="{4F55BAE3-85BD-3141-A1F7-7D08BD342132}"/>
                </a:ext>
              </a:extLst>
            </p:cNvPr>
            <p:cNvGrpSpPr/>
            <p:nvPr/>
          </p:nvGrpSpPr>
          <p:grpSpPr>
            <a:xfrm>
              <a:off x="4572001" y="1527218"/>
              <a:ext cx="2924581" cy="307777"/>
              <a:chOff x="3819896" y="1391784"/>
              <a:chExt cx="2193436" cy="307777"/>
            </a:xfrm>
          </p:grpSpPr>
          <p:sp>
            <p:nvSpPr>
              <p:cNvPr id="15" name="TextBox 14">
                <a:extLst>
                  <a:ext uri="{FF2B5EF4-FFF2-40B4-BE49-F238E27FC236}">
                    <a16:creationId xmlns:a16="http://schemas.microsoft.com/office/drawing/2014/main" id="{1B55B653-0939-D64F-AC17-467BEAE7D5D4}"/>
                  </a:ext>
                </a:extLst>
              </p:cNvPr>
              <p:cNvSpPr txBox="1"/>
              <p:nvPr/>
            </p:nvSpPr>
            <p:spPr>
              <a:xfrm>
                <a:off x="4103836" y="1391784"/>
                <a:ext cx="965649" cy="307777"/>
              </a:xfrm>
              <a:prstGeom prst="rect">
                <a:avLst/>
              </a:prstGeom>
              <a:noFill/>
            </p:spPr>
            <p:txBody>
              <a:bodyPr wrap="none" rtlCol="0">
                <a:spAutoFit/>
              </a:bodyPr>
              <a:lstStyle/>
              <a:p>
                <a:r>
                  <a:rPr lang="en-US" sz="1400" dirty="0">
                    <a:latin typeface="Century Gothic" panose="020B0502020202020204" pitchFamily="34" charset="0"/>
                  </a:rPr>
                  <a:t>Evolocumab</a:t>
                </a:r>
              </a:p>
            </p:txBody>
          </p:sp>
          <p:sp>
            <p:nvSpPr>
              <p:cNvPr id="13" name="TextBox 12">
                <a:extLst>
                  <a:ext uri="{FF2B5EF4-FFF2-40B4-BE49-F238E27FC236}">
                    <a16:creationId xmlns:a16="http://schemas.microsoft.com/office/drawing/2014/main" id="{1775D2DE-F969-CA42-9631-703086A01342}"/>
                  </a:ext>
                </a:extLst>
              </p:cNvPr>
              <p:cNvSpPr txBox="1"/>
              <p:nvPr/>
            </p:nvSpPr>
            <p:spPr>
              <a:xfrm>
                <a:off x="5322998" y="1391784"/>
                <a:ext cx="690334" cy="307777"/>
              </a:xfrm>
              <a:prstGeom prst="rect">
                <a:avLst/>
              </a:prstGeom>
              <a:noFill/>
            </p:spPr>
            <p:txBody>
              <a:bodyPr wrap="none" rtlCol="0">
                <a:spAutoFit/>
              </a:bodyPr>
              <a:lstStyle/>
              <a:p>
                <a:r>
                  <a:rPr lang="en-US" sz="1400" dirty="0">
                    <a:latin typeface="Century Gothic" panose="020B0502020202020204" pitchFamily="34" charset="0"/>
                  </a:rPr>
                  <a:t>Placebo</a:t>
                </a:r>
              </a:p>
            </p:txBody>
          </p:sp>
          <p:cxnSp>
            <p:nvCxnSpPr>
              <p:cNvPr id="16" name="Straight Connector 15">
                <a:extLst>
                  <a:ext uri="{FF2B5EF4-FFF2-40B4-BE49-F238E27FC236}">
                    <a16:creationId xmlns:a16="http://schemas.microsoft.com/office/drawing/2014/main" id="{74D997F9-C9C8-664B-B903-86CC6992FB39}"/>
                  </a:ext>
                </a:extLst>
              </p:cNvPr>
              <p:cNvCxnSpPr>
                <a:cxnSpLocks/>
              </p:cNvCxnSpPr>
              <p:nvPr/>
            </p:nvCxnSpPr>
            <p:spPr>
              <a:xfrm flipH="1">
                <a:off x="3819896" y="1546164"/>
                <a:ext cx="292161" cy="0"/>
              </a:xfrm>
              <a:prstGeom prst="line">
                <a:avLst/>
              </a:prstGeom>
              <a:ln w="28575" cap="sq">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A365546-F27E-2C4C-8476-7CB94AC2C185}"/>
                  </a:ext>
                </a:extLst>
              </p:cNvPr>
              <p:cNvCxnSpPr>
                <a:cxnSpLocks/>
              </p:cNvCxnSpPr>
              <p:nvPr/>
            </p:nvCxnSpPr>
            <p:spPr>
              <a:xfrm flipH="1">
                <a:off x="5053534" y="1546164"/>
                <a:ext cx="292161" cy="0"/>
              </a:xfrm>
              <a:prstGeom prst="line">
                <a:avLst/>
              </a:prstGeom>
              <a:ln w="28575" cap="sq">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FACAC27E-5517-1347-B635-32C926F0786E}"/>
                </a:ext>
              </a:extLst>
            </p:cNvPr>
            <p:cNvGrpSpPr/>
            <p:nvPr/>
          </p:nvGrpSpPr>
          <p:grpSpPr>
            <a:xfrm>
              <a:off x="4155851" y="2066016"/>
              <a:ext cx="7150632" cy="307777"/>
              <a:chOff x="3263151" y="2514600"/>
              <a:chExt cx="5438526" cy="346135"/>
            </a:xfrm>
          </p:grpSpPr>
          <p:sp>
            <p:nvSpPr>
              <p:cNvPr id="117" name="TextBox 116">
                <a:extLst>
                  <a:ext uri="{FF2B5EF4-FFF2-40B4-BE49-F238E27FC236}">
                    <a16:creationId xmlns:a16="http://schemas.microsoft.com/office/drawing/2014/main" id="{9CDC052A-D77E-7542-8695-E5DB695F342D}"/>
                  </a:ext>
                </a:extLst>
              </p:cNvPr>
              <p:cNvSpPr txBox="1"/>
              <p:nvPr/>
            </p:nvSpPr>
            <p:spPr>
              <a:xfrm>
                <a:off x="3263151" y="2514600"/>
                <a:ext cx="1139368" cy="346135"/>
              </a:xfrm>
              <a:prstGeom prst="rect">
                <a:avLst/>
              </a:prstGeom>
              <a:noFill/>
            </p:spPr>
            <p:txBody>
              <a:bodyPr wrap="square" lIns="0" rIns="0" rtlCol="0">
                <a:spAutoFit/>
              </a:bodyPr>
              <a:lstStyle/>
              <a:p>
                <a:pPr algn="r"/>
                <a:r>
                  <a:rPr lang="en-US" sz="1400" i="1" dirty="0">
                    <a:latin typeface="Century Gothic" panose="020B0502020202020204" pitchFamily="34" charset="0"/>
                  </a:rPr>
                  <a:t>P</a:t>
                </a:r>
                <a:r>
                  <a:rPr lang="en-US" sz="1400" dirty="0">
                    <a:latin typeface="Century Gothic" panose="020B0502020202020204" pitchFamily="34" charset="0"/>
                  </a:rPr>
                  <a:t> = 0.42</a:t>
                </a:r>
              </a:p>
            </p:txBody>
          </p:sp>
          <p:sp>
            <p:nvSpPr>
              <p:cNvPr id="181" name="TextBox 180">
                <a:extLst>
                  <a:ext uri="{FF2B5EF4-FFF2-40B4-BE49-F238E27FC236}">
                    <a16:creationId xmlns:a16="http://schemas.microsoft.com/office/drawing/2014/main" id="{B39E7AA6-C592-1C46-9406-9360B361F1CF}"/>
                  </a:ext>
                </a:extLst>
              </p:cNvPr>
              <p:cNvSpPr txBox="1"/>
              <p:nvPr/>
            </p:nvSpPr>
            <p:spPr>
              <a:xfrm>
                <a:off x="7562309" y="2514600"/>
                <a:ext cx="1139368" cy="346135"/>
              </a:xfrm>
              <a:prstGeom prst="rect">
                <a:avLst/>
              </a:prstGeom>
              <a:noFill/>
            </p:spPr>
            <p:txBody>
              <a:bodyPr wrap="square" lIns="0" rIns="0" rtlCol="0">
                <a:spAutoFit/>
              </a:bodyPr>
              <a:lstStyle/>
              <a:p>
                <a:pPr algn="r"/>
                <a:r>
                  <a:rPr lang="en-US" sz="1400" i="1" dirty="0">
                    <a:latin typeface="Century Gothic" panose="020B0502020202020204" pitchFamily="34" charset="0"/>
                  </a:rPr>
                  <a:t>P</a:t>
                </a:r>
                <a:r>
                  <a:rPr lang="en-US" sz="1400" dirty="0">
                    <a:latin typeface="Century Gothic" panose="020B0502020202020204" pitchFamily="34" charset="0"/>
                  </a:rPr>
                  <a:t> = 0.28</a:t>
                </a:r>
              </a:p>
            </p:txBody>
          </p:sp>
        </p:grpSp>
      </p:grpSp>
      <p:sp>
        <p:nvSpPr>
          <p:cNvPr id="10" name="Rectangle 9">
            <a:extLst>
              <a:ext uri="{FF2B5EF4-FFF2-40B4-BE49-F238E27FC236}">
                <a16:creationId xmlns:a16="http://schemas.microsoft.com/office/drawing/2014/main" id="{17549C89-EDEE-C0EC-7857-F0155B1B7D22}"/>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B87D247B-06B7-0B86-0236-C3C9158FABC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660630595"/>
      </p:ext>
    </p:extLst>
  </p:cSld>
  <p:clrMapOvr>
    <a:masterClrMapping/>
  </p:clrMapOvr>
  <p:transition>
    <p:fade/>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025F3-CD22-4F4C-BAC6-A8823C13CF11}"/>
              </a:ext>
            </a:extLst>
          </p:cNvPr>
          <p:cNvSpPr>
            <a:spLocks noGrp="1"/>
          </p:cNvSpPr>
          <p:nvPr>
            <p:ph type="title"/>
          </p:nvPr>
        </p:nvSpPr>
        <p:spPr/>
        <p:txBody>
          <a:bodyPr/>
          <a:lstStyle/>
          <a:p>
            <a:r>
              <a:rPr lang="en-US" noProof="0" dirty="0"/>
              <a:t>Summary </a:t>
            </a:r>
          </a:p>
        </p:txBody>
      </p:sp>
      <p:sp>
        <p:nvSpPr>
          <p:cNvPr id="7" name="Rectangle 6">
            <a:extLst>
              <a:ext uri="{FF2B5EF4-FFF2-40B4-BE49-F238E27FC236}">
                <a16:creationId xmlns:a16="http://schemas.microsoft.com/office/drawing/2014/main" id="{5B939BF7-87CA-BF75-72B8-3DF6E7B3B85B}"/>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5" name="Graphic 4" descr="Books on shelf with solid fill">
            <a:hlinkClick r:id="rId3"/>
            <a:extLst>
              <a:ext uri="{FF2B5EF4-FFF2-40B4-BE49-F238E27FC236}">
                <a16:creationId xmlns:a16="http://schemas.microsoft.com/office/drawing/2014/main" id="{0C33097E-103A-0835-A108-2DA2DF05A94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pic>
        <p:nvPicPr>
          <p:cNvPr id="3" name="Graphic 2" descr="House with solid fill">
            <a:hlinkClick r:id="rId5" action="ppaction://hlinksldjump"/>
            <a:extLst>
              <a:ext uri="{FF2B5EF4-FFF2-40B4-BE49-F238E27FC236}">
                <a16:creationId xmlns:a16="http://schemas.microsoft.com/office/drawing/2014/main" id="{9B156544-1021-1A1D-9E85-797AA1B5776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grpSp>
        <p:nvGrpSpPr>
          <p:cNvPr id="32" name="Group 31">
            <a:extLst>
              <a:ext uri="{FF2B5EF4-FFF2-40B4-BE49-F238E27FC236}">
                <a16:creationId xmlns:a16="http://schemas.microsoft.com/office/drawing/2014/main" id="{78266B7E-E999-1401-650B-641D1C6CD33C}"/>
              </a:ext>
            </a:extLst>
          </p:cNvPr>
          <p:cNvGrpSpPr/>
          <p:nvPr/>
        </p:nvGrpSpPr>
        <p:grpSpPr>
          <a:xfrm>
            <a:off x="6192841" y="1929713"/>
            <a:ext cx="5634034" cy="1628167"/>
            <a:chOff x="4264189" y="3950783"/>
            <a:chExt cx="5634034" cy="1628167"/>
          </a:xfrm>
        </p:grpSpPr>
        <p:sp>
          <p:nvSpPr>
            <p:cNvPr id="9" name="Freeform: Shape 8">
              <a:extLst>
                <a:ext uri="{FF2B5EF4-FFF2-40B4-BE49-F238E27FC236}">
                  <a16:creationId xmlns:a16="http://schemas.microsoft.com/office/drawing/2014/main" id="{44D6AFD6-1B94-D805-3C42-FAB19F0BA67B}"/>
                </a:ext>
              </a:extLst>
            </p:cNvPr>
            <p:cNvSpPr/>
            <p:nvPr/>
          </p:nvSpPr>
          <p:spPr>
            <a:xfrm>
              <a:off x="4694530" y="395078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t"/>
            <a:lstStyle/>
            <a:p>
              <a:endParaRPr lang="en-IN" dirty="0"/>
            </a:p>
          </p:txBody>
        </p:sp>
        <p:sp>
          <p:nvSpPr>
            <p:cNvPr id="10" name="Freeform: Shape 9">
              <a:extLst>
                <a:ext uri="{FF2B5EF4-FFF2-40B4-BE49-F238E27FC236}">
                  <a16:creationId xmlns:a16="http://schemas.microsoft.com/office/drawing/2014/main" id="{AC07E660-AD0C-B7EE-1FC4-D584B6C14E53}"/>
                </a:ext>
              </a:extLst>
            </p:cNvPr>
            <p:cNvSpPr/>
            <p:nvPr/>
          </p:nvSpPr>
          <p:spPr>
            <a:xfrm>
              <a:off x="4798551" y="405520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t"/>
            <a:lstStyle/>
            <a:p>
              <a:endParaRPr lang="en-IN" dirty="0"/>
            </a:p>
          </p:txBody>
        </p:sp>
        <p:sp>
          <p:nvSpPr>
            <p:cNvPr id="11" name="Freeform: Shape 10">
              <a:extLst>
                <a:ext uri="{FF2B5EF4-FFF2-40B4-BE49-F238E27FC236}">
                  <a16:creationId xmlns:a16="http://schemas.microsoft.com/office/drawing/2014/main" id="{573FF6F4-1A46-CD3A-E03B-B13FA73D98E7}"/>
                </a:ext>
              </a:extLst>
            </p:cNvPr>
            <p:cNvSpPr/>
            <p:nvPr/>
          </p:nvSpPr>
          <p:spPr>
            <a:xfrm>
              <a:off x="4830693" y="409995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t"/>
            <a:lstStyle/>
            <a:p>
              <a:endParaRPr lang="en-IN" dirty="0"/>
            </a:p>
          </p:txBody>
        </p:sp>
        <p:sp>
          <p:nvSpPr>
            <p:cNvPr id="12" name="Freeform: Shape 11">
              <a:extLst>
                <a:ext uri="{FF2B5EF4-FFF2-40B4-BE49-F238E27FC236}">
                  <a16:creationId xmlns:a16="http://schemas.microsoft.com/office/drawing/2014/main" id="{8331B8BD-8086-B86C-4D43-A4A703CC519A}"/>
                </a:ext>
              </a:extLst>
            </p:cNvPr>
            <p:cNvSpPr/>
            <p:nvPr/>
          </p:nvSpPr>
          <p:spPr>
            <a:xfrm>
              <a:off x="4264189" y="425254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IN" dirty="0"/>
            </a:p>
          </p:txBody>
        </p:sp>
        <p:sp>
          <p:nvSpPr>
            <p:cNvPr id="18" name="Content Placeholder 3">
              <a:extLst>
                <a:ext uri="{FF2B5EF4-FFF2-40B4-BE49-F238E27FC236}">
                  <a16:creationId xmlns:a16="http://schemas.microsoft.com/office/drawing/2014/main" id="{3DE6E4F8-D396-42ED-3AAE-5D921E544BD2}"/>
                </a:ext>
              </a:extLst>
            </p:cNvPr>
            <p:cNvSpPr txBox="1">
              <a:spLocks/>
            </p:cNvSpPr>
            <p:nvPr/>
          </p:nvSpPr>
          <p:spPr>
            <a:xfrm>
              <a:off x="5486120" y="4294435"/>
              <a:ext cx="4113342" cy="923330"/>
            </a:xfrm>
            <a:prstGeom prst="rect">
              <a:avLst/>
            </a:prstGeom>
          </p:spPr>
          <p:txBody>
            <a:bodyPr vert="horz" wrap="square" lIns="0" tIns="0" rIns="0" bIns="0" rtlCol="0" anchor="t">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However, with higher event rates at lower eGFR, the absolute reduction in CV death, MI or stroke with evolocumab was more robust with more advanced CKD</a:t>
              </a:r>
            </a:p>
          </p:txBody>
        </p:sp>
        <p:grpSp>
          <p:nvGrpSpPr>
            <p:cNvPr id="19" name="Group 18">
              <a:extLst>
                <a:ext uri="{FF2B5EF4-FFF2-40B4-BE49-F238E27FC236}">
                  <a16:creationId xmlns:a16="http://schemas.microsoft.com/office/drawing/2014/main" id="{233632AB-C8DD-AC9D-0F7E-871C8034B59F}"/>
                </a:ext>
              </a:extLst>
            </p:cNvPr>
            <p:cNvGrpSpPr/>
            <p:nvPr/>
          </p:nvGrpSpPr>
          <p:grpSpPr>
            <a:xfrm>
              <a:off x="4416184" y="4431064"/>
              <a:ext cx="804066" cy="700868"/>
              <a:chOff x="615689" y="3967514"/>
              <a:chExt cx="804066" cy="700868"/>
            </a:xfrm>
          </p:grpSpPr>
          <p:sp>
            <p:nvSpPr>
              <p:cNvPr id="20" name="Freeform: Shape 19">
                <a:extLst>
                  <a:ext uri="{FF2B5EF4-FFF2-40B4-BE49-F238E27FC236}">
                    <a16:creationId xmlns:a16="http://schemas.microsoft.com/office/drawing/2014/main" id="{9E8853E9-B46D-023E-2FC3-530DBF5B2F89}"/>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t"/>
              <a:lstStyle/>
              <a:p>
                <a:endParaRPr lang="en-IN" dirty="0"/>
              </a:p>
            </p:txBody>
          </p:sp>
          <p:sp>
            <p:nvSpPr>
              <p:cNvPr id="21" name="Freeform: Shape 20">
                <a:extLst>
                  <a:ext uri="{FF2B5EF4-FFF2-40B4-BE49-F238E27FC236}">
                    <a16:creationId xmlns:a16="http://schemas.microsoft.com/office/drawing/2014/main" id="{E42EC838-5AE6-78E2-AE26-076315C1698D}"/>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t"/>
              <a:lstStyle/>
              <a:p>
                <a:endParaRPr lang="en-IN" dirty="0"/>
              </a:p>
            </p:txBody>
          </p:sp>
          <p:sp>
            <p:nvSpPr>
              <p:cNvPr id="22" name="Freeform: Shape 21">
                <a:extLst>
                  <a:ext uri="{FF2B5EF4-FFF2-40B4-BE49-F238E27FC236}">
                    <a16:creationId xmlns:a16="http://schemas.microsoft.com/office/drawing/2014/main" id="{3F4D7132-63BA-3143-B3F2-09DCA2C448CA}"/>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t"/>
              <a:lstStyle/>
              <a:p>
                <a:endParaRPr lang="en-IN" dirty="0"/>
              </a:p>
            </p:txBody>
          </p:sp>
        </p:grpSp>
      </p:grpSp>
      <p:grpSp>
        <p:nvGrpSpPr>
          <p:cNvPr id="28" name="Group 27">
            <a:extLst>
              <a:ext uri="{FF2B5EF4-FFF2-40B4-BE49-F238E27FC236}">
                <a16:creationId xmlns:a16="http://schemas.microsoft.com/office/drawing/2014/main" id="{0EB3FC9B-A79C-6AE7-63FD-B00AA0E8FC46}"/>
              </a:ext>
            </a:extLst>
          </p:cNvPr>
          <p:cNvGrpSpPr/>
          <p:nvPr/>
        </p:nvGrpSpPr>
        <p:grpSpPr>
          <a:xfrm>
            <a:off x="261354" y="1947037"/>
            <a:ext cx="5777605" cy="1628167"/>
            <a:chOff x="241010" y="1800833"/>
            <a:chExt cx="5777605" cy="1628167"/>
          </a:xfrm>
        </p:grpSpPr>
        <p:sp>
          <p:nvSpPr>
            <p:cNvPr id="13" name="Freeform: Shape 12">
              <a:extLst>
                <a:ext uri="{FF2B5EF4-FFF2-40B4-BE49-F238E27FC236}">
                  <a16:creationId xmlns:a16="http://schemas.microsoft.com/office/drawing/2014/main" id="{526F777E-0F21-C25F-E9EF-A7320308C915}"/>
                </a:ext>
              </a:extLst>
            </p:cNvPr>
            <p:cNvSpPr/>
            <p:nvPr/>
          </p:nvSpPr>
          <p:spPr>
            <a:xfrm>
              <a:off x="814922" y="180083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t"/>
            <a:lstStyle/>
            <a:p>
              <a:endParaRPr lang="en-IN" dirty="0"/>
            </a:p>
          </p:txBody>
        </p:sp>
        <p:sp>
          <p:nvSpPr>
            <p:cNvPr id="14" name="Freeform: Shape 13">
              <a:extLst>
                <a:ext uri="{FF2B5EF4-FFF2-40B4-BE49-F238E27FC236}">
                  <a16:creationId xmlns:a16="http://schemas.microsoft.com/office/drawing/2014/main" id="{B6D32809-C007-8BFB-31E0-8B0E14B01810}"/>
                </a:ext>
              </a:extLst>
            </p:cNvPr>
            <p:cNvSpPr/>
            <p:nvPr/>
          </p:nvSpPr>
          <p:spPr>
            <a:xfrm>
              <a:off x="918943" y="190525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t"/>
            <a:lstStyle/>
            <a:p>
              <a:endParaRPr lang="en-IN" dirty="0"/>
            </a:p>
          </p:txBody>
        </p:sp>
        <p:sp>
          <p:nvSpPr>
            <p:cNvPr id="15" name="Freeform: Shape 14">
              <a:extLst>
                <a:ext uri="{FF2B5EF4-FFF2-40B4-BE49-F238E27FC236}">
                  <a16:creationId xmlns:a16="http://schemas.microsoft.com/office/drawing/2014/main" id="{160441CD-7475-AD61-FD52-94FF2546F227}"/>
                </a:ext>
              </a:extLst>
            </p:cNvPr>
            <p:cNvSpPr/>
            <p:nvPr/>
          </p:nvSpPr>
          <p:spPr>
            <a:xfrm>
              <a:off x="963561" y="195000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t"/>
            <a:lstStyle/>
            <a:p>
              <a:endParaRPr lang="en-IN" dirty="0"/>
            </a:p>
          </p:txBody>
        </p:sp>
        <p:sp>
          <p:nvSpPr>
            <p:cNvPr id="17" name="Content Placeholder 3">
              <a:extLst>
                <a:ext uri="{FF2B5EF4-FFF2-40B4-BE49-F238E27FC236}">
                  <a16:creationId xmlns:a16="http://schemas.microsoft.com/office/drawing/2014/main" id="{B8A1E9EC-BC2C-B951-A9E5-AF0E658CBA2A}"/>
                </a:ext>
              </a:extLst>
            </p:cNvPr>
            <p:cNvSpPr txBox="1">
              <a:spLocks/>
            </p:cNvSpPr>
            <p:nvPr/>
          </p:nvSpPr>
          <p:spPr>
            <a:xfrm>
              <a:off x="1561457" y="2307528"/>
              <a:ext cx="4178179" cy="646331"/>
            </a:xfrm>
            <a:prstGeom prst="rect">
              <a:avLst/>
            </a:prstGeom>
          </p:spPr>
          <p:txBody>
            <a:bodyPr vert="horz" wrap="square" lIns="0" tIns="0" rIns="0" bIns="0" rtlCol="0" anchor="t">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400" spc="0" dirty="0"/>
                <a:t>Relative risk reductions for the primary and key secondary CV outcomes were similar regardless of CKD stage</a:t>
              </a:r>
            </a:p>
          </p:txBody>
        </p:sp>
        <p:sp>
          <p:nvSpPr>
            <p:cNvPr id="6" name="Freeform: Shape 5">
              <a:extLst>
                <a:ext uri="{FF2B5EF4-FFF2-40B4-BE49-F238E27FC236}">
                  <a16:creationId xmlns:a16="http://schemas.microsoft.com/office/drawing/2014/main" id="{B4AC9B7B-EF8D-EB00-3F9A-805575727278}"/>
                </a:ext>
              </a:extLst>
            </p:cNvPr>
            <p:cNvSpPr/>
            <p:nvPr/>
          </p:nvSpPr>
          <p:spPr>
            <a:xfrm>
              <a:off x="1074498" y="2432332"/>
              <a:ext cx="212834" cy="345929"/>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t"/>
            <a:lstStyle/>
            <a:p>
              <a:endParaRPr lang="en-IN" dirty="0"/>
            </a:p>
          </p:txBody>
        </p:sp>
        <p:sp>
          <p:nvSpPr>
            <p:cNvPr id="8" name="Freeform: Shape 7">
              <a:extLst>
                <a:ext uri="{FF2B5EF4-FFF2-40B4-BE49-F238E27FC236}">
                  <a16:creationId xmlns:a16="http://schemas.microsoft.com/office/drawing/2014/main" id="{AED0457E-3593-EAA3-00DB-69163FC97888}"/>
                </a:ext>
              </a:extLst>
            </p:cNvPr>
            <p:cNvSpPr/>
            <p:nvPr/>
          </p:nvSpPr>
          <p:spPr>
            <a:xfrm>
              <a:off x="880087" y="2518938"/>
              <a:ext cx="47714" cy="55101"/>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t"/>
            <a:lstStyle/>
            <a:p>
              <a:endParaRPr lang="en-IN" dirty="0"/>
            </a:p>
          </p:txBody>
        </p:sp>
        <p:sp>
          <p:nvSpPr>
            <p:cNvPr id="26" name="Freeform: Shape 25">
              <a:extLst>
                <a:ext uri="{FF2B5EF4-FFF2-40B4-BE49-F238E27FC236}">
                  <a16:creationId xmlns:a16="http://schemas.microsoft.com/office/drawing/2014/main" id="{BCDC1E73-1F30-8AE7-3C81-37109C918173}"/>
                </a:ext>
              </a:extLst>
            </p:cNvPr>
            <p:cNvSpPr/>
            <p:nvPr/>
          </p:nvSpPr>
          <p:spPr>
            <a:xfrm>
              <a:off x="241010" y="2096732"/>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en-IN" dirty="0"/>
            </a:p>
          </p:txBody>
        </p:sp>
        <p:grpSp>
          <p:nvGrpSpPr>
            <p:cNvPr id="27" name="Group 26">
              <a:extLst>
                <a:ext uri="{FF2B5EF4-FFF2-40B4-BE49-F238E27FC236}">
                  <a16:creationId xmlns:a16="http://schemas.microsoft.com/office/drawing/2014/main" id="{DF37F206-D5BF-9460-431C-3F53A3C8BF5E}"/>
                </a:ext>
              </a:extLst>
            </p:cNvPr>
            <p:cNvGrpSpPr/>
            <p:nvPr/>
          </p:nvGrpSpPr>
          <p:grpSpPr>
            <a:xfrm>
              <a:off x="405481" y="2275247"/>
              <a:ext cx="804066" cy="700868"/>
              <a:chOff x="615689" y="3967514"/>
              <a:chExt cx="804066" cy="700868"/>
            </a:xfrm>
          </p:grpSpPr>
          <p:sp>
            <p:nvSpPr>
              <p:cNvPr id="29" name="Freeform: Shape 28">
                <a:extLst>
                  <a:ext uri="{FF2B5EF4-FFF2-40B4-BE49-F238E27FC236}">
                    <a16:creationId xmlns:a16="http://schemas.microsoft.com/office/drawing/2014/main" id="{8E520344-3631-88C4-BC82-460DE982E737}"/>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t"/>
              <a:lstStyle/>
              <a:p>
                <a:endParaRPr lang="en-IN" dirty="0"/>
              </a:p>
            </p:txBody>
          </p:sp>
          <p:sp>
            <p:nvSpPr>
              <p:cNvPr id="30" name="Freeform: Shape 29">
                <a:extLst>
                  <a:ext uri="{FF2B5EF4-FFF2-40B4-BE49-F238E27FC236}">
                    <a16:creationId xmlns:a16="http://schemas.microsoft.com/office/drawing/2014/main" id="{65283245-0707-8F4E-C51B-1576ED134116}"/>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t"/>
              <a:lstStyle/>
              <a:p>
                <a:endParaRPr lang="en-IN" dirty="0"/>
              </a:p>
            </p:txBody>
          </p:sp>
          <p:sp>
            <p:nvSpPr>
              <p:cNvPr id="31" name="Freeform: Shape 30">
                <a:extLst>
                  <a:ext uri="{FF2B5EF4-FFF2-40B4-BE49-F238E27FC236}">
                    <a16:creationId xmlns:a16="http://schemas.microsoft.com/office/drawing/2014/main" id="{75A235D9-44BA-6DDD-3E85-80800E8800A9}"/>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t"/>
              <a:lstStyle/>
              <a:p>
                <a:endParaRPr lang="en-IN" dirty="0"/>
              </a:p>
            </p:txBody>
          </p:sp>
        </p:grpSp>
      </p:grpSp>
    </p:spTree>
    <p:extLst>
      <p:ext uri="{BB962C8B-B14F-4D97-AF65-F5344CB8AC3E}">
        <p14:creationId xmlns:p14="http://schemas.microsoft.com/office/powerpoint/2010/main" val="2887001392"/>
      </p:ext>
    </p:extLst>
  </p:cSld>
  <p:clrMapOvr>
    <a:masterClrMapping/>
  </p:clrMapOvr>
  <p:transition>
    <p:fade/>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p:txBody>
          <a:bodyPr/>
          <a:lstStyle/>
          <a:p>
            <a:r>
              <a:rPr lang="en-US" noProof="0" dirty="0"/>
              <a:t>Sub-Analysis: Complex PCI and Post PCI</a:t>
            </a:r>
            <a:br>
              <a:rPr lang="en-US" noProof="0" dirty="0"/>
            </a:br>
            <a:r>
              <a:rPr lang="en-US" sz="2000" noProof="0" dirty="0">
                <a:hlinkClick r:id="rId3">
                  <a:extLst>
                    <a:ext uri="{A12FA001-AC4F-418D-AE19-62706E023703}">
                      <ahyp:hlinkClr xmlns:ahyp="http://schemas.microsoft.com/office/drawing/2018/hyperlinkcolor" val="tx"/>
                    </a:ext>
                  </a:extLst>
                </a:hlinkClick>
              </a:rPr>
              <a:t>Furtado RHM, et al. </a:t>
            </a:r>
            <a:r>
              <a:rPr lang="en-US" sz="2000" i="1" noProof="0" dirty="0">
                <a:hlinkClick r:id="rId3">
                  <a:extLst>
                    <a:ext uri="{A12FA001-AC4F-418D-AE19-62706E023703}">
                      <ahyp:hlinkClr xmlns:ahyp="http://schemas.microsoft.com/office/drawing/2018/hyperlinkcolor" val="tx"/>
                    </a:ext>
                  </a:extLst>
                </a:hlinkClick>
              </a:rPr>
              <a:t>Circ Cardiovasc Interv.</a:t>
            </a:r>
            <a:r>
              <a:rPr lang="en-US" sz="2000" noProof="0" dirty="0">
                <a:hlinkClick r:id="rId3">
                  <a:extLst>
                    <a:ext uri="{A12FA001-AC4F-418D-AE19-62706E023703}">
                      <ahyp:hlinkClr xmlns:ahyp="http://schemas.microsoft.com/office/drawing/2018/hyperlinkcolor" val="tx"/>
                    </a:ext>
                  </a:extLst>
                </a:hlinkClick>
              </a:rPr>
              <a:t> 2022;15:e011382.</a:t>
            </a:r>
            <a:br>
              <a:rPr lang="en-US" sz="2000" noProof="0" dirty="0">
                <a:hlinkClick r:id="rId3">
                  <a:extLst>
                    <a:ext uri="{A12FA001-AC4F-418D-AE19-62706E023703}">
                      <ahyp:hlinkClr xmlns:ahyp="http://schemas.microsoft.com/office/drawing/2018/hyperlinkcolor" val="tx"/>
                    </a:ext>
                  </a:extLst>
                </a:hlinkClick>
              </a:rPr>
            </a:br>
            <a:endParaRPr lang="en-US" sz="2000" noProof="0" dirty="0"/>
          </a:p>
        </p:txBody>
      </p:sp>
      <p:pic>
        <p:nvPicPr>
          <p:cNvPr id="3" name="Graphic 2" descr="House with solid fill">
            <a:hlinkClick r:id="rId4" action="ppaction://hlinksldjump"/>
            <a:extLst>
              <a:ext uri="{FF2B5EF4-FFF2-40B4-BE49-F238E27FC236}">
                <a16:creationId xmlns:a16="http://schemas.microsoft.com/office/drawing/2014/main" id="{6C1AA1EB-F518-830B-C46E-99B05FB63AF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5" name="Rectangle: Top Corners Rounded 4">
            <a:hlinkClick r:id="rId6" action="ppaction://hlinksldjump"/>
            <a:extLst>
              <a:ext uri="{FF2B5EF4-FFF2-40B4-BE49-F238E27FC236}">
                <a16:creationId xmlns:a16="http://schemas.microsoft.com/office/drawing/2014/main" id="{43A6D48D-85CB-3234-EEA5-CD0D42C193FF}"/>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2508739453"/>
      </p:ext>
    </p:extLst>
  </p:cSld>
  <p:clrMapOvr>
    <a:masterClrMapping/>
  </p:clrMapOvr>
  <p:transition>
    <p:fade/>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015663"/>
          </a:xfrm>
        </p:spPr>
        <p:txBody>
          <a:bodyPr/>
          <a:lstStyle/>
          <a:p>
            <a:r>
              <a:rPr lang="en-US" noProof="0" dirty="0"/>
              <a:t>Significant LDL-C Reduction in Evolocumab Group Compared With Placebo Group</a:t>
            </a:r>
            <a:endParaRPr lang="en-US" dirty="0"/>
          </a:p>
        </p:txBody>
      </p:sp>
      <p:grpSp>
        <p:nvGrpSpPr>
          <p:cNvPr id="17" name="Group 16">
            <a:extLst>
              <a:ext uri="{FF2B5EF4-FFF2-40B4-BE49-F238E27FC236}">
                <a16:creationId xmlns:a16="http://schemas.microsoft.com/office/drawing/2014/main" id="{C72674BB-533B-778D-BA27-D750FA220A32}"/>
              </a:ext>
            </a:extLst>
          </p:cNvPr>
          <p:cNvGrpSpPr/>
          <p:nvPr/>
        </p:nvGrpSpPr>
        <p:grpSpPr>
          <a:xfrm>
            <a:off x="1923316" y="2096977"/>
            <a:ext cx="9525906" cy="226600"/>
            <a:chOff x="2332490" y="1766462"/>
            <a:chExt cx="9023505" cy="217488"/>
          </a:xfrm>
        </p:grpSpPr>
        <p:grpSp>
          <p:nvGrpSpPr>
            <p:cNvPr id="15" name="Group 14">
              <a:extLst>
                <a:ext uri="{FF2B5EF4-FFF2-40B4-BE49-F238E27FC236}">
                  <a16:creationId xmlns:a16="http://schemas.microsoft.com/office/drawing/2014/main" id="{58542B81-6D5E-FD10-2A69-4DAFE5B81023}"/>
                </a:ext>
              </a:extLst>
            </p:cNvPr>
            <p:cNvGrpSpPr/>
            <p:nvPr/>
          </p:nvGrpSpPr>
          <p:grpSpPr>
            <a:xfrm>
              <a:off x="2332490" y="1766462"/>
              <a:ext cx="9023505" cy="217488"/>
              <a:chOff x="2332490" y="1766462"/>
              <a:chExt cx="9023505" cy="217488"/>
            </a:xfrm>
          </p:grpSpPr>
          <p:grpSp>
            <p:nvGrpSpPr>
              <p:cNvPr id="10" name="Group 9">
                <a:extLst>
                  <a:ext uri="{FF2B5EF4-FFF2-40B4-BE49-F238E27FC236}">
                    <a16:creationId xmlns:a16="http://schemas.microsoft.com/office/drawing/2014/main" id="{3E4D0D3D-6C0E-A5AE-3DDC-D09A349C623E}"/>
                  </a:ext>
                </a:extLst>
              </p:cNvPr>
              <p:cNvGrpSpPr/>
              <p:nvPr/>
            </p:nvGrpSpPr>
            <p:grpSpPr>
              <a:xfrm>
                <a:off x="2332490" y="1766462"/>
                <a:ext cx="9023505" cy="217488"/>
                <a:chOff x="2332490" y="1766462"/>
                <a:chExt cx="9023505" cy="217488"/>
              </a:xfrm>
            </p:grpSpPr>
            <p:sp>
              <p:nvSpPr>
                <p:cNvPr id="249" name="Oval 53"/>
                <p:cNvSpPr>
                  <a:spLocks noChangeArrowheads="1"/>
                </p:cNvSpPr>
                <p:nvPr/>
              </p:nvSpPr>
              <p:spPr bwMode="auto">
                <a:xfrm>
                  <a:off x="2544157" y="1895050"/>
                  <a:ext cx="89055" cy="88900"/>
                </a:xfrm>
                <a:prstGeom prst="ellipse">
                  <a:avLst/>
                </a:prstGeom>
                <a:solidFill>
                  <a:srgbClr val="013161"/>
                </a:solid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51" name="Oval 55"/>
                <p:cNvSpPr>
                  <a:spLocks noChangeArrowheads="1"/>
                </p:cNvSpPr>
                <p:nvPr/>
              </p:nvSpPr>
              <p:spPr bwMode="auto">
                <a:xfrm>
                  <a:off x="2971723" y="1866475"/>
                  <a:ext cx="89055" cy="88900"/>
                </a:xfrm>
                <a:prstGeom prst="ellipse">
                  <a:avLst/>
                </a:prstGeom>
                <a:solidFill>
                  <a:srgbClr val="013161"/>
                </a:solid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52" name="Oval 56"/>
                <p:cNvSpPr>
                  <a:spLocks noChangeArrowheads="1"/>
                </p:cNvSpPr>
                <p:nvPr/>
              </p:nvSpPr>
              <p:spPr bwMode="auto">
                <a:xfrm>
                  <a:off x="3606723" y="1809325"/>
                  <a:ext cx="89055" cy="88900"/>
                </a:xfrm>
                <a:prstGeom prst="ellipse">
                  <a:avLst/>
                </a:prstGeom>
                <a:solidFill>
                  <a:srgbClr val="013161"/>
                </a:solidFill>
                <a:ln w="12700">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55" name="Oval 59"/>
                <p:cNvSpPr>
                  <a:spLocks noChangeArrowheads="1"/>
                </p:cNvSpPr>
                <p:nvPr/>
              </p:nvSpPr>
              <p:spPr bwMode="auto">
                <a:xfrm>
                  <a:off x="4885190" y="1837900"/>
                  <a:ext cx="89055" cy="88900"/>
                </a:xfrm>
                <a:prstGeom prst="ellipse">
                  <a:avLst/>
                </a:prstGeom>
                <a:solidFill>
                  <a:srgbClr val="013161"/>
                </a:solid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57" name="Oval 61"/>
                <p:cNvSpPr>
                  <a:spLocks noChangeArrowheads="1"/>
                </p:cNvSpPr>
                <p:nvPr/>
              </p:nvSpPr>
              <p:spPr bwMode="auto">
                <a:xfrm>
                  <a:off x="6161539" y="1809325"/>
                  <a:ext cx="89055" cy="88900"/>
                </a:xfrm>
                <a:prstGeom prst="ellipse">
                  <a:avLst/>
                </a:prstGeom>
                <a:solidFill>
                  <a:srgbClr val="013161"/>
                </a:solid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59" name="Oval 63"/>
                <p:cNvSpPr>
                  <a:spLocks noChangeArrowheads="1"/>
                </p:cNvSpPr>
                <p:nvPr/>
              </p:nvSpPr>
              <p:spPr bwMode="auto">
                <a:xfrm>
                  <a:off x="7437890" y="1809325"/>
                  <a:ext cx="89055" cy="88900"/>
                </a:xfrm>
                <a:prstGeom prst="ellipse">
                  <a:avLst/>
                </a:prstGeom>
                <a:solidFill>
                  <a:srgbClr val="013161"/>
                </a:solid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61" name="Oval 65"/>
                <p:cNvSpPr>
                  <a:spLocks noChangeArrowheads="1"/>
                </p:cNvSpPr>
                <p:nvPr/>
              </p:nvSpPr>
              <p:spPr bwMode="auto">
                <a:xfrm>
                  <a:off x="8714240" y="1809325"/>
                  <a:ext cx="89055" cy="88900"/>
                </a:xfrm>
                <a:prstGeom prst="ellipse">
                  <a:avLst/>
                </a:prstGeom>
                <a:solidFill>
                  <a:srgbClr val="013161"/>
                </a:solid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63" name="Oval 67"/>
                <p:cNvSpPr>
                  <a:spLocks noChangeArrowheads="1"/>
                </p:cNvSpPr>
                <p:nvPr/>
              </p:nvSpPr>
              <p:spPr bwMode="auto">
                <a:xfrm>
                  <a:off x="9990590" y="1809325"/>
                  <a:ext cx="89055" cy="88900"/>
                </a:xfrm>
                <a:prstGeom prst="ellipse">
                  <a:avLst/>
                </a:prstGeom>
                <a:solidFill>
                  <a:srgbClr val="013161"/>
                </a:solid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65" name="Oval 69"/>
                <p:cNvSpPr>
                  <a:spLocks noChangeArrowheads="1"/>
                </p:cNvSpPr>
                <p:nvPr/>
              </p:nvSpPr>
              <p:spPr bwMode="auto">
                <a:xfrm>
                  <a:off x="11266940" y="1780750"/>
                  <a:ext cx="89055" cy="88900"/>
                </a:xfrm>
                <a:prstGeom prst="ellipse">
                  <a:avLst/>
                </a:prstGeom>
                <a:solidFill>
                  <a:srgbClr val="013161"/>
                </a:solid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68" name="Oval 72"/>
                <p:cNvSpPr>
                  <a:spLocks noChangeArrowheads="1"/>
                </p:cNvSpPr>
                <p:nvPr/>
              </p:nvSpPr>
              <p:spPr bwMode="auto">
                <a:xfrm>
                  <a:off x="2332490" y="1766462"/>
                  <a:ext cx="89055" cy="88900"/>
                </a:xfrm>
                <a:prstGeom prst="ellipse">
                  <a:avLst/>
                </a:prstGeom>
                <a:solidFill>
                  <a:srgbClr val="013161"/>
                </a:solid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grpSp>
          <p:sp>
            <p:nvSpPr>
              <p:cNvPr id="245" name="Freeform 49"/>
              <p:cNvSpPr>
                <a:spLocks/>
              </p:cNvSpPr>
              <p:nvPr/>
            </p:nvSpPr>
            <p:spPr bwMode="auto">
              <a:xfrm>
                <a:off x="2377018" y="1796626"/>
                <a:ext cx="8934449" cy="142875"/>
              </a:xfrm>
              <a:custGeom>
                <a:avLst/>
                <a:gdLst>
                  <a:gd name="T0" fmla="*/ 0 w 4221"/>
                  <a:gd name="T1" fmla="*/ 0 h 90"/>
                  <a:gd name="T2" fmla="*/ 100 w 4221"/>
                  <a:gd name="T3" fmla="*/ 90 h 90"/>
                  <a:gd name="T4" fmla="*/ 301 w 4221"/>
                  <a:gd name="T5" fmla="*/ 72 h 90"/>
                  <a:gd name="T6" fmla="*/ 603 w 4221"/>
                  <a:gd name="T7" fmla="*/ 36 h 90"/>
                  <a:gd name="T8" fmla="*/ 1206 w 4221"/>
                  <a:gd name="T9" fmla="*/ 54 h 90"/>
                  <a:gd name="T10" fmla="*/ 1808 w 4221"/>
                  <a:gd name="T11" fmla="*/ 36 h 90"/>
                  <a:gd name="T12" fmla="*/ 2411 w 4221"/>
                  <a:gd name="T13" fmla="*/ 36 h 90"/>
                  <a:gd name="T14" fmla="*/ 3014 w 4221"/>
                  <a:gd name="T15" fmla="*/ 36 h 90"/>
                  <a:gd name="T16" fmla="*/ 3618 w 4221"/>
                  <a:gd name="T17" fmla="*/ 36 h 90"/>
                  <a:gd name="T18" fmla="*/ 4221 w 4221"/>
                  <a:gd name="T19" fmla="*/ 1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1" h="90">
                    <a:moveTo>
                      <a:pt x="0" y="0"/>
                    </a:moveTo>
                    <a:lnTo>
                      <a:pt x="100" y="90"/>
                    </a:lnTo>
                    <a:lnTo>
                      <a:pt x="301" y="72"/>
                    </a:lnTo>
                    <a:lnTo>
                      <a:pt x="603" y="36"/>
                    </a:lnTo>
                    <a:lnTo>
                      <a:pt x="1206" y="54"/>
                    </a:lnTo>
                    <a:lnTo>
                      <a:pt x="1808" y="36"/>
                    </a:lnTo>
                    <a:lnTo>
                      <a:pt x="2411" y="36"/>
                    </a:lnTo>
                    <a:lnTo>
                      <a:pt x="3014" y="36"/>
                    </a:lnTo>
                    <a:lnTo>
                      <a:pt x="3618" y="36"/>
                    </a:lnTo>
                    <a:lnTo>
                      <a:pt x="4221" y="18"/>
                    </a:lnTo>
                  </a:path>
                </a:pathLst>
              </a:custGeom>
              <a:noFill/>
              <a:ln w="31750" cap="rnd">
                <a:solidFill>
                  <a:srgbClr val="01316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grpSp>
        <p:grpSp>
          <p:nvGrpSpPr>
            <p:cNvPr id="324" name="Group 323"/>
            <p:cNvGrpSpPr/>
            <p:nvPr/>
          </p:nvGrpSpPr>
          <p:grpSpPr>
            <a:xfrm>
              <a:off x="2338918" y="1768051"/>
              <a:ext cx="9010649" cy="200025"/>
              <a:chOff x="1754188" y="1550340"/>
              <a:chExt cx="6757987" cy="200025"/>
            </a:xfrm>
          </p:grpSpPr>
          <p:sp>
            <p:nvSpPr>
              <p:cNvPr id="206" name="Freeform 10"/>
              <p:cNvSpPr>
                <a:spLocks noEditPoints="1"/>
              </p:cNvSpPr>
              <p:nvPr/>
            </p:nvSpPr>
            <p:spPr bwMode="auto">
              <a:xfrm>
                <a:off x="1754188" y="1550340"/>
                <a:ext cx="55562" cy="57150"/>
              </a:xfrm>
              <a:custGeom>
                <a:avLst/>
                <a:gdLst>
                  <a:gd name="T0" fmla="*/ 17 w 35"/>
                  <a:gd name="T1" fmla="*/ 18 h 36"/>
                  <a:gd name="T2" fmla="*/ 17 w 35"/>
                  <a:gd name="T3" fmla="*/ 36 h 36"/>
                  <a:gd name="T4" fmla="*/ 17 w 35"/>
                  <a:gd name="T5" fmla="*/ 18 h 36"/>
                  <a:gd name="T6" fmla="*/ 17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7" y="18"/>
                    </a:moveTo>
                    <a:lnTo>
                      <a:pt x="17" y="36"/>
                    </a:lnTo>
                    <a:moveTo>
                      <a:pt x="17" y="18"/>
                    </a:moveTo>
                    <a:lnTo>
                      <a:pt x="17" y="0"/>
                    </a:lnTo>
                    <a:moveTo>
                      <a:pt x="0" y="36"/>
                    </a:moveTo>
                    <a:lnTo>
                      <a:pt x="35" y="36"/>
                    </a:lnTo>
                    <a:moveTo>
                      <a:pt x="0" y="0"/>
                    </a:moveTo>
                    <a:lnTo>
                      <a:pt x="35" y="0"/>
                    </a:lnTo>
                  </a:path>
                </a:pathLst>
              </a:custGeom>
              <a:no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08" name="Freeform 12"/>
              <p:cNvSpPr>
                <a:spLocks noEditPoints="1"/>
              </p:cNvSpPr>
              <p:nvPr/>
            </p:nvSpPr>
            <p:spPr bwMode="auto">
              <a:xfrm>
                <a:off x="1914525" y="1693215"/>
                <a:ext cx="55562" cy="57150"/>
              </a:xfrm>
              <a:custGeom>
                <a:avLst/>
                <a:gdLst>
                  <a:gd name="T0" fmla="*/ 17 w 35"/>
                  <a:gd name="T1" fmla="*/ 18 h 36"/>
                  <a:gd name="T2" fmla="*/ 17 w 35"/>
                  <a:gd name="T3" fmla="*/ 36 h 36"/>
                  <a:gd name="T4" fmla="*/ 17 w 35"/>
                  <a:gd name="T5" fmla="*/ 18 h 36"/>
                  <a:gd name="T6" fmla="*/ 17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7" y="18"/>
                    </a:moveTo>
                    <a:lnTo>
                      <a:pt x="17" y="36"/>
                    </a:lnTo>
                    <a:moveTo>
                      <a:pt x="17" y="18"/>
                    </a:moveTo>
                    <a:lnTo>
                      <a:pt x="17" y="0"/>
                    </a:lnTo>
                    <a:moveTo>
                      <a:pt x="0" y="36"/>
                    </a:moveTo>
                    <a:lnTo>
                      <a:pt x="35" y="36"/>
                    </a:lnTo>
                    <a:moveTo>
                      <a:pt x="0" y="0"/>
                    </a:moveTo>
                    <a:lnTo>
                      <a:pt x="35" y="0"/>
                    </a:lnTo>
                  </a:path>
                </a:pathLst>
              </a:custGeom>
              <a:no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10" name="Freeform 14"/>
              <p:cNvSpPr>
                <a:spLocks noEditPoints="1"/>
              </p:cNvSpPr>
              <p:nvPr/>
            </p:nvSpPr>
            <p:spPr bwMode="auto">
              <a:xfrm>
                <a:off x="2232025" y="1664640"/>
                <a:ext cx="57150" cy="57150"/>
              </a:xfrm>
              <a:custGeom>
                <a:avLst/>
                <a:gdLst>
                  <a:gd name="T0" fmla="*/ 18 w 36"/>
                  <a:gd name="T1" fmla="*/ 18 h 36"/>
                  <a:gd name="T2" fmla="*/ 18 w 36"/>
                  <a:gd name="T3" fmla="*/ 36 h 36"/>
                  <a:gd name="T4" fmla="*/ 18 w 36"/>
                  <a:gd name="T5" fmla="*/ 18 h 36"/>
                  <a:gd name="T6" fmla="*/ 18 w 36"/>
                  <a:gd name="T7" fmla="*/ 0 h 36"/>
                  <a:gd name="T8" fmla="*/ 0 w 36"/>
                  <a:gd name="T9" fmla="*/ 36 h 36"/>
                  <a:gd name="T10" fmla="*/ 36 w 36"/>
                  <a:gd name="T11" fmla="*/ 36 h 36"/>
                  <a:gd name="T12" fmla="*/ 0 w 36"/>
                  <a:gd name="T13" fmla="*/ 0 h 36"/>
                  <a:gd name="T14" fmla="*/ 36 w 36"/>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6">
                    <a:moveTo>
                      <a:pt x="18" y="18"/>
                    </a:moveTo>
                    <a:lnTo>
                      <a:pt x="18" y="36"/>
                    </a:lnTo>
                    <a:moveTo>
                      <a:pt x="18" y="18"/>
                    </a:moveTo>
                    <a:lnTo>
                      <a:pt x="18" y="0"/>
                    </a:lnTo>
                    <a:moveTo>
                      <a:pt x="0" y="36"/>
                    </a:moveTo>
                    <a:lnTo>
                      <a:pt x="36" y="36"/>
                    </a:lnTo>
                    <a:moveTo>
                      <a:pt x="0" y="0"/>
                    </a:moveTo>
                    <a:lnTo>
                      <a:pt x="36" y="0"/>
                    </a:lnTo>
                  </a:path>
                </a:pathLst>
              </a:custGeom>
              <a:no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12" name="Freeform 16"/>
              <p:cNvSpPr>
                <a:spLocks noEditPoints="1"/>
              </p:cNvSpPr>
              <p:nvPr/>
            </p:nvSpPr>
            <p:spPr bwMode="auto">
              <a:xfrm>
                <a:off x="2711450" y="1607490"/>
                <a:ext cx="57150" cy="57150"/>
              </a:xfrm>
              <a:custGeom>
                <a:avLst/>
                <a:gdLst>
                  <a:gd name="T0" fmla="*/ 17 w 36"/>
                  <a:gd name="T1" fmla="*/ 19 h 36"/>
                  <a:gd name="T2" fmla="*/ 17 w 36"/>
                  <a:gd name="T3" fmla="*/ 36 h 36"/>
                  <a:gd name="T4" fmla="*/ 17 w 36"/>
                  <a:gd name="T5" fmla="*/ 19 h 36"/>
                  <a:gd name="T6" fmla="*/ 17 w 36"/>
                  <a:gd name="T7" fmla="*/ 0 h 36"/>
                  <a:gd name="T8" fmla="*/ 0 w 36"/>
                  <a:gd name="T9" fmla="*/ 36 h 36"/>
                  <a:gd name="T10" fmla="*/ 36 w 36"/>
                  <a:gd name="T11" fmla="*/ 36 h 36"/>
                  <a:gd name="T12" fmla="*/ 0 w 36"/>
                  <a:gd name="T13" fmla="*/ 0 h 36"/>
                  <a:gd name="T14" fmla="*/ 36 w 36"/>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6">
                    <a:moveTo>
                      <a:pt x="17" y="19"/>
                    </a:moveTo>
                    <a:lnTo>
                      <a:pt x="17" y="36"/>
                    </a:lnTo>
                    <a:moveTo>
                      <a:pt x="17" y="19"/>
                    </a:moveTo>
                    <a:lnTo>
                      <a:pt x="17" y="0"/>
                    </a:lnTo>
                    <a:moveTo>
                      <a:pt x="0" y="36"/>
                    </a:moveTo>
                    <a:lnTo>
                      <a:pt x="36" y="36"/>
                    </a:lnTo>
                    <a:moveTo>
                      <a:pt x="0" y="0"/>
                    </a:moveTo>
                    <a:lnTo>
                      <a:pt x="36" y="0"/>
                    </a:lnTo>
                  </a:path>
                </a:pathLst>
              </a:custGeom>
              <a:no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14" name="Freeform 18"/>
              <p:cNvSpPr>
                <a:spLocks noEditPoints="1"/>
              </p:cNvSpPr>
              <p:nvPr/>
            </p:nvSpPr>
            <p:spPr bwMode="auto">
              <a:xfrm>
                <a:off x="3667125" y="1637652"/>
                <a:ext cx="58737" cy="55563"/>
              </a:xfrm>
              <a:custGeom>
                <a:avLst/>
                <a:gdLst>
                  <a:gd name="T0" fmla="*/ 19 w 37"/>
                  <a:gd name="T1" fmla="*/ 17 h 35"/>
                  <a:gd name="T2" fmla="*/ 19 w 37"/>
                  <a:gd name="T3" fmla="*/ 35 h 35"/>
                  <a:gd name="T4" fmla="*/ 19 w 37"/>
                  <a:gd name="T5" fmla="*/ 17 h 35"/>
                  <a:gd name="T6" fmla="*/ 19 w 37"/>
                  <a:gd name="T7" fmla="*/ 0 h 35"/>
                  <a:gd name="T8" fmla="*/ 0 w 37"/>
                  <a:gd name="T9" fmla="*/ 35 h 35"/>
                  <a:gd name="T10" fmla="*/ 37 w 37"/>
                  <a:gd name="T11" fmla="*/ 35 h 35"/>
                  <a:gd name="T12" fmla="*/ 0 w 37"/>
                  <a:gd name="T13" fmla="*/ 0 h 35"/>
                  <a:gd name="T14" fmla="*/ 37 w 37"/>
                  <a:gd name="T15" fmla="*/ 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5">
                    <a:moveTo>
                      <a:pt x="19" y="17"/>
                    </a:moveTo>
                    <a:lnTo>
                      <a:pt x="19" y="35"/>
                    </a:lnTo>
                    <a:moveTo>
                      <a:pt x="19" y="17"/>
                    </a:moveTo>
                    <a:lnTo>
                      <a:pt x="19" y="0"/>
                    </a:lnTo>
                    <a:moveTo>
                      <a:pt x="0" y="35"/>
                    </a:moveTo>
                    <a:lnTo>
                      <a:pt x="37" y="35"/>
                    </a:lnTo>
                    <a:moveTo>
                      <a:pt x="0" y="0"/>
                    </a:moveTo>
                    <a:lnTo>
                      <a:pt x="37" y="0"/>
                    </a:lnTo>
                  </a:path>
                </a:pathLst>
              </a:custGeom>
              <a:no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16" name="Freeform 20"/>
              <p:cNvSpPr>
                <a:spLocks noEditPoints="1"/>
              </p:cNvSpPr>
              <p:nvPr/>
            </p:nvSpPr>
            <p:spPr bwMode="auto">
              <a:xfrm>
                <a:off x="4624388" y="1607490"/>
                <a:ext cx="58737" cy="57150"/>
              </a:xfrm>
              <a:custGeom>
                <a:avLst/>
                <a:gdLst>
                  <a:gd name="T0" fmla="*/ 19 w 37"/>
                  <a:gd name="T1" fmla="*/ 19 h 36"/>
                  <a:gd name="T2" fmla="*/ 19 w 37"/>
                  <a:gd name="T3" fmla="*/ 36 h 36"/>
                  <a:gd name="T4" fmla="*/ 19 w 37"/>
                  <a:gd name="T5" fmla="*/ 19 h 36"/>
                  <a:gd name="T6" fmla="*/ 19 w 37"/>
                  <a:gd name="T7" fmla="*/ 0 h 36"/>
                  <a:gd name="T8" fmla="*/ 0 w 37"/>
                  <a:gd name="T9" fmla="*/ 36 h 36"/>
                  <a:gd name="T10" fmla="*/ 37 w 37"/>
                  <a:gd name="T11" fmla="*/ 36 h 36"/>
                  <a:gd name="T12" fmla="*/ 0 w 37"/>
                  <a:gd name="T13" fmla="*/ 0 h 36"/>
                  <a:gd name="T14" fmla="*/ 37 w 37"/>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6">
                    <a:moveTo>
                      <a:pt x="19" y="19"/>
                    </a:moveTo>
                    <a:lnTo>
                      <a:pt x="19" y="36"/>
                    </a:lnTo>
                    <a:moveTo>
                      <a:pt x="19" y="19"/>
                    </a:moveTo>
                    <a:lnTo>
                      <a:pt x="19" y="0"/>
                    </a:lnTo>
                    <a:moveTo>
                      <a:pt x="0" y="36"/>
                    </a:moveTo>
                    <a:lnTo>
                      <a:pt x="37" y="36"/>
                    </a:lnTo>
                    <a:moveTo>
                      <a:pt x="0" y="0"/>
                    </a:moveTo>
                    <a:lnTo>
                      <a:pt x="37" y="0"/>
                    </a:lnTo>
                  </a:path>
                </a:pathLst>
              </a:custGeom>
              <a:no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18" name="Freeform 22"/>
              <p:cNvSpPr>
                <a:spLocks noEditPoints="1"/>
              </p:cNvSpPr>
              <p:nvPr/>
            </p:nvSpPr>
            <p:spPr bwMode="auto">
              <a:xfrm>
                <a:off x="5583238" y="1607490"/>
                <a:ext cx="57150" cy="57150"/>
              </a:xfrm>
              <a:custGeom>
                <a:avLst/>
                <a:gdLst>
                  <a:gd name="T0" fmla="*/ 18 w 36"/>
                  <a:gd name="T1" fmla="*/ 19 h 36"/>
                  <a:gd name="T2" fmla="*/ 18 w 36"/>
                  <a:gd name="T3" fmla="*/ 36 h 36"/>
                  <a:gd name="T4" fmla="*/ 18 w 36"/>
                  <a:gd name="T5" fmla="*/ 19 h 36"/>
                  <a:gd name="T6" fmla="*/ 18 w 36"/>
                  <a:gd name="T7" fmla="*/ 0 h 36"/>
                  <a:gd name="T8" fmla="*/ 0 w 36"/>
                  <a:gd name="T9" fmla="*/ 36 h 36"/>
                  <a:gd name="T10" fmla="*/ 36 w 36"/>
                  <a:gd name="T11" fmla="*/ 36 h 36"/>
                  <a:gd name="T12" fmla="*/ 0 w 36"/>
                  <a:gd name="T13" fmla="*/ 0 h 36"/>
                  <a:gd name="T14" fmla="*/ 36 w 36"/>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6">
                    <a:moveTo>
                      <a:pt x="18" y="19"/>
                    </a:moveTo>
                    <a:lnTo>
                      <a:pt x="18" y="36"/>
                    </a:lnTo>
                    <a:moveTo>
                      <a:pt x="18" y="19"/>
                    </a:moveTo>
                    <a:lnTo>
                      <a:pt x="18" y="0"/>
                    </a:lnTo>
                    <a:moveTo>
                      <a:pt x="0" y="36"/>
                    </a:moveTo>
                    <a:lnTo>
                      <a:pt x="36" y="36"/>
                    </a:lnTo>
                    <a:moveTo>
                      <a:pt x="0" y="0"/>
                    </a:moveTo>
                    <a:lnTo>
                      <a:pt x="36" y="0"/>
                    </a:lnTo>
                  </a:path>
                </a:pathLst>
              </a:custGeom>
              <a:no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20" name="Freeform 24"/>
              <p:cNvSpPr>
                <a:spLocks noEditPoints="1"/>
              </p:cNvSpPr>
              <p:nvPr/>
            </p:nvSpPr>
            <p:spPr bwMode="auto">
              <a:xfrm>
                <a:off x="6540500" y="1607490"/>
                <a:ext cx="55562" cy="57150"/>
              </a:xfrm>
              <a:custGeom>
                <a:avLst/>
                <a:gdLst>
                  <a:gd name="T0" fmla="*/ 18 w 35"/>
                  <a:gd name="T1" fmla="*/ 19 h 36"/>
                  <a:gd name="T2" fmla="*/ 18 w 35"/>
                  <a:gd name="T3" fmla="*/ 36 h 36"/>
                  <a:gd name="T4" fmla="*/ 18 w 35"/>
                  <a:gd name="T5" fmla="*/ 19 h 36"/>
                  <a:gd name="T6" fmla="*/ 18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8" y="19"/>
                    </a:moveTo>
                    <a:lnTo>
                      <a:pt x="18" y="36"/>
                    </a:lnTo>
                    <a:moveTo>
                      <a:pt x="18" y="19"/>
                    </a:moveTo>
                    <a:lnTo>
                      <a:pt x="18" y="0"/>
                    </a:lnTo>
                    <a:moveTo>
                      <a:pt x="0" y="36"/>
                    </a:moveTo>
                    <a:lnTo>
                      <a:pt x="35" y="36"/>
                    </a:lnTo>
                    <a:moveTo>
                      <a:pt x="0" y="0"/>
                    </a:moveTo>
                    <a:lnTo>
                      <a:pt x="35" y="0"/>
                    </a:lnTo>
                  </a:path>
                </a:pathLst>
              </a:custGeom>
              <a:no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22" name="Freeform 26"/>
              <p:cNvSpPr>
                <a:spLocks noEditPoints="1"/>
              </p:cNvSpPr>
              <p:nvPr/>
            </p:nvSpPr>
            <p:spPr bwMode="auto">
              <a:xfrm>
                <a:off x="7497763" y="1607490"/>
                <a:ext cx="55562" cy="57150"/>
              </a:xfrm>
              <a:custGeom>
                <a:avLst/>
                <a:gdLst>
                  <a:gd name="T0" fmla="*/ 18 w 35"/>
                  <a:gd name="T1" fmla="*/ 19 h 36"/>
                  <a:gd name="T2" fmla="*/ 18 w 35"/>
                  <a:gd name="T3" fmla="*/ 36 h 36"/>
                  <a:gd name="T4" fmla="*/ 18 w 35"/>
                  <a:gd name="T5" fmla="*/ 19 h 36"/>
                  <a:gd name="T6" fmla="*/ 18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8" y="19"/>
                    </a:moveTo>
                    <a:lnTo>
                      <a:pt x="18" y="36"/>
                    </a:lnTo>
                    <a:moveTo>
                      <a:pt x="18" y="19"/>
                    </a:moveTo>
                    <a:lnTo>
                      <a:pt x="18" y="0"/>
                    </a:lnTo>
                    <a:moveTo>
                      <a:pt x="0" y="36"/>
                    </a:moveTo>
                    <a:lnTo>
                      <a:pt x="35" y="36"/>
                    </a:lnTo>
                    <a:moveTo>
                      <a:pt x="0" y="0"/>
                    </a:moveTo>
                    <a:lnTo>
                      <a:pt x="35" y="0"/>
                    </a:lnTo>
                  </a:path>
                </a:pathLst>
              </a:custGeom>
              <a:no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24" name="Freeform 28"/>
              <p:cNvSpPr>
                <a:spLocks noEditPoints="1"/>
              </p:cNvSpPr>
              <p:nvPr/>
            </p:nvSpPr>
            <p:spPr bwMode="auto">
              <a:xfrm>
                <a:off x="8455025" y="1578915"/>
                <a:ext cx="57150" cy="58738"/>
              </a:xfrm>
              <a:custGeom>
                <a:avLst/>
                <a:gdLst>
                  <a:gd name="T0" fmla="*/ 17 w 36"/>
                  <a:gd name="T1" fmla="*/ 18 h 37"/>
                  <a:gd name="T2" fmla="*/ 17 w 36"/>
                  <a:gd name="T3" fmla="*/ 37 h 37"/>
                  <a:gd name="T4" fmla="*/ 17 w 36"/>
                  <a:gd name="T5" fmla="*/ 18 h 37"/>
                  <a:gd name="T6" fmla="*/ 17 w 36"/>
                  <a:gd name="T7" fmla="*/ 0 h 37"/>
                  <a:gd name="T8" fmla="*/ 0 w 36"/>
                  <a:gd name="T9" fmla="*/ 37 h 37"/>
                  <a:gd name="T10" fmla="*/ 36 w 36"/>
                  <a:gd name="T11" fmla="*/ 37 h 37"/>
                  <a:gd name="T12" fmla="*/ 0 w 36"/>
                  <a:gd name="T13" fmla="*/ 0 h 37"/>
                  <a:gd name="T14" fmla="*/ 36 w 36"/>
                  <a:gd name="T15" fmla="*/ 0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7">
                    <a:moveTo>
                      <a:pt x="17" y="18"/>
                    </a:moveTo>
                    <a:lnTo>
                      <a:pt x="17" y="37"/>
                    </a:lnTo>
                    <a:moveTo>
                      <a:pt x="17" y="18"/>
                    </a:moveTo>
                    <a:lnTo>
                      <a:pt x="17" y="0"/>
                    </a:lnTo>
                    <a:moveTo>
                      <a:pt x="0" y="37"/>
                    </a:moveTo>
                    <a:lnTo>
                      <a:pt x="36" y="37"/>
                    </a:lnTo>
                    <a:moveTo>
                      <a:pt x="0" y="0"/>
                    </a:moveTo>
                    <a:lnTo>
                      <a:pt x="36" y="0"/>
                    </a:lnTo>
                  </a:path>
                </a:pathLst>
              </a:custGeom>
              <a:noFill/>
              <a:ln w="12700" cap="flat">
                <a:solidFill>
                  <a:srgbClr val="00206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grpSp>
      </p:grpSp>
      <p:sp>
        <p:nvSpPr>
          <p:cNvPr id="11" name="Rectangle 284"/>
          <p:cNvSpPr>
            <a:spLocks noChangeArrowheads="1"/>
          </p:cNvSpPr>
          <p:nvPr/>
        </p:nvSpPr>
        <p:spPr bwMode="auto">
          <a:xfrm>
            <a:off x="9993439" y="2232832"/>
            <a:ext cx="166071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13161"/>
                </a:solidFill>
                <a:effectLst/>
                <a:uLnTx/>
                <a:uFillTx/>
                <a:latin typeface="Arial" panose="020B0604020202020204" pitchFamily="34" charset="0"/>
                <a:ea typeface="+mn-ea"/>
                <a:cs typeface="+mn-cs"/>
              </a:rPr>
              <a:t>Placebo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13161"/>
                </a:solidFill>
                <a:effectLst/>
                <a:uLnTx/>
                <a:uFillTx/>
                <a:latin typeface="Arial" panose="020B0604020202020204" pitchFamily="34" charset="0"/>
                <a:ea typeface="+mn-ea"/>
                <a:cs typeface="+mn-cs"/>
              </a:rPr>
              <a:t>Median: 2.4 mmol/L</a:t>
            </a:r>
            <a:endParaRPr kumimoji="0" lang="en-US" altLang="en-US" sz="1600" b="1" i="0" u="none" strike="noStrike" kern="1200" cap="none" spc="0" normalizeH="0" baseline="0" noProof="0" dirty="0">
              <a:ln>
                <a:noFill/>
              </a:ln>
              <a:solidFill>
                <a:srgbClr val="013161"/>
              </a:solidFill>
              <a:effectLst/>
              <a:uLnTx/>
              <a:uFillTx/>
              <a:latin typeface="Arial" panose="020B0604020202020204" pitchFamily="34" charset="0"/>
              <a:ea typeface="+mn-ea"/>
              <a:cs typeface="+mn-cs"/>
            </a:endParaRPr>
          </a:p>
        </p:txBody>
      </p:sp>
      <p:sp>
        <p:nvSpPr>
          <p:cNvPr id="12" name="Rectangle 285"/>
          <p:cNvSpPr>
            <a:spLocks noChangeArrowheads="1"/>
          </p:cNvSpPr>
          <p:nvPr/>
        </p:nvSpPr>
        <p:spPr bwMode="auto">
          <a:xfrm>
            <a:off x="9993440" y="3958490"/>
            <a:ext cx="1660711"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6720"/>
                </a:solidFill>
                <a:effectLst/>
                <a:uLnTx/>
                <a:uFillTx/>
              </a:rPr>
              <a:t>Evolocumab</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FF6720"/>
                </a:solidFill>
                <a:effectLst/>
                <a:uLnTx/>
                <a:uFillTx/>
              </a:rPr>
              <a:t>Median: </a:t>
            </a:r>
            <a:r>
              <a:rPr lang="en-US" altLang="en-US" sz="1400" b="1" dirty="0">
                <a:solidFill>
                  <a:srgbClr val="FF6720"/>
                </a:solidFill>
              </a:rPr>
              <a:t>0.8</a:t>
            </a:r>
            <a:r>
              <a:rPr kumimoji="0" lang="en-US" altLang="en-US" sz="1400" b="1" i="0" u="none" strike="noStrike" kern="1200" cap="none" spc="0" normalizeH="0" baseline="0" noProof="0" dirty="0">
                <a:ln>
                  <a:noFill/>
                </a:ln>
                <a:solidFill>
                  <a:srgbClr val="FF6720"/>
                </a:solidFill>
                <a:effectLst/>
                <a:uLnTx/>
                <a:uFillTx/>
              </a:rPr>
              <a:t> mmol/L</a:t>
            </a:r>
          </a:p>
        </p:txBody>
      </p:sp>
      <p:sp>
        <p:nvSpPr>
          <p:cNvPr id="4" name="TextBox 3"/>
          <p:cNvSpPr txBox="1"/>
          <p:nvPr/>
        </p:nvSpPr>
        <p:spPr>
          <a:xfrm>
            <a:off x="1796982" y="5434173"/>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13,251</a:t>
            </a:r>
          </a:p>
        </p:txBody>
      </p:sp>
      <p:sp>
        <p:nvSpPr>
          <p:cNvPr id="13" name="TextBox 12"/>
          <p:cNvSpPr txBox="1"/>
          <p:nvPr/>
        </p:nvSpPr>
        <p:spPr>
          <a:xfrm>
            <a:off x="2390024" y="5434173"/>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13,151</a:t>
            </a:r>
          </a:p>
        </p:txBody>
      </p:sp>
      <p:sp>
        <p:nvSpPr>
          <p:cNvPr id="14" name="TextBox 13"/>
          <p:cNvSpPr txBox="1"/>
          <p:nvPr/>
        </p:nvSpPr>
        <p:spPr>
          <a:xfrm>
            <a:off x="3072138" y="5434173"/>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12,954</a:t>
            </a:r>
          </a:p>
        </p:txBody>
      </p:sp>
      <p:sp>
        <p:nvSpPr>
          <p:cNvPr id="16" name="TextBox 15"/>
          <p:cNvSpPr txBox="1"/>
          <p:nvPr/>
        </p:nvSpPr>
        <p:spPr>
          <a:xfrm>
            <a:off x="4436364" y="5434173"/>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12,596</a:t>
            </a:r>
          </a:p>
        </p:txBody>
      </p:sp>
      <p:sp>
        <p:nvSpPr>
          <p:cNvPr id="18" name="TextBox 17"/>
          <p:cNvSpPr txBox="1"/>
          <p:nvPr/>
        </p:nvSpPr>
        <p:spPr>
          <a:xfrm>
            <a:off x="5800590" y="5434173"/>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12,311</a:t>
            </a:r>
          </a:p>
        </p:txBody>
      </p:sp>
      <p:sp>
        <p:nvSpPr>
          <p:cNvPr id="20" name="TextBox 19"/>
          <p:cNvSpPr txBox="1"/>
          <p:nvPr/>
        </p:nvSpPr>
        <p:spPr>
          <a:xfrm>
            <a:off x="7164815" y="5434173"/>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10,812</a:t>
            </a:r>
          </a:p>
        </p:txBody>
      </p:sp>
      <p:sp>
        <p:nvSpPr>
          <p:cNvPr id="22" name="TextBox 21"/>
          <p:cNvSpPr txBox="1"/>
          <p:nvPr/>
        </p:nvSpPr>
        <p:spPr>
          <a:xfrm>
            <a:off x="8564307" y="5434173"/>
            <a:ext cx="317395"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6,926</a:t>
            </a:r>
          </a:p>
        </p:txBody>
      </p:sp>
      <p:sp>
        <p:nvSpPr>
          <p:cNvPr id="24" name="TextBox 23"/>
          <p:cNvSpPr txBox="1"/>
          <p:nvPr/>
        </p:nvSpPr>
        <p:spPr>
          <a:xfrm>
            <a:off x="9928536" y="5434173"/>
            <a:ext cx="317395"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3,352</a:t>
            </a:r>
          </a:p>
        </p:txBody>
      </p:sp>
      <p:sp>
        <p:nvSpPr>
          <p:cNvPr id="26" name="TextBox 25"/>
          <p:cNvSpPr txBox="1"/>
          <p:nvPr/>
        </p:nvSpPr>
        <p:spPr>
          <a:xfrm>
            <a:off x="11345657" y="5434173"/>
            <a:ext cx="211596"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790</a:t>
            </a:r>
          </a:p>
        </p:txBody>
      </p:sp>
      <p:sp>
        <p:nvSpPr>
          <p:cNvPr id="27" name="TextBox 26"/>
          <p:cNvSpPr txBox="1"/>
          <p:nvPr/>
        </p:nvSpPr>
        <p:spPr>
          <a:xfrm>
            <a:off x="1196585" y="5434173"/>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13,779</a:t>
            </a:r>
          </a:p>
        </p:txBody>
      </p:sp>
      <p:sp>
        <p:nvSpPr>
          <p:cNvPr id="28" name="TextBox 27"/>
          <p:cNvSpPr txBox="1"/>
          <p:nvPr/>
        </p:nvSpPr>
        <p:spPr>
          <a:xfrm>
            <a:off x="1796985" y="5574342"/>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13,288</a:t>
            </a:r>
          </a:p>
        </p:txBody>
      </p:sp>
      <p:sp>
        <p:nvSpPr>
          <p:cNvPr id="29" name="TextBox 28"/>
          <p:cNvSpPr txBox="1"/>
          <p:nvPr/>
        </p:nvSpPr>
        <p:spPr>
          <a:xfrm>
            <a:off x="2390024" y="5574342"/>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13,144</a:t>
            </a:r>
          </a:p>
        </p:txBody>
      </p:sp>
      <p:sp>
        <p:nvSpPr>
          <p:cNvPr id="30" name="TextBox 29"/>
          <p:cNvSpPr txBox="1"/>
          <p:nvPr/>
        </p:nvSpPr>
        <p:spPr>
          <a:xfrm>
            <a:off x="3072138" y="5574342"/>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12,964</a:t>
            </a:r>
          </a:p>
        </p:txBody>
      </p:sp>
      <p:sp>
        <p:nvSpPr>
          <p:cNvPr id="31" name="TextBox 30"/>
          <p:cNvSpPr txBox="1"/>
          <p:nvPr/>
        </p:nvSpPr>
        <p:spPr>
          <a:xfrm>
            <a:off x="4436363" y="5574342"/>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12,645</a:t>
            </a:r>
          </a:p>
        </p:txBody>
      </p:sp>
      <p:sp>
        <p:nvSpPr>
          <p:cNvPr id="32" name="TextBox 31"/>
          <p:cNvSpPr txBox="1"/>
          <p:nvPr/>
        </p:nvSpPr>
        <p:spPr>
          <a:xfrm>
            <a:off x="5800587" y="5574342"/>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12,359</a:t>
            </a:r>
          </a:p>
        </p:txBody>
      </p:sp>
      <p:sp>
        <p:nvSpPr>
          <p:cNvPr id="33" name="TextBox 32"/>
          <p:cNvSpPr txBox="1"/>
          <p:nvPr/>
        </p:nvSpPr>
        <p:spPr>
          <a:xfrm>
            <a:off x="7164813" y="5574342"/>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10,902</a:t>
            </a:r>
          </a:p>
        </p:txBody>
      </p:sp>
      <p:sp>
        <p:nvSpPr>
          <p:cNvPr id="34" name="TextBox 33"/>
          <p:cNvSpPr txBox="1"/>
          <p:nvPr/>
        </p:nvSpPr>
        <p:spPr>
          <a:xfrm>
            <a:off x="8564307" y="5574342"/>
            <a:ext cx="317395"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6,958</a:t>
            </a:r>
          </a:p>
        </p:txBody>
      </p:sp>
      <p:sp>
        <p:nvSpPr>
          <p:cNvPr id="35" name="TextBox 34"/>
          <p:cNvSpPr txBox="1"/>
          <p:nvPr/>
        </p:nvSpPr>
        <p:spPr>
          <a:xfrm>
            <a:off x="9928536" y="5574342"/>
            <a:ext cx="317395"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3,323</a:t>
            </a:r>
          </a:p>
        </p:txBody>
      </p:sp>
      <p:sp>
        <p:nvSpPr>
          <p:cNvPr id="36" name="TextBox 35"/>
          <p:cNvSpPr txBox="1"/>
          <p:nvPr/>
        </p:nvSpPr>
        <p:spPr>
          <a:xfrm>
            <a:off x="11345657" y="5574342"/>
            <a:ext cx="211596"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768</a:t>
            </a:r>
          </a:p>
        </p:txBody>
      </p:sp>
      <p:sp>
        <p:nvSpPr>
          <p:cNvPr id="37" name="TextBox 36"/>
          <p:cNvSpPr txBox="1"/>
          <p:nvPr/>
        </p:nvSpPr>
        <p:spPr>
          <a:xfrm>
            <a:off x="1196585" y="5574342"/>
            <a:ext cx="387927" cy="153888"/>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13,784</a:t>
            </a:r>
          </a:p>
        </p:txBody>
      </p:sp>
      <p:grpSp>
        <p:nvGrpSpPr>
          <p:cNvPr id="3" name="Group 2"/>
          <p:cNvGrpSpPr/>
          <p:nvPr/>
        </p:nvGrpSpPr>
        <p:grpSpPr>
          <a:xfrm>
            <a:off x="151264" y="5284495"/>
            <a:ext cx="702115" cy="443735"/>
            <a:chOff x="160421" y="4608095"/>
            <a:chExt cx="665085" cy="425892"/>
          </a:xfrm>
        </p:grpSpPr>
        <p:sp>
          <p:nvSpPr>
            <p:cNvPr id="38" name="TextBox 37"/>
            <p:cNvSpPr txBox="1"/>
            <p:nvPr/>
          </p:nvSpPr>
          <p:spPr>
            <a:xfrm>
              <a:off x="160421" y="4751754"/>
              <a:ext cx="435798" cy="147700"/>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Placebo</a:t>
              </a:r>
            </a:p>
          </p:txBody>
        </p:sp>
        <p:sp>
          <p:nvSpPr>
            <p:cNvPr id="39" name="TextBox 38"/>
            <p:cNvSpPr txBox="1"/>
            <p:nvPr/>
          </p:nvSpPr>
          <p:spPr>
            <a:xfrm>
              <a:off x="160421" y="4886287"/>
              <a:ext cx="665085" cy="147700"/>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Arial"/>
                  <a:ea typeface="+mn-ea"/>
                  <a:cs typeface="+mn-cs"/>
                </a:rPr>
                <a:t>Evolocumab</a:t>
              </a:r>
            </a:p>
          </p:txBody>
        </p:sp>
        <p:sp>
          <p:nvSpPr>
            <p:cNvPr id="75" name="TextBox 74"/>
            <p:cNvSpPr txBox="1"/>
            <p:nvPr/>
          </p:nvSpPr>
          <p:spPr>
            <a:xfrm>
              <a:off x="160422" y="4608095"/>
              <a:ext cx="584608" cy="147700"/>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solidFill>
                  <a:effectLst/>
                  <a:uLnTx/>
                  <a:uFillTx/>
                  <a:latin typeface="Arial"/>
                  <a:ea typeface="+mn-ea"/>
                  <a:cs typeface="+mn-cs"/>
                </a:rPr>
                <a:t>No. at risk</a:t>
              </a:r>
            </a:p>
          </p:txBody>
        </p:sp>
      </p:grpSp>
      <p:sp>
        <p:nvSpPr>
          <p:cNvPr id="78" name="TextBox 77"/>
          <p:cNvSpPr txBox="1"/>
          <p:nvPr/>
        </p:nvSpPr>
        <p:spPr>
          <a:xfrm>
            <a:off x="2086220" y="4928437"/>
            <a:ext cx="99386" cy="215444"/>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a:ea typeface="+mn-ea"/>
                <a:cs typeface="+mn-cs"/>
              </a:rPr>
              <a:t>4</a:t>
            </a:r>
          </a:p>
        </p:txBody>
      </p:sp>
      <p:sp>
        <p:nvSpPr>
          <p:cNvPr id="76" name="Freeform 75"/>
          <p:cNvSpPr/>
          <p:nvPr/>
        </p:nvSpPr>
        <p:spPr>
          <a:xfrm>
            <a:off x="1455267" y="5187344"/>
            <a:ext cx="506118" cy="240658"/>
          </a:xfrm>
          <a:custGeom>
            <a:avLst/>
            <a:gdLst>
              <a:gd name="connsiteX0" fmla="*/ 364332 w 364332"/>
              <a:gd name="connsiteY0" fmla="*/ 0 h 230981"/>
              <a:gd name="connsiteX1" fmla="*/ 364332 w 364332"/>
              <a:gd name="connsiteY1" fmla="*/ 76200 h 230981"/>
              <a:gd name="connsiteX2" fmla="*/ 4763 w 364332"/>
              <a:gd name="connsiteY2" fmla="*/ 147638 h 230981"/>
              <a:gd name="connsiteX3" fmla="*/ 4763 w 364332"/>
              <a:gd name="connsiteY3" fmla="*/ 230981 h 230981"/>
              <a:gd name="connsiteX4" fmla="*/ 0 w 364332"/>
              <a:gd name="connsiteY4" fmla="*/ 221456 h 230981"/>
              <a:gd name="connsiteX0" fmla="*/ 359569 w 359569"/>
              <a:gd name="connsiteY0" fmla="*/ 0 h 230981"/>
              <a:gd name="connsiteX1" fmla="*/ 359569 w 359569"/>
              <a:gd name="connsiteY1" fmla="*/ 76200 h 230981"/>
              <a:gd name="connsiteX2" fmla="*/ 0 w 359569"/>
              <a:gd name="connsiteY2" fmla="*/ 147638 h 230981"/>
              <a:gd name="connsiteX3" fmla="*/ 0 w 359569"/>
              <a:gd name="connsiteY3" fmla="*/ 230981 h 230981"/>
            </a:gdLst>
            <a:ahLst/>
            <a:cxnLst>
              <a:cxn ang="0">
                <a:pos x="connsiteX0" y="connsiteY0"/>
              </a:cxn>
              <a:cxn ang="0">
                <a:pos x="connsiteX1" y="connsiteY1"/>
              </a:cxn>
              <a:cxn ang="0">
                <a:pos x="connsiteX2" y="connsiteY2"/>
              </a:cxn>
              <a:cxn ang="0">
                <a:pos x="connsiteX3" y="connsiteY3"/>
              </a:cxn>
            </a:cxnLst>
            <a:rect l="l" t="t" r="r" b="b"/>
            <a:pathLst>
              <a:path w="359569" h="230981">
                <a:moveTo>
                  <a:pt x="359569" y="0"/>
                </a:moveTo>
                <a:lnTo>
                  <a:pt x="359569" y="76200"/>
                </a:lnTo>
                <a:lnTo>
                  <a:pt x="0" y="147638"/>
                </a:lnTo>
                <a:lnTo>
                  <a:pt x="0" y="230981"/>
                </a:lnTo>
              </a:path>
            </a:pathLst>
          </a:cu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80" name="Freeform 79"/>
          <p:cNvSpPr/>
          <p:nvPr/>
        </p:nvSpPr>
        <p:spPr>
          <a:xfrm>
            <a:off x="2111154" y="5187344"/>
            <a:ext cx="0" cy="240658"/>
          </a:xfrm>
          <a:custGeom>
            <a:avLst/>
            <a:gdLst>
              <a:gd name="connsiteX0" fmla="*/ 364332 w 364332"/>
              <a:gd name="connsiteY0" fmla="*/ 0 h 230981"/>
              <a:gd name="connsiteX1" fmla="*/ 364332 w 364332"/>
              <a:gd name="connsiteY1" fmla="*/ 76200 h 230981"/>
              <a:gd name="connsiteX2" fmla="*/ 4763 w 364332"/>
              <a:gd name="connsiteY2" fmla="*/ 147638 h 230981"/>
              <a:gd name="connsiteX3" fmla="*/ 4763 w 364332"/>
              <a:gd name="connsiteY3" fmla="*/ 230981 h 230981"/>
              <a:gd name="connsiteX4" fmla="*/ 0 w 364332"/>
              <a:gd name="connsiteY4" fmla="*/ 221456 h 230981"/>
              <a:gd name="connsiteX0" fmla="*/ 359569 w 359569"/>
              <a:gd name="connsiteY0" fmla="*/ 0 h 230981"/>
              <a:gd name="connsiteX1" fmla="*/ 359569 w 359569"/>
              <a:gd name="connsiteY1" fmla="*/ 76200 h 230981"/>
              <a:gd name="connsiteX2" fmla="*/ 0 w 359569"/>
              <a:gd name="connsiteY2" fmla="*/ 147638 h 230981"/>
              <a:gd name="connsiteX3" fmla="*/ 0 w 359569"/>
              <a:gd name="connsiteY3" fmla="*/ 230981 h 230981"/>
            </a:gdLst>
            <a:ahLst/>
            <a:cxnLst>
              <a:cxn ang="0">
                <a:pos x="connsiteX0" y="connsiteY0"/>
              </a:cxn>
              <a:cxn ang="0">
                <a:pos x="connsiteX1" y="connsiteY1"/>
              </a:cxn>
              <a:cxn ang="0">
                <a:pos x="connsiteX2" y="connsiteY2"/>
              </a:cxn>
              <a:cxn ang="0">
                <a:pos x="connsiteX3" y="connsiteY3"/>
              </a:cxn>
            </a:cxnLst>
            <a:rect l="l" t="t" r="r" b="b"/>
            <a:pathLst>
              <a:path w="359569" h="230981">
                <a:moveTo>
                  <a:pt x="359569" y="0"/>
                </a:moveTo>
                <a:lnTo>
                  <a:pt x="359569" y="76200"/>
                </a:lnTo>
                <a:lnTo>
                  <a:pt x="0" y="147638"/>
                </a:lnTo>
                <a:lnTo>
                  <a:pt x="0" y="230981"/>
                </a:lnTo>
              </a:path>
            </a:pathLst>
          </a:custGeom>
          <a:no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cxnSp>
        <p:nvCxnSpPr>
          <p:cNvPr id="62" name="Straight Connector 61"/>
          <p:cNvCxnSpPr/>
          <p:nvPr/>
        </p:nvCxnSpPr>
        <p:spPr>
          <a:xfrm>
            <a:off x="2137154" y="4870168"/>
            <a:ext cx="0" cy="7521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01" name="Line 5"/>
          <p:cNvSpPr>
            <a:spLocks noChangeShapeType="1"/>
          </p:cNvSpPr>
          <p:nvPr/>
        </p:nvSpPr>
        <p:spPr bwMode="auto">
          <a:xfrm flipV="1">
            <a:off x="1968088" y="1890227"/>
            <a:ext cx="0" cy="2978873"/>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03" name="Line 7"/>
          <p:cNvSpPr>
            <a:spLocks noChangeShapeType="1"/>
          </p:cNvSpPr>
          <p:nvPr/>
        </p:nvSpPr>
        <p:spPr bwMode="auto">
          <a:xfrm>
            <a:off x="1968088" y="4869099"/>
            <a:ext cx="9545853"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04" name="Freeform 8"/>
          <p:cNvSpPr>
            <a:spLocks noEditPoints="1"/>
          </p:cNvSpPr>
          <p:nvPr/>
        </p:nvSpPr>
        <p:spPr bwMode="auto">
          <a:xfrm>
            <a:off x="1968088" y="4869099"/>
            <a:ext cx="9431892" cy="56236"/>
          </a:xfrm>
          <a:custGeom>
            <a:avLst/>
            <a:gdLst>
              <a:gd name="T0" fmla="*/ 0 w 4221"/>
              <a:gd name="T1" fmla="*/ 0 h 34"/>
              <a:gd name="T2" fmla="*/ 0 w 4221"/>
              <a:gd name="T3" fmla="*/ 34 h 34"/>
              <a:gd name="T4" fmla="*/ 302 w 4221"/>
              <a:gd name="T5" fmla="*/ 0 h 34"/>
              <a:gd name="T6" fmla="*/ 302 w 4221"/>
              <a:gd name="T7" fmla="*/ 34 h 34"/>
              <a:gd name="T8" fmla="*/ 603 w 4221"/>
              <a:gd name="T9" fmla="*/ 0 h 34"/>
              <a:gd name="T10" fmla="*/ 603 w 4221"/>
              <a:gd name="T11" fmla="*/ 34 h 34"/>
              <a:gd name="T12" fmla="*/ 905 w 4221"/>
              <a:gd name="T13" fmla="*/ 0 h 34"/>
              <a:gd name="T14" fmla="*/ 905 w 4221"/>
              <a:gd name="T15" fmla="*/ 34 h 34"/>
              <a:gd name="T16" fmla="*/ 1207 w 4221"/>
              <a:gd name="T17" fmla="*/ 0 h 34"/>
              <a:gd name="T18" fmla="*/ 1207 w 4221"/>
              <a:gd name="T19" fmla="*/ 34 h 34"/>
              <a:gd name="T20" fmla="*/ 1509 w 4221"/>
              <a:gd name="T21" fmla="*/ 0 h 34"/>
              <a:gd name="T22" fmla="*/ 1509 w 4221"/>
              <a:gd name="T23" fmla="*/ 34 h 34"/>
              <a:gd name="T24" fmla="*/ 1810 w 4221"/>
              <a:gd name="T25" fmla="*/ 0 h 34"/>
              <a:gd name="T26" fmla="*/ 1810 w 4221"/>
              <a:gd name="T27" fmla="*/ 34 h 34"/>
              <a:gd name="T28" fmla="*/ 2111 w 4221"/>
              <a:gd name="T29" fmla="*/ 0 h 34"/>
              <a:gd name="T30" fmla="*/ 2111 w 4221"/>
              <a:gd name="T31" fmla="*/ 34 h 34"/>
              <a:gd name="T32" fmla="*/ 2413 w 4221"/>
              <a:gd name="T33" fmla="*/ 0 h 34"/>
              <a:gd name="T34" fmla="*/ 2413 w 4221"/>
              <a:gd name="T35" fmla="*/ 34 h 34"/>
              <a:gd name="T36" fmla="*/ 2714 w 4221"/>
              <a:gd name="T37" fmla="*/ 0 h 34"/>
              <a:gd name="T38" fmla="*/ 2714 w 4221"/>
              <a:gd name="T39" fmla="*/ 34 h 34"/>
              <a:gd name="T40" fmla="*/ 3016 w 4221"/>
              <a:gd name="T41" fmla="*/ 0 h 34"/>
              <a:gd name="T42" fmla="*/ 3016 w 4221"/>
              <a:gd name="T43" fmla="*/ 34 h 34"/>
              <a:gd name="T44" fmla="*/ 3317 w 4221"/>
              <a:gd name="T45" fmla="*/ 0 h 34"/>
              <a:gd name="T46" fmla="*/ 3317 w 4221"/>
              <a:gd name="T47" fmla="*/ 34 h 34"/>
              <a:gd name="T48" fmla="*/ 3619 w 4221"/>
              <a:gd name="T49" fmla="*/ 0 h 34"/>
              <a:gd name="T50" fmla="*/ 3619 w 4221"/>
              <a:gd name="T51" fmla="*/ 34 h 34"/>
              <a:gd name="T52" fmla="*/ 3920 w 4221"/>
              <a:gd name="T53" fmla="*/ 0 h 34"/>
              <a:gd name="T54" fmla="*/ 3920 w 4221"/>
              <a:gd name="T55" fmla="*/ 34 h 34"/>
              <a:gd name="T56" fmla="*/ 4221 w 4221"/>
              <a:gd name="T57" fmla="*/ 0 h 34"/>
              <a:gd name="T58" fmla="*/ 4221 w 4221"/>
              <a:gd name="T5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21" h="34">
                <a:moveTo>
                  <a:pt x="0" y="0"/>
                </a:moveTo>
                <a:lnTo>
                  <a:pt x="0" y="34"/>
                </a:lnTo>
                <a:moveTo>
                  <a:pt x="302" y="0"/>
                </a:moveTo>
                <a:lnTo>
                  <a:pt x="302" y="34"/>
                </a:lnTo>
                <a:moveTo>
                  <a:pt x="603" y="0"/>
                </a:moveTo>
                <a:lnTo>
                  <a:pt x="603" y="34"/>
                </a:lnTo>
                <a:moveTo>
                  <a:pt x="905" y="0"/>
                </a:moveTo>
                <a:lnTo>
                  <a:pt x="905" y="34"/>
                </a:lnTo>
                <a:moveTo>
                  <a:pt x="1207" y="0"/>
                </a:moveTo>
                <a:lnTo>
                  <a:pt x="1207" y="34"/>
                </a:lnTo>
                <a:moveTo>
                  <a:pt x="1509" y="0"/>
                </a:moveTo>
                <a:lnTo>
                  <a:pt x="1509" y="34"/>
                </a:lnTo>
                <a:moveTo>
                  <a:pt x="1810" y="0"/>
                </a:moveTo>
                <a:lnTo>
                  <a:pt x="1810" y="34"/>
                </a:lnTo>
                <a:moveTo>
                  <a:pt x="2111" y="0"/>
                </a:moveTo>
                <a:lnTo>
                  <a:pt x="2111" y="34"/>
                </a:lnTo>
                <a:moveTo>
                  <a:pt x="2413" y="0"/>
                </a:moveTo>
                <a:lnTo>
                  <a:pt x="2413" y="34"/>
                </a:lnTo>
                <a:moveTo>
                  <a:pt x="2714" y="0"/>
                </a:moveTo>
                <a:lnTo>
                  <a:pt x="2714" y="34"/>
                </a:lnTo>
                <a:moveTo>
                  <a:pt x="3016" y="0"/>
                </a:moveTo>
                <a:lnTo>
                  <a:pt x="3016" y="34"/>
                </a:lnTo>
                <a:moveTo>
                  <a:pt x="3317" y="0"/>
                </a:moveTo>
                <a:lnTo>
                  <a:pt x="3317" y="34"/>
                </a:lnTo>
                <a:moveTo>
                  <a:pt x="3619" y="0"/>
                </a:moveTo>
                <a:lnTo>
                  <a:pt x="3619" y="34"/>
                </a:lnTo>
                <a:moveTo>
                  <a:pt x="3920" y="0"/>
                </a:moveTo>
                <a:lnTo>
                  <a:pt x="3920" y="34"/>
                </a:lnTo>
                <a:moveTo>
                  <a:pt x="4221" y="0"/>
                </a:moveTo>
                <a:lnTo>
                  <a:pt x="4221" y="34"/>
                </a:lnTo>
              </a:path>
            </a:pathLst>
          </a:custGeom>
          <a:noFill/>
          <a:ln w="12700"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87" name="Rectangle 91"/>
          <p:cNvSpPr>
            <a:spLocks noChangeArrowheads="1"/>
          </p:cNvSpPr>
          <p:nvPr/>
        </p:nvSpPr>
        <p:spPr bwMode="auto">
          <a:xfrm>
            <a:off x="1727274" y="4764896"/>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89" name="Rectangle 93"/>
          <p:cNvSpPr>
            <a:spLocks noChangeArrowheads="1"/>
          </p:cNvSpPr>
          <p:nvPr/>
        </p:nvSpPr>
        <p:spPr bwMode="auto">
          <a:xfrm>
            <a:off x="1578192" y="4180036"/>
            <a:ext cx="2484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0.5</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91" name="Rectangle 95"/>
          <p:cNvSpPr>
            <a:spLocks noChangeArrowheads="1"/>
          </p:cNvSpPr>
          <p:nvPr/>
        </p:nvSpPr>
        <p:spPr bwMode="auto">
          <a:xfrm>
            <a:off x="1578192" y="3576125"/>
            <a:ext cx="2484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000000"/>
                </a:solidFill>
                <a:latin typeface="Arial"/>
              </a:rPr>
              <a:t>1.0</a:t>
            </a:r>
            <a:endParaRPr kumimoji="0" lang="en-US" altLang="en-US" sz="1800" b="0" i="0" u="none" strike="noStrike" kern="1200" cap="none" spc="0" normalizeH="0" baseline="0" noProof="0" dirty="0">
              <a:ln>
                <a:noFill/>
              </a:ln>
              <a:solidFill>
                <a:srgbClr val="000000"/>
              </a:solidFill>
              <a:effectLst/>
              <a:uLnTx/>
              <a:uFillTx/>
              <a:latin typeface="Arial"/>
            </a:endParaRPr>
          </a:p>
        </p:txBody>
      </p:sp>
      <p:sp>
        <p:nvSpPr>
          <p:cNvPr id="293" name="Rectangle 97"/>
          <p:cNvSpPr>
            <a:spLocks noChangeArrowheads="1"/>
          </p:cNvSpPr>
          <p:nvPr/>
        </p:nvSpPr>
        <p:spPr bwMode="auto">
          <a:xfrm>
            <a:off x="1578192" y="3067465"/>
            <a:ext cx="2484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000000"/>
                </a:solidFill>
                <a:latin typeface="Arial"/>
              </a:rPr>
              <a:t>1.5</a:t>
            </a:r>
            <a:endParaRPr kumimoji="0" lang="en-US" altLang="en-US" sz="1800" b="0" i="0" u="none" strike="noStrike" kern="1200" cap="none" spc="0" normalizeH="0" baseline="0" noProof="0" dirty="0">
              <a:ln>
                <a:noFill/>
              </a:ln>
              <a:solidFill>
                <a:srgbClr val="000000"/>
              </a:solidFill>
              <a:effectLst/>
              <a:uLnTx/>
              <a:uFillTx/>
              <a:latin typeface="Arial"/>
            </a:endParaRPr>
          </a:p>
        </p:txBody>
      </p:sp>
      <p:sp>
        <p:nvSpPr>
          <p:cNvPr id="295" name="Rectangle 99"/>
          <p:cNvSpPr>
            <a:spLocks noChangeArrowheads="1"/>
          </p:cNvSpPr>
          <p:nvPr/>
        </p:nvSpPr>
        <p:spPr bwMode="auto">
          <a:xfrm>
            <a:off x="1578192" y="2482604"/>
            <a:ext cx="2484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000000"/>
                </a:solidFill>
                <a:latin typeface="Arial"/>
              </a:rPr>
              <a:t>2.0</a:t>
            </a:r>
            <a:endParaRPr kumimoji="0" lang="en-US" altLang="en-US" sz="1800" b="0" i="0" u="none" strike="noStrike" kern="1200" cap="none" spc="0" normalizeH="0" baseline="0" noProof="0" dirty="0">
              <a:ln>
                <a:noFill/>
              </a:ln>
              <a:solidFill>
                <a:srgbClr val="000000"/>
              </a:solidFill>
              <a:effectLst/>
              <a:uLnTx/>
              <a:uFillTx/>
              <a:latin typeface="Arial"/>
            </a:endParaRPr>
          </a:p>
        </p:txBody>
      </p:sp>
      <p:sp>
        <p:nvSpPr>
          <p:cNvPr id="297" name="Rectangle 101"/>
          <p:cNvSpPr>
            <a:spLocks noChangeArrowheads="1"/>
          </p:cNvSpPr>
          <p:nvPr/>
        </p:nvSpPr>
        <p:spPr bwMode="auto">
          <a:xfrm>
            <a:off x="1578194" y="1884382"/>
            <a:ext cx="2484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000000"/>
                </a:solidFill>
                <a:latin typeface="Arial"/>
              </a:rPr>
              <a:t>2.5</a:t>
            </a:r>
            <a:endParaRPr kumimoji="0" lang="en-US" altLang="en-US" sz="1800" b="0" i="0" u="none" strike="noStrike" kern="1200" cap="none" spc="0" normalizeH="0" baseline="0" noProof="0" dirty="0">
              <a:ln>
                <a:noFill/>
              </a:ln>
              <a:solidFill>
                <a:srgbClr val="000000"/>
              </a:solidFill>
              <a:effectLst/>
              <a:uLnTx/>
              <a:uFillTx/>
              <a:latin typeface="Arial"/>
            </a:endParaRPr>
          </a:p>
        </p:txBody>
      </p:sp>
      <p:sp>
        <p:nvSpPr>
          <p:cNvPr id="298" name="Rectangle 102"/>
          <p:cNvSpPr>
            <a:spLocks noChangeArrowheads="1"/>
          </p:cNvSpPr>
          <p:nvPr/>
        </p:nvSpPr>
        <p:spPr bwMode="auto">
          <a:xfrm>
            <a:off x="1921305" y="4943094"/>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99" name="Rectangle 103"/>
          <p:cNvSpPr>
            <a:spLocks noChangeArrowheads="1"/>
          </p:cNvSpPr>
          <p:nvPr/>
        </p:nvSpPr>
        <p:spPr bwMode="auto">
          <a:xfrm>
            <a:off x="2544877" y="494309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12</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0" name="Rectangle 104"/>
          <p:cNvSpPr>
            <a:spLocks noChangeArrowheads="1"/>
          </p:cNvSpPr>
          <p:nvPr/>
        </p:nvSpPr>
        <p:spPr bwMode="auto">
          <a:xfrm>
            <a:off x="3219701" y="494309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24</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1" name="Rectangle 105"/>
          <p:cNvSpPr>
            <a:spLocks noChangeArrowheads="1"/>
          </p:cNvSpPr>
          <p:nvPr/>
        </p:nvSpPr>
        <p:spPr bwMode="auto">
          <a:xfrm>
            <a:off x="3892291" y="494309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36</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2" name="Rectangle 106"/>
          <p:cNvSpPr>
            <a:spLocks noChangeArrowheads="1"/>
          </p:cNvSpPr>
          <p:nvPr/>
        </p:nvSpPr>
        <p:spPr bwMode="auto">
          <a:xfrm>
            <a:off x="4567114" y="494309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48</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3" name="Rectangle 107"/>
          <p:cNvSpPr>
            <a:spLocks noChangeArrowheads="1"/>
          </p:cNvSpPr>
          <p:nvPr/>
        </p:nvSpPr>
        <p:spPr bwMode="auto">
          <a:xfrm>
            <a:off x="5239703" y="494309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60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4" name="Rectangle 108"/>
          <p:cNvSpPr>
            <a:spLocks noChangeArrowheads="1"/>
          </p:cNvSpPr>
          <p:nvPr/>
        </p:nvSpPr>
        <p:spPr bwMode="auto">
          <a:xfrm>
            <a:off x="5914528" y="494309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72</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5" name="Rectangle 109"/>
          <p:cNvSpPr>
            <a:spLocks noChangeArrowheads="1"/>
          </p:cNvSpPr>
          <p:nvPr/>
        </p:nvSpPr>
        <p:spPr bwMode="auto">
          <a:xfrm>
            <a:off x="6587117" y="494309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84</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6" name="Rectangle 110"/>
          <p:cNvSpPr>
            <a:spLocks noChangeArrowheads="1"/>
          </p:cNvSpPr>
          <p:nvPr/>
        </p:nvSpPr>
        <p:spPr bwMode="auto">
          <a:xfrm>
            <a:off x="7261941" y="494309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96</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7" name="Rectangle 111"/>
          <p:cNvSpPr>
            <a:spLocks noChangeArrowheads="1"/>
          </p:cNvSpPr>
          <p:nvPr/>
        </p:nvSpPr>
        <p:spPr bwMode="auto">
          <a:xfrm>
            <a:off x="7885516" y="4943094"/>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108</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8" name="Rectangle 112"/>
          <p:cNvSpPr>
            <a:spLocks noChangeArrowheads="1"/>
          </p:cNvSpPr>
          <p:nvPr/>
        </p:nvSpPr>
        <p:spPr bwMode="auto">
          <a:xfrm>
            <a:off x="8560339" y="4943094"/>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120</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09" name="Rectangle 113"/>
          <p:cNvSpPr>
            <a:spLocks noChangeArrowheads="1"/>
          </p:cNvSpPr>
          <p:nvPr/>
        </p:nvSpPr>
        <p:spPr bwMode="auto">
          <a:xfrm>
            <a:off x="9232927" y="4943094"/>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132</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10" name="Rectangle 114"/>
          <p:cNvSpPr>
            <a:spLocks noChangeArrowheads="1"/>
          </p:cNvSpPr>
          <p:nvPr/>
        </p:nvSpPr>
        <p:spPr bwMode="auto">
          <a:xfrm>
            <a:off x="9907752" y="4943094"/>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144</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11" name="Rectangle 115"/>
          <p:cNvSpPr>
            <a:spLocks noChangeArrowheads="1"/>
          </p:cNvSpPr>
          <p:nvPr/>
        </p:nvSpPr>
        <p:spPr bwMode="auto">
          <a:xfrm>
            <a:off x="10580342" y="4943094"/>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156</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12" name="Rectangle 116"/>
          <p:cNvSpPr>
            <a:spLocks noChangeArrowheads="1"/>
          </p:cNvSpPr>
          <p:nvPr/>
        </p:nvSpPr>
        <p:spPr bwMode="auto">
          <a:xfrm>
            <a:off x="11255166" y="4943094"/>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a:ea typeface="+mn-ea"/>
                <a:cs typeface="+mn-cs"/>
              </a:rPr>
              <a:t>168</a:t>
            </a:r>
            <a:endParaRPr kumimoji="0" lang="en-US" alt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314" name="Rectangle 118"/>
          <p:cNvSpPr>
            <a:spLocks noChangeArrowheads="1"/>
          </p:cNvSpPr>
          <p:nvPr/>
        </p:nvSpPr>
        <p:spPr bwMode="auto">
          <a:xfrm>
            <a:off x="6418265" y="5201555"/>
            <a:ext cx="64549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Arial"/>
                <a:ea typeface="+mn-ea"/>
                <a:cs typeface="+mn-cs"/>
              </a:rPr>
              <a:t>Weeks</a:t>
            </a:r>
            <a:endParaRPr kumimoji="0" lang="en-US" altLang="en-US" sz="1600" b="0" i="0" u="none" strike="noStrike" kern="1200" cap="none" spc="0" normalizeH="0" baseline="0" noProof="0" dirty="0">
              <a:ln>
                <a:noFill/>
              </a:ln>
              <a:solidFill>
                <a:srgbClr val="000000"/>
              </a:solidFill>
              <a:effectLst/>
              <a:uLnTx/>
              <a:uFillTx/>
              <a:latin typeface="Arial"/>
              <a:ea typeface="+mn-ea"/>
              <a:cs typeface="+mn-cs"/>
            </a:endParaRPr>
          </a:p>
        </p:txBody>
      </p:sp>
      <p:grpSp>
        <p:nvGrpSpPr>
          <p:cNvPr id="328" name="Group 327"/>
          <p:cNvGrpSpPr/>
          <p:nvPr/>
        </p:nvGrpSpPr>
        <p:grpSpPr>
          <a:xfrm>
            <a:off x="4499557" y="2433758"/>
            <a:ext cx="5100072" cy="1335357"/>
            <a:chOff x="3227396" y="2116625"/>
            <a:chExt cx="4043633" cy="2361548"/>
          </a:xfrm>
        </p:grpSpPr>
        <p:sp>
          <p:nvSpPr>
            <p:cNvPr id="329" name="Down Arrow 328"/>
            <p:cNvSpPr/>
            <p:nvPr/>
          </p:nvSpPr>
          <p:spPr>
            <a:xfrm>
              <a:off x="3227396" y="2116625"/>
              <a:ext cx="294198" cy="2361548"/>
            </a:xfrm>
            <a:prstGeom prst="downArrow">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330" name="TextBox 329"/>
            <p:cNvSpPr txBox="1"/>
            <p:nvPr/>
          </p:nvSpPr>
          <p:spPr>
            <a:xfrm>
              <a:off x="3470675" y="2693110"/>
              <a:ext cx="3800354" cy="925302"/>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chemeClr val="tx2"/>
                  </a:solidFill>
                  <a:effectLst/>
                  <a:uLnTx/>
                  <a:uFillTx/>
                  <a:latin typeface="Arial"/>
                </a:rPr>
                <a:t>59% mean reduction (95% CI: 58–60), </a:t>
              </a:r>
              <a:r>
                <a:rPr kumimoji="0" lang="en-US" sz="1400" b="1" i="1" u="none" strike="noStrike" kern="1200" cap="none" spc="0" normalizeH="0" baseline="0" noProof="0" dirty="0">
                  <a:ln>
                    <a:noFill/>
                  </a:ln>
                  <a:solidFill>
                    <a:schemeClr val="tx2"/>
                  </a:solidFill>
                  <a:effectLst/>
                  <a:uLnTx/>
                  <a:uFillTx/>
                  <a:latin typeface="Arial"/>
                </a:rPr>
                <a:t>P</a:t>
              </a:r>
              <a:r>
                <a:rPr kumimoji="0" lang="en-US" sz="1400" b="1" i="0" u="none" strike="noStrike" kern="1200" cap="none" spc="0" normalizeH="0" baseline="0" noProof="0" dirty="0">
                  <a:ln>
                    <a:noFill/>
                  </a:ln>
                  <a:solidFill>
                    <a:schemeClr val="tx2"/>
                  </a:solidFill>
                  <a:effectLst/>
                  <a:uLnTx/>
                  <a:uFillTx/>
                  <a:latin typeface="Arial"/>
                </a:rPr>
                <a:t> &lt; 0.001</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chemeClr val="tx2"/>
                  </a:solidFill>
                  <a:effectLst/>
                  <a:uLnTx/>
                  <a:uFillTx/>
                  <a:latin typeface="Arial"/>
                </a:rPr>
                <a:t>Mean </a:t>
              </a:r>
              <a:r>
                <a:rPr lang="en-US" sz="1400" b="1" dirty="0">
                  <a:solidFill>
                    <a:schemeClr val="tx2"/>
                  </a:solidFill>
                  <a:latin typeface="Arial"/>
                </a:rPr>
                <a:t>a</a:t>
              </a:r>
              <a:r>
                <a:rPr kumimoji="0" lang="en-US" sz="1400" b="1" i="0" u="none" strike="noStrike" kern="1200" cap="none" spc="0" normalizeH="0" baseline="0" noProof="0" dirty="0">
                  <a:ln>
                    <a:noFill/>
                  </a:ln>
                  <a:solidFill>
                    <a:schemeClr val="tx2"/>
                  </a:solidFill>
                  <a:effectLst/>
                  <a:uLnTx/>
                  <a:uFillTx/>
                  <a:latin typeface="Arial"/>
                </a:rPr>
                <a:t>bsolute reduction: </a:t>
              </a:r>
              <a:r>
                <a:rPr lang="en-US" sz="1400" b="1" dirty="0">
                  <a:solidFill>
                    <a:schemeClr val="tx2"/>
                  </a:solidFill>
                  <a:latin typeface="Arial"/>
                </a:rPr>
                <a:t>1.4</a:t>
              </a:r>
              <a:r>
                <a:rPr kumimoji="0" lang="en-US" sz="1400" b="1" i="0" u="none" strike="noStrike" kern="1200" cap="none" spc="0" normalizeH="0" baseline="0" noProof="0" dirty="0">
                  <a:ln>
                    <a:noFill/>
                  </a:ln>
                  <a:solidFill>
                    <a:schemeClr val="tx2"/>
                  </a:solidFill>
                  <a:effectLst/>
                  <a:uLnTx/>
                  <a:uFillTx/>
                  <a:latin typeface="Arial"/>
                </a:rPr>
                <a:t> mmol/L (95% CI: </a:t>
              </a:r>
              <a:r>
                <a:rPr lang="en-US" sz="1400" b="1" dirty="0">
                  <a:solidFill>
                    <a:schemeClr val="tx2"/>
                  </a:solidFill>
                  <a:latin typeface="Arial"/>
                </a:rPr>
                <a:t>1.4</a:t>
              </a:r>
              <a:r>
                <a:rPr kumimoji="0" lang="en-US" sz="1400" b="1" i="0" u="none" strike="noStrike" kern="1200" cap="none" spc="0" normalizeH="0" baseline="0" noProof="0" dirty="0">
                  <a:ln>
                    <a:noFill/>
                  </a:ln>
                  <a:solidFill>
                    <a:schemeClr val="tx2"/>
                  </a:solidFill>
                  <a:effectLst/>
                  <a:uLnTx/>
                  <a:uFillTx/>
                  <a:latin typeface="Arial"/>
                </a:rPr>
                <a:t>–1.5)</a:t>
              </a:r>
            </a:p>
          </p:txBody>
        </p:sp>
        <p:sp>
          <p:nvSpPr>
            <p:cNvPr id="331" name="TextBox 330"/>
            <p:cNvSpPr txBox="1"/>
            <p:nvPr/>
          </p:nvSpPr>
          <p:spPr>
            <a:xfrm>
              <a:off x="3605773" y="3332541"/>
              <a:ext cx="146465" cy="544297"/>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Arial"/>
                <a:ea typeface="+mn-ea"/>
                <a:cs typeface="+mn-cs"/>
              </a:endParaRPr>
            </a:p>
          </p:txBody>
        </p:sp>
      </p:grpSp>
      <p:sp>
        <p:nvSpPr>
          <p:cNvPr id="253" name="Rectangle 117"/>
          <p:cNvSpPr>
            <a:spLocks noChangeArrowheads="1"/>
          </p:cNvSpPr>
          <p:nvPr/>
        </p:nvSpPr>
        <p:spPr bwMode="auto">
          <a:xfrm rot="16200000">
            <a:off x="82758" y="3256552"/>
            <a:ext cx="250658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Arial"/>
                <a:ea typeface="+mn-ea"/>
                <a:cs typeface="+mn-cs"/>
              </a:rPr>
              <a:t>LDL Cholesterol (mmol/L)</a:t>
            </a:r>
            <a:endParaRPr kumimoji="0" lang="en-US" altLang="en-US" sz="1600" b="0" i="0" u="none" strike="noStrike" kern="1200" cap="none" spc="0" normalizeH="0" baseline="0" noProof="0" dirty="0">
              <a:ln>
                <a:noFill/>
              </a:ln>
              <a:solidFill>
                <a:srgbClr val="000000"/>
              </a:solidFill>
              <a:effectLst/>
              <a:uLnTx/>
              <a:uFillTx/>
              <a:latin typeface="Arial"/>
              <a:ea typeface="+mn-ea"/>
              <a:cs typeface="+mn-cs"/>
            </a:endParaRPr>
          </a:p>
        </p:txBody>
      </p:sp>
      <p:grpSp>
        <p:nvGrpSpPr>
          <p:cNvPr id="19" name="Group 18">
            <a:extLst>
              <a:ext uri="{FF2B5EF4-FFF2-40B4-BE49-F238E27FC236}">
                <a16:creationId xmlns:a16="http://schemas.microsoft.com/office/drawing/2014/main" id="{F36B0331-AC47-2CB5-BE7C-8F1A0FA16190}"/>
              </a:ext>
            </a:extLst>
          </p:cNvPr>
          <p:cNvGrpSpPr/>
          <p:nvPr/>
        </p:nvGrpSpPr>
        <p:grpSpPr>
          <a:xfrm>
            <a:off x="1923316" y="2096978"/>
            <a:ext cx="9525906" cy="1955040"/>
            <a:chOff x="2332490" y="1766463"/>
            <a:chExt cx="9023505" cy="1876425"/>
          </a:xfrm>
        </p:grpSpPr>
        <p:grpSp>
          <p:nvGrpSpPr>
            <p:cNvPr id="9" name="Group 8">
              <a:extLst>
                <a:ext uri="{FF2B5EF4-FFF2-40B4-BE49-F238E27FC236}">
                  <a16:creationId xmlns:a16="http://schemas.microsoft.com/office/drawing/2014/main" id="{EBFFA42B-0602-FADF-E9F0-C45DF45411DE}"/>
                </a:ext>
              </a:extLst>
            </p:cNvPr>
            <p:cNvGrpSpPr/>
            <p:nvPr/>
          </p:nvGrpSpPr>
          <p:grpSpPr>
            <a:xfrm>
              <a:off x="2332490" y="1766463"/>
              <a:ext cx="9023505" cy="1876425"/>
              <a:chOff x="2332490" y="1766463"/>
              <a:chExt cx="9023505" cy="1876425"/>
            </a:xfrm>
          </p:grpSpPr>
          <p:sp>
            <p:nvSpPr>
              <p:cNvPr id="266" name="Freeform 70"/>
              <p:cNvSpPr>
                <a:spLocks/>
              </p:cNvSpPr>
              <p:nvPr/>
            </p:nvSpPr>
            <p:spPr bwMode="auto">
              <a:xfrm>
                <a:off x="2377018" y="1810913"/>
                <a:ext cx="8934449" cy="1787525"/>
              </a:xfrm>
              <a:custGeom>
                <a:avLst/>
                <a:gdLst>
                  <a:gd name="T0" fmla="*/ 0 w 4221"/>
                  <a:gd name="T1" fmla="*/ 0 h 1126"/>
                  <a:gd name="T2" fmla="*/ 100 w 4221"/>
                  <a:gd name="T3" fmla="*/ 1072 h 1126"/>
                  <a:gd name="T4" fmla="*/ 301 w 4221"/>
                  <a:gd name="T5" fmla="*/ 1126 h 1126"/>
                  <a:gd name="T6" fmla="*/ 603 w 4221"/>
                  <a:gd name="T7" fmla="*/ 1126 h 1126"/>
                  <a:gd name="T8" fmla="*/ 1206 w 4221"/>
                  <a:gd name="T9" fmla="*/ 1108 h 1126"/>
                  <a:gd name="T10" fmla="*/ 1808 w 4221"/>
                  <a:gd name="T11" fmla="*/ 1108 h 1126"/>
                  <a:gd name="T12" fmla="*/ 2411 w 4221"/>
                  <a:gd name="T13" fmla="*/ 1089 h 1126"/>
                  <a:gd name="T14" fmla="*/ 3014 w 4221"/>
                  <a:gd name="T15" fmla="*/ 1072 h 1126"/>
                  <a:gd name="T16" fmla="*/ 3618 w 4221"/>
                  <a:gd name="T17" fmla="*/ 1054 h 1126"/>
                  <a:gd name="T18" fmla="*/ 4221 w 4221"/>
                  <a:gd name="T19" fmla="*/ 1027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1" h="1126">
                    <a:moveTo>
                      <a:pt x="0" y="0"/>
                    </a:moveTo>
                    <a:lnTo>
                      <a:pt x="100" y="1072"/>
                    </a:lnTo>
                    <a:lnTo>
                      <a:pt x="301" y="1126"/>
                    </a:lnTo>
                    <a:lnTo>
                      <a:pt x="603" y="1126"/>
                    </a:lnTo>
                    <a:lnTo>
                      <a:pt x="1206" y="1108"/>
                    </a:lnTo>
                    <a:lnTo>
                      <a:pt x="1808" y="1108"/>
                    </a:lnTo>
                    <a:lnTo>
                      <a:pt x="2411" y="1089"/>
                    </a:lnTo>
                    <a:lnTo>
                      <a:pt x="3014" y="1072"/>
                    </a:lnTo>
                    <a:lnTo>
                      <a:pt x="3618" y="1054"/>
                    </a:lnTo>
                    <a:lnTo>
                      <a:pt x="4221" y="1027"/>
                    </a:lnTo>
                  </a:path>
                </a:pathLst>
              </a:custGeom>
              <a:noFill/>
              <a:ln w="31750" cap="rnd">
                <a:solidFill>
                  <a:srgbClr val="FF672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grpSp>
            <p:nvGrpSpPr>
              <p:cNvPr id="8" name="Group 7">
                <a:extLst>
                  <a:ext uri="{FF2B5EF4-FFF2-40B4-BE49-F238E27FC236}">
                    <a16:creationId xmlns:a16="http://schemas.microsoft.com/office/drawing/2014/main" id="{9F08B580-3C3E-9904-56BF-FAA58F588E3A}"/>
                  </a:ext>
                </a:extLst>
              </p:cNvPr>
              <p:cNvGrpSpPr/>
              <p:nvPr/>
            </p:nvGrpSpPr>
            <p:grpSpPr>
              <a:xfrm>
                <a:off x="2332490" y="1766463"/>
                <a:ext cx="9023505" cy="1876425"/>
                <a:chOff x="2332490" y="1766463"/>
                <a:chExt cx="9023505" cy="1876425"/>
              </a:xfrm>
            </p:grpSpPr>
            <p:sp>
              <p:nvSpPr>
                <p:cNvPr id="267" name="Oval 71"/>
                <p:cNvSpPr>
                  <a:spLocks noChangeArrowheads="1"/>
                </p:cNvSpPr>
                <p:nvPr/>
              </p:nvSpPr>
              <p:spPr bwMode="auto">
                <a:xfrm>
                  <a:off x="2332490" y="1766463"/>
                  <a:ext cx="89055" cy="88900"/>
                </a:xfrm>
                <a:prstGeom prst="ellipse">
                  <a:avLst/>
                </a:prstGeom>
                <a:solidFill>
                  <a:srgbClr val="FC840C"/>
                </a:solidFill>
                <a:ln w="12700">
                  <a:solidFill>
                    <a:srgbClr val="FC840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69" name="Oval 73"/>
                <p:cNvSpPr>
                  <a:spLocks noChangeArrowheads="1"/>
                </p:cNvSpPr>
                <p:nvPr/>
              </p:nvSpPr>
              <p:spPr bwMode="auto">
                <a:xfrm>
                  <a:off x="2544157" y="3468263"/>
                  <a:ext cx="89055" cy="88900"/>
                </a:xfrm>
                <a:prstGeom prst="ellipse">
                  <a:avLst/>
                </a:prstGeom>
                <a:solidFill>
                  <a:srgbClr val="FC840C"/>
                </a:solidFill>
                <a:ln w="12700">
                  <a:solidFill>
                    <a:srgbClr val="FC840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71" name="Oval 75"/>
                <p:cNvSpPr>
                  <a:spLocks noChangeArrowheads="1"/>
                </p:cNvSpPr>
                <p:nvPr/>
              </p:nvSpPr>
              <p:spPr bwMode="auto">
                <a:xfrm>
                  <a:off x="2971723" y="3553988"/>
                  <a:ext cx="89055" cy="88900"/>
                </a:xfrm>
                <a:prstGeom prst="ellipse">
                  <a:avLst/>
                </a:prstGeom>
                <a:solidFill>
                  <a:srgbClr val="FC840C"/>
                </a:solidFill>
                <a:ln w="12700">
                  <a:solidFill>
                    <a:srgbClr val="FC840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73" name="Oval 77"/>
                <p:cNvSpPr>
                  <a:spLocks noChangeArrowheads="1"/>
                </p:cNvSpPr>
                <p:nvPr/>
              </p:nvSpPr>
              <p:spPr bwMode="auto">
                <a:xfrm>
                  <a:off x="3606723" y="3553988"/>
                  <a:ext cx="89055" cy="88900"/>
                </a:xfrm>
                <a:prstGeom prst="ellipse">
                  <a:avLst/>
                </a:prstGeom>
                <a:solidFill>
                  <a:srgbClr val="FC840C"/>
                </a:solidFill>
                <a:ln w="12700">
                  <a:solidFill>
                    <a:srgbClr val="FC840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75" name="Oval 79"/>
                <p:cNvSpPr>
                  <a:spLocks noChangeArrowheads="1"/>
                </p:cNvSpPr>
                <p:nvPr/>
              </p:nvSpPr>
              <p:spPr bwMode="auto">
                <a:xfrm>
                  <a:off x="4885190" y="3525413"/>
                  <a:ext cx="89055" cy="88900"/>
                </a:xfrm>
                <a:prstGeom prst="ellipse">
                  <a:avLst/>
                </a:prstGeom>
                <a:solidFill>
                  <a:srgbClr val="FC840C"/>
                </a:solidFill>
                <a:ln w="12700">
                  <a:solidFill>
                    <a:srgbClr val="FC840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78" name="Oval 82"/>
                <p:cNvSpPr>
                  <a:spLocks noChangeArrowheads="1"/>
                </p:cNvSpPr>
                <p:nvPr/>
              </p:nvSpPr>
              <p:spPr bwMode="auto">
                <a:xfrm>
                  <a:off x="6161539" y="3525413"/>
                  <a:ext cx="89055" cy="88900"/>
                </a:xfrm>
                <a:prstGeom prst="ellipse">
                  <a:avLst/>
                </a:prstGeom>
                <a:solidFill>
                  <a:srgbClr val="FC840C"/>
                </a:solidFill>
                <a:ln w="12700" cap="flat">
                  <a:solidFill>
                    <a:srgbClr val="FC840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79" name="Oval 83"/>
                <p:cNvSpPr>
                  <a:spLocks noChangeArrowheads="1"/>
                </p:cNvSpPr>
                <p:nvPr/>
              </p:nvSpPr>
              <p:spPr bwMode="auto">
                <a:xfrm>
                  <a:off x="7437890" y="3496838"/>
                  <a:ext cx="89055" cy="88900"/>
                </a:xfrm>
                <a:prstGeom prst="ellipse">
                  <a:avLst/>
                </a:prstGeom>
                <a:solidFill>
                  <a:srgbClr val="FC840C"/>
                </a:solidFill>
                <a:ln w="12700">
                  <a:solidFill>
                    <a:srgbClr val="FC840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82" name="Oval 86"/>
                <p:cNvSpPr>
                  <a:spLocks noChangeArrowheads="1"/>
                </p:cNvSpPr>
                <p:nvPr/>
              </p:nvSpPr>
              <p:spPr bwMode="auto">
                <a:xfrm>
                  <a:off x="8714240" y="3468263"/>
                  <a:ext cx="89055" cy="88900"/>
                </a:xfrm>
                <a:prstGeom prst="ellipse">
                  <a:avLst/>
                </a:prstGeom>
                <a:solidFill>
                  <a:srgbClr val="FC840C"/>
                </a:solidFill>
                <a:ln w="12700" cap="flat">
                  <a:solidFill>
                    <a:srgbClr val="FC840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83" name="Oval 87"/>
                <p:cNvSpPr>
                  <a:spLocks noChangeArrowheads="1"/>
                </p:cNvSpPr>
                <p:nvPr/>
              </p:nvSpPr>
              <p:spPr bwMode="auto">
                <a:xfrm>
                  <a:off x="9990590" y="3439688"/>
                  <a:ext cx="89055" cy="88900"/>
                </a:xfrm>
                <a:prstGeom prst="ellipse">
                  <a:avLst/>
                </a:prstGeom>
                <a:solidFill>
                  <a:srgbClr val="FC840C"/>
                </a:solidFill>
                <a:ln w="12700">
                  <a:solidFill>
                    <a:srgbClr val="FC840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85" name="Oval 89"/>
                <p:cNvSpPr>
                  <a:spLocks noChangeArrowheads="1"/>
                </p:cNvSpPr>
                <p:nvPr/>
              </p:nvSpPr>
              <p:spPr bwMode="auto">
                <a:xfrm>
                  <a:off x="11266940" y="3396826"/>
                  <a:ext cx="89055" cy="88900"/>
                </a:xfrm>
                <a:prstGeom prst="ellipse">
                  <a:avLst/>
                </a:prstGeom>
                <a:solidFill>
                  <a:srgbClr val="FC840C"/>
                </a:solidFill>
                <a:ln w="12700">
                  <a:solidFill>
                    <a:srgbClr val="FC840C"/>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grpSp>
        </p:grpSp>
        <p:grpSp>
          <p:nvGrpSpPr>
            <p:cNvPr id="323" name="Group 322"/>
            <p:cNvGrpSpPr/>
            <p:nvPr/>
          </p:nvGrpSpPr>
          <p:grpSpPr>
            <a:xfrm>
              <a:off x="2338918" y="1796625"/>
              <a:ext cx="9010649" cy="1830388"/>
              <a:chOff x="1754188" y="1578915"/>
              <a:chExt cx="6757987" cy="1830388"/>
            </a:xfrm>
          </p:grpSpPr>
          <p:sp>
            <p:nvSpPr>
              <p:cNvPr id="226" name="Freeform 30"/>
              <p:cNvSpPr>
                <a:spLocks noEditPoints="1"/>
              </p:cNvSpPr>
              <p:nvPr/>
            </p:nvSpPr>
            <p:spPr bwMode="auto">
              <a:xfrm>
                <a:off x="1754188" y="1578915"/>
                <a:ext cx="55562" cy="28575"/>
              </a:xfrm>
              <a:custGeom>
                <a:avLst/>
                <a:gdLst>
                  <a:gd name="T0" fmla="*/ 17 w 35"/>
                  <a:gd name="T1" fmla="*/ 9 h 18"/>
                  <a:gd name="T2" fmla="*/ 17 w 35"/>
                  <a:gd name="T3" fmla="*/ 18 h 18"/>
                  <a:gd name="T4" fmla="*/ 17 w 35"/>
                  <a:gd name="T5" fmla="*/ 9 h 18"/>
                  <a:gd name="T6" fmla="*/ 17 w 35"/>
                  <a:gd name="T7" fmla="*/ 0 h 18"/>
                  <a:gd name="T8" fmla="*/ 0 w 35"/>
                  <a:gd name="T9" fmla="*/ 18 h 18"/>
                  <a:gd name="T10" fmla="*/ 35 w 35"/>
                  <a:gd name="T11" fmla="*/ 18 h 18"/>
                  <a:gd name="T12" fmla="*/ 0 w 35"/>
                  <a:gd name="T13" fmla="*/ 0 h 18"/>
                  <a:gd name="T14" fmla="*/ 35 w 35"/>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18">
                    <a:moveTo>
                      <a:pt x="17" y="9"/>
                    </a:moveTo>
                    <a:lnTo>
                      <a:pt x="17" y="18"/>
                    </a:lnTo>
                    <a:moveTo>
                      <a:pt x="17" y="9"/>
                    </a:moveTo>
                    <a:lnTo>
                      <a:pt x="17" y="0"/>
                    </a:lnTo>
                    <a:moveTo>
                      <a:pt x="0" y="18"/>
                    </a:moveTo>
                    <a:lnTo>
                      <a:pt x="35" y="18"/>
                    </a:lnTo>
                    <a:moveTo>
                      <a:pt x="0" y="0"/>
                    </a:moveTo>
                    <a:lnTo>
                      <a:pt x="35" y="0"/>
                    </a:lnTo>
                  </a:path>
                </a:pathLst>
              </a:custGeom>
              <a:noFill/>
              <a:ln w="12700" cap="flat">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28" name="Freeform 32"/>
              <p:cNvSpPr>
                <a:spLocks noEditPoints="1"/>
              </p:cNvSpPr>
              <p:nvPr/>
            </p:nvSpPr>
            <p:spPr bwMode="auto">
              <a:xfrm>
                <a:off x="1914525" y="3295002"/>
                <a:ext cx="55562" cy="28575"/>
              </a:xfrm>
              <a:custGeom>
                <a:avLst/>
                <a:gdLst>
                  <a:gd name="T0" fmla="*/ 17 w 35"/>
                  <a:gd name="T1" fmla="*/ 0 h 18"/>
                  <a:gd name="T2" fmla="*/ 17 w 35"/>
                  <a:gd name="T3" fmla="*/ 18 h 18"/>
                  <a:gd name="T4" fmla="*/ 0 w 35"/>
                  <a:gd name="T5" fmla="*/ 18 h 18"/>
                  <a:gd name="T6" fmla="*/ 35 w 35"/>
                  <a:gd name="T7" fmla="*/ 18 h 18"/>
                  <a:gd name="T8" fmla="*/ 0 w 35"/>
                  <a:gd name="T9" fmla="*/ 0 h 18"/>
                  <a:gd name="T10" fmla="*/ 35 w 35"/>
                  <a:gd name="T11" fmla="*/ 0 h 18"/>
                </a:gdLst>
                <a:ahLst/>
                <a:cxnLst>
                  <a:cxn ang="0">
                    <a:pos x="T0" y="T1"/>
                  </a:cxn>
                  <a:cxn ang="0">
                    <a:pos x="T2" y="T3"/>
                  </a:cxn>
                  <a:cxn ang="0">
                    <a:pos x="T4" y="T5"/>
                  </a:cxn>
                  <a:cxn ang="0">
                    <a:pos x="T6" y="T7"/>
                  </a:cxn>
                  <a:cxn ang="0">
                    <a:pos x="T8" y="T9"/>
                  </a:cxn>
                  <a:cxn ang="0">
                    <a:pos x="T10" y="T11"/>
                  </a:cxn>
                </a:cxnLst>
                <a:rect l="0" t="0" r="r" b="b"/>
                <a:pathLst>
                  <a:path w="35" h="18">
                    <a:moveTo>
                      <a:pt x="17" y="0"/>
                    </a:moveTo>
                    <a:lnTo>
                      <a:pt x="17" y="18"/>
                    </a:lnTo>
                    <a:moveTo>
                      <a:pt x="0" y="18"/>
                    </a:moveTo>
                    <a:lnTo>
                      <a:pt x="35" y="18"/>
                    </a:lnTo>
                    <a:moveTo>
                      <a:pt x="0" y="0"/>
                    </a:moveTo>
                    <a:lnTo>
                      <a:pt x="35" y="0"/>
                    </a:lnTo>
                  </a:path>
                </a:pathLst>
              </a:custGeom>
              <a:noFill/>
              <a:ln w="12700" cap="flat">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30" name="Freeform 34"/>
              <p:cNvSpPr>
                <a:spLocks noEditPoints="1"/>
              </p:cNvSpPr>
              <p:nvPr/>
            </p:nvSpPr>
            <p:spPr bwMode="auto">
              <a:xfrm>
                <a:off x="2232025" y="3379140"/>
                <a:ext cx="57150" cy="30163"/>
              </a:xfrm>
              <a:custGeom>
                <a:avLst/>
                <a:gdLst>
                  <a:gd name="T0" fmla="*/ 18 w 36"/>
                  <a:gd name="T1" fmla="*/ 0 h 19"/>
                  <a:gd name="T2" fmla="*/ 18 w 36"/>
                  <a:gd name="T3" fmla="*/ 19 h 19"/>
                  <a:gd name="T4" fmla="*/ 0 w 36"/>
                  <a:gd name="T5" fmla="*/ 19 h 19"/>
                  <a:gd name="T6" fmla="*/ 36 w 36"/>
                  <a:gd name="T7" fmla="*/ 19 h 19"/>
                  <a:gd name="T8" fmla="*/ 0 w 36"/>
                  <a:gd name="T9" fmla="*/ 0 h 19"/>
                  <a:gd name="T10" fmla="*/ 36 w 36"/>
                  <a:gd name="T11" fmla="*/ 0 h 19"/>
                </a:gdLst>
                <a:ahLst/>
                <a:cxnLst>
                  <a:cxn ang="0">
                    <a:pos x="T0" y="T1"/>
                  </a:cxn>
                  <a:cxn ang="0">
                    <a:pos x="T2" y="T3"/>
                  </a:cxn>
                  <a:cxn ang="0">
                    <a:pos x="T4" y="T5"/>
                  </a:cxn>
                  <a:cxn ang="0">
                    <a:pos x="T6" y="T7"/>
                  </a:cxn>
                  <a:cxn ang="0">
                    <a:pos x="T8" y="T9"/>
                  </a:cxn>
                  <a:cxn ang="0">
                    <a:pos x="T10" y="T11"/>
                  </a:cxn>
                </a:cxnLst>
                <a:rect l="0" t="0" r="r" b="b"/>
                <a:pathLst>
                  <a:path w="36" h="19">
                    <a:moveTo>
                      <a:pt x="18" y="0"/>
                    </a:moveTo>
                    <a:lnTo>
                      <a:pt x="18" y="19"/>
                    </a:lnTo>
                    <a:moveTo>
                      <a:pt x="0" y="19"/>
                    </a:moveTo>
                    <a:lnTo>
                      <a:pt x="36" y="19"/>
                    </a:lnTo>
                    <a:moveTo>
                      <a:pt x="0" y="0"/>
                    </a:moveTo>
                    <a:lnTo>
                      <a:pt x="36" y="0"/>
                    </a:lnTo>
                  </a:path>
                </a:pathLst>
              </a:custGeom>
              <a:noFill/>
              <a:ln w="12700" cap="flat">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32" name="Freeform 36"/>
              <p:cNvSpPr>
                <a:spLocks noEditPoints="1"/>
              </p:cNvSpPr>
              <p:nvPr/>
            </p:nvSpPr>
            <p:spPr bwMode="auto">
              <a:xfrm>
                <a:off x="2711450" y="3379140"/>
                <a:ext cx="57150" cy="30163"/>
              </a:xfrm>
              <a:custGeom>
                <a:avLst/>
                <a:gdLst>
                  <a:gd name="T0" fmla="*/ 17 w 36"/>
                  <a:gd name="T1" fmla="*/ 0 h 19"/>
                  <a:gd name="T2" fmla="*/ 17 w 36"/>
                  <a:gd name="T3" fmla="*/ 19 h 19"/>
                  <a:gd name="T4" fmla="*/ 0 w 36"/>
                  <a:gd name="T5" fmla="*/ 19 h 19"/>
                  <a:gd name="T6" fmla="*/ 36 w 36"/>
                  <a:gd name="T7" fmla="*/ 19 h 19"/>
                  <a:gd name="T8" fmla="*/ 0 w 36"/>
                  <a:gd name="T9" fmla="*/ 0 h 19"/>
                  <a:gd name="T10" fmla="*/ 36 w 36"/>
                  <a:gd name="T11" fmla="*/ 0 h 19"/>
                </a:gdLst>
                <a:ahLst/>
                <a:cxnLst>
                  <a:cxn ang="0">
                    <a:pos x="T0" y="T1"/>
                  </a:cxn>
                  <a:cxn ang="0">
                    <a:pos x="T2" y="T3"/>
                  </a:cxn>
                  <a:cxn ang="0">
                    <a:pos x="T4" y="T5"/>
                  </a:cxn>
                  <a:cxn ang="0">
                    <a:pos x="T6" y="T7"/>
                  </a:cxn>
                  <a:cxn ang="0">
                    <a:pos x="T8" y="T9"/>
                  </a:cxn>
                  <a:cxn ang="0">
                    <a:pos x="T10" y="T11"/>
                  </a:cxn>
                </a:cxnLst>
                <a:rect l="0" t="0" r="r" b="b"/>
                <a:pathLst>
                  <a:path w="36" h="19">
                    <a:moveTo>
                      <a:pt x="17" y="0"/>
                    </a:moveTo>
                    <a:lnTo>
                      <a:pt x="17" y="19"/>
                    </a:lnTo>
                    <a:moveTo>
                      <a:pt x="0" y="19"/>
                    </a:moveTo>
                    <a:lnTo>
                      <a:pt x="36" y="19"/>
                    </a:lnTo>
                    <a:moveTo>
                      <a:pt x="0" y="0"/>
                    </a:moveTo>
                    <a:lnTo>
                      <a:pt x="36" y="0"/>
                    </a:lnTo>
                  </a:path>
                </a:pathLst>
              </a:custGeom>
              <a:noFill/>
              <a:ln w="12700" cap="flat">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34" name="Freeform 38"/>
              <p:cNvSpPr>
                <a:spLocks noEditPoints="1"/>
              </p:cNvSpPr>
              <p:nvPr/>
            </p:nvSpPr>
            <p:spPr bwMode="auto">
              <a:xfrm>
                <a:off x="3667125" y="3352152"/>
                <a:ext cx="58737" cy="26988"/>
              </a:xfrm>
              <a:custGeom>
                <a:avLst/>
                <a:gdLst>
                  <a:gd name="T0" fmla="*/ 19 w 37"/>
                  <a:gd name="T1" fmla="*/ 0 h 17"/>
                  <a:gd name="T2" fmla="*/ 19 w 37"/>
                  <a:gd name="T3" fmla="*/ 17 h 17"/>
                  <a:gd name="T4" fmla="*/ 0 w 37"/>
                  <a:gd name="T5" fmla="*/ 17 h 17"/>
                  <a:gd name="T6" fmla="*/ 37 w 37"/>
                  <a:gd name="T7" fmla="*/ 17 h 17"/>
                  <a:gd name="T8" fmla="*/ 0 w 37"/>
                  <a:gd name="T9" fmla="*/ 0 h 17"/>
                  <a:gd name="T10" fmla="*/ 37 w 37"/>
                  <a:gd name="T11" fmla="*/ 0 h 17"/>
                </a:gdLst>
                <a:ahLst/>
                <a:cxnLst>
                  <a:cxn ang="0">
                    <a:pos x="T0" y="T1"/>
                  </a:cxn>
                  <a:cxn ang="0">
                    <a:pos x="T2" y="T3"/>
                  </a:cxn>
                  <a:cxn ang="0">
                    <a:pos x="T4" y="T5"/>
                  </a:cxn>
                  <a:cxn ang="0">
                    <a:pos x="T6" y="T7"/>
                  </a:cxn>
                  <a:cxn ang="0">
                    <a:pos x="T8" y="T9"/>
                  </a:cxn>
                  <a:cxn ang="0">
                    <a:pos x="T10" y="T11"/>
                  </a:cxn>
                </a:cxnLst>
                <a:rect l="0" t="0" r="r" b="b"/>
                <a:pathLst>
                  <a:path w="37" h="17">
                    <a:moveTo>
                      <a:pt x="19" y="0"/>
                    </a:moveTo>
                    <a:lnTo>
                      <a:pt x="19" y="17"/>
                    </a:lnTo>
                    <a:moveTo>
                      <a:pt x="0" y="17"/>
                    </a:moveTo>
                    <a:lnTo>
                      <a:pt x="37" y="17"/>
                    </a:lnTo>
                    <a:moveTo>
                      <a:pt x="0" y="0"/>
                    </a:moveTo>
                    <a:lnTo>
                      <a:pt x="37" y="0"/>
                    </a:lnTo>
                  </a:path>
                </a:pathLst>
              </a:custGeom>
              <a:noFill/>
              <a:ln w="12700" cap="flat">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36" name="Freeform 40"/>
              <p:cNvSpPr>
                <a:spLocks noEditPoints="1"/>
              </p:cNvSpPr>
              <p:nvPr/>
            </p:nvSpPr>
            <p:spPr bwMode="auto">
              <a:xfrm>
                <a:off x="4624388" y="3323577"/>
                <a:ext cx="58737" cy="28575"/>
              </a:xfrm>
              <a:custGeom>
                <a:avLst/>
                <a:gdLst>
                  <a:gd name="T0" fmla="*/ 19 w 37"/>
                  <a:gd name="T1" fmla="*/ 18 h 18"/>
                  <a:gd name="T2" fmla="*/ 19 w 37"/>
                  <a:gd name="T3" fmla="*/ 0 h 18"/>
                  <a:gd name="T4" fmla="*/ 0 w 37"/>
                  <a:gd name="T5" fmla="*/ 18 h 18"/>
                  <a:gd name="T6" fmla="*/ 37 w 37"/>
                  <a:gd name="T7" fmla="*/ 18 h 18"/>
                  <a:gd name="T8" fmla="*/ 0 w 37"/>
                  <a:gd name="T9" fmla="*/ 0 h 18"/>
                  <a:gd name="T10" fmla="*/ 37 w 37"/>
                  <a:gd name="T11" fmla="*/ 0 h 18"/>
                </a:gdLst>
                <a:ahLst/>
                <a:cxnLst>
                  <a:cxn ang="0">
                    <a:pos x="T0" y="T1"/>
                  </a:cxn>
                  <a:cxn ang="0">
                    <a:pos x="T2" y="T3"/>
                  </a:cxn>
                  <a:cxn ang="0">
                    <a:pos x="T4" y="T5"/>
                  </a:cxn>
                  <a:cxn ang="0">
                    <a:pos x="T6" y="T7"/>
                  </a:cxn>
                  <a:cxn ang="0">
                    <a:pos x="T8" y="T9"/>
                  </a:cxn>
                  <a:cxn ang="0">
                    <a:pos x="T10" y="T11"/>
                  </a:cxn>
                </a:cxnLst>
                <a:rect l="0" t="0" r="r" b="b"/>
                <a:pathLst>
                  <a:path w="37" h="18">
                    <a:moveTo>
                      <a:pt x="19" y="18"/>
                    </a:moveTo>
                    <a:lnTo>
                      <a:pt x="19" y="0"/>
                    </a:lnTo>
                    <a:moveTo>
                      <a:pt x="0" y="18"/>
                    </a:moveTo>
                    <a:lnTo>
                      <a:pt x="37" y="18"/>
                    </a:lnTo>
                    <a:moveTo>
                      <a:pt x="0" y="0"/>
                    </a:moveTo>
                    <a:lnTo>
                      <a:pt x="37" y="0"/>
                    </a:lnTo>
                  </a:path>
                </a:pathLst>
              </a:custGeom>
              <a:noFill/>
              <a:ln w="12700" cap="flat">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38" name="Freeform 42"/>
              <p:cNvSpPr>
                <a:spLocks noEditPoints="1"/>
              </p:cNvSpPr>
              <p:nvPr/>
            </p:nvSpPr>
            <p:spPr bwMode="auto">
              <a:xfrm>
                <a:off x="5583238" y="3295002"/>
                <a:ext cx="57150" cy="28575"/>
              </a:xfrm>
              <a:custGeom>
                <a:avLst/>
                <a:gdLst>
                  <a:gd name="T0" fmla="*/ 18 w 36"/>
                  <a:gd name="T1" fmla="*/ 18 h 18"/>
                  <a:gd name="T2" fmla="*/ 18 w 36"/>
                  <a:gd name="T3" fmla="*/ 0 h 18"/>
                  <a:gd name="T4" fmla="*/ 0 w 36"/>
                  <a:gd name="T5" fmla="*/ 18 h 18"/>
                  <a:gd name="T6" fmla="*/ 36 w 36"/>
                  <a:gd name="T7" fmla="*/ 18 h 18"/>
                  <a:gd name="T8" fmla="*/ 0 w 36"/>
                  <a:gd name="T9" fmla="*/ 0 h 18"/>
                  <a:gd name="T10" fmla="*/ 36 w 36"/>
                  <a:gd name="T11" fmla="*/ 0 h 18"/>
                </a:gdLst>
                <a:ahLst/>
                <a:cxnLst>
                  <a:cxn ang="0">
                    <a:pos x="T0" y="T1"/>
                  </a:cxn>
                  <a:cxn ang="0">
                    <a:pos x="T2" y="T3"/>
                  </a:cxn>
                  <a:cxn ang="0">
                    <a:pos x="T4" y="T5"/>
                  </a:cxn>
                  <a:cxn ang="0">
                    <a:pos x="T6" y="T7"/>
                  </a:cxn>
                  <a:cxn ang="0">
                    <a:pos x="T8" y="T9"/>
                  </a:cxn>
                  <a:cxn ang="0">
                    <a:pos x="T10" y="T11"/>
                  </a:cxn>
                </a:cxnLst>
                <a:rect l="0" t="0" r="r" b="b"/>
                <a:pathLst>
                  <a:path w="36" h="18">
                    <a:moveTo>
                      <a:pt x="18" y="18"/>
                    </a:moveTo>
                    <a:lnTo>
                      <a:pt x="18" y="0"/>
                    </a:lnTo>
                    <a:moveTo>
                      <a:pt x="0" y="18"/>
                    </a:moveTo>
                    <a:lnTo>
                      <a:pt x="36" y="18"/>
                    </a:lnTo>
                    <a:moveTo>
                      <a:pt x="0" y="0"/>
                    </a:moveTo>
                    <a:lnTo>
                      <a:pt x="36" y="0"/>
                    </a:lnTo>
                  </a:path>
                </a:pathLst>
              </a:custGeom>
              <a:noFill/>
              <a:ln w="12700" cap="flat">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40" name="Freeform 44"/>
              <p:cNvSpPr>
                <a:spLocks noEditPoints="1"/>
              </p:cNvSpPr>
              <p:nvPr/>
            </p:nvSpPr>
            <p:spPr bwMode="auto">
              <a:xfrm>
                <a:off x="6540500" y="3266427"/>
                <a:ext cx="55562" cy="57150"/>
              </a:xfrm>
              <a:custGeom>
                <a:avLst/>
                <a:gdLst>
                  <a:gd name="T0" fmla="*/ 18 w 35"/>
                  <a:gd name="T1" fmla="*/ 18 h 36"/>
                  <a:gd name="T2" fmla="*/ 18 w 35"/>
                  <a:gd name="T3" fmla="*/ 36 h 36"/>
                  <a:gd name="T4" fmla="*/ 18 w 35"/>
                  <a:gd name="T5" fmla="*/ 18 h 36"/>
                  <a:gd name="T6" fmla="*/ 18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8" y="18"/>
                    </a:moveTo>
                    <a:lnTo>
                      <a:pt x="18" y="36"/>
                    </a:lnTo>
                    <a:moveTo>
                      <a:pt x="18" y="18"/>
                    </a:moveTo>
                    <a:lnTo>
                      <a:pt x="18" y="0"/>
                    </a:lnTo>
                    <a:moveTo>
                      <a:pt x="0" y="36"/>
                    </a:moveTo>
                    <a:lnTo>
                      <a:pt x="35" y="36"/>
                    </a:lnTo>
                    <a:moveTo>
                      <a:pt x="0" y="0"/>
                    </a:moveTo>
                    <a:lnTo>
                      <a:pt x="35" y="0"/>
                    </a:lnTo>
                  </a:path>
                </a:pathLst>
              </a:custGeom>
              <a:noFill/>
              <a:ln w="12700" cap="flat">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42" name="Freeform 46"/>
              <p:cNvSpPr>
                <a:spLocks noEditPoints="1"/>
              </p:cNvSpPr>
              <p:nvPr/>
            </p:nvSpPr>
            <p:spPr bwMode="auto">
              <a:xfrm>
                <a:off x="7497763" y="3237852"/>
                <a:ext cx="55562" cy="57150"/>
              </a:xfrm>
              <a:custGeom>
                <a:avLst/>
                <a:gdLst>
                  <a:gd name="T0" fmla="*/ 18 w 35"/>
                  <a:gd name="T1" fmla="*/ 18 h 36"/>
                  <a:gd name="T2" fmla="*/ 18 w 35"/>
                  <a:gd name="T3" fmla="*/ 36 h 36"/>
                  <a:gd name="T4" fmla="*/ 18 w 35"/>
                  <a:gd name="T5" fmla="*/ 18 h 36"/>
                  <a:gd name="T6" fmla="*/ 18 w 35"/>
                  <a:gd name="T7" fmla="*/ 0 h 36"/>
                  <a:gd name="T8" fmla="*/ 0 w 35"/>
                  <a:gd name="T9" fmla="*/ 36 h 36"/>
                  <a:gd name="T10" fmla="*/ 35 w 35"/>
                  <a:gd name="T11" fmla="*/ 36 h 36"/>
                  <a:gd name="T12" fmla="*/ 0 w 35"/>
                  <a:gd name="T13" fmla="*/ 0 h 36"/>
                  <a:gd name="T14" fmla="*/ 35 w 35"/>
                  <a:gd name="T15" fmla="*/ 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6">
                    <a:moveTo>
                      <a:pt x="18" y="18"/>
                    </a:moveTo>
                    <a:lnTo>
                      <a:pt x="18" y="36"/>
                    </a:lnTo>
                    <a:moveTo>
                      <a:pt x="18" y="18"/>
                    </a:moveTo>
                    <a:lnTo>
                      <a:pt x="18" y="0"/>
                    </a:lnTo>
                    <a:moveTo>
                      <a:pt x="0" y="36"/>
                    </a:moveTo>
                    <a:lnTo>
                      <a:pt x="35" y="36"/>
                    </a:lnTo>
                    <a:moveTo>
                      <a:pt x="0" y="0"/>
                    </a:moveTo>
                    <a:lnTo>
                      <a:pt x="35" y="0"/>
                    </a:lnTo>
                  </a:path>
                </a:pathLst>
              </a:custGeom>
              <a:noFill/>
              <a:ln w="12700" cap="flat">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sp>
            <p:nvSpPr>
              <p:cNvPr id="243" name="Freeform 47"/>
              <p:cNvSpPr>
                <a:spLocks noEditPoints="1"/>
              </p:cNvSpPr>
              <p:nvPr/>
            </p:nvSpPr>
            <p:spPr bwMode="auto">
              <a:xfrm>
                <a:off x="8455025" y="3152127"/>
                <a:ext cx="57150" cy="142875"/>
              </a:xfrm>
              <a:custGeom>
                <a:avLst/>
                <a:gdLst>
                  <a:gd name="T0" fmla="*/ 17 w 36"/>
                  <a:gd name="T1" fmla="*/ 44 h 90"/>
                  <a:gd name="T2" fmla="*/ 17 w 36"/>
                  <a:gd name="T3" fmla="*/ 90 h 90"/>
                  <a:gd name="T4" fmla="*/ 17 w 36"/>
                  <a:gd name="T5" fmla="*/ 44 h 90"/>
                  <a:gd name="T6" fmla="*/ 17 w 36"/>
                  <a:gd name="T7" fmla="*/ 44 h 90"/>
                  <a:gd name="T8" fmla="*/ 17 w 36"/>
                  <a:gd name="T9" fmla="*/ 0 h 90"/>
                  <a:gd name="T10" fmla="*/ 17 w 36"/>
                  <a:gd name="T11" fmla="*/ 44 h 90"/>
                  <a:gd name="T12" fmla="*/ 0 w 36"/>
                  <a:gd name="T13" fmla="*/ 90 h 90"/>
                  <a:gd name="T14" fmla="*/ 36 w 36"/>
                  <a:gd name="T15" fmla="*/ 90 h 90"/>
                  <a:gd name="T16" fmla="*/ 0 w 36"/>
                  <a:gd name="T17" fmla="*/ 90 h 90"/>
                  <a:gd name="T18" fmla="*/ 0 w 36"/>
                  <a:gd name="T19" fmla="*/ 0 h 90"/>
                  <a:gd name="T20" fmla="*/ 36 w 36"/>
                  <a:gd name="T21" fmla="*/ 0 h 90"/>
                  <a:gd name="T22" fmla="*/ 0 w 36"/>
                  <a:gd name="T2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90">
                    <a:moveTo>
                      <a:pt x="17" y="44"/>
                    </a:moveTo>
                    <a:lnTo>
                      <a:pt x="17" y="90"/>
                    </a:lnTo>
                    <a:lnTo>
                      <a:pt x="17" y="44"/>
                    </a:lnTo>
                    <a:close/>
                    <a:moveTo>
                      <a:pt x="17" y="44"/>
                    </a:moveTo>
                    <a:lnTo>
                      <a:pt x="17" y="0"/>
                    </a:lnTo>
                    <a:lnTo>
                      <a:pt x="17" y="44"/>
                    </a:lnTo>
                    <a:close/>
                    <a:moveTo>
                      <a:pt x="0" y="90"/>
                    </a:moveTo>
                    <a:lnTo>
                      <a:pt x="36" y="90"/>
                    </a:lnTo>
                    <a:lnTo>
                      <a:pt x="0" y="90"/>
                    </a:lnTo>
                    <a:close/>
                    <a:moveTo>
                      <a:pt x="0" y="0"/>
                    </a:moveTo>
                    <a:lnTo>
                      <a:pt x="36" y="0"/>
                    </a:lnTo>
                    <a:lnTo>
                      <a:pt x="0" y="0"/>
                    </a:lnTo>
                    <a:close/>
                  </a:path>
                </a:pathLst>
              </a:custGeom>
              <a:solidFill>
                <a:srgbClr val="000000"/>
              </a:solidFill>
              <a:ln w="12700">
                <a:solidFill>
                  <a:srgbClr val="FC840C"/>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a:ea typeface="+mn-ea"/>
                  <a:cs typeface="+mn-cs"/>
                </a:endParaRPr>
              </a:p>
            </p:txBody>
          </p:sp>
        </p:grpSp>
      </p:grpSp>
      <p:grpSp>
        <p:nvGrpSpPr>
          <p:cNvPr id="21" name="Group 20">
            <a:extLst>
              <a:ext uri="{FF2B5EF4-FFF2-40B4-BE49-F238E27FC236}">
                <a16:creationId xmlns:a16="http://schemas.microsoft.com/office/drawing/2014/main" id="{E6A204CF-E13B-3349-F611-64C80DB0946B}"/>
              </a:ext>
            </a:extLst>
          </p:cNvPr>
          <p:cNvGrpSpPr/>
          <p:nvPr/>
        </p:nvGrpSpPr>
        <p:grpSpPr>
          <a:xfrm>
            <a:off x="1877592" y="1989523"/>
            <a:ext cx="92466" cy="2879577"/>
            <a:chOff x="2116931" y="1540949"/>
            <a:chExt cx="173832" cy="2879577"/>
          </a:xfrm>
        </p:grpSpPr>
        <p:cxnSp>
          <p:nvCxnSpPr>
            <p:cNvPr id="40" name="Straight Connector 39">
              <a:extLst>
                <a:ext uri="{FF2B5EF4-FFF2-40B4-BE49-F238E27FC236}">
                  <a16:creationId xmlns:a16="http://schemas.microsoft.com/office/drawing/2014/main" id="{E0DA4709-FEDB-BEB1-0C41-332C861DCF3F}"/>
                </a:ext>
              </a:extLst>
            </p:cNvPr>
            <p:cNvCxnSpPr/>
            <p:nvPr/>
          </p:nvCxnSpPr>
          <p:spPr>
            <a:xfrm>
              <a:off x="2116931" y="4420526"/>
              <a:ext cx="1738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01FDECC-3FF2-06C9-A045-D504C1A491D7}"/>
                </a:ext>
              </a:extLst>
            </p:cNvPr>
            <p:cNvCxnSpPr/>
            <p:nvPr/>
          </p:nvCxnSpPr>
          <p:spPr>
            <a:xfrm>
              <a:off x="2116931" y="3824749"/>
              <a:ext cx="1738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9A2F9A70-1A44-31F5-77B6-915DBBA9960A}"/>
                </a:ext>
              </a:extLst>
            </p:cNvPr>
            <p:cNvCxnSpPr/>
            <p:nvPr/>
          </p:nvCxnSpPr>
          <p:spPr>
            <a:xfrm>
              <a:off x="2116931" y="3228975"/>
              <a:ext cx="1738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556392C4-6EA1-FBAD-F30B-5453A2FE3B5C}"/>
                </a:ext>
              </a:extLst>
            </p:cNvPr>
            <p:cNvCxnSpPr/>
            <p:nvPr/>
          </p:nvCxnSpPr>
          <p:spPr>
            <a:xfrm>
              <a:off x="2116931" y="2732497"/>
              <a:ext cx="1738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0BDC8CE5-2C9F-08B1-A766-BC5300419EEE}"/>
                </a:ext>
              </a:extLst>
            </p:cNvPr>
            <p:cNvCxnSpPr/>
            <p:nvPr/>
          </p:nvCxnSpPr>
          <p:spPr>
            <a:xfrm>
              <a:off x="2116931" y="2136723"/>
              <a:ext cx="1738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838EE08B-9F43-B759-7972-A8E942B323E6}"/>
                </a:ext>
              </a:extLst>
            </p:cNvPr>
            <p:cNvCxnSpPr/>
            <p:nvPr/>
          </p:nvCxnSpPr>
          <p:spPr>
            <a:xfrm>
              <a:off x="2116931" y="1540949"/>
              <a:ext cx="173832"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6" name="Graphic 5" descr="House with solid fill">
            <a:hlinkClick r:id="rId3" action="ppaction://hlinksldjump"/>
            <a:extLst>
              <a:ext uri="{FF2B5EF4-FFF2-40B4-BE49-F238E27FC236}">
                <a16:creationId xmlns:a16="http://schemas.microsoft.com/office/drawing/2014/main" id="{ACB67A0D-AD84-4BB5-956E-0BDCDC8037F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7" name="TextBox 6">
            <a:extLst>
              <a:ext uri="{FF2B5EF4-FFF2-40B4-BE49-F238E27FC236}">
                <a16:creationId xmlns:a16="http://schemas.microsoft.com/office/drawing/2014/main" id="{787D20F6-EDF9-2720-0769-F65B66C3DF05}"/>
              </a:ext>
            </a:extLst>
          </p:cNvPr>
          <p:cNvSpPr txBox="1"/>
          <p:nvPr/>
        </p:nvSpPr>
        <p:spPr>
          <a:xfrm>
            <a:off x="9890781" y="162369"/>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4074404746"/>
      </p:ext>
    </p:extLst>
  </p:cSld>
  <p:clrMapOvr>
    <a:masterClrMapping/>
  </p:clrMapOvr>
  <p:transition>
    <p:fade/>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523494"/>
          </a:xfrm>
        </p:spPr>
        <p:txBody>
          <a:bodyPr/>
          <a:lstStyle/>
          <a:p>
            <a:r>
              <a:rPr lang="en-US" noProof="0" dirty="0"/>
              <a:t>The Relative Reduction in 5-Point MACE Risk Was Similar, and ARR in 3-Point MACE Was Significantly Greater With Evolocumab in Patients With Prior PCI</a:t>
            </a:r>
          </a:p>
        </p:txBody>
      </p:sp>
      <p:sp>
        <p:nvSpPr>
          <p:cNvPr id="50" name="TextBox 49">
            <a:extLst>
              <a:ext uri="{FF2B5EF4-FFF2-40B4-BE49-F238E27FC236}">
                <a16:creationId xmlns:a16="http://schemas.microsoft.com/office/drawing/2014/main" id="{A665B4B2-DF8C-F47C-A461-3430B84AFBC3}"/>
              </a:ext>
            </a:extLst>
          </p:cNvPr>
          <p:cNvSpPr txBox="1"/>
          <p:nvPr/>
        </p:nvSpPr>
        <p:spPr>
          <a:xfrm>
            <a:off x="3366336" y="5571718"/>
            <a:ext cx="365486" cy="184666"/>
          </a:xfrm>
          <a:prstGeom prst="rect">
            <a:avLst/>
          </a:prstGeom>
          <a:noFill/>
        </p:spPr>
        <p:txBody>
          <a:bodyPr wrap="none" lIns="0" tIns="0" rIns="0" bIns="0" rtlCol="0">
            <a:spAutoFit/>
          </a:bodyPr>
          <a:lstStyle/>
          <a:p>
            <a:pPr algn="ctr"/>
            <a:r>
              <a:rPr lang="en-US" sz="1200" b="1" dirty="0">
                <a:latin typeface="Century Gothic" panose="020B0502020202020204" pitchFamily="34" charset="0"/>
                <a:ea typeface="MS Mincho" panose="02020609040205080304" pitchFamily="49" charset="-128"/>
              </a:rPr>
              <a:t>Days</a:t>
            </a:r>
            <a:endParaRPr lang="en-IN" sz="1200" b="1" dirty="0">
              <a:latin typeface="Century Gothic" panose="020B0502020202020204" pitchFamily="34" charset="0"/>
              <a:ea typeface="MS Mincho" panose="02020609040205080304" pitchFamily="49" charset="-128"/>
            </a:endParaRPr>
          </a:p>
        </p:txBody>
      </p:sp>
      <p:sp>
        <p:nvSpPr>
          <p:cNvPr id="10" name="Freeform 5">
            <a:extLst>
              <a:ext uri="{FF2B5EF4-FFF2-40B4-BE49-F238E27FC236}">
                <a16:creationId xmlns:a16="http://schemas.microsoft.com/office/drawing/2014/main" id="{85057A03-E0C0-8993-4E36-7A26B9439D83}"/>
              </a:ext>
            </a:extLst>
          </p:cNvPr>
          <p:cNvSpPr>
            <a:spLocks/>
          </p:cNvSpPr>
          <p:nvPr/>
        </p:nvSpPr>
        <p:spPr bwMode="auto">
          <a:xfrm>
            <a:off x="1640872" y="2644969"/>
            <a:ext cx="3377183" cy="2665474"/>
          </a:xfrm>
          <a:custGeom>
            <a:avLst/>
            <a:gdLst>
              <a:gd name="T0" fmla="*/ 88 w 2216"/>
              <a:gd name="T1" fmla="*/ 1655 h 1749"/>
              <a:gd name="T2" fmla="*/ 154 w 2216"/>
              <a:gd name="T3" fmla="*/ 1588 h 1749"/>
              <a:gd name="T4" fmla="*/ 220 w 2216"/>
              <a:gd name="T5" fmla="*/ 1522 h 1749"/>
              <a:gd name="T6" fmla="*/ 315 w 2216"/>
              <a:gd name="T7" fmla="*/ 1422 h 1749"/>
              <a:gd name="T8" fmla="*/ 347 w 2216"/>
              <a:gd name="T9" fmla="*/ 1394 h 1749"/>
              <a:gd name="T10" fmla="*/ 371 w 2216"/>
              <a:gd name="T11" fmla="*/ 1356 h 1749"/>
              <a:gd name="T12" fmla="*/ 395 w 2216"/>
              <a:gd name="T13" fmla="*/ 1340 h 1749"/>
              <a:gd name="T14" fmla="*/ 421 w 2216"/>
              <a:gd name="T15" fmla="*/ 1310 h 1749"/>
              <a:gd name="T16" fmla="*/ 441 w 2216"/>
              <a:gd name="T17" fmla="*/ 1292 h 1749"/>
              <a:gd name="T18" fmla="*/ 489 w 2216"/>
              <a:gd name="T19" fmla="*/ 1243 h 1749"/>
              <a:gd name="T20" fmla="*/ 523 w 2216"/>
              <a:gd name="T21" fmla="*/ 1207 h 1749"/>
              <a:gd name="T22" fmla="*/ 555 w 2216"/>
              <a:gd name="T23" fmla="*/ 1177 h 1749"/>
              <a:gd name="T24" fmla="*/ 585 w 2216"/>
              <a:gd name="T25" fmla="*/ 1159 h 1749"/>
              <a:gd name="T26" fmla="*/ 633 w 2216"/>
              <a:gd name="T27" fmla="*/ 1111 h 1749"/>
              <a:gd name="T28" fmla="*/ 661 w 2216"/>
              <a:gd name="T29" fmla="*/ 1081 h 1749"/>
              <a:gd name="T30" fmla="*/ 701 w 2216"/>
              <a:gd name="T31" fmla="*/ 1055 h 1749"/>
              <a:gd name="T32" fmla="*/ 727 w 2216"/>
              <a:gd name="T33" fmla="*/ 1033 h 1749"/>
              <a:gd name="T34" fmla="*/ 751 w 2216"/>
              <a:gd name="T35" fmla="*/ 1011 h 1749"/>
              <a:gd name="T36" fmla="*/ 767 w 2216"/>
              <a:gd name="T37" fmla="*/ 991 h 1749"/>
              <a:gd name="T38" fmla="*/ 803 w 2216"/>
              <a:gd name="T39" fmla="*/ 971 h 1749"/>
              <a:gd name="T40" fmla="*/ 829 w 2216"/>
              <a:gd name="T41" fmla="*/ 957 h 1749"/>
              <a:gd name="T42" fmla="*/ 846 w 2216"/>
              <a:gd name="T43" fmla="*/ 941 h 1749"/>
              <a:gd name="T44" fmla="*/ 868 w 2216"/>
              <a:gd name="T45" fmla="*/ 919 h 1749"/>
              <a:gd name="T46" fmla="*/ 892 w 2216"/>
              <a:gd name="T47" fmla="*/ 884 h 1749"/>
              <a:gd name="T48" fmla="*/ 930 w 2216"/>
              <a:gd name="T49" fmla="*/ 856 h 1749"/>
              <a:gd name="T50" fmla="*/ 958 w 2216"/>
              <a:gd name="T51" fmla="*/ 838 h 1749"/>
              <a:gd name="T52" fmla="*/ 988 w 2216"/>
              <a:gd name="T53" fmla="*/ 812 h 1749"/>
              <a:gd name="T54" fmla="*/ 1028 w 2216"/>
              <a:gd name="T55" fmla="*/ 794 h 1749"/>
              <a:gd name="T56" fmla="*/ 1078 w 2216"/>
              <a:gd name="T57" fmla="*/ 762 h 1749"/>
              <a:gd name="T58" fmla="*/ 1112 w 2216"/>
              <a:gd name="T59" fmla="*/ 734 h 1749"/>
              <a:gd name="T60" fmla="*/ 1162 w 2216"/>
              <a:gd name="T61" fmla="*/ 706 h 1749"/>
              <a:gd name="T62" fmla="*/ 1204 w 2216"/>
              <a:gd name="T63" fmla="*/ 684 h 1749"/>
              <a:gd name="T64" fmla="*/ 1230 w 2216"/>
              <a:gd name="T65" fmla="*/ 660 h 1749"/>
              <a:gd name="T66" fmla="*/ 1260 w 2216"/>
              <a:gd name="T67" fmla="*/ 640 h 1749"/>
              <a:gd name="T68" fmla="*/ 1292 w 2216"/>
              <a:gd name="T69" fmla="*/ 610 h 1749"/>
              <a:gd name="T70" fmla="*/ 1330 w 2216"/>
              <a:gd name="T71" fmla="*/ 586 h 1749"/>
              <a:gd name="T72" fmla="*/ 1366 w 2216"/>
              <a:gd name="T73" fmla="*/ 568 h 1749"/>
              <a:gd name="T74" fmla="*/ 1398 w 2216"/>
              <a:gd name="T75" fmla="*/ 542 h 1749"/>
              <a:gd name="T76" fmla="*/ 1424 w 2216"/>
              <a:gd name="T77" fmla="*/ 517 h 1749"/>
              <a:gd name="T78" fmla="*/ 1459 w 2216"/>
              <a:gd name="T79" fmla="*/ 493 h 1749"/>
              <a:gd name="T80" fmla="*/ 1493 w 2216"/>
              <a:gd name="T81" fmla="*/ 459 h 1749"/>
              <a:gd name="T82" fmla="*/ 1519 w 2216"/>
              <a:gd name="T83" fmla="*/ 443 h 1749"/>
              <a:gd name="T84" fmla="*/ 1561 w 2216"/>
              <a:gd name="T85" fmla="*/ 415 h 1749"/>
              <a:gd name="T86" fmla="*/ 1625 w 2216"/>
              <a:gd name="T87" fmla="*/ 377 h 1749"/>
              <a:gd name="T88" fmla="*/ 1665 w 2216"/>
              <a:gd name="T89" fmla="*/ 357 h 1749"/>
              <a:gd name="T90" fmla="*/ 1707 w 2216"/>
              <a:gd name="T91" fmla="*/ 315 h 1749"/>
              <a:gd name="T92" fmla="*/ 1731 w 2216"/>
              <a:gd name="T93" fmla="*/ 301 h 1749"/>
              <a:gd name="T94" fmla="*/ 1759 w 2216"/>
              <a:gd name="T95" fmla="*/ 279 h 1749"/>
              <a:gd name="T96" fmla="*/ 1813 w 2216"/>
              <a:gd name="T97" fmla="*/ 253 h 1749"/>
              <a:gd name="T98" fmla="*/ 1841 w 2216"/>
              <a:gd name="T99" fmla="*/ 235 h 1749"/>
              <a:gd name="T100" fmla="*/ 1887 w 2216"/>
              <a:gd name="T101" fmla="*/ 213 h 1749"/>
              <a:gd name="T102" fmla="*/ 1921 w 2216"/>
              <a:gd name="T103" fmla="*/ 195 h 1749"/>
              <a:gd name="T104" fmla="*/ 1947 w 2216"/>
              <a:gd name="T105" fmla="*/ 162 h 1749"/>
              <a:gd name="T106" fmla="*/ 1977 w 2216"/>
              <a:gd name="T107" fmla="*/ 130 h 1749"/>
              <a:gd name="T108" fmla="*/ 2030 w 2216"/>
              <a:gd name="T109" fmla="*/ 104 h 1749"/>
              <a:gd name="T110" fmla="*/ 2064 w 2216"/>
              <a:gd name="T111" fmla="*/ 70 h 1749"/>
              <a:gd name="T112" fmla="*/ 2142 w 2216"/>
              <a:gd name="T113" fmla="*/ 36 h 1749"/>
              <a:gd name="T114" fmla="*/ 2188 w 2216"/>
              <a:gd name="T115" fmla="*/ 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6" h="1749">
                <a:moveTo>
                  <a:pt x="0" y="1749"/>
                </a:moveTo>
                <a:lnTo>
                  <a:pt x="44" y="1711"/>
                </a:lnTo>
                <a:lnTo>
                  <a:pt x="60" y="1693"/>
                </a:lnTo>
                <a:lnTo>
                  <a:pt x="62" y="1683"/>
                </a:lnTo>
                <a:lnTo>
                  <a:pt x="80" y="1667"/>
                </a:lnTo>
                <a:lnTo>
                  <a:pt x="88" y="1655"/>
                </a:lnTo>
                <a:lnTo>
                  <a:pt x="96" y="1643"/>
                </a:lnTo>
                <a:lnTo>
                  <a:pt x="116" y="1619"/>
                </a:lnTo>
                <a:lnTo>
                  <a:pt x="134" y="1604"/>
                </a:lnTo>
                <a:lnTo>
                  <a:pt x="136" y="1598"/>
                </a:lnTo>
                <a:lnTo>
                  <a:pt x="146" y="1594"/>
                </a:lnTo>
                <a:lnTo>
                  <a:pt x="154" y="1588"/>
                </a:lnTo>
                <a:lnTo>
                  <a:pt x="160" y="1580"/>
                </a:lnTo>
                <a:lnTo>
                  <a:pt x="168" y="1576"/>
                </a:lnTo>
                <a:lnTo>
                  <a:pt x="176" y="1564"/>
                </a:lnTo>
                <a:lnTo>
                  <a:pt x="184" y="1558"/>
                </a:lnTo>
                <a:lnTo>
                  <a:pt x="196" y="1544"/>
                </a:lnTo>
                <a:lnTo>
                  <a:pt x="220" y="1522"/>
                </a:lnTo>
                <a:lnTo>
                  <a:pt x="226" y="1514"/>
                </a:lnTo>
                <a:lnTo>
                  <a:pt x="244" y="1498"/>
                </a:lnTo>
                <a:lnTo>
                  <a:pt x="257" y="1482"/>
                </a:lnTo>
                <a:lnTo>
                  <a:pt x="283" y="1462"/>
                </a:lnTo>
                <a:lnTo>
                  <a:pt x="301" y="1442"/>
                </a:lnTo>
                <a:lnTo>
                  <a:pt x="315" y="1422"/>
                </a:lnTo>
                <a:lnTo>
                  <a:pt x="325" y="1412"/>
                </a:lnTo>
                <a:lnTo>
                  <a:pt x="329" y="1412"/>
                </a:lnTo>
                <a:lnTo>
                  <a:pt x="329" y="1410"/>
                </a:lnTo>
                <a:lnTo>
                  <a:pt x="339" y="1410"/>
                </a:lnTo>
                <a:lnTo>
                  <a:pt x="341" y="1402"/>
                </a:lnTo>
                <a:lnTo>
                  <a:pt x="347" y="1394"/>
                </a:lnTo>
                <a:lnTo>
                  <a:pt x="349" y="1384"/>
                </a:lnTo>
                <a:lnTo>
                  <a:pt x="353" y="1382"/>
                </a:lnTo>
                <a:lnTo>
                  <a:pt x="357" y="1368"/>
                </a:lnTo>
                <a:lnTo>
                  <a:pt x="363" y="1368"/>
                </a:lnTo>
                <a:lnTo>
                  <a:pt x="371" y="1362"/>
                </a:lnTo>
                <a:lnTo>
                  <a:pt x="371" y="1356"/>
                </a:lnTo>
                <a:lnTo>
                  <a:pt x="377" y="1356"/>
                </a:lnTo>
                <a:lnTo>
                  <a:pt x="377" y="1352"/>
                </a:lnTo>
                <a:lnTo>
                  <a:pt x="385" y="1352"/>
                </a:lnTo>
                <a:lnTo>
                  <a:pt x="389" y="1346"/>
                </a:lnTo>
                <a:lnTo>
                  <a:pt x="391" y="1340"/>
                </a:lnTo>
                <a:lnTo>
                  <a:pt x="395" y="1340"/>
                </a:lnTo>
                <a:lnTo>
                  <a:pt x="395" y="1336"/>
                </a:lnTo>
                <a:lnTo>
                  <a:pt x="405" y="1334"/>
                </a:lnTo>
                <a:lnTo>
                  <a:pt x="409" y="1322"/>
                </a:lnTo>
                <a:lnTo>
                  <a:pt x="411" y="1316"/>
                </a:lnTo>
                <a:lnTo>
                  <a:pt x="421" y="1316"/>
                </a:lnTo>
                <a:lnTo>
                  <a:pt x="421" y="1310"/>
                </a:lnTo>
                <a:lnTo>
                  <a:pt x="425" y="1308"/>
                </a:lnTo>
                <a:lnTo>
                  <a:pt x="429" y="1308"/>
                </a:lnTo>
                <a:lnTo>
                  <a:pt x="431" y="1304"/>
                </a:lnTo>
                <a:lnTo>
                  <a:pt x="435" y="1302"/>
                </a:lnTo>
                <a:lnTo>
                  <a:pt x="437" y="1292"/>
                </a:lnTo>
                <a:lnTo>
                  <a:pt x="441" y="1292"/>
                </a:lnTo>
                <a:lnTo>
                  <a:pt x="441" y="1286"/>
                </a:lnTo>
                <a:lnTo>
                  <a:pt x="451" y="1282"/>
                </a:lnTo>
                <a:lnTo>
                  <a:pt x="453" y="1278"/>
                </a:lnTo>
                <a:lnTo>
                  <a:pt x="461" y="1274"/>
                </a:lnTo>
                <a:lnTo>
                  <a:pt x="469" y="1262"/>
                </a:lnTo>
                <a:lnTo>
                  <a:pt x="489" y="1243"/>
                </a:lnTo>
                <a:lnTo>
                  <a:pt x="497" y="1241"/>
                </a:lnTo>
                <a:lnTo>
                  <a:pt x="499" y="1235"/>
                </a:lnTo>
                <a:lnTo>
                  <a:pt x="505" y="1233"/>
                </a:lnTo>
                <a:lnTo>
                  <a:pt x="507" y="1223"/>
                </a:lnTo>
                <a:lnTo>
                  <a:pt x="517" y="1221"/>
                </a:lnTo>
                <a:lnTo>
                  <a:pt x="523" y="1207"/>
                </a:lnTo>
                <a:lnTo>
                  <a:pt x="525" y="1195"/>
                </a:lnTo>
                <a:lnTo>
                  <a:pt x="533" y="1195"/>
                </a:lnTo>
                <a:lnTo>
                  <a:pt x="537" y="1187"/>
                </a:lnTo>
                <a:lnTo>
                  <a:pt x="543" y="1183"/>
                </a:lnTo>
                <a:lnTo>
                  <a:pt x="547" y="1181"/>
                </a:lnTo>
                <a:lnTo>
                  <a:pt x="555" y="1177"/>
                </a:lnTo>
                <a:lnTo>
                  <a:pt x="561" y="1171"/>
                </a:lnTo>
                <a:lnTo>
                  <a:pt x="565" y="1167"/>
                </a:lnTo>
                <a:lnTo>
                  <a:pt x="575" y="1167"/>
                </a:lnTo>
                <a:lnTo>
                  <a:pt x="575" y="1161"/>
                </a:lnTo>
                <a:lnTo>
                  <a:pt x="585" y="1161"/>
                </a:lnTo>
                <a:lnTo>
                  <a:pt x="585" y="1159"/>
                </a:lnTo>
                <a:lnTo>
                  <a:pt x="591" y="1157"/>
                </a:lnTo>
                <a:lnTo>
                  <a:pt x="603" y="1145"/>
                </a:lnTo>
                <a:lnTo>
                  <a:pt x="613" y="1135"/>
                </a:lnTo>
                <a:lnTo>
                  <a:pt x="615" y="1125"/>
                </a:lnTo>
                <a:lnTo>
                  <a:pt x="627" y="1125"/>
                </a:lnTo>
                <a:lnTo>
                  <a:pt x="633" y="1111"/>
                </a:lnTo>
                <a:lnTo>
                  <a:pt x="651" y="1109"/>
                </a:lnTo>
                <a:lnTo>
                  <a:pt x="651" y="1099"/>
                </a:lnTo>
                <a:lnTo>
                  <a:pt x="655" y="1099"/>
                </a:lnTo>
                <a:lnTo>
                  <a:pt x="657" y="1091"/>
                </a:lnTo>
                <a:lnTo>
                  <a:pt x="659" y="1091"/>
                </a:lnTo>
                <a:lnTo>
                  <a:pt x="661" y="1081"/>
                </a:lnTo>
                <a:lnTo>
                  <a:pt x="671" y="1079"/>
                </a:lnTo>
                <a:lnTo>
                  <a:pt x="677" y="1071"/>
                </a:lnTo>
                <a:lnTo>
                  <a:pt x="679" y="1065"/>
                </a:lnTo>
                <a:lnTo>
                  <a:pt x="693" y="1063"/>
                </a:lnTo>
                <a:lnTo>
                  <a:pt x="695" y="1055"/>
                </a:lnTo>
                <a:lnTo>
                  <a:pt x="701" y="1055"/>
                </a:lnTo>
                <a:lnTo>
                  <a:pt x="703" y="1049"/>
                </a:lnTo>
                <a:lnTo>
                  <a:pt x="709" y="1047"/>
                </a:lnTo>
                <a:lnTo>
                  <a:pt x="711" y="1041"/>
                </a:lnTo>
                <a:lnTo>
                  <a:pt x="717" y="1039"/>
                </a:lnTo>
                <a:lnTo>
                  <a:pt x="721" y="1033"/>
                </a:lnTo>
                <a:lnTo>
                  <a:pt x="727" y="1033"/>
                </a:lnTo>
                <a:lnTo>
                  <a:pt x="731" y="1027"/>
                </a:lnTo>
                <a:lnTo>
                  <a:pt x="731" y="1023"/>
                </a:lnTo>
                <a:lnTo>
                  <a:pt x="739" y="1023"/>
                </a:lnTo>
                <a:lnTo>
                  <a:pt x="739" y="1019"/>
                </a:lnTo>
                <a:lnTo>
                  <a:pt x="749" y="1019"/>
                </a:lnTo>
                <a:lnTo>
                  <a:pt x="751" y="1011"/>
                </a:lnTo>
                <a:lnTo>
                  <a:pt x="755" y="1011"/>
                </a:lnTo>
                <a:lnTo>
                  <a:pt x="755" y="1005"/>
                </a:lnTo>
                <a:lnTo>
                  <a:pt x="759" y="1005"/>
                </a:lnTo>
                <a:lnTo>
                  <a:pt x="759" y="1001"/>
                </a:lnTo>
                <a:lnTo>
                  <a:pt x="765" y="1001"/>
                </a:lnTo>
                <a:lnTo>
                  <a:pt x="767" y="991"/>
                </a:lnTo>
                <a:lnTo>
                  <a:pt x="777" y="991"/>
                </a:lnTo>
                <a:lnTo>
                  <a:pt x="783" y="985"/>
                </a:lnTo>
                <a:lnTo>
                  <a:pt x="789" y="981"/>
                </a:lnTo>
                <a:lnTo>
                  <a:pt x="791" y="975"/>
                </a:lnTo>
                <a:lnTo>
                  <a:pt x="795" y="973"/>
                </a:lnTo>
                <a:lnTo>
                  <a:pt x="803" y="971"/>
                </a:lnTo>
                <a:lnTo>
                  <a:pt x="805" y="969"/>
                </a:lnTo>
                <a:lnTo>
                  <a:pt x="811" y="967"/>
                </a:lnTo>
                <a:lnTo>
                  <a:pt x="811" y="965"/>
                </a:lnTo>
                <a:lnTo>
                  <a:pt x="819" y="963"/>
                </a:lnTo>
                <a:lnTo>
                  <a:pt x="821" y="959"/>
                </a:lnTo>
                <a:lnTo>
                  <a:pt x="829" y="957"/>
                </a:lnTo>
                <a:lnTo>
                  <a:pt x="829" y="955"/>
                </a:lnTo>
                <a:lnTo>
                  <a:pt x="837" y="955"/>
                </a:lnTo>
                <a:lnTo>
                  <a:pt x="837" y="951"/>
                </a:lnTo>
                <a:lnTo>
                  <a:pt x="841" y="949"/>
                </a:lnTo>
                <a:lnTo>
                  <a:pt x="843" y="943"/>
                </a:lnTo>
                <a:lnTo>
                  <a:pt x="846" y="941"/>
                </a:lnTo>
                <a:lnTo>
                  <a:pt x="850" y="935"/>
                </a:lnTo>
                <a:lnTo>
                  <a:pt x="856" y="933"/>
                </a:lnTo>
                <a:lnTo>
                  <a:pt x="856" y="929"/>
                </a:lnTo>
                <a:lnTo>
                  <a:pt x="862" y="925"/>
                </a:lnTo>
                <a:lnTo>
                  <a:pt x="864" y="921"/>
                </a:lnTo>
                <a:lnTo>
                  <a:pt x="868" y="919"/>
                </a:lnTo>
                <a:lnTo>
                  <a:pt x="872" y="911"/>
                </a:lnTo>
                <a:lnTo>
                  <a:pt x="878" y="907"/>
                </a:lnTo>
                <a:lnTo>
                  <a:pt x="880" y="901"/>
                </a:lnTo>
                <a:lnTo>
                  <a:pt x="884" y="901"/>
                </a:lnTo>
                <a:lnTo>
                  <a:pt x="888" y="892"/>
                </a:lnTo>
                <a:lnTo>
                  <a:pt x="892" y="884"/>
                </a:lnTo>
                <a:lnTo>
                  <a:pt x="900" y="882"/>
                </a:lnTo>
                <a:lnTo>
                  <a:pt x="900" y="874"/>
                </a:lnTo>
                <a:lnTo>
                  <a:pt x="908" y="874"/>
                </a:lnTo>
                <a:lnTo>
                  <a:pt x="910" y="866"/>
                </a:lnTo>
                <a:lnTo>
                  <a:pt x="928" y="864"/>
                </a:lnTo>
                <a:lnTo>
                  <a:pt x="930" y="856"/>
                </a:lnTo>
                <a:lnTo>
                  <a:pt x="938" y="854"/>
                </a:lnTo>
                <a:lnTo>
                  <a:pt x="940" y="848"/>
                </a:lnTo>
                <a:lnTo>
                  <a:pt x="948" y="848"/>
                </a:lnTo>
                <a:lnTo>
                  <a:pt x="950" y="840"/>
                </a:lnTo>
                <a:lnTo>
                  <a:pt x="958" y="840"/>
                </a:lnTo>
                <a:lnTo>
                  <a:pt x="958" y="838"/>
                </a:lnTo>
                <a:lnTo>
                  <a:pt x="966" y="836"/>
                </a:lnTo>
                <a:lnTo>
                  <a:pt x="966" y="830"/>
                </a:lnTo>
                <a:lnTo>
                  <a:pt x="974" y="822"/>
                </a:lnTo>
                <a:lnTo>
                  <a:pt x="978" y="816"/>
                </a:lnTo>
                <a:lnTo>
                  <a:pt x="988" y="814"/>
                </a:lnTo>
                <a:lnTo>
                  <a:pt x="988" y="812"/>
                </a:lnTo>
                <a:lnTo>
                  <a:pt x="1000" y="808"/>
                </a:lnTo>
                <a:lnTo>
                  <a:pt x="1002" y="802"/>
                </a:lnTo>
                <a:lnTo>
                  <a:pt x="1014" y="802"/>
                </a:lnTo>
                <a:lnTo>
                  <a:pt x="1014" y="800"/>
                </a:lnTo>
                <a:lnTo>
                  <a:pt x="1026" y="798"/>
                </a:lnTo>
                <a:lnTo>
                  <a:pt x="1028" y="794"/>
                </a:lnTo>
                <a:lnTo>
                  <a:pt x="1036" y="794"/>
                </a:lnTo>
                <a:lnTo>
                  <a:pt x="1040" y="784"/>
                </a:lnTo>
                <a:lnTo>
                  <a:pt x="1058" y="784"/>
                </a:lnTo>
                <a:lnTo>
                  <a:pt x="1062" y="768"/>
                </a:lnTo>
                <a:lnTo>
                  <a:pt x="1070" y="768"/>
                </a:lnTo>
                <a:lnTo>
                  <a:pt x="1078" y="762"/>
                </a:lnTo>
                <a:lnTo>
                  <a:pt x="1082" y="758"/>
                </a:lnTo>
                <a:lnTo>
                  <a:pt x="1086" y="752"/>
                </a:lnTo>
                <a:lnTo>
                  <a:pt x="1096" y="752"/>
                </a:lnTo>
                <a:lnTo>
                  <a:pt x="1100" y="744"/>
                </a:lnTo>
                <a:lnTo>
                  <a:pt x="1106" y="736"/>
                </a:lnTo>
                <a:lnTo>
                  <a:pt x="1112" y="734"/>
                </a:lnTo>
                <a:lnTo>
                  <a:pt x="1120" y="726"/>
                </a:lnTo>
                <a:lnTo>
                  <a:pt x="1142" y="726"/>
                </a:lnTo>
                <a:lnTo>
                  <a:pt x="1146" y="720"/>
                </a:lnTo>
                <a:lnTo>
                  <a:pt x="1150" y="714"/>
                </a:lnTo>
                <a:lnTo>
                  <a:pt x="1158" y="712"/>
                </a:lnTo>
                <a:lnTo>
                  <a:pt x="1162" y="706"/>
                </a:lnTo>
                <a:lnTo>
                  <a:pt x="1176" y="704"/>
                </a:lnTo>
                <a:lnTo>
                  <a:pt x="1180" y="696"/>
                </a:lnTo>
                <a:lnTo>
                  <a:pt x="1182" y="690"/>
                </a:lnTo>
                <a:lnTo>
                  <a:pt x="1194" y="690"/>
                </a:lnTo>
                <a:lnTo>
                  <a:pt x="1196" y="684"/>
                </a:lnTo>
                <a:lnTo>
                  <a:pt x="1204" y="684"/>
                </a:lnTo>
                <a:lnTo>
                  <a:pt x="1206" y="676"/>
                </a:lnTo>
                <a:lnTo>
                  <a:pt x="1214" y="676"/>
                </a:lnTo>
                <a:lnTo>
                  <a:pt x="1218" y="668"/>
                </a:lnTo>
                <a:lnTo>
                  <a:pt x="1218" y="666"/>
                </a:lnTo>
                <a:lnTo>
                  <a:pt x="1226" y="666"/>
                </a:lnTo>
                <a:lnTo>
                  <a:pt x="1230" y="660"/>
                </a:lnTo>
                <a:lnTo>
                  <a:pt x="1236" y="650"/>
                </a:lnTo>
                <a:lnTo>
                  <a:pt x="1240" y="650"/>
                </a:lnTo>
                <a:lnTo>
                  <a:pt x="1244" y="642"/>
                </a:lnTo>
                <a:lnTo>
                  <a:pt x="1252" y="642"/>
                </a:lnTo>
                <a:lnTo>
                  <a:pt x="1252" y="640"/>
                </a:lnTo>
                <a:lnTo>
                  <a:pt x="1260" y="640"/>
                </a:lnTo>
                <a:lnTo>
                  <a:pt x="1264" y="630"/>
                </a:lnTo>
                <a:lnTo>
                  <a:pt x="1272" y="630"/>
                </a:lnTo>
                <a:lnTo>
                  <a:pt x="1272" y="624"/>
                </a:lnTo>
                <a:lnTo>
                  <a:pt x="1276" y="618"/>
                </a:lnTo>
                <a:lnTo>
                  <a:pt x="1284" y="616"/>
                </a:lnTo>
                <a:lnTo>
                  <a:pt x="1292" y="610"/>
                </a:lnTo>
                <a:lnTo>
                  <a:pt x="1304" y="608"/>
                </a:lnTo>
                <a:lnTo>
                  <a:pt x="1308" y="600"/>
                </a:lnTo>
                <a:lnTo>
                  <a:pt x="1316" y="598"/>
                </a:lnTo>
                <a:lnTo>
                  <a:pt x="1316" y="592"/>
                </a:lnTo>
                <a:lnTo>
                  <a:pt x="1326" y="592"/>
                </a:lnTo>
                <a:lnTo>
                  <a:pt x="1330" y="586"/>
                </a:lnTo>
                <a:lnTo>
                  <a:pt x="1338" y="586"/>
                </a:lnTo>
                <a:lnTo>
                  <a:pt x="1338" y="582"/>
                </a:lnTo>
                <a:lnTo>
                  <a:pt x="1348" y="580"/>
                </a:lnTo>
                <a:lnTo>
                  <a:pt x="1352" y="574"/>
                </a:lnTo>
                <a:lnTo>
                  <a:pt x="1356" y="570"/>
                </a:lnTo>
                <a:lnTo>
                  <a:pt x="1366" y="568"/>
                </a:lnTo>
                <a:lnTo>
                  <a:pt x="1366" y="564"/>
                </a:lnTo>
                <a:lnTo>
                  <a:pt x="1374" y="564"/>
                </a:lnTo>
                <a:lnTo>
                  <a:pt x="1374" y="554"/>
                </a:lnTo>
                <a:lnTo>
                  <a:pt x="1386" y="552"/>
                </a:lnTo>
                <a:lnTo>
                  <a:pt x="1392" y="544"/>
                </a:lnTo>
                <a:lnTo>
                  <a:pt x="1398" y="542"/>
                </a:lnTo>
                <a:lnTo>
                  <a:pt x="1404" y="542"/>
                </a:lnTo>
                <a:lnTo>
                  <a:pt x="1410" y="531"/>
                </a:lnTo>
                <a:lnTo>
                  <a:pt x="1414" y="529"/>
                </a:lnTo>
                <a:lnTo>
                  <a:pt x="1416" y="523"/>
                </a:lnTo>
                <a:lnTo>
                  <a:pt x="1422" y="523"/>
                </a:lnTo>
                <a:lnTo>
                  <a:pt x="1424" y="517"/>
                </a:lnTo>
                <a:lnTo>
                  <a:pt x="1435" y="517"/>
                </a:lnTo>
                <a:lnTo>
                  <a:pt x="1439" y="509"/>
                </a:lnTo>
                <a:lnTo>
                  <a:pt x="1445" y="507"/>
                </a:lnTo>
                <a:lnTo>
                  <a:pt x="1449" y="501"/>
                </a:lnTo>
                <a:lnTo>
                  <a:pt x="1451" y="493"/>
                </a:lnTo>
                <a:lnTo>
                  <a:pt x="1459" y="493"/>
                </a:lnTo>
                <a:lnTo>
                  <a:pt x="1465" y="481"/>
                </a:lnTo>
                <a:lnTo>
                  <a:pt x="1475" y="481"/>
                </a:lnTo>
                <a:lnTo>
                  <a:pt x="1479" y="471"/>
                </a:lnTo>
                <a:lnTo>
                  <a:pt x="1485" y="465"/>
                </a:lnTo>
                <a:lnTo>
                  <a:pt x="1491" y="463"/>
                </a:lnTo>
                <a:lnTo>
                  <a:pt x="1493" y="459"/>
                </a:lnTo>
                <a:lnTo>
                  <a:pt x="1501" y="457"/>
                </a:lnTo>
                <a:lnTo>
                  <a:pt x="1503" y="455"/>
                </a:lnTo>
                <a:lnTo>
                  <a:pt x="1511" y="455"/>
                </a:lnTo>
                <a:lnTo>
                  <a:pt x="1513" y="449"/>
                </a:lnTo>
                <a:lnTo>
                  <a:pt x="1519" y="449"/>
                </a:lnTo>
                <a:lnTo>
                  <a:pt x="1519" y="443"/>
                </a:lnTo>
                <a:lnTo>
                  <a:pt x="1529" y="443"/>
                </a:lnTo>
                <a:lnTo>
                  <a:pt x="1533" y="425"/>
                </a:lnTo>
                <a:lnTo>
                  <a:pt x="1551" y="425"/>
                </a:lnTo>
                <a:lnTo>
                  <a:pt x="1551" y="423"/>
                </a:lnTo>
                <a:lnTo>
                  <a:pt x="1559" y="423"/>
                </a:lnTo>
                <a:lnTo>
                  <a:pt x="1561" y="415"/>
                </a:lnTo>
                <a:lnTo>
                  <a:pt x="1583" y="415"/>
                </a:lnTo>
                <a:lnTo>
                  <a:pt x="1587" y="407"/>
                </a:lnTo>
                <a:lnTo>
                  <a:pt x="1599" y="407"/>
                </a:lnTo>
                <a:lnTo>
                  <a:pt x="1605" y="397"/>
                </a:lnTo>
                <a:lnTo>
                  <a:pt x="1615" y="389"/>
                </a:lnTo>
                <a:lnTo>
                  <a:pt x="1625" y="377"/>
                </a:lnTo>
                <a:lnTo>
                  <a:pt x="1627" y="371"/>
                </a:lnTo>
                <a:lnTo>
                  <a:pt x="1649" y="371"/>
                </a:lnTo>
                <a:lnTo>
                  <a:pt x="1649" y="367"/>
                </a:lnTo>
                <a:lnTo>
                  <a:pt x="1653" y="367"/>
                </a:lnTo>
                <a:lnTo>
                  <a:pt x="1653" y="357"/>
                </a:lnTo>
                <a:lnTo>
                  <a:pt x="1665" y="357"/>
                </a:lnTo>
                <a:lnTo>
                  <a:pt x="1667" y="353"/>
                </a:lnTo>
                <a:lnTo>
                  <a:pt x="1683" y="351"/>
                </a:lnTo>
                <a:lnTo>
                  <a:pt x="1687" y="331"/>
                </a:lnTo>
                <a:lnTo>
                  <a:pt x="1699" y="331"/>
                </a:lnTo>
                <a:lnTo>
                  <a:pt x="1701" y="325"/>
                </a:lnTo>
                <a:lnTo>
                  <a:pt x="1707" y="315"/>
                </a:lnTo>
                <a:lnTo>
                  <a:pt x="1717" y="315"/>
                </a:lnTo>
                <a:lnTo>
                  <a:pt x="1719" y="311"/>
                </a:lnTo>
                <a:lnTo>
                  <a:pt x="1723" y="311"/>
                </a:lnTo>
                <a:lnTo>
                  <a:pt x="1725" y="305"/>
                </a:lnTo>
                <a:lnTo>
                  <a:pt x="1731" y="305"/>
                </a:lnTo>
                <a:lnTo>
                  <a:pt x="1731" y="301"/>
                </a:lnTo>
                <a:lnTo>
                  <a:pt x="1743" y="301"/>
                </a:lnTo>
                <a:lnTo>
                  <a:pt x="1747" y="293"/>
                </a:lnTo>
                <a:lnTo>
                  <a:pt x="1753" y="293"/>
                </a:lnTo>
                <a:lnTo>
                  <a:pt x="1753" y="289"/>
                </a:lnTo>
                <a:lnTo>
                  <a:pt x="1759" y="289"/>
                </a:lnTo>
                <a:lnTo>
                  <a:pt x="1759" y="279"/>
                </a:lnTo>
                <a:lnTo>
                  <a:pt x="1769" y="279"/>
                </a:lnTo>
                <a:lnTo>
                  <a:pt x="1773" y="263"/>
                </a:lnTo>
                <a:lnTo>
                  <a:pt x="1793" y="263"/>
                </a:lnTo>
                <a:lnTo>
                  <a:pt x="1793" y="263"/>
                </a:lnTo>
                <a:lnTo>
                  <a:pt x="1811" y="263"/>
                </a:lnTo>
                <a:lnTo>
                  <a:pt x="1813" y="253"/>
                </a:lnTo>
                <a:lnTo>
                  <a:pt x="1819" y="253"/>
                </a:lnTo>
                <a:lnTo>
                  <a:pt x="1819" y="245"/>
                </a:lnTo>
                <a:lnTo>
                  <a:pt x="1833" y="245"/>
                </a:lnTo>
                <a:lnTo>
                  <a:pt x="1833" y="239"/>
                </a:lnTo>
                <a:lnTo>
                  <a:pt x="1841" y="239"/>
                </a:lnTo>
                <a:lnTo>
                  <a:pt x="1841" y="235"/>
                </a:lnTo>
                <a:lnTo>
                  <a:pt x="1849" y="235"/>
                </a:lnTo>
                <a:lnTo>
                  <a:pt x="1849" y="229"/>
                </a:lnTo>
                <a:lnTo>
                  <a:pt x="1867" y="229"/>
                </a:lnTo>
                <a:lnTo>
                  <a:pt x="1869" y="217"/>
                </a:lnTo>
                <a:lnTo>
                  <a:pt x="1887" y="217"/>
                </a:lnTo>
                <a:lnTo>
                  <a:pt x="1887" y="213"/>
                </a:lnTo>
                <a:lnTo>
                  <a:pt x="1909" y="213"/>
                </a:lnTo>
                <a:lnTo>
                  <a:pt x="1909" y="209"/>
                </a:lnTo>
                <a:lnTo>
                  <a:pt x="1917" y="209"/>
                </a:lnTo>
                <a:lnTo>
                  <a:pt x="1917" y="199"/>
                </a:lnTo>
                <a:lnTo>
                  <a:pt x="1921" y="199"/>
                </a:lnTo>
                <a:lnTo>
                  <a:pt x="1921" y="195"/>
                </a:lnTo>
                <a:lnTo>
                  <a:pt x="1925" y="195"/>
                </a:lnTo>
                <a:lnTo>
                  <a:pt x="1929" y="181"/>
                </a:lnTo>
                <a:lnTo>
                  <a:pt x="1937" y="181"/>
                </a:lnTo>
                <a:lnTo>
                  <a:pt x="1939" y="168"/>
                </a:lnTo>
                <a:lnTo>
                  <a:pt x="1947" y="168"/>
                </a:lnTo>
                <a:lnTo>
                  <a:pt x="1947" y="162"/>
                </a:lnTo>
                <a:lnTo>
                  <a:pt x="1955" y="162"/>
                </a:lnTo>
                <a:lnTo>
                  <a:pt x="1955" y="148"/>
                </a:lnTo>
                <a:lnTo>
                  <a:pt x="1967" y="148"/>
                </a:lnTo>
                <a:lnTo>
                  <a:pt x="1967" y="136"/>
                </a:lnTo>
                <a:lnTo>
                  <a:pt x="1977" y="136"/>
                </a:lnTo>
                <a:lnTo>
                  <a:pt x="1977" y="130"/>
                </a:lnTo>
                <a:lnTo>
                  <a:pt x="1997" y="130"/>
                </a:lnTo>
                <a:lnTo>
                  <a:pt x="1997" y="122"/>
                </a:lnTo>
                <a:lnTo>
                  <a:pt x="2022" y="122"/>
                </a:lnTo>
                <a:lnTo>
                  <a:pt x="2022" y="112"/>
                </a:lnTo>
                <a:lnTo>
                  <a:pt x="2030" y="112"/>
                </a:lnTo>
                <a:lnTo>
                  <a:pt x="2030" y="104"/>
                </a:lnTo>
                <a:lnTo>
                  <a:pt x="2046" y="104"/>
                </a:lnTo>
                <a:lnTo>
                  <a:pt x="2046" y="86"/>
                </a:lnTo>
                <a:lnTo>
                  <a:pt x="2054" y="86"/>
                </a:lnTo>
                <a:lnTo>
                  <a:pt x="2054" y="80"/>
                </a:lnTo>
                <a:lnTo>
                  <a:pt x="2064" y="80"/>
                </a:lnTo>
                <a:lnTo>
                  <a:pt x="2064" y="70"/>
                </a:lnTo>
                <a:lnTo>
                  <a:pt x="2090" y="70"/>
                </a:lnTo>
                <a:lnTo>
                  <a:pt x="2090" y="60"/>
                </a:lnTo>
                <a:lnTo>
                  <a:pt x="2104" y="60"/>
                </a:lnTo>
                <a:lnTo>
                  <a:pt x="2104" y="50"/>
                </a:lnTo>
                <a:lnTo>
                  <a:pt x="2142" y="50"/>
                </a:lnTo>
                <a:lnTo>
                  <a:pt x="2142" y="36"/>
                </a:lnTo>
                <a:lnTo>
                  <a:pt x="2146" y="36"/>
                </a:lnTo>
                <a:lnTo>
                  <a:pt x="2146" y="26"/>
                </a:lnTo>
                <a:lnTo>
                  <a:pt x="2160" y="26"/>
                </a:lnTo>
                <a:lnTo>
                  <a:pt x="2160" y="14"/>
                </a:lnTo>
                <a:lnTo>
                  <a:pt x="2188" y="14"/>
                </a:lnTo>
                <a:lnTo>
                  <a:pt x="2188" y="0"/>
                </a:lnTo>
                <a:lnTo>
                  <a:pt x="2216" y="0"/>
                </a:lnTo>
              </a:path>
            </a:pathLst>
          </a:custGeom>
          <a:noFill/>
          <a:ln w="19050">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1" name="Freeform 6">
            <a:extLst>
              <a:ext uri="{FF2B5EF4-FFF2-40B4-BE49-F238E27FC236}">
                <a16:creationId xmlns:a16="http://schemas.microsoft.com/office/drawing/2014/main" id="{0C8490D0-C520-95F5-3F8E-2D43729559B1}"/>
              </a:ext>
            </a:extLst>
          </p:cNvPr>
          <p:cNvSpPr>
            <a:spLocks/>
          </p:cNvSpPr>
          <p:nvPr/>
        </p:nvSpPr>
        <p:spPr bwMode="auto">
          <a:xfrm>
            <a:off x="1640872" y="3617281"/>
            <a:ext cx="3383279" cy="1690115"/>
          </a:xfrm>
          <a:custGeom>
            <a:avLst/>
            <a:gdLst>
              <a:gd name="T0" fmla="*/ 48 w 2220"/>
              <a:gd name="T1" fmla="*/ 1087 h 1109"/>
              <a:gd name="T2" fmla="*/ 104 w 2220"/>
              <a:gd name="T3" fmla="*/ 1061 h 1109"/>
              <a:gd name="T4" fmla="*/ 158 w 2220"/>
              <a:gd name="T5" fmla="*/ 1031 h 1109"/>
              <a:gd name="T6" fmla="*/ 204 w 2220"/>
              <a:gd name="T7" fmla="*/ 989 h 1109"/>
              <a:gd name="T8" fmla="*/ 293 w 2220"/>
              <a:gd name="T9" fmla="*/ 938 h 1109"/>
              <a:gd name="T10" fmla="*/ 355 w 2220"/>
              <a:gd name="T11" fmla="*/ 890 h 1109"/>
              <a:gd name="T12" fmla="*/ 411 w 2220"/>
              <a:gd name="T13" fmla="*/ 862 h 1109"/>
              <a:gd name="T14" fmla="*/ 451 w 2220"/>
              <a:gd name="T15" fmla="*/ 828 h 1109"/>
              <a:gd name="T16" fmla="*/ 501 w 2220"/>
              <a:gd name="T17" fmla="*/ 794 h 1109"/>
              <a:gd name="T18" fmla="*/ 539 w 2220"/>
              <a:gd name="T19" fmla="*/ 772 h 1109"/>
              <a:gd name="T20" fmla="*/ 581 w 2220"/>
              <a:gd name="T21" fmla="*/ 744 h 1109"/>
              <a:gd name="T22" fmla="*/ 625 w 2220"/>
              <a:gd name="T23" fmla="*/ 712 h 1109"/>
              <a:gd name="T24" fmla="*/ 677 w 2220"/>
              <a:gd name="T25" fmla="*/ 678 h 1109"/>
              <a:gd name="T26" fmla="*/ 719 w 2220"/>
              <a:gd name="T27" fmla="*/ 662 h 1109"/>
              <a:gd name="T28" fmla="*/ 753 w 2220"/>
              <a:gd name="T29" fmla="*/ 644 h 1109"/>
              <a:gd name="T30" fmla="*/ 817 w 2220"/>
              <a:gd name="T31" fmla="*/ 607 h 1109"/>
              <a:gd name="T32" fmla="*/ 860 w 2220"/>
              <a:gd name="T33" fmla="*/ 577 h 1109"/>
              <a:gd name="T34" fmla="*/ 886 w 2220"/>
              <a:gd name="T35" fmla="*/ 565 h 1109"/>
              <a:gd name="T36" fmla="*/ 940 w 2220"/>
              <a:gd name="T37" fmla="*/ 543 h 1109"/>
              <a:gd name="T38" fmla="*/ 982 w 2220"/>
              <a:gd name="T39" fmla="*/ 521 h 1109"/>
              <a:gd name="T40" fmla="*/ 1024 w 2220"/>
              <a:gd name="T41" fmla="*/ 513 h 1109"/>
              <a:gd name="T42" fmla="*/ 1060 w 2220"/>
              <a:gd name="T43" fmla="*/ 499 h 1109"/>
              <a:gd name="T44" fmla="*/ 1098 w 2220"/>
              <a:gd name="T45" fmla="*/ 491 h 1109"/>
              <a:gd name="T46" fmla="*/ 1146 w 2220"/>
              <a:gd name="T47" fmla="*/ 467 h 1109"/>
              <a:gd name="T48" fmla="*/ 1188 w 2220"/>
              <a:gd name="T49" fmla="*/ 451 h 1109"/>
              <a:gd name="T50" fmla="*/ 1210 w 2220"/>
              <a:gd name="T51" fmla="*/ 427 h 1109"/>
              <a:gd name="T52" fmla="*/ 1230 w 2220"/>
              <a:gd name="T53" fmla="*/ 415 h 1109"/>
              <a:gd name="T54" fmla="*/ 1260 w 2220"/>
              <a:gd name="T55" fmla="*/ 395 h 1109"/>
              <a:gd name="T56" fmla="*/ 1290 w 2220"/>
              <a:gd name="T57" fmla="*/ 371 h 1109"/>
              <a:gd name="T58" fmla="*/ 1310 w 2220"/>
              <a:gd name="T59" fmla="*/ 361 h 1109"/>
              <a:gd name="T60" fmla="*/ 1334 w 2220"/>
              <a:gd name="T61" fmla="*/ 341 h 1109"/>
              <a:gd name="T62" fmla="*/ 1366 w 2220"/>
              <a:gd name="T63" fmla="*/ 317 h 1109"/>
              <a:gd name="T64" fmla="*/ 1408 w 2220"/>
              <a:gd name="T65" fmla="*/ 305 h 1109"/>
              <a:gd name="T66" fmla="*/ 1428 w 2220"/>
              <a:gd name="T67" fmla="*/ 291 h 1109"/>
              <a:gd name="T68" fmla="*/ 1467 w 2220"/>
              <a:gd name="T69" fmla="*/ 271 h 1109"/>
              <a:gd name="T70" fmla="*/ 1515 w 2220"/>
              <a:gd name="T71" fmla="*/ 256 h 1109"/>
              <a:gd name="T72" fmla="*/ 1565 w 2220"/>
              <a:gd name="T73" fmla="*/ 246 h 1109"/>
              <a:gd name="T74" fmla="*/ 1621 w 2220"/>
              <a:gd name="T75" fmla="*/ 226 h 1109"/>
              <a:gd name="T76" fmla="*/ 1661 w 2220"/>
              <a:gd name="T77" fmla="*/ 208 h 1109"/>
              <a:gd name="T78" fmla="*/ 1677 w 2220"/>
              <a:gd name="T79" fmla="*/ 182 h 1109"/>
              <a:gd name="T80" fmla="*/ 1715 w 2220"/>
              <a:gd name="T81" fmla="*/ 168 h 1109"/>
              <a:gd name="T82" fmla="*/ 1751 w 2220"/>
              <a:gd name="T83" fmla="*/ 144 h 1109"/>
              <a:gd name="T84" fmla="*/ 1815 w 2220"/>
              <a:gd name="T85" fmla="*/ 126 h 1109"/>
              <a:gd name="T86" fmla="*/ 1821 w 2220"/>
              <a:gd name="T87" fmla="*/ 110 h 1109"/>
              <a:gd name="T88" fmla="*/ 1857 w 2220"/>
              <a:gd name="T89" fmla="*/ 94 h 1109"/>
              <a:gd name="T90" fmla="*/ 1929 w 2220"/>
              <a:gd name="T91" fmla="*/ 74 h 1109"/>
              <a:gd name="T92" fmla="*/ 2062 w 2220"/>
              <a:gd name="T93" fmla="*/ 40 h 1109"/>
              <a:gd name="T94" fmla="*/ 2220 w 2220"/>
              <a:gd name="T95" fmla="*/ 0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20" h="1109">
                <a:moveTo>
                  <a:pt x="0" y="1109"/>
                </a:moveTo>
                <a:lnTo>
                  <a:pt x="20" y="1105"/>
                </a:lnTo>
                <a:lnTo>
                  <a:pt x="34" y="1093"/>
                </a:lnTo>
                <a:lnTo>
                  <a:pt x="48" y="1087"/>
                </a:lnTo>
                <a:lnTo>
                  <a:pt x="66" y="1083"/>
                </a:lnTo>
                <a:lnTo>
                  <a:pt x="84" y="1075"/>
                </a:lnTo>
                <a:lnTo>
                  <a:pt x="100" y="1067"/>
                </a:lnTo>
                <a:lnTo>
                  <a:pt x="104" y="1061"/>
                </a:lnTo>
                <a:lnTo>
                  <a:pt x="124" y="1061"/>
                </a:lnTo>
                <a:lnTo>
                  <a:pt x="144" y="1045"/>
                </a:lnTo>
                <a:lnTo>
                  <a:pt x="156" y="1037"/>
                </a:lnTo>
                <a:lnTo>
                  <a:pt x="158" y="1031"/>
                </a:lnTo>
                <a:lnTo>
                  <a:pt x="168" y="1031"/>
                </a:lnTo>
                <a:lnTo>
                  <a:pt x="176" y="1015"/>
                </a:lnTo>
                <a:lnTo>
                  <a:pt x="194" y="1005"/>
                </a:lnTo>
                <a:lnTo>
                  <a:pt x="204" y="989"/>
                </a:lnTo>
                <a:lnTo>
                  <a:pt x="224" y="974"/>
                </a:lnTo>
                <a:lnTo>
                  <a:pt x="246" y="970"/>
                </a:lnTo>
                <a:lnTo>
                  <a:pt x="273" y="946"/>
                </a:lnTo>
                <a:lnTo>
                  <a:pt x="293" y="938"/>
                </a:lnTo>
                <a:lnTo>
                  <a:pt x="305" y="930"/>
                </a:lnTo>
                <a:lnTo>
                  <a:pt x="317" y="914"/>
                </a:lnTo>
                <a:lnTo>
                  <a:pt x="331" y="912"/>
                </a:lnTo>
                <a:lnTo>
                  <a:pt x="355" y="890"/>
                </a:lnTo>
                <a:lnTo>
                  <a:pt x="363" y="888"/>
                </a:lnTo>
                <a:lnTo>
                  <a:pt x="377" y="884"/>
                </a:lnTo>
                <a:lnTo>
                  <a:pt x="397" y="874"/>
                </a:lnTo>
                <a:lnTo>
                  <a:pt x="411" y="862"/>
                </a:lnTo>
                <a:lnTo>
                  <a:pt x="421" y="854"/>
                </a:lnTo>
                <a:lnTo>
                  <a:pt x="425" y="844"/>
                </a:lnTo>
                <a:lnTo>
                  <a:pt x="437" y="840"/>
                </a:lnTo>
                <a:lnTo>
                  <a:pt x="451" y="828"/>
                </a:lnTo>
                <a:lnTo>
                  <a:pt x="469" y="816"/>
                </a:lnTo>
                <a:lnTo>
                  <a:pt x="477" y="810"/>
                </a:lnTo>
                <a:lnTo>
                  <a:pt x="497" y="798"/>
                </a:lnTo>
                <a:lnTo>
                  <a:pt x="501" y="794"/>
                </a:lnTo>
                <a:lnTo>
                  <a:pt x="507" y="794"/>
                </a:lnTo>
                <a:lnTo>
                  <a:pt x="513" y="786"/>
                </a:lnTo>
                <a:lnTo>
                  <a:pt x="527" y="786"/>
                </a:lnTo>
                <a:lnTo>
                  <a:pt x="539" y="772"/>
                </a:lnTo>
                <a:lnTo>
                  <a:pt x="551" y="762"/>
                </a:lnTo>
                <a:lnTo>
                  <a:pt x="563" y="760"/>
                </a:lnTo>
                <a:lnTo>
                  <a:pt x="567" y="750"/>
                </a:lnTo>
                <a:lnTo>
                  <a:pt x="581" y="744"/>
                </a:lnTo>
                <a:lnTo>
                  <a:pt x="593" y="736"/>
                </a:lnTo>
                <a:lnTo>
                  <a:pt x="605" y="730"/>
                </a:lnTo>
                <a:lnTo>
                  <a:pt x="613" y="728"/>
                </a:lnTo>
                <a:lnTo>
                  <a:pt x="625" y="712"/>
                </a:lnTo>
                <a:lnTo>
                  <a:pt x="635" y="710"/>
                </a:lnTo>
                <a:lnTo>
                  <a:pt x="649" y="694"/>
                </a:lnTo>
                <a:lnTo>
                  <a:pt x="673" y="686"/>
                </a:lnTo>
                <a:lnTo>
                  <a:pt x="677" y="678"/>
                </a:lnTo>
                <a:lnTo>
                  <a:pt x="687" y="678"/>
                </a:lnTo>
                <a:lnTo>
                  <a:pt x="689" y="672"/>
                </a:lnTo>
                <a:lnTo>
                  <a:pt x="705" y="672"/>
                </a:lnTo>
                <a:lnTo>
                  <a:pt x="719" y="662"/>
                </a:lnTo>
                <a:lnTo>
                  <a:pt x="729" y="658"/>
                </a:lnTo>
                <a:lnTo>
                  <a:pt x="737" y="652"/>
                </a:lnTo>
                <a:lnTo>
                  <a:pt x="747" y="650"/>
                </a:lnTo>
                <a:lnTo>
                  <a:pt x="753" y="644"/>
                </a:lnTo>
                <a:lnTo>
                  <a:pt x="767" y="632"/>
                </a:lnTo>
                <a:lnTo>
                  <a:pt x="779" y="630"/>
                </a:lnTo>
                <a:lnTo>
                  <a:pt x="787" y="619"/>
                </a:lnTo>
                <a:lnTo>
                  <a:pt x="817" y="607"/>
                </a:lnTo>
                <a:lnTo>
                  <a:pt x="821" y="597"/>
                </a:lnTo>
                <a:lnTo>
                  <a:pt x="831" y="589"/>
                </a:lnTo>
                <a:lnTo>
                  <a:pt x="844" y="583"/>
                </a:lnTo>
                <a:lnTo>
                  <a:pt x="860" y="577"/>
                </a:lnTo>
                <a:lnTo>
                  <a:pt x="870" y="575"/>
                </a:lnTo>
                <a:lnTo>
                  <a:pt x="872" y="573"/>
                </a:lnTo>
                <a:lnTo>
                  <a:pt x="884" y="571"/>
                </a:lnTo>
                <a:lnTo>
                  <a:pt x="886" y="565"/>
                </a:lnTo>
                <a:lnTo>
                  <a:pt x="908" y="555"/>
                </a:lnTo>
                <a:lnTo>
                  <a:pt x="928" y="551"/>
                </a:lnTo>
                <a:lnTo>
                  <a:pt x="930" y="541"/>
                </a:lnTo>
                <a:lnTo>
                  <a:pt x="940" y="543"/>
                </a:lnTo>
                <a:lnTo>
                  <a:pt x="944" y="537"/>
                </a:lnTo>
                <a:lnTo>
                  <a:pt x="962" y="533"/>
                </a:lnTo>
                <a:lnTo>
                  <a:pt x="978" y="531"/>
                </a:lnTo>
                <a:lnTo>
                  <a:pt x="982" y="521"/>
                </a:lnTo>
                <a:lnTo>
                  <a:pt x="990" y="521"/>
                </a:lnTo>
                <a:lnTo>
                  <a:pt x="990" y="515"/>
                </a:lnTo>
                <a:lnTo>
                  <a:pt x="1010" y="513"/>
                </a:lnTo>
                <a:lnTo>
                  <a:pt x="1024" y="513"/>
                </a:lnTo>
                <a:lnTo>
                  <a:pt x="1028" y="507"/>
                </a:lnTo>
                <a:lnTo>
                  <a:pt x="1042" y="507"/>
                </a:lnTo>
                <a:lnTo>
                  <a:pt x="1044" y="501"/>
                </a:lnTo>
                <a:lnTo>
                  <a:pt x="1060" y="499"/>
                </a:lnTo>
                <a:lnTo>
                  <a:pt x="1066" y="499"/>
                </a:lnTo>
                <a:lnTo>
                  <a:pt x="1072" y="497"/>
                </a:lnTo>
                <a:lnTo>
                  <a:pt x="1088" y="497"/>
                </a:lnTo>
                <a:lnTo>
                  <a:pt x="1098" y="491"/>
                </a:lnTo>
                <a:lnTo>
                  <a:pt x="1112" y="485"/>
                </a:lnTo>
                <a:lnTo>
                  <a:pt x="1118" y="477"/>
                </a:lnTo>
                <a:lnTo>
                  <a:pt x="1132" y="477"/>
                </a:lnTo>
                <a:lnTo>
                  <a:pt x="1146" y="467"/>
                </a:lnTo>
                <a:lnTo>
                  <a:pt x="1160" y="459"/>
                </a:lnTo>
                <a:lnTo>
                  <a:pt x="1168" y="453"/>
                </a:lnTo>
                <a:lnTo>
                  <a:pt x="1178" y="451"/>
                </a:lnTo>
                <a:lnTo>
                  <a:pt x="1188" y="451"/>
                </a:lnTo>
                <a:lnTo>
                  <a:pt x="1192" y="445"/>
                </a:lnTo>
                <a:lnTo>
                  <a:pt x="1200" y="433"/>
                </a:lnTo>
                <a:lnTo>
                  <a:pt x="1202" y="427"/>
                </a:lnTo>
                <a:lnTo>
                  <a:pt x="1210" y="427"/>
                </a:lnTo>
                <a:lnTo>
                  <a:pt x="1216" y="421"/>
                </a:lnTo>
                <a:lnTo>
                  <a:pt x="1218" y="421"/>
                </a:lnTo>
                <a:lnTo>
                  <a:pt x="1220" y="413"/>
                </a:lnTo>
                <a:lnTo>
                  <a:pt x="1230" y="415"/>
                </a:lnTo>
                <a:lnTo>
                  <a:pt x="1242" y="411"/>
                </a:lnTo>
                <a:lnTo>
                  <a:pt x="1244" y="403"/>
                </a:lnTo>
                <a:lnTo>
                  <a:pt x="1256" y="401"/>
                </a:lnTo>
                <a:lnTo>
                  <a:pt x="1260" y="395"/>
                </a:lnTo>
                <a:lnTo>
                  <a:pt x="1268" y="391"/>
                </a:lnTo>
                <a:lnTo>
                  <a:pt x="1272" y="385"/>
                </a:lnTo>
                <a:lnTo>
                  <a:pt x="1284" y="375"/>
                </a:lnTo>
                <a:lnTo>
                  <a:pt x="1290" y="371"/>
                </a:lnTo>
                <a:lnTo>
                  <a:pt x="1296" y="371"/>
                </a:lnTo>
                <a:lnTo>
                  <a:pt x="1296" y="367"/>
                </a:lnTo>
                <a:lnTo>
                  <a:pt x="1310" y="367"/>
                </a:lnTo>
                <a:lnTo>
                  <a:pt x="1310" y="361"/>
                </a:lnTo>
                <a:lnTo>
                  <a:pt x="1326" y="361"/>
                </a:lnTo>
                <a:lnTo>
                  <a:pt x="1326" y="345"/>
                </a:lnTo>
                <a:lnTo>
                  <a:pt x="1334" y="345"/>
                </a:lnTo>
                <a:lnTo>
                  <a:pt x="1334" y="341"/>
                </a:lnTo>
                <a:lnTo>
                  <a:pt x="1342" y="341"/>
                </a:lnTo>
                <a:lnTo>
                  <a:pt x="1342" y="333"/>
                </a:lnTo>
                <a:lnTo>
                  <a:pt x="1366" y="333"/>
                </a:lnTo>
                <a:lnTo>
                  <a:pt x="1366" y="317"/>
                </a:lnTo>
                <a:lnTo>
                  <a:pt x="1392" y="317"/>
                </a:lnTo>
                <a:lnTo>
                  <a:pt x="1392" y="311"/>
                </a:lnTo>
                <a:lnTo>
                  <a:pt x="1408" y="311"/>
                </a:lnTo>
                <a:lnTo>
                  <a:pt x="1408" y="305"/>
                </a:lnTo>
                <a:lnTo>
                  <a:pt x="1426" y="305"/>
                </a:lnTo>
                <a:lnTo>
                  <a:pt x="1426" y="297"/>
                </a:lnTo>
                <a:lnTo>
                  <a:pt x="1428" y="297"/>
                </a:lnTo>
                <a:lnTo>
                  <a:pt x="1428" y="291"/>
                </a:lnTo>
                <a:lnTo>
                  <a:pt x="1451" y="291"/>
                </a:lnTo>
                <a:lnTo>
                  <a:pt x="1451" y="275"/>
                </a:lnTo>
                <a:lnTo>
                  <a:pt x="1467" y="275"/>
                </a:lnTo>
                <a:lnTo>
                  <a:pt x="1467" y="271"/>
                </a:lnTo>
                <a:lnTo>
                  <a:pt x="1491" y="271"/>
                </a:lnTo>
                <a:lnTo>
                  <a:pt x="1491" y="260"/>
                </a:lnTo>
                <a:lnTo>
                  <a:pt x="1515" y="260"/>
                </a:lnTo>
                <a:lnTo>
                  <a:pt x="1515" y="256"/>
                </a:lnTo>
                <a:lnTo>
                  <a:pt x="1523" y="256"/>
                </a:lnTo>
                <a:lnTo>
                  <a:pt x="1523" y="252"/>
                </a:lnTo>
                <a:lnTo>
                  <a:pt x="1565" y="252"/>
                </a:lnTo>
                <a:lnTo>
                  <a:pt x="1565" y="246"/>
                </a:lnTo>
                <a:lnTo>
                  <a:pt x="1583" y="246"/>
                </a:lnTo>
                <a:lnTo>
                  <a:pt x="1583" y="234"/>
                </a:lnTo>
                <a:lnTo>
                  <a:pt x="1621" y="234"/>
                </a:lnTo>
                <a:lnTo>
                  <a:pt x="1621" y="226"/>
                </a:lnTo>
                <a:lnTo>
                  <a:pt x="1651" y="226"/>
                </a:lnTo>
                <a:lnTo>
                  <a:pt x="1651" y="214"/>
                </a:lnTo>
                <a:lnTo>
                  <a:pt x="1661" y="214"/>
                </a:lnTo>
                <a:lnTo>
                  <a:pt x="1661" y="208"/>
                </a:lnTo>
                <a:lnTo>
                  <a:pt x="1665" y="208"/>
                </a:lnTo>
                <a:lnTo>
                  <a:pt x="1665" y="200"/>
                </a:lnTo>
                <a:lnTo>
                  <a:pt x="1677" y="200"/>
                </a:lnTo>
                <a:lnTo>
                  <a:pt x="1677" y="182"/>
                </a:lnTo>
                <a:lnTo>
                  <a:pt x="1695" y="182"/>
                </a:lnTo>
                <a:lnTo>
                  <a:pt x="1695" y="174"/>
                </a:lnTo>
                <a:lnTo>
                  <a:pt x="1715" y="174"/>
                </a:lnTo>
                <a:lnTo>
                  <a:pt x="1715" y="168"/>
                </a:lnTo>
                <a:lnTo>
                  <a:pt x="1741" y="168"/>
                </a:lnTo>
                <a:lnTo>
                  <a:pt x="1741" y="160"/>
                </a:lnTo>
                <a:lnTo>
                  <a:pt x="1751" y="160"/>
                </a:lnTo>
                <a:lnTo>
                  <a:pt x="1751" y="144"/>
                </a:lnTo>
                <a:lnTo>
                  <a:pt x="1795" y="144"/>
                </a:lnTo>
                <a:lnTo>
                  <a:pt x="1795" y="136"/>
                </a:lnTo>
                <a:lnTo>
                  <a:pt x="1815" y="136"/>
                </a:lnTo>
                <a:lnTo>
                  <a:pt x="1815" y="126"/>
                </a:lnTo>
                <a:lnTo>
                  <a:pt x="1819" y="126"/>
                </a:lnTo>
                <a:lnTo>
                  <a:pt x="1819" y="112"/>
                </a:lnTo>
                <a:lnTo>
                  <a:pt x="1821" y="112"/>
                </a:lnTo>
                <a:lnTo>
                  <a:pt x="1821" y="110"/>
                </a:lnTo>
                <a:lnTo>
                  <a:pt x="1841" y="110"/>
                </a:lnTo>
                <a:lnTo>
                  <a:pt x="1841" y="102"/>
                </a:lnTo>
                <a:lnTo>
                  <a:pt x="1857" y="102"/>
                </a:lnTo>
                <a:lnTo>
                  <a:pt x="1857" y="94"/>
                </a:lnTo>
                <a:lnTo>
                  <a:pt x="1889" y="94"/>
                </a:lnTo>
                <a:lnTo>
                  <a:pt x="1889" y="84"/>
                </a:lnTo>
                <a:lnTo>
                  <a:pt x="1929" y="84"/>
                </a:lnTo>
                <a:lnTo>
                  <a:pt x="1929" y="74"/>
                </a:lnTo>
                <a:lnTo>
                  <a:pt x="2024" y="74"/>
                </a:lnTo>
                <a:lnTo>
                  <a:pt x="2024" y="60"/>
                </a:lnTo>
                <a:lnTo>
                  <a:pt x="2024" y="40"/>
                </a:lnTo>
                <a:lnTo>
                  <a:pt x="2062" y="40"/>
                </a:lnTo>
                <a:lnTo>
                  <a:pt x="2062" y="18"/>
                </a:lnTo>
                <a:lnTo>
                  <a:pt x="2068" y="18"/>
                </a:lnTo>
                <a:lnTo>
                  <a:pt x="2068" y="0"/>
                </a:lnTo>
                <a:lnTo>
                  <a:pt x="2220" y="0"/>
                </a:lnTo>
              </a:path>
            </a:pathLst>
          </a:custGeom>
          <a:noFill/>
          <a:ln w="19050">
            <a:solidFill>
              <a:srgbClr val="113E6B"/>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2" name="Freeform 7">
            <a:extLst>
              <a:ext uri="{FF2B5EF4-FFF2-40B4-BE49-F238E27FC236}">
                <a16:creationId xmlns:a16="http://schemas.microsoft.com/office/drawing/2014/main" id="{BDCF0009-9B7A-945E-66C8-44BE2574F346}"/>
              </a:ext>
            </a:extLst>
          </p:cNvPr>
          <p:cNvSpPr>
            <a:spLocks/>
          </p:cNvSpPr>
          <p:nvPr/>
        </p:nvSpPr>
        <p:spPr bwMode="auto">
          <a:xfrm>
            <a:off x="1637824" y="3103693"/>
            <a:ext cx="3383279" cy="2206750"/>
          </a:xfrm>
          <a:custGeom>
            <a:avLst/>
            <a:gdLst>
              <a:gd name="T0" fmla="*/ 76 w 2220"/>
              <a:gd name="T1" fmla="*/ 1382 h 1448"/>
              <a:gd name="T2" fmla="*/ 118 w 2220"/>
              <a:gd name="T3" fmla="*/ 1342 h 1448"/>
              <a:gd name="T4" fmla="*/ 188 w 2220"/>
              <a:gd name="T5" fmla="*/ 1277 h 1448"/>
              <a:gd name="T6" fmla="*/ 255 w 2220"/>
              <a:gd name="T7" fmla="*/ 1215 h 1448"/>
              <a:gd name="T8" fmla="*/ 301 w 2220"/>
              <a:gd name="T9" fmla="*/ 1165 h 1448"/>
              <a:gd name="T10" fmla="*/ 347 w 2220"/>
              <a:gd name="T11" fmla="*/ 1133 h 1448"/>
              <a:gd name="T12" fmla="*/ 383 w 2220"/>
              <a:gd name="T13" fmla="*/ 1103 h 1448"/>
              <a:gd name="T14" fmla="*/ 431 w 2220"/>
              <a:gd name="T15" fmla="*/ 1051 h 1448"/>
              <a:gd name="T16" fmla="*/ 487 w 2220"/>
              <a:gd name="T17" fmla="*/ 1011 h 1448"/>
              <a:gd name="T18" fmla="*/ 525 w 2220"/>
              <a:gd name="T19" fmla="*/ 977 h 1448"/>
              <a:gd name="T20" fmla="*/ 575 w 2220"/>
              <a:gd name="T21" fmla="*/ 934 h 1448"/>
              <a:gd name="T22" fmla="*/ 623 w 2220"/>
              <a:gd name="T23" fmla="*/ 902 h 1448"/>
              <a:gd name="T24" fmla="*/ 667 w 2220"/>
              <a:gd name="T25" fmla="*/ 870 h 1448"/>
              <a:gd name="T26" fmla="*/ 697 w 2220"/>
              <a:gd name="T27" fmla="*/ 832 h 1448"/>
              <a:gd name="T28" fmla="*/ 743 w 2220"/>
              <a:gd name="T29" fmla="*/ 794 h 1448"/>
              <a:gd name="T30" fmla="*/ 795 w 2220"/>
              <a:gd name="T31" fmla="*/ 762 h 1448"/>
              <a:gd name="T32" fmla="*/ 823 w 2220"/>
              <a:gd name="T33" fmla="*/ 744 h 1448"/>
              <a:gd name="T34" fmla="*/ 852 w 2220"/>
              <a:gd name="T35" fmla="*/ 732 h 1448"/>
              <a:gd name="T36" fmla="*/ 894 w 2220"/>
              <a:gd name="T37" fmla="*/ 712 h 1448"/>
              <a:gd name="T38" fmla="*/ 914 w 2220"/>
              <a:gd name="T39" fmla="*/ 694 h 1448"/>
              <a:gd name="T40" fmla="*/ 944 w 2220"/>
              <a:gd name="T41" fmla="*/ 674 h 1448"/>
              <a:gd name="T42" fmla="*/ 1004 w 2220"/>
              <a:gd name="T43" fmla="*/ 638 h 1448"/>
              <a:gd name="T44" fmla="*/ 1046 w 2220"/>
              <a:gd name="T45" fmla="*/ 614 h 1448"/>
              <a:gd name="T46" fmla="*/ 1082 w 2220"/>
              <a:gd name="T47" fmla="*/ 593 h 1448"/>
              <a:gd name="T48" fmla="*/ 1132 w 2220"/>
              <a:gd name="T49" fmla="*/ 567 h 1448"/>
              <a:gd name="T50" fmla="*/ 1148 w 2220"/>
              <a:gd name="T51" fmla="*/ 551 h 1448"/>
              <a:gd name="T52" fmla="*/ 1184 w 2220"/>
              <a:gd name="T53" fmla="*/ 537 h 1448"/>
              <a:gd name="T54" fmla="*/ 1222 w 2220"/>
              <a:gd name="T55" fmla="*/ 509 h 1448"/>
              <a:gd name="T56" fmla="*/ 1264 w 2220"/>
              <a:gd name="T57" fmla="*/ 481 h 1448"/>
              <a:gd name="T58" fmla="*/ 1298 w 2220"/>
              <a:gd name="T59" fmla="*/ 467 h 1448"/>
              <a:gd name="T60" fmla="*/ 1334 w 2220"/>
              <a:gd name="T61" fmla="*/ 437 h 1448"/>
              <a:gd name="T62" fmla="*/ 1378 w 2220"/>
              <a:gd name="T63" fmla="*/ 421 h 1448"/>
              <a:gd name="T64" fmla="*/ 1424 w 2220"/>
              <a:gd name="T65" fmla="*/ 409 h 1448"/>
              <a:gd name="T66" fmla="*/ 1463 w 2220"/>
              <a:gd name="T67" fmla="*/ 383 h 1448"/>
              <a:gd name="T68" fmla="*/ 1497 w 2220"/>
              <a:gd name="T69" fmla="*/ 361 h 1448"/>
              <a:gd name="T70" fmla="*/ 1541 w 2220"/>
              <a:gd name="T71" fmla="*/ 339 h 1448"/>
              <a:gd name="T72" fmla="*/ 1563 w 2220"/>
              <a:gd name="T73" fmla="*/ 317 h 1448"/>
              <a:gd name="T74" fmla="*/ 1609 w 2220"/>
              <a:gd name="T75" fmla="*/ 291 h 1448"/>
              <a:gd name="T76" fmla="*/ 1655 w 2220"/>
              <a:gd name="T77" fmla="*/ 263 h 1448"/>
              <a:gd name="T78" fmla="*/ 1703 w 2220"/>
              <a:gd name="T79" fmla="*/ 243 h 1448"/>
              <a:gd name="T80" fmla="*/ 1735 w 2220"/>
              <a:gd name="T81" fmla="*/ 218 h 1448"/>
              <a:gd name="T82" fmla="*/ 1763 w 2220"/>
              <a:gd name="T83" fmla="*/ 196 h 1448"/>
              <a:gd name="T84" fmla="*/ 1795 w 2220"/>
              <a:gd name="T85" fmla="*/ 184 h 1448"/>
              <a:gd name="T86" fmla="*/ 1821 w 2220"/>
              <a:gd name="T87" fmla="*/ 168 h 1448"/>
              <a:gd name="T88" fmla="*/ 1855 w 2220"/>
              <a:gd name="T89" fmla="*/ 158 h 1448"/>
              <a:gd name="T90" fmla="*/ 1877 w 2220"/>
              <a:gd name="T91" fmla="*/ 140 h 1448"/>
              <a:gd name="T92" fmla="*/ 1929 w 2220"/>
              <a:gd name="T93" fmla="*/ 126 h 1448"/>
              <a:gd name="T94" fmla="*/ 1969 w 2220"/>
              <a:gd name="T95" fmla="*/ 110 h 1448"/>
              <a:gd name="T96" fmla="*/ 2040 w 2220"/>
              <a:gd name="T97" fmla="*/ 98 h 1448"/>
              <a:gd name="T98" fmla="*/ 2126 w 2220"/>
              <a:gd name="T99" fmla="*/ 54 h 1448"/>
              <a:gd name="T100" fmla="*/ 2174 w 2220"/>
              <a:gd name="T101" fmla="*/ 28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20" h="1448">
                <a:moveTo>
                  <a:pt x="0" y="1448"/>
                </a:moveTo>
                <a:lnTo>
                  <a:pt x="38" y="1416"/>
                </a:lnTo>
                <a:lnTo>
                  <a:pt x="52" y="1412"/>
                </a:lnTo>
                <a:lnTo>
                  <a:pt x="66" y="1394"/>
                </a:lnTo>
                <a:lnTo>
                  <a:pt x="76" y="1382"/>
                </a:lnTo>
                <a:lnTo>
                  <a:pt x="90" y="1376"/>
                </a:lnTo>
                <a:lnTo>
                  <a:pt x="106" y="1354"/>
                </a:lnTo>
                <a:lnTo>
                  <a:pt x="112" y="1350"/>
                </a:lnTo>
                <a:lnTo>
                  <a:pt x="112" y="1350"/>
                </a:lnTo>
                <a:lnTo>
                  <a:pt x="118" y="1342"/>
                </a:lnTo>
                <a:lnTo>
                  <a:pt x="124" y="1336"/>
                </a:lnTo>
                <a:lnTo>
                  <a:pt x="140" y="1322"/>
                </a:lnTo>
                <a:lnTo>
                  <a:pt x="162" y="1305"/>
                </a:lnTo>
                <a:lnTo>
                  <a:pt x="174" y="1287"/>
                </a:lnTo>
                <a:lnTo>
                  <a:pt x="188" y="1277"/>
                </a:lnTo>
                <a:lnTo>
                  <a:pt x="194" y="1265"/>
                </a:lnTo>
                <a:lnTo>
                  <a:pt x="216" y="1245"/>
                </a:lnTo>
                <a:lnTo>
                  <a:pt x="234" y="1237"/>
                </a:lnTo>
                <a:lnTo>
                  <a:pt x="248" y="1227"/>
                </a:lnTo>
                <a:lnTo>
                  <a:pt x="255" y="1215"/>
                </a:lnTo>
                <a:lnTo>
                  <a:pt x="259" y="1205"/>
                </a:lnTo>
                <a:lnTo>
                  <a:pt x="271" y="1195"/>
                </a:lnTo>
                <a:lnTo>
                  <a:pt x="275" y="1183"/>
                </a:lnTo>
                <a:lnTo>
                  <a:pt x="291" y="1173"/>
                </a:lnTo>
                <a:lnTo>
                  <a:pt x="301" y="1165"/>
                </a:lnTo>
                <a:lnTo>
                  <a:pt x="313" y="1159"/>
                </a:lnTo>
                <a:lnTo>
                  <a:pt x="327" y="1155"/>
                </a:lnTo>
                <a:lnTo>
                  <a:pt x="333" y="1143"/>
                </a:lnTo>
                <a:lnTo>
                  <a:pt x="345" y="1139"/>
                </a:lnTo>
                <a:lnTo>
                  <a:pt x="347" y="1133"/>
                </a:lnTo>
                <a:lnTo>
                  <a:pt x="353" y="1131"/>
                </a:lnTo>
                <a:lnTo>
                  <a:pt x="361" y="1123"/>
                </a:lnTo>
                <a:lnTo>
                  <a:pt x="369" y="1115"/>
                </a:lnTo>
                <a:lnTo>
                  <a:pt x="375" y="1107"/>
                </a:lnTo>
                <a:lnTo>
                  <a:pt x="383" y="1103"/>
                </a:lnTo>
                <a:lnTo>
                  <a:pt x="391" y="1093"/>
                </a:lnTo>
                <a:lnTo>
                  <a:pt x="405" y="1077"/>
                </a:lnTo>
                <a:lnTo>
                  <a:pt x="417" y="1065"/>
                </a:lnTo>
                <a:lnTo>
                  <a:pt x="425" y="1061"/>
                </a:lnTo>
                <a:lnTo>
                  <a:pt x="431" y="1051"/>
                </a:lnTo>
                <a:lnTo>
                  <a:pt x="443" y="1045"/>
                </a:lnTo>
                <a:lnTo>
                  <a:pt x="455" y="1041"/>
                </a:lnTo>
                <a:lnTo>
                  <a:pt x="465" y="1033"/>
                </a:lnTo>
                <a:lnTo>
                  <a:pt x="475" y="1023"/>
                </a:lnTo>
                <a:lnTo>
                  <a:pt x="487" y="1011"/>
                </a:lnTo>
                <a:lnTo>
                  <a:pt x="489" y="1005"/>
                </a:lnTo>
                <a:lnTo>
                  <a:pt x="499" y="1005"/>
                </a:lnTo>
                <a:lnTo>
                  <a:pt x="499" y="993"/>
                </a:lnTo>
                <a:lnTo>
                  <a:pt x="517" y="993"/>
                </a:lnTo>
                <a:lnTo>
                  <a:pt x="525" y="977"/>
                </a:lnTo>
                <a:lnTo>
                  <a:pt x="537" y="975"/>
                </a:lnTo>
                <a:lnTo>
                  <a:pt x="539" y="967"/>
                </a:lnTo>
                <a:lnTo>
                  <a:pt x="547" y="965"/>
                </a:lnTo>
                <a:lnTo>
                  <a:pt x="567" y="940"/>
                </a:lnTo>
                <a:lnTo>
                  <a:pt x="575" y="934"/>
                </a:lnTo>
                <a:lnTo>
                  <a:pt x="583" y="928"/>
                </a:lnTo>
                <a:lnTo>
                  <a:pt x="599" y="926"/>
                </a:lnTo>
                <a:lnTo>
                  <a:pt x="607" y="922"/>
                </a:lnTo>
                <a:lnTo>
                  <a:pt x="615" y="908"/>
                </a:lnTo>
                <a:lnTo>
                  <a:pt x="623" y="902"/>
                </a:lnTo>
                <a:lnTo>
                  <a:pt x="625" y="896"/>
                </a:lnTo>
                <a:lnTo>
                  <a:pt x="635" y="894"/>
                </a:lnTo>
                <a:lnTo>
                  <a:pt x="641" y="882"/>
                </a:lnTo>
                <a:lnTo>
                  <a:pt x="655" y="876"/>
                </a:lnTo>
                <a:lnTo>
                  <a:pt x="667" y="870"/>
                </a:lnTo>
                <a:lnTo>
                  <a:pt x="669" y="864"/>
                </a:lnTo>
                <a:lnTo>
                  <a:pt x="677" y="858"/>
                </a:lnTo>
                <a:lnTo>
                  <a:pt x="691" y="848"/>
                </a:lnTo>
                <a:lnTo>
                  <a:pt x="695" y="838"/>
                </a:lnTo>
                <a:lnTo>
                  <a:pt x="697" y="832"/>
                </a:lnTo>
                <a:lnTo>
                  <a:pt x="707" y="830"/>
                </a:lnTo>
                <a:lnTo>
                  <a:pt x="717" y="818"/>
                </a:lnTo>
                <a:lnTo>
                  <a:pt x="725" y="812"/>
                </a:lnTo>
                <a:lnTo>
                  <a:pt x="737" y="802"/>
                </a:lnTo>
                <a:lnTo>
                  <a:pt x="743" y="794"/>
                </a:lnTo>
                <a:lnTo>
                  <a:pt x="761" y="782"/>
                </a:lnTo>
                <a:lnTo>
                  <a:pt x="773" y="772"/>
                </a:lnTo>
                <a:lnTo>
                  <a:pt x="781" y="768"/>
                </a:lnTo>
                <a:lnTo>
                  <a:pt x="787" y="764"/>
                </a:lnTo>
                <a:lnTo>
                  <a:pt x="795" y="762"/>
                </a:lnTo>
                <a:lnTo>
                  <a:pt x="797" y="756"/>
                </a:lnTo>
                <a:lnTo>
                  <a:pt x="807" y="754"/>
                </a:lnTo>
                <a:lnTo>
                  <a:pt x="811" y="750"/>
                </a:lnTo>
                <a:lnTo>
                  <a:pt x="821" y="748"/>
                </a:lnTo>
                <a:lnTo>
                  <a:pt x="823" y="744"/>
                </a:lnTo>
                <a:lnTo>
                  <a:pt x="829" y="744"/>
                </a:lnTo>
                <a:lnTo>
                  <a:pt x="835" y="736"/>
                </a:lnTo>
                <a:lnTo>
                  <a:pt x="848" y="734"/>
                </a:lnTo>
                <a:lnTo>
                  <a:pt x="848" y="732"/>
                </a:lnTo>
                <a:lnTo>
                  <a:pt x="852" y="732"/>
                </a:lnTo>
                <a:lnTo>
                  <a:pt x="852" y="728"/>
                </a:lnTo>
                <a:lnTo>
                  <a:pt x="866" y="728"/>
                </a:lnTo>
                <a:lnTo>
                  <a:pt x="872" y="718"/>
                </a:lnTo>
                <a:lnTo>
                  <a:pt x="890" y="712"/>
                </a:lnTo>
                <a:lnTo>
                  <a:pt x="894" y="712"/>
                </a:lnTo>
                <a:lnTo>
                  <a:pt x="894" y="704"/>
                </a:lnTo>
                <a:lnTo>
                  <a:pt x="906" y="704"/>
                </a:lnTo>
                <a:lnTo>
                  <a:pt x="906" y="700"/>
                </a:lnTo>
                <a:lnTo>
                  <a:pt x="914" y="700"/>
                </a:lnTo>
                <a:lnTo>
                  <a:pt x="914" y="694"/>
                </a:lnTo>
                <a:lnTo>
                  <a:pt x="924" y="694"/>
                </a:lnTo>
                <a:lnTo>
                  <a:pt x="924" y="692"/>
                </a:lnTo>
                <a:lnTo>
                  <a:pt x="934" y="692"/>
                </a:lnTo>
                <a:lnTo>
                  <a:pt x="934" y="680"/>
                </a:lnTo>
                <a:lnTo>
                  <a:pt x="944" y="674"/>
                </a:lnTo>
                <a:lnTo>
                  <a:pt x="962" y="662"/>
                </a:lnTo>
                <a:lnTo>
                  <a:pt x="968" y="654"/>
                </a:lnTo>
                <a:lnTo>
                  <a:pt x="984" y="652"/>
                </a:lnTo>
                <a:lnTo>
                  <a:pt x="994" y="642"/>
                </a:lnTo>
                <a:lnTo>
                  <a:pt x="1004" y="638"/>
                </a:lnTo>
                <a:lnTo>
                  <a:pt x="1008" y="632"/>
                </a:lnTo>
                <a:lnTo>
                  <a:pt x="1020" y="630"/>
                </a:lnTo>
                <a:lnTo>
                  <a:pt x="1032" y="620"/>
                </a:lnTo>
                <a:lnTo>
                  <a:pt x="1038" y="614"/>
                </a:lnTo>
                <a:lnTo>
                  <a:pt x="1046" y="614"/>
                </a:lnTo>
                <a:lnTo>
                  <a:pt x="1046" y="610"/>
                </a:lnTo>
                <a:lnTo>
                  <a:pt x="1064" y="610"/>
                </a:lnTo>
                <a:lnTo>
                  <a:pt x="1070" y="602"/>
                </a:lnTo>
                <a:lnTo>
                  <a:pt x="1080" y="600"/>
                </a:lnTo>
                <a:lnTo>
                  <a:pt x="1082" y="593"/>
                </a:lnTo>
                <a:lnTo>
                  <a:pt x="1096" y="593"/>
                </a:lnTo>
                <a:lnTo>
                  <a:pt x="1108" y="575"/>
                </a:lnTo>
                <a:lnTo>
                  <a:pt x="1120" y="575"/>
                </a:lnTo>
                <a:lnTo>
                  <a:pt x="1124" y="567"/>
                </a:lnTo>
                <a:lnTo>
                  <a:pt x="1132" y="567"/>
                </a:lnTo>
                <a:lnTo>
                  <a:pt x="1134" y="565"/>
                </a:lnTo>
                <a:lnTo>
                  <a:pt x="1142" y="563"/>
                </a:lnTo>
                <a:lnTo>
                  <a:pt x="1142" y="557"/>
                </a:lnTo>
                <a:lnTo>
                  <a:pt x="1146" y="557"/>
                </a:lnTo>
                <a:lnTo>
                  <a:pt x="1148" y="551"/>
                </a:lnTo>
                <a:lnTo>
                  <a:pt x="1156" y="549"/>
                </a:lnTo>
                <a:lnTo>
                  <a:pt x="1160" y="543"/>
                </a:lnTo>
                <a:lnTo>
                  <a:pt x="1166" y="543"/>
                </a:lnTo>
                <a:lnTo>
                  <a:pt x="1168" y="537"/>
                </a:lnTo>
                <a:lnTo>
                  <a:pt x="1184" y="537"/>
                </a:lnTo>
                <a:lnTo>
                  <a:pt x="1184" y="533"/>
                </a:lnTo>
                <a:lnTo>
                  <a:pt x="1196" y="531"/>
                </a:lnTo>
                <a:lnTo>
                  <a:pt x="1206" y="521"/>
                </a:lnTo>
                <a:lnTo>
                  <a:pt x="1208" y="511"/>
                </a:lnTo>
                <a:lnTo>
                  <a:pt x="1222" y="509"/>
                </a:lnTo>
                <a:lnTo>
                  <a:pt x="1224" y="505"/>
                </a:lnTo>
                <a:lnTo>
                  <a:pt x="1238" y="503"/>
                </a:lnTo>
                <a:lnTo>
                  <a:pt x="1244" y="491"/>
                </a:lnTo>
                <a:lnTo>
                  <a:pt x="1258" y="489"/>
                </a:lnTo>
                <a:lnTo>
                  <a:pt x="1264" y="481"/>
                </a:lnTo>
                <a:lnTo>
                  <a:pt x="1272" y="479"/>
                </a:lnTo>
                <a:lnTo>
                  <a:pt x="1274" y="469"/>
                </a:lnTo>
                <a:lnTo>
                  <a:pt x="1290" y="471"/>
                </a:lnTo>
                <a:lnTo>
                  <a:pt x="1290" y="467"/>
                </a:lnTo>
                <a:lnTo>
                  <a:pt x="1298" y="467"/>
                </a:lnTo>
                <a:lnTo>
                  <a:pt x="1302" y="457"/>
                </a:lnTo>
                <a:lnTo>
                  <a:pt x="1316" y="457"/>
                </a:lnTo>
                <a:lnTo>
                  <a:pt x="1316" y="449"/>
                </a:lnTo>
                <a:lnTo>
                  <a:pt x="1330" y="447"/>
                </a:lnTo>
                <a:lnTo>
                  <a:pt x="1334" y="437"/>
                </a:lnTo>
                <a:lnTo>
                  <a:pt x="1344" y="435"/>
                </a:lnTo>
                <a:lnTo>
                  <a:pt x="1354" y="433"/>
                </a:lnTo>
                <a:lnTo>
                  <a:pt x="1362" y="425"/>
                </a:lnTo>
                <a:lnTo>
                  <a:pt x="1378" y="425"/>
                </a:lnTo>
                <a:lnTo>
                  <a:pt x="1378" y="421"/>
                </a:lnTo>
                <a:lnTo>
                  <a:pt x="1390" y="421"/>
                </a:lnTo>
                <a:lnTo>
                  <a:pt x="1390" y="419"/>
                </a:lnTo>
                <a:lnTo>
                  <a:pt x="1408" y="417"/>
                </a:lnTo>
                <a:lnTo>
                  <a:pt x="1412" y="409"/>
                </a:lnTo>
                <a:lnTo>
                  <a:pt x="1424" y="409"/>
                </a:lnTo>
                <a:lnTo>
                  <a:pt x="1430" y="397"/>
                </a:lnTo>
                <a:lnTo>
                  <a:pt x="1439" y="397"/>
                </a:lnTo>
                <a:lnTo>
                  <a:pt x="1441" y="389"/>
                </a:lnTo>
                <a:lnTo>
                  <a:pt x="1459" y="389"/>
                </a:lnTo>
                <a:lnTo>
                  <a:pt x="1463" y="383"/>
                </a:lnTo>
                <a:lnTo>
                  <a:pt x="1471" y="379"/>
                </a:lnTo>
                <a:lnTo>
                  <a:pt x="1477" y="367"/>
                </a:lnTo>
                <a:lnTo>
                  <a:pt x="1477" y="367"/>
                </a:lnTo>
                <a:lnTo>
                  <a:pt x="1489" y="363"/>
                </a:lnTo>
                <a:lnTo>
                  <a:pt x="1497" y="361"/>
                </a:lnTo>
                <a:lnTo>
                  <a:pt x="1505" y="361"/>
                </a:lnTo>
                <a:lnTo>
                  <a:pt x="1513" y="351"/>
                </a:lnTo>
                <a:lnTo>
                  <a:pt x="1525" y="347"/>
                </a:lnTo>
                <a:lnTo>
                  <a:pt x="1531" y="339"/>
                </a:lnTo>
                <a:lnTo>
                  <a:pt x="1541" y="339"/>
                </a:lnTo>
                <a:lnTo>
                  <a:pt x="1541" y="329"/>
                </a:lnTo>
                <a:lnTo>
                  <a:pt x="1551" y="329"/>
                </a:lnTo>
                <a:lnTo>
                  <a:pt x="1551" y="321"/>
                </a:lnTo>
                <a:lnTo>
                  <a:pt x="1563" y="321"/>
                </a:lnTo>
                <a:lnTo>
                  <a:pt x="1563" y="317"/>
                </a:lnTo>
                <a:lnTo>
                  <a:pt x="1581" y="315"/>
                </a:lnTo>
                <a:lnTo>
                  <a:pt x="1581" y="311"/>
                </a:lnTo>
                <a:lnTo>
                  <a:pt x="1591" y="307"/>
                </a:lnTo>
                <a:lnTo>
                  <a:pt x="1599" y="289"/>
                </a:lnTo>
                <a:lnTo>
                  <a:pt x="1609" y="291"/>
                </a:lnTo>
                <a:lnTo>
                  <a:pt x="1619" y="275"/>
                </a:lnTo>
                <a:lnTo>
                  <a:pt x="1639" y="275"/>
                </a:lnTo>
                <a:lnTo>
                  <a:pt x="1639" y="269"/>
                </a:lnTo>
                <a:lnTo>
                  <a:pt x="1655" y="269"/>
                </a:lnTo>
                <a:lnTo>
                  <a:pt x="1655" y="263"/>
                </a:lnTo>
                <a:lnTo>
                  <a:pt x="1665" y="263"/>
                </a:lnTo>
                <a:lnTo>
                  <a:pt x="1667" y="253"/>
                </a:lnTo>
                <a:lnTo>
                  <a:pt x="1681" y="253"/>
                </a:lnTo>
                <a:lnTo>
                  <a:pt x="1687" y="243"/>
                </a:lnTo>
                <a:lnTo>
                  <a:pt x="1703" y="243"/>
                </a:lnTo>
                <a:lnTo>
                  <a:pt x="1703" y="239"/>
                </a:lnTo>
                <a:lnTo>
                  <a:pt x="1715" y="236"/>
                </a:lnTo>
                <a:lnTo>
                  <a:pt x="1727" y="224"/>
                </a:lnTo>
                <a:lnTo>
                  <a:pt x="1727" y="220"/>
                </a:lnTo>
                <a:lnTo>
                  <a:pt x="1735" y="218"/>
                </a:lnTo>
                <a:lnTo>
                  <a:pt x="1737" y="212"/>
                </a:lnTo>
                <a:lnTo>
                  <a:pt x="1747" y="212"/>
                </a:lnTo>
                <a:lnTo>
                  <a:pt x="1751" y="200"/>
                </a:lnTo>
                <a:lnTo>
                  <a:pt x="1763" y="200"/>
                </a:lnTo>
                <a:lnTo>
                  <a:pt x="1763" y="196"/>
                </a:lnTo>
                <a:lnTo>
                  <a:pt x="1777" y="196"/>
                </a:lnTo>
                <a:lnTo>
                  <a:pt x="1777" y="192"/>
                </a:lnTo>
                <a:lnTo>
                  <a:pt x="1785" y="192"/>
                </a:lnTo>
                <a:lnTo>
                  <a:pt x="1785" y="184"/>
                </a:lnTo>
                <a:lnTo>
                  <a:pt x="1795" y="184"/>
                </a:lnTo>
                <a:lnTo>
                  <a:pt x="1795" y="182"/>
                </a:lnTo>
                <a:lnTo>
                  <a:pt x="1805" y="182"/>
                </a:lnTo>
                <a:lnTo>
                  <a:pt x="1805" y="178"/>
                </a:lnTo>
                <a:lnTo>
                  <a:pt x="1817" y="178"/>
                </a:lnTo>
                <a:lnTo>
                  <a:pt x="1821" y="168"/>
                </a:lnTo>
                <a:lnTo>
                  <a:pt x="1831" y="168"/>
                </a:lnTo>
                <a:lnTo>
                  <a:pt x="1831" y="160"/>
                </a:lnTo>
                <a:lnTo>
                  <a:pt x="1843" y="160"/>
                </a:lnTo>
                <a:lnTo>
                  <a:pt x="1843" y="158"/>
                </a:lnTo>
                <a:lnTo>
                  <a:pt x="1855" y="158"/>
                </a:lnTo>
                <a:lnTo>
                  <a:pt x="1855" y="152"/>
                </a:lnTo>
                <a:lnTo>
                  <a:pt x="1863" y="152"/>
                </a:lnTo>
                <a:lnTo>
                  <a:pt x="1863" y="150"/>
                </a:lnTo>
                <a:lnTo>
                  <a:pt x="1877" y="150"/>
                </a:lnTo>
                <a:lnTo>
                  <a:pt x="1877" y="140"/>
                </a:lnTo>
                <a:lnTo>
                  <a:pt x="1897" y="140"/>
                </a:lnTo>
                <a:lnTo>
                  <a:pt x="1901" y="130"/>
                </a:lnTo>
                <a:lnTo>
                  <a:pt x="1919" y="130"/>
                </a:lnTo>
                <a:lnTo>
                  <a:pt x="1919" y="126"/>
                </a:lnTo>
                <a:lnTo>
                  <a:pt x="1929" y="126"/>
                </a:lnTo>
                <a:lnTo>
                  <a:pt x="1929" y="122"/>
                </a:lnTo>
                <a:lnTo>
                  <a:pt x="1937" y="122"/>
                </a:lnTo>
                <a:lnTo>
                  <a:pt x="1937" y="116"/>
                </a:lnTo>
                <a:lnTo>
                  <a:pt x="1969" y="116"/>
                </a:lnTo>
                <a:lnTo>
                  <a:pt x="1969" y="110"/>
                </a:lnTo>
                <a:lnTo>
                  <a:pt x="1985" y="110"/>
                </a:lnTo>
                <a:lnTo>
                  <a:pt x="1985" y="104"/>
                </a:lnTo>
                <a:lnTo>
                  <a:pt x="1997" y="104"/>
                </a:lnTo>
                <a:lnTo>
                  <a:pt x="1997" y="98"/>
                </a:lnTo>
                <a:lnTo>
                  <a:pt x="2040" y="98"/>
                </a:lnTo>
                <a:lnTo>
                  <a:pt x="2048" y="76"/>
                </a:lnTo>
                <a:lnTo>
                  <a:pt x="2072" y="76"/>
                </a:lnTo>
                <a:lnTo>
                  <a:pt x="2072" y="66"/>
                </a:lnTo>
                <a:lnTo>
                  <a:pt x="2126" y="66"/>
                </a:lnTo>
                <a:lnTo>
                  <a:pt x="2126" y="54"/>
                </a:lnTo>
                <a:lnTo>
                  <a:pt x="2146" y="54"/>
                </a:lnTo>
                <a:lnTo>
                  <a:pt x="2146" y="42"/>
                </a:lnTo>
                <a:lnTo>
                  <a:pt x="2166" y="42"/>
                </a:lnTo>
                <a:lnTo>
                  <a:pt x="2166" y="28"/>
                </a:lnTo>
                <a:lnTo>
                  <a:pt x="2174" y="28"/>
                </a:lnTo>
                <a:lnTo>
                  <a:pt x="2174" y="16"/>
                </a:lnTo>
                <a:lnTo>
                  <a:pt x="2198" y="16"/>
                </a:lnTo>
                <a:lnTo>
                  <a:pt x="2198" y="0"/>
                </a:lnTo>
                <a:lnTo>
                  <a:pt x="2220" y="0"/>
                </a:lnTo>
              </a:path>
            </a:pathLst>
          </a:custGeom>
          <a:noFill/>
          <a:ln w="19050">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4" name="Line 9">
            <a:extLst>
              <a:ext uri="{FF2B5EF4-FFF2-40B4-BE49-F238E27FC236}">
                <a16:creationId xmlns:a16="http://schemas.microsoft.com/office/drawing/2014/main" id="{9CE718D2-4236-B064-8A18-903D059D5956}"/>
              </a:ext>
            </a:extLst>
          </p:cNvPr>
          <p:cNvSpPr>
            <a:spLocks noChangeShapeType="1"/>
          </p:cNvSpPr>
          <p:nvPr/>
        </p:nvSpPr>
        <p:spPr bwMode="auto">
          <a:xfrm>
            <a:off x="1576864" y="2143573"/>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5" name="Line 10">
            <a:extLst>
              <a:ext uri="{FF2B5EF4-FFF2-40B4-BE49-F238E27FC236}">
                <a16:creationId xmlns:a16="http://schemas.microsoft.com/office/drawing/2014/main" id="{DAD5142E-4DAA-B81E-258D-C1081A36538F}"/>
              </a:ext>
            </a:extLst>
          </p:cNvPr>
          <p:cNvSpPr>
            <a:spLocks noChangeShapeType="1"/>
          </p:cNvSpPr>
          <p:nvPr/>
        </p:nvSpPr>
        <p:spPr bwMode="auto">
          <a:xfrm>
            <a:off x="1576864" y="2459042"/>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6" name="Line 11">
            <a:extLst>
              <a:ext uri="{FF2B5EF4-FFF2-40B4-BE49-F238E27FC236}">
                <a16:creationId xmlns:a16="http://schemas.microsoft.com/office/drawing/2014/main" id="{93ED0CCB-C8E6-935D-043B-43231F3D0BD1}"/>
              </a:ext>
            </a:extLst>
          </p:cNvPr>
          <p:cNvSpPr>
            <a:spLocks noChangeShapeType="1"/>
          </p:cNvSpPr>
          <p:nvPr/>
        </p:nvSpPr>
        <p:spPr bwMode="auto">
          <a:xfrm>
            <a:off x="1576864" y="2776033"/>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7" name="Line 12">
            <a:extLst>
              <a:ext uri="{FF2B5EF4-FFF2-40B4-BE49-F238E27FC236}">
                <a16:creationId xmlns:a16="http://schemas.microsoft.com/office/drawing/2014/main" id="{B8AB1EFE-2FD8-90AF-2E21-A04B3FF62135}"/>
              </a:ext>
            </a:extLst>
          </p:cNvPr>
          <p:cNvSpPr>
            <a:spLocks noChangeShapeType="1"/>
          </p:cNvSpPr>
          <p:nvPr/>
        </p:nvSpPr>
        <p:spPr bwMode="auto">
          <a:xfrm>
            <a:off x="1576864" y="3094549"/>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8" name="Line 13">
            <a:extLst>
              <a:ext uri="{FF2B5EF4-FFF2-40B4-BE49-F238E27FC236}">
                <a16:creationId xmlns:a16="http://schemas.microsoft.com/office/drawing/2014/main" id="{950A7592-E56D-08A5-1D75-2311E5C9C3E1}"/>
              </a:ext>
            </a:extLst>
          </p:cNvPr>
          <p:cNvSpPr>
            <a:spLocks noChangeShapeType="1"/>
          </p:cNvSpPr>
          <p:nvPr/>
        </p:nvSpPr>
        <p:spPr bwMode="auto">
          <a:xfrm>
            <a:off x="1576864" y="3408492"/>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9" name="Line 14">
            <a:extLst>
              <a:ext uri="{FF2B5EF4-FFF2-40B4-BE49-F238E27FC236}">
                <a16:creationId xmlns:a16="http://schemas.microsoft.com/office/drawing/2014/main" id="{8C1237AF-BC08-2117-B1C1-8BA1B5702964}"/>
              </a:ext>
            </a:extLst>
          </p:cNvPr>
          <p:cNvSpPr>
            <a:spLocks noChangeShapeType="1"/>
          </p:cNvSpPr>
          <p:nvPr/>
        </p:nvSpPr>
        <p:spPr bwMode="auto">
          <a:xfrm>
            <a:off x="1576864" y="3727008"/>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0" name="Line 15">
            <a:extLst>
              <a:ext uri="{FF2B5EF4-FFF2-40B4-BE49-F238E27FC236}">
                <a16:creationId xmlns:a16="http://schemas.microsoft.com/office/drawing/2014/main" id="{CAC44040-BDE1-1846-6630-F5D9C740FE6E}"/>
              </a:ext>
            </a:extLst>
          </p:cNvPr>
          <p:cNvSpPr>
            <a:spLocks noChangeShapeType="1"/>
          </p:cNvSpPr>
          <p:nvPr/>
        </p:nvSpPr>
        <p:spPr bwMode="auto">
          <a:xfrm>
            <a:off x="1576864" y="4045524"/>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1" name="Line 16">
            <a:extLst>
              <a:ext uri="{FF2B5EF4-FFF2-40B4-BE49-F238E27FC236}">
                <a16:creationId xmlns:a16="http://schemas.microsoft.com/office/drawing/2014/main" id="{241E2982-D480-112F-30D9-851963656477}"/>
              </a:ext>
            </a:extLst>
          </p:cNvPr>
          <p:cNvSpPr>
            <a:spLocks noChangeShapeType="1"/>
          </p:cNvSpPr>
          <p:nvPr/>
        </p:nvSpPr>
        <p:spPr bwMode="auto">
          <a:xfrm>
            <a:off x="1576864" y="4359467"/>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2" name="Line 17">
            <a:extLst>
              <a:ext uri="{FF2B5EF4-FFF2-40B4-BE49-F238E27FC236}">
                <a16:creationId xmlns:a16="http://schemas.microsoft.com/office/drawing/2014/main" id="{8DDB995D-AF73-9EC9-F7B3-15657401818D}"/>
              </a:ext>
            </a:extLst>
          </p:cNvPr>
          <p:cNvSpPr>
            <a:spLocks noChangeShapeType="1"/>
          </p:cNvSpPr>
          <p:nvPr/>
        </p:nvSpPr>
        <p:spPr bwMode="auto">
          <a:xfrm>
            <a:off x="1576864" y="4677984"/>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3" name="Line 18">
            <a:extLst>
              <a:ext uri="{FF2B5EF4-FFF2-40B4-BE49-F238E27FC236}">
                <a16:creationId xmlns:a16="http://schemas.microsoft.com/office/drawing/2014/main" id="{F5C5BD1D-D563-B46C-EAA7-3E5D5FB3C0D6}"/>
              </a:ext>
            </a:extLst>
          </p:cNvPr>
          <p:cNvSpPr>
            <a:spLocks noChangeShapeType="1"/>
          </p:cNvSpPr>
          <p:nvPr/>
        </p:nvSpPr>
        <p:spPr bwMode="auto">
          <a:xfrm>
            <a:off x="1576864" y="4994975"/>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4" name="Line 19">
            <a:extLst>
              <a:ext uri="{FF2B5EF4-FFF2-40B4-BE49-F238E27FC236}">
                <a16:creationId xmlns:a16="http://schemas.microsoft.com/office/drawing/2014/main" id="{FFD999DE-C8F6-6F27-4F9D-58FCF017D455}"/>
              </a:ext>
            </a:extLst>
          </p:cNvPr>
          <p:cNvSpPr>
            <a:spLocks noChangeShapeType="1"/>
          </p:cNvSpPr>
          <p:nvPr/>
        </p:nvSpPr>
        <p:spPr bwMode="auto">
          <a:xfrm>
            <a:off x="1576864" y="5310442"/>
            <a:ext cx="36576"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5" name="Line 20">
            <a:extLst>
              <a:ext uri="{FF2B5EF4-FFF2-40B4-BE49-F238E27FC236}">
                <a16:creationId xmlns:a16="http://schemas.microsoft.com/office/drawing/2014/main" id="{3573D39D-4DF4-2841-5E9B-791699B99F3F}"/>
              </a:ext>
            </a:extLst>
          </p:cNvPr>
          <p:cNvSpPr>
            <a:spLocks noChangeShapeType="1"/>
          </p:cNvSpPr>
          <p:nvPr/>
        </p:nvSpPr>
        <p:spPr bwMode="auto">
          <a:xfrm flipV="1">
            <a:off x="1634776" y="5347018"/>
            <a:ext cx="0" cy="36576"/>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6" name="Line 21">
            <a:extLst>
              <a:ext uri="{FF2B5EF4-FFF2-40B4-BE49-F238E27FC236}">
                <a16:creationId xmlns:a16="http://schemas.microsoft.com/office/drawing/2014/main" id="{2D49D5BB-B655-1651-B02A-3C7D448A86A6}"/>
              </a:ext>
            </a:extLst>
          </p:cNvPr>
          <p:cNvSpPr>
            <a:spLocks noChangeShapeType="1"/>
          </p:cNvSpPr>
          <p:nvPr/>
        </p:nvSpPr>
        <p:spPr bwMode="auto">
          <a:xfrm flipV="1">
            <a:off x="2191036" y="5347018"/>
            <a:ext cx="0" cy="36576"/>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7" name="Line 22">
            <a:extLst>
              <a:ext uri="{FF2B5EF4-FFF2-40B4-BE49-F238E27FC236}">
                <a16:creationId xmlns:a16="http://schemas.microsoft.com/office/drawing/2014/main" id="{D6B664B3-17DC-87F5-E65A-AE2926B502E3}"/>
              </a:ext>
            </a:extLst>
          </p:cNvPr>
          <p:cNvSpPr>
            <a:spLocks noChangeShapeType="1"/>
          </p:cNvSpPr>
          <p:nvPr/>
        </p:nvSpPr>
        <p:spPr bwMode="auto">
          <a:xfrm flipV="1">
            <a:off x="2745772" y="5347018"/>
            <a:ext cx="0" cy="36576"/>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8" name="Line 23">
            <a:extLst>
              <a:ext uri="{FF2B5EF4-FFF2-40B4-BE49-F238E27FC236}">
                <a16:creationId xmlns:a16="http://schemas.microsoft.com/office/drawing/2014/main" id="{E844D29A-2024-CB4A-5305-2E1C3342E459}"/>
              </a:ext>
            </a:extLst>
          </p:cNvPr>
          <p:cNvSpPr>
            <a:spLocks noChangeShapeType="1"/>
          </p:cNvSpPr>
          <p:nvPr/>
        </p:nvSpPr>
        <p:spPr bwMode="auto">
          <a:xfrm flipV="1">
            <a:off x="3302032" y="5347018"/>
            <a:ext cx="0" cy="36576"/>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9" name="Line 24">
            <a:extLst>
              <a:ext uri="{FF2B5EF4-FFF2-40B4-BE49-F238E27FC236}">
                <a16:creationId xmlns:a16="http://schemas.microsoft.com/office/drawing/2014/main" id="{6506AB3E-23CB-38E8-7C90-762FD079AB1D}"/>
              </a:ext>
            </a:extLst>
          </p:cNvPr>
          <p:cNvSpPr>
            <a:spLocks noChangeShapeType="1"/>
          </p:cNvSpPr>
          <p:nvPr/>
        </p:nvSpPr>
        <p:spPr bwMode="auto">
          <a:xfrm flipV="1">
            <a:off x="3858292" y="5347018"/>
            <a:ext cx="0" cy="36576"/>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0" name="Line 25">
            <a:extLst>
              <a:ext uri="{FF2B5EF4-FFF2-40B4-BE49-F238E27FC236}">
                <a16:creationId xmlns:a16="http://schemas.microsoft.com/office/drawing/2014/main" id="{9E463F52-2F3B-EBA6-2505-0F76C8C4E415}"/>
              </a:ext>
            </a:extLst>
          </p:cNvPr>
          <p:cNvSpPr>
            <a:spLocks noChangeShapeType="1"/>
          </p:cNvSpPr>
          <p:nvPr/>
        </p:nvSpPr>
        <p:spPr bwMode="auto">
          <a:xfrm flipV="1">
            <a:off x="4413028" y="5347018"/>
            <a:ext cx="0" cy="36576"/>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1" name="Line 26">
            <a:extLst>
              <a:ext uri="{FF2B5EF4-FFF2-40B4-BE49-F238E27FC236}">
                <a16:creationId xmlns:a16="http://schemas.microsoft.com/office/drawing/2014/main" id="{8FFCCCAF-E1D3-02C8-A349-5252A0C2B482}"/>
              </a:ext>
            </a:extLst>
          </p:cNvPr>
          <p:cNvSpPr>
            <a:spLocks noChangeShapeType="1"/>
          </p:cNvSpPr>
          <p:nvPr/>
        </p:nvSpPr>
        <p:spPr bwMode="auto">
          <a:xfrm flipV="1">
            <a:off x="4969287" y="5347018"/>
            <a:ext cx="0" cy="36576"/>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2" name="Freeform 27">
            <a:extLst>
              <a:ext uri="{FF2B5EF4-FFF2-40B4-BE49-F238E27FC236}">
                <a16:creationId xmlns:a16="http://schemas.microsoft.com/office/drawing/2014/main" id="{EFFBB063-854D-0077-681A-2DF1AEA175FB}"/>
              </a:ext>
            </a:extLst>
          </p:cNvPr>
          <p:cNvSpPr>
            <a:spLocks/>
          </p:cNvSpPr>
          <p:nvPr/>
        </p:nvSpPr>
        <p:spPr bwMode="auto">
          <a:xfrm>
            <a:off x="1634776" y="3663001"/>
            <a:ext cx="3389375" cy="1647443"/>
          </a:xfrm>
          <a:custGeom>
            <a:avLst/>
            <a:gdLst>
              <a:gd name="T0" fmla="*/ 38 w 2224"/>
              <a:gd name="T1" fmla="*/ 1049 h 1081"/>
              <a:gd name="T2" fmla="*/ 96 w 2224"/>
              <a:gd name="T3" fmla="*/ 1019 h 1081"/>
              <a:gd name="T4" fmla="*/ 170 w 2224"/>
              <a:gd name="T5" fmla="*/ 981 h 1081"/>
              <a:gd name="T6" fmla="*/ 200 w 2224"/>
              <a:gd name="T7" fmla="*/ 963 h 1081"/>
              <a:gd name="T8" fmla="*/ 242 w 2224"/>
              <a:gd name="T9" fmla="*/ 944 h 1081"/>
              <a:gd name="T10" fmla="*/ 285 w 2224"/>
              <a:gd name="T11" fmla="*/ 918 h 1081"/>
              <a:gd name="T12" fmla="*/ 321 w 2224"/>
              <a:gd name="T13" fmla="*/ 896 h 1081"/>
              <a:gd name="T14" fmla="*/ 363 w 2224"/>
              <a:gd name="T15" fmla="*/ 874 h 1081"/>
              <a:gd name="T16" fmla="*/ 403 w 2224"/>
              <a:gd name="T17" fmla="*/ 858 h 1081"/>
              <a:gd name="T18" fmla="*/ 437 w 2224"/>
              <a:gd name="T19" fmla="*/ 824 h 1081"/>
              <a:gd name="T20" fmla="*/ 489 w 2224"/>
              <a:gd name="T21" fmla="*/ 790 h 1081"/>
              <a:gd name="T22" fmla="*/ 529 w 2224"/>
              <a:gd name="T23" fmla="*/ 764 h 1081"/>
              <a:gd name="T24" fmla="*/ 569 w 2224"/>
              <a:gd name="T25" fmla="*/ 750 h 1081"/>
              <a:gd name="T26" fmla="*/ 617 w 2224"/>
              <a:gd name="T27" fmla="*/ 720 h 1081"/>
              <a:gd name="T28" fmla="*/ 673 w 2224"/>
              <a:gd name="T29" fmla="*/ 710 h 1081"/>
              <a:gd name="T30" fmla="*/ 741 w 2224"/>
              <a:gd name="T31" fmla="*/ 684 h 1081"/>
              <a:gd name="T32" fmla="*/ 773 w 2224"/>
              <a:gd name="T33" fmla="*/ 668 h 1081"/>
              <a:gd name="T34" fmla="*/ 797 w 2224"/>
              <a:gd name="T35" fmla="*/ 652 h 1081"/>
              <a:gd name="T36" fmla="*/ 829 w 2224"/>
              <a:gd name="T37" fmla="*/ 632 h 1081"/>
              <a:gd name="T38" fmla="*/ 856 w 2224"/>
              <a:gd name="T39" fmla="*/ 628 h 1081"/>
              <a:gd name="T40" fmla="*/ 872 w 2224"/>
              <a:gd name="T41" fmla="*/ 610 h 1081"/>
              <a:gd name="T42" fmla="*/ 888 w 2224"/>
              <a:gd name="T43" fmla="*/ 600 h 1081"/>
              <a:gd name="T44" fmla="*/ 924 w 2224"/>
              <a:gd name="T45" fmla="*/ 577 h 1081"/>
              <a:gd name="T46" fmla="*/ 940 w 2224"/>
              <a:gd name="T47" fmla="*/ 567 h 1081"/>
              <a:gd name="T48" fmla="*/ 984 w 2224"/>
              <a:gd name="T49" fmla="*/ 551 h 1081"/>
              <a:gd name="T50" fmla="*/ 1030 w 2224"/>
              <a:gd name="T51" fmla="*/ 543 h 1081"/>
              <a:gd name="T52" fmla="*/ 1070 w 2224"/>
              <a:gd name="T53" fmla="*/ 527 h 1081"/>
              <a:gd name="T54" fmla="*/ 1108 w 2224"/>
              <a:gd name="T55" fmla="*/ 517 h 1081"/>
              <a:gd name="T56" fmla="*/ 1136 w 2224"/>
              <a:gd name="T57" fmla="*/ 493 h 1081"/>
              <a:gd name="T58" fmla="*/ 1168 w 2224"/>
              <a:gd name="T59" fmla="*/ 475 h 1081"/>
              <a:gd name="T60" fmla="*/ 1208 w 2224"/>
              <a:gd name="T61" fmla="*/ 459 h 1081"/>
              <a:gd name="T62" fmla="*/ 1246 w 2224"/>
              <a:gd name="T63" fmla="*/ 447 h 1081"/>
              <a:gd name="T64" fmla="*/ 1258 w 2224"/>
              <a:gd name="T65" fmla="*/ 437 h 1081"/>
              <a:gd name="T66" fmla="*/ 1278 w 2224"/>
              <a:gd name="T67" fmla="*/ 431 h 1081"/>
              <a:gd name="T68" fmla="*/ 1316 w 2224"/>
              <a:gd name="T69" fmla="*/ 421 h 1081"/>
              <a:gd name="T70" fmla="*/ 1348 w 2224"/>
              <a:gd name="T71" fmla="*/ 409 h 1081"/>
              <a:gd name="T72" fmla="*/ 1362 w 2224"/>
              <a:gd name="T73" fmla="*/ 393 h 1081"/>
              <a:gd name="T74" fmla="*/ 1394 w 2224"/>
              <a:gd name="T75" fmla="*/ 387 h 1081"/>
              <a:gd name="T76" fmla="*/ 1398 w 2224"/>
              <a:gd name="T77" fmla="*/ 371 h 1081"/>
              <a:gd name="T78" fmla="*/ 1449 w 2224"/>
              <a:gd name="T79" fmla="*/ 365 h 1081"/>
              <a:gd name="T80" fmla="*/ 1467 w 2224"/>
              <a:gd name="T81" fmla="*/ 345 h 1081"/>
              <a:gd name="T82" fmla="*/ 1525 w 2224"/>
              <a:gd name="T83" fmla="*/ 337 h 1081"/>
              <a:gd name="T84" fmla="*/ 1533 w 2224"/>
              <a:gd name="T85" fmla="*/ 317 h 1081"/>
              <a:gd name="T86" fmla="*/ 1559 w 2224"/>
              <a:gd name="T87" fmla="*/ 313 h 1081"/>
              <a:gd name="T88" fmla="*/ 1579 w 2224"/>
              <a:gd name="T89" fmla="*/ 301 h 1081"/>
              <a:gd name="T90" fmla="*/ 1615 w 2224"/>
              <a:gd name="T91" fmla="*/ 297 h 1081"/>
              <a:gd name="T92" fmla="*/ 1635 w 2224"/>
              <a:gd name="T93" fmla="*/ 289 h 1081"/>
              <a:gd name="T94" fmla="*/ 1707 w 2224"/>
              <a:gd name="T95" fmla="*/ 275 h 1081"/>
              <a:gd name="T96" fmla="*/ 1721 w 2224"/>
              <a:gd name="T97" fmla="*/ 255 h 1081"/>
              <a:gd name="T98" fmla="*/ 1743 w 2224"/>
              <a:gd name="T99" fmla="*/ 247 h 1081"/>
              <a:gd name="T100" fmla="*/ 1803 w 2224"/>
              <a:gd name="T101" fmla="*/ 226 h 1081"/>
              <a:gd name="T102" fmla="*/ 1817 w 2224"/>
              <a:gd name="T103" fmla="*/ 220 h 1081"/>
              <a:gd name="T104" fmla="*/ 1837 w 2224"/>
              <a:gd name="T105" fmla="*/ 208 h 1081"/>
              <a:gd name="T106" fmla="*/ 1905 w 2224"/>
              <a:gd name="T107" fmla="*/ 198 h 1081"/>
              <a:gd name="T108" fmla="*/ 1907 w 2224"/>
              <a:gd name="T109" fmla="*/ 180 h 1081"/>
              <a:gd name="T110" fmla="*/ 1933 w 2224"/>
              <a:gd name="T111" fmla="*/ 170 h 1081"/>
              <a:gd name="T112" fmla="*/ 1951 w 2224"/>
              <a:gd name="T113" fmla="*/ 148 h 1081"/>
              <a:gd name="T114" fmla="*/ 2136 w 2224"/>
              <a:gd name="T115" fmla="*/ 122 h 1081"/>
              <a:gd name="T116" fmla="*/ 2140 w 2224"/>
              <a:gd name="T117" fmla="*/ 82 h 1081"/>
              <a:gd name="T118" fmla="*/ 2180 w 2224"/>
              <a:gd name="T119" fmla="*/ 70 h 1081"/>
              <a:gd name="T120" fmla="*/ 2182 w 2224"/>
              <a:gd name="T121" fmla="*/ 36 h 1081"/>
              <a:gd name="T122" fmla="*/ 2202 w 2224"/>
              <a:gd name="T123" fmla="*/ 10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4" h="1081">
                <a:moveTo>
                  <a:pt x="0" y="1081"/>
                </a:moveTo>
                <a:lnTo>
                  <a:pt x="28" y="1059"/>
                </a:lnTo>
                <a:lnTo>
                  <a:pt x="38" y="1049"/>
                </a:lnTo>
                <a:lnTo>
                  <a:pt x="56" y="1045"/>
                </a:lnTo>
                <a:lnTo>
                  <a:pt x="80" y="1029"/>
                </a:lnTo>
                <a:lnTo>
                  <a:pt x="96" y="1019"/>
                </a:lnTo>
                <a:lnTo>
                  <a:pt x="130" y="1005"/>
                </a:lnTo>
                <a:lnTo>
                  <a:pt x="144" y="999"/>
                </a:lnTo>
                <a:lnTo>
                  <a:pt x="170" y="981"/>
                </a:lnTo>
                <a:lnTo>
                  <a:pt x="182" y="981"/>
                </a:lnTo>
                <a:lnTo>
                  <a:pt x="192" y="971"/>
                </a:lnTo>
                <a:lnTo>
                  <a:pt x="200" y="963"/>
                </a:lnTo>
                <a:lnTo>
                  <a:pt x="220" y="957"/>
                </a:lnTo>
                <a:lnTo>
                  <a:pt x="222" y="948"/>
                </a:lnTo>
                <a:lnTo>
                  <a:pt x="242" y="944"/>
                </a:lnTo>
                <a:lnTo>
                  <a:pt x="254" y="936"/>
                </a:lnTo>
                <a:lnTo>
                  <a:pt x="257" y="928"/>
                </a:lnTo>
                <a:lnTo>
                  <a:pt x="285" y="918"/>
                </a:lnTo>
                <a:lnTo>
                  <a:pt x="301" y="906"/>
                </a:lnTo>
                <a:lnTo>
                  <a:pt x="311" y="900"/>
                </a:lnTo>
                <a:lnTo>
                  <a:pt x="321" y="896"/>
                </a:lnTo>
                <a:lnTo>
                  <a:pt x="333" y="890"/>
                </a:lnTo>
                <a:lnTo>
                  <a:pt x="349" y="888"/>
                </a:lnTo>
                <a:lnTo>
                  <a:pt x="363" y="874"/>
                </a:lnTo>
                <a:lnTo>
                  <a:pt x="385" y="868"/>
                </a:lnTo>
                <a:lnTo>
                  <a:pt x="389" y="864"/>
                </a:lnTo>
                <a:lnTo>
                  <a:pt x="403" y="858"/>
                </a:lnTo>
                <a:lnTo>
                  <a:pt x="413" y="844"/>
                </a:lnTo>
                <a:lnTo>
                  <a:pt x="427" y="834"/>
                </a:lnTo>
                <a:lnTo>
                  <a:pt x="437" y="824"/>
                </a:lnTo>
                <a:lnTo>
                  <a:pt x="461" y="812"/>
                </a:lnTo>
                <a:lnTo>
                  <a:pt x="481" y="804"/>
                </a:lnTo>
                <a:lnTo>
                  <a:pt x="489" y="790"/>
                </a:lnTo>
                <a:lnTo>
                  <a:pt x="505" y="782"/>
                </a:lnTo>
                <a:lnTo>
                  <a:pt x="523" y="774"/>
                </a:lnTo>
                <a:lnTo>
                  <a:pt x="529" y="764"/>
                </a:lnTo>
                <a:lnTo>
                  <a:pt x="547" y="760"/>
                </a:lnTo>
                <a:lnTo>
                  <a:pt x="549" y="754"/>
                </a:lnTo>
                <a:lnTo>
                  <a:pt x="569" y="750"/>
                </a:lnTo>
                <a:lnTo>
                  <a:pt x="585" y="734"/>
                </a:lnTo>
                <a:lnTo>
                  <a:pt x="601" y="726"/>
                </a:lnTo>
                <a:lnTo>
                  <a:pt x="617" y="720"/>
                </a:lnTo>
                <a:lnTo>
                  <a:pt x="631" y="716"/>
                </a:lnTo>
                <a:lnTo>
                  <a:pt x="655" y="714"/>
                </a:lnTo>
                <a:lnTo>
                  <a:pt x="673" y="710"/>
                </a:lnTo>
                <a:lnTo>
                  <a:pt x="685" y="694"/>
                </a:lnTo>
                <a:lnTo>
                  <a:pt x="733" y="692"/>
                </a:lnTo>
                <a:lnTo>
                  <a:pt x="741" y="684"/>
                </a:lnTo>
                <a:lnTo>
                  <a:pt x="751" y="682"/>
                </a:lnTo>
                <a:lnTo>
                  <a:pt x="759" y="672"/>
                </a:lnTo>
                <a:lnTo>
                  <a:pt x="773" y="668"/>
                </a:lnTo>
                <a:lnTo>
                  <a:pt x="781" y="664"/>
                </a:lnTo>
                <a:lnTo>
                  <a:pt x="789" y="660"/>
                </a:lnTo>
                <a:lnTo>
                  <a:pt x="797" y="652"/>
                </a:lnTo>
                <a:lnTo>
                  <a:pt x="799" y="646"/>
                </a:lnTo>
                <a:lnTo>
                  <a:pt x="825" y="640"/>
                </a:lnTo>
                <a:lnTo>
                  <a:pt x="829" y="632"/>
                </a:lnTo>
                <a:lnTo>
                  <a:pt x="839" y="632"/>
                </a:lnTo>
                <a:lnTo>
                  <a:pt x="841" y="628"/>
                </a:lnTo>
                <a:lnTo>
                  <a:pt x="856" y="628"/>
                </a:lnTo>
                <a:lnTo>
                  <a:pt x="856" y="622"/>
                </a:lnTo>
                <a:lnTo>
                  <a:pt x="868" y="620"/>
                </a:lnTo>
                <a:lnTo>
                  <a:pt x="872" y="610"/>
                </a:lnTo>
                <a:lnTo>
                  <a:pt x="876" y="606"/>
                </a:lnTo>
                <a:lnTo>
                  <a:pt x="876" y="600"/>
                </a:lnTo>
                <a:lnTo>
                  <a:pt x="888" y="600"/>
                </a:lnTo>
                <a:lnTo>
                  <a:pt x="892" y="592"/>
                </a:lnTo>
                <a:lnTo>
                  <a:pt x="906" y="583"/>
                </a:lnTo>
                <a:lnTo>
                  <a:pt x="924" y="577"/>
                </a:lnTo>
                <a:lnTo>
                  <a:pt x="926" y="573"/>
                </a:lnTo>
                <a:lnTo>
                  <a:pt x="940" y="573"/>
                </a:lnTo>
                <a:lnTo>
                  <a:pt x="940" y="567"/>
                </a:lnTo>
                <a:lnTo>
                  <a:pt x="966" y="567"/>
                </a:lnTo>
                <a:lnTo>
                  <a:pt x="974" y="557"/>
                </a:lnTo>
                <a:lnTo>
                  <a:pt x="984" y="551"/>
                </a:lnTo>
                <a:lnTo>
                  <a:pt x="994" y="549"/>
                </a:lnTo>
                <a:lnTo>
                  <a:pt x="1010" y="545"/>
                </a:lnTo>
                <a:lnTo>
                  <a:pt x="1030" y="543"/>
                </a:lnTo>
                <a:lnTo>
                  <a:pt x="1044" y="539"/>
                </a:lnTo>
                <a:lnTo>
                  <a:pt x="1064" y="533"/>
                </a:lnTo>
                <a:lnTo>
                  <a:pt x="1070" y="527"/>
                </a:lnTo>
                <a:lnTo>
                  <a:pt x="1086" y="527"/>
                </a:lnTo>
                <a:lnTo>
                  <a:pt x="1088" y="521"/>
                </a:lnTo>
                <a:lnTo>
                  <a:pt x="1108" y="517"/>
                </a:lnTo>
                <a:lnTo>
                  <a:pt x="1118" y="511"/>
                </a:lnTo>
                <a:lnTo>
                  <a:pt x="1122" y="499"/>
                </a:lnTo>
                <a:lnTo>
                  <a:pt x="1136" y="493"/>
                </a:lnTo>
                <a:lnTo>
                  <a:pt x="1152" y="489"/>
                </a:lnTo>
                <a:lnTo>
                  <a:pt x="1162" y="483"/>
                </a:lnTo>
                <a:lnTo>
                  <a:pt x="1168" y="475"/>
                </a:lnTo>
                <a:lnTo>
                  <a:pt x="1186" y="475"/>
                </a:lnTo>
                <a:lnTo>
                  <a:pt x="1200" y="467"/>
                </a:lnTo>
                <a:lnTo>
                  <a:pt x="1208" y="459"/>
                </a:lnTo>
                <a:lnTo>
                  <a:pt x="1220" y="459"/>
                </a:lnTo>
                <a:lnTo>
                  <a:pt x="1230" y="451"/>
                </a:lnTo>
                <a:lnTo>
                  <a:pt x="1246" y="447"/>
                </a:lnTo>
                <a:lnTo>
                  <a:pt x="1248" y="441"/>
                </a:lnTo>
                <a:lnTo>
                  <a:pt x="1258" y="441"/>
                </a:lnTo>
                <a:lnTo>
                  <a:pt x="1258" y="437"/>
                </a:lnTo>
                <a:lnTo>
                  <a:pt x="1266" y="437"/>
                </a:lnTo>
                <a:lnTo>
                  <a:pt x="1266" y="431"/>
                </a:lnTo>
                <a:lnTo>
                  <a:pt x="1278" y="431"/>
                </a:lnTo>
                <a:lnTo>
                  <a:pt x="1294" y="427"/>
                </a:lnTo>
                <a:lnTo>
                  <a:pt x="1316" y="427"/>
                </a:lnTo>
                <a:lnTo>
                  <a:pt x="1316" y="421"/>
                </a:lnTo>
                <a:lnTo>
                  <a:pt x="1334" y="421"/>
                </a:lnTo>
                <a:lnTo>
                  <a:pt x="1338" y="409"/>
                </a:lnTo>
                <a:lnTo>
                  <a:pt x="1348" y="409"/>
                </a:lnTo>
                <a:lnTo>
                  <a:pt x="1352" y="399"/>
                </a:lnTo>
                <a:lnTo>
                  <a:pt x="1362" y="399"/>
                </a:lnTo>
                <a:lnTo>
                  <a:pt x="1362" y="393"/>
                </a:lnTo>
                <a:lnTo>
                  <a:pt x="1390" y="393"/>
                </a:lnTo>
                <a:lnTo>
                  <a:pt x="1390" y="387"/>
                </a:lnTo>
                <a:lnTo>
                  <a:pt x="1394" y="387"/>
                </a:lnTo>
                <a:lnTo>
                  <a:pt x="1394" y="379"/>
                </a:lnTo>
                <a:lnTo>
                  <a:pt x="1398" y="379"/>
                </a:lnTo>
                <a:lnTo>
                  <a:pt x="1398" y="371"/>
                </a:lnTo>
                <a:lnTo>
                  <a:pt x="1428" y="371"/>
                </a:lnTo>
                <a:lnTo>
                  <a:pt x="1428" y="365"/>
                </a:lnTo>
                <a:lnTo>
                  <a:pt x="1449" y="365"/>
                </a:lnTo>
                <a:lnTo>
                  <a:pt x="1449" y="359"/>
                </a:lnTo>
                <a:lnTo>
                  <a:pt x="1467" y="359"/>
                </a:lnTo>
                <a:lnTo>
                  <a:pt x="1467" y="345"/>
                </a:lnTo>
                <a:lnTo>
                  <a:pt x="1509" y="345"/>
                </a:lnTo>
                <a:lnTo>
                  <a:pt x="1509" y="337"/>
                </a:lnTo>
                <a:lnTo>
                  <a:pt x="1525" y="337"/>
                </a:lnTo>
                <a:lnTo>
                  <a:pt x="1525" y="327"/>
                </a:lnTo>
                <a:lnTo>
                  <a:pt x="1533" y="327"/>
                </a:lnTo>
                <a:lnTo>
                  <a:pt x="1533" y="317"/>
                </a:lnTo>
                <a:lnTo>
                  <a:pt x="1543" y="317"/>
                </a:lnTo>
                <a:lnTo>
                  <a:pt x="1543" y="313"/>
                </a:lnTo>
                <a:lnTo>
                  <a:pt x="1559" y="313"/>
                </a:lnTo>
                <a:lnTo>
                  <a:pt x="1559" y="305"/>
                </a:lnTo>
                <a:lnTo>
                  <a:pt x="1579" y="305"/>
                </a:lnTo>
                <a:lnTo>
                  <a:pt x="1579" y="301"/>
                </a:lnTo>
                <a:lnTo>
                  <a:pt x="1591" y="301"/>
                </a:lnTo>
                <a:lnTo>
                  <a:pt x="1591" y="297"/>
                </a:lnTo>
                <a:lnTo>
                  <a:pt x="1615" y="297"/>
                </a:lnTo>
                <a:lnTo>
                  <a:pt x="1615" y="293"/>
                </a:lnTo>
                <a:lnTo>
                  <a:pt x="1635" y="293"/>
                </a:lnTo>
                <a:lnTo>
                  <a:pt x="1635" y="289"/>
                </a:lnTo>
                <a:lnTo>
                  <a:pt x="1645" y="289"/>
                </a:lnTo>
                <a:lnTo>
                  <a:pt x="1645" y="275"/>
                </a:lnTo>
                <a:lnTo>
                  <a:pt x="1707" y="275"/>
                </a:lnTo>
                <a:lnTo>
                  <a:pt x="1707" y="267"/>
                </a:lnTo>
                <a:lnTo>
                  <a:pt x="1721" y="267"/>
                </a:lnTo>
                <a:lnTo>
                  <a:pt x="1721" y="255"/>
                </a:lnTo>
                <a:lnTo>
                  <a:pt x="1729" y="255"/>
                </a:lnTo>
                <a:lnTo>
                  <a:pt x="1729" y="247"/>
                </a:lnTo>
                <a:lnTo>
                  <a:pt x="1743" y="247"/>
                </a:lnTo>
                <a:lnTo>
                  <a:pt x="1743" y="237"/>
                </a:lnTo>
                <a:lnTo>
                  <a:pt x="1803" y="237"/>
                </a:lnTo>
                <a:lnTo>
                  <a:pt x="1803" y="226"/>
                </a:lnTo>
                <a:lnTo>
                  <a:pt x="1811" y="226"/>
                </a:lnTo>
                <a:lnTo>
                  <a:pt x="1811" y="220"/>
                </a:lnTo>
                <a:lnTo>
                  <a:pt x="1817" y="220"/>
                </a:lnTo>
                <a:lnTo>
                  <a:pt x="1817" y="214"/>
                </a:lnTo>
                <a:lnTo>
                  <a:pt x="1837" y="214"/>
                </a:lnTo>
                <a:lnTo>
                  <a:pt x="1837" y="208"/>
                </a:lnTo>
                <a:lnTo>
                  <a:pt x="1885" y="208"/>
                </a:lnTo>
                <a:lnTo>
                  <a:pt x="1885" y="198"/>
                </a:lnTo>
                <a:lnTo>
                  <a:pt x="1905" y="198"/>
                </a:lnTo>
                <a:lnTo>
                  <a:pt x="1905" y="188"/>
                </a:lnTo>
                <a:lnTo>
                  <a:pt x="1907" y="188"/>
                </a:lnTo>
                <a:lnTo>
                  <a:pt x="1907" y="180"/>
                </a:lnTo>
                <a:lnTo>
                  <a:pt x="1923" y="180"/>
                </a:lnTo>
                <a:lnTo>
                  <a:pt x="1923" y="170"/>
                </a:lnTo>
                <a:lnTo>
                  <a:pt x="1933" y="170"/>
                </a:lnTo>
                <a:lnTo>
                  <a:pt x="1933" y="158"/>
                </a:lnTo>
                <a:lnTo>
                  <a:pt x="1951" y="158"/>
                </a:lnTo>
                <a:lnTo>
                  <a:pt x="1951" y="148"/>
                </a:lnTo>
                <a:lnTo>
                  <a:pt x="2104" y="148"/>
                </a:lnTo>
                <a:lnTo>
                  <a:pt x="2104" y="122"/>
                </a:lnTo>
                <a:lnTo>
                  <a:pt x="2136" y="122"/>
                </a:lnTo>
                <a:lnTo>
                  <a:pt x="2136" y="106"/>
                </a:lnTo>
                <a:lnTo>
                  <a:pt x="2140" y="106"/>
                </a:lnTo>
                <a:lnTo>
                  <a:pt x="2140" y="82"/>
                </a:lnTo>
                <a:lnTo>
                  <a:pt x="2142" y="82"/>
                </a:lnTo>
                <a:lnTo>
                  <a:pt x="2142" y="70"/>
                </a:lnTo>
                <a:lnTo>
                  <a:pt x="2180" y="70"/>
                </a:lnTo>
                <a:lnTo>
                  <a:pt x="2180" y="44"/>
                </a:lnTo>
                <a:lnTo>
                  <a:pt x="2182" y="44"/>
                </a:lnTo>
                <a:lnTo>
                  <a:pt x="2182" y="36"/>
                </a:lnTo>
                <a:lnTo>
                  <a:pt x="2198" y="36"/>
                </a:lnTo>
                <a:lnTo>
                  <a:pt x="2198" y="10"/>
                </a:lnTo>
                <a:lnTo>
                  <a:pt x="2202" y="10"/>
                </a:lnTo>
                <a:lnTo>
                  <a:pt x="2202" y="0"/>
                </a:lnTo>
                <a:lnTo>
                  <a:pt x="2224" y="0"/>
                </a:lnTo>
              </a:path>
            </a:pathLst>
          </a:custGeom>
          <a:noFill/>
          <a:ln w="19050">
            <a:solidFill>
              <a:schemeClr val="accent6"/>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3" name="TextBox 32">
            <a:extLst>
              <a:ext uri="{FF2B5EF4-FFF2-40B4-BE49-F238E27FC236}">
                <a16:creationId xmlns:a16="http://schemas.microsoft.com/office/drawing/2014/main" id="{57C33C80-7E83-AF44-05FA-BDEDD5BD8A94}"/>
              </a:ext>
            </a:extLst>
          </p:cNvPr>
          <p:cNvSpPr txBox="1"/>
          <p:nvPr/>
        </p:nvSpPr>
        <p:spPr>
          <a:xfrm>
            <a:off x="1245114" y="2053466"/>
            <a:ext cx="288541"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20%</a:t>
            </a:r>
            <a:endParaRPr lang="en-IN" sz="1200" dirty="0">
              <a:latin typeface="Century Gothic" panose="020B0502020202020204" pitchFamily="34" charset="0"/>
              <a:ea typeface="MS Mincho" panose="02020609040205080304" pitchFamily="49" charset="-128"/>
            </a:endParaRPr>
          </a:p>
        </p:txBody>
      </p:sp>
      <p:sp>
        <p:nvSpPr>
          <p:cNvPr id="34" name="TextBox 33">
            <a:extLst>
              <a:ext uri="{FF2B5EF4-FFF2-40B4-BE49-F238E27FC236}">
                <a16:creationId xmlns:a16="http://schemas.microsoft.com/office/drawing/2014/main" id="{CB8B4A55-74F6-A0C7-720F-F55A01C14021}"/>
              </a:ext>
            </a:extLst>
          </p:cNvPr>
          <p:cNvSpPr txBox="1"/>
          <p:nvPr/>
        </p:nvSpPr>
        <p:spPr>
          <a:xfrm>
            <a:off x="1245114" y="2370458"/>
            <a:ext cx="288541"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18%</a:t>
            </a:r>
            <a:endParaRPr lang="en-IN" sz="1200" dirty="0">
              <a:latin typeface="Century Gothic" panose="020B0502020202020204" pitchFamily="34" charset="0"/>
              <a:ea typeface="MS Mincho" panose="02020609040205080304" pitchFamily="49" charset="-128"/>
            </a:endParaRPr>
          </a:p>
        </p:txBody>
      </p:sp>
      <p:sp>
        <p:nvSpPr>
          <p:cNvPr id="35" name="TextBox 34">
            <a:extLst>
              <a:ext uri="{FF2B5EF4-FFF2-40B4-BE49-F238E27FC236}">
                <a16:creationId xmlns:a16="http://schemas.microsoft.com/office/drawing/2014/main" id="{B27EEC2C-A8F8-E8CD-E52E-43187470038B}"/>
              </a:ext>
            </a:extLst>
          </p:cNvPr>
          <p:cNvSpPr txBox="1"/>
          <p:nvPr/>
        </p:nvSpPr>
        <p:spPr>
          <a:xfrm>
            <a:off x="1245114" y="2687449"/>
            <a:ext cx="288541"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16%</a:t>
            </a:r>
            <a:endParaRPr lang="en-IN" sz="1200" dirty="0">
              <a:latin typeface="Century Gothic" panose="020B0502020202020204" pitchFamily="34" charset="0"/>
              <a:ea typeface="MS Mincho" panose="02020609040205080304" pitchFamily="49" charset="-128"/>
            </a:endParaRPr>
          </a:p>
        </p:txBody>
      </p:sp>
      <p:sp>
        <p:nvSpPr>
          <p:cNvPr id="36" name="TextBox 35">
            <a:extLst>
              <a:ext uri="{FF2B5EF4-FFF2-40B4-BE49-F238E27FC236}">
                <a16:creationId xmlns:a16="http://schemas.microsoft.com/office/drawing/2014/main" id="{88F51FD9-9A18-7C5F-B6CB-0F22ECA76216}"/>
              </a:ext>
            </a:extLst>
          </p:cNvPr>
          <p:cNvSpPr txBox="1"/>
          <p:nvPr/>
        </p:nvSpPr>
        <p:spPr>
          <a:xfrm>
            <a:off x="1245114" y="3004441"/>
            <a:ext cx="288541"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14%</a:t>
            </a:r>
            <a:endParaRPr lang="en-IN" sz="1200" dirty="0">
              <a:latin typeface="Century Gothic" panose="020B0502020202020204" pitchFamily="34" charset="0"/>
              <a:ea typeface="MS Mincho" panose="02020609040205080304" pitchFamily="49" charset="-128"/>
            </a:endParaRPr>
          </a:p>
        </p:txBody>
      </p:sp>
      <p:sp>
        <p:nvSpPr>
          <p:cNvPr id="37" name="TextBox 36">
            <a:extLst>
              <a:ext uri="{FF2B5EF4-FFF2-40B4-BE49-F238E27FC236}">
                <a16:creationId xmlns:a16="http://schemas.microsoft.com/office/drawing/2014/main" id="{57D40F9B-A8C9-79F9-C8AD-A9420C7F6D64}"/>
              </a:ext>
            </a:extLst>
          </p:cNvPr>
          <p:cNvSpPr txBox="1"/>
          <p:nvPr/>
        </p:nvSpPr>
        <p:spPr>
          <a:xfrm>
            <a:off x="1245114" y="3321433"/>
            <a:ext cx="288541"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12%</a:t>
            </a:r>
            <a:endParaRPr lang="en-IN" sz="1200" dirty="0">
              <a:latin typeface="Century Gothic" panose="020B0502020202020204" pitchFamily="34" charset="0"/>
              <a:ea typeface="MS Mincho" panose="02020609040205080304" pitchFamily="49" charset="-128"/>
            </a:endParaRPr>
          </a:p>
        </p:txBody>
      </p:sp>
      <p:sp>
        <p:nvSpPr>
          <p:cNvPr id="38" name="TextBox 37">
            <a:extLst>
              <a:ext uri="{FF2B5EF4-FFF2-40B4-BE49-F238E27FC236}">
                <a16:creationId xmlns:a16="http://schemas.microsoft.com/office/drawing/2014/main" id="{2B3AB523-8415-470E-3EC9-2D5D0EE8FEA0}"/>
              </a:ext>
            </a:extLst>
          </p:cNvPr>
          <p:cNvSpPr txBox="1"/>
          <p:nvPr/>
        </p:nvSpPr>
        <p:spPr>
          <a:xfrm>
            <a:off x="1245114" y="3638425"/>
            <a:ext cx="288541"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10%</a:t>
            </a:r>
            <a:endParaRPr lang="en-IN" sz="1200" dirty="0">
              <a:latin typeface="Century Gothic" panose="020B0502020202020204" pitchFamily="34" charset="0"/>
              <a:ea typeface="MS Mincho" panose="02020609040205080304" pitchFamily="49" charset="-128"/>
            </a:endParaRPr>
          </a:p>
        </p:txBody>
      </p:sp>
      <p:sp>
        <p:nvSpPr>
          <p:cNvPr id="39" name="TextBox 38">
            <a:extLst>
              <a:ext uri="{FF2B5EF4-FFF2-40B4-BE49-F238E27FC236}">
                <a16:creationId xmlns:a16="http://schemas.microsoft.com/office/drawing/2014/main" id="{F3622850-3BA1-3C08-60EB-E617A2F4B990}"/>
              </a:ext>
            </a:extLst>
          </p:cNvPr>
          <p:cNvSpPr txBox="1"/>
          <p:nvPr/>
        </p:nvSpPr>
        <p:spPr>
          <a:xfrm>
            <a:off x="1330074" y="3955416"/>
            <a:ext cx="203582"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8%</a:t>
            </a:r>
            <a:endParaRPr lang="en-IN" sz="1200" dirty="0">
              <a:latin typeface="Century Gothic" panose="020B0502020202020204" pitchFamily="34" charset="0"/>
              <a:ea typeface="MS Mincho" panose="02020609040205080304" pitchFamily="49" charset="-128"/>
            </a:endParaRPr>
          </a:p>
        </p:txBody>
      </p:sp>
      <p:sp>
        <p:nvSpPr>
          <p:cNvPr id="40" name="TextBox 39">
            <a:extLst>
              <a:ext uri="{FF2B5EF4-FFF2-40B4-BE49-F238E27FC236}">
                <a16:creationId xmlns:a16="http://schemas.microsoft.com/office/drawing/2014/main" id="{5949C3DB-827E-8239-E1B4-991DE42632E3}"/>
              </a:ext>
            </a:extLst>
          </p:cNvPr>
          <p:cNvSpPr txBox="1"/>
          <p:nvPr/>
        </p:nvSpPr>
        <p:spPr>
          <a:xfrm>
            <a:off x="1330074" y="4272408"/>
            <a:ext cx="203582"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6%</a:t>
            </a:r>
            <a:endParaRPr lang="en-IN" sz="1200" dirty="0">
              <a:latin typeface="Century Gothic" panose="020B0502020202020204" pitchFamily="34" charset="0"/>
              <a:ea typeface="MS Mincho" panose="02020609040205080304" pitchFamily="49" charset="-128"/>
            </a:endParaRPr>
          </a:p>
        </p:txBody>
      </p:sp>
      <p:sp>
        <p:nvSpPr>
          <p:cNvPr id="41" name="TextBox 40">
            <a:extLst>
              <a:ext uri="{FF2B5EF4-FFF2-40B4-BE49-F238E27FC236}">
                <a16:creationId xmlns:a16="http://schemas.microsoft.com/office/drawing/2014/main" id="{A1C203E7-D30C-C489-18FC-AFEDEA4AEAB4}"/>
              </a:ext>
            </a:extLst>
          </p:cNvPr>
          <p:cNvSpPr txBox="1"/>
          <p:nvPr/>
        </p:nvSpPr>
        <p:spPr>
          <a:xfrm>
            <a:off x="1330074" y="4589400"/>
            <a:ext cx="203582"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4%</a:t>
            </a:r>
            <a:endParaRPr lang="en-IN" sz="1200" dirty="0">
              <a:latin typeface="Century Gothic" panose="020B0502020202020204" pitchFamily="34" charset="0"/>
              <a:ea typeface="MS Mincho" panose="02020609040205080304" pitchFamily="49" charset="-128"/>
            </a:endParaRPr>
          </a:p>
        </p:txBody>
      </p:sp>
      <p:sp>
        <p:nvSpPr>
          <p:cNvPr id="42" name="TextBox 41">
            <a:extLst>
              <a:ext uri="{FF2B5EF4-FFF2-40B4-BE49-F238E27FC236}">
                <a16:creationId xmlns:a16="http://schemas.microsoft.com/office/drawing/2014/main" id="{009DB398-2E2D-01B0-4D8C-5AA5ADF27A97}"/>
              </a:ext>
            </a:extLst>
          </p:cNvPr>
          <p:cNvSpPr txBox="1"/>
          <p:nvPr/>
        </p:nvSpPr>
        <p:spPr>
          <a:xfrm>
            <a:off x="1330074" y="4906391"/>
            <a:ext cx="203582"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2%</a:t>
            </a:r>
            <a:endParaRPr lang="en-IN" sz="1200" dirty="0">
              <a:latin typeface="Century Gothic" panose="020B0502020202020204" pitchFamily="34" charset="0"/>
              <a:ea typeface="MS Mincho" panose="02020609040205080304" pitchFamily="49" charset="-128"/>
            </a:endParaRPr>
          </a:p>
        </p:txBody>
      </p:sp>
      <p:sp>
        <p:nvSpPr>
          <p:cNvPr id="43" name="TextBox 42">
            <a:extLst>
              <a:ext uri="{FF2B5EF4-FFF2-40B4-BE49-F238E27FC236}">
                <a16:creationId xmlns:a16="http://schemas.microsoft.com/office/drawing/2014/main" id="{BFDB8CE4-DD95-2DFC-AFE0-938535EFB744}"/>
              </a:ext>
            </a:extLst>
          </p:cNvPr>
          <p:cNvSpPr txBox="1"/>
          <p:nvPr/>
        </p:nvSpPr>
        <p:spPr>
          <a:xfrm>
            <a:off x="1596700" y="5381662"/>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0</a:t>
            </a:r>
            <a:endParaRPr lang="en-IN" sz="1200" dirty="0">
              <a:latin typeface="Century Gothic" panose="020B0502020202020204" pitchFamily="34" charset="0"/>
              <a:ea typeface="MS Mincho" panose="02020609040205080304" pitchFamily="49" charset="-128"/>
            </a:endParaRPr>
          </a:p>
        </p:txBody>
      </p:sp>
      <p:sp>
        <p:nvSpPr>
          <p:cNvPr id="44" name="TextBox 43">
            <a:extLst>
              <a:ext uri="{FF2B5EF4-FFF2-40B4-BE49-F238E27FC236}">
                <a16:creationId xmlns:a16="http://schemas.microsoft.com/office/drawing/2014/main" id="{0B25F191-99D0-9C5E-31DE-5B38F340425D}"/>
              </a:ext>
            </a:extLst>
          </p:cNvPr>
          <p:cNvSpPr txBox="1"/>
          <p:nvPr/>
        </p:nvSpPr>
        <p:spPr>
          <a:xfrm>
            <a:off x="2064953" y="5381662"/>
            <a:ext cx="25487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180</a:t>
            </a:r>
            <a:endParaRPr lang="en-IN" sz="1200" dirty="0">
              <a:latin typeface="Century Gothic" panose="020B0502020202020204" pitchFamily="34" charset="0"/>
              <a:ea typeface="MS Mincho" panose="02020609040205080304" pitchFamily="49" charset="-128"/>
            </a:endParaRPr>
          </a:p>
        </p:txBody>
      </p:sp>
      <p:sp>
        <p:nvSpPr>
          <p:cNvPr id="45" name="TextBox 44">
            <a:extLst>
              <a:ext uri="{FF2B5EF4-FFF2-40B4-BE49-F238E27FC236}">
                <a16:creationId xmlns:a16="http://schemas.microsoft.com/office/drawing/2014/main" id="{734A1086-07E5-B563-84DE-908C1C3BC0AF}"/>
              </a:ext>
            </a:extLst>
          </p:cNvPr>
          <p:cNvSpPr txBox="1"/>
          <p:nvPr/>
        </p:nvSpPr>
        <p:spPr>
          <a:xfrm>
            <a:off x="2622739" y="5381662"/>
            <a:ext cx="25487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360</a:t>
            </a:r>
            <a:endParaRPr lang="en-IN" sz="1200" dirty="0">
              <a:latin typeface="Century Gothic" panose="020B0502020202020204" pitchFamily="34" charset="0"/>
              <a:ea typeface="MS Mincho" panose="02020609040205080304" pitchFamily="49" charset="-128"/>
            </a:endParaRPr>
          </a:p>
        </p:txBody>
      </p:sp>
      <p:sp>
        <p:nvSpPr>
          <p:cNvPr id="46" name="TextBox 45">
            <a:extLst>
              <a:ext uri="{FF2B5EF4-FFF2-40B4-BE49-F238E27FC236}">
                <a16:creationId xmlns:a16="http://schemas.microsoft.com/office/drawing/2014/main" id="{902CF846-4CC0-58B1-991C-BA012B1A4FAD}"/>
              </a:ext>
            </a:extLst>
          </p:cNvPr>
          <p:cNvSpPr txBox="1"/>
          <p:nvPr/>
        </p:nvSpPr>
        <p:spPr>
          <a:xfrm>
            <a:off x="3175950" y="5381662"/>
            <a:ext cx="25487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540</a:t>
            </a:r>
            <a:endParaRPr lang="en-IN" sz="1200" dirty="0">
              <a:latin typeface="Century Gothic" panose="020B0502020202020204" pitchFamily="34" charset="0"/>
              <a:ea typeface="MS Mincho" panose="02020609040205080304" pitchFamily="49" charset="-128"/>
            </a:endParaRPr>
          </a:p>
        </p:txBody>
      </p:sp>
      <p:sp>
        <p:nvSpPr>
          <p:cNvPr id="47" name="TextBox 46">
            <a:extLst>
              <a:ext uri="{FF2B5EF4-FFF2-40B4-BE49-F238E27FC236}">
                <a16:creationId xmlns:a16="http://schemas.microsoft.com/office/drawing/2014/main" id="{0B47A51A-51E6-3FF8-24F4-7E47E84A5E88}"/>
              </a:ext>
            </a:extLst>
          </p:cNvPr>
          <p:cNvSpPr txBox="1"/>
          <p:nvPr/>
        </p:nvSpPr>
        <p:spPr>
          <a:xfrm>
            <a:off x="3731448" y="5381662"/>
            <a:ext cx="25487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720</a:t>
            </a:r>
            <a:endParaRPr lang="en-IN" sz="1200" dirty="0">
              <a:latin typeface="Century Gothic" panose="020B0502020202020204" pitchFamily="34" charset="0"/>
              <a:ea typeface="MS Mincho" panose="02020609040205080304" pitchFamily="49" charset="-128"/>
            </a:endParaRPr>
          </a:p>
        </p:txBody>
      </p:sp>
      <p:sp>
        <p:nvSpPr>
          <p:cNvPr id="48" name="TextBox 47">
            <a:extLst>
              <a:ext uri="{FF2B5EF4-FFF2-40B4-BE49-F238E27FC236}">
                <a16:creationId xmlns:a16="http://schemas.microsoft.com/office/drawing/2014/main" id="{CD67D2AA-EC72-EF71-785E-4DB7A30DD5F0}"/>
              </a:ext>
            </a:extLst>
          </p:cNvPr>
          <p:cNvSpPr txBox="1"/>
          <p:nvPr/>
        </p:nvSpPr>
        <p:spPr>
          <a:xfrm>
            <a:off x="4286948" y="5381662"/>
            <a:ext cx="25487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900</a:t>
            </a:r>
            <a:endParaRPr lang="en-IN" sz="1200" dirty="0">
              <a:latin typeface="Century Gothic" panose="020B0502020202020204" pitchFamily="34" charset="0"/>
              <a:ea typeface="MS Mincho" panose="02020609040205080304" pitchFamily="49" charset="-128"/>
            </a:endParaRPr>
          </a:p>
        </p:txBody>
      </p:sp>
      <p:sp>
        <p:nvSpPr>
          <p:cNvPr id="49" name="TextBox 48">
            <a:extLst>
              <a:ext uri="{FF2B5EF4-FFF2-40B4-BE49-F238E27FC236}">
                <a16:creationId xmlns:a16="http://schemas.microsoft.com/office/drawing/2014/main" id="{02AE0AC7-AE22-1ED0-9ACC-9D6B115DB0DD}"/>
              </a:ext>
            </a:extLst>
          </p:cNvPr>
          <p:cNvSpPr txBox="1"/>
          <p:nvPr/>
        </p:nvSpPr>
        <p:spPr>
          <a:xfrm>
            <a:off x="4778327" y="5381662"/>
            <a:ext cx="38311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1,080</a:t>
            </a:r>
            <a:endParaRPr lang="en-IN" sz="1200" dirty="0">
              <a:latin typeface="Century Gothic" panose="020B0502020202020204" pitchFamily="34" charset="0"/>
              <a:ea typeface="MS Mincho" panose="02020609040205080304" pitchFamily="49" charset="-128"/>
            </a:endParaRPr>
          </a:p>
        </p:txBody>
      </p:sp>
      <p:sp>
        <p:nvSpPr>
          <p:cNvPr id="51" name="TextBox 50">
            <a:extLst>
              <a:ext uri="{FF2B5EF4-FFF2-40B4-BE49-F238E27FC236}">
                <a16:creationId xmlns:a16="http://schemas.microsoft.com/office/drawing/2014/main" id="{1034F500-F8E1-9DDE-FF92-9C838260CC4B}"/>
              </a:ext>
            </a:extLst>
          </p:cNvPr>
          <p:cNvSpPr txBox="1"/>
          <p:nvPr/>
        </p:nvSpPr>
        <p:spPr>
          <a:xfrm rot="16200000">
            <a:off x="474134" y="3633152"/>
            <a:ext cx="1006686" cy="184666"/>
          </a:xfrm>
          <a:prstGeom prst="rect">
            <a:avLst/>
          </a:prstGeom>
          <a:noFill/>
        </p:spPr>
        <p:txBody>
          <a:bodyPr wrap="none" lIns="0" tIns="0" rIns="0" bIns="0" rtlCol="0">
            <a:spAutoFit/>
          </a:bodyPr>
          <a:lstStyle/>
          <a:p>
            <a:pPr algn="r"/>
            <a:r>
              <a:rPr lang="en-US" sz="1200" b="1" dirty="0">
                <a:latin typeface="Century Gothic" panose="020B0502020202020204" pitchFamily="34" charset="0"/>
                <a:ea typeface="MS Mincho" panose="02020609040205080304" pitchFamily="49" charset="-128"/>
              </a:rPr>
              <a:t>5-Point MACE</a:t>
            </a:r>
            <a:endParaRPr lang="en-IN" sz="1200" b="1" dirty="0">
              <a:latin typeface="Century Gothic" panose="020B0502020202020204" pitchFamily="34" charset="0"/>
              <a:ea typeface="MS Mincho" panose="02020609040205080304" pitchFamily="49" charset="-128"/>
            </a:endParaRPr>
          </a:p>
        </p:txBody>
      </p:sp>
      <p:grpSp>
        <p:nvGrpSpPr>
          <p:cNvPr id="53" name="Group 52">
            <a:extLst>
              <a:ext uri="{FF2B5EF4-FFF2-40B4-BE49-F238E27FC236}">
                <a16:creationId xmlns:a16="http://schemas.microsoft.com/office/drawing/2014/main" id="{4FCA5C9D-12A1-0877-FA23-71174EE19C32}"/>
              </a:ext>
            </a:extLst>
          </p:cNvPr>
          <p:cNvGrpSpPr/>
          <p:nvPr/>
        </p:nvGrpSpPr>
        <p:grpSpPr>
          <a:xfrm>
            <a:off x="1767669" y="2176832"/>
            <a:ext cx="2165224" cy="601795"/>
            <a:chOff x="1525905" y="1422574"/>
            <a:chExt cx="2255442" cy="626870"/>
          </a:xfrm>
        </p:grpSpPr>
        <p:sp>
          <p:nvSpPr>
            <p:cNvPr id="57" name="TextBox 56">
              <a:extLst>
                <a:ext uri="{FF2B5EF4-FFF2-40B4-BE49-F238E27FC236}">
                  <a16:creationId xmlns:a16="http://schemas.microsoft.com/office/drawing/2014/main" id="{9C2A32F3-9BE9-99CF-7509-4F524AEA82E2}"/>
                </a:ext>
              </a:extLst>
            </p:cNvPr>
            <p:cNvSpPr txBox="1"/>
            <p:nvPr/>
          </p:nvSpPr>
          <p:spPr>
            <a:xfrm>
              <a:off x="1889469" y="1422574"/>
              <a:ext cx="1689832" cy="144270"/>
            </a:xfrm>
            <a:prstGeom prst="rect">
              <a:avLst/>
            </a:prstGeom>
            <a:noFill/>
          </p:spPr>
          <p:txBody>
            <a:bodyPr wrap="none" lIns="0" tIns="0" rIns="0" bIns="0" rtlCol="0">
              <a:spAutoFit/>
            </a:bodyPr>
            <a:lstStyle/>
            <a:p>
              <a:r>
                <a:rPr lang="en-US" sz="900" dirty="0">
                  <a:latin typeface="Century Gothic" panose="020B0502020202020204" pitchFamily="34" charset="0"/>
                  <a:ea typeface="MS Mincho" panose="02020609040205080304" pitchFamily="49" charset="-128"/>
                </a:rPr>
                <a:t>PBO and prior PCI (N = 8,563)</a:t>
              </a:r>
              <a:endParaRPr lang="en-IN" sz="900" dirty="0">
                <a:latin typeface="Century Gothic" panose="020B0502020202020204" pitchFamily="34" charset="0"/>
                <a:ea typeface="MS Mincho" panose="02020609040205080304" pitchFamily="49" charset="-128"/>
              </a:endParaRPr>
            </a:p>
          </p:txBody>
        </p:sp>
        <p:sp>
          <p:nvSpPr>
            <p:cNvPr id="58" name="TextBox 57">
              <a:extLst>
                <a:ext uri="{FF2B5EF4-FFF2-40B4-BE49-F238E27FC236}">
                  <a16:creationId xmlns:a16="http://schemas.microsoft.com/office/drawing/2014/main" id="{BB090E54-CD7B-6916-A1A9-40A136E343B7}"/>
                </a:ext>
              </a:extLst>
            </p:cNvPr>
            <p:cNvSpPr txBox="1"/>
            <p:nvPr/>
          </p:nvSpPr>
          <p:spPr>
            <a:xfrm>
              <a:off x="1889469" y="1583441"/>
              <a:ext cx="1699851" cy="144270"/>
            </a:xfrm>
            <a:prstGeom prst="rect">
              <a:avLst/>
            </a:prstGeom>
            <a:noFill/>
          </p:spPr>
          <p:txBody>
            <a:bodyPr wrap="none" lIns="0" tIns="0" rIns="0" bIns="0" rtlCol="0">
              <a:spAutoFit/>
            </a:bodyPr>
            <a:lstStyle/>
            <a:p>
              <a:r>
                <a:rPr lang="en-US" sz="900" dirty="0">
                  <a:latin typeface="Century Gothic" panose="020B0502020202020204" pitchFamily="34" charset="0"/>
                  <a:ea typeface="MS Mincho" panose="02020609040205080304" pitchFamily="49" charset="-128"/>
                </a:rPr>
                <a:t>EVO and prior PCI (N = 8,510)</a:t>
              </a:r>
              <a:endParaRPr lang="en-IN" sz="900" dirty="0">
                <a:latin typeface="Century Gothic" panose="020B0502020202020204" pitchFamily="34" charset="0"/>
                <a:ea typeface="MS Mincho" panose="02020609040205080304" pitchFamily="49" charset="-128"/>
              </a:endParaRPr>
            </a:p>
          </p:txBody>
        </p:sp>
        <p:sp>
          <p:nvSpPr>
            <p:cNvPr id="59" name="TextBox 58">
              <a:extLst>
                <a:ext uri="{FF2B5EF4-FFF2-40B4-BE49-F238E27FC236}">
                  <a16:creationId xmlns:a16="http://schemas.microsoft.com/office/drawing/2014/main" id="{DAFE5FFC-470B-553B-15C8-23955C8046C6}"/>
                </a:ext>
              </a:extLst>
            </p:cNvPr>
            <p:cNvSpPr txBox="1"/>
            <p:nvPr/>
          </p:nvSpPr>
          <p:spPr>
            <a:xfrm>
              <a:off x="1889469" y="1744308"/>
              <a:ext cx="1881860" cy="144270"/>
            </a:xfrm>
            <a:prstGeom prst="rect">
              <a:avLst/>
            </a:prstGeom>
            <a:noFill/>
          </p:spPr>
          <p:txBody>
            <a:bodyPr wrap="none" lIns="0" tIns="0" rIns="0" bIns="0" rtlCol="0">
              <a:spAutoFit/>
            </a:bodyPr>
            <a:lstStyle/>
            <a:p>
              <a:r>
                <a:rPr lang="en-US" sz="900" dirty="0">
                  <a:latin typeface="Century Gothic" panose="020B0502020202020204" pitchFamily="34" charset="0"/>
                  <a:ea typeface="MS Mincho" panose="02020609040205080304" pitchFamily="49" charset="-128"/>
                </a:rPr>
                <a:t>PBO without prior PCI (N = 5,198)</a:t>
              </a:r>
              <a:endParaRPr lang="en-IN" sz="900" dirty="0">
                <a:latin typeface="Century Gothic" panose="020B0502020202020204" pitchFamily="34" charset="0"/>
                <a:ea typeface="MS Mincho" panose="02020609040205080304" pitchFamily="49" charset="-128"/>
              </a:endParaRPr>
            </a:p>
          </p:txBody>
        </p:sp>
        <p:sp>
          <p:nvSpPr>
            <p:cNvPr id="60" name="TextBox 59">
              <a:extLst>
                <a:ext uri="{FF2B5EF4-FFF2-40B4-BE49-F238E27FC236}">
                  <a16:creationId xmlns:a16="http://schemas.microsoft.com/office/drawing/2014/main" id="{58036615-4A4B-5F24-CF92-C9C282EE907F}"/>
                </a:ext>
              </a:extLst>
            </p:cNvPr>
            <p:cNvSpPr txBox="1"/>
            <p:nvPr/>
          </p:nvSpPr>
          <p:spPr>
            <a:xfrm>
              <a:off x="1889469" y="1905174"/>
              <a:ext cx="1891878" cy="144270"/>
            </a:xfrm>
            <a:prstGeom prst="rect">
              <a:avLst/>
            </a:prstGeom>
            <a:noFill/>
          </p:spPr>
          <p:txBody>
            <a:bodyPr wrap="none" lIns="0" tIns="0" rIns="0" bIns="0" rtlCol="0">
              <a:spAutoFit/>
            </a:bodyPr>
            <a:lstStyle/>
            <a:p>
              <a:r>
                <a:rPr lang="en-US" sz="900" dirty="0">
                  <a:latin typeface="Century Gothic" panose="020B0502020202020204" pitchFamily="34" charset="0"/>
                  <a:ea typeface="MS Mincho" panose="02020609040205080304" pitchFamily="49" charset="-128"/>
                </a:rPr>
                <a:t>EVO without prior PCI (N = 5,257)</a:t>
              </a:r>
              <a:endParaRPr lang="en-IN" sz="900" dirty="0">
                <a:latin typeface="Century Gothic" panose="020B0502020202020204" pitchFamily="34" charset="0"/>
                <a:ea typeface="MS Mincho" panose="02020609040205080304" pitchFamily="49" charset="-128"/>
              </a:endParaRPr>
            </a:p>
          </p:txBody>
        </p:sp>
        <p:cxnSp>
          <p:nvCxnSpPr>
            <p:cNvPr id="61" name="Straight Connector 60">
              <a:extLst>
                <a:ext uri="{FF2B5EF4-FFF2-40B4-BE49-F238E27FC236}">
                  <a16:creationId xmlns:a16="http://schemas.microsoft.com/office/drawing/2014/main" id="{246D2B73-139E-C5CD-4DB7-A7501FF560CC}"/>
                </a:ext>
              </a:extLst>
            </p:cNvPr>
            <p:cNvCxnSpPr>
              <a:cxnSpLocks/>
            </p:cNvCxnSpPr>
            <p:nvPr/>
          </p:nvCxnSpPr>
          <p:spPr>
            <a:xfrm>
              <a:off x="1525905" y="1499518"/>
              <a:ext cx="279083" cy="0"/>
            </a:xfrm>
            <a:prstGeom prst="line">
              <a:avLst/>
            </a:prstGeom>
            <a:noFill/>
            <a:ln w="28575">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62" name="Straight Connector 61">
              <a:extLst>
                <a:ext uri="{FF2B5EF4-FFF2-40B4-BE49-F238E27FC236}">
                  <a16:creationId xmlns:a16="http://schemas.microsoft.com/office/drawing/2014/main" id="{B16914A9-C8C1-FDDD-1DC8-0FA547D5C7EB}"/>
                </a:ext>
              </a:extLst>
            </p:cNvPr>
            <p:cNvCxnSpPr>
              <a:cxnSpLocks/>
            </p:cNvCxnSpPr>
            <p:nvPr/>
          </p:nvCxnSpPr>
          <p:spPr>
            <a:xfrm>
              <a:off x="1525905" y="1657820"/>
              <a:ext cx="279083" cy="0"/>
            </a:xfrm>
            <a:prstGeom prst="line">
              <a:avLst/>
            </a:prstGeom>
            <a:noFill/>
            <a:ln w="28575">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63" name="Straight Connector 62">
              <a:extLst>
                <a:ext uri="{FF2B5EF4-FFF2-40B4-BE49-F238E27FC236}">
                  <a16:creationId xmlns:a16="http://schemas.microsoft.com/office/drawing/2014/main" id="{54B9F84C-4208-303A-F462-275A0652A97D}"/>
                </a:ext>
              </a:extLst>
            </p:cNvPr>
            <p:cNvCxnSpPr>
              <a:cxnSpLocks/>
            </p:cNvCxnSpPr>
            <p:nvPr/>
          </p:nvCxnSpPr>
          <p:spPr>
            <a:xfrm>
              <a:off x="1525905" y="1816122"/>
              <a:ext cx="279083" cy="0"/>
            </a:xfrm>
            <a:prstGeom prst="line">
              <a:avLst/>
            </a:prstGeom>
            <a:noFill/>
            <a:ln w="28575">
              <a:solidFill>
                <a:srgbClr val="113E6B"/>
              </a:solidFill>
              <a:prstDash val="dash"/>
              <a:round/>
              <a:headEnd/>
              <a:tailEnd/>
            </a:ln>
            <a:extLst>
              <a:ext uri="{909E8E84-426E-40DD-AFC4-6F175D3DCCD1}">
                <a14:hiddenFill xmlns:a14="http://schemas.microsoft.com/office/drawing/2010/main">
                  <a:solidFill>
                    <a:srgbClr val="FFFFFF"/>
                  </a:solidFill>
                </a14:hiddenFill>
              </a:ext>
            </a:extLst>
          </p:spPr>
        </p:cxnSp>
        <p:cxnSp>
          <p:nvCxnSpPr>
            <p:cNvPr id="64" name="Straight Connector 63">
              <a:extLst>
                <a:ext uri="{FF2B5EF4-FFF2-40B4-BE49-F238E27FC236}">
                  <a16:creationId xmlns:a16="http://schemas.microsoft.com/office/drawing/2014/main" id="{2329EC7C-1F86-A676-EEE3-534DB0FA5806}"/>
                </a:ext>
              </a:extLst>
            </p:cNvPr>
            <p:cNvCxnSpPr>
              <a:cxnSpLocks/>
            </p:cNvCxnSpPr>
            <p:nvPr/>
          </p:nvCxnSpPr>
          <p:spPr>
            <a:xfrm>
              <a:off x="1525905" y="1974423"/>
              <a:ext cx="279083" cy="0"/>
            </a:xfrm>
            <a:prstGeom prst="line">
              <a:avLst/>
            </a:prstGeom>
            <a:noFill/>
            <a:ln w="28575">
              <a:solidFill>
                <a:schemeClr val="accent6"/>
              </a:solidFill>
              <a:prstDash val="dash"/>
              <a:round/>
              <a:headEnd/>
              <a:tailEnd/>
            </a:ln>
            <a:extLst>
              <a:ext uri="{909E8E84-426E-40DD-AFC4-6F175D3DCCD1}">
                <a14:hiddenFill xmlns:a14="http://schemas.microsoft.com/office/drawing/2010/main">
                  <a:solidFill>
                    <a:srgbClr val="FFFFFF"/>
                  </a:solidFill>
                </a14:hiddenFill>
              </a:ext>
            </a:extLst>
          </p:spPr>
        </p:cxnSp>
      </p:grpSp>
      <p:sp>
        <p:nvSpPr>
          <p:cNvPr id="54" name="TextBox 53">
            <a:extLst>
              <a:ext uri="{FF2B5EF4-FFF2-40B4-BE49-F238E27FC236}">
                <a16:creationId xmlns:a16="http://schemas.microsoft.com/office/drawing/2014/main" id="{388B0B19-ECA7-6761-2AC9-7F05D50B96AF}"/>
              </a:ext>
            </a:extLst>
          </p:cNvPr>
          <p:cNvSpPr txBox="1"/>
          <p:nvPr/>
        </p:nvSpPr>
        <p:spPr>
          <a:xfrm>
            <a:off x="1916355" y="2955641"/>
            <a:ext cx="1622240" cy="692497"/>
          </a:xfrm>
          <a:prstGeom prst="rect">
            <a:avLst/>
          </a:prstGeom>
          <a:noFill/>
        </p:spPr>
        <p:txBody>
          <a:bodyPr wrap="none" lIns="0" tIns="0" rIns="0" bIns="0" rtlCol="0">
            <a:spAutoFit/>
          </a:bodyPr>
          <a:lstStyle/>
          <a:p>
            <a:pPr algn="ctr"/>
            <a:r>
              <a:rPr lang="en-US" sz="900" b="1" u="sng" dirty="0">
                <a:solidFill>
                  <a:schemeClr val="accent6">
                    <a:lumMod val="50000"/>
                  </a:schemeClr>
                </a:solidFill>
                <a:latin typeface="Century Gothic" panose="020B0502020202020204" pitchFamily="34" charset="0"/>
                <a:ea typeface="MS Mincho" panose="02020609040205080304" pitchFamily="49" charset="-128"/>
              </a:rPr>
              <a:t>Prior PCI</a:t>
            </a:r>
          </a:p>
          <a:p>
            <a:pPr algn="ctr"/>
            <a:r>
              <a:rPr lang="en-US" sz="900" dirty="0">
                <a:latin typeface="Century Gothic" panose="020B0502020202020204" pitchFamily="34" charset="0"/>
                <a:ea typeface="MS Mincho" panose="02020609040205080304" pitchFamily="49" charset="-128"/>
              </a:rPr>
              <a:t>HR (95% CI) = 0.84 (0.77–0.91)</a:t>
            </a:r>
          </a:p>
          <a:p>
            <a:pPr algn="ctr"/>
            <a:r>
              <a:rPr lang="en-US" sz="900" i="1" dirty="0">
                <a:latin typeface="Century Gothic" panose="020B0502020202020204" pitchFamily="34" charset="0"/>
                <a:ea typeface="MS Mincho" panose="02020609040205080304" pitchFamily="49" charset="-128"/>
              </a:rPr>
              <a:t>P</a:t>
            </a:r>
            <a:r>
              <a:rPr lang="en-US" sz="900" dirty="0">
                <a:latin typeface="Century Gothic" panose="020B0502020202020204" pitchFamily="34" charset="0"/>
                <a:ea typeface="MS Mincho" panose="02020609040205080304" pitchFamily="49" charset="-128"/>
              </a:rPr>
              <a:t> &lt; 0.0001</a:t>
            </a:r>
          </a:p>
          <a:p>
            <a:pPr algn="ctr"/>
            <a:r>
              <a:rPr lang="en-US" sz="900" dirty="0">
                <a:latin typeface="Century Gothic" panose="020B0502020202020204" pitchFamily="34" charset="0"/>
                <a:ea typeface="MS Mincho" panose="02020609040205080304" pitchFamily="49" charset="-128"/>
              </a:rPr>
              <a:t>ARR = 2.0%</a:t>
            </a:r>
          </a:p>
          <a:p>
            <a:pPr algn="ctr"/>
            <a:r>
              <a:rPr lang="en-US" sz="900" b="1" dirty="0">
                <a:solidFill>
                  <a:schemeClr val="accent6">
                    <a:lumMod val="50000"/>
                  </a:schemeClr>
                </a:solidFill>
                <a:latin typeface="Century Gothic" panose="020B0502020202020204" pitchFamily="34" charset="0"/>
                <a:ea typeface="MS Mincho" panose="02020609040205080304" pitchFamily="49" charset="-128"/>
              </a:rPr>
              <a:t>NNT = 50</a:t>
            </a:r>
            <a:endParaRPr lang="en-IN" sz="900" b="1" dirty="0">
              <a:solidFill>
                <a:schemeClr val="accent6">
                  <a:lumMod val="50000"/>
                </a:schemeClr>
              </a:solidFill>
              <a:latin typeface="Century Gothic" panose="020B0502020202020204" pitchFamily="34" charset="0"/>
              <a:ea typeface="MS Mincho" panose="02020609040205080304" pitchFamily="49" charset="-128"/>
            </a:endParaRPr>
          </a:p>
        </p:txBody>
      </p:sp>
      <p:sp>
        <p:nvSpPr>
          <p:cNvPr id="55" name="TextBox 54">
            <a:extLst>
              <a:ext uri="{FF2B5EF4-FFF2-40B4-BE49-F238E27FC236}">
                <a16:creationId xmlns:a16="http://schemas.microsoft.com/office/drawing/2014/main" id="{3F530A62-9285-13BC-4D65-0C8B6A80AE20}"/>
              </a:ext>
            </a:extLst>
          </p:cNvPr>
          <p:cNvSpPr txBox="1"/>
          <p:nvPr/>
        </p:nvSpPr>
        <p:spPr>
          <a:xfrm>
            <a:off x="3787789" y="4272513"/>
            <a:ext cx="1622240" cy="415498"/>
          </a:xfrm>
          <a:prstGeom prst="rect">
            <a:avLst/>
          </a:prstGeom>
          <a:noFill/>
        </p:spPr>
        <p:txBody>
          <a:bodyPr wrap="none" lIns="0" tIns="0" rIns="0" bIns="0" rtlCol="0">
            <a:spAutoFit/>
          </a:bodyPr>
          <a:lstStyle/>
          <a:p>
            <a:pPr algn="ctr"/>
            <a:r>
              <a:rPr lang="en-US" sz="900" b="1" u="sng" dirty="0">
                <a:solidFill>
                  <a:schemeClr val="accent6">
                    <a:lumMod val="50000"/>
                  </a:schemeClr>
                </a:solidFill>
                <a:latin typeface="Century Gothic" panose="020B0502020202020204" pitchFamily="34" charset="0"/>
                <a:ea typeface="MS Mincho" panose="02020609040205080304" pitchFamily="49" charset="-128"/>
              </a:rPr>
              <a:t>No prior PCI</a:t>
            </a:r>
          </a:p>
          <a:p>
            <a:pPr algn="ctr"/>
            <a:r>
              <a:rPr lang="en-US" sz="900" dirty="0">
                <a:latin typeface="Century Gothic" panose="020B0502020202020204" pitchFamily="34" charset="0"/>
                <a:ea typeface="MS Mincho" panose="02020609040205080304" pitchFamily="49" charset="-128"/>
              </a:rPr>
              <a:t>HR (95% CI) = 0.88 (0.77–1.01)</a:t>
            </a:r>
          </a:p>
          <a:p>
            <a:pPr algn="ctr"/>
            <a:r>
              <a:rPr lang="en-US" sz="900" dirty="0">
                <a:latin typeface="Century Gothic" panose="020B0502020202020204" pitchFamily="34" charset="0"/>
                <a:ea typeface="MS Mincho" panose="02020609040205080304" pitchFamily="49" charset="-128"/>
              </a:rPr>
              <a:t>ARR (95% CI) = 0.9%</a:t>
            </a:r>
          </a:p>
        </p:txBody>
      </p:sp>
      <p:sp>
        <p:nvSpPr>
          <p:cNvPr id="56" name="TextBox 55">
            <a:extLst>
              <a:ext uri="{FF2B5EF4-FFF2-40B4-BE49-F238E27FC236}">
                <a16:creationId xmlns:a16="http://schemas.microsoft.com/office/drawing/2014/main" id="{8CCEEFCD-03BB-0D2B-D9B9-8831D8B15069}"/>
              </a:ext>
            </a:extLst>
          </p:cNvPr>
          <p:cNvSpPr txBox="1"/>
          <p:nvPr/>
        </p:nvSpPr>
        <p:spPr>
          <a:xfrm>
            <a:off x="2892459" y="4865368"/>
            <a:ext cx="2442977" cy="138499"/>
          </a:xfrm>
          <a:prstGeom prst="rect">
            <a:avLst/>
          </a:prstGeom>
          <a:noFill/>
        </p:spPr>
        <p:txBody>
          <a:bodyPr wrap="none" lIns="0" tIns="0" rIns="0" bIns="0" rtlCol="0">
            <a:spAutoFit/>
          </a:bodyPr>
          <a:lstStyle/>
          <a:p>
            <a:pPr algn="ctr"/>
            <a:r>
              <a:rPr lang="en-US" sz="900" b="1" i="1" u="sng" dirty="0">
                <a:solidFill>
                  <a:schemeClr val="accent6">
                    <a:lumMod val="50000"/>
                  </a:schemeClr>
                </a:solidFill>
                <a:latin typeface="Century Gothic" panose="020B0502020202020204" pitchFamily="34" charset="0"/>
                <a:ea typeface="MS Mincho" panose="02020609040205080304" pitchFamily="49" charset="-128"/>
              </a:rPr>
              <a:t>P</a:t>
            </a:r>
            <a:r>
              <a:rPr lang="en-US" sz="900" b="1" u="sng" dirty="0">
                <a:solidFill>
                  <a:schemeClr val="accent6">
                    <a:lumMod val="50000"/>
                  </a:schemeClr>
                </a:solidFill>
                <a:latin typeface="Century Gothic" panose="020B0502020202020204" pitchFamily="34" charset="0"/>
                <a:ea typeface="MS Mincho" panose="02020609040205080304" pitchFamily="49" charset="-128"/>
              </a:rPr>
              <a:t>-int for ARR</a:t>
            </a:r>
            <a:r>
              <a:rPr lang="en-US" sz="900" b="1" dirty="0">
                <a:solidFill>
                  <a:schemeClr val="accent6">
                    <a:lumMod val="50000"/>
                  </a:schemeClr>
                </a:solidFill>
                <a:latin typeface="Century Gothic" panose="020B0502020202020204" pitchFamily="34" charset="0"/>
                <a:ea typeface="MS Mincho" panose="02020609040205080304" pitchFamily="49" charset="-128"/>
              </a:rPr>
              <a:t> (prior PCI vs no prior PCI) = 0.14</a:t>
            </a:r>
          </a:p>
        </p:txBody>
      </p:sp>
      <p:cxnSp>
        <p:nvCxnSpPr>
          <p:cNvPr id="119" name="Straight Connector 118">
            <a:extLst>
              <a:ext uri="{FF2B5EF4-FFF2-40B4-BE49-F238E27FC236}">
                <a16:creationId xmlns:a16="http://schemas.microsoft.com/office/drawing/2014/main" id="{225CBD85-D806-A8EA-9D13-A73A10B53D60}"/>
              </a:ext>
            </a:extLst>
          </p:cNvPr>
          <p:cNvCxnSpPr>
            <a:cxnSpLocks/>
          </p:cNvCxnSpPr>
          <p:nvPr/>
        </p:nvCxnSpPr>
        <p:spPr>
          <a:xfrm>
            <a:off x="1612090" y="2099185"/>
            <a:ext cx="0" cy="324307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54D74DBA-544B-69B2-2D9A-93B6AFBFC3FD}"/>
              </a:ext>
            </a:extLst>
          </p:cNvPr>
          <p:cNvCxnSpPr>
            <a:cxnSpLocks/>
          </p:cNvCxnSpPr>
          <p:nvPr/>
        </p:nvCxnSpPr>
        <p:spPr>
          <a:xfrm>
            <a:off x="1612090" y="5344717"/>
            <a:ext cx="388450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7" name="Line 29">
            <a:extLst>
              <a:ext uri="{FF2B5EF4-FFF2-40B4-BE49-F238E27FC236}">
                <a16:creationId xmlns:a16="http://schemas.microsoft.com/office/drawing/2014/main" id="{C6D4C1E2-8927-BDD6-EBF9-0DFB238362BE}"/>
              </a:ext>
            </a:extLst>
          </p:cNvPr>
          <p:cNvSpPr>
            <a:spLocks noChangeShapeType="1"/>
          </p:cNvSpPr>
          <p:nvPr/>
        </p:nvSpPr>
        <p:spPr bwMode="auto">
          <a:xfrm>
            <a:off x="7380872" y="2143572"/>
            <a:ext cx="36576"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68" name="Line 30">
            <a:extLst>
              <a:ext uri="{FF2B5EF4-FFF2-40B4-BE49-F238E27FC236}">
                <a16:creationId xmlns:a16="http://schemas.microsoft.com/office/drawing/2014/main" id="{8925A4A2-E0F5-A5F8-A8CE-60B353015E6A}"/>
              </a:ext>
            </a:extLst>
          </p:cNvPr>
          <p:cNvSpPr>
            <a:spLocks noChangeShapeType="1"/>
          </p:cNvSpPr>
          <p:nvPr/>
        </p:nvSpPr>
        <p:spPr bwMode="auto">
          <a:xfrm>
            <a:off x="7380872" y="2539594"/>
            <a:ext cx="36576"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69" name="Line 31">
            <a:extLst>
              <a:ext uri="{FF2B5EF4-FFF2-40B4-BE49-F238E27FC236}">
                <a16:creationId xmlns:a16="http://schemas.microsoft.com/office/drawing/2014/main" id="{968E5009-4A60-605E-2944-0D2EE2C47ABF}"/>
              </a:ext>
            </a:extLst>
          </p:cNvPr>
          <p:cNvSpPr>
            <a:spLocks noChangeShapeType="1"/>
          </p:cNvSpPr>
          <p:nvPr/>
        </p:nvSpPr>
        <p:spPr bwMode="auto">
          <a:xfrm>
            <a:off x="7380872" y="2935616"/>
            <a:ext cx="36576"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70" name="Line 32">
            <a:extLst>
              <a:ext uri="{FF2B5EF4-FFF2-40B4-BE49-F238E27FC236}">
                <a16:creationId xmlns:a16="http://schemas.microsoft.com/office/drawing/2014/main" id="{346EAA8A-AB99-A7F6-97D6-AE7E7DE37B14}"/>
              </a:ext>
            </a:extLst>
          </p:cNvPr>
          <p:cNvSpPr>
            <a:spLocks noChangeShapeType="1"/>
          </p:cNvSpPr>
          <p:nvPr/>
        </p:nvSpPr>
        <p:spPr bwMode="auto">
          <a:xfrm>
            <a:off x="7380872" y="3331638"/>
            <a:ext cx="36576"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71" name="Line 33">
            <a:extLst>
              <a:ext uri="{FF2B5EF4-FFF2-40B4-BE49-F238E27FC236}">
                <a16:creationId xmlns:a16="http://schemas.microsoft.com/office/drawing/2014/main" id="{6BC1C1FF-3C13-D32D-4C67-A5D21FF2748D}"/>
              </a:ext>
            </a:extLst>
          </p:cNvPr>
          <p:cNvSpPr>
            <a:spLocks noChangeShapeType="1"/>
          </p:cNvSpPr>
          <p:nvPr/>
        </p:nvSpPr>
        <p:spPr bwMode="auto">
          <a:xfrm>
            <a:off x="7380872" y="3727660"/>
            <a:ext cx="36576"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72" name="Line 34">
            <a:extLst>
              <a:ext uri="{FF2B5EF4-FFF2-40B4-BE49-F238E27FC236}">
                <a16:creationId xmlns:a16="http://schemas.microsoft.com/office/drawing/2014/main" id="{4A048725-DEB6-1047-2839-7C4754531167}"/>
              </a:ext>
            </a:extLst>
          </p:cNvPr>
          <p:cNvSpPr>
            <a:spLocks noChangeShapeType="1"/>
          </p:cNvSpPr>
          <p:nvPr/>
        </p:nvSpPr>
        <p:spPr bwMode="auto">
          <a:xfrm>
            <a:off x="7380872" y="4123682"/>
            <a:ext cx="36576"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73" name="Line 35">
            <a:extLst>
              <a:ext uri="{FF2B5EF4-FFF2-40B4-BE49-F238E27FC236}">
                <a16:creationId xmlns:a16="http://schemas.microsoft.com/office/drawing/2014/main" id="{E42B4A49-675E-CE30-33D6-9B2E2560318E}"/>
              </a:ext>
            </a:extLst>
          </p:cNvPr>
          <p:cNvSpPr>
            <a:spLocks noChangeShapeType="1"/>
          </p:cNvSpPr>
          <p:nvPr/>
        </p:nvSpPr>
        <p:spPr bwMode="auto">
          <a:xfrm>
            <a:off x="7380872" y="4519703"/>
            <a:ext cx="36576"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74" name="Line 36">
            <a:extLst>
              <a:ext uri="{FF2B5EF4-FFF2-40B4-BE49-F238E27FC236}">
                <a16:creationId xmlns:a16="http://schemas.microsoft.com/office/drawing/2014/main" id="{CDC8894D-C36A-7BA1-6D3D-4DE6E765F875}"/>
              </a:ext>
            </a:extLst>
          </p:cNvPr>
          <p:cNvSpPr>
            <a:spLocks noChangeShapeType="1"/>
          </p:cNvSpPr>
          <p:nvPr/>
        </p:nvSpPr>
        <p:spPr bwMode="auto">
          <a:xfrm>
            <a:off x="7380872" y="4915727"/>
            <a:ext cx="36576"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75" name="Line 37">
            <a:extLst>
              <a:ext uri="{FF2B5EF4-FFF2-40B4-BE49-F238E27FC236}">
                <a16:creationId xmlns:a16="http://schemas.microsoft.com/office/drawing/2014/main" id="{667E3224-659A-32B0-A926-5A7E0670264D}"/>
              </a:ext>
            </a:extLst>
          </p:cNvPr>
          <p:cNvSpPr>
            <a:spLocks noChangeShapeType="1"/>
          </p:cNvSpPr>
          <p:nvPr/>
        </p:nvSpPr>
        <p:spPr bwMode="auto">
          <a:xfrm>
            <a:off x="7380872" y="5310442"/>
            <a:ext cx="36576"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76" name="Line 38">
            <a:extLst>
              <a:ext uri="{FF2B5EF4-FFF2-40B4-BE49-F238E27FC236}">
                <a16:creationId xmlns:a16="http://schemas.microsoft.com/office/drawing/2014/main" id="{0D474C43-AC05-EBFD-64CB-F338B2FF304B}"/>
              </a:ext>
            </a:extLst>
          </p:cNvPr>
          <p:cNvSpPr>
            <a:spLocks noChangeShapeType="1"/>
          </p:cNvSpPr>
          <p:nvPr/>
        </p:nvSpPr>
        <p:spPr bwMode="auto">
          <a:xfrm flipV="1">
            <a:off x="7434022" y="5347018"/>
            <a:ext cx="0" cy="36576"/>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77" name="Line 39">
            <a:extLst>
              <a:ext uri="{FF2B5EF4-FFF2-40B4-BE49-F238E27FC236}">
                <a16:creationId xmlns:a16="http://schemas.microsoft.com/office/drawing/2014/main" id="{03756FB2-D99B-2378-A0F7-4C7CC62B00A1}"/>
              </a:ext>
            </a:extLst>
          </p:cNvPr>
          <p:cNvSpPr>
            <a:spLocks noChangeShapeType="1"/>
          </p:cNvSpPr>
          <p:nvPr/>
        </p:nvSpPr>
        <p:spPr bwMode="auto">
          <a:xfrm flipV="1">
            <a:off x="7988758" y="5347018"/>
            <a:ext cx="0" cy="36576"/>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78" name="Line 40">
            <a:extLst>
              <a:ext uri="{FF2B5EF4-FFF2-40B4-BE49-F238E27FC236}">
                <a16:creationId xmlns:a16="http://schemas.microsoft.com/office/drawing/2014/main" id="{2D7F28C1-6658-60EE-B938-A9C13DE3443F}"/>
              </a:ext>
            </a:extLst>
          </p:cNvPr>
          <p:cNvSpPr>
            <a:spLocks noChangeShapeType="1"/>
          </p:cNvSpPr>
          <p:nvPr/>
        </p:nvSpPr>
        <p:spPr bwMode="auto">
          <a:xfrm flipV="1">
            <a:off x="8545018" y="5347018"/>
            <a:ext cx="0" cy="36576"/>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79" name="Line 41">
            <a:extLst>
              <a:ext uri="{FF2B5EF4-FFF2-40B4-BE49-F238E27FC236}">
                <a16:creationId xmlns:a16="http://schemas.microsoft.com/office/drawing/2014/main" id="{9E7906A3-8C93-3BFC-B341-4685535102EE}"/>
              </a:ext>
            </a:extLst>
          </p:cNvPr>
          <p:cNvSpPr>
            <a:spLocks noChangeShapeType="1"/>
          </p:cNvSpPr>
          <p:nvPr/>
        </p:nvSpPr>
        <p:spPr bwMode="auto">
          <a:xfrm flipV="1">
            <a:off x="9101278" y="5347018"/>
            <a:ext cx="0" cy="36576"/>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80" name="Line 42">
            <a:extLst>
              <a:ext uri="{FF2B5EF4-FFF2-40B4-BE49-F238E27FC236}">
                <a16:creationId xmlns:a16="http://schemas.microsoft.com/office/drawing/2014/main" id="{526BB0BF-E851-FE6D-E3BF-09B87003A8E2}"/>
              </a:ext>
            </a:extLst>
          </p:cNvPr>
          <p:cNvSpPr>
            <a:spLocks noChangeShapeType="1"/>
          </p:cNvSpPr>
          <p:nvPr/>
        </p:nvSpPr>
        <p:spPr bwMode="auto">
          <a:xfrm flipV="1">
            <a:off x="9656013" y="5347018"/>
            <a:ext cx="0" cy="36576"/>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81" name="Line 43">
            <a:extLst>
              <a:ext uri="{FF2B5EF4-FFF2-40B4-BE49-F238E27FC236}">
                <a16:creationId xmlns:a16="http://schemas.microsoft.com/office/drawing/2014/main" id="{1D960A7D-FAED-07D0-192E-9C824ABE689E}"/>
              </a:ext>
            </a:extLst>
          </p:cNvPr>
          <p:cNvSpPr>
            <a:spLocks noChangeShapeType="1"/>
          </p:cNvSpPr>
          <p:nvPr/>
        </p:nvSpPr>
        <p:spPr bwMode="auto">
          <a:xfrm flipV="1">
            <a:off x="10212274" y="5347018"/>
            <a:ext cx="0" cy="36576"/>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82" name="Line 44">
            <a:extLst>
              <a:ext uri="{FF2B5EF4-FFF2-40B4-BE49-F238E27FC236}">
                <a16:creationId xmlns:a16="http://schemas.microsoft.com/office/drawing/2014/main" id="{14432323-8469-2B96-FD89-61015CCED1D5}"/>
              </a:ext>
            </a:extLst>
          </p:cNvPr>
          <p:cNvSpPr>
            <a:spLocks noChangeShapeType="1"/>
          </p:cNvSpPr>
          <p:nvPr/>
        </p:nvSpPr>
        <p:spPr bwMode="auto">
          <a:xfrm flipV="1">
            <a:off x="10770058" y="5347018"/>
            <a:ext cx="0" cy="36576"/>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83" name="Freeform 45">
            <a:extLst>
              <a:ext uri="{FF2B5EF4-FFF2-40B4-BE49-F238E27FC236}">
                <a16:creationId xmlns:a16="http://schemas.microsoft.com/office/drawing/2014/main" id="{15346E55-CCDD-4931-E7BD-C38D432962D6}"/>
              </a:ext>
            </a:extLst>
          </p:cNvPr>
          <p:cNvSpPr>
            <a:spLocks/>
          </p:cNvSpPr>
          <p:nvPr/>
        </p:nvSpPr>
        <p:spPr bwMode="auto">
          <a:xfrm>
            <a:off x="7434022" y="2997012"/>
            <a:ext cx="3390899" cy="2313430"/>
          </a:xfrm>
          <a:custGeom>
            <a:avLst/>
            <a:gdLst>
              <a:gd name="T0" fmla="*/ 42 w 2225"/>
              <a:gd name="T1" fmla="*/ 1486 h 1518"/>
              <a:gd name="T2" fmla="*/ 76 w 2225"/>
              <a:gd name="T3" fmla="*/ 1452 h 1518"/>
              <a:gd name="T4" fmla="*/ 106 w 2225"/>
              <a:gd name="T5" fmla="*/ 1418 h 1518"/>
              <a:gd name="T6" fmla="*/ 136 w 2225"/>
              <a:gd name="T7" fmla="*/ 1388 h 1518"/>
              <a:gd name="T8" fmla="*/ 162 w 2225"/>
              <a:gd name="T9" fmla="*/ 1369 h 1518"/>
              <a:gd name="T10" fmla="*/ 184 w 2225"/>
              <a:gd name="T11" fmla="*/ 1337 h 1518"/>
              <a:gd name="T12" fmla="*/ 212 w 2225"/>
              <a:gd name="T13" fmla="*/ 1305 h 1518"/>
              <a:gd name="T14" fmla="*/ 244 w 2225"/>
              <a:gd name="T15" fmla="*/ 1285 h 1518"/>
              <a:gd name="T16" fmla="*/ 270 w 2225"/>
              <a:gd name="T17" fmla="*/ 1251 h 1518"/>
              <a:gd name="T18" fmla="*/ 294 w 2225"/>
              <a:gd name="T19" fmla="*/ 1215 h 1518"/>
              <a:gd name="T20" fmla="*/ 332 w 2225"/>
              <a:gd name="T21" fmla="*/ 1185 h 1518"/>
              <a:gd name="T22" fmla="*/ 366 w 2225"/>
              <a:gd name="T23" fmla="*/ 1161 h 1518"/>
              <a:gd name="T24" fmla="*/ 408 w 2225"/>
              <a:gd name="T25" fmla="*/ 1115 h 1518"/>
              <a:gd name="T26" fmla="*/ 448 w 2225"/>
              <a:gd name="T27" fmla="*/ 1077 h 1518"/>
              <a:gd name="T28" fmla="*/ 481 w 2225"/>
              <a:gd name="T29" fmla="*/ 1049 h 1518"/>
              <a:gd name="T30" fmla="*/ 519 w 2225"/>
              <a:gd name="T31" fmla="*/ 1022 h 1518"/>
              <a:gd name="T32" fmla="*/ 555 w 2225"/>
              <a:gd name="T33" fmla="*/ 986 h 1518"/>
              <a:gd name="T34" fmla="*/ 591 w 2225"/>
              <a:gd name="T35" fmla="*/ 948 h 1518"/>
              <a:gd name="T36" fmla="*/ 623 w 2225"/>
              <a:gd name="T37" fmla="*/ 922 h 1518"/>
              <a:gd name="T38" fmla="*/ 657 w 2225"/>
              <a:gd name="T39" fmla="*/ 896 h 1518"/>
              <a:gd name="T40" fmla="*/ 683 w 2225"/>
              <a:gd name="T41" fmla="*/ 872 h 1518"/>
              <a:gd name="T42" fmla="*/ 711 w 2225"/>
              <a:gd name="T43" fmla="*/ 844 h 1518"/>
              <a:gd name="T44" fmla="*/ 739 w 2225"/>
              <a:gd name="T45" fmla="*/ 812 h 1518"/>
              <a:gd name="T46" fmla="*/ 787 w 2225"/>
              <a:gd name="T47" fmla="*/ 772 h 1518"/>
              <a:gd name="T48" fmla="*/ 831 w 2225"/>
              <a:gd name="T49" fmla="*/ 746 h 1518"/>
              <a:gd name="T50" fmla="*/ 869 w 2225"/>
              <a:gd name="T51" fmla="*/ 730 h 1518"/>
              <a:gd name="T52" fmla="*/ 897 w 2225"/>
              <a:gd name="T53" fmla="*/ 712 h 1518"/>
              <a:gd name="T54" fmla="*/ 949 w 2225"/>
              <a:gd name="T55" fmla="*/ 676 h 1518"/>
              <a:gd name="T56" fmla="*/ 991 w 2225"/>
              <a:gd name="T57" fmla="*/ 647 h 1518"/>
              <a:gd name="T58" fmla="*/ 1023 w 2225"/>
              <a:gd name="T59" fmla="*/ 625 h 1518"/>
              <a:gd name="T60" fmla="*/ 1049 w 2225"/>
              <a:gd name="T61" fmla="*/ 607 h 1518"/>
              <a:gd name="T62" fmla="*/ 1082 w 2225"/>
              <a:gd name="T63" fmla="*/ 591 h 1518"/>
              <a:gd name="T64" fmla="*/ 1122 w 2225"/>
              <a:gd name="T65" fmla="*/ 571 h 1518"/>
              <a:gd name="T66" fmla="*/ 1152 w 2225"/>
              <a:gd name="T67" fmla="*/ 545 h 1518"/>
              <a:gd name="T68" fmla="*/ 1208 w 2225"/>
              <a:gd name="T69" fmla="*/ 515 h 1518"/>
              <a:gd name="T70" fmla="*/ 1246 w 2225"/>
              <a:gd name="T71" fmla="*/ 493 h 1518"/>
              <a:gd name="T72" fmla="*/ 1280 w 2225"/>
              <a:gd name="T73" fmla="*/ 461 h 1518"/>
              <a:gd name="T74" fmla="*/ 1322 w 2225"/>
              <a:gd name="T75" fmla="*/ 435 h 1518"/>
              <a:gd name="T76" fmla="*/ 1360 w 2225"/>
              <a:gd name="T77" fmla="*/ 417 h 1518"/>
              <a:gd name="T78" fmla="*/ 1412 w 2225"/>
              <a:gd name="T79" fmla="*/ 405 h 1518"/>
              <a:gd name="T80" fmla="*/ 1442 w 2225"/>
              <a:gd name="T81" fmla="*/ 377 h 1518"/>
              <a:gd name="T82" fmla="*/ 1478 w 2225"/>
              <a:gd name="T83" fmla="*/ 355 h 1518"/>
              <a:gd name="T84" fmla="*/ 1518 w 2225"/>
              <a:gd name="T85" fmla="*/ 329 h 1518"/>
              <a:gd name="T86" fmla="*/ 1548 w 2225"/>
              <a:gd name="T87" fmla="*/ 309 h 1518"/>
              <a:gd name="T88" fmla="*/ 1586 w 2225"/>
              <a:gd name="T89" fmla="*/ 288 h 1518"/>
              <a:gd name="T90" fmla="*/ 1602 w 2225"/>
              <a:gd name="T91" fmla="*/ 262 h 1518"/>
              <a:gd name="T92" fmla="*/ 1640 w 2225"/>
              <a:gd name="T93" fmla="*/ 242 h 1518"/>
              <a:gd name="T94" fmla="*/ 1667 w 2225"/>
              <a:gd name="T95" fmla="*/ 222 h 1518"/>
              <a:gd name="T96" fmla="*/ 1721 w 2225"/>
              <a:gd name="T97" fmla="*/ 206 h 1518"/>
              <a:gd name="T98" fmla="*/ 1741 w 2225"/>
              <a:gd name="T99" fmla="*/ 182 h 1518"/>
              <a:gd name="T100" fmla="*/ 1797 w 2225"/>
              <a:gd name="T101" fmla="*/ 174 h 1518"/>
              <a:gd name="T102" fmla="*/ 1823 w 2225"/>
              <a:gd name="T103" fmla="*/ 160 h 1518"/>
              <a:gd name="T104" fmla="*/ 1855 w 2225"/>
              <a:gd name="T105" fmla="*/ 146 h 1518"/>
              <a:gd name="T106" fmla="*/ 1881 w 2225"/>
              <a:gd name="T107" fmla="*/ 136 h 1518"/>
              <a:gd name="T108" fmla="*/ 1905 w 2225"/>
              <a:gd name="T109" fmla="*/ 114 h 1518"/>
              <a:gd name="T110" fmla="*/ 1971 w 2225"/>
              <a:gd name="T111" fmla="*/ 102 h 1518"/>
              <a:gd name="T112" fmla="*/ 2047 w 2225"/>
              <a:gd name="T113" fmla="*/ 78 h 1518"/>
              <a:gd name="T114" fmla="*/ 2151 w 2225"/>
              <a:gd name="T115" fmla="*/ 52 h 1518"/>
              <a:gd name="T116" fmla="*/ 2203 w 2225"/>
              <a:gd name="T117" fmla="*/ 0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5" h="1518">
                <a:moveTo>
                  <a:pt x="0" y="1518"/>
                </a:moveTo>
                <a:lnTo>
                  <a:pt x="18" y="1506"/>
                </a:lnTo>
                <a:lnTo>
                  <a:pt x="28" y="1496"/>
                </a:lnTo>
                <a:lnTo>
                  <a:pt x="30" y="1490"/>
                </a:lnTo>
                <a:lnTo>
                  <a:pt x="42" y="1486"/>
                </a:lnTo>
                <a:lnTo>
                  <a:pt x="42" y="1482"/>
                </a:lnTo>
                <a:lnTo>
                  <a:pt x="52" y="1480"/>
                </a:lnTo>
                <a:lnTo>
                  <a:pt x="66" y="1464"/>
                </a:lnTo>
                <a:lnTo>
                  <a:pt x="72" y="1462"/>
                </a:lnTo>
                <a:lnTo>
                  <a:pt x="76" y="1452"/>
                </a:lnTo>
                <a:lnTo>
                  <a:pt x="90" y="1446"/>
                </a:lnTo>
                <a:lnTo>
                  <a:pt x="94" y="1438"/>
                </a:lnTo>
                <a:lnTo>
                  <a:pt x="100" y="1430"/>
                </a:lnTo>
                <a:lnTo>
                  <a:pt x="104" y="1424"/>
                </a:lnTo>
                <a:lnTo>
                  <a:pt x="106" y="1418"/>
                </a:lnTo>
                <a:lnTo>
                  <a:pt x="112" y="1416"/>
                </a:lnTo>
                <a:lnTo>
                  <a:pt x="120" y="1404"/>
                </a:lnTo>
                <a:lnTo>
                  <a:pt x="124" y="1398"/>
                </a:lnTo>
                <a:lnTo>
                  <a:pt x="134" y="1392"/>
                </a:lnTo>
                <a:lnTo>
                  <a:pt x="136" y="1388"/>
                </a:lnTo>
                <a:lnTo>
                  <a:pt x="142" y="1388"/>
                </a:lnTo>
                <a:lnTo>
                  <a:pt x="144" y="1379"/>
                </a:lnTo>
                <a:lnTo>
                  <a:pt x="154" y="1377"/>
                </a:lnTo>
                <a:lnTo>
                  <a:pt x="156" y="1371"/>
                </a:lnTo>
                <a:lnTo>
                  <a:pt x="162" y="1369"/>
                </a:lnTo>
                <a:lnTo>
                  <a:pt x="164" y="1361"/>
                </a:lnTo>
                <a:lnTo>
                  <a:pt x="168" y="1357"/>
                </a:lnTo>
                <a:lnTo>
                  <a:pt x="174" y="1349"/>
                </a:lnTo>
                <a:lnTo>
                  <a:pt x="182" y="1343"/>
                </a:lnTo>
                <a:lnTo>
                  <a:pt x="184" y="1337"/>
                </a:lnTo>
                <a:lnTo>
                  <a:pt x="190" y="1333"/>
                </a:lnTo>
                <a:lnTo>
                  <a:pt x="192" y="1325"/>
                </a:lnTo>
                <a:lnTo>
                  <a:pt x="200" y="1319"/>
                </a:lnTo>
                <a:lnTo>
                  <a:pt x="206" y="1309"/>
                </a:lnTo>
                <a:lnTo>
                  <a:pt x="212" y="1305"/>
                </a:lnTo>
                <a:lnTo>
                  <a:pt x="216" y="1299"/>
                </a:lnTo>
                <a:lnTo>
                  <a:pt x="226" y="1297"/>
                </a:lnTo>
                <a:lnTo>
                  <a:pt x="228" y="1293"/>
                </a:lnTo>
                <a:lnTo>
                  <a:pt x="238" y="1291"/>
                </a:lnTo>
                <a:lnTo>
                  <a:pt x="244" y="1285"/>
                </a:lnTo>
                <a:lnTo>
                  <a:pt x="252" y="1279"/>
                </a:lnTo>
                <a:lnTo>
                  <a:pt x="254" y="1271"/>
                </a:lnTo>
                <a:lnTo>
                  <a:pt x="258" y="1269"/>
                </a:lnTo>
                <a:lnTo>
                  <a:pt x="260" y="1253"/>
                </a:lnTo>
                <a:lnTo>
                  <a:pt x="270" y="1251"/>
                </a:lnTo>
                <a:lnTo>
                  <a:pt x="274" y="1245"/>
                </a:lnTo>
                <a:lnTo>
                  <a:pt x="276" y="1237"/>
                </a:lnTo>
                <a:lnTo>
                  <a:pt x="280" y="1229"/>
                </a:lnTo>
                <a:lnTo>
                  <a:pt x="288" y="1225"/>
                </a:lnTo>
                <a:lnTo>
                  <a:pt x="294" y="1215"/>
                </a:lnTo>
                <a:lnTo>
                  <a:pt x="300" y="1211"/>
                </a:lnTo>
                <a:lnTo>
                  <a:pt x="312" y="1205"/>
                </a:lnTo>
                <a:lnTo>
                  <a:pt x="314" y="1203"/>
                </a:lnTo>
                <a:lnTo>
                  <a:pt x="328" y="1199"/>
                </a:lnTo>
                <a:lnTo>
                  <a:pt x="332" y="1185"/>
                </a:lnTo>
                <a:lnTo>
                  <a:pt x="342" y="1185"/>
                </a:lnTo>
                <a:lnTo>
                  <a:pt x="342" y="1179"/>
                </a:lnTo>
                <a:lnTo>
                  <a:pt x="354" y="1177"/>
                </a:lnTo>
                <a:lnTo>
                  <a:pt x="358" y="1167"/>
                </a:lnTo>
                <a:lnTo>
                  <a:pt x="366" y="1161"/>
                </a:lnTo>
                <a:lnTo>
                  <a:pt x="366" y="1155"/>
                </a:lnTo>
                <a:lnTo>
                  <a:pt x="378" y="1145"/>
                </a:lnTo>
                <a:lnTo>
                  <a:pt x="392" y="1135"/>
                </a:lnTo>
                <a:lnTo>
                  <a:pt x="400" y="1127"/>
                </a:lnTo>
                <a:lnTo>
                  <a:pt x="408" y="1115"/>
                </a:lnTo>
                <a:lnTo>
                  <a:pt x="420" y="1103"/>
                </a:lnTo>
                <a:lnTo>
                  <a:pt x="428" y="1099"/>
                </a:lnTo>
                <a:lnTo>
                  <a:pt x="434" y="1085"/>
                </a:lnTo>
                <a:lnTo>
                  <a:pt x="444" y="1083"/>
                </a:lnTo>
                <a:lnTo>
                  <a:pt x="448" y="1077"/>
                </a:lnTo>
                <a:lnTo>
                  <a:pt x="458" y="1075"/>
                </a:lnTo>
                <a:lnTo>
                  <a:pt x="462" y="1069"/>
                </a:lnTo>
                <a:lnTo>
                  <a:pt x="470" y="1063"/>
                </a:lnTo>
                <a:lnTo>
                  <a:pt x="472" y="1055"/>
                </a:lnTo>
                <a:lnTo>
                  <a:pt x="481" y="1049"/>
                </a:lnTo>
                <a:lnTo>
                  <a:pt x="489" y="1041"/>
                </a:lnTo>
                <a:lnTo>
                  <a:pt x="491" y="1033"/>
                </a:lnTo>
                <a:lnTo>
                  <a:pt x="501" y="1031"/>
                </a:lnTo>
                <a:lnTo>
                  <a:pt x="509" y="1024"/>
                </a:lnTo>
                <a:lnTo>
                  <a:pt x="519" y="1022"/>
                </a:lnTo>
                <a:lnTo>
                  <a:pt x="525" y="1012"/>
                </a:lnTo>
                <a:lnTo>
                  <a:pt x="527" y="1008"/>
                </a:lnTo>
                <a:lnTo>
                  <a:pt x="535" y="1004"/>
                </a:lnTo>
                <a:lnTo>
                  <a:pt x="547" y="990"/>
                </a:lnTo>
                <a:lnTo>
                  <a:pt x="555" y="986"/>
                </a:lnTo>
                <a:lnTo>
                  <a:pt x="561" y="976"/>
                </a:lnTo>
                <a:lnTo>
                  <a:pt x="567" y="966"/>
                </a:lnTo>
                <a:lnTo>
                  <a:pt x="573" y="958"/>
                </a:lnTo>
                <a:lnTo>
                  <a:pt x="581" y="950"/>
                </a:lnTo>
                <a:lnTo>
                  <a:pt x="591" y="948"/>
                </a:lnTo>
                <a:lnTo>
                  <a:pt x="599" y="946"/>
                </a:lnTo>
                <a:lnTo>
                  <a:pt x="609" y="946"/>
                </a:lnTo>
                <a:lnTo>
                  <a:pt x="613" y="938"/>
                </a:lnTo>
                <a:lnTo>
                  <a:pt x="617" y="930"/>
                </a:lnTo>
                <a:lnTo>
                  <a:pt x="623" y="922"/>
                </a:lnTo>
                <a:lnTo>
                  <a:pt x="629" y="918"/>
                </a:lnTo>
                <a:lnTo>
                  <a:pt x="637" y="916"/>
                </a:lnTo>
                <a:lnTo>
                  <a:pt x="641" y="908"/>
                </a:lnTo>
                <a:lnTo>
                  <a:pt x="649" y="898"/>
                </a:lnTo>
                <a:lnTo>
                  <a:pt x="657" y="896"/>
                </a:lnTo>
                <a:lnTo>
                  <a:pt x="665" y="894"/>
                </a:lnTo>
                <a:lnTo>
                  <a:pt x="669" y="886"/>
                </a:lnTo>
                <a:lnTo>
                  <a:pt x="675" y="884"/>
                </a:lnTo>
                <a:lnTo>
                  <a:pt x="679" y="878"/>
                </a:lnTo>
                <a:lnTo>
                  <a:pt x="683" y="872"/>
                </a:lnTo>
                <a:lnTo>
                  <a:pt x="691" y="870"/>
                </a:lnTo>
                <a:lnTo>
                  <a:pt x="695" y="864"/>
                </a:lnTo>
                <a:lnTo>
                  <a:pt x="699" y="852"/>
                </a:lnTo>
                <a:lnTo>
                  <a:pt x="701" y="848"/>
                </a:lnTo>
                <a:lnTo>
                  <a:pt x="711" y="844"/>
                </a:lnTo>
                <a:lnTo>
                  <a:pt x="715" y="836"/>
                </a:lnTo>
                <a:lnTo>
                  <a:pt x="723" y="830"/>
                </a:lnTo>
                <a:lnTo>
                  <a:pt x="733" y="822"/>
                </a:lnTo>
                <a:lnTo>
                  <a:pt x="737" y="820"/>
                </a:lnTo>
                <a:lnTo>
                  <a:pt x="739" y="812"/>
                </a:lnTo>
                <a:lnTo>
                  <a:pt x="753" y="798"/>
                </a:lnTo>
                <a:lnTo>
                  <a:pt x="763" y="794"/>
                </a:lnTo>
                <a:lnTo>
                  <a:pt x="769" y="790"/>
                </a:lnTo>
                <a:lnTo>
                  <a:pt x="775" y="780"/>
                </a:lnTo>
                <a:lnTo>
                  <a:pt x="787" y="772"/>
                </a:lnTo>
                <a:lnTo>
                  <a:pt x="799" y="768"/>
                </a:lnTo>
                <a:lnTo>
                  <a:pt x="809" y="760"/>
                </a:lnTo>
                <a:lnTo>
                  <a:pt x="813" y="754"/>
                </a:lnTo>
                <a:lnTo>
                  <a:pt x="825" y="752"/>
                </a:lnTo>
                <a:lnTo>
                  <a:pt x="831" y="746"/>
                </a:lnTo>
                <a:lnTo>
                  <a:pt x="835" y="740"/>
                </a:lnTo>
                <a:lnTo>
                  <a:pt x="845" y="738"/>
                </a:lnTo>
                <a:lnTo>
                  <a:pt x="855" y="738"/>
                </a:lnTo>
                <a:lnTo>
                  <a:pt x="859" y="734"/>
                </a:lnTo>
                <a:lnTo>
                  <a:pt x="869" y="730"/>
                </a:lnTo>
                <a:lnTo>
                  <a:pt x="871" y="726"/>
                </a:lnTo>
                <a:lnTo>
                  <a:pt x="879" y="722"/>
                </a:lnTo>
                <a:lnTo>
                  <a:pt x="885" y="716"/>
                </a:lnTo>
                <a:lnTo>
                  <a:pt x="895" y="714"/>
                </a:lnTo>
                <a:lnTo>
                  <a:pt x="897" y="712"/>
                </a:lnTo>
                <a:lnTo>
                  <a:pt x="909" y="708"/>
                </a:lnTo>
                <a:lnTo>
                  <a:pt x="919" y="698"/>
                </a:lnTo>
                <a:lnTo>
                  <a:pt x="935" y="698"/>
                </a:lnTo>
                <a:lnTo>
                  <a:pt x="939" y="684"/>
                </a:lnTo>
                <a:lnTo>
                  <a:pt x="949" y="676"/>
                </a:lnTo>
                <a:lnTo>
                  <a:pt x="963" y="663"/>
                </a:lnTo>
                <a:lnTo>
                  <a:pt x="971" y="659"/>
                </a:lnTo>
                <a:lnTo>
                  <a:pt x="975" y="653"/>
                </a:lnTo>
                <a:lnTo>
                  <a:pt x="991" y="653"/>
                </a:lnTo>
                <a:lnTo>
                  <a:pt x="991" y="647"/>
                </a:lnTo>
                <a:lnTo>
                  <a:pt x="993" y="645"/>
                </a:lnTo>
                <a:lnTo>
                  <a:pt x="995" y="639"/>
                </a:lnTo>
                <a:lnTo>
                  <a:pt x="1007" y="639"/>
                </a:lnTo>
                <a:lnTo>
                  <a:pt x="1011" y="627"/>
                </a:lnTo>
                <a:lnTo>
                  <a:pt x="1023" y="625"/>
                </a:lnTo>
                <a:lnTo>
                  <a:pt x="1031" y="623"/>
                </a:lnTo>
                <a:lnTo>
                  <a:pt x="1035" y="619"/>
                </a:lnTo>
                <a:lnTo>
                  <a:pt x="1041" y="615"/>
                </a:lnTo>
                <a:lnTo>
                  <a:pt x="1047" y="609"/>
                </a:lnTo>
                <a:lnTo>
                  <a:pt x="1049" y="607"/>
                </a:lnTo>
                <a:lnTo>
                  <a:pt x="1059" y="605"/>
                </a:lnTo>
                <a:lnTo>
                  <a:pt x="1068" y="603"/>
                </a:lnTo>
                <a:lnTo>
                  <a:pt x="1070" y="597"/>
                </a:lnTo>
                <a:lnTo>
                  <a:pt x="1082" y="595"/>
                </a:lnTo>
                <a:lnTo>
                  <a:pt x="1082" y="591"/>
                </a:lnTo>
                <a:lnTo>
                  <a:pt x="1098" y="589"/>
                </a:lnTo>
                <a:lnTo>
                  <a:pt x="1102" y="583"/>
                </a:lnTo>
                <a:lnTo>
                  <a:pt x="1110" y="577"/>
                </a:lnTo>
                <a:lnTo>
                  <a:pt x="1112" y="573"/>
                </a:lnTo>
                <a:lnTo>
                  <a:pt x="1122" y="571"/>
                </a:lnTo>
                <a:lnTo>
                  <a:pt x="1128" y="565"/>
                </a:lnTo>
                <a:lnTo>
                  <a:pt x="1136" y="561"/>
                </a:lnTo>
                <a:lnTo>
                  <a:pt x="1138" y="557"/>
                </a:lnTo>
                <a:lnTo>
                  <a:pt x="1148" y="555"/>
                </a:lnTo>
                <a:lnTo>
                  <a:pt x="1152" y="545"/>
                </a:lnTo>
                <a:lnTo>
                  <a:pt x="1162" y="541"/>
                </a:lnTo>
                <a:lnTo>
                  <a:pt x="1170" y="531"/>
                </a:lnTo>
                <a:lnTo>
                  <a:pt x="1188" y="531"/>
                </a:lnTo>
                <a:lnTo>
                  <a:pt x="1200" y="523"/>
                </a:lnTo>
                <a:lnTo>
                  <a:pt x="1208" y="515"/>
                </a:lnTo>
                <a:lnTo>
                  <a:pt x="1210" y="505"/>
                </a:lnTo>
                <a:lnTo>
                  <a:pt x="1216" y="501"/>
                </a:lnTo>
                <a:lnTo>
                  <a:pt x="1230" y="499"/>
                </a:lnTo>
                <a:lnTo>
                  <a:pt x="1238" y="497"/>
                </a:lnTo>
                <a:lnTo>
                  <a:pt x="1246" y="493"/>
                </a:lnTo>
                <a:lnTo>
                  <a:pt x="1248" y="487"/>
                </a:lnTo>
                <a:lnTo>
                  <a:pt x="1262" y="485"/>
                </a:lnTo>
                <a:lnTo>
                  <a:pt x="1264" y="477"/>
                </a:lnTo>
                <a:lnTo>
                  <a:pt x="1272" y="475"/>
                </a:lnTo>
                <a:lnTo>
                  <a:pt x="1280" y="461"/>
                </a:lnTo>
                <a:lnTo>
                  <a:pt x="1298" y="459"/>
                </a:lnTo>
                <a:lnTo>
                  <a:pt x="1302" y="453"/>
                </a:lnTo>
                <a:lnTo>
                  <a:pt x="1306" y="445"/>
                </a:lnTo>
                <a:lnTo>
                  <a:pt x="1318" y="443"/>
                </a:lnTo>
                <a:lnTo>
                  <a:pt x="1322" y="435"/>
                </a:lnTo>
                <a:lnTo>
                  <a:pt x="1334" y="433"/>
                </a:lnTo>
                <a:lnTo>
                  <a:pt x="1338" y="427"/>
                </a:lnTo>
                <a:lnTo>
                  <a:pt x="1344" y="423"/>
                </a:lnTo>
                <a:lnTo>
                  <a:pt x="1356" y="421"/>
                </a:lnTo>
                <a:lnTo>
                  <a:pt x="1360" y="417"/>
                </a:lnTo>
                <a:lnTo>
                  <a:pt x="1370" y="415"/>
                </a:lnTo>
                <a:lnTo>
                  <a:pt x="1380" y="411"/>
                </a:lnTo>
                <a:lnTo>
                  <a:pt x="1382" y="407"/>
                </a:lnTo>
                <a:lnTo>
                  <a:pt x="1402" y="405"/>
                </a:lnTo>
                <a:lnTo>
                  <a:pt x="1412" y="405"/>
                </a:lnTo>
                <a:lnTo>
                  <a:pt x="1416" y="397"/>
                </a:lnTo>
                <a:lnTo>
                  <a:pt x="1426" y="395"/>
                </a:lnTo>
                <a:lnTo>
                  <a:pt x="1432" y="385"/>
                </a:lnTo>
                <a:lnTo>
                  <a:pt x="1436" y="379"/>
                </a:lnTo>
                <a:lnTo>
                  <a:pt x="1442" y="377"/>
                </a:lnTo>
                <a:lnTo>
                  <a:pt x="1450" y="371"/>
                </a:lnTo>
                <a:lnTo>
                  <a:pt x="1466" y="367"/>
                </a:lnTo>
                <a:lnTo>
                  <a:pt x="1468" y="361"/>
                </a:lnTo>
                <a:lnTo>
                  <a:pt x="1476" y="361"/>
                </a:lnTo>
                <a:lnTo>
                  <a:pt x="1478" y="355"/>
                </a:lnTo>
                <a:lnTo>
                  <a:pt x="1484" y="349"/>
                </a:lnTo>
                <a:lnTo>
                  <a:pt x="1488" y="345"/>
                </a:lnTo>
                <a:lnTo>
                  <a:pt x="1498" y="341"/>
                </a:lnTo>
                <a:lnTo>
                  <a:pt x="1512" y="339"/>
                </a:lnTo>
                <a:lnTo>
                  <a:pt x="1518" y="329"/>
                </a:lnTo>
                <a:lnTo>
                  <a:pt x="1522" y="323"/>
                </a:lnTo>
                <a:lnTo>
                  <a:pt x="1536" y="321"/>
                </a:lnTo>
                <a:lnTo>
                  <a:pt x="1536" y="319"/>
                </a:lnTo>
                <a:lnTo>
                  <a:pt x="1546" y="317"/>
                </a:lnTo>
                <a:lnTo>
                  <a:pt x="1548" y="309"/>
                </a:lnTo>
                <a:lnTo>
                  <a:pt x="1554" y="306"/>
                </a:lnTo>
                <a:lnTo>
                  <a:pt x="1558" y="296"/>
                </a:lnTo>
                <a:lnTo>
                  <a:pt x="1572" y="294"/>
                </a:lnTo>
                <a:lnTo>
                  <a:pt x="1576" y="290"/>
                </a:lnTo>
                <a:lnTo>
                  <a:pt x="1586" y="288"/>
                </a:lnTo>
                <a:lnTo>
                  <a:pt x="1592" y="282"/>
                </a:lnTo>
                <a:lnTo>
                  <a:pt x="1596" y="276"/>
                </a:lnTo>
                <a:lnTo>
                  <a:pt x="1596" y="270"/>
                </a:lnTo>
                <a:lnTo>
                  <a:pt x="1600" y="270"/>
                </a:lnTo>
                <a:lnTo>
                  <a:pt x="1602" y="262"/>
                </a:lnTo>
                <a:lnTo>
                  <a:pt x="1612" y="262"/>
                </a:lnTo>
                <a:lnTo>
                  <a:pt x="1614" y="254"/>
                </a:lnTo>
                <a:lnTo>
                  <a:pt x="1622" y="252"/>
                </a:lnTo>
                <a:lnTo>
                  <a:pt x="1624" y="242"/>
                </a:lnTo>
                <a:lnTo>
                  <a:pt x="1640" y="242"/>
                </a:lnTo>
                <a:lnTo>
                  <a:pt x="1640" y="238"/>
                </a:lnTo>
                <a:lnTo>
                  <a:pt x="1650" y="238"/>
                </a:lnTo>
                <a:lnTo>
                  <a:pt x="1651" y="232"/>
                </a:lnTo>
                <a:lnTo>
                  <a:pt x="1663" y="232"/>
                </a:lnTo>
                <a:lnTo>
                  <a:pt x="1667" y="222"/>
                </a:lnTo>
                <a:lnTo>
                  <a:pt x="1689" y="222"/>
                </a:lnTo>
                <a:lnTo>
                  <a:pt x="1689" y="216"/>
                </a:lnTo>
                <a:lnTo>
                  <a:pt x="1701" y="214"/>
                </a:lnTo>
                <a:lnTo>
                  <a:pt x="1711" y="210"/>
                </a:lnTo>
                <a:lnTo>
                  <a:pt x="1721" y="206"/>
                </a:lnTo>
                <a:lnTo>
                  <a:pt x="1727" y="198"/>
                </a:lnTo>
                <a:lnTo>
                  <a:pt x="1729" y="192"/>
                </a:lnTo>
                <a:lnTo>
                  <a:pt x="1737" y="192"/>
                </a:lnTo>
                <a:lnTo>
                  <a:pt x="1741" y="186"/>
                </a:lnTo>
                <a:lnTo>
                  <a:pt x="1741" y="182"/>
                </a:lnTo>
                <a:lnTo>
                  <a:pt x="1751" y="182"/>
                </a:lnTo>
                <a:lnTo>
                  <a:pt x="1753" y="178"/>
                </a:lnTo>
                <a:lnTo>
                  <a:pt x="1779" y="178"/>
                </a:lnTo>
                <a:lnTo>
                  <a:pt x="1779" y="174"/>
                </a:lnTo>
                <a:lnTo>
                  <a:pt x="1797" y="174"/>
                </a:lnTo>
                <a:lnTo>
                  <a:pt x="1797" y="172"/>
                </a:lnTo>
                <a:lnTo>
                  <a:pt x="1809" y="170"/>
                </a:lnTo>
                <a:lnTo>
                  <a:pt x="1809" y="166"/>
                </a:lnTo>
                <a:lnTo>
                  <a:pt x="1819" y="166"/>
                </a:lnTo>
                <a:lnTo>
                  <a:pt x="1823" y="160"/>
                </a:lnTo>
                <a:lnTo>
                  <a:pt x="1825" y="156"/>
                </a:lnTo>
                <a:lnTo>
                  <a:pt x="1835" y="156"/>
                </a:lnTo>
                <a:lnTo>
                  <a:pt x="1835" y="152"/>
                </a:lnTo>
                <a:lnTo>
                  <a:pt x="1855" y="152"/>
                </a:lnTo>
                <a:lnTo>
                  <a:pt x="1855" y="146"/>
                </a:lnTo>
                <a:lnTo>
                  <a:pt x="1859" y="146"/>
                </a:lnTo>
                <a:lnTo>
                  <a:pt x="1859" y="142"/>
                </a:lnTo>
                <a:lnTo>
                  <a:pt x="1867" y="142"/>
                </a:lnTo>
                <a:lnTo>
                  <a:pt x="1867" y="136"/>
                </a:lnTo>
                <a:lnTo>
                  <a:pt x="1881" y="136"/>
                </a:lnTo>
                <a:lnTo>
                  <a:pt x="1881" y="126"/>
                </a:lnTo>
                <a:lnTo>
                  <a:pt x="1899" y="126"/>
                </a:lnTo>
                <a:lnTo>
                  <a:pt x="1899" y="120"/>
                </a:lnTo>
                <a:lnTo>
                  <a:pt x="1905" y="120"/>
                </a:lnTo>
                <a:lnTo>
                  <a:pt x="1905" y="114"/>
                </a:lnTo>
                <a:lnTo>
                  <a:pt x="1931" y="116"/>
                </a:lnTo>
                <a:lnTo>
                  <a:pt x="1933" y="108"/>
                </a:lnTo>
                <a:lnTo>
                  <a:pt x="1941" y="108"/>
                </a:lnTo>
                <a:lnTo>
                  <a:pt x="1941" y="102"/>
                </a:lnTo>
                <a:lnTo>
                  <a:pt x="1971" y="102"/>
                </a:lnTo>
                <a:lnTo>
                  <a:pt x="1971" y="94"/>
                </a:lnTo>
                <a:lnTo>
                  <a:pt x="1987" y="94"/>
                </a:lnTo>
                <a:lnTo>
                  <a:pt x="1987" y="88"/>
                </a:lnTo>
                <a:lnTo>
                  <a:pt x="2047" y="88"/>
                </a:lnTo>
                <a:lnTo>
                  <a:pt x="2047" y="78"/>
                </a:lnTo>
                <a:lnTo>
                  <a:pt x="2077" y="78"/>
                </a:lnTo>
                <a:lnTo>
                  <a:pt x="2077" y="68"/>
                </a:lnTo>
                <a:lnTo>
                  <a:pt x="2131" y="68"/>
                </a:lnTo>
                <a:lnTo>
                  <a:pt x="2131" y="52"/>
                </a:lnTo>
                <a:lnTo>
                  <a:pt x="2151" y="52"/>
                </a:lnTo>
                <a:lnTo>
                  <a:pt x="2151" y="38"/>
                </a:lnTo>
                <a:lnTo>
                  <a:pt x="2171" y="38"/>
                </a:lnTo>
                <a:lnTo>
                  <a:pt x="2171" y="22"/>
                </a:lnTo>
                <a:lnTo>
                  <a:pt x="2203" y="22"/>
                </a:lnTo>
                <a:lnTo>
                  <a:pt x="2203" y="0"/>
                </a:lnTo>
                <a:lnTo>
                  <a:pt x="2225" y="0"/>
                </a:lnTo>
              </a:path>
            </a:pathLst>
          </a:custGeom>
          <a:noFill/>
          <a:ln w="19050">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84" name="Freeform 46">
            <a:extLst>
              <a:ext uri="{FF2B5EF4-FFF2-40B4-BE49-F238E27FC236}">
                <a16:creationId xmlns:a16="http://schemas.microsoft.com/office/drawing/2014/main" id="{319A46E8-E2FA-BD60-12C2-B67376DB2FA0}"/>
              </a:ext>
            </a:extLst>
          </p:cNvPr>
          <p:cNvSpPr>
            <a:spLocks/>
          </p:cNvSpPr>
          <p:nvPr/>
        </p:nvSpPr>
        <p:spPr bwMode="auto">
          <a:xfrm>
            <a:off x="7437070" y="2437705"/>
            <a:ext cx="3384803" cy="2869691"/>
          </a:xfrm>
          <a:custGeom>
            <a:avLst/>
            <a:gdLst>
              <a:gd name="T0" fmla="*/ 60 w 2221"/>
              <a:gd name="T1" fmla="*/ 1817 h 1883"/>
              <a:gd name="T2" fmla="*/ 102 w 2221"/>
              <a:gd name="T3" fmla="*/ 1759 h 1883"/>
              <a:gd name="T4" fmla="*/ 142 w 2221"/>
              <a:gd name="T5" fmla="*/ 1714 h 1883"/>
              <a:gd name="T6" fmla="*/ 186 w 2221"/>
              <a:gd name="T7" fmla="*/ 1672 h 1883"/>
              <a:gd name="T8" fmla="*/ 218 w 2221"/>
              <a:gd name="T9" fmla="*/ 1638 h 1883"/>
              <a:gd name="T10" fmla="*/ 254 w 2221"/>
              <a:gd name="T11" fmla="*/ 1602 h 1883"/>
              <a:gd name="T12" fmla="*/ 278 w 2221"/>
              <a:gd name="T13" fmla="*/ 1578 h 1883"/>
              <a:gd name="T14" fmla="*/ 308 w 2221"/>
              <a:gd name="T15" fmla="*/ 1546 h 1883"/>
              <a:gd name="T16" fmla="*/ 340 w 2221"/>
              <a:gd name="T17" fmla="*/ 1512 h 1883"/>
              <a:gd name="T18" fmla="*/ 360 w 2221"/>
              <a:gd name="T19" fmla="*/ 1480 h 1883"/>
              <a:gd name="T20" fmla="*/ 392 w 2221"/>
              <a:gd name="T21" fmla="*/ 1444 h 1883"/>
              <a:gd name="T22" fmla="*/ 428 w 2221"/>
              <a:gd name="T23" fmla="*/ 1408 h 1883"/>
              <a:gd name="T24" fmla="*/ 460 w 2221"/>
              <a:gd name="T25" fmla="*/ 1371 h 1883"/>
              <a:gd name="T26" fmla="*/ 491 w 2221"/>
              <a:gd name="T27" fmla="*/ 1335 h 1883"/>
              <a:gd name="T28" fmla="*/ 519 w 2221"/>
              <a:gd name="T29" fmla="*/ 1311 h 1883"/>
              <a:gd name="T30" fmla="*/ 547 w 2221"/>
              <a:gd name="T31" fmla="*/ 1265 h 1883"/>
              <a:gd name="T32" fmla="*/ 583 w 2221"/>
              <a:gd name="T33" fmla="*/ 1239 h 1883"/>
              <a:gd name="T34" fmla="*/ 619 w 2221"/>
              <a:gd name="T35" fmla="*/ 1201 h 1883"/>
              <a:gd name="T36" fmla="*/ 659 w 2221"/>
              <a:gd name="T37" fmla="*/ 1165 h 1883"/>
              <a:gd name="T38" fmla="*/ 689 w 2221"/>
              <a:gd name="T39" fmla="*/ 1129 h 1883"/>
              <a:gd name="T40" fmla="*/ 727 w 2221"/>
              <a:gd name="T41" fmla="*/ 1093 h 1883"/>
              <a:gd name="T42" fmla="*/ 765 w 2221"/>
              <a:gd name="T43" fmla="*/ 1059 h 1883"/>
              <a:gd name="T44" fmla="*/ 793 w 2221"/>
              <a:gd name="T45" fmla="*/ 1034 h 1883"/>
              <a:gd name="T46" fmla="*/ 821 w 2221"/>
              <a:gd name="T47" fmla="*/ 1020 h 1883"/>
              <a:gd name="T48" fmla="*/ 845 w 2221"/>
              <a:gd name="T49" fmla="*/ 994 h 1883"/>
              <a:gd name="T50" fmla="*/ 867 w 2221"/>
              <a:gd name="T51" fmla="*/ 978 h 1883"/>
              <a:gd name="T52" fmla="*/ 895 w 2221"/>
              <a:gd name="T53" fmla="*/ 936 h 1883"/>
              <a:gd name="T54" fmla="*/ 935 w 2221"/>
              <a:gd name="T55" fmla="*/ 898 h 1883"/>
              <a:gd name="T56" fmla="*/ 971 w 2221"/>
              <a:gd name="T57" fmla="*/ 872 h 1883"/>
              <a:gd name="T58" fmla="*/ 1019 w 2221"/>
              <a:gd name="T59" fmla="*/ 838 h 1883"/>
              <a:gd name="T60" fmla="*/ 1059 w 2221"/>
              <a:gd name="T61" fmla="*/ 824 h 1883"/>
              <a:gd name="T62" fmla="*/ 1088 w 2221"/>
              <a:gd name="T63" fmla="*/ 794 h 1883"/>
              <a:gd name="T64" fmla="*/ 1120 w 2221"/>
              <a:gd name="T65" fmla="*/ 764 h 1883"/>
              <a:gd name="T66" fmla="*/ 1164 w 2221"/>
              <a:gd name="T67" fmla="*/ 732 h 1883"/>
              <a:gd name="T68" fmla="*/ 1200 w 2221"/>
              <a:gd name="T69" fmla="*/ 708 h 1883"/>
              <a:gd name="T70" fmla="*/ 1236 w 2221"/>
              <a:gd name="T71" fmla="*/ 676 h 1883"/>
              <a:gd name="T72" fmla="*/ 1274 w 2221"/>
              <a:gd name="T73" fmla="*/ 649 h 1883"/>
              <a:gd name="T74" fmla="*/ 1308 w 2221"/>
              <a:gd name="T75" fmla="*/ 631 h 1883"/>
              <a:gd name="T76" fmla="*/ 1352 w 2221"/>
              <a:gd name="T77" fmla="*/ 599 h 1883"/>
              <a:gd name="T78" fmla="*/ 1388 w 2221"/>
              <a:gd name="T79" fmla="*/ 567 h 1883"/>
              <a:gd name="T80" fmla="*/ 1426 w 2221"/>
              <a:gd name="T81" fmla="*/ 537 h 1883"/>
              <a:gd name="T82" fmla="*/ 1468 w 2221"/>
              <a:gd name="T83" fmla="*/ 497 h 1883"/>
              <a:gd name="T84" fmla="*/ 1516 w 2221"/>
              <a:gd name="T85" fmla="*/ 467 h 1883"/>
              <a:gd name="T86" fmla="*/ 1558 w 2221"/>
              <a:gd name="T87" fmla="*/ 435 h 1883"/>
              <a:gd name="T88" fmla="*/ 1596 w 2221"/>
              <a:gd name="T89" fmla="*/ 417 h 1883"/>
              <a:gd name="T90" fmla="*/ 1622 w 2221"/>
              <a:gd name="T91" fmla="*/ 391 h 1883"/>
              <a:gd name="T92" fmla="*/ 1669 w 2221"/>
              <a:gd name="T93" fmla="*/ 365 h 1883"/>
              <a:gd name="T94" fmla="*/ 1711 w 2221"/>
              <a:gd name="T95" fmla="*/ 312 h 1883"/>
              <a:gd name="T96" fmla="*/ 1747 w 2221"/>
              <a:gd name="T97" fmla="*/ 288 h 1883"/>
              <a:gd name="T98" fmla="*/ 1775 w 2221"/>
              <a:gd name="T99" fmla="*/ 258 h 1883"/>
              <a:gd name="T100" fmla="*/ 1845 w 2221"/>
              <a:gd name="T101" fmla="*/ 230 h 1883"/>
              <a:gd name="T102" fmla="*/ 1875 w 2221"/>
              <a:gd name="T103" fmla="*/ 208 h 1883"/>
              <a:gd name="T104" fmla="*/ 1931 w 2221"/>
              <a:gd name="T105" fmla="*/ 172 h 1883"/>
              <a:gd name="T106" fmla="*/ 1959 w 2221"/>
              <a:gd name="T107" fmla="*/ 136 h 1883"/>
              <a:gd name="T108" fmla="*/ 2027 w 2221"/>
              <a:gd name="T109" fmla="*/ 94 h 1883"/>
              <a:gd name="T110" fmla="*/ 2061 w 2221"/>
              <a:gd name="T111" fmla="*/ 54 h 1883"/>
              <a:gd name="T112" fmla="*/ 2165 w 2221"/>
              <a:gd name="T113" fmla="*/ 0 h 1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21" h="1883">
                <a:moveTo>
                  <a:pt x="0" y="1883"/>
                </a:moveTo>
                <a:lnTo>
                  <a:pt x="14" y="1873"/>
                </a:lnTo>
                <a:lnTo>
                  <a:pt x="36" y="1851"/>
                </a:lnTo>
                <a:lnTo>
                  <a:pt x="42" y="1843"/>
                </a:lnTo>
                <a:lnTo>
                  <a:pt x="48" y="1841"/>
                </a:lnTo>
                <a:lnTo>
                  <a:pt x="52" y="1835"/>
                </a:lnTo>
                <a:lnTo>
                  <a:pt x="56" y="1829"/>
                </a:lnTo>
                <a:lnTo>
                  <a:pt x="60" y="1817"/>
                </a:lnTo>
                <a:lnTo>
                  <a:pt x="72" y="1807"/>
                </a:lnTo>
                <a:lnTo>
                  <a:pt x="74" y="1805"/>
                </a:lnTo>
                <a:lnTo>
                  <a:pt x="76" y="1797"/>
                </a:lnTo>
                <a:lnTo>
                  <a:pt x="82" y="1793"/>
                </a:lnTo>
                <a:lnTo>
                  <a:pt x="86" y="1783"/>
                </a:lnTo>
                <a:lnTo>
                  <a:pt x="92" y="1773"/>
                </a:lnTo>
                <a:lnTo>
                  <a:pt x="98" y="1767"/>
                </a:lnTo>
                <a:lnTo>
                  <a:pt x="102" y="1759"/>
                </a:lnTo>
                <a:lnTo>
                  <a:pt x="106" y="1752"/>
                </a:lnTo>
                <a:lnTo>
                  <a:pt x="112" y="1744"/>
                </a:lnTo>
                <a:lnTo>
                  <a:pt x="114" y="1736"/>
                </a:lnTo>
                <a:lnTo>
                  <a:pt x="120" y="1736"/>
                </a:lnTo>
                <a:lnTo>
                  <a:pt x="126" y="1730"/>
                </a:lnTo>
                <a:lnTo>
                  <a:pt x="136" y="1720"/>
                </a:lnTo>
                <a:lnTo>
                  <a:pt x="138" y="1714"/>
                </a:lnTo>
                <a:lnTo>
                  <a:pt x="142" y="1714"/>
                </a:lnTo>
                <a:lnTo>
                  <a:pt x="144" y="1710"/>
                </a:lnTo>
                <a:lnTo>
                  <a:pt x="154" y="1708"/>
                </a:lnTo>
                <a:lnTo>
                  <a:pt x="158" y="1700"/>
                </a:lnTo>
                <a:lnTo>
                  <a:pt x="164" y="1696"/>
                </a:lnTo>
                <a:lnTo>
                  <a:pt x="172" y="1692"/>
                </a:lnTo>
                <a:lnTo>
                  <a:pt x="176" y="1686"/>
                </a:lnTo>
                <a:lnTo>
                  <a:pt x="180" y="1678"/>
                </a:lnTo>
                <a:lnTo>
                  <a:pt x="186" y="1672"/>
                </a:lnTo>
                <a:lnTo>
                  <a:pt x="188" y="1668"/>
                </a:lnTo>
                <a:lnTo>
                  <a:pt x="194" y="1666"/>
                </a:lnTo>
                <a:lnTo>
                  <a:pt x="196" y="1660"/>
                </a:lnTo>
                <a:lnTo>
                  <a:pt x="204" y="1658"/>
                </a:lnTo>
                <a:lnTo>
                  <a:pt x="208" y="1654"/>
                </a:lnTo>
                <a:lnTo>
                  <a:pt x="214" y="1648"/>
                </a:lnTo>
                <a:lnTo>
                  <a:pt x="218" y="1642"/>
                </a:lnTo>
                <a:lnTo>
                  <a:pt x="218" y="1638"/>
                </a:lnTo>
                <a:lnTo>
                  <a:pt x="224" y="1636"/>
                </a:lnTo>
                <a:lnTo>
                  <a:pt x="226" y="1626"/>
                </a:lnTo>
                <a:lnTo>
                  <a:pt x="232" y="1624"/>
                </a:lnTo>
                <a:lnTo>
                  <a:pt x="238" y="1620"/>
                </a:lnTo>
                <a:lnTo>
                  <a:pt x="244" y="1616"/>
                </a:lnTo>
                <a:lnTo>
                  <a:pt x="248" y="1612"/>
                </a:lnTo>
                <a:lnTo>
                  <a:pt x="250" y="1606"/>
                </a:lnTo>
                <a:lnTo>
                  <a:pt x="254" y="1602"/>
                </a:lnTo>
                <a:lnTo>
                  <a:pt x="254" y="1598"/>
                </a:lnTo>
                <a:lnTo>
                  <a:pt x="258" y="1598"/>
                </a:lnTo>
                <a:lnTo>
                  <a:pt x="260" y="1594"/>
                </a:lnTo>
                <a:lnTo>
                  <a:pt x="266" y="1592"/>
                </a:lnTo>
                <a:lnTo>
                  <a:pt x="270" y="1586"/>
                </a:lnTo>
                <a:lnTo>
                  <a:pt x="272" y="1582"/>
                </a:lnTo>
                <a:lnTo>
                  <a:pt x="276" y="1580"/>
                </a:lnTo>
                <a:lnTo>
                  <a:pt x="278" y="1578"/>
                </a:lnTo>
                <a:lnTo>
                  <a:pt x="284" y="1576"/>
                </a:lnTo>
                <a:lnTo>
                  <a:pt x="288" y="1566"/>
                </a:lnTo>
                <a:lnTo>
                  <a:pt x="290" y="1564"/>
                </a:lnTo>
                <a:lnTo>
                  <a:pt x="296" y="1562"/>
                </a:lnTo>
                <a:lnTo>
                  <a:pt x="298" y="1556"/>
                </a:lnTo>
                <a:lnTo>
                  <a:pt x="302" y="1554"/>
                </a:lnTo>
                <a:lnTo>
                  <a:pt x="304" y="1548"/>
                </a:lnTo>
                <a:lnTo>
                  <a:pt x="308" y="1546"/>
                </a:lnTo>
                <a:lnTo>
                  <a:pt x="312" y="1536"/>
                </a:lnTo>
                <a:lnTo>
                  <a:pt x="314" y="1532"/>
                </a:lnTo>
                <a:lnTo>
                  <a:pt x="316" y="1528"/>
                </a:lnTo>
                <a:lnTo>
                  <a:pt x="324" y="1526"/>
                </a:lnTo>
                <a:lnTo>
                  <a:pt x="326" y="1520"/>
                </a:lnTo>
                <a:lnTo>
                  <a:pt x="330" y="1520"/>
                </a:lnTo>
                <a:lnTo>
                  <a:pt x="334" y="1516"/>
                </a:lnTo>
                <a:lnTo>
                  <a:pt x="340" y="1512"/>
                </a:lnTo>
                <a:lnTo>
                  <a:pt x="342" y="1506"/>
                </a:lnTo>
                <a:lnTo>
                  <a:pt x="346" y="1506"/>
                </a:lnTo>
                <a:lnTo>
                  <a:pt x="348" y="1498"/>
                </a:lnTo>
                <a:lnTo>
                  <a:pt x="348" y="1496"/>
                </a:lnTo>
                <a:lnTo>
                  <a:pt x="352" y="1490"/>
                </a:lnTo>
                <a:lnTo>
                  <a:pt x="354" y="1488"/>
                </a:lnTo>
                <a:lnTo>
                  <a:pt x="358" y="1486"/>
                </a:lnTo>
                <a:lnTo>
                  <a:pt x="360" y="1480"/>
                </a:lnTo>
                <a:lnTo>
                  <a:pt x="362" y="1474"/>
                </a:lnTo>
                <a:lnTo>
                  <a:pt x="364" y="1472"/>
                </a:lnTo>
                <a:lnTo>
                  <a:pt x="368" y="1466"/>
                </a:lnTo>
                <a:lnTo>
                  <a:pt x="372" y="1460"/>
                </a:lnTo>
                <a:lnTo>
                  <a:pt x="378" y="1456"/>
                </a:lnTo>
                <a:lnTo>
                  <a:pt x="380" y="1452"/>
                </a:lnTo>
                <a:lnTo>
                  <a:pt x="388" y="1450"/>
                </a:lnTo>
                <a:lnTo>
                  <a:pt x="392" y="1444"/>
                </a:lnTo>
                <a:lnTo>
                  <a:pt x="400" y="1440"/>
                </a:lnTo>
                <a:lnTo>
                  <a:pt x="402" y="1438"/>
                </a:lnTo>
                <a:lnTo>
                  <a:pt x="408" y="1434"/>
                </a:lnTo>
                <a:lnTo>
                  <a:pt x="410" y="1430"/>
                </a:lnTo>
                <a:lnTo>
                  <a:pt x="412" y="1422"/>
                </a:lnTo>
                <a:lnTo>
                  <a:pt x="416" y="1414"/>
                </a:lnTo>
                <a:lnTo>
                  <a:pt x="424" y="1412"/>
                </a:lnTo>
                <a:lnTo>
                  <a:pt x="428" y="1408"/>
                </a:lnTo>
                <a:lnTo>
                  <a:pt x="430" y="1406"/>
                </a:lnTo>
                <a:lnTo>
                  <a:pt x="432" y="1404"/>
                </a:lnTo>
                <a:lnTo>
                  <a:pt x="438" y="1402"/>
                </a:lnTo>
                <a:lnTo>
                  <a:pt x="440" y="1393"/>
                </a:lnTo>
                <a:lnTo>
                  <a:pt x="444" y="1383"/>
                </a:lnTo>
                <a:lnTo>
                  <a:pt x="450" y="1379"/>
                </a:lnTo>
                <a:lnTo>
                  <a:pt x="456" y="1377"/>
                </a:lnTo>
                <a:lnTo>
                  <a:pt x="460" y="1371"/>
                </a:lnTo>
                <a:lnTo>
                  <a:pt x="464" y="1367"/>
                </a:lnTo>
                <a:lnTo>
                  <a:pt x="466" y="1363"/>
                </a:lnTo>
                <a:lnTo>
                  <a:pt x="470" y="1357"/>
                </a:lnTo>
                <a:lnTo>
                  <a:pt x="471" y="1349"/>
                </a:lnTo>
                <a:lnTo>
                  <a:pt x="475" y="1347"/>
                </a:lnTo>
                <a:lnTo>
                  <a:pt x="481" y="1343"/>
                </a:lnTo>
                <a:lnTo>
                  <a:pt x="487" y="1337"/>
                </a:lnTo>
                <a:lnTo>
                  <a:pt x="491" y="1335"/>
                </a:lnTo>
                <a:lnTo>
                  <a:pt x="497" y="1331"/>
                </a:lnTo>
                <a:lnTo>
                  <a:pt x="499" y="1329"/>
                </a:lnTo>
                <a:lnTo>
                  <a:pt x="505" y="1325"/>
                </a:lnTo>
                <a:lnTo>
                  <a:pt x="507" y="1321"/>
                </a:lnTo>
                <a:lnTo>
                  <a:pt x="509" y="1317"/>
                </a:lnTo>
                <a:lnTo>
                  <a:pt x="513" y="1315"/>
                </a:lnTo>
                <a:lnTo>
                  <a:pt x="513" y="1313"/>
                </a:lnTo>
                <a:lnTo>
                  <a:pt x="519" y="1311"/>
                </a:lnTo>
                <a:lnTo>
                  <a:pt x="521" y="1303"/>
                </a:lnTo>
                <a:lnTo>
                  <a:pt x="525" y="1297"/>
                </a:lnTo>
                <a:lnTo>
                  <a:pt x="527" y="1291"/>
                </a:lnTo>
                <a:lnTo>
                  <a:pt x="529" y="1279"/>
                </a:lnTo>
                <a:lnTo>
                  <a:pt x="533" y="1277"/>
                </a:lnTo>
                <a:lnTo>
                  <a:pt x="535" y="1275"/>
                </a:lnTo>
                <a:lnTo>
                  <a:pt x="537" y="1269"/>
                </a:lnTo>
                <a:lnTo>
                  <a:pt x="547" y="1265"/>
                </a:lnTo>
                <a:lnTo>
                  <a:pt x="549" y="1263"/>
                </a:lnTo>
                <a:lnTo>
                  <a:pt x="553" y="1263"/>
                </a:lnTo>
                <a:lnTo>
                  <a:pt x="553" y="1259"/>
                </a:lnTo>
                <a:lnTo>
                  <a:pt x="561" y="1257"/>
                </a:lnTo>
                <a:lnTo>
                  <a:pt x="565" y="1251"/>
                </a:lnTo>
                <a:lnTo>
                  <a:pt x="569" y="1245"/>
                </a:lnTo>
                <a:lnTo>
                  <a:pt x="573" y="1243"/>
                </a:lnTo>
                <a:lnTo>
                  <a:pt x="583" y="1239"/>
                </a:lnTo>
                <a:lnTo>
                  <a:pt x="595" y="1237"/>
                </a:lnTo>
                <a:lnTo>
                  <a:pt x="599" y="1233"/>
                </a:lnTo>
                <a:lnTo>
                  <a:pt x="601" y="1229"/>
                </a:lnTo>
                <a:lnTo>
                  <a:pt x="605" y="1227"/>
                </a:lnTo>
                <a:lnTo>
                  <a:pt x="609" y="1221"/>
                </a:lnTo>
                <a:lnTo>
                  <a:pt x="611" y="1215"/>
                </a:lnTo>
                <a:lnTo>
                  <a:pt x="615" y="1213"/>
                </a:lnTo>
                <a:lnTo>
                  <a:pt x="619" y="1201"/>
                </a:lnTo>
                <a:lnTo>
                  <a:pt x="625" y="1199"/>
                </a:lnTo>
                <a:lnTo>
                  <a:pt x="633" y="1193"/>
                </a:lnTo>
                <a:lnTo>
                  <a:pt x="635" y="1191"/>
                </a:lnTo>
                <a:lnTo>
                  <a:pt x="639" y="1183"/>
                </a:lnTo>
                <a:lnTo>
                  <a:pt x="651" y="1179"/>
                </a:lnTo>
                <a:lnTo>
                  <a:pt x="655" y="1177"/>
                </a:lnTo>
                <a:lnTo>
                  <a:pt x="657" y="1173"/>
                </a:lnTo>
                <a:lnTo>
                  <a:pt x="659" y="1165"/>
                </a:lnTo>
                <a:lnTo>
                  <a:pt x="661" y="1157"/>
                </a:lnTo>
                <a:lnTo>
                  <a:pt x="665" y="1149"/>
                </a:lnTo>
                <a:lnTo>
                  <a:pt x="673" y="1151"/>
                </a:lnTo>
                <a:lnTo>
                  <a:pt x="675" y="1145"/>
                </a:lnTo>
                <a:lnTo>
                  <a:pt x="679" y="1141"/>
                </a:lnTo>
                <a:lnTo>
                  <a:pt x="683" y="1137"/>
                </a:lnTo>
                <a:lnTo>
                  <a:pt x="685" y="1133"/>
                </a:lnTo>
                <a:lnTo>
                  <a:pt x="689" y="1129"/>
                </a:lnTo>
                <a:lnTo>
                  <a:pt x="693" y="1129"/>
                </a:lnTo>
                <a:lnTo>
                  <a:pt x="699" y="1119"/>
                </a:lnTo>
                <a:lnTo>
                  <a:pt x="703" y="1117"/>
                </a:lnTo>
                <a:lnTo>
                  <a:pt x="707" y="1111"/>
                </a:lnTo>
                <a:lnTo>
                  <a:pt x="713" y="1111"/>
                </a:lnTo>
                <a:lnTo>
                  <a:pt x="719" y="1105"/>
                </a:lnTo>
                <a:lnTo>
                  <a:pt x="723" y="1099"/>
                </a:lnTo>
                <a:lnTo>
                  <a:pt x="727" y="1093"/>
                </a:lnTo>
                <a:lnTo>
                  <a:pt x="733" y="1091"/>
                </a:lnTo>
                <a:lnTo>
                  <a:pt x="737" y="1085"/>
                </a:lnTo>
                <a:lnTo>
                  <a:pt x="739" y="1079"/>
                </a:lnTo>
                <a:lnTo>
                  <a:pt x="751" y="1075"/>
                </a:lnTo>
                <a:lnTo>
                  <a:pt x="753" y="1071"/>
                </a:lnTo>
                <a:lnTo>
                  <a:pt x="757" y="1069"/>
                </a:lnTo>
                <a:lnTo>
                  <a:pt x="759" y="1065"/>
                </a:lnTo>
                <a:lnTo>
                  <a:pt x="765" y="1059"/>
                </a:lnTo>
                <a:lnTo>
                  <a:pt x="769" y="1055"/>
                </a:lnTo>
                <a:lnTo>
                  <a:pt x="771" y="1049"/>
                </a:lnTo>
                <a:lnTo>
                  <a:pt x="771" y="1047"/>
                </a:lnTo>
                <a:lnTo>
                  <a:pt x="781" y="1047"/>
                </a:lnTo>
                <a:lnTo>
                  <a:pt x="781" y="1045"/>
                </a:lnTo>
                <a:lnTo>
                  <a:pt x="789" y="1045"/>
                </a:lnTo>
                <a:lnTo>
                  <a:pt x="789" y="1034"/>
                </a:lnTo>
                <a:lnTo>
                  <a:pt x="793" y="1034"/>
                </a:lnTo>
                <a:lnTo>
                  <a:pt x="793" y="1032"/>
                </a:lnTo>
                <a:lnTo>
                  <a:pt x="799" y="1032"/>
                </a:lnTo>
                <a:lnTo>
                  <a:pt x="799" y="1028"/>
                </a:lnTo>
                <a:lnTo>
                  <a:pt x="807" y="1028"/>
                </a:lnTo>
                <a:lnTo>
                  <a:pt x="807" y="1024"/>
                </a:lnTo>
                <a:lnTo>
                  <a:pt x="813" y="1022"/>
                </a:lnTo>
                <a:lnTo>
                  <a:pt x="813" y="1020"/>
                </a:lnTo>
                <a:lnTo>
                  <a:pt x="821" y="1020"/>
                </a:lnTo>
                <a:lnTo>
                  <a:pt x="823" y="1014"/>
                </a:lnTo>
                <a:lnTo>
                  <a:pt x="825" y="1012"/>
                </a:lnTo>
                <a:lnTo>
                  <a:pt x="833" y="1010"/>
                </a:lnTo>
                <a:lnTo>
                  <a:pt x="835" y="1006"/>
                </a:lnTo>
                <a:lnTo>
                  <a:pt x="841" y="1006"/>
                </a:lnTo>
                <a:lnTo>
                  <a:pt x="841" y="1002"/>
                </a:lnTo>
                <a:lnTo>
                  <a:pt x="845" y="1002"/>
                </a:lnTo>
                <a:lnTo>
                  <a:pt x="845" y="994"/>
                </a:lnTo>
                <a:lnTo>
                  <a:pt x="851" y="994"/>
                </a:lnTo>
                <a:lnTo>
                  <a:pt x="851" y="990"/>
                </a:lnTo>
                <a:lnTo>
                  <a:pt x="855" y="990"/>
                </a:lnTo>
                <a:lnTo>
                  <a:pt x="857" y="984"/>
                </a:lnTo>
                <a:lnTo>
                  <a:pt x="857" y="982"/>
                </a:lnTo>
                <a:lnTo>
                  <a:pt x="861" y="982"/>
                </a:lnTo>
                <a:lnTo>
                  <a:pt x="861" y="978"/>
                </a:lnTo>
                <a:lnTo>
                  <a:pt x="867" y="978"/>
                </a:lnTo>
                <a:lnTo>
                  <a:pt x="867" y="974"/>
                </a:lnTo>
                <a:lnTo>
                  <a:pt x="871" y="974"/>
                </a:lnTo>
                <a:lnTo>
                  <a:pt x="873" y="966"/>
                </a:lnTo>
                <a:lnTo>
                  <a:pt x="879" y="960"/>
                </a:lnTo>
                <a:lnTo>
                  <a:pt x="885" y="956"/>
                </a:lnTo>
                <a:lnTo>
                  <a:pt x="887" y="944"/>
                </a:lnTo>
                <a:lnTo>
                  <a:pt x="891" y="942"/>
                </a:lnTo>
                <a:lnTo>
                  <a:pt x="895" y="936"/>
                </a:lnTo>
                <a:lnTo>
                  <a:pt x="895" y="928"/>
                </a:lnTo>
                <a:lnTo>
                  <a:pt x="903" y="926"/>
                </a:lnTo>
                <a:lnTo>
                  <a:pt x="905" y="914"/>
                </a:lnTo>
                <a:lnTo>
                  <a:pt x="913" y="914"/>
                </a:lnTo>
                <a:lnTo>
                  <a:pt x="915" y="908"/>
                </a:lnTo>
                <a:lnTo>
                  <a:pt x="923" y="908"/>
                </a:lnTo>
                <a:lnTo>
                  <a:pt x="929" y="902"/>
                </a:lnTo>
                <a:lnTo>
                  <a:pt x="935" y="898"/>
                </a:lnTo>
                <a:lnTo>
                  <a:pt x="935" y="894"/>
                </a:lnTo>
                <a:lnTo>
                  <a:pt x="941" y="894"/>
                </a:lnTo>
                <a:lnTo>
                  <a:pt x="943" y="888"/>
                </a:lnTo>
                <a:lnTo>
                  <a:pt x="953" y="886"/>
                </a:lnTo>
                <a:lnTo>
                  <a:pt x="953" y="878"/>
                </a:lnTo>
                <a:lnTo>
                  <a:pt x="963" y="878"/>
                </a:lnTo>
                <a:lnTo>
                  <a:pt x="963" y="874"/>
                </a:lnTo>
                <a:lnTo>
                  <a:pt x="971" y="872"/>
                </a:lnTo>
                <a:lnTo>
                  <a:pt x="971" y="864"/>
                </a:lnTo>
                <a:lnTo>
                  <a:pt x="981" y="860"/>
                </a:lnTo>
                <a:lnTo>
                  <a:pt x="991" y="856"/>
                </a:lnTo>
                <a:lnTo>
                  <a:pt x="991" y="850"/>
                </a:lnTo>
                <a:lnTo>
                  <a:pt x="1003" y="850"/>
                </a:lnTo>
                <a:lnTo>
                  <a:pt x="1003" y="844"/>
                </a:lnTo>
                <a:lnTo>
                  <a:pt x="1017" y="844"/>
                </a:lnTo>
                <a:lnTo>
                  <a:pt x="1019" y="838"/>
                </a:lnTo>
                <a:lnTo>
                  <a:pt x="1021" y="838"/>
                </a:lnTo>
                <a:lnTo>
                  <a:pt x="1021" y="836"/>
                </a:lnTo>
                <a:lnTo>
                  <a:pt x="1029" y="834"/>
                </a:lnTo>
                <a:lnTo>
                  <a:pt x="1043" y="834"/>
                </a:lnTo>
                <a:lnTo>
                  <a:pt x="1043" y="830"/>
                </a:lnTo>
                <a:lnTo>
                  <a:pt x="1047" y="830"/>
                </a:lnTo>
                <a:lnTo>
                  <a:pt x="1047" y="826"/>
                </a:lnTo>
                <a:lnTo>
                  <a:pt x="1059" y="824"/>
                </a:lnTo>
                <a:lnTo>
                  <a:pt x="1059" y="818"/>
                </a:lnTo>
                <a:lnTo>
                  <a:pt x="1062" y="816"/>
                </a:lnTo>
                <a:lnTo>
                  <a:pt x="1064" y="808"/>
                </a:lnTo>
                <a:lnTo>
                  <a:pt x="1068" y="806"/>
                </a:lnTo>
                <a:lnTo>
                  <a:pt x="1074" y="800"/>
                </a:lnTo>
                <a:lnTo>
                  <a:pt x="1078" y="798"/>
                </a:lnTo>
                <a:lnTo>
                  <a:pt x="1082" y="792"/>
                </a:lnTo>
                <a:lnTo>
                  <a:pt x="1088" y="794"/>
                </a:lnTo>
                <a:lnTo>
                  <a:pt x="1088" y="790"/>
                </a:lnTo>
                <a:lnTo>
                  <a:pt x="1100" y="790"/>
                </a:lnTo>
                <a:lnTo>
                  <a:pt x="1100" y="780"/>
                </a:lnTo>
                <a:lnTo>
                  <a:pt x="1106" y="778"/>
                </a:lnTo>
                <a:lnTo>
                  <a:pt x="1108" y="770"/>
                </a:lnTo>
                <a:lnTo>
                  <a:pt x="1116" y="770"/>
                </a:lnTo>
                <a:lnTo>
                  <a:pt x="1116" y="764"/>
                </a:lnTo>
                <a:lnTo>
                  <a:pt x="1120" y="764"/>
                </a:lnTo>
                <a:lnTo>
                  <a:pt x="1122" y="756"/>
                </a:lnTo>
                <a:lnTo>
                  <a:pt x="1144" y="756"/>
                </a:lnTo>
                <a:lnTo>
                  <a:pt x="1146" y="748"/>
                </a:lnTo>
                <a:lnTo>
                  <a:pt x="1152" y="748"/>
                </a:lnTo>
                <a:lnTo>
                  <a:pt x="1154" y="742"/>
                </a:lnTo>
                <a:lnTo>
                  <a:pt x="1160" y="740"/>
                </a:lnTo>
                <a:lnTo>
                  <a:pt x="1162" y="734"/>
                </a:lnTo>
                <a:lnTo>
                  <a:pt x="1164" y="732"/>
                </a:lnTo>
                <a:lnTo>
                  <a:pt x="1178" y="732"/>
                </a:lnTo>
                <a:lnTo>
                  <a:pt x="1180" y="724"/>
                </a:lnTo>
                <a:lnTo>
                  <a:pt x="1184" y="724"/>
                </a:lnTo>
                <a:lnTo>
                  <a:pt x="1184" y="718"/>
                </a:lnTo>
                <a:lnTo>
                  <a:pt x="1194" y="716"/>
                </a:lnTo>
                <a:lnTo>
                  <a:pt x="1196" y="712"/>
                </a:lnTo>
                <a:lnTo>
                  <a:pt x="1198" y="712"/>
                </a:lnTo>
                <a:lnTo>
                  <a:pt x="1200" y="708"/>
                </a:lnTo>
                <a:lnTo>
                  <a:pt x="1206" y="708"/>
                </a:lnTo>
                <a:lnTo>
                  <a:pt x="1208" y="698"/>
                </a:lnTo>
                <a:lnTo>
                  <a:pt x="1218" y="698"/>
                </a:lnTo>
                <a:lnTo>
                  <a:pt x="1218" y="688"/>
                </a:lnTo>
                <a:lnTo>
                  <a:pt x="1230" y="688"/>
                </a:lnTo>
                <a:lnTo>
                  <a:pt x="1230" y="684"/>
                </a:lnTo>
                <a:lnTo>
                  <a:pt x="1234" y="684"/>
                </a:lnTo>
                <a:lnTo>
                  <a:pt x="1236" y="676"/>
                </a:lnTo>
                <a:lnTo>
                  <a:pt x="1238" y="671"/>
                </a:lnTo>
                <a:lnTo>
                  <a:pt x="1244" y="669"/>
                </a:lnTo>
                <a:lnTo>
                  <a:pt x="1246" y="663"/>
                </a:lnTo>
                <a:lnTo>
                  <a:pt x="1258" y="663"/>
                </a:lnTo>
                <a:lnTo>
                  <a:pt x="1258" y="659"/>
                </a:lnTo>
                <a:lnTo>
                  <a:pt x="1264" y="657"/>
                </a:lnTo>
                <a:lnTo>
                  <a:pt x="1266" y="651"/>
                </a:lnTo>
                <a:lnTo>
                  <a:pt x="1274" y="649"/>
                </a:lnTo>
                <a:lnTo>
                  <a:pt x="1274" y="645"/>
                </a:lnTo>
                <a:lnTo>
                  <a:pt x="1278" y="643"/>
                </a:lnTo>
                <a:lnTo>
                  <a:pt x="1280" y="637"/>
                </a:lnTo>
                <a:lnTo>
                  <a:pt x="1292" y="637"/>
                </a:lnTo>
                <a:lnTo>
                  <a:pt x="1292" y="633"/>
                </a:lnTo>
                <a:lnTo>
                  <a:pt x="1296" y="633"/>
                </a:lnTo>
                <a:lnTo>
                  <a:pt x="1296" y="631"/>
                </a:lnTo>
                <a:lnTo>
                  <a:pt x="1308" y="631"/>
                </a:lnTo>
                <a:lnTo>
                  <a:pt x="1318" y="623"/>
                </a:lnTo>
                <a:lnTo>
                  <a:pt x="1320" y="613"/>
                </a:lnTo>
                <a:lnTo>
                  <a:pt x="1332" y="613"/>
                </a:lnTo>
                <a:lnTo>
                  <a:pt x="1330" y="609"/>
                </a:lnTo>
                <a:lnTo>
                  <a:pt x="1340" y="609"/>
                </a:lnTo>
                <a:lnTo>
                  <a:pt x="1342" y="605"/>
                </a:lnTo>
                <a:lnTo>
                  <a:pt x="1352" y="605"/>
                </a:lnTo>
                <a:lnTo>
                  <a:pt x="1352" y="599"/>
                </a:lnTo>
                <a:lnTo>
                  <a:pt x="1356" y="599"/>
                </a:lnTo>
                <a:lnTo>
                  <a:pt x="1358" y="593"/>
                </a:lnTo>
                <a:lnTo>
                  <a:pt x="1364" y="593"/>
                </a:lnTo>
                <a:lnTo>
                  <a:pt x="1364" y="587"/>
                </a:lnTo>
                <a:lnTo>
                  <a:pt x="1378" y="587"/>
                </a:lnTo>
                <a:lnTo>
                  <a:pt x="1380" y="573"/>
                </a:lnTo>
                <a:lnTo>
                  <a:pt x="1386" y="573"/>
                </a:lnTo>
                <a:lnTo>
                  <a:pt x="1388" y="567"/>
                </a:lnTo>
                <a:lnTo>
                  <a:pt x="1392" y="567"/>
                </a:lnTo>
                <a:lnTo>
                  <a:pt x="1394" y="563"/>
                </a:lnTo>
                <a:lnTo>
                  <a:pt x="1408" y="563"/>
                </a:lnTo>
                <a:lnTo>
                  <a:pt x="1410" y="557"/>
                </a:lnTo>
                <a:lnTo>
                  <a:pt x="1412" y="549"/>
                </a:lnTo>
                <a:lnTo>
                  <a:pt x="1414" y="545"/>
                </a:lnTo>
                <a:lnTo>
                  <a:pt x="1424" y="543"/>
                </a:lnTo>
                <a:lnTo>
                  <a:pt x="1426" y="537"/>
                </a:lnTo>
                <a:lnTo>
                  <a:pt x="1438" y="537"/>
                </a:lnTo>
                <a:lnTo>
                  <a:pt x="1438" y="531"/>
                </a:lnTo>
                <a:lnTo>
                  <a:pt x="1450" y="529"/>
                </a:lnTo>
                <a:lnTo>
                  <a:pt x="1452" y="519"/>
                </a:lnTo>
                <a:lnTo>
                  <a:pt x="1456" y="517"/>
                </a:lnTo>
                <a:lnTo>
                  <a:pt x="1458" y="509"/>
                </a:lnTo>
                <a:lnTo>
                  <a:pt x="1466" y="505"/>
                </a:lnTo>
                <a:lnTo>
                  <a:pt x="1468" y="497"/>
                </a:lnTo>
                <a:lnTo>
                  <a:pt x="1476" y="493"/>
                </a:lnTo>
                <a:lnTo>
                  <a:pt x="1484" y="491"/>
                </a:lnTo>
                <a:lnTo>
                  <a:pt x="1488" y="485"/>
                </a:lnTo>
                <a:lnTo>
                  <a:pt x="1492" y="481"/>
                </a:lnTo>
                <a:lnTo>
                  <a:pt x="1494" y="473"/>
                </a:lnTo>
                <a:lnTo>
                  <a:pt x="1506" y="471"/>
                </a:lnTo>
                <a:lnTo>
                  <a:pt x="1506" y="467"/>
                </a:lnTo>
                <a:lnTo>
                  <a:pt x="1516" y="467"/>
                </a:lnTo>
                <a:lnTo>
                  <a:pt x="1516" y="461"/>
                </a:lnTo>
                <a:lnTo>
                  <a:pt x="1524" y="461"/>
                </a:lnTo>
                <a:lnTo>
                  <a:pt x="1524" y="453"/>
                </a:lnTo>
                <a:lnTo>
                  <a:pt x="1536" y="453"/>
                </a:lnTo>
                <a:lnTo>
                  <a:pt x="1536" y="439"/>
                </a:lnTo>
                <a:lnTo>
                  <a:pt x="1542" y="439"/>
                </a:lnTo>
                <a:lnTo>
                  <a:pt x="1542" y="435"/>
                </a:lnTo>
                <a:lnTo>
                  <a:pt x="1558" y="435"/>
                </a:lnTo>
                <a:lnTo>
                  <a:pt x="1558" y="433"/>
                </a:lnTo>
                <a:lnTo>
                  <a:pt x="1564" y="433"/>
                </a:lnTo>
                <a:lnTo>
                  <a:pt x="1564" y="427"/>
                </a:lnTo>
                <a:lnTo>
                  <a:pt x="1580" y="427"/>
                </a:lnTo>
                <a:lnTo>
                  <a:pt x="1580" y="423"/>
                </a:lnTo>
                <a:lnTo>
                  <a:pt x="1590" y="423"/>
                </a:lnTo>
                <a:lnTo>
                  <a:pt x="1590" y="417"/>
                </a:lnTo>
                <a:lnTo>
                  <a:pt x="1596" y="417"/>
                </a:lnTo>
                <a:lnTo>
                  <a:pt x="1596" y="413"/>
                </a:lnTo>
                <a:lnTo>
                  <a:pt x="1600" y="413"/>
                </a:lnTo>
                <a:lnTo>
                  <a:pt x="1600" y="407"/>
                </a:lnTo>
                <a:lnTo>
                  <a:pt x="1604" y="407"/>
                </a:lnTo>
                <a:lnTo>
                  <a:pt x="1604" y="401"/>
                </a:lnTo>
                <a:lnTo>
                  <a:pt x="1616" y="401"/>
                </a:lnTo>
                <a:lnTo>
                  <a:pt x="1616" y="393"/>
                </a:lnTo>
                <a:lnTo>
                  <a:pt x="1622" y="391"/>
                </a:lnTo>
                <a:lnTo>
                  <a:pt x="1622" y="387"/>
                </a:lnTo>
                <a:lnTo>
                  <a:pt x="1628" y="387"/>
                </a:lnTo>
                <a:lnTo>
                  <a:pt x="1630" y="379"/>
                </a:lnTo>
                <a:lnTo>
                  <a:pt x="1653" y="379"/>
                </a:lnTo>
                <a:lnTo>
                  <a:pt x="1653" y="375"/>
                </a:lnTo>
                <a:lnTo>
                  <a:pt x="1657" y="375"/>
                </a:lnTo>
                <a:lnTo>
                  <a:pt x="1657" y="365"/>
                </a:lnTo>
                <a:lnTo>
                  <a:pt x="1669" y="365"/>
                </a:lnTo>
                <a:lnTo>
                  <a:pt x="1669" y="357"/>
                </a:lnTo>
                <a:lnTo>
                  <a:pt x="1687" y="357"/>
                </a:lnTo>
                <a:lnTo>
                  <a:pt x="1691" y="341"/>
                </a:lnTo>
                <a:lnTo>
                  <a:pt x="1691" y="335"/>
                </a:lnTo>
                <a:lnTo>
                  <a:pt x="1701" y="333"/>
                </a:lnTo>
                <a:lnTo>
                  <a:pt x="1707" y="327"/>
                </a:lnTo>
                <a:lnTo>
                  <a:pt x="1709" y="319"/>
                </a:lnTo>
                <a:lnTo>
                  <a:pt x="1711" y="312"/>
                </a:lnTo>
                <a:lnTo>
                  <a:pt x="1723" y="312"/>
                </a:lnTo>
                <a:lnTo>
                  <a:pt x="1723" y="308"/>
                </a:lnTo>
                <a:lnTo>
                  <a:pt x="1727" y="308"/>
                </a:lnTo>
                <a:lnTo>
                  <a:pt x="1727" y="300"/>
                </a:lnTo>
                <a:lnTo>
                  <a:pt x="1735" y="300"/>
                </a:lnTo>
                <a:lnTo>
                  <a:pt x="1735" y="296"/>
                </a:lnTo>
                <a:lnTo>
                  <a:pt x="1747" y="296"/>
                </a:lnTo>
                <a:lnTo>
                  <a:pt x="1747" y="288"/>
                </a:lnTo>
                <a:lnTo>
                  <a:pt x="1751" y="288"/>
                </a:lnTo>
                <a:lnTo>
                  <a:pt x="1751" y="286"/>
                </a:lnTo>
                <a:lnTo>
                  <a:pt x="1757" y="286"/>
                </a:lnTo>
                <a:lnTo>
                  <a:pt x="1757" y="280"/>
                </a:lnTo>
                <a:lnTo>
                  <a:pt x="1765" y="280"/>
                </a:lnTo>
                <a:lnTo>
                  <a:pt x="1765" y="270"/>
                </a:lnTo>
                <a:lnTo>
                  <a:pt x="1775" y="270"/>
                </a:lnTo>
                <a:lnTo>
                  <a:pt x="1775" y="258"/>
                </a:lnTo>
                <a:lnTo>
                  <a:pt x="1789" y="258"/>
                </a:lnTo>
                <a:lnTo>
                  <a:pt x="1789" y="252"/>
                </a:lnTo>
                <a:lnTo>
                  <a:pt x="1817" y="252"/>
                </a:lnTo>
                <a:lnTo>
                  <a:pt x="1817" y="246"/>
                </a:lnTo>
                <a:lnTo>
                  <a:pt x="1823" y="246"/>
                </a:lnTo>
                <a:lnTo>
                  <a:pt x="1823" y="232"/>
                </a:lnTo>
                <a:lnTo>
                  <a:pt x="1845" y="232"/>
                </a:lnTo>
                <a:lnTo>
                  <a:pt x="1845" y="230"/>
                </a:lnTo>
                <a:lnTo>
                  <a:pt x="1853" y="230"/>
                </a:lnTo>
                <a:lnTo>
                  <a:pt x="1853" y="222"/>
                </a:lnTo>
                <a:lnTo>
                  <a:pt x="1855" y="222"/>
                </a:lnTo>
                <a:lnTo>
                  <a:pt x="1855" y="218"/>
                </a:lnTo>
                <a:lnTo>
                  <a:pt x="1867" y="218"/>
                </a:lnTo>
                <a:lnTo>
                  <a:pt x="1867" y="212"/>
                </a:lnTo>
                <a:lnTo>
                  <a:pt x="1875" y="212"/>
                </a:lnTo>
                <a:lnTo>
                  <a:pt x="1875" y="208"/>
                </a:lnTo>
                <a:lnTo>
                  <a:pt x="1891" y="208"/>
                </a:lnTo>
                <a:lnTo>
                  <a:pt x="1891" y="202"/>
                </a:lnTo>
                <a:lnTo>
                  <a:pt x="1913" y="202"/>
                </a:lnTo>
                <a:lnTo>
                  <a:pt x="1913" y="196"/>
                </a:lnTo>
                <a:lnTo>
                  <a:pt x="1921" y="196"/>
                </a:lnTo>
                <a:lnTo>
                  <a:pt x="1921" y="184"/>
                </a:lnTo>
                <a:lnTo>
                  <a:pt x="1931" y="184"/>
                </a:lnTo>
                <a:lnTo>
                  <a:pt x="1931" y="172"/>
                </a:lnTo>
                <a:lnTo>
                  <a:pt x="1933" y="172"/>
                </a:lnTo>
                <a:lnTo>
                  <a:pt x="1933" y="166"/>
                </a:lnTo>
                <a:lnTo>
                  <a:pt x="1941" y="166"/>
                </a:lnTo>
                <a:lnTo>
                  <a:pt x="1941" y="154"/>
                </a:lnTo>
                <a:lnTo>
                  <a:pt x="1951" y="154"/>
                </a:lnTo>
                <a:lnTo>
                  <a:pt x="1951" y="148"/>
                </a:lnTo>
                <a:lnTo>
                  <a:pt x="1959" y="148"/>
                </a:lnTo>
                <a:lnTo>
                  <a:pt x="1959" y="136"/>
                </a:lnTo>
                <a:lnTo>
                  <a:pt x="1963" y="136"/>
                </a:lnTo>
                <a:lnTo>
                  <a:pt x="1963" y="126"/>
                </a:lnTo>
                <a:lnTo>
                  <a:pt x="1973" y="126"/>
                </a:lnTo>
                <a:lnTo>
                  <a:pt x="1973" y="120"/>
                </a:lnTo>
                <a:lnTo>
                  <a:pt x="2011" y="120"/>
                </a:lnTo>
                <a:lnTo>
                  <a:pt x="2011" y="110"/>
                </a:lnTo>
                <a:lnTo>
                  <a:pt x="2027" y="110"/>
                </a:lnTo>
                <a:lnTo>
                  <a:pt x="2027" y="94"/>
                </a:lnTo>
                <a:lnTo>
                  <a:pt x="2033" y="94"/>
                </a:lnTo>
                <a:lnTo>
                  <a:pt x="2033" y="86"/>
                </a:lnTo>
                <a:lnTo>
                  <a:pt x="2053" y="86"/>
                </a:lnTo>
                <a:lnTo>
                  <a:pt x="2053" y="68"/>
                </a:lnTo>
                <a:lnTo>
                  <a:pt x="2057" y="68"/>
                </a:lnTo>
                <a:lnTo>
                  <a:pt x="2057" y="60"/>
                </a:lnTo>
                <a:lnTo>
                  <a:pt x="2061" y="60"/>
                </a:lnTo>
                <a:lnTo>
                  <a:pt x="2061" y="54"/>
                </a:lnTo>
                <a:lnTo>
                  <a:pt x="2069" y="54"/>
                </a:lnTo>
                <a:lnTo>
                  <a:pt x="2069" y="44"/>
                </a:lnTo>
                <a:lnTo>
                  <a:pt x="2111" y="44"/>
                </a:lnTo>
                <a:lnTo>
                  <a:pt x="2111" y="32"/>
                </a:lnTo>
                <a:lnTo>
                  <a:pt x="2151" y="32"/>
                </a:lnTo>
                <a:lnTo>
                  <a:pt x="2151" y="14"/>
                </a:lnTo>
                <a:lnTo>
                  <a:pt x="2165" y="14"/>
                </a:lnTo>
                <a:lnTo>
                  <a:pt x="2165" y="0"/>
                </a:lnTo>
                <a:lnTo>
                  <a:pt x="2221" y="0"/>
                </a:lnTo>
              </a:path>
            </a:pathLst>
          </a:custGeom>
          <a:noFill/>
          <a:ln w="19050">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85" name="Freeform 47">
            <a:extLst>
              <a:ext uri="{FF2B5EF4-FFF2-40B4-BE49-F238E27FC236}">
                <a16:creationId xmlns:a16="http://schemas.microsoft.com/office/drawing/2014/main" id="{44A6CE6D-6D51-17EF-6574-D75D6293A1AA}"/>
              </a:ext>
            </a:extLst>
          </p:cNvPr>
          <p:cNvSpPr>
            <a:spLocks/>
          </p:cNvSpPr>
          <p:nvPr/>
        </p:nvSpPr>
        <p:spPr bwMode="auto">
          <a:xfrm>
            <a:off x="7437070" y="3775776"/>
            <a:ext cx="3384803" cy="1534667"/>
          </a:xfrm>
          <a:custGeom>
            <a:avLst/>
            <a:gdLst>
              <a:gd name="T0" fmla="*/ 32 w 2221"/>
              <a:gd name="T1" fmla="*/ 1003 h 1007"/>
              <a:gd name="T2" fmla="*/ 68 w 2221"/>
              <a:gd name="T3" fmla="*/ 987 h 1007"/>
              <a:gd name="T4" fmla="*/ 104 w 2221"/>
              <a:gd name="T5" fmla="*/ 981 h 1007"/>
              <a:gd name="T6" fmla="*/ 120 w 2221"/>
              <a:gd name="T7" fmla="*/ 965 h 1007"/>
              <a:gd name="T8" fmla="*/ 138 w 2221"/>
              <a:gd name="T9" fmla="*/ 959 h 1007"/>
              <a:gd name="T10" fmla="*/ 160 w 2221"/>
              <a:gd name="T11" fmla="*/ 945 h 1007"/>
              <a:gd name="T12" fmla="*/ 196 w 2221"/>
              <a:gd name="T13" fmla="*/ 929 h 1007"/>
              <a:gd name="T14" fmla="*/ 210 w 2221"/>
              <a:gd name="T15" fmla="*/ 909 h 1007"/>
              <a:gd name="T16" fmla="*/ 236 w 2221"/>
              <a:gd name="T17" fmla="*/ 897 h 1007"/>
              <a:gd name="T18" fmla="*/ 268 w 2221"/>
              <a:gd name="T19" fmla="*/ 887 h 1007"/>
              <a:gd name="T20" fmla="*/ 292 w 2221"/>
              <a:gd name="T21" fmla="*/ 879 h 1007"/>
              <a:gd name="T22" fmla="*/ 316 w 2221"/>
              <a:gd name="T23" fmla="*/ 846 h 1007"/>
              <a:gd name="T24" fmla="*/ 348 w 2221"/>
              <a:gd name="T25" fmla="*/ 832 h 1007"/>
              <a:gd name="T26" fmla="*/ 388 w 2221"/>
              <a:gd name="T27" fmla="*/ 812 h 1007"/>
              <a:gd name="T28" fmla="*/ 444 w 2221"/>
              <a:gd name="T29" fmla="*/ 778 h 1007"/>
              <a:gd name="T30" fmla="*/ 475 w 2221"/>
              <a:gd name="T31" fmla="*/ 754 h 1007"/>
              <a:gd name="T32" fmla="*/ 509 w 2221"/>
              <a:gd name="T33" fmla="*/ 726 h 1007"/>
              <a:gd name="T34" fmla="*/ 539 w 2221"/>
              <a:gd name="T35" fmla="*/ 716 h 1007"/>
              <a:gd name="T36" fmla="*/ 567 w 2221"/>
              <a:gd name="T37" fmla="*/ 690 h 1007"/>
              <a:gd name="T38" fmla="*/ 601 w 2221"/>
              <a:gd name="T39" fmla="*/ 672 h 1007"/>
              <a:gd name="T40" fmla="*/ 615 w 2221"/>
              <a:gd name="T41" fmla="*/ 654 h 1007"/>
              <a:gd name="T42" fmla="*/ 655 w 2221"/>
              <a:gd name="T43" fmla="*/ 630 h 1007"/>
              <a:gd name="T44" fmla="*/ 699 w 2221"/>
              <a:gd name="T45" fmla="*/ 618 h 1007"/>
              <a:gd name="T46" fmla="*/ 747 w 2221"/>
              <a:gd name="T47" fmla="*/ 606 h 1007"/>
              <a:gd name="T48" fmla="*/ 763 w 2221"/>
              <a:gd name="T49" fmla="*/ 596 h 1007"/>
              <a:gd name="T50" fmla="*/ 779 w 2221"/>
              <a:gd name="T51" fmla="*/ 590 h 1007"/>
              <a:gd name="T52" fmla="*/ 813 w 2221"/>
              <a:gd name="T53" fmla="*/ 570 h 1007"/>
              <a:gd name="T54" fmla="*/ 855 w 2221"/>
              <a:gd name="T55" fmla="*/ 540 h 1007"/>
              <a:gd name="T56" fmla="*/ 895 w 2221"/>
              <a:gd name="T57" fmla="*/ 528 h 1007"/>
              <a:gd name="T58" fmla="*/ 939 w 2221"/>
              <a:gd name="T59" fmla="*/ 511 h 1007"/>
              <a:gd name="T60" fmla="*/ 975 w 2221"/>
              <a:gd name="T61" fmla="*/ 499 h 1007"/>
              <a:gd name="T62" fmla="*/ 1005 w 2221"/>
              <a:gd name="T63" fmla="*/ 483 h 1007"/>
              <a:gd name="T64" fmla="*/ 1045 w 2221"/>
              <a:gd name="T65" fmla="*/ 475 h 1007"/>
              <a:gd name="T66" fmla="*/ 1072 w 2221"/>
              <a:gd name="T67" fmla="*/ 469 h 1007"/>
              <a:gd name="T68" fmla="*/ 1100 w 2221"/>
              <a:gd name="T69" fmla="*/ 459 h 1007"/>
              <a:gd name="T70" fmla="*/ 1110 w 2221"/>
              <a:gd name="T71" fmla="*/ 449 h 1007"/>
              <a:gd name="T72" fmla="*/ 1138 w 2221"/>
              <a:gd name="T73" fmla="*/ 439 h 1007"/>
              <a:gd name="T74" fmla="*/ 1158 w 2221"/>
              <a:gd name="T75" fmla="*/ 431 h 1007"/>
              <a:gd name="T76" fmla="*/ 1192 w 2221"/>
              <a:gd name="T77" fmla="*/ 419 h 1007"/>
              <a:gd name="T78" fmla="*/ 1204 w 2221"/>
              <a:gd name="T79" fmla="*/ 397 h 1007"/>
              <a:gd name="T80" fmla="*/ 1232 w 2221"/>
              <a:gd name="T81" fmla="*/ 379 h 1007"/>
              <a:gd name="T82" fmla="*/ 1276 w 2221"/>
              <a:gd name="T83" fmla="*/ 359 h 1007"/>
              <a:gd name="T84" fmla="*/ 1314 w 2221"/>
              <a:gd name="T85" fmla="*/ 343 h 1007"/>
              <a:gd name="T86" fmla="*/ 1342 w 2221"/>
              <a:gd name="T87" fmla="*/ 329 h 1007"/>
              <a:gd name="T88" fmla="*/ 1364 w 2221"/>
              <a:gd name="T89" fmla="*/ 313 h 1007"/>
              <a:gd name="T90" fmla="*/ 1398 w 2221"/>
              <a:gd name="T91" fmla="*/ 307 h 1007"/>
              <a:gd name="T92" fmla="*/ 1422 w 2221"/>
              <a:gd name="T93" fmla="*/ 297 h 1007"/>
              <a:gd name="T94" fmla="*/ 1452 w 2221"/>
              <a:gd name="T95" fmla="*/ 285 h 1007"/>
              <a:gd name="T96" fmla="*/ 1458 w 2221"/>
              <a:gd name="T97" fmla="*/ 269 h 1007"/>
              <a:gd name="T98" fmla="*/ 1490 w 2221"/>
              <a:gd name="T99" fmla="*/ 257 h 1007"/>
              <a:gd name="T100" fmla="*/ 1526 w 2221"/>
              <a:gd name="T101" fmla="*/ 243 h 1007"/>
              <a:gd name="T102" fmla="*/ 1588 w 2221"/>
              <a:gd name="T103" fmla="*/ 229 h 1007"/>
              <a:gd name="T104" fmla="*/ 1630 w 2221"/>
              <a:gd name="T105" fmla="*/ 213 h 1007"/>
              <a:gd name="T106" fmla="*/ 1665 w 2221"/>
              <a:gd name="T107" fmla="*/ 197 h 1007"/>
              <a:gd name="T108" fmla="*/ 1677 w 2221"/>
              <a:gd name="T109" fmla="*/ 171 h 1007"/>
              <a:gd name="T110" fmla="*/ 1721 w 2221"/>
              <a:gd name="T111" fmla="*/ 156 h 1007"/>
              <a:gd name="T112" fmla="*/ 1763 w 2221"/>
              <a:gd name="T113" fmla="*/ 142 h 1007"/>
              <a:gd name="T114" fmla="*/ 1811 w 2221"/>
              <a:gd name="T115" fmla="*/ 124 h 1007"/>
              <a:gd name="T116" fmla="*/ 1845 w 2221"/>
              <a:gd name="T117" fmla="*/ 98 h 1007"/>
              <a:gd name="T118" fmla="*/ 1891 w 2221"/>
              <a:gd name="T119" fmla="*/ 68 h 1007"/>
              <a:gd name="T120" fmla="*/ 2031 w 2221"/>
              <a:gd name="T121" fmla="*/ 26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21" h="1007">
                <a:moveTo>
                  <a:pt x="0" y="1007"/>
                </a:moveTo>
                <a:lnTo>
                  <a:pt x="18" y="1007"/>
                </a:lnTo>
                <a:lnTo>
                  <a:pt x="18" y="1003"/>
                </a:lnTo>
                <a:lnTo>
                  <a:pt x="32" y="1003"/>
                </a:lnTo>
                <a:lnTo>
                  <a:pt x="32" y="991"/>
                </a:lnTo>
                <a:lnTo>
                  <a:pt x="56" y="991"/>
                </a:lnTo>
                <a:lnTo>
                  <a:pt x="56" y="987"/>
                </a:lnTo>
                <a:lnTo>
                  <a:pt x="68" y="987"/>
                </a:lnTo>
                <a:lnTo>
                  <a:pt x="68" y="985"/>
                </a:lnTo>
                <a:lnTo>
                  <a:pt x="78" y="985"/>
                </a:lnTo>
                <a:lnTo>
                  <a:pt x="78" y="981"/>
                </a:lnTo>
                <a:lnTo>
                  <a:pt x="104" y="981"/>
                </a:lnTo>
                <a:lnTo>
                  <a:pt x="104" y="971"/>
                </a:lnTo>
                <a:lnTo>
                  <a:pt x="114" y="971"/>
                </a:lnTo>
                <a:lnTo>
                  <a:pt x="114" y="965"/>
                </a:lnTo>
                <a:lnTo>
                  <a:pt x="120" y="965"/>
                </a:lnTo>
                <a:lnTo>
                  <a:pt x="120" y="963"/>
                </a:lnTo>
                <a:lnTo>
                  <a:pt x="128" y="963"/>
                </a:lnTo>
                <a:lnTo>
                  <a:pt x="128" y="959"/>
                </a:lnTo>
                <a:lnTo>
                  <a:pt x="138" y="959"/>
                </a:lnTo>
                <a:lnTo>
                  <a:pt x="138" y="951"/>
                </a:lnTo>
                <a:lnTo>
                  <a:pt x="154" y="951"/>
                </a:lnTo>
                <a:lnTo>
                  <a:pt x="154" y="945"/>
                </a:lnTo>
                <a:lnTo>
                  <a:pt x="160" y="945"/>
                </a:lnTo>
                <a:lnTo>
                  <a:pt x="160" y="937"/>
                </a:lnTo>
                <a:lnTo>
                  <a:pt x="172" y="937"/>
                </a:lnTo>
                <a:lnTo>
                  <a:pt x="172" y="929"/>
                </a:lnTo>
                <a:lnTo>
                  <a:pt x="196" y="929"/>
                </a:lnTo>
                <a:lnTo>
                  <a:pt x="196" y="917"/>
                </a:lnTo>
                <a:lnTo>
                  <a:pt x="202" y="917"/>
                </a:lnTo>
                <a:lnTo>
                  <a:pt x="202" y="909"/>
                </a:lnTo>
                <a:lnTo>
                  <a:pt x="210" y="909"/>
                </a:lnTo>
                <a:lnTo>
                  <a:pt x="210" y="905"/>
                </a:lnTo>
                <a:lnTo>
                  <a:pt x="214" y="905"/>
                </a:lnTo>
                <a:lnTo>
                  <a:pt x="214" y="897"/>
                </a:lnTo>
                <a:lnTo>
                  <a:pt x="236" y="897"/>
                </a:lnTo>
                <a:lnTo>
                  <a:pt x="236" y="893"/>
                </a:lnTo>
                <a:lnTo>
                  <a:pt x="256" y="893"/>
                </a:lnTo>
                <a:lnTo>
                  <a:pt x="256" y="887"/>
                </a:lnTo>
                <a:lnTo>
                  <a:pt x="268" y="887"/>
                </a:lnTo>
                <a:lnTo>
                  <a:pt x="268" y="883"/>
                </a:lnTo>
                <a:lnTo>
                  <a:pt x="274" y="883"/>
                </a:lnTo>
                <a:lnTo>
                  <a:pt x="274" y="879"/>
                </a:lnTo>
                <a:lnTo>
                  <a:pt x="292" y="879"/>
                </a:lnTo>
                <a:lnTo>
                  <a:pt x="292" y="868"/>
                </a:lnTo>
                <a:lnTo>
                  <a:pt x="302" y="866"/>
                </a:lnTo>
                <a:lnTo>
                  <a:pt x="308" y="858"/>
                </a:lnTo>
                <a:lnTo>
                  <a:pt x="316" y="846"/>
                </a:lnTo>
                <a:lnTo>
                  <a:pt x="330" y="846"/>
                </a:lnTo>
                <a:lnTo>
                  <a:pt x="330" y="838"/>
                </a:lnTo>
                <a:lnTo>
                  <a:pt x="348" y="838"/>
                </a:lnTo>
                <a:lnTo>
                  <a:pt x="348" y="832"/>
                </a:lnTo>
                <a:lnTo>
                  <a:pt x="364" y="832"/>
                </a:lnTo>
                <a:lnTo>
                  <a:pt x="364" y="820"/>
                </a:lnTo>
                <a:lnTo>
                  <a:pt x="388" y="820"/>
                </a:lnTo>
                <a:lnTo>
                  <a:pt x="388" y="812"/>
                </a:lnTo>
                <a:lnTo>
                  <a:pt x="414" y="796"/>
                </a:lnTo>
                <a:lnTo>
                  <a:pt x="426" y="784"/>
                </a:lnTo>
                <a:lnTo>
                  <a:pt x="426" y="778"/>
                </a:lnTo>
                <a:lnTo>
                  <a:pt x="444" y="778"/>
                </a:lnTo>
                <a:lnTo>
                  <a:pt x="444" y="766"/>
                </a:lnTo>
                <a:lnTo>
                  <a:pt x="464" y="760"/>
                </a:lnTo>
                <a:lnTo>
                  <a:pt x="468" y="754"/>
                </a:lnTo>
                <a:lnTo>
                  <a:pt x="475" y="754"/>
                </a:lnTo>
                <a:lnTo>
                  <a:pt x="475" y="742"/>
                </a:lnTo>
                <a:lnTo>
                  <a:pt x="489" y="742"/>
                </a:lnTo>
                <a:lnTo>
                  <a:pt x="489" y="726"/>
                </a:lnTo>
                <a:lnTo>
                  <a:pt x="509" y="726"/>
                </a:lnTo>
                <a:lnTo>
                  <a:pt x="509" y="720"/>
                </a:lnTo>
                <a:lnTo>
                  <a:pt x="523" y="720"/>
                </a:lnTo>
                <a:lnTo>
                  <a:pt x="523" y="716"/>
                </a:lnTo>
                <a:lnTo>
                  <a:pt x="539" y="716"/>
                </a:lnTo>
                <a:lnTo>
                  <a:pt x="539" y="696"/>
                </a:lnTo>
                <a:lnTo>
                  <a:pt x="555" y="696"/>
                </a:lnTo>
                <a:lnTo>
                  <a:pt x="555" y="690"/>
                </a:lnTo>
                <a:lnTo>
                  <a:pt x="567" y="690"/>
                </a:lnTo>
                <a:lnTo>
                  <a:pt x="567" y="678"/>
                </a:lnTo>
                <a:lnTo>
                  <a:pt x="579" y="678"/>
                </a:lnTo>
                <a:lnTo>
                  <a:pt x="579" y="672"/>
                </a:lnTo>
                <a:lnTo>
                  <a:pt x="601" y="672"/>
                </a:lnTo>
                <a:lnTo>
                  <a:pt x="601" y="666"/>
                </a:lnTo>
                <a:lnTo>
                  <a:pt x="607" y="666"/>
                </a:lnTo>
                <a:lnTo>
                  <a:pt x="613" y="660"/>
                </a:lnTo>
                <a:lnTo>
                  <a:pt x="615" y="654"/>
                </a:lnTo>
                <a:lnTo>
                  <a:pt x="619" y="654"/>
                </a:lnTo>
                <a:lnTo>
                  <a:pt x="623" y="646"/>
                </a:lnTo>
                <a:lnTo>
                  <a:pt x="641" y="642"/>
                </a:lnTo>
                <a:lnTo>
                  <a:pt x="655" y="630"/>
                </a:lnTo>
                <a:lnTo>
                  <a:pt x="657" y="624"/>
                </a:lnTo>
                <a:lnTo>
                  <a:pt x="685" y="624"/>
                </a:lnTo>
                <a:lnTo>
                  <a:pt x="685" y="618"/>
                </a:lnTo>
                <a:lnTo>
                  <a:pt x="699" y="618"/>
                </a:lnTo>
                <a:lnTo>
                  <a:pt x="699" y="616"/>
                </a:lnTo>
                <a:lnTo>
                  <a:pt x="715" y="614"/>
                </a:lnTo>
                <a:lnTo>
                  <a:pt x="719" y="608"/>
                </a:lnTo>
                <a:lnTo>
                  <a:pt x="747" y="606"/>
                </a:lnTo>
                <a:lnTo>
                  <a:pt x="747" y="604"/>
                </a:lnTo>
                <a:lnTo>
                  <a:pt x="751" y="602"/>
                </a:lnTo>
                <a:lnTo>
                  <a:pt x="751" y="598"/>
                </a:lnTo>
                <a:lnTo>
                  <a:pt x="763" y="596"/>
                </a:lnTo>
                <a:lnTo>
                  <a:pt x="763" y="594"/>
                </a:lnTo>
                <a:lnTo>
                  <a:pt x="769" y="594"/>
                </a:lnTo>
                <a:lnTo>
                  <a:pt x="769" y="590"/>
                </a:lnTo>
                <a:lnTo>
                  <a:pt x="779" y="590"/>
                </a:lnTo>
                <a:lnTo>
                  <a:pt x="781" y="584"/>
                </a:lnTo>
                <a:lnTo>
                  <a:pt x="791" y="580"/>
                </a:lnTo>
                <a:lnTo>
                  <a:pt x="801" y="576"/>
                </a:lnTo>
                <a:lnTo>
                  <a:pt x="813" y="570"/>
                </a:lnTo>
                <a:lnTo>
                  <a:pt x="817" y="564"/>
                </a:lnTo>
                <a:lnTo>
                  <a:pt x="837" y="552"/>
                </a:lnTo>
                <a:lnTo>
                  <a:pt x="845" y="544"/>
                </a:lnTo>
                <a:lnTo>
                  <a:pt x="855" y="540"/>
                </a:lnTo>
                <a:lnTo>
                  <a:pt x="867" y="536"/>
                </a:lnTo>
                <a:lnTo>
                  <a:pt x="887" y="532"/>
                </a:lnTo>
                <a:lnTo>
                  <a:pt x="895" y="532"/>
                </a:lnTo>
                <a:lnTo>
                  <a:pt x="895" y="528"/>
                </a:lnTo>
                <a:lnTo>
                  <a:pt x="911" y="526"/>
                </a:lnTo>
                <a:lnTo>
                  <a:pt x="911" y="522"/>
                </a:lnTo>
                <a:lnTo>
                  <a:pt x="925" y="520"/>
                </a:lnTo>
                <a:lnTo>
                  <a:pt x="939" y="511"/>
                </a:lnTo>
                <a:lnTo>
                  <a:pt x="947" y="505"/>
                </a:lnTo>
                <a:lnTo>
                  <a:pt x="965" y="503"/>
                </a:lnTo>
                <a:lnTo>
                  <a:pt x="965" y="499"/>
                </a:lnTo>
                <a:lnTo>
                  <a:pt x="975" y="499"/>
                </a:lnTo>
                <a:lnTo>
                  <a:pt x="983" y="487"/>
                </a:lnTo>
                <a:lnTo>
                  <a:pt x="991" y="491"/>
                </a:lnTo>
                <a:lnTo>
                  <a:pt x="995" y="483"/>
                </a:lnTo>
                <a:lnTo>
                  <a:pt x="1005" y="483"/>
                </a:lnTo>
                <a:lnTo>
                  <a:pt x="1005" y="479"/>
                </a:lnTo>
                <a:lnTo>
                  <a:pt x="1015" y="477"/>
                </a:lnTo>
                <a:lnTo>
                  <a:pt x="1045" y="479"/>
                </a:lnTo>
                <a:lnTo>
                  <a:pt x="1045" y="475"/>
                </a:lnTo>
                <a:lnTo>
                  <a:pt x="1057" y="475"/>
                </a:lnTo>
                <a:lnTo>
                  <a:pt x="1057" y="473"/>
                </a:lnTo>
                <a:lnTo>
                  <a:pt x="1072" y="473"/>
                </a:lnTo>
                <a:lnTo>
                  <a:pt x="1072" y="469"/>
                </a:lnTo>
                <a:lnTo>
                  <a:pt x="1092" y="469"/>
                </a:lnTo>
                <a:lnTo>
                  <a:pt x="1092" y="463"/>
                </a:lnTo>
                <a:lnTo>
                  <a:pt x="1100" y="463"/>
                </a:lnTo>
                <a:lnTo>
                  <a:pt x="1100" y="459"/>
                </a:lnTo>
                <a:lnTo>
                  <a:pt x="1106" y="459"/>
                </a:lnTo>
                <a:lnTo>
                  <a:pt x="1106" y="453"/>
                </a:lnTo>
                <a:lnTo>
                  <a:pt x="1110" y="453"/>
                </a:lnTo>
                <a:lnTo>
                  <a:pt x="1110" y="449"/>
                </a:lnTo>
                <a:lnTo>
                  <a:pt x="1120" y="449"/>
                </a:lnTo>
                <a:lnTo>
                  <a:pt x="1120" y="445"/>
                </a:lnTo>
                <a:lnTo>
                  <a:pt x="1138" y="445"/>
                </a:lnTo>
                <a:lnTo>
                  <a:pt x="1138" y="439"/>
                </a:lnTo>
                <a:lnTo>
                  <a:pt x="1146" y="439"/>
                </a:lnTo>
                <a:lnTo>
                  <a:pt x="1146" y="435"/>
                </a:lnTo>
                <a:lnTo>
                  <a:pt x="1158" y="435"/>
                </a:lnTo>
                <a:lnTo>
                  <a:pt x="1158" y="431"/>
                </a:lnTo>
                <a:lnTo>
                  <a:pt x="1170" y="431"/>
                </a:lnTo>
                <a:lnTo>
                  <a:pt x="1170" y="425"/>
                </a:lnTo>
                <a:lnTo>
                  <a:pt x="1190" y="425"/>
                </a:lnTo>
                <a:lnTo>
                  <a:pt x="1192" y="419"/>
                </a:lnTo>
                <a:lnTo>
                  <a:pt x="1196" y="415"/>
                </a:lnTo>
                <a:lnTo>
                  <a:pt x="1196" y="403"/>
                </a:lnTo>
                <a:lnTo>
                  <a:pt x="1204" y="403"/>
                </a:lnTo>
                <a:lnTo>
                  <a:pt x="1204" y="397"/>
                </a:lnTo>
                <a:lnTo>
                  <a:pt x="1220" y="395"/>
                </a:lnTo>
                <a:lnTo>
                  <a:pt x="1222" y="385"/>
                </a:lnTo>
                <a:lnTo>
                  <a:pt x="1232" y="385"/>
                </a:lnTo>
                <a:lnTo>
                  <a:pt x="1232" y="379"/>
                </a:lnTo>
                <a:lnTo>
                  <a:pt x="1258" y="379"/>
                </a:lnTo>
                <a:lnTo>
                  <a:pt x="1264" y="369"/>
                </a:lnTo>
                <a:lnTo>
                  <a:pt x="1272" y="363"/>
                </a:lnTo>
                <a:lnTo>
                  <a:pt x="1276" y="359"/>
                </a:lnTo>
                <a:lnTo>
                  <a:pt x="1282" y="353"/>
                </a:lnTo>
                <a:lnTo>
                  <a:pt x="1286" y="353"/>
                </a:lnTo>
                <a:lnTo>
                  <a:pt x="1286" y="343"/>
                </a:lnTo>
                <a:lnTo>
                  <a:pt x="1314" y="343"/>
                </a:lnTo>
                <a:lnTo>
                  <a:pt x="1314" y="337"/>
                </a:lnTo>
                <a:lnTo>
                  <a:pt x="1324" y="337"/>
                </a:lnTo>
                <a:lnTo>
                  <a:pt x="1324" y="329"/>
                </a:lnTo>
                <a:lnTo>
                  <a:pt x="1342" y="329"/>
                </a:lnTo>
                <a:lnTo>
                  <a:pt x="1344" y="319"/>
                </a:lnTo>
                <a:lnTo>
                  <a:pt x="1360" y="319"/>
                </a:lnTo>
                <a:lnTo>
                  <a:pt x="1360" y="319"/>
                </a:lnTo>
                <a:lnTo>
                  <a:pt x="1364" y="313"/>
                </a:lnTo>
                <a:lnTo>
                  <a:pt x="1366" y="309"/>
                </a:lnTo>
                <a:lnTo>
                  <a:pt x="1370" y="307"/>
                </a:lnTo>
                <a:lnTo>
                  <a:pt x="1378" y="307"/>
                </a:lnTo>
                <a:lnTo>
                  <a:pt x="1398" y="307"/>
                </a:lnTo>
                <a:lnTo>
                  <a:pt x="1398" y="301"/>
                </a:lnTo>
                <a:lnTo>
                  <a:pt x="1412" y="301"/>
                </a:lnTo>
                <a:lnTo>
                  <a:pt x="1412" y="297"/>
                </a:lnTo>
                <a:lnTo>
                  <a:pt x="1422" y="297"/>
                </a:lnTo>
                <a:lnTo>
                  <a:pt x="1422" y="293"/>
                </a:lnTo>
                <a:lnTo>
                  <a:pt x="1434" y="293"/>
                </a:lnTo>
                <a:lnTo>
                  <a:pt x="1434" y="285"/>
                </a:lnTo>
                <a:lnTo>
                  <a:pt x="1452" y="285"/>
                </a:lnTo>
                <a:lnTo>
                  <a:pt x="1452" y="285"/>
                </a:lnTo>
                <a:lnTo>
                  <a:pt x="1454" y="277"/>
                </a:lnTo>
                <a:lnTo>
                  <a:pt x="1456" y="271"/>
                </a:lnTo>
                <a:lnTo>
                  <a:pt x="1458" y="269"/>
                </a:lnTo>
                <a:lnTo>
                  <a:pt x="1468" y="269"/>
                </a:lnTo>
                <a:lnTo>
                  <a:pt x="1482" y="265"/>
                </a:lnTo>
                <a:lnTo>
                  <a:pt x="1490" y="265"/>
                </a:lnTo>
                <a:lnTo>
                  <a:pt x="1490" y="257"/>
                </a:lnTo>
                <a:lnTo>
                  <a:pt x="1496" y="257"/>
                </a:lnTo>
                <a:lnTo>
                  <a:pt x="1496" y="251"/>
                </a:lnTo>
                <a:lnTo>
                  <a:pt x="1526" y="251"/>
                </a:lnTo>
                <a:lnTo>
                  <a:pt x="1526" y="243"/>
                </a:lnTo>
                <a:lnTo>
                  <a:pt x="1584" y="243"/>
                </a:lnTo>
                <a:lnTo>
                  <a:pt x="1584" y="235"/>
                </a:lnTo>
                <a:lnTo>
                  <a:pt x="1588" y="235"/>
                </a:lnTo>
                <a:lnTo>
                  <a:pt x="1588" y="229"/>
                </a:lnTo>
                <a:lnTo>
                  <a:pt x="1592" y="229"/>
                </a:lnTo>
                <a:lnTo>
                  <a:pt x="1592" y="223"/>
                </a:lnTo>
                <a:lnTo>
                  <a:pt x="1630" y="223"/>
                </a:lnTo>
                <a:lnTo>
                  <a:pt x="1630" y="213"/>
                </a:lnTo>
                <a:lnTo>
                  <a:pt x="1644" y="213"/>
                </a:lnTo>
                <a:lnTo>
                  <a:pt x="1644" y="207"/>
                </a:lnTo>
                <a:lnTo>
                  <a:pt x="1665" y="207"/>
                </a:lnTo>
                <a:lnTo>
                  <a:pt x="1665" y="197"/>
                </a:lnTo>
                <a:lnTo>
                  <a:pt x="1669" y="197"/>
                </a:lnTo>
                <a:lnTo>
                  <a:pt x="1669" y="191"/>
                </a:lnTo>
                <a:lnTo>
                  <a:pt x="1677" y="191"/>
                </a:lnTo>
                <a:lnTo>
                  <a:pt x="1677" y="171"/>
                </a:lnTo>
                <a:lnTo>
                  <a:pt x="1691" y="171"/>
                </a:lnTo>
                <a:lnTo>
                  <a:pt x="1691" y="167"/>
                </a:lnTo>
                <a:lnTo>
                  <a:pt x="1721" y="167"/>
                </a:lnTo>
                <a:lnTo>
                  <a:pt x="1721" y="156"/>
                </a:lnTo>
                <a:lnTo>
                  <a:pt x="1741" y="156"/>
                </a:lnTo>
                <a:lnTo>
                  <a:pt x="1741" y="150"/>
                </a:lnTo>
                <a:lnTo>
                  <a:pt x="1763" y="150"/>
                </a:lnTo>
                <a:lnTo>
                  <a:pt x="1763" y="142"/>
                </a:lnTo>
                <a:lnTo>
                  <a:pt x="1799" y="142"/>
                </a:lnTo>
                <a:lnTo>
                  <a:pt x="1799" y="134"/>
                </a:lnTo>
                <a:lnTo>
                  <a:pt x="1811" y="134"/>
                </a:lnTo>
                <a:lnTo>
                  <a:pt x="1811" y="124"/>
                </a:lnTo>
                <a:lnTo>
                  <a:pt x="1823" y="124"/>
                </a:lnTo>
                <a:lnTo>
                  <a:pt x="1823" y="110"/>
                </a:lnTo>
                <a:lnTo>
                  <a:pt x="1845" y="110"/>
                </a:lnTo>
                <a:lnTo>
                  <a:pt x="1845" y="98"/>
                </a:lnTo>
                <a:lnTo>
                  <a:pt x="1853" y="98"/>
                </a:lnTo>
                <a:lnTo>
                  <a:pt x="1853" y="80"/>
                </a:lnTo>
                <a:lnTo>
                  <a:pt x="1891" y="80"/>
                </a:lnTo>
                <a:lnTo>
                  <a:pt x="1891" y="68"/>
                </a:lnTo>
                <a:lnTo>
                  <a:pt x="2029" y="68"/>
                </a:lnTo>
                <a:lnTo>
                  <a:pt x="2029" y="50"/>
                </a:lnTo>
                <a:lnTo>
                  <a:pt x="2031" y="50"/>
                </a:lnTo>
                <a:lnTo>
                  <a:pt x="2031" y="26"/>
                </a:lnTo>
                <a:lnTo>
                  <a:pt x="2065" y="26"/>
                </a:lnTo>
                <a:lnTo>
                  <a:pt x="2065" y="0"/>
                </a:lnTo>
                <a:lnTo>
                  <a:pt x="2221" y="0"/>
                </a:lnTo>
              </a:path>
            </a:pathLst>
          </a:custGeom>
          <a:noFill/>
          <a:ln w="19050">
            <a:solidFill>
              <a:srgbClr val="113E6B"/>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86" name="Freeform 48">
            <a:extLst>
              <a:ext uri="{FF2B5EF4-FFF2-40B4-BE49-F238E27FC236}">
                <a16:creationId xmlns:a16="http://schemas.microsoft.com/office/drawing/2014/main" id="{050074EC-F7C1-0F20-E9FF-F05E02038860}"/>
              </a:ext>
            </a:extLst>
          </p:cNvPr>
          <p:cNvSpPr>
            <a:spLocks/>
          </p:cNvSpPr>
          <p:nvPr/>
        </p:nvSpPr>
        <p:spPr bwMode="auto">
          <a:xfrm>
            <a:off x="7437070" y="3824544"/>
            <a:ext cx="3390899" cy="1488947"/>
          </a:xfrm>
          <a:custGeom>
            <a:avLst/>
            <a:gdLst>
              <a:gd name="T0" fmla="*/ 22 w 2225"/>
              <a:gd name="T1" fmla="*/ 959 h 977"/>
              <a:gd name="T2" fmla="*/ 60 w 2225"/>
              <a:gd name="T3" fmla="*/ 937 h 977"/>
              <a:gd name="T4" fmla="*/ 100 w 2225"/>
              <a:gd name="T5" fmla="*/ 913 h 977"/>
              <a:gd name="T6" fmla="*/ 146 w 2225"/>
              <a:gd name="T7" fmla="*/ 895 h 977"/>
              <a:gd name="T8" fmla="*/ 190 w 2225"/>
              <a:gd name="T9" fmla="*/ 871 h 977"/>
              <a:gd name="T10" fmla="*/ 224 w 2225"/>
              <a:gd name="T11" fmla="*/ 853 h 977"/>
              <a:gd name="T12" fmla="*/ 270 w 2225"/>
              <a:gd name="T13" fmla="*/ 840 h 977"/>
              <a:gd name="T14" fmla="*/ 296 w 2225"/>
              <a:gd name="T15" fmla="*/ 822 h 977"/>
              <a:gd name="T16" fmla="*/ 346 w 2225"/>
              <a:gd name="T17" fmla="*/ 810 h 977"/>
              <a:gd name="T18" fmla="*/ 372 w 2225"/>
              <a:gd name="T19" fmla="*/ 784 h 977"/>
              <a:gd name="T20" fmla="*/ 408 w 2225"/>
              <a:gd name="T21" fmla="*/ 766 h 977"/>
              <a:gd name="T22" fmla="*/ 450 w 2225"/>
              <a:gd name="T23" fmla="*/ 732 h 977"/>
              <a:gd name="T24" fmla="*/ 489 w 2225"/>
              <a:gd name="T25" fmla="*/ 708 h 977"/>
              <a:gd name="T26" fmla="*/ 537 w 2225"/>
              <a:gd name="T27" fmla="*/ 690 h 977"/>
              <a:gd name="T28" fmla="*/ 573 w 2225"/>
              <a:gd name="T29" fmla="*/ 674 h 977"/>
              <a:gd name="T30" fmla="*/ 615 w 2225"/>
              <a:gd name="T31" fmla="*/ 664 h 977"/>
              <a:gd name="T32" fmla="*/ 659 w 2225"/>
              <a:gd name="T33" fmla="*/ 654 h 977"/>
              <a:gd name="T34" fmla="*/ 691 w 2225"/>
              <a:gd name="T35" fmla="*/ 636 h 977"/>
              <a:gd name="T36" fmla="*/ 735 w 2225"/>
              <a:gd name="T37" fmla="*/ 632 h 977"/>
              <a:gd name="T38" fmla="*/ 755 w 2225"/>
              <a:gd name="T39" fmla="*/ 620 h 977"/>
              <a:gd name="T40" fmla="*/ 799 w 2225"/>
              <a:gd name="T41" fmla="*/ 600 h 977"/>
              <a:gd name="T42" fmla="*/ 849 w 2225"/>
              <a:gd name="T43" fmla="*/ 578 h 977"/>
              <a:gd name="T44" fmla="*/ 875 w 2225"/>
              <a:gd name="T45" fmla="*/ 552 h 977"/>
              <a:gd name="T46" fmla="*/ 905 w 2225"/>
              <a:gd name="T47" fmla="*/ 532 h 977"/>
              <a:gd name="T48" fmla="*/ 951 w 2225"/>
              <a:gd name="T49" fmla="*/ 520 h 977"/>
              <a:gd name="T50" fmla="*/ 979 w 2225"/>
              <a:gd name="T51" fmla="*/ 504 h 977"/>
              <a:gd name="T52" fmla="*/ 1045 w 2225"/>
              <a:gd name="T53" fmla="*/ 498 h 977"/>
              <a:gd name="T54" fmla="*/ 1057 w 2225"/>
              <a:gd name="T55" fmla="*/ 483 h 977"/>
              <a:gd name="T56" fmla="*/ 1094 w 2225"/>
              <a:gd name="T57" fmla="*/ 481 h 977"/>
              <a:gd name="T58" fmla="*/ 1120 w 2225"/>
              <a:gd name="T59" fmla="*/ 463 h 977"/>
              <a:gd name="T60" fmla="*/ 1156 w 2225"/>
              <a:gd name="T61" fmla="*/ 457 h 977"/>
              <a:gd name="T62" fmla="*/ 1168 w 2225"/>
              <a:gd name="T63" fmla="*/ 433 h 977"/>
              <a:gd name="T64" fmla="*/ 1194 w 2225"/>
              <a:gd name="T65" fmla="*/ 429 h 977"/>
              <a:gd name="T66" fmla="*/ 1224 w 2225"/>
              <a:gd name="T67" fmla="*/ 419 h 977"/>
              <a:gd name="T68" fmla="*/ 1248 w 2225"/>
              <a:gd name="T69" fmla="*/ 417 h 977"/>
              <a:gd name="T70" fmla="*/ 1274 w 2225"/>
              <a:gd name="T71" fmla="*/ 399 h 977"/>
              <a:gd name="T72" fmla="*/ 1314 w 2225"/>
              <a:gd name="T73" fmla="*/ 397 h 977"/>
              <a:gd name="T74" fmla="*/ 1334 w 2225"/>
              <a:gd name="T75" fmla="*/ 379 h 977"/>
              <a:gd name="T76" fmla="*/ 1364 w 2225"/>
              <a:gd name="T77" fmla="*/ 365 h 977"/>
              <a:gd name="T78" fmla="*/ 1390 w 2225"/>
              <a:gd name="T79" fmla="*/ 351 h 977"/>
              <a:gd name="T80" fmla="*/ 1420 w 2225"/>
              <a:gd name="T81" fmla="*/ 335 h 977"/>
              <a:gd name="T82" fmla="*/ 1444 w 2225"/>
              <a:gd name="T83" fmla="*/ 323 h 977"/>
              <a:gd name="T84" fmla="*/ 1516 w 2225"/>
              <a:gd name="T85" fmla="*/ 319 h 977"/>
              <a:gd name="T86" fmla="*/ 1526 w 2225"/>
              <a:gd name="T87" fmla="*/ 309 h 977"/>
              <a:gd name="T88" fmla="*/ 1550 w 2225"/>
              <a:gd name="T89" fmla="*/ 299 h 977"/>
              <a:gd name="T90" fmla="*/ 1576 w 2225"/>
              <a:gd name="T91" fmla="*/ 287 h 977"/>
              <a:gd name="T92" fmla="*/ 1644 w 2225"/>
              <a:gd name="T93" fmla="*/ 275 h 977"/>
              <a:gd name="T94" fmla="*/ 1661 w 2225"/>
              <a:gd name="T95" fmla="*/ 253 h 977"/>
              <a:gd name="T96" fmla="*/ 1719 w 2225"/>
              <a:gd name="T97" fmla="*/ 241 h 977"/>
              <a:gd name="T98" fmla="*/ 1729 w 2225"/>
              <a:gd name="T99" fmla="*/ 219 h 977"/>
              <a:gd name="T100" fmla="*/ 1811 w 2225"/>
              <a:gd name="T101" fmla="*/ 213 h 977"/>
              <a:gd name="T102" fmla="*/ 1839 w 2225"/>
              <a:gd name="T103" fmla="*/ 187 h 977"/>
              <a:gd name="T104" fmla="*/ 1935 w 2225"/>
              <a:gd name="T105" fmla="*/ 159 h 977"/>
              <a:gd name="T106" fmla="*/ 2105 w 2225"/>
              <a:gd name="T107" fmla="*/ 118 h 977"/>
              <a:gd name="T108" fmla="*/ 2181 w 2225"/>
              <a:gd name="T109" fmla="*/ 84 h 977"/>
              <a:gd name="T110" fmla="*/ 2183 w 2225"/>
              <a:gd name="T111" fmla="*/ 0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25" h="977">
                <a:moveTo>
                  <a:pt x="0" y="977"/>
                </a:moveTo>
                <a:lnTo>
                  <a:pt x="14" y="967"/>
                </a:lnTo>
                <a:lnTo>
                  <a:pt x="22" y="959"/>
                </a:lnTo>
                <a:lnTo>
                  <a:pt x="30" y="953"/>
                </a:lnTo>
                <a:lnTo>
                  <a:pt x="48" y="949"/>
                </a:lnTo>
                <a:lnTo>
                  <a:pt x="60" y="937"/>
                </a:lnTo>
                <a:lnTo>
                  <a:pt x="78" y="927"/>
                </a:lnTo>
                <a:lnTo>
                  <a:pt x="94" y="917"/>
                </a:lnTo>
                <a:lnTo>
                  <a:pt x="100" y="913"/>
                </a:lnTo>
                <a:lnTo>
                  <a:pt x="114" y="911"/>
                </a:lnTo>
                <a:lnTo>
                  <a:pt x="128" y="905"/>
                </a:lnTo>
                <a:lnTo>
                  <a:pt x="146" y="895"/>
                </a:lnTo>
                <a:lnTo>
                  <a:pt x="156" y="885"/>
                </a:lnTo>
                <a:lnTo>
                  <a:pt x="178" y="883"/>
                </a:lnTo>
                <a:lnTo>
                  <a:pt x="190" y="871"/>
                </a:lnTo>
                <a:lnTo>
                  <a:pt x="200" y="863"/>
                </a:lnTo>
                <a:lnTo>
                  <a:pt x="212" y="859"/>
                </a:lnTo>
                <a:lnTo>
                  <a:pt x="224" y="853"/>
                </a:lnTo>
                <a:lnTo>
                  <a:pt x="242" y="849"/>
                </a:lnTo>
                <a:lnTo>
                  <a:pt x="252" y="842"/>
                </a:lnTo>
                <a:lnTo>
                  <a:pt x="270" y="840"/>
                </a:lnTo>
                <a:lnTo>
                  <a:pt x="280" y="834"/>
                </a:lnTo>
                <a:lnTo>
                  <a:pt x="288" y="828"/>
                </a:lnTo>
                <a:lnTo>
                  <a:pt x="296" y="822"/>
                </a:lnTo>
                <a:lnTo>
                  <a:pt x="308" y="814"/>
                </a:lnTo>
                <a:lnTo>
                  <a:pt x="330" y="814"/>
                </a:lnTo>
                <a:lnTo>
                  <a:pt x="346" y="810"/>
                </a:lnTo>
                <a:lnTo>
                  <a:pt x="356" y="800"/>
                </a:lnTo>
                <a:lnTo>
                  <a:pt x="358" y="792"/>
                </a:lnTo>
                <a:lnTo>
                  <a:pt x="372" y="784"/>
                </a:lnTo>
                <a:lnTo>
                  <a:pt x="388" y="778"/>
                </a:lnTo>
                <a:lnTo>
                  <a:pt x="398" y="772"/>
                </a:lnTo>
                <a:lnTo>
                  <a:pt x="408" y="766"/>
                </a:lnTo>
                <a:lnTo>
                  <a:pt x="420" y="756"/>
                </a:lnTo>
                <a:lnTo>
                  <a:pt x="432" y="742"/>
                </a:lnTo>
                <a:lnTo>
                  <a:pt x="450" y="732"/>
                </a:lnTo>
                <a:lnTo>
                  <a:pt x="464" y="728"/>
                </a:lnTo>
                <a:lnTo>
                  <a:pt x="479" y="722"/>
                </a:lnTo>
                <a:lnTo>
                  <a:pt x="489" y="708"/>
                </a:lnTo>
                <a:lnTo>
                  <a:pt x="511" y="704"/>
                </a:lnTo>
                <a:lnTo>
                  <a:pt x="527" y="696"/>
                </a:lnTo>
                <a:lnTo>
                  <a:pt x="537" y="690"/>
                </a:lnTo>
                <a:lnTo>
                  <a:pt x="551" y="686"/>
                </a:lnTo>
                <a:lnTo>
                  <a:pt x="561" y="680"/>
                </a:lnTo>
                <a:lnTo>
                  <a:pt x="573" y="674"/>
                </a:lnTo>
                <a:lnTo>
                  <a:pt x="583" y="672"/>
                </a:lnTo>
                <a:lnTo>
                  <a:pt x="609" y="670"/>
                </a:lnTo>
                <a:lnTo>
                  <a:pt x="615" y="664"/>
                </a:lnTo>
                <a:lnTo>
                  <a:pt x="631" y="662"/>
                </a:lnTo>
                <a:lnTo>
                  <a:pt x="647" y="658"/>
                </a:lnTo>
                <a:lnTo>
                  <a:pt x="659" y="654"/>
                </a:lnTo>
                <a:lnTo>
                  <a:pt x="671" y="654"/>
                </a:lnTo>
                <a:lnTo>
                  <a:pt x="683" y="640"/>
                </a:lnTo>
                <a:lnTo>
                  <a:pt x="691" y="636"/>
                </a:lnTo>
                <a:lnTo>
                  <a:pt x="709" y="636"/>
                </a:lnTo>
                <a:lnTo>
                  <a:pt x="709" y="632"/>
                </a:lnTo>
                <a:lnTo>
                  <a:pt x="735" y="632"/>
                </a:lnTo>
                <a:lnTo>
                  <a:pt x="741" y="628"/>
                </a:lnTo>
                <a:lnTo>
                  <a:pt x="753" y="626"/>
                </a:lnTo>
                <a:lnTo>
                  <a:pt x="755" y="620"/>
                </a:lnTo>
                <a:lnTo>
                  <a:pt x="785" y="620"/>
                </a:lnTo>
                <a:lnTo>
                  <a:pt x="789" y="610"/>
                </a:lnTo>
                <a:lnTo>
                  <a:pt x="799" y="600"/>
                </a:lnTo>
                <a:lnTo>
                  <a:pt x="817" y="594"/>
                </a:lnTo>
                <a:lnTo>
                  <a:pt x="833" y="582"/>
                </a:lnTo>
                <a:lnTo>
                  <a:pt x="849" y="578"/>
                </a:lnTo>
                <a:lnTo>
                  <a:pt x="851" y="572"/>
                </a:lnTo>
                <a:lnTo>
                  <a:pt x="861" y="566"/>
                </a:lnTo>
                <a:lnTo>
                  <a:pt x="875" y="552"/>
                </a:lnTo>
                <a:lnTo>
                  <a:pt x="881" y="544"/>
                </a:lnTo>
                <a:lnTo>
                  <a:pt x="891" y="542"/>
                </a:lnTo>
                <a:lnTo>
                  <a:pt x="905" y="532"/>
                </a:lnTo>
                <a:lnTo>
                  <a:pt x="923" y="526"/>
                </a:lnTo>
                <a:lnTo>
                  <a:pt x="927" y="520"/>
                </a:lnTo>
                <a:lnTo>
                  <a:pt x="951" y="520"/>
                </a:lnTo>
                <a:lnTo>
                  <a:pt x="953" y="516"/>
                </a:lnTo>
                <a:lnTo>
                  <a:pt x="973" y="508"/>
                </a:lnTo>
                <a:lnTo>
                  <a:pt x="979" y="504"/>
                </a:lnTo>
                <a:lnTo>
                  <a:pt x="989" y="504"/>
                </a:lnTo>
                <a:lnTo>
                  <a:pt x="989" y="498"/>
                </a:lnTo>
                <a:lnTo>
                  <a:pt x="1045" y="498"/>
                </a:lnTo>
                <a:lnTo>
                  <a:pt x="1045" y="492"/>
                </a:lnTo>
                <a:lnTo>
                  <a:pt x="1057" y="492"/>
                </a:lnTo>
                <a:lnTo>
                  <a:pt x="1057" y="483"/>
                </a:lnTo>
                <a:lnTo>
                  <a:pt x="1082" y="483"/>
                </a:lnTo>
                <a:lnTo>
                  <a:pt x="1082" y="481"/>
                </a:lnTo>
                <a:lnTo>
                  <a:pt x="1094" y="481"/>
                </a:lnTo>
                <a:lnTo>
                  <a:pt x="1094" y="477"/>
                </a:lnTo>
                <a:lnTo>
                  <a:pt x="1120" y="477"/>
                </a:lnTo>
                <a:lnTo>
                  <a:pt x="1120" y="463"/>
                </a:lnTo>
                <a:lnTo>
                  <a:pt x="1146" y="463"/>
                </a:lnTo>
                <a:lnTo>
                  <a:pt x="1146" y="457"/>
                </a:lnTo>
                <a:lnTo>
                  <a:pt x="1156" y="457"/>
                </a:lnTo>
                <a:lnTo>
                  <a:pt x="1156" y="449"/>
                </a:lnTo>
                <a:lnTo>
                  <a:pt x="1168" y="449"/>
                </a:lnTo>
                <a:lnTo>
                  <a:pt x="1168" y="433"/>
                </a:lnTo>
                <a:lnTo>
                  <a:pt x="1184" y="433"/>
                </a:lnTo>
                <a:lnTo>
                  <a:pt x="1184" y="429"/>
                </a:lnTo>
                <a:lnTo>
                  <a:pt x="1194" y="429"/>
                </a:lnTo>
                <a:lnTo>
                  <a:pt x="1194" y="425"/>
                </a:lnTo>
                <a:lnTo>
                  <a:pt x="1224" y="425"/>
                </a:lnTo>
                <a:lnTo>
                  <a:pt x="1224" y="419"/>
                </a:lnTo>
                <a:lnTo>
                  <a:pt x="1232" y="419"/>
                </a:lnTo>
                <a:lnTo>
                  <a:pt x="1232" y="417"/>
                </a:lnTo>
                <a:lnTo>
                  <a:pt x="1248" y="417"/>
                </a:lnTo>
                <a:lnTo>
                  <a:pt x="1248" y="405"/>
                </a:lnTo>
                <a:lnTo>
                  <a:pt x="1274" y="405"/>
                </a:lnTo>
                <a:lnTo>
                  <a:pt x="1274" y="399"/>
                </a:lnTo>
                <a:lnTo>
                  <a:pt x="1288" y="399"/>
                </a:lnTo>
                <a:lnTo>
                  <a:pt x="1288" y="397"/>
                </a:lnTo>
                <a:lnTo>
                  <a:pt x="1314" y="397"/>
                </a:lnTo>
                <a:lnTo>
                  <a:pt x="1314" y="385"/>
                </a:lnTo>
                <a:lnTo>
                  <a:pt x="1334" y="385"/>
                </a:lnTo>
                <a:lnTo>
                  <a:pt x="1334" y="379"/>
                </a:lnTo>
                <a:lnTo>
                  <a:pt x="1350" y="379"/>
                </a:lnTo>
                <a:lnTo>
                  <a:pt x="1350" y="365"/>
                </a:lnTo>
                <a:lnTo>
                  <a:pt x="1364" y="365"/>
                </a:lnTo>
                <a:lnTo>
                  <a:pt x="1364" y="361"/>
                </a:lnTo>
                <a:lnTo>
                  <a:pt x="1390" y="361"/>
                </a:lnTo>
                <a:lnTo>
                  <a:pt x="1390" y="351"/>
                </a:lnTo>
                <a:lnTo>
                  <a:pt x="1398" y="351"/>
                </a:lnTo>
                <a:lnTo>
                  <a:pt x="1398" y="335"/>
                </a:lnTo>
                <a:lnTo>
                  <a:pt x="1420" y="335"/>
                </a:lnTo>
                <a:lnTo>
                  <a:pt x="1420" y="329"/>
                </a:lnTo>
                <a:lnTo>
                  <a:pt x="1444" y="329"/>
                </a:lnTo>
                <a:lnTo>
                  <a:pt x="1444" y="323"/>
                </a:lnTo>
                <a:lnTo>
                  <a:pt x="1502" y="323"/>
                </a:lnTo>
                <a:lnTo>
                  <a:pt x="1502" y="319"/>
                </a:lnTo>
                <a:lnTo>
                  <a:pt x="1516" y="319"/>
                </a:lnTo>
                <a:lnTo>
                  <a:pt x="1516" y="313"/>
                </a:lnTo>
                <a:lnTo>
                  <a:pt x="1526" y="313"/>
                </a:lnTo>
                <a:lnTo>
                  <a:pt x="1526" y="309"/>
                </a:lnTo>
                <a:lnTo>
                  <a:pt x="1544" y="309"/>
                </a:lnTo>
                <a:lnTo>
                  <a:pt x="1544" y="299"/>
                </a:lnTo>
                <a:lnTo>
                  <a:pt x="1550" y="299"/>
                </a:lnTo>
                <a:lnTo>
                  <a:pt x="1550" y="295"/>
                </a:lnTo>
                <a:lnTo>
                  <a:pt x="1576" y="295"/>
                </a:lnTo>
                <a:lnTo>
                  <a:pt x="1576" y="287"/>
                </a:lnTo>
                <a:lnTo>
                  <a:pt x="1604" y="287"/>
                </a:lnTo>
                <a:lnTo>
                  <a:pt x="1604" y="275"/>
                </a:lnTo>
                <a:lnTo>
                  <a:pt x="1644" y="275"/>
                </a:lnTo>
                <a:lnTo>
                  <a:pt x="1644" y="263"/>
                </a:lnTo>
                <a:lnTo>
                  <a:pt x="1661" y="263"/>
                </a:lnTo>
                <a:lnTo>
                  <a:pt x="1661" y="253"/>
                </a:lnTo>
                <a:lnTo>
                  <a:pt x="1703" y="253"/>
                </a:lnTo>
                <a:lnTo>
                  <a:pt x="1703" y="241"/>
                </a:lnTo>
                <a:lnTo>
                  <a:pt x="1719" y="241"/>
                </a:lnTo>
                <a:lnTo>
                  <a:pt x="1719" y="227"/>
                </a:lnTo>
                <a:lnTo>
                  <a:pt x="1729" y="227"/>
                </a:lnTo>
                <a:lnTo>
                  <a:pt x="1729" y="219"/>
                </a:lnTo>
                <a:lnTo>
                  <a:pt x="1741" y="219"/>
                </a:lnTo>
                <a:lnTo>
                  <a:pt x="1741" y="213"/>
                </a:lnTo>
                <a:lnTo>
                  <a:pt x="1811" y="213"/>
                </a:lnTo>
                <a:lnTo>
                  <a:pt x="1811" y="195"/>
                </a:lnTo>
                <a:lnTo>
                  <a:pt x="1839" y="195"/>
                </a:lnTo>
                <a:lnTo>
                  <a:pt x="1839" y="187"/>
                </a:lnTo>
                <a:lnTo>
                  <a:pt x="1905" y="187"/>
                </a:lnTo>
                <a:lnTo>
                  <a:pt x="1905" y="159"/>
                </a:lnTo>
                <a:lnTo>
                  <a:pt x="1935" y="159"/>
                </a:lnTo>
                <a:lnTo>
                  <a:pt x="1935" y="147"/>
                </a:lnTo>
                <a:lnTo>
                  <a:pt x="2105" y="147"/>
                </a:lnTo>
                <a:lnTo>
                  <a:pt x="2105" y="118"/>
                </a:lnTo>
                <a:lnTo>
                  <a:pt x="2137" y="118"/>
                </a:lnTo>
                <a:lnTo>
                  <a:pt x="2137" y="84"/>
                </a:lnTo>
                <a:lnTo>
                  <a:pt x="2181" y="84"/>
                </a:lnTo>
                <a:lnTo>
                  <a:pt x="2181" y="22"/>
                </a:lnTo>
                <a:lnTo>
                  <a:pt x="2183" y="22"/>
                </a:lnTo>
                <a:lnTo>
                  <a:pt x="2183" y="0"/>
                </a:lnTo>
                <a:lnTo>
                  <a:pt x="2225" y="0"/>
                </a:lnTo>
              </a:path>
            </a:pathLst>
          </a:custGeom>
          <a:noFill/>
          <a:ln w="19050">
            <a:solidFill>
              <a:schemeClr val="accent6"/>
            </a:solidFill>
            <a:prstDash val="sysDash"/>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87" name="TextBox 86">
            <a:extLst>
              <a:ext uri="{FF2B5EF4-FFF2-40B4-BE49-F238E27FC236}">
                <a16:creationId xmlns:a16="http://schemas.microsoft.com/office/drawing/2014/main" id="{55402DB2-3D76-EA10-BDAE-A7E0E3B131FE}"/>
              </a:ext>
            </a:extLst>
          </p:cNvPr>
          <p:cNvSpPr txBox="1"/>
          <p:nvPr/>
        </p:nvSpPr>
        <p:spPr>
          <a:xfrm>
            <a:off x="7055333" y="2053465"/>
            <a:ext cx="288541"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16%</a:t>
            </a:r>
            <a:endParaRPr lang="en-IN" sz="1200" dirty="0">
              <a:latin typeface="Century Gothic" panose="020B0502020202020204" pitchFamily="34" charset="0"/>
              <a:ea typeface="MS Mincho" panose="02020609040205080304" pitchFamily="49" charset="-128"/>
            </a:endParaRPr>
          </a:p>
        </p:txBody>
      </p:sp>
      <p:sp>
        <p:nvSpPr>
          <p:cNvPr id="88" name="TextBox 87">
            <a:extLst>
              <a:ext uri="{FF2B5EF4-FFF2-40B4-BE49-F238E27FC236}">
                <a16:creationId xmlns:a16="http://schemas.microsoft.com/office/drawing/2014/main" id="{4342DB8F-FFFE-F6F3-1ACB-DA8AC736D30B}"/>
              </a:ext>
            </a:extLst>
          </p:cNvPr>
          <p:cNvSpPr txBox="1"/>
          <p:nvPr/>
        </p:nvSpPr>
        <p:spPr>
          <a:xfrm>
            <a:off x="7055333" y="2449595"/>
            <a:ext cx="288541"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14%</a:t>
            </a:r>
            <a:endParaRPr lang="en-IN" sz="1200" dirty="0">
              <a:latin typeface="Century Gothic" panose="020B0502020202020204" pitchFamily="34" charset="0"/>
              <a:ea typeface="MS Mincho" panose="02020609040205080304" pitchFamily="49" charset="-128"/>
            </a:endParaRPr>
          </a:p>
        </p:txBody>
      </p:sp>
      <p:sp>
        <p:nvSpPr>
          <p:cNvPr id="89" name="TextBox 88">
            <a:extLst>
              <a:ext uri="{FF2B5EF4-FFF2-40B4-BE49-F238E27FC236}">
                <a16:creationId xmlns:a16="http://schemas.microsoft.com/office/drawing/2014/main" id="{3A3D8A36-B5C4-A7E1-1EB6-B89B6873057C}"/>
              </a:ext>
            </a:extLst>
          </p:cNvPr>
          <p:cNvSpPr txBox="1"/>
          <p:nvPr/>
        </p:nvSpPr>
        <p:spPr>
          <a:xfrm>
            <a:off x="7055333" y="2845726"/>
            <a:ext cx="288541"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12%</a:t>
            </a:r>
            <a:endParaRPr lang="en-IN" sz="1200" dirty="0">
              <a:latin typeface="Century Gothic" panose="020B0502020202020204" pitchFamily="34" charset="0"/>
              <a:ea typeface="MS Mincho" panose="02020609040205080304" pitchFamily="49" charset="-128"/>
            </a:endParaRPr>
          </a:p>
        </p:txBody>
      </p:sp>
      <p:sp>
        <p:nvSpPr>
          <p:cNvPr id="90" name="TextBox 89">
            <a:extLst>
              <a:ext uri="{FF2B5EF4-FFF2-40B4-BE49-F238E27FC236}">
                <a16:creationId xmlns:a16="http://schemas.microsoft.com/office/drawing/2014/main" id="{2AB9DA98-3549-9D21-4864-918CF50F1D96}"/>
              </a:ext>
            </a:extLst>
          </p:cNvPr>
          <p:cNvSpPr txBox="1"/>
          <p:nvPr/>
        </p:nvSpPr>
        <p:spPr>
          <a:xfrm>
            <a:off x="7055333" y="3241856"/>
            <a:ext cx="288541"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10%</a:t>
            </a:r>
            <a:endParaRPr lang="en-IN" sz="1200" dirty="0">
              <a:latin typeface="Century Gothic" panose="020B0502020202020204" pitchFamily="34" charset="0"/>
              <a:ea typeface="MS Mincho" panose="02020609040205080304" pitchFamily="49" charset="-128"/>
            </a:endParaRPr>
          </a:p>
        </p:txBody>
      </p:sp>
      <p:sp>
        <p:nvSpPr>
          <p:cNvPr id="91" name="TextBox 90">
            <a:extLst>
              <a:ext uri="{FF2B5EF4-FFF2-40B4-BE49-F238E27FC236}">
                <a16:creationId xmlns:a16="http://schemas.microsoft.com/office/drawing/2014/main" id="{AE7C3B24-37E8-B4C2-7B6F-60B77DA092BC}"/>
              </a:ext>
            </a:extLst>
          </p:cNvPr>
          <p:cNvSpPr txBox="1"/>
          <p:nvPr/>
        </p:nvSpPr>
        <p:spPr>
          <a:xfrm>
            <a:off x="7140293" y="3637986"/>
            <a:ext cx="203582"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8%</a:t>
            </a:r>
            <a:endParaRPr lang="en-IN" sz="1200" dirty="0">
              <a:latin typeface="Century Gothic" panose="020B0502020202020204" pitchFamily="34" charset="0"/>
              <a:ea typeface="MS Mincho" panose="02020609040205080304" pitchFamily="49" charset="-128"/>
            </a:endParaRPr>
          </a:p>
        </p:txBody>
      </p:sp>
      <p:sp>
        <p:nvSpPr>
          <p:cNvPr id="92" name="TextBox 91">
            <a:extLst>
              <a:ext uri="{FF2B5EF4-FFF2-40B4-BE49-F238E27FC236}">
                <a16:creationId xmlns:a16="http://schemas.microsoft.com/office/drawing/2014/main" id="{72E9B74F-E0C7-E98A-941B-7FCD03D9FEA8}"/>
              </a:ext>
            </a:extLst>
          </p:cNvPr>
          <p:cNvSpPr txBox="1"/>
          <p:nvPr/>
        </p:nvSpPr>
        <p:spPr>
          <a:xfrm>
            <a:off x="7140293" y="4034116"/>
            <a:ext cx="203582"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6%</a:t>
            </a:r>
            <a:endParaRPr lang="en-IN" sz="1200" dirty="0">
              <a:latin typeface="Century Gothic" panose="020B0502020202020204" pitchFamily="34" charset="0"/>
              <a:ea typeface="MS Mincho" panose="02020609040205080304" pitchFamily="49" charset="-128"/>
            </a:endParaRPr>
          </a:p>
        </p:txBody>
      </p:sp>
      <p:sp>
        <p:nvSpPr>
          <p:cNvPr id="93" name="TextBox 92">
            <a:extLst>
              <a:ext uri="{FF2B5EF4-FFF2-40B4-BE49-F238E27FC236}">
                <a16:creationId xmlns:a16="http://schemas.microsoft.com/office/drawing/2014/main" id="{7C395BBE-03C9-9198-41DE-0B56E2E499DC}"/>
              </a:ext>
            </a:extLst>
          </p:cNvPr>
          <p:cNvSpPr txBox="1"/>
          <p:nvPr/>
        </p:nvSpPr>
        <p:spPr>
          <a:xfrm>
            <a:off x="7140293" y="4430247"/>
            <a:ext cx="203582"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4%</a:t>
            </a:r>
            <a:endParaRPr lang="en-IN" sz="1200" dirty="0">
              <a:latin typeface="Century Gothic" panose="020B0502020202020204" pitchFamily="34" charset="0"/>
              <a:ea typeface="MS Mincho" panose="02020609040205080304" pitchFamily="49" charset="-128"/>
            </a:endParaRPr>
          </a:p>
        </p:txBody>
      </p:sp>
      <p:sp>
        <p:nvSpPr>
          <p:cNvPr id="94" name="TextBox 93">
            <a:extLst>
              <a:ext uri="{FF2B5EF4-FFF2-40B4-BE49-F238E27FC236}">
                <a16:creationId xmlns:a16="http://schemas.microsoft.com/office/drawing/2014/main" id="{FCD3FF78-51C5-6A49-614E-3EA0E049EC83}"/>
              </a:ext>
            </a:extLst>
          </p:cNvPr>
          <p:cNvSpPr txBox="1"/>
          <p:nvPr/>
        </p:nvSpPr>
        <p:spPr>
          <a:xfrm>
            <a:off x="7140293" y="4826380"/>
            <a:ext cx="203582"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2%</a:t>
            </a:r>
            <a:endParaRPr lang="en-IN" sz="1200" dirty="0">
              <a:latin typeface="Century Gothic" panose="020B0502020202020204" pitchFamily="34" charset="0"/>
              <a:ea typeface="MS Mincho" panose="02020609040205080304" pitchFamily="49" charset="-128"/>
            </a:endParaRPr>
          </a:p>
        </p:txBody>
      </p:sp>
      <p:sp>
        <p:nvSpPr>
          <p:cNvPr id="95" name="TextBox 94">
            <a:extLst>
              <a:ext uri="{FF2B5EF4-FFF2-40B4-BE49-F238E27FC236}">
                <a16:creationId xmlns:a16="http://schemas.microsoft.com/office/drawing/2014/main" id="{D24DB664-2BDA-91CC-6B2D-C9B9C0A1F02E}"/>
              </a:ext>
            </a:extLst>
          </p:cNvPr>
          <p:cNvSpPr txBox="1"/>
          <p:nvPr/>
        </p:nvSpPr>
        <p:spPr>
          <a:xfrm>
            <a:off x="7393204" y="5381662"/>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0</a:t>
            </a:r>
            <a:endParaRPr lang="en-IN" sz="1200" dirty="0">
              <a:latin typeface="Century Gothic" panose="020B0502020202020204" pitchFamily="34" charset="0"/>
              <a:ea typeface="MS Mincho" panose="02020609040205080304" pitchFamily="49" charset="-128"/>
            </a:endParaRPr>
          </a:p>
        </p:txBody>
      </p:sp>
      <p:sp>
        <p:nvSpPr>
          <p:cNvPr id="96" name="TextBox 95">
            <a:extLst>
              <a:ext uri="{FF2B5EF4-FFF2-40B4-BE49-F238E27FC236}">
                <a16:creationId xmlns:a16="http://schemas.microsoft.com/office/drawing/2014/main" id="{F44EB7E6-C299-191A-FE73-474F788AB442}"/>
              </a:ext>
            </a:extLst>
          </p:cNvPr>
          <p:cNvSpPr txBox="1"/>
          <p:nvPr/>
        </p:nvSpPr>
        <p:spPr>
          <a:xfrm>
            <a:off x="7861457" y="5381662"/>
            <a:ext cx="25487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180</a:t>
            </a:r>
            <a:endParaRPr lang="en-IN" sz="1200" dirty="0">
              <a:latin typeface="Century Gothic" panose="020B0502020202020204" pitchFamily="34" charset="0"/>
              <a:ea typeface="MS Mincho" panose="02020609040205080304" pitchFamily="49" charset="-128"/>
            </a:endParaRPr>
          </a:p>
        </p:txBody>
      </p:sp>
      <p:sp>
        <p:nvSpPr>
          <p:cNvPr id="97" name="TextBox 96">
            <a:extLst>
              <a:ext uri="{FF2B5EF4-FFF2-40B4-BE49-F238E27FC236}">
                <a16:creationId xmlns:a16="http://schemas.microsoft.com/office/drawing/2014/main" id="{4062EAD6-B484-4D33-DA4D-A9AA179AC718}"/>
              </a:ext>
            </a:extLst>
          </p:cNvPr>
          <p:cNvSpPr txBox="1"/>
          <p:nvPr/>
        </p:nvSpPr>
        <p:spPr>
          <a:xfrm>
            <a:off x="8419244" y="5381662"/>
            <a:ext cx="25487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360</a:t>
            </a:r>
            <a:endParaRPr lang="en-IN" sz="1200" dirty="0">
              <a:latin typeface="Century Gothic" panose="020B0502020202020204" pitchFamily="34" charset="0"/>
              <a:ea typeface="MS Mincho" panose="02020609040205080304" pitchFamily="49" charset="-128"/>
            </a:endParaRPr>
          </a:p>
        </p:txBody>
      </p:sp>
      <p:sp>
        <p:nvSpPr>
          <p:cNvPr id="98" name="TextBox 97">
            <a:extLst>
              <a:ext uri="{FF2B5EF4-FFF2-40B4-BE49-F238E27FC236}">
                <a16:creationId xmlns:a16="http://schemas.microsoft.com/office/drawing/2014/main" id="{1C9FB5F7-58CA-D7F5-9D13-24AFEEFBA78D}"/>
              </a:ext>
            </a:extLst>
          </p:cNvPr>
          <p:cNvSpPr txBox="1"/>
          <p:nvPr/>
        </p:nvSpPr>
        <p:spPr>
          <a:xfrm>
            <a:off x="8972454" y="5381662"/>
            <a:ext cx="25487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540</a:t>
            </a:r>
            <a:endParaRPr lang="en-IN" sz="1200" dirty="0">
              <a:latin typeface="Century Gothic" panose="020B0502020202020204" pitchFamily="34" charset="0"/>
              <a:ea typeface="MS Mincho" panose="02020609040205080304" pitchFamily="49" charset="-128"/>
            </a:endParaRPr>
          </a:p>
        </p:txBody>
      </p:sp>
      <p:sp>
        <p:nvSpPr>
          <p:cNvPr id="99" name="TextBox 98">
            <a:extLst>
              <a:ext uri="{FF2B5EF4-FFF2-40B4-BE49-F238E27FC236}">
                <a16:creationId xmlns:a16="http://schemas.microsoft.com/office/drawing/2014/main" id="{A8D63CC7-801B-C484-C645-F704D027149C}"/>
              </a:ext>
            </a:extLst>
          </p:cNvPr>
          <p:cNvSpPr txBox="1"/>
          <p:nvPr/>
        </p:nvSpPr>
        <p:spPr>
          <a:xfrm>
            <a:off x="9527951" y="5381662"/>
            <a:ext cx="25487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720</a:t>
            </a:r>
            <a:endParaRPr lang="en-IN" sz="1200" dirty="0">
              <a:latin typeface="Century Gothic" panose="020B0502020202020204" pitchFamily="34" charset="0"/>
              <a:ea typeface="MS Mincho" panose="02020609040205080304" pitchFamily="49" charset="-128"/>
            </a:endParaRPr>
          </a:p>
        </p:txBody>
      </p:sp>
      <p:sp>
        <p:nvSpPr>
          <p:cNvPr id="100" name="TextBox 99">
            <a:extLst>
              <a:ext uri="{FF2B5EF4-FFF2-40B4-BE49-F238E27FC236}">
                <a16:creationId xmlns:a16="http://schemas.microsoft.com/office/drawing/2014/main" id="{C1092CC2-FE52-771B-F380-45F580B8E206}"/>
              </a:ext>
            </a:extLst>
          </p:cNvPr>
          <p:cNvSpPr txBox="1"/>
          <p:nvPr/>
        </p:nvSpPr>
        <p:spPr>
          <a:xfrm>
            <a:off x="10083451" y="5381662"/>
            <a:ext cx="25487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900</a:t>
            </a:r>
            <a:endParaRPr lang="en-IN" sz="1200" dirty="0">
              <a:latin typeface="Century Gothic" panose="020B0502020202020204" pitchFamily="34" charset="0"/>
              <a:ea typeface="MS Mincho" panose="02020609040205080304" pitchFamily="49" charset="-128"/>
            </a:endParaRPr>
          </a:p>
        </p:txBody>
      </p:sp>
      <p:sp>
        <p:nvSpPr>
          <p:cNvPr id="101" name="TextBox 100">
            <a:extLst>
              <a:ext uri="{FF2B5EF4-FFF2-40B4-BE49-F238E27FC236}">
                <a16:creationId xmlns:a16="http://schemas.microsoft.com/office/drawing/2014/main" id="{F0011FD3-1A8E-F3B7-3305-1FE1A8CC91E6}"/>
              </a:ext>
            </a:extLst>
          </p:cNvPr>
          <p:cNvSpPr txBox="1"/>
          <p:nvPr/>
        </p:nvSpPr>
        <p:spPr>
          <a:xfrm>
            <a:off x="10574831" y="5381662"/>
            <a:ext cx="383118"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1,080</a:t>
            </a:r>
            <a:endParaRPr lang="en-IN" sz="1200" dirty="0">
              <a:latin typeface="Century Gothic" panose="020B0502020202020204" pitchFamily="34" charset="0"/>
              <a:ea typeface="MS Mincho" panose="02020609040205080304" pitchFamily="49" charset="-128"/>
            </a:endParaRPr>
          </a:p>
        </p:txBody>
      </p:sp>
      <p:sp>
        <p:nvSpPr>
          <p:cNvPr id="102" name="TextBox 101">
            <a:extLst>
              <a:ext uri="{FF2B5EF4-FFF2-40B4-BE49-F238E27FC236}">
                <a16:creationId xmlns:a16="http://schemas.microsoft.com/office/drawing/2014/main" id="{EB31F06C-D2DE-1EC3-9F12-E9B3C6093CFB}"/>
              </a:ext>
            </a:extLst>
          </p:cNvPr>
          <p:cNvSpPr txBox="1"/>
          <p:nvPr/>
        </p:nvSpPr>
        <p:spPr>
          <a:xfrm>
            <a:off x="9169995" y="5605657"/>
            <a:ext cx="365486" cy="184666"/>
          </a:xfrm>
          <a:prstGeom prst="rect">
            <a:avLst/>
          </a:prstGeom>
          <a:noFill/>
        </p:spPr>
        <p:txBody>
          <a:bodyPr wrap="none" lIns="0" tIns="0" rIns="0" bIns="0" rtlCol="0">
            <a:spAutoFit/>
          </a:bodyPr>
          <a:lstStyle/>
          <a:p>
            <a:pPr algn="ctr"/>
            <a:r>
              <a:rPr lang="en-US" sz="1200" b="1" dirty="0">
                <a:latin typeface="Century Gothic" panose="020B0502020202020204" pitchFamily="34" charset="0"/>
                <a:ea typeface="MS Mincho" panose="02020609040205080304" pitchFamily="49" charset="-128"/>
              </a:rPr>
              <a:t>Days</a:t>
            </a:r>
            <a:endParaRPr lang="en-IN" sz="1200" b="1" dirty="0">
              <a:latin typeface="Century Gothic" panose="020B0502020202020204" pitchFamily="34" charset="0"/>
              <a:ea typeface="MS Mincho" panose="02020609040205080304" pitchFamily="49" charset="-128"/>
            </a:endParaRPr>
          </a:p>
        </p:txBody>
      </p:sp>
      <p:sp>
        <p:nvSpPr>
          <p:cNvPr id="103" name="TextBox 102">
            <a:extLst>
              <a:ext uri="{FF2B5EF4-FFF2-40B4-BE49-F238E27FC236}">
                <a16:creationId xmlns:a16="http://schemas.microsoft.com/office/drawing/2014/main" id="{2C5D9C3F-3727-4B6D-D19A-34719DCD2C18}"/>
              </a:ext>
            </a:extLst>
          </p:cNvPr>
          <p:cNvSpPr txBox="1"/>
          <p:nvPr/>
        </p:nvSpPr>
        <p:spPr>
          <a:xfrm rot="16200000">
            <a:off x="6313319" y="3633154"/>
            <a:ext cx="1006687" cy="184666"/>
          </a:xfrm>
          <a:prstGeom prst="rect">
            <a:avLst/>
          </a:prstGeom>
          <a:noFill/>
        </p:spPr>
        <p:txBody>
          <a:bodyPr wrap="none" lIns="0" tIns="0" rIns="0" bIns="0" rtlCol="0">
            <a:spAutoFit/>
          </a:bodyPr>
          <a:lstStyle/>
          <a:p>
            <a:pPr algn="r"/>
            <a:r>
              <a:rPr lang="en-US" sz="1200" b="1" dirty="0">
                <a:latin typeface="Century Gothic" panose="020B0502020202020204" pitchFamily="34" charset="0"/>
                <a:ea typeface="MS Mincho" panose="02020609040205080304" pitchFamily="49" charset="-128"/>
              </a:rPr>
              <a:t>3-Point MACE</a:t>
            </a:r>
            <a:endParaRPr lang="en-IN" sz="1200" b="1" dirty="0">
              <a:latin typeface="Century Gothic" panose="020B0502020202020204" pitchFamily="34" charset="0"/>
              <a:ea typeface="MS Mincho" panose="02020609040205080304" pitchFamily="49" charset="-128"/>
            </a:endParaRPr>
          </a:p>
        </p:txBody>
      </p:sp>
      <p:grpSp>
        <p:nvGrpSpPr>
          <p:cNvPr id="105" name="Group 104">
            <a:extLst>
              <a:ext uri="{FF2B5EF4-FFF2-40B4-BE49-F238E27FC236}">
                <a16:creationId xmlns:a16="http://schemas.microsoft.com/office/drawing/2014/main" id="{F491E07D-E46D-6336-3D5C-1A32D69A4AF5}"/>
              </a:ext>
            </a:extLst>
          </p:cNvPr>
          <p:cNvGrpSpPr/>
          <p:nvPr/>
        </p:nvGrpSpPr>
        <p:grpSpPr>
          <a:xfrm>
            <a:off x="7607149" y="2176831"/>
            <a:ext cx="2165224" cy="601795"/>
            <a:chOff x="1525905" y="1422574"/>
            <a:chExt cx="2255442" cy="626870"/>
          </a:xfrm>
        </p:grpSpPr>
        <p:sp>
          <p:nvSpPr>
            <p:cNvPr id="109" name="TextBox 108">
              <a:extLst>
                <a:ext uri="{FF2B5EF4-FFF2-40B4-BE49-F238E27FC236}">
                  <a16:creationId xmlns:a16="http://schemas.microsoft.com/office/drawing/2014/main" id="{0E6A4F77-F7F0-7226-DEBE-07AD4B6C962A}"/>
                </a:ext>
              </a:extLst>
            </p:cNvPr>
            <p:cNvSpPr txBox="1"/>
            <p:nvPr/>
          </p:nvSpPr>
          <p:spPr>
            <a:xfrm>
              <a:off x="1889469" y="1422574"/>
              <a:ext cx="1689832" cy="144270"/>
            </a:xfrm>
            <a:prstGeom prst="rect">
              <a:avLst/>
            </a:prstGeom>
            <a:noFill/>
          </p:spPr>
          <p:txBody>
            <a:bodyPr wrap="none" lIns="0" tIns="0" rIns="0" bIns="0" rtlCol="0">
              <a:spAutoFit/>
            </a:bodyPr>
            <a:lstStyle/>
            <a:p>
              <a:r>
                <a:rPr lang="en-US" sz="900" dirty="0">
                  <a:latin typeface="Century Gothic" panose="020B0502020202020204" pitchFamily="34" charset="0"/>
                  <a:ea typeface="MS Mincho" panose="02020609040205080304" pitchFamily="49" charset="-128"/>
                </a:rPr>
                <a:t>PBO and prior PCI (N = 8,563)</a:t>
              </a:r>
              <a:endParaRPr lang="en-IN" sz="900" dirty="0">
                <a:latin typeface="Century Gothic" panose="020B0502020202020204" pitchFamily="34" charset="0"/>
                <a:ea typeface="MS Mincho" panose="02020609040205080304" pitchFamily="49" charset="-128"/>
              </a:endParaRPr>
            </a:p>
          </p:txBody>
        </p:sp>
        <p:sp>
          <p:nvSpPr>
            <p:cNvPr id="110" name="TextBox 109">
              <a:extLst>
                <a:ext uri="{FF2B5EF4-FFF2-40B4-BE49-F238E27FC236}">
                  <a16:creationId xmlns:a16="http://schemas.microsoft.com/office/drawing/2014/main" id="{93D3DE7A-39EB-153E-893A-A6AB009B2EAD}"/>
                </a:ext>
              </a:extLst>
            </p:cNvPr>
            <p:cNvSpPr txBox="1"/>
            <p:nvPr/>
          </p:nvSpPr>
          <p:spPr>
            <a:xfrm>
              <a:off x="1889469" y="1583441"/>
              <a:ext cx="1699851" cy="144270"/>
            </a:xfrm>
            <a:prstGeom prst="rect">
              <a:avLst/>
            </a:prstGeom>
            <a:noFill/>
          </p:spPr>
          <p:txBody>
            <a:bodyPr wrap="none" lIns="0" tIns="0" rIns="0" bIns="0" rtlCol="0">
              <a:spAutoFit/>
            </a:bodyPr>
            <a:lstStyle/>
            <a:p>
              <a:r>
                <a:rPr lang="en-US" sz="900" dirty="0">
                  <a:latin typeface="Century Gothic" panose="020B0502020202020204" pitchFamily="34" charset="0"/>
                  <a:ea typeface="MS Mincho" panose="02020609040205080304" pitchFamily="49" charset="-128"/>
                </a:rPr>
                <a:t>EVO and prior PCI (N = 8,510)</a:t>
              </a:r>
              <a:endParaRPr lang="en-IN" sz="900" dirty="0">
                <a:latin typeface="Century Gothic" panose="020B0502020202020204" pitchFamily="34" charset="0"/>
                <a:ea typeface="MS Mincho" panose="02020609040205080304" pitchFamily="49" charset="-128"/>
              </a:endParaRPr>
            </a:p>
          </p:txBody>
        </p:sp>
        <p:sp>
          <p:nvSpPr>
            <p:cNvPr id="111" name="TextBox 110">
              <a:extLst>
                <a:ext uri="{FF2B5EF4-FFF2-40B4-BE49-F238E27FC236}">
                  <a16:creationId xmlns:a16="http://schemas.microsoft.com/office/drawing/2014/main" id="{B2711007-AB11-88A0-8171-F25A113523A3}"/>
                </a:ext>
              </a:extLst>
            </p:cNvPr>
            <p:cNvSpPr txBox="1"/>
            <p:nvPr/>
          </p:nvSpPr>
          <p:spPr>
            <a:xfrm>
              <a:off x="1889469" y="1744308"/>
              <a:ext cx="1881859" cy="144270"/>
            </a:xfrm>
            <a:prstGeom prst="rect">
              <a:avLst/>
            </a:prstGeom>
            <a:noFill/>
          </p:spPr>
          <p:txBody>
            <a:bodyPr wrap="none" lIns="0" tIns="0" rIns="0" bIns="0" rtlCol="0">
              <a:spAutoFit/>
            </a:bodyPr>
            <a:lstStyle/>
            <a:p>
              <a:r>
                <a:rPr lang="en-US" sz="900" dirty="0">
                  <a:latin typeface="Century Gothic" panose="020B0502020202020204" pitchFamily="34" charset="0"/>
                  <a:ea typeface="MS Mincho" panose="02020609040205080304" pitchFamily="49" charset="-128"/>
                </a:rPr>
                <a:t>PBO without prior PCI (N = 5,198)</a:t>
              </a:r>
              <a:endParaRPr lang="en-IN" sz="900" dirty="0">
                <a:latin typeface="Century Gothic" panose="020B0502020202020204" pitchFamily="34" charset="0"/>
                <a:ea typeface="MS Mincho" panose="02020609040205080304" pitchFamily="49" charset="-128"/>
              </a:endParaRPr>
            </a:p>
          </p:txBody>
        </p:sp>
        <p:sp>
          <p:nvSpPr>
            <p:cNvPr id="112" name="TextBox 111">
              <a:extLst>
                <a:ext uri="{FF2B5EF4-FFF2-40B4-BE49-F238E27FC236}">
                  <a16:creationId xmlns:a16="http://schemas.microsoft.com/office/drawing/2014/main" id="{12ABC71B-22B5-B071-8CCA-F1981CB8FF13}"/>
                </a:ext>
              </a:extLst>
            </p:cNvPr>
            <p:cNvSpPr txBox="1"/>
            <p:nvPr/>
          </p:nvSpPr>
          <p:spPr>
            <a:xfrm>
              <a:off x="1889469" y="1905174"/>
              <a:ext cx="1891878" cy="144270"/>
            </a:xfrm>
            <a:prstGeom prst="rect">
              <a:avLst/>
            </a:prstGeom>
            <a:noFill/>
          </p:spPr>
          <p:txBody>
            <a:bodyPr wrap="none" lIns="0" tIns="0" rIns="0" bIns="0" rtlCol="0">
              <a:spAutoFit/>
            </a:bodyPr>
            <a:lstStyle/>
            <a:p>
              <a:r>
                <a:rPr lang="en-US" sz="900" dirty="0">
                  <a:latin typeface="Century Gothic" panose="020B0502020202020204" pitchFamily="34" charset="0"/>
                  <a:ea typeface="MS Mincho" panose="02020609040205080304" pitchFamily="49" charset="-128"/>
                </a:rPr>
                <a:t>EVO without prior PCI (N = 5,257)</a:t>
              </a:r>
              <a:endParaRPr lang="en-IN" sz="900" dirty="0">
                <a:latin typeface="Century Gothic" panose="020B0502020202020204" pitchFamily="34" charset="0"/>
                <a:ea typeface="MS Mincho" panose="02020609040205080304" pitchFamily="49" charset="-128"/>
              </a:endParaRPr>
            </a:p>
          </p:txBody>
        </p:sp>
        <p:cxnSp>
          <p:nvCxnSpPr>
            <p:cNvPr id="113" name="Straight Connector 112">
              <a:extLst>
                <a:ext uri="{FF2B5EF4-FFF2-40B4-BE49-F238E27FC236}">
                  <a16:creationId xmlns:a16="http://schemas.microsoft.com/office/drawing/2014/main" id="{0D605FEF-ED39-0386-E686-BE4835BE7D2C}"/>
                </a:ext>
              </a:extLst>
            </p:cNvPr>
            <p:cNvCxnSpPr>
              <a:cxnSpLocks/>
            </p:cNvCxnSpPr>
            <p:nvPr/>
          </p:nvCxnSpPr>
          <p:spPr>
            <a:xfrm>
              <a:off x="1525905" y="1499518"/>
              <a:ext cx="279083" cy="0"/>
            </a:xfrm>
            <a:prstGeom prst="line">
              <a:avLst/>
            </a:prstGeom>
            <a:noFill/>
            <a:ln w="28575">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114" name="Straight Connector 113">
              <a:extLst>
                <a:ext uri="{FF2B5EF4-FFF2-40B4-BE49-F238E27FC236}">
                  <a16:creationId xmlns:a16="http://schemas.microsoft.com/office/drawing/2014/main" id="{8E0F8F50-2BA3-D068-A200-CB7C5EBAA9B6}"/>
                </a:ext>
              </a:extLst>
            </p:cNvPr>
            <p:cNvCxnSpPr>
              <a:cxnSpLocks/>
            </p:cNvCxnSpPr>
            <p:nvPr/>
          </p:nvCxnSpPr>
          <p:spPr>
            <a:xfrm>
              <a:off x="1525905" y="1657820"/>
              <a:ext cx="279083" cy="0"/>
            </a:xfrm>
            <a:prstGeom prst="line">
              <a:avLst/>
            </a:prstGeom>
            <a:noFill/>
            <a:ln w="28575">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115" name="Straight Connector 114">
              <a:extLst>
                <a:ext uri="{FF2B5EF4-FFF2-40B4-BE49-F238E27FC236}">
                  <a16:creationId xmlns:a16="http://schemas.microsoft.com/office/drawing/2014/main" id="{9EFA0B0C-4699-3ED7-0F1A-F938000A4B2A}"/>
                </a:ext>
              </a:extLst>
            </p:cNvPr>
            <p:cNvCxnSpPr>
              <a:cxnSpLocks/>
            </p:cNvCxnSpPr>
            <p:nvPr/>
          </p:nvCxnSpPr>
          <p:spPr>
            <a:xfrm>
              <a:off x="1525905" y="1816122"/>
              <a:ext cx="279083" cy="0"/>
            </a:xfrm>
            <a:prstGeom prst="line">
              <a:avLst/>
            </a:prstGeom>
            <a:noFill/>
            <a:ln w="28575">
              <a:solidFill>
                <a:srgbClr val="113E6B"/>
              </a:solidFill>
              <a:prstDash val="dash"/>
              <a:round/>
              <a:headEnd/>
              <a:tailEnd/>
            </a:ln>
            <a:extLst>
              <a:ext uri="{909E8E84-426E-40DD-AFC4-6F175D3DCCD1}">
                <a14:hiddenFill xmlns:a14="http://schemas.microsoft.com/office/drawing/2010/main">
                  <a:solidFill>
                    <a:srgbClr val="FFFFFF"/>
                  </a:solidFill>
                </a14:hiddenFill>
              </a:ext>
            </a:extLst>
          </p:spPr>
        </p:cxnSp>
        <p:cxnSp>
          <p:nvCxnSpPr>
            <p:cNvPr id="116" name="Straight Connector 115">
              <a:extLst>
                <a:ext uri="{FF2B5EF4-FFF2-40B4-BE49-F238E27FC236}">
                  <a16:creationId xmlns:a16="http://schemas.microsoft.com/office/drawing/2014/main" id="{03E2FA5A-FD93-3F4E-A4D7-FC7912AACF31}"/>
                </a:ext>
              </a:extLst>
            </p:cNvPr>
            <p:cNvCxnSpPr>
              <a:cxnSpLocks/>
            </p:cNvCxnSpPr>
            <p:nvPr/>
          </p:nvCxnSpPr>
          <p:spPr>
            <a:xfrm>
              <a:off x="1525905" y="1974423"/>
              <a:ext cx="279083" cy="0"/>
            </a:xfrm>
            <a:prstGeom prst="line">
              <a:avLst/>
            </a:prstGeom>
            <a:noFill/>
            <a:ln w="28575">
              <a:solidFill>
                <a:schemeClr val="accent6"/>
              </a:solidFill>
              <a:prstDash val="dash"/>
              <a:round/>
              <a:headEnd/>
              <a:tailEnd/>
            </a:ln>
            <a:extLst>
              <a:ext uri="{909E8E84-426E-40DD-AFC4-6F175D3DCCD1}">
                <a14:hiddenFill xmlns:a14="http://schemas.microsoft.com/office/drawing/2010/main">
                  <a:solidFill>
                    <a:srgbClr val="FFFFFF"/>
                  </a:solidFill>
                </a14:hiddenFill>
              </a:ext>
            </a:extLst>
          </p:spPr>
        </p:cxnSp>
      </p:grpSp>
      <p:sp>
        <p:nvSpPr>
          <p:cNvPr id="106" name="TextBox 105">
            <a:extLst>
              <a:ext uri="{FF2B5EF4-FFF2-40B4-BE49-F238E27FC236}">
                <a16:creationId xmlns:a16="http://schemas.microsoft.com/office/drawing/2014/main" id="{551C2945-1AAC-58C7-23F3-9E7C8DB1E7E9}"/>
              </a:ext>
            </a:extLst>
          </p:cNvPr>
          <p:cNvSpPr txBox="1"/>
          <p:nvPr/>
        </p:nvSpPr>
        <p:spPr>
          <a:xfrm>
            <a:off x="7549516" y="2955641"/>
            <a:ext cx="1622240" cy="553998"/>
          </a:xfrm>
          <a:prstGeom prst="rect">
            <a:avLst/>
          </a:prstGeom>
          <a:noFill/>
        </p:spPr>
        <p:txBody>
          <a:bodyPr wrap="none" lIns="0" tIns="0" rIns="0" bIns="0" rtlCol="0">
            <a:spAutoFit/>
          </a:bodyPr>
          <a:lstStyle/>
          <a:p>
            <a:pPr algn="ctr"/>
            <a:r>
              <a:rPr lang="en-US" sz="900" b="1" u="sng" dirty="0">
                <a:solidFill>
                  <a:schemeClr val="accent6">
                    <a:lumMod val="50000"/>
                  </a:schemeClr>
                </a:solidFill>
                <a:latin typeface="Century Gothic" panose="020B0502020202020204" pitchFamily="34" charset="0"/>
                <a:ea typeface="MS Mincho" panose="02020609040205080304" pitchFamily="49" charset="-128"/>
              </a:rPr>
              <a:t>Prior PCI</a:t>
            </a:r>
          </a:p>
          <a:p>
            <a:pPr algn="ctr"/>
            <a:r>
              <a:rPr lang="en-US" sz="900" dirty="0">
                <a:latin typeface="Century Gothic" panose="020B0502020202020204" pitchFamily="34" charset="0"/>
                <a:ea typeface="MS Mincho" panose="02020609040205080304" pitchFamily="49" charset="-128"/>
              </a:rPr>
              <a:t>HR (95% CI) = 0.82 (0.75–0.90)</a:t>
            </a:r>
          </a:p>
          <a:p>
            <a:pPr algn="ctr"/>
            <a:r>
              <a:rPr lang="en-US" sz="900" dirty="0">
                <a:latin typeface="Century Gothic" panose="020B0502020202020204" pitchFamily="34" charset="0"/>
                <a:ea typeface="MS Mincho" panose="02020609040205080304" pitchFamily="49" charset="-128"/>
              </a:rPr>
              <a:t>ARR = 2.0%</a:t>
            </a:r>
          </a:p>
          <a:p>
            <a:pPr algn="ctr"/>
            <a:r>
              <a:rPr lang="en-US" sz="900" b="1" dirty="0">
                <a:solidFill>
                  <a:schemeClr val="accent6">
                    <a:lumMod val="50000"/>
                  </a:schemeClr>
                </a:solidFill>
                <a:latin typeface="Century Gothic" panose="020B0502020202020204" pitchFamily="34" charset="0"/>
                <a:ea typeface="MS Mincho" panose="02020609040205080304" pitchFamily="49" charset="-128"/>
              </a:rPr>
              <a:t>NNT = 50</a:t>
            </a:r>
            <a:endParaRPr lang="en-IN" sz="900" b="1" dirty="0">
              <a:solidFill>
                <a:schemeClr val="accent6">
                  <a:lumMod val="50000"/>
                </a:schemeClr>
              </a:solidFill>
              <a:latin typeface="Century Gothic" panose="020B0502020202020204" pitchFamily="34" charset="0"/>
              <a:ea typeface="MS Mincho" panose="02020609040205080304" pitchFamily="49" charset="-128"/>
            </a:endParaRPr>
          </a:p>
        </p:txBody>
      </p:sp>
      <p:sp>
        <p:nvSpPr>
          <p:cNvPr id="107" name="TextBox 106">
            <a:extLst>
              <a:ext uri="{FF2B5EF4-FFF2-40B4-BE49-F238E27FC236}">
                <a16:creationId xmlns:a16="http://schemas.microsoft.com/office/drawing/2014/main" id="{F217C707-8C1A-9093-93C3-2D056C2CA7D9}"/>
              </a:ext>
            </a:extLst>
          </p:cNvPr>
          <p:cNvSpPr txBox="1"/>
          <p:nvPr/>
        </p:nvSpPr>
        <p:spPr>
          <a:xfrm>
            <a:off x="9420950" y="4373096"/>
            <a:ext cx="1622240" cy="415498"/>
          </a:xfrm>
          <a:prstGeom prst="rect">
            <a:avLst/>
          </a:prstGeom>
          <a:noFill/>
        </p:spPr>
        <p:txBody>
          <a:bodyPr wrap="none" lIns="0" tIns="0" rIns="0" bIns="0" rtlCol="0">
            <a:spAutoFit/>
          </a:bodyPr>
          <a:lstStyle/>
          <a:p>
            <a:pPr algn="ctr"/>
            <a:r>
              <a:rPr lang="en-US" sz="900" b="1" u="sng" dirty="0">
                <a:solidFill>
                  <a:schemeClr val="accent6">
                    <a:lumMod val="50000"/>
                  </a:schemeClr>
                </a:solidFill>
                <a:latin typeface="Century Gothic" panose="020B0502020202020204" pitchFamily="34" charset="0"/>
                <a:ea typeface="MS Mincho" panose="02020609040205080304" pitchFamily="49" charset="-128"/>
              </a:rPr>
              <a:t>No prior PCI</a:t>
            </a:r>
          </a:p>
          <a:p>
            <a:pPr algn="ctr"/>
            <a:r>
              <a:rPr lang="en-US" sz="900" dirty="0">
                <a:latin typeface="Century Gothic" panose="020B0502020202020204" pitchFamily="34" charset="0"/>
                <a:ea typeface="MS Mincho" panose="02020609040205080304" pitchFamily="49" charset="-128"/>
              </a:rPr>
              <a:t>HR (95% CI) = 0.88 (0.75–1.04)</a:t>
            </a:r>
          </a:p>
          <a:p>
            <a:pPr algn="ctr"/>
            <a:r>
              <a:rPr lang="en-US" sz="900" dirty="0">
                <a:latin typeface="Century Gothic" panose="020B0502020202020204" pitchFamily="34" charset="0"/>
                <a:ea typeface="MS Mincho" panose="02020609040205080304" pitchFamily="49" charset="-128"/>
              </a:rPr>
              <a:t>ARR = 0.7%</a:t>
            </a:r>
          </a:p>
        </p:txBody>
      </p:sp>
      <p:sp>
        <p:nvSpPr>
          <p:cNvPr id="108" name="TextBox 107">
            <a:extLst>
              <a:ext uri="{FF2B5EF4-FFF2-40B4-BE49-F238E27FC236}">
                <a16:creationId xmlns:a16="http://schemas.microsoft.com/office/drawing/2014/main" id="{F9B4AF00-6B19-B623-5ADF-71B8A280505F}"/>
              </a:ext>
            </a:extLst>
          </p:cNvPr>
          <p:cNvSpPr txBox="1"/>
          <p:nvPr/>
        </p:nvSpPr>
        <p:spPr>
          <a:xfrm>
            <a:off x="8493560" y="4865367"/>
            <a:ext cx="2507097" cy="138499"/>
          </a:xfrm>
          <a:prstGeom prst="rect">
            <a:avLst/>
          </a:prstGeom>
          <a:noFill/>
        </p:spPr>
        <p:txBody>
          <a:bodyPr wrap="none" lIns="0" tIns="0" rIns="0" bIns="0" rtlCol="0">
            <a:spAutoFit/>
          </a:bodyPr>
          <a:lstStyle/>
          <a:p>
            <a:pPr algn="ctr"/>
            <a:r>
              <a:rPr lang="en-US" sz="900" b="1" i="1" u="sng" dirty="0">
                <a:solidFill>
                  <a:schemeClr val="accent6">
                    <a:lumMod val="50000"/>
                  </a:schemeClr>
                </a:solidFill>
                <a:latin typeface="Century Gothic" panose="020B0502020202020204" pitchFamily="34" charset="0"/>
                <a:ea typeface="MS Mincho" panose="02020609040205080304" pitchFamily="49" charset="-128"/>
              </a:rPr>
              <a:t>P</a:t>
            </a:r>
            <a:r>
              <a:rPr lang="en-US" sz="900" b="1" u="sng" dirty="0">
                <a:solidFill>
                  <a:schemeClr val="accent6">
                    <a:lumMod val="50000"/>
                  </a:schemeClr>
                </a:solidFill>
                <a:latin typeface="Century Gothic" panose="020B0502020202020204" pitchFamily="34" charset="0"/>
                <a:ea typeface="MS Mincho" panose="02020609040205080304" pitchFamily="49" charset="-128"/>
              </a:rPr>
              <a:t>-int for ARR</a:t>
            </a:r>
            <a:r>
              <a:rPr lang="en-US" sz="900" b="1" dirty="0">
                <a:solidFill>
                  <a:schemeClr val="accent6">
                    <a:lumMod val="50000"/>
                  </a:schemeClr>
                </a:solidFill>
                <a:latin typeface="Century Gothic" panose="020B0502020202020204" pitchFamily="34" charset="0"/>
                <a:ea typeface="MS Mincho" panose="02020609040205080304" pitchFamily="49" charset="-128"/>
              </a:rPr>
              <a:t> (prior PCI vs no prior PCI) = 0.045</a:t>
            </a:r>
          </a:p>
        </p:txBody>
      </p:sp>
      <p:cxnSp>
        <p:nvCxnSpPr>
          <p:cNvPr id="124" name="Straight Connector 123">
            <a:extLst>
              <a:ext uri="{FF2B5EF4-FFF2-40B4-BE49-F238E27FC236}">
                <a16:creationId xmlns:a16="http://schemas.microsoft.com/office/drawing/2014/main" id="{0C9D68DA-E347-83A9-C44C-828E6C406FD3}"/>
              </a:ext>
            </a:extLst>
          </p:cNvPr>
          <p:cNvCxnSpPr>
            <a:cxnSpLocks/>
          </p:cNvCxnSpPr>
          <p:nvPr/>
        </p:nvCxnSpPr>
        <p:spPr>
          <a:xfrm>
            <a:off x="7422355" y="2099185"/>
            <a:ext cx="0" cy="324307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2C566180-582F-80FA-9690-D18D3DB70B51}"/>
              </a:ext>
            </a:extLst>
          </p:cNvPr>
          <p:cNvCxnSpPr>
            <a:cxnSpLocks/>
          </p:cNvCxnSpPr>
          <p:nvPr/>
        </p:nvCxnSpPr>
        <p:spPr>
          <a:xfrm>
            <a:off x="7422355" y="5344717"/>
            <a:ext cx="388450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4B82D85B-FBE8-C838-02D8-EA45CC90696A}"/>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48A2A8DC-2C48-3BFA-3208-E3D62BF353E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98936779"/>
      </p:ext>
    </p:extLst>
  </p:cSld>
  <p:clrMapOvr>
    <a:masterClrMapping/>
  </p:clrMapOvr>
  <p:transition>
    <p:fade/>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292662"/>
          </a:xfrm>
        </p:spPr>
        <p:txBody>
          <a:bodyPr/>
          <a:lstStyle/>
          <a:p>
            <a:r>
              <a:rPr lang="en-US" sz="2800" noProof="0" dirty="0"/>
              <a:t>In Patients With Prior PCI, Evolocumab Reduced the Risk of Overall Coronary Revascularization Procedures With Consistent Effects for PCI, CABG, and Several Types of Revascularization Procedures</a:t>
            </a:r>
          </a:p>
        </p:txBody>
      </p:sp>
      <p:grpSp>
        <p:nvGrpSpPr>
          <p:cNvPr id="8" name="Group 7">
            <a:extLst>
              <a:ext uri="{FF2B5EF4-FFF2-40B4-BE49-F238E27FC236}">
                <a16:creationId xmlns:a16="http://schemas.microsoft.com/office/drawing/2014/main" id="{C1CEC979-8BAD-C767-B83F-C80F8227542A}"/>
              </a:ext>
            </a:extLst>
          </p:cNvPr>
          <p:cNvGrpSpPr/>
          <p:nvPr/>
        </p:nvGrpSpPr>
        <p:grpSpPr>
          <a:xfrm>
            <a:off x="1291114" y="2044053"/>
            <a:ext cx="9417266" cy="3894342"/>
            <a:chOff x="1387367" y="1424395"/>
            <a:chExt cx="9417266" cy="3894342"/>
          </a:xfrm>
        </p:grpSpPr>
        <p:graphicFrame>
          <p:nvGraphicFramePr>
            <p:cNvPr id="3" name="Chart 2">
              <a:extLst>
                <a:ext uri="{FF2B5EF4-FFF2-40B4-BE49-F238E27FC236}">
                  <a16:creationId xmlns:a16="http://schemas.microsoft.com/office/drawing/2014/main" id="{710067BE-F4AB-06CF-B965-14A4A48F33BE}"/>
                </a:ext>
              </a:extLst>
            </p:cNvPr>
            <p:cNvGraphicFramePr/>
            <p:nvPr>
              <p:extLst>
                <p:ext uri="{D42A27DB-BD31-4B8C-83A1-F6EECF244321}">
                  <p14:modId xmlns:p14="http://schemas.microsoft.com/office/powerpoint/2010/main" val="3553785568"/>
                </p:ext>
              </p:extLst>
            </p:nvPr>
          </p:nvGraphicFramePr>
          <p:xfrm>
            <a:off x="1387367" y="1727664"/>
            <a:ext cx="9417266" cy="3591073"/>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a:extLst>
                <a:ext uri="{FF2B5EF4-FFF2-40B4-BE49-F238E27FC236}">
                  <a16:creationId xmlns:a16="http://schemas.microsoft.com/office/drawing/2014/main" id="{24FE3FD7-D6FB-27E6-3C33-372209E8D300}"/>
                </a:ext>
              </a:extLst>
            </p:cNvPr>
            <p:cNvSpPr txBox="1"/>
            <p:nvPr/>
          </p:nvSpPr>
          <p:spPr>
            <a:xfrm>
              <a:off x="9555388" y="3462562"/>
              <a:ext cx="907686" cy="313405"/>
            </a:xfrm>
            <a:prstGeom prst="rect">
              <a:avLst/>
            </a:prstGeom>
            <a:noFill/>
          </p:spPr>
          <p:txBody>
            <a:bodyPr wrap="none" lIns="0" tIns="0" rIns="0" bIns="0" rtlCol="0">
              <a:noAutofit/>
            </a:bodyPr>
            <a:lstStyle/>
            <a:p>
              <a:pPr algn="ctr"/>
              <a:r>
                <a:rPr lang="en-US" sz="900" b="1" dirty="0">
                  <a:latin typeface="Century Gothic" panose="020B0502020202020204" pitchFamily="34" charset="0"/>
                </a:rPr>
                <a:t>HR, 0.85</a:t>
              </a:r>
            </a:p>
            <a:p>
              <a:pPr algn="ctr"/>
              <a:r>
                <a:rPr lang="en-US" sz="900" b="1" dirty="0">
                  <a:latin typeface="Century Gothic" panose="020B0502020202020204" pitchFamily="34" charset="0"/>
                </a:rPr>
                <a:t>(95% CI, 0.69–1.03)</a:t>
              </a:r>
              <a:endParaRPr lang="en-GB" sz="900" b="1" dirty="0">
                <a:latin typeface="Century Gothic" panose="020B0502020202020204" pitchFamily="34" charset="0"/>
              </a:endParaRPr>
            </a:p>
          </p:txBody>
        </p:sp>
        <p:grpSp>
          <p:nvGrpSpPr>
            <p:cNvPr id="6" name="Group 5">
              <a:extLst>
                <a:ext uri="{FF2B5EF4-FFF2-40B4-BE49-F238E27FC236}">
                  <a16:creationId xmlns:a16="http://schemas.microsoft.com/office/drawing/2014/main" id="{818D0F7A-9C1C-8EDA-9DF5-6E42B8C7DBD9}"/>
                </a:ext>
              </a:extLst>
            </p:cNvPr>
            <p:cNvGrpSpPr/>
            <p:nvPr/>
          </p:nvGrpSpPr>
          <p:grpSpPr>
            <a:xfrm>
              <a:off x="2291355" y="1482866"/>
              <a:ext cx="907683" cy="325178"/>
              <a:chOff x="2479928" y="1215758"/>
              <a:chExt cx="914400" cy="403430"/>
            </a:xfrm>
          </p:grpSpPr>
          <p:sp>
            <p:nvSpPr>
              <p:cNvPr id="7" name="TextBox 6">
                <a:extLst>
                  <a:ext uri="{FF2B5EF4-FFF2-40B4-BE49-F238E27FC236}">
                    <a16:creationId xmlns:a16="http://schemas.microsoft.com/office/drawing/2014/main" id="{CBCF461A-C06B-F348-FD09-EA5C9994F1D6}"/>
                  </a:ext>
                </a:extLst>
              </p:cNvPr>
              <p:cNvSpPr txBox="1"/>
              <p:nvPr/>
            </p:nvSpPr>
            <p:spPr>
              <a:xfrm>
                <a:off x="2479928" y="1215758"/>
                <a:ext cx="914400" cy="403430"/>
              </a:xfrm>
              <a:prstGeom prst="rect">
                <a:avLst/>
              </a:prstGeom>
              <a:noFill/>
            </p:spPr>
            <p:txBody>
              <a:bodyPr wrap="none" lIns="0" tIns="0" rIns="0" bIns="0" rtlCol="0">
                <a:noAutofit/>
              </a:bodyPr>
              <a:lstStyle/>
              <a:p>
                <a:pPr algn="ctr"/>
                <a:r>
                  <a:rPr lang="en-US" sz="900" b="1" dirty="0">
                    <a:latin typeface="Century Gothic" panose="020B0502020202020204" pitchFamily="34" charset="0"/>
                  </a:rPr>
                  <a:t>HR, 0.76</a:t>
                </a:r>
              </a:p>
              <a:p>
                <a:pPr algn="ctr"/>
                <a:r>
                  <a:rPr lang="en-US" sz="900" b="1" dirty="0">
                    <a:latin typeface="Century Gothic" panose="020B0502020202020204" pitchFamily="34" charset="0"/>
                  </a:rPr>
                  <a:t>(95% CI, 0.69–0.85)</a:t>
                </a:r>
                <a:endParaRPr lang="en-GB" sz="900" b="1" dirty="0">
                  <a:latin typeface="Century Gothic" panose="020B0502020202020204" pitchFamily="34" charset="0"/>
                </a:endParaRPr>
              </a:p>
            </p:txBody>
          </p:sp>
          <p:cxnSp>
            <p:nvCxnSpPr>
              <p:cNvPr id="9" name="Straight Connector 8">
                <a:extLst>
                  <a:ext uri="{FF2B5EF4-FFF2-40B4-BE49-F238E27FC236}">
                    <a16:creationId xmlns:a16="http://schemas.microsoft.com/office/drawing/2014/main" id="{232F14D3-3445-759B-18B2-1F4C5C5C78C9}"/>
                  </a:ext>
                </a:extLst>
              </p:cNvPr>
              <p:cNvCxnSpPr>
                <a:cxnSpLocks/>
              </p:cNvCxnSpPr>
              <p:nvPr/>
            </p:nvCxnSpPr>
            <p:spPr>
              <a:xfrm>
                <a:off x="2612346" y="1599747"/>
                <a:ext cx="590028" cy="0"/>
              </a:xfrm>
              <a:prstGeom prst="line">
                <a:avLst/>
              </a:prstGeom>
              <a:ln w="12700">
                <a:solidFill>
                  <a:schemeClr val="bg1">
                    <a:lumMod val="75000"/>
                  </a:schemeClr>
                </a:solidFill>
                <a:beve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3886C7-F326-7692-0E18-6693D2BBDA05}"/>
                </a:ext>
              </a:extLst>
            </p:cNvPr>
            <p:cNvGrpSpPr/>
            <p:nvPr/>
          </p:nvGrpSpPr>
          <p:grpSpPr>
            <a:xfrm>
              <a:off x="3455617" y="1800584"/>
              <a:ext cx="907686" cy="313173"/>
              <a:chOff x="3421253" y="1620787"/>
              <a:chExt cx="914400" cy="388535"/>
            </a:xfrm>
          </p:grpSpPr>
          <p:sp>
            <p:nvSpPr>
              <p:cNvPr id="11" name="TextBox 10">
                <a:extLst>
                  <a:ext uri="{FF2B5EF4-FFF2-40B4-BE49-F238E27FC236}">
                    <a16:creationId xmlns:a16="http://schemas.microsoft.com/office/drawing/2014/main" id="{EE66E907-B518-D0BF-40B5-070877FEA1C7}"/>
                  </a:ext>
                </a:extLst>
              </p:cNvPr>
              <p:cNvSpPr txBox="1"/>
              <p:nvPr/>
            </p:nvSpPr>
            <p:spPr>
              <a:xfrm>
                <a:off x="3421253" y="1620787"/>
                <a:ext cx="914400" cy="388535"/>
              </a:xfrm>
              <a:prstGeom prst="rect">
                <a:avLst/>
              </a:prstGeom>
              <a:noFill/>
            </p:spPr>
            <p:txBody>
              <a:bodyPr wrap="none" lIns="0" tIns="0" rIns="0" bIns="0" rtlCol="0">
                <a:noAutofit/>
              </a:bodyPr>
              <a:lstStyle/>
              <a:p>
                <a:pPr algn="ctr"/>
                <a:r>
                  <a:rPr lang="en-US" sz="900" b="1" dirty="0">
                    <a:latin typeface="Century Gothic" panose="020B0502020202020204" pitchFamily="34" charset="0"/>
                  </a:rPr>
                  <a:t>HR, 0.77</a:t>
                </a:r>
              </a:p>
              <a:p>
                <a:pPr algn="ctr"/>
                <a:r>
                  <a:rPr lang="en-US" sz="900" b="1" dirty="0">
                    <a:latin typeface="Century Gothic" panose="020B0502020202020204" pitchFamily="34" charset="0"/>
                  </a:rPr>
                  <a:t>(95% CI, 0.69–0.86)</a:t>
                </a:r>
                <a:endParaRPr lang="en-GB" sz="900" b="1" dirty="0">
                  <a:latin typeface="Century Gothic" panose="020B0502020202020204" pitchFamily="34" charset="0"/>
                </a:endParaRPr>
              </a:p>
            </p:txBody>
          </p:sp>
          <p:cxnSp>
            <p:nvCxnSpPr>
              <p:cNvPr id="12" name="Straight Connector 11">
                <a:extLst>
                  <a:ext uri="{FF2B5EF4-FFF2-40B4-BE49-F238E27FC236}">
                    <a16:creationId xmlns:a16="http://schemas.microsoft.com/office/drawing/2014/main" id="{651433CC-57DB-88C3-2381-F949FA126B25}"/>
                  </a:ext>
                </a:extLst>
              </p:cNvPr>
              <p:cNvCxnSpPr>
                <a:cxnSpLocks/>
              </p:cNvCxnSpPr>
              <p:nvPr/>
            </p:nvCxnSpPr>
            <p:spPr>
              <a:xfrm>
                <a:off x="3536950" y="2009322"/>
                <a:ext cx="615950" cy="0"/>
              </a:xfrm>
              <a:prstGeom prst="line">
                <a:avLst/>
              </a:prstGeom>
              <a:ln w="12700">
                <a:solidFill>
                  <a:schemeClr val="bg1">
                    <a:lumMod val="75000"/>
                  </a:schemeClr>
                </a:solidFill>
                <a:beve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34DD0522-DC4C-4D73-3932-54083025D71E}"/>
                </a:ext>
              </a:extLst>
            </p:cNvPr>
            <p:cNvGrpSpPr/>
            <p:nvPr/>
          </p:nvGrpSpPr>
          <p:grpSpPr>
            <a:xfrm>
              <a:off x="4680160" y="2728092"/>
              <a:ext cx="907686" cy="471726"/>
              <a:chOff x="4572991" y="2919844"/>
              <a:chExt cx="914400" cy="388535"/>
            </a:xfrm>
          </p:grpSpPr>
          <p:sp>
            <p:nvSpPr>
              <p:cNvPr id="14" name="TextBox 13">
                <a:extLst>
                  <a:ext uri="{FF2B5EF4-FFF2-40B4-BE49-F238E27FC236}">
                    <a16:creationId xmlns:a16="http://schemas.microsoft.com/office/drawing/2014/main" id="{764B55F7-F289-695A-D23E-DE7F3DEE6B9D}"/>
                  </a:ext>
                </a:extLst>
              </p:cNvPr>
              <p:cNvSpPr txBox="1"/>
              <p:nvPr/>
            </p:nvSpPr>
            <p:spPr>
              <a:xfrm>
                <a:off x="4572991" y="2919844"/>
                <a:ext cx="914400" cy="388535"/>
              </a:xfrm>
              <a:prstGeom prst="rect">
                <a:avLst/>
              </a:prstGeom>
              <a:noFill/>
            </p:spPr>
            <p:txBody>
              <a:bodyPr wrap="none" lIns="0" tIns="0" rIns="0" bIns="0" rtlCol="0">
                <a:noAutofit/>
              </a:bodyPr>
              <a:lstStyle/>
              <a:p>
                <a:pPr algn="ctr"/>
                <a:r>
                  <a:rPr lang="en-US" sz="900" b="1" dirty="0">
                    <a:latin typeface="Century Gothic" panose="020B0502020202020204" pitchFamily="34" charset="0"/>
                  </a:rPr>
                  <a:t>HR, 0.76</a:t>
                </a:r>
              </a:p>
              <a:p>
                <a:pPr algn="ctr"/>
                <a:r>
                  <a:rPr lang="en-US" sz="900" b="1" dirty="0">
                    <a:latin typeface="Century Gothic" panose="020B0502020202020204" pitchFamily="34" charset="0"/>
                  </a:rPr>
                  <a:t>(95% CI, 0.66–0.88)</a:t>
                </a:r>
                <a:endParaRPr lang="en-GB" sz="900" b="1" dirty="0">
                  <a:latin typeface="Century Gothic" panose="020B0502020202020204" pitchFamily="34" charset="0"/>
                </a:endParaRPr>
              </a:p>
            </p:txBody>
          </p:sp>
          <p:cxnSp>
            <p:nvCxnSpPr>
              <p:cNvPr id="15" name="Straight Connector 14">
                <a:extLst>
                  <a:ext uri="{FF2B5EF4-FFF2-40B4-BE49-F238E27FC236}">
                    <a16:creationId xmlns:a16="http://schemas.microsoft.com/office/drawing/2014/main" id="{293A203D-EC0C-1275-4AE5-FBF21CB6A73C}"/>
                  </a:ext>
                </a:extLst>
              </p:cNvPr>
              <p:cNvCxnSpPr>
                <a:cxnSpLocks/>
              </p:cNvCxnSpPr>
              <p:nvPr/>
            </p:nvCxnSpPr>
            <p:spPr>
              <a:xfrm>
                <a:off x="4724400" y="3171372"/>
                <a:ext cx="609600" cy="0"/>
              </a:xfrm>
              <a:prstGeom prst="line">
                <a:avLst/>
              </a:prstGeom>
              <a:ln w="12700">
                <a:solidFill>
                  <a:schemeClr val="bg1">
                    <a:lumMod val="75000"/>
                  </a:schemeClr>
                </a:solidFill>
                <a:beve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8AD2CA1-85E3-2A53-58F2-0E1303882DB0}"/>
                </a:ext>
              </a:extLst>
            </p:cNvPr>
            <p:cNvGrpSpPr/>
            <p:nvPr/>
          </p:nvGrpSpPr>
          <p:grpSpPr>
            <a:xfrm>
              <a:off x="5886773" y="3309364"/>
              <a:ext cx="907686" cy="329733"/>
              <a:chOff x="5794952" y="3587801"/>
              <a:chExt cx="914400" cy="409080"/>
            </a:xfrm>
          </p:grpSpPr>
          <p:sp>
            <p:nvSpPr>
              <p:cNvPr id="17" name="TextBox 16">
                <a:extLst>
                  <a:ext uri="{FF2B5EF4-FFF2-40B4-BE49-F238E27FC236}">
                    <a16:creationId xmlns:a16="http://schemas.microsoft.com/office/drawing/2014/main" id="{0D6D54B0-930B-1A0D-E129-94CE2102CC4E}"/>
                  </a:ext>
                </a:extLst>
              </p:cNvPr>
              <p:cNvSpPr txBox="1"/>
              <p:nvPr/>
            </p:nvSpPr>
            <p:spPr>
              <a:xfrm>
                <a:off x="5794952" y="3587801"/>
                <a:ext cx="914400" cy="409080"/>
              </a:xfrm>
              <a:prstGeom prst="rect">
                <a:avLst/>
              </a:prstGeom>
              <a:noFill/>
            </p:spPr>
            <p:txBody>
              <a:bodyPr wrap="none" lIns="0" tIns="0" rIns="0" bIns="0" rtlCol="0">
                <a:noAutofit/>
              </a:bodyPr>
              <a:lstStyle/>
              <a:p>
                <a:pPr algn="ctr"/>
                <a:r>
                  <a:rPr lang="en-US" sz="900" b="1" dirty="0">
                    <a:latin typeface="Century Gothic" panose="020B0502020202020204" pitchFamily="34" charset="0"/>
                  </a:rPr>
                  <a:t>HR, 0.76</a:t>
                </a:r>
              </a:p>
              <a:p>
                <a:pPr algn="ctr"/>
                <a:r>
                  <a:rPr lang="en-US" sz="900" b="1" dirty="0">
                    <a:latin typeface="Century Gothic" panose="020B0502020202020204" pitchFamily="34" charset="0"/>
                  </a:rPr>
                  <a:t>(95% CI 0.63-0.91)</a:t>
                </a:r>
                <a:endParaRPr lang="en-GB" sz="900" b="1" dirty="0">
                  <a:latin typeface="Century Gothic" panose="020B0502020202020204" pitchFamily="34" charset="0"/>
                </a:endParaRPr>
              </a:p>
            </p:txBody>
          </p:sp>
          <p:cxnSp>
            <p:nvCxnSpPr>
              <p:cNvPr id="18" name="Straight Connector 17">
                <a:extLst>
                  <a:ext uri="{FF2B5EF4-FFF2-40B4-BE49-F238E27FC236}">
                    <a16:creationId xmlns:a16="http://schemas.microsoft.com/office/drawing/2014/main" id="{2398E181-D0D7-C4C9-C177-714CA4C42309}"/>
                  </a:ext>
                </a:extLst>
              </p:cNvPr>
              <p:cNvCxnSpPr>
                <a:cxnSpLocks/>
              </p:cNvCxnSpPr>
              <p:nvPr/>
            </p:nvCxnSpPr>
            <p:spPr>
              <a:xfrm>
                <a:off x="5943600" y="3996881"/>
                <a:ext cx="617104" cy="0"/>
              </a:xfrm>
              <a:prstGeom prst="line">
                <a:avLst/>
              </a:prstGeom>
              <a:ln w="12700">
                <a:solidFill>
                  <a:schemeClr val="bg1">
                    <a:lumMod val="75000"/>
                  </a:schemeClr>
                </a:solidFill>
                <a:beve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21E96A8F-7177-46EF-864C-A8F0E8E204F2}"/>
                </a:ext>
              </a:extLst>
            </p:cNvPr>
            <p:cNvGrpSpPr/>
            <p:nvPr/>
          </p:nvGrpSpPr>
          <p:grpSpPr>
            <a:xfrm>
              <a:off x="7105009" y="3624085"/>
              <a:ext cx="907686" cy="325245"/>
              <a:chOff x="7102088" y="3892997"/>
              <a:chExt cx="914400" cy="403513"/>
            </a:xfrm>
          </p:grpSpPr>
          <p:sp>
            <p:nvSpPr>
              <p:cNvPr id="20" name="TextBox 19">
                <a:extLst>
                  <a:ext uri="{FF2B5EF4-FFF2-40B4-BE49-F238E27FC236}">
                    <a16:creationId xmlns:a16="http://schemas.microsoft.com/office/drawing/2014/main" id="{FDD9AFC7-D943-F7DE-2F50-AF9DA6A839F6}"/>
                  </a:ext>
                </a:extLst>
              </p:cNvPr>
              <p:cNvSpPr txBox="1"/>
              <p:nvPr/>
            </p:nvSpPr>
            <p:spPr>
              <a:xfrm>
                <a:off x="7102088" y="3892997"/>
                <a:ext cx="914400" cy="359507"/>
              </a:xfrm>
              <a:prstGeom prst="rect">
                <a:avLst/>
              </a:prstGeom>
              <a:noFill/>
            </p:spPr>
            <p:txBody>
              <a:bodyPr wrap="none" lIns="0" tIns="0" rIns="0" bIns="0" rtlCol="0">
                <a:noAutofit/>
              </a:bodyPr>
              <a:lstStyle/>
              <a:p>
                <a:pPr algn="ctr"/>
                <a:r>
                  <a:rPr lang="en-US" sz="900" b="1" dirty="0">
                    <a:latin typeface="Century Gothic" panose="020B0502020202020204" pitchFamily="34" charset="0"/>
                  </a:rPr>
                  <a:t>HR, 0.67</a:t>
                </a:r>
              </a:p>
              <a:p>
                <a:pPr algn="ctr"/>
                <a:r>
                  <a:rPr lang="en-US" sz="900" b="1" dirty="0">
                    <a:latin typeface="Century Gothic" panose="020B0502020202020204" pitchFamily="34" charset="0"/>
                  </a:rPr>
                  <a:t>(95% CI, 0.53–0.85)</a:t>
                </a:r>
                <a:endParaRPr lang="en-GB" sz="900" b="1" dirty="0">
                  <a:latin typeface="Century Gothic" panose="020B0502020202020204" pitchFamily="34" charset="0"/>
                </a:endParaRPr>
              </a:p>
            </p:txBody>
          </p:sp>
          <p:cxnSp>
            <p:nvCxnSpPr>
              <p:cNvPr id="21" name="Straight Connector 20">
                <a:extLst>
                  <a:ext uri="{FF2B5EF4-FFF2-40B4-BE49-F238E27FC236}">
                    <a16:creationId xmlns:a16="http://schemas.microsoft.com/office/drawing/2014/main" id="{EB4777E3-CB37-773A-F175-870FBCAF9B3D}"/>
                  </a:ext>
                </a:extLst>
              </p:cNvPr>
              <p:cNvCxnSpPr>
                <a:cxnSpLocks/>
              </p:cNvCxnSpPr>
              <p:nvPr/>
            </p:nvCxnSpPr>
            <p:spPr>
              <a:xfrm>
                <a:off x="7315200" y="4296510"/>
                <a:ext cx="571500" cy="0"/>
              </a:xfrm>
              <a:prstGeom prst="line">
                <a:avLst/>
              </a:prstGeom>
              <a:ln w="12700">
                <a:solidFill>
                  <a:schemeClr val="bg1">
                    <a:lumMod val="75000"/>
                  </a:schemeClr>
                </a:solidFill>
                <a:bevel/>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021E689C-5E4A-1EAB-4472-A2B50B91A5D0}"/>
                </a:ext>
              </a:extLst>
            </p:cNvPr>
            <p:cNvGrpSpPr/>
            <p:nvPr/>
          </p:nvGrpSpPr>
          <p:grpSpPr>
            <a:xfrm>
              <a:off x="8342898" y="3776323"/>
              <a:ext cx="907686" cy="313173"/>
              <a:chOff x="8380005" y="4165150"/>
              <a:chExt cx="914400" cy="388535"/>
            </a:xfrm>
          </p:grpSpPr>
          <p:sp>
            <p:nvSpPr>
              <p:cNvPr id="23" name="TextBox 22">
                <a:extLst>
                  <a:ext uri="{FF2B5EF4-FFF2-40B4-BE49-F238E27FC236}">
                    <a16:creationId xmlns:a16="http://schemas.microsoft.com/office/drawing/2014/main" id="{1C7DF53E-3CFE-30CB-F748-A97633CEACA5}"/>
                  </a:ext>
                </a:extLst>
              </p:cNvPr>
              <p:cNvSpPr txBox="1"/>
              <p:nvPr/>
            </p:nvSpPr>
            <p:spPr>
              <a:xfrm>
                <a:off x="8380005" y="4165150"/>
                <a:ext cx="914400" cy="388535"/>
              </a:xfrm>
              <a:prstGeom prst="rect">
                <a:avLst/>
              </a:prstGeom>
              <a:noFill/>
            </p:spPr>
            <p:txBody>
              <a:bodyPr wrap="none" lIns="0" tIns="0" rIns="0" bIns="0" rtlCol="0">
                <a:noAutofit/>
              </a:bodyPr>
              <a:lstStyle/>
              <a:p>
                <a:pPr algn="ctr"/>
                <a:r>
                  <a:rPr lang="en-US" sz="900" b="1" dirty="0">
                    <a:latin typeface="Century Gothic" panose="020B0502020202020204" pitchFamily="34" charset="0"/>
                  </a:rPr>
                  <a:t>HR, 0.71</a:t>
                </a:r>
              </a:p>
              <a:p>
                <a:pPr algn="ctr"/>
                <a:r>
                  <a:rPr lang="en-US" sz="900" b="1" dirty="0">
                    <a:latin typeface="Century Gothic" panose="020B0502020202020204" pitchFamily="34" charset="0"/>
                  </a:rPr>
                  <a:t>(95% CI, 0.54–0.94)</a:t>
                </a:r>
                <a:endParaRPr lang="en-GB" sz="900" b="1" dirty="0">
                  <a:latin typeface="Century Gothic" panose="020B0502020202020204" pitchFamily="34" charset="0"/>
                </a:endParaRPr>
              </a:p>
            </p:txBody>
          </p:sp>
          <p:cxnSp>
            <p:nvCxnSpPr>
              <p:cNvPr id="24" name="Straight Connector 23">
                <a:extLst>
                  <a:ext uri="{FF2B5EF4-FFF2-40B4-BE49-F238E27FC236}">
                    <a16:creationId xmlns:a16="http://schemas.microsoft.com/office/drawing/2014/main" id="{6AF4CE76-86BE-816C-2D5D-0AA10C9B0F6F}"/>
                  </a:ext>
                </a:extLst>
              </p:cNvPr>
              <p:cNvCxnSpPr>
                <a:cxnSpLocks/>
              </p:cNvCxnSpPr>
              <p:nvPr/>
            </p:nvCxnSpPr>
            <p:spPr>
              <a:xfrm>
                <a:off x="8513755" y="4553685"/>
                <a:ext cx="646900" cy="0"/>
              </a:xfrm>
              <a:prstGeom prst="line">
                <a:avLst/>
              </a:prstGeom>
              <a:ln w="12700">
                <a:solidFill>
                  <a:schemeClr val="bg1">
                    <a:lumMod val="75000"/>
                  </a:schemeClr>
                </a:solidFill>
                <a:bevel/>
              </a:ln>
            </p:spPr>
            <p:style>
              <a:lnRef idx="1">
                <a:schemeClr val="accent1"/>
              </a:lnRef>
              <a:fillRef idx="0">
                <a:schemeClr val="accent1"/>
              </a:fillRef>
              <a:effectRef idx="0">
                <a:schemeClr val="accent1"/>
              </a:effectRef>
              <a:fontRef idx="minor">
                <a:schemeClr val="tx1"/>
              </a:fontRef>
            </p:style>
          </p:cxnSp>
        </p:grpSp>
        <p:grpSp>
          <p:nvGrpSpPr>
            <p:cNvPr id="25" name="Group 24">
              <a:extLst>
                <a:ext uri="{FF2B5EF4-FFF2-40B4-BE49-F238E27FC236}">
                  <a16:creationId xmlns:a16="http://schemas.microsoft.com/office/drawing/2014/main" id="{F7D3AD90-58DA-D791-70C6-6649ABE4E66A}"/>
                </a:ext>
              </a:extLst>
            </p:cNvPr>
            <p:cNvGrpSpPr/>
            <p:nvPr/>
          </p:nvGrpSpPr>
          <p:grpSpPr>
            <a:xfrm>
              <a:off x="7050839" y="1723120"/>
              <a:ext cx="2096911" cy="138499"/>
              <a:chOff x="5601036" y="1510228"/>
              <a:chExt cx="2112421" cy="171828"/>
            </a:xfrm>
          </p:grpSpPr>
          <p:sp>
            <p:nvSpPr>
              <p:cNvPr id="26" name="Rectangle 209">
                <a:extLst>
                  <a:ext uri="{FF2B5EF4-FFF2-40B4-BE49-F238E27FC236}">
                    <a16:creationId xmlns:a16="http://schemas.microsoft.com/office/drawing/2014/main" id="{EAB23BE7-24B4-84D9-600D-79B127C470C5}"/>
                  </a:ext>
                </a:extLst>
              </p:cNvPr>
              <p:cNvSpPr>
                <a:spLocks noChangeArrowheads="1"/>
              </p:cNvSpPr>
              <p:nvPr/>
            </p:nvSpPr>
            <p:spPr bwMode="auto">
              <a:xfrm>
                <a:off x="6939295" y="1558873"/>
                <a:ext cx="183600" cy="108000"/>
              </a:xfrm>
              <a:prstGeom prst="rect">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7" name="Rectangle 210">
                <a:extLst>
                  <a:ext uri="{FF2B5EF4-FFF2-40B4-BE49-F238E27FC236}">
                    <a16:creationId xmlns:a16="http://schemas.microsoft.com/office/drawing/2014/main" id="{197787EE-939C-7608-0DF5-37C78D53A547}"/>
                  </a:ext>
                </a:extLst>
              </p:cNvPr>
              <p:cNvSpPr>
                <a:spLocks noChangeArrowheads="1"/>
              </p:cNvSpPr>
              <p:nvPr/>
            </p:nvSpPr>
            <p:spPr bwMode="auto">
              <a:xfrm>
                <a:off x="5601036" y="1558873"/>
                <a:ext cx="183600" cy="108000"/>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ndParaRPr>
              </a:p>
            </p:txBody>
          </p:sp>
          <p:sp>
            <p:nvSpPr>
              <p:cNvPr id="28" name="Rectangle 211">
                <a:extLst>
                  <a:ext uri="{FF2B5EF4-FFF2-40B4-BE49-F238E27FC236}">
                    <a16:creationId xmlns:a16="http://schemas.microsoft.com/office/drawing/2014/main" id="{717BC564-56C6-95E0-F6F7-A42E35CCFF1A}"/>
                  </a:ext>
                </a:extLst>
              </p:cNvPr>
              <p:cNvSpPr>
                <a:spLocks noChangeArrowheads="1"/>
              </p:cNvSpPr>
              <p:nvPr/>
            </p:nvSpPr>
            <p:spPr bwMode="auto">
              <a:xfrm>
                <a:off x="5864907" y="1510228"/>
                <a:ext cx="716997" cy="17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900" b="0" i="0" u="none" strike="noStrike" kern="1200" cap="none" spc="0" normalizeH="0" baseline="0" noProof="0" dirty="0">
                    <a:ln>
                      <a:noFill/>
                    </a:ln>
                    <a:solidFill>
                      <a:srgbClr val="000000"/>
                    </a:solidFill>
                    <a:effectLst/>
                    <a:uLnTx/>
                    <a:uFillTx/>
                    <a:latin typeface="Century Gothic" panose="020B0502020202020204" pitchFamily="34" charset="0"/>
                  </a:rPr>
                  <a:t>Evolocumab</a:t>
                </a:r>
              </a:p>
            </p:txBody>
          </p:sp>
          <p:sp>
            <p:nvSpPr>
              <p:cNvPr id="29" name="Rectangle 212">
                <a:extLst>
                  <a:ext uri="{FF2B5EF4-FFF2-40B4-BE49-F238E27FC236}">
                    <a16:creationId xmlns:a16="http://schemas.microsoft.com/office/drawing/2014/main" id="{BA1B386B-8C93-9D55-CC49-7D2ED781F48B}"/>
                  </a:ext>
                </a:extLst>
              </p:cNvPr>
              <p:cNvSpPr>
                <a:spLocks noChangeArrowheads="1"/>
              </p:cNvSpPr>
              <p:nvPr/>
            </p:nvSpPr>
            <p:spPr bwMode="auto">
              <a:xfrm>
                <a:off x="7203161" y="1510228"/>
                <a:ext cx="510296" cy="171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900" b="0" i="0" u="none" strike="noStrike" kern="1200" cap="none" spc="0" normalizeH="0" baseline="0" noProof="0" dirty="0">
                    <a:ln>
                      <a:noFill/>
                    </a:ln>
                    <a:solidFill>
                      <a:srgbClr val="000000"/>
                    </a:solidFill>
                    <a:effectLst/>
                    <a:uLnTx/>
                    <a:uFillTx/>
                    <a:latin typeface="Century Gothic" panose="020B0502020202020204" pitchFamily="34" charset="0"/>
                  </a:rPr>
                  <a:t>Placebo </a:t>
                </a:r>
              </a:p>
            </p:txBody>
          </p:sp>
        </p:grpSp>
        <p:sp>
          <p:nvSpPr>
            <p:cNvPr id="30" name="TextBox 29">
              <a:extLst>
                <a:ext uri="{FF2B5EF4-FFF2-40B4-BE49-F238E27FC236}">
                  <a16:creationId xmlns:a16="http://schemas.microsoft.com/office/drawing/2014/main" id="{10E3CE83-1134-42C5-15C1-8CBEC44E5D22}"/>
                </a:ext>
              </a:extLst>
            </p:cNvPr>
            <p:cNvSpPr txBox="1"/>
            <p:nvPr/>
          </p:nvSpPr>
          <p:spPr>
            <a:xfrm>
              <a:off x="3654659" y="1424395"/>
              <a:ext cx="4055618" cy="246221"/>
            </a:xfrm>
            <a:prstGeom prst="rect">
              <a:avLst/>
            </a:prstGeom>
            <a:noFill/>
          </p:spPr>
          <p:txBody>
            <a:bodyPr wrap="square" lIns="0" tIns="0" rIns="0" bIns="0" rtlCol="0"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effectLst/>
                  <a:uLnTx/>
                  <a:uFillTx/>
                  <a:latin typeface="Century Gothic" panose="020B0502020202020204" pitchFamily="34" charset="0"/>
                </a:rPr>
                <a:t>Incidence of Coronary Revascularization</a:t>
              </a:r>
            </a:p>
          </p:txBody>
        </p:sp>
        <p:cxnSp>
          <p:nvCxnSpPr>
            <p:cNvPr id="31" name="Straight Connector 30">
              <a:extLst>
                <a:ext uri="{FF2B5EF4-FFF2-40B4-BE49-F238E27FC236}">
                  <a16:creationId xmlns:a16="http://schemas.microsoft.com/office/drawing/2014/main" id="{7014FE58-2D9F-1F14-0644-F6C3D59911F9}"/>
                </a:ext>
              </a:extLst>
            </p:cNvPr>
            <p:cNvCxnSpPr>
              <a:cxnSpLocks/>
            </p:cNvCxnSpPr>
            <p:nvPr/>
          </p:nvCxnSpPr>
          <p:spPr>
            <a:xfrm>
              <a:off x="9698917" y="3785637"/>
              <a:ext cx="646900" cy="0"/>
            </a:xfrm>
            <a:prstGeom prst="line">
              <a:avLst/>
            </a:prstGeom>
            <a:ln w="12700">
              <a:solidFill>
                <a:schemeClr val="bg1">
                  <a:lumMod val="75000"/>
                </a:schemeClr>
              </a:solidFill>
              <a:bevel/>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0B34BDBA-3A81-5F50-953A-59BCFAF91181}"/>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4" action="ppaction://hlinksldjump"/>
            <a:extLst>
              <a:ext uri="{FF2B5EF4-FFF2-40B4-BE49-F238E27FC236}">
                <a16:creationId xmlns:a16="http://schemas.microsoft.com/office/drawing/2014/main" id="{D98EBFC3-7AA5-5755-4821-0F19409A65D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1727273040"/>
      </p:ext>
    </p:extLst>
  </p:cSld>
  <p:clrMapOvr>
    <a:masterClrMapping/>
  </p:clrMapOvr>
  <p:transition>
    <p:fade/>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9025F3-CD22-4F4C-BAC6-A8823C13CF11}"/>
              </a:ext>
            </a:extLst>
          </p:cNvPr>
          <p:cNvSpPr>
            <a:spLocks noGrp="1"/>
          </p:cNvSpPr>
          <p:nvPr>
            <p:ph type="title"/>
          </p:nvPr>
        </p:nvSpPr>
        <p:spPr/>
        <p:txBody>
          <a:bodyPr/>
          <a:lstStyle/>
          <a:p>
            <a:r>
              <a:rPr lang="en-US" noProof="0" dirty="0"/>
              <a:t>Summary </a:t>
            </a:r>
          </a:p>
        </p:txBody>
      </p:sp>
      <p:sp>
        <p:nvSpPr>
          <p:cNvPr id="7" name="Rectangle 6">
            <a:extLst>
              <a:ext uri="{FF2B5EF4-FFF2-40B4-BE49-F238E27FC236}">
                <a16:creationId xmlns:a16="http://schemas.microsoft.com/office/drawing/2014/main" id="{3DE83927-7A1C-7AC3-20B0-0AD3B265CC9B}"/>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5" name="Graphic 4" descr="Books on shelf with solid fill">
            <a:hlinkClick r:id="rId3"/>
            <a:extLst>
              <a:ext uri="{FF2B5EF4-FFF2-40B4-BE49-F238E27FC236}">
                <a16:creationId xmlns:a16="http://schemas.microsoft.com/office/drawing/2014/main" id="{D8B12813-8C9E-E331-5DA5-9B82E598DC1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pic>
        <p:nvPicPr>
          <p:cNvPr id="6" name="Graphic 5" descr="House with solid fill">
            <a:hlinkClick r:id="rId5" action="ppaction://hlinksldjump"/>
            <a:extLst>
              <a:ext uri="{FF2B5EF4-FFF2-40B4-BE49-F238E27FC236}">
                <a16:creationId xmlns:a16="http://schemas.microsoft.com/office/drawing/2014/main" id="{AF6F291D-57DD-7835-FB13-DE48E9DBD90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sp>
        <p:nvSpPr>
          <p:cNvPr id="9" name="Freeform: Shape 8">
            <a:extLst>
              <a:ext uri="{FF2B5EF4-FFF2-40B4-BE49-F238E27FC236}">
                <a16:creationId xmlns:a16="http://schemas.microsoft.com/office/drawing/2014/main" id="{0071DF32-FACA-EDD9-04B0-A927A1F702DA}"/>
              </a:ext>
            </a:extLst>
          </p:cNvPr>
          <p:cNvSpPr/>
          <p:nvPr/>
        </p:nvSpPr>
        <p:spPr>
          <a:xfrm>
            <a:off x="6641474" y="1799979"/>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0" name="Freeform: Shape 9">
            <a:extLst>
              <a:ext uri="{FF2B5EF4-FFF2-40B4-BE49-F238E27FC236}">
                <a16:creationId xmlns:a16="http://schemas.microsoft.com/office/drawing/2014/main" id="{0D0E31FC-0630-C81A-92D7-8932430882A3}"/>
              </a:ext>
            </a:extLst>
          </p:cNvPr>
          <p:cNvSpPr/>
          <p:nvPr/>
        </p:nvSpPr>
        <p:spPr>
          <a:xfrm>
            <a:off x="6745495" y="1904396"/>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1" name="Freeform: Shape 10">
            <a:extLst>
              <a:ext uri="{FF2B5EF4-FFF2-40B4-BE49-F238E27FC236}">
                <a16:creationId xmlns:a16="http://schemas.microsoft.com/office/drawing/2014/main" id="{BD74F88E-5826-E156-4267-A3517696072C}"/>
              </a:ext>
            </a:extLst>
          </p:cNvPr>
          <p:cNvSpPr/>
          <p:nvPr/>
        </p:nvSpPr>
        <p:spPr>
          <a:xfrm>
            <a:off x="6790113" y="1949146"/>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2" name="Freeform: Shape 11">
            <a:extLst>
              <a:ext uri="{FF2B5EF4-FFF2-40B4-BE49-F238E27FC236}">
                <a16:creationId xmlns:a16="http://schemas.microsoft.com/office/drawing/2014/main" id="{29E01E03-05D1-1678-1519-931FCAE9E3A4}"/>
              </a:ext>
            </a:extLst>
          </p:cNvPr>
          <p:cNvSpPr/>
          <p:nvPr/>
        </p:nvSpPr>
        <p:spPr>
          <a:xfrm>
            <a:off x="6211133" y="2101745"/>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13" name="Freeform: Shape 12">
            <a:extLst>
              <a:ext uri="{FF2B5EF4-FFF2-40B4-BE49-F238E27FC236}">
                <a16:creationId xmlns:a16="http://schemas.microsoft.com/office/drawing/2014/main" id="{CB57E23A-DDA0-EE5A-038B-951D37193736}"/>
              </a:ext>
            </a:extLst>
          </p:cNvPr>
          <p:cNvSpPr/>
          <p:nvPr/>
        </p:nvSpPr>
        <p:spPr>
          <a:xfrm>
            <a:off x="810599" y="180083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14" name="Freeform: Shape 13">
            <a:extLst>
              <a:ext uri="{FF2B5EF4-FFF2-40B4-BE49-F238E27FC236}">
                <a16:creationId xmlns:a16="http://schemas.microsoft.com/office/drawing/2014/main" id="{CFAC78E2-C014-B7AF-4B7E-2BB70E760898}"/>
              </a:ext>
            </a:extLst>
          </p:cNvPr>
          <p:cNvSpPr/>
          <p:nvPr/>
        </p:nvSpPr>
        <p:spPr>
          <a:xfrm>
            <a:off x="914620" y="190525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5" name="Freeform: Shape 14">
            <a:extLst>
              <a:ext uri="{FF2B5EF4-FFF2-40B4-BE49-F238E27FC236}">
                <a16:creationId xmlns:a16="http://schemas.microsoft.com/office/drawing/2014/main" id="{69C9B97A-4F7E-89EF-98C4-684CCE1B7BBF}"/>
              </a:ext>
            </a:extLst>
          </p:cNvPr>
          <p:cNvSpPr/>
          <p:nvPr/>
        </p:nvSpPr>
        <p:spPr>
          <a:xfrm>
            <a:off x="959238" y="195000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16" name="Freeform: Shape 15">
            <a:extLst>
              <a:ext uri="{FF2B5EF4-FFF2-40B4-BE49-F238E27FC236}">
                <a16:creationId xmlns:a16="http://schemas.microsoft.com/office/drawing/2014/main" id="{749C8A3E-8BF0-B295-B49F-27756B533625}"/>
              </a:ext>
            </a:extLst>
          </p:cNvPr>
          <p:cNvSpPr/>
          <p:nvPr/>
        </p:nvSpPr>
        <p:spPr>
          <a:xfrm>
            <a:off x="380258" y="210259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17" name="Content Placeholder 3">
            <a:extLst>
              <a:ext uri="{FF2B5EF4-FFF2-40B4-BE49-F238E27FC236}">
                <a16:creationId xmlns:a16="http://schemas.microsoft.com/office/drawing/2014/main" id="{366B8410-0D9E-322A-FE0E-A8446B56CB8E}"/>
              </a:ext>
            </a:extLst>
          </p:cNvPr>
          <p:cNvSpPr txBox="1">
            <a:spLocks/>
          </p:cNvSpPr>
          <p:nvPr/>
        </p:nvSpPr>
        <p:spPr>
          <a:xfrm>
            <a:off x="1598067" y="2126094"/>
            <a:ext cx="4178179" cy="1107996"/>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200" noProof="0" dirty="0"/>
              <a:t>Evolocumab reduces the risk of MACE in patients with prior PCI including the risk of coronary revascularization, with directionally consistent effects across several types of revascularization procedures, including PCI for ISR or graft failure, complex PCI, and CABG</a:t>
            </a:r>
          </a:p>
        </p:txBody>
      </p:sp>
      <p:sp>
        <p:nvSpPr>
          <p:cNvPr id="18" name="Content Placeholder 3">
            <a:extLst>
              <a:ext uri="{FF2B5EF4-FFF2-40B4-BE49-F238E27FC236}">
                <a16:creationId xmlns:a16="http://schemas.microsoft.com/office/drawing/2014/main" id="{30DC4ED9-EB71-DEDD-6A9A-026E79E2996C}"/>
              </a:ext>
            </a:extLst>
          </p:cNvPr>
          <p:cNvSpPr txBox="1">
            <a:spLocks/>
          </p:cNvSpPr>
          <p:nvPr/>
        </p:nvSpPr>
        <p:spPr>
          <a:xfrm>
            <a:off x="7504325" y="2172885"/>
            <a:ext cx="3966920"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200" dirty="0"/>
              <a:t>The relative risk reductions for MACE were similar with evolocumab in patients with and without prior PCI; the higher baseline risk in the former led to numerically higher absolute risk reduction with evolocumab</a:t>
            </a:r>
          </a:p>
        </p:txBody>
      </p:sp>
      <p:grpSp>
        <p:nvGrpSpPr>
          <p:cNvPr id="19" name="Group 18">
            <a:extLst>
              <a:ext uri="{FF2B5EF4-FFF2-40B4-BE49-F238E27FC236}">
                <a16:creationId xmlns:a16="http://schemas.microsoft.com/office/drawing/2014/main" id="{64D173AD-2EFD-4EBC-0B8C-E02F8E07825F}"/>
              </a:ext>
            </a:extLst>
          </p:cNvPr>
          <p:cNvGrpSpPr/>
          <p:nvPr/>
        </p:nvGrpSpPr>
        <p:grpSpPr>
          <a:xfrm>
            <a:off x="6375604" y="2280260"/>
            <a:ext cx="804066" cy="700868"/>
            <a:chOff x="615689" y="3967514"/>
            <a:chExt cx="804066" cy="700868"/>
          </a:xfrm>
        </p:grpSpPr>
        <p:sp>
          <p:nvSpPr>
            <p:cNvPr id="20" name="Freeform: Shape 19">
              <a:extLst>
                <a:ext uri="{FF2B5EF4-FFF2-40B4-BE49-F238E27FC236}">
                  <a16:creationId xmlns:a16="http://schemas.microsoft.com/office/drawing/2014/main" id="{5C00AA9C-0989-8742-F42B-ED6F11D2D180}"/>
                </a:ext>
              </a:extLst>
            </p:cNvPr>
            <p:cNvSpPr/>
            <p:nvPr/>
          </p:nvSpPr>
          <p:spPr>
            <a:xfrm>
              <a:off x="1022144"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21" name="Freeform: Shape 20">
              <a:extLst>
                <a:ext uri="{FF2B5EF4-FFF2-40B4-BE49-F238E27FC236}">
                  <a16:creationId xmlns:a16="http://schemas.microsoft.com/office/drawing/2014/main" id="{FEFC3861-F1A8-926D-A60C-B4A1A9E85AEA}"/>
                </a:ext>
              </a:extLst>
            </p:cNvPr>
            <p:cNvSpPr/>
            <p:nvPr/>
          </p:nvSpPr>
          <p:spPr>
            <a:xfrm>
              <a:off x="615689"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22" name="Freeform: Shape 21">
              <a:extLst>
                <a:ext uri="{FF2B5EF4-FFF2-40B4-BE49-F238E27FC236}">
                  <a16:creationId xmlns:a16="http://schemas.microsoft.com/office/drawing/2014/main" id="{A9CA0F65-AEFE-2BC1-96FF-A4E921B1A440}"/>
                </a:ext>
              </a:extLst>
            </p:cNvPr>
            <p:cNvSpPr/>
            <p:nvPr/>
          </p:nvSpPr>
          <p:spPr>
            <a:xfrm>
              <a:off x="807261" y="3967514"/>
              <a:ext cx="392685" cy="343486"/>
            </a:xfrm>
            <a:custGeom>
              <a:avLst/>
              <a:gdLst>
                <a:gd name="connsiteX0" fmla="*/ 197273 w 392685"/>
                <a:gd name="connsiteY0" fmla="*/ 343426 h 343486"/>
                <a:gd name="connsiteX1" fmla="*/ 88407 w 392685"/>
                <a:gd name="connsiteY1" fmla="*/ 243447 h 343486"/>
                <a:gd name="connsiteX2" fmla="*/ 30912 w 392685"/>
                <a:gd name="connsiteY2" fmla="*/ 174303 h 343486"/>
                <a:gd name="connsiteX3" fmla="*/ 1639 w 392685"/>
                <a:gd name="connsiteY3" fmla="*/ 105369 h 343486"/>
                <a:gd name="connsiteX4" fmla="*/ 38988 w 392685"/>
                <a:gd name="connsiteY4" fmla="*/ 18000 h 343486"/>
                <a:gd name="connsiteX5" fmla="*/ 140168 w 392685"/>
                <a:gd name="connsiteY5" fmla="*/ 7671 h 343486"/>
                <a:gd name="connsiteX6" fmla="*/ 184393 w 392685"/>
                <a:gd name="connsiteY6" fmla="*/ 45381 h 343486"/>
                <a:gd name="connsiteX7" fmla="*/ 196403 w 392685"/>
                <a:gd name="connsiteY7" fmla="*/ 64056 h 343486"/>
                <a:gd name="connsiteX8" fmla="*/ 199135 w 392685"/>
                <a:gd name="connsiteY8" fmla="*/ 59883 h 343486"/>
                <a:gd name="connsiteX9" fmla="*/ 221292 w 392685"/>
                <a:gd name="connsiteY9" fmla="*/ 29919 h 343486"/>
                <a:gd name="connsiteX10" fmla="*/ 281280 w 392685"/>
                <a:gd name="connsiteY10" fmla="*/ 886 h 343486"/>
                <a:gd name="connsiteX11" fmla="*/ 341027 w 392685"/>
                <a:gd name="connsiteY11" fmla="*/ 10554 h 343486"/>
                <a:gd name="connsiteX12" fmla="*/ 390266 w 392685"/>
                <a:gd name="connsiteY12" fmla="*/ 67779 h 343486"/>
                <a:gd name="connsiteX13" fmla="*/ 388284 w 392685"/>
                <a:gd name="connsiteY13" fmla="*/ 117648 h 343486"/>
                <a:gd name="connsiteX14" fmla="*/ 353637 w 392685"/>
                <a:gd name="connsiteY14" fmla="*/ 186252 h 343486"/>
                <a:gd name="connsiteX15" fmla="*/ 288996 w 392685"/>
                <a:gd name="connsiteY15" fmla="*/ 258669 h 343486"/>
                <a:gd name="connsiteX16" fmla="*/ 197243 w 392685"/>
                <a:gd name="connsiteY16" fmla="*/ 343486 h 343486"/>
                <a:gd name="connsiteX17" fmla="*/ 356459 w 392685"/>
                <a:gd name="connsiteY17" fmla="*/ 101856 h 343486"/>
                <a:gd name="connsiteX18" fmla="*/ 341147 w 392685"/>
                <a:gd name="connsiteY18" fmla="*/ 59012 h 343486"/>
                <a:gd name="connsiteX19" fmla="*/ 313765 w 392685"/>
                <a:gd name="connsiteY19" fmla="*/ 37875 h 343486"/>
                <a:gd name="connsiteX20" fmla="*/ 289566 w 392685"/>
                <a:gd name="connsiteY20" fmla="*/ 39106 h 343486"/>
                <a:gd name="connsiteX21" fmla="*/ 286894 w 392685"/>
                <a:gd name="connsiteY21" fmla="*/ 49795 h 343486"/>
                <a:gd name="connsiteX22" fmla="*/ 296532 w 392685"/>
                <a:gd name="connsiteY22" fmla="*/ 61174 h 343486"/>
                <a:gd name="connsiteX23" fmla="*/ 313075 w 392685"/>
                <a:gd name="connsiteY23" fmla="*/ 81830 h 343486"/>
                <a:gd name="connsiteX24" fmla="*/ 324304 w 392685"/>
                <a:gd name="connsiteY24" fmla="*/ 114015 h 343486"/>
                <a:gd name="connsiteX25" fmla="*/ 327456 w 392685"/>
                <a:gd name="connsiteY25" fmla="*/ 127436 h 343486"/>
                <a:gd name="connsiteX26" fmla="*/ 340486 w 392685"/>
                <a:gd name="connsiteY26" fmla="*/ 132600 h 343486"/>
                <a:gd name="connsiteX27" fmla="*/ 349674 w 392685"/>
                <a:gd name="connsiteY27" fmla="*/ 124674 h 343486"/>
                <a:gd name="connsiteX28" fmla="*/ 356459 w 392685"/>
                <a:gd name="connsiteY28" fmla="*/ 101856 h 343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92685" h="343486">
                  <a:moveTo>
                    <a:pt x="197273" y="343426"/>
                  </a:moveTo>
                  <a:cubicBezTo>
                    <a:pt x="159353" y="310550"/>
                    <a:pt x="122574" y="278425"/>
                    <a:pt x="88407" y="243447"/>
                  </a:cubicBezTo>
                  <a:cubicBezTo>
                    <a:pt x="67361" y="221920"/>
                    <a:pt x="47425" y="199553"/>
                    <a:pt x="30912" y="174303"/>
                  </a:cubicBezTo>
                  <a:cubicBezTo>
                    <a:pt x="17041" y="153106"/>
                    <a:pt x="6323" y="130558"/>
                    <a:pt x="1639" y="105369"/>
                  </a:cubicBezTo>
                  <a:cubicBezTo>
                    <a:pt x="-4966" y="69821"/>
                    <a:pt x="8574" y="37635"/>
                    <a:pt x="38988" y="18000"/>
                  </a:cubicBezTo>
                  <a:cubicBezTo>
                    <a:pt x="70964" y="-2657"/>
                    <a:pt x="105041" y="-4728"/>
                    <a:pt x="140168" y="7671"/>
                  </a:cubicBezTo>
                  <a:cubicBezTo>
                    <a:pt x="159413" y="14457"/>
                    <a:pt x="173014" y="28898"/>
                    <a:pt x="184393" y="45381"/>
                  </a:cubicBezTo>
                  <a:cubicBezTo>
                    <a:pt x="188476" y="51296"/>
                    <a:pt x="192199" y="57481"/>
                    <a:pt x="196403" y="64056"/>
                  </a:cubicBezTo>
                  <a:cubicBezTo>
                    <a:pt x="197453" y="62465"/>
                    <a:pt x="198354" y="61234"/>
                    <a:pt x="199135" y="59883"/>
                  </a:cubicBezTo>
                  <a:cubicBezTo>
                    <a:pt x="205350" y="49044"/>
                    <a:pt x="212766" y="39076"/>
                    <a:pt x="221292" y="29919"/>
                  </a:cubicBezTo>
                  <a:cubicBezTo>
                    <a:pt x="237565" y="12385"/>
                    <a:pt x="257441" y="2658"/>
                    <a:pt x="281280" y="886"/>
                  </a:cubicBezTo>
                  <a:cubicBezTo>
                    <a:pt x="301966" y="-675"/>
                    <a:pt x="322082" y="1336"/>
                    <a:pt x="341027" y="10554"/>
                  </a:cubicBezTo>
                  <a:cubicBezTo>
                    <a:pt x="365646" y="22533"/>
                    <a:pt x="383330" y="40698"/>
                    <a:pt x="390266" y="67779"/>
                  </a:cubicBezTo>
                  <a:cubicBezTo>
                    <a:pt x="394559" y="84472"/>
                    <a:pt x="392668" y="101165"/>
                    <a:pt x="388284" y="117648"/>
                  </a:cubicBezTo>
                  <a:cubicBezTo>
                    <a:pt x="381559" y="142928"/>
                    <a:pt x="368739" y="165176"/>
                    <a:pt x="353637" y="186252"/>
                  </a:cubicBezTo>
                  <a:cubicBezTo>
                    <a:pt x="334692" y="212703"/>
                    <a:pt x="312594" y="236422"/>
                    <a:pt x="288996" y="258669"/>
                  </a:cubicBezTo>
                  <a:cubicBezTo>
                    <a:pt x="258732" y="287192"/>
                    <a:pt x="227928" y="315174"/>
                    <a:pt x="197243" y="343486"/>
                  </a:cubicBezTo>
                  <a:close/>
                  <a:moveTo>
                    <a:pt x="356459" y="101856"/>
                  </a:moveTo>
                  <a:cubicBezTo>
                    <a:pt x="356459" y="87444"/>
                    <a:pt x="350965" y="71772"/>
                    <a:pt x="341147" y="59012"/>
                  </a:cubicBezTo>
                  <a:cubicBezTo>
                    <a:pt x="333881" y="49585"/>
                    <a:pt x="325294" y="41778"/>
                    <a:pt x="313765" y="37875"/>
                  </a:cubicBezTo>
                  <a:cubicBezTo>
                    <a:pt x="305569" y="35113"/>
                    <a:pt x="297402" y="34723"/>
                    <a:pt x="289566" y="39106"/>
                  </a:cubicBezTo>
                  <a:cubicBezTo>
                    <a:pt x="284582" y="41898"/>
                    <a:pt x="283591" y="45141"/>
                    <a:pt x="286894" y="49795"/>
                  </a:cubicBezTo>
                  <a:cubicBezTo>
                    <a:pt x="289746" y="53818"/>
                    <a:pt x="293379" y="57331"/>
                    <a:pt x="296532" y="61174"/>
                  </a:cubicBezTo>
                  <a:cubicBezTo>
                    <a:pt x="302146" y="67989"/>
                    <a:pt x="308121" y="74564"/>
                    <a:pt x="313075" y="81830"/>
                  </a:cubicBezTo>
                  <a:cubicBezTo>
                    <a:pt x="319620" y="91438"/>
                    <a:pt x="321992" y="102787"/>
                    <a:pt x="324304" y="114015"/>
                  </a:cubicBezTo>
                  <a:cubicBezTo>
                    <a:pt x="325234" y="118519"/>
                    <a:pt x="326105" y="123052"/>
                    <a:pt x="327456" y="127436"/>
                  </a:cubicBezTo>
                  <a:cubicBezTo>
                    <a:pt x="329708" y="134792"/>
                    <a:pt x="333791" y="136503"/>
                    <a:pt x="340486" y="132600"/>
                  </a:cubicBezTo>
                  <a:cubicBezTo>
                    <a:pt x="343939" y="130588"/>
                    <a:pt x="347182" y="127766"/>
                    <a:pt x="349674" y="124674"/>
                  </a:cubicBezTo>
                  <a:cubicBezTo>
                    <a:pt x="354958" y="118099"/>
                    <a:pt x="356459" y="110142"/>
                    <a:pt x="356459" y="101856"/>
                  </a:cubicBezTo>
                  <a:close/>
                </a:path>
              </a:pathLst>
            </a:custGeom>
            <a:solidFill>
              <a:schemeClr val="bg1"/>
            </a:solidFill>
            <a:ln w="2984" cap="flat">
              <a:noFill/>
              <a:prstDash val="solid"/>
              <a:miter/>
            </a:ln>
          </p:spPr>
          <p:txBody>
            <a:bodyPr rtlCol="0" anchor="ctr"/>
            <a:lstStyle/>
            <a:p>
              <a:endParaRPr lang="en-IN" dirty="0"/>
            </a:p>
          </p:txBody>
        </p:sp>
      </p:grpSp>
      <p:grpSp>
        <p:nvGrpSpPr>
          <p:cNvPr id="23" name="Group 22">
            <a:extLst>
              <a:ext uri="{FF2B5EF4-FFF2-40B4-BE49-F238E27FC236}">
                <a16:creationId xmlns:a16="http://schemas.microsoft.com/office/drawing/2014/main" id="{DC96E417-14EA-88B2-2DF7-AE175655F371}"/>
              </a:ext>
            </a:extLst>
          </p:cNvPr>
          <p:cNvGrpSpPr/>
          <p:nvPr/>
        </p:nvGrpSpPr>
        <p:grpSpPr>
          <a:xfrm>
            <a:off x="525196" y="2278418"/>
            <a:ext cx="804066" cy="774318"/>
            <a:chOff x="6511664" y="3894064"/>
            <a:chExt cx="804066" cy="774318"/>
          </a:xfrm>
        </p:grpSpPr>
        <p:sp>
          <p:nvSpPr>
            <p:cNvPr id="24" name="Freeform: Shape 23">
              <a:extLst>
                <a:ext uri="{FF2B5EF4-FFF2-40B4-BE49-F238E27FC236}">
                  <a16:creationId xmlns:a16="http://schemas.microsoft.com/office/drawing/2014/main" id="{BD502F93-D0CE-3F16-0A55-A2E901AD68D0}"/>
                </a:ext>
              </a:extLst>
            </p:cNvPr>
            <p:cNvSpPr/>
            <p:nvPr/>
          </p:nvSpPr>
          <p:spPr>
            <a:xfrm>
              <a:off x="6918119"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25" name="Freeform: Shape 24">
              <a:extLst>
                <a:ext uri="{FF2B5EF4-FFF2-40B4-BE49-F238E27FC236}">
                  <a16:creationId xmlns:a16="http://schemas.microsoft.com/office/drawing/2014/main" id="{A094EA63-9C97-1A92-8FA8-D847A9C78EB3}"/>
                </a:ext>
              </a:extLst>
            </p:cNvPr>
            <p:cNvSpPr/>
            <p:nvPr/>
          </p:nvSpPr>
          <p:spPr>
            <a:xfrm>
              <a:off x="6511664"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26" name="Freeform: Shape 25">
              <a:extLst>
                <a:ext uri="{FF2B5EF4-FFF2-40B4-BE49-F238E27FC236}">
                  <a16:creationId xmlns:a16="http://schemas.microsoft.com/office/drawing/2014/main" id="{E7D7C364-5E9E-F157-69B3-10C92E2D6D2F}"/>
                </a:ext>
              </a:extLst>
            </p:cNvPr>
            <p:cNvSpPr/>
            <p:nvPr/>
          </p:nvSpPr>
          <p:spPr>
            <a:xfrm>
              <a:off x="6713515" y="3894064"/>
              <a:ext cx="398952" cy="436264"/>
            </a:xfrm>
            <a:custGeom>
              <a:avLst/>
              <a:gdLst>
                <a:gd name="connsiteX0" fmla="*/ 618 w 1072241"/>
                <a:gd name="connsiteY0" fmla="*/ 161902 h 1172525"/>
                <a:gd name="connsiteX1" fmla="*/ 20240 w 1072241"/>
                <a:gd name="connsiteY1" fmla="*/ 161902 h 1172525"/>
                <a:gd name="connsiteX2" fmla="*/ 500871 w 1072241"/>
                <a:gd name="connsiteY2" fmla="*/ 21789 h 1172525"/>
                <a:gd name="connsiteX3" fmla="*/ 524779 w 1072241"/>
                <a:gd name="connsiteY3" fmla="*/ 4263 h 1172525"/>
                <a:gd name="connsiteX4" fmla="*/ 544782 w 1072241"/>
                <a:gd name="connsiteY4" fmla="*/ 3596 h 1172525"/>
                <a:gd name="connsiteX5" fmla="*/ 753379 w 1072241"/>
                <a:gd name="connsiteY5" fmla="*/ 112181 h 1172525"/>
                <a:gd name="connsiteX6" fmla="*/ 1042272 w 1072241"/>
                <a:gd name="connsiteY6" fmla="*/ 171046 h 1172525"/>
                <a:gd name="connsiteX7" fmla="*/ 1050559 w 1072241"/>
                <a:gd name="connsiteY7" fmla="*/ 170665 h 1172525"/>
                <a:gd name="connsiteX8" fmla="*/ 1069514 w 1072241"/>
                <a:gd name="connsiteY8" fmla="*/ 187524 h 1172525"/>
                <a:gd name="connsiteX9" fmla="*/ 1059989 w 1072241"/>
                <a:gd name="connsiteY9" fmla="*/ 448699 h 1172525"/>
                <a:gd name="connsiteX10" fmla="*/ 951118 w 1072241"/>
                <a:gd name="connsiteY10" fmla="*/ 816269 h 1172525"/>
                <a:gd name="connsiteX11" fmla="*/ 605170 w 1072241"/>
                <a:gd name="connsiteY11" fmla="*/ 1144596 h 1172525"/>
                <a:gd name="connsiteX12" fmla="*/ 543353 w 1072241"/>
                <a:gd name="connsiteY12" fmla="*/ 1171456 h 1172525"/>
                <a:gd name="connsiteX13" fmla="*/ 527732 w 1072241"/>
                <a:gd name="connsiteY13" fmla="*/ 1170790 h 1172525"/>
                <a:gd name="connsiteX14" fmla="*/ 112633 w 1072241"/>
                <a:gd name="connsiteY14" fmla="*/ 793695 h 1172525"/>
                <a:gd name="connsiteX15" fmla="*/ 24240 w 1072241"/>
                <a:gd name="connsiteY15" fmla="*/ 505278 h 1172525"/>
                <a:gd name="connsiteX16" fmla="*/ 237 w 1072241"/>
                <a:gd name="connsiteY16" fmla="*/ 169141 h 1172525"/>
                <a:gd name="connsiteX17" fmla="*/ 809 w 1072241"/>
                <a:gd name="connsiteY17" fmla="*/ 161902 h 1172525"/>
                <a:gd name="connsiteX18" fmla="*/ 69770 w 1072241"/>
                <a:gd name="connsiteY18" fmla="*/ 232196 h 1172525"/>
                <a:gd name="connsiteX19" fmla="*/ 69770 w 1072241"/>
                <a:gd name="connsiteY19" fmla="*/ 254008 h 1172525"/>
                <a:gd name="connsiteX20" fmla="*/ 92535 w 1072241"/>
                <a:gd name="connsiteY20" fmla="*/ 528424 h 1172525"/>
                <a:gd name="connsiteX21" fmla="*/ 217217 w 1072241"/>
                <a:gd name="connsiteY21" fmla="*/ 845511 h 1172525"/>
                <a:gd name="connsiteX22" fmla="*/ 521446 w 1072241"/>
                <a:gd name="connsiteY22" fmla="*/ 1092208 h 1172525"/>
                <a:gd name="connsiteX23" fmla="*/ 552307 w 1072241"/>
                <a:gd name="connsiteY23" fmla="*/ 1091827 h 1172525"/>
                <a:gd name="connsiteX24" fmla="*/ 700516 w 1072241"/>
                <a:gd name="connsiteY24" fmla="*/ 1008579 h 1172525"/>
                <a:gd name="connsiteX25" fmla="*/ 939021 w 1072241"/>
                <a:gd name="connsiteY25" fmla="*/ 685396 h 1172525"/>
                <a:gd name="connsiteX26" fmla="*/ 1000744 w 1072241"/>
                <a:gd name="connsiteY26" fmla="*/ 244198 h 1172525"/>
                <a:gd name="connsiteX27" fmla="*/ 991028 w 1072241"/>
                <a:gd name="connsiteY27" fmla="*/ 236006 h 1172525"/>
                <a:gd name="connsiteX28" fmla="*/ 837961 w 1072241"/>
                <a:gd name="connsiteY28" fmla="*/ 216289 h 1172525"/>
                <a:gd name="connsiteX29" fmla="*/ 545353 w 1072241"/>
                <a:gd name="connsiteY29" fmla="*/ 79510 h 1172525"/>
                <a:gd name="connsiteX30" fmla="*/ 525827 w 1072241"/>
                <a:gd name="connsiteY30" fmla="*/ 79701 h 1172525"/>
                <a:gd name="connsiteX31" fmla="*/ 352663 w 1072241"/>
                <a:gd name="connsiteY31" fmla="*/ 178475 h 1172525"/>
                <a:gd name="connsiteX32" fmla="*/ 165210 w 1072241"/>
                <a:gd name="connsiteY32" fmla="*/ 225338 h 1172525"/>
                <a:gd name="connsiteX33" fmla="*/ 69770 w 1072241"/>
                <a:gd name="connsiteY33" fmla="*/ 232196 h 117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72241" h="1172525">
                  <a:moveTo>
                    <a:pt x="618" y="161902"/>
                  </a:moveTo>
                  <a:cubicBezTo>
                    <a:pt x="7762" y="161902"/>
                    <a:pt x="13954" y="161711"/>
                    <a:pt x="20240" y="161902"/>
                  </a:cubicBezTo>
                  <a:cubicBezTo>
                    <a:pt x="195976" y="168379"/>
                    <a:pt x="356854" y="123992"/>
                    <a:pt x="500871" y="21789"/>
                  </a:cubicBezTo>
                  <a:cubicBezTo>
                    <a:pt x="508873" y="16074"/>
                    <a:pt x="517254" y="10645"/>
                    <a:pt x="524779" y="4263"/>
                  </a:cubicBezTo>
                  <a:cubicBezTo>
                    <a:pt x="531733" y="-1547"/>
                    <a:pt x="537257" y="-1071"/>
                    <a:pt x="544782" y="3596"/>
                  </a:cubicBezTo>
                  <a:cubicBezTo>
                    <a:pt x="611457" y="45220"/>
                    <a:pt x="680418" y="82749"/>
                    <a:pt x="753379" y="112181"/>
                  </a:cubicBezTo>
                  <a:cubicBezTo>
                    <a:pt x="845962" y="149519"/>
                    <a:pt x="941308" y="174475"/>
                    <a:pt x="1042272" y="171046"/>
                  </a:cubicBezTo>
                  <a:cubicBezTo>
                    <a:pt x="1045035" y="171046"/>
                    <a:pt x="1047797" y="170855"/>
                    <a:pt x="1050559" y="170665"/>
                  </a:cubicBezTo>
                  <a:cubicBezTo>
                    <a:pt x="1068752" y="169712"/>
                    <a:pt x="1068181" y="169712"/>
                    <a:pt x="1069514" y="187524"/>
                  </a:cubicBezTo>
                  <a:cubicBezTo>
                    <a:pt x="1075991" y="274963"/>
                    <a:pt x="1070181" y="362022"/>
                    <a:pt x="1059989" y="448699"/>
                  </a:cubicBezTo>
                  <a:cubicBezTo>
                    <a:pt x="1044749" y="577287"/>
                    <a:pt x="1012364" y="701112"/>
                    <a:pt x="951118" y="816269"/>
                  </a:cubicBezTo>
                  <a:cubicBezTo>
                    <a:pt x="872346" y="964288"/>
                    <a:pt x="756142" y="1072777"/>
                    <a:pt x="605170" y="1144596"/>
                  </a:cubicBezTo>
                  <a:cubicBezTo>
                    <a:pt x="584882" y="1154216"/>
                    <a:pt x="564213" y="1163074"/>
                    <a:pt x="543353" y="1171456"/>
                  </a:cubicBezTo>
                  <a:cubicBezTo>
                    <a:pt x="538876" y="1173266"/>
                    <a:pt x="532399" y="1172599"/>
                    <a:pt x="527732" y="1170790"/>
                  </a:cubicBezTo>
                  <a:cubicBezTo>
                    <a:pt x="339708" y="1099733"/>
                    <a:pt x="200358" y="975337"/>
                    <a:pt x="112633" y="793695"/>
                  </a:cubicBezTo>
                  <a:cubicBezTo>
                    <a:pt x="68341" y="702064"/>
                    <a:pt x="40624" y="605386"/>
                    <a:pt x="24240" y="505278"/>
                  </a:cubicBezTo>
                  <a:cubicBezTo>
                    <a:pt x="6048" y="394026"/>
                    <a:pt x="-1477" y="281821"/>
                    <a:pt x="237" y="169141"/>
                  </a:cubicBezTo>
                  <a:cubicBezTo>
                    <a:pt x="237" y="167140"/>
                    <a:pt x="523" y="165235"/>
                    <a:pt x="809" y="161902"/>
                  </a:cubicBezTo>
                  <a:close/>
                  <a:moveTo>
                    <a:pt x="69770" y="232196"/>
                  </a:moveTo>
                  <a:cubicBezTo>
                    <a:pt x="69770" y="238387"/>
                    <a:pt x="69770" y="246198"/>
                    <a:pt x="69770" y="254008"/>
                  </a:cubicBezTo>
                  <a:cubicBezTo>
                    <a:pt x="69008" y="346210"/>
                    <a:pt x="75009" y="437746"/>
                    <a:pt x="92535" y="528424"/>
                  </a:cubicBezTo>
                  <a:cubicBezTo>
                    <a:pt x="114537" y="641866"/>
                    <a:pt x="152923" y="748737"/>
                    <a:pt x="217217" y="845511"/>
                  </a:cubicBezTo>
                  <a:cubicBezTo>
                    <a:pt x="292846" y="959430"/>
                    <a:pt x="394668" y="1041250"/>
                    <a:pt x="521446" y="1092208"/>
                  </a:cubicBezTo>
                  <a:cubicBezTo>
                    <a:pt x="531923" y="1096399"/>
                    <a:pt x="541829" y="1096399"/>
                    <a:pt x="552307" y="1091827"/>
                  </a:cubicBezTo>
                  <a:cubicBezTo>
                    <a:pt x="604599" y="1069158"/>
                    <a:pt x="654700" y="1042678"/>
                    <a:pt x="700516" y="1008579"/>
                  </a:cubicBezTo>
                  <a:cubicBezTo>
                    <a:pt x="812720" y="924949"/>
                    <a:pt x="889872" y="815412"/>
                    <a:pt x="939021" y="685396"/>
                  </a:cubicBezTo>
                  <a:cubicBezTo>
                    <a:pt x="992838" y="542997"/>
                    <a:pt x="1006554" y="394978"/>
                    <a:pt x="1000744" y="244198"/>
                  </a:cubicBezTo>
                  <a:cubicBezTo>
                    <a:pt x="1000458" y="237054"/>
                    <a:pt x="997315" y="235816"/>
                    <a:pt x="991028" y="236006"/>
                  </a:cubicBezTo>
                  <a:cubicBezTo>
                    <a:pt x="938926" y="238197"/>
                    <a:pt x="888063" y="230672"/>
                    <a:pt x="837961" y="216289"/>
                  </a:cubicBezTo>
                  <a:cubicBezTo>
                    <a:pt x="733091" y="186286"/>
                    <a:pt x="636984" y="137899"/>
                    <a:pt x="545353" y="79510"/>
                  </a:cubicBezTo>
                  <a:cubicBezTo>
                    <a:pt x="538114" y="74938"/>
                    <a:pt x="533542" y="73795"/>
                    <a:pt x="525827" y="79701"/>
                  </a:cubicBezTo>
                  <a:cubicBezTo>
                    <a:pt x="472487" y="120277"/>
                    <a:pt x="414766" y="153329"/>
                    <a:pt x="352663" y="178475"/>
                  </a:cubicBezTo>
                  <a:cubicBezTo>
                    <a:pt x="292369" y="202859"/>
                    <a:pt x="230266" y="220195"/>
                    <a:pt x="165210" y="225338"/>
                  </a:cubicBezTo>
                  <a:cubicBezTo>
                    <a:pt x="133873" y="227815"/>
                    <a:pt x="102441" y="229815"/>
                    <a:pt x="69770" y="232196"/>
                  </a:cubicBezTo>
                  <a:close/>
                </a:path>
              </a:pathLst>
            </a:custGeom>
            <a:solidFill>
              <a:schemeClr val="bg1"/>
            </a:solidFill>
            <a:ln w="9525" cap="flat">
              <a:noFill/>
              <a:prstDash val="solid"/>
              <a:miter/>
            </a:ln>
          </p:spPr>
          <p:txBody>
            <a:bodyPr rtlCol="0" anchor="ctr"/>
            <a:lstStyle/>
            <a:p>
              <a:endParaRPr lang="en-IN" dirty="0"/>
            </a:p>
          </p:txBody>
        </p:sp>
        <p:sp>
          <p:nvSpPr>
            <p:cNvPr id="27" name="Freeform: Shape 26">
              <a:extLst>
                <a:ext uri="{FF2B5EF4-FFF2-40B4-BE49-F238E27FC236}">
                  <a16:creationId xmlns:a16="http://schemas.microsoft.com/office/drawing/2014/main" id="{49F03292-CA62-CA22-2E0F-86350FA979FF}"/>
                </a:ext>
              </a:extLst>
            </p:cNvPr>
            <p:cNvSpPr/>
            <p:nvPr/>
          </p:nvSpPr>
          <p:spPr>
            <a:xfrm>
              <a:off x="6822935" y="4007498"/>
              <a:ext cx="180050" cy="179279"/>
            </a:xfrm>
            <a:custGeom>
              <a:avLst/>
              <a:gdLst>
                <a:gd name="connsiteX0" fmla="*/ 322993 w 483912"/>
                <a:gd name="connsiteY0" fmla="*/ 325470 h 481838"/>
                <a:gd name="connsiteX1" fmla="*/ 322993 w 483912"/>
                <a:gd name="connsiteY1" fmla="*/ 341568 h 481838"/>
                <a:gd name="connsiteX2" fmla="*/ 323945 w 483912"/>
                <a:gd name="connsiteY2" fmla="*/ 447009 h 481838"/>
                <a:gd name="connsiteX3" fmla="*/ 292513 w 483912"/>
                <a:gd name="connsiteY3" fmla="*/ 481109 h 481838"/>
                <a:gd name="connsiteX4" fmla="*/ 190595 w 483912"/>
                <a:gd name="connsiteY4" fmla="*/ 480918 h 481838"/>
                <a:gd name="connsiteX5" fmla="*/ 160687 w 483912"/>
                <a:gd name="connsiteY5" fmla="*/ 449581 h 481838"/>
                <a:gd name="connsiteX6" fmla="*/ 159544 w 483912"/>
                <a:gd name="connsiteY6" fmla="*/ 334710 h 481838"/>
                <a:gd name="connsiteX7" fmla="*/ 159163 w 483912"/>
                <a:gd name="connsiteY7" fmla="*/ 326137 h 481838"/>
                <a:gd name="connsiteX8" fmla="*/ 145352 w 483912"/>
                <a:gd name="connsiteY8" fmla="*/ 325375 h 481838"/>
                <a:gd name="connsiteX9" fmla="*/ 36290 w 483912"/>
                <a:gd name="connsiteY9" fmla="*/ 325375 h 481838"/>
                <a:gd name="connsiteX10" fmla="*/ 0 w 483912"/>
                <a:gd name="connsiteY10" fmla="*/ 288894 h 481838"/>
                <a:gd name="connsiteX11" fmla="*/ 0 w 483912"/>
                <a:gd name="connsiteY11" fmla="*/ 200026 h 481838"/>
                <a:gd name="connsiteX12" fmla="*/ 39529 w 483912"/>
                <a:gd name="connsiteY12" fmla="*/ 160212 h 481838"/>
                <a:gd name="connsiteX13" fmla="*/ 142685 w 483912"/>
                <a:gd name="connsiteY13" fmla="*/ 159926 h 481838"/>
                <a:gd name="connsiteX14" fmla="*/ 160306 w 483912"/>
                <a:gd name="connsiteY14" fmla="*/ 159926 h 481838"/>
                <a:gd name="connsiteX15" fmla="*/ 160306 w 483912"/>
                <a:gd name="connsiteY15" fmla="*/ 50579 h 481838"/>
                <a:gd name="connsiteX16" fmla="*/ 160687 w 483912"/>
                <a:gd name="connsiteY16" fmla="*/ 30481 h 481838"/>
                <a:gd name="connsiteX17" fmla="*/ 190881 w 483912"/>
                <a:gd name="connsiteY17" fmla="*/ 477 h 481838"/>
                <a:gd name="connsiteX18" fmla="*/ 295085 w 483912"/>
                <a:gd name="connsiteY18" fmla="*/ 763 h 481838"/>
                <a:gd name="connsiteX19" fmla="*/ 323183 w 483912"/>
                <a:gd name="connsiteY19" fmla="*/ 31338 h 481838"/>
                <a:gd name="connsiteX20" fmla="*/ 323183 w 483912"/>
                <a:gd name="connsiteY20" fmla="*/ 78773 h 481838"/>
                <a:gd name="connsiteX21" fmla="*/ 323183 w 483912"/>
                <a:gd name="connsiteY21" fmla="*/ 159259 h 481838"/>
                <a:gd name="connsiteX22" fmla="*/ 338709 w 483912"/>
                <a:gd name="connsiteY22" fmla="*/ 160116 h 481838"/>
                <a:gd name="connsiteX23" fmla="*/ 441865 w 483912"/>
                <a:gd name="connsiteY23" fmla="*/ 160212 h 481838"/>
                <a:gd name="connsiteX24" fmla="*/ 483870 w 483912"/>
                <a:gd name="connsiteY24" fmla="*/ 203169 h 481838"/>
                <a:gd name="connsiteX25" fmla="*/ 483870 w 483912"/>
                <a:gd name="connsiteY25" fmla="*/ 288513 h 481838"/>
                <a:gd name="connsiteX26" fmla="*/ 446723 w 483912"/>
                <a:gd name="connsiteY26" fmla="*/ 325375 h 481838"/>
                <a:gd name="connsiteX27" fmla="*/ 337661 w 483912"/>
                <a:gd name="connsiteY27" fmla="*/ 325375 h 481838"/>
                <a:gd name="connsiteX28" fmla="*/ 323088 w 483912"/>
                <a:gd name="connsiteY28" fmla="*/ 325375 h 4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83912" h="481838">
                  <a:moveTo>
                    <a:pt x="322993" y="325470"/>
                  </a:moveTo>
                  <a:cubicBezTo>
                    <a:pt x="322993" y="331566"/>
                    <a:pt x="322993" y="336615"/>
                    <a:pt x="322993" y="341568"/>
                  </a:cubicBezTo>
                  <a:cubicBezTo>
                    <a:pt x="323279" y="376715"/>
                    <a:pt x="323469" y="411862"/>
                    <a:pt x="323945" y="447009"/>
                  </a:cubicBezTo>
                  <a:cubicBezTo>
                    <a:pt x="324136" y="466631"/>
                    <a:pt x="312801" y="480537"/>
                    <a:pt x="292513" y="481109"/>
                  </a:cubicBezTo>
                  <a:cubicBezTo>
                    <a:pt x="258604" y="482157"/>
                    <a:pt x="224600" y="482061"/>
                    <a:pt x="190595" y="480918"/>
                  </a:cubicBezTo>
                  <a:cubicBezTo>
                    <a:pt x="171164" y="480252"/>
                    <a:pt x="161163" y="469203"/>
                    <a:pt x="160687" y="449581"/>
                  </a:cubicBezTo>
                  <a:cubicBezTo>
                    <a:pt x="159734" y="411291"/>
                    <a:pt x="159925" y="373000"/>
                    <a:pt x="159544" y="334710"/>
                  </a:cubicBezTo>
                  <a:cubicBezTo>
                    <a:pt x="159544" y="332328"/>
                    <a:pt x="159353" y="330042"/>
                    <a:pt x="159163" y="326137"/>
                  </a:cubicBezTo>
                  <a:cubicBezTo>
                    <a:pt x="154496" y="325851"/>
                    <a:pt x="149924" y="325375"/>
                    <a:pt x="145352" y="325375"/>
                  </a:cubicBezTo>
                  <a:cubicBezTo>
                    <a:pt x="108966" y="325375"/>
                    <a:pt x="72676" y="325375"/>
                    <a:pt x="36290" y="325375"/>
                  </a:cubicBezTo>
                  <a:cubicBezTo>
                    <a:pt x="14859" y="325375"/>
                    <a:pt x="0" y="310421"/>
                    <a:pt x="0" y="288894"/>
                  </a:cubicBezTo>
                  <a:cubicBezTo>
                    <a:pt x="0" y="259272"/>
                    <a:pt x="0" y="229649"/>
                    <a:pt x="0" y="200026"/>
                  </a:cubicBezTo>
                  <a:cubicBezTo>
                    <a:pt x="0" y="172118"/>
                    <a:pt x="10858" y="160688"/>
                    <a:pt x="39529" y="160212"/>
                  </a:cubicBezTo>
                  <a:cubicBezTo>
                    <a:pt x="73914" y="159640"/>
                    <a:pt x="108299" y="159926"/>
                    <a:pt x="142685" y="159926"/>
                  </a:cubicBezTo>
                  <a:cubicBezTo>
                    <a:pt x="148019" y="159926"/>
                    <a:pt x="153448" y="159926"/>
                    <a:pt x="160306" y="159926"/>
                  </a:cubicBezTo>
                  <a:cubicBezTo>
                    <a:pt x="160306" y="122207"/>
                    <a:pt x="160306" y="86393"/>
                    <a:pt x="160306" y="50579"/>
                  </a:cubicBezTo>
                  <a:cubicBezTo>
                    <a:pt x="160306" y="43911"/>
                    <a:pt x="160115" y="37149"/>
                    <a:pt x="160687" y="30481"/>
                  </a:cubicBezTo>
                  <a:cubicBezTo>
                    <a:pt x="162306" y="11907"/>
                    <a:pt x="172307" y="954"/>
                    <a:pt x="190881" y="477"/>
                  </a:cubicBezTo>
                  <a:cubicBezTo>
                    <a:pt x="225647" y="-285"/>
                    <a:pt x="260414" y="-94"/>
                    <a:pt x="295085" y="763"/>
                  </a:cubicBezTo>
                  <a:cubicBezTo>
                    <a:pt x="312134" y="1144"/>
                    <a:pt x="322517" y="13050"/>
                    <a:pt x="323183" y="31338"/>
                  </a:cubicBezTo>
                  <a:cubicBezTo>
                    <a:pt x="323755" y="47150"/>
                    <a:pt x="323183" y="62961"/>
                    <a:pt x="323183" y="78773"/>
                  </a:cubicBezTo>
                  <a:cubicBezTo>
                    <a:pt x="323183" y="105157"/>
                    <a:pt x="323183" y="131637"/>
                    <a:pt x="323183" y="159259"/>
                  </a:cubicBezTo>
                  <a:cubicBezTo>
                    <a:pt x="328708" y="159545"/>
                    <a:pt x="333661" y="160021"/>
                    <a:pt x="338709" y="160116"/>
                  </a:cubicBezTo>
                  <a:cubicBezTo>
                    <a:pt x="373094" y="160116"/>
                    <a:pt x="407480" y="159831"/>
                    <a:pt x="441865" y="160212"/>
                  </a:cubicBezTo>
                  <a:cubicBezTo>
                    <a:pt x="474631" y="160593"/>
                    <a:pt x="483870" y="170403"/>
                    <a:pt x="483870" y="203169"/>
                  </a:cubicBezTo>
                  <a:cubicBezTo>
                    <a:pt x="483870" y="231649"/>
                    <a:pt x="483965" y="260034"/>
                    <a:pt x="483870" y="288513"/>
                  </a:cubicBezTo>
                  <a:cubicBezTo>
                    <a:pt x="483870" y="310516"/>
                    <a:pt x="468916" y="325375"/>
                    <a:pt x="446723" y="325375"/>
                  </a:cubicBezTo>
                  <a:cubicBezTo>
                    <a:pt x="410337" y="325375"/>
                    <a:pt x="374047" y="325375"/>
                    <a:pt x="337661" y="325375"/>
                  </a:cubicBezTo>
                  <a:cubicBezTo>
                    <a:pt x="333375" y="325375"/>
                    <a:pt x="329089" y="325375"/>
                    <a:pt x="323088" y="325375"/>
                  </a:cubicBezTo>
                  <a:close/>
                </a:path>
              </a:pathLst>
            </a:custGeom>
            <a:solidFill>
              <a:schemeClr val="bg1"/>
            </a:solidFill>
            <a:ln w="9525" cap="flat">
              <a:noFill/>
              <a:prstDash val="solid"/>
              <a:miter/>
            </a:ln>
          </p:spPr>
          <p:txBody>
            <a:bodyPr rtlCol="0" anchor="ctr"/>
            <a:lstStyle/>
            <a:p>
              <a:endParaRPr lang="en-IN" dirty="0"/>
            </a:p>
          </p:txBody>
        </p:sp>
      </p:grpSp>
    </p:spTree>
    <p:extLst>
      <p:ext uri="{BB962C8B-B14F-4D97-AF65-F5344CB8AC3E}">
        <p14:creationId xmlns:p14="http://schemas.microsoft.com/office/powerpoint/2010/main" val="1449745918"/>
      </p:ext>
    </p:extLst>
  </p:cSld>
  <p:clrMapOvr>
    <a:masterClrMapping/>
  </p:clrMapOvr>
  <p:transition>
    <p:fade/>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p:txBody>
          <a:bodyPr/>
          <a:lstStyle/>
          <a:p>
            <a:r>
              <a:rPr lang="en-US" noProof="0" dirty="0"/>
              <a:t>Sub-Analysis: Additional</a:t>
            </a:r>
          </a:p>
        </p:txBody>
      </p:sp>
      <p:pic>
        <p:nvPicPr>
          <p:cNvPr id="3" name="Graphic 2" descr="House with solid fill">
            <a:hlinkClick r:id="rId3" action="ppaction://hlinksldjump"/>
            <a:extLst>
              <a:ext uri="{FF2B5EF4-FFF2-40B4-BE49-F238E27FC236}">
                <a16:creationId xmlns:a16="http://schemas.microsoft.com/office/drawing/2014/main" id="{88A77EA1-933F-940F-4ACE-516955C1E14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130414708"/>
      </p:ext>
    </p:extLst>
  </p:cSld>
  <p:clrMapOvr>
    <a:masterClrMapping/>
  </p:clrMapOvr>
  <p:transition>
    <p:fade/>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09BAAED-252D-7986-2BE5-F8B65727ECC4}"/>
              </a:ext>
            </a:extLst>
          </p:cNvPr>
          <p:cNvSpPr>
            <a:spLocks noGrp="1"/>
          </p:cNvSpPr>
          <p:nvPr>
            <p:ph type="title"/>
          </p:nvPr>
        </p:nvSpPr>
        <p:spPr>
          <a:xfrm>
            <a:off x="365125" y="365760"/>
            <a:ext cx="11461750" cy="507831"/>
          </a:xfrm>
        </p:spPr>
        <p:txBody>
          <a:bodyPr/>
          <a:lstStyle/>
          <a:p>
            <a:r>
              <a:rPr lang="en-US" noProof="0" dirty="0"/>
              <a:t>FOURIER Sub-analyses Not Listed in This Deck</a:t>
            </a:r>
          </a:p>
        </p:txBody>
      </p:sp>
      <p:graphicFrame>
        <p:nvGraphicFramePr>
          <p:cNvPr id="2" name="Table 3">
            <a:extLst>
              <a:ext uri="{FF2B5EF4-FFF2-40B4-BE49-F238E27FC236}">
                <a16:creationId xmlns:a16="http://schemas.microsoft.com/office/drawing/2014/main" id="{66F06C61-3A64-F6D7-1BBC-BA0CD81DEF3C}"/>
              </a:ext>
            </a:extLst>
          </p:cNvPr>
          <p:cNvGraphicFramePr>
            <a:graphicFrameLocks noGrp="1"/>
          </p:cNvGraphicFramePr>
          <p:nvPr>
            <p:extLst>
              <p:ext uri="{D42A27DB-BD31-4B8C-83A1-F6EECF244321}">
                <p14:modId xmlns:p14="http://schemas.microsoft.com/office/powerpoint/2010/main" val="2895629681"/>
              </p:ext>
            </p:extLst>
          </p:nvPr>
        </p:nvGraphicFramePr>
        <p:xfrm>
          <a:off x="351057" y="1546664"/>
          <a:ext cx="11493940" cy="3291840"/>
        </p:xfrm>
        <a:graphic>
          <a:graphicData uri="http://schemas.openxmlformats.org/drawingml/2006/table">
            <a:tbl>
              <a:tblPr firstRow="1" bandRow="1">
                <a:tableStyleId>{5C22544A-7EE6-4342-B048-85BDC9FD1C3A}</a:tableStyleId>
              </a:tblPr>
              <a:tblGrid>
                <a:gridCol w="556456">
                  <a:extLst>
                    <a:ext uri="{9D8B030D-6E8A-4147-A177-3AD203B41FA5}">
                      <a16:colId xmlns:a16="http://schemas.microsoft.com/office/drawing/2014/main" val="528498546"/>
                    </a:ext>
                  </a:extLst>
                </a:gridCol>
                <a:gridCol w="5468742">
                  <a:extLst>
                    <a:ext uri="{9D8B030D-6E8A-4147-A177-3AD203B41FA5}">
                      <a16:colId xmlns:a16="http://schemas.microsoft.com/office/drawing/2014/main" val="1427196584"/>
                    </a:ext>
                  </a:extLst>
                </a:gridCol>
                <a:gridCol w="5468742">
                  <a:extLst>
                    <a:ext uri="{9D8B030D-6E8A-4147-A177-3AD203B41FA5}">
                      <a16:colId xmlns:a16="http://schemas.microsoft.com/office/drawing/2014/main" val="753072251"/>
                    </a:ext>
                  </a:extLst>
                </a:gridCol>
              </a:tblGrid>
              <a:tr h="0">
                <a:tc>
                  <a:txBody>
                    <a:bodyPr/>
                    <a:lstStyle/>
                    <a:p>
                      <a:endParaRPr lang="en-US" sz="2400" dirty="0"/>
                    </a:p>
                  </a:txBody>
                  <a:tcPr marT="91440" marB="91440"/>
                </a:tc>
                <a:tc>
                  <a:txBody>
                    <a:bodyPr/>
                    <a:lstStyle/>
                    <a:p>
                      <a:r>
                        <a:rPr lang="en-US" sz="2400" dirty="0"/>
                        <a:t>Sub-analysis</a:t>
                      </a:r>
                    </a:p>
                  </a:txBody>
                  <a:tcPr marT="91440" marB="91440"/>
                </a:tc>
                <a:tc>
                  <a:txBody>
                    <a:bodyPr/>
                    <a:lstStyle/>
                    <a:p>
                      <a:r>
                        <a:rPr lang="en-IN" sz="2400" dirty="0"/>
                        <a:t>Associated Publication</a:t>
                      </a:r>
                      <a:endParaRPr lang="en-US" sz="2400" dirty="0"/>
                    </a:p>
                  </a:txBody>
                  <a:tcPr marT="91440" marB="91440"/>
                </a:tc>
                <a:extLst>
                  <a:ext uri="{0D108BD9-81ED-4DB2-BD59-A6C34878D82A}">
                    <a16:rowId xmlns:a16="http://schemas.microsoft.com/office/drawing/2014/main" val="749030375"/>
                  </a:ext>
                </a:extLst>
              </a:tr>
              <a:tr h="0">
                <a:tc>
                  <a:txBody>
                    <a:bodyPr/>
                    <a:lstStyle/>
                    <a:p>
                      <a:r>
                        <a:rPr lang="en-IN" sz="1800" dirty="0"/>
                        <a:t>1</a:t>
                      </a:r>
                      <a:endParaRPr lang="en-US" sz="1800" dirty="0"/>
                    </a:p>
                  </a:txBody>
                  <a:tcPr marT="91440" marB="91440"/>
                </a:tc>
                <a:tc>
                  <a:txBody>
                    <a:bodyPr/>
                    <a:lstStyle/>
                    <a:p>
                      <a:pPr marL="0" marR="0" lvl="0" indent="0" algn="l" defTabSz="380848" rtl="0" eaLnBrk="1" fontAlgn="auto" latinLnBrk="0" hangingPunct="1">
                        <a:lnSpc>
                          <a:spcPct val="100000"/>
                        </a:lnSpc>
                        <a:spcBef>
                          <a:spcPts val="0"/>
                        </a:spcBef>
                        <a:spcAft>
                          <a:spcPts val="0"/>
                        </a:spcAft>
                        <a:buClrTx/>
                        <a:buSzTx/>
                        <a:buFontTx/>
                        <a:buNone/>
                        <a:tabLst/>
                        <a:defRPr/>
                      </a:pPr>
                      <a:r>
                        <a:rPr lang="en-US" sz="1800" b="0" i="0" u="none" strike="noStrike" kern="1200" baseline="0" dirty="0">
                          <a:solidFill>
                            <a:schemeClr val="dk1"/>
                          </a:solidFill>
                          <a:latin typeface="+mn-lt"/>
                          <a:ea typeface="+mn-ea"/>
                          <a:cs typeface="+mn-cs"/>
                        </a:rPr>
                        <a:t>hs-CRP </a:t>
                      </a:r>
                    </a:p>
                  </a:txBody>
                  <a:tcPr marT="91440" marB="91440"/>
                </a:tc>
                <a:tc>
                  <a:txBody>
                    <a:bodyPr/>
                    <a:lstStyle/>
                    <a:p>
                      <a:r>
                        <a:rPr lang="fr-FR" sz="1800" b="0" i="0" u="none" strike="noStrike" kern="1200" baseline="0" dirty="0">
                          <a:solidFill>
                            <a:schemeClr val="dk1"/>
                          </a:solidFill>
                          <a:latin typeface="+mn-lt"/>
                          <a:ea typeface="+mn-ea"/>
                          <a:cs typeface="+mn-cs"/>
                          <a:hlinkClick r:id="rId3"/>
                        </a:rPr>
                        <a:t>Bohula EA, et al. </a:t>
                      </a:r>
                      <a:r>
                        <a:rPr lang="fr-FR" sz="1800" b="0" i="1" u="none" strike="noStrike" kern="1200" baseline="0" dirty="0">
                          <a:solidFill>
                            <a:schemeClr val="dk1"/>
                          </a:solidFill>
                          <a:latin typeface="+mn-lt"/>
                          <a:ea typeface="+mn-ea"/>
                          <a:cs typeface="+mn-cs"/>
                          <a:hlinkClick r:id="rId3"/>
                        </a:rPr>
                        <a:t>Circulation</a:t>
                      </a:r>
                      <a:r>
                        <a:rPr lang="fr-FR" sz="1800" b="0" i="0" u="none" strike="noStrike" kern="1200" baseline="0" dirty="0">
                          <a:solidFill>
                            <a:schemeClr val="dk1"/>
                          </a:solidFill>
                          <a:latin typeface="+mn-lt"/>
                          <a:ea typeface="+mn-ea"/>
                          <a:cs typeface="+mn-cs"/>
                          <a:hlinkClick r:id="rId3"/>
                        </a:rPr>
                        <a:t>. 2018</a:t>
                      </a:r>
                      <a:endParaRPr lang="fr-FR" sz="1800" b="0" i="0" u="none" strike="noStrike" kern="1200" baseline="0" dirty="0">
                        <a:solidFill>
                          <a:schemeClr val="dk1"/>
                        </a:solidFill>
                        <a:latin typeface="+mn-lt"/>
                        <a:ea typeface="+mn-ea"/>
                        <a:cs typeface="+mn-cs"/>
                      </a:endParaRPr>
                    </a:p>
                  </a:txBody>
                  <a:tcPr marT="91440" marB="91440"/>
                </a:tc>
                <a:extLst>
                  <a:ext uri="{0D108BD9-81ED-4DB2-BD59-A6C34878D82A}">
                    <a16:rowId xmlns:a16="http://schemas.microsoft.com/office/drawing/2014/main" val="2193002862"/>
                  </a:ext>
                </a:extLst>
              </a:tr>
              <a:tr h="0">
                <a:tc>
                  <a:txBody>
                    <a:bodyPr/>
                    <a:lstStyle/>
                    <a:p>
                      <a:r>
                        <a:rPr lang="en-IN" sz="1800" dirty="0"/>
                        <a:t>2</a:t>
                      </a:r>
                      <a:endParaRPr lang="en-US" sz="1800" dirty="0"/>
                    </a:p>
                  </a:txBody>
                  <a:tcPr marT="91440" marB="91440"/>
                </a:tc>
                <a:tc>
                  <a:txBody>
                    <a:bodyPr/>
                    <a:lstStyle/>
                    <a:p>
                      <a:pPr marL="0" marR="0" lvl="0" indent="0" algn="l" defTabSz="380848" rtl="0" eaLnBrk="1" fontAlgn="auto" latinLnBrk="0" hangingPunct="1">
                        <a:lnSpc>
                          <a:spcPct val="100000"/>
                        </a:lnSpc>
                        <a:spcBef>
                          <a:spcPts val="0"/>
                        </a:spcBef>
                        <a:spcAft>
                          <a:spcPts val="0"/>
                        </a:spcAft>
                        <a:buClrTx/>
                        <a:buSzTx/>
                        <a:buFontTx/>
                        <a:buNone/>
                        <a:tabLst/>
                        <a:defRPr/>
                      </a:pPr>
                      <a:r>
                        <a:rPr lang="en-US" sz="1800" b="0" i="0" u="none" strike="noStrike" kern="1200" baseline="0" dirty="0">
                          <a:solidFill>
                            <a:schemeClr val="dk1"/>
                          </a:solidFill>
                          <a:latin typeface="+mn-lt"/>
                          <a:ea typeface="+mn-ea"/>
                          <a:cs typeface="+mn-cs"/>
                        </a:rPr>
                        <a:t>LDL-C interindividual variation</a:t>
                      </a:r>
                    </a:p>
                  </a:txBody>
                  <a:tcPr marT="91440" marB="91440"/>
                </a:tc>
                <a:tc>
                  <a:txBody>
                    <a:bodyPr/>
                    <a:lstStyle/>
                    <a:p>
                      <a:r>
                        <a:rPr lang="en-US" sz="1800" b="0" i="0" u="none" strike="noStrike" kern="1200" baseline="0" dirty="0">
                          <a:solidFill>
                            <a:schemeClr val="dk1"/>
                          </a:solidFill>
                          <a:latin typeface="+mn-lt"/>
                          <a:ea typeface="+mn-ea"/>
                          <a:cs typeface="+mn-cs"/>
                          <a:hlinkClick r:id="rId4"/>
                        </a:rPr>
                        <a:t>Qamar A, et al. </a:t>
                      </a:r>
                      <a:r>
                        <a:rPr lang="en-US" sz="1800" b="0" i="1" u="none" strike="noStrike" kern="1200" baseline="0" dirty="0">
                          <a:solidFill>
                            <a:schemeClr val="dk1"/>
                          </a:solidFill>
                          <a:latin typeface="+mn-lt"/>
                          <a:ea typeface="+mn-ea"/>
                          <a:cs typeface="+mn-cs"/>
                          <a:hlinkClick r:id="rId4"/>
                        </a:rPr>
                        <a:t>JAMA Cardiol</a:t>
                      </a:r>
                      <a:r>
                        <a:rPr lang="en-US" sz="1800" b="0" i="0" u="none" strike="noStrike" kern="1200" baseline="0" dirty="0">
                          <a:solidFill>
                            <a:schemeClr val="dk1"/>
                          </a:solidFill>
                          <a:latin typeface="+mn-lt"/>
                          <a:ea typeface="+mn-ea"/>
                          <a:cs typeface="+mn-cs"/>
                          <a:hlinkClick r:id="rId4"/>
                        </a:rPr>
                        <a:t>. 2019 </a:t>
                      </a:r>
                      <a:endParaRPr lang="en-US" sz="1800" b="0" i="0" u="none" strike="noStrike" kern="1200" baseline="0" dirty="0">
                        <a:solidFill>
                          <a:schemeClr val="dk1"/>
                        </a:solidFill>
                        <a:latin typeface="+mn-lt"/>
                        <a:ea typeface="+mn-ea"/>
                        <a:cs typeface="+mn-cs"/>
                      </a:endParaRPr>
                    </a:p>
                  </a:txBody>
                  <a:tcPr marT="91440" marB="91440"/>
                </a:tc>
                <a:extLst>
                  <a:ext uri="{0D108BD9-81ED-4DB2-BD59-A6C34878D82A}">
                    <a16:rowId xmlns:a16="http://schemas.microsoft.com/office/drawing/2014/main" val="3046066061"/>
                  </a:ext>
                </a:extLst>
              </a:tr>
              <a:tr h="0">
                <a:tc>
                  <a:txBody>
                    <a:bodyPr/>
                    <a:lstStyle/>
                    <a:p>
                      <a:r>
                        <a:rPr lang="en-IN" sz="1800" dirty="0"/>
                        <a:t>3</a:t>
                      </a:r>
                      <a:endParaRPr lang="en-US" sz="1800" dirty="0"/>
                    </a:p>
                  </a:txBody>
                  <a:tcPr marT="91440" marB="91440"/>
                </a:tc>
                <a:tc>
                  <a:txBody>
                    <a:bodyPr/>
                    <a:lstStyle/>
                    <a:p>
                      <a:pPr marL="0" marR="0" lvl="0" indent="0" algn="l" defTabSz="380848" rtl="0" eaLnBrk="1" fontAlgn="auto" latinLnBrk="0" hangingPunct="1">
                        <a:lnSpc>
                          <a:spcPct val="100000"/>
                        </a:lnSpc>
                        <a:spcBef>
                          <a:spcPts val="0"/>
                        </a:spcBef>
                        <a:spcAft>
                          <a:spcPts val="0"/>
                        </a:spcAft>
                        <a:buClrTx/>
                        <a:buSzTx/>
                        <a:buFontTx/>
                        <a:buNone/>
                        <a:tabLst/>
                        <a:defRPr/>
                      </a:pPr>
                      <a:r>
                        <a:rPr lang="en-US" sz="1800" b="0" i="0" u="none" strike="noStrike" kern="1200" baseline="0" dirty="0">
                          <a:solidFill>
                            <a:schemeClr val="dk1"/>
                          </a:solidFill>
                          <a:latin typeface="+mn-lt"/>
                          <a:ea typeface="+mn-ea"/>
                          <a:cs typeface="+mn-cs"/>
                        </a:rPr>
                        <a:t>Total CV events </a:t>
                      </a:r>
                    </a:p>
                  </a:txBody>
                  <a:tcPr marT="91440" marB="91440"/>
                </a:tc>
                <a:tc>
                  <a:txBody>
                    <a:bodyPr/>
                    <a:lstStyle/>
                    <a:p>
                      <a:r>
                        <a:rPr lang="fr-FR" sz="1800" b="0" i="0" u="none" strike="noStrike" kern="1200" baseline="0" dirty="0">
                          <a:solidFill>
                            <a:schemeClr val="dk1"/>
                          </a:solidFill>
                          <a:latin typeface="+mn-lt"/>
                          <a:ea typeface="+mn-ea"/>
                          <a:cs typeface="+mn-cs"/>
                          <a:hlinkClick r:id="rId5"/>
                        </a:rPr>
                        <a:t>Murphy SA, et al. </a:t>
                      </a:r>
                      <a:r>
                        <a:rPr lang="fr-FR" sz="1800" b="0" i="1" u="none" strike="noStrike" kern="1200" baseline="0" dirty="0">
                          <a:solidFill>
                            <a:schemeClr val="dk1"/>
                          </a:solidFill>
                          <a:latin typeface="+mn-lt"/>
                          <a:ea typeface="+mn-ea"/>
                          <a:cs typeface="+mn-cs"/>
                          <a:hlinkClick r:id="rId5"/>
                        </a:rPr>
                        <a:t>JAMA Cardiology</a:t>
                      </a:r>
                      <a:r>
                        <a:rPr lang="fr-FR" sz="1800" b="0" i="0" u="none" strike="noStrike" kern="1200" baseline="0" dirty="0">
                          <a:solidFill>
                            <a:schemeClr val="dk1"/>
                          </a:solidFill>
                          <a:latin typeface="+mn-lt"/>
                          <a:ea typeface="+mn-ea"/>
                          <a:cs typeface="+mn-cs"/>
                          <a:hlinkClick r:id="rId5"/>
                        </a:rPr>
                        <a:t>. 2019</a:t>
                      </a:r>
                      <a:endParaRPr lang="en-US" sz="1800" b="0" i="0" u="none" strike="noStrike" kern="1200" baseline="0" dirty="0">
                        <a:solidFill>
                          <a:schemeClr val="dk1"/>
                        </a:solidFill>
                        <a:latin typeface="+mn-lt"/>
                        <a:ea typeface="+mn-ea"/>
                        <a:cs typeface="+mn-cs"/>
                      </a:endParaRPr>
                    </a:p>
                  </a:txBody>
                  <a:tcPr marT="91440" marB="91440"/>
                </a:tc>
                <a:extLst>
                  <a:ext uri="{0D108BD9-81ED-4DB2-BD59-A6C34878D82A}">
                    <a16:rowId xmlns:a16="http://schemas.microsoft.com/office/drawing/2014/main" val="1189235197"/>
                  </a:ext>
                </a:extLst>
              </a:tr>
              <a:tr h="0">
                <a:tc>
                  <a:txBody>
                    <a:bodyPr/>
                    <a:lstStyle/>
                    <a:p>
                      <a:r>
                        <a:rPr lang="en-IN" sz="1800" dirty="0"/>
                        <a:t>4</a:t>
                      </a:r>
                      <a:endParaRPr lang="en-US" sz="1800" dirty="0"/>
                    </a:p>
                  </a:txBody>
                  <a:tcPr marT="91440" marB="91440"/>
                </a:tc>
                <a:tc>
                  <a:txBody>
                    <a:bodyPr/>
                    <a:lstStyle/>
                    <a:p>
                      <a:pPr marL="0" marR="0" lvl="0" indent="0" algn="l" defTabSz="380848" rtl="0" eaLnBrk="1" fontAlgn="auto" latinLnBrk="0" hangingPunct="1">
                        <a:lnSpc>
                          <a:spcPct val="100000"/>
                        </a:lnSpc>
                        <a:spcBef>
                          <a:spcPts val="0"/>
                        </a:spcBef>
                        <a:spcAft>
                          <a:spcPts val="0"/>
                        </a:spcAft>
                        <a:buClrTx/>
                        <a:buSzTx/>
                        <a:buFontTx/>
                        <a:buNone/>
                        <a:tabLst/>
                        <a:defRPr/>
                      </a:pPr>
                      <a:r>
                        <a:rPr lang="en-US" sz="1800" b="0" i="0" u="none" strike="noStrike" kern="1200" baseline="0" dirty="0">
                          <a:solidFill>
                            <a:schemeClr val="dk1"/>
                          </a:solidFill>
                          <a:latin typeface="+mn-lt"/>
                          <a:ea typeface="+mn-ea"/>
                          <a:cs typeface="+mn-cs"/>
                        </a:rPr>
                        <a:t>Genetic risk </a:t>
                      </a:r>
                    </a:p>
                  </a:txBody>
                  <a:tcPr marT="91440" marB="91440"/>
                </a:tc>
                <a:tc>
                  <a:txBody>
                    <a:bodyPr/>
                    <a:lstStyle/>
                    <a:p>
                      <a:r>
                        <a:rPr lang="fr-FR" sz="1800" b="0" i="0" u="none" strike="noStrike" kern="1200" baseline="0" dirty="0">
                          <a:solidFill>
                            <a:schemeClr val="dk1"/>
                          </a:solidFill>
                          <a:latin typeface="+mn-lt"/>
                          <a:ea typeface="+mn-ea"/>
                          <a:cs typeface="+mn-cs"/>
                          <a:hlinkClick r:id="rId6"/>
                        </a:rPr>
                        <a:t>Marston NA, et al. </a:t>
                      </a:r>
                      <a:r>
                        <a:rPr lang="fr-FR" sz="1800" b="0" i="1" u="none" strike="noStrike" kern="1200" baseline="0" dirty="0">
                          <a:solidFill>
                            <a:schemeClr val="dk1"/>
                          </a:solidFill>
                          <a:latin typeface="+mn-lt"/>
                          <a:ea typeface="+mn-ea"/>
                          <a:cs typeface="+mn-cs"/>
                          <a:hlinkClick r:id="rId6"/>
                        </a:rPr>
                        <a:t>Circulation</a:t>
                      </a:r>
                      <a:r>
                        <a:rPr lang="fr-FR" sz="1800" b="0" i="0" u="none" strike="noStrike" kern="1200" baseline="0" dirty="0">
                          <a:solidFill>
                            <a:schemeClr val="dk1"/>
                          </a:solidFill>
                          <a:latin typeface="+mn-lt"/>
                          <a:ea typeface="+mn-ea"/>
                          <a:cs typeface="+mn-cs"/>
                          <a:hlinkClick r:id="rId6"/>
                        </a:rPr>
                        <a:t>. 20</a:t>
                      </a:r>
                      <a:r>
                        <a:rPr lang="fr-FR" sz="1800" b="0" i="0" u="none" strike="noStrike" kern="1200" baseline="0" dirty="0">
                          <a:solidFill>
                            <a:schemeClr val="dk1"/>
                          </a:solidFill>
                          <a:latin typeface="+mn-lt"/>
                          <a:ea typeface="+mn-ea"/>
                          <a:cs typeface="+mn-cs"/>
                        </a:rPr>
                        <a:t>20</a:t>
                      </a:r>
                    </a:p>
                  </a:txBody>
                  <a:tcPr marT="91440" marB="91440"/>
                </a:tc>
                <a:extLst>
                  <a:ext uri="{0D108BD9-81ED-4DB2-BD59-A6C34878D82A}">
                    <a16:rowId xmlns:a16="http://schemas.microsoft.com/office/drawing/2014/main" val="2123397804"/>
                  </a:ext>
                </a:extLst>
              </a:tr>
              <a:tr h="0">
                <a:tc>
                  <a:txBody>
                    <a:bodyPr/>
                    <a:lstStyle/>
                    <a:p>
                      <a:r>
                        <a:rPr lang="en-IN" sz="1800" dirty="0"/>
                        <a:t>5</a:t>
                      </a:r>
                      <a:endParaRPr lang="en-US" sz="1800" dirty="0"/>
                    </a:p>
                  </a:txBody>
                  <a:tcPr marT="91440" marB="91440"/>
                </a:tc>
                <a:tc>
                  <a:txBody>
                    <a:bodyPr/>
                    <a:lstStyle/>
                    <a:p>
                      <a:pPr marL="0" marR="0" lvl="0" indent="0" algn="l" defTabSz="380848" rtl="0" eaLnBrk="1" fontAlgn="auto" latinLnBrk="0" hangingPunct="1">
                        <a:lnSpc>
                          <a:spcPct val="100000"/>
                        </a:lnSpc>
                        <a:spcBef>
                          <a:spcPts val="0"/>
                        </a:spcBef>
                        <a:spcAft>
                          <a:spcPts val="0"/>
                        </a:spcAft>
                        <a:buClrTx/>
                        <a:buSzTx/>
                        <a:buFontTx/>
                        <a:buNone/>
                        <a:tabLst/>
                        <a:defRPr/>
                      </a:pPr>
                      <a:r>
                        <a:rPr lang="en-US" sz="1800" b="0" i="0" u="none" strike="noStrike" kern="1200" baseline="0" dirty="0">
                          <a:solidFill>
                            <a:schemeClr val="dk1"/>
                          </a:solidFill>
                          <a:latin typeface="+mn-lt"/>
                          <a:ea typeface="+mn-ea"/>
                          <a:cs typeface="+mn-cs"/>
                        </a:rPr>
                        <a:t>Age and gender </a:t>
                      </a:r>
                    </a:p>
                  </a:txBody>
                  <a:tcPr marT="91440" marB="91440"/>
                </a:tc>
                <a:tc>
                  <a:txBody>
                    <a:bodyPr/>
                    <a:lstStyle/>
                    <a:p>
                      <a:r>
                        <a:rPr lang="da-DK" sz="1800" b="0" i="0" u="none" strike="noStrike" kern="1200" baseline="0" dirty="0">
                          <a:solidFill>
                            <a:schemeClr val="dk1"/>
                          </a:solidFill>
                          <a:latin typeface="+mn-lt"/>
                          <a:ea typeface="+mn-ea"/>
                          <a:cs typeface="+mn-cs"/>
                          <a:hlinkClick r:id="rId7"/>
                        </a:rPr>
                        <a:t>Sever P, et al. </a:t>
                      </a:r>
                      <a:r>
                        <a:rPr lang="da-DK" sz="1800" b="0" i="1" u="none" strike="noStrike" kern="1200" baseline="0" dirty="0">
                          <a:solidFill>
                            <a:schemeClr val="dk1"/>
                          </a:solidFill>
                          <a:latin typeface="+mn-lt"/>
                          <a:ea typeface="+mn-ea"/>
                          <a:cs typeface="+mn-cs"/>
                          <a:hlinkClick r:id="rId7"/>
                        </a:rPr>
                        <a:t>Eur J Prev Cardiol</a:t>
                      </a:r>
                      <a:r>
                        <a:rPr lang="da-DK" sz="1800" b="0" i="0" u="none" strike="noStrike" kern="1200" baseline="0" dirty="0">
                          <a:solidFill>
                            <a:schemeClr val="dk1"/>
                          </a:solidFill>
                          <a:latin typeface="+mn-lt"/>
                          <a:ea typeface="+mn-ea"/>
                          <a:cs typeface="+mn-cs"/>
                          <a:hlinkClick r:id="rId7"/>
                        </a:rPr>
                        <a:t>. 2021</a:t>
                      </a:r>
                      <a:endParaRPr lang="da-DK" sz="1800" b="0" i="0" u="none" strike="noStrike" kern="1200" baseline="0" dirty="0">
                        <a:solidFill>
                          <a:schemeClr val="dk1"/>
                        </a:solidFill>
                        <a:latin typeface="+mn-lt"/>
                        <a:ea typeface="+mn-ea"/>
                        <a:cs typeface="+mn-cs"/>
                      </a:endParaRPr>
                    </a:p>
                  </a:txBody>
                  <a:tcPr marT="91440" marB="91440"/>
                </a:tc>
                <a:extLst>
                  <a:ext uri="{0D108BD9-81ED-4DB2-BD59-A6C34878D82A}">
                    <a16:rowId xmlns:a16="http://schemas.microsoft.com/office/drawing/2014/main" val="3404419597"/>
                  </a:ext>
                </a:extLst>
              </a:tr>
              <a:tr h="0">
                <a:tc>
                  <a:txBody>
                    <a:bodyPr/>
                    <a:lstStyle/>
                    <a:p>
                      <a:r>
                        <a:rPr lang="en-IN" sz="1800" dirty="0"/>
                        <a:t>6</a:t>
                      </a:r>
                      <a:endParaRPr lang="en-US" sz="1800" dirty="0"/>
                    </a:p>
                  </a:txBody>
                  <a:tcPr marT="91440" marB="91440"/>
                </a:tc>
                <a:tc>
                  <a:txBody>
                    <a:bodyPr/>
                    <a:lstStyle/>
                    <a:p>
                      <a:pPr marL="0" marR="0" lvl="0" indent="0" algn="l" defTabSz="380848" rtl="0" eaLnBrk="1" fontAlgn="auto" latinLnBrk="0" hangingPunct="1">
                        <a:lnSpc>
                          <a:spcPct val="100000"/>
                        </a:lnSpc>
                        <a:spcBef>
                          <a:spcPts val="0"/>
                        </a:spcBef>
                        <a:spcAft>
                          <a:spcPts val="0"/>
                        </a:spcAft>
                        <a:buClrTx/>
                        <a:buSzTx/>
                        <a:buFontTx/>
                        <a:buNone/>
                        <a:tabLst/>
                        <a:defRPr/>
                      </a:pPr>
                      <a:r>
                        <a:rPr lang="en-US" sz="1800" b="0" i="0" u="none" strike="noStrike" kern="1200" baseline="0" dirty="0">
                          <a:solidFill>
                            <a:schemeClr val="dk1"/>
                          </a:solidFill>
                          <a:latin typeface="+mn-lt"/>
                          <a:ea typeface="+mn-ea"/>
                          <a:cs typeface="+mn-cs"/>
                        </a:rPr>
                        <a:t>MI type and size </a:t>
                      </a:r>
                    </a:p>
                  </a:txBody>
                  <a:tcPr marT="91440" marB="91440"/>
                </a:tc>
                <a:tc>
                  <a:txBody>
                    <a:bodyPr/>
                    <a:lstStyle/>
                    <a:p>
                      <a:r>
                        <a:rPr lang="fr-FR" sz="1800" b="0" i="0" u="none" strike="noStrike" kern="1200" baseline="0" dirty="0">
                          <a:solidFill>
                            <a:schemeClr val="dk1"/>
                          </a:solidFill>
                          <a:latin typeface="+mn-lt"/>
                          <a:ea typeface="+mn-ea"/>
                          <a:cs typeface="+mn-cs"/>
                          <a:hlinkClick r:id="rId8"/>
                        </a:rPr>
                        <a:t>Wiviott SD, et al. </a:t>
                      </a:r>
                      <a:r>
                        <a:rPr lang="fr-FR" sz="1800" b="0" i="1" u="none" strike="noStrike" kern="1200" baseline="0" dirty="0">
                          <a:solidFill>
                            <a:schemeClr val="dk1"/>
                          </a:solidFill>
                          <a:latin typeface="+mn-lt"/>
                          <a:ea typeface="+mn-ea"/>
                          <a:cs typeface="+mn-cs"/>
                          <a:hlinkClick r:id="rId8"/>
                        </a:rPr>
                        <a:t>JAMA Cardiol</a:t>
                      </a:r>
                      <a:r>
                        <a:rPr lang="fr-FR" sz="1800" b="0" i="0" u="none" strike="noStrike" kern="1200" baseline="0" dirty="0">
                          <a:solidFill>
                            <a:schemeClr val="dk1"/>
                          </a:solidFill>
                          <a:latin typeface="+mn-lt"/>
                          <a:ea typeface="+mn-ea"/>
                          <a:cs typeface="+mn-cs"/>
                          <a:hlinkClick r:id="rId8"/>
                        </a:rPr>
                        <a:t>. 2020</a:t>
                      </a:r>
                      <a:endParaRPr lang="fr-FR" sz="1800" b="0" i="0" u="none" strike="noStrike" kern="1200" baseline="0" dirty="0">
                        <a:solidFill>
                          <a:schemeClr val="dk1"/>
                        </a:solidFill>
                        <a:latin typeface="+mn-lt"/>
                        <a:ea typeface="+mn-ea"/>
                        <a:cs typeface="+mn-cs"/>
                      </a:endParaRPr>
                    </a:p>
                  </a:txBody>
                  <a:tcPr marT="91440" marB="91440"/>
                </a:tc>
                <a:extLst>
                  <a:ext uri="{0D108BD9-81ED-4DB2-BD59-A6C34878D82A}">
                    <a16:rowId xmlns:a16="http://schemas.microsoft.com/office/drawing/2014/main" val="1842552596"/>
                  </a:ext>
                </a:extLst>
              </a:tr>
            </a:tbl>
          </a:graphicData>
        </a:graphic>
      </p:graphicFrame>
      <p:pic>
        <p:nvPicPr>
          <p:cNvPr id="4" name="Graphic 3" descr="House with solid fill">
            <a:hlinkClick r:id="rId9" action="ppaction://hlinksldjump"/>
            <a:extLst>
              <a:ext uri="{FF2B5EF4-FFF2-40B4-BE49-F238E27FC236}">
                <a16:creationId xmlns:a16="http://schemas.microsoft.com/office/drawing/2014/main" id="{432C368E-C4D0-3241-981B-965D5B7111B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524774981"/>
      </p:ext>
    </p:extLst>
  </p:cSld>
  <p:clrMapOvr>
    <a:masterClrMapping/>
  </p:clrMapOvr>
  <p:transition>
    <p:fade/>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E5B3B4-4849-4DD8-90F2-D0EA131D7A7C}"/>
              </a:ext>
            </a:extLst>
          </p:cNvPr>
          <p:cNvSpPr>
            <a:spLocks noGrp="1"/>
          </p:cNvSpPr>
          <p:nvPr>
            <p:ph type="title"/>
          </p:nvPr>
        </p:nvSpPr>
        <p:spPr>
          <a:xfrm>
            <a:off x="365127" y="365760"/>
            <a:ext cx="11461748" cy="466344"/>
          </a:xfrm>
        </p:spPr>
        <p:txBody>
          <a:bodyPr wrap="square" anchor="t">
            <a:noAutofit/>
          </a:bodyPr>
          <a:lstStyle/>
          <a:p>
            <a:pPr algn="l"/>
            <a:r>
              <a:rPr lang="en-US" sz="3300" noProof="0" dirty="0"/>
              <a:t>FOURIER Parent Trial</a:t>
            </a:r>
            <a:br>
              <a:rPr lang="en-US" sz="3200" noProof="0" dirty="0">
                <a:solidFill>
                  <a:schemeClr val="accent5"/>
                </a:solidFill>
              </a:rPr>
            </a:br>
            <a:r>
              <a:rPr lang="en-US" sz="2800" noProof="0" dirty="0"/>
              <a:t>&gt; 30 Published Sub-analyses</a:t>
            </a:r>
            <a:endParaRPr lang="en-US" sz="3200" noProof="0" dirty="0"/>
          </a:p>
        </p:txBody>
      </p:sp>
      <p:grpSp>
        <p:nvGrpSpPr>
          <p:cNvPr id="16" name="Group 15">
            <a:extLst>
              <a:ext uri="{FF2B5EF4-FFF2-40B4-BE49-F238E27FC236}">
                <a16:creationId xmlns:a16="http://schemas.microsoft.com/office/drawing/2014/main" id="{3ADA13A9-5156-EA4D-975B-B0A15C769624}"/>
              </a:ext>
            </a:extLst>
          </p:cNvPr>
          <p:cNvGrpSpPr/>
          <p:nvPr/>
        </p:nvGrpSpPr>
        <p:grpSpPr>
          <a:xfrm>
            <a:off x="8596462" y="1377157"/>
            <a:ext cx="3240000" cy="1904327"/>
            <a:chOff x="8538406" y="1377157"/>
            <a:chExt cx="3240000" cy="1904327"/>
          </a:xfrm>
        </p:grpSpPr>
        <p:sp>
          <p:nvSpPr>
            <p:cNvPr id="42" name="TextBox 41">
              <a:extLst>
                <a:ext uri="{FF2B5EF4-FFF2-40B4-BE49-F238E27FC236}">
                  <a16:creationId xmlns:a16="http://schemas.microsoft.com/office/drawing/2014/main" id="{1D103BA5-2BAB-55B4-7E45-743620C055E3}"/>
                </a:ext>
              </a:extLst>
            </p:cNvPr>
            <p:cNvSpPr txBox="1"/>
            <p:nvPr/>
          </p:nvSpPr>
          <p:spPr>
            <a:xfrm>
              <a:off x="8538406" y="1377157"/>
              <a:ext cx="3240000" cy="467239"/>
            </a:xfrm>
            <a:prstGeom prst="rect">
              <a:avLst/>
            </a:prstGeom>
            <a:solidFill>
              <a:schemeClr val="accent6">
                <a:lumMod val="75000"/>
              </a:schemeClr>
            </a:solidFill>
            <a:ln>
              <a:noFill/>
            </a:ln>
          </p:spPr>
          <p:txBody>
            <a:bodyPr wrap="square" tIns="18000" bIns="1800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latin typeface="Arial"/>
                  <a:ea typeface="+mn-ea"/>
                  <a:cs typeface="+mn-cs"/>
                </a:rPr>
                <a:t>4 analyses to advance </a:t>
              </a:r>
              <a:br>
                <a:rPr kumimoji="0" lang="en-US" sz="1400" b="1" i="0" u="none" strike="noStrike" kern="0" cap="none" spc="0" normalizeH="0" baseline="0" noProof="0" dirty="0">
                  <a:ln>
                    <a:noFill/>
                  </a:ln>
                  <a:solidFill>
                    <a:srgbClr val="FFFFFF"/>
                  </a:solidFill>
                  <a:effectLst/>
                  <a:uLnTx/>
                  <a:uFillTx/>
                  <a:latin typeface="Arial"/>
                  <a:ea typeface="+mn-ea"/>
                  <a:cs typeface="+mn-cs"/>
                </a:rPr>
              </a:br>
              <a:r>
                <a:rPr kumimoji="0" lang="en-US" sz="1400" b="1" i="0" u="none" strike="noStrike" kern="0" cap="none" spc="0" normalizeH="0" baseline="0" noProof="0" dirty="0">
                  <a:ln>
                    <a:noFill/>
                  </a:ln>
                  <a:solidFill>
                    <a:srgbClr val="FFFFFF"/>
                  </a:solidFill>
                  <a:effectLst/>
                  <a:uLnTx/>
                  <a:uFillTx/>
                  <a:latin typeface="Arial"/>
                  <a:ea typeface="+mn-ea"/>
                  <a:cs typeface="+mn-cs"/>
                </a:rPr>
                <a:t>patient identification</a:t>
              </a:r>
              <a:endParaRPr kumimoji="0" lang="en-CA" sz="1400" b="1" i="0" u="none" strike="noStrike" kern="0" cap="none" spc="0" normalizeH="0" baseline="0" noProof="0" dirty="0">
                <a:ln>
                  <a:noFill/>
                </a:ln>
                <a:solidFill>
                  <a:srgbClr val="FFFFFF"/>
                </a:solidFill>
                <a:effectLst/>
                <a:uLnTx/>
                <a:uFillTx/>
                <a:latin typeface="Arial"/>
                <a:ea typeface="+mn-ea"/>
                <a:cs typeface="+mn-cs"/>
              </a:endParaRPr>
            </a:p>
          </p:txBody>
        </p:sp>
        <p:sp>
          <p:nvSpPr>
            <p:cNvPr id="43" name="Rectangle 42">
              <a:extLst>
                <a:ext uri="{FF2B5EF4-FFF2-40B4-BE49-F238E27FC236}">
                  <a16:creationId xmlns:a16="http://schemas.microsoft.com/office/drawing/2014/main" id="{4AA162E4-4B52-25E4-A3D8-2730DD9090D1}"/>
                </a:ext>
              </a:extLst>
            </p:cNvPr>
            <p:cNvSpPr/>
            <p:nvPr/>
          </p:nvSpPr>
          <p:spPr bwMode="auto">
            <a:xfrm>
              <a:off x="8538406" y="1843668"/>
              <a:ext cx="3240000" cy="360000"/>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Methods for estimating LDL-C levels</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(2018)</a:t>
              </a:r>
            </a:p>
          </p:txBody>
        </p:sp>
        <p:sp>
          <p:nvSpPr>
            <p:cNvPr id="44" name="Rectangle 43">
              <a:extLst>
                <a:ext uri="{FF2B5EF4-FFF2-40B4-BE49-F238E27FC236}">
                  <a16:creationId xmlns:a16="http://schemas.microsoft.com/office/drawing/2014/main" id="{DE71E6E6-7CAC-CC82-7997-7102500F1393}"/>
                </a:ext>
              </a:extLst>
            </p:cNvPr>
            <p:cNvSpPr/>
            <p:nvPr/>
          </p:nvSpPr>
          <p:spPr bwMode="auto">
            <a:xfrm>
              <a:off x="8538406" y="2202940"/>
              <a:ext cx="3240000" cy="360000"/>
            </a:xfrm>
            <a:prstGeom prst="rect">
              <a:avLst/>
            </a:prstGeom>
            <a:solidFill>
              <a:schemeClr val="accent6">
                <a:lumMod val="40000"/>
                <a:lumOff val="6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Genetic risk score for stroke</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p>
          </p:txBody>
        </p:sp>
        <p:sp>
          <p:nvSpPr>
            <p:cNvPr id="45" name="Rectangle 44">
              <a:extLst>
                <a:ext uri="{FF2B5EF4-FFF2-40B4-BE49-F238E27FC236}">
                  <a16:creationId xmlns:a16="http://schemas.microsoft.com/office/drawing/2014/main" id="{51D97A56-92CC-B56D-B6EA-04BB1F7F5062}"/>
                </a:ext>
              </a:extLst>
            </p:cNvPr>
            <p:cNvSpPr/>
            <p:nvPr/>
          </p:nvSpPr>
          <p:spPr bwMode="auto">
            <a:xfrm>
              <a:off x="8538406" y="2562212"/>
              <a:ext cx="3240000" cy="360000"/>
            </a:xfrm>
            <a:prstGeom prst="rect">
              <a:avLst/>
            </a:prstGeom>
            <a:solidFill>
              <a:schemeClr val="accent6">
                <a:lumMod val="20000"/>
                <a:lumOff val="8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High-sensitivity troponin</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(2021)</a:t>
              </a:r>
            </a:p>
          </p:txBody>
        </p:sp>
        <p:sp>
          <p:nvSpPr>
            <p:cNvPr id="46" name="Rectangle 45">
              <a:extLst>
                <a:ext uri="{FF2B5EF4-FFF2-40B4-BE49-F238E27FC236}">
                  <a16:creationId xmlns:a16="http://schemas.microsoft.com/office/drawing/2014/main" id="{6BE6011F-91A0-83E8-0C88-0AAD6BB70B73}"/>
                </a:ext>
              </a:extLst>
            </p:cNvPr>
            <p:cNvSpPr/>
            <p:nvPr/>
          </p:nvSpPr>
          <p:spPr bwMode="auto">
            <a:xfrm>
              <a:off x="8538406" y="2921484"/>
              <a:ext cx="3240000" cy="360000"/>
            </a:xfrm>
            <a:prstGeom prst="rect">
              <a:avLst/>
            </a:prstGeom>
            <a:solidFill>
              <a:schemeClr val="tx2">
                <a:lumMod val="20000"/>
                <a:lumOff val="8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Biomarker risk prediction</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(2021)</a:t>
              </a:r>
            </a:p>
          </p:txBody>
        </p:sp>
      </p:grpSp>
      <p:grpSp>
        <p:nvGrpSpPr>
          <p:cNvPr id="5" name="Group 4">
            <a:extLst>
              <a:ext uri="{FF2B5EF4-FFF2-40B4-BE49-F238E27FC236}">
                <a16:creationId xmlns:a16="http://schemas.microsoft.com/office/drawing/2014/main" id="{A2F9DECE-1471-A1A2-61F4-6704B2AAAE52}"/>
              </a:ext>
            </a:extLst>
          </p:cNvPr>
          <p:cNvGrpSpPr/>
          <p:nvPr/>
        </p:nvGrpSpPr>
        <p:grpSpPr>
          <a:xfrm>
            <a:off x="365127" y="3810824"/>
            <a:ext cx="3240000" cy="1966692"/>
            <a:chOff x="405615" y="3810824"/>
            <a:chExt cx="3240000" cy="1966692"/>
          </a:xfrm>
        </p:grpSpPr>
        <p:sp>
          <p:nvSpPr>
            <p:cNvPr id="34" name="TextBox 33">
              <a:extLst>
                <a:ext uri="{FF2B5EF4-FFF2-40B4-BE49-F238E27FC236}">
                  <a16:creationId xmlns:a16="http://schemas.microsoft.com/office/drawing/2014/main" id="{34272F04-06E8-77B3-0CC3-3AEBB32A15E2}"/>
                </a:ext>
              </a:extLst>
            </p:cNvPr>
            <p:cNvSpPr txBox="1"/>
            <p:nvPr/>
          </p:nvSpPr>
          <p:spPr>
            <a:xfrm>
              <a:off x="405615" y="3810824"/>
              <a:ext cx="3240000" cy="466344"/>
            </a:xfrm>
            <a:prstGeom prst="rect">
              <a:avLst/>
            </a:prstGeom>
            <a:solidFill>
              <a:schemeClr val="accent2">
                <a:lumMod val="75000"/>
              </a:schemeClr>
            </a:solidFill>
            <a:ln>
              <a:noFill/>
            </a:ln>
          </p:spPr>
          <p:txBody>
            <a:bodyPr wrap="square" t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latin typeface="Arial"/>
                  <a:ea typeface="+mn-ea"/>
                  <a:cs typeface="+mn-cs"/>
                </a:rPr>
                <a:t>3 analyses on </a:t>
              </a:r>
              <a:br>
                <a:rPr kumimoji="0" lang="en-US" sz="1400" b="1" i="0" u="none" strike="noStrike" kern="0" cap="none" spc="0" normalizeH="0" baseline="0" noProof="0" dirty="0">
                  <a:ln>
                    <a:noFill/>
                  </a:ln>
                  <a:solidFill>
                    <a:srgbClr val="FFFFFF"/>
                  </a:solidFill>
                  <a:effectLst/>
                  <a:uLnTx/>
                  <a:uFillTx/>
                  <a:latin typeface="Arial"/>
                  <a:ea typeface="+mn-ea"/>
                  <a:cs typeface="+mn-cs"/>
                </a:rPr>
              </a:br>
              <a:r>
                <a:rPr kumimoji="0" lang="en-US" sz="1400" b="1" i="0" u="none" strike="noStrike" kern="0" cap="none" spc="0" normalizeH="0" baseline="0" noProof="0" dirty="0">
                  <a:ln>
                    <a:noFill/>
                  </a:ln>
                  <a:solidFill>
                    <a:srgbClr val="FFFFFF"/>
                  </a:solidFill>
                  <a:effectLst/>
                  <a:uLnTx/>
                  <a:uFillTx/>
                  <a:latin typeface="Arial"/>
                  <a:ea typeface="+mn-ea"/>
                  <a:cs typeface="+mn-cs"/>
                </a:rPr>
                <a:t>patient subgroups</a:t>
              </a:r>
              <a:endParaRPr kumimoji="0" lang="en-CA" sz="1400" b="1" i="0" u="none" strike="noStrike" kern="0" cap="none" spc="0" normalizeH="0" baseline="0" noProof="0" dirty="0">
                <a:ln>
                  <a:noFill/>
                </a:ln>
                <a:solidFill>
                  <a:srgbClr val="FFFFFF"/>
                </a:solidFill>
                <a:effectLst/>
                <a:uLnTx/>
                <a:uFillTx/>
                <a:latin typeface="Arial"/>
                <a:ea typeface="+mn-ea"/>
                <a:cs typeface="+mn-cs"/>
              </a:endParaRPr>
            </a:p>
          </p:txBody>
        </p:sp>
        <p:sp>
          <p:nvSpPr>
            <p:cNvPr id="35" name="TextBox 34">
              <a:extLst>
                <a:ext uri="{FF2B5EF4-FFF2-40B4-BE49-F238E27FC236}">
                  <a16:creationId xmlns:a16="http://schemas.microsoft.com/office/drawing/2014/main" id="{F6972C77-6AF9-22E1-BA94-6862C173076C}"/>
                </a:ext>
              </a:extLst>
            </p:cNvPr>
            <p:cNvSpPr txBox="1"/>
            <p:nvPr/>
          </p:nvSpPr>
          <p:spPr>
            <a:xfrm>
              <a:off x="405615" y="4275788"/>
              <a:ext cx="3240000" cy="475488"/>
            </a:xfrm>
            <a:prstGeom prst="rect">
              <a:avLst/>
            </a:prstGeom>
            <a:solidFill>
              <a:schemeClr val="accent2">
                <a:lumMod val="60000"/>
                <a:lumOff val="40000"/>
              </a:schemeClr>
            </a:solidFill>
            <a:ln>
              <a:noFill/>
            </a:ln>
          </p:spPr>
          <p:txBody>
            <a:bodyPr wrap="square" rtlCol="0">
              <a:spAutoFit/>
            </a:bodyPr>
            <a:lstStyle/>
            <a:p>
              <a:pPr marL="180000" marR="0" lvl="0" indent="-180000" algn="l"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Age and gender</a:t>
              </a:r>
              <a:b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endParaRPr kumimoji="0" lang="en-CA" sz="1067"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36" name="TextBox 35">
              <a:extLst>
                <a:ext uri="{FF2B5EF4-FFF2-40B4-BE49-F238E27FC236}">
                  <a16:creationId xmlns:a16="http://schemas.microsoft.com/office/drawing/2014/main" id="{CA59AA52-1E48-A4AA-35D8-DA2BBC538330}"/>
                </a:ext>
              </a:extLst>
            </p:cNvPr>
            <p:cNvSpPr txBox="1"/>
            <p:nvPr/>
          </p:nvSpPr>
          <p:spPr>
            <a:xfrm>
              <a:off x="405615" y="5201516"/>
              <a:ext cx="3240000" cy="576000"/>
            </a:xfrm>
            <a:prstGeom prst="rect">
              <a:avLst/>
            </a:prstGeom>
            <a:solidFill>
              <a:schemeClr val="accent2">
                <a:lumMod val="20000"/>
                <a:lumOff val="80000"/>
              </a:schemeClr>
            </a:solidFill>
            <a:ln>
              <a:noFill/>
            </a:ln>
          </p:spPr>
          <p:txBody>
            <a:bodyPr wrap="square" rtlCol="0">
              <a:spAutoFit/>
            </a:bodyPr>
            <a:lstStyle/>
            <a:p>
              <a:pPr marL="180000" marR="0" lvl="0" indent="-180000" algn="l"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SLR and meta-analysis on efficacy </a:t>
              </a:r>
              <a:b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of lowering LDL-C in elderly patients</a:t>
              </a:r>
              <a:b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endParaRPr kumimoji="0" lang="en-CA" sz="1067" b="1"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37" name="TextBox 36">
              <a:extLst>
                <a:ext uri="{FF2B5EF4-FFF2-40B4-BE49-F238E27FC236}">
                  <a16:creationId xmlns:a16="http://schemas.microsoft.com/office/drawing/2014/main" id="{8770AA4D-3450-6003-8E6A-876B47B276B8}"/>
                </a:ext>
              </a:extLst>
            </p:cNvPr>
            <p:cNvSpPr txBox="1"/>
            <p:nvPr/>
          </p:nvSpPr>
          <p:spPr>
            <a:xfrm>
              <a:off x="405615" y="4738652"/>
              <a:ext cx="3240000" cy="475488"/>
            </a:xfrm>
            <a:prstGeom prst="rect">
              <a:avLst/>
            </a:prstGeom>
            <a:solidFill>
              <a:schemeClr val="accent2">
                <a:lumMod val="40000"/>
                <a:lumOff val="60000"/>
              </a:schemeClr>
            </a:solidFill>
            <a:ln>
              <a:noFill/>
            </a:ln>
          </p:spPr>
          <p:txBody>
            <a:bodyPr wrap="square" rtlCol="0">
              <a:spAutoFit/>
            </a:bodyPr>
            <a:lstStyle/>
            <a:p>
              <a:pPr marL="180000" marR="0" lvl="0" indent="-180000" algn="l" defTabSz="121917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Asian patients</a:t>
              </a:r>
              <a:b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endParaRPr kumimoji="0" lang="en-CA" sz="1067" b="1"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grpSp>
      <p:grpSp>
        <p:nvGrpSpPr>
          <p:cNvPr id="11" name="Group 10">
            <a:extLst>
              <a:ext uri="{FF2B5EF4-FFF2-40B4-BE49-F238E27FC236}">
                <a16:creationId xmlns:a16="http://schemas.microsoft.com/office/drawing/2014/main" id="{0AE73B5F-1551-7F09-E9E0-CDE406463B75}"/>
              </a:ext>
            </a:extLst>
          </p:cNvPr>
          <p:cNvGrpSpPr/>
          <p:nvPr/>
        </p:nvGrpSpPr>
        <p:grpSpPr>
          <a:xfrm>
            <a:off x="8603416" y="3810824"/>
            <a:ext cx="3233046" cy="1966692"/>
            <a:chOff x="8545360" y="3810824"/>
            <a:chExt cx="3233046" cy="1966692"/>
          </a:xfrm>
        </p:grpSpPr>
        <p:sp>
          <p:nvSpPr>
            <p:cNvPr id="29" name="TextBox 28">
              <a:extLst>
                <a:ext uri="{FF2B5EF4-FFF2-40B4-BE49-F238E27FC236}">
                  <a16:creationId xmlns:a16="http://schemas.microsoft.com/office/drawing/2014/main" id="{A82A762E-75F4-B88B-141D-BB1057DB4AE8}"/>
                </a:ext>
              </a:extLst>
            </p:cNvPr>
            <p:cNvSpPr txBox="1"/>
            <p:nvPr/>
          </p:nvSpPr>
          <p:spPr>
            <a:xfrm>
              <a:off x="8545360" y="3810824"/>
              <a:ext cx="3233046" cy="466344"/>
            </a:xfrm>
            <a:prstGeom prst="rect">
              <a:avLst/>
            </a:prstGeom>
            <a:solidFill>
              <a:schemeClr val="accent2">
                <a:lumMod val="75000"/>
              </a:schemeClr>
            </a:solidFill>
            <a:ln>
              <a:noFill/>
            </a:ln>
          </p:spPr>
          <p:txBody>
            <a:bodyPr wrap="square" t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latin typeface="Arial"/>
                  <a:ea typeface="+mn-ea"/>
                  <a:cs typeface="+mn-cs"/>
                </a:rPr>
                <a:t>4 analyses focused on MI </a:t>
              </a:r>
              <a:br>
                <a:rPr kumimoji="0" lang="en-US" sz="1400" b="1" i="0" u="none" strike="noStrike" kern="0" cap="none" spc="0" normalizeH="0" baseline="0" noProof="0" dirty="0">
                  <a:ln>
                    <a:noFill/>
                  </a:ln>
                  <a:solidFill>
                    <a:srgbClr val="FFFFFF"/>
                  </a:solidFill>
                  <a:effectLst/>
                  <a:uLnTx/>
                  <a:uFillTx/>
                  <a:latin typeface="Arial"/>
                  <a:ea typeface="+mn-ea"/>
                  <a:cs typeface="+mn-cs"/>
                </a:rPr>
              </a:br>
              <a:r>
                <a:rPr kumimoji="0" lang="en-US" sz="1400" b="1" i="0" u="none" strike="noStrike" kern="0" cap="none" spc="0" normalizeH="0" baseline="0" noProof="0" dirty="0">
                  <a:ln>
                    <a:noFill/>
                  </a:ln>
                  <a:solidFill>
                    <a:srgbClr val="FFFFFF"/>
                  </a:solidFill>
                  <a:effectLst/>
                  <a:uLnTx/>
                  <a:uFillTx/>
                  <a:latin typeface="Arial"/>
                  <a:ea typeface="+mn-ea"/>
                  <a:cs typeface="+mn-cs"/>
                </a:rPr>
                <a:t>subgroups and outcomes</a:t>
              </a:r>
              <a:endParaRPr kumimoji="0" lang="en-CA" sz="1400" b="1" i="0" u="none" strike="noStrike" kern="0" cap="none" spc="0" normalizeH="0" baseline="0" noProof="0" dirty="0">
                <a:ln>
                  <a:noFill/>
                </a:ln>
                <a:solidFill>
                  <a:srgbClr val="FFFFFF"/>
                </a:solidFill>
                <a:effectLst/>
                <a:uLnTx/>
                <a:uFillTx/>
                <a:latin typeface="Arial"/>
                <a:ea typeface="+mn-ea"/>
                <a:cs typeface="+mn-cs"/>
              </a:endParaRPr>
            </a:p>
          </p:txBody>
        </p:sp>
        <p:sp>
          <p:nvSpPr>
            <p:cNvPr id="30" name="Rectangle 29">
              <a:extLst>
                <a:ext uri="{FF2B5EF4-FFF2-40B4-BE49-F238E27FC236}">
                  <a16:creationId xmlns:a16="http://schemas.microsoft.com/office/drawing/2014/main" id="{7D01E3E1-9988-C7D3-8CE2-08224692C89E}"/>
                </a:ext>
              </a:extLst>
            </p:cNvPr>
            <p:cNvSpPr/>
            <p:nvPr/>
          </p:nvSpPr>
          <p:spPr bwMode="auto">
            <a:xfrm>
              <a:off x="8545360" y="4275788"/>
              <a:ext cx="3233046" cy="471989"/>
            </a:xfrm>
            <a:prstGeom prst="rect">
              <a:avLst/>
            </a:prstGeom>
            <a:solidFill>
              <a:schemeClr val="accent2">
                <a:lumMod val="60000"/>
                <a:lumOff val="4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MI (&lt; 2 years, # prior MI, MV disease)</a:t>
              </a:r>
              <a:br>
                <a:rPr kumimoji="0" lang="en-US" sz="1067"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(2018)</a:t>
              </a:r>
              <a:endParaRPr kumimoji="0" lang="en-CA" sz="1067"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31" name="Rectangle 30">
              <a:extLst>
                <a:ext uri="{FF2B5EF4-FFF2-40B4-BE49-F238E27FC236}">
                  <a16:creationId xmlns:a16="http://schemas.microsoft.com/office/drawing/2014/main" id="{6F3BABDD-0271-75D2-D964-674E4E8FBE4C}"/>
                </a:ext>
              </a:extLst>
            </p:cNvPr>
            <p:cNvSpPr/>
            <p:nvPr/>
          </p:nvSpPr>
          <p:spPr bwMode="auto">
            <a:xfrm>
              <a:off x="10302406" y="5201516"/>
              <a:ext cx="1476000" cy="576000"/>
            </a:xfrm>
            <a:prstGeom prst="rect">
              <a:avLst/>
            </a:prstGeom>
            <a:solidFill>
              <a:schemeClr val="accent2">
                <a:lumMod val="20000"/>
                <a:lumOff val="8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MI type and size </a:t>
              </a:r>
              <a:br>
                <a:rPr kumimoji="0" lang="en-US" sz="933"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endParaRPr kumimoji="0" lang="en-CA" sz="1067"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32" name="Rectangle 31">
              <a:extLst>
                <a:ext uri="{FF2B5EF4-FFF2-40B4-BE49-F238E27FC236}">
                  <a16:creationId xmlns:a16="http://schemas.microsoft.com/office/drawing/2014/main" id="{5823AE20-4265-173D-24E1-13F83D30EBC5}"/>
                </a:ext>
              </a:extLst>
            </p:cNvPr>
            <p:cNvSpPr/>
            <p:nvPr/>
          </p:nvSpPr>
          <p:spPr bwMode="auto">
            <a:xfrm>
              <a:off x="8545360" y="5201516"/>
              <a:ext cx="1728000" cy="576000"/>
            </a:xfrm>
            <a:prstGeom prst="rect">
              <a:avLst/>
            </a:prstGeom>
            <a:solidFill>
              <a:schemeClr val="accent2">
                <a:lumMod val="20000"/>
                <a:lumOff val="8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Total CV events</a:t>
              </a:r>
              <a:br>
                <a:rPr kumimoji="0" lang="en-US" sz="1067"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(2019)</a:t>
              </a:r>
            </a:p>
          </p:txBody>
        </p:sp>
        <p:sp>
          <p:nvSpPr>
            <p:cNvPr id="33" name="Rectangle 32">
              <a:extLst>
                <a:ext uri="{FF2B5EF4-FFF2-40B4-BE49-F238E27FC236}">
                  <a16:creationId xmlns:a16="http://schemas.microsoft.com/office/drawing/2014/main" id="{4694EA33-C2B0-3DB8-CF78-F8BDDC9A71ED}"/>
                </a:ext>
              </a:extLst>
            </p:cNvPr>
            <p:cNvSpPr/>
            <p:nvPr/>
          </p:nvSpPr>
          <p:spPr bwMode="auto">
            <a:xfrm>
              <a:off x="8545360" y="4738652"/>
              <a:ext cx="3233046" cy="471989"/>
            </a:xfrm>
            <a:prstGeom prst="rect">
              <a:avLst/>
            </a:prstGeom>
            <a:solidFill>
              <a:schemeClr val="accent2">
                <a:lumMod val="40000"/>
                <a:lumOff val="6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Recent MI (&lt; 1 year)</a:t>
              </a:r>
              <a:br>
                <a:rPr kumimoji="0" lang="en-US" sz="1067"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3161">
                      <a:lumMod val="50000"/>
                    </a:srgbClr>
                  </a:solidFill>
                  <a:effectLst/>
                  <a:uLnTx/>
                  <a:uFillTx/>
                  <a:latin typeface="Arial"/>
                  <a:ea typeface="+mn-ea"/>
                  <a:cs typeface="+mn-cs"/>
                </a:rPr>
                <a:t>(2020)</a:t>
              </a:r>
              <a:endParaRPr kumimoji="0" lang="en-CA" sz="1067" b="0" i="0" u="none" strike="noStrike" kern="0" cap="none" spc="0" normalizeH="0" baseline="0" noProof="0" dirty="0">
                <a:ln>
                  <a:noFill/>
                </a:ln>
                <a:solidFill>
                  <a:srgbClr val="003161">
                    <a:lumMod val="50000"/>
                  </a:srgbClr>
                </a:solidFill>
                <a:effectLst/>
                <a:uLnTx/>
                <a:uFillTx/>
                <a:latin typeface="Arial"/>
                <a:ea typeface="+mn-ea"/>
                <a:cs typeface="+mn-cs"/>
              </a:endParaRPr>
            </a:p>
          </p:txBody>
        </p:sp>
      </p:grpSp>
      <p:grpSp>
        <p:nvGrpSpPr>
          <p:cNvPr id="4" name="Group 3">
            <a:extLst>
              <a:ext uri="{FF2B5EF4-FFF2-40B4-BE49-F238E27FC236}">
                <a16:creationId xmlns:a16="http://schemas.microsoft.com/office/drawing/2014/main" id="{D8AAD915-471F-3FF0-406D-1413325AFE46}"/>
              </a:ext>
            </a:extLst>
          </p:cNvPr>
          <p:cNvGrpSpPr/>
          <p:nvPr/>
        </p:nvGrpSpPr>
        <p:grpSpPr>
          <a:xfrm>
            <a:off x="365127" y="1377157"/>
            <a:ext cx="3240000" cy="2263600"/>
            <a:chOff x="405614" y="1377157"/>
            <a:chExt cx="3240000" cy="2263600"/>
          </a:xfrm>
        </p:grpSpPr>
        <p:sp>
          <p:nvSpPr>
            <p:cNvPr id="47" name="Rectangle 46">
              <a:extLst>
                <a:ext uri="{FF2B5EF4-FFF2-40B4-BE49-F238E27FC236}">
                  <a16:creationId xmlns:a16="http://schemas.microsoft.com/office/drawing/2014/main" id="{0AEF5313-20BC-B0F1-1859-E693853C3CCC}"/>
                </a:ext>
              </a:extLst>
            </p:cNvPr>
            <p:cNvSpPr/>
            <p:nvPr/>
          </p:nvSpPr>
          <p:spPr bwMode="auto">
            <a:xfrm>
              <a:off x="405614" y="1843668"/>
              <a:ext cx="3240000" cy="360000"/>
            </a:xfrm>
            <a:prstGeom prst="rect">
              <a:avLst/>
            </a:prstGeom>
            <a:solidFill>
              <a:schemeClr val="accent6">
                <a:lumMod val="60000"/>
                <a:lumOff val="40000"/>
              </a:schemeClr>
            </a:solidFill>
            <a:ln w="9525" cap="flat" cmpd="sng" algn="ctr">
              <a:noFill/>
              <a:prstDash val="solid"/>
              <a:round/>
              <a:headEnd type="none" w="med" len="med"/>
              <a:tailEnd type="none" w="med" len="med"/>
            </a:ln>
            <a:effectLst/>
          </p:spPr>
          <p:txBody>
            <a:bodyPr vert="horz" wrap="square" lIns="121920" tIns="18000" rIns="121920" bIns="1800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Achieved LDL-C </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(2017)</a:t>
              </a:r>
            </a:p>
          </p:txBody>
        </p:sp>
        <p:sp>
          <p:nvSpPr>
            <p:cNvPr id="70" name="TextBox 69">
              <a:extLst>
                <a:ext uri="{FF2B5EF4-FFF2-40B4-BE49-F238E27FC236}">
                  <a16:creationId xmlns:a16="http://schemas.microsoft.com/office/drawing/2014/main" id="{7FBA1C75-8630-8470-4B8D-DE1A113703C3}"/>
                </a:ext>
              </a:extLst>
            </p:cNvPr>
            <p:cNvSpPr txBox="1"/>
            <p:nvPr/>
          </p:nvSpPr>
          <p:spPr>
            <a:xfrm>
              <a:off x="405614" y="1377157"/>
              <a:ext cx="3240000" cy="467239"/>
            </a:xfrm>
            <a:prstGeom prst="rect">
              <a:avLst/>
            </a:prstGeom>
            <a:solidFill>
              <a:schemeClr val="accent6">
                <a:lumMod val="75000"/>
              </a:schemeClr>
            </a:solidFill>
            <a:ln w="12700">
              <a:noFill/>
            </a:ln>
          </p:spPr>
          <p:txBody>
            <a:bodyPr wrap="square" tIns="18000" bIns="1800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latin typeface="Arial"/>
                  <a:ea typeface="+mn-ea"/>
                  <a:cs typeface="+mn-cs"/>
                </a:rPr>
                <a:t>5 analyses </a:t>
              </a:r>
              <a:br>
                <a:rPr kumimoji="0" lang="en-US" sz="1400" b="1" i="0" u="none" strike="noStrike" kern="0" cap="none" spc="0" normalizeH="0" baseline="0" noProof="0" dirty="0">
                  <a:ln>
                    <a:noFill/>
                  </a:ln>
                  <a:solidFill>
                    <a:srgbClr val="FFFFFF"/>
                  </a:solidFill>
                  <a:effectLst/>
                  <a:uLnTx/>
                  <a:uFillTx/>
                  <a:latin typeface="Arial"/>
                  <a:ea typeface="+mn-ea"/>
                  <a:cs typeface="+mn-cs"/>
                </a:rPr>
              </a:br>
              <a:r>
                <a:rPr kumimoji="0" lang="en-US" sz="1400" b="1" i="0" u="none" strike="noStrike" kern="0" cap="none" spc="0" normalizeH="0" baseline="0" noProof="0" dirty="0">
                  <a:ln>
                    <a:noFill/>
                  </a:ln>
                  <a:solidFill>
                    <a:srgbClr val="FFFFFF"/>
                  </a:solidFill>
                  <a:effectLst/>
                  <a:uLnTx/>
                  <a:uFillTx/>
                  <a:latin typeface="Arial"/>
                  <a:ea typeface="+mn-ea"/>
                  <a:cs typeface="+mn-cs"/>
                </a:rPr>
                <a:t>on LDL-C</a:t>
              </a:r>
              <a:endParaRPr kumimoji="0" lang="en-CA" sz="1400" b="1" i="0" u="none" strike="noStrike" kern="0" cap="none" spc="0" normalizeH="0" baseline="0" noProof="0" dirty="0">
                <a:ln>
                  <a:noFill/>
                </a:ln>
                <a:solidFill>
                  <a:srgbClr val="FFFFFF"/>
                </a:solidFill>
                <a:effectLst/>
                <a:uLnTx/>
                <a:uFillTx/>
                <a:latin typeface="Arial"/>
                <a:ea typeface="+mn-ea"/>
                <a:cs typeface="+mn-cs"/>
              </a:endParaRPr>
            </a:p>
          </p:txBody>
        </p:sp>
        <p:sp>
          <p:nvSpPr>
            <p:cNvPr id="72" name="Rectangle 71">
              <a:extLst>
                <a:ext uri="{FF2B5EF4-FFF2-40B4-BE49-F238E27FC236}">
                  <a16:creationId xmlns:a16="http://schemas.microsoft.com/office/drawing/2014/main" id="{91C41EC1-ACF7-FEA3-501B-4074FDA30F02}"/>
                </a:ext>
              </a:extLst>
            </p:cNvPr>
            <p:cNvSpPr/>
            <p:nvPr/>
          </p:nvSpPr>
          <p:spPr bwMode="auto">
            <a:xfrm>
              <a:off x="405614" y="2202940"/>
              <a:ext cx="3240000" cy="360000"/>
            </a:xfrm>
            <a:prstGeom prst="rect">
              <a:avLst/>
            </a:prstGeom>
            <a:solidFill>
              <a:schemeClr val="accent6">
                <a:lumMod val="40000"/>
                <a:lumOff val="60000"/>
              </a:schemeClr>
            </a:solidFill>
            <a:ln w="9525" cap="flat" cmpd="sng" algn="ctr">
              <a:noFill/>
              <a:prstDash val="solid"/>
              <a:round/>
              <a:headEnd type="none" w="med" len="med"/>
              <a:tailEnd type="none" w="med" len="med"/>
            </a:ln>
            <a:effectLst/>
          </p:spPr>
          <p:txBody>
            <a:bodyPr vert="horz" wrap="square" lIns="121920" tIns="18000" rIns="121920" bIns="1800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Low LDL-C and max potency statins </a:t>
              </a: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(2017)</a:t>
              </a:r>
            </a:p>
          </p:txBody>
        </p:sp>
        <p:sp>
          <p:nvSpPr>
            <p:cNvPr id="87" name="Rectangle 86">
              <a:extLst>
                <a:ext uri="{FF2B5EF4-FFF2-40B4-BE49-F238E27FC236}">
                  <a16:creationId xmlns:a16="http://schemas.microsoft.com/office/drawing/2014/main" id="{31E5CF0F-F663-528D-9A33-715B9EB182F9}"/>
                </a:ext>
              </a:extLst>
            </p:cNvPr>
            <p:cNvSpPr/>
            <p:nvPr/>
          </p:nvSpPr>
          <p:spPr bwMode="auto">
            <a:xfrm>
              <a:off x="405614" y="2562212"/>
              <a:ext cx="3240000" cy="360000"/>
            </a:xfrm>
            <a:prstGeom prst="rect">
              <a:avLst/>
            </a:prstGeom>
            <a:solidFill>
              <a:schemeClr val="accent6">
                <a:lumMod val="20000"/>
                <a:lumOff val="80000"/>
              </a:schemeClr>
            </a:solidFill>
            <a:ln w="9525" cap="flat" cmpd="sng" algn="ctr">
              <a:noFill/>
              <a:prstDash val="solid"/>
              <a:round/>
              <a:headEnd type="none" w="med" len="med"/>
              <a:tailEnd type="none" w="med" len="med"/>
            </a:ln>
            <a:effectLst/>
          </p:spPr>
          <p:txBody>
            <a:bodyPr vert="horz" wrap="square" lIns="121920" tIns="18000" rIns="121920" bIns="1800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LDL-C reduction by baseline LDL-C</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p>
          </p:txBody>
        </p:sp>
        <p:sp>
          <p:nvSpPr>
            <p:cNvPr id="88" name="Rectangle 87">
              <a:extLst>
                <a:ext uri="{FF2B5EF4-FFF2-40B4-BE49-F238E27FC236}">
                  <a16:creationId xmlns:a16="http://schemas.microsoft.com/office/drawing/2014/main" id="{ED6B4998-824D-8EEA-4B2F-8279A4BFD555}"/>
                </a:ext>
              </a:extLst>
            </p:cNvPr>
            <p:cNvSpPr/>
            <p:nvPr/>
          </p:nvSpPr>
          <p:spPr bwMode="auto">
            <a:xfrm>
              <a:off x="405614" y="2921484"/>
              <a:ext cx="3240000" cy="360000"/>
            </a:xfrm>
            <a:prstGeom prst="rect">
              <a:avLst/>
            </a:prstGeom>
            <a:solidFill>
              <a:schemeClr val="tx2">
                <a:lumMod val="20000"/>
                <a:lumOff val="80000"/>
              </a:schemeClr>
            </a:solidFill>
            <a:ln w="9525" cap="flat" cmpd="sng" algn="ctr">
              <a:noFill/>
              <a:prstDash val="solid"/>
              <a:round/>
              <a:headEnd type="none" w="med" len="med"/>
              <a:tailEnd type="none" w="med" len="med"/>
            </a:ln>
            <a:effectLst/>
          </p:spPr>
          <p:txBody>
            <a:bodyPr vert="horz" wrap="square" lIns="121920" tIns="18000" rIns="121920" bIns="1800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LDL-C interindividual variation</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(2018)</a:t>
              </a:r>
            </a:p>
          </p:txBody>
        </p:sp>
        <p:sp>
          <p:nvSpPr>
            <p:cNvPr id="19" name="Rectangle 18">
              <a:extLst>
                <a:ext uri="{FF2B5EF4-FFF2-40B4-BE49-F238E27FC236}">
                  <a16:creationId xmlns:a16="http://schemas.microsoft.com/office/drawing/2014/main" id="{B73F084D-27C9-2A33-4D3A-DAC0F5BC0972}"/>
                </a:ext>
              </a:extLst>
            </p:cNvPr>
            <p:cNvSpPr/>
            <p:nvPr/>
          </p:nvSpPr>
          <p:spPr bwMode="auto">
            <a:xfrm>
              <a:off x="405614" y="3280757"/>
              <a:ext cx="3240000" cy="360000"/>
            </a:xfrm>
            <a:prstGeom prst="rect">
              <a:avLst/>
            </a:prstGeom>
            <a:solidFill>
              <a:srgbClr val="E8E8EC"/>
            </a:solidFill>
            <a:ln w="9525" cap="flat" cmpd="sng" algn="ctr">
              <a:noFill/>
              <a:prstDash val="solid"/>
              <a:round/>
              <a:headEnd type="none" w="med" len="med"/>
              <a:tailEnd type="none" w="med" len="med"/>
            </a:ln>
            <a:effectLst/>
          </p:spPr>
          <p:txBody>
            <a:bodyPr vert="horz" wrap="square" lIns="121920" tIns="18000" rIns="121920" bIns="1800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LDL-C below 1 mmol/L</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(2021)</a:t>
              </a:r>
            </a:p>
          </p:txBody>
        </p:sp>
      </p:grpSp>
      <p:grpSp>
        <p:nvGrpSpPr>
          <p:cNvPr id="6" name="Group 5">
            <a:extLst>
              <a:ext uri="{FF2B5EF4-FFF2-40B4-BE49-F238E27FC236}">
                <a16:creationId xmlns:a16="http://schemas.microsoft.com/office/drawing/2014/main" id="{ED61F842-BB5D-A620-6F2F-C3D97C4BACA6}"/>
              </a:ext>
            </a:extLst>
          </p:cNvPr>
          <p:cNvGrpSpPr/>
          <p:nvPr/>
        </p:nvGrpSpPr>
        <p:grpSpPr>
          <a:xfrm>
            <a:off x="3733888" y="3810824"/>
            <a:ext cx="4723200" cy="1966692"/>
            <a:chOff x="3733888" y="3810824"/>
            <a:chExt cx="4723200" cy="1966692"/>
          </a:xfrm>
        </p:grpSpPr>
        <p:sp>
          <p:nvSpPr>
            <p:cNvPr id="25" name="TextBox 24">
              <a:extLst>
                <a:ext uri="{FF2B5EF4-FFF2-40B4-BE49-F238E27FC236}">
                  <a16:creationId xmlns:a16="http://schemas.microsoft.com/office/drawing/2014/main" id="{3FDC09A2-A337-3328-93DA-9559C54F3ADC}"/>
                </a:ext>
              </a:extLst>
            </p:cNvPr>
            <p:cNvSpPr txBox="1"/>
            <p:nvPr/>
          </p:nvSpPr>
          <p:spPr>
            <a:xfrm>
              <a:off x="3733888" y="3810824"/>
              <a:ext cx="4723200" cy="466344"/>
            </a:xfrm>
            <a:prstGeom prst="rect">
              <a:avLst/>
            </a:prstGeom>
            <a:solidFill>
              <a:schemeClr val="accent4">
                <a:lumMod val="75000"/>
              </a:schemeClr>
            </a:solidFill>
            <a:ln>
              <a:noFill/>
            </a:ln>
          </p:spPr>
          <p:txBody>
            <a:bodyPr wrap="square" tIns="0" bIns="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latin typeface="Arial"/>
                  <a:ea typeface="+mn-ea"/>
                  <a:cs typeface="+mn-cs"/>
                </a:rPr>
                <a:t>5 analyses on the impact of Repatha</a:t>
              </a:r>
              <a:r>
                <a:rPr kumimoji="0" lang="en-US" sz="1400" b="1" i="0" u="none" strike="noStrike" kern="0" cap="none" spc="0" normalizeH="0" baseline="30000" noProof="0" dirty="0">
                  <a:ln>
                    <a:noFill/>
                  </a:ln>
                  <a:solidFill>
                    <a:srgbClr val="FFFFFF"/>
                  </a:solidFill>
                  <a:effectLst/>
                  <a:uLnTx/>
                  <a:uFillTx/>
                  <a:latin typeface="Arial"/>
                  <a:ea typeface="+mn-ea"/>
                  <a:cs typeface="+mn-cs"/>
                </a:rPr>
                <a:t>®</a:t>
              </a:r>
              <a:r>
                <a:rPr kumimoji="0" lang="en-US" sz="1400" b="1" i="0" u="none" strike="noStrike" kern="0" cap="none" spc="0" normalizeH="0" baseline="0" noProof="0" dirty="0">
                  <a:ln>
                    <a:noFill/>
                  </a:ln>
                  <a:solidFill>
                    <a:srgbClr val="FFFFFF"/>
                  </a:solidFill>
                  <a:effectLst/>
                  <a:uLnTx/>
                  <a:uFillTx/>
                  <a:latin typeface="Arial"/>
                  <a:ea typeface="+mn-ea"/>
                  <a:cs typeface="+mn-cs"/>
                </a:rPr>
                <a:t> on </a:t>
              </a:r>
              <a:br>
                <a:rPr kumimoji="0" lang="en-US" sz="1400" b="1" i="0" u="none" strike="noStrike" kern="0" cap="none" spc="0" normalizeH="0" baseline="0" noProof="0" dirty="0">
                  <a:ln>
                    <a:noFill/>
                  </a:ln>
                  <a:solidFill>
                    <a:srgbClr val="FFFFFF"/>
                  </a:solidFill>
                  <a:effectLst/>
                  <a:uLnTx/>
                  <a:uFillTx/>
                  <a:latin typeface="Arial"/>
                  <a:ea typeface="+mn-ea"/>
                  <a:cs typeface="+mn-cs"/>
                </a:rPr>
              </a:br>
              <a:r>
                <a:rPr kumimoji="0" lang="en-US" sz="1400" b="1" i="0" u="none" strike="noStrike" kern="0" cap="none" spc="0" normalizeH="0" baseline="0" noProof="0" dirty="0">
                  <a:ln>
                    <a:noFill/>
                  </a:ln>
                  <a:solidFill>
                    <a:srgbClr val="FFFFFF"/>
                  </a:solidFill>
                  <a:effectLst/>
                  <a:uLnTx/>
                  <a:uFillTx/>
                  <a:latin typeface="Arial"/>
                  <a:ea typeface="+mn-ea"/>
                  <a:cs typeface="+mn-cs"/>
                </a:rPr>
                <a:t>additional clinical outcomes</a:t>
              </a:r>
              <a:endParaRPr kumimoji="0" lang="en-CA" sz="1400" b="1" i="0" u="none" strike="noStrike" kern="0" cap="none" spc="0" normalizeH="0" baseline="0" noProof="0" dirty="0">
                <a:ln>
                  <a:noFill/>
                </a:ln>
                <a:solidFill>
                  <a:srgbClr val="FFFFFF"/>
                </a:solidFill>
                <a:effectLst/>
                <a:uLnTx/>
                <a:uFillTx/>
                <a:latin typeface="Arial"/>
                <a:ea typeface="+mn-ea"/>
                <a:cs typeface="+mn-cs"/>
              </a:endParaRPr>
            </a:p>
          </p:txBody>
        </p:sp>
        <p:sp>
          <p:nvSpPr>
            <p:cNvPr id="26" name="Rectangle 25">
              <a:extLst>
                <a:ext uri="{FF2B5EF4-FFF2-40B4-BE49-F238E27FC236}">
                  <a16:creationId xmlns:a16="http://schemas.microsoft.com/office/drawing/2014/main" id="{C94B76F7-F7B3-2E49-64D2-934F58224E6A}"/>
                </a:ext>
              </a:extLst>
            </p:cNvPr>
            <p:cNvSpPr/>
            <p:nvPr/>
          </p:nvSpPr>
          <p:spPr bwMode="auto">
            <a:xfrm>
              <a:off x="3733888" y="4275788"/>
              <a:ext cx="2395816" cy="475488"/>
            </a:xfrm>
            <a:prstGeom prst="rect">
              <a:avLst/>
            </a:prstGeom>
            <a:solidFill>
              <a:schemeClr val="accent4">
                <a:lumMod val="60000"/>
                <a:lumOff val="4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Venous thromboembolism</a:t>
              </a:r>
              <a:b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endParaRPr kumimoji="0" lang="en-CA" sz="1067"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27" name="Rectangle 26">
              <a:extLst>
                <a:ext uri="{FF2B5EF4-FFF2-40B4-BE49-F238E27FC236}">
                  <a16:creationId xmlns:a16="http://schemas.microsoft.com/office/drawing/2014/main" id="{1A89FD3D-3CEF-D6B5-EC2B-90AD95545165}"/>
                </a:ext>
              </a:extLst>
            </p:cNvPr>
            <p:cNvSpPr/>
            <p:nvPr/>
          </p:nvSpPr>
          <p:spPr bwMode="auto">
            <a:xfrm>
              <a:off x="3733888" y="5201516"/>
              <a:ext cx="4723200" cy="576000"/>
            </a:xfrm>
            <a:prstGeom prst="rect">
              <a:avLst/>
            </a:prstGeom>
            <a:solidFill>
              <a:schemeClr val="accent4">
                <a:lumMod val="20000"/>
                <a:lumOff val="8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Complex coronary disease requiring revascularization</a:t>
              </a:r>
              <a:br>
                <a:rPr kumimoji="0" lang="en-US" sz="1067"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(2021)</a:t>
              </a:r>
            </a:p>
          </p:txBody>
        </p:sp>
        <p:sp>
          <p:nvSpPr>
            <p:cNvPr id="28" name="Rectangle 27">
              <a:extLst>
                <a:ext uri="{FF2B5EF4-FFF2-40B4-BE49-F238E27FC236}">
                  <a16:creationId xmlns:a16="http://schemas.microsoft.com/office/drawing/2014/main" id="{3005D3BB-0CD3-41A1-8D20-6801F95EB95C}"/>
                </a:ext>
              </a:extLst>
            </p:cNvPr>
            <p:cNvSpPr/>
            <p:nvPr/>
          </p:nvSpPr>
          <p:spPr bwMode="auto">
            <a:xfrm>
              <a:off x="3733888" y="4740402"/>
              <a:ext cx="2395728" cy="471989"/>
            </a:xfrm>
            <a:prstGeom prst="rect">
              <a:avLst/>
            </a:prstGeom>
            <a:solidFill>
              <a:schemeClr val="accent4">
                <a:lumMod val="40000"/>
                <a:lumOff val="6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Aortic stenosis</a:t>
              </a:r>
              <a:br>
                <a:rPr kumimoji="0" lang="en-US" sz="1067"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endParaRPr kumimoji="0" lang="en-CA" sz="1067"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20" name="Rectangle 19">
              <a:extLst>
                <a:ext uri="{FF2B5EF4-FFF2-40B4-BE49-F238E27FC236}">
                  <a16:creationId xmlns:a16="http://schemas.microsoft.com/office/drawing/2014/main" id="{EBFD442A-377B-5E42-F463-39D09587AC04}"/>
                </a:ext>
              </a:extLst>
            </p:cNvPr>
            <p:cNvSpPr/>
            <p:nvPr/>
          </p:nvSpPr>
          <p:spPr bwMode="auto">
            <a:xfrm>
              <a:off x="6155592" y="4275788"/>
              <a:ext cx="2301496" cy="475488"/>
            </a:xfrm>
            <a:prstGeom prst="rect">
              <a:avLst/>
            </a:prstGeom>
            <a:solidFill>
              <a:schemeClr val="accent4">
                <a:lumMod val="60000"/>
                <a:lumOff val="4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Everyday cognition</a:t>
              </a:r>
              <a:br>
                <a:rPr kumimoji="0" lang="en-US" sz="1067"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p>
          </p:txBody>
        </p:sp>
        <p:sp>
          <p:nvSpPr>
            <p:cNvPr id="21" name="Rectangle 20">
              <a:extLst>
                <a:ext uri="{FF2B5EF4-FFF2-40B4-BE49-F238E27FC236}">
                  <a16:creationId xmlns:a16="http://schemas.microsoft.com/office/drawing/2014/main" id="{E3A97B12-7FDE-1640-1ACD-6DFF1D7081B8}"/>
                </a:ext>
              </a:extLst>
            </p:cNvPr>
            <p:cNvSpPr/>
            <p:nvPr/>
          </p:nvSpPr>
          <p:spPr bwMode="auto">
            <a:xfrm>
              <a:off x="6152800" y="4740402"/>
              <a:ext cx="2304288" cy="471989"/>
            </a:xfrm>
            <a:prstGeom prst="rect">
              <a:avLst/>
            </a:prstGeom>
            <a:solidFill>
              <a:schemeClr val="accent4">
                <a:lumMod val="40000"/>
                <a:lumOff val="6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t>Acute arterial events</a:t>
              </a:r>
              <a:br>
                <a:rPr kumimoji="0" lang="en-US" sz="12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067" b="0" i="0" u="none" strike="noStrike" kern="0" cap="none" spc="0" normalizeH="0" baseline="0" noProof="0" dirty="0">
                  <a:ln>
                    <a:noFill/>
                  </a:ln>
                  <a:solidFill>
                    <a:srgbClr val="000000">
                      <a:lumMod val="95000"/>
                      <a:lumOff val="5000"/>
                    </a:srgbClr>
                  </a:solidFill>
                  <a:effectLst/>
                  <a:uLnTx/>
                  <a:uFillTx/>
                  <a:latin typeface="Arial"/>
                  <a:ea typeface="+mn-ea"/>
                  <a:cs typeface="+mn-cs"/>
                </a:rPr>
                <a:t>(2021)</a:t>
              </a:r>
              <a:endParaRPr kumimoji="0" lang="en-CA" sz="1067"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grpSp>
      <p:grpSp>
        <p:nvGrpSpPr>
          <p:cNvPr id="8" name="Group 7">
            <a:extLst>
              <a:ext uri="{FF2B5EF4-FFF2-40B4-BE49-F238E27FC236}">
                <a16:creationId xmlns:a16="http://schemas.microsoft.com/office/drawing/2014/main" id="{2B6AD91E-63B2-0DD3-3825-009578741A40}"/>
              </a:ext>
            </a:extLst>
          </p:cNvPr>
          <p:cNvGrpSpPr/>
          <p:nvPr/>
        </p:nvGrpSpPr>
        <p:grpSpPr>
          <a:xfrm>
            <a:off x="3730075" y="1377157"/>
            <a:ext cx="4723872" cy="1955160"/>
            <a:chOff x="3730075" y="1377157"/>
            <a:chExt cx="4723872" cy="1955160"/>
          </a:xfrm>
        </p:grpSpPr>
        <p:sp>
          <p:nvSpPr>
            <p:cNvPr id="97" name="Rectangle 96">
              <a:extLst>
                <a:ext uri="{FF2B5EF4-FFF2-40B4-BE49-F238E27FC236}">
                  <a16:creationId xmlns:a16="http://schemas.microsoft.com/office/drawing/2014/main" id="{2EB8A5B6-E1BD-6EFD-D026-F8280794366E}"/>
                </a:ext>
              </a:extLst>
            </p:cNvPr>
            <p:cNvSpPr/>
            <p:nvPr/>
          </p:nvSpPr>
          <p:spPr bwMode="auto">
            <a:xfrm>
              <a:off x="6833947" y="2565596"/>
              <a:ext cx="1620000" cy="356616"/>
            </a:xfrm>
            <a:prstGeom prst="rect">
              <a:avLst/>
            </a:prstGeom>
            <a:solidFill>
              <a:srgbClr val="EEF2F8"/>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hs-CRP</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(2018)</a:t>
              </a:r>
              <a:endParaRPr kumimoji="0" lang="en-CA" sz="1100"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89" name="TextBox 88">
              <a:extLst>
                <a:ext uri="{FF2B5EF4-FFF2-40B4-BE49-F238E27FC236}">
                  <a16:creationId xmlns:a16="http://schemas.microsoft.com/office/drawing/2014/main" id="{E6DF3F35-0AD4-3A25-D6D3-F17620A0AA68}"/>
                </a:ext>
              </a:extLst>
            </p:cNvPr>
            <p:cNvSpPr txBox="1"/>
            <p:nvPr/>
          </p:nvSpPr>
          <p:spPr>
            <a:xfrm>
              <a:off x="3730075" y="1377157"/>
              <a:ext cx="4723872" cy="467239"/>
            </a:xfrm>
            <a:prstGeom prst="rect">
              <a:avLst/>
            </a:prstGeom>
            <a:solidFill>
              <a:srgbClr val="648AC1"/>
            </a:solidFill>
            <a:ln>
              <a:noFill/>
            </a:ln>
          </p:spPr>
          <p:txBody>
            <a:bodyPr wrap="square" tIns="18000" bIns="18000"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latin typeface="Arial"/>
                  <a:ea typeface="+mn-ea"/>
                  <a:cs typeface="+mn-cs"/>
                </a:rPr>
                <a:t>10 analyses on </a:t>
              </a:r>
              <a:br>
                <a:rPr kumimoji="0" lang="en-US" sz="1400" b="1" i="0" u="none" strike="noStrike" kern="0" cap="none" spc="0" normalizeH="0" baseline="0" noProof="0" dirty="0">
                  <a:ln>
                    <a:noFill/>
                  </a:ln>
                  <a:solidFill>
                    <a:srgbClr val="FFFFFF"/>
                  </a:solidFill>
                  <a:effectLst/>
                  <a:uLnTx/>
                  <a:uFillTx/>
                  <a:latin typeface="Arial"/>
                  <a:ea typeface="+mn-ea"/>
                  <a:cs typeface="+mn-cs"/>
                </a:rPr>
              </a:br>
              <a:r>
                <a:rPr kumimoji="0" lang="en-US" sz="1400" b="1" i="0" u="none" strike="noStrike" kern="0" cap="none" spc="0" normalizeH="0" baseline="0" noProof="0" dirty="0">
                  <a:ln>
                    <a:noFill/>
                  </a:ln>
                  <a:solidFill>
                    <a:srgbClr val="FFFFFF"/>
                  </a:solidFill>
                  <a:effectLst/>
                  <a:uLnTx/>
                  <a:uFillTx/>
                  <a:latin typeface="Arial"/>
                  <a:ea typeface="+mn-ea"/>
                  <a:cs typeface="+mn-cs"/>
                </a:rPr>
                <a:t>high-risk subgroups</a:t>
              </a:r>
              <a:endParaRPr kumimoji="0" lang="en-CA" sz="1400" b="1" i="0" u="none" strike="noStrike" kern="0" cap="none" spc="0" normalizeH="0" baseline="0" noProof="0" dirty="0">
                <a:ln>
                  <a:noFill/>
                </a:ln>
                <a:solidFill>
                  <a:srgbClr val="FFFFFF"/>
                </a:solidFill>
                <a:effectLst/>
                <a:uLnTx/>
                <a:uFillTx/>
                <a:latin typeface="Arial"/>
                <a:ea typeface="+mn-ea"/>
                <a:cs typeface="+mn-cs"/>
              </a:endParaRPr>
            </a:p>
          </p:txBody>
        </p:sp>
        <p:sp>
          <p:nvSpPr>
            <p:cNvPr id="90" name="Rectangle 89">
              <a:extLst>
                <a:ext uri="{FF2B5EF4-FFF2-40B4-BE49-F238E27FC236}">
                  <a16:creationId xmlns:a16="http://schemas.microsoft.com/office/drawing/2014/main" id="{0713EF6E-DBF3-7B66-CFD0-ED7EF53E075D}"/>
                </a:ext>
              </a:extLst>
            </p:cNvPr>
            <p:cNvSpPr/>
            <p:nvPr/>
          </p:nvSpPr>
          <p:spPr bwMode="auto">
            <a:xfrm>
              <a:off x="3730075" y="1843668"/>
              <a:ext cx="4723200" cy="360000"/>
            </a:xfrm>
            <a:prstGeom prst="rect">
              <a:avLst/>
            </a:prstGeom>
            <a:solidFill>
              <a:srgbClr val="CCD9EB"/>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Diabetes</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(2017)</a:t>
              </a:r>
              <a:endParaRPr kumimoji="0" lang="en-CA" sz="1100"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91" name="Rectangle 90">
              <a:extLst>
                <a:ext uri="{FF2B5EF4-FFF2-40B4-BE49-F238E27FC236}">
                  <a16:creationId xmlns:a16="http://schemas.microsoft.com/office/drawing/2014/main" id="{5B30B79D-9A96-25AD-5E6B-BD311847865F}"/>
                </a:ext>
              </a:extLst>
            </p:cNvPr>
            <p:cNvSpPr/>
            <p:nvPr/>
          </p:nvSpPr>
          <p:spPr bwMode="auto">
            <a:xfrm>
              <a:off x="6061076" y="1843668"/>
              <a:ext cx="2392871" cy="360000"/>
            </a:xfrm>
            <a:prstGeom prst="rect">
              <a:avLst/>
            </a:prstGeom>
            <a:solidFill>
              <a:srgbClr val="CCD9EB"/>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Metabolic syndrome</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endParaRPr kumimoji="0" lang="en-CA" sz="1100"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92" name="Rectangle 91">
              <a:extLst>
                <a:ext uri="{FF2B5EF4-FFF2-40B4-BE49-F238E27FC236}">
                  <a16:creationId xmlns:a16="http://schemas.microsoft.com/office/drawing/2014/main" id="{515823AF-9505-4C4A-4EF0-EFEC5896AADA}"/>
                </a:ext>
              </a:extLst>
            </p:cNvPr>
            <p:cNvSpPr/>
            <p:nvPr/>
          </p:nvSpPr>
          <p:spPr bwMode="auto">
            <a:xfrm>
              <a:off x="3730075" y="2202940"/>
              <a:ext cx="1159200" cy="360000"/>
            </a:xfrm>
            <a:prstGeom prst="rect">
              <a:avLst/>
            </a:prstGeom>
            <a:solidFill>
              <a:srgbClr val="DDE5F1"/>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PAD</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(2018)</a:t>
              </a:r>
              <a:endParaRPr kumimoji="0" lang="en-CA" sz="1100"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93" name="Rectangle 92">
              <a:extLst>
                <a:ext uri="{FF2B5EF4-FFF2-40B4-BE49-F238E27FC236}">
                  <a16:creationId xmlns:a16="http://schemas.microsoft.com/office/drawing/2014/main" id="{C56CE70F-947D-380B-00AC-6D1C2E87BBAA}"/>
                </a:ext>
              </a:extLst>
            </p:cNvPr>
            <p:cNvSpPr/>
            <p:nvPr/>
          </p:nvSpPr>
          <p:spPr bwMode="auto">
            <a:xfrm>
              <a:off x="4918299" y="2202940"/>
              <a:ext cx="1159200" cy="360000"/>
            </a:xfrm>
            <a:prstGeom prst="rect">
              <a:avLst/>
            </a:prstGeom>
            <a:solidFill>
              <a:srgbClr val="DDE5F1"/>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Stroke</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endParaRPr kumimoji="0" lang="en-CA" sz="1100"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94" name="Rectangle 93">
              <a:extLst>
                <a:ext uri="{FF2B5EF4-FFF2-40B4-BE49-F238E27FC236}">
                  <a16:creationId xmlns:a16="http://schemas.microsoft.com/office/drawing/2014/main" id="{7A320280-C203-E10E-6166-C84580AC5EF5}"/>
                </a:ext>
              </a:extLst>
            </p:cNvPr>
            <p:cNvSpPr/>
            <p:nvPr/>
          </p:nvSpPr>
          <p:spPr bwMode="auto">
            <a:xfrm>
              <a:off x="6106523" y="2202940"/>
              <a:ext cx="1159200" cy="360000"/>
            </a:xfrm>
            <a:prstGeom prst="rect">
              <a:avLst/>
            </a:prstGeom>
            <a:solidFill>
              <a:srgbClr val="DDE5F1"/>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CKD</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(2019)</a:t>
              </a:r>
              <a:endParaRPr kumimoji="0" lang="en-CA" sz="1100"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95" name="Rectangle 94">
              <a:extLst>
                <a:ext uri="{FF2B5EF4-FFF2-40B4-BE49-F238E27FC236}">
                  <a16:creationId xmlns:a16="http://schemas.microsoft.com/office/drawing/2014/main" id="{68F17B07-4C54-634C-CE9F-7BDC10CDC626}"/>
                </a:ext>
              </a:extLst>
            </p:cNvPr>
            <p:cNvSpPr/>
            <p:nvPr/>
          </p:nvSpPr>
          <p:spPr bwMode="auto">
            <a:xfrm>
              <a:off x="3730075" y="2562212"/>
              <a:ext cx="3072384" cy="360000"/>
            </a:xfrm>
            <a:prstGeom prst="rect">
              <a:avLst/>
            </a:prstGeom>
            <a:solidFill>
              <a:srgbClr val="EEF2F8"/>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Evolocumab in patients with prior PCI</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endParaRPr kumimoji="0" lang="en-CA" sz="1100"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96" name="Rectangle 95">
              <a:extLst>
                <a:ext uri="{FF2B5EF4-FFF2-40B4-BE49-F238E27FC236}">
                  <a16:creationId xmlns:a16="http://schemas.microsoft.com/office/drawing/2014/main" id="{8F905F51-FCA7-E3CB-0DE9-AD74CBA1258E}"/>
                </a:ext>
              </a:extLst>
            </p:cNvPr>
            <p:cNvSpPr/>
            <p:nvPr/>
          </p:nvSpPr>
          <p:spPr bwMode="auto">
            <a:xfrm>
              <a:off x="3730075" y="2921484"/>
              <a:ext cx="2532888" cy="360000"/>
            </a:xfrm>
            <a:prstGeom prst="rect">
              <a:avLst/>
            </a:prstGeom>
            <a:solidFill>
              <a:schemeClr val="bg2">
                <a:lumMod val="20000"/>
                <a:lumOff val="8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LDL receptor loss of function</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(2020)</a:t>
              </a:r>
              <a:endParaRPr kumimoji="0" lang="en-CA" sz="1100" b="1"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98" name="Rectangle 97">
              <a:extLst>
                <a:ext uri="{FF2B5EF4-FFF2-40B4-BE49-F238E27FC236}">
                  <a16:creationId xmlns:a16="http://schemas.microsoft.com/office/drawing/2014/main" id="{CF686AB2-61FE-8BD4-F57F-9F4312A0FF9D}"/>
                </a:ext>
              </a:extLst>
            </p:cNvPr>
            <p:cNvSpPr/>
            <p:nvPr/>
          </p:nvSpPr>
          <p:spPr bwMode="auto">
            <a:xfrm>
              <a:off x="6293947" y="2870652"/>
              <a:ext cx="2160000" cy="461665"/>
            </a:xfrm>
            <a:prstGeom prst="rect">
              <a:avLst/>
            </a:prstGeom>
            <a:solidFill>
              <a:schemeClr val="bg2">
                <a:lumMod val="20000"/>
                <a:lumOff val="80000"/>
              </a:schemeClr>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Triglycerides</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(2018)</a:t>
              </a:r>
              <a:endParaRPr kumimoji="0" lang="en-CA" sz="1100"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sp>
          <p:nvSpPr>
            <p:cNvPr id="99" name="Rectangle 98">
              <a:extLst>
                <a:ext uri="{FF2B5EF4-FFF2-40B4-BE49-F238E27FC236}">
                  <a16:creationId xmlns:a16="http://schemas.microsoft.com/office/drawing/2014/main" id="{32CB75D6-085A-F014-4448-4032B251746F}"/>
                </a:ext>
              </a:extLst>
            </p:cNvPr>
            <p:cNvSpPr/>
            <p:nvPr/>
          </p:nvSpPr>
          <p:spPr bwMode="auto">
            <a:xfrm>
              <a:off x="7294747" y="2202940"/>
              <a:ext cx="1159200" cy="360000"/>
            </a:xfrm>
            <a:prstGeom prst="rect">
              <a:avLst/>
            </a:prstGeom>
            <a:solidFill>
              <a:srgbClr val="DDE5F1"/>
            </a:solidFill>
            <a:ln w="9525" cap="flat" cmpd="sng" algn="ctr">
              <a:noFill/>
              <a:prstDash val="solid"/>
              <a:round/>
              <a:headEnd type="none" w="med" len="med"/>
              <a:tailEnd type="none" w="med" len="med"/>
            </a:ln>
            <a:effectLst/>
          </p:spPr>
          <p:txBody>
            <a:bodyPr vert="horz" wrap="square" lIns="121920" tIns="60960" rIns="121920" bIns="60960" numCol="1" rtlCol="0" anchor="ctr" anchorCtr="0" compatLnSpc="1">
              <a:prstTxWarp prst="textNoShape">
                <a:avLst/>
              </a:prstTxWarp>
              <a:spAutoFit/>
            </a:bodyPr>
            <a:lstStyle/>
            <a:p>
              <a:pPr marL="180000" marR="0" lvl="0" indent="-180000" algn="l" defTabSz="1219170" rtl="0" eaLnBrk="1" fontAlgn="base" latinLnBrk="0" hangingPunct="1">
                <a:lnSpc>
                  <a:spcPct val="100000"/>
                </a:lnSpc>
                <a:spcBef>
                  <a:spcPct val="0"/>
                </a:spcBef>
                <a:spcAft>
                  <a:spcPct val="0"/>
                </a:spcAft>
                <a:buClrTx/>
                <a:buSzTx/>
                <a:buFont typeface="Courier New" panose="02070309020205020404" pitchFamily="49" charset="0"/>
                <a:buChar char="o"/>
                <a:tabLst/>
                <a:defRPr/>
              </a:pPr>
              <a: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t>Lp(a)</a:t>
              </a:r>
              <a:br>
                <a:rPr kumimoji="0" lang="en-US" sz="1100" b="1" i="0" u="none" strike="noStrike" kern="0" cap="none" spc="0" normalizeH="0" baseline="0" noProof="0" dirty="0">
                  <a:ln>
                    <a:noFill/>
                  </a:ln>
                  <a:solidFill>
                    <a:srgbClr val="000000">
                      <a:lumMod val="95000"/>
                      <a:lumOff val="5000"/>
                    </a:srgbClr>
                  </a:solidFill>
                  <a:effectLst/>
                  <a:uLnTx/>
                  <a:uFillTx/>
                  <a:latin typeface="Arial"/>
                  <a:ea typeface="+mn-ea"/>
                  <a:cs typeface="+mn-cs"/>
                </a:rPr>
              </a:br>
              <a:r>
                <a:rPr kumimoji="0" lang="en-US" sz="1100" b="0" i="0" u="none" strike="noStrike" kern="0" cap="none" spc="0" normalizeH="0" baseline="0" noProof="0" dirty="0">
                  <a:ln>
                    <a:noFill/>
                  </a:ln>
                  <a:solidFill>
                    <a:srgbClr val="000000">
                      <a:lumMod val="95000"/>
                      <a:lumOff val="5000"/>
                    </a:srgbClr>
                  </a:solidFill>
                  <a:effectLst/>
                  <a:uLnTx/>
                  <a:uFillTx/>
                  <a:latin typeface="Arial"/>
                  <a:ea typeface="+mn-ea"/>
                  <a:cs typeface="+mn-cs"/>
                </a:rPr>
                <a:t>(2019)</a:t>
              </a:r>
              <a:endParaRPr kumimoji="0" lang="en-CA" sz="1100" b="0" i="0" u="none" strike="noStrike" kern="0" cap="none" spc="0" normalizeH="0" baseline="0" noProof="0" dirty="0">
                <a:ln>
                  <a:noFill/>
                </a:ln>
                <a:solidFill>
                  <a:srgbClr val="000000">
                    <a:lumMod val="95000"/>
                    <a:lumOff val="5000"/>
                  </a:srgbClr>
                </a:solidFill>
                <a:effectLst/>
                <a:uLnTx/>
                <a:uFillTx/>
                <a:latin typeface="Arial"/>
                <a:ea typeface="+mn-ea"/>
                <a:cs typeface="+mn-cs"/>
              </a:endParaRPr>
            </a:p>
          </p:txBody>
        </p:sp>
        <p:cxnSp>
          <p:nvCxnSpPr>
            <p:cNvPr id="7" name="Straight Connector 6">
              <a:extLst>
                <a:ext uri="{FF2B5EF4-FFF2-40B4-BE49-F238E27FC236}">
                  <a16:creationId xmlns:a16="http://schemas.microsoft.com/office/drawing/2014/main" id="{372B29D5-9C05-969B-4E85-F62E5C42486C}"/>
                </a:ext>
              </a:extLst>
            </p:cNvPr>
            <p:cNvCxnSpPr>
              <a:cxnSpLocks/>
            </p:cNvCxnSpPr>
            <p:nvPr/>
          </p:nvCxnSpPr>
          <p:spPr>
            <a:xfrm>
              <a:off x="6091675" y="1843668"/>
              <a:ext cx="0" cy="360000"/>
            </a:xfrm>
            <a:prstGeom prst="line">
              <a:avLst/>
            </a:prstGeom>
            <a:ln w="28575" cap="flat">
              <a:solidFill>
                <a:schemeClr val="bg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pic>
        <p:nvPicPr>
          <p:cNvPr id="3" name="Graphic 2" descr="House with solid fill">
            <a:hlinkClick r:id="rId3" action="ppaction://hlinksldjump"/>
            <a:extLst>
              <a:ext uri="{FF2B5EF4-FFF2-40B4-BE49-F238E27FC236}">
                <a16:creationId xmlns:a16="http://schemas.microsoft.com/office/drawing/2014/main" id="{469D338A-636D-09C9-D24D-CCC9059E0EF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081047508"/>
      </p:ext>
    </p:extLst>
  </p:cSld>
  <p:clrMapOvr>
    <a:masterClrMapping/>
  </p:clrMapOvr>
  <p:transition>
    <p:fade/>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764CFBE-0869-1D9C-BE48-D4468E7897EA}"/>
              </a:ext>
            </a:extLst>
          </p:cNvPr>
          <p:cNvSpPr>
            <a:spLocks noGrp="1"/>
          </p:cNvSpPr>
          <p:nvPr>
            <p:ph type="title"/>
          </p:nvPr>
        </p:nvSpPr>
        <p:spPr/>
        <p:txBody>
          <a:bodyPr/>
          <a:lstStyle/>
          <a:p>
            <a:r>
              <a:rPr lang="en-IN" dirty="0"/>
              <a:t>EBBINGHAUS Study</a:t>
            </a:r>
          </a:p>
        </p:txBody>
      </p:sp>
      <p:pic>
        <p:nvPicPr>
          <p:cNvPr id="10" name="Graphic 9" descr="House with solid fill">
            <a:hlinkClick r:id="rId2" action="ppaction://hlinksldjump"/>
            <a:extLst>
              <a:ext uri="{FF2B5EF4-FFF2-40B4-BE49-F238E27FC236}">
                <a16:creationId xmlns:a16="http://schemas.microsoft.com/office/drawing/2014/main" id="{30E054BE-E374-8A47-DB83-DF50586831B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826875" y="68580"/>
            <a:ext cx="297180" cy="297180"/>
          </a:xfrm>
          <a:prstGeom prst="rect">
            <a:avLst/>
          </a:prstGeom>
        </p:spPr>
      </p:pic>
      <p:sp>
        <p:nvSpPr>
          <p:cNvPr id="12" name="TextBox 11">
            <a:extLst>
              <a:ext uri="{FF2B5EF4-FFF2-40B4-BE49-F238E27FC236}">
                <a16:creationId xmlns:a16="http://schemas.microsoft.com/office/drawing/2014/main" id="{56245CF5-63B0-7E4E-E78F-2FDFF02EE1F7}"/>
              </a:ext>
            </a:extLst>
          </p:cNvPr>
          <p:cNvSpPr txBox="1"/>
          <p:nvPr/>
        </p:nvSpPr>
        <p:spPr>
          <a:xfrm>
            <a:off x="1025691" y="3663610"/>
            <a:ext cx="7523059" cy="400110"/>
          </a:xfrm>
          <a:prstGeom prst="rect">
            <a:avLst/>
          </a:prstGeom>
          <a:noFill/>
        </p:spPr>
        <p:txBody>
          <a:bodyPr wrap="square">
            <a:spAutoFit/>
          </a:bodyPr>
          <a:lstStyle/>
          <a:p>
            <a:pPr>
              <a:buClr>
                <a:schemeClr val="tx1"/>
              </a:buClr>
            </a:pPr>
            <a:r>
              <a:rPr lang="en-US" sz="2000" dirty="0">
                <a:solidFill>
                  <a:schemeClr val="bg1"/>
                </a:solidFill>
                <a:latin typeface="+mj-lt"/>
                <a:ea typeface="+mj-ea"/>
                <a:cs typeface="+mj-cs"/>
                <a:hlinkClick r:id="rId4">
                  <a:extLst>
                    <a:ext uri="{A12FA001-AC4F-418D-AE19-62706E023703}">
                      <ahyp:hlinkClr xmlns:ahyp="http://schemas.microsoft.com/office/drawing/2018/hyperlinkcolor" val="tx"/>
                    </a:ext>
                  </a:extLst>
                </a:hlinkClick>
              </a:rPr>
              <a:t>Giugliano RP, et al. </a:t>
            </a:r>
            <a:r>
              <a:rPr lang="en-US" sz="2000" i="1" dirty="0">
                <a:solidFill>
                  <a:schemeClr val="bg1"/>
                </a:solidFill>
                <a:latin typeface="+mj-lt"/>
                <a:ea typeface="+mj-ea"/>
                <a:cs typeface="+mj-cs"/>
                <a:hlinkClick r:id="rId4">
                  <a:extLst>
                    <a:ext uri="{A12FA001-AC4F-418D-AE19-62706E023703}">
                      <ahyp:hlinkClr xmlns:ahyp="http://schemas.microsoft.com/office/drawing/2018/hyperlinkcolor" val="tx"/>
                    </a:ext>
                  </a:extLst>
                </a:hlinkClick>
              </a:rPr>
              <a:t>N Engl J Med</a:t>
            </a:r>
            <a:r>
              <a:rPr lang="en-US" sz="2000" dirty="0">
                <a:solidFill>
                  <a:schemeClr val="bg1"/>
                </a:solidFill>
                <a:latin typeface="+mj-lt"/>
                <a:ea typeface="+mj-ea"/>
                <a:cs typeface="+mj-cs"/>
                <a:hlinkClick r:id="rId4">
                  <a:extLst>
                    <a:ext uri="{A12FA001-AC4F-418D-AE19-62706E023703}">
                      <ahyp:hlinkClr xmlns:ahyp="http://schemas.microsoft.com/office/drawing/2018/hyperlinkcolor" val="tx"/>
                    </a:ext>
                  </a:extLst>
                </a:hlinkClick>
              </a:rPr>
              <a:t>. 2017;377:633-643. </a:t>
            </a:r>
            <a:endParaRPr lang="en-US" sz="2000" dirty="0">
              <a:solidFill>
                <a:schemeClr val="bg1"/>
              </a:solidFill>
              <a:latin typeface="+mj-lt"/>
              <a:ea typeface="+mj-ea"/>
              <a:cs typeface="+mj-cs"/>
            </a:endParaRPr>
          </a:p>
        </p:txBody>
      </p:sp>
      <p:sp>
        <p:nvSpPr>
          <p:cNvPr id="13" name="Rectangle: Top Corners Rounded 12">
            <a:hlinkClick r:id="rId5" action="ppaction://hlinksldjump"/>
            <a:extLst>
              <a:ext uri="{FF2B5EF4-FFF2-40B4-BE49-F238E27FC236}">
                <a16:creationId xmlns:a16="http://schemas.microsoft.com/office/drawing/2014/main" id="{E576E78F-DBE7-1BE9-4028-CC4DB11CCCE9}"/>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1158260099"/>
      </p:ext>
    </p:extLst>
  </p:cSld>
  <p:clrMapOvr>
    <a:masterClrMapping/>
  </p:clrMapOvr>
  <p:transition>
    <p:fade/>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589310" cy="1523494"/>
          </a:xfrm>
        </p:spPr>
        <p:txBody>
          <a:bodyPr/>
          <a:lstStyle/>
          <a:p>
            <a:r>
              <a:rPr lang="en-US" sz="3300" dirty="0"/>
              <a:t>Spatial Working Memory Strategy Index of Executive Function Was Similar for Placebo and Evolocumab Groups From Baseline to Week 96</a:t>
            </a:r>
          </a:p>
        </p:txBody>
      </p:sp>
      <p:grpSp>
        <p:nvGrpSpPr>
          <p:cNvPr id="4" name="Group 3">
            <a:extLst>
              <a:ext uri="{FF2B5EF4-FFF2-40B4-BE49-F238E27FC236}">
                <a16:creationId xmlns:a16="http://schemas.microsoft.com/office/drawing/2014/main" id="{64B00020-E712-76E9-DD28-CE840F8AE45F}"/>
              </a:ext>
            </a:extLst>
          </p:cNvPr>
          <p:cNvGrpSpPr/>
          <p:nvPr/>
        </p:nvGrpSpPr>
        <p:grpSpPr>
          <a:xfrm>
            <a:off x="224413" y="2059659"/>
            <a:ext cx="11445875" cy="4017029"/>
            <a:chOff x="224413" y="1929033"/>
            <a:chExt cx="11445875" cy="4017029"/>
          </a:xfrm>
        </p:grpSpPr>
        <p:sp>
          <p:nvSpPr>
            <p:cNvPr id="93" name="Freeform: Shape 92">
              <a:extLst>
                <a:ext uri="{FF2B5EF4-FFF2-40B4-BE49-F238E27FC236}">
                  <a16:creationId xmlns:a16="http://schemas.microsoft.com/office/drawing/2014/main" id="{9076D29D-8D77-48DA-9CF4-DBFE506AACF3}"/>
                </a:ext>
              </a:extLst>
            </p:cNvPr>
            <p:cNvSpPr/>
            <p:nvPr/>
          </p:nvSpPr>
          <p:spPr bwMode="auto">
            <a:xfrm>
              <a:off x="2992973" y="3639744"/>
              <a:ext cx="6757987" cy="95250"/>
            </a:xfrm>
            <a:custGeom>
              <a:avLst/>
              <a:gdLst>
                <a:gd name="connsiteX0" fmla="*/ 0 w 6757987"/>
                <a:gd name="connsiteY0" fmla="*/ 0 h 95250"/>
                <a:gd name="connsiteX1" fmla="*/ 1681162 w 6757987"/>
                <a:gd name="connsiteY1" fmla="*/ 28575 h 95250"/>
                <a:gd name="connsiteX2" fmla="*/ 3381375 w 6757987"/>
                <a:gd name="connsiteY2" fmla="*/ 95250 h 95250"/>
                <a:gd name="connsiteX3" fmla="*/ 6757987 w 6757987"/>
                <a:gd name="connsiteY3" fmla="*/ 95250 h 95250"/>
              </a:gdLst>
              <a:ahLst/>
              <a:cxnLst>
                <a:cxn ang="0">
                  <a:pos x="connsiteX0" y="connsiteY0"/>
                </a:cxn>
                <a:cxn ang="0">
                  <a:pos x="connsiteX1" y="connsiteY1"/>
                </a:cxn>
                <a:cxn ang="0">
                  <a:pos x="connsiteX2" y="connsiteY2"/>
                </a:cxn>
                <a:cxn ang="0">
                  <a:pos x="connsiteX3" y="connsiteY3"/>
                </a:cxn>
              </a:cxnLst>
              <a:rect l="l" t="t" r="r" b="b"/>
              <a:pathLst>
                <a:path w="6757987" h="95250">
                  <a:moveTo>
                    <a:pt x="0" y="0"/>
                  </a:moveTo>
                  <a:lnTo>
                    <a:pt x="1681162" y="28575"/>
                  </a:lnTo>
                  <a:lnTo>
                    <a:pt x="3381375" y="95250"/>
                  </a:lnTo>
                  <a:lnTo>
                    <a:pt x="6757987" y="95250"/>
                  </a:lnTo>
                </a:path>
              </a:pathLst>
            </a:custGeom>
            <a:solidFill>
              <a:srgbClr val="FFFFFF"/>
            </a:solidFill>
            <a:ln w="31750">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94" name="Freeform: Shape 93">
              <a:extLst>
                <a:ext uri="{FF2B5EF4-FFF2-40B4-BE49-F238E27FC236}">
                  <a16:creationId xmlns:a16="http://schemas.microsoft.com/office/drawing/2014/main" id="{3A621472-3D38-4437-B8AA-9DCDEE03047D}"/>
                </a:ext>
              </a:extLst>
            </p:cNvPr>
            <p:cNvSpPr/>
            <p:nvPr/>
          </p:nvSpPr>
          <p:spPr bwMode="auto">
            <a:xfrm>
              <a:off x="3080285" y="3638156"/>
              <a:ext cx="6775450" cy="127000"/>
            </a:xfrm>
            <a:custGeom>
              <a:avLst/>
              <a:gdLst>
                <a:gd name="connsiteX0" fmla="*/ 0 w 6775450"/>
                <a:gd name="connsiteY0" fmla="*/ 0 h 127000"/>
                <a:gd name="connsiteX1" fmla="*/ 1701800 w 6775450"/>
                <a:gd name="connsiteY1" fmla="*/ 69850 h 127000"/>
                <a:gd name="connsiteX2" fmla="*/ 3384550 w 6775450"/>
                <a:gd name="connsiteY2" fmla="*/ 76200 h 127000"/>
                <a:gd name="connsiteX3" fmla="*/ 6775450 w 6775450"/>
                <a:gd name="connsiteY3" fmla="*/ 127000 h 127000"/>
              </a:gdLst>
              <a:ahLst/>
              <a:cxnLst>
                <a:cxn ang="0">
                  <a:pos x="connsiteX0" y="connsiteY0"/>
                </a:cxn>
                <a:cxn ang="0">
                  <a:pos x="connsiteX1" y="connsiteY1"/>
                </a:cxn>
                <a:cxn ang="0">
                  <a:pos x="connsiteX2" y="connsiteY2"/>
                </a:cxn>
                <a:cxn ang="0">
                  <a:pos x="connsiteX3" y="connsiteY3"/>
                </a:cxn>
              </a:cxnLst>
              <a:rect l="l" t="t" r="r" b="b"/>
              <a:pathLst>
                <a:path w="6775450" h="127000">
                  <a:moveTo>
                    <a:pt x="0" y="0"/>
                  </a:moveTo>
                  <a:lnTo>
                    <a:pt x="1701800" y="69850"/>
                  </a:lnTo>
                  <a:lnTo>
                    <a:pt x="3384550" y="76200"/>
                  </a:lnTo>
                  <a:lnTo>
                    <a:pt x="6775450" y="127000"/>
                  </a:lnTo>
                </a:path>
              </a:pathLst>
            </a:custGeom>
            <a:solidFill>
              <a:srgbClr val="FFFFFF"/>
            </a:solidFill>
            <a:ln w="28575">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99" name="Freeform 112">
              <a:extLst>
                <a:ext uri="{FF2B5EF4-FFF2-40B4-BE49-F238E27FC236}">
                  <a16:creationId xmlns:a16="http://schemas.microsoft.com/office/drawing/2014/main" id="{3250728D-982A-41BD-8B7C-3947559100A2}"/>
                </a:ext>
              </a:extLst>
            </p:cNvPr>
            <p:cNvSpPr>
              <a:spLocks/>
            </p:cNvSpPr>
            <p:nvPr/>
          </p:nvSpPr>
          <p:spPr bwMode="auto">
            <a:xfrm>
              <a:off x="2925305" y="3577964"/>
              <a:ext cx="129600" cy="129600"/>
            </a:xfrm>
            <a:prstGeom prst="ellipse">
              <a:avLst/>
            </a:pr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0" name="Freeform 112">
              <a:extLst>
                <a:ext uri="{FF2B5EF4-FFF2-40B4-BE49-F238E27FC236}">
                  <a16:creationId xmlns:a16="http://schemas.microsoft.com/office/drawing/2014/main" id="{72F499C9-604D-4D9D-92D2-58F35C94025E}"/>
                </a:ext>
              </a:extLst>
            </p:cNvPr>
            <p:cNvSpPr>
              <a:spLocks/>
            </p:cNvSpPr>
            <p:nvPr/>
          </p:nvSpPr>
          <p:spPr bwMode="auto">
            <a:xfrm>
              <a:off x="4601748" y="3606539"/>
              <a:ext cx="129600" cy="129600"/>
            </a:xfrm>
            <a:prstGeom prst="ellipse">
              <a:avLst/>
            </a:prstGeom>
            <a:solidFill>
              <a:srgbClr val="FF6720"/>
            </a:solidFill>
            <a:ln>
              <a:no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1" name="Freeform 112">
              <a:extLst>
                <a:ext uri="{FF2B5EF4-FFF2-40B4-BE49-F238E27FC236}">
                  <a16:creationId xmlns:a16="http://schemas.microsoft.com/office/drawing/2014/main" id="{31DFC913-D1DD-4EB4-AF74-DD90D7C7A890}"/>
                </a:ext>
              </a:extLst>
            </p:cNvPr>
            <p:cNvSpPr>
              <a:spLocks/>
            </p:cNvSpPr>
            <p:nvPr/>
          </p:nvSpPr>
          <p:spPr bwMode="auto">
            <a:xfrm>
              <a:off x="6309062" y="3674773"/>
              <a:ext cx="129600" cy="129600"/>
            </a:xfrm>
            <a:prstGeom prst="ellipse">
              <a:avLst/>
            </a:pr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grpSp>
          <p:nvGrpSpPr>
            <p:cNvPr id="202" name="Group 201">
              <a:extLst>
                <a:ext uri="{FF2B5EF4-FFF2-40B4-BE49-F238E27FC236}">
                  <a16:creationId xmlns:a16="http://schemas.microsoft.com/office/drawing/2014/main" id="{53380283-CFF9-4E3D-902F-79199CE3DA82}"/>
                </a:ext>
              </a:extLst>
            </p:cNvPr>
            <p:cNvGrpSpPr/>
            <p:nvPr/>
          </p:nvGrpSpPr>
          <p:grpSpPr>
            <a:xfrm>
              <a:off x="4611444" y="3592119"/>
              <a:ext cx="111562" cy="159543"/>
              <a:chOff x="3161521" y="3641725"/>
              <a:chExt cx="111562" cy="377825"/>
            </a:xfrm>
          </p:grpSpPr>
          <p:sp>
            <p:nvSpPr>
              <p:cNvPr id="228" name="Line 67">
                <a:extLst>
                  <a:ext uri="{FF2B5EF4-FFF2-40B4-BE49-F238E27FC236}">
                    <a16:creationId xmlns:a16="http://schemas.microsoft.com/office/drawing/2014/main" id="{26AB561F-049F-4B59-BAA6-A50928748826}"/>
                  </a:ext>
                </a:extLst>
              </p:cNvPr>
              <p:cNvSpPr>
                <a:spLocks noChangeShapeType="1"/>
              </p:cNvSpPr>
              <p:nvPr/>
            </p:nvSpPr>
            <p:spPr bwMode="auto">
              <a:xfrm flipH="1">
                <a:off x="3161521" y="3641725"/>
                <a:ext cx="111562"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29" name="Line 68">
                <a:extLst>
                  <a:ext uri="{FF2B5EF4-FFF2-40B4-BE49-F238E27FC236}">
                    <a16:creationId xmlns:a16="http://schemas.microsoft.com/office/drawing/2014/main" id="{FE660E86-815D-4BEB-9D92-BDE50545E1B3}"/>
                  </a:ext>
                </a:extLst>
              </p:cNvPr>
              <p:cNvSpPr>
                <a:spLocks noChangeShapeType="1"/>
              </p:cNvSpPr>
              <p:nvPr/>
            </p:nvSpPr>
            <p:spPr bwMode="auto">
              <a:xfrm flipH="1">
                <a:off x="3161521" y="4019550"/>
                <a:ext cx="111562"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30" name="Line 69">
                <a:extLst>
                  <a:ext uri="{FF2B5EF4-FFF2-40B4-BE49-F238E27FC236}">
                    <a16:creationId xmlns:a16="http://schemas.microsoft.com/office/drawing/2014/main" id="{893094CA-134E-4497-BE4B-7A5CCE207154}"/>
                  </a:ext>
                </a:extLst>
              </p:cNvPr>
              <p:cNvSpPr>
                <a:spLocks noChangeShapeType="1"/>
              </p:cNvSpPr>
              <p:nvPr/>
            </p:nvSpPr>
            <p:spPr bwMode="auto">
              <a:xfrm>
                <a:off x="3217302" y="3641725"/>
                <a:ext cx="0" cy="377825"/>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grpSp>
        <p:grpSp>
          <p:nvGrpSpPr>
            <p:cNvPr id="203" name="Group 202">
              <a:extLst>
                <a:ext uri="{FF2B5EF4-FFF2-40B4-BE49-F238E27FC236}">
                  <a16:creationId xmlns:a16="http://schemas.microsoft.com/office/drawing/2014/main" id="{3A2BCE1F-35BB-4F48-BB48-64D00F390205}"/>
                </a:ext>
              </a:extLst>
            </p:cNvPr>
            <p:cNvGrpSpPr/>
            <p:nvPr/>
          </p:nvGrpSpPr>
          <p:grpSpPr>
            <a:xfrm>
              <a:off x="4725942" y="3634981"/>
              <a:ext cx="107158" cy="162719"/>
              <a:chOff x="3276019" y="3754437"/>
              <a:chExt cx="107158" cy="377825"/>
            </a:xfrm>
          </p:grpSpPr>
          <p:sp>
            <p:nvSpPr>
              <p:cNvPr id="225" name="Line 70">
                <a:extLst>
                  <a:ext uri="{FF2B5EF4-FFF2-40B4-BE49-F238E27FC236}">
                    <a16:creationId xmlns:a16="http://schemas.microsoft.com/office/drawing/2014/main" id="{3CAE612A-A99E-4DCA-9EF0-FA168E569463}"/>
                  </a:ext>
                </a:extLst>
              </p:cNvPr>
              <p:cNvSpPr>
                <a:spLocks noChangeShapeType="1"/>
              </p:cNvSpPr>
              <p:nvPr/>
            </p:nvSpPr>
            <p:spPr bwMode="auto">
              <a:xfrm flipH="1">
                <a:off x="3276019" y="3754437"/>
                <a:ext cx="107158" cy="0"/>
              </a:xfrm>
              <a:prstGeom prst="line">
                <a:avLst/>
              </a:prstGeom>
              <a:noFill/>
              <a:ln w="14288">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26" name="Line 71">
                <a:extLst>
                  <a:ext uri="{FF2B5EF4-FFF2-40B4-BE49-F238E27FC236}">
                    <a16:creationId xmlns:a16="http://schemas.microsoft.com/office/drawing/2014/main" id="{B866C20E-86F0-4A08-8799-F57DE8AD23C3}"/>
                  </a:ext>
                </a:extLst>
              </p:cNvPr>
              <p:cNvSpPr>
                <a:spLocks noChangeShapeType="1"/>
              </p:cNvSpPr>
              <p:nvPr/>
            </p:nvSpPr>
            <p:spPr bwMode="auto">
              <a:xfrm flipH="1">
                <a:off x="3276019" y="4132262"/>
                <a:ext cx="107158" cy="0"/>
              </a:xfrm>
              <a:prstGeom prst="line">
                <a:avLst/>
              </a:prstGeom>
              <a:noFill/>
              <a:ln w="14288">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27" name="Line 72">
                <a:extLst>
                  <a:ext uri="{FF2B5EF4-FFF2-40B4-BE49-F238E27FC236}">
                    <a16:creationId xmlns:a16="http://schemas.microsoft.com/office/drawing/2014/main" id="{54104CF6-D713-4B97-A58F-D3F3AAA7F5B3}"/>
                  </a:ext>
                </a:extLst>
              </p:cNvPr>
              <p:cNvSpPr>
                <a:spLocks noChangeShapeType="1"/>
              </p:cNvSpPr>
              <p:nvPr/>
            </p:nvSpPr>
            <p:spPr bwMode="auto">
              <a:xfrm>
                <a:off x="3328864" y="3754437"/>
                <a:ext cx="0" cy="377825"/>
              </a:xfrm>
              <a:prstGeom prst="line">
                <a:avLst/>
              </a:prstGeom>
              <a:noFill/>
              <a:ln w="14288">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grpSp>
        <p:grpSp>
          <p:nvGrpSpPr>
            <p:cNvPr id="204" name="Group 203">
              <a:extLst>
                <a:ext uri="{FF2B5EF4-FFF2-40B4-BE49-F238E27FC236}">
                  <a16:creationId xmlns:a16="http://schemas.microsoft.com/office/drawing/2014/main" id="{D5B25E0B-A4A5-4803-940A-A09B5EA89B27}"/>
                </a:ext>
              </a:extLst>
            </p:cNvPr>
            <p:cNvGrpSpPr/>
            <p:nvPr/>
          </p:nvGrpSpPr>
          <p:grpSpPr>
            <a:xfrm>
              <a:off x="6306894" y="3651650"/>
              <a:ext cx="111562" cy="169069"/>
              <a:chOff x="3161521" y="3641725"/>
              <a:chExt cx="111562" cy="377825"/>
            </a:xfrm>
          </p:grpSpPr>
          <p:sp>
            <p:nvSpPr>
              <p:cNvPr id="222" name="Line 67">
                <a:extLst>
                  <a:ext uri="{FF2B5EF4-FFF2-40B4-BE49-F238E27FC236}">
                    <a16:creationId xmlns:a16="http://schemas.microsoft.com/office/drawing/2014/main" id="{9E91F4BA-FA8B-4908-92A9-D5C5EB473229}"/>
                  </a:ext>
                </a:extLst>
              </p:cNvPr>
              <p:cNvSpPr>
                <a:spLocks noChangeShapeType="1"/>
              </p:cNvSpPr>
              <p:nvPr/>
            </p:nvSpPr>
            <p:spPr bwMode="auto">
              <a:xfrm flipH="1">
                <a:off x="3161521" y="3641725"/>
                <a:ext cx="111562" cy="0"/>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23" name="Line 68">
                <a:extLst>
                  <a:ext uri="{FF2B5EF4-FFF2-40B4-BE49-F238E27FC236}">
                    <a16:creationId xmlns:a16="http://schemas.microsoft.com/office/drawing/2014/main" id="{CEF2A197-2CDA-44FE-BA6C-07030842E6F0}"/>
                  </a:ext>
                </a:extLst>
              </p:cNvPr>
              <p:cNvSpPr>
                <a:spLocks noChangeShapeType="1"/>
              </p:cNvSpPr>
              <p:nvPr/>
            </p:nvSpPr>
            <p:spPr bwMode="auto">
              <a:xfrm flipH="1">
                <a:off x="3161521" y="4019550"/>
                <a:ext cx="111562" cy="0"/>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24" name="Line 69">
                <a:extLst>
                  <a:ext uri="{FF2B5EF4-FFF2-40B4-BE49-F238E27FC236}">
                    <a16:creationId xmlns:a16="http://schemas.microsoft.com/office/drawing/2014/main" id="{0A57352F-568A-43CB-BCA6-417534FDBC41}"/>
                  </a:ext>
                </a:extLst>
              </p:cNvPr>
              <p:cNvSpPr>
                <a:spLocks noChangeShapeType="1"/>
              </p:cNvSpPr>
              <p:nvPr/>
            </p:nvSpPr>
            <p:spPr bwMode="auto">
              <a:xfrm>
                <a:off x="3217302" y="3641725"/>
                <a:ext cx="0" cy="377825"/>
              </a:xfrm>
              <a:prstGeom prst="line">
                <a:avLst/>
              </a:prstGeom>
              <a:solidFill>
                <a:srgbClr val="FF6720"/>
              </a:solid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grpSp>
        <p:grpSp>
          <p:nvGrpSpPr>
            <p:cNvPr id="205" name="Group 204">
              <a:extLst>
                <a:ext uri="{FF2B5EF4-FFF2-40B4-BE49-F238E27FC236}">
                  <a16:creationId xmlns:a16="http://schemas.microsoft.com/office/drawing/2014/main" id="{27533D74-0DDB-46D5-8C95-F57859BC36AE}"/>
                </a:ext>
              </a:extLst>
            </p:cNvPr>
            <p:cNvGrpSpPr/>
            <p:nvPr/>
          </p:nvGrpSpPr>
          <p:grpSpPr>
            <a:xfrm>
              <a:off x="6416919" y="3637362"/>
              <a:ext cx="107158" cy="162719"/>
              <a:chOff x="3276019" y="3754437"/>
              <a:chExt cx="107158" cy="377825"/>
            </a:xfrm>
          </p:grpSpPr>
          <p:sp>
            <p:nvSpPr>
              <p:cNvPr id="219" name="Line 70">
                <a:extLst>
                  <a:ext uri="{FF2B5EF4-FFF2-40B4-BE49-F238E27FC236}">
                    <a16:creationId xmlns:a16="http://schemas.microsoft.com/office/drawing/2014/main" id="{87A48287-C024-4903-8972-8B5912D29DDC}"/>
                  </a:ext>
                </a:extLst>
              </p:cNvPr>
              <p:cNvSpPr>
                <a:spLocks noChangeShapeType="1"/>
              </p:cNvSpPr>
              <p:nvPr/>
            </p:nvSpPr>
            <p:spPr bwMode="auto">
              <a:xfrm flipH="1">
                <a:off x="3276019" y="3754437"/>
                <a:ext cx="107158" cy="0"/>
              </a:xfrm>
              <a:prstGeom prst="line">
                <a:avLst/>
              </a:prstGeom>
              <a:noFill/>
              <a:ln w="14288">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20" name="Line 71">
                <a:extLst>
                  <a:ext uri="{FF2B5EF4-FFF2-40B4-BE49-F238E27FC236}">
                    <a16:creationId xmlns:a16="http://schemas.microsoft.com/office/drawing/2014/main" id="{6B925A85-0512-4C2F-8317-22C84BDFD813}"/>
                  </a:ext>
                </a:extLst>
              </p:cNvPr>
              <p:cNvSpPr>
                <a:spLocks noChangeShapeType="1"/>
              </p:cNvSpPr>
              <p:nvPr/>
            </p:nvSpPr>
            <p:spPr bwMode="auto">
              <a:xfrm flipH="1">
                <a:off x="3276019" y="4132262"/>
                <a:ext cx="107158" cy="0"/>
              </a:xfrm>
              <a:prstGeom prst="line">
                <a:avLst/>
              </a:prstGeom>
              <a:noFill/>
              <a:ln w="14288">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21" name="Line 72">
                <a:extLst>
                  <a:ext uri="{FF2B5EF4-FFF2-40B4-BE49-F238E27FC236}">
                    <a16:creationId xmlns:a16="http://schemas.microsoft.com/office/drawing/2014/main" id="{070B9DFD-9EDE-4958-826A-C6D4CFCB1B32}"/>
                  </a:ext>
                </a:extLst>
              </p:cNvPr>
              <p:cNvSpPr>
                <a:spLocks noChangeShapeType="1"/>
              </p:cNvSpPr>
              <p:nvPr/>
            </p:nvSpPr>
            <p:spPr bwMode="auto">
              <a:xfrm>
                <a:off x="3328864" y="3754437"/>
                <a:ext cx="0" cy="377825"/>
              </a:xfrm>
              <a:prstGeom prst="line">
                <a:avLst/>
              </a:prstGeom>
              <a:noFill/>
              <a:ln w="14288">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grpSp>
        <p:sp>
          <p:nvSpPr>
            <p:cNvPr id="206" name="Freeform 112">
              <a:extLst>
                <a:ext uri="{FF2B5EF4-FFF2-40B4-BE49-F238E27FC236}">
                  <a16:creationId xmlns:a16="http://schemas.microsoft.com/office/drawing/2014/main" id="{B8899E70-0B61-4A5E-B2EE-85D4723D329B}"/>
                </a:ext>
              </a:extLst>
            </p:cNvPr>
            <p:cNvSpPr>
              <a:spLocks/>
            </p:cNvSpPr>
            <p:nvPr/>
          </p:nvSpPr>
          <p:spPr bwMode="auto">
            <a:xfrm>
              <a:off x="4709683" y="3651783"/>
              <a:ext cx="129600" cy="129600"/>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7" name="Freeform 112">
              <a:extLst>
                <a:ext uri="{FF2B5EF4-FFF2-40B4-BE49-F238E27FC236}">
                  <a16:creationId xmlns:a16="http://schemas.microsoft.com/office/drawing/2014/main" id="{102DF211-2B20-4E59-9D62-1628D3FFDBC2}"/>
                </a:ext>
              </a:extLst>
            </p:cNvPr>
            <p:cNvSpPr>
              <a:spLocks/>
            </p:cNvSpPr>
            <p:nvPr/>
          </p:nvSpPr>
          <p:spPr bwMode="auto">
            <a:xfrm>
              <a:off x="6404567" y="3658147"/>
              <a:ext cx="129600" cy="129600"/>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8" name="Freeform 112">
              <a:extLst>
                <a:ext uri="{FF2B5EF4-FFF2-40B4-BE49-F238E27FC236}">
                  <a16:creationId xmlns:a16="http://schemas.microsoft.com/office/drawing/2014/main" id="{0E1DC7AA-5A8F-44EC-B57A-CD299E02290D}"/>
                </a:ext>
              </a:extLst>
            </p:cNvPr>
            <p:cNvSpPr>
              <a:spLocks/>
            </p:cNvSpPr>
            <p:nvPr/>
          </p:nvSpPr>
          <p:spPr bwMode="auto">
            <a:xfrm>
              <a:off x="9793653" y="3704170"/>
              <a:ext cx="129600" cy="129600"/>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9" name="Freeform 112">
              <a:extLst>
                <a:ext uri="{FF2B5EF4-FFF2-40B4-BE49-F238E27FC236}">
                  <a16:creationId xmlns:a16="http://schemas.microsoft.com/office/drawing/2014/main" id="{EFF8608B-E163-4491-8A36-904914BCFE63}"/>
                </a:ext>
              </a:extLst>
            </p:cNvPr>
            <p:cNvSpPr>
              <a:spLocks/>
            </p:cNvSpPr>
            <p:nvPr/>
          </p:nvSpPr>
          <p:spPr bwMode="auto">
            <a:xfrm>
              <a:off x="9684116" y="3667672"/>
              <a:ext cx="129600" cy="129600"/>
            </a:xfrm>
            <a:prstGeom prst="ellipse">
              <a:avLst/>
            </a:pr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grpSp>
          <p:nvGrpSpPr>
            <p:cNvPr id="210" name="Group 209">
              <a:extLst>
                <a:ext uri="{FF2B5EF4-FFF2-40B4-BE49-F238E27FC236}">
                  <a16:creationId xmlns:a16="http://schemas.microsoft.com/office/drawing/2014/main" id="{426FFA41-DA2F-411B-8858-E2BE0954C2D7}"/>
                </a:ext>
              </a:extLst>
            </p:cNvPr>
            <p:cNvGrpSpPr/>
            <p:nvPr/>
          </p:nvGrpSpPr>
          <p:grpSpPr>
            <a:xfrm>
              <a:off x="9690651" y="3649269"/>
              <a:ext cx="111562" cy="169069"/>
              <a:chOff x="3161521" y="3641725"/>
              <a:chExt cx="111562" cy="377825"/>
            </a:xfrm>
          </p:grpSpPr>
          <p:sp>
            <p:nvSpPr>
              <p:cNvPr id="216" name="Line 67">
                <a:extLst>
                  <a:ext uri="{FF2B5EF4-FFF2-40B4-BE49-F238E27FC236}">
                    <a16:creationId xmlns:a16="http://schemas.microsoft.com/office/drawing/2014/main" id="{97622218-22EA-45BD-9DED-1479AD4BF8CF}"/>
                  </a:ext>
                </a:extLst>
              </p:cNvPr>
              <p:cNvSpPr>
                <a:spLocks noChangeShapeType="1"/>
              </p:cNvSpPr>
              <p:nvPr/>
            </p:nvSpPr>
            <p:spPr bwMode="auto">
              <a:xfrm flipH="1">
                <a:off x="3161521" y="3641725"/>
                <a:ext cx="111562" cy="0"/>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17" name="Line 68">
                <a:extLst>
                  <a:ext uri="{FF2B5EF4-FFF2-40B4-BE49-F238E27FC236}">
                    <a16:creationId xmlns:a16="http://schemas.microsoft.com/office/drawing/2014/main" id="{08FBD81D-9CD6-4F99-BEF0-90051220C755}"/>
                  </a:ext>
                </a:extLst>
              </p:cNvPr>
              <p:cNvSpPr>
                <a:spLocks noChangeShapeType="1"/>
              </p:cNvSpPr>
              <p:nvPr/>
            </p:nvSpPr>
            <p:spPr bwMode="auto">
              <a:xfrm flipH="1">
                <a:off x="3161521" y="4019550"/>
                <a:ext cx="111562" cy="0"/>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18" name="Line 69">
                <a:extLst>
                  <a:ext uri="{FF2B5EF4-FFF2-40B4-BE49-F238E27FC236}">
                    <a16:creationId xmlns:a16="http://schemas.microsoft.com/office/drawing/2014/main" id="{03EF5A29-9934-4F7F-ABF1-C7F212A573F2}"/>
                  </a:ext>
                </a:extLst>
              </p:cNvPr>
              <p:cNvSpPr>
                <a:spLocks noChangeShapeType="1"/>
              </p:cNvSpPr>
              <p:nvPr/>
            </p:nvSpPr>
            <p:spPr bwMode="auto">
              <a:xfrm>
                <a:off x="3217302" y="3641725"/>
                <a:ext cx="0" cy="377825"/>
              </a:xfrm>
              <a:prstGeom prst="line">
                <a:avLst/>
              </a:prstGeom>
              <a:solidFill>
                <a:srgbClr val="FF6720"/>
              </a:solid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grpSp>
        <p:grpSp>
          <p:nvGrpSpPr>
            <p:cNvPr id="211" name="Group 210">
              <a:extLst>
                <a:ext uri="{FF2B5EF4-FFF2-40B4-BE49-F238E27FC236}">
                  <a16:creationId xmlns:a16="http://schemas.microsoft.com/office/drawing/2014/main" id="{BA2DF235-37AB-413B-90DC-E4D3AE9C2666}"/>
                </a:ext>
              </a:extLst>
            </p:cNvPr>
            <p:cNvGrpSpPr/>
            <p:nvPr/>
          </p:nvGrpSpPr>
          <p:grpSpPr>
            <a:xfrm>
              <a:off x="9802767" y="3684987"/>
              <a:ext cx="107158" cy="173832"/>
              <a:chOff x="3276019" y="3754437"/>
              <a:chExt cx="107158" cy="377825"/>
            </a:xfrm>
          </p:grpSpPr>
          <p:sp>
            <p:nvSpPr>
              <p:cNvPr id="215" name="Line 72">
                <a:extLst>
                  <a:ext uri="{FF2B5EF4-FFF2-40B4-BE49-F238E27FC236}">
                    <a16:creationId xmlns:a16="http://schemas.microsoft.com/office/drawing/2014/main" id="{81AE528D-8017-4741-B9AA-A495379125A6}"/>
                  </a:ext>
                </a:extLst>
              </p:cNvPr>
              <p:cNvSpPr>
                <a:spLocks noChangeShapeType="1"/>
              </p:cNvSpPr>
              <p:nvPr/>
            </p:nvSpPr>
            <p:spPr bwMode="auto">
              <a:xfrm>
                <a:off x="3336484" y="3754437"/>
                <a:ext cx="0" cy="377825"/>
              </a:xfrm>
              <a:prstGeom prst="line">
                <a:avLst/>
              </a:prstGeom>
              <a:noFill/>
              <a:ln w="14288">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13" name="Line 70">
                <a:extLst>
                  <a:ext uri="{FF2B5EF4-FFF2-40B4-BE49-F238E27FC236}">
                    <a16:creationId xmlns:a16="http://schemas.microsoft.com/office/drawing/2014/main" id="{B46AD64F-469E-4AF7-B373-15720AC3CDE5}"/>
                  </a:ext>
                </a:extLst>
              </p:cNvPr>
              <p:cNvSpPr>
                <a:spLocks noChangeShapeType="1"/>
              </p:cNvSpPr>
              <p:nvPr/>
            </p:nvSpPr>
            <p:spPr bwMode="auto">
              <a:xfrm flipH="1">
                <a:off x="3276019" y="3754437"/>
                <a:ext cx="107158" cy="0"/>
              </a:xfrm>
              <a:prstGeom prst="line">
                <a:avLst/>
              </a:prstGeom>
              <a:noFill/>
              <a:ln w="14288">
                <a:solidFill>
                  <a:srgbClr val="0063C3"/>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14" name="Line 71">
                <a:extLst>
                  <a:ext uri="{FF2B5EF4-FFF2-40B4-BE49-F238E27FC236}">
                    <a16:creationId xmlns:a16="http://schemas.microsoft.com/office/drawing/2014/main" id="{ABF97740-783A-40B0-A9F3-96005F7BA5E3}"/>
                  </a:ext>
                </a:extLst>
              </p:cNvPr>
              <p:cNvSpPr>
                <a:spLocks noChangeShapeType="1"/>
              </p:cNvSpPr>
              <p:nvPr/>
            </p:nvSpPr>
            <p:spPr bwMode="auto">
              <a:xfrm flipH="1">
                <a:off x="3276019" y="4132262"/>
                <a:ext cx="107158" cy="0"/>
              </a:xfrm>
              <a:prstGeom prst="line">
                <a:avLst/>
              </a:prstGeom>
              <a:noFill/>
              <a:ln w="14288">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grpSp>
        <p:sp>
          <p:nvSpPr>
            <p:cNvPr id="212" name="Freeform 112">
              <a:extLst>
                <a:ext uri="{FF2B5EF4-FFF2-40B4-BE49-F238E27FC236}">
                  <a16:creationId xmlns:a16="http://schemas.microsoft.com/office/drawing/2014/main" id="{EDC8A1B9-92D8-4AF0-AE71-77E167E101DA}"/>
                </a:ext>
              </a:extLst>
            </p:cNvPr>
            <p:cNvSpPr>
              <a:spLocks/>
            </p:cNvSpPr>
            <p:nvPr/>
          </p:nvSpPr>
          <p:spPr bwMode="auto">
            <a:xfrm>
              <a:off x="3038017" y="3581933"/>
              <a:ext cx="129600" cy="129600"/>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40" name="Rectangle 17">
              <a:extLst>
                <a:ext uri="{FF2B5EF4-FFF2-40B4-BE49-F238E27FC236}">
                  <a16:creationId xmlns:a16="http://schemas.microsoft.com/office/drawing/2014/main" id="{6EB6909F-A349-4B94-93A7-4D2B2FF3F863}"/>
                </a:ext>
              </a:extLst>
            </p:cNvPr>
            <p:cNvSpPr>
              <a:spLocks noChangeArrowheads="1"/>
            </p:cNvSpPr>
            <p:nvPr/>
          </p:nvSpPr>
          <p:spPr bwMode="auto">
            <a:xfrm>
              <a:off x="2874811" y="5463348"/>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618</a:t>
              </a:r>
              <a:endParaRPr lang="en-US" altLang="en-US" sz="1200" dirty="0">
                <a:latin typeface="+mn-lt"/>
              </a:endParaRPr>
            </a:p>
          </p:txBody>
        </p:sp>
        <p:sp>
          <p:nvSpPr>
            <p:cNvPr id="241" name="Rectangle 18">
              <a:extLst>
                <a:ext uri="{FF2B5EF4-FFF2-40B4-BE49-F238E27FC236}">
                  <a16:creationId xmlns:a16="http://schemas.microsoft.com/office/drawing/2014/main" id="{3A2BE108-320F-49C7-B656-335FB94877DC}"/>
                </a:ext>
              </a:extLst>
            </p:cNvPr>
            <p:cNvSpPr>
              <a:spLocks noChangeArrowheads="1"/>
            </p:cNvSpPr>
            <p:nvPr/>
          </p:nvSpPr>
          <p:spPr bwMode="auto">
            <a:xfrm>
              <a:off x="4627065" y="5464723"/>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601</a:t>
              </a:r>
              <a:endParaRPr lang="en-US" altLang="en-US" sz="1200" dirty="0">
                <a:latin typeface="+mn-lt"/>
              </a:endParaRPr>
            </a:p>
          </p:txBody>
        </p:sp>
        <p:sp>
          <p:nvSpPr>
            <p:cNvPr id="242" name="Rectangle 19">
              <a:extLst>
                <a:ext uri="{FF2B5EF4-FFF2-40B4-BE49-F238E27FC236}">
                  <a16:creationId xmlns:a16="http://schemas.microsoft.com/office/drawing/2014/main" id="{B0FB9F71-5D48-4F5D-9833-3CE6DF87B774}"/>
                </a:ext>
              </a:extLst>
            </p:cNvPr>
            <p:cNvSpPr>
              <a:spLocks noChangeArrowheads="1"/>
            </p:cNvSpPr>
            <p:nvPr/>
          </p:nvSpPr>
          <p:spPr bwMode="auto">
            <a:xfrm>
              <a:off x="6313009" y="5466098"/>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585</a:t>
              </a:r>
              <a:endParaRPr lang="en-US" altLang="en-US" sz="1200" dirty="0">
                <a:latin typeface="+mn-lt"/>
              </a:endParaRPr>
            </a:p>
          </p:txBody>
        </p:sp>
        <p:sp>
          <p:nvSpPr>
            <p:cNvPr id="243" name="Rectangle 20">
              <a:extLst>
                <a:ext uri="{FF2B5EF4-FFF2-40B4-BE49-F238E27FC236}">
                  <a16:creationId xmlns:a16="http://schemas.microsoft.com/office/drawing/2014/main" id="{F8826C7C-378D-4A57-8658-AFCDEE22C78A}"/>
                </a:ext>
              </a:extLst>
            </p:cNvPr>
            <p:cNvSpPr>
              <a:spLocks noChangeArrowheads="1"/>
            </p:cNvSpPr>
            <p:nvPr/>
          </p:nvSpPr>
          <p:spPr bwMode="auto">
            <a:xfrm>
              <a:off x="9690651" y="5467472"/>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565</a:t>
              </a:r>
              <a:endParaRPr lang="en-US" altLang="en-US" sz="1200" dirty="0">
                <a:latin typeface="+mn-lt"/>
              </a:endParaRPr>
            </a:p>
          </p:txBody>
        </p:sp>
        <p:sp>
          <p:nvSpPr>
            <p:cNvPr id="244" name="Rectangle 21">
              <a:extLst>
                <a:ext uri="{FF2B5EF4-FFF2-40B4-BE49-F238E27FC236}">
                  <a16:creationId xmlns:a16="http://schemas.microsoft.com/office/drawing/2014/main" id="{8F73DBF3-A055-4B79-86C9-A21879F10152}"/>
                </a:ext>
              </a:extLst>
            </p:cNvPr>
            <p:cNvSpPr>
              <a:spLocks noChangeArrowheads="1"/>
            </p:cNvSpPr>
            <p:nvPr/>
          </p:nvSpPr>
          <p:spPr bwMode="auto">
            <a:xfrm>
              <a:off x="2874811" y="571727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586</a:t>
              </a:r>
              <a:endParaRPr lang="en-US" altLang="en-US" sz="1200" dirty="0">
                <a:latin typeface="+mn-lt"/>
              </a:endParaRPr>
            </a:p>
          </p:txBody>
        </p:sp>
        <p:sp>
          <p:nvSpPr>
            <p:cNvPr id="245" name="Rectangle 22">
              <a:extLst>
                <a:ext uri="{FF2B5EF4-FFF2-40B4-BE49-F238E27FC236}">
                  <a16:creationId xmlns:a16="http://schemas.microsoft.com/office/drawing/2014/main" id="{4BE5862A-7328-4B5F-B01F-980079FB053D}"/>
                </a:ext>
              </a:extLst>
            </p:cNvPr>
            <p:cNvSpPr>
              <a:spLocks noChangeArrowheads="1"/>
            </p:cNvSpPr>
            <p:nvPr/>
          </p:nvSpPr>
          <p:spPr bwMode="auto">
            <a:xfrm>
              <a:off x="4627065" y="571727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576</a:t>
              </a:r>
              <a:endParaRPr lang="en-US" altLang="en-US" sz="1200" dirty="0">
                <a:latin typeface="+mn-lt"/>
              </a:endParaRPr>
            </a:p>
          </p:txBody>
        </p:sp>
        <p:sp>
          <p:nvSpPr>
            <p:cNvPr id="246" name="Rectangle 23">
              <a:extLst>
                <a:ext uri="{FF2B5EF4-FFF2-40B4-BE49-F238E27FC236}">
                  <a16:creationId xmlns:a16="http://schemas.microsoft.com/office/drawing/2014/main" id="{856EA0BE-BC76-415F-8B2B-7CC99D91512F}"/>
                </a:ext>
              </a:extLst>
            </p:cNvPr>
            <p:cNvSpPr>
              <a:spLocks noChangeArrowheads="1"/>
            </p:cNvSpPr>
            <p:nvPr/>
          </p:nvSpPr>
          <p:spPr bwMode="auto">
            <a:xfrm>
              <a:off x="6313009" y="5718654"/>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560</a:t>
              </a:r>
              <a:endParaRPr lang="en-US" altLang="en-US" sz="1200" dirty="0">
                <a:latin typeface="+mn-lt"/>
              </a:endParaRPr>
            </a:p>
          </p:txBody>
        </p:sp>
        <p:sp>
          <p:nvSpPr>
            <p:cNvPr id="247" name="Rectangle 24">
              <a:extLst>
                <a:ext uri="{FF2B5EF4-FFF2-40B4-BE49-F238E27FC236}">
                  <a16:creationId xmlns:a16="http://schemas.microsoft.com/office/drawing/2014/main" id="{8A1F70DE-4B05-4307-AB4C-34ED8D596902}"/>
                </a:ext>
              </a:extLst>
            </p:cNvPr>
            <p:cNvSpPr>
              <a:spLocks noChangeArrowheads="1"/>
            </p:cNvSpPr>
            <p:nvPr/>
          </p:nvSpPr>
          <p:spPr bwMode="auto">
            <a:xfrm>
              <a:off x="9690651" y="5720028"/>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544</a:t>
              </a:r>
              <a:endParaRPr lang="en-US" altLang="en-US" sz="1200" dirty="0">
                <a:latin typeface="+mn-lt"/>
              </a:endParaRPr>
            </a:p>
          </p:txBody>
        </p:sp>
        <p:sp>
          <p:nvSpPr>
            <p:cNvPr id="248" name="Line 85">
              <a:extLst>
                <a:ext uri="{FF2B5EF4-FFF2-40B4-BE49-F238E27FC236}">
                  <a16:creationId xmlns:a16="http://schemas.microsoft.com/office/drawing/2014/main" id="{0F67E320-2028-4F0B-B537-8E8F5C157B0D}"/>
                </a:ext>
              </a:extLst>
            </p:cNvPr>
            <p:cNvSpPr>
              <a:spLocks noChangeShapeType="1"/>
            </p:cNvSpPr>
            <p:nvPr/>
          </p:nvSpPr>
          <p:spPr bwMode="auto">
            <a:xfrm flipH="1">
              <a:off x="2599884" y="2392500"/>
              <a:ext cx="935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49" name="Line 86">
              <a:extLst>
                <a:ext uri="{FF2B5EF4-FFF2-40B4-BE49-F238E27FC236}">
                  <a16:creationId xmlns:a16="http://schemas.microsoft.com/office/drawing/2014/main" id="{FC0DB9B9-5939-4B7F-B34F-E750E2BAB895}"/>
                </a:ext>
              </a:extLst>
            </p:cNvPr>
            <p:cNvSpPr>
              <a:spLocks noChangeShapeType="1"/>
            </p:cNvSpPr>
            <p:nvPr/>
          </p:nvSpPr>
          <p:spPr bwMode="auto">
            <a:xfrm flipH="1">
              <a:off x="2599884" y="2700475"/>
              <a:ext cx="935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50" name="Line 87">
              <a:extLst>
                <a:ext uri="{FF2B5EF4-FFF2-40B4-BE49-F238E27FC236}">
                  <a16:creationId xmlns:a16="http://schemas.microsoft.com/office/drawing/2014/main" id="{8E7E69CF-0479-4BEE-B2B6-8A0BD85722EF}"/>
                </a:ext>
              </a:extLst>
            </p:cNvPr>
            <p:cNvSpPr>
              <a:spLocks noChangeShapeType="1"/>
            </p:cNvSpPr>
            <p:nvPr/>
          </p:nvSpPr>
          <p:spPr bwMode="auto">
            <a:xfrm flipH="1">
              <a:off x="2599884" y="3011625"/>
              <a:ext cx="935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51" name="Line 88">
              <a:extLst>
                <a:ext uri="{FF2B5EF4-FFF2-40B4-BE49-F238E27FC236}">
                  <a16:creationId xmlns:a16="http://schemas.microsoft.com/office/drawing/2014/main" id="{E98A4CC8-08FF-40BE-8470-94ECC44B52EC}"/>
                </a:ext>
              </a:extLst>
            </p:cNvPr>
            <p:cNvSpPr>
              <a:spLocks noChangeShapeType="1"/>
            </p:cNvSpPr>
            <p:nvPr/>
          </p:nvSpPr>
          <p:spPr bwMode="auto">
            <a:xfrm flipH="1">
              <a:off x="2599884" y="3319600"/>
              <a:ext cx="935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52" name="Line 89">
              <a:extLst>
                <a:ext uri="{FF2B5EF4-FFF2-40B4-BE49-F238E27FC236}">
                  <a16:creationId xmlns:a16="http://schemas.microsoft.com/office/drawing/2014/main" id="{7F4D30BA-73C1-4E5A-A9E9-907A533BC1BE}"/>
                </a:ext>
              </a:extLst>
            </p:cNvPr>
            <p:cNvSpPr>
              <a:spLocks noChangeShapeType="1"/>
            </p:cNvSpPr>
            <p:nvPr/>
          </p:nvSpPr>
          <p:spPr bwMode="auto">
            <a:xfrm flipH="1">
              <a:off x="2599884" y="3627575"/>
              <a:ext cx="935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53" name="Line 90">
              <a:extLst>
                <a:ext uri="{FF2B5EF4-FFF2-40B4-BE49-F238E27FC236}">
                  <a16:creationId xmlns:a16="http://schemas.microsoft.com/office/drawing/2014/main" id="{231D9AC6-A669-4F6A-B7B1-E997348355F6}"/>
                </a:ext>
              </a:extLst>
            </p:cNvPr>
            <p:cNvSpPr>
              <a:spLocks noChangeShapeType="1"/>
            </p:cNvSpPr>
            <p:nvPr/>
          </p:nvSpPr>
          <p:spPr bwMode="auto">
            <a:xfrm flipH="1">
              <a:off x="2599884" y="3935550"/>
              <a:ext cx="935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54" name="Line 91">
              <a:extLst>
                <a:ext uri="{FF2B5EF4-FFF2-40B4-BE49-F238E27FC236}">
                  <a16:creationId xmlns:a16="http://schemas.microsoft.com/office/drawing/2014/main" id="{0DC17281-0E41-46FD-9EB9-03E02C500654}"/>
                </a:ext>
              </a:extLst>
            </p:cNvPr>
            <p:cNvSpPr>
              <a:spLocks noChangeShapeType="1"/>
            </p:cNvSpPr>
            <p:nvPr/>
          </p:nvSpPr>
          <p:spPr bwMode="auto">
            <a:xfrm flipH="1">
              <a:off x="2599884" y="4246700"/>
              <a:ext cx="935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55" name="Line 92">
              <a:extLst>
                <a:ext uri="{FF2B5EF4-FFF2-40B4-BE49-F238E27FC236}">
                  <a16:creationId xmlns:a16="http://schemas.microsoft.com/office/drawing/2014/main" id="{45A52D48-BF6B-4E5A-B2E7-8122600AFA6A}"/>
                </a:ext>
              </a:extLst>
            </p:cNvPr>
            <p:cNvSpPr>
              <a:spLocks noChangeShapeType="1"/>
            </p:cNvSpPr>
            <p:nvPr/>
          </p:nvSpPr>
          <p:spPr bwMode="auto">
            <a:xfrm flipH="1">
              <a:off x="2599884" y="4554675"/>
              <a:ext cx="935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56" name="Line 93">
              <a:extLst>
                <a:ext uri="{FF2B5EF4-FFF2-40B4-BE49-F238E27FC236}">
                  <a16:creationId xmlns:a16="http://schemas.microsoft.com/office/drawing/2014/main" id="{FE11A9FE-8C01-4DA0-9A3B-7A8A1B7758ED}"/>
                </a:ext>
              </a:extLst>
            </p:cNvPr>
            <p:cNvSpPr>
              <a:spLocks noChangeShapeType="1"/>
            </p:cNvSpPr>
            <p:nvPr/>
          </p:nvSpPr>
          <p:spPr bwMode="auto">
            <a:xfrm flipH="1">
              <a:off x="2599884" y="4876938"/>
              <a:ext cx="935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57" name="Freeform 94">
              <a:extLst>
                <a:ext uri="{FF2B5EF4-FFF2-40B4-BE49-F238E27FC236}">
                  <a16:creationId xmlns:a16="http://schemas.microsoft.com/office/drawing/2014/main" id="{A3C8852C-9D17-4B30-9A77-DC4173D1B228}"/>
                </a:ext>
              </a:extLst>
            </p:cNvPr>
            <p:cNvSpPr>
              <a:spLocks/>
            </p:cNvSpPr>
            <p:nvPr/>
          </p:nvSpPr>
          <p:spPr bwMode="auto">
            <a:xfrm>
              <a:off x="2687601" y="2392500"/>
              <a:ext cx="7401862" cy="2484438"/>
            </a:xfrm>
            <a:custGeom>
              <a:avLst/>
              <a:gdLst>
                <a:gd name="T0" fmla="*/ 0 w 5063"/>
                <a:gd name="T1" fmla="*/ 0 h 1565"/>
                <a:gd name="T2" fmla="*/ 0 w 5063"/>
                <a:gd name="T3" fmla="*/ 1565 h 1565"/>
                <a:gd name="T4" fmla="*/ 5063 w 5063"/>
                <a:gd name="T5" fmla="*/ 1565 h 1565"/>
              </a:gdLst>
              <a:ahLst/>
              <a:cxnLst>
                <a:cxn ang="0">
                  <a:pos x="T0" y="T1"/>
                </a:cxn>
                <a:cxn ang="0">
                  <a:pos x="T2" y="T3"/>
                </a:cxn>
                <a:cxn ang="0">
                  <a:pos x="T4" y="T5"/>
                </a:cxn>
              </a:cxnLst>
              <a:rect l="0" t="0" r="r" b="b"/>
              <a:pathLst>
                <a:path w="5063" h="1565">
                  <a:moveTo>
                    <a:pt x="0" y="0"/>
                  </a:moveTo>
                  <a:lnTo>
                    <a:pt x="0" y="1565"/>
                  </a:lnTo>
                  <a:lnTo>
                    <a:pt x="5063" y="1565"/>
                  </a:lnTo>
                </a:path>
              </a:pathLst>
            </a:custGeom>
            <a:noFill/>
            <a:ln w="12700">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58" name="Line 95">
              <a:extLst>
                <a:ext uri="{FF2B5EF4-FFF2-40B4-BE49-F238E27FC236}">
                  <a16:creationId xmlns:a16="http://schemas.microsoft.com/office/drawing/2014/main" id="{6786D7C9-EA18-4E7D-A427-14078AE56503}"/>
                </a:ext>
              </a:extLst>
            </p:cNvPr>
            <p:cNvSpPr>
              <a:spLocks noChangeShapeType="1"/>
            </p:cNvSpPr>
            <p:nvPr/>
          </p:nvSpPr>
          <p:spPr bwMode="auto">
            <a:xfrm>
              <a:off x="3016540" y="4873763"/>
              <a:ext cx="0" cy="103188"/>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59" name="Line 96">
              <a:extLst>
                <a:ext uri="{FF2B5EF4-FFF2-40B4-BE49-F238E27FC236}">
                  <a16:creationId xmlns:a16="http://schemas.microsoft.com/office/drawing/2014/main" id="{4B479DF6-252C-442A-A9DB-CE5D1F087FC6}"/>
                </a:ext>
              </a:extLst>
            </p:cNvPr>
            <p:cNvSpPr>
              <a:spLocks noChangeShapeType="1"/>
            </p:cNvSpPr>
            <p:nvPr/>
          </p:nvSpPr>
          <p:spPr bwMode="auto">
            <a:xfrm>
              <a:off x="4706556" y="4873763"/>
              <a:ext cx="0" cy="103188"/>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60" name="Line 97">
              <a:extLst>
                <a:ext uri="{FF2B5EF4-FFF2-40B4-BE49-F238E27FC236}">
                  <a16:creationId xmlns:a16="http://schemas.microsoft.com/office/drawing/2014/main" id="{4164DE96-5CA2-463F-BC00-C8BAF1B09209}"/>
                </a:ext>
              </a:extLst>
            </p:cNvPr>
            <p:cNvSpPr>
              <a:spLocks noChangeShapeType="1"/>
            </p:cNvSpPr>
            <p:nvPr/>
          </p:nvSpPr>
          <p:spPr bwMode="auto">
            <a:xfrm>
              <a:off x="6392187" y="4873763"/>
              <a:ext cx="0" cy="103188"/>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61" name="Line 98">
              <a:extLst>
                <a:ext uri="{FF2B5EF4-FFF2-40B4-BE49-F238E27FC236}">
                  <a16:creationId xmlns:a16="http://schemas.microsoft.com/office/drawing/2014/main" id="{54C753CA-2E9F-4984-9608-0D5132408557}"/>
                </a:ext>
              </a:extLst>
            </p:cNvPr>
            <p:cNvSpPr>
              <a:spLocks noChangeShapeType="1"/>
            </p:cNvSpPr>
            <p:nvPr/>
          </p:nvSpPr>
          <p:spPr bwMode="auto">
            <a:xfrm>
              <a:off x="9766372" y="4873763"/>
              <a:ext cx="0" cy="103188"/>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62" name="Rectangle 103">
              <a:extLst>
                <a:ext uri="{FF2B5EF4-FFF2-40B4-BE49-F238E27FC236}">
                  <a16:creationId xmlns:a16="http://schemas.microsoft.com/office/drawing/2014/main" id="{3EBC2D6C-AAE0-4AFB-8BD8-0133C628AAEE}"/>
                </a:ext>
              </a:extLst>
            </p:cNvPr>
            <p:cNvSpPr>
              <a:spLocks noChangeArrowheads="1"/>
            </p:cNvSpPr>
            <p:nvPr/>
          </p:nvSpPr>
          <p:spPr bwMode="auto">
            <a:xfrm>
              <a:off x="2379234" y="4749938"/>
              <a:ext cx="16190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200" dirty="0">
                  <a:latin typeface="+mn-lt"/>
                </a:rPr>
                <a:t>–4</a:t>
              </a:r>
            </a:p>
          </p:txBody>
        </p:sp>
        <p:sp>
          <p:nvSpPr>
            <p:cNvPr id="263" name="Rectangle 104">
              <a:extLst>
                <a:ext uri="{FF2B5EF4-FFF2-40B4-BE49-F238E27FC236}">
                  <a16:creationId xmlns:a16="http://schemas.microsoft.com/office/drawing/2014/main" id="{8457F091-563A-427D-9EB9-36C9FE9C8683}"/>
                </a:ext>
              </a:extLst>
            </p:cNvPr>
            <p:cNvSpPr>
              <a:spLocks noChangeArrowheads="1"/>
            </p:cNvSpPr>
            <p:nvPr/>
          </p:nvSpPr>
          <p:spPr bwMode="auto">
            <a:xfrm>
              <a:off x="2379234" y="4441963"/>
              <a:ext cx="16190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200" dirty="0">
                  <a:latin typeface="+mn-lt"/>
                </a:rPr>
                <a:t>–3</a:t>
              </a:r>
            </a:p>
          </p:txBody>
        </p:sp>
        <p:sp>
          <p:nvSpPr>
            <p:cNvPr id="264" name="Rectangle 105">
              <a:extLst>
                <a:ext uri="{FF2B5EF4-FFF2-40B4-BE49-F238E27FC236}">
                  <a16:creationId xmlns:a16="http://schemas.microsoft.com/office/drawing/2014/main" id="{B1DFBC9C-7206-4F6B-8419-EEFB3A713FA6}"/>
                </a:ext>
              </a:extLst>
            </p:cNvPr>
            <p:cNvSpPr>
              <a:spLocks noChangeArrowheads="1"/>
            </p:cNvSpPr>
            <p:nvPr/>
          </p:nvSpPr>
          <p:spPr bwMode="auto">
            <a:xfrm>
              <a:off x="2379234" y="4133988"/>
              <a:ext cx="16190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200" dirty="0">
                  <a:latin typeface="+mn-lt"/>
                </a:rPr>
                <a:t>–2</a:t>
              </a:r>
            </a:p>
          </p:txBody>
        </p:sp>
        <p:sp>
          <p:nvSpPr>
            <p:cNvPr id="265" name="Rectangle 106">
              <a:extLst>
                <a:ext uri="{FF2B5EF4-FFF2-40B4-BE49-F238E27FC236}">
                  <a16:creationId xmlns:a16="http://schemas.microsoft.com/office/drawing/2014/main" id="{4B10A80F-5D90-4A29-A0CC-0DC9F5CBAAFC}"/>
                </a:ext>
              </a:extLst>
            </p:cNvPr>
            <p:cNvSpPr>
              <a:spLocks noChangeArrowheads="1"/>
            </p:cNvSpPr>
            <p:nvPr/>
          </p:nvSpPr>
          <p:spPr bwMode="auto">
            <a:xfrm>
              <a:off x="2379234" y="3826013"/>
              <a:ext cx="16190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200" dirty="0">
                  <a:latin typeface="+mn-lt"/>
                </a:rPr>
                <a:t>–1</a:t>
              </a:r>
            </a:p>
          </p:txBody>
        </p:sp>
        <p:sp>
          <p:nvSpPr>
            <p:cNvPr id="266" name="Rectangle 107">
              <a:extLst>
                <a:ext uri="{FF2B5EF4-FFF2-40B4-BE49-F238E27FC236}">
                  <a16:creationId xmlns:a16="http://schemas.microsoft.com/office/drawing/2014/main" id="{12410362-3005-4473-8E83-D91BF5F1D77B}"/>
                </a:ext>
              </a:extLst>
            </p:cNvPr>
            <p:cNvSpPr>
              <a:spLocks noChangeArrowheads="1"/>
            </p:cNvSpPr>
            <p:nvPr/>
          </p:nvSpPr>
          <p:spPr bwMode="auto">
            <a:xfrm>
              <a:off x="2456179" y="3518038"/>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200" dirty="0">
                  <a:solidFill>
                    <a:srgbClr val="010101"/>
                  </a:solidFill>
                  <a:latin typeface="+mn-lt"/>
                </a:rPr>
                <a:t>0</a:t>
              </a:r>
              <a:endParaRPr lang="en-US" altLang="en-US" sz="1200" dirty="0">
                <a:latin typeface="+mn-lt"/>
              </a:endParaRPr>
            </a:p>
          </p:txBody>
        </p:sp>
        <p:sp>
          <p:nvSpPr>
            <p:cNvPr id="267" name="Rectangle 108">
              <a:extLst>
                <a:ext uri="{FF2B5EF4-FFF2-40B4-BE49-F238E27FC236}">
                  <a16:creationId xmlns:a16="http://schemas.microsoft.com/office/drawing/2014/main" id="{2DBEF1E2-7DE1-4412-86F1-073792F4B73C}"/>
                </a:ext>
              </a:extLst>
            </p:cNvPr>
            <p:cNvSpPr>
              <a:spLocks noChangeArrowheads="1"/>
            </p:cNvSpPr>
            <p:nvPr/>
          </p:nvSpPr>
          <p:spPr bwMode="auto">
            <a:xfrm>
              <a:off x="2456179" y="3210063"/>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200" dirty="0">
                  <a:solidFill>
                    <a:srgbClr val="010101"/>
                  </a:solidFill>
                  <a:latin typeface="+mn-lt"/>
                </a:rPr>
                <a:t>1</a:t>
              </a:r>
              <a:endParaRPr lang="en-US" altLang="en-US" sz="1200" dirty="0">
                <a:latin typeface="+mn-lt"/>
              </a:endParaRPr>
            </a:p>
          </p:txBody>
        </p:sp>
        <p:sp>
          <p:nvSpPr>
            <p:cNvPr id="268" name="Rectangle 109">
              <a:extLst>
                <a:ext uri="{FF2B5EF4-FFF2-40B4-BE49-F238E27FC236}">
                  <a16:creationId xmlns:a16="http://schemas.microsoft.com/office/drawing/2014/main" id="{BA628C4A-7C23-40EC-901B-CEF98FD87B3F}"/>
                </a:ext>
              </a:extLst>
            </p:cNvPr>
            <p:cNvSpPr>
              <a:spLocks noChangeArrowheads="1"/>
            </p:cNvSpPr>
            <p:nvPr/>
          </p:nvSpPr>
          <p:spPr bwMode="auto">
            <a:xfrm>
              <a:off x="2456179" y="2905263"/>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200" dirty="0">
                  <a:solidFill>
                    <a:srgbClr val="010101"/>
                  </a:solidFill>
                  <a:latin typeface="+mn-lt"/>
                </a:rPr>
                <a:t>2</a:t>
              </a:r>
              <a:endParaRPr lang="en-US" altLang="en-US" sz="1200" dirty="0">
                <a:latin typeface="+mn-lt"/>
              </a:endParaRPr>
            </a:p>
          </p:txBody>
        </p:sp>
        <p:sp>
          <p:nvSpPr>
            <p:cNvPr id="269" name="Rectangle 110">
              <a:extLst>
                <a:ext uri="{FF2B5EF4-FFF2-40B4-BE49-F238E27FC236}">
                  <a16:creationId xmlns:a16="http://schemas.microsoft.com/office/drawing/2014/main" id="{CB4E6D15-E0F5-461E-8E2A-0BD0D1F0BF62}"/>
                </a:ext>
              </a:extLst>
            </p:cNvPr>
            <p:cNvSpPr>
              <a:spLocks noChangeArrowheads="1"/>
            </p:cNvSpPr>
            <p:nvPr/>
          </p:nvSpPr>
          <p:spPr bwMode="auto">
            <a:xfrm>
              <a:off x="2456179" y="2597288"/>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200" dirty="0">
                  <a:solidFill>
                    <a:srgbClr val="010101"/>
                  </a:solidFill>
                  <a:latin typeface="+mn-lt"/>
                </a:rPr>
                <a:t>3</a:t>
              </a:r>
              <a:endParaRPr lang="en-US" altLang="en-US" sz="1200" dirty="0">
                <a:latin typeface="+mn-lt"/>
              </a:endParaRPr>
            </a:p>
          </p:txBody>
        </p:sp>
        <p:sp>
          <p:nvSpPr>
            <p:cNvPr id="270" name="Rectangle 111">
              <a:extLst>
                <a:ext uri="{FF2B5EF4-FFF2-40B4-BE49-F238E27FC236}">
                  <a16:creationId xmlns:a16="http://schemas.microsoft.com/office/drawing/2014/main" id="{1DEE8B55-1894-41F7-B9B4-0203318564A6}"/>
                </a:ext>
              </a:extLst>
            </p:cNvPr>
            <p:cNvSpPr>
              <a:spLocks noChangeArrowheads="1"/>
            </p:cNvSpPr>
            <p:nvPr/>
          </p:nvSpPr>
          <p:spPr bwMode="auto">
            <a:xfrm>
              <a:off x="2456179" y="2289312"/>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200" dirty="0">
                  <a:solidFill>
                    <a:srgbClr val="010101"/>
                  </a:solidFill>
                  <a:latin typeface="+mn-lt"/>
                </a:rPr>
                <a:t>4</a:t>
              </a:r>
              <a:endParaRPr lang="en-US" altLang="en-US" sz="1200" dirty="0">
                <a:latin typeface="+mn-lt"/>
              </a:endParaRPr>
            </a:p>
          </p:txBody>
        </p:sp>
        <p:grpSp>
          <p:nvGrpSpPr>
            <p:cNvPr id="6" name="Group 5">
              <a:extLst>
                <a:ext uri="{FF2B5EF4-FFF2-40B4-BE49-F238E27FC236}">
                  <a16:creationId xmlns:a16="http://schemas.microsoft.com/office/drawing/2014/main" id="{4AD406BC-A519-C9EF-6F91-CD0204566220}"/>
                </a:ext>
              </a:extLst>
            </p:cNvPr>
            <p:cNvGrpSpPr/>
            <p:nvPr/>
          </p:nvGrpSpPr>
          <p:grpSpPr>
            <a:xfrm>
              <a:off x="4021431" y="2282206"/>
              <a:ext cx="4322408" cy="277531"/>
              <a:chOff x="5632732" y="1900441"/>
              <a:chExt cx="4322408" cy="277531"/>
            </a:xfrm>
          </p:grpSpPr>
          <p:sp>
            <p:nvSpPr>
              <p:cNvPr id="277" name="Line 63">
                <a:extLst>
                  <a:ext uri="{FF2B5EF4-FFF2-40B4-BE49-F238E27FC236}">
                    <a16:creationId xmlns:a16="http://schemas.microsoft.com/office/drawing/2014/main" id="{DEC5E171-FCC4-4E09-A79E-C26F37F6E424}"/>
                  </a:ext>
                </a:extLst>
              </p:cNvPr>
              <p:cNvSpPr>
                <a:spLocks noChangeShapeType="1"/>
              </p:cNvSpPr>
              <p:nvPr/>
            </p:nvSpPr>
            <p:spPr bwMode="auto">
              <a:xfrm flipH="1">
                <a:off x="7838786" y="2038940"/>
                <a:ext cx="280372" cy="0"/>
              </a:xfrm>
              <a:prstGeom prst="line">
                <a:avLst/>
              </a:prstGeom>
              <a:noFill/>
              <a:ln w="28575" cap="rnd">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78" name="Freeform 64">
                <a:extLst>
                  <a:ext uri="{FF2B5EF4-FFF2-40B4-BE49-F238E27FC236}">
                    <a16:creationId xmlns:a16="http://schemas.microsoft.com/office/drawing/2014/main" id="{C2479C26-41A7-4B37-9EF2-B7DB4B6740D3}"/>
                  </a:ext>
                </a:extLst>
              </p:cNvPr>
              <p:cNvSpPr>
                <a:spLocks/>
              </p:cNvSpPr>
              <p:nvPr/>
            </p:nvSpPr>
            <p:spPr bwMode="auto">
              <a:xfrm>
                <a:off x="7916585" y="1973059"/>
                <a:ext cx="124773" cy="131762"/>
              </a:xfrm>
              <a:custGeom>
                <a:avLst/>
                <a:gdLst>
                  <a:gd name="T0" fmla="*/ 0 w 85"/>
                  <a:gd name="T1" fmla="*/ 43 h 83"/>
                  <a:gd name="T2" fmla="*/ 0 w 85"/>
                  <a:gd name="T3" fmla="*/ 43 h 83"/>
                  <a:gd name="T4" fmla="*/ 0 w 85"/>
                  <a:gd name="T5" fmla="*/ 34 h 83"/>
                  <a:gd name="T6" fmla="*/ 2 w 85"/>
                  <a:gd name="T7" fmla="*/ 25 h 83"/>
                  <a:gd name="T8" fmla="*/ 7 w 85"/>
                  <a:gd name="T9" fmla="*/ 18 h 83"/>
                  <a:gd name="T10" fmla="*/ 11 w 85"/>
                  <a:gd name="T11" fmla="*/ 12 h 83"/>
                  <a:gd name="T12" fmla="*/ 18 w 85"/>
                  <a:gd name="T13" fmla="*/ 7 h 83"/>
                  <a:gd name="T14" fmla="*/ 25 w 85"/>
                  <a:gd name="T15" fmla="*/ 3 h 83"/>
                  <a:gd name="T16" fmla="*/ 34 w 85"/>
                  <a:gd name="T17" fmla="*/ 0 h 83"/>
                  <a:gd name="T18" fmla="*/ 42 w 85"/>
                  <a:gd name="T19" fmla="*/ 0 h 83"/>
                  <a:gd name="T20" fmla="*/ 42 w 85"/>
                  <a:gd name="T21" fmla="*/ 0 h 83"/>
                  <a:gd name="T22" fmla="*/ 51 w 85"/>
                  <a:gd name="T23" fmla="*/ 0 h 83"/>
                  <a:gd name="T24" fmla="*/ 58 w 85"/>
                  <a:gd name="T25" fmla="*/ 3 h 83"/>
                  <a:gd name="T26" fmla="*/ 65 w 85"/>
                  <a:gd name="T27" fmla="*/ 7 h 83"/>
                  <a:gd name="T28" fmla="*/ 71 w 85"/>
                  <a:gd name="T29" fmla="*/ 12 h 83"/>
                  <a:gd name="T30" fmla="*/ 76 w 85"/>
                  <a:gd name="T31" fmla="*/ 18 h 83"/>
                  <a:gd name="T32" fmla="*/ 80 w 85"/>
                  <a:gd name="T33" fmla="*/ 25 h 83"/>
                  <a:gd name="T34" fmla="*/ 82 w 85"/>
                  <a:gd name="T35" fmla="*/ 34 h 83"/>
                  <a:gd name="T36" fmla="*/ 85 w 85"/>
                  <a:gd name="T37" fmla="*/ 43 h 83"/>
                  <a:gd name="T38" fmla="*/ 85 w 85"/>
                  <a:gd name="T39" fmla="*/ 43 h 83"/>
                  <a:gd name="T40" fmla="*/ 82 w 85"/>
                  <a:gd name="T41" fmla="*/ 49 h 83"/>
                  <a:gd name="T42" fmla="*/ 80 w 85"/>
                  <a:gd name="T43" fmla="*/ 58 h 83"/>
                  <a:gd name="T44" fmla="*/ 76 w 85"/>
                  <a:gd name="T45" fmla="*/ 65 h 83"/>
                  <a:gd name="T46" fmla="*/ 71 w 85"/>
                  <a:gd name="T47" fmla="*/ 72 h 83"/>
                  <a:gd name="T48" fmla="*/ 65 w 85"/>
                  <a:gd name="T49" fmla="*/ 76 h 83"/>
                  <a:gd name="T50" fmla="*/ 58 w 85"/>
                  <a:gd name="T51" fmla="*/ 80 h 83"/>
                  <a:gd name="T52" fmla="*/ 51 w 85"/>
                  <a:gd name="T53" fmla="*/ 83 h 83"/>
                  <a:gd name="T54" fmla="*/ 42 w 85"/>
                  <a:gd name="T55" fmla="*/ 83 h 83"/>
                  <a:gd name="T56" fmla="*/ 42 w 85"/>
                  <a:gd name="T57" fmla="*/ 83 h 83"/>
                  <a:gd name="T58" fmla="*/ 34 w 85"/>
                  <a:gd name="T59" fmla="*/ 83 h 83"/>
                  <a:gd name="T60" fmla="*/ 25 w 85"/>
                  <a:gd name="T61" fmla="*/ 80 h 83"/>
                  <a:gd name="T62" fmla="*/ 18 w 85"/>
                  <a:gd name="T63" fmla="*/ 76 h 83"/>
                  <a:gd name="T64" fmla="*/ 11 w 85"/>
                  <a:gd name="T65" fmla="*/ 72 h 83"/>
                  <a:gd name="T66" fmla="*/ 7 w 85"/>
                  <a:gd name="T67" fmla="*/ 65 h 83"/>
                  <a:gd name="T68" fmla="*/ 2 w 85"/>
                  <a:gd name="T69" fmla="*/ 58 h 83"/>
                  <a:gd name="T70" fmla="*/ 0 w 85"/>
                  <a:gd name="T71" fmla="*/ 49 h 83"/>
                  <a:gd name="T72" fmla="*/ 0 w 85"/>
                  <a:gd name="T73" fmla="*/ 43 h 83"/>
                  <a:gd name="T74" fmla="*/ 0 w 85"/>
                  <a:gd name="T75" fmla="*/ 4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3">
                    <a:moveTo>
                      <a:pt x="0" y="43"/>
                    </a:moveTo>
                    <a:lnTo>
                      <a:pt x="0" y="43"/>
                    </a:lnTo>
                    <a:lnTo>
                      <a:pt x="0" y="34"/>
                    </a:lnTo>
                    <a:lnTo>
                      <a:pt x="2" y="25"/>
                    </a:lnTo>
                    <a:lnTo>
                      <a:pt x="7" y="18"/>
                    </a:lnTo>
                    <a:lnTo>
                      <a:pt x="11" y="12"/>
                    </a:lnTo>
                    <a:lnTo>
                      <a:pt x="18" y="7"/>
                    </a:lnTo>
                    <a:lnTo>
                      <a:pt x="25" y="3"/>
                    </a:lnTo>
                    <a:lnTo>
                      <a:pt x="34" y="0"/>
                    </a:lnTo>
                    <a:lnTo>
                      <a:pt x="42" y="0"/>
                    </a:lnTo>
                    <a:lnTo>
                      <a:pt x="42" y="0"/>
                    </a:lnTo>
                    <a:lnTo>
                      <a:pt x="51" y="0"/>
                    </a:lnTo>
                    <a:lnTo>
                      <a:pt x="58" y="3"/>
                    </a:lnTo>
                    <a:lnTo>
                      <a:pt x="65" y="7"/>
                    </a:lnTo>
                    <a:lnTo>
                      <a:pt x="71" y="12"/>
                    </a:lnTo>
                    <a:lnTo>
                      <a:pt x="76" y="18"/>
                    </a:lnTo>
                    <a:lnTo>
                      <a:pt x="80" y="25"/>
                    </a:lnTo>
                    <a:lnTo>
                      <a:pt x="82" y="34"/>
                    </a:lnTo>
                    <a:lnTo>
                      <a:pt x="85" y="43"/>
                    </a:lnTo>
                    <a:lnTo>
                      <a:pt x="85" y="43"/>
                    </a:lnTo>
                    <a:lnTo>
                      <a:pt x="82" y="49"/>
                    </a:lnTo>
                    <a:lnTo>
                      <a:pt x="80" y="58"/>
                    </a:lnTo>
                    <a:lnTo>
                      <a:pt x="76" y="65"/>
                    </a:lnTo>
                    <a:lnTo>
                      <a:pt x="71" y="72"/>
                    </a:lnTo>
                    <a:lnTo>
                      <a:pt x="65" y="76"/>
                    </a:lnTo>
                    <a:lnTo>
                      <a:pt x="58" y="80"/>
                    </a:lnTo>
                    <a:lnTo>
                      <a:pt x="51" y="83"/>
                    </a:lnTo>
                    <a:lnTo>
                      <a:pt x="42" y="83"/>
                    </a:lnTo>
                    <a:lnTo>
                      <a:pt x="42" y="83"/>
                    </a:lnTo>
                    <a:lnTo>
                      <a:pt x="34" y="83"/>
                    </a:lnTo>
                    <a:lnTo>
                      <a:pt x="25" y="80"/>
                    </a:lnTo>
                    <a:lnTo>
                      <a:pt x="18" y="76"/>
                    </a:lnTo>
                    <a:lnTo>
                      <a:pt x="11" y="72"/>
                    </a:lnTo>
                    <a:lnTo>
                      <a:pt x="7" y="65"/>
                    </a:lnTo>
                    <a:lnTo>
                      <a:pt x="2" y="58"/>
                    </a:lnTo>
                    <a:lnTo>
                      <a:pt x="0" y="49"/>
                    </a:lnTo>
                    <a:lnTo>
                      <a:pt x="0" y="43"/>
                    </a:lnTo>
                    <a:lnTo>
                      <a:pt x="0" y="43"/>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79" name="TextBox 278">
                <a:extLst>
                  <a:ext uri="{FF2B5EF4-FFF2-40B4-BE49-F238E27FC236}">
                    <a16:creationId xmlns:a16="http://schemas.microsoft.com/office/drawing/2014/main" id="{549F5029-26D1-40E7-9A5A-6495778D6803}"/>
                  </a:ext>
                </a:extLst>
              </p:cNvPr>
              <p:cNvSpPr txBox="1"/>
              <p:nvPr/>
            </p:nvSpPr>
            <p:spPr>
              <a:xfrm>
                <a:off x="8140220" y="1900441"/>
                <a:ext cx="1814920" cy="276999"/>
              </a:xfrm>
              <a:prstGeom prst="rect">
                <a:avLst/>
              </a:prstGeom>
              <a:noFill/>
            </p:spPr>
            <p:txBody>
              <a:bodyPr wrap="none" rtlCol="0" anchor="ctr">
                <a:spAutoFit/>
              </a:bodyPr>
              <a:lstStyle/>
              <a:p>
                <a:r>
                  <a:rPr lang="en-US" sz="1200" dirty="0">
                    <a:latin typeface="+mn-lt"/>
                  </a:rPr>
                  <a:t>Evolocumab (n = 586)</a:t>
                </a:r>
              </a:p>
            </p:txBody>
          </p:sp>
          <p:sp>
            <p:nvSpPr>
              <p:cNvPr id="274" name="Line 65">
                <a:extLst>
                  <a:ext uri="{FF2B5EF4-FFF2-40B4-BE49-F238E27FC236}">
                    <a16:creationId xmlns:a16="http://schemas.microsoft.com/office/drawing/2014/main" id="{4A394104-86AF-4E93-B1AF-6461F935F961}"/>
                  </a:ext>
                </a:extLst>
              </p:cNvPr>
              <p:cNvSpPr>
                <a:spLocks noChangeShapeType="1"/>
              </p:cNvSpPr>
              <p:nvPr/>
            </p:nvSpPr>
            <p:spPr bwMode="auto">
              <a:xfrm flipH="1">
                <a:off x="5632732" y="2039472"/>
                <a:ext cx="280372" cy="0"/>
              </a:xfrm>
              <a:prstGeom prst="line">
                <a:avLst/>
              </a:prstGeom>
              <a:noFill/>
              <a:ln w="28575" cap="rnd">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75" name="Freeform 66">
                <a:extLst>
                  <a:ext uri="{FF2B5EF4-FFF2-40B4-BE49-F238E27FC236}">
                    <a16:creationId xmlns:a16="http://schemas.microsoft.com/office/drawing/2014/main" id="{C756319C-D827-49B5-B720-2D6131D45621}"/>
                  </a:ext>
                </a:extLst>
              </p:cNvPr>
              <p:cNvSpPr>
                <a:spLocks/>
              </p:cNvSpPr>
              <p:nvPr/>
            </p:nvSpPr>
            <p:spPr bwMode="auto">
              <a:xfrm>
                <a:off x="5710531" y="1974385"/>
                <a:ext cx="124773" cy="130175"/>
              </a:xfrm>
              <a:custGeom>
                <a:avLst/>
                <a:gdLst>
                  <a:gd name="T0" fmla="*/ 0 w 85"/>
                  <a:gd name="T1" fmla="*/ 42 h 82"/>
                  <a:gd name="T2" fmla="*/ 0 w 85"/>
                  <a:gd name="T3" fmla="*/ 42 h 82"/>
                  <a:gd name="T4" fmla="*/ 0 w 85"/>
                  <a:gd name="T5" fmla="*/ 33 h 82"/>
                  <a:gd name="T6" fmla="*/ 2 w 85"/>
                  <a:gd name="T7" fmla="*/ 24 h 82"/>
                  <a:gd name="T8" fmla="*/ 7 w 85"/>
                  <a:gd name="T9" fmla="*/ 17 h 82"/>
                  <a:gd name="T10" fmla="*/ 11 w 85"/>
                  <a:gd name="T11" fmla="*/ 11 h 82"/>
                  <a:gd name="T12" fmla="*/ 18 w 85"/>
                  <a:gd name="T13" fmla="*/ 6 h 82"/>
                  <a:gd name="T14" fmla="*/ 25 w 85"/>
                  <a:gd name="T15" fmla="*/ 2 h 82"/>
                  <a:gd name="T16" fmla="*/ 34 w 85"/>
                  <a:gd name="T17" fmla="*/ 0 h 82"/>
                  <a:gd name="T18" fmla="*/ 42 w 85"/>
                  <a:gd name="T19" fmla="*/ 0 h 82"/>
                  <a:gd name="T20" fmla="*/ 42 w 85"/>
                  <a:gd name="T21" fmla="*/ 0 h 82"/>
                  <a:gd name="T22" fmla="*/ 51 w 85"/>
                  <a:gd name="T23" fmla="*/ 0 h 82"/>
                  <a:gd name="T24" fmla="*/ 58 w 85"/>
                  <a:gd name="T25" fmla="*/ 2 h 82"/>
                  <a:gd name="T26" fmla="*/ 65 w 85"/>
                  <a:gd name="T27" fmla="*/ 6 h 82"/>
                  <a:gd name="T28" fmla="*/ 71 w 85"/>
                  <a:gd name="T29" fmla="*/ 11 h 82"/>
                  <a:gd name="T30" fmla="*/ 76 w 85"/>
                  <a:gd name="T31" fmla="*/ 17 h 82"/>
                  <a:gd name="T32" fmla="*/ 80 w 85"/>
                  <a:gd name="T33" fmla="*/ 24 h 82"/>
                  <a:gd name="T34" fmla="*/ 82 w 85"/>
                  <a:gd name="T35" fmla="*/ 33 h 82"/>
                  <a:gd name="T36" fmla="*/ 85 w 85"/>
                  <a:gd name="T37" fmla="*/ 42 h 82"/>
                  <a:gd name="T38" fmla="*/ 85 w 85"/>
                  <a:gd name="T39" fmla="*/ 42 h 82"/>
                  <a:gd name="T40" fmla="*/ 82 w 85"/>
                  <a:gd name="T41" fmla="*/ 48 h 82"/>
                  <a:gd name="T42" fmla="*/ 80 w 85"/>
                  <a:gd name="T43" fmla="*/ 57 h 82"/>
                  <a:gd name="T44" fmla="*/ 76 w 85"/>
                  <a:gd name="T45" fmla="*/ 64 h 82"/>
                  <a:gd name="T46" fmla="*/ 71 w 85"/>
                  <a:gd name="T47" fmla="*/ 71 h 82"/>
                  <a:gd name="T48" fmla="*/ 65 w 85"/>
                  <a:gd name="T49" fmla="*/ 75 h 82"/>
                  <a:gd name="T50" fmla="*/ 58 w 85"/>
                  <a:gd name="T51" fmla="*/ 80 h 82"/>
                  <a:gd name="T52" fmla="*/ 51 w 85"/>
                  <a:gd name="T53" fmla="*/ 82 h 82"/>
                  <a:gd name="T54" fmla="*/ 42 w 85"/>
                  <a:gd name="T55" fmla="*/ 82 h 82"/>
                  <a:gd name="T56" fmla="*/ 42 w 85"/>
                  <a:gd name="T57" fmla="*/ 82 h 82"/>
                  <a:gd name="T58" fmla="*/ 34 w 85"/>
                  <a:gd name="T59" fmla="*/ 82 h 82"/>
                  <a:gd name="T60" fmla="*/ 25 w 85"/>
                  <a:gd name="T61" fmla="*/ 80 h 82"/>
                  <a:gd name="T62" fmla="*/ 18 w 85"/>
                  <a:gd name="T63" fmla="*/ 75 h 82"/>
                  <a:gd name="T64" fmla="*/ 11 w 85"/>
                  <a:gd name="T65" fmla="*/ 71 h 82"/>
                  <a:gd name="T66" fmla="*/ 7 w 85"/>
                  <a:gd name="T67" fmla="*/ 64 h 82"/>
                  <a:gd name="T68" fmla="*/ 2 w 85"/>
                  <a:gd name="T69" fmla="*/ 57 h 82"/>
                  <a:gd name="T70" fmla="*/ 0 w 85"/>
                  <a:gd name="T71" fmla="*/ 48 h 82"/>
                  <a:gd name="T72" fmla="*/ 0 w 85"/>
                  <a:gd name="T73" fmla="*/ 42 h 82"/>
                  <a:gd name="T74" fmla="*/ 0 w 85"/>
                  <a:gd name="T75"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2">
                    <a:moveTo>
                      <a:pt x="0" y="42"/>
                    </a:moveTo>
                    <a:lnTo>
                      <a:pt x="0" y="42"/>
                    </a:lnTo>
                    <a:lnTo>
                      <a:pt x="0" y="33"/>
                    </a:lnTo>
                    <a:lnTo>
                      <a:pt x="2" y="24"/>
                    </a:lnTo>
                    <a:lnTo>
                      <a:pt x="7" y="17"/>
                    </a:lnTo>
                    <a:lnTo>
                      <a:pt x="11" y="11"/>
                    </a:lnTo>
                    <a:lnTo>
                      <a:pt x="18" y="6"/>
                    </a:lnTo>
                    <a:lnTo>
                      <a:pt x="25" y="2"/>
                    </a:lnTo>
                    <a:lnTo>
                      <a:pt x="34" y="0"/>
                    </a:lnTo>
                    <a:lnTo>
                      <a:pt x="42" y="0"/>
                    </a:lnTo>
                    <a:lnTo>
                      <a:pt x="42" y="0"/>
                    </a:lnTo>
                    <a:lnTo>
                      <a:pt x="51" y="0"/>
                    </a:lnTo>
                    <a:lnTo>
                      <a:pt x="58" y="2"/>
                    </a:lnTo>
                    <a:lnTo>
                      <a:pt x="65" y="6"/>
                    </a:lnTo>
                    <a:lnTo>
                      <a:pt x="71" y="11"/>
                    </a:lnTo>
                    <a:lnTo>
                      <a:pt x="76" y="17"/>
                    </a:lnTo>
                    <a:lnTo>
                      <a:pt x="80" y="24"/>
                    </a:lnTo>
                    <a:lnTo>
                      <a:pt x="82" y="33"/>
                    </a:lnTo>
                    <a:lnTo>
                      <a:pt x="85" y="42"/>
                    </a:lnTo>
                    <a:lnTo>
                      <a:pt x="85" y="42"/>
                    </a:lnTo>
                    <a:lnTo>
                      <a:pt x="82" y="48"/>
                    </a:lnTo>
                    <a:lnTo>
                      <a:pt x="80" y="57"/>
                    </a:lnTo>
                    <a:lnTo>
                      <a:pt x="76" y="64"/>
                    </a:lnTo>
                    <a:lnTo>
                      <a:pt x="71" y="71"/>
                    </a:lnTo>
                    <a:lnTo>
                      <a:pt x="65" y="75"/>
                    </a:lnTo>
                    <a:lnTo>
                      <a:pt x="58" y="80"/>
                    </a:lnTo>
                    <a:lnTo>
                      <a:pt x="51" y="82"/>
                    </a:lnTo>
                    <a:lnTo>
                      <a:pt x="42" y="82"/>
                    </a:lnTo>
                    <a:lnTo>
                      <a:pt x="42" y="82"/>
                    </a:lnTo>
                    <a:lnTo>
                      <a:pt x="34" y="82"/>
                    </a:lnTo>
                    <a:lnTo>
                      <a:pt x="25" y="80"/>
                    </a:lnTo>
                    <a:lnTo>
                      <a:pt x="18" y="75"/>
                    </a:lnTo>
                    <a:lnTo>
                      <a:pt x="11" y="71"/>
                    </a:lnTo>
                    <a:lnTo>
                      <a:pt x="7" y="64"/>
                    </a:lnTo>
                    <a:lnTo>
                      <a:pt x="2" y="57"/>
                    </a:lnTo>
                    <a:lnTo>
                      <a:pt x="0" y="48"/>
                    </a:lnTo>
                    <a:lnTo>
                      <a:pt x="0" y="42"/>
                    </a:lnTo>
                    <a:lnTo>
                      <a:pt x="0" y="42"/>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76" name="TextBox 275">
                <a:extLst>
                  <a:ext uri="{FF2B5EF4-FFF2-40B4-BE49-F238E27FC236}">
                    <a16:creationId xmlns:a16="http://schemas.microsoft.com/office/drawing/2014/main" id="{71F823C8-FA5A-40B1-94E1-841498FB2662}"/>
                  </a:ext>
                </a:extLst>
              </p:cNvPr>
              <p:cNvSpPr txBox="1"/>
              <p:nvPr/>
            </p:nvSpPr>
            <p:spPr>
              <a:xfrm>
                <a:off x="5934166" y="1900973"/>
                <a:ext cx="1500732" cy="276999"/>
              </a:xfrm>
              <a:prstGeom prst="rect">
                <a:avLst/>
              </a:prstGeom>
              <a:noFill/>
            </p:spPr>
            <p:txBody>
              <a:bodyPr wrap="none" rtlCol="0" anchor="ctr">
                <a:spAutoFit/>
              </a:bodyPr>
              <a:lstStyle/>
              <a:p>
                <a:r>
                  <a:rPr lang="en-US" sz="1200" dirty="0">
                    <a:latin typeface="+mn-lt"/>
                  </a:rPr>
                  <a:t>Placebo (n = 618)</a:t>
                </a:r>
              </a:p>
            </p:txBody>
          </p:sp>
        </p:grpSp>
        <p:sp>
          <p:nvSpPr>
            <p:cNvPr id="280" name="TextBox 279">
              <a:extLst>
                <a:ext uri="{FF2B5EF4-FFF2-40B4-BE49-F238E27FC236}">
                  <a16:creationId xmlns:a16="http://schemas.microsoft.com/office/drawing/2014/main" id="{8E278E25-984E-4743-A7A2-E0165ED74369}"/>
                </a:ext>
              </a:extLst>
            </p:cNvPr>
            <p:cNvSpPr txBox="1"/>
            <p:nvPr/>
          </p:nvSpPr>
          <p:spPr>
            <a:xfrm rot="16200000">
              <a:off x="1056489" y="3448996"/>
              <a:ext cx="2135521" cy="276999"/>
            </a:xfrm>
            <a:prstGeom prst="rect">
              <a:avLst/>
            </a:prstGeom>
            <a:noFill/>
          </p:spPr>
          <p:txBody>
            <a:bodyPr wrap="none" rtlCol="0" anchor="ctr">
              <a:spAutoFit/>
            </a:bodyPr>
            <a:lstStyle/>
            <a:p>
              <a:pPr algn="ctr"/>
              <a:r>
                <a:rPr lang="en-US" sz="1200" b="1" dirty="0">
                  <a:latin typeface="+mn-lt"/>
                </a:rPr>
                <a:t>Change From Baseline (</a:t>
              </a:r>
              <a:r>
                <a:rPr lang="el-GR" sz="1200" b="1" dirty="0">
                  <a:latin typeface="+mn-lt"/>
                </a:rPr>
                <a:t>Δ</a:t>
              </a:r>
              <a:r>
                <a:rPr lang="en-US" sz="1200" b="1" dirty="0">
                  <a:latin typeface="+mn-lt"/>
                </a:rPr>
                <a:t>)</a:t>
              </a:r>
            </a:p>
          </p:txBody>
        </p:sp>
        <p:sp>
          <p:nvSpPr>
            <p:cNvPr id="281" name="Rectangle 96">
              <a:extLst>
                <a:ext uri="{FF2B5EF4-FFF2-40B4-BE49-F238E27FC236}">
                  <a16:creationId xmlns:a16="http://schemas.microsoft.com/office/drawing/2014/main" id="{7D7F708E-91D9-4A18-B6A2-E17DE6A73D8B}"/>
                </a:ext>
              </a:extLst>
            </p:cNvPr>
            <p:cNvSpPr>
              <a:spLocks noChangeArrowheads="1"/>
            </p:cNvSpPr>
            <p:nvPr/>
          </p:nvSpPr>
          <p:spPr bwMode="auto">
            <a:xfrm>
              <a:off x="2706537" y="5046673"/>
              <a:ext cx="60753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Baseline</a:t>
              </a:r>
              <a:endParaRPr lang="en-US" altLang="en-US" sz="1200" dirty="0">
                <a:latin typeface="+mn-lt"/>
              </a:endParaRPr>
            </a:p>
          </p:txBody>
        </p:sp>
        <p:sp>
          <p:nvSpPr>
            <p:cNvPr id="282" name="Rectangle 97">
              <a:extLst>
                <a:ext uri="{FF2B5EF4-FFF2-40B4-BE49-F238E27FC236}">
                  <a16:creationId xmlns:a16="http://schemas.microsoft.com/office/drawing/2014/main" id="{B3E46628-9FCF-4D0C-853C-1D3074B3569A}"/>
                </a:ext>
              </a:extLst>
            </p:cNvPr>
            <p:cNvSpPr>
              <a:spLocks noChangeArrowheads="1"/>
            </p:cNvSpPr>
            <p:nvPr/>
          </p:nvSpPr>
          <p:spPr bwMode="auto">
            <a:xfrm>
              <a:off x="4386308" y="5046673"/>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24</a:t>
              </a:r>
              <a:endParaRPr lang="en-US" altLang="en-US" sz="1200" dirty="0">
                <a:latin typeface="+mn-lt"/>
              </a:endParaRPr>
            </a:p>
          </p:txBody>
        </p:sp>
        <p:sp>
          <p:nvSpPr>
            <p:cNvPr id="283" name="Rectangle 98">
              <a:extLst>
                <a:ext uri="{FF2B5EF4-FFF2-40B4-BE49-F238E27FC236}">
                  <a16:creationId xmlns:a16="http://schemas.microsoft.com/office/drawing/2014/main" id="{4BDF41CD-9E1B-409A-B68F-41B9DADE51F6}"/>
                </a:ext>
              </a:extLst>
            </p:cNvPr>
            <p:cNvSpPr>
              <a:spLocks noChangeArrowheads="1"/>
            </p:cNvSpPr>
            <p:nvPr/>
          </p:nvSpPr>
          <p:spPr bwMode="auto">
            <a:xfrm>
              <a:off x="6072252" y="5046673"/>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48</a:t>
              </a:r>
              <a:endParaRPr lang="en-US" altLang="en-US" sz="1200" dirty="0">
                <a:latin typeface="+mn-lt"/>
              </a:endParaRPr>
            </a:p>
          </p:txBody>
        </p:sp>
        <p:sp>
          <p:nvSpPr>
            <p:cNvPr id="284" name="Rectangle 99">
              <a:extLst>
                <a:ext uri="{FF2B5EF4-FFF2-40B4-BE49-F238E27FC236}">
                  <a16:creationId xmlns:a16="http://schemas.microsoft.com/office/drawing/2014/main" id="{8A2A89CD-39BB-436B-93C7-ABD9C3DCA4B4}"/>
                </a:ext>
              </a:extLst>
            </p:cNvPr>
            <p:cNvSpPr>
              <a:spLocks noChangeArrowheads="1"/>
            </p:cNvSpPr>
            <p:nvPr/>
          </p:nvSpPr>
          <p:spPr bwMode="auto">
            <a:xfrm>
              <a:off x="9449894" y="5046673"/>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96</a:t>
              </a:r>
              <a:endParaRPr lang="en-US" altLang="en-US" sz="1200" dirty="0">
                <a:latin typeface="+mn-lt"/>
              </a:endParaRPr>
            </a:p>
          </p:txBody>
        </p:sp>
        <p:sp>
          <p:nvSpPr>
            <p:cNvPr id="285" name="Rectangle 100">
              <a:extLst>
                <a:ext uri="{FF2B5EF4-FFF2-40B4-BE49-F238E27FC236}">
                  <a16:creationId xmlns:a16="http://schemas.microsoft.com/office/drawing/2014/main" id="{CA0BE559-55A8-4D8F-91AC-19747FCEEC2B}"/>
                </a:ext>
              </a:extLst>
            </p:cNvPr>
            <p:cNvSpPr>
              <a:spLocks noChangeArrowheads="1"/>
            </p:cNvSpPr>
            <p:nvPr/>
          </p:nvSpPr>
          <p:spPr bwMode="auto">
            <a:xfrm>
              <a:off x="5976819" y="5247746"/>
              <a:ext cx="8692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b="1" dirty="0">
                  <a:solidFill>
                    <a:srgbClr val="010101"/>
                  </a:solidFill>
                  <a:latin typeface="+mn-lt"/>
                </a:rPr>
                <a:t>Study Week</a:t>
              </a:r>
              <a:endParaRPr lang="en-US" altLang="en-US" sz="1200" dirty="0">
                <a:latin typeface="+mn-lt"/>
              </a:endParaRPr>
            </a:p>
          </p:txBody>
        </p:sp>
        <p:sp>
          <p:nvSpPr>
            <p:cNvPr id="286" name="TextBox 285">
              <a:extLst>
                <a:ext uri="{FF2B5EF4-FFF2-40B4-BE49-F238E27FC236}">
                  <a16:creationId xmlns:a16="http://schemas.microsoft.com/office/drawing/2014/main" id="{10786C70-6A48-48C9-B512-126680358D98}"/>
                </a:ext>
              </a:extLst>
            </p:cNvPr>
            <p:cNvSpPr txBox="1"/>
            <p:nvPr/>
          </p:nvSpPr>
          <p:spPr>
            <a:xfrm>
              <a:off x="1813111" y="5416507"/>
              <a:ext cx="1090363" cy="276999"/>
            </a:xfrm>
            <a:prstGeom prst="rect">
              <a:avLst/>
            </a:prstGeom>
            <a:noFill/>
          </p:spPr>
          <p:txBody>
            <a:bodyPr wrap="none" rtlCol="0" anchor="ctr">
              <a:spAutoFit/>
            </a:bodyPr>
            <a:lstStyle/>
            <a:p>
              <a:pPr algn="r"/>
              <a:r>
                <a:rPr lang="en-US" sz="1200" dirty="0">
                  <a:latin typeface="+mn-lt"/>
                </a:rPr>
                <a:t>Placebo n =</a:t>
              </a:r>
            </a:p>
          </p:txBody>
        </p:sp>
        <p:sp>
          <p:nvSpPr>
            <p:cNvPr id="287" name="TextBox 286">
              <a:extLst>
                <a:ext uri="{FF2B5EF4-FFF2-40B4-BE49-F238E27FC236}">
                  <a16:creationId xmlns:a16="http://schemas.microsoft.com/office/drawing/2014/main" id="{9D8C58AB-1846-4A7C-9873-BF1AF2693A62}"/>
                </a:ext>
              </a:extLst>
            </p:cNvPr>
            <p:cNvSpPr txBox="1"/>
            <p:nvPr/>
          </p:nvSpPr>
          <p:spPr>
            <a:xfrm>
              <a:off x="1498922" y="5669063"/>
              <a:ext cx="1404552" cy="276999"/>
            </a:xfrm>
            <a:prstGeom prst="rect">
              <a:avLst/>
            </a:prstGeom>
            <a:noFill/>
          </p:spPr>
          <p:txBody>
            <a:bodyPr wrap="none" rtlCol="0" anchor="ctr">
              <a:spAutoFit/>
            </a:bodyPr>
            <a:lstStyle/>
            <a:p>
              <a:pPr algn="r"/>
              <a:r>
                <a:rPr lang="en-US" sz="1200" dirty="0">
                  <a:latin typeface="+mn-lt"/>
                </a:rPr>
                <a:t>Evolocumab n =</a:t>
              </a:r>
            </a:p>
          </p:txBody>
        </p:sp>
        <p:sp>
          <p:nvSpPr>
            <p:cNvPr id="5" name="TextBox 122">
              <a:extLst>
                <a:ext uri="{FF2B5EF4-FFF2-40B4-BE49-F238E27FC236}">
                  <a16:creationId xmlns:a16="http://schemas.microsoft.com/office/drawing/2014/main" id="{8FE24134-E735-A770-3FE1-3CFEA640257E}"/>
                </a:ext>
              </a:extLst>
            </p:cNvPr>
            <p:cNvSpPr txBox="1">
              <a:spLocks noChangeArrowheads="1"/>
            </p:cNvSpPr>
            <p:nvPr/>
          </p:nvSpPr>
          <p:spPr bwMode="auto">
            <a:xfrm>
              <a:off x="224413" y="1929033"/>
              <a:ext cx="114458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defTabSz="457200">
                <a:defRPr>
                  <a:solidFill>
                    <a:schemeClr val="tx1"/>
                  </a:solidFill>
                  <a:latin typeface="Arial" panose="020B0604020202020204" pitchFamily="34" charset="0"/>
                </a:defRPr>
              </a:lvl1pPr>
              <a:lvl2pPr marL="742950" indent="-285750" defTabSz="457200">
                <a:defRPr>
                  <a:solidFill>
                    <a:schemeClr val="tx1"/>
                  </a:solidFill>
                  <a:latin typeface="Arial" panose="020B0604020202020204" pitchFamily="34" charset="0"/>
                </a:defRPr>
              </a:lvl2pPr>
              <a:lvl3pPr marL="1143000" indent="-228600" defTabSz="457200">
                <a:defRPr>
                  <a:solidFill>
                    <a:schemeClr val="tx1"/>
                  </a:solidFill>
                  <a:latin typeface="Arial" panose="020B0604020202020204" pitchFamily="34" charset="0"/>
                </a:defRPr>
              </a:lvl3pPr>
              <a:lvl4pPr marL="1600200" indent="-228600" defTabSz="457200">
                <a:defRPr>
                  <a:solidFill>
                    <a:schemeClr val="tx1"/>
                  </a:solidFill>
                  <a:latin typeface="Arial" panose="020B0604020202020204" pitchFamily="34" charset="0"/>
                </a:defRPr>
              </a:lvl4pPr>
              <a:lvl5pPr marL="2057400" indent="-228600" defTabSz="457200">
                <a:defRPr>
                  <a:solidFill>
                    <a:schemeClr val="tx1"/>
                  </a:solidFill>
                  <a:latin typeface="Arial" panose="020B0604020202020204" pitchFamily="34" charset="0"/>
                </a:defRPr>
              </a:lvl5pPr>
              <a:lvl6pPr marL="2514600" indent="-228600" defTabSz="457200" fontAlgn="base">
                <a:spcBef>
                  <a:spcPct val="0"/>
                </a:spcBef>
                <a:spcAft>
                  <a:spcPct val="0"/>
                </a:spcAft>
                <a:defRPr>
                  <a:solidFill>
                    <a:schemeClr val="tx1"/>
                  </a:solidFill>
                  <a:latin typeface="Arial" panose="020B0604020202020204" pitchFamily="34" charset="0"/>
                </a:defRPr>
              </a:lvl6pPr>
              <a:lvl7pPr marL="2971800" indent="-228600" defTabSz="457200" fontAlgn="base">
                <a:spcBef>
                  <a:spcPct val="0"/>
                </a:spcBef>
                <a:spcAft>
                  <a:spcPct val="0"/>
                </a:spcAft>
                <a:defRPr>
                  <a:solidFill>
                    <a:schemeClr val="tx1"/>
                  </a:solidFill>
                  <a:latin typeface="Arial" panose="020B0604020202020204" pitchFamily="34" charset="0"/>
                </a:defRPr>
              </a:lvl7pPr>
              <a:lvl8pPr marL="3429000" indent="-228600" defTabSz="457200" fontAlgn="base">
                <a:spcBef>
                  <a:spcPct val="0"/>
                </a:spcBef>
                <a:spcAft>
                  <a:spcPct val="0"/>
                </a:spcAft>
                <a:defRPr>
                  <a:solidFill>
                    <a:schemeClr val="tx1"/>
                  </a:solidFill>
                  <a:latin typeface="Arial" panose="020B0604020202020204" pitchFamily="34" charset="0"/>
                </a:defRPr>
              </a:lvl8pPr>
              <a:lvl9pPr marL="3886200" indent="-228600" defTabSz="457200" fontAlgn="base">
                <a:spcBef>
                  <a:spcPct val="0"/>
                </a:spcBef>
                <a:spcAft>
                  <a:spcPct val="0"/>
                </a:spcAft>
                <a:defRPr>
                  <a:solidFill>
                    <a:schemeClr val="tx1"/>
                  </a:solidFill>
                  <a:latin typeface="Arial" panose="020B0604020202020204" pitchFamily="34" charset="0"/>
                </a:defRPr>
              </a:lvl9pPr>
            </a:lstStyle>
            <a:p>
              <a:pPr algn="ctr"/>
              <a:r>
                <a:rPr lang="en-GB" altLang="en-US" sz="1600" b="1" dirty="0">
                  <a:solidFill>
                    <a:schemeClr val="accent1"/>
                  </a:solidFill>
                  <a:latin typeface="+mn-lt"/>
                </a:rPr>
                <a:t>Executive Function: Spatial Working Memory Strategy Index of Executive Function</a:t>
              </a:r>
            </a:p>
          </p:txBody>
        </p:sp>
      </p:grpSp>
      <p:pic>
        <p:nvPicPr>
          <p:cNvPr id="7" name="Graphic 6" descr="House with solid fill">
            <a:hlinkClick r:id="rId3" action="ppaction://hlinksldjump"/>
            <a:extLst>
              <a:ext uri="{FF2B5EF4-FFF2-40B4-BE49-F238E27FC236}">
                <a16:creationId xmlns:a16="http://schemas.microsoft.com/office/drawing/2014/main" id="{776E7DB2-3A54-169F-5D17-C7420CF89F3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2135359001"/>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015663"/>
          </a:xfrm>
        </p:spPr>
        <p:txBody>
          <a:bodyPr/>
          <a:lstStyle/>
          <a:p>
            <a:r>
              <a:rPr lang="en-US" sz="3300" dirty="0"/>
              <a:t>Working Memory Scores Remained Similar for Both Groups Across Study Time Points</a:t>
            </a:r>
          </a:p>
        </p:txBody>
      </p:sp>
      <p:grpSp>
        <p:nvGrpSpPr>
          <p:cNvPr id="5" name="Group 4">
            <a:extLst>
              <a:ext uri="{FF2B5EF4-FFF2-40B4-BE49-F238E27FC236}">
                <a16:creationId xmlns:a16="http://schemas.microsoft.com/office/drawing/2014/main" id="{314E1A8D-1C38-B188-48FE-0FA968336E7C}"/>
              </a:ext>
            </a:extLst>
          </p:cNvPr>
          <p:cNvGrpSpPr/>
          <p:nvPr/>
        </p:nvGrpSpPr>
        <p:grpSpPr>
          <a:xfrm>
            <a:off x="383439" y="1726462"/>
            <a:ext cx="11445875" cy="4005306"/>
            <a:chOff x="383439" y="1465207"/>
            <a:chExt cx="11445875" cy="4005306"/>
          </a:xfrm>
        </p:grpSpPr>
        <p:sp>
          <p:nvSpPr>
            <p:cNvPr id="4" name="TextBox 122">
              <a:extLst>
                <a:ext uri="{FF2B5EF4-FFF2-40B4-BE49-F238E27FC236}">
                  <a16:creationId xmlns:a16="http://schemas.microsoft.com/office/drawing/2014/main" id="{C1E94FD7-2B1D-7A6A-90A0-E99792AC92FF}"/>
                </a:ext>
              </a:extLst>
            </p:cNvPr>
            <p:cNvSpPr txBox="1">
              <a:spLocks noChangeArrowheads="1"/>
            </p:cNvSpPr>
            <p:nvPr/>
          </p:nvSpPr>
          <p:spPr bwMode="auto">
            <a:xfrm>
              <a:off x="383439" y="1465207"/>
              <a:ext cx="114458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defTabSz="457200">
                <a:defRPr>
                  <a:solidFill>
                    <a:schemeClr val="tx1"/>
                  </a:solidFill>
                  <a:latin typeface="Arial" panose="020B0604020202020204" pitchFamily="34" charset="0"/>
                </a:defRPr>
              </a:lvl1pPr>
              <a:lvl2pPr marL="742950" indent="-285750" defTabSz="457200">
                <a:defRPr>
                  <a:solidFill>
                    <a:schemeClr val="tx1"/>
                  </a:solidFill>
                  <a:latin typeface="Arial" panose="020B0604020202020204" pitchFamily="34" charset="0"/>
                </a:defRPr>
              </a:lvl2pPr>
              <a:lvl3pPr marL="1143000" indent="-228600" defTabSz="457200">
                <a:defRPr>
                  <a:solidFill>
                    <a:schemeClr val="tx1"/>
                  </a:solidFill>
                  <a:latin typeface="Arial" panose="020B0604020202020204" pitchFamily="34" charset="0"/>
                </a:defRPr>
              </a:lvl3pPr>
              <a:lvl4pPr marL="1600200" indent="-228600" defTabSz="457200">
                <a:defRPr>
                  <a:solidFill>
                    <a:schemeClr val="tx1"/>
                  </a:solidFill>
                  <a:latin typeface="Arial" panose="020B0604020202020204" pitchFamily="34" charset="0"/>
                </a:defRPr>
              </a:lvl4pPr>
              <a:lvl5pPr marL="2057400" indent="-228600" defTabSz="457200">
                <a:defRPr>
                  <a:solidFill>
                    <a:schemeClr val="tx1"/>
                  </a:solidFill>
                  <a:latin typeface="Arial" panose="020B0604020202020204" pitchFamily="34" charset="0"/>
                </a:defRPr>
              </a:lvl5pPr>
              <a:lvl6pPr marL="2514600" indent="-228600" defTabSz="457200" fontAlgn="base">
                <a:spcBef>
                  <a:spcPct val="0"/>
                </a:spcBef>
                <a:spcAft>
                  <a:spcPct val="0"/>
                </a:spcAft>
                <a:defRPr>
                  <a:solidFill>
                    <a:schemeClr val="tx1"/>
                  </a:solidFill>
                  <a:latin typeface="Arial" panose="020B0604020202020204" pitchFamily="34" charset="0"/>
                </a:defRPr>
              </a:lvl6pPr>
              <a:lvl7pPr marL="2971800" indent="-228600" defTabSz="457200" fontAlgn="base">
                <a:spcBef>
                  <a:spcPct val="0"/>
                </a:spcBef>
                <a:spcAft>
                  <a:spcPct val="0"/>
                </a:spcAft>
                <a:defRPr>
                  <a:solidFill>
                    <a:schemeClr val="tx1"/>
                  </a:solidFill>
                  <a:latin typeface="Arial" panose="020B0604020202020204" pitchFamily="34" charset="0"/>
                </a:defRPr>
              </a:lvl7pPr>
              <a:lvl8pPr marL="3429000" indent="-228600" defTabSz="457200" fontAlgn="base">
                <a:spcBef>
                  <a:spcPct val="0"/>
                </a:spcBef>
                <a:spcAft>
                  <a:spcPct val="0"/>
                </a:spcAft>
                <a:defRPr>
                  <a:solidFill>
                    <a:schemeClr val="tx1"/>
                  </a:solidFill>
                  <a:latin typeface="Arial" panose="020B0604020202020204" pitchFamily="34" charset="0"/>
                </a:defRPr>
              </a:lvl8pPr>
              <a:lvl9pPr marL="3886200" indent="-228600" defTabSz="457200" fontAlgn="base">
                <a:spcBef>
                  <a:spcPct val="0"/>
                </a:spcBef>
                <a:spcAft>
                  <a:spcPct val="0"/>
                </a:spcAft>
                <a:defRPr>
                  <a:solidFill>
                    <a:schemeClr val="tx1"/>
                  </a:solidFill>
                  <a:latin typeface="Arial" panose="020B0604020202020204" pitchFamily="34" charset="0"/>
                </a:defRPr>
              </a:lvl9pPr>
            </a:lstStyle>
            <a:p>
              <a:pPr algn="ctr"/>
              <a:r>
                <a:rPr lang="en-GB" altLang="en-US" sz="1600" b="1" dirty="0">
                  <a:solidFill>
                    <a:schemeClr val="accent1"/>
                  </a:solidFill>
                  <a:latin typeface="+mn-lt"/>
                </a:rPr>
                <a:t>Working Memory: Spatial Working Memory</a:t>
              </a:r>
            </a:p>
          </p:txBody>
        </p:sp>
        <p:grpSp>
          <p:nvGrpSpPr>
            <p:cNvPr id="242" name="Group 241">
              <a:extLst>
                <a:ext uri="{FF2B5EF4-FFF2-40B4-BE49-F238E27FC236}">
                  <a16:creationId xmlns:a16="http://schemas.microsoft.com/office/drawing/2014/main" id="{96587C3D-C932-564D-5945-4F25EC320EB1}"/>
                </a:ext>
              </a:extLst>
            </p:cNvPr>
            <p:cNvGrpSpPr/>
            <p:nvPr/>
          </p:nvGrpSpPr>
          <p:grpSpPr>
            <a:xfrm>
              <a:off x="1669672" y="1818380"/>
              <a:ext cx="8587365" cy="3652133"/>
              <a:chOff x="1669672" y="1818380"/>
              <a:chExt cx="8587365" cy="3652133"/>
            </a:xfrm>
          </p:grpSpPr>
          <p:sp>
            <p:nvSpPr>
              <p:cNvPr id="162" name="Line 67">
                <a:extLst>
                  <a:ext uri="{FF2B5EF4-FFF2-40B4-BE49-F238E27FC236}">
                    <a16:creationId xmlns:a16="http://schemas.microsoft.com/office/drawing/2014/main" id="{75070C64-B2BC-4C97-3AF5-E5D74B176CCC}"/>
                  </a:ext>
                </a:extLst>
              </p:cNvPr>
              <p:cNvSpPr>
                <a:spLocks noChangeShapeType="1"/>
              </p:cNvSpPr>
              <p:nvPr/>
            </p:nvSpPr>
            <p:spPr bwMode="auto">
              <a:xfrm flipH="1">
                <a:off x="4875596" y="3228206"/>
                <a:ext cx="106723" cy="0"/>
              </a:xfrm>
              <a:prstGeom prst="line">
                <a:avLst/>
              </a:prstGeom>
              <a:noFill/>
              <a:ln w="14288">
                <a:solidFill>
                  <a:srgbClr val="0063C3"/>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63" name="Line 68">
                <a:extLst>
                  <a:ext uri="{FF2B5EF4-FFF2-40B4-BE49-F238E27FC236}">
                    <a16:creationId xmlns:a16="http://schemas.microsoft.com/office/drawing/2014/main" id="{2F2414C5-0D55-E780-48D0-56A8A3344733}"/>
                  </a:ext>
                </a:extLst>
              </p:cNvPr>
              <p:cNvSpPr>
                <a:spLocks noChangeShapeType="1"/>
              </p:cNvSpPr>
              <p:nvPr/>
            </p:nvSpPr>
            <p:spPr bwMode="auto">
              <a:xfrm flipH="1">
                <a:off x="4875596" y="3688581"/>
                <a:ext cx="106723" cy="0"/>
              </a:xfrm>
              <a:prstGeom prst="line">
                <a:avLst/>
              </a:prstGeom>
              <a:noFill/>
              <a:ln w="14288">
                <a:solidFill>
                  <a:srgbClr val="0063C3"/>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64" name="Line 69">
                <a:extLst>
                  <a:ext uri="{FF2B5EF4-FFF2-40B4-BE49-F238E27FC236}">
                    <a16:creationId xmlns:a16="http://schemas.microsoft.com/office/drawing/2014/main" id="{56838ACA-B82F-9CEF-D084-BD96AF62D573}"/>
                  </a:ext>
                </a:extLst>
              </p:cNvPr>
              <p:cNvSpPr>
                <a:spLocks noChangeShapeType="1"/>
              </p:cNvSpPr>
              <p:nvPr/>
            </p:nvSpPr>
            <p:spPr bwMode="auto">
              <a:xfrm>
                <a:off x="4928226" y="3228206"/>
                <a:ext cx="0" cy="460375"/>
              </a:xfrm>
              <a:prstGeom prst="line">
                <a:avLst/>
              </a:prstGeom>
              <a:noFill/>
              <a:ln w="14288">
                <a:solidFill>
                  <a:srgbClr val="0063C3"/>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65" name="Line 70">
                <a:extLst>
                  <a:ext uri="{FF2B5EF4-FFF2-40B4-BE49-F238E27FC236}">
                    <a16:creationId xmlns:a16="http://schemas.microsoft.com/office/drawing/2014/main" id="{3CED17BF-2FEE-095C-ED86-B8113B993F72}"/>
                  </a:ext>
                </a:extLst>
              </p:cNvPr>
              <p:cNvSpPr>
                <a:spLocks noChangeShapeType="1"/>
              </p:cNvSpPr>
              <p:nvPr/>
            </p:nvSpPr>
            <p:spPr bwMode="auto">
              <a:xfrm flipH="1">
                <a:off x="6567075" y="3186931"/>
                <a:ext cx="108184" cy="0"/>
              </a:xfrm>
              <a:prstGeom prst="line">
                <a:avLst/>
              </a:prstGeom>
              <a:noFill/>
              <a:ln w="14288">
                <a:solidFill>
                  <a:srgbClr val="0063C3"/>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66" name="Line 71">
                <a:extLst>
                  <a:ext uri="{FF2B5EF4-FFF2-40B4-BE49-F238E27FC236}">
                    <a16:creationId xmlns:a16="http://schemas.microsoft.com/office/drawing/2014/main" id="{AEAEFE45-56EB-8E07-0E80-D6E8CA1C6F7F}"/>
                  </a:ext>
                </a:extLst>
              </p:cNvPr>
              <p:cNvSpPr>
                <a:spLocks noChangeShapeType="1"/>
              </p:cNvSpPr>
              <p:nvPr/>
            </p:nvSpPr>
            <p:spPr bwMode="auto">
              <a:xfrm flipH="1">
                <a:off x="6567075" y="3664769"/>
                <a:ext cx="108184" cy="0"/>
              </a:xfrm>
              <a:prstGeom prst="line">
                <a:avLst/>
              </a:prstGeom>
              <a:noFill/>
              <a:ln w="14288">
                <a:solidFill>
                  <a:srgbClr val="0063C3"/>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67" name="Line 72">
                <a:extLst>
                  <a:ext uri="{FF2B5EF4-FFF2-40B4-BE49-F238E27FC236}">
                    <a16:creationId xmlns:a16="http://schemas.microsoft.com/office/drawing/2014/main" id="{A4EB8D4B-CC2B-F493-2CB0-09AAF7B20473}"/>
                  </a:ext>
                </a:extLst>
              </p:cNvPr>
              <p:cNvSpPr>
                <a:spLocks noChangeShapeType="1"/>
              </p:cNvSpPr>
              <p:nvPr/>
            </p:nvSpPr>
            <p:spPr bwMode="auto">
              <a:xfrm>
                <a:off x="6619705" y="3186931"/>
                <a:ext cx="0" cy="477838"/>
              </a:xfrm>
              <a:prstGeom prst="line">
                <a:avLst/>
              </a:prstGeom>
              <a:noFill/>
              <a:ln w="14288">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68" name="Line 73">
                <a:extLst>
                  <a:ext uri="{FF2B5EF4-FFF2-40B4-BE49-F238E27FC236}">
                    <a16:creationId xmlns:a16="http://schemas.microsoft.com/office/drawing/2014/main" id="{2C374580-47A1-F799-562F-8FDD7DBCA37A}"/>
                  </a:ext>
                </a:extLst>
              </p:cNvPr>
              <p:cNvSpPr>
                <a:spLocks noChangeShapeType="1"/>
              </p:cNvSpPr>
              <p:nvPr/>
            </p:nvSpPr>
            <p:spPr bwMode="auto">
              <a:xfrm flipH="1">
                <a:off x="9939797" y="3267894"/>
                <a:ext cx="106723" cy="0"/>
              </a:xfrm>
              <a:prstGeom prst="line">
                <a:avLst/>
              </a:prstGeom>
              <a:noFill/>
              <a:ln w="14288">
                <a:solidFill>
                  <a:srgbClr val="0063C3"/>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69" name="Line 74">
                <a:extLst>
                  <a:ext uri="{FF2B5EF4-FFF2-40B4-BE49-F238E27FC236}">
                    <a16:creationId xmlns:a16="http://schemas.microsoft.com/office/drawing/2014/main" id="{38B54E5A-4DBF-5185-F806-F5D9AAC85F75}"/>
                  </a:ext>
                </a:extLst>
              </p:cNvPr>
              <p:cNvSpPr>
                <a:spLocks noChangeShapeType="1"/>
              </p:cNvSpPr>
              <p:nvPr/>
            </p:nvSpPr>
            <p:spPr bwMode="auto">
              <a:xfrm flipH="1">
                <a:off x="9939797" y="3745731"/>
                <a:ext cx="106723" cy="0"/>
              </a:xfrm>
              <a:prstGeom prst="line">
                <a:avLst/>
              </a:prstGeom>
              <a:noFill/>
              <a:ln w="14288">
                <a:solidFill>
                  <a:srgbClr val="0063C3"/>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70" name="Line 75">
                <a:extLst>
                  <a:ext uri="{FF2B5EF4-FFF2-40B4-BE49-F238E27FC236}">
                    <a16:creationId xmlns:a16="http://schemas.microsoft.com/office/drawing/2014/main" id="{8FD2D844-2784-F755-3EDE-47283274D104}"/>
                  </a:ext>
                </a:extLst>
              </p:cNvPr>
              <p:cNvSpPr>
                <a:spLocks noChangeShapeType="1"/>
              </p:cNvSpPr>
              <p:nvPr/>
            </p:nvSpPr>
            <p:spPr bwMode="auto">
              <a:xfrm>
                <a:off x="9990966" y="3267894"/>
                <a:ext cx="0" cy="477838"/>
              </a:xfrm>
              <a:prstGeom prst="line">
                <a:avLst/>
              </a:prstGeom>
              <a:noFill/>
              <a:ln w="14288">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71" name="Line 76">
                <a:extLst>
                  <a:ext uri="{FF2B5EF4-FFF2-40B4-BE49-F238E27FC236}">
                    <a16:creationId xmlns:a16="http://schemas.microsoft.com/office/drawing/2014/main" id="{5D57D46A-7C00-9797-3D60-B4085587ECB0}"/>
                  </a:ext>
                </a:extLst>
              </p:cNvPr>
              <p:cNvSpPr>
                <a:spLocks noChangeShapeType="1"/>
              </p:cNvSpPr>
              <p:nvPr/>
            </p:nvSpPr>
            <p:spPr bwMode="auto">
              <a:xfrm flipH="1">
                <a:off x="4771798" y="3017069"/>
                <a:ext cx="109647"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72" name="Line 77">
                <a:extLst>
                  <a:ext uri="{FF2B5EF4-FFF2-40B4-BE49-F238E27FC236}">
                    <a16:creationId xmlns:a16="http://schemas.microsoft.com/office/drawing/2014/main" id="{88734D97-FA51-7A9C-C679-CDD430060B56}"/>
                  </a:ext>
                </a:extLst>
              </p:cNvPr>
              <p:cNvSpPr>
                <a:spLocks noChangeShapeType="1"/>
              </p:cNvSpPr>
              <p:nvPr/>
            </p:nvSpPr>
            <p:spPr bwMode="auto">
              <a:xfrm flipH="1">
                <a:off x="4771798" y="3501256"/>
                <a:ext cx="109647"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73" name="Line 78">
                <a:extLst>
                  <a:ext uri="{FF2B5EF4-FFF2-40B4-BE49-F238E27FC236}">
                    <a16:creationId xmlns:a16="http://schemas.microsoft.com/office/drawing/2014/main" id="{CE54EB81-D4E2-B0E0-E598-B4D45CA2045B}"/>
                  </a:ext>
                </a:extLst>
              </p:cNvPr>
              <p:cNvSpPr>
                <a:spLocks noChangeShapeType="1"/>
              </p:cNvSpPr>
              <p:nvPr/>
            </p:nvSpPr>
            <p:spPr bwMode="auto">
              <a:xfrm>
                <a:off x="4825890" y="3017069"/>
                <a:ext cx="0" cy="484188"/>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74" name="Line 79">
                <a:extLst>
                  <a:ext uri="{FF2B5EF4-FFF2-40B4-BE49-F238E27FC236}">
                    <a16:creationId xmlns:a16="http://schemas.microsoft.com/office/drawing/2014/main" id="{286A51B3-D4F0-2423-880D-4890DAFC76A4}"/>
                  </a:ext>
                </a:extLst>
              </p:cNvPr>
              <p:cNvSpPr>
                <a:spLocks noChangeShapeType="1"/>
              </p:cNvSpPr>
              <p:nvPr/>
            </p:nvSpPr>
            <p:spPr bwMode="auto">
              <a:xfrm flipH="1">
                <a:off x="6457428" y="3186931"/>
                <a:ext cx="106723"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75" name="Line 80">
                <a:extLst>
                  <a:ext uri="{FF2B5EF4-FFF2-40B4-BE49-F238E27FC236}">
                    <a16:creationId xmlns:a16="http://schemas.microsoft.com/office/drawing/2014/main" id="{5B4535A6-948F-16AC-5870-A961355DA7BB}"/>
                  </a:ext>
                </a:extLst>
              </p:cNvPr>
              <p:cNvSpPr>
                <a:spLocks noChangeShapeType="1"/>
              </p:cNvSpPr>
              <p:nvPr/>
            </p:nvSpPr>
            <p:spPr bwMode="auto">
              <a:xfrm flipH="1">
                <a:off x="6457428" y="3696519"/>
                <a:ext cx="106723"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76" name="Line 81">
                <a:extLst>
                  <a:ext uri="{FF2B5EF4-FFF2-40B4-BE49-F238E27FC236}">
                    <a16:creationId xmlns:a16="http://schemas.microsoft.com/office/drawing/2014/main" id="{5B36D0C1-82AB-5CF3-D0FC-5256A5F53AAA}"/>
                  </a:ext>
                </a:extLst>
              </p:cNvPr>
              <p:cNvSpPr>
                <a:spLocks noChangeShapeType="1"/>
              </p:cNvSpPr>
              <p:nvPr/>
            </p:nvSpPr>
            <p:spPr bwMode="auto">
              <a:xfrm>
                <a:off x="6508597" y="3186931"/>
                <a:ext cx="0" cy="509588"/>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77" name="Line 82">
                <a:extLst>
                  <a:ext uri="{FF2B5EF4-FFF2-40B4-BE49-F238E27FC236}">
                    <a16:creationId xmlns:a16="http://schemas.microsoft.com/office/drawing/2014/main" id="{30FFB958-AEA6-7EEB-F210-035E2D3185A5}"/>
                  </a:ext>
                </a:extLst>
              </p:cNvPr>
              <p:cNvSpPr>
                <a:spLocks noChangeShapeType="1"/>
              </p:cNvSpPr>
              <p:nvPr/>
            </p:nvSpPr>
            <p:spPr bwMode="auto">
              <a:xfrm flipH="1">
                <a:off x="9834536" y="3051994"/>
                <a:ext cx="108184"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78" name="Line 83">
                <a:extLst>
                  <a:ext uri="{FF2B5EF4-FFF2-40B4-BE49-F238E27FC236}">
                    <a16:creationId xmlns:a16="http://schemas.microsoft.com/office/drawing/2014/main" id="{5FF03B44-1FD7-DB65-BEF2-05512A2A017B}"/>
                  </a:ext>
                </a:extLst>
              </p:cNvPr>
              <p:cNvSpPr>
                <a:spLocks noChangeShapeType="1"/>
              </p:cNvSpPr>
              <p:nvPr/>
            </p:nvSpPr>
            <p:spPr bwMode="auto">
              <a:xfrm flipH="1">
                <a:off x="9834536" y="3509194"/>
                <a:ext cx="108184"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79" name="Line 84">
                <a:extLst>
                  <a:ext uri="{FF2B5EF4-FFF2-40B4-BE49-F238E27FC236}">
                    <a16:creationId xmlns:a16="http://schemas.microsoft.com/office/drawing/2014/main" id="{CE4199B8-73C8-0E0A-E59B-C9D4A9EF6C17}"/>
                  </a:ext>
                </a:extLst>
              </p:cNvPr>
              <p:cNvSpPr>
                <a:spLocks noChangeShapeType="1"/>
              </p:cNvSpPr>
              <p:nvPr/>
            </p:nvSpPr>
            <p:spPr bwMode="auto">
              <a:xfrm>
                <a:off x="9887167" y="3051994"/>
                <a:ext cx="0" cy="45720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80" name="Line 85">
                <a:extLst>
                  <a:ext uri="{FF2B5EF4-FFF2-40B4-BE49-F238E27FC236}">
                    <a16:creationId xmlns:a16="http://schemas.microsoft.com/office/drawing/2014/main" id="{FB825CEA-E596-39AC-6E2F-C456E0EC3D71}"/>
                  </a:ext>
                </a:extLst>
              </p:cNvPr>
              <p:cNvSpPr>
                <a:spLocks noChangeShapeType="1"/>
              </p:cNvSpPr>
              <p:nvPr/>
            </p:nvSpPr>
            <p:spPr bwMode="auto">
              <a:xfrm flipH="1">
                <a:off x="2766000" y="1926456"/>
                <a:ext cx="93565" cy="0"/>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81" name="Line 86">
                <a:extLst>
                  <a:ext uri="{FF2B5EF4-FFF2-40B4-BE49-F238E27FC236}">
                    <a16:creationId xmlns:a16="http://schemas.microsoft.com/office/drawing/2014/main" id="{20443482-E490-3856-0663-FAFAFF7F53D9}"/>
                  </a:ext>
                </a:extLst>
              </p:cNvPr>
              <p:cNvSpPr>
                <a:spLocks noChangeShapeType="1"/>
              </p:cNvSpPr>
              <p:nvPr/>
            </p:nvSpPr>
            <p:spPr bwMode="auto">
              <a:xfrm flipH="1">
                <a:off x="2766000" y="2234431"/>
                <a:ext cx="93565" cy="0"/>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82" name="Line 87">
                <a:extLst>
                  <a:ext uri="{FF2B5EF4-FFF2-40B4-BE49-F238E27FC236}">
                    <a16:creationId xmlns:a16="http://schemas.microsoft.com/office/drawing/2014/main" id="{F6A8A069-942F-7114-8EEC-F7491A693987}"/>
                  </a:ext>
                </a:extLst>
              </p:cNvPr>
              <p:cNvSpPr>
                <a:spLocks noChangeShapeType="1"/>
              </p:cNvSpPr>
              <p:nvPr/>
            </p:nvSpPr>
            <p:spPr bwMode="auto">
              <a:xfrm flipH="1">
                <a:off x="2766000" y="2545581"/>
                <a:ext cx="93565" cy="0"/>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83" name="Line 88">
                <a:extLst>
                  <a:ext uri="{FF2B5EF4-FFF2-40B4-BE49-F238E27FC236}">
                    <a16:creationId xmlns:a16="http://schemas.microsoft.com/office/drawing/2014/main" id="{D6F5344C-BBF0-92D9-2A29-1BB619220E76}"/>
                  </a:ext>
                </a:extLst>
              </p:cNvPr>
              <p:cNvSpPr>
                <a:spLocks noChangeShapeType="1"/>
              </p:cNvSpPr>
              <p:nvPr/>
            </p:nvSpPr>
            <p:spPr bwMode="auto">
              <a:xfrm flipH="1">
                <a:off x="2766000" y="2853556"/>
                <a:ext cx="93565" cy="0"/>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84" name="Line 89">
                <a:extLst>
                  <a:ext uri="{FF2B5EF4-FFF2-40B4-BE49-F238E27FC236}">
                    <a16:creationId xmlns:a16="http://schemas.microsoft.com/office/drawing/2014/main" id="{04B67B1B-36BC-4083-EFF8-FBCD9BFED973}"/>
                  </a:ext>
                </a:extLst>
              </p:cNvPr>
              <p:cNvSpPr>
                <a:spLocks noChangeShapeType="1"/>
              </p:cNvSpPr>
              <p:nvPr/>
            </p:nvSpPr>
            <p:spPr bwMode="auto">
              <a:xfrm flipH="1">
                <a:off x="2766000" y="3161531"/>
                <a:ext cx="93565" cy="0"/>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85" name="Line 90">
                <a:extLst>
                  <a:ext uri="{FF2B5EF4-FFF2-40B4-BE49-F238E27FC236}">
                    <a16:creationId xmlns:a16="http://schemas.microsoft.com/office/drawing/2014/main" id="{5AAF1811-9767-1850-A727-948C0DF6EE6A}"/>
                  </a:ext>
                </a:extLst>
              </p:cNvPr>
              <p:cNvSpPr>
                <a:spLocks noChangeShapeType="1"/>
              </p:cNvSpPr>
              <p:nvPr/>
            </p:nvSpPr>
            <p:spPr bwMode="auto">
              <a:xfrm flipH="1">
                <a:off x="2766000" y="3469506"/>
                <a:ext cx="93565" cy="0"/>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86" name="Line 91">
                <a:extLst>
                  <a:ext uri="{FF2B5EF4-FFF2-40B4-BE49-F238E27FC236}">
                    <a16:creationId xmlns:a16="http://schemas.microsoft.com/office/drawing/2014/main" id="{2D066AF9-E3ED-E630-588A-E7835D63F7C5}"/>
                  </a:ext>
                </a:extLst>
              </p:cNvPr>
              <p:cNvSpPr>
                <a:spLocks noChangeShapeType="1"/>
              </p:cNvSpPr>
              <p:nvPr/>
            </p:nvSpPr>
            <p:spPr bwMode="auto">
              <a:xfrm flipH="1">
                <a:off x="2766000" y="3780656"/>
                <a:ext cx="93565" cy="0"/>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87" name="Line 92">
                <a:extLst>
                  <a:ext uri="{FF2B5EF4-FFF2-40B4-BE49-F238E27FC236}">
                    <a16:creationId xmlns:a16="http://schemas.microsoft.com/office/drawing/2014/main" id="{F67F9C43-8D28-6E9D-979F-F1A8103846E4}"/>
                  </a:ext>
                </a:extLst>
              </p:cNvPr>
              <p:cNvSpPr>
                <a:spLocks noChangeShapeType="1"/>
              </p:cNvSpPr>
              <p:nvPr/>
            </p:nvSpPr>
            <p:spPr bwMode="auto">
              <a:xfrm flipH="1">
                <a:off x="2766000" y="4088631"/>
                <a:ext cx="93565" cy="0"/>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88" name="Line 93">
                <a:extLst>
                  <a:ext uri="{FF2B5EF4-FFF2-40B4-BE49-F238E27FC236}">
                    <a16:creationId xmlns:a16="http://schemas.microsoft.com/office/drawing/2014/main" id="{B79B83D1-8B76-AD97-4BFE-C3B243E1D2CA}"/>
                  </a:ext>
                </a:extLst>
              </p:cNvPr>
              <p:cNvSpPr>
                <a:spLocks noChangeShapeType="1"/>
              </p:cNvSpPr>
              <p:nvPr/>
            </p:nvSpPr>
            <p:spPr bwMode="auto">
              <a:xfrm flipH="1">
                <a:off x="2766000" y="4407719"/>
                <a:ext cx="93565" cy="0"/>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89" name="Freeform 94">
                <a:extLst>
                  <a:ext uri="{FF2B5EF4-FFF2-40B4-BE49-F238E27FC236}">
                    <a16:creationId xmlns:a16="http://schemas.microsoft.com/office/drawing/2014/main" id="{0E44B77B-D7F6-8F88-5A04-175DE3FB5426}"/>
                  </a:ext>
                </a:extLst>
              </p:cNvPr>
              <p:cNvSpPr>
                <a:spLocks/>
              </p:cNvSpPr>
              <p:nvPr/>
            </p:nvSpPr>
            <p:spPr bwMode="auto">
              <a:xfrm>
                <a:off x="2853717" y="1926456"/>
                <a:ext cx="7401862" cy="2484438"/>
              </a:xfrm>
              <a:custGeom>
                <a:avLst/>
                <a:gdLst>
                  <a:gd name="T0" fmla="*/ 0 w 5063"/>
                  <a:gd name="T1" fmla="*/ 0 h 1565"/>
                  <a:gd name="T2" fmla="*/ 0 w 5063"/>
                  <a:gd name="T3" fmla="*/ 1565 h 1565"/>
                  <a:gd name="T4" fmla="*/ 5063 w 5063"/>
                  <a:gd name="T5" fmla="*/ 1565 h 1565"/>
                </a:gdLst>
                <a:ahLst/>
                <a:cxnLst>
                  <a:cxn ang="0">
                    <a:pos x="T0" y="T1"/>
                  </a:cxn>
                  <a:cxn ang="0">
                    <a:pos x="T2" y="T3"/>
                  </a:cxn>
                  <a:cxn ang="0">
                    <a:pos x="T4" y="T5"/>
                  </a:cxn>
                </a:cxnLst>
                <a:rect l="0" t="0" r="r" b="b"/>
                <a:pathLst>
                  <a:path w="5063" h="1565">
                    <a:moveTo>
                      <a:pt x="0" y="0"/>
                    </a:moveTo>
                    <a:lnTo>
                      <a:pt x="0" y="1565"/>
                    </a:lnTo>
                    <a:lnTo>
                      <a:pt x="5063" y="1565"/>
                    </a:lnTo>
                  </a:path>
                </a:pathLst>
              </a:custGeom>
              <a:noFill/>
              <a:ln w="14288">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90" name="Line 95">
                <a:extLst>
                  <a:ext uri="{FF2B5EF4-FFF2-40B4-BE49-F238E27FC236}">
                    <a16:creationId xmlns:a16="http://schemas.microsoft.com/office/drawing/2014/main" id="{07B562F8-EDE6-19AB-472B-04ABAE89F303}"/>
                  </a:ext>
                </a:extLst>
              </p:cNvPr>
              <p:cNvSpPr>
                <a:spLocks noChangeShapeType="1"/>
              </p:cNvSpPr>
              <p:nvPr/>
            </p:nvSpPr>
            <p:spPr bwMode="auto">
              <a:xfrm>
                <a:off x="3182656" y="4407719"/>
                <a:ext cx="0" cy="103188"/>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91" name="Line 96">
                <a:extLst>
                  <a:ext uri="{FF2B5EF4-FFF2-40B4-BE49-F238E27FC236}">
                    <a16:creationId xmlns:a16="http://schemas.microsoft.com/office/drawing/2014/main" id="{A99FD148-132E-C19A-DCA3-7A42C3ECD37D}"/>
                  </a:ext>
                </a:extLst>
              </p:cNvPr>
              <p:cNvSpPr>
                <a:spLocks noChangeShapeType="1"/>
              </p:cNvSpPr>
              <p:nvPr/>
            </p:nvSpPr>
            <p:spPr bwMode="auto">
              <a:xfrm>
                <a:off x="4872672" y="4407719"/>
                <a:ext cx="0" cy="103188"/>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92" name="Line 97">
                <a:extLst>
                  <a:ext uri="{FF2B5EF4-FFF2-40B4-BE49-F238E27FC236}">
                    <a16:creationId xmlns:a16="http://schemas.microsoft.com/office/drawing/2014/main" id="{5FD449E1-1C82-6C14-1B44-6C7FC75CD90D}"/>
                  </a:ext>
                </a:extLst>
              </p:cNvPr>
              <p:cNvSpPr>
                <a:spLocks noChangeShapeType="1"/>
              </p:cNvSpPr>
              <p:nvPr/>
            </p:nvSpPr>
            <p:spPr bwMode="auto">
              <a:xfrm>
                <a:off x="6558303" y="4407719"/>
                <a:ext cx="0" cy="103188"/>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93" name="Line 98">
                <a:extLst>
                  <a:ext uri="{FF2B5EF4-FFF2-40B4-BE49-F238E27FC236}">
                    <a16:creationId xmlns:a16="http://schemas.microsoft.com/office/drawing/2014/main" id="{E04D7B1D-79B9-AFFD-4BD7-111CD3AA6E4C}"/>
                  </a:ext>
                </a:extLst>
              </p:cNvPr>
              <p:cNvSpPr>
                <a:spLocks noChangeShapeType="1"/>
              </p:cNvSpPr>
              <p:nvPr/>
            </p:nvSpPr>
            <p:spPr bwMode="auto">
              <a:xfrm>
                <a:off x="9932488" y="4407719"/>
                <a:ext cx="0" cy="103188"/>
              </a:xfrm>
              <a:prstGeom prst="line">
                <a:avLst/>
              </a:prstGeom>
              <a:noFill/>
              <a:ln w="14288">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94" name="Rectangle 103">
                <a:extLst>
                  <a:ext uri="{FF2B5EF4-FFF2-40B4-BE49-F238E27FC236}">
                    <a16:creationId xmlns:a16="http://schemas.microsoft.com/office/drawing/2014/main" id="{A6865088-8EBE-B9E4-D850-C98CB586F8A3}"/>
                  </a:ext>
                </a:extLst>
              </p:cNvPr>
              <p:cNvSpPr>
                <a:spLocks noChangeArrowheads="1"/>
              </p:cNvSpPr>
              <p:nvPr/>
            </p:nvSpPr>
            <p:spPr bwMode="auto">
              <a:xfrm>
                <a:off x="2545350" y="4283894"/>
                <a:ext cx="16190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200" dirty="0">
                    <a:latin typeface="+mn-lt"/>
                  </a:rPr>
                  <a:t>–4</a:t>
                </a:r>
              </a:p>
            </p:txBody>
          </p:sp>
          <p:sp>
            <p:nvSpPr>
              <p:cNvPr id="195" name="Rectangle 104">
                <a:extLst>
                  <a:ext uri="{FF2B5EF4-FFF2-40B4-BE49-F238E27FC236}">
                    <a16:creationId xmlns:a16="http://schemas.microsoft.com/office/drawing/2014/main" id="{13974979-D6BA-66AD-CB8D-B93929BE83FE}"/>
                  </a:ext>
                </a:extLst>
              </p:cNvPr>
              <p:cNvSpPr>
                <a:spLocks noChangeArrowheads="1"/>
              </p:cNvSpPr>
              <p:nvPr/>
            </p:nvSpPr>
            <p:spPr bwMode="auto">
              <a:xfrm>
                <a:off x="2545350" y="3975919"/>
                <a:ext cx="16190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200" dirty="0">
                    <a:latin typeface="+mn-lt"/>
                  </a:rPr>
                  <a:t>–3</a:t>
                </a:r>
              </a:p>
            </p:txBody>
          </p:sp>
          <p:sp>
            <p:nvSpPr>
              <p:cNvPr id="196" name="Rectangle 105">
                <a:extLst>
                  <a:ext uri="{FF2B5EF4-FFF2-40B4-BE49-F238E27FC236}">
                    <a16:creationId xmlns:a16="http://schemas.microsoft.com/office/drawing/2014/main" id="{A082C999-B93D-CA31-DF6B-9B5877D2A08E}"/>
                  </a:ext>
                </a:extLst>
              </p:cNvPr>
              <p:cNvSpPr>
                <a:spLocks noChangeArrowheads="1"/>
              </p:cNvSpPr>
              <p:nvPr/>
            </p:nvSpPr>
            <p:spPr bwMode="auto">
              <a:xfrm>
                <a:off x="2545350" y="3667944"/>
                <a:ext cx="16190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200" dirty="0">
                    <a:latin typeface="+mn-lt"/>
                  </a:rPr>
                  <a:t>–2</a:t>
                </a:r>
              </a:p>
            </p:txBody>
          </p:sp>
          <p:sp>
            <p:nvSpPr>
              <p:cNvPr id="197" name="Rectangle 106">
                <a:extLst>
                  <a:ext uri="{FF2B5EF4-FFF2-40B4-BE49-F238E27FC236}">
                    <a16:creationId xmlns:a16="http://schemas.microsoft.com/office/drawing/2014/main" id="{927F95CB-40DA-6D66-764A-E165E6A50637}"/>
                  </a:ext>
                </a:extLst>
              </p:cNvPr>
              <p:cNvSpPr>
                <a:spLocks noChangeArrowheads="1"/>
              </p:cNvSpPr>
              <p:nvPr/>
            </p:nvSpPr>
            <p:spPr bwMode="auto">
              <a:xfrm>
                <a:off x="2545350" y="3359969"/>
                <a:ext cx="16190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200" dirty="0">
                    <a:latin typeface="+mn-lt"/>
                  </a:rPr>
                  <a:t>–1</a:t>
                </a:r>
              </a:p>
            </p:txBody>
          </p:sp>
          <p:sp>
            <p:nvSpPr>
              <p:cNvPr id="198" name="Rectangle 107">
                <a:extLst>
                  <a:ext uri="{FF2B5EF4-FFF2-40B4-BE49-F238E27FC236}">
                    <a16:creationId xmlns:a16="http://schemas.microsoft.com/office/drawing/2014/main" id="{7EF19FB7-A157-97C7-D10B-2C5B2F545E7C}"/>
                  </a:ext>
                </a:extLst>
              </p:cNvPr>
              <p:cNvSpPr>
                <a:spLocks noChangeArrowheads="1"/>
              </p:cNvSpPr>
              <p:nvPr/>
            </p:nvSpPr>
            <p:spPr bwMode="auto">
              <a:xfrm>
                <a:off x="2622295" y="3051994"/>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200" dirty="0">
                    <a:solidFill>
                      <a:srgbClr val="010101"/>
                    </a:solidFill>
                    <a:latin typeface="+mn-lt"/>
                  </a:rPr>
                  <a:t>0</a:t>
                </a:r>
                <a:endParaRPr lang="en-US" altLang="en-US" sz="1200" dirty="0">
                  <a:latin typeface="+mn-lt"/>
                </a:endParaRPr>
              </a:p>
            </p:txBody>
          </p:sp>
          <p:sp>
            <p:nvSpPr>
              <p:cNvPr id="199" name="Rectangle 108">
                <a:extLst>
                  <a:ext uri="{FF2B5EF4-FFF2-40B4-BE49-F238E27FC236}">
                    <a16:creationId xmlns:a16="http://schemas.microsoft.com/office/drawing/2014/main" id="{394971B4-F8FA-8DB5-9976-2C10E9CAF867}"/>
                  </a:ext>
                </a:extLst>
              </p:cNvPr>
              <p:cNvSpPr>
                <a:spLocks noChangeArrowheads="1"/>
              </p:cNvSpPr>
              <p:nvPr/>
            </p:nvSpPr>
            <p:spPr bwMode="auto">
              <a:xfrm>
                <a:off x="2622295" y="2744019"/>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200" dirty="0">
                    <a:solidFill>
                      <a:srgbClr val="010101"/>
                    </a:solidFill>
                    <a:latin typeface="+mn-lt"/>
                  </a:rPr>
                  <a:t>1</a:t>
                </a:r>
                <a:endParaRPr lang="en-US" altLang="en-US" sz="1200" dirty="0">
                  <a:latin typeface="+mn-lt"/>
                </a:endParaRPr>
              </a:p>
            </p:txBody>
          </p:sp>
          <p:sp>
            <p:nvSpPr>
              <p:cNvPr id="200" name="Rectangle 109">
                <a:extLst>
                  <a:ext uri="{FF2B5EF4-FFF2-40B4-BE49-F238E27FC236}">
                    <a16:creationId xmlns:a16="http://schemas.microsoft.com/office/drawing/2014/main" id="{29156BD0-F7B7-CA41-B36F-C5C787E5A71A}"/>
                  </a:ext>
                </a:extLst>
              </p:cNvPr>
              <p:cNvSpPr>
                <a:spLocks noChangeArrowheads="1"/>
              </p:cNvSpPr>
              <p:nvPr/>
            </p:nvSpPr>
            <p:spPr bwMode="auto">
              <a:xfrm>
                <a:off x="2622295" y="2439219"/>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200" dirty="0">
                    <a:solidFill>
                      <a:srgbClr val="010101"/>
                    </a:solidFill>
                    <a:latin typeface="+mn-lt"/>
                  </a:rPr>
                  <a:t>2</a:t>
                </a:r>
                <a:endParaRPr lang="en-US" altLang="en-US" sz="1200" dirty="0">
                  <a:latin typeface="+mn-lt"/>
                </a:endParaRPr>
              </a:p>
            </p:txBody>
          </p:sp>
          <p:sp>
            <p:nvSpPr>
              <p:cNvPr id="201" name="Rectangle 110">
                <a:extLst>
                  <a:ext uri="{FF2B5EF4-FFF2-40B4-BE49-F238E27FC236}">
                    <a16:creationId xmlns:a16="http://schemas.microsoft.com/office/drawing/2014/main" id="{1A51027B-065D-3B32-909E-44ECFD9EC99D}"/>
                  </a:ext>
                </a:extLst>
              </p:cNvPr>
              <p:cNvSpPr>
                <a:spLocks noChangeArrowheads="1"/>
              </p:cNvSpPr>
              <p:nvPr/>
            </p:nvSpPr>
            <p:spPr bwMode="auto">
              <a:xfrm>
                <a:off x="2622295" y="2131244"/>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200" dirty="0">
                    <a:solidFill>
                      <a:srgbClr val="010101"/>
                    </a:solidFill>
                    <a:latin typeface="+mn-lt"/>
                  </a:rPr>
                  <a:t>3</a:t>
                </a:r>
                <a:endParaRPr lang="en-US" altLang="en-US" sz="1200" dirty="0">
                  <a:latin typeface="+mn-lt"/>
                </a:endParaRPr>
              </a:p>
            </p:txBody>
          </p:sp>
          <p:sp>
            <p:nvSpPr>
              <p:cNvPr id="202" name="Rectangle 111">
                <a:extLst>
                  <a:ext uri="{FF2B5EF4-FFF2-40B4-BE49-F238E27FC236}">
                    <a16:creationId xmlns:a16="http://schemas.microsoft.com/office/drawing/2014/main" id="{A23E42F3-4A5B-84AC-C9B8-ADF3CE65E632}"/>
                  </a:ext>
                </a:extLst>
              </p:cNvPr>
              <p:cNvSpPr>
                <a:spLocks noChangeArrowheads="1"/>
              </p:cNvSpPr>
              <p:nvPr/>
            </p:nvSpPr>
            <p:spPr bwMode="auto">
              <a:xfrm>
                <a:off x="2622295" y="1823268"/>
                <a:ext cx="84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200" dirty="0">
                    <a:solidFill>
                      <a:srgbClr val="010101"/>
                    </a:solidFill>
                    <a:latin typeface="+mn-lt"/>
                  </a:rPr>
                  <a:t>4</a:t>
                </a:r>
                <a:endParaRPr lang="en-US" altLang="en-US" sz="1200" dirty="0">
                  <a:latin typeface="+mn-lt"/>
                </a:endParaRPr>
              </a:p>
            </p:txBody>
          </p:sp>
          <p:sp>
            <p:nvSpPr>
              <p:cNvPr id="203" name="Freeform 113">
                <a:extLst>
                  <a:ext uri="{FF2B5EF4-FFF2-40B4-BE49-F238E27FC236}">
                    <a16:creationId xmlns:a16="http://schemas.microsoft.com/office/drawing/2014/main" id="{D1A1E7FD-2D67-EE1F-161E-EA230E3C187E}"/>
                  </a:ext>
                </a:extLst>
              </p:cNvPr>
              <p:cNvSpPr>
                <a:spLocks/>
              </p:cNvSpPr>
              <p:nvPr/>
            </p:nvSpPr>
            <p:spPr bwMode="auto">
              <a:xfrm>
                <a:off x="3078858" y="3090094"/>
                <a:ext cx="124266" cy="134938"/>
              </a:xfrm>
              <a:custGeom>
                <a:avLst/>
                <a:gdLst>
                  <a:gd name="T0" fmla="*/ 0 w 85"/>
                  <a:gd name="T1" fmla="*/ 43 h 85"/>
                  <a:gd name="T2" fmla="*/ 0 w 85"/>
                  <a:gd name="T3" fmla="*/ 43 h 85"/>
                  <a:gd name="T4" fmla="*/ 0 w 85"/>
                  <a:gd name="T5" fmla="*/ 34 h 85"/>
                  <a:gd name="T6" fmla="*/ 2 w 85"/>
                  <a:gd name="T7" fmla="*/ 27 h 85"/>
                  <a:gd name="T8" fmla="*/ 7 w 85"/>
                  <a:gd name="T9" fmla="*/ 21 h 85"/>
                  <a:gd name="T10" fmla="*/ 13 w 85"/>
                  <a:gd name="T11" fmla="*/ 14 h 85"/>
                  <a:gd name="T12" fmla="*/ 18 w 85"/>
                  <a:gd name="T13" fmla="*/ 9 h 85"/>
                  <a:gd name="T14" fmla="*/ 27 w 85"/>
                  <a:gd name="T15" fmla="*/ 5 h 85"/>
                  <a:gd name="T16" fmla="*/ 33 w 85"/>
                  <a:gd name="T17" fmla="*/ 3 h 85"/>
                  <a:gd name="T18" fmla="*/ 42 w 85"/>
                  <a:gd name="T19" fmla="*/ 0 h 85"/>
                  <a:gd name="T20" fmla="*/ 42 w 85"/>
                  <a:gd name="T21" fmla="*/ 0 h 85"/>
                  <a:gd name="T22" fmla="*/ 51 w 85"/>
                  <a:gd name="T23" fmla="*/ 3 h 85"/>
                  <a:gd name="T24" fmla="*/ 58 w 85"/>
                  <a:gd name="T25" fmla="*/ 5 h 85"/>
                  <a:gd name="T26" fmla="*/ 67 w 85"/>
                  <a:gd name="T27" fmla="*/ 9 h 85"/>
                  <a:gd name="T28" fmla="*/ 71 w 85"/>
                  <a:gd name="T29" fmla="*/ 14 h 85"/>
                  <a:gd name="T30" fmla="*/ 78 w 85"/>
                  <a:gd name="T31" fmla="*/ 21 h 85"/>
                  <a:gd name="T32" fmla="*/ 80 w 85"/>
                  <a:gd name="T33" fmla="*/ 27 h 85"/>
                  <a:gd name="T34" fmla="*/ 85 w 85"/>
                  <a:gd name="T35" fmla="*/ 34 h 85"/>
                  <a:gd name="T36" fmla="*/ 85 w 85"/>
                  <a:gd name="T37" fmla="*/ 43 h 85"/>
                  <a:gd name="T38" fmla="*/ 85 w 85"/>
                  <a:gd name="T39" fmla="*/ 43 h 85"/>
                  <a:gd name="T40" fmla="*/ 85 w 85"/>
                  <a:gd name="T41" fmla="*/ 52 h 85"/>
                  <a:gd name="T42" fmla="*/ 80 w 85"/>
                  <a:gd name="T43" fmla="*/ 58 h 85"/>
                  <a:gd name="T44" fmla="*/ 78 w 85"/>
                  <a:gd name="T45" fmla="*/ 67 h 85"/>
                  <a:gd name="T46" fmla="*/ 71 w 85"/>
                  <a:gd name="T47" fmla="*/ 72 h 85"/>
                  <a:gd name="T48" fmla="*/ 67 w 85"/>
                  <a:gd name="T49" fmla="*/ 79 h 85"/>
                  <a:gd name="T50" fmla="*/ 58 w 85"/>
                  <a:gd name="T51" fmla="*/ 81 h 85"/>
                  <a:gd name="T52" fmla="*/ 51 w 85"/>
                  <a:gd name="T53" fmla="*/ 85 h 85"/>
                  <a:gd name="T54" fmla="*/ 42 w 85"/>
                  <a:gd name="T55" fmla="*/ 85 h 85"/>
                  <a:gd name="T56" fmla="*/ 42 w 85"/>
                  <a:gd name="T57" fmla="*/ 85 h 85"/>
                  <a:gd name="T58" fmla="*/ 33 w 85"/>
                  <a:gd name="T59" fmla="*/ 85 h 85"/>
                  <a:gd name="T60" fmla="*/ 27 w 85"/>
                  <a:gd name="T61" fmla="*/ 81 h 85"/>
                  <a:gd name="T62" fmla="*/ 18 w 85"/>
                  <a:gd name="T63" fmla="*/ 79 h 85"/>
                  <a:gd name="T64" fmla="*/ 13 w 85"/>
                  <a:gd name="T65" fmla="*/ 72 h 85"/>
                  <a:gd name="T66" fmla="*/ 7 w 85"/>
                  <a:gd name="T67" fmla="*/ 67 h 85"/>
                  <a:gd name="T68" fmla="*/ 2 w 85"/>
                  <a:gd name="T69" fmla="*/ 58 h 85"/>
                  <a:gd name="T70" fmla="*/ 0 w 85"/>
                  <a:gd name="T71" fmla="*/ 52 h 85"/>
                  <a:gd name="T72" fmla="*/ 0 w 85"/>
                  <a:gd name="T73" fmla="*/ 43 h 85"/>
                  <a:gd name="T74" fmla="*/ 0 w 85"/>
                  <a:gd name="T75" fmla="*/ 4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5">
                    <a:moveTo>
                      <a:pt x="0" y="43"/>
                    </a:moveTo>
                    <a:lnTo>
                      <a:pt x="0" y="43"/>
                    </a:lnTo>
                    <a:lnTo>
                      <a:pt x="0" y="34"/>
                    </a:lnTo>
                    <a:lnTo>
                      <a:pt x="2" y="27"/>
                    </a:lnTo>
                    <a:lnTo>
                      <a:pt x="7" y="21"/>
                    </a:lnTo>
                    <a:lnTo>
                      <a:pt x="13" y="14"/>
                    </a:lnTo>
                    <a:lnTo>
                      <a:pt x="18" y="9"/>
                    </a:lnTo>
                    <a:lnTo>
                      <a:pt x="27" y="5"/>
                    </a:lnTo>
                    <a:lnTo>
                      <a:pt x="33" y="3"/>
                    </a:lnTo>
                    <a:lnTo>
                      <a:pt x="42" y="0"/>
                    </a:lnTo>
                    <a:lnTo>
                      <a:pt x="42" y="0"/>
                    </a:lnTo>
                    <a:lnTo>
                      <a:pt x="51" y="3"/>
                    </a:lnTo>
                    <a:lnTo>
                      <a:pt x="58" y="5"/>
                    </a:lnTo>
                    <a:lnTo>
                      <a:pt x="67" y="9"/>
                    </a:lnTo>
                    <a:lnTo>
                      <a:pt x="71" y="14"/>
                    </a:lnTo>
                    <a:lnTo>
                      <a:pt x="78" y="21"/>
                    </a:lnTo>
                    <a:lnTo>
                      <a:pt x="80" y="27"/>
                    </a:lnTo>
                    <a:lnTo>
                      <a:pt x="85" y="34"/>
                    </a:lnTo>
                    <a:lnTo>
                      <a:pt x="85" y="43"/>
                    </a:lnTo>
                    <a:lnTo>
                      <a:pt x="85" y="43"/>
                    </a:lnTo>
                    <a:lnTo>
                      <a:pt x="85" y="52"/>
                    </a:lnTo>
                    <a:lnTo>
                      <a:pt x="80" y="58"/>
                    </a:lnTo>
                    <a:lnTo>
                      <a:pt x="78" y="67"/>
                    </a:lnTo>
                    <a:lnTo>
                      <a:pt x="71" y="72"/>
                    </a:lnTo>
                    <a:lnTo>
                      <a:pt x="67" y="79"/>
                    </a:lnTo>
                    <a:lnTo>
                      <a:pt x="58" y="81"/>
                    </a:lnTo>
                    <a:lnTo>
                      <a:pt x="51" y="85"/>
                    </a:lnTo>
                    <a:lnTo>
                      <a:pt x="42" y="85"/>
                    </a:lnTo>
                    <a:lnTo>
                      <a:pt x="42" y="85"/>
                    </a:lnTo>
                    <a:lnTo>
                      <a:pt x="33" y="85"/>
                    </a:lnTo>
                    <a:lnTo>
                      <a:pt x="27" y="81"/>
                    </a:lnTo>
                    <a:lnTo>
                      <a:pt x="18" y="79"/>
                    </a:lnTo>
                    <a:lnTo>
                      <a:pt x="13" y="72"/>
                    </a:lnTo>
                    <a:lnTo>
                      <a:pt x="7" y="67"/>
                    </a:lnTo>
                    <a:lnTo>
                      <a:pt x="2" y="58"/>
                    </a:lnTo>
                    <a:lnTo>
                      <a:pt x="0" y="52"/>
                    </a:lnTo>
                    <a:lnTo>
                      <a:pt x="0" y="43"/>
                    </a:lnTo>
                    <a:lnTo>
                      <a:pt x="0" y="43"/>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4" name="Freeform 114">
                <a:extLst>
                  <a:ext uri="{FF2B5EF4-FFF2-40B4-BE49-F238E27FC236}">
                    <a16:creationId xmlns:a16="http://schemas.microsoft.com/office/drawing/2014/main" id="{7632E335-EFDA-98B5-E0DB-4C52550DA8ED}"/>
                  </a:ext>
                </a:extLst>
              </p:cNvPr>
              <p:cNvSpPr>
                <a:spLocks/>
              </p:cNvSpPr>
              <p:nvPr/>
            </p:nvSpPr>
            <p:spPr bwMode="auto">
              <a:xfrm>
                <a:off x="4764488" y="3182169"/>
                <a:ext cx="124266" cy="134938"/>
              </a:xfrm>
              <a:custGeom>
                <a:avLst/>
                <a:gdLst>
                  <a:gd name="T0" fmla="*/ 0 w 85"/>
                  <a:gd name="T1" fmla="*/ 43 h 85"/>
                  <a:gd name="T2" fmla="*/ 0 w 85"/>
                  <a:gd name="T3" fmla="*/ 43 h 85"/>
                  <a:gd name="T4" fmla="*/ 0 w 85"/>
                  <a:gd name="T5" fmla="*/ 34 h 85"/>
                  <a:gd name="T6" fmla="*/ 2 w 85"/>
                  <a:gd name="T7" fmla="*/ 27 h 85"/>
                  <a:gd name="T8" fmla="*/ 7 w 85"/>
                  <a:gd name="T9" fmla="*/ 21 h 85"/>
                  <a:gd name="T10" fmla="*/ 13 w 85"/>
                  <a:gd name="T11" fmla="*/ 14 h 85"/>
                  <a:gd name="T12" fmla="*/ 18 w 85"/>
                  <a:gd name="T13" fmla="*/ 9 h 85"/>
                  <a:gd name="T14" fmla="*/ 27 w 85"/>
                  <a:gd name="T15" fmla="*/ 5 h 85"/>
                  <a:gd name="T16" fmla="*/ 33 w 85"/>
                  <a:gd name="T17" fmla="*/ 3 h 85"/>
                  <a:gd name="T18" fmla="*/ 42 w 85"/>
                  <a:gd name="T19" fmla="*/ 0 h 85"/>
                  <a:gd name="T20" fmla="*/ 42 w 85"/>
                  <a:gd name="T21" fmla="*/ 0 h 85"/>
                  <a:gd name="T22" fmla="*/ 51 w 85"/>
                  <a:gd name="T23" fmla="*/ 3 h 85"/>
                  <a:gd name="T24" fmla="*/ 58 w 85"/>
                  <a:gd name="T25" fmla="*/ 5 h 85"/>
                  <a:gd name="T26" fmla="*/ 67 w 85"/>
                  <a:gd name="T27" fmla="*/ 9 h 85"/>
                  <a:gd name="T28" fmla="*/ 71 w 85"/>
                  <a:gd name="T29" fmla="*/ 14 h 85"/>
                  <a:gd name="T30" fmla="*/ 78 w 85"/>
                  <a:gd name="T31" fmla="*/ 21 h 85"/>
                  <a:gd name="T32" fmla="*/ 80 w 85"/>
                  <a:gd name="T33" fmla="*/ 27 h 85"/>
                  <a:gd name="T34" fmla="*/ 85 w 85"/>
                  <a:gd name="T35" fmla="*/ 34 h 85"/>
                  <a:gd name="T36" fmla="*/ 85 w 85"/>
                  <a:gd name="T37" fmla="*/ 43 h 85"/>
                  <a:gd name="T38" fmla="*/ 85 w 85"/>
                  <a:gd name="T39" fmla="*/ 43 h 85"/>
                  <a:gd name="T40" fmla="*/ 85 w 85"/>
                  <a:gd name="T41" fmla="*/ 52 h 85"/>
                  <a:gd name="T42" fmla="*/ 80 w 85"/>
                  <a:gd name="T43" fmla="*/ 58 h 85"/>
                  <a:gd name="T44" fmla="*/ 78 w 85"/>
                  <a:gd name="T45" fmla="*/ 67 h 85"/>
                  <a:gd name="T46" fmla="*/ 71 w 85"/>
                  <a:gd name="T47" fmla="*/ 72 h 85"/>
                  <a:gd name="T48" fmla="*/ 67 w 85"/>
                  <a:gd name="T49" fmla="*/ 79 h 85"/>
                  <a:gd name="T50" fmla="*/ 58 w 85"/>
                  <a:gd name="T51" fmla="*/ 81 h 85"/>
                  <a:gd name="T52" fmla="*/ 51 w 85"/>
                  <a:gd name="T53" fmla="*/ 85 h 85"/>
                  <a:gd name="T54" fmla="*/ 42 w 85"/>
                  <a:gd name="T55" fmla="*/ 85 h 85"/>
                  <a:gd name="T56" fmla="*/ 42 w 85"/>
                  <a:gd name="T57" fmla="*/ 85 h 85"/>
                  <a:gd name="T58" fmla="*/ 33 w 85"/>
                  <a:gd name="T59" fmla="*/ 85 h 85"/>
                  <a:gd name="T60" fmla="*/ 27 w 85"/>
                  <a:gd name="T61" fmla="*/ 81 h 85"/>
                  <a:gd name="T62" fmla="*/ 18 w 85"/>
                  <a:gd name="T63" fmla="*/ 79 h 85"/>
                  <a:gd name="T64" fmla="*/ 13 w 85"/>
                  <a:gd name="T65" fmla="*/ 72 h 85"/>
                  <a:gd name="T66" fmla="*/ 7 w 85"/>
                  <a:gd name="T67" fmla="*/ 67 h 85"/>
                  <a:gd name="T68" fmla="*/ 2 w 85"/>
                  <a:gd name="T69" fmla="*/ 58 h 85"/>
                  <a:gd name="T70" fmla="*/ 0 w 85"/>
                  <a:gd name="T71" fmla="*/ 52 h 85"/>
                  <a:gd name="T72" fmla="*/ 0 w 85"/>
                  <a:gd name="T73" fmla="*/ 43 h 85"/>
                  <a:gd name="T74" fmla="*/ 0 w 85"/>
                  <a:gd name="T75" fmla="*/ 4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5">
                    <a:moveTo>
                      <a:pt x="0" y="43"/>
                    </a:moveTo>
                    <a:lnTo>
                      <a:pt x="0" y="43"/>
                    </a:lnTo>
                    <a:lnTo>
                      <a:pt x="0" y="34"/>
                    </a:lnTo>
                    <a:lnTo>
                      <a:pt x="2" y="27"/>
                    </a:lnTo>
                    <a:lnTo>
                      <a:pt x="7" y="21"/>
                    </a:lnTo>
                    <a:lnTo>
                      <a:pt x="13" y="14"/>
                    </a:lnTo>
                    <a:lnTo>
                      <a:pt x="18" y="9"/>
                    </a:lnTo>
                    <a:lnTo>
                      <a:pt x="27" y="5"/>
                    </a:lnTo>
                    <a:lnTo>
                      <a:pt x="33" y="3"/>
                    </a:lnTo>
                    <a:lnTo>
                      <a:pt x="42" y="0"/>
                    </a:lnTo>
                    <a:lnTo>
                      <a:pt x="42" y="0"/>
                    </a:lnTo>
                    <a:lnTo>
                      <a:pt x="51" y="3"/>
                    </a:lnTo>
                    <a:lnTo>
                      <a:pt x="58" y="5"/>
                    </a:lnTo>
                    <a:lnTo>
                      <a:pt x="67" y="9"/>
                    </a:lnTo>
                    <a:lnTo>
                      <a:pt x="71" y="14"/>
                    </a:lnTo>
                    <a:lnTo>
                      <a:pt x="78" y="21"/>
                    </a:lnTo>
                    <a:lnTo>
                      <a:pt x="80" y="27"/>
                    </a:lnTo>
                    <a:lnTo>
                      <a:pt x="85" y="34"/>
                    </a:lnTo>
                    <a:lnTo>
                      <a:pt x="85" y="43"/>
                    </a:lnTo>
                    <a:lnTo>
                      <a:pt x="85" y="43"/>
                    </a:lnTo>
                    <a:lnTo>
                      <a:pt x="85" y="52"/>
                    </a:lnTo>
                    <a:lnTo>
                      <a:pt x="80" y="58"/>
                    </a:lnTo>
                    <a:lnTo>
                      <a:pt x="78" y="67"/>
                    </a:lnTo>
                    <a:lnTo>
                      <a:pt x="71" y="72"/>
                    </a:lnTo>
                    <a:lnTo>
                      <a:pt x="67" y="79"/>
                    </a:lnTo>
                    <a:lnTo>
                      <a:pt x="58" y="81"/>
                    </a:lnTo>
                    <a:lnTo>
                      <a:pt x="51" y="85"/>
                    </a:lnTo>
                    <a:lnTo>
                      <a:pt x="42" y="85"/>
                    </a:lnTo>
                    <a:lnTo>
                      <a:pt x="42" y="85"/>
                    </a:lnTo>
                    <a:lnTo>
                      <a:pt x="33" y="85"/>
                    </a:lnTo>
                    <a:lnTo>
                      <a:pt x="27" y="81"/>
                    </a:lnTo>
                    <a:lnTo>
                      <a:pt x="18" y="79"/>
                    </a:lnTo>
                    <a:lnTo>
                      <a:pt x="13" y="72"/>
                    </a:lnTo>
                    <a:lnTo>
                      <a:pt x="7" y="67"/>
                    </a:lnTo>
                    <a:lnTo>
                      <a:pt x="2" y="58"/>
                    </a:lnTo>
                    <a:lnTo>
                      <a:pt x="0" y="52"/>
                    </a:lnTo>
                    <a:lnTo>
                      <a:pt x="0" y="43"/>
                    </a:lnTo>
                    <a:lnTo>
                      <a:pt x="0" y="43"/>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5" name="Freeform 115">
                <a:extLst>
                  <a:ext uri="{FF2B5EF4-FFF2-40B4-BE49-F238E27FC236}">
                    <a16:creationId xmlns:a16="http://schemas.microsoft.com/office/drawing/2014/main" id="{55D500FF-FE02-0BCE-863A-5F825030CD46}"/>
                  </a:ext>
                </a:extLst>
              </p:cNvPr>
              <p:cNvSpPr>
                <a:spLocks/>
              </p:cNvSpPr>
              <p:nvPr/>
            </p:nvSpPr>
            <p:spPr bwMode="auto">
              <a:xfrm>
                <a:off x="6453042" y="3366319"/>
                <a:ext cx="124266" cy="134938"/>
              </a:xfrm>
              <a:custGeom>
                <a:avLst/>
                <a:gdLst>
                  <a:gd name="T0" fmla="*/ 0 w 85"/>
                  <a:gd name="T1" fmla="*/ 43 h 85"/>
                  <a:gd name="T2" fmla="*/ 0 w 85"/>
                  <a:gd name="T3" fmla="*/ 43 h 85"/>
                  <a:gd name="T4" fmla="*/ 0 w 85"/>
                  <a:gd name="T5" fmla="*/ 34 h 85"/>
                  <a:gd name="T6" fmla="*/ 3 w 85"/>
                  <a:gd name="T7" fmla="*/ 27 h 85"/>
                  <a:gd name="T8" fmla="*/ 7 w 85"/>
                  <a:gd name="T9" fmla="*/ 21 h 85"/>
                  <a:gd name="T10" fmla="*/ 14 w 85"/>
                  <a:gd name="T11" fmla="*/ 14 h 85"/>
                  <a:gd name="T12" fmla="*/ 18 w 85"/>
                  <a:gd name="T13" fmla="*/ 9 h 85"/>
                  <a:gd name="T14" fmla="*/ 27 w 85"/>
                  <a:gd name="T15" fmla="*/ 5 h 85"/>
                  <a:gd name="T16" fmla="*/ 34 w 85"/>
                  <a:gd name="T17" fmla="*/ 3 h 85"/>
                  <a:gd name="T18" fmla="*/ 43 w 85"/>
                  <a:gd name="T19" fmla="*/ 0 h 85"/>
                  <a:gd name="T20" fmla="*/ 43 w 85"/>
                  <a:gd name="T21" fmla="*/ 0 h 85"/>
                  <a:gd name="T22" fmla="*/ 52 w 85"/>
                  <a:gd name="T23" fmla="*/ 3 h 85"/>
                  <a:gd name="T24" fmla="*/ 58 w 85"/>
                  <a:gd name="T25" fmla="*/ 5 h 85"/>
                  <a:gd name="T26" fmla="*/ 67 w 85"/>
                  <a:gd name="T27" fmla="*/ 9 h 85"/>
                  <a:gd name="T28" fmla="*/ 72 w 85"/>
                  <a:gd name="T29" fmla="*/ 14 h 85"/>
                  <a:gd name="T30" fmla="*/ 78 w 85"/>
                  <a:gd name="T31" fmla="*/ 21 h 85"/>
                  <a:gd name="T32" fmla="*/ 81 w 85"/>
                  <a:gd name="T33" fmla="*/ 27 h 85"/>
                  <a:gd name="T34" fmla="*/ 85 w 85"/>
                  <a:gd name="T35" fmla="*/ 34 h 85"/>
                  <a:gd name="T36" fmla="*/ 85 w 85"/>
                  <a:gd name="T37" fmla="*/ 43 h 85"/>
                  <a:gd name="T38" fmla="*/ 85 w 85"/>
                  <a:gd name="T39" fmla="*/ 43 h 85"/>
                  <a:gd name="T40" fmla="*/ 85 w 85"/>
                  <a:gd name="T41" fmla="*/ 52 h 85"/>
                  <a:gd name="T42" fmla="*/ 81 w 85"/>
                  <a:gd name="T43" fmla="*/ 58 h 85"/>
                  <a:gd name="T44" fmla="*/ 78 w 85"/>
                  <a:gd name="T45" fmla="*/ 67 h 85"/>
                  <a:gd name="T46" fmla="*/ 72 w 85"/>
                  <a:gd name="T47" fmla="*/ 72 h 85"/>
                  <a:gd name="T48" fmla="*/ 67 w 85"/>
                  <a:gd name="T49" fmla="*/ 79 h 85"/>
                  <a:gd name="T50" fmla="*/ 58 w 85"/>
                  <a:gd name="T51" fmla="*/ 81 h 85"/>
                  <a:gd name="T52" fmla="*/ 52 w 85"/>
                  <a:gd name="T53" fmla="*/ 85 h 85"/>
                  <a:gd name="T54" fmla="*/ 43 w 85"/>
                  <a:gd name="T55" fmla="*/ 85 h 85"/>
                  <a:gd name="T56" fmla="*/ 43 w 85"/>
                  <a:gd name="T57" fmla="*/ 85 h 85"/>
                  <a:gd name="T58" fmla="*/ 34 w 85"/>
                  <a:gd name="T59" fmla="*/ 85 h 85"/>
                  <a:gd name="T60" fmla="*/ 27 w 85"/>
                  <a:gd name="T61" fmla="*/ 81 h 85"/>
                  <a:gd name="T62" fmla="*/ 18 w 85"/>
                  <a:gd name="T63" fmla="*/ 79 h 85"/>
                  <a:gd name="T64" fmla="*/ 14 w 85"/>
                  <a:gd name="T65" fmla="*/ 72 h 85"/>
                  <a:gd name="T66" fmla="*/ 7 w 85"/>
                  <a:gd name="T67" fmla="*/ 67 h 85"/>
                  <a:gd name="T68" fmla="*/ 3 w 85"/>
                  <a:gd name="T69" fmla="*/ 58 h 85"/>
                  <a:gd name="T70" fmla="*/ 0 w 85"/>
                  <a:gd name="T71" fmla="*/ 52 h 85"/>
                  <a:gd name="T72" fmla="*/ 0 w 85"/>
                  <a:gd name="T73" fmla="*/ 43 h 85"/>
                  <a:gd name="T74" fmla="*/ 0 w 85"/>
                  <a:gd name="T75" fmla="*/ 4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5">
                    <a:moveTo>
                      <a:pt x="0" y="43"/>
                    </a:moveTo>
                    <a:lnTo>
                      <a:pt x="0" y="43"/>
                    </a:lnTo>
                    <a:lnTo>
                      <a:pt x="0" y="34"/>
                    </a:lnTo>
                    <a:lnTo>
                      <a:pt x="3" y="27"/>
                    </a:lnTo>
                    <a:lnTo>
                      <a:pt x="7" y="21"/>
                    </a:lnTo>
                    <a:lnTo>
                      <a:pt x="14" y="14"/>
                    </a:lnTo>
                    <a:lnTo>
                      <a:pt x="18" y="9"/>
                    </a:lnTo>
                    <a:lnTo>
                      <a:pt x="27" y="5"/>
                    </a:lnTo>
                    <a:lnTo>
                      <a:pt x="34" y="3"/>
                    </a:lnTo>
                    <a:lnTo>
                      <a:pt x="43" y="0"/>
                    </a:lnTo>
                    <a:lnTo>
                      <a:pt x="43" y="0"/>
                    </a:lnTo>
                    <a:lnTo>
                      <a:pt x="52" y="3"/>
                    </a:lnTo>
                    <a:lnTo>
                      <a:pt x="58" y="5"/>
                    </a:lnTo>
                    <a:lnTo>
                      <a:pt x="67" y="9"/>
                    </a:lnTo>
                    <a:lnTo>
                      <a:pt x="72" y="14"/>
                    </a:lnTo>
                    <a:lnTo>
                      <a:pt x="78" y="21"/>
                    </a:lnTo>
                    <a:lnTo>
                      <a:pt x="81" y="27"/>
                    </a:lnTo>
                    <a:lnTo>
                      <a:pt x="85" y="34"/>
                    </a:lnTo>
                    <a:lnTo>
                      <a:pt x="85" y="43"/>
                    </a:lnTo>
                    <a:lnTo>
                      <a:pt x="85" y="43"/>
                    </a:lnTo>
                    <a:lnTo>
                      <a:pt x="85" y="52"/>
                    </a:lnTo>
                    <a:lnTo>
                      <a:pt x="81" y="58"/>
                    </a:lnTo>
                    <a:lnTo>
                      <a:pt x="78" y="67"/>
                    </a:lnTo>
                    <a:lnTo>
                      <a:pt x="72" y="72"/>
                    </a:lnTo>
                    <a:lnTo>
                      <a:pt x="67" y="79"/>
                    </a:lnTo>
                    <a:lnTo>
                      <a:pt x="58" y="81"/>
                    </a:lnTo>
                    <a:lnTo>
                      <a:pt x="52" y="85"/>
                    </a:lnTo>
                    <a:lnTo>
                      <a:pt x="43" y="85"/>
                    </a:lnTo>
                    <a:lnTo>
                      <a:pt x="43" y="85"/>
                    </a:lnTo>
                    <a:lnTo>
                      <a:pt x="34" y="85"/>
                    </a:lnTo>
                    <a:lnTo>
                      <a:pt x="27" y="81"/>
                    </a:lnTo>
                    <a:lnTo>
                      <a:pt x="18" y="79"/>
                    </a:lnTo>
                    <a:lnTo>
                      <a:pt x="14" y="72"/>
                    </a:lnTo>
                    <a:lnTo>
                      <a:pt x="7" y="67"/>
                    </a:lnTo>
                    <a:lnTo>
                      <a:pt x="3" y="58"/>
                    </a:lnTo>
                    <a:lnTo>
                      <a:pt x="0" y="52"/>
                    </a:lnTo>
                    <a:lnTo>
                      <a:pt x="0" y="43"/>
                    </a:lnTo>
                    <a:lnTo>
                      <a:pt x="0" y="43"/>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6" name="Freeform 116">
                <a:extLst>
                  <a:ext uri="{FF2B5EF4-FFF2-40B4-BE49-F238E27FC236}">
                    <a16:creationId xmlns:a16="http://schemas.microsoft.com/office/drawing/2014/main" id="{8E849076-092A-46DD-3194-AB631372D4C8}"/>
                  </a:ext>
                </a:extLst>
              </p:cNvPr>
              <p:cNvSpPr>
                <a:spLocks/>
              </p:cNvSpPr>
              <p:nvPr/>
            </p:nvSpPr>
            <p:spPr bwMode="auto">
              <a:xfrm>
                <a:off x="9825765" y="3228206"/>
                <a:ext cx="122804" cy="134938"/>
              </a:xfrm>
              <a:custGeom>
                <a:avLst/>
                <a:gdLst>
                  <a:gd name="T0" fmla="*/ 0 w 84"/>
                  <a:gd name="T1" fmla="*/ 43 h 85"/>
                  <a:gd name="T2" fmla="*/ 0 w 84"/>
                  <a:gd name="T3" fmla="*/ 43 h 85"/>
                  <a:gd name="T4" fmla="*/ 0 w 84"/>
                  <a:gd name="T5" fmla="*/ 34 h 85"/>
                  <a:gd name="T6" fmla="*/ 2 w 84"/>
                  <a:gd name="T7" fmla="*/ 27 h 85"/>
                  <a:gd name="T8" fmla="*/ 6 w 84"/>
                  <a:gd name="T9" fmla="*/ 21 h 85"/>
                  <a:gd name="T10" fmla="*/ 13 w 84"/>
                  <a:gd name="T11" fmla="*/ 14 h 85"/>
                  <a:gd name="T12" fmla="*/ 18 w 84"/>
                  <a:gd name="T13" fmla="*/ 9 h 85"/>
                  <a:gd name="T14" fmla="*/ 26 w 84"/>
                  <a:gd name="T15" fmla="*/ 5 h 85"/>
                  <a:gd name="T16" fmla="*/ 33 w 84"/>
                  <a:gd name="T17" fmla="*/ 3 h 85"/>
                  <a:gd name="T18" fmla="*/ 42 w 84"/>
                  <a:gd name="T19" fmla="*/ 0 h 85"/>
                  <a:gd name="T20" fmla="*/ 42 w 84"/>
                  <a:gd name="T21" fmla="*/ 0 h 85"/>
                  <a:gd name="T22" fmla="*/ 51 w 84"/>
                  <a:gd name="T23" fmla="*/ 3 h 85"/>
                  <a:gd name="T24" fmla="*/ 58 w 84"/>
                  <a:gd name="T25" fmla="*/ 5 h 85"/>
                  <a:gd name="T26" fmla="*/ 67 w 84"/>
                  <a:gd name="T27" fmla="*/ 9 h 85"/>
                  <a:gd name="T28" fmla="*/ 71 w 84"/>
                  <a:gd name="T29" fmla="*/ 14 h 85"/>
                  <a:gd name="T30" fmla="*/ 78 w 84"/>
                  <a:gd name="T31" fmla="*/ 21 h 85"/>
                  <a:gd name="T32" fmla="*/ 80 w 84"/>
                  <a:gd name="T33" fmla="*/ 27 h 85"/>
                  <a:gd name="T34" fmla="*/ 84 w 84"/>
                  <a:gd name="T35" fmla="*/ 34 h 85"/>
                  <a:gd name="T36" fmla="*/ 84 w 84"/>
                  <a:gd name="T37" fmla="*/ 43 h 85"/>
                  <a:gd name="T38" fmla="*/ 84 w 84"/>
                  <a:gd name="T39" fmla="*/ 43 h 85"/>
                  <a:gd name="T40" fmla="*/ 84 w 84"/>
                  <a:gd name="T41" fmla="*/ 52 h 85"/>
                  <a:gd name="T42" fmla="*/ 80 w 84"/>
                  <a:gd name="T43" fmla="*/ 58 h 85"/>
                  <a:gd name="T44" fmla="*/ 78 w 84"/>
                  <a:gd name="T45" fmla="*/ 67 h 85"/>
                  <a:gd name="T46" fmla="*/ 71 w 84"/>
                  <a:gd name="T47" fmla="*/ 72 h 85"/>
                  <a:gd name="T48" fmla="*/ 67 w 84"/>
                  <a:gd name="T49" fmla="*/ 79 h 85"/>
                  <a:gd name="T50" fmla="*/ 58 w 84"/>
                  <a:gd name="T51" fmla="*/ 81 h 85"/>
                  <a:gd name="T52" fmla="*/ 51 w 84"/>
                  <a:gd name="T53" fmla="*/ 85 h 85"/>
                  <a:gd name="T54" fmla="*/ 42 w 84"/>
                  <a:gd name="T55" fmla="*/ 85 h 85"/>
                  <a:gd name="T56" fmla="*/ 42 w 84"/>
                  <a:gd name="T57" fmla="*/ 85 h 85"/>
                  <a:gd name="T58" fmla="*/ 33 w 84"/>
                  <a:gd name="T59" fmla="*/ 85 h 85"/>
                  <a:gd name="T60" fmla="*/ 26 w 84"/>
                  <a:gd name="T61" fmla="*/ 81 h 85"/>
                  <a:gd name="T62" fmla="*/ 18 w 84"/>
                  <a:gd name="T63" fmla="*/ 79 h 85"/>
                  <a:gd name="T64" fmla="*/ 13 w 84"/>
                  <a:gd name="T65" fmla="*/ 72 h 85"/>
                  <a:gd name="T66" fmla="*/ 6 w 84"/>
                  <a:gd name="T67" fmla="*/ 67 h 85"/>
                  <a:gd name="T68" fmla="*/ 2 w 84"/>
                  <a:gd name="T69" fmla="*/ 58 h 85"/>
                  <a:gd name="T70" fmla="*/ 0 w 84"/>
                  <a:gd name="T71" fmla="*/ 52 h 85"/>
                  <a:gd name="T72" fmla="*/ 0 w 84"/>
                  <a:gd name="T73" fmla="*/ 43 h 85"/>
                  <a:gd name="T74" fmla="*/ 0 w 84"/>
                  <a:gd name="T75" fmla="*/ 4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 h="85">
                    <a:moveTo>
                      <a:pt x="0" y="43"/>
                    </a:moveTo>
                    <a:lnTo>
                      <a:pt x="0" y="43"/>
                    </a:lnTo>
                    <a:lnTo>
                      <a:pt x="0" y="34"/>
                    </a:lnTo>
                    <a:lnTo>
                      <a:pt x="2" y="27"/>
                    </a:lnTo>
                    <a:lnTo>
                      <a:pt x="6" y="21"/>
                    </a:lnTo>
                    <a:lnTo>
                      <a:pt x="13" y="14"/>
                    </a:lnTo>
                    <a:lnTo>
                      <a:pt x="18" y="9"/>
                    </a:lnTo>
                    <a:lnTo>
                      <a:pt x="26" y="5"/>
                    </a:lnTo>
                    <a:lnTo>
                      <a:pt x="33" y="3"/>
                    </a:lnTo>
                    <a:lnTo>
                      <a:pt x="42" y="0"/>
                    </a:lnTo>
                    <a:lnTo>
                      <a:pt x="42" y="0"/>
                    </a:lnTo>
                    <a:lnTo>
                      <a:pt x="51" y="3"/>
                    </a:lnTo>
                    <a:lnTo>
                      <a:pt x="58" y="5"/>
                    </a:lnTo>
                    <a:lnTo>
                      <a:pt x="67" y="9"/>
                    </a:lnTo>
                    <a:lnTo>
                      <a:pt x="71" y="14"/>
                    </a:lnTo>
                    <a:lnTo>
                      <a:pt x="78" y="21"/>
                    </a:lnTo>
                    <a:lnTo>
                      <a:pt x="80" y="27"/>
                    </a:lnTo>
                    <a:lnTo>
                      <a:pt x="84" y="34"/>
                    </a:lnTo>
                    <a:lnTo>
                      <a:pt x="84" y="43"/>
                    </a:lnTo>
                    <a:lnTo>
                      <a:pt x="84" y="43"/>
                    </a:lnTo>
                    <a:lnTo>
                      <a:pt x="84" y="52"/>
                    </a:lnTo>
                    <a:lnTo>
                      <a:pt x="80" y="58"/>
                    </a:lnTo>
                    <a:lnTo>
                      <a:pt x="78" y="67"/>
                    </a:lnTo>
                    <a:lnTo>
                      <a:pt x="71" y="72"/>
                    </a:lnTo>
                    <a:lnTo>
                      <a:pt x="67" y="79"/>
                    </a:lnTo>
                    <a:lnTo>
                      <a:pt x="58" y="81"/>
                    </a:lnTo>
                    <a:lnTo>
                      <a:pt x="51" y="85"/>
                    </a:lnTo>
                    <a:lnTo>
                      <a:pt x="42" y="85"/>
                    </a:lnTo>
                    <a:lnTo>
                      <a:pt x="42" y="85"/>
                    </a:lnTo>
                    <a:lnTo>
                      <a:pt x="33" y="85"/>
                    </a:lnTo>
                    <a:lnTo>
                      <a:pt x="26" y="81"/>
                    </a:lnTo>
                    <a:lnTo>
                      <a:pt x="18" y="79"/>
                    </a:lnTo>
                    <a:lnTo>
                      <a:pt x="13" y="72"/>
                    </a:lnTo>
                    <a:lnTo>
                      <a:pt x="6" y="67"/>
                    </a:lnTo>
                    <a:lnTo>
                      <a:pt x="2" y="58"/>
                    </a:lnTo>
                    <a:lnTo>
                      <a:pt x="0" y="52"/>
                    </a:lnTo>
                    <a:lnTo>
                      <a:pt x="0" y="43"/>
                    </a:lnTo>
                    <a:lnTo>
                      <a:pt x="0" y="43"/>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7" name="Freeform 117">
                <a:extLst>
                  <a:ext uri="{FF2B5EF4-FFF2-40B4-BE49-F238E27FC236}">
                    <a16:creationId xmlns:a16="http://schemas.microsoft.com/office/drawing/2014/main" id="{F05EDE74-54F3-FB78-9725-38204B6AC4A4}"/>
                  </a:ext>
                </a:extLst>
              </p:cNvPr>
              <p:cNvSpPr>
                <a:spLocks/>
              </p:cNvSpPr>
              <p:nvPr/>
            </p:nvSpPr>
            <p:spPr bwMode="auto">
              <a:xfrm>
                <a:off x="3127102" y="3161531"/>
                <a:ext cx="6760065" cy="269875"/>
              </a:xfrm>
              <a:custGeom>
                <a:avLst/>
                <a:gdLst>
                  <a:gd name="T0" fmla="*/ 0 w 4624"/>
                  <a:gd name="T1" fmla="*/ 0 h 170"/>
                  <a:gd name="T2" fmla="*/ 1158 w 4624"/>
                  <a:gd name="T3" fmla="*/ 56 h 170"/>
                  <a:gd name="T4" fmla="*/ 2313 w 4624"/>
                  <a:gd name="T5" fmla="*/ 170 h 170"/>
                  <a:gd name="T6" fmla="*/ 4624 w 4624"/>
                  <a:gd name="T7" fmla="*/ 83 h 170"/>
                </a:gdLst>
                <a:ahLst/>
                <a:cxnLst>
                  <a:cxn ang="0">
                    <a:pos x="T0" y="T1"/>
                  </a:cxn>
                  <a:cxn ang="0">
                    <a:pos x="T2" y="T3"/>
                  </a:cxn>
                  <a:cxn ang="0">
                    <a:pos x="T4" y="T5"/>
                  </a:cxn>
                  <a:cxn ang="0">
                    <a:pos x="T6" y="T7"/>
                  </a:cxn>
                </a:cxnLst>
                <a:rect l="0" t="0" r="r" b="b"/>
                <a:pathLst>
                  <a:path w="4624" h="170">
                    <a:moveTo>
                      <a:pt x="0" y="0"/>
                    </a:moveTo>
                    <a:lnTo>
                      <a:pt x="1158" y="56"/>
                    </a:lnTo>
                    <a:lnTo>
                      <a:pt x="2313" y="170"/>
                    </a:lnTo>
                    <a:lnTo>
                      <a:pt x="4624" y="83"/>
                    </a:lnTo>
                  </a:path>
                </a:pathLst>
              </a:custGeom>
              <a:noFill/>
              <a:ln w="28575">
                <a:solidFill>
                  <a:srgbClr val="FF672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8" name="Freeform 118">
                <a:extLst>
                  <a:ext uri="{FF2B5EF4-FFF2-40B4-BE49-F238E27FC236}">
                    <a16:creationId xmlns:a16="http://schemas.microsoft.com/office/drawing/2014/main" id="{5E4C3ABE-D656-C40C-7FA3-CE9E2D0A831A}"/>
                  </a:ext>
                </a:extLst>
              </p:cNvPr>
              <p:cNvSpPr>
                <a:spLocks/>
              </p:cNvSpPr>
              <p:nvPr/>
            </p:nvSpPr>
            <p:spPr bwMode="auto">
              <a:xfrm>
                <a:off x="3238210" y="3161531"/>
                <a:ext cx="6746908" cy="339725"/>
              </a:xfrm>
              <a:custGeom>
                <a:avLst/>
                <a:gdLst>
                  <a:gd name="T0" fmla="*/ 4615 w 4615"/>
                  <a:gd name="T1" fmla="*/ 214 h 214"/>
                  <a:gd name="T2" fmla="*/ 2306 w 4615"/>
                  <a:gd name="T3" fmla="*/ 163 h 214"/>
                  <a:gd name="T4" fmla="*/ 1153 w 4615"/>
                  <a:gd name="T5" fmla="*/ 185 h 214"/>
                  <a:gd name="T6" fmla="*/ 0 w 4615"/>
                  <a:gd name="T7" fmla="*/ 0 h 214"/>
                </a:gdLst>
                <a:ahLst/>
                <a:cxnLst>
                  <a:cxn ang="0">
                    <a:pos x="T0" y="T1"/>
                  </a:cxn>
                  <a:cxn ang="0">
                    <a:pos x="T2" y="T3"/>
                  </a:cxn>
                  <a:cxn ang="0">
                    <a:pos x="T4" y="T5"/>
                  </a:cxn>
                  <a:cxn ang="0">
                    <a:pos x="T6" y="T7"/>
                  </a:cxn>
                </a:cxnLst>
                <a:rect l="0" t="0" r="r" b="b"/>
                <a:pathLst>
                  <a:path w="4615" h="214">
                    <a:moveTo>
                      <a:pt x="4615" y="214"/>
                    </a:moveTo>
                    <a:lnTo>
                      <a:pt x="2306" y="163"/>
                    </a:lnTo>
                    <a:lnTo>
                      <a:pt x="1153" y="185"/>
                    </a:lnTo>
                    <a:lnTo>
                      <a:pt x="0" y="0"/>
                    </a:lnTo>
                  </a:path>
                </a:pathLst>
              </a:custGeom>
              <a:noFill/>
              <a:ln w="28575">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09" name="Freeform 119">
                <a:extLst>
                  <a:ext uri="{FF2B5EF4-FFF2-40B4-BE49-F238E27FC236}">
                    <a16:creationId xmlns:a16="http://schemas.microsoft.com/office/drawing/2014/main" id="{2F896960-C839-8919-1C69-5421289D60AF}"/>
                  </a:ext>
                </a:extLst>
              </p:cNvPr>
              <p:cNvSpPr>
                <a:spLocks/>
              </p:cNvSpPr>
              <p:nvPr/>
            </p:nvSpPr>
            <p:spPr bwMode="auto">
              <a:xfrm>
                <a:off x="4865363" y="3377431"/>
                <a:ext cx="124266" cy="131763"/>
              </a:xfrm>
              <a:custGeom>
                <a:avLst/>
                <a:gdLst>
                  <a:gd name="T0" fmla="*/ 0 w 85"/>
                  <a:gd name="T1" fmla="*/ 40 h 83"/>
                  <a:gd name="T2" fmla="*/ 0 w 85"/>
                  <a:gd name="T3" fmla="*/ 40 h 83"/>
                  <a:gd name="T4" fmla="*/ 2 w 85"/>
                  <a:gd name="T5" fmla="*/ 31 h 83"/>
                  <a:gd name="T6" fmla="*/ 5 w 85"/>
                  <a:gd name="T7" fmla="*/ 25 h 83"/>
                  <a:gd name="T8" fmla="*/ 9 w 85"/>
                  <a:gd name="T9" fmla="*/ 18 h 83"/>
                  <a:gd name="T10" fmla="*/ 14 w 85"/>
                  <a:gd name="T11" fmla="*/ 11 h 83"/>
                  <a:gd name="T12" fmla="*/ 20 w 85"/>
                  <a:gd name="T13" fmla="*/ 7 h 83"/>
                  <a:gd name="T14" fmla="*/ 27 w 85"/>
                  <a:gd name="T15" fmla="*/ 2 h 83"/>
                  <a:gd name="T16" fmla="*/ 36 w 85"/>
                  <a:gd name="T17" fmla="*/ 0 h 83"/>
                  <a:gd name="T18" fmla="*/ 43 w 85"/>
                  <a:gd name="T19" fmla="*/ 0 h 83"/>
                  <a:gd name="T20" fmla="*/ 43 w 85"/>
                  <a:gd name="T21" fmla="*/ 0 h 83"/>
                  <a:gd name="T22" fmla="*/ 51 w 85"/>
                  <a:gd name="T23" fmla="*/ 0 h 83"/>
                  <a:gd name="T24" fmla="*/ 60 w 85"/>
                  <a:gd name="T25" fmla="*/ 2 h 83"/>
                  <a:gd name="T26" fmla="*/ 67 w 85"/>
                  <a:gd name="T27" fmla="*/ 7 h 83"/>
                  <a:gd name="T28" fmla="*/ 74 w 85"/>
                  <a:gd name="T29" fmla="*/ 11 h 83"/>
                  <a:gd name="T30" fmla="*/ 78 w 85"/>
                  <a:gd name="T31" fmla="*/ 18 h 83"/>
                  <a:gd name="T32" fmla="*/ 83 w 85"/>
                  <a:gd name="T33" fmla="*/ 25 h 83"/>
                  <a:gd name="T34" fmla="*/ 85 w 85"/>
                  <a:gd name="T35" fmla="*/ 31 h 83"/>
                  <a:gd name="T36" fmla="*/ 85 w 85"/>
                  <a:gd name="T37" fmla="*/ 40 h 83"/>
                  <a:gd name="T38" fmla="*/ 85 w 85"/>
                  <a:gd name="T39" fmla="*/ 40 h 83"/>
                  <a:gd name="T40" fmla="*/ 85 w 85"/>
                  <a:gd name="T41" fmla="*/ 49 h 83"/>
                  <a:gd name="T42" fmla="*/ 83 w 85"/>
                  <a:gd name="T43" fmla="*/ 58 h 83"/>
                  <a:gd name="T44" fmla="*/ 78 w 85"/>
                  <a:gd name="T45" fmla="*/ 65 h 83"/>
                  <a:gd name="T46" fmla="*/ 74 w 85"/>
                  <a:gd name="T47" fmla="*/ 69 h 83"/>
                  <a:gd name="T48" fmla="*/ 67 w 85"/>
                  <a:gd name="T49" fmla="*/ 76 h 83"/>
                  <a:gd name="T50" fmla="*/ 60 w 85"/>
                  <a:gd name="T51" fmla="*/ 78 h 83"/>
                  <a:gd name="T52" fmla="*/ 51 w 85"/>
                  <a:gd name="T53" fmla="*/ 83 h 83"/>
                  <a:gd name="T54" fmla="*/ 43 w 85"/>
                  <a:gd name="T55" fmla="*/ 83 h 83"/>
                  <a:gd name="T56" fmla="*/ 43 w 85"/>
                  <a:gd name="T57" fmla="*/ 83 h 83"/>
                  <a:gd name="T58" fmla="*/ 36 w 85"/>
                  <a:gd name="T59" fmla="*/ 83 h 83"/>
                  <a:gd name="T60" fmla="*/ 27 w 85"/>
                  <a:gd name="T61" fmla="*/ 78 h 83"/>
                  <a:gd name="T62" fmla="*/ 20 w 85"/>
                  <a:gd name="T63" fmla="*/ 76 h 83"/>
                  <a:gd name="T64" fmla="*/ 14 w 85"/>
                  <a:gd name="T65" fmla="*/ 69 h 83"/>
                  <a:gd name="T66" fmla="*/ 9 w 85"/>
                  <a:gd name="T67" fmla="*/ 65 h 83"/>
                  <a:gd name="T68" fmla="*/ 5 w 85"/>
                  <a:gd name="T69" fmla="*/ 58 h 83"/>
                  <a:gd name="T70" fmla="*/ 2 w 85"/>
                  <a:gd name="T71" fmla="*/ 49 h 83"/>
                  <a:gd name="T72" fmla="*/ 0 w 85"/>
                  <a:gd name="T73" fmla="*/ 40 h 83"/>
                  <a:gd name="T74" fmla="*/ 0 w 85"/>
                  <a:gd name="T75" fmla="*/ 4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3">
                    <a:moveTo>
                      <a:pt x="0" y="40"/>
                    </a:moveTo>
                    <a:lnTo>
                      <a:pt x="0" y="40"/>
                    </a:lnTo>
                    <a:lnTo>
                      <a:pt x="2" y="31"/>
                    </a:lnTo>
                    <a:lnTo>
                      <a:pt x="5" y="25"/>
                    </a:lnTo>
                    <a:lnTo>
                      <a:pt x="9" y="18"/>
                    </a:lnTo>
                    <a:lnTo>
                      <a:pt x="14" y="11"/>
                    </a:lnTo>
                    <a:lnTo>
                      <a:pt x="20" y="7"/>
                    </a:lnTo>
                    <a:lnTo>
                      <a:pt x="27" y="2"/>
                    </a:lnTo>
                    <a:lnTo>
                      <a:pt x="36" y="0"/>
                    </a:lnTo>
                    <a:lnTo>
                      <a:pt x="43" y="0"/>
                    </a:lnTo>
                    <a:lnTo>
                      <a:pt x="43" y="0"/>
                    </a:lnTo>
                    <a:lnTo>
                      <a:pt x="51" y="0"/>
                    </a:lnTo>
                    <a:lnTo>
                      <a:pt x="60" y="2"/>
                    </a:lnTo>
                    <a:lnTo>
                      <a:pt x="67" y="7"/>
                    </a:lnTo>
                    <a:lnTo>
                      <a:pt x="74" y="11"/>
                    </a:lnTo>
                    <a:lnTo>
                      <a:pt x="78" y="18"/>
                    </a:lnTo>
                    <a:lnTo>
                      <a:pt x="83" y="25"/>
                    </a:lnTo>
                    <a:lnTo>
                      <a:pt x="85" y="31"/>
                    </a:lnTo>
                    <a:lnTo>
                      <a:pt x="85" y="40"/>
                    </a:lnTo>
                    <a:lnTo>
                      <a:pt x="85" y="40"/>
                    </a:lnTo>
                    <a:lnTo>
                      <a:pt x="85" y="49"/>
                    </a:lnTo>
                    <a:lnTo>
                      <a:pt x="83" y="58"/>
                    </a:lnTo>
                    <a:lnTo>
                      <a:pt x="78" y="65"/>
                    </a:lnTo>
                    <a:lnTo>
                      <a:pt x="74" y="69"/>
                    </a:lnTo>
                    <a:lnTo>
                      <a:pt x="67" y="76"/>
                    </a:lnTo>
                    <a:lnTo>
                      <a:pt x="60" y="78"/>
                    </a:lnTo>
                    <a:lnTo>
                      <a:pt x="51" y="83"/>
                    </a:lnTo>
                    <a:lnTo>
                      <a:pt x="43" y="83"/>
                    </a:lnTo>
                    <a:lnTo>
                      <a:pt x="43" y="83"/>
                    </a:lnTo>
                    <a:lnTo>
                      <a:pt x="36" y="83"/>
                    </a:lnTo>
                    <a:lnTo>
                      <a:pt x="27" y="78"/>
                    </a:lnTo>
                    <a:lnTo>
                      <a:pt x="20" y="76"/>
                    </a:lnTo>
                    <a:lnTo>
                      <a:pt x="14" y="69"/>
                    </a:lnTo>
                    <a:lnTo>
                      <a:pt x="9" y="65"/>
                    </a:lnTo>
                    <a:lnTo>
                      <a:pt x="5" y="58"/>
                    </a:lnTo>
                    <a:lnTo>
                      <a:pt x="2" y="49"/>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10" name="Freeform 120">
                <a:extLst>
                  <a:ext uri="{FF2B5EF4-FFF2-40B4-BE49-F238E27FC236}">
                    <a16:creationId xmlns:a16="http://schemas.microsoft.com/office/drawing/2014/main" id="{56E35082-65AA-54C6-36A8-A412D33EFA33}"/>
                  </a:ext>
                </a:extLst>
              </p:cNvPr>
              <p:cNvSpPr>
                <a:spLocks/>
              </p:cNvSpPr>
              <p:nvPr/>
            </p:nvSpPr>
            <p:spPr bwMode="auto">
              <a:xfrm>
                <a:off x="6564151" y="3345681"/>
                <a:ext cx="124266" cy="131763"/>
              </a:xfrm>
              <a:custGeom>
                <a:avLst/>
                <a:gdLst>
                  <a:gd name="T0" fmla="*/ 0 w 85"/>
                  <a:gd name="T1" fmla="*/ 40 h 83"/>
                  <a:gd name="T2" fmla="*/ 0 w 85"/>
                  <a:gd name="T3" fmla="*/ 40 h 83"/>
                  <a:gd name="T4" fmla="*/ 2 w 85"/>
                  <a:gd name="T5" fmla="*/ 31 h 83"/>
                  <a:gd name="T6" fmla="*/ 5 w 85"/>
                  <a:gd name="T7" fmla="*/ 25 h 83"/>
                  <a:gd name="T8" fmla="*/ 9 w 85"/>
                  <a:gd name="T9" fmla="*/ 18 h 83"/>
                  <a:gd name="T10" fmla="*/ 14 w 85"/>
                  <a:gd name="T11" fmla="*/ 11 h 83"/>
                  <a:gd name="T12" fmla="*/ 20 w 85"/>
                  <a:gd name="T13" fmla="*/ 7 h 83"/>
                  <a:gd name="T14" fmla="*/ 27 w 85"/>
                  <a:gd name="T15" fmla="*/ 2 h 83"/>
                  <a:gd name="T16" fmla="*/ 36 w 85"/>
                  <a:gd name="T17" fmla="*/ 0 h 83"/>
                  <a:gd name="T18" fmla="*/ 43 w 85"/>
                  <a:gd name="T19" fmla="*/ 0 h 83"/>
                  <a:gd name="T20" fmla="*/ 43 w 85"/>
                  <a:gd name="T21" fmla="*/ 0 h 83"/>
                  <a:gd name="T22" fmla="*/ 52 w 85"/>
                  <a:gd name="T23" fmla="*/ 0 h 83"/>
                  <a:gd name="T24" fmla="*/ 60 w 85"/>
                  <a:gd name="T25" fmla="*/ 2 h 83"/>
                  <a:gd name="T26" fmla="*/ 67 w 85"/>
                  <a:gd name="T27" fmla="*/ 7 h 83"/>
                  <a:gd name="T28" fmla="*/ 74 w 85"/>
                  <a:gd name="T29" fmla="*/ 11 h 83"/>
                  <a:gd name="T30" fmla="*/ 78 w 85"/>
                  <a:gd name="T31" fmla="*/ 18 h 83"/>
                  <a:gd name="T32" fmla="*/ 83 w 85"/>
                  <a:gd name="T33" fmla="*/ 25 h 83"/>
                  <a:gd name="T34" fmla="*/ 85 w 85"/>
                  <a:gd name="T35" fmla="*/ 31 h 83"/>
                  <a:gd name="T36" fmla="*/ 85 w 85"/>
                  <a:gd name="T37" fmla="*/ 40 h 83"/>
                  <a:gd name="T38" fmla="*/ 85 w 85"/>
                  <a:gd name="T39" fmla="*/ 40 h 83"/>
                  <a:gd name="T40" fmla="*/ 85 w 85"/>
                  <a:gd name="T41" fmla="*/ 49 h 83"/>
                  <a:gd name="T42" fmla="*/ 83 w 85"/>
                  <a:gd name="T43" fmla="*/ 58 h 83"/>
                  <a:gd name="T44" fmla="*/ 78 w 85"/>
                  <a:gd name="T45" fmla="*/ 65 h 83"/>
                  <a:gd name="T46" fmla="*/ 74 w 85"/>
                  <a:gd name="T47" fmla="*/ 69 h 83"/>
                  <a:gd name="T48" fmla="*/ 67 w 85"/>
                  <a:gd name="T49" fmla="*/ 76 h 83"/>
                  <a:gd name="T50" fmla="*/ 60 w 85"/>
                  <a:gd name="T51" fmla="*/ 78 h 83"/>
                  <a:gd name="T52" fmla="*/ 52 w 85"/>
                  <a:gd name="T53" fmla="*/ 83 h 83"/>
                  <a:gd name="T54" fmla="*/ 43 w 85"/>
                  <a:gd name="T55" fmla="*/ 83 h 83"/>
                  <a:gd name="T56" fmla="*/ 43 w 85"/>
                  <a:gd name="T57" fmla="*/ 83 h 83"/>
                  <a:gd name="T58" fmla="*/ 36 w 85"/>
                  <a:gd name="T59" fmla="*/ 83 h 83"/>
                  <a:gd name="T60" fmla="*/ 27 w 85"/>
                  <a:gd name="T61" fmla="*/ 78 h 83"/>
                  <a:gd name="T62" fmla="*/ 20 w 85"/>
                  <a:gd name="T63" fmla="*/ 76 h 83"/>
                  <a:gd name="T64" fmla="*/ 14 w 85"/>
                  <a:gd name="T65" fmla="*/ 69 h 83"/>
                  <a:gd name="T66" fmla="*/ 9 w 85"/>
                  <a:gd name="T67" fmla="*/ 65 h 83"/>
                  <a:gd name="T68" fmla="*/ 5 w 85"/>
                  <a:gd name="T69" fmla="*/ 58 h 83"/>
                  <a:gd name="T70" fmla="*/ 2 w 85"/>
                  <a:gd name="T71" fmla="*/ 49 h 83"/>
                  <a:gd name="T72" fmla="*/ 0 w 85"/>
                  <a:gd name="T73" fmla="*/ 40 h 83"/>
                  <a:gd name="T74" fmla="*/ 0 w 85"/>
                  <a:gd name="T75" fmla="*/ 4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3">
                    <a:moveTo>
                      <a:pt x="0" y="40"/>
                    </a:moveTo>
                    <a:lnTo>
                      <a:pt x="0" y="40"/>
                    </a:lnTo>
                    <a:lnTo>
                      <a:pt x="2" y="31"/>
                    </a:lnTo>
                    <a:lnTo>
                      <a:pt x="5" y="25"/>
                    </a:lnTo>
                    <a:lnTo>
                      <a:pt x="9" y="18"/>
                    </a:lnTo>
                    <a:lnTo>
                      <a:pt x="14" y="11"/>
                    </a:lnTo>
                    <a:lnTo>
                      <a:pt x="20" y="7"/>
                    </a:lnTo>
                    <a:lnTo>
                      <a:pt x="27" y="2"/>
                    </a:lnTo>
                    <a:lnTo>
                      <a:pt x="36" y="0"/>
                    </a:lnTo>
                    <a:lnTo>
                      <a:pt x="43" y="0"/>
                    </a:lnTo>
                    <a:lnTo>
                      <a:pt x="43" y="0"/>
                    </a:lnTo>
                    <a:lnTo>
                      <a:pt x="52" y="0"/>
                    </a:lnTo>
                    <a:lnTo>
                      <a:pt x="60" y="2"/>
                    </a:lnTo>
                    <a:lnTo>
                      <a:pt x="67" y="7"/>
                    </a:lnTo>
                    <a:lnTo>
                      <a:pt x="74" y="11"/>
                    </a:lnTo>
                    <a:lnTo>
                      <a:pt x="78" y="18"/>
                    </a:lnTo>
                    <a:lnTo>
                      <a:pt x="83" y="25"/>
                    </a:lnTo>
                    <a:lnTo>
                      <a:pt x="85" y="31"/>
                    </a:lnTo>
                    <a:lnTo>
                      <a:pt x="85" y="40"/>
                    </a:lnTo>
                    <a:lnTo>
                      <a:pt x="85" y="40"/>
                    </a:lnTo>
                    <a:lnTo>
                      <a:pt x="85" y="49"/>
                    </a:lnTo>
                    <a:lnTo>
                      <a:pt x="83" y="58"/>
                    </a:lnTo>
                    <a:lnTo>
                      <a:pt x="78" y="65"/>
                    </a:lnTo>
                    <a:lnTo>
                      <a:pt x="74" y="69"/>
                    </a:lnTo>
                    <a:lnTo>
                      <a:pt x="67" y="76"/>
                    </a:lnTo>
                    <a:lnTo>
                      <a:pt x="60" y="78"/>
                    </a:lnTo>
                    <a:lnTo>
                      <a:pt x="52" y="83"/>
                    </a:lnTo>
                    <a:lnTo>
                      <a:pt x="43" y="83"/>
                    </a:lnTo>
                    <a:lnTo>
                      <a:pt x="43" y="83"/>
                    </a:lnTo>
                    <a:lnTo>
                      <a:pt x="36" y="83"/>
                    </a:lnTo>
                    <a:lnTo>
                      <a:pt x="27" y="78"/>
                    </a:lnTo>
                    <a:lnTo>
                      <a:pt x="20" y="76"/>
                    </a:lnTo>
                    <a:lnTo>
                      <a:pt x="14" y="69"/>
                    </a:lnTo>
                    <a:lnTo>
                      <a:pt x="9" y="65"/>
                    </a:lnTo>
                    <a:lnTo>
                      <a:pt x="5" y="58"/>
                    </a:lnTo>
                    <a:lnTo>
                      <a:pt x="2" y="49"/>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11" name="Freeform 121">
                <a:extLst>
                  <a:ext uri="{FF2B5EF4-FFF2-40B4-BE49-F238E27FC236}">
                    <a16:creationId xmlns:a16="http://schemas.microsoft.com/office/drawing/2014/main" id="{178E6E4F-2C61-7C2C-947B-BC40C7212DBA}"/>
                  </a:ext>
                </a:extLst>
              </p:cNvPr>
              <p:cNvSpPr>
                <a:spLocks/>
              </p:cNvSpPr>
              <p:nvPr/>
            </p:nvSpPr>
            <p:spPr bwMode="auto">
              <a:xfrm>
                <a:off x="9929564" y="3426644"/>
                <a:ext cx="124266" cy="131763"/>
              </a:xfrm>
              <a:custGeom>
                <a:avLst/>
                <a:gdLst>
                  <a:gd name="T0" fmla="*/ 0 w 85"/>
                  <a:gd name="T1" fmla="*/ 41 h 83"/>
                  <a:gd name="T2" fmla="*/ 0 w 85"/>
                  <a:gd name="T3" fmla="*/ 41 h 83"/>
                  <a:gd name="T4" fmla="*/ 2 w 85"/>
                  <a:gd name="T5" fmla="*/ 32 h 83"/>
                  <a:gd name="T6" fmla="*/ 4 w 85"/>
                  <a:gd name="T7" fmla="*/ 25 h 83"/>
                  <a:gd name="T8" fmla="*/ 9 w 85"/>
                  <a:gd name="T9" fmla="*/ 18 h 83"/>
                  <a:gd name="T10" fmla="*/ 13 w 85"/>
                  <a:gd name="T11" fmla="*/ 12 h 83"/>
                  <a:gd name="T12" fmla="*/ 20 w 85"/>
                  <a:gd name="T13" fmla="*/ 7 h 83"/>
                  <a:gd name="T14" fmla="*/ 27 w 85"/>
                  <a:gd name="T15" fmla="*/ 3 h 83"/>
                  <a:gd name="T16" fmla="*/ 36 w 85"/>
                  <a:gd name="T17" fmla="*/ 0 h 83"/>
                  <a:gd name="T18" fmla="*/ 42 w 85"/>
                  <a:gd name="T19" fmla="*/ 0 h 83"/>
                  <a:gd name="T20" fmla="*/ 42 w 85"/>
                  <a:gd name="T21" fmla="*/ 0 h 83"/>
                  <a:gd name="T22" fmla="*/ 51 w 85"/>
                  <a:gd name="T23" fmla="*/ 0 h 83"/>
                  <a:gd name="T24" fmla="*/ 60 w 85"/>
                  <a:gd name="T25" fmla="*/ 3 h 83"/>
                  <a:gd name="T26" fmla="*/ 67 w 85"/>
                  <a:gd name="T27" fmla="*/ 7 h 83"/>
                  <a:gd name="T28" fmla="*/ 74 w 85"/>
                  <a:gd name="T29" fmla="*/ 12 h 83"/>
                  <a:gd name="T30" fmla="*/ 78 w 85"/>
                  <a:gd name="T31" fmla="*/ 18 h 83"/>
                  <a:gd name="T32" fmla="*/ 83 w 85"/>
                  <a:gd name="T33" fmla="*/ 25 h 83"/>
                  <a:gd name="T34" fmla="*/ 85 w 85"/>
                  <a:gd name="T35" fmla="*/ 32 h 83"/>
                  <a:gd name="T36" fmla="*/ 85 w 85"/>
                  <a:gd name="T37" fmla="*/ 41 h 83"/>
                  <a:gd name="T38" fmla="*/ 85 w 85"/>
                  <a:gd name="T39" fmla="*/ 41 h 83"/>
                  <a:gd name="T40" fmla="*/ 85 w 85"/>
                  <a:gd name="T41" fmla="*/ 49 h 83"/>
                  <a:gd name="T42" fmla="*/ 83 w 85"/>
                  <a:gd name="T43" fmla="*/ 58 h 83"/>
                  <a:gd name="T44" fmla="*/ 78 w 85"/>
                  <a:gd name="T45" fmla="*/ 65 h 83"/>
                  <a:gd name="T46" fmla="*/ 74 w 85"/>
                  <a:gd name="T47" fmla="*/ 69 h 83"/>
                  <a:gd name="T48" fmla="*/ 67 w 85"/>
                  <a:gd name="T49" fmla="*/ 76 h 83"/>
                  <a:gd name="T50" fmla="*/ 60 w 85"/>
                  <a:gd name="T51" fmla="*/ 78 h 83"/>
                  <a:gd name="T52" fmla="*/ 51 w 85"/>
                  <a:gd name="T53" fmla="*/ 83 h 83"/>
                  <a:gd name="T54" fmla="*/ 42 w 85"/>
                  <a:gd name="T55" fmla="*/ 83 h 83"/>
                  <a:gd name="T56" fmla="*/ 42 w 85"/>
                  <a:gd name="T57" fmla="*/ 83 h 83"/>
                  <a:gd name="T58" fmla="*/ 36 w 85"/>
                  <a:gd name="T59" fmla="*/ 83 h 83"/>
                  <a:gd name="T60" fmla="*/ 27 w 85"/>
                  <a:gd name="T61" fmla="*/ 78 h 83"/>
                  <a:gd name="T62" fmla="*/ 20 w 85"/>
                  <a:gd name="T63" fmla="*/ 76 h 83"/>
                  <a:gd name="T64" fmla="*/ 13 w 85"/>
                  <a:gd name="T65" fmla="*/ 69 h 83"/>
                  <a:gd name="T66" fmla="*/ 9 w 85"/>
                  <a:gd name="T67" fmla="*/ 65 h 83"/>
                  <a:gd name="T68" fmla="*/ 4 w 85"/>
                  <a:gd name="T69" fmla="*/ 58 h 83"/>
                  <a:gd name="T70" fmla="*/ 2 w 85"/>
                  <a:gd name="T71" fmla="*/ 49 h 83"/>
                  <a:gd name="T72" fmla="*/ 0 w 85"/>
                  <a:gd name="T73" fmla="*/ 41 h 83"/>
                  <a:gd name="T74" fmla="*/ 0 w 85"/>
                  <a:gd name="T7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3">
                    <a:moveTo>
                      <a:pt x="0" y="41"/>
                    </a:moveTo>
                    <a:lnTo>
                      <a:pt x="0" y="41"/>
                    </a:lnTo>
                    <a:lnTo>
                      <a:pt x="2" y="32"/>
                    </a:lnTo>
                    <a:lnTo>
                      <a:pt x="4" y="25"/>
                    </a:lnTo>
                    <a:lnTo>
                      <a:pt x="9" y="18"/>
                    </a:lnTo>
                    <a:lnTo>
                      <a:pt x="13" y="12"/>
                    </a:lnTo>
                    <a:lnTo>
                      <a:pt x="20" y="7"/>
                    </a:lnTo>
                    <a:lnTo>
                      <a:pt x="27" y="3"/>
                    </a:lnTo>
                    <a:lnTo>
                      <a:pt x="36" y="0"/>
                    </a:lnTo>
                    <a:lnTo>
                      <a:pt x="42" y="0"/>
                    </a:lnTo>
                    <a:lnTo>
                      <a:pt x="42" y="0"/>
                    </a:lnTo>
                    <a:lnTo>
                      <a:pt x="51" y="0"/>
                    </a:lnTo>
                    <a:lnTo>
                      <a:pt x="60" y="3"/>
                    </a:lnTo>
                    <a:lnTo>
                      <a:pt x="67" y="7"/>
                    </a:lnTo>
                    <a:lnTo>
                      <a:pt x="74" y="12"/>
                    </a:lnTo>
                    <a:lnTo>
                      <a:pt x="78" y="18"/>
                    </a:lnTo>
                    <a:lnTo>
                      <a:pt x="83" y="25"/>
                    </a:lnTo>
                    <a:lnTo>
                      <a:pt x="85" y="32"/>
                    </a:lnTo>
                    <a:lnTo>
                      <a:pt x="85" y="41"/>
                    </a:lnTo>
                    <a:lnTo>
                      <a:pt x="85" y="41"/>
                    </a:lnTo>
                    <a:lnTo>
                      <a:pt x="85" y="49"/>
                    </a:lnTo>
                    <a:lnTo>
                      <a:pt x="83" y="58"/>
                    </a:lnTo>
                    <a:lnTo>
                      <a:pt x="78" y="65"/>
                    </a:lnTo>
                    <a:lnTo>
                      <a:pt x="74" y="69"/>
                    </a:lnTo>
                    <a:lnTo>
                      <a:pt x="67" y="76"/>
                    </a:lnTo>
                    <a:lnTo>
                      <a:pt x="60" y="78"/>
                    </a:lnTo>
                    <a:lnTo>
                      <a:pt x="51" y="83"/>
                    </a:lnTo>
                    <a:lnTo>
                      <a:pt x="42" y="83"/>
                    </a:lnTo>
                    <a:lnTo>
                      <a:pt x="42" y="83"/>
                    </a:lnTo>
                    <a:lnTo>
                      <a:pt x="36" y="83"/>
                    </a:lnTo>
                    <a:lnTo>
                      <a:pt x="27" y="78"/>
                    </a:lnTo>
                    <a:lnTo>
                      <a:pt x="20" y="76"/>
                    </a:lnTo>
                    <a:lnTo>
                      <a:pt x="13" y="69"/>
                    </a:lnTo>
                    <a:lnTo>
                      <a:pt x="9" y="65"/>
                    </a:lnTo>
                    <a:lnTo>
                      <a:pt x="4" y="58"/>
                    </a:lnTo>
                    <a:lnTo>
                      <a:pt x="2" y="49"/>
                    </a:lnTo>
                    <a:lnTo>
                      <a:pt x="0" y="41"/>
                    </a:lnTo>
                    <a:lnTo>
                      <a:pt x="0" y="41"/>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12" name="TextBox 211">
                <a:extLst>
                  <a:ext uri="{FF2B5EF4-FFF2-40B4-BE49-F238E27FC236}">
                    <a16:creationId xmlns:a16="http://schemas.microsoft.com/office/drawing/2014/main" id="{44E0A3A8-8315-DD97-E1E4-BF6FF2B34306}"/>
                  </a:ext>
                </a:extLst>
              </p:cNvPr>
              <p:cNvSpPr txBox="1"/>
              <p:nvPr/>
            </p:nvSpPr>
            <p:spPr>
              <a:xfrm rot="16200000">
                <a:off x="1222605" y="2982952"/>
                <a:ext cx="2135521" cy="276999"/>
              </a:xfrm>
              <a:prstGeom prst="rect">
                <a:avLst/>
              </a:prstGeom>
              <a:noFill/>
            </p:spPr>
            <p:txBody>
              <a:bodyPr wrap="none" rtlCol="0" anchor="ctr">
                <a:spAutoFit/>
              </a:bodyPr>
              <a:lstStyle/>
              <a:p>
                <a:pPr algn="ctr"/>
                <a:r>
                  <a:rPr lang="en-US" sz="1200" b="1" dirty="0">
                    <a:latin typeface="+mn-lt"/>
                  </a:rPr>
                  <a:t>Change From Baseline (</a:t>
                </a:r>
                <a:r>
                  <a:rPr lang="el-GR" sz="1200" b="1" dirty="0">
                    <a:latin typeface="+mn-lt"/>
                  </a:rPr>
                  <a:t>Δ</a:t>
                </a:r>
                <a:r>
                  <a:rPr lang="en-US" sz="1200" b="1" dirty="0">
                    <a:latin typeface="+mn-lt"/>
                  </a:rPr>
                  <a:t>)</a:t>
                </a:r>
              </a:p>
            </p:txBody>
          </p:sp>
          <p:sp>
            <p:nvSpPr>
              <p:cNvPr id="213" name="Freeform 119">
                <a:extLst>
                  <a:ext uri="{FF2B5EF4-FFF2-40B4-BE49-F238E27FC236}">
                    <a16:creationId xmlns:a16="http://schemas.microsoft.com/office/drawing/2014/main" id="{4332707F-504A-DA3F-4520-D87BBAB7F068}"/>
                  </a:ext>
                </a:extLst>
              </p:cNvPr>
              <p:cNvSpPr>
                <a:spLocks/>
              </p:cNvSpPr>
              <p:nvPr/>
            </p:nvSpPr>
            <p:spPr bwMode="auto">
              <a:xfrm>
                <a:off x="3197088" y="3095649"/>
                <a:ext cx="124266" cy="131763"/>
              </a:xfrm>
              <a:custGeom>
                <a:avLst/>
                <a:gdLst>
                  <a:gd name="T0" fmla="*/ 0 w 85"/>
                  <a:gd name="T1" fmla="*/ 40 h 83"/>
                  <a:gd name="T2" fmla="*/ 0 w 85"/>
                  <a:gd name="T3" fmla="*/ 40 h 83"/>
                  <a:gd name="T4" fmla="*/ 2 w 85"/>
                  <a:gd name="T5" fmla="*/ 31 h 83"/>
                  <a:gd name="T6" fmla="*/ 5 w 85"/>
                  <a:gd name="T7" fmla="*/ 25 h 83"/>
                  <a:gd name="T8" fmla="*/ 9 w 85"/>
                  <a:gd name="T9" fmla="*/ 18 h 83"/>
                  <a:gd name="T10" fmla="*/ 14 w 85"/>
                  <a:gd name="T11" fmla="*/ 11 h 83"/>
                  <a:gd name="T12" fmla="*/ 20 w 85"/>
                  <a:gd name="T13" fmla="*/ 7 h 83"/>
                  <a:gd name="T14" fmla="*/ 27 w 85"/>
                  <a:gd name="T15" fmla="*/ 2 h 83"/>
                  <a:gd name="T16" fmla="*/ 36 w 85"/>
                  <a:gd name="T17" fmla="*/ 0 h 83"/>
                  <a:gd name="T18" fmla="*/ 43 w 85"/>
                  <a:gd name="T19" fmla="*/ 0 h 83"/>
                  <a:gd name="T20" fmla="*/ 43 w 85"/>
                  <a:gd name="T21" fmla="*/ 0 h 83"/>
                  <a:gd name="T22" fmla="*/ 51 w 85"/>
                  <a:gd name="T23" fmla="*/ 0 h 83"/>
                  <a:gd name="T24" fmla="*/ 60 w 85"/>
                  <a:gd name="T25" fmla="*/ 2 h 83"/>
                  <a:gd name="T26" fmla="*/ 67 w 85"/>
                  <a:gd name="T27" fmla="*/ 7 h 83"/>
                  <a:gd name="T28" fmla="*/ 74 w 85"/>
                  <a:gd name="T29" fmla="*/ 11 h 83"/>
                  <a:gd name="T30" fmla="*/ 78 w 85"/>
                  <a:gd name="T31" fmla="*/ 18 h 83"/>
                  <a:gd name="T32" fmla="*/ 83 w 85"/>
                  <a:gd name="T33" fmla="*/ 25 h 83"/>
                  <a:gd name="T34" fmla="*/ 85 w 85"/>
                  <a:gd name="T35" fmla="*/ 31 h 83"/>
                  <a:gd name="T36" fmla="*/ 85 w 85"/>
                  <a:gd name="T37" fmla="*/ 40 h 83"/>
                  <a:gd name="T38" fmla="*/ 85 w 85"/>
                  <a:gd name="T39" fmla="*/ 40 h 83"/>
                  <a:gd name="T40" fmla="*/ 85 w 85"/>
                  <a:gd name="T41" fmla="*/ 49 h 83"/>
                  <a:gd name="T42" fmla="*/ 83 w 85"/>
                  <a:gd name="T43" fmla="*/ 58 h 83"/>
                  <a:gd name="T44" fmla="*/ 78 w 85"/>
                  <a:gd name="T45" fmla="*/ 65 h 83"/>
                  <a:gd name="T46" fmla="*/ 74 w 85"/>
                  <a:gd name="T47" fmla="*/ 69 h 83"/>
                  <a:gd name="T48" fmla="*/ 67 w 85"/>
                  <a:gd name="T49" fmla="*/ 76 h 83"/>
                  <a:gd name="T50" fmla="*/ 60 w 85"/>
                  <a:gd name="T51" fmla="*/ 78 h 83"/>
                  <a:gd name="T52" fmla="*/ 51 w 85"/>
                  <a:gd name="T53" fmla="*/ 83 h 83"/>
                  <a:gd name="T54" fmla="*/ 43 w 85"/>
                  <a:gd name="T55" fmla="*/ 83 h 83"/>
                  <a:gd name="T56" fmla="*/ 43 w 85"/>
                  <a:gd name="T57" fmla="*/ 83 h 83"/>
                  <a:gd name="T58" fmla="*/ 36 w 85"/>
                  <a:gd name="T59" fmla="*/ 83 h 83"/>
                  <a:gd name="T60" fmla="*/ 27 w 85"/>
                  <a:gd name="T61" fmla="*/ 78 h 83"/>
                  <a:gd name="T62" fmla="*/ 20 w 85"/>
                  <a:gd name="T63" fmla="*/ 76 h 83"/>
                  <a:gd name="T64" fmla="*/ 14 w 85"/>
                  <a:gd name="T65" fmla="*/ 69 h 83"/>
                  <a:gd name="T66" fmla="*/ 9 w 85"/>
                  <a:gd name="T67" fmla="*/ 65 h 83"/>
                  <a:gd name="T68" fmla="*/ 5 w 85"/>
                  <a:gd name="T69" fmla="*/ 58 h 83"/>
                  <a:gd name="T70" fmla="*/ 2 w 85"/>
                  <a:gd name="T71" fmla="*/ 49 h 83"/>
                  <a:gd name="T72" fmla="*/ 0 w 85"/>
                  <a:gd name="T73" fmla="*/ 40 h 83"/>
                  <a:gd name="T74" fmla="*/ 0 w 85"/>
                  <a:gd name="T75" fmla="*/ 4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3">
                    <a:moveTo>
                      <a:pt x="0" y="40"/>
                    </a:moveTo>
                    <a:lnTo>
                      <a:pt x="0" y="40"/>
                    </a:lnTo>
                    <a:lnTo>
                      <a:pt x="2" y="31"/>
                    </a:lnTo>
                    <a:lnTo>
                      <a:pt x="5" y="25"/>
                    </a:lnTo>
                    <a:lnTo>
                      <a:pt x="9" y="18"/>
                    </a:lnTo>
                    <a:lnTo>
                      <a:pt x="14" y="11"/>
                    </a:lnTo>
                    <a:lnTo>
                      <a:pt x="20" y="7"/>
                    </a:lnTo>
                    <a:lnTo>
                      <a:pt x="27" y="2"/>
                    </a:lnTo>
                    <a:lnTo>
                      <a:pt x="36" y="0"/>
                    </a:lnTo>
                    <a:lnTo>
                      <a:pt x="43" y="0"/>
                    </a:lnTo>
                    <a:lnTo>
                      <a:pt x="43" y="0"/>
                    </a:lnTo>
                    <a:lnTo>
                      <a:pt x="51" y="0"/>
                    </a:lnTo>
                    <a:lnTo>
                      <a:pt x="60" y="2"/>
                    </a:lnTo>
                    <a:lnTo>
                      <a:pt x="67" y="7"/>
                    </a:lnTo>
                    <a:lnTo>
                      <a:pt x="74" y="11"/>
                    </a:lnTo>
                    <a:lnTo>
                      <a:pt x="78" y="18"/>
                    </a:lnTo>
                    <a:lnTo>
                      <a:pt x="83" y="25"/>
                    </a:lnTo>
                    <a:lnTo>
                      <a:pt x="85" y="31"/>
                    </a:lnTo>
                    <a:lnTo>
                      <a:pt x="85" y="40"/>
                    </a:lnTo>
                    <a:lnTo>
                      <a:pt x="85" y="40"/>
                    </a:lnTo>
                    <a:lnTo>
                      <a:pt x="85" y="49"/>
                    </a:lnTo>
                    <a:lnTo>
                      <a:pt x="83" y="58"/>
                    </a:lnTo>
                    <a:lnTo>
                      <a:pt x="78" y="65"/>
                    </a:lnTo>
                    <a:lnTo>
                      <a:pt x="74" y="69"/>
                    </a:lnTo>
                    <a:lnTo>
                      <a:pt x="67" y="76"/>
                    </a:lnTo>
                    <a:lnTo>
                      <a:pt x="60" y="78"/>
                    </a:lnTo>
                    <a:lnTo>
                      <a:pt x="51" y="83"/>
                    </a:lnTo>
                    <a:lnTo>
                      <a:pt x="43" y="83"/>
                    </a:lnTo>
                    <a:lnTo>
                      <a:pt x="43" y="83"/>
                    </a:lnTo>
                    <a:lnTo>
                      <a:pt x="36" y="83"/>
                    </a:lnTo>
                    <a:lnTo>
                      <a:pt x="27" y="78"/>
                    </a:lnTo>
                    <a:lnTo>
                      <a:pt x="20" y="76"/>
                    </a:lnTo>
                    <a:lnTo>
                      <a:pt x="14" y="69"/>
                    </a:lnTo>
                    <a:lnTo>
                      <a:pt x="9" y="65"/>
                    </a:lnTo>
                    <a:lnTo>
                      <a:pt x="5" y="58"/>
                    </a:lnTo>
                    <a:lnTo>
                      <a:pt x="2" y="49"/>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20" name="Rectangle 17">
                <a:extLst>
                  <a:ext uri="{FF2B5EF4-FFF2-40B4-BE49-F238E27FC236}">
                    <a16:creationId xmlns:a16="http://schemas.microsoft.com/office/drawing/2014/main" id="{D3BC4B34-13B4-2B0B-C804-8E17F383C531}"/>
                  </a:ext>
                </a:extLst>
              </p:cNvPr>
              <p:cNvSpPr>
                <a:spLocks noChangeArrowheads="1"/>
              </p:cNvSpPr>
              <p:nvPr/>
            </p:nvSpPr>
            <p:spPr bwMode="auto">
              <a:xfrm>
                <a:off x="3045561" y="498779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618</a:t>
                </a:r>
                <a:endParaRPr lang="en-US" altLang="en-US" sz="1200" dirty="0">
                  <a:latin typeface="+mn-lt"/>
                </a:endParaRPr>
              </a:p>
            </p:txBody>
          </p:sp>
          <p:sp>
            <p:nvSpPr>
              <p:cNvPr id="221" name="Rectangle 18">
                <a:extLst>
                  <a:ext uri="{FF2B5EF4-FFF2-40B4-BE49-F238E27FC236}">
                    <a16:creationId xmlns:a16="http://schemas.microsoft.com/office/drawing/2014/main" id="{252CCE73-45D8-6D34-A217-AA92CA49356D}"/>
                  </a:ext>
                </a:extLst>
              </p:cNvPr>
              <p:cNvSpPr>
                <a:spLocks noChangeArrowheads="1"/>
              </p:cNvSpPr>
              <p:nvPr/>
            </p:nvSpPr>
            <p:spPr bwMode="auto">
              <a:xfrm>
                <a:off x="4797815" y="4989174"/>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601</a:t>
                </a:r>
                <a:endParaRPr lang="en-US" altLang="en-US" sz="1200" dirty="0">
                  <a:latin typeface="+mn-lt"/>
                </a:endParaRPr>
              </a:p>
            </p:txBody>
          </p:sp>
          <p:sp>
            <p:nvSpPr>
              <p:cNvPr id="222" name="Rectangle 19">
                <a:extLst>
                  <a:ext uri="{FF2B5EF4-FFF2-40B4-BE49-F238E27FC236}">
                    <a16:creationId xmlns:a16="http://schemas.microsoft.com/office/drawing/2014/main" id="{E218411A-7231-70F5-321E-E2814FC26E7F}"/>
                  </a:ext>
                </a:extLst>
              </p:cNvPr>
              <p:cNvSpPr>
                <a:spLocks noChangeArrowheads="1"/>
              </p:cNvSpPr>
              <p:nvPr/>
            </p:nvSpPr>
            <p:spPr bwMode="auto">
              <a:xfrm>
                <a:off x="6483759" y="499054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585</a:t>
                </a:r>
                <a:endParaRPr lang="en-US" altLang="en-US" sz="1200" dirty="0">
                  <a:latin typeface="+mn-lt"/>
                </a:endParaRPr>
              </a:p>
            </p:txBody>
          </p:sp>
          <p:sp>
            <p:nvSpPr>
              <p:cNvPr id="223" name="Rectangle 20">
                <a:extLst>
                  <a:ext uri="{FF2B5EF4-FFF2-40B4-BE49-F238E27FC236}">
                    <a16:creationId xmlns:a16="http://schemas.microsoft.com/office/drawing/2014/main" id="{6A63D409-1B5C-BA05-EE33-C231D7B20A5D}"/>
                  </a:ext>
                </a:extLst>
              </p:cNvPr>
              <p:cNvSpPr>
                <a:spLocks noChangeArrowheads="1"/>
              </p:cNvSpPr>
              <p:nvPr/>
            </p:nvSpPr>
            <p:spPr bwMode="auto">
              <a:xfrm>
                <a:off x="9861401" y="4991923"/>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565</a:t>
                </a:r>
                <a:endParaRPr lang="en-US" altLang="en-US" sz="1200" dirty="0">
                  <a:latin typeface="+mn-lt"/>
                </a:endParaRPr>
              </a:p>
            </p:txBody>
          </p:sp>
          <p:sp>
            <p:nvSpPr>
              <p:cNvPr id="224" name="Rectangle 21">
                <a:extLst>
                  <a:ext uri="{FF2B5EF4-FFF2-40B4-BE49-F238E27FC236}">
                    <a16:creationId xmlns:a16="http://schemas.microsoft.com/office/drawing/2014/main" id="{E9C14DB5-30DE-4034-86EA-44DF6E46F094}"/>
                  </a:ext>
                </a:extLst>
              </p:cNvPr>
              <p:cNvSpPr>
                <a:spLocks noChangeArrowheads="1"/>
              </p:cNvSpPr>
              <p:nvPr/>
            </p:nvSpPr>
            <p:spPr bwMode="auto">
              <a:xfrm>
                <a:off x="3045561" y="5241730"/>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586</a:t>
                </a:r>
                <a:endParaRPr lang="en-US" altLang="en-US" sz="1200" dirty="0">
                  <a:latin typeface="+mn-lt"/>
                </a:endParaRPr>
              </a:p>
            </p:txBody>
          </p:sp>
          <p:sp>
            <p:nvSpPr>
              <p:cNvPr id="225" name="Rectangle 22">
                <a:extLst>
                  <a:ext uri="{FF2B5EF4-FFF2-40B4-BE49-F238E27FC236}">
                    <a16:creationId xmlns:a16="http://schemas.microsoft.com/office/drawing/2014/main" id="{80B358E6-25C5-2BA0-6854-4405B94AE7B3}"/>
                  </a:ext>
                </a:extLst>
              </p:cNvPr>
              <p:cNvSpPr>
                <a:spLocks noChangeArrowheads="1"/>
              </p:cNvSpPr>
              <p:nvPr/>
            </p:nvSpPr>
            <p:spPr bwMode="auto">
              <a:xfrm>
                <a:off x="4797815" y="5241730"/>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576</a:t>
                </a:r>
                <a:endParaRPr lang="en-US" altLang="en-US" sz="1200" dirty="0">
                  <a:latin typeface="+mn-lt"/>
                </a:endParaRPr>
              </a:p>
            </p:txBody>
          </p:sp>
          <p:sp>
            <p:nvSpPr>
              <p:cNvPr id="226" name="Rectangle 23">
                <a:extLst>
                  <a:ext uri="{FF2B5EF4-FFF2-40B4-BE49-F238E27FC236}">
                    <a16:creationId xmlns:a16="http://schemas.microsoft.com/office/drawing/2014/main" id="{CD3825ED-E285-0262-008D-59A147622402}"/>
                  </a:ext>
                </a:extLst>
              </p:cNvPr>
              <p:cNvSpPr>
                <a:spLocks noChangeArrowheads="1"/>
              </p:cNvSpPr>
              <p:nvPr/>
            </p:nvSpPr>
            <p:spPr bwMode="auto">
              <a:xfrm>
                <a:off x="6483759" y="5243105"/>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560</a:t>
                </a:r>
                <a:endParaRPr lang="en-US" altLang="en-US" sz="1200" dirty="0">
                  <a:latin typeface="+mn-lt"/>
                </a:endParaRPr>
              </a:p>
            </p:txBody>
          </p:sp>
          <p:sp>
            <p:nvSpPr>
              <p:cNvPr id="227" name="Rectangle 24">
                <a:extLst>
                  <a:ext uri="{FF2B5EF4-FFF2-40B4-BE49-F238E27FC236}">
                    <a16:creationId xmlns:a16="http://schemas.microsoft.com/office/drawing/2014/main" id="{0076BEE2-926C-6202-55C9-0D39C46E8187}"/>
                  </a:ext>
                </a:extLst>
              </p:cNvPr>
              <p:cNvSpPr>
                <a:spLocks noChangeArrowheads="1"/>
              </p:cNvSpPr>
              <p:nvPr/>
            </p:nvSpPr>
            <p:spPr bwMode="auto">
              <a:xfrm>
                <a:off x="9861401" y="524447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544</a:t>
                </a:r>
                <a:endParaRPr lang="en-US" altLang="en-US" sz="1200" dirty="0">
                  <a:latin typeface="+mn-lt"/>
                </a:endParaRPr>
              </a:p>
            </p:txBody>
          </p:sp>
          <p:sp>
            <p:nvSpPr>
              <p:cNvPr id="228" name="Rectangle 96">
                <a:extLst>
                  <a:ext uri="{FF2B5EF4-FFF2-40B4-BE49-F238E27FC236}">
                    <a16:creationId xmlns:a16="http://schemas.microsoft.com/office/drawing/2014/main" id="{D5EDBF97-2CB8-D358-05F5-F9B10B46064B}"/>
                  </a:ext>
                </a:extLst>
              </p:cNvPr>
              <p:cNvSpPr>
                <a:spLocks noChangeArrowheads="1"/>
              </p:cNvSpPr>
              <p:nvPr/>
            </p:nvSpPr>
            <p:spPr bwMode="auto">
              <a:xfrm>
                <a:off x="2877287" y="4571124"/>
                <a:ext cx="60753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Baseline</a:t>
                </a:r>
                <a:endParaRPr lang="en-US" altLang="en-US" sz="1200" dirty="0">
                  <a:latin typeface="+mn-lt"/>
                </a:endParaRPr>
              </a:p>
            </p:txBody>
          </p:sp>
          <p:sp>
            <p:nvSpPr>
              <p:cNvPr id="229" name="Rectangle 97">
                <a:extLst>
                  <a:ext uri="{FF2B5EF4-FFF2-40B4-BE49-F238E27FC236}">
                    <a16:creationId xmlns:a16="http://schemas.microsoft.com/office/drawing/2014/main" id="{64D94CD4-4EE6-DA37-83F7-54CC3F206E00}"/>
                  </a:ext>
                </a:extLst>
              </p:cNvPr>
              <p:cNvSpPr>
                <a:spLocks noChangeArrowheads="1"/>
              </p:cNvSpPr>
              <p:nvPr/>
            </p:nvSpPr>
            <p:spPr bwMode="auto">
              <a:xfrm>
                <a:off x="4557058" y="4571124"/>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24</a:t>
                </a:r>
                <a:endParaRPr lang="en-US" altLang="en-US" sz="1200" dirty="0">
                  <a:latin typeface="+mn-lt"/>
                </a:endParaRPr>
              </a:p>
            </p:txBody>
          </p:sp>
          <p:sp>
            <p:nvSpPr>
              <p:cNvPr id="230" name="Rectangle 98">
                <a:extLst>
                  <a:ext uri="{FF2B5EF4-FFF2-40B4-BE49-F238E27FC236}">
                    <a16:creationId xmlns:a16="http://schemas.microsoft.com/office/drawing/2014/main" id="{31314372-12F0-41A6-213E-A5BA0E8AB89F}"/>
                  </a:ext>
                </a:extLst>
              </p:cNvPr>
              <p:cNvSpPr>
                <a:spLocks noChangeArrowheads="1"/>
              </p:cNvSpPr>
              <p:nvPr/>
            </p:nvSpPr>
            <p:spPr bwMode="auto">
              <a:xfrm>
                <a:off x="6243002" y="4571124"/>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48</a:t>
                </a:r>
                <a:endParaRPr lang="en-US" altLang="en-US" sz="1200" dirty="0">
                  <a:latin typeface="+mn-lt"/>
                </a:endParaRPr>
              </a:p>
            </p:txBody>
          </p:sp>
          <p:sp>
            <p:nvSpPr>
              <p:cNvPr id="231" name="Rectangle 99">
                <a:extLst>
                  <a:ext uri="{FF2B5EF4-FFF2-40B4-BE49-F238E27FC236}">
                    <a16:creationId xmlns:a16="http://schemas.microsoft.com/office/drawing/2014/main" id="{87FD8E17-ADB3-BED1-E1EC-C11F143428BC}"/>
                  </a:ext>
                </a:extLst>
              </p:cNvPr>
              <p:cNvSpPr>
                <a:spLocks noChangeArrowheads="1"/>
              </p:cNvSpPr>
              <p:nvPr/>
            </p:nvSpPr>
            <p:spPr bwMode="auto">
              <a:xfrm>
                <a:off x="9620644" y="4571124"/>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96</a:t>
                </a:r>
                <a:endParaRPr lang="en-US" altLang="en-US" sz="1200" dirty="0">
                  <a:latin typeface="+mn-lt"/>
                </a:endParaRPr>
              </a:p>
            </p:txBody>
          </p:sp>
          <p:sp>
            <p:nvSpPr>
              <p:cNvPr id="232" name="Rectangle 100">
                <a:extLst>
                  <a:ext uri="{FF2B5EF4-FFF2-40B4-BE49-F238E27FC236}">
                    <a16:creationId xmlns:a16="http://schemas.microsoft.com/office/drawing/2014/main" id="{666CD05F-5F5E-4BCF-971D-0A8771900751}"/>
                  </a:ext>
                </a:extLst>
              </p:cNvPr>
              <p:cNvSpPr>
                <a:spLocks noChangeArrowheads="1"/>
              </p:cNvSpPr>
              <p:nvPr/>
            </p:nvSpPr>
            <p:spPr bwMode="auto">
              <a:xfrm>
                <a:off x="6147569" y="4748751"/>
                <a:ext cx="8692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b="1" dirty="0">
                    <a:solidFill>
                      <a:srgbClr val="010101"/>
                    </a:solidFill>
                    <a:latin typeface="+mn-lt"/>
                  </a:rPr>
                  <a:t>Study Week</a:t>
                </a:r>
                <a:endParaRPr lang="en-US" altLang="en-US" sz="1200" dirty="0">
                  <a:latin typeface="+mn-lt"/>
                </a:endParaRPr>
              </a:p>
            </p:txBody>
          </p:sp>
          <p:sp>
            <p:nvSpPr>
              <p:cNvPr id="233" name="TextBox 232">
                <a:extLst>
                  <a:ext uri="{FF2B5EF4-FFF2-40B4-BE49-F238E27FC236}">
                    <a16:creationId xmlns:a16="http://schemas.microsoft.com/office/drawing/2014/main" id="{09518365-5A75-24B9-5585-25F0A42D3EAA}"/>
                  </a:ext>
                </a:extLst>
              </p:cNvPr>
              <p:cNvSpPr txBox="1"/>
              <p:nvPr/>
            </p:nvSpPr>
            <p:spPr>
              <a:xfrm>
                <a:off x="1983861" y="4940958"/>
                <a:ext cx="1090363" cy="276999"/>
              </a:xfrm>
              <a:prstGeom prst="rect">
                <a:avLst/>
              </a:prstGeom>
              <a:noFill/>
            </p:spPr>
            <p:txBody>
              <a:bodyPr wrap="none" rtlCol="0" anchor="ctr">
                <a:spAutoFit/>
              </a:bodyPr>
              <a:lstStyle/>
              <a:p>
                <a:pPr algn="r"/>
                <a:r>
                  <a:rPr lang="en-US" sz="1200" dirty="0">
                    <a:latin typeface="+mn-lt"/>
                  </a:rPr>
                  <a:t>Placebo n =</a:t>
                </a:r>
              </a:p>
            </p:txBody>
          </p:sp>
          <p:sp>
            <p:nvSpPr>
              <p:cNvPr id="234" name="TextBox 233">
                <a:extLst>
                  <a:ext uri="{FF2B5EF4-FFF2-40B4-BE49-F238E27FC236}">
                    <a16:creationId xmlns:a16="http://schemas.microsoft.com/office/drawing/2014/main" id="{D98B3BE1-32AE-F465-5718-35602A462AC0}"/>
                  </a:ext>
                </a:extLst>
              </p:cNvPr>
              <p:cNvSpPr txBox="1"/>
              <p:nvPr/>
            </p:nvSpPr>
            <p:spPr>
              <a:xfrm>
                <a:off x="1669672" y="5193514"/>
                <a:ext cx="1404552" cy="276999"/>
              </a:xfrm>
              <a:prstGeom prst="rect">
                <a:avLst/>
              </a:prstGeom>
              <a:noFill/>
            </p:spPr>
            <p:txBody>
              <a:bodyPr wrap="none" rtlCol="0" anchor="ctr">
                <a:spAutoFit/>
              </a:bodyPr>
              <a:lstStyle/>
              <a:p>
                <a:pPr algn="r"/>
                <a:r>
                  <a:rPr lang="en-US" sz="1200" dirty="0">
                    <a:latin typeface="+mn-lt"/>
                  </a:rPr>
                  <a:t>Evolocumab n =</a:t>
                </a:r>
              </a:p>
            </p:txBody>
          </p:sp>
          <p:grpSp>
            <p:nvGrpSpPr>
              <p:cNvPr id="235" name="Group 234">
                <a:extLst>
                  <a:ext uri="{FF2B5EF4-FFF2-40B4-BE49-F238E27FC236}">
                    <a16:creationId xmlns:a16="http://schemas.microsoft.com/office/drawing/2014/main" id="{CBA75D81-CF7A-1576-726D-C3CCAD6471FF}"/>
                  </a:ext>
                </a:extLst>
              </p:cNvPr>
              <p:cNvGrpSpPr/>
              <p:nvPr/>
            </p:nvGrpSpPr>
            <p:grpSpPr>
              <a:xfrm>
                <a:off x="4180457" y="1818380"/>
                <a:ext cx="4322408" cy="277531"/>
                <a:chOff x="5632732" y="1900441"/>
                <a:chExt cx="4322408" cy="277531"/>
              </a:xfrm>
            </p:grpSpPr>
            <p:sp>
              <p:nvSpPr>
                <p:cNvPr id="236" name="Line 63">
                  <a:extLst>
                    <a:ext uri="{FF2B5EF4-FFF2-40B4-BE49-F238E27FC236}">
                      <a16:creationId xmlns:a16="http://schemas.microsoft.com/office/drawing/2014/main" id="{9408AF54-89B1-F46F-6733-2252EA567BD1}"/>
                    </a:ext>
                  </a:extLst>
                </p:cNvPr>
                <p:cNvSpPr>
                  <a:spLocks noChangeShapeType="1"/>
                </p:cNvSpPr>
                <p:nvPr/>
              </p:nvSpPr>
              <p:spPr bwMode="auto">
                <a:xfrm flipH="1">
                  <a:off x="7838786" y="2038940"/>
                  <a:ext cx="280372" cy="0"/>
                </a:xfrm>
                <a:prstGeom prst="line">
                  <a:avLst/>
                </a:prstGeom>
                <a:noFill/>
                <a:ln w="28575" cap="rnd">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37" name="Freeform 64">
                  <a:extLst>
                    <a:ext uri="{FF2B5EF4-FFF2-40B4-BE49-F238E27FC236}">
                      <a16:creationId xmlns:a16="http://schemas.microsoft.com/office/drawing/2014/main" id="{419C2C56-3EA4-ABBB-6B96-07BD9C4A59FB}"/>
                    </a:ext>
                  </a:extLst>
                </p:cNvPr>
                <p:cNvSpPr>
                  <a:spLocks/>
                </p:cNvSpPr>
                <p:nvPr/>
              </p:nvSpPr>
              <p:spPr bwMode="auto">
                <a:xfrm>
                  <a:off x="7916585" y="1973059"/>
                  <a:ext cx="124773" cy="131762"/>
                </a:xfrm>
                <a:custGeom>
                  <a:avLst/>
                  <a:gdLst>
                    <a:gd name="T0" fmla="*/ 0 w 85"/>
                    <a:gd name="T1" fmla="*/ 43 h 83"/>
                    <a:gd name="T2" fmla="*/ 0 w 85"/>
                    <a:gd name="T3" fmla="*/ 43 h 83"/>
                    <a:gd name="T4" fmla="*/ 0 w 85"/>
                    <a:gd name="T5" fmla="*/ 34 h 83"/>
                    <a:gd name="T6" fmla="*/ 2 w 85"/>
                    <a:gd name="T7" fmla="*/ 25 h 83"/>
                    <a:gd name="T8" fmla="*/ 7 w 85"/>
                    <a:gd name="T9" fmla="*/ 18 h 83"/>
                    <a:gd name="T10" fmla="*/ 11 w 85"/>
                    <a:gd name="T11" fmla="*/ 12 h 83"/>
                    <a:gd name="T12" fmla="*/ 18 w 85"/>
                    <a:gd name="T13" fmla="*/ 7 h 83"/>
                    <a:gd name="T14" fmla="*/ 25 w 85"/>
                    <a:gd name="T15" fmla="*/ 3 h 83"/>
                    <a:gd name="T16" fmla="*/ 34 w 85"/>
                    <a:gd name="T17" fmla="*/ 0 h 83"/>
                    <a:gd name="T18" fmla="*/ 42 w 85"/>
                    <a:gd name="T19" fmla="*/ 0 h 83"/>
                    <a:gd name="T20" fmla="*/ 42 w 85"/>
                    <a:gd name="T21" fmla="*/ 0 h 83"/>
                    <a:gd name="T22" fmla="*/ 51 w 85"/>
                    <a:gd name="T23" fmla="*/ 0 h 83"/>
                    <a:gd name="T24" fmla="*/ 58 w 85"/>
                    <a:gd name="T25" fmla="*/ 3 h 83"/>
                    <a:gd name="T26" fmla="*/ 65 w 85"/>
                    <a:gd name="T27" fmla="*/ 7 h 83"/>
                    <a:gd name="T28" fmla="*/ 71 w 85"/>
                    <a:gd name="T29" fmla="*/ 12 h 83"/>
                    <a:gd name="T30" fmla="*/ 76 w 85"/>
                    <a:gd name="T31" fmla="*/ 18 h 83"/>
                    <a:gd name="T32" fmla="*/ 80 w 85"/>
                    <a:gd name="T33" fmla="*/ 25 h 83"/>
                    <a:gd name="T34" fmla="*/ 82 w 85"/>
                    <a:gd name="T35" fmla="*/ 34 h 83"/>
                    <a:gd name="T36" fmla="*/ 85 w 85"/>
                    <a:gd name="T37" fmla="*/ 43 h 83"/>
                    <a:gd name="T38" fmla="*/ 85 w 85"/>
                    <a:gd name="T39" fmla="*/ 43 h 83"/>
                    <a:gd name="T40" fmla="*/ 82 w 85"/>
                    <a:gd name="T41" fmla="*/ 49 h 83"/>
                    <a:gd name="T42" fmla="*/ 80 w 85"/>
                    <a:gd name="T43" fmla="*/ 58 h 83"/>
                    <a:gd name="T44" fmla="*/ 76 w 85"/>
                    <a:gd name="T45" fmla="*/ 65 h 83"/>
                    <a:gd name="T46" fmla="*/ 71 w 85"/>
                    <a:gd name="T47" fmla="*/ 72 h 83"/>
                    <a:gd name="T48" fmla="*/ 65 w 85"/>
                    <a:gd name="T49" fmla="*/ 76 h 83"/>
                    <a:gd name="T50" fmla="*/ 58 w 85"/>
                    <a:gd name="T51" fmla="*/ 80 h 83"/>
                    <a:gd name="T52" fmla="*/ 51 w 85"/>
                    <a:gd name="T53" fmla="*/ 83 h 83"/>
                    <a:gd name="T54" fmla="*/ 42 w 85"/>
                    <a:gd name="T55" fmla="*/ 83 h 83"/>
                    <a:gd name="T56" fmla="*/ 42 w 85"/>
                    <a:gd name="T57" fmla="*/ 83 h 83"/>
                    <a:gd name="T58" fmla="*/ 34 w 85"/>
                    <a:gd name="T59" fmla="*/ 83 h 83"/>
                    <a:gd name="T60" fmla="*/ 25 w 85"/>
                    <a:gd name="T61" fmla="*/ 80 h 83"/>
                    <a:gd name="T62" fmla="*/ 18 w 85"/>
                    <a:gd name="T63" fmla="*/ 76 h 83"/>
                    <a:gd name="T64" fmla="*/ 11 w 85"/>
                    <a:gd name="T65" fmla="*/ 72 h 83"/>
                    <a:gd name="T66" fmla="*/ 7 w 85"/>
                    <a:gd name="T67" fmla="*/ 65 h 83"/>
                    <a:gd name="T68" fmla="*/ 2 w 85"/>
                    <a:gd name="T69" fmla="*/ 58 h 83"/>
                    <a:gd name="T70" fmla="*/ 0 w 85"/>
                    <a:gd name="T71" fmla="*/ 49 h 83"/>
                    <a:gd name="T72" fmla="*/ 0 w 85"/>
                    <a:gd name="T73" fmla="*/ 43 h 83"/>
                    <a:gd name="T74" fmla="*/ 0 w 85"/>
                    <a:gd name="T75" fmla="*/ 4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3">
                      <a:moveTo>
                        <a:pt x="0" y="43"/>
                      </a:moveTo>
                      <a:lnTo>
                        <a:pt x="0" y="43"/>
                      </a:lnTo>
                      <a:lnTo>
                        <a:pt x="0" y="34"/>
                      </a:lnTo>
                      <a:lnTo>
                        <a:pt x="2" y="25"/>
                      </a:lnTo>
                      <a:lnTo>
                        <a:pt x="7" y="18"/>
                      </a:lnTo>
                      <a:lnTo>
                        <a:pt x="11" y="12"/>
                      </a:lnTo>
                      <a:lnTo>
                        <a:pt x="18" y="7"/>
                      </a:lnTo>
                      <a:lnTo>
                        <a:pt x="25" y="3"/>
                      </a:lnTo>
                      <a:lnTo>
                        <a:pt x="34" y="0"/>
                      </a:lnTo>
                      <a:lnTo>
                        <a:pt x="42" y="0"/>
                      </a:lnTo>
                      <a:lnTo>
                        <a:pt x="42" y="0"/>
                      </a:lnTo>
                      <a:lnTo>
                        <a:pt x="51" y="0"/>
                      </a:lnTo>
                      <a:lnTo>
                        <a:pt x="58" y="3"/>
                      </a:lnTo>
                      <a:lnTo>
                        <a:pt x="65" y="7"/>
                      </a:lnTo>
                      <a:lnTo>
                        <a:pt x="71" y="12"/>
                      </a:lnTo>
                      <a:lnTo>
                        <a:pt x="76" y="18"/>
                      </a:lnTo>
                      <a:lnTo>
                        <a:pt x="80" y="25"/>
                      </a:lnTo>
                      <a:lnTo>
                        <a:pt x="82" y="34"/>
                      </a:lnTo>
                      <a:lnTo>
                        <a:pt x="85" y="43"/>
                      </a:lnTo>
                      <a:lnTo>
                        <a:pt x="85" y="43"/>
                      </a:lnTo>
                      <a:lnTo>
                        <a:pt x="82" y="49"/>
                      </a:lnTo>
                      <a:lnTo>
                        <a:pt x="80" y="58"/>
                      </a:lnTo>
                      <a:lnTo>
                        <a:pt x="76" y="65"/>
                      </a:lnTo>
                      <a:lnTo>
                        <a:pt x="71" y="72"/>
                      </a:lnTo>
                      <a:lnTo>
                        <a:pt x="65" y="76"/>
                      </a:lnTo>
                      <a:lnTo>
                        <a:pt x="58" y="80"/>
                      </a:lnTo>
                      <a:lnTo>
                        <a:pt x="51" y="83"/>
                      </a:lnTo>
                      <a:lnTo>
                        <a:pt x="42" y="83"/>
                      </a:lnTo>
                      <a:lnTo>
                        <a:pt x="42" y="83"/>
                      </a:lnTo>
                      <a:lnTo>
                        <a:pt x="34" y="83"/>
                      </a:lnTo>
                      <a:lnTo>
                        <a:pt x="25" y="80"/>
                      </a:lnTo>
                      <a:lnTo>
                        <a:pt x="18" y="76"/>
                      </a:lnTo>
                      <a:lnTo>
                        <a:pt x="11" y="72"/>
                      </a:lnTo>
                      <a:lnTo>
                        <a:pt x="7" y="65"/>
                      </a:lnTo>
                      <a:lnTo>
                        <a:pt x="2" y="58"/>
                      </a:lnTo>
                      <a:lnTo>
                        <a:pt x="0" y="49"/>
                      </a:lnTo>
                      <a:lnTo>
                        <a:pt x="0" y="43"/>
                      </a:lnTo>
                      <a:lnTo>
                        <a:pt x="0" y="43"/>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38" name="TextBox 237">
                  <a:extLst>
                    <a:ext uri="{FF2B5EF4-FFF2-40B4-BE49-F238E27FC236}">
                      <a16:creationId xmlns:a16="http://schemas.microsoft.com/office/drawing/2014/main" id="{725F218A-119D-C683-6E39-EC013440BFD2}"/>
                    </a:ext>
                  </a:extLst>
                </p:cNvPr>
                <p:cNvSpPr txBox="1"/>
                <p:nvPr/>
              </p:nvSpPr>
              <p:spPr>
                <a:xfrm>
                  <a:off x="8140220" y="1900441"/>
                  <a:ext cx="1814920" cy="276999"/>
                </a:xfrm>
                <a:prstGeom prst="rect">
                  <a:avLst/>
                </a:prstGeom>
                <a:noFill/>
              </p:spPr>
              <p:txBody>
                <a:bodyPr wrap="none" rtlCol="0" anchor="ctr">
                  <a:spAutoFit/>
                </a:bodyPr>
                <a:lstStyle/>
                <a:p>
                  <a:r>
                    <a:rPr lang="en-US" sz="1200" dirty="0">
                      <a:latin typeface="+mn-lt"/>
                    </a:rPr>
                    <a:t>Evolocumab (n = 586)</a:t>
                  </a:r>
                </a:p>
              </p:txBody>
            </p:sp>
            <p:sp>
              <p:nvSpPr>
                <p:cNvPr id="239" name="Line 65">
                  <a:extLst>
                    <a:ext uri="{FF2B5EF4-FFF2-40B4-BE49-F238E27FC236}">
                      <a16:creationId xmlns:a16="http://schemas.microsoft.com/office/drawing/2014/main" id="{6ACA8DEF-60D8-20DE-E0CF-B1610A6EB6E4}"/>
                    </a:ext>
                  </a:extLst>
                </p:cNvPr>
                <p:cNvSpPr>
                  <a:spLocks noChangeShapeType="1"/>
                </p:cNvSpPr>
                <p:nvPr/>
              </p:nvSpPr>
              <p:spPr bwMode="auto">
                <a:xfrm flipH="1">
                  <a:off x="5632732" y="2039472"/>
                  <a:ext cx="280372" cy="0"/>
                </a:xfrm>
                <a:prstGeom prst="line">
                  <a:avLst/>
                </a:prstGeom>
                <a:noFill/>
                <a:ln w="28575" cap="rnd">
                  <a:solidFill>
                    <a:srgbClr val="0063C3"/>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40" name="Freeform 66">
                  <a:extLst>
                    <a:ext uri="{FF2B5EF4-FFF2-40B4-BE49-F238E27FC236}">
                      <a16:creationId xmlns:a16="http://schemas.microsoft.com/office/drawing/2014/main" id="{A089222D-6937-20D2-A766-2DCE7B973AB4}"/>
                    </a:ext>
                  </a:extLst>
                </p:cNvPr>
                <p:cNvSpPr>
                  <a:spLocks/>
                </p:cNvSpPr>
                <p:nvPr/>
              </p:nvSpPr>
              <p:spPr bwMode="auto">
                <a:xfrm>
                  <a:off x="5710531" y="1974385"/>
                  <a:ext cx="124773" cy="130175"/>
                </a:xfrm>
                <a:custGeom>
                  <a:avLst/>
                  <a:gdLst>
                    <a:gd name="T0" fmla="*/ 0 w 85"/>
                    <a:gd name="T1" fmla="*/ 42 h 82"/>
                    <a:gd name="T2" fmla="*/ 0 w 85"/>
                    <a:gd name="T3" fmla="*/ 42 h 82"/>
                    <a:gd name="T4" fmla="*/ 0 w 85"/>
                    <a:gd name="T5" fmla="*/ 33 h 82"/>
                    <a:gd name="T6" fmla="*/ 2 w 85"/>
                    <a:gd name="T7" fmla="*/ 24 h 82"/>
                    <a:gd name="T8" fmla="*/ 7 w 85"/>
                    <a:gd name="T9" fmla="*/ 17 h 82"/>
                    <a:gd name="T10" fmla="*/ 11 w 85"/>
                    <a:gd name="T11" fmla="*/ 11 h 82"/>
                    <a:gd name="T12" fmla="*/ 18 w 85"/>
                    <a:gd name="T13" fmla="*/ 6 h 82"/>
                    <a:gd name="T14" fmla="*/ 25 w 85"/>
                    <a:gd name="T15" fmla="*/ 2 h 82"/>
                    <a:gd name="T16" fmla="*/ 34 w 85"/>
                    <a:gd name="T17" fmla="*/ 0 h 82"/>
                    <a:gd name="T18" fmla="*/ 42 w 85"/>
                    <a:gd name="T19" fmla="*/ 0 h 82"/>
                    <a:gd name="T20" fmla="*/ 42 w 85"/>
                    <a:gd name="T21" fmla="*/ 0 h 82"/>
                    <a:gd name="T22" fmla="*/ 51 w 85"/>
                    <a:gd name="T23" fmla="*/ 0 h 82"/>
                    <a:gd name="T24" fmla="*/ 58 w 85"/>
                    <a:gd name="T25" fmla="*/ 2 h 82"/>
                    <a:gd name="T26" fmla="*/ 65 w 85"/>
                    <a:gd name="T27" fmla="*/ 6 h 82"/>
                    <a:gd name="T28" fmla="*/ 71 w 85"/>
                    <a:gd name="T29" fmla="*/ 11 h 82"/>
                    <a:gd name="T30" fmla="*/ 76 w 85"/>
                    <a:gd name="T31" fmla="*/ 17 h 82"/>
                    <a:gd name="T32" fmla="*/ 80 w 85"/>
                    <a:gd name="T33" fmla="*/ 24 h 82"/>
                    <a:gd name="T34" fmla="*/ 82 w 85"/>
                    <a:gd name="T35" fmla="*/ 33 h 82"/>
                    <a:gd name="T36" fmla="*/ 85 w 85"/>
                    <a:gd name="T37" fmla="*/ 42 h 82"/>
                    <a:gd name="T38" fmla="*/ 85 w 85"/>
                    <a:gd name="T39" fmla="*/ 42 h 82"/>
                    <a:gd name="T40" fmla="*/ 82 w 85"/>
                    <a:gd name="T41" fmla="*/ 48 h 82"/>
                    <a:gd name="T42" fmla="*/ 80 w 85"/>
                    <a:gd name="T43" fmla="*/ 57 h 82"/>
                    <a:gd name="T44" fmla="*/ 76 w 85"/>
                    <a:gd name="T45" fmla="*/ 64 h 82"/>
                    <a:gd name="T46" fmla="*/ 71 w 85"/>
                    <a:gd name="T47" fmla="*/ 71 h 82"/>
                    <a:gd name="T48" fmla="*/ 65 w 85"/>
                    <a:gd name="T49" fmla="*/ 75 h 82"/>
                    <a:gd name="T50" fmla="*/ 58 w 85"/>
                    <a:gd name="T51" fmla="*/ 80 h 82"/>
                    <a:gd name="T52" fmla="*/ 51 w 85"/>
                    <a:gd name="T53" fmla="*/ 82 h 82"/>
                    <a:gd name="T54" fmla="*/ 42 w 85"/>
                    <a:gd name="T55" fmla="*/ 82 h 82"/>
                    <a:gd name="T56" fmla="*/ 42 w 85"/>
                    <a:gd name="T57" fmla="*/ 82 h 82"/>
                    <a:gd name="T58" fmla="*/ 34 w 85"/>
                    <a:gd name="T59" fmla="*/ 82 h 82"/>
                    <a:gd name="T60" fmla="*/ 25 w 85"/>
                    <a:gd name="T61" fmla="*/ 80 h 82"/>
                    <a:gd name="T62" fmla="*/ 18 w 85"/>
                    <a:gd name="T63" fmla="*/ 75 h 82"/>
                    <a:gd name="T64" fmla="*/ 11 w 85"/>
                    <a:gd name="T65" fmla="*/ 71 h 82"/>
                    <a:gd name="T66" fmla="*/ 7 w 85"/>
                    <a:gd name="T67" fmla="*/ 64 h 82"/>
                    <a:gd name="T68" fmla="*/ 2 w 85"/>
                    <a:gd name="T69" fmla="*/ 57 h 82"/>
                    <a:gd name="T70" fmla="*/ 0 w 85"/>
                    <a:gd name="T71" fmla="*/ 48 h 82"/>
                    <a:gd name="T72" fmla="*/ 0 w 85"/>
                    <a:gd name="T73" fmla="*/ 42 h 82"/>
                    <a:gd name="T74" fmla="*/ 0 w 85"/>
                    <a:gd name="T75"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2">
                      <a:moveTo>
                        <a:pt x="0" y="42"/>
                      </a:moveTo>
                      <a:lnTo>
                        <a:pt x="0" y="42"/>
                      </a:lnTo>
                      <a:lnTo>
                        <a:pt x="0" y="33"/>
                      </a:lnTo>
                      <a:lnTo>
                        <a:pt x="2" y="24"/>
                      </a:lnTo>
                      <a:lnTo>
                        <a:pt x="7" y="17"/>
                      </a:lnTo>
                      <a:lnTo>
                        <a:pt x="11" y="11"/>
                      </a:lnTo>
                      <a:lnTo>
                        <a:pt x="18" y="6"/>
                      </a:lnTo>
                      <a:lnTo>
                        <a:pt x="25" y="2"/>
                      </a:lnTo>
                      <a:lnTo>
                        <a:pt x="34" y="0"/>
                      </a:lnTo>
                      <a:lnTo>
                        <a:pt x="42" y="0"/>
                      </a:lnTo>
                      <a:lnTo>
                        <a:pt x="42" y="0"/>
                      </a:lnTo>
                      <a:lnTo>
                        <a:pt x="51" y="0"/>
                      </a:lnTo>
                      <a:lnTo>
                        <a:pt x="58" y="2"/>
                      </a:lnTo>
                      <a:lnTo>
                        <a:pt x="65" y="6"/>
                      </a:lnTo>
                      <a:lnTo>
                        <a:pt x="71" y="11"/>
                      </a:lnTo>
                      <a:lnTo>
                        <a:pt x="76" y="17"/>
                      </a:lnTo>
                      <a:lnTo>
                        <a:pt x="80" y="24"/>
                      </a:lnTo>
                      <a:lnTo>
                        <a:pt x="82" y="33"/>
                      </a:lnTo>
                      <a:lnTo>
                        <a:pt x="85" y="42"/>
                      </a:lnTo>
                      <a:lnTo>
                        <a:pt x="85" y="42"/>
                      </a:lnTo>
                      <a:lnTo>
                        <a:pt x="82" y="48"/>
                      </a:lnTo>
                      <a:lnTo>
                        <a:pt x="80" y="57"/>
                      </a:lnTo>
                      <a:lnTo>
                        <a:pt x="76" y="64"/>
                      </a:lnTo>
                      <a:lnTo>
                        <a:pt x="71" y="71"/>
                      </a:lnTo>
                      <a:lnTo>
                        <a:pt x="65" y="75"/>
                      </a:lnTo>
                      <a:lnTo>
                        <a:pt x="58" y="80"/>
                      </a:lnTo>
                      <a:lnTo>
                        <a:pt x="51" y="82"/>
                      </a:lnTo>
                      <a:lnTo>
                        <a:pt x="42" y="82"/>
                      </a:lnTo>
                      <a:lnTo>
                        <a:pt x="42" y="82"/>
                      </a:lnTo>
                      <a:lnTo>
                        <a:pt x="34" y="82"/>
                      </a:lnTo>
                      <a:lnTo>
                        <a:pt x="25" y="80"/>
                      </a:lnTo>
                      <a:lnTo>
                        <a:pt x="18" y="75"/>
                      </a:lnTo>
                      <a:lnTo>
                        <a:pt x="11" y="71"/>
                      </a:lnTo>
                      <a:lnTo>
                        <a:pt x="7" y="64"/>
                      </a:lnTo>
                      <a:lnTo>
                        <a:pt x="2" y="57"/>
                      </a:lnTo>
                      <a:lnTo>
                        <a:pt x="0" y="48"/>
                      </a:lnTo>
                      <a:lnTo>
                        <a:pt x="0" y="42"/>
                      </a:lnTo>
                      <a:lnTo>
                        <a:pt x="0" y="42"/>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241" name="TextBox 240">
                  <a:extLst>
                    <a:ext uri="{FF2B5EF4-FFF2-40B4-BE49-F238E27FC236}">
                      <a16:creationId xmlns:a16="http://schemas.microsoft.com/office/drawing/2014/main" id="{66AF4578-DEE2-DAFA-5A99-3F538109616B}"/>
                    </a:ext>
                  </a:extLst>
                </p:cNvPr>
                <p:cNvSpPr txBox="1"/>
                <p:nvPr/>
              </p:nvSpPr>
              <p:spPr>
                <a:xfrm>
                  <a:off x="5934166" y="1900973"/>
                  <a:ext cx="1500732" cy="276999"/>
                </a:xfrm>
                <a:prstGeom prst="rect">
                  <a:avLst/>
                </a:prstGeom>
                <a:noFill/>
              </p:spPr>
              <p:txBody>
                <a:bodyPr wrap="none" rtlCol="0" anchor="ctr">
                  <a:spAutoFit/>
                </a:bodyPr>
                <a:lstStyle/>
                <a:p>
                  <a:r>
                    <a:rPr lang="en-US" sz="1200" dirty="0">
                      <a:latin typeface="+mn-lt"/>
                    </a:rPr>
                    <a:t>Placebo (n = 618)</a:t>
                  </a:r>
                </a:p>
              </p:txBody>
            </p:sp>
          </p:grpSp>
        </p:grpSp>
      </p:grpSp>
      <p:pic>
        <p:nvPicPr>
          <p:cNvPr id="6" name="Graphic 5" descr="House with solid fill">
            <a:hlinkClick r:id="rId3" action="ppaction://hlinksldjump"/>
            <a:extLst>
              <a:ext uri="{FF2B5EF4-FFF2-40B4-BE49-F238E27FC236}">
                <a16:creationId xmlns:a16="http://schemas.microsoft.com/office/drawing/2014/main" id="{25B8C433-28D8-8B4D-165B-168260B5EA4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61278765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015663"/>
          </a:xfrm>
        </p:spPr>
        <p:txBody>
          <a:bodyPr/>
          <a:lstStyle/>
          <a:p>
            <a:r>
              <a:rPr lang="en-US" sz="3300" dirty="0"/>
              <a:t>Episodic Memory Scores Were Similar for Both the Groups at All Study Time Points</a:t>
            </a:r>
          </a:p>
        </p:txBody>
      </p:sp>
      <p:grpSp>
        <p:nvGrpSpPr>
          <p:cNvPr id="20" name="Group 19">
            <a:extLst>
              <a:ext uri="{FF2B5EF4-FFF2-40B4-BE49-F238E27FC236}">
                <a16:creationId xmlns:a16="http://schemas.microsoft.com/office/drawing/2014/main" id="{EFC44F94-52F0-441E-61F3-DF545EFD5739}"/>
              </a:ext>
            </a:extLst>
          </p:cNvPr>
          <p:cNvGrpSpPr/>
          <p:nvPr/>
        </p:nvGrpSpPr>
        <p:grpSpPr>
          <a:xfrm>
            <a:off x="1808519" y="2232651"/>
            <a:ext cx="8594197" cy="3680574"/>
            <a:chOff x="1810348" y="1778216"/>
            <a:chExt cx="8594197" cy="3680574"/>
          </a:xfrm>
        </p:grpSpPr>
        <p:sp>
          <p:nvSpPr>
            <p:cNvPr id="21" name="Line 67"/>
            <p:cNvSpPr>
              <a:spLocks noChangeShapeType="1"/>
            </p:cNvSpPr>
            <p:nvPr/>
          </p:nvSpPr>
          <p:spPr bwMode="auto">
            <a:xfrm flipH="1">
              <a:off x="4911189" y="3532620"/>
              <a:ext cx="107195" cy="0"/>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2" name="Line 68"/>
            <p:cNvSpPr>
              <a:spLocks noChangeShapeType="1"/>
            </p:cNvSpPr>
            <p:nvPr/>
          </p:nvSpPr>
          <p:spPr bwMode="auto">
            <a:xfrm flipH="1">
              <a:off x="4911189" y="3934739"/>
              <a:ext cx="107195" cy="0"/>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3" name="Line 69"/>
            <p:cNvSpPr>
              <a:spLocks noChangeShapeType="1"/>
            </p:cNvSpPr>
            <p:nvPr/>
          </p:nvSpPr>
          <p:spPr bwMode="auto">
            <a:xfrm>
              <a:off x="4964052" y="3532620"/>
              <a:ext cx="0" cy="402119"/>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4" name="Line 70"/>
            <p:cNvSpPr>
              <a:spLocks noChangeShapeType="1"/>
            </p:cNvSpPr>
            <p:nvPr/>
          </p:nvSpPr>
          <p:spPr bwMode="auto">
            <a:xfrm flipH="1">
              <a:off x="5021797" y="3503434"/>
              <a:ext cx="108663" cy="0"/>
            </a:xfrm>
            <a:prstGeom prst="line">
              <a:avLst/>
            </a:prstGeom>
            <a:noFill/>
            <a:ln w="14288">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5" name="Line 71"/>
            <p:cNvSpPr>
              <a:spLocks noChangeShapeType="1"/>
            </p:cNvSpPr>
            <p:nvPr/>
          </p:nvSpPr>
          <p:spPr bwMode="auto">
            <a:xfrm flipH="1">
              <a:off x="5021797" y="3907174"/>
              <a:ext cx="108663" cy="0"/>
            </a:xfrm>
            <a:prstGeom prst="line">
              <a:avLst/>
            </a:prstGeom>
            <a:noFill/>
            <a:ln w="14288">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6" name="Line 72"/>
            <p:cNvSpPr>
              <a:spLocks noChangeShapeType="1"/>
            </p:cNvSpPr>
            <p:nvPr/>
          </p:nvSpPr>
          <p:spPr bwMode="auto">
            <a:xfrm>
              <a:off x="5074660" y="3503434"/>
              <a:ext cx="0" cy="403740"/>
            </a:xfrm>
            <a:prstGeom prst="line">
              <a:avLst/>
            </a:prstGeom>
            <a:noFill/>
            <a:ln w="14288">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7" name="Line 73"/>
            <p:cNvSpPr>
              <a:spLocks noChangeShapeType="1"/>
            </p:cNvSpPr>
            <p:nvPr/>
          </p:nvSpPr>
          <p:spPr bwMode="auto">
            <a:xfrm flipH="1">
              <a:off x="6702660" y="3748272"/>
              <a:ext cx="107195" cy="0"/>
            </a:xfrm>
            <a:prstGeom prst="line">
              <a:avLst/>
            </a:prstGeom>
            <a:noFill/>
            <a:ln w="14288">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8" name="Line 74"/>
            <p:cNvSpPr>
              <a:spLocks noChangeShapeType="1"/>
            </p:cNvSpPr>
            <p:nvPr/>
          </p:nvSpPr>
          <p:spPr bwMode="auto">
            <a:xfrm flipH="1">
              <a:off x="6702660" y="4147148"/>
              <a:ext cx="107195" cy="0"/>
            </a:xfrm>
            <a:prstGeom prst="line">
              <a:avLst/>
            </a:prstGeom>
            <a:noFill/>
            <a:ln w="14288">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9" name="Line 75"/>
            <p:cNvSpPr>
              <a:spLocks noChangeShapeType="1"/>
            </p:cNvSpPr>
            <p:nvPr/>
          </p:nvSpPr>
          <p:spPr bwMode="auto">
            <a:xfrm>
              <a:off x="6754055" y="3748272"/>
              <a:ext cx="0" cy="398876"/>
            </a:xfrm>
            <a:prstGeom prst="line">
              <a:avLst/>
            </a:prstGeom>
            <a:noFill/>
            <a:ln w="14288">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30" name="Line 76"/>
            <p:cNvSpPr>
              <a:spLocks noChangeShapeType="1"/>
            </p:cNvSpPr>
            <p:nvPr/>
          </p:nvSpPr>
          <p:spPr bwMode="auto">
            <a:xfrm flipH="1">
              <a:off x="10062402" y="3034836"/>
              <a:ext cx="107195" cy="0"/>
            </a:xfrm>
            <a:prstGeom prst="line">
              <a:avLst/>
            </a:prstGeom>
            <a:noFill/>
            <a:ln w="14288">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31" name="Line 77"/>
            <p:cNvSpPr>
              <a:spLocks noChangeShapeType="1"/>
            </p:cNvSpPr>
            <p:nvPr/>
          </p:nvSpPr>
          <p:spPr bwMode="auto">
            <a:xfrm flipH="1">
              <a:off x="10062402" y="3509920"/>
              <a:ext cx="107195" cy="0"/>
            </a:xfrm>
            <a:prstGeom prst="line">
              <a:avLst/>
            </a:prstGeom>
            <a:noFill/>
            <a:ln w="14288">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32" name="Line 78"/>
            <p:cNvSpPr>
              <a:spLocks noChangeShapeType="1"/>
            </p:cNvSpPr>
            <p:nvPr/>
          </p:nvSpPr>
          <p:spPr bwMode="auto">
            <a:xfrm>
              <a:off x="10113797" y="3034836"/>
              <a:ext cx="0" cy="475084"/>
            </a:xfrm>
            <a:prstGeom prst="line">
              <a:avLst/>
            </a:prstGeom>
            <a:noFill/>
            <a:ln w="14288">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33" name="Line 79"/>
            <p:cNvSpPr>
              <a:spLocks noChangeShapeType="1"/>
            </p:cNvSpPr>
            <p:nvPr/>
          </p:nvSpPr>
          <p:spPr bwMode="auto">
            <a:xfrm flipH="1">
              <a:off x="6593997" y="3772594"/>
              <a:ext cx="111600" cy="0"/>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34" name="Line 80"/>
            <p:cNvSpPr>
              <a:spLocks noChangeShapeType="1"/>
            </p:cNvSpPr>
            <p:nvPr/>
          </p:nvSpPr>
          <p:spPr bwMode="auto">
            <a:xfrm flipH="1">
              <a:off x="6593997" y="4184441"/>
              <a:ext cx="111600" cy="0"/>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35" name="Line 81"/>
            <p:cNvSpPr>
              <a:spLocks noChangeShapeType="1"/>
            </p:cNvSpPr>
            <p:nvPr/>
          </p:nvSpPr>
          <p:spPr bwMode="auto">
            <a:xfrm>
              <a:off x="6649797" y="3772594"/>
              <a:ext cx="0" cy="406983"/>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36" name="Line 82"/>
            <p:cNvSpPr>
              <a:spLocks noChangeShapeType="1"/>
            </p:cNvSpPr>
            <p:nvPr/>
          </p:nvSpPr>
          <p:spPr bwMode="auto">
            <a:xfrm flipH="1">
              <a:off x="9961082" y="3096451"/>
              <a:ext cx="111600" cy="0"/>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37" name="Line 83"/>
            <p:cNvSpPr>
              <a:spLocks noChangeShapeType="1"/>
            </p:cNvSpPr>
            <p:nvPr/>
          </p:nvSpPr>
          <p:spPr bwMode="auto">
            <a:xfrm flipH="1">
              <a:off x="9961082" y="3550456"/>
              <a:ext cx="111600" cy="0"/>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38" name="Line 84"/>
            <p:cNvSpPr>
              <a:spLocks noChangeShapeType="1"/>
            </p:cNvSpPr>
            <p:nvPr/>
          </p:nvSpPr>
          <p:spPr bwMode="auto">
            <a:xfrm>
              <a:off x="10016882" y="3096451"/>
              <a:ext cx="0" cy="454005"/>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39" name="Line 85"/>
            <p:cNvSpPr>
              <a:spLocks noChangeShapeType="1"/>
            </p:cNvSpPr>
            <p:nvPr/>
          </p:nvSpPr>
          <p:spPr bwMode="auto">
            <a:xfrm flipH="1">
              <a:off x="2911202" y="1896581"/>
              <a:ext cx="95448"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40" name="Line 86"/>
            <p:cNvSpPr>
              <a:spLocks noChangeShapeType="1"/>
            </p:cNvSpPr>
            <p:nvPr/>
          </p:nvSpPr>
          <p:spPr bwMode="auto">
            <a:xfrm flipH="1">
              <a:off x="2911202" y="2397608"/>
              <a:ext cx="95448"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42" name="Line 87"/>
            <p:cNvSpPr>
              <a:spLocks noChangeShapeType="1"/>
            </p:cNvSpPr>
            <p:nvPr/>
          </p:nvSpPr>
          <p:spPr bwMode="auto">
            <a:xfrm flipH="1">
              <a:off x="2911202" y="2893771"/>
              <a:ext cx="95448"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43" name="Line 88"/>
            <p:cNvSpPr>
              <a:spLocks noChangeShapeType="1"/>
            </p:cNvSpPr>
            <p:nvPr/>
          </p:nvSpPr>
          <p:spPr bwMode="auto">
            <a:xfrm flipH="1">
              <a:off x="2911202" y="3402904"/>
              <a:ext cx="95448"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44" name="Line 89"/>
            <p:cNvSpPr>
              <a:spLocks noChangeShapeType="1"/>
            </p:cNvSpPr>
            <p:nvPr/>
          </p:nvSpPr>
          <p:spPr bwMode="auto">
            <a:xfrm flipH="1">
              <a:off x="2911202" y="3902310"/>
              <a:ext cx="95448"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45" name="Line 90"/>
            <p:cNvSpPr>
              <a:spLocks noChangeShapeType="1"/>
            </p:cNvSpPr>
            <p:nvPr/>
          </p:nvSpPr>
          <p:spPr bwMode="auto">
            <a:xfrm flipH="1">
              <a:off x="2911202" y="4391986"/>
              <a:ext cx="95448"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46" name="Freeform 91"/>
            <p:cNvSpPr>
              <a:spLocks/>
            </p:cNvSpPr>
            <p:nvPr/>
          </p:nvSpPr>
          <p:spPr bwMode="auto">
            <a:xfrm>
              <a:off x="2999308" y="1896581"/>
              <a:ext cx="7405237" cy="2495405"/>
            </a:xfrm>
            <a:custGeom>
              <a:avLst/>
              <a:gdLst>
                <a:gd name="T0" fmla="*/ 0 w 5043"/>
                <a:gd name="T1" fmla="*/ 0 h 1539"/>
                <a:gd name="T2" fmla="*/ 0 w 5043"/>
                <a:gd name="T3" fmla="*/ 1539 h 1539"/>
                <a:gd name="T4" fmla="*/ 5043 w 5043"/>
                <a:gd name="T5" fmla="*/ 1539 h 1539"/>
              </a:gdLst>
              <a:ahLst/>
              <a:cxnLst>
                <a:cxn ang="0">
                  <a:pos x="T0" y="T1"/>
                </a:cxn>
                <a:cxn ang="0">
                  <a:pos x="T2" y="T3"/>
                </a:cxn>
                <a:cxn ang="0">
                  <a:pos x="T4" y="T5"/>
                </a:cxn>
              </a:cxnLst>
              <a:rect l="0" t="0" r="r" b="b"/>
              <a:pathLst>
                <a:path w="5043" h="1539">
                  <a:moveTo>
                    <a:pt x="0" y="0"/>
                  </a:moveTo>
                  <a:lnTo>
                    <a:pt x="0" y="1539"/>
                  </a:lnTo>
                  <a:lnTo>
                    <a:pt x="5043" y="1539"/>
                  </a:lnTo>
                </a:path>
              </a:pathLst>
            </a:custGeom>
            <a:noFill/>
            <a:ln w="12700">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47" name="Line 92"/>
            <p:cNvSpPr>
              <a:spLocks noChangeShapeType="1"/>
            </p:cNvSpPr>
            <p:nvPr/>
          </p:nvSpPr>
          <p:spPr bwMode="auto">
            <a:xfrm>
              <a:off x="3329702" y="4388743"/>
              <a:ext cx="0" cy="105394"/>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48" name="Line 93"/>
            <p:cNvSpPr>
              <a:spLocks noChangeShapeType="1"/>
            </p:cNvSpPr>
            <p:nvPr/>
          </p:nvSpPr>
          <p:spPr bwMode="auto">
            <a:xfrm>
              <a:off x="5018384" y="4388743"/>
              <a:ext cx="0" cy="105394"/>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49" name="Line 94"/>
            <p:cNvSpPr>
              <a:spLocks noChangeShapeType="1"/>
            </p:cNvSpPr>
            <p:nvPr/>
          </p:nvSpPr>
          <p:spPr bwMode="auto">
            <a:xfrm>
              <a:off x="6705597" y="4388743"/>
              <a:ext cx="0" cy="105394"/>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50" name="Line 95"/>
            <p:cNvSpPr>
              <a:spLocks noChangeShapeType="1"/>
            </p:cNvSpPr>
            <p:nvPr/>
          </p:nvSpPr>
          <p:spPr bwMode="auto">
            <a:xfrm>
              <a:off x="10081492" y="4388743"/>
              <a:ext cx="0" cy="105394"/>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56" name="Rectangle 101"/>
            <p:cNvSpPr>
              <a:spLocks noChangeArrowheads="1"/>
            </p:cNvSpPr>
            <p:nvPr/>
          </p:nvSpPr>
          <p:spPr bwMode="auto">
            <a:xfrm>
              <a:off x="2658241" y="4284971"/>
              <a:ext cx="1891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400" dirty="0">
                  <a:latin typeface="+mn-lt"/>
                </a:rPr>
                <a:t>–6</a:t>
              </a:r>
              <a:endParaRPr lang="en-US" altLang="en-US" sz="1600" dirty="0">
                <a:latin typeface="+mn-lt"/>
              </a:endParaRPr>
            </a:p>
          </p:txBody>
        </p:sp>
        <p:sp>
          <p:nvSpPr>
            <p:cNvPr id="57" name="Rectangle 102"/>
            <p:cNvSpPr>
              <a:spLocks noChangeArrowheads="1"/>
            </p:cNvSpPr>
            <p:nvPr/>
          </p:nvSpPr>
          <p:spPr bwMode="auto">
            <a:xfrm>
              <a:off x="2658241" y="3783944"/>
              <a:ext cx="1891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400" dirty="0">
                  <a:latin typeface="+mn-lt"/>
                </a:rPr>
                <a:t>–3</a:t>
              </a:r>
              <a:endParaRPr lang="en-US" altLang="en-US" sz="1600" dirty="0">
                <a:latin typeface="+mn-lt"/>
              </a:endParaRPr>
            </a:p>
          </p:txBody>
        </p:sp>
        <p:sp>
          <p:nvSpPr>
            <p:cNvPr id="58" name="Rectangle 103"/>
            <p:cNvSpPr>
              <a:spLocks noChangeArrowheads="1"/>
            </p:cNvSpPr>
            <p:nvPr/>
          </p:nvSpPr>
          <p:spPr bwMode="auto">
            <a:xfrm>
              <a:off x="2748009" y="3284538"/>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0</a:t>
              </a:r>
              <a:endParaRPr lang="en-US" altLang="en-US" sz="1600" dirty="0">
                <a:latin typeface="+mn-lt"/>
              </a:endParaRPr>
            </a:p>
          </p:txBody>
        </p:sp>
        <p:sp>
          <p:nvSpPr>
            <p:cNvPr id="59" name="Rectangle 104"/>
            <p:cNvSpPr>
              <a:spLocks noChangeArrowheads="1"/>
            </p:cNvSpPr>
            <p:nvPr/>
          </p:nvSpPr>
          <p:spPr bwMode="auto">
            <a:xfrm>
              <a:off x="2748009" y="2783512"/>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3</a:t>
              </a:r>
              <a:endParaRPr lang="en-US" altLang="en-US" sz="1600" dirty="0">
                <a:latin typeface="+mn-lt"/>
              </a:endParaRPr>
            </a:p>
          </p:txBody>
        </p:sp>
        <p:sp>
          <p:nvSpPr>
            <p:cNvPr id="60" name="Rectangle 105"/>
            <p:cNvSpPr>
              <a:spLocks noChangeArrowheads="1"/>
            </p:cNvSpPr>
            <p:nvPr/>
          </p:nvSpPr>
          <p:spPr bwMode="auto">
            <a:xfrm>
              <a:off x="2748009" y="2282485"/>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6</a:t>
              </a:r>
              <a:endParaRPr lang="en-US" altLang="en-US" sz="1600" dirty="0">
                <a:latin typeface="+mn-lt"/>
              </a:endParaRPr>
            </a:p>
          </p:txBody>
        </p:sp>
        <p:sp>
          <p:nvSpPr>
            <p:cNvPr id="61" name="Rectangle 106"/>
            <p:cNvSpPr>
              <a:spLocks noChangeArrowheads="1"/>
            </p:cNvSpPr>
            <p:nvPr/>
          </p:nvSpPr>
          <p:spPr bwMode="auto">
            <a:xfrm>
              <a:off x="2748009" y="1778216"/>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9</a:t>
              </a:r>
              <a:endParaRPr lang="en-US" altLang="en-US" sz="1600" dirty="0">
                <a:latin typeface="+mn-lt"/>
              </a:endParaRPr>
            </a:p>
          </p:txBody>
        </p:sp>
        <p:sp>
          <p:nvSpPr>
            <p:cNvPr id="62" name="Freeform 107"/>
            <p:cNvSpPr>
              <a:spLocks/>
            </p:cNvSpPr>
            <p:nvPr/>
          </p:nvSpPr>
          <p:spPr bwMode="auto">
            <a:xfrm>
              <a:off x="3279776" y="3315346"/>
              <a:ext cx="6720954" cy="663172"/>
            </a:xfrm>
            <a:custGeom>
              <a:avLst/>
              <a:gdLst>
                <a:gd name="T0" fmla="*/ 4577 w 4577"/>
                <a:gd name="T1" fmla="*/ 0 h 409"/>
                <a:gd name="T2" fmla="*/ 2289 w 4577"/>
                <a:gd name="T3" fmla="*/ 409 h 409"/>
                <a:gd name="T4" fmla="*/ 1147 w 4577"/>
                <a:gd name="T5" fmla="*/ 258 h 409"/>
                <a:gd name="T6" fmla="*/ 0 w 4577"/>
                <a:gd name="T7" fmla="*/ 49 h 409"/>
              </a:gdLst>
              <a:ahLst/>
              <a:cxnLst>
                <a:cxn ang="0">
                  <a:pos x="T0" y="T1"/>
                </a:cxn>
                <a:cxn ang="0">
                  <a:pos x="T2" y="T3"/>
                </a:cxn>
                <a:cxn ang="0">
                  <a:pos x="T4" y="T5"/>
                </a:cxn>
                <a:cxn ang="0">
                  <a:pos x="T6" y="T7"/>
                </a:cxn>
              </a:cxnLst>
              <a:rect l="0" t="0" r="r" b="b"/>
              <a:pathLst>
                <a:path w="4577" h="409">
                  <a:moveTo>
                    <a:pt x="4577" y="0"/>
                  </a:moveTo>
                  <a:lnTo>
                    <a:pt x="2289" y="409"/>
                  </a:lnTo>
                  <a:lnTo>
                    <a:pt x="1147" y="258"/>
                  </a:lnTo>
                  <a:lnTo>
                    <a:pt x="0" y="49"/>
                  </a:lnTo>
                </a:path>
              </a:pathLst>
            </a:custGeom>
            <a:noFill/>
            <a:ln w="28575">
              <a:solidFill>
                <a:srgbClr val="FF672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63" name="Freeform 108"/>
            <p:cNvSpPr>
              <a:spLocks/>
            </p:cNvSpPr>
            <p:nvPr/>
          </p:nvSpPr>
          <p:spPr bwMode="auto">
            <a:xfrm>
              <a:off x="3381096" y="3273189"/>
              <a:ext cx="6729764" cy="664793"/>
            </a:xfrm>
            <a:custGeom>
              <a:avLst/>
              <a:gdLst>
                <a:gd name="T0" fmla="*/ 4583 w 4583"/>
                <a:gd name="T1" fmla="*/ 0 h 410"/>
                <a:gd name="T2" fmla="*/ 2288 w 4583"/>
                <a:gd name="T3" fmla="*/ 410 h 410"/>
                <a:gd name="T4" fmla="*/ 1151 w 4583"/>
                <a:gd name="T5" fmla="*/ 264 h 410"/>
                <a:gd name="T6" fmla="*/ 0 w 4583"/>
                <a:gd name="T7" fmla="*/ 75 h 410"/>
              </a:gdLst>
              <a:ahLst/>
              <a:cxnLst>
                <a:cxn ang="0">
                  <a:pos x="T0" y="T1"/>
                </a:cxn>
                <a:cxn ang="0">
                  <a:pos x="T2" y="T3"/>
                </a:cxn>
                <a:cxn ang="0">
                  <a:pos x="T4" y="T5"/>
                </a:cxn>
                <a:cxn ang="0">
                  <a:pos x="T6" y="T7"/>
                </a:cxn>
              </a:cxnLst>
              <a:rect l="0" t="0" r="r" b="b"/>
              <a:pathLst>
                <a:path w="4583" h="410">
                  <a:moveTo>
                    <a:pt x="4583" y="0"/>
                  </a:moveTo>
                  <a:lnTo>
                    <a:pt x="2288" y="410"/>
                  </a:lnTo>
                  <a:lnTo>
                    <a:pt x="1151" y="264"/>
                  </a:lnTo>
                  <a:lnTo>
                    <a:pt x="0" y="75"/>
                  </a:lnTo>
                </a:path>
              </a:pathLst>
            </a:custGeom>
            <a:noFill/>
            <a:ln w="28575">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64" name="Freeform 109"/>
            <p:cNvSpPr>
              <a:spLocks/>
            </p:cNvSpPr>
            <p:nvPr/>
          </p:nvSpPr>
          <p:spPr bwMode="auto">
            <a:xfrm>
              <a:off x="3225444" y="3329939"/>
              <a:ext cx="123347" cy="132959"/>
            </a:xfrm>
            <a:custGeom>
              <a:avLst/>
              <a:gdLst>
                <a:gd name="T0" fmla="*/ 0 w 84"/>
                <a:gd name="T1" fmla="*/ 40 h 82"/>
                <a:gd name="T2" fmla="*/ 0 w 84"/>
                <a:gd name="T3" fmla="*/ 40 h 82"/>
                <a:gd name="T4" fmla="*/ 2 w 84"/>
                <a:gd name="T5" fmla="*/ 33 h 82"/>
                <a:gd name="T6" fmla="*/ 4 w 84"/>
                <a:gd name="T7" fmla="*/ 25 h 82"/>
                <a:gd name="T8" fmla="*/ 6 w 84"/>
                <a:gd name="T9" fmla="*/ 18 h 82"/>
                <a:gd name="T10" fmla="*/ 13 w 84"/>
                <a:gd name="T11" fmla="*/ 11 h 82"/>
                <a:gd name="T12" fmla="*/ 20 w 84"/>
                <a:gd name="T13" fmla="*/ 7 h 82"/>
                <a:gd name="T14" fmla="*/ 26 w 84"/>
                <a:gd name="T15" fmla="*/ 2 h 82"/>
                <a:gd name="T16" fmla="*/ 33 w 84"/>
                <a:gd name="T17" fmla="*/ 0 h 82"/>
                <a:gd name="T18" fmla="*/ 42 w 84"/>
                <a:gd name="T19" fmla="*/ 0 h 82"/>
                <a:gd name="T20" fmla="*/ 42 w 84"/>
                <a:gd name="T21" fmla="*/ 0 h 82"/>
                <a:gd name="T22" fmla="*/ 51 w 84"/>
                <a:gd name="T23" fmla="*/ 0 h 82"/>
                <a:gd name="T24" fmla="*/ 60 w 84"/>
                <a:gd name="T25" fmla="*/ 2 h 82"/>
                <a:gd name="T26" fmla="*/ 66 w 84"/>
                <a:gd name="T27" fmla="*/ 7 h 82"/>
                <a:gd name="T28" fmla="*/ 73 w 84"/>
                <a:gd name="T29" fmla="*/ 11 h 82"/>
                <a:gd name="T30" fmla="*/ 77 w 84"/>
                <a:gd name="T31" fmla="*/ 18 h 82"/>
                <a:gd name="T32" fmla="*/ 82 w 84"/>
                <a:gd name="T33" fmla="*/ 25 h 82"/>
                <a:gd name="T34" fmla="*/ 84 w 84"/>
                <a:gd name="T35" fmla="*/ 33 h 82"/>
                <a:gd name="T36" fmla="*/ 84 w 84"/>
                <a:gd name="T37" fmla="*/ 40 h 82"/>
                <a:gd name="T38" fmla="*/ 84 w 84"/>
                <a:gd name="T39" fmla="*/ 40 h 82"/>
                <a:gd name="T40" fmla="*/ 84 w 84"/>
                <a:gd name="T41" fmla="*/ 49 h 82"/>
                <a:gd name="T42" fmla="*/ 82 w 84"/>
                <a:gd name="T43" fmla="*/ 58 h 82"/>
                <a:gd name="T44" fmla="*/ 77 w 84"/>
                <a:gd name="T45" fmla="*/ 65 h 82"/>
                <a:gd name="T46" fmla="*/ 73 w 84"/>
                <a:gd name="T47" fmla="*/ 71 h 82"/>
                <a:gd name="T48" fmla="*/ 66 w 84"/>
                <a:gd name="T49" fmla="*/ 76 h 82"/>
                <a:gd name="T50" fmla="*/ 60 w 84"/>
                <a:gd name="T51" fmla="*/ 80 h 82"/>
                <a:gd name="T52" fmla="*/ 51 w 84"/>
                <a:gd name="T53" fmla="*/ 82 h 82"/>
                <a:gd name="T54" fmla="*/ 42 w 84"/>
                <a:gd name="T55" fmla="*/ 82 h 82"/>
                <a:gd name="T56" fmla="*/ 42 w 84"/>
                <a:gd name="T57" fmla="*/ 82 h 82"/>
                <a:gd name="T58" fmla="*/ 33 w 84"/>
                <a:gd name="T59" fmla="*/ 82 h 82"/>
                <a:gd name="T60" fmla="*/ 26 w 84"/>
                <a:gd name="T61" fmla="*/ 80 h 82"/>
                <a:gd name="T62" fmla="*/ 20 w 84"/>
                <a:gd name="T63" fmla="*/ 76 h 82"/>
                <a:gd name="T64" fmla="*/ 13 w 84"/>
                <a:gd name="T65" fmla="*/ 71 h 82"/>
                <a:gd name="T66" fmla="*/ 6 w 84"/>
                <a:gd name="T67" fmla="*/ 65 h 82"/>
                <a:gd name="T68" fmla="*/ 4 w 84"/>
                <a:gd name="T69" fmla="*/ 58 h 82"/>
                <a:gd name="T70" fmla="*/ 2 w 84"/>
                <a:gd name="T71" fmla="*/ 49 h 82"/>
                <a:gd name="T72" fmla="*/ 0 w 84"/>
                <a:gd name="T73" fmla="*/ 40 h 82"/>
                <a:gd name="T74" fmla="*/ 0 w 84"/>
                <a:gd name="T75"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 h="82">
                  <a:moveTo>
                    <a:pt x="0" y="40"/>
                  </a:moveTo>
                  <a:lnTo>
                    <a:pt x="0" y="40"/>
                  </a:lnTo>
                  <a:lnTo>
                    <a:pt x="2" y="33"/>
                  </a:lnTo>
                  <a:lnTo>
                    <a:pt x="4" y="25"/>
                  </a:lnTo>
                  <a:lnTo>
                    <a:pt x="6" y="18"/>
                  </a:lnTo>
                  <a:lnTo>
                    <a:pt x="13" y="11"/>
                  </a:lnTo>
                  <a:lnTo>
                    <a:pt x="20" y="7"/>
                  </a:lnTo>
                  <a:lnTo>
                    <a:pt x="26" y="2"/>
                  </a:lnTo>
                  <a:lnTo>
                    <a:pt x="33" y="0"/>
                  </a:lnTo>
                  <a:lnTo>
                    <a:pt x="42" y="0"/>
                  </a:lnTo>
                  <a:lnTo>
                    <a:pt x="42" y="0"/>
                  </a:lnTo>
                  <a:lnTo>
                    <a:pt x="51" y="0"/>
                  </a:lnTo>
                  <a:lnTo>
                    <a:pt x="60" y="2"/>
                  </a:lnTo>
                  <a:lnTo>
                    <a:pt x="66" y="7"/>
                  </a:lnTo>
                  <a:lnTo>
                    <a:pt x="73" y="11"/>
                  </a:lnTo>
                  <a:lnTo>
                    <a:pt x="77" y="18"/>
                  </a:lnTo>
                  <a:lnTo>
                    <a:pt x="82" y="25"/>
                  </a:lnTo>
                  <a:lnTo>
                    <a:pt x="84" y="33"/>
                  </a:lnTo>
                  <a:lnTo>
                    <a:pt x="84" y="40"/>
                  </a:lnTo>
                  <a:lnTo>
                    <a:pt x="84" y="40"/>
                  </a:lnTo>
                  <a:lnTo>
                    <a:pt x="84" y="49"/>
                  </a:lnTo>
                  <a:lnTo>
                    <a:pt x="82" y="58"/>
                  </a:lnTo>
                  <a:lnTo>
                    <a:pt x="77" y="65"/>
                  </a:lnTo>
                  <a:lnTo>
                    <a:pt x="73" y="71"/>
                  </a:lnTo>
                  <a:lnTo>
                    <a:pt x="66" y="76"/>
                  </a:lnTo>
                  <a:lnTo>
                    <a:pt x="60" y="80"/>
                  </a:lnTo>
                  <a:lnTo>
                    <a:pt x="51" y="82"/>
                  </a:lnTo>
                  <a:lnTo>
                    <a:pt x="42" y="82"/>
                  </a:lnTo>
                  <a:lnTo>
                    <a:pt x="42" y="82"/>
                  </a:lnTo>
                  <a:lnTo>
                    <a:pt x="33" y="82"/>
                  </a:lnTo>
                  <a:lnTo>
                    <a:pt x="26" y="80"/>
                  </a:lnTo>
                  <a:lnTo>
                    <a:pt x="20" y="76"/>
                  </a:lnTo>
                  <a:lnTo>
                    <a:pt x="13" y="71"/>
                  </a:lnTo>
                  <a:lnTo>
                    <a:pt x="6" y="65"/>
                  </a:lnTo>
                  <a:lnTo>
                    <a:pt x="4" y="58"/>
                  </a:lnTo>
                  <a:lnTo>
                    <a:pt x="2" y="49"/>
                  </a:lnTo>
                  <a:lnTo>
                    <a:pt x="0" y="40"/>
                  </a:lnTo>
                  <a:lnTo>
                    <a:pt x="0" y="40"/>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65" name="Freeform 110"/>
            <p:cNvSpPr>
              <a:spLocks/>
            </p:cNvSpPr>
            <p:nvPr/>
          </p:nvSpPr>
          <p:spPr bwMode="auto">
            <a:xfrm>
              <a:off x="4902140" y="3668822"/>
              <a:ext cx="123347" cy="128016"/>
            </a:xfrm>
            <a:custGeom>
              <a:avLst/>
              <a:gdLst>
                <a:gd name="T0" fmla="*/ 0 w 84"/>
                <a:gd name="T1" fmla="*/ 40 h 82"/>
                <a:gd name="T2" fmla="*/ 0 w 84"/>
                <a:gd name="T3" fmla="*/ 40 h 82"/>
                <a:gd name="T4" fmla="*/ 2 w 84"/>
                <a:gd name="T5" fmla="*/ 33 h 82"/>
                <a:gd name="T6" fmla="*/ 4 w 84"/>
                <a:gd name="T7" fmla="*/ 24 h 82"/>
                <a:gd name="T8" fmla="*/ 6 w 84"/>
                <a:gd name="T9" fmla="*/ 18 h 82"/>
                <a:gd name="T10" fmla="*/ 13 w 84"/>
                <a:gd name="T11" fmla="*/ 11 h 82"/>
                <a:gd name="T12" fmla="*/ 20 w 84"/>
                <a:gd name="T13" fmla="*/ 7 h 82"/>
                <a:gd name="T14" fmla="*/ 26 w 84"/>
                <a:gd name="T15" fmla="*/ 2 h 82"/>
                <a:gd name="T16" fmla="*/ 33 w 84"/>
                <a:gd name="T17" fmla="*/ 0 h 82"/>
                <a:gd name="T18" fmla="*/ 42 w 84"/>
                <a:gd name="T19" fmla="*/ 0 h 82"/>
                <a:gd name="T20" fmla="*/ 42 w 84"/>
                <a:gd name="T21" fmla="*/ 0 h 82"/>
                <a:gd name="T22" fmla="*/ 51 w 84"/>
                <a:gd name="T23" fmla="*/ 0 h 82"/>
                <a:gd name="T24" fmla="*/ 60 w 84"/>
                <a:gd name="T25" fmla="*/ 2 h 82"/>
                <a:gd name="T26" fmla="*/ 66 w 84"/>
                <a:gd name="T27" fmla="*/ 7 h 82"/>
                <a:gd name="T28" fmla="*/ 73 w 84"/>
                <a:gd name="T29" fmla="*/ 11 h 82"/>
                <a:gd name="T30" fmla="*/ 77 w 84"/>
                <a:gd name="T31" fmla="*/ 18 h 82"/>
                <a:gd name="T32" fmla="*/ 82 w 84"/>
                <a:gd name="T33" fmla="*/ 24 h 82"/>
                <a:gd name="T34" fmla="*/ 84 w 84"/>
                <a:gd name="T35" fmla="*/ 33 h 82"/>
                <a:gd name="T36" fmla="*/ 84 w 84"/>
                <a:gd name="T37" fmla="*/ 40 h 82"/>
                <a:gd name="T38" fmla="*/ 84 w 84"/>
                <a:gd name="T39" fmla="*/ 40 h 82"/>
                <a:gd name="T40" fmla="*/ 84 w 84"/>
                <a:gd name="T41" fmla="*/ 49 h 82"/>
                <a:gd name="T42" fmla="*/ 82 w 84"/>
                <a:gd name="T43" fmla="*/ 58 h 82"/>
                <a:gd name="T44" fmla="*/ 77 w 84"/>
                <a:gd name="T45" fmla="*/ 64 h 82"/>
                <a:gd name="T46" fmla="*/ 73 w 84"/>
                <a:gd name="T47" fmla="*/ 71 h 82"/>
                <a:gd name="T48" fmla="*/ 66 w 84"/>
                <a:gd name="T49" fmla="*/ 75 h 82"/>
                <a:gd name="T50" fmla="*/ 60 w 84"/>
                <a:gd name="T51" fmla="*/ 80 h 82"/>
                <a:gd name="T52" fmla="*/ 51 w 84"/>
                <a:gd name="T53" fmla="*/ 82 h 82"/>
                <a:gd name="T54" fmla="*/ 42 w 84"/>
                <a:gd name="T55" fmla="*/ 82 h 82"/>
                <a:gd name="T56" fmla="*/ 42 w 84"/>
                <a:gd name="T57" fmla="*/ 82 h 82"/>
                <a:gd name="T58" fmla="*/ 33 w 84"/>
                <a:gd name="T59" fmla="*/ 82 h 82"/>
                <a:gd name="T60" fmla="*/ 26 w 84"/>
                <a:gd name="T61" fmla="*/ 80 h 82"/>
                <a:gd name="T62" fmla="*/ 20 w 84"/>
                <a:gd name="T63" fmla="*/ 75 h 82"/>
                <a:gd name="T64" fmla="*/ 13 w 84"/>
                <a:gd name="T65" fmla="*/ 71 h 82"/>
                <a:gd name="T66" fmla="*/ 6 w 84"/>
                <a:gd name="T67" fmla="*/ 64 h 82"/>
                <a:gd name="T68" fmla="*/ 4 w 84"/>
                <a:gd name="T69" fmla="*/ 58 h 82"/>
                <a:gd name="T70" fmla="*/ 2 w 84"/>
                <a:gd name="T71" fmla="*/ 49 h 82"/>
                <a:gd name="T72" fmla="*/ 0 w 84"/>
                <a:gd name="T73" fmla="*/ 40 h 82"/>
                <a:gd name="T74" fmla="*/ 0 w 84"/>
                <a:gd name="T75"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 h="82">
                  <a:moveTo>
                    <a:pt x="0" y="40"/>
                  </a:moveTo>
                  <a:lnTo>
                    <a:pt x="0" y="40"/>
                  </a:lnTo>
                  <a:lnTo>
                    <a:pt x="2" y="33"/>
                  </a:lnTo>
                  <a:lnTo>
                    <a:pt x="4" y="24"/>
                  </a:lnTo>
                  <a:lnTo>
                    <a:pt x="6" y="18"/>
                  </a:lnTo>
                  <a:lnTo>
                    <a:pt x="13" y="11"/>
                  </a:lnTo>
                  <a:lnTo>
                    <a:pt x="20" y="7"/>
                  </a:lnTo>
                  <a:lnTo>
                    <a:pt x="26" y="2"/>
                  </a:lnTo>
                  <a:lnTo>
                    <a:pt x="33" y="0"/>
                  </a:lnTo>
                  <a:lnTo>
                    <a:pt x="42" y="0"/>
                  </a:lnTo>
                  <a:lnTo>
                    <a:pt x="42" y="0"/>
                  </a:lnTo>
                  <a:lnTo>
                    <a:pt x="51" y="0"/>
                  </a:lnTo>
                  <a:lnTo>
                    <a:pt x="60" y="2"/>
                  </a:lnTo>
                  <a:lnTo>
                    <a:pt x="66" y="7"/>
                  </a:lnTo>
                  <a:lnTo>
                    <a:pt x="73" y="11"/>
                  </a:lnTo>
                  <a:lnTo>
                    <a:pt x="77" y="18"/>
                  </a:lnTo>
                  <a:lnTo>
                    <a:pt x="82" y="24"/>
                  </a:lnTo>
                  <a:lnTo>
                    <a:pt x="84" y="33"/>
                  </a:lnTo>
                  <a:lnTo>
                    <a:pt x="84" y="40"/>
                  </a:lnTo>
                  <a:lnTo>
                    <a:pt x="84" y="40"/>
                  </a:lnTo>
                  <a:lnTo>
                    <a:pt x="84" y="49"/>
                  </a:lnTo>
                  <a:lnTo>
                    <a:pt x="82" y="58"/>
                  </a:lnTo>
                  <a:lnTo>
                    <a:pt x="77" y="64"/>
                  </a:lnTo>
                  <a:lnTo>
                    <a:pt x="73" y="71"/>
                  </a:lnTo>
                  <a:lnTo>
                    <a:pt x="66" y="75"/>
                  </a:lnTo>
                  <a:lnTo>
                    <a:pt x="60" y="80"/>
                  </a:lnTo>
                  <a:lnTo>
                    <a:pt x="51" y="82"/>
                  </a:lnTo>
                  <a:lnTo>
                    <a:pt x="42" y="82"/>
                  </a:lnTo>
                  <a:lnTo>
                    <a:pt x="42" y="82"/>
                  </a:lnTo>
                  <a:lnTo>
                    <a:pt x="33" y="82"/>
                  </a:lnTo>
                  <a:lnTo>
                    <a:pt x="26" y="80"/>
                  </a:lnTo>
                  <a:lnTo>
                    <a:pt x="20" y="75"/>
                  </a:lnTo>
                  <a:lnTo>
                    <a:pt x="13" y="71"/>
                  </a:lnTo>
                  <a:lnTo>
                    <a:pt x="6" y="64"/>
                  </a:lnTo>
                  <a:lnTo>
                    <a:pt x="4" y="58"/>
                  </a:lnTo>
                  <a:lnTo>
                    <a:pt x="2" y="49"/>
                  </a:lnTo>
                  <a:lnTo>
                    <a:pt x="0" y="40"/>
                  </a:lnTo>
                  <a:lnTo>
                    <a:pt x="0" y="40"/>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66" name="Freeform 111"/>
            <p:cNvSpPr>
              <a:spLocks/>
            </p:cNvSpPr>
            <p:nvPr/>
          </p:nvSpPr>
          <p:spPr bwMode="auto">
            <a:xfrm>
              <a:off x="6585186" y="3913659"/>
              <a:ext cx="123347" cy="128016"/>
            </a:xfrm>
            <a:custGeom>
              <a:avLst/>
              <a:gdLst>
                <a:gd name="T0" fmla="*/ 0 w 84"/>
                <a:gd name="T1" fmla="*/ 40 h 82"/>
                <a:gd name="T2" fmla="*/ 0 w 84"/>
                <a:gd name="T3" fmla="*/ 40 h 82"/>
                <a:gd name="T4" fmla="*/ 2 w 84"/>
                <a:gd name="T5" fmla="*/ 33 h 82"/>
                <a:gd name="T6" fmla="*/ 4 w 84"/>
                <a:gd name="T7" fmla="*/ 24 h 82"/>
                <a:gd name="T8" fmla="*/ 6 w 84"/>
                <a:gd name="T9" fmla="*/ 18 h 82"/>
                <a:gd name="T10" fmla="*/ 13 w 84"/>
                <a:gd name="T11" fmla="*/ 11 h 82"/>
                <a:gd name="T12" fmla="*/ 20 w 84"/>
                <a:gd name="T13" fmla="*/ 7 h 82"/>
                <a:gd name="T14" fmla="*/ 26 w 84"/>
                <a:gd name="T15" fmla="*/ 2 h 82"/>
                <a:gd name="T16" fmla="*/ 33 w 84"/>
                <a:gd name="T17" fmla="*/ 0 h 82"/>
                <a:gd name="T18" fmla="*/ 42 w 84"/>
                <a:gd name="T19" fmla="*/ 0 h 82"/>
                <a:gd name="T20" fmla="*/ 42 w 84"/>
                <a:gd name="T21" fmla="*/ 0 h 82"/>
                <a:gd name="T22" fmla="*/ 51 w 84"/>
                <a:gd name="T23" fmla="*/ 0 h 82"/>
                <a:gd name="T24" fmla="*/ 60 w 84"/>
                <a:gd name="T25" fmla="*/ 2 h 82"/>
                <a:gd name="T26" fmla="*/ 66 w 84"/>
                <a:gd name="T27" fmla="*/ 7 h 82"/>
                <a:gd name="T28" fmla="*/ 73 w 84"/>
                <a:gd name="T29" fmla="*/ 11 h 82"/>
                <a:gd name="T30" fmla="*/ 78 w 84"/>
                <a:gd name="T31" fmla="*/ 18 h 82"/>
                <a:gd name="T32" fmla="*/ 82 w 84"/>
                <a:gd name="T33" fmla="*/ 24 h 82"/>
                <a:gd name="T34" fmla="*/ 84 w 84"/>
                <a:gd name="T35" fmla="*/ 33 h 82"/>
                <a:gd name="T36" fmla="*/ 84 w 84"/>
                <a:gd name="T37" fmla="*/ 40 h 82"/>
                <a:gd name="T38" fmla="*/ 84 w 84"/>
                <a:gd name="T39" fmla="*/ 40 h 82"/>
                <a:gd name="T40" fmla="*/ 84 w 84"/>
                <a:gd name="T41" fmla="*/ 49 h 82"/>
                <a:gd name="T42" fmla="*/ 82 w 84"/>
                <a:gd name="T43" fmla="*/ 58 h 82"/>
                <a:gd name="T44" fmla="*/ 78 w 84"/>
                <a:gd name="T45" fmla="*/ 64 h 82"/>
                <a:gd name="T46" fmla="*/ 73 w 84"/>
                <a:gd name="T47" fmla="*/ 71 h 82"/>
                <a:gd name="T48" fmla="*/ 66 w 84"/>
                <a:gd name="T49" fmla="*/ 75 h 82"/>
                <a:gd name="T50" fmla="*/ 60 w 84"/>
                <a:gd name="T51" fmla="*/ 80 h 82"/>
                <a:gd name="T52" fmla="*/ 51 w 84"/>
                <a:gd name="T53" fmla="*/ 82 h 82"/>
                <a:gd name="T54" fmla="*/ 42 w 84"/>
                <a:gd name="T55" fmla="*/ 82 h 82"/>
                <a:gd name="T56" fmla="*/ 42 w 84"/>
                <a:gd name="T57" fmla="*/ 82 h 82"/>
                <a:gd name="T58" fmla="*/ 33 w 84"/>
                <a:gd name="T59" fmla="*/ 82 h 82"/>
                <a:gd name="T60" fmla="*/ 26 w 84"/>
                <a:gd name="T61" fmla="*/ 80 h 82"/>
                <a:gd name="T62" fmla="*/ 20 w 84"/>
                <a:gd name="T63" fmla="*/ 75 h 82"/>
                <a:gd name="T64" fmla="*/ 13 w 84"/>
                <a:gd name="T65" fmla="*/ 71 h 82"/>
                <a:gd name="T66" fmla="*/ 6 w 84"/>
                <a:gd name="T67" fmla="*/ 64 h 82"/>
                <a:gd name="T68" fmla="*/ 4 w 84"/>
                <a:gd name="T69" fmla="*/ 58 h 82"/>
                <a:gd name="T70" fmla="*/ 2 w 84"/>
                <a:gd name="T71" fmla="*/ 49 h 82"/>
                <a:gd name="T72" fmla="*/ 0 w 84"/>
                <a:gd name="T73" fmla="*/ 40 h 82"/>
                <a:gd name="T74" fmla="*/ 0 w 84"/>
                <a:gd name="T75"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 h="82">
                  <a:moveTo>
                    <a:pt x="0" y="40"/>
                  </a:moveTo>
                  <a:lnTo>
                    <a:pt x="0" y="40"/>
                  </a:lnTo>
                  <a:lnTo>
                    <a:pt x="2" y="33"/>
                  </a:lnTo>
                  <a:lnTo>
                    <a:pt x="4" y="24"/>
                  </a:lnTo>
                  <a:lnTo>
                    <a:pt x="6" y="18"/>
                  </a:lnTo>
                  <a:lnTo>
                    <a:pt x="13" y="11"/>
                  </a:lnTo>
                  <a:lnTo>
                    <a:pt x="20" y="7"/>
                  </a:lnTo>
                  <a:lnTo>
                    <a:pt x="26" y="2"/>
                  </a:lnTo>
                  <a:lnTo>
                    <a:pt x="33" y="0"/>
                  </a:lnTo>
                  <a:lnTo>
                    <a:pt x="42" y="0"/>
                  </a:lnTo>
                  <a:lnTo>
                    <a:pt x="42" y="0"/>
                  </a:lnTo>
                  <a:lnTo>
                    <a:pt x="51" y="0"/>
                  </a:lnTo>
                  <a:lnTo>
                    <a:pt x="60" y="2"/>
                  </a:lnTo>
                  <a:lnTo>
                    <a:pt x="66" y="7"/>
                  </a:lnTo>
                  <a:lnTo>
                    <a:pt x="73" y="11"/>
                  </a:lnTo>
                  <a:lnTo>
                    <a:pt x="78" y="18"/>
                  </a:lnTo>
                  <a:lnTo>
                    <a:pt x="82" y="24"/>
                  </a:lnTo>
                  <a:lnTo>
                    <a:pt x="84" y="33"/>
                  </a:lnTo>
                  <a:lnTo>
                    <a:pt x="84" y="40"/>
                  </a:lnTo>
                  <a:lnTo>
                    <a:pt x="84" y="40"/>
                  </a:lnTo>
                  <a:lnTo>
                    <a:pt x="84" y="49"/>
                  </a:lnTo>
                  <a:lnTo>
                    <a:pt x="82" y="58"/>
                  </a:lnTo>
                  <a:lnTo>
                    <a:pt x="78" y="64"/>
                  </a:lnTo>
                  <a:lnTo>
                    <a:pt x="73" y="71"/>
                  </a:lnTo>
                  <a:lnTo>
                    <a:pt x="66" y="75"/>
                  </a:lnTo>
                  <a:lnTo>
                    <a:pt x="60" y="80"/>
                  </a:lnTo>
                  <a:lnTo>
                    <a:pt x="51" y="82"/>
                  </a:lnTo>
                  <a:lnTo>
                    <a:pt x="42" y="82"/>
                  </a:lnTo>
                  <a:lnTo>
                    <a:pt x="42" y="82"/>
                  </a:lnTo>
                  <a:lnTo>
                    <a:pt x="33" y="82"/>
                  </a:lnTo>
                  <a:lnTo>
                    <a:pt x="26" y="80"/>
                  </a:lnTo>
                  <a:lnTo>
                    <a:pt x="20" y="75"/>
                  </a:lnTo>
                  <a:lnTo>
                    <a:pt x="13" y="71"/>
                  </a:lnTo>
                  <a:lnTo>
                    <a:pt x="6" y="64"/>
                  </a:lnTo>
                  <a:lnTo>
                    <a:pt x="4" y="58"/>
                  </a:lnTo>
                  <a:lnTo>
                    <a:pt x="2" y="49"/>
                  </a:lnTo>
                  <a:lnTo>
                    <a:pt x="0" y="40"/>
                  </a:lnTo>
                  <a:lnTo>
                    <a:pt x="0" y="40"/>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67" name="Freeform 112"/>
            <p:cNvSpPr>
              <a:spLocks/>
            </p:cNvSpPr>
            <p:nvPr/>
          </p:nvSpPr>
          <p:spPr bwMode="auto">
            <a:xfrm>
              <a:off x="9950802" y="3240760"/>
              <a:ext cx="124816" cy="128016"/>
            </a:xfrm>
            <a:custGeom>
              <a:avLst/>
              <a:gdLst>
                <a:gd name="T0" fmla="*/ 0 w 85"/>
                <a:gd name="T1" fmla="*/ 40 h 82"/>
                <a:gd name="T2" fmla="*/ 0 w 85"/>
                <a:gd name="T3" fmla="*/ 40 h 82"/>
                <a:gd name="T4" fmla="*/ 3 w 85"/>
                <a:gd name="T5" fmla="*/ 33 h 82"/>
                <a:gd name="T6" fmla="*/ 5 w 85"/>
                <a:gd name="T7" fmla="*/ 24 h 82"/>
                <a:gd name="T8" fmla="*/ 7 w 85"/>
                <a:gd name="T9" fmla="*/ 17 h 82"/>
                <a:gd name="T10" fmla="*/ 14 w 85"/>
                <a:gd name="T11" fmla="*/ 11 h 82"/>
                <a:gd name="T12" fmla="*/ 20 w 85"/>
                <a:gd name="T13" fmla="*/ 6 h 82"/>
                <a:gd name="T14" fmla="*/ 27 w 85"/>
                <a:gd name="T15" fmla="*/ 2 h 82"/>
                <a:gd name="T16" fmla="*/ 34 w 85"/>
                <a:gd name="T17" fmla="*/ 0 h 82"/>
                <a:gd name="T18" fmla="*/ 43 w 85"/>
                <a:gd name="T19" fmla="*/ 0 h 82"/>
                <a:gd name="T20" fmla="*/ 43 w 85"/>
                <a:gd name="T21" fmla="*/ 0 h 82"/>
                <a:gd name="T22" fmla="*/ 51 w 85"/>
                <a:gd name="T23" fmla="*/ 0 h 82"/>
                <a:gd name="T24" fmla="*/ 60 w 85"/>
                <a:gd name="T25" fmla="*/ 2 h 82"/>
                <a:gd name="T26" fmla="*/ 67 w 85"/>
                <a:gd name="T27" fmla="*/ 6 h 82"/>
                <a:gd name="T28" fmla="*/ 74 w 85"/>
                <a:gd name="T29" fmla="*/ 11 h 82"/>
                <a:gd name="T30" fmla="*/ 78 w 85"/>
                <a:gd name="T31" fmla="*/ 17 h 82"/>
                <a:gd name="T32" fmla="*/ 83 w 85"/>
                <a:gd name="T33" fmla="*/ 24 h 82"/>
                <a:gd name="T34" fmla="*/ 85 w 85"/>
                <a:gd name="T35" fmla="*/ 33 h 82"/>
                <a:gd name="T36" fmla="*/ 85 w 85"/>
                <a:gd name="T37" fmla="*/ 40 h 82"/>
                <a:gd name="T38" fmla="*/ 85 w 85"/>
                <a:gd name="T39" fmla="*/ 40 h 82"/>
                <a:gd name="T40" fmla="*/ 85 w 85"/>
                <a:gd name="T41" fmla="*/ 48 h 82"/>
                <a:gd name="T42" fmla="*/ 83 w 85"/>
                <a:gd name="T43" fmla="*/ 57 h 82"/>
                <a:gd name="T44" fmla="*/ 78 w 85"/>
                <a:gd name="T45" fmla="*/ 64 h 82"/>
                <a:gd name="T46" fmla="*/ 74 w 85"/>
                <a:gd name="T47" fmla="*/ 71 h 82"/>
                <a:gd name="T48" fmla="*/ 67 w 85"/>
                <a:gd name="T49" fmla="*/ 75 h 82"/>
                <a:gd name="T50" fmla="*/ 60 w 85"/>
                <a:gd name="T51" fmla="*/ 80 h 82"/>
                <a:gd name="T52" fmla="*/ 51 w 85"/>
                <a:gd name="T53" fmla="*/ 82 h 82"/>
                <a:gd name="T54" fmla="*/ 43 w 85"/>
                <a:gd name="T55" fmla="*/ 82 h 82"/>
                <a:gd name="T56" fmla="*/ 43 w 85"/>
                <a:gd name="T57" fmla="*/ 82 h 82"/>
                <a:gd name="T58" fmla="*/ 34 w 85"/>
                <a:gd name="T59" fmla="*/ 82 h 82"/>
                <a:gd name="T60" fmla="*/ 27 w 85"/>
                <a:gd name="T61" fmla="*/ 80 h 82"/>
                <a:gd name="T62" fmla="*/ 20 w 85"/>
                <a:gd name="T63" fmla="*/ 75 h 82"/>
                <a:gd name="T64" fmla="*/ 14 w 85"/>
                <a:gd name="T65" fmla="*/ 71 h 82"/>
                <a:gd name="T66" fmla="*/ 7 w 85"/>
                <a:gd name="T67" fmla="*/ 64 h 82"/>
                <a:gd name="T68" fmla="*/ 5 w 85"/>
                <a:gd name="T69" fmla="*/ 57 h 82"/>
                <a:gd name="T70" fmla="*/ 3 w 85"/>
                <a:gd name="T71" fmla="*/ 48 h 82"/>
                <a:gd name="T72" fmla="*/ 0 w 85"/>
                <a:gd name="T73" fmla="*/ 40 h 82"/>
                <a:gd name="T74" fmla="*/ 0 w 85"/>
                <a:gd name="T75"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2">
                  <a:moveTo>
                    <a:pt x="0" y="40"/>
                  </a:moveTo>
                  <a:lnTo>
                    <a:pt x="0" y="40"/>
                  </a:lnTo>
                  <a:lnTo>
                    <a:pt x="3" y="33"/>
                  </a:lnTo>
                  <a:lnTo>
                    <a:pt x="5" y="24"/>
                  </a:lnTo>
                  <a:lnTo>
                    <a:pt x="7" y="17"/>
                  </a:lnTo>
                  <a:lnTo>
                    <a:pt x="14" y="11"/>
                  </a:lnTo>
                  <a:lnTo>
                    <a:pt x="20" y="6"/>
                  </a:lnTo>
                  <a:lnTo>
                    <a:pt x="27" y="2"/>
                  </a:lnTo>
                  <a:lnTo>
                    <a:pt x="34" y="0"/>
                  </a:lnTo>
                  <a:lnTo>
                    <a:pt x="43" y="0"/>
                  </a:lnTo>
                  <a:lnTo>
                    <a:pt x="43" y="0"/>
                  </a:lnTo>
                  <a:lnTo>
                    <a:pt x="51" y="0"/>
                  </a:lnTo>
                  <a:lnTo>
                    <a:pt x="60" y="2"/>
                  </a:lnTo>
                  <a:lnTo>
                    <a:pt x="67" y="6"/>
                  </a:lnTo>
                  <a:lnTo>
                    <a:pt x="74" y="11"/>
                  </a:lnTo>
                  <a:lnTo>
                    <a:pt x="78" y="17"/>
                  </a:lnTo>
                  <a:lnTo>
                    <a:pt x="83" y="24"/>
                  </a:lnTo>
                  <a:lnTo>
                    <a:pt x="85" y="33"/>
                  </a:lnTo>
                  <a:lnTo>
                    <a:pt x="85" y="40"/>
                  </a:lnTo>
                  <a:lnTo>
                    <a:pt x="85" y="40"/>
                  </a:lnTo>
                  <a:lnTo>
                    <a:pt x="85" y="48"/>
                  </a:lnTo>
                  <a:lnTo>
                    <a:pt x="83" y="57"/>
                  </a:lnTo>
                  <a:lnTo>
                    <a:pt x="78" y="64"/>
                  </a:lnTo>
                  <a:lnTo>
                    <a:pt x="74" y="71"/>
                  </a:lnTo>
                  <a:lnTo>
                    <a:pt x="67" y="75"/>
                  </a:lnTo>
                  <a:lnTo>
                    <a:pt x="60" y="80"/>
                  </a:lnTo>
                  <a:lnTo>
                    <a:pt x="51" y="82"/>
                  </a:lnTo>
                  <a:lnTo>
                    <a:pt x="43" y="82"/>
                  </a:lnTo>
                  <a:lnTo>
                    <a:pt x="43" y="82"/>
                  </a:lnTo>
                  <a:lnTo>
                    <a:pt x="34" y="82"/>
                  </a:lnTo>
                  <a:lnTo>
                    <a:pt x="27" y="80"/>
                  </a:lnTo>
                  <a:lnTo>
                    <a:pt x="20" y="75"/>
                  </a:lnTo>
                  <a:lnTo>
                    <a:pt x="14" y="71"/>
                  </a:lnTo>
                  <a:lnTo>
                    <a:pt x="7" y="64"/>
                  </a:lnTo>
                  <a:lnTo>
                    <a:pt x="5" y="57"/>
                  </a:lnTo>
                  <a:lnTo>
                    <a:pt x="3" y="48"/>
                  </a:lnTo>
                  <a:lnTo>
                    <a:pt x="0" y="40"/>
                  </a:lnTo>
                  <a:lnTo>
                    <a:pt x="0" y="40"/>
                  </a:lnTo>
                  <a:close/>
                </a:path>
              </a:pathLst>
            </a:custGeom>
            <a:solidFill>
              <a:srgbClr val="FF6720"/>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68" name="Freeform 113"/>
            <p:cNvSpPr>
              <a:spLocks/>
            </p:cNvSpPr>
            <p:nvPr/>
          </p:nvSpPr>
          <p:spPr bwMode="auto">
            <a:xfrm>
              <a:off x="10049187" y="3214817"/>
              <a:ext cx="123347" cy="128016"/>
            </a:xfrm>
            <a:custGeom>
              <a:avLst/>
              <a:gdLst>
                <a:gd name="T0" fmla="*/ 0 w 84"/>
                <a:gd name="T1" fmla="*/ 40 h 82"/>
                <a:gd name="T2" fmla="*/ 0 w 84"/>
                <a:gd name="T3" fmla="*/ 40 h 82"/>
                <a:gd name="T4" fmla="*/ 2 w 84"/>
                <a:gd name="T5" fmla="*/ 33 h 82"/>
                <a:gd name="T6" fmla="*/ 4 w 84"/>
                <a:gd name="T7" fmla="*/ 25 h 82"/>
                <a:gd name="T8" fmla="*/ 7 w 84"/>
                <a:gd name="T9" fmla="*/ 18 h 82"/>
                <a:gd name="T10" fmla="*/ 13 w 84"/>
                <a:gd name="T11" fmla="*/ 11 h 82"/>
                <a:gd name="T12" fmla="*/ 20 w 84"/>
                <a:gd name="T13" fmla="*/ 7 h 82"/>
                <a:gd name="T14" fmla="*/ 27 w 84"/>
                <a:gd name="T15" fmla="*/ 2 h 82"/>
                <a:gd name="T16" fmla="*/ 33 w 84"/>
                <a:gd name="T17" fmla="*/ 0 h 82"/>
                <a:gd name="T18" fmla="*/ 42 w 84"/>
                <a:gd name="T19" fmla="*/ 0 h 82"/>
                <a:gd name="T20" fmla="*/ 42 w 84"/>
                <a:gd name="T21" fmla="*/ 0 h 82"/>
                <a:gd name="T22" fmla="*/ 51 w 84"/>
                <a:gd name="T23" fmla="*/ 0 h 82"/>
                <a:gd name="T24" fmla="*/ 60 w 84"/>
                <a:gd name="T25" fmla="*/ 2 h 82"/>
                <a:gd name="T26" fmla="*/ 67 w 84"/>
                <a:gd name="T27" fmla="*/ 7 h 82"/>
                <a:gd name="T28" fmla="*/ 73 w 84"/>
                <a:gd name="T29" fmla="*/ 11 h 82"/>
                <a:gd name="T30" fmla="*/ 78 w 84"/>
                <a:gd name="T31" fmla="*/ 18 h 82"/>
                <a:gd name="T32" fmla="*/ 82 w 84"/>
                <a:gd name="T33" fmla="*/ 25 h 82"/>
                <a:gd name="T34" fmla="*/ 84 w 84"/>
                <a:gd name="T35" fmla="*/ 33 h 82"/>
                <a:gd name="T36" fmla="*/ 84 w 84"/>
                <a:gd name="T37" fmla="*/ 40 h 82"/>
                <a:gd name="T38" fmla="*/ 84 w 84"/>
                <a:gd name="T39" fmla="*/ 40 h 82"/>
                <a:gd name="T40" fmla="*/ 84 w 84"/>
                <a:gd name="T41" fmla="*/ 49 h 82"/>
                <a:gd name="T42" fmla="*/ 82 w 84"/>
                <a:gd name="T43" fmla="*/ 58 h 82"/>
                <a:gd name="T44" fmla="*/ 78 w 84"/>
                <a:gd name="T45" fmla="*/ 64 h 82"/>
                <a:gd name="T46" fmla="*/ 73 w 84"/>
                <a:gd name="T47" fmla="*/ 71 h 82"/>
                <a:gd name="T48" fmla="*/ 67 w 84"/>
                <a:gd name="T49" fmla="*/ 76 h 82"/>
                <a:gd name="T50" fmla="*/ 60 w 84"/>
                <a:gd name="T51" fmla="*/ 80 h 82"/>
                <a:gd name="T52" fmla="*/ 51 w 84"/>
                <a:gd name="T53" fmla="*/ 82 h 82"/>
                <a:gd name="T54" fmla="*/ 42 w 84"/>
                <a:gd name="T55" fmla="*/ 82 h 82"/>
                <a:gd name="T56" fmla="*/ 42 w 84"/>
                <a:gd name="T57" fmla="*/ 82 h 82"/>
                <a:gd name="T58" fmla="*/ 33 w 84"/>
                <a:gd name="T59" fmla="*/ 82 h 82"/>
                <a:gd name="T60" fmla="*/ 27 w 84"/>
                <a:gd name="T61" fmla="*/ 80 h 82"/>
                <a:gd name="T62" fmla="*/ 20 w 84"/>
                <a:gd name="T63" fmla="*/ 76 h 82"/>
                <a:gd name="T64" fmla="*/ 13 w 84"/>
                <a:gd name="T65" fmla="*/ 71 h 82"/>
                <a:gd name="T66" fmla="*/ 7 w 84"/>
                <a:gd name="T67" fmla="*/ 64 h 82"/>
                <a:gd name="T68" fmla="*/ 4 w 84"/>
                <a:gd name="T69" fmla="*/ 58 h 82"/>
                <a:gd name="T70" fmla="*/ 2 w 84"/>
                <a:gd name="T71" fmla="*/ 49 h 82"/>
                <a:gd name="T72" fmla="*/ 0 w 84"/>
                <a:gd name="T73" fmla="*/ 40 h 82"/>
                <a:gd name="T74" fmla="*/ 0 w 84"/>
                <a:gd name="T75"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 h="82">
                  <a:moveTo>
                    <a:pt x="0" y="40"/>
                  </a:moveTo>
                  <a:lnTo>
                    <a:pt x="0" y="40"/>
                  </a:lnTo>
                  <a:lnTo>
                    <a:pt x="2" y="33"/>
                  </a:lnTo>
                  <a:lnTo>
                    <a:pt x="4" y="25"/>
                  </a:lnTo>
                  <a:lnTo>
                    <a:pt x="7" y="18"/>
                  </a:lnTo>
                  <a:lnTo>
                    <a:pt x="13" y="11"/>
                  </a:lnTo>
                  <a:lnTo>
                    <a:pt x="20" y="7"/>
                  </a:lnTo>
                  <a:lnTo>
                    <a:pt x="27" y="2"/>
                  </a:lnTo>
                  <a:lnTo>
                    <a:pt x="33" y="0"/>
                  </a:lnTo>
                  <a:lnTo>
                    <a:pt x="42" y="0"/>
                  </a:lnTo>
                  <a:lnTo>
                    <a:pt x="42" y="0"/>
                  </a:lnTo>
                  <a:lnTo>
                    <a:pt x="51" y="0"/>
                  </a:lnTo>
                  <a:lnTo>
                    <a:pt x="60" y="2"/>
                  </a:lnTo>
                  <a:lnTo>
                    <a:pt x="67" y="7"/>
                  </a:lnTo>
                  <a:lnTo>
                    <a:pt x="73" y="11"/>
                  </a:lnTo>
                  <a:lnTo>
                    <a:pt x="78" y="18"/>
                  </a:lnTo>
                  <a:lnTo>
                    <a:pt x="82" y="25"/>
                  </a:lnTo>
                  <a:lnTo>
                    <a:pt x="84" y="33"/>
                  </a:lnTo>
                  <a:lnTo>
                    <a:pt x="84" y="40"/>
                  </a:lnTo>
                  <a:lnTo>
                    <a:pt x="84" y="40"/>
                  </a:lnTo>
                  <a:lnTo>
                    <a:pt x="84" y="49"/>
                  </a:lnTo>
                  <a:lnTo>
                    <a:pt x="82" y="58"/>
                  </a:lnTo>
                  <a:lnTo>
                    <a:pt x="78" y="64"/>
                  </a:lnTo>
                  <a:lnTo>
                    <a:pt x="73" y="71"/>
                  </a:lnTo>
                  <a:lnTo>
                    <a:pt x="67" y="76"/>
                  </a:lnTo>
                  <a:lnTo>
                    <a:pt x="60" y="80"/>
                  </a:lnTo>
                  <a:lnTo>
                    <a:pt x="51" y="82"/>
                  </a:lnTo>
                  <a:lnTo>
                    <a:pt x="42" y="82"/>
                  </a:lnTo>
                  <a:lnTo>
                    <a:pt x="42" y="82"/>
                  </a:lnTo>
                  <a:lnTo>
                    <a:pt x="33" y="82"/>
                  </a:lnTo>
                  <a:lnTo>
                    <a:pt x="27" y="80"/>
                  </a:lnTo>
                  <a:lnTo>
                    <a:pt x="20" y="76"/>
                  </a:lnTo>
                  <a:lnTo>
                    <a:pt x="13" y="71"/>
                  </a:lnTo>
                  <a:lnTo>
                    <a:pt x="7" y="64"/>
                  </a:lnTo>
                  <a:lnTo>
                    <a:pt x="4" y="58"/>
                  </a:lnTo>
                  <a:lnTo>
                    <a:pt x="2" y="49"/>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69" name="Freeform 114"/>
            <p:cNvSpPr>
              <a:spLocks/>
            </p:cNvSpPr>
            <p:nvPr/>
          </p:nvSpPr>
          <p:spPr bwMode="auto">
            <a:xfrm>
              <a:off x="6689445" y="3869881"/>
              <a:ext cx="123347" cy="128016"/>
            </a:xfrm>
            <a:custGeom>
              <a:avLst/>
              <a:gdLst>
                <a:gd name="T0" fmla="*/ 0 w 84"/>
                <a:gd name="T1" fmla="*/ 40 h 82"/>
                <a:gd name="T2" fmla="*/ 0 w 84"/>
                <a:gd name="T3" fmla="*/ 40 h 82"/>
                <a:gd name="T4" fmla="*/ 2 w 84"/>
                <a:gd name="T5" fmla="*/ 34 h 82"/>
                <a:gd name="T6" fmla="*/ 4 w 84"/>
                <a:gd name="T7" fmla="*/ 25 h 82"/>
                <a:gd name="T8" fmla="*/ 7 w 84"/>
                <a:gd name="T9" fmla="*/ 18 h 82"/>
                <a:gd name="T10" fmla="*/ 13 w 84"/>
                <a:gd name="T11" fmla="*/ 11 h 82"/>
                <a:gd name="T12" fmla="*/ 20 w 84"/>
                <a:gd name="T13" fmla="*/ 7 h 82"/>
                <a:gd name="T14" fmla="*/ 27 w 84"/>
                <a:gd name="T15" fmla="*/ 3 h 82"/>
                <a:gd name="T16" fmla="*/ 33 w 84"/>
                <a:gd name="T17" fmla="*/ 0 h 82"/>
                <a:gd name="T18" fmla="*/ 42 w 84"/>
                <a:gd name="T19" fmla="*/ 0 h 82"/>
                <a:gd name="T20" fmla="*/ 42 w 84"/>
                <a:gd name="T21" fmla="*/ 0 h 82"/>
                <a:gd name="T22" fmla="*/ 51 w 84"/>
                <a:gd name="T23" fmla="*/ 0 h 82"/>
                <a:gd name="T24" fmla="*/ 60 w 84"/>
                <a:gd name="T25" fmla="*/ 3 h 82"/>
                <a:gd name="T26" fmla="*/ 67 w 84"/>
                <a:gd name="T27" fmla="*/ 7 h 82"/>
                <a:gd name="T28" fmla="*/ 73 w 84"/>
                <a:gd name="T29" fmla="*/ 11 h 82"/>
                <a:gd name="T30" fmla="*/ 78 w 84"/>
                <a:gd name="T31" fmla="*/ 18 h 82"/>
                <a:gd name="T32" fmla="*/ 82 w 84"/>
                <a:gd name="T33" fmla="*/ 25 h 82"/>
                <a:gd name="T34" fmla="*/ 84 w 84"/>
                <a:gd name="T35" fmla="*/ 34 h 82"/>
                <a:gd name="T36" fmla="*/ 84 w 84"/>
                <a:gd name="T37" fmla="*/ 40 h 82"/>
                <a:gd name="T38" fmla="*/ 84 w 84"/>
                <a:gd name="T39" fmla="*/ 40 h 82"/>
                <a:gd name="T40" fmla="*/ 84 w 84"/>
                <a:gd name="T41" fmla="*/ 49 h 82"/>
                <a:gd name="T42" fmla="*/ 82 w 84"/>
                <a:gd name="T43" fmla="*/ 58 h 82"/>
                <a:gd name="T44" fmla="*/ 78 w 84"/>
                <a:gd name="T45" fmla="*/ 65 h 82"/>
                <a:gd name="T46" fmla="*/ 73 w 84"/>
                <a:gd name="T47" fmla="*/ 71 h 82"/>
                <a:gd name="T48" fmla="*/ 67 w 84"/>
                <a:gd name="T49" fmla="*/ 76 h 82"/>
                <a:gd name="T50" fmla="*/ 60 w 84"/>
                <a:gd name="T51" fmla="*/ 80 h 82"/>
                <a:gd name="T52" fmla="*/ 51 w 84"/>
                <a:gd name="T53" fmla="*/ 82 h 82"/>
                <a:gd name="T54" fmla="*/ 42 w 84"/>
                <a:gd name="T55" fmla="*/ 82 h 82"/>
                <a:gd name="T56" fmla="*/ 42 w 84"/>
                <a:gd name="T57" fmla="*/ 82 h 82"/>
                <a:gd name="T58" fmla="*/ 33 w 84"/>
                <a:gd name="T59" fmla="*/ 82 h 82"/>
                <a:gd name="T60" fmla="*/ 27 w 84"/>
                <a:gd name="T61" fmla="*/ 80 h 82"/>
                <a:gd name="T62" fmla="*/ 20 w 84"/>
                <a:gd name="T63" fmla="*/ 76 h 82"/>
                <a:gd name="T64" fmla="*/ 13 w 84"/>
                <a:gd name="T65" fmla="*/ 71 h 82"/>
                <a:gd name="T66" fmla="*/ 7 w 84"/>
                <a:gd name="T67" fmla="*/ 65 h 82"/>
                <a:gd name="T68" fmla="*/ 4 w 84"/>
                <a:gd name="T69" fmla="*/ 58 h 82"/>
                <a:gd name="T70" fmla="*/ 2 w 84"/>
                <a:gd name="T71" fmla="*/ 49 h 82"/>
                <a:gd name="T72" fmla="*/ 0 w 84"/>
                <a:gd name="T73" fmla="*/ 40 h 82"/>
                <a:gd name="T74" fmla="*/ 0 w 84"/>
                <a:gd name="T75"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4" h="82">
                  <a:moveTo>
                    <a:pt x="0" y="40"/>
                  </a:moveTo>
                  <a:lnTo>
                    <a:pt x="0" y="40"/>
                  </a:lnTo>
                  <a:lnTo>
                    <a:pt x="2" y="34"/>
                  </a:lnTo>
                  <a:lnTo>
                    <a:pt x="4" y="25"/>
                  </a:lnTo>
                  <a:lnTo>
                    <a:pt x="7" y="18"/>
                  </a:lnTo>
                  <a:lnTo>
                    <a:pt x="13" y="11"/>
                  </a:lnTo>
                  <a:lnTo>
                    <a:pt x="20" y="7"/>
                  </a:lnTo>
                  <a:lnTo>
                    <a:pt x="27" y="3"/>
                  </a:lnTo>
                  <a:lnTo>
                    <a:pt x="33" y="0"/>
                  </a:lnTo>
                  <a:lnTo>
                    <a:pt x="42" y="0"/>
                  </a:lnTo>
                  <a:lnTo>
                    <a:pt x="42" y="0"/>
                  </a:lnTo>
                  <a:lnTo>
                    <a:pt x="51" y="0"/>
                  </a:lnTo>
                  <a:lnTo>
                    <a:pt x="60" y="3"/>
                  </a:lnTo>
                  <a:lnTo>
                    <a:pt x="67" y="7"/>
                  </a:lnTo>
                  <a:lnTo>
                    <a:pt x="73" y="11"/>
                  </a:lnTo>
                  <a:lnTo>
                    <a:pt x="78" y="18"/>
                  </a:lnTo>
                  <a:lnTo>
                    <a:pt x="82" y="25"/>
                  </a:lnTo>
                  <a:lnTo>
                    <a:pt x="84" y="34"/>
                  </a:lnTo>
                  <a:lnTo>
                    <a:pt x="84" y="40"/>
                  </a:lnTo>
                  <a:lnTo>
                    <a:pt x="84" y="40"/>
                  </a:lnTo>
                  <a:lnTo>
                    <a:pt x="84" y="49"/>
                  </a:lnTo>
                  <a:lnTo>
                    <a:pt x="82" y="58"/>
                  </a:lnTo>
                  <a:lnTo>
                    <a:pt x="78" y="65"/>
                  </a:lnTo>
                  <a:lnTo>
                    <a:pt x="73" y="71"/>
                  </a:lnTo>
                  <a:lnTo>
                    <a:pt x="67" y="76"/>
                  </a:lnTo>
                  <a:lnTo>
                    <a:pt x="60" y="80"/>
                  </a:lnTo>
                  <a:lnTo>
                    <a:pt x="51" y="82"/>
                  </a:lnTo>
                  <a:lnTo>
                    <a:pt x="42" y="82"/>
                  </a:lnTo>
                  <a:lnTo>
                    <a:pt x="42" y="82"/>
                  </a:lnTo>
                  <a:lnTo>
                    <a:pt x="33" y="82"/>
                  </a:lnTo>
                  <a:lnTo>
                    <a:pt x="27" y="80"/>
                  </a:lnTo>
                  <a:lnTo>
                    <a:pt x="20" y="76"/>
                  </a:lnTo>
                  <a:lnTo>
                    <a:pt x="13" y="71"/>
                  </a:lnTo>
                  <a:lnTo>
                    <a:pt x="7" y="65"/>
                  </a:lnTo>
                  <a:lnTo>
                    <a:pt x="4" y="58"/>
                  </a:lnTo>
                  <a:lnTo>
                    <a:pt x="2" y="49"/>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70" name="Freeform 115"/>
            <p:cNvSpPr>
              <a:spLocks/>
            </p:cNvSpPr>
            <p:nvPr/>
          </p:nvSpPr>
          <p:spPr bwMode="auto">
            <a:xfrm>
              <a:off x="5015447" y="3615313"/>
              <a:ext cx="124816" cy="128016"/>
            </a:xfrm>
            <a:custGeom>
              <a:avLst/>
              <a:gdLst>
                <a:gd name="T0" fmla="*/ 0 w 85"/>
                <a:gd name="T1" fmla="*/ 40 h 82"/>
                <a:gd name="T2" fmla="*/ 0 w 85"/>
                <a:gd name="T3" fmla="*/ 40 h 82"/>
                <a:gd name="T4" fmla="*/ 2 w 85"/>
                <a:gd name="T5" fmla="*/ 33 h 82"/>
                <a:gd name="T6" fmla="*/ 5 w 85"/>
                <a:gd name="T7" fmla="*/ 24 h 82"/>
                <a:gd name="T8" fmla="*/ 7 w 85"/>
                <a:gd name="T9" fmla="*/ 17 h 82"/>
                <a:gd name="T10" fmla="*/ 14 w 85"/>
                <a:gd name="T11" fmla="*/ 11 h 82"/>
                <a:gd name="T12" fmla="*/ 20 w 85"/>
                <a:gd name="T13" fmla="*/ 6 h 82"/>
                <a:gd name="T14" fmla="*/ 27 w 85"/>
                <a:gd name="T15" fmla="*/ 2 h 82"/>
                <a:gd name="T16" fmla="*/ 34 w 85"/>
                <a:gd name="T17" fmla="*/ 0 h 82"/>
                <a:gd name="T18" fmla="*/ 42 w 85"/>
                <a:gd name="T19" fmla="*/ 0 h 82"/>
                <a:gd name="T20" fmla="*/ 42 w 85"/>
                <a:gd name="T21" fmla="*/ 0 h 82"/>
                <a:gd name="T22" fmla="*/ 51 w 85"/>
                <a:gd name="T23" fmla="*/ 0 h 82"/>
                <a:gd name="T24" fmla="*/ 60 w 85"/>
                <a:gd name="T25" fmla="*/ 2 h 82"/>
                <a:gd name="T26" fmla="*/ 67 w 85"/>
                <a:gd name="T27" fmla="*/ 6 h 82"/>
                <a:gd name="T28" fmla="*/ 74 w 85"/>
                <a:gd name="T29" fmla="*/ 11 h 82"/>
                <a:gd name="T30" fmla="*/ 78 w 85"/>
                <a:gd name="T31" fmla="*/ 17 h 82"/>
                <a:gd name="T32" fmla="*/ 82 w 85"/>
                <a:gd name="T33" fmla="*/ 24 h 82"/>
                <a:gd name="T34" fmla="*/ 85 w 85"/>
                <a:gd name="T35" fmla="*/ 33 h 82"/>
                <a:gd name="T36" fmla="*/ 85 w 85"/>
                <a:gd name="T37" fmla="*/ 40 h 82"/>
                <a:gd name="T38" fmla="*/ 85 w 85"/>
                <a:gd name="T39" fmla="*/ 40 h 82"/>
                <a:gd name="T40" fmla="*/ 85 w 85"/>
                <a:gd name="T41" fmla="*/ 48 h 82"/>
                <a:gd name="T42" fmla="*/ 82 w 85"/>
                <a:gd name="T43" fmla="*/ 57 h 82"/>
                <a:gd name="T44" fmla="*/ 78 w 85"/>
                <a:gd name="T45" fmla="*/ 64 h 82"/>
                <a:gd name="T46" fmla="*/ 74 w 85"/>
                <a:gd name="T47" fmla="*/ 71 h 82"/>
                <a:gd name="T48" fmla="*/ 67 w 85"/>
                <a:gd name="T49" fmla="*/ 75 h 82"/>
                <a:gd name="T50" fmla="*/ 60 w 85"/>
                <a:gd name="T51" fmla="*/ 80 h 82"/>
                <a:gd name="T52" fmla="*/ 51 w 85"/>
                <a:gd name="T53" fmla="*/ 82 h 82"/>
                <a:gd name="T54" fmla="*/ 42 w 85"/>
                <a:gd name="T55" fmla="*/ 82 h 82"/>
                <a:gd name="T56" fmla="*/ 42 w 85"/>
                <a:gd name="T57" fmla="*/ 82 h 82"/>
                <a:gd name="T58" fmla="*/ 34 w 85"/>
                <a:gd name="T59" fmla="*/ 82 h 82"/>
                <a:gd name="T60" fmla="*/ 27 w 85"/>
                <a:gd name="T61" fmla="*/ 80 h 82"/>
                <a:gd name="T62" fmla="*/ 20 w 85"/>
                <a:gd name="T63" fmla="*/ 75 h 82"/>
                <a:gd name="T64" fmla="*/ 14 w 85"/>
                <a:gd name="T65" fmla="*/ 71 h 82"/>
                <a:gd name="T66" fmla="*/ 7 w 85"/>
                <a:gd name="T67" fmla="*/ 64 h 82"/>
                <a:gd name="T68" fmla="*/ 5 w 85"/>
                <a:gd name="T69" fmla="*/ 57 h 82"/>
                <a:gd name="T70" fmla="*/ 2 w 85"/>
                <a:gd name="T71" fmla="*/ 48 h 82"/>
                <a:gd name="T72" fmla="*/ 0 w 85"/>
                <a:gd name="T73" fmla="*/ 40 h 82"/>
                <a:gd name="T74" fmla="*/ 0 w 85"/>
                <a:gd name="T75"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2">
                  <a:moveTo>
                    <a:pt x="0" y="40"/>
                  </a:moveTo>
                  <a:lnTo>
                    <a:pt x="0" y="40"/>
                  </a:lnTo>
                  <a:lnTo>
                    <a:pt x="2" y="33"/>
                  </a:lnTo>
                  <a:lnTo>
                    <a:pt x="5" y="24"/>
                  </a:lnTo>
                  <a:lnTo>
                    <a:pt x="7" y="17"/>
                  </a:lnTo>
                  <a:lnTo>
                    <a:pt x="14" y="11"/>
                  </a:lnTo>
                  <a:lnTo>
                    <a:pt x="20" y="6"/>
                  </a:lnTo>
                  <a:lnTo>
                    <a:pt x="27" y="2"/>
                  </a:lnTo>
                  <a:lnTo>
                    <a:pt x="34" y="0"/>
                  </a:lnTo>
                  <a:lnTo>
                    <a:pt x="42" y="0"/>
                  </a:lnTo>
                  <a:lnTo>
                    <a:pt x="42" y="0"/>
                  </a:lnTo>
                  <a:lnTo>
                    <a:pt x="51" y="0"/>
                  </a:lnTo>
                  <a:lnTo>
                    <a:pt x="60" y="2"/>
                  </a:lnTo>
                  <a:lnTo>
                    <a:pt x="67" y="6"/>
                  </a:lnTo>
                  <a:lnTo>
                    <a:pt x="74" y="11"/>
                  </a:lnTo>
                  <a:lnTo>
                    <a:pt x="78" y="17"/>
                  </a:lnTo>
                  <a:lnTo>
                    <a:pt x="82" y="24"/>
                  </a:lnTo>
                  <a:lnTo>
                    <a:pt x="85" y="33"/>
                  </a:lnTo>
                  <a:lnTo>
                    <a:pt x="85" y="40"/>
                  </a:lnTo>
                  <a:lnTo>
                    <a:pt x="85" y="40"/>
                  </a:lnTo>
                  <a:lnTo>
                    <a:pt x="85" y="48"/>
                  </a:lnTo>
                  <a:lnTo>
                    <a:pt x="82" y="57"/>
                  </a:lnTo>
                  <a:lnTo>
                    <a:pt x="78" y="64"/>
                  </a:lnTo>
                  <a:lnTo>
                    <a:pt x="74" y="71"/>
                  </a:lnTo>
                  <a:lnTo>
                    <a:pt x="67" y="75"/>
                  </a:lnTo>
                  <a:lnTo>
                    <a:pt x="60" y="80"/>
                  </a:lnTo>
                  <a:lnTo>
                    <a:pt x="51" y="82"/>
                  </a:lnTo>
                  <a:lnTo>
                    <a:pt x="42" y="82"/>
                  </a:lnTo>
                  <a:lnTo>
                    <a:pt x="42" y="82"/>
                  </a:lnTo>
                  <a:lnTo>
                    <a:pt x="34" y="82"/>
                  </a:lnTo>
                  <a:lnTo>
                    <a:pt x="27" y="80"/>
                  </a:lnTo>
                  <a:lnTo>
                    <a:pt x="20" y="75"/>
                  </a:lnTo>
                  <a:lnTo>
                    <a:pt x="14" y="71"/>
                  </a:lnTo>
                  <a:lnTo>
                    <a:pt x="7" y="64"/>
                  </a:lnTo>
                  <a:lnTo>
                    <a:pt x="5" y="57"/>
                  </a:lnTo>
                  <a:lnTo>
                    <a:pt x="2" y="48"/>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86" name="TextBox 85"/>
            <p:cNvSpPr txBox="1"/>
            <p:nvPr/>
          </p:nvSpPr>
          <p:spPr>
            <a:xfrm rot="16200000">
              <a:off x="1372450" y="2954832"/>
              <a:ext cx="2135521" cy="276999"/>
            </a:xfrm>
            <a:prstGeom prst="rect">
              <a:avLst/>
            </a:prstGeom>
            <a:noFill/>
          </p:spPr>
          <p:txBody>
            <a:bodyPr wrap="none" rtlCol="0" anchor="ctr">
              <a:spAutoFit/>
            </a:bodyPr>
            <a:lstStyle/>
            <a:p>
              <a:pPr algn="ctr"/>
              <a:r>
                <a:rPr lang="en-US" sz="1200" b="1" dirty="0">
                  <a:latin typeface="+mn-lt"/>
                </a:rPr>
                <a:t>Change From Baseline (</a:t>
              </a:r>
              <a:r>
                <a:rPr lang="el-GR" sz="1200" b="1" dirty="0">
                  <a:latin typeface="+mn-lt"/>
                </a:rPr>
                <a:t>Δ</a:t>
              </a:r>
              <a:r>
                <a:rPr lang="en-US" sz="1200" b="1" dirty="0">
                  <a:latin typeface="+mn-lt"/>
                </a:rPr>
                <a:t>)</a:t>
              </a:r>
            </a:p>
          </p:txBody>
        </p:sp>
        <p:sp>
          <p:nvSpPr>
            <p:cNvPr id="93" name="Freeform 115"/>
            <p:cNvSpPr>
              <a:spLocks/>
            </p:cNvSpPr>
            <p:nvPr/>
          </p:nvSpPr>
          <p:spPr bwMode="auto">
            <a:xfrm>
              <a:off x="3346658" y="3347777"/>
              <a:ext cx="124816" cy="128016"/>
            </a:xfrm>
            <a:custGeom>
              <a:avLst/>
              <a:gdLst>
                <a:gd name="T0" fmla="*/ 0 w 85"/>
                <a:gd name="T1" fmla="*/ 40 h 82"/>
                <a:gd name="T2" fmla="*/ 0 w 85"/>
                <a:gd name="T3" fmla="*/ 40 h 82"/>
                <a:gd name="T4" fmla="*/ 2 w 85"/>
                <a:gd name="T5" fmla="*/ 33 h 82"/>
                <a:gd name="T6" fmla="*/ 5 w 85"/>
                <a:gd name="T7" fmla="*/ 24 h 82"/>
                <a:gd name="T8" fmla="*/ 7 w 85"/>
                <a:gd name="T9" fmla="*/ 17 h 82"/>
                <a:gd name="T10" fmla="*/ 14 w 85"/>
                <a:gd name="T11" fmla="*/ 11 h 82"/>
                <a:gd name="T12" fmla="*/ 20 w 85"/>
                <a:gd name="T13" fmla="*/ 6 h 82"/>
                <a:gd name="T14" fmla="*/ 27 w 85"/>
                <a:gd name="T15" fmla="*/ 2 h 82"/>
                <a:gd name="T16" fmla="*/ 34 w 85"/>
                <a:gd name="T17" fmla="*/ 0 h 82"/>
                <a:gd name="T18" fmla="*/ 42 w 85"/>
                <a:gd name="T19" fmla="*/ 0 h 82"/>
                <a:gd name="T20" fmla="*/ 42 w 85"/>
                <a:gd name="T21" fmla="*/ 0 h 82"/>
                <a:gd name="T22" fmla="*/ 51 w 85"/>
                <a:gd name="T23" fmla="*/ 0 h 82"/>
                <a:gd name="T24" fmla="*/ 60 w 85"/>
                <a:gd name="T25" fmla="*/ 2 h 82"/>
                <a:gd name="T26" fmla="*/ 67 w 85"/>
                <a:gd name="T27" fmla="*/ 6 h 82"/>
                <a:gd name="T28" fmla="*/ 74 w 85"/>
                <a:gd name="T29" fmla="*/ 11 h 82"/>
                <a:gd name="T30" fmla="*/ 78 w 85"/>
                <a:gd name="T31" fmla="*/ 17 h 82"/>
                <a:gd name="T32" fmla="*/ 82 w 85"/>
                <a:gd name="T33" fmla="*/ 24 h 82"/>
                <a:gd name="T34" fmla="*/ 85 w 85"/>
                <a:gd name="T35" fmla="*/ 33 h 82"/>
                <a:gd name="T36" fmla="*/ 85 w 85"/>
                <a:gd name="T37" fmla="*/ 40 h 82"/>
                <a:gd name="T38" fmla="*/ 85 w 85"/>
                <a:gd name="T39" fmla="*/ 40 h 82"/>
                <a:gd name="T40" fmla="*/ 85 w 85"/>
                <a:gd name="T41" fmla="*/ 48 h 82"/>
                <a:gd name="T42" fmla="*/ 82 w 85"/>
                <a:gd name="T43" fmla="*/ 57 h 82"/>
                <a:gd name="T44" fmla="*/ 78 w 85"/>
                <a:gd name="T45" fmla="*/ 64 h 82"/>
                <a:gd name="T46" fmla="*/ 74 w 85"/>
                <a:gd name="T47" fmla="*/ 71 h 82"/>
                <a:gd name="T48" fmla="*/ 67 w 85"/>
                <a:gd name="T49" fmla="*/ 75 h 82"/>
                <a:gd name="T50" fmla="*/ 60 w 85"/>
                <a:gd name="T51" fmla="*/ 80 h 82"/>
                <a:gd name="T52" fmla="*/ 51 w 85"/>
                <a:gd name="T53" fmla="*/ 82 h 82"/>
                <a:gd name="T54" fmla="*/ 42 w 85"/>
                <a:gd name="T55" fmla="*/ 82 h 82"/>
                <a:gd name="T56" fmla="*/ 42 w 85"/>
                <a:gd name="T57" fmla="*/ 82 h 82"/>
                <a:gd name="T58" fmla="*/ 34 w 85"/>
                <a:gd name="T59" fmla="*/ 82 h 82"/>
                <a:gd name="T60" fmla="*/ 27 w 85"/>
                <a:gd name="T61" fmla="*/ 80 h 82"/>
                <a:gd name="T62" fmla="*/ 20 w 85"/>
                <a:gd name="T63" fmla="*/ 75 h 82"/>
                <a:gd name="T64" fmla="*/ 14 w 85"/>
                <a:gd name="T65" fmla="*/ 71 h 82"/>
                <a:gd name="T66" fmla="*/ 7 w 85"/>
                <a:gd name="T67" fmla="*/ 64 h 82"/>
                <a:gd name="T68" fmla="*/ 5 w 85"/>
                <a:gd name="T69" fmla="*/ 57 h 82"/>
                <a:gd name="T70" fmla="*/ 2 w 85"/>
                <a:gd name="T71" fmla="*/ 48 h 82"/>
                <a:gd name="T72" fmla="*/ 0 w 85"/>
                <a:gd name="T73" fmla="*/ 40 h 82"/>
                <a:gd name="T74" fmla="*/ 0 w 85"/>
                <a:gd name="T75"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2">
                  <a:moveTo>
                    <a:pt x="0" y="40"/>
                  </a:moveTo>
                  <a:lnTo>
                    <a:pt x="0" y="40"/>
                  </a:lnTo>
                  <a:lnTo>
                    <a:pt x="2" y="33"/>
                  </a:lnTo>
                  <a:lnTo>
                    <a:pt x="5" y="24"/>
                  </a:lnTo>
                  <a:lnTo>
                    <a:pt x="7" y="17"/>
                  </a:lnTo>
                  <a:lnTo>
                    <a:pt x="14" y="11"/>
                  </a:lnTo>
                  <a:lnTo>
                    <a:pt x="20" y="6"/>
                  </a:lnTo>
                  <a:lnTo>
                    <a:pt x="27" y="2"/>
                  </a:lnTo>
                  <a:lnTo>
                    <a:pt x="34" y="0"/>
                  </a:lnTo>
                  <a:lnTo>
                    <a:pt x="42" y="0"/>
                  </a:lnTo>
                  <a:lnTo>
                    <a:pt x="42" y="0"/>
                  </a:lnTo>
                  <a:lnTo>
                    <a:pt x="51" y="0"/>
                  </a:lnTo>
                  <a:lnTo>
                    <a:pt x="60" y="2"/>
                  </a:lnTo>
                  <a:lnTo>
                    <a:pt x="67" y="6"/>
                  </a:lnTo>
                  <a:lnTo>
                    <a:pt x="74" y="11"/>
                  </a:lnTo>
                  <a:lnTo>
                    <a:pt x="78" y="17"/>
                  </a:lnTo>
                  <a:lnTo>
                    <a:pt x="82" y="24"/>
                  </a:lnTo>
                  <a:lnTo>
                    <a:pt x="85" y="33"/>
                  </a:lnTo>
                  <a:lnTo>
                    <a:pt x="85" y="40"/>
                  </a:lnTo>
                  <a:lnTo>
                    <a:pt x="85" y="40"/>
                  </a:lnTo>
                  <a:lnTo>
                    <a:pt x="85" y="48"/>
                  </a:lnTo>
                  <a:lnTo>
                    <a:pt x="82" y="57"/>
                  </a:lnTo>
                  <a:lnTo>
                    <a:pt x="78" y="64"/>
                  </a:lnTo>
                  <a:lnTo>
                    <a:pt x="74" y="71"/>
                  </a:lnTo>
                  <a:lnTo>
                    <a:pt x="67" y="75"/>
                  </a:lnTo>
                  <a:lnTo>
                    <a:pt x="60" y="80"/>
                  </a:lnTo>
                  <a:lnTo>
                    <a:pt x="51" y="82"/>
                  </a:lnTo>
                  <a:lnTo>
                    <a:pt x="42" y="82"/>
                  </a:lnTo>
                  <a:lnTo>
                    <a:pt x="42" y="82"/>
                  </a:lnTo>
                  <a:lnTo>
                    <a:pt x="34" y="82"/>
                  </a:lnTo>
                  <a:lnTo>
                    <a:pt x="27" y="80"/>
                  </a:lnTo>
                  <a:lnTo>
                    <a:pt x="20" y="75"/>
                  </a:lnTo>
                  <a:lnTo>
                    <a:pt x="14" y="71"/>
                  </a:lnTo>
                  <a:lnTo>
                    <a:pt x="7" y="64"/>
                  </a:lnTo>
                  <a:lnTo>
                    <a:pt x="5" y="57"/>
                  </a:lnTo>
                  <a:lnTo>
                    <a:pt x="2" y="48"/>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grpSp>
          <p:nvGrpSpPr>
            <p:cNvPr id="3" name="Group 2">
              <a:extLst>
                <a:ext uri="{FF2B5EF4-FFF2-40B4-BE49-F238E27FC236}">
                  <a16:creationId xmlns:a16="http://schemas.microsoft.com/office/drawing/2014/main" id="{42E8101B-C223-754B-9F2B-0FE046188DD3}"/>
                </a:ext>
              </a:extLst>
            </p:cNvPr>
            <p:cNvGrpSpPr/>
            <p:nvPr/>
          </p:nvGrpSpPr>
          <p:grpSpPr>
            <a:xfrm>
              <a:off x="1810348" y="4559401"/>
              <a:ext cx="8587365" cy="899389"/>
              <a:chOff x="1810348" y="4559401"/>
              <a:chExt cx="8587365" cy="899389"/>
            </a:xfrm>
          </p:grpSpPr>
          <p:sp>
            <p:nvSpPr>
              <p:cNvPr id="76" name="Rectangle 17">
                <a:extLst>
                  <a:ext uri="{FF2B5EF4-FFF2-40B4-BE49-F238E27FC236}">
                    <a16:creationId xmlns:a16="http://schemas.microsoft.com/office/drawing/2014/main" id="{B05EBD85-EE33-C6A4-1098-6191BC97A287}"/>
                  </a:ext>
                </a:extLst>
              </p:cNvPr>
              <p:cNvSpPr>
                <a:spLocks noChangeArrowheads="1"/>
              </p:cNvSpPr>
              <p:nvPr/>
            </p:nvSpPr>
            <p:spPr bwMode="auto">
              <a:xfrm>
                <a:off x="3186237" y="4976076"/>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618</a:t>
                </a:r>
                <a:endParaRPr lang="en-US" altLang="en-US" sz="1200" dirty="0">
                  <a:latin typeface="+mn-lt"/>
                </a:endParaRPr>
              </a:p>
            </p:txBody>
          </p:sp>
          <p:sp>
            <p:nvSpPr>
              <p:cNvPr id="77" name="Rectangle 18">
                <a:extLst>
                  <a:ext uri="{FF2B5EF4-FFF2-40B4-BE49-F238E27FC236}">
                    <a16:creationId xmlns:a16="http://schemas.microsoft.com/office/drawing/2014/main" id="{AE19C679-6076-FA4F-E7C5-9D268C1E697E}"/>
                  </a:ext>
                </a:extLst>
              </p:cNvPr>
              <p:cNvSpPr>
                <a:spLocks noChangeArrowheads="1"/>
              </p:cNvSpPr>
              <p:nvPr/>
            </p:nvSpPr>
            <p:spPr bwMode="auto">
              <a:xfrm>
                <a:off x="4938491" y="4977451"/>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597</a:t>
                </a:r>
                <a:endParaRPr lang="en-US" altLang="en-US" sz="1200" dirty="0">
                  <a:latin typeface="+mn-lt"/>
                </a:endParaRPr>
              </a:p>
            </p:txBody>
          </p:sp>
          <p:sp>
            <p:nvSpPr>
              <p:cNvPr id="78" name="Rectangle 19">
                <a:extLst>
                  <a:ext uri="{FF2B5EF4-FFF2-40B4-BE49-F238E27FC236}">
                    <a16:creationId xmlns:a16="http://schemas.microsoft.com/office/drawing/2014/main" id="{8C2261F5-1E30-73DC-BED9-FAC35E3205DB}"/>
                  </a:ext>
                </a:extLst>
              </p:cNvPr>
              <p:cNvSpPr>
                <a:spLocks noChangeArrowheads="1"/>
              </p:cNvSpPr>
              <p:nvPr/>
            </p:nvSpPr>
            <p:spPr bwMode="auto">
              <a:xfrm>
                <a:off x="6624435" y="4978826"/>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584</a:t>
                </a:r>
                <a:endParaRPr lang="en-US" altLang="en-US" sz="1200" dirty="0">
                  <a:latin typeface="+mn-lt"/>
                </a:endParaRPr>
              </a:p>
            </p:txBody>
          </p:sp>
          <p:sp>
            <p:nvSpPr>
              <p:cNvPr id="79" name="Rectangle 20">
                <a:extLst>
                  <a:ext uri="{FF2B5EF4-FFF2-40B4-BE49-F238E27FC236}">
                    <a16:creationId xmlns:a16="http://schemas.microsoft.com/office/drawing/2014/main" id="{AF39D62D-57E7-08A6-0CC3-4E74F58060DE}"/>
                  </a:ext>
                </a:extLst>
              </p:cNvPr>
              <p:cNvSpPr>
                <a:spLocks noChangeArrowheads="1"/>
              </p:cNvSpPr>
              <p:nvPr/>
            </p:nvSpPr>
            <p:spPr bwMode="auto">
              <a:xfrm>
                <a:off x="10002077" y="4980200"/>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563</a:t>
                </a:r>
                <a:endParaRPr lang="en-US" altLang="en-US" sz="1200" dirty="0">
                  <a:latin typeface="+mn-lt"/>
                </a:endParaRPr>
              </a:p>
            </p:txBody>
          </p:sp>
          <p:sp>
            <p:nvSpPr>
              <p:cNvPr id="80" name="Rectangle 21">
                <a:extLst>
                  <a:ext uri="{FF2B5EF4-FFF2-40B4-BE49-F238E27FC236}">
                    <a16:creationId xmlns:a16="http://schemas.microsoft.com/office/drawing/2014/main" id="{7D6408C3-704B-4BC8-4DE0-6890DAE4349E}"/>
                  </a:ext>
                </a:extLst>
              </p:cNvPr>
              <p:cNvSpPr>
                <a:spLocks noChangeArrowheads="1"/>
              </p:cNvSpPr>
              <p:nvPr/>
            </p:nvSpPr>
            <p:spPr bwMode="auto">
              <a:xfrm>
                <a:off x="3195601" y="5230007"/>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586</a:t>
                </a:r>
                <a:endParaRPr lang="en-US" altLang="en-US" sz="1200" dirty="0">
                  <a:latin typeface="+mn-lt"/>
                </a:endParaRPr>
              </a:p>
            </p:txBody>
          </p:sp>
          <p:sp>
            <p:nvSpPr>
              <p:cNvPr id="81" name="Rectangle 22">
                <a:extLst>
                  <a:ext uri="{FF2B5EF4-FFF2-40B4-BE49-F238E27FC236}">
                    <a16:creationId xmlns:a16="http://schemas.microsoft.com/office/drawing/2014/main" id="{3FFE0228-6AEB-8086-7FE0-0C1BBEC7E822}"/>
                  </a:ext>
                </a:extLst>
              </p:cNvPr>
              <p:cNvSpPr>
                <a:spLocks noChangeArrowheads="1"/>
              </p:cNvSpPr>
              <p:nvPr/>
            </p:nvSpPr>
            <p:spPr bwMode="auto">
              <a:xfrm>
                <a:off x="4938491" y="5230007"/>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575</a:t>
                </a:r>
                <a:endParaRPr lang="en-US" altLang="en-US" sz="1200" dirty="0">
                  <a:latin typeface="+mn-lt"/>
                </a:endParaRPr>
              </a:p>
            </p:txBody>
          </p:sp>
          <p:sp>
            <p:nvSpPr>
              <p:cNvPr id="82" name="Rectangle 23">
                <a:extLst>
                  <a:ext uri="{FF2B5EF4-FFF2-40B4-BE49-F238E27FC236}">
                    <a16:creationId xmlns:a16="http://schemas.microsoft.com/office/drawing/2014/main" id="{C42B2652-D024-04E4-DDAF-AEE6302C2792}"/>
                  </a:ext>
                </a:extLst>
              </p:cNvPr>
              <p:cNvSpPr>
                <a:spLocks noChangeArrowheads="1"/>
              </p:cNvSpPr>
              <p:nvPr/>
            </p:nvSpPr>
            <p:spPr bwMode="auto">
              <a:xfrm>
                <a:off x="6624435" y="5231382"/>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558</a:t>
                </a:r>
                <a:endParaRPr lang="en-US" altLang="en-US" sz="1200" dirty="0">
                  <a:latin typeface="+mn-lt"/>
                </a:endParaRPr>
              </a:p>
            </p:txBody>
          </p:sp>
          <p:sp>
            <p:nvSpPr>
              <p:cNvPr id="83" name="Rectangle 24">
                <a:extLst>
                  <a:ext uri="{FF2B5EF4-FFF2-40B4-BE49-F238E27FC236}">
                    <a16:creationId xmlns:a16="http://schemas.microsoft.com/office/drawing/2014/main" id="{4D6B09CB-66BA-1849-9A8C-F9C4A6B554B1}"/>
                  </a:ext>
                </a:extLst>
              </p:cNvPr>
              <p:cNvSpPr>
                <a:spLocks noChangeArrowheads="1"/>
              </p:cNvSpPr>
              <p:nvPr/>
            </p:nvSpPr>
            <p:spPr bwMode="auto">
              <a:xfrm>
                <a:off x="10002077" y="5232756"/>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542</a:t>
                </a:r>
                <a:endParaRPr lang="en-US" altLang="en-US" sz="1200" dirty="0">
                  <a:latin typeface="+mn-lt"/>
                </a:endParaRPr>
              </a:p>
            </p:txBody>
          </p:sp>
          <p:sp>
            <p:nvSpPr>
              <p:cNvPr id="84" name="Rectangle 96">
                <a:extLst>
                  <a:ext uri="{FF2B5EF4-FFF2-40B4-BE49-F238E27FC236}">
                    <a16:creationId xmlns:a16="http://schemas.microsoft.com/office/drawing/2014/main" id="{E866B672-C190-1DA8-3056-84B939147BAE}"/>
                  </a:ext>
                </a:extLst>
              </p:cNvPr>
              <p:cNvSpPr>
                <a:spLocks noChangeArrowheads="1"/>
              </p:cNvSpPr>
              <p:nvPr/>
            </p:nvSpPr>
            <p:spPr bwMode="auto">
              <a:xfrm>
                <a:off x="3017963" y="4559401"/>
                <a:ext cx="60753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Baseline</a:t>
                </a:r>
                <a:endParaRPr lang="en-US" altLang="en-US" sz="1200" dirty="0">
                  <a:latin typeface="+mn-lt"/>
                </a:endParaRPr>
              </a:p>
            </p:txBody>
          </p:sp>
          <p:sp>
            <p:nvSpPr>
              <p:cNvPr id="85" name="Rectangle 97">
                <a:extLst>
                  <a:ext uri="{FF2B5EF4-FFF2-40B4-BE49-F238E27FC236}">
                    <a16:creationId xmlns:a16="http://schemas.microsoft.com/office/drawing/2014/main" id="{5B5B7842-859F-CB7A-3373-608613EB9730}"/>
                  </a:ext>
                </a:extLst>
              </p:cNvPr>
              <p:cNvSpPr>
                <a:spLocks noChangeArrowheads="1"/>
              </p:cNvSpPr>
              <p:nvPr/>
            </p:nvSpPr>
            <p:spPr bwMode="auto">
              <a:xfrm>
                <a:off x="4697734" y="4559401"/>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24</a:t>
                </a:r>
                <a:endParaRPr lang="en-US" altLang="en-US" sz="1200" dirty="0">
                  <a:latin typeface="+mn-lt"/>
                </a:endParaRPr>
              </a:p>
            </p:txBody>
          </p:sp>
          <p:sp>
            <p:nvSpPr>
              <p:cNvPr id="87" name="Rectangle 98">
                <a:extLst>
                  <a:ext uri="{FF2B5EF4-FFF2-40B4-BE49-F238E27FC236}">
                    <a16:creationId xmlns:a16="http://schemas.microsoft.com/office/drawing/2014/main" id="{337D33CE-2F41-0F41-976D-A9D3ADD348CD}"/>
                  </a:ext>
                </a:extLst>
              </p:cNvPr>
              <p:cNvSpPr>
                <a:spLocks noChangeArrowheads="1"/>
              </p:cNvSpPr>
              <p:nvPr/>
            </p:nvSpPr>
            <p:spPr bwMode="auto">
              <a:xfrm>
                <a:off x="6383678" y="4559401"/>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48</a:t>
                </a:r>
                <a:endParaRPr lang="en-US" altLang="en-US" sz="1200" dirty="0">
                  <a:latin typeface="+mn-lt"/>
                </a:endParaRPr>
              </a:p>
            </p:txBody>
          </p:sp>
          <p:sp>
            <p:nvSpPr>
              <p:cNvPr id="88" name="Rectangle 99">
                <a:extLst>
                  <a:ext uri="{FF2B5EF4-FFF2-40B4-BE49-F238E27FC236}">
                    <a16:creationId xmlns:a16="http://schemas.microsoft.com/office/drawing/2014/main" id="{0B08F0B6-BC0F-808D-1CE1-74467FD8F959}"/>
                  </a:ext>
                </a:extLst>
              </p:cNvPr>
              <p:cNvSpPr>
                <a:spLocks noChangeArrowheads="1"/>
              </p:cNvSpPr>
              <p:nvPr/>
            </p:nvSpPr>
            <p:spPr bwMode="auto">
              <a:xfrm>
                <a:off x="9761320" y="4559401"/>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96</a:t>
                </a:r>
                <a:endParaRPr lang="en-US" altLang="en-US" sz="1200" dirty="0">
                  <a:latin typeface="+mn-lt"/>
                </a:endParaRPr>
              </a:p>
            </p:txBody>
          </p:sp>
          <p:sp>
            <p:nvSpPr>
              <p:cNvPr id="89" name="Rectangle 100">
                <a:extLst>
                  <a:ext uri="{FF2B5EF4-FFF2-40B4-BE49-F238E27FC236}">
                    <a16:creationId xmlns:a16="http://schemas.microsoft.com/office/drawing/2014/main" id="{1AFB6AB1-BC87-915E-D200-89CFDB698ADA}"/>
                  </a:ext>
                </a:extLst>
              </p:cNvPr>
              <p:cNvSpPr>
                <a:spLocks noChangeArrowheads="1"/>
              </p:cNvSpPr>
              <p:nvPr/>
            </p:nvSpPr>
            <p:spPr bwMode="auto">
              <a:xfrm>
                <a:off x="6288245" y="4737028"/>
                <a:ext cx="8692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b="1" dirty="0">
                    <a:solidFill>
                      <a:srgbClr val="010101"/>
                    </a:solidFill>
                    <a:latin typeface="+mn-lt"/>
                  </a:rPr>
                  <a:t>Study Week</a:t>
                </a:r>
                <a:endParaRPr lang="en-US" altLang="en-US" sz="1200" dirty="0">
                  <a:latin typeface="+mn-lt"/>
                </a:endParaRPr>
              </a:p>
            </p:txBody>
          </p:sp>
          <p:sp>
            <p:nvSpPr>
              <p:cNvPr id="92" name="TextBox 91">
                <a:extLst>
                  <a:ext uri="{FF2B5EF4-FFF2-40B4-BE49-F238E27FC236}">
                    <a16:creationId xmlns:a16="http://schemas.microsoft.com/office/drawing/2014/main" id="{635B8122-7339-C00E-8443-9AF514D9B869}"/>
                  </a:ext>
                </a:extLst>
              </p:cNvPr>
              <p:cNvSpPr txBox="1"/>
              <p:nvPr/>
            </p:nvSpPr>
            <p:spPr>
              <a:xfrm>
                <a:off x="2105301" y="4929235"/>
                <a:ext cx="1109599" cy="276999"/>
              </a:xfrm>
              <a:prstGeom prst="rect">
                <a:avLst/>
              </a:prstGeom>
              <a:noFill/>
            </p:spPr>
            <p:txBody>
              <a:bodyPr wrap="none" rtlCol="0" anchor="ctr">
                <a:spAutoFit/>
              </a:bodyPr>
              <a:lstStyle/>
              <a:p>
                <a:pPr algn="r"/>
                <a:r>
                  <a:rPr lang="en-US" sz="1200" dirty="0">
                    <a:latin typeface="+mn-lt"/>
                  </a:rPr>
                  <a:t>Placebo n =</a:t>
                </a:r>
              </a:p>
            </p:txBody>
          </p:sp>
          <p:sp>
            <p:nvSpPr>
              <p:cNvPr id="94" name="TextBox 93">
                <a:extLst>
                  <a:ext uri="{FF2B5EF4-FFF2-40B4-BE49-F238E27FC236}">
                    <a16:creationId xmlns:a16="http://schemas.microsoft.com/office/drawing/2014/main" id="{EDE8D23F-01D4-1202-CDF7-9D3F36E4B472}"/>
                  </a:ext>
                </a:extLst>
              </p:cNvPr>
              <p:cNvSpPr txBox="1"/>
              <p:nvPr/>
            </p:nvSpPr>
            <p:spPr>
              <a:xfrm>
                <a:off x="1810348" y="5181791"/>
                <a:ext cx="1404552" cy="276999"/>
              </a:xfrm>
              <a:prstGeom prst="rect">
                <a:avLst/>
              </a:prstGeom>
              <a:noFill/>
            </p:spPr>
            <p:txBody>
              <a:bodyPr wrap="none" rtlCol="0" anchor="ctr">
                <a:spAutoFit/>
              </a:bodyPr>
              <a:lstStyle/>
              <a:p>
                <a:pPr algn="r"/>
                <a:r>
                  <a:rPr lang="en-US" sz="1200" dirty="0">
                    <a:latin typeface="+mn-lt"/>
                  </a:rPr>
                  <a:t>Evolocumab n =</a:t>
                </a:r>
              </a:p>
            </p:txBody>
          </p:sp>
        </p:grpSp>
      </p:grpSp>
      <p:sp>
        <p:nvSpPr>
          <p:cNvPr id="9" name="TextBox 122">
            <a:extLst>
              <a:ext uri="{FF2B5EF4-FFF2-40B4-BE49-F238E27FC236}">
                <a16:creationId xmlns:a16="http://schemas.microsoft.com/office/drawing/2014/main" id="{34FFCE63-3C83-54A1-0EDC-7D0C9002F997}"/>
              </a:ext>
            </a:extLst>
          </p:cNvPr>
          <p:cNvSpPr txBox="1">
            <a:spLocks noChangeArrowheads="1"/>
          </p:cNvSpPr>
          <p:nvPr/>
        </p:nvSpPr>
        <p:spPr bwMode="auto">
          <a:xfrm>
            <a:off x="383439" y="1740979"/>
            <a:ext cx="114458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defTabSz="457200">
              <a:defRPr>
                <a:solidFill>
                  <a:schemeClr val="tx1"/>
                </a:solidFill>
                <a:latin typeface="Arial" panose="020B0604020202020204" pitchFamily="34" charset="0"/>
              </a:defRPr>
            </a:lvl1pPr>
            <a:lvl2pPr marL="742950" indent="-285750" defTabSz="457200">
              <a:defRPr>
                <a:solidFill>
                  <a:schemeClr val="tx1"/>
                </a:solidFill>
                <a:latin typeface="Arial" panose="020B0604020202020204" pitchFamily="34" charset="0"/>
              </a:defRPr>
            </a:lvl2pPr>
            <a:lvl3pPr marL="1143000" indent="-228600" defTabSz="457200">
              <a:defRPr>
                <a:solidFill>
                  <a:schemeClr val="tx1"/>
                </a:solidFill>
                <a:latin typeface="Arial" panose="020B0604020202020204" pitchFamily="34" charset="0"/>
              </a:defRPr>
            </a:lvl3pPr>
            <a:lvl4pPr marL="1600200" indent="-228600" defTabSz="457200">
              <a:defRPr>
                <a:solidFill>
                  <a:schemeClr val="tx1"/>
                </a:solidFill>
                <a:latin typeface="Arial" panose="020B0604020202020204" pitchFamily="34" charset="0"/>
              </a:defRPr>
            </a:lvl4pPr>
            <a:lvl5pPr marL="2057400" indent="-228600" defTabSz="457200">
              <a:defRPr>
                <a:solidFill>
                  <a:schemeClr val="tx1"/>
                </a:solidFill>
                <a:latin typeface="Arial" panose="020B0604020202020204" pitchFamily="34" charset="0"/>
              </a:defRPr>
            </a:lvl5pPr>
            <a:lvl6pPr marL="2514600" indent="-228600" defTabSz="457200" fontAlgn="base">
              <a:spcBef>
                <a:spcPct val="0"/>
              </a:spcBef>
              <a:spcAft>
                <a:spcPct val="0"/>
              </a:spcAft>
              <a:defRPr>
                <a:solidFill>
                  <a:schemeClr val="tx1"/>
                </a:solidFill>
                <a:latin typeface="Arial" panose="020B0604020202020204" pitchFamily="34" charset="0"/>
              </a:defRPr>
            </a:lvl6pPr>
            <a:lvl7pPr marL="2971800" indent="-228600" defTabSz="457200" fontAlgn="base">
              <a:spcBef>
                <a:spcPct val="0"/>
              </a:spcBef>
              <a:spcAft>
                <a:spcPct val="0"/>
              </a:spcAft>
              <a:defRPr>
                <a:solidFill>
                  <a:schemeClr val="tx1"/>
                </a:solidFill>
                <a:latin typeface="Arial" panose="020B0604020202020204" pitchFamily="34" charset="0"/>
              </a:defRPr>
            </a:lvl7pPr>
            <a:lvl8pPr marL="3429000" indent="-228600" defTabSz="457200" fontAlgn="base">
              <a:spcBef>
                <a:spcPct val="0"/>
              </a:spcBef>
              <a:spcAft>
                <a:spcPct val="0"/>
              </a:spcAft>
              <a:defRPr>
                <a:solidFill>
                  <a:schemeClr val="tx1"/>
                </a:solidFill>
                <a:latin typeface="Arial" panose="020B0604020202020204" pitchFamily="34" charset="0"/>
              </a:defRPr>
            </a:lvl8pPr>
            <a:lvl9pPr marL="3886200" indent="-228600" defTabSz="457200" fontAlgn="base">
              <a:spcBef>
                <a:spcPct val="0"/>
              </a:spcBef>
              <a:spcAft>
                <a:spcPct val="0"/>
              </a:spcAft>
              <a:defRPr>
                <a:solidFill>
                  <a:schemeClr val="tx1"/>
                </a:solidFill>
                <a:latin typeface="Arial" panose="020B0604020202020204" pitchFamily="34" charset="0"/>
              </a:defRPr>
            </a:lvl9pPr>
          </a:lstStyle>
          <a:p>
            <a:pPr algn="ctr"/>
            <a:r>
              <a:rPr lang="en-GB" altLang="en-US" sz="1600" b="1" dirty="0">
                <a:solidFill>
                  <a:schemeClr val="accent1"/>
                </a:solidFill>
                <a:latin typeface="+mn-lt"/>
              </a:rPr>
              <a:t>Episodic Memory: Paired-Associate Learning</a:t>
            </a:r>
          </a:p>
        </p:txBody>
      </p:sp>
      <p:grpSp>
        <p:nvGrpSpPr>
          <p:cNvPr id="10" name="Group 9">
            <a:extLst>
              <a:ext uri="{FF2B5EF4-FFF2-40B4-BE49-F238E27FC236}">
                <a16:creationId xmlns:a16="http://schemas.microsoft.com/office/drawing/2014/main" id="{7379A2D0-F6F3-EDFD-3DD7-78B06BBDF735}"/>
              </a:ext>
            </a:extLst>
          </p:cNvPr>
          <p:cNvGrpSpPr/>
          <p:nvPr/>
        </p:nvGrpSpPr>
        <p:grpSpPr>
          <a:xfrm>
            <a:off x="4180457" y="2094152"/>
            <a:ext cx="4322408" cy="277531"/>
            <a:chOff x="5632732" y="1900441"/>
            <a:chExt cx="4322408" cy="277531"/>
          </a:xfrm>
        </p:grpSpPr>
        <p:sp>
          <p:nvSpPr>
            <p:cNvPr id="11" name="Line 63">
              <a:extLst>
                <a:ext uri="{FF2B5EF4-FFF2-40B4-BE49-F238E27FC236}">
                  <a16:creationId xmlns:a16="http://schemas.microsoft.com/office/drawing/2014/main" id="{C46DB2B9-D0C2-73A8-B8E9-B64E70543E42}"/>
                </a:ext>
              </a:extLst>
            </p:cNvPr>
            <p:cNvSpPr>
              <a:spLocks noChangeShapeType="1"/>
            </p:cNvSpPr>
            <p:nvPr/>
          </p:nvSpPr>
          <p:spPr bwMode="auto">
            <a:xfrm flipH="1">
              <a:off x="7838786" y="2038940"/>
              <a:ext cx="280372" cy="0"/>
            </a:xfrm>
            <a:prstGeom prst="line">
              <a:avLst/>
            </a:prstGeom>
            <a:noFill/>
            <a:ln w="28575" cap="rnd">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2" name="Freeform 64">
              <a:extLst>
                <a:ext uri="{FF2B5EF4-FFF2-40B4-BE49-F238E27FC236}">
                  <a16:creationId xmlns:a16="http://schemas.microsoft.com/office/drawing/2014/main" id="{3D65D291-DFA3-DE5A-3179-B70CEA0EDFB6}"/>
                </a:ext>
              </a:extLst>
            </p:cNvPr>
            <p:cNvSpPr>
              <a:spLocks/>
            </p:cNvSpPr>
            <p:nvPr/>
          </p:nvSpPr>
          <p:spPr bwMode="auto">
            <a:xfrm>
              <a:off x="7916585" y="1973059"/>
              <a:ext cx="124773" cy="131762"/>
            </a:xfrm>
            <a:custGeom>
              <a:avLst/>
              <a:gdLst>
                <a:gd name="T0" fmla="*/ 0 w 85"/>
                <a:gd name="T1" fmla="*/ 43 h 83"/>
                <a:gd name="T2" fmla="*/ 0 w 85"/>
                <a:gd name="T3" fmla="*/ 43 h 83"/>
                <a:gd name="T4" fmla="*/ 0 w 85"/>
                <a:gd name="T5" fmla="*/ 34 h 83"/>
                <a:gd name="T6" fmla="*/ 2 w 85"/>
                <a:gd name="T7" fmla="*/ 25 h 83"/>
                <a:gd name="T8" fmla="*/ 7 w 85"/>
                <a:gd name="T9" fmla="*/ 18 h 83"/>
                <a:gd name="T10" fmla="*/ 11 w 85"/>
                <a:gd name="T11" fmla="*/ 12 h 83"/>
                <a:gd name="T12" fmla="*/ 18 w 85"/>
                <a:gd name="T13" fmla="*/ 7 h 83"/>
                <a:gd name="T14" fmla="*/ 25 w 85"/>
                <a:gd name="T15" fmla="*/ 3 h 83"/>
                <a:gd name="T16" fmla="*/ 34 w 85"/>
                <a:gd name="T17" fmla="*/ 0 h 83"/>
                <a:gd name="T18" fmla="*/ 42 w 85"/>
                <a:gd name="T19" fmla="*/ 0 h 83"/>
                <a:gd name="T20" fmla="*/ 42 w 85"/>
                <a:gd name="T21" fmla="*/ 0 h 83"/>
                <a:gd name="T22" fmla="*/ 51 w 85"/>
                <a:gd name="T23" fmla="*/ 0 h 83"/>
                <a:gd name="T24" fmla="*/ 58 w 85"/>
                <a:gd name="T25" fmla="*/ 3 h 83"/>
                <a:gd name="T26" fmla="*/ 65 w 85"/>
                <a:gd name="T27" fmla="*/ 7 h 83"/>
                <a:gd name="T28" fmla="*/ 71 w 85"/>
                <a:gd name="T29" fmla="*/ 12 h 83"/>
                <a:gd name="T30" fmla="*/ 76 w 85"/>
                <a:gd name="T31" fmla="*/ 18 h 83"/>
                <a:gd name="T32" fmla="*/ 80 w 85"/>
                <a:gd name="T33" fmla="*/ 25 h 83"/>
                <a:gd name="T34" fmla="*/ 82 w 85"/>
                <a:gd name="T35" fmla="*/ 34 h 83"/>
                <a:gd name="T36" fmla="*/ 85 w 85"/>
                <a:gd name="T37" fmla="*/ 43 h 83"/>
                <a:gd name="T38" fmla="*/ 85 w 85"/>
                <a:gd name="T39" fmla="*/ 43 h 83"/>
                <a:gd name="T40" fmla="*/ 82 w 85"/>
                <a:gd name="T41" fmla="*/ 49 h 83"/>
                <a:gd name="T42" fmla="*/ 80 w 85"/>
                <a:gd name="T43" fmla="*/ 58 h 83"/>
                <a:gd name="T44" fmla="*/ 76 w 85"/>
                <a:gd name="T45" fmla="*/ 65 h 83"/>
                <a:gd name="T46" fmla="*/ 71 w 85"/>
                <a:gd name="T47" fmla="*/ 72 h 83"/>
                <a:gd name="T48" fmla="*/ 65 w 85"/>
                <a:gd name="T49" fmla="*/ 76 h 83"/>
                <a:gd name="T50" fmla="*/ 58 w 85"/>
                <a:gd name="T51" fmla="*/ 80 h 83"/>
                <a:gd name="T52" fmla="*/ 51 w 85"/>
                <a:gd name="T53" fmla="*/ 83 h 83"/>
                <a:gd name="T54" fmla="*/ 42 w 85"/>
                <a:gd name="T55" fmla="*/ 83 h 83"/>
                <a:gd name="T56" fmla="*/ 42 w 85"/>
                <a:gd name="T57" fmla="*/ 83 h 83"/>
                <a:gd name="T58" fmla="*/ 34 w 85"/>
                <a:gd name="T59" fmla="*/ 83 h 83"/>
                <a:gd name="T60" fmla="*/ 25 w 85"/>
                <a:gd name="T61" fmla="*/ 80 h 83"/>
                <a:gd name="T62" fmla="*/ 18 w 85"/>
                <a:gd name="T63" fmla="*/ 76 h 83"/>
                <a:gd name="T64" fmla="*/ 11 w 85"/>
                <a:gd name="T65" fmla="*/ 72 h 83"/>
                <a:gd name="T66" fmla="*/ 7 w 85"/>
                <a:gd name="T67" fmla="*/ 65 h 83"/>
                <a:gd name="T68" fmla="*/ 2 w 85"/>
                <a:gd name="T69" fmla="*/ 58 h 83"/>
                <a:gd name="T70" fmla="*/ 0 w 85"/>
                <a:gd name="T71" fmla="*/ 49 h 83"/>
                <a:gd name="T72" fmla="*/ 0 w 85"/>
                <a:gd name="T73" fmla="*/ 43 h 83"/>
                <a:gd name="T74" fmla="*/ 0 w 85"/>
                <a:gd name="T75" fmla="*/ 4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3">
                  <a:moveTo>
                    <a:pt x="0" y="43"/>
                  </a:moveTo>
                  <a:lnTo>
                    <a:pt x="0" y="43"/>
                  </a:lnTo>
                  <a:lnTo>
                    <a:pt x="0" y="34"/>
                  </a:lnTo>
                  <a:lnTo>
                    <a:pt x="2" y="25"/>
                  </a:lnTo>
                  <a:lnTo>
                    <a:pt x="7" y="18"/>
                  </a:lnTo>
                  <a:lnTo>
                    <a:pt x="11" y="12"/>
                  </a:lnTo>
                  <a:lnTo>
                    <a:pt x="18" y="7"/>
                  </a:lnTo>
                  <a:lnTo>
                    <a:pt x="25" y="3"/>
                  </a:lnTo>
                  <a:lnTo>
                    <a:pt x="34" y="0"/>
                  </a:lnTo>
                  <a:lnTo>
                    <a:pt x="42" y="0"/>
                  </a:lnTo>
                  <a:lnTo>
                    <a:pt x="42" y="0"/>
                  </a:lnTo>
                  <a:lnTo>
                    <a:pt x="51" y="0"/>
                  </a:lnTo>
                  <a:lnTo>
                    <a:pt x="58" y="3"/>
                  </a:lnTo>
                  <a:lnTo>
                    <a:pt x="65" y="7"/>
                  </a:lnTo>
                  <a:lnTo>
                    <a:pt x="71" y="12"/>
                  </a:lnTo>
                  <a:lnTo>
                    <a:pt x="76" y="18"/>
                  </a:lnTo>
                  <a:lnTo>
                    <a:pt x="80" y="25"/>
                  </a:lnTo>
                  <a:lnTo>
                    <a:pt x="82" y="34"/>
                  </a:lnTo>
                  <a:lnTo>
                    <a:pt x="85" y="43"/>
                  </a:lnTo>
                  <a:lnTo>
                    <a:pt x="85" y="43"/>
                  </a:lnTo>
                  <a:lnTo>
                    <a:pt x="82" y="49"/>
                  </a:lnTo>
                  <a:lnTo>
                    <a:pt x="80" y="58"/>
                  </a:lnTo>
                  <a:lnTo>
                    <a:pt x="76" y="65"/>
                  </a:lnTo>
                  <a:lnTo>
                    <a:pt x="71" y="72"/>
                  </a:lnTo>
                  <a:lnTo>
                    <a:pt x="65" y="76"/>
                  </a:lnTo>
                  <a:lnTo>
                    <a:pt x="58" y="80"/>
                  </a:lnTo>
                  <a:lnTo>
                    <a:pt x="51" y="83"/>
                  </a:lnTo>
                  <a:lnTo>
                    <a:pt x="42" y="83"/>
                  </a:lnTo>
                  <a:lnTo>
                    <a:pt x="42" y="83"/>
                  </a:lnTo>
                  <a:lnTo>
                    <a:pt x="34" y="83"/>
                  </a:lnTo>
                  <a:lnTo>
                    <a:pt x="25" y="80"/>
                  </a:lnTo>
                  <a:lnTo>
                    <a:pt x="18" y="76"/>
                  </a:lnTo>
                  <a:lnTo>
                    <a:pt x="11" y="72"/>
                  </a:lnTo>
                  <a:lnTo>
                    <a:pt x="7" y="65"/>
                  </a:lnTo>
                  <a:lnTo>
                    <a:pt x="2" y="58"/>
                  </a:lnTo>
                  <a:lnTo>
                    <a:pt x="0" y="49"/>
                  </a:lnTo>
                  <a:lnTo>
                    <a:pt x="0" y="43"/>
                  </a:lnTo>
                  <a:lnTo>
                    <a:pt x="0" y="43"/>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3" name="TextBox 12">
              <a:extLst>
                <a:ext uri="{FF2B5EF4-FFF2-40B4-BE49-F238E27FC236}">
                  <a16:creationId xmlns:a16="http://schemas.microsoft.com/office/drawing/2014/main" id="{E420A538-1582-0640-6B44-53036E565D6A}"/>
                </a:ext>
              </a:extLst>
            </p:cNvPr>
            <p:cNvSpPr txBox="1"/>
            <p:nvPr/>
          </p:nvSpPr>
          <p:spPr>
            <a:xfrm>
              <a:off x="8140220" y="1900441"/>
              <a:ext cx="1814920" cy="276999"/>
            </a:xfrm>
            <a:prstGeom prst="rect">
              <a:avLst/>
            </a:prstGeom>
            <a:noFill/>
          </p:spPr>
          <p:txBody>
            <a:bodyPr wrap="none" rtlCol="0" anchor="ctr">
              <a:spAutoFit/>
            </a:bodyPr>
            <a:lstStyle/>
            <a:p>
              <a:r>
                <a:rPr lang="en-US" sz="1200" dirty="0">
                  <a:latin typeface="+mn-lt"/>
                </a:rPr>
                <a:t>Evolocumab (n = 586)</a:t>
              </a:r>
            </a:p>
          </p:txBody>
        </p:sp>
        <p:sp>
          <p:nvSpPr>
            <p:cNvPr id="14" name="Line 65">
              <a:extLst>
                <a:ext uri="{FF2B5EF4-FFF2-40B4-BE49-F238E27FC236}">
                  <a16:creationId xmlns:a16="http://schemas.microsoft.com/office/drawing/2014/main" id="{E8F4E089-2F23-9ADC-78E3-E3F84EC4B06F}"/>
                </a:ext>
              </a:extLst>
            </p:cNvPr>
            <p:cNvSpPr>
              <a:spLocks noChangeShapeType="1"/>
            </p:cNvSpPr>
            <p:nvPr/>
          </p:nvSpPr>
          <p:spPr bwMode="auto">
            <a:xfrm flipH="1">
              <a:off x="5632732" y="2039472"/>
              <a:ext cx="280372" cy="0"/>
            </a:xfrm>
            <a:prstGeom prst="line">
              <a:avLst/>
            </a:prstGeom>
            <a:noFill/>
            <a:ln w="28575" cap="rnd">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5" name="Freeform 66">
              <a:extLst>
                <a:ext uri="{FF2B5EF4-FFF2-40B4-BE49-F238E27FC236}">
                  <a16:creationId xmlns:a16="http://schemas.microsoft.com/office/drawing/2014/main" id="{BC229530-1856-41B0-BD1E-8C1B40F6FB36}"/>
                </a:ext>
              </a:extLst>
            </p:cNvPr>
            <p:cNvSpPr>
              <a:spLocks/>
            </p:cNvSpPr>
            <p:nvPr/>
          </p:nvSpPr>
          <p:spPr bwMode="auto">
            <a:xfrm>
              <a:off x="5710531" y="1974385"/>
              <a:ext cx="124773" cy="130175"/>
            </a:xfrm>
            <a:custGeom>
              <a:avLst/>
              <a:gdLst>
                <a:gd name="T0" fmla="*/ 0 w 85"/>
                <a:gd name="T1" fmla="*/ 42 h 82"/>
                <a:gd name="T2" fmla="*/ 0 w 85"/>
                <a:gd name="T3" fmla="*/ 42 h 82"/>
                <a:gd name="T4" fmla="*/ 0 w 85"/>
                <a:gd name="T5" fmla="*/ 33 h 82"/>
                <a:gd name="T6" fmla="*/ 2 w 85"/>
                <a:gd name="T7" fmla="*/ 24 h 82"/>
                <a:gd name="T8" fmla="*/ 7 w 85"/>
                <a:gd name="T9" fmla="*/ 17 h 82"/>
                <a:gd name="T10" fmla="*/ 11 w 85"/>
                <a:gd name="T11" fmla="*/ 11 h 82"/>
                <a:gd name="T12" fmla="*/ 18 w 85"/>
                <a:gd name="T13" fmla="*/ 6 h 82"/>
                <a:gd name="T14" fmla="*/ 25 w 85"/>
                <a:gd name="T15" fmla="*/ 2 h 82"/>
                <a:gd name="T16" fmla="*/ 34 w 85"/>
                <a:gd name="T17" fmla="*/ 0 h 82"/>
                <a:gd name="T18" fmla="*/ 42 w 85"/>
                <a:gd name="T19" fmla="*/ 0 h 82"/>
                <a:gd name="T20" fmla="*/ 42 w 85"/>
                <a:gd name="T21" fmla="*/ 0 h 82"/>
                <a:gd name="T22" fmla="*/ 51 w 85"/>
                <a:gd name="T23" fmla="*/ 0 h 82"/>
                <a:gd name="T24" fmla="*/ 58 w 85"/>
                <a:gd name="T25" fmla="*/ 2 h 82"/>
                <a:gd name="T26" fmla="*/ 65 w 85"/>
                <a:gd name="T27" fmla="*/ 6 h 82"/>
                <a:gd name="T28" fmla="*/ 71 w 85"/>
                <a:gd name="T29" fmla="*/ 11 h 82"/>
                <a:gd name="T30" fmla="*/ 76 w 85"/>
                <a:gd name="T31" fmla="*/ 17 h 82"/>
                <a:gd name="T32" fmla="*/ 80 w 85"/>
                <a:gd name="T33" fmla="*/ 24 h 82"/>
                <a:gd name="T34" fmla="*/ 82 w 85"/>
                <a:gd name="T35" fmla="*/ 33 h 82"/>
                <a:gd name="T36" fmla="*/ 85 w 85"/>
                <a:gd name="T37" fmla="*/ 42 h 82"/>
                <a:gd name="T38" fmla="*/ 85 w 85"/>
                <a:gd name="T39" fmla="*/ 42 h 82"/>
                <a:gd name="T40" fmla="*/ 82 w 85"/>
                <a:gd name="T41" fmla="*/ 48 h 82"/>
                <a:gd name="T42" fmla="*/ 80 w 85"/>
                <a:gd name="T43" fmla="*/ 57 h 82"/>
                <a:gd name="T44" fmla="*/ 76 w 85"/>
                <a:gd name="T45" fmla="*/ 64 h 82"/>
                <a:gd name="T46" fmla="*/ 71 w 85"/>
                <a:gd name="T47" fmla="*/ 71 h 82"/>
                <a:gd name="T48" fmla="*/ 65 w 85"/>
                <a:gd name="T49" fmla="*/ 75 h 82"/>
                <a:gd name="T50" fmla="*/ 58 w 85"/>
                <a:gd name="T51" fmla="*/ 80 h 82"/>
                <a:gd name="T52" fmla="*/ 51 w 85"/>
                <a:gd name="T53" fmla="*/ 82 h 82"/>
                <a:gd name="T54" fmla="*/ 42 w 85"/>
                <a:gd name="T55" fmla="*/ 82 h 82"/>
                <a:gd name="T56" fmla="*/ 42 w 85"/>
                <a:gd name="T57" fmla="*/ 82 h 82"/>
                <a:gd name="T58" fmla="*/ 34 w 85"/>
                <a:gd name="T59" fmla="*/ 82 h 82"/>
                <a:gd name="T60" fmla="*/ 25 w 85"/>
                <a:gd name="T61" fmla="*/ 80 h 82"/>
                <a:gd name="T62" fmla="*/ 18 w 85"/>
                <a:gd name="T63" fmla="*/ 75 h 82"/>
                <a:gd name="T64" fmla="*/ 11 w 85"/>
                <a:gd name="T65" fmla="*/ 71 h 82"/>
                <a:gd name="T66" fmla="*/ 7 w 85"/>
                <a:gd name="T67" fmla="*/ 64 h 82"/>
                <a:gd name="T68" fmla="*/ 2 w 85"/>
                <a:gd name="T69" fmla="*/ 57 h 82"/>
                <a:gd name="T70" fmla="*/ 0 w 85"/>
                <a:gd name="T71" fmla="*/ 48 h 82"/>
                <a:gd name="T72" fmla="*/ 0 w 85"/>
                <a:gd name="T73" fmla="*/ 42 h 82"/>
                <a:gd name="T74" fmla="*/ 0 w 85"/>
                <a:gd name="T75"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2">
                  <a:moveTo>
                    <a:pt x="0" y="42"/>
                  </a:moveTo>
                  <a:lnTo>
                    <a:pt x="0" y="42"/>
                  </a:lnTo>
                  <a:lnTo>
                    <a:pt x="0" y="33"/>
                  </a:lnTo>
                  <a:lnTo>
                    <a:pt x="2" y="24"/>
                  </a:lnTo>
                  <a:lnTo>
                    <a:pt x="7" y="17"/>
                  </a:lnTo>
                  <a:lnTo>
                    <a:pt x="11" y="11"/>
                  </a:lnTo>
                  <a:lnTo>
                    <a:pt x="18" y="6"/>
                  </a:lnTo>
                  <a:lnTo>
                    <a:pt x="25" y="2"/>
                  </a:lnTo>
                  <a:lnTo>
                    <a:pt x="34" y="0"/>
                  </a:lnTo>
                  <a:lnTo>
                    <a:pt x="42" y="0"/>
                  </a:lnTo>
                  <a:lnTo>
                    <a:pt x="42" y="0"/>
                  </a:lnTo>
                  <a:lnTo>
                    <a:pt x="51" y="0"/>
                  </a:lnTo>
                  <a:lnTo>
                    <a:pt x="58" y="2"/>
                  </a:lnTo>
                  <a:lnTo>
                    <a:pt x="65" y="6"/>
                  </a:lnTo>
                  <a:lnTo>
                    <a:pt x="71" y="11"/>
                  </a:lnTo>
                  <a:lnTo>
                    <a:pt x="76" y="17"/>
                  </a:lnTo>
                  <a:lnTo>
                    <a:pt x="80" y="24"/>
                  </a:lnTo>
                  <a:lnTo>
                    <a:pt x="82" y="33"/>
                  </a:lnTo>
                  <a:lnTo>
                    <a:pt x="85" y="42"/>
                  </a:lnTo>
                  <a:lnTo>
                    <a:pt x="85" y="42"/>
                  </a:lnTo>
                  <a:lnTo>
                    <a:pt x="82" y="48"/>
                  </a:lnTo>
                  <a:lnTo>
                    <a:pt x="80" y="57"/>
                  </a:lnTo>
                  <a:lnTo>
                    <a:pt x="76" y="64"/>
                  </a:lnTo>
                  <a:lnTo>
                    <a:pt x="71" y="71"/>
                  </a:lnTo>
                  <a:lnTo>
                    <a:pt x="65" y="75"/>
                  </a:lnTo>
                  <a:lnTo>
                    <a:pt x="58" y="80"/>
                  </a:lnTo>
                  <a:lnTo>
                    <a:pt x="51" y="82"/>
                  </a:lnTo>
                  <a:lnTo>
                    <a:pt x="42" y="82"/>
                  </a:lnTo>
                  <a:lnTo>
                    <a:pt x="42" y="82"/>
                  </a:lnTo>
                  <a:lnTo>
                    <a:pt x="34" y="82"/>
                  </a:lnTo>
                  <a:lnTo>
                    <a:pt x="25" y="80"/>
                  </a:lnTo>
                  <a:lnTo>
                    <a:pt x="18" y="75"/>
                  </a:lnTo>
                  <a:lnTo>
                    <a:pt x="11" y="71"/>
                  </a:lnTo>
                  <a:lnTo>
                    <a:pt x="7" y="64"/>
                  </a:lnTo>
                  <a:lnTo>
                    <a:pt x="2" y="57"/>
                  </a:lnTo>
                  <a:lnTo>
                    <a:pt x="0" y="48"/>
                  </a:lnTo>
                  <a:lnTo>
                    <a:pt x="0" y="42"/>
                  </a:lnTo>
                  <a:lnTo>
                    <a:pt x="0" y="42"/>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6" name="TextBox 15">
              <a:extLst>
                <a:ext uri="{FF2B5EF4-FFF2-40B4-BE49-F238E27FC236}">
                  <a16:creationId xmlns:a16="http://schemas.microsoft.com/office/drawing/2014/main" id="{1D6DA908-E6F3-592D-24FE-9740AADF622D}"/>
                </a:ext>
              </a:extLst>
            </p:cNvPr>
            <p:cNvSpPr txBox="1"/>
            <p:nvPr/>
          </p:nvSpPr>
          <p:spPr>
            <a:xfrm>
              <a:off x="5934166" y="1900973"/>
              <a:ext cx="1500732" cy="276999"/>
            </a:xfrm>
            <a:prstGeom prst="rect">
              <a:avLst/>
            </a:prstGeom>
            <a:noFill/>
          </p:spPr>
          <p:txBody>
            <a:bodyPr wrap="none" rtlCol="0" anchor="ctr">
              <a:spAutoFit/>
            </a:bodyPr>
            <a:lstStyle/>
            <a:p>
              <a:r>
                <a:rPr lang="en-US" sz="1200" dirty="0">
                  <a:latin typeface="+mn-lt"/>
                </a:rPr>
                <a:t>Placebo (n = 618)</a:t>
              </a:r>
            </a:p>
          </p:txBody>
        </p:sp>
      </p:grpSp>
      <p:pic>
        <p:nvPicPr>
          <p:cNvPr id="5" name="Graphic 4" descr="House with solid fill">
            <a:hlinkClick r:id="rId3" action="ppaction://hlinksldjump"/>
            <a:extLst>
              <a:ext uri="{FF2B5EF4-FFF2-40B4-BE49-F238E27FC236}">
                <a16:creationId xmlns:a16="http://schemas.microsoft.com/office/drawing/2014/main" id="{86DF7B14-733E-002F-C5E6-98D147E6ACA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90972200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507831"/>
          </a:xfrm>
        </p:spPr>
        <p:txBody>
          <a:bodyPr/>
          <a:lstStyle/>
          <a:p>
            <a:r>
              <a:rPr lang="en-US" noProof="0" dirty="0"/>
              <a:t>Evolocumab Reduced 5-Point MACE by 15% vs Placebo</a:t>
            </a:r>
          </a:p>
        </p:txBody>
      </p:sp>
      <p:grpSp>
        <p:nvGrpSpPr>
          <p:cNvPr id="29" name="Group 28">
            <a:extLst>
              <a:ext uri="{FF2B5EF4-FFF2-40B4-BE49-F238E27FC236}">
                <a16:creationId xmlns:a16="http://schemas.microsoft.com/office/drawing/2014/main" id="{FB11B537-FE0E-07E4-DDD4-7403CE552828}"/>
              </a:ext>
            </a:extLst>
          </p:cNvPr>
          <p:cNvGrpSpPr/>
          <p:nvPr/>
        </p:nvGrpSpPr>
        <p:grpSpPr>
          <a:xfrm>
            <a:off x="5558069" y="3749866"/>
            <a:ext cx="130208" cy="168054"/>
            <a:chOff x="3890962" y="3370263"/>
            <a:chExt cx="34925" cy="171450"/>
          </a:xfrm>
          <a:solidFill>
            <a:srgbClr val="113E6B"/>
          </a:solidFill>
        </p:grpSpPr>
        <p:sp>
          <p:nvSpPr>
            <p:cNvPr id="232" name="Freeform 199">
              <a:extLst>
                <a:ext uri="{FF2B5EF4-FFF2-40B4-BE49-F238E27FC236}">
                  <a16:creationId xmlns:a16="http://schemas.microsoft.com/office/drawing/2014/main" id="{014D4DEA-2B77-7231-4C45-992786EC492F}"/>
                </a:ext>
              </a:extLst>
            </p:cNvPr>
            <p:cNvSpPr>
              <a:spLocks/>
            </p:cNvSpPr>
            <p:nvPr/>
          </p:nvSpPr>
          <p:spPr bwMode="auto">
            <a:xfrm>
              <a:off x="3908425" y="3370263"/>
              <a:ext cx="0" cy="171450"/>
            </a:xfrm>
            <a:custGeom>
              <a:avLst/>
              <a:gdLst>
                <a:gd name="T0" fmla="*/ 108 h 108"/>
                <a:gd name="T1" fmla="*/ 57 h 108"/>
                <a:gd name="T2" fmla="*/ 0 h 108"/>
              </a:gdLst>
              <a:ahLst/>
              <a:cxnLst>
                <a:cxn ang="0">
                  <a:pos x="0" y="T0"/>
                </a:cxn>
                <a:cxn ang="0">
                  <a:pos x="0" y="T1"/>
                </a:cxn>
                <a:cxn ang="0">
                  <a:pos x="0" y="T2"/>
                </a:cxn>
              </a:cxnLst>
              <a:rect l="0" t="0" r="r" b="b"/>
              <a:pathLst>
                <a:path h="108">
                  <a:moveTo>
                    <a:pt x="0" y="108"/>
                  </a:moveTo>
                  <a:lnTo>
                    <a:pt x="0" y="57"/>
                  </a:lnTo>
                  <a:lnTo>
                    <a:pt x="0" y="0"/>
                  </a:lnTo>
                </a:path>
              </a:pathLst>
            </a:custGeom>
            <a:grp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33" name="Line 200">
              <a:extLst>
                <a:ext uri="{FF2B5EF4-FFF2-40B4-BE49-F238E27FC236}">
                  <a16:creationId xmlns:a16="http://schemas.microsoft.com/office/drawing/2014/main" id="{1F88D73B-F8A6-004A-4FCB-AC7775BE4203}"/>
                </a:ext>
              </a:extLst>
            </p:cNvPr>
            <p:cNvSpPr>
              <a:spLocks noChangeShapeType="1"/>
            </p:cNvSpPr>
            <p:nvPr/>
          </p:nvSpPr>
          <p:spPr bwMode="auto">
            <a:xfrm>
              <a:off x="3890962" y="3541712"/>
              <a:ext cx="34925" cy="0"/>
            </a:xfrm>
            <a:prstGeom prst="line">
              <a:avLst/>
            </a:prstGeom>
            <a:grp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34" name="Line 201">
              <a:extLst>
                <a:ext uri="{FF2B5EF4-FFF2-40B4-BE49-F238E27FC236}">
                  <a16:creationId xmlns:a16="http://schemas.microsoft.com/office/drawing/2014/main" id="{7E6A8EF6-02E6-F7C8-6996-A4DC899B1C23}"/>
                </a:ext>
              </a:extLst>
            </p:cNvPr>
            <p:cNvSpPr>
              <a:spLocks noChangeShapeType="1"/>
            </p:cNvSpPr>
            <p:nvPr/>
          </p:nvSpPr>
          <p:spPr bwMode="auto">
            <a:xfrm>
              <a:off x="3890962" y="3370263"/>
              <a:ext cx="34925" cy="0"/>
            </a:xfrm>
            <a:prstGeom prst="line">
              <a:avLst/>
            </a:prstGeom>
            <a:grp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30" name="Group 29">
            <a:extLst>
              <a:ext uri="{FF2B5EF4-FFF2-40B4-BE49-F238E27FC236}">
                <a16:creationId xmlns:a16="http://schemas.microsoft.com/office/drawing/2014/main" id="{6769B1F0-FCDA-A5B3-7383-590C0CF2E6F6}"/>
              </a:ext>
            </a:extLst>
          </p:cNvPr>
          <p:cNvGrpSpPr/>
          <p:nvPr/>
        </p:nvGrpSpPr>
        <p:grpSpPr>
          <a:xfrm>
            <a:off x="5558069" y="3907028"/>
            <a:ext cx="130208" cy="155607"/>
            <a:chOff x="3890962" y="3530600"/>
            <a:chExt cx="34925" cy="158750"/>
          </a:xfrm>
        </p:grpSpPr>
        <p:sp>
          <p:nvSpPr>
            <p:cNvPr id="229" name="Freeform 181">
              <a:extLst>
                <a:ext uri="{FF2B5EF4-FFF2-40B4-BE49-F238E27FC236}">
                  <a16:creationId xmlns:a16="http://schemas.microsoft.com/office/drawing/2014/main" id="{E8F13A08-76C4-4DCD-9A57-03AA7858EE06}"/>
                </a:ext>
              </a:extLst>
            </p:cNvPr>
            <p:cNvSpPr>
              <a:spLocks/>
            </p:cNvSpPr>
            <p:nvPr/>
          </p:nvSpPr>
          <p:spPr bwMode="auto">
            <a:xfrm>
              <a:off x="3908425" y="3530600"/>
              <a:ext cx="0" cy="158750"/>
            </a:xfrm>
            <a:custGeom>
              <a:avLst/>
              <a:gdLst>
                <a:gd name="T0" fmla="*/ 100 h 100"/>
                <a:gd name="T1" fmla="*/ 52 h 100"/>
                <a:gd name="T2" fmla="*/ 0 h 100"/>
              </a:gdLst>
              <a:ahLst/>
              <a:cxnLst>
                <a:cxn ang="0">
                  <a:pos x="0" y="T0"/>
                </a:cxn>
                <a:cxn ang="0">
                  <a:pos x="0" y="T1"/>
                </a:cxn>
                <a:cxn ang="0">
                  <a:pos x="0" y="T2"/>
                </a:cxn>
              </a:cxnLst>
              <a:rect l="0" t="0" r="r" b="b"/>
              <a:pathLst>
                <a:path h="100">
                  <a:moveTo>
                    <a:pt x="0" y="100"/>
                  </a:moveTo>
                  <a:lnTo>
                    <a:pt x="0" y="52"/>
                  </a:lnTo>
                  <a:lnTo>
                    <a:pt x="0"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30" name="Line 182">
              <a:extLst>
                <a:ext uri="{FF2B5EF4-FFF2-40B4-BE49-F238E27FC236}">
                  <a16:creationId xmlns:a16="http://schemas.microsoft.com/office/drawing/2014/main" id="{2AA0E387-3B68-7A7D-6DE8-C6E3D117241C}"/>
                </a:ext>
              </a:extLst>
            </p:cNvPr>
            <p:cNvSpPr>
              <a:spLocks noChangeShapeType="1"/>
            </p:cNvSpPr>
            <p:nvPr/>
          </p:nvSpPr>
          <p:spPr bwMode="auto">
            <a:xfrm>
              <a:off x="3890962" y="3689350"/>
              <a:ext cx="34925"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31" name="Line 183">
              <a:extLst>
                <a:ext uri="{FF2B5EF4-FFF2-40B4-BE49-F238E27FC236}">
                  <a16:creationId xmlns:a16="http://schemas.microsoft.com/office/drawing/2014/main" id="{EC49E9F5-537B-8DDC-1115-0E10C14206F5}"/>
                </a:ext>
              </a:extLst>
            </p:cNvPr>
            <p:cNvSpPr>
              <a:spLocks noChangeShapeType="1"/>
            </p:cNvSpPr>
            <p:nvPr/>
          </p:nvSpPr>
          <p:spPr bwMode="auto">
            <a:xfrm>
              <a:off x="3890962" y="3530600"/>
              <a:ext cx="34925"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31" name="Group 30">
            <a:extLst>
              <a:ext uri="{FF2B5EF4-FFF2-40B4-BE49-F238E27FC236}">
                <a16:creationId xmlns:a16="http://schemas.microsoft.com/office/drawing/2014/main" id="{97E03014-C374-A1F8-11FD-147FF09C7D1C}"/>
              </a:ext>
            </a:extLst>
          </p:cNvPr>
          <p:cNvGrpSpPr/>
          <p:nvPr/>
        </p:nvGrpSpPr>
        <p:grpSpPr>
          <a:xfrm>
            <a:off x="7741781" y="3072979"/>
            <a:ext cx="130208" cy="208512"/>
            <a:chOff x="5424487" y="2679700"/>
            <a:chExt cx="33337" cy="212725"/>
          </a:xfrm>
        </p:grpSpPr>
        <p:sp>
          <p:nvSpPr>
            <p:cNvPr id="223" name="Freeform 217">
              <a:extLst>
                <a:ext uri="{FF2B5EF4-FFF2-40B4-BE49-F238E27FC236}">
                  <a16:creationId xmlns:a16="http://schemas.microsoft.com/office/drawing/2014/main" id="{7FE8D6EB-E89E-A1E3-C0B5-F3C4C0476C62}"/>
                </a:ext>
              </a:extLst>
            </p:cNvPr>
            <p:cNvSpPr>
              <a:spLocks/>
            </p:cNvSpPr>
            <p:nvPr/>
          </p:nvSpPr>
          <p:spPr bwMode="auto">
            <a:xfrm>
              <a:off x="5440362" y="2679700"/>
              <a:ext cx="0" cy="212725"/>
            </a:xfrm>
            <a:custGeom>
              <a:avLst/>
              <a:gdLst>
                <a:gd name="T0" fmla="*/ 134 h 134"/>
                <a:gd name="T1" fmla="*/ 69 h 134"/>
                <a:gd name="T2" fmla="*/ 0 h 134"/>
              </a:gdLst>
              <a:ahLst/>
              <a:cxnLst>
                <a:cxn ang="0">
                  <a:pos x="0" y="T0"/>
                </a:cxn>
                <a:cxn ang="0">
                  <a:pos x="0" y="T1"/>
                </a:cxn>
                <a:cxn ang="0">
                  <a:pos x="0" y="T2"/>
                </a:cxn>
              </a:cxnLst>
              <a:rect l="0" t="0" r="r" b="b"/>
              <a:pathLst>
                <a:path h="134">
                  <a:moveTo>
                    <a:pt x="0" y="134"/>
                  </a:moveTo>
                  <a:lnTo>
                    <a:pt x="0" y="69"/>
                  </a:lnTo>
                  <a:lnTo>
                    <a:pt x="0"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24" name="Line 218">
              <a:extLst>
                <a:ext uri="{FF2B5EF4-FFF2-40B4-BE49-F238E27FC236}">
                  <a16:creationId xmlns:a16="http://schemas.microsoft.com/office/drawing/2014/main" id="{475A00A5-4DA5-6E59-71F8-73513332D997}"/>
                </a:ext>
              </a:extLst>
            </p:cNvPr>
            <p:cNvSpPr>
              <a:spLocks noChangeShapeType="1"/>
            </p:cNvSpPr>
            <p:nvPr/>
          </p:nvSpPr>
          <p:spPr bwMode="auto">
            <a:xfrm>
              <a:off x="5424487" y="2892425"/>
              <a:ext cx="33337"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28" name="Line 219">
              <a:extLst>
                <a:ext uri="{FF2B5EF4-FFF2-40B4-BE49-F238E27FC236}">
                  <a16:creationId xmlns:a16="http://schemas.microsoft.com/office/drawing/2014/main" id="{CED5B1F6-8F1B-7C6B-4807-9C00E051E7C4}"/>
                </a:ext>
              </a:extLst>
            </p:cNvPr>
            <p:cNvSpPr>
              <a:spLocks noChangeShapeType="1"/>
            </p:cNvSpPr>
            <p:nvPr/>
          </p:nvSpPr>
          <p:spPr bwMode="auto">
            <a:xfrm>
              <a:off x="5424487" y="2679700"/>
              <a:ext cx="33337"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32" name="Group 31">
            <a:extLst>
              <a:ext uri="{FF2B5EF4-FFF2-40B4-BE49-F238E27FC236}">
                <a16:creationId xmlns:a16="http://schemas.microsoft.com/office/drawing/2014/main" id="{4F0D42EB-3A19-E366-BA80-E1BB1F51D052}"/>
              </a:ext>
            </a:extLst>
          </p:cNvPr>
          <p:cNvGrpSpPr/>
          <p:nvPr/>
        </p:nvGrpSpPr>
        <p:grpSpPr>
          <a:xfrm>
            <a:off x="7741781" y="2743092"/>
            <a:ext cx="130208" cy="225629"/>
            <a:chOff x="5424487" y="2343150"/>
            <a:chExt cx="33337" cy="230188"/>
          </a:xfrm>
        </p:grpSpPr>
        <p:sp>
          <p:nvSpPr>
            <p:cNvPr id="220" name="Freeform 235">
              <a:extLst>
                <a:ext uri="{FF2B5EF4-FFF2-40B4-BE49-F238E27FC236}">
                  <a16:creationId xmlns:a16="http://schemas.microsoft.com/office/drawing/2014/main" id="{2BCA0167-107A-8782-1CEE-019D0A3DB9CA}"/>
                </a:ext>
              </a:extLst>
            </p:cNvPr>
            <p:cNvSpPr>
              <a:spLocks/>
            </p:cNvSpPr>
            <p:nvPr/>
          </p:nvSpPr>
          <p:spPr bwMode="auto">
            <a:xfrm>
              <a:off x="5440362" y="2343150"/>
              <a:ext cx="0" cy="230187"/>
            </a:xfrm>
            <a:custGeom>
              <a:avLst/>
              <a:gdLst>
                <a:gd name="T0" fmla="*/ 145 h 145"/>
                <a:gd name="T1" fmla="*/ 74 h 145"/>
                <a:gd name="T2" fmla="*/ 0 h 145"/>
              </a:gdLst>
              <a:ahLst/>
              <a:cxnLst>
                <a:cxn ang="0">
                  <a:pos x="0" y="T0"/>
                </a:cxn>
                <a:cxn ang="0">
                  <a:pos x="0" y="T1"/>
                </a:cxn>
                <a:cxn ang="0">
                  <a:pos x="0" y="T2"/>
                </a:cxn>
              </a:cxnLst>
              <a:rect l="0" t="0" r="r" b="b"/>
              <a:pathLst>
                <a:path h="145">
                  <a:moveTo>
                    <a:pt x="0" y="145"/>
                  </a:moveTo>
                  <a:lnTo>
                    <a:pt x="0" y="74"/>
                  </a:lnTo>
                  <a:lnTo>
                    <a:pt x="0" y="0"/>
                  </a:lnTo>
                </a:path>
              </a:pathLst>
            </a:custGeom>
            <a:noFill/>
            <a:ln w="12700" cap="flat">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21" name="Line 236">
              <a:extLst>
                <a:ext uri="{FF2B5EF4-FFF2-40B4-BE49-F238E27FC236}">
                  <a16:creationId xmlns:a16="http://schemas.microsoft.com/office/drawing/2014/main" id="{DADB776D-BDF2-E4CD-5698-DFBB9835E6C5}"/>
                </a:ext>
              </a:extLst>
            </p:cNvPr>
            <p:cNvSpPr>
              <a:spLocks noChangeShapeType="1"/>
            </p:cNvSpPr>
            <p:nvPr/>
          </p:nvSpPr>
          <p:spPr bwMode="auto">
            <a:xfrm>
              <a:off x="5424487" y="2573338"/>
              <a:ext cx="33337" cy="0"/>
            </a:xfrm>
            <a:prstGeom prst="line">
              <a:avLst/>
            </a:prstGeom>
            <a:noFill/>
            <a:ln w="12700" cap="flat">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22" name="Line 237">
              <a:extLst>
                <a:ext uri="{FF2B5EF4-FFF2-40B4-BE49-F238E27FC236}">
                  <a16:creationId xmlns:a16="http://schemas.microsoft.com/office/drawing/2014/main" id="{DDCEF4A6-D4DA-AE4C-3142-B6338C197D49}"/>
                </a:ext>
              </a:extLst>
            </p:cNvPr>
            <p:cNvSpPr>
              <a:spLocks noChangeShapeType="1"/>
            </p:cNvSpPr>
            <p:nvPr/>
          </p:nvSpPr>
          <p:spPr bwMode="auto">
            <a:xfrm>
              <a:off x="5424487" y="2343150"/>
              <a:ext cx="33337" cy="0"/>
            </a:xfrm>
            <a:prstGeom prst="line">
              <a:avLst/>
            </a:prstGeom>
            <a:noFill/>
            <a:ln w="12700" cap="flat">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33" name="Group 32">
            <a:extLst>
              <a:ext uri="{FF2B5EF4-FFF2-40B4-BE49-F238E27FC236}">
                <a16:creationId xmlns:a16="http://schemas.microsoft.com/office/drawing/2014/main" id="{379391C6-93FB-C9CA-3916-EA7C4AC47A87}"/>
              </a:ext>
            </a:extLst>
          </p:cNvPr>
          <p:cNvGrpSpPr/>
          <p:nvPr/>
        </p:nvGrpSpPr>
        <p:grpSpPr>
          <a:xfrm>
            <a:off x="9925494" y="2263826"/>
            <a:ext cx="130208" cy="370343"/>
            <a:chOff x="6958012" y="1854200"/>
            <a:chExt cx="31750" cy="377825"/>
          </a:xfrm>
        </p:grpSpPr>
        <p:sp>
          <p:nvSpPr>
            <p:cNvPr id="217" name="Freeform 253">
              <a:extLst>
                <a:ext uri="{FF2B5EF4-FFF2-40B4-BE49-F238E27FC236}">
                  <a16:creationId xmlns:a16="http://schemas.microsoft.com/office/drawing/2014/main" id="{B1FEFD8E-5847-2E44-32DE-B0F0FDAF44B7}"/>
                </a:ext>
              </a:extLst>
            </p:cNvPr>
            <p:cNvSpPr>
              <a:spLocks/>
            </p:cNvSpPr>
            <p:nvPr/>
          </p:nvSpPr>
          <p:spPr bwMode="auto">
            <a:xfrm>
              <a:off x="6972300" y="1854200"/>
              <a:ext cx="0" cy="377825"/>
            </a:xfrm>
            <a:custGeom>
              <a:avLst/>
              <a:gdLst>
                <a:gd name="T0" fmla="*/ 238 h 238"/>
                <a:gd name="T1" fmla="*/ 122 h 238"/>
                <a:gd name="T2" fmla="*/ 0 h 238"/>
              </a:gdLst>
              <a:ahLst/>
              <a:cxnLst>
                <a:cxn ang="0">
                  <a:pos x="0" y="T0"/>
                </a:cxn>
                <a:cxn ang="0">
                  <a:pos x="0" y="T1"/>
                </a:cxn>
                <a:cxn ang="0">
                  <a:pos x="0" y="T2"/>
                </a:cxn>
              </a:cxnLst>
              <a:rect l="0" t="0" r="r" b="b"/>
              <a:pathLst>
                <a:path h="238">
                  <a:moveTo>
                    <a:pt x="0" y="238"/>
                  </a:moveTo>
                  <a:lnTo>
                    <a:pt x="0" y="122"/>
                  </a:lnTo>
                  <a:lnTo>
                    <a:pt x="0"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18" name="Line 254">
              <a:extLst>
                <a:ext uri="{FF2B5EF4-FFF2-40B4-BE49-F238E27FC236}">
                  <a16:creationId xmlns:a16="http://schemas.microsoft.com/office/drawing/2014/main" id="{B3674F2C-5F1C-FE1F-C6A8-E6DF65C08E10}"/>
                </a:ext>
              </a:extLst>
            </p:cNvPr>
            <p:cNvSpPr>
              <a:spLocks noChangeShapeType="1"/>
            </p:cNvSpPr>
            <p:nvPr/>
          </p:nvSpPr>
          <p:spPr bwMode="auto">
            <a:xfrm>
              <a:off x="6958012" y="2232025"/>
              <a:ext cx="31750"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19" name="Line 255">
              <a:extLst>
                <a:ext uri="{FF2B5EF4-FFF2-40B4-BE49-F238E27FC236}">
                  <a16:creationId xmlns:a16="http://schemas.microsoft.com/office/drawing/2014/main" id="{5E52C57E-60A1-FE60-25D6-56550636D84F}"/>
                </a:ext>
              </a:extLst>
            </p:cNvPr>
            <p:cNvSpPr>
              <a:spLocks noChangeShapeType="1"/>
            </p:cNvSpPr>
            <p:nvPr/>
          </p:nvSpPr>
          <p:spPr bwMode="auto">
            <a:xfrm>
              <a:off x="6958012" y="1854200"/>
              <a:ext cx="31750"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34" name="Group 33">
            <a:extLst>
              <a:ext uri="{FF2B5EF4-FFF2-40B4-BE49-F238E27FC236}">
                <a16:creationId xmlns:a16="http://schemas.microsoft.com/office/drawing/2014/main" id="{98E43579-4622-AA04-5AAA-90771726536B}"/>
              </a:ext>
            </a:extLst>
          </p:cNvPr>
          <p:cNvGrpSpPr/>
          <p:nvPr/>
        </p:nvGrpSpPr>
        <p:grpSpPr>
          <a:xfrm>
            <a:off x="9925494" y="1828128"/>
            <a:ext cx="130208" cy="364119"/>
            <a:chOff x="6958012" y="1409700"/>
            <a:chExt cx="31750" cy="371475"/>
          </a:xfrm>
        </p:grpSpPr>
        <p:sp>
          <p:nvSpPr>
            <p:cNvPr id="214" name="Freeform 271">
              <a:extLst>
                <a:ext uri="{FF2B5EF4-FFF2-40B4-BE49-F238E27FC236}">
                  <a16:creationId xmlns:a16="http://schemas.microsoft.com/office/drawing/2014/main" id="{50CFE99B-5543-81F0-D110-1749357ED0C0}"/>
                </a:ext>
              </a:extLst>
            </p:cNvPr>
            <p:cNvSpPr>
              <a:spLocks/>
            </p:cNvSpPr>
            <p:nvPr/>
          </p:nvSpPr>
          <p:spPr bwMode="auto">
            <a:xfrm>
              <a:off x="6972300" y="1409700"/>
              <a:ext cx="0" cy="371475"/>
            </a:xfrm>
            <a:custGeom>
              <a:avLst/>
              <a:gdLst>
                <a:gd name="T0" fmla="*/ 234 h 234"/>
                <a:gd name="T1" fmla="*/ 120 h 234"/>
                <a:gd name="T2" fmla="*/ 0 h 234"/>
              </a:gdLst>
              <a:ahLst/>
              <a:cxnLst>
                <a:cxn ang="0">
                  <a:pos x="0" y="T0"/>
                </a:cxn>
                <a:cxn ang="0">
                  <a:pos x="0" y="T1"/>
                </a:cxn>
                <a:cxn ang="0">
                  <a:pos x="0" y="T2"/>
                </a:cxn>
              </a:cxnLst>
              <a:rect l="0" t="0" r="r" b="b"/>
              <a:pathLst>
                <a:path h="234">
                  <a:moveTo>
                    <a:pt x="0" y="234"/>
                  </a:moveTo>
                  <a:lnTo>
                    <a:pt x="0" y="120"/>
                  </a:lnTo>
                  <a:lnTo>
                    <a:pt x="0" y="0"/>
                  </a:lnTo>
                </a:path>
              </a:pathLst>
            </a:custGeom>
            <a:noFill/>
            <a:ln w="12700" cap="flat">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15" name="Line 272">
              <a:extLst>
                <a:ext uri="{FF2B5EF4-FFF2-40B4-BE49-F238E27FC236}">
                  <a16:creationId xmlns:a16="http://schemas.microsoft.com/office/drawing/2014/main" id="{843306A7-E71F-E879-0133-48FC7406BC29}"/>
                </a:ext>
              </a:extLst>
            </p:cNvPr>
            <p:cNvSpPr>
              <a:spLocks noChangeShapeType="1"/>
            </p:cNvSpPr>
            <p:nvPr/>
          </p:nvSpPr>
          <p:spPr bwMode="auto">
            <a:xfrm>
              <a:off x="6958012" y="1781175"/>
              <a:ext cx="31750" cy="0"/>
            </a:xfrm>
            <a:prstGeom prst="line">
              <a:avLst/>
            </a:prstGeom>
            <a:noFill/>
            <a:ln w="12700" cap="flat">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216" name="Line 273">
              <a:extLst>
                <a:ext uri="{FF2B5EF4-FFF2-40B4-BE49-F238E27FC236}">
                  <a16:creationId xmlns:a16="http://schemas.microsoft.com/office/drawing/2014/main" id="{B8D29B82-133F-5C01-CC4C-C10138DFECFC}"/>
                </a:ext>
              </a:extLst>
            </p:cNvPr>
            <p:cNvSpPr>
              <a:spLocks noChangeShapeType="1"/>
            </p:cNvSpPr>
            <p:nvPr/>
          </p:nvSpPr>
          <p:spPr bwMode="auto">
            <a:xfrm>
              <a:off x="6958012" y="1409700"/>
              <a:ext cx="31750" cy="0"/>
            </a:xfrm>
            <a:prstGeom prst="line">
              <a:avLst/>
            </a:prstGeom>
            <a:noFill/>
            <a:ln w="12700" cap="flat">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35" name="Group 34">
            <a:extLst>
              <a:ext uri="{FF2B5EF4-FFF2-40B4-BE49-F238E27FC236}">
                <a16:creationId xmlns:a16="http://schemas.microsoft.com/office/drawing/2014/main" id="{6B21441E-2CD5-CF13-62D3-202736DDABE2}"/>
              </a:ext>
            </a:extLst>
          </p:cNvPr>
          <p:cNvGrpSpPr/>
          <p:nvPr/>
        </p:nvGrpSpPr>
        <p:grpSpPr>
          <a:xfrm>
            <a:off x="5513505" y="1640311"/>
            <a:ext cx="4683951" cy="2711826"/>
            <a:chOff x="3840615" y="1218089"/>
            <a:chExt cx="3289333" cy="2766613"/>
          </a:xfrm>
        </p:grpSpPr>
        <p:sp>
          <p:nvSpPr>
            <p:cNvPr id="192" name="Rectangle 295">
              <a:extLst>
                <a:ext uri="{FF2B5EF4-FFF2-40B4-BE49-F238E27FC236}">
                  <a16:creationId xmlns:a16="http://schemas.microsoft.com/office/drawing/2014/main" id="{E8342BC7-EE8F-6F0D-5F76-2AC694AC6D96}"/>
                </a:ext>
              </a:extLst>
            </p:cNvPr>
            <p:cNvSpPr>
              <a:spLocks noChangeArrowheads="1"/>
            </p:cNvSpPr>
            <p:nvPr/>
          </p:nvSpPr>
          <p:spPr bwMode="auto">
            <a:xfrm>
              <a:off x="3840615" y="3152775"/>
              <a:ext cx="151972" cy="188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113E6B"/>
                  </a:solidFill>
                  <a:latin typeface="+mj-lt"/>
                </a:rPr>
                <a:t>6.0</a:t>
              </a:r>
            </a:p>
          </p:txBody>
        </p:sp>
        <p:sp>
          <p:nvSpPr>
            <p:cNvPr id="196" name="Rectangle 296">
              <a:extLst>
                <a:ext uri="{FF2B5EF4-FFF2-40B4-BE49-F238E27FC236}">
                  <a16:creationId xmlns:a16="http://schemas.microsoft.com/office/drawing/2014/main" id="{E8A8AF5A-1F94-798C-E01F-D99041AA01E3}"/>
                </a:ext>
              </a:extLst>
            </p:cNvPr>
            <p:cNvSpPr>
              <a:spLocks noChangeArrowheads="1"/>
            </p:cNvSpPr>
            <p:nvPr/>
          </p:nvSpPr>
          <p:spPr bwMode="auto">
            <a:xfrm>
              <a:off x="5343361" y="2132013"/>
              <a:ext cx="212760" cy="188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113E6B"/>
                  </a:solidFill>
                  <a:latin typeface="+mj-lt"/>
                </a:rPr>
                <a:t>10.7</a:t>
              </a:r>
            </a:p>
          </p:txBody>
        </p:sp>
        <p:sp>
          <p:nvSpPr>
            <p:cNvPr id="210" name="Rectangle 297">
              <a:extLst>
                <a:ext uri="{FF2B5EF4-FFF2-40B4-BE49-F238E27FC236}">
                  <a16:creationId xmlns:a16="http://schemas.microsoft.com/office/drawing/2014/main" id="{64D6EC1E-460F-A113-5454-423D182A9EB0}"/>
                </a:ext>
              </a:extLst>
            </p:cNvPr>
            <p:cNvSpPr>
              <a:spLocks noChangeArrowheads="1"/>
            </p:cNvSpPr>
            <p:nvPr/>
          </p:nvSpPr>
          <p:spPr bwMode="auto">
            <a:xfrm>
              <a:off x="6872125" y="1218089"/>
              <a:ext cx="212760" cy="1883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113E6B"/>
                  </a:solidFill>
                  <a:latin typeface="+mj-lt"/>
                </a:rPr>
                <a:t>14.6</a:t>
              </a:r>
            </a:p>
          </p:txBody>
        </p:sp>
        <p:sp>
          <p:nvSpPr>
            <p:cNvPr id="211" name="Rectangle 298">
              <a:extLst>
                <a:ext uri="{FF2B5EF4-FFF2-40B4-BE49-F238E27FC236}">
                  <a16:creationId xmlns:a16="http://schemas.microsoft.com/office/drawing/2014/main" id="{99ACCF83-456D-2FF7-7CB0-7F3CEEFFD218}"/>
                </a:ext>
              </a:extLst>
            </p:cNvPr>
            <p:cNvSpPr>
              <a:spLocks noChangeArrowheads="1"/>
            </p:cNvSpPr>
            <p:nvPr/>
          </p:nvSpPr>
          <p:spPr bwMode="auto">
            <a:xfrm>
              <a:off x="3845003" y="3756025"/>
              <a:ext cx="188754" cy="228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chemeClr val="accent6"/>
                  </a:solidFill>
                  <a:latin typeface="+mj-lt"/>
                </a:rPr>
                <a:t>5.3</a:t>
              </a:r>
            </a:p>
          </p:txBody>
        </p:sp>
        <p:sp>
          <p:nvSpPr>
            <p:cNvPr id="212" name="Rectangle 299">
              <a:extLst>
                <a:ext uri="{FF2B5EF4-FFF2-40B4-BE49-F238E27FC236}">
                  <a16:creationId xmlns:a16="http://schemas.microsoft.com/office/drawing/2014/main" id="{FB2A5439-AC0D-0383-A124-DFE50C911B1C}"/>
                </a:ext>
              </a:extLst>
            </p:cNvPr>
            <p:cNvSpPr>
              <a:spLocks noChangeArrowheads="1"/>
            </p:cNvSpPr>
            <p:nvPr/>
          </p:nvSpPr>
          <p:spPr bwMode="auto">
            <a:xfrm>
              <a:off x="5375354" y="2978150"/>
              <a:ext cx="188754" cy="228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chemeClr val="accent6"/>
                  </a:solidFill>
                  <a:latin typeface="+mj-lt"/>
                </a:rPr>
                <a:t>9.1</a:t>
              </a:r>
            </a:p>
          </p:txBody>
        </p:sp>
        <p:sp>
          <p:nvSpPr>
            <p:cNvPr id="213" name="Rectangle 300">
              <a:extLst>
                <a:ext uri="{FF2B5EF4-FFF2-40B4-BE49-F238E27FC236}">
                  <a16:creationId xmlns:a16="http://schemas.microsoft.com/office/drawing/2014/main" id="{887F2E22-1EDD-6540-D709-8CD3EA1804A1}"/>
                </a:ext>
              </a:extLst>
            </p:cNvPr>
            <p:cNvSpPr>
              <a:spLocks noChangeArrowheads="1"/>
            </p:cNvSpPr>
            <p:nvPr/>
          </p:nvSpPr>
          <p:spPr bwMode="auto">
            <a:xfrm>
              <a:off x="6865452" y="2308225"/>
              <a:ext cx="264496" cy="228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b="1" dirty="0">
                  <a:solidFill>
                    <a:schemeClr val="accent6"/>
                  </a:solidFill>
                  <a:latin typeface="+mj-lt"/>
                </a:rPr>
                <a:t>12.6</a:t>
              </a:r>
            </a:p>
          </p:txBody>
        </p:sp>
      </p:grpSp>
      <p:grpSp>
        <p:nvGrpSpPr>
          <p:cNvPr id="36" name="Group 35">
            <a:extLst>
              <a:ext uri="{FF2B5EF4-FFF2-40B4-BE49-F238E27FC236}">
                <a16:creationId xmlns:a16="http://schemas.microsoft.com/office/drawing/2014/main" id="{F2D8DBBC-FD3C-CBB9-AA28-59D0B6F6C5D0}"/>
              </a:ext>
            </a:extLst>
          </p:cNvPr>
          <p:cNvGrpSpPr/>
          <p:nvPr/>
        </p:nvGrpSpPr>
        <p:grpSpPr>
          <a:xfrm>
            <a:off x="3428612" y="2014855"/>
            <a:ext cx="6544357" cy="3088785"/>
            <a:chOff x="2376487" y="1600200"/>
            <a:chExt cx="4595813" cy="3151187"/>
          </a:xfrm>
        </p:grpSpPr>
        <p:sp>
          <p:nvSpPr>
            <p:cNvPr id="182" name="Freeform 274">
              <a:extLst>
                <a:ext uri="{FF2B5EF4-FFF2-40B4-BE49-F238E27FC236}">
                  <a16:creationId xmlns:a16="http://schemas.microsoft.com/office/drawing/2014/main" id="{50C0EA7D-5FD2-4EC9-E3B8-73608BD48888}"/>
                </a:ext>
              </a:extLst>
            </p:cNvPr>
            <p:cNvSpPr>
              <a:spLocks/>
            </p:cNvSpPr>
            <p:nvPr/>
          </p:nvSpPr>
          <p:spPr bwMode="auto">
            <a:xfrm>
              <a:off x="2376487" y="3937000"/>
              <a:ext cx="941387" cy="814387"/>
            </a:xfrm>
            <a:custGeom>
              <a:avLst/>
              <a:gdLst>
                <a:gd name="T0" fmla="*/ 11 w 593"/>
                <a:gd name="T1" fmla="*/ 509 h 513"/>
                <a:gd name="T2" fmla="*/ 26 w 593"/>
                <a:gd name="T3" fmla="*/ 502 h 513"/>
                <a:gd name="T4" fmla="*/ 37 w 593"/>
                <a:gd name="T5" fmla="*/ 494 h 513"/>
                <a:gd name="T6" fmla="*/ 44 w 593"/>
                <a:gd name="T7" fmla="*/ 483 h 513"/>
                <a:gd name="T8" fmla="*/ 55 w 593"/>
                <a:gd name="T9" fmla="*/ 476 h 513"/>
                <a:gd name="T10" fmla="*/ 69 w 593"/>
                <a:gd name="T11" fmla="*/ 469 h 513"/>
                <a:gd name="T12" fmla="*/ 80 w 593"/>
                <a:gd name="T13" fmla="*/ 454 h 513"/>
                <a:gd name="T14" fmla="*/ 91 w 593"/>
                <a:gd name="T15" fmla="*/ 446 h 513"/>
                <a:gd name="T16" fmla="*/ 105 w 593"/>
                <a:gd name="T17" fmla="*/ 435 h 513"/>
                <a:gd name="T18" fmla="*/ 113 w 593"/>
                <a:gd name="T19" fmla="*/ 428 h 513"/>
                <a:gd name="T20" fmla="*/ 124 w 593"/>
                <a:gd name="T21" fmla="*/ 413 h 513"/>
                <a:gd name="T22" fmla="*/ 133 w 593"/>
                <a:gd name="T23" fmla="*/ 402 h 513"/>
                <a:gd name="T24" fmla="*/ 144 w 593"/>
                <a:gd name="T25" fmla="*/ 391 h 513"/>
                <a:gd name="T26" fmla="*/ 160 w 593"/>
                <a:gd name="T27" fmla="*/ 383 h 513"/>
                <a:gd name="T28" fmla="*/ 171 w 593"/>
                <a:gd name="T29" fmla="*/ 376 h 513"/>
                <a:gd name="T30" fmla="*/ 182 w 593"/>
                <a:gd name="T31" fmla="*/ 365 h 513"/>
                <a:gd name="T32" fmla="*/ 191 w 593"/>
                <a:gd name="T33" fmla="*/ 358 h 513"/>
                <a:gd name="T34" fmla="*/ 206 w 593"/>
                <a:gd name="T35" fmla="*/ 350 h 513"/>
                <a:gd name="T36" fmla="*/ 217 w 593"/>
                <a:gd name="T37" fmla="*/ 339 h 513"/>
                <a:gd name="T38" fmla="*/ 228 w 593"/>
                <a:gd name="T39" fmla="*/ 328 h 513"/>
                <a:gd name="T40" fmla="*/ 239 w 593"/>
                <a:gd name="T41" fmla="*/ 317 h 513"/>
                <a:gd name="T42" fmla="*/ 249 w 593"/>
                <a:gd name="T43" fmla="*/ 301 h 513"/>
                <a:gd name="T44" fmla="*/ 260 w 593"/>
                <a:gd name="T45" fmla="*/ 290 h 513"/>
                <a:gd name="T46" fmla="*/ 271 w 593"/>
                <a:gd name="T47" fmla="*/ 279 h 513"/>
                <a:gd name="T48" fmla="*/ 286 w 593"/>
                <a:gd name="T49" fmla="*/ 268 h 513"/>
                <a:gd name="T50" fmla="*/ 300 w 593"/>
                <a:gd name="T51" fmla="*/ 257 h 513"/>
                <a:gd name="T52" fmla="*/ 315 w 593"/>
                <a:gd name="T53" fmla="*/ 249 h 513"/>
                <a:gd name="T54" fmla="*/ 326 w 593"/>
                <a:gd name="T55" fmla="*/ 238 h 513"/>
                <a:gd name="T56" fmla="*/ 336 w 593"/>
                <a:gd name="T57" fmla="*/ 231 h 513"/>
                <a:gd name="T58" fmla="*/ 347 w 593"/>
                <a:gd name="T59" fmla="*/ 220 h 513"/>
                <a:gd name="T60" fmla="*/ 362 w 593"/>
                <a:gd name="T61" fmla="*/ 209 h 513"/>
                <a:gd name="T62" fmla="*/ 376 w 593"/>
                <a:gd name="T63" fmla="*/ 197 h 513"/>
                <a:gd name="T64" fmla="*/ 387 w 593"/>
                <a:gd name="T65" fmla="*/ 190 h 513"/>
                <a:gd name="T66" fmla="*/ 398 w 593"/>
                <a:gd name="T67" fmla="*/ 175 h 513"/>
                <a:gd name="T68" fmla="*/ 409 w 593"/>
                <a:gd name="T69" fmla="*/ 160 h 513"/>
                <a:gd name="T70" fmla="*/ 420 w 593"/>
                <a:gd name="T71" fmla="*/ 149 h 513"/>
                <a:gd name="T72" fmla="*/ 434 w 593"/>
                <a:gd name="T73" fmla="*/ 142 h 513"/>
                <a:gd name="T74" fmla="*/ 449 w 593"/>
                <a:gd name="T75" fmla="*/ 135 h 513"/>
                <a:gd name="T76" fmla="*/ 456 w 593"/>
                <a:gd name="T77" fmla="*/ 120 h 513"/>
                <a:gd name="T78" fmla="*/ 467 w 593"/>
                <a:gd name="T79" fmla="*/ 109 h 513"/>
                <a:gd name="T80" fmla="*/ 478 w 593"/>
                <a:gd name="T81" fmla="*/ 94 h 513"/>
                <a:gd name="T82" fmla="*/ 491 w 593"/>
                <a:gd name="T83" fmla="*/ 85 h 513"/>
                <a:gd name="T84" fmla="*/ 507 w 593"/>
                <a:gd name="T85" fmla="*/ 78 h 513"/>
                <a:gd name="T86" fmla="*/ 518 w 593"/>
                <a:gd name="T87" fmla="*/ 71 h 513"/>
                <a:gd name="T88" fmla="*/ 529 w 593"/>
                <a:gd name="T89" fmla="*/ 59 h 513"/>
                <a:gd name="T90" fmla="*/ 540 w 593"/>
                <a:gd name="T91" fmla="*/ 48 h 513"/>
                <a:gd name="T92" fmla="*/ 553 w 593"/>
                <a:gd name="T93" fmla="*/ 34 h 513"/>
                <a:gd name="T94" fmla="*/ 568 w 593"/>
                <a:gd name="T95" fmla="*/ 19 h 513"/>
                <a:gd name="T96" fmla="*/ 578 w 593"/>
                <a:gd name="T97" fmla="*/ 8 h 513"/>
                <a:gd name="T98" fmla="*/ 589 w 593"/>
                <a:gd name="T99" fmla="*/ 0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93" h="513">
                  <a:moveTo>
                    <a:pt x="0" y="513"/>
                  </a:moveTo>
                  <a:lnTo>
                    <a:pt x="4" y="513"/>
                  </a:lnTo>
                  <a:lnTo>
                    <a:pt x="8" y="509"/>
                  </a:lnTo>
                  <a:lnTo>
                    <a:pt x="11" y="509"/>
                  </a:lnTo>
                  <a:lnTo>
                    <a:pt x="15" y="507"/>
                  </a:lnTo>
                  <a:lnTo>
                    <a:pt x="18" y="502"/>
                  </a:lnTo>
                  <a:lnTo>
                    <a:pt x="22" y="502"/>
                  </a:lnTo>
                  <a:lnTo>
                    <a:pt x="26" y="502"/>
                  </a:lnTo>
                  <a:lnTo>
                    <a:pt x="26" y="498"/>
                  </a:lnTo>
                  <a:lnTo>
                    <a:pt x="29" y="498"/>
                  </a:lnTo>
                  <a:lnTo>
                    <a:pt x="33" y="498"/>
                  </a:lnTo>
                  <a:lnTo>
                    <a:pt x="37" y="494"/>
                  </a:lnTo>
                  <a:lnTo>
                    <a:pt x="37" y="491"/>
                  </a:lnTo>
                  <a:lnTo>
                    <a:pt x="40" y="491"/>
                  </a:lnTo>
                  <a:lnTo>
                    <a:pt x="44" y="487"/>
                  </a:lnTo>
                  <a:lnTo>
                    <a:pt x="44" y="483"/>
                  </a:lnTo>
                  <a:lnTo>
                    <a:pt x="47" y="480"/>
                  </a:lnTo>
                  <a:lnTo>
                    <a:pt x="51" y="480"/>
                  </a:lnTo>
                  <a:lnTo>
                    <a:pt x="55" y="480"/>
                  </a:lnTo>
                  <a:lnTo>
                    <a:pt x="55" y="476"/>
                  </a:lnTo>
                  <a:lnTo>
                    <a:pt x="58" y="472"/>
                  </a:lnTo>
                  <a:lnTo>
                    <a:pt x="62" y="472"/>
                  </a:lnTo>
                  <a:lnTo>
                    <a:pt x="66" y="472"/>
                  </a:lnTo>
                  <a:lnTo>
                    <a:pt x="69" y="469"/>
                  </a:lnTo>
                  <a:lnTo>
                    <a:pt x="73" y="465"/>
                  </a:lnTo>
                  <a:lnTo>
                    <a:pt x="76" y="465"/>
                  </a:lnTo>
                  <a:lnTo>
                    <a:pt x="76" y="461"/>
                  </a:lnTo>
                  <a:lnTo>
                    <a:pt x="80" y="454"/>
                  </a:lnTo>
                  <a:lnTo>
                    <a:pt x="84" y="450"/>
                  </a:lnTo>
                  <a:lnTo>
                    <a:pt x="84" y="446"/>
                  </a:lnTo>
                  <a:lnTo>
                    <a:pt x="87" y="446"/>
                  </a:lnTo>
                  <a:lnTo>
                    <a:pt x="91" y="446"/>
                  </a:lnTo>
                  <a:lnTo>
                    <a:pt x="95" y="443"/>
                  </a:lnTo>
                  <a:lnTo>
                    <a:pt x="98" y="443"/>
                  </a:lnTo>
                  <a:lnTo>
                    <a:pt x="102" y="439"/>
                  </a:lnTo>
                  <a:lnTo>
                    <a:pt x="105" y="435"/>
                  </a:lnTo>
                  <a:lnTo>
                    <a:pt x="105" y="432"/>
                  </a:lnTo>
                  <a:lnTo>
                    <a:pt x="109" y="432"/>
                  </a:lnTo>
                  <a:lnTo>
                    <a:pt x="113" y="432"/>
                  </a:lnTo>
                  <a:lnTo>
                    <a:pt x="113" y="428"/>
                  </a:lnTo>
                  <a:lnTo>
                    <a:pt x="116" y="420"/>
                  </a:lnTo>
                  <a:lnTo>
                    <a:pt x="120" y="420"/>
                  </a:lnTo>
                  <a:lnTo>
                    <a:pt x="124" y="417"/>
                  </a:lnTo>
                  <a:lnTo>
                    <a:pt x="124" y="413"/>
                  </a:lnTo>
                  <a:lnTo>
                    <a:pt x="127" y="413"/>
                  </a:lnTo>
                  <a:lnTo>
                    <a:pt x="131" y="413"/>
                  </a:lnTo>
                  <a:lnTo>
                    <a:pt x="133" y="406"/>
                  </a:lnTo>
                  <a:lnTo>
                    <a:pt x="133" y="402"/>
                  </a:lnTo>
                  <a:lnTo>
                    <a:pt x="138" y="398"/>
                  </a:lnTo>
                  <a:lnTo>
                    <a:pt x="142" y="398"/>
                  </a:lnTo>
                  <a:lnTo>
                    <a:pt x="144" y="395"/>
                  </a:lnTo>
                  <a:lnTo>
                    <a:pt x="144" y="391"/>
                  </a:lnTo>
                  <a:lnTo>
                    <a:pt x="149" y="391"/>
                  </a:lnTo>
                  <a:lnTo>
                    <a:pt x="153" y="387"/>
                  </a:lnTo>
                  <a:lnTo>
                    <a:pt x="155" y="383"/>
                  </a:lnTo>
                  <a:lnTo>
                    <a:pt x="160" y="383"/>
                  </a:lnTo>
                  <a:lnTo>
                    <a:pt x="162" y="383"/>
                  </a:lnTo>
                  <a:lnTo>
                    <a:pt x="162" y="380"/>
                  </a:lnTo>
                  <a:lnTo>
                    <a:pt x="166" y="380"/>
                  </a:lnTo>
                  <a:lnTo>
                    <a:pt x="171" y="376"/>
                  </a:lnTo>
                  <a:lnTo>
                    <a:pt x="173" y="372"/>
                  </a:lnTo>
                  <a:lnTo>
                    <a:pt x="173" y="369"/>
                  </a:lnTo>
                  <a:lnTo>
                    <a:pt x="177" y="369"/>
                  </a:lnTo>
                  <a:lnTo>
                    <a:pt x="182" y="365"/>
                  </a:lnTo>
                  <a:lnTo>
                    <a:pt x="182" y="361"/>
                  </a:lnTo>
                  <a:lnTo>
                    <a:pt x="184" y="358"/>
                  </a:lnTo>
                  <a:lnTo>
                    <a:pt x="188" y="358"/>
                  </a:lnTo>
                  <a:lnTo>
                    <a:pt x="191" y="358"/>
                  </a:lnTo>
                  <a:lnTo>
                    <a:pt x="195" y="354"/>
                  </a:lnTo>
                  <a:lnTo>
                    <a:pt x="200" y="350"/>
                  </a:lnTo>
                  <a:lnTo>
                    <a:pt x="202" y="350"/>
                  </a:lnTo>
                  <a:lnTo>
                    <a:pt x="206" y="350"/>
                  </a:lnTo>
                  <a:lnTo>
                    <a:pt x="211" y="346"/>
                  </a:lnTo>
                  <a:lnTo>
                    <a:pt x="213" y="343"/>
                  </a:lnTo>
                  <a:lnTo>
                    <a:pt x="213" y="339"/>
                  </a:lnTo>
                  <a:lnTo>
                    <a:pt x="217" y="339"/>
                  </a:lnTo>
                  <a:lnTo>
                    <a:pt x="220" y="339"/>
                  </a:lnTo>
                  <a:lnTo>
                    <a:pt x="220" y="334"/>
                  </a:lnTo>
                  <a:lnTo>
                    <a:pt x="224" y="334"/>
                  </a:lnTo>
                  <a:lnTo>
                    <a:pt x="228" y="328"/>
                  </a:lnTo>
                  <a:lnTo>
                    <a:pt x="231" y="323"/>
                  </a:lnTo>
                  <a:lnTo>
                    <a:pt x="231" y="321"/>
                  </a:lnTo>
                  <a:lnTo>
                    <a:pt x="235" y="317"/>
                  </a:lnTo>
                  <a:lnTo>
                    <a:pt x="239" y="317"/>
                  </a:lnTo>
                  <a:lnTo>
                    <a:pt x="242" y="317"/>
                  </a:lnTo>
                  <a:lnTo>
                    <a:pt x="242" y="312"/>
                  </a:lnTo>
                  <a:lnTo>
                    <a:pt x="246" y="306"/>
                  </a:lnTo>
                  <a:lnTo>
                    <a:pt x="249" y="301"/>
                  </a:lnTo>
                  <a:lnTo>
                    <a:pt x="253" y="301"/>
                  </a:lnTo>
                  <a:lnTo>
                    <a:pt x="257" y="301"/>
                  </a:lnTo>
                  <a:lnTo>
                    <a:pt x="260" y="297"/>
                  </a:lnTo>
                  <a:lnTo>
                    <a:pt x="260" y="290"/>
                  </a:lnTo>
                  <a:lnTo>
                    <a:pt x="264" y="290"/>
                  </a:lnTo>
                  <a:lnTo>
                    <a:pt x="268" y="286"/>
                  </a:lnTo>
                  <a:lnTo>
                    <a:pt x="271" y="286"/>
                  </a:lnTo>
                  <a:lnTo>
                    <a:pt x="271" y="279"/>
                  </a:lnTo>
                  <a:lnTo>
                    <a:pt x="275" y="279"/>
                  </a:lnTo>
                  <a:lnTo>
                    <a:pt x="278" y="275"/>
                  </a:lnTo>
                  <a:lnTo>
                    <a:pt x="282" y="275"/>
                  </a:lnTo>
                  <a:lnTo>
                    <a:pt x="286" y="268"/>
                  </a:lnTo>
                  <a:lnTo>
                    <a:pt x="289" y="268"/>
                  </a:lnTo>
                  <a:lnTo>
                    <a:pt x="293" y="264"/>
                  </a:lnTo>
                  <a:lnTo>
                    <a:pt x="297" y="260"/>
                  </a:lnTo>
                  <a:lnTo>
                    <a:pt x="300" y="257"/>
                  </a:lnTo>
                  <a:lnTo>
                    <a:pt x="304" y="253"/>
                  </a:lnTo>
                  <a:lnTo>
                    <a:pt x="307" y="253"/>
                  </a:lnTo>
                  <a:lnTo>
                    <a:pt x="311" y="249"/>
                  </a:lnTo>
                  <a:lnTo>
                    <a:pt x="315" y="249"/>
                  </a:lnTo>
                  <a:lnTo>
                    <a:pt x="318" y="246"/>
                  </a:lnTo>
                  <a:lnTo>
                    <a:pt x="318" y="242"/>
                  </a:lnTo>
                  <a:lnTo>
                    <a:pt x="322" y="238"/>
                  </a:lnTo>
                  <a:lnTo>
                    <a:pt x="326" y="238"/>
                  </a:lnTo>
                  <a:lnTo>
                    <a:pt x="329" y="234"/>
                  </a:lnTo>
                  <a:lnTo>
                    <a:pt x="329" y="231"/>
                  </a:lnTo>
                  <a:lnTo>
                    <a:pt x="333" y="231"/>
                  </a:lnTo>
                  <a:lnTo>
                    <a:pt x="336" y="231"/>
                  </a:lnTo>
                  <a:lnTo>
                    <a:pt x="340" y="227"/>
                  </a:lnTo>
                  <a:lnTo>
                    <a:pt x="340" y="223"/>
                  </a:lnTo>
                  <a:lnTo>
                    <a:pt x="344" y="223"/>
                  </a:lnTo>
                  <a:lnTo>
                    <a:pt x="347" y="220"/>
                  </a:lnTo>
                  <a:lnTo>
                    <a:pt x="351" y="220"/>
                  </a:lnTo>
                  <a:lnTo>
                    <a:pt x="355" y="216"/>
                  </a:lnTo>
                  <a:lnTo>
                    <a:pt x="358" y="212"/>
                  </a:lnTo>
                  <a:lnTo>
                    <a:pt x="362" y="209"/>
                  </a:lnTo>
                  <a:lnTo>
                    <a:pt x="366" y="209"/>
                  </a:lnTo>
                  <a:lnTo>
                    <a:pt x="369" y="205"/>
                  </a:lnTo>
                  <a:lnTo>
                    <a:pt x="373" y="201"/>
                  </a:lnTo>
                  <a:lnTo>
                    <a:pt x="376" y="197"/>
                  </a:lnTo>
                  <a:lnTo>
                    <a:pt x="380" y="197"/>
                  </a:lnTo>
                  <a:lnTo>
                    <a:pt x="380" y="194"/>
                  </a:lnTo>
                  <a:lnTo>
                    <a:pt x="384" y="194"/>
                  </a:lnTo>
                  <a:lnTo>
                    <a:pt x="387" y="190"/>
                  </a:lnTo>
                  <a:lnTo>
                    <a:pt x="387" y="186"/>
                  </a:lnTo>
                  <a:lnTo>
                    <a:pt x="391" y="183"/>
                  </a:lnTo>
                  <a:lnTo>
                    <a:pt x="395" y="183"/>
                  </a:lnTo>
                  <a:lnTo>
                    <a:pt x="398" y="175"/>
                  </a:lnTo>
                  <a:lnTo>
                    <a:pt x="402" y="175"/>
                  </a:lnTo>
                  <a:lnTo>
                    <a:pt x="405" y="172"/>
                  </a:lnTo>
                  <a:lnTo>
                    <a:pt x="409" y="164"/>
                  </a:lnTo>
                  <a:lnTo>
                    <a:pt x="409" y="160"/>
                  </a:lnTo>
                  <a:lnTo>
                    <a:pt x="413" y="160"/>
                  </a:lnTo>
                  <a:lnTo>
                    <a:pt x="416" y="157"/>
                  </a:lnTo>
                  <a:lnTo>
                    <a:pt x="420" y="153"/>
                  </a:lnTo>
                  <a:lnTo>
                    <a:pt x="420" y="149"/>
                  </a:lnTo>
                  <a:lnTo>
                    <a:pt x="424" y="146"/>
                  </a:lnTo>
                  <a:lnTo>
                    <a:pt x="427" y="146"/>
                  </a:lnTo>
                  <a:lnTo>
                    <a:pt x="431" y="142"/>
                  </a:lnTo>
                  <a:lnTo>
                    <a:pt x="434" y="142"/>
                  </a:lnTo>
                  <a:lnTo>
                    <a:pt x="438" y="142"/>
                  </a:lnTo>
                  <a:lnTo>
                    <a:pt x="442" y="142"/>
                  </a:lnTo>
                  <a:lnTo>
                    <a:pt x="445" y="142"/>
                  </a:lnTo>
                  <a:lnTo>
                    <a:pt x="449" y="135"/>
                  </a:lnTo>
                  <a:lnTo>
                    <a:pt x="449" y="131"/>
                  </a:lnTo>
                  <a:lnTo>
                    <a:pt x="453" y="131"/>
                  </a:lnTo>
                  <a:lnTo>
                    <a:pt x="456" y="127"/>
                  </a:lnTo>
                  <a:lnTo>
                    <a:pt x="456" y="120"/>
                  </a:lnTo>
                  <a:lnTo>
                    <a:pt x="460" y="116"/>
                  </a:lnTo>
                  <a:lnTo>
                    <a:pt x="462" y="116"/>
                  </a:lnTo>
                  <a:lnTo>
                    <a:pt x="467" y="111"/>
                  </a:lnTo>
                  <a:lnTo>
                    <a:pt x="467" y="109"/>
                  </a:lnTo>
                  <a:lnTo>
                    <a:pt x="471" y="105"/>
                  </a:lnTo>
                  <a:lnTo>
                    <a:pt x="473" y="100"/>
                  </a:lnTo>
                  <a:lnTo>
                    <a:pt x="478" y="96"/>
                  </a:lnTo>
                  <a:lnTo>
                    <a:pt x="478" y="94"/>
                  </a:lnTo>
                  <a:lnTo>
                    <a:pt x="482" y="94"/>
                  </a:lnTo>
                  <a:lnTo>
                    <a:pt x="484" y="94"/>
                  </a:lnTo>
                  <a:lnTo>
                    <a:pt x="489" y="89"/>
                  </a:lnTo>
                  <a:lnTo>
                    <a:pt x="491" y="85"/>
                  </a:lnTo>
                  <a:lnTo>
                    <a:pt x="496" y="83"/>
                  </a:lnTo>
                  <a:lnTo>
                    <a:pt x="500" y="78"/>
                  </a:lnTo>
                  <a:lnTo>
                    <a:pt x="502" y="78"/>
                  </a:lnTo>
                  <a:lnTo>
                    <a:pt x="507" y="78"/>
                  </a:lnTo>
                  <a:lnTo>
                    <a:pt x="507" y="74"/>
                  </a:lnTo>
                  <a:lnTo>
                    <a:pt x="511" y="74"/>
                  </a:lnTo>
                  <a:lnTo>
                    <a:pt x="513" y="71"/>
                  </a:lnTo>
                  <a:lnTo>
                    <a:pt x="518" y="71"/>
                  </a:lnTo>
                  <a:lnTo>
                    <a:pt x="518" y="67"/>
                  </a:lnTo>
                  <a:lnTo>
                    <a:pt x="520" y="63"/>
                  </a:lnTo>
                  <a:lnTo>
                    <a:pt x="524" y="63"/>
                  </a:lnTo>
                  <a:lnTo>
                    <a:pt x="529" y="59"/>
                  </a:lnTo>
                  <a:lnTo>
                    <a:pt x="531" y="56"/>
                  </a:lnTo>
                  <a:lnTo>
                    <a:pt x="535" y="56"/>
                  </a:lnTo>
                  <a:lnTo>
                    <a:pt x="535" y="52"/>
                  </a:lnTo>
                  <a:lnTo>
                    <a:pt x="540" y="48"/>
                  </a:lnTo>
                  <a:lnTo>
                    <a:pt x="542" y="45"/>
                  </a:lnTo>
                  <a:lnTo>
                    <a:pt x="546" y="41"/>
                  </a:lnTo>
                  <a:lnTo>
                    <a:pt x="549" y="37"/>
                  </a:lnTo>
                  <a:lnTo>
                    <a:pt x="553" y="34"/>
                  </a:lnTo>
                  <a:lnTo>
                    <a:pt x="557" y="30"/>
                  </a:lnTo>
                  <a:lnTo>
                    <a:pt x="560" y="26"/>
                  </a:lnTo>
                  <a:lnTo>
                    <a:pt x="564" y="22"/>
                  </a:lnTo>
                  <a:lnTo>
                    <a:pt x="568" y="19"/>
                  </a:lnTo>
                  <a:lnTo>
                    <a:pt x="571" y="19"/>
                  </a:lnTo>
                  <a:lnTo>
                    <a:pt x="575" y="15"/>
                  </a:lnTo>
                  <a:lnTo>
                    <a:pt x="575" y="11"/>
                  </a:lnTo>
                  <a:lnTo>
                    <a:pt x="578" y="8"/>
                  </a:lnTo>
                  <a:lnTo>
                    <a:pt x="582" y="4"/>
                  </a:lnTo>
                  <a:lnTo>
                    <a:pt x="586" y="4"/>
                  </a:lnTo>
                  <a:lnTo>
                    <a:pt x="586" y="0"/>
                  </a:lnTo>
                  <a:lnTo>
                    <a:pt x="589" y="0"/>
                  </a:lnTo>
                  <a:lnTo>
                    <a:pt x="593" y="0"/>
                  </a:lnTo>
                </a:path>
              </a:pathLst>
            </a:custGeom>
            <a:noFill/>
            <a:ln w="30163"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84" name="Freeform 275">
              <a:extLst>
                <a:ext uri="{FF2B5EF4-FFF2-40B4-BE49-F238E27FC236}">
                  <a16:creationId xmlns:a16="http://schemas.microsoft.com/office/drawing/2014/main" id="{1565DFEB-F952-AC1E-19E9-07C716470AEE}"/>
                </a:ext>
              </a:extLst>
            </p:cNvPr>
            <p:cNvSpPr>
              <a:spLocks/>
            </p:cNvSpPr>
            <p:nvPr/>
          </p:nvSpPr>
          <p:spPr bwMode="auto">
            <a:xfrm>
              <a:off x="3317875" y="3182938"/>
              <a:ext cx="954087" cy="754062"/>
            </a:xfrm>
            <a:custGeom>
              <a:avLst/>
              <a:gdLst>
                <a:gd name="T0" fmla="*/ 7 w 601"/>
                <a:gd name="T1" fmla="*/ 464 h 475"/>
                <a:gd name="T2" fmla="*/ 18 w 601"/>
                <a:gd name="T3" fmla="*/ 457 h 475"/>
                <a:gd name="T4" fmla="*/ 29 w 601"/>
                <a:gd name="T5" fmla="*/ 446 h 475"/>
                <a:gd name="T6" fmla="*/ 40 w 601"/>
                <a:gd name="T7" fmla="*/ 435 h 475"/>
                <a:gd name="T8" fmla="*/ 51 w 601"/>
                <a:gd name="T9" fmla="*/ 427 h 475"/>
                <a:gd name="T10" fmla="*/ 65 w 601"/>
                <a:gd name="T11" fmla="*/ 416 h 475"/>
                <a:gd name="T12" fmla="*/ 76 w 601"/>
                <a:gd name="T13" fmla="*/ 405 h 475"/>
                <a:gd name="T14" fmla="*/ 87 w 601"/>
                <a:gd name="T15" fmla="*/ 398 h 475"/>
                <a:gd name="T16" fmla="*/ 98 w 601"/>
                <a:gd name="T17" fmla="*/ 385 h 475"/>
                <a:gd name="T18" fmla="*/ 112 w 601"/>
                <a:gd name="T19" fmla="*/ 367 h 475"/>
                <a:gd name="T20" fmla="*/ 127 w 601"/>
                <a:gd name="T21" fmla="*/ 361 h 475"/>
                <a:gd name="T22" fmla="*/ 138 w 601"/>
                <a:gd name="T23" fmla="*/ 352 h 475"/>
                <a:gd name="T24" fmla="*/ 149 w 601"/>
                <a:gd name="T25" fmla="*/ 337 h 475"/>
                <a:gd name="T26" fmla="*/ 163 w 601"/>
                <a:gd name="T27" fmla="*/ 337 h 475"/>
                <a:gd name="T28" fmla="*/ 178 w 601"/>
                <a:gd name="T29" fmla="*/ 326 h 475"/>
                <a:gd name="T30" fmla="*/ 187 w 601"/>
                <a:gd name="T31" fmla="*/ 319 h 475"/>
                <a:gd name="T32" fmla="*/ 203 w 601"/>
                <a:gd name="T33" fmla="*/ 308 h 475"/>
                <a:gd name="T34" fmla="*/ 214 w 601"/>
                <a:gd name="T35" fmla="*/ 297 h 475"/>
                <a:gd name="T36" fmla="*/ 225 w 601"/>
                <a:gd name="T37" fmla="*/ 286 h 475"/>
                <a:gd name="T38" fmla="*/ 238 w 601"/>
                <a:gd name="T39" fmla="*/ 274 h 475"/>
                <a:gd name="T40" fmla="*/ 249 w 601"/>
                <a:gd name="T41" fmla="*/ 267 h 475"/>
                <a:gd name="T42" fmla="*/ 265 w 601"/>
                <a:gd name="T43" fmla="*/ 256 h 475"/>
                <a:gd name="T44" fmla="*/ 274 w 601"/>
                <a:gd name="T45" fmla="*/ 241 h 475"/>
                <a:gd name="T46" fmla="*/ 285 w 601"/>
                <a:gd name="T47" fmla="*/ 237 h 475"/>
                <a:gd name="T48" fmla="*/ 296 w 601"/>
                <a:gd name="T49" fmla="*/ 226 h 475"/>
                <a:gd name="T50" fmla="*/ 307 w 601"/>
                <a:gd name="T51" fmla="*/ 219 h 475"/>
                <a:gd name="T52" fmla="*/ 318 w 601"/>
                <a:gd name="T53" fmla="*/ 208 h 475"/>
                <a:gd name="T54" fmla="*/ 332 w 601"/>
                <a:gd name="T55" fmla="*/ 204 h 475"/>
                <a:gd name="T56" fmla="*/ 347 w 601"/>
                <a:gd name="T57" fmla="*/ 193 h 475"/>
                <a:gd name="T58" fmla="*/ 358 w 601"/>
                <a:gd name="T59" fmla="*/ 186 h 475"/>
                <a:gd name="T60" fmla="*/ 369 w 601"/>
                <a:gd name="T61" fmla="*/ 177 h 475"/>
                <a:gd name="T62" fmla="*/ 383 w 601"/>
                <a:gd name="T63" fmla="*/ 171 h 475"/>
                <a:gd name="T64" fmla="*/ 394 w 601"/>
                <a:gd name="T65" fmla="*/ 160 h 475"/>
                <a:gd name="T66" fmla="*/ 405 w 601"/>
                <a:gd name="T67" fmla="*/ 149 h 475"/>
                <a:gd name="T68" fmla="*/ 416 w 601"/>
                <a:gd name="T69" fmla="*/ 138 h 475"/>
                <a:gd name="T70" fmla="*/ 430 w 601"/>
                <a:gd name="T71" fmla="*/ 133 h 475"/>
                <a:gd name="T72" fmla="*/ 441 w 601"/>
                <a:gd name="T73" fmla="*/ 122 h 475"/>
                <a:gd name="T74" fmla="*/ 456 w 601"/>
                <a:gd name="T75" fmla="*/ 114 h 475"/>
                <a:gd name="T76" fmla="*/ 467 w 601"/>
                <a:gd name="T77" fmla="*/ 107 h 475"/>
                <a:gd name="T78" fmla="*/ 481 w 601"/>
                <a:gd name="T79" fmla="*/ 99 h 475"/>
                <a:gd name="T80" fmla="*/ 492 w 601"/>
                <a:gd name="T81" fmla="*/ 92 h 475"/>
                <a:gd name="T82" fmla="*/ 503 w 601"/>
                <a:gd name="T83" fmla="*/ 81 h 475"/>
                <a:gd name="T84" fmla="*/ 517 w 601"/>
                <a:gd name="T85" fmla="*/ 70 h 475"/>
                <a:gd name="T86" fmla="*/ 528 w 601"/>
                <a:gd name="T87" fmla="*/ 62 h 475"/>
                <a:gd name="T88" fmla="*/ 543 w 601"/>
                <a:gd name="T89" fmla="*/ 55 h 475"/>
                <a:gd name="T90" fmla="*/ 550 w 601"/>
                <a:gd name="T91" fmla="*/ 44 h 475"/>
                <a:gd name="T92" fmla="*/ 561 w 601"/>
                <a:gd name="T93" fmla="*/ 37 h 475"/>
                <a:gd name="T94" fmla="*/ 574 w 601"/>
                <a:gd name="T95" fmla="*/ 22 h 475"/>
                <a:gd name="T96" fmla="*/ 585 w 601"/>
                <a:gd name="T97" fmla="*/ 11 h 475"/>
                <a:gd name="T98" fmla="*/ 601 w 601"/>
                <a:gd name="T99" fmla="*/ 3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1" h="475">
                  <a:moveTo>
                    <a:pt x="0" y="475"/>
                  </a:moveTo>
                  <a:lnTo>
                    <a:pt x="0" y="468"/>
                  </a:lnTo>
                  <a:lnTo>
                    <a:pt x="4" y="464"/>
                  </a:lnTo>
                  <a:lnTo>
                    <a:pt x="7" y="464"/>
                  </a:lnTo>
                  <a:lnTo>
                    <a:pt x="11" y="464"/>
                  </a:lnTo>
                  <a:lnTo>
                    <a:pt x="11" y="460"/>
                  </a:lnTo>
                  <a:lnTo>
                    <a:pt x="14" y="460"/>
                  </a:lnTo>
                  <a:lnTo>
                    <a:pt x="18" y="457"/>
                  </a:lnTo>
                  <a:lnTo>
                    <a:pt x="22" y="453"/>
                  </a:lnTo>
                  <a:lnTo>
                    <a:pt x="22" y="449"/>
                  </a:lnTo>
                  <a:lnTo>
                    <a:pt x="25" y="446"/>
                  </a:lnTo>
                  <a:lnTo>
                    <a:pt x="29" y="446"/>
                  </a:lnTo>
                  <a:lnTo>
                    <a:pt x="33" y="442"/>
                  </a:lnTo>
                  <a:lnTo>
                    <a:pt x="36" y="438"/>
                  </a:lnTo>
                  <a:lnTo>
                    <a:pt x="40" y="438"/>
                  </a:lnTo>
                  <a:lnTo>
                    <a:pt x="40" y="435"/>
                  </a:lnTo>
                  <a:lnTo>
                    <a:pt x="43" y="435"/>
                  </a:lnTo>
                  <a:lnTo>
                    <a:pt x="47" y="431"/>
                  </a:lnTo>
                  <a:lnTo>
                    <a:pt x="51" y="431"/>
                  </a:lnTo>
                  <a:lnTo>
                    <a:pt x="51" y="427"/>
                  </a:lnTo>
                  <a:lnTo>
                    <a:pt x="54" y="423"/>
                  </a:lnTo>
                  <a:lnTo>
                    <a:pt x="58" y="423"/>
                  </a:lnTo>
                  <a:lnTo>
                    <a:pt x="62" y="420"/>
                  </a:lnTo>
                  <a:lnTo>
                    <a:pt x="65" y="416"/>
                  </a:lnTo>
                  <a:lnTo>
                    <a:pt x="69" y="416"/>
                  </a:lnTo>
                  <a:lnTo>
                    <a:pt x="69" y="409"/>
                  </a:lnTo>
                  <a:lnTo>
                    <a:pt x="72" y="405"/>
                  </a:lnTo>
                  <a:lnTo>
                    <a:pt x="76" y="405"/>
                  </a:lnTo>
                  <a:lnTo>
                    <a:pt x="80" y="405"/>
                  </a:lnTo>
                  <a:lnTo>
                    <a:pt x="80" y="401"/>
                  </a:lnTo>
                  <a:lnTo>
                    <a:pt x="83" y="401"/>
                  </a:lnTo>
                  <a:lnTo>
                    <a:pt x="87" y="398"/>
                  </a:lnTo>
                  <a:lnTo>
                    <a:pt x="91" y="398"/>
                  </a:lnTo>
                  <a:lnTo>
                    <a:pt x="91" y="394"/>
                  </a:lnTo>
                  <a:lnTo>
                    <a:pt x="94" y="390"/>
                  </a:lnTo>
                  <a:lnTo>
                    <a:pt x="98" y="385"/>
                  </a:lnTo>
                  <a:lnTo>
                    <a:pt x="101" y="378"/>
                  </a:lnTo>
                  <a:lnTo>
                    <a:pt x="105" y="378"/>
                  </a:lnTo>
                  <a:lnTo>
                    <a:pt x="109" y="374"/>
                  </a:lnTo>
                  <a:lnTo>
                    <a:pt x="112" y="367"/>
                  </a:lnTo>
                  <a:lnTo>
                    <a:pt x="116" y="367"/>
                  </a:lnTo>
                  <a:lnTo>
                    <a:pt x="120" y="363"/>
                  </a:lnTo>
                  <a:lnTo>
                    <a:pt x="123" y="361"/>
                  </a:lnTo>
                  <a:lnTo>
                    <a:pt x="127" y="361"/>
                  </a:lnTo>
                  <a:lnTo>
                    <a:pt x="130" y="356"/>
                  </a:lnTo>
                  <a:lnTo>
                    <a:pt x="130" y="352"/>
                  </a:lnTo>
                  <a:lnTo>
                    <a:pt x="134" y="352"/>
                  </a:lnTo>
                  <a:lnTo>
                    <a:pt x="138" y="352"/>
                  </a:lnTo>
                  <a:lnTo>
                    <a:pt x="141" y="348"/>
                  </a:lnTo>
                  <a:lnTo>
                    <a:pt x="145" y="348"/>
                  </a:lnTo>
                  <a:lnTo>
                    <a:pt x="149" y="348"/>
                  </a:lnTo>
                  <a:lnTo>
                    <a:pt x="149" y="337"/>
                  </a:lnTo>
                  <a:lnTo>
                    <a:pt x="152" y="337"/>
                  </a:lnTo>
                  <a:lnTo>
                    <a:pt x="156" y="337"/>
                  </a:lnTo>
                  <a:lnTo>
                    <a:pt x="159" y="337"/>
                  </a:lnTo>
                  <a:lnTo>
                    <a:pt x="163" y="337"/>
                  </a:lnTo>
                  <a:lnTo>
                    <a:pt x="167" y="334"/>
                  </a:lnTo>
                  <a:lnTo>
                    <a:pt x="170" y="330"/>
                  </a:lnTo>
                  <a:lnTo>
                    <a:pt x="174" y="326"/>
                  </a:lnTo>
                  <a:lnTo>
                    <a:pt x="178" y="326"/>
                  </a:lnTo>
                  <a:lnTo>
                    <a:pt x="181" y="323"/>
                  </a:lnTo>
                  <a:lnTo>
                    <a:pt x="185" y="323"/>
                  </a:lnTo>
                  <a:lnTo>
                    <a:pt x="187" y="323"/>
                  </a:lnTo>
                  <a:lnTo>
                    <a:pt x="187" y="319"/>
                  </a:lnTo>
                  <a:lnTo>
                    <a:pt x="192" y="319"/>
                  </a:lnTo>
                  <a:lnTo>
                    <a:pt x="196" y="315"/>
                  </a:lnTo>
                  <a:lnTo>
                    <a:pt x="199" y="311"/>
                  </a:lnTo>
                  <a:lnTo>
                    <a:pt x="203" y="308"/>
                  </a:lnTo>
                  <a:lnTo>
                    <a:pt x="207" y="308"/>
                  </a:lnTo>
                  <a:lnTo>
                    <a:pt x="207" y="304"/>
                  </a:lnTo>
                  <a:lnTo>
                    <a:pt x="210" y="300"/>
                  </a:lnTo>
                  <a:lnTo>
                    <a:pt x="214" y="297"/>
                  </a:lnTo>
                  <a:lnTo>
                    <a:pt x="216" y="293"/>
                  </a:lnTo>
                  <a:lnTo>
                    <a:pt x="216" y="289"/>
                  </a:lnTo>
                  <a:lnTo>
                    <a:pt x="221" y="289"/>
                  </a:lnTo>
                  <a:lnTo>
                    <a:pt x="225" y="286"/>
                  </a:lnTo>
                  <a:lnTo>
                    <a:pt x="227" y="286"/>
                  </a:lnTo>
                  <a:lnTo>
                    <a:pt x="232" y="282"/>
                  </a:lnTo>
                  <a:lnTo>
                    <a:pt x="236" y="278"/>
                  </a:lnTo>
                  <a:lnTo>
                    <a:pt x="238" y="274"/>
                  </a:lnTo>
                  <a:lnTo>
                    <a:pt x="243" y="271"/>
                  </a:lnTo>
                  <a:lnTo>
                    <a:pt x="245" y="271"/>
                  </a:lnTo>
                  <a:lnTo>
                    <a:pt x="245" y="267"/>
                  </a:lnTo>
                  <a:lnTo>
                    <a:pt x="249" y="267"/>
                  </a:lnTo>
                  <a:lnTo>
                    <a:pt x="254" y="267"/>
                  </a:lnTo>
                  <a:lnTo>
                    <a:pt x="256" y="263"/>
                  </a:lnTo>
                  <a:lnTo>
                    <a:pt x="260" y="260"/>
                  </a:lnTo>
                  <a:lnTo>
                    <a:pt x="265" y="256"/>
                  </a:lnTo>
                  <a:lnTo>
                    <a:pt x="267" y="252"/>
                  </a:lnTo>
                  <a:lnTo>
                    <a:pt x="267" y="249"/>
                  </a:lnTo>
                  <a:lnTo>
                    <a:pt x="271" y="245"/>
                  </a:lnTo>
                  <a:lnTo>
                    <a:pt x="274" y="241"/>
                  </a:lnTo>
                  <a:lnTo>
                    <a:pt x="274" y="237"/>
                  </a:lnTo>
                  <a:lnTo>
                    <a:pt x="278" y="237"/>
                  </a:lnTo>
                  <a:lnTo>
                    <a:pt x="282" y="237"/>
                  </a:lnTo>
                  <a:lnTo>
                    <a:pt x="285" y="237"/>
                  </a:lnTo>
                  <a:lnTo>
                    <a:pt x="285" y="234"/>
                  </a:lnTo>
                  <a:lnTo>
                    <a:pt x="289" y="230"/>
                  </a:lnTo>
                  <a:lnTo>
                    <a:pt x="294" y="230"/>
                  </a:lnTo>
                  <a:lnTo>
                    <a:pt x="296" y="226"/>
                  </a:lnTo>
                  <a:lnTo>
                    <a:pt x="296" y="223"/>
                  </a:lnTo>
                  <a:lnTo>
                    <a:pt x="300" y="223"/>
                  </a:lnTo>
                  <a:lnTo>
                    <a:pt x="303" y="223"/>
                  </a:lnTo>
                  <a:lnTo>
                    <a:pt x="307" y="219"/>
                  </a:lnTo>
                  <a:lnTo>
                    <a:pt x="311" y="215"/>
                  </a:lnTo>
                  <a:lnTo>
                    <a:pt x="314" y="215"/>
                  </a:lnTo>
                  <a:lnTo>
                    <a:pt x="314" y="212"/>
                  </a:lnTo>
                  <a:lnTo>
                    <a:pt x="318" y="208"/>
                  </a:lnTo>
                  <a:lnTo>
                    <a:pt x="322" y="208"/>
                  </a:lnTo>
                  <a:lnTo>
                    <a:pt x="325" y="208"/>
                  </a:lnTo>
                  <a:lnTo>
                    <a:pt x="329" y="204"/>
                  </a:lnTo>
                  <a:lnTo>
                    <a:pt x="332" y="204"/>
                  </a:lnTo>
                  <a:lnTo>
                    <a:pt x="336" y="199"/>
                  </a:lnTo>
                  <a:lnTo>
                    <a:pt x="340" y="197"/>
                  </a:lnTo>
                  <a:lnTo>
                    <a:pt x="343" y="197"/>
                  </a:lnTo>
                  <a:lnTo>
                    <a:pt x="347" y="193"/>
                  </a:lnTo>
                  <a:lnTo>
                    <a:pt x="351" y="193"/>
                  </a:lnTo>
                  <a:lnTo>
                    <a:pt x="354" y="188"/>
                  </a:lnTo>
                  <a:lnTo>
                    <a:pt x="354" y="186"/>
                  </a:lnTo>
                  <a:lnTo>
                    <a:pt x="358" y="186"/>
                  </a:lnTo>
                  <a:lnTo>
                    <a:pt x="361" y="182"/>
                  </a:lnTo>
                  <a:lnTo>
                    <a:pt x="365" y="182"/>
                  </a:lnTo>
                  <a:lnTo>
                    <a:pt x="365" y="177"/>
                  </a:lnTo>
                  <a:lnTo>
                    <a:pt x="369" y="177"/>
                  </a:lnTo>
                  <a:lnTo>
                    <a:pt x="372" y="175"/>
                  </a:lnTo>
                  <a:lnTo>
                    <a:pt x="376" y="171"/>
                  </a:lnTo>
                  <a:lnTo>
                    <a:pt x="380" y="171"/>
                  </a:lnTo>
                  <a:lnTo>
                    <a:pt x="383" y="171"/>
                  </a:lnTo>
                  <a:lnTo>
                    <a:pt x="383" y="166"/>
                  </a:lnTo>
                  <a:lnTo>
                    <a:pt x="387" y="166"/>
                  </a:lnTo>
                  <a:lnTo>
                    <a:pt x="390" y="162"/>
                  </a:lnTo>
                  <a:lnTo>
                    <a:pt x="394" y="160"/>
                  </a:lnTo>
                  <a:lnTo>
                    <a:pt x="398" y="155"/>
                  </a:lnTo>
                  <a:lnTo>
                    <a:pt x="401" y="151"/>
                  </a:lnTo>
                  <a:lnTo>
                    <a:pt x="405" y="151"/>
                  </a:lnTo>
                  <a:lnTo>
                    <a:pt x="405" y="149"/>
                  </a:lnTo>
                  <a:lnTo>
                    <a:pt x="409" y="144"/>
                  </a:lnTo>
                  <a:lnTo>
                    <a:pt x="412" y="140"/>
                  </a:lnTo>
                  <a:lnTo>
                    <a:pt x="412" y="138"/>
                  </a:lnTo>
                  <a:lnTo>
                    <a:pt x="416" y="138"/>
                  </a:lnTo>
                  <a:lnTo>
                    <a:pt x="419" y="138"/>
                  </a:lnTo>
                  <a:lnTo>
                    <a:pt x="423" y="138"/>
                  </a:lnTo>
                  <a:lnTo>
                    <a:pt x="427" y="133"/>
                  </a:lnTo>
                  <a:lnTo>
                    <a:pt x="430" y="133"/>
                  </a:lnTo>
                  <a:lnTo>
                    <a:pt x="434" y="133"/>
                  </a:lnTo>
                  <a:lnTo>
                    <a:pt x="434" y="125"/>
                  </a:lnTo>
                  <a:lnTo>
                    <a:pt x="438" y="125"/>
                  </a:lnTo>
                  <a:lnTo>
                    <a:pt x="441" y="122"/>
                  </a:lnTo>
                  <a:lnTo>
                    <a:pt x="445" y="118"/>
                  </a:lnTo>
                  <a:lnTo>
                    <a:pt x="448" y="118"/>
                  </a:lnTo>
                  <a:lnTo>
                    <a:pt x="452" y="114"/>
                  </a:lnTo>
                  <a:lnTo>
                    <a:pt x="456" y="114"/>
                  </a:lnTo>
                  <a:lnTo>
                    <a:pt x="459" y="111"/>
                  </a:lnTo>
                  <a:lnTo>
                    <a:pt x="463" y="111"/>
                  </a:lnTo>
                  <a:lnTo>
                    <a:pt x="463" y="107"/>
                  </a:lnTo>
                  <a:lnTo>
                    <a:pt x="467" y="107"/>
                  </a:lnTo>
                  <a:lnTo>
                    <a:pt x="470" y="107"/>
                  </a:lnTo>
                  <a:lnTo>
                    <a:pt x="474" y="103"/>
                  </a:lnTo>
                  <a:lnTo>
                    <a:pt x="478" y="103"/>
                  </a:lnTo>
                  <a:lnTo>
                    <a:pt x="481" y="99"/>
                  </a:lnTo>
                  <a:lnTo>
                    <a:pt x="481" y="92"/>
                  </a:lnTo>
                  <a:lnTo>
                    <a:pt x="485" y="92"/>
                  </a:lnTo>
                  <a:lnTo>
                    <a:pt x="488" y="92"/>
                  </a:lnTo>
                  <a:lnTo>
                    <a:pt x="492" y="92"/>
                  </a:lnTo>
                  <a:lnTo>
                    <a:pt x="496" y="88"/>
                  </a:lnTo>
                  <a:lnTo>
                    <a:pt x="499" y="88"/>
                  </a:lnTo>
                  <a:lnTo>
                    <a:pt x="503" y="85"/>
                  </a:lnTo>
                  <a:lnTo>
                    <a:pt x="503" y="81"/>
                  </a:lnTo>
                  <a:lnTo>
                    <a:pt x="507" y="81"/>
                  </a:lnTo>
                  <a:lnTo>
                    <a:pt x="510" y="77"/>
                  </a:lnTo>
                  <a:lnTo>
                    <a:pt x="514" y="74"/>
                  </a:lnTo>
                  <a:lnTo>
                    <a:pt x="517" y="70"/>
                  </a:lnTo>
                  <a:lnTo>
                    <a:pt x="521" y="70"/>
                  </a:lnTo>
                  <a:lnTo>
                    <a:pt x="521" y="66"/>
                  </a:lnTo>
                  <a:lnTo>
                    <a:pt x="525" y="62"/>
                  </a:lnTo>
                  <a:lnTo>
                    <a:pt x="528" y="62"/>
                  </a:lnTo>
                  <a:lnTo>
                    <a:pt x="532" y="59"/>
                  </a:lnTo>
                  <a:lnTo>
                    <a:pt x="536" y="55"/>
                  </a:lnTo>
                  <a:lnTo>
                    <a:pt x="539" y="55"/>
                  </a:lnTo>
                  <a:lnTo>
                    <a:pt x="543" y="55"/>
                  </a:lnTo>
                  <a:lnTo>
                    <a:pt x="543" y="51"/>
                  </a:lnTo>
                  <a:lnTo>
                    <a:pt x="545" y="51"/>
                  </a:lnTo>
                  <a:lnTo>
                    <a:pt x="550" y="48"/>
                  </a:lnTo>
                  <a:lnTo>
                    <a:pt x="550" y="44"/>
                  </a:lnTo>
                  <a:lnTo>
                    <a:pt x="554" y="44"/>
                  </a:lnTo>
                  <a:lnTo>
                    <a:pt x="556" y="40"/>
                  </a:lnTo>
                  <a:lnTo>
                    <a:pt x="561" y="40"/>
                  </a:lnTo>
                  <a:lnTo>
                    <a:pt x="561" y="37"/>
                  </a:lnTo>
                  <a:lnTo>
                    <a:pt x="565" y="33"/>
                  </a:lnTo>
                  <a:lnTo>
                    <a:pt x="567" y="29"/>
                  </a:lnTo>
                  <a:lnTo>
                    <a:pt x="572" y="25"/>
                  </a:lnTo>
                  <a:lnTo>
                    <a:pt x="574" y="22"/>
                  </a:lnTo>
                  <a:lnTo>
                    <a:pt x="578" y="18"/>
                  </a:lnTo>
                  <a:lnTo>
                    <a:pt x="583" y="18"/>
                  </a:lnTo>
                  <a:lnTo>
                    <a:pt x="583" y="14"/>
                  </a:lnTo>
                  <a:lnTo>
                    <a:pt x="585" y="11"/>
                  </a:lnTo>
                  <a:lnTo>
                    <a:pt x="590" y="7"/>
                  </a:lnTo>
                  <a:lnTo>
                    <a:pt x="594" y="3"/>
                  </a:lnTo>
                  <a:lnTo>
                    <a:pt x="596" y="3"/>
                  </a:lnTo>
                  <a:lnTo>
                    <a:pt x="601" y="3"/>
                  </a:lnTo>
                  <a:lnTo>
                    <a:pt x="601" y="0"/>
                  </a:lnTo>
                </a:path>
              </a:pathLst>
            </a:custGeom>
            <a:noFill/>
            <a:ln w="30163"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86" name="Freeform 276">
              <a:extLst>
                <a:ext uri="{FF2B5EF4-FFF2-40B4-BE49-F238E27FC236}">
                  <a16:creationId xmlns:a16="http://schemas.microsoft.com/office/drawing/2014/main" id="{40FE09A6-DBA5-9FD7-F80A-3A1B8AA9348C}"/>
                </a:ext>
              </a:extLst>
            </p:cNvPr>
            <p:cNvSpPr>
              <a:spLocks/>
            </p:cNvSpPr>
            <p:nvPr/>
          </p:nvSpPr>
          <p:spPr bwMode="auto">
            <a:xfrm>
              <a:off x="4271962" y="2568575"/>
              <a:ext cx="1009650" cy="614362"/>
            </a:xfrm>
            <a:custGeom>
              <a:avLst/>
              <a:gdLst>
                <a:gd name="T0" fmla="*/ 11 w 636"/>
                <a:gd name="T1" fmla="*/ 383 h 387"/>
                <a:gd name="T2" fmla="*/ 22 w 636"/>
                <a:gd name="T3" fmla="*/ 379 h 387"/>
                <a:gd name="T4" fmla="*/ 35 w 636"/>
                <a:gd name="T5" fmla="*/ 368 h 387"/>
                <a:gd name="T6" fmla="*/ 46 w 636"/>
                <a:gd name="T7" fmla="*/ 363 h 387"/>
                <a:gd name="T8" fmla="*/ 57 w 636"/>
                <a:gd name="T9" fmla="*/ 357 h 387"/>
                <a:gd name="T10" fmla="*/ 68 w 636"/>
                <a:gd name="T11" fmla="*/ 350 h 387"/>
                <a:gd name="T12" fmla="*/ 79 w 636"/>
                <a:gd name="T13" fmla="*/ 337 h 387"/>
                <a:gd name="T14" fmla="*/ 89 w 636"/>
                <a:gd name="T15" fmla="*/ 326 h 387"/>
                <a:gd name="T16" fmla="*/ 104 w 636"/>
                <a:gd name="T17" fmla="*/ 323 h 387"/>
                <a:gd name="T18" fmla="*/ 115 w 636"/>
                <a:gd name="T19" fmla="*/ 319 h 387"/>
                <a:gd name="T20" fmla="*/ 126 w 636"/>
                <a:gd name="T21" fmla="*/ 312 h 387"/>
                <a:gd name="T22" fmla="*/ 140 w 636"/>
                <a:gd name="T23" fmla="*/ 308 h 387"/>
                <a:gd name="T24" fmla="*/ 155 w 636"/>
                <a:gd name="T25" fmla="*/ 304 h 387"/>
                <a:gd name="T26" fmla="*/ 166 w 636"/>
                <a:gd name="T27" fmla="*/ 300 h 387"/>
                <a:gd name="T28" fmla="*/ 176 w 636"/>
                <a:gd name="T29" fmla="*/ 293 h 387"/>
                <a:gd name="T30" fmla="*/ 191 w 636"/>
                <a:gd name="T31" fmla="*/ 286 h 387"/>
                <a:gd name="T32" fmla="*/ 202 w 636"/>
                <a:gd name="T33" fmla="*/ 278 h 387"/>
                <a:gd name="T34" fmla="*/ 216 w 636"/>
                <a:gd name="T35" fmla="*/ 271 h 387"/>
                <a:gd name="T36" fmla="*/ 227 w 636"/>
                <a:gd name="T37" fmla="*/ 263 h 387"/>
                <a:gd name="T38" fmla="*/ 242 w 636"/>
                <a:gd name="T39" fmla="*/ 256 h 387"/>
                <a:gd name="T40" fmla="*/ 256 w 636"/>
                <a:gd name="T41" fmla="*/ 245 h 387"/>
                <a:gd name="T42" fmla="*/ 267 w 636"/>
                <a:gd name="T43" fmla="*/ 238 h 387"/>
                <a:gd name="T44" fmla="*/ 282 w 636"/>
                <a:gd name="T45" fmla="*/ 230 h 387"/>
                <a:gd name="T46" fmla="*/ 296 w 636"/>
                <a:gd name="T47" fmla="*/ 226 h 387"/>
                <a:gd name="T48" fmla="*/ 311 w 636"/>
                <a:gd name="T49" fmla="*/ 219 h 387"/>
                <a:gd name="T50" fmla="*/ 324 w 636"/>
                <a:gd name="T51" fmla="*/ 208 h 387"/>
                <a:gd name="T52" fmla="*/ 340 w 636"/>
                <a:gd name="T53" fmla="*/ 201 h 387"/>
                <a:gd name="T54" fmla="*/ 349 w 636"/>
                <a:gd name="T55" fmla="*/ 197 h 387"/>
                <a:gd name="T56" fmla="*/ 360 w 636"/>
                <a:gd name="T57" fmla="*/ 186 h 387"/>
                <a:gd name="T58" fmla="*/ 375 w 636"/>
                <a:gd name="T59" fmla="*/ 178 h 387"/>
                <a:gd name="T60" fmla="*/ 386 w 636"/>
                <a:gd name="T61" fmla="*/ 167 h 387"/>
                <a:gd name="T62" fmla="*/ 400 w 636"/>
                <a:gd name="T63" fmla="*/ 156 h 387"/>
                <a:gd name="T64" fmla="*/ 411 w 636"/>
                <a:gd name="T65" fmla="*/ 149 h 387"/>
                <a:gd name="T66" fmla="*/ 422 w 636"/>
                <a:gd name="T67" fmla="*/ 138 h 387"/>
                <a:gd name="T68" fmla="*/ 436 w 636"/>
                <a:gd name="T69" fmla="*/ 127 h 387"/>
                <a:gd name="T70" fmla="*/ 451 w 636"/>
                <a:gd name="T71" fmla="*/ 122 h 387"/>
                <a:gd name="T72" fmla="*/ 465 w 636"/>
                <a:gd name="T73" fmla="*/ 107 h 387"/>
                <a:gd name="T74" fmla="*/ 476 w 636"/>
                <a:gd name="T75" fmla="*/ 100 h 387"/>
                <a:gd name="T76" fmla="*/ 491 w 636"/>
                <a:gd name="T77" fmla="*/ 89 h 387"/>
                <a:gd name="T78" fmla="*/ 502 w 636"/>
                <a:gd name="T79" fmla="*/ 85 h 387"/>
                <a:gd name="T80" fmla="*/ 516 w 636"/>
                <a:gd name="T81" fmla="*/ 77 h 387"/>
                <a:gd name="T82" fmla="*/ 527 w 636"/>
                <a:gd name="T83" fmla="*/ 66 h 387"/>
                <a:gd name="T84" fmla="*/ 542 w 636"/>
                <a:gd name="T85" fmla="*/ 59 h 387"/>
                <a:gd name="T86" fmla="*/ 556 w 636"/>
                <a:gd name="T87" fmla="*/ 48 h 387"/>
                <a:gd name="T88" fmla="*/ 567 w 636"/>
                <a:gd name="T89" fmla="*/ 40 h 387"/>
                <a:gd name="T90" fmla="*/ 578 w 636"/>
                <a:gd name="T91" fmla="*/ 33 h 387"/>
                <a:gd name="T92" fmla="*/ 592 w 636"/>
                <a:gd name="T93" fmla="*/ 22 h 387"/>
                <a:gd name="T94" fmla="*/ 607 w 636"/>
                <a:gd name="T95" fmla="*/ 11 h 387"/>
                <a:gd name="T96" fmla="*/ 618 w 636"/>
                <a:gd name="T97" fmla="*/ 7 h 387"/>
                <a:gd name="T98" fmla="*/ 631 w 636"/>
                <a:gd name="T99" fmla="*/ 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36" h="387">
                  <a:moveTo>
                    <a:pt x="0" y="387"/>
                  </a:moveTo>
                  <a:lnTo>
                    <a:pt x="2" y="387"/>
                  </a:lnTo>
                  <a:lnTo>
                    <a:pt x="6" y="383"/>
                  </a:lnTo>
                  <a:lnTo>
                    <a:pt x="11" y="383"/>
                  </a:lnTo>
                  <a:lnTo>
                    <a:pt x="13" y="383"/>
                  </a:lnTo>
                  <a:lnTo>
                    <a:pt x="17" y="383"/>
                  </a:lnTo>
                  <a:lnTo>
                    <a:pt x="17" y="379"/>
                  </a:lnTo>
                  <a:lnTo>
                    <a:pt x="22" y="379"/>
                  </a:lnTo>
                  <a:lnTo>
                    <a:pt x="24" y="374"/>
                  </a:lnTo>
                  <a:lnTo>
                    <a:pt x="28" y="372"/>
                  </a:lnTo>
                  <a:lnTo>
                    <a:pt x="31" y="372"/>
                  </a:lnTo>
                  <a:lnTo>
                    <a:pt x="35" y="368"/>
                  </a:lnTo>
                  <a:lnTo>
                    <a:pt x="39" y="368"/>
                  </a:lnTo>
                  <a:lnTo>
                    <a:pt x="39" y="363"/>
                  </a:lnTo>
                  <a:lnTo>
                    <a:pt x="42" y="363"/>
                  </a:lnTo>
                  <a:lnTo>
                    <a:pt x="46" y="363"/>
                  </a:lnTo>
                  <a:lnTo>
                    <a:pt x="50" y="361"/>
                  </a:lnTo>
                  <a:lnTo>
                    <a:pt x="50" y="357"/>
                  </a:lnTo>
                  <a:lnTo>
                    <a:pt x="53" y="357"/>
                  </a:lnTo>
                  <a:lnTo>
                    <a:pt x="57" y="357"/>
                  </a:lnTo>
                  <a:lnTo>
                    <a:pt x="60" y="352"/>
                  </a:lnTo>
                  <a:lnTo>
                    <a:pt x="64" y="352"/>
                  </a:lnTo>
                  <a:lnTo>
                    <a:pt x="68" y="352"/>
                  </a:lnTo>
                  <a:lnTo>
                    <a:pt x="68" y="350"/>
                  </a:lnTo>
                  <a:lnTo>
                    <a:pt x="71" y="350"/>
                  </a:lnTo>
                  <a:lnTo>
                    <a:pt x="75" y="341"/>
                  </a:lnTo>
                  <a:lnTo>
                    <a:pt x="79" y="341"/>
                  </a:lnTo>
                  <a:lnTo>
                    <a:pt x="79" y="337"/>
                  </a:lnTo>
                  <a:lnTo>
                    <a:pt x="82" y="335"/>
                  </a:lnTo>
                  <a:lnTo>
                    <a:pt x="86" y="335"/>
                  </a:lnTo>
                  <a:lnTo>
                    <a:pt x="86" y="330"/>
                  </a:lnTo>
                  <a:lnTo>
                    <a:pt x="89" y="326"/>
                  </a:lnTo>
                  <a:lnTo>
                    <a:pt x="93" y="326"/>
                  </a:lnTo>
                  <a:lnTo>
                    <a:pt x="97" y="326"/>
                  </a:lnTo>
                  <a:lnTo>
                    <a:pt x="100" y="323"/>
                  </a:lnTo>
                  <a:lnTo>
                    <a:pt x="104" y="323"/>
                  </a:lnTo>
                  <a:lnTo>
                    <a:pt x="108" y="323"/>
                  </a:lnTo>
                  <a:lnTo>
                    <a:pt x="108" y="319"/>
                  </a:lnTo>
                  <a:lnTo>
                    <a:pt x="111" y="319"/>
                  </a:lnTo>
                  <a:lnTo>
                    <a:pt x="115" y="319"/>
                  </a:lnTo>
                  <a:lnTo>
                    <a:pt x="118" y="315"/>
                  </a:lnTo>
                  <a:lnTo>
                    <a:pt x="118" y="312"/>
                  </a:lnTo>
                  <a:lnTo>
                    <a:pt x="122" y="312"/>
                  </a:lnTo>
                  <a:lnTo>
                    <a:pt x="126" y="312"/>
                  </a:lnTo>
                  <a:lnTo>
                    <a:pt x="129" y="312"/>
                  </a:lnTo>
                  <a:lnTo>
                    <a:pt x="133" y="308"/>
                  </a:lnTo>
                  <a:lnTo>
                    <a:pt x="137" y="308"/>
                  </a:lnTo>
                  <a:lnTo>
                    <a:pt x="140" y="308"/>
                  </a:lnTo>
                  <a:lnTo>
                    <a:pt x="144" y="308"/>
                  </a:lnTo>
                  <a:lnTo>
                    <a:pt x="147" y="308"/>
                  </a:lnTo>
                  <a:lnTo>
                    <a:pt x="151" y="308"/>
                  </a:lnTo>
                  <a:lnTo>
                    <a:pt x="155" y="304"/>
                  </a:lnTo>
                  <a:lnTo>
                    <a:pt x="155" y="300"/>
                  </a:lnTo>
                  <a:lnTo>
                    <a:pt x="158" y="300"/>
                  </a:lnTo>
                  <a:lnTo>
                    <a:pt x="162" y="300"/>
                  </a:lnTo>
                  <a:lnTo>
                    <a:pt x="166" y="300"/>
                  </a:lnTo>
                  <a:lnTo>
                    <a:pt x="166" y="297"/>
                  </a:lnTo>
                  <a:lnTo>
                    <a:pt x="169" y="297"/>
                  </a:lnTo>
                  <a:lnTo>
                    <a:pt x="173" y="293"/>
                  </a:lnTo>
                  <a:lnTo>
                    <a:pt x="176" y="293"/>
                  </a:lnTo>
                  <a:lnTo>
                    <a:pt x="180" y="293"/>
                  </a:lnTo>
                  <a:lnTo>
                    <a:pt x="184" y="293"/>
                  </a:lnTo>
                  <a:lnTo>
                    <a:pt x="187" y="289"/>
                  </a:lnTo>
                  <a:lnTo>
                    <a:pt x="191" y="286"/>
                  </a:lnTo>
                  <a:lnTo>
                    <a:pt x="195" y="286"/>
                  </a:lnTo>
                  <a:lnTo>
                    <a:pt x="195" y="282"/>
                  </a:lnTo>
                  <a:lnTo>
                    <a:pt x="198" y="278"/>
                  </a:lnTo>
                  <a:lnTo>
                    <a:pt x="202" y="278"/>
                  </a:lnTo>
                  <a:lnTo>
                    <a:pt x="205" y="278"/>
                  </a:lnTo>
                  <a:lnTo>
                    <a:pt x="209" y="271"/>
                  </a:lnTo>
                  <a:lnTo>
                    <a:pt x="213" y="271"/>
                  </a:lnTo>
                  <a:lnTo>
                    <a:pt x="216" y="271"/>
                  </a:lnTo>
                  <a:lnTo>
                    <a:pt x="216" y="267"/>
                  </a:lnTo>
                  <a:lnTo>
                    <a:pt x="220" y="267"/>
                  </a:lnTo>
                  <a:lnTo>
                    <a:pt x="224" y="267"/>
                  </a:lnTo>
                  <a:lnTo>
                    <a:pt x="227" y="263"/>
                  </a:lnTo>
                  <a:lnTo>
                    <a:pt x="231" y="263"/>
                  </a:lnTo>
                  <a:lnTo>
                    <a:pt x="234" y="263"/>
                  </a:lnTo>
                  <a:lnTo>
                    <a:pt x="238" y="263"/>
                  </a:lnTo>
                  <a:lnTo>
                    <a:pt x="242" y="256"/>
                  </a:lnTo>
                  <a:lnTo>
                    <a:pt x="245" y="252"/>
                  </a:lnTo>
                  <a:lnTo>
                    <a:pt x="249" y="252"/>
                  </a:lnTo>
                  <a:lnTo>
                    <a:pt x="253" y="249"/>
                  </a:lnTo>
                  <a:lnTo>
                    <a:pt x="256" y="245"/>
                  </a:lnTo>
                  <a:lnTo>
                    <a:pt x="260" y="245"/>
                  </a:lnTo>
                  <a:lnTo>
                    <a:pt x="262" y="241"/>
                  </a:lnTo>
                  <a:lnTo>
                    <a:pt x="262" y="238"/>
                  </a:lnTo>
                  <a:lnTo>
                    <a:pt x="267" y="238"/>
                  </a:lnTo>
                  <a:lnTo>
                    <a:pt x="271" y="234"/>
                  </a:lnTo>
                  <a:lnTo>
                    <a:pt x="274" y="230"/>
                  </a:lnTo>
                  <a:lnTo>
                    <a:pt x="278" y="230"/>
                  </a:lnTo>
                  <a:lnTo>
                    <a:pt x="282" y="230"/>
                  </a:lnTo>
                  <a:lnTo>
                    <a:pt x="285" y="230"/>
                  </a:lnTo>
                  <a:lnTo>
                    <a:pt x="289" y="230"/>
                  </a:lnTo>
                  <a:lnTo>
                    <a:pt x="291" y="230"/>
                  </a:lnTo>
                  <a:lnTo>
                    <a:pt x="296" y="226"/>
                  </a:lnTo>
                  <a:lnTo>
                    <a:pt x="300" y="226"/>
                  </a:lnTo>
                  <a:lnTo>
                    <a:pt x="302" y="223"/>
                  </a:lnTo>
                  <a:lnTo>
                    <a:pt x="307" y="219"/>
                  </a:lnTo>
                  <a:lnTo>
                    <a:pt x="311" y="219"/>
                  </a:lnTo>
                  <a:lnTo>
                    <a:pt x="313" y="215"/>
                  </a:lnTo>
                  <a:lnTo>
                    <a:pt x="318" y="212"/>
                  </a:lnTo>
                  <a:lnTo>
                    <a:pt x="320" y="212"/>
                  </a:lnTo>
                  <a:lnTo>
                    <a:pt x="324" y="208"/>
                  </a:lnTo>
                  <a:lnTo>
                    <a:pt x="329" y="204"/>
                  </a:lnTo>
                  <a:lnTo>
                    <a:pt x="331" y="204"/>
                  </a:lnTo>
                  <a:lnTo>
                    <a:pt x="335" y="201"/>
                  </a:lnTo>
                  <a:lnTo>
                    <a:pt x="340" y="201"/>
                  </a:lnTo>
                  <a:lnTo>
                    <a:pt x="342" y="201"/>
                  </a:lnTo>
                  <a:lnTo>
                    <a:pt x="342" y="197"/>
                  </a:lnTo>
                  <a:lnTo>
                    <a:pt x="346" y="197"/>
                  </a:lnTo>
                  <a:lnTo>
                    <a:pt x="349" y="197"/>
                  </a:lnTo>
                  <a:lnTo>
                    <a:pt x="353" y="193"/>
                  </a:lnTo>
                  <a:lnTo>
                    <a:pt x="357" y="189"/>
                  </a:lnTo>
                  <a:lnTo>
                    <a:pt x="360" y="189"/>
                  </a:lnTo>
                  <a:lnTo>
                    <a:pt x="360" y="186"/>
                  </a:lnTo>
                  <a:lnTo>
                    <a:pt x="364" y="186"/>
                  </a:lnTo>
                  <a:lnTo>
                    <a:pt x="368" y="182"/>
                  </a:lnTo>
                  <a:lnTo>
                    <a:pt x="371" y="178"/>
                  </a:lnTo>
                  <a:lnTo>
                    <a:pt x="375" y="178"/>
                  </a:lnTo>
                  <a:lnTo>
                    <a:pt x="378" y="175"/>
                  </a:lnTo>
                  <a:lnTo>
                    <a:pt x="382" y="171"/>
                  </a:lnTo>
                  <a:lnTo>
                    <a:pt x="382" y="167"/>
                  </a:lnTo>
                  <a:lnTo>
                    <a:pt x="386" y="167"/>
                  </a:lnTo>
                  <a:lnTo>
                    <a:pt x="389" y="164"/>
                  </a:lnTo>
                  <a:lnTo>
                    <a:pt x="393" y="164"/>
                  </a:lnTo>
                  <a:lnTo>
                    <a:pt x="397" y="156"/>
                  </a:lnTo>
                  <a:lnTo>
                    <a:pt x="400" y="156"/>
                  </a:lnTo>
                  <a:lnTo>
                    <a:pt x="400" y="151"/>
                  </a:lnTo>
                  <a:lnTo>
                    <a:pt x="404" y="151"/>
                  </a:lnTo>
                  <a:lnTo>
                    <a:pt x="407" y="151"/>
                  </a:lnTo>
                  <a:lnTo>
                    <a:pt x="411" y="149"/>
                  </a:lnTo>
                  <a:lnTo>
                    <a:pt x="411" y="144"/>
                  </a:lnTo>
                  <a:lnTo>
                    <a:pt x="415" y="140"/>
                  </a:lnTo>
                  <a:lnTo>
                    <a:pt x="418" y="140"/>
                  </a:lnTo>
                  <a:lnTo>
                    <a:pt x="422" y="138"/>
                  </a:lnTo>
                  <a:lnTo>
                    <a:pt x="426" y="138"/>
                  </a:lnTo>
                  <a:lnTo>
                    <a:pt x="429" y="133"/>
                  </a:lnTo>
                  <a:lnTo>
                    <a:pt x="433" y="129"/>
                  </a:lnTo>
                  <a:lnTo>
                    <a:pt x="436" y="127"/>
                  </a:lnTo>
                  <a:lnTo>
                    <a:pt x="440" y="127"/>
                  </a:lnTo>
                  <a:lnTo>
                    <a:pt x="444" y="127"/>
                  </a:lnTo>
                  <a:lnTo>
                    <a:pt x="447" y="127"/>
                  </a:lnTo>
                  <a:lnTo>
                    <a:pt x="451" y="122"/>
                  </a:lnTo>
                  <a:lnTo>
                    <a:pt x="455" y="118"/>
                  </a:lnTo>
                  <a:lnTo>
                    <a:pt x="458" y="114"/>
                  </a:lnTo>
                  <a:lnTo>
                    <a:pt x="462" y="111"/>
                  </a:lnTo>
                  <a:lnTo>
                    <a:pt x="465" y="107"/>
                  </a:lnTo>
                  <a:lnTo>
                    <a:pt x="469" y="107"/>
                  </a:lnTo>
                  <a:lnTo>
                    <a:pt x="469" y="103"/>
                  </a:lnTo>
                  <a:lnTo>
                    <a:pt x="473" y="100"/>
                  </a:lnTo>
                  <a:lnTo>
                    <a:pt x="476" y="100"/>
                  </a:lnTo>
                  <a:lnTo>
                    <a:pt x="480" y="96"/>
                  </a:lnTo>
                  <a:lnTo>
                    <a:pt x="484" y="92"/>
                  </a:lnTo>
                  <a:lnTo>
                    <a:pt x="487" y="92"/>
                  </a:lnTo>
                  <a:lnTo>
                    <a:pt x="491" y="89"/>
                  </a:lnTo>
                  <a:lnTo>
                    <a:pt x="491" y="85"/>
                  </a:lnTo>
                  <a:lnTo>
                    <a:pt x="494" y="85"/>
                  </a:lnTo>
                  <a:lnTo>
                    <a:pt x="498" y="85"/>
                  </a:lnTo>
                  <a:lnTo>
                    <a:pt x="502" y="85"/>
                  </a:lnTo>
                  <a:lnTo>
                    <a:pt x="505" y="81"/>
                  </a:lnTo>
                  <a:lnTo>
                    <a:pt x="509" y="81"/>
                  </a:lnTo>
                  <a:lnTo>
                    <a:pt x="513" y="77"/>
                  </a:lnTo>
                  <a:lnTo>
                    <a:pt x="516" y="77"/>
                  </a:lnTo>
                  <a:lnTo>
                    <a:pt x="520" y="74"/>
                  </a:lnTo>
                  <a:lnTo>
                    <a:pt x="520" y="70"/>
                  </a:lnTo>
                  <a:lnTo>
                    <a:pt x="523" y="70"/>
                  </a:lnTo>
                  <a:lnTo>
                    <a:pt x="527" y="66"/>
                  </a:lnTo>
                  <a:lnTo>
                    <a:pt x="531" y="63"/>
                  </a:lnTo>
                  <a:lnTo>
                    <a:pt x="534" y="59"/>
                  </a:lnTo>
                  <a:lnTo>
                    <a:pt x="538" y="59"/>
                  </a:lnTo>
                  <a:lnTo>
                    <a:pt x="542" y="59"/>
                  </a:lnTo>
                  <a:lnTo>
                    <a:pt x="545" y="52"/>
                  </a:lnTo>
                  <a:lnTo>
                    <a:pt x="549" y="52"/>
                  </a:lnTo>
                  <a:lnTo>
                    <a:pt x="553" y="52"/>
                  </a:lnTo>
                  <a:lnTo>
                    <a:pt x="556" y="48"/>
                  </a:lnTo>
                  <a:lnTo>
                    <a:pt x="560" y="44"/>
                  </a:lnTo>
                  <a:lnTo>
                    <a:pt x="563" y="44"/>
                  </a:lnTo>
                  <a:lnTo>
                    <a:pt x="567" y="44"/>
                  </a:lnTo>
                  <a:lnTo>
                    <a:pt x="567" y="40"/>
                  </a:lnTo>
                  <a:lnTo>
                    <a:pt x="571" y="40"/>
                  </a:lnTo>
                  <a:lnTo>
                    <a:pt x="574" y="40"/>
                  </a:lnTo>
                  <a:lnTo>
                    <a:pt x="578" y="37"/>
                  </a:lnTo>
                  <a:lnTo>
                    <a:pt x="578" y="33"/>
                  </a:lnTo>
                  <a:lnTo>
                    <a:pt x="582" y="29"/>
                  </a:lnTo>
                  <a:lnTo>
                    <a:pt x="585" y="29"/>
                  </a:lnTo>
                  <a:lnTo>
                    <a:pt x="589" y="26"/>
                  </a:lnTo>
                  <a:lnTo>
                    <a:pt x="592" y="22"/>
                  </a:lnTo>
                  <a:lnTo>
                    <a:pt x="596" y="22"/>
                  </a:lnTo>
                  <a:lnTo>
                    <a:pt x="600" y="22"/>
                  </a:lnTo>
                  <a:lnTo>
                    <a:pt x="603" y="14"/>
                  </a:lnTo>
                  <a:lnTo>
                    <a:pt x="607" y="11"/>
                  </a:lnTo>
                  <a:lnTo>
                    <a:pt x="611" y="11"/>
                  </a:lnTo>
                  <a:lnTo>
                    <a:pt x="614" y="11"/>
                  </a:lnTo>
                  <a:lnTo>
                    <a:pt x="618" y="11"/>
                  </a:lnTo>
                  <a:lnTo>
                    <a:pt x="618" y="7"/>
                  </a:lnTo>
                  <a:lnTo>
                    <a:pt x="620" y="7"/>
                  </a:lnTo>
                  <a:lnTo>
                    <a:pt x="625" y="7"/>
                  </a:lnTo>
                  <a:lnTo>
                    <a:pt x="629" y="3"/>
                  </a:lnTo>
                  <a:lnTo>
                    <a:pt x="631" y="0"/>
                  </a:lnTo>
                  <a:lnTo>
                    <a:pt x="636" y="0"/>
                  </a:lnTo>
                </a:path>
              </a:pathLst>
            </a:custGeom>
            <a:noFill/>
            <a:ln w="30163"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88" name="Freeform 277">
              <a:extLst>
                <a:ext uri="{FF2B5EF4-FFF2-40B4-BE49-F238E27FC236}">
                  <a16:creationId xmlns:a16="http://schemas.microsoft.com/office/drawing/2014/main" id="{EE9CC8DB-F928-A1AD-B236-EE4BF8503349}"/>
                </a:ext>
              </a:extLst>
            </p:cNvPr>
            <p:cNvSpPr>
              <a:spLocks/>
            </p:cNvSpPr>
            <p:nvPr/>
          </p:nvSpPr>
          <p:spPr bwMode="auto">
            <a:xfrm>
              <a:off x="5281612" y="1978024"/>
              <a:ext cx="992187" cy="590550"/>
            </a:xfrm>
            <a:custGeom>
              <a:avLst/>
              <a:gdLst>
                <a:gd name="T0" fmla="*/ 11 w 625"/>
                <a:gd name="T1" fmla="*/ 364 h 372"/>
                <a:gd name="T2" fmla="*/ 22 w 625"/>
                <a:gd name="T3" fmla="*/ 357 h 372"/>
                <a:gd name="T4" fmla="*/ 35 w 625"/>
                <a:gd name="T5" fmla="*/ 346 h 372"/>
                <a:gd name="T6" fmla="*/ 51 w 625"/>
                <a:gd name="T7" fmla="*/ 342 h 372"/>
                <a:gd name="T8" fmla="*/ 62 w 625"/>
                <a:gd name="T9" fmla="*/ 331 h 372"/>
                <a:gd name="T10" fmla="*/ 68 w 625"/>
                <a:gd name="T11" fmla="*/ 315 h 372"/>
                <a:gd name="T12" fmla="*/ 79 w 625"/>
                <a:gd name="T13" fmla="*/ 311 h 372"/>
                <a:gd name="T14" fmla="*/ 90 w 625"/>
                <a:gd name="T15" fmla="*/ 300 h 372"/>
                <a:gd name="T16" fmla="*/ 100 w 625"/>
                <a:gd name="T17" fmla="*/ 298 h 372"/>
                <a:gd name="T18" fmla="*/ 111 w 625"/>
                <a:gd name="T19" fmla="*/ 289 h 372"/>
                <a:gd name="T20" fmla="*/ 126 w 625"/>
                <a:gd name="T21" fmla="*/ 282 h 372"/>
                <a:gd name="T22" fmla="*/ 140 w 625"/>
                <a:gd name="T23" fmla="*/ 274 h 372"/>
                <a:gd name="T24" fmla="*/ 151 w 625"/>
                <a:gd name="T25" fmla="*/ 267 h 372"/>
                <a:gd name="T26" fmla="*/ 166 w 625"/>
                <a:gd name="T27" fmla="*/ 263 h 372"/>
                <a:gd name="T28" fmla="*/ 180 w 625"/>
                <a:gd name="T29" fmla="*/ 249 h 372"/>
                <a:gd name="T30" fmla="*/ 191 w 625"/>
                <a:gd name="T31" fmla="*/ 245 h 372"/>
                <a:gd name="T32" fmla="*/ 206 w 625"/>
                <a:gd name="T33" fmla="*/ 241 h 372"/>
                <a:gd name="T34" fmla="*/ 220 w 625"/>
                <a:gd name="T35" fmla="*/ 237 h 372"/>
                <a:gd name="T36" fmla="*/ 235 w 625"/>
                <a:gd name="T37" fmla="*/ 234 h 372"/>
                <a:gd name="T38" fmla="*/ 245 w 625"/>
                <a:gd name="T39" fmla="*/ 226 h 372"/>
                <a:gd name="T40" fmla="*/ 260 w 625"/>
                <a:gd name="T41" fmla="*/ 223 h 372"/>
                <a:gd name="T42" fmla="*/ 271 w 625"/>
                <a:gd name="T43" fmla="*/ 215 h 372"/>
                <a:gd name="T44" fmla="*/ 282 w 625"/>
                <a:gd name="T45" fmla="*/ 208 h 372"/>
                <a:gd name="T46" fmla="*/ 296 w 625"/>
                <a:gd name="T47" fmla="*/ 197 h 372"/>
                <a:gd name="T48" fmla="*/ 307 w 625"/>
                <a:gd name="T49" fmla="*/ 189 h 372"/>
                <a:gd name="T50" fmla="*/ 322 w 625"/>
                <a:gd name="T51" fmla="*/ 186 h 372"/>
                <a:gd name="T52" fmla="*/ 336 w 625"/>
                <a:gd name="T53" fmla="*/ 175 h 372"/>
                <a:gd name="T54" fmla="*/ 351 w 625"/>
                <a:gd name="T55" fmla="*/ 163 h 372"/>
                <a:gd name="T56" fmla="*/ 364 w 625"/>
                <a:gd name="T57" fmla="*/ 156 h 372"/>
                <a:gd name="T58" fmla="*/ 375 w 625"/>
                <a:gd name="T59" fmla="*/ 145 h 372"/>
                <a:gd name="T60" fmla="*/ 382 w 625"/>
                <a:gd name="T61" fmla="*/ 130 h 372"/>
                <a:gd name="T62" fmla="*/ 393 w 625"/>
                <a:gd name="T63" fmla="*/ 125 h 372"/>
                <a:gd name="T64" fmla="*/ 404 w 625"/>
                <a:gd name="T65" fmla="*/ 114 h 372"/>
                <a:gd name="T66" fmla="*/ 418 w 625"/>
                <a:gd name="T67" fmla="*/ 112 h 372"/>
                <a:gd name="T68" fmla="*/ 429 w 625"/>
                <a:gd name="T69" fmla="*/ 108 h 372"/>
                <a:gd name="T70" fmla="*/ 444 w 625"/>
                <a:gd name="T71" fmla="*/ 103 h 372"/>
                <a:gd name="T72" fmla="*/ 451 w 625"/>
                <a:gd name="T73" fmla="*/ 92 h 372"/>
                <a:gd name="T74" fmla="*/ 466 w 625"/>
                <a:gd name="T75" fmla="*/ 86 h 372"/>
                <a:gd name="T76" fmla="*/ 476 w 625"/>
                <a:gd name="T77" fmla="*/ 70 h 372"/>
                <a:gd name="T78" fmla="*/ 487 w 625"/>
                <a:gd name="T79" fmla="*/ 63 h 372"/>
                <a:gd name="T80" fmla="*/ 502 w 625"/>
                <a:gd name="T81" fmla="*/ 59 h 372"/>
                <a:gd name="T82" fmla="*/ 516 w 625"/>
                <a:gd name="T83" fmla="*/ 55 h 372"/>
                <a:gd name="T84" fmla="*/ 531 w 625"/>
                <a:gd name="T85" fmla="*/ 55 h 372"/>
                <a:gd name="T86" fmla="*/ 542 w 625"/>
                <a:gd name="T87" fmla="*/ 44 h 372"/>
                <a:gd name="T88" fmla="*/ 553 w 625"/>
                <a:gd name="T89" fmla="*/ 29 h 372"/>
                <a:gd name="T90" fmla="*/ 567 w 625"/>
                <a:gd name="T91" fmla="*/ 26 h 372"/>
                <a:gd name="T92" fmla="*/ 582 w 625"/>
                <a:gd name="T93" fmla="*/ 22 h 372"/>
                <a:gd name="T94" fmla="*/ 592 w 625"/>
                <a:gd name="T95" fmla="*/ 11 h 372"/>
                <a:gd name="T96" fmla="*/ 607 w 625"/>
                <a:gd name="T97" fmla="*/ 3 h 372"/>
                <a:gd name="T98" fmla="*/ 622 w 625"/>
                <a:gd name="T99"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5" h="372">
                  <a:moveTo>
                    <a:pt x="0" y="372"/>
                  </a:moveTo>
                  <a:lnTo>
                    <a:pt x="4" y="372"/>
                  </a:lnTo>
                  <a:lnTo>
                    <a:pt x="6" y="368"/>
                  </a:lnTo>
                  <a:lnTo>
                    <a:pt x="11" y="364"/>
                  </a:lnTo>
                  <a:lnTo>
                    <a:pt x="13" y="361"/>
                  </a:lnTo>
                  <a:lnTo>
                    <a:pt x="17" y="361"/>
                  </a:lnTo>
                  <a:lnTo>
                    <a:pt x="22" y="361"/>
                  </a:lnTo>
                  <a:lnTo>
                    <a:pt x="22" y="357"/>
                  </a:lnTo>
                  <a:lnTo>
                    <a:pt x="24" y="357"/>
                  </a:lnTo>
                  <a:lnTo>
                    <a:pt x="29" y="353"/>
                  </a:lnTo>
                  <a:lnTo>
                    <a:pt x="33" y="346"/>
                  </a:lnTo>
                  <a:lnTo>
                    <a:pt x="35" y="346"/>
                  </a:lnTo>
                  <a:lnTo>
                    <a:pt x="40" y="342"/>
                  </a:lnTo>
                  <a:lnTo>
                    <a:pt x="42" y="342"/>
                  </a:lnTo>
                  <a:lnTo>
                    <a:pt x="46" y="342"/>
                  </a:lnTo>
                  <a:lnTo>
                    <a:pt x="51" y="342"/>
                  </a:lnTo>
                  <a:lnTo>
                    <a:pt x="51" y="335"/>
                  </a:lnTo>
                  <a:lnTo>
                    <a:pt x="53" y="335"/>
                  </a:lnTo>
                  <a:lnTo>
                    <a:pt x="57" y="331"/>
                  </a:lnTo>
                  <a:lnTo>
                    <a:pt x="62" y="331"/>
                  </a:lnTo>
                  <a:lnTo>
                    <a:pt x="62" y="326"/>
                  </a:lnTo>
                  <a:lnTo>
                    <a:pt x="64" y="326"/>
                  </a:lnTo>
                  <a:lnTo>
                    <a:pt x="68" y="320"/>
                  </a:lnTo>
                  <a:lnTo>
                    <a:pt x="68" y="315"/>
                  </a:lnTo>
                  <a:lnTo>
                    <a:pt x="71" y="315"/>
                  </a:lnTo>
                  <a:lnTo>
                    <a:pt x="75" y="315"/>
                  </a:lnTo>
                  <a:lnTo>
                    <a:pt x="79" y="315"/>
                  </a:lnTo>
                  <a:lnTo>
                    <a:pt x="79" y="311"/>
                  </a:lnTo>
                  <a:lnTo>
                    <a:pt x="82" y="309"/>
                  </a:lnTo>
                  <a:lnTo>
                    <a:pt x="86" y="304"/>
                  </a:lnTo>
                  <a:lnTo>
                    <a:pt x="90" y="304"/>
                  </a:lnTo>
                  <a:lnTo>
                    <a:pt x="90" y="300"/>
                  </a:lnTo>
                  <a:lnTo>
                    <a:pt x="93" y="300"/>
                  </a:lnTo>
                  <a:lnTo>
                    <a:pt x="97" y="300"/>
                  </a:lnTo>
                  <a:lnTo>
                    <a:pt x="100" y="300"/>
                  </a:lnTo>
                  <a:lnTo>
                    <a:pt x="100" y="298"/>
                  </a:lnTo>
                  <a:lnTo>
                    <a:pt x="104" y="298"/>
                  </a:lnTo>
                  <a:lnTo>
                    <a:pt x="108" y="298"/>
                  </a:lnTo>
                  <a:lnTo>
                    <a:pt x="108" y="293"/>
                  </a:lnTo>
                  <a:lnTo>
                    <a:pt x="111" y="289"/>
                  </a:lnTo>
                  <a:lnTo>
                    <a:pt x="115" y="287"/>
                  </a:lnTo>
                  <a:lnTo>
                    <a:pt x="119" y="282"/>
                  </a:lnTo>
                  <a:lnTo>
                    <a:pt x="122" y="282"/>
                  </a:lnTo>
                  <a:lnTo>
                    <a:pt x="126" y="282"/>
                  </a:lnTo>
                  <a:lnTo>
                    <a:pt x="129" y="278"/>
                  </a:lnTo>
                  <a:lnTo>
                    <a:pt x="133" y="274"/>
                  </a:lnTo>
                  <a:lnTo>
                    <a:pt x="137" y="274"/>
                  </a:lnTo>
                  <a:lnTo>
                    <a:pt x="140" y="274"/>
                  </a:lnTo>
                  <a:lnTo>
                    <a:pt x="144" y="274"/>
                  </a:lnTo>
                  <a:lnTo>
                    <a:pt x="148" y="274"/>
                  </a:lnTo>
                  <a:lnTo>
                    <a:pt x="148" y="271"/>
                  </a:lnTo>
                  <a:lnTo>
                    <a:pt x="151" y="267"/>
                  </a:lnTo>
                  <a:lnTo>
                    <a:pt x="155" y="267"/>
                  </a:lnTo>
                  <a:lnTo>
                    <a:pt x="158" y="267"/>
                  </a:lnTo>
                  <a:lnTo>
                    <a:pt x="162" y="263"/>
                  </a:lnTo>
                  <a:lnTo>
                    <a:pt x="166" y="263"/>
                  </a:lnTo>
                  <a:lnTo>
                    <a:pt x="169" y="260"/>
                  </a:lnTo>
                  <a:lnTo>
                    <a:pt x="173" y="252"/>
                  </a:lnTo>
                  <a:lnTo>
                    <a:pt x="177" y="249"/>
                  </a:lnTo>
                  <a:lnTo>
                    <a:pt x="180" y="249"/>
                  </a:lnTo>
                  <a:lnTo>
                    <a:pt x="184" y="249"/>
                  </a:lnTo>
                  <a:lnTo>
                    <a:pt x="187" y="249"/>
                  </a:lnTo>
                  <a:lnTo>
                    <a:pt x="187" y="245"/>
                  </a:lnTo>
                  <a:lnTo>
                    <a:pt x="191" y="245"/>
                  </a:lnTo>
                  <a:lnTo>
                    <a:pt x="195" y="245"/>
                  </a:lnTo>
                  <a:lnTo>
                    <a:pt x="198" y="245"/>
                  </a:lnTo>
                  <a:lnTo>
                    <a:pt x="202" y="245"/>
                  </a:lnTo>
                  <a:lnTo>
                    <a:pt x="206" y="241"/>
                  </a:lnTo>
                  <a:lnTo>
                    <a:pt x="209" y="237"/>
                  </a:lnTo>
                  <a:lnTo>
                    <a:pt x="213" y="237"/>
                  </a:lnTo>
                  <a:lnTo>
                    <a:pt x="216" y="237"/>
                  </a:lnTo>
                  <a:lnTo>
                    <a:pt x="220" y="237"/>
                  </a:lnTo>
                  <a:lnTo>
                    <a:pt x="224" y="237"/>
                  </a:lnTo>
                  <a:lnTo>
                    <a:pt x="227" y="237"/>
                  </a:lnTo>
                  <a:lnTo>
                    <a:pt x="231" y="234"/>
                  </a:lnTo>
                  <a:lnTo>
                    <a:pt x="235" y="234"/>
                  </a:lnTo>
                  <a:lnTo>
                    <a:pt x="238" y="234"/>
                  </a:lnTo>
                  <a:lnTo>
                    <a:pt x="238" y="230"/>
                  </a:lnTo>
                  <a:lnTo>
                    <a:pt x="242" y="230"/>
                  </a:lnTo>
                  <a:lnTo>
                    <a:pt x="245" y="226"/>
                  </a:lnTo>
                  <a:lnTo>
                    <a:pt x="249" y="223"/>
                  </a:lnTo>
                  <a:lnTo>
                    <a:pt x="253" y="223"/>
                  </a:lnTo>
                  <a:lnTo>
                    <a:pt x="256" y="223"/>
                  </a:lnTo>
                  <a:lnTo>
                    <a:pt x="260" y="223"/>
                  </a:lnTo>
                  <a:lnTo>
                    <a:pt x="264" y="219"/>
                  </a:lnTo>
                  <a:lnTo>
                    <a:pt x="267" y="219"/>
                  </a:lnTo>
                  <a:lnTo>
                    <a:pt x="267" y="215"/>
                  </a:lnTo>
                  <a:lnTo>
                    <a:pt x="271" y="215"/>
                  </a:lnTo>
                  <a:lnTo>
                    <a:pt x="274" y="215"/>
                  </a:lnTo>
                  <a:lnTo>
                    <a:pt x="274" y="212"/>
                  </a:lnTo>
                  <a:lnTo>
                    <a:pt x="278" y="208"/>
                  </a:lnTo>
                  <a:lnTo>
                    <a:pt x="282" y="208"/>
                  </a:lnTo>
                  <a:lnTo>
                    <a:pt x="285" y="204"/>
                  </a:lnTo>
                  <a:lnTo>
                    <a:pt x="289" y="200"/>
                  </a:lnTo>
                  <a:lnTo>
                    <a:pt x="293" y="197"/>
                  </a:lnTo>
                  <a:lnTo>
                    <a:pt x="296" y="197"/>
                  </a:lnTo>
                  <a:lnTo>
                    <a:pt x="296" y="189"/>
                  </a:lnTo>
                  <a:lnTo>
                    <a:pt x="300" y="189"/>
                  </a:lnTo>
                  <a:lnTo>
                    <a:pt x="302" y="189"/>
                  </a:lnTo>
                  <a:lnTo>
                    <a:pt x="307" y="189"/>
                  </a:lnTo>
                  <a:lnTo>
                    <a:pt x="311" y="189"/>
                  </a:lnTo>
                  <a:lnTo>
                    <a:pt x="313" y="186"/>
                  </a:lnTo>
                  <a:lnTo>
                    <a:pt x="318" y="186"/>
                  </a:lnTo>
                  <a:lnTo>
                    <a:pt x="322" y="186"/>
                  </a:lnTo>
                  <a:lnTo>
                    <a:pt x="325" y="186"/>
                  </a:lnTo>
                  <a:lnTo>
                    <a:pt x="329" y="186"/>
                  </a:lnTo>
                  <a:lnTo>
                    <a:pt x="331" y="178"/>
                  </a:lnTo>
                  <a:lnTo>
                    <a:pt x="336" y="175"/>
                  </a:lnTo>
                  <a:lnTo>
                    <a:pt x="340" y="171"/>
                  </a:lnTo>
                  <a:lnTo>
                    <a:pt x="342" y="171"/>
                  </a:lnTo>
                  <a:lnTo>
                    <a:pt x="347" y="171"/>
                  </a:lnTo>
                  <a:lnTo>
                    <a:pt x="351" y="163"/>
                  </a:lnTo>
                  <a:lnTo>
                    <a:pt x="353" y="163"/>
                  </a:lnTo>
                  <a:lnTo>
                    <a:pt x="358" y="160"/>
                  </a:lnTo>
                  <a:lnTo>
                    <a:pt x="360" y="156"/>
                  </a:lnTo>
                  <a:lnTo>
                    <a:pt x="364" y="156"/>
                  </a:lnTo>
                  <a:lnTo>
                    <a:pt x="364" y="152"/>
                  </a:lnTo>
                  <a:lnTo>
                    <a:pt x="369" y="152"/>
                  </a:lnTo>
                  <a:lnTo>
                    <a:pt x="371" y="145"/>
                  </a:lnTo>
                  <a:lnTo>
                    <a:pt x="375" y="145"/>
                  </a:lnTo>
                  <a:lnTo>
                    <a:pt x="375" y="138"/>
                  </a:lnTo>
                  <a:lnTo>
                    <a:pt x="380" y="138"/>
                  </a:lnTo>
                  <a:lnTo>
                    <a:pt x="382" y="138"/>
                  </a:lnTo>
                  <a:lnTo>
                    <a:pt x="382" y="130"/>
                  </a:lnTo>
                  <a:lnTo>
                    <a:pt x="386" y="130"/>
                  </a:lnTo>
                  <a:lnTo>
                    <a:pt x="389" y="130"/>
                  </a:lnTo>
                  <a:lnTo>
                    <a:pt x="393" y="130"/>
                  </a:lnTo>
                  <a:lnTo>
                    <a:pt x="393" y="125"/>
                  </a:lnTo>
                  <a:lnTo>
                    <a:pt x="397" y="123"/>
                  </a:lnTo>
                  <a:lnTo>
                    <a:pt x="400" y="123"/>
                  </a:lnTo>
                  <a:lnTo>
                    <a:pt x="404" y="119"/>
                  </a:lnTo>
                  <a:lnTo>
                    <a:pt x="404" y="114"/>
                  </a:lnTo>
                  <a:lnTo>
                    <a:pt x="408" y="114"/>
                  </a:lnTo>
                  <a:lnTo>
                    <a:pt x="411" y="114"/>
                  </a:lnTo>
                  <a:lnTo>
                    <a:pt x="415" y="112"/>
                  </a:lnTo>
                  <a:lnTo>
                    <a:pt x="418" y="112"/>
                  </a:lnTo>
                  <a:lnTo>
                    <a:pt x="422" y="112"/>
                  </a:lnTo>
                  <a:lnTo>
                    <a:pt x="422" y="108"/>
                  </a:lnTo>
                  <a:lnTo>
                    <a:pt x="426" y="108"/>
                  </a:lnTo>
                  <a:lnTo>
                    <a:pt x="429" y="108"/>
                  </a:lnTo>
                  <a:lnTo>
                    <a:pt x="433" y="103"/>
                  </a:lnTo>
                  <a:lnTo>
                    <a:pt x="437" y="103"/>
                  </a:lnTo>
                  <a:lnTo>
                    <a:pt x="440" y="103"/>
                  </a:lnTo>
                  <a:lnTo>
                    <a:pt x="444" y="103"/>
                  </a:lnTo>
                  <a:lnTo>
                    <a:pt x="444" y="101"/>
                  </a:lnTo>
                  <a:lnTo>
                    <a:pt x="447" y="101"/>
                  </a:lnTo>
                  <a:lnTo>
                    <a:pt x="451" y="101"/>
                  </a:lnTo>
                  <a:lnTo>
                    <a:pt x="451" y="92"/>
                  </a:lnTo>
                  <a:lnTo>
                    <a:pt x="455" y="88"/>
                  </a:lnTo>
                  <a:lnTo>
                    <a:pt x="458" y="88"/>
                  </a:lnTo>
                  <a:lnTo>
                    <a:pt x="462" y="86"/>
                  </a:lnTo>
                  <a:lnTo>
                    <a:pt x="466" y="86"/>
                  </a:lnTo>
                  <a:lnTo>
                    <a:pt x="469" y="81"/>
                  </a:lnTo>
                  <a:lnTo>
                    <a:pt x="473" y="77"/>
                  </a:lnTo>
                  <a:lnTo>
                    <a:pt x="473" y="70"/>
                  </a:lnTo>
                  <a:lnTo>
                    <a:pt x="476" y="70"/>
                  </a:lnTo>
                  <a:lnTo>
                    <a:pt x="480" y="70"/>
                  </a:lnTo>
                  <a:lnTo>
                    <a:pt x="480" y="66"/>
                  </a:lnTo>
                  <a:lnTo>
                    <a:pt x="484" y="63"/>
                  </a:lnTo>
                  <a:lnTo>
                    <a:pt x="487" y="63"/>
                  </a:lnTo>
                  <a:lnTo>
                    <a:pt x="491" y="59"/>
                  </a:lnTo>
                  <a:lnTo>
                    <a:pt x="495" y="59"/>
                  </a:lnTo>
                  <a:lnTo>
                    <a:pt x="498" y="59"/>
                  </a:lnTo>
                  <a:lnTo>
                    <a:pt x="502" y="59"/>
                  </a:lnTo>
                  <a:lnTo>
                    <a:pt x="505" y="59"/>
                  </a:lnTo>
                  <a:lnTo>
                    <a:pt x="509" y="59"/>
                  </a:lnTo>
                  <a:lnTo>
                    <a:pt x="513" y="59"/>
                  </a:lnTo>
                  <a:lnTo>
                    <a:pt x="516" y="55"/>
                  </a:lnTo>
                  <a:lnTo>
                    <a:pt x="520" y="55"/>
                  </a:lnTo>
                  <a:lnTo>
                    <a:pt x="524" y="55"/>
                  </a:lnTo>
                  <a:lnTo>
                    <a:pt x="527" y="55"/>
                  </a:lnTo>
                  <a:lnTo>
                    <a:pt x="531" y="55"/>
                  </a:lnTo>
                  <a:lnTo>
                    <a:pt x="531" y="51"/>
                  </a:lnTo>
                  <a:lnTo>
                    <a:pt x="534" y="51"/>
                  </a:lnTo>
                  <a:lnTo>
                    <a:pt x="538" y="51"/>
                  </a:lnTo>
                  <a:lnTo>
                    <a:pt x="542" y="44"/>
                  </a:lnTo>
                  <a:lnTo>
                    <a:pt x="542" y="40"/>
                  </a:lnTo>
                  <a:lnTo>
                    <a:pt x="545" y="37"/>
                  </a:lnTo>
                  <a:lnTo>
                    <a:pt x="549" y="29"/>
                  </a:lnTo>
                  <a:lnTo>
                    <a:pt x="553" y="29"/>
                  </a:lnTo>
                  <a:lnTo>
                    <a:pt x="556" y="29"/>
                  </a:lnTo>
                  <a:lnTo>
                    <a:pt x="560" y="29"/>
                  </a:lnTo>
                  <a:lnTo>
                    <a:pt x="563" y="29"/>
                  </a:lnTo>
                  <a:lnTo>
                    <a:pt x="567" y="26"/>
                  </a:lnTo>
                  <a:lnTo>
                    <a:pt x="571" y="26"/>
                  </a:lnTo>
                  <a:lnTo>
                    <a:pt x="574" y="26"/>
                  </a:lnTo>
                  <a:lnTo>
                    <a:pt x="578" y="22"/>
                  </a:lnTo>
                  <a:lnTo>
                    <a:pt x="582" y="22"/>
                  </a:lnTo>
                  <a:lnTo>
                    <a:pt x="585" y="14"/>
                  </a:lnTo>
                  <a:lnTo>
                    <a:pt x="589" y="14"/>
                  </a:lnTo>
                  <a:lnTo>
                    <a:pt x="589" y="11"/>
                  </a:lnTo>
                  <a:lnTo>
                    <a:pt x="592" y="11"/>
                  </a:lnTo>
                  <a:lnTo>
                    <a:pt x="596" y="7"/>
                  </a:lnTo>
                  <a:lnTo>
                    <a:pt x="600" y="7"/>
                  </a:lnTo>
                  <a:lnTo>
                    <a:pt x="603" y="7"/>
                  </a:lnTo>
                  <a:lnTo>
                    <a:pt x="607" y="3"/>
                  </a:lnTo>
                  <a:lnTo>
                    <a:pt x="611" y="0"/>
                  </a:lnTo>
                  <a:lnTo>
                    <a:pt x="614" y="0"/>
                  </a:lnTo>
                  <a:lnTo>
                    <a:pt x="618" y="0"/>
                  </a:lnTo>
                  <a:lnTo>
                    <a:pt x="622" y="0"/>
                  </a:lnTo>
                  <a:lnTo>
                    <a:pt x="625" y="0"/>
                  </a:lnTo>
                </a:path>
              </a:pathLst>
            </a:custGeom>
            <a:noFill/>
            <a:ln w="30163"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90" name="Freeform 278">
              <a:extLst>
                <a:ext uri="{FF2B5EF4-FFF2-40B4-BE49-F238E27FC236}">
                  <a16:creationId xmlns:a16="http://schemas.microsoft.com/office/drawing/2014/main" id="{51FFB36F-4F56-E71A-244A-BE871B766678}"/>
                </a:ext>
              </a:extLst>
            </p:cNvPr>
            <p:cNvSpPr>
              <a:spLocks/>
            </p:cNvSpPr>
            <p:nvPr/>
          </p:nvSpPr>
          <p:spPr bwMode="auto">
            <a:xfrm>
              <a:off x="6273800" y="1600200"/>
              <a:ext cx="698500" cy="377825"/>
            </a:xfrm>
            <a:custGeom>
              <a:avLst/>
              <a:gdLst>
                <a:gd name="T0" fmla="*/ 7 w 440"/>
                <a:gd name="T1" fmla="*/ 234 h 238"/>
                <a:gd name="T2" fmla="*/ 18 w 440"/>
                <a:gd name="T3" fmla="*/ 227 h 238"/>
                <a:gd name="T4" fmla="*/ 29 w 440"/>
                <a:gd name="T5" fmla="*/ 227 h 238"/>
                <a:gd name="T6" fmla="*/ 40 w 440"/>
                <a:gd name="T7" fmla="*/ 223 h 238"/>
                <a:gd name="T8" fmla="*/ 51 w 440"/>
                <a:gd name="T9" fmla="*/ 219 h 238"/>
                <a:gd name="T10" fmla="*/ 62 w 440"/>
                <a:gd name="T11" fmla="*/ 208 h 238"/>
                <a:gd name="T12" fmla="*/ 68 w 440"/>
                <a:gd name="T13" fmla="*/ 193 h 238"/>
                <a:gd name="T14" fmla="*/ 79 w 440"/>
                <a:gd name="T15" fmla="*/ 182 h 238"/>
                <a:gd name="T16" fmla="*/ 91 w 440"/>
                <a:gd name="T17" fmla="*/ 178 h 238"/>
                <a:gd name="T18" fmla="*/ 102 w 440"/>
                <a:gd name="T19" fmla="*/ 167 h 238"/>
                <a:gd name="T20" fmla="*/ 113 w 440"/>
                <a:gd name="T21" fmla="*/ 164 h 238"/>
                <a:gd name="T22" fmla="*/ 119 w 440"/>
                <a:gd name="T23" fmla="*/ 151 h 238"/>
                <a:gd name="T24" fmla="*/ 130 w 440"/>
                <a:gd name="T25" fmla="*/ 149 h 238"/>
                <a:gd name="T26" fmla="*/ 141 w 440"/>
                <a:gd name="T27" fmla="*/ 149 h 238"/>
                <a:gd name="T28" fmla="*/ 151 w 440"/>
                <a:gd name="T29" fmla="*/ 149 h 238"/>
                <a:gd name="T30" fmla="*/ 159 w 440"/>
                <a:gd name="T31" fmla="*/ 140 h 238"/>
                <a:gd name="T32" fmla="*/ 170 w 440"/>
                <a:gd name="T33" fmla="*/ 140 h 238"/>
                <a:gd name="T34" fmla="*/ 180 w 440"/>
                <a:gd name="T35" fmla="*/ 140 h 238"/>
                <a:gd name="T36" fmla="*/ 191 w 440"/>
                <a:gd name="T37" fmla="*/ 127 h 238"/>
                <a:gd name="T38" fmla="*/ 202 w 440"/>
                <a:gd name="T39" fmla="*/ 111 h 238"/>
                <a:gd name="T40" fmla="*/ 213 w 440"/>
                <a:gd name="T41" fmla="*/ 111 h 238"/>
                <a:gd name="T42" fmla="*/ 224 w 440"/>
                <a:gd name="T43" fmla="*/ 96 h 238"/>
                <a:gd name="T44" fmla="*/ 235 w 440"/>
                <a:gd name="T45" fmla="*/ 89 h 238"/>
                <a:gd name="T46" fmla="*/ 246 w 440"/>
                <a:gd name="T47" fmla="*/ 74 h 238"/>
                <a:gd name="T48" fmla="*/ 257 w 440"/>
                <a:gd name="T49" fmla="*/ 66 h 238"/>
                <a:gd name="T50" fmla="*/ 267 w 440"/>
                <a:gd name="T51" fmla="*/ 66 h 238"/>
                <a:gd name="T52" fmla="*/ 278 w 440"/>
                <a:gd name="T53" fmla="*/ 55 h 238"/>
                <a:gd name="T54" fmla="*/ 289 w 440"/>
                <a:gd name="T55" fmla="*/ 55 h 238"/>
                <a:gd name="T56" fmla="*/ 300 w 440"/>
                <a:gd name="T57" fmla="*/ 48 h 238"/>
                <a:gd name="T58" fmla="*/ 311 w 440"/>
                <a:gd name="T59" fmla="*/ 48 h 238"/>
                <a:gd name="T60" fmla="*/ 322 w 440"/>
                <a:gd name="T61" fmla="*/ 48 h 238"/>
                <a:gd name="T62" fmla="*/ 333 w 440"/>
                <a:gd name="T63" fmla="*/ 48 h 238"/>
                <a:gd name="T64" fmla="*/ 344 w 440"/>
                <a:gd name="T65" fmla="*/ 37 h 238"/>
                <a:gd name="T66" fmla="*/ 351 w 440"/>
                <a:gd name="T67" fmla="*/ 26 h 238"/>
                <a:gd name="T68" fmla="*/ 362 w 440"/>
                <a:gd name="T69" fmla="*/ 26 h 238"/>
                <a:gd name="T70" fmla="*/ 373 w 440"/>
                <a:gd name="T71" fmla="*/ 11 h 238"/>
                <a:gd name="T72" fmla="*/ 382 w 440"/>
                <a:gd name="T73" fmla="*/ 11 h 238"/>
                <a:gd name="T74" fmla="*/ 393 w 440"/>
                <a:gd name="T75" fmla="*/ 11 h 238"/>
                <a:gd name="T76" fmla="*/ 404 w 440"/>
                <a:gd name="T77" fmla="*/ 11 h 238"/>
                <a:gd name="T78" fmla="*/ 411 w 440"/>
                <a:gd name="T79" fmla="*/ 0 h 238"/>
                <a:gd name="T80" fmla="*/ 422 w 440"/>
                <a:gd name="T81" fmla="*/ 0 h 238"/>
                <a:gd name="T82" fmla="*/ 433 w 440"/>
                <a:gd name="T83"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0" h="238">
                  <a:moveTo>
                    <a:pt x="0" y="238"/>
                  </a:moveTo>
                  <a:lnTo>
                    <a:pt x="4" y="238"/>
                  </a:lnTo>
                  <a:lnTo>
                    <a:pt x="7" y="234"/>
                  </a:lnTo>
                  <a:lnTo>
                    <a:pt x="11" y="227"/>
                  </a:lnTo>
                  <a:lnTo>
                    <a:pt x="15" y="227"/>
                  </a:lnTo>
                  <a:lnTo>
                    <a:pt x="18" y="227"/>
                  </a:lnTo>
                  <a:lnTo>
                    <a:pt x="22" y="227"/>
                  </a:lnTo>
                  <a:lnTo>
                    <a:pt x="26" y="227"/>
                  </a:lnTo>
                  <a:lnTo>
                    <a:pt x="29" y="227"/>
                  </a:lnTo>
                  <a:lnTo>
                    <a:pt x="33" y="227"/>
                  </a:lnTo>
                  <a:lnTo>
                    <a:pt x="35" y="227"/>
                  </a:lnTo>
                  <a:lnTo>
                    <a:pt x="40" y="223"/>
                  </a:lnTo>
                  <a:lnTo>
                    <a:pt x="44" y="223"/>
                  </a:lnTo>
                  <a:lnTo>
                    <a:pt x="46" y="223"/>
                  </a:lnTo>
                  <a:lnTo>
                    <a:pt x="51" y="219"/>
                  </a:lnTo>
                  <a:lnTo>
                    <a:pt x="55" y="215"/>
                  </a:lnTo>
                  <a:lnTo>
                    <a:pt x="57" y="212"/>
                  </a:lnTo>
                  <a:lnTo>
                    <a:pt x="62" y="208"/>
                  </a:lnTo>
                  <a:lnTo>
                    <a:pt x="62" y="197"/>
                  </a:lnTo>
                  <a:lnTo>
                    <a:pt x="64" y="193"/>
                  </a:lnTo>
                  <a:lnTo>
                    <a:pt x="68" y="193"/>
                  </a:lnTo>
                  <a:lnTo>
                    <a:pt x="73" y="193"/>
                  </a:lnTo>
                  <a:lnTo>
                    <a:pt x="75" y="190"/>
                  </a:lnTo>
                  <a:lnTo>
                    <a:pt x="79" y="182"/>
                  </a:lnTo>
                  <a:lnTo>
                    <a:pt x="84" y="182"/>
                  </a:lnTo>
                  <a:lnTo>
                    <a:pt x="86" y="182"/>
                  </a:lnTo>
                  <a:lnTo>
                    <a:pt x="91" y="178"/>
                  </a:lnTo>
                  <a:lnTo>
                    <a:pt x="93" y="178"/>
                  </a:lnTo>
                  <a:lnTo>
                    <a:pt x="97" y="175"/>
                  </a:lnTo>
                  <a:lnTo>
                    <a:pt x="102" y="167"/>
                  </a:lnTo>
                  <a:lnTo>
                    <a:pt x="104" y="164"/>
                  </a:lnTo>
                  <a:lnTo>
                    <a:pt x="108" y="164"/>
                  </a:lnTo>
                  <a:lnTo>
                    <a:pt x="113" y="164"/>
                  </a:lnTo>
                  <a:lnTo>
                    <a:pt x="113" y="160"/>
                  </a:lnTo>
                  <a:lnTo>
                    <a:pt x="115" y="151"/>
                  </a:lnTo>
                  <a:lnTo>
                    <a:pt x="119" y="151"/>
                  </a:lnTo>
                  <a:lnTo>
                    <a:pt x="122" y="151"/>
                  </a:lnTo>
                  <a:lnTo>
                    <a:pt x="126" y="151"/>
                  </a:lnTo>
                  <a:lnTo>
                    <a:pt x="130" y="149"/>
                  </a:lnTo>
                  <a:lnTo>
                    <a:pt x="133" y="149"/>
                  </a:lnTo>
                  <a:lnTo>
                    <a:pt x="137" y="149"/>
                  </a:lnTo>
                  <a:lnTo>
                    <a:pt x="141" y="149"/>
                  </a:lnTo>
                  <a:lnTo>
                    <a:pt x="144" y="149"/>
                  </a:lnTo>
                  <a:lnTo>
                    <a:pt x="148" y="149"/>
                  </a:lnTo>
                  <a:lnTo>
                    <a:pt x="151" y="149"/>
                  </a:lnTo>
                  <a:lnTo>
                    <a:pt x="151" y="140"/>
                  </a:lnTo>
                  <a:lnTo>
                    <a:pt x="155" y="140"/>
                  </a:lnTo>
                  <a:lnTo>
                    <a:pt x="159" y="140"/>
                  </a:lnTo>
                  <a:lnTo>
                    <a:pt x="162" y="140"/>
                  </a:lnTo>
                  <a:lnTo>
                    <a:pt x="166" y="140"/>
                  </a:lnTo>
                  <a:lnTo>
                    <a:pt x="170" y="140"/>
                  </a:lnTo>
                  <a:lnTo>
                    <a:pt x="173" y="140"/>
                  </a:lnTo>
                  <a:lnTo>
                    <a:pt x="177" y="140"/>
                  </a:lnTo>
                  <a:lnTo>
                    <a:pt x="180" y="140"/>
                  </a:lnTo>
                  <a:lnTo>
                    <a:pt x="184" y="140"/>
                  </a:lnTo>
                  <a:lnTo>
                    <a:pt x="188" y="138"/>
                  </a:lnTo>
                  <a:lnTo>
                    <a:pt x="191" y="127"/>
                  </a:lnTo>
                  <a:lnTo>
                    <a:pt x="195" y="118"/>
                  </a:lnTo>
                  <a:lnTo>
                    <a:pt x="199" y="111"/>
                  </a:lnTo>
                  <a:lnTo>
                    <a:pt x="202" y="111"/>
                  </a:lnTo>
                  <a:lnTo>
                    <a:pt x="206" y="111"/>
                  </a:lnTo>
                  <a:lnTo>
                    <a:pt x="209" y="111"/>
                  </a:lnTo>
                  <a:lnTo>
                    <a:pt x="213" y="111"/>
                  </a:lnTo>
                  <a:lnTo>
                    <a:pt x="217" y="103"/>
                  </a:lnTo>
                  <a:lnTo>
                    <a:pt x="220" y="96"/>
                  </a:lnTo>
                  <a:lnTo>
                    <a:pt x="224" y="96"/>
                  </a:lnTo>
                  <a:lnTo>
                    <a:pt x="228" y="96"/>
                  </a:lnTo>
                  <a:lnTo>
                    <a:pt x="231" y="89"/>
                  </a:lnTo>
                  <a:lnTo>
                    <a:pt x="235" y="89"/>
                  </a:lnTo>
                  <a:lnTo>
                    <a:pt x="238" y="81"/>
                  </a:lnTo>
                  <a:lnTo>
                    <a:pt x="242" y="74"/>
                  </a:lnTo>
                  <a:lnTo>
                    <a:pt x="246" y="74"/>
                  </a:lnTo>
                  <a:lnTo>
                    <a:pt x="249" y="66"/>
                  </a:lnTo>
                  <a:lnTo>
                    <a:pt x="253" y="66"/>
                  </a:lnTo>
                  <a:lnTo>
                    <a:pt x="257" y="66"/>
                  </a:lnTo>
                  <a:lnTo>
                    <a:pt x="260" y="66"/>
                  </a:lnTo>
                  <a:lnTo>
                    <a:pt x="264" y="66"/>
                  </a:lnTo>
                  <a:lnTo>
                    <a:pt x="267" y="66"/>
                  </a:lnTo>
                  <a:lnTo>
                    <a:pt x="271" y="66"/>
                  </a:lnTo>
                  <a:lnTo>
                    <a:pt x="275" y="66"/>
                  </a:lnTo>
                  <a:lnTo>
                    <a:pt x="278" y="55"/>
                  </a:lnTo>
                  <a:lnTo>
                    <a:pt x="282" y="55"/>
                  </a:lnTo>
                  <a:lnTo>
                    <a:pt x="286" y="55"/>
                  </a:lnTo>
                  <a:lnTo>
                    <a:pt x="289" y="55"/>
                  </a:lnTo>
                  <a:lnTo>
                    <a:pt x="293" y="55"/>
                  </a:lnTo>
                  <a:lnTo>
                    <a:pt x="296" y="48"/>
                  </a:lnTo>
                  <a:lnTo>
                    <a:pt x="300" y="48"/>
                  </a:lnTo>
                  <a:lnTo>
                    <a:pt x="304" y="48"/>
                  </a:lnTo>
                  <a:lnTo>
                    <a:pt x="307" y="48"/>
                  </a:lnTo>
                  <a:lnTo>
                    <a:pt x="311" y="48"/>
                  </a:lnTo>
                  <a:lnTo>
                    <a:pt x="315" y="48"/>
                  </a:lnTo>
                  <a:lnTo>
                    <a:pt x="318" y="48"/>
                  </a:lnTo>
                  <a:lnTo>
                    <a:pt x="322" y="48"/>
                  </a:lnTo>
                  <a:lnTo>
                    <a:pt x="325" y="48"/>
                  </a:lnTo>
                  <a:lnTo>
                    <a:pt x="329" y="48"/>
                  </a:lnTo>
                  <a:lnTo>
                    <a:pt x="333" y="48"/>
                  </a:lnTo>
                  <a:lnTo>
                    <a:pt x="336" y="48"/>
                  </a:lnTo>
                  <a:lnTo>
                    <a:pt x="340" y="48"/>
                  </a:lnTo>
                  <a:lnTo>
                    <a:pt x="344" y="37"/>
                  </a:lnTo>
                  <a:lnTo>
                    <a:pt x="347" y="37"/>
                  </a:lnTo>
                  <a:lnTo>
                    <a:pt x="347" y="26"/>
                  </a:lnTo>
                  <a:lnTo>
                    <a:pt x="351" y="26"/>
                  </a:lnTo>
                  <a:lnTo>
                    <a:pt x="353" y="26"/>
                  </a:lnTo>
                  <a:lnTo>
                    <a:pt x="358" y="26"/>
                  </a:lnTo>
                  <a:lnTo>
                    <a:pt x="362" y="26"/>
                  </a:lnTo>
                  <a:lnTo>
                    <a:pt x="364" y="26"/>
                  </a:lnTo>
                  <a:lnTo>
                    <a:pt x="369" y="11"/>
                  </a:lnTo>
                  <a:lnTo>
                    <a:pt x="373" y="11"/>
                  </a:lnTo>
                  <a:lnTo>
                    <a:pt x="376" y="11"/>
                  </a:lnTo>
                  <a:lnTo>
                    <a:pt x="380" y="11"/>
                  </a:lnTo>
                  <a:lnTo>
                    <a:pt x="382" y="11"/>
                  </a:lnTo>
                  <a:lnTo>
                    <a:pt x="387" y="11"/>
                  </a:lnTo>
                  <a:lnTo>
                    <a:pt x="391" y="11"/>
                  </a:lnTo>
                  <a:lnTo>
                    <a:pt x="393" y="11"/>
                  </a:lnTo>
                  <a:lnTo>
                    <a:pt x="398" y="11"/>
                  </a:lnTo>
                  <a:lnTo>
                    <a:pt x="402" y="11"/>
                  </a:lnTo>
                  <a:lnTo>
                    <a:pt x="404" y="11"/>
                  </a:lnTo>
                  <a:lnTo>
                    <a:pt x="404" y="0"/>
                  </a:lnTo>
                  <a:lnTo>
                    <a:pt x="409" y="0"/>
                  </a:lnTo>
                  <a:lnTo>
                    <a:pt x="411" y="0"/>
                  </a:lnTo>
                  <a:lnTo>
                    <a:pt x="415" y="0"/>
                  </a:lnTo>
                  <a:lnTo>
                    <a:pt x="420" y="0"/>
                  </a:lnTo>
                  <a:lnTo>
                    <a:pt x="422" y="0"/>
                  </a:lnTo>
                  <a:lnTo>
                    <a:pt x="426" y="0"/>
                  </a:lnTo>
                  <a:lnTo>
                    <a:pt x="431" y="0"/>
                  </a:lnTo>
                  <a:lnTo>
                    <a:pt x="433" y="0"/>
                  </a:lnTo>
                  <a:lnTo>
                    <a:pt x="437" y="0"/>
                  </a:lnTo>
                  <a:lnTo>
                    <a:pt x="440" y="0"/>
                  </a:lnTo>
                </a:path>
              </a:pathLst>
            </a:custGeom>
            <a:noFill/>
            <a:ln w="30163"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37" name="Group 36">
            <a:extLst>
              <a:ext uri="{FF2B5EF4-FFF2-40B4-BE49-F238E27FC236}">
                <a16:creationId xmlns:a16="http://schemas.microsoft.com/office/drawing/2014/main" id="{BD207CC8-064C-C7EB-DAC3-93B1F18D9D8A}"/>
              </a:ext>
            </a:extLst>
          </p:cNvPr>
          <p:cNvGrpSpPr/>
          <p:nvPr/>
        </p:nvGrpSpPr>
        <p:grpSpPr>
          <a:xfrm>
            <a:off x="3428612" y="2447440"/>
            <a:ext cx="6544357" cy="2656199"/>
            <a:chOff x="2376487" y="2041525"/>
            <a:chExt cx="4595813" cy="2709862"/>
          </a:xfrm>
        </p:grpSpPr>
        <p:sp>
          <p:nvSpPr>
            <p:cNvPr id="151" name="Freeform 279">
              <a:extLst>
                <a:ext uri="{FF2B5EF4-FFF2-40B4-BE49-F238E27FC236}">
                  <a16:creationId xmlns:a16="http://schemas.microsoft.com/office/drawing/2014/main" id="{19DD5A35-171F-7E7A-573B-C70A046E8B13}"/>
                </a:ext>
              </a:extLst>
            </p:cNvPr>
            <p:cNvSpPr>
              <a:spLocks/>
            </p:cNvSpPr>
            <p:nvPr/>
          </p:nvSpPr>
          <p:spPr bwMode="auto">
            <a:xfrm>
              <a:off x="2376487" y="4008437"/>
              <a:ext cx="963612" cy="742950"/>
            </a:xfrm>
            <a:custGeom>
              <a:avLst/>
              <a:gdLst>
                <a:gd name="T0" fmla="*/ 8 w 607"/>
                <a:gd name="T1" fmla="*/ 464 h 468"/>
                <a:gd name="T2" fmla="*/ 18 w 607"/>
                <a:gd name="T3" fmla="*/ 457 h 468"/>
                <a:gd name="T4" fmla="*/ 29 w 607"/>
                <a:gd name="T5" fmla="*/ 446 h 468"/>
                <a:gd name="T6" fmla="*/ 44 w 607"/>
                <a:gd name="T7" fmla="*/ 438 h 468"/>
                <a:gd name="T8" fmla="*/ 55 w 607"/>
                <a:gd name="T9" fmla="*/ 431 h 468"/>
                <a:gd name="T10" fmla="*/ 69 w 607"/>
                <a:gd name="T11" fmla="*/ 424 h 468"/>
                <a:gd name="T12" fmla="*/ 80 w 607"/>
                <a:gd name="T13" fmla="*/ 412 h 468"/>
                <a:gd name="T14" fmla="*/ 95 w 607"/>
                <a:gd name="T15" fmla="*/ 401 h 468"/>
                <a:gd name="T16" fmla="*/ 105 w 607"/>
                <a:gd name="T17" fmla="*/ 390 h 468"/>
                <a:gd name="T18" fmla="*/ 113 w 607"/>
                <a:gd name="T19" fmla="*/ 383 h 468"/>
                <a:gd name="T20" fmla="*/ 124 w 607"/>
                <a:gd name="T21" fmla="*/ 372 h 468"/>
                <a:gd name="T22" fmla="*/ 133 w 607"/>
                <a:gd name="T23" fmla="*/ 364 h 468"/>
                <a:gd name="T24" fmla="*/ 149 w 607"/>
                <a:gd name="T25" fmla="*/ 353 h 468"/>
                <a:gd name="T26" fmla="*/ 160 w 607"/>
                <a:gd name="T27" fmla="*/ 346 h 468"/>
                <a:gd name="T28" fmla="*/ 173 w 607"/>
                <a:gd name="T29" fmla="*/ 335 h 468"/>
                <a:gd name="T30" fmla="*/ 184 w 607"/>
                <a:gd name="T31" fmla="*/ 327 h 468"/>
                <a:gd name="T32" fmla="*/ 200 w 607"/>
                <a:gd name="T33" fmla="*/ 316 h 468"/>
                <a:gd name="T34" fmla="*/ 213 w 607"/>
                <a:gd name="T35" fmla="*/ 305 h 468"/>
                <a:gd name="T36" fmla="*/ 220 w 607"/>
                <a:gd name="T37" fmla="*/ 289 h 468"/>
                <a:gd name="T38" fmla="*/ 231 w 607"/>
                <a:gd name="T39" fmla="*/ 287 h 468"/>
                <a:gd name="T40" fmla="*/ 246 w 607"/>
                <a:gd name="T41" fmla="*/ 272 h 468"/>
                <a:gd name="T42" fmla="*/ 260 w 607"/>
                <a:gd name="T43" fmla="*/ 261 h 468"/>
                <a:gd name="T44" fmla="*/ 271 w 607"/>
                <a:gd name="T45" fmla="*/ 250 h 468"/>
                <a:gd name="T46" fmla="*/ 286 w 607"/>
                <a:gd name="T47" fmla="*/ 245 h 468"/>
                <a:gd name="T48" fmla="*/ 297 w 607"/>
                <a:gd name="T49" fmla="*/ 234 h 468"/>
                <a:gd name="T50" fmla="*/ 311 w 607"/>
                <a:gd name="T51" fmla="*/ 230 h 468"/>
                <a:gd name="T52" fmla="*/ 326 w 607"/>
                <a:gd name="T53" fmla="*/ 215 h 468"/>
                <a:gd name="T54" fmla="*/ 340 w 607"/>
                <a:gd name="T55" fmla="*/ 201 h 468"/>
                <a:gd name="T56" fmla="*/ 351 w 607"/>
                <a:gd name="T57" fmla="*/ 189 h 468"/>
                <a:gd name="T58" fmla="*/ 362 w 607"/>
                <a:gd name="T59" fmla="*/ 178 h 468"/>
                <a:gd name="T60" fmla="*/ 376 w 607"/>
                <a:gd name="T61" fmla="*/ 167 h 468"/>
                <a:gd name="T62" fmla="*/ 387 w 607"/>
                <a:gd name="T63" fmla="*/ 156 h 468"/>
                <a:gd name="T64" fmla="*/ 398 w 607"/>
                <a:gd name="T65" fmla="*/ 149 h 468"/>
                <a:gd name="T66" fmla="*/ 413 w 607"/>
                <a:gd name="T67" fmla="*/ 145 h 468"/>
                <a:gd name="T68" fmla="*/ 427 w 607"/>
                <a:gd name="T69" fmla="*/ 141 h 468"/>
                <a:gd name="T70" fmla="*/ 442 w 607"/>
                <a:gd name="T71" fmla="*/ 130 h 468"/>
                <a:gd name="T72" fmla="*/ 453 w 607"/>
                <a:gd name="T73" fmla="*/ 123 h 468"/>
                <a:gd name="T74" fmla="*/ 467 w 607"/>
                <a:gd name="T75" fmla="*/ 112 h 468"/>
                <a:gd name="T76" fmla="*/ 482 w 607"/>
                <a:gd name="T77" fmla="*/ 97 h 468"/>
                <a:gd name="T78" fmla="*/ 491 w 607"/>
                <a:gd name="T79" fmla="*/ 90 h 468"/>
                <a:gd name="T80" fmla="*/ 502 w 607"/>
                <a:gd name="T81" fmla="*/ 82 h 468"/>
                <a:gd name="T82" fmla="*/ 513 w 607"/>
                <a:gd name="T83" fmla="*/ 75 h 468"/>
                <a:gd name="T84" fmla="*/ 524 w 607"/>
                <a:gd name="T85" fmla="*/ 60 h 468"/>
                <a:gd name="T86" fmla="*/ 535 w 607"/>
                <a:gd name="T87" fmla="*/ 49 h 468"/>
                <a:gd name="T88" fmla="*/ 546 w 607"/>
                <a:gd name="T89" fmla="*/ 40 h 468"/>
                <a:gd name="T90" fmla="*/ 557 w 607"/>
                <a:gd name="T91" fmla="*/ 29 h 468"/>
                <a:gd name="T92" fmla="*/ 568 w 607"/>
                <a:gd name="T93" fmla="*/ 18 h 468"/>
                <a:gd name="T94" fmla="*/ 578 w 607"/>
                <a:gd name="T95" fmla="*/ 14 h 468"/>
                <a:gd name="T96" fmla="*/ 593 w 607"/>
                <a:gd name="T97" fmla="*/ 11 h 468"/>
                <a:gd name="T98" fmla="*/ 604 w 607"/>
                <a:gd name="T99"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7" h="468">
                  <a:moveTo>
                    <a:pt x="0" y="468"/>
                  </a:moveTo>
                  <a:lnTo>
                    <a:pt x="4" y="468"/>
                  </a:lnTo>
                  <a:lnTo>
                    <a:pt x="8" y="468"/>
                  </a:lnTo>
                  <a:lnTo>
                    <a:pt x="8" y="464"/>
                  </a:lnTo>
                  <a:lnTo>
                    <a:pt x="11" y="462"/>
                  </a:lnTo>
                  <a:lnTo>
                    <a:pt x="15" y="462"/>
                  </a:lnTo>
                  <a:lnTo>
                    <a:pt x="15" y="457"/>
                  </a:lnTo>
                  <a:lnTo>
                    <a:pt x="18" y="457"/>
                  </a:lnTo>
                  <a:lnTo>
                    <a:pt x="22" y="453"/>
                  </a:lnTo>
                  <a:lnTo>
                    <a:pt x="26" y="453"/>
                  </a:lnTo>
                  <a:lnTo>
                    <a:pt x="26" y="449"/>
                  </a:lnTo>
                  <a:lnTo>
                    <a:pt x="29" y="446"/>
                  </a:lnTo>
                  <a:lnTo>
                    <a:pt x="33" y="446"/>
                  </a:lnTo>
                  <a:lnTo>
                    <a:pt x="37" y="442"/>
                  </a:lnTo>
                  <a:lnTo>
                    <a:pt x="40" y="438"/>
                  </a:lnTo>
                  <a:lnTo>
                    <a:pt x="44" y="438"/>
                  </a:lnTo>
                  <a:lnTo>
                    <a:pt x="44" y="435"/>
                  </a:lnTo>
                  <a:lnTo>
                    <a:pt x="47" y="435"/>
                  </a:lnTo>
                  <a:lnTo>
                    <a:pt x="51" y="435"/>
                  </a:lnTo>
                  <a:lnTo>
                    <a:pt x="55" y="431"/>
                  </a:lnTo>
                  <a:lnTo>
                    <a:pt x="58" y="427"/>
                  </a:lnTo>
                  <a:lnTo>
                    <a:pt x="62" y="427"/>
                  </a:lnTo>
                  <a:lnTo>
                    <a:pt x="66" y="424"/>
                  </a:lnTo>
                  <a:lnTo>
                    <a:pt x="69" y="424"/>
                  </a:lnTo>
                  <a:lnTo>
                    <a:pt x="73" y="424"/>
                  </a:lnTo>
                  <a:lnTo>
                    <a:pt x="76" y="420"/>
                  </a:lnTo>
                  <a:lnTo>
                    <a:pt x="76" y="412"/>
                  </a:lnTo>
                  <a:lnTo>
                    <a:pt x="80" y="412"/>
                  </a:lnTo>
                  <a:lnTo>
                    <a:pt x="84" y="409"/>
                  </a:lnTo>
                  <a:lnTo>
                    <a:pt x="87" y="409"/>
                  </a:lnTo>
                  <a:lnTo>
                    <a:pt x="91" y="405"/>
                  </a:lnTo>
                  <a:lnTo>
                    <a:pt x="95" y="401"/>
                  </a:lnTo>
                  <a:lnTo>
                    <a:pt x="95" y="398"/>
                  </a:lnTo>
                  <a:lnTo>
                    <a:pt x="98" y="394"/>
                  </a:lnTo>
                  <a:lnTo>
                    <a:pt x="102" y="390"/>
                  </a:lnTo>
                  <a:lnTo>
                    <a:pt x="105" y="390"/>
                  </a:lnTo>
                  <a:lnTo>
                    <a:pt x="105" y="387"/>
                  </a:lnTo>
                  <a:lnTo>
                    <a:pt x="109" y="387"/>
                  </a:lnTo>
                  <a:lnTo>
                    <a:pt x="113" y="387"/>
                  </a:lnTo>
                  <a:lnTo>
                    <a:pt x="113" y="383"/>
                  </a:lnTo>
                  <a:lnTo>
                    <a:pt x="116" y="383"/>
                  </a:lnTo>
                  <a:lnTo>
                    <a:pt x="120" y="379"/>
                  </a:lnTo>
                  <a:lnTo>
                    <a:pt x="124" y="375"/>
                  </a:lnTo>
                  <a:lnTo>
                    <a:pt x="124" y="372"/>
                  </a:lnTo>
                  <a:lnTo>
                    <a:pt x="127" y="372"/>
                  </a:lnTo>
                  <a:lnTo>
                    <a:pt x="131" y="368"/>
                  </a:lnTo>
                  <a:lnTo>
                    <a:pt x="133" y="368"/>
                  </a:lnTo>
                  <a:lnTo>
                    <a:pt x="133" y="364"/>
                  </a:lnTo>
                  <a:lnTo>
                    <a:pt x="138" y="364"/>
                  </a:lnTo>
                  <a:lnTo>
                    <a:pt x="142" y="357"/>
                  </a:lnTo>
                  <a:lnTo>
                    <a:pt x="144" y="357"/>
                  </a:lnTo>
                  <a:lnTo>
                    <a:pt x="149" y="353"/>
                  </a:lnTo>
                  <a:lnTo>
                    <a:pt x="153" y="350"/>
                  </a:lnTo>
                  <a:lnTo>
                    <a:pt x="153" y="346"/>
                  </a:lnTo>
                  <a:lnTo>
                    <a:pt x="155" y="346"/>
                  </a:lnTo>
                  <a:lnTo>
                    <a:pt x="160" y="346"/>
                  </a:lnTo>
                  <a:lnTo>
                    <a:pt x="162" y="342"/>
                  </a:lnTo>
                  <a:lnTo>
                    <a:pt x="166" y="338"/>
                  </a:lnTo>
                  <a:lnTo>
                    <a:pt x="171" y="338"/>
                  </a:lnTo>
                  <a:lnTo>
                    <a:pt x="173" y="335"/>
                  </a:lnTo>
                  <a:lnTo>
                    <a:pt x="177" y="331"/>
                  </a:lnTo>
                  <a:lnTo>
                    <a:pt x="182" y="331"/>
                  </a:lnTo>
                  <a:lnTo>
                    <a:pt x="182" y="327"/>
                  </a:lnTo>
                  <a:lnTo>
                    <a:pt x="184" y="327"/>
                  </a:lnTo>
                  <a:lnTo>
                    <a:pt x="188" y="324"/>
                  </a:lnTo>
                  <a:lnTo>
                    <a:pt x="191" y="320"/>
                  </a:lnTo>
                  <a:lnTo>
                    <a:pt x="195" y="316"/>
                  </a:lnTo>
                  <a:lnTo>
                    <a:pt x="200" y="316"/>
                  </a:lnTo>
                  <a:lnTo>
                    <a:pt x="202" y="313"/>
                  </a:lnTo>
                  <a:lnTo>
                    <a:pt x="206" y="309"/>
                  </a:lnTo>
                  <a:lnTo>
                    <a:pt x="211" y="309"/>
                  </a:lnTo>
                  <a:lnTo>
                    <a:pt x="213" y="305"/>
                  </a:lnTo>
                  <a:lnTo>
                    <a:pt x="213" y="301"/>
                  </a:lnTo>
                  <a:lnTo>
                    <a:pt x="217" y="301"/>
                  </a:lnTo>
                  <a:lnTo>
                    <a:pt x="220" y="294"/>
                  </a:lnTo>
                  <a:lnTo>
                    <a:pt x="220" y="289"/>
                  </a:lnTo>
                  <a:lnTo>
                    <a:pt x="224" y="289"/>
                  </a:lnTo>
                  <a:lnTo>
                    <a:pt x="228" y="289"/>
                  </a:lnTo>
                  <a:lnTo>
                    <a:pt x="231" y="289"/>
                  </a:lnTo>
                  <a:lnTo>
                    <a:pt x="231" y="287"/>
                  </a:lnTo>
                  <a:lnTo>
                    <a:pt x="235" y="283"/>
                  </a:lnTo>
                  <a:lnTo>
                    <a:pt x="239" y="278"/>
                  </a:lnTo>
                  <a:lnTo>
                    <a:pt x="242" y="276"/>
                  </a:lnTo>
                  <a:lnTo>
                    <a:pt x="246" y="272"/>
                  </a:lnTo>
                  <a:lnTo>
                    <a:pt x="249" y="272"/>
                  </a:lnTo>
                  <a:lnTo>
                    <a:pt x="253" y="263"/>
                  </a:lnTo>
                  <a:lnTo>
                    <a:pt x="257" y="261"/>
                  </a:lnTo>
                  <a:lnTo>
                    <a:pt x="260" y="261"/>
                  </a:lnTo>
                  <a:lnTo>
                    <a:pt x="264" y="256"/>
                  </a:lnTo>
                  <a:lnTo>
                    <a:pt x="268" y="252"/>
                  </a:lnTo>
                  <a:lnTo>
                    <a:pt x="271" y="252"/>
                  </a:lnTo>
                  <a:lnTo>
                    <a:pt x="271" y="250"/>
                  </a:lnTo>
                  <a:lnTo>
                    <a:pt x="275" y="245"/>
                  </a:lnTo>
                  <a:lnTo>
                    <a:pt x="278" y="245"/>
                  </a:lnTo>
                  <a:lnTo>
                    <a:pt x="282" y="245"/>
                  </a:lnTo>
                  <a:lnTo>
                    <a:pt x="286" y="245"/>
                  </a:lnTo>
                  <a:lnTo>
                    <a:pt x="289" y="241"/>
                  </a:lnTo>
                  <a:lnTo>
                    <a:pt x="289" y="239"/>
                  </a:lnTo>
                  <a:lnTo>
                    <a:pt x="293" y="239"/>
                  </a:lnTo>
                  <a:lnTo>
                    <a:pt x="297" y="234"/>
                  </a:lnTo>
                  <a:lnTo>
                    <a:pt x="300" y="234"/>
                  </a:lnTo>
                  <a:lnTo>
                    <a:pt x="304" y="230"/>
                  </a:lnTo>
                  <a:lnTo>
                    <a:pt x="307" y="230"/>
                  </a:lnTo>
                  <a:lnTo>
                    <a:pt x="311" y="230"/>
                  </a:lnTo>
                  <a:lnTo>
                    <a:pt x="315" y="226"/>
                  </a:lnTo>
                  <a:lnTo>
                    <a:pt x="318" y="223"/>
                  </a:lnTo>
                  <a:lnTo>
                    <a:pt x="322" y="219"/>
                  </a:lnTo>
                  <a:lnTo>
                    <a:pt x="326" y="215"/>
                  </a:lnTo>
                  <a:lnTo>
                    <a:pt x="329" y="215"/>
                  </a:lnTo>
                  <a:lnTo>
                    <a:pt x="333" y="208"/>
                  </a:lnTo>
                  <a:lnTo>
                    <a:pt x="336" y="204"/>
                  </a:lnTo>
                  <a:lnTo>
                    <a:pt x="340" y="201"/>
                  </a:lnTo>
                  <a:lnTo>
                    <a:pt x="340" y="197"/>
                  </a:lnTo>
                  <a:lnTo>
                    <a:pt x="344" y="193"/>
                  </a:lnTo>
                  <a:lnTo>
                    <a:pt x="347" y="193"/>
                  </a:lnTo>
                  <a:lnTo>
                    <a:pt x="351" y="189"/>
                  </a:lnTo>
                  <a:lnTo>
                    <a:pt x="355" y="189"/>
                  </a:lnTo>
                  <a:lnTo>
                    <a:pt x="358" y="182"/>
                  </a:lnTo>
                  <a:lnTo>
                    <a:pt x="358" y="178"/>
                  </a:lnTo>
                  <a:lnTo>
                    <a:pt x="362" y="178"/>
                  </a:lnTo>
                  <a:lnTo>
                    <a:pt x="366" y="175"/>
                  </a:lnTo>
                  <a:lnTo>
                    <a:pt x="369" y="171"/>
                  </a:lnTo>
                  <a:lnTo>
                    <a:pt x="373" y="171"/>
                  </a:lnTo>
                  <a:lnTo>
                    <a:pt x="376" y="167"/>
                  </a:lnTo>
                  <a:lnTo>
                    <a:pt x="380" y="167"/>
                  </a:lnTo>
                  <a:lnTo>
                    <a:pt x="380" y="164"/>
                  </a:lnTo>
                  <a:lnTo>
                    <a:pt x="384" y="160"/>
                  </a:lnTo>
                  <a:lnTo>
                    <a:pt x="387" y="156"/>
                  </a:lnTo>
                  <a:lnTo>
                    <a:pt x="391" y="152"/>
                  </a:lnTo>
                  <a:lnTo>
                    <a:pt x="395" y="152"/>
                  </a:lnTo>
                  <a:lnTo>
                    <a:pt x="398" y="152"/>
                  </a:lnTo>
                  <a:lnTo>
                    <a:pt x="398" y="149"/>
                  </a:lnTo>
                  <a:lnTo>
                    <a:pt x="402" y="149"/>
                  </a:lnTo>
                  <a:lnTo>
                    <a:pt x="405" y="149"/>
                  </a:lnTo>
                  <a:lnTo>
                    <a:pt x="409" y="145"/>
                  </a:lnTo>
                  <a:lnTo>
                    <a:pt x="413" y="145"/>
                  </a:lnTo>
                  <a:lnTo>
                    <a:pt x="416" y="145"/>
                  </a:lnTo>
                  <a:lnTo>
                    <a:pt x="420" y="141"/>
                  </a:lnTo>
                  <a:lnTo>
                    <a:pt x="424" y="141"/>
                  </a:lnTo>
                  <a:lnTo>
                    <a:pt x="427" y="141"/>
                  </a:lnTo>
                  <a:lnTo>
                    <a:pt x="431" y="134"/>
                  </a:lnTo>
                  <a:lnTo>
                    <a:pt x="434" y="130"/>
                  </a:lnTo>
                  <a:lnTo>
                    <a:pt x="438" y="130"/>
                  </a:lnTo>
                  <a:lnTo>
                    <a:pt x="442" y="130"/>
                  </a:lnTo>
                  <a:lnTo>
                    <a:pt x="445" y="127"/>
                  </a:lnTo>
                  <a:lnTo>
                    <a:pt x="449" y="127"/>
                  </a:lnTo>
                  <a:lnTo>
                    <a:pt x="449" y="123"/>
                  </a:lnTo>
                  <a:lnTo>
                    <a:pt x="453" y="123"/>
                  </a:lnTo>
                  <a:lnTo>
                    <a:pt x="456" y="119"/>
                  </a:lnTo>
                  <a:lnTo>
                    <a:pt x="460" y="119"/>
                  </a:lnTo>
                  <a:lnTo>
                    <a:pt x="462" y="115"/>
                  </a:lnTo>
                  <a:lnTo>
                    <a:pt x="467" y="112"/>
                  </a:lnTo>
                  <a:lnTo>
                    <a:pt x="471" y="104"/>
                  </a:lnTo>
                  <a:lnTo>
                    <a:pt x="473" y="104"/>
                  </a:lnTo>
                  <a:lnTo>
                    <a:pt x="478" y="101"/>
                  </a:lnTo>
                  <a:lnTo>
                    <a:pt x="482" y="97"/>
                  </a:lnTo>
                  <a:lnTo>
                    <a:pt x="484" y="97"/>
                  </a:lnTo>
                  <a:lnTo>
                    <a:pt x="489" y="93"/>
                  </a:lnTo>
                  <a:lnTo>
                    <a:pt x="489" y="90"/>
                  </a:lnTo>
                  <a:lnTo>
                    <a:pt x="491" y="90"/>
                  </a:lnTo>
                  <a:lnTo>
                    <a:pt x="496" y="90"/>
                  </a:lnTo>
                  <a:lnTo>
                    <a:pt x="496" y="86"/>
                  </a:lnTo>
                  <a:lnTo>
                    <a:pt x="500" y="86"/>
                  </a:lnTo>
                  <a:lnTo>
                    <a:pt x="502" y="82"/>
                  </a:lnTo>
                  <a:lnTo>
                    <a:pt x="507" y="82"/>
                  </a:lnTo>
                  <a:lnTo>
                    <a:pt x="507" y="77"/>
                  </a:lnTo>
                  <a:lnTo>
                    <a:pt x="511" y="77"/>
                  </a:lnTo>
                  <a:lnTo>
                    <a:pt x="513" y="75"/>
                  </a:lnTo>
                  <a:lnTo>
                    <a:pt x="518" y="71"/>
                  </a:lnTo>
                  <a:lnTo>
                    <a:pt x="518" y="66"/>
                  </a:lnTo>
                  <a:lnTo>
                    <a:pt x="520" y="64"/>
                  </a:lnTo>
                  <a:lnTo>
                    <a:pt x="524" y="60"/>
                  </a:lnTo>
                  <a:lnTo>
                    <a:pt x="529" y="55"/>
                  </a:lnTo>
                  <a:lnTo>
                    <a:pt x="531" y="55"/>
                  </a:lnTo>
                  <a:lnTo>
                    <a:pt x="535" y="51"/>
                  </a:lnTo>
                  <a:lnTo>
                    <a:pt x="535" y="49"/>
                  </a:lnTo>
                  <a:lnTo>
                    <a:pt x="540" y="44"/>
                  </a:lnTo>
                  <a:lnTo>
                    <a:pt x="542" y="44"/>
                  </a:lnTo>
                  <a:lnTo>
                    <a:pt x="546" y="44"/>
                  </a:lnTo>
                  <a:lnTo>
                    <a:pt x="546" y="40"/>
                  </a:lnTo>
                  <a:lnTo>
                    <a:pt x="549" y="38"/>
                  </a:lnTo>
                  <a:lnTo>
                    <a:pt x="553" y="38"/>
                  </a:lnTo>
                  <a:lnTo>
                    <a:pt x="557" y="33"/>
                  </a:lnTo>
                  <a:lnTo>
                    <a:pt x="557" y="29"/>
                  </a:lnTo>
                  <a:lnTo>
                    <a:pt x="560" y="26"/>
                  </a:lnTo>
                  <a:lnTo>
                    <a:pt x="564" y="26"/>
                  </a:lnTo>
                  <a:lnTo>
                    <a:pt x="564" y="22"/>
                  </a:lnTo>
                  <a:lnTo>
                    <a:pt x="568" y="18"/>
                  </a:lnTo>
                  <a:lnTo>
                    <a:pt x="571" y="18"/>
                  </a:lnTo>
                  <a:lnTo>
                    <a:pt x="575" y="18"/>
                  </a:lnTo>
                  <a:lnTo>
                    <a:pt x="575" y="14"/>
                  </a:lnTo>
                  <a:lnTo>
                    <a:pt x="578" y="14"/>
                  </a:lnTo>
                  <a:lnTo>
                    <a:pt x="582" y="11"/>
                  </a:lnTo>
                  <a:lnTo>
                    <a:pt x="586" y="11"/>
                  </a:lnTo>
                  <a:lnTo>
                    <a:pt x="589" y="11"/>
                  </a:lnTo>
                  <a:lnTo>
                    <a:pt x="593" y="11"/>
                  </a:lnTo>
                  <a:lnTo>
                    <a:pt x="593" y="7"/>
                  </a:lnTo>
                  <a:lnTo>
                    <a:pt x="597" y="3"/>
                  </a:lnTo>
                  <a:lnTo>
                    <a:pt x="600" y="3"/>
                  </a:lnTo>
                  <a:lnTo>
                    <a:pt x="604" y="0"/>
                  </a:lnTo>
                  <a:lnTo>
                    <a:pt x="607" y="0"/>
                  </a:lnTo>
                </a:path>
              </a:pathLst>
            </a:custGeom>
            <a:noFill/>
            <a:ln w="30163"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74" name="Freeform 280">
              <a:extLst>
                <a:ext uri="{FF2B5EF4-FFF2-40B4-BE49-F238E27FC236}">
                  <a16:creationId xmlns:a16="http://schemas.microsoft.com/office/drawing/2014/main" id="{010E9306-7D1D-D4CE-3FA3-40B606D2ED59}"/>
                </a:ext>
              </a:extLst>
            </p:cNvPr>
            <p:cNvSpPr>
              <a:spLocks/>
            </p:cNvSpPr>
            <p:nvPr/>
          </p:nvSpPr>
          <p:spPr bwMode="auto">
            <a:xfrm>
              <a:off x="3340100" y="3359150"/>
              <a:ext cx="981075" cy="649287"/>
            </a:xfrm>
            <a:custGeom>
              <a:avLst/>
              <a:gdLst>
                <a:gd name="T0" fmla="*/ 11 w 618"/>
                <a:gd name="T1" fmla="*/ 398 h 409"/>
                <a:gd name="T2" fmla="*/ 22 w 618"/>
                <a:gd name="T3" fmla="*/ 386 h 409"/>
                <a:gd name="T4" fmla="*/ 33 w 618"/>
                <a:gd name="T5" fmla="*/ 379 h 409"/>
                <a:gd name="T6" fmla="*/ 48 w 618"/>
                <a:gd name="T7" fmla="*/ 368 h 409"/>
                <a:gd name="T8" fmla="*/ 55 w 618"/>
                <a:gd name="T9" fmla="*/ 357 h 409"/>
                <a:gd name="T10" fmla="*/ 69 w 618"/>
                <a:gd name="T11" fmla="*/ 357 h 409"/>
                <a:gd name="T12" fmla="*/ 80 w 618"/>
                <a:gd name="T13" fmla="*/ 342 h 409"/>
                <a:gd name="T14" fmla="*/ 95 w 618"/>
                <a:gd name="T15" fmla="*/ 338 h 409"/>
                <a:gd name="T16" fmla="*/ 106 w 618"/>
                <a:gd name="T17" fmla="*/ 327 h 409"/>
                <a:gd name="T18" fmla="*/ 120 w 618"/>
                <a:gd name="T19" fmla="*/ 316 h 409"/>
                <a:gd name="T20" fmla="*/ 135 w 618"/>
                <a:gd name="T21" fmla="*/ 301 h 409"/>
                <a:gd name="T22" fmla="*/ 149 w 618"/>
                <a:gd name="T23" fmla="*/ 294 h 409"/>
                <a:gd name="T24" fmla="*/ 164 w 618"/>
                <a:gd name="T25" fmla="*/ 283 h 409"/>
                <a:gd name="T26" fmla="*/ 173 w 618"/>
                <a:gd name="T27" fmla="*/ 279 h 409"/>
                <a:gd name="T28" fmla="*/ 185 w 618"/>
                <a:gd name="T29" fmla="*/ 274 h 409"/>
                <a:gd name="T30" fmla="*/ 196 w 618"/>
                <a:gd name="T31" fmla="*/ 261 h 409"/>
                <a:gd name="T32" fmla="*/ 207 w 618"/>
                <a:gd name="T33" fmla="*/ 256 h 409"/>
                <a:gd name="T34" fmla="*/ 222 w 618"/>
                <a:gd name="T35" fmla="*/ 250 h 409"/>
                <a:gd name="T36" fmla="*/ 231 w 618"/>
                <a:gd name="T37" fmla="*/ 237 h 409"/>
                <a:gd name="T38" fmla="*/ 242 w 618"/>
                <a:gd name="T39" fmla="*/ 234 h 409"/>
                <a:gd name="T40" fmla="*/ 257 w 618"/>
                <a:gd name="T41" fmla="*/ 230 h 409"/>
                <a:gd name="T42" fmla="*/ 268 w 618"/>
                <a:gd name="T43" fmla="*/ 223 h 409"/>
                <a:gd name="T44" fmla="*/ 280 w 618"/>
                <a:gd name="T45" fmla="*/ 212 h 409"/>
                <a:gd name="T46" fmla="*/ 289 w 618"/>
                <a:gd name="T47" fmla="*/ 204 h 409"/>
                <a:gd name="T48" fmla="*/ 300 w 618"/>
                <a:gd name="T49" fmla="*/ 197 h 409"/>
                <a:gd name="T50" fmla="*/ 311 w 618"/>
                <a:gd name="T51" fmla="*/ 186 h 409"/>
                <a:gd name="T52" fmla="*/ 326 w 618"/>
                <a:gd name="T53" fmla="*/ 175 h 409"/>
                <a:gd name="T54" fmla="*/ 340 w 618"/>
                <a:gd name="T55" fmla="*/ 171 h 409"/>
                <a:gd name="T56" fmla="*/ 351 w 618"/>
                <a:gd name="T57" fmla="*/ 167 h 409"/>
                <a:gd name="T58" fmla="*/ 362 w 618"/>
                <a:gd name="T59" fmla="*/ 152 h 409"/>
                <a:gd name="T60" fmla="*/ 373 w 618"/>
                <a:gd name="T61" fmla="*/ 145 h 409"/>
                <a:gd name="T62" fmla="*/ 387 w 618"/>
                <a:gd name="T63" fmla="*/ 138 h 409"/>
                <a:gd name="T64" fmla="*/ 398 w 618"/>
                <a:gd name="T65" fmla="*/ 126 h 409"/>
                <a:gd name="T66" fmla="*/ 413 w 618"/>
                <a:gd name="T67" fmla="*/ 123 h 409"/>
                <a:gd name="T68" fmla="*/ 427 w 618"/>
                <a:gd name="T69" fmla="*/ 115 h 409"/>
                <a:gd name="T70" fmla="*/ 438 w 618"/>
                <a:gd name="T71" fmla="*/ 104 h 409"/>
                <a:gd name="T72" fmla="*/ 453 w 618"/>
                <a:gd name="T73" fmla="*/ 97 h 409"/>
                <a:gd name="T74" fmla="*/ 467 w 618"/>
                <a:gd name="T75" fmla="*/ 93 h 409"/>
                <a:gd name="T76" fmla="*/ 478 w 618"/>
                <a:gd name="T77" fmla="*/ 82 h 409"/>
                <a:gd name="T78" fmla="*/ 493 w 618"/>
                <a:gd name="T79" fmla="*/ 77 h 409"/>
                <a:gd name="T80" fmla="*/ 503 w 618"/>
                <a:gd name="T81" fmla="*/ 75 h 409"/>
                <a:gd name="T82" fmla="*/ 518 w 618"/>
                <a:gd name="T83" fmla="*/ 66 h 409"/>
                <a:gd name="T84" fmla="*/ 529 w 618"/>
                <a:gd name="T85" fmla="*/ 55 h 409"/>
                <a:gd name="T86" fmla="*/ 540 w 618"/>
                <a:gd name="T87" fmla="*/ 44 h 409"/>
                <a:gd name="T88" fmla="*/ 553 w 618"/>
                <a:gd name="T89" fmla="*/ 40 h 409"/>
                <a:gd name="T90" fmla="*/ 564 w 618"/>
                <a:gd name="T91" fmla="*/ 38 h 409"/>
                <a:gd name="T92" fmla="*/ 580 w 618"/>
                <a:gd name="T93" fmla="*/ 27 h 409"/>
                <a:gd name="T94" fmla="*/ 593 w 618"/>
                <a:gd name="T95" fmla="*/ 18 h 409"/>
                <a:gd name="T96" fmla="*/ 604 w 618"/>
                <a:gd name="T97" fmla="*/ 11 h 409"/>
                <a:gd name="T98" fmla="*/ 615 w 618"/>
                <a:gd name="T99" fmla="*/ 3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8" h="409">
                  <a:moveTo>
                    <a:pt x="0" y="409"/>
                  </a:moveTo>
                  <a:lnTo>
                    <a:pt x="4" y="405"/>
                  </a:lnTo>
                  <a:lnTo>
                    <a:pt x="8" y="401"/>
                  </a:lnTo>
                  <a:lnTo>
                    <a:pt x="11" y="398"/>
                  </a:lnTo>
                  <a:lnTo>
                    <a:pt x="15" y="398"/>
                  </a:lnTo>
                  <a:lnTo>
                    <a:pt x="19" y="394"/>
                  </a:lnTo>
                  <a:lnTo>
                    <a:pt x="19" y="390"/>
                  </a:lnTo>
                  <a:lnTo>
                    <a:pt x="22" y="386"/>
                  </a:lnTo>
                  <a:lnTo>
                    <a:pt x="26" y="386"/>
                  </a:lnTo>
                  <a:lnTo>
                    <a:pt x="26" y="383"/>
                  </a:lnTo>
                  <a:lnTo>
                    <a:pt x="29" y="379"/>
                  </a:lnTo>
                  <a:lnTo>
                    <a:pt x="33" y="379"/>
                  </a:lnTo>
                  <a:lnTo>
                    <a:pt x="37" y="372"/>
                  </a:lnTo>
                  <a:lnTo>
                    <a:pt x="40" y="372"/>
                  </a:lnTo>
                  <a:lnTo>
                    <a:pt x="44" y="372"/>
                  </a:lnTo>
                  <a:lnTo>
                    <a:pt x="48" y="368"/>
                  </a:lnTo>
                  <a:lnTo>
                    <a:pt x="48" y="364"/>
                  </a:lnTo>
                  <a:lnTo>
                    <a:pt x="51" y="361"/>
                  </a:lnTo>
                  <a:lnTo>
                    <a:pt x="55" y="361"/>
                  </a:lnTo>
                  <a:lnTo>
                    <a:pt x="55" y="357"/>
                  </a:lnTo>
                  <a:lnTo>
                    <a:pt x="58" y="357"/>
                  </a:lnTo>
                  <a:lnTo>
                    <a:pt x="62" y="357"/>
                  </a:lnTo>
                  <a:lnTo>
                    <a:pt x="66" y="357"/>
                  </a:lnTo>
                  <a:lnTo>
                    <a:pt x="69" y="357"/>
                  </a:lnTo>
                  <a:lnTo>
                    <a:pt x="73" y="353"/>
                  </a:lnTo>
                  <a:lnTo>
                    <a:pt x="77" y="349"/>
                  </a:lnTo>
                  <a:lnTo>
                    <a:pt x="77" y="342"/>
                  </a:lnTo>
                  <a:lnTo>
                    <a:pt x="80" y="342"/>
                  </a:lnTo>
                  <a:lnTo>
                    <a:pt x="84" y="338"/>
                  </a:lnTo>
                  <a:lnTo>
                    <a:pt x="87" y="338"/>
                  </a:lnTo>
                  <a:lnTo>
                    <a:pt x="91" y="338"/>
                  </a:lnTo>
                  <a:lnTo>
                    <a:pt x="95" y="338"/>
                  </a:lnTo>
                  <a:lnTo>
                    <a:pt x="95" y="335"/>
                  </a:lnTo>
                  <a:lnTo>
                    <a:pt x="98" y="331"/>
                  </a:lnTo>
                  <a:lnTo>
                    <a:pt x="102" y="327"/>
                  </a:lnTo>
                  <a:lnTo>
                    <a:pt x="106" y="327"/>
                  </a:lnTo>
                  <a:lnTo>
                    <a:pt x="109" y="324"/>
                  </a:lnTo>
                  <a:lnTo>
                    <a:pt x="113" y="324"/>
                  </a:lnTo>
                  <a:lnTo>
                    <a:pt x="116" y="320"/>
                  </a:lnTo>
                  <a:lnTo>
                    <a:pt x="120" y="316"/>
                  </a:lnTo>
                  <a:lnTo>
                    <a:pt x="124" y="312"/>
                  </a:lnTo>
                  <a:lnTo>
                    <a:pt x="127" y="309"/>
                  </a:lnTo>
                  <a:lnTo>
                    <a:pt x="131" y="309"/>
                  </a:lnTo>
                  <a:lnTo>
                    <a:pt x="135" y="301"/>
                  </a:lnTo>
                  <a:lnTo>
                    <a:pt x="138" y="298"/>
                  </a:lnTo>
                  <a:lnTo>
                    <a:pt x="142" y="298"/>
                  </a:lnTo>
                  <a:lnTo>
                    <a:pt x="145" y="294"/>
                  </a:lnTo>
                  <a:lnTo>
                    <a:pt x="149" y="294"/>
                  </a:lnTo>
                  <a:lnTo>
                    <a:pt x="153" y="290"/>
                  </a:lnTo>
                  <a:lnTo>
                    <a:pt x="156" y="287"/>
                  </a:lnTo>
                  <a:lnTo>
                    <a:pt x="160" y="287"/>
                  </a:lnTo>
                  <a:lnTo>
                    <a:pt x="164" y="283"/>
                  </a:lnTo>
                  <a:lnTo>
                    <a:pt x="167" y="283"/>
                  </a:lnTo>
                  <a:lnTo>
                    <a:pt x="171" y="283"/>
                  </a:lnTo>
                  <a:lnTo>
                    <a:pt x="173" y="283"/>
                  </a:lnTo>
                  <a:lnTo>
                    <a:pt x="173" y="279"/>
                  </a:lnTo>
                  <a:lnTo>
                    <a:pt x="178" y="279"/>
                  </a:lnTo>
                  <a:lnTo>
                    <a:pt x="182" y="279"/>
                  </a:lnTo>
                  <a:lnTo>
                    <a:pt x="185" y="279"/>
                  </a:lnTo>
                  <a:lnTo>
                    <a:pt x="185" y="274"/>
                  </a:lnTo>
                  <a:lnTo>
                    <a:pt x="189" y="274"/>
                  </a:lnTo>
                  <a:lnTo>
                    <a:pt x="193" y="267"/>
                  </a:lnTo>
                  <a:lnTo>
                    <a:pt x="193" y="263"/>
                  </a:lnTo>
                  <a:lnTo>
                    <a:pt x="196" y="261"/>
                  </a:lnTo>
                  <a:lnTo>
                    <a:pt x="200" y="261"/>
                  </a:lnTo>
                  <a:lnTo>
                    <a:pt x="202" y="261"/>
                  </a:lnTo>
                  <a:lnTo>
                    <a:pt x="202" y="256"/>
                  </a:lnTo>
                  <a:lnTo>
                    <a:pt x="207" y="256"/>
                  </a:lnTo>
                  <a:lnTo>
                    <a:pt x="211" y="252"/>
                  </a:lnTo>
                  <a:lnTo>
                    <a:pt x="213" y="252"/>
                  </a:lnTo>
                  <a:lnTo>
                    <a:pt x="218" y="250"/>
                  </a:lnTo>
                  <a:lnTo>
                    <a:pt x="222" y="250"/>
                  </a:lnTo>
                  <a:lnTo>
                    <a:pt x="224" y="250"/>
                  </a:lnTo>
                  <a:lnTo>
                    <a:pt x="224" y="245"/>
                  </a:lnTo>
                  <a:lnTo>
                    <a:pt x="229" y="241"/>
                  </a:lnTo>
                  <a:lnTo>
                    <a:pt x="231" y="237"/>
                  </a:lnTo>
                  <a:lnTo>
                    <a:pt x="235" y="237"/>
                  </a:lnTo>
                  <a:lnTo>
                    <a:pt x="240" y="237"/>
                  </a:lnTo>
                  <a:lnTo>
                    <a:pt x="242" y="237"/>
                  </a:lnTo>
                  <a:lnTo>
                    <a:pt x="242" y="234"/>
                  </a:lnTo>
                  <a:lnTo>
                    <a:pt x="246" y="234"/>
                  </a:lnTo>
                  <a:lnTo>
                    <a:pt x="251" y="234"/>
                  </a:lnTo>
                  <a:lnTo>
                    <a:pt x="253" y="230"/>
                  </a:lnTo>
                  <a:lnTo>
                    <a:pt x="257" y="230"/>
                  </a:lnTo>
                  <a:lnTo>
                    <a:pt x="260" y="230"/>
                  </a:lnTo>
                  <a:lnTo>
                    <a:pt x="260" y="226"/>
                  </a:lnTo>
                  <a:lnTo>
                    <a:pt x="264" y="223"/>
                  </a:lnTo>
                  <a:lnTo>
                    <a:pt x="268" y="223"/>
                  </a:lnTo>
                  <a:lnTo>
                    <a:pt x="271" y="219"/>
                  </a:lnTo>
                  <a:lnTo>
                    <a:pt x="271" y="215"/>
                  </a:lnTo>
                  <a:lnTo>
                    <a:pt x="275" y="215"/>
                  </a:lnTo>
                  <a:lnTo>
                    <a:pt x="280" y="212"/>
                  </a:lnTo>
                  <a:lnTo>
                    <a:pt x="282" y="212"/>
                  </a:lnTo>
                  <a:lnTo>
                    <a:pt x="282" y="208"/>
                  </a:lnTo>
                  <a:lnTo>
                    <a:pt x="286" y="204"/>
                  </a:lnTo>
                  <a:lnTo>
                    <a:pt x="289" y="204"/>
                  </a:lnTo>
                  <a:lnTo>
                    <a:pt x="293" y="204"/>
                  </a:lnTo>
                  <a:lnTo>
                    <a:pt x="293" y="200"/>
                  </a:lnTo>
                  <a:lnTo>
                    <a:pt x="297" y="197"/>
                  </a:lnTo>
                  <a:lnTo>
                    <a:pt x="300" y="197"/>
                  </a:lnTo>
                  <a:lnTo>
                    <a:pt x="300" y="189"/>
                  </a:lnTo>
                  <a:lnTo>
                    <a:pt x="304" y="186"/>
                  </a:lnTo>
                  <a:lnTo>
                    <a:pt x="308" y="186"/>
                  </a:lnTo>
                  <a:lnTo>
                    <a:pt x="311" y="186"/>
                  </a:lnTo>
                  <a:lnTo>
                    <a:pt x="315" y="186"/>
                  </a:lnTo>
                  <a:lnTo>
                    <a:pt x="318" y="186"/>
                  </a:lnTo>
                  <a:lnTo>
                    <a:pt x="322" y="178"/>
                  </a:lnTo>
                  <a:lnTo>
                    <a:pt x="326" y="175"/>
                  </a:lnTo>
                  <a:lnTo>
                    <a:pt x="329" y="175"/>
                  </a:lnTo>
                  <a:lnTo>
                    <a:pt x="333" y="175"/>
                  </a:lnTo>
                  <a:lnTo>
                    <a:pt x="337" y="175"/>
                  </a:lnTo>
                  <a:lnTo>
                    <a:pt x="340" y="171"/>
                  </a:lnTo>
                  <a:lnTo>
                    <a:pt x="340" y="167"/>
                  </a:lnTo>
                  <a:lnTo>
                    <a:pt x="344" y="167"/>
                  </a:lnTo>
                  <a:lnTo>
                    <a:pt x="347" y="167"/>
                  </a:lnTo>
                  <a:lnTo>
                    <a:pt x="351" y="167"/>
                  </a:lnTo>
                  <a:lnTo>
                    <a:pt x="351" y="163"/>
                  </a:lnTo>
                  <a:lnTo>
                    <a:pt x="355" y="160"/>
                  </a:lnTo>
                  <a:lnTo>
                    <a:pt x="358" y="156"/>
                  </a:lnTo>
                  <a:lnTo>
                    <a:pt x="362" y="152"/>
                  </a:lnTo>
                  <a:lnTo>
                    <a:pt x="366" y="152"/>
                  </a:lnTo>
                  <a:lnTo>
                    <a:pt x="369" y="152"/>
                  </a:lnTo>
                  <a:lnTo>
                    <a:pt x="369" y="149"/>
                  </a:lnTo>
                  <a:lnTo>
                    <a:pt x="373" y="145"/>
                  </a:lnTo>
                  <a:lnTo>
                    <a:pt x="376" y="145"/>
                  </a:lnTo>
                  <a:lnTo>
                    <a:pt x="380" y="141"/>
                  </a:lnTo>
                  <a:lnTo>
                    <a:pt x="384" y="138"/>
                  </a:lnTo>
                  <a:lnTo>
                    <a:pt x="387" y="138"/>
                  </a:lnTo>
                  <a:lnTo>
                    <a:pt x="391" y="134"/>
                  </a:lnTo>
                  <a:lnTo>
                    <a:pt x="391" y="130"/>
                  </a:lnTo>
                  <a:lnTo>
                    <a:pt x="395" y="130"/>
                  </a:lnTo>
                  <a:lnTo>
                    <a:pt x="398" y="126"/>
                  </a:lnTo>
                  <a:lnTo>
                    <a:pt x="402" y="126"/>
                  </a:lnTo>
                  <a:lnTo>
                    <a:pt x="405" y="126"/>
                  </a:lnTo>
                  <a:lnTo>
                    <a:pt x="409" y="123"/>
                  </a:lnTo>
                  <a:lnTo>
                    <a:pt x="413" y="123"/>
                  </a:lnTo>
                  <a:lnTo>
                    <a:pt x="416" y="119"/>
                  </a:lnTo>
                  <a:lnTo>
                    <a:pt x="420" y="115"/>
                  </a:lnTo>
                  <a:lnTo>
                    <a:pt x="424" y="115"/>
                  </a:lnTo>
                  <a:lnTo>
                    <a:pt x="427" y="115"/>
                  </a:lnTo>
                  <a:lnTo>
                    <a:pt x="431" y="112"/>
                  </a:lnTo>
                  <a:lnTo>
                    <a:pt x="431" y="108"/>
                  </a:lnTo>
                  <a:lnTo>
                    <a:pt x="434" y="108"/>
                  </a:lnTo>
                  <a:lnTo>
                    <a:pt x="438" y="104"/>
                  </a:lnTo>
                  <a:lnTo>
                    <a:pt x="442" y="104"/>
                  </a:lnTo>
                  <a:lnTo>
                    <a:pt x="445" y="104"/>
                  </a:lnTo>
                  <a:lnTo>
                    <a:pt x="449" y="101"/>
                  </a:lnTo>
                  <a:lnTo>
                    <a:pt x="453" y="97"/>
                  </a:lnTo>
                  <a:lnTo>
                    <a:pt x="456" y="97"/>
                  </a:lnTo>
                  <a:lnTo>
                    <a:pt x="460" y="97"/>
                  </a:lnTo>
                  <a:lnTo>
                    <a:pt x="464" y="93"/>
                  </a:lnTo>
                  <a:lnTo>
                    <a:pt x="467" y="93"/>
                  </a:lnTo>
                  <a:lnTo>
                    <a:pt x="467" y="88"/>
                  </a:lnTo>
                  <a:lnTo>
                    <a:pt x="471" y="86"/>
                  </a:lnTo>
                  <a:lnTo>
                    <a:pt x="474" y="86"/>
                  </a:lnTo>
                  <a:lnTo>
                    <a:pt x="478" y="82"/>
                  </a:lnTo>
                  <a:lnTo>
                    <a:pt x="482" y="82"/>
                  </a:lnTo>
                  <a:lnTo>
                    <a:pt x="485" y="77"/>
                  </a:lnTo>
                  <a:lnTo>
                    <a:pt x="489" y="77"/>
                  </a:lnTo>
                  <a:lnTo>
                    <a:pt x="493" y="77"/>
                  </a:lnTo>
                  <a:lnTo>
                    <a:pt x="496" y="77"/>
                  </a:lnTo>
                  <a:lnTo>
                    <a:pt x="500" y="77"/>
                  </a:lnTo>
                  <a:lnTo>
                    <a:pt x="500" y="75"/>
                  </a:lnTo>
                  <a:lnTo>
                    <a:pt x="503" y="75"/>
                  </a:lnTo>
                  <a:lnTo>
                    <a:pt x="507" y="71"/>
                  </a:lnTo>
                  <a:lnTo>
                    <a:pt x="511" y="66"/>
                  </a:lnTo>
                  <a:lnTo>
                    <a:pt x="514" y="66"/>
                  </a:lnTo>
                  <a:lnTo>
                    <a:pt x="518" y="66"/>
                  </a:lnTo>
                  <a:lnTo>
                    <a:pt x="522" y="64"/>
                  </a:lnTo>
                  <a:lnTo>
                    <a:pt x="525" y="60"/>
                  </a:lnTo>
                  <a:lnTo>
                    <a:pt x="529" y="60"/>
                  </a:lnTo>
                  <a:lnTo>
                    <a:pt x="529" y="55"/>
                  </a:lnTo>
                  <a:lnTo>
                    <a:pt x="531" y="55"/>
                  </a:lnTo>
                  <a:lnTo>
                    <a:pt x="536" y="51"/>
                  </a:lnTo>
                  <a:lnTo>
                    <a:pt x="536" y="49"/>
                  </a:lnTo>
                  <a:lnTo>
                    <a:pt x="540" y="44"/>
                  </a:lnTo>
                  <a:lnTo>
                    <a:pt x="542" y="44"/>
                  </a:lnTo>
                  <a:lnTo>
                    <a:pt x="547" y="44"/>
                  </a:lnTo>
                  <a:lnTo>
                    <a:pt x="551" y="40"/>
                  </a:lnTo>
                  <a:lnTo>
                    <a:pt x="553" y="40"/>
                  </a:lnTo>
                  <a:lnTo>
                    <a:pt x="558" y="40"/>
                  </a:lnTo>
                  <a:lnTo>
                    <a:pt x="558" y="38"/>
                  </a:lnTo>
                  <a:lnTo>
                    <a:pt x="560" y="38"/>
                  </a:lnTo>
                  <a:lnTo>
                    <a:pt x="564" y="38"/>
                  </a:lnTo>
                  <a:lnTo>
                    <a:pt x="569" y="29"/>
                  </a:lnTo>
                  <a:lnTo>
                    <a:pt x="571" y="29"/>
                  </a:lnTo>
                  <a:lnTo>
                    <a:pt x="576" y="27"/>
                  </a:lnTo>
                  <a:lnTo>
                    <a:pt x="580" y="27"/>
                  </a:lnTo>
                  <a:lnTo>
                    <a:pt x="582" y="27"/>
                  </a:lnTo>
                  <a:lnTo>
                    <a:pt x="587" y="22"/>
                  </a:lnTo>
                  <a:lnTo>
                    <a:pt x="589" y="22"/>
                  </a:lnTo>
                  <a:lnTo>
                    <a:pt x="593" y="18"/>
                  </a:lnTo>
                  <a:lnTo>
                    <a:pt x="598" y="18"/>
                  </a:lnTo>
                  <a:lnTo>
                    <a:pt x="600" y="14"/>
                  </a:lnTo>
                  <a:lnTo>
                    <a:pt x="604" y="14"/>
                  </a:lnTo>
                  <a:lnTo>
                    <a:pt x="604" y="11"/>
                  </a:lnTo>
                  <a:lnTo>
                    <a:pt x="609" y="11"/>
                  </a:lnTo>
                  <a:lnTo>
                    <a:pt x="611" y="11"/>
                  </a:lnTo>
                  <a:lnTo>
                    <a:pt x="615" y="7"/>
                  </a:lnTo>
                  <a:lnTo>
                    <a:pt x="615" y="3"/>
                  </a:lnTo>
                  <a:lnTo>
                    <a:pt x="618" y="0"/>
                  </a:lnTo>
                </a:path>
              </a:pathLst>
            </a:custGeom>
            <a:noFill/>
            <a:ln w="30163"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76" name="Freeform 281">
              <a:extLst>
                <a:ext uri="{FF2B5EF4-FFF2-40B4-BE49-F238E27FC236}">
                  <a16:creationId xmlns:a16="http://schemas.microsoft.com/office/drawing/2014/main" id="{0C0CE38E-3BE9-E874-128D-3B468E685A37}"/>
                </a:ext>
              </a:extLst>
            </p:cNvPr>
            <p:cNvSpPr>
              <a:spLocks/>
            </p:cNvSpPr>
            <p:nvPr/>
          </p:nvSpPr>
          <p:spPr bwMode="auto">
            <a:xfrm>
              <a:off x="4321175" y="2828925"/>
              <a:ext cx="1041400" cy="530225"/>
            </a:xfrm>
            <a:custGeom>
              <a:avLst/>
              <a:gdLst>
                <a:gd name="T0" fmla="*/ 11 w 656"/>
                <a:gd name="T1" fmla="*/ 330 h 334"/>
                <a:gd name="T2" fmla="*/ 26 w 656"/>
                <a:gd name="T3" fmla="*/ 322 h 334"/>
                <a:gd name="T4" fmla="*/ 37 w 656"/>
                <a:gd name="T5" fmla="*/ 315 h 334"/>
                <a:gd name="T6" fmla="*/ 51 w 656"/>
                <a:gd name="T7" fmla="*/ 304 h 334"/>
                <a:gd name="T8" fmla="*/ 66 w 656"/>
                <a:gd name="T9" fmla="*/ 300 h 334"/>
                <a:gd name="T10" fmla="*/ 80 w 656"/>
                <a:gd name="T11" fmla="*/ 289 h 334"/>
                <a:gd name="T12" fmla="*/ 95 w 656"/>
                <a:gd name="T13" fmla="*/ 285 h 334"/>
                <a:gd name="T14" fmla="*/ 109 w 656"/>
                <a:gd name="T15" fmla="*/ 278 h 334"/>
                <a:gd name="T16" fmla="*/ 124 w 656"/>
                <a:gd name="T17" fmla="*/ 274 h 334"/>
                <a:gd name="T18" fmla="*/ 135 w 656"/>
                <a:gd name="T19" fmla="*/ 267 h 334"/>
                <a:gd name="T20" fmla="*/ 149 w 656"/>
                <a:gd name="T21" fmla="*/ 263 h 334"/>
                <a:gd name="T22" fmla="*/ 164 w 656"/>
                <a:gd name="T23" fmla="*/ 260 h 334"/>
                <a:gd name="T24" fmla="*/ 178 w 656"/>
                <a:gd name="T25" fmla="*/ 248 h 334"/>
                <a:gd name="T26" fmla="*/ 189 w 656"/>
                <a:gd name="T27" fmla="*/ 245 h 334"/>
                <a:gd name="T28" fmla="*/ 200 w 656"/>
                <a:gd name="T29" fmla="*/ 241 h 334"/>
                <a:gd name="T30" fmla="*/ 214 w 656"/>
                <a:gd name="T31" fmla="*/ 234 h 334"/>
                <a:gd name="T32" fmla="*/ 225 w 656"/>
                <a:gd name="T33" fmla="*/ 223 h 334"/>
                <a:gd name="T34" fmla="*/ 236 w 656"/>
                <a:gd name="T35" fmla="*/ 219 h 334"/>
                <a:gd name="T36" fmla="*/ 247 w 656"/>
                <a:gd name="T37" fmla="*/ 210 h 334"/>
                <a:gd name="T38" fmla="*/ 258 w 656"/>
                <a:gd name="T39" fmla="*/ 204 h 334"/>
                <a:gd name="T40" fmla="*/ 271 w 656"/>
                <a:gd name="T41" fmla="*/ 199 h 334"/>
                <a:gd name="T42" fmla="*/ 282 w 656"/>
                <a:gd name="T43" fmla="*/ 188 h 334"/>
                <a:gd name="T44" fmla="*/ 298 w 656"/>
                <a:gd name="T45" fmla="*/ 182 h 334"/>
                <a:gd name="T46" fmla="*/ 311 w 656"/>
                <a:gd name="T47" fmla="*/ 173 h 334"/>
                <a:gd name="T48" fmla="*/ 326 w 656"/>
                <a:gd name="T49" fmla="*/ 171 h 334"/>
                <a:gd name="T50" fmla="*/ 337 w 656"/>
                <a:gd name="T51" fmla="*/ 162 h 334"/>
                <a:gd name="T52" fmla="*/ 347 w 656"/>
                <a:gd name="T53" fmla="*/ 155 h 334"/>
                <a:gd name="T54" fmla="*/ 358 w 656"/>
                <a:gd name="T55" fmla="*/ 144 h 334"/>
                <a:gd name="T56" fmla="*/ 369 w 656"/>
                <a:gd name="T57" fmla="*/ 136 h 334"/>
                <a:gd name="T58" fmla="*/ 384 w 656"/>
                <a:gd name="T59" fmla="*/ 133 h 334"/>
                <a:gd name="T60" fmla="*/ 395 w 656"/>
                <a:gd name="T61" fmla="*/ 129 h 334"/>
                <a:gd name="T62" fmla="*/ 409 w 656"/>
                <a:gd name="T63" fmla="*/ 118 h 334"/>
                <a:gd name="T64" fmla="*/ 424 w 656"/>
                <a:gd name="T65" fmla="*/ 107 h 334"/>
                <a:gd name="T66" fmla="*/ 434 w 656"/>
                <a:gd name="T67" fmla="*/ 103 h 334"/>
                <a:gd name="T68" fmla="*/ 445 w 656"/>
                <a:gd name="T69" fmla="*/ 96 h 334"/>
                <a:gd name="T70" fmla="*/ 460 w 656"/>
                <a:gd name="T71" fmla="*/ 92 h 334"/>
                <a:gd name="T72" fmla="*/ 474 w 656"/>
                <a:gd name="T73" fmla="*/ 88 h 334"/>
                <a:gd name="T74" fmla="*/ 489 w 656"/>
                <a:gd name="T75" fmla="*/ 81 h 334"/>
                <a:gd name="T76" fmla="*/ 503 w 656"/>
                <a:gd name="T77" fmla="*/ 74 h 334"/>
                <a:gd name="T78" fmla="*/ 518 w 656"/>
                <a:gd name="T79" fmla="*/ 62 h 334"/>
                <a:gd name="T80" fmla="*/ 532 w 656"/>
                <a:gd name="T81" fmla="*/ 55 h 334"/>
                <a:gd name="T82" fmla="*/ 547 w 656"/>
                <a:gd name="T83" fmla="*/ 48 h 334"/>
                <a:gd name="T84" fmla="*/ 561 w 656"/>
                <a:gd name="T85" fmla="*/ 44 h 334"/>
                <a:gd name="T86" fmla="*/ 576 w 656"/>
                <a:gd name="T87" fmla="*/ 44 h 334"/>
                <a:gd name="T88" fmla="*/ 587 w 656"/>
                <a:gd name="T89" fmla="*/ 37 h 334"/>
                <a:gd name="T90" fmla="*/ 600 w 656"/>
                <a:gd name="T91" fmla="*/ 25 h 334"/>
                <a:gd name="T92" fmla="*/ 616 w 656"/>
                <a:gd name="T93" fmla="*/ 22 h 334"/>
                <a:gd name="T94" fmla="*/ 629 w 656"/>
                <a:gd name="T95" fmla="*/ 18 h 334"/>
                <a:gd name="T96" fmla="*/ 640 w 656"/>
                <a:gd name="T97" fmla="*/ 7 h 334"/>
                <a:gd name="T98" fmla="*/ 656 w 656"/>
                <a:gd name="T99" fmla="*/ 3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6" h="334">
                  <a:moveTo>
                    <a:pt x="0" y="334"/>
                  </a:moveTo>
                  <a:lnTo>
                    <a:pt x="4" y="334"/>
                  </a:lnTo>
                  <a:lnTo>
                    <a:pt x="8" y="330"/>
                  </a:lnTo>
                  <a:lnTo>
                    <a:pt x="11" y="330"/>
                  </a:lnTo>
                  <a:lnTo>
                    <a:pt x="15" y="330"/>
                  </a:lnTo>
                  <a:lnTo>
                    <a:pt x="19" y="326"/>
                  </a:lnTo>
                  <a:lnTo>
                    <a:pt x="22" y="326"/>
                  </a:lnTo>
                  <a:lnTo>
                    <a:pt x="26" y="322"/>
                  </a:lnTo>
                  <a:lnTo>
                    <a:pt x="26" y="319"/>
                  </a:lnTo>
                  <a:lnTo>
                    <a:pt x="29" y="319"/>
                  </a:lnTo>
                  <a:lnTo>
                    <a:pt x="33" y="319"/>
                  </a:lnTo>
                  <a:lnTo>
                    <a:pt x="37" y="315"/>
                  </a:lnTo>
                  <a:lnTo>
                    <a:pt x="40" y="311"/>
                  </a:lnTo>
                  <a:lnTo>
                    <a:pt x="44" y="308"/>
                  </a:lnTo>
                  <a:lnTo>
                    <a:pt x="48" y="308"/>
                  </a:lnTo>
                  <a:lnTo>
                    <a:pt x="51" y="304"/>
                  </a:lnTo>
                  <a:lnTo>
                    <a:pt x="55" y="304"/>
                  </a:lnTo>
                  <a:lnTo>
                    <a:pt x="58" y="304"/>
                  </a:lnTo>
                  <a:lnTo>
                    <a:pt x="62" y="304"/>
                  </a:lnTo>
                  <a:lnTo>
                    <a:pt x="66" y="300"/>
                  </a:lnTo>
                  <a:lnTo>
                    <a:pt x="69" y="297"/>
                  </a:lnTo>
                  <a:lnTo>
                    <a:pt x="73" y="293"/>
                  </a:lnTo>
                  <a:lnTo>
                    <a:pt x="77" y="293"/>
                  </a:lnTo>
                  <a:lnTo>
                    <a:pt x="80" y="289"/>
                  </a:lnTo>
                  <a:lnTo>
                    <a:pt x="84" y="289"/>
                  </a:lnTo>
                  <a:lnTo>
                    <a:pt x="87" y="289"/>
                  </a:lnTo>
                  <a:lnTo>
                    <a:pt x="91" y="285"/>
                  </a:lnTo>
                  <a:lnTo>
                    <a:pt x="95" y="285"/>
                  </a:lnTo>
                  <a:lnTo>
                    <a:pt x="98" y="285"/>
                  </a:lnTo>
                  <a:lnTo>
                    <a:pt x="102" y="285"/>
                  </a:lnTo>
                  <a:lnTo>
                    <a:pt x="106" y="282"/>
                  </a:lnTo>
                  <a:lnTo>
                    <a:pt x="109" y="278"/>
                  </a:lnTo>
                  <a:lnTo>
                    <a:pt x="113" y="278"/>
                  </a:lnTo>
                  <a:lnTo>
                    <a:pt x="116" y="278"/>
                  </a:lnTo>
                  <a:lnTo>
                    <a:pt x="120" y="274"/>
                  </a:lnTo>
                  <a:lnTo>
                    <a:pt x="124" y="274"/>
                  </a:lnTo>
                  <a:lnTo>
                    <a:pt x="124" y="271"/>
                  </a:lnTo>
                  <a:lnTo>
                    <a:pt x="127" y="271"/>
                  </a:lnTo>
                  <a:lnTo>
                    <a:pt x="131" y="267"/>
                  </a:lnTo>
                  <a:lnTo>
                    <a:pt x="135" y="267"/>
                  </a:lnTo>
                  <a:lnTo>
                    <a:pt x="138" y="267"/>
                  </a:lnTo>
                  <a:lnTo>
                    <a:pt x="142" y="263"/>
                  </a:lnTo>
                  <a:lnTo>
                    <a:pt x="145" y="263"/>
                  </a:lnTo>
                  <a:lnTo>
                    <a:pt x="149" y="263"/>
                  </a:lnTo>
                  <a:lnTo>
                    <a:pt x="153" y="263"/>
                  </a:lnTo>
                  <a:lnTo>
                    <a:pt x="156" y="260"/>
                  </a:lnTo>
                  <a:lnTo>
                    <a:pt x="160" y="260"/>
                  </a:lnTo>
                  <a:lnTo>
                    <a:pt x="164" y="260"/>
                  </a:lnTo>
                  <a:lnTo>
                    <a:pt x="167" y="256"/>
                  </a:lnTo>
                  <a:lnTo>
                    <a:pt x="171" y="252"/>
                  </a:lnTo>
                  <a:lnTo>
                    <a:pt x="174" y="248"/>
                  </a:lnTo>
                  <a:lnTo>
                    <a:pt x="178" y="248"/>
                  </a:lnTo>
                  <a:lnTo>
                    <a:pt x="182" y="248"/>
                  </a:lnTo>
                  <a:lnTo>
                    <a:pt x="185" y="248"/>
                  </a:lnTo>
                  <a:lnTo>
                    <a:pt x="185" y="245"/>
                  </a:lnTo>
                  <a:lnTo>
                    <a:pt x="189" y="245"/>
                  </a:lnTo>
                  <a:lnTo>
                    <a:pt x="193" y="245"/>
                  </a:lnTo>
                  <a:lnTo>
                    <a:pt x="193" y="241"/>
                  </a:lnTo>
                  <a:lnTo>
                    <a:pt x="196" y="241"/>
                  </a:lnTo>
                  <a:lnTo>
                    <a:pt x="200" y="241"/>
                  </a:lnTo>
                  <a:lnTo>
                    <a:pt x="203" y="241"/>
                  </a:lnTo>
                  <a:lnTo>
                    <a:pt x="207" y="237"/>
                  </a:lnTo>
                  <a:lnTo>
                    <a:pt x="211" y="237"/>
                  </a:lnTo>
                  <a:lnTo>
                    <a:pt x="214" y="234"/>
                  </a:lnTo>
                  <a:lnTo>
                    <a:pt x="218" y="230"/>
                  </a:lnTo>
                  <a:lnTo>
                    <a:pt x="222" y="230"/>
                  </a:lnTo>
                  <a:lnTo>
                    <a:pt x="225" y="226"/>
                  </a:lnTo>
                  <a:lnTo>
                    <a:pt x="225" y="223"/>
                  </a:lnTo>
                  <a:lnTo>
                    <a:pt x="229" y="223"/>
                  </a:lnTo>
                  <a:lnTo>
                    <a:pt x="231" y="223"/>
                  </a:lnTo>
                  <a:lnTo>
                    <a:pt x="231" y="219"/>
                  </a:lnTo>
                  <a:lnTo>
                    <a:pt x="236" y="219"/>
                  </a:lnTo>
                  <a:lnTo>
                    <a:pt x="240" y="215"/>
                  </a:lnTo>
                  <a:lnTo>
                    <a:pt x="243" y="215"/>
                  </a:lnTo>
                  <a:lnTo>
                    <a:pt x="243" y="210"/>
                  </a:lnTo>
                  <a:lnTo>
                    <a:pt x="247" y="210"/>
                  </a:lnTo>
                  <a:lnTo>
                    <a:pt x="251" y="208"/>
                  </a:lnTo>
                  <a:lnTo>
                    <a:pt x="254" y="208"/>
                  </a:lnTo>
                  <a:lnTo>
                    <a:pt x="254" y="204"/>
                  </a:lnTo>
                  <a:lnTo>
                    <a:pt x="258" y="204"/>
                  </a:lnTo>
                  <a:lnTo>
                    <a:pt x="260" y="204"/>
                  </a:lnTo>
                  <a:lnTo>
                    <a:pt x="265" y="199"/>
                  </a:lnTo>
                  <a:lnTo>
                    <a:pt x="269" y="199"/>
                  </a:lnTo>
                  <a:lnTo>
                    <a:pt x="271" y="199"/>
                  </a:lnTo>
                  <a:lnTo>
                    <a:pt x="271" y="197"/>
                  </a:lnTo>
                  <a:lnTo>
                    <a:pt x="276" y="193"/>
                  </a:lnTo>
                  <a:lnTo>
                    <a:pt x="280" y="188"/>
                  </a:lnTo>
                  <a:lnTo>
                    <a:pt x="282" y="188"/>
                  </a:lnTo>
                  <a:lnTo>
                    <a:pt x="287" y="186"/>
                  </a:lnTo>
                  <a:lnTo>
                    <a:pt x="289" y="186"/>
                  </a:lnTo>
                  <a:lnTo>
                    <a:pt x="293" y="182"/>
                  </a:lnTo>
                  <a:lnTo>
                    <a:pt x="298" y="182"/>
                  </a:lnTo>
                  <a:lnTo>
                    <a:pt x="300" y="177"/>
                  </a:lnTo>
                  <a:lnTo>
                    <a:pt x="304" y="173"/>
                  </a:lnTo>
                  <a:lnTo>
                    <a:pt x="309" y="173"/>
                  </a:lnTo>
                  <a:lnTo>
                    <a:pt x="311" y="173"/>
                  </a:lnTo>
                  <a:lnTo>
                    <a:pt x="315" y="173"/>
                  </a:lnTo>
                  <a:lnTo>
                    <a:pt x="318" y="173"/>
                  </a:lnTo>
                  <a:lnTo>
                    <a:pt x="322" y="171"/>
                  </a:lnTo>
                  <a:lnTo>
                    <a:pt x="326" y="171"/>
                  </a:lnTo>
                  <a:lnTo>
                    <a:pt x="329" y="166"/>
                  </a:lnTo>
                  <a:lnTo>
                    <a:pt x="329" y="162"/>
                  </a:lnTo>
                  <a:lnTo>
                    <a:pt x="333" y="162"/>
                  </a:lnTo>
                  <a:lnTo>
                    <a:pt x="337" y="162"/>
                  </a:lnTo>
                  <a:lnTo>
                    <a:pt x="340" y="162"/>
                  </a:lnTo>
                  <a:lnTo>
                    <a:pt x="340" y="159"/>
                  </a:lnTo>
                  <a:lnTo>
                    <a:pt x="344" y="155"/>
                  </a:lnTo>
                  <a:lnTo>
                    <a:pt x="347" y="155"/>
                  </a:lnTo>
                  <a:lnTo>
                    <a:pt x="351" y="151"/>
                  </a:lnTo>
                  <a:lnTo>
                    <a:pt x="351" y="144"/>
                  </a:lnTo>
                  <a:lnTo>
                    <a:pt x="355" y="144"/>
                  </a:lnTo>
                  <a:lnTo>
                    <a:pt x="358" y="144"/>
                  </a:lnTo>
                  <a:lnTo>
                    <a:pt x="362" y="144"/>
                  </a:lnTo>
                  <a:lnTo>
                    <a:pt x="366" y="140"/>
                  </a:lnTo>
                  <a:lnTo>
                    <a:pt x="369" y="140"/>
                  </a:lnTo>
                  <a:lnTo>
                    <a:pt x="369" y="136"/>
                  </a:lnTo>
                  <a:lnTo>
                    <a:pt x="373" y="136"/>
                  </a:lnTo>
                  <a:lnTo>
                    <a:pt x="376" y="136"/>
                  </a:lnTo>
                  <a:lnTo>
                    <a:pt x="380" y="133"/>
                  </a:lnTo>
                  <a:lnTo>
                    <a:pt x="384" y="133"/>
                  </a:lnTo>
                  <a:lnTo>
                    <a:pt x="387" y="133"/>
                  </a:lnTo>
                  <a:lnTo>
                    <a:pt x="391" y="133"/>
                  </a:lnTo>
                  <a:lnTo>
                    <a:pt x="391" y="129"/>
                  </a:lnTo>
                  <a:lnTo>
                    <a:pt x="395" y="129"/>
                  </a:lnTo>
                  <a:lnTo>
                    <a:pt x="398" y="125"/>
                  </a:lnTo>
                  <a:lnTo>
                    <a:pt x="402" y="122"/>
                  </a:lnTo>
                  <a:lnTo>
                    <a:pt x="405" y="118"/>
                  </a:lnTo>
                  <a:lnTo>
                    <a:pt x="409" y="118"/>
                  </a:lnTo>
                  <a:lnTo>
                    <a:pt x="413" y="118"/>
                  </a:lnTo>
                  <a:lnTo>
                    <a:pt x="416" y="114"/>
                  </a:lnTo>
                  <a:lnTo>
                    <a:pt x="420" y="114"/>
                  </a:lnTo>
                  <a:lnTo>
                    <a:pt x="424" y="107"/>
                  </a:lnTo>
                  <a:lnTo>
                    <a:pt x="427" y="107"/>
                  </a:lnTo>
                  <a:lnTo>
                    <a:pt x="431" y="107"/>
                  </a:lnTo>
                  <a:lnTo>
                    <a:pt x="431" y="103"/>
                  </a:lnTo>
                  <a:lnTo>
                    <a:pt x="434" y="103"/>
                  </a:lnTo>
                  <a:lnTo>
                    <a:pt x="438" y="99"/>
                  </a:lnTo>
                  <a:lnTo>
                    <a:pt x="438" y="96"/>
                  </a:lnTo>
                  <a:lnTo>
                    <a:pt x="442" y="96"/>
                  </a:lnTo>
                  <a:lnTo>
                    <a:pt x="445" y="96"/>
                  </a:lnTo>
                  <a:lnTo>
                    <a:pt x="449" y="96"/>
                  </a:lnTo>
                  <a:lnTo>
                    <a:pt x="453" y="96"/>
                  </a:lnTo>
                  <a:lnTo>
                    <a:pt x="456" y="96"/>
                  </a:lnTo>
                  <a:lnTo>
                    <a:pt x="460" y="92"/>
                  </a:lnTo>
                  <a:lnTo>
                    <a:pt x="463" y="92"/>
                  </a:lnTo>
                  <a:lnTo>
                    <a:pt x="467" y="92"/>
                  </a:lnTo>
                  <a:lnTo>
                    <a:pt x="471" y="88"/>
                  </a:lnTo>
                  <a:lnTo>
                    <a:pt x="474" y="88"/>
                  </a:lnTo>
                  <a:lnTo>
                    <a:pt x="478" y="85"/>
                  </a:lnTo>
                  <a:lnTo>
                    <a:pt x="482" y="85"/>
                  </a:lnTo>
                  <a:lnTo>
                    <a:pt x="485" y="85"/>
                  </a:lnTo>
                  <a:lnTo>
                    <a:pt x="489" y="81"/>
                  </a:lnTo>
                  <a:lnTo>
                    <a:pt x="492" y="77"/>
                  </a:lnTo>
                  <a:lnTo>
                    <a:pt x="496" y="77"/>
                  </a:lnTo>
                  <a:lnTo>
                    <a:pt x="500" y="77"/>
                  </a:lnTo>
                  <a:lnTo>
                    <a:pt x="503" y="74"/>
                  </a:lnTo>
                  <a:lnTo>
                    <a:pt x="507" y="74"/>
                  </a:lnTo>
                  <a:lnTo>
                    <a:pt x="511" y="70"/>
                  </a:lnTo>
                  <a:lnTo>
                    <a:pt x="514" y="70"/>
                  </a:lnTo>
                  <a:lnTo>
                    <a:pt x="518" y="62"/>
                  </a:lnTo>
                  <a:lnTo>
                    <a:pt x="522" y="62"/>
                  </a:lnTo>
                  <a:lnTo>
                    <a:pt x="525" y="59"/>
                  </a:lnTo>
                  <a:lnTo>
                    <a:pt x="529" y="59"/>
                  </a:lnTo>
                  <a:lnTo>
                    <a:pt x="532" y="55"/>
                  </a:lnTo>
                  <a:lnTo>
                    <a:pt x="536" y="51"/>
                  </a:lnTo>
                  <a:lnTo>
                    <a:pt x="540" y="51"/>
                  </a:lnTo>
                  <a:lnTo>
                    <a:pt x="543" y="51"/>
                  </a:lnTo>
                  <a:lnTo>
                    <a:pt x="547" y="48"/>
                  </a:lnTo>
                  <a:lnTo>
                    <a:pt x="551" y="48"/>
                  </a:lnTo>
                  <a:lnTo>
                    <a:pt x="554" y="48"/>
                  </a:lnTo>
                  <a:lnTo>
                    <a:pt x="558" y="44"/>
                  </a:lnTo>
                  <a:lnTo>
                    <a:pt x="561" y="44"/>
                  </a:lnTo>
                  <a:lnTo>
                    <a:pt x="565" y="44"/>
                  </a:lnTo>
                  <a:lnTo>
                    <a:pt x="569" y="44"/>
                  </a:lnTo>
                  <a:lnTo>
                    <a:pt x="572" y="44"/>
                  </a:lnTo>
                  <a:lnTo>
                    <a:pt x="576" y="44"/>
                  </a:lnTo>
                  <a:lnTo>
                    <a:pt x="576" y="37"/>
                  </a:lnTo>
                  <a:lnTo>
                    <a:pt x="580" y="37"/>
                  </a:lnTo>
                  <a:lnTo>
                    <a:pt x="583" y="37"/>
                  </a:lnTo>
                  <a:lnTo>
                    <a:pt x="587" y="37"/>
                  </a:lnTo>
                  <a:lnTo>
                    <a:pt x="589" y="33"/>
                  </a:lnTo>
                  <a:lnTo>
                    <a:pt x="594" y="33"/>
                  </a:lnTo>
                  <a:lnTo>
                    <a:pt x="598" y="29"/>
                  </a:lnTo>
                  <a:lnTo>
                    <a:pt x="600" y="25"/>
                  </a:lnTo>
                  <a:lnTo>
                    <a:pt x="605" y="25"/>
                  </a:lnTo>
                  <a:lnTo>
                    <a:pt x="609" y="25"/>
                  </a:lnTo>
                  <a:lnTo>
                    <a:pt x="611" y="22"/>
                  </a:lnTo>
                  <a:lnTo>
                    <a:pt x="616" y="22"/>
                  </a:lnTo>
                  <a:lnTo>
                    <a:pt x="618" y="22"/>
                  </a:lnTo>
                  <a:lnTo>
                    <a:pt x="622" y="18"/>
                  </a:lnTo>
                  <a:lnTo>
                    <a:pt x="627" y="18"/>
                  </a:lnTo>
                  <a:lnTo>
                    <a:pt x="629" y="18"/>
                  </a:lnTo>
                  <a:lnTo>
                    <a:pt x="634" y="14"/>
                  </a:lnTo>
                  <a:lnTo>
                    <a:pt x="638" y="14"/>
                  </a:lnTo>
                  <a:lnTo>
                    <a:pt x="638" y="11"/>
                  </a:lnTo>
                  <a:lnTo>
                    <a:pt x="640" y="7"/>
                  </a:lnTo>
                  <a:lnTo>
                    <a:pt x="645" y="7"/>
                  </a:lnTo>
                  <a:lnTo>
                    <a:pt x="647" y="3"/>
                  </a:lnTo>
                  <a:lnTo>
                    <a:pt x="651" y="3"/>
                  </a:lnTo>
                  <a:lnTo>
                    <a:pt x="656" y="3"/>
                  </a:lnTo>
                  <a:lnTo>
                    <a:pt x="656" y="0"/>
                  </a:lnTo>
                </a:path>
              </a:pathLst>
            </a:custGeom>
            <a:noFill/>
            <a:ln w="30163"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78" name="Freeform 282">
              <a:extLst>
                <a:ext uri="{FF2B5EF4-FFF2-40B4-BE49-F238E27FC236}">
                  <a16:creationId xmlns:a16="http://schemas.microsoft.com/office/drawing/2014/main" id="{AF03B7DB-6536-0338-A303-CFAB42E97BCD}"/>
                </a:ext>
              </a:extLst>
            </p:cNvPr>
            <p:cNvSpPr>
              <a:spLocks/>
            </p:cNvSpPr>
            <p:nvPr/>
          </p:nvSpPr>
          <p:spPr bwMode="auto">
            <a:xfrm>
              <a:off x="5362575" y="2319338"/>
              <a:ext cx="1009650" cy="509587"/>
            </a:xfrm>
            <a:custGeom>
              <a:avLst/>
              <a:gdLst>
                <a:gd name="T0" fmla="*/ 11 w 636"/>
                <a:gd name="T1" fmla="*/ 321 h 321"/>
                <a:gd name="T2" fmla="*/ 20 w 636"/>
                <a:gd name="T3" fmla="*/ 317 h 321"/>
                <a:gd name="T4" fmla="*/ 31 w 636"/>
                <a:gd name="T5" fmla="*/ 308 h 321"/>
                <a:gd name="T6" fmla="*/ 42 w 636"/>
                <a:gd name="T7" fmla="*/ 297 h 321"/>
                <a:gd name="T8" fmla="*/ 53 w 636"/>
                <a:gd name="T9" fmla="*/ 290 h 321"/>
                <a:gd name="T10" fmla="*/ 68 w 636"/>
                <a:gd name="T11" fmla="*/ 286 h 321"/>
                <a:gd name="T12" fmla="*/ 78 w 636"/>
                <a:gd name="T13" fmla="*/ 284 h 321"/>
                <a:gd name="T14" fmla="*/ 89 w 636"/>
                <a:gd name="T15" fmla="*/ 279 h 321"/>
                <a:gd name="T16" fmla="*/ 100 w 636"/>
                <a:gd name="T17" fmla="*/ 271 h 321"/>
                <a:gd name="T18" fmla="*/ 111 w 636"/>
                <a:gd name="T19" fmla="*/ 264 h 321"/>
                <a:gd name="T20" fmla="*/ 126 w 636"/>
                <a:gd name="T21" fmla="*/ 253 h 321"/>
                <a:gd name="T22" fmla="*/ 136 w 636"/>
                <a:gd name="T23" fmla="*/ 246 h 321"/>
                <a:gd name="T24" fmla="*/ 151 w 636"/>
                <a:gd name="T25" fmla="*/ 234 h 321"/>
                <a:gd name="T26" fmla="*/ 165 w 636"/>
                <a:gd name="T27" fmla="*/ 234 h 321"/>
                <a:gd name="T28" fmla="*/ 176 w 636"/>
                <a:gd name="T29" fmla="*/ 227 h 321"/>
                <a:gd name="T30" fmla="*/ 191 w 636"/>
                <a:gd name="T31" fmla="*/ 223 h 321"/>
                <a:gd name="T32" fmla="*/ 202 w 636"/>
                <a:gd name="T33" fmla="*/ 209 h 321"/>
                <a:gd name="T34" fmla="*/ 213 w 636"/>
                <a:gd name="T35" fmla="*/ 205 h 321"/>
                <a:gd name="T36" fmla="*/ 223 w 636"/>
                <a:gd name="T37" fmla="*/ 197 h 321"/>
                <a:gd name="T38" fmla="*/ 238 w 636"/>
                <a:gd name="T39" fmla="*/ 190 h 321"/>
                <a:gd name="T40" fmla="*/ 251 w 636"/>
                <a:gd name="T41" fmla="*/ 186 h 321"/>
                <a:gd name="T42" fmla="*/ 267 w 636"/>
                <a:gd name="T43" fmla="*/ 183 h 321"/>
                <a:gd name="T44" fmla="*/ 280 w 636"/>
                <a:gd name="T45" fmla="*/ 179 h 321"/>
                <a:gd name="T46" fmla="*/ 296 w 636"/>
                <a:gd name="T47" fmla="*/ 164 h 321"/>
                <a:gd name="T48" fmla="*/ 309 w 636"/>
                <a:gd name="T49" fmla="*/ 164 h 321"/>
                <a:gd name="T50" fmla="*/ 324 w 636"/>
                <a:gd name="T51" fmla="*/ 157 h 321"/>
                <a:gd name="T52" fmla="*/ 338 w 636"/>
                <a:gd name="T53" fmla="*/ 149 h 321"/>
                <a:gd name="T54" fmla="*/ 353 w 636"/>
                <a:gd name="T55" fmla="*/ 149 h 321"/>
                <a:gd name="T56" fmla="*/ 364 w 636"/>
                <a:gd name="T57" fmla="*/ 134 h 321"/>
                <a:gd name="T58" fmla="*/ 375 w 636"/>
                <a:gd name="T59" fmla="*/ 122 h 321"/>
                <a:gd name="T60" fmla="*/ 389 w 636"/>
                <a:gd name="T61" fmla="*/ 111 h 321"/>
                <a:gd name="T62" fmla="*/ 400 w 636"/>
                <a:gd name="T63" fmla="*/ 105 h 321"/>
                <a:gd name="T64" fmla="*/ 415 w 636"/>
                <a:gd name="T65" fmla="*/ 105 h 321"/>
                <a:gd name="T66" fmla="*/ 425 w 636"/>
                <a:gd name="T67" fmla="*/ 96 h 321"/>
                <a:gd name="T68" fmla="*/ 440 w 636"/>
                <a:gd name="T69" fmla="*/ 94 h 321"/>
                <a:gd name="T70" fmla="*/ 454 w 636"/>
                <a:gd name="T71" fmla="*/ 89 h 321"/>
                <a:gd name="T72" fmla="*/ 469 w 636"/>
                <a:gd name="T73" fmla="*/ 85 h 321"/>
                <a:gd name="T74" fmla="*/ 480 w 636"/>
                <a:gd name="T75" fmla="*/ 78 h 321"/>
                <a:gd name="T76" fmla="*/ 491 w 636"/>
                <a:gd name="T77" fmla="*/ 67 h 321"/>
                <a:gd name="T78" fmla="*/ 505 w 636"/>
                <a:gd name="T79" fmla="*/ 67 h 321"/>
                <a:gd name="T80" fmla="*/ 516 w 636"/>
                <a:gd name="T81" fmla="*/ 56 h 321"/>
                <a:gd name="T82" fmla="*/ 531 w 636"/>
                <a:gd name="T83" fmla="*/ 52 h 321"/>
                <a:gd name="T84" fmla="*/ 541 w 636"/>
                <a:gd name="T85" fmla="*/ 48 h 321"/>
                <a:gd name="T86" fmla="*/ 556 w 636"/>
                <a:gd name="T87" fmla="*/ 45 h 321"/>
                <a:gd name="T88" fmla="*/ 567 w 636"/>
                <a:gd name="T89" fmla="*/ 41 h 321"/>
                <a:gd name="T90" fmla="*/ 581 w 636"/>
                <a:gd name="T91" fmla="*/ 37 h 321"/>
                <a:gd name="T92" fmla="*/ 596 w 636"/>
                <a:gd name="T93" fmla="*/ 30 h 321"/>
                <a:gd name="T94" fmla="*/ 607 w 636"/>
                <a:gd name="T95" fmla="*/ 15 h 321"/>
                <a:gd name="T96" fmla="*/ 620 w 636"/>
                <a:gd name="T97" fmla="*/ 15 h 321"/>
                <a:gd name="T98" fmla="*/ 636 w 636"/>
                <a:gd name="T99" fmla="*/ 4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36" h="321">
                  <a:moveTo>
                    <a:pt x="0" y="321"/>
                  </a:moveTo>
                  <a:lnTo>
                    <a:pt x="2" y="321"/>
                  </a:lnTo>
                  <a:lnTo>
                    <a:pt x="6" y="321"/>
                  </a:lnTo>
                  <a:lnTo>
                    <a:pt x="11" y="321"/>
                  </a:lnTo>
                  <a:lnTo>
                    <a:pt x="11" y="317"/>
                  </a:lnTo>
                  <a:lnTo>
                    <a:pt x="13" y="317"/>
                  </a:lnTo>
                  <a:lnTo>
                    <a:pt x="17" y="317"/>
                  </a:lnTo>
                  <a:lnTo>
                    <a:pt x="20" y="317"/>
                  </a:lnTo>
                  <a:lnTo>
                    <a:pt x="24" y="317"/>
                  </a:lnTo>
                  <a:lnTo>
                    <a:pt x="28" y="313"/>
                  </a:lnTo>
                  <a:lnTo>
                    <a:pt x="28" y="308"/>
                  </a:lnTo>
                  <a:lnTo>
                    <a:pt x="31" y="308"/>
                  </a:lnTo>
                  <a:lnTo>
                    <a:pt x="35" y="306"/>
                  </a:lnTo>
                  <a:lnTo>
                    <a:pt x="39" y="306"/>
                  </a:lnTo>
                  <a:lnTo>
                    <a:pt x="39" y="301"/>
                  </a:lnTo>
                  <a:lnTo>
                    <a:pt x="42" y="297"/>
                  </a:lnTo>
                  <a:lnTo>
                    <a:pt x="46" y="297"/>
                  </a:lnTo>
                  <a:lnTo>
                    <a:pt x="49" y="295"/>
                  </a:lnTo>
                  <a:lnTo>
                    <a:pt x="49" y="290"/>
                  </a:lnTo>
                  <a:lnTo>
                    <a:pt x="53" y="290"/>
                  </a:lnTo>
                  <a:lnTo>
                    <a:pt x="57" y="290"/>
                  </a:lnTo>
                  <a:lnTo>
                    <a:pt x="60" y="286"/>
                  </a:lnTo>
                  <a:lnTo>
                    <a:pt x="64" y="286"/>
                  </a:lnTo>
                  <a:lnTo>
                    <a:pt x="68" y="286"/>
                  </a:lnTo>
                  <a:lnTo>
                    <a:pt x="71" y="286"/>
                  </a:lnTo>
                  <a:lnTo>
                    <a:pt x="75" y="286"/>
                  </a:lnTo>
                  <a:lnTo>
                    <a:pt x="78" y="286"/>
                  </a:lnTo>
                  <a:lnTo>
                    <a:pt x="78" y="284"/>
                  </a:lnTo>
                  <a:lnTo>
                    <a:pt x="82" y="284"/>
                  </a:lnTo>
                  <a:lnTo>
                    <a:pt x="86" y="284"/>
                  </a:lnTo>
                  <a:lnTo>
                    <a:pt x="86" y="279"/>
                  </a:lnTo>
                  <a:lnTo>
                    <a:pt x="89" y="279"/>
                  </a:lnTo>
                  <a:lnTo>
                    <a:pt x="93" y="279"/>
                  </a:lnTo>
                  <a:lnTo>
                    <a:pt x="97" y="275"/>
                  </a:lnTo>
                  <a:lnTo>
                    <a:pt x="97" y="271"/>
                  </a:lnTo>
                  <a:lnTo>
                    <a:pt x="100" y="271"/>
                  </a:lnTo>
                  <a:lnTo>
                    <a:pt x="104" y="271"/>
                  </a:lnTo>
                  <a:lnTo>
                    <a:pt x="107" y="268"/>
                  </a:lnTo>
                  <a:lnTo>
                    <a:pt x="107" y="264"/>
                  </a:lnTo>
                  <a:lnTo>
                    <a:pt x="111" y="264"/>
                  </a:lnTo>
                  <a:lnTo>
                    <a:pt x="115" y="260"/>
                  </a:lnTo>
                  <a:lnTo>
                    <a:pt x="118" y="260"/>
                  </a:lnTo>
                  <a:lnTo>
                    <a:pt x="122" y="253"/>
                  </a:lnTo>
                  <a:lnTo>
                    <a:pt x="126" y="253"/>
                  </a:lnTo>
                  <a:lnTo>
                    <a:pt x="129" y="253"/>
                  </a:lnTo>
                  <a:lnTo>
                    <a:pt x="133" y="249"/>
                  </a:lnTo>
                  <a:lnTo>
                    <a:pt x="136" y="249"/>
                  </a:lnTo>
                  <a:lnTo>
                    <a:pt x="136" y="246"/>
                  </a:lnTo>
                  <a:lnTo>
                    <a:pt x="140" y="242"/>
                  </a:lnTo>
                  <a:lnTo>
                    <a:pt x="144" y="242"/>
                  </a:lnTo>
                  <a:lnTo>
                    <a:pt x="147" y="238"/>
                  </a:lnTo>
                  <a:lnTo>
                    <a:pt x="151" y="234"/>
                  </a:lnTo>
                  <a:lnTo>
                    <a:pt x="155" y="234"/>
                  </a:lnTo>
                  <a:lnTo>
                    <a:pt x="158" y="234"/>
                  </a:lnTo>
                  <a:lnTo>
                    <a:pt x="162" y="234"/>
                  </a:lnTo>
                  <a:lnTo>
                    <a:pt x="165" y="234"/>
                  </a:lnTo>
                  <a:lnTo>
                    <a:pt x="165" y="231"/>
                  </a:lnTo>
                  <a:lnTo>
                    <a:pt x="169" y="231"/>
                  </a:lnTo>
                  <a:lnTo>
                    <a:pt x="173" y="227"/>
                  </a:lnTo>
                  <a:lnTo>
                    <a:pt x="176" y="227"/>
                  </a:lnTo>
                  <a:lnTo>
                    <a:pt x="180" y="227"/>
                  </a:lnTo>
                  <a:lnTo>
                    <a:pt x="184" y="223"/>
                  </a:lnTo>
                  <a:lnTo>
                    <a:pt x="187" y="223"/>
                  </a:lnTo>
                  <a:lnTo>
                    <a:pt x="191" y="223"/>
                  </a:lnTo>
                  <a:lnTo>
                    <a:pt x="194" y="220"/>
                  </a:lnTo>
                  <a:lnTo>
                    <a:pt x="194" y="212"/>
                  </a:lnTo>
                  <a:lnTo>
                    <a:pt x="198" y="212"/>
                  </a:lnTo>
                  <a:lnTo>
                    <a:pt x="202" y="209"/>
                  </a:lnTo>
                  <a:lnTo>
                    <a:pt x="205" y="209"/>
                  </a:lnTo>
                  <a:lnTo>
                    <a:pt x="205" y="205"/>
                  </a:lnTo>
                  <a:lnTo>
                    <a:pt x="209" y="205"/>
                  </a:lnTo>
                  <a:lnTo>
                    <a:pt x="213" y="205"/>
                  </a:lnTo>
                  <a:lnTo>
                    <a:pt x="216" y="205"/>
                  </a:lnTo>
                  <a:lnTo>
                    <a:pt x="220" y="201"/>
                  </a:lnTo>
                  <a:lnTo>
                    <a:pt x="223" y="201"/>
                  </a:lnTo>
                  <a:lnTo>
                    <a:pt x="223" y="197"/>
                  </a:lnTo>
                  <a:lnTo>
                    <a:pt x="227" y="197"/>
                  </a:lnTo>
                  <a:lnTo>
                    <a:pt x="231" y="194"/>
                  </a:lnTo>
                  <a:lnTo>
                    <a:pt x="234" y="190"/>
                  </a:lnTo>
                  <a:lnTo>
                    <a:pt x="238" y="190"/>
                  </a:lnTo>
                  <a:lnTo>
                    <a:pt x="242" y="190"/>
                  </a:lnTo>
                  <a:lnTo>
                    <a:pt x="245" y="190"/>
                  </a:lnTo>
                  <a:lnTo>
                    <a:pt x="249" y="190"/>
                  </a:lnTo>
                  <a:lnTo>
                    <a:pt x="251" y="186"/>
                  </a:lnTo>
                  <a:lnTo>
                    <a:pt x="256" y="186"/>
                  </a:lnTo>
                  <a:lnTo>
                    <a:pt x="260" y="186"/>
                  </a:lnTo>
                  <a:lnTo>
                    <a:pt x="262" y="183"/>
                  </a:lnTo>
                  <a:lnTo>
                    <a:pt x="267" y="183"/>
                  </a:lnTo>
                  <a:lnTo>
                    <a:pt x="271" y="183"/>
                  </a:lnTo>
                  <a:lnTo>
                    <a:pt x="274" y="179"/>
                  </a:lnTo>
                  <a:lnTo>
                    <a:pt x="278" y="179"/>
                  </a:lnTo>
                  <a:lnTo>
                    <a:pt x="280" y="179"/>
                  </a:lnTo>
                  <a:lnTo>
                    <a:pt x="285" y="171"/>
                  </a:lnTo>
                  <a:lnTo>
                    <a:pt x="289" y="171"/>
                  </a:lnTo>
                  <a:lnTo>
                    <a:pt x="291" y="168"/>
                  </a:lnTo>
                  <a:lnTo>
                    <a:pt x="296" y="164"/>
                  </a:lnTo>
                  <a:lnTo>
                    <a:pt x="300" y="164"/>
                  </a:lnTo>
                  <a:lnTo>
                    <a:pt x="302" y="164"/>
                  </a:lnTo>
                  <a:lnTo>
                    <a:pt x="307" y="164"/>
                  </a:lnTo>
                  <a:lnTo>
                    <a:pt x="309" y="164"/>
                  </a:lnTo>
                  <a:lnTo>
                    <a:pt x="313" y="164"/>
                  </a:lnTo>
                  <a:lnTo>
                    <a:pt x="318" y="160"/>
                  </a:lnTo>
                  <a:lnTo>
                    <a:pt x="320" y="157"/>
                  </a:lnTo>
                  <a:lnTo>
                    <a:pt x="324" y="157"/>
                  </a:lnTo>
                  <a:lnTo>
                    <a:pt x="329" y="157"/>
                  </a:lnTo>
                  <a:lnTo>
                    <a:pt x="331" y="157"/>
                  </a:lnTo>
                  <a:lnTo>
                    <a:pt x="335" y="157"/>
                  </a:lnTo>
                  <a:lnTo>
                    <a:pt x="338" y="149"/>
                  </a:lnTo>
                  <a:lnTo>
                    <a:pt x="342" y="149"/>
                  </a:lnTo>
                  <a:lnTo>
                    <a:pt x="346" y="149"/>
                  </a:lnTo>
                  <a:lnTo>
                    <a:pt x="349" y="149"/>
                  </a:lnTo>
                  <a:lnTo>
                    <a:pt x="353" y="149"/>
                  </a:lnTo>
                  <a:lnTo>
                    <a:pt x="357" y="142"/>
                  </a:lnTo>
                  <a:lnTo>
                    <a:pt x="360" y="142"/>
                  </a:lnTo>
                  <a:lnTo>
                    <a:pt x="360" y="138"/>
                  </a:lnTo>
                  <a:lnTo>
                    <a:pt x="364" y="134"/>
                  </a:lnTo>
                  <a:lnTo>
                    <a:pt x="367" y="134"/>
                  </a:lnTo>
                  <a:lnTo>
                    <a:pt x="371" y="131"/>
                  </a:lnTo>
                  <a:lnTo>
                    <a:pt x="371" y="127"/>
                  </a:lnTo>
                  <a:lnTo>
                    <a:pt x="375" y="122"/>
                  </a:lnTo>
                  <a:lnTo>
                    <a:pt x="378" y="122"/>
                  </a:lnTo>
                  <a:lnTo>
                    <a:pt x="382" y="120"/>
                  </a:lnTo>
                  <a:lnTo>
                    <a:pt x="386" y="111"/>
                  </a:lnTo>
                  <a:lnTo>
                    <a:pt x="389" y="111"/>
                  </a:lnTo>
                  <a:lnTo>
                    <a:pt x="393" y="111"/>
                  </a:lnTo>
                  <a:lnTo>
                    <a:pt x="396" y="111"/>
                  </a:lnTo>
                  <a:lnTo>
                    <a:pt x="400" y="109"/>
                  </a:lnTo>
                  <a:lnTo>
                    <a:pt x="400" y="105"/>
                  </a:lnTo>
                  <a:lnTo>
                    <a:pt x="404" y="105"/>
                  </a:lnTo>
                  <a:lnTo>
                    <a:pt x="407" y="105"/>
                  </a:lnTo>
                  <a:lnTo>
                    <a:pt x="411" y="105"/>
                  </a:lnTo>
                  <a:lnTo>
                    <a:pt x="415" y="105"/>
                  </a:lnTo>
                  <a:lnTo>
                    <a:pt x="418" y="105"/>
                  </a:lnTo>
                  <a:lnTo>
                    <a:pt x="422" y="100"/>
                  </a:lnTo>
                  <a:lnTo>
                    <a:pt x="422" y="96"/>
                  </a:lnTo>
                  <a:lnTo>
                    <a:pt x="425" y="96"/>
                  </a:lnTo>
                  <a:lnTo>
                    <a:pt x="429" y="96"/>
                  </a:lnTo>
                  <a:lnTo>
                    <a:pt x="433" y="96"/>
                  </a:lnTo>
                  <a:lnTo>
                    <a:pt x="436" y="94"/>
                  </a:lnTo>
                  <a:lnTo>
                    <a:pt x="440" y="94"/>
                  </a:lnTo>
                  <a:lnTo>
                    <a:pt x="444" y="94"/>
                  </a:lnTo>
                  <a:lnTo>
                    <a:pt x="447" y="94"/>
                  </a:lnTo>
                  <a:lnTo>
                    <a:pt x="451" y="89"/>
                  </a:lnTo>
                  <a:lnTo>
                    <a:pt x="454" y="89"/>
                  </a:lnTo>
                  <a:lnTo>
                    <a:pt x="458" y="89"/>
                  </a:lnTo>
                  <a:lnTo>
                    <a:pt x="462" y="85"/>
                  </a:lnTo>
                  <a:lnTo>
                    <a:pt x="465" y="85"/>
                  </a:lnTo>
                  <a:lnTo>
                    <a:pt x="469" y="85"/>
                  </a:lnTo>
                  <a:lnTo>
                    <a:pt x="469" y="83"/>
                  </a:lnTo>
                  <a:lnTo>
                    <a:pt x="473" y="83"/>
                  </a:lnTo>
                  <a:lnTo>
                    <a:pt x="476" y="78"/>
                  </a:lnTo>
                  <a:lnTo>
                    <a:pt x="480" y="78"/>
                  </a:lnTo>
                  <a:lnTo>
                    <a:pt x="483" y="74"/>
                  </a:lnTo>
                  <a:lnTo>
                    <a:pt x="487" y="74"/>
                  </a:lnTo>
                  <a:lnTo>
                    <a:pt x="491" y="72"/>
                  </a:lnTo>
                  <a:lnTo>
                    <a:pt x="491" y="67"/>
                  </a:lnTo>
                  <a:lnTo>
                    <a:pt x="494" y="67"/>
                  </a:lnTo>
                  <a:lnTo>
                    <a:pt x="498" y="67"/>
                  </a:lnTo>
                  <a:lnTo>
                    <a:pt x="502" y="67"/>
                  </a:lnTo>
                  <a:lnTo>
                    <a:pt x="505" y="67"/>
                  </a:lnTo>
                  <a:lnTo>
                    <a:pt x="509" y="63"/>
                  </a:lnTo>
                  <a:lnTo>
                    <a:pt x="509" y="59"/>
                  </a:lnTo>
                  <a:lnTo>
                    <a:pt x="512" y="59"/>
                  </a:lnTo>
                  <a:lnTo>
                    <a:pt x="516" y="56"/>
                  </a:lnTo>
                  <a:lnTo>
                    <a:pt x="520" y="56"/>
                  </a:lnTo>
                  <a:lnTo>
                    <a:pt x="523" y="52"/>
                  </a:lnTo>
                  <a:lnTo>
                    <a:pt x="527" y="52"/>
                  </a:lnTo>
                  <a:lnTo>
                    <a:pt x="531" y="52"/>
                  </a:lnTo>
                  <a:lnTo>
                    <a:pt x="534" y="52"/>
                  </a:lnTo>
                  <a:lnTo>
                    <a:pt x="538" y="52"/>
                  </a:lnTo>
                  <a:lnTo>
                    <a:pt x="538" y="48"/>
                  </a:lnTo>
                  <a:lnTo>
                    <a:pt x="541" y="48"/>
                  </a:lnTo>
                  <a:lnTo>
                    <a:pt x="545" y="48"/>
                  </a:lnTo>
                  <a:lnTo>
                    <a:pt x="549" y="48"/>
                  </a:lnTo>
                  <a:lnTo>
                    <a:pt x="552" y="45"/>
                  </a:lnTo>
                  <a:lnTo>
                    <a:pt x="556" y="45"/>
                  </a:lnTo>
                  <a:lnTo>
                    <a:pt x="560" y="45"/>
                  </a:lnTo>
                  <a:lnTo>
                    <a:pt x="563" y="45"/>
                  </a:lnTo>
                  <a:lnTo>
                    <a:pt x="567" y="45"/>
                  </a:lnTo>
                  <a:lnTo>
                    <a:pt x="567" y="41"/>
                  </a:lnTo>
                  <a:lnTo>
                    <a:pt x="571" y="37"/>
                  </a:lnTo>
                  <a:lnTo>
                    <a:pt x="574" y="37"/>
                  </a:lnTo>
                  <a:lnTo>
                    <a:pt x="578" y="37"/>
                  </a:lnTo>
                  <a:lnTo>
                    <a:pt x="581" y="37"/>
                  </a:lnTo>
                  <a:lnTo>
                    <a:pt x="585" y="34"/>
                  </a:lnTo>
                  <a:lnTo>
                    <a:pt x="589" y="34"/>
                  </a:lnTo>
                  <a:lnTo>
                    <a:pt x="592" y="34"/>
                  </a:lnTo>
                  <a:lnTo>
                    <a:pt x="596" y="30"/>
                  </a:lnTo>
                  <a:lnTo>
                    <a:pt x="600" y="30"/>
                  </a:lnTo>
                  <a:lnTo>
                    <a:pt x="600" y="26"/>
                  </a:lnTo>
                  <a:lnTo>
                    <a:pt x="603" y="22"/>
                  </a:lnTo>
                  <a:lnTo>
                    <a:pt x="607" y="15"/>
                  </a:lnTo>
                  <a:lnTo>
                    <a:pt x="609" y="15"/>
                  </a:lnTo>
                  <a:lnTo>
                    <a:pt x="614" y="15"/>
                  </a:lnTo>
                  <a:lnTo>
                    <a:pt x="618" y="15"/>
                  </a:lnTo>
                  <a:lnTo>
                    <a:pt x="620" y="15"/>
                  </a:lnTo>
                  <a:lnTo>
                    <a:pt x="625" y="8"/>
                  </a:lnTo>
                  <a:lnTo>
                    <a:pt x="629" y="8"/>
                  </a:lnTo>
                  <a:lnTo>
                    <a:pt x="631" y="8"/>
                  </a:lnTo>
                  <a:lnTo>
                    <a:pt x="636" y="4"/>
                  </a:lnTo>
                  <a:lnTo>
                    <a:pt x="636" y="0"/>
                  </a:lnTo>
                </a:path>
              </a:pathLst>
            </a:custGeom>
            <a:noFill/>
            <a:ln w="30163"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80" name="Freeform 283">
              <a:extLst>
                <a:ext uri="{FF2B5EF4-FFF2-40B4-BE49-F238E27FC236}">
                  <a16:creationId xmlns:a16="http://schemas.microsoft.com/office/drawing/2014/main" id="{10B12184-1763-9048-1027-E9EEDC1B5112}"/>
                </a:ext>
              </a:extLst>
            </p:cNvPr>
            <p:cNvSpPr>
              <a:spLocks/>
            </p:cNvSpPr>
            <p:nvPr/>
          </p:nvSpPr>
          <p:spPr bwMode="auto">
            <a:xfrm>
              <a:off x="6372225" y="2041525"/>
              <a:ext cx="600075" cy="277812"/>
            </a:xfrm>
            <a:custGeom>
              <a:avLst/>
              <a:gdLst>
                <a:gd name="T0" fmla="*/ 2 w 378"/>
                <a:gd name="T1" fmla="*/ 175 h 175"/>
                <a:gd name="T2" fmla="*/ 11 w 378"/>
                <a:gd name="T3" fmla="*/ 175 h 175"/>
                <a:gd name="T4" fmla="*/ 13 w 378"/>
                <a:gd name="T5" fmla="*/ 172 h 175"/>
                <a:gd name="T6" fmla="*/ 22 w 378"/>
                <a:gd name="T7" fmla="*/ 172 h 175"/>
                <a:gd name="T8" fmla="*/ 24 w 378"/>
                <a:gd name="T9" fmla="*/ 164 h 175"/>
                <a:gd name="T10" fmla="*/ 31 w 378"/>
                <a:gd name="T11" fmla="*/ 164 h 175"/>
                <a:gd name="T12" fmla="*/ 40 w 378"/>
                <a:gd name="T13" fmla="*/ 164 h 175"/>
                <a:gd name="T14" fmla="*/ 46 w 378"/>
                <a:gd name="T15" fmla="*/ 164 h 175"/>
                <a:gd name="T16" fmla="*/ 51 w 378"/>
                <a:gd name="T17" fmla="*/ 160 h 175"/>
                <a:gd name="T18" fmla="*/ 57 w 378"/>
                <a:gd name="T19" fmla="*/ 160 h 175"/>
                <a:gd name="T20" fmla="*/ 64 w 378"/>
                <a:gd name="T21" fmla="*/ 160 h 175"/>
                <a:gd name="T22" fmla="*/ 71 w 378"/>
                <a:gd name="T23" fmla="*/ 153 h 175"/>
                <a:gd name="T24" fmla="*/ 79 w 378"/>
                <a:gd name="T25" fmla="*/ 153 h 175"/>
                <a:gd name="T26" fmla="*/ 86 w 378"/>
                <a:gd name="T27" fmla="*/ 153 h 175"/>
                <a:gd name="T28" fmla="*/ 89 w 378"/>
                <a:gd name="T29" fmla="*/ 149 h 175"/>
                <a:gd name="T30" fmla="*/ 97 w 378"/>
                <a:gd name="T31" fmla="*/ 149 h 175"/>
                <a:gd name="T32" fmla="*/ 104 w 378"/>
                <a:gd name="T33" fmla="*/ 149 h 175"/>
                <a:gd name="T34" fmla="*/ 111 w 378"/>
                <a:gd name="T35" fmla="*/ 149 h 175"/>
                <a:gd name="T36" fmla="*/ 118 w 378"/>
                <a:gd name="T37" fmla="*/ 149 h 175"/>
                <a:gd name="T38" fmla="*/ 126 w 378"/>
                <a:gd name="T39" fmla="*/ 149 h 175"/>
                <a:gd name="T40" fmla="*/ 133 w 378"/>
                <a:gd name="T41" fmla="*/ 149 h 175"/>
                <a:gd name="T42" fmla="*/ 140 w 378"/>
                <a:gd name="T43" fmla="*/ 149 h 175"/>
                <a:gd name="T44" fmla="*/ 147 w 378"/>
                <a:gd name="T45" fmla="*/ 142 h 175"/>
                <a:gd name="T46" fmla="*/ 151 w 378"/>
                <a:gd name="T47" fmla="*/ 135 h 175"/>
                <a:gd name="T48" fmla="*/ 158 w 378"/>
                <a:gd name="T49" fmla="*/ 127 h 175"/>
                <a:gd name="T50" fmla="*/ 166 w 378"/>
                <a:gd name="T51" fmla="*/ 127 h 175"/>
                <a:gd name="T52" fmla="*/ 173 w 378"/>
                <a:gd name="T53" fmla="*/ 127 h 175"/>
                <a:gd name="T54" fmla="*/ 180 w 378"/>
                <a:gd name="T55" fmla="*/ 127 h 175"/>
                <a:gd name="T56" fmla="*/ 187 w 378"/>
                <a:gd name="T57" fmla="*/ 127 h 175"/>
                <a:gd name="T58" fmla="*/ 191 w 378"/>
                <a:gd name="T59" fmla="*/ 120 h 175"/>
                <a:gd name="T60" fmla="*/ 198 w 378"/>
                <a:gd name="T61" fmla="*/ 120 h 175"/>
                <a:gd name="T62" fmla="*/ 205 w 378"/>
                <a:gd name="T63" fmla="*/ 120 h 175"/>
                <a:gd name="T64" fmla="*/ 213 w 378"/>
                <a:gd name="T65" fmla="*/ 120 h 175"/>
                <a:gd name="T66" fmla="*/ 220 w 378"/>
                <a:gd name="T67" fmla="*/ 120 h 175"/>
                <a:gd name="T68" fmla="*/ 227 w 378"/>
                <a:gd name="T69" fmla="*/ 112 h 175"/>
                <a:gd name="T70" fmla="*/ 234 w 378"/>
                <a:gd name="T71" fmla="*/ 112 h 175"/>
                <a:gd name="T72" fmla="*/ 242 w 378"/>
                <a:gd name="T73" fmla="*/ 112 h 175"/>
                <a:gd name="T74" fmla="*/ 249 w 378"/>
                <a:gd name="T75" fmla="*/ 112 h 175"/>
                <a:gd name="T76" fmla="*/ 256 w 378"/>
                <a:gd name="T77" fmla="*/ 112 h 175"/>
                <a:gd name="T78" fmla="*/ 263 w 378"/>
                <a:gd name="T79" fmla="*/ 101 h 175"/>
                <a:gd name="T80" fmla="*/ 271 w 378"/>
                <a:gd name="T81" fmla="*/ 90 h 175"/>
                <a:gd name="T82" fmla="*/ 278 w 378"/>
                <a:gd name="T83" fmla="*/ 79 h 175"/>
                <a:gd name="T84" fmla="*/ 285 w 378"/>
                <a:gd name="T85" fmla="*/ 68 h 175"/>
                <a:gd name="T86" fmla="*/ 291 w 378"/>
                <a:gd name="T87" fmla="*/ 68 h 175"/>
                <a:gd name="T88" fmla="*/ 300 w 378"/>
                <a:gd name="T89" fmla="*/ 68 h 175"/>
                <a:gd name="T90" fmla="*/ 307 w 378"/>
                <a:gd name="T91" fmla="*/ 68 h 175"/>
                <a:gd name="T92" fmla="*/ 314 w 378"/>
                <a:gd name="T93" fmla="*/ 57 h 175"/>
                <a:gd name="T94" fmla="*/ 320 w 378"/>
                <a:gd name="T95" fmla="*/ 41 h 175"/>
                <a:gd name="T96" fmla="*/ 325 w 378"/>
                <a:gd name="T97" fmla="*/ 30 h 175"/>
                <a:gd name="T98" fmla="*/ 331 w 378"/>
                <a:gd name="T99" fmla="*/ 30 h 175"/>
                <a:gd name="T100" fmla="*/ 340 w 378"/>
                <a:gd name="T101" fmla="*/ 30 h 175"/>
                <a:gd name="T102" fmla="*/ 347 w 378"/>
                <a:gd name="T103" fmla="*/ 30 h 175"/>
                <a:gd name="T104" fmla="*/ 353 w 378"/>
                <a:gd name="T105" fmla="*/ 0 h 175"/>
                <a:gd name="T106" fmla="*/ 360 w 378"/>
                <a:gd name="T107" fmla="*/ 0 h 175"/>
                <a:gd name="T108" fmla="*/ 369 w 378"/>
                <a:gd name="T109" fmla="*/ 0 h 175"/>
                <a:gd name="T110" fmla="*/ 375 w 378"/>
                <a:gd name="T111"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8" h="175">
                  <a:moveTo>
                    <a:pt x="0" y="175"/>
                  </a:moveTo>
                  <a:lnTo>
                    <a:pt x="2" y="175"/>
                  </a:lnTo>
                  <a:lnTo>
                    <a:pt x="6" y="175"/>
                  </a:lnTo>
                  <a:lnTo>
                    <a:pt x="11" y="175"/>
                  </a:lnTo>
                  <a:lnTo>
                    <a:pt x="11" y="172"/>
                  </a:lnTo>
                  <a:lnTo>
                    <a:pt x="13" y="172"/>
                  </a:lnTo>
                  <a:lnTo>
                    <a:pt x="17" y="172"/>
                  </a:lnTo>
                  <a:lnTo>
                    <a:pt x="22" y="172"/>
                  </a:lnTo>
                  <a:lnTo>
                    <a:pt x="22" y="164"/>
                  </a:lnTo>
                  <a:lnTo>
                    <a:pt x="24" y="164"/>
                  </a:lnTo>
                  <a:lnTo>
                    <a:pt x="29" y="164"/>
                  </a:lnTo>
                  <a:lnTo>
                    <a:pt x="31" y="164"/>
                  </a:lnTo>
                  <a:lnTo>
                    <a:pt x="35" y="164"/>
                  </a:lnTo>
                  <a:lnTo>
                    <a:pt x="40" y="164"/>
                  </a:lnTo>
                  <a:lnTo>
                    <a:pt x="42" y="164"/>
                  </a:lnTo>
                  <a:lnTo>
                    <a:pt x="46" y="164"/>
                  </a:lnTo>
                  <a:lnTo>
                    <a:pt x="51" y="164"/>
                  </a:lnTo>
                  <a:lnTo>
                    <a:pt x="51" y="160"/>
                  </a:lnTo>
                  <a:lnTo>
                    <a:pt x="53" y="160"/>
                  </a:lnTo>
                  <a:lnTo>
                    <a:pt x="57" y="160"/>
                  </a:lnTo>
                  <a:lnTo>
                    <a:pt x="60" y="160"/>
                  </a:lnTo>
                  <a:lnTo>
                    <a:pt x="64" y="160"/>
                  </a:lnTo>
                  <a:lnTo>
                    <a:pt x="68" y="160"/>
                  </a:lnTo>
                  <a:lnTo>
                    <a:pt x="71" y="153"/>
                  </a:lnTo>
                  <a:lnTo>
                    <a:pt x="75" y="153"/>
                  </a:lnTo>
                  <a:lnTo>
                    <a:pt x="79" y="153"/>
                  </a:lnTo>
                  <a:lnTo>
                    <a:pt x="82" y="153"/>
                  </a:lnTo>
                  <a:lnTo>
                    <a:pt x="86" y="153"/>
                  </a:lnTo>
                  <a:lnTo>
                    <a:pt x="89" y="153"/>
                  </a:lnTo>
                  <a:lnTo>
                    <a:pt x="89" y="149"/>
                  </a:lnTo>
                  <a:lnTo>
                    <a:pt x="93" y="149"/>
                  </a:lnTo>
                  <a:lnTo>
                    <a:pt x="97" y="149"/>
                  </a:lnTo>
                  <a:lnTo>
                    <a:pt x="100" y="149"/>
                  </a:lnTo>
                  <a:lnTo>
                    <a:pt x="104" y="149"/>
                  </a:lnTo>
                  <a:lnTo>
                    <a:pt x="108" y="149"/>
                  </a:lnTo>
                  <a:lnTo>
                    <a:pt x="111" y="149"/>
                  </a:lnTo>
                  <a:lnTo>
                    <a:pt x="115" y="149"/>
                  </a:lnTo>
                  <a:lnTo>
                    <a:pt x="118" y="149"/>
                  </a:lnTo>
                  <a:lnTo>
                    <a:pt x="122" y="149"/>
                  </a:lnTo>
                  <a:lnTo>
                    <a:pt x="126" y="149"/>
                  </a:lnTo>
                  <a:lnTo>
                    <a:pt x="129" y="149"/>
                  </a:lnTo>
                  <a:lnTo>
                    <a:pt x="133" y="149"/>
                  </a:lnTo>
                  <a:lnTo>
                    <a:pt x="137" y="149"/>
                  </a:lnTo>
                  <a:lnTo>
                    <a:pt x="140" y="149"/>
                  </a:lnTo>
                  <a:lnTo>
                    <a:pt x="144" y="149"/>
                  </a:lnTo>
                  <a:lnTo>
                    <a:pt x="147" y="142"/>
                  </a:lnTo>
                  <a:lnTo>
                    <a:pt x="147" y="135"/>
                  </a:lnTo>
                  <a:lnTo>
                    <a:pt x="151" y="135"/>
                  </a:lnTo>
                  <a:lnTo>
                    <a:pt x="155" y="127"/>
                  </a:lnTo>
                  <a:lnTo>
                    <a:pt x="158" y="127"/>
                  </a:lnTo>
                  <a:lnTo>
                    <a:pt x="162" y="127"/>
                  </a:lnTo>
                  <a:lnTo>
                    <a:pt x="166" y="127"/>
                  </a:lnTo>
                  <a:lnTo>
                    <a:pt x="169" y="127"/>
                  </a:lnTo>
                  <a:lnTo>
                    <a:pt x="173" y="127"/>
                  </a:lnTo>
                  <a:lnTo>
                    <a:pt x="176" y="127"/>
                  </a:lnTo>
                  <a:lnTo>
                    <a:pt x="180" y="127"/>
                  </a:lnTo>
                  <a:lnTo>
                    <a:pt x="184" y="127"/>
                  </a:lnTo>
                  <a:lnTo>
                    <a:pt x="187" y="127"/>
                  </a:lnTo>
                  <a:lnTo>
                    <a:pt x="187" y="120"/>
                  </a:lnTo>
                  <a:lnTo>
                    <a:pt x="191" y="120"/>
                  </a:lnTo>
                  <a:lnTo>
                    <a:pt x="195" y="120"/>
                  </a:lnTo>
                  <a:lnTo>
                    <a:pt x="198" y="120"/>
                  </a:lnTo>
                  <a:lnTo>
                    <a:pt x="202" y="120"/>
                  </a:lnTo>
                  <a:lnTo>
                    <a:pt x="205" y="120"/>
                  </a:lnTo>
                  <a:lnTo>
                    <a:pt x="209" y="120"/>
                  </a:lnTo>
                  <a:lnTo>
                    <a:pt x="213" y="120"/>
                  </a:lnTo>
                  <a:lnTo>
                    <a:pt x="216" y="120"/>
                  </a:lnTo>
                  <a:lnTo>
                    <a:pt x="220" y="120"/>
                  </a:lnTo>
                  <a:lnTo>
                    <a:pt x="224" y="120"/>
                  </a:lnTo>
                  <a:lnTo>
                    <a:pt x="227" y="112"/>
                  </a:lnTo>
                  <a:lnTo>
                    <a:pt x="231" y="112"/>
                  </a:lnTo>
                  <a:lnTo>
                    <a:pt x="234" y="112"/>
                  </a:lnTo>
                  <a:lnTo>
                    <a:pt x="238" y="112"/>
                  </a:lnTo>
                  <a:lnTo>
                    <a:pt x="242" y="112"/>
                  </a:lnTo>
                  <a:lnTo>
                    <a:pt x="245" y="112"/>
                  </a:lnTo>
                  <a:lnTo>
                    <a:pt x="249" y="112"/>
                  </a:lnTo>
                  <a:lnTo>
                    <a:pt x="253" y="112"/>
                  </a:lnTo>
                  <a:lnTo>
                    <a:pt x="256" y="112"/>
                  </a:lnTo>
                  <a:lnTo>
                    <a:pt x="260" y="101"/>
                  </a:lnTo>
                  <a:lnTo>
                    <a:pt x="263" y="101"/>
                  </a:lnTo>
                  <a:lnTo>
                    <a:pt x="267" y="101"/>
                  </a:lnTo>
                  <a:lnTo>
                    <a:pt x="271" y="90"/>
                  </a:lnTo>
                  <a:lnTo>
                    <a:pt x="274" y="79"/>
                  </a:lnTo>
                  <a:lnTo>
                    <a:pt x="278" y="79"/>
                  </a:lnTo>
                  <a:lnTo>
                    <a:pt x="282" y="79"/>
                  </a:lnTo>
                  <a:lnTo>
                    <a:pt x="285" y="68"/>
                  </a:lnTo>
                  <a:lnTo>
                    <a:pt x="289" y="68"/>
                  </a:lnTo>
                  <a:lnTo>
                    <a:pt x="291" y="68"/>
                  </a:lnTo>
                  <a:lnTo>
                    <a:pt x="296" y="68"/>
                  </a:lnTo>
                  <a:lnTo>
                    <a:pt x="300" y="68"/>
                  </a:lnTo>
                  <a:lnTo>
                    <a:pt x="302" y="68"/>
                  </a:lnTo>
                  <a:lnTo>
                    <a:pt x="307" y="68"/>
                  </a:lnTo>
                  <a:lnTo>
                    <a:pt x="311" y="57"/>
                  </a:lnTo>
                  <a:lnTo>
                    <a:pt x="314" y="57"/>
                  </a:lnTo>
                  <a:lnTo>
                    <a:pt x="318" y="57"/>
                  </a:lnTo>
                  <a:lnTo>
                    <a:pt x="320" y="41"/>
                  </a:lnTo>
                  <a:lnTo>
                    <a:pt x="325" y="41"/>
                  </a:lnTo>
                  <a:lnTo>
                    <a:pt x="325" y="30"/>
                  </a:lnTo>
                  <a:lnTo>
                    <a:pt x="329" y="30"/>
                  </a:lnTo>
                  <a:lnTo>
                    <a:pt x="331" y="30"/>
                  </a:lnTo>
                  <a:lnTo>
                    <a:pt x="336" y="30"/>
                  </a:lnTo>
                  <a:lnTo>
                    <a:pt x="340" y="30"/>
                  </a:lnTo>
                  <a:lnTo>
                    <a:pt x="342" y="30"/>
                  </a:lnTo>
                  <a:lnTo>
                    <a:pt x="347" y="30"/>
                  </a:lnTo>
                  <a:lnTo>
                    <a:pt x="349" y="15"/>
                  </a:lnTo>
                  <a:lnTo>
                    <a:pt x="353" y="0"/>
                  </a:lnTo>
                  <a:lnTo>
                    <a:pt x="358" y="0"/>
                  </a:lnTo>
                  <a:lnTo>
                    <a:pt x="360" y="0"/>
                  </a:lnTo>
                  <a:lnTo>
                    <a:pt x="364" y="0"/>
                  </a:lnTo>
                  <a:lnTo>
                    <a:pt x="369" y="0"/>
                  </a:lnTo>
                  <a:lnTo>
                    <a:pt x="371" y="0"/>
                  </a:lnTo>
                  <a:lnTo>
                    <a:pt x="375" y="0"/>
                  </a:lnTo>
                  <a:lnTo>
                    <a:pt x="378" y="0"/>
                  </a:lnTo>
                </a:path>
              </a:pathLst>
            </a:custGeom>
            <a:noFill/>
            <a:ln w="30163"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sp>
        <p:nvSpPr>
          <p:cNvPr id="38" name="Rectangle 129">
            <a:extLst>
              <a:ext uri="{FF2B5EF4-FFF2-40B4-BE49-F238E27FC236}">
                <a16:creationId xmlns:a16="http://schemas.microsoft.com/office/drawing/2014/main" id="{6374025B-7FE3-3B50-660E-B56C22E894DC}"/>
              </a:ext>
            </a:extLst>
          </p:cNvPr>
          <p:cNvSpPr>
            <a:spLocks noChangeArrowheads="1"/>
          </p:cNvSpPr>
          <p:nvPr/>
        </p:nvSpPr>
        <p:spPr bwMode="auto">
          <a:xfrm rot="16200000">
            <a:off x="617105" y="3220667"/>
            <a:ext cx="3886302"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sz="1600" b="1" dirty="0">
                <a:solidFill>
                  <a:srgbClr val="000000"/>
                </a:solidFill>
                <a:latin typeface="+mj-lt"/>
              </a:rPr>
              <a:t>CV Death, MI, Stroke, Hospitalization for UA, or Coronary Revascularization (%)</a:t>
            </a:r>
          </a:p>
        </p:txBody>
      </p:sp>
      <p:grpSp>
        <p:nvGrpSpPr>
          <p:cNvPr id="39" name="Group 38">
            <a:extLst>
              <a:ext uri="{FF2B5EF4-FFF2-40B4-BE49-F238E27FC236}">
                <a16:creationId xmlns:a16="http://schemas.microsoft.com/office/drawing/2014/main" id="{D6C10C00-A65D-5353-ED23-DBF53DC8118B}"/>
              </a:ext>
            </a:extLst>
          </p:cNvPr>
          <p:cNvGrpSpPr/>
          <p:nvPr/>
        </p:nvGrpSpPr>
        <p:grpSpPr>
          <a:xfrm>
            <a:off x="3327832" y="1725427"/>
            <a:ext cx="6645133" cy="3449914"/>
            <a:chOff x="2305714" y="1304925"/>
            <a:chExt cx="4666585" cy="3519613"/>
          </a:xfrm>
        </p:grpSpPr>
        <p:grpSp>
          <p:nvGrpSpPr>
            <p:cNvPr id="129" name="Group 128">
              <a:extLst>
                <a:ext uri="{FF2B5EF4-FFF2-40B4-BE49-F238E27FC236}">
                  <a16:creationId xmlns:a16="http://schemas.microsoft.com/office/drawing/2014/main" id="{1C8562E6-FAA1-7882-EB87-2C43BA47DE22}"/>
                </a:ext>
              </a:extLst>
            </p:cNvPr>
            <p:cNvGrpSpPr/>
            <p:nvPr/>
          </p:nvGrpSpPr>
          <p:grpSpPr>
            <a:xfrm>
              <a:off x="2376487" y="4751386"/>
              <a:ext cx="4595812" cy="73152"/>
              <a:chOff x="2376487" y="4751386"/>
              <a:chExt cx="4595812" cy="73152"/>
            </a:xfrm>
          </p:grpSpPr>
          <p:sp>
            <p:nvSpPr>
              <p:cNvPr id="142" name="Line 151">
                <a:extLst>
                  <a:ext uri="{FF2B5EF4-FFF2-40B4-BE49-F238E27FC236}">
                    <a16:creationId xmlns:a16="http://schemas.microsoft.com/office/drawing/2014/main" id="{932C46E1-BEBE-6941-E4A6-DCCFCAE4DDAA}"/>
                  </a:ext>
                </a:extLst>
              </p:cNvPr>
              <p:cNvSpPr>
                <a:spLocks noChangeShapeType="1"/>
              </p:cNvSpPr>
              <p:nvPr/>
            </p:nvSpPr>
            <p:spPr bwMode="auto">
              <a:xfrm>
                <a:off x="2376487" y="4751387"/>
                <a:ext cx="4595812"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nvGrpSpPr>
              <p:cNvPr id="143" name="Group 142">
                <a:extLst>
                  <a:ext uri="{FF2B5EF4-FFF2-40B4-BE49-F238E27FC236}">
                    <a16:creationId xmlns:a16="http://schemas.microsoft.com/office/drawing/2014/main" id="{1C34FDC7-9531-D8B1-A33E-8CEB88F8C660}"/>
                  </a:ext>
                </a:extLst>
              </p:cNvPr>
              <p:cNvGrpSpPr/>
              <p:nvPr/>
            </p:nvGrpSpPr>
            <p:grpSpPr>
              <a:xfrm>
                <a:off x="2376487" y="4751386"/>
                <a:ext cx="4591050" cy="73152"/>
                <a:chOff x="2376487" y="4751387"/>
                <a:chExt cx="4591050" cy="28575"/>
              </a:xfrm>
            </p:grpSpPr>
            <p:sp>
              <p:nvSpPr>
                <p:cNvPr id="144" name="Line 155">
                  <a:extLst>
                    <a:ext uri="{FF2B5EF4-FFF2-40B4-BE49-F238E27FC236}">
                      <a16:creationId xmlns:a16="http://schemas.microsoft.com/office/drawing/2014/main" id="{10491CA7-36C2-35E5-D6B8-3E7430A6E1AF}"/>
                    </a:ext>
                  </a:extLst>
                </p:cNvPr>
                <p:cNvSpPr>
                  <a:spLocks noChangeShapeType="1"/>
                </p:cNvSpPr>
                <p:nvPr/>
              </p:nvSpPr>
              <p:spPr bwMode="auto">
                <a:xfrm>
                  <a:off x="3141662" y="4751387"/>
                  <a:ext cx="0" cy="28575"/>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45" name="Line 157">
                  <a:extLst>
                    <a:ext uri="{FF2B5EF4-FFF2-40B4-BE49-F238E27FC236}">
                      <a16:creationId xmlns:a16="http://schemas.microsoft.com/office/drawing/2014/main" id="{A46C10D0-96D3-F45E-A6EA-04CB9FAECFD9}"/>
                    </a:ext>
                  </a:extLst>
                </p:cNvPr>
                <p:cNvSpPr>
                  <a:spLocks noChangeShapeType="1"/>
                </p:cNvSpPr>
                <p:nvPr/>
              </p:nvSpPr>
              <p:spPr bwMode="auto">
                <a:xfrm>
                  <a:off x="3908425" y="4751387"/>
                  <a:ext cx="0" cy="28575"/>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46" name="Line 159">
                  <a:extLst>
                    <a:ext uri="{FF2B5EF4-FFF2-40B4-BE49-F238E27FC236}">
                      <a16:creationId xmlns:a16="http://schemas.microsoft.com/office/drawing/2014/main" id="{4854496E-A097-EFE8-48CE-86DC59596E91}"/>
                    </a:ext>
                  </a:extLst>
                </p:cNvPr>
                <p:cNvSpPr>
                  <a:spLocks noChangeShapeType="1"/>
                </p:cNvSpPr>
                <p:nvPr/>
              </p:nvSpPr>
              <p:spPr bwMode="auto">
                <a:xfrm>
                  <a:off x="4673600" y="4751387"/>
                  <a:ext cx="0" cy="28575"/>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47" name="Line 161">
                  <a:extLst>
                    <a:ext uri="{FF2B5EF4-FFF2-40B4-BE49-F238E27FC236}">
                      <a16:creationId xmlns:a16="http://schemas.microsoft.com/office/drawing/2014/main" id="{AAE45909-CE4A-CFBC-3A74-6D4E03E96736}"/>
                    </a:ext>
                  </a:extLst>
                </p:cNvPr>
                <p:cNvSpPr>
                  <a:spLocks noChangeShapeType="1"/>
                </p:cNvSpPr>
                <p:nvPr/>
              </p:nvSpPr>
              <p:spPr bwMode="auto">
                <a:xfrm>
                  <a:off x="5440362" y="4751387"/>
                  <a:ext cx="0" cy="28575"/>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48" name="Line 163">
                  <a:extLst>
                    <a:ext uri="{FF2B5EF4-FFF2-40B4-BE49-F238E27FC236}">
                      <a16:creationId xmlns:a16="http://schemas.microsoft.com/office/drawing/2014/main" id="{7E6B0F80-8CE9-AACD-D4F0-4A118225F670}"/>
                    </a:ext>
                  </a:extLst>
                </p:cNvPr>
                <p:cNvSpPr>
                  <a:spLocks noChangeShapeType="1"/>
                </p:cNvSpPr>
                <p:nvPr/>
              </p:nvSpPr>
              <p:spPr bwMode="auto">
                <a:xfrm>
                  <a:off x="6205537" y="4751387"/>
                  <a:ext cx="0" cy="28575"/>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49" name="Line 165">
                  <a:extLst>
                    <a:ext uri="{FF2B5EF4-FFF2-40B4-BE49-F238E27FC236}">
                      <a16:creationId xmlns:a16="http://schemas.microsoft.com/office/drawing/2014/main" id="{F7A12985-D704-C9B3-62A1-7F2CE5CD909D}"/>
                    </a:ext>
                  </a:extLst>
                </p:cNvPr>
                <p:cNvSpPr>
                  <a:spLocks noChangeShapeType="1"/>
                </p:cNvSpPr>
                <p:nvPr/>
              </p:nvSpPr>
              <p:spPr bwMode="auto">
                <a:xfrm>
                  <a:off x="6967537" y="4751387"/>
                  <a:ext cx="0" cy="28575"/>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50" name="Line 153">
                  <a:extLst>
                    <a:ext uri="{FF2B5EF4-FFF2-40B4-BE49-F238E27FC236}">
                      <a16:creationId xmlns:a16="http://schemas.microsoft.com/office/drawing/2014/main" id="{0836420A-F95B-3442-18B4-A718FDAA73EA}"/>
                    </a:ext>
                  </a:extLst>
                </p:cNvPr>
                <p:cNvSpPr>
                  <a:spLocks noChangeShapeType="1"/>
                </p:cNvSpPr>
                <p:nvPr/>
              </p:nvSpPr>
              <p:spPr bwMode="auto">
                <a:xfrm>
                  <a:off x="2376487" y="4751387"/>
                  <a:ext cx="0" cy="28575"/>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grpSp>
          <p:nvGrpSpPr>
            <p:cNvPr id="130" name="Group 129">
              <a:extLst>
                <a:ext uri="{FF2B5EF4-FFF2-40B4-BE49-F238E27FC236}">
                  <a16:creationId xmlns:a16="http://schemas.microsoft.com/office/drawing/2014/main" id="{D55AD0A7-3E08-8E9D-775F-6C76E9A4B319}"/>
                </a:ext>
              </a:extLst>
            </p:cNvPr>
            <p:cNvGrpSpPr/>
            <p:nvPr/>
          </p:nvGrpSpPr>
          <p:grpSpPr>
            <a:xfrm>
              <a:off x="2305714" y="1304925"/>
              <a:ext cx="73152" cy="3446462"/>
              <a:chOff x="2305714" y="1304925"/>
              <a:chExt cx="73152" cy="3446462"/>
            </a:xfrm>
          </p:grpSpPr>
          <p:sp>
            <p:nvSpPr>
              <p:cNvPr id="131" name="Line 131">
                <a:extLst>
                  <a:ext uri="{FF2B5EF4-FFF2-40B4-BE49-F238E27FC236}">
                    <a16:creationId xmlns:a16="http://schemas.microsoft.com/office/drawing/2014/main" id="{919D0185-D163-54FB-EE68-F823D44626C2}"/>
                  </a:ext>
                </a:extLst>
              </p:cNvPr>
              <p:cNvSpPr>
                <a:spLocks noChangeShapeType="1"/>
              </p:cNvSpPr>
              <p:nvPr/>
            </p:nvSpPr>
            <p:spPr bwMode="auto">
              <a:xfrm flipV="1">
                <a:off x="2376487" y="1304925"/>
                <a:ext cx="0" cy="3446462"/>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nvGrpSpPr>
              <p:cNvPr id="132" name="Group 131">
                <a:extLst>
                  <a:ext uri="{FF2B5EF4-FFF2-40B4-BE49-F238E27FC236}">
                    <a16:creationId xmlns:a16="http://schemas.microsoft.com/office/drawing/2014/main" id="{C9ED5540-1BE3-64BE-2066-40F902B6C0AC}"/>
                  </a:ext>
                </a:extLst>
              </p:cNvPr>
              <p:cNvGrpSpPr/>
              <p:nvPr/>
            </p:nvGrpSpPr>
            <p:grpSpPr>
              <a:xfrm>
                <a:off x="2305714" y="1304925"/>
                <a:ext cx="73152" cy="3446462"/>
                <a:chOff x="2343150" y="1304925"/>
                <a:chExt cx="33337" cy="3446462"/>
              </a:xfrm>
            </p:grpSpPr>
            <p:sp>
              <p:nvSpPr>
                <p:cNvPr id="133" name="Line 133">
                  <a:extLst>
                    <a:ext uri="{FF2B5EF4-FFF2-40B4-BE49-F238E27FC236}">
                      <a16:creationId xmlns:a16="http://schemas.microsoft.com/office/drawing/2014/main" id="{60386F38-F0B9-36AB-3776-F8E29E30CB84}"/>
                    </a:ext>
                  </a:extLst>
                </p:cNvPr>
                <p:cNvSpPr>
                  <a:spLocks noChangeShapeType="1"/>
                </p:cNvSpPr>
                <p:nvPr/>
              </p:nvSpPr>
              <p:spPr bwMode="auto">
                <a:xfrm>
                  <a:off x="2343150" y="4751387"/>
                  <a:ext cx="33337"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34" name="Line 135">
                  <a:extLst>
                    <a:ext uri="{FF2B5EF4-FFF2-40B4-BE49-F238E27FC236}">
                      <a16:creationId xmlns:a16="http://schemas.microsoft.com/office/drawing/2014/main" id="{95BE8DE2-999C-7B7B-D040-57C8344837EC}"/>
                    </a:ext>
                  </a:extLst>
                </p:cNvPr>
                <p:cNvSpPr>
                  <a:spLocks noChangeShapeType="1"/>
                </p:cNvSpPr>
                <p:nvPr/>
              </p:nvSpPr>
              <p:spPr bwMode="auto">
                <a:xfrm>
                  <a:off x="2343150" y="4321175"/>
                  <a:ext cx="33337"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35" name="Line 137">
                  <a:extLst>
                    <a:ext uri="{FF2B5EF4-FFF2-40B4-BE49-F238E27FC236}">
                      <a16:creationId xmlns:a16="http://schemas.microsoft.com/office/drawing/2014/main" id="{CE985555-F96A-2684-86E5-382E14184C4A}"/>
                    </a:ext>
                  </a:extLst>
                </p:cNvPr>
                <p:cNvSpPr>
                  <a:spLocks noChangeShapeType="1"/>
                </p:cNvSpPr>
                <p:nvPr/>
              </p:nvSpPr>
              <p:spPr bwMode="auto">
                <a:xfrm>
                  <a:off x="2343150" y="3890962"/>
                  <a:ext cx="33337"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36" name="Line 139">
                  <a:extLst>
                    <a:ext uri="{FF2B5EF4-FFF2-40B4-BE49-F238E27FC236}">
                      <a16:creationId xmlns:a16="http://schemas.microsoft.com/office/drawing/2014/main" id="{C6BB3118-E5A9-E268-E06A-883B2892A911}"/>
                    </a:ext>
                  </a:extLst>
                </p:cNvPr>
                <p:cNvSpPr>
                  <a:spLocks noChangeShapeType="1"/>
                </p:cNvSpPr>
                <p:nvPr/>
              </p:nvSpPr>
              <p:spPr bwMode="auto">
                <a:xfrm>
                  <a:off x="2343150" y="3460750"/>
                  <a:ext cx="33337"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37" name="Line 141">
                  <a:extLst>
                    <a:ext uri="{FF2B5EF4-FFF2-40B4-BE49-F238E27FC236}">
                      <a16:creationId xmlns:a16="http://schemas.microsoft.com/office/drawing/2014/main" id="{64A20DBA-99D1-EBCA-9B4A-3A7891CB4C4B}"/>
                    </a:ext>
                  </a:extLst>
                </p:cNvPr>
                <p:cNvSpPr>
                  <a:spLocks noChangeShapeType="1"/>
                </p:cNvSpPr>
                <p:nvPr/>
              </p:nvSpPr>
              <p:spPr bwMode="auto">
                <a:xfrm>
                  <a:off x="2343150" y="3027363"/>
                  <a:ext cx="33337"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38" name="Line 143">
                  <a:extLst>
                    <a:ext uri="{FF2B5EF4-FFF2-40B4-BE49-F238E27FC236}">
                      <a16:creationId xmlns:a16="http://schemas.microsoft.com/office/drawing/2014/main" id="{3C680603-9266-018E-340A-C2547202B5D9}"/>
                    </a:ext>
                  </a:extLst>
                </p:cNvPr>
                <p:cNvSpPr>
                  <a:spLocks noChangeShapeType="1"/>
                </p:cNvSpPr>
                <p:nvPr/>
              </p:nvSpPr>
              <p:spPr bwMode="auto">
                <a:xfrm>
                  <a:off x="2343150" y="2597150"/>
                  <a:ext cx="33337"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39" name="Line 145">
                  <a:extLst>
                    <a:ext uri="{FF2B5EF4-FFF2-40B4-BE49-F238E27FC236}">
                      <a16:creationId xmlns:a16="http://schemas.microsoft.com/office/drawing/2014/main" id="{FDBEDAA8-74B9-241D-E444-DAD48FE951F5}"/>
                    </a:ext>
                  </a:extLst>
                </p:cNvPr>
                <p:cNvSpPr>
                  <a:spLocks noChangeShapeType="1"/>
                </p:cNvSpPr>
                <p:nvPr/>
              </p:nvSpPr>
              <p:spPr bwMode="auto">
                <a:xfrm>
                  <a:off x="2343150" y="2166938"/>
                  <a:ext cx="33337"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40" name="Line 147">
                  <a:extLst>
                    <a:ext uri="{FF2B5EF4-FFF2-40B4-BE49-F238E27FC236}">
                      <a16:creationId xmlns:a16="http://schemas.microsoft.com/office/drawing/2014/main" id="{385CF47E-0B80-9E25-921A-08B8D9821BEB}"/>
                    </a:ext>
                  </a:extLst>
                </p:cNvPr>
                <p:cNvSpPr>
                  <a:spLocks noChangeShapeType="1"/>
                </p:cNvSpPr>
                <p:nvPr/>
              </p:nvSpPr>
              <p:spPr bwMode="auto">
                <a:xfrm>
                  <a:off x="2343150" y="1735138"/>
                  <a:ext cx="33337"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141" name="Line 149">
                  <a:extLst>
                    <a:ext uri="{FF2B5EF4-FFF2-40B4-BE49-F238E27FC236}">
                      <a16:creationId xmlns:a16="http://schemas.microsoft.com/office/drawing/2014/main" id="{D16FC4BF-6833-CB0D-8641-F521393A3AE6}"/>
                    </a:ext>
                  </a:extLst>
                </p:cNvPr>
                <p:cNvSpPr>
                  <a:spLocks noChangeShapeType="1"/>
                </p:cNvSpPr>
                <p:nvPr/>
              </p:nvSpPr>
              <p:spPr bwMode="auto">
                <a:xfrm>
                  <a:off x="2343150" y="1304925"/>
                  <a:ext cx="33337"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grpSp>
      <p:sp>
        <p:nvSpPr>
          <p:cNvPr id="47" name="Rectangle 284">
            <a:extLst>
              <a:ext uri="{FF2B5EF4-FFF2-40B4-BE49-F238E27FC236}">
                <a16:creationId xmlns:a16="http://schemas.microsoft.com/office/drawing/2014/main" id="{0639476D-4CE2-8A56-8DBC-C03CEF70E56A}"/>
              </a:ext>
            </a:extLst>
          </p:cNvPr>
          <p:cNvSpPr>
            <a:spLocks noChangeArrowheads="1"/>
          </p:cNvSpPr>
          <p:nvPr/>
        </p:nvSpPr>
        <p:spPr bwMode="auto">
          <a:xfrm>
            <a:off x="8236292" y="1976255"/>
            <a:ext cx="77745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500" b="1" dirty="0">
                <a:solidFill>
                  <a:srgbClr val="113E6B"/>
                </a:solidFill>
                <a:latin typeface="+mj-lt"/>
              </a:rPr>
              <a:t>Placebo</a:t>
            </a:r>
            <a:endParaRPr lang="en-US" altLang="en-US" b="1" dirty="0">
              <a:solidFill>
                <a:srgbClr val="113E6B"/>
              </a:solidFill>
              <a:latin typeface="+mj-lt"/>
            </a:endParaRPr>
          </a:p>
        </p:txBody>
      </p:sp>
      <p:sp>
        <p:nvSpPr>
          <p:cNvPr id="48" name="Rectangle 285">
            <a:extLst>
              <a:ext uri="{FF2B5EF4-FFF2-40B4-BE49-F238E27FC236}">
                <a16:creationId xmlns:a16="http://schemas.microsoft.com/office/drawing/2014/main" id="{1087A775-6D8B-12F5-C513-30B7EE62EED7}"/>
              </a:ext>
            </a:extLst>
          </p:cNvPr>
          <p:cNvSpPr>
            <a:spLocks noChangeArrowheads="1"/>
          </p:cNvSpPr>
          <p:nvPr/>
        </p:nvSpPr>
        <p:spPr bwMode="auto">
          <a:xfrm>
            <a:off x="8565699" y="3100103"/>
            <a:ext cx="1253173" cy="240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500" b="1" dirty="0">
                <a:solidFill>
                  <a:schemeClr val="accent6"/>
                </a:solidFill>
                <a:latin typeface="+mj-lt"/>
              </a:rPr>
              <a:t>Evolocumab</a:t>
            </a:r>
            <a:endParaRPr lang="en-US" altLang="en-US" b="1" dirty="0">
              <a:solidFill>
                <a:schemeClr val="accent6"/>
              </a:solidFill>
              <a:latin typeface="+mj-lt"/>
            </a:endParaRPr>
          </a:p>
        </p:txBody>
      </p:sp>
      <p:sp>
        <p:nvSpPr>
          <p:cNvPr id="49" name="Rectangle 286">
            <a:extLst>
              <a:ext uri="{FF2B5EF4-FFF2-40B4-BE49-F238E27FC236}">
                <a16:creationId xmlns:a16="http://schemas.microsoft.com/office/drawing/2014/main" id="{713EDBEF-1F4C-BE36-9276-7696C4E7428A}"/>
              </a:ext>
            </a:extLst>
          </p:cNvPr>
          <p:cNvSpPr>
            <a:spLocks noChangeArrowheads="1"/>
          </p:cNvSpPr>
          <p:nvPr/>
        </p:nvSpPr>
        <p:spPr bwMode="auto">
          <a:xfrm>
            <a:off x="3156719" y="5009838"/>
            <a:ext cx="106143" cy="22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0</a:t>
            </a:r>
            <a:endParaRPr lang="en-US" altLang="en-US" sz="2400" dirty="0">
              <a:solidFill>
                <a:srgbClr val="000000"/>
              </a:solidFill>
              <a:latin typeface="+mj-lt"/>
            </a:endParaRPr>
          </a:p>
        </p:txBody>
      </p:sp>
      <p:sp>
        <p:nvSpPr>
          <p:cNvPr id="50" name="Rectangle 287">
            <a:extLst>
              <a:ext uri="{FF2B5EF4-FFF2-40B4-BE49-F238E27FC236}">
                <a16:creationId xmlns:a16="http://schemas.microsoft.com/office/drawing/2014/main" id="{9B49A88A-7F8D-826D-AC2C-D4DFDDE69E3A}"/>
              </a:ext>
            </a:extLst>
          </p:cNvPr>
          <p:cNvSpPr>
            <a:spLocks noChangeArrowheads="1"/>
          </p:cNvSpPr>
          <p:nvPr/>
        </p:nvSpPr>
        <p:spPr bwMode="auto">
          <a:xfrm>
            <a:off x="3156719" y="4577253"/>
            <a:ext cx="106143" cy="22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2</a:t>
            </a:r>
            <a:endParaRPr lang="en-US" altLang="en-US" sz="2400" dirty="0">
              <a:solidFill>
                <a:srgbClr val="000000"/>
              </a:solidFill>
              <a:latin typeface="+mj-lt"/>
            </a:endParaRPr>
          </a:p>
        </p:txBody>
      </p:sp>
      <p:sp>
        <p:nvSpPr>
          <p:cNvPr id="51" name="Rectangle 288">
            <a:extLst>
              <a:ext uri="{FF2B5EF4-FFF2-40B4-BE49-F238E27FC236}">
                <a16:creationId xmlns:a16="http://schemas.microsoft.com/office/drawing/2014/main" id="{3BAA445D-01C3-32DF-6AAF-99C6FFB0622C}"/>
              </a:ext>
            </a:extLst>
          </p:cNvPr>
          <p:cNvSpPr>
            <a:spLocks noChangeArrowheads="1"/>
          </p:cNvSpPr>
          <p:nvPr/>
        </p:nvSpPr>
        <p:spPr bwMode="auto">
          <a:xfrm>
            <a:off x="3156719" y="4157116"/>
            <a:ext cx="106143" cy="22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4</a:t>
            </a:r>
            <a:endParaRPr lang="en-US" altLang="en-US" sz="2400" dirty="0">
              <a:solidFill>
                <a:srgbClr val="000000"/>
              </a:solidFill>
              <a:latin typeface="+mj-lt"/>
            </a:endParaRPr>
          </a:p>
        </p:txBody>
      </p:sp>
      <p:sp>
        <p:nvSpPr>
          <p:cNvPr id="52" name="Rectangle 289">
            <a:extLst>
              <a:ext uri="{FF2B5EF4-FFF2-40B4-BE49-F238E27FC236}">
                <a16:creationId xmlns:a16="http://schemas.microsoft.com/office/drawing/2014/main" id="{B9C2D21B-B250-5611-C0C4-3879392094A8}"/>
              </a:ext>
            </a:extLst>
          </p:cNvPr>
          <p:cNvSpPr>
            <a:spLocks noChangeArrowheads="1"/>
          </p:cNvSpPr>
          <p:nvPr/>
        </p:nvSpPr>
        <p:spPr bwMode="auto">
          <a:xfrm>
            <a:off x="3156719" y="3733868"/>
            <a:ext cx="106143" cy="22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6</a:t>
            </a:r>
            <a:endParaRPr lang="en-US" altLang="en-US" sz="2400" dirty="0">
              <a:solidFill>
                <a:srgbClr val="000000"/>
              </a:solidFill>
              <a:latin typeface="+mj-lt"/>
            </a:endParaRPr>
          </a:p>
        </p:txBody>
      </p:sp>
      <p:sp>
        <p:nvSpPr>
          <p:cNvPr id="53" name="Rectangle 290">
            <a:extLst>
              <a:ext uri="{FF2B5EF4-FFF2-40B4-BE49-F238E27FC236}">
                <a16:creationId xmlns:a16="http://schemas.microsoft.com/office/drawing/2014/main" id="{8DEB4869-D80D-5A8D-22E9-1D51A4E27E1A}"/>
              </a:ext>
            </a:extLst>
          </p:cNvPr>
          <p:cNvSpPr>
            <a:spLocks noChangeArrowheads="1"/>
          </p:cNvSpPr>
          <p:nvPr/>
        </p:nvSpPr>
        <p:spPr bwMode="auto">
          <a:xfrm>
            <a:off x="3156719" y="3312174"/>
            <a:ext cx="106143" cy="22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8</a:t>
            </a:r>
            <a:endParaRPr lang="en-US" altLang="en-US" sz="2400" dirty="0">
              <a:solidFill>
                <a:srgbClr val="000000"/>
              </a:solidFill>
              <a:latin typeface="+mj-lt"/>
            </a:endParaRPr>
          </a:p>
        </p:txBody>
      </p:sp>
      <p:sp>
        <p:nvSpPr>
          <p:cNvPr id="54" name="Rectangle 291">
            <a:extLst>
              <a:ext uri="{FF2B5EF4-FFF2-40B4-BE49-F238E27FC236}">
                <a16:creationId xmlns:a16="http://schemas.microsoft.com/office/drawing/2014/main" id="{DF388A77-1018-17A6-A3A1-DAE63C797ED1}"/>
              </a:ext>
            </a:extLst>
          </p:cNvPr>
          <p:cNvSpPr>
            <a:spLocks noChangeArrowheads="1"/>
          </p:cNvSpPr>
          <p:nvPr/>
        </p:nvSpPr>
        <p:spPr bwMode="auto">
          <a:xfrm>
            <a:off x="3050577" y="2888925"/>
            <a:ext cx="212286" cy="22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10</a:t>
            </a:r>
            <a:endParaRPr lang="en-US" altLang="en-US" sz="2400" dirty="0">
              <a:solidFill>
                <a:srgbClr val="000000"/>
              </a:solidFill>
              <a:latin typeface="+mj-lt"/>
            </a:endParaRPr>
          </a:p>
        </p:txBody>
      </p:sp>
      <p:sp>
        <p:nvSpPr>
          <p:cNvPr id="55" name="Rectangle 292">
            <a:extLst>
              <a:ext uri="{FF2B5EF4-FFF2-40B4-BE49-F238E27FC236}">
                <a16:creationId xmlns:a16="http://schemas.microsoft.com/office/drawing/2014/main" id="{907D420D-D891-8914-AA27-E13C3C337190}"/>
              </a:ext>
            </a:extLst>
          </p:cNvPr>
          <p:cNvSpPr>
            <a:spLocks noChangeArrowheads="1"/>
          </p:cNvSpPr>
          <p:nvPr/>
        </p:nvSpPr>
        <p:spPr bwMode="auto">
          <a:xfrm>
            <a:off x="3050577" y="2468788"/>
            <a:ext cx="212286" cy="22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12</a:t>
            </a:r>
            <a:endParaRPr lang="en-US" altLang="en-US" sz="2400" dirty="0">
              <a:solidFill>
                <a:srgbClr val="000000"/>
              </a:solidFill>
              <a:latin typeface="+mj-lt"/>
            </a:endParaRPr>
          </a:p>
        </p:txBody>
      </p:sp>
      <p:sp>
        <p:nvSpPr>
          <p:cNvPr id="56" name="Rectangle 293">
            <a:extLst>
              <a:ext uri="{FF2B5EF4-FFF2-40B4-BE49-F238E27FC236}">
                <a16:creationId xmlns:a16="http://schemas.microsoft.com/office/drawing/2014/main" id="{99D5EC3A-A3F8-1AFD-E407-761FC5084A1F}"/>
              </a:ext>
            </a:extLst>
          </p:cNvPr>
          <p:cNvSpPr>
            <a:spLocks noChangeArrowheads="1"/>
          </p:cNvSpPr>
          <p:nvPr/>
        </p:nvSpPr>
        <p:spPr bwMode="auto">
          <a:xfrm>
            <a:off x="3050577" y="2045540"/>
            <a:ext cx="212286" cy="22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14</a:t>
            </a:r>
            <a:endParaRPr lang="en-US" altLang="en-US" sz="2400" dirty="0">
              <a:solidFill>
                <a:srgbClr val="000000"/>
              </a:solidFill>
              <a:latin typeface="+mj-lt"/>
            </a:endParaRPr>
          </a:p>
        </p:txBody>
      </p:sp>
      <p:sp>
        <p:nvSpPr>
          <p:cNvPr id="57" name="Rectangle 294">
            <a:extLst>
              <a:ext uri="{FF2B5EF4-FFF2-40B4-BE49-F238E27FC236}">
                <a16:creationId xmlns:a16="http://schemas.microsoft.com/office/drawing/2014/main" id="{BD91D535-6F35-DDEE-810D-AA2B90110B60}"/>
              </a:ext>
            </a:extLst>
          </p:cNvPr>
          <p:cNvSpPr>
            <a:spLocks noChangeArrowheads="1"/>
          </p:cNvSpPr>
          <p:nvPr/>
        </p:nvSpPr>
        <p:spPr bwMode="auto">
          <a:xfrm>
            <a:off x="3050577" y="1623847"/>
            <a:ext cx="212286" cy="22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16</a:t>
            </a:r>
            <a:endParaRPr lang="en-US" altLang="en-US" sz="2400" dirty="0">
              <a:solidFill>
                <a:srgbClr val="000000"/>
              </a:solidFill>
              <a:latin typeface="+mj-lt"/>
            </a:endParaRPr>
          </a:p>
        </p:txBody>
      </p:sp>
      <p:sp>
        <p:nvSpPr>
          <p:cNvPr id="7" name="TextBox 6">
            <a:extLst>
              <a:ext uri="{FF2B5EF4-FFF2-40B4-BE49-F238E27FC236}">
                <a16:creationId xmlns:a16="http://schemas.microsoft.com/office/drawing/2014/main" id="{FA85C8B1-0187-4F11-5EFE-2597933C5577}"/>
              </a:ext>
            </a:extLst>
          </p:cNvPr>
          <p:cNvSpPr txBox="1"/>
          <p:nvPr/>
        </p:nvSpPr>
        <p:spPr>
          <a:xfrm>
            <a:off x="3656424" y="2023835"/>
            <a:ext cx="3538022" cy="459167"/>
          </a:xfrm>
          <a:prstGeom prst="rect">
            <a:avLst/>
          </a:prstGeom>
          <a:noFill/>
        </p:spPr>
        <p:txBody>
          <a:bodyPr wrap="square">
            <a:spAutoFit/>
          </a:bodyPr>
          <a:lstStyle/>
          <a:p>
            <a:pPr algn="l"/>
            <a:r>
              <a:rPr lang="en-US" sz="1100" dirty="0">
                <a:solidFill>
                  <a:srgbClr val="000000"/>
                </a:solidFill>
                <a:latin typeface="+mj-lt"/>
              </a:rPr>
              <a:t>Hazard ratio, 0.85 (95% CI, 0.79–0.92)</a:t>
            </a:r>
          </a:p>
          <a:p>
            <a:pPr algn="l"/>
            <a:r>
              <a:rPr lang="en-US" sz="1100" i="1" dirty="0">
                <a:solidFill>
                  <a:srgbClr val="000000"/>
                </a:solidFill>
                <a:latin typeface="+mj-lt"/>
              </a:rPr>
              <a:t>P</a:t>
            </a:r>
            <a:r>
              <a:rPr lang="en-US" sz="1100" dirty="0">
                <a:solidFill>
                  <a:srgbClr val="000000"/>
                </a:solidFill>
                <a:latin typeface="+mj-lt"/>
              </a:rPr>
              <a:t> &lt; 0.001</a:t>
            </a:r>
          </a:p>
        </p:txBody>
      </p:sp>
      <p:grpSp>
        <p:nvGrpSpPr>
          <p:cNvPr id="158" name="Group 157">
            <a:extLst>
              <a:ext uri="{FF2B5EF4-FFF2-40B4-BE49-F238E27FC236}">
                <a16:creationId xmlns:a16="http://schemas.microsoft.com/office/drawing/2014/main" id="{5D842E1F-633F-56D5-F483-383EA1F8B132}"/>
              </a:ext>
            </a:extLst>
          </p:cNvPr>
          <p:cNvGrpSpPr/>
          <p:nvPr/>
        </p:nvGrpSpPr>
        <p:grpSpPr>
          <a:xfrm>
            <a:off x="1994546" y="5169928"/>
            <a:ext cx="8092725" cy="999958"/>
            <a:chOff x="1994546" y="5169928"/>
            <a:chExt cx="8092725" cy="999958"/>
          </a:xfrm>
        </p:grpSpPr>
        <p:sp>
          <p:nvSpPr>
            <p:cNvPr id="159" name="Rectangle 111">
              <a:extLst>
                <a:ext uri="{FF2B5EF4-FFF2-40B4-BE49-F238E27FC236}">
                  <a16:creationId xmlns:a16="http://schemas.microsoft.com/office/drawing/2014/main" id="{865A45AB-EC63-505C-7F44-411E7BA57389}"/>
                </a:ext>
              </a:extLst>
            </p:cNvPr>
            <p:cNvSpPr>
              <a:spLocks noChangeArrowheads="1"/>
            </p:cNvSpPr>
            <p:nvPr/>
          </p:nvSpPr>
          <p:spPr bwMode="auto">
            <a:xfrm>
              <a:off x="1994546" y="5577446"/>
              <a:ext cx="63652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b="1" dirty="0">
                  <a:solidFill>
                    <a:srgbClr val="010101"/>
                  </a:solidFill>
                  <a:latin typeface="+mj-lt"/>
                </a:rPr>
                <a:t>No. at Risk</a:t>
              </a:r>
              <a:endParaRPr lang="en-US" altLang="en-US" sz="1200" b="1" dirty="0">
                <a:solidFill>
                  <a:srgbClr val="000000"/>
                </a:solidFill>
                <a:latin typeface="+mj-lt"/>
              </a:endParaRPr>
            </a:p>
          </p:txBody>
        </p:sp>
        <p:sp>
          <p:nvSpPr>
            <p:cNvPr id="160" name="Rectangle 112">
              <a:extLst>
                <a:ext uri="{FF2B5EF4-FFF2-40B4-BE49-F238E27FC236}">
                  <a16:creationId xmlns:a16="http://schemas.microsoft.com/office/drawing/2014/main" id="{76A55D60-5461-7609-58EC-6C9140EAFDAD}"/>
                </a:ext>
              </a:extLst>
            </p:cNvPr>
            <p:cNvSpPr>
              <a:spLocks noChangeArrowheads="1"/>
            </p:cNvSpPr>
            <p:nvPr/>
          </p:nvSpPr>
          <p:spPr bwMode="auto">
            <a:xfrm>
              <a:off x="1994546" y="5784759"/>
              <a:ext cx="48571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10101"/>
                  </a:solidFill>
                  <a:latin typeface="+mj-lt"/>
                </a:rPr>
                <a:t>Placebo</a:t>
              </a:r>
              <a:endParaRPr lang="en-US" altLang="en-US" sz="1200" dirty="0">
                <a:solidFill>
                  <a:srgbClr val="000000"/>
                </a:solidFill>
                <a:latin typeface="+mj-lt"/>
              </a:endParaRPr>
            </a:p>
          </p:txBody>
        </p:sp>
        <p:sp>
          <p:nvSpPr>
            <p:cNvPr id="161" name="Rectangle 113">
              <a:extLst>
                <a:ext uri="{FF2B5EF4-FFF2-40B4-BE49-F238E27FC236}">
                  <a16:creationId xmlns:a16="http://schemas.microsoft.com/office/drawing/2014/main" id="{E6974625-8A2A-0F7B-54A4-11C3B80664C7}"/>
                </a:ext>
              </a:extLst>
            </p:cNvPr>
            <p:cNvSpPr>
              <a:spLocks noChangeArrowheads="1"/>
            </p:cNvSpPr>
            <p:nvPr/>
          </p:nvSpPr>
          <p:spPr bwMode="auto">
            <a:xfrm>
              <a:off x="3210349" y="5784759"/>
              <a:ext cx="4296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13,780</a:t>
              </a:r>
            </a:p>
          </p:txBody>
        </p:sp>
        <p:sp>
          <p:nvSpPr>
            <p:cNvPr id="162" name="Rectangle 114">
              <a:extLst>
                <a:ext uri="{FF2B5EF4-FFF2-40B4-BE49-F238E27FC236}">
                  <a16:creationId xmlns:a16="http://schemas.microsoft.com/office/drawing/2014/main" id="{6A485D2F-9DE0-3C52-6096-361AA43E253A}"/>
                </a:ext>
              </a:extLst>
            </p:cNvPr>
            <p:cNvSpPr>
              <a:spLocks noChangeArrowheads="1"/>
            </p:cNvSpPr>
            <p:nvPr/>
          </p:nvSpPr>
          <p:spPr bwMode="auto">
            <a:xfrm>
              <a:off x="4303886" y="5784759"/>
              <a:ext cx="4296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13,278</a:t>
              </a:r>
            </a:p>
          </p:txBody>
        </p:sp>
        <p:sp>
          <p:nvSpPr>
            <p:cNvPr id="163" name="Rectangle 115">
              <a:extLst>
                <a:ext uri="{FF2B5EF4-FFF2-40B4-BE49-F238E27FC236}">
                  <a16:creationId xmlns:a16="http://schemas.microsoft.com/office/drawing/2014/main" id="{66C43CF1-E24D-3C0F-025F-C85456ED64C8}"/>
                </a:ext>
              </a:extLst>
            </p:cNvPr>
            <p:cNvSpPr>
              <a:spLocks noChangeArrowheads="1"/>
            </p:cNvSpPr>
            <p:nvPr/>
          </p:nvSpPr>
          <p:spPr bwMode="auto">
            <a:xfrm>
              <a:off x="5395590" y="5784759"/>
              <a:ext cx="4296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12,825</a:t>
              </a:r>
            </a:p>
          </p:txBody>
        </p:sp>
        <p:sp>
          <p:nvSpPr>
            <p:cNvPr id="164" name="Rectangle 117">
              <a:extLst>
                <a:ext uri="{FF2B5EF4-FFF2-40B4-BE49-F238E27FC236}">
                  <a16:creationId xmlns:a16="http://schemas.microsoft.com/office/drawing/2014/main" id="{89317D6B-E373-6201-27C2-2854BD1A6151}"/>
                </a:ext>
              </a:extLst>
            </p:cNvPr>
            <p:cNvSpPr>
              <a:spLocks noChangeArrowheads="1"/>
            </p:cNvSpPr>
            <p:nvPr/>
          </p:nvSpPr>
          <p:spPr bwMode="auto">
            <a:xfrm>
              <a:off x="6488164" y="5784759"/>
              <a:ext cx="42960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11,871</a:t>
              </a:r>
            </a:p>
          </p:txBody>
        </p:sp>
        <p:sp>
          <p:nvSpPr>
            <p:cNvPr id="165" name="Rectangle 118">
              <a:extLst>
                <a:ext uri="{FF2B5EF4-FFF2-40B4-BE49-F238E27FC236}">
                  <a16:creationId xmlns:a16="http://schemas.microsoft.com/office/drawing/2014/main" id="{F1C3523A-B409-64DE-0D04-D41708680C83}"/>
                </a:ext>
              </a:extLst>
            </p:cNvPr>
            <p:cNvSpPr>
              <a:spLocks noChangeArrowheads="1"/>
            </p:cNvSpPr>
            <p:nvPr/>
          </p:nvSpPr>
          <p:spPr bwMode="auto">
            <a:xfrm>
              <a:off x="7620283" y="5784759"/>
              <a:ext cx="3510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7,610</a:t>
              </a:r>
            </a:p>
          </p:txBody>
        </p:sp>
        <p:sp>
          <p:nvSpPr>
            <p:cNvPr id="166" name="Rectangle 119">
              <a:extLst>
                <a:ext uri="{FF2B5EF4-FFF2-40B4-BE49-F238E27FC236}">
                  <a16:creationId xmlns:a16="http://schemas.microsoft.com/office/drawing/2014/main" id="{366D4DF6-62F8-0416-EE80-0476E96685A8}"/>
                </a:ext>
              </a:extLst>
            </p:cNvPr>
            <p:cNvSpPr>
              <a:spLocks noChangeArrowheads="1"/>
            </p:cNvSpPr>
            <p:nvPr/>
          </p:nvSpPr>
          <p:spPr bwMode="auto">
            <a:xfrm>
              <a:off x="8701788" y="5784759"/>
              <a:ext cx="3510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3,690</a:t>
              </a:r>
            </a:p>
          </p:txBody>
        </p:sp>
        <p:sp>
          <p:nvSpPr>
            <p:cNvPr id="167" name="Rectangle 120">
              <a:extLst>
                <a:ext uri="{FF2B5EF4-FFF2-40B4-BE49-F238E27FC236}">
                  <a16:creationId xmlns:a16="http://schemas.microsoft.com/office/drawing/2014/main" id="{B43F09AF-8B38-6220-95A5-25E6F90BDF00}"/>
                </a:ext>
              </a:extLst>
            </p:cNvPr>
            <p:cNvSpPr>
              <a:spLocks noChangeArrowheads="1"/>
            </p:cNvSpPr>
            <p:nvPr/>
          </p:nvSpPr>
          <p:spPr bwMode="auto">
            <a:xfrm>
              <a:off x="9851630" y="5784759"/>
              <a:ext cx="2356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686</a:t>
              </a:r>
            </a:p>
          </p:txBody>
        </p:sp>
        <p:sp>
          <p:nvSpPr>
            <p:cNvPr id="168" name="Rectangle 121">
              <a:extLst>
                <a:ext uri="{FF2B5EF4-FFF2-40B4-BE49-F238E27FC236}">
                  <a16:creationId xmlns:a16="http://schemas.microsoft.com/office/drawing/2014/main" id="{3CC114ED-055E-92AC-D5EA-D58657EC0CD6}"/>
                </a:ext>
              </a:extLst>
            </p:cNvPr>
            <p:cNvSpPr>
              <a:spLocks noChangeArrowheads="1"/>
            </p:cNvSpPr>
            <p:nvPr/>
          </p:nvSpPr>
          <p:spPr bwMode="auto">
            <a:xfrm>
              <a:off x="1994547" y="5985220"/>
              <a:ext cx="75174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10101"/>
                  </a:solidFill>
                  <a:latin typeface="+mj-lt"/>
                </a:rPr>
                <a:t>Evolocumab</a:t>
              </a:r>
              <a:endParaRPr lang="en-US" altLang="en-US" sz="1200" dirty="0">
                <a:solidFill>
                  <a:srgbClr val="000000"/>
                </a:solidFill>
                <a:latin typeface="+mj-lt"/>
              </a:endParaRPr>
            </a:p>
          </p:txBody>
        </p:sp>
        <p:sp>
          <p:nvSpPr>
            <p:cNvPr id="169" name="Rectangle 122">
              <a:extLst>
                <a:ext uri="{FF2B5EF4-FFF2-40B4-BE49-F238E27FC236}">
                  <a16:creationId xmlns:a16="http://schemas.microsoft.com/office/drawing/2014/main" id="{CD505BB3-FDD0-C092-FF6B-317915CC31F6}"/>
                </a:ext>
              </a:extLst>
            </p:cNvPr>
            <p:cNvSpPr>
              <a:spLocks noChangeArrowheads="1"/>
            </p:cNvSpPr>
            <p:nvPr/>
          </p:nvSpPr>
          <p:spPr bwMode="auto">
            <a:xfrm>
              <a:off x="3210349" y="5985220"/>
              <a:ext cx="4296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13,784</a:t>
              </a:r>
            </a:p>
          </p:txBody>
        </p:sp>
        <p:sp>
          <p:nvSpPr>
            <p:cNvPr id="170" name="Rectangle 123">
              <a:extLst>
                <a:ext uri="{FF2B5EF4-FFF2-40B4-BE49-F238E27FC236}">
                  <a16:creationId xmlns:a16="http://schemas.microsoft.com/office/drawing/2014/main" id="{760E55BC-6BD2-A973-D62F-379D8813F165}"/>
                </a:ext>
              </a:extLst>
            </p:cNvPr>
            <p:cNvSpPr>
              <a:spLocks noChangeArrowheads="1"/>
            </p:cNvSpPr>
            <p:nvPr/>
          </p:nvSpPr>
          <p:spPr bwMode="auto">
            <a:xfrm>
              <a:off x="4303886" y="5985220"/>
              <a:ext cx="4296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13,351</a:t>
              </a:r>
            </a:p>
          </p:txBody>
        </p:sp>
        <p:sp>
          <p:nvSpPr>
            <p:cNvPr id="171" name="Rectangle 124">
              <a:extLst>
                <a:ext uri="{FF2B5EF4-FFF2-40B4-BE49-F238E27FC236}">
                  <a16:creationId xmlns:a16="http://schemas.microsoft.com/office/drawing/2014/main" id="{EC9CD3B2-FB51-CB42-D696-E7C86D39B12E}"/>
                </a:ext>
              </a:extLst>
            </p:cNvPr>
            <p:cNvSpPr>
              <a:spLocks noChangeArrowheads="1"/>
            </p:cNvSpPr>
            <p:nvPr/>
          </p:nvSpPr>
          <p:spPr bwMode="auto">
            <a:xfrm>
              <a:off x="5395590" y="5985220"/>
              <a:ext cx="4296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12,939</a:t>
              </a:r>
            </a:p>
          </p:txBody>
        </p:sp>
        <p:sp>
          <p:nvSpPr>
            <p:cNvPr id="172" name="Rectangle 125">
              <a:extLst>
                <a:ext uri="{FF2B5EF4-FFF2-40B4-BE49-F238E27FC236}">
                  <a16:creationId xmlns:a16="http://schemas.microsoft.com/office/drawing/2014/main" id="{CE329955-FD7B-9B7C-53A2-FC15E76FC841}"/>
                </a:ext>
              </a:extLst>
            </p:cNvPr>
            <p:cNvSpPr>
              <a:spLocks noChangeArrowheads="1"/>
            </p:cNvSpPr>
            <p:nvPr/>
          </p:nvSpPr>
          <p:spPr bwMode="auto">
            <a:xfrm>
              <a:off x="6488165" y="5985220"/>
              <a:ext cx="4296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12,070</a:t>
              </a:r>
            </a:p>
          </p:txBody>
        </p:sp>
        <p:sp>
          <p:nvSpPr>
            <p:cNvPr id="173" name="Rectangle 126">
              <a:extLst>
                <a:ext uri="{FF2B5EF4-FFF2-40B4-BE49-F238E27FC236}">
                  <a16:creationId xmlns:a16="http://schemas.microsoft.com/office/drawing/2014/main" id="{43B47B17-ACE0-052A-C945-6E7B8BB80710}"/>
                </a:ext>
              </a:extLst>
            </p:cNvPr>
            <p:cNvSpPr>
              <a:spLocks noChangeArrowheads="1"/>
            </p:cNvSpPr>
            <p:nvPr/>
          </p:nvSpPr>
          <p:spPr bwMode="auto">
            <a:xfrm>
              <a:off x="7620283" y="5985220"/>
              <a:ext cx="3510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7,771</a:t>
              </a:r>
            </a:p>
          </p:txBody>
        </p:sp>
        <p:sp>
          <p:nvSpPr>
            <p:cNvPr id="175" name="Rectangle 127">
              <a:extLst>
                <a:ext uri="{FF2B5EF4-FFF2-40B4-BE49-F238E27FC236}">
                  <a16:creationId xmlns:a16="http://schemas.microsoft.com/office/drawing/2014/main" id="{13E19D9A-729B-7875-40C5-AF9D5451BE9D}"/>
                </a:ext>
              </a:extLst>
            </p:cNvPr>
            <p:cNvSpPr>
              <a:spLocks noChangeArrowheads="1"/>
            </p:cNvSpPr>
            <p:nvPr/>
          </p:nvSpPr>
          <p:spPr bwMode="auto">
            <a:xfrm>
              <a:off x="8701788" y="5985220"/>
              <a:ext cx="35105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3,746</a:t>
              </a:r>
            </a:p>
          </p:txBody>
        </p:sp>
        <p:sp>
          <p:nvSpPr>
            <p:cNvPr id="177" name="Rectangle 128">
              <a:extLst>
                <a:ext uri="{FF2B5EF4-FFF2-40B4-BE49-F238E27FC236}">
                  <a16:creationId xmlns:a16="http://schemas.microsoft.com/office/drawing/2014/main" id="{39874FF4-45B0-75D9-9D37-680AF4855753}"/>
                </a:ext>
              </a:extLst>
            </p:cNvPr>
            <p:cNvSpPr>
              <a:spLocks noChangeArrowheads="1"/>
            </p:cNvSpPr>
            <p:nvPr/>
          </p:nvSpPr>
          <p:spPr bwMode="auto">
            <a:xfrm>
              <a:off x="9851630" y="5985220"/>
              <a:ext cx="23564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689</a:t>
              </a:r>
            </a:p>
          </p:txBody>
        </p:sp>
        <p:grpSp>
          <p:nvGrpSpPr>
            <p:cNvPr id="179" name="Group 178">
              <a:extLst>
                <a:ext uri="{FF2B5EF4-FFF2-40B4-BE49-F238E27FC236}">
                  <a16:creationId xmlns:a16="http://schemas.microsoft.com/office/drawing/2014/main" id="{AA776E63-DED2-C956-A57A-B917BFA6B986}"/>
                </a:ext>
              </a:extLst>
            </p:cNvPr>
            <p:cNvGrpSpPr/>
            <p:nvPr/>
          </p:nvGrpSpPr>
          <p:grpSpPr>
            <a:xfrm>
              <a:off x="3383387" y="5169928"/>
              <a:ext cx="6680500" cy="215444"/>
              <a:chOff x="3383387" y="5169928"/>
              <a:chExt cx="6680500" cy="215444"/>
            </a:xfrm>
          </p:grpSpPr>
          <p:sp>
            <p:nvSpPr>
              <p:cNvPr id="183" name="Rectangle 306">
                <a:extLst>
                  <a:ext uri="{FF2B5EF4-FFF2-40B4-BE49-F238E27FC236}">
                    <a16:creationId xmlns:a16="http://schemas.microsoft.com/office/drawing/2014/main" id="{472C6127-731C-C223-E282-0C8FE69B2D09}"/>
                  </a:ext>
                </a:extLst>
              </p:cNvPr>
              <p:cNvSpPr>
                <a:spLocks noChangeArrowheads="1"/>
              </p:cNvSpPr>
              <p:nvPr/>
            </p:nvSpPr>
            <p:spPr bwMode="auto">
              <a:xfrm>
                <a:off x="3383387" y="5169928"/>
                <a:ext cx="913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0</a:t>
                </a:r>
                <a:endParaRPr lang="en-US" altLang="en-US" sz="2400" dirty="0">
                  <a:solidFill>
                    <a:srgbClr val="000000"/>
                  </a:solidFill>
                  <a:latin typeface="+mj-lt"/>
                </a:endParaRPr>
              </a:p>
            </p:txBody>
          </p:sp>
          <p:sp>
            <p:nvSpPr>
              <p:cNvPr id="185" name="Rectangle 307">
                <a:extLst>
                  <a:ext uri="{FF2B5EF4-FFF2-40B4-BE49-F238E27FC236}">
                    <a16:creationId xmlns:a16="http://schemas.microsoft.com/office/drawing/2014/main" id="{8AFF389B-8914-07A1-AB49-8B8F07C39E5C}"/>
                  </a:ext>
                </a:extLst>
              </p:cNvPr>
              <p:cNvSpPr>
                <a:spLocks noChangeArrowheads="1"/>
              </p:cNvSpPr>
              <p:nvPr/>
            </p:nvSpPr>
            <p:spPr bwMode="auto">
              <a:xfrm>
                <a:off x="4474329" y="5169928"/>
                <a:ext cx="913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6</a:t>
                </a:r>
                <a:endParaRPr lang="en-US" altLang="en-US" sz="2400" dirty="0">
                  <a:solidFill>
                    <a:srgbClr val="000000"/>
                  </a:solidFill>
                  <a:latin typeface="+mj-lt"/>
                </a:endParaRPr>
              </a:p>
            </p:txBody>
          </p:sp>
          <p:sp>
            <p:nvSpPr>
              <p:cNvPr id="187" name="Rectangle 308">
                <a:extLst>
                  <a:ext uri="{FF2B5EF4-FFF2-40B4-BE49-F238E27FC236}">
                    <a16:creationId xmlns:a16="http://schemas.microsoft.com/office/drawing/2014/main" id="{5CD9531E-B00F-3978-7A1F-69A5E77F7978}"/>
                  </a:ext>
                </a:extLst>
              </p:cNvPr>
              <p:cNvSpPr>
                <a:spLocks noChangeArrowheads="1"/>
              </p:cNvSpPr>
              <p:nvPr/>
            </p:nvSpPr>
            <p:spPr bwMode="auto">
              <a:xfrm>
                <a:off x="6610581" y="5169928"/>
                <a:ext cx="182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18</a:t>
                </a:r>
                <a:endParaRPr lang="en-US" altLang="en-US" sz="2400" dirty="0">
                  <a:solidFill>
                    <a:srgbClr val="000000"/>
                  </a:solidFill>
                  <a:latin typeface="+mj-lt"/>
                </a:endParaRPr>
              </a:p>
            </p:txBody>
          </p:sp>
          <p:sp>
            <p:nvSpPr>
              <p:cNvPr id="189" name="Rectangle 309">
                <a:extLst>
                  <a:ext uri="{FF2B5EF4-FFF2-40B4-BE49-F238E27FC236}">
                    <a16:creationId xmlns:a16="http://schemas.microsoft.com/office/drawing/2014/main" id="{F5FFE35C-C5C3-859D-B216-2E523790ADF4}"/>
                  </a:ext>
                </a:extLst>
              </p:cNvPr>
              <p:cNvSpPr>
                <a:spLocks noChangeArrowheads="1"/>
              </p:cNvSpPr>
              <p:nvPr/>
            </p:nvSpPr>
            <p:spPr bwMode="auto">
              <a:xfrm>
                <a:off x="5516463" y="5169928"/>
                <a:ext cx="182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12</a:t>
                </a:r>
                <a:endParaRPr lang="en-US" altLang="en-US" sz="2400" dirty="0">
                  <a:solidFill>
                    <a:srgbClr val="000000"/>
                  </a:solidFill>
                  <a:latin typeface="+mj-lt"/>
                </a:endParaRPr>
              </a:p>
            </p:txBody>
          </p:sp>
          <p:sp>
            <p:nvSpPr>
              <p:cNvPr id="191" name="Rectangle 310">
                <a:extLst>
                  <a:ext uri="{FF2B5EF4-FFF2-40B4-BE49-F238E27FC236}">
                    <a16:creationId xmlns:a16="http://schemas.microsoft.com/office/drawing/2014/main" id="{817281B2-91FF-DE39-62B0-034FE5DA582C}"/>
                  </a:ext>
                </a:extLst>
              </p:cNvPr>
              <p:cNvSpPr>
                <a:spLocks noChangeArrowheads="1"/>
              </p:cNvSpPr>
              <p:nvPr/>
            </p:nvSpPr>
            <p:spPr bwMode="auto">
              <a:xfrm>
                <a:off x="7702436" y="5169928"/>
                <a:ext cx="182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24</a:t>
                </a:r>
                <a:endParaRPr lang="en-US" altLang="en-US" sz="2400" dirty="0">
                  <a:solidFill>
                    <a:srgbClr val="000000"/>
                  </a:solidFill>
                  <a:latin typeface="+mj-lt"/>
                </a:endParaRPr>
              </a:p>
            </p:txBody>
          </p:sp>
          <p:sp>
            <p:nvSpPr>
              <p:cNvPr id="193" name="Rectangle 312">
                <a:extLst>
                  <a:ext uri="{FF2B5EF4-FFF2-40B4-BE49-F238E27FC236}">
                    <a16:creationId xmlns:a16="http://schemas.microsoft.com/office/drawing/2014/main" id="{D88E27B3-C3E6-AE11-04C7-4DE169392AEE}"/>
                  </a:ext>
                </a:extLst>
              </p:cNvPr>
              <p:cNvSpPr>
                <a:spLocks noChangeArrowheads="1"/>
              </p:cNvSpPr>
              <p:nvPr/>
            </p:nvSpPr>
            <p:spPr bwMode="auto">
              <a:xfrm>
                <a:off x="9881145" y="5169928"/>
                <a:ext cx="182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36</a:t>
                </a:r>
                <a:endParaRPr lang="en-US" altLang="en-US" sz="2400" dirty="0">
                  <a:solidFill>
                    <a:srgbClr val="000000"/>
                  </a:solidFill>
                  <a:latin typeface="+mj-lt"/>
                </a:endParaRPr>
              </a:p>
            </p:txBody>
          </p:sp>
          <p:sp>
            <p:nvSpPr>
              <p:cNvPr id="194" name="Rectangle 313">
                <a:extLst>
                  <a:ext uri="{FF2B5EF4-FFF2-40B4-BE49-F238E27FC236}">
                    <a16:creationId xmlns:a16="http://schemas.microsoft.com/office/drawing/2014/main" id="{068CB3C3-FF54-EB9B-CC2B-5C4FA81D16E4}"/>
                  </a:ext>
                </a:extLst>
              </p:cNvPr>
              <p:cNvSpPr>
                <a:spLocks noChangeArrowheads="1"/>
              </p:cNvSpPr>
              <p:nvPr/>
            </p:nvSpPr>
            <p:spPr bwMode="auto">
              <a:xfrm>
                <a:off x="8792516" y="5169928"/>
                <a:ext cx="182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30</a:t>
                </a:r>
                <a:endParaRPr lang="en-US" altLang="en-US" sz="2400" dirty="0">
                  <a:solidFill>
                    <a:srgbClr val="000000"/>
                  </a:solidFill>
                  <a:latin typeface="+mj-lt"/>
                </a:endParaRPr>
              </a:p>
            </p:txBody>
          </p:sp>
        </p:grpSp>
        <p:sp>
          <p:nvSpPr>
            <p:cNvPr id="181" name="Rectangle 314">
              <a:extLst>
                <a:ext uri="{FF2B5EF4-FFF2-40B4-BE49-F238E27FC236}">
                  <a16:creationId xmlns:a16="http://schemas.microsoft.com/office/drawing/2014/main" id="{EAFF2513-590E-785C-6045-B45B90925A5B}"/>
                </a:ext>
              </a:extLst>
            </p:cNvPr>
            <p:cNvSpPr>
              <a:spLocks noChangeArrowheads="1"/>
            </p:cNvSpPr>
            <p:nvPr/>
          </p:nvSpPr>
          <p:spPr bwMode="auto">
            <a:xfrm>
              <a:off x="6440141" y="5445415"/>
              <a:ext cx="64081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600" b="1" dirty="0">
                  <a:solidFill>
                    <a:srgbClr val="000000"/>
                  </a:solidFill>
                  <a:latin typeface="+mj-lt"/>
                </a:rPr>
                <a:t>Months</a:t>
              </a:r>
              <a:endParaRPr lang="en-US" altLang="en-US" sz="2400" b="1" dirty="0">
                <a:solidFill>
                  <a:srgbClr val="000000"/>
                </a:solidFill>
                <a:latin typeface="+mj-lt"/>
              </a:endParaRPr>
            </a:p>
          </p:txBody>
        </p:sp>
      </p:grpSp>
      <p:sp>
        <p:nvSpPr>
          <p:cNvPr id="14" name="Rectangle 13">
            <a:extLst>
              <a:ext uri="{FF2B5EF4-FFF2-40B4-BE49-F238E27FC236}">
                <a16:creationId xmlns:a16="http://schemas.microsoft.com/office/drawing/2014/main" id="{60BCD100-DF27-301C-037F-4E86BE963EAF}"/>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C4805F66-820F-3290-36A1-542E668483AE}"/>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651577843"/>
      </p:ext>
    </p:extLst>
  </p:cSld>
  <p:clrMapOvr>
    <a:masterClrMapping/>
  </p:clrMapOvr>
  <p:transition>
    <p:fade/>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C2D83F-6619-1536-7532-6FAFAB12684E}"/>
              </a:ext>
            </a:extLst>
          </p:cNvPr>
          <p:cNvSpPr>
            <a:spLocks noGrp="1"/>
          </p:cNvSpPr>
          <p:nvPr>
            <p:ph type="title"/>
          </p:nvPr>
        </p:nvSpPr>
        <p:spPr>
          <a:xfrm>
            <a:off x="365125" y="365760"/>
            <a:ext cx="11461750" cy="1015663"/>
          </a:xfrm>
        </p:spPr>
        <p:txBody>
          <a:bodyPr/>
          <a:lstStyle/>
          <a:p>
            <a:r>
              <a:rPr lang="en-GB" sz="3300" dirty="0"/>
              <a:t>Psychomotor Speed Scores Did Not Significantly </a:t>
            </a:r>
            <a:br>
              <a:rPr lang="en-GB" sz="3300" dirty="0"/>
            </a:br>
            <a:r>
              <a:rPr lang="en-GB" sz="3300" dirty="0"/>
              <a:t>Differ for Both the Groups</a:t>
            </a:r>
            <a:endParaRPr lang="en-IN" sz="3300" dirty="0"/>
          </a:p>
        </p:txBody>
      </p:sp>
      <p:sp>
        <p:nvSpPr>
          <p:cNvPr id="4" name="TextBox 122">
            <a:extLst>
              <a:ext uri="{FF2B5EF4-FFF2-40B4-BE49-F238E27FC236}">
                <a16:creationId xmlns:a16="http://schemas.microsoft.com/office/drawing/2014/main" id="{200DE2F1-3610-3031-C53D-5C4D32DE6FCF}"/>
              </a:ext>
            </a:extLst>
          </p:cNvPr>
          <p:cNvSpPr txBox="1">
            <a:spLocks noChangeArrowheads="1"/>
          </p:cNvSpPr>
          <p:nvPr/>
        </p:nvSpPr>
        <p:spPr bwMode="auto">
          <a:xfrm>
            <a:off x="383439" y="1740978"/>
            <a:ext cx="114458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defTabSz="457200">
              <a:defRPr>
                <a:solidFill>
                  <a:schemeClr val="tx1"/>
                </a:solidFill>
                <a:latin typeface="Arial" panose="020B0604020202020204" pitchFamily="34" charset="0"/>
              </a:defRPr>
            </a:lvl1pPr>
            <a:lvl2pPr marL="742950" indent="-285750" defTabSz="457200">
              <a:defRPr>
                <a:solidFill>
                  <a:schemeClr val="tx1"/>
                </a:solidFill>
                <a:latin typeface="Arial" panose="020B0604020202020204" pitchFamily="34" charset="0"/>
              </a:defRPr>
            </a:lvl2pPr>
            <a:lvl3pPr marL="1143000" indent="-228600" defTabSz="457200">
              <a:defRPr>
                <a:solidFill>
                  <a:schemeClr val="tx1"/>
                </a:solidFill>
                <a:latin typeface="Arial" panose="020B0604020202020204" pitchFamily="34" charset="0"/>
              </a:defRPr>
            </a:lvl3pPr>
            <a:lvl4pPr marL="1600200" indent="-228600" defTabSz="457200">
              <a:defRPr>
                <a:solidFill>
                  <a:schemeClr val="tx1"/>
                </a:solidFill>
                <a:latin typeface="Arial" panose="020B0604020202020204" pitchFamily="34" charset="0"/>
              </a:defRPr>
            </a:lvl4pPr>
            <a:lvl5pPr marL="2057400" indent="-228600" defTabSz="457200">
              <a:defRPr>
                <a:solidFill>
                  <a:schemeClr val="tx1"/>
                </a:solidFill>
                <a:latin typeface="Arial" panose="020B0604020202020204" pitchFamily="34" charset="0"/>
              </a:defRPr>
            </a:lvl5pPr>
            <a:lvl6pPr marL="2514600" indent="-228600" defTabSz="457200" fontAlgn="base">
              <a:spcBef>
                <a:spcPct val="0"/>
              </a:spcBef>
              <a:spcAft>
                <a:spcPct val="0"/>
              </a:spcAft>
              <a:defRPr>
                <a:solidFill>
                  <a:schemeClr val="tx1"/>
                </a:solidFill>
                <a:latin typeface="Arial" panose="020B0604020202020204" pitchFamily="34" charset="0"/>
              </a:defRPr>
            </a:lvl6pPr>
            <a:lvl7pPr marL="2971800" indent="-228600" defTabSz="457200" fontAlgn="base">
              <a:spcBef>
                <a:spcPct val="0"/>
              </a:spcBef>
              <a:spcAft>
                <a:spcPct val="0"/>
              </a:spcAft>
              <a:defRPr>
                <a:solidFill>
                  <a:schemeClr val="tx1"/>
                </a:solidFill>
                <a:latin typeface="Arial" panose="020B0604020202020204" pitchFamily="34" charset="0"/>
              </a:defRPr>
            </a:lvl7pPr>
            <a:lvl8pPr marL="3429000" indent="-228600" defTabSz="457200" fontAlgn="base">
              <a:spcBef>
                <a:spcPct val="0"/>
              </a:spcBef>
              <a:spcAft>
                <a:spcPct val="0"/>
              </a:spcAft>
              <a:defRPr>
                <a:solidFill>
                  <a:schemeClr val="tx1"/>
                </a:solidFill>
                <a:latin typeface="Arial" panose="020B0604020202020204" pitchFamily="34" charset="0"/>
              </a:defRPr>
            </a:lvl8pPr>
            <a:lvl9pPr marL="3886200" indent="-228600" defTabSz="457200" fontAlgn="base">
              <a:spcBef>
                <a:spcPct val="0"/>
              </a:spcBef>
              <a:spcAft>
                <a:spcPct val="0"/>
              </a:spcAft>
              <a:defRPr>
                <a:solidFill>
                  <a:schemeClr val="tx1"/>
                </a:solidFill>
                <a:latin typeface="Arial" panose="020B0604020202020204" pitchFamily="34" charset="0"/>
              </a:defRPr>
            </a:lvl9pPr>
          </a:lstStyle>
          <a:p>
            <a:pPr algn="ctr"/>
            <a:r>
              <a:rPr lang="en-GB" altLang="en-US" sz="1600" b="1" dirty="0">
                <a:solidFill>
                  <a:schemeClr val="accent1"/>
                </a:solidFill>
                <a:latin typeface="+mn-lt"/>
              </a:rPr>
              <a:t>Psychomotor Speed: Median 5-Choice Reaction Time</a:t>
            </a:r>
          </a:p>
        </p:txBody>
      </p:sp>
      <p:grpSp>
        <p:nvGrpSpPr>
          <p:cNvPr id="9" name="Group 8">
            <a:extLst>
              <a:ext uri="{FF2B5EF4-FFF2-40B4-BE49-F238E27FC236}">
                <a16:creationId xmlns:a16="http://schemas.microsoft.com/office/drawing/2014/main" id="{5F74362D-77B4-F4DC-BE54-D0024A99E727}"/>
              </a:ext>
            </a:extLst>
          </p:cNvPr>
          <p:cNvGrpSpPr/>
          <p:nvPr/>
        </p:nvGrpSpPr>
        <p:grpSpPr>
          <a:xfrm>
            <a:off x="4180457" y="2094151"/>
            <a:ext cx="4322408" cy="277531"/>
            <a:chOff x="5632732" y="1900441"/>
            <a:chExt cx="4322408" cy="277531"/>
          </a:xfrm>
        </p:grpSpPr>
        <p:sp>
          <p:nvSpPr>
            <p:cNvPr id="10" name="Line 63">
              <a:extLst>
                <a:ext uri="{FF2B5EF4-FFF2-40B4-BE49-F238E27FC236}">
                  <a16:creationId xmlns:a16="http://schemas.microsoft.com/office/drawing/2014/main" id="{0A256C23-889B-4E73-2806-5B73C0F0B119}"/>
                </a:ext>
              </a:extLst>
            </p:cNvPr>
            <p:cNvSpPr>
              <a:spLocks noChangeShapeType="1"/>
            </p:cNvSpPr>
            <p:nvPr/>
          </p:nvSpPr>
          <p:spPr bwMode="auto">
            <a:xfrm flipH="1">
              <a:off x="7838786" y="2038940"/>
              <a:ext cx="280372" cy="0"/>
            </a:xfrm>
            <a:prstGeom prst="line">
              <a:avLst/>
            </a:prstGeom>
            <a:noFill/>
            <a:ln w="28575" cap="rnd">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1" name="Freeform 64">
              <a:extLst>
                <a:ext uri="{FF2B5EF4-FFF2-40B4-BE49-F238E27FC236}">
                  <a16:creationId xmlns:a16="http://schemas.microsoft.com/office/drawing/2014/main" id="{8D48FE4E-5E3B-8932-A5CE-85DCFB92008C}"/>
                </a:ext>
              </a:extLst>
            </p:cNvPr>
            <p:cNvSpPr>
              <a:spLocks/>
            </p:cNvSpPr>
            <p:nvPr/>
          </p:nvSpPr>
          <p:spPr bwMode="auto">
            <a:xfrm>
              <a:off x="7916585" y="1973059"/>
              <a:ext cx="124773" cy="131762"/>
            </a:xfrm>
            <a:custGeom>
              <a:avLst/>
              <a:gdLst>
                <a:gd name="T0" fmla="*/ 0 w 85"/>
                <a:gd name="T1" fmla="*/ 43 h 83"/>
                <a:gd name="T2" fmla="*/ 0 w 85"/>
                <a:gd name="T3" fmla="*/ 43 h 83"/>
                <a:gd name="T4" fmla="*/ 0 w 85"/>
                <a:gd name="T5" fmla="*/ 34 h 83"/>
                <a:gd name="T6" fmla="*/ 2 w 85"/>
                <a:gd name="T7" fmla="*/ 25 h 83"/>
                <a:gd name="T8" fmla="*/ 7 w 85"/>
                <a:gd name="T9" fmla="*/ 18 h 83"/>
                <a:gd name="T10" fmla="*/ 11 w 85"/>
                <a:gd name="T11" fmla="*/ 12 h 83"/>
                <a:gd name="T12" fmla="*/ 18 w 85"/>
                <a:gd name="T13" fmla="*/ 7 h 83"/>
                <a:gd name="T14" fmla="*/ 25 w 85"/>
                <a:gd name="T15" fmla="*/ 3 h 83"/>
                <a:gd name="T16" fmla="*/ 34 w 85"/>
                <a:gd name="T17" fmla="*/ 0 h 83"/>
                <a:gd name="T18" fmla="*/ 42 w 85"/>
                <a:gd name="T19" fmla="*/ 0 h 83"/>
                <a:gd name="T20" fmla="*/ 42 w 85"/>
                <a:gd name="T21" fmla="*/ 0 h 83"/>
                <a:gd name="T22" fmla="*/ 51 w 85"/>
                <a:gd name="T23" fmla="*/ 0 h 83"/>
                <a:gd name="T24" fmla="*/ 58 w 85"/>
                <a:gd name="T25" fmla="*/ 3 h 83"/>
                <a:gd name="T26" fmla="*/ 65 w 85"/>
                <a:gd name="T27" fmla="*/ 7 h 83"/>
                <a:gd name="T28" fmla="*/ 71 w 85"/>
                <a:gd name="T29" fmla="*/ 12 h 83"/>
                <a:gd name="T30" fmla="*/ 76 w 85"/>
                <a:gd name="T31" fmla="*/ 18 h 83"/>
                <a:gd name="T32" fmla="*/ 80 w 85"/>
                <a:gd name="T33" fmla="*/ 25 h 83"/>
                <a:gd name="T34" fmla="*/ 82 w 85"/>
                <a:gd name="T35" fmla="*/ 34 h 83"/>
                <a:gd name="T36" fmla="*/ 85 w 85"/>
                <a:gd name="T37" fmla="*/ 43 h 83"/>
                <a:gd name="T38" fmla="*/ 85 w 85"/>
                <a:gd name="T39" fmla="*/ 43 h 83"/>
                <a:gd name="T40" fmla="*/ 82 w 85"/>
                <a:gd name="T41" fmla="*/ 49 h 83"/>
                <a:gd name="T42" fmla="*/ 80 w 85"/>
                <a:gd name="T43" fmla="*/ 58 h 83"/>
                <a:gd name="T44" fmla="*/ 76 w 85"/>
                <a:gd name="T45" fmla="*/ 65 h 83"/>
                <a:gd name="T46" fmla="*/ 71 w 85"/>
                <a:gd name="T47" fmla="*/ 72 h 83"/>
                <a:gd name="T48" fmla="*/ 65 w 85"/>
                <a:gd name="T49" fmla="*/ 76 h 83"/>
                <a:gd name="T50" fmla="*/ 58 w 85"/>
                <a:gd name="T51" fmla="*/ 80 h 83"/>
                <a:gd name="T52" fmla="*/ 51 w 85"/>
                <a:gd name="T53" fmla="*/ 83 h 83"/>
                <a:gd name="T54" fmla="*/ 42 w 85"/>
                <a:gd name="T55" fmla="*/ 83 h 83"/>
                <a:gd name="T56" fmla="*/ 42 w 85"/>
                <a:gd name="T57" fmla="*/ 83 h 83"/>
                <a:gd name="T58" fmla="*/ 34 w 85"/>
                <a:gd name="T59" fmla="*/ 83 h 83"/>
                <a:gd name="T60" fmla="*/ 25 w 85"/>
                <a:gd name="T61" fmla="*/ 80 h 83"/>
                <a:gd name="T62" fmla="*/ 18 w 85"/>
                <a:gd name="T63" fmla="*/ 76 h 83"/>
                <a:gd name="T64" fmla="*/ 11 w 85"/>
                <a:gd name="T65" fmla="*/ 72 h 83"/>
                <a:gd name="T66" fmla="*/ 7 w 85"/>
                <a:gd name="T67" fmla="*/ 65 h 83"/>
                <a:gd name="T68" fmla="*/ 2 w 85"/>
                <a:gd name="T69" fmla="*/ 58 h 83"/>
                <a:gd name="T70" fmla="*/ 0 w 85"/>
                <a:gd name="T71" fmla="*/ 49 h 83"/>
                <a:gd name="T72" fmla="*/ 0 w 85"/>
                <a:gd name="T73" fmla="*/ 43 h 83"/>
                <a:gd name="T74" fmla="*/ 0 w 85"/>
                <a:gd name="T75" fmla="*/ 4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3">
                  <a:moveTo>
                    <a:pt x="0" y="43"/>
                  </a:moveTo>
                  <a:lnTo>
                    <a:pt x="0" y="43"/>
                  </a:lnTo>
                  <a:lnTo>
                    <a:pt x="0" y="34"/>
                  </a:lnTo>
                  <a:lnTo>
                    <a:pt x="2" y="25"/>
                  </a:lnTo>
                  <a:lnTo>
                    <a:pt x="7" y="18"/>
                  </a:lnTo>
                  <a:lnTo>
                    <a:pt x="11" y="12"/>
                  </a:lnTo>
                  <a:lnTo>
                    <a:pt x="18" y="7"/>
                  </a:lnTo>
                  <a:lnTo>
                    <a:pt x="25" y="3"/>
                  </a:lnTo>
                  <a:lnTo>
                    <a:pt x="34" y="0"/>
                  </a:lnTo>
                  <a:lnTo>
                    <a:pt x="42" y="0"/>
                  </a:lnTo>
                  <a:lnTo>
                    <a:pt x="42" y="0"/>
                  </a:lnTo>
                  <a:lnTo>
                    <a:pt x="51" y="0"/>
                  </a:lnTo>
                  <a:lnTo>
                    <a:pt x="58" y="3"/>
                  </a:lnTo>
                  <a:lnTo>
                    <a:pt x="65" y="7"/>
                  </a:lnTo>
                  <a:lnTo>
                    <a:pt x="71" y="12"/>
                  </a:lnTo>
                  <a:lnTo>
                    <a:pt x="76" y="18"/>
                  </a:lnTo>
                  <a:lnTo>
                    <a:pt x="80" y="25"/>
                  </a:lnTo>
                  <a:lnTo>
                    <a:pt x="82" y="34"/>
                  </a:lnTo>
                  <a:lnTo>
                    <a:pt x="85" y="43"/>
                  </a:lnTo>
                  <a:lnTo>
                    <a:pt x="85" y="43"/>
                  </a:lnTo>
                  <a:lnTo>
                    <a:pt x="82" y="49"/>
                  </a:lnTo>
                  <a:lnTo>
                    <a:pt x="80" y="58"/>
                  </a:lnTo>
                  <a:lnTo>
                    <a:pt x="76" y="65"/>
                  </a:lnTo>
                  <a:lnTo>
                    <a:pt x="71" y="72"/>
                  </a:lnTo>
                  <a:lnTo>
                    <a:pt x="65" y="76"/>
                  </a:lnTo>
                  <a:lnTo>
                    <a:pt x="58" y="80"/>
                  </a:lnTo>
                  <a:lnTo>
                    <a:pt x="51" y="83"/>
                  </a:lnTo>
                  <a:lnTo>
                    <a:pt x="42" y="83"/>
                  </a:lnTo>
                  <a:lnTo>
                    <a:pt x="42" y="83"/>
                  </a:lnTo>
                  <a:lnTo>
                    <a:pt x="34" y="83"/>
                  </a:lnTo>
                  <a:lnTo>
                    <a:pt x="25" y="80"/>
                  </a:lnTo>
                  <a:lnTo>
                    <a:pt x="18" y="76"/>
                  </a:lnTo>
                  <a:lnTo>
                    <a:pt x="11" y="72"/>
                  </a:lnTo>
                  <a:lnTo>
                    <a:pt x="7" y="65"/>
                  </a:lnTo>
                  <a:lnTo>
                    <a:pt x="2" y="58"/>
                  </a:lnTo>
                  <a:lnTo>
                    <a:pt x="0" y="49"/>
                  </a:lnTo>
                  <a:lnTo>
                    <a:pt x="0" y="43"/>
                  </a:lnTo>
                  <a:lnTo>
                    <a:pt x="0" y="43"/>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2" name="TextBox 11">
              <a:extLst>
                <a:ext uri="{FF2B5EF4-FFF2-40B4-BE49-F238E27FC236}">
                  <a16:creationId xmlns:a16="http://schemas.microsoft.com/office/drawing/2014/main" id="{E06426EB-68BB-FAD9-CC92-3D670463DFA5}"/>
                </a:ext>
              </a:extLst>
            </p:cNvPr>
            <p:cNvSpPr txBox="1"/>
            <p:nvPr/>
          </p:nvSpPr>
          <p:spPr>
            <a:xfrm>
              <a:off x="8140220" y="1900441"/>
              <a:ext cx="1814920" cy="276999"/>
            </a:xfrm>
            <a:prstGeom prst="rect">
              <a:avLst/>
            </a:prstGeom>
            <a:noFill/>
          </p:spPr>
          <p:txBody>
            <a:bodyPr wrap="none" rtlCol="0" anchor="ctr">
              <a:spAutoFit/>
            </a:bodyPr>
            <a:lstStyle/>
            <a:p>
              <a:r>
                <a:rPr lang="en-US" sz="1200" dirty="0">
                  <a:latin typeface="+mn-lt"/>
                </a:rPr>
                <a:t>Evolocumab (n = 586)</a:t>
              </a:r>
            </a:p>
          </p:txBody>
        </p:sp>
        <p:sp>
          <p:nvSpPr>
            <p:cNvPr id="13" name="Line 65">
              <a:extLst>
                <a:ext uri="{FF2B5EF4-FFF2-40B4-BE49-F238E27FC236}">
                  <a16:creationId xmlns:a16="http://schemas.microsoft.com/office/drawing/2014/main" id="{4ED625DB-C89B-4457-06DE-76F542C2C4F8}"/>
                </a:ext>
              </a:extLst>
            </p:cNvPr>
            <p:cNvSpPr>
              <a:spLocks noChangeShapeType="1"/>
            </p:cNvSpPr>
            <p:nvPr/>
          </p:nvSpPr>
          <p:spPr bwMode="auto">
            <a:xfrm flipH="1">
              <a:off x="5632732" y="2039472"/>
              <a:ext cx="280372" cy="0"/>
            </a:xfrm>
            <a:prstGeom prst="line">
              <a:avLst/>
            </a:prstGeom>
            <a:solidFill>
              <a:srgbClr val="0063C3"/>
            </a:solidFill>
            <a:ln w="28575" cap="rnd">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4" name="Freeform 66">
              <a:extLst>
                <a:ext uri="{FF2B5EF4-FFF2-40B4-BE49-F238E27FC236}">
                  <a16:creationId xmlns:a16="http://schemas.microsoft.com/office/drawing/2014/main" id="{DFB557DC-36D6-2F35-F76E-EE0F9A664955}"/>
                </a:ext>
              </a:extLst>
            </p:cNvPr>
            <p:cNvSpPr>
              <a:spLocks/>
            </p:cNvSpPr>
            <p:nvPr/>
          </p:nvSpPr>
          <p:spPr bwMode="auto">
            <a:xfrm>
              <a:off x="5710531" y="1974385"/>
              <a:ext cx="124773" cy="130175"/>
            </a:xfrm>
            <a:custGeom>
              <a:avLst/>
              <a:gdLst>
                <a:gd name="T0" fmla="*/ 0 w 85"/>
                <a:gd name="T1" fmla="*/ 42 h 82"/>
                <a:gd name="T2" fmla="*/ 0 w 85"/>
                <a:gd name="T3" fmla="*/ 42 h 82"/>
                <a:gd name="T4" fmla="*/ 0 w 85"/>
                <a:gd name="T5" fmla="*/ 33 h 82"/>
                <a:gd name="T6" fmla="*/ 2 w 85"/>
                <a:gd name="T7" fmla="*/ 24 h 82"/>
                <a:gd name="T8" fmla="*/ 7 w 85"/>
                <a:gd name="T9" fmla="*/ 17 h 82"/>
                <a:gd name="T10" fmla="*/ 11 w 85"/>
                <a:gd name="T11" fmla="*/ 11 h 82"/>
                <a:gd name="T12" fmla="*/ 18 w 85"/>
                <a:gd name="T13" fmla="*/ 6 h 82"/>
                <a:gd name="T14" fmla="*/ 25 w 85"/>
                <a:gd name="T15" fmla="*/ 2 h 82"/>
                <a:gd name="T16" fmla="*/ 34 w 85"/>
                <a:gd name="T17" fmla="*/ 0 h 82"/>
                <a:gd name="T18" fmla="*/ 42 w 85"/>
                <a:gd name="T19" fmla="*/ 0 h 82"/>
                <a:gd name="T20" fmla="*/ 42 w 85"/>
                <a:gd name="T21" fmla="*/ 0 h 82"/>
                <a:gd name="T22" fmla="*/ 51 w 85"/>
                <a:gd name="T23" fmla="*/ 0 h 82"/>
                <a:gd name="T24" fmla="*/ 58 w 85"/>
                <a:gd name="T25" fmla="*/ 2 h 82"/>
                <a:gd name="T26" fmla="*/ 65 w 85"/>
                <a:gd name="T27" fmla="*/ 6 h 82"/>
                <a:gd name="T28" fmla="*/ 71 w 85"/>
                <a:gd name="T29" fmla="*/ 11 h 82"/>
                <a:gd name="T30" fmla="*/ 76 w 85"/>
                <a:gd name="T31" fmla="*/ 17 h 82"/>
                <a:gd name="T32" fmla="*/ 80 w 85"/>
                <a:gd name="T33" fmla="*/ 24 h 82"/>
                <a:gd name="T34" fmla="*/ 82 w 85"/>
                <a:gd name="T35" fmla="*/ 33 h 82"/>
                <a:gd name="T36" fmla="*/ 85 w 85"/>
                <a:gd name="T37" fmla="*/ 42 h 82"/>
                <a:gd name="T38" fmla="*/ 85 w 85"/>
                <a:gd name="T39" fmla="*/ 42 h 82"/>
                <a:gd name="T40" fmla="*/ 82 w 85"/>
                <a:gd name="T41" fmla="*/ 48 h 82"/>
                <a:gd name="T42" fmla="*/ 80 w 85"/>
                <a:gd name="T43" fmla="*/ 57 h 82"/>
                <a:gd name="T44" fmla="*/ 76 w 85"/>
                <a:gd name="T45" fmla="*/ 64 h 82"/>
                <a:gd name="T46" fmla="*/ 71 w 85"/>
                <a:gd name="T47" fmla="*/ 71 h 82"/>
                <a:gd name="T48" fmla="*/ 65 w 85"/>
                <a:gd name="T49" fmla="*/ 75 h 82"/>
                <a:gd name="T50" fmla="*/ 58 w 85"/>
                <a:gd name="T51" fmla="*/ 80 h 82"/>
                <a:gd name="T52" fmla="*/ 51 w 85"/>
                <a:gd name="T53" fmla="*/ 82 h 82"/>
                <a:gd name="T54" fmla="*/ 42 w 85"/>
                <a:gd name="T55" fmla="*/ 82 h 82"/>
                <a:gd name="T56" fmla="*/ 42 w 85"/>
                <a:gd name="T57" fmla="*/ 82 h 82"/>
                <a:gd name="T58" fmla="*/ 34 w 85"/>
                <a:gd name="T59" fmla="*/ 82 h 82"/>
                <a:gd name="T60" fmla="*/ 25 w 85"/>
                <a:gd name="T61" fmla="*/ 80 h 82"/>
                <a:gd name="T62" fmla="*/ 18 w 85"/>
                <a:gd name="T63" fmla="*/ 75 h 82"/>
                <a:gd name="T64" fmla="*/ 11 w 85"/>
                <a:gd name="T65" fmla="*/ 71 h 82"/>
                <a:gd name="T66" fmla="*/ 7 w 85"/>
                <a:gd name="T67" fmla="*/ 64 h 82"/>
                <a:gd name="T68" fmla="*/ 2 w 85"/>
                <a:gd name="T69" fmla="*/ 57 h 82"/>
                <a:gd name="T70" fmla="*/ 0 w 85"/>
                <a:gd name="T71" fmla="*/ 48 h 82"/>
                <a:gd name="T72" fmla="*/ 0 w 85"/>
                <a:gd name="T73" fmla="*/ 42 h 82"/>
                <a:gd name="T74" fmla="*/ 0 w 85"/>
                <a:gd name="T75"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82">
                  <a:moveTo>
                    <a:pt x="0" y="42"/>
                  </a:moveTo>
                  <a:lnTo>
                    <a:pt x="0" y="42"/>
                  </a:lnTo>
                  <a:lnTo>
                    <a:pt x="0" y="33"/>
                  </a:lnTo>
                  <a:lnTo>
                    <a:pt x="2" y="24"/>
                  </a:lnTo>
                  <a:lnTo>
                    <a:pt x="7" y="17"/>
                  </a:lnTo>
                  <a:lnTo>
                    <a:pt x="11" y="11"/>
                  </a:lnTo>
                  <a:lnTo>
                    <a:pt x="18" y="6"/>
                  </a:lnTo>
                  <a:lnTo>
                    <a:pt x="25" y="2"/>
                  </a:lnTo>
                  <a:lnTo>
                    <a:pt x="34" y="0"/>
                  </a:lnTo>
                  <a:lnTo>
                    <a:pt x="42" y="0"/>
                  </a:lnTo>
                  <a:lnTo>
                    <a:pt x="42" y="0"/>
                  </a:lnTo>
                  <a:lnTo>
                    <a:pt x="51" y="0"/>
                  </a:lnTo>
                  <a:lnTo>
                    <a:pt x="58" y="2"/>
                  </a:lnTo>
                  <a:lnTo>
                    <a:pt x="65" y="6"/>
                  </a:lnTo>
                  <a:lnTo>
                    <a:pt x="71" y="11"/>
                  </a:lnTo>
                  <a:lnTo>
                    <a:pt x="76" y="17"/>
                  </a:lnTo>
                  <a:lnTo>
                    <a:pt x="80" y="24"/>
                  </a:lnTo>
                  <a:lnTo>
                    <a:pt x="82" y="33"/>
                  </a:lnTo>
                  <a:lnTo>
                    <a:pt x="85" y="42"/>
                  </a:lnTo>
                  <a:lnTo>
                    <a:pt x="85" y="42"/>
                  </a:lnTo>
                  <a:lnTo>
                    <a:pt x="82" y="48"/>
                  </a:lnTo>
                  <a:lnTo>
                    <a:pt x="80" y="57"/>
                  </a:lnTo>
                  <a:lnTo>
                    <a:pt x="76" y="64"/>
                  </a:lnTo>
                  <a:lnTo>
                    <a:pt x="71" y="71"/>
                  </a:lnTo>
                  <a:lnTo>
                    <a:pt x="65" y="75"/>
                  </a:lnTo>
                  <a:lnTo>
                    <a:pt x="58" y="80"/>
                  </a:lnTo>
                  <a:lnTo>
                    <a:pt x="51" y="82"/>
                  </a:lnTo>
                  <a:lnTo>
                    <a:pt x="42" y="82"/>
                  </a:lnTo>
                  <a:lnTo>
                    <a:pt x="42" y="82"/>
                  </a:lnTo>
                  <a:lnTo>
                    <a:pt x="34" y="82"/>
                  </a:lnTo>
                  <a:lnTo>
                    <a:pt x="25" y="80"/>
                  </a:lnTo>
                  <a:lnTo>
                    <a:pt x="18" y="75"/>
                  </a:lnTo>
                  <a:lnTo>
                    <a:pt x="11" y="71"/>
                  </a:lnTo>
                  <a:lnTo>
                    <a:pt x="7" y="64"/>
                  </a:lnTo>
                  <a:lnTo>
                    <a:pt x="2" y="57"/>
                  </a:lnTo>
                  <a:lnTo>
                    <a:pt x="0" y="48"/>
                  </a:lnTo>
                  <a:lnTo>
                    <a:pt x="0" y="42"/>
                  </a:lnTo>
                  <a:lnTo>
                    <a:pt x="0" y="42"/>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sz="1200" dirty="0">
                <a:latin typeface="+mn-lt"/>
              </a:endParaRPr>
            </a:p>
          </p:txBody>
        </p:sp>
        <p:sp>
          <p:nvSpPr>
            <p:cNvPr id="15" name="TextBox 14">
              <a:extLst>
                <a:ext uri="{FF2B5EF4-FFF2-40B4-BE49-F238E27FC236}">
                  <a16:creationId xmlns:a16="http://schemas.microsoft.com/office/drawing/2014/main" id="{DE184DE3-647A-A8C2-9C1E-F227A4721325}"/>
                </a:ext>
              </a:extLst>
            </p:cNvPr>
            <p:cNvSpPr txBox="1"/>
            <p:nvPr/>
          </p:nvSpPr>
          <p:spPr>
            <a:xfrm>
              <a:off x="5934166" y="1900973"/>
              <a:ext cx="1500732" cy="276999"/>
            </a:xfrm>
            <a:prstGeom prst="rect">
              <a:avLst/>
            </a:prstGeom>
            <a:noFill/>
          </p:spPr>
          <p:txBody>
            <a:bodyPr wrap="none" rtlCol="0" anchor="ctr">
              <a:spAutoFit/>
            </a:bodyPr>
            <a:lstStyle/>
            <a:p>
              <a:r>
                <a:rPr lang="en-US" sz="1200" dirty="0">
                  <a:latin typeface="+mn-lt"/>
                </a:rPr>
                <a:t>Placebo (n = 618)</a:t>
              </a:r>
            </a:p>
          </p:txBody>
        </p:sp>
      </p:grpSp>
      <p:grpSp>
        <p:nvGrpSpPr>
          <p:cNvPr id="159" name="Group 158">
            <a:extLst>
              <a:ext uri="{FF2B5EF4-FFF2-40B4-BE49-F238E27FC236}">
                <a16:creationId xmlns:a16="http://schemas.microsoft.com/office/drawing/2014/main" id="{AF536B62-9D44-D584-9243-AEAE6382B37B}"/>
              </a:ext>
            </a:extLst>
          </p:cNvPr>
          <p:cNvGrpSpPr/>
          <p:nvPr/>
        </p:nvGrpSpPr>
        <p:grpSpPr>
          <a:xfrm>
            <a:off x="1646226" y="2049575"/>
            <a:ext cx="8607523" cy="3684986"/>
            <a:chOff x="1810348" y="1773804"/>
            <a:chExt cx="8607523" cy="3684986"/>
          </a:xfrm>
        </p:grpSpPr>
        <p:sp>
          <p:nvSpPr>
            <p:cNvPr id="215" name="Line 127">
              <a:extLst>
                <a:ext uri="{FF2B5EF4-FFF2-40B4-BE49-F238E27FC236}">
                  <a16:creationId xmlns:a16="http://schemas.microsoft.com/office/drawing/2014/main" id="{564BE7CD-6EB7-764A-AA01-2D54BBED3CAE}"/>
                </a:ext>
              </a:extLst>
            </p:cNvPr>
            <p:cNvSpPr>
              <a:spLocks noChangeShapeType="1"/>
            </p:cNvSpPr>
            <p:nvPr/>
          </p:nvSpPr>
          <p:spPr bwMode="auto">
            <a:xfrm>
              <a:off x="10137766" y="3505563"/>
              <a:ext cx="0" cy="674928"/>
            </a:xfrm>
            <a:prstGeom prst="line">
              <a:avLst/>
            </a:prstGeom>
            <a:noFill/>
            <a:ln w="12700">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60" name="Line 67">
              <a:extLst>
                <a:ext uri="{FF2B5EF4-FFF2-40B4-BE49-F238E27FC236}">
                  <a16:creationId xmlns:a16="http://schemas.microsoft.com/office/drawing/2014/main" id="{D8F7E966-256D-B8DF-7EF2-076A5FE1649B}"/>
                </a:ext>
              </a:extLst>
            </p:cNvPr>
            <p:cNvSpPr>
              <a:spLocks noChangeShapeType="1"/>
            </p:cNvSpPr>
            <p:nvPr/>
          </p:nvSpPr>
          <p:spPr bwMode="auto">
            <a:xfrm flipH="1">
              <a:off x="4913143" y="3375103"/>
              <a:ext cx="107848"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61" name="Line 68">
              <a:extLst>
                <a:ext uri="{FF2B5EF4-FFF2-40B4-BE49-F238E27FC236}">
                  <a16:creationId xmlns:a16="http://schemas.microsoft.com/office/drawing/2014/main" id="{CA6D883D-14FA-B27F-A402-93521B9AC645}"/>
                </a:ext>
              </a:extLst>
            </p:cNvPr>
            <p:cNvSpPr>
              <a:spLocks noChangeShapeType="1"/>
            </p:cNvSpPr>
            <p:nvPr/>
          </p:nvSpPr>
          <p:spPr bwMode="auto">
            <a:xfrm flipH="1">
              <a:off x="4913143" y="3906113"/>
              <a:ext cx="107848"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62" name="Line 69">
              <a:extLst>
                <a:ext uri="{FF2B5EF4-FFF2-40B4-BE49-F238E27FC236}">
                  <a16:creationId xmlns:a16="http://schemas.microsoft.com/office/drawing/2014/main" id="{DFA7587C-CCAD-C868-0DDC-BC940E334CBA}"/>
                </a:ext>
              </a:extLst>
            </p:cNvPr>
            <p:cNvSpPr>
              <a:spLocks noChangeShapeType="1"/>
            </p:cNvSpPr>
            <p:nvPr/>
          </p:nvSpPr>
          <p:spPr bwMode="auto">
            <a:xfrm>
              <a:off x="4965570" y="3375103"/>
              <a:ext cx="0" cy="53101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63" name="Line 70">
              <a:extLst>
                <a:ext uri="{FF2B5EF4-FFF2-40B4-BE49-F238E27FC236}">
                  <a16:creationId xmlns:a16="http://schemas.microsoft.com/office/drawing/2014/main" id="{23E0CA3D-C11D-5D54-EBA4-243ADE02575F}"/>
                </a:ext>
              </a:extLst>
            </p:cNvPr>
            <p:cNvSpPr>
              <a:spLocks noChangeShapeType="1"/>
            </p:cNvSpPr>
            <p:nvPr/>
          </p:nvSpPr>
          <p:spPr bwMode="auto">
            <a:xfrm flipH="1">
              <a:off x="5020991" y="3188175"/>
              <a:ext cx="107848" cy="0"/>
            </a:xfrm>
            <a:prstGeom prst="line">
              <a:avLst/>
            </a:prstGeom>
            <a:noFill/>
            <a:ln w="1270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64" name="Line 71">
              <a:extLst>
                <a:ext uri="{FF2B5EF4-FFF2-40B4-BE49-F238E27FC236}">
                  <a16:creationId xmlns:a16="http://schemas.microsoft.com/office/drawing/2014/main" id="{C13138B2-CD83-C502-FABF-BBCC5E34DD60}"/>
                </a:ext>
              </a:extLst>
            </p:cNvPr>
            <p:cNvSpPr>
              <a:spLocks noChangeShapeType="1"/>
            </p:cNvSpPr>
            <p:nvPr/>
          </p:nvSpPr>
          <p:spPr bwMode="auto">
            <a:xfrm flipH="1">
              <a:off x="5020991" y="3978899"/>
              <a:ext cx="107848" cy="0"/>
            </a:xfrm>
            <a:prstGeom prst="line">
              <a:avLst/>
            </a:prstGeom>
            <a:noFill/>
            <a:ln w="1270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65" name="Line 72">
              <a:extLst>
                <a:ext uri="{FF2B5EF4-FFF2-40B4-BE49-F238E27FC236}">
                  <a16:creationId xmlns:a16="http://schemas.microsoft.com/office/drawing/2014/main" id="{915B3BCE-DE3E-39AD-D3EC-A55F2134D802}"/>
                </a:ext>
              </a:extLst>
            </p:cNvPr>
            <p:cNvSpPr>
              <a:spLocks noChangeShapeType="1"/>
            </p:cNvSpPr>
            <p:nvPr/>
          </p:nvSpPr>
          <p:spPr bwMode="auto">
            <a:xfrm>
              <a:off x="5073417" y="3188175"/>
              <a:ext cx="0" cy="790724"/>
            </a:xfrm>
            <a:prstGeom prst="line">
              <a:avLst/>
            </a:prstGeom>
            <a:noFill/>
            <a:ln w="12700">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66" name="Line 73">
              <a:extLst>
                <a:ext uri="{FF2B5EF4-FFF2-40B4-BE49-F238E27FC236}">
                  <a16:creationId xmlns:a16="http://schemas.microsoft.com/office/drawing/2014/main" id="{A2C33734-1EBB-F810-CA98-33BA2582C638}"/>
                </a:ext>
              </a:extLst>
            </p:cNvPr>
            <p:cNvSpPr>
              <a:spLocks noChangeShapeType="1"/>
            </p:cNvSpPr>
            <p:nvPr/>
          </p:nvSpPr>
          <p:spPr bwMode="auto">
            <a:xfrm flipH="1">
              <a:off x="2908973" y="4404037"/>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67" name="Line 74">
              <a:extLst>
                <a:ext uri="{FF2B5EF4-FFF2-40B4-BE49-F238E27FC236}">
                  <a16:creationId xmlns:a16="http://schemas.microsoft.com/office/drawing/2014/main" id="{38FB2CF6-E23E-6323-BE9E-5CD46CC5ED32}"/>
                </a:ext>
              </a:extLst>
            </p:cNvPr>
            <p:cNvSpPr>
              <a:spLocks noChangeShapeType="1"/>
            </p:cNvSpPr>
            <p:nvPr/>
          </p:nvSpPr>
          <p:spPr bwMode="auto">
            <a:xfrm flipH="1">
              <a:off x="2908973" y="4180716"/>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68" name="Line 75">
              <a:extLst>
                <a:ext uri="{FF2B5EF4-FFF2-40B4-BE49-F238E27FC236}">
                  <a16:creationId xmlns:a16="http://schemas.microsoft.com/office/drawing/2014/main" id="{BBB4C46F-2ED1-8693-BB99-02FB54814FF9}"/>
                </a:ext>
              </a:extLst>
            </p:cNvPr>
            <p:cNvSpPr>
              <a:spLocks noChangeShapeType="1"/>
            </p:cNvSpPr>
            <p:nvPr/>
          </p:nvSpPr>
          <p:spPr bwMode="auto">
            <a:xfrm flipH="1">
              <a:off x="2908973" y="3952432"/>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69" name="Line 76">
              <a:extLst>
                <a:ext uri="{FF2B5EF4-FFF2-40B4-BE49-F238E27FC236}">
                  <a16:creationId xmlns:a16="http://schemas.microsoft.com/office/drawing/2014/main" id="{F1B7C2E4-0135-B3D6-FAE0-2DB555F0E655}"/>
                </a:ext>
              </a:extLst>
            </p:cNvPr>
            <p:cNvSpPr>
              <a:spLocks noChangeShapeType="1"/>
            </p:cNvSpPr>
            <p:nvPr/>
          </p:nvSpPr>
          <p:spPr bwMode="auto">
            <a:xfrm flipH="1">
              <a:off x="2908973" y="3725801"/>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0" name="Line 77">
              <a:extLst>
                <a:ext uri="{FF2B5EF4-FFF2-40B4-BE49-F238E27FC236}">
                  <a16:creationId xmlns:a16="http://schemas.microsoft.com/office/drawing/2014/main" id="{EF562A98-0D3E-9710-F267-9704FFF83599}"/>
                </a:ext>
              </a:extLst>
            </p:cNvPr>
            <p:cNvSpPr>
              <a:spLocks noChangeShapeType="1"/>
            </p:cNvSpPr>
            <p:nvPr/>
          </p:nvSpPr>
          <p:spPr bwMode="auto">
            <a:xfrm flipH="1">
              <a:off x="2908973" y="3497517"/>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1" name="Line 78">
              <a:extLst>
                <a:ext uri="{FF2B5EF4-FFF2-40B4-BE49-F238E27FC236}">
                  <a16:creationId xmlns:a16="http://schemas.microsoft.com/office/drawing/2014/main" id="{BC616B41-EF24-DE48-641E-9CD20C71319C}"/>
                </a:ext>
              </a:extLst>
            </p:cNvPr>
            <p:cNvSpPr>
              <a:spLocks noChangeShapeType="1"/>
            </p:cNvSpPr>
            <p:nvPr/>
          </p:nvSpPr>
          <p:spPr bwMode="auto">
            <a:xfrm flipH="1">
              <a:off x="2908973" y="3270887"/>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2" name="Line 79">
              <a:extLst>
                <a:ext uri="{FF2B5EF4-FFF2-40B4-BE49-F238E27FC236}">
                  <a16:creationId xmlns:a16="http://schemas.microsoft.com/office/drawing/2014/main" id="{600CC2FB-1591-D1E3-B2C8-320A2AC44E3E}"/>
                </a:ext>
              </a:extLst>
            </p:cNvPr>
            <p:cNvSpPr>
              <a:spLocks noChangeShapeType="1"/>
            </p:cNvSpPr>
            <p:nvPr/>
          </p:nvSpPr>
          <p:spPr bwMode="auto">
            <a:xfrm flipH="1">
              <a:off x="2908973" y="3042603"/>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3" name="Line 80">
              <a:extLst>
                <a:ext uri="{FF2B5EF4-FFF2-40B4-BE49-F238E27FC236}">
                  <a16:creationId xmlns:a16="http://schemas.microsoft.com/office/drawing/2014/main" id="{A6B05B7D-5139-2D00-225C-A5F94B412709}"/>
                </a:ext>
              </a:extLst>
            </p:cNvPr>
            <p:cNvSpPr>
              <a:spLocks noChangeShapeType="1"/>
            </p:cNvSpPr>
            <p:nvPr/>
          </p:nvSpPr>
          <p:spPr bwMode="auto">
            <a:xfrm flipH="1">
              <a:off x="2908973" y="2815972"/>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4" name="Line 81">
              <a:extLst>
                <a:ext uri="{FF2B5EF4-FFF2-40B4-BE49-F238E27FC236}">
                  <a16:creationId xmlns:a16="http://schemas.microsoft.com/office/drawing/2014/main" id="{62D5D5B6-ABF0-5CB8-538B-48745EB078D3}"/>
                </a:ext>
              </a:extLst>
            </p:cNvPr>
            <p:cNvSpPr>
              <a:spLocks noChangeShapeType="1"/>
            </p:cNvSpPr>
            <p:nvPr/>
          </p:nvSpPr>
          <p:spPr bwMode="auto">
            <a:xfrm flipH="1">
              <a:off x="2908973" y="2587687"/>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5" name="Line 82">
              <a:extLst>
                <a:ext uri="{FF2B5EF4-FFF2-40B4-BE49-F238E27FC236}">
                  <a16:creationId xmlns:a16="http://schemas.microsoft.com/office/drawing/2014/main" id="{5179E4F4-B741-9665-7041-FB8F94A5EDCC}"/>
                </a:ext>
              </a:extLst>
            </p:cNvPr>
            <p:cNvSpPr>
              <a:spLocks noChangeShapeType="1"/>
            </p:cNvSpPr>
            <p:nvPr/>
          </p:nvSpPr>
          <p:spPr bwMode="auto">
            <a:xfrm flipH="1">
              <a:off x="2908973" y="2361058"/>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6" name="Line 83">
              <a:extLst>
                <a:ext uri="{FF2B5EF4-FFF2-40B4-BE49-F238E27FC236}">
                  <a16:creationId xmlns:a16="http://schemas.microsoft.com/office/drawing/2014/main" id="{E04163BA-D1BF-8378-23C8-250D6009848B}"/>
                </a:ext>
              </a:extLst>
            </p:cNvPr>
            <p:cNvSpPr>
              <a:spLocks noChangeShapeType="1"/>
            </p:cNvSpPr>
            <p:nvPr/>
          </p:nvSpPr>
          <p:spPr bwMode="auto">
            <a:xfrm flipH="1">
              <a:off x="2908973" y="2134427"/>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7" name="Line 84">
              <a:extLst>
                <a:ext uri="{FF2B5EF4-FFF2-40B4-BE49-F238E27FC236}">
                  <a16:creationId xmlns:a16="http://schemas.microsoft.com/office/drawing/2014/main" id="{CC6360FC-493E-F181-5ACF-A4B1F3E71227}"/>
                </a:ext>
              </a:extLst>
            </p:cNvPr>
            <p:cNvSpPr>
              <a:spLocks noChangeShapeType="1"/>
            </p:cNvSpPr>
            <p:nvPr/>
          </p:nvSpPr>
          <p:spPr bwMode="auto">
            <a:xfrm flipH="1">
              <a:off x="2908973" y="1906143"/>
              <a:ext cx="95865" cy="0"/>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8" name="Freeform 85">
              <a:extLst>
                <a:ext uri="{FF2B5EF4-FFF2-40B4-BE49-F238E27FC236}">
                  <a16:creationId xmlns:a16="http://schemas.microsoft.com/office/drawing/2014/main" id="{E93C8519-EBFF-5931-EF44-62460FBEEF33}"/>
                </a:ext>
              </a:extLst>
            </p:cNvPr>
            <p:cNvSpPr>
              <a:spLocks/>
            </p:cNvSpPr>
            <p:nvPr/>
          </p:nvSpPr>
          <p:spPr bwMode="auto">
            <a:xfrm>
              <a:off x="2997349" y="1902834"/>
              <a:ext cx="7420522" cy="2497894"/>
            </a:xfrm>
            <a:custGeom>
              <a:avLst/>
              <a:gdLst>
                <a:gd name="T0" fmla="*/ 0 w 4954"/>
                <a:gd name="T1" fmla="*/ 0 h 1510"/>
                <a:gd name="T2" fmla="*/ 0 w 4954"/>
                <a:gd name="T3" fmla="*/ 1510 h 1510"/>
                <a:gd name="T4" fmla="*/ 4954 w 4954"/>
                <a:gd name="T5" fmla="*/ 1510 h 1510"/>
              </a:gdLst>
              <a:ahLst/>
              <a:cxnLst>
                <a:cxn ang="0">
                  <a:pos x="T0" y="T1"/>
                </a:cxn>
                <a:cxn ang="0">
                  <a:pos x="T2" y="T3"/>
                </a:cxn>
                <a:cxn ang="0">
                  <a:pos x="T4" y="T5"/>
                </a:cxn>
              </a:cxnLst>
              <a:rect l="0" t="0" r="r" b="b"/>
              <a:pathLst>
                <a:path w="4954" h="1510">
                  <a:moveTo>
                    <a:pt x="0" y="0"/>
                  </a:moveTo>
                  <a:lnTo>
                    <a:pt x="0" y="1510"/>
                  </a:lnTo>
                  <a:lnTo>
                    <a:pt x="4954" y="1510"/>
                  </a:lnTo>
                </a:path>
              </a:pathLst>
            </a:custGeom>
            <a:noFill/>
            <a:ln w="12700">
              <a:solidFill>
                <a:schemeClr val="tx1">
                  <a:lumMod val="65000"/>
                  <a:lumOff val="3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79" name="Line 86">
              <a:extLst>
                <a:ext uri="{FF2B5EF4-FFF2-40B4-BE49-F238E27FC236}">
                  <a16:creationId xmlns:a16="http://schemas.microsoft.com/office/drawing/2014/main" id="{2947D83B-A971-B024-B106-392BEB60F7DF}"/>
                </a:ext>
              </a:extLst>
            </p:cNvPr>
            <p:cNvSpPr>
              <a:spLocks noChangeShapeType="1"/>
            </p:cNvSpPr>
            <p:nvPr/>
          </p:nvSpPr>
          <p:spPr bwMode="auto">
            <a:xfrm>
              <a:off x="3328381" y="4404037"/>
              <a:ext cx="0" cy="105871"/>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80" name="Line 87">
              <a:extLst>
                <a:ext uri="{FF2B5EF4-FFF2-40B4-BE49-F238E27FC236}">
                  <a16:creationId xmlns:a16="http://schemas.microsoft.com/office/drawing/2014/main" id="{A810C004-AF24-E0E2-D081-01D97FAFC280}"/>
                </a:ext>
              </a:extLst>
            </p:cNvPr>
            <p:cNvSpPr>
              <a:spLocks noChangeShapeType="1"/>
            </p:cNvSpPr>
            <p:nvPr/>
          </p:nvSpPr>
          <p:spPr bwMode="auto">
            <a:xfrm>
              <a:off x="5020991" y="4404037"/>
              <a:ext cx="0" cy="105871"/>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81" name="Line 88">
              <a:extLst>
                <a:ext uri="{FF2B5EF4-FFF2-40B4-BE49-F238E27FC236}">
                  <a16:creationId xmlns:a16="http://schemas.microsoft.com/office/drawing/2014/main" id="{C3D19D8B-5614-5EEB-26BD-A2328CD076CB}"/>
                </a:ext>
              </a:extLst>
            </p:cNvPr>
            <p:cNvSpPr>
              <a:spLocks noChangeShapeType="1"/>
            </p:cNvSpPr>
            <p:nvPr/>
          </p:nvSpPr>
          <p:spPr bwMode="auto">
            <a:xfrm>
              <a:off x="6710605" y="4404037"/>
              <a:ext cx="0" cy="105871"/>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82" name="Line 89">
              <a:extLst>
                <a:ext uri="{FF2B5EF4-FFF2-40B4-BE49-F238E27FC236}">
                  <a16:creationId xmlns:a16="http://schemas.microsoft.com/office/drawing/2014/main" id="{72E66B78-C2CC-723E-73F8-26EF420BCC75}"/>
                </a:ext>
              </a:extLst>
            </p:cNvPr>
            <p:cNvSpPr>
              <a:spLocks noChangeShapeType="1"/>
            </p:cNvSpPr>
            <p:nvPr/>
          </p:nvSpPr>
          <p:spPr bwMode="auto">
            <a:xfrm>
              <a:off x="10094328" y="4404037"/>
              <a:ext cx="0" cy="105871"/>
            </a:xfrm>
            <a:prstGeom prst="line">
              <a:avLst/>
            </a:prstGeom>
            <a:noFill/>
            <a:ln w="12700">
              <a:solidFill>
                <a:schemeClr val="tx1">
                  <a:lumMod val="65000"/>
                  <a:lumOff val="3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83" name="Rectangle 95">
              <a:extLst>
                <a:ext uri="{FF2B5EF4-FFF2-40B4-BE49-F238E27FC236}">
                  <a16:creationId xmlns:a16="http://schemas.microsoft.com/office/drawing/2014/main" id="{56A73FB3-A65E-90E9-7A5B-A565621EA96E}"/>
                </a:ext>
              </a:extLst>
            </p:cNvPr>
            <p:cNvSpPr>
              <a:spLocks noChangeArrowheads="1"/>
            </p:cNvSpPr>
            <p:nvPr/>
          </p:nvSpPr>
          <p:spPr bwMode="auto">
            <a:xfrm>
              <a:off x="2559034" y="4289895"/>
              <a:ext cx="2981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400" dirty="0">
                  <a:latin typeface="+mn-lt"/>
                </a:rPr>
                <a:t>–12</a:t>
              </a:r>
            </a:p>
          </p:txBody>
        </p:sp>
        <p:sp>
          <p:nvSpPr>
            <p:cNvPr id="184" name="Rectangle 96">
              <a:extLst>
                <a:ext uri="{FF2B5EF4-FFF2-40B4-BE49-F238E27FC236}">
                  <a16:creationId xmlns:a16="http://schemas.microsoft.com/office/drawing/2014/main" id="{7FA1BBFC-76AD-93DE-0B11-D22893A3D886}"/>
                </a:ext>
              </a:extLst>
            </p:cNvPr>
            <p:cNvSpPr>
              <a:spLocks noChangeArrowheads="1"/>
            </p:cNvSpPr>
            <p:nvPr/>
          </p:nvSpPr>
          <p:spPr bwMode="auto">
            <a:xfrm>
              <a:off x="2668039" y="4061611"/>
              <a:ext cx="1891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400" dirty="0">
                  <a:latin typeface="+mn-lt"/>
                </a:rPr>
                <a:t>–8</a:t>
              </a:r>
            </a:p>
          </p:txBody>
        </p:sp>
        <p:sp>
          <p:nvSpPr>
            <p:cNvPr id="185" name="Rectangle 97">
              <a:extLst>
                <a:ext uri="{FF2B5EF4-FFF2-40B4-BE49-F238E27FC236}">
                  <a16:creationId xmlns:a16="http://schemas.microsoft.com/office/drawing/2014/main" id="{A7E3E8F1-0B20-CC12-EBDA-DF469B4BF92D}"/>
                </a:ext>
              </a:extLst>
            </p:cNvPr>
            <p:cNvSpPr>
              <a:spLocks noChangeArrowheads="1"/>
            </p:cNvSpPr>
            <p:nvPr/>
          </p:nvSpPr>
          <p:spPr bwMode="auto">
            <a:xfrm>
              <a:off x="2668039" y="3831672"/>
              <a:ext cx="1891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lvl="0" algn="r"/>
              <a:r>
                <a:rPr lang="en-US" altLang="en-US" sz="1400" dirty="0">
                  <a:latin typeface="+mn-lt"/>
                </a:rPr>
                <a:t>–4</a:t>
              </a:r>
            </a:p>
          </p:txBody>
        </p:sp>
        <p:sp>
          <p:nvSpPr>
            <p:cNvPr id="186" name="Rectangle 98">
              <a:extLst>
                <a:ext uri="{FF2B5EF4-FFF2-40B4-BE49-F238E27FC236}">
                  <a16:creationId xmlns:a16="http://schemas.microsoft.com/office/drawing/2014/main" id="{DACBA03D-9AE4-EBE9-C46E-AE6EBE386666}"/>
                </a:ext>
              </a:extLst>
            </p:cNvPr>
            <p:cNvSpPr>
              <a:spLocks noChangeArrowheads="1"/>
            </p:cNvSpPr>
            <p:nvPr/>
          </p:nvSpPr>
          <p:spPr bwMode="auto">
            <a:xfrm>
              <a:off x="2757807" y="3603388"/>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0</a:t>
              </a:r>
              <a:endParaRPr lang="en-US" altLang="en-US" sz="1400" dirty="0">
                <a:latin typeface="+mn-lt"/>
              </a:endParaRPr>
            </a:p>
          </p:txBody>
        </p:sp>
        <p:sp>
          <p:nvSpPr>
            <p:cNvPr id="187" name="Rectangle 99">
              <a:extLst>
                <a:ext uri="{FF2B5EF4-FFF2-40B4-BE49-F238E27FC236}">
                  <a16:creationId xmlns:a16="http://schemas.microsoft.com/office/drawing/2014/main" id="{712DCAEE-1706-FFCC-1ACC-4A1DE1D31791}"/>
                </a:ext>
              </a:extLst>
            </p:cNvPr>
            <p:cNvSpPr>
              <a:spLocks noChangeArrowheads="1"/>
            </p:cNvSpPr>
            <p:nvPr/>
          </p:nvSpPr>
          <p:spPr bwMode="auto">
            <a:xfrm>
              <a:off x="2757807" y="3376758"/>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4</a:t>
              </a:r>
              <a:endParaRPr lang="en-US" altLang="en-US" sz="1400" dirty="0">
                <a:latin typeface="+mn-lt"/>
              </a:endParaRPr>
            </a:p>
          </p:txBody>
        </p:sp>
        <p:sp>
          <p:nvSpPr>
            <p:cNvPr id="188" name="Rectangle 100">
              <a:extLst>
                <a:ext uri="{FF2B5EF4-FFF2-40B4-BE49-F238E27FC236}">
                  <a16:creationId xmlns:a16="http://schemas.microsoft.com/office/drawing/2014/main" id="{F597BA22-FFF9-C0A4-EFDC-E8A107D7FB3A}"/>
                </a:ext>
              </a:extLst>
            </p:cNvPr>
            <p:cNvSpPr>
              <a:spLocks noChangeArrowheads="1"/>
            </p:cNvSpPr>
            <p:nvPr/>
          </p:nvSpPr>
          <p:spPr bwMode="auto">
            <a:xfrm>
              <a:off x="2757807" y="3145165"/>
              <a:ext cx="99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8</a:t>
              </a:r>
              <a:endParaRPr lang="en-US" altLang="en-US" sz="1400" dirty="0">
                <a:latin typeface="+mn-lt"/>
              </a:endParaRPr>
            </a:p>
          </p:txBody>
        </p:sp>
        <p:sp>
          <p:nvSpPr>
            <p:cNvPr id="189" name="Rectangle 101">
              <a:extLst>
                <a:ext uri="{FF2B5EF4-FFF2-40B4-BE49-F238E27FC236}">
                  <a16:creationId xmlns:a16="http://schemas.microsoft.com/office/drawing/2014/main" id="{8C67F8B0-7227-A1E1-1B42-D7DD2ED7D6AE}"/>
                </a:ext>
              </a:extLst>
            </p:cNvPr>
            <p:cNvSpPr>
              <a:spLocks noChangeArrowheads="1"/>
            </p:cNvSpPr>
            <p:nvPr/>
          </p:nvSpPr>
          <p:spPr bwMode="auto">
            <a:xfrm>
              <a:off x="2658421" y="291853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12</a:t>
              </a:r>
              <a:endParaRPr lang="en-US" altLang="en-US" sz="1400" dirty="0">
                <a:latin typeface="+mn-lt"/>
              </a:endParaRPr>
            </a:p>
          </p:txBody>
        </p:sp>
        <p:sp>
          <p:nvSpPr>
            <p:cNvPr id="190" name="Rectangle 102">
              <a:extLst>
                <a:ext uri="{FF2B5EF4-FFF2-40B4-BE49-F238E27FC236}">
                  <a16:creationId xmlns:a16="http://schemas.microsoft.com/office/drawing/2014/main" id="{4850C71B-30B9-0716-F169-F41EECBF00FC}"/>
                </a:ext>
              </a:extLst>
            </p:cNvPr>
            <p:cNvSpPr>
              <a:spLocks noChangeArrowheads="1"/>
            </p:cNvSpPr>
            <p:nvPr/>
          </p:nvSpPr>
          <p:spPr bwMode="auto">
            <a:xfrm>
              <a:off x="2658421" y="2686942"/>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16</a:t>
              </a:r>
              <a:endParaRPr lang="en-US" altLang="en-US" sz="1400" dirty="0">
                <a:latin typeface="+mn-lt"/>
              </a:endParaRPr>
            </a:p>
          </p:txBody>
        </p:sp>
        <p:sp>
          <p:nvSpPr>
            <p:cNvPr id="191" name="Rectangle 103">
              <a:extLst>
                <a:ext uri="{FF2B5EF4-FFF2-40B4-BE49-F238E27FC236}">
                  <a16:creationId xmlns:a16="http://schemas.microsoft.com/office/drawing/2014/main" id="{575D1A31-E1C7-2CB2-35A2-7DB951EAB582}"/>
                </a:ext>
              </a:extLst>
            </p:cNvPr>
            <p:cNvSpPr>
              <a:spLocks noChangeArrowheads="1"/>
            </p:cNvSpPr>
            <p:nvPr/>
          </p:nvSpPr>
          <p:spPr bwMode="auto">
            <a:xfrm>
              <a:off x="2658421" y="2458657"/>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20</a:t>
              </a:r>
              <a:endParaRPr lang="en-US" altLang="en-US" sz="1400" dirty="0">
                <a:latin typeface="+mn-lt"/>
              </a:endParaRPr>
            </a:p>
          </p:txBody>
        </p:sp>
        <p:sp>
          <p:nvSpPr>
            <p:cNvPr id="192" name="Rectangle 104">
              <a:extLst>
                <a:ext uri="{FF2B5EF4-FFF2-40B4-BE49-F238E27FC236}">
                  <a16:creationId xmlns:a16="http://schemas.microsoft.com/office/drawing/2014/main" id="{6C1615E0-1983-05FA-F933-C63648F4DD4D}"/>
                </a:ext>
              </a:extLst>
            </p:cNvPr>
            <p:cNvSpPr>
              <a:spLocks noChangeArrowheads="1"/>
            </p:cNvSpPr>
            <p:nvPr/>
          </p:nvSpPr>
          <p:spPr bwMode="auto">
            <a:xfrm>
              <a:off x="2658421" y="2228719"/>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24</a:t>
              </a:r>
              <a:endParaRPr lang="en-US" altLang="en-US" sz="1400" dirty="0">
                <a:latin typeface="+mn-lt"/>
              </a:endParaRPr>
            </a:p>
          </p:txBody>
        </p:sp>
        <p:sp>
          <p:nvSpPr>
            <p:cNvPr id="193" name="Rectangle 105">
              <a:extLst>
                <a:ext uri="{FF2B5EF4-FFF2-40B4-BE49-F238E27FC236}">
                  <a16:creationId xmlns:a16="http://schemas.microsoft.com/office/drawing/2014/main" id="{B8F5658D-7321-EF94-EF70-BED1FA5FB929}"/>
                </a:ext>
              </a:extLst>
            </p:cNvPr>
            <p:cNvSpPr>
              <a:spLocks noChangeArrowheads="1"/>
            </p:cNvSpPr>
            <p:nvPr/>
          </p:nvSpPr>
          <p:spPr bwMode="auto">
            <a:xfrm>
              <a:off x="2658421" y="2000435"/>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28</a:t>
              </a:r>
              <a:endParaRPr lang="en-US" altLang="en-US" sz="1400" dirty="0">
                <a:latin typeface="+mn-lt"/>
              </a:endParaRPr>
            </a:p>
          </p:txBody>
        </p:sp>
        <p:sp>
          <p:nvSpPr>
            <p:cNvPr id="194" name="Rectangle 106">
              <a:extLst>
                <a:ext uri="{FF2B5EF4-FFF2-40B4-BE49-F238E27FC236}">
                  <a16:creationId xmlns:a16="http://schemas.microsoft.com/office/drawing/2014/main" id="{1C94FA71-D88D-9819-5C6C-58E7628B5588}"/>
                </a:ext>
              </a:extLst>
            </p:cNvPr>
            <p:cNvSpPr>
              <a:spLocks noChangeArrowheads="1"/>
            </p:cNvSpPr>
            <p:nvPr/>
          </p:nvSpPr>
          <p:spPr bwMode="auto">
            <a:xfrm>
              <a:off x="2658421" y="1773804"/>
              <a:ext cx="198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a:r>
                <a:rPr lang="en-US" altLang="en-US" sz="1400" dirty="0">
                  <a:solidFill>
                    <a:srgbClr val="010101"/>
                  </a:solidFill>
                  <a:latin typeface="+mn-lt"/>
                </a:rPr>
                <a:t>32</a:t>
              </a:r>
              <a:endParaRPr lang="en-US" altLang="en-US" sz="1400" dirty="0">
                <a:latin typeface="+mn-lt"/>
              </a:endParaRPr>
            </a:p>
          </p:txBody>
        </p:sp>
        <p:sp>
          <p:nvSpPr>
            <p:cNvPr id="195" name="Freeform 107">
              <a:extLst>
                <a:ext uri="{FF2B5EF4-FFF2-40B4-BE49-F238E27FC236}">
                  <a16:creationId xmlns:a16="http://schemas.microsoft.com/office/drawing/2014/main" id="{59C0D9BB-B034-43F7-8D13-535A44B16F99}"/>
                </a:ext>
              </a:extLst>
            </p:cNvPr>
            <p:cNvSpPr>
              <a:spLocks/>
            </p:cNvSpPr>
            <p:nvPr/>
          </p:nvSpPr>
          <p:spPr bwMode="auto">
            <a:xfrm>
              <a:off x="3226525" y="3656323"/>
              <a:ext cx="124325" cy="128016"/>
            </a:xfrm>
            <a:custGeom>
              <a:avLst/>
              <a:gdLst>
                <a:gd name="T0" fmla="*/ 0 w 83"/>
                <a:gd name="T1" fmla="*/ 42 h 83"/>
                <a:gd name="T2" fmla="*/ 0 w 83"/>
                <a:gd name="T3" fmla="*/ 42 h 83"/>
                <a:gd name="T4" fmla="*/ 2 w 83"/>
                <a:gd name="T5" fmla="*/ 33 h 83"/>
                <a:gd name="T6" fmla="*/ 4 w 83"/>
                <a:gd name="T7" fmla="*/ 27 h 83"/>
                <a:gd name="T8" fmla="*/ 6 w 83"/>
                <a:gd name="T9" fmla="*/ 18 h 83"/>
                <a:gd name="T10" fmla="*/ 13 w 83"/>
                <a:gd name="T11" fmla="*/ 14 h 83"/>
                <a:gd name="T12" fmla="*/ 20 w 83"/>
                <a:gd name="T13" fmla="*/ 7 h 83"/>
                <a:gd name="T14" fmla="*/ 26 w 83"/>
                <a:gd name="T15" fmla="*/ 5 h 83"/>
                <a:gd name="T16" fmla="*/ 33 w 83"/>
                <a:gd name="T17" fmla="*/ 3 h 83"/>
                <a:gd name="T18" fmla="*/ 41 w 83"/>
                <a:gd name="T19" fmla="*/ 0 h 83"/>
                <a:gd name="T20" fmla="*/ 41 w 83"/>
                <a:gd name="T21" fmla="*/ 0 h 83"/>
                <a:gd name="T22" fmla="*/ 50 w 83"/>
                <a:gd name="T23" fmla="*/ 3 h 83"/>
                <a:gd name="T24" fmla="*/ 59 w 83"/>
                <a:gd name="T25" fmla="*/ 5 h 83"/>
                <a:gd name="T26" fmla="*/ 65 w 83"/>
                <a:gd name="T27" fmla="*/ 7 h 83"/>
                <a:gd name="T28" fmla="*/ 72 w 83"/>
                <a:gd name="T29" fmla="*/ 14 h 83"/>
                <a:gd name="T30" fmla="*/ 76 w 83"/>
                <a:gd name="T31" fmla="*/ 18 h 83"/>
                <a:gd name="T32" fmla="*/ 81 w 83"/>
                <a:gd name="T33" fmla="*/ 27 h 83"/>
                <a:gd name="T34" fmla="*/ 83 w 83"/>
                <a:gd name="T35" fmla="*/ 33 h 83"/>
                <a:gd name="T36" fmla="*/ 83 w 83"/>
                <a:gd name="T37" fmla="*/ 42 h 83"/>
                <a:gd name="T38" fmla="*/ 83 w 83"/>
                <a:gd name="T39" fmla="*/ 42 h 83"/>
                <a:gd name="T40" fmla="*/ 83 w 83"/>
                <a:gd name="T41" fmla="*/ 51 h 83"/>
                <a:gd name="T42" fmla="*/ 81 w 83"/>
                <a:gd name="T43" fmla="*/ 57 h 83"/>
                <a:gd name="T44" fmla="*/ 76 w 83"/>
                <a:gd name="T45" fmla="*/ 64 h 83"/>
                <a:gd name="T46" fmla="*/ 72 w 83"/>
                <a:gd name="T47" fmla="*/ 70 h 83"/>
                <a:gd name="T48" fmla="*/ 65 w 83"/>
                <a:gd name="T49" fmla="*/ 75 h 83"/>
                <a:gd name="T50" fmla="*/ 59 w 83"/>
                <a:gd name="T51" fmla="*/ 79 h 83"/>
                <a:gd name="T52" fmla="*/ 50 w 83"/>
                <a:gd name="T53" fmla="*/ 81 h 83"/>
                <a:gd name="T54" fmla="*/ 41 w 83"/>
                <a:gd name="T55" fmla="*/ 83 h 83"/>
                <a:gd name="T56" fmla="*/ 41 w 83"/>
                <a:gd name="T57" fmla="*/ 83 h 83"/>
                <a:gd name="T58" fmla="*/ 33 w 83"/>
                <a:gd name="T59" fmla="*/ 81 h 83"/>
                <a:gd name="T60" fmla="*/ 26 w 83"/>
                <a:gd name="T61" fmla="*/ 79 h 83"/>
                <a:gd name="T62" fmla="*/ 20 w 83"/>
                <a:gd name="T63" fmla="*/ 75 h 83"/>
                <a:gd name="T64" fmla="*/ 13 w 83"/>
                <a:gd name="T65" fmla="*/ 70 h 83"/>
                <a:gd name="T66" fmla="*/ 6 w 83"/>
                <a:gd name="T67" fmla="*/ 64 h 83"/>
                <a:gd name="T68" fmla="*/ 4 w 83"/>
                <a:gd name="T69" fmla="*/ 57 h 83"/>
                <a:gd name="T70" fmla="*/ 2 w 83"/>
                <a:gd name="T71" fmla="*/ 51 h 83"/>
                <a:gd name="T72" fmla="*/ 0 w 83"/>
                <a:gd name="T73" fmla="*/ 42 h 83"/>
                <a:gd name="T74" fmla="*/ 0 w 83"/>
                <a:gd name="T75" fmla="*/ 4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83">
                  <a:moveTo>
                    <a:pt x="0" y="42"/>
                  </a:moveTo>
                  <a:lnTo>
                    <a:pt x="0" y="42"/>
                  </a:lnTo>
                  <a:lnTo>
                    <a:pt x="2" y="33"/>
                  </a:lnTo>
                  <a:lnTo>
                    <a:pt x="4" y="27"/>
                  </a:lnTo>
                  <a:lnTo>
                    <a:pt x="6" y="18"/>
                  </a:lnTo>
                  <a:lnTo>
                    <a:pt x="13" y="14"/>
                  </a:lnTo>
                  <a:lnTo>
                    <a:pt x="20" y="7"/>
                  </a:lnTo>
                  <a:lnTo>
                    <a:pt x="26" y="5"/>
                  </a:lnTo>
                  <a:lnTo>
                    <a:pt x="33" y="3"/>
                  </a:lnTo>
                  <a:lnTo>
                    <a:pt x="41" y="0"/>
                  </a:lnTo>
                  <a:lnTo>
                    <a:pt x="41" y="0"/>
                  </a:lnTo>
                  <a:lnTo>
                    <a:pt x="50" y="3"/>
                  </a:lnTo>
                  <a:lnTo>
                    <a:pt x="59" y="5"/>
                  </a:lnTo>
                  <a:lnTo>
                    <a:pt x="65" y="7"/>
                  </a:lnTo>
                  <a:lnTo>
                    <a:pt x="72" y="14"/>
                  </a:lnTo>
                  <a:lnTo>
                    <a:pt x="76" y="18"/>
                  </a:lnTo>
                  <a:lnTo>
                    <a:pt x="81" y="27"/>
                  </a:lnTo>
                  <a:lnTo>
                    <a:pt x="83" y="33"/>
                  </a:lnTo>
                  <a:lnTo>
                    <a:pt x="83" y="42"/>
                  </a:lnTo>
                  <a:lnTo>
                    <a:pt x="83" y="42"/>
                  </a:lnTo>
                  <a:lnTo>
                    <a:pt x="83" y="51"/>
                  </a:lnTo>
                  <a:lnTo>
                    <a:pt x="81" y="57"/>
                  </a:lnTo>
                  <a:lnTo>
                    <a:pt x="76" y="64"/>
                  </a:lnTo>
                  <a:lnTo>
                    <a:pt x="72" y="70"/>
                  </a:lnTo>
                  <a:lnTo>
                    <a:pt x="65" y="75"/>
                  </a:lnTo>
                  <a:lnTo>
                    <a:pt x="59" y="79"/>
                  </a:lnTo>
                  <a:lnTo>
                    <a:pt x="50" y="81"/>
                  </a:lnTo>
                  <a:lnTo>
                    <a:pt x="41" y="83"/>
                  </a:lnTo>
                  <a:lnTo>
                    <a:pt x="41" y="83"/>
                  </a:lnTo>
                  <a:lnTo>
                    <a:pt x="33" y="81"/>
                  </a:lnTo>
                  <a:lnTo>
                    <a:pt x="26" y="79"/>
                  </a:lnTo>
                  <a:lnTo>
                    <a:pt x="20" y="75"/>
                  </a:lnTo>
                  <a:lnTo>
                    <a:pt x="13" y="70"/>
                  </a:lnTo>
                  <a:lnTo>
                    <a:pt x="6" y="64"/>
                  </a:lnTo>
                  <a:lnTo>
                    <a:pt x="4" y="57"/>
                  </a:lnTo>
                  <a:lnTo>
                    <a:pt x="2" y="51"/>
                  </a:lnTo>
                  <a:lnTo>
                    <a:pt x="0" y="42"/>
                  </a:lnTo>
                  <a:lnTo>
                    <a:pt x="0" y="42"/>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96" name="Freeform 108">
              <a:extLst>
                <a:ext uri="{FF2B5EF4-FFF2-40B4-BE49-F238E27FC236}">
                  <a16:creationId xmlns:a16="http://schemas.microsoft.com/office/drawing/2014/main" id="{676FA8AA-EEF0-B3A8-B0C8-C4563F352842}"/>
                </a:ext>
              </a:extLst>
            </p:cNvPr>
            <p:cNvSpPr>
              <a:spLocks/>
            </p:cNvSpPr>
            <p:nvPr/>
          </p:nvSpPr>
          <p:spPr bwMode="auto">
            <a:xfrm>
              <a:off x="6596766" y="3335402"/>
              <a:ext cx="124325" cy="128016"/>
            </a:xfrm>
            <a:custGeom>
              <a:avLst/>
              <a:gdLst>
                <a:gd name="T0" fmla="*/ 0 w 83"/>
                <a:gd name="T1" fmla="*/ 42 h 83"/>
                <a:gd name="T2" fmla="*/ 0 w 83"/>
                <a:gd name="T3" fmla="*/ 42 h 83"/>
                <a:gd name="T4" fmla="*/ 2 w 83"/>
                <a:gd name="T5" fmla="*/ 33 h 83"/>
                <a:gd name="T6" fmla="*/ 4 w 83"/>
                <a:gd name="T7" fmla="*/ 26 h 83"/>
                <a:gd name="T8" fmla="*/ 7 w 83"/>
                <a:gd name="T9" fmla="*/ 18 h 83"/>
                <a:gd name="T10" fmla="*/ 13 w 83"/>
                <a:gd name="T11" fmla="*/ 13 h 83"/>
                <a:gd name="T12" fmla="*/ 20 w 83"/>
                <a:gd name="T13" fmla="*/ 7 h 83"/>
                <a:gd name="T14" fmla="*/ 26 w 83"/>
                <a:gd name="T15" fmla="*/ 5 h 83"/>
                <a:gd name="T16" fmla="*/ 33 w 83"/>
                <a:gd name="T17" fmla="*/ 2 h 83"/>
                <a:gd name="T18" fmla="*/ 41 w 83"/>
                <a:gd name="T19" fmla="*/ 0 h 83"/>
                <a:gd name="T20" fmla="*/ 41 w 83"/>
                <a:gd name="T21" fmla="*/ 0 h 83"/>
                <a:gd name="T22" fmla="*/ 50 w 83"/>
                <a:gd name="T23" fmla="*/ 2 h 83"/>
                <a:gd name="T24" fmla="*/ 59 w 83"/>
                <a:gd name="T25" fmla="*/ 5 h 83"/>
                <a:gd name="T26" fmla="*/ 65 w 83"/>
                <a:gd name="T27" fmla="*/ 7 h 83"/>
                <a:gd name="T28" fmla="*/ 72 w 83"/>
                <a:gd name="T29" fmla="*/ 13 h 83"/>
                <a:gd name="T30" fmla="*/ 76 w 83"/>
                <a:gd name="T31" fmla="*/ 18 h 83"/>
                <a:gd name="T32" fmla="*/ 81 w 83"/>
                <a:gd name="T33" fmla="*/ 26 h 83"/>
                <a:gd name="T34" fmla="*/ 83 w 83"/>
                <a:gd name="T35" fmla="*/ 33 h 83"/>
                <a:gd name="T36" fmla="*/ 83 w 83"/>
                <a:gd name="T37" fmla="*/ 42 h 83"/>
                <a:gd name="T38" fmla="*/ 83 w 83"/>
                <a:gd name="T39" fmla="*/ 42 h 83"/>
                <a:gd name="T40" fmla="*/ 83 w 83"/>
                <a:gd name="T41" fmla="*/ 50 h 83"/>
                <a:gd name="T42" fmla="*/ 81 w 83"/>
                <a:gd name="T43" fmla="*/ 57 h 83"/>
                <a:gd name="T44" fmla="*/ 76 w 83"/>
                <a:gd name="T45" fmla="*/ 64 h 83"/>
                <a:gd name="T46" fmla="*/ 72 w 83"/>
                <a:gd name="T47" fmla="*/ 70 h 83"/>
                <a:gd name="T48" fmla="*/ 65 w 83"/>
                <a:gd name="T49" fmla="*/ 74 h 83"/>
                <a:gd name="T50" fmla="*/ 59 w 83"/>
                <a:gd name="T51" fmla="*/ 79 h 83"/>
                <a:gd name="T52" fmla="*/ 50 w 83"/>
                <a:gd name="T53" fmla="*/ 81 h 83"/>
                <a:gd name="T54" fmla="*/ 41 w 83"/>
                <a:gd name="T55" fmla="*/ 83 h 83"/>
                <a:gd name="T56" fmla="*/ 41 w 83"/>
                <a:gd name="T57" fmla="*/ 83 h 83"/>
                <a:gd name="T58" fmla="*/ 33 w 83"/>
                <a:gd name="T59" fmla="*/ 81 h 83"/>
                <a:gd name="T60" fmla="*/ 26 w 83"/>
                <a:gd name="T61" fmla="*/ 79 h 83"/>
                <a:gd name="T62" fmla="*/ 20 w 83"/>
                <a:gd name="T63" fmla="*/ 74 h 83"/>
                <a:gd name="T64" fmla="*/ 13 w 83"/>
                <a:gd name="T65" fmla="*/ 70 h 83"/>
                <a:gd name="T66" fmla="*/ 7 w 83"/>
                <a:gd name="T67" fmla="*/ 64 h 83"/>
                <a:gd name="T68" fmla="*/ 4 w 83"/>
                <a:gd name="T69" fmla="*/ 57 h 83"/>
                <a:gd name="T70" fmla="*/ 2 w 83"/>
                <a:gd name="T71" fmla="*/ 50 h 83"/>
                <a:gd name="T72" fmla="*/ 0 w 83"/>
                <a:gd name="T73" fmla="*/ 42 h 83"/>
                <a:gd name="T74" fmla="*/ 0 w 83"/>
                <a:gd name="T75" fmla="*/ 4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83">
                  <a:moveTo>
                    <a:pt x="0" y="42"/>
                  </a:moveTo>
                  <a:lnTo>
                    <a:pt x="0" y="42"/>
                  </a:lnTo>
                  <a:lnTo>
                    <a:pt x="2" y="33"/>
                  </a:lnTo>
                  <a:lnTo>
                    <a:pt x="4" y="26"/>
                  </a:lnTo>
                  <a:lnTo>
                    <a:pt x="7" y="18"/>
                  </a:lnTo>
                  <a:lnTo>
                    <a:pt x="13" y="13"/>
                  </a:lnTo>
                  <a:lnTo>
                    <a:pt x="20" y="7"/>
                  </a:lnTo>
                  <a:lnTo>
                    <a:pt x="26" y="5"/>
                  </a:lnTo>
                  <a:lnTo>
                    <a:pt x="33" y="2"/>
                  </a:lnTo>
                  <a:lnTo>
                    <a:pt x="41" y="0"/>
                  </a:lnTo>
                  <a:lnTo>
                    <a:pt x="41" y="0"/>
                  </a:lnTo>
                  <a:lnTo>
                    <a:pt x="50" y="2"/>
                  </a:lnTo>
                  <a:lnTo>
                    <a:pt x="59" y="5"/>
                  </a:lnTo>
                  <a:lnTo>
                    <a:pt x="65" y="7"/>
                  </a:lnTo>
                  <a:lnTo>
                    <a:pt x="72" y="13"/>
                  </a:lnTo>
                  <a:lnTo>
                    <a:pt x="76" y="18"/>
                  </a:lnTo>
                  <a:lnTo>
                    <a:pt x="81" y="26"/>
                  </a:lnTo>
                  <a:lnTo>
                    <a:pt x="83" y="33"/>
                  </a:lnTo>
                  <a:lnTo>
                    <a:pt x="83" y="42"/>
                  </a:lnTo>
                  <a:lnTo>
                    <a:pt x="83" y="42"/>
                  </a:lnTo>
                  <a:lnTo>
                    <a:pt x="83" y="50"/>
                  </a:lnTo>
                  <a:lnTo>
                    <a:pt x="81" y="57"/>
                  </a:lnTo>
                  <a:lnTo>
                    <a:pt x="76" y="64"/>
                  </a:lnTo>
                  <a:lnTo>
                    <a:pt x="72" y="70"/>
                  </a:lnTo>
                  <a:lnTo>
                    <a:pt x="65" y="74"/>
                  </a:lnTo>
                  <a:lnTo>
                    <a:pt x="59" y="79"/>
                  </a:lnTo>
                  <a:lnTo>
                    <a:pt x="50" y="81"/>
                  </a:lnTo>
                  <a:lnTo>
                    <a:pt x="41" y="83"/>
                  </a:lnTo>
                  <a:lnTo>
                    <a:pt x="41" y="83"/>
                  </a:lnTo>
                  <a:lnTo>
                    <a:pt x="33" y="81"/>
                  </a:lnTo>
                  <a:lnTo>
                    <a:pt x="26" y="79"/>
                  </a:lnTo>
                  <a:lnTo>
                    <a:pt x="20" y="74"/>
                  </a:lnTo>
                  <a:lnTo>
                    <a:pt x="13" y="70"/>
                  </a:lnTo>
                  <a:lnTo>
                    <a:pt x="7" y="64"/>
                  </a:lnTo>
                  <a:lnTo>
                    <a:pt x="4" y="57"/>
                  </a:lnTo>
                  <a:lnTo>
                    <a:pt x="2" y="50"/>
                  </a:lnTo>
                  <a:lnTo>
                    <a:pt x="0" y="42"/>
                  </a:lnTo>
                  <a:lnTo>
                    <a:pt x="0" y="42"/>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97" name="Freeform 109">
              <a:extLst>
                <a:ext uri="{FF2B5EF4-FFF2-40B4-BE49-F238E27FC236}">
                  <a16:creationId xmlns:a16="http://schemas.microsoft.com/office/drawing/2014/main" id="{797C4FC5-25DA-B583-9B3E-5069FA776565}"/>
                </a:ext>
              </a:extLst>
            </p:cNvPr>
            <p:cNvSpPr>
              <a:spLocks/>
            </p:cNvSpPr>
            <p:nvPr/>
          </p:nvSpPr>
          <p:spPr bwMode="auto">
            <a:xfrm>
              <a:off x="3275955" y="3246073"/>
              <a:ext cx="6749470" cy="486345"/>
            </a:xfrm>
            <a:custGeom>
              <a:avLst/>
              <a:gdLst>
                <a:gd name="T0" fmla="*/ 0 w 4506"/>
                <a:gd name="T1" fmla="*/ 294 h 294"/>
                <a:gd name="T2" fmla="*/ 1128 w 4506"/>
                <a:gd name="T3" fmla="*/ 235 h 294"/>
                <a:gd name="T4" fmla="*/ 2252 w 4506"/>
                <a:gd name="T5" fmla="*/ 94 h 294"/>
                <a:gd name="T6" fmla="*/ 4506 w 4506"/>
                <a:gd name="T7" fmla="*/ 0 h 294"/>
              </a:gdLst>
              <a:ahLst/>
              <a:cxnLst>
                <a:cxn ang="0">
                  <a:pos x="T0" y="T1"/>
                </a:cxn>
                <a:cxn ang="0">
                  <a:pos x="T2" y="T3"/>
                </a:cxn>
                <a:cxn ang="0">
                  <a:pos x="T4" y="T5"/>
                </a:cxn>
                <a:cxn ang="0">
                  <a:pos x="T6" y="T7"/>
                </a:cxn>
              </a:cxnLst>
              <a:rect l="0" t="0" r="r" b="b"/>
              <a:pathLst>
                <a:path w="4506" h="294">
                  <a:moveTo>
                    <a:pt x="0" y="294"/>
                  </a:moveTo>
                  <a:lnTo>
                    <a:pt x="1128" y="235"/>
                  </a:lnTo>
                  <a:lnTo>
                    <a:pt x="2252" y="94"/>
                  </a:lnTo>
                  <a:lnTo>
                    <a:pt x="4506" y="0"/>
                  </a:lnTo>
                </a:path>
              </a:pathLst>
            </a:custGeom>
            <a:noFill/>
            <a:ln w="28575">
              <a:solidFill>
                <a:srgbClr val="FF672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98" name="Freeform 110">
              <a:extLst>
                <a:ext uri="{FF2B5EF4-FFF2-40B4-BE49-F238E27FC236}">
                  <a16:creationId xmlns:a16="http://schemas.microsoft.com/office/drawing/2014/main" id="{359D973A-2F07-5140-00C4-1C6991EDE9FD}"/>
                </a:ext>
              </a:extLst>
            </p:cNvPr>
            <p:cNvSpPr>
              <a:spLocks/>
            </p:cNvSpPr>
            <p:nvPr/>
          </p:nvSpPr>
          <p:spPr bwMode="auto">
            <a:xfrm>
              <a:off x="3376313" y="3573611"/>
              <a:ext cx="6761453" cy="238210"/>
            </a:xfrm>
            <a:custGeom>
              <a:avLst/>
              <a:gdLst>
                <a:gd name="T0" fmla="*/ 4514 w 4514"/>
                <a:gd name="T1" fmla="*/ 144 h 144"/>
                <a:gd name="T2" fmla="*/ 2248 w 4514"/>
                <a:gd name="T3" fmla="*/ 74 h 144"/>
                <a:gd name="T4" fmla="*/ 1131 w 4514"/>
                <a:gd name="T5" fmla="*/ 0 h 144"/>
                <a:gd name="T6" fmla="*/ 0 w 4514"/>
                <a:gd name="T7" fmla="*/ 96 h 144"/>
              </a:gdLst>
              <a:ahLst/>
              <a:cxnLst>
                <a:cxn ang="0">
                  <a:pos x="T0" y="T1"/>
                </a:cxn>
                <a:cxn ang="0">
                  <a:pos x="T2" y="T3"/>
                </a:cxn>
                <a:cxn ang="0">
                  <a:pos x="T4" y="T5"/>
                </a:cxn>
                <a:cxn ang="0">
                  <a:pos x="T6" y="T7"/>
                </a:cxn>
              </a:cxnLst>
              <a:rect l="0" t="0" r="r" b="b"/>
              <a:pathLst>
                <a:path w="4514" h="144">
                  <a:moveTo>
                    <a:pt x="4514" y="144"/>
                  </a:moveTo>
                  <a:lnTo>
                    <a:pt x="2248" y="74"/>
                  </a:lnTo>
                  <a:lnTo>
                    <a:pt x="1131" y="0"/>
                  </a:lnTo>
                  <a:lnTo>
                    <a:pt x="0" y="96"/>
                  </a:lnTo>
                </a:path>
              </a:pathLst>
            </a:custGeom>
            <a:noFill/>
            <a:ln w="28575">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199" name="Freeform 111">
              <a:extLst>
                <a:ext uri="{FF2B5EF4-FFF2-40B4-BE49-F238E27FC236}">
                  <a16:creationId xmlns:a16="http://schemas.microsoft.com/office/drawing/2014/main" id="{DC495FA6-1DD3-F87B-E593-4978AE712563}"/>
                </a:ext>
              </a:extLst>
            </p:cNvPr>
            <p:cNvSpPr>
              <a:spLocks/>
            </p:cNvSpPr>
            <p:nvPr/>
          </p:nvSpPr>
          <p:spPr bwMode="auto">
            <a:xfrm>
              <a:off x="4907152" y="3566994"/>
              <a:ext cx="124325" cy="128016"/>
            </a:xfrm>
            <a:custGeom>
              <a:avLst/>
              <a:gdLst>
                <a:gd name="T0" fmla="*/ 0 w 83"/>
                <a:gd name="T1" fmla="*/ 41 h 83"/>
                <a:gd name="T2" fmla="*/ 0 w 83"/>
                <a:gd name="T3" fmla="*/ 41 h 83"/>
                <a:gd name="T4" fmla="*/ 2 w 83"/>
                <a:gd name="T5" fmla="*/ 33 h 83"/>
                <a:gd name="T6" fmla="*/ 4 w 83"/>
                <a:gd name="T7" fmla="*/ 26 h 83"/>
                <a:gd name="T8" fmla="*/ 6 w 83"/>
                <a:gd name="T9" fmla="*/ 17 h 83"/>
                <a:gd name="T10" fmla="*/ 13 w 83"/>
                <a:gd name="T11" fmla="*/ 13 h 83"/>
                <a:gd name="T12" fmla="*/ 19 w 83"/>
                <a:gd name="T13" fmla="*/ 6 h 83"/>
                <a:gd name="T14" fmla="*/ 26 w 83"/>
                <a:gd name="T15" fmla="*/ 4 h 83"/>
                <a:gd name="T16" fmla="*/ 32 w 83"/>
                <a:gd name="T17" fmla="*/ 2 h 83"/>
                <a:gd name="T18" fmla="*/ 41 w 83"/>
                <a:gd name="T19" fmla="*/ 0 h 83"/>
                <a:gd name="T20" fmla="*/ 41 w 83"/>
                <a:gd name="T21" fmla="*/ 0 h 83"/>
                <a:gd name="T22" fmla="*/ 50 w 83"/>
                <a:gd name="T23" fmla="*/ 2 h 83"/>
                <a:gd name="T24" fmla="*/ 59 w 83"/>
                <a:gd name="T25" fmla="*/ 4 h 83"/>
                <a:gd name="T26" fmla="*/ 65 w 83"/>
                <a:gd name="T27" fmla="*/ 6 h 83"/>
                <a:gd name="T28" fmla="*/ 72 w 83"/>
                <a:gd name="T29" fmla="*/ 13 h 83"/>
                <a:gd name="T30" fmla="*/ 76 w 83"/>
                <a:gd name="T31" fmla="*/ 17 h 83"/>
                <a:gd name="T32" fmla="*/ 80 w 83"/>
                <a:gd name="T33" fmla="*/ 26 h 83"/>
                <a:gd name="T34" fmla="*/ 83 w 83"/>
                <a:gd name="T35" fmla="*/ 33 h 83"/>
                <a:gd name="T36" fmla="*/ 83 w 83"/>
                <a:gd name="T37" fmla="*/ 41 h 83"/>
                <a:gd name="T38" fmla="*/ 83 w 83"/>
                <a:gd name="T39" fmla="*/ 41 h 83"/>
                <a:gd name="T40" fmla="*/ 83 w 83"/>
                <a:gd name="T41" fmla="*/ 50 h 83"/>
                <a:gd name="T42" fmla="*/ 80 w 83"/>
                <a:gd name="T43" fmla="*/ 57 h 83"/>
                <a:gd name="T44" fmla="*/ 76 w 83"/>
                <a:gd name="T45" fmla="*/ 63 h 83"/>
                <a:gd name="T46" fmla="*/ 72 w 83"/>
                <a:gd name="T47" fmla="*/ 70 h 83"/>
                <a:gd name="T48" fmla="*/ 65 w 83"/>
                <a:gd name="T49" fmla="*/ 74 h 83"/>
                <a:gd name="T50" fmla="*/ 59 w 83"/>
                <a:gd name="T51" fmla="*/ 78 h 83"/>
                <a:gd name="T52" fmla="*/ 50 w 83"/>
                <a:gd name="T53" fmla="*/ 81 h 83"/>
                <a:gd name="T54" fmla="*/ 41 w 83"/>
                <a:gd name="T55" fmla="*/ 83 h 83"/>
                <a:gd name="T56" fmla="*/ 41 w 83"/>
                <a:gd name="T57" fmla="*/ 83 h 83"/>
                <a:gd name="T58" fmla="*/ 32 w 83"/>
                <a:gd name="T59" fmla="*/ 81 h 83"/>
                <a:gd name="T60" fmla="*/ 26 w 83"/>
                <a:gd name="T61" fmla="*/ 78 h 83"/>
                <a:gd name="T62" fmla="*/ 19 w 83"/>
                <a:gd name="T63" fmla="*/ 74 h 83"/>
                <a:gd name="T64" fmla="*/ 13 w 83"/>
                <a:gd name="T65" fmla="*/ 70 h 83"/>
                <a:gd name="T66" fmla="*/ 6 w 83"/>
                <a:gd name="T67" fmla="*/ 63 h 83"/>
                <a:gd name="T68" fmla="*/ 4 w 83"/>
                <a:gd name="T69" fmla="*/ 57 h 83"/>
                <a:gd name="T70" fmla="*/ 2 w 83"/>
                <a:gd name="T71" fmla="*/ 50 h 83"/>
                <a:gd name="T72" fmla="*/ 0 w 83"/>
                <a:gd name="T73" fmla="*/ 41 h 83"/>
                <a:gd name="T74" fmla="*/ 0 w 83"/>
                <a:gd name="T7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83">
                  <a:moveTo>
                    <a:pt x="0" y="41"/>
                  </a:moveTo>
                  <a:lnTo>
                    <a:pt x="0" y="41"/>
                  </a:lnTo>
                  <a:lnTo>
                    <a:pt x="2" y="33"/>
                  </a:lnTo>
                  <a:lnTo>
                    <a:pt x="4" y="26"/>
                  </a:lnTo>
                  <a:lnTo>
                    <a:pt x="6" y="17"/>
                  </a:lnTo>
                  <a:lnTo>
                    <a:pt x="13" y="13"/>
                  </a:lnTo>
                  <a:lnTo>
                    <a:pt x="19" y="6"/>
                  </a:lnTo>
                  <a:lnTo>
                    <a:pt x="26" y="4"/>
                  </a:lnTo>
                  <a:lnTo>
                    <a:pt x="32" y="2"/>
                  </a:lnTo>
                  <a:lnTo>
                    <a:pt x="41" y="0"/>
                  </a:lnTo>
                  <a:lnTo>
                    <a:pt x="41" y="0"/>
                  </a:lnTo>
                  <a:lnTo>
                    <a:pt x="50" y="2"/>
                  </a:lnTo>
                  <a:lnTo>
                    <a:pt x="59" y="4"/>
                  </a:lnTo>
                  <a:lnTo>
                    <a:pt x="65" y="6"/>
                  </a:lnTo>
                  <a:lnTo>
                    <a:pt x="72" y="13"/>
                  </a:lnTo>
                  <a:lnTo>
                    <a:pt x="76" y="17"/>
                  </a:lnTo>
                  <a:lnTo>
                    <a:pt x="80" y="26"/>
                  </a:lnTo>
                  <a:lnTo>
                    <a:pt x="83" y="33"/>
                  </a:lnTo>
                  <a:lnTo>
                    <a:pt x="83" y="41"/>
                  </a:lnTo>
                  <a:lnTo>
                    <a:pt x="83" y="41"/>
                  </a:lnTo>
                  <a:lnTo>
                    <a:pt x="83" y="50"/>
                  </a:lnTo>
                  <a:lnTo>
                    <a:pt x="80" y="57"/>
                  </a:lnTo>
                  <a:lnTo>
                    <a:pt x="76" y="63"/>
                  </a:lnTo>
                  <a:lnTo>
                    <a:pt x="72" y="70"/>
                  </a:lnTo>
                  <a:lnTo>
                    <a:pt x="65" y="74"/>
                  </a:lnTo>
                  <a:lnTo>
                    <a:pt x="59" y="78"/>
                  </a:lnTo>
                  <a:lnTo>
                    <a:pt x="50" y="81"/>
                  </a:lnTo>
                  <a:lnTo>
                    <a:pt x="41" y="83"/>
                  </a:lnTo>
                  <a:lnTo>
                    <a:pt x="41" y="83"/>
                  </a:lnTo>
                  <a:lnTo>
                    <a:pt x="32" y="81"/>
                  </a:lnTo>
                  <a:lnTo>
                    <a:pt x="26" y="78"/>
                  </a:lnTo>
                  <a:lnTo>
                    <a:pt x="19" y="74"/>
                  </a:lnTo>
                  <a:lnTo>
                    <a:pt x="13" y="70"/>
                  </a:lnTo>
                  <a:lnTo>
                    <a:pt x="6" y="63"/>
                  </a:lnTo>
                  <a:lnTo>
                    <a:pt x="4" y="57"/>
                  </a:lnTo>
                  <a:lnTo>
                    <a:pt x="2" y="50"/>
                  </a:lnTo>
                  <a:lnTo>
                    <a:pt x="0" y="41"/>
                  </a:lnTo>
                  <a:lnTo>
                    <a:pt x="0" y="41"/>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00" name="Freeform 112">
              <a:extLst>
                <a:ext uri="{FF2B5EF4-FFF2-40B4-BE49-F238E27FC236}">
                  <a16:creationId xmlns:a16="http://schemas.microsoft.com/office/drawing/2014/main" id="{83E21EBE-336A-7E54-B2E4-30D46DBDFE32}"/>
                </a:ext>
              </a:extLst>
            </p:cNvPr>
            <p:cNvSpPr>
              <a:spLocks/>
            </p:cNvSpPr>
            <p:nvPr/>
          </p:nvSpPr>
          <p:spPr bwMode="auto">
            <a:xfrm>
              <a:off x="5012003" y="3497517"/>
              <a:ext cx="128016" cy="128016"/>
            </a:xfrm>
            <a:custGeom>
              <a:avLst/>
              <a:gdLst>
                <a:gd name="T0" fmla="*/ 0 w 82"/>
                <a:gd name="T1" fmla="*/ 40 h 81"/>
                <a:gd name="T2" fmla="*/ 0 w 82"/>
                <a:gd name="T3" fmla="*/ 40 h 81"/>
                <a:gd name="T4" fmla="*/ 0 w 82"/>
                <a:gd name="T5" fmla="*/ 31 h 81"/>
                <a:gd name="T6" fmla="*/ 2 w 82"/>
                <a:gd name="T7" fmla="*/ 24 h 81"/>
                <a:gd name="T8" fmla="*/ 6 w 82"/>
                <a:gd name="T9" fmla="*/ 18 h 81"/>
                <a:gd name="T10" fmla="*/ 10 w 82"/>
                <a:gd name="T11" fmla="*/ 11 h 81"/>
                <a:gd name="T12" fmla="*/ 17 w 82"/>
                <a:gd name="T13" fmla="*/ 7 h 81"/>
                <a:gd name="T14" fmla="*/ 24 w 82"/>
                <a:gd name="T15" fmla="*/ 3 h 81"/>
                <a:gd name="T16" fmla="*/ 32 w 82"/>
                <a:gd name="T17" fmla="*/ 0 h 81"/>
                <a:gd name="T18" fmla="*/ 41 w 82"/>
                <a:gd name="T19" fmla="*/ 0 h 81"/>
                <a:gd name="T20" fmla="*/ 41 w 82"/>
                <a:gd name="T21" fmla="*/ 0 h 81"/>
                <a:gd name="T22" fmla="*/ 50 w 82"/>
                <a:gd name="T23" fmla="*/ 0 h 81"/>
                <a:gd name="T24" fmla="*/ 56 w 82"/>
                <a:gd name="T25" fmla="*/ 3 h 81"/>
                <a:gd name="T26" fmla="*/ 63 w 82"/>
                <a:gd name="T27" fmla="*/ 7 h 81"/>
                <a:gd name="T28" fmla="*/ 69 w 82"/>
                <a:gd name="T29" fmla="*/ 11 h 81"/>
                <a:gd name="T30" fmla="*/ 76 w 82"/>
                <a:gd name="T31" fmla="*/ 18 h 81"/>
                <a:gd name="T32" fmla="*/ 78 w 82"/>
                <a:gd name="T33" fmla="*/ 24 h 81"/>
                <a:gd name="T34" fmla="*/ 80 w 82"/>
                <a:gd name="T35" fmla="*/ 31 h 81"/>
                <a:gd name="T36" fmla="*/ 82 w 82"/>
                <a:gd name="T37" fmla="*/ 40 h 81"/>
                <a:gd name="T38" fmla="*/ 82 w 82"/>
                <a:gd name="T39" fmla="*/ 40 h 81"/>
                <a:gd name="T40" fmla="*/ 80 w 82"/>
                <a:gd name="T41" fmla="*/ 48 h 81"/>
                <a:gd name="T42" fmla="*/ 78 w 82"/>
                <a:gd name="T43" fmla="*/ 57 h 81"/>
                <a:gd name="T44" fmla="*/ 76 w 82"/>
                <a:gd name="T45" fmla="*/ 64 h 81"/>
                <a:gd name="T46" fmla="*/ 69 w 82"/>
                <a:gd name="T47" fmla="*/ 68 h 81"/>
                <a:gd name="T48" fmla="*/ 63 w 82"/>
                <a:gd name="T49" fmla="*/ 75 h 81"/>
                <a:gd name="T50" fmla="*/ 56 w 82"/>
                <a:gd name="T51" fmla="*/ 77 h 81"/>
                <a:gd name="T52" fmla="*/ 50 w 82"/>
                <a:gd name="T53" fmla="*/ 81 h 81"/>
                <a:gd name="T54" fmla="*/ 41 w 82"/>
                <a:gd name="T55" fmla="*/ 81 h 81"/>
                <a:gd name="T56" fmla="*/ 41 w 82"/>
                <a:gd name="T57" fmla="*/ 81 h 81"/>
                <a:gd name="T58" fmla="*/ 32 w 82"/>
                <a:gd name="T59" fmla="*/ 81 h 81"/>
                <a:gd name="T60" fmla="*/ 24 w 82"/>
                <a:gd name="T61" fmla="*/ 77 h 81"/>
                <a:gd name="T62" fmla="*/ 17 w 82"/>
                <a:gd name="T63" fmla="*/ 75 h 81"/>
                <a:gd name="T64" fmla="*/ 10 w 82"/>
                <a:gd name="T65" fmla="*/ 68 h 81"/>
                <a:gd name="T66" fmla="*/ 6 w 82"/>
                <a:gd name="T67" fmla="*/ 64 h 81"/>
                <a:gd name="T68" fmla="*/ 2 w 82"/>
                <a:gd name="T69" fmla="*/ 57 h 81"/>
                <a:gd name="T70" fmla="*/ 0 w 82"/>
                <a:gd name="T71" fmla="*/ 48 h 81"/>
                <a:gd name="T72" fmla="*/ 0 w 82"/>
                <a:gd name="T73" fmla="*/ 40 h 81"/>
                <a:gd name="T74" fmla="*/ 0 w 82"/>
                <a:gd name="T7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81">
                  <a:moveTo>
                    <a:pt x="0" y="40"/>
                  </a:moveTo>
                  <a:lnTo>
                    <a:pt x="0" y="40"/>
                  </a:lnTo>
                  <a:lnTo>
                    <a:pt x="0" y="31"/>
                  </a:lnTo>
                  <a:lnTo>
                    <a:pt x="2" y="24"/>
                  </a:lnTo>
                  <a:lnTo>
                    <a:pt x="6" y="18"/>
                  </a:lnTo>
                  <a:lnTo>
                    <a:pt x="10" y="11"/>
                  </a:lnTo>
                  <a:lnTo>
                    <a:pt x="17" y="7"/>
                  </a:lnTo>
                  <a:lnTo>
                    <a:pt x="24" y="3"/>
                  </a:lnTo>
                  <a:lnTo>
                    <a:pt x="32" y="0"/>
                  </a:lnTo>
                  <a:lnTo>
                    <a:pt x="41" y="0"/>
                  </a:lnTo>
                  <a:lnTo>
                    <a:pt x="41" y="0"/>
                  </a:lnTo>
                  <a:lnTo>
                    <a:pt x="50" y="0"/>
                  </a:lnTo>
                  <a:lnTo>
                    <a:pt x="56" y="3"/>
                  </a:lnTo>
                  <a:lnTo>
                    <a:pt x="63" y="7"/>
                  </a:lnTo>
                  <a:lnTo>
                    <a:pt x="69" y="11"/>
                  </a:lnTo>
                  <a:lnTo>
                    <a:pt x="76" y="18"/>
                  </a:lnTo>
                  <a:lnTo>
                    <a:pt x="78" y="24"/>
                  </a:lnTo>
                  <a:lnTo>
                    <a:pt x="80" y="31"/>
                  </a:lnTo>
                  <a:lnTo>
                    <a:pt x="82" y="40"/>
                  </a:lnTo>
                  <a:lnTo>
                    <a:pt x="82" y="40"/>
                  </a:lnTo>
                  <a:lnTo>
                    <a:pt x="80" y="48"/>
                  </a:lnTo>
                  <a:lnTo>
                    <a:pt x="78" y="57"/>
                  </a:lnTo>
                  <a:lnTo>
                    <a:pt x="76" y="64"/>
                  </a:lnTo>
                  <a:lnTo>
                    <a:pt x="69" y="68"/>
                  </a:lnTo>
                  <a:lnTo>
                    <a:pt x="63" y="75"/>
                  </a:lnTo>
                  <a:lnTo>
                    <a:pt x="56" y="77"/>
                  </a:lnTo>
                  <a:lnTo>
                    <a:pt x="50" y="81"/>
                  </a:lnTo>
                  <a:lnTo>
                    <a:pt x="41" y="81"/>
                  </a:lnTo>
                  <a:lnTo>
                    <a:pt x="41" y="81"/>
                  </a:lnTo>
                  <a:lnTo>
                    <a:pt x="32" y="81"/>
                  </a:lnTo>
                  <a:lnTo>
                    <a:pt x="24" y="77"/>
                  </a:lnTo>
                  <a:lnTo>
                    <a:pt x="17" y="75"/>
                  </a:lnTo>
                  <a:lnTo>
                    <a:pt x="10" y="68"/>
                  </a:lnTo>
                  <a:lnTo>
                    <a:pt x="6" y="64"/>
                  </a:lnTo>
                  <a:lnTo>
                    <a:pt x="2" y="57"/>
                  </a:lnTo>
                  <a:lnTo>
                    <a:pt x="0" y="48"/>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01" name="Freeform 113">
              <a:extLst>
                <a:ext uri="{FF2B5EF4-FFF2-40B4-BE49-F238E27FC236}">
                  <a16:creationId xmlns:a16="http://schemas.microsoft.com/office/drawing/2014/main" id="{8EE8578D-7087-50D4-0B0B-B00ED1941046}"/>
                </a:ext>
              </a:extLst>
            </p:cNvPr>
            <p:cNvSpPr>
              <a:spLocks/>
            </p:cNvSpPr>
            <p:nvPr/>
          </p:nvSpPr>
          <p:spPr bwMode="auto">
            <a:xfrm>
              <a:off x="6707609" y="3616621"/>
              <a:ext cx="124325" cy="128016"/>
            </a:xfrm>
            <a:custGeom>
              <a:avLst/>
              <a:gdLst>
                <a:gd name="T0" fmla="*/ 0 w 83"/>
                <a:gd name="T1" fmla="*/ 40 h 81"/>
                <a:gd name="T2" fmla="*/ 0 w 83"/>
                <a:gd name="T3" fmla="*/ 40 h 81"/>
                <a:gd name="T4" fmla="*/ 0 w 83"/>
                <a:gd name="T5" fmla="*/ 31 h 81"/>
                <a:gd name="T6" fmla="*/ 2 w 83"/>
                <a:gd name="T7" fmla="*/ 24 h 81"/>
                <a:gd name="T8" fmla="*/ 7 w 83"/>
                <a:gd name="T9" fmla="*/ 18 h 81"/>
                <a:gd name="T10" fmla="*/ 11 w 83"/>
                <a:gd name="T11" fmla="*/ 11 h 81"/>
                <a:gd name="T12" fmla="*/ 18 w 83"/>
                <a:gd name="T13" fmla="*/ 7 h 81"/>
                <a:gd name="T14" fmla="*/ 24 w 83"/>
                <a:gd name="T15" fmla="*/ 3 h 81"/>
                <a:gd name="T16" fmla="*/ 33 w 83"/>
                <a:gd name="T17" fmla="*/ 0 h 81"/>
                <a:gd name="T18" fmla="*/ 42 w 83"/>
                <a:gd name="T19" fmla="*/ 0 h 81"/>
                <a:gd name="T20" fmla="*/ 42 w 83"/>
                <a:gd name="T21" fmla="*/ 0 h 81"/>
                <a:gd name="T22" fmla="*/ 50 w 83"/>
                <a:gd name="T23" fmla="*/ 0 h 81"/>
                <a:gd name="T24" fmla="*/ 57 w 83"/>
                <a:gd name="T25" fmla="*/ 3 h 81"/>
                <a:gd name="T26" fmla="*/ 63 w 83"/>
                <a:gd name="T27" fmla="*/ 7 h 81"/>
                <a:gd name="T28" fmla="*/ 70 w 83"/>
                <a:gd name="T29" fmla="*/ 11 h 81"/>
                <a:gd name="T30" fmla="*/ 77 w 83"/>
                <a:gd name="T31" fmla="*/ 18 h 81"/>
                <a:gd name="T32" fmla="*/ 79 w 83"/>
                <a:gd name="T33" fmla="*/ 24 h 81"/>
                <a:gd name="T34" fmla="*/ 81 w 83"/>
                <a:gd name="T35" fmla="*/ 31 h 81"/>
                <a:gd name="T36" fmla="*/ 83 w 83"/>
                <a:gd name="T37" fmla="*/ 40 h 81"/>
                <a:gd name="T38" fmla="*/ 83 w 83"/>
                <a:gd name="T39" fmla="*/ 40 h 81"/>
                <a:gd name="T40" fmla="*/ 81 w 83"/>
                <a:gd name="T41" fmla="*/ 48 h 81"/>
                <a:gd name="T42" fmla="*/ 79 w 83"/>
                <a:gd name="T43" fmla="*/ 57 h 81"/>
                <a:gd name="T44" fmla="*/ 77 w 83"/>
                <a:gd name="T45" fmla="*/ 64 h 81"/>
                <a:gd name="T46" fmla="*/ 70 w 83"/>
                <a:gd name="T47" fmla="*/ 68 h 81"/>
                <a:gd name="T48" fmla="*/ 63 w 83"/>
                <a:gd name="T49" fmla="*/ 75 h 81"/>
                <a:gd name="T50" fmla="*/ 57 w 83"/>
                <a:gd name="T51" fmla="*/ 77 h 81"/>
                <a:gd name="T52" fmla="*/ 50 w 83"/>
                <a:gd name="T53" fmla="*/ 81 h 81"/>
                <a:gd name="T54" fmla="*/ 42 w 83"/>
                <a:gd name="T55" fmla="*/ 81 h 81"/>
                <a:gd name="T56" fmla="*/ 42 w 83"/>
                <a:gd name="T57" fmla="*/ 81 h 81"/>
                <a:gd name="T58" fmla="*/ 33 w 83"/>
                <a:gd name="T59" fmla="*/ 81 h 81"/>
                <a:gd name="T60" fmla="*/ 24 w 83"/>
                <a:gd name="T61" fmla="*/ 77 h 81"/>
                <a:gd name="T62" fmla="*/ 18 w 83"/>
                <a:gd name="T63" fmla="*/ 75 h 81"/>
                <a:gd name="T64" fmla="*/ 11 w 83"/>
                <a:gd name="T65" fmla="*/ 68 h 81"/>
                <a:gd name="T66" fmla="*/ 7 w 83"/>
                <a:gd name="T67" fmla="*/ 64 h 81"/>
                <a:gd name="T68" fmla="*/ 2 w 83"/>
                <a:gd name="T69" fmla="*/ 57 h 81"/>
                <a:gd name="T70" fmla="*/ 0 w 83"/>
                <a:gd name="T71" fmla="*/ 48 h 81"/>
                <a:gd name="T72" fmla="*/ 0 w 83"/>
                <a:gd name="T73" fmla="*/ 40 h 81"/>
                <a:gd name="T74" fmla="*/ 0 w 83"/>
                <a:gd name="T7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81">
                  <a:moveTo>
                    <a:pt x="0" y="40"/>
                  </a:moveTo>
                  <a:lnTo>
                    <a:pt x="0" y="40"/>
                  </a:lnTo>
                  <a:lnTo>
                    <a:pt x="0" y="31"/>
                  </a:lnTo>
                  <a:lnTo>
                    <a:pt x="2" y="24"/>
                  </a:lnTo>
                  <a:lnTo>
                    <a:pt x="7" y="18"/>
                  </a:lnTo>
                  <a:lnTo>
                    <a:pt x="11" y="11"/>
                  </a:lnTo>
                  <a:lnTo>
                    <a:pt x="18" y="7"/>
                  </a:lnTo>
                  <a:lnTo>
                    <a:pt x="24" y="3"/>
                  </a:lnTo>
                  <a:lnTo>
                    <a:pt x="33" y="0"/>
                  </a:lnTo>
                  <a:lnTo>
                    <a:pt x="42" y="0"/>
                  </a:lnTo>
                  <a:lnTo>
                    <a:pt x="42" y="0"/>
                  </a:lnTo>
                  <a:lnTo>
                    <a:pt x="50" y="0"/>
                  </a:lnTo>
                  <a:lnTo>
                    <a:pt x="57" y="3"/>
                  </a:lnTo>
                  <a:lnTo>
                    <a:pt x="63" y="7"/>
                  </a:lnTo>
                  <a:lnTo>
                    <a:pt x="70" y="11"/>
                  </a:lnTo>
                  <a:lnTo>
                    <a:pt x="77" y="18"/>
                  </a:lnTo>
                  <a:lnTo>
                    <a:pt x="79" y="24"/>
                  </a:lnTo>
                  <a:lnTo>
                    <a:pt x="81" y="31"/>
                  </a:lnTo>
                  <a:lnTo>
                    <a:pt x="83" y="40"/>
                  </a:lnTo>
                  <a:lnTo>
                    <a:pt x="83" y="40"/>
                  </a:lnTo>
                  <a:lnTo>
                    <a:pt x="81" y="48"/>
                  </a:lnTo>
                  <a:lnTo>
                    <a:pt x="79" y="57"/>
                  </a:lnTo>
                  <a:lnTo>
                    <a:pt x="77" y="64"/>
                  </a:lnTo>
                  <a:lnTo>
                    <a:pt x="70" y="68"/>
                  </a:lnTo>
                  <a:lnTo>
                    <a:pt x="63" y="75"/>
                  </a:lnTo>
                  <a:lnTo>
                    <a:pt x="57" y="77"/>
                  </a:lnTo>
                  <a:lnTo>
                    <a:pt x="50" y="81"/>
                  </a:lnTo>
                  <a:lnTo>
                    <a:pt x="42" y="81"/>
                  </a:lnTo>
                  <a:lnTo>
                    <a:pt x="42" y="81"/>
                  </a:lnTo>
                  <a:lnTo>
                    <a:pt x="33" y="81"/>
                  </a:lnTo>
                  <a:lnTo>
                    <a:pt x="24" y="77"/>
                  </a:lnTo>
                  <a:lnTo>
                    <a:pt x="18" y="75"/>
                  </a:lnTo>
                  <a:lnTo>
                    <a:pt x="11" y="68"/>
                  </a:lnTo>
                  <a:lnTo>
                    <a:pt x="7" y="64"/>
                  </a:lnTo>
                  <a:lnTo>
                    <a:pt x="2" y="57"/>
                  </a:lnTo>
                  <a:lnTo>
                    <a:pt x="0" y="48"/>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02" name="Freeform 114">
              <a:extLst>
                <a:ext uri="{FF2B5EF4-FFF2-40B4-BE49-F238E27FC236}">
                  <a16:creationId xmlns:a16="http://schemas.microsoft.com/office/drawing/2014/main" id="{A628B59B-45FD-449C-8DF4-7DA31719D5D7}"/>
                </a:ext>
              </a:extLst>
            </p:cNvPr>
            <p:cNvSpPr>
              <a:spLocks/>
            </p:cNvSpPr>
            <p:nvPr/>
          </p:nvSpPr>
          <p:spPr bwMode="auto">
            <a:xfrm>
              <a:off x="9964011" y="3176595"/>
              <a:ext cx="124325" cy="128016"/>
            </a:xfrm>
            <a:custGeom>
              <a:avLst/>
              <a:gdLst>
                <a:gd name="T0" fmla="*/ 0 w 83"/>
                <a:gd name="T1" fmla="*/ 42 h 83"/>
                <a:gd name="T2" fmla="*/ 0 w 83"/>
                <a:gd name="T3" fmla="*/ 42 h 83"/>
                <a:gd name="T4" fmla="*/ 2 w 83"/>
                <a:gd name="T5" fmla="*/ 33 h 83"/>
                <a:gd name="T6" fmla="*/ 4 w 83"/>
                <a:gd name="T7" fmla="*/ 26 h 83"/>
                <a:gd name="T8" fmla="*/ 6 w 83"/>
                <a:gd name="T9" fmla="*/ 18 h 83"/>
                <a:gd name="T10" fmla="*/ 13 w 83"/>
                <a:gd name="T11" fmla="*/ 13 h 83"/>
                <a:gd name="T12" fmla="*/ 20 w 83"/>
                <a:gd name="T13" fmla="*/ 7 h 83"/>
                <a:gd name="T14" fmla="*/ 26 w 83"/>
                <a:gd name="T15" fmla="*/ 5 h 83"/>
                <a:gd name="T16" fmla="*/ 33 w 83"/>
                <a:gd name="T17" fmla="*/ 2 h 83"/>
                <a:gd name="T18" fmla="*/ 41 w 83"/>
                <a:gd name="T19" fmla="*/ 0 h 83"/>
                <a:gd name="T20" fmla="*/ 41 w 83"/>
                <a:gd name="T21" fmla="*/ 0 h 83"/>
                <a:gd name="T22" fmla="*/ 50 w 83"/>
                <a:gd name="T23" fmla="*/ 2 h 83"/>
                <a:gd name="T24" fmla="*/ 59 w 83"/>
                <a:gd name="T25" fmla="*/ 5 h 83"/>
                <a:gd name="T26" fmla="*/ 65 w 83"/>
                <a:gd name="T27" fmla="*/ 7 h 83"/>
                <a:gd name="T28" fmla="*/ 72 w 83"/>
                <a:gd name="T29" fmla="*/ 13 h 83"/>
                <a:gd name="T30" fmla="*/ 76 w 83"/>
                <a:gd name="T31" fmla="*/ 18 h 83"/>
                <a:gd name="T32" fmla="*/ 81 w 83"/>
                <a:gd name="T33" fmla="*/ 26 h 83"/>
                <a:gd name="T34" fmla="*/ 83 w 83"/>
                <a:gd name="T35" fmla="*/ 33 h 83"/>
                <a:gd name="T36" fmla="*/ 83 w 83"/>
                <a:gd name="T37" fmla="*/ 42 h 83"/>
                <a:gd name="T38" fmla="*/ 83 w 83"/>
                <a:gd name="T39" fmla="*/ 42 h 83"/>
                <a:gd name="T40" fmla="*/ 83 w 83"/>
                <a:gd name="T41" fmla="*/ 50 h 83"/>
                <a:gd name="T42" fmla="*/ 81 w 83"/>
                <a:gd name="T43" fmla="*/ 57 h 83"/>
                <a:gd name="T44" fmla="*/ 76 w 83"/>
                <a:gd name="T45" fmla="*/ 64 h 83"/>
                <a:gd name="T46" fmla="*/ 72 w 83"/>
                <a:gd name="T47" fmla="*/ 70 h 83"/>
                <a:gd name="T48" fmla="*/ 65 w 83"/>
                <a:gd name="T49" fmla="*/ 74 h 83"/>
                <a:gd name="T50" fmla="*/ 59 w 83"/>
                <a:gd name="T51" fmla="*/ 79 h 83"/>
                <a:gd name="T52" fmla="*/ 50 w 83"/>
                <a:gd name="T53" fmla="*/ 81 h 83"/>
                <a:gd name="T54" fmla="*/ 41 w 83"/>
                <a:gd name="T55" fmla="*/ 83 h 83"/>
                <a:gd name="T56" fmla="*/ 41 w 83"/>
                <a:gd name="T57" fmla="*/ 83 h 83"/>
                <a:gd name="T58" fmla="*/ 33 w 83"/>
                <a:gd name="T59" fmla="*/ 81 h 83"/>
                <a:gd name="T60" fmla="*/ 26 w 83"/>
                <a:gd name="T61" fmla="*/ 79 h 83"/>
                <a:gd name="T62" fmla="*/ 20 w 83"/>
                <a:gd name="T63" fmla="*/ 74 h 83"/>
                <a:gd name="T64" fmla="*/ 13 w 83"/>
                <a:gd name="T65" fmla="*/ 70 h 83"/>
                <a:gd name="T66" fmla="*/ 6 w 83"/>
                <a:gd name="T67" fmla="*/ 64 h 83"/>
                <a:gd name="T68" fmla="*/ 4 w 83"/>
                <a:gd name="T69" fmla="*/ 57 h 83"/>
                <a:gd name="T70" fmla="*/ 2 w 83"/>
                <a:gd name="T71" fmla="*/ 50 h 83"/>
                <a:gd name="T72" fmla="*/ 0 w 83"/>
                <a:gd name="T73" fmla="*/ 42 h 83"/>
                <a:gd name="T74" fmla="*/ 0 w 83"/>
                <a:gd name="T75" fmla="*/ 4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83">
                  <a:moveTo>
                    <a:pt x="0" y="42"/>
                  </a:moveTo>
                  <a:lnTo>
                    <a:pt x="0" y="42"/>
                  </a:lnTo>
                  <a:lnTo>
                    <a:pt x="2" y="33"/>
                  </a:lnTo>
                  <a:lnTo>
                    <a:pt x="4" y="26"/>
                  </a:lnTo>
                  <a:lnTo>
                    <a:pt x="6" y="18"/>
                  </a:lnTo>
                  <a:lnTo>
                    <a:pt x="13" y="13"/>
                  </a:lnTo>
                  <a:lnTo>
                    <a:pt x="20" y="7"/>
                  </a:lnTo>
                  <a:lnTo>
                    <a:pt x="26" y="5"/>
                  </a:lnTo>
                  <a:lnTo>
                    <a:pt x="33" y="2"/>
                  </a:lnTo>
                  <a:lnTo>
                    <a:pt x="41" y="0"/>
                  </a:lnTo>
                  <a:lnTo>
                    <a:pt x="41" y="0"/>
                  </a:lnTo>
                  <a:lnTo>
                    <a:pt x="50" y="2"/>
                  </a:lnTo>
                  <a:lnTo>
                    <a:pt x="59" y="5"/>
                  </a:lnTo>
                  <a:lnTo>
                    <a:pt x="65" y="7"/>
                  </a:lnTo>
                  <a:lnTo>
                    <a:pt x="72" y="13"/>
                  </a:lnTo>
                  <a:lnTo>
                    <a:pt x="76" y="18"/>
                  </a:lnTo>
                  <a:lnTo>
                    <a:pt x="81" y="26"/>
                  </a:lnTo>
                  <a:lnTo>
                    <a:pt x="83" y="33"/>
                  </a:lnTo>
                  <a:lnTo>
                    <a:pt x="83" y="42"/>
                  </a:lnTo>
                  <a:lnTo>
                    <a:pt x="83" y="42"/>
                  </a:lnTo>
                  <a:lnTo>
                    <a:pt x="83" y="50"/>
                  </a:lnTo>
                  <a:lnTo>
                    <a:pt x="81" y="57"/>
                  </a:lnTo>
                  <a:lnTo>
                    <a:pt x="76" y="64"/>
                  </a:lnTo>
                  <a:lnTo>
                    <a:pt x="72" y="70"/>
                  </a:lnTo>
                  <a:lnTo>
                    <a:pt x="65" y="74"/>
                  </a:lnTo>
                  <a:lnTo>
                    <a:pt x="59" y="79"/>
                  </a:lnTo>
                  <a:lnTo>
                    <a:pt x="50" y="81"/>
                  </a:lnTo>
                  <a:lnTo>
                    <a:pt x="41" y="83"/>
                  </a:lnTo>
                  <a:lnTo>
                    <a:pt x="41" y="83"/>
                  </a:lnTo>
                  <a:lnTo>
                    <a:pt x="33" y="81"/>
                  </a:lnTo>
                  <a:lnTo>
                    <a:pt x="26" y="79"/>
                  </a:lnTo>
                  <a:lnTo>
                    <a:pt x="20" y="74"/>
                  </a:lnTo>
                  <a:lnTo>
                    <a:pt x="13" y="70"/>
                  </a:lnTo>
                  <a:lnTo>
                    <a:pt x="6" y="64"/>
                  </a:lnTo>
                  <a:lnTo>
                    <a:pt x="4" y="57"/>
                  </a:lnTo>
                  <a:lnTo>
                    <a:pt x="2" y="50"/>
                  </a:lnTo>
                  <a:lnTo>
                    <a:pt x="0" y="42"/>
                  </a:lnTo>
                  <a:lnTo>
                    <a:pt x="0" y="42"/>
                  </a:lnTo>
                  <a:close/>
                </a:path>
              </a:pathLst>
            </a:custGeom>
            <a:solidFill>
              <a:srgbClr val="FF6720"/>
            </a:solidFill>
            <a:ln>
              <a:solidFill>
                <a:srgbClr val="FF6720"/>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03" name="Freeform 115">
              <a:extLst>
                <a:ext uri="{FF2B5EF4-FFF2-40B4-BE49-F238E27FC236}">
                  <a16:creationId xmlns:a16="http://schemas.microsoft.com/office/drawing/2014/main" id="{C1CAE4BE-E82D-A3FF-C98B-DC2E32239502}"/>
                </a:ext>
              </a:extLst>
            </p:cNvPr>
            <p:cNvSpPr>
              <a:spLocks/>
            </p:cNvSpPr>
            <p:nvPr/>
          </p:nvSpPr>
          <p:spPr bwMode="auto">
            <a:xfrm>
              <a:off x="10077851" y="3750615"/>
              <a:ext cx="124325" cy="128016"/>
            </a:xfrm>
            <a:custGeom>
              <a:avLst/>
              <a:gdLst>
                <a:gd name="T0" fmla="*/ 0 w 83"/>
                <a:gd name="T1" fmla="*/ 40 h 81"/>
                <a:gd name="T2" fmla="*/ 0 w 83"/>
                <a:gd name="T3" fmla="*/ 40 h 81"/>
                <a:gd name="T4" fmla="*/ 0 w 83"/>
                <a:gd name="T5" fmla="*/ 31 h 81"/>
                <a:gd name="T6" fmla="*/ 2 w 83"/>
                <a:gd name="T7" fmla="*/ 24 h 81"/>
                <a:gd name="T8" fmla="*/ 7 w 83"/>
                <a:gd name="T9" fmla="*/ 18 h 81"/>
                <a:gd name="T10" fmla="*/ 11 w 83"/>
                <a:gd name="T11" fmla="*/ 11 h 81"/>
                <a:gd name="T12" fmla="*/ 18 w 83"/>
                <a:gd name="T13" fmla="*/ 7 h 81"/>
                <a:gd name="T14" fmla="*/ 24 w 83"/>
                <a:gd name="T15" fmla="*/ 2 h 81"/>
                <a:gd name="T16" fmla="*/ 33 w 83"/>
                <a:gd name="T17" fmla="*/ 0 h 81"/>
                <a:gd name="T18" fmla="*/ 42 w 83"/>
                <a:gd name="T19" fmla="*/ 0 h 81"/>
                <a:gd name="T20" fmla="*/ 42 w 83"/>
                <a:gd name="T21" fmla="*/ 0 h 81"/>
                <a:gd name="T22" fmla="*/ 50 w 83"/>
                <a:gd name="T23" fmla="*/ 0 h 81"/>
                <a:gd name="T24" fmla="*/ 57 w 83"/>
                <a:gd name="T25" fmla="*/ 2 h 81"/>
                <a:gd name="T26" fmla="*/ 64 w 83"/>
                <a:gd name="T27" fmla="*/ 7 h 81"/>
                <a:gd name="T28" fmla="*/ 70 w 83"/>
                <a:gd name="T29" fmla="*/ 11 h 81"/>
                <a:gd name="T30" fmla="*/ 77 w 83"/>
                <a:gd name="T31" fmla="*/ 18 h 81"/>
                <a:gd name="T32" fmla="*/ 79 w 83"/>
                <a:gd name="T33" fmla="*/ 24 h 81"/>
                <a:gd name="T34" fmla="*/ 81 w 83"/>
                <a:gd name="T35" fmla="*/ 31 h 81"/>
                <a:gd name="T36" fmla="*/ 83 w 83"/>
                <a:gd name="T37" fmla="*/ 40 h 81"/>
                <a:gd name="T38" fmla="*/ 83 w 83"/>
                <a:gd name="T39" fmla="*/ 40 h 81"/>
                <a:gd name="T40" fmla="*/ 81 w 83"/>
                <a:gd name="T41" fmla="*/ 48 h 81"/>
                <a:gd name="T42" fmla="*/ 79 w 83"/>
                <a:gd name="T43" fmla="*/ 57 h 81"/>
                <a:gd name="T44" fmla="*/ 77 w 83"/>
                <a:gd name="T45" fmla="*/ 64 h 81"/>
                <a:gd name="T46" fmla="*/ 70 w 83"/>
                <a:gd name="T47" fmla="*/ 68 h 81"/>
                <a:gd name="T48" fmla="*/ 64 w 83"/>
                <a:gd name="T49" fmla="*/ 74 h 81"/>
                <a:gd name="T50" fmla="*/ 57 w 83"/>
                <a:gd name="T51" fmla="*/ 77 h 81"/>
                <a:gd name="T52" fmla="*/ 50 w 83"/>
                <a:gd name="T53" fmla="*/ 81 h 81"/>
                <a:gd name="T54" fmla="*/ 42 w 83"/>
                <a:gd name="T55" fmla="*/ 81 h 81"/>
                <a:gd name="T56" fmla="*/ 42 w 83"/>
                <a:gd name="T57" fmla="*/ 81 h 81"/>
                <a:gd name="T58" fmla="*/ 33 w 83"/>
                <a:gd name="T59" fmla="*/ 81 h 81"/>
                <a:gd name="T60" fmla="*/ 24 w 83"/>
                <a:gd name="T61" fmla="*/ 77 h 81"/>
                <a:gd name="T62" fmla="*/ 18 w 83"/>
                <a:gd name="T63" fmla="*/ 74 h 81"/>
                <a:gd name="T64" fmla="*/ 11 w 83"/>
                <a:gd name="T65" fmla="*/ 68 h 81"/>
                <a:gd name="T66" fmla="*/ 7 w 83"/>
                <a:gd name="T67" fmla="*/ 64 h 81"/>
                <a:gd name="T68" fmla="*/ 2 w 83"/>
                <a:gd name="T69" fmla="*/ 57 h 81"/>
                <a:gd name="T70" fmla="*/ 0 w 83"/>
                <a:gd name="T71" fmla="*/ 48 h 81"/>
                <a:gd name="T72" fmla="*/ 0 w 83"/>
                <a:gd name="T73" fmla="*/ 40 h 81"/>
                <a:gd name="T74" fmla="*/ 0 w 83"/>
                <a:gd name="T7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81">
                  <a:moveTo>
                    <a:pt x="0" y="40"/>
                  </a:moveTo>
                  <a:lnTo>
                    <a:pt x="0" y="40"/>
                  </a:lnTo>
                  <a:lnTo>
                    <a:pt x="0" y="31"/>
                  </a:lnTo>
                  <a:lnTo>
                    <a:pt x="2" y="24"/>
                  </a:lnTo>
                  <a:lnTo>
                    <a:pt x="7" y="18"/>
                  </a:lnTo>
                  <a:lnTo>
                    <a:pt x="11" y="11"/>
                  </a:lnTo>
                  <a:lnTo>
                    <a:pt x="18" y="7"/>
                  </a:lnTo>
                  <a:lnTo>
                    <a:pt x="24" y="2"/>
                  </a:lnTo>
                  <a:lnTo>
                    <a:pt x="33" y="0"/>
                  </a:lnTo>
                  <a:lnTo>
                    <a:pt x="42" y="0"/>
                  </a:lnTo>
                  <a:lnTo>
                    <a:pt x="42" y="0"/>
                  </a:lnTo>
                  <a:lnTo>
                    <a:pt x="50" y="0"/>
                  </a:lnTo>
                  <a:lnTo>
                    <a:pt x="57" y="2"/>
                  </a:lnTo>
                  <a:lnTo>
                    <a:pt x="64" y="7"/>
                  </a:lnTo>
                  <a:lnTo>
                    <a:pt x="70" y="11"/>
                  </a:lnTo>
                  <a:lnTo>
                    <a:pt x="77" y="18"/>
                  </a:lnTo>
                  <a:lnTo>
                    <a:pt x="79" y="24"/>
                  </a:lnTo>
                  <a:lnTo>
                    <a:pt x="81" y="31"/>
                  </a:lnTo>
                  <a:lnTo>
                    <a:pt x="83" y="40"/>
                  </a:lnTo>
                  <a:lnTo>
                    <a:pt x="83" y="40"/>
                  </a:lnTo>
                  <a:lnTo>
                    <a:pt x="81" y="48"/>
                  </a:lnTo>
                  <a:lnTo>
                    <a:pt x="79" y="57"/>
                  </a:lnTo>
                  <a:lnTo>
                    <a:pt x="77" y="64"/>
                  </a:lnTo>
                  <a:lnTo>
                    <a:pt x="70" y="68"/>
                  </a:lnTo>
                  <a:lnTo>
                    <a:pt x="64" y="74"/>
                  </a:lnTo>
                  <a:lnTo>
                    <a:pt x="57" y="77"/>
                  </a:lnTo>
                  <a:lnTo>
                    <a:pt x="50" y="81"/>
                  </a:lnTo>
                  <a:lnTo>
                    <a:pt x="42" y="81"/>
                  </a:lnTo>
                  <a:lnTo>
                    <a:pt x="42" y="81"/>
                  </a:lnTo>
                  <a:lnTo>
                    <a:pt x="33" y="81"/>
                  </a:lnTo>
                  <a:lnTo>
                    <a:pt x="24" y="77"/>
                  </a:lnTo>
                  <a:lnTo>
                    <a:pt x="18" y="74"/>
                  </a:lnTo>
                  <a:lnTo>
                    <a:pt x="11" y="68"/>
                  </a:lnTo>
                  <a:lnTo>
                    <a:pt x="7" y="64"/>
                  </a:lnTo>
                  <a:lnTo>
                    <a:pt x="2" y="57"/>
                  </a:lnTo>
                  <a:lnTo>
                    <a:pt x="0" y="48"/>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04" name="Line 116">
              <a:extLst>
                <a:ext uri="{FF2B5EF4-FFF2-40B4-BE49-F238E27FC236}">
                  <a16:creationId xmlns:a16="http://schemas.microsoft.com/office/drawing/2014/main" id="{1CC21D3E-7414-5D3B-05D5-688364A58010}"/>
                </a:ext>
              </a:extLst>
            </p:cNvPr>
            <p:cNvSpPr>
              <a:spLocks noChangeShapeType="1"/>
            </p:cNvSpPr>
            <p:nvPr/>
          </p:nvSpPr>
          <p:spPr bwMode="auto">
            <a:xfrm flipH="1">
              <a:off x="6599762" y="3145165"/>
              <a:ext cx="107848"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05" name="Line 117">
              <a:extLst>
                <a:ext uri="{FF2B5EF4-FFF2-40B4-BE49-F238E27FC236}">
                  <a16:creationId xmlns:a16="http://schemas.microsoft.com/office/drawing/2014/main" id="{C40F8400-138B-3CD0-DDB1-F8E31AC2BB2C}"/>
                </a:ext>
              </a:extLst>
            </p:cNvPr>
            <p:cNvSpPr>
              <a:spLocks noChangeShapeType="1"/>
            </p:cNvSpPr>
            <p:nvPr/>
          </p:nvSpPr>
          <p:spPr bwMode="auto">
            <a:xfrm flipH="1">
              <a:off x="6599762" y="3674520"/>
              <a:ext cx="107848"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06" name="Line 118">
              <a:extLst>
                <a:ext uri="{FF2B5EF4-FFF2-40B4-BE49-F238E27FC236}">
                  <a16:creationId xmlns:a16="http://schemas.microsoft.com/office/drawing/2014/main" id="{58CEDF10-64B7-9AFE-41E7-C404FD271428}"/>
                </a:ext>
              </a:extLst>
            </p:cNvPr>
            <p:cNvSpPr>
              <a:spLocks noChangeShapeType="1"/>
            </p:cNvSpPr>
            <p:nvPr/>
          </p:nvSpPr>
          <p:spPr bwMode="auto">
            <a:xfrm>
              <a:off x="6652188" y="3145165"/>
              <a:ext cx="0" cy="529355"/>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07" name="Line 119">
              <a:extLst>
                <a:ext uri="{FF2B5EF4-FFF2-40B4-BE49-F238E27FC236}">
                  <a16:creationId xmlns:a16="http://schemas.microsoft.com/office/drawing/2014/main" id="{3469E19D-9B29-8639-D93B-8D17A297BA9F}"/>
                </a:ext>
              </a:extLst>
            </p:cNvPr>
            <p:cNvSpPr>
              <a:spLocks noChangeShapeType="1"/>
            </p:cNvSpPr>
            <p:nvPr/>
          </p:nvSpPr>
          <p:spPr bwMode="auto">
            <a:xfrm flipH="1">
              <a:off x="6715099" y="3378412"/>
              <a:ext cx="107848" cy="0"/>
            </a:xfrm>
            <a:prstGeom prst="line">
              <a:avLst/>
            </a:prstGeom>
            <a:noFill/>
            <a:ln w="1270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08" name="Line 120">
              <a:extLst>
                <a:ext uri="{FF2B5EF4-FFF2-40B4-BE49-F238E27FC236}">
                  <a16:creationId xmlns:a16="http://schemas.microsoft.com/office/drawing/2014/main" id="{DB30A5AF-48F2-0BAD-FFA0-B63CEA2B08D0}"/>
                </a:ext>
              </a:extLst>
            </p:cNvPr>
            <p:cNvSpPr>
              <a:spLocks noChangeShapeType="1"/>
            </p:cNvSpPr>
            <p:nvPr/>
          </p:nvSpPr>
          <p:spPr bwMode="auto">
            <a:xfrm flipH="1">
              <a:off x="6715099" y="4003712"/>
              <a:ext cx="107848" cy="0"/>
            </a:xfrm>
            <a:prstGeom prst="line">
              <a:avLst/>
            </a:prstGeom>
            <a:noFill/>
            <a:ln w="1270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09" name="Line 121">
              <a:extLst>
                <a:ext uri="{FF2B5EF4-FFF2-40B4-BE49-F238E27FC236}">
                  <a16:creationId xmlns:a16="http://schemas.microsoft.com/office/drawing/2014/main" id="{CC497102-EE7C-E7A5-0709-7AC20985D8F4}"/>
                </a:ext>
              </a:extLst>
            </p:cNvPr>
            <p:cNvSpPr>
              <a:spLocks noChangeShapeType="1"/>
            </p:cNvSpPr>
            <p:nvPr/>
          </p:nvSpPr>
          <p:spPr bwMode="auto">
            <a:xfrm>
              <a:off x="6766027" y="3378412"/>
              <a:ext cx="0" cy="625301"/>
            </a:xfrm>
            <a:prstGeom prst="line">
              <a:avLst/>
            </a:prstGeom>
            <a:solidFill>
              <a:srgbClr val="0063C3"/>
            </a:solidFill>
            <a:ln w="12700">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10" name="Line 122">
              <a:extLst>
                <a:ext uri="{FF2B5EF4-FFF2-40B4-BE49-F238E27FC236}">
                  <a16:creationId xmlns:a16="http://schemas.microsoft.com/office/drawing/2014/main" id="{49D66961-80B8-196A-A095-F3E39B5EC964}"/>
                </a:ext>
              </a:extLst>
            </p:cNvPr>
            <p:cNvSpPr>
              <a:spLocks noChangeShapeType="1"/>
            </p:cNvSpPr>
            <p:nvPr/>
          </p:nvSpPr>
          <p:spPr bwMode="auto">
            <a:xfrm flipH="1">
              <a:off x="9964011" y="2873871"/>
              <a:ext cx="110843"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11" name="Line 123">
              <a:extLst>
                <a:ext uri="{FF2B5EF4-FFF2-40B4-BE49-F238E27FC236}">
                  <a16:creationId xmlns:a16="http://schemas.microsoft.com/office/drawing/2014/main" id="{93120E64-366F-1C1E-7B01-C489B09C4348}"/>
                </a:ext>
              </a:extLst>
            </p:cNvPr>
            <p:cNvSpPr>
              <a:spLocks noChangeShapeType="1"/>
            </p:cNvSpPr>
            <p:nvPr/>
          </p:nvSpPr>
          <p:spPr bwMode="auto">
            <a:xfrm flipH="1">
              <a:off x="9964011" y="3624893"/>
              <a:ext cx="110843" cy="0"/>
            </a:xfrm>
            <a:prstGeom prst="line">
              <a:avLst/>
            </a:prstGeom>
            <a:noFill/>
            <a:ln w="14288">
              <a:solidFill>
                <a:srgbClr val="FF672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12" name="Line 124">
              <a:extLst>
                <a:ext uri="{FF2B5EF4-FFF2-40B4-BE49-F238E27FC236}">
                  <a16:creationId xmlns:a16="http://schemas.microsoft.com/office/drawing/2014/main" id="{779B52EC-F342-2428-2452-A0E80D494626}"/>
                </a:ext>
              </a:extLst>
            </p:cNvPr>
            <p:cNvSpPr>
              <a:spLocks noChangeShapeType="1"/>
            </p:cNvSpPr>
            <p:nvPr/>
          </p:nvSpPr>
          <p:spPr bwMode="auto">
            <a:xfrm>
              <a:off x="10019434" y="2873871"/>
              <a:ext cx="0" cy="747714"/>
            </a:xfrm>
            <a:prstGeom prst="line">
              <a:avLst/>
            </a:prstGeom>
            <a:noFill/>
            <a:ln w="14288">
              <a:solidFill>
                <a:srgbClr val="FF6720"/>
              </a:solidFill>
              <a:prstDash val="solid"/>
              <a:round/>
              <a:headEnd/>
              <a:tailEnd/>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13" name="Line 125">
              <a:extLst>
                <a:ext uri="{FF2B5EF4-FFF2-40B4-BE49-F238E27FC236}">
                  <a16:creationId xmlns:a16="http://schemas.microsoft.com/office/drawing/2014/main" id="{6E3D3EB3-EC6C-B14A-0480-8DA11291F085}"/>
                </a:ext>
              </a:extLst>
            </p:cNvPr>
            <p:cNvSpPr>
              <a:spLocks noChangeShapeType="1"/>
            </p:cNvSpPr>
            <p:nvPr/>
          </p:nvSpPr>
          <p:spPr bwMode="auto">
            <a:xfrm flipH="1">
              <a:off x="10079618" y="3476012"/>
              <a:ext cx="107848" cy="0"/>
            </a:xfrm>
            <a:prstGeom prst="line">
              <a:avLst/>
            </a:prstGeom>
            <a:noFill/>
            <a:ln w="1270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14" name="Line 126">
              <a:extLst>
                <a:ext uri="{FF2B5EF4-FFF2-40B4-BE49-F238E27FC236}">
                  <a16:creationId xmlns:a16="http://schemas.microsoft.com/office/drawing/2014/main" id="{1BEFE732-537B-8DB4-4BAD-F36849AFCE4F}"/>
                </a:ext>
              </a:extLst>
            </p:cNvPr>
            <p:cNvSpPr>
              <a:spLocks noChangeShapeType="1"/>
            </p:cNvSpPr>
            <p:nvPr/>
          </p:nvSpPr>
          <p:spPr bwMode="auto">
            <a:xfrm flipH="1">
              <a:off x="10079618" y="4150940"/>
              <a:ext cx="107848" cy="0"/>
            </a:xfrm>
            <a:prstGeom prst="line">
              <a:avLst/>
            </a:prstGeom>
            <a:noFill/>
            <a:ln w="1270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16" name="TextBox 215">
              <a:extLst>
                <a:ext uri="{FF2B5EF4-FFF2-40B4-BE49-F238E27FC236}">
                  <a16:creationId xmlns:a16="http://schemas.microsoft.com/office/drawing/2014/main" id="{9686CCBB-78D5-E3B2-C6F8-786FF7A64B61}"/>
                </a:ext>
              </a:extLst>
            </p:cNvPr>
            <p:cNvSpPr txBox="1"/>
            <p:nvPr/>
          </p:nvSpPr>
          <p:spPr>
            <a:xfrm rot="16200000">
              <a:off x="1334319" y="2974231"/>
              <a:ext cx="2135521" cy="276999"/>
            </a:xfrm>
            <a:prstGeom prst="rect">
              <a:avLst/>
            </a:prstGeom>
            <a:noFill/>
          </p:spPr>
          <p:txBody>
            <a:bodyPr wrap="none" rtlCol="0" anchor="ctr">
              <a:spAutoFit/>
            </a:bodyPr>
            <a:lstStyle/>
            <a:p>
              <a:pPr algn="ctr"/>
              <a:r>
                <a:rPr lang="en-US" sz="1200" b="1" dirty="0">
                  <a:latin typeface="+mn-lt"/>
                </a:rPr>
                <a:t>Change From Baseline (</a:t>
              </a:r>
              <a:r>
                <a:rPr lang="el-GR" sz="1200" b="1" dirty="0">
                  <a:latin typeface="+mn-lt"/>
                </a:rPr>
                <a:t>Δ</a:t>
              </a:r>
              <a:r>
                <a:rPr lang="en-US" sz="1200" b="1" dirty="0">
                  <a:latin typeface="+mn-lt"/>
                </a:rPr>
                <a:t>)</a:t>
              </a:r>
            </a:p>
          </p:txBody>
        </p:sp>
        <p:sp>
          <p:nvSpPr>
            <p:cNvPr id="217" name="Freeform 112">
              <a:extLst>
                <a:ext uri="{FF2B5EF4-FFF2-40B4-BE49-F238E27FC236}">
                  <a16:creationId xmlns:a16="http://schemas.microsoft.com/office/drawing/2014/main" id="{D6F8FF20-5FBB-CB20-E4C6-4F6BB316BFF3}"/>
                </a:ext>
              </a:extLst>
            </p:cNvPr>
            <p:cNvSpPr>
              <a:spLocks/>
            </p:cNvSpPr>
            <p:nvPr/>
          </p:nvSpPr>
          <p:spPr bwMode="auto">
            <a:xfrm>
              <a:off x="3276980" y="3658252"/>
              <a:ext cx="128016" cy="128016"/>
            </a:xfrm>
            <a:custGeom>
              <a:avLst/>
              <a:gdLst>
                <a:gd name="T0" fmla="*/ 0 w 82"/>
                <a:gd name="T1" fmla="*/ 40 h 81"/>
                <a:gd name="T2" fmla="*/ 0 w 82"/>
                <a:gd name="T3" fmla="*/ 40 h 81"/>
                <a:gd name="T4" fmla="*/ 0 w 82"/>
                <a:gd name="T5" fmla="*/ 31 h 81"/>
                <a:gd name="T6" fmla="*/ 2 w 82"/>
                <a:gd name="T7" fmla="*/ 24 h 81"/>
                <a:gd name="T8" fmla="*/ 6 w 82"/>
                <a:gd name="T9" fmla="*/ 18 h 81"/>
                <a:gd name="T10" fmla="*/ 10 w 82"/>
                <a:gd name="T11" fmla="*/ 11 h 81"/>
                <a:gd name="T12" fmla="*/ 17 w 82"/>
                <a:gd name="T13" fmla="*/ 7 h 81"/>
                <a:gd name="T14" fmla="*/ 24 w 82"/>
                <a:gd name="T15" fmla="*/ 3 h 81"/>
                <a:gd name="T16" fmla="*/ 32 w 82"/>
                <a:gd name="T17" fmla="*/ 0 h 81"/>
                <a:gd name="T18" fmla="*/ 41 w 82"/>
                <a:gd name="T19" fmla="*/ 0 h 81"/>
                <a:gd name="T20" fmla="*/ 41 w 82"/>
                <a:gd name="T21" fmla="*/ 0 h 81"/>
                <a:gd name="T22" fmla="*/ 50 w 82"/>
                <a:gd name="T23" fmla="*/ 0 h 81"/>
                <a:gd name="T24" fmla="*/ 56 w 82"/>
                <a:gd name="T25" fmla="*/ 3 h 81"/>
                <a:gd name="T26" fmla="*/ 63 w 82"/>
                <a:gd name="T27" fmla="*/ 7 h 81"/>
                <a:gd name="T28" fmla="*/ 69 w 82"/>
                <a:gd name="T29" fmla="*/ 11 h 81"/>
                <a:gd name="T30" fmla="*/ 76 w 82"/>
                <a:gd name="T31" fmla="*/ 18 h 81"/>
                <a:gd name="T32" fmla="*/ 78 w 82"/>
                <a:gd name="T33" fmla="*/ 24 h 81"/>
                <a:gd name="T34" fmla="*/ 80 w 82"/>
                <a:gd name="T35" fmla="*/ 31 h 81"/>
                <a:gd name="T36" fmla="*/ 82 w 82"/>
                <a:gd name="T37" fmla="*/ 40 h 81"/>
                <a:gd name="T38" fmla="*/ 82 w 82"/>
                <a:gd name="T39" fmla="*/ 40 h 81"/>
                <a:gd name="T40" fmla="*/ 80 w 82"/>
                <a:gd name="T41" fmla="*/ 48 h 81"/>
                <a:gd name="T42" fmla="*/ 78 w 82"/>
                <a:gd name="T43" fmla="*/ 57 h 81"/>
                <a:gd name="T44" fmla="*/ 76 w 82"/>
                <a:gd name="T45" fmla="*/ 64 h 81"/>
                <a:gd name="T46" fmla="*/ 69 w 82"/>
                <a:gd name="T47" fmla="*/ 68 h 81"/>
                <a:gd name="T48" fmla="*/ 63 w 82"/>
                <a:gd name="T49" fmla="*/ 75 h 81"/>
                <a:gd name="T50" fmla="*/ 56 w 82"/>
                <a:gd name="T51" fmla="*/ 77 h 81"/>
                <a:gd name="T52" fmla="*/ 50 w 82"/>
                <a:gd name="T53" fmla="*/ 81 h 81"/>
                <a:gd name="T54" fmla="*/ 41 w 82"/>
                <a:gd name="T55" fmla="*/ 81 h 81"/>
                <a:gd name="T56" fmla="*/ 41 w 82"/>
                <a:gd name="T57" fmla="*/ 81 h 81"/>
                <a:gd name="T58" fmla="*/ 32 w 82"/>
                <a:gd name="T59" fmla="*/ 81 h 81"/>
                <a:gd name="T60" fmla="*/ 24 w 82"/>
                <a:gd name="T61" fmla="*/ 77 h 81"/>
                <a:gd name="T62" fmla="*/ 17 w 82"/>
                <a:gd name="T63" fmla="*/ 75 h 81"/>
                <a:gd name="T64" fmla="*/ 10 w 82"/>
                <a:gd name="T65" fmla="*/ 68 h 81"/>
                <a:gd name="T66" fmla="*/ 6 w 82"/>
                <a:gd name="T67" fmla="*/ 64 h 81"/>
                <a:gd name="T68" fmla="*/ 2 w 82"/>
                <a:gd name="T69" fmla="*/ 57 h 81"/>
                <a:gd name="T70" fmla="*/ 0 w 82"/>
                <a:gd name="T71" fmla="*/ 48 h 81"/>
                <a:gd name="T72" fmla="*/ 0 w 82"/>
                <a:gd name="T73" fmla="*/ 40 h 81"/>
                <a:gd name="T74" fmla="*/ 0 w 82"/>
                <a:gd name="T7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81">
                  <a:moveTo>
                    <a:pt x="0" y="40"/>
                  </a:moveTo>
                  <a:lnTo>
                    <a:pt x="0" y="40"/>
                  </a:lnTo>
                  <a:lnTo>
                    <a:pt x="0" y="31"/>
                  </a:lnTo>
                  <a:lnTo>
                    <a:pt x="2" y="24"/>
                  </a:lnTo>
                  <a:lnTo>
                    <a:pt x="6" y="18"/>
                  </a:lnTo>
                  <a:lnTo>
                    <a:pt x="10" y="11"/>
                  </a:lnTo>
                  <a:lnTo>
                    <a:pt x="17" y="7"/>
                  </a:lnTo>
                  <a:lnTo>
                    <a:pt x="24" y="3"/>
                  </a:lnTo>
                  <a:lnTo>
                    <a:pt x="32" y="0"/>
                  </a:lnTo>
                  <a:lnTo>
                    <a:pt x="41" y="0"/>
                  </a:lnTo>
                  <a:lnTo>
                    <a:pt x="41" y="0"/>
                  </a:lnTo>
                  <a:lnTo>
                    <a:pt x="50" y="0"/>
                  </a:lnTo>
                  <a:lnTo>
                    <a:pt x="56" y="3"/>
                  </a:lnTo>
                  <a:lnTo>
                    <a:pt x="63" y="7"/>
                  </a:lnTo>
                  <a:lnTo>
                    <a:pt x="69" y="11"/>
                  </a:lnTo>
                  <a:lnTo>
                    <a:pt x="76" y="18"/>
                  </a:lnTo>
                  <a:lnTo>
                    <a:pt x="78" y="24"/>
                  </a:lnTo>
                  <a:lnTo>
                    <a:pt x="80" y="31"/>
                  </a:lnTo>
                  <a:lnTo>
                    <a:pt x="82" y="40"/>
                  </a:lnTo>
                  <a:lnTo>
                    <a:pt x="82" y="40"/>
                  </a:lnTo>
                  <a:lnTo>
                    <a:pt x="80" y="48"/>
                  </a:lnTo>
                  <a:lnTo>
                    <a:pt x="78" y="57"/>
                  </a:lnTo>
                  <a:lnTo>
                    <a:pt x="76" y="64"/>
                  </a:lnTo>
                  <a:lnTo>
                    <a:pt x="69" y="68"/>
                  </a:lnTo>
                  <a:lnTo>
                    <a:pt x="63" y="75"/>
                  </a:lnTo>
                  <a:lnTo>
                    <a:pt x="56" y="77"/>
                  </a:lnTo>
                  <a:lnTo>
                    <a:pt x="50" y="81"/>
                  </a:lnTo>
                  <a:lnTo>
                    <a:pt x="41" y="81"/>
                  </a:lnTo>
                  <a:lnTo>
                    <a:pt x="41" y="81"/>
                  </a:lnTo>
                  <a:lnTo>
                    <a:pt x="32" y="81"/>
                  </a:lnTo>
                  <a:lnTo>
                    <a:pt x="24" y="77"/>
                  </a:lnTo>
                  <a:lnTo>
                    <a:pt x="17" y="75"/>
                  </a:lnTo>
                  <a:lnTo>
                    <a:pt x="10" y="68"/>
                  </a:lnTo>
                  <a:lnTo>
                    <a:pt x="6" y="64"/>
                  </a:lnTo>
                  <a:lnTo>
                    <a:pt x="2" y="57"/>
                  </a:lnTo>
                  <a:lnTo>
                    <a:pt x="0" y="48"/>
                  </a:lnTo>
                  <a:lnTo>
                    <a:pt x="0" y="40"/>
                  </a:lnTo>
                  <a:lnTo>
                    <a:pt x="0" y="40"/>
                  </a:lnTo>
                  <a:close/>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US" dirty="0">
                <a:latin typeface="+mn-lt"/>
              </a:endParaRPr>
            </a:p>
          </p:txBody>
        </p:sp>
        <p:sp>
          <p:nvSpPr>
            <p:cNvPr id="218" name="Rectangle 17">
              <a:extLst>
                <a:ext uri="{FF2B5EF4-FFF2-40B4-BE49-F238E27FC236}">
                  <a16:creationId xmlns:a16="http://schemas.microsoft.com/office/drawing/2014/main" id="{D5E931FF-62AD-EBCB-6D00-3EBE2F7F49F2}"/>
                </a:ext>
              </a:extLst>
            </p:cNvPr>
            <p:cNvSpPr>
              <a:spLocks noChangeArrowheads="1"/>
            </p:cNvSpPr>
            <p:nvPr/>
          </p:nvSpPr>
          <p:spPr bwMode="auto">
            <a:xfrm>
              <a:off x="3186237" y="4976076"/>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614</a:t>
              </a:r>
              <a:endParaRPr lang="en-US" altLang="en-US" sz="1200" dirty="0">
                <a:latin typeface="+mn-lt"/>
              </a:endParaRPr>
            </a:p>
          </p:txBody>
        </p:sp>
        <p:sp>
          <p:nvSpPr>
            <p:cNvPr id="219" name="Rectangle 18">
              <a:extLst>
                <a:ext uri="{FF2B5EF4-FFF2-40B4-BE49-F238E27FC236}">
                  <a16:creationId xmlns:a16="http://schemas.microsoft.com/office/drawing/2014/main" id="{05464406-1C2F-6AF1-F690-F4CBD56533B2}"/>
                </a:ext>
              </a:extLst>
            </p:cNvPr>
            <p:cNvSpPr>
              <a:spLocks noChangeArrowheads="1"/>
            </p:cNvSpPr>
            <p:nvPr/>
          </p:nvSpPr>
          <p:spPr bwMode="auto">
            <a:xfrm>
              <a:off x="4938491" y="4977451"/>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591</a:t>
              </a:r>
              <a:endParaRPr lang="en-US" altLang="en-US" sz="1200" dirty="0">
                <a:latin typeface="+mn-lt"/>
              </a:endParaRPr>
            </a:p>
          </p:txBody>
        </p:sp>
        <p:sp>
          <p:nvSpPr>
            <p:cNvPr id="220" name="Rectangle 19">
              <a:extLst>
                <a:ext uri="{FF2B5EF4-FFF2-40B4-BE49-F238E27FC236}">
                  <a16:creationId xmlns:a16="http://schemas.microsoft.com/office/drawing/2014/main" id="{E365C99B-633E-1C77-1E17-B04C6C647FCA}"/>
                </a:ext>
              </a:extLst>
            </p:cNvPr>
            <p:cNvSpPr>
              <a:spLocks noChangeArrowheads="1"/>
            </p:cNvSpPr>
            <p:nvPr/>
          </p:nvSpPr>
          <p:spPr bwMode="auto">
            <a:xfrm>
              <a:off x="6624435" y="4978826"/>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579</a:t>
              </a:r>
              <a:endParaRPr lang="en-US" altLang="en-US" sz="1200" dirty="0">
                <a:latin typeface="+mn-lt"/>
              </a:endParaRPr>
            </a:p>
          </p:txBody>
        </p:sp>
        <p:sp>
          <p:nvSpPr>
            <p:cNvPr id="221" name="Rectangle 20">
              <a:extLst>
                <a:ext uri="{FF2B5EF4-FFF2-40B4-BE49-F238E27FC236}">
                  <a16:creationId xmlns:a16="http://schemas.microsoft.com/office/drawing/2014/main" id="{10A24F8F-DFF1-5E66-F830-5C78C249232D}"/>
                </a:ext>
              </a:extLst>
            </p:cNvPr>
            <p:cNvSpPr>
              <a:spLocks noChangeArrowheads="1"/>
            </p:cNvSpPr>
            <p:nvPr/>
          </p:nvSpPr>
          <p:spPr bwMode="auto">
            <a:xfrm>
              <a:off x="10002077" y="4980200"/>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556</a:t>
              </a:r>
              <a:endParaRPr lang="en-US" altLang="en-US" sz="1200" dirty="0">
                <a:latin typeface="+mn-lt"/>
              </a:endParaRPr>
            </a:p>
          </p:txBody>
        </p:sp>
        <p:sp>
          <p:nvSpPr>
            <p:cNvPr id="222" name="Rectangle 21">
              <a:extLst>
                <a:ext uri="{FF2B5EF4-FFF2-40B4-BE49-F238E27FC236}">
                  <a16:creationId xmlns:a16="http://schemas.microsoft.com/office/drawing/2014/main" id="{B1B5CE81-21AA-9D0F-8CBF-C2725F79E833}"/>
                </a:ext>
              </a:extLst>
            </p:cNvPr>
            <p:cNvSpPr>
              <a:spLocks noChangeArrowheads="1"/>
            </p:cNvSpPr>
            <p:nvPr/>
          </p:nvSpPr>
          <p:spPr bwMode="auto">
            <a:xfrm>
              <a:off x="3186237" y="5230007"/>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585</a:t>
              </a:r>
              <a:endParaRPr lang="en-US" altLang="en-US" sz="1200" dirty="0">
                <a:latin typeface="+mn-lt"/>
              </a:endParaRPr>
            </a:p>
          </p:txBody>
        </p:sp>
        <p:sp>
          <p:nvSpPr>
            <p:cNvPr id="223" name="Rectangle 22">
              <a:extLst>
                <a:ext uri="{FF2B5EF4-FFF2-40B4-BE49-F238E27FC236}">
                  <a16:creationId xmlns:a16="http://schemas.microsoft.com/office/drawing/2014/main" id="{B2845245-8B94-5332-BD97-DFF871749FC0}"/>
                </a:ext>
              </a:extLst>
            </p:cNvPr>
            <p:cNvSpPr>
              <a:spLocks noChangeArrowheads="1"/>
            </p:cNvSpPr>
            <p:nvPr/>
          </p:nvSpPr>
          <p:spPr bwMode="auto">
            <a:xfrm>
              <a:off x="4938491" y="5230007"/>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572</a:t>
              </a:r>
              <a:endParaRPr lang="en-US" altLang="en-US" sz="1200" dirty="0">
                <a:latin typeface="+mn-lt"/>
              </a:endParaRPr>
            </a:p>
          </p:txBody>
        </p:sp>
        <p:sp>
          <p:nvSpPr>
            <p:cNvPr id="224" name="Rectangle 23">
              <a:extLst>
                <a:ext uri="{FF2B5EF4-FFF2-40B4-BE49-F238E27FC236}">
                  <a16:creationId xmlns:a16="http://schemas.microsoft.com/office/drawing/2014/main" id="{23009139-E986-0115-5DEA-809C2AA91D17}"/>
                </a:ext>
              </a:extLst>
            </p:cNvPr>
            <p:cNvSpPr>
              <a:spLocks noChangeArrowheads="1"/>
            </p:cNvSpPr>
            <p:nvPr/>
          </p:nvSpPr>
          <p:spPr bwMode="auto">
            <a:xfrm>
              <a:off x="6624435" y="5231382"/>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554</a:t>
              </a:r>
              <a:endParaRPr lang="en-US" altLang="en-US" sz="1200" dirty="0">
                <a:latin typeface="+mn-lt"/>
              </a:endParaRPr>
            </a:p>
          </p:txBody>
        </p:sp>
        <p:sp>
          <p:nvSpPr>
            <p:cNvPr id="225" name="Rectangle 24">
              <a:extLst>
                <a:ext uri="{FF2B5EF4-FFF2-40B4-BE49-F238E27FC236}">
                  <a16:creationId xmlns:a16="http://schemas.microsoft.com/office/drawing/2014/main" id="{A1277CED-E2A3-DB16-B386-E76760229A3E}"/>
                </a:ext>
              </a:extLst>
            </p:cNvPr>
            <p:cNvSpPr>
              <a:spLocks noChangeArrowheads="1"/>
            </p:cNvSpPr>
            <p:nvPr/>
          </p:nvSpPr>
          <p:spPr bwMode="auto">
            <a:xfrm>
              <a:off x="10002077" y="5232756"/>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r>
                <a:rPr lang="en-US" altLang="en-US" sz="1200" dirty="0">
                  <a:solidFill>
                    <a:srgbClr val="010101"/>
                  </a:solidFill>
                  <a:latin typeface="+mn-lt"/>
                </a:rPr>
                <a:t>538</a:t>
              </a:r>
              <a:endParaRPr lang="en-US" altLang="en-US" sz="1200" dirty="0">
                <a:latin typeface="+mn-lt"/>
              </a:endParaRPr>
            </a:p>
          </p:txBody>
        </p:sp>
        <p:sp>
          <p:nvSpPr>
            <p:cNvPr id="226" name="Rectangle 96">
              <a:extLst>
                <a:ext uri="{FF2B5EF4-FFF2-40B4-BE49-F238E27FC236}">
                  <a16:creationId xmlns:a16="http://schemas.microsoft.com/office/drawing/2014/main" id="{4E174C87-0104-C1EF-8CD3-535697B064A4}"/>
                </a:ext>
              </a:extLst>
            </p:cNvPr>
            <p:cNvSpPr>
              <a:spLocks noChangeArrowheads="1"/>
            </p:cNvSpPr>
            <p:nvPr/>
          </p:nvSpPr>
          <p:spPr bwMode="auto">
            <a:xfrm>
              <a:off x="3017963" y="4559401"/>
              <a:ext cx="60753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Baseline</a:t>
              </a:r>
              <a:endParaRPr lang="en-US" altLang="en-US" sz="1200" dirty="0">
                <a:latin typeface="+mn-lt"/>
              </a:endParaRPr>
            </a:p>
          </p:txBody>
        </p:sp>
        <p:sp>
          <p:nvSpPr>
            <p:cNvPr id="227" name="Rectangle 97">
              <a:extLst>
                <a:ext uri="{FF2B5EF4-FFF2-40B4-BE49-F238E27FC236}">
                  <a16:creationId xmlns:a16="http://schemas.microsoft.com/office/drawing/2014/main" id="{E108A1BB-1CC1-E052-4A8F-184E23D22846}"/>
                </a:ext>
              </a:extLst>
            </p:cNvPr>
            <p:cNvSpPr>
              <a:spLocks noChangeArrowheads="1"/>
            </p:cNvSpPr>
            <p:nvPr/>
          </p:nvSpPr>
          <p:spPr bwMode="auto">
            <a:xfrm>
              <a:off x="4697734" y="4559401"/>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24</a:t>
              </a:r>
              <a:endParaRPr lang="en-US" altLang="en-US" sz="1200" dirty="0">
                <a:latin typeface="+mn-lt"/>
              </a:endParaRPr>
            </a:p>
          </p:txBody>
        </p:sp>
        <p:sp>
          <p:nvSpPr>
            <p:cNvPr id="228" name="Rectangle 98">
              <a:extLst>
                <a:ext uri="{FF2B5EF4-FFF2-40B4-BE49-F238E27FC236}">
                  <a16:creationId xmlns:a16="http://schemas.microsoft.com/office/drawing/2014/main" id="{E31F693F-4993-EEE4-DA7E-5CE48513EFF5}"/>
                </a:ext>
              </a:extLst>
            </p:cNvPr>
            <p:cNvSpPr>
              <a:spLocks noChangeArrowheads="1"/>
            </p:cNvSpPr>
            <p:nvPr/>
          </p:nvSpPr>
          <p:spPr bwMode="auto">
            <a:xfrm>
              <a:off x="6383678" y="4559401"/>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48</a:t>
              </a:r>
              <a:endParaRPr lang="en-US" altLang="en-US" sz="1200" dirty="0">
                <a:latin typeface="+mn-lt"/>
              </a:endParaRPr>
            </a:p>
          </p:txBody>
        </p:sp>
        <p:sp>
          <p:nvSpPr>
            <p:cNvPr id="229" name="Rectangle 99">
              <a:extLst>
                <a:ext uri="{FF2B5EF4-FFF2-40B4-BE49-F238E27FC236}">
                  <a16:creationId xmlns:a16="http://schemas.microsoft.com/office/drawing/2014/main" id="{64BDED22-CBEF-267C-4167-F697DB8B4794}"/>
                </a:ext>
              </a:extLst>
            </p:cNvPr>
            <p:cNvSpPr>
              <a:spLocks noChangeArrowheads="1"/>
            </p:cNvSpPr>
            <p:nvPr/>
          </p:nvSpPr>
          <p:spPr bwMode="auto">
            <a:xfrm>
              <a:off x="9761320" y="4559401"/>
              <a:ext cx="63639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dirty="0">
                  <a:solidFill>
                    <a:srgbClr val="010101"/>
                  </a:solidFill>
                  <a:latin typeface="+mn-lt"/>
                </a:rPr>
                <a:t>Week 96</a:t>
              </a:r>
              <a:endParaRPr lang="en-US" altLang="en-US" sz="1200" dirty="0">
                <a:latin typeface="+mn-lt"/>
              </a:endParaRPr>
            </a:p>
          </p:txBody>
        </p:sp>
        <p:sp>
          <p:nvSpPr>
            <p:cNvPr id="230" name="Rectangle 100">
              <a:extLst>
                <a:ext uri="{FF2B5EF4-FFF2-40B4-BE49-F238E27FC236}">
                  <a16:creationId xmlns:a16="http://schemas.microsoft.com/office/drawing/2014/main" id="{BB7EB23B-3324-868B-F18E-B9A6394FFD48}"/>
                </a:ext>
              </a:extLst>
            </p:cNvPr>
            <p:cNvSpPr>
              <a:spLocks noChangeArrowheads="1"/>
            </p:cNvSpPr>
            <p:nvPr/>
          </p:nvSpPr>
          <p:spPr bwMode="auto">
            <a:xfrm>
              <a:off x="6288245" y="4737028"/>
              <a:ext cx="8692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a:r>
                <a:rPr lang="en-US" altLang="en-US" sz="1200" b="1" dirty="0">
                  <a:solidFill>
                    <a:srgbClr val="010101"/>
                  </a:solidFill>
                  <a:latin typeface="+mn-lt"/>
                </a:rPr>
                <a:t>Study Week</a:t>
              </a:r>
              <a:endParaRPr lang="en-US" altLang="en-US" sz="1200" dirty="0">
                <a:latin typeface="+mn-lt"/>
              </a:endParaRPr>
            </a:p>
          </p:txBody>
        </p:sp>
        <p:sp>
          <p:nvSpPr>
            <p:cNvPr id="231" name="TextBox 230">
              <a:extLst>
                <a:ext uri="{FF2B5EF4-FFF2-40B4-BE49-F238E27FC236}">
                  <a16:creationId xmlns:a16="http://schemas.microsoft.com/office/drawing/2014/main" id="{6F0ED3BD-F815-38DE-5A70-4661B0B1FAC9}"/>
                </a:ext>
              </a:extLst>
            </p:cNvPr>
            <p:cNvSpPr txBox="1"/>
            <p:nvPr/>
          </p:nvSpPr>
          <p:spPr>
            <a:xfrm>
              <a:off x="2124537" y="4929235"/>
              <a:ext cx="1090363" cy="276999"/>
            </a:xfrm>
            <a:prstGeom prst="rect">
              <a:avLst/>
            </a:prstGeom>
            <a:noFill/>
          </p:spPr>
          <p:txBody>
            <a:bodyPr wrap="none" rtlCol="0" anchor="ctr">
              <a:spAutoFit/>
            </a:bodyPr>
            <a:lstStyle/>
            <a:p>
              <a:pPr algn="r"/>
              <a:r>
                <a:rPr lang="en-US" sz="1200" dirty="0">
                  <a:latin typeface="+mn-lt"/>
                </a:rPr>
                <a:t>Placebo n =</a:t>
              </a:r>
            </a:p>
          </p:txBody>
        </p:sp>
        <p:sp>
          <p:nvSpPr>
            <p:cNvPr id="232" name="TextBox 231">
              <a:extLst>
                <a:ext uri="{FF2B5EF4-FFF2-40B4-BE49-F238E27FC236}">
                  <a16:creationId xmlns:a16="http://schemas.microsoft.com/office/drawing/2014/main" id="{38F8D844-624B-F979-503D-7875B7971D39}"/>
                </a:ext>
              </a:extLst>
            </p:cNvPr>
            <p:cNvSpPr txBox="1"/>
            <p:nvPr/>
          </p:nvSpPr>
          <p:spPr>
            <a:xfrm>
              <a:off x="1810348" y="5181791"/>
              <a:ext cx="1404552" cy="276999"/>
            </a:xfrm>
            <a:prstGeom prst="rect">
              <a:avLst/>
            </a:prstGeom>
            <a:noFill/>
          </p:spPr>
          <p:txBody>
            <a:bodyPr wrap="none" rtlCol="0" anchor="ctr">
              <a:spAutoFit/>
            </a:bodyPr>
            <a:lstStyle/>
            <a:p>
              <a:pPr algn="r"/>
              <a:r>
                <a:rPr lang="en-US" sz="1200" dirty="0">
                  <a:latin typeface="+mn-lt"/>
                </a:rPr>
                <a:t>Evolocumab n =</a:t>
              </a:r>
            </a:p>
          </p:txBody>
        </p:sp>
      </p:grpSp>
      <p:pic>
        <p:nvPicPr>
          <p:cNvPr id="5" name="Graphic 4" descr="House with solid fill">
            <a:hlinkClick r:id="rId3" action="ppaction://hlinksldjump"/>
            <a:extLst>
              <a:ext uri="{FF2B5EF4-FFF2-40B4-BE49-F238E27FC236}">
                <a16:creationId xmlns:a16="http://schemas.microsoft.com/office/drawing/2014/main" id="{B7CCDB1E-2FA0-1934-B89E-642708F7A3F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3808442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E54A114C-1373-BC3B-2F37-60747357D825}"/>
              </a:ext>
            </a:extLst>
          </p:cNvPr>
          <p:cNvSpPr>
            <a:spLocks noGrp="1"/>
          </p:cNvSpPr>
          <p:nvPr>
            <p:ph type="title"/>
          </p:nvPr>
        </p:nvSpPr>
        <p:spPr>
          <a:xfrm>
            <a:off x="365125" y="365760"/>
            <a:ext cx="11461750" cy="507831"/>
          </a:xfrm>
        </p:spPr>
        <p:txBody>
          <a:bodyPr/>
          <a:lstStyle/>
          <a:p>
            <a:r>
              <a:rPr lang="en-US" sz="3300" dirty="0"/>
              <a:t>Summary</a:t>
            </a:r>
            <a:endParaRPr lang="en-IN" sz="3300" dirty="0"/>
          </a:p>
        </p:txBody>
      </p:sp>
      <p:sp>
        <p:nvSpPr>
          <p:cNvPr id="3" name="Freeform: Shape 2">
            <a:extLst>
              <a:ext uri="{FF2B5EF4-FFF2-40B4-BE49-F238E27FC236}">
                <a16:creationId xmlns:a16="http://schemas.microsoft.com/office/drawing/2014/main" id="{99F70370-F83A-DEE4-98E0-FC6970620569}"/>
              </a:ext>
            </a:extLst>
          </p:cNvPr>
          <p:cNvSpPr/>
          <p:nvPr/>
        </p:nvSpPr>
        <p:spPr>
          <a:xfrm>
            <a:off x="3620836" y="3834591"/>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8" name="Freeform: Shape 7">
            <a:extLst>
              <a:ext uri="{FF2B5EF4-FFF2-40B4-BE49-F238E27FC236}">
                <a16:creationId xmlns:a16="http://schemas.microsoft.com/office/drawing/2014/main" id="{B1FDD7E6-F093-CCA7-44AA-22ADF5B88EF9}"/>
              </a:ext>
            </a:extLst>
          </p:cNvPr>
          <p:cNvSpPr/>
          <p:nvPr/>
        </p:nvSpPr>
        <p:spPr>
          <a:xfrm>
            <a:off x="3724857" y="3939008"/>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19" name="Freeform: Shape 18">
            <a:extLst>
              <a:ext uri="{FF2B5EF4-FFF2-40B4-BE49-F238E27FC236}">
                <a16:creationId xmlns:a16="http://schemas.microsoft.com/office/drawing/2014/main" id="{1A953A9B-3119-9FAA-CB51-293FB108C01C}"/>
              </a:ext>
            </a:extLst>
          </p:cNvPr>
          <p:cNvSpPr/>
          <p:nvPr/>
        </p:nvSpPr>
        <p:spPr>
          <a:xfrm>
            <a:off x="3769475" y="3983758"/>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24" name="Freeform: Shape 23">
            <a:extLst>
              <a:ext uri="{FF2B5EF4-FFF2-40B4-BE49-F238E27FC236}">
                <a16:creationId xmlns:a16="http://schemas.microsoft.com/office/drawing/2014/main" id="{AB8663D3-0691-15D1-906F-F29D7A86FB6D}"/>
              </a:ext>
            </a:extLst>
          </p:cNvPr>
          <p:cNvSpPr/>
          <p:nvPr/>
        </p:nvSpPr>
        <p:spPr>
          <a:xfrm>
            <a:off x="3190495" y="4136357"/>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26" name="Content Placeholder 3">
            <a:extLst>
              <a:ext uri="{FF2B5EF4-FFF2-40B4-BE49-F238E27FC236}">
                <a16:creationId xmlns:a16="http://schemas.microsoft.com/office/drawing/2014/main" id="{A02E7D4C-6C75-D6C5-5A35-4D5EE8D25EB7}"/>
              </a:ext>
            </a:extLst>
          </p:cNvPr>
          <p:cNvSpPr txBox="1">
            <a:spLocks/>
          </p:cNvSpPr>
          <p:nvPr/>
        </p:nvSpPr>
        <p:spPr>
          <a:xfrm>
            <a:off x="4515075" y="4297220"/>
            <a:ext cx="3834342" cy="692497"/>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Over a median of 19 months, there was no discernible change in cognitive function between the groups</a:t>
            </a:r>
          </a:p>
        </p:txBody>
      </p:sp>
      <p:sp>
        <p:nvSpPr>
          <p:cNvPr id="28" name="Freeform: Shape 27">
            <a:extLst>
              <a:ext uri="{FF2B5EF4-FFF2-40B4-BE49-F238E27FC236}">
                <a16:creationId xmlns:a16="http://schemas.microsoft.com/office/drawing/2014/main" id="{345A8D32-62F5-94A2-2F77-036A6AD5A053}"/>
              </a:ext>
            </a:extLst>
          </p:cNvPr>
          <p:cNvSpPr/>
          <p:nvPr/>
        </p:nvSpPr>
        <p:spPr>
          <a:xfrm>
            <a:off x="6639321" y="1793540"/>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29" name="Freeform: Shape 28">
            <a:extLst>
              <a:ext uri="{FF2B5EF4-FFF2-40B4-BE49-F238E27FC236}">
                <a16:creationId xmlns:a16="http://schemas.microsoft.com/office/drawing/2014/main" id="{6B9D6A60-1DF0-42B1-8A8A-8379A922089D}"/>
              </a:ext>
            </a:extLst>
          </p:cNvPr>
          <p:cNvSpPr/>
          <p:nvPr/>
        </p:nvSpPr>
        <p:spPr>
          <a:xfrm>
            <a:off x="6743342" y="1897957"/>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31" name="Freeform: Shape 30">
            <a:extLst>
              <a:ext uri="{FF2B5EF4-FFF2-40B4-BE49-F238E27FC236}">
                <a16:creationId xmlns:a16="http://schemas.microsoft.com/office/drawing/2014/main" id="{A961CC05-6AA3-BB94-8A3B-E3B6B4A35C60}"/>
              </a:ext>
            </a:extLst>
          </p:cNvPr>
          <p:cNvSpPr/>
          <p:nvPr/>
        </p:nvSpPr>
        <p:spPr>
          <a:xfrm>
            <a:off x="6787960" y="1942707"/>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32" name="Freeform: Shape 31">
            <a:extLst>
              <a:ext uri="{FF2B5EF4-FFF2-40B4-BE49-F238E27FC236}">
                <a16:creationId xmlns:a16="http://schemas.microsoft.com/office/drawing/2014/main" id="{49FBB39A-C0E2-D136-7200-7A07C92AA0E2}"/>
              </a:ext>
            </a:extLst>
          </p:cNvPr>
          <p:cNvSpPr/>
          <p:nvPr/>
        </p:nvSpPr>
        <p:spPr>
          <a:xfrm>
            <a:off x="6208980" y="2095306"/>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33" name="Content Placeholder 3">
            <a:extLst>
              <a:ext uri="{FF2B5EF4-FFF2-40B4-BE49-F238E27FC236}">
                <a16:creationId xmlns:a16="http://schemas.microsoft.com/office/drawing/2014/main" id="{A6E85799-CADA-F0F2-04F7-C16FAD5CAC85}"/>
              </a:ext>
            </a:extLst>
          </p:cNvPr>
          <p:cNvSpPr txBox="1">
            <a:spLocks/>
          </p:cNvSpPr>
          <p:nvPr/>
        </p:nvSpPr>
        <p:spPr>
          <a:xfrm>
            <a:off x="7493635" y="2145958"/>
            <a:ext cx="3957296" cy="92333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Treatment with evolocumab had no significant impact on working memory, episodic memory, or psychomotor speed across all time points</a:t>
            </a:r>
          </a:p>
        </p:txBody>
      </p:sp>
      <p:sp>
        <p:nvSpPr>
          <p:cNvPr id="41" name="Freeform: Shape 40">
            <a:extLst>
              <a:ext uri="{FF2B5EF4-FFF2-40B4-BE49-F238E27FC236}">
                <a16:creationId xmlns:a16="http://schemas.microsoft.com/office/drawing/2014/main" id="{04C24EA8-4032-40FD-E607-51D95259192F}"/>
              </a:ext>
            </a:extLst>
          </p:cNvPr>
          <p:cNvSpPr/>
          <p:nvPr/>
        </p:nvSpPr>
        <p:spPr>
          <a:xfrm>
            <a:off x="803819" y="1773563"/>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42" name="Freeform: Shape 41">
            <a:extLst>
              <a:ext uri="{FF2B5EF4-FFF2-40B4-BE49-F238E27FC236}">
                <a16:creationId xmlns:a16="http://schemas.microsoft.com/office/drawing/2014/main" id="{B7AA9B2F-01ED-FF4C-939D-928294E5E1B2}"/>
              </a:ext>
            </a:extLst>
          </p:cNvPr>
          <p:cNvSpPr/>
          <p:nvPr/>
        </p:nvSpPr>
        <p:spPr>
          <a:xfrm>
            <a:off x="907840" y="1877980"/>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43" name="Freeform: Shape 42">
            <a:extLst>
              <a:ext uri="{FF2B5EF4-FFF2-40B4-BE49-F238E27FC236}">
                <a16:creationId xmlns:a16="http://schemas.microsoft.com/office/drawing/2014/main" id="{17CD00B0-F173-CF03-67A4-F7C111F16AD9}"/>
              </a:ext>
            </a:extLst>
          </p:cNvPr>
          <p:cNvSpPr/>
          <p:nvPr/>
        </p:nvSpPr>
        <p:spPr>
          <a:xfrm>
            <a:off x="952458" y="1922730"/>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47" name="Freeform: Shape 46">
            <a:extLst>
              <a:ext uri="{FF2B5EF4-FFF2-40B4-BE49-F238E27FC236}">
                <a16:creationId xmlns:a16="http://schemas.microsoft.com/office/drawing/2014/main" id="{A7BE0078-C1E5-EE50-34B1-D1C00A58F8B9}"/>
              </a:ext>
            </a:extLst>
          </p:cNvPr>
          <p:cNvSpPr/>
          <p:nvPr/>
        </p:nvSpPr>
        <p:spPr>
          <a:xfrm>
            <a:off x="373478" y="2075329"/>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48" name="Content Placeholder 3">
            <a:extLst>
              <a:ext uri="{FF2B5EF4-FFF2-40B4-BE49-F238E27FC236}">
                <a16:creationId xmlns:a16="http://schemas.microsoft.com/office/drawing/2014/main" id="{B8E967C9-17FB-4EFE-FD7F-DC52689360FA}"/>
              </a:ext>
            </a:extLst>
          </p:cNvPr>
          <p:cNvSpPr txBox="1">
            <a:spLocks/>
          </p:cNvSpPr>
          <p:nvPr/>
        </p:nvSpPr>
        <p:spPr>
          <a:xfrm>
            <a:off x="1624446" y="2356814"/>
            <a:ext cx="4095583" cy="461665"/>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500" dirty="0"/>
              <a:t>Treatment with evolocumab had no effect on the executive function of the patients</a:t>
            </a:r>
          </a:p>
        </p:txBody>
      </p:sp>
      <p:grpSp>
        <p:nvGrpSpPr>
          <p:cNvPr id="79" name="Group 78">
            <a:extLst>
              <a:ext uri="{FF2B5EF4-FFF2-40B4-BE49-F238E27FC236}">
                <a16:creationId xmlns:a16="http://schemas.microsoft.com/office/drawing/2014/main" id="{BB896CDC-1B4B-0DF8-BCBC-7D6F8D6F3162}"/>
              </a:ext>
            </a:extLst>
          </p:cNvPr>
          <p:cNvGrpSpPr>
            <a:grpSpLocks noChangeAspect="1"/>
          </p:cNvGrpSpPr>
          <p:nvPr/>
        </p:nvGrpSpPr>
        <p:grpSpPr>
          <a:xfrm>
            <a:off x="644991" y="2309258"/>
            <a:ext cx="589982" cy="590041"/>
            <a:chOff x="1052420" y="4561115"/>
            <a:chExt cx="589982" cy="590041"/>
          </a:xfrm>
          <a:solidFill>
            <a:schemeClr val="bg1"/>
          </a:solidFill>
        </p:grpSpPr>
        <p:sp>
          <p:nvSpPr>
            <p:cNvPr id="72" name="Freeform: Shape 71">
              <a:extLst>
                <a:ext uri="{FF2B5EF4-FFF2-40B4-BE49-F238E27FC236}">
                  <a16:creationId xmlns:a16="http://schemas.microsoft.com/office/drawing/2014/main" id="{AF0C731D-7BD4-85DF-2810-90E07C917950}"/>
                </a:ext>
              </a:extLst>
            </p:cNvPr>
            <p:cNvSpPr/>
            <p:nvPr/>
          </p:nvSpPr>
          <p:spPr>
            <a:xfrm>
              <a:off x="1480474" y="4589697"/>
              <a:ext cx="152403" cy="152392"/>
            </a:xfrm>
            <a:custGeom>
              <a:avLst/>
              <a:gdLst>
                <a:gd name="connsiteX0" fmla="*/ 55362 w 152403"/>
                <a:gd name="connsiteY0" fmla="*/ 149620 h 152392"/>
                <a:gd name="connsiteX1" fmla="*/ 76222 w 152403"/>
                <a:gd name="connsiteY1" fmla="*/ 152392 h 152392"/>
                <a:gd name="connsiteX2" fmla="*/ 77203 w 152403"/>
                <a:gd name="connsiteY2" fmla="*/ 152383 h 152392"/>
                <a:gd name="connsiteX3" fmla="*/ 97053 w 152403"/>
                <a:gd name="connsiteY3" fmla="*/ 149583 h 152392"/>
                <a:gd name="connsiteX4" fmla="*/ 104113 w 152403"/>
                <a:gd name="connsiteY4" fmla="*/ 140383 h 152392"/>
                <a:gd name="connsiteX5" fmla="*/ 104113 w 152403"/>
                <a:gd name="connsiteY5" fmla="*/ 132858 h 152392"/>
                <a:gd name="connsiteX6" fmla="*/ 112652 w 152403"/>
                <a:gd name="connsiteY6" fmla="*/ 127984 h 152392"/>
                <a:gd name="connsiteX7" fmla="*/ 119856 w 152403"/>
                <a:gd name="connsiteY7" fmla="*/ 132012 h 152392"/>
                <a:gd name="connsiteX8" fmla="*/ 131070 w 152403"/>
                <a:gd name="connsiteY8" fmla="*/ 130598 h 152392"/>
                <a:gd name="connsiteX9" fmla="*/ 152078 w 152403"/>
                <a:gd name="connsiteY9" fmla="*/ 95363 h 152392"/>
                <a:gd name="connsiteX10" fmla="*/ 147525 w 152403"/>
                <a:gd name="connsiteY10" fmla="*/ 84583 h 152392"/>
                <a:gd name="connsiteX11" fmla="*/ 140698 w 152403"/>
                <a:gd name="connsiteY11" fmla="*/ 80769 h 152392"/>
                <a:gd name="connsiteX12" fmla="*/ 140879 w 152403"/>
                <a:gd name="connsiteY12" fmla="*/ 76192 h 152392"/>
                <a:gd name="connsiteX13" fmla="*/ 140698 w 152403"/>
                <a:gd name="connsiteY13" fmla="*/ 71616 h 152392"/>
                <a:gd name="connsiteX14" fmla="*/ 147516 w 152403"/>
                <a:gd name="connsiteY14" fmla="*/ 67811 h 152392"/>
                <a:gd name="connsiteX15" fmla="*/ 152078 w 152403"/>
                <a:gd name="connsiteY15" fmla="*/ 57040 h 152392"/>
                <a:gd name="connsiteX16" fmla="*/ 131102 w 152403"/>
                <a:gd name="connsiteY16" fmla="*/ 21768 h 152392"/>
                <a:gd name="connsiteX17" fmla="*/ 119890 w 152403"/>
                <a:gd name="connsiteY17" fmla="*/ 20354 h 152392"/>
                <a:gd name="connsiteX18" fmla="*/ 113085 w 152403"/>
                <a:gd name="connsiteY18" fmla="*/ 24595 h 152392"/>
                <a:gd name="connsiteX19" fmla="*/ 104113 w 152403"/>
                <a:gd name="connsiteY19" fmla="*/ 19526 h 152392"/>
                <a:gd name="connsiteX20" fmla="*/ 104113 w 152403"/>
                <a:gd name="connsiteY20" fmla="*/ 11963 h 152392"/>
                <a:gd name="connsiteX21" fmla="*/ 97044 w 152403"/>
                <a:gd name="connsiteY21" fmla="*/ 2764 h 152392"/>
                <a:gd name="connsiteX22" fmla="*/ 75203 w 152403"/>
                <a:gd name="connsiteY22" fmla="*/ 2 h 152392"/>
                <a:gd name="connsiteX23" fmla="*/ 55353 w 152403"/>
                <a:gd name="connsiteY23" fmla="*/ 2801 h 152392"/>
                <a:gd name="connsiteX24" fmla="*/ 48293 w 152403"/>
                <a:gd name="connsiteY24" fmla="*/ 12001 h 152392"/>
                <a:gd name="connsiteX25" fmla="*/ 48293 w 152403"/>
                <a:gd name="connsiteY25" fmla="*/ 19526 h 152392"/>
                <a:gd name="connsiteX26" fmla="*/ 39754 w 152403"/>
                <a:gd name="connsiteY26" fmla="*/ 24400 h 152392"/>
                <a:gd name="connsiteX27" fmla="*/ 32550 w 152403"/>
                <a:gd name="connsiteY27" fmla="*/ 20372 h 152392"/>
                <a:gd name="connsiteX28" fmla="*/ 21337 w 152403"/>
                <a:gd name="connsiteY28" fmla="*/ 21786 h 152392"/>
                <a:gd name="connsiteX29" fmla="*/ 324 w 152403"/>
                <a:gd name="connsiteY29" fmla="*/ 57040 h 152392"/>
                <a:gd name="connsiteX30" fmla="*/ 4887 w 152403"/>
                <a:gd name="connsiteY30" fmla="*/ 67811 h 152392"/>
                <a:gd name="connsiteX31" fmla="*/ 11709 w 152403"/>
                <a:gd name="connsiteY31" fmla="*/ 71625 h 152392"/>
                <a:gd name="connsiteX32" fmla="*/ 11528 w 152403"/>
                <a:gd name="connsiteY32" fmla="*/ 76192 h 152392"/>
                <a:gd name="connsiteX33" fmla="*/ 11709 w 152403"/>
                <a:gd name="connsiteY33" fmla="*/ 80759 h 152392"/>
                <a:gd name="connsiteX34" fmla="*/ 4887 w 152403"/>
                <a:gd name="connsiteY34" fmla="*/ 84573 h 152392"/>
                <a:gd name="connsiteX35" fmla="*/ 324 w 152403"/>
                <a:gd name="connsiteY35" fmla="*/ 95344 h 152392"/>
                <a:gd name="connsiteX36" fmla="*/ 21299 w 152403"/>
                <a:gd name="connsiteY36" fmla="*/ 130617 h 152392"/>
                <a:gd name="connsiteX37" fmla="*/ 32513 w 152403"/>
                <a:gd name="connsiteY37" fmla="*/ 132030 h 152392"/>
                <a:gd name="connsiteX38" fmla="*/ 39321 w 152403"/>
                <a:gd name="connsiteY38" fmla="*/ 127789 h 152392"/>
                <a:gd name="connsiteX39" fmla="*/ 48293 w 152403"/>
                <a:gd name="connsiteY39" fmla="*/ 132858 h 152392"/>
                <a:gd name="connsiteX40" fmla="*/ 48293 w 152403"/>
                <a:gd name="connsiteY40" fmla="*/ 140421 h 152392"/>
                <a:gd name="connsiteX41" fmla="*/ 55362 w 152403"/>
                <a:gd name="connsiteY41" fmla="*/ 149620 h 152392"/>
                <a:gd name="connsiteX42" fmla="*/ 30461 w 152403"/>
                <a:gd name="connsiteY42" fmla="*/ 111353 h 152392"/>
                <a:gd name="connsiteX43" fmla="*/ 29727 w 152403"/>
                <a:gd name="connsiteY43" fmla="*/ 111762 h 152392"/>
                <a:gd name="connsiteX44" fmla="*/ 21071 w 152403"/>
                <a:gd name="connsiteY44" fmla="*/ 97354 h 152392"/>
                <a:gd name="connsiteX45" fmla="*/ 26652 w 152403"/>
                <a:gd name="connsiteY45" fmla="*/ 94238 h 152392"/>
                <a:gd name="connsiteX46" fmla="*/ 31369 w 152403"/>
                <a:gd name="connsiteY46" fmla="*/ 84145 h 152392"/>
                <a:gd name="connsiteX47" fmla="*/ 31369 w 152403"/>
                <a:gd name="connsiteY47" fmla="*/ 68240 h 152392"/>
                <a:gd name="connsiteX48" fmla="*/ 26653 w 152403"/>
                <a:gd name="connsiteY48" fmla="*/ 58147 h 152392"/>
                <a:gd name="connsiteX49" fmla="*/ 21081 w 152403"/>
                <a:gd name="connsiteY49" fmla="*/ 55031 h 152392"/>
                <a:gd name="connsiteX50" fmla="*/ 29759 w 152403"/>
                <a:gd name="connsiteY50" fmla="*/ 40641 h 152392"/>
                <a:gd name="connsiteX51" fmla="*/ 30471 w 152403"/>
                <a:gd name="connsiteY51" fmla="*/ 41041 h 152392"/>
                <a:gd name="connsiteX52" fmla="*/ 49982 w 152403"/>
                <a:gd name="connsiteY52" fmla="*/ 40390 h 152392"/>
                <a:gd name="connsiteX53" fmla="*/ 56766 w 152403"/>
                <a:gd name="connsiteY53" fmla="*/ 36595 h 152392"/>
                <a:gd name="connsiteX54" fmla="*/ 67343 w 152403"/>
                <a:gd name="connsiteY54" fmla="*/ 20037 h 152392"/>
                <a:gd name="connsiteX55" fmla="*/ 67343 w 152403"/>
                <a:gd name="connsiteY55" fmla="*/ 19721 h 152392"/>
                <a:gd name="connsiteX56" fmla="*/ 75440 w 152403"/>
                <a:gd name="connsiteY56" fmla="*/ 19051 h 152392"/>
                <a:gd name="connsiteX57" fmla="*/ 85063 w 152403"/>
                <a:gd name="connsiteY57" fmla="*/ 19703 h 152392"/>
                <a:gd name="connsiteX58" fmla="*/ 85063 w 152403"/>
                <a:gd name="connsiteY58" fmla="*/ 20037 h 152392"/>
                <a:gd name="connsiteX59" fmla="*/ 95629 w 152403"/>
                <a:gd name="connsiteY59" fmla="*/ 36595 h 152392"/>
                <a:gd name="connsiteX60" fmla="*/ 102434 w 152403"/>
                <a:gd name="connsiteY60" fmla="*/ 40390 h 152392"/>
                <a:gd name="connsiteX61" fmla="*/ 121944 w 152403"/>
                <a:gd name="connsiteY61" fmla="*/ 41031 h 152392"/>
                <a:gd name="connsiteX62" fmla="*/ 122675 w 152403"/>
                <a:gd name="connsiteY62" fmla="*/ 40622 h 152392"/>
                <a:gd name="connsiteX63" fmla="*/ 131330 w 152403"/>
                <a:gd name="connsiteY63" fmla="*/ 55030 h 152392"/>
                <a:gd name="connsiteX64" fmla="*/ 125748 w 152403"/>
                <a:gd name="connsiteY64" fmla="*/ 58146 h 152392"/>
                <a:gd name="connsiteX65" fmla="*/ 121033 w 152403"/>
                <a:gd name="connsiteY65" fmla="*/ 68248 h 152392"/>
                <a:gd name="connsiteX66" fmla="*/ 121033 w 152403"/>
                <a:gd name="connsiteY66" fmla="*/ 84136 h 152392"/>
                <a:gd name="connsiteX67" fmla="*/ 125744 w 152403"/>
                <a:gd name="connsiteY67" fmla="*/ 94237 h 152392"/>
                <a:gd name="connsiteX68" fmla="*/ 131325 w 152403"/>
                <a:gd name="connsiteY68" fmla="*/ 97354 h 152392"/>
                <a:gd name="connsiteX69" fmla="*/ 122647 w 152403"/>
                <a:gd name="connsiteY69" fmla="*/ 111743 h 152392"/>
                <a:gd name="connsiteX70" fmla="*/ 121936 w 152403"/>
                <a:gd name="connsiteY70" fmla="*/ 111343 h 152392"/>
                <a:gd name="connsiteX71" fmla="*/ 102425 w 152403"/>
                <a:gd name="connsiteY71" fmla="*/ 111995 h 152392"/>
                <a:gd name="connsiteX72" fmla="*/ 95644 w 152403"/>
                <a:gd name="connsiteY72" fmla="*/ 115781 h 152392"/>
                <a:gd name="connsiteX73" fmla="*/ 85063 w 152403"/>
                <a:gd name="connsiteY73" fmla="*/ 132347 h 152392"/>
                <a:gd name="connsiteX74" fmla="*/ 85063 w 152403"/>
                <a:gd name="connsiteY74" fmla="*/ 132663 h 152392"/>
                <a:gd name="connsiteX75" fmla="*/ 76966 w 152403"/>
                <a:gd name="connsiteY75" fmla="*/ 133333 h 152392"/>
                <a:gd name="connsiteX76" fmla="*/ 67343 w 152403"/>
                <a:gd name="connsiteY76" fmla="*/ 132682 h 152392"/>
                <a:gd name="connsiteX77" fmla="*/ 67343 w 152403"/>
                <a:gd name="connsiteY77" fmla="*/ 132347 h 152392"/>
                <a:gd name="connsiteX78" fmla="*/ 56776 w 152403"/>
                <a:gd name="connsiteY78" fmla="*/ 115789 h 152392"/>
                <a:gd name="connsiteX79" fmla="*/ 49972 w 152403"/>
                <a:gd name="connsiteY79" fmla="*/ 111995 h 152392"/>
                <a:gd name="connsiteX80" fmla="*/ 30462 w 152403"/>
                <a:gd name="connsiteY80" fmla="*/ 111353 h 15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52403" h="152392">
                  <a:moveTo>
                    <a:pt x="55362" y="149620"/>
                  </a:moveTo>
                  <a:cubicBezTo>
                    <a:pt x="62165" y="151451"/>
                    <a:pt x="69178" y="152383"/>
                    <a:pt x="76222" y="152392"/>
                  </a:cubicBezTo>
                  <a:cubicBezTo>
                    <a:pt x="76548" y="152392"/>
                    <a:pt x="76878" y="152383"/>
                    <a:pt x="77203" y="152383"/>
                  </a:cubicBezTo>
                  <a:cubicBezTo>
                    <a:pt x="83911" y="152277"/>
                    <a:pt x="90578" y="151336"/>
                    <a:pt x="97053" y="149583"/>
                  </a:cubicBezTo>
                  <a:cubicBezTo>
                    <a:pt x="101216" y="148466"/>
                    <a:pt x="104111" y="144694"/>
                    <a:pt x="104113" y="140383"/>
                  </a:cubicBezTo>
                  <a:lnTo>
                    <a:pt x="104113" y="132858"/>
                  </a:lnTo>
                  <a:cubicBezTo>
                    <a:pt x="107099" y="131492"/>
                    <a:pt x="109957" y="129861"/>
                    <a:pt x="112652" y="127984"/>
                  </a:cubicBezTo>
                  <a:lnTo>
                    <a:pt x="119856" y="132012"/>
                  </a:lnTo>
                  <a:cubicBezTo>
                    <a:pt x="123502" y="134038"/>
                    <a:pt x="128041" y="133466"/>
                    <a:pt x="131070" y="130598"/>
                  </a:cubicBezTo>
                  <a:cubicBezTo>
                    <a:pt x="141184" y="121012"/>
                    <a:pt x="148453" y="108819"/>
                    <a:pt x="152078" y="95363"/>
                  </a:cubicBezTo>
                  <a:cubicBezTo>
                    <a:pt x="153206" y="91151"/>
                    <a:pt x="151331" y="86710"/>
                    <a:pt x="147525" y="84583"/>
                  </a:cubicBezTo>
                  <a:lnTo>
                    <a:pt x="140698" y="80769"/>
                  </a:lnTo>
                  <a:cubicBezTo>
                    <a:pt x="140818" y="79234"/>
                    <a:pt x="140879" y="77708"/>
                    <a:pt x="140879" y="76192"/>
                  </a:cubicBezTo>
                  <a:cubicBezTo>
                    <a:pt x="140879" y="74676"/>
                    <a:pt x="140818" y="73151"/>
                    <a:pt x="140698" y="71616"/>
                  </a:cubicBezTo>
                  <a:lnTo>
                    <a:pt x="147516" y="67811"/>
                  </a:lnTo>
                  <a:cubicBezTo>
                    <a:pt x="151321" y="65687"/>
                    <a:pt x="153200" y="61251"/>
                    <a:pt x="152078" y="57040"/>
                  </a:cubicBezTo>
                  <a:cubicBezTo>
                    <a:pt x="148469" y="43575"/>
                    <a:pt x="141211" y="31368"/>
                    <a:pt x="131102" y="21768"/>
                  </a:cubicBezTo>
                  <a:cubicBezTo>
                    <a:pt x="128078" y="18891"/>
                    <a:pt x="123534" y="18318"/>
                    <a:pt x="119890" y="20354"/>
                  </a:cubicBezTo>
                  <a:lnTo>
                    <a:pt x="113085" y="24595"/>
                  </a:lnTo>
                  <a:cubicBezTo>
                    <a:pt x="110231" y="22675"/>
                    <a:pt x="107232" y="20980"/>
                    <a:pt x="104113" y="19526"/>
                  </a:cubicBezTo>
                  <a:lnTo>
                    <a:pt x="104113" y="11963"/>
                  </a:lnTo>
                  <a:cubicBezTo>
                    <a:pt x="104115" y="7649"/>
                    <a:pt x="101214" y="3873"/>
                    <a:pt x="97044" y="2764"/>
                  </a:cubicBezTo>
                  <a:cubicBezTo>
                    <a:pt x="89917" y="885"/>
                    <a:pt x="82573" y="-43"/>
                    <a:pt x="75203" y="2"/>
                  </a:cubicBezTo>
                  <a:cubicBezTo>
                    <a:pt x="68496" y="108"/>
                    <a:pt x="61828" y="1048"/>
                    <a:pt x="55353" y="2801"/>
                  </a:cubicBezTo>
                  <a:cubicBezTo>
                    <a:pt x="51191" y="3918"/>
                    <a:pt x="48295" y="7691"/>
                    <a:pt x="48293" y="12001"/>
                  </a:cubicBezTo>
                  <a:lnTo>
                    <a:pt x="48293" y="19526"/>
                  </a:lnTo>
                  <a:cubicBezTo>
                    <a:pt x="45307" y="20892"/>
                    <a:pt x="42449" y="22523"/>
                    <a:pt x="39754" y="24400"/>
                  </a:cubicBezTo>
                  <a:lnTo>
                    <a:pt x="32550" y="20372"/>
                  </a:lnTo>
                  <a:cubicBezTo>
                    <a:pt x="28905" y="18345"/>
                    <a:pt x="24365" y="18917"/>
                    <a:pt x="21337" y="21786"/>
                  </a:cubicBezTo>
                  <a:cubicBezTo>
                    <a:pt x="11223" y="31381"/>
                    <a:pt x="3952" y="43579"/>
                    <a:pt x="324" y="57040"/>
                  </a:cubicBezTo>
                  <a:cubicBezTo>
                    <a:pt x="-801" y="61251"/>
                    <a:pt x="1079" y="65689"/>
                    <a:pt x="4887" y="67811"/>
                  </a:cubicBezTo>
                  <a:lnTo>
                    <a:pt x="11709" y="71625"/>
                  </a:lnTo>
                  <a:cubicBezTo>
                    <a:pt x="11588" y="73159"/>
                    <a:pt x="11528" y="74676"/>
                    <a:pt x="11528" y="76192"/>
                  </a:cubicBezTo>
                  <a:cubicBezTo>
                    <a:pt x="11528" y="77708"/>
                    <a:pt x="11589" y="79225"/>
                    <a:pt x="11709" y="80759"/>
                  </a:cubicBezTo>
                  <a:lnTo>
                    <a:pt x="4887" y="84573"/>
                  </a:lnTo>
                  <a:cubicBezTo>
                    <a:pt x="1078" y="86694"/>
                    <a:pt x="-803" y="91133"/>
                    <a:pt x="324" y="95344"/>
                  </a:cubicBezTo>
                  <a:cubicBezTo>
                    <a:pt x="3934" y="108809"/>
                    <a:pt x="11192" y="121016"/>
                    <a:pt x="21299" y="130617"/>
                  </a:cubicBezTo>
                  <a:cubicBezTo>
                    <a:pt x="24326" y="133489"/>
                    <a:pt x="28868" y="134061"/>
                    <a:pt x="32513" y="132030"/>
                  </a:cubicBezTo>
                  <a:lnTo>
                    <a:pt x="39321" y="127789"/>
                  </a:lnTo>
                  <a:cubicBezTo>
                    <a:pt x="42177" y="129708"/>
                    <a:pt x="45176" y="131403"/>
                    <a:pt x="48293" y="132858"/>
                  </a:cubicBezTo>
                  <a:lnTo>
                    <a:pt x="48293" y="140421"/>
                  </a:lnTo>
                  <a:cubicBezTo>
                    <a:pt x="48292" y="144735"/>
                    <a:pt x="51193" y="148511"/>
                    <a:pt x="55362" y="149620"/>
                  </a:cubicBezTo>
                  <a:close/>
                  <a:moveTo>
                    <a:pt x="30461" y="111353"/>
                  </a:moveTo>
                  <a:lnTo>
                    <a:pt x="29727" y="111762"/>
                  </a:lnTo>
                  <a:cubicBezTo>
                    <a:pt x="26142" y="107417"/>
                    <a:pt x="23224" y="102560"/>
                    <a:pt x="21071" y="97354"/>
                  </a:cubicBezTo>
                  <a:lnTo>
                    <a:pt x="26652" y="94238"/>
                  </a:lnTo>
                  <a:cubicBezTo>
                    <a:pt x="30233" y="92239"/>
                    <a:pt x="32132" y="88174"/>
                    <a:pt x="31369" y="84145"/>
                  </a:cubicBezTo>
                  <a:cubicBezTo>
                    <a:pt x="30315" y="78896"/>
                    <a:pt x="30315" y="73489"/>
                    <a:pt x="31369" y="68240"/>
                  </a:cubicBezTo>
                  <a:cubicBezTo>
                    <a:pt x="32132" y="64211"/>
                    <a:pt x="30233" y="60146"/>
                    <a:pt x="26653" y="58147"/>
                  </a:cubicBezTo>
                  <a:lnTo>
                    <a:pt x="21081" y="55031"/>
                  </a:lnTo>
                  <a:cubicBezTo>
                    <a:pt x="23241" y="49829"/>
                    <a:pt x="26166" y="44979"/>
                    <a:pt x="29759" y="40641"/>
                  </a:cubicBezTo>
                  <a:lnTo>
                    <a:pt x="30471" y="41041"/>
                  </a:lnTo>
                  <a:cubicBezTo>
                    <a:pt x="36588" y="44477"/>
                    <a:pt x="44108" y="44226"/>
                    <a:pt x="49982" y="40390"/>
                  </a:cubicBezTo>
                  <a:cubicBezTo>
                    <a:pt x="52132" y="38934"/>
                    <a:pt x="54401" y="37664"/>
                    <a:pt x="56766" y="36595"/>
                  </a:cubicBezTo>
                  <a:cubicBezTo>
                    <a:pt x="63235" y="33627"/>
                    <a:pt x="67370" y="27153"/>
                    <a:pt x="67343" y="20037"/>
                  </a:cubicBezTo>
                  <a:lnTo>
                    <a:pt x="67343" y="19721"/>
                  </a:lnTo>
                  <a:cubicBezTo>
                    <a:pt x="70023" y="19311"/>
                    <a:pt x="72729" y="19087"/>
                    <a:pt x="75440" y="19051"/>
                  </a:cubicBezTo>
                  <a:cubicBezTo>
                    <a:pt x="78660" y="19019"/>
                    <a:pt x="81877" y="19237"/>
                    <a:pt x="85063" y="19703"/>
                  </a:cubicBezTo>
                  <a:lnTo>
                    <a:pt x="85063" y="20037"/>
                  </a:lnTo>
                  <a:cubicBezTo>
                    <a:pt x="85034" y="27151"/>
                    <a:pt x="89166" y="33625"/>
                    <a:pt x="95629" y="36595"/>
                  </a:cubicBezTo>
                  <a:cubicBezTo>
                    <a:pt x="98001" y="37664"/>
                    <a:pt x="100278" y="38934"/>
                    <a:pt x="102434" y="40390"/>
                  </a:cubicBezTo>
                  <a:cubicBezTo>
                    <a:pt x="108311" y="44219"/>
                    <a:pt x="115829" y="44467"/>
                    <a:pt x="121944" y="41031"/>
                  </a:cubicBezTo>
                  <a:lnTo>
                    <a:pt x="122675" y="40622"/>
                  </a:lnTo>
                  <a:cubicBezTo>
                    <a:pt x="126260" y="44968"/>
                    <a:pt x="129176" y="49824"/>
                    <a:pt x="131330" y="55030"/>
                  </a:cubicBezTo>
                  <a:lnTo>
                    <a:pt x="125748" y="58146"/>
                  </a:lnTo>
                  <a:cubicBezTo>
                    <a:pt x="122165" y="60146"/>
                    <a:pt x="120265" y="64216"/>
                    <a:pt x="121033" y="68248"/>
                  </a:cubicBezTo>
                  <a:cubicBezTo>
                    <a:pt x="122094" y="73491"/>
                    <a:pt x="122094" y="78893"/>
                    <a:pt x="121033" y="84136"/>
                  </a:cubicBezTo>
                  <a:cubicBezTo>
                    <a:pt x="120266" y="88166"/>
                    <a:pt x="122163" y="92235"/>
                    <a:pt x="125744" y="94237"/>
                  </a:cubicBezTo>
                  <a:lnTo>
                    <a:pt x="131325" y="97354"/>
                  </a:lnTo>
                  <a:cubicBezTo>
                    <a:pt x="129164" y="102555"/>
                    <a:pt x="126240" y="107405"/>
                    <a:pt x="122647" y="111743"/>
                  </a:cubicBezTo>
                  <a:lnTo>
                    <a:pt x="121936" y="111343"/>
                  </a:lnTo>
                  <a:cubicBezTo>
                    <a:pt x="115818" y="107912"/>
                    <a:pt x="108300" y="108163"/>
                    <a:pt x="102425" y="111995"/>
                  </a:cubicBezTo>
                  <a:cubicBezTo>
                    <a:pt x="100278" y="113450"/>
                    <a:pt x="98009" y="114716"/>
                    <a:pt x="95644" y="115781"/>
                  </a:cubicBezTo>
                  <a:cubicBezTo>
                    <a:pt x="89173" y="118750"/>
                    <a:pt x="85036" y="125228"/>
                    <a:pt x="85063" y="132347"/>
                  </a:cubicBezTo>
                  <a:lnTo>
                    <a:pt x="85063" y="132663"/>
                  </a:lnTo>
                  <a:cubicBezTo>
                    <a:pt x="82383" y="133073"/>
                    <a:pt x="79677" y="133296"/>
                    <a:pt x="76966" y="133333"/>
                  </a:cubicBezTo>
                  <a:cubicBezTo>
                    <a:pt x="73747" y="133342"/>
                    <a:pt x="70531" y="133125"/>
                    <a:pt x="67343" y="132682"/>
                  </a:cubicBezTo>
                  <a:lnTo>
                    <a:pt x="67343" y="132347"/>
                  </a:lnTo>
                  <a:cubicBezTo>
                    <a:pt x="67370" y="125234"/>
                    <a:pt x="63239" y="118761"/>
                    <a:pt x="56776" y="115789"/>
                  </a:cubicBezTo>
                  <a:cubicBezTo>
                    <a:pt x="54404" y="114720"/>
                    <a:pt x="52129" y="113450"/>
                    <a:pt x="49972" y="111995"/>
                  </a:cubicBezTo>
                  <a:cubicBezTo>
                    <a:pt x="44099" y="108151"/>
                    <a:pt x="36574" y="107904"/>
                    <a:pt x="30462" y="111353"/>
                  </a:cubicBezTo>
                  <a:close/>
                </a:path>
              </a:pathLst>
            </a:custGeom>
            <a:grpFill/>
            <a:ln w="9525" cap="flat">
              <a:noFill/>
              <a:prstDash val="solid"/>
              <a:miter/>
            </a:ln>
          </p:spPr>
          <p:txBody>
            <a:bodyPr rtlCol="0" anchor="ctr"/>
            <a:lstStyle/>
            <a:p>
              <a:endParaRPr lang="en-US" dirty="0"/>
            </a:p>
          </p:txBody>
        </p:sp>
        <p:sp>
          <p:nvSpPr>
            <p:cNvPr id="73" name="Freeform: Shape 72">
              <a:extLst>
                <a:ext uri="{FF2B5EF4-FFF2-40B4-BE49-F238E27FC236}">
                  <a16:creationId xmlns:a16="http://schemas.microsoft.com/office/drawing/2014/main" id="{D1DAF1B7-C9A6-1E69-6709-028613E52926}"/>
                </a:ext>
              </a:extLst>
            </p:cNvPr>
            <p:cNvSpPr/>
            <p:nvPr/>
          </p:nvSpPr>
          <p:spPr>
            <a:xfrm>
              <a:off x="1523340" y="4632552"/>
              <a:ext cx="66675" cy="66675"/>
            </a:xfrm>
            <a:custGeom>
              <a:avLst/>
              <a:gdLst>
                <a:gd name="connsiteX0" fmla="*/ 33338 w 66675"/>
                <a:gd name="connsiteY0" fmla="*/ 66675 h 66675"/>
                <a:gd name="connsiteX1" fmla="*/ 66675 w 66675"/>
                <a:gd name="connsiteY1" fmla="*/ 33338 h 66675"/>
                <a:gd name="connsiteX2" fmla="*/ 33338 w 66675"/>
                <a:gd name="connsiteY2" fmla="*/ 0 h 66675"/>
                <a:gd name="connsiteX3" fmla="*/ 0 w 66675"/>
                <a:gd name="connsiteY3" fmla="*/ 33338 h 66675"/>
                <a:gd name="connsiteX4" fmla="*/ 33338 w 66675"/>
                <a:gd name="connsiteY4" fmla="*/ 66675 h 66675"/>
                <a:gd name="connsiteX5" fmla="*/ 33338 w 66675"/>
                <a:gd name="connsiteY5" fmla="*/ 19050 h 66675"/>
                <a:gd name="connsiteX6" fmla="*/ 47625 w 66675"/>
                <a:gd name="connsiteY6" fmla="*/ 33338 h 66675"/>
                <a:gd name="connsiteX7" fmla="*/ 33338 w 66675"/>
                <a:gd name="connsiteY7" fmla="*/ 47625 h 66675"/>
                <a:gd name="connsiteX8" fmla="*/ 19050 w 66675"/>
                <a:gd name="connsiteY8" fmla="*/ 33338 h 66675"/>
                <a:gd name="connsiteX9" fmla="*/ 33338 w 66675"/>
                <a:gd name="connsiteY9" fmla="*/ 19050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675" h="66675">
                  <a:moveTo>
                    <a:pt x="33338" y="66675"/>
                  </a:moveTo>
                  <a:cubicBezTo>
                    <a:pt x="51749" y="66675"/>
                    <a:pt x="66675" y="51749"/>
                    <a:pt x="66675" y="33338"/>
                  </a:cubicBezTo>
                  <a:cubicBezTo>
                    <a:pt x="66675" y="14926"/>
                    <a:pt x="51749" y="0"/>
                    <a:pt x="33338" y="0"/>
                  </a:cubicBezTo>
                  <a:cubicBezTo>
                    <a:pt x="14926" y="0"/>
                    <a:pt x="0" y="14926"/>
                    <a:pt x="0" y="33338"/>
                  </a:cubicBezTo>
                  <a:cubicBezTo>
                    <a:pt x="22" y="51740"/>
                    <a:pt x="14935" y="66653"/>
                    <a:pt x="33338" y="66675"/>
                  </a:cubicBezTo>
                  <a:close/>
                  <a:moveTo>
                    <a:pt x="33338" y="19050"/>
                  </a:moveTo>
                  <a:cubicBezTo>
                    <a:pt x="41228" y="19050"/>
                    <a:pt x="47625" y="25447"/>
                    <a:pt x="47625" y="33338"/>
                  </a:cubicBezTo>
                  <a:cubicBezTo>
                    <a:pt x="47625" y="41228"/>
                    <a:pt x="41228" y="47625"/>
                    <a:pt x="33338" y="47625"/>
                  </a:cubicBezTo>
                  <a:cubicBezTo>
                    <a:pt x="25447" y="47625"/>
                    <a:pt x="19050" y="41228"/>
                    <a:pt x="19050" y="33338"/>
                  </a:cubicBezTo>
                  <a:cubicBezTo>
                    <a:pt x="19059" y="25450"/>
                    <a:pt x="25450" y="19059"/>
                    <a:pt x="33338" y="19050"/>
                  </a:cubicBezTo>
                  <a:close/>
                </a:path>
              </a:pathLst>
            </a:custGeom>
            <a:grpFill/>
            <a:ln w="9525" cap="flat">
              <a:noFill/>
              <a:prstDash val="solid"/>
              <a:miter/>
            </a:ln>
          </p:spPr>
          <p:txBody>
            <a:bodyPr rtlCol="0" anchor="ctr"/>
            <a:lstStyle/>
            <a:p>
              <a:endParaRPr lang="en-US" dirty="0"/>
            </a:p>
          </p:txBody>
        </p:sp>
        <p:sp>
          <p:nvSpPr>
            <p:cNvPr id="74" name="Freeform: Shape 73">
              <a:extLst>
                <a:ext uri="{FF2B5EF4-FFF2-40B4-BE49-F238E27FC236}">
                  <a16:creationId xmlns:a16="http://schemas.microsoft.com/office/drawing/2014/main" id="{02CC16C6-38D7-4513-B3ED-62B560B26DBA}"/>
                </a:ext>
              </a:extLst>
            </p:cNvPr>
            <p:cNvSpPr/>
            <p:nvPr/>
          </p:nvSpPr>
          <p:spPr>
            <a:xfrm>
              <a:off x="1199490" y="4675415"/>
              <a:ext cx="247677" cy="247650"/>
            </a:xfrm>
            <a:custGeom>
              <a:avLst/>
              <a:gdLst>
                <a:gd name="connsiteX0" fmla="*/ 239259 w 247677"/>
                <a:gd name="connsiteY0" fmla="*/ 136438 h 247650"/>
                <a:gd name="connsiteX1" fmla="*/ 238859 w 247677"/>
                <a:gd name="connsiteY1" fmla="*/ 59280 h 247650"/>
                <a:gd name="connsiteX2" fmla="*/ 148517 w 247677"/>
                <a:gd name="connsiteY2" fmla="*/ 0 h 247650"/>
                <a:gd name="connsiteX3" fmla="*/ 125076 w 247677"/>
                <a:gd name="connsiteY3" fmla="*/ 0 h 247650"/>
                <a:gd name="connsiteX4" fmla="*/ 0 w 247677"/>
                <a:gd name="connsiteY4" fmla="*/ 135005 h 247650"/>
                <a:gd name="connsiteX5" fmla="*/ 19 w 247677"/>
                <a:gd name="connsiteY5" fmla="*/ 137471 h 247650"/>
                <a:gd name="connsiteX6" fmla="*/ 12614 w 247677"/>
                <a:gd name="connsiteY6" fmla="*/ 207838 h 247650"/>
                <a:gd name="connsiteX7" fmla="*/ 14316 w 247677"/>
                <a:gd name="connsiteY7" fmla="*/ 212545 h 247650"/>
                <a:gd name="connsiteX8" fmla="*/ 62052 w 247677"/>
                <a:gd name="connsiteY8" fmla="*/ 247650 h 247650"/>
                <a:gd name="connsiteX9" fmla="*/ 92678 w 247677"/>
                <a:gd name="connsiteY9" fmla="*/ 236767 h 247650"/>
                <a:gd name="connsiteX10" fmla="*/ 128653 w 247677"/>
                <a:gd name="connsiteY10" fmla="*/ 208016 h 247650"/>
                <a:gd name="connsiteX11" fmla="*/ 132546 w 247677"/>
                <a:gd name="connsiteY11" fmla="*/ 204499 h 247650"/>
                <a:gd name="connsiteX12" fmla="*/ 157228 w 247677"/>
                <a:gd name="connsiteY12" fmla="*/ 190937 h 247650"/>
                <a:gd name="connsiteX13" fmla="*/ 185473 w 247677"/>
                <a:gd name="connsiteY13" fmla="*/ 183272 h 247650"/>
                <a:gd name="connsiteX14" fmla="*/ 239259 w 247677"/>
                <a:gd name="connsiteY14" fmla="*/ 136438 h 247650"/>
                <a:gd name="connsiteX15" fmla="*/ 123825 w 247677"/>
                <a:gd name="connsiteY15" fmla="*/ 187123 h 247650"/>
                <a:gd name="connsiteX16" fmla="*/ 119802 w 247677"/>
                <a:gd name="connsiteY16" fmla="*/ 190342 h 247650"/>
                <a:gd name="connsiteX17" fmla="*/ 80785 w 247677"/>
                <a:gd name="connsiteY17" fmla="*/ 221884 h 247650"/>
                <a:gd name="connsiteX18" fmla="*/ 62052 w 247677"/>
                <a:gd name="connsiteY18" fmla="*/ 228600 h 247650"/>
                <a:gd name="connsiteX19" fmla="*/ 32254 w 247677"/>
                <a:gd name="connsiteY19" fmla="*/ 206136 h 247650"/>
                <a:gd name="connsiteX20" fmla="*/ 30519 w 247677"/>
                <a:gd name="connsiteY20" fmla="*/ 201337 h 247650"/>
                <a:gd name="connsiteX21" fmla="*/ 19069 w 247677"/>
                <a:gd name="connsiteY21" fmla="*/ 137322 h 247650"/>
                <a:gd name="connsiteX22" fmla="*/ 19050 w 247677"/>
                <a:gd name="connsiteY22" fmla="*/ 134931 h 247650"/>
                <a:gd name="connsiteX23" fmla="*/ 19123 w 247677"/>
                <a:gd name="connsiteY23" fmla="*/ 133350 h 247650"/>
                <a:gd name="connsiteX24" fmla="*/ 47625 w 247677"/>
                <a:gd name="connsiteY24" fmla="*/ 133350 h 247650"/>
                <a:gd name="connsiteX25" fmla="*/ 76200 w 247677"/>
                <a:gd name="connsiteY25" fmla="*/ 161925 h 247650"/>
                <a:gd name="connsiteX26" fmla="*/ 104775 w 247677"/>
                <a:gd name="connsiteY26" fmla="*/ 133350 h 247650"/>
                <a:gd name="connsiteX27" fmla="*/ 123825 w 247677"/>
                <a:gd name="connsiteY27" fmla="*/ 133350 h 247650"/>
                <a:gd name="connsiteX28" fmla="*/ 123825 w 247677"/>
                <a:gd name="connsiteY28" fmla="*/ 95250 h 247650"/>
                <a:gd name="connsiteX29" fmla="*/ 123825 w 247677"/>
                <a:gd name="connsiteY29" fmla="*/ 114300 h 247650"/>
                <a:gd name="connsiteX30" fmla="*/ 95250 w 247677"/>
                <a:gd name="connsiteY30" fmla="*/ 114300 h 247650"/>
                <a:gd name="connsiteX31" fmla="*/ 85725 w 247677"/>
                <a:gd name="connsiteY31" fmla="*/ 123820 h 247650"/>
                <a:gd name="connsiteX32" fmla="*/ 85725 w 247677"/>
                <a:gd name="connsiteY32" fmla="*/ 123825 h 247650"/>
                <a:gd name="connsiteX33" fmla="*/ 85725 w 247677"/>
                <a:gd name="connsiteY33" fmla="*/ 133350 h 247650"/>
                <a:gd name="connsiteX34" fmla="*/ 76200 w 247677"/>
                <a:gd name="connsiteY34" fmla="*/ 142875 h 247650"/>
                <a:gd name="connsiteX35" fmla="*/ 66675 w 247677"/>
                <a:gd name="connsiteY35" fmla="*/ 133350 h 247650"/>
                <a:gd name="connsiteX36" fmla="*/ 66675 w 247677"/>
                <a:gd name="connsiteY36" fmla="*/ 123825 h 247650"/>
                <a:gd name="connsiteX37" fmla="*/ 57155 w 247677"/>
                <a:gd name="connsiteY37" fmla="*/ 114300 h 247650"/>
                <a:gd name="connsiteX38" fmla="*/ 57150 w 247677"/>
                <a:gd name="connsiteY38" fmla="*/ 114300 h 247650"/>
                <a:gd name="connsiteX39" fmla="*/ 20831 w 247677"/>
                <a:gd name="connsiteY39" fmla="*/ 114300 h 247650"/>
                <a:gd name="connsiteX40" fmla="*/ 123825 w 247677"/>
                <a:gd name="connsiteY40" fmla="*/ 19120 h 247650"/>
                <a:gd name="connsiteX41" fmla="*/ 123825 w 247677"/>
                <a:gd name="connsiteY41" fmla="*/ 57150 h 247650"/>
                <a:gd name="connsiteX42" fmla="*/ 133345 w 247677"/>
                <a:gd name="connsiteY42" fmla="*/ 66675 h 247650"/>
                <a:gd name="connsiteX43" fmla="*/ 133350 w 247677"/>
                <a:gd name="connsiteY43" fmla="*/ 66675 h 247650"/>
                <a:gd name="connsiteX44" fmla="*/ 142875 w 247677"/>
                <a:gd name="connsiteY44" fmla="*/ 66675 h 247650"/>
                <a:gd name="connsiteX45" fmla="*/ 152400 w 247677"/>
                <a:gd name="connsiteY45" fmla="*/ 76200 h 247650"/>
                <a:gd name="connsiteX46" fmla="*/ 142875 w 247677"/>
                <a:gd name="connsiteY46" fmla="*/ 85725 h 247650"/>
                <a:gd name="connsiteX47" fmla="*/ 133350 w 247677"/>
                <a:gd name="connsiteY47" fmla="*/ 85725 h 247650"/>
                <a:gd name="connsiteX48" fmla="*/ 123825 w 247677"/>
                <a:gd name="connsiteY48" fmla="*/ 95244 h 247650"/>
                <a:gd name="connsiteX49" fmla="*/ 123825 w 247677"/>
                <a:gd name="connsiteY49" fmla="*/ 95250 h 247650"/>
                <a:gd name="connsiteX50" fmla="*/ 152247 w 247677"/>
                <a:gd name="connsiteY50" fmla="*/ 172557 h 247650"/>
                <a:gd name="connsiteX51" fmla="*/ 142875 w 247677"/>
                <a:gd name="connsiteY51" fmla="*/ 175794 h 247650"/>
                <a:gd name="connsiteX52" fmla="*/ 142875 w 247677"/>
                <a:gd name="connsiteY52" fmla="*/ 104775 h 247650"/>
                <a:gd name="connsiteX53" fmla="*/ 171450 w 247677"/>
                <a:gd name="connsiteY53" fmla="*/ 76200 h 247650"/>
                <a:gd name="connsiteX54" fmla="*/ 142875 w 247677"/>
                <a:gd name="connsiteY54" fmla="*/ 47625 h 247650"/>
                <a:gd name="connsiteX55" fmla="*/ 142875 w 247677"/>
                <a:gd name="connsiteY55" fmla="*/ 19050 h 247650"/>
                <a:gd name="connsiteX56" fmla="*/ 148517 w 247677"/>
                <a:gd name="connsiteY56" fmla="*/ 19050 h 247650"/>
                <a:gd name="connsiteX57" fmla="*/ 221679 w 247677"/>
                <a:gd name="connsiteY57" fmla="*/ 67522 h 247650"/>
                <a:gd name="connsiteX58" fmla="*/ 221940 w 247677"/>
                <a:gd name="connsiteY58" fmla="*/ 128504 h 247650"/>
                <a:gd name="connsiteX59" fmla="*/ 180486 w 247677"/>
                <a:gd name="connsiteY59" fmla="*/ 164892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47677" h="247650">
                  <a:moveTo>
                    <a:pt x="239259" y="136438"/>
                  </a:moveTo>
                  <a:cubicBezTo>
                    <a:pt x="250622" y="111943"/>
                    <a:pt x="250475" y="83657"/>
                    <a:pt x="238859" y="59280"/>
                  </a:cubicBezTo>
                  <a:cubicBezTo>
                    <a:pt x="222795" y="23667"/>
                    <a:pt x="187581" y="561"/>
                    <a:pt x="148517" y="0"/>
                  </a:cubicBezTo>
                  <a:lnTo>
                    <a:pt x="125076" y="0"/>
                  </a:lnTo>
                  <a:cubicBezTo>
                    <a:pt x="56108" y="0"/>
                    <a:pt x="0" y="60527"/>
                    <a:pt x="0" y="135005"/>
                  </a:cubicBezTo>
                  <a:lnTo>
                    <a:pt x="19" y="137471"/>
                  </a:lnTo>
                  <a:cubicBezTo>
                    <a:pt x="172" y="161474"/>
                    <a:pt x="4432" y="185273"/>
                    <a:pt x="12614" y="207838"/>
                  </a:cubicBezTo>
                  <a:lnTo>
                    <a:pt x="14316" y="212545"/>
                  </a:lnTo>
                  <a:cubicBezTo>
                    <a:pt x="21258" y="233124"/>
                    <a:pt x="40339" y="247156"/>
                    <a:pt x="62052" y="247650"/>
                  </a:cubicBezTo>
                  <a:cubicBezTo>
                    <a:pt x="73198" y="247588"/>
                    <a:pt x="83993" y="243751"/>
                    <a:pt x="92678" y="236767"/>
                  </a:cubicBezTo>
                  <a:lnTo>
                    <a:pt x="128653" y="208016"/>
                  </a:lnTo>
                  <a:lnTo>
                    <a:pt x="132546" y="204499"/>
                  </a:lnTo>
                  <a:cubicBezTo>
                    <a:pt x="139606" y="198120"/>
                    <a:pt x="148058" y="193477"/>
                    <a:pt x="157228" y="190937"/>
                  </a:cubicBezTo>
                  <a:lnTo>
                    <a:pt x="185473" y="183272"/>
                  </a:lnTo>
                  <a:cubicBezTo>
                    <a:pt x="209480" y="176445"/>
                    <a:pt x="229195" y="159277"/>
                    <a:pt x="239259" y="136438"/>
                  </a:cubicBezTo>
                  <a:close/>
                  <a:moveTo>
                    <a:pt x="123825" y="187123"/>
                  </a:moveTo>
                  <a:cubicBezTo>
                    <a:pt x="122478" y="188189"/>
                    <a:pt x="121084" y="189189"/>
                    <a:pt x="119802" y="190342"/>
                  </a:cubicBezTo>
                  <a:lnTo>
                    <a:pt x="80785" y="221884"/>
                  </a:lnTo>
                  <a:cubicBezTo>
                    <a:pt x="75495" y="226204"/>
                    <a:pt x="68882" y="228574"/>
                    <a:pt x="62052" y="228600"/>
                  </a:cubicBezTo>
                  <a:cubicBezTo>
                    <a:pt x="48343" y="228239"/>
                    <a:pt x="36375" y="219216"/>
                    <a:pt x="32254" y="206136"/>
                  </a:cubicBezTo>
                  <a:lnTo>
                    <a:pt x="30519" y="201337"/>
                  </a:lnTo>
                  <a:cubicBezTo>
                    <a:pt x="23078" y="180808"/>
                    <a:pt x="19205" y="159157"/>
                    <a:pt x="19069" y="137322"/>
                  </a:cubicBezTo>
                  <a:lnTo>
                    <a:pt x="19050" y="134931"/>
                  </a:lnTo>
                  <a:cubicBezTo>
                    <a:pt x="19050" y="134398"/>
                    <a:pt x="19117" y="133881"/>
                    <a:pt x="19123" y="133350"/>
                  </a:cubicBezTo>
                  <a:lnTo>
                    <a:pt x="47625" y="133350"/>
                  </a:lnTo>
                  <a:cubicBezTo>
                    <a:pt x="47625" y="149132"/>
                    <a:pt x="60418" y="161925"/>
                    <a:pt x="76200" y="161925"/>
                  </a:cubicBezTo>
                  <a:cubicBezTo>
                    <a:pt x="91982" y="161925"/>
                    <a:pt x="104775" y="149132"/>
                    <a:pt x="104775" y="133350"/>
                  </a:cubicBezTo>
                  <a:lnTo>
                    <a:pt x="123825" y="133350"/>
                  </a:lnTo>
                  <a:close/>
                  <a:moveTo>
                    <a:pt x="123825" y="95250"/>
                  </a:moveTo>
                  <a:lnTo>
                    <a:pt x="123825" y="114300"/>
                  </a:lnTo>
                  <a:lnTo>
                    <a:pt x="95250" y="114300"/>
                  </a:lnTo>
                  <a:cubicBezTo>
                    <a:pt x="89991" y="114299"/>
                    <a:pt x="85726" y="118561"/>
                    <a:pt x="85725" y="123820"/>
                  </a:cubicBezTo>
                  <a:cubicBezTo>
                    <a:pt x="85725" y="123822"/>
                    <a:pt x="85725" y="123823"/>
                    <a:pt x="85725" y="123825"/>
                  </a:cubicBezTo>
                  <a:lnTo>
                    <a:pt x="85725" y="133350"/>
                  </a:lnTo>
                  <a:cubicBezTo>
                    <a:pt x="85725" y="138611"/>
                    <a:pt x="81461" y="142875"/>
                    <a:pt x="76200" y="142875"/>
                  </a:cubicBezTo>
                  <a:cubicBezTo>
                    <a:pt x="70939" y="142875"/>
                    <a:pt x="66675" y="138611"/>
                    <a:pt x="66675" y="133350"/>
                  </a:cubicBezTo>
                  <a:lnTo>
                    <a:pt x="66675" y="123825"/>
                  </a:lnTo>
                  <a:cubicBezTo>
                    <a:pt x="66676" y="118566"/>
                    <a:pt x="62414" y="114301"/>
                    <a:pt x="57155" y="114300"/>
                  </a:cubicBezTo>
                  <a:cubicBezTo>
                    <a:pt x="57153" y="114300"/>
                    <a:pt x="57152" y="114300"/>
                    <a:pt x="57150" y="114300"/>
                  </a:cubicBezTo>
                  <a:lnTo>
                    <a:pt x="20831" y="114300"/>
                  </a:lnTo>
                  <a:cubicBezTo>
                    <a:pt x="29701" y="60668"/>
                    <a:pt x="72378" y="19781"/>
                    <a:pt x="123825" y="19120"/>
                  </a:cubicBezTo>
                  <a:lnTo>
                    <a:pt x="123825" y="57150"/>
                  </a:lnTo>
                  <a:cubicBezTo>
                    <a:pt x="123824" y="62409"/>
                    <a:pt x="128086" y="66674"/>
                    <a:pt x="133345" y="66675"/>
                  </a:cubicBezTo>
                  <a:cubicBezTo>
                    <a:pt x="133347" y="66675"/>
                    <a:pt x="133349" y="66675"/>
                    <a:pt x="133350" y="66675"/>
                  </a:cubicBezTo>
                  <a:lnTo>
                    <a:pt x="142875" y="66675"/>
                  </a:lnTo>
                  <a:cubicBezTo>
                    <a:pt x="148136" y="66675"/>
                    <a:pt x="152400" y="70939"/>
                    <a:pt x="152400" y="76200"/>
                  </a:cubicBezTo>
                  <a:cubicBezTo>
                    <a:pt x="152400" y="81461"/>
                    <a:pt x="148136" y="85725"/>
                    <a:pt x="142875" y="85725"/>
                  </a:cubicBezTo>
                  <a:lnTo>
                    <a:pt x="133350" y="85725"/>
                  </a:lnTo>
                  <a:cubicBezTo>
                    <a:pt x="128091" y="85723"/>
                    <a:pt x="123827" y="89986"/>
                    <a:pt x="123825" y="95244"/>
                  </a:cubicBezTo>
                  <a:cubicBezTo>
                    <a:pt x="123825" y="95246"/>
                    <a:pt x="123825" y="95248"/>
                    <a:pt x="123825" y="95250"/>
                  </a:cubicBezTo>
                  <a:close/>
                  <a:moveTo>
                    <a:pt x="152247" y="172557"/>
                  </a:moveTo>
                  <a:cubicBezTo>
                    <a:pt x="149056" y="173433"/>
                    <a:pt x="145926" y="174514"/>
                    <a:pt x="142875" y="175794"/>
                  </a:cubicBezTo>
                  <a:lnTo>
                    <a:pt x="142875" y="104775"/>
                  </a:lnTo>
                  <a:cubicBezTo>
                    <a:pt x="158657" y="104775"/>
                    <a:pt x="171450" y="91982"/>
                    <a:pt x="171450" y="76200"/>
                  </a:cubicBezTo>
                  <a:cubicBezTo>
                    <a:pt x="171450" y="60418"/>
                    <a:pt x="158657" y="47625"/>
                    <a:pt x="142875" y="47625"/>
                  </a:cubicBezTo>
                  <a:lnTo>
                    <a:pt x="142875" y="19050"/>
                  </a:lnTo>
                  <a:lnTo>
                    <a:pt x="148517" y="19050"/>
                  </a:lnTo>
                  <a:cubicBezTo>
                    <a:pt x="180240" y="19653"/>
                    <a:pt x="208754" y="38544"/>
                    <a:pt x="221679" y="67522"/>
                  </a:cubicBezTo>
                  <a:cubicBezTo>
                    <a:pt x="230844" y="86796"/>
                    <a:pt x="230939" y="109152"/>
                    <a:pt x="221940" y="128504"/>
                  </a:cubicBezTo>
                  <a:cubicBezTo>
                    <a:pt x="214220" y="146194"/>
                    <a:pt x="199028" y="159529"/>
                    <a:pt x="180486" y="164892"/>
                  </a:cubicBezTo>
                  <a:close/>
                </a:path>
              </a:pathLst>
            </a:custGeom>
            <a:grpFill/>
            <a:ln w="9525" cap="flat">
              <a:noFill/>
              <a:prstDash val="solid"/>
              <a:miter/>
            </a:ln>
          </p:spPr>
          <p:txBody>
            <a:bodyPr rtlCol="0" anchor="ctr"/>
            <a:lstStyle/>
            <a:p>
              <a:endParaRPr lang="en-US" dirty="0"/>
            </a:p>
          </p:txBody>
        </p:sp>
        <p:sp>
          <p:nvSpPr>
            <p:cNvPr id="75" name="Freeform: Shape 74">
              <a:extLst>
                <a:ext uri="{FF2B5EF4-FFF2-40B4-BE49-F238E27FC236}">
                  <a16:creationId xmlns:a16="http://schemas.microsoft.com/office/drawing/2014/main" id="{635FA120-FD0A-64DA-728C-D29126235CB0}"/>
                </a:ext>
              </a:extLst>
            </p:cNvPr>
            <p:cNvSpPr/>
            <p:nvPr/>
          </p:nvSpPr>
          <p:spPr>
            <a:xfrm>
              <a:off x="1166153" y="4637315"/>
              <a:ext cx="361953" cy="419100"/>
            </a:xfrm>
            <a:custGeom>
              <a:avLst/>
              <a:gdLst>
                <a:gd name="connsiteX0" fmla="*/ 214992 w 361953"/>
                <a:gd name="connsiteY0" fmla="*/ 394608 h 419100"/>
                <a:gd name="connsiteX1" fmla="*/ 262617 w 361953"/>
                <a:gd name="connsiteY1" fmla="*/ 394608 h 419100"/>
                <a:gd name="connsiteX2" fmla="*/ 321130 w 361953"/>
                <a:gd name="connsiteY2" fmla="*/ 336100 h 419100"/>
                <a:gd name="connsiteX3" fmla="*/ 321130 w 361953"/>
                <a:gd name="connsiteY3" fmla="*/ 303079 h 419100"/>
                <a:gd name="connsiteX4" fmla="*/ 354295 w 361953"/>
                <a:gd name="connsiteY4" fmla="*/ 296448 h 419100"/>
                <a:gd name="connsiteX5" fmla="*/ 361767 w 361953"/>
                <a:gd name="connsiteY5" fmla="*/ 285242 h 419100"/>
                <a:gd name="connsiteX6" fmla="*/ 360945 w 361953"/>
                <a:gd name="connsiteY6" fmla="*/ 282848 h 419100"/>
                <a:gd name="connsiteX7" fmla="*/ 329292 w 361953"/>
                <a:gd name="connsiteY7" fmla="*/ 219549 h 419100"/>
                <a:gd name="connsiteX8" fmla="*/ 329292 w 361953"/>
                <a:gd name="connsiteY8" fmla="*/ 156483 h 419100"/>
                <a:gd name="connsiteX9" fmla="*/ 172813 w 361953"/>
                <a:gd name="connsiteY9" fmla="*/ 0 h 419100"/>
                <a:gd name="connsiteX10" fmla="*/ 156483 w 361953"/>
                <a:gd name="connsiteY10" fmla="*/ 0 h 419100"/>
                <a:gd name="connsiteX11" fmla="*/ 0 w 361953"/>
                <a:gd name="connsiteY11" fmla="*/ 156483 h 419100"/>
                <a:gd name="connsiteX12" fmla="*/ 0 w 361953"/>
                <a:gd name="connsiteY12" fmla="*/ 409575 h 419100"/>
                <a:gd name="connsiteX13" fmla="*/ 19050 w 361953"/>
                <a:gd name="connsiteY13" fmla="*/ 409575 h 419100"/>
                <a:gd name="connsiteX14" fmla="*/ 19050 w 361953"/>
                <a:gd name="connsiteY14" fmla="*/ 156483 h 419100"/>
                <a:gd name="connsiteX15" fmla="*/ 156483 w 361953"/>
                <a:gd name="connsiteY15" fmla="*/ 19050 h 419100"/>
                <a:gd name="connsiteX16" fmla="*/ 172813 w 361953"/>
                <a:gd name="connsiteY16" fmla="*/ 19050 h 419100"/>
                <a:gd name="connsiteX17" fmla="*/ 310242 w 361953"/>
                <a:gd name="connsiteY17" fmla="*/ 156483 h 419100"/>
                <a:gd name="connsiteX18" fmla="*/ 310242 w 361953"/>
                <a:gd name="connsiteY18" fmla="*/ 221800 h 419100"/>
                <a:gd name="connsiteX19" fmla="*/ 311247 w 361953"/>
                <a:gd name="connsiteY19" fmla="*/ 226061 h 419100"/>
                <a:gd name="connsiteX20" fmla="*/ 338328 w 361953"/>
                <a:gd name="connsiteY20" fmla="*/ 280216 h 419100"/>
                <a:gd name="connsiteX21" fmla="*/ 309734 w 361953"/>
                <a:gd name="connsiteY21" fmla="*/ 285937 h 419100"/>
                <a:gd name="connsiteX22" fmla="*/ 302080 w 361953"/>
                <a:gd name="connsiteY22" fmla="*/ 295275 h 419100"/>
                <a:gd name="connsiteX23" fmla="*/ 302080 w 361953"/>
                <a:gd name="connsiteY23" fmla="*/ 336100 h 419100"/>
                <a:gd name="connsiteX24" fmla="*/ 262617 w 361953"/>
                <a:gd name="connsiteY24" fmla="*/ 375558 h 419100"/>
                <a:gd name="connsiteX25" fmla="*/ 205467 w 361953"/>
                <a:gd name="connsiteY25" fmla="*/ 375558 h 419100"/>
                <a:gd name="connsiteX26" fmla="*/ 195942 w 361953"/>
                <a:gd name="connsiteY26" fmla="*/ 385079 h 419100"/>
                <a:gd name="connsiteX27" fmla="*/ 195942 w 361953"/>
                <a:gd name="connsiteY27" fmla="*/ 385083 h 419100"/>
                <a:gd name="connsiteX28" fmla="*/ 195942 w 361953"/>
                <a:gd name="connsiteY28" fmla="*/ 419100 h 419100"/>
                <a:gd name="connsiteX29" fmla="*/ 214992 w 361953"/>
                <a:gd name="connsiteY29" fmla="*/ 41910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1953" h="419100">
                  <a:moveTo>
                    <a:pt x="214992" y="394608"/>
                  </a:moveTo>
                  <a:lnTo>
                    <a:pt x="262617" y="394608"/>
                  </a:lnTo>
                  <a:cubicBezTo>
                    <a:pt x="294915" y="394572"/>
                    <a:pt x="321091" y="368399"/>
                    <a:pt x="321130" y="336100"/>
                  </a:cubicBezTo>
                  <a:lnTo>
                    <a:pt x="321130" y="303079"/>
                  </a:lnTo>
                  <a:lnTo>
                    <a:pt x="354295" y="296448"/>
                  </a:lnTo>
                  <a:cubicBezTo>
                    <a:pt x="359453" y="295416"/>
                    <a:pt x="362798" y="290400"/>
                    <a:pt x="361767" y="285242"/>
                  </a:cubicBezTo>
                  <a:cubicBezTo>
                    <a:pt x="361601" y="284411"/>
                    <a:pt x="361324" y="283606"/>
                    <a:pt x="360945" y="282848"/>
                  </a:cubicBezTo>
                  <a:lnTo>
                    <a:pt x="329292" y="219549"/>
                  </a:lnTo>
                  <a:lnTo>
                    <a:pt x="329292" y="156483"/>
                  </a:lnTo>
                  <a:cubicBezTo>
                    <a:pt x="329194" y="70102"/>
                    <a:pt x="259194" y="100"/>
                    <a:pt x="172813" y="0"/>
                  </a:cubicBezTo>
                  <a:lnTo>
                    <a:pt x="156483" y="0"/>
                  </a:lnTo>
                  <a:cubicBezTo>
                    <a:pt x="70101" y="99"/>
                    <a:pt x="99" y="70101"/>
                    <a:pt x="0" y="156483"/>
                  </a:cubicBezTo>
                  <a:lnTo>
                    <a:pt x="0" y="409575"/>
                  </a:lnTo>
                  <a:lnTo>
                    <a:pt x="19050" y="409575"/>
                  </a:lnTo>
                  <a:lnTo>
                    <a:pt x="19050" y="156483"/>
                  </a:lnTo>
                  <a:cubicBezTo>
                    <a:pt x="19136" y="80617"/>
                    <a:pt x="80617" y="19136"/>
                    <a:pt x="156483" y="19050"/>
                  </a:cubicBezTo>
                  <a:lnTo>
                    <a:pt x="172813" y="19050"/>
                  </a:lnTo>
                  <a:cubicBezTo>
                    <a:pt x="248678" y="19138"/>
                    <a:pt x="310157" y="80618"/>
                    <a:pt x="310242" y="156483"/>
                  </a:cubicBezTo>
                  <a:lnTo>
                    <a:pt x="310242" y="221800"/>
                  </a:lnTo>
                  <a:cubicBezTo>
                    <a:pt x="310242" y="223279"/>
                    <a:pt x="310585" y="224738"/>
                    <a:pt x="311247" y="226061"/>
                  </a:cubicBezTo>
                  <a:lnTo>
                    <a:pt x="338328" y="280216"/>
                  </a:lnTo>
                  <a:lnTo>
                    <a:pt x="309734" y="285937"/>
                  </a:lnTo>
                  <a:cubicBezTo>
                    <a:pt x="305284" y="286828"/>
                    <a:pt x="302081" y="290736"/>
                    <a:pt x="302080" y="295275"/>
                  </a:cubicBezTo>
                  <a:lnTo>
                    <a:pt x="302080" y="336100"/>
                  </a:lnTo>
                  <a:cubicBezTo>
                    <a:pt x="302054" y="357884"/>
                    <a:pt x="284400" y="375536"/>
                    <a:pt x="262617" y="375558"/>
                  </a:cubicBezTo>
                  <a:lnTo>
                    <a:pt x="205467" y="375558"/>
                  </a:lnTo>
                  <a:cubicBezTo>
                    <a:pt x="200207" y="375557"/>
                    <a:pt x="195943" y="379819"/>
                    <a:pt x="195942" y="385079"/>
                  </a:cubicBezTo>
                  <a:cubicBezTo>
                    <a:pt x="195942" y="385081"/>
                    <a:pt x="195942" y="385081"/>
                    <a:pt x="195942" y="385083"/>
                  </a:cubicBezTo>
                  <a:lnTo>
                    <a:pt x="195942" y="419100"/>
                  </a:lnTo>
                  <a:lnTo>
                    <a:pt x="214992" y="419100"/>
                  </a:lnTo>
                  <a:close/>
                </a:path>
              </a:pathLst>
            </a:custGeom>
            <a:grpFill/>
            <a:ln w="9525" cap="flat">
              <a:noFill/>
              <a:prstDash val="solid"/>
              <a:miter/>
            </a:ln>
          </p:spPr>
          <p:txBody>
            <a:bodyPr rtlCol="0" anchor="ctr"/>
            <a:lstStyle/>
            <a:p>
              <a:endParaRPr lang="en-US" dirty="0"/>
            </a:p>
          </p:txBody>
        </p:sp>
        <p:sp>
          <p:nvSpPr>
            <p:cNvPr id="76" name="Freeform: Shape 75">
              <a:extLst>
                <a:ext uri="{FF2B5EF4-FFF2-40B4-BE49-F238E27FC236}">
                  <a16:creationId xmlns:a16="http://schemas.microsoft.com/office/drawing/2014/main" id="{4D8A7927-1C57-37ED-2FAE-41CF6034094E}"/>
                </a:ext>
              </a:extLst>
            </p:cNvPr>
            <p:cNvSpPr/>
            <p:nvPr/>
          </p:nvSpPr>
          <p:spPr>
            <a:xfrm>
              <a:off x="1052420" y="4561115"/>
              <a:ext cx="589982" cy="590041"/>
            </a:xfrm>
            <a:custGeom>
              <a:avLst/>
              <a:gdLst>
                <a:gd name="connsiteX0" fmla="*/ 547952 w 589982"/>
                <a:gd name="connsiteY0" fmla="*/ 184788 h 590041"/>
                <a:gd name="connsiteX1" fmla="*/ 405227 w 589982"/>
                <a:gd name="connsiteY1" fmla="*/ 548221 h 590041"/>
                <a:gd name="connsiteX2" fmla="*/ 41793 w 589982"/>
                <a:gd name="connsiteY2" fmla="*/ 405495 h 590041"/>
                <a:gd name="connsiteX3" fmla="*/ 184519 w 589982"/>
                <a:gd name="connsiteY3" fmla="*/ 42062 h 590041"/>
                <a:gd name="connsiteX4" fmla="*/ 423606 w 589982"/>
                <a:gd name="connsiteY4" fmla="*/ 50898 h 590041"/>
                <a:gd name="connsiteX5" fmla="*/ 432508 w 589982"/>
                <a:gd name="connsiteY5" fmla="*/ 34062 h 590041"/>
                <a:gd name="connsiteX6" fmla="*/ 34062 w 589982"/>
                <a:gd name="connsiteY6" fmla="*/ 157534 h 590041"/>
                <a:gd name="connsiteX7" fmla="*/ 157534 w 589982"/>
                <a:gd name="connsiteY7" fmla="*/ 555980 h 590041"/>
                <a:gd name="connsiteX8" fmla="*/ 555980 w 589982"/>
                <a:gd name="connsiteY8" fmla="*/ 432508 h 590041"/>
                <a:gd name="connsiteX9" fmla="*/ 565411 w 589982"/>
                <a:gd name="connsiteY9" fmla="*/ 177160 h 59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9982" h="590041">
                  <a:moveTo>
                    <a:pt x="547952" y="184788"/>
                  </a:moveTo>
                  <a:cubicBezTo>
                    <a:pt x="608899" y="324560"/>
                    <a:pt x="544998" y="487274"/>
                    <a:pt x="405227" y="548221"/>
                  </a:cubicBezTo>
                  <a:cubicBezTo>
                    <a:pt x="265455" y="609169"/>
                    <a:pt x="102740" y="545268"/>
                    <a:pt x="41793" y="405495"/>
                  </a:cubicBezTo>
                  <a:cubicBezTo>
                    <a:pt x="-19154" y="265724"/>
                    <a:pt x="44747" y="103009"/>
                    <a:pt x="184519" y="42062"/>
                  </a:cubicBezTo>
                  <a:cubicBezTo>
                    <a:pt x="261418" y="8531"/>
                    <a:pt x="349392" y="11782"/>
                    <a:pt x="423606" y="50898"/>
                  </a:cubicBezTo>
                  <a:lnTo>
                    <a:pt x="432508" y="34062"/>
                  </a:lnTo>
                  <a:cubicBezTo>
                    <a:pt x="288384" y="-41870"/>
                    <a:pt x="109994" y="13410"/>
                    <a:pt x="34062" y="157534"/>
                  </a:cubicBezTo>
                  <a:cubicBezTo>
                    <a:pt x="-41870" y="301657"/>
                    <a:pt x="13410" y="480048"/>
                    <a:pt x="157534" y="555980"/>
                  </a:cubicBezTo>
                  <a:cubicBezTo>
                    <a:pt x="301657" y="631911"/>
                    <a:pt x="480047" y="576631"/>
                    <a:pt x="555980" y="432508"/>
                  </a:cubicBezTo>
                  <a:cubicBezTo>
                    <a:pt x="597741" y="353242"/>
                    <a:pt x="601211" y="259291"/>
                    <a:pt x="565411" y="177160"/>
                  </a:cubicBezTo>
                  <a:close/>
                </a:path>
              </a:pathLst>
            </a:custGeom>
            <a:grpFill/>
            <a:ln w="9525" cap="flat">
              <a:noFill/>
              <a:prstDash val="solid"/>
              <a:miter/>
            </a:ln>
          </p:spPr>
          <p:txBody>
            <a:bodyPr rtlCol="0" anchor="ctr"/>
            <a:lstStyle/>
            <a:p>
              <a:endParaRPr lang="en-US" dirty="0"/>
            </a:p>
          </p:txBody>
        </p:sp>
      </p:grpSp>
      <p:grpSp>
        <p:nvGrpSpPr>
          <p:cNvPr id="66" name="Group 65">
            <a:extLst>
              <a:ext uri="{FF2B5EF4-FFF2-40B4-BE49-F238E27FC236}">
                <a16:creationId xmlns:a16="http://schemas.microsoft.com/office/drawing/2014/main" id="{7FA8504C-920C-6D31-9961-E39BFCE458F6}"/>
              </a:ext>
            </a:extLst>
          </p:cNvPr>
          <p:cNvGrpSpPr/>
          <p:nvPr/>
        </p:nvGrpSpPr>
        <p:grpSpPr>
          <a:xfrm>
            <a:off x="6471332" y="2212585"/>
            <a:ext cx="608305" cy="823341"/>
            <a:chOff x="6418075" y="588536"/>
            <a:chExt cx="608305" cy="823341"/>
          </a:xfrm>
          <a:solidFill>
            <a:schemeClr val="bg1"/>
          </a:solidFill>
        </p:grpSpPr>
        <p:sp>
          <p:nvSpPr>
            <p:cNvPr id="14" name="Freeform: Shape 13">
              <a:extLst>
                <a:ext uri="{FF2B5EF4-FFF2-40B4-BE49-F238E27FC236}">
                  <a16:creationId xmlns:a16="http://schemas.microsoft.com/office/drawing/2014/main" id="{6A3550B2-1509-8C29-A691-765A90FE4D67}"/>
                </a:ext>
              </a:extLst>
            </p:cNvPr>
            <p:cNvSpPr/>
            <p:nvPr/>
          </p:nvSpPr>
          <p:spPr>
            <a:xfrm>
              <a:off x="6665105" y="699378"/>
              <a:ext cx="102908" cy="102908"/>
            </a:xfrm>
            <a:custGeom>
              <a:avLst/>
              <a:gdLst>
                <a:gd name="connsiteX0" fmla="*/ 51454 w 102908"/>
                <a:gd name="connsiteY0" fmla="*/ 102908 h 102908"/>
                <a:gd name="connsiteX1" fmla="*/ 0 w 102908"/>
                <a:gd name="connsiteY1" fmla="*/ 51454 h 102908"/>
                <a:gd name="connsiteX2" fmla="*/ 51454 w 102908"/>
                <a:gd name="connsiteY2" fmla="*/ 0 h 102908"/>
                <a:gd name="connsiteX3" fmla="*/ 102908 w 102908"/>
                <a:gd name="connsiteY3" fmla="*/ 51454 h 102908"/>
                <a:gd name="connsiteX4" fmla="*/ 51454 w 102908"/>
                <a:gd name="connsiteY4" fmla="*/ 102908 h 102908"/>
                <a:gd name="connsiteX5" fmla="*/ 51454 w 102908"/>
                <a:gd name="connsiteY5" fmla="*/ 9525 h 102908"/>
                <a:gd name="connsiteX6" fmla="*/ 9525 w 102908"/>
                <a:gd name="connsiteY6" fmla="*/ 51454 h 102908"/>
                <a:gd name="connsiteX7" fmla="*/ 51454 w 102908"/>
                <a:gd name="connsiteY7" fmla="*/ 93383 h 102908"/>
                <a:gd name="connsiteX8" fmla="*/ 93383 w 102908"/>
                <a:gd name="connsiteY8" fmla="*/ 51454 h 102908"/>
                <a:gd name="connsiteX9" fmla="*/ 51454 w 102908"/>
                <a:gd name="connsiteY9" fmla="*/ 9525 h 102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08" h="102908">
                  <a:moveTo>
                    <a:pt x="51454" y="102908"/>
                  </a:moveTo>
                  <a:cubicBezTo>
                    <a:pt x="23079" y="102908"/>
                    <a:pt x="0" y="79829"/>
                    <a:pt x="0" y="51454"/>
                  </a:cubicBezTo>
                  <a:cubicBezTo>
                    <a:pt x="0" y="23079"/>
                    <a:pt x="23079" y="0"/>
                    <a:pt x="51454" y="0"/>
                  </a:cubicBezTo>
                  <a:cubicBezTo>
                    <a:pt x="79829" y="0"/>
                    <a:pt x="102908" y="23079"/>
                    <a:pt x="102908" y="51454"/>
                  </a:cubicBezTo>
                  <a:cubicBezTo>
                    <a:pt x="102908" y="79829"/>
                    <a:pt x="79820" y="102908"/>
                    <a:pt x="51454" y="102908"/>
                  </a:cubicBezTo>
                  <a:close/>
                  <a:moveTo>
                    <a:pt x="51454" y="9525"/>
                  </a:moveTo>
                  <a:cubicBezTo>
                    <a:pt x="28337" y="9525"/>
                    <a:pt x="9525" y="28337"/>
                    <a:pt x="9525" y="51454"/>
                  </a:cubicBezTo>
                  <a:cubicBezTo>
                    <a:pt x="9525" y="74571"/>
                    <a:pt x="28337" y="93383"/>
                    <a:pt x="51454" y="93383"/>
                  </a:cubicBezTo>
                  <a:cubicBezTo>
                    <a:pt x="74571" y="93383"/>
                    <a:pt x="93383" y="74571"/>
                    <a:pt x="93383" y="51454"/>
                  </a:cubicBezTo>
                  <a:cubicBezTo>
                    <a:pt x="93383" y="28337"/>
                    <a:pt x="74571" y="9525"/>
                    <a:pt x="51454" y="9525"/>
                  </a:cubicBezTo>
                  <a:close/>
                </a:path>
              </a:pathLst>
            </a:custGeom>
            <a:grpFill/>
            <a:ln w="9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67EA53F8-291F-BDF9-F447-A0CA9DC25A6B}"/>
                </a:ext>
              </a:extLst>
            </p:cNvPr>
            <p:cNvSpPr/>
            <p:nvPr/>
          </p:nvSpPr>
          <p:spPr>
            <a:xfrm>
              <a:off x="6634311" y="665536"/>
              <a:ext cx="167544" cy="167544"/>
            </a:xfrm>
            <a:custGeom>
              <a:avLst/>
              <a:gdLst>
                <a:gd name="connsiteX0" fmla="*/ 83772 w 167544"/>
                <a:gd name="connsiteY0" fmla="*/ 167545 h 167544"/>
                <a:gd name="connsiteX1" fmla="*/ 0 w 167544"/>
                <a:gd name="connsiteY1" fmla="*/ 83772 h 167544"/>
                <a:gd name="connsiteX2" fmla="*/ 83772 w 167544"/>
                <a:gd name="connsiteY2" fmla="*/ 0 h 167544"/>
                <a:gd name="connsiteX3" fmla="*/ 167545 w 167544"/>
                <a:gd name="connsiteY3" fmla="*/ 83772 h 167544"/>
                <a:gd name="connsiteX4" fmla="*/ 83772 w 167544"/>
                <a:gd name="connsiteY4" fmla="*/ 167545 h 167544"/>
                <a:gd name="connsiteX5" fmla="*/ 83772 w 167544"/>
                <a:gd name="connsiteY5" fmla="*/ 9515 h 167544"/>
                <a:gd name="connsiteX6" fmla="*/ 9525 w 167544"/>
                <a:gd name="connsiteY6" fmla="*/ 83763 h 167544"/>
                <a:gd name="connsiteX7" fmla="*/ 83772 w 167544"/>
                <a:gd name="connsiteY7" fmla="*/ 158010 h 167544"/>
                <a:gd name="connsiteX8" fmla="*/ 158020 w 167544"/>
                <a:gd name="connsiteY8" fmla="*/ 83763 h 167544"/>
                <a:gd name="connsiteX9" fmla="*/ 83772 w 167544"/>
                <a:gd name="connsiteY9" fmla="*/ 9515 h 167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44" h="167544">
                  <a:moveTo>
                    <a:pt x="83772" y="167545"/>
                  </a:moveTo>
                  <a:cubicBezTo>
                    <a:pt x="37576" y="167545"/>
                    <a:pt x="0" y="129959"/>
                    <a:pt x="0" y="83772"/>
                  </a:cubicBezTo>
                  <a:cubicBezTo>
                    <a:pt x="0" y="37586"/>
                    <a:pt x="37586" y="0"/>
                    <a:pt x="83772" y="0"/>
                  </a:cubicBezTo>
                  <a:cubicBezTo>
                    <a:pt x="129959" y="0"/>
                    <a:pt x="167545" y="37586"/>
                    <a:pt x="167545" y="83772"/>
                  </a:cubicBezTo>
                  <a:cubicBezTo>
                    <a:pt x="167545" y="129959"/>
                    <a:pt x="129969" y="167545"/>
                    <a:pt x="83772" y="167545"/>
                  </a:cubicBezTo>
                  <a:close/>
                  <a:moveTo>
                    <a:pt x="83772" y="9515"/>
                  </a:moveTo>
                  <a:cubicBezTo>
                    <a:pt x="42834" y="9515"/>
                    <a:pt x="9525" y="42824"/>
                    <a:pt x="9525" y="83763"/>
                  </a:cubicBezTo>
                  <a:cubicBezTo>
                    <a:pt x="9525" y="124701"/>
                    <a:pt x="42834" y="158010"/>
                    <a:pt x="83772" y="158010"/>
                  </a:cubicBezTo>
                  <a:cubicBezTo>
                    <a:pt x="124711" y="158010"/>
                    <a:pt x="158020" y="124701"/>
                    <a:pt x="158020" y="83763"/>
                  </a:cubicBezTo>
                  <a:cubicBezTo>
                    <a:pt x="158020" y="42824"/>
                    <a:pt x="124711" y="9515"/>
                    <a:pt x="83772" y="9515"/>
                  </a:cubicBezTo>
                  <a:close/>
                </a:path>
              </a:pathLst>
            </a:custGeom>
            <a:grpFill/>
            <a:ln w="9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7C21D58B-EBF3-6ADF-2BA6-CACCFA473D03}"/>
                </a:ext>
              </a:extLst>
            </p:cNvPr>
            <p:cNvSpPr/>
            <p:nvPr/>
          </p:nvSpPr>
          <p:spPr>
            <a:xfrm>
              <a:off x="6694701" y="638504"/>
              <a:ext cx="46776" cy="38780"/>
            </a:xfrm>
            <a:custGeom>
              <a:avLst/>
              <a:gdLst>
                <a:gd name="connsiteX0" fmla="*/ 42013 w 46776"/>
                <a:gd name="connsiteY0" fmla="*/ 38776 h 38780"/>
                <a:gd name="connsiteX1" fmla="*/ 37298 w 46776"/>
                <a:gd name="connsiteY1" fmla="*/ 34690 h 38780"/>
                <a:gd name="connsiteX2" fmla="*/ 33707 w 46776"/>
                <a:gd name="connsiteY2" fmla="*/ 9525 h 38780"/>
                <a:gd name="connsiteX3" fmla="*/ 13057 w 46776"/>
                <a:gd name="connsiteY3" fmla="*/ 9525 h 38780"/>
                <a:gd name="connsiteX4" fmla="*/ 9476 w 46776"/>
                <a:gd name="connsiteY4" fmla="*/ 34681 h 38780"/>
                <a:gd name="connsiteX5" fmla="*/ 4094 w 46776"/>
                <a:gd name="connsiteY5" fmla="*/ 38729 h 38780"/>
                <a:gd name="connsiteX6" fmla="*/ 46 w 46776"/>
                <a:gd name="connsiteY6" fmla="*/ 33347 h 38780"/>
                <a:gd name="connsiteX7" fmla="*/ 4209 w 46776"/>
                <a:gd name="connsiteY7" fmla="*/ 4096 h 38780"/>
                <a:gd name="connsiteX8" fmla="*/ 8923 w 46776"/>
                <a:gd name="connsiteY8" fmla="*/ 0 h 38780"/>
                <a:gd name="connsiteX9" fmla="*/ 37841 w 46776"/>
                <a:gd name="connsiteY9" fmla="*/ 0 h 38780"/>
                <a:gd name="connsiteX10" fmla="*/ 42556 w 46776"/>
                <a:gd name="connsiteY10" fmla="*/ 4086 h 38780"/>
                <a:gd name="connsiteX11" fmla="*/ 46728 w 46776"/>
                <a:gd name="connsiteY11" fmla="*/ 33338 h 38780"/>
                <a:gd name="connsiteX12" fmla="*/ 42690 w 46776"/>
                <a:gd name="connsiteY12" fmla="*/ 38729 h 38780"/>
                <a:gd name="connsiteX13" fmla="*/ 42013 w 46776"/>
                <a:gd name="connsiteY13" fmla="*/ 38776 h 38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776" h="38780">
                  <a:moveTo>
                    <a:pt x="42013" y="38776"/>
                  </a:moveTo>
                  <a:cubicBezTo>
                    <a:pt x="39680" y="38776"/>
                    <a:pt x="37641" y="37062"/>
                    <a:pt x="37298" y="34690"/>
                  </a:cubicBezTo>
                  <a:lnTo>
                    <a:pt x="33707" y="9525"/>
                  </a:lnTo>
                  <a:lnTo>
                    <a:pt x="13057" y="9525"/>
                  </a:lnTo>
                  <a:lnTo>
                    <a:pt x="9476" y="34681"/>
                  </a:lnTo>
                  <a:cubicBezTo>
                    <a:pt x="9104" y="37281"/>
                    <a:pt x="6704" y="39119"/>
                    <a:pt x="4094" y="38729"/>
                  </a:cubicBezTo>
                  <a:cubicBezTo>
                    <a:pt x="1494" y="38357"/>
                    <a:pt x="-316" y="35947"/>
                    <a:pt x="46" y="33347"/>
                  </a:cubicBezTo>
                  <a:lnTo>
                    <a:pt x="4209" y="4096"/>
                  </a:lnTo>
                  <a:cubicBezTo>
                    <a:pt x="4542" y="1743"/>
                    <a:pt x="6552" y="0"/>
                    <a:pt x="8923" y="0"/>
                  </a:cubicBezTo>
                  <a:lnTo>
                    <a:pt x="37841" y="0"/>
                  </a:lnTo>
                  <a:cubicBezTo>
                    <a:pt x="40213" y="0"/>
                    <a:pt x="42223" y="1743"/>
                    <a:pt x="42556" y="4086"/>
                  </a:cubicBezTo>
                  <a:lnTo>
                    <a:pt x="46728" y="33338"/>
                  </a:lnTo>
                  <a:cubicBezTo>
                    <a:pt x="47100" y="35938"/>
                    <a:pt x="45290" y="38357"/>
                    <a:pt x="42690" y="38729"/>
                  </a:cubicBezTo>
                  <a:cubicBezTo>
                    <a:pt x="42461" y="38757"/>
                    <a:pt x="42232" y="38776"/>
                    <a:pt x="42013" y="38776"/>
                  </a:cubicBezTo>
                  <a:close/>
                </a:path>
              </a:pathLst>
            </a:custGeom>
            <a:grpFill/>
            <a:ln w="9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BB38416B-DC09-1087-B39D-EA34BD53CCE0}"/>
                </a:ext>
              </a:extLst>
            </p:cNvPr>
            <p:cNvSpPr/>
            <p:nvPr/>
          </p:nvSpPr>
          <p:spPr>
            <a:xfrm>
              <a:off x="6756000" y="659035"/>
              <a:ext cx="52203" cy="53021"/>
            </a:xfrm>
            <a:custGeom>
              <a:avLst/>
              <a:gdLst>
                <a:gd name="connsiteX0" fmla="*/ 28987 w 52203"/>
                <a:gd name="connsiteY0" fmla="*/ 53021 h 53021"/>
                <a:gd name="connsiteX1" fmla="*/ 26006 w 52203"/>
                <a:gd name="connsiteY1" fmla="*/ 51973 h 53021"/>
                <a:gd name="connsiteX2" fmla="*/ 25273 w 52203"/>
                <a:gd name="connsiteY2" fmla="*/ 45277 h 53021"/>
                <a:gd name="connsiteX3" fmla="*/ 41075 w 52203"/>
                <a:gd name="connsiteY3" fmla="*/ 25570 h 53021"/>
                <a:gd name="connsiteX4" fmla="*/ 26758 w 52203"/>
                <a:gd name="connsiteY4" fmla="*/ 11254 h 53021"/>
                <a:gd name="connsiteX5" fmla="*/ 7861 w 52203"/>
                <a:gd name="connsiteY5" fmla="*/ 27408 h 53021"/>
                <a:gd name="connsiteX6" fmla="*/ 1146 w 52203"/>
                <a:gd name="connsiteY6" fmla="*/ 26885 h 53021"/>
                <a:gd name="connsiteX7" fmla="*/ 1670 w 52203"/>
                <a:gd name="connsiteY7" fmla="*/ 20169 h 53021"/>
                <a:gd name="connsiteX8" fmla="*/ 23910 w 52203"/>
                <a:gd name="connsiteY8" fmla="*/ 1148 h 53021"/>
                <a:gd name="connsiteX9" fmla="*/ 30368 w 52203"/>
                <a:gd name="connsiteY9" fmla="*/ 1396 h 53021"/>
                <a:gd name="connsiteX10" fmla="*/ 50809 w 52203"/>
                <a:gd name="connsiteY10" fmla="*/ 21846 h 53021"/>
                <a:gd name="connsiteX11" fmla="*/ 51162 w 52203"/>
                <a:gd name="connsiteY11" fmla="*/ 28199 h 53021"/>
                <a:gd name="connsiteX12" fmla="*/ 32693 w 52203"/>
                <a:gd name="connsiteY12" fmla="*/ 51240 h 53021"/>
                <a:gd name="connsiteX13" fmla="*/ 28987 w 52203"/>
                <a:gd name="connsiteY13" fmla="*/ 53021 h 5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203" h="53021">
                  <a:moveTo>
                    <a:pt x="28987" y="53021"/>
                  </a:moveTo>
                  <a:cubicBezTo>
                    <a:pt x="27949" y="53021"/>
                    <a:pt x="26892" y="52678"/>
                    <a:pt x="26006" y="51973"/>
                  </a:cubicBezTo>
                  <a:cubicBezTo>
                    <a:pt x="23958" y="50326"/>
                    <a:pt x="23625" y="47335"/>
                    <a:pt x="25273" y="45277"/>
                  </a:cubicBezTo>
                  <a:lnTo>
                    <a:pt x="41075" y="25570"/>
                  </a:lnTo>
                  <a:lnTo>
                    <a:pt x="26758" y="11254"/>
                  </a:lnTo>
                  <a:lnTo>
                    <a:pt x="7861" y="27408"/>
                  </a:lnTo>
                  <a:cubicBezTo>
                    <a:pt x="5861" y="29113"/>
                    <a:pt x="2851" y="28894"/>
                    <a:pt x="1146" y="26885"/>
                  </a:cubicBezTo>
                  <a:cubicBezTo>
                    <a:pt x="-569" y="24894"/>
                    <a:pt x="-331" y="21884"/>
                    <a:pt x="1670" y="20169"/>
                  </a:cubicBezTo>
                  <a:lnTo>
                    <a:pt x="23910" y="1148"/>
                  </a:lnTo>
                  <a:cubicBezTo>
                    <a:pt x="25796" y="-481"/>
                    <a:pt x="28616" y="-357"/>
                    <a:pt x="30368" y="1396"/>
                  </a:cubicBezTo>
                  <a:lnTo>
                    <a:pt x="50809" y="21846"/>
                  </a:lnTo>
                  <a:cubicBezTo>
                    <a:pt x="52524" y="23560"/>
                    <a:pt x="52676" y="26294"/>
                    <a:pt x="51162" y="28199"/>
                  </a:cubicBezTo>
                  <a:lnTo>
                    <a:pt x="32693" y="51240"/>
                  </a:lnTo>
                  <a:cubicBezTo>
                    <a:pt x="31769" y="52412"/>
                    <a:pt x="30378" y="53021"/>
                    <a:pt x="28987" y="53021"/>
                  </a:cubicBezTo>
                  <a:close/>
                </a:path>
              </a:pathLst>
            </a:custGeom>
            <a:grpFill/>
            <a:ln w="9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472053A0-2AE2-C0E8-9279-79C48B766F9C}"/>
                </a:ext>
              </a:extLst>
            </p:cNvPr>
            <p:cNvSpPr/>
            <p:nvPr/>
          </p:nvSpPr>
          <p:spPr>
            <a:xfrm>
              <a:off x="6790018" y="727106"/>
              <a:ext cx="39222" cy="45957"/>
            </a:xfrm>
            <a:custGeom>
              <a:avLst/>
              <a:gdLst>
                <a:gd name="connsiteX0" fmla="*/ 4761 w 39222"/>
                <a:gd name="connsiteY0" fmla="*/ 45958 h 45957"/>
                <a:gd name="connsiteX1" fmla="*/ 56 w 39222"/>
                <a:gd name="connsiteY1" fmla="*/ 41910 h 45957"/>
                <a:gd name="connsiteX2" fmla="*/ 4047 w 39222"/>
                <a:gd name="connsiteY2" fmla="*/ 36490 h 45957"/>
                <a:gd name="connsiteX3" fmla="*/ 29707 w 39222"/>
                <a:gd name="connsiteY3" fmla="*/ 32575 h 45957"/>
                <a:gd name="connsiteX4" fmla="*/ 29707 w 39222"/>
                <a:gd name="connsiteY4" fmla="*/ 12058 h 45957"/>
                <a:gd name="connsiteX5" fmla="*/ 4647 w 39222"/>
                <a:gd name="connsiteY5" fmla="*/ 9496 h 45957"/>
                <a:gd name="connsiteX6" fmla="*/ 389 w 39222"/>
                <a:gd name="connsiteY6" fmla="*/ 4277 h 45957"/>
                <a:gd name="connsiteX7" fmla="*/ 5609 w 39222"/>
                <a:gd name="connsiteY7" fmla="*/ 19 h 45957"/>
                <a:gd name="connsiteX8" fmla="*/ 34946 w 39222"/>
                <a:gd name="connsiteY8" fmla="*/ 3010 h 45957"/>
                <a:gd name="connsiteX9" fmla="*/ 39223 w 39222"/>
                <a:gd name="connsiteY9" fmla="*/ 7753 h 45957"/>
                <a:gd name="connsiteX10" fmla="*/ 39223 w 39222"/>
                <a:gd name="connsiteY10" fmla="*/ 36671 h 45957"/>
                <a:gd name="connsiteX11" fmla="*/ 35175 w 39222"/>
                <a:gd name="connsiteY11" fmla="*/ 41376 h 45957"/>
                <a:gd name="connsiteX12" fmla="*/ 5466 w 39222"/>
                <a:gd name="connsiteY12" fmla="*/ 45910 h 45957"/>
                <a:gd name="connsiteX13" fmla="*/ 4761 w 39222"/>
                <a:gd name="connsiteY13" fmla="*/ 45958 h 4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222" h="45957">
                  <a:moveTo>
                    <a:pt x="4761" y="45958"/>
                  </a:moveTo>
                  <a:cubicBezTo>
                    <a:pt x="2447" y="45958"/>
                    <a:pt x="418" y="44272"/>
                    <a:pt x="56" y="41910"/>
                  </a:cubicBezTo>
                  <a:cubicBezTo>
                    <a:pt x="-344" y="39309"/>
                    <a:pt x="1447" y="36881"/>
                    <a:pt x="4047" y="36490"/>
                  </a:cubicBezTo>
                  <a:lnTo>
                    <a:pt x="29707" y="32575"/>
                  </a:lnTo>
                  <a:lnTo>
                    <a:pt x="29707" y="12058"/>
                  </a:lnTo>
                  <a:lnTo>
                    <a:pt x="4647" y="9496"/>
                  </a:lnTo>
                  <a:cubicBezTo>
                    <a:pt x="2028" y="9230"/>
                    <a:pt x="123" y="6896"/>
                    <a:pt x="389" y="4277"/>
                  </a:cubicBezTo>
                  <a:cubicBezTo>
                    <a:pt x="656" y="1667"/>
                    <a:pt x="3085" y="-210"/>
                    <a:pt x="5609" y="19"/>
                  </a:cubicBezTo>
                  <a:lnTo>
                    <a:pt x="34946" y="3010"/>
                  </a:lnTo>
                  <a:cubicBezTo>
                    <a:pt x="37375" y="3257"/>
                    <a:pt x="39223" y="5305"/>
                    <a:pt x="39223" y="7753"/>
                  </a:cubicBezTo>
                  <a:lnTo>
                    <a:pt x="39223" y="36671"/>
                  </a:lnTo>
                  <a:cubicBezTo>
                    <a:pt x="39223" y="39024"/>
                    <a:pt x="37508" y="41024"/>
                    <a:pt x="35175" y="41376"/>
                  </a:cubicBezTo>
                  <a:lnTo>
                    <a:pt x="5466" y="45910"/>
                  </a:lnTo>
                  <a:cubicBezTo>
                    <a:pt x="5238" y="45939"/>
                    <a:pt x="4999" y="45958"/>
                    <a:pt x="4761" y="45958"/>
                  </a:cubicBezTo>
                  <a:close/>
                </a:path>
              </a:pathLst>
            </a:custGeom>
            <a:grpFill/>
            <a:ln w="9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6889552-91B6-2C1F-94A3-DBD1D70B3EC9}"/>
                </a:ext>
              </a:extLst>
            </p:cNvPr>
            <p:cNvSpPr/>
            <p:nvPr/>
          </p:nvSpPr>
          <p:spPr>
            <a:xfrm>
              <a:off x="6754557" y="787226"/>
              <a:ext cx="53542" cy="52122"/>
            </a:xfrm>
            <a:custGeom>
              <a:avLst/>
              <a:gdLst>
                <a:gd name="connsiteX0" fmla="*/ 28316 w 53542"/>
                <a:gd name="connsiteY0" fmla="*/ 52123 h 52122"/>
                <a:gd name="connsiteX1" fmla="*/ 25439 w 53542"/>
                <a:gd name="connsiteY1" fmla="*/ 51151 h 52122"/>
                <a:gd name="connsiteX2" fmla="*/ 1884 w 53542"/>
                <a:gd name="connsiteY2" fmla="*/ 33273 h 52122"/>
                <a:gd name="connsiteX3" fmla="*/ 969 w 53542"/>
                <a:gd name="connsiteY3" fmla="*/ 26596 h 52122"/>
                <a:gd name="connsiteX4" fmla="*/ 7646 w 53542"/>
                <a:gd name="connsiteY4" fmla="*/ 25681 h 52122"/>
                <a:gd name="connsiteX5" fmla="*/ 27897 w 53542"/>
                <a:gd name="connsiteY5" fmla="*/ 41055 h 52122"/>
                <a:gd name="connsiteX6" fmla="*/ 42308 w 53542"/>
                <a:gd name="connsiteY6" fmla="*/ 26643 h 52122"/>
                <a:gd name="connsiteX7" fmla="*/ 26392 w 53542"/>
                <a:gd name="connsiteY7" fmla="*/ 7841 h 52122"/>
                <a:gd name="connsiteX8" fmla="*/ 26944 w 53542"/>
                <a:gd name="connsiteY8" fmla="*/ 1126 h 52122"/>
                <a:gd name="connsiteX9" fmla="*/ 33659 w 53542"/>
                <a:gd name="connsiteY9" fmla="*/ 1678 h 52122"/>
                <a:gd name="connsiteX10" fmla="*/ 52414 w 53542"/>
                <a:gd name="connsiteY10" fmla="*/ 23824 h 52122"/>
                <a:gd name="connsiteX11" fmla="*/ 52147 w 53542"/>
                <a:gd name="connsiteY11" fmla="*/ 30272 h 52122"/>
                <a:gd name="connsiteX12" fmla="*/ 31697 w 53542"/>
                <a:gd name="connsiteY12" fmla="*/ 50723 h 52122"/>
                <a:gd name="connsiteX13" fmla="*/ 28316 w 53542"/>
                <a:gd name="connsiteY13" fmla="*/ 52123 h 5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542" h="52122">
                  <a:moveTo>
                    <a:pt x="28316" y="52123"/>
                  </a:moveTo>
                  <a:cubicBezTo>
                    <a:pt x="27306" y="52123"/>
                    <a:pt x="26296" y="51799"/>
                    <a:pt x="25439" y="51151"/>
                  </a:cubicBezTo>
                  <a:lnTo>
                    <a:pt x="1884" y="33273"/>
                  </a:lnTo>
                  <a:cubicBezTo>
                    <a:pt x="-212" y="31682"/>
                    <a:pt x="-621" y="28691"/>
                    <a:pt x="969" y="26596"/>
                  </a:cubicBezTo>
                  <a:cubicBezTo>
                    <a:pt x="2560" y="24500"/>
                    <a:pt x="5541" y="24091"/>
                    <a:pt x="7646" y="25681"/>
                  </a:cubicBezTo>
                  <a:lnTo>
                    <a:pt x="27897" y="41055"/>
                  </a:lnTo>
                  <a:lnTo>
                    <a:pt x="42308" y="26643"/>
                  </a:lnTo>
                  <a:lnTo>
                    <a:pt x="26392" y="7841"/>
                  </a:lnTo>
                  <a:cubicBezTo>
                    <a:pt x="24687" y="5831"/>
                    <a:pt x="24944" y="2831"/>
                    <a:pt x="26944" y="1126"/>
                  </a:cubicBezTo>
                  <a:cubicBezTo>
                    <a:pt x="28954" y="-570"/>
                    <a:pt x="31964" y="-322"/>
                    <a:pt x="33659" y="1678"/>
                  </a:cubicBezTo>
                  <a:lnTo>
                    <a:pt x="52414" y="23824"/>
                  </a:lnTo>
                  <a:cubicBezTo>
                    <a:pt x="54014" y="25719"/>
                    <a:pt x="53900" y="28520"/>
                    <a:pt x="52147" y="30272"/>
                  </a:cubicBezTo>
                  <a:lnTo>
                    <a:pt x="31697" y="50723"/>
                  </a:lnTo>
                  <a:cubicBezTo>
                    <a:pt x="30764" y="51656"/>
                    <a:pt x="29535" y="52123"/>
                    <a:pt x="28316" y="52123"/>
                  </a:cubicBezTo>
                  <a:close/>
                </a:path>
              </a:pathLst>
            </a:custGeom>
            <a:grpFill/>
            <a:ln w="9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C8F16F91-CE65-1CED-30F3-58A1703CD650}"/>
                </a:ext>
              </a:extLst>
            </p:cNvPr>
            <p:cNvSpPr/>
            <p:nvPr/>
          </p:nvSpPr>
          <p:spPr>
            <a:xfrm>
              <a:off x="6694699" y="821336"/>
              <a:ext cx="46766" cy="38938"/>
            </a:xfrm>
            <a:custGeom>
              <a:avLst/>
              <a:gdLst>
                <a:gd name="connsiteX0" fmla="*/ 37843 w 46766"/>
                <a:gd name="connsiteY0" fmla="*/ 38939 h 38938"/>
                <a:gd name="connsiteX1" fmla="*/ 8925 w 46766"/>
                <a:gd name="connsiteY1" fmla="*/ 38939 h 38938"/>
                <a:gd name="connsiteX2" fmla="*/ 4211 w 46766"/>
                <a:gd name="connsiteY2" fmla="*/ 34843 h 38938"/>
                <a:gd name="connsiteX3" fmla="*/ 48 w 46766"/>
                <a:gd name="connsiteY3" fmla="*/ 5430 h 38938"/>
                <a:gd name="connsiteX4" fmla="*/ 4096 w 46766"/>
                <a:gd name="connsiteY4" fmla="*/ 48 h 38938"/>
                <a:gd name="connsiteX5" fmla="*/ 9478 w 46766"/>
                <a:gd name="connsiteY5" fmla="*/ 4096 h 38938"/>
                <a:gd name="connsiteX6" fmla="*/ 13059 w 46766"/>
                <a:gd name="connsiteY6" fmla="*/ 29414 h 38938"/>
                <a:gd name="connsiteX7" fmla="*/ 33700 w 46766"/>
                <a:gd name="connsiteY7" fmla="*/ 29414 h 38938"/>
                <a:gd name="connsiteX8" fmla="*/ 37291 w 46766"/>
                <a:gd name="connsiteY8" fmla="*/ 4096 h 38938"/>
                <a:gd name="connsiteX9" fmla="*/ 42673 w 46766"/>
                <a:gd name="connsiteY9" fmla="*/ 48 h 38938"/>
                <a:gd name="connsiteX10" fmla="*/ 46721 w 46766"/>
                <a:gd name="connsiteY10" fmla="*/ 5430 h 38938"/>
                <a:gd name="connsiteX11" fmla="*/ 42549 w 46766"/>
                <a:gd name="connsiteY11" fmla="*/ 34843 h 38938"/>
                <a:gd name="connsiteX12" fmla="*/ 37843 w 46766"/>
                <a:gd name="connsiteY12" fmla="*/ 38939 h 38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766" h="38938">
                  <a:moveTo>
                    <a:pt x="37843" y="38939"/>
                  </a:moveTo>
                  <a:lnTo>
                    <a:pt x="8925" y="38939"/>
                  </a:lnTo>
                  <a:cubicBezTo>
                    <a:pt x="6554" y="38939"/>
                    <a:pt x="4544" y="37196"/>
                    <a:pt x="4211" y="34843"/>
                  </a:cubicBezTo>
                  <a:lnTo>
                    <a:pt x="48" y="5430"/>
                  </a:lnTo>
                  <a:cubicBezTo>
                    <a:pt x="-323" y="2829"/>
                    <a:pt x="1496" y="420"/>
                    <a:pt x="4096" y="48"/>
                  </a:cubicBezTo>
                  <a:cubicBezTo>
                    <a:pt x="6697" y="-323"/>
                    <a:pt x="9106" y="1496"/>
                    <a:pt x="9478" y="4096"/>
                  </a:cubicBezTo>
                  <a:lnTo>
                    <a:pt x="13059" y="29414"/>
                  </a:lnTo>
                  <a:lnTo>
                    <a:pt x="33700" y="29414"/>
                  </a:lnTo>
                  <a:lnTo>
                    <a:pt x="37291" y="4096"/>
                  </a:lnTo>
                  <a:cubicBezTo>
                    <a:pt x="37662" y="1496"/>
                    <a:pt x="40063" y="-295"/>
                    <a:pt x="42673" y="48"/>
                  </a:cubicBezTo>
                  <a:cubicBezTo>
                    <a:pt x="45273" y="420"/>
                    <a:pt x="47083" y="2829"/>
                    <a:pt x="46721" y="5430"/>
                  </a:cubicBezTo>
                  <a:lnTo>
                    <a:pt x="42549" y="34843"/>
                  </a:lnTo>
                  <a:cubicBezTo>
                    <a:pt x="42225" y="37186"/>
                    <a:pt x="40215" y="38939"/>
                    <a:pt x="37843" y="38939"/>
                  </a:cubicBezTo>
                  <a:close/>
                </a:path>
              </a:pathLst>
            </a:custGeom>
            <a:grpFill/>
            <a:ln w="9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769F7C57-1FF8-703D-C25B-376054840563}"/>
                </a:ext>
              </a:extLst>
            </p:cNvPr>
            <p:cNvSpPr/>
            <p:nvPr/>
          </p:nvSpPr>
          <p:spPr>
            <a:xfrm>
              <a:off x="6627639" y="785573"/>
              <a:ext cx="51984" cy="54051"/>
            </a:xfrm>
            <a:custGeom>
              <a:avLst/>
              <a:gdLst>
                <a:gd name="connsiteX0" fmla="*/ 25208 w 51984"/>
                <a:gd name="connsiteY0" fmla="*/ 54051 h 54051"/>
                <a:gd name="connsiteX1" fmla="*/ 21836 w 51984"/>
                <a:gd name="connsiteY1" fmla="*/ 52661 h 54051"/>
                <a:gd name="connsiteX2" fmla="*/ 1395 w 51984"/>
                <a:gd name="connsiteY2" fmla="*/ 32220 h 54051"/>
                <a:gd name="connsiteX3" fmla="*/ 957 w 51984"/>
                <a:gd name="connsiteY3" fmla="*/ 25991 h 54051"/>
                <a:gd name="connsiteX4" fmla="*/ 19112 w 51984"/>
                <a:gd name="connsiteY4" fmla="*/ 1902 h 54051"/>
                <a:gd name="connsiteX5" fmla="*/ 25779 w 51984"/>
                <a:gd name="connsiteY5" fmla="*/ 959 h 54051"/>
                <a:gd name="connsiteX6" fmla="*/ 26722 w 51984"/>
                <a:gd name="connsiteY6" fmla="*/ 7627 h 54051"/>
                <a:gd name="connsiteX7" fmla="*/ 11054 w 51984"/>
                <a:gd name="connsiteY7" fmla="*/ 28410 h 54051"/>
                <a:gd name="connsiteX8" fmla="*/ 25408 w 51984"/>
                <a:gd name="connsiteY8" fmla="*/ 42764 h 54051"/>
                <a:gd name="connsiteX9" fmla="*/ 44067 w 51984"/>
                <a:gd name="connsiteY9" fmla="*/ 26296 h 54051"/>
                <a:gd name="connsiteX10" fmla="*/ 50792 w 51984"/>
                <a:gd name="connsiteY10" fmla="*/ 26715 h 54051"/>
                <a:gd name="connsiteX11" fmla="*/ 50373 w 51984"/>
                <a:gd name="connsiteY11" fmla="*/ 33439 h 54051"/>
                <a:gd name="connsiteX12" fmla="*/ 28361 w 51984"/>
                <a:gd name="connsiteY12" fmla="*/ 52861 h 54051"/>
                <a:gd name="connsiteX13" fmla="*/ 25208 w 51984"/>
                <a:gd name="connsiteY13" fmla="*/ 54051 h 54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984" h="54051">
                  <a:moveTo>
                    <a:pt x="25208" y="54051"/>
                  </a:moveTo>
                  <a:cubicBezTo>
                    <a:pt x="23989" y="54051"/>
                    <a:pt x="22770" y="53585"/>
                    <a:pt x="21836" y="52661"/>
                  </a:cubicBezTo>
                  <a:lnTo>
                    <a:pt x="1395" y="32220"/>
                  </a:lnTo>
                  <a:cubicBezTo>
                    <a:pt x="-281" y="30544"/>
                    <a:pt x="-471" y="27877"/>
                    <a:pt x="957" y="25991"/>
                  </a:cubicBezTo>
                  <a:lnTo>
                    <a:pt x="19112" y="1902"/>
                  </a:lnTo>
                  <a:cubicBezTo>
                    <a:pt x="20703" y="-193"/>
                    <a:pt x="23674" y="-632"/>
                    <a:pt x="25779" y="959"/>
                  </a:cubicBezTo>
                  <a:cubicBezTo>
                    <a:pt x="27884" y="2550"/>
                    <a:pt x="28304" y="5531"/>
                    <a:pt x="26722" y="7627"/>
                  </a:cubicBezTo>
                  <a:lnTo>
                    <a:pt x="11054" y="28410"/>
                  </a:lnTo>
                  <a:lnTo>
                    <a:pt x="25408" y="42764"/>
                  </a:lnTo>
                  <a:lnTo>
                    <a:pt x="44067" y="26296"/>
                  </a:lnTo>
                  <a:cubicBezTo>
                    <a:pt x="46039" y="24562"/>
                    <a:pt x="49039" y="24743"/>
                    <a:pt x="50792" y="26715"/>
                  </a:cubicBezTo>
                  <a:cubicBezTo>
                    <a:pt x="52535" y="28686"/>
                    <a:pt x="52345" y="31696"/>
                    <a:pt x="50373" y="33439"/>
                  </a:cubicBezTo>
                  <a:lnTo>
                    <a:pt x="28361" y="52861"/>
                  </a:lnTo>
                  <a:cubicBezTo>
                    <a:pt x="27456" y="53661"/>
                    <a:pt x="26332" y="54051"/>
                    <a:pt x="25208" y="54051"/>
                  </a:cubicBezTo>
                  <a:close/>
                </a:path>
              </a:pathLst>
            </a:custGeom>
            <a:grpFill/>
            <a:ln w="9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93EBE65-7FDF-45A6-C34D-4393960F141C}"/>
                </a:ext>
              </a:extLst>
            </p:cNvPr>
            <p:cNvSpPr/>
            <p:nvPr/>
          </p:nvSpPr>
          <p:spPr>
            <a:xfrm>
              <a:off x="6606708" y="727102"/>
              <a:ext cx="39067" cy="43257"/>
            </a:xfrm>
            <a:custGeom>
              <a:avLst/>
              <a:gdLst>
                <a:gd name="connsiteX0" fmla="*/ 34061 w 39067"/>
                <a:gd name="connsiteY0" fmla="*/ 43257 h 43257"/>
                <a:gd name="connsiteX1" fmla="*/ 33757 w 39067"/>
                <a:gd name="connsiteY1" fmla="*/ 43248 h 43257"/>
                <a:gd name="connsiteX2" fmla="*/ 4467 w 39067"/>
                <a:gd name="connsiteY2" fmla="*/ 41419 h 43257"/>
                <a:gd name="connsiteX3" fmla="*/ 0 w 39067"/>
                <a:gd name="connsiteY3" fmla="*/ 36666 h 43257"/>
                <a:gd name="connsiteX4" fmla="*/ 0 w 39067"/>
                <a:gd name="connsiteY4" fmla="*/ 7748 h 43257"/>
                <a:gd name="connsiteX5" fmla="*/ 4286 w 39067"/>
                <a:gd name="connsiteY5" fmla="*/ 3004 h 43257"/>
                <a:gd name="connsiteX6" fmla="*/ 33823 w 39067"/>
                <a:gd name="connsiteY6" fmla="*/ 14 h 43257"/>
                <a:gd name="connsiteX7" fmla="*/ 39043 w 39067"/>
                <a:gd name="connsiteY7" fmla="*/ 4271 h 43257"/>
                <a:gd name="connsiteX8" fmla="*/ 34785 w 39067"/>
                <a:gd name="connsiteY8" fmla="*/ 9491 h 43257"/>
                <a:gd name="connsiteX9" fmla="*/ 9535 w 39067"/>
                <a:gd name="connsiteY9" fmla="*/ 12053 h 43257"/>
                <a:gd name="connsiteX10" fmla="*/ 9535 w 39067"/>
                <a:gd name="connsiteY10" fmla="*/ 32189 h 43257"/>
                <a:gd name="connsiteX11" fmla="*/ 34357 w 39067"/>
                <a:gd name="connsiteY11" fmla="*/ 33742 h 43257"/>
                <a:gd name="connsiteX12" fmla="*/ 38814 w 39067"/>
                <a:gd name="connsiteY12" fmla="*/ 38790 h 43257"/>
                <a:gd name="connsiteX13" fmla="*/ 34061 w 39067"/>
                <a:gd name="connsiteY13" fmla="*/ 43257 h 4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067" h="43257">
                  <a:moveTo>
                    <a:pt x="34061" y="43257"/>
                  </a:moveTo>
                  <a:cubicBezTo>
                    <a:pt x="33957" y="43257"/>
                    <a:pt x="33861" y="43257"/>
                    <a:pt x="33757" y="43248"/>
                  </a:cubicBezTo>
                  <a:lnTo>
                    <a:pt x="4467" y="41419"/>
                  </a:lnTo>
                  <a:cubicBezTo>
                    <a:pt x="1953" y="41257"/>
                    <a:pt x="0" y="39180"/>
                    <a:pt x="0" y="36666"/>
                  </a:cubicBezTo>
                  <a:lnTo>
                    <a:pt x="0" y="7748"/>
                  </a:lnTo>
                  <a:cubicBezTo>
                    <a:pt x="0" y="5300"/>
                    <a:pt x="1848" y="3252"/>
                    <a:pt x="4286" y="3004"/>
                  </a:cubicBezTo>
                  <a:lnTo>
                    <a:pt x="33823" y="14"/>
                  </a:lnTo>
                  <a:cubicBezTo>
                    <a:pt x="36481" y="-177"/>
                    <a:pt x="38776" y="1661"/>
                    <a:pt x="39043" y="4271"/>
                  </a:cubicBezTo>
                  <a:cubicBezTo>
                    <a:pt x="39310" y="6881"/>
                    <a:pt x="37405" y="9224"/>
                    <a:pt x="34785" y="9491"/>
                  </a:cubicBezTo>
                  <a:lnTo>
                    <a:pt x="9535" y="12053"/>
                  </a:lnTo>
                  <a:lnTo>
                    <a:pt x="9535" y="32189"/>
                  </a:lnTo>
                  <a:lnTo>
                    <a:pt x="34357" y="33742"/>
                  </a:lnTo>
                  <a:cubicBezTo>
                    <a:pt x="36976" y="33903"/>
                    <a:pt x="38976" y="36161"/>
                    <a:pt x="38814" y="38790"/>
                  </a:cubicBezTo>
                  <a:cubicBezTo>
                    <a:pt x="38652" y="41314"/>
                    <a:pt x="36557" y="43257"/>
                    <a:pt x="34061" y="43257"/>
                  </a:cubicBezTo>
                  <a:close/>
                </a:path>
              </a:pathLst>
            </a:custGeom>
            <a:grpFill/>
            <a:ln w="9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09EE30CF-7B61-FBAB-9519-4A66D24E86B9}"/>
                </a:ext>
              </a:extLst>
            </p:cNvPr>
            <p:cNvSpPr/>
            <p:nvPr/>
          </p:nvSpPr>
          <p:spPr>
            <a:xfrm>
              <a:off x="6628028" y="659310"/>
              <a:ext cx="54044" cy="51260"/>
            </a:xfrm>
            <a:custGeom>
              <a:avLst/>
              <a:gdLst>
                <a:gd name="connsiteX0" fmla="*/ 24104 w 54044"/>
                <a:gd name="connsiteY0" fmla="*/ 51261 h 51260"/>
                <a:gd name="connsiteX1" fmla="*/ 20580 w 54044"/>
                <a:gd name="connsiteY1" fmla="*/ 49699 h 51260"/>
                <a:gd name="connsiteX2" fmla="*/ 1235 w 54044"/>
                <a:gd name="connsiteY2" fmla="*/ 28391 h 51260"/>
                <a:gd name="connsiteX3" fmla="*/ 1397 w 54044"/>
                <a:gd name="connsiteY3" fmla="*/ 21828 h 51260"/>
                <a:gd name="connsiteX4" fmla="*/ 21837 w 54044"/>
                <a:gd name="connsiteY4" fmla="*/ 1388 h 51260"/>
                <a:gd name="connsiteX5" fmla="*/ 28010 w 54044"/>
                <a:gd name="connsiteY5" fmla="*/ 911 h 51260"/>
                <a:gd name="connsiteX6" fmla="*/ 52089 w 54044"/>
                <a:gd name="connsiteY6" fmla="*/ 18485 h 51260"/>
                <a:gd name="connsiteX7" fmla="*/ 53127 w 54044"/>
                <a:gd name="connsiteY7" fmla="*/ 25143 h 51260"/>
                <a:gd name="connsiteX8" fmla="*/ 46469 w 54044"/>
                <a:gd name="connsiteY8" fmla="*/ 26181 h 51260"/>
                <a:gd name="connsiteX9" fmla="*/ 25676 w 54044"/>
                <a:gd name="connsiteY9" fmla="*/ 11017 h 51260"/>
                <a:gd name="connsiteX10" fmla="*/ 11322 w 54044"/>
                <a:gd name="connsiteY10" fmla="*/ 25372 h 51260"/>
                <a:gd name="connsiteX11" fmla="*/ 27610 w 54044"/>
                <a:gd name="connsiteY11" fmla="*/ 43326 h 51260"/>
                <a:gd name="connsiteX12" fmla="*/ 27286 w 54044"/>
                <a:gd name="connsiteY12" fmla="*/ 50051 h 51260"/>
                <a:gd name="connsiteX13" fmla="*/ 24104 w 54044"/>
                <a:gd name="connsiteY13" fmla="*/ 51261 h 5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044" h="51260">
                  <a:moveTo>
                    <a:pt x="24104" y="51261"/>
                  </a:moveTo>
                  <a:cubicBezTo>
                    <a:pt x="22809" y="51261"/>
                    <a:pt x="21523" y="50737"/>
                    <a:pt x="20580" y="49699"/>
                  </a:cubicBezTo>
                  <a:lnTo>
                    <a:pt x="1235" y="28391"/>
                  </a:lnTo>
                  <a:cubicBezTo>
                    <a:pt x="-470" y="26515"/>
                    <a:pt x="-403" y="23619"/>
                    <a:pt x="1397" y="21828"/>
                  </a:cubicBezTo>
                  <a:lnTo>
                    <a:pt x="21837" y="1388"/>
                  </a:lnTo>
                  <a:cubicBezTo>
                    <a:pt x="23495" y="-270"/>
                    <a:pt x="26114" y="-460"/>
                    <a:pt x="28010" y="911"/>
                  </a:cubicBezTo>
                  <a:lnTo>
                    <a:pt x="52089" y="18485"/>
                  </a:lnTo>
                  <a:cubicBezTo>
                    <a:pt x="54213" y="20038"/>
                    <a:pt x="54680" y="23019"/>
                    <a:pt x="53127" y="25143"/>
                  </a:cubicBezTo>
                  <a:cubicBezTo>
                    <a:pt x="51575" y="27258"/>
                    <a:pt x="48612" y="27724"/>
                    <a:pt x="46469" y="26181"/>
                  </a:cubicBezTo>
                  <a:lnTo>
                    <a:pt x="25676" y="11017"/>
                  </a:lnTo>
                  <a:lnTo>
                    <a:pt x="11322" y="25372"/>
                  </a:lnTo>
                  <a:lnTo>
                    <a:pt x="27610" y="43326"/>
                  </a:lnTo>
                  <a:cubicBezTo>
                    <a:pt x="29381" y="45279"/>
                    <a:pt x="29229" y="48289"/>
                    <a:pt x="27286" y="50051"/>
                  </a:cubicBezTo>
                  <a:cubicBezTo>
                    <a:pt x="26390" y="50851"/>
                    <a:pt x="25247" y="51261"/>
                    <a:pt x="24104" y="51261"/>
                  </a:cubicBezTo>
                  <a:close/>
                </a:path>
              </a:pathLst>
            </a:custGeom>
            <a:grpFill/>
            <a:ln w="9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79ABF9DE-EE96-D257-48C3-B9F0BEED7727}"/>
                </a:ext>
              </a:extLst>
            </p:cNvPr>
            <p:cNvSpPr/>
            <p:nvPr/>
          </p:nvSpPr>
          <p:spPr>
            <a:xfrm>
              <a:off x="6693528" y="725525"/>
              <a:ext cx="49110" cy="49110"/>
            </a:xfrm>
            <a:custGeom>
              <a:avLst/>
              <a:gdLst>
                <a:gd name="connsiteX0" fmla="*/ 24555 w 49110"/>
                <a:gd name="connsiteY0" fmla="*/ 49111 h 49110"/>
                <a:gd name="connsiteX1" fmla="*/ 0 w 49110"/>
                <a:gd name="connsiteY1" fmla="*/ 24555 h 49110"/>
                <a:gd name="connsiteX2" fmla="*/ 24555 w 49110"/>
                <a:gd name="connsiteY2" fmla="*/ 0 h 49110"/>
                <a:gd name="connsiteX3" fmla="*/ 49111 w 49110"/>
                <a:gd name="connsiteY3" fmla="*/ 24555 h 49110"/>
                <a:gd name="connsiteX4" fmla="*/ 24555 w 49110"/>
                <a:gd name="connsiteY4" fmla="*/ 49111 h 49110"/>
                <a:gd name="connsiteX5" fmla="*/ 24555 w 49110"/>
                <a:gd name="connsiteY5" fmla="*/ 9525 h 49110"/>
                <a:gd name="connsiteX6" fmla="*/ 9525 w 49110"/>
                <a:gd name="connsiteY6" fmla="*/ 24555 h 49110"/>
                <a:gd name="connsiteX7" fmla="*/ 24555 w 49110"/>
                <a:gd name="connsiteY7" fmla="*/ 39586 h 49110"/>
                <a:gd name="connsiteX8" fmla="*/ 39586 w 49110"/>
                <a:gd name="connsiteY8" fmla="*/ 24555 h 49110"/>
                <a:gd name="connsiteX9" fmla="*/ 24555 w 49110"/>
                <a:gd name="connsiteY9" fmla="*/ 9525 h 49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110" h="49110">
                  <a:moveTo>
                    <a:pt x="24555" y="49111"/>
                  </a:moveTo>
                  <a:cubicBezTo>
                    <a:pt x="11020" y="49111"/>
                    <a:pt x="0" y="38090"/>
                    <a:pt x="0" y="24555"/>
                  </a:cubicBezTo>
                  <a:cubicBezTo>
                    <a:pt x="0" y="11020"/>
                    <a:pt x="11020" y="0"/>
                    <a:pt x="24555" y="0"/>
                  </a:cubicBezTo>
                  <a:cubicBezTo>
                    <a:pt x="38090" y="0"/>
                    <a:pt x="49111" y="11020"/>
                    <a:pt x="49111" y="24555"/>
                  </a:cubicBezTo>
                  <a:cubicBezTo>
                    <a:pt x="49111" y="38090"/>
                    <a:pt x="38100" y="49111"/>
                    <a:pt x="24555" y="49111"/>
                  </a:cubicBezTo>
                  <a:close/>
                  <a:moveTo>
                    <a:pt x="24555" y="9525"/>
                  </a:moveTo>
                  <a:cubicBezTo>
                    <a:pt x="16269" y="9525"/>
                    <a:pt x="9525" y="16269"/>
                    <a:pt x="9525" y="24555"/>
                  </a:cubicBezTo>
                  <a:cubicBezTo>
                    <a:pt x="9525" y="32842"/>
                    <a:pt x="16269" y="39586"/>
                    <a:pt x="24555" y="39586"/>
                  </a:cubicBezTo>
                  <a:cubicBezTo>
                    <a:pt x="32842" y="39586"/>
                    <a:pt x="39586" y="32842"/>
                    <a:pt x="39586" y="24555"/>
                  </a:cubicBezTo>
                  <a:cubicBezTo>
                    <a:pt x="39586" y="16269"/>
                    <a:pt x="32852" y="9525"/>
                    <a:pt x="24555" y="9525"/>
                  </a:cubicBezTo>
                  <a:close/>
                </a:path>
              </a:pathLst>
            </a:custGeom>
            <a:grpFill/>
            <a:ln w="9525" cap="flat">
              <a:noFill/>
              <a:prstDash val="solid"/>
              <a:miter/>
            </a:ln>
          </p:spPr>
          <p:txBody>
            <a:bodyPr rtlCol="0" anchor="ctr"/>
            <a:lstStyle/>
            <a:p>
              <a:endParaRPr lang="en-US" dirty="0"/>
            </a:p>
          </p:txBody>
        </p:sp>
        <p:grpSp>
          <p:nvGrpSpPr>
            <p:cNvPr id="37" name="Graphic 9">
              <a:extLst>
                <a:ext uri="{FF2B5EF4-FFF2-40B4-BE49-F238E27FC236}">
                  <a16:creationId xmlns:a16="http://schemas.microsoft.com/office/drawing/2014/main" id="{36A511C1-BA72-FB3D-CA7B-CBB2107433CF}"/>
                </a:ext>
              </a:extLst>
            </p:cNvPr>
            <p:cNvGrpSpPr/>
            <p:nvPr/>
          </p:nvGrpSpPr>
          <p:grpSpPr>
            <a:xfrm>
              <a:off x="6797512" y="776045"/>
              <a:ext cx="133350" cy="132902"/>
              <a:chOff x="6797512" y="776045"/>
              <a:chExt cx="133350" cy="132902"/>
            </a:xfrm>
            <a:grpFill/>
          </p:grpSpPr>
          <p:sp>
            <p:nvSpPr>
              <p:cNvPr id="44" name="Freeform: Shape 43">
                <a:extLst>
                  <a:ext uri="{FF2B5EF4-FFF2-40B4-BE49-F238E27FC236}">
                    <a16:creationId xmlns:a16="http://schemas.microsoft.com/office/drawing/2014/main" id="{7213EB65-E727-BE35-D127-3D85F961FDF7}"/>
                  </a:ext>
                </a:extLst>
              </p:cNvPr>
              <p:cNvSpPr/>
              <p:nvPr/>
            </p:nvSpPr>
            <p:spPr>
              <a:xfrm>
                <a:off x="6832507" y="812526"/>
                <a:ext cx="61664" cy="61664"/>
              </a:xfrm>
              <a:custGeom>
                <a:avLst/>
                <a:gdLst>
                  <a:gd name="connsiteX0" fmla="*/ 30832 w 61664"/>
                  <a:gd name="connsiteY0" fmla="*/ 0 h 61664"/>
                  <a:gd name="connsiteX1" fmla="*/ 0 w 61664"/>
                  <a:gd name="connsiteY1" fmla="*/ 30832 h 61664"/>
                  <a:gd name="connsiteX2" fmla="*/ 30832 w 61664"/>
                  <a:gd name="connsiteY2" fmla="*/ 61665 h 61664"/>
                  <a:gd name="connsiteX3" fmla="*/ 61665 w 61664"/>
                  <a:gd name="connsiteY3" fmla="*/ 30832 h 61664"/>
                  <a:gd name="connsiteX4" fmla="*/ 30832 w 61664"/>
                  <a:gd name="connsiteY4" fmla="*/ 0 h 61664"/>
                  <a:gd name="connsiteX5" fmla="*/ 30832 w 61664"/>
                  <a:gd name="connsiteY5" fmla="*/ 55959 h 61664"/>
                  <a:gd name="connsiteX6" fmla="*/ 5705 w 61664"/>
                  <a:gd name="connsiteY6" fmla="*/ 30832 h 61664"/>
                  <a:gd name="connsiteX7" fmla="*/ 30832 w 61664"/>
                  <a:gd name="connsiteY7" fmla="*/ 5696 h 61664"/>
                  <a:gd name="connsiteX8" fmla="*/ 55959 w 61664"/>
                  <a:gd name="connsiteY8" fmla="*/ 30832 h 61664"/>
                  <a:gd name="connsiteX9" fmla="*/ 30832 w 61664"/>
                  <a:gd name="connsiteY9" fmla="*/ 55959 h 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664" h="61664">
                    <a:moveTo>
                      <a:pt x="30832" y="0"/>
                    </a:moveTo>
                    <a:cubicBezTo>
                      <a:pt x="13830" y="0"/>
                      <a:pt x="0" y="13830"/>
                      <a:pt x="0" y="30832"/>
                    </a:cubicBezTo>
                    <a:cubicBezTo>
                      <a:pt x="0" y="47835"/>
                      <a:pt x="13830" y="61665"/>
                      <a:pt x="30832" y="61665"/>
                    </a:cubicBezTo>
                    <a:cubicBezTo>
                      <a:pt x="47835" y="61665"/>
                      <a:pt x="61665" y="47835"/>
                      <a:pt x="61665" y="30832"/>
                    </a:cubicBezTo>
                    <a:cubicBezTo>
                      <a:pt x="61655" y="13830"/>
                      <a:pt x="47825" y="0"/>
                      <a:pt x="30832" y="0"/>
                    </a:cubicBezTo>
                    <a:close/>
                    <a:moveTo>
                      <a:pt x="30832" y="55959"/>
                    </a:moveTo>
                    <a:cubicBezTo>
                      <a:pt x="16974" y="55959"/>
                      <a:pt x="5705" y="44691"/>
                      <a:pt x="5705" y="30832"/>
                    </a:cubicBezTo>
                    <a:cubicBezTo>
                      <a:pt x="5705" y="16974"/>
                      <a:pt x="16983" y="5696"/>
                      <a:pt x="30832" y="5696"/>
                    </a:cubicBezTo>
                    <a:cubicBezTo>
                      <a:pt x="44682" y="5696"/>
                      <a:pt x="55959" y="16974"/>
                      <a:pt x="55959" y="30832"/>
                    </a:cubicBezTo>
                    <a:cubicBezTo>
                      <a:pt x="55959" y="44691"/>
                      <a:pt x="44672" y="55959"/>
                      <a:pt x="30832" y="55959"/>
                    </a:cubicBezTo>
                    <a:close/>
                  </a:path>
                </a:pathLst>
              </a:custGeom>
              <a:grpFill/>
              <a:ln w="9525" cap="flat">
                <a:noFill/>
                <a:prstDash val="solid"/>
                <a:miter/>
              </a:ln>
            </p:spPr>
            <p:txBody>
              <a:bodyPr rtlCol="0" anchor="ctr"/>
              <a:lstStyle/>
              <a:p>
                <a:endParaRPr lang="en-US" dirty="0"/>
              </a:p>
            </p:txBody>
          </p:sp>
          <p:sp>
            <p:nvSpPr>
              <p:cNvPr id="45" name="Freeform: Shape 44">
                <a:extLst>
                  <a:ext uri="{FF2B5EF4-FFF2-40B4-BE49-F238E27FC236}">
                    <a16:creationId xmlns:a16="http://schemas.microsoft.com/office/drawing/2014/main" id="{3469CD7E-7DA0-2165-C962-C521195F40CC}"/>
                  </a:ext>
                </a:extLst>
              </p:cNvPr>
              <p:cNvSpPr/>
              <p:nvPr/>
            </p:nvSpPr>
            <p:spPr>
              <a:xfrm>
                <a:off x="6797512" y="776045"/>
                <a:ext cx="133350" cy="132902"/>
              </a:xfrm>
              <a:custGeom>
                <a:avLst/>
                <a:gdLst>
                  <a:gd name="connsiteX0" fmla="*/ 133350 w 133350"/>
                  <a:gd name="connsiteY0" fmla="*/ 77514 h 132902"/>
                  <a:gd name="connsiteX1" fmla="*/ 133350 w 133350"/>
                  <a:gd name="connsiteY1" fmla="*/ 55159 h 132902"/>
                  <a:gd name="connsiteX2" fmla="*/ 115138 w 133350"/>
                  <a:gd name="connsiteY2" fmla="*/ 53302 h 132902"/>
                  <a:gd name="connsiteX3" fmla="*/ 110271 w 133350"/>
                  <a:gd name="connsiteY3" fmla="*/ 41500 h 132902"/>
                  <a:gd name="connsiteX4" fmla="*/ 121729 w 133350"/>
                  <a:gd name="connsiteY4" fmla="*/ 27213 h 132902"/>
                  <a:gd name="connsiteX5" fmla="*/ 105804 w 133350"/>
                  <a:gd name="connsiteY5" fmla="*/ 11278 h 132902"/>
                  <a:gd name="connsiteX6" fmla="*/ 91992 w 133350"/>
                  <a:gd name="connsiteY6" fmla="*/ 23089 h 132902"/>
                  <a:gd name="connsiteX7" fmla="*/ 80467 w 133350"/>
                  <a:gd name="connsiteY7" fmla="*/ 18155 h 132902"/>
                  <a:gd name="connsiteX8" fmla="*/ 77876 w 133350"/>
                  <a:gd name="connsiteY8" fmla="*/ 0 h 132902"/>
                  <a:gd name="connsiteX9" fmla="*/ 55597 w 133350"/>
                  <a:gd name="connsiteY9" fmla="*/ 0 h 132902"/>
                  <a:gd name="connsiteX10" fmla="*/ 53016 w 133350"/>
                  <a:gd name="connsiteY10" fmla="*/ 18155 h 132902"/>
                  <a:gd name="connsiteX11" fmla="*/ 42510 w 133350"/>
                  <a:gd name="connsiteY11" fmla="*/ 22460 h 132902"/>
                  <a:gd name="connsiteX12" fmla="*/ 27584 w 133350"/>
                  <a:gd name="connsiteY12" fmla="*/ 11573 h 132902"/>
                  <a:gd name="connsiteX13" fmla="*/ 11687 w 133350"/>
                  <a:gd name="connsiteY13" fmla="*/ 27480 h 132902"/>
                  <a:gd name="connsiteX14" fmla="*/ 23689 w 133350"/>
                  <a:gd name="connsiteY14" fmla="*/ 40700 h 132902"/>
                  <a:gd name="connsiteX15" fmla="*/ 18326 w 133350"/>
                  <a:gd name="connsiteY15" fmla="*/ 53311 h 132902"/>
                  <a:gd name="connsiteX16" fmla="*/ 0 w 133350"/>
                  <a:gd name="connsiteY16" fmla="*/ 55169 h 132902"/>
                  <a:gd name="connsiteX17" fmla="*/ 0 w 133350"/>
                  <a:gd name="connsiteY17" fmla="*/ 77753 h 132902"/>
                  <a:gd name="connsiteX18" fmla="*/ 18164 w 133350"/>
                  <a:gd name="connsiteY18" fmla="*/ 78886 h 132902"/>
                  <a:gd name="connsiteX19" fmla="*/ 22870 w 133350"/>
                  <a:gd name="connsiteY19" fmla="*/ 90754 h 132902"/>
                  <a:gd name="connsiteX20" fmla="*/ 11611 w 133350"/>
                  <a:gd name="connsiteY20" fmla="*/ 105689 h 132902"/>
                  <a:gd name="connsiteX21" fmla="*/ 27508 w 133350"/>
                  <a:gd name="connsiteY21" fmla="*/ 121587 h 132902"/>
                  <a:gd name="connsiteX22" fmla="*/ 41177 w 133350"/>
                  <a:gd name="connsiteY22" fmla="*/ 109538 h 132902"/>
                  <a:gd name="connsiteX23" fmla="*/ 53007 w 133350"/>
                  <a:gd name="connsiteY23" fmla="*/ 114652 h 132902"/>
                  <a:gd name="connsiteX24" fmla="*/ 55588 w 133350"/>
                  <a:gd name="connsiteY24" fmla="*/ 132902 h 132902"/>
                  <a:gd name="connsiteX25" fmla="*/ 77867 w 133350"/>
                  <a:gd name="connsiteY25" fmla="*/ 132902 h 132902"/>
                  <a:gd name="connsiteX26" fmla="*/ 80458 w 133350"/>
                  <a:gd name="connsiteY26" fmla="*/ 114652 h 132902"/>
                  <a:gd name="connsiteX27" fmla="*/ 91192 w 133350"/>
                  <a:gd name="connsiteY27" fmla="*/ 110204 h 132902"/>
                  <a:gd name="connsiteX28" fmla="*/ 105794 w 133350"/>
                  <a:gd name="connsiteY28" fmla="*/ 121291 h 132902"/>
                  <a:gd name="connsiteX29" fmla="*/ 121672 w 133350"/>
                  <a:gd name="connsiteY29" fmla="*/ 105413 h 132902"/>
                  <a:gd name="connsiteX30" fmla="*/ 110033 w 133350"/>
                  <a:gd name="connsiteY30" fmla="*/ 91669 h 132902"/>
                  <a:gd name="connsiteX31" fmla="*/ 114929 w 133350"/>
                  <a:gd name="connsiteY31" fmla="*/ 80324 h 132902"/>
                  <a:gd name="connsiteX32" fmla="*/ 133350 w 133350"/>
                  <a:gd name="connsiteY32" fmla="*/ 77514 h 132902"/>
                  <a:gd name="connsiteX33" fmla="*/ 127645 w 133350"/>
                  <a:gd name="connsiteY33" fmla="*/ 60312 h 132902"/>
                  <a:gd name="connsiteX34" fmla="*/ 127645 w 133350"/>
                  <a:gd name="connsiteY34" fmla="*/ 72609 h 132902"/>
                  <a:gd name="connsiteX35" fmla="*/ 116243 w 133350"/>
                  <a:gd name="connsiteY35" fmla="*/ 74352 h 132902"/>
                  <a:gd name="connsiteX36" fmla="*/ 116938 w 133350"/>
                  <a:gd name="connsiteY36" fmla="*/ 66399 h 132902"/>
                  <a:gd name="connsiteX37" fmla="*/ 116348 w 133350"/>
                  <a:gd name="connsiteY37" fmla="*/ 59169 h 132902"/>
                  <a:gd name="connsiteX38" fmla="*/ 127645 w 133350"/>
                  <a:gd name="connsiteY38" fmla="*/ 60312 h 132902"/>
                  <a:gd name="connsiteX39" fmla="*/ 105499 w 133350"/>
                  <a:gd name="connsiteY39" fmla="*/ 19050 h 132902"/>
                  <a:gd name="connsiteX40" fmla="*/ 114071 w 133350"/>
                  <a:gd name="connsiteY40" fmla="*/ 27622 h 132902"/>
                  <a:gd name="connsiteX41" fmla="*/ 106956 w 133350"/>
                  <a:gd name="connsiteY41" fmla="*/ 36490 h 132902"/>
                  <a:gd name="connsiteX42" fmla="*/ 96917 w 133350"/>
                  <a:gd name="connsiteY42" fmla="*/ 26375 h 132902"/>
                  <a:gd name="connsiteX43" fmla="*/ 105499 w 133350"/>
                  <a:gd name="connsiteY43" fmla="*/ 19050 h 132902"/>
                  <a:gd name="connsiteX44" fmla="*/ 60541 w 133350"/>
                  <a:gd name="connsiteY44" fmla="*/ 5705 h 132902"/>
                  <a:gd name="connsiteX45" fmla="*/ 72923 w 133350"/>
                  <a:gd name="connsiteY45" fmla="*/ 5705 h 132902"/>
                  <a:gd name="connsiteX46" fmla="*/ 74514 w 133350"/>
                  <a:gd name="connsiteY46" fmla="*/ 16859 h 132902"/>
                  <a:gd name="connsiteX47" fmla="*/ 66732 w 133350"/>
                  <a:gd name="connsiteY47" fmla="*/ 16193 h 132902"/>
                  <a:gd name="connsiteX48" fmla="*/ 58960 w 133350"/>
                  <a:gd name="connsiteY48" fmla="*/ 16859 h 132902"/>
                  <a:gd name="connsiteX49" fmla="*/ 60541 w 133350"/>
                  <a:gd name="connsiteY49" fmla="*/ 5705 h 132902"/>
                  <a:gd name="connsiteX50" fmla="*/ 19564 w 133350"/>
                  <a:gd name="connsiteY50" fmla="*/ 27661 h 132902"/>
                  <a:gd name="connsiteX51" fmla="*/ 28165 w 133350"/>
                  <a:gd name="connsiteY51" fmla="*/ 19060 h 132902"/>
                  <a:gd name="connsiteX52" fmla="*/ 37367 w 133350"/>
                  <a:gd name="connsiteY52" fmla="*/ 25775 h 132902"/>
                  <a:gd name="connsiteX53" fmla="*/ 26984 w 133350"/>
                  <a:gd name="connsiteY53" fmla="*/ 35843 h 132902"/>
                  <a:gd name="connsiteX54" fmla="*/ 19564 w 133350"/>
                  <a:gd name="connsiteY54" fmla="*/ 27661 h 132902"/>
                  <a:gd name="connsiteX55" fmla="*/ 5705 w 133350"/>
                  <a:gd name="connsiteY55" fmla="*/ 72380 h 132902"/>
                  <a:gd name="connsiteX56" fmla="*/ 5705 w 133350"/>
                  <a:gd name="connsiteY56" fmla="*/ 60312 h 132902"/>
                  <a:gd name="connsiteX57" fmla="*/ 17116 w 133350"/>
                  <a:gd name="connsiteY57" fmla="*/ 59160 h 132902"/>
                  <a:gd name="connsiteX58" fmla="*/ 16535 w 133350"/>
                  <a:gd name="connsiteY58" fmla="*/ 66389 h 132902"/>
                  <a:gd name="connsiteX59" fmla="*/ 17031 w 133350"/>
                  <a:gd name="connsiteY59" fmla="*/ 73085 h 132902"/>
                  <a:gd name="connsiteX60" fmla="*/ 5705 w 133350"/>
                  <a:gd name="connsiteY60" fmla="*/ 72380 h 132902"/>
                  <a:gd name="connsiteX61" fmla="*/ 27765 w 133350"/>
                  <a:gd name="connsiteY61" fmla="*/ 113757 h 132902"/>
                  <a:gd name="connsiteX62" fmla="*/ 19164 w 133350"/>
                  <a:gd name="connsiteY62" fmla="*/ 105166 h 132902"/>
                  <a:gd name="connsiteX63" fmla="*/ 26175 w 133350"/>
                  <a:gd name="connsiteY63" fmla="*/ 95850 h 132902"/>
                  <a:gd name="connsiteX64" fmla="*/ 36300 w 133350"/>
                  <a:gd name="connsiteY64" fmla="*/ 106223 h 132902"/>
                  <a:gd name="connsiteX65" fmla="*/ 27765 w 133350"/>
                  <a:gd name="connsiteY65" fmla="*/ 113757 h 132902"/>
                  <a:gd name="connsiteX66" fmla="*/ 72923 w 133350"/>
                  <a:gd name="connsiteY66" fmla="*/ 127187 h 132902"/>
                  <a:gd name="connsiteX67" fmla="*/ 60550 w 133350"/>
                  <a:gd name="connsiteY67" fmla="*/ 127187 h 132902"/>
                  <a:gd name="connsiteX68" fmla="*/ 58960 w 133350"/>
                  <a:gd name="connsiteY68" fmla="*/ 115938 h 132902"/>
                  <a:gd name="connsiteX69" fmla="*/ 66732 w 133350"/>
                  <a:gd name="connsiteY69" fmla="*/ 116596 h 132902"/>
                  <a:gd name="connsiteX70" fmla="*/ 74514 w 133350"/>
                  <a:gd name="connsiteY70" fmla="*/ 115938 h 132902"/>
                  <a:gd name="connsiteX71" fmla="*/ 72923 w 133350"/>
                  <a:gd name="connsiteY71" fmla="*/ 127187 h 132902"/>
                  <a:gd name="connsiteX72" fmla="*/ 113929 w 133350"/>
                  <a:gd name="connsiteY72" fmla="*/ 105089 h 132902"/>
                  <a:gd name="connsiteX73" fmla="*/ 105299 w 133350"/>
                  <a:gd name="connsiteY73" fmla="*/ 113719 h 132902"/>
                  <a:gd name="connsiteX74" fmla="*/ 96288 w 133350"/>
                  <a:gd name="connsiteY74" fmla="*/ 106880 h 132902"/>
                  <a:gd name="connsiteX75" fmla="*/ 106737 w 133350"/>
                  <a:gd name="connsiteY75" fmla="*/ 96593 h 132902"/>
                  <a:gd name="connsiteX76" fmla="*/ 113929 w 133350"/>
                  <a:gd name="connsiteY76" fmla="*/ 105089 h 132902"/>
                  <a:gd name="connsiteX77" fmla="*/ 66732 w 133350"/>
                  <a:gd name="connsiteY77" fmla="*/ 110890 h 132902"/>
                  <a:gd name="connsiteX78" fmla="*/ 22241 w 133350"/>
                  <a:gd name="connsiteY78" fmla="*/ 66389 h 132902"/>
                  <a:gd name="connsiteX79" fmla="*/ 66732 w 133350"/>
                  <a:gd name="connsiteY79" fmla="*/ 21898 h 132902"/>
                  <a:gd name="connsiteX80" fmla="*/ 111233 w 133350"/>
                  <a:gd name="connsiteY80" fmla="*/ 66389 h 132902"/>
                  <a:gd name="connsiteX81" fmla="*/ 66732 w 133350"/>
                  <a:gd name="connsiteY81" fmla="*/ 110890 h 132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33350" h="132902">
                    <a:moveTo>
                      <a:pt x="133350" y="77514"/>
                    </a:moveTo>
                    <a:lnTo>
                      <a:pt x="133350" y="55159"/>
                    </a:lnTo>
                    <a:lnTo>
                      <a:pt x="115138" y="53302"/>
                    </a:lnTo>
                    <a:cubicBezTo>
                      <a:pt x="114005" y="49130"/>
                      <a:pt x="112376" y="45168"/>
                      <a:pt x="110271" y="41500"/>
                    </a:cubicBezTo>
                    <a:lnTo>
                      <a:pt x="121729" y="27213"/>
                    </a:lnTo>
                    <a:lnTo>
                      <a:pt x="105804" y="11278"/>
                    </a:lnTo>
                    <a:lnTo>
                      <a:pt x="91992" y="23089"/>
                    </a:lnTo>
                    <a:cubicBezTo>
                      <a:pt x="88411" y="20984"/>
                      <a:pt x="84544" y="19317"/>
                      <a:pt x="80467" y="18155"/>
                    </a:cubicBezTo>
                    <a:lnTo>
                      <a:pt x="77876" y="0"/>
                    </a:lnTo>
                    <a:lnTo>
                      <a:pt x="55597" y="0"/>
                    </a:lnTo>
                    <a:lnTo>
                      <a:pt x="53016" y="18155"/>
                    </a:lnTo>
                    <a:cubicBezTo>
                      <a:pt x="49330" y="19202"/>
                      <a:pt x="45806" y="20641"/>
                      <a:pt x="42510" y="22460"/>
                    </a:cubicBezTo>
                    <a:lnTo>
                      <a:pt x="27584" y="11573"/>
                    </a:lnTo>
                    <a:lnTo>
                      <a:pt x="11687" y="27480"/>
                    </a:lnTo>
                    <a:lnTo>
                      <a:pt x="23689" y="40700"/>
                    </a:lnTo>
                    <a:cubicBezTo>
                      <a:pt x="21355" y="44596"/>
                      <a:pt x="19536" y="48825"/>
                      <a:pt x="18326" y="53311"/>
                    </a:cubicBezTo>
                    <a:lnTo>
                      <a:pt x="0" y="55169"/>
                    </a:lnTo>
                    <a:lnTo>
                      <a:pt x="0" y="77753"/>
                    </a:lnTo>
                    <a:lnTo>
                      <a:pt x="18164" y="78886"/>
                    </a:lnTo>
                    <a:cubicBezTo>
                      <a:pt x="19241" y="83077"/>
                      <a:pt x="20812" y="87068"/>
                      <a:pt x="22870" y="90754"/>
                    </a:cubicBezTo>
                    <a:lnTo>
                      <a:pt x="11611" y="105689"/>
                    </a:lnTo>
                    <a:lnTo>
                      <a:pt x="27508" y="121587"/>
                    </a:lnTo>
                    <a:lnTo>
                      <a:pt x="41177" y="109538"/>
                    </a:lnTo>
                    <a:cubicBezTo>
                      <a:pt x="44844" y="111719"/>
                      <a:pt x="48806" y="113452"/>
                      <a:pt x="53007" y="114652"/>
                    </a:cubicBezTo>
                    <a:lnTo>
                      <a:pt x="55588" y="132902"/>
                    </a:lnTo>
                    <a:lnTo>
                      <a:pt x="77867" y="132902"/>
                    </a:lnTo>
                    <a:lnTo>
                      <a:pt x="80458" y="114652"/>
                    </a:lnTo>
                    <a:cubicBezTo>
                      <a:pt x="84239" y="113576"/>
                      <a:pt x="87830" y="112081"/>
                      <a:pt x="91192" y="110204"/>
                    </a:cubicBezTo>
                    <a:lnTo>
                      <a:pt x="105794" y="121291"/>
                    </a:lnTo>
                    <a:lnTo>
                      <a:pt x="121672" y="105413"/>
                    </a:lnTo>
                    <a:lnTo>
                      <a:pt x="110033" y="91669"/>
                    </a:lnTo>
                    <a:cubicBezTo>
                      <a:pt x="112100" y="88125"/>
                      <a:pt x="113757" y="84344"/>
                      <a:pt x="114929" y="80324"/>
                    </a:cubicBezTo>
                    <a:lnTo>
                      <a:pt x="133350" y="77514"/>
                    </a:lnTo>
                    <a:close/>
                    <a:moveTo>
                      <a:pt x="127645" y="60312"/>
                    </a:moveTo>
                    <a:lnTo>
                      <a:pt x="127645" y="72609"/>
                    </a:lnTo>
                    <a:lnTo>
                      <a:pt x="116243" y="74352"/>
                    </a:lnTo>
                    <a:cubicBezTo>
                      <a:pt x="116653" y="71761"/>
                      <a:pt x="116938" y="69104"/>
                      <a:pt x="116938" y="66399"/>
                    </a:cubicBezTo>
                    <a:cubicBezTo>
                      <a:pt x="116938" y="63941"/>
                      <a:pt x="116700" y="61541"/>
                      <a:pt x="116348" y="59169"/>
                    </a:cubicBezTo>
                    <a:lnTo>
                      <a:pt x="127645" y="60312"/>
                    </a:lnTo>
                    <a:close/>
                    <a:moveTo>
                      <a:pt x="105499" y="19050"/>
                    </a:moveTo>
                    <a:lnTo>
                      <a:pt x="114071" y="27622"/>
                    </a:lnTo>
                    <a:lnTo>
                      <a:pt x="106956" y="36490"/>
                    </a:lnTo>
                    <a:cubicBezTo>
                      <a:pt x="104099" y="32661"/>
                      <a:pt x="100727" y="29261"/>
                      <a:pt x="96917" y="26375"/>
                    </a:cubicBezTo>
                    <a:lnTo>
                      <a:pt x="105499" y="19050"/>
                    </a:lnTo>
                    <a:close/>
                    <a:moveTo>
                      <a:pt x="60541" y="5705"/>
                    </a:moveTo>
                    <a:lnTo>
                      <a:pt x="72923" y="5705"/>
                    </a:lnTo>
                    <a:lnTo>
                      <a:pt x="74514" y="16859"/>
                    </a:lnTo>
                    <a:cubicBezTo>
                      <a:pt x="71971" y="16459"/>
                      <a:pt x="69390" y="16193"/>
                      <a:pt x="66732" y="16193"/>
                    </a:cubicBezTo>
                    <a:cubicBezTo>
                      <a:pt x="64084" y="16193"/>
                      <a:pt x="61503" y="16459"/>
                      <a:pt x="58960" y="16859"/>
                    </a:cubicBezTo>
                    <a:lnTo>
                      <a:pt x="60541" y="5705"/>
                    </a:lnTo>
                    <a:close/>
                    <a:moveTo>
                      <a:pt x="19564" y="27661"/>
                    </a:moveTo>
                    <a:lnTo>
                      <a:pt x="28165" y="19060"/>
                    </a:lnTo>
                    <a:lnTo>
                      <a:pt x="37367" y="25775"/>
                    </a:lnTo>
                    <a:cubicBezTo>
                      <a:pt x="33442" y="28613"/>
                      <a:pt x="29947" y="32014"/>
                      <a:pt x="26984" y="35843"/>
                    </a:cubicBezTo>
                    <a:lnTo>
                      <a:pt x="19564" y="27661"/>
                    </a:lnTo>
                    <a:close/>
                    <a:moveTo>
                      <a:pt x="5705" y="72380"/>
                    </a:moveTo>
                    <a:lnTo>
                      <a:pt x="5705" y="60312"/>
                    </a:lnTo>
                    <a:lnTo>
                      <a:pt x="17116" y="59160"/>
                    </a:lnTo>
                    <a:cubicBezTo>
                      <a:pt x="16774" y="61531"/>
                      <a:pt x="16535" y="63932"/>
                      <a:pt x="16535" y="66389"/>
                    </a:cubicBezTo>
                    <a:cubicBezTo>
                      <a:pt x="16535" y="68666"/>
                      <a:pt x="16745" y="70895"/>
                      <a:pt x="17031" y="73085"/>
                    </a:cubicBezTo>
                    <a:lnTo>
                      <a:pt x="5705" y="72380"/>
                    </a:lnTo>
                    <a:close/>
                    <a:moveTo>
                      <a:pt x="27765" y="113757"/>
                    </a:moveTo>
                    <a:lnTo>
                      <a:pt x="19164" y="105166"/>
                    </a:lnTo>
                    <a:lnTo>
                      <a:pt x="26175" y="95850"/>
                    </a:lnTo>
                    <a:cubicBezTo>
                      <a:pt x="29032" y="99784"/>
                      <a:pt x="32452" y="103270"/>
                      <a:pt x="36300" y="106223"/>
                    </a:cubicBezTo>
                    <a:lnTo>
                      <a:pt x="27765" y="113757"/>
                    </a:lnTo>
                    <a:close/>
                    <a:moveTo>
                      <a:pt x="72923" y="127187"/>
                    </a:moveTo>
                    <a:lnTo>
                      <a:pt x="60550" y="127187"/>
                    </a:lnTo>
                    <a:lnTo>
                      <a:pt x="58960" y="115938"/>
                    </a:lnTo>
                    <a:cubicBezTo>
                      <a:pt x="61503" y="116338"/>
                      <a:pt x="64094" y="116596"/>
                      <a:pt x="66732" y="116596"/>
                    </a:cubicBezTo>
                    <a:cubicBezTo>
                      <a:pt x="69390" y="116596"/>
                      <a:pt x="71971" y="116329"/>
                      <a:pt x="74514" y="115938"/>
                    </a:cubicBezTo>
                    <a:lnTo>
                      <a:pt x="72923" y="127187"/>
                    </a:lnTo>
                    <a:close/>
                    <a:moveTo>
                      <a:pt x="113929" y="105089"/>
                    </a:moveTo>
                    <a:lnTo>
                      <a:pt x="105299" y="113719"/>
                    </a:lnTo>
                    <a:lnTo>
                      <a:pt x="96288" y="106880"/>
                    </a:lnTo>
                    <a:cubicBezTo>
                      <a:pt x="100260" y="103975"/>
                      <a:pt x="103775" y="100517"/>
                      <a:pt x="106737" y="96593"/>
                    </a:cubicBezTo>
                    <a:lnTo>
                      <a:pt x="113929" y="105089"/>
                    </a:lnTo>
                    <a:close/>
                    <a:moveTo>
                      <a:pt x="66732" y="110890"/>
                    </a:moveTo>
                    <a:cubicBezTo>
                      <a:pt x="42205" y="110890"/>
                      <a:pt x="22241" y="90926"/>
                      <a:pt x="22241" y="66389"/>
                    </a:cubicBezTo>
                    <a:cubicBezTo>
                      <a:pt x="22241" y="41853"/>
                      <a:pt x="42205" y="21898"/>
                      <a:pt x="66732" y="21898"/>
                    </a:cubicBezTo>
                    <a:cubicBezTo>
                      <a:pt x="91269" y="21898"/>
                      <a:pt x="111233" y="41862"/>
                      <a:pt x="111233" y="66389"/>
                    </a:cubicBezTo>
                    <a:cubicBezTo>
                      <a:pt x="111233" y="90935"/>
                      <a:pt x="91269" y="110890"/>
                      <a:pt x="66732" y="110890"/>
                    </a:cubicBezTo>
                    <a:close/>
                  </a:path>
                </a:pathLst>
              </a:custGeom>
              <a:grpFill/>
              <a:ln w="9525" cap="flat">
                <a:noFill/>
                <a:prstDash val="solid"/>
                <a:miter/>
              </a:ln>
            </p:spPr>
            <p:txBody>
              <a:bodyPr rtlCol="0" anchor="ctr"/>
              <a:lstStyle/>
              <a:p>
                <a:endParaRPr lang="en-US" dirty="0"/>
              </a:p>
            </p:txBody>
          </p:sp>
          <p:sp>
            <p:nvSpPr>
              <p:cNvPr id="46" name="Freeform: Shape 45">
                <a:extLst>
                  <a:ext uri="{FF2B5EF4-FFF2-40B4-BE49-F238E27FC236}">
                    <a16:creationId xmlns:a16="http://schemas.microsoft.com/office/drawing/2014/main" id="{BCB3AA1A-48CF-627C-E2D0-087BC3F43955}"/>
                  </a:ext>
                </a:extLst>
              </p:cNvPr>
              <p:cNvSpPr/>
              <p:nvPr/>
            </p:nvSpPr>
            <p:spPr>
              <a:xfrm>
                <a:off x="6849538" y="828185"/>
                <a:ext cx="29422" cy="29432"/>
              </a:xfrm>
              <a:custGeom>
                <a:avLst/>
                <a:gdLst>
                  <a:gd name="connsiteX0" fmla="*/ 14716 w 29422"/>
                  <a:gd name="connsiteY0" fmla="*/ 0 h 29432"/>
                  <a:gd name="connsiteX1" fmla="*/ 0 w 29422"/>
                  <a:gd name="connsiteY1" fmla="*/ 14716 h 29432"/>
                  <a:gd name="connsiteX2" fmla="*/ 14716 w 29422"/>
                  <a:gd name="connsiteY2" fmla="*/ 29432 h 29432"/>
                  <a:gd name="connsiteX3" fmla="*/ 29423 w 29422"/>
                  <a:gd name="connsiteY3" fmla="*/ 14716 h 29432"/>
                  <a:gd name="connsiteX4" fmla="*/ 14716 w 29422"/>
                  <a:gd name="connsiteY4" fmla="*/ 0 h 29432"/>
                  <a:gd name="connsiteX5" fmla="*/ 14716 w 29422"/>
                  <a:gd name="connsiteY5" fmla="*/ 23727 h 29432"/>
                  <a:gd name="connsiteX6" fmla="*/ 5706 w 29422"/>
                  <a:gd name="connsiteY6" fmla="*/ 14716 h 29432"/>
                  <a:gd name="connsiteX7" fmla="*/ 14716 w 29422"/>
                  <a:gd name="connsiteY7" fmla="*/ 5705 h 29432"/>
                  <a:gd name="connsiteX8" fmla="*/ 23727 w 29422"/>
                  <a:gd name="connsiteY8" fmla="*/ 14716 h 29432"/>
                  <a:gd name="connsiteX9" fmla="*/ 14716 w 29422"/>
                  <a:gd name="connsiteY9" fmla="*/ 23727 h 29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422" h="29432">
                    <a:moveTo>
                      <a:pt x="14716" y="0"/>
                    </a:moveTo>
                    <a:cubicBezTo>
                      <a:pt x="6601" y="0"/>
                      <a:pt x="0" y="6601"/>
                      <a:pt x="0" y="14716"/>
                    </a:cubicBezTo>
                    <a:cubicBezTo>
                      <a:pt x="0" y="22831"/>
                      <a:pt x="6601" y="29432"/>
                      <a:pt x="14716" y="29432"/>
                    </a:cubicBezTo>
                    <a:cubicBezTo>
                      <a:pt x="22831" y="29432"/>
                      <a:pt x="29423" y="22822"/>
                      <a:pt x="29423" y="14716"/>
                    </a:cubicBezTo>
                    <a:cubicBezTo>
                      <a:pt x="29423" y="6610"/>
                      <a:pt x="22822" y="0"/>
                      <a:pt x="14716" y="0"/>
                    </a:cubicBezTo>
                    <a:close/>
                    <a:moveTo>
                      <a:pt x="14716" y="23727"/>
                    </a:moveTo>
                    <a:cubicBezTo>
                      <a:pt x="9744" y="23727"/>
                      <a:pt x="5706" y="19688"/>
                      <a:pt x="5706" y="14716"/>
                    </a:cubicBezTo>
                    <a:cubicBezTo>
                      <a:pt x="5706" y="9754"/>
                      <a:pt x="9744" y="5705"/>
                      <a:pt x="14716" y="5705"/>
                    </a:cubicBezTo>
                    <a:cubicBezTo>
                      <a:pt x="19679" y="5705"/>
                      <a:pt x="23727" y="9754"/>
                      <a:pt x="23727" y="14716"/>
                    </a:cubicBezTo>
                    <a:cubicBezTo>
                      <a:pt x="23727" y="19688"/>
                      <a:pt x="19679" y="23727"/>
                      <a:pt x="14716" y="23727"/>
                    </a:cubicBezTo>
                    <a:close/>
                  </a:path>
                </a:pathLst>
              </a:custGeom>
              <a:grpFill/>
              <a:ln w="9525" cap="flat">
                <a:noFill/>
                <a:prstDash val="solid"/>
                <a:miter/>
              </a:ln>
            </p:spPr>
            <p:txBody>
              <a:bodyPr rtlCol="0" anchor="ctr"/>
              <a:lstStyle/>
              <a:p>
                <a:endParaRPr lang="en-US" dirty="0"/>
              </a:p>
            </p:txBody>
          </p:sp>
        </p:grpSp>
        <p:grpSp>
          <p:nvGrpSpPr>
            <p:cNvPr id="58" name="Graphic 9">
              <a:extLst>
                <a:ext uri="{FF2B5EF4-FFF2-40B4-BE49-F238E27FC236}">
                  <a16:creationId xmlns:a16="http://schemas.microsoft.com/office/drawing/2014/main" id="{AD6EAE40-91AF-DB31-8086-B7977041E0F1}"/>
                </a:ext>
              </a:extLst>
            </p:cNvPr>
            <p:cNvGrpSpPr/>
            <p:nvPr/>
          </p:nvGrpSpPr>
          <p:grpSpPr>
            <a:xfrm>
              <a:off x="6722189" y="865171"/>
              <a:ext cx="88230" cy="87934"/>
              <a:chOff x="6722189" y="865171"/>
              <a:chExt cx="88230" cy="87934"/>
            </a:xfrm>
            <a:grpFill/>
          </p:grpSpPr>
          <p:sp>
            <p:nvSpPr>
              <p:cNvPr id="59" name="Freeform: Shape 58">
                <a:extLst>
                  <a:ext uri="{FF2B5EF4-FFF2-40B4-BE49-F238E27FC236}">
                    <a16:creationId xmlns:a16="http://schemas.microsoft.com/office/drawing/2014/main" id="{606B7556-01EC-D3A0-F573-D4163BEB26E2}"/>
                  </a:ext>
                </a:extLst>
              </p:cNvPr>
              <p:cNvSpPr/>
              <p:nvPr/>
            </p:nvSpPr>
            <p:spPr>
              <a:xfrm>
                <a:off x="6745325" y="889307"/>
                <a:ext cx="40814" cy="40805"/>
              </a:xfrm>
              <a:custGeom>
                <a:avLst/>
                <a:gdLst>
                  <a:gd name="connsiteX0" fmla="*/ 20403 w 40814"/>
                  <a:gd name="connsiteY0" fmla="*/ 0 h 40805"/>
                  <a:gd name="connsiteX1" fmla="*/ 0 w 40814"/>
                  <a:gd name="connsiteY1" fmla="*/ 20403 h 40805"/>
                  <a:gd name="connsiteX2" fmla="*/ 20403 w 40814"/>
                  <a:gd name="connsiteY2" fmla="*/ 40805 h 40805"/>
                  <a:gd name="connsiteX3" fmla="*/ 40815 w 40814"/>
                  <a:gd name="connsiteY3" fmla="*/ 20403 h 40805"/>
                  <a:gd name="connsiteX4" fmla="*/ 20403 w 40814"/>
                  <a:gd name="connsiteY4" fmla="*/ 0 h 40805"/>
                  <a:gd name="connsiteX5" fmla="*/ 20403 w 40814"/>
                  <a:gd name="connsiteY5" fmla="*/ 37033 h 40805"/>
                  <a:gd name="connsiteX6" fmla="*/ 3772 w 40814"/>
                  <a:gd name="connsiteY6" fmla="*/ 20403 h 40805"/>
                  <a:gd name="connsiteX7" fmla="*/ 20403 w 40814"/>
                  <a:gd name="connsiteY7" fmla="*/ 3772 h 40805"/>
                  <a:gd name="connsiteX8" fmla="*/ 37033 w 40814"/>
                  <a:gd name="connsiteY8" fmla="*/ 20403 h 40805"/>
                  <a:gd name="connsiteX9" fmla="*/ 20403 w 40814"/>
                  <a:gd name="connsiteY9" fmla="*/ 37033 h 40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14" h="40805">
                    <a:moveTo>
                      <a:pt x="20403" y="0"/>
                    </a:moveTo>
                    <a:cubicBezTo>
                      <a:pt x="9154" y="0"/>
                      <a:pt x="0" y="9144"/>
                      <a:pt x="0" y="20403"/>
                    </a:cubicBezTo>
                    <a:cubicBezTo>
                      <a:pt x="0" y="31661"/>
                      <a:pt x="9154" y="40805"/>
                      <a:pt x="20403" y="40805"/>
                    </a:cubicBezTo>
                    <a:cubicBezTo>
                      <a:pt x="31652" y="40805"/>
                      <a:pt x="40815" y="31652"/>
                      <a:pt x="40815" y="20403"/>
                    </a:cubicBezTo>
                    <a:cubicBezTo>
                      <a:pt x="40815" y="9154"/>
                      <a:pt x="31661" y="0"/>
                      <a:pt x="20403" y="0"/>
                    </a:cubicBezTo>
                    <a:close/>
                    <a:moveTo>
                      <a:pt x="20403" y="37033"/>
                    </a:moveTo>
                    <a:cubicBezTo>
                      <a:pt x="11240" y="37033"/>
                      <a:pt x="3772" y="29575"/>
                      <a:pt x="3772" y="20403"/>
                    </a:cubicBezTo>
                    <a:cubicBezTo>
                      <a:pt x="3772" y="11240"/>
                      <a:pt x="11240" y="3772"/>
                      <a:pt x="20403" y="3772"/>
                    </a:cubicBezTo>
                    <a:cubicBezTo>
                      <a:pt x="29566" y="3772"/>
                      <a:pt x="37033" y="11240"/>
                      <a:pt x="37033" y="20403"/>
                    </a:cubicBezTo>
                    <a:cubicBezTo>
                      <a:pt x="37043" y="29575"/>
                      <a:pt x="29575" y="37033"/>
                      <a:pt x="20403" y="37033"/>
                    </a:cubicBezTo>
                    <a:close/>
                  </a:path>
                </a:pathLst>
              </a:custGeom>
              <a:grpFill/>
              <a:ln w="9525" cap="flat">
                <a:noFill/>
                <a:prstDash val="solid"/>
                <a:miter/>
              </a:ln>
            </p:spPr>
            <p:txBody>
              <a:bodyPr rtlCol="0" anchor="ctr"/>
              <a:lstStyle/>
              <a:p>
                <a:endParaRPr lang="en-US" dirty="0"/>
              </a:p>
            </p:txBody>
          </p:sp>
          <p:sp>
            <p:nvSpPr>
              <p:cNvPr id="60" name="Freeform: Shape 59">
                <a:extLst>
                  <a:ext uri="{FF2B5EF4-FFF2-40B4-BE49-F238E27FC236}">
                    <a16:creationId xmlns:a16="http://schemas.microsoft.com/office/drawing/2014/main" id="{D61EDAB3-D4B8-184C-23BF-407ED191A4BD}"/>
                  </a:ext>
                </a:extLst>
              </p:cNvPr>
              <p:cNvSpPr/>
              <p:nvPr/>
            </p:nvSpPr>
            <p:spPr>
              <a:xfrm>
                <a:off x="6722189" y="865171"/>
                <a:ext cx="88230" cy="87934"/>
              </a:xfrm>
              <a:custGeom>
                <a:avLst/>
                <a:gdLst>
                  <a:gd name="connsiteX0" fmla="*/ 88230 w 88230"/>
                  <a:gd name="connsiteY0" fmla="*/ 51292 h 87934"/>
                  <a:gd name="connsiteX1" fmla="*/ 88230 w 88230"/>
                  <a:gd name="connsiteY1" fmla="*/ 36500 h 87934"/>
                  <a:gd name="connsiteX2" fmla="*/ 76181 w 88230"/>
                  <a:gd name="connsiteY2" fmla="*/ 35271 h 87934"/>
                  <a:gd name="connsiteX3" fmla="*/ 72962 w 88230"/>
                  <a:gd name="connsiteY3" fmla="*/ 27461 h 87934"/>
                  <a:gd name="connsiteX4" fmla="*/ 80543 w 88230"/>
                  <a:gd name="connsiteY4" fmla="*/ 18002 h 87934"/>
                  <a:gd name="connsiteX5" fmla="*/ 70009 w 88230"/>
                  <a:gd name="connsiteY5" fmla="*/ 7458 h 87934"/>
                  <a:gd name="connsiteX6" fmla="*/ 60865 w 88230"/>
                  <a:gd name="connsiteY6" fmla="*/ 15278 h 87934"/>
                  <a:gd name="connsiteX7" fmla="*/ 53235 w 88230"/>
                  <a:gd name="connsiteY7" fmla="*/ 12011 h 87934"/>
                  <a:gd name="connsiteX8" fmla="*/ 51521 w 88230"/>
                  <a:gd name="connsiteY8" fmla="*/ 0 h 87934"/>
                  <a:gd name="connsiteX9" fmla="*/ 36776 w 88230"/>
                  <a:gd name="connsiteY9" fmla="*/ 0 h 87934"/>
                  <a:gd name="connsiteX10" fmla="*/ 35071 w 88230"/>
                  <a:gd name="connsiteY10" fmla="*/ 12011 h 87934"/>
                  <a:gd name="connsiteX11" fmla="*/ 28127 w 88230"/>
                  <a:gd name="connsiteY11" fmla="*/ 14859 h 87934"/>
                  <a:gd name="connsiteX12" fmla="*/ 18250 w 88230"/>
                  <a:gd name="connsiteY12" fmla="*/ 7658 h 87934"/>
                  <a:gd name="connsiteX13" fmla="*/ 7734 w 88230"/>
                  <a:gd name="connsiteY13" fmla="*/ 18183 h 87934"/>
                  <a:gd name="connsiteX14" fmla="*/ 15669 w 88230"/>
                  <a:gd name="connsiteY14" fmla="*/ 26927 h 87934"/>
                  <a:gd name="connsiteX15" fmla="*/ 12125 w 88230"/>
                  <a:gd name="connsiteY15" fmla="*/ 35271 h 87934"/>
                  <a:gd name="connsiteX16" fmla="*/ 0 w 88230"/>
                  <a:gd name="connsiteY16" fmla="*/ 36500 h 87934"/>
                  <a:gd name="connsiteX17" fmla="*/ 0 w 88230"/>
                  <a:gd name="connsiteY17" fmla="*/ 51444 h 87934"/>
                  <a:gd name="connsiteX18" fmla="*/ 12021 w 88230"/>
                  <a:gd name="connsiteY18" fmla="*/ 52197 h 87934"/>
                  <a:gd name="connsiteX19" fmla="*/ 15135 w 88230"/>
                  <a:gd name="connsiteY19" fmla="*/ 60046 h 87934"/>
                  <a:gd name="connsiteX20" fmla="*/ 7687 w 88230"/>
                  <a:gd name="connsiteY20" fmla="*/ 69933 h 87934"/>
                  <a:gd name="connsiteX21" fmla="*/ 18212 w 88230"/>
                  <a:gd name="connsiteY21" fmla="*/ 80448 h 87934"/>
                  <a:gd name="connsiteX22" fmla="*/ 27251 w 88230"/>
                  <a:gd name="connsiteY22" fmla="*/ 72485 h 87934"/>
                  <a:gd name="connsiteX23" fmla="*/ 35081 w 88230"/>
                  <a:gd name="connsiteY23" fmla="*/ 75867 h 87934"/>
                  <a:gd name="connsiteX24" fmla="*/ 36786 w 88230"/>
                  <a:gd name="connsiteY24" fmla="*/ 87935 h 87934"/>
                  <a:gd name="connsiteX25" fmla="*/ 51530 w 88230"/>
                  <a:gd name="connsiteY25" fmla="*/ 87935 h 87934"/>
                  <a:gd name="connsiteX26" fmla="*/ 53245 w 88230"/>
                  <a:gd name="connsiteY26" fmla="*/ 75867 h 87934"/>
                  <a:gd name="connsiteX27" fmla="*/ 60350 w 88230"/>
                  <a:gd name="connsiteY27" fmla="*/ 72914 h 87934"/>
                  <a:gd name="connsiteX28" fmla="*/ 70018 w 88230"/>
                  <a:gd name="connsiteY28" fmla="*/ 80248 h 87934"/>
                  <a:gd name="connsiteX29" fmla="*/ 80524 w 88230"/>
                  <a:gd name="connsiteY29" fmla="*/ 69742 h 87934"/>
                  <a:gd name="connsiteX30" fmla="*/ 72828 w 88230"/>
                  <a:gd name="connsiteY30" fmla="*/ 60655 h 87934"/>
                  <a:gd name="connsiteX31" fmla="*/ 76057 w 88230"/>
                  <a:gd name="connsiteY31" fmla="*/ 53149 h 87934"/>
                  <a:gd name="connsiteX32" fmla="*/ 88230 w 88230"/>
                  <a:gd name="connsiteY32" fmla="*/ 51292 h 87934"/>
                  <a:gd name="connsiteX33" fmla="*/ 84449 w 88230"/>
                  <a:gd name="connsiteY33" fmla="*/ 39910 h 87934"/>
                  <a:gd name="connsiteX34" fmla="*/ 84449 w 88230"/>
                  <a:gd name="connsiteY34" fmla="*/ 48044 h 87934"/>
                  <a:gd name="connsiteX35" fmla="*/ 76905 w 88230"/>
                  <a:gd name="connsiteY35" fmla="*/ 49197 h 87934"/>
                  <a:gd name="connsiteX36" fmla="*/ 77372 w 88230"/>
                  <a:gd name="connsiteY36" fmla="*/ 43929 h 87934"/>
                  <a:gd name="connsiteX37" fmla="*/ 76981 w 88230"/>
                  <a:gd name="connsiteY37" fmla="*/ 39148 h 87934"/>
                  <a:gd name="connsiteX38" fmla="*/ 84449 w 88230"/>
                  <a:gd name="connsiteY38" fmla="*/ 39910 h 87934"/>
                  <a:gd name="connsiteX39" fmla="*/ 69799 w 88230"/>
                  <a:gd name="connsiteY39" fmla="*/ 12611 h 87934"/>
                  <a:gd name="connsiteX40" fmla="*/ 75467 w 88230"/>
                  <a:gd name="connsiteY40" fmla="*/ 18278 h 87934"/>
                  <a:gd name="connsiteX41" fmla="*/ 70761 w 88230"/>
                  <a:gd name="connsiteY41" fmla="*/ 24146 h 87934"/>
                  <a:gd name="connsiteX42" fmla="*/ 64122 w 88230"/>
                  <a:gd name="connsiteY42" fmla="*/ 17450 h 87934"/>
                  <a:gd name="connsiteX43" fmla="*/ 69799 w 88230"/>
                  <a:gd name="connsiteY43" fmla="*/ 12611 h 87934"/>
                  <a:gd name="connsiteX44" fmla="*/ 40053 w 88230"/>
                  <a:gd name="connsiteY44" fmla="*/ 3781 h 87934"/>
                  <a:gd name="connsiteX45" fmla="*/ 48244 w 88230"/>
                  <a:gd name="connsiteY45" fmla="*/ 3781 h 87934"/>
                  <a:gd name="connsiteX46" fmla="*/ 49292 w 88230"/>
                  <a:gd name="connsiteY46" fmla="*/ 11163 h 87934"/>
                  <a:gd name="connsiteX47" fmla="*/ 44139 w 88230"/>
                  <a:gd name="connsiteY47" fmla="*/ 10725 h 87934"/>
                  <a:gd name="connsiteX48" fmla="*/ 38995 w 88230"/>
                  <a:gd name="connsiteY48" fmla="*/ 11163 h 87934"/>
                  <a:gd name="connsiteX49" fmla="*/ 40053 w 88230"/>
                  <a:gd name="connsiteY49" fmla="*/ 3781 h 87934"/>
                  <a:gd name="connsiteX50" fmla="*/ 12935 w 88230"/>
                  <a:gd name="connsiteY50" fmla="*/ 18298 h 87934"/>
                  <a:gd name="connsiteX51" fmla="*/ 18631 w 88230"/>
                  <a:gd name="connsiteY51" fmla="*/ 12611 h 87934"/>
                  <a:gd name="connsiteX52" fmla="*/ 24727 w 88230"/>
                  <a:gd name="connsiteY52" fmla="*/ 17050 h 87934"/>
                  <a:gd name="connsiteX53" fmla="*/ 17859 w 88230"/>
                  <a:gd name="connsiteY53" fmla="*/ 23717 h 87934"/>
                  <a:gd name="connsiteX54" fmla="*/ 12935 w 88230"/>
                  <a:gd name="connsiteY54" fmla="*/ 18298 h 87934"/>
                  <a:gd name="connsiteX55" fmla="*/ 3772 w 88230"/>
                  <a:gd name="connsiteY55" fmla="*/ 47901 h 87934"/>
                  <a:gd name="connsiteX56" fmla="*/ 3772 w 88230"/>
                  <a:gd name="connsiteY56" fmla="*/ 39919 h 87934"/>
                  <a:gd name="connsiteX57" fmla="*/ 11325 w 88230"/>
                  <a:gd name="connsiteY57" fmla="*/ 39157 h 87934"/>
                  <a:gd name="connsiteX58" fmla="*/ 10935 w 88230"/>
                  <a:gd name="connsiteY58" fmla="*/ 43939 h 87934"/>
                  <a:gd name="connsiteX59" fmla="*/ 11259 w 88230"/>
                  <a:gd name="connsiteY59" fmla="*/ 48358 h 87934"/>
                  <a:gd name="connsiteX60" fmla="*/ 3772 w 88230"/>
                  <a:gd name="connsiteY60" fmla="*/ 47901 h 87934"/>
                  <a:gd name="connsiteX61" fmla="*/ 18364 w 88230"/>
                  <a:gd name="connsiteY61" fmla="*/ 75267 h 87934"/>
                  <a:gd name="connsiteX62" fmla="*/ 12668 w 88230"/>
                  <a:gd name="connsiteY62" fmla="*/ 69580 h 87934"/>
                  <a:gd name="connsiteX63" fmla="*/ 17307 w 88230"/>
                  <a:gd name="connsiteY63" fmla="*/ 63417 h 87934"/>
                  <a:gd name="connsiteX64" fmla="*/ 24003 w 88230"/>
                  <a:gd name="connsiteY64" fmla="*/ 70285 h 87934"/>
                  <a:gd name="connsiteX65" fmla="*/ 18364 w 88230"/>
                  <a:gd name="connsiteY65" fmla="*/ 75267 h 87934"/>
                  <a:gd name="connsiteX66" fmla="*/ 48244 w 88230"/>
                  <a:gd name="connsiteY66" fmla="*/ 84153 h 87934"/>
                  <a:gd name="connsiteX67" fmla="*/ 40053 w 88230"/>
                  <a:gd name="connsiteY67" fmla="*/ 84153 h 87934"/>
                  <a:gd name="connsiteX68" fmla="*/ 39005 w 88230"/>
                  <a:gd name="connsiteY68" fmla="*/ 76714 h 87934"/>
                  <a:gd name="connsiteX69" fmla="*/ 44148 w 88230"/>
                  <a:gd name="connsiteY69" fmla="*/ 77143 h 87934"/>
                  <a:gd name="connsiteX70" fmla="*/ 49311 w 88230"/>
                  <a:gd name="connsiteY70" fmla="*/ 76714 h 87934"/>
                  <a:gd name="connsiteX71" fmla="*/ 48244 w 88230"/>
                  <a:gd name="connsiteY71" fmla="*/ 84153 h 87934"/>
                  <a:gd name="connsiteX72" fmla="*/ 75381 w 88230"/>
                  <a:gd name="connsiteY72" fmla="*/ 69542 h 87934"/>
                  <a:gd name="connsiteX73" fmla="*/ 69666 w 88230"/>
                  <a:gd name="connsiteY73" fmla="*/ 75257 h 87934"/>
                  <a:gd name="connsiteX74" fmla="*/ 63703 w 88230"/>
                  <a:gd name="connsiteY74" fmla="*/ 70733 h 87934"/>
                  <a:gd name="connsiteX75" fmla="*/ 70618 w 88230"/>
                  <a:gd name="connsiteY75" fmla="*/ 63932 h 87934"/>
                  <a:gd name="connsiteX76" fmla="*/ 75381 w 88230"/>
                  <a:gd name="connsiteY76" fmla="*/ 69542 h 87934"/>
                  <a:gd name="connsiteX77" fmla="*/ 44139 w 88230"/>
                  <a:gd name="connsiteY77" fmla="*/ 73381 h 87934"/>
                  <a:gd name="connsiteX78" fmla="*/ 14707 w 88230"/>
                  <a:gd name="connsiteY78" fmla="*/ 43939 h 87934"/>
                  <a:gd name="connsiteX79" fmla="*/ 44139 w 88230"/>
                  <a:gd name="connsiteY79" fmla="*/ 14497 h 87934"/>
                  <a:gd name="connsiteX80" fmla="*/ 73581 w 88230"/>
                  <a:gd name="connsiteY80" fmla="*/ 43939 h 87934"/>
                  <a:gd name="connsiteX81" fmla="*/ 44139 w 88230"/>
                  <a:gd name="connsiteY81" fmla="*/ 73381 h 8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88230" h="87934">
                    <a:moveTo>
                      <a:pt x="88230" y="51292"/>
                    </a:moveTo>
                    <a:lnTo>
                      <a:pt x="88230" y="36500"/>
                    </a:lnTo>
                    <a:lnTo>
                      <a:pt x="76181" y="35271"/>
                    </a:lnTo>
                    <a:cubicBezTo>
                      <a:pt x="75438" y="32509"/>
                      <a:pt x="74352" y="29889"/>
                      <a:pt x="72962" y="27461"/>
                    </a:cubicBezTo>
                    <a:lnTo>
                      <a:pt x="80543" y="18002"/>
                    </a:lnTo>
                    <a:lnTo>
                      <a:pt x="70009" y="7458"/>
                    </a:lnTo>
                    <a:lnTo>
                      <a:pt x="60865" y="15278"/>
                    </a:lnTo>
                    <a:cubicBezTo>
                      <a:pt x="58483" y="13887"/>
                      <a:pt x="55931" y="12783"/>
                      <a:pt x="53235" y="12011"/>
                    </a:cubicBezTo>
                    <a:lnTo>
                      <a:pt x="51521" y="0"/>
                    </a:lnTo>
                    <a:lnTo>
                      <a:pt x="36776" y="0"/>
                    </a:lnTo>
                    <a:lnTo>
                      <a:pt x="35071" y="12011"/>
                    </a:lnTo>
                    <a:cubicBezTo>
                      <a:pt x="32633" y="12706"/>
                      <a:pt x="30299" y="13659"/>
                      <a:pt x="28127" y="14859"/>
                    </a:cubicBezTo>
                    <a:lnTo>
                      <a:pt x="18250" y="7658"/>
                    </a:lnTo>
                    <a:lnTo>
                      <a:pt x="7734" y="18183"/>
                    </a:lnTo>
                    <a:lnTo>
                      <a:pt x="15669" y="26927"/>
                    </a:lnTo>
                    <a:cubicBezTo>
                      <a:pt x="14126" y="29508"/>
                      <a:pt x="12916" y="32299"/>
                      <a:pt x="12125" y="35271"/>
                    </a:cubicBezTo>
                    <a:lnTo>
                      <a:pt x="0" y="36500"/>
                    </a:lnTo>
                    <a:lnTo>
                      <a:pt x="0" y="51444"/>
                    </a:lnTo>
                    <a:lnTo>
                      <a:pt x="12021" y="52197"/>
                    </a:lnTo>
                    <a:cubicBezTo>
                      <a:pt x="12744" y="54969"/>
                      <a:pt x="13783" y="57607"/>
                      <a:pt x="15135" y="60046"/>
                    </a:cubicBezTo>
                    <a:lnTo>
                      <a:pt x="7687" y="69933"/>
                    </a:lnTo>
                    <a:lnTo>
                      <a:pt x="18212" y="80448"/>
                    </a:lnTo>
                    <a:lnTo>
                      <a:pt x="27251" y="72485"/>
                    </a:lnTo>
                    <a:cubicBezTo>
                      <a:pt x="29680" y="73924"/>
                      <a:pt x="32299" y="75076"/>
                      <a:pt x="35081" y="75867"/>
                    </a:cubicBezTo>
                    <a:lnTo>
                      <a:pt x="36786" y="87935"/>
                    </a:lnTo>
                    <a:lnTo>
                      <a:pt x="51530" y="87935"/>
                    </a:lnTo>
                    <a:lnTo>
                      <a:pt x="53245" y="75867"/>
                    </a:lnTo>
                    <a:cubicBezTo>
                      <a:pt x="55740" y="75143"/>
                      <a:pt x="58122" y="74162"/>
                      <a:pt x="60350" y="72914"/>
                    </a:cubicBezTo>
                    <a:lnTo>
                      <a:pt x="70018" y="80248"/>
                    </a:lnTo>
                    <a:lnTo>
                      <a:pt x="80524" y="69742"/>
                    </a:lnTo>
                    <a:lnTo>
                      <a:pt x="72828" y="60655"/>
                    </a:lnTo>
                    <a:cubicBezTo>
                      <a:pt x="74190" y="58312"/>
                      <a:pt x="75286" y="55807"/>
                      <a:pt x="76057" y="53149"/>
                    </a:cubicBezTo>
                    <a:lnTo>
                      <a:pt x="88230" y="51292"/>
                    </a:lnTo>
                    <a:close/>
                    <a:moveTo>
                      <a:pt x="84449" y="39910"/>
                    </a:moveTo>
                    <a:lnTo>
                      <a:pt x="84449" y="48044"/>
                    </a:lnTo>
                    <a:lnTo>
                      <a:pt x="76905" y="49197"/>
                    </a:lnTo>
                    <a:cubicBezTo>
                      <a:pt x="77181" y="47482"/>
                      <a:pt x="77372" y="45720"/>
                      <a:pt x="77372" y="43929"/>
                    </a:cubicBezTo>
                    <a:cubicBezTo>
                      <a:pt x="77372" y="42301"/>
                      <a:pt x="77219" y="40710"/>
                      <a:pt x="76981" y="39148"/>
                    </a:cubicBezTo>
                    <a:lnTo>
                      <a:pt x="84449" y="39910"/>
                    </a:lnTo>
                    <a:close/>
                    <a:moveTo>
                      <a:pt x="69799" y="12611"/>
                    </a:moveTo>
                    <a:lnTo>
                      <a:pt x="75467" y="18278"/>
                    </a:lnTo>
                    <a:lnTo>
                      <a:pt x="70761" y="24146"/>
                    </a:lnTo>
                    <a:cubicBezTo>
                      <a:pt x="68866" y="21612"/>
                      <a:pt x="66637" y="19364"/>
                      <a:pt x="64122" y="17450"/>
                    </a:cubicBezTo>
                    <a:lnTo>
                      <a:pt x="69799" y="12611"/>
                    </a:lnTo>
                    <a:close/>
                    <a:moveTo>
                      <a:pt x="40053" y="3781"/>
                    </a:moveTo>
                    <a:lnTo>
                      <a:pt x="48244" y="3781"/>
                    </a:lnTo>
                    <a:lnTo>
                      <a:pt x="49292" y="11163"/>
                    </a:lnTo>
                    <a:cubicBezTo>
                      <a:pt x="47615" y="10906"/>
                      <a:pt x="45901" y="10725"/>
                      <a:pt x="44139" y="10725"/>
                    </a:cubicBezTo>
                    <a:cubicBezTo>
                      <a:pt x="42386" y="10725"/>
                      <a:pt x="40681" y="10906"/>
                      <a:pt x="38995" y="11163"/>
                    </a:cubicBezTo>
                    <a:lnTo>
                      <a:pt x="40053" y="3781"/>
                    </a:lnTo>
                    <a:close/>
                    <a:moveTo>
                      <a:pt x="12935" y="18298"/>
                    </a:moveTo>
                    <a:lnTo>
                      <a:pt x="18631" y="12611"/>
                    </a:lnTo>
                    <a:lnTo>
                      <a:pt x="24727" y="17050"/>
                    </a:lnTo>
                    <a:cubicBezTo>
                      <a:pt x="22127" y="18926"/>
                      <a:pt x="19812" y="21174"/>
                      <a:pt x="17859" y="23717"/>
                    </a:cubicBezTo>
                    <a:lnTo>
                      <a:pt x="12935" y="18298"/>
                    </a:lnTo>
                    <a:close/>
                    <a:moveTo>
                      <a:pt x="3772" y="47901"/>
                    </a:moveTo>
                    <a:lnTo>
                      <a:pt x="3772" y="39919"/>
                    </a:lnTo>
                    <a:lnTo>
                      <a:pt x="11325" y="39157"/>
                    </a:lnTo>
                    <a:cubicBezTo>
                      <a:pt x="11097" y="40719"/>
                      <a:pt x="10935" y="42310"/>
                      <a:pt x="10935" y="43939"/>
                    </a:cubicBezTo>
                    <a:cubicBezTo>
                      <a:pt x="10935" y="45444"/>
                      <a:pt x="11068" y="46920"/>
                      <a:pt x="11259" y="48358"/>
                    </a:cubicBezTo>
                    <a:lnTo>
                      <a:pt x="3772" y="47901"/>
                    </a:lnTo>
                    <a:close/>
                    <a:moveTo>
                      <a:pt x="18364" y="75267"/>
                    </a:moveTo>
                    <a:lnTo>
                      <a:pt x="12668" y="69580"/>
                    </a:lnTo>
                    <a:lnTo>
                      <a:pt x="17307" y="63417"/>
                    </a:lnTo>
                    <a:cubicBezTo>
                      <a:pt x="19202" y="66018"/>
                      <a:pt x="21460" y="68332"/>
                      <a:pt x="24003" y="70285"/>
                    </a:cubicBezTo>
                    <a:lnTo>
                      <a:pt x="18364" y="75267"/>
                    </a:lnTo>
                    <a:close/>
                    <a:moveTo>
                      <a:pt x="48244" y="84153"/>
                    </a:moveTo>
                    <a:lnTo>
                      <a:pt x="40053" y="84153"/>
                    </a:lnTo>
                    <a:lnTo>
                      <a:pt x="39005" y="76714"/>
                    </a:lnTo>
                    <a:cubicBezTo>
                      <a:pt x="40681" y="76972"/>
                      <a:pt x="42396" y="77143"/>
                      <a:pt x="44148" y="77143"/>
                    </a:cubicBezTo>
                    <a:cubicBezTo>
                      <a:pt x="45910" y="77143"/>
                      <a:pt x="47625" y="76962"/>
                      <a:pt x="49311" y="76714"/>
                    </a:cubicBezTo>
                    <a:lnTo>
                      <a:pt x="48244" y="84153"/>
                    </a:lnTo>
                    <a:close/>
                    <a:moveTo>
                      <a:pt x="75381" y="69542"/>
                    </a:moveTo>
                    <a:lnTo>
                      <a:pt x="69666" y="75257"/>
                    </a:lnTo>
                    <a:lnTo>
                      <a:pt x="63703" y="70733"/>
                    </a:lnTo>
                    <a:cubicBezTo>
                      <a:pt x="66332" y="68809"/>
                      <a:pt x="68666" y="66523"/>
                      <a:pt x="70618" y="63932"/>
                    </a:cubicBezTo>
                    <a:lnTo>
                      <a:pt x="75381" y="69542"/>
                    </a:lnTo>
                    <a:close/>
                    <a:moveTo>
                      <a:pt x="44139" y="73381"/>
                    </a:moveTo>
                    <a:cubicBezTo>
                      <a:pt x="27908" y="73381"/>
                      <a:pt x="14707" y="60169"/>
                      <a:pt x="14707" y="43939"/>
                    </a:cubicBezTo>
                    <a:cubicBezTo>
                      <a:pt x="14707" y="27699"/>
                      <a:pt x="27918" y="14497"/>
                      <a:pt x="44139" y="14497"/>
                    </a:cubicBezTo>
                    <a:cubicBezTo>
                      <a:pt x="60379" y="14497"/>
                      <a:pt x="73581" y="27708"/>
                      <a:pt x="73581" y="43939"/>
                    </a:cubicBezTo>
                    <a:cubicBezTo>
                      <a:pt x="73590" y="60169"/>
                      <a:pt x="60389" y="73381"/>
                      <a:pt x="44139" y="73381"/>
                    </a:cubicBezTo>
                    <a:close/>
                  </a:path>
                </a:pathLst>
              </a:custGeom>
              <a:grpFill/>
              <a:ln w="9525" cap="flat">
                <a:noFill/>
                <a:prstDash val="solid"/>
                <a:miter/>
              </a:ln>
            </p:spPr>
            <p:txBody>
              <a:bodyPr rtlCol="0" anchor="ctr"/>
              <a:lstStyle/>
              <a:p>
                <a:endParaRPr lang="en-US" dirty="0"/>
              </a:p>
            </p:txBody>
          </p:sp>
          <p:sp>
            <p:nvSpPr>
              <p:cNvPr id="61" name="Freeform: Shape 60">
                <a:extLst>
                  <a:ext uri="{FF2B5EF4-FFF2-40B4-BE49-F238E27FC236}">
                    <a16:creationId xmlns:a16="http://schemas.microsoft.com/office/drawing/2014/main" id="{EF3088CA-F3FF-9087-6BB0-962BF5B81FC3}"/>
                  </a:ext>
                </a:extLst>
              </p:cNvPr>
              <p:cNvSpPr/>
              <p:nvPr/>
            </p:nvSpPr>
            <p:spPr>
              <a:xfrm>
                <a:off x="6756603" y="899680"/>
                <a:ext cx="19469" cy="19469"/>
              </a:xfrm>
              <a:custGeom>
                <a:avLst/>
                <a:gdLst>
                  <a:gd name="connsiteX0" fmla="*/ 9735 w 19469"/>
                  <a:gd name="connsiteY0" fmla="*/ 0 h 19469"/>
                  <a:gd name="connsiteX1" fmla="*/ 0 w 19469"/>
                  <a:gd name="connsiteY1" fmla="*/ 9735 h 19469"/>
                  <a:gd name="connsiteX2" fmla="*/ 9735 w 19469"/>
                  <a:gd name="connsiteY2" fmla="*/ 19469 h 19469"/>
                  <a:gd name="connsiteX3" fmla="*/ 19469 w 19469"/>
                  <a:gd name="connsiteY3" fmla="*/ 9735 h 19469"/>
                  <a:gd name="connsiteX4" fmla="*/ 9735 w 19469"/>
                  <a:gd name="connsiteY4" fmla="*/ 0 h 19469"/>
                  <a:gd name="connsiteX5" fmla="*/ 9735 w 19469"/>
                  <a:gd name="connsiteY5" fmla="*/ 15697 h 19469"/>
                  <a:gd name="connsiteX6" fmla="*/ 3772 w 19469"/>
                  <a:gd name="connsiteY6" fmla="*/ 9735 h 19469"/>
                  <a:gd name="connsiteX7" fmla="*/ 9735 w 19469"/>
                  <a:gd name="connsiteY7" fmla="*/ 3781 h 19469"/>
                  <a:gd name="connsiteX8" fmla="*/ 15688 w 19469"/>
                  <a:gd name="connsiteY8" fmla="*/ 9735 h 19469"/>
                  <a:gd name="connsiteX9" fmla="*/ 9735 w 19469"/>
                  <a:gd name="connsiteY9" fmla="*/ 15697 h 19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69" h="19469">
                    <a:moveTo>
                      <a:pt x="9735" y="0"/>
                    </a:moveTo>
                    <a:cubicBezTo>
                      <a:pt x="4362" y="0"/>
                      <a:pt x="0" y="4362"/>
                      <a:pt x="0" y="9735"/>
                    </a:cubicBezTo>
                    <a:cubicBezTo>
                      <a:pt x="0" y="15097"/>
                      <a:pt x="4362" y="19469"/>
                      <a:pt x="9735" y="19469"/>
                    </a:cubicBezTo>
                    <a:cubicBezTo>
                      <a:pt x="15107" y="19469"/>
                      <a:pt x="19469" y="15097"/>
                      <a:pt x="19469" y="9735"/>
                    </a:cubicBezTo>
                    <a:cubicBezTo>
                      <a:pt x="19469" y="4362"/>
                      <a:pt x="15107" y="0"/>
                      <a:pt x="9735" y="0"/>
                    </a:cubicBezTo>
                    <a:close/>
                    <a:moveTo>
                      <a:pt x="9735" y="15697"/>
                    </a:moveTo>
                    <a:cubicBezTo>
                      <a:pt x="6448" y="15697"/>
                      <a:pt x="3772" y="13021"/>
                      <a:pt x="3772" y="9735"/>
                    </a:cubicBezTo>
                    <a:cubicBezTo>
                      <a:pt x="3772" y="6448"/>
                      <a:pt x="6448" y="3781"/>
                      <a:pt x="9735" y="3781"/>
                    </a:cubicBezTo>
                    <a:cubicBezTo>
                      <a:pt x="13021" y="3781"/>
                      <a:pt x="15688" y="6458"/>
                      <a:pt x="15688" y="9735"/>
                    </a:cubicBezTo>
                    <a:cubicBezTo>
                      <a:pt x="15688" y="13011"/>
                      <a:pt x="13030" y="15697"/>
                      <a:pt x="9735" y="15697"/>
                    </a:cubicBezTo>
                    <a:close/>
                  </a:path>
                </a:pathLst>
              </a:custGeom>
              <a:grpFill/>
              <a:ln w="9525" cap="flat">
                <a:noFill/>
                <a:prstDash val="solid"/>
                <a:miter/>
              </a:ln>
            </p:spPr>
            <p:txBody>
              <a:bodyPr rtlCol="0" anchor="ctr"/>
              <a:lstStyle/>
              <a:p>
                <a:endParaRPr lang="en-US" dirty="0"/>
              </a:p>
            </p:txBody>
          </p:sp>
        </p:grpSp>
        <p:sp>
          <p:nvSpPr>
            <p:cNvPr id="62" name="Freeform: Shape 61">
              <a:extLst>
                <a:ext uri="{FF2B5EF4-FFF2-40B4-BE49-F238E27FC236}">
                  <a16:creationId xmlns:a16="http://schemas.microsoft.com/office/drawing/2014/main" id="{527E3BE0-FA0A-BF04-EF96-DB526335B045}"/>
                </a:ext>
              </a:extLst>
            </p:cNvPr>
            <p:cNvSpPr/>
            <p:nvPr/>
          </p:nvSpPr>
          <p:spPr>
            <a:xfrm>
              <a:off x="6418075" y="588536"/>
              <a:ext cx="608305" cy="823341"/>
            </a:xfrm>
            <a:custGeom>
              <a:avLst/>
              <a:gdLst>
                <a:gd name="connsiteX0" fmla="*/ 192366 w 608305"/>
                <a:gd name="connsiteY0" fmla="*/ 823341 h 823341"/>
                <a:gd name="connsiteX1" fmla="*/ 189109 w 608305"/>
                <a:gd name="connsiteY1" fmla="*/ 822550 h 823341"/>
                <a:gd name="connsiteX2" fmla="*/ 185270 w 608305"/>
                <a:gd name="connsiteY2" fmla="*/ 816978 h 823341"/>
                <a:gd name="connsiteX3" fmla="*/ 104013 w 608305"/>
                <a:gd name="connsiteY3" fmla="*/ 612505 h 823341"/>
                <a:gd name="connsiteX4" fmla="*/ 53063 w 608305"/>
                <a:gd name="connsiteY4" fmla="*/ 587378 h 823341"/>
                <a:gd name="connsiteX5" fmla="*/ 52568 w 608305"/>
                <a:gd name="connsiteY5" fmla="*/ 518998 h 823341"/>
                <a:gd name="connsiteX6" fmla="*/ 48034 w 608305"/>
                <a:gd name="connsiteY6" fmla="*/ 489452 h 823341"/>
                <a:gd name="connsiteX7" fmla="*/ 46243 w 608305"/>
                <a:gd name="connsiteY7" fmla="*/ 482308 h 823341"/>
                <a:gd name="connsiteX8" fmla="*/ 51654 w 608305"/>
                <a:gd name="connsiteY8" fmla="*/ 477364 h 823341"/>
                <a:gd name="connsiteX9" fmla="*/ 60007 w 608305"/>
                <a:gd name="connsiteY9" fmla="*/ 475698 h 823341"/>
                <a:gd name="connsiteX10" fmla="*/ 44424 w 608305"/>
                <a:gd name="connsiteY10" fmla="*/ 467096 h 823341"/>
                <a:gd name="connsiteX11" fmla="*/ 40767 w 608305"/>
                <a:gd name="connsiteY11" fmla="*/ 460153 h 823341"/>
                <a:gd name="connsiteX12" fmla="*/ 45500 w 608305"/>
                <a:gd name="connsiteY12" fmla="*/ 411251 h 823341"/>
                <a:gd name="connsiteX13" fmla="*/ 6115 w 608305"/>
                <a:gd name="connsiteY13" fmla="*/ 394011 h 823341"/>
                <a:gd name="connsiteX14" fmla="*/ 809 w 608305"/>
                <a:gd name="connsiteY14" fmla="*/ 368779 h 823341"/>
                <a:gd name="connsiteX15" fmla="*/ 64808 w 608305"/>
                <a:gd name="connsiteY15" fmla="*/ 271215 h 823341"/>
                <a:gd name="connsiteX16" fmla="*/ 182975 w 608305"/>
                <a:gd name="connsiteY16" fmla="*/ 34395 h 823341"/>
                <a:gd name="connsiteX17" fmla="*/ 347148 w 608305"/>
                <a:gd name="connsiteY17" fmla="*/ 0 h 823341"/>
                <a:gd name="connsiteX18" fmla="*/ 598808 w 608305"/>
                <a:gd name="connsiteY18" fmla="*/ 196091 h 823341"/>
                <a:gd name="connsiteX19" fmla="*/ 544249 w 608305"/>
                <a:gd name="connsiteY19" fmla="*/ 450713 h 823341"/>
                <a:gd name="connsiteX20" fmla="*/ 499281 w 608305"/>
                <a:gd name="connsiteY20" fmla="*/ 548726 h 823341"/>
                <a:gd name="connsiteX21" fmla="*/ 521893 w 608305"/>
                <a:gd name="connsiteY21" fmla="*/ 632860 h 823341"/>
                <a:gd name="connsiteX22" fmla="*/ 518502 w 608305"/>
                <a:gd name="connsiteY22" fmla="*/ 640947 h 823341"/>
                <a:gd name="connsiteX23" fmla="*/ 195862 w 608305"/>
                <a:gd name="connsiteY23" fmla="*/ 822427 h 823341"/>
                <a:gd name="connsiteX24" fmla="*/ 192366 w 608305"/>
                <a:gd name="connsiteY24" fmla="*/ 823341 h 823341"/>
                <a:gd name="connsiteX25" fmla="*/ 65027 w 608305"/>
                <a:gd name="connsiteY25" fmla="*/ 489271 h 823341"/>
                <a:gd name="connsiteX26" fmla="*/ 65684 w 608305"/>
                <a:gd name="connsiteY26" fmla="*/ 524666 h 823341"/>
                <a:gd name="connsiteX27" fmla="*/ 65198 w 608305"/>
                <a:gd name="connsiteY27" fmla="*/ 579844 h 823341"/>
                <a:gd name="connsiteX28" fmla="*/ 104746 w 608305"/>
                <a:gd name="connsiteY28" fmla="*/ 598246 h 823341"/>
                <a:gd name="connsiteX29" fmla="*/ 198186 w 608305"/>
                <a:gd name="connsiteY29" fmla="*/ 804739 h 823341"/>
                <a:gd name="connsiteX30" fmla="*/ 506682 w 608305"/>
                <a:gd name="connsiteY30" fmla="*/ 631212 h 823341"/>
                <a:gd name="connsiteX31" fmla="*/ 485213 w 608305"/>
                <a:gd name="connsiteY31" fmla="*/ 551326 h 823341"/>
                <a:gd name="connsiteX32" fmla="*/ 484974 w 608305"/>
                <a:gd name="connsiteY32" fmla="*/ 549088 h 823341"/>
                <a:gd name="connsiteX33" fmla="*/ 532628 w 608305"/>
                <a:gd name="connsiteY33" fmla="*/ 442436 h 823341"/>
                <a:gd name="connsiteX34" fmla="*/ 584854 w 608305"/>
                <a:gd name="connsiteY34" fmla="*/ 199101 h 823341"/>
                <a:gd name="connsiteX35" fmla="*/ 347148 w 608305"/>
                <a:gd name="connsiteY35" fmla="*/ 14287 h 823341"/>
                <a:gd name="connsiteX36" fmla="*/ 188604 w 608305"/>
                <a:gd name="connsiteY36" fmla="*/ 47530 h 823341"/>
                <a:gd name="connsiteX37" fmla="*/ 79343 w 608305"/>
                <a:gd name="connsiteY37" fmla="*/ 272453 h 823341"/>
                <a:gd name="connsiteX38" fmla="*/ 77571 w 608305"/>
                <a:gd name="connsiteY38" fmla="*/ 278378 h 823341"/>
                <a:gd name="connsiteX39" fmla="*/ 14754 w 608305"/>
                <a:gd name="connsiteY39" fmla="*/ 371770 h 823341"/>
                <a:gd name="connsiteX40" fmla="*/ 17259 w 608305"/>
                <a:gd name="connsiteY40" fmla="*/ 385124 h 823341"/>
                <a:gd name="connsiteX41" fmla="*/ 53397 w 608305"/>
                <a:gd name="connsiteY41" fmla="*/ 397497 h 823341"/>
                <a:gd name="connsiteX42" fmla="*/ 58616 w 608305"/>
                <a:gd name="connsiteY42" fmla="*/ 399879 h 823341"/>
                <a:gd name="connsiteX43" fmla="*/ 60407 w 608305"/>
                <a:gd name="connsiteY43" fmla="*/ 405327 h 823341"/>
                <a:gd name="connsiteX44" fmla="*/ 55416 w 608305"/>
                <a:gd name="connsiteY44" fmla="*/ 456867 h 823341"/>
                <a:gd name="connsiteX45" fmla="*/ 83991 w 608305"/>
                <a:gd name="connsiteY45" fmla="*/ 472631 h 823341"/>
                <a:gd name="connsiteX46" fmla="*/ 87601 w 608305"/>
                <a:gd name="connsiteY46" fmla="*/ 479974 h 823341"/>
                <a:gd name="connsiteX47" fmla="*/ 81943 w 608305"/>
                <a:gd name="connsiteY47" fmla="*/ 485889 h 823341"/>
                <a:gd name="connsiteX48" fmla="*/ 65027 w 608305"/>
                <a:gd name="connsiteY48" fmla="*/ 489271 h 82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08305" h="823341">
                  <a:moveTo>
                    <a:pt x="192366" y="823341"/>
                  </a:moveTo>
                  <a:cubicBezTo>
                    <a:pt x="191252" y="823341"/>
                    <a:pt x="190128" y="823084"/>
                    <a:pt x="189109" y="822550"/>
                  </a:cubicBezTo>
                  <a:cubicBezTo>
                    <a:pt x="186975" y="821455"/>
                    <a:pt x="185537" y="819360"/>
                    <a:pt x="185270" y="816978"/>
                  </a:cubicBezTo>
                  <a:cubicBezTo>
                    <a:pt x="179070" y="760952"/>
                    <a:pt x="152371" y="615001"/>
                    <a:pt x="104013" y="612505"/>
                  </a:cubicBezTo>
                  <a:cubicBezTo>
                    <a:pt x="79790" y="611248"/>
                    <a:pt x="62645" y="602799"/>
                    <a:pt x="53063" y="587378"/>
                  </a:cubicBezTo>
                  <a:cubicBezTo>
                    <a:pt x="39100" y="564909"/>
                    <a:pt x="46177" y="533819"/>
                    <a:pt x="52568" y="518998"/>
                  </a:cubicBezTo>
                  <a:cubicBezTo>
                    <a:pt x="59997" y="501758"/>
                    <a:pt x="48529" y="489947"/>
                    <a:pt x="48034" y="489452"/>
                  </a:cubicBezTo>
                  <a:cubicBezTo>
                    <a:pt x="46177" y="487585"/>
                    <a:pt x="45472" y="484832"/>
                    <a:pt x="46243" y="482308"/>
                  </a:cubicBezTo>
                  <a:cubicBezTo>
                    <a:pt x="47015" y="479793"/>
                    <a:pt x="49072" y="477879"/>
                    <a:pt x="51654" y="477364"/>
                  </a:cubicBezTo>
                  <a:lnTo>
                    <a:pt x="60007" y="475698"/>
                  </a:lnTo>
                  <a:lnTo>
                    <a:pt x="44424" y="467096"/>
                  </a:lnTo>
                  <a:cubicBezTo>
                    <a:pt x="41929" y="465715"/>
                    <a:pt x="40490" y="462991"/>
                    <a:pt x="40767" y="460153"/>
                  </a:cubicBezTo>
                  <a:lnTo>
                    <a:pt x="45500" y="411251"/>
                  </a:lnTo>
                  <a:cubicBezTo>
                    <a:pt x="34756" y="410080"/>
                    <a:pt x="15906" y="406289"/>
                    <a:pt x="6115" y="394011"/>
                  </a:cubicBezTo>
                  <a:cubicBezTo>
                    <a:pt x="600" y="387096"/>
                    <a:pt x="-1229" y="378371"/>
                    <a:pt x="809" y="368779"/>
                  </a:cubicBezTo>
                  <a:cubicBezTo>
                    <a:pt x="7524" y="337195"/>
                    <a:pt x="53902" y="283512"/>
                    <a:pt x="64808" y="271215"/>
                  </a:cubicBezTo>
                  <a:cubicBezTo>
                    <a:pt x="61893" y="246126"/>
                    <a:pt x="49891" y="91507"/>
                    <a:pt x="182975" y="34395"/>
                  </a:cubicBezTo>
                  <a:cubicBezTo>
                    <a:pt x="234657" y="12211"/>
                    <a:pt x="292960" y="0"/>
                    <a:pt x="347148" y="0"/>
                  </a:cubicBezTo>
                  <a:cubicBezTo>
                    <a:pt x="480298" y="0"/>
                    <a:pt x="572023" y="71466"/>
                    <a:pt x="598808" y="196091"/>
                  </a:cubicBezTo>
                  <a:cubicBezTo>
                    <a:pt x="628183" y="332784"/>
                    <a:pt x="583596" y="395440"/>
                    <a:pt x="544249" y="450713"/>
                  </a:cubicBezTo>
                  <a:cubicBezTo>
                    <a:pt x="521436" y="482775"/>
                    <a:pt x="501700" y="510492"/>
                    <a:pt x="499281" y="548726"/>
                  </a:cubicBezTo>
                  <a:lnTo>
                    <a:pt x="521893" y="632860"/>
                  </a:lnTo>
                  <a:cubicBezTo>
                    <a:pt x="522741" y="636013"/>
                    <a:pt x="521341" y="639347"/>
                    <a:pt x="518502" y="640947"/>
                  </a:cubicBezTo>
                  <a:lnTo>
                    <a:pt x="195862" y="822427"/>
                  </a:lnTo>
                  <a:cubicBezTo>
                    <a:pt x="194786" y="823036"/>
                    <a:pt x="193576" y="823341"/>
                    <a:pt x="192366" y="823341"/>
                  </a:cubicBezTo>
                  <a:close/>
                  <a:moveTo>
                    <a:pt x="65027" y="489271"/>
                  </a:moveTo>
                  <a:cubicBezTo>
                    <a:pt x="69056" y="497291"/>
                    <a:pt x="72151" y="509645"/>
                    <a:pt x="65684" y="524666"/>
                  </a:cubicBezTo>
                  <a:cubicBezTo>
                    <a:pt x="60750" y="536096"/>
                    <a:pt x="54311" y="562347"/>
                    <a:pt x="65198" y="579844"/>
                  </a:cubicBezTo>
                  <a:cubicBezTo>
                    <a:pt x="72161" y="591055"/>
                    <a:pt x="85467" y="597246"/>
                    <a:pt x="104746" y="598246"/>
                  </a:cubicBezTo>
                  <a:cubicBezTo>
                    <a:pt x="167230" y="601475"/>
                    <a:pt x="192176" y="758485"/>
                    <a:pt x="198186" y="804739"/>
                  </a:cubicBezTo>
                  <a:lnTo>
                    <a:pt x="506682" y="631212"/>
                  </a:lnTo>
                  <a:lnTo>
                    <a:pt x="485213" y="551326"/>
                  </a:lnTo>
                  <a:cubicBezTo>
                    <a:pt x="485013" y="550593"/>
                    <a:pt x="484936" y="549840"/>
                    <a:pt x="484974" y="549088"/>
                  </a:cubicBezTo>
                  <a:cubicBezTo>
                    <a:pt x="487299" y="506139"/>
                    <a:pt x="509320" y="475202"/>
                    <a:pt x="532628" y="442436"/>
                  </a:cubicBezTo>
                  <a:cubicBezTo>
                    <a:pt x="570261" y="389563"/>
                    <a:pt x="612914" y="329632"/>
                    <a:pt x="584854" y="199101"/>
                  </a:cubicBezTo>
                  <a:cubicBezTo>
                    <a:pt x="550278" y="38291"/>
                    <a:pt x="421081" y="14287"/>
                    <a:pt x="347148" y="14287"/>
                  </a:cubicBezTo>
                  <a:cubicBezTo>
                    <a:pt x="294855" y="14287"/>
                    <a:pt x="238553" y="26089"/>
                    <a:pt x="188604" y="47530"/>
                  </a:cubicBezTo>
                  <a:cubicBezTo>
                    <a:pt x="54597" y="105042"/>
                    <a:pt x="79076" y="270786"/>
                    <a:pt x="79343" y="272453"/>
                  </a:cubicBezTo>
                  <a:cubicBezTo>
                    <a:pt x="79686" y="274596"/>
                    <a:pt x="79028" y="276768"/>
                    <a:pt x="77571" y="278378"/>
                  </a:cubicBezTo>
                  <a:cubicBezTo>
                    <a:pt x="77009" y="278997"/>
                    <a:pt x="21412" y="340462"/>
                    <a:pt x="14754" y="371770"/>
                  </a:cubicBezTo>
                  <a:cubicBezTo>
                    <a:pt x="13601" y="377200"/>
                    <a:pt x="14420" y="381572"/>
                    <a:pt x="17259" y="385124"/>
                  </a:cubicBezTo>
                  <a:cubicBezTo>
                    <a:pt x="25098" y="394954"/>
                    <a:pt x="46005" y="397393"/>
                    <a:pt x="53397" y="397497"/>
                  </a:cubicBezTo>
                  <a:cubicBezTo>
                    <a:pt x="55387" y="397526"/>
                    <a:pt x="57283" y="398393"/>
                    <a:pt x="58616" y="399879"/>
                  </a:cubicBezTo>
                  <a:cubicBezTo>
                    <a:pt x="59950" y="401364"/>
                    <a:pt x="60598" y="403346"/>
                    <a:pt x="60407" y="405327"/>
                  </a:cubicBezTo>
                  <a:lnTo>
                    <a:pt x="55416" y="456867"/>
                  </a:lnTo>
                  <a:lnTo>
                    <a:pt x="83991" y="472631"/>
                  </a:lnTo>
                  <a:cubicBezTo>
                    <a:pt x="86620" y="474078"/>
                    <a:pt x="88058" y="477012"/>
                    <a:pt x="87601" y="479974"/>
                  </a:cubicBezTo>
                  <a:cubicBezTo>
                    <a:pt x="87144" y="482937"/>
                    <a:pt x="84877" y="485299"/>
                    <a:pt x="81943" y="485889"/>
                  </a:cubicBezTo>
                  <a:lnTo>
                    <a:pt x="65027" y="489271"/>
                  </a:lnTo>
                  <a:close/>
                </a:path>
              </a:pathLst>
            </a:custGeom>
            <a:grpFill/>
            <a:ln w="9525" cap="flat">
              <a:noFill/>
              <a:prstDash val="solid"/>
              <a:miter/>
            </a:ln>
          </p:spPr>
          <p:txBody>
            <a:bodyPr rtlCol="0" anchor="ctr"/>
            <a:lstStyle/>
            <a:p>
              <a:endParaRPr lang="en-US" dirty="0"/>
            </a:p>
          </p:txBody>
        </p:sp>
        <p:sp>
          <p:nvSpPr>
            <p:cNvPr id="63" name="Freeform: Shape 62">
              <a:extLst>
                <a:ext uri="{FF2B5EF4-FFF2-40B4-BE49-F238E27FC236}">
                  <a16:creationId xmlns:a16="http://schemas.microsoft.com/office/drawing/2014/main" id="{BD4DA9BA-E73F-AB1F-4158-BB92F5B4DF4E}"/>
                </a:ext>
              </a:extLst>
            </p:cNvPr>
            <p:cNvSpPr/>
            <p:nvPr/>
          </p:nvSpPr>
          <p:spPr>
            <a:xfrm>
              <a:off x="6528440" y="856923"/>
              <a:ext cx="44642" cy="22078"/>
            </a:xfrm>
            <a:custGeom>
              <a:avLst/>
              <a:gdLst>
                <a:gd name="connsiteX0" fmla="*/ 7144 w 44642"/>
                <a:gd name="connsiteY0" fmla="*/ 22078 h 22078"/>
                <a:gd name="connsiteX1" fmla="*/ 2191 w 44642"/>
                <a:gd name="connsiteY1" fmla="*/ 20087 h 22078"/>
                <a:gd name="connsiteX2" fmla="*/ 1991 w 44642"/>
                <a:gd name="connsiteY2" fmla="*/ 9981 h 22078"/>
                <a:gd name="connsiteX3" fmla="*/ 41986 w 44642"/>
                <a:gd name="connsiteY3" fmla="*/ 6400 h 22078"/>
                <a:gd name="connsiteX4" fmla="*/ 43053 w 44642"/>
                <a:gd name="connsiteY4" fmla="*/ 16449 h 22078"/>
                <a:gd name="connsiteX5" fmla="*/ 33052 w 44642"/>
                <a:gd name="connsiteY5" fmla="*/ 17554 h 22078"/>
                <a:gd name="connsiteX6" fmla="*/ 12278 w 44642"/>
                <a:gd name="connsiteY6" fmla="*/ 19887 h 22078"/>
                <a:gd name="connsiteX7" fmla="*/ 7144 w 44642"/>
                <a:gd name="connsiteY7" fmla="*/ 22078 h 2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642" h="22078">
                  <a:moveTo>
                    <a:pt x="7144" y="22078"/>
                  </a:moveTo>
                  <a:cubicBezTo>
                    <a:pt x="5363" y="22078"/>
                    <a:pt x="3572" y="21421"/>
                    <a:pt x="2191" y="20087"/>
                  </a:cubicBezTo>
                  <a:cubicBezTo>
                    <a:pt x="-647" y="17354"/>
                    <a:pt x="-743" y="12829"/>
                    <a:pt x="1991" y="9981"/>
                  </a:cubicBezTo>
                  <a:cubicBezTo>
                    <a:pt x="17355" y="-6002"/>
                    <a:pt x="34871" y="647"/>
                    <a:pt x="41986" y="6400"/>
                  </a:cubicBezTo>
                  <a:cubicBezTo>
                    <a:pt x="45054" y="8876"/>
                    <a:pt x="45539" y="13372"/>
                    <a:pt x="43053" y="16449"/>
                  </a:cubicBezTo>
                  <a:cubicBezTo>
                    <a:pt x="40586" y="19506"/>
                    <a:pt x="36129" y="19992"/>
                    <a:pt x="33052" y="17554"/>
                  </a:cubicBezTo>
                  <a:cubicBezTo>
                    <a:pt x="31261" y="16163"/>
                    <a:pt x="21936" y="9838"/>
                    <a:pt x="12278" y="19887"/>
                  </a:cubicBezTo>
                  <a:cubicBezTo>
                    <a:pt x="10887" y="21345"/>
                    <a:pt x="9020" y="22078"/>
                    <a:pt x="7144" y="22078"/>
                  </a:cubicBezTo>
                  <a:close/>
                </a:path>
              </a:pathLst>
            </a:custGeom>
            <a:grpFill/>
            <a:ln w="9525" cap="flat">
              <a:noFill/>
              <a:prstDash val="solid"/>
              <a:miter/>
            </a:ln>
          </p:spPr>
          <p:txBody>
            <a:bodyPr rtlCol="0" anchor="ctr"/>
            <a:lstStyle/>
            <a:p>
              <a:endParaRPr lang="en-US" dirty="0"/>
            </a:p>
          </p:txBody>
        </p:sp>
      </p:grpSp>
      <p:sp>
        <p:nvSpPr>
          <p:cNvPr id="68" name="Freeform: Shape 67">
            <a:extLst>
              <a:ext uri="{FF2B5EF4-FFF2-40B4-BE49-F238E27FC236}">
                <a16:creationId xmlns:a16="http://schemas.microsoft.com/office/drawing/2014/main" id="{AB038436-9CD8-DFD1-284E-65B4FEB8A828}"/>
              </a:ext>
            </a:extLst>
          </p:cNvPr>
          <p:cNvSpPr>
            <a:spLocks noChangeAspect="1"/>
          </p:cNvSpPr>
          <p:nvPr/>
        </p:nvSpPr>
        <p:spPr>
          <a:xfrm>
            <a:off x="3374910" y="4291143"/>
            <a:ext cx="764178" cy="748326"/>
          </a:xfrm>
          <a:custGeom>
            <a:avLst/>
            <a:gdLst>
              <a:gd name="connsiteX0" fmla="*/ 800472 w 849087"/>
              <a:gd name="connsiteY0" fmla="*/ 726729 h 831475"/>
              <a:gd name="connsiteX1" fmla="*/ 759628 w 849087"/>
              <a:gd name="connsiteY1" fmla="*/ 755894 h 831475"/>
              <a:gd name="connsiteX2" fmla="*/ 689753 w 849087"/>
              <a:gd name="connsiteY2" fmla="*/ 755894 h 831475"/>
              <a:gd name="connsiteX3" fmla="*/ 689753 w 849087"/>
              <a:gd name="connsiteY3" fmla="*/ 663016 h 831475"/>
              <a:gd name="connsiteX4" fmla="*/ 675465 w 849087"/>
              <a:gd name="connsiteY4" fmla="*/ 648729 h 831475"/>
              <a:gd name="connsiteX5" fmla="*/ 531143 w 849087"/>
              <a:gd name="connsiteY5" fmla="*/ 648729 h 831475"/>
              <a:gd name="connsiteX6" fmla="*/ 510254 w 849087"/>
              <a:gd name="connsiteY6" fmla="*/ 595617 h 831475"/>
              <a:gd name="connsiteX7" fmla="*/ 601932 w 849087"/>
              <a:gd name="connsiteY7" fmla="*/ 563194 h 831475"/>
              <a:gd name="connsiteX8" fmla="*/ 671836 w 849087"/>
              <a:gd name="connsiteY8" fmla="*/ 508064 h 831475"/>
              <a:gd name="connsiteX9" fmla="*/ 805634 w 849087"/>
              <a:gd name="connsiteY9" fmla="*/ 508064 h 831475"/>
              <a:gd name="connsiteX10" fmla="*/ 819922 w 849087"/>
              <a:gd name="connsiteY10" fmla="*/ 493776 h 831475"/>
              <a:gd name="connsiteX11" fmla="*/ 819922 w 849087"/>
              <a:gd name="connsiteY11" fmla="*/ 127730 h 831475"/>
              <a:gd name="connsiteX12" fmla="*/ 849087 w 849087"/>
              <a:gd name="connsiteY12" fmla="*/ 86887 h 831475"/>
              <a:gd name="connsiteX13" fmla="*/ 805634 w 849087"/>
              <a:gd name="connsiteY13" fmla="*/ 43434 h 831475"/>
              <a:gd name="connsiteX14" fmla="*/ 762181 w 849087"/>
              <a:gd name="connsiteY14" fmla="*/ 86887 h 831475"/>
              <a:gd name="connsiteX15" fmla="*/ 791347 w 849087"/>
              <a:gd name="connsiteY15" fmla="*/ 127730 h 831475"/>
              <a:gd name="connsiteX16" fmla="*/ 791347 w 849087"/>
              <a:gd name="connsiteY16" fmla="*/ 479489 h 831475"/>
              <a:gd name="connsiteX17" fmla="*/ 689981 w 849087"/>
              <a:gd name="connsiteY17" fmla="*/ 479489 h 831475"/>
              <a:gd name="connsiteX18" fmla="*/ 699707 w 849087"/>
              <a:gd name="connsiteY18" fmla="*/ 408003 h 831475"/>
              <a:gd name="connsiteX19" fmla="*/ 638070 w 849087"/>
              <a:gd name="connsiteY19" fmla="*/ 258909 h 831475"/>
              <a:gd name="connsiteX20" fmla="*/ 542468 w 849087"/>
              <a:gd name="connsiteY20" fmla="*/ 172136 h 831475"/>
              <a:gd name="connsiteX21" fmla="*/ 626212 w 849087"/>
              <a:gd name="connsiteY21" fmla="*/ 88382 h 831475"/>
              <a:gd name="connsiteX22" fmla="*/ 641204 w 849087"/>
              <a:gd name="connsiteY22" fmla="*/ 91488 h 831475"/>
              <a:gd name="connsiteX23" fmla="*/ 679190 w 849087"/>
              <a:gd name="connsiteY23" fmla="*/ 53511 h 831475"/>
              <a:gd name="connsiteX24" fmla="*/ 641204 w 849087"/>
              <a:gd name="connsiteY24" fmla="*/ 15526 h 831475"/>
              <a:gd name="connsiteX25" fmla="*/ 603228 w 849087"/>
              <a:gd name="connsiteY25" fmla="*/ 53511 h 831475"/>
              <a:gd name="connsiteX26" fmla="*/ 606142 w 849087"/>
              <a:gd name="connsiteY26" fmla="*/ 68047 h 831475"/>
              <a:gd name="connsiteX27" fmla="*/ 514293 w 849087"/>
              <a:gd name="connsiteY27" fmla="*/ 159896 h 831475"/>
              <a:gd name="connsiteX28" fmla="*/ 438922 w 849087"/>
              <a:gd name="connsiteY28" fmla="*/ 138789 h 831475"/>
              <a:gd name="connsiteX29" fmla="*/ 438922 w 849087"/>
              <a:gd name="connsiteY29" fmla="*/ 43444 h 831475"/>
              <a:gd name="connsiteX30" fmla="*/ 424634 w 849087"/>
              <a:gd name="connsiteY30" fmla="*/ 29156 h 831475"/>
              <a:gd name="connsiteX31" fmla="*/ 180727 w 849087"/>
              <a:gd name="connsiteY31" fmla="*/ 29156 h 831475"/>
              <a:gd name="connsiteX32" fmla="*/ 139884 w 849087"/>
              <a:gd name="connsiteY32" fmla="*/ 0 h 831475"/>
              <a:gd name="connsiteX33" fmla="*/ 96431 w 849087"/>
              <a:gd name="connsiteY33" fmla="*/ 43444 h 831475"/>
              <a:gd name="connsiteX34" fmla="*/ 139884 w 849087"/>
              <a:gd name="connsiteY34" fmla="*/ 86897 h 831475"/>
              <a:gd name="connsiteX35" fmla="*/ 180727 w 849087"/>
              <a:gd name="connsiteY35" fmla="*/ 57731 h 831475"/>
              <a:gd name="connsiteX36" fmla="*/ 410347 w 849087"/>
              <a:gd name="connsiteY36" fmla="*/ 57731 h 831475"/>
              <a:gd name="connsiteX37" fmla="*/ 410347 w 849087"/>
              <a:gd name="connsiteY37" fmla="*/ 133321 h 831475"/>
              <a:gd name="connsiteX38" fmla="*/ 371713 w 849087"/>
              <a:gd name="connsiteY38" fmla="*/ 130407 h 831475"/>
              <a:gd name="connsiteX39" fmla="*/ 119386 w 849087"/>
              <a:gd name="connsiteY39" fmla="*/ 261185 h 831475"/>
              <a:gd name="connsiteX40" fmla="*/ 68094 w 849087"/>
              <a:gd name="connsiteY40" fmla="*/ 209893 h 831475"/>
              <a:gd name="connsiteX41" fmla="*/ 72619 w 849087"/>
              <a:gd name="connsiteY41" fmla="*/ 192710 h 831475"/>
              <a:gd name="connsiteX42" fmla="*/ 36309 w 849087"/>
              <a:gd name="connsiteY42" fmla="*/ 156401 h 831475"/>
              <a:gd name="connsiteX43" fmla="*/ 0 w 849087"/>
              <a:gd name="connsiteY43" fmla="*/ 192710 h 831475"/>
              <a:gd name="connsiteX44" fmla="*/ 36309 w 849087"/>
              <a:gd name="connsiteY44" fmla="*/ 229019 h 831475"/>
              <a:gd name="connsiteX45" fmla="*/ 45863 w 849087"/>
              <a:gd name="connsiteY45" fmla="*/ 227571 h 831475"/>
              <a:gd name="connsiteX46" fmla="*/ 102146 w 849087"/>
              <a:gd name="connsiteY46" fmla="*/ 284359 h 831475"/>
              <a:gd name="connsiteX47" fmla="*/ 97203 w 849087"/>
              <a:gd name="connsiteY47" fmla="*/ 416690 h 831475"/>
              <a:gd name="connsiteX48" fmla="*/ 214046 w 849087"/>
              <a:gd name="connsiteY48" fmla="*/ 468020 h 831475"/>
              <a:gd name="connsiteX49" fmla="*/ 230905 w 849087"/>
              <a:gd name="connsiteY49" fmla="*/ 522275 h 831475"/>
              <a:gd name="connsiteX50" fmla="*/ 73219 w 849087"/>
              <a:gd name="connsiteY50" fmla="*/ 522275 h 831475"/>
              <a:gd name="connsiteX51" fmla="*/ 58931 w 849087"/>
              <a:gd name="connsiteY51" fmla="*/ 536562 h 831475"/>
              <a:gd name="connsiteX52" fmla="*/ 58931 w 849087"/>
              <a:gd name="connsiteY52" fmla="*/ 679647 h 831475"/>
              <a:gd name="connsiteX53" fmla="*/ 29766 w 849087"/>
              <a:gd name="connsiteY53" fmla="*/ 720490 h 831475"/>
              <a:gd name="connsiteX54" fmla="*/ 73219 w 849087"/>
              <a:gd name="connsiteY54" fmla="*/ 763943 h 831475"/>
              <a:gd name="connsiteX55" fmla="*/ 116672 w 849087"/>
              <a:gd name="connsiteY55" fmla="*/ 720490 h 831475"/>
              <a:gd name="connsiteX56" fmla="*/ 87506 w 849087"/>
              <a:gd name="connsiteY56" fmla="*/ 679647 h 831475"/>
              <a:gd name="connsiteX57" fmla="*/ 87506 w 849087"/>
              <a:gd name="connsiteY57" fmla="*/ 550850 h 831475"/>
              <a:gd name="connsiteX58" fmla="*/ 251308 w 849087"/>
              <a:gd name="connsiteY58" fmla="*/ 550850 h 831475"/>
              <a:gd name="connsiteX59" fmla="*/ 314296 w 849087"/>
              <a:gd name="connsiteY59" fmla="*/ 576329 h 831475"/>
              <a:gd name="connsiteX60" fmla="*/ 344862 w 849087"/>
              <a:gd name="connsiteY60" fmla="*/ 571729 h 831475"/>
              <a:gd name="connsiteX61" fmla="*/ 344862 w 849087"/>
              <a:gd name="connsiteY61" fmla="*/ 673732 h 831475"/>
              <a:gd name="connsiteX62" fmla="*/ 257346 w 849087"/>
              <a:gd name="connsiteY62" fmla="*/ 673732 h 831475"/>
              <a:gd name="connsiteX63" fmla="*/ 243059 w 849087"/>
              <a:gd name="connsiteY63" fmla="*/ 688019 h 831475"/>
              <a:gd name="connsiteX64" fmla="*/ 243059 w 849087"/>
              <a:gd name="connsiteY64" fmla="*/ 747189 h 831475"/>
              <a:gd name="connsiteX65" fmla="*/ 213893 w 849087"/>
              <a:gd name="connsiteY65" fmla="*/ 788032 h 831475"/>
              <a:gd name="connsiteX66" fmla="*/ 257346 w 849087"/>
              <a:gd name="connsiteY66" fmla="*/ 831475 h 831475"/>
              <a:gd name="connsiteX67" fmla="*/ 300800 w 849087"/>
              <a:gd name="connsiteY67" fmla="*/ 788032 h 831475"/>
              <a:gd name="connsiteX68" fmla="*/ 271634 w 849087"/>
              <a:gd name="connsiteY68" fmla="*/ 747189 h 831475"/>
              <a:gd name="connsiteX69" fmla="*/ 271634 w 849087"/>
              <a:gd name="connsiteY69" fmla="*/ 702307 h 831475"/>
              <a:gd name="connsiteX70" fmla="*/ 359150 w 849087"/>
              <a:gd name="connsiteY70" fmla="*/ 702307 h 831475"/>
              <a:gd name="connsiteX71" fmla="*/ 373437 w 849087"/>
              <a:gd name="connsiteY71" fmla="*/ 688019 h 831475"/>
              <a:gd name="connsiteX72" fmla="*/ 373437 w 849087"/>
              <a:gd name="connsiteY72" fmla="*/ 575215 h 831475"/>
              <a:gd name="connsiteX73" fmla="*/ 467820 w 849087"/>
              <a:gd name="connsiteY73" fmla="*/ 677751 h 831475"/>
              <a:gd name="connsiteX74" fmla="*/ 483984 w 849087"/>
              <a:gd name="connsiteY74" fmla="*/ 685409 h 831475"/>
              <a:gd name="connsiteX75" fmla="*/ 483994 w 849087"/>
              <a:gd name="connsiteY75" fmla="*/ 685409 h 831475"/>
              <a:gd name="connsiteX76" fmla="*/ 504473 w 849087"/>
              <a:gd name="connsiteY76" fmla="*/ 677294 h 831475"/>
              <a:gd name="connsiteX77" fmla="*/ 661178 w 849087"/>
              <a:gd name="connsiteY77" fmla="*/ 677294 h 831475"/>
              <a:gd name="connsiteX78" fmla="*/ 661178 w 849087"/>
              <a:gd name="connsiteY78" fmla="*/ 770172 h 831475"/>
              <a:gd name="connsiteX79" fmla="*/ 675465 w 849087"/>
              <a:gd name="connsiteY79" fmla="*/ 784460 h 831475"/>
              <a:gd name="connsiteX80" fmla="*/ 759628 w 849087"/>
              <a:gd name="connsiteY80" fmla="*/ 784460 h 831475"/>
              <a:gd name="connsiteX81" fmla="*/ 800472 w 849087"/>
              <a:gd name="connsiteY81" fmla="*/ 813626 h 831475"/>
              <a:gd name="connsiteX82" fmla="*/ 843925 w 849087"/>
              <a:gd name="connsiteY82" fmla="*/ 770172 h 831475"/>
              <a:gd name="connsiteX83" fmla="*/ 800472 w 849087"/>
              <a:gd name="connsiteY83" fmla="*/ 726729 h 831475"/>
              <a:gd name="connsiteX84" fmla="*/ 781241 w 849087"/>
              <a:gd name="connsiteY84" fmla="*/ 86897 h 831475"/>
              <a:gd name="connsiteX85" fmla="*/ 805644 w 849087"/>
              <a:gd name="connsiteY85" fmla="*/ 62494 h 831475"/>
              <a:gd name="connsiteX86" fmla="*/ 830047 w 849087"/>
              <a:gd name="connsiteY86" fmla="*/ 86897 h 831475"/>
              <a:gd name="connsiteX87" fmla="*/ 805644 w 849087"/>
              <a:gd name="connsiteY87" fmla="*/ 111300 h 831475"/>
              <a:gd name="connsiteX88" fmla="*/ 781241 w 849087"/>
              <a:gd name="connsiteY88" fmla="*/ 86897 h 831475"/>
              <a:gd name="connsiteX89" fmla="*/ 641214 w 849087"/>
              <a:gd name="connsiteY89" fmla="*/ 34585 h 831475"/>
              <a:gd name="connsiteX90" fmla="*/ 660149 w 849087"/>
              <a:gd name="connsiteY90" fmla="*/ 53521 h 831475"/>
              <a:gd name="connsiteX91" fmla="*/ 641214 w 849087"/>
              <a:gd name="connsiteY91" fmla="*/ 72447 h 831475"/>
              <a:gd name="connsiteX92" fmla="*/ 622287 w 849087"/>
              <a:gd name="connsiteY92" fmla="*/ 53521 h 831475"/>
              <a:gd name="connsiteX93" fmla="*/ 641214 w 849087"/>
              <a:gd name="connsiteY93" fmla="*/ 34585 h 831475"/>
              <a:gd name="connsiteX94" fmla="*/ 139894 w 849087"/>
              <a:gd name="connsiteY94" fmla="*/ 67847 h 831475"/>
              <a:gd name="connsiteX95" fmla="*/ 115491 w 849087"/>
              <a:gd name="connsiteY95" fmla="*/ 43444 h 831475"/>
              <a:gd name="connsiteX96" fmla="*/ 139894 w 849087"/>
              <a:gd name="connsiteY96" fmla="*/ 19050 h 831475"/>
              <a:gd name="connsiteX97" fmla="*/ 164297 w 849087"/>
              <a:gd name="connsiteY97" fmla="*/ 43444 h 831475"/>
              <a:gd name="connsiteX98" fmla="*/ 139894 w 849087"/>
              <a:gd name="connsiteY98" fmla="*/ 67847 h 831475"/>
              <a:gd name="connsiteX99" fmla="*/ 19079 w 849087"/>
              <a:gd name="connsiteY99" fmla="*/ 192710 h 831475"/>
              <a:gd name="connsiteX100" fmla="*/ 36338 w 849087"/>
              <a:gd name="connsiteY100" fmla="*/ 175451 h 831475"/>
              <a:gd name="connsiteX101" fmla="*/ 53597 w 849087"/>
              <a:gd name="connsiteY101" fmla="*/ 192710 h 831475"/>
              <a:gd name="connsiteX102" fmla="*/ 36338 w 849087"/>
              <a:gd name="connsiteY102" fmla="*/ 209969 h 831475"/>
              <a:gd name="connsiteX103" fmla="*/ 19079 w 849087"/>
              <a:gd name="connsiteY103" fmla="*/ 192710 h 831475"/>
              <a:gd name="connsiteX104" fmla="*/ 97612 w 849087"/>
              <a:gd name="connsiteY104" fmla="*/ 720490 h 831475"/>
              <a:gd name="connsiteX105" fmla="*/ 73209 w 849087"/>
              <a:gd name="connsiteY105" fmla="*/ 744893 h 831475"/>
              <a:gd name="connsiteX106" fmla="*/ 48806 w 849087"/>
              <a:gd name="connsiteY106" fmla="*/ 720490 h 831475"/>
              <a:gd name="connsiteX107" fmla="*/ 73209 w 849087"/>
              <a:gd name="connsiteY107" fmla="*/ 696087 h 831475"/>
              <a:gd name="connsiteX108" fmla="*/ 97612 w 849087"/>
              <a:gd name="connsiteY108" fmla="*/ 720490 h 831475"/>
              <a:gd name="connsiteX109" fmla="*/ 281759 w 849087"/>
              <a:gd name="connsiteY109" fmla="*/ 788032 h 831475"/>
              <a:gd name="connsiteX110" fmla="*/ 257356 w 849087"/>
              <a:gd name="connsiteY110" fmla="*/ 812425 h 831475"/>
              <a:gd name="connsiteX111" fmla="*/ 232953 w 849087"/>
              <a:gd name="connsiteY111" fmla="*/ 788032 h 831475"/>
              <a:gd name="connsiteX112" fmla="*/ 257356 w 849087"/>
              <a:gd name="connsiteY112" fmla="*/ 763629 h 831475"/>
              <a:gd name="connsiteX113" fmla="*/ 281759 w 849087"/>
              <a:gd name="connsiteY113" fmla="*/ 788032 h 831475"/>
              <a:gd name="connsiteX114" fmla="*/ 661730 w 849087"/>
              <a:gd name="connsiteY114" fmla="*/ 421062 h 831475"/>
              <a:gd name="connsiteX115" fmla="*/ 519208 w 849087"/>
              <a:gd name="connsiteY115" fmla="*/ 424825 h 831475"/>
              <a:gd name="connsiteX116" fmla="*/ 522389 w 849087"/>
              <a:gd name="connsiteY116" fmla="*/ 412756 h 831475"/>
              <a:gd name="connsiteX117" fmla="*/ 524770 w 849087"/>
              <a:gd name="connsiteY117" fmla="*/ 391782 h 831475"/>
              <a:gd name="connsiteX118" fmla="*/ 524789 w 849087"/>
              <a:gd name="connsiteY118" fmla="*/ 391754 h 831475"/>
              <a:gd name="connsiteX119" fmla="*/ 557308 w 849087"/>
              <a:gd name="connsiteY119" fmla="*/ 338880 h 831475"/>
              <a:gd name="connsiteX120" fmla="*/ 597875 w 849087"/>
              <a:gd name="connsiteY120" fmla="*/ 331146 h 831475"/>
              <a:gd name="connsiteX121" fmla="*/ 606981 w 849087"/>
              <a:gd name="connsiteY121" fmla="*/ 326774 h 831475"/>
              <a:gd name="connsiteX122" fmla="*/ 602609 w 849087"/>
              <a:gd name="connsiteY122" fmla="*/ 317668 h 831475"/>
              <a:gd name="connsiteX123" fmla="*/ 558184 w 849087"/>
              <a:gd name="connsiteY123" fmla="*/ 322717 h 831475"/>
              <a:gd name="connsiteX124" fmla="*/ 558108 w 849087"/>
              <a:gd name="connsiteY124" fmla="*/ 319002 h 831475"/>
              <a:gd name="connsiteX125" fmla="*/ 578234 w 849087"/>
              <a:gd name="connsiteY125" fmla="*/ 272891 h 831475"/>
              <a:gd name="connsiteX126" fmla="*/ 595084 w 849087"/>
              <a:gd name="connsiteY126" fmla="*/ 262919 h 831475"/>
              <a:gd name="connsiteX127" fmla="*/ 661730 w 849087"/>
              <a:gd name="connsiteY127" fmla="*/ 421062 h 831475"/>
              <a:gd name="connsiteX128" fmla="*/ 463506 w 849087"/>
              <a:gd name="connsiteY128" fmla="*/ 183709 h 831475"/>
              <a:gd name="connsiteX129" fmla="*/ 585816 w 849087"/>
              <a:gd name="connsiteY129" fmla="*/ 251393 h 831475"/>
              <a:gd name="connsiteX130" fmla="*/ 569081 w 849087"/>
              <a:gd name="connsiteY130" fmla="*/ 261938 h 831475"/>
              <a:gd name="connsiteX131" fmla="*/ 522551 w 849087"/>
              <a:gd name="connsiteY131" fmla="*/ 375971 h 831475"/>
              <a:gd name="connsiteX132" fmla="*/ 428758 w 849087"/>
              <a:gd name="connsiteY132" fmla="*/ 330279 h 831475"/>
              <a:gd name="connsiteX133" fmla="*/ 350330 w 849087"/>
              <a:gd name="connsiteY133" fmla="*/ 375647 h 831475"/>
              <a:gd name="connsiteX134" fmla="*/ 340957 w 849087"/>
              <a:gd name="connsiteY134" fmla="*/ 328727 h 831475"/>
              <a:gd name="connsiteX135" fmla="*/ 412594 w 849087"/>
              <a:gd name="connsiteY135" fmla="*/ 247031 h 831475"/>
              <a:gd name="connsiteX136" fmla="*/ 416966 w 849087"/>
              <a:gd name="connsiteY136" fmla="*/ 245516 h 831475"/>
              <a:gd name="connsiteX137" fmla="*/ 447523 w 849087"/>
              <a:gd name="connsiteY137" fmla="*/ 247745 h 831475"/>
              <a:gd name="connsiteX138" fmla="*/ 470316 w 849087"/>
              <a:gd name="connsiteY138" fmla="*/ 273720 h 831475"/>
              <a:gd name="connsiteX139" fmla="*/ 469592 w 849087"/>
              <a:gd name="connsiteY139" fmla="*/ 291313 h 831475"/>
              <a:gd name="connsiteX140" fmla="*/ 469230 w 849087"/>
              <a:gd name="connsiteY140" fmla="*/ 301171 h 831475"/>
              <a:gd name="connsiteX141" fmla="*/ 479317 w 849087"/>
              <a:gd name="connsiteY141" fmla="*/ 301781 h 831475"/>
              <a:gd name="connsiteX142" fmla="*/ 484156 w 849087"/>
              <a:gd name="connsiteY142" fmla="*/ 270177 h 831475"/>
              <a:gd name="connsiteX143" fmla="*/ 463639 w 849087"/>
              <a:gd name="connsiteY143" fmla="*/ 242507 h 831475"/>
              <a:gd name="connsiteX144" fmla="*/ 520170 w 849087"/>
              <a:gd name="connsiteY144" fmla="*/ 238068 h 831475"/>
              <a:gd name="connsiteX145" fmla="*/ 529552 w 849087"/>
              <a:gd name="connsiteY145" fmla="*/ 234334 h 831475"/>
              <a:gd name="connsiteX146" fmla="*/ 525818 w 849087"/>
              <a:gd name="connsiteY146" fmla="*/ 224952 h 831475"/>
              <a:gd name="connsiteX147" fmla="*/ 448856 w 849087"/>
              <a:gd name="connsiteY147" fmla="*/ 233515 h 831475"/>
              <a:gd name="connsiteX148" fmla="*/ 424815 w 849087"/>
              <a:gd name="connsiteY148" fmla="*/ 231391 h 831475"/>
              <a:gd name="connsiteX149" fmla="*/ 463506 w 849087"/>
              <a:gd name="connsiteY149" fmla="*/ 183709 h 831475"/>
              <a:gd name="connsiteX150" fmla="*/ 441493 w 849087"/>
              <a:gd name="connsiteY150" fmla="*/ 178365 h 831475"/>
              <a:gd name="connsiteX151" fmla="*/ 413309 w 849087"/>
              <a:gd name="connsiteY151" fmla="*/ 217208 h 831475"/>
              <a:gd name="connsiteX152" fmla="*/ 411756 w 849087"/>
              <a:gd name="connsiteY152" fmla="*/ 224009 h 831475"/>
              <a:gd name="connsiteX153" fmla="*/ 409623 w 849087"/>
              <a:gd name="connsiteY153" fmla="*/ 232962 h 831475"/>
              <a:gd name="connsiteX154" fmla="*/ 408213 w 849087"/>
              <a:gd name="connsiteY154" fmla="*/ 233410 h 831475"/>
              <a:gd name="connsiteX155" fmla="*/ 326660 w 849087"/>
              <a:gd name="connsiteY155" fmla="*/ 327946 h 831475"/>
              <a:gd name="connsiteX156" fmla="*/ 336937 w 849087"/>
              <a:gd name="connsiteY156" fmla="*/ 380962 h 831475"/>
              <a:gd name="connsiteX157" fmla="*/ 295637 w 849087"/>
              <a:gd name="connsiteY157" fmla="*/ 391678 h 831475"/>
              <a:gd name="connsiteX158" fmla="*/ 302276 w 849087"/>
              <a:gd name="connsiteY158" fmla="*/ 341995 h 831475"/>
              <a:gd name="connsiteX159" fmla="*/ 301581 w 849087"/>
              <a:gd name="connsiteY159" fmla="*/ 331918 h 831475"/>
              <a:gd name="connsiteX160" fmla="*/ 291503 w 849087"/>
              <a:gd name="connsiteY160" fmla="*/ 332613 h 831475"/>
              <a:gd name="connsiteX161" fmla="*/ 279321 w 849087"/>
              <a:gd name="connsiteY161" fmla="*/ 383867 h 831475"/>
              <a:gd name="connsiteX162" fmla="*/ 251746 w 849087"/>
              <a:gd name="connsiteY162" fmla="*/ 327870 h 831475"/>
              <a:gd name="connsiteX163" fmla="*/ 271624 w 849087"/>
              <a:gd name="connsiteY163" fmla="*/ 276654 h 831475"/>
              <a:gd name="connsiteX164" fmla="*/ 327060 w 849087"/>
              <a:gd name="connsiteY164" fmla="*/ 257194 h 831475"/>
              <a:gd name="connsiteX165" fmla="*/ 335490 w 849087"/>
              <a:gd name="connsiteY165" fmla="*/ 251927 h 831475"/>
              <a:gd name="connsiteX166" fmla="*/ 366617 w 849087"/>
              <a:gd name="connsiteY166" fmla="*/ 237411 h 831475"/>
              <a:gd name="connsiteX167" fmla="*/ 374961 w 849087"/>
              <a:gd name="connsiteY167" fmla="*/ 231715 h 831475"/>
              <a:gd name="connsiteX168" fmla="*/ 369265 w 849087"/>
              <a:gd name="connsiteY168" fmla="*/ 223371 h 831475"/>
              <a:gd name="connsiteX169" fmla="*/ 326555 w 849087"/>
              <a:gd name="connsiteY169" fmla="*/ 240763 h 831475"/>
              <a:gd name="connsiteX170" fmla="*/ 347167 w 849087"/>
              <a:gd name="connsiteY170" fmla="*/ 196663 h 831475"/>
              <a:gd name="connsiteX171" fmla="*/ 349329 w 849087"/>
              <a:gd name="connsiteY171" fmla="*/ 186795 h 831475"/>
              <a:gd name="connsiteX172" fmla="*/ 339462 w 849087"/>
              <a:gd name="connsiteY172" fmla="*/ 184633 h 831475"/>
              <a:gd name="connsiteX173" fmla="*/ 311039 w 849087"/>
              <a:gd name="connsiteY173" fmla="*/ 236725 h 831475"/>
              <a:gd name="connsiteX174" fmla="*/ 313477 w 849087"/>
              <a:gd name="connsiteY174" fmla="*/ 246564 h 831475"/>
              <a:gd name="connsiteX175" fmla="*/ 271510 w 849087"/>
              <a:gd name="connsiteY175" fmla="*/ 261147 h 831475"/>
              <a:gd name="connsiteX176" fmla="*/ 193805 w 849087"/>
              <a:gd name="connsiteY176" fmla="*/ 240668 h 831475"/>
              <a:gd name="connsiteX177" fmla="*/ 441493 w 849087"/>
              <a:gd name="connsiteY177" fmla="*/ 178365 h 831475"/>
              <a:gd name="connsiteX178" fmla="*/ 131740 w 849087"/>
              <a:gd name="connsiteY178" fmla="*/ 400555 h 831475"/>
              <a:gd name="connsiteX179" fmla="*/ 137531 w 849087"/>
              <a:gd name="connsiteY179" fmla="*/ 299295 h 831475"/>
              <a:gd name="connsiteX180" fmla="*/ 172574 w 849087"/>
              <a:gd name="connsiteY180" fmla="*/ 260004 h 831475"/>
              <a:gd name="connsiteX181" fmla="*/ 256061 w 849087"/>
              <a:gd name="connsiteY181" fmla="*/ 267529 h 831475"/>
              <a:gd name="connsiteX182" fmla="*/ 181718 w 849087"/>
              <a:gd name="connsiteY182" fmla="*/ 374399 h 831475"/>
              <a:gd name="connsiteX183" fmla="*/ 188452 w 849087"/>
              <a:gd name="connsiteY183" fmla="*/ 381933 h 831475"/>
              <a:gd name="connsiteX184" fmla="*/ 195986 w 849087"/>
              <a:gd name="connsiteY184" fmla="*/ 375199 h 831475"/>
              <a:gd name="connsiteX185" fmla="*/ 243430 w 849087"/>
              <a:gd name="connsiteY185" fmla="*/ 290189 h 831475"/>
              <a:gd name="connsiteX186" fmla="*/ 237563 w 849087"/>
              <a:gd name="connsiteY186" fmla="*/ 329460 h 831475"/>
              <a:gd name="connsiteX187" fmla="*/ 276187 w 849087"/>
              <a:gd name="connsiteY187" fmla="*/ 400298 h 831475"/>
              <a:gd name="connsiteX188" fmla="*/ 235953 w 849087"/>
              <a:gd name="connsiteY188" fmla="*/ 436455 h 831475"/>
              <a:gd name="connsiteX189" fmla="*/ 131740 w 849087"/>
              <a:gd name="connsiteY189" fmla="*/ 400555 h 831475"/>
              <a:gd name="connsiteX190" fmla="*/ 314296 w 849087"/>
              <a:gd name="connsiteY190" fmla="*/ 538229 h 831475"/>
              <a:gd name="connsiteX191" fmla="*/ 246878 w 849087"/>
              <a:gd name="connsiteY191" fmla="*/ 447713 h 831475"/>
              <a:gd name="connsiteX192" fmla="*/ 292694 w 849087"/>
              <a:gd name="connsiteY192" fmla="*/ 409489 h 831475"/>
              <a:gd name="connsiteX193" fmla="*/ 337385 w 849087"/>
              <a:gd name="connsiteY193" fmla="*/ 395173 h 831475"/>
              <a:gd name="connsiteX194" fmla="*/ 329213 w 849087"/>
              <a:gd name="connsiteY194" fmla="*/ 429063 h 831475"/>
              <a:gd name="connsiteX195" fmla="*/ 298399 w 849087"/>
              <a:gd name="connsiteY195" fmla="*/ 494443 h 831475"/>
              <a:gd name="connsiteX196" fmla="*/ 305543 w 849087"/>
              <a:gd name="connsiteY196" fmla="*/ 501587 h 831475"/>
              <a:gd name="connsiteX197" fmla="*/ 312687 w 849087"/>
              <a:gd name="connsiteY197" fmla="*/ 494443 h 831475"/>
              <a:gd name="connsiteX198" fmla="*/ 326431 w 849087"/>
              <a:gd name="connsiteY198" fmla="*/ 449161 h 831475"/>
              <a:gd name="connsiteX199" fmla="*/ 349158 w 849087"/>
              <a:gd name="connsiteY199" fmla="*/ 529161 h 831475"/>
              <a:gd name="connsiteX200" fmla="*/ 314296 w 849087"/>
              <a:gd name="connsiteY200" fmla="*/ 538229 h 831475"/>
              <a:gd name="connsiteX201" fmla="*/ 363607 w 849087"/>
              <a:gd name="connsiteY201" fmla="*/ 522465 h 831475"/>
              <a:gd name="connsiteX202" fmla="*/ 340404 w 849087"/>
              <a:gd name="connsiteY202" fmla="*/ 476879 h 831475"/>
              <a:gd name="connsiteX203" fmla="*/ 392373 w 849087"/>
              <a:gd name="connsiteY203" fmla="*/ 469059 h 831475"/>
              <a:gd name="connsiteX204" fmla="*/ 394068 w 849087"/>
              <a:gd name="connsiteY204" fmla="*/ 459105 h 831475"/>
              <a:gd name="connsiteX205" fmla="*/ 384115 w 849087"/>
              <a:gd name="connsiteY205" fmla="*/ 457410 h 831475"/>
              <a:gd name="connsiteX206" fmla="*/ 340795 w 849087"/>
              <a:gd name="connsiteY206" fmla="*/ 460762 h 831475"/>
              <a:gd name="connsiteX207" fmla="*/ 339976 w 849087"/>
              <a:gd name="connsiteY207" fmla="*/ 460181 h 831475"/>
              <a:gd name="connsiteX208" fmla="*/ 352806 w 849087"/>
              <a:gd name="connsiteY208" fmla="*/ 393402 h 831475"/>
              <a:gd name="connsiteX209" fmla="*/ 353073 w 849087"/>
              <a:gd name="connsiteY209" fmla="*/ 392240 h 831475"/>
              <a:gd name="connsiteX210" fmla="*/ 431225 w 849087"/>
              <a:gd name="connsiteY210" fmla="*/ 344348 h 831475"/>
              <a:gd name="connsiteX211" fmla="*/ 507121 w 849087"/>
              <a:gd name="connsiteY211" fmla="*/ 378123 h 831475"/>
              <a:gd name="connsiteX212" fmla="*/ 506959 w 849087"/>
              <a:gd name="connsiteY212" fmla="*/ 378095 h 831475"/>
              <a:gd name="connsiteX213" fmla="*/ 440312 w 849087"/>
              <a:gd name="connsiteY213" fmla="*/ 398193 h 831475"/>
              <a:gd name="connsiteX214" fmla="*/ 441217 w 849087"/>
              <a:gd name="connsiteY214" fmla="*/ 408251 h 831475"/>
              <a:gd name="connsiteX215" fmla="*/ 451275 w 849087"/>
              <a:gd name="connsiteY215" fmla="*/ 407346 h 831475"/>
              <a:gd name="connsiteX216" fmla="*/ 509397 w 849087"/>
              <a:gd name="connsiteY216" fmla="*/ 393087 h 831475"/>
              <a:gd name="connsiteX217" fmla="*/ 458753 w 849087"/>
              <a:gd name="connsiteY217" fmla="*/ 454143 h 831475"/>
              <a:gd name="connsiteX218" fmla="*/ 452057 w 849087"/>
              <a:gd name="connsiteY218" fmla="*/ 461705 h 831475"/>
              <a:gd name="connsiteX219" fmla="*/ 459619 w 849087"/>
              <a:gd name="connsiteY219" fmla="*/ 468401 h 831475"/>
              <a:gd name="connsiteX220" fmla="*/ 513159 w 849087"/>
              <a:gd name="connsiteY220" fmla="*/ 437883 h 831475"/>
              <a:gd name="connsiteX221" fmla="*/ 660730 w 849087"/>
              <a:gd name="connsiteY221" fmla="*/ 437264 h 831475"/>
              <a:gd name="connsiteX222" fmla="*/ 610248 w 849087"/>
              <a:gd name="connsiteY222" fmla="*/ 505139 h 831475"/>
              <a:gd name="connsiteX223" fmla="*/ 582206 w 849087"/>
              <a:gd name="connsiteY223" fmla="*/ 493100 h 831475"/>
              <a:gd name="connsiteX224" fmla="*/ 363607 w 849087"/>
              <a:gd name="connsiteY224" fmla="*/ 522465 h 831475"/>
              <a:gd name="connsiteX225" fmla="*/ 494233 w 849087"/>
              <a:gd name="connsiteY225" fmla="*/ 556384 h 831475"/>
              <a:gd name="connsiteX226" fmla="*/ 471411 w 849087"/>
              <a:gd name="connsiteY226" fmla="*/ 564432 h 831475"/>
              <a:gd name="connsiteX227" fmla="*/ 488842 w 849087"/>
              <a:gd name="connsiteY227" fmla="*/ 641442 h 831475"/>
              <a:gd name="connsiteX228" fmla="*/ 487518 w 849087"/>
              <a:gd name="connsiteY228" fmla="*/ 642461 h 831475"/>
              <a:gd name="connsiteX229" fmla="*/ 439617 w 849087"/>
              <a:gd name="connsiteY229" fmla="*/ 589578 h 831475"/>
              <a:gd name="connsiteX230" fmla="*/ 384553 w 849087"/>
              <a:gd name="connsiteY230" fmla="*/ 533362 h 831475"/>
              <a:gd name="connsiteX231" fmla="*/ 593960 w 849087"/>
              <a:gd name="connsiteY231" fmla="*/ 517160 h 831475"/>
              <a:gd name="connsiteX232" fmla="*/ 571148 w 849087"/>
              <a:gd name="connsiteY232" fmla="*/ 540725 h 831475"/>
              <a:gd name="connsiteX233" fmla="*/ 494233 w 849087"/>
              <a:gd name="connsiteY233" fmla="*/ 556384 h 831475"/>
              <a:gd name="connsiteX234" fmla="*/ 800472 w 849087"/>
              <a:gd name="connsiteY234" fmla="*/ 794576 h 831475"/>
              <a:gd name="connsiteX235" fmla="*/ 776068 w 849087"/>
              <a:gd name="connsiteY235" fmla="*/ 770172 h 831475"/>
              <a:gd name="connsiteX236" fmla="*/ 800472 w 849087"/>
              <a:gd name="connsiteY236" fmla="*/ 745769 h 831475"/>
              <a:gd name="connsiteX237" fmla="*/ 824875 w 849087"/>
              <a:gd name="connsiteY237" fmla="*/ 770172 h 831475"/>
              <a:gd name="connsiteX238" fmla="*/ 800472 w 849087"/>
              <a:gd name="connsiteY238" fmla="*/ 794576 h 83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849087" h="831475">
                <a:moveTo>
                  <a:pt x="800472" y="726729"/>
                </a:moveTo>
                <a:cubicBezTo>
                  <a:pt x="781545" y="726729"/>
                  <a:pt x="765572" y="738969"/>
                  <a:pt x="759628" y="755894"/>
                </a:cubicBezTo>
                <a:lnTo>
                  <a:pt x="689753" y="755894"/>
                </a:lnTo>
                <a:lnTo>
                  <a:pt x="689753" y="663016"/>
                </a:lnTo>
                <a:cubicBezTo>
                  <a:pt x="689753" y="655120"/>
                  <a:pt x="683362" y="648729"/>
                  <a:pt x="675465" y="648729"/>
                </a:cubicBezTo>
                <a:lnTo>
                  <a:pt x="531143" y="648729"/>
                </a:lnTo>
                <a:cubicBezTo>
                  <a:pt x="531552" y="645224"/>
                  <a:pt x="515379" y="607952"/>
                  <a:pt x="510254" y="595617"/>
                </a:cubicBezTo>
                <a:cubicBezTo>
                  <a:pt x="515769" y="596065"/>
                  <a:pt x="575367" y="602266"/>
                  <a:pt x="601932" y="563194"/>
                </a:cubicBezTo>
                <a:cubicBezTo>
                  <a:pt x="612048" y="548307"/>
                  <a:pt x="664102" y="515817"/>
                  <a:pt x="671836" y="508064"/>
                </a:cubicBezTo>
                <a:lnTo>
                  <a:pt x="805634" y="508064"/>
                </a:lnTo>
                <a:cubicBezTo>
                  <a:pt x="813530" y="508064"/>
                  <a:pt x="819922" y="501672"/>
                  <a:pt x="819922" y="493776"/>
                </a:cubicBezTo>
                <a:lnTo>
                  <a:pt x="819922" y="127730"/>
                </a:lnTo>
                <a:cubicBezTo>
                  <a:pt x="836838" y="121787"/>
                  <a:pt x="849087" y="105813"/>
                  <a:pt x="849087" y="86887"/>
                </a:cubicBezTo>
                <a:cubicBezTo>
                  <a:pt x="849087" y="62932"/>
                  <a:pt x="829599" y="43434"/>
                  <a:pt x="805634" y="43434"/>
                </a:cubicBezTo>
                <a:cubicBezTo>
                  <a:pt x="781669" y="43434"/>
                  <a:pt x="762181" y="62922"/>
                  <a:pt x="762181" y="86887"/>
                </a:cubicBezTo>
                <a:cubicBezTo>
                  <a:pt x="762181" y="105813"/>
                  <a:pt x="774421" y="121787"/>
                  <a:pt x="791347" y="127730"/>
                </a:cubicBezTo>
                <a:lnTo>
                  <a:pt x="791347" y="479489"/>
                </a:lnTo>
                <a:lnTo>
                  <a:pt x="689981" y="479489"/>
                </a:lnTo>
                <a:cubicBezTo>
                  <a:pt x="697382" y="460686"/>
                  <a:pt x="700669" y="436807"/>
                  <a:pt x="699707" y="408003"/>
                </a:cubicBezTo>
                <a:cubicBezTo>
                  <a:pt x="698221" y="363541"/>
                  <a:pt x="685705" y="340385"/>
                  <a:pt x="638070" y="258909"/>
                </a:cubicBezTo>
                <a:cubicBezTo>
                  <a:pt x="613381" y="216675"/>
                  <a:pt x="578491" y="189967"/>
                  <a:pt x="542468" y="172136"/>
                </a:cubicBezTo>
                <a:lnTo>
                  <a:pt x="626212" y="88382"/>
                </a:lnTo>
                <a:cubicBezTo>
                  <a:pt x="630812" y="90373"/>
                  <a:pt x="635879" y="91488"/>
                  <a:pt x="641204" y="91488"/>
                </a:cubicBezTo>
                <a:cubicBezTo>
                  <a:pt x="662149" y="91488"/>
                  <a:pt x="679190" y="74447"/>
                  <a:pt x="679190" y="53511"/>
                </a:cubicBezTo>
                <a:cubicBezTo>
                  <a:pt x="679190" y="32575"/>
                  <a:pt x="662149" y="15526"/>
                  <a:pt x="641204" y="15526"/>
                </a:cubicBezTo>
                <a:cubicBezTo>
                  <a:pt x="620258" y="15526"/>
                  <a:pt x="603228" y="32566"/>
                  <a:pt x="603228" y="53511"/>
                </a:cubicBezTo>
                <a:cubicBezTo>
                  <a:pt x="603228" y="58664"/>
                  <a:pt x="604276" y="63560"/>
                  <a:pt x="606142" y="68047"/>
                </a:cubicBezTo>
                <a:lnTo>
                  <a:pt x="514293" y="159896"/>
                </a:lnTo>
                <a:cubicBezTo>
                  <a:pt x="487175" y="149657"/>
                  <a:pt x="460820" y="143494"/>
                  <a:pt x="438922" y="138789"/>
                </a:cubicBezTo>
                <a:lnTo>
                  <a:pt x="438922" y="43444"/>
                </a:lnTo>
                <a:cubicBezTo>
                  <a:pt x="438922" y="35547"/>
                  <a:pt x="432530" y="29156"/>
                  <a:pt x="424634" y="29156"/>
                </a:cubicBezTo>
                <a:lnTo>
                  <a:pt x="180727" y="29156"/>
                </a:lnTo>
                <a:cubicBezTo>
                  <a:pt x="174784" y="12240"/>
                  <a:pt x="158810" y="0"/>
                  <a:pt x="139884" y="0"/>
                </a:cubicBezTo>
                <a:cubicBezTo>
                  <a:pt x="115929" y="0"/>
                  <a:pt x="96431" y="19488"/>
                  <a:pt x="96431" y="43444"/>
                </a:cubicBezTo>
                <a:cubicBezTo>
                  <a:pt x="96431" y="67399"/>
                  <a:pt x="115919" y="86897"/>
                  <a:pt x="139884" y="86897"/>
                </a:cubicBezTo>
                <a:cubicBezTo>
                  <a:pt x="158810" y="86897"/>
                  <a:pt x="174784" y="74657"/>
                  <a:pt x="180727" y="57731"/>
                </a:cubicBezTo>
                <a:lnTo>
                  <a:pt x="410347" y="57731"/>
                </a:lnTo>
                <a:lnTo>
                  <a:pt x="410347" y="133321"/>
                </a:lnTo>
                <a:cubicBezTo>
                  <a:pt x="397488" y="131426"/>
                  <a:pt x="384553" y="130407"/>
                  <a:pt x="371713" y="130407"/>
                </a:cubicBezTo>
                <a:cubicBezTo>
                  <a:pt x="245383" y="130407"/>
                  <a:pt x="154029" y="220675"/>
                  <a:pt x="119386" y="261185"/>
                </a:cubicBezTo>
                <a:lnTo>
                  <a:pt x="68094" y="209893"/>
                </a:lnTo>
                <a:cubicBezTo>
                  <a:pt x="70885" y="204749"/>
                  <a:pt x="72619" y="198958"/>
                  <a:pt x="72619" y="192710"/>
                </a:cubicBezTo>
                <a:cubicBezTo>
                  <a:pt x="72619" y="172688"/>
                  <a:pt x="56331" y="156401"/>
                  <a:pt x="36309" y="156401"/>
                </a:cubicBezTo>
                <a:cubicBezTo>
                  <a:pt x="16288" y="156401"/>
                  <a:pt x="0" y="172688"/>
                  <a:pt x="0" y="192710"/>
                </a:cubicBezTo>
                <a:cubicBezTo>
                  <a:pt x="0" y="212731"/>
                  <a:pt x="16288" y="229019"/>
                  <a:pt x="36309" y="229019"/>
                </a:cubicBezTo>
                <a:cubicBezTo>
                  <a:pt x="39643" y="229019"/>
                  <a:pt x="42796" y="228419"/>
                  <a:pt x="45863" y="227571"/>
                </a:cubicBezTo>
                <a:lnTo>
                  <a:pt x="102146" y="284359"/>
                </a:lnTo>
                <a:cubicBezTo>
                  <a:pt x="86335" y="313915"/>
                  <a:pt x="79038" y="374685"/>
                  <a:pt x="97203" y="416690"/>
                </a:cubicBezTo>
                <a:cubicBezTo>
                  <a:pt x="123301" y="477050"/>
                  <a:pt x="209036" y="466611"/>
                  <a:pt x="214046" y="468020"/>
                </a:cubicBezTo>
                <a:cubicBezTo>
                  <a:pt x="214836" y="477498"/>
                  <a:pt x="224971" y="510559"/>
                  <a:pt x="230905" y="522275"/>
                </a:cubicBezTo>
                <a:lnTo>
                  <a:pt x="73219" y="522275"/>
                </a:lnTo>
                <a:cubicBezTo>
                  <a:pt x="65322" y="522275"/>
                  <a:pt x="58931" y="528666"/>
                  <a:pt x="58931" y="536562"/>
                </a:cubicBezTo>
                <a:lnTo>
                  <a:pt x="58931" y="679647"/>
                </a:lnTo>
                <a:cubicBezTo>
                  <a:pt x="42015" y="685590"/>
                  <a:pt x="29766" y="701564"/>
                  <a:pt x="29766" y="720490"/>
                </a:cubicBezTo>
                <a:cubicBezTo>
                  <a:pt x="29766" y="744445"/>
                  <a:pt x="49254" y="763943"/>
                  <a:pt x="73219" y="763943"/>
                </a:cubicBezTo>
                <a:cubicBezTo>
                  <a:pt x="97184" y="763943"/>
                  <a:pt x="116672" y="744455"/>
                  <a:pt x="116672" y="720490"/>
                </a:cubicBezTo>
                <a:cubicBezTo>
                  <a:pt x="116672" y="701564"/>
                  <a:pt x="104432" y="685590"/>
                  <a:pt x="87506" y="679647"/>
                </a:cubicBezTo>
                <a:lnTo>
                  <a:pt x="87506" y="550850"/>
                </a:lnTo>
                <a:lnTo>
                  <a:pt x="251308" y="550850"/>
                </a:lnTo>
                <a:cubicBezTo>
                  <a:pt x="272482" y="571805"/>
                  <a:pt x="297256" y="576329"/>
                  <a:pt x="314296" y="576329"/>
                </a:cubicBezTo>
                <a:cubicBezTo>
                  <a:pt x="325241" y="576329"/>
                  <a:pt x="335528" y="574453"/>
                  <a:pt x="344862" y="571729"/>
                </a:cubicBezTo>
                <a:lnTo>
                  <a:pt x="344862" y="673732"/>
                </a:lnTo>
                <a:lnTo>
                  <a:pt x="257346" y="673732"/>
                </a:lnTo>
                <a:cubicBezTo>
                  <a:pt x="249450" y="673732"/>
                  <a:pt x="243059" y="680123"/>
                  <a:pt x="243059" y="688019"/>
                </a:cubicBezTo>
                <a:lnTo>
                  <a:pt x="243059" y="747189"/>
                </a:lnTo>
                <a:cubicBezTo>
                  <a:pt x="226143" y="753132"/>
                  <a:pt x="213893" y="769106"/>
                  <a:pt x="213893" y="788032"/>
                </a:cubicBezTo>
                <a:cubicBezTo>
                  <a:pt x="213893" y="811987"/>
                  <a:pt x="233382" y="831475"/>
                  <a:pt x="257346" y="831475"/>
                </a:cubicBezTo>
                <a:cubicBezTo>
                  <a:pt x="281311" y="831475"/>
                  <a:pt x="300800" y="811987"/>
                  <a:pt x="300800" y="788032"/>
                </a:cubicBezTo>
                <a:cubicBezTo>
                  <a:pt x="300800" y="769106"/>
                  <a:pt x="288560" y="753132"/>
                  <a:pt x="271634" y="747189"/>
                </a:cubicBezTo>
                <a:lnTo>
                  <a:pt x="271634" y="702307"/>
                </a:lnTo>
                <a:lnTo>
                  <a:pt x="359150" y="702307"/>
                </a:lnTo>
                <a:cubicBezTo>
                  <a:pt x="367046" y="702307"/>
                  <a:pt x="373437" y="695916"/>
                  <a:pt x="373437" y="688019"/>
                </a:cubicBezTo>
                <a:lnTo>
                  <a:pt x="373437" y="575215"/>
                </a:lnTo>
                <a:cubicBezTo>
                  <a:pt x="403850" y="605828"/>
                  <a:pt x="460619" y="669084"/>
                  <a:pt x="467820" y="677751"/>
                </a:cubicBezTo>
                <a:cubicBezTo>
                  <a:pt x="471716" y="682619"/>
                  <a:pt x="477612" y="685409"/>
                  <a:pt x="483984" y="685409"/>
                </a:cubicBezTo>
                <a:cubicBezTo>
                  <a:pt x="483984" y="685409"/>
                  <a:pt x="483994" y="685409"/>
                  <a:pt x="483994" y="685409"/>
                </a:cubicBezTo>
                <a:cubicBezTo>
                  <a:pt x="487270" y="685409"/>
                  <a:pt x="492509" y="685400"/>
                  <a:pt x="504473" y="677294"/>
                </a:cubicBezTo>
                <a:lnTo>
                  <a:pt x="661178" y="677294"/>
                </a:lnTo>
                <a:lnTo>
                  <a:pt x="661178" y="770172"/>
                </a:lnTo>
                <a:cubicBezTo>
                  <a:pt x="661178" y="778069"/>
                  <a:pt x="667569" y="784460"/>
                  <a:pt x="675465" y="784460"/>
                </a:cubicBezTo>
                <a:lnTo>
                  <a:pt x="759628" y="784460"/>
                </a:lnTo>
                <a:cubicBezTo>
                  <a:pt x="765572" y="801376"/>
                  <a:pt x="781545" y="813626"/>
                  <a:pt x="800472" y="813626"/>
                </a:cubicBezTo>
                <a:cubicBezTo>
                  <a:pt x="824427" y="813626"/>
                  <a:pt x="843925" y="794137"/>
                  <a:pt x="843925" y="770172"/>
                </a:cubicBezTo>
                <a:cubicBezTo>
                  <a:pt x="843925" y="746208"/>
                  <a:pt x="824427" y="726729"/>
                  <a:pt x="800472" y="726729"/>
                </a:cubicBezTo>
                <a:close/>
                <a:moveTo>
                  <a:pt x="781241" y="86897"/>
                </a:moveTo>
                <a:cubicBezTo>
                  <a:pt x="781241" y="73438"/>
                  <a:pt x="792185" y="62494"/>
                  <a:pt x="805644" y="62494"/>
                </a:cubicBezTo>
                <a:cubicBezTo>
                  <a:pt x="819102" y="62494"/>
                  <a:pt x="830047" y="73438"/>
                  <a:pt x="830047" y="86897"/>
                </a:cubicBezTo>
                <a:cubicBezTo>
                  <a:pt x="830047" y="100355"/>
                  <a:pt x="819102" y="111300"/>
                  <a:pt x="805644" y="111300"/>
                </a:cubicBezTo>
                <a:cubicBezTo>
                  <a:pt x="792185" y="111300"/>
                  <a:pt x="781241" y="100346"/>
                  <a:pt x="781241" y="86897"/>
                </a:cubicBezTo>
                <a:close/>
                <a:moveTo>
                  <a:pt x="641214" y="34585"/>
                </a:moveTo>
                <a:cubicBezTo>
                  <a:pt x="651653" y="34585"/>
                  <a:pt x="660149" y="43082"/>
                  <a:pt x="660149" y="53521"/>
                </a:cubicBezTo>
                <a:cubicBezTo>
                  <a:pt x="660149" y="63960"/>
                  <a:pt x="651653" y="72447"/>
                  <a:pt x="641214" y="72447"/>
                </a:cubicBezTo>
                <a:cubicBezTo>
                  <a:pt x="630774" y="72447"/>
                  <a:pt x="622287" y="63951"/>
                  <a:pt x="622287" y="53521"/>
                </a:cubicBezTo>
                <a:cubicBezTo>
                  <a:pt x="622278" y="43072"/>
                  <a:pt x="630774" y="34585"/>
                  <a:pt x="641214" y="34585"/>
                </a:cubicBezTo>
                <a:close/>
                <a:moveTo>
                  <a:pt x="139894" y="67847"/>
                </a:moveTo>
                <a:cubicBezTo>
                  <a:pt x="126435" y="67847"/>
                  <a:pt x="115491" y="56902"/>
                  <a:pt x="115491" y="43444"/>
                </a:cubicBezTo>
                <a:cubicBezTo>
                  <a:pt x="115491" y="29994"/>
                  <a:pt x="126435" y="19050"/>
                  <a:pt x="139894" y="19050"/>
                </a:cubicBezTo>
                <a:cubicBezTo>
                  <a:pt x="153353" y="19050"/>
                  <a:pt x="164297" y="29994"/>
                  <a:pt x="164297" y="43444"/>
                </a:cubicBezTo>
                <a:cubicBezTo>
                  <a:pt x="164287" y="56902"/>
                  <a:pt x="153343" y="67847"/>
                  <a:pt x="139894" y="67847"/>
                </a:cubicBezTo>
                <a:close/>
                <a:moveTo>
                  <a:pt x="19079" y="192710"/>
                </a:moveTo>
                <a:cubicBezTo>
                  <a:pt x="19079" y="183194"/>
                  <a:pt x="26822" y="175451"/>
                  <a:pt x="36338" y="175451"/>
                </a:cubicBezTo>
                <a:cubicBezTo>
                  <a:pt x="45853" y="175451"/>
                  <a:pt x="53597" y="183194"/>
                  <a:pt x="53597" y="192710"/>
                </a:cubicBezTo>
                <a:cubicBezTo>
                  <a:pt x="53597" y="202225"/>
                  <a:pt x="45853" y="209969"/>
                  <a:pt x="36338" y="209969"/>
                </a:cubicBezTo>
                <a:cubicBezTo>
                  <a:pt x="26822" y="209969"/>
                  <a:pt x="19079" y="202225"/>
                  <a:pt x="19079" y="192710"/>
                </a:cubicBezTo>
                <a:close/>
                <a:moveTo>
                  <a:pt x="97612" y="720490"/>
                </a:moveTo>
                <a:cubicBezTo>
                  <a:pt x="97612" y="733949"/>
                  <a:pt x="86668" y="744893"/>
                  <a:pt x="73209" y="744893"/>
                </a:cubicBezTo>
                <a:cubicBezTo>
                  <a:pt x="59750" y="744893"/>
                  <a:pt x="48806" y="733949"/>
                  <a:pt x="48806" y="720490"/>
                </a:cubicBezTo>
                <a:cubicBezTo>
                  <a:pt x="48806" y="707031"/>
                  <a:pt x="59750" y="696087"/>
                  <a:pt x="73209" y="696087"/>
                </a:cubicBezTo>
                <a:cubicBezTo>
                  <a:pt x="86668" y="696087"/>
                  <a:pt x="97612" y="707041"/>
                  <a:pt x="97612" y="720490"/>
                </a:cubicBezTo>
                <a:close/>
                <a:moveTo>
                  <a:pt x="281759" y="788032"/>
                </a:moveTo>
                <a:cubicBezTo>
                  <a:pt x="281759" y="801481"/>
                  <a:pt x="270815" y="812425"/>
                  <a:pt x="257356" y="812425"/>
                </a:cubicBezTo>
                <a:cubicBezTo>
                  <a:pt x="243897" y="812425"/>
                  <a:pt x="232953" y="801481"/>
                  <a:pt x="232953" y="788032"/>
                </a:cubicBezTo>
                <a:cubicBezTo>
                  <a:pt x="232953" y="774573"/>
                  <a:pt x="243897" y="763629"/>
                  <a:pt x="257356" y="763629"/>
                </a:cubicBezTo>
                <a:cubicBezTo>
                  <a:pt x="270815" y="763629"/>
                  <a:pt x="281759" y="774573"/>
                  <a:pt x="281759" y="788032"/>
                </a:cubicBezTo>
                <a:close/>
                <a:moveTo>
                  <a:pt x="661730" y="421062"/>
                </a:moveTo>
                <a:cubicBezTo>
                  <a:pt x="607533" y="447256"/>
                  <a:pt x="557527" y="448656"/>
                  <a:pt x="519208" y="424825"/>
                </a:cubicBezTo>
                <a:cubicBezTo>
                  <a:pt x="519951" y="421453"/>
                  <a:pt x="521132" y="418367"/>
                  <a:pt x="522389" y="412756"/>
                </a:cubicBezTo>
                <a:cubicBezTo>
                  <a:pt x="524666" y="402565"/>
                  <a:pt x="524970" y="396288"/>
                  <a:pt x="524770" y="391782"/>
                </a:cubicBezTo>
                <a:cubicBezTo>
                  <a:pt x="524780" y="391773"/>
                  <a:pt x="524780" y="391763"/>
                  <a:pt x="524789" y="391754"/>
                </a:cubicBezTo>
                <a:cubicBezTo>
                  <a:pt x="525228" y="391516"/>
                  <a:pt x="551364" y="381800"/>
                  <a:pt x="557308" y="338880"/>
                </a:cubicBezTo>
                <a:cubicBezTo>
                  <a:pt x="566547" y="334089"/>
                  <a:pt x="585235" y="326698"/>
                  <a:pt x="597875" y="331146"/>
                </a:cubicBezTo>
                <a:cubicBezTo>
                  <a:pt x="601589" y="332442"/>
                  <a:pt x="605676" y="330498"/>
                  <a:pt x="606981" y="326774"/>
                </a:cubicBezTo>
                <a:cubicBezTo>
                  <a:pt x="608286" y="323050"/>
                  <a:pt x="606333" y="318973"/>
                  <a:pt x="602609" y="317668"/>
                </a:cubicBezTo>
                <a:cubicBezTo>
                  <a:pt x="587588" y="312391"/>
                  <a:pt x="569595" y="317859"/>
                  <a:pt x="558184" y="322717"/>
                </a:cubicBezTo>
                <a:cubicBezTo>
                  <a:pt x="558175" y="321497"/>
                  <a:pt x="558146" y="320259"/>
                  <a:pt x="558108" y="319002"/>
                </a:cubicBezTo>
                <a:cubicBezTo>
                  <a:pt x="557327" y="295427"/>
                  <a:pt x="568623" y="280911"/>
                  <a:pt x="578234" y="272891"/>
                </a:cubicBezTo>
                <a:cubicBezTo>
                  <a:pt x="583940" y="268129"/>
                  <a:pt x="589836" y="264976"/>
                  <a:pt x="595084" y="262919"/>
                </a:cubicBezTo>
                <a:cubicBezTo>
                  <a:pt x="598618" y="267748"/>
                  <a:pt x="665855" y="358188"/>
                  <a:pt x="661730" y="421062"/>
                </a:cubicBezTo>
                <a:close/>
                <a:moveTo>
                  <a:pt x="463506" y="183709"/>
                </a:moveTo>
                <a:cubicBezTo>
                  <a:pt x="504958" y="194596"/>
                  <a:pt x="551745" y="212655"/>
                  <a:pt x="585816" y="251393"/>
                </a:cubicBezTo>
                <a:cubicBezTo>
                  <a:pt x="580206" y="253994"/>
                  <a:pt x="574358" y="257318"/>
                  <a:pt x="569081" y="261938"/>
                </a:cubicBezTo>
                <a:cubicBezTo>
                  <a:pt x="529142" y="296875"/>
                  <a:pt x="559899" y="349263"/>
                  <a:pt x="522551" y="375971"/>
                </a:cubicBezTo>
                <a:cubicBezTo>
                  <a:pt x="512235" y="356359"/>
                  <a:pt x="482727" y="320812"/>
                  <a:pt x="428758" y="330279"/>
                </a:cubicBezTo>
                <a:cubicBezTo>
                  <a:pt x="398374" y="335604"/>
                  <a:pt x="352606" y="373828"/>
                  <a:pt x="350330" y="375647"/>
                </a:cubicBezTo>
                <a:cubicBezTo>
                  <a:pt x="349663" y="373218"/>
                  <a:pt x="340328" y="348024"/>
                  <a:pt x="340957" y="328727"/>
                </a:cubicBezTo>
                <a:cubicBezTo>
                  <a:pt x="342900" y="268900"/>
                  <a:pt x="395669" y="252451"/>
                  <a:pt x="412594" y="247031"/>
                </a:cubicBezTo>
                <a:cubicBezTo>
                  <a:pt x="414385" y="246459"/>
                  <a:pt x="415804" y="246002"/>
                  <a:pt x="416966" y="245516"/>
                </a:cubicBezTo>
                <a:cubicBezTo>
                  <a:pt x="419672" y="245431"/>
                  <a:pt x="427920" y="245497"/>
                  <a:pt x="447523" y="247745"/>
                </a:cubicBezTo>
                <a:cubicBezTo>
                  <a:pt x="455828" y="254013"/>
                  <a:pt x="468259" y="265662"/>
                  <a:pt x="470316" y="273720"/>
                </a:cubicBezTo>
                <a:cubicBezTo>
                  <a:pt x="473478" y="286074"/>
                  <a:pt x="469935" y="290884"/>
                  <a:pt x="469592" y="291313"/>
                </a:cubicBezTo>
                <a:cubicBezTo>
                  <a:pt x="466877" y="293961"/>
                  <a:pt x="466687" y="298294"/>
                  <a:pt x="469230" y="301171"/>
                </a:cubicBezTo>
                <a:cubicBezTo>
                  <a:pt x="471830" y="304124"/>
                  <a:pt x="476364" y="304409"/>
                  <a:pt x="479317" y="301781"/>
                </a:cubicBezTo>
                <a:cubicBezTo>
                  <a:pt x="480393" y="300828"/>
                  <a:pt x="489699" y="291827"/>
                  <a:pt x="484156" y="270177"/>
                </a:cubicBezTo>
                <a:cubicBezTo>
                  <a:pt x="481527" y="259899"/>
                  <a:pt x="471402" y="249355"/>
                  <a:pt x="463639" y="242507"/>
                </a:cubicBezTo>
                <a:cubicBezTo>
                  <a:pt x="476907" y="237077"/>
                  <a:pt x="500977" y="229800"/>
                  <a:pt x="520170" y="238068"/>
                </a:cubicBezTo>
                <a:cubicBezTo>
                  <a:pt x="523780" y="239630"/>
                  <a:pt x="527990" y="237954"/>
                  <a:pt x="529552" y="234334"/>
                </a:cubicBezTo>
                <a:cubicBezTo>
                  <a:pt x="531114" y="230715"/>
                  <a:pt x="529447" y="226514"/>
                  <a:pt x="525818" y="224952"/>
                </a:cubicBezTo>
                <a:cubicBezTo>
                  <a:pt x="495290" y="211779"/>
                  <a:pt x="458114" y="228800"/>
                  <a:pt x="448856" y="233515"/>
                </a:cubicBezTo>
                <a:cubicBezTo>
                  <a:pt x="437836" y="232258"/>
                  <a:pt x="430130" y="231648"/>
                  <a:pt x="424815" y="231391"/>
                </a:cubicBezTo>
                <a:cubicBezTo>
                  <a:pt x="425158" y="229886"/>
                  <a:pt x="431997" y="192938"/>
                  <a:pt x="463506" y="183709"/>
                </a:cubicBezTo>
                <a:close/>
                <a:moveTo>
                  <a:pt x="441493" y="178365"/>
                </a:moveTo>
                <a:cubicBezTo>
                  <a:pt x="428015" y="187033"/>
                  <a:pt x="418395" y="199901"/>
                  <a:pt x="413309" y="217208"/>
                </a:cubicBezTo>
                <a:cubicBezTo>
                  <a:pt x="412794" y="218970"/>
                  <a:pt x="412290" y="221390"/>
                  <a:pt x="411756" y="224009"/>
                </a:cubicBezTo>
                <a:cubicBezTo>
                  <a:pt x="411232" y="226581"/>
                  <a:pt x="410442" y="230476"/>
                  <a:pt x="409623" y="232962"/>
                </a:cubicBezTo>
                <a:cubicBezTo>
                  <a:pt x="409204" y="233096"/>
                  <a:pt x="408727" y="233248"/>
                  <a:pt x="408213" y="233410"/>
                </a:cubicBezTo>
                <a:cubicBezTo>
                  <a:pt x="356559" y="249946"/>
                  <a:pt x="329708" y="281788"/>
                  <a:pt x="326660" y="327946"/>
                </a:cubicBezTo>
                <a:cubicBezTo>
                  <a:pt x="325117" y="351282"/>
                  <a:pt x="336194" y="378162"/>
                  <a:pt x="336937" y="380962"/>
                </a:cubicBezTo>
                <a:cubicBezTo>
                  <a:pt x="327670" y="381857"/>
                  <a:pt x="312010" y="385467"/>
                  <a:pt x="295637" y="391678"/>
                </a:cubicBezTo>
                <a:cubicBezTo>
                  <a:pt x="292551" y="380124"/>
                  <a:pt x="288055" y="358302"/>
                  <a:pt x="302276" y="341995"/>
                </a:cubicBezTo>
                <a:cubicBezTo>
                  <a:pt x="304867" y="339023"/>
                  <a:pt x="304562" y="334508"/>
                  <a:pt x="301581" y="331918"/>
                </a:cubicBezTo>
                <a:cubicBezTo>
                  <a:pt x="298599" y="329317"/>
                  <a:pt x="294103" y="329632"/>
                  <a:pt x="291503" y="332613"/>
                </a:cubicBezTo>
                <a:cubicBezTo>
                  <a:pt x="277006" y="349244"/>
                  <a:pt x="276958" y="369380"/>
                  <a:pt x="279321" y="383867"/>
                </a:cubicBezTo>
                <a:cubicBezTo>
                  <a:pt x="266119" y="370513"/>
                  <a:pt x="254127" y="349215"/>
                  <a:pt x="251746" y="327870"/>
                </a:cubicBezTo>
                <a:cubicBezTo>
                  <a:pt x="249412" y="307029"/>
                  <a:pt x="256108" y="289798"/>
                  <a:pt x="271624" y="276654"/>
                </a:cubicBezTo>
                <a:cubicBezTo>
                  <a:pt x="287160" y="270310"/>
                  <a:pt x="305524" y="264100"/>
                  <a:pt x="327060" y="257194"/>
                </a:cubicBezTo>
                <a:cubicBezTo>
                  <a:pt x="329889" y="256813"/>
                  <a:pt x="332384" y="254632"/>
                  <a:pt x="335490" y="251927"/>
                </a:cubicBezTo>
                <a:cubicBezTo>
                  <a:pt x="342205" y="246059"/>
                  <a:pt x="354721" y="235210"/>
                  <a:pt x="366617" y="237411"/>
                </a:cubicBezTo>
                <a:cubicBezTo>
                  <a:pt x="370465" y="238144"/>
                  <a:pt x="374228" y="235591"/>
                  <a:pt x="374961" y="231715"/>
                </a:cubicBezTo>
                <a:cubicBezTo>
                  <a:pt x="375695" y="227838"/>
                  <a:pt x="373151" y="224104"/>
                  <a:pt x="369265" y="223371"/>
                </a:cubicBezTo>
                <a:cubicBezTo>
                  <a:pt x="350825" y="219856"/>
                  <a:pt x="334642" y="233696"/>
                  <a:pt x="326555" y="240763"/>
                </a:cubicBezTo>
                <a:cubicBezTo>
                  <a:pt x="321697" y="227324"/>
                  <a:pt x="330537" y="207331"/>
                  <a:pt x="347167" y="196663"/>
                </a:cubicBezTo>
                <a:cubicBezTo>
                  <a:pt x="350491" y="194529"/>
                  <a:pt x="351453" y="190109"/>
                  <a:pt x="349329" y="186795"/>
                </a:cubicBezTo>
                <a:cubicBezTo>
                  <a:pt x="347196" y="183461"/>
                  <a:pt x="342767" y="182509"/>
                  <a:pt x="339462" y="184633"/>
                </a:cubicBezTo>
                <a:cubicBezTo>
                  <a:pt x="317773" y="198549"/>
                  <a:pt x="309553" y="220818"/>
                  <a:pt x="311039" y="236725"/>
                </a:cubicBezTo>
                <a:cubicBezTo>
                  <a:pt x="311382" y="240401"/>
                  <a:pt x="312220" y="243707"/>
                  <a:pt x="313477" y="246564"/>
                </a:cubicBezTo>
                <a:cubicBezTo>
                  <a:pt x="298075" y="251555"/>
                  <a:pt x="284102" y="256289"/>
                  <a:pt x="271510" y="261147"/>
                </a:cubicBezTo>
                <a:cubicBezTo>
                  <a:pt x="246412" y="240744"/>
                  <a:pt x="217932" y="237696"/>
                  <a:pt x="193805" y="240668"/>
                </a:cubicBezTo>
                <a:cubicBezTo>
                  <a:pt x="235391" y="205473"/>
                  <a:pt x="323945" y="143085"/>
                  <a:pt x="441493" y="178365"/>
                </a:cubicBezTo>
                <a:close/>
                <a:moveTo>
                  <a:pt x="131740" y="400555"/>
                </a:moveTo>
                <a:cubicBezTo>
                  <a:pt x="122482" y="363236"/>
                  <a:pt x="128054" y="311791"/>
                  <a:pt x="137531" y="299295"/>
                </a:cubicBezTo>
                <a:cubicBezTo>
                  <a:pt x="142637" y="292560"/>
                  <a:pt x="154657" y="277549"/>
                  <a:pt x="172574" y="260004"/>
                </a:cubicBezTo>
                <a:cubicBezTo>
                  <a:pt x="194958" y="253298"/>
                  <a:pt x="227809" y="248993"/>
                  <a:pt x="256061" y="267529"/>
                </a:cubicBezTo>
                <a:cubicBezTo>
                  <a:pt x="208883" y="288446"/>
                  <a:pt x="185052" y="314658"/>
                  <a:pt x="181718" y="374399"/>
                </a:cubicBezTo>
                <a:cubicBezTo>
                  <a:pt x="181499" y="378343"/>
                  <a:pt x="184509" y="381714"/>
                  <a:pt x="188452" y="381933"/>
                </a:cubicBezTo>
                <a:cubicBezTo>
                  <a:pt x="192557" y="382048"/>
                  <a:pt x="195767" y="379143"/>
                  <a:pt x="195986" y="375199"/>
                </a:cubicBezTo>
                <a:cubicBezTo>
                  <a:pt x="198406" y="331803"/>
                  <a:pt x="211826" y="308581"/>
                  <a:pt x="243430" y="290189"/>
                </a:cubicBezTo>
                <a:cubicBezTo>
                  <a:pt x="237973" y="301895"/>
                  <a:pt x="235963" y="315125"/>
                  <a:pt x="237563" y="329460"/>
                </a:cubicBezTo>
                <a:cubicBezTo>
                  <a:pt x="240821" y="358664"/>
                  <a:pt x="258156" y="385734"/>
                  <a:pt x="276187" y="400298"/>
                </a:cubicBezTo>
                <a:cubicBezTo>
                  <a:pt x="253898" y="409594"/>
                  <a:pt x="239192" y="429911"/>
                  <a:pt x="235953" y="436455"/>
                </a:cubicBezTo>
                <a:cubicBezTo>
                  <a:pt x="223342" y="428768"/>
                  <a:pt x="141484" y="439845"/>
                  <a:pt x="131740" y="400555"/>
                </a:cubicBezTo>
                <a:close/>
                <a:moveTo>
                  <a:pt x="314296" y="538229"/>
                </a:moveTo>
                <a:cubicBezTo>
                  <a:pt x="274539" y="539563"/>
                  <a:pt x="253108" y="493424"/>
                  <a:pt x="246878" y="447713"/>
                </a:cubicBezTo>
                <a:cubicBezTo>
                  <a:pt x="248755" y="441817"/>
                  <a:pt x="266633" y="421100"/>
                  <a:pt x="292694" y="409489"/>
                </a:cubicBezTo>
                <a:cubicBezTo>
                  <a:pt x="322755" y="396097"/>
                  <a:pt x="329498" y="396107"/>
                  <a:pt x="337385" y="395173"/>
                </a:cubicBezTo>
                <a:cubicBezTo>
                  <a:pt x="334823" y="403993"/>
                  <a:pt x="331622" y="415823"/>
                  <a:pt x="329213" y="429063"/>
                </a:cubicBezTo>
                <a:cubicBezTo>
                  <a:pt x="326279" y="430416"/>
                  <a:pt x="298399" y="444541"/>
                  <a:pt x="298399" y="494443"/>
                </a:cubicBezTo>
                <a:cubicBezTo>
                  <a:pt x="298399" y="498386"/>
                  <a:pt x="301600" y="501587"/>
                  <a:pt x="305543" y="501587"/>
                </a:cubicBezTo>
                <a:cubicBezTo>
                  <a:pt x="309486" y="501587"/>
                  <a:pt x="312687" y="498386"/>
                  <a:pt x="312687" y="494443"/>
                </a:cubicBezTo>
                <a:cubicBezTo>
                  <a:pt x="312687" y="470011"/>
                  <a:pt x="320126" y="456343"/>
                  <a:pt x="326431" y="449161"/>
                </a:cubicBezTo>
                <a:cubicBezTo>
                  <a:pt x="323831" y="477850"/>
                  <a:pt x="327470" y="508949"/>
                  <a:pt x="349158" y="529161"/>
                </a:cubicBezTo>
                <a:cubicBezTo>
                  <a:pt x="341767" y="533257"/>
                  <a:pt x="328984" y="537743"/>
                  <a:pt x="314296" y="538229"/>
                </a:cubicBezTo>
                <a:close/>
                <a:moveTo>
                  <a:pt x="363607" y="522465"/>
                </a:moveTo>
                <a:cubicBezTo>
                  <a:pt x="348948" y="511635"/>
                  <a:pt x="342205" y="495405"/>
                  <a:pt x="340404" y="476879"/>
                </a:cubicBezTo>
                <a:cubicBezTo>
                  <a:pt x="352330" y="481908"/>
                  <a:pt x="371561" y="483813"/>
                  <a:pt x="392373" y="469059"/>
                </a:cubicBezTo>
                <a:cubicBezTo>
                  <a:pt x="395592" y="466782"/>
                  <a:pt x="396354" y="462315"/>
                  <a:pt x="394068" y="459105"/>
                </a:cubicBezTo>
                <a:cubicBezTo>
                  <a:pt x="391792" y="455886"/>
                  <a:pt x="387325" y="455133"/>
                  <a:pt x="384115" y="457410"/>
                </a:cubicBezTo>
                <a:cubicBezTo>
                  <a:pt x="359369" y="474945"/>
                  <a:pt x="341500" y="461324"/>
                  <a:pt x="340795" y="460762"/>
                </a:cubicBezTo>
                <a:cubicBezTo>
                  <a:pt x="340538" y="460553"/>
                  <a:pt x="340262" y="460362"/>
                  <a:pt x="339976" y="460181"/>
                </a:cubicBezTo>
                <a:cubicBezTo>
                  <a:pt x="340814" y="437902"/>
                  <a:pt x="346691" y="414014"/>
                  <a:pt x="352806" y="393402"/>
                </a:cubicBezTo>
                <a:cubicBezTo>
                  <a:pt x="352920" y="393021"/>
                  <a:pt x="353016" y="392640"/>
                  <a:pt x="353073" y="392240"/>
                </a:cubicBezTo>
                <a:cubicBezTo>
                  <a:pt x="353120" y="391944"/>
                  <a:pt x="404593" y="349006"/>
                  <a:pt x="431225" y="344348"/>
                </a:cubicBezTo>
                <a:cubicBezTo>
                  <a:pt x="474583" y="336737"/>
                  <a:pt x="497548" y="362636"/>
                  <a:pt x="507121" y="378123"/>
                </a:cubicBezTo>
                <a:cubicBezTo>
                  <a:pt x="507073" y="378114"/>
                  <a:pt x="507016" y="378104"/>
                  <a:pt x="506959" y="378095"/>
                </a:cubicBezTo>
                <a:cubicBezTo>
                  <a:pt x="490947" y="374914"/>
                  <a:pt x="464153" y="369608"/>
                  <a:pt x="440312" y="398193"/>
                </a:cubicBezTo>
                <a:cubicBezTo>
                  <a:pt x="437779" y="401222"/>
                  <a:pt x="438188" y="405727"/>
                  <a:pt x="441217" y="408251"/>
                </a:cubicBezTo>
                <a:cubicBezTo>
                  <a:pt x="444246" y="410785"/>
                  <a:pt x="448742" y="410375"/>
                  <a:pt x="451275" y="407346"/>
                </a:cubicBezTo>
                <a:cubicBezTo>
                  <a:pt x="467173" y="388296"/>
                  <a:pt x="488452" y="387963"/>
                  <a:pt x="509397" y="393087"/>
                </a:cubicBezTo>
                <a:cubicBezTo>
                  <a:pt x="505520" y="426653"/>
                  <a:pt x="489699" y="452237"/>
                  <a:pt x="458753" y="454143"/>
                </a:cubicBezTo>
                <a:cubicBezTo>
                  <a:pt x="454809" y="454381"/>
                  <a:pt x="451818" y="457771"/>
                  <a:pt x="452057" y="461705"/>
                </a:cubicBezTo>
                <a:cubicBezTo>
                  <a:pt x="452295" y="465639"/>
                  <a:pt x="455524" y="468611"/>
                  <a:pt x="459619" y="468401"/>
                </a:cubicBezTo>
                <a:cubicBezTo>
                  <a:pt x="494548" y="466258"/>
                  <a:pt x="507359" y="448370"/>
                  <a:pt x="513159" y="437883"/>
                </a:cubicBezTo>
                <a:cubicBezTo>
                  <a:pt x="553803" y="462410"/>
                  <a:pt x="605333" y="462077"/>
                  <a:pt x="660730" y="437264"/>
                </a:cubicBezTo>
                <a:cubicBezTo>
                  <a:pt x="664264" y="481222"/>
                  <a:pt x="614658" y="502177"/>
                  <a:pt x="610248" y="505139"/>
                </a:cubicBezTo>
                <a:cubicBezTo>
                  <a:pt x="603837" y="499872"/>
                  <a:pt x="594589" y="495881"/>
                  <a:pt x="582206" y="493100"/>
                </a:cubicBezTo>
                <a:cubicBezTo>
                  <a:pt x="524437" y="480117"/>
                  <a:pt x="410604" y="496376"/>
                  <a:pt x="363607" y="522465"/>
                </a:cubicBezTo>
                <a:close/>
                <a:moveTo>
                  <a:pt x="494233" y="556384"/>
                </a:moveTo>
                <a:cubicBezTo>
                  <a:pt x="487842" y="555403"/>
                  <a:pt x="478365" y="557212"/>
                  <a:pt x="471411" y="564432"/>
                </a:cubicBezTo>
                <a:cubicBezTo>
                  <a:pt x="463401" y="572767"/>
                  <a:pt x="458762" y="577596"/>
                  <a:pt x="488842" y="641442"/>
                </a:cubicBezTo>
                <a:cubicBezTo>
                  <a:pt x="488394" y="641795"/>
                  <a:pt x="487956" y="642128"/>
                  <a:pt x="487518" y="642461"/>
                </a:cubicBezTo>
                <a:cubicBezTo>
                  <a:pt x="476460" y="630012"/>
                  <a:pt x="457943" y="609410"/>
                  <a:pt x="439617" y="589578"/>
                </a:cubicBezTo>
                <a:cubicBezTo>
                  <a:pt x="410937" y="558546"/>
                  <a:pt x="394735" y="542144"/>
                  <a:pt x="384553" y="533362"/>
                </a:cubicBezTo>
                <a:cubicBezTo>
                  <a:pt x="432492" y="513131"/>
                  <a:pt x="551345" y="497481"/>
                  <a:pt x="593960" y="517160"/>
                </a:cubicBezTo>
                <a:cubicBezTo>
                  <a:pt x="585797" y="523827"/>
                  <a:pt x="577882" y="531495"/>
                  <a:pt x="571148" y="540725"/>
                </a:cubicBezTo>
                <a:cubicBezTo>
                  <a:pt x="562251" y="552936"/>
                  <a:pt x="520398" y="560403"/>
                  <a:pt x="494233" y="556384"/>
                </a:cubicBezTo>
                <a:close/>
                <a:moveTo>
                  <a:pt x="800472" y="794576"/>
                </a:moveTo>
                <a:cubicBezTo>
                  <a:pt x="787013" y="794576"/>
                  <a:pt x="776068" y="783631"/>
                  <a:pt x="776068" y="770172"/>
                </a:cubicBezTo>
                <a:cubicBezTo>
                  <a:pt x="776068" y="756714"/>
                  <a:pt x="787013" y="745769"/>
                  <a:pt x="800472" y="745769"/>
                </a:cubicBezTo>
                <a:cubicBezTo>
                  <a:pt x="813930" y="745769"/>
                  <a:pt x="824875" y="756714"/>
                  <a:pt x="824875" y="770172"/>
                </a:cubicBezTo>
                <a:cubicBezTo>
                  <a:pt x="824875" y="783631"/>
                  <a:pt x="813921" y="794576"/>
                  <a:pt x="800472" y="794576"/>
                </a:cubicBezTo>
                <a:close/>
              </a:path>
            </a:pathLst>
          </a:custGeom>
          <a:solidFill>
            <a:schemeClr val="bg1"/>
          </a:solidFill>
          <a:ln w="9525" cap="flat">
            <a:noFill/>
            <a:prstDash val="solid"/>
            <a:miter/>
          </a:ln>
        </p:spPr>
        <p:txBody>
          <a:bodyPr rtlCol="0" anchor="ctr"/>
          <a:lstStyle/>
          <a:p>
            <a:endParaRPr lang="en-US" dirty="0"/>
          </a:p>
        </p:txBody>
      </p:sp>
      <p:pic>
        <p:nvPicPr>
          <p:cNvPr id="2" name="Graphic 1" descr="House with solid fill">
            <a:hlinkClick r:id="rId3" action="ppaction://hlinksldjump"/>
            <a:extLst>
              <a:ext uri="{FF2B5EF4-FFF2-40B4-BE49-F238E27FC236}">
                <a16:creationId xmlns:a16="http://schemas.microsoft.com/office/drawing/2014/main" id="{6477ACDE-124F-234F-26C0-65B916EEB02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pic>
        <p:nvPicPr>
          <p:cNvPr id="5" name="Graphic 4" descr="Books on shelf with solid fill">
            <a:hlinkClick r:id="rId5"/>
            <a:extLst>
              <a:ext uri="{FF2B5EF4-FFF2-40B4-BE49-F238E27FC236}">
                <a16:creationId xmlns:a16="http://schemas.microsoft.com/office/drawing/2014/main" id="{0AD1E80E-813F-5B95-A5A4-46C80D6E32C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910316" y="5357319"/>
            <a:ext cx="759170" cy="759170"/>
          </a:xfrm>
          <a:prstGeom prst="rect">
            <a:avLst/>
          </a:prstGeom>
        </p:spPr>
      </p:pic>
    </p:spTree>
    <p:extLst>
      <p:ext uri="{BB962C8B-B14F-4D97-AF65-F5344CB8AC3E}">
        <p14:creationId xmlns:p14="http://schemas.microsoft.com/office/powerpoint/2010/main" val="2569874178"/>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p:txBody>
          <a:bodyPr/>
          <a:lstStyle/>
          <a:p>
            <a:r>
              <a:rPr lang="en-US" noProof="0" dirty="0"/>
              <a:t>Open Label Extension (OLE): Primary analysis</a:t>
            </a:r>
            <a:br>
              <a:rPr lang="en-US" sz="2000" noProof="0" dirty="0"/>
            </a:br>
            <a:r>
              <a:rPr lang="en-US" sz="2000" noProof="0" dirty="0">
                <a:hlinkClick r:id="rId3">
                  <a:extLst>
                    <a:ext uri="{A12FA001-AC4F-418D-AE19-62706E023703}">
                      <ahyp:hlinkClr xmlns:ahyp="http://schemas.microsoft.com/office/drawing/2018/hyperlinkcolor" val="tx"/>
                    </a:ext>
                  </a:extLst>
                </a:hlinkClick>
              </a:rPr>
              <a:t>O’Donoghue ML, et al. </a:t>
            </a:r>
            <a:r>
              <a:rPr lang="en-US" sz="2000" i="1" noProof="0" dirty="0">
                <a:hlinkClick r:id="rId3">
                  <a:extLst>
                    <a:ext uri="{A12FA001-AC4F-418D-AE19-62706E023703}">
                      <ahyp:hlinkClr xmlns:ahyp="http://schemas.microsoft.com/office/drawing/2018/hyperlinkcolor" val="tx"/>
                    </a:ext>
                  </a:extLst>
                </a:hlinkClick>
              </a:rPr>
              <a:t>Circulation</a:t>
            </a:r>
            <a:r>
              <a:rPr lang="en-US" sz="2000" noProof="0" dirty="0">
                <a:hlinkClick r:id="rId3">
                  <a:extLst>
                    <a:ext uri="{A12FA001-AC4F-418D-AE19-62706E023703}">
                      <ahyp:hlinkClr xmlns:ahyp="http://schemas.microsoft.com/office/drawing/2018/hyperlinkcolor" val="tx"/>
                    </a:ext>
                  </a:extLst>
                </a:hlinkClick>
              </a:rPr>
              <a:t>. 2022;146:1109-1119.</a:t>
            </a:r>
            <a:endParaRPr lang="en-US" sz="2000" noProof="0" dirty="0"/>
          </a:p>
        </p:txBody>
      </p:sp>
      <p:pic>
        <p:nvPicPr>
          <p:cNvPr id="3" name="Graphic 2" descr="House with solid fill">
            <a:hlinkClick r:id="rId4" action="ppaction://hlinksldjump"/>
            <a:extLst>
              <a:ext uri="{FF2B5EF4-FFF2-40B4-BE49-F238E27FC236}">
                <a16:creationId xmlns:a16="http://schemas.microsoft.com/office/drawing/2014/main" id="{AD50994D-CE26-AAB0-781B-9220420C67D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851858448"/>
      </p:ext>
    </p:extLst>
  </p:cSld>
  <p:clrMapOvr>
    <a:masterClrMapping/>
  </p:clrMapOvr>
  <p:transition>
    <p:fade/>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6" y="365760"/>
            <a:ext cx="11461748" cy="923330"/>
          </a:xfrm>
        </p:spPr>
        <p:txBody>
          <a:bodyPr/>
          <a:lstStyle/>
          <a:p>
            <a:r>
              <a:rPr lang="en-GB" dirty="0"/>
              <a:t>FOURIER</a:t>
            </a:r>
            <a:r>
              <a:rPr lang="en-GB" dirty="0">
                <a:latin typeface="Arial" panose="020B0604020202020204" pitchFamily="34" charset="0"/>
                <a:cs typeface="Arial" panose="020B0604020202020204" pitchFamily="34" charset="0"/>
              </a:rPr>
              <a:t>-</a:t>
            </a:r>
            <a:r>
              <a:rPr lang="en-GB" dirty="0"/>
              <a:t>OLE: D</a:t>
            </a:r>
            <a:r>
              <a:rPr lang="en-US" dirty="0"/>
              <a:t>esigned to assess long-term safety and included prespecified exploratory CV outcomes</a:t>
            </a:r>
            <a:endParaRPr lang="en-GB" dirty="0"/>
          </a:p>
        </p:txBody>
      </p:sp>
      <p:grpSp>
        <p:nvGrpSpPr>
          <p:cNvPr id="9" name="Group 8">
            <a:extLst>
              <a:ext uri="{FF2B5EF4-FFF2-40B4-BE49-F238E27FC236}">
                <a16:creationId xmlns:a16="http://schemas.microsoft.com/office/drawing/2014/main" id="{C7C31A55-7638-5AD1-003C-B39CE280256D}"/>
              </a:ext>
            </a:extLst>
          </p:cNvPr>
          <p:cNvGrpSpPr/>
          <p:nvPr/>
        </p:nvGrpSpPr>
        <p:grpSpPr>
          <a:xfrm>
            <a:off x="243965" y="1599021"/>
            <a:ext cx="11099500" cy="3807616"/>
            <a:chOff x="124695" y="822810"/>
            <a:chExt cx="11099500" cy="3807616"/>
          </a:xfrm>
        </p:grpSpPr>
        <p:sp>
          <p:nvSpPr>
            <p:cNvPr id="28" name="Rectangle 27">
              <a:extLst>
                <a:ext uri="{FF2B5EF4-FFF2-40B4-BE49-F238E27FC236}">
                  <a16:creationId xmlns:a16="http://schemas.microsoft.com/office/drawing/2014/main" id="{D2D86673-8064-1007-EA29-E81085477DD1}"/>
                </a:ext>
              </a:extLst>
            </p:cNvPr>
            <p:cNvSpPr/>
            <p:nvPr/>
          </p:nvSpPr>
          <p:spPr>
            <a:xfrm>
              <a:off x="124695" y="2020189"/>
              <a:ext cx="3374864" cy="14099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46800" rIns="72000" bIns="46800" rtlCol="0" anchor="ctr" anchorCtr="0"/>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Arial" panose="020B0604020202020204" pitchFamily="34" charset="0"/>
                </a:rPr>
                <a:t>Patients with stable ASCVD </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rPr>
                <a:t>and </a:t>
              </a:r>
              <a:r>
                <a:rPr lang="en-US" altLang="en-US" sz="1600" dirty="0">
                  <a:solidFill>
                    <a:srgbClr val="000000"/>
                  </a:solidFill>
                  <a:latin typeface="Arial" panose="020B0604020202020204" pitchFamily="34" charset="0"/>
                </a:rPr>
                <a:t>fasting </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rPr>
                <a:t>LDL-C ≥ 70 mg/dL </a:t>
              </a:r>
              <a:b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rPr>
              </a:b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rPr>
                <a:t> or non</a:t>
              </a:r>
              <a:r>
                <a:rPr kumimoji="0" lang="en-US" altLang="en-US" sz="1600" b="0" i="0" u="none" strike="noStrike" kern="1200" cap="none" spc="0" normalizeH="0" baseline="0" noProof="0">
                  <a:ln>
                    <a:noFill/>
                  </a:ln>
                  <a:solidFill>
                    <a:srgbClr val="000000"/>
                  </a:solidFill>
                  <a:effectLst/>
                  <a:uLnTx/>
                  <a:uFillTx/>
                  <a:latin typeface="Arial" panose="020B0604020202020204" pitchFamily="34" charset="0"/>
                </a:rPr>
                <a:t>–HDL-C ≥ </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rPr>
                <a:t>100 mg/dL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Arial" panose="020B0604020202020204" pitchFamily="34" charset="0"/>
                </a:rPr>
                <a:t>on optimized statin </a:t>
              </a:r>
              <a:r>
                <a:rPr kumimoji="0" lang="en-US" altLang="en-US" sz="1600" i="0" u="none" strike="noStrike" kern="1200" cap="none" spc="0" normalizeH="0" baseline="0" noProof="0" dirty="0" err="1">
                  <a:ln>
                    <a:noFill/>
                  </a:ln>
                  <a:solidFill>
                    <a:srgbClr val="000000"/>
                  </a:solidFill>
                  <a:effectLst/>
                  <a:uLnTx/>
                  <a:uFillTx/>
                  <a:latin typeface="Arial" panose="020B0604020202020204" pitchFamily="34" charset="0"/>
                </a:rPr>
                <a:t>treatment</a:t>
              </a:r>
              <a:r>
                <a:rPr kumimoji="0" lang="en-US" altLang="en-US" sz="1600" b="1" i="0" u="none" strike="noStrike" kern="1200" cap="none" spc="0" normalizeH="0" baseline="30000" noProof="0" dirty="0" err="1">
                  <a:ln>
                    <a:noFill/>
                  </a:ln>
                  <a:solidFill>
                    <a:srgbClr val="000000"/>
                  </a:solidFill>
                  <a:effectLst/>
                  <a:uLnTx/>
                  <a:uFillTx/>
                  <a:latin typeface="Arial" panose="020B0604020202020204" pitchFamily="34" charset="0"/>
                </a:rPr>
                <a:t>a</a:t>
              </a:r>
              <a:endPar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ndParaRPr>
            </a:p>
          </p:txBody>
        </p:sp>
        <p:cxnSp>
          <p:nvCxnSpPr>
            <p:cNvPr id="16" name="Straight Connector 15">
              <a:extLst>
                <a:ext uri="{FF2B5EF4-FFF2-40B4-BE49-F238E27FC236}">
                  <a16:creationId xmlns:a16="http://schemas.microsoft.com/office/drawing/2014/main" id="{9F1510FB-4F83-5B87-58BC-8F465F13CDE2}"/>
                </a:ext>
              </a:extLst>
            </p:cNvPr>
            <p:cNvCxnSpPr>
              <a:cxnSpLocks/>
              <a:stCxn id="28" idx="3"/>
              <a:endCxn id="14" idx="1"/>
            </p:cNvCxnSpPr>
            <p:nvPr/>
          </p:nvCxnSpPr>
          <p:spPr>
            <a:xfrm flipV="1">
              <a:off x="3499559" y="2040081"/>
              <a:ext cx="1326851" cy="685099"/>
            </a:xfrm>
            <a:prstGeom prst="bentConnector3">
              <a:avLst>
                <a:gd name="adj1" fmla="val 50000"/>
              </a:avLst>
            </a:prstGeom>
            <a:ln w="12700" cap="sq">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C8483BC2-FDF3-695B-3043-B34D65215974}"/>
                </a:ext>
              </a:extLst>
            </p:cNvPr>
            <p:cNvCxnSpPr>
              <a:cxnSpLocks/>
              <a:stCxn id="28" idx="3"/>
              <a:endCxn id="15" idx="1"/>
            </p:cNvCxnSpPr>
            <p:nvPr/>
          </p:nvCxnSpPr>
          <p:spPr>
            <a:xfrm>
              <a:off x="3499559" y="2725180"/>
              <a:ext cx="1326851" cy="484404"/>
            </a:xfrm>
            <a:prstGeom prst="bentConnector3">
              <a:avLst>
                <a:gd name="adj1" fmla="val 50000"/>
              </a:avLst>
            </a:prstGeom>
            <a:ln w="12700" cap="sq">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383517EC-84D8-8C45-AD2A-78FF5719C32A}"/>
                </a:ext>
              </a:extLst>
            </p:cNvPr>
            <p:cNvGrpSpPr/>
            <p:nvPr/>
          </p:nvGrpSpPr>
          <p:grpSpPr>
            <a:xfrm>
              <a:off x="4726730" y="822810"/>
              <a:ext cx="2576217" cy="206636"/>
              <a:chOff x="265176" y="3917678"/>
              <a:chExt cx="4485803" cy="206636"/>
            </a:xfrm>
          </p:grpSpPr>
          <p:cxnSp>
            <p:nvCxnSpPr>
              <p:cNvPr id="41" name="Straight Connector 40">
                <a:extLst>
                  <a:ext uri="{FF2B5EF4-FFF2-40B4-BE49-F238E27FC236}">
                    <a16:creationId xmlns:a16="http://schemas.microsoft.com/office/drawing/2014/main" id="{20A85002-6003-FAD2-3A1B-27D3DF83BCF5}"/>
                  </a:ext>
                </a:extLst>
              </p:cNvPr>
              <p:cNvCxnSpPr>
                <a:cxnSpLocks/>
              </p:cNvCxnSpPr>
              <p:nvPr/>
            </p:nvCxnSpPr>
            <p:spPr>
              <a:xfrm>
                <a:off x="265176" y="3917678"/>
                <a:ext cx="4485803" cy="0"/>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44" name="Straight Connector 43">
                <a:extLst>
                  <a:ext uri="{FF2B5EF4-FFF2-40B4-BE49-F238E27FC236}">
                    <a16:creationId xmlns:a16="http://schemas.microsoft.com/office/drawing/2014/main" id="{916F5991-4635-1D42-1740-5F33A0BDEC93}"/>
                  </a:ext>
                </a:extLst>
              </p:cNvPr>
              <p:cNvCxnSpPr>
                <a:cxnSpLocks/>
              </p:cNvCxnSpPr>
              <p:nvPr/>
            </p:nvCxnSpPr>
            <p:spPr>
              <a:xfrm>
                <a:off x="265176" y="3942390"/>
                <a:ext cx="0" cy="181924"/>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48" name="Straight Connector 47">
                <a:extLst>
                  <a:ext uri="{FF2B5EF4-FFF2-40B4-BE49-F238E27FC236}">
                    <a16:creationId xmlns:a16="http://schemas.microsoft.com/office/drawing/2014/main" id="{A83A6EF2-C5CD-9BE8-D633-E37BEA82C941}"/>
                  </a:ext>
                </a:extLst>
              </p:cNvPr>
              <p:cNvCxnSpPr>
                <a:cxnSpLocks/>
              </p:cNvCxnSpPr>
              <p:nvPr/>
            </p:nvCxnSpPr>
            <p:spPr>
              <a:xfrm>
                <a:off x="4750979" y="3942390"/>
                <a:ext cx="0" cy="181924"/>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grpSp>
        <p:grpSp>
          <p:nvGrpSpPr>
            <p:cNvPr id="51" name="Group 50">
              <a:extLst>
                <a:ext uri="{FF2B5EF4-FFF2-40B4-BE49-F238E27FC236}">
                  <a16:creationId xmlns:a16="http://schemas.microsoft.com/office/drawing/2014/main" id="{E57A0948-CC2E-8B4D-8E8C-B29236E3BA9F}"/>
                </a:ext>
              </a:extLst>
            </p:cNvPr>
            <p:cNvGrpSpPr/>
            <p:nvPr/>
          </p:nvGrpSpPr>
          <p:grpSpPr>
            <a:xfrm>
              <a:off x="8069805" y="831959"/>
              <a:ext cx="3154390" cy="231352"/>
              <a:chOff x="5578665" y="3930033"/>
              <a:chExt cx="6246186" cy="231352"/>
            </a:xfrm>
          </p:grpSpPr>
          <p:cxnSp>
            <p:nvCxnSpPr>
              <p:cNvPr id="45" name="Straight Connector 44">
                <a:extLst>
                  <a:ext uri="{FF2B5EF4-FFF2-40B4-BE49-F238E27FC236}">
                    <a16:creationId xmlns:a16="http://schemas.microsoft.com/office/drawing/2014/main" id="{F47E5059-54F4-F91A-6DC9-92F0DBD4F63A}"/>
                  </a:ext>
                </a:extLst>
              </p:cNvPr>
              <p:cNvCxnSpPr>
                <a:cxnSpLocks/>
              </p:cNvCxnSpPr>
              <p:nvPr/>
            </p:nvCxnSpPr>
            <p:spPr>
              <a:xfrm>
                <a:off x="5578665" y="3930033"/>
                <a:ext cx="6246186" cy="0"/>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49" name="Straight Connector 48">
                <a:extLst>
                  <a:ext uri="{FF2B5EF4-FFF2-40B4-BE49-F238E27FC236}">
                    <a16:creationId xmlns:a16="http://schemas.microsoft.com/office/drawing/2014/main" id="{7FFD2090-F131-5A17-AC50-130FDBBD2F45}"/>
                  </a:ext>
                </a:extLst>
              </p:cNvPr>
              <p:cNvCxnSpPr>
                <a:cxnSpLocks/>
              </p:cNvCxnSpPr>
              <p:nvPr/>
            </p:nvCxnSpPr>
            <p:spPr>
              <a:xfrm>
                <a:off x="5583600" y="3979461"/>
                <a:ext cx="0" cy="181924"/>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50" name="Straight Connector 49">
                <a:extLst>
                  <a:ext uri="{FF2B5EF4-FFF2-40B4-BE49-F238E27FC236}">
                    <a16:creationId xmlns:a16="http://schemas.microsoft.com/office/drawing/2014/main" id="{D475CB54-6E3B-C320-CDBF-DFA9AE6AE11D}"/>
                  </a:ext>
                </a:extLst>
              </p:cNvPr>
              <p:cNvCxnSpPr>
                <a:cxnSpLocks/>
              </p:cNvCxnSpPr>
              <p:nvPr/>
            </p:nvCxnSpPr>
            <p:spPr>
              <a:xfrm>
                <a:off x="11824851" y="3979461"/>
                <a:ext cx="0" cy="181924"/>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grpSp>
        <p:sp>
          <p:nvSpPr>
            <p:cNvPr id="54" name="TextBox 53">
              <a:extLst>
                <a:ext uri="{FF2B5EF4-FFF2-40B4-BE49-F238E27FC236}">
                  <a16:creationId xmlns:a16="http://schemas.microsoft.com/office/drawing/2014/main" id="{88FE3C8C-92A0-460B-A0CF-FE050A7C2EC8}"/>
                </a:ext>
              </a:extLst>
            </p:cNvPr>
            <p:cNvSpPr txBox="1"/>
            <p:nvPr/>
          </p:nvSpPr>
          <p:spPr>
            <a:xfrm>
              <a:off x="4824608" y="4014103"/>
              <a:ext cx="2380459" cy="616323"/>
            </a:xfrm>
            <a:prstGeom prst="rect">
              <a:avLst/>
            </a:prstGeom>
            <a:noFill/>
          </p:spPr>
          <p:txBody>
            <a:bodyPr wrap="none" lIns="0" tIns="0" rIns="0" bIns="0">
              <a:spAutoFit/>
            </a:bodyPr>
            <a:lstStyle/>
            <a:p>
              <a:pPr algn="ctr">
                <a:lnSpc>
                  <a:spcPct val="107000"/>
                </a:lnSpc>
                <a:spcAft>
                  <a:spcPts val="800"/>
                </a:spcAft>
              </a:pPr>
              <a:r>
                <a:rPr lang="en-IN" sz="1400" b="1" dirty="0">
                  <a:effectLst/>
                  <a:ea typeface="Calibri" panose="020F0502020204030204" pitchFamily="34" charset="0"/>
                  <a:cs typeface="Arial" panose="020B0604020202020204" pitchFamily="34" charset="0"/>
                </a:rPr>
                <a:t>Median follow-up: 2.2 years</a:t>
              </a:r>
            </a:p>
            <a:p>
              <a:pPr algn="ctr" eaLnBrk="0" fontAlgn="base" hangingPunct="0">
                <a:lnSpc>
                  <a:spcPct val="150000"/>
                </a:lnSpc>
                <a:spcBef>
                  <a:spcPct val="0"/>
                </a:spcBef>
                <a:spcAft>
                  <a:spcPct val="0"/>
                </a:spcAft>
                <a:defRPr/>
              </a:pPr>
              <a:r>
                <a:rPr lang="en-US" altLang="en-US" sz="1400" b="1" dirty="0">
                  <a:cs typeface="Arial" panose="020B0604020202020204" pitchFamily="34" charset="0"/>
                </a:rPr>
                <a:t>N = 27,564</a:t>
              </a:r>
            </a:p>
          </p:txBody>
        </p:sp>
        <p:sp>
          <p:nvSpPr>
            <p:cNvPr id="56" name="TextBox 55">
              <a:extLst>
                <a:ext uri="{FF2B5EF4-FFF2-40B4-BE49-F238E27FC236}">
                  <a16:creationId xmlns:a16="http://schemas.microsoft.com/office/drawing/2014/main" id="{AF814522-B956-AA28-CB0F-CDCC4941B626}"/>
                </a:ext>
              </a:extLst>
            </p:cNvPr>
            <p:cNvSpPr txBox="1"/>
            <p:nvPr/>
          </p:nvSpPr>
          <p:spPr>
            <a:xfrm>
              <a:off x="8456770" y="3925444"/>
              <a:ext cx="2380459" cy="605359"/>
            </a:xfrm>
            <a:prstGeom prst="rect">
              <a:avLst/>
            </a:prstGeom>
            <a:noFill/>
          </p:spPr>
          <p:txBody>
            <a:bodyPr wrap="none" lIns="0" tIns="0" rIns="0" bIns="0">
              <a:spAutoFit/>
            </a:bodyPr>
            <a:lstStyle/>
            <a:p>
              <a:pPr marL="0" marR="0" lvl="0" indent="0" algn="ctr" defTabSz="914400" rtl="0" eaLnBrk="0" fontAlgn="base" latinLnBrk="0" hangingPunct="0">
                <a:lnSpc>
                  <a:spcPct val="150000"/>
                </a:lnSpc>
                <a:spcBef>
                  <a:spcPct val="0"/>
                </a:spcBef>
                <a:spcAft>
                  <a:spcPct val="0"/>
                </a:spcAft>
                <a:buClrTx/>
                <a:buSzTx/>
                <a:buFontTx/>
                <a:buNone/>
                <a:tabLst/>
                <a:defRPr/>
              </a:pPr>
              <a:r>
                <a:rPr lang="en-US" altLang="en-US" sz="1400" b="1" dirty="0">
                  <a:cs typeface="Arial" panose="020B0604020202020204" pitchFamily="34" charset="0"/>
                </a:rPr>
                <a:t>Median follow-up: 5.0 years</a:t>
              </a:r>
            </a:p>
            <a:p>
              <a:pPr marL="0" marR="0" lvl="0" indent="0" algn="ctr" defTabSz="914400" rtl="0" eaLnBrk="0" fontAlgn="base" latinLnBrk="0" hangingPunct="0">
                <a:lnSpc>
                  <a:spcPct val="150000"/>
                </a:lnSpc>
                <a:spcBef>
                  <a:spcPct val="0"/>
                </a:spcBef>
                <a:spcAft>
                  <a:spcPct val="0"/>
                </a:spcAft>
                <a:buClrTx/>
                <a:buSzTx/>
                <a:buFontTx/>
                <a:buNone/>
                <a:tabLst/>
                <a:defRPr/>
              </a:pPr>
              <a:r>
                <a:rPr lang="en-US" altLang="en-US" sz="1400" b="1" dirty="0">
                  <a:cs typeface="Arial" panose="020B0604020202020204" pitchFamily="34" charset="0"/>
                </a:rPr>
                <a:t>N = 6,635</a:t>
              </a:r>
            </a:p>
          </p:txBody>
        </p:sp>
        <p:sp>
          <p:nvSpPr>
            <p:cNvPr id="58" name="TextBox 57">
              <a:extLst>
                <a:ext uri="{FF2B5EF4-FFF2-40B4-BE49-F238E27FC236}">
                  <a16:creationId xmlns:a16="http://schemas.microsoft.com/office/drawing/2014/main" id="{9A79B8EB-353C-CE83-A39C-9917A2C1ACCB}"/>
                </a:ext>
              </a:extLst>
            </p:cNvPr>
            <p:cNvSpPr txBox="1"/>
            <p:nvPr/>
          </p:nvSpPr>
          <p:spPr>
            <a:xfrm>
              <a:off x="3548072" y="2293656"/>
              <a:ext cx="464530" cy="299592"/>
            </a:xfrm>
            <a:prstGeom prst="rect">
              <a:avLst/>
            </a:prstGeom>
            <a:noFill/>
          </p:spPr>
          <p:txBody>
            <a:bodyPr wrap="square" lIns="0" tIns="0" rIns="0" bIns="0" rtlCol="0" anchor="ctr" anchorCtr="0">
              <a:noAutofit/>
            </a:bodyPr>
            <a:lstStyle/>
            <a:p>
              <a:pPr algn="ctr"/>
              <a:r>
                <a:rPr lang="en-US" sz="1400"/>
                <a:t>R</a:t>
              </a:r>
            </a:p>
          </p:txBody>
        </p:sp>
        <p:sp>
          <p:nvSpPr>
            <p:cNvPr id="14" name="Shape 1452">
              <a:extLst>
                <a:ext uri="{FF2B5EF4-FFF2-40B4-BE49-F238E27FC236}">
                  <a16:creationId xmlns:a16="http://schemas.microsoft.com/office/drawing/2014/main" id="{CDE0AE70-B7BE-1F24-4C41-FE292D4A0193}"/>
                </a:ext>
              </a:extLst>
            </p:cNvPr>
            <p:cNvSpPr/>
            <p:nvPr/>
          </p:nvSpPr>
          <p:spPr>
            <a:xfrm>
              <a:off x="4826410" y="1608081"/>
              <a:ext cx="2364775" cy="864000"/>
            </a:xfrm>
            <a:prstGeom prst="rect">
              <a:avLst/>
            </a:prstGeom>
            <a:solidFill>
              <a:srgbClr val="FF6720"/>
            </a:solidFill>
            <a:ln w="12700">
              <a:miter lim="400000"/>
            </a:ln>
            <a:extLst>
              <a:ext uri="{C572A759-6A51-4108-AA02-DFA0A04FC94B}">
                <ma14:wrappingTextBoxFlag xmlns="" xmlns:ma14="http://schemas.microsoft.com/office/mac/drawingml/2011/main" val="1"/>
              </a:ext>
            </a:extLst>
          </p:spPr>
          <p:txBody>
            <a:bodyPr lIns="72000" tIns="36576" rIns="72000" bIns="36576" anchor="ctr"/>
            <a:lstStyle/>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sz="1400" b="1" i="0" u="none" strike="noStrike" kern="0" cap="none" spc="0" normalizeH="0" baseline="0" noProof="0" dirty="0">
                  <a:ln>
                    <a:noFill/>
                  </a:ln>
                  <a:solidFill>
                    <a:srgbClr val="FFFFFF"/>
                  </a:solidFill>
                  <a:effectLst/>
                  <a:uLnTx/>
                  <a:uFillTx/>
                  <a:ea typeface="+mn-ea"/>
                  <a:cs typeface="Arial"/>
                  <a:sym typeface="Arial"/>
                </a:rPr>
                <a:t>Evolocumab </a:t>
              </a:r>
              <a:endParaRPr kumimoji="0" lang="en-US" sz="1400" b="1" i="0" u="none" strike="noStrike" kern="0" cap="none" spc="0" normalizeH="0" baseline="0" noProof="0" dirty="0">
                <a:ln>
                  <a:noFill/>
                </a:ln>
                <a:solidFill>
                  <a:srgbClr val="FFFFFF"/>
                </a:solidFill>
                <a:effectLst/>
                <a:uLnTx/>
                <a:uFillTx/>
                <a:ea typeface="+mn-ea"/>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US" sz="1400" b="1" i="0" u="none" strike="noStrike" kern="0" cap="none" spc="0" normalizeH="0" baseline="0" noProof="0" dirty="0">
                  <a:ln>
                    <a:noFill/>
                  </a:ln>
                  <a:solidFill>
                    <a:srgbClr val="FFFFFF"/>
                  </a:solidFill>
                  <a:effectLst/>
                  <a:uLnTx/>
                  <a:uFillTx/>
                  <a:ea typeface="+mn-ea"/>
                  <a:cs typeface="Arial"/>
                  <a:sym typeface="Arial"/>
                </a:rPr>
                <a:t>Q2W or Q4W</a:t>
              </a:r>
              <a:endParaRPr kumimoji="0" lang="en-GB" sz="1400" b="1" i="0" u="none" strike="noStrike" kern="0" cap="none" spc="0" normalizeH="0" baseline="0" noProof="0" dirty="0">
                <a:ln>
                  <a:noFill/>
                </a:ln>
                <a:solidFill>
                  <a:srgbClr val="FFFFFF"/>
                </a:solidFill>
                <a:effectLst/>
                <a:uLnTx/>
                <a:uFillTx/>
                <a:ea typeface="+mn-ea"/>
                <a:cs typeface="Arial"/>
                <a:sym typeface="Arial"/>
              </a:endParaRPr>
            </a:p>
          </p:txBody>
        </p:sp>
        <p:sp>
          <p:nvSpPr>
            <p:cNvPr id="15" name="Shape 1453">
              <a:extLst>
                <a:ext uri="{FF2B5EF4-FFF2-40B4-BE49-F238E27FC236}">
                  <a16:creationId xmlns:a16="http://schemas.microsoft.com/office/drawing/2014/main" id="{80D31B6A-0C1E-0C27-B554-F83B9EF212C4}"/>
                </a:ext>
              </a:extLst>
            </p:cNvPr>
            <p:cNvSpPr/>
            <p:nvPr/>
          </p:nvSpPr>
          <p:spPr>
            <a:xfrm>
              <a:off x="4826410" y="2777383"/>
              <a:ext cx="2364775" cy="864402"/>
            </a:xfrm>
            <a:prstGeom prst="rect">
              <a:avLst/>
            </a:prstGeom>
            <a:solidFill>
              <a:srgbClr val="003161"/>
            </a:solidFill>
            <a:ln w="12700">
              <a:miter lim="400000"/>
            </a:ln>
            <a:extLst>
              <a:ext uri="{C572A759-6A51-4108-AA02-DFA0A04FC94B}">
                <ma14:wrappingTextBoxFlag xmlns="" xmlns:ma14="http://schemas.microsoft.com/office/mac/drawingml/2011/main" val="1"/>
              </a:ext>
            </a:extLst>
          </p:spPr>
          <p:txBody>
            <a:bodyPr lIns="72000" tIns="36576" rIns="72000" bIns="36576" anchor="ctr"/>
            <a:lstStyle/>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US" sz="1400" b="1" i="0" u="none" strike="noStrike" kern="0" cap="none" spc="0" normalizeH="0" baseline="0" noProof="0" dirty="0">
                  <a:ln>
                    <a:noFill/>
                  </a:ln>
                  <a:solidFill>
                    <a:srgbClr val="FFFFFF"/>
                  </a:solidFill>
                  <a:effectLst/>
                  <a:uLnTx/>
                  <a:uFillTx/>
                  <a:latin typeface="Arial"/>
                  <a:cs typeface="Arial"/>
                  <a:sym typeface="Arial"/>
                </a:rPr>
                <a:t>Placebo SC</a:t>
              </a: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US" sz="1400" b="1" i="0" u="none" strike="noStrike" kern="0" cap="none" spc="0" normalizeH="0" baseline="0" noProof="0" dirty="0">
                  <a:ln>
                    <a:noFill/>
                  </a:ln>
                  <a:solidFill>
                    <a:srgbClr val="FFFFFF"/>
                  </a:solidFill>
                  <a:effectLst/>
                  <a:uLnTx/>
                  <a:uFillTx/>
                  <a:latin typeface="Arial"/>
                  <a:cs typeface="Arial"/>
                  <a:sym typeface="Arial"/>
                </a:rPr>
                <a:t>Q2W or QM</a:t>
              </a:r>
            </a:p>
          </p:txBody>
        </p:sp>
        <p:sp>
          <p:nvSpPr>
            <p:cNvPr id="32" name="Shape 1452">
              <a:extLst>
                <a:ext uri="{FF2B5EF4-FFF2-40B4-BE49-F238E27FC236}">
                  <a16:creationId xmlns:a16="http://schemas.microsoft.com/office/drawing/2014/main" id="{96CBAFFD-FDBC-B5F6-60EF-29CCE464A27B}"/>
                </a:ext>
              </a:extLst>
            </p:cNvPr>
            <p:cNvSpPr/>
            <p:nvPr/>
          </p:nvSpPr>
          <p:spPr>
            <a:xfrm>
              <a:off x="8069805" y="1608081"/>
              <a:ext cx="3154389" cy="864000"/>
            </a:xfrm>
            <a:prstGeom prst="rect">
              <a:avLst/>
            </a:prstGeom>
            <a:solidFill>
              <a:srgbClr val="FF6720"/>
            </a:solidFill>
            <a:ln w="12700">
              <a:miter lim="400000"/>
            </a:ln>
            <a:extLst>
              <a:ext uri="{C572A759-6A51-4108-AA02-DFA0A04FC94B}">
                <ma14:wrappingTextBoxFlag xmlns="" xmlns:ma14="http://schemas.microsoft.com/office/mac/drawingml/2011/main" val="1"/>
              </a:ext>
            </a:extLst>
          </p:spPr>
          <p:txBody>
            <a:bodyPr lIns="72000" tIns="36576" rIns="72000" bIns="36576" anchor="ctr"/>
            <a:lstStyle/>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US" sz="1400" b="1" i="0" u="none" strike="noStrike" kern="0" cap="none" spc="0" normalizeH="0" baseline="0" noProof="0" dirty="0">
                  <a:ln>
                    <a:noFill/>
                  </a:ln>
                  <a:solidFill>
                    <a:srgbClr val="FFFFFF"/>
                  </a:solidFill>
                  <a:effectLst/>
                  <a:uLnTx/>
                  <a:uFillTx/>
                  <a:ea typeface="+mn-ea"/>
                  <a:cs typeface="Arial"/>
                  <a:sym typeface="Arial"/>
                </a:rPr>
                <a:t>Open-label evolocumab </a:t>
              </a: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US" sz="1400" b="1" i="0" u="none" strike="noStrike" kern="0" cap="none" spc="0" normalizeH="0" baseline="0" noProof="0" dirty="0">
                  <a:ln>
                    <a:noFill/>
                  </a:ln>
                  <a:solidFill>
                    <a:srgbClr val="FFFFFF"/>
                  </a:solidFill>
                  <a:effectLst/>
                  <a:uLnTx/>
                  <a:uFillTx/>
                  <a:ea typeface="+mn-ea"/>
                  <a:cs typeface="Arial"/>
                  <a:sym typeface="Arial"/>
                </a:rPr>
                <a:t>Q2W or Q4W </a:t>
              </a:r>
            </a:p>
          </p:txBody>
        </p:sp>
        <p:cxnSp>
          <p:nvCxnSpPr>
            <p:cNvPr id="24" name="Straight Connector 23">
              <a:extLst>
                <a:ext uri="{FF2B5EF4-FFF2-40B4-BE49-F238E27FC236}">
                  <a16:creationId xmlns:a16="http://schemas.microsoft.com/office/drawing/2014/main" id="{59E8C1CD-28AA-8FAE-0394-5ADC618EA101}"/>
                </a:ext>
              </a:extLst>
            </p:cNvPr>
            <p:cNvCxnSpPr>
              <a:cxnSpLocks/>
            </p:cNvCxnSpPr>
            <p:nvPr/>
          </p:nvCxnSpPr>
          <p:spPr>
            <a:xfrm>
              <a:off x="7709805" y="2040081"/>
              <a:ext cx="360000" cy="0"/>
            </a:xfrm>
            <a:prstGeom prst="line">
              <a:avLst/>
            </a:prstGeom>
            <a:ln w="12700" cap="sq">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70B3167-6036-F7C7-CC3A-6734A30BDA9F}"/>
                </a:ext>
              </a:extLst>
            </p:cNvPr>
            <p:cNvCxnSpPr>
              <a:cxnSpLocks/>
            </p:cNvCxnSpPr>
            <p:nvPr/>
          </p:nvCxnSpPr>
          <p:spPr>
            <a:xfrm>
              <a:off x="7191185" y="2040081"/>
              <a:ext cx="51862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52F260A-0A75-568F-CBA1-C515F04900E1}"/>
                </a:ext>
              </a:extLst>
            </p:cNvPr>
            <p:cNvCxnSpPr>
              <a:cxnSpLocks/>
            </p:cNvCxnSpPr>
            <p:nvPr/>
          </p:nvCxnSpPr>
          <p:spPr>
            <a:xfrm>
              <a:off x="7177537" y="3209584"/>
              <a:ext cx="51862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3E96B8B-1EBE-E040-D9C7-8A3B2ABFE026}"/>
                </a:ext>
              </a:extLst>
            </p:cNvPr>
            <p:cNvCxnSpPr>
              <a:cxnSpLocks/>
            </p:cNvCxnSpPr>
            <p:nvPr/>
          </p:nvCxnSpPr>
          <p:spPr>
            <a:xfrm>
              <a:off x="7691345" y="2041525"/>
              <a:ext cx="0" cy="1168059"/>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8C9E5690-E567-8FD3-5132-D25DE10C701A}"/>
                </a:ext>
              </a:extLst>
            </p:cNvPr>
            <p:cNvSpPr/>
            <p:nvPr/>
          </p:nvSpPr>
          <p:spPr>
            <a:xfrm>
              <a:off x="3617844" y="2280404"/>
              <a:ext cx="303442" cy="311386"/>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 name="TextBox 3">
            <a:extLst>
              <a:ext uri="{FF2B5EF4-FFF2-40B4-BE49-F238E27FC236}">
                <a16:creationId xmlns:a16="http://schemas.microsoft.com/office/drawing/2014/main" id="{AD3890E4-AB85-9C40-FC4A-8D733E769EEC}"/>
              </a:ext>
            </a:extLst>
          </p:cNvPr>
          <p:cNvSpPr txBox="1"/>
          <p:nvPr/>
        </p:nvSpPr>
        <p:spPr>
          <a:xfrm>
            <a:off x="219417" y="5630428"/>
            <a:ext cx="10917678" cy="830997"/>
          </a:xfrm>
          <a:prstGeom prst="rect">
            <a:avLst/>
          </a:prstGeom>
          <a:noFill/>
        </p:spPr>
        <p:txBody>
          <a:bodyPr wrap="square">
            <a:spAutoFit/>
          </a:bodyPr>
          <a:lstStyle/>
          <a:p>
            <a:r>
              <a:rPr lang="en-US" sz="1200" spc="10" dirty="0"/>
              <a:t>FOURIER OLE data are based on a pooled analysis of data from two underlying studies, one in Western Europe and one in the US and Eastern Europe. The pooled analysis was published and is presented here. When interpreting results of pooled analyses, consider that there may be differences in the individual studies data, including study design features and patient demographics and that the pooled results may differ from those of the individual studies themselves.</a:t>
            </a:r>
          </a:p>
        </p:txBody>
      </p:sp>
      <p:sp>
        <p:nvSpPr>
          <p:cNvPr id="17" name="TextBox 16">
            <a:extLst>
              <a:ext uri="{FF2B5EF4-FFF2-40B4-BE49-F238E27FC236}">
                <a16:creationId xmlns:a16="http://schemas.microsoft.com/office/drawing/2014/main" id="{B6184561-86C9-094E-E858-13B40FD5D15F}"/>
              </a:ext>
            </a:extLst>
          </p:cNvPr>
          <p:cNvSpPr txBox="1"/>
          <p:nvPr/>
        </p:nvSpPr>
        <p:spPr>
          <a:xfrm>
            <a:off x="5079540" y="1723483"/>
            <a:ext cx="1908395" cy="213776"/>
          </a:xfrm>
          <a:prstGeom prst="rect">
            <a:avLst/>
          </a:prstGeom>
          <a:noFill/>
        </p:spPr>
        <p:txBody>
          <a:bodyPr wrap="square" lIns="0" tIns="0" rIns="0" bIns="0">
            <a:spAutoFit/>
          </a:bodyPr>
          <a:lstStyle/>
          <a:p>
            <a:pPr algn="ctr">
              <a:lnSpc>
                <a:spcPct val="107000"/>
              </a:lnSpc>
              <a:spcAft>
                <a:spcPts val="800"/>
              </a:spcAft>
            </a:pPr>
            <a:r>
              <a:rPr kumimoji="0" lang="en-US" altLang="en-US" sz="1400" b="1" i="0" u="none" strike="noStrike" kern="1200" cap="none" spc="0" normalizeH="0" baseline="0" noProof="0" dirty="0">
                <a:ln>
                  <a:noFill/>
                </a:ln>
                <a:solidFill>
                  <a:srgbClr val="000000"/>
                </a:solidFill>
                <a:effectLst/>
                <a:uLnTx/>
                <a:uFillTx/>
                <a:latin typeface="Arial" panose="020B0604020202020204" pitchFamily="34" charset="0"/>
              </a:rPr>
              <a:t>Parent FOURIER trial</a:t>
            </a:r>
          </a:p>
        </p:txBody>
      </p:sp>
      <p:sp>
        <p:nvSpPr>
          <p:cNvPr id="20" name="TextBox 19">
            <a:extLst>
              <a:ext uri="{FF2B5EF4-FFF2-40B4-BE49-F238E27FC236}">
                <a16:creationId xmlns:a16="http://schemas.microsoft.com/office/drawing/2014/main" id="{73F7BB92-53B2-79E9-08E5-889326B2DFBB}"/>
              </a:ext>
            </a:extLst>
          </p:cNvPr>
          <p:cNvSpPr txBox="1"/>
          <p:nvPr/>
        </p:nvSpPr>
        <p:spPr>
          <a:xfrm>
            <a:off x="8267362" y="1560232"/>
            <a:ext cx="3000309" cy="754053"/>
          </a:xfrm>
          <a:prstGeom prst="rect">
            <a:avLst/>
          </a:prstGeom>
          <a:noFill/>
        </p:spPr>
        <p:txBody>
          <a:bodyPr wrap="none" lIns="0" tIns="0" rIns="0" bIns="0">
            <a:spAutoFit/>
          </a:bodyPr>
          <a:lstStyle/>
          <a:p>
            <a:pPr marL="0" marR="0" lvl="0" indent="0" algn="ctr" defTabSz="914400" rtl="0" eaLnBrk="0" fontAlgn="base" latinLnBrk="0" hangingPunct="0">
              <a:lnSpc>
                <a:spcPct val="15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FOURIER-OLE</a:t>
            </a:r>
          </a:p>
          <a:p>
            <a:pPr marL="0" marR="0" lvl="0" indent="0" algn="ctr" defTabSz="914400" rtl="0" eaLnBrk="0" fontAlgn="base" latinLnBrk="0" hangingPunct="0">
              <a:spcBef>
                <a:spcPct val="0"/>
              </a:spcBef>
              <a:spcAft>
                <a:spcPct val="0"/>
              </a:spcAft>
              <a:buClrTx/>
              <a:buSzTx/>
              <a:buFontTx/>
              <a:buNone/>
              <a:tabLst/>
              <a:defRPr/>
            </a:pPr>
            <a:r>
              <a:rPr lang="en-US" altLang="en-US" sz="1400" b="1" dirty="0">
                <a:solidFill>
                  <a:srgbClr val="000000"/>
                </a:solidFill>
                <a:latin typeface="Arial" panose="020B0604020202020204" pitchFamily="34" charset="0"/>
              </a:rPr>
              <a:t>Two</a:t>
            </a:r>
            <a:r>
              <a:rPr kumimoji="0" lang="en-US" alt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studies </a:t>
            </a:r>
            <a:r>
              <a:rPr lang="en-US" altLang="en-US" sz="1400" b="1" dirty="0">
                <a:solidFill>
                  <a:srgbClr val="000000"/>
                </a:solidFill>
                <a:latin typeface="Arial" panose="020B0604020202020204" pitchFamily="34" charset="0"/>
              </a:rPr>
              <a:t>across US &amp; European</a:t>
            </a:r>
            <a:br>
              <a:rPr lang="en-US" altLang="en-US" sz="1400" b="1" dirty="0">
                <a:solidFill>
                  <a:srgbClr val="000000"/>
                </a:solidFill>
                <a:latin typeface="Arial" panose="020B0604020202020204" pitchFamily="34" charset="0"/>
              </a:rPr>
            </a:br>
            <a:r>
              <a:rPr lang="en-US" altLang="en-US" sz="1400" b="1" dirty="0">
                <a:solidFill>
                  <a:srgbClr val="000000"/>
                </a:solidFill>
                <a:latin typeface="Arial" panose="020B0604020202020204" pitchFamily="34" charset="0"/>
              </a:rPr>
              <a:t> countries pooled together</a:t>
            </a:r>
            <a:endParaRPr kumimoji="0" lang="en-US" alt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pic>
        <p:nvPicPr>
          <p:cNvPr id="3" name="Graphic 2" descr="House with solid fill">
            <a:hlinkClick r:id="rId3" action="ppaction://hlinksldjump"/>
            <a:extLst>
              <a:ext uri="{FF2B5EF4-FFF2-40B4-BE49-F238E27FC236}">
                <a16:creationId xmlns:a16="http://schemas.microsoft.com/office/drawing/2014/main" id="{EB7BCCFC-6A2B-E4E6-4597-AE74FCC21C0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13" name="Rectangle 12">
            <a:extLst>
              <a:ext uri="{FF2B5EF4-FFF2-40B4-BE49-F238E27FC236}">
                <a16:creationId xmlns:a16="http://schemas.microsoft.com/office/drawing/2014/main" id="{D16C8F91-035C-7373-D4B3-4C7B5CE98AEE}"/>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spTree>
    <p:extLst>
      <p:ext uri="{BB962C8B-B14F-4D97-AF65-F5344CB8AC3E}">
        <p14:creationId xmlns:p14="http://schemas.microsoft.com/office/powerpoint/2010/main" val="1301969042"/>
      </p:ext>
    </p:extLst>
  </p:cSld>
  <p:clrMapOvr>
    <a:masterClrMapping/>
  </p:clrMapOvr>
  <p:transition>
    <p:fade/>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6" y="365760"/>
            <a:ext cx="11461748" cy="923330"/>
          </a:xfrm>
        </p:spPr>
        <p:txBody>
          <a:bodyPr/>
          <a:lstStyle/>
          <a:p>
            <a:r>
              <a:rPr lang="en-GB" dirty="0"/>
              <a:t>FOURIER</a:t>
            </a:r>
            <a:r>
              <a:rPr lang="en-GB" dirty="0">
                <a:latin typeface="Arial" panose="020B0604020202020204" pitchFamily="34" charset="0"/>
                <a:cs typeface="Arial" panose="020B0604020202020204" pitchFamily="34" charset="0"/>
              </a:rPr>
              <a:t>-</a:t>
            </a:r>
            <a:r>
              <a:rPr lang="en-GB" dirty="0"/>
              <a:t>OLE: D</a:t>
            </a:r>
            <a:r>
              <a:rPr lang="en-US" dirty="0"/>
              <a:t>esigned to assess long-term safety and included prespecified exploratory CV outcomes</a:t>
            </a:r>
            <a:endParaRPr lang="en-GB" dirty="0"/>
          </a:p>
        </p:txBody>
      </p:sp>
      <p:grpSp>
        <p:nvGrpSpPr>
          <p:cNvPr id="9" name="Group 8">
            <a:extLst>
              <a:ext uri="{FF2B5EF4-FFF2-40B4-BE49-F238E27FC236}">
                <a16:creationId xmlns:a16="http://schemas.microsoft.com/office/drawing/2014/main" id="{C7C31A55-7638-5AD1-003C-B39CE280256D}"/>
              </a:ext>
            </a:extLst>
          </p:cNvPr>
          <p:cNvGrpSpPr/>
          <p:nvPr/>
        </p:nvGrpSpPr>
        <p:grpSpPr>
          <a:xfrm>
            <a:off x="243965" y="1599021"/>
            <a:ext cx="11099500" cy="3807616"/>
            <a:chOff x="124695" y="822810"/>
            <a:chExt cx="11099500" cy="3807616"/>
          </a:xfrm>
        </p:grpSpPr>
        <p:sp>
          <p:nvSpPr>
            <p:cNvPr id="28" name="Rectangle 27">
              <a:extLst>
                <a:ext uri="{FF2B5EF4-FFF2-40B4-BE49-F238E27FC236}">
                  <a16:creationId xmlns:a16="http://schemas.microsoft.com/office/drawing/2014/main" id="{D2D86673-8064-1007-EA29-E81085477DD1}"/>
                </a:ext>
              </a:extLst>
            </p:cNvPr>
            <p:cNvSpPr/>
            <p:nvPr/>
          </p:nvSpPr>
          <p:spPr>
            <a:xfrm>
              <a:off x="124695" y="2020189"/>
              <a:ext cx="3374864" cy="14099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46800" rIns="72000" bIns="46800" rtlCol="0" anchor="ctr" anchorCtr="0"/>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Arial" panose="020B0604020202020204" pitchFamily="34" charset="0"/>
                </a:rPr>
                <a:t>Patients with stable ASCVD </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rPr>
                <a:t>and </a:t>
              </a:r>
              <a:r>
                <a:rPr lang="en-US" altLang="en-US" sz="1600" dirty="0">
                  <a:solidFill>
                    <a:srgbClr val="000000"/>
                  </a:solidFill>
                  <a:latin typeface="Arial" panose="020B0604020202020204" pitchFamily="34" charset="0"/>
                </a:rPr>
                <a:t>fasting </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rPr>
                <a:t>LDL-C ≥ 1.8 mmol/L 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rPr>
                <a:t>non–HDL-C ≥ 2.6 mmol/L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1200" cap="none" spc="0" normalizeH="0" baseline="0" noProof="0" dirty="0">
                  <a:ln>
                    <a:noFill/>
                  </a:ln>
                  <a:solidFill>
                    <a:srgbClr val="000000"/>
                  </a:solidFill>
                  <a:effectLst/>
                  <a:uLnTx/>
                  <a:uFillTx/>
                  <a:latin typeface="Arial" panose="020B0604020202020204" pitchFamily="34" charset="0"/>
                </a:rPr>
                <a:t>on optimized statin </a:t>
              </a:r>
              <a:r>
                <a:rPr kumimoji="0" lang="en-US" altLang="en-US" sz="1600" i="0" u="none" strike="noStrike" kern="1200" cap="none" spc="0" normalizeH="0" baseline="0" noProof="0" dirty="0" err="1">
                  <a:ln>
                    <a:noFill/>
                  </a:ln>
                  <a:solidFill>
                    <a:srgbClr val="000000"/>
                  </a:solidFill>
                  <a:effectLst/>
                  <a:uLnTx/>
                  <a:uFillTx/>
                  <a:latin typeface="Arial" panose="020B0604020202020204" pitchFamily="34" charset="0"/>
                </a:rPr>
                <a:t>treatment</a:t>
              </a:r>
              <a:r>
                <a:rPr kumimoji="0" lang="en-US" altLang="en-US" sz="1600" b="1" i="0" u="none" strike="noStrike" kern="1200" cap="none" spc="0" normalizeH="0" baseline="30000" noProof="0" dirty="0" err="1">
                  <a:ln>
                    <a:noFill/>
                  </a:ln>
                  <a:solidFill>
                    <a:srgbClr val="000000"/>
                  </a:solidFill>
                  <a:effectLst/>
                  <a:uLnTx/>
                  <a:uFillTx/>
                  <a:latin typeface="Arial" panose="020B0604020202020204" pitchFamily="34" charset="0"/>
                </a:rPr>
                <a:t>a</a:t>
              </a:r>
              <a:endParaRPr kumimoji="0" lang="en-US" altLang="en-US" sz="2400" b="1" i="0" u="none" strike="noStrike" kern="1200" cap="none" spc="0" normalizeH="0" baseline="0" noProof="0" dirty="0">
                <a:ln>
                  <a:noFill/>
                </a:ln>
                <a:solidFill>
                  <a:srgbClr val="000000"/>
                </a:solidFill>
                <a:effectLst/>
                <a:uLnTx/>
                <a:uFillTx/>
                <a:latin typeface="Arial" panose="020B0604020202020204" pitchFamily="34" charset="0"/>
              </a:endParaRPr>
            </a:p>
          </p:txBody>
        </p:sp>
        <p:cxnSp>
          <p:nvCxnSpPr>
            <p:cNvPr id="16" name="Straight Connector 15">
              <a:extLst>
                <a:ext uri="{FF2B5EF4-FFF2-40B4-BE49-F238E27FC236}">
                  <a16:creationId xmlns:a16="http://schemas.microsoft.com/office/drawing/2014/main" id="{9F1510FB-4F83-5B87-58BC-8F465F13CDE2}"/>
                </a:ext>
              </a:extLst>
            </p:cNvPr>
            <p:cNvCxnSpPr>
              <a:cxnSpLocks/>
              <a:stCxn id="28" idx="3"/>
              <a:endCxn id="14" idx="1"/>
            </p:cNvCxnSpPr>
            <p:nvPr/>
          </p:nvCxnSpPr>
          <p:spPr>
            <a:xfrm flipV="1">
              <a:off x="3499559" y="2040081"/>
              <a:ext cx="1326851" cy="685099"/>
            </a:xfrm>
            <a:prstGeom prst="bentConnector3">
              <a:avLst>
                <a:gd name="adj1" fmla="val 50000"/>
              </a:avLst>
            </a:prstGeom>
            <a:ln w="12700" cap="sq">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C8483BC2-FDF3-695B-3043-B34D65215974}"/>
                </a:ext>
              </a:extLst>
            </p:cNvPr>
            <p:cNvCxnSpPr>
              <a:cxnSpLocks/>
              <a:stCxn id="28" idx="3"/>
              <a:endCxn id="15" idx="1"/>
            </p:cNvCxnSpPr>
            <p:nvPr/>
          </p:nvCxnSpPr>
          <p:spPr>
            <a:xfrm>
              <a:off x="3499559" y="2725180"/>
              <a:ext cx="1326851" cy="484404"/>
            </a:xfrm>
            <a:prstGeom prst="bentConnector3">
              <a:avLst>
                <a:gd name="adj1" fmla="val 50000"/>
              </a:avLst>
            </a:prstGeom>
            <a:ln w="12700" cap="sq">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383517EC-84D8-8C45-AD2A-78FF5719C32A}"/>
                </a:ext>
              </a:extLst>
            </p:cNvPr>
            <p:cNvGrpSpPr/>
            <p:nvPr/>
          </p:nvGrpSpPr>
          <p:grpSpPr>
            <a:xfrm>
              <a:off x="4726730" y="822810"/>
              <a:ext cx="2576217" cy="206636"/>
              <a:chOff x="265176" y="3917678"/>
              <a:chExt cx="4485803" cy="206636"/>
            </a:xfrm>
          </p:grpSpPr>
          <p:cxnSp>
            <p:nvCxnSpPr>
              <p:cNvPr id="41" name="Straight Connector 40">
                <a:extLst>
                  <a:ext uri="{FF2B5EF4-FFF2-40B4-BE49-F238E27FC236}">
                    <a16:creationId xmlns:a16="http://schemas.microsoft.com/office/drawing/2014/main" id="{20A85002-6003-FAD2-3A1B-27D3DF83BCF5}"/>
                  </a:ext>
                </a:extLst>
              </p:cNvPr>
              <p:cNvCxnSpPr>
                <a:cxnSpLocks/>
              </p:cNvCxnSpPr>
              <p:nvPr/>
            </p:nvCxnSpPr>
            <p:spPr>
              <a:xfrm>
                <a:off x="265176" y="3917678"/>
                <a:ext cx="4485803" cy="0"/>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44" name="Straight Connector 43">
                <a:extLst>
                  <a:ext uri="{FF2B5EF4-FFF2-40B4-BE49-F238E27FC236}">
                    <a16:creationId xmlns:a16="http://schemas.microsoft.com/office/drawing/2014/main" id="{916F5991-4635-1D42-1740-5F33A0BDEC93}"/>
                  </a:ext>
                </a:extLst>
              </p:cNvPr>
              <p:cNvCxnSpPr>
                <a:cxnSpLocks/>
              </p:cNvCxnSpPr>
              <p:nvPr/>
            </p:nvCxnSpPr>
            <p:spPr>
              <a:xfrm>
                <a:off x="265176" y="3942390"/>
                <a:ext cx="0" cy="181924"/>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48" name="Straight Connector 47">
                <a:extLst>
                  <a:ext uri="{FF2B5EF4-FFF2-40B4-BE49-F238E27FC236}">
                    <a16:creationId xmlns:a16="http://schemas.microsoft.com/office/drawing/2014/main" id="{A83A6EF2-C5CD-9BE8-D633-E37BEA82C941}"/>
                  </a:ext>
                </a:extLst>
              </p:cNvPr>
              <p:cNvCxnSpPr>
                <a:cxnSpLocks/>
              </p:cNvCxnSpPr>
              <p:nvPr/>
            </p:nvCxnSpPr>
            <p:spPr>
              <a:xfrm>
                <a:off x="4750979" y="3942390"/>
                <a:ext cx="0" cy="181924"/>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grpSp>
        <p:grpSp>
          <p:nvGrpSpPr>
            <p:cNvPr id="51" name="Group 50">
              <a:extLst>
                <a:ext uri="{FF2B5EF4-FFF2-40B4-BE49-F238E27FC236}">
                  <a16:creationId xmlns:a16="http://schemas.microsoft.com/office/drawing/2014/main" id="{E57A0948-CC2E-8B4D-8E8C-B29236E3BA9F}"/>
                </a:ext>
              </a:extLst>
            </p:cNvPr>
            <p:cNvGrpSpPr/>
            <p:nvPr/>
          </p:nvGrpSpPr>
          <p:grpSpPr>
            <a:xfrm>
              <a:off x="8069805" y="831959"/>
              <a:ext cx="3154390" cy="231352"/>
              <a:chOff x="5578665" y="3930033"/>
              <a:chExt cx="6246186" cy="231352"/>
            </a:xfrm>
          </p:grpSpPr>
          <p:cxnSp>
            <p:nvCxnSpPr>
              <p:cNvPr id="45" name="Straight Connector 44">
                <a:extLst>
                  <a:ext uri="{FF2B5EF4-FFF2-40B4-BE49-F238E27FC236}">
                    <a16:creationId xmlns:a16="http://schemas.microsoft.com/office/drawing/2014/main" id="{F47E5059-54F4-F91A-6DC9-92F0DBD4F63A}"/>
                  </a:ext>
                </a:extLst>
              </p:cNvPr>
              <p:cNvCxnSpPr>
                <a:cxnSpLocks/>
              </p:cNvCxnSpPr>
              <p:nvPr/>
            </p:nvCxnSpPr>
            <p:spPr>
              <a:xfrm>
                <a:off x="5578665" y="3930033"/>
                <a:ext cx="6246186" cy="0"/>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49" name="Straight Connector 48">
                <a:extLst>
                  <a:ext uri="{FF2B5EF4-FFF2-40B4-BE49-F238E27FC236}">
                    <a16:creationId xmlns:a16="http://schemas.microsoft.com/office/drawing/2014/main" id="{7FFD2090-F131-5A17-AC50-130FDBBD2F45}"/>
                  </a:ext>
                </a:extLst>
              </p:cNvPr>
              <p:cNvCxnSpPr>
                <a:cxnSpLocks/>
              </p:cNvCxnSpPr>
              <p:nvPr/>
            </p:nvCxnSpPr>
            <p:spPr>
              <a:xfrm>
                <a:off x="5583600" y="3979461"/>
                <a:ext cx="0" cy="181924"/>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cxnSp>
            <p:nvCxnSpPr>
              <p:cNvPr id="50" name="Straight Connector 49">
                <a:extLst>
                  <a:ext uri="{FF2B5EF4-FFF2-40B4-BE49-F238E27FC236}">
                    <a16:creationId xmlns:a16="http://schemas.microsoft.com/office/drawing/2014/main" id="{D475CB54-6E3B-C320-CDBF-DFA9AE6AE11D}"/>
                  </a:ext>
                </a:extLst>
              </p:cNvPr>
              <p:cNvCxnSpPr>
                <a:cxnSpLocks/>
              </p:cNvCxnSpPr>
              <p:nvPr/>
            </p:nvCxnSpPr>
            <p:spPr>
              <a:xfrm>
                <a:off x="11824851" y="3979461"/>
                <a:ext cx="0" cy="181924"/>
              </a:xfrm>
              <a:prstGeom prst="line">
                <a:avLst/>
              </a:prstGeom>
              <a:noFill/>
              <a:ln w="19050" cap="flat">
                <a:solidFill>
                  <a:schemeClr val="tx1"/>
                </a:solidFill>
                <a:prstDash val="solid"/>
                <a:round/>
              </a:ln>
              <a:effectLst/>
              <a:sp3d/>
            </p:spPr>
            <p:style>
              <a:lnRef idx="0">
                <a:scrgbClr r="0" g="0" b="0"/>
              </a:lnRef>
              <a:fillRef idx="0">
                <a:scrgbClr r="0" g="0" b="0"/>
              </a:fillRef>
              <a:effectRef idx="0">
                <a:scrgbClr r="0" g="0" b="0"/>
              </a:effectRef>
              <a:fontRef idx="none"/>
            </p:style>
          </p:cxnSp>
        </p:grpSp>
        <p:sp>
          <p:nvSpPr>
            <p:cNvPr id="54" name="TextBox 53">
              <a:extLst>
                <a:ext uri="{FF2B5EF4-FFF2-40B4-BE49-F238E27FC236}">
                  <a16:creationId xmlns:a16="http://schemas.microsoft.com/office/drawing/2014/main" id="{88FE3C8C-92A0-460B-A0CF-FE050A7C2EC8}"/>
                </a:ext>
              </a:extLst>
            </p:cNvPr>
            <p:cNvSpPr txBox="1"/>
            <p:nvPr/>
          </p:nvSpPr>
          <p:spPr>
            <a:xfrm>
              <a:off x="4824608" y="4014103"/>
              <a:ext cx="2380459" cy="616323"/>
            </a:xfrm>
            <a:prstGeom prst="rect">
              <a:avLst/>
            </a:prstGeom>
            <a:noFill/>
          </p:spPr>
          <p:txBody>
            <a:bodyPr wrap="none" lIns="0" tIns="0" rIns="0" bIns="0">
              <a:spAutoFit/>
            </a:bodyPr>
            <a:lstStyle/>
            <a:p>
              <a:pPr algn="ctr">
                <a:lnSpc>
                  <a:spcPct val="107000"/>
                </a:lnSpc>
                <a:spcAft>
                  <a:spcPts val="800"/>
                </a:spcAft>
              </a:pPr>
              <a:r>
                <a:rPr lang="en-IN" sz="1400" b="1" dirty="0">
                  <a:effectLst/>
                  <a:ea typeface="Calibri" panose="020F0502020204030204" pitchFamily="34" charset="0"/>
                  <a:cs typeface="Arial" panose="020B0604020202020204" pitchFamily="34" charset="0"/>
                </a:rPr>
                <a:t>Median follow-up: 2.2 years</a:t>
              </a:r>
            </a:p>
            <a:p>
              <a:pPr algn="ctr" eaLnBrk="0" fontAlgn="base" hangingPunct="0">
                <a:lnSpc>
                  <a:spcPct val="150000"/>
                </a:lnSpc>
                <a:spcBef>
                  <a:spcPct val="0"/>
                </a:spcBef>
                <a:spcAft>
                  <a:spcPct val="0"/>
                </a:spcAft>
                <a:defRPr/>
              </a:pPr>
              <a:r>
                <a:rPr lang="en-US" altLang="en-US" sz="1400" b="1" dirty="0">
                  <a:cs typeface="Arial" panose="020B0604020202020204" pitchFamily="34" charset="0"/>
                </a:rPr>
                <a:t>N = 27,564</a:t>
              </a:r>
            </a:p>
          </p:txBody>
        </p:sp>
        <p:sp>
          <p:nvSpPr>
            <p:cNvPr id="56" name="TextBox 55">
              <a:extLst>
                <a:ext uri="{FF2B5EF4-FFF2-40B4-BE49-F238E27FC236}">
                  <a16:creationId xmlns:a16="http://schemas.microsoft.com/office/drawing/2014/main" id="{AF814522-B956-AA28-CB0F-CDCC4941B626}"/>
                </a:ext>
              </a:extLst>
            </p:cNvPr>
            <p:cNvSpPr txBox="1"/>
            <p:nvPr/>
          </p:nvSpPr>
          <p:spPr>
            <a:xfrm>
              <a:off x="8456770" y="3925444"/>
              <a:ext cx="2380459" cy="605359"/>
            </a:xfrm>
            <a:prstGeom prst="rect">
              <a:avLst/>
            </a:prstGeom>
            <a:noFill/>
          </p:spPr>
          <p:txBody>
            <a:bodyPr wrap="none" lIns="0" tIns="0" rIns="0" bIns="0">
              <a:spAutoFit/>
            </a:bodyPr>
            <a:lstStyle/>
            <a:p>
              <a:pPr marL="0" marR="0" lvl="0" indent="0" algn="ctr" defTabSz="914400" rtl="0" eaLnBrk="0" fontAlgn="base" latinLnBrk="0" hangingPunct="0">
                <a:lnSpc>
                  <a:spcPct val="150000"/>
                </a:lnSpc>
                <a:spcBef>
                  <a:spcPct val="0"/>
                </a:spcBef>
                <a:spcAft>
                  <a:spcPct val="0"/>
                </a:spcAft>
                <a:buClrTx/>
                <a:buSzTx/>
                <a:buFontTx/>
                <a:buNone/>
                <a:tabLst/>
                <a:defRPr/>
              </a:pPr>
              <a:r>
                <a:rPr lang="en-US" altLang="en-US" sz="1400" b="1" dirty="0">
                  <a:cs typeface="Arial" panose="020B0604020202020204" pitchFamily="34" charset="0"/>
                </a:rPr>
                <a:t>Median follow-up: 5.0 years</a:t>
              </a:r>
            </a:p>
            <a:p>
              <a:pPr marL="0" marR="0" lvl="0" indent="0" algn="ctr" defTabSz="914400" rtl="0" eaLnBrk="0" fontAlgn="base" latinLnBrk="0" hangingPunct="0">
                <a:lnSpc>
                  <a:spcPct val="150000"/>
                </a:lnSpc>
                <a:spcBef>
                  <a:spcPct val="0"/>
                </a:spcBef>
                <a:spcAft>
                  <a:spcPct val="0"/>
                </a:spcAft>
                <a:buClrTx/>
                <a:buSzTx/>
                <a:buFontTx/>
                <a:buNone/>
                <a:tabLst/>
                <a:defRPr/>
              </a:pPr>
              <a:r>
                <a:rPr lang="en-US" altLang="en-US" sz="1400" b="1" dirty="0">
                  <a:cs typeface="Arial" panose="020B0604020202020204" pitchFamily="34" charset="0"/>
                </a:rPr>
                <a:t>N = 6,635</a:t>
              </a:r>
            </a:p>
          </p:txBody>
        </p:sp>
        <p:sp>
          <p:nvSpPr>
            <p:cNvPr id="58" name="TextBox 57">
              <a:extLst>
                <a:ext uri="{FF2B5EF4-FFF2-40B4-BE49-F238E27FC236}">
                  <a16:creationId xmlns:a16="http://schemas.microsoft.com/office/drawing/2014/main" id="{9A79B8EB-353C-CE83-A39C-9917A2C1ACCB}"/>
                </a:ext>
              </a:extLst>
            </p:cNvPr>
            <p:cNvSpPr txBox="1"/>
            <p:nvPr/>
          </p:nvSpPr>
          <p:spPr>
            <a:xfrm>
              <a:off x="3548072" y="2293656"/>
              <a:ext cx="464530" cy="299592"/>
            </a:xfrm>
            <a:prstGeom prst="rect">
              <a:avLst/>
            </a:prstGeom>
            <a:noFill/>
          </p:spPr>
          <p:txBody>
            <a:bodyPr wrap="square" lIns="0" tIns="0" rIns="0" bIns="0" rtlCol="0" anchor="ctr" anchorCtr="0">
              <a:noAutofit/>
            </a:bodyPr>
            <a:lstStyle/>
            <a:p>
              <a:pPr algn="ctr"/>
              <a:r>
                <a:rPr lang="en-US" sz="1400"/>
                <a:t>R</a:t>
              </a:r>
            </a:p>
          </p:txBody>
        </p:sp>
        <p:sp>
          <p:nvSpPr>
            <p:cNvPr id="14" name="Shape 1452">
              <a:extLst>
                <a:ext uri="{FF2B5EF4-FFF2-40B4-BE49-F238E27FC236}">
                  <a16:creationId xmlns:a16="http://schemas.microsoft.com/office/drawing/2014/main" id="{CDE0AE70-B7BE-1F24-4C41-FE292D4A0193}"/>
                </a:ext>
              </a:extLst>
            </p:cNvPr>
            <p:cNvSpPr/>
            <p:nvPr/>
          </p:nvSpPr>
          <p:spPr>
            <a:xfrm>
              <a:off x="4826410" y="1608081"/>
              <a:ext cx="2364775" cy="864000"/>
            </a:xfrm>
            <a:prstGeom prst="rect">
              <a:avLst/>
            </a:prstGeom>
            <a:solidFill>
              <a:srgbClr val="FF6720"/>
            </a:solidFill>
            <a:ln w="12700">
              <a:miter lim="400000"/>
            </a:ln>
            <a:extLst>
              <a:ext uri="{C572A759-6A51-4108-AA02-DFA0A04FC94B}">
                <ma14:wrappingTextBoxFlag xmlns:ma14="http://schemas.microsoft.com/office/mac/drawingml/2011/main" xmlns="" val="1"/>
              </a:ext>
            </a:extLst>
          </p:spPr>
          <p:txBody>
            <a:bodyPr lIns="72000" tIns="36576" rIns="72000" bIns="36576" anchor="ctr"/>
            <a:lstStyle/>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sz="1400" b="1" i="0" u="none" strike="noStrike" kern="0" cap="none" spc="0" normalizeH="0" baseline="0" noProof="0" dirty="0">
                  <a:ln>
                    <a:noFill/>
                  </a:ln>
                  <a:solidFill>
                    <a:srgbClr val="FFFFFF"/>
                  </a:solidFill>
                  <a:effectLst/>
                  <a:uLnTx/>
                  <a:uFillTx/>
                  <a:ea typeface="+mn-ea"/>
                  <a:cs typeface="Arial"/>
                  <a:sym typeface="Arial"/>
                </a:rPr>
                <a:t>Evolocumab </a:t>
              </a:r>
              <a:endParaRPr kumimoji="0" lang="en-US" sz="1400" b="1" i="0" u="none" strike="noStrike" kern="0" cap="none" spc="0" normalizeH="0" baseline="0" noProof="0" dirty="0">
                <a:ln>
                  <a:noFill/>
                </a:ln>
                <a:solidFill>
                  <a:srgbClr val="FFFFFF"/>
                </a:solidFill>
                <a:effectLst/>
                <a:uLnTx/>
                <a:uFillTx/>
                <a:ea typeface="+mn-ea"/>
                <a:cs typeface="Arial"/>
                <a:sym typeface="Arial"/>
              </a:endParaRP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US" sz="1400" b="1" i="0" u="none" strike="noStrike" kern="0" cap="none" spc="0" normalizeH="0" baseline="0" noProof="0" dirty="0">
                  <a:ln>
                    <a:noFill/>
                  </a:ln>
                  <a:solidFill>
                    <a:srgbClr val="FFFFFF"/>
                  </a:solidFill>
                  <a:effectLst/>
                  <a:uLnTx/>
                  <a:uFillTx/>
                  <a:ea typeface="+mn-ea"/>
                  <a:cs typeface="Arial"/>
                  <a:sym typeface="Arial"/>
                </a:rPr>
                <a:t>Q2W or Q4W</a:t>
              </a:r>
              <a:endParaRPr kumimoji="0" lang="en-GB" sz="1400" b="1" i="0" u="none" strike="noStrike" kern="0" cap="none" spc="0" normalizeH="0" baseline="0" noProof="0" dirty="0">
                <a:ln>
                  <a:noFill/>
                </a:ln>
                <a:solidFill>
                  <a:srgbClr val="FFFFFF"/>
                </a:solidFill>
                <a:effectLst/>
                <a:uLnTx/>
                <a:uFillTx/>
                <a:ea typeface="+mn-ea"/>
                <a:cs typeface="Arial"/>
                <a:sym typeface="Arial"/>
              </a:endParaRPr>
            </a:p>
          </p:txBody>
        </p:sp>
        <p:sp>
          <p:nvSpPr>
            <p:cNvPr id="15" name="Shape 1453">
              <a:extLst>
                <a:ext uri="{FF2B5EF4-FFF2-40B4-BE49-F238E27FC236}">
                  <a16:creationId xmlns:a16="http://schemas.microsoft.com/office/drawing/2014/main" id="{80D31B6A-0C1E-0C27-B554-F83B9EF212C4}"/>
                </a:ext>
              </a:extLst>
            </p:cNvPr>
            <p:cNvSpPr/>
            <p:nvPr/>
          </p:nvSpPr>
          <p:spPr>
            <a:xfrm>
              <a:off x="4826410" y="2777383"/>
              <a:ext cx="2364775" cy="864402"/>
            </a:xfrm>
            <a:prstGeom prst="rect">
              <a:avLst/>
            </a:prstGeom>
            <a:solidFill>
              <a:srgbClr val="003161"/>
            </a:solidFill>
            <a:ln w="12700">
              <a:miter lim="400000"/>
            </a:ln>
            <a:extLst>
              <a:ext uri="{C572A759-6A51-4108-AA02-DFA0A04FC94B}">
                <ma14:wrappingTextBoxFlag xmlns:ma14="http://schemas.microsoft.com/office/mac/drawingml/2011/main" xmlns="" val="1"/>
              </a:ext>
            </a:extLst>
          </p:spPr>
          <p:txBody>
            <a:bodyPr lIns="72000" tIns="36576" rIns="72000" bIns="36576" anchor="ctr"/>
            <a:lstStyle/>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US" sz="1400" b="1" i="0" u="none" strike="noStrike" kern="0" cap="none" spc="0" normalizeH="0" baseline="0" noProof="0" dirty="0">
                  <a:ln>
                    <a:noFill/>
                  </a:ln>
                  <a:solidFill>
                    <a:srgbClr val="FFFFFF"/>
                  </a:solidFill>
                  <a:effectLst/>
                  <a:uLnTx/>
                  <a:uFillTx/>
                  <a:latin typeface="Arial"/>
                  <a:cs typeface="Arial"/>
                  <a:sym typeface="Arial"/>
                </a:rPr>
                <a:t>Placebo SC</a:t>
              </a: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US" sz="1400" b="1" i="0" u="none" strike="noStrike" kern="0" cap="none" spc="0" normalizeH="0" baseline="0" noProof="0" dirty="0">
                  <a:ln>
                    <a:noFill/>
                  </a:ln>
                  <a:solidFill>
                    <a:srgbClr val="FFFFFF"/>
                  </a:solidFill>
                  <a:effectLst/>
                  <a:uLnTx/>
                  <a:uFillTx/>
                  <a:latin typeface="Arial"/>
                  <a:cs typeface="Arial"/>
                  <a:sym typeface="Arial"/>
                </a:rPr>
                <a:t>Q2W or QM</a:t>
              </a:r>
            </a:p>
          </p:txBody>
        </p:sp>
        <p:sp>
          <p:nvSpPr>
            <p:cNvPr id="32" name="Shape 1452">
              <a:extLst>
                <a:ext uri="{FF2B5EF4-FFF2-40B4-BE49-F238E27FC236}">
                  <a16:creationId xmlns:a16="http://schemas.microsoft.com/office/drawing/2014/main" id="{96CBAFFD-FDBC-B5F6-60EF-29CCE464A27B}"/>
                </a:ext>
              </a:extLst>
            </p:cNvPr>
            <p:cNvSpPr/>
            <p:nvPr/>
          </p:nvSpPr>
          <p:spPr>
            <a:xfrm>
              <a:off x="8069805" y="1608081"/>
              <a:ext cx="3154389" cy="864000"/>
            </a:xfrm>
            <a:prstGeom prst="rect">
              <a:avLst/>
            </a:prstGeom>
            <a:solidFill>
              <a:srgbClr val="FF6720"/>
            </a:solidFill>
            <a:ln w="12700">
              <a:miter lim="400000"/>
            </a:ln>
            <a:extLst>
              <a:ext uri="{C572A759-6A51-4108-AA02-DFA0A04FC94B}">
                <ma14:wrappingTextBoxFlag xmlns:ma14="http://schemas.microsoft.com/office/mac/drawingml/2011/main" xmlns="" val="1"/>
              </a:ext>
            </a:extLst>
          </p:spPr>
          <p:txBody>
            <a:bodyPr lIns="72000" tIns="36576" rIns="72000" bIns="36576" anchor="ctr"/>
            <a:lstStyle/>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US" sz="1400" b="1" i="0" u="none" strike="noStrike" kern="0" cap="none" spc="0" normalizeH="0" baseline="0" noProof="0" dirty="0">
                  <a:ln>
                    <a:noFill/>
                  </a:ln>
                  <a:solidFill>
                    <a:srgbClr val="FFFFFF"/>
                  </a:solidFill>
                  <a:effectLst/>
                  <a:uLnTx/>
                  <a:uFillTx/>
                  <a:ea typeface="+mn-ea"/>
                  <a:cs typeface="Arial"/>
                  <a:sym typeface="Arial"/>
                </a:rPr>
                <a:t>Open-label evolocumab </a:t>
              </a:r>
            </a:p>
            <a:p>
              <a:pPr marL="0" marR="0" lvl="0" indent="0" algn="ctr" defTabSz="914400" rtl="0" eaLnBrk="1" fontAlgn="auto" latinLnBrk="0" hangingPunct="0">
                <a:lnSpc>
                  <a:spcPct val="100000"/>
                </a:lnSpc>
                <a:spcBef>
                  <a:spcPts val="0"/>
                </a:spcBef>
                <a:spcAft>
                  <a:spcPts val="0"/>
                </a:spcAft>
                <a:buClrTx/>
                <a:buSzTx/>
                <a:buFontTx/>
                <a:buNone/>
                <a:tabLst/>
                <a:defRPr sz="1200" b="1">
                  <a:solidFill>
                    <a:srgbClr val="FFFFFF"/>
                  </a:solidFill>
                  <a:latin typeface="+mj-lt"/>
                  <a:ea typeface="+mj-ea"/>
                  <a:cs typeface="+mj-cs"/>
                  <a:sym typeface="Arial"/>
                </a:defRPr>
              </a:pPr>
              <a:r>
                <a:rPr kumimoji="0" lang="en-US" sz="1400" b="1" i="0" u="none" strike="noStrike" kern="0" cap="none" spc="0" normalizeH="0" baseline="0" noProof="0" dirty="0">
                  <a:ln>
                    <a:noFill/>
                  </a:ln>
                  <a:solidFill>
                    <a:srgbClr val="FFFFFF"/>
                  </a:solidFill>
                  <a:effectLst/>
                  <a:uLnTx/>
                  <a:uFillTx/>
                  <a:ea typeface="+mn-ea"/>
                  <a:cs typeface="Arial"/>
                  <a:sym typeface="Arial"/>
                </a:rPr>
                <a:t>Q2W or Q4W </a:t>
              </a:r>
            </a:p>
          </p:txBody>
        </p:sp>
        <p:cxnSp>
          <p:nvCxnSpPr>
            <p:cNvPr id="24" name="Straight Connector 23">
              <a:extLst>
                <a:ext uri="{FF2B5EF4-FFF2-40B4-BE49-F238E27FC236}">
                  <a16:creationId xmlns:a16="http://schemas.microsoft.com/office/drawing/2014/main" id="{59E8C1CD-28AA-8FAE-0394-5ADC618EA101}"/>
                </a:ext>
              </a:extLst>
            </p:cNvPr>
            <p:cNvCxnSpPr>
              <a:cxnSpLocks/>
            </p:cNvCxnSpPr>
            <p:nvPr/>
          </p:nvCxnSpPr>
          <p:spPr>
            <a:xfrm>
              <a:off x="7709805" y="2040081"/>
              <a:ext cx="360000" cy="0"/>
            </a:xfrm>
            <a:prstGeom prst="line">
              <a:avLst/>
            </a:prstGeom>
            <a:ln w="12700" cap="sq">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70B3167-6036-F7C7-CC3A-6734A30BDA9F}"/>
                </a:ext>
              </a:extLst>
            </p:cNvPr>
            <p:cNvCxnSpPr>
              <a:cxnSpLocks/>
            </p:cNvCxnSpPr>
            <p:nvPr/>
          </p:nvCxnSpPr>
          <p:spPr>
            <a:xfrm>
              <a:off x="7191185" y="2040081"/>
              <a:ext cx="51862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52F260A-0A75-568F-CBA1-C515F04900E1}"/>
                </a:ext>
              </a:extLst>
            </p:cNvPr>
            <p:cNvCxnSpPr>
              <a:cxnSpLocks/>
            </p:cNvCxnSpPr>
            <p:nvPr/>
          </p:nvCxnSpPr>
          <p:spPr>
            <a:xfrm>
              <a:off x="7177537" y="3209584"/>
              <a:ext cx="51862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3E96B8B-1EBE-E040-D9C7-8A3B2ABFE026}"/>
                </a:ext>
              </a:extLst>
            </p:cNvPr>
            <p:cNvCxnSpPr>
              <a:cxnSpLocks/>
            </p:cNvCxnSpPr>
            <p:nvPr/>
          </p:nvCxnSpPr>
          <p:spPr>
            <a:xfrm>
              <a:off x="7691345" y="2041525"/>
              <a:ext cx="0" cy="1168059"/>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8C9E5690-E567-8FD3-5132-D25DE10C701A}"/>
                </a:ext>
              </a:extLst>
            </p:cNvPr>
            <p:cNvSpPr/>
            <p:nvPr/>
          </p:nvSpPr>
          <p:spPr>
            <a:xfrm>
              <a:off x="3617844" y="2280404"/>
              <a:ext cx="303442" cy="311386"/>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TextBox 18">
            <a:extLst>
              <a:ext uri="{FF2B5EF4-FFF2-40B4-BE49-F238E27FC236}">
                <a16:creationId xmlns:a16="http://schemas.microsoft.com/office/drawing/2014/main" id="{654A40D9-8963-0746-360C-E133A68CB9CE}"/>
              </a:ext>
            </a:extLst>
          </p:cNvPr>
          <p:cNvSpPr txBox="1"/>
          <p:nvPr/>
        </p:nvSpPr>
        <p:spPr>
          <a:xfrm>
            <a:off x="410817" y="6601941"/>
            <a:ext cx="10132491" cy="246221"/>
          </a:xfrm>
          <a:prstGeom prst="rect">
            <a:avLst/>
          </a:prstGeom>
          <a:noFill/>
        </p:spPr>
        <p:txBody>
          <a:bodyPr wrap="square">
            <a:spAutoFit/>
          </a:bodyPr>
          <a:lstStyle/>
          <a:p>
            <a:r>
              <a:rPr lang="en-GB" sz="1000" dirty="0">
                <a:solidFill>
                  <a:schemeClr val="bg1"/>
                </a:solidFill>
              </a:rPr>
              <a:t>Sabatine MS, et al. </a:t>
            </a:r>
            <a:r>
              <a:rPr lang="fr-FR" sz="1000" i="1" dirty="0">
                <a:solidFill>
                  <a:schemeClr val="bg1"/>
                </a:solidFill>
              </a:rPr>
              <a:t>N </a:t>
            </a:r>
            <a:r>
              <a:rPr lang="fr-FR" sz="1000" i="1" dirty="0" err="1">
                <a:solidFill>
                  <a:schemeClr val="bg1"/>
                </a:solidFill>
              </a:rPr>
              <a:t>Engl</a:t>
            </a:r>
            <a:r>
              <a:rPr lang="fr-FR" sz="1000" i="1" dirty="0">
                <a:solidFill>
                  <a:schemeClr val="bg1"/>
                </a:solidFill>
              </a:rPr>
              <a:t> J Med</a:t>
            </a:r>
            <a:r>
              <a:rPr lang="fr-FR" sz="1000" dirty="0">
                <a:solidFill>
                  <a:schemeClr val="bg1"/>
                </a:solidFill>
              </a:rPr>
              <a:t>. 2017;376:1713-1722; </a:t>
            </a:r>
            <a:r>
              <a:rPr lang="en-IN" sz="1000" dirty="0">
                <a:solidFill>
                  <a:schemeClr val="bg1"/>
                </a:solidFill>
              </a:rPr>
              <a:t>O’Donoghue ML, et al. </a:t>
            </a:r>
            <a:r>
              <a:rPr lang="en-IN" sz="1000" i="1" dirty="0">
                <a:solidFill>
                  <a:schemeClr val="bg1"/>
                </a:solidFill>
              </a:rPr>
              <a:t>Circulation</a:t>
            </a:r>
            <a:r>
              <a:rPr lang="en-IN" sz="1000" dirty="0">
                <a:solidFill>
                  <a:schemeClr val="bg1"/>
                </a:solidFill>
              </a:rPr>
              <a:t>. </a:t>
            </a:r>
            <a:r>
              <a:rPr lang="en-US" sz="1000" dirty="0">
                <a:solidFill>
                  <a:schemeClr val="bg1"/>
                </a:solidFill>
              </a:rPr>
              <a:t>2022;146:1109-1119.</a:t>
            </a:r>
          </a:p>
        </p:txBody>
      </p:sp>
      <p:sp>
        <p:nvSpPr>
          <p:cNvPr id="4" name="TextBox 3">
            <a:extLst>
              <a:ext uri="{FF2B5EF4-FFF2-40B4-BE49-F238E27FC236}">
                <a16:creationId xmlns:a16="http://schemas.microsoft.com/office/drawing/2014/main" id="{AD3890E4-AB85-9C40-FC4A-8D733E769EEC}"/>
              </a:ext>
            </a:extLst>
          </p:cNvPr>
          <p:cNvSpPr txBox="1"/>
          <p:nvPr/>
        </p:nvSpPr>
        <p:spPr>
          <a:xfrm>
            <a:off x="219417" y="5630428"/>
            <a:ext cx="10917678" cy="830997"/>
          </a:xfrm>
          <a:prstGeom prst="rect">
            <a:avLst/>
          </a:prstGeom>
          <a:noFill/>
        </p:spPr>
        <p:txBody>
          <a:bodyPr wrap="square">
            <a:spAutoFit/>
          </a:bodyPr>
          <a:lstStyle/>
          <a:p>
            <a:r>
              <a:rPr lang="en-US" sz="1200" spc="10" dirty="0"/>
              <a:t>FOURIER OLE data are based on a pooled analysis of data from two underlying studies, one in Western Europe and one in the US and Eastern Europe. The pooled analysis was published and is presented here. When interpreting results of pooled analyses, consider that there may be differences in the individual studies data, including study design features and patient demographics and that the pooled results may differ from those of the individual studies themselves.</a:t>
            </a:r>
          </a:p>
        </p:txBody>
      </p:sp>
      <p:sp>
        <p:nvSpPr>
          <p:cNvPr id="17" name="TextBox 16">
            <a:extLst>
              <a:ext uri="{FF2B5EF4-FFF2-40B4-BE49-F238E27FC236}">
                <a16:creationId xmlns:a16="http://schemas.microsoft.com/office/drawing/2014/main" id="{B6184561-86C9-094E-E858-13B40FD5D15F}"/>
              </a:ext>
            </a:extLst>
          </p:cNvPr>
          <p:cNvSpPr txBox="1"/>
          <p:nvPr/>
        </p:nvSpPr>
        <p:spPr>
          <a:xfrm>
            <a:off x="5079540" y="1723483"/>
            <a:ext cx="1908395" cy="213776"/>
          </a:xfrm>
          <a:prstGeom prst="rect">
            <a:avLst/>
          </a:prstGeom>
          <a:noFill/>
        </p:spPr>
        <p:txBody>
          <a:bodyPr wrap="square" lIns="0" tIns="0" rIns="0" bIns="0">
            <a:spAutoFit/>
          </a:bodyPr>
          <a:lstStyle/>
          <a:p>
            <a:pPr algn="ctr">
              <a:lnSpc>
                <a:spcPct val="107000"/>
              </a:lnSpc>
              <a:spcAft>
                <a:spcPts val="800"/>
              </a:spcAft>
            </a:pPr>
            <a:r>
              <a:rPr kumimoji="0" lang="en-US" altLang="en-US" sz="1400" b="1" i="0" u="none" strike="noStrike" kern="1200" cap="none" spc="0" normalizeH="0" baseline="0" noProof="0" dirty="0">
                <a:ln>
                  <a:noFill/>
                </a:ln>
                <a:solidFill>
                  <a:srgbClr val="000000"/>
                </a:solidFill>
                <a:effectLst/>
                <a:uLnTx/>
                <a:uFillTx/>
                <a:latin typeface="Arial" panose="020B0604020202020204" pitchFamily="34" charset="0"/>
              </a:rPr>
              <a:t>Parent FOURIER trial</a:t>
            </a:r>
          </a:p>
        </p:txBody>
      </p:sp>
      <p:sp>
        <p:nvSpPr>
          <p:cNvPr id="20" name="TextBox 19">
            <a:extLst>
              <a:ext uri="{FF2B5EF4-FFF2-40B4-BE49-F238E27FC236}">
                <a16:creationId xmlns:a16="http://schemas.microsoft.com/office/drawing/2014/main" id="{73F7BB92-53B2-79E9-08E5-889326B2DFBB}"/>
              </a:ext>
            </a:extLst>
          </p:cNvPr>
          <p:cNvSpPr txBox="1"/>
          <p:nvPr/>
        </p:nvSpPr>
        <p:spPr>
          <a:xfrm>
            <a:off x="8267362" y="1560232"/>
            <a:ext cx="3000309" cy="754053"/>
          </a:xfrm>
          <a:prstGeom prst="rect">
            <a:avLst/>
          </a:prstGeom>
          <a:noFill/>
        </p:spPr>
        <p:txBody>
          <a:bodyPr wrap="none" lIns="0" tIns="0" rIns="0" bIns="0">
            <a:spAutoFit/>
          </a:bodyPr>
          <a:lstStyle/>
          <a:p>
            <a:pPr marL="0" marR="0" lvl="0" indent="0" algn="ctr" defTabSz="914400" rtl="0" eaLnBrk="0" fontAlgn="base" latinLnBrk="0" hangingPunct="0">
              <a:lnSpc>
                <a:spcPct val="150000"/>
              </a:lnSpc>
              <a:spcBef>
                <a:spcPct val="0"/>
              </a:spcBef>
              <a:spcAft>
                <a:spcPct val="0"/>
              </a:spcAft>
              <a:buClrTx/>
              <a:buSzTx/>
              <a:buFontTx/>
              <a:buNone/>
              <a:tabLst/>
              <a:defRPr/>
            </a:pPr>
            <a:r>
              <a:rPr kumimoji="0" lang="en-US" alt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FOURIER-OLE</a:t>
            </a:r>
          </a:p>
          <a:p>
            <a:pPr marL="0" marR="0" lvl="0" indent="0" algn="ctr" defTabSz="914400" rtl="0" eaLnBrk="0" fontAlgn="base" latinLnBrk="0" hangingPunct="0">
              <a:spcBef>
                <a:spcPct val="0"/>
              </a:spcBef>
              <a:spcAft>
                <a:spcPct val="0"/>
              </a:spcAft>
              <a:buClrTx/>
              <a:buSzTx/>
              <a:buFontTx/>
              <a:buNone/>
              <a:tabLst/>
              <a:defRPr/>
            </a:pPr>
            <a:r>
              <a:rPr lang="en-US" altLang="en-US" sz="1400" b="1" dirty="0">
                <a:solidFill>
                  <a:srgbClr val="000000"/>
                </a:solidFill>
                <a:latin typeface="Arial" panose="020B0604020202020204" pitchFamily="34" charset="0"/>
              </a:rPr>
              <a:t>Two</a:t>
            </a:r>
            <a:r>
              <a:rPr kumimoji="0" lang="en-US" alt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 studies </a:t>
            </a:r>
            <a:r>
              <a:rPr lang="en-US" altLang="en-US" sz="1400" b="1" dirty="0">
                <a:solidFill>
                  <a:srgbClr val="000000"/>
                </a:solidFill>
                <a:latin typeface="Arial" panose="020B0604020202020204" pitchFamily="34" charset="0"/>
              </a:rPr>
              <a:t>across US &amp; European</a:t>
            </a:r>
            <a:br>
              <a:rPr lang="en-US" altLang="en-US" sz="1400" b="1" dirty="0">
                <a:solidFill>
                  <a:srgbClr val="000000"/>
                </a:solidFill>
                <a:latin typeface="Arial" panose="020B0604020202020204" pitchFamily="34" charset="0"/>
              </a:rPr>
            </a:br>
            <a:r>
              <a:rPr lang="en-US" altLang="en-US" sz="1400" b="1" dirty="0">
                <a:solidFill>
                  <a:srgbClr val="000000"/>
                </a:solidFill>
                <a:latin typeface="Arial" panose="020B0604020202020204" pitchFamily="34" charset="0"/>
              </a:rPr>
              <a:t> countries pooled together</a:t>
            </a:r>
            <a:endParaRPr kumimoji="0" lang="en-US" alt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pic>
        <p:nvPicPr>
          <p:cNvPr id="3" name="Graphic 2" descr="House with solid fill">
            <a:hlinkClick r:id="rId3" action="ppaction://hlinksldjump"/>
            <a:extLst>
              <a:ext uri="{FF2B5EF4-FFF2-40B4-BE49-F238E27FC236}">
                <a16:creationId xmlns:a16="http://schemas.microsoft.com/office/drawing/2014/main" id="{EB7BCCFC-6A2B-E4E6-4597-AE74FCC21C0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13" name="TextBox 12">
            <a:extLst>
              <a:ext uri="{FF2B5EF4-FFF2-40B4-BE49-F238E27FC236}">
                <a16:creationId xmlns:a16="http://schemas.microsoft.com/office/drawing/2014/main" id="{6651876E-D6A8-921D-5AE1-4C85E3EAE950}"/>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
        <p:nvSpPr>
          <p:cNvPr id="21" name="Rectangle 20">
            <a:extLst>
              <a:ext uri="{FF2B5EF4-FFF2-40B4-BE49-F238E27FC236}">
                <a16:creationId xmlns:a16="http://schemas.microsoft.com/office/drawing/2014/main" id="{7AE1503F-9032-38FC-14E8-E1DAC20C048F}"/>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spTree>
    <p:extLst>
      <p:ext uri="{BB962C8B-B14F-4D97-AF65-F5344CB8AC3E}">
        <p14:creationId xmlns:p14="http://schemas.microsoft.com/office/powerpoint/2010/main" val="3123092491"/>
      </p:ext>
    </p:extLst>
  </p:cSld>
  <p:clrMapOvr>
    <a:masterClrMapping/>
  </p:clrMapOvr>
  <p:transition>
    <p:fade/>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74E0DE58-A3A5-7397-075F-3C4D896A66FE}"/>
              </a:ext>
            </a:extLst>
          </p:cNvPr>
          <p:cNvSpPr>
            <a:spLocks noGrp="1"/>
          </p:cNvSpPr>
          <p:nvPr>
            <p:ph type="title"/>
          </p:nvPr>
        </p:nvSpPr>
        <p:spPr>
          <a:xfrm>
            <a:off x="356812" y="365759"/>
            <a:ext cx="11459591" cy="461665"/>
          </a:xfrm>
        </p:spPr>
        <p:txBody>
          <a:bodyPr/>
          <a:lstStyle/>
          <a:p>
            <a:r>
              <a:rPr lang="en-US" sz="3000" dirty="0"/>
              <a:t>Considerations of FOURIER-OLE Analyses</a:t>
            </a:r>
          </a:p>
        </p:txBody>
      </p:sp>
      <p:sp>
        <p:nvSpPr>
          <p:cNvPr id="2" name="Content Placeholder 2">
            <a:extLst>
              <a:ext uri="{FF2B5EF4-FFF2-40B4-BE49-F238E27FC236}">
                <a16:creationId xmlns:a16="http://schemas.microsoft.com/office/drawing/2014/main" id="{44BE2DBC-1D45-01B0-7ED2-96C79D9AA60A}"/>
              </a:ext>
            </a:extLst>
          </p:cNvPr>
          <p:cNvSpPr txBox="1">
            <a:spLocks/>
          </p:cNvSpPr>
          <p:nvPr/>
        </p:nvSpPr>
        <p:spPr>
          <a:xfrm>
            <a:off x="452098" y="1608729"/>
            <a:ext cx="1721230" cy="4984496"/>
          </a:xfrm>
          <a:prstGeom prst="rect">
            <a:avLst/>
          </a:prstGeom>
        </p:spPr>
        <p:txBody>
          <a:bodyPr vert="horz" lIns="0" tIns="0" rIns="0" bIns="0" rtlCol="0" anchor="t">
            <a:no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r>
              <a:rPr lang="en-US" sz="1500" dirty="0">
                <a:latin typeface="+mn-lt"/>
              </a:rPr>
              <a:t>All patients were treated with evolocumab resulting in no concurrent placebo arm </a:t>
            </a:r>
          </a:p>
          <a:p>
            <a:pPr marL="548322" marR="0" lvl="2" indent="0" algn="l" defTabSz="379337" rtl="0" eaLnBrk="1" fontAlgn="base" latinLnBrk="0" hangingPunct="1">
              <a:lnSpc>
                <a:spcPct val="100000"/>
              </a:lnSpc>
              <a:spcBef>
                <a:spcPts val="0"/>
              </a:spcBef>
              <a:spcAft>
                <a:spcPts val="200"/>
              </a:spcAft>
              <a:buClr>
                <a:srgbClr val="0063C3"/>
              </a:buClr>
              <a:buSzPct val="90000"/>
              <a:buFont typeface="System Font Regular"/>
              <a:buNone/>
              <a:tabLst/>
              <a:defRPr/>
            </a:pPr>
            <a:endParaRPr kumimoji="0" lang="en-US" sz="1500" b="0" i="0" u="none" strike="noStrike" kern="1200" cap="none" spc="10" normalizeH="0" baseline="0" noProof="0" dirty="0">
              <a:ln>
                <a:noFill/>
              </a:ln>
              <a:solidFill>
                <a:srgbClr val="000000"/>
              </a:solidFill>
              <a:effectLst/>
              <a:uLnTx/>
              <a:uFillTx/>
              <a:latin typeface="Century Gothic" panose="020B0502020202020204" pitchFamily="34" charset="0"/>
              <a:ea typeface="+mn-ea"/>
              <a:cs typeface="+mn-cs"/>
            </a:endParaRPr>
          </a:p>
        </p:txBody>
      </p:sp>
      <p:sp>
        <p:nvSpPr>
          <p:cNvPr id="6" name="Content Placeholder 2">
            <a:extLst>
              <a:ext uri="{FF2B5EF4-FFF2-40B4-BE49-F238E27FC236}">
                <a16:creationId xmlns:a16="http://schemas.microsoft.com/office/drawing/2014/main" id="{636F8A0C-623A-F5FA-59BD-2F6D5080A2F8}"/>
              </a:ext>
            </a:extLst>
          </p:cNvPr>
          <p:cNvSpPr txBox="1">
            <a:spLocks/>
          </p:cNvSpPr>
          <p:nvPr/>
        </p:nvSpPr>
        <p:spPr>
          <a:xfrm>
            <a:off x="2460071" y="1608729"/>
            <a:ext cx="2144454" cy="4984496"/>
          </a:xfrm>
          <a:prstGeom prst="rect">
            <a:avLst/>
          </a:prstGeom>
        </p:spPr>
        <p:txBody>
          <a:bodyPr vert="horz" lIns="0" tIns="0" rIns="0" bIns="0" rtlCol="0" anchor="t">
            <a:no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r>
              <a:rPr lang="en-US" sz="1500" dirty="0">
                <a:latin typeface="+mn-lt"/>
              </a:rPr>
              <a:t>Cannot exclude that unmeasured confounders may </a:t>
            </a:r>
            <a:br>
              <a:rPr lang="en-US" sz="1500" dirty="0">
                <a:latin typeface="+mn-lt"/>
              </a:rPr>
            </a:br>
            <a:r>
              <a:rPr lang="en-US" sz="1500" dirty="0">
                <a:latin typeface="+mn-lt"/>
              </a:rPr>
              <a:t>have existed between patients originally randomized to evolocumab versus placebo  </a:t>
            </a:r>
          </a:p>
          <a:p>
            <a:pPr marL="548322" marR="0" lvl="2" indent="0" algn="l" defTabSz="379337" rtl="0" eaLnBrk="1" fontAlgn="base" latinLnBrk="0" hangingPunct="1">
              <a:lnSpc>
                <a:spcPct val="100000"/>
              </a:lnSpc>
              <a:spcBef>
                <a:spcPts val="0"/>
              </a:spcBef>
              <a:spcAft>
                <a:spcPts val="200"/>
              </a:spcAft>
              <a:buClr>
                <a:srgbClr val="0063C3"/>
              </a:buClr>
              <a:buSzPct val="90000"/>
              <a:buFont typeface="System Font Regular"/>
              <a:buNone/>
              <a:tabLst/>
              <a:defRPr/>
            </a:pPr>
            <a:endParaRPr kumimoji="0" lang="en-US" sz="1500" b="0" i="0" u="none" strike="noStrike" kern="1200" cap="none" spc="10" normalizeH="0" baseline="0" noProof="0" dirty="0">
              <a:ln>
                <a:noFill/>
              </a:ln>
              <a:solidFill>
                <a:srgbClr val="000000"/>
              </a:solidFill>
              <a:effectLst/>
              <a:uLnTx/>
              <a:uFillTx/>
              <a:latin typeface="Century Gothic" panose="020B0502020202020204" pitchFamily="34" charset="0"/>
              <a:ea typeface="+mn-ea"/>
              <a:cs typeface="+mn-cs"/>
            </a:endParaRPr>
          </a:p>
        </p:txBody>
      </p:sp>
      <p:sp>
        <p:nvSpPr>
          <p:cNvPr id="7" name="Content Placeholder 2">
            <a:extLst>
              <a:ext uri="{FF2B5EF4-FFF2-40B4-BE49-F238E27FC236}">
                <a16:creationId xmlns:a16="http://schemas.microsoft.com/office/drawing/2014/main" id="{1C1E1F43-4473-C3F8-2632-F0A3E9E0B9C5}"/>
              </a:ext>
            </a:extLst>
          </p:cNvPr>
          <p:cNvSpPr txBox="1">
            <a:spLocks/>
          </p:cNvSpPr>
          <p:nvPr/>
        </p:nvSpPr>
        <p:spPr>
          <a:xfrm>
            <a:off x="4636689" y="1604110"/>
            <a:ext cx="2184798" cy="4984496"/>
          </a:xfrm>
          <a:prstGeom prst="rect">
            <a:avLst/>
          </a:prstGeom>
        </p:spPr>
        <p:txBody>
          <a:bodyPr vert="horz" lIns="0" tIns="0" rIns="0" bIns="0" rtlCol="0" anchor="t">
            <a:no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r>
              <a:rPr lang="en-US" sz="1500" dirty="0">
                <a:latin typeface="+mn-lt"/>
              </a:rPr>
              <a:t>Patients needed to have survived the parent FOURIER trial to be enrolled in FOURIER-OLE such that the extension population would be expected to be at somewhat lower risk</a:t>
            </a:r>
            <a:endParaRPr kumimoji="0" lang="en-US" sz="1500" b="0" i="0" u="none" strike="noStrike" kern="1200" cap="none" spc="10" normalizeH="0" baseline="0" noProof="0" dirty="0">
              <a:ln>
                <a:noFill/>
              </a:ln>
              <a:solidFill>
                <a:srgbClr val="000000"/>
              </a:solidFill>
              <a:effectLst/>
              <a:uLnTx/>
              <a:uFillTx/>
              <a:latin typeface="Century Gothic" panose="020B0502020202020204" pitchFamily="34" charset="0"/>
              <a:ea typeface="+mn-ea"/>
              <a:cs typeface="+mn-cs"/>
            </a:endParaRPr>
          </a:p>
        </p:txBody>
      </p:sp>
      <p:sp>
        <p:nvSpPr>
          <p:cNvPr id="8" name="Content Placeholder 2">
            <a:extLst>
              <a:ext uri="{FF2B5EF4-FFF2-40B4-BE49-F238E27FC236}">
                <a16:creationId xmlns:a16="http://schemas.microsoft.com/office/drawing/2014/main" id="{E0FB1AF5-1171-44C9-DF34-8BDF67C4E039}"/>
              </a:ext>
            </a:extLst>
          </p:cNvPr>
          <p:cNvSpPr txBox="1">
            <a:spLocks/>
          </p:cNvSpPr>
          <p:nvPr/>
        </p:nvSpPr>
        <p:spPr>
          <a:xfrm>
            <a:off x="7013105" y="1604110"/>
            <a:ext cx="2189572" cy="4984496"/>
          </a:xfrm>
          <a:prstGeom prst="rect">
            <a:avLst/>
          </a:prstGeom>
        </p:spPr>
        <p:txBody>
          <a:bodyPr vert="horz" lIns="0" tIns="0" rIns="0" bIns="0" rtlCol="0" anchor="t">
            <a:no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r>
              <a:rPr lang="en-US" sz="1500" dirty="0">
                <a:latin typeface="+mn-lt"/>
              </a:rPr>
              <a:t>Not all patients in the FOURIER parent or extension studies were on high-intensity statin or ezetimibe, but effect modification was not observed in FOURIER on the basis of background therapy </a:t>
            </a:r>
          </a:p>
        </p:txBody>
      </p:sp>
      <p:sp>
        <p:nvSpPr>
          <p:cNvPr id="10" name="Content Placeholder 2">
            <a:extLst>
              <a:ext uri="{FF2B5EF4-FFF2-40B4-BE49-F238E27FC236}">
                <a16:creationId xmlns:a16="http://schemas.microsoft.com/office/drawing/2014/main" id="{48C022B6-F746-40D9-1D04-8EA231C97584}"/>
              </a:ext>
            </a:extLst>
          </p:cNvPr>
          <p:cNvSpPr txBox="1">
            <a:spLocks/>
          </p:cNvSpPr>
          <p:nvPr/>
        </p:nvSpPr>
        <p:spPr>
          <a:xfrm>
            <a:off x="9394295" y="1604110"/>
            <a:ext cx="2189572" cy="4984496"/>
          </a:xfrm>
          <a:prstGeom prst="rect">
            <a:avLst/>
          </a:prstGeom>
        </p:spPr>
        <p:txBody>
          <a:bodyPr vert="horz" lIns="0" tIns="0" rIns="0" bIns="0" rtlCol="0" anchor="t">
            <a:no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r>
              <a:rPr lang="en-US" sz="1500" dirty="0">
                <a:latin typeface="+mn-lt"/>
              </a:rPr>
              <a:t>Study sites were provided with their patients’ treatment assignment after FOURIER completely closed, which could introduce bias</a:t>
            </a:r>
          </a:p>
          <a:p>
            <a:pPr marL="548322" marR="0" lvl="2" indent="0" algn="l" defTabSz="379337" rtl="0" eaLnBrk="1" fontAlgn="base" latinLnBrk="0" hangingPunct="1">
              <a:lnSpc>
                <a:spcPct val="100000"/>
              </a:lnSpc>
              <a:spcBef>
                <a:spcPts val="0"/>
              </a:spcBef>
              <a:spcAft>
                <a:spcPts val="200"/>
              </a:spcAft>
              <a:buClr>
                <a:srgbClr val="0063C3"/>
              </a:buClr>
              <a:buSzPct val="90000"/>
              <a:buFont typeface="System Font Regular"/>
              <a:buNone/>
              <a:tabLst/>
              <a:defRPr/>
            </a:pPr>
            <a:endParaRPr kumimoji="0" lang="en-US" sz="1500" b="0" i="0" u="none" strike="noStrike" kern="1200" cap="none" spc="10" normalizeH="0" baseline="0" noProof="0" dirty="0">
              <a:ln>
                <a:noFill/>
              </a:ln>
              <a:solidFill>
                <a:srgbClr val="000000"/>
              </a:solidFill>
              <a:effectLst/>
              <a:uLnTx/>
              <a:uFillTx/>
              <a:latin typeface="Century Gothic" panose="020B0502020202020204" pitchFamily="34" charset="0"/>
              <a:ea typeface="+mn-ea"/>
              <a:cs typeface="+mn-cs"/>
            </a:endParaRPr>
          </a:p>
        </p:txBody>
      </p:sp>
      <p:sp>
        <p:nvSpPr>
          <p:cNvPr id="12" name="TextBox 11">
            <a:extLst>
              <a:ext uri="{FF2B5EF4-FFF2-40B4-BE49-F238E27FC236}">
                <a16:creationId xmlns:a16="http://schemas.microsoft.com/office/drawing/2014/main" id="{F02E9161-765C-71D3-5D69-9E97392390BA}"/>
              </a:ext>
            </a:extLst>
          </p:cNvPr>
          <p:cNvSpPr txBox="1"/>
          <p:nvPr/>
        </p:nvSpPr>
        <p:spPr>
          <a:xfrm>
            <a:off x="338434" y="4658450"/>
            <a:ext cx="11193866" cy="923330"/>
          </a:xfrm>
          <a:prstGeom prst="rect">
            <a:avLst/>
          </a:prstGeom>
          <a:noFill/>
        </p:spPr>
        <p:txBody>
          <a:bodyPr wrap="square">
            <a:spAutoFit/>
          </a:bodyPr>
          <a:lstStyle/>
          <a:p>
            <a:r>
              <a:rPr lang="en-US" sz="1800" dirty="0">
                <a:latin typeface="+mn-lt"/>
              </a:rPr>
              <a:t>Patients who participated in FOURIER-OLE were overall similar to those who participated in the parent trial, thereby allowing reasonably unconfounded exploratory comparisons between groups</a:t>
            </a:r>
          </a:p>
          <a:p>
            <a:pPr algn="ctr"/>
            <a:endParaRPr lang="en-US" dirty="0"/>
          </a:p>
        </p:txBody>
      </p:sp>
      <p:pic>
        <p:nvPicPr>
          <p:cNvPr id="3" name="Graphic 2" descr="House with solid fill">
            <a:hlinkClick r:id="rId3" action="ppaction://hlinksldjump"/>
            <a:extLst>
              <a:ext uri="{FF2B5EF4-FFF2-40B4-BE49-F238E27FC236}">
                <a16:creationId xmlns:a16="http://schemas.microsoft.com/office/drawing/2014/main" id="{4E916AD9-ABBD-C608-D96D-88166EB37F9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4" name="Rectangle 3">
            <a:extLst>
              <a:ext uri="{FF2B5EF4-FFF2-40B4-BE49-F238E27FC236}">
                <a16:creationId xmlns:a16="http://schemas.microsoft.com/office/drawing/2014/main" id="{FC8F63D0-A899-E90D-69AB-FD62E6A44FAC}"/>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spTree>
    <p:extLst>
      <p:ext uri="{BB962C8B-B14F-4D97-AF65-F5344CB8AC3E}">
        <p14:creationId xmlns:p14="http://schemas.microsoft.com/office/powerpoint/2010/main" val="33491438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5197" y="151318"/>
            <a:ext cx="11778353" cy="923330"/>
          </a:xfrm>
        </p:spPr>
        <p:txBody>
          <a:bodyPr/>
          <a:lstStyle/>
          <a:p>
            <a:r>
              <a:rPr lang="en-GB" dirty="0"/>
              <a:t>FOURIER</a:t>
            </a:r>
            <a:r>
              <a:rPr lang="en-GB" dirty="0">
                <a:latin typeface="Arial" panose="020B0604020202020204" pitchFamily="34" charset="0"/>
                <a:cs typeface="Arial" panose="020B0604020202020204" pitchFamily="34" charset="0"/>
              </a:rPr>
              <a:t>-</a:t>
            </a:r>
            <a:r>
              <a:rPr lang="en-GB" dirty="0"/>
              <a:t>OLE</a:t>
            </a:r>
            <a:r>
              <a:rPr lang="en-US" dirty="0"/>
              <a:t>: LDL-C was consistently reduced by evolocumab for median &gt;5 years (maximum 8.4 years across parent &amp; OLE)</a:t>
            </a:r>
            <a:endParaRPr lang="en-GB" dirty="0"/>
          </a:p>
        </p:txBody>
      </p:sp>
      <p:grpSp>
        <p:nvGrpSpPr>
          <p:cNvPr id="12" name="Group 11">
            <a:extLst>
              <a:ext uri="{FF2B5EF4-FFF2-40B4-BE49-F238E27FC236}">
                <a16:creationId xmlns:a16="http://schemas.microsoft.com/office/drawing/2014/main" id="{30CF41F9-257C-1902-368E-A8E4F498C63F}"/>
              </a:ext>
            </a:extLst>
          </p:cNvPr>
          <p:cNvGrpSpPr/>
          <p:nvPr/>
        </p:nvGrpSpPr>
        <p:grpSpPr>
          <a:xfrm>
            <a:off x="270239" y="1140363"/>
            <a:ext cx="8937422" cy="4606981"/>
            <a:chOff x="729135" y="1147648"/>
            <a:chExt cx="6475148" cy="4405264"/>
          </a:xfrm>
        </p:grpSpPr>
        <p:sp>
          <p:nvSpPr>
            <p:cNvPr id="15" name="Line 277">
              <a:extLst>
                <a:ext uri="{FF2B5EF4-FFF2-40B4-BE49-F238E27FC236}">
                  <a16:creationId xmlns:a16="http://schemas.microsoft.com/office/drawing/2014/main" id="{B0713035-3010-9807-CCD4-D4C42E8A95BC}"/>
                </a:ext>
              </a:extLst>
            </p:cNvPr>
            <p:cNvSpPr>
              <a:spLocks noChangeShapeType="1"/>
            </p:cNvSpPr>
            <p:nvPr/>
          </p:nvSpPr>
          <p:spPr bwMode="auto">
            <a:xfrm flipV="1">
              <a:off x="1304566" y="1820398"/>
              <a:ext cx="0" cy="3102586"/>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6" name="Line 393">
              <a:extLst>
                <a:ext uri="{FF2B5EF4-FFF2-40B4-BE49-F238E27FC236}">
                  <a16:creationId xmlns:a16="http://schemas.microsoft.com/office/drawing/2014/main" id="{42924118-B9BC-1536-FBD2-127B9F7CF66C}"/>
                </a:ext>
              </a:extLst>
            </p:cNvPr>
            <p:cNvSpPr>
              <a:spLocks noChangeShapeType="1"/>
            </p:cNvSpPr>
            <p:nvPr/>
          </p:nvSpPr>
          <p:spPr bwMode="auto">
            <a:xfrm>
              <a:off x="1282456" y="2053276"/>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0" name="Line 394">
              <a:extLst>
                <a:ext uri="{FF2B5EF4-FFF2-40B4-BE49-F238E27FC236}">
                  <a16:creationId xmlns:a16="http://schemas.microsoft.com/office/drawing/2014/main" id="{0971335B-2366-3123-00E3-16370976071A}"/>
                </a:ext>
              </a:extLst>
            </p:cNvPr>
            <p:cNvSpPr>
              <a:spLocks noChangeShapeType="1"/>
            </p:cNvSpPr>
            <p:nvPr/>
          </p:nvSpPr>
          <p:spPr bwMode="auto">
            <a:xfrm>
              <a:off x="1282456" y="2113707"/>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1" name="Line 395">
              <a:extLst>
                <a:ext uri="{FF2B5EF4-FFF2-40B4-BE49-F238E27FC236}">
                  <a16:creationId xmlns:a16="http://schemas.microsoft.com/office/drawing/2014/main" id="{BAD4E8C2-A7B6-BAB1-31F9-675396C1A8F5}"/>
                </a:ext>
              </a:extLst>
            </p:cNvPr>
            <p:cNvSpPr>
              <a:spLocks noChangeShapeType="1"/>
            </p:cNvSpPr>
            <p:nvPr/>
          </p:nvSpPr>
          <p:spPr bwMode="auto">
            <a:xfrm flipV="1">
              <a:off x="1304566" y="2053276"/>
              <a:ext cx="0" cy="30953"/>
            </a:xfrm>
            <a:prstGeom prst="line">
              <a:avLst/>
            </a:prstGeom>
            <a:noFill/>
            <a:ln w="6350">
              <a:solidFill>
                <a:srgbClr val="EB982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2" name="Freeform 502">
              <a:extLst>
                <a:ext uri="{FF2B5EF4-FFF2-40B4-BE49-F238E27FC236}">
                  <a16:creationId xmlns:a16="http://schemas.microsoft.com/office/drawing/2014/main" id="{8CADA37C-9ED9-2BE6-8749-7616C65B97CF}"/>
                </a:ext>
              </a:extLst>
            </p:cNvPr>
            <p:cNvSpPr>
              <a:spLocks/>
            </p:cNvSpPr>
            <p:nvPr/>
          </p:nvSpPr>
          <p:spPr bwMode="auto">
            <a:xfrm>
              <a:off x="1288352" y="2063594"/>
              <a:ext cx="33900" cy="35374"/>
            </a:xfrm>
            <a:prstGeom prst="ellipse">
              <a:avLst/>
            </a:prstGeom>
            <a:solidFill>
              <a:srgbClr val="FC840C"/>
            </a:solidFill>
            <a:ln>
              <a:solidFill>
                <a:srgbClr val="003161"/>
              </a:solidFill>
            </a:ln>
          </p:spPr>
          <p:txBody>
            <a:bodyPr vert="horz" wrap="square" lIns="91440" tIns="45720" rIns="91440" bIns="45720" numCol="1" anchor="t" anchorCtr="0" compatLnSpc="1">
              <a:prstTxWarp prst="textNoShape">
                <a:avLst/>
              </a:prstTxWarp>
            </a:bodyPr>
            <a:lstStyle/>
            <a:p>
              <a:endParaRPr lang="en-IN" dirty="0"/>
            </a:p>
          </p:txBody>
        </p:sp>
        <p:grpSp>
          <p:nvGrpSpPr>
            <p:cNvPr id="23" name="Group 22">
              <a:extLst>
                <a:ext uri="{FF2B5EF4-FFF2-40B4-BE49-F238E27FC236}">
                  <a16:creationId xmlns:a16="http://schemas.microsoft.com/office/drawing/2014/main" id="{49121B57-195D-AE12-8ADE-5CF010715376}"/>
                </a:ext>
              </a:extLst>
            </p:cNvPr>
            <p:cNvGrpSpPr/>
            <p:nvPr/>
          </p:nvGrpSpPr>
          <p:grpSpPr>
            <a:xfrm>
              <a:off x="3416682" y="2081281"/>
              <a:ext cx="3724578" cy="1989782"/>
              <a:chOff x="3416682" y="2081281"/>
              <a:chExt cx="3724578" cy="1989782"/>
            </a:xfrm>
            <a:solidFill>
              <a:schemeClr val="accent5">
                <a:lumMod val="50000"/>
                <a:lumOff val="50000"/>
              </a:schemeClr>
            </a:solidFill>
          </p:grpSpPr>
          <p:sp>
            <p:nvSpPr>
              <p:cNvPr id="846" name="Freeform 478">
                <a:extLst>
                  <a:ext uri="{FF2B5EF4-FFF2-40B4-BE49-F238E27FC236}">
                    <a16:creationId xmlns:a16="http://schemas.microsoft.com/office/drawing/2014/main" id="{6BAB12F8-D5C0-2D89-23B0-1F344413509C}"/>
                  </a:ext>
                </a:extLst>
              </p:cNvPr>
              <p:cNvSpPr>
                <a:spLocks/>
              </p:cNvSpPr>
              <p:nvPr/>
            </p:nvSpPr>
            <p:spPr bwMode="auto">
              <a:xfrm>
                <a:off x="3416682" y="2081281"/>
                <a:ext cx="33900" cy="33900"/>
              </a:xfrm>
              <a:prstGeom prst="ellipse">
                <a:avLst/>
              </a:prstGeom>
              <a:solidFill>
                <a:srgbClr val="003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47" name="Freeform 480">
                <a:extLst>
                  <a:ext uri="{FF2B5EF4-FFF2-40B4-BE49-F238E27FC236}">
                    <a16:creationId xmlns:a16="http://schemas.microsoft.com/office/drawing/2014/main" id="{46E41B00-B929-3AE2-211F-56BE006DB458}"/>
                  </a:ext>
                </a:extLst>
              </p:cNvPr>
              <p:cNvSpPr>
                <a:spLocks/>
              </p:cNvSpPr>
              <p:nvPr/>
            </p:nvSpPr>
            <p:spPr bwMode="auto">
              <a:xfrm>
                <a:off x="3962030" y="3941359"/>
                <a:ext cx="33900"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48" name="Freeform 481">
                <a:extLst>
                  <a:ext uri="{FF2B5EF4-FFF2-40B4-BE49-F238E27FC236}">
                    <a16:creationId xmlns:a16="http://schemas.microsoft.com/office/drawing/2014/main" id="{ECB63E82-53E7-B260-9540-1853163377BD}"/>
                  </a:ext>
                </a:extLst>
              </p:cNvPr>
              <p:cNvSpPr>
                <a:spLocks/>
              </p:cNvSpPr>
              <p:nvPr/>
            </p:nvSpPr>
            <p:spPr bwMode="auto">
              <a:xfrm>
                <a:off x="4113843" y="3941359"/>
                <a:ext cx="33900" cy="35374"/>
              </a:xfrm>
              <a:prstGeom prst="ellipse">
                <a:avLst/>
              </a:prstGeom>
              <a:solidFill>
                <a:srgbClr val="066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49" name="Freeform 484">
                <a:extLst>
                  <a:ext uri="{FF2B5EF4-FFF2-40B4-BE49-F238E27FC236}">
                    <a16:creationId xmlns:a16="http://schemas.microsoft.com/office/drawing/2014/main" id="{8E057F8E-0ACB-022B-607C-999288C75132}"/>
                  </a:ext>
                </a:extLst>
              </p:cNvPr>
              <p:cNvSpPr>
                <a:spLocks/>
              </p:cNvSpPr>
              <p:nvPr/>
            </p:nvSpPr>
            <p:spPr bwMode="auto">
              <a:xfrm>
                <a:off x="4417469" y="3973785"/>
                <a:ext cx="35374" cy="33900"/>
              </a:xfrm>
              <a:prstGeom prst="ellipse">
                <a:avLst/>
              </a:prstGeom>
              <a:solidFill>
                <a:srgbClr val="0669C9"/>
              </a:solidFill>
              <a:ln w="9525">
                <a:solidFill>
                  <a:srgbClr val="0669C9"/>
                </a:solidFill>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850" name="Freeform 486">
                <a:extLst>
                  <a:ext uri="{FF2B5EF4-FFF2-40B4-BE49-F238E27FC236}">
                    <a16:creationId xmlns:a16="http://schemas.microsoft.com/office/drawing/2014/main" id="{D7D330AA-5CBC-9F32-14A8-92ACFB465D51}"/>
                  </a:ext>
                </a:extLst>
              </p:cNvPr>
              <p:cNvSpPr>
                <a:spLocks/>
              </p:cNvSpPr>
              <p:nvPr/>
            </p:nvSpPr>
            <p:spPr bwMode="auto">
              <a:xfrm>
                <a:off x="4722569" y="3973785"/>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1" name="Freeform 488">
                <a:extLst>
                  <a:ext uri="{FF2B5EF4-FFF2-40B4-BE49-F238E27FC236}">
                    <a16:creationId xmlns:a16="http://schemas.microsoft.com/office/drawing/2014/main" id="{29C09731-81F8-2787-2492-00F753E8B387}"/>
                  </a:ext>
                </a:extLst>
              </p:cNvPr>
              <p:cNvSpPr>
                <a:spLocks/>
              </p:cNvSpPr>
              <p:nvPr/>
            </p:nvSpPr>
            <p:spPr bwMode="auto">
              <a:xfrm>
                <a:off x="5026195" y="3910406"/>
                <a:ext cx="33900" cy="33900"/>
              </a:xfrm>
              <a:prstGeom prst="ellipse">
                <a:avLst/>
              </a:prstGeom>
              <a:solidFill>
                <a:srgbClr val="0669C9"/>
              </a:solidFill>
              <a:ln w="9525">
                <a:solidFill>
                  <a:srgbClr val="0669C9"/>
                </a:solidFill>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852" name="Freeform 489">
                <a:extLst>
                  <a:ext uri="{FF2B5EF4-FFF2-40B4-BE49-F238E27FC236}">
                    <a16:creationId xmlns:a16="http://schemas.microsoft.com/office/drawing/2014/main" id="{DEC8A9EE-FADE-6B54-9C57-E781632CDDDF}"/>
                  </a:ext>
                </a:extLst>
              </p:cNvPr>
              <p:cNvSpPr>
                <a:spLocks/>
              </p:cNvSpPr>
              <p:nvPr/>
            </p:nvSpPr>
            <p:spPr bwMode="auto">
              <a:xfrm>
                <a:off x="5329821" y="3910406"/>
                <a:ext cx="35374"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3" name="Freeform 491">
                <a:extLst>
                  <a:ext uri="{FF2B5EF4-FFF2-40B4-BE49-F238E27FC236}">
                    <a16:creationId xmlns:a16="http://schemas.microsoft.com/office/drawing/2014/main" id="{7427EB81-A182-5CBD-4A68-6E856F7C631D}"/>
                  </a:ext>
                </a:extLst>
              </p:cNvPr>
              <p:cNvSpPr>
                <a:spLocks/>
              </p:cNvSpPr>
              <p:nvPr/>
            </p:nvSpPr>
            <p:spPr bwMode="auto">
              <a:xfrm>
                <a:off x="5634921" y="3959046"/>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4" name="Freeform 493">
                <a:extLst>
                  <a:ext uri="{FF2B5EF4-FFF2-40B4-BE49-F238E27FC236}">
                    <a16:creationId xmlns:a16="http://schemas.microsoft.com/office/drawing/2014/main" id="{694A36D7-2733-1D08-B591-430FDC0F2FDD}"/>
                  </a:ext>
                </a:extLst>
              </p:cNvPr>
              <p:cNvSpPr>
                <a:spLocks/>
              </p:cNvSpPr>
              <p:nvPr/>
            </p:nvSpPr>
            <p:spPr bwMode="auto">
              <a:xfrm>
                <a:off x="5938547" y="4004736"/>
                <a:ext cx="33900" cy="33900"/>
              </a:xfrm>
              <a:prstGeom prst="ellipse">
                <a:avLst/>
              </a:prstGeom>
              <a:solidFill>
                <a:srgbClr val="0669C9"/>
              </a:solidFill>
              <a:ln w="9525">
                <a:noFill/>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855" name="Freeform 496">
                <a:extLst>
                  <a:ext uri="{FF2B5EF4-FFF2-40B4-BE49-F238E27FC236}">
                    <a16:creationId xmlns:a16="http://schemas.microsoft.com/office/drawing/2014/main" id="{5E8A21D1-54CB-060D-977A-AF2DB10DE16C}"/>
                  </a:ext>
                </a:extLst>
              </p:cNvPr>
              <p:cNvSpPr>
                <a:spLocks/>
              </p:cNvSpPr>
              <p:nvPr/>
            </p:nvSpPr>
            <p:spPr bwMode="auto">
              <a:xfrm>
                <a:off x="6245121" y="4035689"/>
                <a:ext cx="35374"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6" name="Freeform 497">
                <a:extLst>
                  <a:ext uri="{FF2B5EF4-FFF2-40B4-BE49-F238E27FC236}">
                    <a16:creationId xmlns:a16="http://schemas.microsoft.com/office/drawing/2014/main" id="{7919A4CC-ACE5-95FE-4893-F620DB27A3CB}"/>
                  </a:ext>
                </a:extLst>
              </p:cNvPr>
              <p:cNvSpPr>
                <a:spLocks/>
              </p:cNvSpPr>
              <p:nvPr/>
            </p:nvSpPr>
            <p:spPr bwMode="auto">
              <a:xfrm>
                <a:off x="6550221" y="3941359"/>
                <a:ext cx="33900"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7" name="Freeform 499">
                <a:extLst>
                  <a:ext uri="{FF2B5EF4-FFF2-40B4-BE49-F238E27FC236}">
                    <a16:creationId xmlns:a16="http://schemas.microsoft.com/office/drawing/2014/main" id="{6394B828-ECA2-DC88-9945-48310A636A40}"/>
                  </a:ext>
                </a:extLst>
              </p:cNvPr>
              <p:cNvSpPr>
                <a:spLocks/>
              </p:cNvSpPr>
              <p:nvPr/>
            </p:nvSpPr>
            <p:spPr bwMode="auto">
              <a:xfrm>
                <a:off x="7105886" y="4035689"/>
                <a:ext cx="35374" cy="35374"/>
              </a:xfrm>
              <a:prstGeom prst="ellipse">
                <a:avLst/>
              </a:prstGeom>
              <a:solidFill>
                <a:srgbClr val="066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24" name="Group 23">
              <a:extLst>
                <a:ext uri="{FF2B5EF4-FFF2-40B4-BE49-F238E27FC236}">
                  <a16:creationId xmlns:a16="http://schemas.microsoft.com/office/drawing/2014/main" id="{3082EBE8-AAD0-0CA3-959D-FCC2C06EA5A7}"/>
                </a:ext>
              </a:extLst>
            </p:cNvPr>
            <p:cNvGrpSpPr/>
            <p:nvPr/>
          </p:nvGrpSpPr>
          <p:grpSpPr>
            <a:xfrm>
              <a:off x="1333060" y="3926680"/>
              <a:ext cx="42744" cy="40039"/>
              <a:chOff x="1471173" y="3958028"/>
              <a:chExt cx="42744" cy="365760"/>
            </a:xfrm>
          </p:grpSpPr>
          <p:sp>
            <p:nvSpPr>
              <p:cNvPr id="843" name="Line 398">
                <a:extLst>
                  <a:ext uri="{FF2B5EF4-FFF2-40B4-BE49-F238E27FC236}">
                    <a16:creationId xmlns:a16="http://schemas.microsoft.com/office/drawing/2014/main" id="{A6E5B941-6F60-D927-84C9-E08086056D61}"/>
                  </a:ext>
                </a:extLst>
              </p:cNvPr>
              <p:cNvSpPr>
                <a:spLocks noChangeShapeType="1"/>
              </p:cNvSpPr>
              <p:nvPr/>
            </p:nvSpPr>
            <p:spPr bwMode="auto">
              <a:xfrm flipV="1">
                <a:off x="1471173" y="3958040"/>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44" name="Line 400">
                <a:extLst>
                  <a:ext uri="{FF2B5EF4-FFF2-40B4-BE49-F238E27FC236}">
                    <a16:creationId xmlns:a16="http://schemas.microsoft.com/office/drawing/2014/main" id="{A826E7CD-CF29-D5CF-0744-3046451EAD69}"/>
                  </a:ext>
                </a:extLst>
              </p:cNvPr>
              <p:cNvSpPr>
                <a:spLocks noChangeShapeType="1"/>
              </p:cNvSpPr>
              <p:nvPr/>
            </p:nvSpPr>
            <p:spPr bwMode="auto">
              <a:xfrm flipV="1">
                <a:off x="1492545" y="3958028"/>
                <a:ext cx="0" cy="36576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45" name="Line 398">
                <a:extLst>
                  <a:ext uri="{FF2B5EF4-FFF2-40B4-BE49-F238E27FC236}">
                    <a16:creationId xmlns:a16="http://schemas.microsoft.com/office/drawing/2014/main" id="{218239F3-A7FA-9D6E-1FB0-1C56ED643734}"/>
                  </a:ext>
                </a:extLst>
              </p:cNvPr>
              <p:cNvSpPr>
                <a:spLocks noChangeShapeType="1"/>
              </p:cNvSpPr>
              <p:nvPr/>
            </p:nvSpPr>
            <p:spPr bwMode="auto">
              <a:xfrm flipV="1">
                <a:off x="1471173" y="4323788"/>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sp>
          <p:nvSpPr>
            <p:cNvPr id="25" name="Line 278">
              <a:extLst>
                <a:ext uri="{FF2B5EF4-FFF2-40B4-BE49-F238E27FC236}">
                  <a16:creationId xmlns:a16="http://schemas.microsoft.com/office/drawing/2014/main" id="{C67C370F-AAF8-2F44-29D0-E3E18FA07831}"/>
                </a:ext>
              </a:extLst>
            </p:cNvPr>
            <p:cNvSpPr>
              <a:spLocks noChangeShapeType="1"/>
            </p:cNvSpPr>
            <p:nvPr/>
          </p:nvSpPr>
          <p:spPr bwMode="auto">
            <a:xfrm>
              <a:off x="1261822" y="1820398"/>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 name="Line 279">
              <a:extLst>
                <a:ext uri="{FF2B5EF4-FFF2-40B4-BE49-F238E27FC236}">
                  <a16:creationId xmlns:a16="http://schemas.microsoft.com/office/drawing/2014/main" id="{5E47D3EC-DB07-8801-FF61-23AD0133284F}"/>
                </a:ext>
              </a:extLst>
            </p:cNvPr>
            <p:cNvSpPr>
              <a:spLocks noChangeShapeType="1"/>
            </p:cNvSpPr>
            <p:nvPr/>
          </p:nvSpPr>
          <p:spPr bwMode="auto">
            <a:xfrm>
              <a:off x="1261822" y="2129920"/>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 name="Line 280">
              <a:extLst>
                <a:ext uri="{FF2B5EF4-FFF2-40B4-BE49-F238E27FC236}">
                  <a16:creationId xmlns:a16="http://schemas.microsoft.com/office/drawing/2014/main" id="{B617FB97-47BE-0BFB-DEDA-638FCFC7144D}"/>
                </a:ext>
              </a:extLst>
            </p:cNvPr>
            <p:cNvSpPr>
              <a:spLocks noChangeShapeType="1"/>
            </p:cNvSpPr>
            <p:nvPr/>
          </p:nvSpPr>
          <p:spPr bwMode="auto">
            <a:xfrm>
              <a:off x="1261822" y="2440916"/>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8" name="Line 281">
              <a:extLst>
                <a:ext uri="{FF2B5EF4-FFF2-40B4-BE49-F238E27FC236}">
                  <a16:creationId xmlns:a16="http://schemas.microsoft.com/office/drawing/2014/main" id="{2FD5880F-2153-C649-8617-43520923B673}"/>
                </a:ext>
              </a:extLst>
            </p:cNvPr>
            <p:cNvSpPr>
              <a:spLocks noChangeShapeType="1"/>
            </p:cNvSpPr>
            <p:nvPr/>
          </p:nvSpPr>
          <p:spPr bwMode="auto">
            <a:xfrm>
              <a:off x="1261822" y="2750437"/>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9" name="Line 282">
              <a:extLst>
                <a:ext uri="{FF2B5EF4-FFF2-40B4-BE49-F238E27FC236}">
                  <a16:creationId xmlns:a16="http://schemas.microsoft.com/office/drawing/2014/main" id="{9D11EDF2-B6FF-A1BD-CB79-A40ACB95D9B3}"/>
                </a:ext>
              </a:extLst>
            </p:cNvPr>
            <p:cNvSpPr>
              <a:spLocks noChangeShapeType="1"/>
            </p:cNvSpPr>
            <p:nvPr/>
          </p:nvSpPr>
          <p:spPr bwMode="auto">
            <a:xfrm>
              <a:off x="1261822" y="3059959"/>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0" name="Line 283">
              <a:extLst>
                <a:ext uri="{FF2B5EF4-FFF2-40B4-BE49-F238E27FC236}">
                  <a16:creationId xmlns:a16="http://schemas.microsoft.com/office/drawing/2014/main" id="{C005CCA3-FF8A-CCCD-DA56-B42FEDED33CA}"/>
                </a:ext>
              </a:extLst>
            </p:cNvPr>
            <p:cNvSpPr>
              <a:spLocks noChangeShapeType="1"/>
            </p:cNvSpPr>
            <p:nvPr/>
          </p:nvSpPr>
          <p:spPr bwMode="auto">
            <a:xfrm>
              <a:off x="1261822" y="3370954"/>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1" name="Line 284">
              <a:extLst>
                <a:ext uri="{FF2B5EF4-FFF2-40B4-BE49-F238E27FC236}">
                  <a16:creationId xmlns:a16="http://schemas.microsoft.com/office/drawing/2014/main" id="{686B7B8C-97C7-0443-A8A1-3EC0C4680523}"/>
                </a:ext>
              </a:extLst>
            </p:cNvPr>
            <p:cNvSpPr>
              <a:spLocks noChangeShapeType="1"/>
            </p:cNvSpPr>
            <p:nvPr/>
          </p:nvSpPr>
          <p:spPr bwMode="auto">
            <a:xfrm>
              <a:off x="1261822" y="3680476"/>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2" name="Line 285">
              <a:extLst>
                <a:ext uri="{FF2B5EF4-FFF2-40B4-BE49-F238E27FC236}">
                  <a16:creationId xmlns:a16="http://schemas.microsoft.com/office/drawing/2014/main" id="{CC94A9B6-1535-9322-9AAB-864F593E8CD7}"/>
                </a:ext>
              </a:extLst>
            </p:cNvPr>
            <p:cNvSpPr>
              <a:spLocks noChangeShapeType="1"/>
            </p:cNvSpPr>
            <p:nvPr/>
          </p:nvSpPr>
          <p:spPr bwMode="auto">
            <a:xfrm>
              <a:off x="1261822" y="3989997"/>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3" name="Line 286">
              <a:extLst>
                <a:ext uri="{FF2B5EF4-FFF2-40B4-BE49-F238E27FC236}">
                  <a16:creationId xmlns:a16="http://schemas.microsoft.com/office/drawing/2014/main" id="{AAF35E9B-3773-D6EC-62B8-43B36B36772F}"/>
                </a:ext>
              </a:extLst>
            </p:cNvPr>
            <p:cNvSpPr>
              <a:spLocks noChangeShapeType="1"/>
            </p:cNvSpPr>
            <p:nvPr/>
          </p:nvSpPr>
          <p:spPr bwMode="auto">
            <a:xfrm>
              <a:off x="1261822" y="4300993"/>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4" name="Line 287">
              <a:extLst>
                <a:ext uri="{FF2B5EF4-FFF2-40B4-BE49-F238E27FC236}">
                  <a16:creationId xmlns:a16="http://schemas.microsoft.com/office/drawing/2014/main" id="{9B9B1D0B-3D7C-5FC6-66A2-14D00C955D98}"/>
                </a:ext>
              </a:extLst>
            </p:cNvPr>
            <p:cNvSpPr>
              <a:spLocks noChangeShapeType="1"/>
            </p:cNvSpPr>
            <p:nvPr/>
          </p:nvSpPr>
          <p:spPr bwMode="auto">
            <a:xfrm>
              <a:off x="1261822" y="4613463"/>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5" name="Line 288">
              <a:extLst>
                <a:ext uri="{FF2B5EF4-FFF2-40B4-BE49-F238E27FC236}">
                  <a16:creationId xmlns:a16="http://schemas.microsoft.com/office/drawing/2014/main" id="{030F5B79-BF2C-D290-3047-23884125EE05}"/>
                </a:ext>
              </a:extLst>
            </p:cNvPr>
            <p:cNvSpPr>
              <a:spLocks noChangeShapeType="1"/>
            </p:cNvSpPr>
            <p:nvPr/>
          </p:nvSpPr>
          <p:spPr bwMode="auto">
            <a:xfrm>
              <a:off x="1261822" y="4922984"/>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6" name="Line 289">
              <a:extLst>
                <a:ext uri="{FF2B5EF4-FFF2-40B4-BE49-F238E27FC236}">
                  <a16:creationId xmlns:a16="http://schemas.microsoft.com/office/drawing/2014/main" id="{B89EA3E8-8559-2C80-E78A-C1A8D9E06B21}"/>
                </a:ext>
              </a:extLst>
            </p:cNvPr>
            <p:cNvSpPr>
              <a:spLocks noChangeShapeType="1"/>
            </p:cNvSpPr>
            <p:nvPr/>
          </p:nvSpPr>
          <p:spPr bwMode="auto">
            <a:xfrm>
              <a:off x="1304566" y="4922984"/>
              <a:ext cx="2269826"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7" name="Line 290">
              <a:extLst>
                <a:ext uri="{FF2B5EF4-FFF2-40B4-BE49-F238E27FC236}">
                  <a16:creationId xmlns:a16="http://schemas.microsoft.com/office/drawing/2014/main" id="{E4AA3C37-E3ED-A6AD-6607-93C7335C0A98}"/>
                </a:ext>
              </a:extLst>
            </p:cNvPr>
            <p:cNvSpPr>
              <a:spLocks noChangeShapeType="1"/>
            </p:cNvSpPr>
            <p:nvPr/>
          </p:nvSpPr>
          <p:spPr bwMode="auto">
            <a:xfrm>
              <a:off x="7086725"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8" name="Line 291">
              <a:extLst>
                <a:ext uri="{FF2B5EF4-FFF2-40B4-BE49-F238E27FC236}">
                  <a16:creationId xmlns:a16="http://schemas.microsoft.com/office/drawing/2014/main" id="{286D534F-53DA-671B-C5F3-3EDD2B0B612C}"/>
                </a:ext>
              </a:extLst>
            </p:cNvPr>
            <p:cNvSpPr>
              <a:spLocks noChangeShapeType="1"/>
            </p:cNvSpPr>
            <p:nvPr/>
          </p:nvSpPr>
          <p:spPr bwMode="auto">
            <a:xfrm>
              <a:off x="6781626"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9" name="Line 292">
              <a:extLst>
                <a:ext uri="{FF2B5EF4-FFF2-40B4-BE49-F238E27FC236}">
                  <a16:creationId xmlns:a16="http://schemas.microsoft.com/office/drawing/2014/main" id="{1E78B9B7-694A-A29D-2B2A-516F4C3F9083}"/>
                </a:ext>
              </a:extLst>
            </p:cNvPr>
            <p:cNvSpPr>
              <a:spLocks noChangeShapeType="1"/>
            </p:cNvSpPr>
            <p:nvPr/>
          </p:nvSpPr>
          <p:spPr bwMode="auto">
            <a:xfrm>
              <a:off x="6478000"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0" name="Line 293">
              <a:extLst>
                <a:ext uri="{FF2B5EF4-FFF2-40B4-BE49-F238E27FC236}">
                  <a16:creationId xmlns:a16="http://schemas.microsoft.com/office/drawing/2014/main" id="{7923AD62-BD52-8DAD-8224-32F6E355F130}"/>
                </a:ext>
              </a:extLst>
            </p:cNvPr>
            <p:cNvSpPr>
              <a:spLocks noChangeShapeType="1"/>
            </p:cNvSpPr>
            <p:nvPr/>
          </p:nvSpPr>
          <p:spPr bwMode="auto">
            <a:xfrm>
              <a:off x="6174374"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1" name="Line 294">
              <a:extLst>
                <a:ext uri="{FF2B5EF4-FFF2-40B4-BE49-F238E27FC236}">
                  <a16:creationId xmlns:a16="http://schemas.microsoft.com/office/drawing/2014/main" id="{34D7F784-B14C-7FBA-C6FD-FA847ECB6242}"/>
                </a:ext>
              </a:extLst>
            </p:cNvPr>
            <p:cNvSpPr>
              <a:spLocks noChangeShapeType="1"/>
            </p:cNvSpPr>
            <p:nvPr/>
          </p:nvSpPr>
          <p:spPr bwMode="auto">
            <a:xfrm>
              <a:off x="5869273"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2" name="Line 295">
              <a:extLst>
                <a:ext uri="{FF2B5EF4-FFF2-40B4-BE49-F238E27FC236}">
                  <a16:creationId xmlns:a16="http://schemas.microsoft.com/office/drawing/2014/main" id="{EF3553F6-9E73-462B-A98E-F6577B9747A0}"/>
                </a:ext>
              </a:extLst>
            </p:cNvPr>
            <p:cNvSpPr>
              <a:spLocks noChangeShapeType="1"/>
            </p:cNvSpPr>
            <p:nvPr/>
          </p:nvSpPr>
          <p:spPr bwMode="auto">
            <a:xfrm>
              <a:off x="5565647"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 name="Line 296">
              <a:extLst>
                <a:ext uri="{FF2B5EF4-FFF2-40B4-BE49-F238E27FC236}">
                  <a16:creationId xmlns:a16="http://schemas.microsoft.com/office/drawing/2014/main" id="{3DBBF988-6A0B-DD8F-529C-A44F6CB2DBC2}"/>
                </a:ext>
              </a:extLst>
            </p:cNvPr>
            <p:cNvSpPr>
              <a:spLocks noChangeShapeType="1"/>
            </p:cNvSpPr>
            <p:nvPr/>
          </p:nvSpPr>
          <p:spPr bwMode="auto">
            <a:xfrm>
              <a:off x="5262021"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 name="Line 297">
              <a:extLst>
                <a:ext uri="{FF2B5EF4-FFF2-40B4-BE49-F238E27FC236}">
                  <a16:creationId xmlns:a16="http://schemas.microsoft.com/office/drawing/2014/main" id="{AE5FDD93-E021-EF72-AB72-E282F70650C4}"/>
                </a:ext>
              </a:extLst>
            </p:cNvPr>
            <p:cNvSpPr>
              <a:spLocks noChangeShapeType="1"/>
            </p:cNvSpPr>
            <p:nvPr/>
          </p:nvSpPr>
          <p:spPr bwMode="auto">
            <a:xfrm>
              <a:off x="4956922"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 name="Line 298">
              <a:extLst>
                <a:ext uri="{FF2B5EF4-FFF2-40B4-BE49-F238E27FC236}">
                  <a16:creationId xmlns:a16="http://schemas.microsoft.com/office/drawing/2014/main" id="{E832BD4A-264E-4BD0-CDA5-F2C19533E1EB}"/>
                </a:ext>
              </a:extLst>
            </p:cNvPr>
            <p:cNvSpPr>
              <a:spLocks noChangeShapeType="1"/>
            </p:cNvSpPr>
            <p:nvPr/>
          </p:nvSpPr>
          <p:spPr bwMode="auto">
            <a:xfrm>
              <a:off x="4653295"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 name="Line 299">
              <a:extLst>
                <a:ext uri="{FF2B5EF4-FFF2-40B4-BE49-F238E27FC236}">
                  <a16:creationId xmlns:a16="http://schemas.microsoft.com/office/drawing/2014/main" id="{7DBEC11F-36B6-5D35-6357-75B98AEEA531}"/>
                </a:ext>
              </a:extLst>
            </p:cNvPr>
            <p:cNvSpPr>
              <a:spLocks noChangeShapeType="1"/>
            </p:cNvSpPr>
            <p:nvPr/>
          </p:nvSpPr>
          <p:spPr bwMode="auto">
            <a:xfrm>
              <a:off x="4349669"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 name="Line 300">
              <a:extLst>
                <a:ext uri="{FF2B5EF4-FFF2-40B4-BE49-F238E27FC236}">
                  <a16:creationId xmlns:a16="http://schemas.microsoft.com/office/drawing/2014/main" id="{5473F005-9305-D5D4-5FB1-5384A3271A43}"/>
                </a:ext>
              </a:extLst>
            </p:cNvPr>
            <p:cNvSpPr>
              <a:spLocks noChangeShapeType="1"/>
            </p:cNvSpPr>
            <p:nvPr/>
          </p:nvSpPr>
          <p:spPr bwMode="auto">
            <a:xfrm>
              <a:off x="4044569"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 name="Line 301">
              <a:extLst>
                <a:ext uri="{FF2B5EF4-FFF2-40B4-BE49-F238E27FC236}">
                  <a16:creationId xmlns:a16="http://schemas.microsoft.com/office/drawing/2014/main" id="{B0C901A2-F0AC-9EF5-83C1-AE1AEA2B11F3}"/>
                </a:ext>
              </a:extLst>
            </p:cNvPr>
            <p:cNvSpPr>
              <a:spLocks noChangeShapeType="1"/>
            </p:cNvSpPr>
            <p:nvPr/>
          </p:nvSpPr>
          <p:spPr bwMode="auto">
            <a:xfrm>
              <a:off x="3437317"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 name="Line 302">
              <a:extLst>
                <a:ext uri="{FF2B5EF4-FFF2-40B4-BE49-F238E27FC236}">
                  <a16:creationId xmlns:a16="http://schemas.microsoft.com/office/drawing/2014/main" id="{6A0516D0-0FD0-3740-8C1A-90592225331B}"/>
                </a:ext>
              </a:extLst>
            </p:cNvPr>
            <p:cNvSpPr>
              <a:spLocks noChangeShapeType="1"/>
            </p:cNvSpPr>
            <p:nvPr/>
          </p:nvSpPr>
          <p:spPr bwMode="auto">
            <a:xfrm>
              <a:off x="3132217"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0" name="Line 303">
              <a:extLst>
                <a:ext uri="{FF2B5EF4-FFF2-40B4-BE49-F238E27FC236}">
                  <a16:creationId xmlns:a16="http://schemas.microsoft.com/office/drawing/2014/main" id="{C39D72F8-B993-2982-F5B3-7B9A08A539EE}"/>
                </a:ext>
              </a:extLst>
            </p:cNvPr>
            <p:cNvSpPr>
              <a:spLocks noChangeShapeType="1"/>
            </p:cNvSpPr>
            <p:nvPr/>
          </p:nvSpPr>
          <p:spPr bwMode="auto">
            <a:xfrm>
              <a:off x="2828591"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1" name="Line 304">
              <a:extLst>
                <a:ext uri="{FF2B5EF4-FFF2-40B4-BE49-F238E27FC236}">
                  <a16:creationId xmlns:a16="http://schemas.microsoft.com/office/drawing/2014/main" id="{CCA9BB89-94BA-9945-6CE0-5CBD70D17CC3}"/>
                </a:ext>
              </a:extLst>
            </p:cNvPr>
            <p:cNvSpPr>
              <a:spLocks noChangeShapeType="1"/>
            </p:cNvSpPr>
            <p:nvPr/>
          </p:nvSpPr>
          <p:spPr bwMode="auto">
            <a:xfrm>
              <a:off x="2524965"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2" name="Line 305">
              <a:extLst>
                <a:ext uri="{FF2B5EF4-FFF2-40B4-BE49-F238E27FC236}">
                  <a16:creationId xmlns:a16="http://schemas.microsoft.com/office/drawing/2014/main" id="{BF7BD1F6-AD98-BF0B-4532-FA1BC1F1B017}"/>
                </a:ext>
              </a:extLst>
            </p:cNvPr>
            <p:cNvSpPr>
              <a:spLocks noChangeShapeType="1"/>
            </p:cNvSpPr>
            <p:nvPr/>
          </p:nvSpPr>
          <p:spPr bwMode="auto">
            <a:xfrm>
              <a:off x="2216917"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3" name="Line 306">
              <a:extLst>
                <a:ext uri="{FF2B5EF4-FFF2-40B4-BE49-F238E27FC236}">
                  <a16:creationId xmlns:a16="http://schemas.microsoft.com/office/drawing/2014/main" id="{715B099D-7E26-9445-5993-E439533E7467}"/>
                </a:ext>
              </a:extLst>
            </p:cNvPr>
            <p:cNvSpPr>
              <a:spLocks noChangeShapeType="1"/>
            </p:cNvSpPr>
            <p:nvPr/>
          </p:nvSpPr>
          <p:spPr bwMode="auto">
            <a:xfrm>
              <a:off x="1916239"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 name="Line 307">
              <a:extLst>
                <a:ext uri="{FF2B5EF4-FFF2-40B4-BE49-F238E27FC236}">
                  <a16:creationId xmlns:a16="http://schemas.microsoft.com/office/drawing/2014/main" id="{EB48CAC3-57FE-D186-6434-306D97AF92F2}"/>
                </a:ext>
              </a:extLst>
            </p:cNvPr>
            <p:cNvSpPr>
              <a:spLocks noChangeShapeType="1"/>
            </p:cNvSpPr>
            <p:nvPr/>
          </p:nvSpPr>
          <p:spPr bwMode="auto">
            <a:xfrm>
              <a:off x="1611139"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 name="Line 308">
              <a:extLst>
                <a:ext uri="{FF2B5EF4-FFF2-40B4-BE49-F238E27FC236}">
                  <a16:creationId xmlns:a16="http://schemas.microsoft.com/office/drawing/2014/main" id="{CB3EF0AD-9176-7E42-E820-06080AC720A1}"/>
                </a:ext>
              </a:extLst>
            </p:cNvPr>
            <p:cNvSpPr>
              <a:spLocks noChangeShapeType="1"/>
            </p:cNvSpPr>
            <p:nvPr/>
          </p:nvSpPr>
          <p:spPr bwMode="auto">
            <a:xfrm>
              <a:off x="1304566" y="49229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 name="Line 313">
              <a:extLst>
                <a:ext uri="{FF2B5EF4-FFF2-40B4-BE49-F238E27FC236}">
                  <a16:creationId xmlns:a16="http://schemas.microsoft.com/office/drawing/2014/main" id="{D5964803-50BF-2835-68D1-A3916187D6B2}"/>
                </a:ext>
              </a:extLst>
            </p:cNvPr>
            <p:cNvSpPr>
              <a:spLocks noChangeShapeType="1"/>
            </p:cNvSpPr>
            <p:nvPr/>
          </p:nvSpPr>
          <p:spPr bwMode="auto">
            <a:xfrm>
              <a:off x="1334044" y="2162346"/>
              <a:ext cx="45692" cy="0"/>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 name="Line 314">
              <a:extLst>
                <a:ext uri="{FF2B5EF4-FFF2-40B4-BE49-F238E27FC236}">
                  <a16:creationId xmlns:a16="http://schemas.microsoft.com/office/drawing/2014/main" id="{359167B2-CEA5-A701-89C2-A7061975B0F4}"/>
                </a:ext>
              </a:extLst>
            </p:cNvPr>
            <p:cNvSpPr>
              <a:spLocks noChangeShapeType="1"/>
            </p:cNvSpPr>
            <p:nvPr/>
          </p:nvSpPr>
          <p:spPr bwMode="auto">
            <a:xfrm>
              <a:off x="1334044" y="2222777"/>
              <a:ext cx="45692"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8" name="Line 315">
              <a:extLst>
                <a:ext uri="{FF2B5EF4-FFF2-40B4-BE49-F238E27FC236}">
                  <a16:creationId xmlns:a16="http://schemas.microsoft.com/office/drawing/2014/main" id="{86DA3148-44DC-AA51-6450-268A2030CB1F}"/>
                </a:ext>
              </a:extLst>
            </p:cNvPr>
            <p:cNvSpPr>
              <a:spLocks noChangeShapeType="1"/>
            </p:cNvSpPr>
            <p:nvPr/>
          </p:nvSpPr>
          <p:spPr bwMode="auto">
            <a:xfrm flipV="1">
              <a:off x="1356152" y="2162346"/>
              <a:ext cx="0" cy="30953"/>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9" name="Line 316">
              <a:extLst>
                <a:ext uri="{FF2B5EF4-FFF2-40B4-BE49-F238E27FC236}">
                  <a16:creationId xmlns:a16="http://schemas.microsoft.com/office/drawing/2014/main" id="{D3DC2766-9863-5C35-4DBA-621BEE24E53A}"/>
                </a:ext>
              </a:extLst>
            </p:cNvPr>
            <p:cNvSpPr>
              <a:spLocks noChangeShapeType="1"/>
            </p:cNvSpPr>
            <p:nvPr/>
          </p:nvSpPr>
          <p:spPr bwMode="auto">
            <a:xfrm>
              <a:off x="1356152" y="2193299"/>
              <a:ext cx="0" cy="29478"/>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60" name="Line 317">
              <a:extLst>
                <a:ext uri="{FF2B5EF4-FFF2-40B4-BE49-F238E27FC236}">
                  <a16:creationId xmlns:a16="http://schemas.microsoft.com/office/drawing/2014/main" id="{DC8125B5-4071-F8F3-8F75-E72A77C44D97}"/>
                </a:ext>
              </a:extLst>
            </p:cNvPr>
            <p:cNvSpPr>
              <a:spLocks noChangeShapeType="1"/>
            </p:cNvSpPr>
            <p:nvPr/>
          </p:nvSpPr>
          <p:spPr bwMode="auto">
            <a:xfrm>
              <a:off x="1437218" y="2162346"/>
              <a:ext cx="42744" cy="0"/>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61" name="Line 318">
              <a:extLst>
                <a:ext uri="{FF2B5EF4-FFF2-40B4-BE49-F238E27FC236}">
                  <a16:creationId xmlns:a16="http://schemas.microsoft.com/office/drawing/2014/main" id="{B2E7A305-1DF3-F789-E8E4-65D73D818136}"/>
                </a:ext>
              </a:extLst>
            </p:cNvPr>
            <p:cNvSpPr>
              <a:spLocks noChangeShapeType="1"/>
            </p:cNvSpPr>
            <p:nvPr/>
          </p:nvSpPr>
          <p:spPr bwMode="auto">
            <a:xfrm>
              <a:off x="1437218" y="2222777"/>
              <a:ext cx="42744"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62" name="Line 319">
              <a:extLst>
                <a:ext uri="{FF2B5EF4-FFF2-40B4-BE49-F238E27FC236}">
                  <a16:creationId xmlns:a16="http://schemas.microsoft.com/office/drawing/2014/main" id="{F9551B90-EC8E-0B77-5C94-B7221845C24B}"/>
                </a:ext>
              </a:extLst>
            </p:cNvPr>
            <p:cNvSpPr>
              <a:spLocks noChangeShapeType="1"/>
            </p:cNvSpPr>
            <p:nvPr/>
          </p:nvSpPr>
          <p:spPr bwMode="auto">
            <a:xfrm flipV="1">
              <a:off x="1456378" y="2162346"/>
              <a:ext cx="0" cy="30953"/>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63" name="Line 320">
              <a:extLst>
                <a:ext uri="{FF2B5EF4-FFF2-40B4-BE49-F238E27FC236}">
                  <a16:creationId xmlns:a16="http://schemas.microsoft.com/office/drawing/2014/main" id="{D3C2A386-98B5-3013-57D7-C549A86F4F63}"/>
                </a:ext>
              </a:extLst>
            </p:cNvPr>
            <p:cNvSpPr>
              <a:spLocks noChangeShapeType="1"/>
            </p:cNvSpPr>
            <p:nvPr/>
          </p:nvSpPr>
          <p:spPr bwMode="auto">
            <a:xfrm>
              <a:off x="1456378" y="2193299"/>
              <a:ext cx="0" cy="29478"/>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8" name="Line 321">
              <a:extLst>
                <a:ext uri="{FF2B5EF4-FFF2-40B4-BE49-F238E27FC236}">
                  <a16:creationId xmlns:a16="http://schemas.microsoft.com/office/drawing/2014/main" id="{2B07B3BD-C2BC-6880-FD2F-487052C91A08}"/>
                </a:ext>
              </a:extLst>
            </p:cNvPr>
            <p:cNvSpPr>
              <a:spLocks noChangeShapeType="1"/>
            </p:cNvSpPr>
            <p:nvPr/>
          </p:nvSpPr>
          <p:spPr bwMode="auto">
            <a:xfrm>
              <a:off x="1589030" y="2129920"/>
              <a:ext cx="42744" cy="0"/>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9" name="Line 322">
              <a:extLst>
                <a:ext uri="{FF2B5EF4-FFF2-40B4-BE49-F238E27FC236}">
                  <a16:creationId xmlns:a16="http://schemas.microsoft.com/office/drawing/2014/main" id="{281BCB15-219E-452C-632D-723610178C47}"/>
                </a:ext>
              </a:extLst>
            </p:cNvPr>
            <p:cNvSpPr>
              <a:spLocks noChangeShapeType="1"/>
            </p:cNvSpPr>
            <p:nvPr/>
          </p:nvSpPr>
          <p:spPr bwMode="auto">
            <a:xfrm>
              <a:off x="1589030" y="2193299"/>
              <a:ext cx="42744"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0" name="Line 323">
              <a:extLst>
                <a:ext uri="{FF2B5EF4-FFF2-40B4-BE49-F238E27FC236}">
                  <a16:creationId xmlns:a16="http://schemas.microsoft.com/office/drawing/2014/main" id="{5D5ED11B-4AB0-6587-BBC7-770E7EFA1B51}"/>
                </a:ext>
              </a:extLst>
            </p:cNvPr>
            <p:cNvSpPr>
              <a:spLocks noChangeShapeType="1"/>
            </p:cNvSpPr>
            <p:nvPr/>
          </p:nvSpPr>
          <p:spPr bwMode="auto">
            <a:xfrm flipV="1">
              <a:off x="1611139" y="2129920"/>
              <a:ext cx="0" cy="32426"/>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1" name="Line 324">
              <a:extLst>
                <a:ext uri="{FF2B5EF4-FFF2-40B4-BE49-F238E27FC236}">
                  <a16:creationId xmlns:a16="http://schemas.microsoft.com/office/drawing/2014/main" id="{BC463066-2C3C-1D97-609B-44831022604E}"/>
                </a:ext>
              </a:extLst>
            </p:cNvPr>
            <p:cNvSpPr>
              <a:spLocks noChangeShapeType="1"/>
            </p:cNvSpPr>
            <p:nvPr/>
          </p:nvSpPr>
          <p:spPr bwMode="auto">
            <a:xfrm>
              <a:off x="1611139" y="2162346"/>
              <a:ext cx="0" cy="30953"/>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2" name="Line 325">
              <a:extLst>
                <a:ext uri="{FF2B5EF4-FFF2-40B4-BE49-F238E27FC236}">
                  <a16:creationId xmlns:a16="http://schemas.microsoft.com/office/drawing/2014/main" id="{107D44B8-B89F-152C-6123-4CC584295DE7}"/>
                </a:ext>
              </a:extLst>
            </p:cNvPr>
            <p:cNvSpPr>
              <a:spLocks noChangeShapeType="1"/>
            </p:cNvSpPr>
            <p:nvPr/>
          </p:nvSpPr>
          <p:spPr bwMode="auto">
            <a:xfrm>
              <a:off x="1892656" y="2129920"/>
              <a:ext cx="42744" cy="0"/>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3" name="Line 326">
              <a:extLst>
                <a:ext uri="{FF2B5EF4-FFF2-40B4-BE49-F238E27FC236}">
                  <a16:creationId xmlns:a16="http://schemas.microsoft.com/office/drawing/2014/main" id="{4C74FADD-81F2-7449-F329-F617B1A13F10}"/>
                </a:ext>
              </a:extLst>
            </p:cNvPr>
            <p:cNvSpPr>
              <a:spLocks noChangeShapeType="1"/>
            </p:cNvSpPr>
            <p:nvPr/>
          </p:nvSpPr>
          <p:spPr bwMode="auto">
            <a:xfrm>
              <a:off x="1892656" y="2193299"/>
              <a:ext cx="42744"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4" name="Line 327">
              <a:extLst>
                <a:ext uri="{FF2B5EF4-FFF2-40B4-BE49-F238E27FC236}">
                  <a16:creationId xmlns:a16="http://schemas.microsoft.com/office/drawing/2014/main" id="{7A073F59-72ED-8271-E523-0FA99E28C9B5}"/>
                </a:ext>
              </a:extLst>
            </p:cNvPr>
            <p:cNvSpPr>
              <a:spLocks noChangeShapeType="1"/>
            </p:cNvSpPr>
            <p:nvPr/>
          </p:nvSpPr>
          <p:spPr bwMode="auto">
            <a:xfrm flipV="1">
              <a:off x="1916239" y="2129920"/>
              <a:ext cx="0" cy="32426"/>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5" name="Line 328">
              <a:extLst>
                <a:ext uri="{FF2B5EF4-FFF2-40B4-BE49-F238E27FC236}">
                  <a16:creationId xmlns:a16="http://schemas.microsoft.com/office/drawing/2014/main" id="{713C15C2-077B-B318-A103-9E9CE818AE27}"/>
                </a:ext>
              </a:extLst>
            </p:cNvPr>
            <p:cNvSpPr>
              <a:spLocks noChangeShapeType="1"/>
            </p:cNvSpPr>
            <p:nvPr/>
          </p:nvSpPr>
          <p:spPr bwMode="auto">
            <a:xfrm>
              <a:off x="1916239" y="2162346"/>
              <a:ext cx="0" cy="30953"/>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6" name="Line 329">
              <a:extLst>
                <a:ext uri="{FF2B5EF4-FFF2-40B4-BE49-F238E27FC236}">
                  <a16:creationId xmlns:a16="http://schemas.microsoft.com/office/drawing/2014/main" id="{9A7BA7C2-BDE2-E76D-9D4D-BF6EE5D9D8AA}"/>
                </a:ext>
              </a:extLst>
            </p:cNvPr>
            <p:cNvSpPr>
              <a:spLocks noChangeShapeType="1"/>
            </p:cNvSpPr>
            <p:nvPr/>
          </p:nvSpPr>
          <p:spPr bwMode="auto">
            <a:xfrm>
              <a:off x="2197757" y="2129920"/>
              <a:ext cx="42744" cy="0"/>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7" name="Line 330">
              <a:extLst>
                <a:ext uri="{FF2B5EF4-FFF2-40B4-BE49-F238E27FC236}">
                  <a16:creationId xmlns:a16="http://schemas.microsoft.com/office/drawing/2014/main" id="{740329C1-B447-318E-00A6-EA31E1FDBF3D}"/>
                </a:ext>
              </a:extLst>
            </p:cNvPr>
            <p:cNvSpPr>
              <a:spLocks noChangeShapeType="1"/>
            </p:cNvSpPr>
            <p:nvPr/>
          </p:nvSpPr>
          <p:spPr bwMode="auto">
            <a:xfrm>
              <a:off x="2197757" y="2193299"/>
              <a:ext cx="42744"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8" name="Line 331">
              <a:extLst>
                <a:ext uri="{FF2B5EF4-FFF2-40B4-BE49-F238E27FC236}">
                  <a16:creationId xmlns:a16="http://schemas.microsoft.com/office/drawing/2014/main" id="{565D7D32-C6DA-4174-08A5-A24B2BA9C25A}"/>
                </a:ext>
              </a:extLst>
            </p:cNvPr>
            <p:cNvSpPr>
              <a:spLocks noChangeShapeType="1"/>
            </p:cNvSpPr>
            <p:nvPr/>
          </p:nvSpPr>
          <p:spPr bwMode="auto">
            <a:xfrm flipV="1">
              <a:off x="2216917" y="2129920"/>
              <a:ext cx="0" cy="32426"/>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9" name="Line 332">
              <a:extLst>
                <a:ext uri="{FF2B5EF4-FFF2-40B4-BE49-F238E27FC236}">
                  <a16:creationId xmlns:a16="http://schemas.microsoft.com/office/drawing/2014/main" id="{5D8A4414-0021-E0DA-E5D3-7EBD543349B6}"/>
                </a:ext>
              </a:extLst>
            </p:cNvPr>
            <p:cNvSpPr>
              <a:spLocks noChangeShapeType="1"/>
            </p:cNvSpPr>
            <p:nvPr/>
          </p:nvSpPr>
          <p:spPr bwMode="auto">
            <a:xfrm>
              <a:off x="2216917" y="2162346"/>
              <a:ext cx="0" cy="30953"/>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0" name="Line 333">
              <a:extLst>
                <a:ext uri="{FF2B5EF4-FFF2-40B4-BE49-F238E27FC236}">
                  <a16:creationId xmlns:a16="http://schemas.microsoft.com/office/drawing/2014/main" id="{6781D945-525A-753B-A372-1975274ECC73}"/>
                </a:ext>
              </a:extLst>
            </p:cNvPr>
            <p:cNvSpPr>
              <a:spLocks noChangeShapeType="1"/>
            </p:cNvSpPr>
            <p:nvPr/>
          </p:nvSpPr>
          <p:spPr bwMode="auto">
            <a:xfrm>
              <a:off x="2501383" y="2129920"/>
              <a:ext cx="42744" cy="0"/>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1" name="Line 334">
              <a:extLst>
                <a:ext uri="{FF2B5EF4-FFF2-40B4-BE49-F238E27FC236}">
                  <a16:creationId xmlns:a16="http://schemas.microsoft.com/office/drawing/2014/main" id="{A4D31317-2D26-3882-1AED-D6F42E1B480F}"/>
                </a:ext>
              </a:extLst>
            </p:cNvPr>
            <p:cNvSpPr>
              <a:spLocks noChangeShapeType="1"/>
            </p:cNvSpPr>
            <p:nvPr/>
          </p:nvSpPr>
          <p:spPr bwMode="auto">
            <a:xfrm>
              <a:off x="2501383" y="2193299"/>
              <a:ext cx="42744"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2" name="Line 335">
              <a:extLst>
                <a:ext uri="{FF2B5EF4-FFF2-40B4-BE49-F238E27FC236}">
                  <a16:creationId xmlns:a16="http://schemas.microsoft.com/office/drawing/2014/main" id="{886A5425-B00B-92BC-0E40-430C61C57070}"/>
                </a:ext>
              </a:extLst>
            </p:cNvPr>
            <p:cNvSpPr>
              <a:spLocks noChangeShapeType="1"/>
            </p:cNvSpPr>
            <p:nvPr/>
          </p:nvSpPr>
          <p:spPr bwMode="auto">
            <a:xfrm flipV="1">
              <a:off x="2524965" y="2129920"/>
              <a:ext cx="0" cy="32426"/>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3" name="Line 336">
              <a:extLst>
                <a:ext uri="{FF2B5EF4-FFF2-40B4-BE49-F238E27FC236}">
                  <a16:creationId xmlns:a16="http://schemas.microsoft.com/office/drawing/2014/main" id="{3A24B305-6AD1-A4DD-D492-7B0EA76CF2D3}"/>
                </a:ext>
              </a:extLst>
            </p:cNvPr>
            <p:cNvSpPr>
              <a:spLocks noChangeShapeType="1"/>
            </p:cNvSpPr>
            <p:nvPr/>
          </p:nvSpPr>
          <p:spPr bwMode="auto">
            <a:xfrm>
              <a:off x="2524965" y="2162346"/>
              <a:ext cx="0" cy="30953"/>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4" name="Line 337">
              <a:extLst>
                <a:ext uri="{FF2B5EF4-FFF2-40B4-BE49-F238E27FC236}">
                  <a16:creationId xmlns:a16="http://schemas.microsoft.com/office/drawing/2014/main" id="{648EC549-B23F-2087-185C-7A0E8AC52614}"/>
                </a:ext>
              </a:extLst>
            </p:cNvPr>
            <p:cNvSpPr>
              <a:spLocks noChangeShapeType="1"/>
            </p:cNvSpPr>
            <p:nvPr/>
          </p:nvSpPr>
          <p:spPr bwMode="auto">
            <a:xfrm>
              <a:off x="2805009" y="2129920"/>
              <a:ext cx="42744" cy="0"/>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5" name="Line 338">
              <a:extLst>
                <a:ext uri="{FF2B5EF4-FFF2-40B4-BE49-F238E27FC236}">
                  <a16:creationId xmlns:a16="http://schemas.microsoft.com/office/drawing/2014/main" id="{0EC30A72-7381-826F-1140-CAFACBC28F03}"/>
                </a:ext>
              </a:extLst>
            </p:cNvPr>
            <p:cNvSpPr>
              <a:spLocks noChangeShapeType="1"/>
            </p:cNvSpPr>
            <p:nvPr/>
          </p:nvSpPr>
          <p:spPr bwMode="auto">
            <a:xfrm>
              <a:off x="2805009" y="2193299"/>
              <a:ext cx="42744"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6" name="Line 339">
              <a:extLst>
                <a:ext uri="{FF2B5EF4-FFF2-40B4-BE49-F238E27FC236}">
                  <a16:creationId xmlns:a16="http://schemas.microsoft.com/office/drawing/2014/main" id="{B3321E78-1766-B6A3-BFF0-B0AEE3D0827E}"/>
                </a:ext>
              </a:extLst>
            </p:cNvPr>
            <p:cNvSpPr>
              <a:spLocks noChangeShapeType="1"/>
            </p:cNvSpPr>
            <p:nvPr/>
          </p:nvSpPr>
          <p:spPr bwMode="auto">
            <a:xfrm flipV="1">
              <a:off x="2828591" y="2129920"/>
              <a:ext cx="0" cy="32426"/>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7" name="Line 340">
              <a:extLst>
                <a:ext uri="{FF2B5EF4-FFF2-40B4-BE49-F238E27FC236}">
                  <a16:creationId xmlns:a16="http://schemas.microsoft.com/office/drawing/2014/main" id="{C18F3AD4-AC2A-9C63-C7B2-18C0ADAE086D}"/>
                </a:ext>
              </a:extLst>
            </p:cNvPr>
            <p:cNvSpPr>
              <a:spLocks noChangeShapeType="1"/>
            </p:cNvSpPr>
            <p:nvPr/>
          </p:nvSpPr>
          <p:spPr bwMode="auto">
            <a:xfrm>
              <a:off x="2828591" y="2162346"/>
              <a:ext cx="0" cy="30953"/>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8" name="Line 341">
              <a:extLst>
                <a:ext uri="{FF2B5EF4-FFF2-40B4-BE49-F238E27FC236}">
                  <a16:creationId xmlns:a16="http://schemas.microsoft.com/office/drawing/2014/main" id="{05D1518A-E7E3-8FF7-2E60-1AC5C2E604E0}"/>
                </a:ext>
              </a:extLst>
            </p:cNvPr>
            <p:cNvSpPr>
              <a:spLocks noChangeShapeType="1"/>
            </p:cNvSpPr>
            <p:nvPr/>
          </p:nvSpPr>
          <p:spPr bwMode="auto">
            <a:xfrm>
              <a:off x="3110108" y="2129920"/>
              <a:ext cx="42744" cy="0"/>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9" name="Line 342">
              <a:extLst>
                <a:ext uri="{FF2B5EF4-FFF2-40B4-BE49-F238E27FC236}">
                  <a16:creationId xmlns:a16="http://schemas.microsoft.com/office/drawing/2014/main" id="{628258FA-43EB-E04C-FE2D-C3684E3DFE06}"/>
                </a:ext>
              </a:extLst>
            </p:cNvPr>
            <p:cNvSpPr>
              <a:spLocks noChangeShapeType="1"/>
            </p:cNvSpPr>
            <p:nvPr/>
          </p:nvSpPr>
          <p:spPr bwMode="auto">
            <a:xfrm>
              <a:off x="3110108" y="2193299"/>
              <a:ext cx="42744"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0" name="Line 343">
              <a:extLst>
                <a:ext uri="{FF2B5EF4-FFF2-40B4-BE49-F238E27FC236}">
                  <a16:creationId xmlns:a16="http://schemas.microsoft.com/office/drawing/2014/main" id="{7FFC58EB-EEDB-3F75-F83D-0E8C7C6EB321}"/>
                </a:ext>
              </a:extLst>
            </p:cNvPr>
            <p:cNvSpPr>
              <a:spLocks noChangeShapeType="1"/>
            </p:cNvSpPr>
            <p:nvPr/>
          </p:nvSpPr>
          <p:spPr bwMode="auto">
            <a:xfrm flipV="1">
              <a:off x="3132217" y="2129920"/>
              <a:ext cx="0" cy="32426"/>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1" name="Line 344">
              <a:extLst>
                <a:ext uri="{FF2B5EF4-FFF2-40B4-BE49-F238E27FC236}">
                  <a16:creationId xmlns:a16="http://schemas.microsoft.com/office/drawing/2014/main" id="{E980548D-0D50-8F06-FAB3-E59331790B53}"/>
                </a:ext>
              </a:extLst>
            </p:cNvPr>
            <p:cNvSpPr>
              <a:spLocks noChangeShapeType="1"/>
            </p:cNvSpPr>
            <p:nvPr/>
          </p:nvSpPr>
          <p:spPr bwMode="auto">
            <a:xfrm>
              <a:off x="3132217" y="2162346"/>
              <a:ext cx="0" cy="30953"/>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2" name="Line 345">
              <a:extLst>
                <a:ext uri="{FF2B5EF4-FFF2-40B4-BE49-F238E27FC236}">
                  <a16:creationId xmlns:a16="http://schemas.microsoft.com/office/drawing/2014/main" id="{8EBEF797-CD24-3D32-3C60-96EF886BECD9}"/>
                </a:ext>
              </a:extLst>
            </p:cNvPr>
            <p:cNvSpPr>
              <a:spLocks noChangeShapeType="1"/>
            </p:cNvSpPr>
            <p:nvPr/>
          </p:nvSpPr>
          <p:spPr bwMode="auto">
            <a:xfrm>
              <a:off x="3413734" y="2066542"/>
              <a:ext cx="45692"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3" name="Line 346">
              <a:extLst>
                <a:ext uri="{FF2B5EF4-FFF2-40B4-BE49-F238E27FC236}">
                  <a16:creationId xmlns:a16="http://schemas.microsoft.com/office/drawing/2014/main" id="{17091202-899D-FAE2-C2CB-16C8A8CBC4EA}"/>
                </a:ext>
              </a:extLst>
            </p:cNvPr>
            <p:cNvSpPr>
              <a:spLocks noChangeShapeType="1"/>
            </p:cNvSpPr>
            <p:nvPr/>
          </p:nvSpPr>
          <p:spPr bwMode="auto">
            <a:xfrm>
              <a:off x="3413734" y="2129920"/>
              <a:ext cx="45692"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4" name="Line 347">
              <a:extLst>
                <a:ext uri="{FF2B5EF4-FFF2-40B4-BE49-F238E27FC236}">
                  <a16:creationId xmlns:a16="http://schemas.microsoft.com/office/drawing/2014/main" id="{ECCE1E9A-2243-4537-E35D-830D43BD4E32}"/>
                </a:ext>
              </a:extLst>
            </p:cNvPr>
            <p:cNvSpPr>
              <a:spLocks noChangeShapeType="1"/>
            </p:cNvSpPr>
            <p:nvPr/>
          </p:nvSpPr>
          <p:spPr bwMode="auto">
            <a:xfrm flipV="1">
              <a:off x="3437317" y="2066542"/>
              <a:ext cx="0" cy="32426"/>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5" name="Line 348">
              <a:extLst>
                <a:ext uri="{FF2B5EF4-FFF2-40B4-BE49-F238E27FC236}">
                  <a16:creationId xmlns:a16="http://schemas.microsoft.com/office/drawing/2014/main" id="{AFA4AFF0-EDD3-C24F-7032-F389D1C38D62}"/>
                </a:ext>
              </a:extLst>
            </p:cNvPr>
            <p:cNvSpPr>
              <a:spLocks noChangeShapeType="1"/>
            </p:cNvSpPr>
            <p:nvPr/>
          </p:nvSpPr>
          <p:spPr bwMode="auto">
            <a:xfrm>
              <a:off x="3437317" y="2098968"/>
              <a:ext cx="0" cy="30953"/>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6" name="Line 349">
              <a:extLst>
                <a:ext uri="{FF2B5EF4-FFF2-40B4-BE49-F238E27FC236}">
                  <a16:creationId xmlns:a16="http://schemas.microsoft.com/office/drawing/2014/main" id="{4B1C8A80-D598-A1E6-6F36-E1545A2FBC37}"/>
                </a:ext>
              </a:extLst>
            </p:cNvPr>
            <p:cNvSpPr>
              <a:spLocks noChangeShapeType="1"/>
            </p:cNvSpPr>
            <p:nvPr/>
          </p:nvSpPr>
          <p:spPr bwMode="auto">
            <a:xfrm>
              <a:off x="3959082" y="3929567"/>
              <a:ext cx="42744"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7" name="Line 350">
              <a:extLst>
                <a:ext uri="{FF2B5EF4-FFF2-40B4-BE49-F238E27FC236}">
                  <a16:creationId xmlns:a16="http://schemas.microsoft.com/office/drawing/2014/main" id="{BADE1706-88B1-348D-5978-7D7CBEC76D2C}"/>
                </a:ext>
              </a:extLst>
            </p:cNvPr>
            <p:cNvSpPr>
              <a:spLocks noChangeShapeType="1"/>
            </p:cNvSpPr>
            <p:nvPr/>
          </p:nvSpPr>
          <p:spPr bwMode="auto">
            <a:xfrm>
              <a:off x="3959082" y="3989997"/>
              <a:ext cx="42744"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8" name="Line 351">
              <a:extLst>
                <a:ext uri="{FF2B5EF4-FFF2-40B4-BE49-F238E27FC236}">
                  <a16:creationId xmlns:a16="http://schemas.microsoft.com/office/drawing/2014/main" id="{7F311737-2BF9-2321-A65A-583637AC1A74}"/>
                </a:ext>
              </a:extLst>
            </p:cNvPr>
            <p:cNvSpPr>
              <a:spLocks noChangeShapeType="1"/>
            </p:cNvSpPr>
            <p:nvPr/>
          </p:nvSpPr>
          <p:spPr bwMode="auto">
            <a:xfrm flipV="1">
              <a:off x="3981191" y="3929567"/>
              <a:ext cx="0" cy="29478"/>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9" name="Line 352">
              <a:extLst>
                <a:ext uri="{FF2B5EF4-FFF2-40B4-BE49-F238E27FC236}">
                  <a16:creationId xmlns:a16="http://schemas.microsoft.com/office/drawing/2014/main" id="{CB6B33E5-EBCC-C7E4-059B-7C01BFF699D8}"/>
                </a:ext>
              </a:extLst>
            </p:cNvPr>
            <p:cNvSpPr>
              <a:spLocks noChangeShapeType="1"/>
            </p:cNvSpPr>
            <p:nvPr/>
          </p:nvSpPr>
          <p:spPr bwMode="auto">
            <a:xfrm>
              <a:off x="3981191" y="3959046"/>
              <a:ext cx="0" cy="30953"/>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0" name="Line 353">
              <a:extLst>
                <a:ext uri="{FF2B5EF4-FFF2-40B4-BE49-F238E27FC236}">
                  <a16:creationId xmlns:a16="http://schemas.microsoft.com/office/drawing/2014/main" id="{54835DA1-EAF9-2015-EB61-B981E133D817}"/>
                </a:ext>
              </a:extLst>
            </p:cNvPr>
            <p:cNvSpPr>
              <a:spLocks noChangeShapeType="1"/>
            </p:cNvSpPr>
            <p:nvPr/>
          </p:nvSpPr>
          <p:spPr bwMode="auto">
            <a:xfrm>
              <a:off x="4110896" y="3929567"/>
              <a:ext cx="45692"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1" name="Line 354">
              <a:extLst>
                <a:ext uri="{FF2B5EF4-FFF2-40B4-BE49-F238E27FC236}">
                  <a16:creationId xmlns:a16="http://schemas.microsoft.com/office/drawing/2014/main" id="{D5026630-9110-D523-F38A-C77FA31F6046}"/>
                </a:ext>
              </a:extLst>
            </p:cNvPr>
            <p:cNvSpPr>
              <a:spLocks noChangeShapeType="1"/>
            </p:cNvSpPr>
            <p:nvPr/>
          </p:nvSpPr>
          <p:spPr bwMode="auto">
            <a:xfrm>
              <a:off x="4110896" y="3989997"/>
              <a:ext cx="45692"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2" name="Line 355">
              <a:extLst>
                <a:ext uri="{FF2B5EF4-FFF2-40B4-BE49-F238E27FC236}">
                  <a16:creationId xmlns:a16="http://schemas.microsoft.com/office/drawing/2014/main" id="{11457D86-E048-0771-14B5-13A8D5A62FC5}"/>
                </a:ext>
              </a:extLst>
            </p:cNvPr>
            <p:cNvSpPr>
              <a:spLocks noChangeShapeType="1"/>
            </p:cNvSpPr>
            <p:nvPr/>
          </p:nvSpPr>
          <p:spPr bwMode="auto">
            <a:xfrm flipV="1">
              <a:off x="4134478" y="3929567"/>
              <a:ext cx="0" cy="29478"/>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3" name="Line 356">
              <a:extLst>
                <a:ext uri="{FF2B5EF4-FFF2-40B4-BE49-F238E27FC236}">
                  <a16:creationId xmlns:a16="http://schemas.microsoft.com/office/drawing/2014/main" id="{DE3DD80F-EF4F-5801-D520-64EF4206A380}"/>
                </a:ext>
              </a:extLst>
            </p:cNvPr>
            <p:cNvSpPr>
              <a:spLocks noChangeShapeType="1"/>
            </p:cNvSpPr>
            <p:nvPr/>
          </p:nvSpPr>
          <p:spPr bwMode="auto">
            <a:xfrm>
              <a:off x="4134478" y="3959046"/>
              <a:ext cx="0" cy="30953"/>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4" name="Line 357">
              <a:extLst>
                <a:ext uri="{FF2B5EF4-FFF2-40B4-BE49-F238E27FC236}">
                  <a16:creationId xmlns:a16="http://schemas.microsoft.com/office/drawing/2014/main" id="{679CE97E-B2AD-F875-5864-B2E21F9607D5}"/>
                </a:ext>
              </a:extLst>
            </p:cNvPr>
            <p:cNvSpPr>
              <a:spLocks noChangeShapeType="1"/>
            </p:cNvSpPr>
            <p:nvPr/>
          </p:nvSpPr>
          <p:spPr bwMode="auto">
            <a:xfrm>
              <a:off x="4414522" y="3959046"/>
              <a:ext cx="44217" cy="0"/>
            </a:xfrm>
            <a:prstGeom prst="line">
              <a:avLst/>
            </a:prstGeom>
            <a:noFill/>
            <a:ln w="6350">
              <a:solidFill>
                <a:srgbClr val="057DC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5" name="Line 358">
              <a:extLst>
                <a:ext uri="{FF2B5EF4-FFF2-40B4-BE49-F238E27FC236}">
                  <a16:creationId xmlns:a16="http://schemas.microsoft.com/office/drawing/2014/main" id="{5B0C3F20-6AC6-6363-9118-E0839C9693A7}"/>
                </a:ext>
              </a:extLst>
            </p:cNvPr>
            <p:cNvSpPr>
              <a:spLocks noChangeShapeType="1"/>
            </p:cNvSpPr>
            <p:nvPr/>
          </p:nvSpPr>
          <p:spPr bwMode="auto">
            <a:xfrm>
              <a:off x="4414522" y="4022423"/>
              <a:ext cx="44217" cy="0"/>
            </a:xfrm>
            <a:prstGeom prst="line">
              <a:avLst/>
            </a:prstGeom>
            <a:noFill/>
            <a:ln w="6350">
              <a:solidFill>
                <a:srgbClr val="057DC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6" name="Line 359">
              <a:extLst>
                <a:ext uri="{FF2B5EF4-FFF2-40B4-BE49-F238E27FC236}">
                  <a16:creationId xmlns:a16="http://schemas.microsoft.com/office/drawing/2014/main" id="{E133244A-9AD6-8674-1D76-7AF58B6891B4}"/>
                </a:ext>
              </a:extLst>
            </p:cNvPr>
            <p:cNvSpPr>
              <a:spLocks noChangeShapeType="1"/>
            </p:cNvSpPr>
            <p:nvPr/>
          </p:nvSpPr>
          <p:spPr bwMode="auto">
            <a:xfrm flipV="1">
              <a:off x="4438104" y="3959046"/>
              <a:ext cx="0" cy="30953"/>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7" name="Line 360">
              <a:extLst>
                <a:ext uri="{FF2B5EF4-FFF2-40B4-BE49-F238E27FC236}">
                  <a16:creationId xmlns:a16="http://schemas.microsoft.com/office/drawing/2014/main" id="{F8F41652-7AC5-C875-5EC2-F87928C7835A}"/>
                </a:ext>
              </a:extLst>
            </p:cNvPr>
            <p:cNvSpPr>
              <a:spLocks noChangeShapeType="1"/>
            </p:cNvSpPr>
            <p:nvPr/>
          </p:nvSpPr>
          <p:spPr bwMode="auto">
            <a:xfrm>
              <a:off x="4438104" y="3989997"/>
              <a:ext cx="0" cy="32426"/>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8" name="Line 361">
              <a:extLst>
                <a:ext uri="{FF2B5EF4-FFF2-40B4-BE49-F238E27FC236}">
                  <a16:creationId xmlns:a16="http://schemas.microsoft.com/office/drawing/2014/main" id="{C264FA37-2C07-B3C5-82F0-300FBE475EEA}"/>
                </a:ext>
              </a:extLst>
            </p:cNvPr>
            <p:cNvSpPr>
              <a:spLocks noChangeShapeType="1"/>
            </p:cNvSpPr>
            <p:nvPr/>
          </p:nvSpPr>
          <p:spPr bwMode="auto">
            <a:xfrm>
              <a:off x="4719621" y="3959046"/>
              <a:ext cx="42744"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9" name="Line 362">
              <a:extLst>
                <a:ext uri="{FF2B5EF4-FFF2-40B4-BE49-F238E27FC236}">
                  <a16:creationId xmlns:a16="http://schemas.microsoft.com/office/drawing/2014/main" id="{F8A8D23E-7C07-3E5D-D599-59AD478ADF73}"/>
                </a:ext>
              </a:extLst>
            </p:cNvPr>
            <p:cNvSpPr>
              <a:spLocks noChangeShapeType="1"/>
            </p:cNvSpPr>
            <p:nvPr/>
          </p:nvSpPr>
          <p:spPr bwMode="auto">
            <a:xfrm>
              <a:off x="4719621" y="4022423"/>
              <a:ext cx="42744"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0" name="Line 363">
              <a:extLst>
                <a:ext uri="{FF2B5EF4-FFF2-40B4-BE49-F238E27FC236}">
                  <a16:creationId xmlns:a16="http://schemas.microsoft.com/office/drawing/2014/main" id="{FF372229-8024-389D-F9DB-7A5A177EEC2E}"/>
                </a:ext>
              </a:extLst>
            </p:cNvPr>
            <p:cNvSpPr>
              <a:spLocks noChangeShapeType="1"/>
            </p:cNvSpPr>
            <p:nvPr/>
          </p:nvSpPr>
          <p:spPr bwMode="auto">
            <a:xfrm flipV="1">
              <a:off x="4741730" y="3959046"/>
              <a:ext cx="0" cy="30953"/>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1" name="Line 364">
              <a:extLst>
                <a:ext uri="{FF2B5EF4-FFF2-40B4-BE49-F238E27FC236}">
                  <a16:creationId xmlns:a16="http://schemas.microsoft.com/office/drawing/2014/main" id="{748E97B6-BAE4-C1E2-C429-D2081490D093}"/>
                </a:ext>
              </a:extLst>
            </p:cNvPr>
            <p:cNvSpPr>
              <a:spLocks noChangeShapeType="1"/>
            </p:cNvSpPr>
            <p:nvPr/>
          </p:nvSpPr>
          <p:spPr bwMode="auto">
            <a:xfrm>
              <a:off x="4741730" y="3989997"/>
              <a:ext cx="0" cy="32426"/>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2" name="Line 365">
              <a:extLst>
                <a:ext uri="{FF2B5EF4-FFF2-40B4-BE49-F238E27FC236}">
                  <a16:creationId xmlns:a16="http://schemas.microsoft.com/office/drawing/2014/main" id="{C8054746-6F4B-275F-5161-D54D82BDBFAB}"/>
                </a:ext>
              </a:extLst>
            </p:cNvPr>
            <p:cNvSpPr>
              <a:spLocks noChangeShapeType="1"/>
            </p:cNvSpPr>
            <p:nvPr/>
          </p:nvSpPr>
          <p:spPr bwMode="auto">
            <a:xfrm>
              <a:off x="5023247" y="3898615"/>
              <a:ext cx="45692"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3" name="Line 366">
              <a:extLst>
                <a:ext uri="{FF2B5EF4-FFF2-40B4-BE49-F238E27FC236}">
                  <a16:creationId xmlns:a16="http://schemas.microsoft.com/office/drawing/2014/main" id="{6BD2B9B9-06B9-525D-546E-20C0A7015AE2}"/>
                </a:ext>
              </a:extLst>
            </p:cNvPr>
            <p:cNvSpPr>
              <a:spLocks noChangeShapeType="1"/>
            </p:cNvSpPr>
            <p:nvPr/>
          </p:nvSpPr>
          <p:spPr bwMode="auto">
            <a:xfrm>
              <a:off x="5023247" y="3959046"/>
              <a:ext cx="45692" cy="0"/>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4" name="Line 367">
              <a:extLst>
                <a:ext uri="{FF2B5EF4-FFF2-40B4-BE49-F238E27FC236}">
                  <a16:creationId xmlns:a16="http://schemas.microsoft.com/office/drawing/2014/main" id="{9D30868A-C4F8-CD6D-60ED-1BDF6FCECCD5}"/>
                </a:ext>
              </a:extLst>
            </p:cNvPr>
            <p:cNvSpPr>
              <a:spLocks noChangeShapeType="1"/>
            </p:cNvSpPr>
            <p:nvPr/>
          </p:nvSpPr>
          <p:spPr bwMode="auto">
            <a:xfrm flipV="1">
              <a:off x="5046830" y="3898615"/>
              <a:ext cx="0" cy="30953"/>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5" name="Line 368">
              <a:extLst>
                <a:ext uri="{FF2B5EF4-FFF2-40B4-BE49-F238E27FC236}">
                  <a16:creationId xmlns:a16="http://schemas.microsoft.com/office/drawing/2014/main" id="{48789C68-2697-8920-D356-978957289411}"/>
                </a:ext>
              </a:extLst>
            </p:cNvPr>
            <p:cNvSpPr>
              <a:spLocks noChangeShapeType="1"/>
            </p:cNvSpPr>
            <p:nvPr/>
          </p:nvSpPr>
          <p:spPr bwMode="auto">
            <a:xfrm>
              <a:off x="5046830" y="3929567"/>
              <a:ext cx="0" cy="29478"/>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nvGrpSpPr>
            <p:cNvPr id="496" name="Group 495">
              <a:extLst>
                <a:ext uri="{FF2B5EF4-FFF2-40B4-BE49-F238E27FC236}">
                  <a16:creationId xmlns:a16="http://schemas.microsoft.com/office/drawing/2014/main" id="{B74736B9-EF8B-A04D-0F9C-55242209E24C}"/>
                </a:ext>
              </a:extLst>
            </p:cNvPr>
            <p:cNvGrpSpPr/>
            <p:nvPr/>
          </p:nvGrpSpPr>
          <p:grpSpPr>
            <a:xfrm>
              <a:off x="5326873" y="3898615"/>
              <a:ext cx="44217" cy="60431"/>
              <a:chOff x="5326873" y="3898615"/>
              <a:chExt cx="44217" cy="60431"/>
            </a:xfrm>
          </p:grpSpPr>
          <p:sp>
            <p:nvSpPr>
              <p:cNvPr id="839" name="Line 369">
                <a:extLst>
                  <a:ext uri="{FF2B5EF4-FFF2-40B4-BE49-F238E27FC236}">
                    <a16:creationId xmlns:a16="http://schemas.microsoft.com/office/drawing/2014/main" id="{C3042700-F24C-5D23-3A52-D6CCB00824C3}"/>
                  </a:ext>
                </a:extLst>
              </p:cNvPr>
              <p:cNvSpPr>
                <a:spLocks noChangeShapeType="1"/>
              </p:cNvSpPr>
              <p:nvPr/>
            </p:nvSpPr>
            <p:spPr bwMode="auto">
              <a:xfrm>
                <a:off x="5326873" y="3898615"/>
                <a:ext cx="44217"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40" name="Line 370">
                <a:extLst>
                  <a:ext uri="{FF2B5EF4-FFF2-40B4-BE49-F238E27FC236}">
                    <a16:creationId xmlns:a16="http://schemas.microsoft.com/office/drawing/2014/main" id="{5A8152F9-71F2-0578-3F53-678DA2BE0383}"/>
                  </a:ext>
                </a:extLst>
              </p:cNvPr>
              <p:cNvSpPr>
                <a:spLocks noChangeShapeType="1"/>
              </p:cNvSpPr>
              <p:nvPr/>
            </p:nvSpPr>
            <p:spPr bwMode="auto">
              <a:xfrm>
                <a:off x="5326873" y="3959046"/>
                <a:ext cx="44217" cy="0"/>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41" name="Line 371">
                <a:extLst>
                  <a:ext uri="{FF2B5EF4-FFF2-40B4-BE49-F238E27FC236}">
                    <a16:creationId xmlns:a16="http://schemas.microsoft.com/office/drawing/2014/main" id="{70C3CA42-BE91-D698-C26A-7579992A307A}"/>
                  </a:ext>
                </a:extLst>
              </p:cNvPr>
              <p:cNvSpPr>
                <a:spLocks noChangeShapeType="1"/>
              </p:cNvSpPr>
              <p:nvPr/>
            </p:nvSpPr>
            <p:spPr bwMode="auto">
              <a:xfrm flipV="1">
                <a:off x="5350456" y="3898615"/>
                <a:ext cx="0" cy="30953"/>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42" name="Line 372">
                <a:extLst>
                  <a:ext uri="{FF2B5EF4-FFF2-40B4-BE49-F238E27FC236}">
                    <a16:creationId xmlns:a16="http://schemas.microsoft.com/office/drawing/2014/main" id="{2BE29166-1AA5-F3A4-B6F3-009C1F2D877B}"/>
                  </a:ext>
                </a:extLst>
              </p:cNvPr>
              <p:cNvSpPr>
                <a:spLocks noChangeShapeType="1"/>
              </p:cNvSpPr>
              <p:nvPr/>
            </p:nvSpPr>
            <p:spPr bwMode="auto">
              <a:xfrm>
                <a:off x="5350456" y="3929567"/>
                <a:ext cx="0" cy="29478"/>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97" name="Group 496">
              <a:extLst>
                <a:ext uri="{FF2B5EF4-FFF2-40B4-BE49-F238E27FC236}">
                  <a16:creationId xmlns:a16="http://schemas.microsoft.com/office/drawing/2014/main" id="{CFF7C904-C8A8-E6F6-E6EC-16971A5A0F6B}"/>
                </a:ext>
              </a:extLst>
            </p:cNvPr>
            <p:cNvGrpSpPr/>
            <p:nvPr/>
          </p:nvGrpSpPr>
          <p:grpSpPr>
            <a:xfrm>
              <a:off x="5631974" y="3944306"/>
              <a:ext cx="45692" cy="63379"/>
              <a:chOff x="5631974" y="3944306"/>
              <a:chExt cx="45692" cy="63379"/>
            </a:xfrm>
          </p:grpSpPr>
          <p:sp>
            <p:nvSpPr>
              <p:cNvPr id="835" name="Line 373">
                <a:extLst>
                  <a:ext uri="{FF2B5EF4-FFF2-40B4-BE49-F238E27FC236}">
                    <a16:creationId xmlns:a16="http://schemas.microsoft.com/office/drawing/2014/main" id="{8810E228-E727-DB63-2D49-D9126699F56D}"/>
                  </a:ext>
                </a:extLst>
              </p:cNvPr>
              <p:cNvSpPr>
                <a:spLocks noChangeShapeType="1"/>
              </p:cNvSpPr>
              <p:nvPr/>
            </p:nvSpPr>
            <p:spPr bwMode="auto">
              <a:xfrm>
                <a:off x="5631974" y="3944306"/>
                <a:ext cx="45692"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6" name="Line 374">
                <a:extLst>
                  <a:ext uri="{FF2B5EF4-FFF2-40B4-BE49-F238E27FC236}">
                    <a16:creationId xmlns:a16="http://schemas.microsoft.com/office/drawing/2014/main" id="{4A5AC7EC-83B6-5AC3-CD52-A9CF9F44FEE4}"/>
                  </a:ext>
                </a:extLst>
              </p:cNvPr>
              <p:cNvSpPr>
                <a:spLocks noChangeShapeType="1"/>
              </p:cNvSpPr>
              <p:nvPr/>
            </p:nvSpPr>
            <p:spPr bwMode="auto">
              <a:xfrm>
                <a:off x="5631974" y="4007684"/>
                <a:ext cx="45692"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7" name="Line 375">
                <a:extLst>
                  <a:ext uri="{FF2B5EF4-FFF2-40B4-BE49-F238E27FC236}">
                    <a16:creationId xmlns:a16="http://schemas.microsoft.com/office/drawing/2014/main" id="{5025F099-65E2-36CE-C34B-4171549952A7}"/>
                  </a:ext>
                </a:extLst>
              </p:cNvPr>
              <p:cNvSpPr>
                <a:spLocks noChangeShapeType="1"/>
              </p:cNvSpPr>
              <p:nvPr/>
            </p:nvSpPr>
            <p:spPr bwMode="auto">
              <a:xfrm flipV="1">
                <a:off x="5654082" y="3944306"/>
                <a:ext cx="0" cy="32426"/>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8" name="Line 376">
                <a:extLst>
                  <a:ext uri="{FF2B5EF4-FFF2-40B4-BE49-F238E27FC236}">
                    <a16:creationId xmlns:a16="http://schemas.microsoft.com/office/drawing/2014/main" id="{54623824-8EE2-F304-719E-A4A388EE0C20}"/>
                  </a:ext>
                </a:extLst>
              </p:cNvPr>
              <p:cNvSpPr>
                <a:spLocks noChangeShapeType="1"/>
              </p:cNvSpPr>
              <p:nvPr/>
            </p:nvSpPr>
            <p:spPr bwMode="auto">
              <a:xfrm>
                <a:off x="5654082" y="3976732"/>
                <a:ext cx="0" cy="30953"/>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98" name="Group 497">
              <a:extLst>
                <a:ext uri="{FF2B5EF4-FFF2-40B4-BE49-F238E27FC236}">
                  <a16:creationId xmlns:a16="http://schemas.microsoft.com/office/drawing/2014/main" id="{FAB8081F-5D24-F137-128A-CE26D8110050}"/>
                </a:ext>
              </a:extLst>
            </p:cNvPr>
            <p:cNvGrpSpPr/>
            <p:nvPr/>
          </p:nvGrpSpPr>
          <p:grpSpPr>
            <a:xfrm>
              <a:off x="5935600" y="3989997"/>
              <a:ext cx="45692" cy="63379"/>
              <a:chOff x="5935600" y="3989997"/>
              <a:chExt cx="45692" cy="63379"/>
            </a:xfrm>
          </p:grpSpPr>
          <p:sp>
            <p:nvSpPr>
              <p:cNvPr id="447" name="Line 377">
                <a:extLst>
                  <a:ext uri="{FF2B5EF4-FFF2-40B4-BE49-F238E27FC236}">
                    <a16:creationId xmlns:a16="http://schemas.microsoft.com/office/drawing/2014/main" id="{6C791C7A-BC1C-80DF-725F-D30969EE6E2F}"/>
                  </a:ext>
                </a:extLst>
              </p:cNvPr>
              <p:cNvSpPr>
                <a:spLocks noChangeShapeType="1"/>
              </p:cNvSpPr>
              <p:nvPr/>
            </p:nvSpPr>
            <p:spPr bwMode="auto">
              <a:xfrm>
                <a:off x="5935600" y="3989997"/>
                <a:ext cx="45692"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2" name="Line 378">
                <a:extLst>
                  <a:ext uri="{FF2B5EF4-FFF2-40B4-BE49-F238E27FC236}">
                    <a16:creationId xmlns:a16="http://schemas.microsoft.com/office/drawing/2014/main" id="{0212AEC8-4406-DDF8-F469-0D30D879A4BC}"/>
                  </a:ext>
                </a:extLst>
              </p:cNvPr>
              <p:cNvSpPr>
                <a:spLocks noChangeShapeType="1"/>
              </p:cNvSpPr>
              <p:nvPr/>
            </p:nvSpPr>
            <p:spPr bwMode="auto">
              <a:xfrm>
                <a:off x="5935600" y="4053376"/>
                <a:ext cx="45692" cy="0"/>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3" name="Line 379">
                <a:extLst>
                  <a:ext uri="{FF2B5EF4-FFF2-40B4-BE49-F238E27FC236}">
                    <a16:creationId xmlns:a16="http://schemas.microsoft.com/office/drawing/2014/main" id="{4FDF2F6D-6830-802E-8D56-CFAB4A29FE66}"/>
                  </a:ext>
                </a:extLst>
              </p:cNvPr>
              <p:cNvSpPr>
                <a:spLocks noChangeShapeType="1"/>
              </p:cNvSpPr>
              <p:nvPr/>
            </p:nvSpPr>
            <p:spPr bwMode="auto">
              <a:xfrm flipV="1">
                <a:off x="5959182" y="3989997"/>
                <a:ext cx="0" cy="32426"/>
              </a:xfrm>
              <a:prstGeom prst="line">
                <a:avLst/>
              </a:prstGeom>
              <a:noFill/>
              <a:ln w="6350">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4" name="Line 380">
                <a:extLst>
                  <a:ext uri="{FF2B5EF4-FFF2-40B4-BE49-F238E27FC236}">
                    <a16:creationId xmlns:a16="http://schemas.microsoft.com/office/drawing/2014/main" id="{D15A6E22-48DD-BB37-2D6C-B647F4F5D71A}"/>
                  </a:ext>
                </a:extLst>
              </p:cNvPr>
              <p:cNvSpPr>
                <a:spLocks noChangeShapeType="1"/>
              </p:cNvSpPr>
              <p:nvPr/>
            </p:nvSpPr>
            <p:spPr bwMode="auto">
              <a:xfrm>
                <a:off x="5959182" y="4022423"/>
                <a:ext cx="0" cy="30953"/>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99" name="Group 498">
              <a:extLst>
                <a:ext uri="{FF2B5EF4-FFF2-40B4-BE49-F238E27FC236}">
                  <a16:creationId xmlns:a16="http://schemas.microsoft.com/office/drawing/2014/main" id="{CA27C863-C73A-7C98-27B3-B546EEEB220E}"/>
                </a:ext>
              </a:extLst>
            </p:cNvPr>
            <p:cNvGrpSpPr/>
            <p:nvPr/>
          </p:nvGrpSpPr>
          <p:grpSpPr>
            <a:xfrm>
              <a:off x="6239226" y="4022423"/>
              <a:ext cx="44217" cy="63379"/>
              <a:chOff x="6239226" y="4022423"/>
              <a:chExt cx="44217" cy="63379"/>
            </a:xfrm>
          </p:grpSpPr>
          <p:sp>
            <p:nvSpPr>
              <p:cNvPr id="443" name="Line 381">
                <a:extLst>
                  <a:ext uri="{FF2B5EF4-FFF2-40B4-BE49-F238E27FC236}">
                    <a16:creationId xmlns:a16="http://schemas.microsoft.com/office/drawing/2014/main" id="{4AEA01DC-01B8-FD2D-570D-19BF4207DE2D}"/>
                  </a:ext>
                </a:extLst>
              </p:cNvPr>
              <p:cNvSpPr>
                <a:spLocks noChangeShapeType="1"/>
              </p:cNvSpPr>
              <p:nvPr/>
            </p:nvSpPr>
            <p:spPr bwMode="auto">
              <a:xfrm>
                <a:off x="6239226" y="4022423"/>
                <a:ext cx="44217" cy="0"/>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4" name="Line 382">
                <a:extLst>
                  <a:ext uri="{FF2B5EF4-FFF2-40B4-BE49-F238E27FC236}">
                    <a16:creationId xmlns:a16="http://schemas.microsoft.com/office/drawing/2014/main" id="{886BE45A-70FF-9775-1F52-C2C47AD07A40}"/>
                  </a:ext>
                </a:extLst>
              </p:cNvPr>
              <p:cNvSpPr>
                <a:spLocks noChangeShapeType="1"/>
              </p:cNvSpPr>
              <p:nvPr/>
            </p:nvSpPr>
            <p:spPr bwMode="auto">
              <a:xfrm>
                <a:off x="6239226" y="4085802"/>
                <a:ext cx="44217"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5" name="Line 383">
                <a:extLst>
                  <a:ext uri="{FF2B5EF4-FFF2-40B4-BE49-F238E27FC236}">
                    <a16:creationId xmlns:a16="http://schemas.microsoft.com/office/drawing/2014/main" id="{E98EB394-5973-7559-1D8E-5D815943AD07}"/>
                  </a:ext>
                </a:extLst>
              </p:cNvPr>
              <p:cNvSpPr>
                <a:spLocks noChangeShapeType="1"/>
              </p:cNvSpPr>
              <p:nvPr/>
            </p:nvSpPr>
            <p:spPr bwMode="auto">
              <a:xfrm flipV="1">
                <a:off x="6262808" y="4022423"/>
                <a:ext cx="0" cy="30953"/>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6" name="Line 384">
                <a:extLst>
                  <a:ext uri="{FF2B5EF4-FFF2-40B4-BE49-F238E27FC236}">
                    <a16:creationId xmlns:a16="http://schemas.microsoft.com/office/drawing/2014/main" id="{3705EE97-A6FF-B3DF-766C-CF1299EBC728}"/>
                  </a:ext>
                </a:extLst>
              </p:cNvPr>
              <p:cNvSpPr>
                <a:spLocks noChangeShapeType="1"/>
              </p:cNvSpPr>
              <p:nvPr/>
            </p:nvSpPr>
            <p:spPr bwMode="auto">
              <a:xfrm>
                <a:off x="6262808" y="4053376"/>
                <a:ext cx="0" cy="32426"/>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536" name="Group 535">
              <a:extLst>
                <a:ext uri="{FF2B5EF4-FFF2-40B4-BE49-F238E27FC236}">
                  <a16:creationId xmlns:a16="http://schemas.microsoft.com/office/drawing/2014/main" id="{9E602C7F-F3A7-E88E-A3F2-2F380F7629CA}"/>
                </a:ext>
              </a:extLst>
            </p:cNvPr>
            <p:cNvGrpSpPr/>
            <p:nvPr/>
          </p:nvGrpSpPr>
          <p:grpSpPr>
            <a:xfrm>
              <a:off x="6544325" y="3929567"/>
              <a:ext cx="45692" cy="60432"/>
              <a:chOff x="6544325" y="3929567"/>
              <a:chExt cx="45692" cy="60432"/>
            </a:xfrm>
          </p:grpSpPr>
          <p:sp>
            <p:nvSpPr>
              <p:cNvPr id="439" name="Line 385">
                <a:extLst>
                  <a:ext uri="{FF2B5EF4-FFF2-40B4-BE49-F238E27FC236}">
                    <a16:creationId xmlns:a16="http://schemas.microsoft.com/office/drawing/2014/main" id="{5D58763C-1CF6-A3E0-1056-0365F5A1FE04}"/>
                  </a:ext>
                </a:extLst>
              </p:cNvPr>
              <p:cNvSpPr>
                <a:spLocks noChangeShapeType="1"/>
              </p:cNvSpPr>
              <p:nvPr/>
            </p:nvSpPr>
            <p:spPr bwMode="auto">
              <a:xfrm>
                <a:off x="6544325" y="3929567"/>
                <a:ext cx="45692"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0" name="Line 386">
                <a:extLst>
                  <a:ext uri="{FF2B5EF4-FFF2-40B4-BE49-F238E27FC236}">
                    <a16:creationId xmlns:a16="http://schemas.microsoft.com/office/drawing/2014/main" id="{A7DB425C-016F-A88E-558C-5D7C6558EFA8}"/>
                  </a:ext>
                </a:extLst>
              </p:cNvPr>
              <p:cNvSpPr>
                <a:spLocks noChangeShapeType="1"/>
              </p:cNvSpPr>
              <p:nvPr/>
            </p:nvSpPr>
            <p:spPr bwMode="auto">
              <a:xfrm>
                <a:off x="6544325" y="3989997"/>
                <a:ext cx="45692" cy="0"/>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1" name="Line 387">
                <a:extLst>
                  <a:ext uri="{FF2B5EF4-FFF2-40B4-BE49-F238E27FC236}">
                    <a16:creationId xmlns:a16="http://schemas.microsoft.com/office/drawing/2014/main" id="{8C48DB2A-C5F5-CFBF-7E17-6B873EAABD0F}"/>
                  </a:ext>
                </a:extLst>
              </p:cNvPr>
              <p:cNvSpPr>
                <a:spLocks noChangeShapeType="1"/>
              </p:cNvSpPr>
              <p:nvPr/>
            </p:nvSpPr>
            <p:spPr bwMode="auto">
              <a:xfrm flipV="1">
                <a:off x="6566434" y="3929567"/>
                <a:ext cx="0" cy="29478"/>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2" name="Line 388">
                <a:extLst>
                  <a:ext uri="{FF2B5EF4-FFF2-40B4-BE49-F238E27FC236}">
                    <a16:creationId xmlns:a16="http://schemas.microsoft.com/office/drawing/2014/main" id="{7A66B313-0E44-2E59-89FF-AA502DB1BC34}"/>
                  </a:ext>
                </a:extLst>
              </p:cNvPr>
              <p:cNvSpPr>
                <a:spLocks noChangeShapeType="1"/>
              </p:cNvSpPr>
              <p:nvPr/>
            </p:nvSpPr>
            <p:spPr bwMode="auto">
              <a:xfrm>
                <a:off x="6566434" y="3959046"/>
                <a:ext cx="0" cy="30953"/>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537" name="Group 536">
              <a:extLst>
                <a:ext uri="{FF2B5EF4-FFF2-40B4-BE49-F238E27FC236}">
                  <a16:creationId xmlns:a16="http://schemas.microsoft.com/office/drawing/2014/main" id="{2FE3C50D-8D21-44BB-2307-7054A784D572}"/>
                </a:ext>
              </a:extLst>
            </p:cNvPr>
            <p:cNvGrpSpPr/>
            <p:nvPr/>
          </p:nvGrpSpPr>
          <p:grpSpPr>
            <a:xfrm>
              <a:off x="7102939" y="4022423"/>
              <a:ext cx="42744" cy="63379"/>
              <a:chOff x="7102939" y="4022423"/>
              <a:chExt cx="42744" cy="63379"/>
            </a:xfrm>
          </p:grpSpPr>
          <p:sp>
            <p:nvSpPr>
              <p:cNvPr id="435" name="Line 389">
                <a:extLst>
                  <a:ext uri="{FF2B5EF4-FFF2-40B4-BE49-F238E27FC236}">
                    <a16:creationId xmlns:a16="http://schemas.microsoft.com/office/drawing/2014/main" id="{53406E37-736A-C981-EE47-35F43E62B3DF}"/>
                  </a:ext>
                </a:extLst>
              </p:cNvPr>
              <p:cNvSpPr>
                <a:spLocks noChangeShapeType="1"/>
              </p:cNvSpPr>
              <p:nvPr/>
            </p:nvSpPr>
            <p:spPr bwMode="auto">
              <a:xfrm>
                <a:off x="7102939" y="4022423"/>
                <a:ext cx="42744" cy="0"/>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6" name="Line 390">
                <a:extLst>
                  <a:ext uri="{FF2B5EF4-FFF2-40B4-BE49-F238E27FC236}">
                    <a16:creationId xmlns:a16="http://schemas.microsoft.com/office/drawing/2014/main" id="{B05F22B8-766A-6633-AF61-3A77E63CE7C0}"/>
                  </a:ext>
                </a:extLst>
              </p:cNvPr>
              <p:cNvSpPr>
                <a:spLocks noChangeShapeType="1"/>
              </p:cNvSpPr>
              <p:nvPr/>
            </p:nvSpPr>
            <p:spPr bwMode="auto">
              <a:xfrm>
                <a:off x="7102939" y="4085802"/>
                <a:ext cx="42744" cy="0"/>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7" name="Line 391">
                <a:extLst>
                  <a:ext uri="{FF2B5EF4-FFF2-40B4-BE49-F238E27FC236}">
                    <a16:creationId xmlns:a16="http://schemas.microsoft.com/office/drawing/2014/main" id="{6FD06E13-BB5D-906A-CFE9-050880F66A63}"/>
                  </a:ext>
                </a:extLst>
              </p:cNvPr>
              <p:cNvSpPr>
                <a:spLocks noChangeShapeType="1"/>
              </p:cNvSpPr>
              <p:nvPr/>
            </p:nvSpPr>
            <p:spPr bwMode="auto">
              <a:xfrm flipV="1">
                <a:off x="7123573" y="4022423"/>
                <a:ext cx="0" cy="30953"/>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8" name="Line 392">
                <a:extLst>
                  <a:ext uri="{FF2B5EF4-FFF2-40B4-BE49-F238E27FC236}">
                    <a16:creationId xmlns:a16="http://schemas.microsoft.com/office/drawing/2014/main" id="{CBD20EEC-53BA-DADA-1D84-96A05AF9E98E}"/>
                  </a:ext>
                </a:extLst>
              </p:cNvPr>
              <p:cNvSpPr>
                <a:spLocks noChangeShapeType="1"/>
              </p:cNvSpPr>
              <p:nvPr/>
            </p:nvSpPr>
            <p:spPr bwMode="auto">
              <a:xfrm>
                <a:off x="7123573" y="4053376"/>
                <a:ext cx="0" cy="32426"/>
              </a:xfrm>
              <a:prstGeom prst="line">
                <a:avLst/>
              </a:prstGeom>
              <a:noFill/>
              <a:ln w="6350">
                <a:solidFill>
                  <a:srgbClr val="0669C9"/>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sp>
          <p:nvSpPr>
            <p:cNvPr id="538" name="Line 397">
              <a:extLst>
                <a:ext uri="{FF2B5EF4-FFF2-40B4-BE49-F238E27FC236}">
                  <a16:creationId xmlns:a16="http://schemas.microsoft.com/office/drawing/2014/main" id="{086FC373-25BA-43F6-349B-3DB067844A58}"/>
                </a:ext>
              </a:extLst>
            </p:cNvPr>
            <p:cNvSpPr>
              <a:spLocks noChangeShapeType="1"/>
            </p:cNvSpPr>
            <p:nvPr/>
          </p:nvSpPr>
          <p:spPr bwMode="auto">
            <a:xfrm>
              <a:off x="1892656" y="3989997"/>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39" name="Line 398">
              <a:extLst>
                <a:ext uri="{FF2B5EF4-FFF2-40B4-BE49-F238E27FC236}">
                  <a16:creationId xmlns:a16="http://schemas.microsoft.com/office/drawing/2014/main" id="{5CFCCC3A-BBA1-CA6B-C7BB-AAF95C1C8299}"/>
                </a:ext>
              </a:extLst>
            </p:cNvPr>
            <p:cNvSpPr>
              <a:spLocks noChangeShapeType="1"/>
            </p:cNvSpPr>
            <p:nvPr/>
          </p:nvSpPr>
          <p:spPr bwMode="auto">
            <a:xfrm>
              <a:off x="1892656" y="405337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0" name="Line 399">
              <a:extLst>
                <a:ext uri="{FF2B5EF4-FFF2-40B4-BE49-F238E27FC236}">
                  <a16:creationId xmlns:a16="http://schemas.microsoft.com/office/drawing/2014/main" id="{03F1BB7A-857B-CE2F-09AE-E588BA451EF0}"/>
                </a:ext>
              </a:extLst>
            </p:cNvPr>
            <p:cNvSpPr>
              <a:spLocks noChangeShapeType="1"/>
            </p:cNvSpPr>
            <p:nvPr/>
          </p:nvSpPr>
          <p:spPr bwMode="auto">
            <a:xfrm flipV="1">
              <a:off x="1916239" y="39899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1" name="Line 400">
              <a:extLst>
                <a:ext uri="{FF2B5EF4-FFF2-40B4-BE49-F238E27FC236}">
                  <a16:creationId xmlns:a16="http://schemas.microsoft.com/office/drawing/2014/main" id="{C8CE82FA-BF42-6051-963B-937817D25059}"/>
                </a:ext>
              </a:extLst>
            </p:cNvPr>
            <p:cNvSpPr>
              <a:spLocks noChangeShapeType="1"/>
            </p:cNvSpPr>
            <p:nvPr/>
          </p:nvSpPr>
          <p:spPr bwMode="auto">
            <a:xfrm>
              <a:off x="1916239" y="4022423"/>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2" name="Line 401">
              <a:extLst>
                <a:ext uri="{FF2B5EF4-FFF2-40B4-BE49-F238E27FC236}">
                  <a16:creationId xmlns:a16="http://schemas.microsoft.com/office/drawing/2014/main" id="{56ECC585-126A-4E70-721A-7F36F61AB2C5}"/>
                </a:ext>
              </a:extLst>
            </p:cNvPr>
            <p:cNvSpPr>
              <a:spLocks noChangeShapeType="1"/>
            </p:cNvSpPr>
            <p:nvPr/>
          </p:nvSpPr>
          <p:spPr bwMode="auto">
            <a:xfrm>
              <a:off x="2197757" y="3989997"/>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3" name="Line 402">
              <a:extLst>
                <a:ext uri="{FF2B5EF4-FFF2-40B4-BE49-F238E27FC236}">
                  <a16:creationId xmlns:a16="http://schemas.microsoft.com/office/drawing/2014/main" id="{FA1215C6-DE8F-8659-B2A4-3B21BA282758}"/>
                </a:ext>
              </a:extLst>
            </p:cNvPr>
            <p:cNvSpPr>
              <a:spLocks noChangeShapeType="1"/>
            </p:cNvSpPr>
            <p:nvPr/>
          </p:nvSpPr>
          <p:spPr bwMode="auto">
            <a:xfrm>
              <a:off x="2197757" y="405337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4" name="Line 403">
              <a:extLst>
                <a:ext uri="{FF2B5EF4-FFF2-40B4-BE49-F238E27FC236}">
                  <a16:creationId xmlns:a16="http://schemas.microsoft.com/office/drawing/2014/main" id="{6B51387C-4357-B1F8-27CC-3C9C7FDC6903}"/>
                </a:ext>
              </a:extLst>
            </p:cNvPr>
            <p:cNvSpPr>
              <a:spLocks noChangeShapeType="1"/>
            </p:cNvSpPr>
            <p:nvPr/>
          </p:nvSpPr>
          <p:spPr bwMode="auto">
            <a:xfrm flipV="1">
              <a:off x="2216917" y="39899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5" name="Line 404">
              <a:extLst>
                <a:ext uri="{FF2B5EF4-FFF2-40B4-BE49-F238E27FC236}">
                  <a16:creationId xmlns:a16="http://schemas.microsoft.com/office/drawing/2014/main" id="{EC841C3E-05DC-A5BB-4B11-197C90E2AB63}"/>
                </a:ext>
              </a:extLst>
            </p:cNvPr>
            <p:cNvSpPr>
              <a:spLocks noChangeShapeType="1"/>
            </p:cNvSpPr>
            <p:nvPr/>
          </p:nvSpPr>
          <p:spPr bwMode="auto">
            <a:xfrm>
              <a:off x="2216917" y="4022423"/>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6" name="Line 405">
              <a:extLst>
                <a:ext uri="{FF2B5EF4-FFF2-40B4-BE49-F238E27FC236}">
                  <a16:creationId xmlns:a16="http://schemas.microsoft.com/office/drawing/2014/main" id="{151C1513-E297-D2F8-B29D-2C6466E19296}"/>
                </a:ext>
              </a:extLst>
            </p:cNvPr>
            <p:cNvSpPr>
              <a:spLocks noChangeShapeType="1"/>
            </p:cNvSpPr>
            <p:nvPr/>
          </p:nvSpPr>
          <p:spPr bwMode="auto">
            <a:xfrm>
              <a:off x="2805009" y="395904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7" name="Line 406">
              <a:extLst>
                <a:ext uri="{FF2B5EF4-FFF2-40B4-BE49-F238E27FC236}">
                  <a16:creationId xmlns:a16="http://schemas.microsoft.com/office/drawing/2014/main" id="{28EB0DC6-7CC0-748D-5C71-6C730958D8D3}"/>
                </a:ext>
              </a:extLst>
            </p:cNvPr>
            <p:cNvSpPr>
              <a:spLocks noChangeShapeType="1"/>
            </p:cNvSpPr>
            <p:nvPr/>
          </p:nvSpPr>
          <p:spPr bwMode="auto">
            <a:xfrm>
              <a:off x="2805009" y="4022423"/>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8" name="Line 407">
              <a:extLst>
                <a:ext uri="{FF2B5EF4-FFF2-40B4-BE49-F238E27FC236}">
                  <a16:creationId xmlns:a16="http://schemas.microsoft.com/office/drawing/2014/main" id="{3436F4D0-5DB5-7E9F-DDA7-E95FDEC4D652}"/>
                </a:ext>
              </a:extLst>
            </p:cNvPr>
            <p:cNvSpPr>
              <a:spLocks noChangeShapeType="1"/>
            </p:cNvSpPr>
            <p:nvPr/>
          </p:nvSpPr>
          <p:spPr bwMode="auto">
            <a:xfrm flipV="1">
              <a:off x="2828591" y="39590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9" name="Line 408">
              <a:extLst>
                <a:ext uri="{FF2B5EF4-FFF2-40B4-BE49-F238E27FC236}">
                  <a16:creationId xmlns:a16="http://schemas.microsoft.com/office/drawing/2014/main" id="{19DA84B2-9101-BBC5-DB94-85A939005A37}"/>
                </a:ext>
              </a:extLst>
            </p:cNvPr>
            <p:cNvSpPr>
              <a:spLocks noChangeShapeType="1"/>
            </p:cNvSpPr>
            <p:nvPr/>
          </p:nvSpPr>
          <p:spPr bwMode="auto">
            <a:xfrm>
              <a:off x="2828591" y="39899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0" name="Line 409">
              <a:extLst>
                <a:ext uri="{FF2B5EF4-FFF2-40B4-BE49-F238E27FC236}">
                  <a16:creationId xmlns:a16="http://schemas.microsoft.com/office/drawing/2014/main" id="{66A4CF6D-2098-06D2-7B88-22740AB59ABF}"/>
                </a:ext>
              </a:extLst>
            </p:cNvPr>
            <p:cNvSpPr>
              <a:spLocks noChangeShapeType="1"/>
            </p:cNvSpPr>
            <p:nvPr/>
          </p:nvSpPr>
          <p:spPr bwMode="auto">
            <a:xfrm>
              <a:off x="3110108" y="395904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1" name="Line 410">
              <a:extLst>
                <a:ext uri="{FF2B5EF4-FFF2-40B4-BE49-F238E27FC236}">
                  <a16:creationId xmlns:a16="http://schemas.microsoft.com/office/drawing/2014/main" id="{CF6EBBB0-F6B5-CB4A-D5FF-50A4BFD9E7C0}"/>
                </a:ext>
              </a:extLst>
            </p:cNvPr>
            <p:cNvSpPr>
              <a:spLocks noChangeShapeType="1"/>
            </p:cNvSpPr>
            <p:nvPr/>
          </p:nvSpPr>
          <p:spPr bwMode="auto">
            <a:xfrm>
              <a:off x="3110108" y="4022423"/>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2" name="Line 411">
              <a:extLst>
                <a:ext uri="{FF2B5EF4-FFF2-40B4-BE49-F238E27FC236}">
                  <a16:creationId xmlns:a16="http://schemas.microsoft.com/office/drawing/2014/main" id="{DF12C39B-76A4-7B1C-5BF2-51297CFCCE98}"/>
                </a:ext>
              </a:extLst>
            </p:cNvPr>
            <p:cNvSpPr>
              <a:spLocks noChangeShapeType="1"/>
            </p:cNvSpPr>
            <p:nvPr/>
          </p:nvSpPr>
          <p:spPr bwMode="auto">
            <a:xfrm flipV="1">
              <a:off x="3132217" y="39590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3" name="Line 412">
              <a:extLst>
                <a:ext uri="{FF2B5EF4-FFF2-40B4-BE49-F238E27FC236}">
                  <a16:creationId xmlns:a16="http://schemas.microsoft.com/office/drawing/2014/main" id="{3C67F13C-671B-8A61-C9A9-553C1CB935A7}"/>
                </a:ext>
              </a:extLst>
            </p:cNvPr>
            <p:cNvSpPr>
              <a:spLocks noChangeShapeType="1"/>
            </p:cNvSpPr>
            <p:nvPr/>
          </p:nvSpPr>
          <p:spPr bwMode="auto">
            <a:xfrm>
              <a:off x="3132217" y="39899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4" name="Line 413">
              <a:extLst>
                <a:ext uri="{FF2B5EF4-FFF2-40B4-BE49-F238E27FC236}">
                  <a16:creationId xmlns:a16="http://schemas.microsoft.com/office/drawing/2014/main" id="{9F4F4667-C14D-A71E-A850-32DA8B9AF9D3}"/>
                </a:ext>
              </a:extLst>
            </p:cNvPr>
            <p:cNvSpPr>
              <a:spLocks noChangeShapeType="1"/>
            </p:cNvSpPr>
            <p:nvPr/>
          </p:nvSpPr>
          <p:spPr bwMode="auto">
            <a:xfrm>
              <a:off x="3413734" y="3898615"/>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5" name="Line 414">
              <a:extLst>
                <a:ext uri="{FF2B5EF4-FFF2-40B4-BE49-F238E27FC236}">
                  <a16:creationId xmlns:a16="http://schemas.microsoft.com/office/drawing/2014/main" id="{2FA15CAE-D38E-EA03-BAD2-C1BADDEC0FB7}"/>
                </a:ext>
              </a:extLst>
            </p:cNvPr>
            <p:cNvSpPr>
              <a:spLocks noChangeShapeType="1"/>
            </p:cNvSpPr>
            <p:nvPr/>
          </p:nvSpPr>
          <p:spPr bwMode="auto">
            <a:xfrm>
              <a:off x="3413734" y="4085802"/>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6" name="Line 415">
              <a:extLst>
                <a:ext uri="{FF2B5EF4-FFF2-40B4-BE49-F238E27FC236}">
                  <a16:creationId xmlns:a16="http://schemas.microsoft.com/office/drawing/2014/main" id="{3D3B38D1-66D6-291F-A339-FB95B7AA4B85}"/>
                </a:ext>
              </a:extLst>
            </p:cNvPr>
            <p:cNvSpPr>
              <a:spLocks noChangeShapeType="1"/>
            </p:cNvSpPr>
            <p:nvPr/>
          </p:nvSpPr>
          <p:spPr bwMode="auto">
            <a:xfrm flipV="1">
              <a:off x="3437317" y="3898615"/>
              <a:ext cx="0" cy="9138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7" name="Line 416">
              <a:extLst>
                <a:ext uri="{FF2B5EF4-FFF2-40B4-BE49-F238E27FC236}">
                  <a16:creationId xmlns:a16="http://schemas.microsoft.com/office/drawing/2014/main" id="{AD114C34-76BE-A769-03B3-772467A800D0}"/>
                </a:ext>
              </a:extLst>
            </p:cNvPr>
            <p:cNvSpPr>
              <a:spLocks noChangeShapeType="1"/>
            </p:cNvSpPr>
            <p:nvPr/>
          </p:nvSpPr>
          <p:spPr bwMode="auto">
            <a:xfrm>
              <a:off x="3437317" y="3989997"/>
              <a:ext cx="0" cy="95805"/>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8" name="Line 417">
              <a:extLst>
                <a:ext uri="{FF2B5EF4-FFF2-40B4-BE49-F238E27FC236}">
                  <a16:creationId xmlns:a16="http://schemas.microsoft.com/office/drawing/2014/main" id="{5192E52B-0F31-0CA9-74AA-192FCC10320D}"/>
                </a:ext>
              </a:extLst>
            </p:cNvPr>
            <p:cNvSpPr>
              <a:spLocks noChangeShapeType="1"/>
            </p:cNvSpPr>
            <p:nvPr/>
          </p:nvSpPr>
          <p:spPr bwMode="auto">
            <a:xfrm>
              <a:off x="3984139" y="3959046"/>
              <a:ext cx="44217"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9" name="Line 418">
              <a:extLst>
                <a:ext uri="{FF2B5EF4-FFF2-40B4-BE49-F238E27FC236}">
                  <a16:creationId xmlns:a16="http://schemas.microsoft.com/office/drawing/2014/main" id="{C546D2C1-6BCA-2EAA-6154-29C07AEC77E6}"/>
                </a:ext>
              </a:extLst>
            </p:cNvPr>
            <p:cNvSpPr>
              <a:spLocks noChangeShapeType="1"/>
            </p:cNvSpPr>
            <p:nvPr/>
          </p:nvSpPr>
          <p:spPr bwMode="auto">
            <a:xfrm>
              <a:off x="3984139" y="4022423"/>
              <a:ext cx="44217"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0" name="Line 419">
              <a:extLst>
                <a:ext uri="{FF2B5EF4-FFF2-40B4-BE49-F238E27FC236}">
                  <a16:creationId xmlns:a16="http://schemas.microsoft.com/office/drawing/2014/main" id="{E01A6817-E247-A155-6A03-F5B356B16562}"/>
                </a:ext>
              </a:extLst>
            </p:cNvPr>
            <p:cNvSpPr>
              <a:spLocks noChangeShapeType="1"/>
            </p:cNvSpPr>
            <p:nvPr/>
          </p:nvSpPr>
          <p:spPr bwMode="auto">
            <a:xfrm flipV="1">
              <a:off x="4007722" y="39590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1" name="Line 420">
              <a:extLst>
                <a:ext uri="{FF2B5EF4-FFF2-40B4-BE49-F238E27FC236}">
                  <a16:creationId xmlns:a16="http://schemas.microsoft.com/office/drawing/2014/main" id="{EF87034D-03C8-DD44-FC71-897FBCEA5C6D}"/>
                </a:ext>
              </a:extLst>
            </p:cNvPr>
            <p:cNvSpPr>
              <a:spLocks noChangeShapeType="1"/>
            </p:cNvSpPr>
            <p:nvPr/>
          </p:nvSpPr>
          <p:spPr bwMode="auto">
            <a:xfrm>
              <a:off x="4007722" y="39899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2" name="Line 421">
              <a:extLst>
                <a:ext uri="{FF2B5EF4-FFF2-40B4-BE49-F238E27FC236}">
                  <a16:creationId xmlns:a16="http://schemas.microsoft.com/office/drawing/2014/main" id="{5328815E-9518-931D-D561-43C2B4771D43}"/>
                </a:ext>
              </a:extLst>
            </p:cNvPr>
            <p:cNvSpPr>
              <a:spLocks noChangeShapeType="1"/>
            </p:cNvSpPr>
            <p:nvPr/>
          </p:nvSpPr>
          <p:spPr bwMode="auto">
            <a:xfrm>
              <a:off x="4441052" y="3989997"/>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3" name="Line 422">
              <a:extLst>
                <a:ext uri="{FF2B5EF4-FFF2-40B4-BE49-F238E27FC236}">
                  <a16:creationId xmlns:a16="http://schemas.microsoft.com/office/drawing/2014/main" id="{4D984147-8DD8-D929-37F7-3BED1B08B0AD}"/>
                </a:ext>
              </a:extLst>
            </p:cNvPr>
            <p:cNvSpPr>
              <a:spLocks noChangeShapeType="1"/>
            </p:cNvSpPr>
            <p:nvPr/>
          </p:nvSpPr>
          <p:spPr bwMode="auto">
            <a:xfrm>
              <a:off x="4441052" y="405337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4" name="Line 423">
              <a:extLst>
                <a:ext uri="{FF2B5EF4-FFF2-40B4-BE49-F238E27FC236}">
                  <a16:creationId xmlns:a16="http://schemas.microsoft.com/office/drawing/2014/main" id="{14FCC093-8238-000B-E721-FD6098726D41}"/>
                </a:ext>
              </a:extLst>
            </p:cNvPr>
            <p:cNvSpPr>
              <a:spLocks noChangeShapeType="1"/>
            </p:cNvSpPr>
            <p:nvPr/>
          </p:nvSpPr>
          <p:spPr bwMode="auto">
            <a:xfrm flipV="1">
              <a:off x="4463160" y="39899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5" name="Line 424">
              <a:extLst>
                <a:ext uri="{FF2B5EF4-FFF2-40B4-BE49-F238E27FC236}">
                  <a16:creationId xmlns:a16="http://schemas.microsoft.com/office/drawing/2014/main" id="{509AD506-E949-5371-8FEB-0255D0839904}"/>
                </a:ext>
              </a:extLst>
            </p:cNvPr>
            <p:cNvSpPr>
              <a:spLocks noChangeShapeType="1"/>
            </p:cNvSpPr>
            <p:nvPr/>
          </p:nvSpPr>
          <p:spPr bwMode="auto">
            <a:xfrm>
              <a:off x="4463160" y="4022423"/>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6" name="Line 425">
              <a:extLst>
                <a:ext uri="{FF2B5EF4-FFF2-40B4-BE49-F238E27FC236}">
                  <a16:creationId xmlns:a16="http://schemas.microsoft.com/office/drawing/2014/main" id="{B9D9230A-BC72-A5B6-CA28-A4CC79B41C4D}"/>
                </a:ext>
              </a:extLst>
            </p:cNvPr>
            <p:cNvSpPr>
              <a:spLocks noChangeShapeType="1"/>
            </p:cNvSpPr>
            <p:nvPr/>
          </p:nvSpPr>
          <p:spPr bwMode="auto">
            <a:xfrm>
              <a:off x="4744678" y="3959046"/>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7" name="Line 426">
              <a:extLst>
                <a:ext uri="{FF2B5EF4-FFF2-40B4-BE49-F238E27FC236}">
                  <a16:creationId xmlns:a16="http://schemas.microsoft.com/office/drawing/2014/main" id="{DECE507E-B743-4B58-8EB4-EC4A60E708C3}"/>
                </a:ext>
              </a:extLst>
            </p:cNvPr>
            <p:cNvSpPr>
              <a:spLocks noChangeShapeType="1"/>
            </p:cNvSpPr>
            <p:nvPr/>
          </p:nvSpPr>
          <p:spPr bwMode="auto">
            <a:xfrm>
              <a:off x="4744678" y="4022423"/>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8" name="Line 427">
              <a:extLst>
                <a:ext uri="{FF2B5EF4-FFF2-40B4-BE49-F238E27FC236}">
                  <a16:creationId xmlns:a16="http://schemas.microsoft.com/office/drawing/2014/main" id="{CFBB676C-9E37-0777-050F-E20E5BAA564D}"/>
                </a:ext>
              </a:extLst>
            </p:cNvPr>
            <p:cNvSpPr>
              <a:spLocks noChangeShapeType="1"/>
            </p:cNvSpPr>
            <p:nvPr/>
          </p:nvSpPr>
          <p:spPr bwMode="auto">
            <a:xfrm flipV="1">
              <a:off x="4768261" y="39590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9" name="Line 428">
              <a:extLst>
                <a:ext uri="{FF2B5EF4-FFF2-40B4-BE49-F238E27FC236}">
                  <a16:creationId xmlns:a16="http://schemas.microsoft.com/office/drawing/2014/main" id="{7A8ACAE5-2142-C920-2D0C-15A07C9899A1}"/>
                </a:ext>
              </a:extLst>
            </p:cNvPr>
            <p:cNvSpPr>
              <a:spLocks noChangeShapeType="1"/>
            </p:cNvSpPr>
            <p:nvPr/>
          </p:nvSpPr>
          <p:spPr bwMode="auto">
            <a:xfrm>
              <a:off x="4768261" y="39899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0" name="Line 429">
              <a:extLst>
                <a:ext uri="{FF2B5EF4-FFF2-40B4-BE49-F238E27FC236}">
                  <a16:creationId xmlns:a16="http://schemas.microsoft.com/office/drawing/2014/main" id="{0C30C021-F1A7-4ADD-0BFD-FF4ECA761A07}"/>
                </a:ext>
              </a:extLst>
            </p:cNvPr>
            <p:cNvSpPr>
              <a:spLocks noChangeShapeType="1"/>
            </p:cNvSpPr>
            <p:nvPr/>
          </p:nvSpPr>
          <p:spPr bwMode="auto">
            <a:xfrm>
              <a:off x="5049778" y="3929567"/>
              <a:ext cx="42744" cy="0"/>
            </a:xfrm>
            <a:prstGeom prst="line">
              <a:avLst/>
            </a:prstGeom>
            <a:noFill/>
            <a:ln w="6350">
              <a:solidFill>
                <a:srgbClr val="EB982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1" name="Line 430">
              <a:extLst>
                <a:ext uri="{FF2B5EF4-FFF2-40B4-BE49-F238E27FC236}">
                  <a16:creationId xmlns:a16="http://schemas.microsoft.com/office/drawing/2014/main" id="{230F82BA-EF0B-8867-0EFA-D256BF77B3CA}"/>
                </a:ext>
              </a:extLst>
            </p:cNvPr>
            <p:cNvSpPr>
              <a:spLocks noChangeShapeType="1"/>
            </p:cNvSpPr>
            <p:nvPr/>
          </p:nvSpPr>
          <p:spPr bwMode="auto">
            <a:xfrm>
              <a:off x="5049778" y="3989997"/>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2" name="Line 431">
              <a:extLst>
                <a:ext uri="{FF2B5EF4-FFF2-40B4-BE49-F238E27FC236}">
                  <a16:creationId xmlns:a16="http://schemas.microsoft.com/office/drawing/2014/main" id="{4E50D334-8AC8-93E6-B556-9FC2B743FBB0}"/>
                </a:ext>
              </a:extLst>
            </p:cNvPr>
            <p:cNvSpPr>
              <a:spLocks noChangeShapeType="1"/>
            </p:cNvSpPr>
            <p:nvPr/>
          </p:nvSpPr>
          <p:spPr bwMode="auto">
            <a:xfrm flipV="1">
              <a:off x="5068939" y="3929567"/>
              <a:ext cx="0" cy="29478"/>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3" name="Line 432">
              <a:extLst>
                <a:ext uri="{FF2B5EF4-FFF2-40B4-BE49-F238E27FC236}">
                  <a16:creationId xmlns:a16="http://schemas.microsoft.com/office/drawing/2014/main" id="{195B2F97-0EA8-EC7D-9FD7-52041EEA045E}"/>
                </a:ext>
              </a:extLst>
            </p:cNvPr>
            <p:cNvSpPr>
              <a:spLocks noChangeShapeType="1"/>
            </p:cNvSpPr>
            <p:nvPr/>
          </p:nvSpPr>
          <p:spPr bwMode="auto">
            <a:xfrm>
              <a:off x="5068939" y="39590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4" name="Line 433">
              <a:extLst>
                <a:ext uri="{FF2B5EF4-FFF2-40B4-BE49-F238E27FC236}">
                  <a16:creationId xmlns:a16="http://schemas.microsoft.com/office/drawing/2014/main" id="{291D7D55-4240-0687-A56B-32A89951DEF4}"/>
                </a:ext>
              </a:extLst>
            </p:cNvPr>
            <p:cNvSpPr>
              <a:spLocks noChangeShapeType="1"/>
            </p:cNvSpPr>
            <p:nvPr/>
          </p:nvSpPr>
          <p:spPr bwMode="auto">
            <a:xfrm>
              <a:off x="5353404" y="3898615"/>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5" name="Line 434">
              <a:extLst>
                <a:ext uri="{FF2B5EF4-FFF2-40B4-BE49-F238E27FC236}">
                  <a16:creationId xmlns:a16="http://schemas.microsoft.com/office/drawing/2014/main" id="{5D284AB8-E607-FA4A-B2D5-893CB7AAB638}"/>
                </a:ext>
              </a:extLst>
            </p:cNvPr>
            <p:cNvSpPr>
              <a:spLocks noChangeShapeType="1"/>
            </p:cNvSpPr>
            <p:nvPr/>
          </p:nvSpPr>
          <p:spPr bwMode="auto">
            <a:xfrm>
              <a:off x="5353404" y="395904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6" name="Line 435">
              <a:extLst>
                <a:ext uri="{FF2B5EF4-FFF2-40B4-BE49-F238E27FC236}">
                  <a16:creationId xmlns:a16="http://schemas.microsoft.com/office/drawing/2014/main" id="{17E12F17-EBED-B08A-9684-40E0FB00BAFF}"/>
                </a:ext>
              </a:extLst>
            </p:cNvPr>
            <p:cNvSpPr>
              <a:spLocks noChangeShapeType="1"/>
            </p:cNvSpPr>
            <p:nvPr/>
          </p:nvSpPr>
          <p:spPr bwMode="auto">
            <a:xfrm flipV="1">
              <a:off x="5375513" y="3898615"/>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7" name="Line 436">
              <a:extLst>
                <a:ext uri="{FF2B5EF4-FFF2-40B4-BE49-F238E27FC236}">
                  <a16:creationId xmlns:a16="http://schemas.microsoft.com/office/drawing/2014/main" id="{D552B87A-A0F0-EA0A-B304-9F2F78C38042}"/>
                </a:ext>
              </a:extLst>
            </p:cNvPr>
            <p:cNvSpPr>
              <a:spLocks noChangeShapeType="1"/>
            </p:cNvSpPr>
            <p:nvPr/>
          </p:nvSpPr>
          <p:spPr bwMode="auto">
            <a:xfrm>
              <a:off x="5375513" y="3929567"/>
              <a:ext cx="0" cy="29478"/>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8" name="Line 437">
              <a:extLst>
                <a:ext uri="{FF2B5EF4-FFF2-40B4-BE49-F238E27FC236}">
                  <a16:creationId xmlns:a16="http://schemas.microsoft.com/office/drawing/2014/main" id="{BE10C9AD-011E-BB68-4D05-B06037ABD795}"/>
                </a:ext>
              </a:extLst>
            </p:cNvPr>
            <p:cNvSpPr>
              <a:spLocks noChangeShapeType="1"/>
            </p:cNvSpPr>
            <p:nvPr/>
          </p:nvSpPr>
          <p:spPr bwMode="auto">
            <a:xfrm>
              <a:off x="5657030" y="3959046"/>
              <a:ext cx="45692" cy="0"/>
            </a:xfrm>
            <a:prstGeom prst="line">
              <a:avLst/>
            </a:prstGeom>
            <a:noFill/>
            <a:ln w="6350">
              <a:solidFill>
                <a:srgbClr val="EB982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9" name="Line 438">
              <a:extLst>
                <a:ext uri="{FF2B5EF4-FFF2-40B4-BE49-F238E27FC236}">
                  <a16:creationId xmlns:a16="http://schemas.microsoft.com/office/drawing/2014/main" id="{7ADB0E5D-5414-4B79-565E-78E4A41E5130}"/>
                </a:ext>
              </a:extLst>
            </p:cNvPr>
            <p:cNvSpPr>
              <a:spLocks noChangeShapeType="1"/>
            </p:cNvSpPr>
            <p:nvPr/>
          </p:nvSpPr>
          <p:spPr bwMode="auto">
            <a:xfrm>
              <a:off x="5657030" y="4022423"/>
              <a:ext cx="45692" cy="0"/>
            </a:xfrm>
            <a:prstGeom prst="line">
              <a:avLst/>
            </a:prstGeom>
            <a:noFill/>
            <a:ln w="6350">
              <a:solidFill>
                <a:srgbClr val="EB982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80" name="Line 439">
              <a:extLst>
                <a:ext uri="{FF2B5EF4-FFF2-40B4-BE49-F238E27FC236}">
                  <a16:creationId xmlns:a16="http://schemas.microsoft.com/office/drawing/2014/main" id="{F7857265-1043-2476-964C-D9C450877A76}"/>
                </a:ext>
              </a:extLst>
            </p:cNvPr>
            <p:cNvSpPr>
              <a:spLocks noChangeShapeType="1"/>
            </p:cNvSpPr>
            <p:nvPr/>
          </p:nvSpPr>
          <p:spPr bwMode="auto">
            <a:xfrm flipV="1">
              <a:off x="5680612" y="39590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81" name="Line 440">
              <a:extLst>
                <a:ext uri="{FF2B5EF4-FFF2-40B4-BE49-F238E27FC236}">
                  <a16:creationId xmlns:a16="http://schemas.microsoft.com/office/drawing/2014/main" id="{D58F6AAB-9DBE-894D-E504-C64802B1A4A6}"/>
                </a:ext>
              </a:extLst>
            </p:cNvPr>
            <p:cNvSpPr>
              <a:spLocks noChangeShapeType="1"/>
            </p:cNvSpPr>
            <p:nvPr/>
          </p:nvSpPr>
          <p:spPr bwMode="auto">
            <a:xfrm>
              <a:off x="5680612" y="39899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82" name="Line 441">
              <a:extLst>
                <a:ext uri="{FF2B5EF4-FFF2-40B4-BE49-F238E27FC236}">
                  <a16:creationId xmlns:a16="http://schemas.microsoft.com/office/drawing/2014/main" id="{8EF77D2B-5516-EF72-8001-2FEE2A647D61}"/>
                </a:ext>
              </a:extLst>
            </p:cNvPr>
            <p:cNvSpPr>
              <a:spLocks noChangeShapeType="1"/>
            </p:cNvSpPr>
            <p:nvPr/>
          </p:nvSpPr>
          <p:spPr bwMode="auto">
            <a:xfrm>
              <a:off x="5962130" y="3989997"/>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56" name="Line 442">
              <a:extLst>
                <a:ext uri="{FF2B5EF4-FFF2-40B4-BE49-F238E27FC236}">
                  <a16:creationId xmlns:a16="http://schemas.microsoft.com/office/drawing/2014/main" id="{EFF253F8-C755-B428-BA5F-0DF7C4AF1A66}"/>
                </a:ext>
              </a:extLst>
            </p:cNvPr>
            <p:cNvSpPr>
              <a:spLocks noChangeShapeType="1"/>
            </p:cNvSpPr>
            <p:nvPr/>
          </p:nvSpPr>
          <p:spPr bwMode="auto">
            <a:xfrm>
              <a:off x="5962130" y="4085802"/>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57" name="Line 443">
              <a:extLst>
                <a:ext uri="{FF2B5EF4-FFF2-40B4-BE49-F238E27FC236}">
                  <a16:creationId xmlns:a16="http://schemas.microsoft.com/office/drawing/2014/main" id="{B52AE36A-696B-6762-88CD-72E620414640}"/>
                </a:ext>
              </a:extLst>
            </p:cNvPr>
            <p:cNvSpPr>
              <a:spLocks noChangeShapeType="1"/>
            </p:cNvSpPr>
            <p:nvPr/>
          </p:nvSpPr>
          <p:spPr bwMode="auto">
            <a:xfrm flipV="1">
              <a:off x="5981290" y="3989997"/>
              <a:ext cx="0" cy="63379"/>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58" name="Line 444">
              <a:extLst>
                <a:ext uri="{FF2B5EF4-FFF2-40B4-BE49-F238E27FC236}">
                  <a16:creationId xmlns:a16="http://schemas.microsoft.com/office/drawing/2014/main" id="{5136EA93-F2EB-B066-258C-0E16638B2535}"/>
                </a:ext>
              </a:extLst>
            </p:cNvPr>
            <p:cNvSpPr>
              <a:spLocks noChangeShapeType="1"/>
            </p:cNvSpPr>
            <p:nvPr/>
          </p:nvSpPr>
          <p:spPr bwMode="auto">
            <a:xfrm>
              <a:off x="5981290" y="4053376"/>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59" name="Line 445">
              <a:extLst>
                <a:ext uri="{FF2B5EF4-FFF2-40B4-BE49-F238E27FC236}">
                  <a16:creationId xmlns:a16="http://schemas.microsoft.com/office/drawing/2014/main" id="{5C697328-9D8D-9112-D5F3-8E65471DF16E}"/>
                </a:ext>
              </a:extLst>
            </p:cNvPr>
            <p:cNvSpPr>
              <a:spLocks noChangeShapeType="1"/>
            </p:cNvSpPr>
            <p:nvPr/>
          </p:nvSpPr>
          <p:spPr bwMode="auto">
            <a:xfrm>
              <a:off x="6265756" y="3989997"/>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0" name="Line 446">
              <a:extLst>
                <a:ext uri="{FF2B5EF4-FFF2-40B4-BE49-F238E27FC236}">
                  <a16:creationId xmlns:a16="http://schemas.microsoft.com/office/drawing/2014/main" id="{A5958167-6CB9-9F38-5237-2F137269F99B}"/>
                </a:ext>
              </a:extLst>
            </p:cNvPr>
            <p:cNvSpPr>
              <a:spLocks noChangeShapeType="1"/>
            </p:cNvSpPr>
            <p:nvPr/>
          </p:nvSpPr>
          <p:spPr bwMode="auto">
            <a:xfrm>
              <a:off x="6265756" y="4071063"/>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1" name="Line 447">
              <a:extLst>
                <a:ext uri="{FF2B5EF4-FFF2-40B4-BE49-F238E27FC236}">
                  <a16:creationId xmlns:a16="http://schemas.microsoft.com/office/drawing/2014/main" id="{BD21457C-1652-4D28-5AED-937F790BB47A}"/>
                </a:ext>
              </a:extLst>
            </p:cNvPr>
            <p:cNvSpPr>
              <a:spLocks noChangeShapeType="1"/>
            </p:cNvSpPr>
            <p:nvPr/>
          </p:nvSpPr>
          <p:spPr bwMode="auto">
            <a:xfrm flipV="1">
              <a:off x="6287864" y="39899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2" name="Line 448">
              <a:extLst>
                <a:ext uri="{FF2B5EF4-FFF2-40B4-BE49-F238E27FC236}">
                  <a16:creationId xmlns:a16="http://schemas.microsoft.com/office/drawing/2014/main" id="{92BFC383-98D8-C8FF-C84F-48504050FB5C}"/>
                </a:ext>
              </a:extLst>
            </p:cNvPr>
            <p:cNvSpPr>
              <a:spLocks noChangeShapeType="1"/>
            </p:cNvSpPr>
            <p:nvPr/>
          </p:nvSpPr>
          <p:spPr bwMode="auto">
            <a:xfrm>
              <a:off x="6287864" y="4022423"/>
              <a:ext cx="0" cy="4864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3" name="Line 449">
              <a:extLst>
                <a:ext uri="{FF2B5EF4-FFF2-40B4-BE49-F238E27FC236}">
                  <a16:creationId xmlns:a16="http://schemas.microsoft.com/office/drawing/2014/main" id="{6D689443-F2A3-7641-BA76-7FE134EAEFE8}"/>
                </a:ext>
              </a:extLst>
            </p:cNvPr>
            <p:cNvSpPr>
              <a:spLocks noChangeShapeType="1"/>
            </p:cNvSpPr>
            <p:nvPr/>
          </p:nvSpPr>
          <p:spPr bwMode="auto">
            <a:xfrm>
              <a:off x="6569382" y="3929567"/>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4" name="Line 450">
              <a:extLst>
                <a:ext uri="{FF2B5EF4-FFF2-40B4-BE49-F238E27FC236}">
                  <a16:creationId xmlns:a16="http://schemas.microsoft.com/office/drawing/2014/main" id="{28F5944A-112D-5FFB-8D8C-62D4AC03D00F}"/>
                </a:ext>
              </a:extLst>
            </p:cNvPr>
            <p:cNvSpPr>
              <a:spLocks noChangeShapeType="1"/>
            </p:cNvSpPr>
            <p:nvPr/>
          </p:nvSpPr>
          <p:spPr bwMode="auto">
            <a:xfrm>
              <a:off x="6569382" y="3989997"/>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5" name="Line 451">
              <a:extLst>
                <a:ext uri="{FF2B5EF4-FFF2-40B4-BE49-F238E27FC236}">
                  <a16:creationId xmlns:a16="http://schemas.microsoft.com/office/drawing/2014/main" id="{17865C44-12C5-CA26-AAEB-E68E3AF34B31}"/>
                </a:ext>
              </a:extLst>
            </p:cNvPr>
            <p:cNvSpPr>
              <a:spLocks noChangeShapeType="1"/>
            </p:cNvSpPr>
            <p:nvPr/>
          </p:nvSpPr>
          <p:spPr bwMode="auto">
            <a:xfrm flipV="1">
              <a:off x="6592965" y="3929567"/>
              <a:ext cx="0" cy="29478"/>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6" name="Line 452">
              <a:extLst>
                <a:ext uri="{FF2B5EF4-FFF2-40B4-BE49-F238E27FC236}">
                  <a16:creationId xmlns:a16="http://schemas.microsoft.com/office/drawing/2014/main" id="{E3591FA6-9F2D-38D5-7941-0375C777152C}"/>
                </a:ext>
              </a:extLst>
            </p:cNvPr>
            <p:cNvSpPr>
              <a:spLocks noChangeShapeType="1"/>
            </p:cNvSpPr>
            <p:nvPr/>
          </p:nvSpPr>
          <p:spPr bwMode="auto">
            <a:xfrm>
              <a:off x="6592965" y="39590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7" name="Line 453">
              <a:extLst>
                <a:ext uri="{FF2B5EF4-FFF2-40B4-BE49-F238E27FC236}">
                  <a16:creationId xmlns:a16="http://schemas.microsoft.com/office/drawing/2014/main" id="{4B4753A2-9100-672F-C97C-80C85DDF5BC1}"/>
                </a:ext>
              </a:extLst>
            </p:cNvPr>
            <p:cNvSpPr>
              <a:spLocks noChangeShapeType="1"/>
            </p:cNvSpPr>
            <p:nvPr/>
          </p:nvSpPr>
          <p:spPr bwMode="auto">
            <a:xfrm>
              <a:off x="7126521" y="3989997"/>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8" name="Line 454">
              <a:extLst>
                <a:ext uri="{FF2B5EF4-FFF2-40B4-BE49-F238E27FC236}">
                  <a16:creationId xmlns:a16="http://schemas.microsoft.com/office/drawing/2014/main" id="{3E368809-7696-C458-1F3C-618AACB9E7EA}"/>
                </a:ext>
              </a:extLst>
            </p:cNvPr>
            <p:cNvSpPr>
              <a:spLocks noChangeShapeType="1"/>
            </p:cNvSpPr>
            <p:nvPr/>
          </p:nvSpPr>
          <p:spPr bwMode="auto">
            <a:xfrm>
              <a:off x="7126521" y="4053376"/>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9" name="Line 455">
              <a:extLst>
                <a:ext uri="{FF2B5EF4-FFF2-40B4-BE49-F238E27FC236}">
                  <a16:creationId xmlns:a16="http://schemas.microsoft.com/office/drawing/2014/main" id="{6C679A0A-80D5-CE3D-1F48-4F17999B0469}"/>
                </a:ext>
              </a:extLst>
            </p:cNvPr>
            <p:cNvSpPr>
              <a:spLocks noChangeShapeType="1"/>
            </p:cNvSpPr>
            <p:nvPr/>
          </p:nvSpPr>
          <p:spPr bwMode="auto">
            <a:xfrm flipV="1">
              <a:off x="7148629" y="39899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0" name="Line 456">
              <a:extLst>
                <a:ext uri="{FF2B5EF4-FFF2-40B4-BE49-F238E27FC236}">
                  <a16:creationId xmlns:a16="http://schemas.microsoft.com/office/drawing/2014/main" id="{4B48EEE8-C668-82BD-7215-2DDA743FCAA8}"/>
                </a:ext>
              </a:extLst>
            </p:cNvPr>
            <p:cNvSpPr>
              <a:spLocks noChangeShapeType="1"/>
            </p:cNvSpPr>
            <p:nvPr/>
          </p:nvSpPr>
          <p:spPr bwMode="auto">
            <a:xfrm>
              <a:off x="7148629" y="4022423"/>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1" name="Freeform 500">
              <a:extLst>
                <a:ext uri="{FF2B5EF4-FFF2-40B4-BE49-F238E27FC236}">
                  <a16:creationId xmlns:a16="http://schemas.microsoft.com/office/drawing/2014/main" id="{56547CEC-3451-F81C-0EED-1BCF4D6FAEBC}"/>
                </a:ext>
              </a:extLst>
            </p:cNvPr>
            <p:cNvSpPr>
              <a:spLocks/>
            </p:cNvSpPr>
            <p:nvPr/>
          </p:nvSpPr>
          <p:spPr bwMode="auto">
            <a:xfrm>
              <a:off x="7105886" y="4035689"/>
              <a:ext cx="35374" cy="35374"/>
            </a:xfrm>
            <a:custGeom>
              <a:avLst/>
              <a:gdLst>
                <a:gd name="T0" fmla="*/ 24 w 24"/>
                <a:gd name="T1" fmla="*/ 12 h 24"/>
                <a:gd name="T2" fmla="*/ 24 w 24"/>
                <a:gd name="T3" fmla="*/ 12 h 24"/>
                <a:gd name="T4" fmla="*/ 22 w 24"/>
                <a:gd name="T5" fmla="*/ 16 h 24"/>
                <a:gd name="T6" fmla="*/ 20 w 24"/>
                <a:gd name="T7" fmla="*/ 20 h 24"/>
                <a:gd name="T8" fmla="*/ 16 w 24"/>
                <a:gd name="T9" fmla="*/ 22 h 24"/>
                <a:gd name="T10" fmla="*/ 12 w 24"/>
                <a:gd name="T11" fmla="*/ 24 h 24"/>
                <a:gd name="T12" fmla="*/ 12 w 24"/>
                <a:gd name="T13" fmla="*/ 24 h 24"/>
                <a:gd name="T14" fmla="*/ 6 w 24"/>
                <a:gd name="T15" fmla="*/ 22 h 24"/>
                <a:gd name="T16" fmla="*/ 2 w 24"/>
                <a:gd name="T17" fmla="*/ 20 h 24"/>
                <a:gd name="T18" fmla="*/ 0 w 24"/>
                <a:gd name="T19" fmla="*/ 16 h 24"/>
                <a:gd name="T20" fmla="*/ 0 w 24"/>
                <a:gd name="T21" fmla="*/ 12 h 24"/>
                <a:gd name="T22" fmla="*/ 0 w 24"/>
                <a:gd name="T23" fmla="*/ 12 h 24"/>
                <a:gd name="T24" fmla="*/ 0 w 24"/>
                <a:gd name="T25" fmla="*/ 8 h 24"/>
                <a:gd name="T26" fmla="*/ 2 w 24"/>
                <a:gd name="T27" fmla="*/ 4 h 24"/>
                <a:gd name="T28" fmla="*/ 6 w 24"/>
                <a:gd name="T29" fmla="*/ 0 h 24"/>
                <a:gd name="T30" fmla="*/ 12 w 24"/>
                <a:gd name="T31" fmla="*/ 0 h 24"/>
                <a:gd name="T32" fmla="*/ 12 w 24"/>
                <a:gd name="T33" fmla="*/ 0 h 24"/>
                <a:gd name="T34" fmla="*/ 16 w 24"/>
                <a:gd name="T35" fmla="*/ 0 h 24"/>
                <a:gd name="T36" fmla="*/ 20 w 24"/>
                <a:gd name="T37" fmla="*/ 4 h 24"/>
                <a:gd name="T38" fmla="*/ 22 w 24"/>
                <a:gd name="T39" fmla="*/ 8 h 24"/>
                <a:gd name="T40" fmla="*/ 24 w 24"/>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4">
                  <a:moveTo>
                    <a:pt x="24" y="12"/>
                  </a:moveTo>
                  <a:lnTo>
                    <a:pt x="24" y="12"/>
                  </a:lnTo>
                  <a:lnTo>
                    <a:pt x="22" y="16"/>
                  </a:lnTo>
                  <a:lnTo>
                    <a:pt x="20" y="20"/>
                  </a:lnTo>
                  <a:lnTo>
                    <a:pt x="16" y="22"/>
                  </a:lnTo>
                  <a:lnTo>
                    <a:pt x="12" y="24"/>
                  </a:lnTo>
                  <a:lnTo>
                    <a:pt x="12" y="24"/>
                  </a:lnTo>
                  <a:lnTo>
                    <a:pt x="6" y="22"/>
                  </a:lnTo>
                  <a:lnTo>
                    <a:pt x="2" y="20"/>
                  </a:lnTo>
                  <a:lnTo>
                    <a:pt x="0" y="16"/>
                  </a:lnTo>
                  <a:lnTo>
                    <a:pt x="0" y="12"/>
                  </a:lnTo>
                  <a:lnTo>
                    <a:pt x="0" y="12"/>
                  </a:lnTo>
                  <a:lnTo>
                    <a:pt x="0" y="8"/>
                  </a:lnTo>
                  <a:lnTo>
                    <a:pt x="2" y="4"/>
                  </a:lnTo>
                  <a:lnTo>
                    <a:pt x="6" y="0"/>
                  </a:lnTo>
                  <a:lnTo>
                    <a:pt x="12" y="0"/>
                  </a:lnTo>
                  <a:lnTo>
                    <a:pt x="12" y="0"/>
                  </a:lnTo>
                  <a:lnTo>
                    <a:pt x="16" y="0"/>
                  </a:lnTo>
                  <a:lnTo>
                    <a:pt x="20" y="4"/>
                  </a:lnTo>
                  <a:lnTo>
                    <a:pt x="22" y="8"/>
                  </a:lnTo>
                  <a:lnTo>
                    <a:pt x="24" y="12"/>
                  </a:lnTo>
                </a:path>
              </a:pathLst>
            </a:custGeom>
            <a:noFill/>
            <a:ln w="9525">
              <a:solidFill>
                <a:srgbClr val="0669C9"/>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2" name="Freeform 501">
              <a:extLst>
                <a:ext uri="{FF2B5EF4-FFF2-40B4-BE49-F238E27FC236}">
                  <a16:creationId xmlns:a16="http://schemas.microsoft.com/office/drawing/2014/main" id="{0E12427E-8EDA-DCB4-3108-CD65B0A57135}"/>
                </a:ext>
              </a:extLst>
            </p:cNvPr>
            <p:cNvSpPr>
              <a:spLocks/>
            </p:cNvSpPr>
            <p:nvPr/>
          </p:nvSpPr>
          <p:spPr bwMode="auto">
            <a:xfrm>
              <a:off x="1307513" y="2084229"/>
              <a:ext cx="5841117" cy="1969147"/>
            </a:xfrm>
            <a:custGeom>
              <a:avLst/>
              <a:gdLst>
                <a:gd name="T0" fmla="*/ 0 w 3963"/>
                <a:gd name="T1" fmla="*/ 0 h 1336"/>
                <a:gd name="T2" fmla="*/ 33 w 3963"/>
                <a:gd name="T3" fmla="*/ 1274 h 1336"/>
                <a:gd name="T4" fmla="*/ 103 w 3963"/>
                <a:gd name="T5" fmla="*/ 1336 h 1336"/>
                <a:gd name="T6" fmla="*/ 205 w 3963"/>
                <a:gd name="T7" fmla="*/ 1315 h 1336"/>
                <a:gd name="T8" fmla="*/ 411 w 3963"/>
                <a:gd name="T9" fmla="*/ 1315 h 1336"/>
                <a:gd name="T10" fmla="*/ 619 w 3963"/>
                <a:gd name="T11" fmla="*/ 1315 h 1336"/>
                <a:gd name="T12" fmla="*/ 824 w 3963"/>
                <a:gd name="T13" fmla="*/ 1315 h 1336"/>
                <a:gd name="T14" fmla="*/ 1032 w 3963"/>
                <a:gd name="T15" fmla="*/ 1293 h 1336"/>
                <a:gd name="T16" fmla="*/ 1238 w 3963"/>
                <a:gd name="T17" fmla="*/ 1293 h 1336"/>
                <a:gd name="T18" fmla="*/ 1443 w 3963"/>
                <a:gd name="T19" fmla="*/ 1293 h 1336"/>
                <a:gd name="T20" fmla="*/ 1830 w 3963"/>
                <a:gd name="T21" fmla="*/ 1293 h 1336"/>
                <a:gd name="T22" fmla="*/ 1935 w 3963"/>
                <a:gd name="T23" fmla="*/ 1315 h 1336"/>
                <a:gd name="T24" fmla="*/ 2141 w 3963"/>
                <a:gd name="T25" fmla="*/ 1315 h 1336"/>
                <a:gd name="T26" fmla="*/ 2346 w 3963"/>
                <a:gd name="T27" fmla="*/ 1293 h 1336"/>
                <a:gd name="T28" fmla="*/ 2554 w 3963"/>
                <a:gd name="T29" fmla="*/ 1274 h 1336"/>
                <a:gd name="T30" fmla="*/ 2760 w 3963"/>
                <a:gd name="T31" fmla="*/ 1252 h 1336"/>
                <a:gd name="T32" fmla="*/ 2967 w 3963"/>
                <a:gd name="T33" fmla="*/ 1293 h 1336"/>
                <a:gd name="T34" fmla="*/ 3173 w 3963"/>
                <a:gd name="T35" fmla="*/ 1336 h 1336"/>
                <a:gd name="T36" fmla="*/ 3379 w 3963"/>
                <a:gd name="T37" fmla="*/ 1315 h 1336"/>
                <a:gd name="T38" fmla="*/ 3586 w 3963"/>
                <a:gd name="T39" fmla="*/ 1274 h 1336"/>
                <a:gd name="T40" fmla="*/ 3963 w 3963"/>
                <a:gd name="T41" fmla="*/ 1315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63" h="1336">
                  <a:moveTo>
                    <a:pt x="0" y="0"/>
                  </a:moveTo>
                  <a:lnTo>
                    <a:pt x="33" y="1274"/>
                  </a:lnTo>
                  <a:lnTo>
                    <a:pt x="103" y="1336"/>
                  </a:lnTo>
                  <a:lnTo>
                    <a:pt x="205" y="1315"/>
                  </a:lnTo>
                  <a:lnTo>
                    <a:pt x="411" y="1315"/>
                  </a:lnTo>
                  <a:lnTo>
                    <a:pt x="619" y="1315"/>
                  </a:lnTo>
                  <a:lnTo>
                    <a:pt x="824" y="1315"/>
                  </a:lnTo>
                  <a:lnTo>
                    <a:pt x="1032" y="1293"/>
                  </a:lnTo>
                  <a:lnTo>
                    <a:pt x="1238" y="1293"/>
                  </a:lnTo>
                  <a:lnTo>
                    <a:pt x="1443" y="1293"/>
                  </a:lnTo>
                  <a:lnTo>
                    <a:pt x="1830" y="1293"/>
                  </a:lnTo>
                  <a:lnTo>
                    <a:pt x="1935" y="1315"/>
                  </a:lnTo>
                  <a:lnTo>
                    <a:pt x="2141" y="1315"/>
                  </a:lnTo>
                  <a:lnTo>
                    <a:pt x="2346" y="1293"/>
                  </a:lnTo>
                  <a:lnTo>
                    <a:pt x="2554" y="1274"/>
                  </a:lnTo>
                  <a:lnTo>
                    <a:pt x="2760" y="1252"/>
                  </a:lnTo>
                  <a:lnTo>
                    <a:pt x="2967" y="1293"/>
                  </a:lnTo>
                  <a:lnTo>
                    <a:pt x="3173" y="1336"/>
                  </a:lnTo>
                  <a:lnTo>
                    <a:pt x="3379" y="1315"/>
                  </a:lnTo>
                  <a:lnTo>
                    <a:pt x="3586" y="1274"/>
                  </a:lnTo>
                  <a:lnTo>
                    <a:pt x="3963" y="1315"/>
                  </a:lnTo>
                </a:path>
              </a:pathLst>
            </a:custGeom>
            <a:noFill/>
            <a:ln w="31750">
              <a:solidFill>
                <a:srgbClr val="F6792E"/>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3" name="Freeform 525">
              <a:extLst>
                <a:ext uri="{FF2B5EF4-FFF2-40B4-BE49-F238E27FC236}">
                  <a16:creationId xmlns:a16="http://schemas.microsoft.com/office/drawing/2014/main" id="{61BCBBAD-8845-07ED-01F2-4183638A1FDF}"/>
                </a:ext>
              </a:extLst>
            </p:cNvPr>
            <p:cNvSpPr>
              <a:spLocks/>
            </p:cNvSpPr>
            <p:nvPr/>
          </p:nvSpPr>
          <p:spPr bwMode="auto">
            <a:xfrm>
              <a:off x="4138899" y="4004736"/>
              <a:ext cx="35374" cy="33900"/>
            </a:xfrm>
            <a:custGeom>
              <a:avLst/>
              <a:gdLst>
                <a:gd name="T0" fmla="*/ 24 w 24"/>
                <a:gd name="T1" fmla="*/ 12 h 23"/>
                <a:gd name="T2" fmla="*/ 24 w 24"/>
                <a:gd name="T3" fmla="*/ 12 h 23"/>
                <a:gd name="T4" fmla="*/ 24 w 24"/>
                <a:gd name="T5" fmla="*/ 16 h 23"/>
                <a:gd name="T6" fmla="*/ 20 w 24"/>
                <a:gd name="T7" fmla="*/ 19 h 23"/>
                <a:gd name="T8" fmla="*/ 16 w 24"/>
                <a:gd name="T9" fmla="*/ 23 h 23"/>
                <a:gd name="T10" fmla="*/ 12 w 24"/>
                <a:gd name="T11" fmla="*/ 23 h 23"/>
                <a:gd name="T12" fmla="*/ 12 w 24"/>
                <a:gd name="T13" fmla="*/ 23 h 23"/>
                <a:gd name="T14" fmla="*/ 8 w 24"/>
                <a:gd name="T15" fmla="*/ 23 h 23"/>
                <a:gd name="T16" fmla="*/ 4 w 24"/>
                <a:gd name="T17" fmla="*/ 19 h 23"/>
                <a:gd name="T18" fmla="*/ 2 w 24"/>
                <a:gd name="T19" fmla="*/ 16 h 23"/>
                <a:gd name="T20" fmla="*/ 0 w 24"/>
                <a:gd name="T21" fmla="*/ 12 h 23"/>
                <a:gd name="T22" fmla="*/ 0 w 24"/>
                <a:gd name="T23" fmla="*/ 12 h 23"/>
                <a:gd name="T24" fmla="*/ 2 w 24"/>
                <a:gd name="T25" fmla="*/ 8 h 23"/>
                <a:gd name="T26" fmla="*/ 4 w 24"/>
                <a:gd name="T27" fmla="*/ 4 h 23"/>
                <a:gd name="T28" fmla="*/ 8 w 24"/>
                <a:gd name="T29" fmla="*/ 0 h 23"/>
                <a:gd name="T30" fmla="*/ 12 w 24"/>
                <a:gd name="T31" fmla="*/ 0 h 23"/>
                <a:gd name="T32" fmla="*/ 12 w 24"/>
                <a:gd name="T33" fmla="*/ 0 h 23"/>
                <a:gd name="T34" fmla="*/ 16 w 24"/>
                <a:gd name="T35" fmla="*/ 0 h 23"/>
                <a:gd name="T36" fmla="*/ 20 w 24"/>
                <a:gd name="T37" fmla="*/ 4 h 23"/>
                <a:gd name="T38" fmla="*/ 24 w 24"/>
                <a:gd name="T39" fmla="*/ 8 h 23"/>
                <a:gd name="T40" fmla="*/ 24 w 24"/>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24" y="12"/>
                  </a:moveTo>
                  <a:lnTo>
                    <a:pt x="24" y="12"/>
                  </a:lnTo>
                  <a:lnTo>
                    <a:pt x="24" y="16"/>
                  </a:lnTo>
                  <a:lnTo>
                    <a:pt x="20" y="19"/>
                  </a:lnTo>
                  <a:lnTo>
                    <a:pt x="16" y="23"/>
                  </a:lnTo>
                  <a:lnTo>
                    <a:pt x="12" y="23"/>
                  </a:lnTo>
                  <a:lnTo>
                    <a:pt x="12" y="23"/>
                  </a:lnTo>
                  <a:lnTo>
                    <a:pt x="8" y="23"/>
                  </a:lnTo>
                  <a:lnTo>
                    <a:pt x="4" y="19"/>
                  </a:lnTo>
                  <a:lnTo>
                    <a:pt x="2" y="16"/>
                  </a:lnTo>
                  <a:lnTo>
                    <a:pt x="0" y="12"/>
                  </a:lnTo>
                  <a:lnTo>
                    <a:pt x="0" y="12"/>
                  </a:lnTo>
                  <a:lnTo>
                    <a:pt x="2" y="8"/>
                  </a:lnTo>
                  <a:lnTo>
                    <a:pt x="4" y="4"/>
                  </a:lnTo>
                  <a:lnTo>
                    <a:pt x="8" y="0"/>
                  </a:lnTo>
                  <a:lnTo>
                    <a:pt x="12" y="0"/>
                  </a:lnTo>
                  <a:lnTo>
                    <a:pt x="12" y="0"/>
                  </a:lnTo>
                  <a:lnTo>
                    <a:pt x="16" y="0"/>
                  </a:lnTo>
                  <a:lnTo>
                    <a:pt x="20" y="4"/>
                  </a:lnTo>
                  <a:lnTo>
                    <a:pt x="24" y="8"/>
                  </a:lnTo>
                  <a:lnTo>
                    <a:pt x="24"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274" name="Freeform 539">
              <a:extLst>
                <a:ext uri="{FF2B5EF4-FFF2-40B4-BE49-F238E27FC236}">
                  <a16:creationId xmlns:a16="http://schemas.microsoft.com/office/drawing/2014/main" id="{6642454A-518B-E08E-1BEA-9F0D93CDA1EA}"/>
                </a:ext>
              </a:extLst>
            </p:cNvPr>
            <p:cNvSpPr>
              <a:spLocks/>
            </p:cNvSpPr>
            <p:nvPr/>
          </p:nvSpPr>
          <p:spPr bwMode="auto">
            <a:xfrm>
              <a:off x="6268704" y="4004736"/>
              <a:ext cx="33900" cy="33900"/>
            </a:xfrm>
            <a:custGeom>
              <a:avLst/>
              <a:gdLst>
                <a:gd name="T0" fmla="*/ 23 w 23"/>
                <a:gd name="T1" fmla="*/ 12 h 23"/>
                <a:gd name="T2" fmla="*/ 23 w 23"/>
                <a:gd name="T3" fmla="*/ 12 h 23"/>
                <a:gd name="T4" fmla="*/ 23 w 23"/>
                <a:gd name="T5" fmla="*/ 16 h 23"/>
                <a:gd name="T6" fmla="*/ 21 w 23"/>
                <a:gd name="T7" fmla="*/ 19 h 23"/>
                <a:gd name="T8" fmla="*/ 17 w 23"/>
                <a:gd name="T9" fmla="*/ 23 h 23"/>
                <a:gd name="T10" fmla="*/ 12 w 23"/>
                <a:gd name="T11" fmla="*/ 23 h 23"/>
                <a:gd name="T12" fmla="*/ 12 w 23"/>
                <a:gd name="T13" fmla="*/ 23 h 23"/>
                <a:gd name="T14" fmla="*/ 8 w 23"/>
                <a:gd name="T15" fmla="*/ 23 h 23"/>
                <a:gd name="T16" fmla="*/ 4 w 23"/>
                <a:gd name="T17" fmla="*/ 19 h 23"/>
                <a:gd name="T18" fmla="*/ 2 w 23"/>
                <a:gd name="T19" fmla="*/ 16 h 23"/>
                <a:gd name="T20" fmla="*/ 0 w 23"/>
                <a:gd name="T21" fmla="*/ 12 h 23"/>
                <a:gd name="T22" fmla="*/ 0 w 23"/>
                <a:gd name="T23" fmla="*/ 12 h 23"/>
                <a:gd name="T24" fmla="*/ 2 w 23"/>
                <a:gd name="T25" fmla="*/ 8 h 23"/>
                <a:gd name="T26" fmla="*/ 4 w 23"/>
                <a:gd name="T27" fmla="*/ 4 h 23"/>
                <a:gd name="T28" fmla="*/ 8 w 23"/>
                <a:gd name="T29" fmla="*/ 0 h 23"/>
                <a:gd name="T30" fmla="*/ 12 w 23"/>
                <a:gd name="T31" fmla="*/ 0 h 23"/>
                <a:gd name="T32" fmla="*/ 12 w 23"/>
                <a:gd name="T33" fmla="*/ 0 h 23"/>
                <a:gd name="T34" fmla="*/ 17 w 23"/>
                <a:gd name="T35" fmla="*/ 0 h 23"/>
                <a:gd name="T36" fmla="*/ 21 w 23"/>
                <a:gd name="T37" fmla="*/ 4 h 23"/>
                <a:gd name="T38" fmla="*/ 23 w 23"/>
                <a:gd name="T39" fmla="*/ 8 h 23"/>
                <a:gd name="T40" fmla="*/ 23 w 23"/>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2"/>
                  </a:moveTo>
                  <a:lnTo>
                    <a:pt x="23" y="12"/>
                  </a:lnTo>
                  <a:lnTo>
                    <a:pt x="23" y="16"/>
                  </a:lnTo>
                  <a:lnTo>
                    <a:pt x="21" y="19"/>
                  </a:lnTo>
                  <a:lnTo>
                    <a:pt x="17" y="23"/>
                  </a:lnTo>
                  <a:lnTo>
                    <a:pt x="12" y="23"/>
                  </a:lnTo>
                  <a:lnTo>
                    <a:pt x="12" y="23"/>
                  </a:lnTo>
                  <a:lnTo>
                    <a:pt x="8" y="23"/>
                  </a:lnTo>
                  <a:lnTo>
                    <a:pt x="4" y="19"/>
                  </a:lnTo>
                  <a:lnTo>
                    <a:pt x="2" y="16"/>
                  </a:lnTo>
                  <a:lnTo>
                    <a:pt x="0" y="12"/>
                  </a:lnTo>
                  <a:lnTo>
                    <a:pt x="0" y="12"/>
                  </a:lnTo>
                  <a:lnTo>
                    <a:pt x="2" y="8"/>
                  </a:lnTo>
                  <a:lnTo>
                    <a:pt x="4" y="4"/>
                  </a:lnTo>
                  <a:lnTo>
                    <a:pt x="8" y="0"/>
                  </a:lnTo>
                  <a:lnTo>
                    <a:pt x="12" y="0"/>
                  </a:lnTo>
                  <a:lnTo>
                    <a:pt x="12" y="0"/>
                  </a:lnTo>
                  <a:lnTo>
                    <a:pt x="17" y="0"/>
                  </a:lnTo>
                  <a:lnTo>
                    <a:pt x="21" y="4"/>
                  </a:lnTo>
                  <a:lnTo>
                    <a:pt x="23" y="8"/>
                  </a:lnTo>
                  <a:lnTo>
                    <a:pt x="23"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275" name="Freeform 541">
              <a:extLst>
                <a:ext uri="{FF2B5EF4-FFF2-40B4-BE49-F238E27FC236}">
                  <a16:creationId xmlns:a16="http://schemas.microsoft.com/office/drawing/2014/main" id="{B56E2F71-7ACC-17A1-8DF8-F1AA5D212EB0}"/>
                </a:ext>
              </a:extLst>
            </p:cNvPr>
            <p:cNvSpPr>
              <a:spLocks/>
            </p:cNvSpPr>
            <p:nvPr/>
          </p:nvSpPr>
          <p:spPr bwMode="auto">
            <a:xfrm>
              <a:off x="6572330" y="3941359"/>
              <a:ext cx="35374" cy="35374"/>
            </a:xfrm>
            <a:custGeom>
              <a:avLst/>
              <a:gdLst>
                <a:gd name="T0" fmla="*/ 24 w 24"/>
                <a:gd name="T1" fmla="*/ 12 h 24"/>
                <a:gd name="T2" fmla="*/ 24 w 24"/>
                <a:gd name="T3" fmla="*/ 12 h 24"/>
                <a:gd name="T4" fmla="*/ 24 w 24"/>
                <a:gd name="T5" fmla="*/ 18 h 24"/>
                <a:gd name="T6" fmla="*/ 20 w 24"/>
                <a:gd name="T7" fmla="*/ 22 h 24"/>
                <a:gd name="T8" fmla="*/ 18 w 24"/>
                <a:gd name="T9" fmla="*/ 24 h 24"/>
                <a:gd name="T10" fmla="*/ 12 w 24"/>
                <a:gd name="T11" fmla="*/ 24 h 24"/>
                <a:gd name="T12" fmla="*/ 12 w 24"/>
                <a:gd name="T13" fmla="*/ 24 h 24"/>
                <a:gd name="T14" fmla="*/ 8 w 24"/>
                <a:gd name="T15" fmla="*/ 24 h 24"/>
                <a:gd name="T16" fmla="*/ 4 w 24"/>
                <a:gd name="T17" fmla="*/ 22 h 24"/>
                <a:gd name="T18" fmla="*/ 2 w 24"/>
                <a:gd name="T19" fmla="*/ 18 h 24"/>
                <a:gd name="T20" fmla="*/ 0 w 24"/>
                <a:gd name="T21" fmla="*/ 12 h 24"/>
                <a:gd name="T22" fmla="*/ 0 w 24"/>
                <a:gd name="T23" fmla="*/ 12 h 24"/>
                <a:gd name="T24" fmla="*/ 2 w 24"/>
                <a:gd name="T25" fmla="*/ 8 h 24"/>
                <a:gd name="T26" fmla="*/ 4 w 24"/>
                <a:gd name="T27" fmla="*/ 4 h 24"/>
                <a:gd name="T28" fmla="*/ 8 w 24"/>
                <a:gd name="T29" fmla="*/ 2 h 24"/>
                <a:gd name="T30" fmla="*/ 12 w 24"/>
                <a:gd name="T31" fmla="*/ 0 h 24"/>
                <a:gd name="T32" fmla="*/ 12 w 24"/>
                <a:gd name="T33" fmla="*/ 0 h 24"/>
                <a:gd name="T34" fmla="*/ 18 w 24"/>
                <a:gd name="T35" fmla="*/ 2 h 24"/>
                <a:gd name="T36" fmla="*/ 20 w 24"/>
                <a:gd name="T37" fmla="*/ 4 h 24"/>
                <a:gd name="T38" fmla="*/ 24 w 24"/>
                <a:gd name="T39" fmla="*/ 8 h 24"/>
                <a:gd name="T40" fmla="*/ 24 w 24"/>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4">
                  <a:moveTo>
                    <a:pt x="24" y="12"/>
                  </a:moveTo>
                  <a:lnTo>
                    <a:pt x="24" y="12"/>
                  </a:lnTo>
                  <a:lnTo>
                    <a:pt x="24" y="18"/>
                  </a:lnTo>
                  <a:lnTo>
                    <a:pt x="20" y="22"/>
                  </a:lnTo>
                  <a:lnTo>
                    <a:pt x="18" y="24"/>
                  </a:lnTo>
                  <a:lnTo>
                    <a:pt x="12" y="24"/>
                  </a:lnTo>
                  <a:lnTo>
                    <a:pt x="12" y="24"/>
                  </a:lnTo>
                  <a:lnTo>
                    <a:pt x="8" y="24"/>
                  </a:lnTo>
                  <a:lnTo>
                    <a:pt x="4" y="22"/>
                  </a:lnTo>
                  <a:lnTo>
                    <a:pt x="2" y="18"/>
                  </a:lnTo>
                  <a:lnTo>
                    <a:pt x="0" y="12"/>
                  </a:lnTo>
                  <a:lnTo>
                    <a:pt x="0" y="12"/>
                  </a:lnTo>
                  <a:lnTo>
                    <a:pt x="2" y="8"/>
                  </a:lnTo>
                  <a:lnTo>
                    <a:pt x="4" y="4"/>
                  </a:lnTo>
                  <a:lnTo>
                    <a:pt x="8" y="2"/>
                  </a:lnTo>
                  <a:lnTo>
                    <a:pt x="12" y="0"/>
                  </a:lnTo>
                  <a:lnTo>
                    <a:pt x="12" y="0"/>
                  </a:lnTo>
                  <a:lnTo>
                    <a:pt x="18" y="2"/>
                  </a:lnTo>
                  <a:lnTo>
                    <a:pt x="20" y="4"/>
                  </a:lnTo>
                  <a:lnTo>
                    <a:pt x="24" y="8"/>
                  </a:lnTo>
                  <a:lnTo>
                    <a:pt x="24"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276" name="Freeform 543">
              <a:extLst>
                <a:ext uri="{FF2B5EF4-FFF2-40B4-BE49-F238E27FC236}">
                  <a16:creationId xmlns:a16="http://schemas.microsoft.com/office/drawing/2014/main" id="{F8534233-2545-7C31-4D4D-DB93A9168184}"/>
                </a:ext>
              </a:extLst>
            </p:cNvPr>
            <p:cNvSpPr>
              <a:spLocks/>
            </p:cNvSpPr>
            <p:nvPr/>
          </p:nvSpPr>
          <p:spPr bwMode="auto">
            <a:xfrm>
              <a:off x="7132417" y="4004736"/>
              <a:ext cx="33900" cy="33900"/>
            </a:xfrm>
            <a:custGeom>
              <a:avLst/>
              <a:gdLst>
                <a:gd name="T0" fmla="*/ 23 w 23"/>
                <a:gd name="T1" fmla="*/ 12 h 23"/>
                <a:gd name="T2" fmla="*/ 23 w 23"/>
                <a:gd name="T3" fmla="*/ 12 h 23"/>
                <a:gd name="T4" fmla="*/ 21 w 23"/>
                <a:gd name="T5" fmla="*/ 16 h 23"/>
                <a:gd name="T6" fmla="*/ 19 w 23"/>
                <a:gd name="T7" fmla="*/ 19 h 23"/>
                <a:gd name="T8" fmla="*/ 15 w 23"/>
                <a:gd name="T9" fmla="*/ 23 h 23"/>
                <a:gd name="T10" fmla="*/ 11 w 23"/>
                <a:gd name="T11" fmla="*/ 23 h 23"/>
                <a:gd name="T12" fmla="*/ 11 w 23"/>
                <a:gd name="T13" fmla="*/ 23 h 23"/>
                <a:gd name="T14" fmla="*/ 8 w 23"/>
                <a:gd name="T15" fmla="*/ 23 h 23"/>
                <a:gd name="T16" fmla="*/ 4 w 23"/>
                <a:gd name="T17" fmla="*/ 19 h 23"/>
                <a:gd name="T18" fmla="*/ 0 w 23"/>
                <a:gd name="T19" fmla="*/ 16 h 23"/>
                <a:gd name="T20" fmla="*/ 0 w 23"/>
                <a:gd name="T21" fmla="*/ 12 h 23"/>
                <a:gd name="T22" fmla="*/ 0 w 23"/>
                <a:gd name="T23" fmla="*/ 12 h 23"/>
                <a:gd name="T24" fmla="*/ 0 w 23"/>
                <a:gd name="T25" fmla="*/ 8 h 23"/>
                <a:gd name="T26" fmla="*/ 4 w 23"/>
                <a:gd name="T27" fmla="*/ 4 h 23"/>
                <a:gd name="T28" fmla="*/ 8 w 23"/>
                <a:gd name="T29" fmla="*/ 0 h 23"/>
                <a:gd name="T30" fmla="*/ 11 w 23"/>
                <a:gd name="T31" fmla="*/ 0 h 23"/>
                <a:gd name="T32" fmla="*/ 11 w 23"/>
                <a:gd name="T33" fmla="*/ 0 h 23"/>
                <a:gd name="T34" fmla="*/ 15 w 23"/>
                <a:gd name="T35" fmla="*/ 0 h 23"/>
                <a:gd name="T36" fmla="*/ 19 w 23"/>
                <a:gd name="T37" fmla="*/ 4 h 23"/>
                <a:gd name="T38" fmla="*/ 21 w 23"/>
                <a:gd name="T39" fmla="*/ 8 h 23"/>
                <a:gd name="T40" fmla="*/ 23 w 23"/>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2"/>
                  </a:moveTo>
                  <a:lnTo>
                    <a:pt x="23" y="12"/>
                  </a:lnTo>
                  <a:lnTo>
                    <a:pt x="21" y="16"/>
                  </a:lnTo>
                  <a:lnTo>
                    <a:pt x="19" y="19"/>
                  </a:lnTo>
                  <a:lnTo>
                    <a:pt x="15" y="23"/>
                  </a:lnTo>
                  <a:lnTo>
                    <a:pt x="11" y="23"/>
                  </a:lnTo>
                  <a:lnTo>
                    <a:pt x="11" y="23"/>
                  </a:lnTo>
                  <a:lnTo>
                    <a:pt x="8" y="23"/>
                  </a:lnTo>
                  <a:lnTo>
                    <a:pt x="4" y="19"/>
                  </a:lnTo>
                  <a:lnTo>
                    <a:pt x="0" y="16"/>
                  </a:lnTo>
                  <a:lnTo>
                    <a:pt x="0" y="12"/>
                  </a:lnTo>
                  <a:lnTo>
                    <a:pt x="0" y="12"/>
                  </a:lnTo>
                  <a:lnTo>
                    <a:pt x="0" y="8"/>
                  </a:lnTo>
                  <a:lnTo>
                    <a:pt x="4" y="4"/>
                  </a:lnTo>
                  <a:lnTo>
                    <a:pt x="8" y="0"/>
                  </a:lnTo>
                  <a:lnTo>
                    <a:pt x="11" y="0"/>
                  </a:lnTo>
                  <a:lnTo>
                    <a:pt x="11" y="0"/>
                  </a:lnTo>
                  <a:lnTo>
                    <a:pt x="15" y="0"/>
                  </a:lnTo>
                  <a:lnTo>
                    <a:pt x="19" y="4"/>
                  </a:lnTo>
                  <a:lnTo>
                    <a:pt x="21" y="8"/>
                  </a:lnTo>
                  <a:lnTo>
                    <a:pt x="23"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277" name="Line 544">
              <a:extLst>
                <a:ext uri="{FF2B5EF4-FFF2-40B4-BE49-F238E27FC236}">
                  <a16:creationId xmlns:a16="http://schemas.microsoft.com/office/drawing/2014/main" id="{8F09F4A6-9F8A-53BC-1686-C095410B892A}"/>
                </a:ext>
              </a:extLst>
            </p:cNvPr>
            <p:cNvSpPr>
              <a:spLocks noChangeShapeType="1"/>
            </p:cNvSpPr>
            <p:nvPr/>
          </p:nvSpPr>
          <p:spPr bwMode="auto">
            <a:xfrm>
              <a:off x="3923708" y="4922984"/>
              <a:ext cx="3236713"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8" name="Freeform 545">
              <a:extLst>
                <a:ext uri="{FF2B5EF4-FFF2-40B4-BE49-F238E27FC236}">
                  <a16:creationId xmlns:a16="http://schemas.microsoft.com/office/drawing/2014/main" id="{F52E7152-A0D5-C12C-CD89-942C82AF8217}"/>
                </a:ext>
              </a:extLst>
            </p:cNvPr>
            <p:cNvSpPr>
              <a:spLocks/>
            </p:cNvSpPr>
            <p:nvPr/>
          </p:nvSpPr>
          <p:spPr bwMode="auto">
            <a:xfrm>
              <a:off x="3559652" y="4856658"/>
              <a:ext cx="384692" cy="129704"/>
            </a:xfrm>
            <a:custGeom>
              <a:avLst/>
              <a:gdLst>
                <a:gd name="T0" fmla="*/ 0 w 261"/>
                <a:gd name="T1" fmla="*/ 86 h 88"/>
                <a:gd name="T2" fmla="*/ 94 w 261"/>
                <a:gd name="T3" fmla="*/ 0 h 88"/>
                <a:gd name="T4" fmla="*/ 170 w 261"/>
                <a:gd name="T5" fmla="*/ 88 h 88"/>
                <a:gd name="T6" fmla="*/ 261 w 261"/>
                <a:gd name="T7" fmla="*/ 0 h 88"/>
              </a:gdLst>
              <a:ahLst/>
              <a:cxnLst>
                <a:cxn ang="0">
                  <a:pos x="T0" y="T1"/>
                </a:cxn>
                <a:cxn ang="0">
                  <a:pos x="T2" y="T3"/>
                </a:cxn>
                <a:cxn ang="0">
                  <a:pos x="T4" y="T5"/>
                </a:cxn>
                <a:cxn ang="0">
                  <a:pos x="T6" y="T7"/>
                </a:cxn>
              </a:cxnLst>
              <a:rect l="0" t="0" r="r" b="b"/>
              <a:pathLst>
                <a:path w="261" h="88">
                  <a:moveTo>
                    <a:pt x="0" y="86"/>
                  </a:moveTo>
                  <a:lnTo>
                    <a:pt x="94" y="0"/>
                  </a:lnTo>
                  <a:lnTo>
                    <a:pt x="170" y="88"/>
                  </a:lnTo>
                  <a:lnTo>
                    <a:pt x="261" y="0"/>
                  </a:lnTo>
                </a:path>
              </a:pathLst>
            </a:custGeom>
            <a:noFill/>
            <a:ln w="12700">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9" name="TextBox 278">
              <a:extLst>
                <a:ext uri="{FF2B5EF4-FFF2-40B4-BE49-F238E27FC236}">
                  <a16:creationId xmlns:a16="http://schemas.microsoft.com/office/drawing/2014/main" id="{50E4C482-FF0A-83DE-5F25-8DD9E04ED3A8}"/>
                </a:ext>
              </a:extLst>
            </p:cNvPr>
            <p:cNvSpPr txBox="1"/>
            <p:nvPr/>
          </p:nvSpPr>
          <p:spPr>
            <a:xfrm>
              <a:off x="993063" y="1741921"/>
              <a:ext cx="236641" cy="171453"/>
            </a:xfrm>
            <a:prstGeom prst="rect">
              <a:avLst/>
            </a:prstGeom>
            <a:noFill/>
          </p:spPr>
          <p:txBody>
            <a:bodyPr wrap="none" lIns="0" tIns="0" rIns="0" bIns="0" rtlCol="0">
              <a:spAutoFit/>
            </a:bodyPr>
            <a:lstStyle/>
            <a:p>
              <a:pPr algn="r"/>
              <a:r>
                <a:rPr lang="en-IN" sz="1200" dirty="0">
                  <a:latin typeface="+mn-lt"/>
                </a:rPr>
                <a:t>100</a:t>
              </a:r>
            </a:p>
          </p:txBody>
        </p:sp>
        <p:sp>
          <p:nvSpPr>
            <p:cNvPr id="280" name="TextBox 279">
              <a:extLst>
                <a:ext uri="{FF2B5EF4-FFF2-40B4-BE49-F238E27FC236}">
                  <a16:creationId xmlns:a16="http://schemas.microsoft.com/office/drawing/2014/main" id="{0C59FB6A-E96D-A875-B6B2-9682EB7B77FB}"/>
                </a:ext>
              </a:extLst>
            </p:cNvPr>
            <p:cNvSpPr txBox="1"/>
            <p:nvPr/>
          </p:nvSpPr>
          <p:spPr>
            <a:xfrm>
              <a:off x="1071944" y="2051295"/>
              <a:ext cx="157761" cy="171453"/>
            </a:xfrm>
            <a:prstGeom prst="rect">
              <a:avLst/>
            </a:prstGeom>
            <a:noFill/>
          </p:spPr>
          <p:txBody>
            <a:bodyPr wrap="none" lIns="0" tIns="0" rIns="0" bIns="0" rtlCol="0">
              <a:spAutoFit/>
            </a:bodyPr>
            <a:lstStyle/>
            <a:p>
              <a:pPr algn="r"/>
              <a:r>
                <a:rPr lang="en-IN" sz="1200" dirty="0">
                  <a:latin typeface="+mn-lt"/>
                </a:rPr>
                <a:t>90</a:t>
              </a:r>
            </a:p>
          </p:txBody>
        </p:sp>
        <p:sp>
          <p:nvSpPr>
            <p:cNvPr id="281" name="TextBox 280">
              <a:extLst>
                <a:ext uri="{FF2B5EF4-FFF2-40B4-BE49-F238E27FC236}">
                  <a16:creationId xmlns:a16="http://schemas.microsoft.com/office/drawing/2014/main" id="{1C265812-0EB1-6D3D-90C3-8FC1125657D0}"/>
                </a:ext>
              </a:extLst>
            </p:cNvPr>
            <p:cNvSpPr txBox="1"/>
            <p:nvPr/>
          </p:nvSpPr>
          <p:spPr>
            <a:xfrm>
              <a:off x="1071944" y="2360669"/>
              <a:ext cx="157761" cy="171453"/>
            </a:xfrm>
            <a:prstGeom prst="rect">
              <a:avLst/>
            </a:prstGeom>
            <a:noFill/>
          </p:spPr>
          <p:txBody>
            <a:bodyPr wrap="none" lIns="0" tIns="0" rIns="0" bIns="0" rtlCol="0">
              <a:spAutoFit/>
            </a:bodyPr>
            <a:lstStyle/>
            <a:p>
              <a:pPr algn="r"/>
              <a:r>
                <a:rPr lang="en-IN" sz="1200" dirty="0">
                  <a:latin typeface="+mn-lt"/>
                </a:rPr>
                <a:t>80</a:t>
              </a:r>
            </a:p>
          </p:txBody>
        </p:sp>
        <p:sp>
          <p:nvSpPr>
            <p:cNvPr id="282" name="TextBox 281">
              <a:extLst>
                <a:ext uri="{FF2B5EF4-FFF2-40B4-BE49-F238E27FC236}">
                  <a16:creationId xmlns:a16="http://schemas.microsoft.com/office/drawing/2014/main" id="{7116D56C-4C55-2292-62FD-FD4F75290459}"/>
                </a:ext>
              </a:extLst>
            </p:cNvPr>
            <p:cNvSpPr txBox="1"/>
            <p:nvPr/>
          </p:nvSpPr>
          <p:spPr>
            <a:xfrm>
              <a:off x="1071944" y="2670043"/>
              <a:ext cx="157761" cy="171453"/>
            </a:xfrm>
            <a:prstGeom prst="rect">
              <a:avLst/>
            </a:prstGeom>
            <a:noFill/>
          </p:spPr>
          <p:txBody>
            <a:bodyPr wrap="none" lIns="0" tIns="0" rIns="0" bIns="0" rtlCol="0">
              <a:spAutoFit/>
            </a:bodyPr>
            <a:lstStyle/>
            <a:p>
              <a:pPr algn="r"/>
              <a:r>
                <a:rPr lang="en-IN" sz="1200" dirty="0">
                  <a:latin typeface="+mn-lt"/>
                </a:rPr>
                <a:t>70</a:t>
              </a:r>
            </a:p>
          </p:txBody>
        </p:sp>
        <p:sp>
          <p:nvSpPr>
            <p:cNvPr id="283" name="TextBox 282">
              <a:extLst>
                <a:ext uri="{FF2B5EF4-FFF2-40B4-BE49-F238E27FC236}">
                  <a16:creationId xmlns:a16="http://schemas.microsoft.com/office/drawing/2014/main" id="{4D384B54-3A5A-A6ED-9874-908E12E50F2C}"/>
                </a:ext>
              </a:extLst>
            </p:cNvPr>
            <p:cNvSpPr txBox="1"/>
            <p:nvPr/>
          </p:nvSpPr>
          <p:spPr>
            <a:xfrm>
              <a:off x="1071944" y="2979417"/>
              <a:ext cx="157761" cy="171453"/>
            </a:xfrm>
            <a:prstGeom prst="rect">
              <a:avLst/>
            </a:prstGeom>
            <a:noFill/>
          </p:spPr>
          <p:txBody>
            <a:bodyPr wrap="none" lIns="0" tIns="0" rIns="0" bIns="0" rtlCol="0">
              <a:spAutoFit/>
            </a:bodyPr>
            <a:lstStyle/>
            <a:p>
              <a:pPr algn="r"/>
              <a:r>
                <a:rPr lang="en-IN" sz="1200" dirty="0">
                  <a:latin typeface="+mn-lt"/>
                </a:rPr>
                <a:t>60</a:t>
              </a:r>
            </a:p>
          </p:txBody>
        </p:sp>
        <p:sp>
          <p:nvSpPr>
            <p:cNvPr id="284" name="TextBox 283">
              <a:extLst>
                <a:ext uri="{FF2B5EF4-FFF2-40B4-BE49-F238E27FC236}">
                  <a16:creationId xmlns:a16="http://schemas.microsoft.com/office/drawing/2014/main" id="{8901A2C4-D870-0E7E-FD80-CE7632A06008}"/>
                </a:ext>
              </a:extLst>
            </p:cNvPr>
            <p:cNvSpPr txBox="1"/>
            <p:nvPr/>
          </p:nvSpPr>
          <p:spPr>
            <a:xfrm>
              <a:off x="1071944" y="3288791"/>
              <a:ext cx="157761" cy="171453"/>
            </a:xfrm>
            <a:prstGeom prst="rect">
              <a:avLst/>
            </a:prstGeom>
            <a:noFill/>
          </p:spPr>
          <p:txBody>
            <a:bodyPr wrap="none" lIns="0" tIns="0" rIns="0" bIns="0" rtlCol="0">
              <a:spAutoFit/>
            </a:bodyPr>
            <a:lstStyle/>
            <a:p>
              <a:pPr algn="r"/>
              <a:r>
                <a:rPr lang="en-IN" sz="1200" dirty="0">
                  <a:latin typeface="+mn-lt"/>
                </a:rPr>
                <a:t>50</a:t>
              </a:r>
            </a:p>
          </p:txBody>
        </p:sp>
        <p:sp>
          <p:nvSpPr>
            <p:cNvPr id="285" name="TextBox 284">
              <a:extLst>
                <a:ext uri="{FF2B5EF4-FFF2-40B4-BE49-F238E27FC236}">
                  <a16:creationId xmlns:a16="http://schemas.microsoft.com/office/drawing/2014/main" id="{E1432E8C-D2E1-CB67-7504-EB47615F28D4}"/>
                </a:ext>
              </a:extLst>
            </p:cNvPr>
            <p:cNvSpPr txBox="1"/>
            <p:nvPr/>
          </p:nvSpPr>
          <p:spPr>
            <a:xfrm>
              <a:off x="1071944" y="3598165"/>
              <a:ext cx="157761" cy="171453"/>
            </a:xfrm>
            <a:prstGeom prst="rect">
              <a:avLst/>
            </a:prstGeom>
            <a:noFill/>
          </p:spPr>
          <p:txBody>
            <a:bodyPr wrap="none" lIns="0" tIns="0" rIns="0" bIns="0" rtlCol="0">
              <a:spAutoFit/>
            </a:bodyPr>
            <a:lstStyle/>
            <a:p>
              <a:pPr algn="r"/>
              <a:r>
                <a:rPr lang="en-IN" sz="1200" dirty="0">
                  <a:latin typeface="+mn-lt"/>
                </a:rPr>
                <a:t>40</a:t>
              </a:r>
            </a:p>
          </p:txBody>
        </p:sp>
        <p:sp>
          <p:nvSpPr>
            <p:cNvPr id="286" name="TextBox 285">
              <a:extLst>
                <a:ext uri="{FF2B5EF4-FFF2-40B4-BE49-F238E27FC236}">
                  <a16:creationId xmlns:a16="http://schemas.microsoft.com/office/drawing/2014/main" id="{314152D5-C157-4D8C-73EF-11731C320541}"/>
                </a:ext>
              </a:extLst>
            </p:cNvPr>
            <p:cNvSpPr txBox="1"/>
            <p:nvPr/>
          </p:nvSpPr>
          <p:spPr>
            <a:xfrm>
              <a:off x="1071944" y="3907539"/>
              <a:ext cx="157761" cy="171453"/>
            </a:xfrm>
            <a:prstGeom prst="rect">
              <a:avLst/>
            </a:prstGeom>
            <a:noFill/>
          </p:spPr>
          <p:txBody>
            <a:bodyPr wrap="none" lIns="0" tIns="0" rIns="0" bIns="0" rtlCol="0">
              <a:spAutoFit/>
            </a:bodyPr>
            <a:lstStyle/>
            <a:p>
              <a:pPr algn="r"/>
              <a:r>
                <a:rPr lang="en-IN" sz="1200" dirty="0">
                  <a:latin typeface="+mn-lt"/>
                </a:rPr>
                <a:t>30</a:t>
              </a:r>
            </a:p>
          </p:txBody>
        </p:sp>
        <p:sp>
          <p:nvSpPr>
            <p:cNvPr id="287" name="TextBox 286">
              <a:extLst>
                <a:ext uri="{FF2B5EF4-FFF2-40B4-BE49-F238E27FC236}">
                  <a16:creationId xmlns:a16="http://schemas.microsoft.com/office/drawing/2014/main" id="{5C82CE32-C4A3-0CD6-ADC8-AFF17C2A5EF1}"/>
                </a:ext>
              </a:extLst>
            </p:cNvPr>
            <p:cNvSpPr txBox="1"/>
            <p:nvPr/>
          </p:nvSpPr>
          <p:spPr>
            <a:xfrm>
              <a:off x="1071944" y="4216913"/>
              <a:ext cx="157761" cy="171453"/>
            </a:xfrm>
            <a:prstGeom prst="rect">
              <a:avLst/>
            </a:prstGeom>
            <a:noFill/>
          </p:spPr>
          <p:txBody>
            <a:bodyPr wrap="none" lIns="0" tIns="0" rIns="0" bIns="0" rtlCol="0">
              <a:spAutoFit/>
            </a:bodyPr>
            <a:lstStyle/>
            <a:p>
              <a:pPr algn="r"/>
              <a:r>
                <a:rPr lang="en-IN" sz="1200" dirty="0">
                  <a:latin typeface="+mn-lt"/>
                </a:rPr>
                <a:t>20</a:t>
              </a:r>
            </a:p>
          </p:txBody>
        </p:sp>
        <p:sp>
          <p:nvSpPr>
            <p:cNvPr id="288" name="TextBox 287">
              <a:extLst>
                <a:ext uri="{FF2B5EF4-FFF2-40B4-BE49-F238E27FC236}">
                  <a16:creationId xmlns:a16="http://schemas.microsoft.com/office/drawing/2014/main" id="{83C44ABA-F138-3BDB-6BED-EE0DFEC8FA33}"/>
                </a:ext>
              </a:extLst>
            </p:cNvPr>
            <p:cNvSpPr txBox="1"/>
            <p:nvPr/>
          </p:nvSpPr>
          <p:spPr>
            <a:xfrm>
              <a:off x="1071944" y="4526287"/>
              <a:ext cx="157761" cy="171453"/>
            </a:xfrm>
            <a:prstGeom prst="rect">
              <a:avLst/>
            </a:prstGeom>
            <a:noFill/>
          </p:spPr>
          <p:txBody>
            <a:bodyPr wrap="none" lIns="0" tIns="0" rIns="0" bIns="0" rtlCol="0">
              <a:spAutoFit/>
            </a:bodyPr>
            <a:lstStyle/>
            <a:p>
              <a:pPr algn="r"/>
              <a:r>
                <a:rPr lang="en-IN" sz="1200" dirty="0">
                  <a:latin typeface="+mn-lt"/>
                </a:rPr>
                <a:t>10</a:t>
              </a:r>
            </a:p>
          </p:txBody>
        </p:sp>
        <p:sp>
          <p:nvSpPr>
            <p:cNvPr id="289" name="TextBox 288">
              <a:extLst>
                <a:ext uri="{FF2B5EF4-FFF2-40B4-BE49-F238E27FC236}">
                  <a16:creationId xmlns:a16="http://schemas.microsoft.com/office/drawing/2014/main" id="{8509186B-3CD9-5B7C-98A3-93E141A6FCDF}"/>
                </a:ext>
              </a:extLst>
            </p:cNvPr>
            <p:cNvSpPr txBox="1"/>
            <p:nvPr/>
          </p:nvSpPr>
          <p:spPr>
            <a:xfrm>
              <a:off x="1150825" y="4835662"/>
              <a:ext cx="78880" cy="171453"/>
            </a:xfrm>
            <a:prstGeom prst="rect">
              <a:avLst/>
            </a:prstGeom>
            <a:noFill/>
          </p:spPr>
          <p:txBody>
            <a:bodyPr wrap="none" lIns="0" tIns="0" rIns="0" bIns="0" rtlCol="0">
              <a:spAutoFit/>
            </a:bodyPr>
            <a:lstStyle/>
            <a:p>
              <a:pPr algn="r"/>
              <a:r>
                <a:rPr lang="en-IN" sz="1200" dirty="0">
                  <a:latin typeface="+mn-lt"/>
                </a:rPr>
                <a:t>0</a:t>
              </a:r>
            </a:p>
          </p:txBody>
        </p:sp>
        <p:sp>
          <p:nvSpPr>
            <p:cNvPr id="290" name="TextBox 289">
              <a:extLst>
                <a:ext uri="{FF2B5EF4-FFF2-40B4-BE49-F238E27FC236}">
                  <a16:creationId xmlns:a16="http://schemas.microsoft.com/office/drawing/2014/main" id="{7EDA3C9E-E4EC-0B06-67F7-23A1ACD2FB96}"/>
                </a:ext>
              </a:extLst>
            </p:cNvPr>
            <p:cNvSpPr txBox="1"/>
            <p:nvPr/>
          </p:nvSpPr>
          <p:spPr>
            <a:xfrm>
              <a:off x="1537392" y="4994428"/>
              <a:ext cx="157761" cy="171453"/>
            </a:xfrm>
            <a:prstGeom prst="rect">
              <a:avLst/>
            </a:prstGeom>
            <a:noFill/>
          </p:spPr>
          <p:txBody>
            <a:bodyPr wrap="none" lIns="0" tIns="0" rIns="0" bIns="0" rtlCol="0">
              <a:spAutoFit/>
            </a:bodyPr>
            <a:lstStyle/>
            <a:p>
              <a:pPr algn="ctr"/>
              <a:r>
                <a:rPr lang="en-IN" sz="1200" dirty="0">
                  <a:latin typeface="+mn-lt"/>
                </a:rPr>
                <a:t>24</a:t>
              </a:r>
            </a:p>
          </p:txBody>
        </p:sp>
        <p:sp>
          <p:nvSpPr>
            <p:cNvPr id="291" name="TextBox 290">
              <a:extLst>
                <a:ext uri="{FF2B5EF4-FFF2-40B4-BE49-F238E27FC236}">
                  <a16:creationId xmlns:a16="http://schemas.microsoft.com/office/drawing/2014/main" id="{8A1B4F15-1829-83D5-953E-83C7C9C1B042}"/>
                </a:ext>
              </a:extLst>
            </p:cNvPr>
            <p:cNvSpPr txBox="1"/>
            <p:nvPr/>
          </p:nvSpPr>
          <p:spPr>
            <a:xfrm>
              <a:off x="1841019" y="4994428"/>
              <a:ext cx="157760" cy="171453"/>
            </a:xfrm>
            <a:prstGeom prst="rect">
              <a:avLst/>
            </a:prstGeom>
            <a:noFill/>
          </p:spPr>
          <p:txBody>
            <a:bodyPr wrap="none" lIns="0" tIns="0" rIns="0" bIns="0" rtlCol="0">
              <a:spAutoFit/>
            </a:bodyPr>
            <a:lstStyle/>
            <a:p>
              <a:pPr algn="ctr"/>
              <a:r>
                <a:rPr lang="en-IN" sz="1200" dirty="0">
                  <a:latin typeface="+mn-lt"/>
                </a:rPr>
                <a:t>48</a:t>
              </a:r>
            </a:p>
          </p:txBody>
        </p:sp>
        <p:sp>
          <p:nvSpPr>
            <p:cNvPr id="292" name="TextBox 291">
              <a:extLst>
                <a:ext uri="{FF2B5EF4-FFF2-40B4-BE49-F238E27FC236}">
                  <a16:creationId xmlns:a16="http://schemas.microsoft.com/office/drawing/2014/main" id="{1CFCCE6D-29D0-D3A0-C31B-C6413C7325F2}"/>
                </a:ext>
              </a:extLst>
            </p:cNvPr>
            <p:cNvSpPr txBox="1"/>
            <p:nvPr/>
          </p:nvSpPr>
          <p:spPr>
            <a:xfrm>
              <a:off x="2144645" y="4994428"/>
              <a:ext cx="157760" cy="171453"/>
            </a:xfrm>
            <a:prstGeom prst="rect">
              <a:avLst/>
            </a:prstGeom>
            <a:noFill/>
          </p:spPr>
          <p:txBody>
            <a:bodyPr wrap="none" lIns="0" tIns="0" rIns="0" bIns="0" rtlCol="0">
              <a:spAutoFit/>
            </a:bodyPr>
            <a:lstStyle/>
            <a:p>
              <a:pPr algn="ctr"/>
              <a:r>
                <a:rPr lang="en-IN" sz="1200" dirty="0">
                  <a:latin typeface="+mn-lt"/>
                </a:rPr>
                <a:t>72</a:t>
              </a:r>
            </a:p>
          </p:txBody>
        </p:sp>
        <p:sp>
          <p:nvSpPr>
            <p:cNvPr id="293" name="TextBox 292">
              <a:extLst>
                <a:ext uri="{FF2B5EF4-FFF2-40B4-BE49-F238E27FC236}">
                  <a16:creationId xmlns:a16="http://schemas.microsoft.com/office/drawing/2014/main" id="{943E5273-5659-E110-A16A-84C3AD654386}"/>
                </a:ext>
              </a:extLst>
            </p:cNvPr>
            <p:cNvSpPr txBox="1"/>
            <p:nvPr/>
          </p:nvSpPr>
          <p:spPr>
            <a:xfrm>
              <a:off x="2448271" y="4994428"/>
              <a:ext cx="157760" cy="171453"/>
            </a:xfrm>
            <a:prstGeom prst="rect">
              <a:avLst/>
            </a:prstGeom>
            <a:noFill/>
          </p:spPr>
          <p:txBody>
            <a:bodyPr wrap="none" lIns="0" tIns="0" rIns="0" bIns="0" rtlCol="0">
              <a:spAutoFit/>
            </a:bodyPr>
            <a:lstStyle/>
            <a:p>
              <a:pPr algn="ctr"/>
              <a:r>
                <a:rPr lang="en-IN" sz="1200" dirty="0">
                  <a:latin typeface="+mn-lt"/>
                </a:rPr>
                <a:t>96</a:t>
              </a:r>
            </a:p>
          </p:txBody>
        </p:sp>
        <p:sp>
          <p:nvSpPr>
            <p:cNvPr id="294" name="TextBox 293">
              <a:extLst>
                <a:ext uri="{FF2B5EF4-FFF2-40B4-BE49-F238E27FC236}">
                  <a16:creationId xmlns:a16="http://schemas.microsoft.com/office/drawing/2014/main" id="{BD29C06D-E5DB-6F86-8DFB-9FFECF223F58}"/>
                </a:ext>
              </a:extLst>
            </p:cNvPr>
            <p:cNvSpPr txBox="1"/>
            <p:nvPr/>
          </p:nvSpPr>
          <p:spPr>
            <a:xfrm>
              <a:off x="2712456" y="4994428"/>
              <a:ext cx="236641" cy="171453"/>
            </a:xfrm>
            <a:prstGeom prst="rect">
              <a:avLst/>
            </a:prstGeom>
            <a:noFill/>
          </p:spPr>
          <p:txBody>
            <a:bodyPr wrap="none" lIns="0" tIns="0" rIns="0" bIns="0" rtlCol="0">
              <a:spAutoFit/>
            </a:bodyPr>
            <a:lstStyle/>
            <a:p>
              <a:pPr algn="ctr"/>
              <a:r>
                <a:rPr lang="en-IN" sz="1200" dirty="0">
                  <a:latin typeface="+mn-lt"/>
                </a:rPr>
                <a:t>120</a:t>
              </a:r>
            </a:p>
          </p:txBody>
        </p:sp>
        <p:sp>
          <p:nvSpPr>
            <p:cNvPr id="295" name="TextBox 294">
              <a:extLst>
                <a:ext uri="{FF2B5EF4-FFF2-40B4-BE49-F238E27FC236}">
                  <a16:creationId xmlns:a16="http://schemas.microsoft.com/office/drawing/2014/main" id="{83E987D7-0DF0-385B-08B6-30735B121286}"/>
                </a:ext>
              </a:extLst>
            </p:cNvPr>
            <p:cNvSpPr txBox="1"/>
            <p:nvPr/>
          </p:nvSpPr>
          <p:spPr>
            <a:xfrm>
              <a:off x="3019030" y="4994428"/>
              <a:ext cx="236641" cy="171453"/>
            </a:xfrm>
            <a:prstGeom prst="rect">
              <a:avLst/>
            </a:prstGeom>
            <a:noFill/>
          </p:spPr>
          <p:txBody>
            <a:bodyPr wrap="none" lIns="0" tIns="0" rIns="0" bIns="0" rtlCol="0">
              <a:spAutoFit/>
            </a:bodyPr>
            <a:lstStyle/>
            <a:p>
              <a:pPr algn="ctr"/>
              <a:r>
                <a:rPr lang="en-IN" sz="1200" dirty="0">
                  <a:latin typeface="+mn-lt"/>
                </a:rPr>
                <a:t>144</a:t>
              </a:r>
            </a:p>
          </p:txBody>
        </p:sp>
        <p:sp>
          <p:nvSpPr>
            <p:cNvPr id="296" name="TextBox 295">
              <a:extLst>
                <a:ext uri="{FF2B5EF4-FFF2-40B4-BE49-F238E27FC236}">
                  <a16:creationId xmlns:a16="http://schemas.microsoft.com/office/drawing/2014/main" id="{64E950E9-DBF2-D112-FBE2-6616894F634B}"/>
                </a:ext>
              </a:extLst>
            </p:cNvPr>
            <p:cNvSpPr txBox="1"/>
            <p:nvPr/>
          </p:nvSpPr>
          <p:spPr>
            <a:xfrm>
              <a:off x="3322656" y="4994428"/>
              <a:ext cx="236641" cy="171453"/>
            </a:xfrm>
            <a:prstGeom prst="rect">
              <a:avLst/>
            </a:prstGeom>
            <a:noFill/>
          </p:spPr>
          <p:txBody>
            <a:bodyPr wrap="none" lIns="0" tIns="0" rIns="0" bIns="0" rtlCol="0">
              <a:spAutoFit/>
            </a:bodyPr>
            <a:lstStyle/>
            <a:p>
              <a:pPr algn="ctr"/>
              <a:r>
                <a:rPr lang="en-IN" sz="1200" dirty="0">
                  <a:latin typeface="+mn-lt"/>
                </a:rPr>
                <a:t>168</a:t>
              </a:r>
            </a:p>
          </p:txBody>
        </p:sp>
        <p:sp>
          <p:nvSpPr>
            <p:cNvPr id="297" name="TextBox 296">
              <a:extLst>
                <a:ext uri="{FF2B5EF4-FFF2-40B4-BE49-F238E27FC236}">
                  <a16:creationId xmlns:a16="http://schemas.microsoft.com/office/drawing/2014/main" id="{5636D767-F56F-82BD-1CD0-19A613298DE9}"/>
                </a:ext>
              </a:extLst>
            </p:cNvPr>
            <p:cNvSpPr txBox="1"/>
            <p:nvPr/>
          </p:nvSpPr>
          <p:spPr>
            <a:xfrm>
              <a:off x="3967136" y="4994428"/>
              <a:ext cx="157760" cy="171453"/>
            </a:xfrm>
            <a:prstGeom prst="rect">
              <a:avLst/>
            </a:prstGeom>
            <a:noFill/>
          </p:spPr>
          <p:txBody>
            <a:bodyPr wrap="none" lIns="0" tIns="0" rIns="0" bIns="0" rtlCol="0">
              <a:spAutoFit/>
            </a:bodyPr>
            <a:lstStyle/>
            <a:p>
              <a:pPr algn="ctr"/>
              <a:r>
                <a:rPr lang="en-IN" sz="1200" dirty="0">
                  <a:latin typeface="+mn-lt"/>
                </a:rPr>
                <a:t>12</a:t>
              </a:r>
            </a:p>
          </p:txBody>
        </p:sp>
        <p:sp>
          <p:nvSpPr>
            <p:cNvPr id="298" name="TextBox 297">
              <a:extLst>
                <a:ext uri="{FF2B5EF4-FFF2-40B4-BE49-F238E27FC236}">
                  <a16:creationId xmlns:a16="http://schemas.microsoft.com/office/drawing/2014/main" id="{A711D856-7CBB-A5D5-23C1-757874150737}"/>
                </a:ext>
              </a:extLst>
            </p:cNvPr>
            <p:cNvSpPr txBox="1"/>
            <p:nvPr/>
          </p:nvSpPr>
          <p:spPr>
            <a:xfrm>
              <a:off x="4271500" y="4994428"/>
              <a:ext cx="157760" cy="171453"/>
            </a:xfrm>
            <a:prstGeom prst="rect">
              <a:avLst/>
            </a:prstGeom>
            <a:noFill/>
          </p:spPr>
          <p:txBody>
            <a:bodyPr wrap="none" lIns="0" tIns="0" rIns="0" bIns="0" rtlCol="0">
              <a:spAutoFit/>
            </a:bodyPr>
            <a:lstStyle/>
            <a:p>
              <a:pPr algn="ctr"/>
              <a:r>
                <a:rPr lang="en-IN" sz="1200" dirty="0">
                  <a:latin typeface="+mn-lt"/>
                </a:rPr>
                <a:t>36</a:t>
              </a:r>
            </a:p>
          </p:txBody>
        </p:sp>
        <p:sp>
          <p:nvSpPr>
            <p:cNvPr id="299" name="TextBox 298">
              <a:extLst>
                <a:ext uri="{FF2B5EF4-FFF2-40B4-BE49-F238E27FC236}">
                  <a16:creationId xmlns:a16="http://schemas.microsoft.com/office/drawing/2014/main" id="{8D0B3849-ED17-E612-AA75-0C48B46C2F22}"/>
                </a:ext>
              </a:extLst>
            </p:cNvPr>
            <p:cNvSpPr txBox="1"/>
            <p:nvPr/>
          </p:nvSpPr>
          <p:spPr>
            <a:xfrm>
              <a:off x="4575863" y="4994428"/>
              <a:ext cx="157760" cy="171453"/>
            </a:xfrm>
            <a:prstGeom prst="rect">
              <a:avLst/>
            </a:prstGeom>
            <a:noFill/>
          </p:spPr>
          <p:txBody>
            <a:bodyPr wrap="none" lIns="0" tIns="0" rIns="0" bIns="0" rtlCol="0">
              <a:spAutoFit/>
            </a:bodyPr>
            <a:lstStyle/>
            <a:p>
              <a:pPr algn="ctr"/>
              <a:r>
                <a:rPr lang="en-IN" sz="1200" dirty="0">
                  <a:latin typeface="+mn-lt"/>
                </a:rPr>
                <a:t>60</a:t>
              </a:r>
            </a:p>
          </p:txBody>
        </p:sp>
        <p:sp>
          <p:nvSpPr>
            <p:cNvPr id="300" name="TextBox 299">
              <a:extLst>
                <a:ext uri="{FF2B5EF4-FFF2-40B4-BE49-F238E27FC236}">
                  <a16:creationId xmlns:a16="http://schemas.microsoft.com/office/drawing/2014/main" id="{33ABC3C8-3F3F-2D7B-E07F-BAFAEF1268EC}"/>
                </a:ext>
              </a:extLst>
            </p:cNvPr>
            <p:cNvSpPr txBox="1"/>
            <p:nvPr/>
          </p:nvSpPr>
          <p:spPr>
            <a:xfrm>
              <a:off x="4880227" y="4994428"/>
              <a:ext cx="157760" cy="171453"/>
            </a:xfrm>
            <a:prstGeom prst="rect">
              <a:avLst/>
            </a:prstGeom>
            <a:noFill/>
          </p:spPr>
          <p:txBody>
            <a:bodyPr wrap="none" lIns="0" tIns="0" rIns="0" bIns="0" rtlCol="0">
              <a:spAutoFit/>
            </a:bodyPr>
            <a:lstStyle/>
            <a:p>
              <a:pPr algn="ctr"/>
              <a:r>
                <a:rPr lang="en-IN" sz="1200" dirty="0">
                  <a:latin typeface="+mn-lt"/>
                </a:rPr>
                <a:t>84</a:t>
              </a:r>
            </a:p>
          </p:txBody>
        </p:sp>
        <p:sp>
          <p:nvSpPr>
            <p:cNvPr id="301" name="TextBox 300">
              <a:extLst>
                <a:ext uri="{FF2B5EF4-FFF2-40B4-BE49-F238E27FC236}">
                  <a16:creationId xmlns:a16="http://schemas.microsoft.com/office/drawing/2014/main" id="{6BFE8BE6-C6E3-BD38-6229-BF536B1502A2}"/>
                </a:ext>
              </a:extLst>
            </p:cNvPr>
            <p:cNvSpPr txBox="1"/>
            <p:nvPr/>
          </p:nvSpPr>
          <p:spPr>
            <a:xfrm>
              <a:off x="5145885" y="4994428"/>
              <a:ext cx="236641" cy="171453"/>
            </a:xfrm>
            <a:prstGeom prst="rect">
              <a:avLst/>
            </a:prstGeom>
            <a:noFill/>
          </p:spPr>
          <p:txBody>
            <a:bodyPr wrap="none" lIns="0" tIns="0" rIns="0" bIns="0" rtlCol="0">
              <a:spAutoFit/>
            </a:bodyPr>
            <a:lstStyle/>
            <a:p>
              <a:pPr algn="ctr"/>
              <a:r>
                <a:rPr lang="en-IN" sz="1200" dirty="0">
                  <a:latin typeface="+mn-lt"/>
                </a:rPr>
                <a:t>108</a:t>
              </a:r>
            </a:p>
          </p:txBody>
        </p:sp>
        <p:sp>
          <p:nvSpPr>
            <p:cNvPr id="302" name="TextBox 301">
              <a:extLst>
                <a:ext uri="{FF2B5EF4-FFF2-40B4-BE49-F238E27FC236}">
                  <a16:creationId xmlns:a16="http://schemas.microsoft.com/office/drawing/2014/main" id="{C18E70C4-F760-2020-FADE-2A57C04320D6}"/>
                </a:ext>
              </a:extLst>
            </p:cNvPr>
            <p:cNvSpPr txBox="1"/>
            <p:nvPr/>
          </p:nvSpPr>
          <p:spPr>
            <a:xfrm>
              <a:off x="5448775" y="4994428"/>
              <a:ext cx="236641" cy="171453"/>
            </a:xfrm>
            <a:prstGeom prst="rect">
              <a:avLst/>
            </a:prstGeom>
            <a:noFill/>
          </p:spPr>
          <p:txBody>
            <a:bodyPr wrap="none" lIns="0" tIns="0" rIns="0" bIns="0" rtlCol="0">
              <a:spAutoFit/>
            </a:bodyPr>
            <a:lstStyle/>
            <a:p>
              <a:pPr algn="ctr"/>
              <a:r>
                <a:rPr lang="en-IN" sz="1200" dirty="0">
                  <a:latin typeface="+mn-lt"/>
                </a:rPr>
                <a:t>132</a:t>
              </a:r>
            </a:p>
          </p:txBody>
        </p:sp>
        <p:sp>
          <p:nvSpPr>
            <p:cNvPr id="303" name="TextBox 302">
              <a:extLst>
                <a:ext uri="{FF2B5EF4-FFF2-40B4-BE49-F238E27FC236}">
                  <a16:creationId xmlns:a16="http://schemas.microsoft.com/office/drawing/2014/main" id="{D801331E-8526-B019-776F-B58E4840AABE}"/>
                </a:ext>
              </a:extLst>
            </p:cNvPr>
            <p:cNvSpPr txBox="1"/>
            <p:nvPr/>
          </p:nvSpPr>
          <p:spPr>
            <a:xfrm>
              <a:off x="5751665" y="4994428"/>
              <a:ext cx="236641" cy="171453"/>
            </a:xfrm>
            <a:prstGeom prst="rect">
              <a:avLst/>
            </a:prstGeom>
            <a:noFill/>
          </p:spPr>
          <p:txBody>
            <a:bodyPr wrap="none" lIns="0" tIns="0" rIns="0" bIns="0" rtlCol="0">
              <a:spAutoFit/>
            </a:bodyPr>
            <a:lstStyle/>
            <a:p>
              <a:pPr algn="ctr"/>
              <a:r>
                <a:rPr lang="en-IN" sz="1200" dirty="0">
                  <a:latin typeface="+mn-lt"/>
                </a:rPr>
                <a:t>156</a:t>
              </a:r>
            </a:p>
          </p:txBody>
        </p:sp>
        <p:sp>
          <p:nvSpPr>
            <p:cNvPr id="304" name="TextBox 303">
              <a:extLst>
                <a:ext uri="{FF2B5EF4-FFF2-40B4-BE49-F238E27FC236}">
                  <a16:creationId xmlns:a16="http://schemas.microsoft.com/office/drawing/2014/main" id="{C5BB4D38-988C-6498-A31E-C85C1F238760}"/>
                </a:ext>
              </a:extLst>
            </p:cNvPr>
            <p:cNvSpPr txBox="1"/>
            <p:nvPr/>
          </p:nvSpPr>
          <p:spPr>
            <a:xfrm>
              <a:off x="6058976" y="4994428"/>
              <a:ext cx="236641" cy="171453"/>
            </a:xfrm>
            <a:prstGeom prst="rect">
              <a:avLst/>
            </a:prstGeom>
            <a:noFill/>
          </p:spPr>
          <p:txBody>
            <a:bodyPr wrap="none" lIns="0" tIns="0" rIns="0" bIns="0" rtlCol="0">
              <a:spAutoFit/>
            </a:bodyPr>
            <a:lstStyle/>
            <a:p>
              <a:pPr algn="ctr"/>
              <a:r>
                <a:rPr lang="en-IN" sz="1200" dirty="0">
                  <a:latin typeface="+mn-lt"/>
                </a:rPr>
                <a:t>180</a:t>
              </a:r>
            </a:p>
          </p:txBody>
        </p:sp>
        <p:sp>
          <p:nvSpPr>
            <p:cNvPr id="305" name="TextBox 304">
              <a:extLst>
                <a:ext uri="{FF2B5EF4-FFF2-40B4-BE49-F238E27FC236}">
                  <a16:creationId xmlns:a16="http://schemas.microsoft.com/office/drawing/2014/main" id="{C0F4B205-32F7-01E6-FAE0-179EFE0A1512}"/>
                </a:ext>
              </a:extLst>
            </p:cNvPr>
            <p:cNvSpPr txBox="1"/>
            <p:nvPr/>
          </p:nvSpPr>
          <p:spPr>
            <a:xfrm>
              <a:off x="6361865" y="4994428"/>
              <a:ext cx="236641" cy="171453"/>
            </a:xfrm>
            <a:prstGeom prst="rect">
              <a:avLst/>
            </a:prstGeom>
            <a:noFill/>
          </p:spPr>
          <p:txBody>
            <a:bodyPr wrap="none" lIns="0" tIns="0" rIns="0" bIns="0" rtlCol="0">
              <a:spAutoFit/>
            </a:bodyPr>
            <a:lstStyle/>
            <a:p>
              <a:pPr algn="ctr"/>
              <a:r>
                <a:rPr lang="en-IN" sz="1200" dirty="0">
                  <a:latin typeface="+mn-lt"/>
                </a:rPr>
                <a:t>204</a:t>
              </a:r>
            </a:p>
          </p:txBody>
        </p:sp>
        <p:sp>
          <p:nvSpPr>
            <p:cNvPr id="306" name="TextBox 305">
              <a:extLst>
                <a:ext uri="{FF2B5EF4-FFF2-40B4-BE49-F238E27FC236}">
                  <a16:creationId xmlns:a16="http://schemas.microsoft.com/office/drawing/2014/main" id="{E4991E77-5A43-D871-7FF4-9C6C3E037C3C}"/>
                </a:ext>
              </a:extLst>
            </p:cNvPr>
            <p:cNvSpPr txBox="1"/>
            <p:nvPr/>
          </p:nvSpPr>
          <p:spPr>
            <a:xfrm>
              <a:off x="6664752" y="4994428"/>
              <a:ext cx="236641" cy="171453"/>
            </a:xfrm>
            <a:prstGeom prst="rect">
              <a:avLst/>
            </a:prstGeom>
            <a:noFill/>
          </p:spPr>
          <p:txBody>
            <a:bodyPr wrap="none" lIns="0" tIns="0" rIns="0" bIns="0" rtlCol="0">
              <a:spAutoFit/>
            </a:bodyPr>
            <a:lstStyle/>
            <a:p>
              <a:pPr algn="ctr"/>
              <a:r>
                <a:rPr lang="en-IN" sz="1200" dirty="0">
                  <a:latin typeface="+mn-lt"/>
                </a:rPr>
                <a:t>228</a:t>
              </a:r>
            </a:p>
          </p:txBody>
        </p:sp>
        <p:sp>
          <p:nvSpPr>
            <p:cNvPr id="307" name="TextBox 306">
              <a:extLst>
                <a:ext uri="{FF2B5EF4-FFF2-40B4-BE49-F238E27FC236}">
                  <a16:creationId xmlns:a16="http://schemas.microsoft.com/office/drawing/2014/main" id="{E3DC727B-EDCA-ECCE-DF07-B82D1BE00F90}"/>
                </a:ext>
              </a:extLst>
            </p:cNvPr>
            <p:cNvSpPr txBox="1"/>
            <p:nvPr/>
          </p:nvSpPr>
          <p:spPr>
            <a:xfrm>
              <a:off x="6967642" y="4994428"/>
              <a:ext cx="236641" cy="171453"/>
            </a:xfrm>
            <a:prstGeom prst="rect">
              <a:avLst/>
            </a:prstGeom>
            <a:noFill/>
          </p:spPr>
          <p:txBody>
            <a:bodyPr wrap="none" lIns="0" tIns="0" rIns="0" bIns="0" rtlCol="0">
              <a:spAutoFit/>
            </a:bodyPr>
            <a:lstStyle/>
            <a:p>
              <a:pPr algn="ctr"/>
              <a:r>
                <a:rPr lang="en-IN" sz="1200" dirty="0">
                  <a:latin typeface="+mn-lt"/>
                </a:rPr>
                <a:t>252</a:t>
              </a:r>
            </a:p>
          </p:txBody>
        </p:sp>
        <p:sp>
          <p:nvSpPr>
            <p:cNvPr id="308" name="TextBox 307">
              <a:extLst>
                <a:ext uri="{FF2B5EF4-FFF2-40B4-BE49-F238E27FC236}">
                  <a16:creationId xmlns:a16="http://schemas.microsoft.com/office/drawing/2014/main" id="{EC97AE55-B15F-2D05-BC48-7FDCCD9BA554}"/>
                </a:ext>
              </a:extLst>
            </p:cNvPr>
            <p:cNvSpPr txBox="1"/>
            <p:nvPr/>
          </p:nvSpPr>
          <p:spPr>
            <a:xfrm>
              <a:off x="1267310" y="4994428"/>
              <a:ext cx="78880" cy="171453"/>
            </a:xfrm>
            <a:prstGeom prst="rect">
              <a:avLst/>
            </a:prstGeom>
            <a:noFill/>
          </p:spPr>
          <p:txBody>
            <a:bodyPr wrap="none" lIns="0" tIns="0" rIns="0" bIns="0" rtlCol="0">
              <a:spAutoFit/>
            </a:bodyPr>
            <a:lstStyle/>
            <a:p>
              <a:pPr algn="ctr"/>
              <a:r>
                <a:rPr lang="en-IN" sz="1200" dirty="0">
                  <a:latin typeface="+mn-lt"/>
                </a:rPr>
                <a:t>0</a:t>
              </a:r>
            </a:p>
          </p:txBody>
        </p:sp>
        <p:sp>
          <p:nvSpPr>
            <p:cNvPr id="797" name="TextBox 796">
              <a:extLst>
                <a:ext uri="{FF2B5EF4-FFF2-40B4-BE49-F238E27FC236}">
                  <a16:creationId xmlns:a16="http://schemas.microsoft.com/office/drawing/2014/main" id="{0E664677-A239-564F-44FC-3812F00673E3}"/>
                </a:ext>
              </a:extLst>
            </p:cNvPr>
            <p:cNvSpPr txBox="1"/>
            <p:nvPr/>
          </p:nvSpPr>
          <p:spPr>
            <a:xfrm>
              <a:off x="3762472" y="5337468"/>
              <a:ext cx="564193" cy="215444"/>
            </a:xfrm>
            <a:prstGeom prst="rect">
              <a:avLst/>
            </a:prstGeom>
            <a:noFill/>
          </p:spPr>
          <p:txBody>
            <a:bodyPr wrap="none" lIns="0" tIns="0" rIns="0" bIns="0" rtlCol="0">
              <a:spAutoFit/>
            </a:bodyPr>
            <a:lstStyle/>
            <a:p>
              <a:pPr algn="ctr"/>
              <a:r>
                <a:rPr lang="en-IN" sz="1400" b="1" dirty="0">
                  <a:latin typeface="+mn-lt"/>
                </a:rPr>
                <a:t>Weeks</a:t>
              </a:r>
            </a:p>
          </p:txBody>
        </p:sp>
        <p:sp>
          <p:nvSpPr>
            <p:cNvPr id="800" name="TextBox 799">
              <a:extLst>
                <a:ext uri="{FF2B5EF4-FFF2-40B4-BE49-F238E27FC236}">
                  <a16:creationId xmlns:a16="http://schemas.microsoft.com/office/drawing/2014/main" id="{5CDFEB56-6232-E25A-0331-A6AF20459333}"/>
                </a:ext>
              </a:extLst>
            </p:cNvPr>
            <p:cNvSpPr txBox="1"/>
            <p:nvPr/>
          </p:nvSpPr>
          <p:spPr>
            <a:xfrm rot="16200000" flipH="1">
              <a:off x="-205063" y="3263970"/>
              <a:ext cx="2083840" cy="215444"/>
            </a:xfrm>
            <a:prstGeom prst="rect">
              <a:avLst/>
            </a:prstGeom>
            <a:noFill/>
          </p:spPr>
          <p:txBody>
            <a:bodyPr wrap="none" lIns="0" tIns="0" rIns="0" bIns="0" rtlCol="0">
              <a:spAutoFit/>
            </a:bodyPr>
            <a:lstStyle/>
            <a:p>
              <a:pPr algn="r"/>
              <a:r>
                <a:rPr lang="en-IN" sz="1400" b="1" dirty="0">
                  <a:latin typeface="+mn-lt"/>
                </a:rPr>
                <a:t>LDL Cholesterol (mg/dL)</a:t>
              </a:r>
            </a:p>
          </p:txBody>
        </p:sp>
        <p:sp>
          <p:nvSpPr>
            <p:cNvPr id="801" name="TextBox 800">
              <a:extLst>
                <a:ext uri="{FF2B5EF4-FFF2-40B4-BE49-F238E27FC236}">
                  <a16:creationId xmlns:a16="http://schemas.microsoft.com/office/drawing/2014/main" id="{CF8996EF-59EC-73F6-D57E-6AE3E358D8CA}"/>
                </a:ext>
              </a:extLst>
            </p:cNvPr>
            <p:cNvSpPr txBox="1"/>
            <p:nvPr/>
          </p:nvSpPr>
          <p:spPr>
            <a:xfrm>
              <a:off x="1593917" y="1676950"/>
              <a:ext cx="1526045" cy="412021"/>
            </a:xfrm>
            <a:prstGeom prst="rect">
              <a:avLst/>
            </a:prstGeom>
            <a:noFill/>
          </p:spPr>
          <p:txBody>
            <a:bodyPr wrap="none" lIns="0" tIns="0" rIns="0" bIns="0" rtlCol="0">
              <a:spAutoFit/>
            </a:bodyPr>
            <a:lstStyle/>
            <a:p>
              <a:pPr algn="ctr"/>
              <a:r>
                <a:rPr lang="en-IN" sz="1400" dirty="0">
                  <a:latin typeface="+mn-lt"/>
                </a:rPr>
                <a:t>Parent FOURIER</a:t>
              </a:r>
            </a:p>
            <a:p>
              <a:pPr algn="ctr"/>
              <a:r>
                <a:rPr lang="en-IN" sz="1400" dirty="0">
                  <a:latin typeface="+mn-lt"/>
                </a:rPr>
                <a:t>Evolocumab vs Placebo</a:t>
              </a:r>
            </a:p>
          </p:txBody>
        </p:sp>
        <p:sp>
          <p:nvSpPr>
            <p:cNvPr id="802" name="TextBox 801">
              <a:extLst>
                <a:ext uri="{FF2B5EF4-FFF2-40B4-BE49-F238E27FC236}">
                  <a16:creationId xmlns:a16="http://schemas.microsoft.com/office/drawing/2014/main" id="{9C99A1CD-160A-72DE-A933-8269C176447B}"/>
                </a:ext>
              </a:extLst>
            </p:cNvPr>
            <p:cNvSpPr txBox="1"/>
            <p:nvPr/>
          </p:nvSpPr>
          <p:spPr>
            <a:xfrm>
              <a:off x="2803090" y="1147648"/>
              <a:ext cx="1366800" cy="481540"/>
            </a:xfrm>
            <a:prstGeom prst="rect">
              <a:avLst/>
            </a:prstGeom>
            <a:noFill/>
            <a:ln>
              <a:solidFill>
                <a:schemeClr val="tx1"/>
              </a:solidFill>
            </a:ln>
          </p:spPr>
          <p:txBody>
            <a:bodyPr wrap="square" lIns="36000" tIns="36000" rIns="36000" bIns="36000" rtlCol="0">
              <a:spAutoFit/>
            </a:bodyPr>
            <a:lstStyle/>
            <a:p>
              <a:pPr algn="ctr"/>
              <a:r>
                <a:rPr lang="en-IN" sz="1400" dirty="0">
                  <a:latin typeface="+mn-lt"/>
                </a:rPr>
                <a:t>Placebo transition</a:t>
              </a:r>
            </a:p>
            <a:p>
              <a:pPr algn="ctr"/>
              <a:r>
                <a:rPr lang="en-IN" sz="1400" dirty="0">
                  <a:latin typeface="+mn-lt"/>
                </a:rPr>
                <a:t>To evolocumab</a:t>
              </a:r>
            </a:p>
          </p:txBody>
        </p:sp>
        <p:sp>
          <p:nvSpPr>
            <p:cNvPr id="803" name="TextBox 802">
              <a:extLst>
                <a:ext uri="{FF2B5EF4-FFF2-40B4-BE49-F238E27FC236}">
                  <a16:creationId xmlns:a16="http://schemas.microsoft.com/office/drawing/2014/main" id="{5CE5E1C5-0823-1A07-5A56-290DEC56FF38}"/>
                </a:ext>
              </a:extLst>
            </p:cNvPr>
            <p:cNvSpPr txBox="1"/>
            <p:nvPr/>
          </p:nvSpPr>
          <p:spPr>
            <a:xfrm>
              <a:off x="4468836" y="1676950"/>
              <a:ext cx="1571338" cy="412021"/>
            </a:xfrm>
            <a:prstGeom prst="rect">
              <a:avLst/>
            </a:prstGeom>
            <a:noFill/>
          </p:spPr>
          <p:txBody>
            <a:bodyPr wrap="none" lIns="0" tIns="0" rIns="0" bIns="0" rtlCol="0">
              <a:spAutoFit/>
            </a:bodyPr>
            <a:lstStyle/>
            <a:p>
              <a:pPr algn="ctr"/>
              <a:r>
                <a:rPr lang="en-IN" sz="1400" dirty="0">
                  <a:latin typeface="+mn-lt"/>
                </a:rPr>
                <a:t>FOURIER-OLE</a:t>
              </a:r>
            </a:p>
            <a:p>
              <a:pPr algn="ctr"/>
              <a:r>
                <a:rPr lang="en-IN" sz="1400" dirty="0">
                  <a:latin typeface="+mn-lt"/>
                </a:rPr>
                <a:t>Open-label evolocumab</a:t>
              </a:r>
            </a:p>
          </p:txBody>
        </p:sp>
        <p:cxnSp>
          <p:nvCxnSpPr>
            <p:cNvPr id="804" name="Straight Arrow Connector 803">
              <a:extLst>
                <a:ext uri="{FF2B5EF4-FFF2-40B4-BE49-F238E27FC236}">
                  <a16:creationId xmlns:a16="http://schemas.microsoft.com/office/drawing/2014/main" id="{0EBB71EE-23BB-01E6-9E9B-55B3ECC5C27C}"/>
                </a:ext>
              </a:extLst>
            </p:cNvPr>
            <p:cNvCxnSpPr>
              <a:cxnSpLocks/>
              <a:endCxn id="474" idx="1"/>
            </p:cNvCxnSpPr>
            <p:nvPr/>
          </p:nvCxnSpPr>
          <p:spPr>
            <a:xfrm flipV="1">
              <a:off x="1390052" y="2066542"/>
              <a:ext cx="2047266" cy="11286"/>
            </a:xfrm>
            <a:prstGeom prst="straightConnector1">
              <a:avLst/>
            </a:prstGeom>
            <a:ln w="12700">
              <a:solidFill>
                <a:srgbClr val="00316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05" name="Straight Arrow Connector 804">
              <a:extLst>
                <a:ext uri="{FF2B5EF4-FFF2-40B4-BE49-F238E27FC236}">
                  <a16:creationId xmlns:a16="http://schemas.microsoft.com/office/drawing/2014/main" id="{0EBBF1A4-E4A6-A38B-0C13-8438D2D072C3}"/>
                </a:ext>
              </a:extLst>
            </p:cNvPr>
            <p:cNvCxnSpPr>
              <a:cxnSpLocks/>
            </p:cNvCxnSpPr>
            <p:nvPr/>
          </p:nvCxnSpPr>
          <p:spPr>
            <a:xfrm flipV="1">
              <a:off x="3957904" y="2077828"/>
              <a:ext cx="2943489" cy="3070"/>
            </a:xfrm>
            <a:prstGeom prst="straightConnector1">
              <a:avLst/>
            </a:prstGeom>
            <a:ln w="12700">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sp>
          <p:nvSpPr>
            <p:cNvPr id="806" name="Arrow: Right 805">
              <a:extLst>
                <a:ext uri="{FF2B5EF4-FFF2-40B4-BE49-F238E27FC236}">
                  <a16:creationId xmlns:a16="http://schemas.microsoft.com/office/drawing/2014/main" id="{96A3BE31-DE4B-FBBE-270F-03B5BF5A15ED}"/>
                </a:ext>
              </a:extLst>
            </p:cNvPr>
            <p:cNvSpPr/>
            <p:nvPr/>
          </p:nvSpPr>
          <p:spPr>
            <a:xfrm rot="5400000">
              <a:off x="3211646" y="1765034"/>
              <a:ext cx="412022" cy="151839"/>
            </a:xfrm>
            <a:prstGeom prst="rightArrow">
              <a:avLst/>
            </a:prstGeom>
            <a:solidFill>
              <a:srgbClr val="003161"/>
            </a:solidFill>
          </p:spPr>
          <p:txBody>
            <a:bodyPr wrap="square" rtlCol="0" anchor="ctr">
              <a:noAutofit/>
            </a:bodyPr>
            <a:lstStyle/>
            <a:p>
              <a:pPr algn="ctr">
                <a:spcAft>
                  <a:spcPts val="1200"/>
                </a:spcAft>
                <a:buClr>
                  <a:srgbClr val="0070C0"/>
                </a:buClr>
              </a:pPr>
              <a:endParaRPr lang="en-IN" sz="1000" dirty="0">
                <a:solidFill>
                  <a:schemeClr val="bg1">
                    <a:lumMod val="50000"/>
                  </a:schemeClr>
                </a:solidFill>
                <a:latin typeface="+mn-lt"/>
              </a:endParaRPr>
            </a:p>
          </p:txBody>
        </p:sp>
        <p:grpSp>
          <p:nvGrpSpPr>
            <p:cNvPr id="807" name="Group 806">
              <a:extLst>
                <a:ext uri="{FF2B5EF4-FFF2-40B4-BE49-F238E27FC236}">
                  <a16:creationId xmlns:a16="http://schemas.microsoft.com/office/drawing/2014/main" id="{66B00CB6-4CA3-789F-F31D-12C5BAEF9D1C}"/>
                </a:ext>
              </a:extLst>
            </p:cNvPr>
            <p:cNvGrpSpPr/>
            <p:nvPr/>
          </p:nvGrpSpPr>
          <p:grpSpPr>
            <a:xfrm>
              <a:off x="1585474" y="4027186"/>
              <a:ext cx="42744" cy="30953"/>
              <a:chOff x="2045056" y="4279498"/>
              <a:chExt cx="42744" cy="30953"/>
            </a:xfrm>
          </p:grpSpPr>
          <p:sp>
            <p:nvSpPr>
              <p:cNvPr id="433" name="Line 398">
                <a:extLst>
                  <a:ext uri="{FF2B5EF4-FFF2-40B4-BE49-F238E27FC236}">
                    <a16:creationId xmlns:a16="http://schemas.microsoft.com/office/drawing/2014/main" id="{6019166E-9761-7E54-A418-D27500D9D9FA}"/>
                  </a:ext>
                </a:extLst>
              </p:cNvPr>
              <p:cNvSpPr>
                <a:spLocks noChangeShapeType="1"/>
              </p:cNvSpPr>
              <p:nvPr/>
            </p:nvSpPr>
            <p:spPr bwMode="auto">
              <a:xfrm>
                <a:off x="2045056" y="4310450"/>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4" name="Line 400">
                <a:extLst>
                  <a:ext uri="{FF2B5EF4-FFF2-40B4-BE49-F238E27FC236}">
                    <a16:creationId xmlns:a16="http://schemas.microsoft.com/office/drawing/2014/main" id="{FCCD7F1E-F423-A5E9-46E4-D41EE749C6D5}"/>
                  </a:ext>
                </a:extLst>
              </p:cNvPr>
              <p:cNvSpPr>
                <a:spLocks noChangeShapeType="1"/>
              </p:cNvSpPr>
              <p:nvPr/>
            </p:nvSpPr>
            <p:spPr bwMode="auto">
              <a:xfrm>
                <a:off x="2068639" y="4279498"/>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808" name="Group 807">
              <a:extLst>
                <a:ext uri="{FF2B5EF4-FFF2-40B4-BE49-F238E27FC236}">
                  <a16:creationId xmlns:a16="http://schemas.microsoft.com/office/drawing/2014/main" id="{4AD9F6F1-268C-BE30-45B8-A32A5320E546}"/>
                </a:ext>
              </a:extLst>
            </p:cNvPr>
            <p:cNvGrpSpPr/>
            <p:nvPr/>
          </p:nvGrpSpPr>
          <p:grpSpPr>
            <a:xfrm flipV="1">
              <a:off x="1435455" y="4024805"/>
              <a:ext cx="42744" cy="30953"/>
              <a:chOff x="2045056" y="4279498"/>
              <a:chExt cx="42744" cy="30953"/>
            </a:xfrm>
          </p:grpSpPr>
          <p:sp>
            <p:nvSpPr>
              <p:cNvPr id="431" name="Line 398">
                <a:extLst>
                  <a:ext uri="{FF2B5EF4-FFF2-40B4-BE49-F238E27FC236}">
                    <a16:creationId xmlns:a16="http://schemas.microsoft.com/office/drawing/2014/main" id="{C0E6BCF5-D9A2-EBEB-8EE4-C252EB5189FD}"/>
                  </a:ext>
                </a:extLst>
              </p:cNvPr>
              <p:cNvSpPr>
                <a:spLocks noChangeShapeType="1"/>
              </p:cNvSpPr>
              <p:nvPr/>
            </p:nvSpPr>
            <p:spPr bwMode="auto">
              <a:xfrm>
                <a:off x="2045056" y="4310450"/>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2" name="Line 400">
                <a:extLst>
                  <a:ext uri="{FF2B5EF4-FFF2-40B4-BE49-F238E27FC236}">
                    <a16:creationId xmlns:a16="http://schemas.microsoft.com/office/drawing/2014/main" id="{0A413197-E0F0-C4B8-0421-1DF67A2CE9CE}"/>
                  </a:ext>
                </a:extLst>
              </p:cNvPr>
              <p:cNvSpPr>
                <a:spLocks noChangeShapeType="1"/>
              </p:cNvSpPr>
              <p:nvPr/>
            </p:nvSpPr>
            <p:spPr bwMode="auto">
              <a:xfrm>
                <a:off x="2068639" y="4279498"/>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809" name="Group 808">
              <a:extLst>
                <a:ext uri="{FF2B5EF4-FFF2-40B4-BE49-F238E27FC236}">
                  <a16:creationId xmlns:a16="http://schemas.microsoft.com/office/drawing/2014/main" id="{655A871F-E893-496E-B9DE-65775985F984}"/>
                </a:ext>
              </a:extLst>
            </p:cNvPr>
            <p:cNvGrpSpPr/>
            <p:nvPr/>
          </p:nvGrpSpPr>
          <p:grpSpPr>
            <a:xfrm flipV="1">
              <a:off x="2496699" y="3991468"/>
              <a:ext cx="42744" cy="30953"/>
              <a:chOff x="2045056" y="4279498"/>
              <a:chExt cx="42744" cy="30953"/>
            </a:xfrm>
          </p:grpSpPr>
          <p:sp>
            <p:nvSpPr>
              <p:cNvPr id="429" name="Line 398">
                <a:extLst>
                  <a:ext uri="{FF2B5EF4-FFF2-40B4-BE49-F238E27FC236}">
                    <a16:creationId xmlns:a16="http://schemas.microsoft.com/office/drawing/2014/main" id="{0902984A-57A2-732C-65D1-D33793937DDE}"/>
                  </a:ext>
                </a:extLst>
              </p:cNvPr>
              <p:cNvSpPr>
                <a:spLocks noChangeShapeType="1"/>
              </p:cNvSpPr>
              <p:nvPr/>
            </p:nvSpPr>
            <p:spPr bwMode="auto">
              <a:xfrm>
                <a:off x="2045056" y="4310450"/>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0" name="Line 400">
                <a:extLst>
                  <a:ext uri="{FF2B5EF4-FFF2-40B4-BE49-F238E27FC236}">
                    <a16:creationId xmlns:a16="http://schemas.microsoft.com/office/drawing/2014/main" id="{563EE29E-F1C3-17A5-9DA9-6E1306ABA4E8}"/>
                  </a:ext>
                </a:extLst>
              </p:cNvPr>
              <p:cNvSpPr>
                <a:spLocks noChangeShapeType="1"/>
              </p:cNvSpPr>
              <p:nvPr/>
            </p:nvSpPr>
            <p:spPr bwMode="auto">
              <a:xfrm>
                <a:off x="2068639" y="4279498"/>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810" name="Group 809">
              <a:extLst>
                <a:ext uri="{FF2B5EF4-FFF2-40B4-BE49-F238E27FC236}">
                  <a16:creationId xmlns:a16="http://schemas.microsoft.com/office/drawing/2014/main" id="{C543FF13-A091-CB71-9D9F-B9A0A1EEA2C8}"/>
                </a:ext>
              </a:extLst>
            </p:cNvPr>
            <p:cNvGrpSpPr/>
            <p:nvPr/>
          </p:nvGrpSpPr>
          <p:grpSpPr>
            <a:xfrm flipV="1">
              <a:off x="4131824" y="3991468"/>
              <a:ext cx="42744" cy="30953"/>
              <a:chOff x="2045056" y="4279498"/>
              <a:chExt cx="42744" cy="30953"/>
            </a:xfrm>
          </p:grpSpPr>
          <p:sp>
            <p:nvSpPr>
              <p:cNvPr id="427" name="Line 398">
                <a:extLst>
                  <a:ext uri="{FF2B5EF4-FFF2-40B4-BE49-F238E27FC236}">
                    <a16:creationId xmlns:a16="http://schemas.microsoft.com/office/drawing/2014/main" id="{603C5855-D33C-E506-006C-C041EBD7EB03}"/>
                  </a:ext>
                </a:extLst>
              </p:cNvPr>
              <p:cNvSpPr>
                <a:spLocks noChangeShapeType="1"/>
              </p:cNvSpPr>
              <p:nvPr/>
            </p:nvSpPr>
            <p:spPr bwMode="auto">
              <a:xfrm>
                <a:off x="2045056" y="4310450"/>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28" name="Line 400">
                <a:extLst>
                  <a:ext uri="{FF2B5EF4-FFF2-40B4-BE49-F238E27FC236}">
                    <a16:creationId xmlns:a16="http://schemas.microsoft.com/office/drawing/2014/main" id="{F6026F4E-4A6E-2AB2-8381-C479390859A4}"/>
                  </a:ext>
                </a:extLst>
              </p:cNvPr>
              <p:cNvSpPr>
                <a:spLocks noChangeShapeType="1"/>
              </p:cNvSpPr>
              <p:nvPr/>
            </p:nvSpPr>
            <p:spPr bwMode="auto">
              <a:xfrm>
                <a:off x="2068639" y="4279498"/>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811" name="Group 810">
              <a:extLst>
                <a:ext uri="{FF2B5EF4-FFF2-40B4-BE49-F238E27FC236}">
                  <a16:creationId xmlns:a16="http://schemas.microsoft.com/office/drawing/2014/main" id="{F886A82C-9528-B8A0-960C-07C2D6695DA1}"/>
                </a:ext>
              </a:extLst>
            </p:cNvPr>
            <p:cNvGrpSpPr/>
            <p:nvPr/>
          </p:nvGrpSpPr>
          <p:grpSpPr>
            <a:xfrm>
              <a:off x="1339939" y="3910406"/>
              <a:ext cx="5826378" cy="160657"/>
              <a:chOff x="1339939" y="4015080"/>
              <a:chExt cx="5826378" cy="160657"/>
            </a:xfrm>
            <a:solidFill>
              <a:srgbClr val="FC840C"/>
            </a:solidFill>
          </p:grpSpPr>
          <p:grpSp>
            <p:nvGrpSpPr>
              <p:cNvPr id="405" name="Group 404">
                <a:extLst>
                  <a:ext uri="{FF2B5EF4-FFF2-40B4-BE49-F238E27FC236}">
                    <a16:creationId xmlns:a16="http://schemas.microsoft.com/office/drawing/2014/main" id="{81E6FF92-5943-7EC0-2707-BD94FECEC51C}"/>
                  </a:ext>
                </a:extLst>
              </p:cNvPr>
              <p:cNvGrpSpPr/>
              <p:nvPr/>
            </p:nvGrpSpPr>
            <p:grpSpPr>
              <a:xfrm>
                <a:off x="1339939" y="4046033"/>
                <a:ext cx="2110643" cy="129704"/>
                <a:chOff x="1339939" y="4046033"/>
                <a:chExt cx="2110643" cy="129704"/>
              </a:xfrm>
              <a:grpFill/>
            </p:grpSpPr>
            <p:sp>
              <p:nvSpPr>
                <p:cNvPr id="418" name="Freeform 505">
                  <a:extLst>
                    <a:ext uri="{FF2B5EF4-FFF2-40B4-BE49-F238E27FC236}">
                      <a16:creationId xmlns:a16="http://schemas.microsoft.com/office/drawing/2014/main" id="{9D827DB0-E3F9-4773-ADA7-55029EC0FFA3}"/>
                    </a:ext>
                  </a:extLst>
                </p:cNvPr>
                <p:cNvSpPr>
                  <a:spLocks/>
                </p:cNvSpPr>
                <p:nvPr/>
              </p:nvSpPr>
              <p:spPr bwMode="auto">
                <a:xfrm>
                  <a:off x="1339939" y="4046033"/>
                  <a:ext cx="33900" cy="35374"/>
                </a:xfrm>
                <a:custGeom>
                  <a:avLst/>
                  <a:gdLst>
                    <a:gd name="T0" fmla="*/ 23 w 23"/>
                    <a:gd name="T1" fmla="*/ 12 h 24"/>
                    <a:gd name="T2" fmla="*/ 23 w 23"/>
                    <a:gd name="T3" fmla="*/ 12 h 24"/>
                    <a:gd name="T4" fmla="*/ 23 w 23"/>
                    <a:gd name="T5" fmla="*/ 18 h 24"/>
                    <a:gd name="T6" fmla="*/ 19 w 23"/>
                    <a:gd name="T7" fmla="*/ 22 h 24"/>
                    <a:gd name="T8" fmla="*/ 15 w 23"/>
                    <a:gd name="T9" fmla="*/ 24 h 24"/>
                    <a:gd name="T10" fmla="*/ 11 w 23"/>
                    <a:gd name="T11" fmla="*/ 24 h 24"/>
                    <a:gd name="T12" fmla="*/ 11 w 23"/>
                    <a:gd name="T13" fmla="*/ 24 h 24"/>
                    <a:gd name="T14" fmla="*/ 7 w 23"/>
                    <a:gd name="T15" fmla="*/ 24 h 24"/>
                    <a:gd name="T16" fmla="*/ 3 w 23"/>
                    <a:gd name="T17" fmla="*/ 22 h 24"/>
                    <a:gd name="T18" fmla="*/ 0 w 23"/>
                    <a:gd name="T19" fmla="*/ 18 h 24"/>
                    <a:gd name="T20" fmla="*/ 0 w 23"/>
                    <a:gd name="T21" fmla="*/ 12 h 24"/>
                    <a:gd name="T22" fmla="*/ 0 w 23"/>
                    <a:gd name="T23" fmla="*/ 12 h 24"/>
                    <a:gd name="T24" fmla="*/ 0 w 23"/>
                    <a:gd name="T25" fmla="*/ 8 h 24"/>
                    <a:gd name="T26" fmla="*/ 3 w 23"/>
                    <a:gd name="T27" fmla="*/ 4 h 24"/>
                    <a:gd name="T28" fmla="*/ 7 w 23"/>
                    <a:gd name="T29" fmla="*/ 2 h 24"/>
                    <a:gd name="T30" fmla="*/ 11 w 23"/>
                    <a:gd name="T31" fmla="*/ 0 h 24"/>
                    <a:gd name="T32" fmla="*/ 11 w 23"/>
                    <a:gd name="T33" fmla="*/ 0 h 24"/>
                    <a:gd name="T34" fmla="*/ 15 w 23"/>
                    <a:gd name="T35" fmla="*/ 2 h 24"/>
                    <a:gd name="T36" fmla="*/ 19 w 23"/>
                    <a:gd name="T37" fmla="*/ 4 h 24"/>
                    <a:gd name="T38" fmla="*/ 23 w 23"/>
                    <a:gd name="T39" fmla="*/ 8 h 24"/>
                    <a:gd name="T40" fmla="*/ 23 w 23"/>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3" y="12"/>
                      </a:moveTo>
                      <a:lnTo>
                        <a:pt x="23" y="12"/>
                      </a:lnTo>
                      <a:lnTo>
                        <a:pt x="23" y="18"/>
                      </a:lnTo>
                      <a:lnTo>
                        <a:pt x="19" y="22"/>
                      </a:lnTo>
                      <a:lnTo>
                        <a:pt x="15" y="24"/>
                      </a:lnTo>
                      <a:lnTo>
                        <a:pt x="11" y="24"/>
                      </a:lnTo>
                      <a:lnTo>
                        <a:pt x="11" y="24"/>
                      </a:lnTo>
                      <a:lnTo>
                        <a:pt x="7" y="24"/>
                      </a:lnTo>
                      <a:lnTo>
                        <a:pt x="3" y="22"/>
                      </a:lnTo>
                      <a:lnTo>
                        <a:pt x="0" y="18"/>
                      </a:lnTo>
                      <a:lnTo>
                        <a:pt x="0" y="12"/>
                      </a:lnTo>
                      <a:lnTo>
                        <a:pt x="0" y="12"/>
                      </a:lnTo>
                      <a:lnTo>
                        <a:pt x="0" y="8"/>
                      </a:lnTo>
                      <a:lnTo>
                        <a:pt x="3" y="4"/>
                      </a:lnTo>
                      <a:lnTo>
                        <a:pt x="7" y="2"/>
                      </a:lnTo>
                      <a:lnTo>
                        <a:pt x="11" y="0"/>
                      </a:lnTo>
                      <a:lnTo>
                        <a:pt x="11" y="0"/>
                      </a:lnTo>
                      <a:lnTo>
                        <a:pt x="15" y="2"/>
                      </a:lnTo>
                      <a:lnTo>
                        <a:pt x="19" y="4"/>
                      </a:lnTo>
                      <a:lnTo>
                        <a:pt x="23" y="8"/>
                      </a:lnTo>
                      <a:lnTo>
                        <a:pt x="23" y="1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9" name="Freeform 507">
                  <a:extLst>
                    <a:ext uri="{FF2B5EF4-FFF2-40B4-BE49-F238E27FC236}">
                      <a16:creationId xmlns:a16="http://schemas.microsoft.com/office/drawing/2014/main" id="{B6F518AA-52FD-2E05-A91B-143570C662F2}"/>
                    </a:ext>
                  </a:extLst>
                </p:cNvPr>
                <p:cNvSpPr>
                  <a:spLocks/>
                </p:cNvSpPr>
                <p:nvPr/>
              </p:nvSpPr>
              <p:spPr bwMode="auto">
                <a:xfrm>
                  <a:off x="1440166" y="4140363"/>
                  <a:ext cx="33900" cy="35374"/>
                </a:xfrm>
                <a:custGeom>
                  <a:avLst/>
                  <a:gdLst>
                    <a:gd name="T0" fmla="*/ 23 w 23"/>
                    <a:gd name="T1" fmla="*/ 12 h 24"/>
                    <a:gd name="T2" fmla="*/ 23 w 23"/>
                    <a:gd name="T3" fmla="*/ 12 h 24"/>
                    <a:gd name="T4" fmla="*/ 23 w 23"/>
                    <a:gd name="T5" fmla="*/ 16 h 24"/>
                    <a:gd name="T6" fmla="*/ 19 w 23"/>
                    <a:gd name="T7" fmla="*/ 20 h 24"/>
                    <a:gd name="T8" fmla="*/ 15 w 23"/>
                    <a:gd name="T9" fmla="*/ 22 h 24"/>
                    <a:gd name="T10" fmla="*/ 11 w 23"/>
                    <a:gd name="T11" fmla="*/ 24 h 24"/>
                    <a:gd name="T12" fmla="*/ 11 w 23"/>
                    <a:gd name="T13" fmla="*/ 24 h 24"/>
                    <a:gd name="T14" fmla="*/ 7 w 23"/>
                    <a:gd name="T15" fmla="*/ 22 h 24"/>
                    <a:gd name="T16" fmla="*/ 4 w 23"/>
                    <a:gd name="T17" fmla="*/ 20 h 24"/>
                    <a:gd name="T18" fmla="*/ 0 w 23"/>
                    <a:gd name="T19" fmla="*/ 16 h 24"/>
                    <a:gd name="T20" fmla="*/ 0 w 23"/>
                    <a:gd name="T21" fmla="*/ 12 h 24"/>
                    <a:gd name="T22" fmla="*/ 0 w 23"/>
                    <a:gd name="T23" fmla="*/ 12 h 24"/>
                    <a:gd name="T24" fmla="*/ 0 w 23"/>
                    <a:gd name="T25" fmla="*/ 8 h 24"/>
                    <a:gd name="T26" fmla="*/ 4 w 23"/>
                    <a:gd name="T27" fmla="*/ 4 h 24"/>
                    <a:gd name="T28" fmla="*/ 7 w 23"/>
                    <a:gd name="T29" fmla="*/ 0 h 24"/>
                    <a:gd name="T30" fmla="*/ 11 w 23"/>
                    <a:gd name="T31" fmla="*/ 0 h 24"/>
                    <a:gd name="T32" fmla="*/ 11 w 23"/>
                    <a:gd name="T33" fmla="*/ 0 h 24"/>
                    <a:gd name="T34" fmla="*/ 15 w 23"/>
                    <a:gd name="T35" fmla="*/ 0 h 24"/>
                    <a:gd name="T36" fmla="*/ 19 w 23"/>
                    <a:gd name="T37" fmla="*/ 4 h 24"/>
                    <a:gd name="T38" fmla="*/ 23 w 23"/>
                    <a:gd name="T39" fmla="*/ 8 h 24"/>
                    <a:gd name="T40" fmla="*/ 23 w 23"/>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3" y="12"/>
                      </a:moveTo>
                      <a:lnTo>
                        <a:pt x="23" y="12"/>
                      </a:lnTo>
                      <a:lnTo>
                        <a:pt x="23" y="16"/>
                      </a:lnTo>
                      <a:lnTo>
                        <a:pt x="19" y="20"/>
                      </a:lnTo>
                      <a:lnTo>
                        <a:pt x="15" y="22"/>
                      </a:lnTo>
                      <a:lnTo>
                        <a:pt x="11" y="24"/>
                      </a:lnTo>
                      <a:lnTo>
                        <a:pt x="11" y="24"/>
                      </a:lnTo>
                      <a:lnTo>
                        <a:pt x="7" y="22"/>
                      </a:lnTo>
                      <a:lnTo>
                        <a:pt x="4" y="20"/>
                      </a:lnTo>
                      <a:lnTo>
                        <a:pt x="0" y="16"/>
                      </a:lnTo>
                      <a:lnTo>
                        <a:pt x="0" y="12"/>
                      </a:lnTo>
                      <a:lnTo>
                        <a:pt x="0" y="12"/>
                      </a:lnTo>
                      <a:lnTo>
                        <a:pt x="0" y="8"/>
                      </a:lnTo>
                      <a:lnTo>
                        <a:pt x="4" y="4"/>
                      </a:lnTo>
                      <a:lnTo>
                        <a:pt x="7" y="0"/>
                      </a:lnTo>
                      <a:lnTo>
                        <a:pt x="11" y="0"/>
                      </a:lnTo>
                      <a:lnTo>
                        <a:pt x="11" y="0"/>
                      </a:lnTo>
                      <a:lnTo>
                        <a:pt x="15" y="0"/>
                      </a:lnTo>
                      <a:lnTo>
                        <a:pt x="19" y="4"/>
                      </a:lnTo>
                      <a:lnTo>
                        <a:pt x="23" y="8"/>
                      </a:lnTo>
                      <a:lnTo>
                        <a:pt x="23" y="1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0" name="Freeform 508">
                  <a:extLst>
                    <a:ext uri="{FF2B5EF4-FFF2-40B4-BE49-F238E27FC236}">
                      <a16:creationId xmlns:a16="http://schemas.microsoft.com/office/drawing/2014/main" id="{099CB660-D114-B8F2-C13D-14388437AB6D}"/>
                    </a:ext>
                  </a:extLst>
                </p:cNvPr>
                <p:cNvSpPr>
                  <a:spLocks/>
                </p:cNvSpPr>
                <p:nvPr/>
              </p:nvSpPr>
              <p:spPr bwMode="auto">
                <a:xfrm>
                  <a:off x="1591978" y="410941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1" name="Freeform 511">
                  <a:extLst>
                    <a:ext uri="{FF2B5EF4-FFF2-40B4-BE49-F238E27FC236}">
                      <a16:creationId xmlns:a16="http://schemas.microsoft.com/office/drawing/2014/main" id="{25C8C6BF-638E-9021-27EE-E1DEFD77B211}"/>
                    </a:ext>
                  </a:extLst>
                </p:cNvPr>
                <p:cNvSpPr>
                  <a:spLocks/>
                </p:cNvSpPr>
                <p:nvPr/>
              </p:nvSpPr>
              <p:spPr bwMode="auto">
                <a:xfrm>
                  <a:off x="1895604" y="4109410"/>
                  <a:ext cx="35374" cy="33900"/>
                </a:xfrm>
                <a:custGeom>
                  <a:avLst/>
                  <a:gdLst>
                    <a:gd name="T0" fmla="*/ 24 w 24"/>
                    <a:gd name="T1" fmla="*/ 12 h 23"/>
                    <a:gd name="T2" fmla="*/ 24 w 24"/>
                    <a:gd name="T3" fmla="*/ 12 h 23"/>
                    <a:gd name="T4" fmla="*/ 24 w 24"/>
                    <a:gd name="T5" fmla="*/ 16 h 23"/>
                    <a:gd name="T6" fmla="*/ 20 w 24"/>
                    <a:gd name="T7" fmla="*/ 19 h 23"/>
                    <a:gd name="T8" fmla="*/ 18 w 24"/>
                    <a:gd name="T9" fmla="*/ 23 h 23"/>
                    <a:gd name="T10" fmla="*/ 12 w 24"/>
                    <a:gd name="T11" fmla="*/ 23 h 23"/>
                    <a:gd name="T12" fmla="*/ 12 w 24"/>
                    <a:gd name="T13" fmla="*/ 23 h 23"/>
                    <a:gd name="T14" fmla="*/ 8 w 24"/>
                    <a:gd name="T15" fmla="*/ 23 h 23"/>
                    <a:gd name="T16" fmla="*/ 4 w 24"/>
                    <a:gd name="T17" fmla="*/ 19 h 23"/>
                    <a:gd name="T18" fmla="*/ 2 w 24"/>
                    <a:gd name="T19" fmla="*/ 16 h 23"/>
                    <a:gd name="T20" fmla="*/ 0 w 24"/>
                    <a:gd name="T21" fmla="*/ 12 h 23"/>
                    <a:gd name="T22" fmla="*/ 0 w 24"/>
                    <a:gd name="T23" fmla="*/ 12 h 23"/>
                    <a:gd name="T24" fmla="*/ 2 w 24"/>
                    <a:gd name="T25" fmla="*/ 8 h 23"/>
                    <a:gd name="T26" fmla="*/ 4 w 24"/>
                    <a:gd name="T27" fmla="*/ 4 h 23"/>
                    <a:gd name="T28" fmla="*/ 8 w 24"/>
                    <a:gd name="T29" fmla="*/ 0 h 23"/>
                    <a:gd name="T30" fmla="*/ 12 w 24"/>
                    <a:gd name="T31" fmla="*/ 0 h 23"/>
                    <a:gd name="T32" fmla="*/ 12 w 24"/>
                    <a:gd name="T33" fmla="*/ 0 h 23"/>
                    <a:gd name="T34" fmla="*/ 18 w 24"/>
                    <a:gd name="T35" fmla="*/ 0 h 23"/>
                    <a:gd name="T36" fmla="*/ 20 w 24"/>
                    <a:gd name="T37" fmla="*/ 4 h 23"/>
                    <a:gd name="T38" fmla="*/ 24 w 24"/>
                    <a:gd name="T39" fmla="*/ 8 h 23"/>
                    <a:gd name="T40" fmla="*/ 24 w 24"/>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24" y="12"/>
                      </a:moveTo>
                      <a:lnTo>
                        <a:pt x="24" y="12"/>
                      </a:lnTo>
                      <a:lnTo>
                        <a:pt x="24" y="16"/>
                      </a:lnTo>
                      <a:lnTo>
                        <a:pt x="20" y="19"/>
                      </a:lnTo>
                      <a:lnTo>
                        <a:pt x="18" y="23"/>
                      </a:lnTo>
                      <a:lnTo>
                        <a:pt x="12" y="23"/>
                      </a:lnTo>
                      <a:lnTo>
                        <a:pt x="12" y="23"/>
                      </a:lnTo>
                      <a:lnTo>
                        <a:pt x="8" y="23"/>
                      </a:lnTo>
                      <a:lnTo>
                        <a:pt x="4" y="19"/>
                      </a:lnTo>
                      <a:lnTo>
                        <a:pt x="2" y="16"/>
                      </a:lnTo>
                      <a:lnTo>
                        <a:pt x="0" y="12"/>
                      </a:lnTo>
                      <a:lnTo>
                        <a:pt x="0" y="12"/>
                      </a:lnTo>
                      <a:lnTo>
                        <a:pt x="2" y="8"/>
                      </a:lnTo>
                      <a:lnTo>
                        <a:pt x="4" y="4"/>
                      </a:lnTo>
                      <a:lnTo>
                        <a:pt x="8" y="0"/>
                      </a:lnTo>
                      <a:lnTo>
                        <a:pt x="12" y="0"/>
                      </a:lnTo>
                      <a:lnTo>
                        <a:pt x="12" y="0"/>
                      </a:lnTo>
                      <a:lnTo>
                        <a:pt x="18" y="0"/>
                      </a:lnTo>
                      <a:lnTo>
                        <a:pt x="20" y="4"/>
                      </a:lnTo>
                      <a:lnTo>
                        <a:pt x="24" y="8"/>
                      </a:lnTo>
                      <a:lnTo>
                        <a:pt x="24" y="1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2" name="Freeform 512">
                  <a:extLst>
                    <a:ext uri="{FF2B5EF4-FFF2-40B4-BE49-F238E27FC236}">
                      <a16:creationId xmlns:a16="http://schemas.microsoft.com/office/drawing/2014/main" id="{4F90B8EF-AC1D-AA9A-99A0-9F3CAC7C2280}"/>
                    </a:ext>
                  </a:extLst>
                </p:cNvPr>
                <p:cNvSpPr>
                  <a:spLocks/>
                </p:cNvSpPr>
                <p:nvPr/>
              </p:nvSpPr>
              <p:spPr bwMode="auto">
                <a:xfrm>
                  <a:off x="2200705" y="410941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3" name="Freeform 514">
                  <a:extLst>
                    <a:ext uri="{FF2B5EF4-FFF2-40B4-BE49-F238E27FC236}">
                      <a16:creationId xmlns:a16="http://schemas.microsoft.com/office/drawing/2014/main" id="{9B9BB4F0-2A5C-9F54-0D2A-9608DA698271}"/>
                    </a:ext>
                  </a:extLst>
                </p:cNvPr>
                <p:cNvSpPr>
                  <a:spLocks/>
                </p:cNvSpPr>
                <p:nvPr/>
              </p:nvSpPr>
              <p:spPr bwMode="auto">
                <a:xfrm>
                  <a:off x="2504331" y="410941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4" name="Freeform 516">
                  <a:extLst>
                    <a:ext uri="{FF2B5EF4-FFF2-40B4-BE49-F238E27FC236}">
                      <a16:creationId xmlns:a16="http://schemas.microsoft.com/office/drawing/2014/main" id="{A54BFAB1-CD42-5550-AAC6-153E979D8B0A}"/>
                    </a:ext>
                  </a:extLst>
                </p:cNvPr>
                <p:cNvSpPr>
                  <a:spLocks/>
                </p:cNvSpPr>
                <p:nvPr/>
              </p:nvSpPr>
              <p:spPr bwMode="auto">
                <a:xfrm>
                  <a:off x="2807957" y="4078459"/>
                  <a:ext cx="35374"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5" name="Freeform 519">
                  <a:extLst>
                    <a:ext uri="{FF2B5EF4-FFF2-40B4-BE49-F238E27FC236}">
                      <a16:creationId xmlns:a16="http://schemas.microsoft.com/office/drawing/2014/main" id="{F7A12750-2C6A-C5A5-B736-9A438C4EB4D0}"/>
                    </a:ext>
                  </a:extLst>
                </p:cNvPr>
                <p:cNvSpPr>
                  <a:spLocks/>
                </p:cNvSpPr>
                <p:nvPr/>
              </p:nvSpPr>
              <p:spPr bwMode="auto">
                <a:xfrm>
                  <a:off x="3113056" y="4078459"/>
                  <a:ext cx="33900" cy="33900"/>
                </a:xfrm>
                <a:custGeom>
                  <a:avLst/>
                  <a:gdLst>
                    <a:gd name="T0" fmla="*/ 23 w 23"/>
                    <a:gd name="T1" fmla="*/ 11 h 23"/>
                    <a:gd name="T2" fmla="*/ 23 w 23"/>
                    <a:gd name="T3" fmla="*/ 11 h 23"/>
                    <a:gd name="T4" fmla="*/ 23 w 23"/>
                    <a:gd name="T5" fmla="*/ 15 h 23"/>
                    <a:gd name="T6" fmla="*/ 21 w 23"/>
                    <a:gd name="T7" fmla="*/ 19 h 23"/>
                    <a:gd name="T8" fmla="*/ 17 w 23"/>
                    <a:gd name="T9" fmla="*/ 23 h 23"/>
                    <a:gd name="T10" fmla="*/ 11 w 23"/>
                    <a:gd name="T11" fmla="*/ 23 h 23"/>
                    <a:gd name="T12" fmla="*/ 11 w 23"/>
                    <a:gd name="T13" fmla="*/ 23 h 23"/>
                    <a:gd name="T14" fmla="*/ 7 w 23"/>
                    <a:gd name="T15" fmla="*/ 23 h 23"/>
                    <a:gd name="T16" fmla="*/ 3 w 23"/>
                    <a:gd name="T17" fmla="*/ 19 h 23"/>
                    <a:gd name="T18" fmla="*/ 2 w 23"/>
                    <a:gd name="T19" fmla="*/ 15 h 23"/>
                    <a:gd name="T20" fmla="*/ 0 w 23"/>
                    <a:gd name="T21" fmla="*/ 11 h 23"/>
                    <a:gd name="T22" fmla="*/ 0 w 23"/>
                    <a:gd name="T23" fmla="*/ 11 h 23"/>
                    <a:gd name="T24" fmla="*/ 2 w 23"/>
                    <a:gd name="T25" fmla="*/ 7 h 23"/>
                    <a:gd name="T26" fmla="*/ 3 w 23"/>
                    <a:gd name="T27" fmla="*/ 3 h 23"/>
                    <a:gd name="T28" fmla="*/ 7 w 23"/>
                    <a:gd name="T29" fmla="*/ 2 h 23"/>
                    <a:gd name="T30" fmla="*/ 11 w 23"/>
                    <a:gd name="T31" fmla="*/ 0 h 23"/>
                    <a:gd name="T32" fmla="*/ 11 w 23"/>
                    <a:gd name="T33" fmla="*/ 0 h 23"/>
                    <a:gd name="T34" fmla="*/ 17 w 23"/>
                    <a:gd name="T35" fmla="*/ 2 h 23"/>
                    <a:gd name="T36" fmla="*/ 21 w 23"/>
                    <a:gd name="T37" fmla="*/ 3 h 23"/>
                    <a:gd name="T38" fmla="*/ 23 w 23"/>
                    <a:gd name="T39" fmla="*/ 7 h 23"/>
                    <a:gd name="T40" fmla="*/ 23 w 23"/>
                    <a:gd name="T4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1"/>
                      </a:moveTo>
                      <a:lnTo>
                        <a:pt x="23" y="11"/>
                      </a:lnTo>
                      <a:lnTo>
                        <a:pt x="23" y="15"/>
                      </a:lnTo>
                      <a:lnTo>
                        <a:pt x="21" y="19"/>
                      </a:lnTo>
                      <a:lnTo>
                        <a:pt x="17" y="23"/>
                      </a:lnTo>
                      <a:lnTo>
                        <a:pt x="11" y="23"/>
                      </a:lnTo>
                      <a:lnTo>
                        <a:pt x="11" y="23"/>
                      </a:lnTo>
                      <a:lnTo>
                        <a:pt x="7" y="23"/>
                      </a:lnTo>
                      <a:lnTo>
                        <a:pt x="3" y="19"/>
                      </a:lnTo>
                      <a:lnTo>
                        <a:pt x="2" y="15"/>
                      </a:lnTo>
                      <a:lnTo>
                        <a:pt x="0" y="11"/>
                      </a:lnTo>
                      <a:lnTo>
                        <a:pt x="0" y="11"/>
                      </a:lnTo>
                      <a:lnTo>
                        <a:pt x="2" y="7"/>
                      </a:lnTo>
                      <a:lnTo>
                        <a:pt x="3" y="3"/>
                      </a:lnTo>
                      <a:lnTo>
                        <a:pt x="7" y="2"/>
                      </a:lnTo>
                      <a:lnTo>
                        <a:pt x="11" y="0"/>
                      </a:lnTo>
                      <a:lnTo>
                        <a:pt x="11" y="0"/>
                      </a:lnTo>
                      <a:lnTo>
                        <a:pt x="17" y="2"/>
                      </a:lnTo>
                      <a:lnTo>
                        <a:pt x="21" y="3"/>
                      </a:lnTo>
                      <a:lnTo>
                        <a:pt x="23" y="7"/>
                      </a:lnTo>
                      <a:lnTo>
                        <a:pt x="23" y="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6" name="Freeform 521">
                  <a:extLst>
                    <a:ext uri="{FF2B5EF4-FFF2-40B4-BE49-F238E27FC236}">
                      <a16:creationId xmlns:a16="http://schemas.microsoft.com/office/drawing/2014/main" id="{8DFC8E60-BB45-183C-8A38-4B1FCC9353ED}"/>
                    </a:ext>
                  </a:extLst>
                </p:cNvPr>
                <p:cNvSpPr>
                  <a:spLocks/>
                </p:cNvSpPr>
                <p:nvPr/>
              </p:nvSpPr>
              <p:spPr bwMode="auto">
                <a:xfrm>
                  <a:off x="3416682" y="4078459"/>
                  <a:ext cx="33900" cy="33900"/>
                </a:xfrm>
                <a:custGeom>
                  <a:avLst/>
                  <a:gdLst>
                    <a:gd name="T0" fmla="*/ 23 w 23"/>
                    <a:gd name="T1" fmla="*/ 11 h 23"/>
                    <a:gd name="T2" fmla="*/ 23 w 23"/>
                    <a:gd name="T3" fmla="*/ 11 h 23"/>
                    <a:gd name="T4" fmla="*/ 23 w 23"/>
                    <a:gd name="T5" fmla="*/ 15 h 23"/>
                    <a:gd name="T6" fmla="*/ 21 w 23"/>
                    <a:gd name="T7" fmla="*/ 19 h 23"/>
                    <a:gd name="T8" fmla="*/ 17 w 23"/>
                    <a:gd name="T9" fmla="*/ 23 h 23"/>
                    <a:gd name="T10" fmla="*/ 12 w 23"/>
                    <a:gd name="T11" fmla="*/ 23 h 23"/>
                    <a:gd name="T12" fmla="*/ 12 w 23"/>
                    <a:gd name="T13" fmla="*/ 23 h 23"/>
                    <a:gd name="T14" fmla="*/ 8 w 23"/>
                    <a:gd name="T15" fmla="*/ 23 h 23"/>
                    <a:gd name="T16" fmla="*/ 4 w 23"/>
                    <a:gd name="T17" fmla="*/ 19 h 23"/>
                    <a:gd name="T18" fmla="*/ 2 w 23"/>
                    <a:gd name="T19" fmla="*/ 15 h 23"/>
                    <a:gd name="T20" fmla="*/ 0 w 23"/>
                    <a:gd name="T21" fmla="*/ 11 h 23"/>
                    <a:gd name="T22" fmla="*/ 0 w 23"/>
                    <a:gd name="T23" fmla="*/ 11 h 23"/>
                    <a:gd name="T24" fmla="*/ 2 w 23"/>
                    <a:gd name="T25" fmla="*/ 7 h 23"/>
                    <a:gd name="T26" fmla="*/ 4 w 23"/>
                    <a:gd name="T27" fmla="*/ 3 h 23"/>
                    <a:gd name="T28" fmla="*/ 8 w 23"/>
                    <a:gd name="T29" fmla="*/ 2 h 23"/>
                    <a:gd name="T30" fmla="*/ 12 w 23"/>
                    <a:gd name="T31" fmla="*/ 0 h 23"/>
                    <a:gd name="T32" fmla="*/ 12 w 23"/>
                    <a:gd name="T33" fmla="*/ 0 h 23"/>
                    <a:gd name="T34" fmla="*/ 17 w 23"/>
                    <a:gd name="T35" fmla="*/ 2 h 23"/>
                    <a:gd name="T36" fmla="*/ 21 w 23"/>
                    <a:gd name="T37" fmla="*/ 3 h 23"/>
                    <a:gd name="T38" fmla="*/ 23 w 23"/>
                    <a:gd name="T39" fmla="*/ 7 h 23"/>
                    <a:gd name="T40" fmla="*/ 23 w 23"/>
                    <a:gd name="T4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1"/>
                      </a:moveTo>
                      <a:lnTo>
                        <a:pt x="23" y="11"/>
                      </a:lnTo>
                      <a:lnTo>
                        <a:pt x="23" y="15"/>
                      </a:lnTo>
                      <a:lnTo>
                        <a:pt x="21" y="19"/>
                      </a:lnTo>
                      <a:lnTo>
                        <a:pt x="17" y="23"/>
                      </a:lnTo>
                      <a:lnTo>
                        <a:pt x="12" y="23"/>
                      </a:lnTo>
                      <a:lnTo>
                        <a:pt x="12" y="23"/>
                      </a:lnTo>
                      <a:lnTo>
                        <a:pt x="8" y="23"/>
                      </a:lnTo>
                      <a:lnTo>
                        <a:pt x="4" y="19"/>
                      </a:lnTo>
                      <a:lnTo>
                        <a:pt x="2" y="15"/>
                      </a:lnTo>
                      <a:lnTo>
                        <a:pt x="0" y="11"/>
                      </a:lnTo>
                      <a:lnTo>
                        <a:pt x="0" y="11"/>
                      </a:lnTo>
                      <a:lnTo>
                        <a:pt x="2" y="7"/>
                      </a:lnTo>
                      <a:lnTo>
                        <a:pt x="4" y="3"/>
                      </a:lnTo>
                      <a:lnTo>
                        <a:pt x="8" y="2"/>
                      </a:lnTo>
                      <a:lnTo>
                        <a:pt x="12" y="0"/>
                      </a:lnTo>
                      <a:lnTo>
                        <a:pt x="12" y="0"/>
                      </a:lnTo>
                      <a:lnTo>
                        <a:pt x="17" y="2"/>
                      </a:lnTo>
                      <a:lnTo>
                        <a:pt x="21" y="3"/>
                      </a:lnTo>
                      <a:lnTo>
                        <a:pt x="23" y="7"/>
                      </a:lnTo>
                      <a:lnTo>
                        <a:pt x="23" y="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06" name="Group 405">
                <a:extLst>
                  <a:ext uri="{FF2B5EF4-FFF2-40B4-BE49-F238E27FC236}">
                    <a16:creationId xmlns:a16="http://schemas.microsoft.com/office/drawing/2014/main" id="{98AC38EE-6804-F78E-7153-F8D8AE33C683}"/>
                  </a:ext>
                </a:extLst>
              </p:cNvPr>
              <p:cNvGrpSpPr/>
              <p:nvPr/>
            </p:nvGrpSpPr>
            <p:grpSpPr>
              <a:xfrm>
                <a:off x="3987087" y="4015080"/>
                <a:ext cx="3179230" cy="160657"/>
                <a:chOff x="3987087" y="4015080"/>
                <a:chExt cx="3179230" cy="160657"/>
              </a:xfrm>
              <a:grpFill/>
            </p:grpSpPr>
            <p:sp>
              <p:nvSpPr>
                <p:cNvPr id="407" name="Freeform 523">
                  <a:extLst>
                    <a:ext uri="{FF2B5EF4-FFF2-40B4-BE49-F238E27FC236}">
                      <a16:creationId xmlns:a16="http://schemas.microsoft.com/office/drawing/2014/main" id="{4126CF46-B413-7F71-296E-EF77C5DCD856}"/>
                    </a:ext>
                  </a:extLst>
                </p:cNvPr>
                <p:cNvSpPr>
                  <a:spLocks/>
                </p:cNvSpPr>
                <p:nvPr/>
              </p:nvSpPr>
              <p:spPr bwMode="auto">
                <a:xfrm>
                  <a:off x="3987087" y="4078459"/>
                  <a:ext cx="35374" cy="33900"/>
                </a:xfrm>
                <a:custGeom>
                  <a:avLst/>
                  <a:gdLst>
                    <a:gd name="T0" fmla="*/ 24 w 24"/>
                    <a:gd name="T1" fmla="*/ 11 h 23"/>
                    <a:gd name="T2" fmla="*/ 24 w 24"/>
                    <a:gd name="T3" fmla="*/ 11 h 23"/>
                    <a:gd name="T4" fmla="*/ 24 w 24"/>
                    <a:gd name="T5" fmla="*/ 15 h 23"/>
                    <a:gd name="T6" fmla="*/ 20 w 24"/>
                    <a:gd name="T7" fmla="*/ 19 h 23"/>
                    <a:gd name="T8" fmla="*/ 16 w 24"/>
                    <a:gd name="T9" fmla="*/ 23 h 23"/>
                    <a:gd name="T10" fmla="*/ 12 w 24"/>
                    <a:gd name="T11" fmla="*/ 23 h 23"/>
                    <a:gd name="T12" fmla="*/ 12 w 24"/>
                    <a:gd name="T13" fmla="*/ 23 h 23"/>
                    <a:gd name="T14" fmla="*/ 8 w 24"/>
                    <a:gd name="T15" fmla="*/ 23 h 23"/>
                    <a:gd name="T16" fmla="*/ 4 w 24"/>
                    <a:gd name="T17" fmla="*/ 19 h 23"/>
                    <a:gd name="T18" fmla="*/ 2 w 24"/>
                    <a:gd name="T19" fmla="*/ 15 h 23"/>
                    <a:gd name="T20" fmla="*/ 0 w 24"/>
                    <a:gd name="T21" fmla="*/ 11 h 23"/>
                    <a:gd name="T22" fmla="*/ 0 w 24"/>
                    <a:gd name="T23" fmla="*/ 11 h 23"/>
                    <a:gd name="T24" fmla="*/ 2 w 24"/>
                    <a:gd name="T25" fmla="*/ 7 h 23"/>
                    <a:gd name="T26" fmla="*/ 4 w 24"/>
                    <a:gd name="T27" fmla="*/ 3 h 23"/>
                    <a:gd name="T28" fmla="*/ 8 w 24"/>
                    <a:gd name="T29" fmla="*/ 2 h 23"/>
                    <a:gd name="T30" fmla="*/ 12 w 24"/>
                    <a:gd name="T31" fmla="*/ 0 h 23"/>
                    <a:gd name="T32" fmla="*/ 12 w 24"/>
                    <a:gd name="T33" fmla="*/ 0 h 23"/>
                    <a:gd name="T34" fmla="*/ 16 w 24"/>
                    <a:gd name="T35" fmla="*/ 2 h 23"/>
                    <a:gd name="T36" fmla="*/ 20 w 24"/>
                    <a:gd name="T37" fmla="*/ 3 h 23"/>
                    <a:gd name="T38" fmla="*/ 24 w 24"/>
                    <a:gd name="T39" fmla="*/ 7 h 23"/>
                    <a:gd name="T40" fmla="*/ 24 w 24"/>
                    <a:gd name="T4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24" y="11"/>
                      </a:moveTo>
                      <a:lnTo>
                        <a:pt x="24" y="11"/>
                      </a:lnTo>
                      <a:lnTo>
                        <a:pt x="24" y="15"/>
                      </a:lnTo>
                      <a:lnTo>
                        <a:pt x="20" y="19"/>
                      </a:lnTo>
                      <a:lnTo>
                        <a:pt x="16" y="23"/>
                      </a:lnTo>
                      <a:lnTo>
                        <a:pt x="12" y="23"/>
                      </a:lnTo>
                      <a:lnTo>
                        <a:pt x="12" y="23"/>
                      </a:lnTo>
                      <a:lnTo>
                        <a:pt x="8" y="23"/>
                      </a:lnTo>
                      <a:lnTo>
                        <a:pt x="4" y="19"/>
                      </a:lnTo>
                      <a:lnTo>
                        <a:pt x="2" y="15"/>
                      </a:lnTo>
                      <a:lnTo>
                        <a:pt x="0" y="11"/>
                      </a:lnTo>
                      <a:lnTo>
                        <a:pt x="0" y="11"/>
                      </a:lnTo>
                      <a:lnTo>
                        <a:pt x="2" y="7"/>
                      </a:lnTo>
                      <a:lnTo>
                        <a:pt x="4" y="3"/>
                      </a:lnTo>
                      <a:lnTo>
                        <a:pt x="8" y="2"/>
                      </a:lnTo>
                      <a:lnTo>
                        <a:pt x="12" y="0"/>
                      </a:lnTo>
                      <a:lnTo>
                        <a:pt x="12" y="0"/>
                      </a:lnTo>
                      <a:lnTo>
                        <a:pt x="16" y="2"/>
                      </a:lnTo>
                      <a:lnTo>
                        <a:pt x="20" y="3"/>
                      </a:lnTo>
                      <a:lnTo>
                        <a:pt x="24" y="7"/>
                      </a:lnTo>
                      <a:lnTo>
                        <a:pt x="24" y="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08" name="Freeform 524">
                  <a:extLst>
                    <a:ext uri="{FF2B5EF4-FFF2-40B4-BE49-F238E27FC236}">
                      <a16:creationId xmlns:a16="http://schemas.microsoft.com/office/drawing/2014/main" id="{4EF78230-E819-9DC6-8A79-3A4B765170CB}"/>
                    </a:ext>
                  </a:extLst>
                </p:cNvPr>
                <p:cNvSpPr>
                  <a:spLocks/>
                </p:cNvSpPr>
                <p:nvPr/>
              </p:nvSpPr>
              <p:spPr bwMode="auto">
                <a:xfrm>
                  <a:off x="4138899" y="4109410"/>
                  <a:ext cx="35374"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09" name="Freeform 527">
                  <a:extLst>
                    <a:ext uri="{FF2B5EF4-FFF2-40B4-BE49-F238E27FC236}">
                      <a16:creationId xmlns:a16="http://schemas.microsoft.com/office/drawing/2014/main" id="{E2EF9203-96B1-7478-C2A4-B33DCD01215E}"/>
                    </a:ext>
                  </a:extLst>
                </p:cNvPr>
                <p:cNvSpPr>
                  <a:spLocks/>
                </p:cNvSpPr>
                <p:nvPr/>
              </p:nvSpPr>
              <p:spPr bwMode="auto">
                <a:xfrm>
                  <a:off x="4444000" y="4109410"/>
                  <a:ext cx="33900" cy="33900"/>
                </a:xfrm>
                <a:custGeom>
                  <a:avLst/>
                  <a:gdLst>
                    <a:gd name="T0" fmla="*/ 23 w 23"/>
                    <a:gd name="T1" fmla="*/ 12 h 23"/>
                    <a:gd name="T2" fmla="*/ 23 w 23"/>
                    <a:gd name="T3" fmla="*/ 12 h 23"/>
                    <a:gd name="T4" fmla="*/ 23 w 23"/>
                    <a:gd name="T5" fmla="*/ 16 h 23"/>
                    <a:gd name="T6" fmla="*/ 21 w 23"/>
                    <a:gd name="T7" fmla="*/ 19 h 23"/>
                    <a:gd name="T8" fmla="*/ 17 w 23"/>
                    <a:gd name="T9" fmla="*/ 23 h 23"/>
                    <a:gd name="T10" fmla="*/ 11 w 23"/>
                    <a:gd name="T11" fmla="*/ 23 h 23"/>
                    <a:gd name="T12" fmla="*/ 11 w 23"/>
                    <a:gd name="T13" fmla="*/ 23 h 23"/>
                    <a:gd name="T14" fmla="*/ 8 w 23"/>
                    <a:gd name="T15" fmla="*/ 23 h 23"/>
                    <a:gd name="T16" fmla="*/ 4 w 23"/>
                    <a:gd name="T17" fmla="*/ 19 h 23"/>
                    <a:gd name="T18" fmla="*/ 2 w 23"/>
                    <a:gd name="T19" fmla="*/ 16 h 23"/>
                    <a:gd name="T20" fmla="*/ 0 w 23"/>
                    <a:gd name="T21" fmla="*/ 12 h 23"/>
                    <a:gd name="T22" fmla="*/ 0 w 23"/>
                    <a:gd name="T23" fmla="*/ 12 h 23"/>
                    <a:gd name="T24" fmla="*/ 2 w 23"/>
                    <a:gd name="T25" fmla="*/ 8 h 23"/>
                    <a:gd name="T26" fmla="*/ 4 w 23"/>
                    <a:gd name="T27" fmla="*/ 4 h 23"/>
                    <a:gd name="T28" fmla="*/ 8 w 23"/>
                    <a:gd name="T29" fmla="*/ 0 h 23"/>
                    <a:gd name="T30" fmla="*/ 11 w 23"/>
                    <a:gd name="T31" fmla="*/ 0 h 23"/>
                    <a:gd name="T32" fmla="*/ 11 w 23"/>
                    <a:gd name="T33" fmla="*/ 0 h 23"/>
                    <a:gd name="T34" fmla="*/ 17 w 23"/>
                    <a:gd name="T35" fmla="*/ 0 h 23"/>
                    <a:gd name="T36" fmla="*/ 21 w 23"/>
                    <a:gd name="T37" fmla="*/ 4 h 23"/>
                    <a:gd name="T38" fmla="*/ 23 w 23"/>
                    <a:gd name="T39" fmla="*/ 8 h 23"/>
                    <a:gd name="T40" fmla="*/ 23 w 23"/>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2"/>
                      </a:moveTo>
                      <a:lnTo>
                        <a:pt x="23" y="12"/>
                      </a:lnTo>
                      <a:lnTo>
                        <a:pt x="23" y="16"/>
                      </a:lnTo>
                      <a:lnTo>
                        <a:pt x="21" y="19"/>
                      </a:lnTo>
                      <a:lnTo>
                        <a:pt x="17" y="23"/>
                      </a:lnTo>
                      <a:lnTo>
                        <a:pt x="11" y="23"/>
                      </a:lnTo>
                      <a:lnTo>
                        <a:pt x="11" y="23"/>
                      </a:lnTo>
                      <a:lnTo>
                        <a:pt x="8" y="23"/>
                      </a:lnTo>
                      <a:lnTo>
                        <a:pt x="4" y="19"/>
                      </a:lnTo>
                      <a:lnTo>
                        <a:pt x="2" y="16"/>
                      </a:lnTo>
                      <a:lnTo>
                        <a:pt x="0" y="12"/>
                      </a:lnTo>
                      <a:lnTo>
                        <a:pt x="0" y="12"/>
                      </a:lnTo>
                      <a:lnTo>
                        <a:pt x="2" y="8"/>
                      </a:lnTo>
                      <a:lnTo>
                        <a:pt x="4" y="4"/>
                      </a:lnTo>
                      <a:lnTo>
                        <a:pt x="8" y="0"/>
                      </a:lnTo>
                      <a:lnTo>
                        <a:pt x="11" y="0"/>
                      </a:lnTo>
                      <a:lnTo>
                        <a:pt x="11" y="0"/>
                      </a:lnTo>
                      <a:lnTo>
                        <a:pt x="17" y="0"/>
                      </a:lnTo>
                      <a:lnTo>
                        <a:pt x="21" y="4"/>
                      </a:lnTo>
                      <a:lnTo>
                        <a:pt x="23" y="8"/>
                      </a:lnTo>
                      <a:lnTo>
                        <a:pt x="23" y="1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0" name="Freeform 529">
                  <a:extLst>
                    <a:ext uri="{FF2B5EF4-FFF2-40B4-BE49-F238E27FC236}">
                      <a16:creationId xmlns:a16="http://schemas.microsoft.com/office/drawing/2014/main" id="{D6BF5CE4-40F2-E8E7-90E2-E700126375F2}"/>
                    </a:ext>
                  </a:extLst>
                </p:cNvPr>
                <p:cNvSpPr>
                  <a:spLocks/>
                </p:cNvSpPr>
                <p:nvPr/>
              </p:nvSpPr>
              <p:spPr bwMode="auto">
                <a:xfrm>
                  <a:off x="4747626" y="4078459"/>
                  <a:ext cx="33900" cy="33900"/>
                </a:xfrm>
                <a:custGeom>
                  <a:avLst/>
                  <a:gdLst>
                    <a:gd name="T0" fmla="*/ 23 w 23"/>
                    <a:gd name="T1" fmla="*/ 11 h 23"/>
                    <a:gd name="T2" fmla="*/ 23 w 23"/>
                    <a:gd name="T3" fmla="*/ 11 h 23"/>
                    <a:gd name="T4" fmla="*/ 23 w 23"/>
                    <a:gd name="T5" fmla="*/ 15 h 23"/>
                    <a:gd name="T6" fmla="*/ 20 w 23"/>
                    <a:gd name="T7" fmla="*/ 19 h 23"/>
                    <a:gd name="T8" fmla="*/ 18 w 23"/>
                    <a:gd name="T9" fmla="*/ 23 h 23"/>
                    <a:gd name="T10" fmla="*/ 12 w 23"/>
                    <a:gd name="T11" fmla="*/ 23 h 23"/>
                    <a:gd name="T12" fmla="*/ 12 w 23"/>
                    <a:gd name="T13" fmla="*/ 23 h 23"/>
                    <a:gd name="T14" fmla="*/ 8 w 23"/>
                    <a:gd name="T15" fmla="*/ 23 h 23"/>
                    <a:gd name="T16" fmla="*/ 4 w 23"/>
                    <a:gd name="T17" fmla="*/ 19 h 23"/>
                    <a:gd name="T18" fmla="*/ 2 w 23"/>
                    <a:gd name="T19" fmla="*/ 15 h 23"/>
                    <a:gd name="T20" fmla="*/ 0 w 23"/>
                    <a:gd name="T21" fmla="*/ 11 h 23"/>
                    <a:gd name="T22" fmla="*/ 0 w 23"/>
                    <a:gd name="T23" fmla="*/ 11 h 23"/>
                    <a:gd name="T24" fmla="*/ 2 w 23"/>
                    <a:gd name="T25" fmla="*/ 7 h 23"/>
                    <a:gd name="T26" fmla="*/ 4 w 23"/>
                    <a:gd name="T27" fmla="*/ 3 h 23"/>
                    <a:gd name="T28" fmla="*/ 8 w 23"/>
                    <a:gd name="T29" fmla="*/ 2 h 23"/>
                    <a:gd name="T30" fmla="*/ 12 w 23"/>
                    <a:gd name="T31" fmla="*/ 0 h 23"/>
                    <a:gd name="T32" fmla="*/ 12 w 23"/>
                    <a:gd name="T33" fmla="*/ 0 h 23"/>
                    <a:gd name="T34" fmla="*/ 18 w 23"/>
                    <a:gd name="T35" fmla="*/ 2 h 23"/>
                    <a:gd name="T36" fmla="*/ 20 w 23"/>
                    <a:gd name="T37" fmla="*/ 3 h 23"/>
                    <a:gd name="T38" fmla="*/ 23 w 23"/>
                    <a:gd name="T39" fmla="*/ 7 h 23"/>
                    <a:gd name="T40" fmla="*/ 23 w 23"/>
                    <a:gd name="T4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1"/>
                      </a:moveTo>
                      <a:lnTo>
                        <a:pt x="23" y="11"/>
                      </a:lnTo>
                      <a:lnTo>
                        <a:pt x="23" y="15"/>
                      </a:lnTo>
                      <a:lnTo>
                        <a:pt x="20" y="19"/>
                      </a:lnTo>
                      <a:lnTo>
                        <a:pt x="18" y="23"/>
                      </a:lnTo>
                      <a:lnTo>
                        <a:pt x="12" y="23"/>
                      </a:lnTo>
                      <a:lnTo>
                        <a:pt x="12" y="23"/>
                      </a:lnTo>
                      <a:lnTo>
                        <a:pt x="8" y="23"/>
                      </a:lnTo>
                      <a:lnTo>
                        <a:pt x="4" y="19"/>
                      </a:lnTo>
                      <a:lnTo>
                        <a:pt x="2" y="15"/>
                      </a:lnTo>
                      <a:lnTo>
                        <a:pt x="0" y="11"/>
                      </a:lnTo>
                      <a:lnTo>
                        <a:pt x="0" y="11"/>
                      </a:lnTo>
                      <a:lnTo>
                        <a:pt x="2" y="7"/>
                      </a:lnTo>
                      <a:lnTo>
                        <a:pt x="4" y="3"/>
                      </a:lnTo>
                      <a:lnTo>
                        <a:pt x="8" y="2"/>
                      </a:lnTo>
                      <a:lnTo>
                        <a:pt x="12" y="0"/>
                      </a:lnTo>
                      <a:lnTo>
                        <a:pt x="12" y="0"/>
                      </a:lnTo>
                      <a:lnTo>
                        <a:pt x="18" y="2"/>
                      </a:lnTo>
                      <a:lnTo>
                        <a:pt x="20" y="3"/>
                      </a:lnTo>
                      <a:lnTo>
                        <a:pt x="23" y="7"/>
                      </a:lnTo>
                      <a:lnTo>
                        <a:pt x="23" y="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1" name="Freeform 531">
                  <a:extLst>
                    <a:ext uri="{FF2B5EF4-FFF2-40B4-BE49-F238E27FC236}">
                      <a16:creationId xmlns:a16="http://schemas.microsoft.com/office/drawing/2014/main" id="{69621164-AE51-81C8-B285-2F754FCCA283}"/>
                    </a:ext>
                  </a:extLst>
                </p:cNvPr>
                <p:cNvSpPr>
                  <a:spLocks/>
                </p:cNvSpPr>
                <p:nvPr/>
              </p:nvSpPr>
              <p:spPr bwMode="auto">
                <a:xfrm>
                  <a:off x="5051252" y="4046033"/>
                  <a:ext cx="35374"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2" name="Freeform 533">
                  <a:extLst>
                    <a:ext uri="{FF2B5EF4-FFF2-40B4-BE49-F238E27FC236}">
                      <a16:creationId xmlns:a16="http://schemas.microsoft.com/office/drawing/2014/main" id="{2152571B-26D8-10D0-7D2A-87ADCCFCBF85}"/>
                    </a:ext>
                  </a:extLst>
                </p:cNvPr>
                <p:cNvSpPr>
                  <a:spLocks/>
                </p:cNvSpPr>
                <p:nvPr/>
              </p:nvSpPr>
              <p:spPr bwMode="auto">
                <a:xfrm>
                  <a:off x="5356351" y="401508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3" name="Freeform 534">
                  <a:extLst>
                    <a:ext uri="{FF2B5EF4-FFF2-40B4-BE49-F238E27FC236}">
                      <a16:creationId xmlns:a16="http://schemas.microsoft.com/office/drawing/2014/main" id="{4796B0CF-6617-24BE-00C6-A43A4F7FF401}"/>
                    </a:ext>
                  </a:extLst>
                </p:cNvPr>
                <p:cNvSpPr>
                  <a:spLocks/>
                </p:cNvSpPr>
                <p:nvPr/>
              </p:nvSpPr>
              <p:spPr bwMode="auto">
                <a:xfrm>
                  <a:off x="5659977" y="4078459"/>
                  <a:ext cx="35374"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4" name="Freeform 536">
                  <a:extLst>
                    <a:ext uri="{FF2B5EF4-FFF2-40B4-BE49-F238E27FC236}">
                      <a16:creationId xmlns:a16="http://schemas.microsoft.com/office/drawing/2014/main" id="{22352760-3EAF-D7B4-564B-3E688298CC6C}"/>
                    </a:ext>
                  </a:extLst>
                </p:cNvPr>
                <p:cNvSpPr>
                  <a:spLocks/>
                </p:cNvSpPr>
                <p:nvPr/>
              </p:nvSpPr>
              <p:spPr bwMode="auto">
                <a:xfrm>
                  <a:off x="5963604" y="4140363"/>
                  <a:ext cx="35374"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5" name="Freeform 538">
                  <a:extLst>
                    <a:ext uri="{FF2B5EF4-FFF2-40B4-BE49-F238E27FC236}">
                      <a16:creationId xmlns:a16="http://schemas.microsoft.com/office/drawing/2014/main" id="{9E280D79-649A-04D2-C2D9-4874164E091E}"/>
                    </a:ext>
                  </a:extLst>
                </p:cNvPr>
                <p:cNvSpPr>
                  <a:spLocks/>
                </p:cNvSpPr>
                <p:nvPr/>
              </p:nvSpPr>
              <p:spPr bwMode="auto">
                <a:xfrm>
                  <a:off x="6268704" y="410941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6" name="Freeform 540">
                  <a:extLst>
                    <a:ext uri="{FF2B5EF4-FFF2-40B4-BE49-F238E27FC236}">
                      <a16:creationId xmlns:a16="http://schemas.microsoft.com/office/drawing/2014/main" id="{41A3CFD5-FB8B-D429-3244-F4BE01151E24}"/>
                    </a:ext>
                  </a:extLst>
                </p:cNvPr>
                <p:cNvSpPr>
                  <a:spLocks/>
                </p:cNvSpPr>
                <p:nvPr/>
              </p:nvSpPr>
              <p:spPr bwMode="auto">
                <a:xfrm>
                  <a:off x="6572330" y="4046033"/>
                  <a:ext cx="35374"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7" name="Freeform 542">
                  <a:extLst>
                    <a:ext uri="{FF2B5EF4-FFF2-40B4-BE49-F238E27FC236}">
                      <a16:creationId xmlns:a16="http://schemas.microsoft.com/office/drawing/2014/main" id="{AD7F9503-A43D-43A8-5AB0-B2B32C510076}"/>
                    </a:ext>
                  </a:extLst>
                </p:cNvPr>
                <p:cNvSpPr>
                  <a:spLocks/>
                </p:cNvSpPr>
                <p:nvPr/>
              </p:nvSpPr>
              <p:spPr bwMode="auto">
                <a:xfrm>
                  <a:off x="7132417" y="410941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sp>
          <p:nvSpPr>
            <p:cNvPr id="812" name="Freeform 461">
              <a:extLst>
                <a:ext uri="{FF2B5EF4-FFF2-40B4-BE49-F238E27FC236}">
                  <a16:creationId xmlns:a16="http://schemas.microsoft.com/office/drawing/2014/main" id="{F2FDD5A9-281A-97F7-A286-B8A0441034B2}"/>
                </a:ext>
              </a:extLst>
            </p:cNvPr>
            <p:cNvSpPr>
              <a:spLocks/>
            </p:cNvSpPr>
            <p:nvPr/>
          </p:nvSpPr>
          <p:spPr bwMode="auto">
            <a:xfrm>
              <a:off x="1339939" y="2172664"/>
              <a:ext cx="33900" cy="35374"/>
            </a:xfrm>
            <a:custGeom>
              <a:avLst/>
              <a:gdLst>
                <a:gd name="T0" fmla="*/ 23 w 23"/>
                <a:gd name="T1" fmla="*/ 12 h 24"/>
                <a:gd name="T2" fmla="*/ 23 w 23"/>
                <a:gd name="T3" fmla="*/ 12 h 24"/>
                <a:gd name="T4" fmla="*/ 23 w 23"/>
                <a:gd name="T5" fmla="*/ 18 h 24"/>
                <a:gd name="T6" fmla="*/ 19 w 23"/>
                <a:gd name="T7" fmla="*/ 22 h 24"/>
                <a:gd name="T8" fmla="*/ 15 w 23"/>
                <a:gd name="T9" fmla="*/ 24 h 24"/>
                <a:gd name="T10" fmla="*/ 11 w 23"/>
                <a:gd name="T11" fmla="*/ 24 h 24"/>
                <a:gd name="T12" fmla="*/ 11 w 23"/>
                <a:gd name="T13" fmla="*/ 24 h 24"/>
                <a:gd name="T14" fmla="*/ 7 w 23"/>
                <a:gd name="T15" fmla="*/ 24 h 24"/>
                <a:gd name="T16" fmla="*/ 3 w 23"/>
                <a:gd name="T17" fmla="*/ 22 h 24"/>
                <a:gd name="T18" fmla="*/ 0 w 23"/>
                <a:gd name="T19" fmla="*/ 18 h 24"/>
                <a:gd name="T20" fmla="*/ 0 w 23"/>
                <a:gd name="T21" fmla="*/ 12 h 24"/>
                <a:gd name="T22" fmla="*/ 0 w 23"/>
                <a:gd name="T23" fmla="*/ 12 h 24"/>
                <a:gd name="T24" fmla="*/ 0 w 23"/>
                <a:gd name="T25" fmla="*/ 8 h 24"/>
                <a:gd name="T26" fmla="*/ 3 w 23"/>
                <a:gd name="T27" fmla="*/ 4 h 24"/>
                <a:gd name="T28" fmla="*/ 7 w 23"/>
                <a:gd name="T29" fmla="*/ 2 h 24"/>
                <a:gd name="T30" fmla="*/ 11 w 23"/>
                <a:gd name="T31" fmla="*/ 0 h 24"/>
                <a:gd name="T32" fmla="*/ 11 w 23"/>
                <a:gd name="T33" fmla="*/ 0 h 24"/>
                <a:gd name="T34" fmla="*/ 15 w 23"/>
                <a:gd name="T35" fmla="*/ 2 h 24"/>
                <a:gd name="T36" fmla="*/ 19 w 23"/>
                <a:gd name="T37" fmla="*/ 4 h 24"/>
                <a:gd name="T38" fmla="*/ 23 w 23"/>
                <a:gd name="T39" fmla="*/ 8 h 24"/>
                <a:gd name="T40" fmla="*/ 23 w 23"/>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3" y="12"/>
                  </a:moveTo>
                  <a:lnTo>
                    <a:pt x="23" y="12"/>
                  </a:lnTo>
                  <a:lnTo>
                    <a:pt x="23" y="18"/>
                  </a:lnTo>
                  <a:lnTo>
                    <a:pt x="19" y="22"/>
                  </a:lnTo>
                  <a:lnTo>
                    <a:pt x="15" y="24"/>
                  </a:lnTo>
                  <a:lnTo>
                    <a:pt x="11" y="24"/>
                  </a:lnTo>
                  <a:lnTo>
                    <a:pt x="11" y="24"/>
                  </a:lnTo>
                  <a:lnTo>
                    <a:pt x="7" y="24"/>
                  </a:lnTo>
                  <a:lnTo>
                    <a:pt x="3" y="22"/>
                  </a:lnTo>
                  <a:lnTo>
                    <a:pt x="0" y="18"/>
                  </a:lnTo>
                  <a:lnTo>
                    <a:pt x="0" y="12"/>
                  </a:lnTo>
                  <a:lnTo>
                    <a:pt x="0" y="12"/>
                  </a:lnTo>
                  <a:lnTo>
                    <a:pt x="0" y="8"/>
                  </a:lnTo>
                  <a:lnTo>
                    <a:pt x="3" y="4"/>
                  </a:lnTo>
                  <a:lnTo>
                    <a:pt x="7" y="2"/>
                  </a:lnTo>
                  <a:lnTo>
                    <a:pt x="11" y="0"/>
                  </a:lnTo>
                  <a:lnTo>
                    <a:pt x="11" y="0"/>
                  </a:lnTo>
                  <a:lnTo>
                    <a:pt x="15" y="2"/>
                  </a:lnTo>
                  <a:lnTo>
                    <a:pt x="19" y="4"/>
                  </a:lnTo>
                  <a:lnTo>
                    <a:pt x="23" y="8"/>
                  </a:lnTo>
                  <a:lnTo>
                    <a:pt x="23" y="12"/>
                  </a:lnTo>
                </a:path>
              </a:pathLst>
            </a:custGeom>
            <a:solidFill>
              <a:schemeClr val="accent5">
                <a:lumMod val="75000"/>
                <a:lumOff val="25000"/>
              </a:schemeClr>
            </a:solidFill>
            <a:ln>
              <a:solidFill>
                <a:srgbClr val="003161"/>
              </a:solidFill>
            </a:ln>
          </p:spPr>
          <p:txBody>
            <a:bodyPr vert="horz" wrap="square" lIns="91440" tIns="45720" rIns="91440" bIns="45720" numCol="1" anchor="t" anchorCtr="0" compatLnSpc="1">
              <a:prstTxWarp prst="textNoShape">
                <a:avLst/>
              </a:prstTxWarp>
            </a:bodyPr>
            <a:lstStyle/>
            <a:p>
              <a:endParaRPr lang="en-IN" dirty="0"/>
            </a:p>
          </p:txBody>
        </p:sp>
        <p:sp>
          <p:nvSpPr>
            <p:cNvPr id="813" name="Freeform 462">
              <a:extLst>
                <a:ext uri="{FF2B5EF4-FFF2-40B4-BE49-F238E27FC236}">
                  <a16:creationId xmlns:a16="http://schemas.microsoft.com/office/drawing/2014/main" id="{04D4339E-FD81-2F07-DF09-CF3B1405A125}"/>
                </a:ext>
              </a:extLst>
            </p:cNvPr>
            <p:cNvSpPr>
              <a:spLocks/>
            </p:cNvSpPr>
            <p:nvPr/>
          </p:nvSpPr>
          <p:spPr bwMode="auto">
            <a:xfrm>
              <a:off x="1440166" y="2172664"/>
              <a:ext cx="33900" cy="35374"/>
            </a:xfrm>
            <a:prstGeom prst="ellipse">
              <a:avLst/>
            </a:prstGeom>
            <a:solidFill>
              <a:schemeClr val="accent5">
                <a:lumMod val="75000"/>
                <a:lumOff val="25000"/>
              </a:schemeClr>
            </a:solidFill>
            <a:ln>
              <a:solidFill>
                <a:srgbClr val="003161"/>
              </a:solidFill>
            </a:ln>
          </p:spPr>
          <p:txBody>
            <a:bodyPr vert="horz" wrap="square" lIns="91440" tIns="45720" rIns="91440" bIns="45720" numCol="1" anchor="t" anchorCtr="0" compatLnSpc="1">
              <a:prstTxWarp prst="textNoShape">
                <a:avLst/>
              </a:prstTxWarp>
            </a:bodyPr>
            <a:lstStyle/>
            <a:p>
              <a:endParaRPr lang="en-IN" dirty="0"/>
            </a:p>
          </p:txBody>
        </p:sp>
        <p:sp>
          <p:nvSpPr>
            <p:cNvPr id="814" name="Freeform 465">
              <a:extLst>
                <a:ext uri="{FF2B5EF4-FFF2-40B4-BE49-F238E27FC236}">
                  <a16:creationId xmlns:a16="http://schemas.microsoft.com/office/drawing/2014/main" id="{45B75D5F-1A80-1D8A-A8D4-E67E9B658316}"/>
                </a:ext>
              </a:extLst>
            </p:cNvPr>
            <p:cNvSpPr>
              <a:spLocks/>
            </p:cNvSpPr>
            <p:nvPr/>
          </p:nvSpPr>
          <p:spPr bwMode="auto">
            <a:xfrm>
              <a:off x="1591978" y="2144659"/>
              <a:ext cx="33900" cy="33900"/>
            </a:xfrm>
            <a:prstGeom prst="ellipse">
              <a:avLst/>
            </a:prstGeom>
            <a:solidFill>
              <a:schemeClr val="accent5">
                <a:lumMod val="75000"/>
                <a:lumOff val="25000"/>
              </a:schemeClr>
            </a:solidFill>
            <a:ln>
              <a:solidFill>
                <a:srgbClr val="003161"/>
              </a:solidFill>
            </a:ln>
          </p:spPr>
          <p:txBody>
            <a:bodyPr vert="horz" wrap="square" lIns="91440" tIns="45720" rIns="91440" bIns="45720" numCol="1" anchor="t" anchorCtr="0" compatLnSpc="1">
              <a:prstTxWarp prst="textNoShape">
                <a:avLst/>
              </a:prstTxWarp>
            </a:bodyPr>
            <a:lstStyle/>
            <a:p>
              <a:endParaRPr lang="en-IN" dirty="0"/>
            </a:p>
          </p:txBody>
        </p:sp>
        <p:sp>
          <p:nvSpPr>
            <p:cNvPr id="815" name="Freeform 466">
              <a:extLst>
                <a:ext uri="{FF2B5EF4-FFF2-40B4-BE49-F238E27FC236}">
                  <a16:creationId xmlns:a16="http://schemas.microsoft.com/office/drawing/2014/main" id="{996DDC85-5488-E7E7-ADC5-077C4FE265BE}"/>
                </a:ext>
              </a:extLst>
            </p:cNvPr>
            <p:cNvSpPr>
              <a:spLocks/>
            </p:cNvSpPr>
            <p:nvPr/>
          </p:nvSpPr>
          <p:spPr bwMode="auto">
            <a:xfrm>
              <a:off x="1895604" y="2144659"/>
              <a:ext cx="35374" cy="33900"/>
            </a:xfrm>
            <a:prstGeom prst="ellipse">
              <a:avLst/>
            </a:prstGeom>
            <a:solidFill>
              <a:schemeClr val="accent5">
                <a:lumMod val="75000"/>
                <a:lumOff val="25000"/>
              </a:schemeClr>
            </a:solidFill>
            <a:ln>
              <a:solidFill>
                <a:srgbClr val="003161"/>
              </a:solidFill>
            </a:ln>
          </p:spPr>
          <p:txBody>
            <a:bodyPr vert="horz" wrap="square" lIns="91440" tIns="45720" rIns="91440" bIns="45720" numCol="1" anchor="t" anchorCtr="0" compatLnSpc="1">
              <a:prstTxWarp prst="textNoShape">
                <a:avLst/>
              </a:prstTxWarp>
            </a:bodyPr>
            <a:lstStyle/>
            <a:p>
              <a:endParaRPr lang="en-IN" dirty="0"/>
            </a:p>
          </p:txBody>
        </p:sp>
        <p:sp>
          <p:nvSpPr>
            <p:cNvPr id="816" name="Freeform 468">
              <a:extLst>
                <a:ext uri="{FF2B5EF4-FFF2-40B4-BE49-F238E27FC236}">
                  <a16:creationId xmlns:a16="http://schemas.microsoft.com/office/drawing/2014/main" id="{7F2E7BDC-EDD9-342A-0131-6C46042B7AAC}"/>
                </a:ext>
              </a:extLst>
            </p:cNvPr>
            <p:cNvSpPr>
              <a:spLocks/>
            </p:cNvSpPr>
            <p:nvPr/>
          </p:nvSpPr>
          <p:spPr bwMode="auto">
            <a:xfrm>
              <a:off x="2200705" y="2144659"/>
              <a:ext cx="33900" cy="33900"/>
            </a:xfrm>
            <a:prstGeom prst="ellipse">
              <a:avLst/>
            </a:prstGeom>
            <a:solidFill>
              <a:schemeClr val="accent5">
                <a:lumMod val="75000"/>
                <a:lumOff val="25000"/>
              </a:schemeClr>
            </a:solidFill>
            <a:ln>
              <a:solidFill>
                <a:srgbClr val="003161"/>
              </a:solidFill>
            </a:ln>
          </p:spPr>
          <p:txBody>
            <a:bodyPr vert="horz" wrap="square" lIns="91440" tIns="45720" rIns="91440" bIns="45720" numCol="1" anchor="t" anchorCtr="0" compatLnSpc="1">
              <a:prstTxWarp prst="textNoShape">
                <a:avLst/>
              </a:prstTxWarp>
            </a:bodyPr>
            <a:lstStyle/>
            <a:p>
              <a:endParaRPr lang="en-IN" dirty="0"/>
            </a:p>
          </p:txBody>
        </p:sp>
        <p:sp>
          <p:nvSpPr>
            <p:cNvPr id="817" name="Freeform 470">
              <a:extLst>
                <a:ext uri="{FF2B5EF4-FFF2-40B4-BE49-F238E27FC236}">
                  <a16:creationId xmlns:a16="http://schemas.microsoft.com/office/drawing/2014/main" id="{1AA5F42D-19B7-EEEC-2A30-D4485BEB5F10}"/>
                </a:ext>
              </a:extLst>
            </p:cNvPr>
            <p:cNvSpPr>
              <a:spLocks/>
            </p:cNvSpPr>
            <p:nvPr/>
          </p:nvSpPr>
          <p:spPr bwMode="auto">
            <a:xfrm>
              <a:off x="2504331" y="2144659"/>
              <a:ext cx="33900" cy="33900"/>
            </a:xfrm>
            <a:prstGeom prst="ellipse">
              <a:avLst/>
            </a:prstGeom>
            <a:solidFill>
              <a:schemeClr val="accent5">
                <a:lumMod val="75000"/>
                <a:lumOff val="25000"/>
              </a:schemeClr>
            </a:solidFill>
            <a:ln>
              <a:solidFill>
                <a:srgbClr val="003161"/>
              </a:solidFill>
            </a:ln>
          </p:spPr>
          <p:txBody>
            <a:bodyPr vert="horz" wrap="square" lIns="91440" tIns="45720" rIns="91440" bIns="45720" numCol="1" anchor="t" anchorCtr="0" compatLnSpc="1">
              <a:prstTxWarp prst="textNoShape">
                <a:avLst/>
              </a:prstTxWarp>
            </a:bodyPr>
            <a:lstStyle/>
            <a:p>
              <a:endParaRPr lang="en-IN" dirty="0"/>
            </a:p>
          </p:txBody>
        </p:sp>
        <p:sp>
          <p:nvSpPr>
            <p:cNvPr id="818" name="Freeform 472">
              <a:extLst>
                <a:ext uri="{FF2B5EF4-FFF2-40B4-BE49-F238E27FC236}">
                  <a16:creationId xmlns:a16="http://schemas.microsoft.com/office/drawing/2014/main" id="{D5A74636-8DA6-624D-A7A8-3714AACE4735}"/>
                </a:ext>
              </a:extLst>
            </p:cNvPr>
            <p:cNvSpPr>
              <a:spLocks/>
            </p:cNvSpPr>
            <p:nvPr/>
          </p:nvSpPr>
          <p:spPr bwMode="auto">
            <a:xfrm>
              <a:off x="2807957" y="2144659"/>
              <a:ext cx="35374" cy="33900"/>
            </a:xfrm>
            <a:prstGeom prst="ellipse">
              <a:avLst/>
            </a:prstGeom>
            <a:solidFill>
              <a:schemeClr val="accent5">
                <a:lumMod val="75000"/>
                <a:lumOff val="25000"/>
              </a:schemeClr>
            </a:solidFill>
            <a:ln>
              <a:solidFill>
                <a:srgbClr val="003161"/>
              </a:solidFill>
            </a:ln>
          </p:spPr>
          <p:txBody>
            <a:bodyPr vert="horz" wrap="square" lIns="91440" tIns="45720" rIns="91440" bIns="45720" numCol="1" anchor="t" anchorCtr="0" compatLnSpc="1">
              <a:prstTxWarp prst="textNoShape">
                <a:avLst/>
              </a:prstTxWarp>
            </a:bodyPr>
            <a:lstStyle/>
            <a:p>
              <a:endParaRPr lang="en-IN" dirty="0"/>
            </a:p>
          </p:txBody>
        </p:sp>
        <p:sp>
          <p:nvSpPr>
            <p:cNvPr id="819" name="Freeform 475">
              <a:extLst>
                <a:ext uri="{FF2B5EF4-FFF2-40B4-BE49-F238E27FC236}">
                  <a16:creationId xmlns:a16="http://schemas.microsoft.com/office/drawing/2014/main" id="{0B8CD371-E3E7-E97C-769D-D1C2B678B8F5}"/>
                </a:ext>
              </a:extLst>
            </p:cNvPr>
            <p:cNvSpPr>
              <a:spLocks/>
            </p:cNvSpPr>
            <p:nvPr/>
          </p:nvSpPr>
          <p:spPr bwMode="auto">
            <a:xfrm>
              <a:off x="3113056" y="2144659"/>
              <a:ext cx="33900" cy="33900"/>
            </a:xfrm>
            <a:prstGeom prst="ellipse">
              <a:avLst/>
            </a:prstGeom>
            <a:solidFill>
              <a:schemeClr val="accent5">
                <a:lumMod val="75000"/>
                <a:lumOff val="25000"/>
              </a:schemeClr>
            </a:solidFill>
            <a:ln>
              <a:solidFill>
                <a:srgbClr val="003161"/>
              </a:solidFill>
            </a:ln>
          </p:spPr>
          <p:txBody>
            <a:bodyPr vert="horz" wrap="square" lIns="91440" tIns="45720" rIns="91440" bIns="45720" numCol="1" anchor="t" anchorCtr="0" compatLnSpc="1">
              <a:prstTxWarp prst="textNoShape">
                <a:avLst/>
              </a:prstTxWarp>
            </a:bodyPr>
            <a:lstStyle/>
            <a:p>
              <a:endParaRPr lang="en-IN" dirty="0"/>
            </a:p>
          </p:txBody>
        </p:sp>
        <p:grpSp>
          <p:nvGrpSpPr>
            <p:cNvPr id="820" name="Group 819">
              <a:extLst>
                <a:ext uri="{FF2B5EF4-FFF2-40B4-BE49-F238E27FC236}">
                  <a16:creationId xmlns:a16="http://schemas.microsoft.com/office/drawing/2014/main" id="{2116537F-874E-01C2-B96A-08C05011362D}"/>
                </a:ext>
              </a:extLst>
            </p:cNvPr>
            <p:cNvGrpSpPr/>
            <p:nvPr/>
          </p:nvGrpSpPr>
          <p:grpSpPr>
            <a:xfrm>
              <a:off x="1384196" y="4189414"/>
              <a:ext cx="2611733" cy="616742"/>
              <a:chOff x="1409596" y="4233864"/>
              <a:chExt cx="2611733" cy="616742"/>
            </a:xfrm>
          </p:grpSpPr>
          <p:sp>
            <p:nvSpPr>
              <p:cNvPr id="830" name="Rectangle 829">
                <a:extLst>
                  <a:ext uri="{FF2B5EF4-FFF2-40B4-BE49-F238E27FC236}">
                    <a16:creationId xmlns:a16="http://schemas.microsoft.com/office/drawing/2014/main" id="{2CD710CD-6635-0641-DE0B-F83AA585B89E}"/>
                  </a:ext>
                </a:extLst>
              </p:cNvPr>
              <p:cNvSpPr/>
              <p:nvPr/>
            </p:nvSpPr>
            <p:spPr>
              <a:xfrm>
                <a:off x="1409596" y="4233864"/>
                <a:ext cx="2611733" cy="616742"/>
              </a:xfrm>
              <a:prstGeom prst="rect">
                <a:avLst/>
              </a:prstGeom>
              <a:noFill/>
              <a:ln w="12700">
                <a:solidFill>
                  <a:schemeClr val="tx1"/>
                </a:solidFill>
              </a:ln>
            </p:spPr>
            <p:txBody>
              <a:bodyPr wrap="square" rtlCol="0" anchor="ctr">
                <a:noAutofit/>
              </a:bodyPr>
              <a:lstStyle/>
              <a:p>
                <a:pPr algn="ctr">
                  <a:spcAft>
                    <a:spcPts val="1200"/>
                  </a:spcAft>
                  <a:buClr>
                    <a:srgbClr val="0070C0"/>
                  </a:buClr>
                </a:pPr>
                <a:endParaRPr lang="en-IN" sz="1000" dirty="0">
                  <a:solidFill>
                    <a:schemeClr val="bg1">
                      <a:lumMod val="50000"/>
                    </a:schemeClr>
                  </a:solidFill>
                  <a:latin typeface="+mn-lt"/>
                </a:endParaRPr>
              </a:p>
            </p:txBody>
          </p:sp>
          <p:grpSp>
            <p:nvGrpSpPr>
              <p:cNvPr id="831" name="Group 830">
                <a:extLst>
                  <a:ext uri="{FF2B5EF4-FFF2-40B4-BE49-F238E27FC236}">
                    <a16:creationId xmlns:a16="http://schemas.microsoft.com/office/drawing/2014/main" id="{E79EE003-DD08-4363-DD3D-0E87CE70ED76}"/>
                  </a:ext>
                </a:extLst>
              </p:cNvPr>
              <p:cNvGrpSpPr/>
              <p:nvPr/>
            </p:nvGrpSpPr>
            <p:grpSpPr>
              <a:xfrm>
                <a:off x="1441372" y="4283363"/>
                <a:ext cx="2046849" cy="511007"/>
                <a:chOff x="1457994" y="4283363"/>
                <a:chExt cx="2046849" cy="511007"/>
              </a:xfrm>
            </p:grpSpPr>
            <p:sp>
              <p:nvSpPr>
                <p:cNvPr id="384" name="TextBox 383">
                  <a:extLst>
                    <a:ext uri="{FF2B5EF4-FFF2-40B4-BE49-F238E27FC236}">
                      <a16:creationId xmlns:a16="http://schemas.microsoft.com/office/drawing/2014/main" id="{040C5A7F-960D-5957-FFB1-FE27E1D50582}"/>
                    </a:ext>
                  </a:extLst>
                </p:cNvPr>
                <p:cNvSpPr txBox="1"/>
                <p:nvPr/>
              </p:nvSpPr>
              <p:spPr>
                <a:xfrm>
                  <a:off x="1717489" y="4472986"/>
                  <a:ext cx="1787354" cy="132435"/>
                </a:xfrm>
                <a:prstGeom prst="rect">
                  <a:avLst/>
                </a:prstGeom>
                <a:noFill/>
              </p:spPr>
              <p:txBody>
                <a:bodyPr wrap="none" lIns="0" tIns="0" rIns="0" bIns="0" rtlCol="0">
                  <a:spAutoFit/>
                </a:bodyPr>
                <a:lstStyle/>
                <a:p>
                  <a:pPr>
                    <a:lnSpc>
                      <a:spcPct val="90000"/>
                    </a:lnSpc>
                  </a:pPr>
                  <a:r>
                    <a:rPr lang="en-IN" sz="1000" spc="0" baseline="0" dirty="0">
                      <a:ln/>
                      <a:solidFill>
                        <a:schemeClr val="tx1">
                          <a:lumMod val="95000"/>
                          <a:lumOff val="5000"/>
                        </a:schemeClr>
                      </a:solidFill>
                      <a:cs typeface="Arial"/>
                      <a:sym typeface="Arial"/>
                      <a:rtl val="0"/>
                    </a:rPr>
                    <a:t>Switched from placebo to evolocumab</a:t>
                  </a:r>
                </a:p>
              </p:txBody>
            </p:sp>
            <p:sp>
              <p:nvSpPr>
                <p:cNvPr id="398" name="TextBox 397">
                  <a:extLst>
                    <a:ext uri="{FF2B5EF4-FFF2-40B4-BE49-F238E27FC236}">
                      <a16:creationId xmlns:a16="http://schemas.microsoft.com/office/drawing/2014/main" id="{9AF90F76-4B3B-A257-66CA-12EDE12F7CFC}"/>
                    </a:ext>
                  </a:extLst>
                </p:cNvPr>
                <p:cNvSpPr txBox="1"/>
                <p:nvPr/>
              </p:nvSpPr>
              <p:spPr>
                <a:xfrm>
                  <a:off x="1717489" y="4647220"/>
                  <a:ext cx="1297255" cy="147150"/>
                </a:xfrm>
                <a:prstGeom prst="rect">
                  <a:avLst/>
                </a:prstGeom>
                <a:noFill/>
              </p:spPr>
              <p:txBody>
                <a:bodyPr wrap="none" lIns="0" tIns="0" rIns="0" bIns="0" rtlCol="0">
                  <a:spAutoFit/>
                </a:bodyPr>
                <a:lstStyle/>
                <a:p>
                  <a:r>
                    <a:rPr lang="en-IN" sz="1000" dirty="0"/>
                    <a:t>Randomized to </a:t>
                  </a:r>
                  <a:r>
                    <a:rPr lang="en-IN" sz="1000" dirty="0">
                      <a:latin typeface="+mn-lt"/>
                    </a:rPr>
                    <a:t>evolocumab</a:t>
                  </a:r>
                </a:p>
              </p:txBody>
            </p:sp>
            <p:cxnSp>
              <p:nvCxnSpPr>
                <p:cNvPr id="400" name="Straight Connector 399">
                  <a:extLst>
                    <a:ext uri="{FF2B5EF4-FFF2-40B4-BE49-F238E27FC236}">
                      <a16:creationId xmlns:a16="http://schemas.microsoft.com/office/drawing/2014/main" id="{001DDBBE-1F5C-BD87-989A-B6EE848A0791}"/>
                    </a:ext>
                  </a:extLst>
                </p:cNvPr>
                <p:cNvCxnSpPr>
                  <a:cxnSpLocks/>
                </p:cNvCxnSpPr>
                <p:nvPr/>
              </p:nvCxnSpPr>
              <p:spPr>
                <a:xfrm>
                  <a:off x="1457994" y="4542235"/>
                  <a:ext cx="210146" cy="0"/>
                </a:xfrm>
                <a:prstGeom prst="line">
                  <a:avLst/>
                </a:prstGeom>
                <a:noFill/>
                <a:ln w="31750">
                  <a:solidFill>
                    <a:srgbClr val="0063C3"/>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402" name="Straight Connector 401">
                  <a:extLst>
                    <a:ext uri="{FF2B5EF4-FFF2-40B4-BE49-F238E27FC236}">
                      <a16:creationId xmlns:a16="http://schemas.microsoft.com/office/drawing/2014/main" id="{96136CC9-2FF4-E535-543B-7800B406897E}"/>
                    </a:ext>
                  </a:extLst>
                </p:cNvPr>
                <p:cNvCxnSpPr>
                  <a:cxnSpLocks/>
                </p:cNvCxnSpPr>
                <p:nvPr/>
              </p:nvCxnSpPr>
              <p:spPr>
                <a:xfrm>
                  <a:off x="1457995" y="4724164"/>
                  <a:ext cx="210146" cy="0"/>
                </a:xfrm>
                <a:prstGeom prst="line">
                  <a:avLst/>
                </a:prstGeom>
                <a:noFill/>
                <a:ln w="31750">
                  <a:solidFill>
                    <a:srgbClr val="F6792E"/>
                  </a:solidFill>
                  <a:prstDash val="solid"/>
                  <a:round/>
                  <a:headEnd/>
                  <a:tailEnd/>
                </a:ln>
                <a:extLst>
                  <a:ext uri="{909E8E84-426E-40DD-AFC4-6F175D3DCCD1}">
                    <a14:hiddenFill xmlns:a14="http://schemas.microsoft.com/office/drawing/2010/main">
                      <a:solidFill>
                        <a:srgbClr val="FFFFFF"/>
                      </a:solidFill>
                    </a14:hiddenFill>
                  </a:ext>
                </a:extLst>
              </p:spPr>
            </p:cxnSp>
            <p:sp>
              <p:nvSpPr>
                <p:cNvPr id="403" name="TextBox 402">
                  <a:extLst>
                    <a:ext uri="{FF2B5EF4-FFF2-40B4-BE49-F238E27FC236}">
                      <a16:creationId xmlns:a16="http://schemas.microsoft.com/office/drawing/2014/main" id="{8032B039-0CAB-D17D-E4F3-5A56B2187ECD}"/>
                    </a:ext>
                  </a:extLst>
                </p:cNvPr>
                <p:cNvSpPr txBox="1"/>
                <p:nvPr/>
              </p:nvSpPr>
              <p:spPr>
                <a:xfrm>
                  <a:off x="1717489" y="4283363"/>
                  <a:ext cx="1105628" cy="147150"/>
                </a:xfrm>
                <a:prstGeom prst="rect">
                  <a:avLst/>
                </a:prstGeom>
                <a:noFill/>
              </p:spPr>
              <p:txBody>
                <a:bodyPr wrap="none" lIns="0" tIns="0" rIns="0" bIns="0" rtlCol="0">
                  <a:spAutoFit/>
                </a:bodyPr>
                <a:lstStyle/>
                <a:p>
                  <a:r>
                    <a:rPr lang="en-IN" sz="1000" dirty="0">
                      <a:latin typeface="+mn-lt"/>
                    </a:rPr>
                    <a:t>Randomized to placebo</a:t>
                  </a:r>
                </a:p>
              </p:txBody>
            </p:sp>
            <p:cxnSp>
              <p:nvCxnSpPr>
                <p:cNvPr id="404" name="Straight Connector 403">
                  <a:extLst>
                    <a:ext uri="{FF2B5EF4-FFF2-40B4-BE49-F238E27FC236}">
                      <a16:creationId xmlns:a16="http://schemas.microsoft.com/office/drawing/2014/main" id="{BAC5A18A-259D-C0FE-A7E0-1EBE720C4658}"/>
                    </a:ext>
                  </a:extLst>
                </p:cNvPr>
                <p:cNvCxnSpPr>
                  <a:cxnSpLocks/>
                </p:cNvCxnSpPr>
                <p:nvPr/>
              </p:nvCxnSpPr>
              <p:spPr>
                <a:xfrm>
                  <a:off x="1457994" y="4360307"/>
                  <a:ext cx="210146" cy="0"/>
                </a:xfrm>
                <a:prstGeom prst="line">
                  <a:avLst/>
                </a:prstGeom>
                <a:noFill/>
                <a:ln w="31750">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cxnSp>
          </p:grpSp>
        </p:grpSp>
        <p:sp>
          <p:nvSpPr>
            <p:cNvPr id="821" name="Line 311">
              <a:extLst>
                <a:ext uri="{FF2B5EF4-FFF2-40B4-BE49-F238E27FC236}">
                  <a16:creationId xmlns:a16="http://schemas.microsoft.com/office/drawing/2014/main" id="{D45EB937-AFF9-D5CB-110B-0DC768DDA6DC}"/>
                </a:ext>
              </a:extLst>
            </p:cNvPr>
            <p:cNvSpPr>
              <a:spLocks noChangeShapeType="1"/>
            </p:cNvSpPr>
            <p:nvPr/>
          </p:nvSpPr>
          <p:spPr bwMode="auto">
            <a:xfrm flipV="1">
              <a:off x="1304566" y="2066542"/>
              <a:ext cx="0" cy="32426"/>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22" name="Line 309">
              <a:extLst>
                <a:ext uri="{FF2B5EF4-FFF2-40B4-BE49-F238E27FC236}">
                  <a16:creationId xmlns:a16="http://schemas.microsoft.com/office/drawing/2014/main" id="{D900E554-FD72-25CE-4CF3-EC3DA15F1971}"/>
                </a:ext>
              </a:extLst>
            </p:cNvPr>
            <p:cNvSpPr>
              <a:spLocks noChangeShapeType="1"/>
            </p:cNvSpPr>
            <p:nvPr/>
          </p:nvSpPr>
          <p:spPr bwMode="auto">
            <a:xfrm>
              <a:off x="1282456" y="2066542"/>
              <a:ext cx="45692"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nvGrpSpPr>
            <p:cNvPr id="823" name="Group 822">
              <a:extLst>
                <a:ext uri="{FF2B5EF4-FFF2-40B4-BE49-F238E27FC236}">
                  <a16:creationId xmlns:a16="http://schemas.microsoft.com/office/drawing/2014/main" id="{D0BF98D3-E092-2C67-7B66-E2EF7B1F8ED7}"/>
                </a:ext>
              </a:extLst>
            </p:cNvPr>
            <p:cNvGrpSpPr/>
            <p:nvPr/>
          </p:nvGrpSpPr>
          <p:grpSpPr>
            <a:xfrm>
              <a:off x="1288352" y="2081281"/>
              <a:ext cx="33900" cy="33900"/>
              <a:chOff x="1288352" y="2081281"/>
              <a:chExt cx="33900" cy="33900"/>
            </a:xfrm>
            <a:solidFill>
              <a:srgbClr val="CC0066"/>
            </a:solidFill>
          </p:grpSpPr>
          <p:sp>
            <p:nvSpPr>
              <p:cNvPr id="828" name="Line 396">
                <a:extLst>
                  <a:ext uri="{FF2B5EF4-FFF2-40B4-BE49-F238E27FC236}">
                    <a16:creationId xmlns:a16="http://schemas.microsoft.com/office/drawing/2014/main" id="{309B9B31-3867-7D6D-D883-B02BA6E29BE5}"/>
                  </a:ext>
                </a:extLst>
              </p:cNvPr>
              <p:cNvSpPr>
                <a:spLocks noChangeShapeType="1"/>
              </p:cNvSpPr>
              <p:nvPr/>
            </p:nvSpPr>
            <p:spPr bwMode="auto">
              <a:xfrm>
                <a:off x="1304566" y="2084229"/>
                <a:ext cx="0" cy="29478"/>
              </a:xfrm>
              <a:prstGeom prst="line">
                <a:avLst/>
              </a:prstGeom>
              <a:grpFill/>
              <a:ln w="6350">
                <a:solidFill>
                  <a:srgbClr val="EB9822"/>
                </a:solidFill>
                <a:prstDash val="solid"/>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829" name="Freeform 458">
                <a:extLst>
                  <a:ext uri="{FF2B5EF4-FFF2-40B4-BE49-F238E27FC236}">
                    <a16:creationId xmlns:a16="http://schemas.microsoft.com/office/drawing/2014/main" id="{286E3CE5-6206-FA27-561C-F00A7583ECF9}"/>
                  </a:ext>
                </a:extLst>
              </p:cNvPr>
              <p:cNvSpPr>
                <a:spLocks/>
              </p:cNvSpPr>
              <p:nvPr/>
            </p:nvSpPr>
            <p:spPr bwMode="auto">
              <a:xfrm>
                <a:off x="1288352" y="2081281"/>
                <a:ext cx="33900" cy="33900"/>
              </a:xfrm>
              <a:custGeom>
                <a:avLst/>
                <a:gdLst>
                  <a:gd name="T0" fmla="*/ 23 w 23"/>
                  <a:gd name="T1" fmla="*/ 12 h 23"/>
                  <a:gd name="T2" fmla="*/ 23 w 23"/>
                  <a:gd name="T3" fmla="*/ 12 h 23"/>
                  <a:gd name="T4" fmla="*/ 23 w 23"/>
                  <a:gd name="T5" fmla="*/ 16 h 23"/>
                  <a:gd name="T6" fmla="*/ 19 w 23"/>
                  <a:gd name="T7" fmla="*/ 20 h 23"/>
                  <a:gd name="T8" fmla="*/ 15 w 23"/>
                  <a:gd name="T9" fmla="*/ 22 h 23"/>
                  <a:gd name="T10" fmla="*/ 11 w 23"/>
                  <a:gd name="T11" fmla="*/ 23 h 23"/>
                  <a:gd name="T12" fmla="*/ 11 w 23"/>
                  <a:gd name="T13" fmla="*/ 23 h 23"/>
                  <a:gd name="T14" fmla="*/ 7 w 23"/>
                  <a:gd name="T15" fmla="*/ 22 h 23"/>
                  <a:gd name="T16" fmla="*/ 3 w 23"/>
                  <a:gd name="T17" fmla="*/ 20 h 23"/>
                  <a:gd name="T18" fmla="*/ 1 w 23"/>
                  <a:gd name="T19" fmla="*/ 16 h 23"/>
                  <a:gd name="T20" fmla="*/ 0 w 23"/>
                  <a:gd name="T21" fmla="*/ 12 h 23"/>
                  <a:gd name="T22" fmla="*/ 0 w 23"/>
                  <a:gd name="T23" fmla="*/ 12 h 23"/>
                  <a:gd name="T24" fmla="*/ 1 w 23"/>
                  <a:gd name="T25" fmla="*/ 8 h 23"/>
                  <a:gd name="T26" fmla="*/ 3 w 23"/>
                  <a:gd name="T27" fmla="*/ 4 h 23"/>
                  <a:gd name="T28" fmla="*/ 7 w 23"/>
                  <a:gd name="T29" fmla="*/ 0 h 23"/>
                  <a:gd name="T30" fmla="*/ 11 w 23"/>
                  <a:gd name="T31" fmla="*/ 0 h 23"/>
                  <a:gd name="T32" fmla="*/ 11 w 23"/>
                  <a:gd name="T33" fmla="*/ 0 h 23"/>
                  <a:gd name="T34" fmla="*/ 15 w 23"/>
                  <a:gd name="T35" fmla="*/ 0 h 23"/>
                  <a:gd name="T36" fmla="*/ 19 w 23"/>
                  <a:gd name="T37" fmla="*/ 4 h 23"/>
                  <a:gd name="T38" fmla="*/ 23 w 23"/>
                  <a:gd name="T39" fmla="*/ 8 h 23"/>
                  <a:gd name="T40" fmla="*/ 23 w 23"/>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2"/>
                    </a:moveTo>
                    <a:lnTo>
                      <a:pt x="23" y="12"/>
                    </a:lnTo>
                    <a:lnTo>
                      <a:pt x="23" y="16"/>
                    </a:lnTo>
                    <a:lnTo>
                      <a:pt x="19" y="20"/>
                    </a:lnTo>
                    <a:lnTo>
                      <a:pt x="15" y="22"/>
                    </a:lnTo>
                    <a:lnTo>
                      <a:pt x="11" y="23"/>
                    </a:lnTo>
                    <a:lnTo>
                      <a:pt x="11" y="23"/>
                    </a:lnTo>
                    <a:lnTo>
                      <a:pt x="7" y="22"/>
                    </a:lnTo>
                    <a:lnTo>
                      <a:pt x="3" y="20"/>
                    </a:lnTo>
                    <a:lnTo>
                      <a:pt x="1" y="16"/>
                    </a:lnTo>
                    <a:lnTo>
                      <a:pt x="0" y="12"/>
                    </a:lnTo>
                    <a:lnTo>
                      <a:pt x="0" y="12"/>
                    </a:lnTo>
                    <a:lnTo>
                      <a:pt x="1" y="8"/>
                    </a:lnTo>
                    <a:lnTo>
                      <a:pt x="3" y="4"/>
                    </a:lnTo>
                    <a:lnTo>
                      <a:pt x="7" y="0"/>
                    </a:lnTo>
                    <a:lnTo>
                      <a:pt x="11" y="0"/>
                    </a:lnTo>
                    <a:lnTo>
                      <a:pt x="11" y="0"/>
                    </a:lnTo>
                    <a:lnTo>
                      <a:pt x="15" y="0"/>
                    </a:lnTo>
                    <a:lnTo>
                      <a:pt x="19" y="4"/>
                    </a:lnTo>
                    <a:lnTo>
                      <a:pt x="23" y="8"/>
                    </a:lnTo>
                    <a:lnTo>
                      <a:pt x="23" y="12"/>
                    </a:lnTo>
                    <a:close/>
                  </a:path>
                </a:pathLst>
              </a:custGeom>
              <a:solidFill>
                <a:srgbClr val="003161"/>
              </a:solidFill>
              <a:ln>
                <a:solidFill>
                  <a:srgbClr val="003161"/>
                </a:solidFill>
              </a:ln>
            </p:spPr>
            <p:txBody>
              <a:bodyPr vert="horz" wrap="square" lIns="91440" tIns="45720" rIns="91440" bIns="45720" numCol="1" anchor="t" anchorCtr="0" compatLnSpc="1">
                <a:prstTxWarp prst="textNoShape">
                  <a:avLst/>
                </a:prstTxWarp>
              </a:bodyPr>
              <a:lstStyle/>
              <a:p>
                <a:endParaRPr lang="en-IN" dirty="0"/>
              </a:p>
            </p:txBody>
          </p:sp>
        </p:grpSp>
        <p:sp>
          <p:nvSpPr>
            <p:cNvPr id="824" name="Line 310">
              <a:extLst>
                <a:ext uri="{FF2B5EF4-FFF2-40B4-BE49-F238E27FC236}">
                  <a16:creationId xmlns:a16="http://schemas.microsoft.com/office/drawing/2014/main" id="{DAFB5444-D03B-6797-CEB9-2EA7E973C9EC}"/>
                </a:ext>
              </a:extLst>
            </p:cNvPr>
            <p:cNvSpPr>
              <a:spLocks noChangeShapeType="1"/>
            </p:cNvSpPr>
            <p:nvPr/>
          </p:nvSpPr>
          <p:spPr bwMode="auto">
            <a:xfrm>
              <a:off x="1282456" y="2129920"/>
              <a:ext cx="45692"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25" name="Line 312">
              <a:extLst>
                <a:ext uri="{FF2B5EF4-FFF2-40B4-BE49-F238E27FC236}">
                  <a16:creationId xmlns:a16="http://schemas.microsoft.com/office/drawing/2014/main" id="{74D2D80C-14BE-13FD-DEAB-ADB8961056C3}"/>
                </a:ext>
              </a:extLst>
            </p:cNvPr>
            <p:cNvSpPr>
              <a:spLocks noChangeShapeType="1"/>
            </p:cNvSpPr>
            <p:nvPr/>
          </p:nvSpPr>
          <p:spPr bwMode="auto">
            <a:xfrm>
              <a:off x="1304566" y="2098968"/>
              <a:ext cx="0" cy="30953"/>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26" name="Freeform 457">
              <a:extLst>
                <a:ext uri="{FF2B5EF4-FFF2-40B4-BE49-F238E27FC236}">
                  <a16:creationId xmlns:a16="http://schemas.microsoft.com/office/drawing/2014/main" id="{E6208108-3D67-F6B8-A0F4-0150EFABB8CD}"/>
                </a:ext>
              </a:extLst>
            </p:cNvPr>
            <p:cNvSpPr>
              <a:spLocks/>
            </p:cNvSpPr>
            <p:nvPr/>
          </p:nvSpPr>
          <p:spPr bwMode="auto">
            <a:xfrm>
              <a:off x="3434613" y="2108780"/>
              <a:ext cx="3688960" cy="1954408"/>
            </a:xfrm>
            <a:custGeom>
              <a:avLst/>
              <a:gdLst>
                <a:gd name="T0" fmla="*/ 0 w 3946"/>
                <a:gd name="T1" fmla="*/ 0 h 1326"/>
                <a:gd name="T2" fmla="*/ 33 w 3946"/>
                <a:gd name="T3" fmla="*/ 64 h 1326"/>
                <a:gd name="T4" fmla="*/ 103 w 3946"/>
                <a:gd name="T5" fmla="*/ 64 h 1326"/>
                <a:gd name="T6" fmla="*/ 205 w 3946"/>
                <a:gd name="T7" fmla="*/ 43 h 1326"/>
                <a:gd name="T8" fmla="*/ 411 w 3946"/>
                <a:gd name="T9" fmla="*/ 43 h 1326"/>
                <a:gd name="T10" fmla="*/ 619 w 3946"/>
                <a:gd name="T11" fmla="*/ 43 h 1326"/>
                <a:gd name="T12" fmla="*/ 824 w 3946"/>
                <a:gd name="T13" fmla="*/ 43 h 1326"/>
                <a:gd name="T14" fmla="*/ 1032 w 3946"/>
                <a:gd name="T15" fmla="*/ 43 h 1326"/>
                <a:gd name="T16" fmla="*/ 1238 w 3946"/>
                <a:gd name="T17" fmla="*/ 43 h 1326"/>
                <a:gd name="T18" fmla="*/ 1443 w 3946"/>
                <a:gd name="T19" fmla="*/ 0 h 1326"/>
                <a:gd name="T20" fmla="*/ 1814 w 3946"/>
                <a:gd name="T21" fmla="*/ 1264 h 1326"/>
                <a:gd name="T22" fmla="*/ 1916 w 3946"/>
                <a:gd name="T23" fmla="*/ 1264 h 1326"/>
                <a:gd name="T24" fmla="*/ 2124 w 3946"/>
                <a:gd name="T25" fmla="*/ 1283 h 1326"/>
                <a:gd name="T26" fmla="*/ 2330 w 3946"/>
                <a:gd name="T27" fmla="*/ 1283 h 1326"/>
                <a:gd name="T28" fmla="*/ 2537 w 3946"/>
                <a:gd name="T29" fmla="*/ 1242 h 1326"/>
                <a:gd name="T30" fmla="*/ 2743 w 3946"/>
                <a:gd name="T31" fmla="*/ 1242 h 1326"/>
                <a:gd name="T32" fmla="*/ 2949 w 3946"/>
                <a:gd name="T33" fmla="*/ 1274 h 1326"/>
                <a:gd name="T34" fmla="*/ 3156 w 3946"/>
                <a:gd name="T35" fmla="*/ 1305 h 1326"/>
                <a:gd name="T36" fmla="*/ 3362 w 3946"/>
                <a:gd name="T37" fmla="*/ 1326 h 1326"/>
                <a:gd name="T38" fmla="*/ 3568 w 3946"/>
                <a:gd name="T39" fmla="*/ 1264 h 1326"/>
                <a:gd name="T40" fmla="*/ 3946 w 3946"/>
                <a:gd name="T41" fmla="*/ 1326 h 1326"/>
                <a:gd name="connsiteX0" fmla="*/ 0 w 9916"/>
                <a:gd name="connsiteY0" fmla="*/ 483 h 10000"/>
                <a:gd name="connsiteX1" fmla="*/ 177 w 9916"/>
                <a:gd name="connsiteY1" fmla="*/ 483 h 10000"/>
                <a:gd name="connsiteX2" fmla="*/ 436 w 9916"/>
                <a:gd name="connsiteY2" fmla="*/ 324 h 10000"/>
                <a:gd name="connsiteX3" fmla="*/ 958 w 9916"/>
                <a:gd name="connsiteY3" fmla="*/ 324 h 10000"/>
                <a:gd name="connsiteX4" fmla="*/ 1485 w 9916"/>
                <a:gd name="connsiteY4" fmla="*/ 324 h 10000"/>
                <a:gd name="connsiteX5" fmla="*/ 2004 w 9916"/>
                <a:gd name="connsiteY5" fmla="*/ 324 h 10000"/>
                <a:gd name="connsiteX6" fmla="*/ 2531 w 9916"/>
                <a:gd name="connsiteY6" fmla="*/ 324 h 10000"/>
                <a:gd name="connsiteX7" fmla="*/ 3053 w 9916"/>
                <a:gd name="connsiteY7" fmla="*/ 324 h 10000"/>
                <a:gd name="connsiteX8" fmla="*/ 3573 w 9916"/>
                <a:gd name="connsiteY8" fmla="*/ 0 h 10000"/>
                <a:gd name="connsiteX9" fmla="*/ 4513 w 9916"/>
                <a:gd name="connsiteY9" fmla="*/ 9532 h 10000"/>
                <a:gd name="connsiteX10" fmla="*/ 4772 w 9916"/>
                <a:gd name="connsiteY10" fmla="*/ 9532 h 10000"/>
                <a:gd name="connsiteX11" fmla="*/ 5299 w 9916"/>
                <a:gd name="connsiteY11" fmla="*/ 9676 h 10000"/>
                <a:gd name="connsiteX12" fmla="*/ 5821 w 9916"/>
                <a:gd name="connsiteY12" fmla="*/ 9676 h 10000"/>
                <a:gd name="connsiteX13" fmla="*/ 6345 w 9916"/>
                <a:gd name="connsiteY13" fmla="*/ 9367 h 10000"/>
                <a:gd name="connsiteX14" fmla="*/ 6867 w 9916"/>
                <a:gd name="connsiteY14" fmla="*/ 9367 h 10000"/>
                <a:gd name="connsiteX15" fmla="*/ 7389 w 9916"/>
                <a:gd name="connsiteY15" fmla="*/ 9608 h 10000"/>
                <a:gd name="connsiteX16" fmla="*/ 7914 w 9916"/>
                <a:gd name="connsiteY16" fmla="*/ 9842 h 10000"/>
                <a:gd name="connsiteX17" fmla="*/ 8436 w 9916"/>
                <a:gd name="connsiteY17" fmla="*/ 10000 h 10000"/>
                <a:gd name="connsiteX18" fmla="*/ 8958 w 9916"/>
                <a:gd name="connsiteY18" fmla="*/ 9532 h 10000"/>
                <a:gd name="connsiteX19" fmla="*/ 9916 w 9916"/>
                <a:gd name="connsiteY19" fmla="*/ 10000 h 10000"/>
                <a:gd name="connsiteX0" fmla="*/ 0 w 9822"/>
                <a:gd name="connsiteY0" fmla="*/ 483 h 10000"/>
                <a:gd name="connsiteX1" fmla="*/ 262 w 9822"/>
                <a:gd name="connsiteY1" fmla="*/ 324 h 10000"/>
                <a:gd name="connsiteX2" fmla="*/ 788 w 9822"/>
                <a:gd name="connsiteY2" fmla="*/ 324 h 10000"/>
                <a:gd name="connsiteX3" fmla="*/ 1320 w 9822"/>
                <a:gd name="connsiteY3" fmla="*/ 324 h 10000"/>
                <a:gd name="connsiteX4" fmla="*/ 1843 w 9822"/>
                <a:gd name="connsiteY4" fmla="*/ 324 h 10000"/>
                <a:gd name="connsiteX5" fmla="*/ 2374 w 9822"/>
                <a:gd name="connsiteY5" fmla="*/ 324 h 10000"/>
                <a:gd name="connsiteX6" fmla="*/ 2901 w 9822"/>
                <a:gd name="connsiteY6" fmla="*/ 324 h 10000"/>
                <a:gd name="connsiteX7" fmla="*/ 3425 w 9822"/>
                <a:gd name="connsiteY7" fmla="*/ 0 h 10000"/>
                <a:gd name="connsiteX8" fmla="*/ 4373 w 9822"/>
                <a:gd name="connsiteY8" fmla="*/ 9532 h 10000"/>
                <a:gd name="connsiteX9" fmla="*/ 4634 w 9822"/>
                <a:gd name="connsiteY9" fmla="*/ 9532 h 10000"/>
                <a:gd name="connsiteX10" fmla="*/ 5166 w 9822"/>
                <a:gd name="connsiteY10" fmla="*/ 9676 h 10000"/>
                <a:gd name="connsiteX11" fmla="*/ 5692 w 9822"/>
                <a:gd name="connsiteY11" fmla="*/ 9676 h 10000"/>
                <a:gd name="connsiteX12" fmla="*/ 6221 w 9822"/>
                <a:gd name="connsiteY12" fmla="*/ 9367 h 10000"/>
                <a:gd name="connsiteX13" fmla="*/ 6747 w 9822"/>
                <a:gd name="connsiteY13" fmla="*/ 9367 h 10000"/>
                <a:gd name="connsiteX14" fmla="*/ 7274 w 9822"/>
                <a:gd name="connsiteY14" fmla="*/ 9608 h 10000"/>
                <a:gd name="connsiteX15" fmla="*/ 7803 w 9822"/>
                <a:gd name="connsiteY15" fmla="*/ 9842 h 10000"/>
                <a:gd name="connsiteX16" fmla="*/ 8329 w 9822"/>
                <a:gd name="connsiteY16" fmla="*/ 10000 h 10000"/>
                <a:gd name="connsiteX17" fmla="*/ 8856 w 9822"/>
                <a:gd name="connsiteY17" fmla="*/ 9532 h 10000"/>
                <a:gd name="connsiteX18" fmla="*/ 9822 w 9822"/>
                <a:gd name="connsiteY18" fmla="*/ 10000 h 10000"/>
                <a:gd name="connsiteX0" fmla="*/ 0 w 9733"/>
                <a:gd name="connsiteY0" fmla="*/ 324 h 10000"/>
                <a:gd name="connsiteX1" fmla="*/ 535 w 9733"/>
                <a:gd name="connsiteY1" fmla="*/ 324 h 10000"/>
                <a:gd name="connsiteX2" fmla="*/ 1077 w 9733"/>
                <a:gd name="connsiteY2" fmla="*/ 324 h 10000"/>
                <a:gd name="connsiteX3" fmla="*/ 1609 w 9733"/>
                <a:gd name="connsiteY3" fmla="*/ 324 h 10000"/>
                <a:gd name="connsiteX4" fmla="*/ 2150 w 9733"/>
                <a:gd name="connsiteY4" fmla="*/ 324 h 10000"/>
                <a:gd name="connsiteX5" fmla="*/ 2687 w 9733"/>
                <a:gd name="connsiteY5" fmla="*/ 324 h 10000"/>
                <a:gd name="connsiteX6" fmla="*/ 3220 w 9733"/>
                <a:gd name="connsiteY6" fmla="*/ 0 h 10000"/>
                <a:gd name="connsiteX7" fmla="*/ 4185 w 9733"/>
                <a:gd name="connsiteY7" fmla="*/ 9532 h 10000"/>
                <a:gd name="connsiteX8" fmla="*/ 4451 w 9733"/>
                <a:gd name="connsiteY8" fmla="*/ 9532 h 10000"/>
                <a:gd name="connsiteX9" fmla="*/ 4993 w 9733"/>
                <a:gd name="connsiteY9" fmla="*/ 9676 h 10000"/>
                <a:gd name="connsiteX10" fmla="*/ 5528 w 9733"/>
                <a:gd name="connsiteY10" fmla="*/ 9676 h 10000"/>
                <a:gd name="connsiteX11" fmla="*/ 6067 w 9733"/>
                <a:gd name="connsiteY11" fmla="*/ 9367 h 10000"/>
                <a:gd name="connsiteX12" fmla="*/ 6602 w 9733"/>
                <a:gd name="connsiteY12" fmla="*/ 9367 h 10000"/>
                <a:gd name="connsiteX13" fmla="*/ 7139 w 9733"/>
                <a:gd name="connsiteY13" fmla="*/ 9608 h 10000"/>
                <a:gd name="connsiteX14" fmla="*/ 7677 w 9733"/>
                <a:gd name="connsiteY14" fmla="*/ 9842 h 10000"/>
                <a:gd name="connsiteX15" fmla="*/ 8213 w 9733"/>
                <a:gd name="connsiteY15" fmla="*/ 10000 h 10000"/>
                <a:gd name="connsiteX16" fmla="*/ 8749 w 9733"/>
                <a:gd name="connsiteY16" fmla="*/ 9532 h 10000"/>
                <a:gd name="connsiteX17" fmla="*/ 9733 w 9733"/>
                <a:gd name="connsiteY17" fmla="*/ 10000 h 10000"/>
                <a:gd name="connsiteX0" fmla="*/ 0 w 9450"/>
                <a:gd name="connsiteY0" fmla="*/ 324 h 10000"/>
                <a:gd name="connsiteX1" fmla="*/ 557 w 9450"/>
                <a:gd name="connsiteY1" fmla="*/ 324 h 10000"/>
                <a:gd name="connsiteX2" fmla="*/ 1103 w 9450"/>
                <a:gd name="connsiteY2" fmla="*/ 324 h 10000"/>
                <a:gd name="connsiteX3" fmla="*/ 1659 w 9450"/>
                <a:gd name="connsiteY3" fmla="*/ 324 h 10000"/>
                <a:gd name="connsiteX4" fmla="*/ 2211 w 9450"/>
                <a:gd name="connsiteY4" fmla="*/ 324 h 10000"/>
                <a:gd name="connsiteX5" fmla="*/ 2758 w 9450"/>
                <a:gd name="connsiteY5" fmla="*/ 0 h 10000"/>
                <a:gd name="connsiteX6" fmla="*/ 3750 w 9450"/>
                <a:gd name="connsiteY6" fmla="*/ 9532 h 10000"/>
                <a:gd name="connsiteX7" fmla="*/ 4023 w 9450"/>
                <a:gd name="connsiteY7" fmla="*/ 9532 h 10000"/>
                <a:gd name="connsiteX8" fmla="*/ 4580 w 9450"/>
                <a:gd name="connsiteY8" fmla="*/ 9676 h 10000"/>
                <a:gd name="connsiteX9" fmla="*/ 5130 w 9450"/>
                <a:gd name="connsiteY9" fmla="*/ 9676 h 10000"/>
                <a:gd name="connsiteX10" fmla="*/ 5683 w 9450"/>
                <a:gd name="connsiteY10" fmla="*/ 9367 h 10000"/>
                <a:gd name="connsiteX11" fmla="*/ 6233 w 9450"/>
                <a:gd name="connsiteY11" fmla="*/ 9367 h 10000"/>
                <a:gd name="connsiteX12" fmla="*/ 6785 w 9450"/>
                <a:gd name="connsiteY12" fmla="*/ 9608 h 10000"/>
                <a:gd name="connsiteX13" fmla="*/ 7338 w 9450"/>
                <a:gd name="connsiteY13" fmla="*/ 9842 h 10000"/>
                <a:gd name="connsiteX14" fmla="*/ 7888 w 9450"/>
                <a:gd name="connsiteY14" fmla="*/ 10000 h 10000"/>
                <a:gd name="connsiteX15" fmla="*/ 8439 w 9450"/>
                <a:gd name="connsiteY15" fmla="*/ 9532 h 10000"/>
                <a:gd name="connsiteX16" fmla="*/ 9450 w 9450"/>
                <a:gd name="connsiteY16" fmla="*/ 10000 h 10000"/>
                <a:gd name="connsiteX0" fmla="*/ 0 w 9411"/>
                <a:gd name="connsiteY0" fmla="*/ 324 h 10000"/>
                <a:gd name="connsiteX1" fmla="*/ 578 w 9411"/>
                <a:gd name="connsiteY1" fmla="*/ 324 h 10000"/>
                <a:gd name="connsiteX2" fmla="*/ 1167 w 9411"/>
                <a:gd name="connsiteY2" fmla="*/ 324 h 10000"/>
                <a:gd name="connsiteX3" fmla="*/ 1751 w 9411"/>
                <a:gd name="connsiteY3" fmla="*/ 324 h 10000"/>
                <a:gd name="connsiteX4" fmla="*/ 2330 w 9411"/>
                <a:gd name="connsiteY4" fmla="*/ 0 h 10000"/>
                <a:gd name="connsiteX5" fmla="*/ 3379 w 9411"/>
                <a:gd name="connsiteY5" fmla="*/ 9532 h 10000"/>
                <a:gd name="connsiteX6" fmla="*/ 3668 w 9411"/>
                <a:gd name="connsiteY6" fmla="*/ 9532 h 10000"/>
                <a:gd name="connsiteX7" fmla="*/ 4258 w 9411"/>
                <a:gd name="connsiteY7" fmla="*/ 9676 h 10000"/>
                <a:gd name="connsiteX8" fmla="*/ 4840 w 9411"/>
                <a:gd name="connsiteY8" fmla="*/ 9676 h 10000"/>
                <a:gd name="connsiteX9" fmla="*/ 5425 w 9411"/>
                <a:gd name="connsiteY9" fmla="*/ 9367 h 10000"/>
                <a:gd name="connsiteX10" fmla="*/ 6007 w 9411"/>
                <a:gd name="connsiteY10" fmla="*/ 9367 h 10000"/>
                <a:gd name="connsiteX11" fmla="*/ 6591 w 9411"/>
                <a:gd name="connsiteY11" fmla="*/ 9608 h 10000"/>
                <a:gd name="connsiteX12" fmla="*/ 7176 w 9411"/>
                <a:gd name="connsiteY12" fmla="*/ 9842 h 10000"/>
                <a:gd name="connsiteX13" fmla="*/ 7758 w 9411"/>
                <a:gd name="connsiteY13" fmla="*/ 10000 h 10000"/>
                <a:gd name="connsiteX14" fmla="*/ 8341 w 9411"/>
                <a:gd name="connsiteY14" fmla="*/ 9532 h 10000"/>
                <a:gd name="connsiteX15" fmla="*/ 9411 w 9411"/>
                <a:gd name="connsiteY15" fmla="*/ 10000 h 10000"/>
                <a:gd name="connsiteX0" fmla="*/ 0 w 9386"/>
                <a:gd name="connsiteY0" fmla="*/ 324 h 10000"/>
                <a:gd name="connsiteX1" fmla="*/ 626 w 9386"/>
                <a:gd name="connsiteY1" fmla="*/ 324 h 10000"/>
                <a:gd name="connsiteX2" fmla="*/ 1247 w 9386"/>
                <a:gd name="connsiteY2" fmla="*/ 324 h 10000"/>
                <a:gd name="connsiteX3" fmla="*/ 1862 w 9386"/>
                <a:gd name="connsiteY3" fmla="*/ 0 h 10000"/>
                <a:gd name="connsiteX4" fmla="*/ 2976 w 9386"/>
                <a:gd name="connsiteY4" fmla="*/ 9532 h 10000"/>
                <a:gd name="connsiteX5" fmla="*/ 3284 w 9386"/>
                <a:gd name="connsiteY5" fmla="*/ 9532 h 10000"/>
                <a:gd name="connsiteX6" fmla="*/ 3910 w 9386"/>
                <a:gd name="connsiteY6" fmla="*/ 9676 h 10000"/>
                <a:gd name="connsiteX7" fmla="*/ 4529 w 9386"/>
                <a:gd name="connsiteY7" fmla="*/ 9676 h 10000"/>
                <a:gd name="connsiteX8" fmla="*/ 5151 w 9386"/>
                <a:gd name="connsiteY8" fmla="*/ 9367 h 10000"/>
                <a:gd name="connsiteX9" fmla="*/ 5769 w 9386"/>
                <a:gd name="connsiteY9" fmla="*/ 9367 h 10000"/>
                <a:gd name="connsiteX10" fmla="*/ 6390 w 9386"/>
                <a:gd name="connsiteY10" fmla="*/ 9608 h 10000"/>
                <a:gd name="connsiteX11" fmla="*/ 7011 w 9386"/>
                <a:gd name="connsiteY11" fmla="*/ 9842 h 10000"/>
                <a:gd name="connsiteX12" fmla="*/ 7630 w 9386"/>
                <a:gd name="connsiteY12" fmla="*/ 10000 h 10000"/>
                <a:gd name="connsiteX13" fmla="*/ 8249 w 9386"/>
                <a:gd name="connsiteY13" fmla="*/ 9532 h 10000"/>
                <a:gd name="connsiteX14" fmla="*/ 9386 w 9386"/>
                <a:gd name="connsiteY14" fmla="*/ 10000 h 10000"/>
                <a:gd name="connsiteX0" fmla="*/ 0 w 9333"/>
                <a:gd name="connsiteY0" fmla="*/ 324 h 10000"/>
                <a:gd name="connsiteX1" fmla="*/ 662 w 9333"/>
                <a:gd name="connsiteY1" fmla="*/ 324 h 10000"/>
                <a:gd name="connsiteX2" fmla="*/ 1317 w 9333"/>
                <a:gd name="connsiteY2" fmla="*/ 0 h 10000"/>
                <a:gd name="connsiteX3" fmla="*/ 2504 w 9333"/>
                <a:gd name="connsiteY3" fmla="*/ 9532 h 10000"/>
                <a:gd name="connsiteX4" fmla="*/ 2832 w 9333"/>
                <a:gd name="connsiteY4" fmla="*/ 9532 h 10000"/>
                <a:gd name="connsiteX5" fmla="*/ 3499 w 9333"/>
                <a:gd name="connsiteY5" fmla="*/ 9676 h 10000"/>
                <a:gd name="connsiteX6" fmla="*/ 4158 w 9333"/>
                <a:gd name="connsiteY6" fmla="*/ 9676 h 10000"/>
                <a:gd name="connsiteX7" fmla="*/ 4821 w 9333"/>
                <a:gd name="connsiteY7" fmla="*/ 9367 h 10000"/>
                <a:gd name="connsiteX8" fmla="*/ 5479 w 9333"/>
                <a:gd name="connsiteY8" fmla="*/ 9367 h 10000"/>
                <a:gd name="connsiteX9" fmla="*/ 6141 w 9333"/>
                <a:gd name="connsiteY9" fmla="*/ 9608 h 10000"/>
                <a:gd name="connsiteX10" fmla="*/ 6803 w 9333"/>
                <a:gd name="connsiteY10" fmla="*/ 9842 h 10000"/>
                <a:gd name="connsiteX11" fmla="*/ 7462 w 9333"/>
                <a:gd name="connsiteY11" fmla="*/ 10000 h 10000"/>
                <a:gd name="connsiteX12" fmla="*/ 8122 w 9333"/>
                <a:gd name="connsiteY12" fmla="*/ 9532 h 10000"/>
                <a:gd name="connsiteX13" fmla="*/ 9333 w 9333"/>
                <a:gd name="connsiteY13" fmla="*/ 10000 h 10000"/>
                <a:gd name="connsiteX0" fmla="*/ 0 w 9291"/>
                <a:gd name="connsiteY0" fmla="*/ 324 h 10000"/>
                <a:gd name="connsiteX1" fmla="*/ 702 w 9291"/>
                <a:gd name="connsiteY1" fmla="*/ 0 h 10000"/>
                <a:gd name="connsiteX2" fmla="*/ 1974 w 9291"/>
                <a:gd name="connsiteY2" fmla="*/ 9532 h 10000"/>
                <a:gd name="connsiteX3" fmla="*/ 2325 w 9291"/>
                <a:gd name="connsiteY3" fmla="*/ 9532 h 10000"/>
                <a:gd name="connsiteX4" fmla="*/ 3040 w 9291"/>
                <a:gd name="connsiteY4" fmla="*/ 9676 h 10000"/>
                <a:gd name="connsiteX5" fmla="*/ 3746 w 9291"/>
                <a:gd name="connsiteY5" fmla="*/ 9676 h 10000"/>
                <a:gd name="connsiteX6" fmla="*/ 4457 w 9291"/>
                <a:gd name="connsiteY6" fmla="*/ 9367 h 10000"/>
                <a:gd name="connsiteX7" fmla="*/ 5162 w 9291"/>
                <a:gd name="connsiteY7" fmla="*/ 9367 h 10000"/>
                <a:gd name="connsiteX8" fmla="*/ 5871 w 9291"/>
                <a:gd name="connsiteY8" fmla="*/ 9608 h 10000"/>
                <a:gd name="connsiteX9" fmla="*/ 6580 w 9291"/>
                <a:gd name="connsiteY9" fmla="*/ 9842 h 10000"/>
                <a:gd name="connsiteX10" fmla="*/ 7286 w 9291"/>
                <a:gd name="connsiteY10" fmla="*/ 10000 h 10000"/>
                <a:gd name="connsiteX11" fmla="*/ 7993 w 9291"/>
                <a:gd name="connsiteY11" fmla="*/ 9532 h 10000"/>
                <a:gd name="connsiteX12" fmla="*/ 9291 w 9291"/>
                <a:gd name="connsiteY12" fmla="*/ 10000 h 10000"/>
                <a:gd name="connsiteX0" fmla="*/ 0 w 9244"/>
                <a:gd name="connsiteY0" fmla="*/ 0 h 10000"/>
                <a:gd name="connsiteX1" fmla="*/ 1369 w 9244"/>
                <a:gd name="connsiteY1" fmla="*/ 9532 h 10000"/>
                <a:gd name="connsiteX2" fmla="*/ 1746 w 9244"/>
                <a:gd name="connsiteY2" fmla="*/ 9532 h 10000"/>
                <a:gd name="connsiteX3" fmla="*/ 2516 w 9244"/>
                <a:gd name="connsiteY3" fmla="*/ 9676 h 10000"/>
                <a:gd name="connsiteX4" fmla="*/ 3276 w 9244"/>
                <a:gd name="connsiteY4" fmla="*/ 9676 h 10000"/>
                <a:gd name="connsiteX5" fmla="*/ 4041 w 9244"/>
                <a:gd name="connsiteY5" fmla="*/ 9367 h 10000"/>
                <a:gd name="connsiteX6" fmla="*/ 4800 w 9244"/>
                <a:gd name="connsiteY6" fmla="*/ 9367 h 10000"/>
                <a:gd name="connsiteX7" fmla="*/ 5563 w 9244"/>
                <a:gd name="connsiteY7" fmla="*/ 9608 h 10000"/>
                <a:gd name="connsiteX8" fmla="*/ 6326 w 9244"/>
                <a:gd name="connsiteY8" fmla="*/ 9842 h 10000"/>
                <a:gd name="connsiteX9" fmla="*/ 7086 w 9244"/>
                <a:gd name="connsiteY9" fmla="*/ 10000 h 10000"/>
                <a:gd name="connsiteX10" fmla="*/ 7847 w 9244"/>
                <a:gd name="connsiteY10" fmla="*/ 9532 h 10000"/>
                <a:gd name="connsiteX11" fmla="*/ 9244 w 9244"/>
                <a:gd name="connsiteY11"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44" h="10000">
                  <a:moveTo>
                    <a:pt x="0" y="0"/>
                  </a:moveTo>
                  <a:lnTo>
                    <a:pt x="1369" y="9532"/>
                  </a:lnTo>
                  <a:lnTo>
                    <a:pt x="1746" y="9532"/>
                  </a:lnTo>
                  <a:lnTo>
                    <a:pt x="2516" y="9676"/>
                  </a:lnTo>
                  <a:lnTo>
                    <a:pt x="3276" y="9676"/>
                  </a:lnTo>
                  <a:lnTo>
                    <a:pt x="4041" y="9367"/>
                  </a:lnTo>
                  <a:lnTo>
                    <a:pt x="4800" y="9367"/>
                  </a:lnTo>
                  <a:lnTo>
                    <a:pt x="5563" y="9608"/>
                  </a:lnTo>
                  <a:lnTo>
                    <a:pt x="6326" y="9842"/>
                  </a:lnTo>
                  <a:lnTo>
                    <a:pt x="7086" y="10000"/>
                  </a:lnTo>
                  <a:lnTo>
                    <a:pt x="7847" y="9532"/>
                  </a:lnTo>
                  <a:lnTo>
                    <a:pt x="9244" y="10000"/>
                  </a:lnTo>
                </a:path>
              </a:pathLst>
            </a:custGeom>
            <a:noFill/>
            <a:ln w="31750">
              <a:solidFill>
                <a:srgbClr val="0063C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27" name="Freeform 457">
              <a:extLst>
                <a:ext uri="{FF2B5EF4-FFF2-40B4-BE49-F238E27FC236}">
                  <a16:creationId xmlns:a16="http://schemas.microsoft.com/office/drawing/2014/main" id="{17B444C4-9C4A-314A-CE3D-1B6C455FE313}"/>
                </a:ext>
              </a:extLst>
            </p:cNvPr>
            <p:cNvSpPr>
              <a:spLocks/>
            </p:cNvSpPr>
            <p:nvPr/>
          </p:nvSpPr>
          <p:spPr bwMode="auto">
            <a:xfrm>
              <a:off x="1307512" y="2098968"/>
              <a:ext cx="2126933" cy="94398"/>
            </a:xfrm>
            <a:custGeom>
              <a:avLst/>
              <a:gdLst>
                <a:gd name="T0" fmla="*/ 0 w 3946"/>
                <a:gd name="T1" fmla="*/ 0 h 1326"/>
                <a:gd name="T2" fmla="*/ 33 w 3946"/>
                <a:gd name="T3" fmla="*/ 64 h 1326"/>
                <a:gd name="T4" fmla="*/ 103 w 3946"/>
                <a:gd name="T5" fmla="*/ 64 h 1326"/>
                <a:gd name="T6" fmla="*/ 205 w 3946"/>
                <a:gd name="T7" fmla="*/ 43 h 1326"/>
                <a:gd name="T8" fmla="*/ 411 w 3946"/>
                <a:gd name="T9" fmla="*/ 43 h 1326"/>
                <a:gd name="T10" fmla="*/ 619 w 3946"/>
                <a:gd name="T11" fmla="*/ 43 h 1326"/>
                <a:gd name="T12" fmla="*/ 824 w 3946"/>
                <a:gd name="T13" fmla="*/ 43 h 1326"/>
                <a:gd name="T14" fmla="*/ 1032 w 3946"/>
                <a:gd name="T15" fmla="*/ 43 h 1326"/>
                <a:gd name="T16" fmla="*/ 1238 w 3946"/>
                <a:gd name="T17" fmla="*/ 43 h 1326"/>
                <a:gd name="T18" fmla="*/ 1443 w 3946"/>
                <a:gd name="T19" fmla="*/ 0 h 1326"/>
                <a:gd name="T20" fmla="*/ 1814 w 3946"/>
                <a:gd name="T21" fmla="*/ 1264 h 1326"/>
                <a:gd name="T22" fmla="*/ 1916 w 3946"/>
                <a:gd name="T23" fmla="*/ 1264 h 1326"/>
                <a:gd name="T24" fmla="*/ 2124 w 3946"/>
                <a:gd name="T25" fmla="*/ 1283 h 1326"/>
                <a:gd name="T26" fmla="*/ 2330 w 3946"/>
                <a:gd name="T27" fmla="*/ 1283 h 1326"/>
                <a:gd name="T28" fmla="*/ 2537 w 3946"/>
                <a:gd name="T29" fmla="*/ 1242 h 1326"/>
                <a:gd name="T30" fmla="*/ 2743 w 3946"/>
                <a:gd name="T31" fmla="*/ 1242 h 1326"/>
                <a:gd name="T32" fmla="*/ 2949 w 3946"/>
                <a:gd name="T33" fmla="*/ 1274 h 1326"/>
                <a:gd name="T34" fmla="*/ 3156 w 3946"/>
                <a:gd name="T35" fmla="*/ 1305 h 1326"/>
                <a:gd name="T36" fmla="*/ 3362 w 3946"/>
                <a:gd name="T37" fmla="*/ 1326 h 1326"/>
                <a:gd name="T38" fmla="*/ 3568 w 3946"/>
                <a:gd name="T39" fmla="*/ 1264 h 1326"/>
                <a:gd name="T40" fmla="*/ 3946 w 3946"/>
                <a:gd name="T41" fmla="*/ 1326 h 1326"/>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4856 w 10000"/>
                <a:gd name="connsiteY10" fmla="*/ 9532 h 10000"/>
                <a:gd name="connsiteX11" fmla="*/ 5383 w 10000"/>
                <a:gd name="connsiteY11" fmla="*/ 9676 h 10000"/>
                <a:gd name="connsiteX12" fmla="*/ 5905 w 10000"/>
                <a:gd name="connsiteY12" fmla="*/ 9676 h 10000"/>
                <a:gd name="connsiteX13" fmla="*/ 6429 w 10000"/>
                <a:gd name="connsiteY13" fmla="*/ 9367 h 10000"/>
                <a:gd name="connsiteX14" fmla="*/ 6951 w 10000"/>
                <a:gd name="connsiteY14" fmla="*/ 9367 h 10000"/>
                <a:gd name="connsiteX15" fmla="*/ 7473 w 10000"/>
                <a:gd name="connsiteY15" fmla="*/ 9608 h 10000"/>
                <a:gd name="connsiteX16" fmla="*/ 7998 w 10000"/>
                <a:gd name="connsiteY16" fmla="*/ 9842 h 10000"/>
                <a:gd name="connsiteX17" fmla="*/ 8520 w 10000"/>
                <a:gd name="connsiteY17" fmla="*/ 10000 h 10000"/>
                <a:gd name="connsiteX18" fmla="*/ 9042 w 10000"/>
                <a:gd name="connsiteY18" fmla="*/ 9532 h 10000"/>
                <a:gd name="connsiteX19" fmla="*/ 10000 w 10000"/>
                <a:gd name="connsiteY19"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5383 w 10000"/>
                <a:gd name="connsiteY10" fmla="*/ 9676 h 10000"/>
                <a:gd name="connsiteX11" fmla="*/ 5905 w 10000"/>
                <a:gd name="connsiteY11" fmla="*/ 9676 h 10000"/>
                <a:gd name="connsiteX12" fmla="*/ 6429 w 10000"/>
                <a:gd name="connsiteY12" fmla="*/ 9367 h 10000"/>
                <a:gd name="connsiteX13" fmla="*/ 6951 w 10000"/>
                <a:gd name="connsiteY13" fmla="*/ 9367 h 10000"/>
                <a:gd name="connsiteX14" fmla="*/ 7473 w 10000"/>
                <a:gd name="connsiteY14" fmla="*/ 9608 h 10000"/>
                <a:gd name="connsiteX15" fmla="*/ 7998 w 10000"/>
                <a:gd name="connsiteY15" fmla="*/ 9842 h 10000"/>
                <a:gd name="connsiteX16" fmla="*/ 8520 w 10000"/>
                <a:gd name="connsiteY16" fmla="*/ 10000 h 10000"/>
                <a:gd name="connsiteX17" fmla="*/ 9042 w 10000"/>
                <a:gd name="connsiteY17" fmla="*/ 9532 h 10000"/>
                <a:gd name="connsiteX18" fmla="*/ 10000 w 10000"/>
                <a:gd name="connsiteY18"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5905 w 10000"/>
                <a:gd name="connsiteY10" fmla="*/ 9676 h 10000"/>
                <a:gd name="connsiteX11" fmla="*/ 6429 w 10000"/>
                <a:gd name="connsiteY11" fmla="*/ 9367 h 10000"/>
                <a:gd name="connsiteX12" fmla="*/ 6951 w 10000"/>
                <a:gd name="connsiteY12" fmla="*/ 9367 h 10000"/>
                <a:gd name="connsiteX13" fmla="*/ 7473 w 10000"/>
                <a:gd name="connsiteY13" fmla="*/ 9608 h 10000"/>
                <a:gd name="connsiteX14" fmla="*/ 7998 w 10000"/>
                <a:gd name="connsiteY14" fmla="*/ 9842 h 10000"/>
                <a:gd name="connsiteX15" fmla="*/ 8520 w 10000"/>
                <a:gd name="connsiteY15" fmla="*/ 10000 h 10000"/>
                <a:gd name="connsiteX16" fmla="*/ 9042 w 10000"/>
                <a:gd name="connsiteY16" fmla="*/ 9532 h 10000"/>
                <a:gd name="connsiteX17" fmla="*/ 10000 w 10000"/>
                <a:gd name="connsiteY17"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6429 w 10000"/>
                <a:gd name="connsiteY10" fmla="*/ 9367 h 10000"/>
                <a:gd name="connsiteX11" fmla="*/ 6951 w 10000"/>
                <a:gd name="connsiteY11" fmla="*/ 9367 h 10000"/>
                <a:gd name="connsiteX12" fmla="*/ 7473 w 10000"/>
                <a:gd name="connsiteY12" fmla="*/ 9608 h 10000"/>
                <a:gd name="connsiteX13" fmla="*/ 7998 w 10000"/>
                <a:gd name="connsiteY13" fmla="*/ 9842 h 10000"/>
                <a:gd name="connsiteX14" fmla="*/ 8520 w 10000"/>
                <a:gd name="connsiteY14" fmla="*/ 10000 h 10000"/>
                <a:gd name="connsiteX15" fmla="*/ 9042 w 10000"/>
                <a:gd name="connsiteY15" fmla="*/ 9532 h 10000"/>
                <a:gd name="connsiteX16" fmla="*/ 10000 w 10000"/>
                <a:gd name="connsiteY16"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6951 w 10000"/>
                <a:gd name="connsiteY10" fmla="*/ 9367 h 10000"/>
                <a:gd name="connsiteX11" fmla="*/ 7473 w 10000"/>
                <a:gd name="connsiteY11" fmla="*/ 9608 h 10000"/>
                <a:gd name="connsiteX12" fmla="*/ 7998 w 10000"/>
                <a:gd name="connsiteY12" fmla="*/ 9842 h 10000"/>
                <a:gd name="connsiteX13" fmla="*/ 8520 w 10000"/>
                <a:gd name="connsiteY13" fmla="*/ 10000 h 10000"/>
                <a:gd name="connsiteX14" fmla="*/ 9042 w 10000"/>
                <a:gd name="connsiteY14" fmla="*/ 9532 h 10000"/>
                <a:gd name="connsiteX15" fmla="*/ 10000 w 10000"/>
                <a:gd name="connsiteY15"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7473 w 10000"/>
                <a:gd name="connsiteY10" fmla="*/ 9608 h 10000"/>
                <a:gd name="connsiteX11" fmla="*/ 7998 w 10000"/>
                <a:gd name="connsiteY11" fmla="*/ 9842 h 10000"/>
                <a:gd name="connsiteX12" fmla="*/ 8520 w 10000"/>
                <a:gd name="connsiteY12" fmla="*/ 10000 h 10000"/>
                <a:gd name="connsiteX13" fmla="*/ 9042 w 10000"/>
                <a:gd name="connsiteY13" fmla="*/ 9532 h 10000"/>
                <a:gd name="connsiteX14" fmla="*/ 10000 w 10000"/>
                <a:gd name="connsiteY14"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7998 w 10000"/>
                <a:gd name="connsiteY10" fmla="*/ 9842 h 10000"/>
                <a:gd name="connsiteX11" fmla="*/ 8520 w 10000"/>
                <a:gd name="connsiteY11" fmla="*/ 10000 h 10000"/>
                <a:gd name="connsiteX12" fmla="*/ 9042 w 10000"/>
                <a:gd name="connsiteY12" fmla="*/ 9532 h 10000"/>
                <a:gd name="connsiteX13" fmla="*/ 10000 w 10000"/>
                <a:gd name="connsiteY13"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8520 w 10000"/>
                <a:gd name="connsiteY10" fmla="*/ 10000 h 10000"/>
                <a:gd name="connsiteX11" fmla="*/ 9042 w 10000"/>
                <a:gd name="connsiteY11" fmla="*/ 9532 h 10000"/>
                <a:gd name="connsiteX12" fmla="*/ 10000 w 10000"/>
                <a:gd name="connsiteY12"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9042 w 10000"/>
                <a:gd name="connsiteY10" fmla="*/ 9532 h 10000"/>
                <a:gd name="connsiteX11" fmla="*/ 10000 w 10000"/>
                <a:gd name="connsiteY11"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10000 w 10000"/>
                <a:gd name="connsiteY10" fmla="*/ 10000 h 10000"/>
                <a:gd name="connsiteX0" fmla="*/ 0 w 3657"/>
                <a:gd name="connsiteY0" fmla="*/ 0 h 483"/>
                <a:gd name="connsiteX1" fmla="*/ 84 w 3657"/>
                <a:gd name="connsiteY1" fmla="*/ 483 h 483"/>
                <a:gd name="connsiteX2" fmla="*/ 261 w 3657"/>
                <a:gd name="connsiteY2" fmla="*/ 483 h 483"/>
                <a:gd name="connsiteX3" fmla="*/ 520 w 3657"/>
                <a:gd name="connsiteY3" fmla="*/ 324 h 483"/>
                <a:gd name="connsiteX4" fmla="*/ 1042 w 3657"/>
                <a:gd name="connsiteY4" fmla="*/ 324 h 483"/>
                <a:gd name="connsiteX5" fmla="*/ 1569 w 3657"/>
                <a:gd name="connsiteY5" fmla="*/ 324 h 483"/>
                <a:gd name="connsiteX6" fmla="*/ 2088 w 3657"/>
                <a:gd name="connsiteY6" fmla="*/ 324 h 483"/>
                <a:gd name="connsiteX7" fmla="*/ 2615 w 3657"/>
                <a:gd name="connsiteY7" fmla="*/ 324 h 483"/>
                <a:gd name="connsiteX8" fmla="*/ 3137 w 3657"/>
                <a:gd name="connsiteY8" fmla="*/ 324 h 483"/>
                <a:gd name="connsiteX9" fmla="*/ 3657 w 3657"/>
                <a:gd name="connsiteY9" fmla="*/ 0 h 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7" h="483">
                  <a:moveTo>
                    <a:pt x="0" y="0"/>
                  </a:moveTo>
                  <a:lnTo>
                    <a:pt x="84" y="483"/>
                  </a:lnTo>
                  <a:lnTo>
                    <a:pt x="261" y="483"/>
                  </a:lnTo>
                  <a:lnTo>
                    <a:pt x="520" y="324"/>
                  </a:lnTo>
                  <a:lnTo>
                    <a:pt x="1042" y="324"/>
                  </a:lnTo>
                  <a:lnTo>
                    <a:pt x="1569" y="324"/>
                  </a:lnTo>
                  <a:lnTo>
                    <a:pt x="2088" y="324"/>
                  </a:lnTo>
                  <a:lnTo>
                    <a:pt x="2615" y="324"/>
                  </a:lnTo>
                  <a:lnTo>
                    <a:pt x="3137" y="324"/>
                  </a:lnTo>
                  <a:lnTo>
                    <a:pt x="3657" y="0"/>
                  </a:lnTo>
                </a:path>
              </a:pathLst>
            </a:custGeom>
            <a:solidFill>
              <a:srgbClr val="FFFFFF"/>
            </a:solidFill>
            <a:ln w="31750">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IN" dirty="0"/>
            </a:p>
          </p:txBody>
        </p:sp>
      </p:grpSp>
      <p:sp>
        <p:nvSpPr>
          <p:cNvPr id="5" name="Down Arrow 328">
            <a:extLst>
              <a:ext uri="{FF2B5EF4-FFF2-40B4-BE49-F238E27FC236}">
                <a16:creationId xmlns:a16="http://schemas.microsoft.com/office/drawing/2014/main" id="{13F5109F-5606-903C-83F0-D50D4D7FF7C8}"/>
              </a:ext>
            </a:extLst>
          </p:cNvPr>
          <p:cNvSpPr/>
          <p:nvPr/>
        </p:nvSpPr>
        <p:spPr>
          <a:xfrm>
            <a:off x="4702527" y="2566162"/>
            <a:ext cx="512161" cy="1396503"/>
          </a:xfrm>
          <a:prstGeom prst="downArrow">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3" name="TextBox 2">
            <a:extLst>
              <a:ext uri="{FF2B5EF4-FFF2-40B4-BE49-F238E27FC236}">
                <a16:creationId xmlns:a16="http://schemas.microsoft.com/office/drawing/2014/main" id="{FA34297B-619A-B279-16D6-B7B2D6879483}"/>
              </a:ext>
            </a:extLst>
          </p:cNvPr>
          <p:cNvSpPr txBox="1"/>
          <p:nvPr/>
        </p:nvSpPr>
        <p:spPr>
          <a:xfrm>
            <a:off x="490133" y="6386371"/>
            <a:ext cx="10917678" cy="276999"/>
          </a:xfrm>
          <a:prstGeom prst="rect">
            <a:avLst/>
          </a:prstGeom>
          <a:noFill/>
        </p:spPr>
        <p:txBody>
          <a:bodyPr wrap="square">
            <a:spAutoFit/>
          </a:bodyPr>
          <a:lstStyle/>
          <a:p>
            <a:r>
              <a:rPr lang="en-US" sz="1200" spc="10" dirty="0"/>
              <a:t>Open-label trials are not blinded or controlled, and inherently subject to self-selection bias</a:t>
            </a:r>
          </a:p>
        </p:txBody>
      </p:sp>
      <p:grpSp>
        <p:nvGrpSpPr>
          <p:cNvPr id="8" name="Group 7">
            <a:extLst>
              <a:ext uri="{FF2B5EF4-FFF2-40B4-BE49-F238E27FC236}">
                <a16:creationId xmlns:a16="http://schemas.microsoft.com/office/drawing/2014/main" id="{1AC4CBC9-8A12-38AD-5E5C-491605FA7EF2}"/>
              </a:ext>
            </a:extLst>
          </p:cNvPr>
          <p:cNvGrpSpPr/>
          <p:nvPr/>
        </p:nvGrpSpPr>
        <p:grpSpPr>
          <a:xfrm>
            <a:off x="5311811" y="2294461"/>
            <a:ext cx="6391250" cy="1354217"/>
            <a:chOff x="5311811" y="2294461"/>
            <a:chExt cx="6391250" cy="1354217"/>
          </a:xfrm>
        </p:grpSpPr>
        <p:sp>
          <p:nvSpPr>
            <p:cNvPr id="9" name="TextBox 8">
              <a:extLst>
                <a:ext uri="{FF2B5EF4-FFF2-40B4-BE49-F238E27FC236}">
                  <a16:creationId xmlns:a16="http://schemas.microsoft.com/office/drawing/2014/main" id="{AB71C6C1-E204-E520-E6C3-1F43B2B16552}"/>
                </a:ext>
              </a:extLst>
            </p:cNvPr>
            <p:cNvSpPr txBox="1"/>
            <p:nvPr/>
          </p:nvSpPr>
          <p:spPr>
            <a:xfrm>
              <a:off x="5311811" y="2294461"/>
              <a:ext cx="6096000" cy="1354217"/>
            </a:xfrm>
            <a:prstGeom prst="rect">
              <a:avLst/>
            </a:prstGeom>
            <a:solidFill>
              <a:schemeClr val="bg2">
                <a:lumMod val="20000"/>
                <a:lumOff val="80000"/>
              </a:schemeClr>
            </a:solidFill>
            <a:ln w="28575">
              <a:solidFill>
                <a:srgbClr val="8DD6EE"/>
              </a:solidFill>
            </a:ln>
          </p:spPr>
          <p:txBody>
            <a:bodyPr wrap="square">
              <a:spAutoFit/>
            </a:bodyPr>
            <a:lstStyle/>
            <a:p>
              <a:pPr marL="0" indent="0" defTabSz="914400">
                <a:buFont typeface="Arial" charset="0"/>
                <a:buNone/>
              </a:pPr>
              <a:r>
                <a:rPr lang="en-US" sz="1800" b="1" dirty="0">
                  <a:solidFill>
                    <a:srgbClr val="0063C3"/>
                  </a:solidFill>
                  <a:ea typeface="Calibri" panose="020F0502020204030204" pitchFamily="34" charset="0"/>
                  <a:cs typeface="Arial" panose="020B0604020202020204" pitchFamily="34" charset="0"/>
                </a:rPr>
                <a:t>12 weeks into FOURIER-OLE</a:t>
              </a:r>
            </a:p>
            <a:p>
              <a:pPr marL="0" indent="0" defTabSz="914400">
                <a:buFont typeface="Arial" charset="0"/>
                <a:buNone/>
              </a:pPr>
              <a:endParaRPr lang="en-US" sz="1800" dirty="0">
                <a:ea typeface="Calibri" panose="020F0502020204030204" pitchFamily="34"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chemeClr val="tx2"/>
                  </a:solidFill>
                  <a:effectLst/>
                  <a:uLnTx/>
                  <a:uFillTx/>
                </a:rPr>
                <a:t>58% mean reduction (95% CI: 58–59)</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chemeClr val="tx2"/>
                  </a:solidFill>
                  <a:effectLst/>
                  <a:uLnTx/>
                  <a:uFillTx/>
                </a:rPr>
                <a:t>Median LDL-C: 30 mg/dL (</a:t>
              </a:r>
              <a:r>
                <a:rPr lang="en-US" sz="1400" b="1" dirty="0">
                  <a:solidFill>
                    <a:schemeClr val="tx2"/>
                  </a:solidFill>
                </a:rPr>
                <a:t>IQR: 19-48</a:t>
              </a:r>
              <a:r>
                <a:rPr kumimoji="0" lang="en-US" sz="1400" b="1" i="0" u="none" strike="noStrike" kern="1200" cap="none" spc="0" normalizeH="0" baseline="0" noProof="0" dirty="0">
                  <a:ln>
                    <a:noFill/>
                  </a:ln>
                  <a:solidFill>
                    <a:schemeClr val="tx2"/>
                  </a:solidFill>
                  <a:effectLst/>
                  <a:uLnTx/>
                  <a:uFillTx/>
                </a:rPr>
                <a:t>)</a:t>
              </a:r>
            </a:p>
            <a:p>
              <a:pPr marL="0" indent="0" defTabSz="914400">
                <a:buFont typeface="Arial" charset="0"/>
                <a:buNone/>
              </a:pPr>
              <a:endParaRPr lang="en-US" sz="1800" dirty="0">
                <a:ea typeface="Calibri" panose="020F0502020204030204" pitchFamily="34" charset="0"/>
                <a:cs typeface="Arial" panose="020B0604020202020204" pitchFamily="34" charset="0"/>
              </a:endParaRPr>
            </a:p>
          </p:txBody>
        </p:sp>
        <p:sp>
          <p:nvSpPr>
            <p:cNvPr id="7" name="TextBox 6">
              <a:extLst>
                <a:ext uri="{FF2B5EF4-FFF2-40B4-BE49-F238E27FC236}">
                  <a16:creationId xmlns:a16="http://schemas.microsoft.com/office/drawing/2014/main" id="{4549BA9F-27DA-1DB8-B52B-8F004364EFB7}"/>
                </a:ext>
              </a:extLst>
            </p:cNvPr>
            <p:cNvSpPr txBox="1"/>
            <p:nvPr/>
          </p:nvSpPr>
          <p:spPr>
            <a:xfrm>
              <a:off x="8835595" y="2295144"/>
              <a:ext cx="2867466" cy="1350434"/>
            </a:xfrm>
            <a:prstGeom prst="rect">
              <a:avLst/>
            </a:prstGeom>
            <a:noFill/>
            <a:ln w="28575">
              <a:noFill/>
            </a:ln>
          </p:spPr>
          <p:txBody>
            <a:bodyPr wrap="square" lIns="45720" tIns="45720" rIns="45720" bIns="45720" rtlCol="0">
              <a:spAutoFit/>
            </a:bodyPr>
            <a:lstStyle/>
            <a:p>
              <a:pPr>
                <a:lnSpc>
                  <a:spcPts val="2030"/>
                </a:lnSpc>
              </a:pPr>
              <a:r>
                <a:rPr lang="en-US" b="1" dirty="0">
                  <a:solidFill>
                    <a:srgbClr val="0063C3"/>
                  </a:solidFill>
                  <a:effectLst/>
                </a:rPr>
                <a:t>% Achieved LDL-C  </a:t>
              </a:r>
            </a:p>
            <a:p>
              <a:pPr>
                <a:lnSpc>
                  <a:spcPts val="2030"/>
                </a:lnSpc>
              </a:pPr>
              <a:r>
                <a:rPr lang="en-US" sz="1400" dirty="0"/>
                <a:t>     </a:t>
              </a:r>
              <a:r>
                <a:rPr lang="en-US" sz="1400" dirty="0">
                  <a:effectLst/>
                </a:rPr>
                <a:t>&lt; 70 mg/dL in 87%</a:t>
              </a:r>
            </a:p>
            <a:p>
              <a:pPr>
                <a:lnSpc>
                  <a:spcPts val="2030"/>
                </a:lnSpc>
              </a:pPr>
              <a:r>
                <a:rPr lang="en-US" sz="1400" dirty="0"/>
                <a:t>     </a:t>
              </a:r>
              <a:r>
                <a:rPr lang="en-US" sz="1400" b="1" dirty="0">
                  <a:effectLst/>
                </a:rPr>
                <a:t>&lt; 55 mg/dL in 80%</a:t>
              </a:r>
            </a:p>
            <a:p>
              <a:pPr>
                <a:lnSpc>
                  <a:spcPts val="2030"/>
                </a:lnSpc>
              </a:pPr>
              <a:r>
                <a:rPr lang="en-US" sz="1400" dirty="0">
                  <a:effectLst/>
                </a:rPr>
                <a:t>     &lt; 40 mg/dL in 63%</a:t>
              </a:r>
            </a:p>
            <a:p>
              <a:pPr>
                <a:lnSpc>
                  <a:spcPts val="2030"/>
                </a:lnSpc>
              </a:pPr>
              <a:r>
                <a:rPr lang="en-US" sz="1400" dirty="0">
                  <a:effectLst/>
                </a:rPr>
                <a:t>     &lt; 20 mg/dL in 27%</a:t>
              </a:r>
              <a:endParaRPr lang="en-US" sz="1400" dirty="0">
                <a:ea typeface="MS Mincho" panose="02020609040205080304" pitchFamily="49" charset="-128"/>
              </a:endParaRPr>
            </a:p>
          </p:txBody>
        </p:sp>
      </p:grpSp>
      <p:pic>
        <p:nvPicPr>
          <p:cNvPr id="13" name="Graphic 12" descr="House with solid fill">
            <a:hlinkClick r:id="rId3" action="ppaction://hlinksldjump"/>
            <a:extLst>
              <a:ext uri="{FF2B5EF4-FFF2-40B4-BE49-F238E27FC236}">
                <a16:creationId xmlns:a16="http://schemas.microsoft.com/office/drawing/2014/main" id="{DD7FE068-6122-9128-4F99-ECDA54AA0C3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14" name="TextBox 13">
            <a:extLst>
              <a:ext uri="{FF2B5EF4-FFF2-40B4-BE49-F238E27FC236}">
                <a16:creationId xmlns:a16="http://schemas.microsoft.com/office/drawing/2014/main" id="{8F8994B9-1469-006E-CA2B-90FEF95F4F4E}"/>
              </a:ext>
            </a:extLst>
          </p:cNvPr>
          <p:cNvSpPr txBox="1"/>
          <p:nvPr/>
        </p:nvSpPr>
        <p:spPr>
          <a:xfrm>
            <a:off x="410817" y="6601941"/>
            <a:ext cx="10132491" cy="400110"/>
          </a:xfrm>
          <a:prstGeom prst="rect">
            <a:avLst/>
          </a:prstGeom>
          <a:noFill/>
        </p:spPr>
        <p:txBody>
          <a:bodyPr wrap="square">
            <a:spAutoFit/>
          </a:bodyPr>
          <a:lstStyle/>
          <a:p>
            <a:r>
              <a:rPr lang="en-US" sz="1000" dirty="0"/>
              <a:t>.</a:t>
            </a:r>
          </a:p>
          <a:p>
            <a:r>
              <a:rPr lang="fr-FR" sz="1000" dirty="0"/>
              <a:t>.</a:t>
            </a:r>
            <a:endParaRPr lang="en-US" sz="1000" dirty="0"/>
          </a:p>
        </p:txBody>
      </p:sp>
    </p:spTree>
    <p:extLst>
      <p:ext uri="{BB962C8B-B14F-4D97-AF65-F5344CB8AC3E}">
        <p14:creationId xmlns:p14="http://schemas.microsoft.com/office/powerpoint/2010/main" val="1191082349"/>
      </p:ext>
    </p:extLst>
  </p:cSld>
  <p:clrMapOvr>
    <a:masterClrMapping/>
  </p:clrMapOvr>
  <p:transition>
    <p:fade/>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 name="TextBox 797">
            <a:extLst>
              <a:ext uri="{FF2B5EF4-FFF2-40B4-BE49-F238E27FC236}">
                <a16:creationId xmlns:a16="http://schemas.microsoft.com/office/drawing/2014/main" id="{A367FAA1-200B-A67D-3864-2A767932AC6F}"/>
              </a:ext>
            </a:extLst>
          </p:cNvPr>
          <p:cNvSpPr txBox="1"/>
          <p:nvPr/>
        </p:nvSpPr>
        <p:spPr>
          <a:xfrm>
            <a:off x="485923" y="5738561"/>
            <a:ext cx="460062" cy="153888"/>
          </a:xfrm>
          <a:prstGeom prst="rect">
            <a:avLst/>
          </a:prstGeom>
          <a:noFill/>
        </p:spPr>
        <p:txBody>
          <a:bodyPr wrap="none" lIns="0" tIns="0" rIns="0" bIns="0" rtlCol="0">
            <a:spAutoFit/>
          </a:bodyPr>
          <a:lstStyle/>
          <a:p>
            <a:r>
              <a:rPr lang="en-IN" sz="1000" dirty="0">
                <a:latin typeface="+mn-lt"/>
              </a:rPr>
              <a:t>Placebo</a:t>
            </a:r>
          </a:p>
        </p:txBody>
      </p:sp>
      <p:sp>
        <p:nvSpPr>
          <p:cNvPr id="799" name="TextBox 798">
            <a:extLst>
              <a:ext uri="{FF2B5EF4-FFF2-40B4-BE49-F238E27FC236}">
                <a16:creationId xmlns:a16="http://schemas.microsoft.com/office/drawing/2014/main" id="{35B86E80-2AA0-0083-864F-CE89451FBB2E}"/>
              </a:ext>
            </a:extLst>
          </p:cNvPr>
          <p:cNvSpPr txBox="1"/>
          <p:nvPr/>
        </p:nvSpPr>
        <p:spPr>
          <a:xfrm>
            <a:off x="485923" y="5903639"/>
            <a:ext cx="702115" cy="153888"/>
          </a:xfrm>
          <a:prstGeom prst="rect">
            <a:avLst/>
          </a:prstGeom>
          <a:noFill/>
        </p:spPr>
        <p:txBody>
          <a:bodyPr wrap="none" lIns="0" tIns="0" rIns="0" bIns="0" rtlCol="0">
            <a:spAutoFit/>
          </a:bodyPr>
          <a:lstStyle/>
          <a:p>
            <a:r>
              <a:rPr lang="en-IN" sz="1000" dirty="0">
                <a:latin typeface="+mn-lt"/>
              </a:rPr>
              <a:t>Evolocumab</a:t>
            </a:r>
          </a:p>
        </p:txBody>
      </p:sp>
      <p:pic>
        <p:nvPicPr>
          <p:cNvPr id="3" name="Graphic 2" descr="House with solid fill">
            <a:hlinkClick r:id="rId3" action="ppaction://hlinksldjump"/>
            <a:extLst>
              <a:ext uri="{FF2B5EF4-FFF2-40B4-BE49-F238E27FC236}">
                <a16:creationId xmlns:a16="http://schemas.microsoft.com/office/drawing/2014/main" id="{2116FEF5-C661-434D-980C-B5E6B594646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17" name="TextBox 16">
            <a:extLst>
              <a:ext uri="{FF2B5EF4-FFF2-40B4-BE49-F238E27FC236}">
                <a16:creationId xmlns:a16="http://schemas.microsoft.com/office/drawing/2014/main" id="{197E3571-9560-4218-29F8-40D18BED82CA}"/>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
        <p:nvSpPr>
          <p:cNvPr id="10" name="Title 1">
            <a:extLst>
              <a:ext uri="{FF2B5EF4-FFF2-40B4-BE49-F238E27FC236}">
                <a16:creationId xmlns:a16="http://schemas.microsoft.com/office/drawing/2014/main" id="{269C5CB9-3757-C92B-F2DF-1B0F812FE687}"/>
              </a:ext>
            </a:extLst>
          </p:cNvPr>
          <p:cNvSpPr>
            <a:spLocks noGrp="1"/>
          </p:cNvSpPr>
          <p:nvPr>
            <p:ph type="title"/>
          </p:nvPr>
        </p:nvSpPr>
        <p:spPr>
          <a:xfrm>
            <a:off x="365125" y="365760"/>
            <a:ext cx="11461750" cy="861774"/>
          </a:xfrm>
        </p:spPr>
        <p:txBody>
          <a:bodyPr/>
          <a:lstStyle/>
          <a:p>
            <a:r>
              <a:rPr lang="en-GB" sz="2800" dirty="0"/>
              <a:t>FOURIER</a:t>
            </a:r>
            <a:r>
              <a:rPr lang="en-GB" sz="2800" dirty="0">
                <a:latin typeface="Arial" panose="020B0604020202020204" pitchFamily="34" charset="0"/>
                <a:cs typeface="Arial" panose="020B0604020202020204" pitchFamily="34" charset="0"/>
              </a:rPr>
              <a:t>-</a:t>
            </a:r>
            <a:r>
              <a:rPr lang="en-GB" sz="2800" dirty="0"/>
              <a:t>OLE</a:t>
            </a:r>
            <a:r>
              <a:rPr lang="en-US" sz="2800" dirty="0"/>
              <a:t>: LDL-C was consistently reduced by evolocumab for median &gt;5 years (maximum 8.4 years across parent &amp; OLE)</a:t>
            </a:r>
            <a:endParaRPr lang="en-GB" sz="1800" dirty="0"/>
          </a:p>
        </p:txBody>
      </p:sp>
      <p:grpSp>
        <p:nvGrpSpPr>
          <p:cNvPr id="2" name="Group 1">
            <a:extLst>
              <a:ext uri="{FF2B5EF4-FFF2-40B4-BE49-F238E27FC236}">
                <a16:creationId xmlns:a16="http://schemas.microsoft.com/office/drawing/2014/main" id="{AA99C4C0-20E7-E372-8FC8-B8827814F61F}"/>
              </a:ext>
            </a:extLst>
          </p:cNvPr>
          <p:cNvGrpSpPr/>
          <p:nvPr/>
        </p:nvGrpSpPr>
        <p:grpSpPr>
          <a:xfrm>
            <a:off x="5675771" y="2552977"/>
            <a:ext cx="6391250" cy="1354217"/>
            <a:chOff x="5311811" y="2294461"/>
            <a:chExt cx="6391250" cy="1354217"/>
          </a:xfrm>
        </p:grpSpPr>
        <p:sp>
          <p:nvSpPr>
            <p:cNvPr id="4" name="TextBox 3">
              <a:extLst>
                <a:ext uri="{FF2B5EF4-FFF2-40B4-BE49-F238E27FC236}">
                  <a16:creationId xmlns:a16="http://schemas.microsoft.com/office/drawing/2014/main" id="{DFF40733-4FD6-1FD3-0359-1E6A5DDDA586}"/>
                </a:ext>
              </a:extLst>
            </p:cNvPr>
            <p:cNvSpPr txBox="1"/>
            <p:nvPr/>
          </p:nvSpPr>
          <p:spPr>
            <a:xfrm>
              <a:off x="5311811" y="2294461"/>
              <a:ext cx="6096000" cy="1354217"/>
            </a:xfrm>
            <a:prstGeom prst="rect">
              <a:avLst/>
            </a:prstGeom>
            <a:solidFill>
              <a:schemeClr val="bg2">
                <a:lumMod val="20000"/>
                <a:lumOff val="80000"/>
              </a:schemeClr>
            </a:solidFill>
            <a:ln w="28575">
              <a:solidFill>
                <a:srgbClr val="8DD6EE"/>
              </a:solidFill>
            </a:ln>
          </p:spPr>
          <p:txBody>
            <a:bodyPr wrap="square">
              <a:spAutoFit/>
            </a:bodyPr>
            <a:lstStyle/>
            <a:p>
              <a:pPr marL="0" indent="0" defTabSz="914400">
                <a:buFont typeface="Arial" charset="0"/>
                <a:buNone/>
              </a:pPr>
              <a:r>
                <a:rPr lang="en-US" sz="1800" b="1" dirty="0">
                  <a:solidFill>
                    <a:srgbClr val="0063C3"/>
                  </a:solidFill>
                  <a:ea typeface="Calibri" panose="020F0502020204030204" pitchFamily="34" charset="0"/>
                  <a:cs typeface="Arial" panose="020B0604020202020204" pitchFamily="34" charset="0"/>
                </a:rPr>
                <a:t>12 weeks into FOURIER-OLE</a:t>
              </a:r>
            </a:p>
            <a:p>
              <a:pPr marL="0" indent="0" defTabSz="914400">
                <a:buFont typeface="Arial" charset="0"/>
                <a:buNone/>
              </a:pPr>
              <a:endParaRPr lang="en-US" sz="1800" dirty="0">
                <a:ea typeface="Calibri" panose="020F0502020204030204" pitchFamily="34"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chemeClr val="tx2"/>
                  </a:solidFill>
                  <a:effectLst/>
                  <a:uLnTx/>
                  <a:uFillTx/>
                </a:rPr>
                <a:t>58% mean reduction (95% CI: 58–59)</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chemeClr val="tx2"/>
                  </a:solidFill>
                  <a:effectLst/>
                  <a:uLnTx/>
                  <a:uFillTx/>
                </a:rPr>
                <a:t>Median LDL-C: </a:t>
              </a:r>
              <a:r>
                <a:rPr lang="en-US" sz="1400" b="1" dirty="0">
                  <a:solidFill>
                    <a:schemeClr val="tx2"/>
                  </a:solidFill>
                </a:rPr>
                <a:t>0.8</a:t>
              </a:r>
              <a:r>
                <a:rPr kumimoji="0" lang="en-US" sz="1400" b="1" i="0" u="none" strike="noStrike" kern="1200" cap="none" spc="0" normalizeH="0" baseline="0" noProof="0" dirty="0">
                  <a:ln>
                    <a:noFill/>
                  </a:ln>
                  <a:solidFill>
                    <a:schemeClr val="tx2"/>
                  </a:solidFill>
                  <a:effectLst/>
                  <a:uLnTx/>
                  <a:uFillTx/>
                </a:rPr>
                <a:t> mmol/L (</a:t>
              </a:r>
              <a:r>
                <a:rPr lang="en-US" sz="1400" b="1" dirty="0">
                  <a:solidFill>
                    <a:schemeClr val="tx2"/>
                  </a:solidFill>
                </a:rPr>
                <a:t>IQR: 0.5-1.2</a:t>
              </a:r>
              <a:r>
                <a:rPr kumimoji="0" lang="en-US" sz="1400" b="1" i="0" u="none" strike="noStrike" kern="1200" cap="none" spc="0" normalizeH="0" baseline="0" noProof="0" dirty="0">
                  <a:ln>
                    <a:noFill/>
                  </a:ln>
                  <a:solidFill>
                    <a:schemeClr val="tx2"/>
                  </a:solidFill>
                  <a:effectLst/>
                  <a:uLnTx/>
                  <a:uFillTx/>
                </a:rPr>
                <a:t>)</a:t>
              </a:r>
            </a:p>
            <a:p>
              <a:pPr marL="0" indent="0" defTabSz="914400">
                <a:buFont typeface="Arial" charset="0"/>
                <a:buNone/>
              </a:pPr>
              <a:endParaRPr lang="en-US" sz="1800" dirty="0">
                <a:ea typeface="Calibri" panose="020F0502020204030204" pitchFamily="34" charset="0"/>
                <a:cs typeface="Arial" panose="020B0604020202020204" pitchFamily="34" charset="0"/>
              </a:endParaRPr>
            </a:p>
          </p:txBody>
        </p:sp>
        <p:sp>
          <p:nvSpPr>
            <p:cNvPr id="6" name="TextBox 5">
              <a:extLst>
                <a:ext uri="{FF2B5EF4-FFF2-40B4-BE49-F238E27FC236}">
                  <a16:creationId xmlns:a16="http://schemas.microsoft.com/office/drawing/2014/main" id="{A048D62F-C60A-6595-993A-64B852F01A10}"/>
                </a:ext>
              </a:extLst>
            </p:cNvPr>
            <p:cNvSpPr txBox="1"/>
            <p:nvPr/>
          </p:nvSpPr>
          <p:spPr>
            <a:xfrm>
              <a:off x="8835595" y="2295144"/>
              <a:ext cx="2867466" cy="1350434"/>
            </a:xfrm>
            <a:prstGeom prst="rect">
              <a:avLst/>
            </a:prstGeom>
            <a:noFill/>
            <a:ln w="28575">
              <a:noFill/>
            </a:ln>
          </p:spPr>
          <p:txBody>
            <a:bodyPr wrap="square" lIns="45720" tIns="45720" rIns="45720" bIns="45720" rtlCol="0">
              <a:spAutoFit/>
            </a:bodyPr>
            <a:lstStyle/>
            <a:p>
              <a:pPr>
                <a:lnSpc>
                  <a:spcPts val="2030"/>
                </a:lnSpc>
              </a:pPr>
              <a:r>
                <a:rPr lang="en-US" b="1" dirty="0">
                  <a:solidFill>
                    <a:srgbClr val="0063C3"/>
                  </a:solidFill>
                  <a:effectLst/>
                </a:rPr>
                <a:t>% Achieved LDL-C  </a:t>
              </a:r>
            </a:p>
            <a:p>
              <a:pPr>
                <a:lnSpc>
                  <a:spcPts val="2030"/>
                </a:lnSpc>
              </a:pPr>
              <a:r>
                <a:rPr lang="en-US" sz="1400" dirty="0"/>
                <a:t>     </a:t>
              </a:r>
              <a:r>
                <a:rPr lang="en-US" sz="1400" dirty="0">
                  <a:effectLst/>
                </a:rPr>
                <a:t>&lt; 1.8 </a:t>
              </a:r>
              <a:r>
                <a:rPr lang="en-US" sz="1400" dirty="0"/>
                <a:t>mmol/L</a:t>
              </a:r>
              <a:r>
                <a:rPr lang="en-US" sz="1400" dirty="0">
                  <a:effectLst/>
                </a:rPr>
                <a:t> in 87%</a:t>
              </a:r>
            </a:p>
            <a:p>
              <a:pPr>
                <a:lnSpc>
                  <a:spcPts val="2030"/>
                </a:lnSpc>
              </a:pPr>
              <a:r>
                <a:rPr lang="en-US" sz="1400" dirty="0"/>
                <a:t>     </a:t>
              </a:r>
              <a:r>
                <a:rPr lang="en-US" sz="1400" b="1" dirty="0">
                  <a:effectLst/>
                </a:rPr>
                <a:t>&lt; 1.4 </a:t>
              </a:r>
              <a:r>
                <a:rPr lang="en-US" sz="1400" b="1" dirty="0"/>
                <a:t>mmol/L</a:t>
              </a:r>
              <a:r>
                <a:rPr lang="en-US" sz="1400" b="1" dirty="0">
                  <a:effectLst/>
                </a:rPr>
                <a:t> in 80%</a:t>
              </a:r>
            </a:p>
            <a:p>
              <a:pPr>
                <a:lnSpc>
                  <a:spcPts val="2030"/>
                </a:lnSpc>
              </a:pPr>
              <a:r>
                <a:rPr lang="en-US" sz="1400" dirty="0">
                  <a:effectLst/>
                </a:rPr>
                <a:t>     &lt; 1.0 mmol/L in 63%</a:t>
              </a:r>
            </a:p>
            <a:p>
              <a:pPr>
                <a:lnSpc>
                  <a:spcPts val="2030"/>
                </a:lnSpc>
              </a:pPr>
              <a:r>
                <a:rPr lang="en-US" sz="1400" dirty="0">
                  <a:effectLst/>
                </a:rPr>
                <a:t>     &lt; 0.5 mmol/L in 27%</a:t>
              </a:r>
              <a:endParaRPr lang="en-US" sz="1400" dirty="0">
                <a:ea typeface="MS Mincho" panose="02020609040205080304" pitchFamily="49" charset="-128"/>
              </a:endParaRPr>
            </a:p>
          </p:txBody>
        </p:sp>
      </p:grpSp>
      <p:grpSp>
        <p:nvGrpSpPr>
          <p:cNvPr id="8" name="Group 7">
            <a:extLst>
              <a:ext uri="{FF2B5EF4-FFF2-40B4-BE49-F238E27FC236}">
                <a16:creationId xmlns:a16="http://schemas.microsoft.com/office/drawing/2014/main" id="{CF337921-2DF7-727C-0A07-1F3CA5EB2DF8}"/>
              </a:ext>
            </a:extLst>
          </p:cNvPr>
          <p:cNvGrpSpPr/>
          <p:nvPr/>
        </p:nvGrpSpPr>
        <p:grpSpPr>
          <a:xfrm>
            <a:off x="725743" y="2150598"/>
            <a:ext cx="8591877" cy="3895918"/>
            <a:chOff x="725744" y="2150598"/>
            <a:chExt cx="6576698" cy="3895918"/>
          </a:xfrm>
        </p:grpSpPr>
        <p:sp>
          <p:nvSpPr>
            <p:cNvPr id="15" name="Line 277">
              <a:extLst>
                <a:ext uri="{FF2B5EF4-FFF2-40B4-BE49-F238E27FC236}">
                  <a16:creationId xmlns:a16="http://schemas.microsoft.com/office/drawing/2014/main" id="{B0713035-3010-9807-CCD4-D4C42E8A95BC}"/>
                </a:ext>
              </a:extLst>
            </p:cNvPr>
            <p:cNvSpPr>
              <a:spLocks noChangeShapeType="1"/>
            </p:cNvSpPr>
            <p:nvPr/>
          </p:nvSpPr>
          <p:spPr bwMode="auto">
            <a:xfrm flipV="1">
              <a:off x="1390075" y="2150598"/>
              <a:ext cx="0" cy="3102586"/>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6" name="Line 393">
              <a:extLst>
                <a:ext uri="{FF2B5EF4-FFF2-40B4-BE49-F238E27FC236}">
                  <a16:creationId xmlns:a16="http://schemas.microsoft.com/office/drawing/2014/main" id="{42924118-B9BC-1536-FBD2-127B9F7CF66C}"/>
                </a:ext>
              </a:extLst>
            </p:cNvPr>
            <p:cNvSpPr>
              <a:spLocks noChangeShapeType="1"/>
            </p:cNvSpPr>
            <p:nvPr/>
          </p:nvSpPr>
          <p:spPr bwMode="auto">
            <a:xfrm>
              <a:off x="1367965" y="2383476"/>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0" name="Line 394">
              <a:extLst>
                <a:ext uri="{FF2B5EF4-FFF2-40B4-BE49-F238E27FC236}">
                  <a16:creationId xmlns:a16="http://schemas.microsoft.com/office/drawing/2014/main" id="{0971335B-2366-3123-00E3-16370976071A}"/>
                </a:ext>
              </a:extLst>
            </p:cNvPr>
            <p:cNvSpPr>
              <a:spLocks noChangeShapeType="1"/>
            </p:cNvSpPr>
            <p:nvPr/>
          </p:nvSpPr>
          <p:spPr bwMode="auto">
            <a:xfrm>
              <a:off x="1367965" y="2443907"/>
              <a:ext cx="45692"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1" name="Line 395">
              <a:extLst>
                <a:ext uri="{FF2B5EF4-FFF2-40B4-BE49-F238E27FC236}">
                  <a16:creationId xmlns:a16="http://schemas.microsoft.com/office/drawing/2014/main" id="{BAD4E8C2-A7B6-BAB1-31F9-675396C1A8F5}"/>
                </a:ext>
              </a:extLst>
            </p:cNvPr>
            <p:cNvSpPr>
              <a:spLocks noChangeShapeType="1"/>
            </p:cNvSpPr>
            <p:nvPr/>
          </p:nvSpPr>
          <p:spPr bwMode="auto">
            <a:xfrm flipV="1">
              <a:off x="1390075" y="2383476"/>
              <a:ext cx="0" cy="30953"/>
            </a:xfrm>
            <a:prstGeom prst="line">
              <a:avLst/>
            </a:prstGeom>
            <a:noFill/>
            <a:ln w="6350">
              <a:solidFill>
                <a:srgbClr val="EB982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2" name="Freeform 502">
              <a:extLst>
                <a:ext uri="{FF2B5EF4-FFF2-40B4-BE49-F238E27FC236}">
                  <a16:creationId xmlns:a16="http://schemas.microsoft.com/office/drawing/2014/main" id="{8CADA37C-9ED9-2BE6-8749-7616C65B97CF}"/>
                </a:ext>
              </a:extLst>
            </p:cNvPr>
            <p:cNvSpPr>
              <a:spLocks/>
            </p:cNvSpPr>
            <p:nvPr/>
          </p:nvSpPr>
          <p:spPr bwMode="auto">
            <a:xfrm>
              <a:off x="1373861" y="2393794"/>
              <a:ext cx="33900" cy="35374"/>
            </a:xfrm>
            <a:prstGeom prst="ellipse">
              <a:avLst/>
            </a:prstGeom>
            <a:solidFill>
              <a:srgbClr val="FC840C"/>
            </a:solidFill>
            <a:ln>
              <a:noFill/>
            </a:ln>
          </p:spPr>
          <p:txBody>
            <a:bodyPr vert="horz" wrap="square" lIns="91440" tIns="45720" rIns="91440" bIns="45720" numCol="1" anchor="t" anchorCtr="0" compatLnSpc="1">
              <a:prstTxWarp prst="textNoShape">
                <a:avLst/>
              </a:prstTxWarp>
            </a:bodyPr>
            <a:lstStyle/>
            <a:p>
              <a:endParaRPr lang="en-IN" dirty="0"/>
            </a:p>
          </p:txBody>
        </p:sp>
        <p:grpSp>
          <p:nvGrpSpPr>
            <p:cNvPr id="23" name="Group 22">
              <a:extLst>
                <a:ext uri="{FF2B5EF4-FFF2-40B4-BE49-F238E27FC236}">
                  <a16:creationId xmlns:a16="http://schemas.microsoft.com/office/drawing/2014/main" id="{49121B57-195D-AE12-8ADE-5CF010715376}"/>
                </a:ext>
              </a:extLst>
            </p:cNvPr>
            <p:cNvGrpSpPr/>
            <p:nvPr/>
          </p:nvGrpSpPr>
          <p:grpSpPr>
            <a:xfrm>
              <a:off x="3502191" y="2411481"/>
              <a:ext cx="3724578" cy="1989782"/>
              <a:chOff x="3416682" y="2081281"/>
              <a:chExt cx="3724578" cy="1989782"/>
            </a:xfrm>
            <a:solidFill>
              <a:schemeClr val="accent5">
                <a:lumMod val="50000"/>
                <a:lumOff val="50000"/>
              </a:schemeClr>
            </a:solidFill>
          </p:grpSpPr>
          <p:sp>
            <p:nvSpPr>
              <p:cNvPr id="846" name="Freeform 478">
                <a:extLst>
                  <a:ext uri="{FF2B5EF4-FFF2-40B4-BE49-F238E27FC236}">
                    <a16:creationId xmlns:a16="http://schemas.microsoft.com/office/drawing/2014/main" id="{6BAB12F8-D5C0-2D89-23B0-1F344413509C}"/>
                  </a:ext>
                </a:extLst>
              </p:cNvPr>
              <p:cNvSpPr>
                <a:spLocks/>
              </p:cNvSpPr>
              <p:nvPr/>
            </p:nvSpPr>
            <p:spPr bwMode="auto">
              <a:xfrm>
                <a:off x="3416682" y="2081281"/>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47" name="Freeform 480">
                <a:extLst>
                  <a:ext uri="{FF2B5EF4-FFF2-40B4-BE49-F238E27FC236}">
                    <a16:creationId xmlns:a16="http://schemas.microsoft.com/office/drawing/2014/main" id="{46E41B00-B929-3AE2-211F-56BE006DB458}"/>
                  </a:ext>
                </a:extLst>
              </p:cNvPr>
              <p:cNvSpPr>
                <a:spLocks/>
              </p:cNvSpPr>
              <p:nvPr/>
            </p:nvSpPr>
            <p:spPr bwMode="auto">
              <a:xfrm>
                <a:off x="3962030" y="3941359"/>
                <a:ext cx="33900"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48" name="Freeform 481">
                <a:extLst>
                  <a:ext uri="{FF2B5EF4-FFF2-40B4-BE49-F238E27FC236}">
                    <a16:creationId xmlns:a16="http://schemas.microsoft.com/office/drawing/2014/main" id="{ECB63E82-53E7-B260-9540-1853163377BD}"/>
                  </a:ext>
                </a:extLst>
              </p:cNvPr>
              <p:cNvSpPr>
                <a:spLocks/>
              </p:cNvSpPr>
              <p:nvPr/>
            </p:nvSpPr>
            <p:spPr bwMode="auto">
              <a:xfrm>
                <a:off x="4113843" y="3941359"/>
                <a:ext cx="33900"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49" name="Freeform 484">
                <a:extLst>
                  <a:ext uri="{FF2B5EF4-FFF2-40B4-BE49-F238E27FC236}">
                    <a16:creationId xmlns:a16="http://schemas.microsoft.com/office/drawing/2014/main" id="{8E057F8E-0ACB-022B-607C-999288C75132}"/>
                  </a:ext>
                </a:extLst>
              </p:cNvPr>
              <p:cNvSpPr>
                <a:spLocks/>
              </p:cNvSpPr>
              <p:nvPr/>
            </p:nvSpPr>
            <p:spPr bwMode="auto">
              <a:xfrm>
                <a:off x="4417469" y="3973785"/>
                <a:ext cx="35374"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0" name="Freeform 486">
                <a:extLst>
                  <a:ext uri="{FF2B5EF4-FFF2-40B4-BE49-F238E27FC236}">
                    <a16:creationId xmlns:a16="http://schemas.microsoft.com/office/drawing/2014/main" id="{D7D330AA-5CBC-9F32-14A8-92ACFB465D51}"/>
                  </a:ext>
                </a:extLst>
              </p:cNvPr>
              <p:cNvSpPr>
                <a:spLocks/>
              </p:cNvSpPr>
              <p:nvPr/>
            </p:nvSpPr>
            <p:spPr bwMode="auto">
              <a:xfrm>
                <a:off x="4722569" y="3973785"/>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1" name="Freeform 488">
                <a:extLst>
                  <a:ext uri="{FF2B5EF4-FFF2-40B4-BE49-F238E27FC236}">
                    <a16:creationId xmlns:a16="http://schemas.microsoft.com/office/drawing/2014/main" id="{29C09731-81F8-2787-2492-00F753E8B387}"/>
                  </a:ext>
                </a:extLst>
              </p:cNvPr>
              <p:cNvSpPr>
                <a:spLocks/>
              </p:cNvSpPr>
              <p:nvPr/>
            </p:nvSpPr>
            <p:spPr bwMode="auto">
              <a:xfrm>
                <a:off x="5026195" y="3910406"/>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2" name="Freeform 489">
                <a:extLst>
                  <a:ext uri="{FF2B5EF4-FFF2-40B4-BE49-F238E27FC236}">
                    <a16:creationId xmlns:a16="http://schemas.microsoft.com/office/drawing/2014/main" id="{DEC8A9EE-FADE-6B54-9C57-E781632CDDDF}"/>
                  </a:ext>
                </a:extLst>
              </p:cNvPr>
              <p:cNvSpPr>
                <a:spLocks/>
              </p:cNvSpPr>
              <p:nvPr/>
            </p:nvSpPr>
            <p:spPr bwMode="auto">
              <a:xfrm>
                <a:off x="5329821" y="3910406"/>
                <a:ext cx="35374"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3" name="Freeform 491">
                <a:extLst>
                  <a:ext uri="{FF2B5EF4-FFF2-40B4-BE49-F238E27FC236}">
                    <a16:creationId xmlns:a16="http://schemas.microsoft.com/office/drawing/2014/main" id="{7427EB81-A182-5CBD-4A68-6E856F7C631D}"/>
                  </a:ext>
                </a:extLst>
              </p:cNvPr>
              <p:cNvSpPr>
                <a:spLocks/>
              </p:cNvSpPr>
              <p:nvPr/>
            </p:nvSpPr>
            <p:spPr bwMode="auto">
              <a:xfrm>
                <a:off x="5634921" y="3959046"/>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4" name="Freeform 493">
                <a:extLst>
                  <a:ext uri="{FF2B5EF4-FFF2-40B4-BE49-F238E27FC236}">
                    <a16:creationId xmlns:a16="http://schemas.microsoft.com/office/drawing/2014/main" id="{694A36D7-2733-1D08-B591-430FDC0F2FDD}"/>
                  </a:ext>
                </a:extLst>
              </p:cNvPr>
              <p:cNvSpPr>
                <a:spLocks/>
              </p:cNvSpPr>
              <p:nvPr/>
            </p:nvSpPr>
            <p:spPr bwMode="auto">
              <a:xfrm>
                <a:off x="5938547" y="4004736"/>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5" name="Freeform 496">
                <a:extLst>
                  <a:ext uri="{FF2B5EF4-FFF2-40B4-BE49-F238E27FC236}">
                    <a16:creationId xmlns:a16="http://schemas.microsoft.com/office/drawing/2014/main" id="{5E8A21D1-54CB-060D-977A-AF2DB10DE16C}"/>
                  </a:ext>
                </a:extLst>
              </p:cNvPr>
              <p:cNvSpPr>
                <a:spLocks/>
              </p:cNvSpPr>
              <p:nvPr/>
            </p:nvSpPr>
            <p:spPr bwMode="auto">
              <a:xfrm>
                <a:off x="6245121" y="4035689"/>
                <a:ext cx="35374"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6" name="Freeform 497">
                <a:extLst>
                  <a:ext uri="{FF2B5EF4-FFF2-40B4-BE49-F238E27FC236}">
                    <a16:creationId xmlns:a16="http://schemas.microsoft.com/office/drawing/2014/main" id="{7919A4CC-ACE5-95FE-4893-F620DB27A3CB}"/>
                  </a:ext>
                </a:extLst>
              </p:cNvPr>
              <p:cNvSpPr>
                <a:spLocks/>
              </p:cNvSpPr>
              <p:nvPr/>
            </p:nvSpPr>
            <p:spPr bwMode="auto">
              <a:xfrm>
                <a:off x="6550221" y="3941359"/>
                <a:ext cx="33900"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7" name="Freeform 499">
                <a:extLst>
                  <a:ext uri="{FF2B5EF4-FFF2-40B4-BE49-F238E27FC236}">
                    <a16:creationId xmlns:a16="http://schemas.microsoft.com/office/drawing/2014/main" id="{6394B828-ECA2-DC88-9945-48310A636A40}"/>
                  </a:ext>
                </a:extLst>
              </p:cNvPr>
              <p:cNvSpPr>
                <a:spLocks/>
              </p:cNvSpPr>
              <p:nvPr/>
            </p:nvSpPr>
            <p:spPr bwMode="auto">
              <a:xfrm>
                <a:off x="7105886" y="4035689"/>
                <a:ext cx="35374"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24" name="Group 23">
              <a:extLst>
                <a:ext uri="{FF2B5EF4-FFF2-40B4-BE49-F238E27FC236}">
                  <a16:creationId xmlns:a16="http://schemas.microsoft.com/office/drawing/2014/main" id="{3082EBE8-AAD0-0CA3-959D-FCC2C06EA5A7}"/>
                </a:ext>
              </a:extLst>
            </p:cNvPr>
            <p:cNvGrpSpPr/>
            <p:nvPr/>
          </p:nvGrpSpPr>
          <p:grpSpPr>
            <a:xfrm>
              <a:off x="1418569" y="4256880"/>
              <a:ext cx="42744" cy="40039"/>
              <a:chOff x="1471173" y="3958028"/>
              <a:chExt cx="42744" cy="365760"/>
            </a:xfrm>
          </p:grpSpPr>
          <p:sp>
            <p:nvSpPr>
              <p:cNvPr id="843" name="Line 398">
                <a:extLst>
                  <a:ext uri="{FF2B5EF4-FFF2-40B4-BE49-F238E27FC236}">
                    <a16:creationId xmlns:a16="http://schemas.microsoft.com/office/drawing/2014/main" id="{A6E5B941-6F60-D927-84C9-E08086056D61}"/>
                  </a:ext>
                </a:extLst>
              </p:cNvPr>
              <p:cNvSpPr>
                <a:spLocks noChangeShapeType="1"/>
              </p:cNvSpPr>
              <p:nvPr/>
            </p:nvSpPr>
            <p:spPr bwMode="auto">
              <a:xfrm flipV="1">
                <a:off x="1471173" y="3958040"/>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44" name="Line 400">
                <a:extLst>
                  <a:ext uri="{FF2B5EF4-FFF2-40B4-BE49-F238E27FC236}">
                    <a16:creationId xmlns:a16="http://schemas.microsoft.com/office/drawing/2014/main" id="{A826E7CD-CF29-D5CF-0744-3046451EAD69}"/>
                  </a:ext>
                </a:extLst>
              </p:cNvPr>
              <p:cNvSpPr>
                <a:spLocks noChangeShapeType="1"/>
              </p:cNvSpPr>
              <p:nvPr/>
            </p:nvSpPr>
            <p:spPr bwMode="auto">
              <a:xfrm flipV="1">
                <a:off x="1492545" y="3958028"/>
                <a:ext cx="0" cy="36576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45" name="Line 398">
                <a:extLst>
                  <a:ext uri="{FF2B5EF4-FFF2-40B4-BE49-F238E27FC236}">
                    <a16:creationId xmlns:a16="http://schemas.microsoft.com/office/drawing/2014/main" id="{218239F3-A7FA-9D6E-1FB0-1C56ED643734}"/>
                  </a:ext>
                </a:extLst>
              </p:cNvPr>
              <p:cNvSpPr>
                <a:spLocks noChangeShapeType="1"/>
              </p:cNvSpPr>
              <p:nvPr/>
            </p:nvSpPr>
            <p:spPr bwMode="auto">
              <a:xfrm flipV="1">
                <a:off x="1471173" y="4323788"/>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sp>
          <p:nvSpPr>
            <p:cNvPr id="31" name="Line 284">
              <a:extLst>
                <a:ext uri="{FF2B5EF4-FFF2-40B4-BE49-F238E27FC236}">
                  <a16:creationId xmlns:a16="http://schemas.microsoft.com/office/drawing/2014/main" id="{686B7B8C-97C7-0443-A8A1-3EC0C4680523}"/>
                </a:ext>
              </a:extLst>
            </p:cNvPr>
            <p:cNvSpPr>
              <a:spLocks noChangeShapeType="1"/>
            </p:cNvSpPr>
            <p:nvPr/>
          </p:nvSpPr>
          <p:spPr bwMode="auto">
            <a:xfrm>
              <a:off x="1347331" y="4010676"/>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3" name="Line 286">
              <a:extLst>
                <a:ext uri="{FF2B5EF4-FFF2-40B4-BE49-F238E27FC236}">
                  <a16:creationId xmlns:a16="http://schemas.microsoft.com/office/drawing/2014/main" id="{AAF35E9B-3773-D6EC-62B8-43B36B36772F}"/>
                </a:ext>
              </a:extLst>
            </p:cNvPr>
            <p:cNvSpPr>
              <a:spLocks noChangeShapeType="1"/>
            </p:cNvSpPr>
            <p:nvPr/>
          </p:nvSpPr>
          <p:spPr bwMode="auto">
            <a:xfrm>
              <a:off x="1347331" y="4631193"/>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5" name="Line 288">
              <a:extLst>
                <a:ext uri="{FF2B5EF4-FFF2-40B4-BE49-F238E27FC236}">
                  <a16:creationId xmlns:a16="http://schemas.microsoft.com/office/drawing/2014/main" id="{030F5B79-BF2C-D290-3047-23884125EE05}"/>
                </a:ext>
              </a:extLst>
            </p:cNvPr>
            <p:cNvSpPr>
              <a:spLocks noChangeShapeType="1"/>
            </p:cNvSpPr>
            <p:nvPr/>
          </p:nvSpPr>
          <p:spPr bwMode="auto">
            <a:xfrm>
              <a:off x="1347331" y="5253184"/>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6" name="Line 289">
              <a:extLst>
                <a:ext uri="{FF2B5EF4-FFF2-40B4-BE49-F238E27FC236}">
                  <a16:creationId xmlns:a16="http://schemas.microsoft.com/office/drawing/2014/main" id="{B89EA3E8-8559-2C80-E78A-C1A8D9E06B21}"/>
                </a:ext>
              </a:extLst>
            </p:cNvPr>
            <p:cNvSpPr>
              <a:spLocks noChangeShapeType="1"/>
            </p:cNvSpPr>
            <p:nvPr/>
          </p:nvSpPr>
          <p:spPr bwMode="auto">
            <a:xfrm>
              <a:off x="1390075" y="5253184"/>
              <a:ext cx="2269826"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7" name="Line 290">
              <a:extLst>
                <a:ext uri="{FF2B5EF4-FFF2-40B4-BE49-F238E27FC236}">
                  <a16:creationId xmlns:a16="http://schemas.microsoft.com/office/drawing/2014/main" id="{E4AA3C37-E3ED-A6AD-6607-93C7335C0A98}"/>
                </a:ext>
              </a:extLst>
            </p:cNvPr>
            <p:cNvSpPr>
              <a:spLocks noChangeShapeType="1"/>
            </p:cNvSpPr>
            <p:nvPr/>
          </p:nvSpPr>
          <p:spPr bwMode="auto">
            <a:xfrm>
              <a:off x="7172234"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8" name="Line 291">
              <a:extLst>
                <a:ext uri="{FF2B5EF4-FFF2-40B4-BE49-F238E27FC236}">
                  <a16:creationId xmlns:a16="http://schemas.microsoft.com/office/drawing/2014/main" id="{286D534F-53DA-671B-C5F3-3EDD2B0B612C}"/>
                </a:ext>
              </a:extLst>
            </p:cNvPr>
            <p:cNvSpPr>
              <a:spLocks noChangeShapeType="1"/>
            </p:cNvSpPr>
            <p:nvPr/>
          </p:nvSpPr>
          <p:spPr bwMode="auto">
            <a:xfrm>
              <a:off x="6867135"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39" name="Line 292">
              <a:extLst>
                <a:ext uri="{FF2B5EF4-FFF2-40B4-BE49-F238E27FC236}">
                  <a16:creationId xmlns:a16="http://schemas.microsoft.com/office/drawing/2014/main" id="{1E78B9B7-694A-A29D-2B2A-516F4C3F9083}"/>
                </a:ext>
              </a:extLst>
            </p:cNvPr>
            <p:cNvSpPr>
              <a:spLocks noChangeShapeType="1"/>
            </p:cNvSpPr>
            <p:nvPr/>
          </p:nvSpPr>
          <p:spPr bwMode="auto">
            <a:xfrm>
              <a:off x="6563509"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0" name="Line 293">
              <a:extLst>
                <a:ext uri="{FF2B5EF4-FFF2-40B4-BE49-F238E27FC236}">
                  <a16:creationId xmlns:a16="http://schemas.microsoft.com/office/drawing/2014/main" id="{7923AD62-BD52-8DAD-8224-32F6E355F130}"/>
                </a:ext>
              </a:extLst>
            </p:cNvPr>
            <p:cNvSpPr>
              <a:spLocks noChangeShapeType="1"/>
            </p:cNvSpPr>
            <p:nvPr/>
          </p:nvSpPr>
          <p:spPr bwMode="auto">
            <a:xfrm>
              <a:off x="6259883"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1" name="Line 294">
              <a:extLst>
                <a:ext uri="{FF2B5EF4-FFF2-40B4-BE49-F238E27FC236}">
                  <a16:creationId xmlns:a16="http://schemas.microsoft.com/office/drawing/2014/main" id="{34D7F784-B14C-7FBA-C6FD-FA847ECB6242}"/>
                </a:ext>
              </a:extLst>
            </p:cNvPr>
            <p:cNvSpPr>
              <a:spLocks noChangeShapeType="1"/>
            </p:cNvSpPr>
            <p:nvPr/>
          </p:nvSpPr>
          <p:spPr bwMode="auto">
            <a:xfrm>
              <a:off x="5954782"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2" name="Line 295">
              <a:extLst>
                <a:ext uri="{FF2B5EF4-FFF2-40B4-BE49-F238E27FC236}">
                  <a16:creationId xmlns:a16="http://schemas.microsoft.com/office/drawing/2014/main" id="{EF3553F6-9E73-462B-A98E-F6577B9747A0}"/>
                </a:ext>
              </a:extLst>
            </p:cNvPr>
            <p:cNvSpPr>
              <a:spLocks noChangeShapeType="1"/>
            </p:cNvSpPr>
            <p:nvPr/>
          </p:nvSpPr>
          <p:spPr bwMode="auto">
            <a:xfrm>
              <a:off x="5651156"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 name="Line 296">
              <a:extLst>
                <a:ext uri="{FF2B5EF4-FFF2-40B4-BE49-F238E27FC236}">
                  <a16:creationId xmlns:a16="http://schemas.microsoft.com/office/drawing/2014/main" id="{3DBBF988-6A0B-DD8F-529C-A44F6CB2DBC2}"/>
                </a:ext>
              </a:extLst>
            </p:cNvPr>
            <p:cNvSpPr>
              <a:spLocks noChangeShapeType="1"/>
            </p:cNvSpPr>
            <p:nvPr/>
          </p:nvSpPr>
          <p:spPr bwMode="auto">
            <a:xfrm>
              <a:off x="5347530"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 name="Line 297">
              <a:extLst>
                <a:ext uri="{FF2B5EF4-FFF2-40B4-BE49-F238E27FC236}">
                  <a16:creationId xmlns:a16="http://schemas.microsoft.com/office/drawing/2014/main" id="{AE5FDD93-E021-EF72-AB72-E282F70650C4}"/>
                </a:ext>
              </a:extLst>
            </p:cNvPr>
            <p:cNvSpPr>
              <a:spLocks noChangeShapeType="1"/>
            </p:cNvSpPr>
            <p:nvPr/>
          </p:nvSpPr>
          <p:spPr bwMode="auto">
            <a:xfrm>
              <a:off x="5042431"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 name="Line 298">
              <a:extLst>
                <a:ext uri="{FF2B5EF4-FFF2-40B4-BE49-F238E27FC236}">
                  <a16:creationId xmlns:a16="http://schemas.microsoft.com/office/drawing/2014/main" id="{E832BD4A-264E-4BD0-CDA5-F2C19533E1EB}"/>
                </a:ext>
              </a:extLst>
            </p:cNvPr>
            <p:cNvSpPr>
              <a:spLocks noChangeShapeType="1"/>
            </p:cNvSpPr>
            <p:nvPr/>
          </p:nvSpPr>
          <p:spPr bwMode="auto">
            <a:xfrm>
              <a:off x="4738804"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 name="Line 299">
              <a:extLst>
                <a:ext uri="{FF2B5EF4-FFF2-40B4-BE49-F238E27FC236}">
                  <a16:creationId xmlns:a16="http://schemas.microsoft.com/office/drawing/2014/main" id="{7DBEC11F-36B6-5D35-6357-75B98AEEA531}"/>
                </a:ext>
              </a:extLst>
            </p:cNvPr>
            <p:cNvSpPr>
              <a:spLocks noChangeShapeType="1"/>
            </p:cNvSpPr>
            <p:nvPr/>
          </p:nvSpPr>
          <p:spPr bwMode="auto">
            <a:xfrm>
              <a:off x="4435178"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 name="Line 300">
              <a:extLst>
                <a:ext uri="{FF2B5EF4-FFF2-40B4-BE49-F238E27FC236}">
                  <a16:creationId xmlns:a16="http://schemas.microsoft.com/office/drawing/2014/main" id="{5473F005-9305-D5D4-5FB1-5384A3271A43}"/>
                </a:ext>
              </a:extLst>
            </p:cNvPr>
            <p:cNvSpPr>
              <a:spLocks noChangeShapeType="1"/>
            </p:cNvSpPr>
            <p:nvPr/>
          </p:nvSpPr>
          <p:spPr bwMode="auto">
            <a:xfrm>
              <a:off x="4130078"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 name="Line 301">
              <a:extLst>
                <a:ext uri="{FF2B5EF4-FFF2-40B4-BE49-F238E27FC236}">
                  <a16:creationId xmlns:a16="http://schemas.microsoft.com/office/drawing/2014/main" id="{B0C901A2-F0AC-9EF5-83C1-AE1AEA2B11F3}"/>
                </a:ext>
              </a:extLst>
            </p:cNvPr>
            <p:cNvSpPr>
              <a:spLocks noChangeShapeType="1"/>
            </p:cNvSpPr>
            <p:nvPr/>
          </p:nvSpPr>
          <p:spPr bwMode="auto">
            <a:xfrm>
              <a:off x="3522826"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 name="Line 302">
              <a:extLst>
                <a:ext uri="{FF2B5EF4-FFF2-40B4-BE49-F238E27FC236}">
                  <a16:creationId xmlns:a16="http://schemas.microsoft.com/office/drawing/2014/main" id="{6A0516D0-0FD0-3740-8C1A-90592225331B}"/>
                </a:ext>
              </a:extLst>
            </p:cNvPr>
            <p:cNvSpPr>
              <a:spLocks noChangeShapeType="1"/>
            </p:cNvSpPr>
            <p:nvPr/>
          </p:nvSpPr>
          <p:spPr bwMode="auto">
            <a:xfrm>
              <a:off x="3217726"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0" name="Line 303">
              <a:extLst>
                <a:ext uri="{FF2B5EF4-FFF2-40B4-BE49-F238E27FC236}">
                  <a16:creationId xmlns:a16="http://schemas.microsoft.com/office/drawing/2014/main" id="{C39D72F8-B993-2982-F5B3-7B9A08A539EE}"/>
                </a:ext>
              </a:extLst>
            </p:cNvPr>
            <p:cNvSpPr>
              <a:spLocks noChangeShapeType="1"/>
            </p:cNvSpPr>
            <p:nvPr/>
          </p:nvSpPr>
          <p:spPr bwMode="auto">
            <a:xfrm>
              <a:off x="2914100"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1" name="Line 304">
              <a:extLst>
                <a:ext uri="{FF2B5EF4-FFF2-40B4-BE49-F238E27FC236}">
                  <a16:creationId xmlns:a16="http://schemas.microsoft.com/office/drawing/2014/main" id="{CCA9BB89-94BA-9945-6CE0-5CBD70D17CC3}"/>
                </a:ext>
              </a:extLst>
            </p:cNvPr>
            <p:cNvSpPr>
              <a:spLocks noChangeShapeType="1"/>
            </p:cNvSpPr>
            <p:nvPr/>
          </p:nvSpPr>
          <p:spPr bwMode="auto">
            <a:xfrm>
              <a:off x="2610474"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2" name="Line 305">
              <a:extLst>
                <a:ext uri="{FF2B5EF4-FFF2-40B4-BE49-F238E27FC236}">
                  <a16:creationId xmlns:a16="http://schemas.microsoft.com/office/drawing/2014/main" id="{BF7BD1F6-AD98-BF0B-4532-FA1BC1F1B017}"/>
                </a:ext>
              </a:extLst>
            </p:cNvPr>
            <p:cNvSpPr>
              <a:spLocks noChangeShapeType="1"/>
            </p:cNvSpPr>
            <p:nvPr/>
          </p:nvSpPr>
          <p:spPr bwMode="auto">
            <a:xfrm>
              <a:off x="2302426"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3" name="Line 306">
              <a:extLst>
                <a:ext uri="{FF2B5EF4-FFF2-40B4-BE49-F238E27FC236}">
                  <a16:creationId xmlns:a16="http://schemas.microsoft.com/office/drawing/2014/main" id="{715B099D-7E26-9445-5993-E439533E7467}"/>
                </a:ext>
              </a:extLst>
            </p:cNvPr>
            <p:cNvSpPr>
              <a:spLocks noChangeShapeType="1"/>
            </p:cNvSpPr>
            <p:nvPr/>
          </p:nvSpPr>
          <p:spPr bwMode="auto">
            <a:xfrm>
              <a:off x="2001748"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 name="Line 307">
              <a:extLst>
                <a:ext uri="{FF2B5EF4-FFF2-40B4-BE49-F238E27FC236}">
                  <a16:creationId xmlns:a16="http://schemas.microsoft.com/office/drawing/2014/main" id="{EB48CAC3-57FE-D186-6434-306D97AF92F2}"/>
                </a:ext>
              </a:extLst>
            </p:cNvPr>
            <p:cNvSpPr>
              <a:spLocks noChangeShapeType="1"/>
            </p:cNvSpPr>
            <p:nvPr/>
          </p:nvSpPr>
          <p:spPr bwMode="auto">
            <a:xfrm>
              <a:off x="1696648"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 name="Line 308">
              <a:extLst>
                <a:ext uri="{FF2B5EF4-FFF2-40B4-BE49-F238E27FC236}">
                  <a16:creationId xmlns:a16="http://schemas.microsoft.com/office/drawing/2014/main" id="{CB3EF0AD-9176-7E42-E820-06080AC720A1}"/>
                </a:ext>
              </a:extLst>
            </p:cNvPr>
            <p:cNvSpPr>
              <a:spLocks noChangeShapeType="1"/>
            </p:cNvSpPr>
            <p:nvPr/>
          </p:nvSpPr>
          <p:spPr bwMode="auto">
            <a:xfrm>
              <a:off x="1390075" y="5253184"/>
              <a:ext cx="0" cy="35374"/>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 name="Line 313">
              <a:extLst>
                <a:ext uri="{FF2B5EF4-FFF2-40B4-BE49-F238E27FC236}">
                  <a16:creationId xmlns:a16="http://schemas.microsoft.com/office/drawing/2014/main" id="{D5964803-50BF-2835-68D1-A3916187D6B2}"/>
                </a:ext>
              </a:extLst>
            </p:cNvPr>
            <p:cNvSpPr>
              <a:spLocks noChangeShapeType="1"/>
            </p:cNvSpPr>
            <p:nvPr/>
          </p:nvSpPr>
          <p:spPr bwMode="auto">
            <a:xfrm>
              <a:off x="1419553" y="2492546"/>
              <a:ext cx="45692"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 name="Line 314">
              <a:extLst>
                <a:ext uri="{FF2B5EF4-FFF2-40B4-BE49-F238E27FC236}">
                  <a16:creationId xmlns:a16="http://schemas.microsoft.com/office/drawing/2014/main" id="{359167B2-CEA5-A701-89C2-A7061975B0F4}"/>
                </a:ext>
              </a:extLst>
            </p:cNvPr>
            <p:cNvSpPr>
              <a:spLocks noChangeShapeType="1"/>
            </p:cNvSpPr>
            <p:nvPr/>
          </p:nvSpPr>
          <p:spPr bwMode="auto">
            <a:xfrm>
              <a:off x="1419553" y="2552977"/>
              <a:ext cx="45692"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8" name="Line 315">
              <a:extLst>
                <a:ext uri="{FF2B5EF4-FFF2-40B4-BE49-F238E27FC236}">
                  <a16:creationId xmlns:a16="http://schemas.microsoft.com/office/drawing/2014/main" id="{86DA3148-44DC-AA51-6450-268A2030CB1F}"/>
                </a:ext>
              </a:extLst>
            </p:cNvPr>
            <p:cNvSpPr>
              <a:spLocks noChangeShapeType="1"/>
            </p:cNvSpPr>
            <p:nvPr/>
          </p:nvSpPr>
          <p:spPr bwMode="auto">
            <a:xfrm flipV="1">
              <a:off x="1441661" y="2492546"/>
              <a:ext cx="0" cy="30953"/>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9" name="Line 316">
              <a:extLst>
                <a:ext uri="{FF2B5EF4-FFF2-40B4-BE49-F238E27FC236}">
                  <a16:creationId xmlns:a16="http://schemas.microsoft.com/office/drawing/2014/main" id="{D3DC2766-9863-5C35-4DBA-621BEE24E53A}"/>
                </a:ext>
              </a:extLst>
            </p:cNvPr>
            <p:cNvSpPr>
              <a:spLocks noChangeShapeType="1"/>
            </p:cNvSpPr>
            <p:nvPr/>
          </p:nvSpPr>
          <p:spPr bwMode="auto">
            <a:xfrm>
              <a:off x="1441661" y="2523499"/>
              <a:ext cx="0" cy="29478"/>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60" name="Line 317">
              <a:extLst>
                <a:ext uri="{FF2B5EF4-FFF2-40B4-BE49-F238E27FC236}">
                  <a16:creationId xmlns:a16="http://schemas.microsoft.com/office/drawing/2014/main" id="{DC8125B5-4071-F8F3-8F75-E72A77C44D97}"/>
                </a:ext>
              </a:extLst>
            </p:cNvPr>
            <p:cNvSpPr>
              <a:spLocks noChangeShapeType="1"/>
            </p:cNvSpPr>
            <p:nvPr/>
          </p:nvSpPr>
          <p:spPr bwMode="auto">
            <a:xfrm>
              <a:off x="1522727" y="2492546"/>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61" name="Line 318">
              <a:extLst>
                <a:ext uri="{FF2B5EF4-FFF2-40B4-BE49-F238E27FC236}">
                  <a16:creationId xmlns:a16="http://schemas.microsoft.com/office/drawing/2014/main" id="{B2E7A305-1DF3-F789-E8E4-65D73D818136}"/>
                </a:ext>
              </a:extLst>
            </p:cNvPr>
            <p:cNvSpPr>
              <a:spLocks noChangeShapeType="1"/>
            </p:cNvSpPr>
            <p:nvPr/>
          </p:nvSpPr>
          <p:spPr bwMode="auto">
            <a:xfrm>
              <a:off x="1522727" y="2552977"/>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62" name="Line 319">
              <a:extLst>
                <a:ext uri="{FF2B5EF4-FFF2-40B4-BE49-F238E27FC236}">
                  <a16:creationId xmlns:a16="http://schemas.microsoft.com/office/drawing/2014/main" id="{F9551B90-EC8E-0B77-5C94-B7221845C24B}"/>
                </a:ext>
              </a:extLst>
            </p:cNvPr>
            <p:cNvSpPr>
              <a:spLocks noChangeShapeType="1"/>
            </p:cNvSpPr>
            <p:nvPr/>
          </p:nvSpPr>
          <p:spPr bwMode="auto">
            <a:xfrm flipV="1">
              <a:off x="1541887" y="2492546"/>
              <a:ext cx="0" cy="30953"/>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63" name="Line 320">
              <a:extLst>
                <a:ext uri="{FF2B5EF4-FFF2-40B4-BE49-F238E27FC236}">
                  <a16:creationId xmlns:a16="http://schemas.microsoft.com/office/drawing/2014/main" id="{D3C2A386-98B5-3013-57D7-C549A86F4F63}"/>
                </a:ext>
              </a:extLst>
            </p:cNvPr>
            <p:cNvSpPr>
              <a:spLocks noChangeShapeType="1"/>
            </p:cNvSpPr>
            <p:nvPr/>
          </p:nvSpPr>
          <p:spPr bwMode="auto">
            <a:xfrm>
              <a:off x="1541887" y="2523499"/>
              <a:ext cx="0" cy="29478"/>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8" name="Line 321">
              <a:extLst>
                <a:ext uri="{FF2B5EF4-FFF2-40B4-BE49-F238E27FC236}">
                  <a16:creationId xmlns:a16="http://schemas.microsoft.com/office/drawing/2014/main" id="{2B07B3BD-C2BC-6880-FD2F-487052C91A08}"/>
                </a:ext>
              </a:extLst>
            </p:cNvPr>
            <p:cNvSpPr>
              <a:spLocks noChangeShapeType="1"/>
            </p:cNvSpPr>
            <p:nvPr/>
          </p:nvSpPr>
          <p:spPr bwMode="auto">
            <a:xfrm>
              <a:off x="1674539" y="2460120"/>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9" name="Line 322">
              <a:extLst>
                <a:ext uri="{FF2B5EF4-FFF2-40B4-BE49-F238E27FC236}">
                  <a16:creationId xmlns:a16="http://schemas.microsoft.com/office/drawing/2014/main" id="{281BCB15-219E-452C-632D-723610178C47}"/>
                </a:ext>
              </a:extLst>
            </p:cNvPr>
            <p:cNvSpPr>
              <a:spLocks noChangeShapeType="1"/>
            </p:cNvSpPr>
            <p:nvPr/>
          </p:nvSpPr>
          <p:spPr bwMode="auto">
            <a:xfrm>
              <a:off x="1674539" y="2523499"/>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0" name="Line 323">
              <a:extLst>
                <a:ext uri="{FF2B5EF4-FFF2-40B4-BE49-F238E27FC236}">
                  <a16:creationId xmlns:a16="http://schemas.microsoft.com/office/drawing/2014/main" id="{5D5ED11B-4AB0-6587-BBC7-770E7EFA1B51}"/>
                </a:ext>
              </a:extLst>
            </p:cNvPr>
            <p:cNvSpPr>
              <a:spLocks noChangeShapeType="1"/>
            </p:cNvSpPr>
            <p:nvPr/>
          </p:nvSpPr>
          <p:spPr bwMode="auto">
            <a:xfrm flipV="1">
              <a:off x="1696648" y="2460120"/>
              <a:ext cx="0" cy="32426"/>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1" name="Line 324">
              <a:extLst>
                <a:ext uri="{FF2B5EF4-FFF2-40B4-BE49-F238E27FC236}">
                  <a16:creationId xmlns:a16="http://schemas.microsoft.com/office/drawing/2014/main" id="{BC463066-2C3C-1D97-609B-44831022604E}"/>
                </a:ext>
              </a:extLst>
            </p:cNvPr>
            <p:cNvSpPr>
              <a:spLocks noChangeShapeType="1"/>
            </p:cNvSpPr>
            <p:nvPr/>
          </p:nvSpPr>
          <p:spPr bwMode="auto">
            <a:xfrm>
              <a:off x="1696648" y="2492546"/>
              <a:ext cx="0" cy="30953"/>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2" name="Line 325">
              <a:extLst>
                <a:ext uri="{FF2B5EF4-FFF2-40B4-BE49-F238E27FC236}">
                  <a16:creationId xmlns:a16="http://schemas.microsoft.com/office/drawing/2014/main" id="{107D44B8-B89F-152C-6123-4CC584295DE7}"/>
                </a:ext>
              </a:extLst>
            </p:cNvPr>
            <p:cNvSpPr>
              <a:spLocks noChangeShapeType="1"/>
            </p:cNvSpPr>
            <p:nvPr/>
          </p:nvSpPr>
          <p:spPr bwMode="auto">
            <a:xfrm>
              <a:off x="1978165" y="2460120"/>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3" name="Line 326">
              <a:extLst>
                <a:ext uri="{FF2B5EF4-FFF2-40B4-BE49-F238E27FC236}">
                  <a16:creationId xmlns:a16="http://schemas.microsoft.com/office/drawing/2014/main" id="{4C74FADD-81F2-7449-F329-F617B1A13F10}"/>
                </a:ext>
              </a:extLst>
            </p:cNvPr>
            <p:cNvSpPr>
              <a:spLocks noChangeShapeType="1"/>
            </p:cNvSpPr>
            <p:nvPr/>
          </p:nvSpPr>
          <p:spPr bwMode="auto">
            <a:xfrm>
              <a:off x="1978165" y="2523499"/>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4" name="Line 327">
              <a:extLst>
                <a:ext uri="{FF2B5EF4-FFF2-40B4-BE49-F238E27FC236}">
                  <a16:creationId xmlns:a16="http://schemas.microsoft.com/office/drawing/2014/main" id="{7A073F59-72ED-8271-E523-0FA99E28C9B5}"/>
                </a:ext>
              </a:extLst>
            </p:cNvPr>
            <p:cNvSpPr>
              <a:spLocks noChangeShapeType="1"/>
            </p:cNvSpPr>
            <p:nvPr/>
          </p:nvSpPr>
          <p:spPr bwMode="auto">
            <a:xfrm flipV="1">
              <a:off x="2001748" y="2460120"/>
              <a:ext cx="0" cy="32426"/>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5" name="Line 328">
              <a:extLst>
                <a:ext uri="{FF2B5EF4-FFF2-40B4-BE49-F238E27FC236}">
                  <a16:creationId xmlns:a16="http://schemas.microsoft.com/office/drawing/2014/main" id="{713C15C2-077B-B318-A103-9E9CE818AE27}"/>
                </a:ext>
              </a:extLst>
            </p:cNvPr>
            <p:cNvSpPr>
              <a:spLocks noChangeShapeType="1"/>
            </p:cNvSpPr>
            <p:nvPr/>
          </p:nvSpPr>
          <p:spPr bwMode="auto">
            <a:xfrm>
              <a:off x="2001748" y="2492546"/>
              <a:ext cx="0" cy="30953"/>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6" name="Line 329">
              <a:extLst>
                <a:ext uri="{FF2B5EF4-FFF2-40B4-BE49-F238E27FC236}">
                  <a16:creationId xmlns:a16="http://schemas.microsoft.com/office/drawing/2014/main" id="{9A7BA7C2-BDE2-E76D-9D4D-BF6EE5D9D8AA}"/>
                </a:ext>
              </a:extLst>
            </p:cNvPr>
            <p:cNvSpPr>
              <a:spLocks noChangeShapeType="1"/>
            </p:cNvSpPr>
            <p:nvPr/>
          </p:nvSpPr>
          <p:spPr bwMode="auto">
            <a:xfrm>
              <a:off x="2283266" y="2460120"/>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7" name="Line 330">
              <a:extLst>
                <a:ext uri="{FF2B5EF4-FFF2-40B4-BE49-F238E27FC236}">
                  <a16:creationId xmlns:a16="http://schemas.microsoft.com/office/drawing/2014/main" id="{740329C1-B447-318E-00A6-EA31E1FDBF3D}"/>
                </a:ext>
              </a:extLst>
            </p:cNvPr>
            <p:cNvSpPr>
              <a:spLocks noChangeShapeType="1"/>
            </p:cNvSpPr>
            <p:nvPr/>
          </p:nvSpPr>
          <p:spPr bwMode="auto">
            <a:xfrm>
              <a:off x="2283266" y="2523499"/>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8" name="Line 331">
              <a:extLst>
                <a:ext uri="{FF2B5EF4-FFF2-40B4-BE49-F238E27FC236}">
                  <a16:creationId xmlns:a16="http://schemas.microsoft.com/office/drawing/2014/main" id="{565D7D32-C6DA-4174-08A5-A24B2BA9C25A}"/>
                </a:ext>
              </a:extLst>
            </p:cNvPr>
            <p:cNvSpPr>
              <a:spLocks noChangeShapeType="1"/>
            </p:cNvSpPr>
            <p:nvPr/>
          </p:nvSpPr>
          <p:spPr bwMode="auto">
            <a:xfrm flipV="1">
              <a:off x="2302426" y="2460120"/>
              <a:ext cx="0" cy="32426"/>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59" name="Line 332">
              <a:extLst>
                <a:ext uri="{FF2B5EF4-FFF2-40B4-BE49-F238E27FC236}">
                  <a16:creationId xmlns:a16="http://schemas.microsoft.com/office/drawing/2014/main" id="{5D8A4414-0021-E0DA-E5D3-7EBD543349B6}"/>
                </a:ext>
              </a:extLst>
            </p:cNvPr>
            <p:cNvSpPr>
              <a:spLocks noChangeShapeType="1"/>
            </p:cNvSpPr>
            <p:nvPr/>
          </p:nvSpPr>
          <p:spPr bwMode="auto">
            <a:xfrm>
              <a:off x="2302426" y="2492546"/>
              <a:ext cx="0" cy="30953"/>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0" name="Line 333">
              <a:extLst>
                <a:ext uri="{FF2B5EF4-FFF2-40B4-BE49-F238E27FC236}">
                  <a16:creationId xmlns:a16="http://schemas.microsoft.com/office/drawing/2014/main" id="{6781D945-525A-753B-A372-1975274ECC73}"/>
                </a:ext>
              </a:extLst>
            </p:cNvPr>
            <p:cNvSpPr>
              <a:spLocks noChangeShapeType="1"/>
            </p:cNvSpPr>
            <p:nvPr/>
          </p:nvSpPr>
          <p:spPr bwMode="auto">
            <a:xfrm>
              <a:off x="2586892" y="2460120"/>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1" name="Line 334">
              <a:extLst>
                <a:ext uri="{FF2B5EF4-FFF2-40B4-BE49-F238E27FC236}">
                  <a16:creationId xmlns:a16="http://schemas.microsoft.com/office/drawing/2014/main" id="{A4D31317-2D26-3882-1AED-D6F42E1B480F}"/>
                </a:ext>
              </a:extLst>
            </p:cNvPr>
            <p:cNvSpPr>
              <a:spLocks noChangeShapeType="1"/>
            </p:cNvSpPr>
            <p:nvPr/>
          </p:nvSpPr>
          <p:spPr bwMode="auto">
            <a:xfrm>
              <a:off x="2586892" y="2523499"/>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2" name="Line 335">
              <a:extLst>
                <a:ext uri="{FF2B5EF4-FFF2-40B4-BE49-F238E27FC236}">
                  <a16:creationId xmlns:a16="http://schemas.microsoft.com/office/drawing/2014/main" id="{886A5425-B00B-92BC-0E40-430C61C57070}"/>
                </a:ext>
              </a:extLst>
            </p:cNvPr>
            <p:cNvSpPr>
              <a:spLocks noChangeShapeType="1"/>
            </p:cNvSpPr>
            <p:nvPr/>
          </p:nvSpPr>
          <p:spPr bwMode="auto">
            <a:xfrm flipV="1">
              <a:off x="2610474" y="2460120"/>
              <a:ext cx="0" cy="32426"/>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3" name="Line 336">
              <a:extLst>
                <a:ext uri="{FF2B5EF4-FFF2-40B4-BE49-F238E27FC236}">
                  <a16:creationId xmlns:a16="http://schemas.microsoft.com/office/drawing/2014/main" id="{3A24B305-6AD1-A4DD-D492-7B0EA76CF2D3}"/>
                </a:ext>
              </a:extLst>
            </p:cNvPr>
            <p:cNvSpPr>
              <a:spLocks noChangeShapeType="1"/>
            </p:cNvSpPr>
            <p:nvPr/>
          </p:nvSpPr>
          <p:spPr bwMode="auto">
            <a:xfrm>
              <a:off x="2610474" y="2492546"/>
              <a:ext cx="0" cy="30953"/>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4" name="Line 337">
              <a:extLst>
                <a:ext uri="{FF2B5EF4-FFF2-40B4-BE49-F238E27FC236}">
                  <a16:creationId xmlns:a16="http://schemas.microsoft.com/office/drawing/2014/main" id="{648EC549-B23F-2087-185C-7A0E8AC52614}"/>
                </a:ext>
              </a:extLst>
            </p:cNvPr>
            <p:cNvSpPr>
              <a:spLocks noChangeShapeType="1"/>
            </p:cNvSpPr>
            <p:nvPr/>
          </p:nvSpPr>
          <p:spPr bwMode="auto">
            <a:xfrm>
              <a:off x="2890518" y="2460120"/>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5" name="Line 338">
              <a:extLst>
                <a:ext uri="{FF2B5EF4-FFF2-40B4-BE49-F238E27FC236}">
                  <a16:creationId xmlns:a16="http://schemas.microsoft.com/office/drawing/2014/main" id="{0EC30A72-7381-826F-1140-CAFACBC28F03}"/>
                </a:ext>
              </a:extLst>
            </p:cNvPr>
            <p:cNvSpPr>
              <a:spLocks noChangeShapeType="1"/>
            </p:cNvSpPr>
            <p:nvPr/>
          </p:nvSpPr>
          <p:spPr bwMode="auto">
            <a:xfrm>
              <a:off x="2890518" y="2523499"/>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6" name="Line 339">
              <a:extLst>
                <a:ext uri="{FF2B5EF4-FFF2-40B4-BE49-F238E27FC236}">
                  <a16:creationId xmlns:a16="http://schemas.microsoft.com/office/drawing/2014/main" id="{B3321E78-1766-B6A3-BFF0-B0AEE3D0827E}"/>
                </a:ext>
              </a:extLst>
            </p:cNvPr>
            <p:cNvSpPr>
              <a:spLocks noChangeShapeType="1"/>
            </p:cNvSpPr>
            <p:nvPr/>
          </p:nvSpPr>
          <p:spPr bwMode="auto">
            <a:xfrm flipV="1">
              <a:off x="2914100" y="2460120"/>
              <a:ext cx="0" cy="32426"/>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7" name="Line 340">
              <a:extLst>
                <a:ext uri="{FF2B5EF4-FFF2-40B4-BE49-F238E27FC236}">
                  <a16:creationId xmlns:a16="http://schemas.microsoft.com/office/drawing/2014/main" id="{C18F3AD4-AC2A-9C63-C7B2-18C0ADAE086D}"/>
                </a:ext>
              </a:extLst>
            </p:cNvPr>
            <p:cNvSpPr>
              <a:spLocks noChangeShapeType="1"/>
            </p:cNvSpPr>
            <p:nvPr/>
          </p:nvSpPr>
          <p:spPr bwMode="auto">
            <a:xfrm>
              <a:off x="2914100" y="2492546"/>
              <a:ext cx="0" cy="30953"/>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8" name="Line 341">
              <a:extLst>
                <a:ext uri="{FF2B5EF4-FFF2-40B4-BE49-F238E27FC236}">
                  <a16:creationId xmlns:a16="http://schemas.microsoft.com/office/drawing/2014/main" id="{05D1518A-E7E3-8FF7-2E60-1AC5C2E604E0}"/>
                </a:ext>
              </a:extLst>
            </p:cNvPr>
            <p:cNvSpPr>
              <a:spLocks noChangeShapeType="1"/>
            </p:cNvSpPr>
            <p:nvPr/>
          </p:nvSpPr>
          <p:spPr bwMode="auto">
            <a:xfrm>
              <a:off x="3195617" y="2460120"/>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69" name="Line 342">
              <a:extLst>
                <a:ext uri="{FF2B5EF4-FFF2-40B4-BE49-F238E27FC236}">
                  <a16:creationId xmlns:a16="http://schemas.microsoft.com/office/drawing/2014/main" id="{628258FA-43EB-E04C-FE2D-C3684E3DFE06}"/>
                </a:ext>
              </a:extLst>
            </p:cNvPr>
            <p:cNvSpPr>
              <a:spLocks noChangeShapeType="1"/>
            </p:cNvSpPr>
            <p:nvPr/>
          </p:nvSpPr>
          <p:spPr bwMode="auto">
            <a:xfrm>
              <a:off x="3195617" y="2523499"/>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0" name="Line 343">
              <a:extLst>
                <a:ext uri="{FF2B5EF4-FFF2-40B4-BE49-F238E27FC236}">
                  <a16:creationId xmlns:a16="http://schemas.microsoft.com/office/drawing/2014/main" id="{7FFC58EB-EEDB-3F75-F83D-0E8C7C6EB321}"/>
                </a:ext>
              </a:extLst>
            </p:cNvPr>
            <p:cNvSpPr>
              <a:spLocks noChangeShapeType="1"/>
            </p:cNvSpPr>
            <p:nvPr/>
          </p:nvSpPr>
          <p:spPr bwMode="auto">
            <a:xfrm flipV="1">
              <a:off x="3217726" y="2460120"/>
              <a:ext cx="0" cy="32426"/>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1" name="Line 344">
              <a:extLst>
                <a:ext uri="{FF2B5EF4-FFF2-40B4-BE49-F238E27FC236}">
                  <a16:creationId xmlns:a16="http://schemas.microsoft.com/office/drawing/2014/main" id="{E980548D-0D50-8F06-FAB3-E59331790B53}"/>
                </a:ext>
              </a:extLst>
            </p:cNvPr>
            <p:cNvSpPr>
              <a:spLocks noChangeShapeType="1"/>
            </p:cNvSpPr>
            <p:nvPr/>
          </p:nvSpPr>
          <p:spPr bwMode="auto">
            <a:xfrm>
              <a:off x="3217726" y="2492546"/>
              <a:ext cx="0" cy="30953"/>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2" name="Line 345">
              <a:extLst>
                <a:ext uri="{FF2B5EF4-FFF2-40B4-BE49-F238E27FC236}">
                  <a16:creationId xmlns:a16="http://schemas.microsoft.com/office/drawing/2014/main" id="{8EBEF797-CD24-3D32-3C60-96EF886BECD9}"/>
                </a:ext>
              </a:extLst>
            </p:cNvPr>
            <p:cNvSpPr>
              <a:spLocks noChangeShapeType="1"/>
            </p:cNvSpPr>
            <p:nvPr/>
          </p:nvSpPr>
          <p:spPr bwMode="auto">
            <a:xfrm>
              <a:off x="3499243" y="2396742"/>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3" name="Line 346">
              <a:extLst>
                <a:ext uri="{FF2B5EF4-FFF2-40B4-BE49-F238E27FC236}">
                  <a16:creationId xmlns:a16="http://schemas.microsoft.com/office/drawing/2014/main" id="{17091202-899D-FAE2-C2CB-16C8A8CBC4EA}"/>
                </a:ext>
              </a:extLst>
            </p:cNvPr>
            <p:cNvSpPr>
              <a:spLocks noChangeShapeType="1"/>
            </p:cNvSpPr>
            <p:nvPr/>
          </p:nvSpPr>
          <p:spPr bwMode="auto">
            <a:xfrm>
              <a:off x="3499243" y="2460120"/>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4" name="Line 347">
              <a:extLst>
                <a:ext uri="{FF2B5EF4-FFF2-40B4-BE49-F238E27FC236}">
                  <a16:creationId xmlns:a16="http://schemas.microsoft.com/office/drawing/2014/main" id="{ECCE1E9A-2243-4537-E35D-830D43BD4E32}"/>
                </a:ext>
              </a:extLst>
            </p:cNvPr>
            <p:cNvSpPr>
              <a:spLocks noChangeShapeType="1"/>
            </p:cNvSpPr>
            <p:nvPr/>
          </p:nvSpPr>
          <p:spPr bwMode="auto">
            <a:xfrm flipV="1">
              <a:off x="3519954" y="2396741"/>
              <a:ext cx="2872" cy="47165"/>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5" name="Line 348">
              <a:extLst>
                <a:ext uri="{FF2B5EF4-FFF2-40B4-BE49-F238E27FC236}">
                  <a16:creationId xmlns:a16="http://schemas.microsoft.com/office/drawing/2014/main" id="{AFA4AFF0-EDD3-C24F-7032-F389D1C38D62}"/>
                </a:ext>
              </a:extLst>
            </p:cNvPr>
            <p:cNvSpPr>
              <a:spLocks noChangeShapeType="1"/>
            </p:cNvSpPr>
            <p:nvPr/>
          </p:nvSpPr>
          <p:spPr bwMode="auto">
            <a:xfrm>
              <a:off x="3522826" y="2429168"/>
              <a:ext cx="0" cy="30953"/>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6" name="Line 349">
              <a:extLst>
                <a:ext uri="{FF2B5EF4-FFF2-40B4-BE49-F238E27FC236}">
                  <a16:creationId xmlns:a16="http://schemas.microsoft.com/office/drawing/2014/main" id="{4B1C8A80-D598-A1E6-6F36-E1545A2FBC37}"/>
                </a:ext>
              </a:extLst>
            </p:cNvPr>
            <p:cNvSpPr>
              <a:spLocks noChangeShapeType="1"/>
            </p:cNvSpPr>
            <p:nvPr/>
          </p:nvSpPr>
          <p:spPr bwMode="auto">
            <a:xfrm>
              <a:off x="4044591" y="4259767"/>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7" name="Line 350">
              <a:extLst>
                <a:ext uri="{FF2B5EF4-FFF2-40B4-BE49-F238E27FC236}">
                  <a16:creationId xmlns:a16="http://schemas.microsoft.com/office/drawing/2014/main" id="{BADE1706-88B1-348D-5978-7D7CBEC76D2C}"/>
                </a:ext>
              </a:extLst>
            </p:cNvPr>
            <p:cNvSpPr>
              <a:spLocks noChangeShapeType="1"/>
            </p:cNvSpPr>
            <p:nvPr/>
          </p:nvSpPr>
          <p:spPr bwMode="auto">
            <a:xfrm>
              <a:off x="4044591" y="4320197"/>
              <a:ext cx="42744" cy="0"/>
            </a:xfrm>
            <a:prstGeom prst="line">
              <a:avLst/>
            </a:prstGeom>
            <a:noFill/>
            <a:ln w="6350">
              <a:solidFill>
                <a:srgbClr val="00316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8" name="Line 351">
              <a:extLst>
                <a:ext uri="{FF2B5EF4-FFF2-40B4-BE49-F238E27FC236}">
                  <a16:creationId xmlns:a16="http://schemas.microsoft.com/office/drawing/2014/main" id="{7F311737-2BF9-2321-A65A-583637AC1A74}"/>
                </a:ext>
              </a:extLst>
            </p:cNvPr>
            <p:cNvSpPr>
              <a:spLocks noChangeShapeType="1"/>
            </p:cNvSpPr>
            <p:nvPr/>
          </p:nvSpPr>
          <p:spPr bwMode="auto">
            <a:xfrm flipV="1">
              <a:off x="4066700" y="4259767"/>
              <a:ext cx="0" cy="29478"/>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79" name="Line 352">
              <a:extLst>
                <a:ext uri="{FF2B5EF4-FFF2-40B4-BE49-F238E27FC236}">
                  <a16:creationId xmlns:a16="http://schemas.microsoft.com/office/drawing/2014/main" id="{CB6B33E5-EBCC-C7E4-059B-7C01BFF699D8}"/>
                </a:ext>
              </a:extLst>
            </p:cNvPr>
            <p:cNvSpPr>
              <a:spLocks noChangeShapeType="1"/>
            </p:cNvSpPr>
            <p:nvPr/>
          </p:nvSpPr>
          <p:spPr bwMode="auto">
            <a:xfrm>
              <a:off x="4066700" y="4289246"/>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0" name="Line 353">
              <a:extLst>
                <a:ext uri="{FF2B5EF4-FFF2-40B4-BE49-F238E27FC236}">
                  <a16:creationId xmlns:a16="http://schemas.microsoft.com/office/drawing/2014/main" id="{54835DA1-EAF9-2015-EB61-B981E133D817}"/>
                </a:ext>
              </a:extLst>
            </p:cNvPr>
            <p:cNvSpPr>
              <a:spLocks noChangeShapeType="1"/>
            </p:cNvSpPr>
            <p:nvPr/>
          </p:nvSpPr>
          <p:spPr bwMode="auto">
            <a:xfrm>
              <a:off x="4196405" y="4259767"/>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1" name="Line 354">
              <a:extLst>
                <a:ext uri="{FF2B5EF4-FFF2-40B4-BE49-F238E27FC236}">
                  <a16:creationId xmlns:a16="http://schemas.microsoft.com/office/drawing/2014/main" id="{D5026630-9110-D523-F38A-C77FA31F6046}"/>
                </a:ext>
              </a:extLst>
            </p:cNvPr>
            <p:cNvSpPr>
              <a:spLocks noChangeShapeType="1"/>
            </p:cNvSpPr>
            <p:nvPr/>
          </p:nvSpPr>
          <p:spPr bwMode="auto">
            <a:xfrm>
              <a:off x="4196405" y="4320197"/>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2" name="Line 355">
              <a:extLst>
                <a:ext uri="{FF2B5EF4-FFF2-40B4-BE49-F238E27FC236}">
                  <a16:creationId xmlns:a16="http://schemas.microsoft.com/office/drawing/2014/main" id="{11457D86-E048-0771-14B5-13A8D5A62FC5}"/>
                </a:ext>
              </a:extLst>
            </p:cNvPr>
            <p:cNvSpPr>
              <a:spLocks noChangeShapeType="1"/>
            </p:cNvSpPr>
            <p:nvPr/>
          </p:nvSpPr>
          <p:spPr bwMode="auto">
            <a:xfrm flipV="1">
              <a:off x="4219987" y="4259767"/>
              <a:ext cx="0" cy="29478"/>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3" name="Line 356">
              <a:extLst>
                <a:ext uri="{FF2B5EF4-FFF2-40B4-BE49-F238E27FC236}">
                  <a16:creationId xmlns:a16="http://schemas.microsoft.com/office/drawing/2014/main" id="{DE3DD80F-EF4F-5801-D520-64EF4206A380}"/>
                </a:ext>
              </a:extLst>
            </p:cNvPr>
            <p:cNvSpPr>
              <a:spLocks noChangeShapeType="1"/>
            </p:cNvSpPr>
            <p:nvPr/>
          </p:nvSpPr>
          <p:spPr bwMode="auto">
            <a:xfrm>
              <a:off x="4219987" y="4289246"/>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4" name="Line 357">
              <a:extLst>
                <a:ext uri="{FF2B5EF4-FFF2-40B4-BE49-F238E27FC236}">
                  <a16:creationId xmlns:a16="http://schemas.microsoft.com/office/drawing/2014/main" id="{679CE97E-B2AD-F875-5864-B2E21F9607D5}"/>
                </a:ext>
              </a:extLst>
            </p:cNvPr>
            <p:cNvSpPr>
              <a:spLocks noChangeShapeType="1"/>
            </p:cNvSpPr>
            <p:nvPr/>
          </p:nvSpPr>
          <p:spPr bwMode="auto">
            <a:xfrm>
              <a:off x="4500031" y="4289246"/>
              <a:ext cx="44217"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5" name="Line 358">
              <a:extLst>
                <a:ext uri="{FF2B5EF4-FFF2-40B4-BE49-F238E27FC236}">
                  <a16:creationId xmlns:a16="http://schemas.microsoft.com/office/drawing/2014/main" id="{5B0C3F20-6AC6-6363-9118-E0839C9693A7}"/>
                </a:ext>
              </a:extLst>
            </p:cNvPr>
            <p:cNvSpPr>
              <a:spLocks noChangeShapeType="1"/>
            </p:cNvSpPr>
            <p:nvPr/>
          </p:nvSpPr>
          <p:spPr bwMode="auto">
            <a:xfrm>
              <a:off x="4500031" y="4352623"/>
              <a:ext cx="44217" cy="0"/>
            </a:xfrm>
            <a:prstGeom prst="line">
              <a:avLst/>
            </a:prstGeom>
            <a:noFill/>
            <a:ln w="6350">
              <a:solidFill>
                <a:srgbClr val="057DC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6" name="Line 359">
              <a:extLst>
                <a:ext uri="{FF2B5EF4-FFF2-40B4-BE49-F238E27FC236}">
                  <a16:creationId xmlns:a16="http://schemas.microsoft.com/office/drawing/2014/main" id="{E133244A-9AD6-8674-1D76-7AF58B6891B4}"/>
                </a:ext>
              </a:extLst>
            </p:cNvPr>
            <p:cNvSpPr>
              <a:spLocks noChangeShapeType="1"/>
            </p:cNvSpPr>
            <p:nvPr/>
          </p:nvSpPr>
          <p:spPr bwMode="auto">
            <a:xfrm flipV="1">
              <a:off x="4523613" y="4289246"/>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7" name="Line 360">
              <a:extLst>
                <a:ext uri="{FF2B5EF4-FFF2-40B4-BE49-F238E27FC236}">
                  <a16:creationId xmlns:a16="http://schemas.microsoft.com/office/drawing/2014/main" id="{F8F41652-7AC5-C875-5EC2-F87928C7835A}"/>
                </a:ext>
              </a:extLst>
            </p:cNvPr>
            <p:cNvSpPr>
              <a:spLocks noChangeShapeType="1"/>
            </p:cNvSpPr>
            <p:nvPr/>
          </p:nvSpPr>
          <p:spPr bwMode="auto">
            <a:xfrm>
              <a:off x="4523613" y="4320197"/>
              <a:ext cx="0" cy="32426"/>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8" name="Line 361">
              <a:extLst>
                <a:ext uri="{FF2B5EF4-FFF2-40B4-BE49-F238E27FC236}">
                  <a16:creationId xmlns:a16="http://schemas.microsoft.com/office/drawing/2014/main" id="{C264FA37-2C07-B3C5-82F0-300FBE475EEA}"/>
                </a:ext>
              </a:extLst>
            </p:cNvPr>
            <p:cNvSpPr>
              <a:spLocks noChangeShapeType="1"/>
            </p:cNvSpPr>
            <p:nvPr/>
          </p:nvSpPr>
          <p:spPr bwMode="auto">
            <a:xfrm>
              <a:off x="4805130" y="4289246"/>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89" name="Line 362">
              <a:extLst>
                <a:ext uri="{FF2B5EF4-FFF2-40B4-BE49-F238E27FC236}">
                  <a16:creationId xmlns:a16="http://schemas.microsoft.com/office/drawing/2014/main" id="{F8A8D23E-7C07-3E5D-D599-59AD478ADF73}"/>
                </a:ext>
              </a:extLst>
            </p:cNvPr>
            <p:cNvSpPr>
              <a:spLocks noChangeShapeType="1"/>
            </p:cNvSpPr>
            <p:nvPr/>
          </p:nvSpPr>
          <p:spPr bwMode="auto">
            <a:xfrm>
              <a:off x="4805130" y="4352623"/>
              <a:ext cx="42744"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0" name="Line 363">
              <a:extLst>
                <a:ext uri="{FF2B5EF4-FFF2-40B4-BE49-F238E27FC236}">
                  <a16:creationId xmlns:a16="http://schemas.microsoft.com/office/drawing/2014/main" id="{FF372229-8024-389D-F9DB-7A5A177EEC2E}"/>
                </a:ext>
              </a:extLst>
            </p:cNvPr>
            <p:cNvSpPr>
              <a:spLocks noChangeShapeType="1"/>
            </p:cNvSpPr>
            <p:nvPr/>
          </p:nvSpPr>
          <p:spPr bwMode="auto">
            <a:xfrm flipV="1">
              <a:off x="4827239" y="4289246"/>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1" name="Line 364">
              <a:extLst>
                <a:ext uri="{FF2B5EF4-FFF2-40B4-BE49-F238E27FC236}">
                  <a16:creationId xmlns:a16="http://schemas.microsoft.com/office/drawing/2014/main" id="{748E97B6-BAE4-C1E2-C429-D2081490D093}"/>
                </a:ext>
              </a:extLst>
            </p:cNvPr>
            <p:cNvSpPr>
              <a:spLocks noChangeShapeType="1"/>
            </p:cNvSpPr>
            <p:nvPr/>
          </p:nvSpPr>
          <p:spPr bwMode="auto">
            <a:xfrm>
              <a:off x="4827239" y="4320197"/>
              <a:ext cx="0" cy="32426"/>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2" name="Line 365">
              <a:extLst>
                <a:ext uri="{FF2B5EF4-FFF2-40B4-BE49-F238E27FC236}">
                  <a16:creationId xmlns:a16="http://schemas.microsoft.com/office/drawing/2014/main" id="{C8054746-6F4B-275F-5161-D54D82BDBFAB}"/>
                </a:ext>
              </a:extLst>
            </p:cNvPr>
            <p:cNvSpPr>
              <a:spLocks noChangeShapeType="1"/>
            </p:cNvSpPr>
            <p:nvPr/>
          </p:nvSpPr>
          <p:spPr bwMode="auto">
            <a:xfrm>
              <a:off x="5108756" y="4228815"/>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3" name="Line 366">
              <a:extLst>
                <a:ext uri="{FF2B5EF4-FFF2-40B4-BE49-F238E27FC236}">
                  <a16:creationId xmlns:a16="http://schemas.microsoft.com/office/drawing/2014/main" id="{6BD2B9B9-06B9-525D-546E-20C0A7015AE2}"/>
                </a:ext>
              </a:extLst>
            </p:cNvPr>
            <p:cNvSpPr>
              <a:spLocks noChangeShapeType="1"/>
            </p:cNvSpPr>
            <p:nvPr/>
          </p:nvSpPr>
          <p:spPr bwMode="auto">
            <a:xfrm>
              <a:off x="5108756" y="4289246"/>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4" name="Line 367">
              <a:extLst>
                <a:ext uri="{FF2B5EF4-FFF2-40B4-BE49-F238E27FC236}">
                  <a16:creationId xmlns:a16="http://schemas.microsoft.com/office/drawing/2014/main" id="{9D30868A-C4F8-CD6D-60ED-1BDF6FCECCD5}"/>
                </a:ext>
              </a:extLst>
            </p:cNvPr>
            <p:cNvSpPr>
              <a:spLocks noChangeShapeType="1"/>
            </p:cNvSpPr>
            <p:nvPr/>
          </p:nvSpPr>
          <p:spPr bwMode="auto">
            <a:xfrm flipV="1">
              <a:off x="5132339" y="4228815"/>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95" name="Line 368">
              <a:extLst>
                <a:ext uri="{FF2B5EF4-FFF2-40B4-BE49-F238E27FC236}">
                  <a16:creationId xmlns:a16="http://schemas.microsoft.com/office/drawing/2014/main" id="{48789C68-2697-8920-D356-978957289411}"/>
                </a:ext>
              </a:extLst>
            </p:cNvPr>
            <p:cNvSpPr>
              <a:spLocks noChangeShapeType="1"/>
            </p:cNvSpPr>
            <p:nvPr/>
          </p:nvSpPr>
          <p:spPr bwMode="auto">
            <a:xfrm>
              <a:off x="5132339" y="4259767"/>
              <a:ext cx="0" cy="29478"/>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nvGrpSpPr>
            <p:cNvPr id="496" name="Group 495">
              <a:extLst>
                <a:ext uri="{FF2B5EF4-FFF2-40B4-BE49-F238E27FC236}">
                  <a16:creationId xmlns:a16="http://schemas.microsoft.com/office/drawing/2014/main" id="{B74736B9-EF8B-A04D-0F9C-55242209E24C}"/>
                </a:ext>
              </a:extLst>
            </p:cNvPr>
            <p:cNvGrpSpPr/>
            <p:nvPr/>
          </p:nvGrpSpPr>
          <p:grpSpPr>
            <a:xfrm>
              <a:off x="5412382" y="4228815"/>
              <a:ext cx="44217" cy="60431"/>
              <a:chOff x="5326873" y="3898615"/>
              <a:chExt cx="44217" cy="60431"/>
            </a:xfrm>
          </p:grpSpPr>
          <p:sp>
            <p:nvSpPr>
              <p:cNvPr id="839" name="Line 369">
                <a:extLst>
                  <a:ext uri="{FF2B5EF4-FFF2-40B4-BE49-F238E27FC236}">
                    <a16:creationId xmlns:a16="http://schemas.microsoft.com/office/drawing/2014/main" id="{C3042700-F24C-5D23-3A52-D6CCB00824C3}"/>
                  </a:ext>
                </a:extLst>
              </p:cNvPr>
              <p:cNvSpPr>
                <a:spLocks noChangeShapeType="1"/>
              </p:cNvSpPr>
              <p:nvPr/>
            </p:nvSpPr>
            <p:spPr bwMode="auto">
              <a:xfrm>
                <a:off x="5326873" y="3898615"/>
                <a:ext cx="44217"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40" name="Line 370">
                <a:extLst>
                  <a:ext uri="{FF2B5EF4-FFF2-40B4-BE49-F238E27FC236}">
                    <a16:creationId xmlns:a16="http://schemas.microsoft.com/office/drawing/2014/main" id="{5A8152F9-71F2-0578-3F53-678DA2BE0383}"/>
                  </a:ext>
                </a:extLst>
              </p:cNvPr>
              <p:cNvSpPr>
                <a:spLocks noChangeShapeType="1"/>
              </p:cNvSpPr>
              <p:nvPr/>
            </p:nvSpPr>
            <p:spPr bwMode="auto">
              <a:xfrm>
                <a:off x="5326873" y="3959046"/>
                <a:ext cx="44217"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41" name="Line 371">
                <a:extLst>
                  <a:ext uri="{FF2B5EF4-FFF2-40B4-BE49-F238E27FC236}">
                    <a16:creationId xmlns:a16="http://schemas.microsoft.com/office/drawing/2014/main" id="{70C3CA42-BE91-D698-C26A-7579992A307A}"/>
                  </a:ext>
                </a:extLst>
              </p:cNvPr>
              <p:cNvSpPr>
                <a:spLocks noChangeShapeType="1"/>
              </p:cNvSpPr>
              <p:nvPr/>
            </p:nvSpPr>
            <p:spPr bwMode="auto">
              <a:xfrm flipV="1">
                <a:off x="5350456" y="3898615"/>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42" name="Line 372">
                <a:extLst>
                  <a:ext uri="{FF2B5EF4-FFF2-40B4-BE49-F238E27FC236}">
                    <a16:creationId xmlns:a16="http://schemas.microsoft.com/office/drawing/2014/main" id="{2BE29166-1AA5-F3A4-B6F3-009C1F2D877B}"/>
                  </a:ext>
                </a:extLst>
              </p:cNvPr>
              <p:cNvSpPr>
                <a:spLocks noChangeShapeType="1"/>
              </p:cNvSpPr>
              <p:nvPr/>
            </p:nvSpPr>
            <p:spPr bwMode="auto">
              <a:xfrm>
                <a:off x="5350456" y="3929567"/>
                <a:ext cx="0" cy="29478"/>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97" name="Group 496">
              <a:extLst>
                <a:ext uri="{FF2B5EF4-FFF2-40B4-BE49-F238E27FC236}">
                  <a16:creationId xmlns:a16="http://schemas.microsoft.com/office/drawing/2014/main" id="{CFF7C904-C8A8-E6F6-E6EC-16971A5A0F6B}"/>
                </a:ext>
              </a:extLst>
            </p:cNvPr>
            <p:cNvGrpSpPr/>
            <p:nvPr/>
          </p:nvGrpSpPr>
          <p:grpSpPr>
            <a:xfrm>
              <a:off x="5717483" y="4274506"/>
              <a:ext cx="45692" cy="63379"/>
              <a:chOff x="5631974" y="3944306"/>
              <a:chExt cx="45692" cy="63379"/>
            </a:xfrm>
          </p:grpSpPr>
          <p:sp>
            <p:nvSpPr>
              <p:cNvPr id="835" name="Line 373">
                <a:extLst>
                  <a:ext uri="{FF2B5EF4-FFF2-40B4-BE49-F238E27FC236}">
                    <a16:creationId xmlns:a16="http://schemas.microsoft.com/office/drawing/2014/main" id="{8810E228-E727-DB63-2D49-D9126699F56D}"/>
                  </a:ext>
                </a:extLst>
              </p:cNvPr>
              <p:cNvSpPr>
                <a:spLocks noChangeShapeType="1"/>
              </p:cNvSpPr>
              <p:nvPr/>
            </p:nvSpPr>
            <p:spPr bwMode="auto">
              <a:xfrm>
                <a:off x="5631974" y="3944306"/>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6" name="Line 374">
                <a:extLst>
                  <a:ext uri="{FF2B5EF4-FFF2-40B4-BE49-F238E27FC236}">
                    <a16:creationId xmlns:a16="http://schemas.microsoft.com/office/drawing/2014/main" id="{4A5AC7EC-83B6-5AC3-CD52-A9CF9F44FEE4}"/>
                  </a:ext>
                </a:extLst>
              </p:cNvPr>
              <p:cNvSpPr>
                <a:spLocks noChangeShapeType="1"/>
              </p:cNvSpPr>
              <p:nvPr/>
            </p:nvSpPr>
            <p:spPr bwMode="auto">
              <a:xfrm>
                <a:off x="5631974" y="4007684"/>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7" name="Line 375">
                <a:extLst>
                  <a:ext uri="{FF2B5EF4-FFF2-40B4-BE49-F238E27FC236}">
                    <a16:creationId xmlns:a16="http://schemas.microsoft.com/office/drawing/2014/main" id="{5025F099-65E2-36CE-C34B-4171549952A7}"/>
                  </a:ext>
                </a:extLst>
              </p:cNvPr>
              <p:cNvSpPr>
                <a:spLocks noChangeShapeType="1"/>
              </p:cNvSpPr>
              <p:nvPr/>
            </p:nvSpPr>
            <p:spPr bwMode="auto">
              <a:xfrm flipV="1">
                <a:off x="5654082" y="3944306"/>
                <a:ext cx="0" cy="32426"/>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8" name="Line 376">
                <a:extLst>
                  <a:ext uri="{FF2B5EF4-FFF2-40B4-BE49-F238E27FC236}">
                    <a16:creationId xmlns:a16="http://schemas.microsoft.com/office/drawing/2014/main" id="{54623824-8EE2-F304-719E-A4A388EE0C20}"/>
                  </a:ext>
                </a:extLst>
              </p:cNvPr>
              <p:cNvSpPr>
                <a:spLocks noChangeShapeType="1"/>
              </p:cNvSpPr>
              <p:nvPr/>
            </p:nvSpPr>
            <p:spPr bwMode="auto">
              <a:xfrm>
                <a:off x="5654082" y="3976732"/>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98" name="Group 497">
              <a:extLst>
                <a:ext uri="{FF2B5EF4-FFF2-40B4-BE49-F238E27FC236}">
                  <a16:creationId xmlns:a16="http://schemas.microsoft.com/office/drawing/2014/main" id="{FAB8081F-5D24-F137-128A-CE26D8110050}"/>
                </a:ext>
              </a:extLst>
            </p:cNvPr>
            <p:cNvGrpSpPr/>
            <p:nvPr/>
          </p:nvGrpSpPr>
          <p:grpSpPr>
            <a:xfrm>
              <a:off x="6021109" y="4320197"/>
              <a:ext cx="45692" cy="63379"/>
              <a:chOff x="5935600" y="3989997"/>
              <a:chExt cx="45692" cy="63379"/>
            </a:xfrm>
          </p:grpSpPr>
          <p:sp>
            <p:nvSpPr>
              <p:cNvPr id="447" name="Line 377">
                <a:extLst>
                  <a:ext uri="{FF2B5EF4-FFF2-40B4-BE49-F238E27FC236}">
                    <a16:creationId xmlns:a16="http://schemas.microsoft.com/office/drawing/2014/main" id="{6C791C7A-BC1C-80DF-725F-D30969EE6E2F}"/>
                  </a:ext>
                </a:extLst>
              </p:cNvPr>
              <p:cNvSpPr>
                <a:spLocks noChangeShapeType="1"/>
              </p:cNvSpPr>
              <p:nvPr/>
            </p:nvSpPr>
            <p:spPr bwMode="auto">
              <a:xfrm>
                <a:off x="5935600" y="3989997"/>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2" name="Line 378">
                <a:extLst>
                  <a:ext uri="{FF2B5EF4-FFF2-40B4-BE49-F238E27FC236}">
                    <a16:creationId xmlns:a16="http://schemas.microsoft.com/office/drawing/2014/main" id="{0212AEC8-4406-DDF8-F469-0D30D879A4BC}"/>
                  </a:ext>
                </a:extLst>
              </p:cNvPr>
              <p:cNvSpPr>
                <a:spLocks noChangeShapeType="1"/>
              </p:cNvSpPr>
              <p:nvPr/>
            </p:nvSpPr>
            <p:spPr bwMode="auto">
              <a:xfrm>
                <a:off x="5935600" y="4053376"/>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3" name="Line 379">
                <a:extLst>
                  <a:ext uri="{FF2B5EF4-FFF2-40B4-BE49-F238E27FC236}">
                    <a16:creationId xmlns:a16="http://schemas.microsoft.com/office/drawing/2014/main" id="{4FDF2F6D-6830-802E-8D56-CFAB4A29FE66}"/>
                  </a:ext>
                </a:extLst>
              </p:cNvPr>
              <p:cNvSpPr>
                <a:spLocks noChangeShapeType="1"/>
              </p:cNvSpPr>
              <p:nvPr/>
            </p:nvSpPr>
            <p:spPr bwMode="auto">
              <a:xfrm flipV="1">
                <a:off x="5959182" y="3989997"/>
                <a:ext cx="0" cy="32426"/>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34" name="Line 380">
                <a:extLst>
                  <a:ext uri="{FF2B5EF4-FFF2-40B4-BE49-F238E27FC236}">
                    <a16:creationId xmlns:a16="http://schemas.microsoft.com/office/drawing/2014/main" id="{D15A6E22-48DD-BB37-2D6C-B647F4F5D71A}"/>
                  </a:ext>
                </a:extLst>
              </p:cNvPr>
              <p:cNvSpPr>
                <a:spLocks noChangeShapeType="1"/>
              </p:cNvSpPr>
              <p:nvPr/>
            </p:nvSpPr>
            <p:spPr bwMode="auto">
              <a:xfrm>
                <a:off x="5959182" y="4022423"/>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99" name="Group 498">
              <a:extLst>
                <a:ext uri="{FF2B5EF4-FFF2-40B4-BE49-F238E27FC236}">
                  <a16:creationId xmlns:a16="http://schemas.microsoft.com/office/drawing/2014/main" id="{CA27C863-C73A-7C98-27B3-B546EEEB220E}"/>
                </a:ext>
              </a:extLst>
            </p:cNvPr>
            <p:cNvGrpSpPr/>
            <p:nvPr/>
          </p:nvGrpSpPr>
          <p:grpSpPr>
            <a:xfrm>
              <a:off x="6336909" y="4352623"/>
              <a:ext cx="44217" cy="63379"/>
              <a:chOff x="6239226" y="4022423"/>
              <a:chExt cx="44217" cy="63379"/>
            </a:xfrm>
          </p:grpSpPr>
          <p:sp>
            <p:nvSpPr>
              <p:cNvPr id="443" name="Line 381">
                <a:extLst>
                  <a:ext uri="{FF2B5EF4-FFF2-40B4-BE49-F238E27FC236}">
                    <a16:creationId xmlns:a16="http://schemas.microsoft.com/office/drawing/2014/main" id="{4AEA01DC-01B8-FD2D-570D-19BF4207DE2D}"/>
                  </a:ext>
                </a:extLst>
              </p:cNvPr>
              <p:cNvSpPr>
                <a:spLocks noChangeShapeType="1"/>
              </p:cNvSpPr>
              <p:nvPr/>
            </p:nvSpPr>
            <p:spPr bwMode="auto">
              <a:xfrm>
                <a:off x="6239226" y="4022423"/>
                <a:ext cx="44217"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4" name="Line 382">
                <a:extLst>
                  <a:ext uri="{FF2B5EF4-FFF2-40B4-BE49-F238E27FC236}">
                    <a16:creationId xmlns:a16="http://schemas.microsoft.com/office/drawing/2014/main" id="{886BE45A-70FF-9775-1F52-C2C47AD07A40}"/>
                  </a:ext>
                </a:extLst>
              </p:cNvPr>
              <p:cNvSpPr>
                <a:spLocks noChangeShapeType="1"/>
              </p:cNvSpPr>
              <p:nvPr/>
            </p:nvSpPr>
            <p:spPr bwMode="auto">
              <a:xfrm>
                <a:off x="6239226" y="4085802"/>
                <a:ext cx="44217"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5" name="Line 383">
                <a:extLst>
                  <a:ext uri="{FF2B5EF4-FFF2-40B4-BE49-F238E27FC236}">
                    <a16:creationId xmlns:a16="http://schemas.microsoft.com/office/drawing/2014/main" id="{E98EB394-5973-7559-1D8E-5D815943AD07}"/>
                  </a:ext>
                </a:extLst>
              </p:cNvPr>
              <p:cNvSpPr>
                <a:spLocks noChangeShapeType="1"/>
              </p:cNvSpPr>
              <p:nvPr/>
            </p:nvSpPr>
            <p:spPr bwMode="auto">
              <a:xfrm flipV="1">
                <a:off x="6262808" y="4022423"/>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6" name="Line 384">
                <a:extLst>
                  <a:ext uri="{FF2B5EF4-FFF2-40B4-BE49-F238E27FC236}">
                    <a16:creationId xmlns:a16="http://schemas.microsoft.com/office/drawing/2014/main" id="{3705EE97-A6FF-B3DF-766C-CF1299EBC728}"/>
                  </a:ext>
                </a:extLst>
              </p:cNvPr>
              <p:cNvSpPr>
                <a:spLocks noChangeShapeType="1"/>
              </p:cNvSpPr>
              <p:nvPr/>
            </p:nvSpPr>
            <p:spPr bwMode="auto">
              <a:xfrm>
                <a:off x="6262808" y="4053376"/>
                <a:ext cx="0" cy="32426"/>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536" name="Group 535">
              <a:extLst>
                <a:ext uri="{FF2B5EF4-FFF2-40B4-BE49-F238E27FC236}">
                  <a16:creationId xmlns:a16="http://schemas.microsoft.com/office/drawing/2014/main" id="{9E602C7F-F3A7-E88E-A3F2-2F380F7629CA}"/>
                </a:ext>
              </a:extLst>
            </p:cNvPr>
            <p:cNvGrpSpPr/>
            <p:nvPr/>
          </p:nvGrpSpPr>
          <p:grpSpPr>
            <a:xfrm>
              <a:off x="6629834" y="4259767"/>
              <a:ext cx="45692" cy="60432"/>
              <a:chOff x="6544325" y="3929567"/>
              <a:chExt cx="45692" cy="60432"/>
            </a:xfrm>
          </p:grpSpPr>
          <p:sp>
            <p:nvSpPr>
              <p:cNvPr id="439" name="Line 385">
                <a:extLst>
                  <a:ext uri="{FF2B5EF4-FFF2-40B4-BE49-F238E27FC236}">
                    <a16:creationId xmlns:a16="http://schemas.microsoft.com/office/drawing/2014/main" id="{5D58763C-1CF6-A3E0-1056-0365F5A1FE04}"/>
                  </a:ext>
                </a:extLst>
              </p:cNvPr>
              <p:cNvSpPr>
                <a:spLocks noChangeShapeType="1"/>
              </p:cNvSpPr>
              <p:nvPr/>
            </p:nvSpPr>
            <p:spPr bwMode="auto">
              <a:xfrm>
                <a:off x="6544325" y="3929567"/>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0" name="Line 386">
                <a:extLst>
                  <a:ext uri="{FF2B5EF4-FFF2-40B4-BE49-F238E27FC236}">
                    <a16:creationId xmlns:a16="http://schemas.microsoft.com/office/drawing/2014/main" id="{A7DB425C-016F-A88E-558C-5D7C6558EFA8}"/>
                  </a:ext>
                </a:extLst>
              </p:cNvPr>
              <p:cNvSpPr>
                <a:spLocks noChangeShapeType="1"/>
              </p:cNvSpPr>
              <p:nvPr/>
            </p:nvSpPr>
            <p:spPr bwMode="auto">
              <a:xfrm>
                <a:off x="6544325" y="3989997"/>
                <a:ext cx="45692"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1" name="Line 387">
                <a:extLst>
                  <a:ext uri="{FF2B5EF4-FFF2-40B4-BE49-F238E27FC236}">
                    <a16:creationId xmlns:a16="http://schemas.microsoft.com/office/drawing/2014/main" id="{8C48DB2A-C5F5-CFBF-7E17-6B873EAABD0F}"/>
                  </a:ext>
                </a:extLst>
              </p:cNvPr>
              <p:cNvSpPr>
                <a:spLocks noChangeShapeType="1"/>
              </p:cNvSpPr>
              <p:nvPr/>
            </p:nvSpPr>
            <p:spPr bwMode="auto">
              <a:xfrm flipV="1">
                <a:off x="6566434" y="3929567"/>
                <a:ext cx="0" cy="29478"/>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42" name="Line 388">
                <a:extLst>
                  <a:ext uri="{FF2B5EF4-FFF2-40B4-BE49-F238E27FC236}">
                    <a16:creationId xmlns:a16="http://schemas.microsoft.com/office/drawing/2014/main" id="{7A66B313-0E44-2E59-89FF-AA502DB1BC34}"/>
                  </a:ext>
                </a:extLst>
              </p:cNvPr>
              <p:cNvSpPr>
                <a:spLocks noChangeShapeType="1"/>
              </p:cNvSpPr>
              <p:nvPr/>
            </p:nvSpPr>
            <p:spPr bwMode="auto">
              <a:xfrm>
                <a:off x="6566434" y="3959046"/>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537" name="Group 536">
              <a:extLst>
                <a:ext uri="{FF2B5EF4-FFF2-40B4-BE49-F238E27FC236}">
                  <a16:creationId xmlns:a16="http://schemas.microsoft.com/office/drawing/2014/main" id="{2FE3C50D-8D21-44BB-2307-7054A784D572}"/>
                </a:ext>
              </a:extLst>
            </p:cNvPr>
            <p:cNvGrpSpPr/>
            <p:nvPr/>
          </p:nvGrpSpPr>
          <p:grpSpPr>
            <a:xfrm>
              <a:off x="7188448" y="4352623"/>
              <a:ext cx="42744" cy="63379"/>
              <a:chOff x="7102939" y="4022423"/>
              <a:chExt cx="42744" cy="63379"/>
            </a:xfrm>
          </p:grpSpPr>
          <p:sp>
            <p:nvSpPr>
              <p:cNvPr id="435" name="Line 389">
                <a:extLst>
                  <a:ext uri="{FF2B5EF4-FFF2-40B4-BE49-F238E27FC236}">
                    <a16:creationId xmlns:a16="http://schemas.microsoft.com/office/drawing/2014/main" id="{53406E37-736A-C981-EE47-35F43E62B3DF}"/>
                  </a:ext>
                </a:extLst>
              </p:cNvPr>
              <p:cNvSpPr>
                <a:spLocks noChangeShapeType="1"/>
              </p:cNvSpPr>
              <p:nvPr/>
            </p:nvSpPr>
            <p:spPr bwMode="auto">
              <a:xfrm>
                <a:off x="7102939" y="4022423"/>
                <a:ext cx="42744" cy="0"/>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6" name="Line 390">
                <a:extLst>
                  <a:ext uri="{FF2B5EF4-FFF2-40B4-BE49-F238E27FC236}">
                    <a16:creationId xmlns:a16="http://schemas.microsoft.com/office/drawing/2014/main" id="{B05F22B8-766A-6633-AF61-3A77E63CE7C0}"/>
                  </a:ext>
                </a:extLst>
              </p:cNvPr>
              <p:cNvSpPr>
                <a:spLocks noChangeShapeType="1"/>
              </p:cNvSpPr>
              <p:nvPr/>
            </p:nvSpPr>
            <p:spPr bwMode="auto">
              <a:xfrm>
                <a:off x="7102939" y="4085802"/>
                <a:ext cx="42744"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7" name="Line 391">
                <a:extLst>
                  <a:ext uri="{FF2B5EF4-FFF2-40B4-BE49-F238E27FC236}">
                    <a16:creationId xmlns:a16="http://schemas.microsoft.com/office/drawing/2014/main" id="{6FD06E13-BB5D-906A-CFE9-050880F66A63}"/>
                  </a:ext>
                </a:extLst>
              </p:cNvPr>
              <p:cNvSpPr>
                <a:spLocks noChangeShapeType="1"/>
              </p:cNvSpPr>
              <p:nvPr/>
            </p:nvSpPr>
            <p:spPr bwMode="auto">
              <a:xfrm flipV="1">
                <a:off x="7123573" y="4022423"/>
                <a:ext cx="0" cy="30953"/>
              </a:xfrm>
              <a:prstGeom prst="line">
                <a:avLst/>
              </a:prstGeom>
              <a:noFill/>
              <a:ln w="6350">
                <a:solidFill>
                  <a:schemeClr val="accent5">
                    <a:lumMod val="50000"/>
                    <a:lumOff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8" name="Line 392">
                <a:extLst>
                  <a:ext uri="{FF2B5EF4-FFF2-40B4-BE49-F238E27FC236}">
                    <a16:creationId xmlns:a16="http://schemas.microsoft.com/office/drawing/2014/main" id="{CBD20EEC-53BA-DADA-1D84-96A05AF9E98E}"/>
                  </a:ext>
                </a:extLst>
              </p:cNvPr>
              <p:cNvSpPr>
                <a:spLocks noChangeShapeType="1"/>
              </p:cNvSpPr>
              <p:nvPr/>
            </p:nvSpPr>
            <p:spPr bwMode="auto">
              <a:xfrm>
                <a:off x="7123573" y="4053376"/>
                <a:ext cx="0" cy="32426"/>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sp>
          <p:nvSpPr>
            <p:cNvPr id="538" name="Line 397">
              <a:extLst>
                <a:ext uri="{FF2B5EF4-FFF2-40B4-BE49-F238E27FC236}">
                  <a16:creationId xmlns:a16="http://schemas.microsoft.com/office/drawing/2014/main" id="{086FC373-25BA-43F6-349B-3DB067844A58}"/>
                </a:ext>
              </a:extLst>
            </p:cNvPr>
            <p:cNvSpPr>
              <a:spLocks noChangeShapeType="1"/>
            </p:cNvSpPr>
            <p:nvPr/>
          </p:nvSpPr>
          <p:spPr bwMode="auto">
            <a:xfrm>
              <a:off x="1978165" y="4320197"/>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39" name="Line 398">
              <a:extLst>
                <a:ext uri="{FF2B5EF4-FFF2-40B4-BE49-F238E27FC236}">
                  <a16:creationId xmlns:a16="http://schemas.microsoft.com/office/drawing/2014/main" id="{5CFCCC3A-BBA1-CA6B-C7BB-AAF95C1C8299}"/>
                </a:ext>
              </a:extLst>
            </p:cNvPr>
            <p:cNvSpPr>
              <a:spLocks noChangeShapeType="1"/>
            </p:cNvSpPr>
            <p:nvPr/>
          </p:nvSpPr>
          <p:spPr bwMode="auto">
            <a:xfrm>
              <a:off x="1978165" y="438357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0" name="Line 399">
              <a:extLst>
                <a:ext uri="{FF2B5EF4-FFF2-40B4-BE49-F238E27FC236}">
                  <a16:creationId xmlns:a16="http://schemas.microsoft.com/office/drawing/2014/main" id="{03F1BB7A-857B-CE2F-09AE-E588BA451EF0}"/>
                </a:ext>
              </a:extLst>
            </p:cNvPr>
            <p:cNvSpPr>
              <a:spLocks noChangeShapeType="1"/>
            </p:cNvSpPr>
            <p:nvPr/>
          </p:nvSpPr>
          <p:spPr bwMode="auto">
            <a:xfrm flipV="1">
              <a:off x="2001748" y="43201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1" name="Line 400">
              <a:extLst>
                <a:ext uri="{FF2B5EF4-FFF2-40B4-BE49-F238E27FC236}">
                  <a16:creationId xmlns:a16="http://schemas.microsoft.com/office/drawing/2014/main" id="{C8CE82FA-BF42-6051-963B-937817D25059}"/>
                </a:ext>
              </a:extLst>
            </p:cNvPr>
            <p:cNvSpPr>
              <a:spLocks noChangeShapeType="1"/>
            </p:cNvSpPr>
            <p:nvPr/>
          </p:nvSpPr>
          <p:spPr bwMode="auto">
            <a:xfrm>
              <a:off x="2001748" y="4352623"/>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2" name="Line 401">
              <a:extLst>
                <a:ext uri="{FF2B5EF4-FFF2-40B4-BE49-F238E27FC236}">
                  <a16:creationId xmlns:a16="http://schemas.microsoft.com/office/drawing/2014/main" id="{56ECC585-126A-4E70-721A-7F36F61AB2C5}"/>
                </a:ext>
              </a:extLst>
            </p:cNvPr>
            <p:cNvSpPr>
              <a:spLocks noChangeShapeType="1"/>
            </p:cNvSpPr>
            <p:nvPr/>
          </p:nvSpPr>
          <p:spPr bwMode="auto">
            <a:xfrm>
              <a:off x="2283266" y="4320197"/>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3" name="Line 402">
              <a:extLst>
                <a:ext uri="{FF2B5EF4-FFF2-40B4-BE49-F238E27FC236}">
                  <a16:creationId xmlns:a16="http://schemas.microsoft.com/office/drawing/2014/main" id="{FA1215C6-DE8F-8659-B2A4-3B21BA282758}"/>
                </a:ext>
              </a:extLst>
            </p:cNvPr>
            <p:cNvSpPr>
              <a:spLocks noChangeShapeType="1"/>
            </p:cNvSpPr>
            <p:nvPr/>
          </p:nvSpPr>
          <p:spPr bwMode="auto">
            <a:xfrm>
              <a:off x="2283266" y="438357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4" name="Line 403">
              <a:extLst>
                <a:ext uri="{FF2B5EF4-FFF2-40B4-BE49-F238E27FC236}">
                  <a16:creationId xmlns:a16="http://schemas.microsoft.com/office/drawing/2014/main" id="{6B51387C-4357-B1F8-27CC-3C9C7FDC6903}"/>
                </a:ext>
              </a:extLst>
            </p:cNvPr>
            <p:cNvSpPr>
              <a:spLocks noChangeShapeType="1"/>
            </p:cNvSpPr>
            <p:nvPr/>
          </p:nvSpPr>
          <p:spPr bwMode="auto">
            <a:xfrm flipV="1">
              <a:off x="2302426" y="43201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5" name="Line 404">
              <a:extLst>
                <a:ext uri="{FF2B5EF4-FFF2-40B4-BE49-F238E27FC236}">
                  <a16:creationId xmlns:a16="http://schemas.microsoft.com/office/drawing/2014/main" id="{EC841C3E-05DC-A5BB-4B11-197C90E2AB63}"/>
                </a:ext>
              </a:extLst>
            </p:cNvPr>
            <p:cNvSpPr>
              <a:spLocks noChangeShapeType="1"/>
            </p:cNvSpPr>
            <p:nvPr/>
          </p:nvSpPr>
          <p:spPr bwMode="auto">
            <a:xfrm>
              <a:off x="2302426" y="4352623"/>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6" name="Line 405">
              <a:extLst>
                <a:ext uri="{FF2B5EF4-FFF2-40B4-BE49-F238E27FC236}">
                  <a16:creationId xmlns:a16="http://schemas.microsoft.com/office/drawing/2014/main" id="{151C1513-E297-D2F8-B29D-2C6466E19296}"/>
                </a:ext>
              </a:extLst>
            </p:cNvPr>
            <p:cNvSpPr>
              <a:spLocks noChangeShapeType="1"/>
            </p:cNvSpPr>
            <p:nvPr/>
          </p:nvSpPr>
          <p:spPr bwMode="auto">
            <a:xfrm>
              <a:off x="2890518" y="428924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7" name="Line 406">
              <a:extLst>
                <a:ext uri="{FF2B5EF4-FFF2-40B4-BE49-F238E27FC236}">
                  <a16:creationId xmlns:a16="http://schemas.microsoft.com/office/drawing/2014/main" id="{28EB0DC6-7CC0-748D-5C71-6C730958D8D3}"/>
                </a:ext>
              </a:extLst>
            </p:cNvPr>
            <p:cNvSpPr>
              <a:spLocks noChangeShapeType="1"/>
            </p:cNvSpPr>
            <p:nvPr/>
          </p:nvSpPr>
          <p:spPr bwMode="auto">
            <a:xfrm>
              <a:off x="2890518" y="4352623"/>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8" name="Line 407">
              <a:extLst>
                <a:ext uri="{FF2B5EF4-FFF2-40B4-BE49-F238E27FC236}">
                  <a16:creationId xmlns:a16="http://schemas.microsoft.com/office/drawing/2014/main" id="{3436F4D0-5DB5-7E9F-DDA7-E95FDEC4D652}"/>
                </a:ext>
              </a:extLst>
            </p:cNvPr>
            <p:cNvSpPr>
              <a:spLocks noChangeShapeType="1"/>
            </p:cNvSpPr>
            <p:nvPr/>
          </p:nvSpPr>
          <p:spPr bwMode="auto">
            <a:xfrm flipV="1">
              <a:off x="2914100" y="42892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49" name="Line 408">
              <a:extLst>
                <a:ext uri="{FF2B5EF4-FFF2-40B4-BE49-F238E27FC236}">
                  <a16:creationId xmlns:a16="http://schemas.microsoft.com/office/drawing/2014/main" id="{19DA84B2-9101-BBC5-DB94-85A939005A37}"/>
                </a:ext>
              </a:extLst>
            </p:cNvPr>
            <p:cNvSpPr>
              <a:spLocks noChangeShapeType="1"/>
            </p:cNvSpPr>
            <p:nvPr/>
          </p:nvSpPr>
          <p:spPr bwMode="auto">
            <a:xfrm>
              <a:off x="2914100" y="43201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0" name="Line 409">
              <a:extLst>
                <a:ext uri="{FF2B5EF4-FFF2-40B4-BE49-F238E27FC236}">
                  <a16:creationId xmlns:a16="http://schemas.microsoft.com/office/drawing/2014/main" id="{66A4CF6D-2098-06D2-7B88-22740AB59ABF}"/>
                </a:ext>
              </a:extLst>
            </p:cNvPr>
            <p:cNvSpPr>
              <a:spLocks noChangeShapeType="1"/>
            </p:cNvSpPr>
            <p:nvPr/>
          </p:nvSpPr>
          <p:spPr bwMode="auto">
            <a:xfrm>
              <a:off x="3195617" y="428924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1" name="Line 410">
              <a:extLst>
                <a:ext uri="{FF2B5EF4-FFF2-40B4-BE49-F238E27FC236}">
                  <a16:creationId xmlns:a16="http://schemas.microsoft.com/office/drawing/2014/main" id="{CF6EBBB0-F6B5-CB4A-D5FF-50A4BFD9E7C0}"/>
                </a:ext>
              </a:extLst>
            </p:cNvPr>
            <p:cNvSpPr>
              <a:spLocks noChangeShapeType="1"/>
            </p:cNvSpPr>
            <p:nvPr/>
          </p:nvSpPr>
          <p:spPr bwMode="auto">
            <a:xfrm>
              <a:off x="3195617" y="4352623"/>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2" name="Line 411">
              <a:extLst>
                <a:ext uri="{FF2B5EF4-FFF2-40B4-BE49-F238E27FC236}">
                  <a16:creationId xmlns:a16="http://schemas.microsoft.com/office/drawing/2014/main" id="{DF12C39B-76A4-7B1C-5BF2-51297CFCCE98}"/>
                </a:ext>
              </a:extLst>
            </p:cNvPr>
            <p:cNvSpPr>
              <a:spLocks noChangeShapeType="1"/>
            </p:cNvSpPr>
            <p:nvPr/>
          </p:nvSpPr>
          <p:spPr bwMode="auto">
            <a:xfrm flipV="1">
              <a:off x="3217726" y="42892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3" name="Line 412">
              <a:extLst>
                <a:ext uri="{FF2B5EF4-FFF2-40B4-BE49-F238E27FC236}">
                  <a16:creationId xmlns:a16="http://schemas.microsoft.com/office/drawing/2014/main" id="{3C67F13C-671B-8A61-C9A9-553C1CB935A7}"/>
                </a:ext>
              </a:extLst>
            </p:cNvPr>
            <p:cNvSpPr>
              <a:spLocks noChangeShapeType="1"/>
            </p:cNvSpPr>
            <p:nvPr/>
          </p:nvSpPr>
          <p:spPr bwMode="auto">
            <a:xfrm>
              <a:off x="3217726" y="43201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4" name="Line 413">
              <a:extLst>
                <a:ext uri="{FF2B5EF4-FFF2-40B4-BE49-F238E27FC236}">
                  <a16:creationId xmlns:a16="http://schemas.microsoft.com/office/drawing/2014/main" id="{9F4F4667-C14D-A71E-A850-32DA8B9AF9D3}"/>
                </a:ext>
              </a:extLst>
            </p:cNvPr>
            <p:cNvSpPr>
              <a:spLocks noChangeShapeType="1"/>
            </p:cNvSpPr>
            <p:nvPr/>
          </p:nvSpPr>
          <p:spPr bwMode="auto">
            <a:xfrm>
              <a:off x="3499243" y="4228815"/>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5" name="Line 414">
              <a:extLst>
                <a:ext uri="{FF2B5EF4-FFF2-40B4-BE49-F238E27FC236}">
                  <a16:creationId xmlns:a16="http://schemas.microsoft.com/office/drawing/2014/main" id="{2FA15CAE-D38E-EA03-BAD2-C1BADDEC0FB7}"/>
                </a:ext>
              </a:extLst>
            </p:cNvPr>
            <p:cNvSpPr>
              <a:spLocks noChangeShapeType="1"/>
            </p:cNvSpPr>
            <p:nvPr/>
          </p:nvSpPr>
          <p:spPr bwMode="auto">
            <a:xfrm>
              <a:off x="3499243" y="4416002"/>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6" name="Line 415">
              <a:extLst>
                <a:ext uri="{FF2B5EF4-FFF2-40B4-BE49-F238E27FC236}">
                  <a16:creationId xmlns:a16="http://schemas.microsoft.com/office/drawing/2014/main" id="{3D3B38D1-66D6-291F-A339-FB95B7AA4B85}"/>
                </a:ext>
              </a:extLst>
            </p:cNvPr>
            <p:cNvSpPr>
              <a:spLocks noChangeShapeType="1"/>
            </p:cNvSpPr>
            <p:nvPr/>
          </p:nvSpPr>
          <p:spPr bwMode="auto">
            <a:xfrm flipV="1">
              <a:off x="3522826" y="4228815"/>
              <a:ext cx="0" cy="9138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7" name="Line 416">
              <a:extLst>
                <a:ext uri="{FF2B5EF4-FFF2-40B4-BE49-F238E27FC236}">
                  <a16:creationId xmlns:a16="http://schemas.microsoft.com/office/drawing/2014/main" id="{AD114C34-76BE-A769-03B3-772467A800D0}"/>
                </a:ext>
              </a:extLst>
            </p:cNvPr>
            <p:cNvSpPr>
              <a:spLocks noChangeShapeType="1"/>
            </p:cNvSpPr>
            <p:nvPr/>
          </p:nvSpPr>
          <p:spPr bwMode="auto">
            <a:xfrm>
              <a:off x="3522826" y="4320197"/>
              <a:ext cx="0" cy="95805"/>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8" name="Line 417">
              <a:extLst>
                <a:ext uri="{FF2B5EF4-FFF2-40B4-BE49-F238E27FC236}">
                  <a16:creationId xmlns:a16="http://schemas.microsoft.com/office/drawing/2014/main" id="{5192E52B-0F31-0CA9-74AA-192FCC10320D}"/>
                </a:ext>
              </a:extLst>
            </p:cNvPr>
            <p:cNvSpPr>
              <a:spLocks noChangeShapeType="1"/>
            </p:cNvSpPr>
            <p:nvPr/>
          </p:nvSpPr>
          <p:spPr bwMode="auto">
            <a:xfrm>
              <a:off x="4069648" y="4289246"/>
              <a:ext cx="44217"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59" name="Line 418">
              <a:extLst>
                <a:ext uri="{FF2B5EF4-FFF2-40B4-BE49-F238E27FC236}">
                  <a16:creationId xmlns:a16="http://schemas.microsoft.com/office/drawing/2014/main" id="{C546D2C1-6BCA-2EAA-6154-29C07AEC77E6}"/>
                </a:ext>
              </a:extLst>
            </p:cNvPr>
            <p:cNvSpPr>
              <a:spLocks noChangeShapeType="1"/>
            </p:cNvSpPr>
            <p:nvPr/>
          </p:nvSpPr>
          <p:spPr bwMode="auto">
            <a:xfrm>
              <a:off x="4069648" y="4352623"/>
              <a:ext cx="44217"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0" name="Line 419">
              <a:extLst>
                <a:ext uri="{FF2B5EF4-FFF2-40B4-BE49-F238E27FC236}">
                  <a16:creationId xmlns:a16="http://schemas.microsoft.com/office/drawing/2014/main" id="{E01A6817-E247-A155-6A03-F5B356B16562}"/>
                </a:ext>
              </a:extLst>
            </p:cNvPr>
            <p:cNvSpPr>
              <a:spLocks noChangeShapeType="1"/>
            </p:cNvSpPr>
            <p:nvPr/>
          </p:nvSpPr>
          <p:spPr bwMode="auto">
            <a:xfrm flipV="1">
              <a:off x="4093231" y="4289246"/>
              <a:ext cx="0" cy="30953"/>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1" name="Line 420">
              <a:extLst>
                <a:ext uri="{FF2B5EF4-FFF2-40B4-BE49-F238E27FC236}">
                  <a16:creationId xmlns:a16="http://schemas.microsoft.com/office/drawing/2014/main" id="{EF87034D-03C8-DD44-FC71-897FBCEA5C6D}"/>
                </a:ext>
              </a:extLst>
            </p:cNvPr>
            <p:cNvSpPr>
              <a:spLocks noChangeShapeType="1"/>
            </p:cNvSpPr>
            <p:nvPr/>
          </p:nvSpPr>
          <p:spPr bwMode="auto">
            <a:xfrm>
              <a:off x="4093231" y="43201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2" name="Line 421">
              <a:extLst>
                <a:ext uri="{FF2B5EF4-FFF2-40B4-BE49-F238E27FC236}">
                  <a16:creationId xmlns:a16="http://schemas.microsoft.com/office/drawing/2014/main" id="{5328815E-9518-931D-D561-43C2B4771D43}"/>
                </a:ext>
              </a:extLst>
            </p:cNvPr>
            <p:cNvSpPr>
              <a:spLocks noChangeShapeType="1"/>
            </p:cNvSpPr>
            <p:nvPr/>
          </p:nvSpPr>
          <p:spPr bwMode="auto">
            <a:xfrm>
              <a:off x="4526561" y="4320197"/>
              <a:ext cx="42744" cy="0"/>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3" name="Line 422">
              <a:extLst>
                <a:ext uri="{FF2B5EF4-FFF2-40B4-BE49-F238E27FC236}">
                  <a16:creationId xmlns:a16="http://schemas.microsoft.com/office/drawing/2014/main" id="{4D984147-8DD8-D929-37F7-3BED1B08B0AD}"/>
                </a:ext>
              </a:extLst>
            </p:cNvPr>
            <p:cNvSpPr>
              <a:spLocks noChangeShapeType="1"/>
            </p:cNvSpPr>
            <p:nvPr/>
          </p:nvSpPr>
          <p:spPr bwMode="auto">
            <a:xfrm>
              <a:off x="4526561" y="438357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4" name="Line 423">
              <a:extLst>
                <a:ext uri="{FF2B5EF4-FFF2-40B4-BE49-F238E27FC236}">
                  <a16:creationId xmlns:a16="http://schemas.microsoft.com/office/drawing/2014/main" id="{14FCC093-8238-000B-E721-FD6098726D41}"/>
                </a:ext>
              </a:extLst>
            </p:cNvPr>
            <p:cNvSpPr>
              <a:spLocks noChangeShapeType="1"/>
            </p:cNvSpPr>
            <p:nvPr/>
          </p:nvSpPr>
          <p:spPr bwMode="auto">
            <a:xfrm flipV="1">
              <a:off x="4548669" y="43201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5" name="Line 424">
              <a:extLst>
                <a:ext uri="{FF2B5EF4-FFF2-40B4-BE49-F238E27FC236}">
                  <a16:creationId xmlns:a16="http://schemas.microsoft.com/office/drawing/2014/main" id="{509AD506-E949-5371-8FEB-0255D0839904}"/>
                </a:ext>
              </a:extLst>
            </p:cNvPr>
            <p:cNvSpPr>
              <a:spLocks noChangeShapeType="1"/>
            </p:cNvSpPr>
            <p:nvPr/>
          </p:nvSpPr>
          <p:spPr bwMode="auto">
            <a:xfrm>
              <a:off x="4548669" y="4352623"/>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6" name="Line 425">
              <a:extLst>
                <a:ext uri="{FF2B5EF4-FFF2-40B4-BE49-F238E27FC236}">
                  <a16:creationId xmlns:a16="http://schemas.microsoft.com/office/drawing/2014/main" id="{B9D9230A-BC72-A5B6-CA28-A4CC79B41C4D}"/>
                </a:ext>
              </a:extLst>
            </p:cNvPr>
            <p:cNvSpPr>
              <a:spLocks noChangeShapeType="1"/>
            </p:cNvSpPr>
            <p:nvPr/>
          </p:nvSpPr>
          <p:spPr bwMode="auto">
            <a:xfrm>
              <a:off x="4830187" y="4289246"/>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7" name="Line 426">
              <a:extLst>
                <a:ext uri="{FF2B5EF4-FFF2-40B4-BE49-F238E27FC236}">
                  <a16:creationId xmlns:a16="http://schemas.microsoft.com/office/drawing/2014/main" id="{DECE507E-B743-4B58-8EB4-EC4A60E708C3}"/>
                </a:ext>
              </a:extLst>
            </p:cNvPr>
            <p:cNvSpPr>
              <a:spLocks noChangeShapeType="1"/>
            </p:cNvSpPr>
            <p:nvPr/>
          </p:nvSpPr>
          <p:spPr bwMode="auto">
            <a:xfrm>
              <a:off x="4830187" y="4352623"/>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8" name="Line 427">
              <a:extLst>
                <a:ext uri="{FF2B5EF4-FFF2-40B4-BE49-F238E27FC236}">
                  <a16:creationId xmlns:a16="http://schemas.microsoft.com/office/drawing/2014/main" id="{CFBB676C-9E37-0777-050F-E20E5BAA564D}"/>
                </a:ext>
              </a:extLst>
            </p:cNvPr>
            <p:cNvSpPr>
              <a:spLocks noChangeShapeType="1"/>
            </p:cNvSpPr>
            <p:nvPr/>
          </p:nvSpPr>
          <p:spPr bwMode="auto">
            <a:xfrm flipV="1">
              <a:off x="4853770" y="42892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69" name="Line 428">
              <a:extLst>
                <a:ext uri="{FF2B5EF4-FFF2-40B4-BE49-F238E27FC236}">
                  <a16:creationId xmlns:a16="http://schemas.microsoft.com/office/drawing/2014/main" id="{7A8ACAE5-2142-C920-2D0C-15A07C9899A1}"/>
                </a:ext>
              </a:extLst>
            </p:cNvPr>
            <p:cNvSpPr>
              <a:spLocks noChangeShapeType="1"/>
            </p:cNvSpPr>
            <p:nvPr/>
          </p:nvSpPr>
          <p:spPr bwMode="auto">
            <a:xfrm>
              <a:off x="4853770" y="43201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0" name="Line 429">
              <a:extLst>
                <a:ext uri="{FF2B5EF4-FFF2-40B4-BE49-F238E27FC236}">
                  <a16:creationId xmlns:a16="http://schemas.microsoft.com/office/drawing/2014/main" id="{0C30C021-F1A7-4ADD-0BFD-FF4ECA761A07}"/>
                </a:ext>
              </a:extLst>
            </p:cNvPr>
            <p:cNvSpPr>
              <a:spLocks noChangeShapeType="1"/>
            </p:cNvSpPr>
            <p:nvPr/>
          </p:nvSpPr>
          <p:spPr bwMode="auto">
            <a:xfrm>
              <a:off x="5135287" y="4259767"/>
              <a:ext cx="42744" cy="0"/>
            </a:xfrm>
            <a:prstGeom prst="line">
              <a:avLst/>
            </a:prstGeom>
            <a:noFill/>
            <a:ln w="6350">
              <a:solidFill>
                <a:srgbClr val="EB982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1" name="Line 430">
              <a:extLst>
                <a:ext uri="{FF2B5EF4-FFF2-40B4-BE49-F238E27FC236}">
                  <a16:creationId xmlns:a16="http://schemas.microsoft.com/office/drawing/2014/main" id="{230F82BA-EF0B-8867-0EFA-D256BF77B3CA}"/>
                </a:ext>
              </a:extLst>
            </p:cNvPr>
            <p:cNvSpPr>
              <a:spLocks noChangeShapeType="1"/>
            </p:cNvSpPr>
            <p:nvPr/>
          </p:nvSpPr>
          <p:spPr bwMode="auto">
            <a:xfrm>
              <a:off x="5135287" y="4320197"/>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2" name="Line 431">
              <a:extLst>
                <a:ext uri="{FF2B5EF4-FFF2-40B4-BE49-F238E27FC236}">
                  <a16:creationId xmlns:a16="http://schemas.microsoft.com/office/drawing/2014/main" id="{4E50D334-8AC8-93E6-B556-9FC2B743FBB0}"/>
                </a:ext>
              </a:extLst>
            </p:cNvPr>
            <p:cNvSpPr>
              <a:spLocks noChangeShapeType="1"/>
            </p:cNvSpPr>
            <p:nvPr/>
          </p:nvSpPr>
          <p:spPr bwMode="auto">
            <a:xfrm flipV="1">
              <a:off x="5154448" y="4259767"/>
              <a:ext cx="0" cy="29478"/>
            </a:xfrm>
            <a:prstGeom prst="line">
              <a:avLst/>
            </a:prstGeom>
            <a:noFill/>
            <a:ln w="6350">
              <a:solidFill>
                <a:srgbClr val="0063C3"/>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3" name="Line 432">
              <a:extLst>
                <a:ext uri="{FF2B5EF4-FFF2-40B4-BE49-F238E27FC236}">
                  <a16:creationId xmlns:a16="http://schemas.microsoft.com/office/drawing/2014/main" id="{195B2F97-0EA8-EC7D-9FD7-52041EEA045E}"/>
                </a:ext>
              </a:extLst>
            </p:cNvPr>
            <p:cNvSpPr>
              <a:spLocks noChangeShapeType="1"/>
            </p:cNvSpPr>
            <p:nvPr/>
          </p:nvSpPr>
          <p:spPr bwMode="auto">
            <a:xfrm>
              <a:off x="5154448" y="42892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4" name="Line 433">
              <a:extLst>
                <a:ext uri="{FF2B5EF4-FFF2-40B4-BE49-F238E27FC236}">
                  <a16:creationId xmlns:a16="http://schemas.microsoft.com/office/drawing/2014/main" id="{291D7D55-4240-0687-A56B-32A89951DEF4}"/>
                </a:ext>
              </a:extLst>
            </p:cNvPr>
            <p:cNvSpPr>
              <a:spLocks noChangeShapeType="1"/>
            </p:cNvSpPr>
            <p:nvPr/>
          </p:nvSpPr>
          <p:spPr bwMode="auto">
            <a:xfrm>
              <a:off x="5438913" y="4228815"/>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5" name="Line 434">
              <a:extLst>
                <a:ext uri="{FF2B5EF4-FFF2-40B4-BE49-F238E27FC236}">
                  <a16:creationId xmlns:a16="http://schemas.microsoft.com/office/drawing/2014/main" id="{5D284AB8-E607-FA4A-B2D5-893CB7AAB638}"/>
                </a:ext>
              </a:extLst>
            </p:cNvPr>
            <p:cNvSpPr>
              <a:spLocks noChangeShapeType="1"/>
            </p:cNvSpPr>
            <p:nvPr/>
          </p:nvSpPr>
          <p:spPr bwMode="auto">
            <a:xfrm>
              <a:off x="5438913" y="4289246"/>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6" name="Line 435">
              <a:extLst>
                <a:ext uri="{FF2B5EF4-FFF2-40B4-BE49-F238E27FC236}">
                  <a16:creationId xmlns:a16="http://schemas.microsoft.com/office/drawing/2014/main" id="{17E12F17-EBED-B08A-9684-40E0FB00BAFF}"/>
                </a:ext>
              </a:extLst>
            </p:cNvPr>
            <p:cNvSpPr>
              <a:spLocks noChangeShapeType="1"/>
            </p:cNvSpPr>
            <p:nvPr/>
          </p:nvSpPr>
          <p:spPr bwMode="auto">
            <a:xfrm flipV="1">
              <a:off x="5461022" y="4228815"/>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7" name="Line 436">
              <a:extLst>
                <a:ext uri="{FF2B5EF4-FFF2-40B4-BE49-F238E27FC236}">
                  <a16:creationId xmlns:a16="http://schemas.microsoft.com/office/drawing/2014/main" id="{D552B87A-A0F0-EA0A-B304-9F2F78C38042}"/>
                </a:ext>
              </a:extLst>
            </p:cNvPr>
            <p:cNvSpPr>
              <a:spLocks noChangeShapeType="1"/>
            </p:cNvSpPr>
            <p:nvPr/>
          </p:nvSpPr>
          <p:spPr bwMode="auto">
            <a:xfrm>
              <a:off x="5461022" y="4259767"/>
              <a:ext cx="0" cy="29478"/>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8" name="Line 437">
              <a:extLst>
                <a:ext uri="{FF2B5EF4-FFF2-40B4-BE49-F238E27FC236}">
                  <a16:creationId xmlns:a16="http://schemas.microsoft.com/office/drawing/2014/main" id="{BE10C9AD-011E-BB68-4D05-B06037ABD795}"/>
                </a:ext>
              </a:extLst>
            </p:cNvPr>
            <p:cNvSpPr>
              <a:spLocks noChangeShapeType="1"/>
            </p:cNvSpPr>
            <p:nvPr/>
          </p:nvSpPr>
          <p:spPr bwMode="auto">
            <a:xfrm>
              <a:off x="5742539" y="4289246"/>
              <a:ext cx="45692" cy="0"/>
            </a:xfrm>
            <a:prstGeom prst="line">
              <a:avLst/>
            </a:prstGeom>
            <a:noFill/>
            <a:ln w="6350">
              <a:solidFill>
                <a:srgbClr val="EB982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79" name="Line 438">
              <a:extLst>
                <a:ext uri="{FF2B5EF4-FFF2-40B4-BE49-F238E27FC236}">
                  <a16:creationId xmlns:a16="http://schemas.microsoft.com/office/drawing/2014/main" id="{7ADB0E5D-5414-4B79-565E-78E4A41E5130}"/>
                </a:ext>
              </a:extLst>
            </p:cNvPr>
            <p:cNvSpPr>
              <a:spLocks noChangeShapeType="1"/>
            </p:cNvSpPr>
            <p:nvPr/>
          </p:nvSpPr>
          <p:spPr bwMode="auto">
            <a:xfrm>
              <a:off x="5742539" y="4352623"/>
              <a:ext cx="45692" cy="0"/>
            </a:xfrm>
            <a:prstGeom prst="line">
              <a:avLst/>
            </a:prstGeom>
            <a:noFill/>
            <a:ln w="6350">
              <a:solidFill>
                <a:srgbClr val="EB982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80" name="Line 439">
              <a:extLst>
                <a:ext uri="{FF2B5EF4-FFF2-40B4-BE49-F238E27FC236}">
                  <a16:creationId xmlns:a16="http://schemas.microsoft.com/office/drawing/2014/main" id="{F7857265-1043-2476-964C-D9C450877A76}"/>
                </a:ext>
              </a:extLst>
            </p:cNvPr>
            <p:cNvSpPr>
              <a:spLocks noChangeShapeType="1"/>
            </p:cNvSpPr>
            <p:nvPr/>
          </p:nvSpPr>
          <p:spPr bwMode="auto">
            <a:xfrm flipV="1">
              <a:off x="5766121" y="42892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81" name="Line 440">
              <a:extLst>
                <a:ext uri="{FF2B5EF4-FFF2-40B4-BE49-F238E27FC236}">
                  <a16:creationId xmlns:a16="http://schemas.microsoft.com/office/drawing/2014/main" id="{D58F6AAB-9DBE-894D-E504-C64802B1A4A6}"/>
                </a:ext>
              </a:extLst>
            </p:cNvPr>
            <p:cNvSpPr>
              <a:spLocks noChangeShapeType="1"/>
            </p:cNvSpPr>
            <p:nvPr/>
          </p:nvSpPr>
          <p:spPr bwMode="auto">
            <a:xfrm>
              <a:off x="5766121" y="43201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82" name="Line 441">
              <a:extLst>
                <a:ext uri="{FF2B5EF4-FFF2-40B4-BE49-F238E27FC236}">
                  <a16:creationId xmlns:a16="http://schemas.microsoft.com/office/drawing/2014/main" id="{8EF77D2B-5516-EF72-8001-2FEE2A647D61}"/>
                </a:ext>
              </a:extLst>
            </p:cNvPr>
            <p:cNvSpPr>
              <a:spLocks noChangeShapeType="1"/>
            </p:cNvSpPr>
            <p:nvPr/>
          </p:nvSpPr>
          <p:spPr bwMode="auto">
            <a:xfrm>
              <a:off x="6047639" y="4320197"/>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56" name="Line 442">
              <a:extLst>
                <a:ext uri="{FF2B5EF4-FFF2-40B4-BE49-F238E27FC236}">
                  <a16:creationId xmlns:a16="http://schemas.microsoft.com/office/drawing/2014/main" id="{EFF253F8-C755-B428-BA5F-0DF7C4AF1A66}"/>
                </a:ext>
              </a:extLst>
            </p:cNvPr>
            <p:cNvSpPr>
              <a:spLocks noChangeShapeType="1"/>
            </p:cNvSpPr>
            <p:nvPr/>
          </p:nvSpPr>
          <p:spPr bwMode="auto">
            <a:xfrm>
              <a:off x="6047639" y="4416002"/>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57" name="Line 443">
              <a:extLst>
                <a:ext uri="{FF2B5EF4-FFF2-40B4-BE49-F238E27FC236}">
                  <a16:creationId xmlns:a16="http://schemas.microsoft.com/office/drawing/2014/main" id="{B52AE36A-696B-6762-88CD-72E620414640}"/>
                </a:ext>
              </a:extLst>
            </p:cNvPr>
            <p:cNvSpPr>
              <a:spLocks noChangeShapeType="1"/>
            </p:cNvSpPr>
            <p:nvPr/>
          </p:nvSpPr>
          <p:spPr bwMode="auto">
            <a:xfrm flipV="1">
              <a:off x="6066799" y="4320197"/>
              <a:ext cx="0" cy="63379"/>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58" name="Line 444">
              <a:extLst>
                <a:ext uri="{FF2B5EF4-FFF2-40B4-BE49-F238E27FC236}">
                  <a16:creationId xmlns:a16="http://schemas.microsoft.com/office/drawing/2014/main" id="{5136EA93-F2EB-B066-258C-0E16638B2535}"/>
                </a:ext>
              </a:extLst>
            </p:cNvPr>
            <p:cNvSpPr>
              <a:spLocks noChangeShapeType="1"/>
            </p:cNvSpPr>
            <p:nvPr/>
          </p:nvSpPr>
          <p:spPr bwMode="auto">
            <a:xfrm>
              <a:off x="6066799" y="4383576"/>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59" name="Line 445">
              <a:extLst>
                <a:ext uri="{FF2B5EF4-FFF2-40B4-BE49-F238E27FC236}">
                  <a16:creationId xmlns:a16="http://schemas.microsoft.com/office/drawing/2014/main" id="{5C697328-9D8D-9112-D5F3-8E65471DF16E}"/>
                </a:ext>
              </a:extLst>
            </p:cNvPr>
            <p:cNvSpPr>
              <a:spLocks noChangeShapeType="1"/>
            </p:cNvSpPr>
            <p:nvPr/>
          </p:nvSpPr>
          <p:spPr bwMode="auto">
            <a:xfrm>
              <a:off x="6351265" y="4320197"/>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0" name="Line 446">
              <a:extLst>
                <a:ext uri="{FF2B5EF4-FFF2-40B4-BE49-F238E27FC236}">
                  <a16:creationId xmlns:a16="http://schemas.microsoft.com/office/drawing/2014/main" id="{A5958167-6CB9-9F38-5237-2F137269F99B}"/>
                </a:ext>
              </a:extLst>
            </p:cNvPr>
            <p:cNvSpPr>
              <a:spLocks noChangeShapeType="1"/>
            </p:cNvSpPr>
            <p:nvPr/>
          </p:nvSpPr>
          <p:spPr bwMode="auto">
            <a:xfrm>
              <a:off x="6351265" y="4401263"/>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1" name="Line 447">
              <a:extLst>
                <a:ext uri="{FF2B5EF4-FFF2-40B4-BE49-F238E27FC236}">
                  <a16:creationId xmlns:a16="http://schemas.microsoft.com/office/drawing/2014/main" id="{BD21457C-1652-4D28-5AED-937F790BB47A}"/>
                </a:ext>
              </a:extLst>
            </p:cNvPr>
            <p:cNvSpPr>
              <a:spLocks noChangeShapeType="1"/>
            </p:cNvSpPr>
            <p:nvPr/>
          </p:nvSpPr>
          <p:spPr bwMode="auto">
            <a:xfrm flipV="1">
              <a:off x="6373373" y="43201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2" name="Line 448">
              <a:extLst>
                <a:ext uri="{FF2B5EF4-FFF2-40B4-BE49-F238E27FC236}">
                  <a16:creationId xmlns:a16="http://schemas.microsoft.com/office/drawing/2014/main" id="{92BFC383-98D8-C8FF-C84F-48504050FB5C}"/>
                </a:ext>
              </a:extLst>
            </p:cNvPr>
            <p:cNvSpPr>
              <a:spLocks noChangeShapeType="1"/>
            </p:cNvSpPr>
            <p:nvPr/>
          </p:nvSpPr>
          <p:spPr bwMode="auto">
            <a:xfrm>
              <a:off x="6373373" y="4352623"/>
              <a:ext cx="0" cy="4864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3" name="Line 449">
              <a:extLst>
                <a:ext uri="{FF2B5EF4-FFF2-40B4-BE49-F238E27FC236}">
                  <a16:creationId xmlns:a16="http://schemas.microsoft.com/office/drawing/2014/main" id="{6D689443-F2A3-7641-BA76-7FE134EAEFE8}"/>
                </a:ext>
              </a:extLst>
            </p:cNvPr>
            <p:cNvSpPr>
              <a:spLocks noChangeShapeType="1"/>
            </p:cNvSpPr>
            <p:nvPr/>
          </p:nvSpPr>
          <p:spPr bwMode="auto">
            <a:xfrm>
              <a:off x="6654891" y="4259767"/>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4" name="Line 450">
              <a:extLst>
                <a:ext uri="{FF2B5EF4-FFF2-40B4-BE49-F238E27FC236}">
                  <a16:creationId xmlns:a16="http://schemas.microsoft.com/office/drawing/2014/main" id="{28F5944A-112D-5FFB-8D8C-62D4AC03D00F}"/>
                </a:ext>
              </a:extLst>
            </p:cNvPr>
            <p:cNvSpPr>
              <a:spLocks noChangeShapeType="1"/>
            </p:cNvSpPr>
            <p:nvPr/>
          </p:nvSpPr>
          <p:spPr bwMode="auto">
            <a:xfrm>
              <a:off x="6654891" y="4320197"/>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5" name="Line 451">
              <a:extLst>
                <a:ext uri="{FF2B5EF4-FFF2-40B4-BE49-F238E27FC236}">
                  <a16:creationId xmlns:a16="http://schemas.microsoft.com/office/drawing/2014/main" id="{17865C44-12C5-CA26-AAEB-E68E3AF34B31}"/>
                </a:ext>
              </a:extLst>
            </p:cNvPr>
            <p:cNvSpPr>
              <a:spLocks noChangeShapeType="1"/>
            </p:cNvSpPr>
            <p:nvPr/>
          </p:nvSpPr>
          <p:spPr bwMode="auto">
            <a:xfrm flipV="1">
              <a:off x="6678474" y="4259767"/>
              <a:ext cx="0" cy="29478"/>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6" name="Line 452">
              <a:extLst>
                <a:ext uri="{FF2B5EF4-FFF2-40B4-BE49-F238E27FC236}">
                  <a16:creationId xmlns:a16="http://schemas.microsoft.com/office/drawing/2014/main" id="{E3591FA6-9F2D-38D5-7941-0375C777152C}"/>
                </a:ext>
              </a:extLst>
            </p:cNvPr>
            <p:cNvSpPr>
              <a:spLocks noChangeShapeType="1"/>
            </p:cNvSpPr>
            <p:nvPr/>
          </p:nvSpPr>
          <p:spPr bwMode="auto">
            <a:xfrm>
              <a:off x="6678474" y="4289246"/>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7" name="Line 453">
              <a:extLst>
                <a:ext uri="{FF2B5EF4-FFF2-40B4-BE49-F238E27FC236}">
                  <a16:creationId xmlns:a16="http://schemas.microsoft.com/office/drawing/2014/main" id="{4B4753A2-9100-672F-C97C-80C85DDF5BC1}"/>
                </a:ext>
              </a:extLst>
            </p:cNvPr>
            <p:cNvSpPr>
              <a:spLocks noChangeShapeType="1"/>
            </p:cNvSpPr>
            <p:nvPr/>
          </p:nvSpPr>
          <p:spPr bwMode="auto">
            <a:xfrm>
              <a:off x="7212030" y="4320197"/>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8" name="Line 454">
              <a:extLst>
                <a:ext uri="{FF2B5EF4-FFF2-40B4-BE49-F238E27FC236}">
                  <a16:creationId xmlns:a16="http://schemas.microsoft.com/office/drawing/2014/main" id="{3E368809-7696-C458-1F3C-618AACB9E7EA}"/>
                </a:ext>
              </a:extLst>
            </p:cNvPr>
            <p:cNvSpPr>
              <a:spLocks noChangeShapeType="1"/>
            </p:cNvSpPr>
            <p:nvPr/>
          </p:nvSpPr>
          <p:spPr bwMode="auto">
            <a:xfrm>
              <a:off x="7212030" y="4383576"/>
              <a:ext cx="45692"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69" name="Line 455">
              <a:extLst>
                <a:ext uri="{FF2B5EF4-FFF2-40B4-BE49-F238E27FC236}">
                  <a16:creationId xmlns:a16="http://schemas.microsoft.com/office/drawing/2014/main" id="{6C679A0A-80D5-CE3D-1F48-4F17999B0469}"/>
                </a:ext>
              </a:extLst>
            </p:cNvPr>
            <p:cNvSpPr>
              <a:spLocks noChangeShapeType="1"/>
            </p:cNvSpPr>
            <p:nvPr/>
          </p:nvSpPr>
          <p:spPr bwMode="auto">
            <a:xfrm flipV="1">
              <a:off x="7234138" y="4320197"/>
              <a:ext cx="0" cy="32426"/>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0" name="Line 456">
              <a:extLst>
                <a:ext uri="{FF2B5EF4-FFF2-40B4-BE49-F238E27FC236}">
                  <a16:creationId xmlns:a16="http://schemas.microsoft.com/office/drawing/2014/main" id="{4B48EEE8-C668-82BD-7215-2DDA743FCAA8}"/>
                </a:ext>
              </a:extLst>
            </p:cNvPr>
            <p:cNvSpPr>
              <a:spLocks noChangeShapeType="1"/>
            </p:cNvSpPr>
            <p:nvPr/>
          </p:nvSpPr>
          <p:spPr bwMode="auto">
            <a:xfrm>
              <a:off x="7234138" y="4352623"/>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1" name="Freeform 500">
              <a:extLst>
                <a:ext uri="{FF2B5EF4-FFF2-40B4-BE49-F238E27FC236}">
                  <a16:creationId xmlns:a16="http://schemas.microsoft.com/office/drawing/2014/main" id="{56547CEC-3451-F81C-0EED-1BCF4D6FAEBC}"/>
                </a:ext>
              </a:extLst>
            </p:cNvPr>
            <p:cNvSpPr>
              <a:spLocks/>
            </p:cNvSpPr>
            <p:nvPr/>
          </p:nvSpPr>
          <p:spPr bwMode="auto">
            <a:xfrm>
              <a:off x="7182001" y="4368837"/>
              <a:ext cx="35374" cy="35374"/>
            </a:xfrm>
            <a:custGeom>
              <a:avLst/>
              <a:gdLst>
                <a:gd name="T0" fmla="*/ 24 w 24"/>
                <a:gd name="T1" fmla="*/ 12 h 24"/>
                <a:gd name="T2" fmla="*/ 24 w 24"/>
                <a:gd name="T3" fmla="*/ 12 h 24"/>
                <a:gd name="T4" fmla="*/ 22 w 24"/>
                <a:gd name="T5" fmla="*/ 16 h 24"/>
                <a:gd name="T6" fmla="*/ 20 w 24"/>
                <a:gd name="T7" fmla="*/ 20 h 24"/>
                <a:gd name="T8" fmla="*/ 16 w 24"/>
                <a:gd name="T9" fmla="*/ 22 h 24"/>
                <a:gd name="T10" fmla="*/ 12 w 24"/>
                <a:gd name="T11" fmla="*/ 24 h 24"/>
                <a:gd name="T12" fmla="*/ 12 w 24"/>
                <a:gd name="T13" fmla="*/ 24 h 24"/>
                <a:gd name="T14" fmla="*/ 6 w 24"/>
                <a:gd name="T15" fmla="*/ 22 h 24"/>
                <a:gd name="T16" fmla="*/ 2 w 24"/>
                <a:gd name="T17" fmla="*/ 20 h 24"/>
                <a:gd name="T18" fmla="*/ 0 w 24"/>
                <a:gd name="T19" fmla="*/ 16 h 24"/>
                <a:gd name="T20" fmla="*/ 0 w 24"/>
                <a:gd name="T21" fmla="*/ 12 h 24"/>
                <a:gd name="T22" fmla="*/ 0 w 24"/>
                <a:gd name="T23" fmla="*/ 12 h 24"/>
                <a:gd name="T24" fmla="*/ 0 w 24"/>
                <a:gd name="T25" fmla="*/ 8 h 24"/>
                <a:gd name="T26" fmla="*/ 2 w 24"/>
                <a:gd name="T27" fmla="*/ 4 h 24"/>
                <a:gd name="T28" fmla="*/ 6 w 24"/>
                <a:gd name="T29" fmla="*/ 0 h 24"/>
                <a:gd name="T30" fmla="*/ 12 w 24"/>
                <a:gd name="T31" fmla="*/ 0 h 24"/>
                <a:gd name="T32" fmla="*/ 12 w 24"/>
                <a:gd name="T33" fmla="*/ 0 h 24"/>
                <a:gd name="T34" fmla="*/ 16 w 24"/>
                <a:gd name="T35" fmla="*/ 0 h 24"/>
                <a:gd name="T36" fmla="*/ 20 w 24"/>
                <a:gd name="T37" fmla="*/ 4 h 24"/>
                <a:gd name="T38" fmla="*/ 22 w 24"/>
                <a:gd name="T39" fmla="*/ 8 h 24"/>
                <a:gd name="T40" fmla="*/ 24 w 24"/>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4">
                  <a:moveTo>
                    <a:pt x="24" y="12"/>
                  </a:moveTo>
                  <a:lnTo>
                    <a:pt x="24" y="12"/>
                  </a:lnTo>
                  <a:lnTo>
                    <a:pt x="22" y="16"/>
                  </a:lnTo>
                  <a:lnTo>
                    <a:pt x="20" y="20"/>
                  </a:lnTo>
                  <a:lnTo>
                    <a:pt x="16" y="22"/>
                  </a:lnTo>
                  <a:lnTo>
                    <a:pt x="12" y="24"/>
                  </a:lnTo>
                  <a:lnTo>
                    <a:pt x="12" y="24"/>
                  </a:lnTo>
                  <a:lnTo>
                    <a:pt x="6" y="22"/>
                  </a:lnTo>
                  <a:lnTo>
                    <a:pt x="2" y="20"/>
                  </a:lnTo>
                  <a:lnTo>
                    <a:pt x="0" y="16"/>
                  </a:lnTo>
                  <a:lnTo>
                    <a:pt x="0" y="12"/>
                  </a:lnTo>
                  <a:lnTo>
                    <a:pt x="0" y="12"/>
                  </a:lnTo>
                  <a:lnTo>
                    <a:pt x="0" y="8"/>
                  </a:lnTo>
                  <a:lnTo>
                    <a:pt x="2" y="4"/>
                  </a:lnTo>
                  <a:lnTo>
                    <a:pt x="6" y="0"/>
                  </a:lnTo>
                  <a:lnTo>
                    <a:pt x="12" y="0"/>
                  </a:lnTo>
                  <a:lnTo>
                    <a:pt x="12" y="0"/>
                  </a:lnTo>
                  <a:lnTo>
                    <a:pt x="16" y="0"/>
                  </a:lnTo>
                  <a:lnTo>
                    <a:pt x="20" y="4"/>
                  </a:lnTo>
                  <a:lnTo>
                    <a:pt x="22" y="8"/>
                  </a:lnTo>
                  <a:lnTo>
                    <a:pt x="24" y="12"/>
                  </a:lnTo>
                </a:path>
              </a:pathLst>
            </a:custGeom>
            <a:solidFill>
              <a:srgbClr val="0063C3"/>
            </a:solidFill>
            <a:ln w="9525">
              <a:solidFill>
                <a:srgbClr val="0063C3"/>
              </a:solidFill>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272" name="Freeform 501">
              <a:extLst>
                <a:ext uri="{FF2B5EF4-FFF2-40B4-BE49-F238E27FC236}">
                  <a16:creationId xmlns:a16="http://schemas.microsoft.com/office/drawing/2014/main" id="{0E12427E-8EDA-DCB4-3108-CD65B0A57135}"/>
                </a:ext>
              </a:extLst>
            </p:cNvPr>
            <p:cNvSpPr>
              <a:spLocks/>
            </p:cNvSpPr>
            <p:nvPr/>
          </p:nvSpPr>
          <p:spPr bwMode="auto">
            <a:xfrm>
              <a:off x="1393022" y="2414429"/>
              <a:ext cx="5841117" cy="1969147"/>
            </a:xfrm>
            <a:custGeom>
              <a:avLst/>
              <a:gdLst>
                <a:gd name="T0" fmla="*/ 0 w 3963"/>
                <a:gd name="T1" fmla="*/ 0 h 1336"/>
                <a:gd name="T2" fmla="*/ 33 w 3963"/>
                <a:gd name="T3" fmla="*/ 1274 h 1336"/>
                <a:gd name="T4" fmla="*/ 103 w 3963"/>
                <a:gd name="T5" fmla="*/ 1336 h 1336"/>
                <a:gd name="T6" fmla="*/ 205 w 3963"/>
                <a:gd name="T7" fmla="*/ 1315 h 1336"/>
                <a:gd name="T8" fmla="*/ 411 w 3963"/>
                <a:gd name="T9" fmla="*/ 1315 h 1336"/>
                <a:gd name="T10" fmla="*/ 619 w 3963"/>
                <a:gd name="T11" fmla="*/ 1315 h 1336"/>
                <a:gd name="T12" fmla="*/ 824 w 3963"/>
                <a:gd name="T13" fmla="*/ 1315 h 1336"/>
                <a:gd name="T14" fmla="*/ 1032 w 3963"/>
                <a:gd name="T15" fmla="*/ 1293 h 1336"/>
                <a:gd name="T16" fmla="*/ 1238 w 3963"/>
                <a:gd name="T17" fmla="*/ 1293 h 1336"/>
                <a:gd name="T18" fmla="*/ 1443 w 3963"/>
                <a:gd name="T19" fmla="*/ 1293 h 1336"/>
                <a:gd name="T20" fmla="*/ 1830 w 3963"/>
                <a:gd name="T21" fmla="*/ 1293 h 1336"/>
                <a:gd name="T22" fmla="*/ 1935 w 3963"/>
                <a:gd name="T23" fmla="*/ 1315 h 1336"/>
                <a:gd name="T24" fmla="*/ 2141 w 3963"/>
                <a:gd name="T25" fmla="*/ 1315 h 1336"/>
                <a:gd name="T26" fmla="*/ 2346 w 3963"/>
                <a:gd name="T27" fmla="*/ 1293 h 1336"/>
                <a:gd name="T28" fmla="*/ 2554 w 3963"/>
                <a:gd name="T29" fmla="*/ 1274 h 1336"/>
                <a:gd name="T30" fmla="*/ 2760 w 3963"/>
                <a:gd name="T31" fmla="*/ 1252 h 1336"/>
                <a:gd name="T32" fmla="*/ 2967 w 3963"/>
                <a:gd name="T33" fmla="*/ 1293 h 1336"/>
                <a:gd name="T34" fmla="*/ 3173 w 3963"/>
                <a:gd name="T35" fmla="*/ 1336 h 1336"/>
                <a:gd name="T36" fmla="*/ 3379 w 3963"/>
                <a:gd name="T37" fmla="*/ 1315 h 1336"/>
                <a:gd name="T38" fmla="*/ 3586 w 3963"/>
                <a:gd name="T39" fmla="*/ 1274 h 1336"/>
                <a:gd name="T40" fmla="*/ 3963 w 3963"/>
                <a:gd name="T41" fmla="*/ 1315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63" h="1336">
                  <a:moveTo>
                    <a:pt x="0" y="0"/>
                  </a:moveTo>
                  <a:lnTo>
                    <a:pt x="33" y="1274"/>
                  </a:lnTo>
                  <a:lnTo>
                    <a:pt x="103" y="1336"/>
                  </a:lnTo>
                  <a:lnTo>
                    <a:pt x="205" y="1315"/>
                  </a:lnTo>
                  <a:lnTo>
                    <a:pt x="411" y="1315"/>
                  </a:lnTo>
                  <a:lnTo>
                    <a:pt x="619" y="1315"/>
                  </a:lnTo>
                  <a:lnTo>
                    <a:pt x="824" y="1315"/>
                  </a:lnTo>
                  <a:lnTo>
                    <a:pt x="1032" y="1293"/>
                  </a:lnTo>
                  <a:lnTo>
                    <a:pt x="1238" y="1293"/>
                  </a:lnTo>
                  <a:lnTo>
                    <a:pt x="1443" y="1293"/>
                  </a:lnTo>
                  <a:lnTo>
                    <a:pt x="1830" y="1293"/>
                  </a:lnTo>
                  <a:lnTo>
                    <a:pt x="1935" y="1315"/>
                  </a:lnTo>
                  <a:lnTo>
                    <a:pt x="2141" y="1315"/>
                  </a:lnTo>
                  <a:lnTo>
                    <a:pt x="2346" y="1293"/>
                  </a:lnTo>
                  <a:lnTo>
                    <a:pt x="2554" y="1274"/>
                  </a:lnTo>
                  <a:lnTo>
                    <a:pt x="2760" y="1252"/>
                  </a:lnTo>
                  <a:lnTo>
                    <a:pt x="2967" y="1293"/>
                  </a:lnTo>
                  <a:lnTo>
                    <a:pt x="3173" y="1336"/>
                  </a:lnTo>
                  <a:lnTo>
                    <a:pt x="3379" y="1315"/>
                  </a:lnTo>
                  <a:lnTo>
                    <a:pt x="3586" y="1274"/>
                  </a:lnTo>
                  <a:lnTo>
                    <a:pt x="3963" y="1315"/>
                  </a:lnTo>
                </a:path>
              </a:pathLst>
            </a:custGeom>
            <a:noFill/>
            <a:ln w="31750">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3" name="Freeform 525">
              <a:extLst>
                <a:ext uri="{FF2B5EF4-FFF2-40B4-BE49-F238E27FC236}">
                  <a16:creationId xmlns:a16="http://schemas.microsoft.com/office/drawing/2014/main" id="{61BCBBAD-8845-07ED-01F2-4183638A1FDF}"/>
                </a:ext>
              </a:extLst>
            </p:cNvPr>
            <p:cNvSpPr>
              <a:spLocks/>
            </p:cNvSpPr>
            <p:nvPr/>
          </p:nvSpPr>
          <p:spPr bwMode="auto">
            <a:xfrm>
              <a:off x="4224408" y="4334936"/>
              <a:ext cx="35374" cy="33900"/>
            </a:xfrm>
            <a:custGeom>
              <a:avLst/>
              <a:gdLst>
                <a:gd name="T0" fmla="*/ 24 w 24"/>
                <a:gd name="T1" fmla="*/ 12 h 23"/>
                <a:gd name="T2" fmla="*/ 24 w 24"/>
                <a:gd name="T3" fmla="*/ 12 h 23"/>
                <a:gd name="T4" fmla="*/ 24 w 24"/>
                <a:gd name="T5" fmla="*/ 16 h 23"/>
                <a:gd name="T6" fmla="*/ 20 w 24"/>
                <a:gd name="T7" fmla="*/ 19 h 23"/>
                <a:gd name="T8" fmla="*/ 16 w 24"/>
                <a:gd name="T9" fmla="*/ 23 h 23"/>
                <a:gd name="T10" fmla="*/ 12 w 24"/>
                <a:gd name="T11" fmla="*/ 23 h 23"/>
                <a:gd name="T12" fmla="*/ 12 w 24"/>
                <a:gd name="T13" fmla="*/ 23 h 23"/>
                <a:gd name="T14" fmla="*/ 8 w 24"/>
                <a:gd name="T15" fmla="*/ 23 h 23"/>
                <a:gd name="T16" fmla="*/ 4 w 24"/>
                <a:gd name="T17" fmla="*/ 19 h 23"/>
                <a:gd name="T18" fmla="*/ 2 w 24"/>
                <a:gd name="T19" fmla="*/ 16 h 23"/>
                <a:gd name="T20" fmla="*/ 0 w 24"/>
                <a:gd name="T21" fmla="*/ 12 h 23"/>
                <a:gd name="T22" fmla="*/ 0 w 24"/>
                <a:gd name="T23" fmla="*/ 12 h 23"/>
                <a:gd name="T24" fmla="*/ 2 w 24"/>
                <a:gd name="T25" fmla="*/ 8 h 23"/>
                <a:gd name="T26" fmla="*/ 4 w 24"/>
                <a:gd name="T27" fmla="*/ 4 h 23"/>
                <a:gd name="T28" fmla="*/ 8 w 24"/>
                <a:gd name="T29" fmla="*/ 0 h 23"/>
                <a:gd name="T30" fmla="*/ 12 w 24"/>
                <a:gd name="T31" fmla="*/ 0 h 23"/>
                <a:gd name="T32" fmla="*/ 12 w 24"/>
                <a:gd name="T33" fmla="*/ 0 h 23"/>
                <a:gd name="T34" fmla="*/ 16 w 24"/>
                <a:gd name="T35" fmla="*/ 0 h 23"/>
                <a:gd name="T36" fmla="*/ 20 w 24"/>
                <a:gd name="T37" fmla="*/ 4 h 23"/>
                <a:gd name="T38" fmla="*/ 24 w 24"/>
                <a:gd name="T39" fmla="*/ 8 h 23"/>
                <a:gd name="T40" fmla="*/ 24 w 24"/>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24" y="12"/>
                  </a:moveTo>
                  <a:lnTo>
                    <a:pt x="24" y="12"/>
                  </a:lnTo>
                  <a:lnTo>
                    <a:pt x="24" y="16"/>
                  </a:lnTo>
                  <a:lnTo>
                    <a:pt x="20" y="19"/>
                  </a:lnTo>
                  <a:lnTo>
                    <a:pt x="16" y="23"/>
                  </a:lnTo>
                  <a:lnTo>
                    <a:pt x="12" y="23"/>
                  </a:lnTo>
                  <a:lnTo>
                    <a:pt x="12" y="23"/>
                  </a:lnTo>
                  <a:lnTo>
                    <a:pt x="8" y="23"/>
                  </a:lnTo>
                  <a:lnTo>
                    <a:pt x="4" y="19"/>
                  </a:lnTo>
                  <a:lnTo>
                    <a:pt x="2" y="16"/>
                  </a:lnTo>
                  <a:lnTo>
                    <a:pt x="0" y="12"/>
                  </a:lnTo>
                  <a:lnTo>
                    <a:pt x="0" y="12"/>
                  </a:lnTo>
                  <a:lnTo>
                    <a:pt x="2" y="8"/>
                  </a:lnTo>
                  <a:lnTo>
                    <a:pt x="4" y="4"/>
                  </a:lnTo>
                  <a:lnTo>
                    <a:pt x="8" y="0"/>
                  </a:lnTo>
                  <a:lnTo>
                    <a:pt x="12" y="0"/>
                  </a:lnTo>
                  <a:lnTo>
                    <a:pt x="12" y="0"/>
                  </a:lnTo>
                  <a:lnTo>
                    <a:pt x="16" y="0"/>
                  </a:lnTo>
                  <a:lnTo>
                    <a:pt x="20" y="4"/>
                  </a:lnTo>
                  <a:lnTo>
                    <a:pt x="24" y="8"/>
                  </a:lnTo>
                  <a:lnTo>
                    <a:pt x="24"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274" name="Freeform 539">
              <a:extLst>
                <a:ext uri="{FF2B5EF4-FFF2-40B4-BE49-F238E27FC236}">
                  <a16:creationId xmlns:a16="http://schemas.microsoft.com/office/drawing/2014/main" id="{6642454A-518B-E08E-1BEA-9F0D93CDA1EA}"/>
                </a:ext>
              </a:extLst>
            </p:cNvPr>
            <p:cNvSpPr>
              <a:spLocks/>
            </p:cNvSpPr>
            <p:nvPr/>
          </p:nvSpPr>
          <p:spPr bwMode="auto">
            <a:xfrm>
              <a:off x="6354213" y="4334936"/>
              <a:ext cx="33900" cy="33900"/>
            </a:xfrm>
            <a:custGeom>
              <a:avLst/>
              <a:gdLst>
                <a:gd name="T0" fmla="*/ 23 w 23"/>
                <a:gd name="T1" fmla="*/ 12 h 23"/>
                <a:gd name="T2" fmla="*/ 23 w 23"/>
                <a:gd name="T3" fmla="*/ 12 h 23"/>
                <a:gd name="T4" fmla="*/ 23 w 23"/>
                <a:gd name="T5" fmla="*/ 16 h 23"/>
                <a:gd name="T6" fmla="*/ 21 w 23"/>
                <a:gd name="T7" fmla="*/ 19 h 23"/>
                <a:gd name="T8" fmla="*/ 17 w 23"/>
                <a:gd name="T9" fmla="*/ 23 h 23"/>
                <a:gd name="T10" fmla="*/ 12 w 23"/>
                <a:gd name="T11" fmla="*/ 23 h 23"/>
                <a:gd name="T12" fmla="*/ 12 w 23"/>
                <a:gd name="T13" fmla="*/ 23 h 23"/>
                <a:gd name="T14" fmla="*/ 8 w 23"/>
                <a:gd name="T15" fmla="*/ 23 h 23"/>
                <a:gd name="T16" fmla="*/ 4 w 23"/>
                <a:gd name="T17" fmla="*/ 19 h 23"/>
                <a:gd name="T18" fmla="*/ 2 w 23"/>
                <a:gd name="T19" fmla="*/ 16 h 23"/>
                <a:gd name="T20" fmla="*/ 0 w 23"/>
                <a:gd name="T21" fmla="*/ 12 h 23"/>
                <a:gd name="T22" fmla="*/ 0 w 23"/>
                <a:gd name="T23" fmla="*/ 12 h 23"/>
                <a:gd name="T24" fmla="*/ 2 w 23"/>
                <a:gd name="T25" fmla="*/ 8 h 23"/>
                <a:gd name="T26" fmla="*/ 4 w 23"/>
                <a:gd name="T27" fmla="*/ 4 h 23"/>
                <a:gd name="T28" fmla="*/ 8 w 23"/>
                <a:gd name="T29" fmla="*/ 0 h 23"/>
                <a:gd name="T30" fmla="*/ 12 w 23"/>
                <a:gd name="T31" fmla="*/ 0 h 23"/>
                <a:gd name="T32" fmla="*/ 12 w 23"/>
                <a:gd name="T33" fmla="*/ 0 h 23"/>
                <a:gd name="T34" fmla="*/ 17 w 23"/>
                <a:gd name="T35" fmla="*/ 0 h 23"/>
                <a:gd name="T36" fmla="*/ 21 w 23"/>
                <a:gd name="T37" fmla="*/ 4 h 23"/>
                <a:gd name="T38" fmla="*/ 23 w 23"/>
                <a:gd name="T39" fmla="*/ 8 h 23"/>
                <a:gd name="T40" fmla="*/ 23 w 23"/>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2"/>
                  </a:moveTo>
                  <a:lnTo>
                    <a:pt x="23" y="12"/>
                  </a:lnTo>
                  <a:lnTo>
                    <a:pt x="23" y="16"/>
                  </a:lnTo>
                  <a:lnTo>
                    <a:pt x="21" y="19"/>
                  </a:lnTo>
                  <a:lnTo>
                    <a:pt x="17" y="23"/>
                  </a:lnTo>
                  <a:lnTo>
                    <a:pt x="12" y="23"/>
                  </a:lnTo>
                  <a:lnTo>
                    <a:pt x="12" y="23"/>
                  </a:lnTo>
                  <a:lnTo>
                    <a:pt x="8" y="23"/>
                  </a:lnTo>
                  <a:lnTo>
                    <a:pt x="4" y="19"/>
                  </a:lnTo>
                  <a:lnTo>
                    <a:pt x="2" y="16"/>
                  </a:lnTo>
                  <a:lnTo>
                    <a:pt x="0" y="12"/>
                  </a:lnTo>
                  <a:lnTo>
                    <a:pt x="0" y="12"/>
                  </a:lnTo>
                  <a:lnTo>
                    <a:pt x="2" y="8"/>
                  </a:lnTo>
                  <a:lnTo>
                    <a:pt x="4" y="4"/>
                  </a:lnTo>
                  <a:lnTo>
                    <a:pt x="8" y="0"/>
                  </a:lnTo>
                  <a:lnTo>
                    <a:pt x="12" y="0"/>
                  </a:lnTo>
                  <a:lnTo>
                    <a:pt x="12" y="0"/>
                  </a:lnTo>
                  <a:lnTo>
                    <a:pt x="17" y="0"/>
                  </a:lnTo>
                  <a:lnTo>
                    <a:pt x="21" y="4"/>
                  </a:lnTo>
                  <a:lnTo>
                    <a:pt x="23" y="8"/>
                  </a:lnTo>
                  <a:lnTo>
                    <a:pt x="23"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275" name="Freeform 541">
              <a:extLst>
                <a:ext uri="{FF2B5EF4-FFF2-40B4-BE49-F238E27FC236}">
                  <a16:creationId xmlns:a16="http://schemas.microsoft.com/office/drawing/2014/main" id="{B56E2F71-7ACC-17A1-8DF8-F1AA5D212EB0}"/>
                </a:ext>
              </a:extLst>
            </p:cNvPr>
            <p:cNvSpPr>
              <a:spLocks/>
            </p:cNvSpPr>
            <p:nvPr/>
          </p:nvSpPr>
          <p:spPr bwMode="auto">
            <a:xfrm>
              <a:off x="6657839" y="4271559"/>
              <a:ext cx="35374" cy="35374"/>
            </a:xfrm>
            <a:custGeom>
              <a:avLst/>
              <a:gdLst>
                <a:gd name="T0" fmla="*/ 24 w 24"/>
                <a:gd name="T1" fmla="*/ 12 h 24"/>
                <a:gd name="T2" fmla="*/ 24 w 24"/>
                <a:gd name="T3" fmla="*/ 12 h 24"/>
                <a:gd name="T4" fmla="*/ 24 w 24"/>
                <a:gd name="T5" fmla="*/ 18 h 24"/>
                <a:gd name="T6" fmla="*/ 20 w 24"/>
                <a:gd name="T7" fmla="*/ 22 h 24"/>
                <a:gd name="T8" fmla="*/ 18 w 24"/>
                <a:gd name="T9" fmla="*/ 24 h 24"/>
                <a:gd name="T10" fmla="*/ 12 w 24"/>
                <a:gd name="T11" fmla="*/ 24 h 24"/>
                <a:gd name="T12" fmla="*/ 12 w 24"/>
                <a:gd name="T13" fmla="*/ 24 h 24"/>
                <a:gd name="T14" fmla="*/ 8 w 24"/>
                <a:gd name="T15" fmla="*/ 24 h 24"/>
                <a:gd name="T16" fmla="*/ 4 w 24"/>
                <a:gd name="T17" fmla="*/ 22 h 24"/>
                <a:gd name="T18" fmla="*/ 2 w 24"/>
                <a:gd name="T19" fmla="*/ 18 h 24"/>
                <a:gd name="T20" fmla="*/ 0 w 24"/>
                <a:gd name="T21" fmla="*/ 12 h 24"/>
                <a:gd name="T22" fmla="*/ 0 w 24"/>
                <a:gd name="T23" fmla="*/ 12 h 24"/>
                <a:gd name="T24" fmla="*/ 2 w 24"/>
                <a:gd name="T25" fmla="*/ 8 h 24"/>
                <a:gd name="T26" fmla="*/ 4 w 24"/>
                <a:gd name="T27" fmla="*/ 4 h 24"/>
                <a:gd name="T28" fmla="*/ 8 w 24"/>
                <a:gd name="T29" fmla="*/ 2 h 24"/>
                <a:gd name="T30" fmla="*/ 12 w 24"/>
                <a:gd name="T31" fmla="*/ 0 h 24"/>
                <a:gd name="T32" fmla="*/ 12 w 24"/>
                <a:gd name="T33" fmla="*/ 0 h 24"/>
                <a:gd name="T34" fmla="*/ 18 w 24"/>
                <a:gd name="T35" fmla="*/ 2 h 24"/>
                <a:gd name="T36" fmla="*/ 20 w 24"/>
                <a:gd name="T37" fmla="*/ 4 h 24"/>
                <a:gd name="T38" fmla="*/ 24 w 24"/>
                <a:gd name="T39" fmla="*/ 8 h 24"/>
                <a:gd name="T40" fmla="*/ 24 w 24"/>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4">
                  <a:moveTo>
                    <a:pt x="24" y="12"/>
                  </a:moveTo>
                  <a:lnTo>
                    <a:pt x="24" y="12"/>
                  </a:lnTo>
                  <a:lnTo>
                    <a:pt x="24" y="18"/>
                  </a:lnTo>
                  <a:lnTo>
                    <a:pt x="20" y="22"/>
                  </a:lnTo>
                  <a:lnTo>
                    <a:pt x="18" y="24"/>
                  </a:lnTo>
                  <a:lnTo>
                    <a:pt x="12" y="24"/>
                  </a:lnTo>
                  <a:lnTo>
                    <a:pt x="12" y="24"/>
                  </a:lnTo>
                  <a:lnTo>
                    <a:pt x="8" y="24"/>
                  </a:lnTo>
                  <a:lnTo>
                    <a:pt x="4" y="22"/>
                  </a:lnTo>
                  <a:lnTo>
                    <a:pt x="2" y="18"/>
                  </a:lnTo>
                  <a:lnTo>
                    <a:pt x="0" y="12"/>
                  </a:lnTo>
                  <a:lnTo>
                    <a:pt x="0" y="12"/>
                  </a:lnTo>
                  <a:lnTo>
                    <a:pt x="2" y="8"/>
                  </a:lnTo>
                  <a:lnTo>
                    <a:pt x="4" y="4"/>
                  </a:lnTo>
                  <a:lnTo>
                    <a:pt x="8" y="2"/>
                  </a:lnTo>
                  <a:lnTo>
                    <a:pt x="12" y="0"/>
                  </a:lnTo>
                  <a:lnTo>
                    <a:pt x="12" y="0"/>
                  </a:lnTo>
                  <a:lnTo>
                    <a:pt x="18" y="2"/>
                  </a:lnTo>
                  <a:lnTo>
                    <a:pt x="20" y="4"/>
                  </a:lnTo>
                  <a:lnTo>
                    <a:pt x="24" y="8"/>
                  </a:lnTo>
                  <a:lnTo>
                    <a:pt x="24"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276" name="Freeform 543">
              <a:extLst>
                <a:ext uri="{FF2B5EF4-FFF2-40B4-BE49-F238E27FC236}">
                  <a16:creationId xmlns:a16="http://schemas.microsoft.com/office/drawing/2014/main" id="{F8534233-2545-7C31-4D4D-DB93A9168184}"/>
                </a:ext>
              </a:extLst>
            </p:cNvPr>
            <p:cNvSpPr>
              <a:spLocks/>
            </p:cNvSpPr>
            <p:nvPr/>
          </p:nvSpPr>
          <p:spPr bwMode="auto">
            <a:xfrm>
              <a:off x="7217926" y="4334936"/>
              <a:ext cx="33900" cy="33900"/>
            </a:xfrm>
            <a:custGeom>
              <a:avLst/>
              <a:gdLst>
                <a:gd name="T0" fmla="*/ 23 w 23"/>
                <a:gd name="T1" fmla="*/ 12 h 23"/>
                <a:gd name="T2" fmla="*/ 23 w 23"/>
                <a:gd name="T3" fmla="*/ 12 h 23"/>
                <a:gd name="T4" fmla="*/ 21 w 23"/>
                <a:gd name="T5" fmla="*/ 16 h 23"/>
                <a:gd name="T6" fmla="*/ 19 w 23"/>
                <a:gd name="T7" fmla="*/ 19 h 23"/>
                <a:gd name="T8" fmla="*/ 15 w 23"/>
                <a:gd name="T9" fmla="*/ 23 h 23"/>
                <a:gd name="T10" fmla="*/ 11 w 23"/>
                <a:gd name="T11" fmla="*/ 23 h 23"/>
                <a:gd name="T12" fmla="*/ 11 w 23"/>
                <a:gd name="T13" fmla="*/ 23 h 23"/>
                <a:gd name="T14" fmla="*/ 8 w 23"/>
                <a:gd name="T15" fmla="*/ 23 h 23"/>
                <a:gd name="T16" fmla="*/ 4 w 23"/>
                <a:gd name="T17" fmla="*/ 19 h 23"/>
                <a:gd name="T18" fmla="*/ 0 w 23"/>
                <a:gd name="T19" fmla="*/ 16 h 23"/>
                <a:gd name="T20" fmla="*/ 0 w 23"/>
                <a:gd name="T21" fmla="*/ 12 h 23"/>
                <a:gd name="T22" fmla="*/ 0 w 23"/>
                <a:gd name="T23" fmla="*/ 12 h 23"/>
                <a:gd name="T24" fmla="*/ 0 w 23"/>
                <a:gd name="T25" fmla="*/ 8 h 23"/>
                <a:gd name="T26" fmla="*/ 4 w 23"/>
                <a:gd name="T27" fmla="*/ 4 h 23"/>
                <a:gd name="T28" fmla="*/ 8 w 23"/>
                <a:gd name="T29" fmla="*/ 0 h 23"/>
                <a:gd name="T30" fmla="*/ 11 w 23"/>
                <a:gd name="T31" fmla="*/ 0 h 23"/>
                <a:gd name="T32" fmla="*/ 11 w 23"/>
                <a:gd name="T33" fmla="*/ 0 h 23"/>
                <a:gd name="T34" fmla="*/ 15 w 23"/>
                <a:gd name="T35" fmla="*/ 0 h 23"/>
                <a:gd name="T36" fmla="*/ 19 w 23"/>
                <a:gd name="T37" fmla="*/ 4 h 23"/>
                <a:gd name="T38" fmla="*/ 21 w 23"/>
                <a:gd name="T39" fmla="*/ 8 h 23"/>
                <a:gd name="T40" fmla="*/ 23 w 23"/>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2"/>
                  </a:moveTo>
                  <a:lnTo>
                    <a:pt x="23" y="12"/>
                  </a:lnTo>
                  <a:lnTo>
                    <a:pt x="21" y="16"/>
                  </a:lnTo>
                  <a:lnTo>
                    <a:pt x="19" y="19"/>
                  </a:lnTo>
                  <a:lnTo>
                    <a:pt x="15" y="23"/>
                  </a:lnTo>
                  <a:lnTo>
                    <a:pt x="11" y="23"/>
                  </a:lnTo>
                  <a:lnTo>
                    <a:pt x="11" y="23"/>
                  </a:lnTo>
                  <a:lnTo>
                    <a:pt x="8" y="23"/>
                  </a:lnTo>
                  <a:lnTo>
                    <a:pt x="4" y="19"/>
                  </a:lnTo>
                  <a:lnTo>
                    <a:pt x="0" y="16"/>
                  </a:lnTo>
                  <a:lnTo>
                    <a:pt x="0" y="12"/>
                  </a:lnTo>
                  <a:lnTo>
                    <a:pt x="0" y="12"/>
                  </a:lnTo>
                  <a:lnTo>
                    <a:pt x="0" y="8"/>
                  </a:lnTo>
                  <a:lnTo>
                    <a:pt x="4" y="4"/>
                  </a:lnTo>
                  <a:lnTo>
                    <a:pt x="8" y="0"/>
                  </a:lnTo>
                  <a:lnTo>
                    <a:pt x="11" y="0"/>
                  </a:lnTo>
                  <a:lnTo>
                    <a:pt x="11" y="0"/>
                  </a:lnTo>
                  <a:lnTo>
                    <a:pt x="15" y="0"/>
                  </a:lnTo>
                  <a:lnTo>
                    <a:pt x="19" y="4"/>
                  </a:lnTo>
                  <a:lnTo>
                    <a:pt x="21" y="8"/>
                  </a:lnTo>
                  <a:lnTo>
                    <a:pt x="23" y="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277" name="Line 544">
              <a:extLst>
                <a:ext uri="{FF2B5EF4-FFF2-40B4-BE49-F238E27FC236}">
                  <a16:creationId xmlns:a16="http://schemas.microsoft.com/office/drawing/2014/main" id="{8F09F4A6-9F8A-53BC-1686-C095410B892A}"/>
                </a:ext>
              </a:extLst>
            </p:cNvPr>
            <p:cNvSpPr>
              <a:spLocks noChangeShapeType="1"/>
            </p:cNvSpPr>
            <p:nvPr/>
          </p:nvSpPr>
          <p:spPr bwMode="auto">
            <a:xfrm>
              <a:off x="4009217" y="5253184"/>
              <a:ext cx="3236713"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8" name="Freeform 545">
              <a:extLst>
                <a:ext uri="{FF2B5EF4-FFF2-40B4-BE49-F238E27FC236}">
                  <a16:creationId xmlns:a16="http://schemas.microsoft.com/office/drawing/2014/main" id="{F52E7152-A0D5-C12C-CD89-942C82AF8217}"/>
                </a:ext>
              </a:extLst>
            </p:cNvPr>
            <p:cNvSpPr>
              <a:spLocks/>
            </p:cNvSpPr>
            <p:nvPr/>
          </p:nvSpPr>
          <p:spPr bwMode="auto">
            <a:xfrm>
              <a:off x="3645161" y="5186858"/>
              <a:ext cx="384692" cy="129704"/>
            </a:xfrm>
            <a:custGeom>
              <a:avLst/>
              <a:gdLst>
                <a:gd name="T0" fmla="*/ 0 w 261"/>
                <a:gd name="T1" fmla="*/ 86 h 88"/>
                <a:gd name="T2" fmla="*/ 94 w 261"/>
                <a:gd name="T3" fmla="*/ 0 h 88"/>
                <a:gd name="T4" fmla="*/ 170 w 261"/>
                <a:gd name="T5" fmla="*/ 88 h 88"/>
                <a:gd name="T6" fmla="*/ 261 w 261"/>
                <a:gd name="T7" fmla="*/ 0 h 88"/>
              </a:gdLst>
              <a:ahLst/>
              <a:cxnLst>
                <a:cxn ang="0">
                  <a:pos x="T0" y="T1"/>
                </a:cxn>
                <a:cxn ang="0">
                  <a:pos x="T2" y="T3"/>
                </a:cxn>
                <a:cxn ang="0">
                  <a:pos x="T4" y="T5"/>
                </a:cxn>
                <a:cxn ang="0">
                  <a:pos x="T6" y="T7"/>
                </a:cxn>
              </a:cxnLst>
              <a:rect l="0" t="0" r="r" b="b"/>
              <a:pathLst>
                <a:path w="261" h="88">
                  <a:moveTo>
                    <a:pt x="0" y="86"/>
                  </a:moveTo>
                  <a:lnTo>
                    <a:pt x="94" y="0"/>
                  </a:lnTo>
                  <a:lnTo>
                    <a:pt x="170" y="88"/>
                  </a:lnTo>
                  <a:lnTo>
                    <a:pt x="261" y="0"/>
                  </a:lnTo>
                </a:path>
              </a:pathLst>
            </a:custGeom>
            <a:noFill/>
            <a:ln w="12700">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279" name="TextBox 278">
              <a:extLst>
                <a:ext uri="{FF2B5EF4-FFF2-40B4-BE49-F238E27FC236}">
                  <a16:creationId xmlns:a16="http://schemas.microsoft.com/office/drawing/2014/main" id="{50E4C482-FF0A-83DE-5F25-8DD9E04ED3A8}"/>
                </a:ext>
              </a:extLst>
            </p:cNvPr>
            <p:cNvSpPr txBox="1"/>
            <p:nvPr/>
          </p:nvSpPr>
          <p:spPr>
            <a:xfrm>
              <a:off x="1102013" y="2155464"/>
              <a:ext cx="213200" cy="184666"/>
            </a:xfrm>
            <a:prstGeom prst="rect">
              <a:avLst/>
            </a:prstGeom>
            <a:noFill/>
          </p:spPr>
          <p:txBody>
            <a:bodyPr wrap="none" lIns="0" tIns="0" rIns="0" bIns="0" rtlCol="0">
              <a:spAutoFit/>
            </a:bodyPr>
            <a:lstStyle/>
            <a:p>
              <a:pPr algn="r"/>
              <a:r>
                <a:rPr lang="en-US" sz="1200" dirty="0"/>
                <a:t>2.5</a:t>
              </a:r>
              <a:endParaRPr lang="en-IN" sz="1200" dirty="0">
                <a:latin typeface="+mn-lt"/>
              </a:endParaRPr>
            </a:p>
          </p:txBody>
        </p:sp>
        <p:sp>
          <p:nvSpPr>
            <p:cNvPr id="281" name="TextBox 280">
              <a:extLst>
                <a:ext uri="{FF2B5EF4-FFF2-40B4-BE49-F238E27FC236}">
                  <a16:creationId xmlns:a16="http://schemas.microsoft.com/office/drawing/2014/main" id="{1C265812-0EB1-6D3D-90C3-8FC1125657D0}"/>
                </a:ext>
              </a:extLst>
            </p:cNvPr>
            <p:cNvSpPr txBox="1"/>
            <p:nvPr/>
          </p:nvSpPr>
          <p:spPr>
            <a:xfrm>
              <a:off x="1102014" y="2778975"/>
              <a:ext cx="213200" cy="184666"/>
            </a:xfrm>
            <a:prstGeom prst="rect">
              <a:avLst/>
            </a:prstGeom>
            <a:noFill/>
          </p:spPr>
          <p:txBody>
            <a:bodyPr wrap="none" lIns="0" tIns="0" rIns="0" bIns="0" rtlCol="0">
              <a:spAutoFit/>
            </a:bodyPr>
            <a:lstStyle/>
            <a:p>
              <a:pPr algn="r"/>
              <a:r>
                <a:rPr lang="en-US" sz="1200" dirty="0"/>
                <a:t>2.0</a:t>
              </a:r>
              <a:endParaRPr lang="en-IN" sz="1200" dirty="0">
                <a:latin typeface="+mn-lt"/>
              </a:endParaRPr>
            </a:p>
          </p:txBody>
        </p:sp>
        <p:sp>
          <p:nvSpPr>
            <p:cNvPr id="283" name="TextBox 282">
              <a:extLst>
                <a:ext uri="{FF2B5EF4-FFF2-40B4-BE49-F238E27FC236}">
                  <a16:creationId xmlns:a16="http://schemas.microsoft.com/office/drawing/2014/main" id="{4D384B54-3A5A-A6ED-9874-908E12E50F2C}"/>
                </a:ext>
              </a:extLst>
            </p:cNvPr>
            <p:cNvSpPr txBox="1"/>
            <p:nvPr/>
          </p:nvSpPr>
          <p:spPr>
            <a:xfrm>
              <a:off x="1102014" y="3386444"/>
              <a:ext cx="213200" cy="184666"/>
            </a:xfrm>
            <a:prstGeom prst="rect">
              <a:avLst/>
            </a:prstGeom>
            <a:noFill/>
          </p:spPr>
          <p:txBody>
            <a:bodyPr wrap="none" lIns="0" tIns="0" rIns="0" bIns="0" rtlCol="0">
              <a:spAutoFit/>
            </a:bodyPr>
            <a:lstStyle/>
            <a:p>
              <a:pPr algn="r"/>
              <a:r>
                <a:rPr lang="en-US" sz="1200" dirty="0"/>
                <a:t>1</a:t>
              </a:r>
              <a:r>
                <a:rPr lang="en-IN" sz="1200" dirty="0"/>
                <a:t>.5</a:t>
              </a:r>
              <a:endParaRPr lang="en-IN" sz="1200" dirty="0">
                <a:latin typeface="+mn-lt"/>
              </a:endParaRPr>
            </a:p>
          </p:txBody>
        </p:sp>
        <p:sp>
          <p:nvSpPr>
            <p:cNvPr id="285" name="TextBox 284">
              <a:extLst>
                <a:ext uri="{FF2B5EF4-FFF2-40B4-BE49-F238E27FC236}">
                  <a16:creationId xmlns:a16="http://schemas.microsoft.com/office/drawing/2014/main" id="{E1432E8C-D2E1-CB67-7504-EB47615F28D4}"/>
                </a:ext>
              </a:extLst>
            </p:cNvPr>
            <p:cNvSpPr txBox="1"/>
            <p:nvPr/>
          </p:nvSpPr>
          <p:spPr>
            <a:xfrm>
              <a:off x="1102014" y="3928365"/>
              <a:ext cx="213200" cy="184666"/>
            </a:xfrm>
            <a:prstGeom prst="rect">
              <a:avLst/>
            </a:prstGeom>
            <a:noFill/>
          </p:spPr>
          <p:txBody>
            <a:bodyPr wrap="none" lIns="0" tIns="0" rIns="0" bIns="0" rtlCol="0">
              <a:spAutoFit/>
            </a:bodyPr>
            <a:lstStyle/>
            <a:p>
              <a:pPr algn="r"/>
              <a:r>
                <a:rPr lang="en-IN" sz="1200" dirty="0"/>
                <a:t>1.</a:t>
              </a:r>
              <a:r>
                <a:rPr lang="en-IN" sz="1200" dirty="0">
                  <a:latin typeface="+mn-lt"/>
                </a:rPr>
                <a:t>0</a:t>
              </a:r>
            </a:p>
          </p:txBody>
        </p:sp>
        <p:sp>
          <p:nvSpPr>
            <p:cNvPr id="287" name="TextBox 286">
              <a:extLst>
                <a:ext uri="{FF2B5EF4-FFF2-40B4-BE49-F238E27FC236}">
                  <a16:creationId xmlns:a16="http://schemas.microsoft.com/office/drawing/2014/main" id="{5C82CE32-C4A3-0CD6-ADC8-AFF17C2A5EF1}"/>
                </a:ext>
              </a:extLst>
            </p:cNvPr>
            <p:cNvSpPr txBox="1"/>
            <p:nvPr/>
          </p:nvSpPr>
          <p:spPr>
            <a:xfrm>
              <a:off x="1102014" y="4547113"/>
              <a:ext cx="213200" cy="184666"/>
            </a:xfrm>
            <a:prstGeom prst="rect">
              <a:avLst/>
            </a:prstGeom>
            <a:noFill/>
          </p:spPr>
          <p:txBody>
            <a:bodyPr wrap="none" lIns="0" tIns="0" rIns="0" bIns="0" rtlCol="0">
              <a:spAutoFit/>
            </a:bodyPr>
            <a:lstStyle/>
            <a:p>
              <a:pPr algn="r"/>
              <a:r>
                <a:rPr lang="en-IN" sz="1200" dirty="0">
                  <a:latin typeface="+mn-lt"/>
                </a:rPr>
                <a:t>0.5</a:t>
              </a:r>
            </a:p>
          </p:txBody>
        </p:sp>
        <p:sp>
          <p:nvSpPr>
            <p:cNvPr id="289" name="TextBox 288">
              <a:extLst>
                <a:ext uri="{FF2B5EF4-FFF2-40B4-BE49-F238E27FC236}">
                  <a16:creationId xmlns:a16="http://schemas.microsoft.com/office/drawing/2014/main" id="{8509186B-3CD9-5B7C-98A3-93E141A6FCDF}"/>
                </a:ext>
              </a:extLst>
            </p:cNvPr>
            <p:cNvSpPr txBox="1"/>
            <p:nvPr/>
          </p:nvSpPr>
          <p:spPr>
            <a:xfrm>
              <a:off x="1230254" y="5165862"/>
              <a:ext cx="84960" cy="184666"/>
            </a:xfrm>
            <a:prstGeom prst="rect">
              <a:avLst/>
            </a:prstGeom>
            <a:noFill/>
          </p:spPr>
          <p:txBody>
            <a:bodyPr wrap="none" lIns="0" tIns="0" rIns="0" bIns="0" rtlCol="0">
              <a:spAutoFit/>
            </a:bodyPr>
            <a:lstStyle/>
            <a:p>
              <a:pPr algn="r"/>
              <a:r>
                <a:rPr lang="en-IN" sz="1200" dirty="0">
                  <a:latin typeface="+mn-lt"/>
                </a:rPr>
                <a:t>0</a:t>
              </a:r>
            </a:p>
          </p:txBody>
        </p:sp>
        <p:sp>
          <p:nvSpPr>
            <p:cNvPr id="290" name="TextBox 289">
              <a:extLst>
                <a:ext uri="{FF2B5EF4-FFF2-40B4-BE49-F238E27FC236}">
                  <a16:creationId xmlns:a16="http://schemas.microsoft.com/office/drawing/2014/main" id="{7EDA3C9E-E4EC-0B06-67F7-23A1ACD2FB96}"/>
                </a:ext>
              </a:extLst>
            </p:cNvPr>
            <p:cNvSpPr txBox="1"/>
            <p:nvPr/>
          </p:nvSpPr>
          <p:spPr>
            <a:xfrm>
              <a:off x="1622901" y="5324628"/>
              <a:ext cx="157761" cy="171453"/>
            </a:xfrm>
            <a:prstGeom prst="rect">
              <a:avLst/>
            </a:prstGeom>
            <a:noFill/>
          </p:spPr>
          <p:txBody>
            <a:bodyPr wrap="none" lIns="0" tIns="0" rIns="0" bIns="0" rtlCol="0">
              <a:spAutoFit/>
            </a:bodyPr>
            <a:lstStyle/>
            <a:p>
              <a:pPr algn="ctr"/>
              <a:r>
                <a:rPr lang="en-IN" sz="1200" dirty="0">
                  <a:latin typeface="+mn-lt"/>
                </a:rPr>
                <a:t>24</a:t>
              </a:r>
            </a:p>
          </p:txBody>
        </p:sp>
        <p:sp>
          <p:nvSpPr>
            <p:cNvPr id="291" name="TextBox 290">
              <a:extLst>
                <a:ext uri="{FF2B5EF4-FFF2-40B4-BE49-F238E27FC236}">
                  <a16:creationId xmlns:a16="http://schemas.microsoft.com/office/drawing/2014/main" id="{8A1B4F15-1829-83D5-953E-83C7C9C1B042}"/>
                </a:ext>
              </a:extLst>
            </p:cNvPr>
            <p:cNvSpPr txBox="1"/>
            <p:nvPr/>
          </p:nvSpPr>
          <p:spPr>
            <a:xfrm>
              <a:off x="1926528" y="5324628"/>
              <a:ext cx="157760" cy="171453"/>
            </a:xfrm>
            <a:prstGeom prst="rect">
              <a:avLst/>
            </a:prstGeom>
            <a:noFill/>
          </p:spPr>
          <p:txBody>
            <a:bodyPr wrap="none" lIns="0" tIns="0" rIns="0" bIns="0" rtlCol="0">
              <a:spAutoFit/>
            </a:bodyPr>
            <a:lstStyle/>
            <a:p>
              <a:pPr algn="ctr"/>
              <a:r>
                <a:rPr lang="en-IN" sz="1200" dirty="0">
                  <a:latin typeface="+mn-lt"/>
                </a:rPr>
                <a:t>48</a:t>
              </a:r>
            </a:p>
          </p:txBody>
        </p:sp>
        <p:sp>
          <p:nvSpPr>
            <p:cNvPr id="292" name="TextBox 291">
              <a:extLst>
                <a:ext uri="{FF2B5EF4-FFF2-40B4-BE49-F238E27FC236}">
                  <a16:creationId xmlns:a16="http://schemas.microsoft.com/office/drawing/2014/main" id="{1CFCCE6D-29D0-D3A0-C31B-C6413C7325F2}"/>
                </a:ext>
              </a:extLst>
            </p:cNvPr>
            <p:cNvSpPr txBox="1"/>
            <p:nvPr/>
          </p:nvSpPr>
          <p:spPr>
            <a:xfrm>
              <a:off x="2230154" y="5324628"/>
              <a:ext cx="157760" cy="171453"/>
            </a:xfrm>
            <a:prstGeom prst="rect">
              <a:avLst/>
            </a:prstGeom>
            <a:noFill/>
          </p:spPr>
          <p:txBody>
            <a:bodyPr wrap="none" lIns="0" tIns="0" rIns="0" bIns="0" rtlCol="0">
              <a:spAutoFit/>
            </a:bodyPr>
            <a:lstStyle/>
            <a:p>
              <a:pPr algn="ctr"/>
              <a:r>
                <a:rPr lang="en-IN" sz="1200" dirty="0">
                  <a:latin typeface="+mn-lt"/>
                </a:rPr>
                <a:t>72</a:t>
              </a:r>
            </a:p>
          </p:txBody>
        </p:sp>
        <p:sp>
          <p:nvSpPr>
            <p:cNvPr id="293" name="TextBox 292">
              <a:extLst>
                <a:ext uri="{FF2B5EF4-FFF2-40B4-BE49-F238E27FC236}">
                  <a16:creationId xmlns:a16="http://schemas.microsoft.com/office/drawing/2014/main" id="{943E5273-5659-E110-A16A-84C3AD654386}"/>
                </a:ext>
              </a:extLst>
            </p:cNvPr>
            <p:cNvSpPr txBox="1"/>
            <p:nvPr/>
          </p:nvSpPr>
          <p:spPr>
            <a:xfrm>
              <a:off x="2533780" y="5324628"/>
              <a:ext cx="157760" cy="171453"/>
            </a:xfrm>
            <a:prstGeom prst="rect">
              <a:avLst/>
            </a:prstGeom>
            <a:noFill/>
          </p:spPr>
          <p:txBody>
            <a:bodyPr wrap="none" lIns="0" tIns="0" rIns="0" bIns="0" rtlCol="0">
              <a:spAutoFit/>
            </a:bodyPr>
            <a:lstStyle/>
            <a:p>
              <a:pPr algn="ctr"/>
              <a:r>
                <a:rPr lang="en-IN" sz="1200" dirty="0">
                  <a:latin typeface="+mn-lt"/>
                </a:rPr>
                <a:t>96</a:t>
              </a:r>
            </a:p>
          </p:txBody>
        </p:sp>
        <p:sp>
          <p:nvSpPr>
            <p:cNvPr id="294" name="TextBox 293">
              <a:extLst>
                <a:ext uri="{FF2B5EF4-FFF2-40B4-BE49-F238E27FC236}">
                  <a16:creationId xmlns:a16="http://schemas.microsoft.com/office/drawing/2014/main" id="{BD29C06D-E5DB-6F86-8DFB-9FFECF223F58}"/>
                </a:ext>
              </a:extLst>
            </p:cNvPr>
            <p:cNvSpPr txBox="1"/>
            <p:nvPr/>
          </p:nvSpPr>
          <p:spPr>
            <a:xfrm>
              <a:off x="2797965" y="5324628"/>
              <a:ext cx="236641" cy="171453"/>
            </a:xfrm>
            <a:prstGeom prst="rect">
              <a:avLst/>
            </a:prstGeom>
            <a:noFill/>
          </p:spPr>
          <p:txBody>
            <a:bodyPr wrap="none" lIns="0" tIns="0" rIns="0" bIns="0" rtlCol="0">
              <a:spAutoFit/>
            </a:bodyPr>
            <a:lstStyle/>
            <a:p>
              <a:pPr algn="ctr"/>
              <a:r>
                <a:rPr lang="en-IN" sz="1200" dirty="0">
                  <a:latin typeface="+mn-lt"/>
                </a:rPr>
                <a:t>120</a:t>
              </a:r>
            </a:p>
          </p:txBody>
        </p:sp>
        <p:sp>
          <p:nvSpPr>
            <p:cNvPr id="295" name="TextBox 294">
              <a:extLst>
                <a:ext uri="{FF2B5EF4-FFF2-40B4-BE49-F238E27FC236}">
                  <a16:creationId xmlns:a16="http://schemas.microsoft.com/office/drawing/2014/main" id="{83E987D7-0DF0-385B-08B6-30735B121286}"/>
                </a:ext>
              </a:extLst>
            </p:cNvPr>
            <p:cNvSpPr txBox="1"/>
            <p:nvPr/>
          </p:nvSpPr>
          <p:spPr>
            <a:xfrm>
              <a:off x="3104539" y="5324628"/>
              <a:ext cx="236641" cy="171453"/>
            </a:xfrm>
            <a:prstGeom prst="rect">
              <a:avLst/>
            </a:prstGeom>
            <a:noFill/>
          </p:spPr>
          <p:txBody>
            <a:bodyPr wrap="none" lIns="0" tIns="0" rIns="0" bIns="0" rtlCol="0">
              <a:spAutoFit/>
            </a:bodyPr>
            <a:lstStyle/>
            <a:p>
              <a:pPr algn="ctr"/>
              <a:r>
                <a:rPr lang="en-IN" sz="1200" dirty="0">
                  <a:latin typeface="+mn-lt"/>
                </a:rPr>
                <a:t>144</a:t>
              </a:r>
            </a:p>
          </p:txBody>
        </p:sp>
        <p:sp>
          <p:nvSpPr>
            <p:cNvPr id="296" name="TextBox 295">
              <a:extLst>
                <a:ext uri="{FF2B5EF4-FFF2-40B4-BE49-F238E27FC236}">
                  <a16:creationId xmlns:a16="http://schemas.microsoft.com/office/drawing/2014/main" id="{64E950E9-DBF2-D112-FBE2-6616894F634B}"/>
                </a:ext>
              </a:extLst>
            </p:cNvPr>
            <p:cNvSpPr txBox="1"/>
            <p:nvPr/>
          </p:nvSpPr>
          <p:spPr>
            <a:xfrm>
              <a:off x="3408165" y="5324628"/>
              <a:ext cx="236641" cy="171453"/>
            </a:xfrm>
            <a:prstGeom prst="rect">
              <a:avLst/>
            </a:prstGeom>
            <a:noFill/>
          </p:spPr>
          <p:txBody>
            <a:bodyPr wrap="none" lIns="0" tIns="0" rIns="0" bIns="0" rtlCol="0">
              <a:spAutoFit/>
            </a:bodyPr>
            <a:lstStyle/>
            <a:p>
              <a:pPr algn="ctr"/>
              <a:r>
                <a:rPr lang="en-IN" sz="1200" dirty="0">
                  <a:latin typeface="+mn-lt"/>
                </a:rPr>
                <a:t>168</a:t>
              </a:r>
            </a:p>
          </p:txBody>
        </p:sp>
        <p:sp>
          <p:nvSpPr>
            <p:cNvPr id="297" name="TextBox 296">
              <a:extLst>
                <a:ext uri="{FF2B5EF4-FFF2-40B4-BE49-F238E27FC236}">
                  <a16:creationId xmlns:a16="http://schemas.microsoft.com/office/drawing/2014/main" id="{5636D767-F56F-82BD-1CD0-19A613298DE9}"/>
                </a:ext>
              </a:extLst>
            </p:cNvPr>
            <p:cNvSpPr txBox="1"/>
            <p:nvPr/>
          </p:nvSpPr>
          <p:spPr>
            <a:xfrm>
              <a:off x="4052645" y="5324628"/>
              <a:ext cx="157760" cy="171453"/>
            </a:xfrm>
            <a:prstGeom prst="rect">
              <a:avLst/>
            </a:prstGeom>
            <a:noFill/>
          </p:spPr>
          <p:txBody>
            <a:bodyPr wrap="none" lIns="0" tIns="0" rIns="0" bIns="0" rtlCol="0">
              <a:spAutoFit/>
            </a:bodyPr>
            <a:lstStyle/>
            <a:p>
              <a:pPr algn="ctr"/>
              <a:r>
                <a:rPr lang="en-IN" sz="1200" dirty="0">
                  <a:latin typeface="+mn-lt"/>
                </a:rPr>
                <a:t>12</a:t>
              </a:r>
            </a:p>
          </p:txBody>
        </p:sp>
        <p:sp>
          <p:nvSpPr>
            <p:cNvPr id="298" name="TextBox 297">
              <a:extLst>
                <a:ext uri="{FF2B5EF4-FFF2-40B4-BE49-F238E27FC236}">
                  <a16:creationId xmlns:a16="http://schemas.microsoft.com/office/drawing/2014/main" id="{A711D856-7CBB-A5D5-23C1-757874150737}"/>
                </a:ext>
              </a:extLst>
            </p:cNvPr>
            <p:cNvSpPr txBox="1"/>
            <p:nvPr/>
          </p:nvSpPr>
          <p:spPr>
            <a:xfrm>
              <a:off x="4357009" y="5324628"/>
              <a:ext cx="157760" cy="171453"/>
            </a:xfrm>
            <a:prstGeom prst="rect">
              <a:avLst/>
            </a:prstGeom>
            <a:noFill/>
          </p:spPr>
          <p:txBody>
            <a:bodyPr wrap="none" lIns="0" tIns="0" rIns="0" bIns="0" rtlCol="0">
              <a:spAutoFit/>
            </a:bodyPr>
            <a:lstStyle/>
            <a:p>
              <a:pPr algn="ctr"/>
              <a:r>
                <a:rPr lang="en-IN" sz="1200" dirty="0">
                  <a:latin typeface="+mn-lt"/>
                </a:rPr>
                <a:t>36</a:t>
              </a:r>
            </a:p>
          </p:txBody>
        </p:sp>
        <p:sp>
          <p:nvSpPr>
            <p:cNvPr id="299" name="TextBox 298">
              <a:extLst>
                <a:ext uri="{FF2B5EF4-FFF2-40B4-BE49-F238E27FC236}">
                  <a16:creationId xmlns:a16="http://schemas.microsoft.com/office/drawing/2014/main" id="{8D0B3849-ED17-E612-AA75-0C48B46C2F22}"/>
                </a:ext>
              </a:extLst>
            </p:cNvPr>
            <p:cNvSpPr txBox="1"/>
            <p:nvPr/>
          </p:nvSpPr>
          <p:spPr>
            <a:xfrm>
              <a:off x="4661372" y="5324628"/>
              <a:ext cx="157760" cy="171453"/>
            </a:xfrm>
            <a:prstGeom prst="rect">
              <a:avLst/>
            </a:prstGeom>
            <a:noFill/>
          </p:spPr>
          <p:txBody>
            <a:bodyPr wrap="none" lIns="0" tIns="0" rIns="0" bIns="0" rtlCol="0">
              <a:spAutoFit/>
            </a:bodyPr>
            <a:lstStyle/>
            <a:p>
              <a:pPr algn="ctr"/>
              <a:r>
                <a:rPr lang="en-IN" sz="1200" dirty="0">
                  <a:latin typeface="+mn-lt"/>
                </a:rPr>
                <a:t>60</a:t>
              </a:r>
            </a:p>
          </p:txBody>
        </p:sp>
        <p:sp>
          <p:nvSpPr>
            <p:cNvPr id="300" name="TextBox 299">
              <a:extLst>
                <a:ext uri="{FF2B5EF4-FFF2-40B4-BE49-F238E27FC236}">
                  <a16:creationId xmlns:a16="http://schemas.microsoft.com/office/drawing/2014/main" id="{33ABC3C8-3F3F-2D7B-E07F-BAFAEF1268EC}"/>
                </a:ext>
              </a:extLst>
            </p:cNvPr>
            <p:cNvSpPr txBox="1"/>
            <p:nvPr/>
          </p:nvSpPr>
          <p:spPr>
            <a:xfrm>
              <a:off x="4965736" y="5324628"/>
              <a:ext cx="157760" cy="171453"/>
            </a:xfrm>
            <a:prstGeom prst="rect">
              <a:avLst/>
            </a:prstGeom>
            <a:noFill/>
          </p:spPr>
          <p:txBody>
            <a:bodyPr wrap="none" lIns="0" tIns="0" rIns="0" bIns="0" rtlCol="0">
              <a:spAutoFit/>
            </a:bodyPr>
            <a:lstStyle/>
            <a:p>
              <a:pPr algn="ctr"/>
              <a:r>
                <a:rPr lang="en-IN" sz="1200" dirty="0">
                  <a:latin typeface="+mn-lt"/>
                </a:rPr>
                <a:t>84</a:t>
              </a:r>
            </a:p>
          </p:txBody>
        </p:sp>
        <p:sp>
          <p:nvSpPr>
            <p:cNvPr id="301" name="TextBox 300">
              <a:extLst>
                <a:ext uri="{FF2B5EF4-FFF2-40B4-BE49-F238E27FC236}">
                  <a16:creationId xmlns:a16="http://schemas.microsoft.com/office/drawing/2014/main" id="{6BFE8BE6-C6E3-BD38-6229-BF536B1502A2}"/>
                </a:ext>
              </a:extLst>
            </p:cNvPr>
            <p:cNvSpPr txBox="1"/>
            <p:nvPr/>
          </p:nvSpPr>
          <p:spPr>
            <a:xfrm>
              <a:off x="5231394" y="5324628"/>
              <a:ext cx="236641" cy="171453"/>
            </a:xfrm>
            <a:prstGeom prst="rect">
              <a:avLst/>
            </a:prstGeom>
            <a:noFill/>
          </p:spPr>
          <p:txBody>
            <a:bodyPr wrap="none" lIns="0" tIns="0" rIns="0" bIns="0" rtlCol="0">
              <a:spAutoFit/>
            </a:bodyPr>
            <a:lstStyle/>
            <a:p>
              <a:pPr algn="ctr"/>
              <a:r>
                <a:rPr lang="en-IN" sz="1200" dirty="0">
                  <a:latin typeface="+mn-lt"/>
                </a:rPr>
                <a:t>108</a:t>
              </a:r>
            </a:p>
          </p:txBody>
        </p:sp>
        <p:sp>
          <p:nvSpPr>
            <p:cNvPr id="302" name="TextBox 301">
              <a:extLst>
                <a:ext uri="{FF2B5EF4-FFF2-40B4-BE49-F238E27FC236}">
                  <a16:creationId xmlns:a16="http://schemas.microsoft.com/office/drawing/2014/main" id="{C18E70C4-F760-2020-FADE-2A57C04320D6}"/>
                </a:ext>
              </a:extLst>
            </p:cNvPr>
            <p:cNvSpPr txBox="1"/>
            <p:nvPr/>
          </p:nvSpPr>
          <p:spPr>
            <a:xfrm>
              <a:off x="5534284" y="5324628"/>
              <a:ext cx="236641" cy="171453"/>
            </a:xfrm>
            <a:prstGeom prst="rect">
              <a:avLst/>
            </a:prstGeom>
            <a:noFill/>
          </p:spPr>
          <p:txBody>
            <a:bodyPr wrap="none" lIns="0" tIns="0" rIns="0" bIns="0" rtlCol="0">
              <a:spAutoFit/>
            </a:bodyPr>
            <a:lstStyle/>
            <a:p>
              <a:pPr algn="ctr"/>
              <a:r>
                <a:rPr lang="en-IN" sz="1200" dirty="0">
                  <a:latin typeface="+mn-lt"/>
                </a:rPr>
                <a:t>132</a:t>
              </a:r>
            </a:p>
          </p:txBody>
        </p:sp>
        <p:sp>
          <p:nvSpPr>
            <p:cNvPr id="303" name="TextBox 302">
              <a:extLst>
                <a:ext uri="{FF2B5EF4-FFF2-40B4-BE49-F238E27FC236}">
                  <a16:creationId xmlns:a16="http://schemas.microsoft.com/office/drawing/2014/main" id="{D801331E-8526-B019-776F-B58E4840AABE}"/>
                </a:ext>
              </a:extLst>
            </p:cNvPr>
            <p:cNvSpPr txBox="1"/>
            <p:nvPr/>
          </p:nvSpPr>
          <p:spPr>
            <a:xfrm>
              <a:off x="5837174" y="5324628"/>
              <a:ext cx="236641" cy="171453"/>
            </a:xfrm>
            <a:prstGeom prst="rect">
              <a:avLst/>
            </a:prstGeom>
            <a:noFill/>
          </p:spPr>
          <p:txBody>
            <a:bodyPr wrap="none" lIns="0" tIns="0" rIns="0" bIns="0" rtlCol="0">
              <a:spAutoFit/>
            </a:bodyPr>
            <a:lstStyle/>
            <a:p>
              <a:pPr algn="ctr"/>
              <a:r>
                <a:rPr lang="en-IN" sz="1200" dirty="0">
                  <a:latin typeface="+mn-lt"/>
                </a:rPr>
                <a:t>156</a:t>
              </a:r>
            </a:p>
          </p:txBody>
        </p:sp>
        <p:sp>
          <p:nvSpPr>
            <p:cNvPr id="304" name="TextBox 303">
              <a:extLst>
                <a:ext uri="{FF2B5EF4-FFF2-40B4-BE49-F238E27FC236}">
                  <a16:creationId xmlns:a16="http://schemas.microsoft.com/office/drawing/2014/main" id="{C5BB4D38-988C-6498-A31E-C85C1F238760}"/>
                </a:ext>
              </a:extLst>
            </p:cNvPr>
            <p:cNvSpPr txBox="1"/>
            <p:nvPr/>
          </p:nvSpPr>
          <p:spPr>
            <a:xfrm>
              <a:off x="6144485" y="5324628"/>
              <a:ext cx="236641" cy="171453"/>
            </a:xfrm>
            <a:prstGeom prst="rect">
              <a:avLst/>
            </a:prstGeom>
            <a:noFill/>
          </p:spPr>
          <p:txBody>
            <a:bodyPr wrap="none" lIns="0" tIns="0" rIns="0" bIns="0" rtlCol="0">
              <a:spAutoFit/>
            </a:bodyPr>
            <a:lstStyle/>
            <a:p>
              <a:pPr algn="ctr"/>
              <a:r>
                <a:rPr lang="en-IN" sz="1200" dirty="0">
                  <a:latin typeface="+mn-lt"/>
                </a:rPr>
                <a:t>180</a:t>
              </a:r>
            </a:p>
          </p:txBody>
        </p:sp>
        <p:sp>
          <p:nvSpPr>
            <p:cNvPr id="305" name="TextBox 304">
              <a:extLst>
                <a:ext uri="{FF2B5EF4-FFF2-40B4-BE49-F238E27FC236}">
                  <a16:creationId xmlns:a16="http://schemas.microsoft.com/office/drawing/2014/main" id="{C0F4B205-32F7-01E6-FAE0-179EFE0A1512}"/>
                </a:ext>
              </a:extLst>
            </p:cNvPr>
            <p:cNvSpPr txBox="1"/>
            <p:nvPr/>
          </p:nvSpPr>
          <p:spPr>
            <a:xfrm>
              <a:off x="6447374" y="5324628"/>
              <a:ext cx="236641" cy="171453"/>
            </a:xfrm>
            <a:prstGeom prst="rect">
              <a:avLst/>
            </a:prstGeom>
            <a:noFill/>
          </p:spPr>
          <p:txBody>
            <a:bodyPr wrap="none" lIns="0" tIns="0" rIns="0" bIns="0" rtlCol="0">
              <a:spAutoFit/>
            </a:bodyPr>
            <a:lstStyle/>
            <a:p>
              <a:pPr algn="ctr"/>
              <a:r>
                <a:rPr lang="en-IN" sz="1200" dirty="0">
                  <a:latin typeface="+mn-lt"/>
                </a:rPr>
                <a:t>204</a:t>
              </a:r>
            </a:p>
          </p:txBody>
        </p:sp>
        <p:sp>
          <p:nvSpPr>
            <p:cNvPr id="306" name="TextBox 305">
              <a:extLst>
                <a:ext uri="{FF2B5EF4-FFF2-40B4-BE49-F238E27FC236}">
                  <a16:creationId xmlns:a16="http://schemas.microsoft.com/office/drawing/2014/main" id="{E4991E77-5A43-D871-7FF4-9C6C3E037C3C}"/>
                </a:ext>
              </a:extLst>
            </p:cNvPr>
            <p:cNvSpPr txBox="1"/>
            <p:nvPr/>
          </p:nvSpPr>
          <p:spPr>
            <a:xfrm>
              <a:off x="6750261" y="5324628"/>
              <a:ext cx="236641" cy="171453"/>
            </a:xfrm>
            <a:prstGeom prst="rect">
              <a:avLst/>
            </a:prstGeom>
            <a:noFill/>
          </p:spPr>
          <p:txBody>
            <a:bodyPr wrap="none" lIns="0" tIns="0" rIns="0" bIns="0" rtlCol="0">
              <a:spAutoFit/>
            </a:bodyPr>
            <a:lstStyle/>
            <a:p>
              <a:pPr algn="ctr"/>
              <a:r>
                <a:rPr lang="en-IN" sz="1200" dirty="0">
                  <a:latin typeface="+mn-lt"/>
                </a:rPr>
                <a:t>228</a:t>
              </a:r>
            </a:p>
          </p:txBody>
        </p:sp>
        <p:sp>
          <p:nvSpPr>
            <p:cNvPr id="307" name="TextBox 306">
              <a:extLst>
                <a:ext uri="{FF2B5EF4-FFF2-40B4-BE49-F238E27FC236}">
                  <a16:creationId xmlns:a16="http://schemas.microsoft.com/office/drawing/2014/main" id="{E3DC727B-EDCA-ECCE-DF07-B82D1BE00F90}"/>
                </a:ext>
              </a:extLst>
            </p:cNvPr>
            <p:cNvSpPr txBox="1"/>
            <p:nvPr/>
          </p:nvSpPr>
          <p:spPr>
            <a:xfrm>
              <a:off x="7053151" y="5324628"/>
              <a:ext cx="236641" cy="171453"/>
            </a:xfrm>
            <a:prstGeom prst="rect">
              <a:avLst/>
            </a:prstGeom>
            <a:noFill/>
          </p:spPr>
          <p:txBody>
            <a:bodyPr wrap="none" lIns="0" tIns="0" rIns="0" bIns="0" rtlCol="0">
              <a:spAutoFit/>
            </a:bodyPr>
            <a:lstStyle/>
            <a:p>
              <a:pPr algn="ctr"/>
              <a:r>
                <a:rPr lang="en-IN" sz="1200" dirty="0">
                  <a:latin typeface="+mn-lt"/>
                </a:rPr>
                <a:t>252</a:t>
              </a:r>
            </a:p>
          </p:txBody>
        </p:sp>
        <p:sp>
          <p:nvSpPr>
            <p:cNvPr id="308" name="TextBox 307">
              <a:extLst>
                <a:ext uri="{FF2B5EF4-FFF2-40B4-BE49-F238E27FC236}">
                  <a16:creationId xmlns:a16="http://schemas.microsoft.com/office/drawing/2014/main" id="{EC97AE55-B15F-2D05-BC48-7FDCCD9BA554}"/>
                </a:ext>
              </a:extLst>
            </p:cNvPr>
            <p:cNvSpPr txBox="1"/>
            <p:nvPr/>
          </p:nvSpPr>
          <p:spPr>
            <a:xfrm>
              <a:off x="1352819" y="5324628"/>
              <a:ext cx="78880" cy="171453"/>
            </a:xfrm>
            <a:prstGeom prst="rect">
              <a:avLst/>
            </a:prstGeom>
            <a:noFill/>
          </p:spPr>
          <p:txBody>
            <a:bodyPr wrap="none" lIns="0" tIns="0" rIns="0" bIns="0" rtlCol="0">
              <a:spAutoFit/>
            </a:bodyPr>
            <a:lstStyle/>
            <a:p>
              <a:pPr algn="ctr"/>
              <a:r>
                <a:rPr lang="en-IN" sz="1200" dirty="0">
                  <a:latin typeface="+mn-lt"/>
                </a:rPr>
                <a:t>0</a:t>
              </a:r>
            </a:p>
          </p:txBody>
        </p:sp>
        <p:sp>
          <p:nvSpPr>
            <p:cNvPr id="309" name="TextBox 308">
              <a:extLst>
                <a:ext uri="{FF2B5EF4-FFF2-40B4-BE49-F238E27FC236}">
                  <a16:creationId xmlns:a16="http://schemas.microsoft.com/office/drawing/2014/main" id="{8E81DB4F-FABE-057B-F315-7B3A2821E068}"/>
                </a:ext>
              </a:extLst>
            </p:cNvPr>
            <p:cNvSpPr txBox="1"/>
            <p:nvPr/>
          </p:nvSpPr>
          <p:spPr>
            <a:xfrm>
              <a:off x="1874437" y="5738561"/>
              <a:ext cx="261942" cy="142877"/>
            </a:xfrm>
            <a:prstGeom prst="rect">
              <a:avLst/>
            </a:prstGeom>
            <a:noFill/>
          </p:spPr>
          <p:txBody>
            <a:bodyPr wrap="none" lIns="0" tIns="0" rIns="0" bIns="0" rtlCol="0">
              <a:spAutoFit/>
            </a:bodyPr>
            <a:lstStyle/>
            <a:p>
              <a:pPr algn="ctr"/>
              <a:r>
                <a:rPr lang="en-IN" sz="1000" dirty="0">
                  <a:latin typeface="+mn-lt"/>
                </a:rPr>
                <a:t>3209</a:t>
              </a:r>
            </a:p>
          </p:txBody>
        </p:sp>
        <p:sp>
          <p:nvSpPr>
            <p:cNvPr id="310" name="TextBox 309">
              <a:extLst>
                <a:ext uri="{FF2B5EF4-FFF2-40B4-BE49-F238E27FC236}">
                  <a16:creationId xmlns:a16="http://schemas.microsoft.com/office/drawing/2014/main" id="{8D04E2AF-A342-453E-750F-B1E92EE362D1}"/>
                </a:ext>
              </a:extLst>
            </p:cNvPr>
            <p:cNvSpPr txBox="1"/>
            <p:nvPr/>
          </p:nvSpPr>
          <p:spPr>
            <a:xfrm>
              <a:off x="2481688" y="5738561"/>
              <a:ext cx="261943" cy="142877"/>
            </a:xfrm>
            <a:prstGeom prst="rect">
              <a:avLst/>
            </a:prstGeom>
            <a:noFill/>
          </p:spPr>
          <p:txBody>
            <a:bodyPr wrap="none" lIns="0" tIns="0" rIns="0" bIns="0" rtlCol="0">
              <a:spAutoFit/>
            </a:bodyPr>
            <a:lstStyle/>
            <a:p>
              <a:pPr algn="ctr"/>
              <a:r>
                <a:rPr lang="en-IN" sz="1000" dirty="0">
                  <a:latin typeface="+mn-lt"/>
                </a:rPr>
                <a:t>3029</a:t>
              </a:r>
            </a:p>
          </p:txBody>
        </p:sp>
        <p:sp>
          <p:nvSpPr>
            <p:cNvPr id="311" name="TextBox 310">
              <a:extLst>
                <a:ext uri="{FF2B5EF4-FFF2-40B4-BE49-F238E27FC236}">
                  <a16:creationId xmlns:a16="http://schemas.microsoft.com/office/drawing/2014/main" id="{05B9A109-16C7-6F74-DBB0-52ACC58F47DA}"/>
                </a:ext>
              </a:extLst>
            </p:cNvPr>
            <p:cNvSpPr txBox="1"/>
            <p:nvPr/>
          </p:nvSpPr>
          <p:spPr>
            <a:xfrm>
              <a:off x="3091887" y="5738561"/>
              <a:ext cx="261943" cy="142877"/>
            </a:xfrm>
            <a:prstGeom prst="rect">
              <a:avLst/>
            </a:prstGeom>
            <a:noFill/>
          </p:spPr>
          <p:txBody>
            <a:bodyPr wrap="none" lIns="0" tIns="0" rIns="0" bIns="0" rtlCol="0">
              <a:spAutoFit/>
            </a:bodyPr>
            <a:lstStyle/>
            <a:p>
              <a:pPr algn="ctr"/>
              <a:r>
                <a:rPr lang="en-IN" sz="1000" dirty="0">
                  <a:latin typeface="+mn-lt"/>
                </a:rPr>
                <a:t>1141</a:t>
              </a:r>
            </a:p>
          </p:txBody>
        </p:sp>
        <p:sp>
          <p:nvSpPr>
            <p:cNvPr id="312" name="TextBox 311">
              <a:extLst>
                <a:ext uri="{FF2B5EF4-FFF2-40B4-BE49-F238E27FC236}">
                  <a16:creationId xmlns:a16="http://schemas.microsoft.com/office/drawing/2014/main" id="{1FDA7C87-A66C-EF64-E840-E7669F4E0E2B}"/>
                </a:ext>
              </a:extLst>
            </p:cNvPr>
            <p:cNvSpPr txBox="1"/>
            <p:nvPr/>
          </p:nvSpPr>
          <p:spPr>
            <a:xfrm>
              <a:off x="4000554" y="5738561"/>
              <a:ext cx="261943" cy="142877"/>
            </a:xfrm>
            <a:prstGeom prst="rect">
              <a:avLst/>
            </a:prstGeom>
            <a:noFill/>
          </p:spPr>
          <p:txBody>
            <a:bodyPr wrap="none" lIns="0" tIns="0" rIns="0" bIns="0" rtlCol="0">
              <a:spAutoFit/>
            </a:bodyPr>
            <a:lstStyle/>
            <a:p>
              <a:pPr algn="ctr"/>
              <a:r>
                <a:rPr lang="en-IN" sz="1000" dirty="0">
                  <a:latin typeface="+mn-lt"/>
                </a:rPr>
                <a:t>3154</a:t>
              </a:r>
            </a:p>
          </p:txBody>
        </p:sp>
        <p:sp>
          <p:nvSpPr>
            <p:cNvPr id="313" name="TextBox 312">
              <a:extLst>
                <a:ext uri="{FF2B5EF4-FFF2-40B4-BE49-F238E27FC236}">
                  <a16:creationId xmlns:a16="http://schemas.microsoft.com/office/drawing/2014/main" id="{0D1B1B1B-F698-8F66-703F-2FB6C504E71E}"/>
                </a:ext>
              </a:extLst>
            </p:cNvPr>
            <p:cNvSpPr txBox="1"/>
            <p:nvPr/>
          </p:nvSpPr>
          <p:spPr>
            <a:xfrm>
              <a:off x="4609280" y="5738561"/>
              <a:ext cx="261943" cy="142877"/>
            </a:xfrm>
            <a:prstGeom prst="rect">
              <a:avLst/>
            </a:prstGeom>
            <a:noFill/>
          </p:spPr>
          <p:txBody>
            <a:bodyPr wrap="none" lIns="0" tIns="0" rIns="0" bIns="0" rtlCol="0">
              <a:spAutoFit/>
            </a:bodyPr>
            <a:lstStyle/>
            <a:p>
              <a:pPr algn="ctr"/>
              <a:r>
                <a:rPr lang="en-IN" sz="1000" dirty="0">
                  <a:latin typeface="+mn-lt"/>
                </a:rPr>
                <a:t>3014</a:t>
              </a:r>
            </a:p>
          </p:txBody>
        </p:sp>
        <p:sp>
          <p:nvSpPr>
            <p:cNvPr id="314" name="TextBox 313">
              <a:extLst>
                <a:ext uri="{FF2B5EF4-FFF2-40B4-BE49-F238E27FC236}">
                  <a16:creationId xmlns:a16="http://schemas.microsoft.com/office/drawing/2014/main" id="{1AAAEE85-5F4A-AABA-EF9F-CC036B5328F3}"/>
                </a:ext>
              </a:extLst>
            </p:cNvPr>
            <p:cNvSpPr txBox="1"/>
            <p:nvPr/>
          </p:nvSpPr>
          <p:spPr>
            <a:xfrm>
              <a:off x="5218742" y="5738561"/>
              <a:ext cx="261943" cy="142877"/>
            </a:xfrm>
            <a:prstGeom prst="rect">
              <a:avLst/>
            </a:prstGeom>
            <a:noFill/>
          </p:spPr>
          <p:txBody>
            <a:bodyPr wrap="none" lIns="0" tIns="0" rIns="0" bIns="0" rtlCol="0">
              <a:spAutoFit/>
            </a:bodyPr>
            <a:lstStyle/>
            <a:p>
              <a:pPr algn="ctr"/>
              <a:r>
                <a:rPr lang="en-IN" sz="1000" dirty="0">
                  <a:latin typeface="+mn-lt"/>
                </a:rPr>
                <a:t>2888</a:t>
              </a:r>
            </a:p>
          </p:txBody>
        </p:sp>
        <p:sp>
          <p:nvSpPr>
            <p:cNvPr id="315" name="TextBox 314">
              <a:extLst>
                <a:ext uri="{FF2B5EF4-FFF2-40B4-BE49-F238E27FC236}">
                  <a16:creationId xmlns:a16="http://schemas.microsoft.com/office/drawing/2014/main" id="{7B6A841C-EB0F-F20C-22A6-CE5D6C7D5D31}"/>
                </a:ext>
              </a:extLst>
            </p:cNvPr>
            <p:cNvSpPr txBox="1"/>
            <p:nvPr/>
          </p:nvSpPr>
          <p:spPr>
            <a:xfrm>
              <a:off x="5824522" y="5738561"/>
              <a:ext cx="261943" cy="142877"/>
            </a:xfrm>
            <a:prstGeom prst="rect">
              <a:avLst/>
            </a:prstGeom>
            <a:noFill/>
          </p:spPr>
          <p:txBody>
            <a:bodyPr wrap="none" lIns="0" tIns="0" rIns="0" bIns="0" rtlCol="0">
              <a:spAutoFit/>
            </a:bodyPr>
            <a:lstStyle/>
            <a:p>
              <a:pPr algn="ctr"/>
              <a:r>
                <a:rPr lang="en-IN" sz="1000" dirty="0">
                  <a:latin typeface="+mn-lt"/>
                </a:rPr>
                <a:t>2737</a:t>
              </a:r>
            </a:p>
          </p:txBody>
        </p:sp>
        <p:sp>
          <p:nvSpPr>
            <p:cNvPr id="316" name="TextBox 315">
              <a:extLst>
                <a:ext uri="{FF2B5EF4-FFF2-40B4-BE49-F238E27FC236}">
                  <a16:creationId xmlns:a16="http://schemas.microsoft.com/office/drawing/2014/main" id="{34314836-41B3-26DC-1A73-B4B13A0480C8}"/>
                </a:ext>
              </a:extLst>
            </p:cNvPr>
            <p:cNvSpPr txBox="1"/>
            <p:nvPr/>
          </p:nvSpPr>
          <p:spPr>
            <a:xfrm>
              <a:off x="6434722" y="5738561"/>
              <a:ext cx="261943" cy="142877"/>
            </a:xfrm>
            <a:prstGeom prst="rect">
              <a:avLst/>
            </a:prstGeom>
            <a:noFill/>
          </p:spPr>
          <p:txBody>
            <a:bodyPr wrap="none" lIns="0" tIns="0" rIns="0" bIns="0" rtlCol="0">
              <a:spAutoFit/>
            </a:bodyPr>
            <a:lstStyle/>
            <a:p>
              <a:pPr algn="ctr"/>
              <a:r>
                <a:rPr lang="en-IN" sz="1000" dirty="0">
                  <a:latin typeface="+mn-lt"/>
                </a:rPr>
                <a:t>2373</a:t>
              </a:r>
            </a:p>
          </p:txBody>
        </p:sp>
        <p:sp>
          <p:nvSpPr>
            <p:cNvPr id="317" name="TextBox 316">
              <a:extLst>
                <a:ext uri="{FF2B5EF4-FFF2-40B4-BE49-F238E27FC236}">
                  <a16:creationId xmlns:a16="http://schemas.microsoft.com/office/drawing/2014/main" id="{5054A9D3-CD81-A1D4-D6E4-C448E6082531}"/>
                </a:ext>
              </a:extLst>
            </p:cNvPr>
            <p:cNvSpPr txBox="1"/>
            <p:nvPr/>
          </p:nvSpPr>
          <p:spPr>
            <a:xfrm>
              <a:off x="7040499" y="5738561"/>
              <a:ext cx="261943" cy="142877"/>
            </a:xfrm>
            <a:prstGeom prst="rect">
              <a:avLst/>
            </a:prstGeom>
            <a:noFill/>
          </p:spPr>
          <p:txBody>
            <a:bodyPr wrap="none" lIns="0" tIns="0" rIns="0" bIns="0" rtlCol="0">
              <a:spAutoFit/>
            </a:bodyPr>
            <a:lstStyle/>
            <a:p>
              <a:pPr algn="ctr"/>
              <a:r>
                <a:rPr lang="en-IN" sz="1000" dirty="0">
                  <a:latin typeface="+mn-lt"/>
                </a:rPr>
                <a:t>1893</a:t>
              </a:r>
            </a:p>
          </p:txBody>
        </p:sp>
        <p:sp>
          <p:nvSpPr>
            <p:cNvPr id="318" name="TextBox 317">
              <a:extLst>
                <a:ext uri="{FF2B5EF4-FFF2-40B4-BE49-F238E27FC236}">
                  <a16:creationId xmlns:a16="http://schemas.microsoft.com/office/drawing/2014/main" id="{42822456-F7EC-ED6B-7944-790F695F3F1E}"/>
                </a:ext>
              </a:extLst>
            </p:cNvPr>
            <p:cNvSpPr txBox="1"/>
            <p:nvPr/>
          </p:nvSpPr>
          <p:spPr>
            <a:xfrm>
              <a:off x="1261288" y="5738561"/>
              <a:ext cx="261942" cy="142877"/>
            </a:xfrm>
            <a:prstGeom prst="rect">
              <a:avLst/>
            </a:prstGeom>
            <a:noFill/>
          </p:spPr>
          <p:txBody>
            <a:bodyPr wrap="none" lIns="0" tIns="0" rIns="0" bIns="0" rtlCol="0">
              <a:spAutoFit/>
            </a:bodyPr>
            <a:lstStyle/>
            <a:p>
              <a:pPr algn="ctr"/>
              <a:r>
                <a:rPr lang="en-IN" sz="1000" dirty="0">
                  <a:latin typeface="+mn-lt"/>
                </a:rPr>
                <a:t>3277</a:t>
              </a:r>
            </a:p>
          </p:txBody>
        </p:sp>
        <p:sp>
          <p:nvSpPr>
            <p:cNvPr id="732" name="TextBox 731">
              <a:extLst>
                <a:ext uri="{FF2B5EF4-FFF2-40B4-BE49-F238E27FC236}">
                  <a16:creationId xmlns:a16="http://schemas.microsoft.com/office/drawing/2014/main" id="{54A7C8E7-1876-90EF-3FE0-9E7EB5F0EB84}"/>
                </a:ext>
              </a:extLst>
            </p:cNvPr>
            <p:cNvSpPr txBox="1"/>
            <p:nvPr/>
          </p:nvSpPr>
          <p:spPr>
            <a:xfrm>
              <a:off x="1874437" y="5903639"/>
              <a:ext cx="261942" cy="142877"/>
            </a:xfrm>
            <a:prstGeom prst="rect">
              <a:avLst/>
            </a:prstGeom>
            <a:noFill/>
          </p:spPr>
          <p:txBody>
            <a:bodyPr wrap="none" lIns="0" tIns="0" rIns="0" bIns="0" rtlCol="0">
              <a:spAutoFit/>
            </a:bodyPr>
            <a:lstStyle/>
            <a:p>
              <a:pPr algn="ctr"/>
              <a:r>
                <a:rPr lang="en-IN" sz="1000" dirty="0">
                  <a:latin typeface="+mn-lt"/>
                </a:rPr>
                <a:t>3276</a:t>
              </a:r>
            </a:p>
          </p:txBody>
        </p:sp>
        <p:sp>
          <p:nvSpPr>
            <p:cNvPr id="734" name="TextBox 733">
              <a:extLst>
                <a:ext uri="{FF2B5EF4-FFF2-40B4-BE49-F238E27FC236}">
                  <a16:creationId xmlns:a16="http://schemas.microsoft.com/office/drawing/2014/main" id="{10A9B036-41F5-9700-AA7C-A972CFD35A31}"/>
                </a:ext>
              </a:extLst>
            </p:cNvPr>
            <p:cNvSpPr txBox="1"/>
            <p:nvPr/>
          </p:nvSpPr>
          <p:spPr>
            <a:xfrm>
              <a:off x="2481688" y="5903639"/>
              <a:ext cx="261943" cy="142877"/>
            </a:xfrm>
            <a:prstGeom prst="rect">
              <a:avLst/>
            </a:prstGeom>
            <a:noFill/>
          </p:spPr>
          <p:txBody>
            <a:bodyPr wrap="none" lIns="0" tIns="0" rIns="0" bIns="0" rtlCol="0">
              <a:spAutoFit/>
            </a:bodyPr>
            <a:lstStyle/>
            <a:p>
              <a:pPr algn="ctr"/>
              <a:r>
                <a:rPr lang="en-IN" sz="1000" dirty="0">
                  <a:latin typeface="+mn-lt"/>
                </a:rPr>
                <a:t>3123</a:t>
              </a:r>
            </a:p>
          </p:txBody>
        </p:sp>
        <p:sp>
          <p:nvSpPr>
            <p:cNvPr id="359" name="TextBox 358">
              <a:extLst>
                <a:ext uri="{FF2B5EF4-FFF2-40B4-BE49-F238E27FC236}">
                  <a16:creationId xmlns:a16="http://schemas.microsoft.com/office/drawing/2014/main" id="{A12997D4-CD11-17E9-01D3-20CAF3799791}"/>
                </a:ext>
              </a:extLst>
            </p:cNvPr>
            <p:cNvSpPr txBox="1"/>
            <p:nvPr/>
          </p:nvSpPr>
          <p:spPr>
            <a:xfrm>
              <a:off x="3091887" y="5903639"/>
              <a:ext cx="261943" cy="142877"/>
            </a:xfrm>
            <a:prstGeom prst="rect">
              <a:avLst/>
            </a:prstGeom>
            <a:noFill/>
          </p:spPr>
          <p:txBody>
            <a:bodyPr wrap="none" lIns="0" tIns="0" rIns="0" bIns="0" rtlCol="0">
              <a:spAutoFit/>
            </a:bodyPr>
            <a:lstStyle/>
            <a:p>
              <a:pPr algn="ctr"/>
              <a:r>
                <a:rPr lang="en-IN" sz="1000" dirty="0">
                  <a:latin typeface="+mn-lt"/>
                </a:rPr>
                <a:t>1138</a:t>
              </a:r>
            </a:p>
          </p:txBody>
        </p:sp>
        <p:sp>
          <p:nvSpPr>
            <p:cNvPr id="360" name="TextBox 359">
              <a:extLst>
                <a:ext uri="{FF2B5EF4-FFF2-40B4-BE49-F238E27FC236}">
                  <a16:creationId xmlns:a16="http://schemas.microsoft.com/office/drawing/2014/main" id="{24EF6290-9765-01C8-6C75-0A6AC3ECB6A5}"/>
                </a:ext>
              </a:extLst>
            </p:cNvPr>
            <p:cNvSpPr txBox="1"/>
            <p:nvPr/>
          </p:nvSpPr>
          <p:spPr>
            <a:xfrm>
              <a:off x="4000554" y="5903639"/>
              <a:ext cx="261943" cy="142877"/>
            </a:xfrm>
            <a:prstGeom prst="rect">
              <a:avLst/>
            </a:prstGeom>
            <a:noFill/>
          </p:spPr>
          <p:txBody>
            <a:bodyPr wrap="none" lIns="0" tIns="0" rIns="0" bIns="0" rtlCol="0">
              <a:spAutoFit/>
            </a:bodyPr>
            <a:lstStyle/>
            <a:p>
              <a:pPr algn="ctr"/>
              <a:r>
                <a:rPr lang="en-IN" sz="1000" dirty="0">
                  <a:latin typeface="+mn-lt"/>
                </a:rPr>
                <a:t>3223</a:t>
              </a:r>
            </a:p>
          </p:txBody>
        </p:sp>
        <p:sp>
          <p:nvSpPr>
            <p:cNvPr id="361" name="TextBox 360">
              <a:extLst>
                <a:ext uri="{FF2B5EF4-FFF2-40B4-BE49-F238E27FC236}">
                  <a16:creationId xmlns:a16="http://schemas.microsoft.com/office/drawing/2014/main" id="{F656C507-52A0-3C5C-B9AB-0599C5035474}"/>
                </a:ext>
              </a:extLst>
            </p:cNvPr>
            <p:cNvSpPr txBox="1"/>
            <p:nvPr/>
          </p:nvSpPr>
          <p:spPr>
            <a:xfrm>
              <a:off x="4609280" y="5903639"/>
              <a:ext cx="261943" cy="142877"/>
            </a:xfrm>
            <a:prstGeom prst="rect">
              <a:avLst/>
            </a:prstGeom>
            <a:noFill/>
          </p:spPr>
          <p:txBody>
            <a:bodyPr wrap="none" lIns="0" tIns="0" rIns="0" bIns="0" rtlCol="0">
              <a:spAutoFit/>
            </a:bodyPr>
            <a:lstStyle/>
            <a:p>
              <a:pPr algn="ctr"/>
              <a:r>
                <a:rPr lang="en-IN" sz="1000" dirty="0">
                  <a:latin typeface="+mn-lt"/>
                </a:rPr>
                <a:t>3121</a:t>
              </a:r>
            </a:p>
          </p:txBody>
        </p:sp>
        <p:sp>
          <p:nvSpPr>
            <p:cNvPr id="362" name="TextBox 361">
              <a:extLst>
                <a:ext uri="{FF2B5EF4-FFF2-40B4-BE49-F238E27FC236}">
                  <a16:creationId xmlns:a16="http://schemas.microsoft.com/office/drawing/2014/main" id="{81C85F8B-4D98-7926-1F51-5706D953BBD9}"/>
                </a:ext>
              </a:extLst>
            </p:cNvPr>
            <p:cNvSpPr txBox="1"/>
            <p:nvPr/>
          </p:nvSpPr>
          <p:spPr>
            <a:xfrm>
              <a:off x="5218742" y="5903639"/>
              <a:ext cx="261943" cy="142877"/>
            </a:xfrm>
            <a:prstGeom prst="rect">
              <a:avLst/>
            </a:prstGeom>
            <a:noFill/>
          </p:spPr>
          <p:txBody>
            <a:bodyPr wrap="none" lIns="0" tIns="0" rIns="0" bIns="0" rtlCol="0">
              <a:spAutoFit/>
            </a:bodyPr>
            <a:lstStyle/>
            <a:p>
              <a:pPr algn="ctr"/>
              <a:r>
                <a:rPr lang="en-IN" sz="1000" dirty="0">
                  <a:latin typeface="+mn-lt"/>
                </a:rPr>
                <a:t>3007</a:t>
              </a:r>
            </a:p>
          </p:txBody>
        </p:sp>
        <p:sp>
          <p:nvSpPr>
            <p:cNvPr id="793" name="TextBox 792">
              <a:extLst>
                <a:ext uri="{FF2B5EF4-FFF2-40B4-BE49-F238E27FC236}">
                  <a16:creationId xmlns:a16="http://schemas.microsoft.com/office/drawing/2014/main" id="{666F925A-7C91-B809-A8B7-4231498E5B21}"/>
                </a:ext>
              </a:extLst>
            </p:cNvPr>
            <p:cNvSpPr txBox="1"/>
            <p:nvPr/>
          </p:nvSpPr>
          <p:spPr>
            <a:xfrm>
              <a:off x="5824522" y="5903639"/>
              <a:ext cx="261943" cy="142877"/>
            </a:xfrm>
            <a:prstGeom prst="rect">
              <a:avLst/>
            </a:prstGeom>
            <a:noFill/>
          </p:spPr>
          <p:txBody>
            <a:bodyPr wrap="none" lIns="0" tIns="0" rIns="0" bIns="0" rtlCol="0">
              <a:spAutoFit/>
            </a:bodyPr>
            <a:lstStyle/>
            <a:p>
              <a:pPr algn="ctr"/>
              <a:r>
                <a:rPr lang="en-IN" sz="1000" dirty="0">
                  <a:latin typeface="+mn-lt"/>
                </a:rPr>
                <a:t>2872</a:t>
              </a:r>
            </a:p>
          </p:txBody>
        </p:sp>
        <p:sp>
          <p:nvSpPr>
            <p:cNvPr id="794" name="TextBox 793">
              <a:extLst>
                <a:ext uri="{FF2B5EF4-FFF2-40B4-BE49-F238E27FC236}">
                  <a16:creationId xmlns:a16="http://schemas.microsoft.com/office/drawing/2014/main" id="{E4A7B38F-E384-1795-0E4C-2F4391CB2941}"/>
                </a:ext>
              </a:extLst>
            </p:cNvPr>
            <p:cNvSpPr txBox="1"/>
            <p:nvPr/>
          </p:nvSpPr>
          <p:spPr>
            <a:xfrm>
              <a:off x="6434722" y="5903639"/>
              <a:ext cx="261943" cy="142877"/>
            </a:xfrm>
            <a:prstGeom prst="rect">
              <a:avLst/>
            </a:prstGeom>
            <a:noFill/>
          </p:spPr>
          <p:txBody>
            <a:bodyPr wrap="none" lIns="0" tIns="0" rIns="0" bIns="0" rtlCol="0">
              <a:spAutoFit/>
            </a:bodyPr>
            <a:lstStyle/>
            <a:p>
              <a:pPr algn="ctr"/>
              <a:r>
                <a:rPr lang="en-IN" sz="1000" dirty="0">
                  <a:latin typeface="+mn-lt"/>
                </a:rPr>
                <a:t>2453</a:t>
              </a:r>
            </a:p>
          </p:txBody>
        </p:sp>
        <p:sp>
          <p:nvSpPr>
            <p:cNvPr id="795" name="TextBox 794">
              <a:extLst>
                <a:ext uri="{FF2B5EF4-FFF2-40B4-BE49-F238E27FC236}">
                  <a16:creationId xmlns:a16="http://schemas.microsoft.com/office/drawing/2014/main" id="{00D9C3C6-FA81-3C96-E38A-DE8E163E0093}"/>
                </a:ext>
              </a:extLst>
            </p:cNvPr>
            <p:cNvSpPr txBox="1"/>
            <p:nvPr/>
          </p:nvSpPr>
          <p:spPr>
            <a:xfrm>
              <a:off x="7040499" y="5903639"/>
              <a:ext cx="261943" cy="142877"/>
            </a:xfrm>
            <a:prstGeom prst="rect">
              <a:avLst/>
            </a:prstGeom>
            <a:noFill/>
          </p:spPr>
          <p:txBody>
            <a:bodyPr wrap="none" lIns="0" tIns="0" rIns="0" bIns="0" rtlCol="0">
              <a:spAutoFit/>
            </a:bodyPr>
            <a:lstStyle/>
            <a:p>
              <a:pPr algn="ctr"/>
              <a:r>
                <a:rPr lang="en-IN" sz="1000" dirty="0">
                  <a:latin typeface="+mn-lt"/>
                </a:rPr>
                <a:t>1962</a:t>
              </a:r>
            </a:p>
          </p:txBody>
        </p:sp>
        <p:sp>
          <p:nvSpPr>
            <p:cNvPr id="796" name="TextBox 795">
              <a:extLst>
                <a:ext uri="{FF2B5EF4-FFF2-40B4-BE49-F238E27FC236}">
                  <a16:creationId xmlns:a16="http://schemas.microsoft.com/office/drawing/2014/main" id="{2CF689C4-70B1-238A-E2EC-3C5FE55C49CD}"/>
                </a:ext>
              </a:extLst>
            </p:cNvPr>
            <p:cNvSpPr txBox="1"/>
            <p:nvPr/>
          </p:nvSpPr>
          <p:spPr>
            <a:xfrm>
              <a:off x="1261288" y="5903639"/>
              <a:ext cx="261942" cy="142877"/>
            </a:xfrm>
            <a:prstGeom prst="rect">
              <a:avLst/>
            </a:prstGeom>
            <a:noFill/>
          </p:spPr>
          <p:txBody>
            <a:bodyPr wrap="none" lIns="0" tIns="0" rIns="0" bIns="0" rtlCol="0">
              <a:spAutoFit/>
            </a:bodyPr>
            <a:lstStyle/>
            <a:p>
              <a:pPr algn="ctr"/>
              <a:r>
                <a:rPr lang="en-IN" sz="1000" dirty="0">
                  <a:latin typeface="+mn-lt"/>
                </a:rPr>
                <a:t>3353</a:t>
              </a:r>
            </a:p>
          </p:txBody>
        </p:sp>
        <p:sp>
          <p:nvSpPr>
            <p:cNvPr id="797" name="TextBox 796">
              <a:extLst>
                <a:ext uri="{FF2B5EF4-FFF2-40B4-BE49-F238E27FC236}">
                  <a16:creationId xmlns:a16="http://schemas.microsoft.com/office/drawing/2014/main" id="{0E664677-A239-564F-44FC-3812F00673E3}"/>
                </a:ext>
              </a:extLst>
            </p:cNvPr>
            <p:cNvSpPr txBox="1"/>
            <p:nvPr/>
          </p:nvSpPr>
          <p:spPr>
            <a:xfrm>
              <a:off x="3594562" y="5498134"/>
              <a:ext cx="564193" cy="215444"/>
            </a:xfrm>
            <a:prstGeom prst="rect">
              <a:avLst/>
            </a:prstGeom>
            <a:noFill/>
          </p:spPr>
          <p:txBody>
            <a:bodyPr wrap="none" lIns="0" tIns="0" rIns="0" bIns="0" rtlCol="0">
              <a:spAutoFit/>
            </a:bodyPr>
            <a:lstStyle/>
            <a:p>
              <a:pPr algn="ctr"/>
              <a:r>
                <a:rPr lang="en-IN" sz="1400" b="1" dirty="0">
                  <a:latin typeface="+mn-lt"/>
                </a:rPr>
                <a:t>Weeks</a:t>
              </a:r>
            </a:p>
          </p:txBody>
        </p:sp>
        <p:sp>
          <p:nvSpPr>
            <p:cNvPr id="800" name="TextBox 799">
              <a:extLst>
                <a:ext uri="{FF2B5EF4-FFF2-40B4-BE49-F238E27FC236}">
                  <a16:creationId xmlns:a16="http://schemas.microsoft.com/office/drawing/2014/main" id="{5CDFEB56-6232-E25A-0331-A6AF20459333}"/>
                </a:ext>
              </a:extLst>
            </p:cNvPr>
            <p:cNvSpPr txBox="1"/>
            <p:nvPr/>
          </p:nvSpPr>
          <p:spPr>
            <a:xfrm rot="16200000" flipH="1">
              <a:off x="-258949" y="3594170"/>
              <a:ext cx="2184829" cy="215444"/>
            </a:xfrm>
            <a:prstGeom prst="rect">
              <a:avLst/>
            </a:prstGeom>
            <a:noFill/>
          </p:spPr>
          <p:txBody>
            <a:bodyPr wrap="none" lIns="0" tIns="0" rIns="0" bIns="0" rtlCol="0">
              <a:spAutoFit/>
            </a:bodyPr>
            <a:lstStyle/>
            <a:p>
              <a:pPr algn="r"/>
              <a:r>
                <a:rPr lang="en-IN" sz="1400" b="1" dirty="0">
                  <a:latin typeface="+mn-lt"/>
                </a:rPr>
                <a:t>LDL Cholesterol (mmol/L)</a:t>
              </a:r>
            </a:p>
          </p:txBody>
        </p:sp>
        <p:cxnSp>
          <p:nvCxnSpPr>
            <p:cNvPr id="804" name="Straight Arrow Connector 803">
              <a:extLst>
                <a:ext uri="{FF2B5EF4-FFF2-40B4-BE49-F238E27FC236}">
                  <a16:creationId xmlns:a16="http://schemas.microsoft.com/office/drawing/2014/main" id="{0EBB71EE-23BB-01E6-9E9B-55B3ECC5C27C}"/>
                </a:ext>
              </a:extLst>
            </p:cNvPr>
            <p:cNvCxnSpPr>
              <a:cxnSpLocks/>
              <a:endCxn id="474" idx="1"/>
            </p:cNvCxnSpPr>
            <p:nvPr/>
          </p:nvCxnSpPr>
          <p:spPr>
            <a:xfrm flipV="1">
              <a:off x="1475561" y="2396741"/>
              <a:ext cx="2047265" cy="11287"/>
            </a:xfrm>
            <a:prstGeom prst="straightConnector1">
              <a:avLst/>
            </a:prstGeom>
            <a:ln w="12700">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805" name="Straight Arrow Connector 804">
              <a:extLst>
                <a:ext uri="{FF2B5EF4-FFF2-40B4-BE49-F238E27FC236}">
                  <a16:creationId xmlns:a16="http://schemas.microsoft.com/office/drawing/2014/main" id="{0EBBF1A4-E4A6-A38B-0C13-8438D2D072C3}"/>
                </a:ext>
              </a:extLst>
            </p:cNvPr>
            <p:cNvCxnSpPr>
              <a:cxnSpLocks/>
            </p:cNvCxnSpPr>
            <p:nvPr/>
          </p:nvCxnSpPr>
          <p:spPr>
            <a:xfrm flipV="1">
              <a:off x="4043413" y="2408028"/>
              <a:ext cx="2943489" cy="3070"/>
            </a:xfrm>
            <a:prstGeom prst="straightConnector1">
              <a:avLst/>
            </a:prstGeom>
            <a:ln w="12700">
              <a:solidFill>
                <a:schemeClr val="tx1"/>
              </a:solidFill>
              <a:headEnd type="triangle" w="sm" len="sm"/>
              <a:tailEnd type="triangle" w="sm" len="sm"/>
            </a:ln>
          </p:spPr>
          <p:style>
            <a:lnRef idx="1">
              <a:schemeClr val="accent1"/>
            </a:lnRef>
            <a:fillRef idx="0">
              <a:schemeClr val="accent1"/>
            </a:fillRef>
            <a:effectRef idx="0">
              <a:schemeClr val="accent1"/>
            </a:effectRef>
            <a:fontRef idx="minor">
              <a:schemeClr val="tx1"/>
            </a:fontRef>
          </p:style>
        </p:cxnSp>
        <p:grpSp>
          <p:nvGrpSpPr>
            <p:cNvPr id="807" name="Group 806">
              <a:extLst>
                <a:ext uri="{FF2B5EF4-FFF2-40B4-BE49-F238E27FC236}">
                  <a16:creationId xmlns:a16="http://schemas.microsoft.com/office/drawing/2014/main" id="{66B00CB6-4CA3-789F-F31D-12C5BAEF9D1C}"/>
                </a:ext>
              </a:extLst>
            </p:cNvPr>
            <p:cNvGrpSpPr/>
            <p:nvPr/>
          </p:nvGrpSpPr>
          <p:grpSpPr>
            <a:xfrm>
              <a:off x="1670983" y="4357386"/>
              <a:ext cx="42744" cy="30953"/>
              <a:chOff x="2045056" y="4279498"/>
              <a:chExt cx="42744" cy="30953"/>
            </a:xfrm>
          </p:grpSpPr>
          <p:sp>
            <p:nvSpPr>
              <p:cNvPr id="433" name="Line 398">
                <a:extLst>
                  <a:ext uri="{FF2B5EF4-FFF2-40B4-BE49-F238E27FC236}">
                    <a16:creationId xmlns:a16="http://schemas.microsoft.com/office/drawing/2014/main" id="{6019166E-9761-7E54-A418-D27500D9D9FA}"/>
                  </a:ext>
                </a:extLst>
              </p:cNvPr>
              <p:cNvSpPr>
                <a:spLocks noChangeShapeType="1"/>
              </p:cNvSpPr>
              <p:nvPr/>
            </p:nvSpPr>
            <p:spPr bwMode="auto">
              <a:xfrm>
                <a:off x="2045056" y="4310450"/>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4" name="Line 400">
                <a:extLst>
                  <a:ext uri="{FF2B5EF4-FFF2-40B4-BE49-F238E27FC236}">
                    <a16:creationId xmlns:a16="http://schemas.microsoft.com/office/drawing/2014/main" id="{FCCD7F1E-F423-A5E9-46E4-D41EE749C6D5}"/>
                  </a:ext>
                </a:extLst>
              </p:cNvPr>
              <p:cNvSpPr>
                <a:spLocks noChangeShapeType="1"/>
              </p:cNvSpPr>
              <p:nvPr/>
            </p:nvSpPr>
            <p:spPr bwMode="auto">
              <a:xfrm>
                <a:off x="2068639" y="4279498"/>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808" name="Group 807">
              <a:extLst>
                <a:ext uri="{FF2B5EF4-FFF2-40B4-BE49-F238E27FC236}">
                  <a16:creationId xmlns:a16="http://schemas.microsoft.com/office/drawing/2014/main" id="{4AD9F6F1-268C-BE30-45B8-A32A5320E546}"/>
                </a:ext>
              </a:extLst>
            </p:cNvPr>
            <p:cNvGrpSpPr/>
            <p:nvPr/>
          </p:nvGrpSpPr>
          <p:grpSpPr>
            <a:xfrm flipV="1">
              <a:off x="1520964" y="4355005"/>
              <a:ext cx="42744" cy="30953"/>
              <a:chOff x="2045056" y="4279498"/>
              <a:chExt cx="42744" cy="30953"/>
            </a:xfrm>
          </p:grpSpPr>
          <p:sp>
            <p:nvSpPr>
              <p:cNvPr id="431" name="Line 398">
                <a:extLst>
                  <a:ext uri="{FF2B5EF4-FFF2-40B4-BE49-F238E27FC236}">
                    <a16:creationId xmlns:a16="http://schemas.microsoft.com/office/drawing/2014/main" id="{C0E6BCF5-D9A2-EBEB-8EE4-C252EB5189FD}"/>
                  </a:ext>
                </a:extLst>
              </p:cNvPr>
              <p:cNvSpPr>
                <a:spLocks noChangeShapeType="1"/>
              </p:cNvSpPr>
              <p:nvPr/>
            </p:nvSpPr>
            <p:spPr bwMode="auto">
              <a:xfrm>
                <a:off x="2045056" y="4310450"/>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2" name="Line 400">
                <a:extLst>
                  <a:ext uri="{FF2B5EF4-FFF2-40B4-BE49-F238E27FC236}">
                    <a16:creationId xmlns:a16="http://schemas.microsoft.com/office/drawing/2014/main" id="{0A413197-E0F0-C4B8-0421-1DF67A2CE9CE}"/>
                  </a:ext>
                </a:extLst>
              </p:cNvPr>
              <p:cNvSpPr>
                <a:spLocks noChangeShapeType="1"/>
              </p:cNvSpPr>
              <p:nvPr/>
            </p:nvSpPr>
            <p:spPr bwMode="auto">
              <a:xfrm>
                <a:off x="2068639" y="4279498"/>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809" name="Group 808">
              <a:extLst>
                <a:ext uri="{FF2B5EF4-FFF2-40B4-BE49-F238E27FC236}">
                  <a16:creationId xmlns:a16="http://schemas.microsoft.com/office/drawing/2014/main" id="{655A871F-E893-496E-B9DE-65775985F984}"/>
                </a:ext>
              </a:extLst>
            </p:cNvPr>
            <p:cNvGrpSpPr/>
            <p:nvPr/>
          </p:nvGrpSpPr>
          <p:grpSpPr>
            <a:xfrm flipV="1">
              <a:off x="2582208" y="4321668"/>
              <a:ext cx="42744" cy="30953"/>
              <a:chOff x="2045056" y="4279498"/>
              <a:chExt cx="42744" cy="30953"/>
            </a:xfrm>
          </p:grpSpPr>
          <p:sp>
            <p:nvSpPr>
              <p:cNvPr id="429" name="Line 398">
                <a:extLst>
                  <a:ext uri="{FF2B5EF4-FFF2-40B4-BE49-F238E27FC236}">
                    <a16:creationId xmlns:a16="http://schemas.microsoft.com/office/drawing/2014/main" id="{0902984A-57A2-732C-65D1-D33793937DDE}"/>
                  </a:ext>
                </a:extLst>
              </p:cNvPr>
              <p:cNvSpPr>
                <a:spLocks noChangeShapeType="1"/>
              </p:cNvSpPr>
              <p:nvPr/>
            </p:nvSpPr>
            <p:spPr bwMode="auto">
              <a:xfrm>
                <a:off x="2045056" y="4310450"/>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30" name="Line 400">
                <a:extLst>
                  <a:ext uri="{FF2B5EF4-FFF2-40B4-BE49-F238E27FC236}">
                    <a16:creationId xmlns:a16="http://schemas.microsoft.com/office/drawing/2014/main" id="{563EE29E-F1C3-17A5-9DA9-6E1306ABA4E8}"/>
                  </a:ext>
                </a:extLst>
              </p:cNvPr>
              <p:cNvSpPr>
                <a:spLocks noChangeShapeType="1"/>
              </p:cNvSpPr>
              <p:nvPr/>
            </p:nvSpPr>
            <p:spPr bwMode="auto">
              <a:xfrm>
                <a:off x="2068639" y="4279498"/>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810" name="Group 809">
              <a:extLst>
                <a:ext uri="{FF2B5EF4-FFF2-40B4-BE49-F238E27FC236}">
                  <a16:creationId xmlns:a16="http://schemas.microsoft.com/office/drawing/2014/main" id="{C543FF13-A091-CB71-9D9F-B9A0A1EEA2C8}"/>
                </a:ext>
              </a:extLst>
            </p:cNvPr>
            <p:cNvGrpSpPr/>
            <p:nvPr/>
          </p:nvGrpSpPr>
          <p:grpSpPr>
            <a:xfrm flipV="1">
              <a:off x="4217333" y="4321668"/>
              <a:ext cx="42744" cy="30953"/>
              <a:chOff x="2045056" y="4279498"/>
              <a:chExt cx="42744" cy="30953"/>
            </a:xfrm>
          </p:grpSpPr>
          <p:sp>
            <p:nvSpPr>
              <p:cNvPr id="427" name="Line 398">
                <a:extLst>
                  <a:ext uri="{FF2B5EF4-FFF2-40B4-BE49-F238E27FC236}">
                    <a16:creationId xmlns:a16="http://schemas.microsoft.com/office/drawing/2014/main" id="{603C5855-D33C-E506-006C-C041EBD7EB03}"/>
                  </a:ext>
                </a:extLst>
              </p:cNvPr>
              <p:cNvSpPr>
                <a:spLocks noChangeShapeType="1"/>
              </p:cNvSpPr>
              <p:nvPr/>
            </p:nvSpPr>
            <p:spPr bwMode="auto">
              <a:xfrm>
                <a:off x="2045056" y="4310450"/>
                <a:ext cx="42744" cy="0"/>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428" name="Line 400">
                <a:extLst>
                  <a:ext uri="{FF2B5EF4-FFF2-40B4-BE49-F238E27FC236}">
                    <a16:creationId xmlns:a16="http://schemas.microsoft.com/office/drawing/2014/main" id="{F6026F4E-4A6E-2AB2-8381-C479390859A4}"/>
                  </a:ext>
                </a:extLst>
              </p:cNvPr>
              <p:cNvSpPr>
                <a:spLocks noChangeShapeType="1"/>
              </p:cNvSpPr>
              <p:nvPr/>
            </p:nvSpPr>
            <p:spPr bwMode="auto">
              <a:xfrm>
                <a:off x="2068639" y="4279498"/>
                <a:ext cx="0" cy="30953"/>
              </a:xfrm>
              <a:prstGeom prst="line">
                <a:avLst/>
              </a:prstGeom>
              <a:noFill/>
              <a:ln w="6350">
                <a:solidFill>
                  <a:srgbClr val="FC840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811" name="Group 810">
              <a:extLst>
                <a:ext uri="{FF2B5EF4-FFF2-40B4-BE49-F238E27FC236}">
                  <a16:creationId xmlns:a16="http://schemas.microsoft.com/office/drawing/2014/main" id="{F886A82C-9528-B8A0-960C-07C2D6695DA1}"/>
                </a:ext>
              </a:extLst>
            </p:cNvPr>
            <p:cNvGrpSpPr/>
            <p:nvPr/>
          </p:nvGrpSpPr>
          <p:grpSpPr>
            <a:xfrm>
              <a:off x="1425448" y="4240606"/>
              <a:ext cx="5826378" cy="160657"/>
              <a:chOff x="1339939" y="4015080"/>
              <a:chExt cx="5826378" cy="160657"/>
            </a:xfrm>
            <a:solidFill>
              <a:srgbClr val="FC840C"/>
            </a:solidFill>
          </p:grpSpPr>
          <p:grpSp>
            <p:nvGrpSpPr>
              <p:cNvPr id="405" name="Group 404">
                <a:extLst>
                  <a:ext uri="{FF2B5EF4-FFF2-40B4-BE49-F238E27FC236}">
                    <a16:creationId xmlns:a16="http://schemas.microsoft.com/office/drawing/2014/main" id="{81E6FF92-5943-7EC0-2707-BD94FECEC51C}"/>
                  </a:ext>
                </a:extLst>
              </p:cNvPr>
              <p:cNvGrpSpPr/>
              <p:nvPr/>
            </p:nvGrpSpPr>
            <p:grpSpPr>
              <a:xfrm>
                <a:off x="1339939" y="4046033"/>
                <a:ext cx="2110643" cy="129704"/>
                <a:chOff x="1339939" y="4046033"/>
                <a:chExt cx="2110643" cy="129704"/>
              </a:xfrm>
              <a:grpFill/>
            </p:grpSpPr>
            <p:sp>
              <p:nvSpPr>
                <p:cNvPr id="418" name="Freeform 505">
                  <a:extLst>
                    <a:ext uri="{FF2B5EF4-FFF2-40B4-BE49-F238E27FC236}">
                      <a16:creationId xmlns:a16="http://schemas.microsoft.com/office/drawing/2014/main" id="{9D827DB0-E3F9-4773-ADA7-55029EC0FFA3}"/>
                    </a:ext>
                  </a:extLst>
                </p:cNvPr>
                <p:cNvSpPr>
                  <a:spLocks/>
                </p:cNvSpPr>
                <p:nvPr/>
              </p:nvSpPr>
              <p:spPr bwMode="auto">
                <a:xfrm>
                  <a:off x="1339939" y="4046033"/>
                  <a:ext cx="33900" cy="35374"/>
                </a:xfrm>
                <a:custGeom>
                  <a:avLst/>
                  <a:gdLst>
                    <a:gd name="T0" fmla="*/ 23 w 23"/>
                    <a:gd name="T1" fmla="*/ 12 h 24"/>
                    <a:gd name="T2" fmla="*/ 23 w 23"/>
                    <a:gd name="T3" fmla="*/ 12 h 24"/>
                    <a:gd name="T4" fmla="*/ 23 w 23"/>
                    <a:gd name="T5" fmla="*/ 18 h 24"/>
                    <a:gd name="T6" fmla="*/ 19 w 23"/>
                    <a:gd name="T7" fmla="*/ 22 h 24"/>
                    <a:gd name="T8" fmla="*/ 15 w 23"/>
                    <a:gd name="T9" fmla="*/ 24 h 24"/>
                    <a:gd name="T10" fmla="*/ 11 w 23"/>
                    <a:gd name="T11" fmla="*/ 24 h 24"/>
                    <a:gd name="T12" fmla="*/ 11 w 23"/>
                    <a:gd name="T13" fmla="*/ 24 h 24"/>
                    <a:gd name="T14" fmla="*/ 7 w 23"/>
                    <a:gd name="T15" fmla="*/ 24 h 24"/>
                    <a:gd name="T16" fmla="*/ 3 w 23"/>
                    <a:gd name="T17" fmla="*/ 22 h 24"/>
                    <a:gd name="T18" fmla="*/ 0 w 23"/>
                    <a:gd name="T19" fmla="*/ 18 h 24"/>
                    <a:gd name="T20" fmla="*/ 0 w 23"/>
                    <a:gd name="T21" fmla="*/ 12 h 24"/>
                    <a:gd name="T22" fmla="*/ 0 w 23"/>
                    <a:gd name="T23" fmla="*/ 12 h 24"/>
                    <a:gd name="T24" fmla="*/ 0 w 23"/>
                    <a:gd name="T25" fmla="*/ 8 h 24"/>
                    <a:gd name="T26" fmla="*/ 3 w 23"/>
                    <a:gd name="T27" fmla="*/ 4 h 24"/>
                    <a:gd name="T28" fmla="*/ 7 w 23"/>
                    <a:gd name="T29" fmla="*/ 2 h 24"/>
                    <a:gd name="T30" fmla="*/ 11 w 23"/>
                    <a:gd name="T31" fmla="*/ 0 h 24"/>
                    <a:gd name="T32" fmla="*/ 11 w 23"/>
                    <a:gd name="T33" fmla="*/ 0 h 24"/>
                    <a:gd name="T34" fmla="*/ 15 w 23"/>
                    <a:gd name="T35" fmla="*/ 2 h 24"/>
                    <a:gd name="T36" fmla="*/ 19 w 23"/>
                    <a:gd name="T37" fmla="*/ 4 h 24"/>
                    <a:gd name="T38" fmla="*/ 23 w 23"/>
                    <a:gd name="T39" fmla="*/ 8 h 24"/>
                    <a:gd name="T40" fmla="*/ 23 w 23"/>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3" y="12"/>
                      </a:moveTo>
                      <a:lnTo>
                        <a:pt x="23" y="12"/>
                      </a:lnTo>
                      <a:lnTo>
                        <a:pt x="23" y="18"/>
                      </a:lnTo>
                      <a:lnTo>
                        <a:pt x="19" y="22"/>
                      </a:lnTo>
                      <a:lnTo>
                        <a:pt x="15" y="24"/>
                      </a:lnTo>
                      <a:lnTo>
                        <a:pt x="11" y="24"/>
                      </a:lnTo>
                      <a:lnTo>
                        <a:pt x="11" y="24"/>
                      </a:lnTo>
                      <a:lnTo>
                        <a:pt x="7" y="24"/>
                      </a:lnTo>
                      <a:lnTo>
                        <a:pt x="3" y="22"/>
                      </a:lnTo>
                      <a:lnTo>
                        <a:pt x="0" y="18"/>
                      </a:lnTo>
                      <a:lnTo>
                        <a:pt x="0" y="12"/>
                      </a:lnTo>
                      <a:lnTo>
                        <a:pt x="0" y="12"/>
                      </a:lnTo>
                      <a:lnTo>
                        <a:pt x="0" y="8"/>
                      </a:lnTo>
                      <a:lnTo>
                        <a:pt x="3" y="4"/>
                      </a:lnTo>
                      <a:lnTo>
                        <a:pt x="7" y="2"/>
                      </a:lnTo>
                      <a:lnTo>
                        <a:pt x="11" y="0"/>
                      </a:lnTo>
                      <a:lnTo>
                        <a:pt x="11" y="0"/>
                      </a:lnTo>
                      <a:lnTo>
                        <a:pt x="15" y="2"/>
                      </a:lnTo>
                      <a:lnTo>
                        <a:pt x="19" y="4"/>
                      </a:lnTo>
                      <a:lnTo>
                        <a:pt x="23" y="8"/>
                      </a:lnTo>
                      <a:lnTo>
                        <a:pt x="23" y="1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9" name="Freeform 507">
                  <a:extLst>
                    <a:ext uri="{FF2B5EF4-FFF2-40B4-BE49-F238E27FC236}">
                      <a16:creationId xmlns:a16="http://schemas.microsoft.com/office/drawing/2014/main" id="{B6F518AA-52FD-2E05-A91B-143570C662F2}"/>
                    </a:ext>
                  </a:extLst>
                </p:cNvPr>
                <p:cNvSpPr>
                  <a:spLocks/>
                </p:cNvSpPr>
                <p:nvPr/>
              </p:nvSpPr>
              <p:spPr bwMode="auto">
                <a:xfrm>
                  <a:off x="1440166" y="4140363"/>
                  <a:ext cx="33900" cy="35374"/>
                </a:xfrm>
                <a:custGeom>
                  <a:avLst/>
                  <a:gdLst>
                    <a:gd name="T0" fmla="*/ 23 w 23"/>
                    <a:gd name="T1" fmla="*/ 12 h 24"/>
                    <a:gd name="T2" fmla="*/ 23 w 23"/>
                    <a:gd name="T3" fmla="*/ 12 h 24"/>
                    <a:gd name="T4" fmla="*/ 23 w 23"/>
                    <a:gd name="T5" fmla="*/ 16 h 24"/>
                    <a:gd name="T6" fmla="*/ 19 w 23"/>
                    <a:gd name="T7" fmla="*/ 20 h 24"/>
                    <a:gd name="T8" fmla="*/ 15 w 23"/>
                    <a:gd name="T9" fmla="*/ 22 h 24"/>
                    <a:gd name="T10" fmla="*/ 11 w 23"/>
                    <a:gd name="T11" fmla="*/ 24 h 24"/>
                    <a:gd name="T12" fmla="*/ 11 w 23"/>
                    <a:gd name="T13" fmla="*/ 24 h 24"/>
                    <a:gd name="T14" fmla="*/ 7 w 23"/>
                    <a:gd name="T15" fmla="*/ 22 h 24"/>
                    <a:gd name="T16" fmla="*/ 4 w 23"/>
                    <a:gd name="T17" fmla="*/ 20 h 24"/>
                    <a:gd name="T18" fmla="*/ 0 w 23"/>
                    <a:gd name="T19" fmla="*/ 16 h 24"/>
                    <a:gd name="T20" fmla="*/ 0 w 23"/>
                    <a:gd name="T21" fmla="*/ 12 h 24"/>
                    <a:gd name="T22" fmla="*/ 0 w 23"/>
                    <a:gd name="T23" fmla="*/ 12 h 24"/>
                    <a:gd name="T24" fmla="*/ 0 w 23"/>
                    <a:gd name="T25" fmla="*/ 8 h 24"/>
                    <a:gd name="T26" fmla="*/ 4 w 23"/>
                    <a:gd name="T27" fmla="*/ 4 h 24"/>
                    <a:gd name="T28" fmla="*/ 7 w 23"/>
                    <a:gd name="T29" fmla="*/ 0 h 24"/>
                    <a:gd name="T30" fmla="*/ 11 w 23"/>
                    <a:gd name="T31" fmla="*/ 0 h 24"/>
                    <a:gd name="T32" fmla="*/ 11 w 23"/>
                    <a:gd name="T33" fmla="*/ 0 h 24"/>
                    <a:gd name="T34" fmla="*/ 15 w 23"/>
                    <a:gd name="T35" fmla="*/ 0 h 24"/>
                    <a:gd name="T36" fmla="*/ 19 w 23"/>
                    <a:gd name="T37" fmla="*/ 4 h 24"/>
                    <a:gd name="T38" fmla="*/ 23 w 23"/>
                    <a:gd name="T39" fmla="*/ 8 h 24"/>
                    <a:gd name="T40" fmla="*/ 23 w 23"/>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3" y="12"/>
                      </a:moveTo>
                      <a:lnTo>
                        <a:pt x="23" y="12"/>
                      </a:lnTo>
                      <a:lnTo>
                        <a:pt x="23" y="16"/>
                      </a:lnTo>
                      <a:lnTo>
                        <a:pt x="19" y="20"/>
                      </a:lnTo>
                      <a:lnTo>
                        <a:pt x="15" y="22"/>
                      </a:lnTo>
                      <a:lnTo>
                        <a:pt x="11" y="24"/>
                      </a:lnTo>
                      <a:lnTo>
                        <a:pt x="11" y="24"/>
                      </a:lnTo>
                      <a:lnTo>
                        <a:pt x="7" y="22"/>
                      </a:lnTo>
                      <a:lnTo>
                        <a:pt x="4" y="20"/>
                      </a:lnTo>
                      <a:lnTo>
                        <a:pt x="0" y="16"/>
                      </a:lnTo>
                      <a:lnTo>
                        <a:pt x="0" y="12"/>
                      </a:lnTo>
                      <a:lnTo>
                        <a:pt x="0" y="12"/>
                      </a:lnTo>
                      <a:lnTo>
                        <a:pt x="0" y="8"/>
                      </a:lnTo>
                      <a:lnTo>
                        <a:pt x="4" y="4"/>
                      </a:lnTo>
                      <a:lnTo>
                        <a:pt x="7" y="0"/>
                      </a:lnTo>
                      <a:lnTo>
                        <a:pt x="11" y="0"/>
                      </a:lnTo>
                      <a:lnTo>
                        <a:pt x="11" y="0"/>
                      </a:lnTo>
                      <a:lnTo>
                        <a:pt x="15" y="0"/>
                      </a:lnTo>
                      <a:lnTo>
                        <a:pt x="19" y="4"/>
                      </a:lnTo>
                      <a:lnTo>
                        <a:pt x="23" y="8"/>
                      </a:lnTo>
                      <a:lnTo>
                        <a:pt x="23" y="1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0" name="Freeform 508">
                  <a:extLst>
                    <a:ext uri="{FF2B5EF4-FFF2-40B4-BE49-F238E27FC236}">
                      <a16:creationId xmlns:a16="http://schemas.microsoft.com/office/drawing/2014/main" id="{099CB660-D114-B8F2-C13D-14388437AB6D}"/>
                    </a:ext>
                  </a:extLst>
                </p:cNvPr>
                <p:cNvSpPr>
                  <a:spLocks/>
                </p:cNvSpPr>
                <p:nvPr/>
              </p:nvSpPr>
              <p:spPr bwMode="auto">
                <a:xfrm>
                  <a:off x="1591978" y="410941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1" name="Freeform 511">
                  <a:extLst>
                    <a:ext uri="{FF2B5EF4-FFF2-40B4-BE49-F238E27FC236}">
                      <a16:creationId xmlns:a16="http://schemas.microsoft.com/office/drawing/2014/main" id="{25C8C6BF-638E-9021-27EE-E1DEFD77B211}"/>
                    </a:ext>
                  </a:extLst>
                </p:cNvPr>
                <p:cNvSpPr>
                  <a:spLocks/>
                </p:cNvSpPr>
                <p:nvPr/>
              </p:nvSpPr>
              <p:spPr bwMode="auto">
                <a:xfrm>
                  <a:off x="1895604" y="4109410"/>
                  <a:ext cx="35374" cy="33900"/>
                </a:xfrm>
                <a:custGeom>
                  <a:avLst/>
                  <a:gdLst>
                    <a:gd name="T0" fmla="*/ 24 w 24"/>
                    <a:gd name="T1" fmla="*/ 12 h 23"/>
                    <a:gd name="T2" fmla="*/ 24 w 24"/>
                    <a:gd name="T3" fmla="*/ 12 h 23"/>
                    <a:gd name="T4" fmla="*/ 24 w 24"/>
                    <a:gd name="T5" fmla="*/ 16 h 23"/>
                    <a:gd name="T6" fmla="*/ 20 w 24"/>
                    <a:gd name="T7" fmla="*/ 19 h 23"/>
                    <a:gd name="T8" fmla="*/ 18 w 24"/>
                    <a:gd name="T9" fmla="*/ 23 h 23"/>
                    <a:gd name="T10" fmla="*/ 12 w 24"/>
                    <a:gd name="T11" fmla="*/ 23 h 23"/>
                    <a:gd name="T12" fmla="*/ 12 w 24"/>
                    <a:gd name="T13" fmla="*/ 23 h 23"/>
                    <a:gd name="T14" fmla="*/ 8 w 24"/>
                    <a:gd name="T15" fmla="*/ 23 h 23"/>
                    <a:gd name="T16" fmla="*/ 4 w 24"/>
                    <a:gd name="T17" fmla="*/ 19 h 23"/>
                    <a:gd name="T18" fmla="*/ 2 w 24"/>
                    <a:gd name="T19" fmla="*/ 16 h 23"/>
                    <a:gd name="T20" fmla="*/ 0 w 24"/>
                    <a:gd name="T21" fmla="*/ 12 h 23"/>
                    <a:gd name="T22" fmla="*/ 0 w 24"/>
                    <a:gd name="T23" fmla="*/ 12 h 23"/>
                    <a:gd name="T24" fmla="*/ 2 w 24"/>
                    <a:gd name="T25" fmla="*/ 8 h 23"/>
                    <a:gd name="T26" fmla="*/ 4 w 24"/>
                    <a:gd name="T27" fmla="*/ 4 h 23"/>
                    <a:gd name="T28" fmla="*/ 8 w 24"/>
                    <a:gd name="T29" fmla="*/ 0 h 23"/>
                    <a:gd name="T30" fmla="*/ 12 w 24"/>
                    <a:gd name="T31" fmla="*/ 0 h 23"/>
                    <a:gd name="T32" fmla="*/ 12 w 24"/>
                    <a:gd name="T33" fmla="*/ 0 h 23"/>
                    <a:gd name="T34" fmla="*/ 18 w 24"/>
                    <a:gd name="T35" fmla="*/ 0 h 23"/>
                    <a:gd name="T36" fmla="*/ 20 w 24"/>
                    <a:gd name="T37" fmla="*/ 4 h 23"/>
                    <a:gd name="T38" fmla="*/ 24 w 24"/>
                    <a:gd name="T39" fmla="*/ 8 h 23"/>
                    <a:gd name="T40" fmla="*/ 24 w 24"/>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24" y="12"/>
                      </a:moveTo>
                      <a:lnTo>
                        <a:pt x="24" y="12"/>
                      </a:lnTo>
                      <a:lnTo>
                        <a:pt x="24" y="16"/>
                      </a:lnTo>
                      <a:lnTo>
                        <a:pt x="20" y="19"/>
                      </a:lnTo>
                      <a:lnTo>
                        <a:pt x="18" y="23"/>
                      </a:lnTo>
                      <a:lnTo>
                        <a:pt x="12" y="23"/>
                      </a:lnTo>
                      <a:lnTo>
                        <a:pt x="12" y="23"/>
                      </a:lnTo>
                      <a:lnTo>
                        <a:pt x="8" y="23"/>
                      </a:lnTo>
                      <a:lnTo>
                        <a:pt x="4" y="19"/>
                      </a:lnTo>
                      <a:lnTo>
                        <a:pt x="2" y="16"/>
                      </a:lnTo>
                      <a:lnTo>
                        <a:pt x="0" y="12"/>
                      </a:lnTo>
                      <a:lnTo>
                        <a:pt x="0" y="12"/>
                      </a:lnTo>
                      <a:lnTo>
                        <a:pt x="2" y="8"/>
                      </a:lnTo>
                      <a:lnTo>
                        <a:pt x="4" y="4"/>
                      </a:lnTo>
                      <a:lnTo>
                        <a:pt x="8" y="0"/>
                      </a:lnTo>
                      <a:lnTo>
                        <a:pt x="12" y="0"/>
                      </a:lnTo>
                      <a:lnTo>
                        <a:pt x="12" y="0"/>
                      </a:lnTo>
                      <a:lnTo>
                        <a:pt x="18" y="0"/>
                      </a:lnTo>
                      <a:lnTo>
                        <a:pt x="20" y="4"/>
                      </a:lnTo>
                      <a:lnTo>
                        <a:pt x="24" y="8"/>
                      </a:lnTo>
                      <a:lnTo>
                        <a:pt x="24" y="1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2" name="Freeform 512">
                  <a:extLst>
                    <a:ext uri="{FF2B5EF4-FFF2-40B4-BE49-F238E27FC236}">
                      <a16:creationId xmlns:a16="http://schemas.microsoft.com/office/drawing/2014/main" id="{4F90B8EF-AC1D-AA9A-99A0-9F3CAC7C2280}"/>
                    </a:ext>
                  </a:extLst>
                </p:cNvPr>
                <p:cNvSpPr>
                  <a:spLocks/>
                </p:cNvSpPr>
                <p:nvPr/>
              </p:nvSpPr>
              <p:spPr bwMode="auto">
                <a:xfrm>
                  <a:off x="2200705" y="410941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3" name="Freeform 514">
                  <a:extLst>
                    <a:ext uri="{FF2B5EF4-FFF2-40B4-BE49-F238E27FC236}">
                      <a16:creationId xmlns:a16="http://schemas.microsoft.com/office/drawing/2014/main" id="{9B9BB4F0-2A5C-9F54-0D2A-9608DA698271}"/>
                    </a:ext>
                  </a:extLst>
                </p:cNvPr>
                <p:cNvSpPr>
                  <a:spLocks/>
                </p:cNvSpPr>
                <p:nvPr/>
              </p:nvSpPr>
              <p:spPr bwMode="auto">
                <a:xfrm>
                  <a:off x="2504331" y="410941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4" name="Freeform 516">
                  <a:extLst>
                    <a:ext uri="{FF2B5EF4-FFF2-40B4-BE49-F238E27FC236}">
                      <a16:creationId xmlns:a16="http://schemas.microsoft.com/office/drawing/2014/main" id="{A54BFAB1-CD42-5550-AAC6-153E979D8B0A}"/>
                    </a:ext>
                  </a:extLst>
                </p:cNvPr>
                <p:cNvSpPr>
                  <a:spLocks/>
                </p:cNvSpPr>
                <p:nvPr/>
              </p:nvSpPr>
              <p:spPr bwMode="auto">
                <a:xfrm>
                  <a:off x="2807957" y="4078459"/>
                  <a:ext cx="35374"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5" name="Freeform 519">
                  <a:extLst>
                    <a:ext uri="{FF2B5EF4-FFF2-40B4-BE49-F238E27FC236}">
                      <a16:creationId xmlns:a16="http://schemas.microsoft.com/office/drawing/2014/main" id="{F7A12750-2C6A-C5A5-B736-9A438C4EB4D0}"/>
                    </a:ext>
                  </a:extLst>
                </p:cNvPr>
                <p:cNvSpPr>
                  <a:spLocks/>
                </p:cNvSpPr>
                <p:nvPr/>
              </p:nvSpPr>
              <p:spPr bwMode="auto">
                <a:xfrm>
                  <a:off x="3113056" y="4078459"/>
                  <a:ext cx="33900" cy="33900"/>
                </a:xfrm>
                <a:custGeom>
                  <a:avLst/>
                  <a:gdLst>
                    <a:gd name="T0" fmla="*/ 23 w 23"/>
                    <a:gd name="T1" fmla="*/ 11 h 23"/>
                    <a:gd name="T2" fmla="*/ 23 w 23"/>
                    <a:gd name="T3" fmla="*/ 11 h 23"/>
                    <a:gd name="T4" fmla="*/ 23 w 23"/>
                    <a:gd name="T5" fmla="*/ 15 h 23"/>
                    <a:gd name="T6" fmla="*/ 21 w 23"/>
                    <a:gd name="T7" fmla="*/ 19 h 23"/>
                    <a:gd name="T8" fmla="*/ 17 w 23"/>
                    <a:gd name="T9" fmla="*/ 23 h 23"/>
                    <a:gd name="T10" fmla="*/ 11 w 23"/>
                    <a:gd name="T11" fmla="*/ 23 h 23"/>
                    <a:gd name="T12" fmla="*/ 11 w 23"/>
                    <a:gd name="T13" fmla="*/ 23 h 23"/>
                    <a:gd name="T14" fmla="*/ 7 w 23"/>
                    <a:gd name="T15" fmla="*/ 23 h 23"/>
                    <a:gd name="T16" fmla="*/ 3 w 23"/>
                    <a:gd name="T17" fmla="*/ 19 h 23"/>
                    <a:gd name="T18" fmla="*/ 2 w 23"/>
                    <a:gd name="T19" fmla="*/ 15 h 23"/>
                    <a:gd name="T20" fmla="*/ 0 w 23"/>
                    <a:gd name="T21" fmla="*/ 11 h 23"/>
                    <a:gd name="T22" fmla="*/ 0 w 23"/>
                    <a:gd name="T23" fmla="*/ 11 h 23"/>
                    <a:gd name="T24" fmla="*/ 2 w 23"/>
                    <a:gd name="T25" fmla="*/ 7 h 23"/>
                    <a:gd name="T26" fmla="*/ 3 w 23"/>
                    <a:gd name="T27" fmla="*/ 3 h 23"/>
                    <a:gd name="T28" fmla="*/ 7 w 23"/>
                    <a:gd name="T29" fmla="*/ 2 h 23"/>
                    <a:gd name="T30" fmla="*/ 11 w 23"/>
                    <a:gd name="T31" fmla="*/ 0 h 23"/>
                    <a:gd name="T32" fmla="*/ 11 w 23"/>
                    <a:gd name="T33" fmla="*/ 0 h 23"/>
                    <a:gd name="T34" fmla="*/ 17 w 23"/>
                    <a:gd name="T35" fmla="*/ 2 h 23"/>
                    <a:gd name="T36" fmla="*/ 21 w 23"/>
                    <a:gd name="T37" fmla="*/ 3 h 23"/>
                    <a:gd name="T38" fmla="*/ 23 w 23"/>
                    <a:gd name="T39" fmla="*/ 7 h 23"/>
                    <a:gd name="T40" fmla="*/ 23 w 23"/>
                    <a:gd name="T4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1"/>
                      </a:moveTo>
                      <a:lnTo>
                        <a:pt x="23" y="11"/>
                      </a:lnTo>
                      <a:lnTo>
                        <a:pt x="23" y="15"/>
                      </a:lnTo>
                      <a:lnTo>
                        <a:pt x="21" y="19"/>
                      </a:lnTo>
                      <a:lnTo>
                        <a:pt x="17" y="23"/>
                      </a:lnTo>
                      <a:lnTo>
                        <a:pt x="11" y="23"/>
                      </a:lnTo>
                      <a:lnTo>
                        <a:pt x="11" y="23"/>
                      </a:lnTo>
                      <a:lnTo>
                        <a:pt x="7" y="23"/>
                      </a:lnTo>
                      <a:lnTo>
                        <a:pt x="3" y="19"/>
                      </a:lnTo>
                      <a:lnTo>
                        <a:pt x="2" y="15"/>
                      </a:lnTo>
                      <a:lnTo>
                        <a:pt x="0" y="11"/>
                      </a:lnTo>
                      <a:lnTo>
                        <a:pt x="0" y="11"/>
                      </a:lnTo>
                      <a:lnTo>
                        <a:pt x="2" y="7"/>
                      </a:lnTo>
                      <a:lnTo>
                        <a:pt x="3" y="3"/>
                      </a:lnTo>
                      <a:lnTo>
                        <a:pt x="7" y="2"/>
                      </a:lnTo>
                      <a:lnTo>
                        <a:pt x="11" y="0"/>
                      </a:lnTo>
                      <a:lnTo>
                        <a:pt x="11" y="0"/>
                      </a:lnTo>
                      <a:lnTo>
                        <a:pt x="17" y="2"/>
                      </a:lnTo>
                      <a:lnTo>
                        <a:pt x="21" y="3"/>
                      </a:lnTo>
                      <a:lnTo>
                        <a:pt x="23" y="7"/>
                      </a:lnTo>
                      <a:lnTo>
                        <a:pt x="23" y="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26" name="Freeform 521">
                  <a:extLst>
                    <a:ext uri="{FF2B5EF4-FFF2-40B4-BE49-F238E27FC236}">
                      <a16:creationId xmlns:a16="http://schemas.microsoft.com/office/drawing/2014/main" id="{8DFC8E60-BB45-183C-8A38-4B1FCC9353ED}"/>
                    </a:ext>
                  </a:extLst>
                </p:cNvPr>
                <p:cNvSpPr>
                  <a:spLocks/>
                </p:cNvSpPr>
                <p:nvPr/>
              </p:nvSpPr>
              <p:spPr bwMode="auto">
                <a:xfrm>
                  <a:off x="3416682" y="4078459"/>
                  <a:ext cx="33900" cy="33900"/>
                </a:xfrm>
                <a:custGeom>
                  <a:avLst/>
                  <a:gdLst>
                    <a:gd name="T0" fmla="*/ 23 w 23"/>
                    <a:gd name="T1" fmla="*/ 11 h 23"/>
                    <a:gd name="T2" fmla="*/ 23 w 23"/>
                    <a:gd name="T3" fmla="*/ 11 h 23"/>
                    <a:gd name="T4" fmla="*/ 23 w 23"/>
                    <a:gd name="T5" fmla="*/ 15 h 23"/>
                    <a:gd name="T6" fmla="*/ 21 w 23"/>
                    <a:gd name="T7" fmla="*/ 19 h 23"/>
                    <a:gd name="T8" fmla="*/ 17 w 23"/>
                    <a:gd name="T9" fmla="*/ 23 h 23"/>
                    <a:gd name="T10" fmla="*/ 12 w 23"/>
                    <a:gd name="T11" fmla="*/ 23 h 23"/>
                    <a:gd name="T12" fmla="*/ 12 w 23"/>
                    <a:gd name="T13" fmla="*/ 23 h 23"/>
                    <a:gd name="T14" fmla="*/ 8 w 23"/>
                    <a:gd name="T15" fmla="*/ 23 h 23"/>
                    <a:gd name="T16" fmla="*/ 4 w 23"/>
                    <a:gd name="T17" fmla="*/ 19 h 23"/>
                    <a:gd name="T18" fmla="*/ 2 w 23"/>
                    <a:gd name="T19" fmla="*/ 15 h 23"/>
                    <a:gd name="T20" fmla="*/ 0 w 23"/>
                    <a:gd name="T21" fmla="*/ 11 h 23"/>
                    <a:gd name="T22" fmla="*/ 0 w 23"/>
                    <a:gd name="T23" fmla="*/ 11 h 23"/>
                    <a:gd name="T24" fmla="*/ 2 w 23"/>
                    <a:gd name="T25" fmla="*/ 7 h 23"/>
                    <a:gd name="T26" fmla="*/ 4 w 23"/>
                    <a:gd name="T27" fmla="*/ 3 h 23"/>
                    <a:gd name="T28" fmla="*/ 8 w 23"/>
                    <a:gd name="T29" fmla="*/ 2 h 23"/>
                    <a:gd name="T30" fmla="*/ 12 w 23"/>
                    <a:gd name="T31" fmla="*/ 0 h 23"/>
                    <a:gd name="T32" fmla="*/ 12 w 23"/>
                    <a:gd name="T33" fmla="*/ 0 h 23"/>
                    <a:gd name="T34" fmla="*/ 17 w 23"/>
                    <a:gd name="T35" fmla="*/ 2 h 23"/>
                    <a:gd name="T36" fmla="*/ 21 w 23"/>
                    <a:gd name="T37" fmla="*/ 3 h 23"/>
                    <a:gd name="T38" fmla="*/ 23 w 23"/>
                    <a:gd name="T39" fmla="*/ 7 h 23"/>
                    <a:gd name="T40" fmla="*/ 23 w 23"/>
                    <a:gd name="T4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1"/>
                      </a:moveTo>
                      <a:lnTo>
                        <a:pt x="23" y="11"/>
                      </a:lnTo>
                      <a:lnTo>
                        <a:pt x="23" y="15"/>
                      </a:lnTo>
                      <a:lnTo>
                        <a:pt x="21" y="19"/>
                      </a:lnTo>
                      <a:lnTo>
                        <a:pt x="17" y="23"/>
                      </a:lnTo>
                      <a:lnTo>
                        <a:pt x="12" y="23"/>
                      </a:lnTo>
                      <a:lnTo>
                        <a:pt x="12" y="23"/>
                      </a:lnTo>
                      <a:lnTo>
                        <a:pt x="8" y="23"/>
                      </a:lnTo>
                      <a:lnTo>
                        <a:pt x="4" y="19"/>
                      </a:lnTo>
                      <a:lnTo>
                        <a:pt x="2" y="15"/>
                      </a:lnTo>
                      <a:lnTo>
                        <a:pt x="0" y="11"/>
                      </a:lnTo>
                      <a:lnTo>
                        <a:pt x="0" y="11"/>
                      </a:lnTo>
                      <a:lnTo>
                        <a:pt x="2" y="7"/>
                      </a:lnTo>
                      <a:lnTo>
                        <a:pt x="4" y="3"/>
                      </a:lnTo>
                      <a:lnTo>
                        <a:pt x="8" y="2"/>
                      </a:lnTo>
                      <a:lnTo>
                        <a:pt x="12" y="0"/>
                      </a:lnTo>
                      <a:lnTo>
                        <a:pt x="12" y="0"/>
                      </a:lnTo>
                      <a:lnTo>
                        <a:pt x="17" y="2"/>
                      </a:lnTo>
                      <a:lnTo>
                        <a:pt x="21" y="3"/>
                      </a:lnTo>
                      <a:lnTo>
                        <a:pt x="23" y="7"/>
                      </a:lnTo>
                      <a:lnTo>
                        <a:pt x="23" y="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06" name="Group 405">
                <a:extLst>
                  <a:ext uri="{FF2B5EF4-FFF2-40B4-BE49-F238E27FC236}">
                    <a16:creationId xmlns:a16="http://schemas.microsoft.com/office/drawing/2014/main" id="{98AC38EE-6804-F78E-7153-F8D8AE33C683}"/>
                  </a:ext>
                </a:extLst>
              </p:cNvPr>
              <p:cNvGrpSpPr/>
              <p:nvPr/>
            </p:nvGrpSpPr>
            <p:grpSpPr>
              <a:xfrm>
                <a:off x="3987087" y="4015080"/>
                <a:ext cx="3179230" cy="160657"/>
                <a:chOff x="3987087" y="4015080"/>
                <a:chExt cx="3179230" cy="160657"/>
              </a:xfrm>
              <a:grpFill/>
            </p:grpSpPr>
            <p:sp>
              <p:nvSpPr>
                <p:cNvPr id="407" name="Freeform 523">
                  <a:extLst>
                    <a:ext uri="{FF2B5EF4-FFF2-40B4-BE49-F238E27FC236}">
                      <a16:creationId xmlns:a16="http://schemas.microsoft.com/office/drawing/2014/main" id="{4126CF46-B413-7F71-296E-EF77C5DCD856}"/>
                    </a:ext>
                  </a:extLst>
                </p:cNvPr>
                <p:cNvSpPr>
                  <a:spLocks/>
                </p:cNvSpPr>
                <p:nvPr/>
              </p:nvSpPr>
              <p:spPr bwMode="auto">
                <a:xfrm>
                  <a:off x="3987087" y="4078459"/>
                  <a:ext cx="35374" cy="33900"/>
                </a:xfrm>
                <a:custGeom>
                  <a:avLst/>
                  <a:gdLst>
                    <a:gd name="T0" fmla="*/ 24 w 24"/>
                    <a:gd name="T1" fmla="*/ 11 h 23"/>
                    <a:gd name="T2" fmla="*/ 24 w 24"/>
                    <a:gd name="T3" fmla="*/ 11 h 23"/>
                    <a:gd name="T4" fmla="*/ 24 w 24"/>
                    <a:gd name="T5" fmla="*/ 15 h 23"/>
                    <a:gd name="T6" fmla="*/ 20 w 24"/>
                    <a:gd name="T7" fmla="*/ 19 h 23"/>
                    <a:gd name="T8" fmla="*/ 16 w 24"/>
                    <a:gd name="T9" fmla="*/ 23 h 23"/>
                    <a:gd name="T10" fmla="*/ 12 w 24"/>
                    <a:gd name="T11" fmla="*/ 23 h 23"/>
                    <a:gd name="T12" fmla="*/ 12 w 24"/>
                    <a:gd name="T13" fmla="*/ 23 h 23"/>
                    <a:gd name="T14" fmla="*/ 8 w 24"/>
                    <a:gd name="T15" fmla="*/ 23 h 23"/>
                    <a:gd name="T16" fmla="*/ 4 w 24"/>
                    <a:gd name="T17" fmla="*/ 19 h 23"/>
                    <a:gd name="T18" fmla="*/ 2 w 24"/>
                    <a:gd name="T19" fmla="*/ 15 h 23"/>
                    <a:gd name="T20" fmla="*/ 0 w 24"/>
                    <a:gd name="T21" fmla="*/ 11 h 23"/>
                    <a:gd name="T22" fmla="*/ 0 w 24"/>
                    <a:gd name="T23" fmla="*/ 11 h 23"/>
                    <a:gd name="T24" fmla="*/ 2 w 24"/>
                    <a:gd name="T25" fmla="*/ 7 h 23"/>
                    <a:gd name="T26" fmla="*/ 4 w 24"/>
                    <a:gd name="T27" fmla="*/ 3 h 23"/>
                    <a:gd name="T28" fmla="*/ 8 w 24"/>
                    <a:gd name="T29" fmla="*/ 2 h 23"/>
                    <a:gd name="T30" fmla="*/ 12 w 24"/>
                    <a:gd name="T31" fmla="*/ 0 h 23"/>
                    <a:gd name="T32" fmla="*/ 12 w 24"/>
                    <a:gd name="T33" fmla="*/ 0 h 23"/>
                    <a:gd name="T34" fmla="*/ 16 w 24"/>
                    <a:gd name="T35" fmla="*/ 2 h 23"/>
                    <a:gd name="T36" fmla="*/ 20 w 24"/>
                    <a:gd name="T37" fmla="*/ 3 h 23"/>
                    <a:gd name="T38" fmla="*/ 24 w 24"/>
                    <a:gd name="T39" fmla="*/ 7 h 23"/>
                    <a:gd name="T40" fmla="*/ 24 w 24"/>
                    <a:gd name="T4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3">
                      <a:moveTo>
                        <a:pt x="24" y="11"/>
                      </a:moveTo>
                      <a:lnTo>
                        <a:pt x="24" y="11"/>
                      </a:lnTo>
                      <a:lnTo>
                        <a:pt x="24" y="15"/>
                      </a:lnTo>
                      <a:lnTo>
                        <a:pt x="20" y="19"/>
                      </a:lnTo>
                      <a:lnTo>
                        <a:pt x="16" y="23"/>
                      </a:lnTo>
                      <a:lnTo>
                        <a:pt x="12" y="23"/>
                      </a:lnTo>
                      <a:lnTo>
                        <a:pt x="12" y="23"/>
                      </a:lnTo>
                      <a:lnTo>
                        <a:pt x="8" y="23"/>
                      </a:lnTo>
                      <a:lnTo>
                        <a:pt x="4" y="19"/>
                      </a:lnTo>
                      <a:lnTo>
                        <a:pt x="2" y="15"/>
                      </a:lnTo>
                      <a:lnTo>
                        <a:pt x="0" y="11"/>
                      </a:lnTo>
                      <a:lnTo>
                        <a:pt x="0" y="11"/>
                      </a:lnTo>
                      <a:lnTo>
                        <a:pt x="2" y="7"/>
                      </a:lnTo>
                      <a:lnTo>
                        <a:pt x="4" y="3"/>
                      </a:lnTo>
                      <a:lnTo>
                        <a:pt x="8" y="2"/>
                      </a:lnTo>
                      <a:lnTo>
                        <a:pt x="12" y="0"/>
                      </a:lnTo>
                      <a:lnTo>
                        <a:pt x="12" y="0"/>
                      </a:lnTo>
                      <a:lnTo>
                        <a:pt x="16" y="2"/>
                      </a:lnTo>
                      <a:lnTo>
                        <a:pt x="20" y="3"/>
                      </a:lnTo>
                      <a:lnTo>
                        <a:pt x="24" y="7"/>
                      </a:lnTo>
                      <a:lnTo>
                        <a:pt x="24" y="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08" name="Freeform 524">
                  <a:extLst>
                    <a:ext uri="{FF2B5EF4-FFF2-40B4-BE49-F238E27FC236}">
                      <a16:creationId xmlns:a16="http://schemas.microsoft.com/office/drawing/2014/main" id="{4EF78230-E819-9DC6-8A79-3A4B765170CB}"/>
                    </a:ext>
                  </a:extLst>
                </p:cNvPr>
                <p:cNvSpPr>
                  <a:spLocks/>
                </p:cNvSpPr>
                <p:nvPr/>
              </p:nvSpPr>
              <p:spPr bwMode="auto">
                <a:xfrm>
                  <a:off x="4138899" y="4109410"/>
                  <a:ext cx="35374"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09" name="Freeform 527">
                  <a:extLst>
                    <a:ext uri="{FF2B5EF4-FFF2-40B4-BE49-F238E27FC236}">
                      <a16:creationId xmlns:a16="http://schemas.microsoft.com/office/drawing/2014/main" id="{E2EF9203-96B1-7478-C2A4-B33DCD01215E}"/>
                    </a:ext>
                  </a:extLst>
                </p:cNvPr>
                <p:cNvSpPr>
                  <a:spLocks/>
                </p:cNvSpPr>
                <p:nvPr/>
              </p:nvSpPr>
              <p:spPr bwMode="auto">
                <a:xfrm>
                  <a:off x="4444000" y="4109410"/>
                  <a:ext cx="33900" cy="33900"/>
                </a:xfrm>
                <a:custGeom>
                  <a:avLst/>
                  <a:gdLst>
                    <a:gd name="T0" fmla="*/ 23 w 23"/>
                    <a:gd name="T1" fmla="*/ 12 h 23"/>
                    <a:gd name="T2" fmla="*/ 23 w 23"/>
                    <a:gd name="T3" fmla="*/ 12 h 23"/>
                    <a:gd name="T4" fmla="*/ 23 w 23"/>
                    <a:gd name="T5" fmla="*/ 16 h 23"/>
                    <a:gd name="T6" fmla="*/ 21 w 23"/>
                    <a:gd name="T7" fmla="*/ 19 h 23"/>
                    <a:gd name="T8" fmla="*/ 17 w 23"/>
                    <a:gd name="T9" fmla="*/ 23 h 23"/>
                    <a:gd name="T10" fmla="*/ 11 w 23"/>
                    <a:gd name="T11" fmla="*/ 23 h 23"/>
                    <a:gd name="T12" fmla="*/ 11 w 23"/>
                    <a:gd name="T13" fmla="*/ 23 h 23"/>
                    <a:gd name="T14" fmla="*/ 8 w 23"/>
                    <a:gd name="T15" fmla="*/ 23 h 23"/>
                    <a:gd name="T16" fmla="*/ 4 w 23"/>
                    <a:gd name="T17" fmla="*/ 19 h 23"/>
                    <a:gd name="T18" fmla="*/ 2 w 23"/>
                    <a:gd name="T19" fmla="*/ 16 h 23"/>
                    <a:gd name="T20" fmla="*/ 0 w 23"/>
                    <a:gd name="T21" fmla="*/ 12 h 23"/>
                    <a:gd name="T22" fmla="*/ 0 w 23"/>
                    <a:gd name="T23" fmla="*/ 12 h 23"/>
                    <a:gd name="T24" fmla="*/ 2 w 23"/>
                    <a:gd name="T25" fmla="*/ 8 h 23"/>
                    <a:gd name="T26" fmla="*/ 4 w 23"/>
                    <a:gd name="T27" fmla="*/ 4 h 23"/>
                    <a:gd name="T28" fmla="*/ 8 w 23"/>
                    <a:gd name="T29" fmla="*/ 0 h 23"/>
                    <a:gd name="T30" fmla="*/ 11 w 23"/>
                    <a:gd name="T31" fmla="*/ 0 h 23"/>
                    <a:gd name="T32" fmla="*/ 11 w 23"/>
                    <a:gd name="T33" fmla="*/ 0 h 23"/>
                    <a:gd name="T34" fmla="*/ 17 w 23"/>
                    <a:gd name="T35" fmla="*/ 0 h 23"/>
                    <a:gd name="T36" fmla="*/ 21 w 23"/>
                    <a:gd name="T37" fmla="*/ 4 h 23"/>
                    <a:gd name="T38" fmla="*/ 23 w 23"/>
                    <a:gd name="T39" fmla="*/ 8 h 23"/>
                    <a:gd name="T40" fmla="*/ 23 w 23"/>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2"/>
                      </a:moveTo>
                      <a:lnTo>
                        <a:pt x="23" y="12"/>
                      </a:lnTo>
                      <a:lnTo>
                        <a:pt x="23" y="16"/>
                      </a:lnTo>
                      <a:lnTo>
                        <a:pt x="21" y="19"/>
                      </a:lnTo>
                      <a:lnTo>
                        <a:pt x="17" y="23"/>
                      </a:lnTo>
                      <a:lnTo>
                        <a:pt x="11" y="23"/>
                      </a:lnTo>
                      <a:lnTo>
                        <a:pt x="11" y="23"/>
                      </a:lnTo>
                      <a:lnTo>
                        <a:pt x="8" y="23"/>
                      </a:lnTo>
                      <a:lnTo>
                        <a:pt x="4" y="19"/>
                      </a:lnTo>
                      <a:lnTo>
                        <a:pt x="2" y="16"/>
                      </a:lnTo>
                      <a:lnTo>
                        <a:pt x="0" y="12"/>
                      </a:lnTo>
                      <a:lnTo>
                        <a:pt x="0" y="12"/>
                      </a:lnTo>
                      <a:lnTo>
                        <a:pt x="2" y="8"/>
                      </a:lnTo>
                      <a:lnTo>
                        <a:pt x="4" y="4"/>
                      </a:lnTo>
                      <a:lnTo>
                        <a:pt x="8" y="0"/>
                      </a:lnTo>
                      <a:lnTo>
                        <a:pt x="11" y="0"/>
                      </a:lnTo>
                      <a:lnTo>
                        <a:pt x="11" y="0"/>
                      </a:lnTo>
                      <a:lnTo>
                        <a:pt x="17" y="0"/>
                      </a:lnTo>
                      <a:lnTo>
                        <a:pt x="21" y="4"/>
                      </a:lnTo>
                      <a:lnTo>
                        <a:pt x="23" y="8"/>
                      </a:lnTo>
                      <a:lnTo>
                        <a:pt x="23" y="12"/>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0" name="Freeform 529">
                  <a:extLst>
                    <a:ext uri="{FF2B5EF4-FFF2-40B4-BE49-F238E27FC236}">
                      <a16:creationId xmlns:a16="http://schemas.microsoft.com/office/drawing/2014/main" id="{D6BF5CE4-40F2-E8E7-90E2-E700126375F2}"/>
                    </a:ext>
                  </a:extLst>
                </p:cNvPr>
                <p:cNvSpPr>
                  <a:spLocks/>
                </p:cNvSpPr>
                <p:nvPr/>
              </p:nvSpPr>
              <p:spPr bwMode="auto">
                <a:xfrm>
                  <a:off x="4747626" y="4078459"/>
                  <a:ext cx="33900" cy="33900"/>
                </a:xfrm>
                <a:custGeom>
                  <a:avLst/>
                  <a:gdLst>
                    <a:gd name="T0" fmla="*/ 23 w 23"/>
                    <a:gd name="T1" fmla="*/ 11 h 23"/>
                    <a:gd name="T2" fmla="*/ 23 w 23"/>
                    <a:gd name="T3" fmla="*/ 11 h 23"/>
                    <a:gd name="T4" fmla="*/ 23 w 23"/>
                    <a:gd name="T5" fmla="*/ 15 h 23"/>
                    <a:gd name="T6" fmla="*/ 20 w 23"/>
                    <a:gd name="T7" fmla="*/ 19 h 23"/>
                    <a:gd name="T8" fmla="*/ 18 w 23"/>
                    <a:gd name="T9" fmla="*/ 23 h 23"/>
                    <a:gd name="T10" fmla="*/ 12 w 23"/>
                    <a:gd name="T11" fmla="*/ 23 h 23"/>
                    <a:gd name="T12" fmla="*/ 12 w 23"/>
                    <a:gd name="T13" fmla="*/ 23 h 23"/>
                    <a:gd name="T14" fmla="*/ 8 w 23"/>
                    <a:gd name="T15" fmla="*/ 23 h 23"/>
                    <a:gd name="T16" fmla="*/ 4 w 23"/>
                    <a:gd name="T17" fmla="*/ 19 h 23"/>
                    <a:gd name="T18" fmla="*/ 2 w 23"/>
                    <a:gd name="T19" fmla="*/ 15 h 23"/>
                    <a:gd name="T20" fmla="*/ 0 w 23"/>
                    <a:gd name="T21" fmla="*/ 11 h 23"/>
                    <a:gd name="T22" fmla="*/ 0 w 23"/>
                    <a:gd name="T23" fmla="*/ 11 h 23"/>
                    <a:gd name="T24" fmla="*/ 2 w 23"/>
                    <a:gd name="T25" fmla="*/ 7 h 23"/>
                    <a:gd name="T26" fmla="*/ 4 w 23"/>
                    <a:gd name="T27" fmla="*/ 3 h 23"/>
                    <a:gd name="T28" fmla="*/ 8 w 23"/>
                    <a:gd name="T29" fmla="*/ 2 h 23"/>
                    <a:gd name="T30" fmla="*/ 12 w 23"/>
                    <a:gd name="T31" fmla="*/ 0 h 23"/>
                    <a:gd name="T32" fmla="*/ 12 w 23"/>
                    <a:gd name="T33" fmla="*/ 0 h 23"/>
                    <a:gd name="T34" fmla="*/ 18 w 23"/>
                    <a:gd name="T35" fmla="*/ 2 h 23"/>
                    <a:gd name="T36" fmla="*/ 20 w 23"/>
                    <a:gd name="T37" fmla="*/ 3 h 23"/>
                    <a:gd name="T38" fmla="*/ 23 w 23"/>
                    <a:gd name="T39" fmla="*/ 7 h 23"/>
                    <a:gd name="T40" fmla="*/ 23 w 23"/>
                    <a:gd name="T4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1"/>
                      </a:moveTo>
                      <a:lnTo>
                        <a:pt x="23" y="11"/>
                      </a:lnTo>
                      <a:lnTo>
                        <a:pt x="23" y="15"/>
                      </a:lnTo>
                      <a:lnTo>
                        <a:pt x="20" y="19"/>
                      </a:lnTo>
                      <a:lnTo>
                        <a:pt x="18" y="23"/>
                      </a:lnTo>
                      <a:lnTo>
                        <a:pt x="12" y="23"/>
                      </a:lnTo>
                      <a:lnTo>
                        <a:pt x="12" y="23"/>
                      </a:lnTo>
                      <a:lnTo>
                        <a:pt x="8" y="23"/>
                      </a:lnTo>
                      <a:lnTo>
                        <a:pt x="4" y="19"/>
                      </a:lnTo>
                      <a:lnTo>
                        <a:pt x="2" y="15"/>
                      </a:lnTo>
                      <a:lnTo>
                        <a:pt x="0" y="11"/>
                      </a:lnTo>
                      <a:lnTo>
                        <a:pt x="0" y="11"/>
                      </a:lnTo>
                      <a:lnTo>
                        <a:pt x="2" y="7"/>
                      </a:lnTo>
                      <a:lnTo>
                        <a:pt x="4" y="3"/>
                      </a:lnTo>
                      <a:lnTo>
                        <a:pt x="8" y="2"/>
                      </a:lnTo>
                      <a:lnTo>
                        <a:pt x="12" y="0"/>
                      </a:lnTo>
                      <a:lnTo>
                        <a:pt x="12" y="0"/>
                      </a:lnTo>
                      <a:lnTo>
                        <a:pt x="18" y="2"/>
                      </a:lnTo>
                      <a:lnTo>
                        <a:pt x="20" y="3"/>
                      </a:lnTo>
                      <a:lnTo>
                        <a:pt x="23" y="7"/>
                      </a:lnTo>
                      <a:lnTo>
                        <a:pt x="23" y="11"/>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1" name="Freeform 531">
                  <a:extLst>
                    <a:ext uri="{FF2B5EF4-FFF2-40B4-BE49-F238E27FC236}">
                      <a16:creationId xmlns:a16="http://schemas.microsoft.com/office/drawing/2014/main" id="{69621164-AE51-81C8-B285-2F754FCCA283}"/>
                    </a:ext>
                  </a:extLst>
                </p:cNvPr>
                <p:cNvSpPr>
                  <a:spLocks/>
                </p:cNvSpPr>
                <p:nvPr/>
              </p:nvSpPr>
              <p:spPr bwMode="auto">
                <a:xfrm>
                  <a:off x="5051252" y="4046033"/>
                  <a:ext cx="35374"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2" name="Freeform 533">
                  <a:extLst>
                    <a:ext uri="{FF2B5EF4-FFF2-40B4-BE49-F238E27FC236}">
                      <a16:creationId xmlns:a16="http://schemas.microsoft.com/office/drawing/2014/main" id="{2152571B-26D8-10D0-7D2A-87ADCCFCBF85}"/>
                    </a:ext>
                  </a:extLst>
                </p:cNvPr>
                <p:cNvSpPr>
                  <a:spLocks/>
                </p:cNvSpPr>
                <p:nvPr/>
              </p:nvSpPr>
              <p:spPr bwMode="auto">
                <a:xfrm>
                  <a:off x="5356351" y="401508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3" name="Freeform 534">
                  <a:extLst>
                    <a:ext uri="{FF2B5EF4-FFF2-40B4-BE49-F238E27FC236}">
                      <a16:creationId xmlns:a16="http://schemas.microsoft.com/office/drawing/2014/main" id="{4796B0CF-6617-24BE-00C6-A43A4F7FF401}"/>
                    </a:ext>
                  </a:extLst>
                </p:cNvPr>
                <p:cNvSpPr>
                  <a:spLocks/>
                </p:cNvSpPr>
                <p:nvPr/>
              </p:nvSpPr>
              <p:spPr bwMode="auto">
                <a:xfrm>
                  <a:off x="5659977" y="4078459"/>
                  <a:ext cx="35374"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4" name="Freeform 536">
                  <a:extLst>
                    <a:ext uri="{FF2B5EF4-FFF2-40B4-BE49-F238E27FC236}">
                      <a16:creationId xmlns:a16="http://schemas.microsoft.com/office/drawing/2014/main" id="{22352760-3EAF-D7B4-564B-3E688298CC6C}"/>
                    </a:ext>
                  </a:extLst>
                </p:cNvPr>
                <p:cNvSpPr>
                  <a:spLocks/>
                </p:cNvSpPr>
                <p:nvPr/>
              </p:nvSpPr>
              <p:spPr bwMode="auto">
                <a:xfrm>
                  <a:off x="5963604" y="4140363"/>
                  <a:ext cx="35374"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5" name="Freeform 538">
                  <a:extLst>
                    <a:ext uri="{FF2B5EF4-FFF2-40B4-BE49-F238E27FC236}">
                      <a16:creationId xmlns:a16="http://schemas.microsoft.com/office/drawing/2014/main" id="{9E280D79-649A-04D2-C2D9-4874164E091E}"/>
                    </a:ext>
                  </a:extLst>
                </p:cNvPr>
                <p:cNvSpPr>
                  <a:spLocks/>
                </p:cNvSpPr>
                <p:nvPr/>
              </p:nvSpPr>
              <p:spPr bwMode="auto">
                <a:xfrm>
                  <a:off x="6268704" y="410941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6" name="Freeform 540">
                  <a:extLst>
                    <a:ext uri="{FF2B5EF4-FFF2-40B4-BE49-F238E27FC236}">
                      <a16:creationId xmlns:a16="http://schemas.microsoft.com/office/drawing/2014/main" id="{41A3CFD5-FB8B-D429-3244-F4BE01151E24}"/>
                    </a:ext>
                  </a:extLst>
                </p:cNvPr>
                <p:cNvSpPr>
                  <a:spLocks/>
                </p:cNvSpPr>
                <p:nvPr/>
              </p:nvSpPr>
              <p:spPr bwMode="auto">
                <a:xfrm>
                  <a:off x="6572330" y="4046033"/>
                  <a:ext cx="35374" cy="353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417" name="Freeform 542">
                  <a:extLst>
                    <a:ext uri="{FF2B5EF4-FFF2-40B4-BE49-F238E27FC236}">
                      <a16:creationId xmlns:a16="http://schemas.microsoft.com/office/drawing/2014/main" id="{AD7F9503-A43D-43A8-5AB0-B2B32C510076}"/>
                    </a:ext>
                  </a:extLst>
                </p:cNvPr>
                <p:cNvSpPr>
                  <a:spLocks/>
                </p:cNvSpPr>
                <p:nvPr/>
              </p:nvSpPr>
              <p:spPr bwMode="auto">
                <a:xfrm>
                  <a:off x="7132417" y="4109410"/>
                  <a:ext cx="33900" cy="339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sp>
          <p:nvSpPr>
            <p:cNvPr id="812" name="Freeform 461">
              <a:extLst>
                <a:ext uri="{FF2B5EF4-FFF2-40B4-BE49-F238E27FC236}">
                  <a16:creationId xmlns:a16="http://schemas.microsoft.com/office/drawing/2014/main" id="{F2FDD5A9-281A-97F7-A286-B8A0441034B2}"/>
                </a:ext>
              </a:extLst>
            </p:cNvPr>
            <p:cNvSpPr>
              <a:spLocks/>
            </p:cNvSpPr>
            <p:nvPr/>
          </p:nvSpPr>
          <p:spPr bwMode="auto">
            <a:xfrm>
              <a:off x="1425448" y="2502864"/>
              <a:ext cx="33900" cy="35374"/>
            </a:xfrm>
            <a:custGeom>
              <a:avLst/>
              <a:gdLst>
                <a:gd name="T0" fmla="*/ 23 w 23"/>
                <a:gd name="T1" fmla="*/ 12 h 24"/>
                <a:gd name="T2" fmla="*/ 23 w 23"/>
                <a:gd name="T3" fmla="*/ 12 h 24"/>
                <a:gd name="T4" fmla="*/ 23 w 23"/>
                <a:gd name="T5" fmla="*/ 18 h 24"/>
                <a:gd name="T6" fmla="*/ 19 w 23"/>
                <a:gd name="T7" fmla="*/ 22 h 24"/>
                <a:gd name="T8" fmla="*/ 15 w 23"/>
                <a:gd name="T9" fmla="*/ 24 h 24"/>
                <a:gd name="T10" fmla="*/ 11 w 23"/>
                <a:gd name="T11" fmla="*/ 24 h 24"/>
                <a:gd name="T12" fmla="*/ 11 w 23"/>
                <a:gd name="T13" fmla="*/ 24 h 24"/>
                <a:gd name="T14" fmla="*/ 7 w 23"/>
                <a:gd name="T15" fmla="*/ 24 h 24"/>
                <a:gd name="T16" fmla="*/ 3 w 23"/>
                <a:gd name="T17" fmla="*/ 22 h 24"/>
                <a:gd name="T18" fmla="*/ 0 w 23"/>
                <a:gd name="T19" fmla="*/ 18 h 24"/>
                <a:gd name="T20" fmla="*/ 0 w 23"/>
                <a:gd name="T21" fmla="*/ 12 h 24"/>
                <a:gd name="T22" fmla="*/ 0 w 23"/>
                <a:gd name="T23" fmla="*/ 12 h 24"/>
                <a:gd name="T24" fmla="*/ 0 w 23"/>
                <a:gd name="T25" fmla="*/ 8 h 24"/>
                <a:gd name="T26" fmla="*/ 3 w 23"/>
                <a:gd name="T27" fmla="*/ 4 h 24"/>
                <a:gd name="T28" fmla="*/ 7 w 23"/>
                <a:gd name="T29" fmla="*/ 2 h 24"/>
                <a:gd name="T30" fmla="*/ 11 w 23"/>
                <a:gd name="T31" fmla="*/ 0 h 24"/>
                <a:gd name="T32" fmla="*/ 11 w 23"/>
                <a:gd name="T33" fmla="*/ 0 h 24"/>
                <a:gd name="T34" fmla="*/ 15 w 23"/>
                <a:gd name="T35" fmla="*/ 2 h 24"/>
                <a:gd name="T36" fmla="*/ 19 w 23"/>
                <a:gd name="T37" fmla="*/ 4 h 24"/>
                <a:gd name="T38" fmla="*/ 23 w 23"/>
                <a:gd name="T39" fmla="*/ 8 h 24"/>
                <a:gd name="T40" fmla="*/ 23 w 23"/>
                <a:gd name="T41"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3" y="12"/>
                  </a:moveTo>
                  <a:lnTo>
                    <a:pt x="23" y="12"/>
                  </a:lnTo>
                  <a:lnTo>
                    <a:pt x="23" y="18"/>
                  </a:lnTo>
                  <a:lnTo>
                    <a:pt x="19" y="22"/>
                  </a:lnTo>
                  <a:lnTo>
                    <a:pt x="15" y="24"/>
                  </a:lnTo>
                  <a:lnTo>
                    <a:pt x="11" y="24"/>
                  </a:lnTo>
                  <a:lnTo>
                    <a:pt x="11" y="24"/>
                  </a:lnTo>
                  <a:lnTo>
                    <a:pt x="7" y="24"/>
                  </a:lnTo>
                  <a:lnTo>
                    <a:pt x="3" y="22"/>
                  </a:lnTo>
                  <a:lnTo>
                    <a:pt x="0" y="18"/>
                  </a:lnTo>
                  <a:lnTo>
                    <a:pt x="0" y="12"/>
                  </a:lnTo>
                  <a:lnTo>
                    <a:pt x="0" y="12"/>
                  </a:lnTo>
                  <a:lnTo>
                    <a:pt x="0" y="8"/>
                  </a:lnTo>
                  <a:lnTo>
                    <a:pt x="3" y="4"/>
                  </a:lnTo>
                  <a:lnTo>
                    <a:pt x="7" y="2"/>
                  </a:lnTo>
                  <a:lnTo>
                    <a:pt x="11" y="0"/>
                  </a:lnTo>
                  <a:lnTo>
                    <a:pt x="11" y="0"/>
                  </a:lnTo>
                  <a:lnTo>
                    <a:pt x="15" y="2"/>
                  </a:lnTo>
                  <a:lnTo>
                    <a:pt x="19" y="4"/>
                  </a:lnTo>
                  <a:lnTo>
                    <a:pt x="23" y="8"/>
                  </a:lnTo>
                  <a:lnTo>
                    <a:pt x="23" y="12"/>
                  </a:lnTo>
                </a:path>
              </a:pathLst>
            </a:cu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IN" dirty="0"/>
            </a:p>
          </p:txBody>
        </p:sp>
        <p:sp>
          <p:nvSpPr>
            <p:cNvPr id="813" name="Freeform 462">
              <a:extLst>
                <a:ext uri="{FF2B5EF4-FFF2-40B4-BE49-F238E27FC236}">
                  <a16:creationId xmlns:a16="http://schemas.microsoft.com/office/drawing/2014/main" id="{04D4339E-FD81-2F07-DF09-CF3B1405A125}"/>
                </a:ext>
              </a:extLst>
            </p:cNvPr>
            <p:cNvSpPr>
              <a:spLocks/>
            </p:cNvSpPr>
            <p:nvPr/>
          </p:nvSpPr>
          <p:spPr bwMode="auto">
            <a:xfrm>
              <a:off x="1525675" y="2502864"/>
              <a:ext cx="33900" cy="35374"/>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IN" dirty="0"/>
            </a:p>
          </p:txBody>
        </p:sp>
        <p:sp>
          <p:nvSpPr>
            <p:cNvPr id="814" name="Freeform 465">
              <a:extLst>
                <a:ext uri="{FF2B5EF4-FFF2-40B4-BE49-F238E27FC236}">
                  <a16:creationId xmlns:a16="http://schemas.microsoft.com/office/drawing/2014/main" id="{45B75D5F-1A80-1D8A-A8D4-E67E9B658316}"/>
                </a:ext>
              </a:extLst>
            </p:cNvPr>
            <p:cNvSpPr>
              <a:spLocks/>
            </p:cNvSpPr>
            <p:nvPr/>
          </p:nvSpPr>
          <p:spPr bwMode="auto">
            <a:xfrm>
              <a:off x="1677487" y="2474859"/>
              <a:ext cx="33900" cy="33900"/>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IN" dirty="0"/>
            </a:p>
          </p:txBody>
        </p:sp>
        <p:sp>
          <p:nvSpPr>
            <p:cNvPr id="815" name="Freeform 466">
              <a:extLst>
                <a:ext uri="{FF2B5EF4-FFF2-40B4-BE49-F238E27FC236}">
                  <a16:creationId xmlns:a16="http://schemas.microsoft.com/office/drawing/2014/main" id="{996DDC85-5488-E7E7-ADC5-077C4FE265BE}"/>
                </a:ext>
              </a:extLst>
            </p:cNvPr>
            <p:cNvSpPr>
              <a:spLocks/>
            </p:cNvSpPr>
            <p:nvPr/>
          </p:nvSpPr>
          <p:spPr bwMode="auto">
            <a:xfrm>
              <a:off x="1981113" y="2474859"/>
              <a:ext cx="35374" cy="33900"/>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IN" dirty="0"/>
            </a:p>
          </p:txBody>
        </p:sp>
        <p:sp>
          <p:nvSpPr>
            <p:cNvPr id="816" name="Freeform 468">
              <a:extLst>
                <a:ext uri="{FF2B5EF4-FFF2-40B4-BE49-F238E27FC236}">
                  <a16:creationId xmlns:a16="http://schemas.microsoft.com/office/drawing/2014/main" id="{7F2E7BDC-EDD9-342A-0131-6C46042B7AAC}"/>
                </a:ext>
              </a:extLst>
            </p:cNvPr>
            <p:cNvSpPr>
              <a:spLocks/>
            </p:cNvSpPr>
            <p:nvPr/>
          </p:nvSpPr>
          <p:spPr bwMode="auto">
            <a:xfrm>
              <a:off x="2286214" y="2474859"/>
              <a:ext cx="33900" cy="33900"/>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IN" dirty="0"/>
            </a:p>
          </p:txBody>
        </p:sp>
        <p:sp>
          <p:nvSpPr>
            <p:cNvPr id="817" name="Freeform 470">
              <a:extLst>
                <a:ext uri="{FF2B5EF4-FFF2-40B4-BE49-F238E27FC236}">
                  <a16:creationId xmlns:a16="http://schemas.microsoft.com/office/drawing/2014/main" id="{1AA5F42D-19B7-EEEC-2A30-D4485BEB5F10}"/>
                </a:ext>
              </a:extLst>
            </p:cNvPr>
            <p:cNvSpPr>
              <a:spLocks/>
            </p:cNvSpPr>
            <p:nvPr/>
          </p:nvSpPr>
          <p:spPr bwMode="auto">
            <a:xfrm>
              <a:off x="2589840" y="2474859"/>
              <a:ext cx="33900" cy="33900"/>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IN" dirty="0"/>
            </a:p>
          </p:txBody>
        </p:sp>
        <p:sp>
          <p:nvSpPr>
            <p:cNvPr id="818" name="Freeform 472">
              <a:extLst>
                <a:ext uri="{FF2B5EF4-FFF2-40B4-BE49-F238E27FC236}">
                  <a16:creationId xmlns:a16="http://schemas.microsoft.com/office/drawing/2014/main" id="{D5A74636-8DA6-624D-A7A8-3714AACE4735}"/>
                </a:ext>
              </a:extLst>
            </p:cNvPr>
            <p:cNvSpPr>
              <a:spLocks/>
            </p:cNvSpPr>
            <p:nvPr/>
          </p:nvSpPr>
          <p:spPr bwMode="auto">
            <a:xfrm>
              <a:off x="2893466" y="2474859"/>
              <a:ext cx="35374" cy="33900"/>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IN" dirty="0"/>
            </a:p>
          </p:txBody>
        </p:sp>
        <p:sp>
          <p:nvSpPr>
            <p:cNvPr id="819" name="Freeform 475">
              <a:extLst>
                <a:ext uri="{FF2B5EF4-FFF2-40B4-BE49-F238E27FC236}">
                  <a16:creationId xmlns:a16="http://schemas.microsoft.com/office/drawing/2014/main" id="{0B8CD371-E3E7-E97C-769D-D1C2B678B8F5}"/>
                </a:ext>
              </a:extLst>
            </p:cNvPr>
            <p:cNvSpPr>
              <a:spLocks/>
            </p:cNvSpPr>
            <p:nvPr/>
          </p:nvSpPr>
          <p:spPr bwMode="auto">
            <a:xfrm>
              <a:off x="3198565" y="2474859"/>
              <a:ext cx="33900" cy="33900"/>
            </a:xfrm>
            <a:prstGeom prst="ellipse">
              <a:avLst/>
            </a:prstGeom>
            <a:solidFill>
              <a:srgbClr val="113E6B"/>
            </a:solidFill>
            <a:ln>
              <a:solidFill>
                <a:srgbClr val="113E6B"/>
              </a:solidFill>
            </a:ln>
          </p:spPr>
          <p:txBody>
            <a:bodyPr vert="horz" wrap="square" lIns="91440" tIns="45720" rIns="91440" bIns="45720" numCol="1" anchor="t" anchorCtr="0" compatLnSpc="1">
              <a:prstTxWarp prst="textNoShape">
                <a:avLst/>
              </a:prstTxWarp>
            </a:bodyPr>
            <a:lstStyle/>
            <a:p>
              <a:endParaRPr lang="en-IN" dirty="0"/>
            </a:p>
          </p:txBody>
        </p:sp>
        <p:grpSp>
          <p:nvGrpSpPr>
            <p:cNvPr id="820" name="Group 819">
              <a:extLst>
                <a:ext uri="{FF2B5EF4-FFF2-40B4-BE49-F238E27FC236}">
                  <a16:creationId xmlns:a16="http://schemas.microsoft.com/office/drawing/2014/main" id="{2116537F-874E-01C2-B96A-08C05011362D}"/>
                </a:ext>
              </a:extLst>
            </p:cNvPr>
            <p:cNvGrpSpPr/>
            <p:nvPr/>
          </p:nvGrpSpPr>
          <p:grpSpPr>
            <a:xfrm>
              <a:off x="1469706" y="4519614"/>
              <a:ext cx="2222604" cy="616742"/>
              <a:chOff x="1409597" y="4233864"/>
              <a:chExt cx="2222604" cy="616742"/>
            </a:xfrm>
          </p:grpSpPr>
          <p:sp>
            <p:nvSpPr>
              <p:cNvPr id="830" name="Rectangle 829">
                <a:extLst>
                  <a:ext uri="{FF2B5EF4-FFF2-40B4-BE49-F238E27FC236}">
                    <a16:creationId xmlns:a16="http://schemas.microsoft.com/office/drawing/2014/main" id="{2CD710CD-6635-0641-DE0B-F83AA585B89E}"/>
                  </a:ext>
                </a:extLst>
              </p:cNvPr>
              <p:cNvSpPr/>
              <p:nvPr/>
            </p:nvSpPr>
            <p:spPr>
              <a:xfrm>
                <a:off x="1409597" y="4233864"/>
                <a:ext cx="2222604" cy="616742"/>
              </a:xfrm>
              <a:prstGeom prst="rect">
                <a:avLst/>
              </a:prstGeom>
              <a:noFill/>
              <a:ln w="12700">
                <a:solidFill>
                  <a:schemeClr val="tx1"/>
                </a:solidFill>
              </a:ln>
            </p:spPr>
            <p:txBody>
              <a:bodyPr wrap="square" rtlCol="0" anchor="ctr">
                <a:noAutofit/>
              </a:bodyPr>
              <a:lstStyle/>
              <a:p>
                <a:pPr algn="ctr">
                  <a:spcAft>
                    <a:spcPts val="1200"/>
                  </a:spcAft>
                  <a:buClr>
                    <a:srgbClr val="0070C0"/>
                  </a:buClr>
                </a:pPr>
                <a:endParaRPr lang="en-IN" sz="1000" dirty="0">
                  <a:solidFill>
                    <a:schemeClr val="bg1">
                      <a:lumMod val="50000"/>
                    </a:schemeClr>
                  </a:solidFill>
                  <a:latin typeface="+mn-lt"/>
                </a:endParaRPr>
              </a:p>
            </p:txBody>
          </p:sp>
          <p:grpSp>
            <p:nvGrpSpPr>
              <p:cNvPr id="831" name="Group 830">
                <a:extLst>
                  <a:ext uri="{FF2B5EF4-FFF2-40B4-BE49-F238E27FC236}">
                    <a16:creationId xmlns:a16="http://schemas.microsoft.com/office/drawing/2014/main" id="{E79EE003-DD08-4363-DD3D-0E87CE70ED76}"/>
                  </a:ext>
                </a:extLst>
              </p:cNvPr>
              <p:cNvGrpSpPr/>
              <p:nvPr/>
            </p:nvGrpSpPr>
            <p:grpSpPr>
              <a:xfrm>
                <a:off x="1441372" y="4283363"/>
                <a:ext cx="1806777" cy="517745"/>
                <a:chOff x="1457994" y="4283363"/>
                <a:chExt cx="1806777" cy="517745"/>
              </a:xfrm>
            </p:grpSpPr>
            <p:sp>
              <p:nvSpPr>
                <p:cNvPr id="384" name="TextBox 383">
                  <a:extLst>
                    <a:ext uri="{FF2B5EF4-FFF2-40B4-BE49-F238E27FC236}">
                      <a16:creationId xmlns:a16="http://schemas.microsoft.com/office/drawing/2014/main" id="{040C5A7F-960D-5957-FFB1-FE27E1D50582}"/>
                    </a:ext>
                  </a:extLst>
                </p:cNvPr>
                <p:cNvSpPr txBox="1"/>
                <p:nvPr/>
              </p:nvSpPr>
              <p:spPr>
                <a:xfrm>
                  <a:off x="1717489" y="4472986"/>
                  <a:ext cx="1547282" cy="138499"/>
                </a:xfrm>
                <a:prstGeom prst="rect">
                  <a:avLst/>
                </a:prstGeom>
                <a:noFill/>
              </p:spPr>
              <p:txBody>
                <a:bodyPr wrap="none" lIns="0" tIns="0" rIns="0" bIns="0" rtlCol="0">
                  <a:spAutoFit/>
                </a:bodyPr>
                <a:lstStyle/>
                <a:p>
                  <a:pPr>
                    <a:lnSpc>
                      <a:spcPct val="90000"/>
                    </a:lnSpc>
                  </a:pPr>
                  <a:r>
                    <a:rPr lang="en-IN" sz="1000" spc="0" baseline="0" dirty="0">
                      <a:ln/>
                      <a:solidFill>
                        <a:schemeClr val="tx1">
                          <a:lumMod val="95000"/>
                          <a:lumOff val="5000"/>
                        </a:schemeClr>
                      </a:solidFill>
                      <a:cs typeface="Arial"/>
                      <a:sym typeface="Arial"/>
                      <a:rtl val="0"/>
                    </a:rPr>
                    <a:t>Switched from placebo-evolocumab</a:t>
                  </a:r>
                </a:p>
              </p:txBody>
            </p:sp>
            <p:sp>
              <p:nvSpPr>
                <p:cNvPr id="398" name="TextBox 397">
                  <a:extLst>
                    <a:ext uri="{FF2B5EF4-FFF2-40B4-BE49-F238E27FC236}">
                      <a16:creationId xmlns:a16="http://schemas.microsoft.com/office/drawing/2014/main" id="{9AF90F76-4B3B-A257-66CA-12EDE12F7CFC}"/>
                    </a:ext>
                  </a:extLst>
                </p:cNvPr>
                <p:cNvSpPr txBox="1"/>
                <p:nvPr/>
              </p:nvSpPr>
              <p:spPr>
                <a:xfrm>
                  <a:off x="1717489" y="4647220"/>
                  <a:ext cx="1403719" cy="153888"/>
                </a:xfrm>
                <a:prstGeom prst="rect">
                  <a:avLst/>
                </a:prstGeom>
                <a:noFill/>
              </p:spPr>
              <p:txBody>
                <a:bodyPr wrap="none" lIns="0" tIns="0" rIns="0" bIns="0" rtlCol="0">
                  <a:spAutoFit/>
                </a:bodyPr>
                <a:lstStyle/>
                <a:p>
                  <a:r>
                    <a:rPr lang="en-IN" sz="1000" dirty="0">
                      <a:latin typeface="+mn-lt"/>
                    </a:rPr>
                    <a:t>Randomized to evolocumab</a:t>
                  </a:r>
                </a:p>
              </p:txBody>
            </p:sp>
            <p:cxnSp>
              <p:nvCxnSpPr>
                <p:cNvPr id="400" name="Straight Connector 399">
                  <a:extLst>
                    <a:ext uri="{FF2B5EF4-FFF2-40B4-BE49-F238E27FC236}">
                      <a16:creationId xmlns:a16="http://schemas.microsoft.com/office/drawing/2014/main" id="{001DDBBE-1F5C-BD87-989A-B6EE848A0791}"/>
                    </a:ext>
                  </a:extLst>
                </p:cNvPr>
                <p:cNvCxnSpPr>
                  <a:cxnSpLocks/>
                </p:cNvCxnSpPr>
                <p:nvPr/>
              </p:nvCxnSpPr>
              <p:spPr>
                <a:xfrm>
                  <a:off x="1457994" y="4542235"/>
                  <a:ext cx="210146" cy="0"/>
                </a:xfrm>
                <a:prstGeom prst="line">
                  <a:avLst/>
                </a:prstGeom>
                <a:noFill/>
                <a:ln w="31750">
                  <a:solidFill>
                    <a:srgbClr val="0063C3"/>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402" name="Straight Connector 401">
                  <a:extLst>
                    <a:ext uri="{FF2B5EF4-FFF2-40B4-BE49-F238E27FC236}">
                      <a16:creationId xmlns:a16="http://schemas.microsoft.com/office/drawing/2014/main" id="{96136CC9-2FF4-E535-543B-7800B406897E}"/>
                    </a:ext>
                  </a:extLst>
                </p:cNvPr>
                <p:cNvCxnSpPr>
                  <a:cxnSpLocks/>
                </p:cNvCxnSpPr>
                <p:nvPr/>
              </p:nvCxnSpPr>
              <p:spPr>
                <a:xfrm>
                  <a:off x="1457995" y="4724164"/>
                  <a:ext cx="210146" cy="0"/>
                </a:xfrm>
                <a:prstGeom prst="line">
                  <a:avLst/>
                </a:prstGeom>
                <a:noFill/>
                <a:ln w="31750">
                  <a:solidFill>
                    <a:srgbClr val="FC840C"/>
                  </a:solidFill>
                  <a:prstDash val="solid"/>
                  <a:round/>
                  <a:headEnd/>
                  <a:tailEnd/>
                </a:ln>
                <a:extLst>
                  <a:ext uri="{909E8E84-426E-40DD-AFC4-6F175D3DCCD1}">
                    <a14:hiddenFill xmlns:a14="http://schemas.microsoft.com/office/drawing/2010/main">
                      <a:solidFill>
                        <a:srgbClr val="FFFFFF"/>
                      </a:solidFill>
                    </a14:hiddenFill>
                  </a:ext>
                </a:extLst>
              </p:spPr>
            </p:cxnSp>
            <p:sp>
              <p:nvSpPr>
                <p:cNvPr id="403" name="TextBox 402">
                  <a:extLst>
                    <a:ext uri="{FF2B5EF4-FFF2-40B4-BE49-F238E27FC236}">
                      <a16:creationId xmlns:a16="http://schemas.microsoft.com/office/drawing/2014/main" id="{8032B039-0CAB-D17D-E4F3-5A56B2187ECD}"/>
                    </a:ext>
                  </a:extLst>
                </p:cNvPr>
                <p:cNvSpPr txBox="1"/>
                <p:nvPr/>
              </p:nvSpPr>
              <p:spPr>
                <a:xfrm>
                  <a:off x="1717489" y="4283363"/>
                  <a:ext cx="1168130" cy="153888"/>
                </a:xfrm>
                <a:prstGeom prst="rect">
                  <a:avLst/>
                </a:prstGeom>
                <a:noFill/>
              </p:spPr>
              <p:txBody>
                <a:bodyPr wrap="none" lIns="0" tIns="0" rIns="0" bIns="0" rtlCol="0">
                  <a:spAutoFit/>
                </a:bodyPr>
                <a:lstStyle/>
                <a:p>
                  <a:r>
                    <a:rPr lang="en-IN" sz="1000" dirty="0">
                      <a:latin typeface="+mn-lt"/>
                    </a:rPr>
                    <a:t>Randomized to placebo</a:t>
                  </a:r>
                </a:p>
              </p:txBody>
            </p:sp>
            <p:cxnSp>
              <p:nvCxnSpPr>
                <p:cNvPr id="404" name="Straight Connector 403">
                  <a:extLst>
                    <a:ext uri="{FF2B5EF4-FFF2-40B4-BE49-F238E27FC236}">
                      <a16:creationId xmlns:a16="http://schemas.microsoft.com/office/drawing/2014/main" id="{BAC5A18A-259D-C0FE-A7E0-1EBE720C4658}"/>
                    </a:ext>
                  </a:extLst>
                </p:cNvPr>
                <p:cNvCxnSpPr>
                  <a:cxnSpLocks/>
                </p:cNvCxnSpPr>
                <p:nvPr/>
              </p:nvCxnSpPr>
              <p:spPr>
                <a:xfrm>
                  <a:off x="1457994" y="4360307"/>
                  <a:ext cx="210146" cy="0"/>
                </a:xfrm>
                <a:prstGeom prst="line">
                  <a:avLst/>
                </a:prstGeom>
                <a:noFill/>
                <a:ln w="31750">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cxnSp>
          </p:grpSp>
        </p:grpSp>
        <p:sp>
          <p:nvSpPr>
            <p:cNvPr id="821" name="Line 311">
              <a:extLst>
                <a:ext uri="{FF2B5EF4-FFF2-40B4-BE49-F238E27FC236}">
                  <a16:creationId xmlns:a16="http://schemas.microsoft.com/office/drawing/2014/main" id="{D45EB937-AFF9-D5CB-110B-0DC768DDA6DC}"/>
                </a:ext>
              </a:extLst>
            </p:cNvPr>
            <p:cNvSpPr>
              <a:spLocks noChangeShapeType="1"/>
            </p:cNvSpPr>
            <p:nvPr/>
          </p:nvSpPr>
          <p:spPr bwMode="auto">
            <a:xfrm flipV="1">
              <a:off x="1390075" y="2396742"/>
              <a:ext cx="0" cy="32426"/>
            </a:xfrm>
            <a:prstGeom prst="line">
              <a:avLst/>
            </a:prstGeom>
            <a:noFill/>
            <a:ln w="6350">
              <a:solidFill>
                <a:schemeClr val="accent5">
                  <a:lumMod val="75000"/>
                  <a:lumOff val="2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22" name="Line 309">
              <a:extLst>
                <a:ext uri="{FF2B5EF4-FFF2-40B4-BE49-F238E27FC236}">
                  <a16:creationId xmlns:a16="http://schemas.microsoft.com/office/drawing/2014/main" id="{D900E554-FD72-25CE-4CF3-EC3DA15F1971}"/>
                </a:ext>
              </a:extLst>
            </p:cNvPr>
            <p:cNvSpPr>
              <a:spLocks noChangeShapeType="1"/>
            </p:cNvSpPr>
            <p:nvPr/>
          </p:nvSpPr>
          <p:spPr bwMode="auto">
            <a:xfrm>
              <a:off x="1367965" y="2396742"/>
              <a:ext cx="45692"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nvGrpSpPr>
            <p:cNvPr id="823" name="Group 822">
              <a:extLst>
                <a:ext uri="{FF2B5EF4-FFF2-40B4-BE49-F238E27FC236}">
                  <a16:creationId xmlns:a16="http://schemas.microsoft.com/office/drawing/2014/main" id="{D0BF98D3-E092-2C67-7B66-E2EF7B1F8ED7}"/>
                </a:ext>
              </a:extLst>
            </p:cNvPr>
            <p:cNvGrpSpPr/>
            <p:nvPr/>
          </p:nvGrpSpPr>
          <p:grpSpPr>
            <a:xfrm>
              <a:off x="1373861" y="2411481"/>
              <a:ext cx="33900" cy="33900"/>
              <a:chOff x="1288352" y="2081281"/>
              <a:chExt cx="33900" cy="33900"/>
            </a:xfrm>
            <a:solidFill>
              <a:srgbClr val="113E6B"/>
            </a:solidFill>
          </p:grpSpPr>
          <p:sp>
            <p:nvSpPr>
              <p:cNvPr id="828" name="Line 396">
                <a:extLst>
                  <a:ext uri="{FF2B5EF4-FFF2-40B4-BE49-F238E27FC236}">
                    <a16:creationId xmlns:a16="http://schemas.microsoft.com/office/drawing/2014/main" id="{309B9B31-3867-7D6D-D883-B02BA6E29BE5}"/>
                  </a:ext>
                </a:extLst>
              </p:cNvPr>
              <p:cNvSpPr>
                <a:spLocks noChangeShapeType="1"/>
              </p:cNvSpPr>
              <p:nvPr/>
            </p:nvSpPr>
            <p:spPr bwMode="auto">
              <a:xfrm>
                <a:off x="1304566" y="2084229"/>
                <a:ext cx="0" cy="29478"/>
              </a:xfrm>
              <a:prstGeom prst="line">
                <a:avLst/>
              </a:prstGeom>
              <a:grpFill/>
              <a:ln w="6350">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829" name="Freeform 458">
                <a:extLst>
                  <a:ext uri="{FF2B5EF4-FFF2-40B4-BE49-F238E27FC236}">
                    <a16:creationId xmlns:a16="http://schemas.microsoft.com/office/drawing/2014/main" id="{286E3CE5-6206-FA27-561C-F00A7583ECF9}"/>
                  </a:ext>
                </a:extLst>
              </p:cNvPr>
              <p:cNvSpPr>
                <a:spLocks/>
              </p:cNvSpPr>
              <p:nvPr/>
            </p:nvSpPr>
            <p:spPr bwMode="auto">
              <a:xfrm>
                <a:off x="1288352" y="2081281"/>
                <a:ext cx="33900" cy="33900"/>
              </a:xfrm>
              <a:custGeom>
                <a:avLst/>
                <a:gdLst>
                  <a:gd name="T0" fmla="*/ 23 w 23"/>
                  <a:gd name="T1" fmla="*/ 12 h 23"/>
                  <a:gd name="T2" fmla="*/ 23 w 23"/>
                  <a:gd name="T3" fmla="*/ 12 h 23"/>
                  <a:gd name="T4" fmla="*/ 23 w 23"/>
                  <a:gd name="T5" fmla="*/ 16 h 23"/>
                  <a:gd name="T6" fmla="*/ 19 w 23"/>
                  <a:gd name="T7" fmla="*/ 20 h 23"/>
                  <a:gd name="T8" fmla="*/ 15 w 23"/>
                  <a:gd name="T9" fmla="*/ 22 h 23"/>
                  <a:gd name="T10" fmla="*/ 11 w 23"/>
                  <a:gd name="T11" fmla="*/ 23 h 23"/>
                  <a:gd name="T12" fmla="*/ 11 w 23"/>
                  <a:gd name="T13" fmla="*/ 23 h 23"/>
                  <a:gd name="T14" fmla="*/ 7 w 23"/>
                  <a:gd name="T15" fmla="*/ 22 h 23"/>
                  <a:gd name="T16" fmla="*/ 3 w 23"/>
                  <a:gd name="T17" fmla="*/ 20 h 23"/>
                  <a:gd name="T18" fmla="*/ 1 w 23"/>
                  <a:gd name="T19" fmla="*/ 16 h 23"/>
                  <a:gd name="T20" fmla="*/ 0 w 23"/>
                  <a:gd name="T21" fmla="*/ 12 h 23"/>
                  <a:gd name="T22" fmla="*/ 0 w 23"/>
                  <a:gd name="T23" fmla="*/ 12 h 23"/>
                  <a:gd name="T24" fmla="*/ 1 w 23"/>
                  <a:gd name="T25" fmla="*/ 8 h 23"/>
                  <a:gd name="T26" fmla="*/ 3 w 23"/>
                  <a:gd name="T27" fmla="*/ 4 h 23"/>
                  <a:gd name="T28" fmla="*/ 7 w 23"/>
                  <a:gd name="T29" fmla="*/ 0 h 23"/>
                  <a:gd name="T30" fmla="*/ 11 w 23"/>
                  <a:gd name="T31" fmla="*/ 0 h 23"/>
                  <a:gd name="T32" fmla="*/ 11 w 23"/>
                  <a:gd name="T33" fmla="*/ 0 h 23"/>
                  <a:gd name="T34" fmla="*/ 15 w 23"/>
                  <a:gd name="T35" fmla="*/ 0 h 23"/>
                  <a:gd name="T36" fmla="*/ 19 w 23"/>
                  <a:gd name="T37" fmla="*/ 4 h 23"/>
                  <a:gd name="T38" fmla="*/ 23 w 23"/>
                  <a:gd name="T39" fmla="*/ 8 h 23"/>
                  <a:gd name="T40" fmla="*/ 23 w 23"/>
                  <a:gd name="T4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2"/>
                    </a:moveTo>
                    <a:lnTo>
                      <a:pt x="23" y="12"/>
                    </a:lnTo>
                    <a:lnTo>
                      <a:pt x="23" y="16"/>
                    </a:lnTo>
                    <a:lnTo>
                      <a:pt x="19" y="20"/>
                    </a:lnTo>
                    <a:lnTo>
                      <a:pt x="15" y="22"/>
                    </a:lnTo>
                    <a:lnTo>
                      <a:pt x="11" y="23"/>
                    </a:lnTo>
                    <a:lnTo>
                      <a:pt x="11" y="23"/>
                    </a:lnTo>
                    <a:lnTo>
                      <a:pt x="7" y="22"/>
                    </a:lnTo>
                    <a:lnTo>
                      <a:pt x="3" y="20"/>
                    </a:lnTo>
                    <a:lnTo>
                      <a:pt x="1" y="16"/>
                    </a:lnTo>
                    <a:lnTo>
                      <a:pt x="0" y="12"/>
                    </a:lnTo>
                    <a:lnTo>
                      <a:pt x="0" y="12"/>
                    </a:lnTo>
                    <a:lnTo>
                      <a:pt x="1" y="8"/>
                    </a:lnTo>
                    <a:lnTo>
                      <a:pt x="3" y="4"/>
                    </a:lnTo>
                    <a:lnTo>
                      <a:pt x="7" y="0"/>
                    </a:lnTo>
                    <a:lnTo>
                      <a:pt x="11" y="0"/>
                    </a:lnTo>
                    <a:lnTo>
                      <a:pt x="11" y="0"/>
                    </a:lnTo>
                    <a:lnTo>
                      <a:pt x="15" y="0"/>
                    </a:lnTo>
                    <a:lnTo>
                      <a:pt x="19" y="4"/>
                    </a:lnTo>
                    <a:lnTo>
                      <a:pt x="23" y="8"/>
                    </a:lnTo>
                    <a:lnTo>
                      <a:pt x="23" y="12"/>
                    </a:lnTo>
                    <a:close/>
                  </a:path>
                </a:pathLst>
              </a:custGeom>
              <a:grpFill/>
              <a:ln>
                <a:solidFill>
                  <a:srgbClr val="113E6B"/>
                </a:solidFill>
              </a:ln>
            </p:spPr>
            <p:txBody>
              <a:bodyPr vert="horz" wrap="square" lIns="91440" tIns="45720" rIns="91440" bIns="45720" numCol="1" anchor="t" anchorCtr="0" compatLnSpc="1">
                <a:prstTxWarp prst="textNoShape">
                  <a:avLst/>
                </a:prstTxWarp>
              </a:bodyPr>
              <a:lstStyle/>
              <a:p>
                <a:endParaRPr lang="en-IN" dirty="0"/>
              </a:p>
            </p:txBody>
          </p:sp>
        </p:grpSp>
        <p:sp>
          <p:nvSpPr>
            <p:cNvPr id="824" name="Line 310">
              <a:extLst>
                <a:ext uri="{FF2B5EF4-FFF2-40B4-BE49-F238E27FC236}">
                  <a16:creationId xmlns:a16="http://schemas.microsoft.com/office/drawing/2014/main" id="{DAFB5444-D03B-6797-CEB9-2EA7E973C9EC}"/>
                </a:ext>
              </a:extLst>
            </p:cNvPr>
            <p:cNvSpPr>
              <a:spLocks noChangeShapeType="1"/>
            </p:cNvSpPr>
            <p:nvPr/>
          </p:nvSpPr>
          <p:spPr bwMode="auto">
            <a:xfrm>
              <a:off x="1367965" y="2460120"/>
              <a:ext cx="45692" cy="0"/>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25" name="Line 312">
              <a:extLst>
                <a:ext uri="{FF2B5EF4-FFF2-40B4-BE49-F238E27FC236}">
                  <a16:creationId xmlns:a16="http://schemas.microsoft.com/office/drawing/2014/main" id="{74D2D80C-14BE-13FD-DEAB-ADB8961056C3}"/>
                </a:ext>
              </a:extLst>
            </p:cNvPr>
            <p:cNvSpPr>
              <a:spLocks noChangeShapeType="1"/>
            </p:cNvSpPr>
            <p:nvPr/>
          </p:nvSpPr>
          <p:spPr bwMode="auto">
            <a:xfrm>
              <a:off x="1390075" y="2429168"/>
              <a:ext cx="0" cy="30953"/>
            </a:xfrm>
            <a:prstGeom prst="line">
              <a:avLst/>
            </a:prstGeom>
            <a:noFill/>
            <a:ln w="6350">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826" name="Freeform 457">
              <a:extLst>
                <a:ext uri="{FF2B5EF4-FFF2-40B4-BE49-F238E27FC236}">
                  <a16:creationId xmlns:a16="http://schemas.microsoft.com/office/drawing/2014/main" id="{E6208108-3D67-F6B8-A0F4-0150EFABB8CD}"/>
                </a:ext>
              </a:extLst>
            </p:cNvPr>
            <p:cNvSpPr>
              <a:spLocks/>
            </p:cNvSpPr>
            <p:nvPr/>
          </p:nvSpPr>
          <p:spPr bwMode="auto">
            <a:xfrm>
              <a:off x="3520125" y="2429168"/>
              <a:ext cx="3688960" cy="1954408"/>
            </a:xfrm>
            <a:custGeom>
              <a:avLst/>
              <a:gdLst>
                <a:gd name="T0" fmla="*/ 0 w 3946"/>
                <a:gd name="T1" fmla="*/ 0 h 1326"/>
                <a:gd name="T2" fmla="*/ 33 w 3946"/>
                <a:gd name="T3" fmla="*/ 64 h 1326"/>
                <a:gd name="T4" fmla="*/ 103 w 3946"/>
                <a:gd name="T5" fmla="*/ 64 h 1326"/>
                <a:gd name="T6" fmla="*/ 205 w 3946"/>
                <a:gd name="T7" fmla="*/ 43 h 1326"/>
                <a:gd name="T8" fmla="*/ 411 w 3946"/>
                <a:gd name="T9" fmla="*/ 43 h 1326"/>
                <a:gd name="T10" fmla="*/ 619 w 3946"/>
                <a:gd name="T11" fmla="*/ 43 h 1326"/>
                <a:gd name="T12" fmla="*/ 824 w 3946"/>
                <a:gd name="T13" fmla="*/ 43 h 1326"/>
                <a:gd name="T14" fmla="*/ 1032 w 3946"/>
                <a:gd name="T15" fmla="*/ 43 h 1326"/>
                <a:gd name="T16" fmla="*/ 1238 w 3946"/>
                <a:gd name="T17" fmla="*/ 43 h 1326"/>
                <a:gd name="T18" fmla="*/ 1443 w 3946"/>
                <a:gd name="T19" fmla="*/ 0 h 1326"/>
                <a:gd name="T20" fmla="*/ 1814 w 3946"/>
                <a:gd name="T21" fmla="*/ 1264 h 1326"/>
                <a:gd name="T22" fmla="*/ 1916 w 3946"/>
                <a:gd name="T23" fmla="*/ 1264 h 1326"/>
                <a:gd name="T24" fmla="*/ 2124 w 3946"/>
                <a:gd name="T25" fmla="*/ 1283 h 1326"/>
                <a:gd name="T26" fmla="*/ 2330 w 3946"/>
                <a:gd name="T27" fmla="*/ 1283 h 1326"/>
                <a:gd name="T28" fmla="*/ 2537 w 3946"/>
                <a:gd name="T29" fmla="*/ 1242 h 1326"/>
                <a:gd name="T30" fmla="*/ 2743 w 3946"/>
                <a:gd name="T31" fmla="*/ 1242 h 1326"/>
                <a:gd name="T32" fmla="*/ 2949 w 3946"/>
                <a:gd name="T33" fmla="*/ 1274 h 1326"/>
                <a:gd name="T34" fmla="*/ 3156 w 3946"/>
                <a:gd name="T35" fmla="*/ 1305 h 1326"/>
                <a:gd name="T36" fmla="*/ 3362 w 3946"/>
                <a:gd name="T37" fmla="*/ 1326 h 1326"/>
                <a:gd name="T38" fmla="*/ 3568 w 3946"/>
                <a:gd name="T39" fmla="*/ 1264 h 1326"/>
                <a:gd name="T40" fmla="*/ 3946 w 3946"/>
                <a:gd name="T41" fmla="*/ 1326 h 1326"/>
                <a:gd name="connsiteX0" fmla="*/ 0 w 9916"/>
                <a:gd name="connsiteY0" fmla="*/ 483 h 10000"/>
                <a:gd name="connsiteX1" fmla="*/ 177 w 9916"/>
                <a:gd name="connsiteY1" fmla="*/ 483 h 10000"/>
                <a:gd name="connsiteX2" fmla="*/ 436 w 9916"/>
                <a:gd name="connsiteY2" fmla="*/ 324 h 10000"/>
                <a:gd name="connsiteX3" fmla="*/ 958 w 9916"/>
                <a:gd name="connsiteY3" fmla="*/ 324 h 10000"/>
                <a:gd name="connsiteX4" fmla="*/ 1485 w 9916"/>
                <a:gd name="connsiteY4" fmla="*/ 324 h 10000"/>
                <a:gd name="connsiteX5" fmla="*/ 2004 w 9916"/>
                <a:gd name="connsiteY5" fmla="*/ 324 h 10000"/>
                <a:gd name="connsiteX6" fmla="*/ 2531 w 9916"/>
                <a:gd name="connsiteY6" fmla="*/ 324 h 10000"/>
                <a:gd name="connsiteX7" fmla="*/ 3053 w 9916"/>
                <a:gd name="connsiteY7" fmla="*/ 324 h 10000"/>
                <a:gd name="connsiteX8" fmla="*/ 3573 w 9916"/>
                <a:gd name="connsiteY8" fmla="*/ 0 h 10000"/>
                <a:gd name="connsiteX9" fmla="*/ 4513 w 9916"/>
                <a:gd name="connsiteY9" fmla="*/ 9532 h 10000"/>
                <a:gd name="connsiteX10" fmla="*/ 4772 w 9916"/>
                <a:gd name="connsiteY10" fmla="*/ 9532 h 10000"/>
                <a:gd name="connsiteX11" fmla="*/ 5299 w 9916"/>
                <a:gd name="connsiteY11" fmla="*/ 9676 h 10000"/>
                <a:gd name="connsiteX12" fmla="*/ 5821 w 9916"/>
                <a:gd name="connsiteY12" fmla="*/ 9676 h 10000"/>
                <a:gd name="connsiteX13" fmla="*/ 6345 w 9916"/>
                <a:gd name="connsiteY13" fmla="*/ 9367 h 10000"/>
                <a:gd name="connsiteX14" fmla="*/ 6867 w 9916"/>
                <a:gd name="connsiteY14" fmla="*/ 9367 h 10000"/>
                <a:gd name="connsiteX15" fmla="*/ 7389 w 9916"/>
                <a:gd name="connsiteY15" fmla="*/ 9608 h 10000"/>
                <a:gd name="connsiteX16" fmla="*/ 7914 w 9916"/>
                <a:gd name="connsiteY16" fmla="*/ 9842 h 10000"/>
                <a:gd name="connsiteX17" fmla="*/ 8436 w 9916"/>
                <a:gd name="connsiteY17" fmla="*/ 10000 h 10000"/>
                <a:gd name="connsiteX18" fmla="*/ 8958 w 9916"/>
                <a:gd name="connsiteY18" fmla="*/ 9532 h 10000"/>
                <a:gd name="connsiteX19" fmla="*/ 9916 w 9916"/>
                <a:gd name="connsiteY19" fmla="*/ 10000 h 10000"/>
                <a:gd name="connsiteX0" fmla="*/ 0 w 9822"/>
                <a:gd name="connsiteY0" fmla="*/ 483 h 10000"/>
                <a:gd name="connsiteX1" fmla="*/ 262 w 9822"/>
                <a:gd name="connsiteY1" fmla="*/ 324 h 10000"/>
                <a:gd name="connsiteX2" fmla="*/ 788 w 9822"/>
                <a:gd name="connsiteY2" fmla="*/ 324 h 10000"/>
                <a:gd name="connsiteX3" fmla="*/ 1320 w 9822"/>
                <a:gd name="connsiteY3" fmla="*/ 324 h 10000"/>
                <a:gd name="connsiteX4" fmla="*/ 1843 w 9822"/>
                <a:gd name="connsiteY4" fmla="*/ 324 h 10000"/>
                <a:gd name="connsiteX5" fmla="*/ 2374 w 9822"/>
                <a:gd name="connsiteY5" fmla="*/ 324 h 10000"/>
                <a:gd name="connsiteX6" fmla="*/ 2901 w 9822"/>
                <a:gd name="connsiteY6" fmla="*/ 324 h 10000"/>
                <a:gd name="connsiteX7" fmla="*/ 3425 w 9822"/>
                <a:gd name="connsiteY7" fmla="*/ 0 h 10000"/>
                <a:gd name="connsiteX8" fmla="*/ 4373 w 9822"/>
                <a:gd name="connsiteY8" fmla="*/ 9532 h 10000"/>
                <a:gd name="connsiteX9" fmla="*/ 4634 w 9822"/>
                <a:gd name="connsiteY9" fmla="*/ 9532 h 10000"/>
                <a:gd name="connsiteX10" fmla="*/ 5166 w 9822"/>
                <a:gd name="connsiteY10" fmla="*/ 9676 h 10000"/>
                <a:gd name="connsiteX11" fmla="*/ 5692 w 9822"/>
                <a:gd name="connsiteY11" fmla="*/ 9676 h 10000"/>
                <a:gd name="connsiteX12" fmla="*/ 6221 w 9822"/>
                <a:gd name="connsiteY12" fmla="*/ 9367 h 10000"/>
                <a:gd name="connsiteX13" fmla="*/ 6747 w 9822"/>
                <a:gd name="connsiteY13" fmla="*/ 9367 h 10000"/>
                <a:gd name="connsiteX14" fmla="*/ 7274 w 9822"/>
                <a:gd name="connsiteY14" fmla="*/ 9608 h 10000"/>
                <a:gd name="connsiteX15" fmla="*/ 7803 w 9822"/>
                <a:gd name="connsiteY15" fmla="*/ 9842 h 10000"/>
                <a:gd name="connsiteX16" fmla="*/ 8329 w 9822"/>
                <a:gd name="connsiteY16" fmla="*/ 10000 h 10000"/>
                <a:gd name="connsiteX17" fmla="*/ 8856 w 9822"/>
                <a:gd name="connsiteY17" fmla="*/ 9532 h 10000"/>
                <a:gd name="connsiteX18" fmla="*/ 9822 w 9822"/>
                <a:gd name="connsiteY18" fmla="*/ 10000 h 10000"/>
                <a:gd name="connsiteX0" fmla="*/ 0 w 9733"/>
                <a:gd name="connsiteY0" fmla="*/ 324 h 10000"/>
                <a:gd name="connsiteX1" fmla="*/ 535 w 9733"/>
                <a:gd name="connsiteY1" fmla="*/ 324 h 10000"/>
                <a:gd name="connsiteX2" fmla="*/ 1077 w 9733"/>
                <a:gd name="connsiteY2" fmla="*/ 324 h 10000"/>
                <a:gd name="connsiteX3" fmla="*/ 1609 w 9733"/>
                <a:gd name="connsiteY3" fmla="*/ 324 h 10000"/>
                <a:gd name="connsiteX4" fmla="*/ 2150 w 9733"/>
                <a:gd name="connsiteY4" fmla="*/ 324 h 10000"/>
                <a:gd name="connsiteX5" fmla="*/ 2687 w 9733"/>
                <a:gd name="connsiteY5" fmla="*/ 324 h 10000"/>
                <a:gd name="connsiteX6" fmla="*/ 3220 w 9733"/>
                <a:gd name="connsiteY6" fmla="*/ 0 h 10000"/>
                <a:gd name="connsiteX7" fmla="*/ 4185 w 9733"/>
                <a:gd name="connsiteY7" fmla="*/ 9532 h 10000"/>
                <a:gd name="connsiteX8" fmla="*/ 4451 w 9733"/>
                <a:gd name="connsiteY8" fmla="*/ 9532 h 10000"/>
                <a:gd name="connsiteX9" fmla="*/ 4993 w 9733"/>
                <a:gd name="connsiteY9" fmla="*/ 9676 h 10000"/>
                <a:gd name="connsiteX10" fmla="*/ 5528 w 9733"/>
                <a:gd name="connsiteY10" fmla="*/ 9676 h 10000"/>
                <a:gd name="connsiteX11" fmla="*/ 6067 w 9733"/>
                <a:gd name="connsiteY11" fmla="*/ 9367 h 10000"/>
                <a:gd name="connsiteX12" fmla="*/ 6602 w 9733"/>
                <a:gd name="connsiteY12" fmla="*/ 9367 h 10000"/>
                <a:gd name="connsiteX13" fmla="*/ 7139 w 9733"/>
                <a:gd name="connsiteY13" fmla="*/ 9608 h 10000"/>
                <a:gd name="connsiteX14" fmla="*/ 7677 w 9733"/>
                <a:gd name="connsiteY14" fmla="*/ 9842 h 10000"/>
                <a:gd name="connsiteX15" fmla="*/ 8213 w 9733"/>
                <a:gd name="connsiteY15" fmla="*/ 10000 h 10000"/>
                <a:gd name="connsiteX16" fmla="*/ 8749 w 9733"/>
                <a:gd name="connsiteY16" fmla="*/ 9532 h 10000"/>
                <a:gd name="connsiteX17" fmla="*/ 9733 w 9733"/>
                <a:gd name="connsiteY17" fmla="*/ 10000 h 10000"/>
                <a:gd name="connsiteX0" fmla="*/ 0 w 9450"/>
                <a:gd name="connsiteY0" fmla="*/ 324 h 10000"/>
                <a:gd name="connsiteX1" fmla="*/ 557 w 9450"/>
                <a:gd name="connsiteY1" fmla="*/ 324 h 10000"/>
                <a:gd name="connsiteX2" fmla="*/ 1103 w 9450"/>
                <a:gd name="connsiteY2" fmla="*/ 324 h 10000"/>
                <a:gd name="connsiteX3" fmla="*/ 1659 w 9450"/>
                <a:gd name="connsiteY3" fmla="*/ 324 h 10000"/>
                <a:gd name="connsiteX4" fmla="*/ 2211 w 9450"/>
                <a:gd name="connsiteY4" fmla="*/ 324 h 10000"/>
                <a:gd name="connsiteX5" fmla="*/ 2758 w 9450"/>
                <a:gd name="connsiteY5" fmla="*/ 0 h 10000"/>
                <a:gd name="connsiteX6" fmla="*/ 3750 w 9450"/>
                <a:gd name="connsiteY6" fmla="*/ 9532 h 10000"/>
                <a:gd name="connsiteX7" fmla="*/ 4023 w 9450"/>
                <a:gd name="connsiteY7" fmla="*/ 9532 h 10000"/>
                <a:gd name="connsiteX8" fmla="*/ 4580 w 9450"/>
                <a:gd name="connsiteY8" fmla="*/ 9676 h 10000"/>
                <a:gd name="connsiteX9" fmla="*/ 5130 w 9450"/>
                <a:gd name="connsiteY9" fmla="*/ 9676 h 10000"/>
                <a:gd name="connsiteX10" fmla="*/ 5683 w 9450"/>
                <a:gd name="connsiteY10" fmla="*/ 9367 h 10000"/>
                <a:gd name="connsiteX11" fmla="*/ 6233 w 9450"/>
                <a:gd name="connsiteY11" fmla="*/ 9367 h 10000"/>
                <a:gd name="connsiteX12" fmla="*/ 6785 w 9450"/>
                <a:gd name="connsiteY12" fmla="*/ 9608 h 10000"/>
                <a:gd name="connsiteX13" fmla="*/ 7338 w 9450"/>
                <a:gd name="connsiteY13" fmla="*/ 9842 h 10000"/>
                <a:gd name="connsiteX14" fmla="*/ 7888 w 9450"/>
                <a:gd name="connsiteY14" fmla="*/ 10000 h 10000"/>
                <a:gd name="connsiteX15" fmla="*/ 8439 w 9450"/>
                <a:gd name="connsiteY15" fmla="*/ 9532 h 10000"/>
                <a:gd name="connsiteX16" fmla="*/ 9450 w 9450"/>
                <a:gd name="connsiteY16" fmla="*/ 10000 h 10000"/>
                <a:gd name="connsiteX0" fmla="*/ 0 w 9411"/>
                <a:gd name="connsiteY0" fmla="*/ 324 h 10000"/>
                <a:gd name="connsiteX1" fmla="*/ 578 w 9411"/>
                <a:gd name="connsiteY1" fmla="*/ 324 h 10000"/>
                <a:gd name="connsiteX2" fmla="*/ 1167 w 9411"/>
                <a:gd name="connsiteY2" fmla="*/ 324 h 10000"/>
                <a:gd name="connsiteX3" fmla="*/ 1751 w 9411"/>
                <a:gd name="connsiteY3" fmla="*/ 324 h 10000"/>
                <a:gd name="connsiteX4" fmla="*/ 2330 w 9411"/>
                <a:gd name="connsiteY4" fmla="*/ 0 h 10000"/>
                <a:gd name="connsiteX5" fmla="*/ 3379 w 9411"/>
                <a:gd name="connsiteY5" fmla="*/ 9532 h 10000"/>
                <a:gd name="connsiteX6" fmla="*/ 3668 w 9411"/>
                <a:gd name="connsiteY6" fmla="*/ 9532 h 10000"/>
                <a:gd name="connsiteX7" fmla="*/ 4258 w 9411"/>
                <a:gd name="connsiteY7" fmla="*/ 9676 h 10000"/>
                <a:gd name="connsiteX8" fmla="*/ 4840 w 9411"/>
                <a:gd name="connsiteY8" fmla="*/ 9676 h 10000"/>
                <a:gd name="connsiteX9" fmla="*/ 5425 w 9411"/>
                <a:gd name="connsiteY9" fmla="*/ 9367 h 10000"/>
                <a:gd name="connsiteX10" fmla="*/ 6007 w 9411"/>
                <a:gd name="connsiteY10" fmla="*/ 9367 h 10000"/>
                <a:gd name="connsiteX11" fmla="*/ 6591 w 9411"/>
                <a:gd name="connsiteY11" fmla="*/ 9608 h 10000"/>
                <a:gd name="connsiteX12" fmla="*/ 7176 w 9411"/>
                <a:gd name="connsiteY12" fmla="*/ 9842 h 10000"/>
                <a:gd name="connsiteX13" fmla="*/ 7758 w 9411"/>
                <a:gd name="connsiteY13" fmla="*/ 10000 h 10000"/>
                <a:gd name="connsiteX14" fmla="*/ 8341 w 9411"/>
                <a:gd name="connsiteY14" fmla="*/ 9532 h 10000"/>
                <a:gd name="connsiteX15" fmla="*/ 9411 w 9411"/>
                <a:gd name="connsiteY15" fmla="*/ 10000 h 10000"/>
                <a:gd name="connsiteX0" fmla="*/ 0 w 9386"/>
                <a:gd name="connsiteY0" fmla="*/ 324 h 10000"/>
                <a:gd name="connsiteX1" fmla="*/ 626 w 9386"/>
                <a:gd name="connsiteY1" fmla="*/ 324 h 10000"/>
                <a:gd name="connsiteX2" fmla="*/ 1247 w 9386"/>
                <a:gd name="connsiteY2" fmla="*/ 324 h 10000"/>
                <a:gd name="connsiteX3" fmla="*/ 1862 w 9386"/>
                <a:gd name="connsiteY3" fmla="*/ 0 h 10000"/>
                <a:gd name="connsiteX4" fmla="*/ 2976 w 9386"/>
                <a:gd name="connsiteY4" fmla="*/ 9532 h 10000"/>
                <a:gd name="connsiteX5" fmla="*/ 3284 w 9386"/>
                <a:gd name="connsiteY5" fmla="*/ 9532 h 10000"/>
                <a:gd name="connsiteX6" fmla="*/ 3910 w 9386"/>
                <a:gd name="connsiteY6" fmla="*/ 9676 h 10000"/>
                <a:gd name="connsiteX7" fmla="*/ 4529 w 9386"/>
                <a:gd name="connsiteY7" fmla="*/ 9676 h 10000"/>
                <a:gd name="connsiteX8" fmla="*/ 5151 w 9386"/>
                <a:gd name="connsiteY8" fmla="*/ 9367 h 10000"/>
                <a:gd name="connsiteX9" fmla="*/ 5769 w 9386"/>
                <a:gd name="connsiteY9" fmla="*/ 9367 h 10000"/>
                <a:gd name="connsiteX10" fmla="*/ 6390 w 9386"/>
                <a:gd name="connsiteY10" fmla="*/ 9608 h 10000"/>
                <a:gd name="connsiteX11" fmla="*/ 7011 w 9386"/>
                <a:gd name="connsiteY11" fmla="*/ 9842 h 10000"/>
                <a:gd name="connsiteX12" fmla="*/ 7630 w 9386"/>
                <a:gd name="connsiteY12" fmla="*/ 10000 h 10000"/>
                <a:gd name="connsiteX13" fmla="*/ 8249 w 9386"/>
                <a:gd name="connsiteY13" fmla="*/ 9532 h 10000"/>
                <a:gd name="connsiteX14" fmla="*/ 9386 w 9386"/>
                <a:gd name="connsiteY14" fmla="*/ 10000 h 10000"/>
                <a:gd name="connsiteX0" fmla="*/ 0 w 9333"/>
                <a:gd name="connsiteY0" fmla="*/ 324 h 10000"/>
                <a:gd name="connsiteX1" fmla="*/ 662 w 9333"/>
                <a:gd name="connsiteY1" fmla="*/ 324 h 10000"/>
                <a:gd name="connsiteX2" fmla="*/ 1317 w 9333"/>
                <a:gd name="connsiteY2" fmla="*/ 0 h 10000"/>
                <a:gd name="connsiteX3" fmla="*/ 2504 w 9333"/>
                <a:gd name="connsiteY3" fmla="*/ 9532 h 10000"/>
                <a:gd name="connsiteX4" fmla="*/ 2832 w 9333"/>
                <a:gd name="connsiteY4" fmla="*/ 9532 h 10000"/>
                <a:gd name="connsiteX5" fmla="*/ 3499 w 9333"/>
                <a:gd name="connsiteY5" fmla="*/ 9676 h 10000"/>
                <a:gd name="connsiteX6" fmla="*/ 4158 w 9333"/>
                <a:gd name="connsiteY6" fmla="*/ 9676 h 10000"/>
                <a:gd name="connsiteX7" fmla="*/ 4821 w 9333"/>
                <a:gd name="connsiteY7" fmla="*/ 9367 h 10000"/>
                <a:gd name="connsiteX8" fmla="*/ 5479 w 9333"/>
                <a:gd name="connsiteY8" fmla="*/ 9367 h 10000"/>
                <a:gd name="connsiteX9" fmla="*/ 6141 w 9333"/>
                <a:gd name="connsiteY9" fmla="*/ 9608 h 10000"/>
                <a:gd name="connsiteX10" fmla="*/ 6803 w 9333"/>
                <a:gd name="connsiteY10" fmla="*/ 9842 h 10000"/>
                <a:gd name="connsiteX11" fmla="*/ 7462 w 9333"/>
                <a:gd name="connsiteY11" fmla="*/ 10000 h 10000"/>
                <a:gd name="connsiteX12" fmla="*/ 8122 w 9333"/>
                <a:gd name="connsiteY12" fmla="*/ 9532 h 10000"/>
                <a:gd name="connsiteX13" fmla="*/ 9333 w 9333"/>
                <a:gd name="connsiteY13" fmla="*/ 10000 h 10000"/>
                <a:gd name="connsiteX0" fmla="*/ 0 w 9291"/>
                <a:gd name="connsiteY0" fmla="*/ 324 h 10000"/>
                <a:gd name="connsiteX1" fmla="*/ 702 w 9291"/>
                <a:gd name="connsiteY1" fmla="*/ 0 h 10000"/>
                <a:gd name="connsiteX2" fmla="*/ 1974 w 9291"/>
                <a:gd name="connsiteY2" fmla="*/ 9532 h 10000"/>
                <a:gd name="connsiteX3" fmla="*/ 2325 w 9291"/>
                <a:gd name="connsiteY3" fmla="*/ 9532 h 10000"/>
                <a:gd name="connsiteX4" fmla="*/ 3040 w 9291"/>
                <a:gd name="connsiteY4" fmla="*/ 9676 h 10000"/>
                <a:gd name="connsiteX5" fmla="*/ 3746 w 9291"/>
                <a:gd name="connsiteY5" fmla="*/ 9676 h 10000"/>
                <a:gd name="connsiteX6" fmla="*/ 4457 w 9291"/>
                <a:gd name="connsiteY6" fmla="*/ 9367 h 10000"/>
                <a:gd name="connsiteX7" fmla="*/ 5162 w 9291"/>
                <a:gd name="connsiteY7" fmla="*/ 9367 h 10000"/>
                <a:gd name="connsiteX8" fmla="*/ 5871 w 9291"/>
                <a:gd name="connsiteY8" fmla="*/ 9608 h 10000"/>
                <a:gd name="connsiteX9" fmla="*/ 6580 w 9291"/>
                <a:gd name="connsiteY9" fmla="*/ 9842 h 10000"/>
                <a:gd name="connsiteX10" fmla="*/ 7286 w 9291"/>
                <a:gd name="connsiteY10" fmla="*/ 10000 h 10000"/>
                <a:gd name="connsiteX11" fmla="*/ 7993 w 9291"/>
                <a:gd name="connsiteY11" fmla="*/ 9532 h 10000"/>
                <a:gd name="connsiteX12" fmla="*/ 9291 w 9291"/>
                <a:gd name="connsiteY12" fmla="*/ 10000 h 10000"/>
                <a:gd name="connsiteX0" fmla="*/ 0 w 9244"/>
                <a:gd name="connsiteY0" fmla="*/ 0 h 10000"/>
                <a:gd name="connsiteX1" fmla="*/ 1369 w 9244"/>
                <a:gd name="connsiteY1" fmla="*/ 9532 h 10000"/>
                <a:gd name="connsiteX2" fmla="*/ 1746 w 9244"/>
                <a:gd name="connsiteY2" fmla="*/ 9532 h 10000"/>
                <a:gd name="connsiteX3" fmla="*/ 2516 w 9244"/>
                <a:gd name="connsiteY3" fmla="*/ 9676 h 10000"/>
                <a:gd name="connsiteX4" fmla="*/ 3276 w 9244"/>
                <a:gd name="connsiteY4" fmla="*/ 9676 h 10000"/>
                <a:gd name="connsiteX5" fmla="*/ 4041 w 9244"/>
                <a:gd name="connsiteY5" fmla="*/ 9367 h 10000"/>
                <a:gd name="connsiteX6" fmla="*/ 4800 w 9244"/>
                <a:gd name="connsiteY6" fmla="*/ 9367 h 10000"/>
                <a:gd name="connsiteX7" fmla="*/ 5563 w 9244"/>
                <a:gd name="connsiteY7" fmla="*/ 9608 h 10000"/>
                <a:gd name="connsiteX8" fmla="*/ 6326 w 9244"/>
                <a:gd name="connsiteY8" fmla="*/ 9842 h 10000"/>
                <a:gd name="connsiteX9" fmla="*/ 7086 w 9244"/>
                <a:gd name="connsiteY9" fmla="*/ 10000 h 10000"/>
                <a:gd name="connsiteX10" fmla="*/ 7847 w 9244"/>
                <a:gd name="connsiteY10" fmla="*/ 9532 h 10000"/>
                <a:gd name="connsiteX11" fmla="*/ 9244 w 9244"/>
                <a:gd name="connsiteY11"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44" h="10000">
                  <a:moveTo>
                    <a:pt x="0" y="0"/>
                  </a:moveTo>
                  <a:lnTo>
                    <a:pt x="1369" y="9532"/>
                  </a:lnTo>
                  <a:lnTo>
                    <a:pt x="1746" y="9532"/>
                  </a:lnTo>
                  <a:lnTo>
                    <a:pt x="2516" y="9676"/>
                  </a:lnTo>
                  <a:lnTo>
                    <a:pt x="3276" y="9676"/>
                  </a:lnTo>
                  <a:lnTo>
                    <a:pt x="4041" y="9367"/>
                  </a:lnTo>
                  <a:lnTo>
                    <a:pt x="4800" y="9367"/>
                  </a:lnTo>
                  <a:lnTo>
                    <a:pt x="5563" y="9608"/>
                  </a:lnTo>
                  <a:lnTo>
                    <a:pt x="6326" y="9842"/>
                  </a:lnTo>
                  <a:lnTo>
                    <a:pt x="7086" y="10000"/>
                  </a:lnTo>
                  <a:lnTo>
                    <a:pt x="7847" y="9532"/>
                  </a:lnTo>
                  <a:lnTo>
                    <a:pt x="9244" y="10000"/>
                  </a:lnTo>
                </a:path>
              </a:pathLst>
            </a:custGeom>
            <a:noFill/>
            <a:ln w="31750">
              <a:solidFill>
                <a:srgbClr val="0063C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r>
                <a:rPr lang="en-IN" dirty="0"/>
                <a:t>          </a:t>
              </a:r>
            </a:p>
          </p:txBody>
        </p:sp>
        <p:sp>
          <p:nvSpPr>
            <p:cNvPr id="827" name="Freeform 457">
              <a:extLst>
                <a:ext uri="{FF2B5EF4-FFF2-40B4-BE49-F238E27FC236}">
                  <a16:creationId xmlns:a16="http://schemas.microsoft.com/office/drawing/2014/main" id="{17B444C4-9C4A-314A-CE3D-1B6C455FE313}"/>
                </a:ext>
              </a:extLst>
            </p:cNvPr>
            <p:cNvSpPr>
              <a:spLocks/>
            </p:cNvSpPr>
            <p:nvPr/>
          </p:nvSpPr>
          <p:spPr bwMode="auto">
            <a:xfrm>
              <a:off x="1393021" y="2429168"/>
              <a:ext cx="2126933" cy="94398"/>
            </a:xfrm>
            <a:custGeom>
              <a:avLst/>
              <a:gdLst>
                <a:gd name="T0" fmla="*/ 0 w 3946"/>
                <a:gd name="T1" fmla="*/ 0 h 1326"/>
                <a:gd name="T2" fmla="*/ 33 w 3946"/>
                <a:gd name="T3" fmla="*/ 64 h 1326"/>
                <a:gd name="T4" fmla="*/ 103 w 3946"/>
                <a:gd name="T5" fmla="*/ 64 h 1326"/>
                <a:gd name="T6" fmla="*/ 205 w 3946"/>
                <a:gd name="T7" fmla="*/ 43 h 1326"/>
                <a:gd name="T8" fmla="*/ 411 w 3946"/>
                <a:gd name="T9" fmla="*/ 43 h 1326"/>
                <a:gd name="T10" fmla="*/ 619 w 3946"/>
                <a:gd name="T11" fmla="*/ 43 h 1326"/>
                <a:gd name="T12" fmla="*/ 824 w 3946"/>
                <a:gd name="T13" fmla="*/ 43 h 1326"/>
                <a:gd name="T14" fmla="*/ 1032 w 3946"/>
                <a:gd name="T15" fmla="*/ 43 h 1326"/>
                <a:gd name="T16" fmla="*/ 1238 w 3946"/>
                <a:gd name="T17" fmla="*/ 43 h 1326"/>
                <a:gd name="T18" fmla="*/ 1443 w 3946"/>
                <a:gd name="T19" fmla="*/ 0 h 1326"/>
                <a:gd name="T20" fmla="*/ 1814 w 3946"/>
                <a:gd name="T21" fmla="*/ 1264 h 1326"/>
                <a:gd name="T22" fmla="*/ 1916 w 3946"/>
                <a:gd name="T23" fmla="*/ 1264 h 1326"/>
                <a:gd name="T24" fmla="*/ 2124 w 3946"/>
                <a:gd name="T25" fmla="*/ 1283 h 1326"/>
                <a:gd name="T26" fmla="*/ 2330 w 3946"/>
                <a:gd name="T27" fmla="*/ 1283 h 1326"/>
                <a:gd name="T28" fmla="*/ 2537 w 3946"/>
                <a:gd name="T29" fmla="*/ 1242 h 1326"/>
                <a:gd name="T30" fmla="*/ 2743 w 3946"/>
                <a:gd name="T31" fmla="*/ 1242 h 1326"/>
                <a:gd name="T32" fmla="*/ 2949 w 3946"/>
                <a:gd name="T33" fmla="*/ 1274 h 1326"/>
                <a:gd name="T34" fmla="*/ 3156 w 3946"/>
                <a:gd name="T35" fmla="*/ 1305 h 1326"/>
                <a:gd name="T36" fmla="*/ 3362 w 3946"/>
                <a:gd name="T37" fmla="*/ 1326 h 1326"/>
                <a:gd name="T38" fmla="*/ 3568 w 3946"/>
                <a:gd name="T39" fmla="*/ 1264 h 1326"/>
                <a:gd name="T40" fmla="*/ 3946 w 3946"/>
                <a:gd name="T41" fmla="*/ 1326 h 1326"/>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4856 w 10000"/>
                <a:gd name="connsiteY10" fmla="*/ 9532 h 10000"/>
                <a:gd name="connsiteX11" fmla="*/ 5383 w 10000"/>
                <a:gd name="connsiteY11" fmla="*/ 9676 h 10000"/>
                <a:gd name="connsiteX12" fmla="*/ 5905 w 10000"/>
                <a:gd name="connsiteY12" fmla="*/ 9676 h 10000"/>
                <a:gd name="connsiteX13" fmla="*/ 6429 w 10000"/>
                <a:gd name="connsiteY13" fmla="*/ 9367 h 10000"/>
                <a:gd name="connsiteX14" fmla="*/ 6951 w 10000"/>
                <a:gd name="connsiteY14" fmla="*/ 9367 h 10000"/>
                <a:gd name="connsiteX15" fmla="*/ 7473 w 10000"/>
                <a:gd name="connsiteY15" fmla="*/ 9608 h 10000"/>
                <a:gd name="connsiteX16" fmla="*/ 7998 w 10000"/>
                <a:gd name="connsiteY16" fmla="*/ 9842 h 10000"/>
                <a:gd name="connsiteX17" fmla="*/ 8520 w 10000"/>
                <a:gd name="connsiteY17" fmla="*/ 10000 h 10000"/>
                <a:gd name="connsiteX18" fmla="*/ 9042 w 10000"/>
                <a:gd name="connsiteY18" fmla="*/ 9532 h 10000"/>
                <a:gd name="connsiteX19" fmla="*/ 10000 w 10000"/>
                <a:gd name="connsiteY19"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5383 w 10000"/>
                <a:gd name="connsiteY10" fmla="*/ 9676 h 10000"/>
                <a:gd name="connsiteX11" fmla="*/ 5905 w 10000"/>
                <a:gd name="connsiteY11" fmla="*/ 9676 h 10000"/>
                <a:gd name="connsiteX12" fmla="*/ 6429 w 10000"/>
                <a:gd name="connsiteY12" fmla="*/ 9367 h 10000"/>
                <a:gd name="connsiteX13" fmla="*/ 6951 w 10000"/>
                <a:gd name="connsiteY13" fmla="*/ 9367 h 10000"/>
                <a:gd name="connsiteX14" fmla="*/ 7473 w 10000"/>
                <a:gd name="connsiteY14" fmla="*/ 9608 h 10000"/>
                <a:gd name="connsiteX15" fmla="*/ 7998 w 10000"/>
                <a:gd name="connsiteY15" fmla="*/ 9842 h 10000"/>
                <a:gd name="connsiteX16" fmla="*/ 8520 w 10000"/>
                <a:gd name="connsiteY16" fmla="*/ 10000 h 10000"/>
                <a:gd name="connsiteX17" fmla="*/ 9042 w 10000"/>
                <a:gd name="connsiteY17" fmla="*/ 9532 h 10000"/>
                <a:gd name="connsiteX18" fmla="*/ 10000 w 10000"/>
                <a:gd name="connsiteY18"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5905 w 10000"/>
                <a:gd name="connsiteY10" fmla="*/ 9676 h 10000"/>
                <a:gd name="connsiteX11" fmla="*/ 6429 w 10000"/>
                <a:gd name="connsiteY11" fmla="*/ 9367 h 10000"/>
                <a:gd name="connsiteX12" fmla="*/ 6951 w 10000"/>
                <a:gd name="connsiteY12" fmla="*/ 9367 h 10000"/>
                <a:gd name="connsiteX13" fmla="*/ 7473 w 10000"/>
                <a:gd name="connsiteY13" fmla="*/ 9608 h 10000"/>
                <a:gd name="connsiteX14" fmla="*/ 7998 w 10000"/>
                <a:gd name="connsiteY14" fmla="*/ 9842 h 10000"/>
                <a:gd name="connsiteX15" fmla="*/ 8520 w 10000"/>
                <a:gd name="connsiteY15" fmla="*/ 10000 h 10000"/>
                <a:gd name="connsiteX16" fmla="*/ 9042 w 10000"/>
                <a:gd name="connsiteY16" fmla="*/ 9532 h 10000"/>
                <a:gd name="connsiteX17" fmla="*/ 10000 w 10000"/>
                <a:gd name="connsiteY17"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6429 w 10000"/>
                <a:gd name="connsiteY10" fmla="*/ 9367 h 10000"/>
                <a:gd name="connsiteX11" fmla="*/ 6951 w 10000"/>
                <a:gd name="connsiteY11" fmla="*/ 9367 h 10000"/>
                <a:gd name="connsiteX12" fmla="*/ 7473 w 10000"/>
                <a:gd name="connsiteY12" fmla="*/ 9608 h 10000"/>
                <a:gd name="connsiteX13" fmla="*/ 7998 w 10000"/>
                <a:gd name="connsiteY13" fmla="*/ 9842 h 10000"/>
                <a:gd name="connsiteX14" fmla="*/ 8520 w 10000"/>
                <a:gd name="connsiteY14" fmla="*/ 10000 h 10000"/>
                <a:gd name="connsiteX15" fmla="*/ 9042 w 10000"/>
                <a:gd name="connsiteY15" fmla="*/ 9532 h 10000"/>
                <a:gd name="connsiteX16" fmla="*/ 10000 w 10000"/>
                <a:gd name="connsiteY16"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6951 w 10000"/>
                <a:gd name="connsiteY10" fmla="*/ 9367 h 10000"/>
                <a:gd name="connsiteX11" fmla="*/ 7473 w 10000"/>
                <a:gd name="connsiteY11" fmla="*/ 9608 h 10000"/>
                <a:gd name="connsiteX12" fmla="*/ 7998 w 10000"/>
                <a:gd name="connsiteY12" fmla="*/ 9842 h 10000"/>
                <a:gd name="connsiteX13" fmla="*/ 8520 w 10000"/>
                <a:gd name="connsiteY13" fmla="*/ 10000 h 10000"/>
                <a:gd name="connsiteX14" fmla="*/ 9042 w 10000"/>
                <a:gd name="connsiteY14" fmla="*/ 9532 h 10000"/>
                <a:gd name="connsiteX15" fmla="*/ 10000 w 10000"/>
                <a:gd name="connsiteY15"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7473 w 10000"/>
                <a:gd name="connsiteY10" fmla="*/ 9608 h 10000"/>
                <a:gd name="connsiteX11" fmla="*/ 7998 w 10000"/>
                <a:gd name="connsiteY11" fmla="*/ 9842 h 10000"/>
                <a:gd name="connsiteX12" fmla="*/ 8520 w 10000"/>
                <a:gd name="connsiteY12" fmla="*/ 10000 h 10000"/>
                <a:gd name="connsiteX13" fmla="*/ 9042 w 10000"/>
                <a:gd name="connsiteY13" fmla="*/ 9532 h 10000"/>
                <a:gd name="connsiteX14" fmla="*/ 10000 w 10000"/>
                <a:gd name="connsiteY14"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7998 w 10000"/>
                <a:gd name="connsiteY10" fmla="*/ 9842 h 10000"/>
                <a:gd name="connsiteX11" fmla="*/ 8520 w 10000"/>
                <a:gd name="connsiteY11" fmla="*/ 10000 h 10000"/>
                <a:gd name="connsiteX12" fmla="*/ 9042 w 10000"/>
                <a:gd name="connsiteY12" fmla="*/ 9532 h 10000"/>
                <a:gd name="connsiteX13" fmla="*/ 10000 w 10000"/>
                <a:gd name="connsiteY13"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8520 w 10000"/>
                <a:gd name="connsiteY10" fmla="*/ 10000 h 10000"/>
                <a:gd name="connsiteX11" fmla="*/ 9042 w 10000"/>
                <a:gd name="connsiteY11" fmla="*/ 9532 h 10000"/>
                <a:gd name="connsiteX12" fmla="*/ 10000 w 10000"/>
                <a:gd name="connsiteY12"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9042 w 10000"/>
                <a:gd name="connsiteY10" fmla="*/ 9532 h 10000"/>
                <a:gd name="connsiteX11" fmla="*/ 10000 w 10000"/>
                <a:gd name="connsiteY11" fmla="*/ 10000 h 10000"/>
                <a:gd name="connsiteX0" fmla="*/ 0 w 10000"/>
                <a:gd name="connsiteY0" fmla="*/ 0 h 10000"/>
                <a:gd name="connsiteX1" fmla="*/ 84 w 10000"/>
                <a:gd name="connsiteY1" fmla="*/ 483 h 10000"/>
                <a:gd name="connsiteX2" fmla="*/ 261 w 10000"/>
                <a:gd name="connsiteY2" fmla="*/ 483 h 10000"/>
                <a:gd name="connsiteX3" fmla="*/ 520 w 10000"/>
                <a:gd name="connsiteY3" fmla="*/ 324 h 10000"/>
                <a:gd name="connsiteX4" fmla="*/ 1042 w 10000"/>
                <a:gd name="connsiteY4" fmla="*/ 324 h 10000"/>
                <a:gd name="connsiteX5" fmla="*/ 1569 w 10000"/>
                <a:gd name="connsiteY5" fmla="*/ 324 h 10000"/>
                <a:gd name="connsiteX6" fmla="*/ 2088 w 10000"/>
                <a:gd name="connsiteY6" fmla="*/ 324 h 10000"/>
                <a:gd name="connsiteX7" fmla="*/ 2615 w 10000"/>
                <a:gd name="connsiteY7" fmla="*/ 324 h 10000"/>
                <a:gd name="connsiteX8" fmla="*/ 3137 w 10000"/>
                <a:gd name="connsiteY8" fmla="*/ 324 h 10000"/>
                <a:gd name="connsiteX9" fmla="*/ 3657 w 10000"/>
                <a:gd name="connsiteY9" fmla="*/ 0 h 10000"/>
                <a:gd name="connsiteX10" fmla="*/ 10000 w 10000"/>
                <a:gd name="connsiteY10" fmla="*/ 10000 h 10000"/>
                <a:gd name="connsiteX0" fmla="*/ 0 w 3657"/>
                <a:gd name="connsiteY0" fmla="*/ 0 h 483"/>
                <a:gd name="connsiteX1" fmla="*/ 84 w 3657"/>
                <a:gd name="connsiteY1" fmla="*/ 483 h 483"/>
                <a:gd name="connsiteX2" fmla="*/ 261 w 3657"/>
                <a:gd name="connsiteY2" fmla="*/ 483 h 483"/>
                <a:gd name="connsiteX3" fmla="*/ 520 w 3657"/>
                <a:gd name="connsiteY3" fmla="*/ 324 h 483"/>
                <a:gd name="connsiteX4" fmla="*/ 1042 w 3657"/>
                <a:gd name="connsiteY4" fmla="*/ 324 h 483"/>
                <a:gd name="connsiteX5" fmla="*/ 1569 w 3657"/>
                <a:gd name="connsiteY5" fmla="*/ 324 h 483"/>
                <a:gd name="connsiteX6" fmla="*/ 2088 w 3657"/>
                <a:gd name="connsiteY6" fmla="*/ 324 h 483"/>
                <a:gd name="connsiteX7" fmla="*/ 2615 w 3657"/>
                <a:gd name="connsiteY7" fmla="*/ 324 h 483"/>
                <a:gd name="connsiteX8" fmla="*/ 3137 w 3657"/>
                <a:gd name="connsiteY8" fmla="*/ 324 h 483"/>
                <a:gd name="connsiteX9" fmla="*/ 3657 w 3657"/>
                <a:gd name="connsiteY9" fmla="*/ 0 h 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7" h="483">
                  <a:moveTo>
                    <a:pt x="0" y="0"/>
                  </a:moveTo>
                  <a:lnTo>
                    <a:pt x="84" y="483"/>
                  </a:lnTo>
                  <a:lnTo>
                    <a:pt x="261" y="483"/>
                  </a:lnTo>
                  <a:lnTo>
                    <a:pt x="520" y="324"/>
                  </a:lnTo>
                  <a:lnTo>
                    <a:pt x="1042" y="324"/>
                  </a:lnTo>
                  <a:lnTo>
                    <a:pt x="1569" y="324"/>
                  </a:lnTo>
                  <a:lnTo>
                    <a:pt x="2088" y="324"/>
                  </a:lnTo>
                  <a:lnTo>
                    <a:pt x="2615" y="324"/>
                  </a:lnTo>
                  <a:lnTo>
                    <a:pt x="3137" y="324"/>
                  </a:lnTo>
                  <a:lnTo>
                    <a:pt x="3657" y="0"/>
                  </a:lnTo>
                </a:path>
              </a:pathLst>
            </a:custGeom>
            <a:noFill/>
            <a:ln w="31750">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5" name="Line 278">
              <a:extLst>
                <a:ext uri="{FF2B5EF4-FFF2-40B4-BE49-F238E27FC236}">
                  <a16:creationId xmlns:a16="http://schemas.microsoft.com/office/drawing/2014/main" id="{12E3D663-E706-9BF8-902C-E223BDE549A4}"/>
                </a:ext>
              </a:extLst>
            </p:cNvPr>
            <p:cNvSpPr>
              <a:spLocks noChangeShapeType="1"/>
            </p:cNvSpPr>
            <p:nvPr/>
          </p:nvSpPr>
          <p:spPr bwMode="auto">
            <a:xfrm>
              <a:off x="1347331" y="2253772"/>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9" name="Line 280">
              <a:extLst>
                <a:ext uri="{FF2B5EF4-FFF2-40B4-BE49-F238E27FC236}">
                  <a16:creationId xmlns:a16="http://schemas.microsoft.com/office/drawing/2014/main" id="{8DC3D473-42FD-027D-385B-AB83A9F81E17}"/>
                </a:ext>
              </a:extLst>
            </p:cNvPr>
            <p:cNvSpPr>
              <a:spLocks noChangeShapeType="1"/>
            </p:cNvSpPr>
            <p:nvPr/>
          </p:nvSpPr>
          <p:spPr bwMode="auto">
            <a:xfrm>
              <a:off x="1347331" y="2874290"/>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sp>
          <p:nvSpPr>
            <p:cNvPr id="14" name="Line 283">
              <a:extLst>
                <a:ext uri="{FF2B5EF4-FFF2-40B4-BE49-F238E27FC236}">
                  <a16:creationId xmlns:a16="http://schemas.microsoft.com/office/drawing/2014/main" id="{5ECBE7AB-9AB1-B7B3-2E5A-E8BDE80B0E2A}"/>
                </a:ext>
              </a:extLst>
            </p:cNvPr>
            <p:cNvSpPr>
              <a:spLocks noChangeShapeType="1"/>
            </p:cNvSpPr>
            <p:nvPr/>
          </p:nvSpPr>
          <p:spPr bwMode="auto">
            <a:xfrm>
              <a:off x="1347331" y="3493824"/>
              <a:ext cx="42744" cy="0"/>
            </a:xfrm>
            <a:prstGeom prst="line">
              <a:avLst/>
            </a:prstGeom>
            <a:noFill/>
            <a:ln w="12700">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p>
          </p:txBody>
        </p:sp>
      </p:grpSp>
      <p:sp>
        <p:nvSpPr>
          <p:cNvPr id="902" name="Down Arrow 328">
            <a:extLst>
              <a:ext uri="{FF2B5EF4-FFF2-40B4-BE49-F238E27FC236}">
                <a16:creationId xmlns:a16="http://schemas.microsoft.com/office/drawing/2014/main" id="{8D69EFDD-6A7C-2595-CE69-D0E155115C32}"/>
              </a:ext>
            </a:extLst>
          </p:cNvPr>
          <p:cNvSpPr/>
          <p:nvPr/>
        </p:nvSpPr>
        <p:spPr>
          <a:xfrm>
            <a:off x="5036348" y="2785404"/>
            <a:ext cx="512161" cy="1396503"/>
          </a:xfrm>
          <a:prstGeom prst="downArrow">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a:ea typeface="+mn-ea"/>
              <a:cs typeface="+mn-cs"/>
            </a:endParaRPr>
          </a:p>
        </p:txBody>
      </p:sp>
      <p:sp>
        <p:nvSpPr>
          <p:cNvPr id="903" name="TextBox 902">
            <a:extLst>
              <a:ext uri="{FF2B5EF4-FFF2-40B4-BE49-F238E27FC236}">
                <a16:creationId xmlns:a16="http://schemas.microsoft.com/office/drawing/2014/main" id="{56A0ED38-EC41-2059-38AA-2F09F4109485}"/>
              </a:ext>
            </a:extLst>
          </p:cNvPr>
          <p:cNvSpPr txBox="1"/>
          <p:nvPr/>
        </p:nvSpPr>
        <p:spPr>
          <a:xfrm>
            <a:off x="5909979" y="1903952"/>
            <a:ext cx="2168863" cy="430887"/>
          </a:xfrm>
          <a:prstGeom prst="rect">
            <a:avLst/>
          </a:prstGeom>
          <a:noFill/>
        </p:spPr>
        <p:txBody>
          <a:bodyPr wrap="none" lIns="0" tIns="0" rIns="0" bIns="0" rtlCol="0">
            <a:spAutoFit/>
          </a:bodyPr>
          <a:lstStyle/>
          <a:p>
            <a:pPr algn="ctr"/>
            <a:r>
              <a:rPr lang="en-IN" sz="1400" dirty="0">
                <a:latin typeface="+mn-lt"/>
              </a:rPr>
              <a:t>FOURIER-OLE</a:t>
            </a:r>
          </a:p>
          <a:p>
            <a:pPr algn="ctr"/>
            <a:r>
              <a:rPr lang="en-IN" sz="1400" dirty="0">
                <a:latin typeface="+mn-lt"/>
              </a:rPr>
              <a:t>Open-label evolocumab</a:t>
            </a:r>
          </a:p>
        </p:txBody>
      </p:sp>
      <p:sp>
        <p:nvSpPr>
          <p:cNvPr id="904" name="TextBox 903">
            <a:extLst>
              <a:ext uri="{FF2B5EF4-FFF2-40B4-BE49-F238E27FC236}">
                <a16:creationId xmlns:a16="http://schemas.microsoft.com/office/drawing/2014/main" id="{D9D27C3E-9B9D-58FB-DF3E-EF7A7E437BBF}"/>
              </a:ext>
            </a:extLst>
          </p:cNvPr>
          <p:cNvSpPr txBox="1"/>
          <p:nvPr/>
        </p:nvSpPr>
        <p:spPr>
          <a:xfrm>
            <a:off x="1739202" y="1924809"/>
            <a:ext cx="2106347" cy="430887"/>
          </a:xfrm>
          <a:prstGeom prst="rect">
            <a:avLst/>
          </a:prstGeom>
          <a:noFill/>
        </p:spPr>
        <p:txBody>
          <a:bodyPr wrap="none" lIns="0" tIns="0" rIns="0" bIns="0" rtlCol="0">
            <a:spAutoFit/>
          </a:bodyPr>
          <a:lstStyle/>
          <a:p>
            <a:pPr algn="ctr"/>
            <a:r>
              <a:rPr lang="en-IN" sz="1400" dirty="0">
                <a:latin typeface="+mn-lt"/>
              </a:rPr>
              <a:t>Parent FOURIER</a:t>
            </a:r>
          </a:p>
          <a:p>
            <a:pPr algn="ctr"/>
            <a:r>
              <a:rPr lang="en-IN" sz="1400" dirty="0">
                <a:latin typeface="+mn-lt"/>
              </a:rPr>
              <a:t>Evolocumab vs Placebo</a:t>
            </a:r>
          </a:p>
        </p:txBody>
      </p:sp>
      <p:sp>
        <p:nvSpPr>
          <p:cNvPr id="905" name="TextBox 904">
            <a:extLst>
              <a:ext uri="{FF2B5EF4-FFF2-40B4-BE49-F238E27FC236}">
                <a16:creationId xmlns:a16="http://schemas.microsoft.com/office/drawing/2014/main" id="{99B960A8-082B-0DD3-A926-6953F9B72999}"/>
              </a:ext>
            </a:extLst>
          </p:cNvPr>
          <p:cNvSpPr txBox="1"/>
          <p:nvPr/>
        </p:nvSpPr>
        <p:spPr>
          <a:xfrm>
            <a:off x="3508095" y="1431748"/>
            <a:ext cx="1886547" cy="503590"/>
          </a:xfrm>
          <a:prstGeom prst="rect">
            <a:avLst/>
          </a:prstGeom>
          <a:noFill/>
          <a:ln>
            <a:solidFill>
              <a:schemeClr val="tx1"/>
            </a:solidFill>
          </a:ln>
        </p:spPr>
        <p:txBody>
          <a:bodyPr wrap="square" lIns="36000" tIns="36000" rIns="36000" bIns="36000" rtlCol="0">
            <a:spAutoFit/>
          </a:bodyPr>
          <a:lstStyle/>
          <a:p>
            <a:pPr algn="ctr"/>
            <a:r>
              <a:rPr lang="en-IN" sz="1400" dirty="0">
                <a:latin typeface="+mn-lt"/>
              </a:rPr>
              <a:t>Placebo transition</a:t>
            </a:r>
          </a:p>
          <a:p>
            <a:pPr algn="ctr"/>
            <a:r>
              <a:rPr lang="en-IN" sz="1400" dirty="0">
                <a:latin typeface="+mn-lt"/>
              </a:rPr>
              <a:t>To evolocumab</a:t>
            </a:r>
          </a:p>
        </p:txBody>
      </p:sp>
      <p:sp>
        <p:nvSpPr>
          <p:cNvPr id="906" name="Arrow: Right 905">
            <a:extLst>
              <a:ext uri="{FF2B5EF4-FFF2-40B4-BE49-F238E27FC236}">
                <a16:creationId xmlns:a16="http://schemas.microsoft.com/office/drawing/2014/main" id="{42C28B4F-1A3D-B74C-2195-F578ECC07474}"/>
              </a:ext>
            </a:extLst>
          </p:cNvPr>
          <p:cNvSpPr/>
          <p:nvPr/>
        </p:nvSpPr>
        <p:spPr>
          <a:xfrm rot="5400000">
            <a:off x="4140916" y="2052011"/>
            <a:ext cx="430888" cy="209578"/>
          </a:xfrm>
          <a:prstGeom prst="rightArrow">
            <a:avLst/>
          </a:prstGeom>
          <a:solidFill>
            <a:srgbClr val="003161"/>
          </a:solidFill>
        </p:spPr>
        <p:txBody>
          <a:bodyPr wrap="square" rtlCol="0" anchor="ctr">
            <a:noAutofit/>
          </a:bodyPr>
          <a:lstStyle/>
          <a:p>
            <a:pPr algn="ctr">
              <a:spcAft>
                <a:spcPts val="1200"/>
              </a:spcAft>
              <a:buClr>
                <a:srgbClr val="0070C0"/>
              </a:buClr>
            </a:pPr>
            <a:endParaRPr lang="en-IN" sz="1000" dirty="0">
              <a:solidFill>
                <a:schemeClr val="bg1">
                  <a:lumMod val="50000"/>
                </a:schemeClr>
              </a:solidFill>
              <a:latin typeface="+mn-lt"/>
            </a:endParaRPr>
          </a:p>
        </p:txBody>
      </p:sp>
    </p:spTree>
    <p:extLst>
      <p:ext uri="{BB962C8B-B14F-4D97-AF65-F5344CB8AC3E}">
        <p14:creationId xmlns:p14="http://schemas.microsoft.com/office/powerpoint/2010/main" val="2378454148"/>
      </p:ext>
    </p:extLst>
  </p:cSld>
  <p:clrMapOvr>
    <a:masterClrMapping/>
  </p:clrMapOvr>
  <p:transition>
    <p:fade/>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523494"/>
          </a:xfrm>
        </p:spPr>
        <p:txBody>
          <a:bodyPr/>
          <a:lstStyle/>
          <a:p>
            <a:r>
              <a:rPr lang="en-US" noProof="0" dirty="0"/>
              <a:t>A Lower Risk (15%) of 5-Point MACE Was Observed in Patients Originally Randomized to Evolocumab in the Parent Trial Compared With Placebo</a:t>
            </a:r>
          </a:p>
        </p:txBody>
      </p:sp>
      <p:sp>
        <p:nvSpPr>
          <p:cNvPr id="3" name="TextBox 2">
            <a:extLst>
              <a:ext uri="{FF2B5EF4-FFF2-40B4-BE49-F238E27FC236}">
                <a16:creationId xmlns:a16="http://schemas.microsoft.com/office/drawing/2014/main" id="{EE88CADC-5493-4C43-978D-418D6E9C4FE0}"/>
              </a:ext>
            </a:extLst>
          </p:cNvPr>
          <p:cNvSpPr txBox="1"/>
          <p:nvPr/>
        </p:nvSpPr>
        <p:spPr>
          <a:xfrm>
            <a:off x="351057" y="1889147"/>
            <a:ext cx="11475818" cy="342466"/>
          </a:xfrm>
          <a:prstGeom prst="rect">
            <a:avLst/>
          </a:prstGeom>
          <a:noFill/>
        </p:spPr>
        <p:txBody>
          <a:bodyPr wrap="square">
            <a:spAutoFit/>
          </a:bodyPr>
          <a:lstStyle/>
          <a:p>
            <a:pPr algn="ctr">
              <a:lnSpc>
                <a:spcPct val="107000"/>
              </a:lnSpc>
              <a:spcAft>
                <a:spcPts val="800"/>
              </a:spcAft>
            </a:pPr>
            <a:r>
              <a:rPr lang="en-US" sz="1600" b="1" dirty="0">
                <a:effectLst/>
                <a:latin typeface="Century Gothic" panose="020B0502020202020204" pitchFamily="34" charset="0"/>
                <a:ea typeface="Calibri" panose="020F0502020204030204" pitchFamily="34" charset="0"/>
                <a:cs typeface="Arial" panose="020B0604020202020204" pitchFamily="34" charset="0"/>
              </a:rPr>
              <a:t>Prespecified Exploratory Analysis – </a:t>
            </a:r>
            <a:r>
              <a:rPr lang="en-IN" sz="1600" b="1" dirty="0">
                <a:effectLst/>
                <a:latin typeface="Century Gothic" panose="020B0502020202020204" pitchFamily="34" charset="0"/>
                <a:ea typeface="Calibri" panose="020F0502020204030204" pitchFamily="34" charset="0"/>
                <a:cs typeface="Arial" panose="020B0604020202020204" pitchFamily="34" charset="0"/>
              </a:rPr>
              <a:t>CV death, MI, stroke, hospitalization for UA, or CoR</a:t>
            </a:r>
            <a:endParaRPr lang="en-US" sz="1400" b="1" dirty="0">
              <a:effectLst/>
              <a:latin typeface="Century Gothic" panose="020B0502020202020204" pitchFamily="34" charset="0"/>
              <a:ea typeface="Calibri" panose="020F0502020204030204" pitchFamily="34" charset="0"/>
              <a:cs typeface="Arial" panose="020B0604020202020204" pitchFamily="34" charset="0"/>
            </a:endParaRPr>
          </a:p>
        </p:txBody>
      </p:sp>
      <p:grpSp>
        <p:nvGrpSpPr>
          <p:cNvPr id="4" name="Group 3">
            <a:extLst>
              <a:ext uri="{FF2B5EF4-FFF2-40B4-BE49-F238E27FC236}">
                <a16:creationId xmlns:a16="http://schemas.microsoft.com/office/drawing/2014/main" id="{A0D54ABF-FC2A-5F53-1F24-75F147A62361}"/>
              </a:ext>
            </a:extLst>
          </p:cNvPr>
          <p:cNvGrpSpPr/>
          <p:nvPr/>
        </p:nvGrpSpPr>
        <p:grpSpPr>
          <a:xfrm>
            <a:off x="6273166" y="2360294"/>
            <a:ext cx="5630862" cy="3571645"/>
            <a:chOff x="6196013" y="1614480"/>
            <a:chExt cx="5630862" cy="3571645"/>
          </a:xfrm>
        </p:grpSpPr>
        <p:sp>
          <p:nvSpPr>
            <p:cNvPr id="5" name="TextBox 4">
              <a:extLst>
                <a:ext uri="{FF2B5EF4-FFF2-40B4-BE49-F238E27FC236}">
                  <a16:creationId xmlns:a16="http://schemas.microsoft.com/office/drawing/2014/main" id="{82E1AD85-090B-2D2F-6F56-440FEA47035E}"/>
                </a:ext>
              </a:extLst>
            </p:cNvPr>
            <p:cNvSpPr txBox="1"/>
            <p:nvPr/>
          </p:nvSpPr>
          <p:spPr>
            <a:xfrm>
              <a:off x="6204829" y="1614480"/>
              <a:ext cx="5622046" cy="307777"/>
            </a:xfrm>
            <a:prstGeom prst="rect">
              <a:avLst/>
            </a:prstGeom>
            <a:noFill/>
          </p:spPr>
          <p:txBody>
            <a:bodyPr wrap="square">
              <a:spAutoFit/>
            </a:bodyPr>
            <a:lstStyle/>
            <a:p>
              <a:pPr algn="ctr"/>
              <a:r>
                <a:rPr lang="en-US" sz="1400" b="1" dirty="0">
                  <a:latin typeface="Century Gothic" panose="020B0502020202020204" pitchFamily="34" charset="0"/>
                </a:rPr>
                <a:t>Parent FOURIER + FOURIER-OLE</a:t>
              </a:r>
              <a:r>
                <a:rPr lang="en-US" sz="1400" b="1" baseline="30000" dirty="0">
                  <a:latin typeface="Century Gothic" panose="020B0502020202020204" pitchFamily="34" charset="0"/>
                </a:rPr>
                <a:t>2</a:t>
              </a:r>
              <a:endParaRPr lang="en-US" sz="1400" b="1" dirty="0">
                <a:latin typeface="Century Gothic" panose="020B0502020202020204" pitchFamily="34" charset="0"/>
              </a:endParaRPr>
            </a:p>
          </p:txBody>
        </p:sp>
        <p:grpSp>
          <p:nvGrpSpPr>
            <p:cNvPr id="14" name="Group 13">
              <a:extLst>
                <a:ext uri="{FF2B5EF4-FFF2-40B4-BE49-F238E27FC236}">
                  <a16:creationId xmlns:a16="http://schemas.microsoft.com/office/drawing/2014/main" id="{B164D084-0665-9BEF-E9BF-999E4B49D296}"/>
                </a:ext>
              </a:extLst>
            </p:cNvPr>
            <p:cNvGrpSpPr/>
            <p:nvPr/>
          </p:nvGrpSpPr>
          <p:grpSpPr>
            <a:xfrm>
              <a:off x="7462837" y="2287959"/>
              <a:ext cx="3781106" cy="2041616"/>
              <a:chOff x="7462837" y="2482204"/>
              <a:chExt cx="3781106" cy="2041616"/>
            </a:xfrm>
          </p:grpSpPr>
          <p:sp>
            <p:nvSpPr>
              <p:cNvPr id="332" name="Freeform: Shape 331">
                <a:extLst>
                  <a:ext uri="{FF2B5EF4-FFF2-40B4-BE49-F238E27FC236}">
                    <a16:creationId xmlns:a16="http://schemas.microsoft.com/office/drawing/2014/main" id="{786F1C01-052F-86AD-61E5-49DD63750068}"/>
                  </a:ext>
                </a:extLst>
              </p:cNvPr>
              <p:cNvSpPr/>
              <p:nvPr/>
            </p:nvSpPr>
            <p:spPr>
              <a:xfrm>
                <a:off x="8502650" y="2482204"/>
                <a:ext cx="2741293" cy="1194780"/>
              </a:xfrm>
              <a:custGeom>
                <a:avLst/>
                <a:gdLst>
                  <a:gd name="connsiteX0" fmla="*/ 0 w 2741293"/>
                  <a:gd name="connsiteY0" fmla="*/ 1189761 h 1194780"/>
                  <a:gd name="connsiteX1" fmla="*/ 1254 w 2741293"/>
                  <a:gd name="connsiteY1" fmla="*/ 1189761 h 1194780"/>
                  <a:gd name="connsiteX2" fmla="*/ 1254 w 2741293"/>
                  <a:gd name="connsiteY2" fmla="*/ 1194780 h 1194780"/>
                  <a:gd name="connsiteX3" fmla="*/ 0 w 2741293"/>
                  <a:gd name="connsiteY3" fmla="*/ 1194780 h 1194780"/>
                  <a:gd name="connsiteX4" fmla="*/ 1254 w 2741293"/>
                  <a:gd name="connsiteY4" fmla="*/ 1184653 h 1194780"/>
                  <a:gd name="connsiteX5" fmla="*/ 7343 w 2741293"/>
                  <a:gd name="connsiteY5" fmla="*/ 1184653 h 1194780"/>
                  <a:gd name="connsiteX6" fmla="*/ 7343 w 2741293"/>
                  <a:gd name="connsiteY6" fmla="*/ 1189761 h 1194780"/>
                  <a:gd name="connsiteX7" fmla="*/ 1254 w 2741293"/>
                  <a:gd name="connsiteY7" fmla="*/ 1189761 h 1194780"/>
                  <a:gd name="connsiteX8" fmla="*/ 1254 w 2741293"/>
                  <a:gd name="connsiteY8" fmla="*/ 1182099 h 1194780"/>
                  <a:gd name="connsiteX9" fmla="*/ 1254 w 2741293"/>
                  <a:gd name="connsiteY9" fmla="*/ 1184653 h 1194780"/>
                  <a:gd name="connsiteX10" fmla="*/ 0 w 2741293"/>
                  <a:gd name="connsiteY10" fmla="*/ 1184653 h 1194780"/>
                  <a:gd name="connsiteX11" fmla="*/ 0 w 2741293"/>
                  <a:gd name="connsiteY11" fmla="*/ 1183133 h 1194780"/>
                  <a:gd name="connsiteX12" fmla="*/ 7343 w 2741293"/>
                  <a:gd name="connsiteY12" fmla="*/ 1179633 h 1194780"/>
                  <a:gd name="connsiteX13" fmla="*/ 10334 w 2741293"/>
                  <a:gd name="connsiteY13" fmla="*/ 1179633 h 1194780"/>
                  <a:gd name="connsiteX14" fmla="*/ 13539 w 2741293"/>
                  <a:gd name="connsiteY14" fmla="*/ 1179633 h 1194780"/>
                  <a:gd name="connsiteX15" fmla="*/ 13539 w 2741293"/>
                  <a:gd name="connsiteY15" fmla="*/ 1184653 h 1194780"/>
                  <a:gd name="connsiteX16" fmla="*/ 7343 w 2741293"/>
                  <a:gd name="connsiteY16" fmla="*/ 1184653 h 1194780"/>
                  <a:gd name="connsiteX17" fmla="*/ 7343 w 2741293"/>
                  <a:gd name="connsiteY17" fmla="*/ 1177108 h 1194780"/>
                  <a:gd name="connsiteX18" fmla="*/ 7343 w 2741293"/>
                  <a:gd name="connsiteY18" fmla="*/ 1179633 h 1194780"/>
                  <a:gd name="connsiteX19" fmla="*/ 4245 w 2741293"/>
                  <a:gd name="connsiteY19" fmla="*/ 1179633 h 1194780"/>
                  <a:gd name="connsiteX20" fmla="*/ 4251 w 2741293"/>
                  <a:gd name="connsiteY20" fmla="*/ 1179628 h 1194780"/>
                  <a:gd name="connsiteX21" fmla="*/ 25716 w 2741293"/>
                  <a:gd name="connsiteY21" fmla="*/ 1169594 h 1194780"/>
                  <a:gd name="connsiteX22" fmla="*/ 31912 w 2741293"/>
                  <a:gd name="connsiteY22" fmla="*/ 1169594 h 1194780"/>
                  <a:gd name="connsiteX23" fmla="*/ 31912 w 2741293"/>
                  <a:gd name="connsiteY23" fmla="*/ 1174613 h 1194780"/>
                  <a:gd name="connsiteX24" fmla="*/ 25716 w 2741293"/>
                  <a:gd name="connsiteY24" fmla="*/ 1174613 h 1194780"/>
                  <a:gd name="connsiteX25" fmla="*/ 25716 w 2741293"/>
                  <a:gd name="connsiteY25" fmla="*/ 1167040 h 1194780"/>
                  <a:gd name="connsiteX26" fmla="*/ 25716 w 2741293"/>
                  <a:gd name="connsiteY26" fmla="*/ 1169594 h 1194780"/>
                  <a:gd name="connsiteX27" fmla="*/ 22618 w 2741293"/>
                  <a:gd name="connsiteY27" fmla="*/ 1169594 h 1194780"/>
                  <a:gd name="connsiteX28" fmla="*/ 31912 w 2741293"/>
                  <a:gd name="connsiteY28" fmla="*/ 1164574 h 1194780"/>
                  <a:gd name="connsiteX29" fmla="*/ 38000 w 2741293"/>
                  <a:gd name="connsiteY29" fmla="*/ 1164574 h 1194780"/>
                  <a:gd name="connsiteX30" fmla="*/ 38000 w 2741293"/>
                  <a:gd name="connsiteY30" fmla="*/ 1169594 h 1194780"/>
                  <a:gd name="connsiteX31" fmla="*/ 31912 w 2741293"/>
                  <a:gd name="connsiteY31" fmla="*/ 1169594 h 1194780"/>
                  <a:gd name="connsiteX32" fmla="*/ 13432 w 2741293"/>
                  <a:gd name="connsiteY32" fmla="*/ 1164398 h 1194780"/>
                  <a:gd name="connsiteX33" fmla="*/ 16423 w 2741293"/>
                  <a:gd name="connsiteY33" fmla="*/ 1164398 h 1194780"/>
                  <a:gd name="connsiteX34" fmla="*/ 13432 w 2741293"/>
                  <a:gd name="connsiteY34" fmla="*/ 1166892 h 1194780"/>
                  <a:gd name="connsiteX35" fmla="*/ 31912 w 2741293"/>
                  <a:gd name="connsiteY35" fmla="*/ 1161932 h 1194780"/>
                  <a:gd name="connsiteX36" fmla="*/ 31912 w 2741293"/>
                  <a:gd name="connsiteY36" fmla="*/ 1164574 h 1194780"/>
                  <a:gd name="connsiteX37" fmla="*/ 28707 w 2741293"/>
                  <a:gd name="connsiteY37" fmla="*/ 1164574 h 1194780"/>
                  <a:gd name="connsiteX38" fmla="*/ 38000 w 2741293"/>
                  <a:gd name="connsiteY38" fmla="*/ 1159554 h 1194780"/>
                  <a:gd name="connsiteX39" fmla="*/ 44089 w 2741293"/>
                  <a:gd name="connsiteY39" fmla="*/ 1159554 h 1194780"/>
                  <a:gd name="connsiteX40" fmla="*/ 44089 w 2741293"/>
                  <a:gd name="connsiteY40" fmla="*/ 1164574 h 1194780"/>
                  <a:gd name="connsiteX41" fmla="*/ 38000 w 2741293"/>
                  <a:gd name="connsiteY41" fmla="*/ 1164574 h 1194780"/>
                  <a:gd name="connsiteX42" fmla="*/ 19520 w 2741293"/>
                  <a:gd name="connsiteY42" fmla="*/ 1159378 h 1194780"/>
                  <a:gd name="connsiteX43" fmla="*/ 22618 w 2741293"/>
                  <a:gd name="connsiteY43" fmla="*/ 1159378 h 1194780"/>
                  <a:gd name="connsiteX44" fmla="*/ 19520 w 2741293"/>
                  <a:gd name="connsiteY44" fmla="*/ 1161932 h 1194780"/>
                  <a:gd name="connsiteX45" fmla="*/ 7236 w 2741293"/>
                  <a:gd name="connsiteY45" fmla="*/ 1159378 h 1194780"/>
                  <a:gd name="connsiteX46" fmla="*/ 13432 w 2741293"/>
                  <a:gd name="connsiteY46" fmla="*/ 1159378 h 1194780"/>
                  <a:gd name="connsiteX47" fmla="*/ 13432 w 2741293"/>
                  <a:gd name="connsiteY47" fmla="*/ 1164398 h 1194780"/>
                  <a:gd name="connsiteX48" fmla="*/ 10334 w 2741293"/>
                  <a:gd name="connsiteY48" fmla="*/ 1164398 h 1194780"/>
                  <a:gd name="connsiteX49" fmla="*/ 7236 w 2741293"/>
                  <a:gd name="connsiteY49" fmla="*/ 1164398 h 1194780"/>
                  <a:gd name="connsiteX50" fmla="*/ 38000 w 2741293"/>
                  <a:gd name="connsiteY50" fmla="*/ 1156912 h 1194780"/>
                  <a:gd name="connsiteX51" fmla="*/ 38000 w 2741293"/>
                  <a:gd name="connsiteY51" fmla="*/ 1159554 h 1194780"/>
                  <a:gd name="connsiteX52" fmla="*/ 34796 w 2741293"/>
                  <a:gd name="connsiteY52" fmla="*/ 1159554 h 1194780"/>
                  <a:gd name="connsiteX53" fmla="*/ 34833 w 2741293"/>
                  <a:gd name="connsiteY53" fmla="*/ 1159523 h 1194780"/>
                  <a:gd name="connsiteX54" fmla="*/ 44089 w 2741293"/>
                  <a:gd name="connsiteY54" fmla="*/ 1154446 h 1194780"/>
                  <a:gd name="connsiteX55" fmla="*/ 50285 w 2741293"/>
                  <a:gd name="connsiteY55" fmla="*/ 1154446 h 1194780"/>
                  <a:gd name="connsiteX56" fmla="*/ 50285 w 2741293"/>
                  <a:gd name="connsiteY56" fmla="*/ 1159554 h 1194780"/>
                  <a:gd name="connsiteX57" fmla="*/ 44089 w 2741293"/>
                  <a:gd name="connsiteY57" fmla="*/ 1159554 h 1194780"/>
                  <a:gd name="connsiteX58" fmla="*/ 25609 w 2741293"/>
                  <a:gd name="connsiteY58" fmla="*/ 1154358 h 1194780"/>
                  <a:gd name="connsiteX59" fmla="*/ 28672 w 2741293"/>
                  <a:gd name="connsiteY59" fmla="*/ 1154358 h 1194780"/>
                  <a:gd name="connsiteX60" fmla="*/ 25609 w 2741293"/>
                  <a:gd name="connsiteY60" fmla="*/ 1156912 h 1194780"/>
                  <a:gd name="connsiteX61" fmla="*/ 13432 w 2741293"/>
                  <a:gd name="connsiteY61" fmla="*/ 1154358 h 1194780"/>
                  <a:gd name="connsiteX62" fmla="*/ 19520 w 2741293"/>
                  <a:gd name="connsiteY62" fmla="*/ 1154358 h 1194780"/>
                  <a:gd name="connsiteX63" fmla="*/ 19520 w 2741293"/>
                  <a:gd name="connsiteY63" fmla="*/ 1159378 h 1194780"/>
                  <a:gd name="connsiteX64" fmla="*/ 13432 w 2741293"/>
                  <a:gd name="connsiteY64" fmla="*/ 1159378 h 1194780"/>
                  <a:gd name="connsiteX65" fmla="*/ 44089 w 2741293"/>
                  <a:gd name="connsiteY65" fmla="*/ 1151892 h 1194780"/>
                  <a:gd name="connsiteX66" fmla="*/ 44089 w 2741293"/>
                  <a:gd name="connsiteY66" fmla="*/ 1154446 h 1194780"/>
                  <a:gd name="connsiteX67" fmla="*/ 40991 w 2741293"/>
                  <a:gd name="connsiteY67" fmla="*/ 1154446 h 1194780"/>
                  <a:gd name="connsiteX68" fmla="*/ 50285 w 2741293"/>
                  <a:gd name="connsiteY68" fmla="*/ 1149427 h 1194780"/>
                  <a:gd name="connsiteX69" fmla="*/ 56373 w 2741293"/>
                  <a:gd name="connsiteY69" fmla="*/ 1149427 h 1194780"/>
                  <a:gd name="connsiteX70" fmla="*/ 56373 w 2741293"/>
                  <a:gd name="connsiteY70" fmla="*/ 1154446 h 1194780"/>
                  <a:gd name="connsiteX71" fmla="*/ 50285 w 2741293"/>
                  <a:gd name="connsiteY71" fmla="*/ 1154446 h 1194780"/>
                  <a:gd name="connsiteX72" fmla="*/ 31698 w 2741293"/>
                  <a:gd name="connsiteY72" fmla="*/ 1149251 h 1194780"/>
                  <a:gd name="connsiteX73" fmla="*/ 34796 w 2741293"/>
                  <a:gd name="connsiteY73" fmla="*/ 1149251 h 1194780"/>
                  <a:gd name="connsiteX74" fmla="*/ 33302 w 2741293"/>
                  <a:gd name="connsiteY74" fmla="*/ 1150497 h 1194780"/>
                  <a:gd name="connsiteX75" fmla="*/ 31698 w 2741293"/>
                  <a:gd name="connsiteY75" fmla="*/ 1151804 h 1194780"/>
                  <a:gd name="connsiteX76" fmla="*/ 19520 w 2741293"/>
                  <a:gd name="connsiteY76" fmla="*/ 1149251 h 1194780"/>
                  <a:gd name="connsiteX77" fmla="*/ 25609 w 2741293"/>
                  <a:gd name="connsiteY77" fmla="*/ 1149251 h 1194780"/>
                  <a:gd name="connsiteX78" fmla="*/ 25609 w 2741293"/>
                  <a:gd name="connsiteY78" fmla="*/ 1154358 h 1194780"/>
                  <a:gd name="connsiteX79" fmla="*/ 19520 w 2741293"/>
                  <a:gd name="connsiteY79" fmla="*/ 1154358 h 1194780"/>
                  <a:gd name="connsiteX80" fmla="*/ 50285 w 2741293"/>
                  <a:gd name="connsiteY80" fmla="*/ 1146815 h 1194780"/>
                  <a:gd name="connsiteX81" fmla="*/ 50285 w 2741293"/>
                  <a:gd name="connsiteY81" fmla="*/ 1149427 h 1194780"/>
                  <a:gd name="connsiteX82" fmla="*/ 47080 w 2741293"/>
                  <a:gd name="connsiteY82" fmla="*/ 1149427 h 1194780"/>
                  <a:gd name="connsiteX83" fmla="*/ 56373 w 2741293"/>
                  <a:gd name="connsiteY83" fmla="*/ 1144407 h 1194780"/>
                  <a:gd name="connsiteX84" fmla="*/ 62569 w 2741293"/>
                  <a:gd name="connsiteY84" fmla="*/ 1144407 h 1194780"/>
                  <a:gd name="connsiteX85" fmla="*/ 62569 w 2741293"/>
                  <a:gd name="connsiteY85" fmla="*/ 1149427 h 1194780"/>
                  <a:gd name="connsiteX86" fmla="*/ 56373 w 2741293"/>
                  <a:gd name="connsiteY86" fmla="*/ 1149427 h 1194780"/>
                  <a:gd name="connsiteX87" fmla="*/ 37893 w 2741293"/>
                  <a:gd name="connsiteY87" fmla="*/ 1144231 h 1194780"/>
                  <a:gd name="connsiteX88" fmla="*/ 40991 w 2741293"/>
                  <a:gd name="connsiteY88" fmla="*/ 1144231 h 1194780"/>
                  <a:gd name="connsiteX89" fmla="*/ 40986 w 2741293"/>
                  <a:gd name="connsiteY89" fmla="*/ 1144235 h 1194780"/>
                  <a:gd name="connsiteX90" fmla="*/ 37893 w 2741293"/>
                  <a:gd name="connsiteY90" fmla="*/ 1146756 h 1194780"/>
                  <a:gd name="connsiteX91" fmla="*/ 25609 w 2741293"/>
                  <a:gd name="connsiteY91" fmla="*/ 1144231 h 1194780"/>
                  <a:gd name="connsiteX92" fmla="*/ 31698 w 2741293"/>
                  <a:gd name="connsiteY92" fmla="*/ 1144231 h 1194780"/>
                  <a:gd name="connsiteX93" fmla="*/ 31698 w 2741293"/>
                  <a:gd name="connsiteY93" fmla="*/ 1149251 h 1194780"/>
                  <a:gd name="connsiteX94" fmla="*/ 25609 w 2741293"/>
                  <a:gd name="connsiteY94" fmla="*/ 1149251 h 1194780"/>
                  <a:gd name="connsiteX95" fmla="*/ 56373 w 2741293"/>
                  <a:gd name="connsiteY95" fmla="*/ 1141853 h 1194780"/>
                  <a:gd name="connsiteX96" fmla="*/ 56373 w 2741293"/>
                  <a:gd name="connsiteY96" fmla="*/ 1144407 h 1194780"/>
                  <a:gd name="connsiteX97" fmla="*/ 53239 w 2741293"/>
                  <a:gd name="connsiteY97" fmla="*/ 1144407 h 1194780"/>
                  <a:gd name="connsiteX98" fmla="*/ 62569 w 2741293"/>
                  <a:gd name="connsiteY98" fmla="*/ 1139299 h 1194780"/>
                  <a:gd name="connsiteX99" fmla="*/ 65453 w 2741293"/>
                  <a:gd name="connsiteY99" fmla="*/ 1139299 h 1194780"/>
                  <a:gd name="connsiteX100" fmla="*/ 68658 w 2741293"/>
                  <a:gd name="connsiteY100" fmla="*/ 1139299 h 1194780"/>
                  <a:gd name="connsiteX101" fmla="*/ 68658 w 2741293"/>
                  <a:gd name="connsiteY101" fmla="*/ 1144407 h 1194780"/>
                  <a:gd name="connsiteX102" fmla="*/ 62569 w 2741293"/>
                  <a:gd name="connsiteY102" fmla="*/ 1144407 h 1194780"/>
                  <a:gd name="connsiteX103" fmla="*/ 43982 w 2741293"/>
                  <a:gd name="connsiteY103" fmla="*/ 1139211 h 1194780"/>
                  <a:gd name="connsiteX104" fmla="*/ 47080 w 2741293"/>
                  <a:gd name="connsiteY104" fmla="*/ 1139211 h 1194780"/>
                  <a:gd name="connsiteX105" fmla="*/ 43982 w 2741293"/>
                  <a:gd name="connsiteY105" fmla="*/ 1141765 h 1194780"/>
                  <a:gd name="connsiteX106" fmla="*/ 31698 w 2741293"/>
                  <a:gd name="connsiteY106" fmla="*/ 1139211 h 1194780"/>
                  <a:gd name="connsiteX107" fmla="*/ 37893 w 2741293"/>
                  <a:gd name="connsiteY107" fmla="*/ 1139211 h 1194780"/>
                  <a:gd name="connsiteX108" fmla="*/ 37893 w 2741293"/>
                  <a:gd name="connsiteY108" fmla="*/ 1144231 h 1194780"/>
                  <a:gd name="connsiteX109" fmla="*/ 31698 w 2741293"/>
                  <a:gd name="connsiteY109" fmla="*/ 1144231 h 1194780"/>
                  <a:gd name="connsiteX110" fmla="*/ 62569 w 2741293"/>
                  <a:gd name="connsiteY110" fmla="*/ 1136745 h 1194780"/>
                  <a:gd name="connsiteX111" fmla="*/ 62569 w 2741293"/>
                  <a:gd name="connsiteY111" fmla="*/ 1139299 h 1194780"/>
                  <a:gd name="connsiteX112" fmla="*/ 59436 w 2741293"/>
                  <a:gd name="connsiteY112" fmla="*/ 1139299 h 1194780"/>
                  <a:gd name="connsiteX113" fmla="*/ 50071 w 2741293"/>
                  <a:gd name="connsiteY113" fmla="*/ 1134191 h 1194780"/>
                  <a:gd name="connsiteX114" fmla="*/ 53169 w 2741293"/>
                  <a:gd name="connsiteY114" fmla="*/ 1134191 h 1194780"/>
                  <a:gd name="connsiteX115" fmla="*/ 51630 w 2741293"/>
                  <a:gd name="connsiteY115" fmla="*/ 1135475 h 1194780"/>
                  <a:gd name="connsiteX116" fmla="*/ 50071 w 2741293"/>
                  <a:gd name="connsiteY116" fmla="*/ 1136745 h 1194780"/>
                  <a:gd name="connsiteX117" fmla="*/ 37893 w 2741293"/>
                  <a:gd name="connsiteY117" fmla="*/ 1134191 h 1194780"/>
                  <a:gd name="connsiteX118" fmla="*/ 43982 w 2741293"/>
                  <a:gd name="connsiteY118" fmla="*/ 1134191 h 1194780"/>
                  <a:gd name="connsiteX119" fmla="*/ 43982 w 2741293"/>
                  <a:gd name="connsiteY119" fmla="*/ 1139211 h 1194780"/>
                  <a:gd name="connsiteX120" fmla="*/ 37893 w 2741293"/>
                  <a:gd name="connsiteY120" fmla="*/ 1139211 h 1194780"/>
                  <a:gd name="connsiteX121" fmla="*/ 80835 w 2741293"/>
                  <a:gd name="connsiteY121" fmla="*/ 1129260 h 1194780"/>
                  <a:gd name="connsiteX122" fmla="*/ 87031 w 2741293"/>
                  <a:gd name="connsiteY122" fmla="*/ 1129260 h 1194780"/>
                  <a:gd name="connsiteX123" fmla="*/ 87031 w 2741293"/>
                  <a:gd name="connsiteY123" fmla="*/ 1134280 h 1194780"/>
                  <a:gd name="connsiteX124" fmla="*/ 80835 w 2741293"/>
                  <a:gd name="connsiteY124" fmla="*/ 1134280 h 1194780"/>
                  <a:gd name="connsiteX125" fmla="*/ 43982 w 2741293"/>
                  <a:gd name="connsiteY125" fmla="*/ 1129172 h 1194780"/>
                  <a:gd name="connsiteX126" fmla="*/ 50071 w 2741293"/>
                  <a:gd name="connsiteY126" fmla="*/ 1129172 h 1194780"/>
                  <a:gd name="connsiteX127" fmla="*/ 50071 w 2741293"/>
                  <a:gd name="connsiteY127" fmla="*/ 1134191 h 1194780"/>
                  <a:gd name="connsiteX128" fmla="*/ 43982 w 2741293"/>
                  <a:gd name="connsiteY128" fmla="*/ 1134191 h 1194780"/>
                  <a:gd name="connsiteX129" fmla="*/ 80835 w 2741293"/>
                  <a:gd name="connsiteY129" fmla="*/ 1126706 h 1194780"/>
                  <a:gd name="connsiteX130" fmla="*/ 80835 w 2741293"/>
                  <a:gd name="connsiteY130" fmla="*/ 1129260 h 1194780"/>
                  <a:gd name="connsiteX131" fmla="*/ 77737 w 2741293"/>
                  <a:gd name="connsiteY131" fmla="*/ 1129260 h 1194780"/>
                  <a:gd name="connsiteX132" fmla="*/ 87031 w 2741293"/>
                  <a:gd name="connsiteY132" fmla="*/ 1124152 h 1194780"/>
                  <a:gd name="connsiteX133" fmla="*/ 93119 w 2741293"/>
                  <a:gd name="connsiteY133" fmla="*/ 1124152 h 1194780"/>
                  <a:gd name="connsiteX134" fmla="*/ 93119 w 2741293"/>
                  <a:gd name="connsiteY134" fmla="*/ 1129260 h 1194780"/>
                  <a:gd name="connsiteX135" fmla="*/ 87031 w 2741293"/>
                  <a:gd name="connsiteY135" fmla="*/ 1129260 h 1194780"/>
                  <a:gd name="connsiteX136" fmla="*/ 68444 w 2741293"/>
                  <a:gd name="connsiteY136" fmla="*/ 1124064 h 1194780"/>
                  <a:gd name="connsiteX137" fmla="*/ 71542 w 2741293"/>
                  <a:gd name="connsiteY137" fmla="*/ 1124064 h 1194780"/>
                  <a:gd name="connsiteX138" fmla="*/ 68444 w 2741293"/>
                  <a:gd name="connsiteY138" fmla="*/ 1126648 h 1194780"/>
                  <a:gd name="connsiteX139" fmla="*/ 87031 w 2741293"/>
                  <a:gd name="connsiteY139" fmla="*/ 1121598 h 1194780"/>
                  <a:gd name="connsiteX140" fmla="*/ 87031 w 2741293"/>
                  <a:gd name="connsiteY140" fmla="*/ 1124152 h 1194780"/>
                  <a:gd name="connsiteX141" fmla="*/ 83933 w 2741293"/>
                  <a:gd name="connsiteY141" fmla="*/ 1124152 h 1194780"/>
                  <a:gd name="connsiteX142" fmla="*/ 74640 w 2741293"/>
                  <a:gd name="connsiteY142" fmla="*/ 1119132 h 1194780"/>
                  <a:gd name="connsiteX143" fmla="*/ 77631 w 2741293"/>
                  <a:gd name="connsiteY143" fmla="*/ 1119132 h 1194780"/>
                  <a:gd name="connsiteX144" fmla="*/ 74640 w 2741293"/>
                  <a:gd name="connsiteY144" fmla="*/ 1121598 h 1194780"/>
                  <a:gd name="connsiteX145" fmla="*/ 62355 w 2741293"/>
                  <a:gd name="connsiteY145" fmla="*/ 1119132 h 1194780"/>
                  <a:gd name="connsiteX146" fmla="*/ 68444 w 2741293"/>
                  <a:gd name="connsiteY146" fmla="*/ 1119132 h 1194780"/>
                  <a:gd name="connsiteX147" fmla="*/ 68444 w 2741293"/>
                  <a:gd name="connsiteY147" fmla="*/ 1124064 h 1194780"/>
                  <a:gd name="connsiteX148" fmla="*/ 65453 w 2741293"/>
                  <a:gd name="connsiteY148" fmla="*/ 1124064 h 1194780"/>
                  <a:gd name="connsiteX149" fmla="*/ 62355 w 2741293"/>
                  <a:gd name="connsiteY149" fmla="*/ 1124064 h 1194780"/>
                  <a:gd name="connsiteX150" fmla="*/ 80728 w 2741293"/>
                  <a:gd name="connsiteY150" fmla="*/ 1114024 h 1194780"/>
                  <a:gd name="connsiteX151" fmla="*/ 83826 w 2741293"/>
                  <a:gd name="connsiteY151" fmla="*/ 1114024 h 1194780"/>
                  <a:gd name="connsiteX152" fmla="*/ 82623 w 2741293"/>
                  <a:gd name="connsiteY152" fmla="*/ 1115016 h 1194780"/>
                  <a:gd name="connsiteX153" fmla="*/ 80728 w 2741293"/>
                  <a:gd name="connsiteY153" fmla="*/ 1116578 h 1194780"/>
                  <a:gd name="connsiteX154" fmla="*/ 68444 w 2741293"/>
                  <a:gd name="connsiteY154" fmla="*/ 1114024 h 1194780"/>
                  <a:gd name="connsiteX155" fmla="*/ 74640 w 2741293"/>
                  <a:gd name="connsiteY155" fmla="*/ 1114024 h 1194780"/>
                  <a:gd name="connsiteX156" fmla="*/ 74640 w 2741293"/>
                  <a:gd name="connsiteY156" fmla="*/ 1119132 h 1194780"/>
                  <a:gd name="connsiteX157" fmla="*/ 68444 w 2741293"/>
                  <a:gd name="connsiteY157" fmla="*/ 1119132 h 1194780"/>
                  <a:gd name="connsiteX158" fmla="*/ 74640 w 2741293"/>
                  <a:gd name="connsiteY158" fmla="*/ 1109005 h 1194780"/>
                  <a:gd name="connsiteX159" fmla="*/ 80728 w 2741293"/>
                  <a:gd name="connsiteY159" fmla="*/ 1109005 h 1194780"/>
                  <a:gd name="connsiteX160" fmla="*/ 80728 w 2741293"/>
                  <a:gd name="connsiteY160" fmla="*/ 1111559 h 1194780"/>
                  <a:gd name="connsiteX161" fmla="*/ 80728 w 2741293"/>
                  <a:gd name="connsiteY161" fmla="*/ 1114024 h 1194780"/>
                  <a:gd name="connsiteX162" fmla="*/ 74640 w 2741293"/>
                  <a:gd name="connsiteY162" fmla="*/ 1114024 h 1194780"/>
                  <a:gd name="connsiteX163" fmla="*/ 123777 w 2741293"/>
                  <a:gd name="connsiteY163" fmla="*/ 1093946 h 1194780"/>
                  <a:gd name="connsiteX164" fmla="*/ 129865 w 2741293"/>
                  <a:gd name="connsiteY164" fmla="*/ 1093946 h 1194780"/>
                  <a:gd name="connsiteX165" fmla="*/ 129865 w 2741293"/>
                  <a:gd name="connsiteY165" fmla="*/ 1099053 h 1194780"/>
                  <a:gd name="connsiteX166" fmla="*/ 123777 w 2741293"/>
                  <a:gd name="connsiteY166" fmla="*/ 1099053 h 1194780"/>
                  <a:gd name="connsiteX167" fmla="*/ 123777 w 2741293"/>
                  <a:gd name="connsiteY167" fmla="*/ 1091392 h 1194780"/>
                  <a:gd name="connsiteX168" fmla="*/ 123777 w 2741293"/>
                  <a:gd name="connsiteY168" fmla="*/ 1093946 h 1194780"/>
                  <a:gd name="connsiteX169" fmla="*/ 120679 w 2741293"/>
                  <a:gd name="connsiteY169" fmla="*/ 1093946 h 1194780"/>
                  <a:gd name="connsiteX170" fmla="*/ 129865 w 2741293"/>
                  <a:gd name="connsiteY170" fmla="*/ 1088926 h 1194780"/>
                  <a:gd name="connsiteX171" fmla="*/ 132856 w 2741293"/>
                  <a:gd name="connsiteY171" fmla="*/ 1088926 h 1194780"/>
                  <a:gd name="connsiteX172" fmla="*/ 135954 w 2741293"/>
                  <a:gd name="connsiteY172" fmla="*/ 1088926 h 1194780"/>
                  <a:gd name="connsiteX173" fmla="*/ 135954 w 2741293"/>
                  <a:gd name="connsiteY173" fmla="*/ 1093946 h 1194780"/>
                  <a:gd name="connsiteX174" fmla="*/ 129865 w 2741293"/>
                  <a:gd name="connsiteY174" fmla="*/ 1093946 h 1194780"/>
                  <a:gd name="connsiteX175" fmla="*/ 111279 w 2741293"/>
                  <a:gd name="connsiteY175" fmla="*/ 1088838 h 1194780"/>
                  <a:gd name="connsiteX176" fmla="*/ 114377 w 2741293"/>
                  <a:gd name="connsiteY176" fmla="*/ 1088838 h 1194780"/>
                  <a:gd name="connsiteX177" fmla="*/ 111279 w 2741293"/>
                  <a:gd name="connsiteY177" fmla="*/ 1091392 h 1194780"/>
                  <a:gd name="connsiteX178" fmla="*/ 129865 w 2741293"/>
                  <a:gd name="connsiteY178" fmla="*/ 1086372 h 1194780"/>
                  <a:gd name="connsiteX179" fmla="*/ 129865 w 2741293"/>
                  <a:gd name="connsiteY179" fmla="*/ 1088926 h 1194780"/>
                  <a:gd name="connsiteX180" fmla="*/ 126731 w 2741293"/>
                  <a:gd name="connsiteY180" fmla="*/ 1088926 h 1194780"/>
                  <a:gd name="connsiteX181" fmla="*/ 117474 w 2741293"/>
                  <a:gd name="connsiteY181" fmla="*/ 1083730 h 1194780"/>
                  <a:gd name="connsiteX182" fmla="*/ 120572 w 2741293"/>
                  <a:gd name="connsiteY182" fmla="*/ 1083730 h 1194780"/>
                  <a:gd name="connsiteX183" fmla="*/ 117474 w 2741293"/>
                  <a:gd name="connsiteY183" fmla="*/ 1086284 h 1194780"/>
                  <a:gd name="connsiteX184" fmla="*/ 105190 w 2741293"/>
                  <a:gd name="connsiteY184" fmla="*/ 1083730 h 1194780"/>
                  <a:gd name="connsiteX185" fmla="*/ 111279 w 2741293"/>
                  <a:gd name="connsiteY185" fmla="*/ 1083730 h 1194780"/>
                  <a:gd name="connsiteX186" fmla="*/ 111279 w 2741293"/>
                  <a:gd name="connsiteY186" fmla="*/ 1088838 h 1194780"/>
                  <a:gd name="connsiteX187" fmla="*/ 108288 w 2741293"/>
                  <a:gd name="connsiteY187" fmla="*/ 1088838 h 1194780"/>
                  <a:gd name="connsiteX188" fmla="*/ 105190 w 2741293"/>
                  <a:gd name="connsiteY188" fmla="*/ 1088838 h 1194780"/>
                  <a:gd name="connsiteX189" fmla="*/ 148238 w 2741293"/>
                  <a:gd name="connsiteY189" fmla="*/ 1078798 h 1194780"/>
                  <a:gd name="connsiteX190" fmla="*/ 154327 w 2741293"/>
                  <a:gd name="connsiteY190" fmla="*/ 1078798 h 1194780"/>
                  <a:gd name="connsiteX191" fmla="*/ 154327 w 2741293"/>
                  <a:gd name="connsiteY191" fmla="*/ 1083906 h 1194780"/>
                  <a:gd name="connsiteX192" fmla="*/ 148238 w 2741293"/>
                  <a:gd name="connsiteY192" fmla="*/ 1083906 h 1194780"/>
                  <a:gd name="connsiteX193" fmla="*/ 111279 w 2741293"/>
                  <a:gd name="connsiteY193" fmla="*/ 1078710 h 1194780"/>
                  <a:gd name="connsiteX194" fmla="*/ 117474 w 2741293"/>
                  <a:gd name="connsiteY194" fmla="*/ 1078710 h 1194780"/>
                  <a:gd name="connsiteX195" fmla="*/ 117474 w 2741293"/>
                  <a:gd name="connsiteY195" fmla="*/ 1083730 h 1194780"/>
                  <a:gd name="connsiteX196" fmla="*/ 111279 w 2741293"/>
                  <a:gd name="connsiteY196" fmla="*/ 1083730 h 1194780"/>
                  <a:gd name="connsiteX197" fmla="*/ 148238 w 2741293"/>
                  <a:gd name="connsiteY197" fmla="*/ 1076245 h 1194780"/>
                  <a:gd name="connsiteX198" fmla="*/ 148238 w 2741293"/>
                  <a:gd name="connsiteY198" fmla="*/ 1078798 h 1194780"/>
                  <a:gd name="connsiteX199" fmla="*/ 145141 w 2741293"/>
                  <a:gd name="connsiteY199" fmla="*/ 1078798 h 1194780"/>
                  <a:gd name="connsiteX200" fmla="*/ 154327 w 2741293"/>
                  <a:gd name="connsiteY200" fmla="*/ 1073779 h 1194780"/>
                  <a:gd name="connsiteX201" fmla="*/ 160416 w 2741293"/>
                  <a:gd name="connsiteY201" fmla="*/ 1073779 h 1194780"/>
                  <a:gd name="connsiteX202" fmla="*/ 160416 w 2741293"/>
                  <a:gd name="connsiteY202" fmla="*/ 1078798 h 1194780"/>
                  <a:gd name="connsiteX203" fmla="*/ 154327 w 2741293"/>
                  <a:gd name="connsiteY203" fmla="*/ 1078798 h 1194780"/>
                  <a:gd name="connsiteX204" fmla="*/ 135847 w 2741293"/>
                  <a:gd name="connsiteY204" fmla="*/ 1073691 h 1194780"/>
                  <a:gd name="connsiteX205" fmla="*/ 138945 w 2741293"/>
                  <a:gd name="connsiteY205" fmla="*/ 1073691 h 1194780"/>
                  <a:gd name="connsiteX206" fmla="*/ 137808 w 2741293"/>
                  <a:gd name="connsiteY206" fmla="*/ 1074628 h 1194780"/>
                  <a:gd name="connsiteX207" fmla="*/ 135847 w 2741293"/>
                  <a:gd name="connsiteY207" fmla="*/ 1076245 h 1194780"/>
                  <a:gd name="connsiteX208" fmla="*/ 154327 w 2741293"/>
                  <a:gd name="connsiteY208" fmla="*/ 1071225 h 1194780"/>
                  <a:gd name="connsiteX209" fmla="*/ 154327 w 2741293"/>
                  <a:gd name="connsiteY209" fmla="*/ 1073779 h 1194780"/>
                  <a:gd name="connsiteX210" fmla="*/ 151229 w 2741293"/>
                  <a:gd name="connsiteY210" fmla="*/ 1073779 h 1194780"/>
                  <a:gd name="connsiteX211" fmla="*/ 154322 w 2741293"/>
                  <a:gd name="connsiteY211" fmla="*/ 1071229 h 1194780"/>
                  <a:gd name="connsiteX212" fmla="*/ 160416 w 2741293"/>
                  <a:gd name="connsiteY212" fmla="*/ 1068759 h 1194780"/>
                  <a:gd name="connsiteX213" fmla="*/ 163407 w 2741293"/>
                  <a:gd name="connsiteY213" fmla="*/ 1068759 h 1194780"/>
                  <a:gd name="connsiteX214" fmla="*/ 166612 w 2741293"/>
                  <a:gd name="connsiteY214" fmla="*/ 1068759 h 1194780"/>
                  <a:gd name="connsiteX215" fmla="*/ 166612 w 2741293"/>
                  <a:gd name="connsiteY215" fmla="*/ 1073779 h 1194780"/>
                  <a:gd name="connsiteX216" fmla="*/ 160416 w 2741293"/>
                  <a:gd name="connsiteY216" fmla="*/ 1073779 h 1194780"/>
                  <a:gd name="connsiteX217" fmla="*/ 141936 w 2741293"/>
                  <a:gd name="connsiteY217" fmla="*/ 1068671 h 1194780"/>
                  <a:gd name="connsiteX218" fmla="*/ 145034 w 2741293"/>
                  <a:gd name="connsiteY218" fmla="*/ 1068671 h 1194780"/>
                  <a:gd name="connsiteX219" fmla="*/ 141946 w 2741293"/>
                  <a:gd name="connsiteY219" fmla="*/ 1071217 h 1194780"/>
                  <a:gd name="connsiteX220" fmla="*/ 141936 w 2741293"/>
                  <a:gd name="connsiteY220" fmla="*/ 1071225 h 1194780"/>
                  <a:gd name="connsiteX221" fmla="*/ 129652 w 2741293"/>
                  <a:gd name="connsiteY221" fmla="*/ 1068671 h 1194780"/>
                  <a:gd name="connsiteX222" fmla="*/ 135847 w 2741293"/>
                  <a:gd name="connsiteY222" fmla="*/ 1068671 h 1194780"/>
                  <a:gd name="connsiteX223" fmla="*/ 135847 w 2741293"/>
                  <a:gd name="connsiteY223" fmla="*/ 1073691 h 1194780"/>
                  <a:gd name="connsiteX224" fmla="*/ 132856 w 2741293"/>
                  <a:gd name="connsiteY224" fmla="*/ 1073691 h 1194780"/>
                  <a:gd name="connsiteX225" fmla="*/ 129652 w 2741293"/>
                  <a:gd name="connsiteY225" fmla="*/ 1073691 h 1194780"/>
                  <a:gd name="connsiteX226" fmla="*/ 160416 w 2741293"/>
                  <a:gd name="connsiteY226" fmla="*/ 1066293 h 1194780"/>
                  <a:gd name="connsiteX227" fmla="*/ 160416 w 2741293"/>
                  <a:gd name="connsiteY227" fmla="*/ 1068759 h 1194780"/>
                  <a:gd name="connsiteX228" fmla="*/ 157425 w 2741293"/>
                  <a:gd name="connsiteY228" fmla="*/ 1068759 h 1194780"/>
                  <a:gd name="connsiteX229" fmla="*/ 148025 w 2741293"/>
                  <a:gd name="connsiteY229" fmla="*/ 1063651 h 1194780"/>
                  <a:gd name="connsiteX230" fmla="*/ 151195 w 2741293"/>
                  <a:gd name="connsiteY230" fmla="*/ 1063651 h 1194780"/>
                  <a:gd name="connsiteX231" fmla="*/ 148025 w 2741293"/>
                  <a:gd name="connsiteY231" fmla="*/ 1066205 h 1194780"/>
                  <a:gd name="connsiteX232" fmla="*/ 135847 w 2741293"/>
                  <a:gd name="connsiteY232" fmla="*/ 1063651 h 1194780"/>
                  <a:gd name="connsiteX233" fmla="*/ 141936 w 2741293"/>
                  <a:gd name="connsiteY233" fmla="*/ 1063651 h 1194780"/>
                  <a:gd name="connsiteX234" fmla="*/ 141936 w 2741293"/>
                  <a:gd name="connsiteY234" fmla="*/ 1068671 h 1194780"/>
                  <a:gd name="connsiteX235" fmla="*/ 135847 w 2741293"/>
                  <a:gd name="connsiteY235" fmla="*/ 1068671 h 1194780"/>
                  <a:gd name="connsiteX236" fmla="*/ 178789 w 2741293"/>
                  <a:gd name="connsiteY236" fmla="*/ 1058631 h 1194780"/>
                  <a:gd name="connsiteX237" fmla="*/ 181887 w 2741293"/>
                  <a:gd name="connsiteY237" fmla="*/ 1058631 h 1194780"/>
                  <a:gd name="connsiteX238" fmla="*/ 184985 w 2741293"/>
                  <a:gd name="connsiteY238" fmla="*/ 1058631 h 1194780"/>
                  <a:gd name="connsiteX239" fmla="*/ 184985 w 2741293"/>
                  <a:gd name="connsiteY239" fmla="*/ 1063651 h 1194780"/>
                  <a:gd name="connsiteX240" fmla="*/ 178789 w 2741293"/>
                  <a:gd name="connsiteY240" fmla="*/ 1063651 h 1194780"/>
                  <a:gd name="connsiteX241" fmla="*/ 141936 w 2741293"/>
                  <a:gd name="connsiteY241" fmla="*/ 1058631 h 1194780"/>
                  <a:gd name="connsiteX242" fmla="*/ 148025 w 2741293"/>
                  <a:gd name="connsiteY242" fmla="*/ 1058631 h 1194780"/>
                  <a:gd name="connsiteX243" fmla="*/ 148025 w 2741293"/>
                  <a:gd name="connsiteY243" fmla="*/ 1063651 h 1194780"/>
                  <a:gd name="connsiteX244" fmla="*/ 141936 w 2741293"/>
                  <a:gd name="connsiteY244" fmla="*/ 1063651 h 1194780"/>
                  <a:gd name="connsiteX245" fmla="*/ 178789 w 2741293"/>
                  <a:gd name="connsiteY245" fmla="*/ 1056107 h 1194780"/>
                  <a:gd name="connsiteX246" fmla="*/ 178789 w 2741293"/>
                  <a:gd name="connsiteY246" fmla="*/ 1058631 h 1194780"/>
                  <a:gd name="connsiteX247" fmla="*/ 175692 w 2741293"/>
                  <a:gd name="connsiteY247" fmla="*/ 1058631 h 1194780"/>
                  <a:gd name="connsiteX248" fmla="*/ 175767 w 2741293"/>
                  <a:gd name="connsiteY248" fmla="*/ 1058569 h 1194780"/>
                  <a:gd name="connsiteX249" fmla="*/ 166398 w 2741293"/>
                  <a:gd name="connsiteY249" fmla="*/ 1053524 h 1194780"/>
                  <a:gd name="connsiteX250" fmla="*/ 169532 w 2741293"/>
                  <a:gd name="connsiteY250" fmla="*/ 1053524 h 1194780"/>
                  <a:gd name="connsiteX251" fmla="*/ 166398 w 2741293"/>
                  <a:gd name="connsiteY251" fmla="*/ 1056078 h 1194780"/>
                  <a:gd name="connsiteX252" fmla="*/ 160309 w 2741293"/>
                  <a:gd name="connsiteY252" fmla="*/ 1048504 h 1194780"/>
                  <a:gd name="connsiteX253" fmla="*/ 166398 w 2741293"/>
                  <a:gd name="connsiteY253" fmla="*/ 1048504 h 1194780"/>
                  <a:gd name="connsiteX254" fmla="*/ 166398 w 2741293"/>
                  <a:gd name="connsiteY254" fmla="*/ 1053524 h 1194780"/>
                  <a:gd name="connsiteX255" fmla="*/ 163407 w 2741293"/>
                  <a:gd name="connsiteY255" fmla="*/ 1053524 h 1194780"/>
                  <a:gd name="connsiteX256" fmla="*/ 160309 w 2741293"/>
                  <a:gd name="connsiteY256" fmla="*/ 1053524 h 1194780"/>
                  <a:gd name="connsiteX257" fmla="*/ 184771 w 2741293"/>
                  <a:gd name="connsiteY257" fmla="*/ 1043484 h 1194780"/>
                  <a:gd name="connsiteX258" fmla="*/ 187869 w 2741293"/>
                  <a:gd name="connsiteY258" fmla="*/ 1043484 h 1194780"/>
                  <a:gd name="connsiteX259" fmla="*/ 184771 w 2741293"/>
                  <a:gd name="connsiteY259" fmla="*/ 1046038 h 1194780"/>
                  <a:gd name="connsiteX260" fmla="*/ 203358 w 2741293"/>
                  <a:gd name="connsiteY260" fmla="*/ 1038553 h 1194780"/>
                  <a:gd name="connsiteX261" fmla="*/ 206349 w 2741293"/>
                  <a:gd name="connsiteY261" fmla="*/ 1038553 h 1194780"/>
                  <a:gd name="connsiteX262" fmla="*/ 209446 w 2741293"/>
                  <a:gd name="connsiteY262" fmla="*/ 1038553 h 1194780"/>
                  <a:gd name="connsiteX263" fmla="*/ 209446 w 2741293"/>
                  <a:gd name="connsiteY263" fmla="*/ 1043572 h 1194780"/>
                  <a:gd name="connsiteX264" fmla="*/ 203358 w 2741293"/>
                  <a:gd name="connsiteY264" fmla="*/ 1043572 h 1194780"/>
                  <a:gd name="connsiteX265" fmla="*/ 203358 w 2741293"/>
                  <a:gd name="connsiteY265" fmla="*/ 1040930 h 1194780"/>
                  <a:gd name="connsiteX266" fmla="*/ 178682 w 2741293"/>
                  <a:gd name="connsiteY266" fmla="*/ 1038377 h 1194780"/>
                  <a:gd name="connsiteX267" fmla="*/ 184771 w 2741293"/>
                  <a:gd name="connsiteY267" fmla="*/ 1038377 h 1194780"/>
                  <a:gd name="connsiteX268" fmla="*/ 184771 w 2741293"/>
                  <a:gd name="connsiteY268" fmla="*/ 1040930 h 1194780"/>
                  <a:gd name="connsiteX269" fmla="*/ 184771 w 2741293"/>
                  <a:gd name="connsiteY269" fmla="*/ 1043484 h 1194780"/>
                  <a:gd name="connsiteX270" fmla="*/ 181887 w 2741293"/>
                  <a:gd name="connsiteY270" fmla="*/ 1043484 h 1194780"/>
                  <a:gd name="connsiteX271" fmla="*/ 178682 w 2741293"/>
                  <a:gd name="connsiteY271" fmla="*/ 1043484 h 1194780"/>
                  <a:gd name="connsiteX272" fmla="*/ 203358 w 2741293"/>
                  <a:gd name="connsiteY272" fmla="*/ 1035969 h 1194780"/>
                  <a:gd name="connsiteX273" fmla="*/ 203358 w 2741293"/>
                  <a:gd name="connsiteY273" fmla="*/ 1038553 h 1194780"/>
                  <a:gd name="connsiteX274" fmla="*/ 200260 w 2741293"/>
                  <a:gd name="connsiteY274" fmla="*/ 1038553 h 1194780"/>
                  <a:gd name="connsiteX275" fmla="*/ 221731 w 2741293"/>
                  <a:gd name="connsiteY275" fmla="*/ 1028425 h 1194780"/>
                  <a:gd name="connsiteX276" fmla="*/ 224722 w 2741293"/>
                  <a:gd name="connsiteY276" fmla="*/ 1028425 h 1194780"/>
                  <a:gd name="connsiteX277" fmla="*/ 227819 w 2741293"/>
                  <a:gd name="connsiteY277" fmla="*/ 1028425 h 1194780"/>
                  <a:gd name="connsiteX278" fmla="*/ 227819 w 2741293"/>
                  <a:gd name="connsiteY278" fmla="*/ 1033445 h 1194780"/>
                  <a:gd name="connsiteX279" fmla="*/ 221731 w 2741293"/>
                  <a:gd name="connsiteY279" fmla="*/ 1033445 h 1194780"/>
                  <a:gd name="connsiteX280" fmla="*/ 221731 w 2741293"/>
                  <a:gd name="connsiteY280" fmla="*/ 1025871 h 1194780"/>
                  <a:gd name="connsiteX281" fmla="*/ 221731 w 2741293"/>
                  <a:gd name="connsiteY281" fmla="*/ 1028425 h 1194780"/>
                  <a:gd name="connsiteX282" fmla="*/ 218633 w 2741293"/>
                  <a:gd name="connsiteY282" fmla="*/ 1028425 h 1194780"/>
                  <a:gd name="connsiteX283" fmla="*/ 221695 w 2741293"/>
                  <a:gd name="connsiteY283" fmla="*/ 1025901 h 1194780"/>
                  <a:gd name="connsiteX284" fmla="*/ 209233 w 2741293"/>
                  <a:gd name="connsiteY284" fmla="*/ 1023229 h 1194780"/>
                  <a:gd name="connsiteX285" fmla="*/ 212437 w 2741293"/>
                  <a:gd name="connsiteY285" fmla="*/ 1023229 h 1194780"/>
                  <a:gd name="connsiteX286" fmla="*/ 209233 w 2741293"/>
                  <a:gd name="connsiteY286" fmla="*/ 1025871 h 1194780"/>
                  <a:gd name="connsiteX287" fmla="*/ 203144 w 2741293"/>
                  <a:gd name="connsiteY287" fmla="*/ 1018210 h 1194780"/>
                  <a:gd name="connsiteX288" fmla="*/ 209233 w 2741293"/>
                  <a:gd name="connsiteY288" fmla="*/ 1018210 h 1194780"/>
                  <a:gd name="connsiteX289" fmla="*/ 209233 w 2741293"/>
                  <a:gd name="connsiteY289" fmla="*/ 1023229 h 1194780"/>
                  <a:gd name="connsiteX290" fmla="*/ 206349 w 2741293"/>
                  <a:gd name="connsiteY290" fmla="*/ 1023229 h 1194780"/>
                  <a:gd name="connsiteX291" fmla="*/ 203144 w 2741293"/>
                  <a:gd name="connsiteY291" fmla="*/ 1023229 h 1194780"/>
                  <a:gd name="connsiteX292" fmla="*/ 264565 w 2741293"/>
                  <a:gd name="connsiteY292" fmla="*/ 1008258 h 1194780"/>
                  <a:gd name="connsiteX293" fmla="*/ 270654 w 2741293"/>
                  <a:gd name="connsiteY293" fmla="*/ 1008258 h 1194780"/>
                  <a:gd name="connsiteX294" fmla="*/ 270654 w 2741293"/>
                  <a:gd name="connsiteY294" fmla="*/ 1013278 h 1194780"/>
                  <a:gd name="connsiteX295" fmla="*/ 264565 w 2741293"/>
                  <a:gd name="connsiteY295" fmla="*/ 1013278 h 1194780"/>
                  <a:gd name="connsiteX296" fmla="*/ 264565 w 2741293"/>
                  <a:gd name="connsiteY296" fmla="*/ 1010724 h 1194780"/>
                  <a:gd name="connsiteX297" fmla="*/ 264565 w 2741293"/>
                  <a:gd name="connsiteY297" fmla="*/ 1005705 h 1194780"/>
                  <a:gd name="connsiteX298" fmla="*/ 264565 w 2741293"/>
                  <a:gd name="connsiteY298" fmla="*/ 1008258 h 1194780"/>
                  <a:gd name="connsiteX299" fmla="*/ 261468 w 2741293"/>
                  <a:gd name="connsiteY299" fmla="*/ 1008258 h 1194780"/>
                  <a:gd name="connsiteX300" fmla="*/ 270654 w 2741293"/>
                  <a:gd name="connsiteY300" fmla="*/ 1003238 h 1194780"/>
                  <a:gd name="connsiteX301" fmla="*/ 276743 w 2741293"/>
                  <a:gd name="connsiteY301" fmla="*/ 1003238 h 1194780"/>
                  <a:gd name="connsiteX302" fmla="*/ 276743 w 2741293"/>
                  <a:gd name="connsiteY302" fmla="*/ 1008258 h 1194780"/>
                  <a:gd name="connsiteX303" fmla="*/ 270654 w 2741293"/>
                  <a:gd name="connsiteY303" fmla="*/ 1008258 h 1194780"/>
                  <a:gd name="connsiteX304" fmla="*/ 270654 w 2741293"/>
                  <a:gd name="connsiteY304" fmla="*/ 1000685 h 1194780"/>
                  <a:gd name="connsiteX305" fmla="*/ 270654 w 2741293"/>
                  <a:gd name="connsiteY305" fmla="*/ 1003238 h 1194780"/>
                  <a:gd name="connsiteX306" fmla="*/ 267557 w 2741293"/>
                  <a:gd name="connsiteY306" fmla="*/ 1003238 h 1194780"/>
                  <a:gd name="connsiteX307" fmla="*/ 276743 w 2741293"/>
                  <a:gd name="connsiteY307" fmla="*/ 998131 h 1194780"/>
                  <a:gd name="connsiteX308" fmla="*/ 282938 w 2741293"/>
                  <a:gd name="connsiteY308" fmla="*/ 998131 h 1194780"/>
                  <a:gd name="connsiteX309" fmla="*/ 282938 w 2741293"/>
                  <a:gd name="connsiteY309" fmla="*/ 1003238 h 1194780"/>
                  <a:gd name="connsiteX310" fmla="*/ 276743 w 2741293"/>
                  <a:gd name="connsiteY310" fmla="*/ 1003238 h 1194780"/>
                  <a:gd name="connsiteX311" fmla="*/ 258263 w 2741293"/>
                  <a:gd name="connsiteY311" fmla="*/ 998131 h 1194780"/>
                  <a:gd name="connsiteX312" fmla="*/ 261361 w 2741293"/>
                  <a:gd name="connsiteY312" fmla="*/ 998131 h 1194780"/>
                  <a:gd name="connsiteX313" fmla="*/ 258263 w 2741293"/>
                  <a:gd name="connsiteY313" fmla="*/ 1000685 h 1194780"/>
                  <a:gd name="connsiteX314" fmla="*/ 276743 w 2741293"/>
                  <a:gd name="connsiteY314" fmla="*/ 995606 h 1194780"/>
                  <a:gd name="connsiteX315" fmla="*/ 276743 w 2741293"/>
                  <a:gd name="connsiteY315" fmla="*/ 998131 h 1194780"/>
                  <a:gd name="connsiteX316" fmla="*/ 273680 w 2741293"/>
                  <a:gd name="connsiteY316" fmla="*/ 998131 h 1194780"/>
                  <a:gd name="connsiteX317" fmla="*/ 275202 w 2741293"/>
                  <a:gd name="connsiteY317" fmla="*/ 996862 h 1194780"/>
                  <a:gd name="connsiteX318" fmla="*/ 282938 w 2741293"/>
                  <a:gd name="connsiteY318" fmla="*/ 993199 h 1194780"/>
                  <a:gd name="connsiteX319" fmla="*/ 289027 w 2741293"/>
                  <a:gd name="connsiteY319" fmla="*/ 993199 h 1194780"/>
                  <a:gd name="connsiteX320" fmla="*/ 289027 w 2741293"/>
                  <a:gd name="connsiteY320" fmla="*/ 998131 h 1194780"/>
                  <a:gd name="connsiteX321" fmla="*/ 282938 w 2741293"/>
                  <a:gd name="connsiteY321" fmla="*/ 998131 h 1194780"/>
                  <a:gd name="connsiteX322" fmla="*/ 264352 w 2741293"/>
                  <a:gd name="connsiteY322" fmla="*/ 993023 h 1194780"/>
                  <a:gd name="connsiteX323" fmla="*/ 267486 w 2741293"/>
                  <a:gd name="connsiteY323" fmla="*/ 993023 h 1194780"/>
                  <a:gd name="connsiteX324" fmla="*/ 264352 w 2741293"/>
                  <a:gd name="connsiteY324" fmla="*/ 995577 h 1194780"/>
                  <a:gd name="connsiteX325" fmla="*/ 252174 w 2741293"/>
                  <a:gd name="connsiteY325" fmla="*/ 993023 h 1194780"/>
                  <a:gd name="connsiteX326" fmla="*/ 258263 w 2741293"/>
                  <a:gd name="connsiteY326" fmla="*/ 993023 h 1194780"/>
                  <a:gd name="connsiteX327" fmla="*/ 258263 w 2741293"/>
                  <a:gd name="connsiteY327" fmla="*/ 998131 h 1194780"/>
                  <a:gd name="connsiteX328" fmla="*/ 252174 w 2741293"/>
                  <a:gd name="connsiteY328" fmla="*/ 998131 h 1194780"/>
                  <a:gd name="connsiteX329" fmla="*/ 282938 w 2741293"/>
                  <a:gd name="connsiteY329" fmla="*/ 990616 h 1194780"/>
                  <a:gd name="connsiteX330" fmla="*/ 282938 w 2741293"/>
                  <a:gd name="connsiteY330" fmla="*/ 993199 h 1194780"/>
                  <a:gd name="connsiteX331" fmla="*/ 279841 w 2741293"/>
                  <a:gd name="connsiteY331" fmla="*/ 993199 h 1194780"/>
                  <a:gd name="connsiteX332" fmla="*/ 289027 w 2741293"/>
                  <a:gd name="connsiteY332" fmla="*/ 988091 h 1194780"/>
                  <a:gd name="connsiteX333" fmla="*/ 292018 w 2741293"/>
                  <a:gd name="connsiteY333" fmla="*/ 988091 h 1194780"/>
                  <a:gd name="connsiteX334" fmla="*/ 295116 w 2741293"/>
                  <a:gd name="connsiteY334" fmla="*/ 988091 h 1194780"/>
                  <a:gd name="connsiteX335" fmla="*/ 295116 w 2741293"/>
                  <a:gd name="connsiteY335" fmla="*/ 993199 h 1194780"/>
                  <a:gd name="connsiteX336" fmla="*/ 289027 w 2741293"/>
                  <a:gd name="connsiteY336" fmla="*/ 993199 h 1194780"/>
                  <a:gd name="connsiteX337" fmla="*/ 270547 w 2741293"/>
                  <a:gd name="connsiteY337" fmla="*/ 988003 h 1194780"/>
                  <a:gd name="connsiteX338" fmla="*/ 273645 w 2741293"/>
                  <a:gd name="connsiteY338" fmla="*/ 988003 h 1194780"/>
                  <a:gd name="connsiteX339" fmla="*/ 270547 w 2741293"/>
                  <a:gd name="connsiteY339" fmla="*/ 990528 h 1194780"/>
                  <a:gd name="connsiteX340" fmla="*/ 258263 w 2741293"/>
                  <a:gd name="connsiteY340" fmla="*/ 988003 h 1194780"/>
                  <a:gd name="connsiteX341" fmla="*/ 264352 w 2741293"/>
                  <a:gd name="connsiteY341" fmla="*/ 988003 h 1194780"/>
                  <a:gd name="connsiteX342" fmla="*/ 264352 w 2741293"/>
                  <a:gd name="connsiteY342" fmla="*/ 993023 h 1194780"/>
                  <a:gd name="connsiteX343" fmla="*/ 258263 w 2741293"/>
                  <a:gd name="connsiteY343" fmla="*/ 993023 h 1194780"/>
                  <a:gd name="connsiteX344" fmla="*/ 289027 w 2741293"/>
                  <a:gd name="connsiteY344" fmla="*/ 985537 h 1194780"/>
                  <a:gd name="connsiteX345" fmla="*/ 289027 w 2741293"/>
                  <a:gd name="connsiteY345" fmla="*/ 988091 h 1194780"/>
                  <a:gd name="connsiteX346" fmla="*/ 285965 w 2741293"/>
                  <a:gd name="connsiteY346" fmla="*/ 988091 h 1194780"/>
                  <a:gd name="connsiteX347" fmla="*/ 276743 w 2741293"/>
                  <a:gd name="connsiteY347" fmla="*/ 982984 h 1194780"/>
                  <a:gd name="connsiteX348" fmla="*/ 279804 w 2741293"/>
                  <a:gd name="connsiteY348" fmla="*/ 982984 h 1194780"/>
                  <a:gd name="connsiteX349" fmla="*/ 278238 w 2741293"/>
                  <a:gd name="connsiteY349" fmla="*/ 984290 h 1194780"/>
                  <a:gd name="connsiteX350" fmla="*/ 276743 w 2741293"/>
                  <a:gd name="connsiteY350" fmla="*/ 985509 h 1194780"/>
                  <a:gd name="connsiteX351" fmla="*/ 264352 w 2741293"/>
                  <a:gd name="connsiteY351" fmla="*/ 982984 h 1194780"/>
                  <a:gd name="connsiteX352" fmla="*/ 270547 w 2741293"/>
                  <a:gd name="connsiteY352" fmla="*/ 982984 h 1194780"/>
                  <a:gd name="connsiteX353" fmla="*/ 270547 w 2741293"/>
                  <a:gd name="connsiteY353" fmla="*/ 988003 h 1194780"/>
                  <a:gd name="connsiteX354" fmla="*/ 264352 w 2741293"/>
                  <a:gd name="connsiteY354" fmla="*/ 988003 h 1194780"/>
                  <a:gd name="connsiteX355" fmla="*/ 307400 w 2741293"/>
                  <a:gd name="connsiteY355" fmla="*/ 978052 h 1194780"/>
                  <a:gd name="connsiteX356" fmla="*/ 313489 w 2741293"/>
                  <a:gd name="connsiteY356" fmla="*/ 978052 h 1194780"/>
                  <a:gd name="connsiteX357" fmla="*/ 313489 w 2741293"/>
                  <a:gd name="connsiteY357" fmla="*/ 983072 h 1194780"/>
                  <a:gd name="connsiteX358" fmla="*/ 307400 w 2741293"/>
                  <a:gd name="connsiteY358" fmla="*/ 983072 h 1194780"/>
                  <a:gd name="connsiteX359" fmla="*/ 270547 w 2741293"/>
                  <a:gd name="connsiteY359" fmla="*/ 977876 h 1194780"/>
                  <a:gd name="connsiteX360" fmla="*/ 276743 w 2741293"/>
                  <a:gd name="connsiteY360" fmla="*/ 977876 h 1194780"/>
                  <a:gd name="connsiteX361" fmla="*/ 276743 w 2741293"/>
                  <a:gd name="connsiteY361" fmla="*/ 982984 h 1194780"/>
                  <a:gd name="connsiteX362" fmla="*/ 270547 w 2741293"/>
                  <a:gd name="connsiteY362" fmla="*/ 982984 h 1194780"/>
                  <a:gd name="connsiteX363" fmla="*/ 307400 w 2741293"/>
                  <a:gd name="connsiteY363" fmla="*/ 975498 h 1194780"/>
                  <a:gd name="connsiteX364" fmla="*/ 307400 w 2741293"/>
                  <a:gd name="connsiteY364" fmla="*/ 978052 h 1194780"/>
                  <a:gd name="connsiteX365" fmla="*/ 304302 w 2741293"/>
                  <a:gd name="connsiteY365" fmla="*/ 978052 h 1194780"/>
                  <a:gd name="connsiteX366" fmla="*/ 313489 w 2741293"/>
                  <a:gd name="connsiteY366" fmla="*/ 973032 h 1194780"/>
                  <a:gd name="connsiteX367" fmla="*/ 319578 w 2741293"/>
                  <a:gd name="connsiteY367" fmla="*/ 973032 h 1194780"/>
                  <a:gd name="connsiteX368" fmla="*/ 319578 w 2741293"/>
                  <a:gd name="connsiteY368" fmla="*/ 978052 h 1194780"/>
                  <a:gd name="connsiteX369" fmla="*/ 313489 w 2741293"/>
                  <a:gd name="connsiteY369" fmla="*/ 978052 h 1194780"/>
                  <a:gd name="connsiteX370" fmla="*/ 295116 w 2741293"/>
                  <a:gd name="connsiteY370" fmla="*/ 972856 h 1194780"/>
                  <a:gd name="connsiteX371" fmla="*/ 298214 w 2741293"/>
                  <a:gd name="connsiteY371" fmla="*/ 972856 h 1194780"/>
                  <a:gd name="connsiteX372" fmla="*/ 295116 w 2741293"/>
                  <a:gd name="connsiteY372" fmla="*/ 975381 h 1194780"/>
                  <a:gd name="connsiteX373" fmla="*/ 313489 w 2741293"/>
                  <a:gd name="connsiteY373" fmla="*/ 970448 h 1194780"/>
                  <a:gd name="connsiteX374" fmla="*/ 313489 w 2741293"/>
                  <a:gd name="connsiteY374" fmla="*/ 973032 h 1194780"/>
                  <a:gd name="connsiteX375" fmla="*/ 310391 w 2741293"/>
                  <a:gd name="connsiteY375" fmla="*/ 973032 h 1194780"/>
                  <a:gd name="connsiteX376" fmla="*/ 319578 w 2741293"/>
                  <a:gd name="connsiteY376" fmla="*/ 967924 h 1194780"/>
                  <a:gd name="connsiteX377" fmla="*/ 325773 w 2741293"/>
                  <a:gd name="connsiteY377" fmla="*/ 967924 h 1194780"/>
                  <a:gd name="connsiteX378" fmla="*/ 325773 w 2741293"/>
                  <a:gd name="connsiteY378" fmla="*/ 973032 h 1194780"/>
                  <a:gd name="connsiteX379" fmla="*/ 319578 w 2741293"/>
                  <a:gd name="connsiteY379" fmla="*/ 973032 h 1194780"/>
                  <a:gd name="connsiteX380" fmla="*/ 301205 w 2741293"/>
                  <a:gd name="connsiteY380" fmla="*/ 967836 h 1194780"/>
                  <a:gd name="connsiteX381" fmla="*/ 304267 w 2741293"/>
                  <a:gd name="connsiteY381" fmla="*/ 967836 h 1194780"/>
                  <a:gd name="connsiteX382" fmla="*/ 301205 w 2741293"/>
                  <a:gd name="connsiteY382" fmla="*/ 970390 h 1194780"/>
                  <a:gd name="connsiteX383" fmla="*/ 288920 w 2741293"/>
                  <a:gd name="connsiteY383" fmla="*/ 967836 h 1194780"/>
                  <a:gd name="connsiteX384" fmla="*/ 295116 w 2741293"/>
                  <a:gd name="connsiteY384" fmla="*/ 967836 h 1194780"/>
                  <a:gd name="connsiteX385" fmla="*/ 295116 w 2741293"/>
                  <a:gd name="connsiteY385" fmla="*/ 972856 h 1194780"/>
                  <a:gd name="connsiteX386" fmla="*/ 292018 w 2741293"/>
                  <a:gd name="connsiteY386" fmla="*/ 972856 h 1194780"/>
                  <a:gd name="connsiteX387" fmla="*/ 288920 w 2741293"/>
                  <a:gd name="connsiteY387" fmla="*/ 972856 h 1194780"/>
                  <a:gd name="connsiteX388" fmla="*/ 319578 w 2741293"/>
                  <a:gd name="connsiteY388" fmla="*/ 965458 h 1194780"/>
                  <a:gd name="connsiteX389" fmla="*/ 319578 w 2741293"/>
                  <a:gd name="connsiteY389" fmla="*/ 967924 h 1194780"/>
                  <a:gd name="connsiteX390" fmla="*/ 316587 w 2741293"/>
                  <a:gd name="connsiteY390" fmla="*/ 967924 h 1194780"/>
                  <a:gd name="connsiteX391" fmla="*/ 325773 w 2741293"/>
                  <a:gd name="connsiteY391" fmla="*/ 962905 h 1194780"/>
                  <a:gd name="connsiteX392" fmla="*/ 328764 w 2741293"/>
                  <a:gd name="connsiteY392" fmla="*/ 962905 h 1194780"/>
                  <a:gd name="connsiteX393" fmla="*/ 331862 w 2741293"/>
                  <a:gd name="connsiteY393" fmla="*/ 962905 h 1194780"/>
                  <a:gd name="connsiteX394" fmla="*/ 331862 w 2741293"/>
                  <a:gd name="connsiteY394" fmla="*/ 967924 h 1194780"/>
                  <a:gd name="connsiteX395" fmla="*/ 325773 w 2741293"/>
                  <a:gd name="connsiteY395" fmla="*/ 967924 h 1194780"/>
                  <a:gd name="connsiteX396" fmla="*/ 307293 w 2741293"/>
                  <a:gd name="connsiteY396" fmla="*/ 962728 h 1194780"/>
                  <a:gd name="connsiteX397" fmla="*/ 310391 w 2741293"/>
                  <a:gd name="connsiteY397" fmla="*/ 962728 h 1194780"/>
                  <a:gd name="connsiteX398" fmla="*/ 307293 w 2741293"/>
                  <a:gd name="connsiteY398" fmla="*/ 965312 h 1194780"/>
                  <a:gd name="connsiteX399" fmla="*/ 295116 w 2741293"/>
                  <a:gd name="connsiteY399" fmla="*/ 962728 h 1194780"/>
                  <a:gd name="connsiteX400" fmla="*/ 301205 w 2741293"/>
                  <a:gd name="connsiteY400" fmla="*/ 962728 h 1194780"/>
                  <a:gd name="connsiteX401" fmla="*/ 301205 w 2741293"/>
                  <a:gd name="connsiteY401" fmla="*/ 967836 h 1194780"/>
                  <a:gd name="connsiteX402" fmla="*/ 295116 w 2741293"/>
                  <a:gd name="connsiteY402" fmla="*/ 967836 h 1194780"/>
                  <a:gd name="connsiteX403" fmla="*/ 325773 w 2741293"/>
                  <a:gd name="connsiteY403" fmla="*/ 960351 h 1194780"/>
                  <a:gd name="connsiteX404" fmla="*/ 325773 w 2741293"/>
                  <a:gd name="connsiteY404" fmla="*/ 962905 h 1194780"/>
                  <a:gd name="connsiteX405" fmla="*/ 322675 w 2741293"/>
                  <a:gd name="connsiteY405" fmla="*/ 962905 h 1194780"/>
                  <a:gd name="connsiteX406" fmla="*/ 313489 w 2741293"/>
                  <a:gd name="connsiteY406" fmla="*/ 957709 h 1194780"/>
                  <a:gd name="connsiteX407" fmla="*/ 316587 w 2741293"/>
                  <a:gd name="connsiteY407" fmla="*/ 957709 h 1194780"/>
                  <a:gd name="connsiteX408" fmla="*/ 313489 w 2741293"/>
                  <a:gd name="connsiteY408" fmla="*/ 960263 h 1194780"/>
                  <a:gd name="connsiteX409" fmla="*/ 301205 w 2741293"/>
                  <a:gd name="connsiteY409" fmla="*/ 957709 h 1194780"/>
                  <a:gd name="connsiteX410" fmla="*/ 307293 w 2741293"/>
                  <a:gd name="connsiteY410" fmla="*/ 957709 h 1194780"/>
                  <a:gd name="connsiteX411" fmla="*/ 307293 w 2741293"/>
                  <a:gd name="connsiteY411" fmla="*/ 962728 h 1194780"/>
                  <a:gd name="connsiteX412" fmla="*/ 301205 w 2741293"/>
                  <a:gd name="connsiteY412" fmla="*/ 962728 h 1194780"/>
                  <a:gd name="connsiteX413" fmla="*/ 307293 w 2741293"/>
                  <a:gd name="connsiteY413" fmla="*/ 952777 h 1194780"/>
                  <a:gd name="connsiteX414" fmla="*/ 313489 w 2741293"/>
                  <a:gd name="connsiteY414" fmla="*/ 952777 h 1194780"/>
                  <a:gd name="connsiteX415" fmla="*/ 313489 w 2741293"/>
                  <a:gd name="connsiteY415" fmla="*/ 957709 h 1194780"/>
                  <a:gd name="connsiteX416" fmla="*/ 307293 w 2741293"/>
                  <a:gd name="connsiteY416" fmla="*/ 957709 h 1194780"/>
                  <a:gd name="connsiteX417" fmla="*/ 344146 w 2741293"/>
                  <a:gd name="connsiteY417" fmla="*/ 947757 h 1194780"/>
                  <a:gd name="connsiteX418" fmla="*/ 347137 w 2741293"/>
                  <a:gd name="connsiteY418" fmla="*/ 947757 h 1194780"/>
                  <a:gd name="connsiteX419" fmla="*/ 350235 w 2741293"/>
                  <a:gd name="connsiteY419" fmla="*/ 947757 h 1194780"/>
                  <a:gd name="connsiteX420" fmla="*/ 350235 w 2741293"/>
                  <a:gd name="connsiteY420" fmla="*/ 952777 h 1194780"/>
                  <a:gd name="connsiteX421" fmla="*/ 344146 w 2741293"/>
                  <a:gd name="connsiteY421" fmla="*/ 952777 h 1194780"/>
                  <a:gd name="connsiteX422" fmla="*/ 344146 w 2741293"/>
                  <a:gd name="connsiteY422" fmla="*/ 950223 h 1194780"/>
                  <a:gd name="connsiteX423" fmla="*/ 344146 w 2741293"/>
                  <a:gd name="connsiteY423" fmla="*/ 945204 h 1194780"/>
                  <a:gd name="connsiteX424" fmla="*/ 344146 w 2741293"/>
                  <a:gd name="connsiteY424" fmla="*/ 947757 h 1194780"/>
                  <a:gd name="connsiteX425" fmla="*/ 341049 w 2741293"/>
                  <a:gd name="connsiteY425" fmla="*/ 947757 h 1194780"/>
                  <a:gd name="connsiteX426" fmla="*/ 344129 w 2741293"/>
                  <a:gd name="connsiteY426" fmla="*/ 945218 h 1194780"/>
                  <a:gd name="connsiteX427" fmla="*/ 362519 w 2741293"/>
                  <a:gd name="connsiteY427" fmla="*/ 937630 h 1194780"/>
                  <a:gd name="connsiteX428" fmla="*/ 365510 w 2741293"/>
                  <a:gd name="connsiteY428" fmla="*/ 937630 h 1194780"/>
                  <a:gd name="connsiteX429" fmla="*/ 368608 w 2741293"/>
                  <a:gd name="connsiteY429" fmla="*/ 937630 h 1194780"/>
                  <a:gd name="connsiteX430" fmla="*/ 368608 w 2741293"/>
                  <a:gd name="connsiteY430" fmla="*/ 942738 h 1194780"/>
                  <a:gd name="connsiteX431" fmla="*/ 362519 w 2741293"/>
                  <a:gd name="connsiteY431" fmla="*/ 942738 h 1194780"/>
                  <a:gd name="connsiteX432" fmla="*/ 362519 w 2741293"/>
                  <a:gd name="connsiteY432" fmla="*/ 935077 h 1194780"/>
                  <a:gd name="connsiteX433" fmla="*/ 362519 w 2741293"/>
                  <a:gd name="connsiteY433" fmla="*/ 937630 h 1194780"/>
                  <a:gd name="connsiteX434" fmla="*/ 359422 w 2741293"/>
                  <a:gd name="connsiteY434" fmla="*/ 937630 h 1194780"/>
                  <a:gd name="connsiteX435" fmla="*/ 350128 w 2741293"/>
                  <a:gd name="connsiteY435" fmla="*/ 932522 h 1194780"/>
                  <a:gd name="connsiteX436" fmla="*/ 353226 w 2741293"/>
                  <a:gd name="connsiteY436" fmla="*/ 932522 h 1194780"/>
                  <a:gd name="connsiteX437" fmla="*/ 351687 w 2741293"/>
                  <a:gd name="connsiteY437" fmla="*/ 933806 h 1194780"/>
                  <a:gd name="connsiteX438" fmla="*/ 350128 w 2741293"/>
                  <a:gd name="connsiteY438" fmla="*/ 935076 h 1194780"/>
                  <a:gd name="connsiteX439" fmla="*/ 344039 w 2741293"/>
                  <a:gd name="connsiteY439" fmla="*/ 927502 h 1194780"/>
                  <a:gd name="connsiteX440" fmla="*/ 350128 w 2741293"/>
                  <a:gd name="connsiteY440" fmla="*/ 927502 h 1194780"/>
                  <a:gd name="connsiteX441" fmla="*/ 350128 w 2741293"/>
                  <a:gd name="connsiteY441" fmla="*/ 932522 h 1194780"/>
                  <a:gd name="connsiteX442" fmla="*/ 347137 w 2741293"/>
                  <a:gd name="connsiteY442" fmla="*/ 932522 h 1194780"/>
                  <a:gd name="connsiteX443" fmla="*/ 344039 w 2741293"/>
                  <a:gd name="connsiteY443" fmla="*/ 932522 h 1194780"/>
                  <a:gd name="connsiteX444" fmla="*/ 399265 w 2741293"/>
                  <a:gd name="connsiteY444" fmla="*/ 922571 h 1194780"/>
                  <a:gd name="connsiteX445" fmla="*/ 405354 w 2741293"/>
                  <a:gd name="connsiteY445" fmla="*/ 922571 h 1194780"/>
                  <a:gd name="connsiteX446" fmla="*/ 405354 w 2741293"/>
                  <a:gd name="connsiteY446" fmla="*/ 927679 h 1194780"/>
                  <a:gd name="connsiteX447" fmla="*/ 399265 w 2741293"/>
                  <a:gd name="connsiteY447" fmla="*/ 927679 h 1194780"/>
                  <a:gd name="connsiteX448" fmla="*/ 399265 w 2741293"/>
                  <a:gd name="connsiteY448" fmla="*/ 920017 h 1194780"/>
                  <a:gd name="connsiteX449" fmla="*/ 399265 w 2741293"/>
                  <a:gd name="connsiteY449" fmla="*/ 922571 h 1194780"/>
                  <a:gd name="connsiteX450" fmla="*/ 396167 w 2741293"/>
                  <a:gd name="connsiteY450" fmla="*/ 922571 h 1194780"/>
                  <a:gd name="connsiteX451" fmla="*/ 405354 w 2741293"/>
                  <a:gd name="connsiteY451" fmla="*/ 917551 h 1194780"/>
                  <a:gd name="connsiteX452" fmla="*/ 408345 w 2741293"/>
                  <a:gd name="connsiteY452" fmla="*/ 917551 h 1194780"/>
                  <a:gd name="connsiteX453" fmla="*/ 411550 w 2741293"/>
                  <a:gd name="connsiteY453" fmla="*/ 917551 h 1194780"/>
                  <a:gd name="connsiteX454" fmla="*/ 411550 w 2741293"/>
                  <a:gd name="connsiteY454" fmla="*/ 922571 h 1194780"/>
                  <a:gd name="connsiteX455" fmla="*/ 405354 w 2741293"/>
                  <a:gd name="connsiteY455" fmla="*/ 922571 h 1194780"/>
                  <a:gd name="connsiteX456" fmla="*/ 386874 w 2741293"/>
                  <a:gd name="connsiteY456" fmla="*/ 917375 h 1194780"/>
                  <a:gd name="connsiteX457" fmla="*/ 389972 w 2741293"/>
                  <a:gd name="connsiteY457" fmla="*/ 917375 h 1194780"/>
                  <a:gd name="connsiteX458" fmla="*/ 386874 w 2741293"/>
                  <a:gd name="connsiteY458" fmla="*/ 919959 h 1194780"/>
                  <a:gd name="connsiteX459" fmla="*/ 405354 w 2741293"/>
                  <a:gd name="connsiteY459" fmla="*/ 915027 h 1194780"/>
                  <a:gd name="connsiteX460" fmla="*/ 405354 w 2741293"/>
                  <a:gd name="connsiteY460" fmla="*/ 917551 h 1194780"/>
                  <a:gd name="connsiteX461" fmla="*/ 402256 w 2741293"/>
                  <a:gd name="connsiteY461" fmla="*/ 917551 h 1194780"/>
                  <a:gd name="connsiteX462" fmla="*/ 393070 w 2741293"/>
                  <a:gd name="connsiteY462" fmla="*/ 912355 h 1194780"/>
                  <a:gd name="connsiteX463" fmla="*/ 396167 w 2741293"/>
                  <a:gd name="connsiteY463" fmla="*/ 912355 h 1194780"/>
                  <a:gd name="connsiteX464" fmla="*/ 393070 w 2741293"/>
                  <a:gd name="connsiteY464" fmla="*/ 914909 h 1194780"/>
                  <a:gd name="connsiteX465" fmla="*/ 380786 w 2741293"/>
                  <a:gd name="connsiteY465" fmla="*/ 912355 h 1194780"/>
                  <a:gd name="connsiteX466" fmla="*/ 386874 w 2741293"/>
                  <a:gd name="connsiteY466" fmla="*/ 912355 h 1194780"/>
                  <a:gd name="connsiteX467" fmla="*/ 386874 w 2741293"/>
                  <a:gd name="connsiteY467" fmla="*/ 917375 h 1194780"/>
                  <a:gd name="connsiteX468" fmla="*/ 383883 w 2741293"/>
                  <a:gd name="connsiteY468" fmla="*/ 917375 h 1194780"/>
                  <a:gd name="connsiteX469" fmla="*/ 380786 w 2741293"/>
                  <a:gd name="connsiteY469" fmla="*/ 917375 h 1194780"/>
                  <a:gd name="connsiteX470" fmla="*/ 386874 w 2741293"/>
                  <a:gd name="connsiteY470" fmla="*/ 907335 h 1194780"/>
                  <a:gd name="connsiteX471" fmla="*/ 393070 w 2741293"/>
                  <a:gd name="connsiteY471" fmla="*/ 907335 h 1194780"/>
                  <a:gd name="connsiteX472" fmla="*/ 393070 w 2741293"/>
                  <a:gd name="connsiteY472" fmla="*/ 912355 h 1194780"/>
                  <a:gd name="connsiteX473" fmla="*/ 386874 w 2741293"/>
                  <a:gd name="connsiteY473" fmla="*/ 912355 h 1194780"/>
                  <a:gd name="connsiteX474" fmla="*/ 448296 w 2741293"/>
                  <a:gd name="connsiteY474" fmla="*/ 897384 h 1194780"/>
                  <a:gd name="connsiteX475" fmla="*/ 451180 w 2741293"/>
                  <a:gd name="connsiteY475" fmla="*/ 897384 h 1194780"/>
                  <a:gd name="connsiteX476" fmla="*/ 454384 w 2741293"/>
                  <a:gd name="connsiteY476" fmla="*/ 897384 h 1194780"/>
                  <a:gd name="connsiteX477" fmla="*/ 454384 w 2741293"/>
                  <a:gd name="connsiteY477" fmla="*/ 902404 h 1194780"/>
                  <a:gd name="connsiteX478" fmla="*/ 448296 w 2741293"/>
                  <a:gd name="connsiteY478" fmla="*/ 902404 h 1194780"/>
                  <a:gd name="connsiteX479" fmla="*/ 448296 w 2741293"/>
                  <a:gd name="connsiteY479" fmla="*/ 894830 h 1194780"/>
                  <a:gd name="connsiteX480" fmla="*/ 448296 w 2741293"/>
                  <a:gd name="connsiteY480" fmla="*/ 897384 h 1194780"/>
                  <a:gd name="connsiteX481" fmla="*/ 445162 w 2741293"/>
                  <a:gd name="connsiteY481" fmla="*/ 897384 h 1194780"/>
                  <a:gd name="connsiteX482" fmla="*/ 435905 w 2741293"/>
                  <a:gd name="connsiteY482" fmla="*/ 892188 h 1194780"/>
                  <a:gd name="connsiteX483" fmla="*/ 439002 w 2741293"/>
                  <a:gd name="connsiteY483" fmla="*/ 892188 h 1194780"/>
                  <a:gd name="connsiteX484" fmla="*/ 435905 w 2741293"/>
                  <a:gd name="connsiteY484" fmla="*/ 894742 h 1194780"/>
                  <a:gd name="connsiteX485" fmla="*/ 429709 w 2741293"/>
                  <a:gd name="connsiteY485" fmla="*/ 887169 h 1194780"/>
                  <a:gd name="connsiteX486" fmla="*/ 435905 w 2741293"/>
                  <a:gd name="connsiteY486" fmla="*/ 887169 h 1194780"/>
                  <a:gd name="connsiteX487" fmla="*/ 435905 w 2741293"/>
                  <a:gd name="connsiteY487" fmla="*/ 892188 h 1194780"/>
                  <a:gd name="connsiteX488" fmla="*/ 432807 w 2741293"/>
                  <a:gd name="connsiteY488" fmla="*/ 892188 h 1194780"/>
                  <a:gd name="connsiteX489" fmla="*/ 429709 w 2741293"/>
                  <a:gd name="connsiteY489" fmla="*/ 892188 h 1194780"/>
                  <a:gd name="connsiteX490" fmla="*/ 454278 w 2741293"/>
                  <a:gd name="connsiteY490" fmla="*/ 882149 h 1194780"/>
                  <a:gd name="connsiteX491" fmla="*/ 457375 w 2741293"/>
                  <a:gd name="connsiteY491" fmla="*/ 882149 h 1194780"/>
                  <a:gd name="connsiteX492" fmla="*/ 454278 w 2741293"/>
                  <a:gd name="connsiteY492" fmla="*/ 884673 h 1194780"/>
                  <a:gd name="connsiteX493" fmla="*/ 472758 w 2741293"/>
                  <a:gd name="connsiteY493" fmla="*/ 877217 h 1194780"/>
                  <a:gd name="connsiteX494" fmla="*/ 478846 w 2741293"/>
                  <a:gd name="connsiteY494" fmla="*/ 877217 h 1194780"/>
                  <a:gd name="connsiteX495" fmla="*/ 478846 w 2741293"/>
                  <a:gd name="connsiteY495" fmla="*/ 882237 h 1194780"/>
                  <a:gd name="connsiteX496" fmla="*/ 472758 w 2741293"/>
                  <a:gd name="connsiteY496" fmla="*/ 882237 h 1194780"/>
                  <a:gd name="connsiteX497" fmla="*/ 472758 w 2741293"/>
                  <a:gd name="connsiteY497" fmla="*/ 879683 h 1194780"/>
                  <a:gd name="connsiteX498" fmla="*/ 448082 w 2741293"/>
                  <a:gd name="connsiteY498" fmla="*/ 877129 h 1194780"/>
                  <a:gd name="connsiteX499" fmla="*/ 454278 w 2741293"/>
                  <a:gd name="connsiteY499" fmla="*/ 877129 h 1194780"/>
                  <a:gd name="connsiteX500" fmla="*/ 454278 w 2741293"/>
                  <a:gd name="connsiteY500" fmla="*/ 879683 h 1194780"/>
                  <a:gd name="connsiteX501" fmla="*/ 454278 w 2741293"/>
                  <a:gd name="connsiteY501" fmla="*/ 882149 h 1194780"/>
                  <a:gd name="connsiteX502" fmla="*/ 451180 w 2741293"/>
                  <a:gd name="connsiteY502" fmla="*/ 882149 h 1194780"/>
                  <a:gd name="connsiteX503" fmla="*/ 448082 w 2741293"/>
                  <a:gd name="connsiteY503" fmla="*/ 882149 h 1194780"/>
                  <a:gd name="connsiteX504" fmla="*/ 472758 w 2741293"/>
                  <a:gd name="connsiteY504" fmla="*/ 874575 h 1194780"/>
                  <a:gd name="connsiteX505" fmla="*/ 472758 w 2741293"/>
                  <a:gd name="connsiteY505" fmla="*/ 877217 h 1194780"/>
                  <a:gd name="connsiteX506" fmla="*/ 469553 w 2741293"/>
                  <a:gd name="connsiteY506" fmla="*/ 877217 h 1194780"/>
                  <a:gd name="connsiteX507" fmla="*/ 478846 w 2741293"/>
                  <a:gd name="connsiteY507" fmla="*/ 872198 h 1194780"/>
                  <a:gd name="connsiteX508" fmla="*/ 481837 w 2741293"/>
                  <a:gd name="connsiteY508" fmla="*/ 872198 h 1194780"/>
                  <a:gd name="connsiteX509" fmla="*/ 485042 w 2741293"/>
                  <a:gd name="connsiteY509" fmla="*/ 872198 h 1194780"/>
                  <a:gd name="connsiteX510" fmla="*/ 485042 w 2741293"/>
                  <a:gd name="connsiteY510" fmla="*/ 877217 h 1194780"/>
                  <a:gd name="connsiteX511" fmla="*/ 478846 w 2741293"/>
                  <a:gd name="connsiteY511" fmla="*/ 877217 h 1194780"/>
                  <a:gd name="connsiteX512" fmla="*/ 478846 w 2741293"/>
                  <a:gd name="connsiteY512" fmla="*/ 869644 h 1194780"/>
                  <a:gd name="connsiteX513" fmla="*/ 478846 w 2741293"/>
                  <a:gd name="connsiteY513" fmla="*/ 872198 h 1194780"/>
                  <a:gd name="connsiteX514" fmla="*/ 475748 w 2741293"/>
                  <a:gd name="connsiteY514" fmla="*/ 872198 h 1194780"/>
                  <a:gd name="connsiteX515" fmla="*/ 466455 w 2741293"/>
                  <a:gd name="connsiteY515" fmla="*/ 867002 h 1194780"/>
                  <a:gd name="connsiteX516" fmla="*/ 469553 w 2741293"/>
                  <a:gd name="connsiteY516" fmla="*/ 867002 h 1194780"/>
                  <a:gd name="connsiteX517" fmla="*/ 466455 w 2741293"/>
                  <a:gd name="connsiteY517" fmla="*/ 869556 h 1194780"/>
                  <a:gd name="connsiteX518" fmla="*/ 460366 w 2741293"/>
                  <a:gd name="connsiteY518" fmla="*/ 861982 h 1194780"/>
                  <a:gd name="connsiteX519" fmla="*/ 466455 w 2741293"/>
                  <a:gd name="connsiteY519" fmla="*/ 861982 h 1194780"/>
                  <a:gd name="connsiteX520" fmla="*/ 466455 w 2741293"/>
                  <a:gd name="connsiteY520" fmla="*/ 867002 h 1194780"/>
                  <a:gd name="connsiteX521" fmla="*/ 460366 w 2741293"/>
                  <a:gd name="connsiteY521" fmla="*/ 867002 h 1194780"/>
                  <a:gd name="connsiteX522" fmla="*/ 546250 w 2741293"/>
                  <a:gd name="connsiteY522" fmla="*/ 841903 h 1194780"/>
                  <a:gd name="connsiteX523" fmla="*/ 552338 w 2741293"/>
                  <a:gd name="connsiteY523" fmla="*/ 841903 h 1194780"/>
                  <a:gd name="connsiteX524" fmla="*/ 552338 w 2741293"/>
                  <a:gd name="connsiteY524" fmla="*/ 846923 h 1194780"/>
                  <a:gd name="connsiteX525" fmla="*/ 546250 w 2741293"/>
                  <a:gd name="connsiteY525" fmla="*/ 846923 h 1194780"/>
                  <a:gd name="connsiteX526" fmla="*/ 546250 w 2741293"/>
                  <a:gd name="connsiteY526" fmla="*/ 839349 h 1194780"/>
                  <a:gd name="connsiteX527" fmla="*/ 546250 w 2741293"/>
                  <a:gd name="connsiteY527" fmla="*/ 841903 h 1194780"/>
                  <a:gd name="connsiteX528" fmla="*/ 543152 w 2741293"/>
                  <a:gd name="connsiteY528" fmla="*/ 841903 h 1194780"/>
                  <a:gd name="connsiteX529" fmla="*/ 533859 w 2741293"/>
                  <a:gd name="connsiteY529" fmla="*/ 836795 h 1194780"/>
                  <a:gd name="connsiteX530" fmla="*/ 536993 w 2741293"/>
                  <a:gd name="connsiteY530" fmla="*/ 836795 h 1194780"/>
                  <a:gd name="connsiteX531" fmla="*/ 533859 w 2741293"/>
                  <a:gd name="connsiteY531" fmla="*/ 839349 h 1194780"/>
                  <a:gd name="connsiteX532" fmla="*/ 539947 w 2741293"/>
                  <a:gd name="connsiteY532" fmla="*/ 831776 h 1194780"/>
                  <a:gd name="connsiteX533" fmla="*/ 543044 w 2741293"/>
                  <a:gd name="connsiteY533" fmla="*/ 831776 h 1194780"/>
                  <a:gd name="connsiteX534" fmla="*/ 539947 w 2741293"/>
                  <a:gd name="connsiteY534" fmla="*/ 834329 h 1194780"/>
                  <a:gd name="connsiteX535" fmla="*/ 527663 w 2741293"/>
                  <a:gd name="connsiteY535" fmla="*/ 831776 h 1194780"/>
                  <a:gd name="connsiteX536" fmla="*/ 533859 w 2741293"/>
                  <a:gd name="connsiteY536" fmla="*/ 831776 h 1194780"/>
                  <a:gd name="connsiteX537" fmla="*/ 533859 w 2741293"/>
                  <a:gd name="connsiteY537" fmla="*/ 836795 h 1194780"/>
                  <a:gd name="connsiteX538" fmla="*/ 530867 w 2741293"/>
                  <a:gd name="connsiteY538" fmla="*/ 836795 h 1194780"/>
                  <a:gd name="connsiteX539" fmla="*/ 527663 w 2741293"/>
                  <a:gd name="connsiteY539" fmla="*/ 836795 h 1194780"/>
                  <a:gd name="connsiteX540" fmla="*/ 533859 w 2741293"/>
                  <a:gd name="connsiteY540" fmla="*/ 826668 h 1194780"/>
                  <a:gd name="connsiteX541" fmla="*/ 539947 w 2741293"/>
                  <a:gd name="connsiteY541" fmla="*/ 826668 h 1194780"/>
                  <a:gd name="connsiteX542" fmla="*/ 539947 w 2741293"/>
                  <a:gd name="connsiteY542" fmla="*/ 829222 h 1194780"/>
                  <a:gd name="connsiteX543" fmla="*/ 539947 w 2741293"/>
                  <a:gd name="connsiteY543" fmla="*/ 831776 h 1194780"/>
                  <a:gd name="connsiteX544" fmla="*/ 533859 w 2741293"/>
                  <a:gd name="connsiteY544" fmla="*/ 831776 h 1194780"/>
                  <a:gd name="connsiteX545" fmla="*/ 558320 w 2741293"/>
                  <a:gd name="connsiteY545" fmla="*/ 816628 h 1194780"/>
                  <a:gd name="connsiteX546" fmla="*/ 561418 w 2741293"/>
                  <a:gd name="connsiteY546" fmla="*/ 816628 h 1194780"/>
                  <a:gd name="connsiteX547" fmla="*/ 558320 w 2741293"/>
                  <a:gd name="connsiteY547" fmla="*/ 819182 h 1194780"/>
                  <a:gd name="connsiteX548" fmla="*/ 552231 w 2741293"/>
                  <a:gd name="connsiteY548" fmla="*/ 811521 h 1194780"/>
                  <a:gd name="connsiteX549" fmla="*/ 558320 w 2741293"/>
                  <a:gd name="connsiteY549" fmla="*/ 811521 h 1194780"/>
                  <a:gd name="connsiteX550" fmla="*/ 558320 w 2741293"/>
                  <a:gd name="connsiteY550" fmla="*/ 814075 h 1194780"/>
                  <a:gd name="connsiteX551" fmla="*/ 558320 w 2741293"/>
                  <a:gd name="connsiteY551" fmla="*/ 816628 h 1194780"/>
                  <a:gd name="connsiteX552" fmla="*/ 555436 w 2741293"/>
                  <a:gd name="connsiteY552" fmla="*/ 816628 h 1194780"/>
                  <a:gd name="connsiteX553" fmla="*/ 552231 w 2741293"/>
                  <a:gd name="connsiteY553" fmla="*/ 816628 h 1194780"/>
                  <a:gd name="connsiteX554" fmla="*/ 619742 w 2741293"/>
                  <a:gd name="connsiteY554" fmla="*/ 781402 h 1194780"/>
                  <a:gd name="connsiteX555" fmla="*/ 625830 w 2741293"/>
                  <a:gd name="connsiteY555" fmla="*/ 781402 h 1194780"/>
                  <a:gd name="connsiteX556" fmla="*/ 625830 w 2741293"/>
                  <a:gd name="connsiteY556" fmla="*/ 786422 h 1194780"/>
                  <a:gd name="connsiteX557" fmla="*/ 619742 w 2741293"/>
                  <a:gd name="connsiteY557" fmla="*/ 786422 h 1194780"/>
                  <a:gd name="connsiteX558" fmla="*/ 619742 w 2741293"/>
                  <a:gd name="connsiteY558" fmla="*/ 783868 h 1194780"/>
                  <a:gd name="connsiteX559" fmla="*/ 619742 w 2741293"/>
                  <a:gd name="connsiteY559" fmla="*/ 778848 h 1194780"/>
                  <a:gd name="connsiteX560" fmla="*/ 619742 w 2741293"/>
                  <a:gd name="connsiteY560" fmla="*/ 781402 h 1194780"/>
                  <a:gd name="connsiteX561" fmla="*/ 616644 w 2741293"/>
                  <a:gd name="connsiteY561" fmla="*/ 781402 h 1194780"/>
                  <a:gd name="connsiteX562" fmla="*/ 625830 w 2741293"/>
                  <a:gd name="connsiteY562" fmla="*/ 776383 h 1194780"/>
                  <a:gd name="connsiteX563" fmla="*/ 628821 w 2741293"/>
                  <a:gd name="connsiteY563" fmla="*/ 776383 h 1194780"/>
                  <a:gd name="connsiteX564" fmla="*/ 631919 w 2741293"/>
                  <a:gd name="connsiteY564" fmla="*/ 776383 h 1194780"/>
                  <a:gd name="connsiteX565" fmla="*/ 631919 w 2741293"/>
                  <a:gd name="connsiteY565" fmla="*/ 781402 h 1194780"/>
                  <a:gd name="connsiteX566" fmla="*/ 625830 w 2741293"/>
                  <a:gd name="connsiteY566" fmla="*/ 781402 h 1194780"/>
                  <a:gd name="connsiteX567" fmla="*/ 625830 w 2741293"/>
                  <a:gd name="connsiteY567" fmla="*/ 773829 h 1194780"/>
                  <a:gd name="connsiteX568" fmla="*/ 625830 w 2741293"/>
                  <a:gd name="connsiteY568" fmla="*/ 776383 h 1194780"/>
                  <a:gd name="connsiteX569" fmla="*/ 622733 w 2741293"/>
                  <a:gd name="connsiteY569" fmla="*/ 776383 h 1194780"/>
                  <a:gd name="connsiteX570" fmla="*/ 622816 w 2741293"/>
                  <a:gd name="connsiteY570" fmla="*/ 776314 h 1194780"/>
                  <a:gd name="connsiteX571" fmla="*/ 613439 w 2741293"/>
                  <a:gd name="connsiteY571" fmla="*/ 771275 h 1194780"/>
                  <a:gd name="connsiteX572" fmla="*/ 616573 w 2741293"/>
                  <a:gd name="connsiteY572" fmla="*/ 771275 h 1194780"/>
                  <a:gd name="connsiteX573" fmla="*/ 613439 w 2741293"/>
                  <a:gd name="connsiteY573" fmla="*/ 773829 h 1194780"/>
                  <a:gd name="connsiteX574" fmla="*/ 607244 w 2741293"/>
                  <a:gd name="connsiteY574" fmla="*/ 766255 h 1194780"/>
                  <a:gd name="connsiteX575" fmla="*/ 613439 w 2741293"/>
                  <a:gd name="connsiteY575" fmla="*/ 766255 h 1194780"/>
                  <a:gd name="connsiteX576" fmla="*/ 613439 w 2741293"/>
                  <a:gd name="connsiteY576" fmla="*/ 771275 h 1194780"/>
                  <a:gd name="connsiteX577" fmla="*/ 607244 w 2741293"/>
                  <a:gd name="connsiteY577" fmla="*/ 771275 h 1194780"/>
                  <a:gd name="connsiteX578" fmla="*/ 680949 w 2741293"/>
                  <a:gd name="connsiteY578" fmla="*/ 751196 h 1194780"/>
                  <a:gd name="connsiteX579" fmla="*/ 687038 w 2741293"/>
                  <a:gd name="connsiteY579" fmla="*/ 751196 h 1194780"/>
                  <a:gd name="connsiteX580" fmla="*/ 687038 w 2741293"/>
                  <a:gd name="connsiteY580" fmla="*/ 756216 h 1194780"/>
                  <a:gd name="connsiteX581" fmla="*/ 680949 w 2741293"/>
                  <a:gd name="connsiteY581" fmla="*/ 756216 h 1194780"/>
                  <a:gd name="connsiteX582" fmla="*/ 680949 w 2741293"/>
                  <a:gd name="connsiteY582" fmla="*/ 748643 h 1194780"/>
                  <a:gd name="connsiteX583" fmla="*/ 680949 w 2741293"/>
                  <a:gd name="connsiteY583" fmla="*/ 751196 h 1194780"/>
                  <a:gd name="connsiteX584" fmla="*/ 677852 w 2741293"/>
                  <a:gd name="connsiteY584" fmla="*/ 751196 h 1194780"/>
                  <a:gd name="connsiteX585" fmla="*/ 687038 w 2741293"/>
                  <a:gd name="connsiteY585" fmla="*/ 746176 h 1194780"/>
                  <a:gd name="connsiteX586" fmla="*/ 693127 w 2741293"/>
                  <a:gd name="connsiteY586" fmla="*/ 746176 h 1194780"/>
                  <a:gd name="connsiteX587" fmla="*/ 693127 w 2741293"/>
                  <a:gd name="connsiteY587" fmla="*/ 751196 h 1194780"/>
                  <a:gd name="connsiteX588" fmla="*/ 687038 w 2741293"/>
                  <a:gd name="connsiteY588" fmla="*/ 751196 h 1194780"/>
                  <a:gd name="connsiteX589" fmla="*/ 668558 w 2741293"/>
                  <a:gd name="connsiteY589" fmla="*/ 746000 h 1194780"/>
                  <a:gd name="connsiteX590" fmla="*/ 671656 w 2741293"/>
                  <a:gd name="connsiteY590" fmla="*/ 746000 h 1194780"/>
                  <a:gd name="connsiteX591" fmla="*/ 668558 w 2741293"/>
                  <a:gd name="connsiteY591" fmla="*/ 748525 h 1194780"/>
                  <a:gd name="connsiteX592" fmla="*/ 687038 w 2741293"/>
                  <a:gd name="connsiteY592" fmla="*/ 743622 h 1194780"/>
                  <a:gd name="connsiteX593" fmla="*/ 687038 w 2741293"/>
                  <a:gd name="connsiteY593" fmla="*/ 746176 h 1194780"/>
                  <a:gd name="connsiteX594" fmla="*/ 683940 w 2741293"/>
                  <a:gd name="connsiteY594" fmla="*/ 746176 h 1194780"/>
                  <a:gd name="connsiteX595" fmla="*/ 674647 w 2741293"/>
                  <a:gd name="connsiteY595" fmla="*/ 740980 h 1194780"/>
                  <a:gd name="connsiteX596" fmla="*/ 677852 w 2741293"/>
                  <a:gd name="connsiteY596" fmla="*/ 740980 h 1194780"/>
                  <a:gd name="connsiteX597" fmla="*/ 677833 w 2741293"/>
                  <a:gd name="connsiteY597" fmla="*/ 740996 h 1194780"/>
                  <a:gd name="connsiteX598" fmla="*/ 674647 w 2741293"/>
                  <a:gd name="connsiteY598" fmla="*/ 743592 h 1194780"/>
                  <a:gd name="connsiteX599" fmla="*/ 662363 w 2741293"/>
                  <a:gd name="connsiteY599" fmla="*/ 740980 h 1194780"/>
                  <a:gd name="connsiteX600" fmla="*/ 668558 w 2741293"/>
                  <a:gd name="connsiteY600" fmla="*/ 740980 h 1194780"/>
                  <a:gd name="connsiteX601" fmla="*/ 668558 w 2741293"/>
                  <a:gd name="connsiteY601" fmla="*/ 746000 h 1194780"/>
                  <a:gd name="connsiteX602" fmla="*/ 665567 w 2741293"/>
                  <a:gd name="connsiteY602" fmla="*/ 746000 h 1194780"/>
                  <a:gd name="connsiteX603" fmla="*/ 662363 w 2741293"/>
                  <a:gd name="connsiteY603" fmla="*/ 746000 h 1194780"/>
                  <a:gd name="connsiteX604" fmla="*/ 680843 w 2741293"/>
                  <a:gd name="connsiteY604" fmla="*/ 735961 h 1194780"/>
                  <a:gd name="connsiteX605" fmla="*/ 683905 w 2741293"/>
                  <a:gd name="connsiteY605" fmla="*/ 735961 h 1194780"/>
                  <a:gd name="connsiteX606" fmla="*/ 680934 w 2741293"/>
                  <a:gd name="connsiteY606" fmla="*/ 738439 h 1194780"/>
                  <a:gd name="connsiteX607" fmla="*/ 680843 w 2741293"/>
                  <a:gd name="connsiteY607" fmla="*/ 738514 h 1194780"/>
                  <a:gd name="connsiteX608" fmla="*/ 668558 w 2741293"/>
                  <a:gd name="connsiteY608" fmla="*/ 735961 h 1194780"/>
                  <a:gd name="connsiteX609" fmla="*/ 674647 w 2741293"/>
                  <a:gd name="connsiteY609" fmla="*/ 735961 h 1194780"/>
                  <a:gd name="connsiteX610" fmla="*/ 674647 w 2741293"/>
                  <a:gd name="connsiteY610" fmla="*/ 740980 h 1194780"/>
                  <a:gd name="connsiteX611" fmla="*/ 668558 w 2741293"/>
                  <a:gd name="connsiteY611" fmla="*/ 740980 h 1194780"/>
                  <a:gd name="connsiteX612" fmla="*/ 699323 w 2741293"/>
                  <a:gd name="connsiteY612" fmla="*/ 731029 h 1194780"/>
                  <a:gd name="connsiteX613" fmla="*/ 702313 w 2741293"/>
                  <a:gd name="connsiteY613" fmla="*/ 731029 h 1194780"/>
                  <a:gd name="connsiteX614" fmla="*/ 705411 w 2741293"/>
                  <a:gd name="connsiteY614" fmla="*/ 731029 h 1194780"/>
                  <a:gd name="connsiteX615" fmla="*/ 705411 w 2741293"/>
                  <a:gd name="connsiteY615" fmla="*/ 736049 h 1194780"/>
                  <a:gd name="connsiteX616" fmla="*/ 699323 w 2741293"/>
                  <a:gd name="connsiteY616" fmla="*/ 736049 h 1194780"/>
                  <a:gd name="connsiteX617" fmla="*/ 699323 w 2741293"/>
                  <a:gd name="connsiteY617" fmla="*/ 733495 h 1194780"/>
                  <a:gd name="connsiteX618" fmla="*/ 674647 w 2741293"/>
                  <a:gd name="connsiteY618" fmla="*/ 730853 h 1194780"/>
                  <a:gd name="connsiteX619" fmla="*/ 680843 w 2741293"/>
                  <a:gd name="connsiteY619" fmla="*/ 730853 h 1194780"/>
                  <a:gd name="connsiteX620" fmla="*/ 680843 w 2741293"/>
                  <a:gd name="connsiteY620" fmla="*/ 733495 h 1194780"/>
                  <a:gd name="connsiteX621" fmla="*/ 680843 w 2741293"/>
                  <a:gd name="connsiteY621" fmla="*/ 735961 h 1194780"/>
                  <a:gd name="connsiteX622" fmla="*/ 674647 w 2741293"/>
                  <a:gd name="connsiteY622" fmla="*/ 735961 h 1194780"/>
                  <a:gd name="connsiteX623" fmla="*/ 699323 w 2741293"/>
                  <a:gd name="connsiteY623" fmla="*/ 728475 h 1194780"/>
                  <a:gd name="connsiteX624" fmla="*/ 699323 w 2741293"/>
                  <a:gd name="connsiteY624" fmla="*/ 731029 h 1194780"/>
                  <a:gd name="connsiteX625" fmla="*/ 696225 w 2741293"/>
                  <a:gd name="connsiteY625" fmla="*/ 731029 h 1194780"/>
                  <a:gd name="connsiteX626" fmla="*/ 699285 w 2741293"/>
                  <a:gd name="connsiteY626" fmla="*/ 728506 h 1194780"/>
                  <a:gd name="connsiteX627" fmla="*/ 717675 w 2741293"/>
                  <a:gd name="connsiteY627" fmla="*/ 720902 h 1194780"/>
                  <a:gd name="connsiteX628" fmla="*/ 723784 w 2741293"/>
                  <a:gd name="connsiteY628" fmla="*/ 720902 h 1194780"/>
                  <a:gd name="connsiteX629" fmla="*/ 723784 w 2741293"/>
                  <a:gd name="connsiteY629" fmla="*/ 725921 h 1194780"/>
                  <a:gd name="connsiteX630" fmla="*/ 717632 w 2741293"/>
                  <a:gd name="connsiteY630" fmla="*/ 725921 h 1194780"/>
                  <a:gd name="connsiteX631" fmla="*/ 717696 w 2741293"/>
                  <a:gd name="connsiteY631" fmla="*/ 718348 h 1194780"/>
                  <a:gd name="connsiteX632" fmla="*/ 717675 w 2741293"/>
                  <a:gd name="connsiteY632" fmla="*/ 720902 h 1194780"/>
                  <a:gd name="connsiteX633" fmla="*/ 714598 w 2741293"/>
                  <a:gd name="connsiteY633" fmla="*/ 720902 h 1194780"/>
                  <a:gd name="connsiteX634" fmla="*/ 717662 w 2741293"/>
                  <a:gd name="connsiteY634" fmla="*/ 718376 h 1194780"/>
                  <a:gd name="connsiteX635" fmla="*/ 723784 w 2741293"/>
                  <a:gd name="connsiteY635" fmla="*/ 715882 h 1194780"/>
                  <a:gd name="connsiteX636" fmla="*/ 729873 w 2741293"/>
                  <a:gd name="connsiteY636" fmla="*/ 715882 h 1194780"/>
                  <a:gd name="connsiteX637" fmla="*/ 729873 w 2741293"/>
                  <a:gd name="connsiteY637" fmla="*/ 720902 h 1194780"/>
                  <a:gd name="connsiteX638" fmla="*/ 723784 w 2741293"/>
                  <a:gd name="connsiteY638" fmla="*/ 720902 h 1194780"/>
                  <a:gd name="connsiteX639" fmla="*/ 705304 w 2741293"/>
                  <a:gd name="connsiteY639" fmla="*/ 715794 h 1194780"/>
                  <a:gd name="connsiteX640" fmla="*/ 708402 w 2741293"/>
                  <a:gd name="connsiteY640" fmla="*/ 715794 h 1194780"/>
                  <a:gd name="connsiteX641" fmla="*/ 706861 w 2741293"/>
                  <a:gd name="connsiteY641" fmla="*/ 717079 h 1194780"/>
                  <a:gd name="connsiteX642" fmla="*/ 705304 w 2741293"/>
                  <a:gd name="connsiteY642" fmla="*/ 718348 h 1194780"/>
                  <a:gd name="connsiteX643" fmla="*/ 723784 w 2741293"/>
                  <a:gd name="connsiteY643" fmla="*/ 713329 h 1194780"/>
                  <a:gd name="connsiteX644" fmla="*/ 723784 w 2741293"/>
                  <a:gd name="connsiteY644" fmla="*/ 715882 h 1194780"/>
                  <a:gd name="connsiteX645" fmla="*/ 720687 w 2741293"/>
                  <a:gd name="connsiteY645" fmla="*/ 715882 h 1194780"/>
                  <a:gd name="connsiteX646" fmla="*/ 711500 w 2741293"/>
                  <a:gd name="connsiteY646" fmla="*/ 710774 h 1194780"/>
                  <a:gd name="connsiteX647" fmla="*/ 714598 w 2741293"/>
                  <a:gd name="connsiteY647" fmla="*/ 710774 h 1194780"/>
                  <a:gd name="connsiteX648" fmla="*/ 714588 w 2741293"/>
                  <a:gd name="connsiteY648" fmla="*/ 710782 h 1194780"/>
                  <a:gd name="connsiteX649" fmla="*/ 711500 w 2741293"/>
                  <a:gd name="connsiteY649" fmla="*/ 713299 h 1194780"/>
                  <a:gd name="connsiteX650" fmla="*/ 699216 w 2741293"/>
                  <a:gd name="connsiteY650" fmla="*/ 710774 h 1194780"/>
                  <a:gd name="connsiteX651" fmla="*/ 705304 w 2741293"/>
                  <a:gd name="connsiteY651" fmla="*/ 710774 h 1194780"/>
                  <a:gd name="connsiteX652" fmla="*/ 705304 w 2741293"/>
                  <a:gd name="connsiteY652" fmla="*/ 715794 h 1194780"/>
                  <a:gd name="connsiteX653" fmla="*/ 702313 w 2741293"/>
                  <a:gd name="connsiteY653" fmla="*/ 715794 h 1194780"/>
                  <a:gd name="connsiteX654" fmla="*/ 699216 w 2741293"/>
                  <a:gd name="connsiteY654" fmla="*/ 715794 h 1194780"/>
                  <a:gd name="connsiteX655" fmla="*/ 717589 w 2741293"/>
                  <a:gd name="connsiteY655" fmla="*/ 705754 h 1194780"/>
                  <a:gd name="connsiteX656" fmla="*/ 720651 w 2741293"/>
                  <a:gd name="connsiteY656" fmla="*/ 705754 h 1194780"/>
                  <a:gd name="connsiteX657" fmla="*/ 717589 w 2741293"/>
                  <a:gd name="connsiteY657" fmla="*/ 708308 h 1194780"/>
                  <a:gd name="connsiteX658" fmla="*/ 705304 w 2741293"/>
                  <a:gd name="connsiteY658" fmla="*/ 705754 h 1194780"/>
                  <a:gd name="connsiteX659" fmla="*/ 711500 w 2741293"/>
                  <a:gd name="connsiteY659" fmla="*/ 705754 h 1194780"/>
                  <a:gd name="connsiteX660" fmla="*/ 711500 w 2741293"/>
                  <a:gd name="connsiteY660" fmla="*/ 710774 h 1194780"/>
                  <a:gd name="connsiteX661" fmla="*/ 705304 w 2741293"/>
                  <a:gd name="connsiteY661" fmla="*/ 710774 h 1194780"/>
                  <a:gd name="connsiteX662" fmla="*/ 736069 w 2741293"/>
                  <a:gd name="connsiteY662" fmla="*/ 700823 h 1194780"/>
                  <a:gd name="connsiteX663" fmla="*/ 742157 w 2741293"/>
                  <a:gd name="connsiteY663" fmla="*/ 700823 h 1194780"/>
                  <a:gd name="connsiteX664" fmla="*/ 742157 w 2741293"/>
                  <a:gd name="connsiteY664" fmla="*/ 705842 h 1194780"/>
                  <a:gd name="connsiteX665" fmla="*/ 736069 w 2741293"/>
                  <a:gd name="connsiteY665" fmla="*/ 705842 h 1194780"/>
                  <a:gd name="connsiteX666" fmla="*/ 736069 w 2741293"/>
                  <a:gd name="connsiteY666" fmla="*/ 703200 h 1194780"/>
                  <a:gd name="connsiteX667" fmla="*/ 711500 w 2741293"/>
                  <a:gd name="connsiteY667" fmla="*/ 700647 h 1194780"/>
                  <a:gd name="connsiteX668" fmla="*/ 717589 w 2741293"/>
                  <a:gd name="connsiteY668" fmla="*/ 700647 h 1194780"/>
                  <a:gd name="connsiteX669" fmla="*/ 717589 w 2741293"/>
                  <a:gd name="connsiteY669" fmla="*/ 703200 h 1194780"/>
                  <a:gd name="connsiteX670" fmla="*/ 717589 w 2741293"/>
                  <a:gd name="connsiteY670" fmla="*/ 705754 h 1194780"/>
                  <a:gd name="connsiteX671" fmla="*/ 711500 w 2741293"/>
                  <a:gd name="connsiteY671" fmla="*/ 705754 h 1194780"/>
                  <a:gd name="connsiteX672" fmla="*/ 736069 w 2741293"/>
                  <a:gd name="connsiteY672" fmla="*/ 698181 h 1194780"/>
                  <a:gd name="connsiteX673" fmla="*/ 736069 w 2741293"/>
                  <a:gd name="connsiteY673" fmla="*/ 700823 h 1194780"/>
                  <a:gd name="connsiteX674" fmla="*/ 732864 w 2741293"/>
                  <a:gd name="connsiteY674" fmla="*/ 700823 h 1194780"/>
                  <a:gd name="connsiteX675" fmla="*/ 733747 w 2741293"/>
                  <a:gd name="connsiteY675" fmla="*/ 700095 h 1194780"/>
                  <a:gd name="connsiteX676" fmla="*/ 742157 w 2741293"/>
                  <a:gd name="connsiteY676" fmla="*/ 695715 h 1194780"/>
                  <a:gd name="connsiteX677" fmla="*/ 748246 w 2741293"/>
                  <a:gd name="connsiteY677" fmla="*/ 695715 h 1194780"/>
                  <a:gd name="connsiteX678" fmla="*/ 748246 w 2741293"/>
                  <a:gd name="connsiteY678" fmla="*/ 700823 h 1194780"/>
                  <a:gd name="connsiteX679" fmla="*/ 742157 w 2741293"/>
                  <a:gd name="connsiteY679" fmla="*/ 700823 h 1194780"/>
                  <a:gd name="connsiteX680" fmla="*/ 742157 w 2741293"/>
                  <a:gd name="connsiteY680" fmla="*/ 693162 h 1194780"/>
                  <a:gd name="connsiteX681" fmla="*/ 742157 w 2741293"/>
                  <a:gd name="connsiteY681" fmla="*/ 695715 h 1194780"/>
                  <a:gd name="connsiteX682" fmla="*/ 739060 w 2741293"/>
                  <a:gd name="connsiteY682" fmla="*/ 695715 h 1194780"/>
                  <a:gd name="connsiteX683" fmla="*/ 729873 w 2741293"/>
                  <a:gd name="connsiteY683" fmla="*/ 690607 h 1194780"/>
                  <a:gd name="connsiteX684" fmla="*/ 732864 w 2741293"/>
                  <a:gd name="connsiteY684" fmla="*/ 690607 h 1194780"/>
                  <a:gd name="connsiteX685" fmla="*/ 729873 w 2741293"/>
                  <a:gd name="connsiteY685" fmla="*/ 693073 h 1194780"/>
                  <a:gd name="connsiteX686" fmla="*/ 723677 w 2741293"/>
                  <a:gd name="connsiteY686" fmla="*/ 685499 h 1194780"/>
                  <a:gd name="connsiteX687" fmla="*/ 729873 w 2741293"/>
                  <a:gd name="connsiteY687" fmla="*/ 685499 h 1194780"/>
                  <a:gd name="connsiteX688" fmla="*/ 729873 w 2741293"/>
                  <a:gd name="connsiteY688" fmla="*/ 690607 h 1194780"/>
                  <a:gd name="connsiteX689" fmla="*/ 723677 w 2741293"/>
                  <a:gd name="connsiteY689" fmla="*/ 690607 h 1194780"/>
                  <a:gd name="connsiteX690" fmla="*/ 778903 w 2741293"/>
                  <a:gd name="connsiteY690" fmla="*/ 680568 h 1194780"/>
                  <a:gd name="connsiteX691" fmla="*/ 785099 w 2741293"/>
                  <a:gd name="connsiteY691" fmla="*/ 680568 h 1194780"/>
                  <a:gd name="connsiteX692" fmla="*/ 785099 w 2741293"/>
                  <a:gd name="connsiteY692" fmla="*/ 685675 h 1194780"/>
                  <a:gd name="connsiteX693" fmla="*/ 778903 w 2741293"/>
                  <a:gd name="connsiteY693" fmla="*/ 685675 h 1194780"/>
                  <a:gd name="connsiteX694" fmla="*/ 778903 w 2741293"/>
                  <a:gd name="connsiteY694" fmla="*/ 678102 h 1194780"/>
                  <a:gd name="connsiteX695" fmla="*/ 778903 w 2741293"/>
                  <a:gd name="connsiteY695" fmla="*/ 680568 h 1194780"/>
                  <a:gd name="connsiteX696" fmla="*/ 775877 w 2741293"/>
                  <a:gd name="connsiteY696" fmla="*/ 680568 h 1194780"/>
                  <a:gd name="connsiteX697" fmla="*/ 785099 w 2741293"/>
                  <a:gd name="connsiteY697" fmla="*/ 675548 h 1194780"/>
                  <a:gd name="connsiteX698" fmla="*/ 791188 w 2741293"/>
                  <a:gd name="connsiteY698" fmla="*/ 675548 h 1194780"/>
                  <a:gd name="connsiteX699" fmla="*/ 791188 w 2741293"/>
                  <a:gd name="connsiteY699" fmla="*/ 680568 h 1194780"/>
                  <a:gd name="connsiteX700" fmla="*/ 785099 w 2741293"/>
                  <a:gd name="connsiteY700" fmla="*/ 680568 h 1194780"/>
                  <a:gd name="connsiteX701" fmla="*/ 766512 w 2741293"/>
                  <a:gd name="connsiteY701" fmla="*/ 675460 h 1194780"/>
                  <a:gd name="connsiteX702" fmla="*/ 769610 w 2741293"/>
                  <a:gd name="connsiteY702" fmla="*/ 675460 h 1194780"/>
                  <a:gd name="connsiteX703" fmla="*/ 766512 w 2741293"/>
                  <a:gd name="connsiteY703" fmla="*/ 678014 h 1194780"/>
                  <a:gd name="connsiteX704" fmla="*/ 785099 w 2741293"/>
                  <a:gd name="connsiteY704" fmla="*/ 672994 h 1194780"/>
                  <a:gd name="connsiteX705" fmla="*/ 785099 w 2741293"/>
                  <a:gd name="connsiteY705" fmla="*/ 675548 h 1194780"/>
                  <a:gd name="connsiteX706" fmla="*/ 781965 w 2741293"/>
                  <a:gd name="connsiteY706" fmla="*/ 675548 h 1194780"/>
                  <a:gd name="connsiteX707" fmla="*/ 791188 w 2741293"/>
                  <a:gd name="connsiteY707" fmla="*/ 670528 h 1194780"/>
                  <a:gd name="connsiteX708" fmla="*/ 797383 w 2741293"/>
                  <a:gd name="connsiteY708" fmla="*/ 670528 h 1194780"/>
                  <a:gd name="connsiteX709" fmla="*/ 797383 w 2741293"/>
                  <a:gd name="connsiteY709" fmla="*/ 675548 h 1194780"/>
                  <a:gd name="connsiteX710" fmla="*/ 791188 w 2741293"/>
                  <a:gd name="connsiteY710" fmla="*/ 675548 h 1194780"/>
                  <a:gd name="connsiteX711" fmla="*/ 772708 w 2741293"/>
                  <a:gd name="connsiteY711" fmla="*/ 670440 h 1194780"/>
                  <a:gd name="connsiteX712" fmla="*/ 775806 w 2741293"/>
                  <a:gd name="connsiteY712" fmla="*/ 670440 h 1194780"/>
                  <a:gd name="connsiteX713" fmla="*/ 772708 w 2741293"/>
                  <a:gd name="connsiteY713" fmla="*/ 672994 h 1194780"/>
                  <a:gd name="connsiteX714" fmla="*/ 760424 w 2741293"/>
                  <a:gd name="connsiteY714" fmla="*/ 670440 h 1194780"/>
                  <a:gd name="connsiteX715" fmla="*/ 766512 w 2741293"/>
                  <a:gd name="connsiteY715" fmla="*/ 670440 h 1194780"/>
                  <a:gd name="connsiteX716" fmla="*/ 766512 w 2741293"/>
                  <a:gd name="connsiteY716" fmla="*/ 675460 h 1194780"/>
                  <a:gd name="connsiteX717" fmla="*/ 763521 w 2741293"/>
                  <a:gd name="connsiteY717" fmla="*/ 675460 h 1194780"/>
                  <a:gd name="connsiteX718" fmla="*/ 760424 w 2741293"/>
                  <a:gd name="connsiteY718" fmla="*/ 675460 h 1194780"/>
                  <a:gd name="connsiteX719" fmla="*/ 791188 w 2741293"/>
                  <a:gd name="connsiteY719" fmla="*/ 667974 h 1194780"/>
                  <a:gd name="connsiteX720" fmla="*/ 791188 w 2741293"/>
                  <a:gd name="connsiteY720" fmla="*/ 670528 h 1194780"/>
                  <a:gd name="connsiteX721" fmla="*/ 788054 w 2741293"/>
                  <a:gd name="connsiteY721" fmla="*/ 670528 h 1194780"/>
                  <a:gd name="connsiteX722" fmla="*/ 797383 w 2741293"/>
                  <a:gd name="connsiteY722" fmla="*/ 665420 h 1194780"/>
                  <a:gd name="connsiteX723" fmla="*/ 803472 w 2741293"/>
                  <a:gd name="connsiteY723" fmla="*/ 665420 h 1194780"/>
                  <a:gd name="connsiteX724" fmla="*/ 803472 w 2741293"/>
                  <a:gd name="connsiteY724" fmla="*/ 670528 h 1194780"/>
                  <a:gd name="connsiteX725" fmla="*/ 797383 w 2741293"/>
                  <a:gd name="connsiteY725" fmla="*/ 670528 h 1194780"/>
                  <a:gd name="connsiteX726" fmla="*/ 778797 w 2741293"/>
                  <a:gd name="connsiteY726" fmla="*/ 665420 h 1194780"/>
                  <a:gd name="connsiteX727" fmla="*/ 781859 w 2741293"/>
                  <a:gd name="connsiteY727" fmla="*/ 665420 h 1194780"/>
                  <a:gd name="connsiteX728" fmla="*/ 778845 w 2741293"/>
                  <a:gd name="connsiteY728" fmla="*/ 667935 h 1194780"/>
                  <a:gd name="connsiteX729" fmla="*/ 778797 w 2741293"/>
                  <a:gd name="connsiteY729" fmla="*/ 667974 h 1194780"/>
                  <a:gd name="connsiteX730" fmla="*/ 766512 w 2741293"/>
                  <a:gd name="connsiteY730" fmla="*/ 665420 h 1194780"/>
                  <a:gd name="connsiteX731" fmla="*/ 772708 w 2741293"/>
                  <a:gd name="connsiteY731" fmla="*/ 665420 h 1194780"/>
                  <a:gd name="connsiteX732" fmla="*/ 772708 w 2741293"/>
                  <a:gd name="connsiteY732" fmla="*/ 670440 h 1194780"/>
                  <a:gd name="connsiteX733" fmla="*/ 766512 w 2741293"/>
                  <a:gd name="connsiteY733" fmla="*/ 670440 h 1194780"/>
                  <a:gd name="connsiteX734" fmla="*/ 797383 w 2741293"/>
                  <a:gd name="connsiteY734" fmla="*/ 662955 h 1194780"/>
                  <a:gd name="connsiteX735" fmla="*/ 797383 w 2741293"/>
                  <a:gd name="connsiteY735" fmla="*/ 665420 h 1194780"/>
                  <a:gd name="connsiteX736" fmla="*/ 794323 w 2741293"/>
                  <a:gd name="connsiteY736" fmla="*/ 665420 h 1194780"/>
                  <a:gd name="connsiteX737" fmla="*/ 803472 w 2741293"/>
                  <a:gd name="connsiteY737" fmla="*/ 660401 h 1194780"/>
                  <a:gd name="connsiteX738" fmla="*/ 806356 w 2741293"/>
                  <a:gd name="connsiteY738" fmla="*/ 660401 h 1194780"/>
                  <a:gd name="connsiteX739" fmla="*/ 809561 w 2741293"/>
                  <a:gd name="connsiteY739" fmla="*/ 660401 h 1194780"/>
                  <a:gd name="connsiteX740" fmla="*/ 809561 w 2741293"/>
                  <a:gd name="connsiteY740" fmla="*/ 665420 h 1194780"/>
                  <a:gd name="connsiteX741" fmla="*/ 803472 w 2741293"/>
                  <a:gd name="connsiteY741" fmla="*/ 665420 h 1194780"/>
                  <a:gd name="connsiteX742" fmla="*/ 784885 w 2741293"/>
                  <a:gd name="connsiteY742" fmla="*/ 660313 h 1194780"/>
                  <a:gd name="connsiteX743" fmla="*/ 787983 w 2741293"/>
                  <a:gd name="connsiteY743" fmla="*/ 660313 h 1194780"/>
                  <a:gd name="connsiteX744" fmla="*/ 784885 w 2741293"/>
                  <a:gd name="connsiteY744" fmla="*/ 662897 h 1194780"/>
                  <a:gd name="connsiteX745" fmla="*/ 772708 w 2741293"/>
                  <a:gd name="connsiteY745" fmla="*/ 660313 h 1194780"/>
                  <a:gd name="connsiteX746" fmla="*/ 778797 w 2741293"/>
                  <a:gd name="connsiteY746" fmla="*/ 660313 h 1194780"/>
                  <a:gd name="connsiteX747" fmla="*/ 778797 w 2741293"/>
                  <a:gd name="connsiteY747" fmla="*/ 665420 h 1194780"/>
                  <a:gd name="connsiteX748" fmla="*/ 772708 w 2741293"/>
                  <a:gd name="connsiteY748" fmla="*/ 665420 h 1194780"/>
                  <a:gd name="connsiteX749" fmla="*/ 803472 w 2741293"/>
                  <a:gd name="connsiteY749" fmla="*/ 657847 h 1194780"/>
                  <a:gd name="connsiteX750" fmla="*/ 803472 w 2741293"/>
                  <a:gd name="connsiteY750" fmla="*/ 660401 h 1194780"/>
                  <a:gd name="connsiteX751" fmla="*/ 800338 w 2741293"/>
                  <a:gd name="connsiteY751" fmla="*/ 660401 h 1194780"/>
                  <a:gd name="connsiteX752" fmla="*/ 791081 w 2741293"/>
                  <a:gd name="connsiteY752" fmla="*/ 655293 h 1194780"/>
                  <a:gd name="connsiteX753" fmla="*/ 794179 w 2741293"/>
                  <a:gd name="connsiteY753" fmla="*/ 655293 h 1194780"/>
                  <a:gd name="connsiteX754" fmla="*/ 791220 w 2741293"/>
                  <a:gd name="connsiteY754" fmla="*/ 657733 h 1194780"/>
                  <a:gd name="connsiteX755" fmla="*/ 791081 w 2741293"/>
                  <a:gd name="connsiteY755" fmla="*/ 657847 h 1194780"/>
                  <a:gd name="connsiteX756" fmla="*/ 778797 w 2741293"/>
                  <a:gd name="connsiteY756" fmla="*/ 655293 h 1194780"/>
                  <a:gd name="connsiteX757" fmla="*/ 784885 w 2741293"/>
                  <a:gd name="connsiteY757" fmla="*/ 655293 h 1194780"/>
                  <a:gd name="connsiteX758" fmla="*/ 784885 w 2741293"/>
                  <a:gd name="connsiteY758" fmla="*/ 660313 h 1194780"/>
                  <a:gd name="connsiteX759" fmla="*/ 778797 w 2741293"/>
                  <a:gd name="connsiteY759" fmla="*/ 660313 h 1194780"/>
                  <a:gd name="connsiteX760" fmla="*/ 784885 w 2741293"/>
                  <a:gd name="connsiteY760" fmla="*/ 650273 h 1194780"/>
                  <a:gd name="connsiteX761" fmla="*/ 791081 w 2741293"/>
                  <a:gd name="connsiteY761" fmla="*/ 650273 h 1194780"/>
                  <a:gd name="connsiteX762" fmla="*/ 791081 w 2741293"/>
                  <a:gd name="connsiteY762" fmla="*/ 655293 h 1194780"/>
                  <a:gd name="connsiteX763" fmla="*/ 784885 w 2741293"/>
                  <a:gd name="connsiteY763" fmla="*/ 655293 h 1194780"/>
                  <a:gd name="connsiteX764" fmla="*/ 852396 w 2741293"/>
                  <a:gd name="connsiteY764" fmla="*/ 645342 h 1194780"/>
                  <a:gd name="connsiteX765" fmla="*/ 858591 w 2741293"/>
                  <a:gd name="connsiteY765" fmla="*/ 645342 h 1194780"/>
                  <a:gd name="connsiteX766" fmla="*/ 858591 w 2741293"/>
                  <a:gd name="connsiteY766" fmla="*/ 650361 h 1194780"/>
                  <a:gd name="connsiteX767" fmla="*/ 852396 w 2741293"/>
                  <a:gd name="connsiteY767" fmla="*/ 650361 h 1194780"/>
                  <a:gd name="connsiteX768" fmla="*/ 852396 w 2741293"/>
                  <a:gd name="connsiteY768" fmla="*/ 642730 h 1194780"/>
                  <a:gd name="connsiteX769" fmla="*/ 852396 w 2741293"/>
                  <a:gd name="connsiteY769" fmla="*/ 645342 h 1194780"/>
                  <a:gd name="connsiteX770" fmla="*/ 849191 w 2741293"/>
                  <a:gd name="connsiteY770" fmla="*/ 645342 h 1194780"/>
                  <a:gd name="connsiteX771" fmla="*/ 840004 w 2741293"/>
                  <a:gd name="connsiteY771" fmla="*/ 640146 h 1194780"/>
                  <a:gd name="connsiteX772" fmla="*/ 843102 w 2741293"/>
                  <a:gd name="connsiteY772" fmla="*/ 640146 h 1194780"/>
                  <a:gd name="connsiteX773" fmla="*/ 840004 w 2741293"/>
                  <a:gd name="connsiteY773" fmla="*/ 642700 h 1194780"/>
                  <a:gd name="connsiteX774" fmla="*/ 833916 w 2741293"/>
                  <a:gd name="connsiteY774" fmla="*/ 635126 h 1194780"/>
                  <a:gd name="connsiteX775" fmla="*/ 840004 w 2741293"/>
                  <a:gd name="connsiteY775" fmla="*/ 635126 h 1194780"/>
                  <a:gd name="connsiteX776" fmla="*/ 840004 w 2741293"/>
                  <a:gd name="connsiteY776" fmla="*/ 640146 h 1194780"/>
                  <a:gd name="connsiteX777" fmla="*/ 837013 w 2741293"/>
                  <a:gd name="connsiteY777" fmla="*/ 640146 h 1194780"/>
                  <a:gd name="connsiteX778" fmla="*/ 833916 w 2741293"/>
                  <a:gd name="connsiteY778" fmla="*/ 640146 h 1194780"/>
                  <a:gd name="connsiteX779" fmla="*/ 858377 w 2741293"/>
                  <a:gd name="connsiteY779" fmla="*/ 630106 h 1194780"/>
                  <a:gd name="connsiteX780" fmla="*/ 861440 w 2741293"/>
                  <a:gd name="connsiteY780" fmla="*/ 630106 h 1194780"/>
                  <a:gd name="connsiteX781" fmla="*/ 858377 w 2741293"/>
                  <a:gd name="connsiteY781" fmla="*/ 632660 h 1194780"/>
                  <a:gd name="connsiteX782" fmla="*/ 852289 w 2741293"/>
                  <a:gd name="connsiteY782" fmla="*/ 624999 h 1194780"/>
                  <a:gd name="connsiteX783" fmla="*/ 858377 w 2741293"/>
                  <a:gd name="connsiteY783" fmla="*/ 624999 h 1194780"/>
                  <a:gd name="connsiteX784" fmla="*/ 858377 w 2741293"/>
                  <a:gd name="connsiteY784" fmla="*/ 627640 h 1194780"/>
                  <a:gd name="connsiteX785" fmla="*/ 858377 w 2741293"/>
                  <a:gd name="connsiteY785" fmla="*/ 630106 h 1194780"/>
                  <a:gd name="connsiteX786" fmla="*/ 852289 w 2741293"/>
                  <a:gd name="connsiteY786" fmla="*/ 630106 h 1194780"/>
                  <a:gd name="connsiteX787" fmla="*/ 876964 w 2741293"/>
                  <a:gd name="connsiteY787" fmla="*/ 620155 h 1194780"/>
                  <a:gd name="connsiteX788" fmla="*/ 883053 w 2741293"/>
                  <a:gd name="connsiteY788" fmla="*/ 620155 h 1194780"/>
                  <a:gd name="connsiteX789" fmla="*/ 883053 w 2741293"/>
                  <a:gd name="connsiteY789" fmla="*/ 625175 h 1194780"/>
                  <a:gd name="connsiteX790" fmla="*/ 876964 w 2741293"/>
                  <a:gd name="connsiteY790" fmla="*/ 625175 h 1194780"/>
                  <a:gd name="connsiteX791" fmla="*/ 876964 w 2741293"/>
                  <a:gd name="connsiteY791" fmla="*/ 622621 h 1194780"/>
                  <a:gd name="connsiteX792" fmla="*/ 876964 w 2741293"/>
                  <a:gd name="connsiteY792" fmla="*/ 617601 h 1194780"/>
                  <a:gd name="connsiteX793" fmla="*/ 876964 w 2741293"/>
                  <a:gd name="connsiteY793" fmla="*/ 620155 h 1194780"/>
                  <a:gd name="connsiteX794" fmla="*/ 873794 w 2741293"/>
                  <a:gd name="connsiteY794" fmla="*/ 620155 h 1194780"/>
                  <a:gd name="connsiteX795" fmla="*/ 883053 w 2741293"/>
                  <a:gd name="connsiteY795" fmla="*/ 615047 h 1194780"/>
                  <a:gd name="connsiteX796" fmla="*/ 889142 w 2741293"/>
                  <a:gd name="connsiteY796" fmla="*/ 615047 h 1194780"/>
                  <a:gd name="connsiteX797" fmla="*/ 889142 w 2741293"/>
                  <a:gd name="connsiteY797" fmla="*/ 620155 h 1194780"/>
                  <a:gd name="connsiteX798" fmla="*/ 883053 w 2741293"/>
                  <a:gd name="connsiteY798" fmla="*/ 620155 h 1194780"/>
                  <a:gd name="connsiteX799" fmla="*/ 883053 w 2741293"/>
                  <a:gd name="connsiteY799" fmla="*/ 612493 h 1194780"/>
                  <a:gd name="connsiteX800" fmla="*/ 883053 w 2741293"/>
                  <a:gd name="connsiteY800" fmla="*/ 615047 h 1194780"/>
                  <a:gd name="connsiteX801" fmla="*/ 879955 w 2741293"/>
                  <a:gd name="connsiteY801" fmla="*/ 615047 h 1194780"/>
                  <a:gd name="connsiteX802" fmla="*/ 889142 w 2741293"/>
                  <a:gd name="connsiteY802" fmla="*/ 610027 h 1194780"/>
                  <a:gd name="connsiteX803" fmla="*/ 895230 w 2741293"/>
                  <a:gd name="connsiteY803" fmla="*/ 610027 h 1194780"/>
                  <a:gd name="connsiteX804" fmla="*/ 895230 w 2741293"/>
                  <a:gd name="connsiteY804" fmla="*/ 615047 h 1194780"/>
                  <a:gd name="connsiteX805" fmla="*/ 889142 w 2741293"/>
                  <a:gd name="connsiteY805" fmla="*/ 615047 h 1194780"/>
                  <a:gd name="connsiteX806" fmla="*/ 870662 w 2741293"/>
                  <a:gd name="connsiteY806" fmla="*/ 609851 h 1194780"/>
                  <a:gd name="connsiteX807" fmla="*/ 873760 w 2741293"/>
                  <a:gd name="connsiteY807" fmla="*/ 609851 h 1194780"/>
                  <a:gd name="connsiteX808" fmla="*/ 870662 w 2741293"/>
                  <a:gd name="connsiteY808" fmla="*/ 612435 h 1194780"/>
                  <a:gd name="connsiteX809" fmla="*/ 889142 w 2741293"/>
                  <a:gd name="connsiteY809" fmla="*/ 607474 h 1194780"/>
                  <a:gd name="connsiteX810" fmla="*/ 889142 w 2741293"/>
                  <a:gd name="connsiteY810" fmla="*/ 610027 h 1194780"/>
                  <a:gd name="connsiteX811" fmla="*/ 886009 w 2741293"/>
                  <a:gd name="connsiteY811" fmla="*/ 610027 h 1194780"/>
                  <a:gd name="connsiteX812" fmla="*/ 876750 w 2741293"/>
                  <a:gd name="connsiteY812" fmla="*/ 604920 h 1194780"/>
                  <a:gd name="connsiteX813" fmla="*/ 879848 w 2741293"/>
                  <a:gd name="connsiteY813" fmla="*/ 604920 h 1194780"/>
                  <a:gd name="connsiteX814" fmla="*/ 876750 w 2741293"/>
                  <a:gd name="connsiteY814" fmla="*/ 607474 h 1194780"/>
                  <a:gd name="connsiteX815" fmla="*/ 864466 w 2741293"/>
                  <a:gd name="connsiteY815" fmla="*/ 604920 h 1194780"/>
                  <a:gd name="connsiteX816" fmla="*/ 870662 w 2741293"/>
                  <a:gd name="connsiteY816" fmla="*/ 604920 h 1194780"/>
                  <a:gd name="connsiteX817" fmla="*/ 870662 w 2741293"/>
                  <a:gd name="connsiteY817" fmla="*/ 609851 h 1194780"/>
                  <a:gd name="connsiteX818" fmla="*/ 864466 w 2741293"/>
                  <a:gd name="connsiteY818" fmla="*/ 609851 h 1194780"/>
                  <a:gd name="connsiteX819" fmla="*/ 907515 w 2741293"/>
                  <a:gd name="connsiteY819" fmla="*/ 599900 h 1194780"/>
                  <a:gd name="connsiteX820" fmla="*/ 913603 w 2741293"/>
                  <a:gd name="connsiteY820" fmla="*/ 599900 h 1194780"/>
                  <a:gd name="connsiteX821" fmla="*/ 913603 w 2741293"/>
                  <a:gd name="connsiteY821" fmla="*/ 605008 h 1194780"/>
                  <a:gd name="connsiteX822" fmla="*/ 907515 w 2741293"/>
                  <a:gd name="connsiteY822" fmla="*/ 605008 h 1194780"/>
                  <a:gd name="connsiteX823" fmla="*/ 870662 w 2741293"/>
                  <a:gd name="connsiteY823" fmla="*/ 599900 h 1194780"/>
                  <a:gd name="connsiteX824" fmla="*/ 876750 w 2741293"/>
                  <a:gd name="connsiteY824" fmla="*/ 599900 h 1194780"/>
                  <a:gd name="connsiteX825" fmla="*/ 876750 w 2741293"/>
                  <a:gd name="connsiteY825" fmla="*/ 604920 h 1194780"/>
                  <a:gd name="connsiteX826" fmla="*/ 870662 w 2741293"/>
                  <a:gd name="connsiteY826" fmla="*/ 604920 h 1194780"/>
                  <a:gd name="connsiteX827" fmla="*/ 907515 w 2741293"/>
                  <a:gd name="connsiteY827" fmla="*/ 597346 h 1194780"/>
                  <a:gd name="connsiteX828" fmla="*/ 907515 w 2741293"/>
                  <a:gd name="connsiteY828" fmla="*/ 599900 h 1194780"/>
                  <a:gd name="connsiteX829" fmla="*/ 904417 w 2741293"/>
                  <a:gd name="connsiteY829" fmla="*/ 599900 h 1194780"/>
                  <a:gd name="connsiteX830" fmla="*/ 913603 w 2741293"/>
                  <a:gd name="connsiteY830" fmla="*/ 594880 h 1194780"/>
                  <a:gd name="connsiteX831" fmla="*/ 916701 w 2741293"/>
                  <a:gd name="connsiteY831" fmla="*/ 594880 h 1194780"/>
                  <a:gd name="connsiteX832" fmla="*/ 919799 w 2741293"/>
                  <a:gd name="connsiteY832" fmla="*/ 594880 h 1194780"/>
                  <a:gd name="connsiteX833" fmla="*/ 919799 w 2741293"/>
                  <a:gd name="connsiteY833" fmla="*/ 599900 h 1194780"/>
                  <a:gd name="connsiteX834" fmla="*/ 913603 w 2741293"/>
                  <a:gd name="connsiteY834" fmla="*/ 599900 h 1194780"/>
                  <a:gd name="connsiteX835" fmla="*/ 895124 w 2741293"/>
                  <a:gd name="connsiteY835" fmla="*/ 594792 h 1194780"/>
                  <a:gd name="connsiteX836" fmla="*/ 898221 w 2741293"/>
                  <a:gd name="connsiteY836" fmla="*/ 594792 h 1194780"/>
                  <a:gd name="connsiteX837" fmla="*/ 898136 w 2741293"/>
                  <a:gd name="connsiteY837" fmla="*/ 594863 h 1194780"/>
                  <a:gd name="connsiteX838" fmla="*/ 895124 w 2741293"/>
                  <a:gd name="connsiteY838" fmla="*/ 597346 h 1194780"/>
                  <a:gd name="connsiteX839" fmla="*/ 913603 w 2741293"/>
                  <a:gd name="connsiteY839" fmla="*/ 592356 h 1194780"/>
                  <a:gd name="connsiteX840" fmla="*/ 913603 w 2741293"/>
                  <a:gd name="connsiteY840" fmla="*/ 594880 h 1194780"/>
                  <a:gd name="connsiteX841" fmla="*/ 910506 w 2741293"/>
                  <a:gd name="connsiteY841" fmla="*/ 594880 h 1194780"/>
                  <a:gd name="connsiteX842" fmla="*/ 901212 w 2741293"/>
                  <a:gd name="connsiteY842" fmla="*/ 589773 h 1194780"/>
                  <a:gd name="connsiteX843" fmla="*/ 904310 w 2741293"/>
                  <a:gd name="connsiteY843" fmla="*/ 589773 h 1194780"/>
                  <a:gd name="connsiteX844" fmla="*/ 901320 w 2741293"/>
                  <a:gd name="connsiteY844" fmla="*/ 592238 h 1194780"/>
                  <a:gd name="connsiteX845" fmla="*/ 901212 w 2741293"/>
                  <a:gd name="connsiteY845" fmla="*/ 592326 h 1194780"/>
                  <a:gd name="connsiteX846" fmla="*/ 889035 w 2741293"/>
                  <a:gd name="connsiteY846" fmla="*/ 589773 h 1194780"/>
                  <a:gd name="connsiteX847" fmla="*/ 895124 w 2741293"/>
                  <a:gd name="connsiteY847" fmla="*/ 589773 h 1194780"/>
                  <a:gd name="connsiteX848" fmla="*/ 895124 w 2741293"/>
                  <a:gd name="connsiteY848" fmla="*/ 594792 h 1194780"/>
                  <a:gd name="connsiteX849" fmla="*/ 889035 w 2741293"/>
                  <a:gd name="connsiteY849" fmla="*/ 594792 h 1194780"/>
                  <a:gd name="connsiteX850" fmla="*/ 938172 w 2741293"/>
                  <a:gd name="connsiteY850" fmla="*/ 584841 h 1194780"/>
                  <a:gd name="connsiteX851" fmla="*/ 941163 w 2741293"/>
                  <a:gd name="connsiteY851" fmla="*/ 584841 h 1194780"/>
                  <a:gd name="connsiteX852" fmla="*/ 944261 w 2741293"/>
                  <a:gd name="connsiteY852" fmla="*/ 584841 h 1194780"/>
                  <a:gd name="connsiteX853" fmla="*/ 944261 w 2741293"/>
                  <a:gd name="connsiteY853" fmla="*/ 589861 h 1194780"/>
                  <a:gd name="connsiteX854" fmla="*/ 938172 w 2741293"/>
                  <a:gd name="connsiteY854" fmla="*/ 589861 h 1194780"/>
                  <a:gd name="connsiteX855" fmla="*/ 895124 w 2741293"/>
                  <a:gd name="connsiteY855" fmla="*/ 584753 h 1194780"/>
                  <a:gd name="connsiteX856" fmla="*/ 901212 w 2741293"/>
                  <a:gd name="connsiteY856" fmla="*/ 584753 h 1194780"/>
                  <a:gd name="connsiteX857" fmla="*/ 901212 w 2741293"/>
                  <a:gd name="connsiteY857" fmla="*/ 589773 h 1194780"/>
                  <a:gd name="connsiteX858" fmla="*/ 895124 w 2741293"/>
                  <a:gd name="connsiteY858" fmla="*/ 589773 h 1194780"/>
                  <a:gd name="connsiteX859" fmla="*/ 938172 w 2741293"/>
                  <a:gd name="connsiteY859" fmla="*/ 582257 h 1194780"/>
                  <a:gd name="connsiteX860" fmla="*/ 938172 w 2741293"/>
                  <a:gd name="connsiteY860" fmla="*/ 584841 h 1194780"/>
                  <a:gd name="connsiteX861" fmla="*/ 935074 w 2741293"/>
                  <a:gd name="connsiteY861" fmla="*/ 584841 h 1194780"/>
                  <a:gd name="connsiteX862" fmla="*/ 925674 w 2741293"/>
                  <a:gd name="connsiteY862" fmla="*/ 579645 h 1194780"/>
                  <a:gd name="connsiteX863" fmla="*/ 928844 w 2741293"/>
                  <a:gd name="connsiteY863" fmla="*/ 579645 h 1194780"/>
                  <a:gd name="connsiteX864" fmla="*/ 925674 w 2741293"/>
                  <a:gd name="connsiteY864" fmla="*/ 582199 h 1194780"/>
                  <a:gd name="connsiteX865" fmla="*/ 919585 w 2741293"/>
                  <a:gd name="connsiteY865" fmla="*/ 574625 h 1194780"/>
                  <a:gd name="connsiteX866" fmla="*/ 925674 w 2741293"/>
                  <a:gd name="connsiteY866" fmla="*/ 574625 h 1194780"/>
                  <a:gd name="connsiteX867" fmla="*/ 925674 w 2741293"/>
                  <a:gd name="connsiteY867" fmla="*/ 579645 h 1194780"/>
                  <a:gd name="connsiteX868" fmla="*/ 922683 w 2741293"/>
                  <a:gd name="connsiteY868" fmla="*/ 579645 h 1194780"/>
                  <a:gd name="connsiteX869" fmla="*/ 919585 w 2741293"/>
                  <a:gd name="connsiteY869" fmla="*/ 579645 h 1194780"/>
                  <a:gd name="connsiteX870" fmla="*/ 974704 w 2741293"/>
                  <a:gd name="connsiteY870" fmla="*/ 564498 h 1194780"/>
                  <a:gd name="connsiteX871" fmla="*/ 977909 w 2741293"/>
                  <a:gd name="connsiteY871" fmla="*/ 564498 h 1194780"/>
                  <a:gd name="connsiteX872" fmla="*/ 974704 w 2741293"/>
                  <a:gd name="connsiteY872" fmla="*/ 567140 h 1194780"/>
                  <a:gd name="connsiteX873" fmla="*/ 968616 w 2741293"/>
                  <a:gd name="connsiteY873" fmla="*/ 559478 h 1194780"/>
                  <a:gd name="connsiteX874" fmla="*/ 974704 w 2741293"/>
                  <a:gd name="connsiteY874" fmla="*/ 559478 h 1194780"/>
                  <a:gd name="connsiteX875" fmla="*/ 974704 w 2741293"/>
                  <a:gd name="connsiteY875" fmla="*/ 562120 h 1194780"/>
                  <a:gd name="connsiteX876" fmla="*/ 974704 w 2741293"/>
                  <a:gd name="connsiteY876" fmla="*/ 564498 h 1194780"/>
                  <a:gd name="connsiteX877" fmla="*/ 968616 w 2741293"/>
                  <a:gd name="connsiteY877" fmla="*/ 564498 h 1194780"/>
                  <a:gd name="connsiteX878" fmla="*/ 1029930 w 2741293"/>
                  <a:gd name="connsiteY878" fmla="*/ 549527 h 1194780"/>
                  <a:gd name="connsiteX879" fmla="*/ 1033028 w 2741293"/>
                  <a:gd name="connsiteY879" fmla="*/ 549527 h 1194780"/>
                  <a:gd name="connsiteX880" fmla="*/ 1036126 w 2741293"/>
                  <a:gd name="connsiteY880" fmla="*/ 549527 h 1194780"/>
                  <a:gd name="connsiteX881" fmla="*/ 1036126 w 2741293"/>
                  <a:gd name="connsiteY881" fmla="*/ 554546 h 1194780"/>
                  <a:gd name="connsiteX882" fmla="*/ 1029930 w 2741293"/>
                  <a:gd name="connsiteY882" fmla="*/ 554546 h 1194780"/>
                  <a:gd name="connsiteX883" fmla="*/ 1029930 w 2741293"/>
                  <a:gd name="connsiteY883" fmla="*/ 547003 h 1194780"/>
                  <a:gd name="connsiteX884" fmla="*/ 1029930 w 2741293"/>
                  <a:gd name="connsiteY884" fmla="*/ 549527 h 1194780"/>
                  <a:gd name="connsiteX885" fmla="*/ 1026833 w 2741293"/>
                  <a:gd name="connsiteY885" fmla="*/ 549527 h 1194780"/>
                  <a:gd name="connsiteX886" fmla="*/ 1017539 w 2741293"/>
                  <a:gd name="connsiteY886" fmla="*/ 544419 h 1194780"/>
                  <a:gd name="connsiteX887" fmla="*/ 1020673 w 2741293"/>
                  <a:gd name="connsiteY887" fmla="*/ 544419 h 1194780"/>
                  <a:gd name="connsiteX888" fmla="*/ 1017539 w 2741293"/>
                  <a:gd name="connsiteY888" fmla="*/ 546973 h 1194780"/>
                  <a:gd name="connsiteX889" fmla="*/ 1011450 w 2741293"/>
                  <a:gd name="connsiteY889" fmla="*/ 539399 h 1194780"/>
                  <a:gd name="connsiteX890" fmla="*/ 1017539 w 2741293"/>
                  <a:gd name="connsiteY890" fmla="*/ 539399 h 1194780"/>
                  <a:gd name="connsiteX891" fmla="*/ 1017539 w 2741293"/>
                  <a:gd name="connsiteY891" fmla="*/ 544419 h 1194780"/>
                  <a:gd name="connsiteX892" fmla="*/ 1014655 w 2741293"/>
                  <a:gd name="connsiteY892" fmla="*/ 544419 h 1194780"/>
                  <a:gd name="connsiteX893" fmla="*/ 1011450 w 2741293"/>
                  <a:gd name="connsiteY893" fmla="*/ 544419 h 1194780"/>
                  <a:gd name="connsiteX894" fmla="*/ 1060588 w 2741293"/>
                  <a:gd name="connsiteY894" fmla="*/ 534468 h 1194780"/>
                  <a:gd name="connsiteX895" fmla="*/ 1063579 w 2741293"/>
                  <a:gd name="connsiteY895" fmla="*/ 534468 h 1194780"/>
                  <a:gd name="connsiteX896" fmla="*/ 1066676 w 2741293"/>
                  <a:gd name="connsiteY896" fmla="*/ 534468 h 1194780"/>
                  <a:gd name="connsiteX897" fmla="*/ 1066676 w 2741293"/>
                  <a:gd name="connsiteY897" fmla="*/ 539487 h 1194780"/>
                  <a:gd name="connsiteX898" fmla="*/ 1060588 w 2741293"/>
                  <a:gd name="connsiteY898" fmla="*/ 539487 h 1194780"/>
                  <a:gd name="connsiteX899" fmla="*/ 1060588 w 2741293"/>
                  <a:gd name="connsiteY899" fmla="*/ 531884 h 1194780"/>
                  <a:gd name="connsiteX900" fmla="*/ 1060588 w 2741293"/>
                  <a:gd name="connsiteY900" fmla="*/ 534468 h 1194780"/>
                  <a:gd name="connsiteX901" fmla="*/ 1057490 w 2741293"/>
                  <a:gd name="connsiteY901" fmla="*/ 534468 h 1194780"/>
                  <a:gd name="connsiteX902" fmla="*/ 1048197 w 2741293"/>
                  <a:gd name="connsiteY902" fmla="*/ 529272 h 1194780"/>
                  <a:gd name="connsiteX903" fmla="*/ 1051294 w 2741293"/>
                  <a:gd name="connsiteY903" fmla="*/ 529272 h 1194780"/>
                  <a:gd name="connsiteX904" fmla="*/ 1048197 w 2741293"/>
                  <a:gd name="connsiteY904" fmla="*/ 531825 h 1194780"/>
                  <a:gd name="connsiteX905" fmla="*/ 1042108 w 2741293"/>
                  <a:gd name="connsiteY905" fmla="*/ 524252 h 1194780"/>
                  <a:gd name="connsiteX906" fmla="*/ 1048197 w 2741293"/>
                  <a:gd name="connsiteY906" fmla="*/ 524252 h 1194780"/>
                  <a:gd name="connsiteX907" fmla="*/ 1048197 w 2741293"/>
                  <a:gd name="connsiteY907" fmla="*/ 529272 h 1194780"/>
                  <a:gd name="connsiteX908" fmla="*/ 1045206 w 2741293"/>
                  <a:gd name="connsiteY908" fmla="*/ 529272 h 1194780"/>
                  <a:gd name="connsiteX909" fmla="*/ 1042108 w 2741293"/>
                  <a:gd name="connsiteY909" fmla="*/ 529272 h 1194780"/>
                  <a:gd name="connsiteX910" fmla="*/ 1170826 w 2741293"/>
                  <a:gd name="connsiteY910" fmla="*/ 504173 h 1194780"/>
                  <a:gd name="connsiteX911" fmla="*/ 1177021 w 2741293"/>
                  <a:gd name="connsiteY911" fmla="*/ 504173 h 1194780"/>
                  <a:gd name="connsiteX912" fmla="*/ 1177021 w 2741293"/>
                  <a:gd name="connsiteY912" fmla="*/ 509193 h 1194780"/>
                  <a:gd name="connsiteX913" fmla="*/ 1170826 w 2741293"/>
                  <a:gd name="connsiteY913" fmla="*/ 509193 h 1194780"/>
                  <a:gd name="connsiteX914" fmla="*/ 1170826 w 2741293"/>
                  <a:gd name="connsiteY914" fmla="*/ 501619 h 1194780"/>
                  <a:gd name="connsiteX915" fmla="*/ 1170826 w 2741293"/>
                  <a:gd name="connsiteY915" fmla="*/ 504173 h 1194780"/>
                  <a:gd name="connsiteX916" fmla="*/ 1167692 w 2741293"/>
                  <a:gd name="connsiteY916" fmla="*/ 504173 h 1194780"/>
                  <a:gd name="connsiteX917" fmla="*/ 1158435 w 2741293"/>
                  <a:gd name="connsiteY917" fmla="*/ 498977 h 1194780"/>
                  <a:gd name="connsiteX918" fmla="*/ 1161533 w 2741293"/>
                  <a:gd name="connsiteY918" fmla="*/ 498977 h 1194780"/>
                  <a:gd name="connsiteX919" fmla="*/ 1158435 w 2741293"/>
                  <a:gd name="connsiteY919" fmla="*/ 501561 h 1194780"/>
                  <a:gd name="connsiteX920" fmla="*/ 1133973 w 2741293"/>
                  <a:gd name="connsiteY920" fmla="*/ 498977 h 1194780"/>
                  <a:gd name="connsiteX921" fmla="*/ 1152346 w 2741293"/>
                  <a:gd name="connsiteY921" fmla="*/ 498977 h 1194780"/>
                  <a:gd name="connsiteX922" fmla="*/ 1152346 w 2741293"/>
                  <a:gd name="connsiteY922" fmla="*/ 506639 h 1194780"/>
                  <a:gd name="connsiteX923" fmla="*/ 1143159 w 2741293"/>
                  <a:gd name="connsiteY923" fmla="*/ 514301 h 1194780"/>
                  <a:gd name="connsiteX924" fmla="*/ 1152346 w 2741293"/>
                  <a:gd name="connsiteY924" fmla="*/ 514301 h 1194780"/>
                  <a:gd name="connsiteX925" fmla="*/ 1152346 w 2741293"/>
                  <a:gd name="connsiteY925" fmla="*/ 519320 h 1194780"/>
                  <a:gd name="connsiteX926" fmla="*/ 1140169 w 2741293"/>
                  <a:gd name="connsiteY926" fmla="*/ 519320 h 1194780"/>
                  <a:gd name="connsiteX927" fmla="*/ 1140169 w 2741293"/>
                  <a:gd name="connsiteY927" fmla="*/ 511659 h 1194780"/>
                  <a:gd name="connsiteX928" fmla="*/ 1130875 w 2741293"/>
                  <a:gd name="connsiteY928" fmla="*/ 519320 h 1194780"/>
                  <a:gd name="connsiteX929" fmla="*/ 1137071 w 2741293"/>
                  <a:gd name="connsiteY929" fmla="*/ 519320 h 1194780"/>
                  <a:gd name="connsiteX930" fmla="*/ 1140169 w 2741293"/>
                  <a:gd name="connsiteY930" fmla="*/ 519320 h 1194780"/>
                  <a:gd name="connsiteX931" fmla="*/ 1140169 w 2741293"/>
                  <a:gd name="connsiteY931" fmla="*/ 524340 h 1194780"/>
                  <a:gd name="connsiteX932" fmla="*/ 1127884 w 2741293"/>
                  <a:gd name="connsiteY932" fmla="*/ 524340 h 1194780"/>
                  <a:gd name="connsiteX933" fmla="*/ 1127884 w 2741293"/>
                  <a:gd name="connsiteY933" fmla="*/ 516678 h 1194780"/>
                  <a:gd name="connsiteX934" fmla="*/ 1118698 w 2741293"/>
                  <a:gd name="connsiteY934" fmla="*/ 524340 h 1194780"/>
                  <a:gd name="connsiteX935" fmla="*/ 1127884 w 2741293"/>
                  <a:gd name="connsiteY935" fmla="*/ 524340 h 1194780"/>
                  <a:gd name="connsiteX936" fmla="*/ 1127884 w 2741293"/>
                  <a:gd name="connsiteY936" fmla="*/ 529448 h 1194780"/>
                  <a:gd name="connsiteX937" fmla="*/ 1112609 w 2741293"/>
                  <a:gd name="connsiteY937" fmla="*/ 529448 h 1194780"/>
                  <a:gd name="connsiteX938" fmla="*/ 1106413 w 2741293"/>
                  <a:gd name="connsiteY938" fmla="*/ 529448 h 1194780"/>
                  <a:gd name="connsiteX939" fmla="*/ 1094236 w 2741293"/>
                  <a:gd name="connsiteY939" fmla="*/ 529448 h 1194780"/>
                  <a:gd name="connsiteX940" fmla="*/ 1091138 w 2741293"/>
                  <a:gd name="connsiteY940" fmla="*/ 529448 h 1194780"/>
                  <a:gd name="connsiteX941" fmla="*/ 1091138 w 2741293"/>
                  <a:gd name="connsiteY941" fmla="*/ 521698 h 1194780"/>
                  <a:gd name="connsiteX942" fmla="*/ 1081952 w 2741293"/>
                  <a:gd name="connsiteY942" fmla="*/ 529448 h 1194780"/>
                  <a:gd name="connsiteX943" fmla="*/ 1091138 w 2741293"/>
                  <a:gd name="connsiteY943" fmla="*/ 529448 h 1194780"/>
                  <a:gd name="connsiteX944" fmla="*/ 1091138 w 2741293"/>
                  <a:gd name="connsiteY944" fmla="*/ 534468 h 1194780"/>
                  <a:gd name="connsiteX945" fmla="*/ 1075863 w 2741293"/>
                  <a:gd name="connsiteY945" fmla="*/ 534468 h 1194780"/>
                  <a:gd name="connsiteX946" fmla="*/ 1066676 w 2741293"/>
                  <a:gd name="connsiteY946" fmla="*/ 534468 h 1194780"/>
                  <a:gd name="connsiteX947" fmla="*/ 1066676 w 2741293"/>
                  <a:gd name="connsiteY947" fmla="*/ 526806 h 1194780"/>
                  <a:gd name="connsiteX948" fmla="*/ 1060588 w 2741293"/>
                  <a:gd name="connsiteY948" fmla="*/ 531884 h 1194780"/>
                  <a:gd name="connsiteX949" fmla="*/ 1060588 w 2741293"/>
                  <a:gd name="connsiteY949" fmla="*/ 531826 h 1194780"/>
                  <a:gd name="connsiteX950" fmla="*/ 1051294 w 2741293"/>
                  <a:gd name="connsiteY950" fmla="*/ 539487 h 1194780"/>
                  <a:gd name="connsiteX951" fmla="*/ 1060588 w 2741293"/>
                  <a:gd name="connsiteY951" fmla="*/ 539487 h 1194780"/>
                  <a:gd name="connsiteX952" fmla="*/ 1060588 w 2741293"/>
                  <a:gd name="connsiteY952" fmla="*/ 544507 h 1194780"/>
                  <a:gd name="connsiteX953" fmla="*/ 1048303 w 2741293"/>
                  <a:gd name="connsiteY953" fmla="*/ 544507 h 1194780"/>
                  <a:gd name="connsiteX954" fmla="*/ 1048303 w 2741293"/>
                  <a:gd name="connsiteY954" fmla="*/ 536845 h 1194780"/>
                  <a:gd name="connsiteX955" fmla="*/ 1039117 w 2741293"/>
                  <a:gd name="connsiteY955" fmla="*/ 544507 h 1194780"/>
                  <a:gd name="connsiteX956" fmla="*/ 1045206 w 2741293"/>
                  <a:gd name="connsiteY956" fmla="*/ 544507 h 1194780"/>
                  <a:gd name="connsiteX957" fmla="*/ 1048303 w 2741293"/>
                  <a:gd name="connsiteY957" fmla="*/ 544507 h 1194780"/>
                  <a:gd name="connsiteX958" fmla="*/ 1048303 w 2741293"/>
                  <a:gd name="connsiteY958" fmla="*/ 549527 h 1194780"/>
                  <a:gd name="connsiteX959" fmla="*/ 1036126 w 2741293"/>
                  <a:gd name="connsiteY959" fmla="*/ 549527 h 1194780"/>
                  <a:gd name="connsiteX960" fmla="*/ 1036126 w 2741293"/>
                  <a:gd name="connsiteY960" fmla="*/ 541953 h 1194780"/>
                  <a:gd name="connsiteX961" fmla="*/ 1029930 w 2741293"/>
                  <a:gd name="connsiteY961" fmla="*/ 547003 h 1194780"/>
                  <a:gd name="connsiteX962" fmla="*/ 1029930 w 2741293"/>
                  <a:gd name="connsiteY962" fmla="*/ 546973 h 1194780"/>
                  <a:gd name="connsiteX963" fmla="*/ 1020744 w 2741293"/>
                  <a:gd name="connsiteY963" fmla="*/ 554546 h 1194780"/>
                  <a:gd name="connsiteX964" fmla="*/ 1029930 w 2741293"/>
                  <a:gd name="connsiteY964" fmla="*/ 554546 h 1194780"/>
                  <a:gd name="connsiteX965" fmla="*/ 1029930 w 2741293"/>
                  <a:gd name="connsiteY965" fmla="*/ 559654 h 1194780"/>
                  <a:gd name="connsiteX966" fmla="*/ 1017753 w 2741293"/>
                  <a:gd name="connsiteY966" fmla="*/ 559654 h 1194780"/>
                  <a:gd name="connsiteX967" fmla="*/ 1017753 w 2741293"/>
                  <a:gd name="connsiteY967" fmla="*/ 551993 h 1194780"/>
                  <a:gd name="connsiteX968" fmla="*/ 1008459 w 2741293"/>
                  <a:gd name="connsiteY968" fmla="*/ 559654 h 1194780"/>
                  <a:gd name="connsiteX969" fmla="*/ 1014655 w 2741293"/>
                  <a:gd name="connsiteY969" fmla="*/ 559654 h 1194780"/>
                  <a:gd name="connsiteX970" fmla="*/ 1017753 w 2741293"/>
                  <a:gd name="connsiteY970" fmla="*/ 559654 h 1194780"/>
                  <a:gd name="connsiteX971" fmla="*/ 1017753 w 2741293"/>
                  <a:gd name="connsiteY971" fmla="*/ 564674 h 1194780"/>
                  <a:gd name="connsiteX972" fmla="*/ 1002371 w 2741293"/>
                  <a:gd name="connsiteY972" fmla="*/ 564674 h 1194780"/>
                  <a:gd name="connsiteX973" fmla="*/ 996282 w 2741293"/>
                  <a:gd name="connsiteY973" fmla="*/ 564674 h 1194780"/>
                  <a:gd name="connsiteX974" fmla="*/ 993184 w 2741293"/>
                  <a:gd name="connsiteY974" fmla="*/ 564674 h 1194780"/>
                  <a:gd name="connsiteX975" fmla="*/ 993184 w 2741293"/>
                  <a:gd name="connsiteY975" fmla="*/ 562120 h 1194780"/>
                  <a:gd name="connsiteX976" fmla="*/ 993184 w 2741293"/>
                  <a:gd name="connsiteY976" fmla="*/ 557100 h 1194780"/>
                  <a:gd name="connsiteX977" fmla="*/ 983998 w 2741293"/>
                  <a:gd name="connsiteY977" fmla="*/ 564674 h 1194780"/>
                  <a:gd name="connsiteX978" fmla="*/ 993184 w 2741293"/>
                  <a:gd name="connsiteY978" fmla="*/ 564674 h 1194780"/>
                  <a:gd name="connsiteX979" fmla="*/ 993184 w 2741293"/>
                  <a:gd name="connsiteY979" fmla="*/ 574801 h 1194780"/>
                  <a:gd name="connsiteX980" fmla="*/ 987095 w 2741293"/>
                  <a:gd name="connsiteY980" fmla="*/ 574801 h 1194780"/>
                  <a:gd name="connsiteX981" fmla="*/ 987095 w 2741293"/>
                  <a:gd name="connsiteY981" fmla="*/ 567140 h 1194780"/>
                  <a:gd name="connsiteX982" fmla="*/ 977909 w 2741293"/>
                  <a:gd name="connsiteY982" fmla="*/ 574801 h 1194780"/>
                  <a:gd name="connsiteX983" fmla="*/ 987095 w 2741293"/>
                  <a:gd name="connsiteY983" fmla="*/ 574801 h 1194780"/>
                  <a:gd name="connsiteX984" fmla="*/ 987095 w 2741293"/>
                  <a:gd name="connsiteY984" fmla="*/ 579821 h 1194780"/>
                  <a:gd name="connsiteX985" fmla="*/ 965625 w 2741293"/>
                  <a:gd name="connsiteY985" fmla="*/ 579821 h 1194780"/>
                  <a:gd name="connsiteX986" fmla="*/ 962634 w 2741293"/>
                  <a:gd name="connsiteY986" fmla="*/ 579821 h 1194780"/>
                  <a:gd name="connsiteX987" fmla="*/ 962634 w 2741293"/>
                  <a:gd name="connsiteY987" fmla="*/ 572159 h 1194780"/>
                  <a:gd name="connsiteX988" fmla="*/ 953340 w 2741293"/>
                  <a:gd name="connsiteY988" fmla="*/ 579821 h 1194780"/>
                  <a:gd name="connsiteX989" fmla="*/ 959536 w 2741293"/>
                  <a:gd name="connsiteY989" fmla="*/ 579821 h 1194780"/>
                  <a:gd name="connsiteX990" fmla="*/ 962634 w 2741293"/>
                  <a:gd name="connsiteY990" fmla="*/ 579821 h 1194780"/>
                  <a:gd name="connsiteX991" fmla="*/ 962634 w 2741293"/>
                  <a:gd name="connsiteY991" fmla="*/ 584841 h 1194780"/>
                  <a:gd name="connsiteX992" fmla="*/ 944261 w 2741293"/>
                  <a:gd name="connsiteY992" fmla="*/ 584841 h 1194780"/>
                  <a:gd name="connsiteX993" fmla="*/ 944261 w 2741293"/>
                  <a:gd name="connsiteY993" fmla="*/ 577179 h 1194780"/>
                  <a:gd name="connsiteX994" fmla="*/ 938172 w 2741293"/>
                  <a:gd name="connsiteY994" fmla="*/ 582257 h 1194780"/>
                  <a:gd name="connsiteX995" fmla="*/ 938172 w 2741293"/>
                  <a:gd name="connsiteY995" fmla="*/ 582199 h 1194780"/>
                  <a:gd name="connsiteX996" fmla="*/ 928879 w 2741293"/>
                  <a:gd name="connsiteY996" fmla="*/ 589861 h 1194780"/>
                  <a:gd name="connsiteX997" fmla="*/ 938172 w 2741293"/>
                  <a:gd name="connsiteY997" fmla="*/ 589861 h 1194780"/>
                  <a:gd name="connsiteX998" fmla="*/ 938172 w 2741293"/>
                  <a:gd name="connsiteY998" fmla="*/ 594880 h 1194780"/>
                  <a:gd name="connsiteX999" fmla="*/ 922683 w 2741293"/>
                  <a:gd name="connsiteY999" fmla="*/ 594880 h 1194780"/>
                  <a:gd name="connsiteX1000" fmla="*/ 919799 w 2741293"/>
                  <a:gd name="connsiteY1000" fmla="*/ 594880 h 1194780"/>
                  <a:gd name="connsiteX1001" fmla="*/ 919799 w 2741293"/>
                  <a:gd name="connsiteY1001" fmla="*/ 587307 h 1194780"/>
                  <a:gd name="connsiteX1002" fmla="*/ 913603 w 2741293"/>
                  <a:gd name="connsiteY1002" fmla="*/ 592356 h 1194780"/>
                  <a:gd name="connsiteX1003" fmla="*/ 913603 w 2741293"/>
                  <a:gd name="connsiteY1003" fmla="*/ 592326 h 1194780"/>
                  <a:gd name="connsiteX1004" fmla="*/ 904310 w 2741293"/>
                  <a:gd name="connsiteY1004" fmla="*/ 599900 h 1194780"/>
                  <a:gd name="connsiteX1005" fmla="*/ 904417 w 2741293"/>
                  <a:gd name="connsiteY1005" fmla="*/ 599900 h 1194780"/>
                  <a:gd name="connsiteX1006" fmla="*/ 898221 w 2741293"/>
                  <a:gd name="connsiteY1006" fmla="*/ 605008 h 1194780"/>
                  <a:gd name="connsiteX1007" fmla="*/ 907515 w 2741293"/>
                  <a:gd name="connsiteY1007" fmla="*/ 605008 h 1194780"/>
                  <a:gd name="connsiteX1008" fmla="*/ 907515 w 2741293"/>
                  <a:gd name="connsiteY1008" fmla="*/ 610027 h 1194780"/>
                  <a:gd name="connsiteX1009" fmla="*/ 895230 w 2741293"/>
                  <a:gd name="connsiteY1009" fmla="*/ 610027 h 1194780"/>
                  <a:gd name="connsiteX1010" fmla="*/ 895230 w 2741293"/>
                  <a:gd name="connsiteY1010" fmla="*/ 602454 h 1194780"/>
                  <a:gd name="connsiteX1011" fmla="*/ 885937 w 2741293"/>
                  <a:gd name="connsiteY1011" fmla="*/ 610027 h 1194780"/>
                  <a:gd name="connsiteX1012" fmla="*/ 886009 w 2741293"/>
                  <a:gd name="connsiteY1012" fmla="*/ 610027 h 1194780"/>
                  <a:gd name="connsiteX1013" fmla="*/ 879848 w 2741293"/>
                  <a:gd name="connsiteY1013" fmla="*/ 615047 h 1194780"/>
                  <a:gd name="connsiteX1014" fmla="*/ 879955 w 2741293"/>
                  <a:gd name="connsiteY1014" fmla="*/ 615047 h 1194780"/>
                  <a:gd name="connsiteX1015" fmla="*/ 873760 w 2741293"/>
                  <a:gd name="connsiteY1015" fmla="*/ 620155 h 1194780"/>
                  <a:gd name="connsiteX1016" fmla="*/ 873794 w 2741293"/>
                  <a:gd name="connsiteY1016" fmla="*/ 620155 h 1194780"/>
                  <a:gd name="connsiteX1017" fmla="*/ 867564 w 2741293"/>
                  <a:gd name="connsiteY1017" fmla="*/ 625175 h 1194780"/>
                  <a:gd name="connsiteX1018" fmla="*/ 876964 w 2741293"/>
                  <a:gd name="connsiteY1018" fmla="*/ 625175 h 1194780"/>
                  <a:gd name="connsiteX1019" fmla="*/ 876964 w 2741293"/>
                  <a:gd name="connsiteY1019" fmla="*/ 627640 h 1194780"/>
                  <a:gd name="connsiteX1020" fmla="*/ 876964 w 2741293"/>
                  <a:gd name="connsiteY1020" fmla="*/ 640322 h 1194780"/>
                  <a:gd name="connsiteX1021" fmla="*/ 870769 w 2741293"/>
                  <a:gd name="connsiteY1021" fmla="*/ 640322 h 1194780"/>
                  <a:gd name="connsiteX1022" fmla="*/ 870769 w 2741293"/>
                  <a:gd name="connsiteY1022" fmla="*/ 632660 h 1194780"/>
                  <a:gd name="connsiteX1023" fmla="*/ 861475 w 2741293"/>
                  <a:gd name="connsiteY1023" fmla="*/ 640322 h 1194780"/>
                  <a:gd name="connsiteX1024" fmla="*/ 870769 w 2741293"/>
                  <a:gd name="connsiteY1024" fmla="*/ 640322 h 1194780"/>
                  <a:gd name="connsiteX1025" fmla="*/ 870769 w 2741293"/>
                  <a:gd name="connsiteY1025" fmla="*/ 645342 h 1194780"/>
                  <a:gd name="connsiteX1026" fmla="*/ 858591 w 2741293"/>
                  <a:gd name="connsiteY1026" fmla="*/ 645342 h 1194780"/>
                  <a:gd name="connsiteX1027" fmla="*/ 858591 w 2741293"/>
                  <a:gd name="connsiteY1027" fmla="*/ 637680 h 1194780"/>
                  <a:gd name="connsiteX1028" fmla="*/ 852396 w 2741293"/>
                  <a:gd name="connsiteY1028" fmla="*/ 642730 h 1194780"/>
                  <a:gd name="connsiteX1029" fmla="*/ 852396 w 2741293"/>
                  <a:gd name="connsiteY1029" fmla="*/ 642700 h 1194780"/>
                  <a:gd name="connsiteX1030" fmla="*/ 843102 w 2741293"/>
                  <a:gd name="connsiteY1030" fmla="*/ 650361 h 1194780"/>
                  <a:gd name="connsiteX1031" fmla="*/ 852396 w 2741293"/>
                  <a:gd name="connsiteY1031" fmla="*/ 650361 h 1194780"/>
                  <a:gd name="connsiteX1032" fmla="*/ 852396 w 2741293"/>
                  <a:gd name="connsiteY1032" fmla="*/ 655381 h 1194780"/>
                  <a:gd name="connsiteX1033" fmla="*/ 837013 w 2741293"/>
                  <a:gd name="connsiteY1033" fmla="*/ 655381 h 1194780"/>
                  <a:gd name="connsiteX1034" fmla="*/ 830818 w 2741293"/>
                  <a:gd name="connsiteY1034" fmla="*/ 655381 h 1194780"/>
                  <a:gd name="connsiteX1035" fmla="*/ 821845 w 2741293"/>
                  <a:gd name="connsiteY1035" fmla="*/ 655381 h 1194780"/>
                  <a:gd name="connsiteX1036" fmla="*/ 821845 w 2741293"/>
                  <a:gd name="connsiteY1036" fmla="*/ 647807 h 1194780"/>
                  <a:gd name="connsiteX1037" fmla="*/ 812445 w 2741293"/>
                  <a:gd name="connsiteY1037" fmla="*/ 655381 h 1194780"/>
                  <a:gd name="connsiteX1038" fmla="*/ 818640 w 2741293"/>
                  <a:gd name="connsiteY1038" fmla="*/ 655381 h 1194780"/>
                  <a:gd name="connsiteX1039" fmla="*/ 821845 w 2741293"/>
                  <a:gd name="connsiteY1039" fmla="*/ 655381 h 1194780"/>
                  <a:gd name="connsiteX1040" fmla="*/ 821845 w 2741293"/>
                  <a:gd name="connsiteY1040" fmla="*/ 660401 h 1194780"/>
                  <a:gd name="connsiteX1041" fmla="*/ 809561 w 2741293"/>
                  <a:gd name="connsiteY1041" fmla="*/ 660401 h 1194780"/>
                  <a:gd name="connsiteX1042" fmla="*/ 809561 w 2741293"/>
                  <a:gd name="connsiteY1042" fmla="*/ 652827 h 1194780"/>
                  <a:gd name="connsiteX1043" fmla="*/ 800267 w 2741293"/>
                  <a:gd name="connsiteY1043" fmla="*/ 660401 h 1194780"/>
                  <a:gd name="connsiteX1044" fmla="*/ 800338 w 2741293"/>
                  <a:gd name="connsiteY1044" fmla="*/ 660401 h 1194780"/>
                  <a:gd name="connsiteX1045" fmla="*/ 794179 w 2741293"/>
                  <a:gd name="connsiteY1045" fmla="*/ 665420 h 1194780"/>
                  <a:gd name="connsiteX1046" fmla="*/ 794323 w 2741293"/>
                  <a:gd name="connsiteY1046" fmla="*/ 665420 h 1194780"/>
                  <a:gd name="connsiteX1047" fmla="*/ 787983 w 2741293"/>
                  <a:gd name="connsiteY1047" fmla="*/ 670528 h 1194780"/>
                  <a:gd name="connsiteX1048" fmla="*/ 788054 w 2741293"/>
                  <a:gd name="connsiteY1048" fmla="*/ 670528 h 1194780"/>
                  <a:gd name="connsiteX1049" fmla="*/ 781894 w 2741293"/>
                  <a:gd name="connsiteY1049" fmla="*/ 675548 h 1194780"/>
                  <a:gd name="connsiteX1050" fmla="*/ 781965 w 2741293"/>
                  <a:gd name="connsiteY1050" fmla="*/ 675548 h 1194780"/>
                  <a:gd name="connsiteX1051" fmla="*/ 775806 w 2741293"/>
                  <a:gd name="connsiteY1051" fmla="*/ 680568 h 1194780"/>
                  <a:gd name="connsiteX1052" fmla="*/ 775877 w 2741293"/>
                  <a:gd name="connsiteY1052" fmla="*/ 680568 h 1194780"/>
                  <a:gd name="connsiteX1053" fmla="*/ 769610 w 2741293"/>
                  <a:gd name="connsiteY1053" fmla="*/ 685675 h 1194780"/>
                  <a:gd name="connsiteX1054" fmla="*/ 778903 w 2741293"/>
                  <a:gd name="connsiteY1054" fmla="*/ 685675 h 1194780"/>
                  <a:gd name="connsiteX1055" fmla="*/ 778903 w 2741293"/>
                  <a:gd name="connsiteY1055" fmla="*/ 690695 h 1194780"/>
                  <a:gd name="connsiteX1056" fmla="*/ 766726 w 2741293"/>
                  <a:gd name="connsiteY1056" fmla="*/ 690695 h 1194780"/>
                  <a:gd name="connsiteX1057" fmla="*/ 766726 w 2741293"/>
                  <a:gd name="connsiteY1057" fmla="*/ 683033 h 1194780"/>
                  <a:gd name="connsiteX1058" fmla="*/ 757433 w 2741293"/>
                  <a:gd name="connsiteY1058" fmla="*/ 690695 h 1194780"/>
                  <a:gd name="connsiteX1059" fmla="*/ 763521 w 2741293"/>
                  <a:gd name="connsiteY1059" fmla="*/ 690695 h 1194780"/>
                  <a:gd name="connsiteX1060" fmla="*/ 766726 w 2741293"/>
                  <a:gd name="connsiteY1060" fmla="*/ 690695 h 1194780"/>
                  <a:gd name="connsiteX1061" fmla="*/ 766726 w 2741293"/>
                  <a:gd name="connsiteY1061" fmla="*/ 695715 h 1194780"/>
                  <a:gd name="connsiteX1062" fmla="*/ 751237 w 2741293"/>
                  <a:gd name="connsiteY1062" fmla="*/ 695715 h 1194780"/>
                  <a:gd name="connsiteX1063" fmla="*/ 748246 w 2741293"/>
                  <a:gd name="connsiteY1063" fmla="*/ 695715 h 1194780"/>
                  <a:gd name="connsiteX1064" fmla="*/ 748246 w 2741293"/>
                  <a:gd name="connsiteY1064" fmla="*/ 688141 h 1194780"/>
                  <a:gd name="connsiteX1065" fmla="*/ 742157 w 2741293"/>
                  <a:gd name="connsiteY1065" fmla="*/ 693162 h 1194780"/>
                  <a:gd name="connsiteX1066" fmla="*/ 742157 w 2741293"/>
                  <a:gd name="connsiteY1066" fmla="*/ 693161 h 1194780"/>
                  <a:gd name="connsiteX1067" fmla="*/ 733747 w 2741293"/>
                  <a:gd name="connsiteY1067" fmla="*/ 700095 h 1194780"/>
                  <a:gd name="connsiteX1068" fmla="*/ 726775 w 2741293"/>
                  <a:gd name="connsiteY1068" fmla="*/ 705842 h 1194780"/>
                  <a:gd name="connsiteX1069" fmla="*/ 736069 w 2741293"/>
                  <a:gd name="connsiteY1069" fmla="*/ 705842 h 1194780"/>
                  <a:gd name="connsiteX1070" fmla="*/ 736069 w 2741293"/>
                  <a:gd name="connsiteY1070" fmla="*/ 715882 h 1194780"/>
                  <a:gd name="connsiteX1071" fmla="*/ 729873 w 2741293"/>
                  <a:gd name="connsiteY1071" fmla="*/ 715882 h 1194780"/>
                  <a:gd name="connsiteX1072" fmla="*/ 729873 w 2741293"/>
                  <a:gd name="connsiteY1072" fmla="*/ 708308 h 1194780"/>
                  <a:gd name="connsiteX1073" fmla="*/ 723784 w 2741293"/>
                  <a:gd name="connsiteY1073" fmla="*/ 713329 h 1194780"/>
                  <a:gd name="connsiteX1074" fmla="*/ 723784 w 2741293"/>
                  <a:gd name="connsiteY1074" fmla="*/ 713328 h 1194780"/>
                  <a:gd name="connsiteX1075" fmla="*/ 717662 w 2741293"/>
                  <a:gd name="connsiteY1075" fmla="*/ 718376 h 1194780"/>
                  <a:gd name="connsiteX1076" fmla="*/ 708402 w 2741293"/>
                  <a:gd name="connsiteY1076" fmla="*/ 725921 h 1194780"/>
                  <a:gd name="connsiteX1077" fmla="*/ 717632 w 2741293"/>
                  <a:gd name="connsiteY1077" fmla="*/ 725921 h 1194780"/>
                  <a:gd name="connsiteX1078" fmla="*/ 717589 w 2741293"/>
                  <a:gd name="connsiteY1078" fmla="*/ 731029 h 1194780"/>
                  <a:gd name="connsiteX1079" fmla="*/ 705411 w 2741293"/>
                  <a:gd name="connsiteY1079" fmla="*/ 731029 h 1194780"/>
                  <a:gd name="connsiteX1080" fmla="*/ 705411 w 2741293"/>
                  <a:gd name="connsiteY1080" fmla="*/ 723455 h 1194780"/>
                  <a:gd name="connsiteX1081" fmla="*/ 699285 w 2741293"/>
                  <a:gd name="connsiteY1081" fmla="*/ 728506 h 1194780"/>
                  <a:gd name="connsiteX1082" fmla="*/ 690029 w 2741293"/>
                  <a:gd name="connsiteY1082" fmla="*/ 736049 h 1194780"/>
                  <a:gd name="connsiteX1083" fmla="*/ 699323 w 2741293"/>
                  <a:gd name="connsiteY1083" fmla="*/ 736049 h 1194780"/>
                  <a:gd name="connsiteX1084" fmla="*/ 699323 w 2741293"/>
                  <a:gd name="connsiteY1084" fmla="*/ 746176 h 1194780"/>
                  <a:gd name="connsiteX1085" fmla="*/ 693127 w 2741293"/>
                  <a:gd name="connsiteY1085" fmla="*/ 746176 h 1194780"/>
                  <a:gd name="connsiteX1086" fmla="*/ 693127 w 2741293"/>
                  <a:gd name="connsiteY1086" fmla="*/ 738515 h 1194780"/>
                  <a:gd name="connsiteX1087" fmla="*/ 683940 w 2741293"/>
                  <a:gd name="connsiteY1087" fmla="*/ 746176 h 1194780"/>
                  <a:gd name="connsiteX1088" fmla="*/ 683940 w 2741293"/>
                  <a:gd name="connsiteY1088" fmla="*/ 746176 h 1194780"/>
                  <a:gd name="connsiteX1089" fmla="*/ 680949 w 2741293"/>
                  <a:gd name="connsiteY1089" fmla="*/ 748643 h 1194780"/>
                  <a:gd name="connsiteX1090" fmla="*/ 680949 w 2741293"/>
                  <a:gd name="connsiteY1090" fmla="*/ 748554 h 1194780"/>
                  <a:gd name="connsiteX1091" fmla="*/ 671656 w 2741293"/>
                  <a:gd name="connsiteY1091" fmla="*/ 756216 h 1194780"/>
                  <a:gd name="connsiteX1092" fmla="*/ 680949 w 2741293"/>
                  <a:gd name="connsiteY1092" fmla="*/ 756216 h 1194780"/>
                  <a:gd name="connsiteX1093" fmla="*/ 680949 w 2741293"/>
                  <a:gd name="connsiteY1093" fmla="*/ 761235 h 1194780"/>
                  <a:gd name="connsiteX1094" fmla="*/ 668665 w 2741293"/>
                  <a:gd name="connsiteY1094" fmla="*/ 761235 h 1194780"/>
                  <a:gd name="connsiteX1095" fmla="*/ 668665 w 2741293"/>
                  <a:gd name="connsiteY1095" fmla="*/ 758682 h 1194780"/>
                  <a:gd name="connsiteX1096" fmla="*/ 668665 w 2741293"/>
                  <a:gd name="connsiteY1096" fmla="*/ 753574 h 1194780"/>
                  <a:gd name="connsiteX1097" fmla="*/ 659479 w 2741293"/>
                  <a:gd name="connsiteY1097" fmla="*/ 761235 h 1194780"/>
                  <a:gd name="connsiteX1098" fmla="*/ 665567 w 2741293"/>
                  <a:gd name="connsiteY1098" fmla="*/ 761235 h 1194780"/>
                  <a:gd name="connsiteX1099" fmla="*/ 668665 w 2741293"/>
                  <a:gd name="connsiteY1099" fmla="*/ 761235 h 1194780"/>
                  <a:gd name="connsiteX1100" fmla="*/ 668665 w 2741293"/>
                  <a:gd name="connsiteY1100" fmla="*/ 771275 h 1194780"/>
                  <a:gd name="connsiteX1101" fmla="*/ 653283 w 2741293"/>
                  <a:gd name="connsiteY1101" fmla="*/ 771275 h 1194780"/>
                  <a:gd name="connsiteX1102" fmla="*/ 650292 w 2741293"/>
                  <a:gd name="connsiteY1102" fmla="*/ 771275 h 1194780"/>
                  <a:gd name="connsiteX1103" fmla="*/ 650292 w 2741293"/>
                  <a:gd name="connsiteY1103" fmla="*/ 763701 h 1194780"/>
                  <a:gd name="connsiteX1104" fmla="*/ 641106 w 2741293"/>
                  <a:gd name="connsiteY1104" fmla="*/ 771275 h 1194780"/>
                  <a:gd name="connsiteX1105" fmla="*/ 647194 w 2741293"/>
                  <a:gd name="connsiteY1105" fmla="*/ 771275 h 1194780"/>
                  <a:gd name="connsiteX1106" fmla="*/ 650292 w 2741293"/>
                  <a:gd name="connsiteY1106" fmla="*/ 771275 h 1194780"/>
                  <a:gd name="connsiteX1107" fmla="*/ 650292 w 2741293"/>
                  <a:gd name="connsiteY1107" fmla="*/ 776383 h 1194780"/>
                  <a:gd name="connsiteX1108" fmla="*/ 631919 w 2741293"/>
                  <a:gd name="connsiteY1108" fmla="*/ 776383 h 1194780"/>
                  <a:gd name="connsiteX1109" fmla="*/ 631919 w 2741293"/>
                  <a:gd name="connsiteY1109" fmla="*/ 768721 h 1194780"/>
                  <a:gd name="connsiteX1110" fmla="*/ 622816 w 2741293"/>
                  <a:gd name="connsiteY1110" fmla="*/ 776314 h 1194780"/>
                  <a:gd name="connsiteX1111" fmla="*/ 619742 w 2741293"/>
                  <a:gd name="connsiteY1111" fmla="*/ 778848 h 1194780"/>
                  <a:gd name="connsiteX1112" fmla="*/ 619742 w 2741293"/>
                  <a:gd name="connsiteY1112" fmla="*/ 778848 h 1194780"/>
                  <a:gd name="connsiteX1113" fmla="*/ 610448 w 2741293"/>
                  <a:gd name="connsiteY1113" fmla="*/ 786422 h 1194780"/>
                  <a:gd name="connsiteX1114" fmla="*/ 619742 w 2741293"/>
                  <a:gd name="connsiteY1114" fmla="*/ 786422 h 1194780"/>
                  <a:gd name="connsiteX1115" fmla="*/ 619742 w 2741293"/>
                  <a:gd name="connsiteY1115" fmla="*/ 788976 h 1194780"/>
                  <a:gd name="connsiteX1116" fmla="*/ 619742 w 2741293"/>
                  <a:gd name="connsiteY1116" fmla="*/ 793996 h 1194780"/>
                  <a:gd name="connsiteX1117" fmla="*/ 619742 w 2741293"/>
                  <a:gd name="connsiteY1117" fmla="*/ 806677 h 1194780"/>
                  <a:gd name="connsiteX1118" fmla="*/ 607457 w 2741293"/>
                  <a:gd name="connsiteY1118" fmla="*/ 806677 h 1194780"/>
                  <a:gd name="connsiteX1119" fmla="*/ 607457 w 2741293"/>
                  <a:gd name="connsiteY1119" fmla="*/ 799015 h 1194780"/>
                  <a:gd name="connsiteX1120" fmla="*/ 598271 w 2741293"/>
                  <a:gd name="connsiteY1120" fmla="*/ 806677 h 1194780"/>
                  <a:gd name="connsiteX1121" fmla="*/ 604360 w 2741293"/>
                  <a:gd name="connsiteY1121" fmla="*/ 806677 h 1194780"/>
                  <a:gd name="connsiteX1122" fmla="*/ 607457 w 2741293"/>
                  <a:gd name="connsiteY1122" fmla="*/ 806677 h 1194780"/>
                  <a:gd name="connsiteX1123" fmla="*/ 607457 w 2741293"/>
                  <a:gd name="connsiteY1123" fmla="*/ 811697 h 1194780"/>
                  <a:gd name="connsiteX1124" fmla="*/ 595173 w 2741293"/>
                  <a:gd name="connsiteY1124" fmla="*/ 811697 h 1194780"/>
                  <a:gd name="connsiteX1125" fmla="*/ 595173 w 2741293"/>
                  <a:gd name="connsiteY1125" fmla="*/ 804035 h 1194780"/>
                  <a:gd name="connsiteX1126" fmla="*/ 585987 w 2741293"/>
                  <a:gd name="connsiteY1126" fmla="*/ 811697 h 1194780"/>
                  <a:gd name="connsiteX1127" fmla="*/ 592075 w 2741293"/>
                  <a:gd name="connsiteY1127" fmla="*/ 811697 h 1194780"/>
                  <a:gd name="connsiteX1128" fmla="*/ 595173 w 2741293"/>
                  <a:gd name="connsiteY1128" fmla="*/ 811697 h 1194780"/>
                  <a:gd name="connsiteX1129" fmla="*/ 595173 w 2741293"/>
                  <a:gd name="connsiteY1129" fmla="*/ 816716 h 1194780"/>
                  <a:gd name="connsiteX1130" fmla="*/ 579898 w 2741293"/>
                  <a:gd name="connsiteY1130" fmla="*/ 816716 h 1194780"/>
                  <a:gd name="connsiteX1131" fmla="*/ 576800 w 2741293"/>
                  <a:gd name="connsiteY1131" fmla="*/ 816716 h 1194780"/>
                  <a:gd name="connsiteX1132" fmla="*/ 576800 w 2741293"/>
                  <a:gd name="connsiteY1132" fmla="*/ 814075 h 1194780"/>
                  <a:gd name="connsiteX1133" fmla="*/ 576800 w 2741293"/>
                  <a:gd name="connsiteY1133" fmla="*/ 809055 h 1194780"/>
                  <a:gd name="connsiteX1134" fmla="*/ 567614 w 2741293"/>
                  <a:gd name="connsiteY1134" fmla="*/ 816716 h 1194780"/>
                  <a:gd name="connsiteX1135" fmla="*/ 573702 w 2741293"/>
                  <a:gd name="connsiteY1135" fmla="*/ 816716 h 1194780"/>
                  <a:gd name="connsiteX1136" fmla="*/ 576800 w 2741293"/>
                  <a:gd name="connsiteY1136" fmla="*/ 816716 h 1194780"/>
                  <a:gd name="connsiteX1137" fmla="*/ 576800 w 2741293"/>
                  <a:gd name="connsiteY1137" fmla="*/ 826756 h 1194780"/>
                  <a:gd name="connsiteX1138" fmla="*/ 570711 w 2741293"/>
                  <a:gd name="connsiteY1138" fmla="*/ 826756 h 1194780"/>
                  <a:gd name="connsiteX1139" fmla="*/ 570711 w 2741293"/>
                  <a:gd name="connsiteY1139" fmla="*/ 819182 h 1194780"/>
                  <a:gd name="connsiteX1140" fmla="*/ 561525 w 2741293"/>
                  <a:gd name="connsiteY1140" fmla="*/ 826756 h 1194780"/>
                  <a:gd name="connsiteX1141" fmla="*/ 570711 w 2741293"/>
                  <a:gd name="connsiteY1141" fmla="*/ 826756 h 1194780"/>
                  <a:gd name="connsiteX1142" fmla="*/ 570711 w 2741293"/>
                  <a:gd name="connsiteY1142" fmla="*/ 831776 h 1194780"/>
                  <a:gd name="connsiteX1143" fmla="*/ 558513 w 2741293"/>
                  <a:gd name="connsiteY1143" fmla="*/ 831776 h 1194780"/>
                  <a:gd name="connsiteX1144" fmla="*/ 558534 w 2741293"/>
                  <a:gd name="connsiteY1144" fmla="*/ 829222 h 1194780"/>
                  <a:gd name="connsiteX1145" fmla="*/ 558534 w 2741293"/>
                  <a:gd name="connsiteY1145" fmla="*/ 824202 h 1194780"/>
                  <a:gd name="connsiteX1146" fmla="*/ 549240 w 2741293"/>
                  <a:gd name="connsiteY1146" fmla="*/ 831776 h 1194780"/>
                  <a:gd name="connsiteX1147" fmla="*/ 555436 w 2741293"/>
                  <a:gd name="connsiteY1147" fmla="*/ 831776 h 1194780"/>
                  <a:gd name="connsiteX1148" fmla="*/ 558513 w 2741293"/>
                  <a:gd name="connsiteY1148" fmla="*/ 831776 h 1194780"/>
                  <a:gd name="connsiteX1149" fmla="*/ 558427 w 2741293"/>
                  <a:gd name="connsiteY1149" fmla="*/ 841903 h 1194780"/>
                  <a:gd name="connsiteX1150" fmla="*/ 552338 w 2741293"/>
                  <a:gd name="connsiteY1150" fmla="*/ 841903 h 1194780"/>
                  <a:gd name="connsiteX1151" fmla="*/ 552338 w 2741293"/>
                  <a:gd name="connsiteY1151" fmla="*/ 834329 h 1194780"/>
                  <a:gd name="connsiteX1152" fmla="*/ 543152 w 2741293"/>
                  <a:gd name="connsiteY1152" fmla="*/ 841903 h 1194780"/>
                  <a:gd name="connsiteX1153" fmla="*/ 543152 w 2741293"/>
                  <a:gd name="connsiteY1153" fmla="*/ 841903 h 1194780"/>
                  <a:gd name="connsiteX1154" fmla="*/ 537063 w 2741293"/>
                  <a:gd name="connsiteY1154" fmla="*/ 846923 h 1194780"/>
                  <a:gd name="connsiteX1155" fmla="*/ 546250 w 2741293"/>
                  <a:gd name="connsiteY1155" fmla="*/ 846923 h 1194780"/>
                  <a:gd name="connsiteX1156" fmla="*/ 546250 w 2741293"/>
                  <a:gd name="connsiteY1156" fmla="*/ 852031 h 1194780"/>
                  <a:gd name="connsiteX1157" fmla="*/ 533965 w 2741293"/>
                  <a:gd name="connsiteY1157" fmla="*/ 852031 h 1194780"/>
                  <a:gd name="connsiteX1158" fmla="*/ 533965 w 2741293"/>
                  <a:gd name="connsiteY1158" fmla="*/ 844369 h 1194780"/>
                  <a:gd name="connsiteX1159" fmla="*/ 524779 w 2741293"/>
                  <a:gd name="connsiteY1159" fmla="*/ 852031 h 1194780"/>
                  <a:gd name="connsiteX1160" fmla="*/ 530867 w 2741293"/>
                  <a:gd name="connsiteY1160" fmla="*/ 852031 h 1194780"/>
                  <a:gd name="connsiteX1161" fmla="*/ 533965 w 2741293"/>
                  <a:gd name="connsiteY1161" fmla="*/ 852031 h 1194780"/>
                  <a:gd name="connsiteX1162" fmla="*/ 533965 w 2741293"/>
                  <a:gd name="connsiteY1162" fmla="*/ 857050 h 1194780"/>
                  <a:gd name="connsiteX1163" fmla="*/ 521788 w 2741293"/>
                  <a:gd name="connsiteY1163" fmla="*/ 857050 h 1194780"/>
                  <a:gd name="connsiteX1164" fmla="*/ 521788 w 2741293"/>
                  <a:gd name="connsiteY1164" fmla="*/ 849477 h 1194780"/>
                  <a:gd name="connsiteX1165" fmla="*/ 512388 w 2741293"/>
                  <a:gd name="connsiteY1165" fmla="*/ 857050 h 1194780"/>
                  <a:gd name="connsiteX1166" fmla="*/ 518583 w 2741293"/>
                  <a:gd name="connsiteY1166" fmla="*/ 857050 h 1194780"/>
                  <a:gd name="connsiteX1167" fmla="*/ 521788 w 2741293"/>
                  <a:gd name="connsiteY1167" fmla="*/ 857050 h 1194780"/>
                  <a:gd name="connsiteX1168" fmla="*/ 521788 w 2741293"/>
                  <a:gd name="connsiteY1168" fmla="*/ 862070 h 1194780"/>
                  <a:gd name="connsiteX1169" fmla="*/ 509503 w 2741293"/>
                  <a:gd name="connsiteY1169" fmla="*/ 862070 h 1194780"/>
                  <a:gd name="connsiteX1170" fmla="*/ 509503 w 2741293"/>
                  <a:gd name="connsiteY1170" fmla="*/ 854496 h 1194780"/>
                  <a:gd name="connsiteX1171" fmla="*/ 500210 w 2741293"/>
                  <a:gd name="connsiteY1171" fmla="*/ 862070 h 1194780"/>
                  <a:gd name="connsiteX1172" fmla="*/ 506406 w 2741293"/>
                  <a:gd name="connsiteY1172" fmla="*/ 862070 h 1194780"/>
                  <a:gd name="connsiteX1173" fmla="*/ 509503 w 2741293"/>
                  <a:gd name="connsiteY1173" fmla="*/ 862070 h 1194780"/>
                  <a:gd name="connsiteX1174" fmla="*/ 509503 w 2741293"/>
                  <a:gd name="connsiteY1174" fmla="*/ 867178 h 1194780"/>
                  <a:gd name="connsiteX1175" fmla="*/ 497219 w 2741293"/>
                  <a:gd name="connsiteY1175" fmla="*/ 867178 h 1194780"/>
                  <a:gd name="connsiteX1176" fmla="*/ 497219 w 2741293"/>
                  <a:gd name="connsiteY1176" fmla="*/ 859516 h 1194780"/>
                  <a:gd name="connsiteX1177" fmla="*/ 487926 w 2741293"/>
                  <a:gd name="connsiteY1177" fmla="*/ 867178 h 1194780"/>
                  <a:gd name="connsiteX1178" fmla="*/ 494015 w 2741293"/>
                  <a:gd name="connsiteY1178" fmla="*/ 867178 h 1194780"/>
                  <a:gd name="connsiteX1179" fmla="*/ 497219 w 2741293"/>
                  <a:gd name="connsiteY1179" fmla="*/ 867178 h 1194780"/>
                  <a:gd name="connsiteX1180" fmla="*/ 497219 w 2741293"/>
                  <a:gd name="connsiteY1180" fmla="*/ 872198 h 1194780"/>
                  <a:gd name="connsiteX1181" fmla="*/ 485042 w 2741293"/>
                  <a:gd name="connsiteY1181" fmla="*/ 872198 h 1194780"/>
                  <a:gd name="connsiteX1182" fmla="*/ 485042 w 2741293"/>
                  <a:gd name="connsiteY1182" fmla="*/ 864536 h 1194780"/>
                  <a:gd name="connsiteX1183" fmla="*/ 478846 w 2741293"/>
                  <a:gd name="connsiteY1183" fmla="*/ 869644 h 1194780"/>
                  <a:gd name="connsiteX1184" fmla="*/ 478846 w 2741293"/>
                  <a:gd name="connsiteY1184" fmla="*/ 869556 h 1194780"/>
                  <a:gd name="connsiteX1185" fmla="*/ 469553 w 2741293"/>
                  <a:gd name="connsiteY1185" fmla="*/ 877217 h 1194780"/>
                  <a:gd name="connsiteX1186" fmla="*/ 469553 w 2741293"/>
                  <a:gd name="connsiteY1186" fmla="*/ 877217 h 1194780"/>
                  <a:gd name="connsiteX1187" fmla="*/ 463464 w 2741293"/>
                  <a:gd name="connsiteY1187" fmla="*/ 882237 h 1194780"/>
                  <a:gd name="connsiteX1188" fmla="*/ 472758 w 2741293"/>
                  <a:gd name="connsiteY1188" fmla="*/ 882237 h 1194780"/>
                  <a:gd name="connsiteX1189" fmla="*/ 472758 w 2741293"/>
                  <a:gd name="connsiteY1189" fmla="*/ 892276 h 1194780"/>
                  <a:gd name="connsiteX1190" fmla="*/ 466669 w 2741293"/>
                  <a:gd name="connsiteY1190" fmla="*/ 892276 h 1194780"/>
                  <a:gd name="connsiteX1191" fmla="*/ 466669 w 2741293"/>
                  <a:gd name="connsiteY1191" fmla="*/ 884703 h 1194780"/>
                  <a:gd name="connsiteX1192" fmla="*/ 457375 w 2741293"/>
                  <a:gd name="connsiteY1192" fmla="*/ 892276 h 1194780"/>
                  <a:gd name="connsiteX1193" fmla="*/ 466669 w 2741293"/>
                  <a:gd name="connsiteY1193" fmla="*/ 892276 h 1194780"/>
                  <a:gd name="connsiteX1194" fmla="*/ 466669 w 2741293"/>
                  <a:gd name="connsiteY1194" fmla="*/ 897384 h 1194780"/>
                  <a:gd name="connsiteX1195" fmla="*/ 454384 w 2741293"/>
                  <a:gd name="connsiteY1195" fmla="*/ 897384 h 1194780"/>
                  <a:gd name="connsiteX1196" fmla="*/ 454384 w 2741293"/>
                  <a:gd name="connsiteY1196" fmla="*/ 889722 h 1194780"/>
                  <a:gd name="connsiteX1197" fmla="*/ 445091 w 2741293"/>
                  <a:gd name="connsiteY1197" fmla="*/ 897384 h 1194780"/>
                  <a:gd name="connsiteX1198" fmla="*/ 445162 w 2741293"/>
                  <a:gd name="connsiteY1198" fmla="*/ 897384 h 1194780"/>
                  <a:gd name="connsiteX1199" fmla="*/ 439002 w 2741293"/>
                  <a:gd name="connsiteY1199" fmla="*/ 902404 h 1194780"/>
                  <a:gd name="connsiteX1200" fmla="*/ 448296 w 2741293"/>
                  <a:gd name="connsiteY1200" fmla="*/ 902404 h 1194780"/>
                  <a:gd name="connsiteX1201" fmla="*/ 448296 w 2741293"/>
                  <a:gd name="connsiteY1201" fmla="*/ 907424 h 1194780"/>
                  <a:gd name="connsiteX1202" fmla="*/ 436011 w 2741293"/>
                  <a:gd name="connsiteY1202" fmla="*/ 907424 h 1194780"/>
                  <a:gd name="connsiteX1203" fmla="*/ 436011 w 2741293"/>
                  <a:gd name="connsiteY1203" fmla="*/ 899850 h 1194780"/>
                  <a:gd name="connsiteX1204" fmla="*/ 426718 w 2741293"/>
                  <a:gd name="connsiteY1204" fmla="*/ 907424 h 1194780"/>
                  <a:gd name="connsiteX1205" fmla="*/ 432807 w 2741293"/>
                  <a:gd name="connsiteY1205" fmla="*/ 907424 h 1194780"/>
                  <a:gd name="connsiteX1206" fmla="*/ 436011 w 2741293"/>
                  <a:gd name="connsiteY1206" fmla="*/ 907424 h 1194780"/>
                  <a:gd name="connsiteX1207" fmla="*/ 436011 w 2741293"/>
                  <a:gd name="connsiteY1207" fmla="*/ 912531 h 1194780"/>
                  <a:gd name="connsiteX1208" fmla="*/ 423727 w 2741293"/>
                  <a:gd name="connsiteY1208" fmla="*/ 912531 h 1194780"/>
                  <a:gd name="connsiteX1209" fmla="*/ 423727 w 2741293"/>
                  <a:gd name="connsiteY1209" fmla="*/ 904870 h 1194780"/>
                  <a:gd name="connsiteX1210" fmla="*/ 414434 w 2741293"/>
                  <a:gd name="connsiteY1210" fmla="*/ 912531 h 1194780"/>
                  <a:gd name="connsiteX1211" fmla="*/ 420629 w 2741293"/>
                  <a:gd name="connsiteY1211" fmla="*/ 912531 h 1194780"/>
                  <a:gd name="connsiteX1212" fmla="*/ 423727 w 2741293"/>
                  <a:gd name="connsiteY1212" fmla="*/ 912531 h 1194780"/>
                  <a:gd name="connsiteX1213" fmla="*/ 423727 w 2741293"/>
                  <a:gd name="connsiteY1213" fmla="*/ 917551 h 1194780"/>
                  <a:gd name="connsiteX1214" fmla="*/ 411550 w 2741293"/>
                  <a:gd name="connsiteY1214" fmla="*/ 917551 h 1194780"/>
                  <a:gd name="connsiteX1215" fmla="*/ 411550 w 2741293"/>
                  <a:gd name="connsiteY1215" fmla="*/ 909977 h 1194780"/>
                  <a:gd name="connsiteX1216" fmla="*/ 405354 w 2741293"/>
                  <a:gd name="connsiteY1216" fmla="*/ 915027 h 1194780"/>
                  <a:gd name="connsiteX1217" fmla="*/ 405354 w 2741293"/>
                  <a:gd name="connsiteY1217" fmla="*/ 914909 h 1194780"/>
                  <a:gd name="connsiteX1218" fmla="*/ 396167 w 2741293"/>
                  <a:gd name="connsiteY1218" fmla="*/ 922571 h 1194780"/>
                  <a:gd name="connsiteX1219" fmla="*/ 396167 w 2741293"/>
                  <a:gd name="connsiteY1219" fmla="*/ 922571 h 1194780"/>
                  <a:gd name="connsiteX1220" fmla="*/ 389972 w 2741293"/>
                  <a:gd name="connsiteY1220" fmla="*/ 927679 h 1194780"/>
                  <a:gd name="connsiteX1221" fmla="*/ 399265 w 2741293"/>
                  <a:gd name="connsiteY1221" fmla="*/ 927679 h 1194780"/>
                  <a:gd name="connsiteX1222" fmla="*/ 399265 w 2741293"/>
                  <a:gd name="connsiteY1222" fmla="*/ 932698 h 1194780"/>
                  <a:gd name="connsiteX1223" fmla="*/ 386981 w 2741293"/>
                  <a:gd name="connsiteY1223" fmla="*/ 932698 h 1194780"/>
                  <a:gd name="connsiteX1224" fmla="*/ 386981 w 2741293"/>
                  <a:gd name="connsiteY1224" fmla="*/ 925037 h 1194780"/>
                  <a:gd name="connsiteX1225" fmla="*/ 377795 w 2741293"/>
                  <a:gd name="connsiteY1225" fmla="*/ 932698 h 1194780"/>
                  <a:gd name="connsiteX1226" fmla="*/ 383883 w 2741293"/>
                  <a:gd name="connsiteY1226" fmla="*/ 932698 h 1194780"/>
                  <a:gd name="connsiteX1227" fmla="*/ 386981 w 2741293"/>
                  <a:gd name="connsiteY1227" fmla="*/ 932698 h 1194780"/>
                  <a:gd name="connsiteX1228" fmla="*/ 386981 w 2741293"/>
                  <a:gd name="connsiteY1228" fmla="*/ 937630 h 1194780"/>
                  <a:gd name="connsiteX1229" fmla="*/ 371599 w 2741293"/>
                  <a:gd name="connsiteY1229" fmla="*/ 937630 h 1194780"/>
                  <a:gd name="connsiteX1230" fmla="*/ 368608 w 2741293"/>
                  <a:gd name="connsiteY1230" fmla="*/ 937630 h 1194780"/>
                  <a:gd name="connsiteX1231" fmla="*/ 368608 w 2741293"/>
                  <a:gd name="connsiteY1231" fmla="*/ 930056 h 1194780"/>
                  <a:gd name="connsiteX1232" fmla="*/ 362519 w 2741293"/>
                  <a:gd name="connsiteY1232" fmla="*/ 935077 h 1194780"/>
                  <a:gd name="connsiteX1233" fmla="*/ 362519 w 2741293"/>
                  <a:gd name="connsiteY1233" fmla="*/ 935076 h 1194780"/>
                  <a:gd name="connsiteX1234" fmla="*/ 353226 w 2741293"/>
                  <a:gd name="connsiteY1234" fmla="*/ 942738 h 1194780"/>
                  <a:gd name="connsiteX1235" fmla="*/ 362519 w 2741293"/>
                  <a:gd name="connsiteY1235" fmla="*/ 942738 h 1194780"/>
                  <a:gd name="connsiteX1236" fmla="*/ 362519 w 2741293"/>
                  <a:gd name="connsiteY1236" fmla="*/ 947757 h 1194780"/>
                  <a:gd name="connsiteX1237" fmla="*/ 350235 w 2741293"/>
                  <a:gd name="connsiteY1237" fmla="*/ 947757 h 1194780"/>
                  <a:gd name="connsiteX1238" fmla="*/ 350235 w 2741293"/>
                  <a:gd name="connsiteY1238" fmla="*/ 940184 h 1194780"/>
                  <a:gd name="connsiteX1239" fmla="*/ 344129 w 2741293"/>
                  <a:gd name="connsiteY1239" fmla="*/ 945218 h 1194780"/>
                  <a:gd name="connsiteX1240" fmla="*/ 334853 w 2741293"/>
                  <a:gd name="connsiteY1240" fmla="*/ 952777 h 1194780"/>
                  <a:gd name="connsiteX1241" fmla="*/ 344146 w 2741293"/>
                  <a:gd name="connsiteY1241" fmla="*/ 952777 h 1194780"/>
                  <a:gd name="connsiteX1242" fmla="*/ 344146 w 2741293"/>
                  <a:gd name="connsiteY1242" fmla="*/ 962905 h 1194780"/>
                  <a:gd name="connsiteX1243" fmla="*/ 331862 w 2741293"/>
                  <a:gd name="connsiteY1243" fmla="*/ 962905 h 1194780"/>
                  <a:gd name="connsiteX1244" fmla="*/ 331862 w 2741293"/>
                  <a:gd name="connsiteY1244" fmla="*/ 955331 h 1194780"/>
                  <a:gd name="connsiteX1245" fmla="*/ 322675 w 2741293"/>
                  <a:gd name="connsiteY1245" fmla="*/ 962905 h 1194780"/>
                  <a:gd name="connsiteX1246" fmla="*/ 322675 w 2741293"/>
                  <a:gd name="connsiteY1246" fmla="*/ 962905 h 1194780"/>
                  <a:gd name="connsiteX1247" fmla="*/ 319578 w 2741293"/>
                  <a:gd name="connsiteY1247" fmla="*/ 965458 h 1194780"/>
                  <a:gd name="connsiteX1248" fmla="*/ 319578 w 2741293"/>
                  <a:gd name="connsiteY1248" fmla="*/ 965370 h 1194780"/>
                  <a:gd name="connsiteX1249" fmla="*/ 313489 w 2741293"/>
                  <a:gd name="connsiteY1249" fmla="*/ 970448 h 1194780"/>
                  <a:gd name="connsiteX1250" fmla="*/ 313489 w 2741293"/>
                  <a:gd name="connsiteY1250" fmla="*/ 970390 h 1194780"/>
                  <a:gd name="connsiteX1251" fmla="*/ 304302 w 2741293"/>
                  <a:gd name="connsiteY1251" fmla="*/ 978052 h 1194780"/>
                  <a:gd name="connsiteX1252" fmla="*/ 304302 w 2741293"/>
                  <a:gd name="connsiteY1252" fmla="*/ 978052 h 1194780"/>
                  <a:gd name="connsiteX1253" fmla="*/ 298214 w 2741293"/>
                  <a:gd name="connsiteY1253" fmla="*/ 983072 h 1194780"/>
                  <a:gd name="connsiteX1254" fmla="*/ 307400 w 2741293"/>
                  <a:gd name="connsiteY1254" fmla="*/ 983072 h 1194780"/>
                  <a:gd name="connsiteX1255" fmla="*/ 307400 w 2741293"/>
                  <a:gd name="connsiteY1255" fmla="*/ 988091 h 1194780"/>
                  <a:gd name="connsiteX1256" fmla="*/ 295116 w 2741293"/>
                  <a:gd name="connsiteY1256" fmla="*/ 988091 h 1194780"/>
                  <a:gd name="connsiteX1257" fmla="*/ 295116 w 2741293"/>
                  <a:gd name="connsiteY1257" fmla="*/ 980430 h 1194780"/>
                  <a:gd name="connsiteX1258" fmla="*/ 285929 w 2741293"/>
                  <a:gd name="connsiteY1258" fmla="*/ 988091 h 1194780"/>
                  <a:gd name="connsiteX1259" fmla="*/ 285965 w 2741293"/>
                  <a:gd name="connsiteY1259" fmla="*/ 988091 h 1194780"/>
                  <a:gd name="connsiteX1260" fmla="*/ 282938 w 2741293"/>
                  <a:gd name="connsiteY1260" fmla="*/ 990616 h 1194780"/>
                  <a:gd name="connsiteX1261" fmla="*/ 282938 w 2741293"/>
                  <a:gd name="connsiteY1261" fmla="*/ 990557 h 1194780"/>
                  <a:gd name="connsiteX1262" fmla="*/ 276743 w 2741293"/>
                  <a:gd name="connsiteY1262" fmla="*/ 995606 h 1194780"/>
                  <a:gd name="connsiteX1263" fmla="*/ 276743 w 2741293"/>
                  <a:gd name="connsiteY1263" fmla="*/ 995577 h 1194780"/>
                  <a:gd name="connsiteX1264" fmla="*/ 275202 w 2741293"/>
                  <a:gd name="connsiteY1264" fmla="*/ 996862 h 1194780"/>
                  <a:gd name="connsiteX1265" fmla="*/ 273645 w 2741293"/>
                  <a:gd name="connsiteY1265" fmla="*/ 998131 h 1194780"/>
                  <a:gd name="connsiteX1266" fmla="*/ 273680 w 2741293"/>
                  <a:gd name="connsiteY1266" fmla="*/ 998131 h 1194780"/>
                  <a:gd name="connsiteX1267" fmla="*/ 267556 w 2741293"/>
                  <a:gd name="connsiteY1267" fmla="*/ 1003238 h 1194780"/>
                  <a:gd name="connsiteX1268" fmla="*/ 267557 w 2741293"/>
                  <a:gd name="connsiteY1268" fmla="*/ 1003238 h 1194780"/>
                  <a:gd name="connsiteX1269" fmla="*/ 264565 w 2741293"/>
                  <a:gd name="connsiteY1269" fmla="*/ 1005705 h 1194780"/>
                  <a:gd name="connsiteX1270" fmla="*/ 264565 w 2741293"/>
                  <a:gd name="connsiteY1270" fmla="*/ 1005704 h 1194780"/>
                  <a:gd name="connsiteX1271" fmla="*/ 255272 w 2741293"/>
                  <a:gd name="connsiteY1271" fmla="*/ 1013278 h 1194780"/>
                  <a:gd name="connsiteX1272" fmla="*/ 264565 w 2741293"/>
                  <a:gd name="connsiteY1272" fmla="*/ 1013278 h 1194780"/>
                  <a:gd name="connsiteX1273" fmla="*/ 264565 w 2741293"/>
                  <a:gd name="connsiteY1273" fmla="*/ 1023405 h 1194780"/>
                  <a:gd name="connsiteX1274" fmla="*/ 249183 w 2741293"/>
                  <a:gd name="connsiteY1274" fmla="*/ 1023405 h 1194780"/>
                  <a:gd name="connsiteX1275" fmla="*/ 243095 w 2741293"/>
                  <a:gd name="connsiteY1275" fmla="*/ 1023405 h 1194780"/>
                  <a:gd name="connsiteX1276" fmla="*/ 239997 w 2741293"/>
                  <a:gd name="connsiteY1276" fmla="*/ 1023405 h 1194780"/>
                  <a:gd name="connsiteX1277" fmla="*/ 239997 w 2741293"/>
                  <a:gd name="connsiteY1277" fmla="*/ 1015832 h 1194780"/>
                  <a:gd name="connsiteX1278" fmla="*/ 230810 w 2741293"/>
                  <a:gd name="connsiteY1278" fmla="*/ 1023405 h 1194780"/>
                  <a:gd name="connsiteX1279" fmla="*/ 237006 w 2741293"/>
                  <a:gd name="connsiteY1279" fmla="*/ 1023405 h 1194780"/>
                  <a:gd name="connsiteX1280" fmla="*/ 239997 w 2741293"/>
                  <a:gd name="connsiteY1280" fmla="*/ 1023405 h 1194780"/>
                  <a:gd name="connsiteX1281" fmla="*/ 239997 w 2741293"/>
                  <a:gd name="connsiteY1281" fmla="*/ 1028425 h 1194780"/>
                  <a:gd name="connsiteX1282" fmla="*/ 227819 w 2741293"/>
                  <a:gd name="connsiteY1282" fmla="*/ 1028425 h 1194780"/>
                  <a:gd name="connsiteX1283" fmla="*/ 227819 w 2741293"/>
                  <a:gd name="connsiteY1283" fmla="*/ 1020851 h 1194780"/>
                  <a:gd name="connsiteX1284" fmla="*/ 221695 w 2741293"/>
                  <a:gd name="connsiteY1284" fmla="*/ 1025901 h 1194780"/>
                  <a:gd name="connsiteX1285" fmla="*/ 212437 w 2741293"/>
                  <a:gd name="connsiteY1285" fmla="*/ 1033445 h 1194780"/>
                  <a:gd name="connsiteX1286" fmla="*/ 221731 w 2741293"/>
                  <a:gd name="connsiteY1286" fmla="*/ 1033445 h 1194780"/>
                  <a:gd name="connsiteX1287" fmla="*/ 221731 w 2741293"/>
                  <a:gd name="connsiteY1287" fmla="*/ 1038553 h 1194780"/>
                  <a:gd name="connsiteX1288" fmla="*/ 209446 w 2741293"/>
                  <a:gd name="connsiteY1288" fmla="*/ 1038553 h 1194780"/>
                  <a:gd name="connsiteX1289" fmla="*/ 209446 w 2741293"/>
                  <a:gd name="connsiteY1289" fmla="*/ 1030891 h 1194780"/>
                  <a:gd name="connsiteX1290" fmla="*/ 203358 w 2741293"/>
                  <a:gd name="connsiteY1290" fmla="*/ 1035969 h 1194780"/>
                  <a:gd name="connsiteX1291" fmla="*/ 203358 w 2741293"/>
                  <a:gd name="connsiteY1291" fmla="*/ 1035911 h 1194780"/>
                  <a:gd name="connsiteX1292" fmla="*/ 194064 w 2741293"/>
                  <a:gd name="connsiteY1292" fmla="*/ 1043572 h 1194780"/>
                  <a:gd name="connsiteX1293" fmla="*/ 203358 w 2741293"/>
                  <a:gd name="connsiteY1293" fmla="*/ 1043572 h 1194780"/>
                  <a:gd name="connsiteX1294" fmla="*/ 203358 w 2741293"/>
                  <a:gd name="connsiteY1294" fmla="*/ 1053612 h 1194780"/>
                  <a:gd name="connsiteX1295" fmla="*/ 197162 w 2741293"/>
                  <a:gd name="connsiteY1295" fmla="*/ 1053612 h 1194780"/>
                  <a:gd name="connsiteX1296" fmla="*/ 197162 w 2741293"/>
                  <a:gd name="connsiteY1296" fmla="*/ 1046038 h 1194780"/>
                  <a:gd name="connsiteX1297" fmla="*/ 187976 w 2741293"/>
                  <a:gd name="connsiteY1297" fmla="*/ 1053612 h 1194780"/>
                  <a:gd name="connsiteX1298" fmla="*/ 197162 w 2741293"/>
                  <a:gd name="connsiteY1298" fmla="*/ 1053612 h 1194780"/>
                  <a:gd name="connsiteX1299" fmla="*/ 197162 w 2741293"/>
                  <a:gd name="connsiteY1299" fmla="*/ 1058631 h 1194780"/>
                  <a:gd name="connsiteX1300" fmla="*/ 184985 w 2741293"/>
                  <a:gd name="connsiteY1300" fmla="*/ 1058631 h 1194780"/>
                  <a:gd name="connsiteX1301" fmla="*/ 184985 w 2741293"/>
                  <a:gd name="connsiteY1301" fmla="*/ 1051058 h 1194780"/>
                  <a:gd name="connsiteX1302" fmla="*/ 178789 w 2741293"/>
                  <a:gd name="connsiteY1302" fmla="*/ 1056107 h 1194780"/>
                  <a:gd name="connsiteX1303" fmla="*/ 178789 w 2741293"/>
                  <a:gd name="connsiteY1303" fmla="*/ 1056078 h 1194780"/>
                  <a:gd name="connsiteX1304" fmla="*/ 175767 w 2741293"/>
                  <a:gd name="connsiteY1304" fmla="*/ 1058569 h 1194780"/>
                  <a:gd name="connsiteX1305" fmla="*/ 175691 w 2741293"/>
                  <a:gd name="connsiteY1305" fmla="*/ 1058631 h 1194780"/>
                  <a:gd name="connsiteX1306" fmla="*/ 175692 w 2741293"/>
                  <a:gd name="connsiteY1306" fmla="*/ 1058631 h 1194780"/>
                  <a:gd name="connsiteX1307" fmla="*/ 169602 w 2741293"/>
                  <a:gd name="connsiteY1307" fmla="*/ 1063651 h 1194780"/>
                  <a:gd name="connsiteX1308" fmla="*/ 178789 w 2741293"/>
                  <a:gd name="connsiteY1308" fmla="*/ 1063651 h 1194780"/>
                  <a:gd name="connsiteX1309" fmla="*/ 178789 w 2741293"/>
                  <a:gd name="connsiteY1309" fmla="*/ 1068759 h 1194780"/>
                  <a:gd name="connsiteX1310" fmla="*/ 166612 w 2741293"/>
                  <a:gd name="connsiteY1310" fmla="*/ 1068759 h 1194780"/>
                  <a:gd name="connsiteX1311" fmla="*/ 166612 w 2741293"/>
                  <a:gd name="connsiteY1311" fmla="*/ 1061185 h 1194780"/>
                  <a:gd name="connsiteX1312" fmla="*/ 160416 w 2741293"/>
                  <a:gd name="connsiteY1312" fmla="*/ 1066293 h 1194780"/>
                  <a:gd name="connsiteX1313" fmla="*/ 160416 w 2741293"/>
                  <a:gd name="connsiteY1313" fmla="*/ 1066205 h 1194780"/>
                  <a:gd name="connsiteX1314" fmla="*/ 154322 w 2741293"/>
                  <a:gd name="connsiteY1314" fmla="*/ 1071229 h 1194780"/>
                  <a:gd name="connsiteX1315" fmla="*/ 145034 w 2741293"/>
                  <a:gd name="connsiteY1315" fmla="*/ 1078798 h 1194780"/>
                  <a:gd name="connsiteX1316" fmla="*/ 145141 w 2741293"/>
                  <a:gd name="connsiteY1316" fmla="*/ 1078798 h 1194780"/>
                  <a:gd name="connsiteX1317" fmla="*/ 138945 w 2741293"/>
                  <a:gd name="connsiteY1317" fmla="*/ 1083906 h 1194780"/>
                  <a:gd name="connsiteX1318" fmla="*/ 148238 w 2741293"/>
                  <a:gd name="connsiteY1318" fmla="*/ 1083906 h 1194780"/>
                  <a:gd name="connsiteX1319" fmla="*/ 148238 w 2741293"/>
                  <a:gd name="connsiteY1319" fmla="*/ 1088926 h 1194780"/>
                  <a:gd name="connsiteX1320" fmla="*/ 135954 w 2741293"/>
                  <a:gd name="connsiteY1320" fmla="*/ 1088926 h 1194780"/>
                  <a:gd name="connsiteX1321" fmla="*/ 135954 w 2741293"/>
                  <a:gd name="connsiteY1321" fmla="*/ 1081352 h 1194780"/>
                  <a:gd name="connsiteX1322" fmla="*/ 126661 w 2741293"/>
                  <a:gd name="connsiteY1322" fmla="*/ 1088926 h 1194780"/>
                  <a:gd name="connsiteX1323" fmla="*/ 126731 w 2741293"/>
                  <a:gd name="connsiteY1323" fmla="*/ 1088926 h 1194780"/>
                  <a:gd name="connsiteX1324" fmla="*/ 120572 w 2741293"/>
                  <a:gd name="connsiteY1324" fmla="*/ 1093946 h 1194780"/>
                  <a:gd name="connsiteX1325" fmla="*/ 120679 w 2741293"/>
                  <a:gd name="connsiteY1325" fmla="*/ 1093946 h 1194780"/>
                  <a:gd name="connsiteX1326" fmla="*/ 114483 w 2741293"/>
                  <a:gd name="connsiteY1326" fmla="*/ 1099053 h 1194780"/>
                  <a:gd name="connsiteX1327" fmla="*/ 123777 w 2741293"/>
                  <a:gd name="connsiteY1327" fmla="*/ 1099053 h 1194780"/>
                  <a:gd name="connsiteX1328" fmla="*/ 123777 w 2741293"/>
                  <a:gd name="connsiteY1328" fmla="*/ 1104073 h 1194780"/>
                  <a:gd name="connsiteX1329" fmla="*/ 108288 w 2741293"/>
                  <a:gd name="connsiteY1329" fmla="*/ 1104073 h 1194780"/>
                  <a:gd name="connsiteX1330" fmla="*/ 105404 w 2741293"/>
                  <a:gd name="connsiteY1330" fmla="*/ 1104073 h 1194780"/>
                  <a:gd name="connsiteX1331" fmla="*/ 105404 w 2741293"/>
                  <a:gd name="connsiteY1331" fmla="*/ 1101431 h 1194780"/>
                  <a:gd name="connsiteX1332" fmla="*/ 105404 w 2741293"/>
                  <a:gd name="connsiteY1332" fmla="*/ 1096411 h 1194780"/>
                  <a:gd name="connsiteX1333" fmla="*/ 96004 w 2741293"/>
                  <a:gd name="connsiteY1333" fmla="*/ 1104073 h 1194780"/>
                  <a:gd name="connsiteX1334" fmla="*/ 102199 w 2741293"/>
                  <a:gd name="connsiteY1334" fmla="*/ 1104073 h 1194780"/>
                  <a:gd name="connsiteX1335" fmla="*/ 105404 w 2741293"/>
                  <a:gd name="connsiteY1335" fmla="*/ 1104073 h 1194780"/>
                  <a:gd name="connsiteX1336" fmla="*/ 105404 w 2741293"/>
                  <a:gd name="connsiteY1336" fmla="*/ 1114113 h 1194780"/>
                  <a:gd name="connsiteX1337" fmla="*/ 99208 w 2741293"/>
                  <a:gd name="connsiteY1337" fmla="*/ 1114113 h 1194780"/>
                  <a:gd name="connsiteX1338" fmla="*/ 99208 w 2741293"/>
                  <a:gd name="connsiteY1338" fmla="*/ 1111559 h 1194780"/>
                  <a:gd name="connsiteX1339" fmla="*/ 99208 w 2741293"/>
                  <a:gd name="connsiteY1339" fmla="*/ 1106451 h 1194780"/>
                  <a:gd name="connsiteX1340" fmla="*/ 89915 w 2741293"/>
                  <a:gd name="connsiteY1340" fmla="*/ 1114113 h 1194780"/>
                  <a:gd name="connsiteX1341" fmla="*/ 99208 w 2741293"/>
                  <a:gd name="connsiteY1341" fmla="*/ 1114113 h 1194780"/>
                  <a:gd name="connsiteX1342" fmla="*/ 99208 w 2741293"/>
                  <a:gd name="connsiteY1342" fmla="*/ 1124152 h 1194780"/>
                  <a:gd name="connsiteX1343" fmla="*/ 93119 w 2741293"/>
                  <a:gd name="connsiteY1343" fmla="*/ 1124152 h 1194780"/>
                  <a:gd name="connsiteX1344" fmla="*/ 93119 w 2741293"/>
                  <a:gd name="connsiteY1344" fmla="*/ 1116578 h 1194780"/>
                  <a:gd name="connsiteX1345" fmla="*/ 83826 w 2741293"/>
                  <a:gd name="connsiteY1345" fmla="*/ 1124152 h 1194780"/>
                  <a:gd name="connsiteX1346" fmla="*/ 83933 w 2741293"/>
                  <a:gd name="connsiteY1346" fmla="*/ 1124152 h 1194780"/>
                  <a:gd name="connsiteX1347" fmla="*/ 80835 w 2741293"/>
                  <a:gd name="connsiteY1347" fmla="*/ 1126706 h 1194780"/>
                  <a:gd name="connsiteX1348" fmla="*/ 80835 w 2741293"/>
                  <a:gd name="connsiteY1348" fmla="*/ 1126706 h 1194780"/>
                  <a:gd name="connsiteX1349" fmla="*/ 71542 w 2741293"/>
                  <a:gd name="connsiteY1349" fmla="*/ 1134280 h 1194780"/>
                  <a:gd name="connsiteX1350" fmla="*/ 80835 w 2741293"/>
                  <a:gd name="connsiteY1350" fmla="*/ 1134280 h 1194780"/>
                  <a:gd name="connsiteX1351" fmla="*/ 80835 w 2741293"/>
                  <a:gd name="connsiteY1351" fmla="*/ 1139299 h 1194780"/>
                  <a:gd name="connsiteX1352" fmla="*/ 68658 w 2741293"/>
                  <a:gd name="connsiteY1352" fmla="*/ 1139299 h 1194780"/>
                  <a:gd name="connsiteX1353" fmla="*/ 68658 w 2741293"/>
                  <a:gd name="connsiteY1353" fmla="*/ 1131726 h 1194780"/>
                  <a:gd name="connsiteX1354" fmla="*/ 59364 w 2741293"/>
                  <a:gd name="connsiteY1354" fmla="*/ 1139299 h 1194780"/>
                  <a:gd name="connsiteX1355" fmla="*/ 59436 w 2741293"/>
                  <a:gd name="connsiteY1355" fmla="*/ 1139299 h 1194780"/>
                  <a:gd name="connsiteX1356" fmla="*/ 53169 w 2741293"/>
                  <a:gd name="connsiteY1356" fmla="*/ 1144407 h 1194780"/>
                  <a:gd name="connsiteX1357" fmla="*/ 53239 w 2741293"/>
                  <a:gd name="connsiteY1357" fmla="*/ 1144407 h 1194780"/>
                  <a:gd name="connsiteX1358" fmla="*/ 50285 w 2741293"/>
                  <a:gd name="connsiteY1358" fmla="*/ 1146815 h 1194780"/>
                  <a:gd name="connsiteX1359" fmla="*/ 50285 w 2741293"/>
                  <a:gd name="connsiteY1359" fmla="*/ 1146785 h 1194780"/>
                  <a:gd name="connsiteX1360" fmla="*/ 44089 w 2741293"/>
                  <a:gd name="connsiteY1360" fmla="*/ 1151892 h 1194780"/>
                  <a:gd name="connsiteX1361" fmla="*/ 44089 w 2741293"/>
                  <a:gd name="connsiteY1361" fmla="*/ 1151804 h 1194780"/>
                  <a:gd name="connsiteX1362" fmla="*/ 34833 w 2741293"/>
                  <a:gd name="connsiteY1362" fmla="*/ 1159523 h 1194780"/>
                  <a:gd name="connsiteX1363" fmla="*/ 28707 w 2741293"/>
                  <a:gd name="connsiteY1363" fmla="*/ 1164574 h 1194780"/>
                  <a:gd name="connsiteX1364" fmla="*/ 28707 w 2741293"/>
                  <a:gd name="connsiteY1364" fmla="*/ 1164574 h 1194780"/>
                  <a:gd name="connsiteX1365" fmla="*/ 25716 w 2741293"/>
                  <a:gd name="connsiteY1365" fmla="*/ 1167040 h 1194780"/>
                  <a:gd name="connsiteX1366" fmla="*/ 25716 w 2741293"/>
                  <a:gd name="connsiteY1366" fmla="*/ 1166952 h 1194780"/>
                  <a:gd name="connsiteX1367" fmla="*/ 16423 w 2741293"/>
                  <a:gd name="connsiteY1367" fmla="*/ 1174613 h 1194780"/>
                  <a:gd name="connsiteX1368" fmla="*/ 25716 w 2741293"/>
                  <a:gd name="connsiteY1368" fmla="*/ 1174613 h 1194780"/>
                  <a:gd name="connsiteX1369" fmla="*/ 25716 w 2741293"/>
                  <a:gd name="connsiteY1369" fmla="*/ 1179633 h 1194780"/>
                  <a:gd name="connsiteX1370" fmla="*/ 13539 w 2741293"/>
                  <a:gd name="connsiteY1370" fmla="*/ 1179633 h 1194780"/>
                  <a:gd name="connsiteX1371" fmla="*/ 13539 w 2741293"/>
                  <a:gd name="connsiteY1371" fmla="*/ 1172059 h 1194780"/>
                  <a:gd name="connsiteX1372" fmla="*/ 7343 w 2741293"/>
                  <a:gd name="connsiteY1372" fmla="*/ 1177108 h 1194780"/>
                  <a:gd name="connsiteX1373" fmla="*/ 7343 w 2741293"/>
                  <a:gd name="connsiteY1373" fmla="*/ 1177079 h 1194780"/>
                  <a:gd name="connsiteX1374" fmla="*/ 4251 w 2741293"/>
                  <a:gd name="connsiteY1374" fmla="*/ 1179628 h 1194780"/>
                  <a:gd name="connsiteX1375" fmla="*/ 4245 w 2741293"/>
                  <a:gd name="connsiteY1375" fmla="*/ 1179633 h 1194780"/>
                  <a:gd name="connsiteX1376" fmla="*/ 4245 w 2741293"/>
                  <a:gd name="connsiteY1376" fmla="*/ 1179633 h 1194780"/>
                  <a:gd name="connsiteX1377" fmla="*/ 0 w 2741293"/>
                  <a:gd name="connsiteY1377" fmla="*/ 1183133 h 1194780"/>
                  <a:gd name="connsiteX1378" fmla="*/ 0 w 2741293"/>
                  <a:gd name="connsiteY1378" fmla="*/ 1173006 h 1194780"/>
                  <a:gd name="connsiteX1379" fmla="*/ 4245 w 2741293"/>
                  <a:gd name="connsiteY1379" fmla="*/ 1169506 h 1194780"/>
                  <a:gd name="connsiteX1380" fmla="*/ 0 w 2741293"/>
                  <a:gd name="connsiteY1380" fmla="*/ 1169506 h 1194780"/>
                  <a:gd name="connsiteX1381" fmla="*/ 0 w 2741293"/>
                  <a:gd name="connsiteY1381" fmla="*/ 1164398 h 1194780"/>
                  <a:gd name="connsiteX1382" fmla="*/ 7236 w 2741293"/>
                  <a:gd name="connsiteY1382" fmla="*/ 1164398 h 1194780"/>
                  <a:gd name="connsiteX1383" fmla="*/ 7236 w 2741293"/>
                  <a:gd name="connsiteY1383" fmla="*/ 1172059 h 1194780"/>
                  <a:gd name="connsiteX1384" fmla="*/ 13432 w 2741293"/>
                  <a:gd name="connsiteY1384" fmla="*/ 1166892 h 1194780"/>
                  <a:gd name="connsiteX1385" fmla="*/ 13432 w 2741293"/>
                  <a:gd name="connsiteY1385" fmla="*/ 1166952 h 1194780"/>
                  <a:gd name="connsiteX1386" fmla="*/ 22618 w 2741293"/>
                  <a:gd name="connsiteY1386" fmla="*/ 1159378 h 1194780"/>
                  <a:gd name="connsiteX1387" fmla="*/ 22618 w 2741293"/>
                  <a:gd name="connsiteY1387" fmla="*/ 1159378 h 1194780"/>
                  <a:gd name="connsiteX1388" fmla="*/ 28707 w 2741293"/>
                  <a:gd name="connsiteY1388" fmla="*/ 1154358 h 1194780"/>
                  <a:gd name="connsiteX1389" fmla="*/ 28672 w 2741293"/>
                  <a:gd name="connsiteY1389" fmla="*/ 1154358 h 1194780"/>
                  <a:gd name="connsiteX1390" fmla="*/ 33302 w 2741293"/>
                  <a:gd name="connsiteY1390" fmla="*/ 1150497 h 1194780"/>
                  <a:gd name="connsiteX1391" fmla="*/ 37893 w 2741293"/>
                  <a:gd name="connsiteY1391" fmla="*/ 1146756 h 1194780"/>
                  <a:gd name="connsiteX1392" fmla="*/ 37893 w 2741293"/>
                  <a:gd name="connsiteY1392" fmla="*/ 1146785 h 1194780"/>
                  <a:gd name="connsiteX1393" fmla="*/ 40986 w 2741293"/>
                  <a:gd name="connsiteY1393" fmla="*/ 1144235 h 1194780"/>
                  <a:gd name="connsiteX1394" fmla="*/ 40991 w 2741293"/>
                  <a:gd name="connsiteY1394" fmla="*/ 1144231 h 1194780"/>
                  <a:gd name="connsiteX1395" fmla="*/ 40991 w 2741293"/>
                  <a:gd name="connsiteY1395" fmla="*/ 1144231 h 1194780"/>
                  <a:gd name="connsiteX1396" fmla="*/ 43982 w 2741293"/>
                  <a:gd name="connsiteY1396" fmla="*/ 1141765 h 1194780"/>
                  <a:gd name="connsiteX1397" fmla="*/ 43982 w 2741293"/>
                  <a:gd name="connsiteY1397" fmla="*/ 1141853 h 1194780"/>
                  <a:gd name="connsiteX1398" fmla="*/ 51630 w 2741293"/>
                  <a:gd name="connsiteY1398" fmla="*/ 1135475 h 1194780"/>
                  <a:gd name="connsiteX1399" fmla="*/ 59364 w 2741293"/>
                  <a:gd name="connsiteY1399" fmla="*/ 1129172 h 1194780"/>
                  <a:gd name="connsiteX1400" fmla="*/ 50071 w 2741293"/>
                  <a:gd name="connsiteY1400" fmla="*/ 1129172 h 1194780"/>
                  <a:gd name="connsiteX1401" fmla="*/ 50071 w 2741293"/>
                  <a:gd name="connsiteY1401" fmla="*/ 1124064 h 1194780"/>
                  <a:gd name="connsiteX1402" fmla="*/ 62355 w 2741293"/>
                  <a:gd name="connsiteY1402" fmla="*/ 1124064 h 1194780"/>
                  <a:gd name="connsiteX1403" fmla="*/ 62355 w 2741293"/>
                  <a:gd name="connsiteY1403" fmla="*/ 1131726 h 1194780"/>
                  <a:gd name="connsiteX1404" fmla="*/ 68444 w 2741293"/>
                  <a:gd name="connsiteY1404" fmla="*/ 1126648 h 1194780"/>
                  <a:gd name="connsiteX1405" fmla="*/ 68444 w 2741293"/>
                  <a:gd name="connsiteY1405" fmla="*/ 1126706 h 1194780"/>
                  <a:gd name="connsiteX1406" fmla="*/ 77737 w 2741293"/>
                  <a:gd name="connsiteY1406" fmla="*/ 1119132 h 1194780"/>
                  <a:gd name="connsiteX1407" fmla="*/ 77631 w 2741293"/>
                  <a:gd name="connsiteY1407" fmla="*/ 1119132 h 1194780"/>
                  <a:gd name="connsiteX1408" fmla="*/ 82623 w 2741293"/>
                  <a:gd name="connsiteY1408" fmla="*/ 1115016 h 1194780"/>
                  <a:gd name="connsiteX1409" fmla="*/ 89915 w 2741293"/>
                  <a:gd name="connsiteY1409" fmla="*/ 1109005 h 1194780"/>
                  <a:gd name="connsiteX1410" fmla="*/ 80728 w 2741293"/>
                  <a:gd name="connsiteY1410" fmla="*/ 1109005 h 1194780"/>
                  <a:gd name="connsiteX1411" fmla="*/ 80728 w 2741293"/>
                  <a:gd name="connsiteY1411" fmla="*/ 1098877 h 1194780"/>
                  <a:gd name="connsiteX1412" fmla="*/ 86817 w 2741293"/>
                  <a:gd name="connsiteY1412" fmla="*/ 1098877 h 1194780"/>
                  <a:gd name="connsiteX1413" fmla="*/ 86817 w 2741293"/>
                  <a:gd name="connsiteY1413" fmla="*/ 1101431 h 1194780"/>
                  <a:gd name="connsiteX1414" fmla="*/ 86817 w 2741293"/>
                  <a:gd name="connsiteY1414" fmla="*/ 1106451 h 1194780"/>
                  <a:gd name="connsiteX1415" fmla="*/ 96004 w 2741293"/>
                  <a:gd name="connsiteY1415" fmla="*/ 1098877 h 1194780"/>
                  <a:gd name="connsiteX1416" fmla="*/ 86817 w 2741293"/>
                  <a:gd name="connsiteY1416" fmla="*/ 1098877 h 1194780"/>
                  <a:gd name="connsiteX1417" fmla="*/ 86817 w 2741293"/>
                  <a:gd name="connsiteY1417" fmla="*/ 1088838 h 1194780"/>
                  <a:gd name="connsiteX1418" fmla="*/ 102199 w 2741293"/>
                  <a:gd name="connsiteY1418" fmla="*/ 1088838 h 1194780"/>
                  <a:gd name="connsiteX1419" fmla="*/ 105190 w 2741293"/>
                  <a:gd name="connsiteY1419" fmla="*/ 1088838 h 1194780"/>
                  <a:gd name="connsiteX1420" fmla="*/ 105190 w 2741293"/>
                  <a:gd name="connsiteY1420" fmla="*/ 1096411 h 1194780"/>
                  <a:gd name="connsiteX1421" fmla="*/ 114483 w 2741293"/>
                  <a:gd name="connsiteY1421" fmla="*/ 1088838 h 1194780"/>
                  <a:gd name="connsiteX1422" fmla="*/ 114377 w 2741293"/>
                  <a:gd name="connsiteY1422" fmla="*/ 1088838 h 1194780"/>
                  <a:gd name="connsiteX1423" fmla="*/ 117474 w 2741293"/>
                  <a:gd name="connsiteY1423" fmla="*/ 1086284 h 1194780"/>
                  <a:gd name="connsiteX1424" fmla="*/ 117474 w 2741293"/>
                  <a:gd name="connsiteY1424" fmla="*/ 1086372 h 1194780"/>
                  <a:gd name="connsiteX1425" fmla="*/ 126661 w 2741293"/>
                  <a:gd name="connsiteY1425" fmla="*/ 1078710 h 1194780"/>
                  <a:gd name="connsiteX1426" fmla="*/ 117474 w 2741293"/>
                  <a:gd name="connsiteY1426" fmla="*/ 1078710 h 1194780"/>
                  <a:gd name="connsiteX1427" fmla="*/ 117474 w 2741293"/>
                  <a:gd name="connsiteY1427" fmla="*/ 1073691 h 1194780"/>
                  <a:gd name="connsiteX1428" fmla="*/ 129652 w 2741293"/>
                  <a:gd name="connsiteY1428" fmla="*/ 1073691 h 1194780"/>
                  <a:gd name="connsiteX1429" fmla="*/ 129652 w 2741293"/>
                  <a:gd name="connsiteY1429" fmla="*/ 1081352 h 1194780"/>
                  <a:gd name="connsiteX1430" fmla="*/ 135847 w 2741293"/>
                  <a:gd name="connsiteY1430" fmla="*/ 1076245 h 1194780"/>
                  <a:gd name="connsiteX1431" fmla="*/ 135847 w 2741293"/>
                  <a:gd name="connsiteY1431" fmla="*/ 1076245 h 1194780"/>
                  <a:gd name="connsiteX1432" fmla="*/ 137808 w 2741293"/>
                  <a:gd name="connsiteY1432" fmla="*/ 1074628 h 1194780"/>
                  <a:gd name="connsiteX1433" fmla="*/ 138945 w 2741293"/>
                  <a:gd name="connsiteY1433" fmla="*/ 1073691 h 1194780"/>
                  <a:gd name="connsiteX1434" fmla="*/ 138945 w 2741293"/>
                  <a:gd name="connsiteY1434" fmla="*/ 1073691 h 1194780"/>
                  <a:gd name="connsiteX1435" fmla="*/ 141946 w 2741293"/>
                  <a:gd name="connsiteY1435" fmla="*/ 1071217 h 1194780"/>
                  <a:gd name="connsiteX1436" fmla="*/ 151229 w 2741293"/>
                  <a:gd name="connsiteY1436" fmla="*/ 1063651 h 1194780"/>
                  <a:gd name="connsiteX1437" fmla="*/ 151195 w 2741293"/>
                  <a:gd name="connsiteY1437" fmla="*/ 1063651 h 1194780"/>
                  <a:gd name="connsiteX1438" fmla="*/ 157425 w 2741293"/>
                  <a:gd name="connsiteY1438" fmla="*/ 1058631 h 1194780"/>
                  <a:gd name="connsiteX1439" fmla="*/ 148025 w 2741293"/>
                  <a:gd name="connsiteY1439" fmla="*/ 1058631 h 1194780"/>
                  <a:gd name="connsiteX1440" fmla="*/ 148025 w 2741293"/>
                  <a:gd name="connsiteY1440" fmla="*/ 1053524 h 1194780"/>
                  <a:gd name="connsiteX1441" fmla="*/ 160309 w 2741293"/>
                  <a:gd name="connsiteY1441" fmla="*/ 1053524 h 1194780"/>
                  <a:gd name="connsiteX1442" fmla="*/ 160309 w 2741293"/>
                  <a:gd name="connsiteY1442" fmla="*/ 1061185 h 1194780"/>
                  <a:gd name="connsiteX1443" fmla="*/ 169602 w 2741293"/>
                  <a:gd name="connsiteY1443" fmla="*/ 1053524 h 1194780"/>
                  <a:gd name="connsiteX1444" fmla="*/ 169532 w 2741293"/>
                  <a:gd name="connsiteY1444" fmla="*/ 1053524 h 1194780"/>
                  <a:gd name="connsiteX1445" fmla="*/ 175691 w 2741293"/>
                  <a:gd name="connsiteY1445" fmla="*/ 1048504 h 1194780"/>
                  <a:gd name="connsiteX1446" fmla="*/ 166398 w 2741293"/>
                  <a:gd name="connsiteY1446" fmla="*/ 1048504 h 1194780"/>
                  <a:gd name="connsiteX1447" fmla="*/ 166398 w 2741293"/>
                  <a:gd name="connsiteY1447" fmla="*/ 1043484 h 1194780"/>
                  <a:gd name="connsiteX1448" fmla="*/ 178682 w 2741293"/>
                  <a:gd name="connsiteY1448" fmla="*/ 1043484 h 1194780"/>
                  <a:gd name="connsiteX1449" fmla="*/ 178682 w 2741293"/>
                  <a:gd name="connsiteY1449" fmla="*/ 1051058 h 1194780"/>
                  <a:gd name="connsiteX1450" fmla="*/ 187976 w 2741293"/>
                  <a:gd name="connsiteY1450" fmla="*/ 1043484 h 1194780"/>
                  <a:gd name="connsiteX1451" fmla="*/ 187869 w 2741293"/>
                  <a:gd name="connsiteY1451" fmla="*/ 1043484 h 1194780"/>
                  <a:gd name="connsiteX1452" fmla="*/ 194064 w 2741293"/>
                  <a:gd name="connsiteY1452" fmla="*/ 1038377 h 1194780"/>
                  <a:gd name="connsiteX1453" fmla="*/ 184771 w 2741293"/>
                  <a:gd name="connsiteY1453" fmla="*/ 1038377 h 1194780"/>
                  <a:gd name="connsiteX1454" fmla="*/ 184771 w 2741293"/>
                  <a:gd name="connsiteY1454" fmla="*/ 1028337 h 1194780"/>
                  <a:gd name="connsiteX1455" fmla="*/ 190860 w 2741293"/>
                  <a:gd name="connsiteY1455" fmla="*/ 1028337 h 1194780"/>
                  <a:gd name="connsiteX1456" fmla="*/ 190860 w 2741293"/>
                  <a:gd name="connsiteY1456" fmla="*/ 1035911 h 1194780"/>
                  <a:gd name="connsiteX1457" fmla="*/ 200260 w 2741293"/>
                  <a:gd name="connsiteY1457" fmla="*/ 1028337 h 1194780"/>
                  <a:gd name="connsiteX1458" fmla="*/ 190860 w 2741293"/>
                  <a:gd name="connsiteY1458" fmla="*/ 1028337 h 1194780"/>
                  <a:gd name="connsiteX1459" fmla="*/ 190860 w 2741293"/>
                  <a:gd name="connsiteY1459" fmla="*/ 1023229 h 1194780"/>
                  <a:gd name="connsiteX1460" fmla="*/ 203144 w 2741293"/>
                  <a:gd name="connsiteY1460" fmla="*/ 1023229 h 1194780"/>
                  <a:gd name="connsiteX1461" fmla="*/ 203144 w 2741293"/>
                  <a:gd name="connsiteY1461" fmla="*/ 1030891 h 1194780"/>
                  <a:gd name="connsiteX1462" fmla="*/ 209233 w 2741293"/>
                  <a:gd name="connsiteY1462" fmla="*/ 1025871 h 1194780"/>
                  <a:gd name="connsiteX1463" fmla="*/ 209233 w 2741293"/>
                  <a:gd name="connsiteY1463" fmla="*/ 1025871 h 1194780"/>
                  <a:gd name="connsiteX1464" fmla="*/ 218633 w 2741293"/>
                  <a:gd name="connsiteY1464" fmla="*/ 1018210 h 1194780"/>
                  <a:gd name="connsiteX1465" fmla="*/ 209233 w 2741293"/>
                  <a:gd name="connsiteY1465" fmla="*/ 1018210 h 1194780"/>
                  <a:gd name="connsiteX1466" fmla="*/ 209233 w 2741293"/>
                  <a:gd name="connsiteY1466" fmla="*/ 1013190 h 1194780"/>
                  <a:gd name="connsiteX1467" fmla="*/ 221517 w 2741293"/>
                  <a:gd name="connsiteY1467" fmla="*/ 1013190 h 1194780"/>
                  <a:gd name="connsiteX1468" fmla="*/ 221517 w 2741293"/>
                  <a:gd name="connsiteY1468" fmla="*/ 1020851 h 1194780"/>
                  <a:gd name="connsiteX1469" fmla="*/ 230810 w 2741293"/>
                  <a:gd name="connsiteY1469" fmla="*/ 1013190 h 1194780"/>
                  <a:gd name="connsiteX1470" fmla="*/ 224722 w 2741293"/>
                  <a:gd name="connsiteY1470" fmla="*/ 1013190 h 1194780"/>
                  <a:gd name="connsiteX1471" fmla="*/ 221517 w 2741293"/>
                  <a:gd name="connsiteY1471" fmla="*/ 1013190 h 1194780"/>
                  <a:gd name="connsiteX1472" fmla="*/ 221517 w 2741293"/>
                  <a:gd name="connsiteY1472" fmla="*/ 1008170 h 1194780"/>
                  <a:gd name="connsiteX1473" fmla="*/ 237006 w 2741293"/>
                  <a:gd name="connsiteY1473" fmla="*/ 1008170 h 1194780"/>
                  <a:gd name="connsiteX1474" fmla="*/ 243095 w 2741293"/>
                  <a:gd name="connsiteY1474" fmla="*/ 1008170 h 1194780"/>
                  <a:gd name="connsiteX1475" fmla="*/ 246086 w 2741293"/>
                  <a:gd name="connsiteY1475" fmla="*/ 1008170 h 1194780"/>
                  <a:gd name="connsiteX1476" fmla="*/ 246086 w 2741293"/>
                  <a:gd name="connsiteY1476" fmla="*/ 1010724 h 1194780"/>
                  <a:gd name="connsiteX1477" fmla="*/ 246086 w 2741293"/>
                  <a:gd name="connsiteY1477" fmla="*/ 1015832 h 1194780"/>
                  <a:gd name="connsiteX1478" fmla="*/ 255272 w 2741293"/>
                  <a:gd name="connsiteY1478" fmla="*/ 1008170 h 1194780"/>
                  <a:gd name="connsiteX1479" fmla="*/ 249183 w 2741293"/>
                  <a:gd name="connsiteY1479" fmla="*/ 1008170 h 1194780"/>
                  <a:gd name="connsiteX1480" fmla="*/ 246086 w 2741293"/>
                  <a:gd name="connsiteY1480" fmla="*/ 1008170 h 1194780"/>
                  <a:gd name="connsiteX1481" fmla="*/ 246086 w 2741293"/>
                  <a:gd name="connsiteY1481" fmla="*/ 998131 h 1194780"/>
                  <a:gd name="connsiteX1482" fmla="*/ 252174 w 2741293"/>
                  <a:gd name="connsiteY1482" fmla="*/ 998131 h 1194780"/>
                  <a:gd name="connsiteX1483" fmla="*/ 252174 w 2741293"/>
                  <a:gd name="connsiteY1483" fmla="*/ 1005704 h 1194780"/>
                  <a:gd name="connsiteX1484" fmla="*/ 261468 w 2741293"/>
                  <a:gd name="connsiteY1484" fmla="*/ 998131 h 1194780"/>
                  <a:gd name="connsiteX1485" fmla="*/ 261361 w 2741293"/>
                  <a:gd name="connsiteY1485" fmla="*/ 998131 h 1194780"/>
                  <a:gd name="connsiteX1486" fmla="*/ 267556 w 2741293"/>
                  <a:gd name="connsiteY1486" fmla="*/ 993023 h 1194780"/>
                  <a:gd name="connsiteX1487" fmla="*/ 267486 w 2741293"/>
                  <a:gd name="connsiteY1487" fmla="*/ 993023 h 1194780"/>
                  <a:gd name="connsiteX1488" fmla="*/ 270547 w 2741293"/>
                  <a:gd name="connsiteY1488" fmla="*/ 990528 h 1194780"/>
                  <a:gd name="connsiteX1489" fmla="*/ 270547 w 2741293"/>
                  <a:gd name="connsiteY1489" fmla="*/ 990557 h 1194780"/>
                  <a:gd name="connsiteX1490" fmla="*/ 276743 w 2741293"/>
                  <a:gd name="connsiteY1490" fmla="*/ 985509 h 1194780"/>
                  <a:gd name="connsiteX1491" fmla="*/ 276743 w 2741293"/>
                  <a:gd name="connsiteY1491" fmla="*/ 985537 h 1194780"/>
                  <a:gd name="connsiteX1492" fmla="*/ 278238 w 2741293"/>
                  <a:gd name="connsiteY1492" fmla="*/ 984290 h 1194780"/>
                  <a:gd name="connsiteX1493" fmla="*/ 279841 w 2741293"/>
                  <a:gd name="connsiteY1493" fmla="*/ 982984 h 1194780"/>
                  <a:gd name="connsiteX1494" fmla="*/ 279804 w 2741293"/>
                  <a:gd name="connsiteY1494" fmla="*/ 982984 h 1194780"/>
                  <a:gd name="connsiteX1495" fmla="*/ 285929 w 2741293"/>
                  <a:gd name="connsiteY1495" fmla="*/ 977876 h 1194780"/>
                  <a:gd name="connsiteX1496" fmla="*/ 276743 w 2741293"/>
                  <a:gd name="connsiteY1496" fmla="*/ 977876 h 1194780"/>
                  <a:gd name="connsiteX1497" fmla="*/ 276743 w 2741293"/>
                  <a:gd name="connsiteY1497" fmla="*/ 972856 h 1194780"/>
                  <a:gd name="connsiteX1498" fmla="*/ 288920 w 2741293"/>
                  <a:gd name="connsiteY1498" fmla="*/ 972856 h 1194780"/>
                  <a:gd name="connsiteX1499" fmla="*/ 288920 w 2741293"/>
                  <a:gd name="connsiteY1499" fmla="*/ 980430 h 1194780"/>
                  <a:gd name="connsiteX1500" fmla="*/ 295116 w 2741293"/>
                  <a:gd name="connsiteY1500" fmla="*/ 975381 h 1194780"/>
                  <a:gd name="connsiteX1501" fmla="*/ 295116 w 2741293"/>
                  <a:gd name="connsiteY1501" fmla="*/ 975498 h 1194780"/>
                  <a:gd name="connsiteX1502" fmla="*/ 304302 w 2741293"/>
                  <a:gd name="connsiteY1502" fmla="*/ 967836 h 1194780"/>
                  <a:gd name="connsiteX1503" fmla="*/ 304267 w 2741293"/>
                  <a:gd name="connsiteY1503" fmla="*/ 967836 h 1194780"/>
                  <a:gd name="connsiteX1504" fmla="*/ 307293 w 2741293"/>
                  <a:gd name="connsiteY1504" fmla="*/ 965312 h 1194780"/>
                  <a:gd name="connsiteX1505" fmla="*/ 307293 w 2741293"/>
                  <a:gd name="connsiteY1505" fmla="*/ 965370 h 1194780"/>
                  <a:gd name="connsiteX1506" fmla="*/ 313489 w 2741293"/>
                  <a:gd name="connsiteY1506" fmla="*/ 960263 h 1194780"/>
                  <a:gd name="connsiteX1507" fmla="*/ 313489 w 2741293"/>
                  <a:gd name="connsiteY1507" fmla="*/ 960351 h 1194780"/>
                  <a:gd name="connsiteX1508" fmla="*/ 322675 w 2741293"/>
                  <a:gd name="connsiteY1508" fmla="*/ 952777 h 1194780"/>
                  <a:gd name="connsiteX1509" fmla="*/ 313489 w 2741293"/>
                  <a:gd name="connsiteY1509" fmla="*/ 952777 h 1194780"/>
                  <a:gd name="connsiteX1510" fmla="*/ 313489 w 2741293"/>
                  <a:gd name="connsiteY1510" fmla="*/ 947669 h 1194780"/>
                  <a:gd name="connsiteX1511" fmla="*/ 325666 w 2741293"/>
                  <a:gd name="connsiteY1511" fmla="*/ 947669 h 1194780"/>
                  <a:gd name="connsiteX1512" fmla="*/ 325666 w 2741293"/>
                  <a:gd name="connsiteY1512" fmla="*/ 950223 h 1194780"/>
                  <a:gd name="connsiteX1513" fmla="*/ 325666 w 2741293"/>
                  <a:gd name="connsiteY1513" fmla="*/ 955331 h 1194780"/>
                  <a:gd name="connsiteX1514" fmla="*/ 334853 w 2741293"/>
                  <a:gd name="connsiteY1514" fmla="*/ 947669 h 1194780"/>
                  <a:gd name="connsiteX1515" fmla="*/ 328764 w 2741293"/>
                  <a:gd name="connsiteY1515" fmla="*/ 947669 h 1194780"/>
                  <a:gd name="connsiteX1516" fmla="*/ 325666 w 2741293"/>
                  <a:gd name="connsiteY1516" fmla="*/ 947669 h 1194780"/>
                  <a:gd name="connsiteX1517" fmla="*/ 325666 w 2741293"/>
                  <a:gd name="connsiteY1517" fmla="*/ 937630 h 1194780"/>
                  <a:gd name="connsiteX1518" fmla="*/ 331862 w 2741293"/>
                  <a:gd name="connsiteY1518" fmla="*/ 937630 h 1194780"/>
                  <a:gd name="connsiteX1519" fmla="*/ 331862 w 2741293"/>
                  <a:gd name="connsiteY1519" fmla="*/ 945204 h 1194780"/>
                  <a:gd name="connsiteX1520" fmla="*/ 341049 w 2741293"/>
                  <a:gd name="connsiteY1520" fmla="*/ 937630 h 1194780"/>
                  <a:gd name="connsiteX1521" fmla="*/ 331862 w 2741293"/>
                  <a:gd name="connsiteY1521" fmla="*/ 937630 h 1194780"/>
                  <a:gd name="connsiteX1522" fmla="*/ 331862 w 2741293"/>
                  <a:gd name="connsiteY1522" fmla="*/ 932522 h 1194780"/>
                  <a:gd name="connsiteX1523" fmla="*/ 344039 w 2741293"/>
                  <a:gd name="connsiteY1523" fmla="*/ 932522 h 1194780"/>
                  <a:gd name="connsiteX1524" fmla="*/ 344039 w 2741293"/>
                  <a:gd name="connsiteY1524" fmla="*/ 940184 h 1194780"/>
                  <a:gd name="connsiteX1525" fmla="*/ 351687 w 2741293"/>
                  <a:gd name="connsiteY1525" fmla="*/ 933806 h 1194780"/>
                  <a:gd name="connsiteX1526" fmla="*/ 359422 w 2741293"/>
                  <a:gd name="connsiteY1526" fmla="*/ 927502 h 1194780"/>
                  <a:gd name="connsiteX1527" fmla="*/ 350128 w 2741293"/>
                  <a:gd name="connsiteY1527" fmla="*/ 927502 h 1194780"/>
                  <a:gd name="connsiteX1528" fmla="*/ 350128 w 2741293"/>
                  <a:gd name="connsiteY1528" fmla="*/ 922483 h 1194780"/>
                  <a:gd name="connsiteX1529" fmla="*/ 365510 w 2741293"/>
                  <a:gd name="connsiteY1529" fmla="*/ 922483 h 1194780"/>
                  <a:gd name="connsiteX1530" fmla="*/ 368501 w 2741293"/>
                  <a:gd name="connsiteY1530" fmla="*/ 922483 h 1194780"/>
                  <a:gd name="connsiteX1531" fmla="*/ 368501 w 2741293"/>
                  <a:gd name="connsiteY1531" fmla="*/ 930056 h 1194780"/>
                  <a:gd name="connsiteX1532" fmla="*/ 377795 w 2741293"/>
                  <a:gd name="connsiteY1532" fmla="*/ 922483 h 1194780"/>
                  <a:gd name="connsiteX1533" fmla="*/ 371599 w 2741293"/>
                  <a:gd name="connsiteY1533" fmla="*/ 922483 h 1194780"/>
                  <a:gd name="connsiteX1534" fmla="*/ 368501 w 2741293"/>
                  <a:gd name="connsiteY1534" fmla="*/ 922483 h 1194780"/>
                  <a:gd name="connsiteX1535" fmla="*/ 368501 w 2741293"/>
                  <a:gd name="connsiteY1535" fmla="*/ 917375 h 1194780"/>
                  <a:gd name="connsiteX1536" fmla="*/ 380786 w 2741293"/>
                  <a:gd name="connsiteY1536" fmla="*/ 917375 h 1194780"/>
                  <a:gd name="connsiteX1537" fmla="*/ 380786 w 2741293"/>
                  <a:gd name="connsiteY1537" fmla="*/ 925037 h 1194780"/>
                  <a:gd name="connsiteX1538" fmla="*/ 386874 w 2741293"/>
                  <a:gd name="connsiteY1538" fmla="*/ 919959 h 1194780"/>
                  <a:gd name="connsiteX1539" fmla="*/ 386874 w 2741293"/>
                  <a:gd name="connsiteY1539" fmla="*/ 920017 h 1194780"/>
                  <a:gd name="connsiteX1540" fmla="*/ 393070 w 2741293"/>
                  <a:gd name="connsiteY1540" fmla="*/ 914909 h 1194780"/>
                  <a:gd name="connsiteX1541" fmla="*/ 393070 w 2741293"/>
                  <a:gd name="connsiteY1541" fmla="*/ 914909 h 1194780"/>
                  <a:gd name="connsiteX1542" fmla="*/ 402256 w 2741293"/>
                  <a:gd name="connsiteY1542" fmla="*/ 907335 h 1194780"/>
                  <a:gd name="connsiteX1543" fmla="*/ 393070 w 2741293"/>
                  <a:gd name="connsiteY1543" fmla="*/ 907335 h 1194780"/>
                  <a:gd name="connsiteX1544" fmla="*/ 393070 w 2741293"/>
                  <a:gd name="connsiteY1544" fmla="*/ 902228 h 1194780"/>
                  <a:gd name="connsiteX1545" fmla="*/ 405247 w 2741293"/>
                  <a:gd name="connsiteY1545" fmla="*/ 902228 h 1194780"/>
                  <a:gd name="connsiteX1546" fmla="*/ 405247 w 2741293"/>
                  <a:gd name="connsiteY1546" fmla="*/ 909977 h 1194780"/>
                  <a:gd name="connsiteX1547" fmla="*/ 414434 w 2741293"/>
                  <a:gd name="connsiteY1547" fmla="*/ 902228 h 1194780"/>
                  <a:gd name="connsiteX1548" fmla="*/ 408345 w 2741293"/>
                  <a:gd name="connsiteY1548" fmla="*/ 902228 h 1194780"/>
                  <a:gd name="connsiteX1549" fmla="*/ 405247 w 2741293"/>
                  <a:gd name="connsiteY1549" fmla="*/ 902228 h 1194780"/>
                  <a:gd name="connsiteX1550" fmla="*/ 405247 w 2741293"/>
                  <a:gd name="connsiteY1550" fmla="*/ 897296 h 1194780"/>
                  <a:gd name="connsiteX1551" fmla="*/ 417531 w 2741293"/>
                  <a:gd name="connsiteY1551" fmla="*/ 897296 h 1194780"/>
                  <a:gd name="connsiteX1552" fmla="*/ 417531 w 2741293"/>
                  <a:gd name="connsiteY1552" fmla="*/ 904870 h 1194780"/>
                  <a:gd name="connsiteX1553" fmla="*/ 426718 w 2741293"/>
                  <a:gd name="connsiteY1553" fmla="*/ 897296 h 1194780"/>
                  <a:gd name="connsiteX1554" fmla="*/ 420629 w 2741293"/>
                  <a:gd name="connsiteY1554" fmla="*/ 897296 h 1194780"/>
                  <a:gd name="connsiteX1555" fmla="*/ 417531 w 2741293"/>
                  <a:gd name="connsiteY1555" fmla="*/ 897296 h 1194780"/>
                  <a:gd name="connsiteX1556" fmla="*/ 417531 w 2741293"/>
                  <a:gd name="connsiteY1556" fmla="*/ 892188 h 1194780"/>
                  <a:gd name="connsiteX1557" fmla="*/ 429709 w 2741293"/>
                  <a:gd name="connsiteY1557" fmla="*/ 892188 h 1194780"/>
                  <a:gd name="connsiteX1558" fmla="*/ 429709 w 2741293"/>
                  <a:gd name="connsiteY1558" fmla="*/ 899850 h 1194780"/>
                  <a:gd name="connsiteX1559" fmla="*/ 435905 w 2741293"/>
                  <a:gd name="connsiteY1559" fmla="*/ 894742 h 1194780"/>
                  <a:gd name="connsiteX1560" fmla="*/ 435905 w 2741293"/>
                  <a:gd name="connsiteY1560" fmla="*/ 894830 h 1194780"/>
                  <a:gd name="connsiteX1561" fmla="*/ 445091 w 2741293"/>
                  <a:gd name="connsiteY1561" fmla="*/ 887169 h 1194780"/>
                  <a:gd name="connsiteX1562" fmla="*/ 435905 w 2741293"/>
                  <a:gd name="connsiteY1562" fmla="*/ 887169 h 1194780"/>
                  <a:gd name="connsiteX1563" fmla="*/ 435905 w 2741293"/>
                  <a:gd name="connsiteY1563" fmla="*/ 882149 h 1194780"/>
                  <a:gd name="connsiteX1564" fmla="*/ 448082 w 2741293"/>
                  <a:gd name="connsiteY1564" fmla="*/ 882149 h 1194780"/>
                  <a:gd name="connsiteX1565" fmla="*/ 448082 w 2741293"/>
                  <a:gd name="connsiteY1565" fmla="*/ 889722 h 1194780"/>
                  <a:gd name="connsiteX1566" fmla="*/ 454278 w 2741293"/>
                  <a:gd name="connsiteY1566" fmla="*/ 884673 h 1194780"/>
                  <a:gd name="connsiteX1567" fmla="*/ 454278 w 2741293"/>
                  <a:gd name="connsiteY1567" fmla="*/ 884703 h 1194780"/>
                  <a:gd name="connsiteX1568" fmla="*/ 463464 w 2741293"/>
                  <a:gd name="connsiteY1568" fmla="*/ 877129 h 1194780"/>
                  <a:gd name="connsiteX1569" fmla="*/ 454278 w 2741293"/>
                  <a:gd name="connsiteY1569" fmla="*/ 877129 h 1194780"/>
                  <a:gd name="connsiteX1570" fmla="*/ 454278 w 2741293"/>
                  <a:gd name="connsiteY1570" fmla="*/ 867002 h 1194780"/>
                  <a:gd name="connsiteX1571" fmla="*/ 460366 w 2741293"/>
                  <a:gd name="connsiteY1571" fmla="*/ 867002 h 1194780"/>
                  <a:gd name="connsiteX1572" fmla="*/ 460366 w 2741293"/>
                  <a:gd name="connsiteY1572" fmla="*/ 874575 h 1194780"/>
                  <a:gd name="connsiteX1573" fmla="*/ 466455 w 2741293"/>
                  <a:gd name="connsiteY1573" fmla="*/ 869556 h 1194780"/>
                  <a:gd name="connsiteX1574" fmla="*/ 466455 w 2741293"/>
                  <a:gd name="connsiteY1574" fmla="*/ 869556 h 1194780"/>
                  <a:gd name="connsiteX1575" fmla="*/ 475748 w 2741293"/>
                  <a:gd name="connsiteY1575" fmla="*/ 861982 h 1194780"/>
                  <a:gd name="connsiteX1576" fmla="*/ 466455 w 2741293"/>
                  <a:gd name="connsiteY1576" fmla="*/ 861982 h 1194780"/>
                  <a:gd name="connsiteX1577" fmla="*/ 466455 w 2741293"/>
                  <a:gd name="connsiteY1577" fmla="*/ 856874 h 1194780"/>
                  <a:gd name="connsiteX1578" fmla="*/ 478739 w 2741293"/>
                  <a:gd name="connsiteY1578" fmla="*/ 856874 h 1194780"/>
                  <a:gd name="connsiteX1579" fmla="*/ 478739 w 2741293"/>
                  <a:gd name="connsiteY1579" fmla="*/ 864536 h 1194780"/>
                  <a:gd name="connsiteX1580" fmla="*/ 487926 w 2741293"/>
                  <a:gd name="connsiteY1580" fmla="*/ 856874 h 1194780"/>
                  <a:gd name="connsiteX1581" fmla="*/ 481837 w 2741293"/>
                  <a:gd name="connsiteY1581" fmla="*/ 856874 h 1194780"/>
                  <a:gd name="connsiteX1582" fmla="*/ 478739 w 2741293"/>
                  <a:gd name="connsiteY1582" fmla="*/ 856874 h 1194780"/>
                  <a:gd name="connsiteX1583" fmla="*/ 478739 w 2741293"/>
                  <a:gd name="connsiteY1583" fmla="*/ 851854 h 1194780"/>
                  <a:gd name="connsiteX1584" fmla="*/ 491024 w 2741293"/>
                  <a:gd name="connsiteY1584" fmla="*/ 851854 h 1194780"/>
                  <a:gd name="connsiteX1585" fmla="*/ 491024 w 2741293"/>
                  <a:gd name="connsiteY1585" fmla="*/ 859516 h 1194780"/>
                  <a:gd name="connsiteX1586" fmla="*/ 500210 w 2741293"/>
                  <a:gd name="connsiteY1586" fmla="*/ 851854 h 1194780"/>
                  <a:gd name="connsiteX1587" fmla="*/ 494015 w 2741293"/>
                  <a:gd name="connsiteY1587" fmla="*/ 851854 h 1194780"/>
                  <a:gd name="connsiteX1588" fmla="*/ 491024 w 2741293"/>
                  <a:gd name="connsiteY1588" fmla="*/ 851854 h 1194780"/>
                  <a:gd name="connsiteX1589" fmla="*/ 491024 w 2741293"/>
                  <a:gd name="connsiteY1589" fmla="*/ 846835 h 1194780"/>
                  <a:gd name="connsiteX1590" fmla="*/ 503201 w 2741293"/>
                  <a:gd name="connsiteY1590" fmla="*/ 846835 h 1194780"/>
                  <a:gd name="connsiteX1591" fmla="*/ 503201 w 2741293"/>
                  <a:gd name="connsiteY1591" fmla="*/ 854496 h 1194780"/>
                  <a:gd name="connsiteX1592" fmla="*/ 512388 w 2741293"/>
                  <a:gd name="connsiteY1592" fmla="*/ 846835 h 1194780"/>
                  <a:gd name="connsiteX1593" fmla="*/ 506406 w 2741293"/>
                  <a:gd name="connsiteY1593" fmla="*/ 846835 h 1194780"/>
                  <a:gd name="connsiteX1594" fmla="*/ 503201 w 2741293"/>
                  <a:gd name="connsiteY1594" fmla="*/ 846835 h 1194780"/>
                  <a:gd name="connsiteX1595" fmla="*/ 503201 w 2741293"/>
                  <a:gd name="connsiteY1595" fmla="*/ 841727 h 1194780"/>
                  <a:gd name="connsiteX1596" fmla="*/ 515486 w 2741293"/>
                  <a:gd name="connsiteY1596" fmla="*/ 841727 h 1194780"/>
                  <a:gd name="connsiteX1597" fmla="*/ 515486 w 2741293"/>
                  <a:gd name="connsiteY1597" fmla="*/ 849477 h 1194780"/>
                  <a:gd name="connsiteX1598" fmla="*/ 524779 w 2741293"/>
                  <a:gd name="connsiteY1598" fmla="*/ 841727 h 1194780"/>
                  <a:gd name="connsiteX1599" fmla="*/ 518583 w 2741293"/>
                  <a:gd name="connsiteY1599" fmla="*/ 841727 h 1194780"/>
                  <a:gd name="connsiteX1600" fmla="*/ 515486 w 2741293"/>
                  <a:gd name="connsiteY1600" fmla="*/ 841727 h 1194780"/>
                  <a:gd name="connsiteX1601" fmla="*/ 515486 w 2741293"/>
                  <a:gd name="connsiteY1601" fmla="*/ 836795 h 1194780"/>
                  <a:gd name="connsiteX1602" fmla="*/ 527663 w 2741293"/>
                  <a:gd name="connsiteY1602" fmla="*/ 836795 h 1194780"/>
                  <a:gd name="connsiteX1603" fmla="*/ 527663 w 2741293"/>
                  <a:gd name="connsiteY1603" fmla="*/ 844369 h 1194780"/>
                  <a:gd name="connsiteX1604" fmla="*/ 537063 w 2741293"/>
                  <a:gd name="connsiteY1604" fmla="*/ 836795 h 1194780"/>
                  <a:gd name="connsiteX1605" fmla="*/ 536993 w 2741293"/>
                  <a:gd name="connsiteY1605" fmla="*/ 836795 h 1194780"/>
                  <a:gd name="connsiteX1606" fmla="*/ 543152 w 2741293"/>
                  <a:gd name="connsiteY1606" fmla="*/ 831776 h 1194780"/>
                  <a:gd name="connsiteX1607" fmla="*/ 543044 w 2741293"/>
                  <a:gd name="connsiteY1607" fmla="*/ 831776 h 1194780"/>
                  <a:gd name="connsiteX1608" fmla="*/ 549240 w 2741293"/>
                  <a:gd name="connsiteY1608" fmla="*/ 826668 h 1194780"/>
                  <a:gd name="connsiteX1609" fmla="*/ 539947 w 2741293"/>
                  <a:gd name="connsiteY1609" fmla="*/ 826668 h 1194780"/>
                  <a:gd name="connsiteX1610" fmla="*/ 539947 w 2741293"/>
                  <a:gd name="connsiteY1610" fmla="*/ 816628 h 1194780"/>
                  <a:gd name="connsiteX1611" fmla="*/ 552231 w 2741293"/>
                  <a:gd name="connsiteY1611" fmla="*/ 816628 h 1194780"/>
                  <a:gd name="connsiteX1612" fmla="*/ 552231 w 2741293"/>
                  <a:gd name="connsiteY1612" fmla="*/ 824202 h 1194780"/>
                  <a:gd name="connsiteX1613" fmla="*/ 561525 w 2741293"/>
                  <a:gd name="connsiteY1613" fmla="*/ 816628 h 1194780"/>
                  <a:gd name="connsiteX1614" fmla="*/ 561418 w 2741293"/>
                  <a:gd name="connsiteY1614" fmla="*/ 816628 h 1194780"/>
                  <a:gd name="connsiteX1615" fmla="*/ 567614 w 2741293"/>
                  <a:gd name="connsiteY1615" fmla="*/ 811521 h 1194780"/>
                  <a:gd name="connsiteX1616" fmla="*/ 558320 w 2741293"/>
                  <a:gd name="connsiteY1616" fmla="*/ 811521 h 1194780"/>
                  <a:gd name="connsiteX1617" fmla="*/ 558320 w 2741293"/>
                  <a:gd name="connsiteY1617" fmla="*/ 801481 h 1194780"/>
                  <a:gd name="connsiteX1618" fmla="*/ 573702 w 2741293"/>
                  <a:gd name="connsiteY1618" fmla="*/ 801481 h 1194780"/>
                  <a:gd name="connsiteX1619" fmla="*/ 576693 w 2741293"/>
                  <a:gd name="connsiteY1619" fmla="*/ 801481 h 1194780"/>
                  <a:gd name="connsiteX1620" fmla="*/ 576693 w 2741293"/>
                  <a:gd name="connsiteY1620" fmla="*/ 809055 h 1194780"/>
                  <a:gd name="connsiteX1621" fmla="*/ 585987 w 2741293"/>
                  <a:gd name="connsiteY1621" fmla="*/ 801481 h 1194780"/>
                  <a:gd name="connsiteX1622" fmla="*/ 579898 w 2741293"/>
                  <a:gd name="connsiteY1622" fmla="*/ 801481 h 1194780"/>
                  <a:gd name="connsiteX1623" fmla="*/ 576693 w 2741293"/>
                  <a:gd name="connsiteY1623" fmla="*/ 801481 h 1194780"/>
                  <a:gd name="connsiteX1624" fmla="*/ 576693 w 2741293"/>
                  <a:gd name="connsiteY1624" fmla="*/ 796461 h 1194780"/>
                  <a:gd name="connsiteX1625" fmla="*/ 588871 w 2741293"/>
                  <a:gd name="connsiteY1625" fmla="*/ 796461 h 1194780"/>
                  <a:gd name="connsiteX1626" fmla="*/ 588871 w 2741293"/>
                  <a:gd name="connsiteY1626" fmla="*/ 804035 h 1194780"/>
                  <a:gd name="connsiteX1627" fmla="*/ 598271 w 2741293"/>
                  <a:gd name="connsiteY1627" fmla="*/ 796461 h 1194780"/>
                  <a:gd name="connsiteX1628" fmla="*/ 592075 w 2741293"/>
                  <a:gd name="connsiteY1628" fmla="*/ 796461 h 1194780"/>
                  <a:gd name="connsiteX1629" fmla="*/ 588871 w 2741293"/>
                  <a:gd name="connsiteY1629" fmla="*/ 796461 h 1194780"/>
                  <a:gd name="connsiteX1630" fmla="*/ 588871 w 2741293"/>
                  <a:gd name="connsiteY1630" fmla="*/ 791354 h 1194780"/>
                  <a:gd name="connsiteX1631" fmla="*/ 601155 w 2741293"/>
                  <a:gd name="connsiteY1631" fmla="*/ 791354 h 1194780"/>
                  <a:gd name="connsiteX1632" fmla="*/ 601155 w 2741293"/>
                  <a:gd name="connsiteY1632" fmla="*/ 793996 h 1194780"/>
                  <a:gd name="connsiteX1633" fmla="*/ 601155 w 2741293"/>
                  <a:gd name="connsiteY1633" fmla="*/ 799015 h 1194780"/>
                  <a:gd name="connsiteX1634" fmla="*/ 610448 w 2741293"/>
                  <a:gd name="connsiteY1634" fmla="*/ 791354 h 1194780"/>
                  <a:gd name="connsiteX1635" fmla="*/ 604360 w 2741293"/>
                  <a:gd name="connsiteY1635" fmla="*/ 791354 h 1194780"/>
                  <a:gd name="connsiteX1636" fmla="*/ 601155 w 2741293"/>
                  <a:gd name="connsiteY1636" fmla="*/ 791354 h 1194780"/>
                  <a:gd name="connsiteX1637" fmla="*/ 601155 w 2741293"/>
                  <a:gd name="connsiteY1637" fmla="*/ 788976 h 1194780"/>
                  <a:gd name="connsiteX1638" fmla="*/ 601155 w 2741293"/>
                  <a:gd name="connsiteY1638" fmla="*/ 783868 h 1194780"/>
                  <a:gd name="connsiteX1639" fmla="*/ 601155 w 2741293"/>
                  <a:gd name="connsiteY1639" fmla="*/ 771275 h 1194780"/>
                  <a:gd name="connsiteX1640" fmla="*/ 607244 w 2741293"/>
                  <a:gd name="connsiteY1640" fmla="*/ 771275 h 1194780"/>
                  <a:gd name="connsiteX1641" fmla="*/ 607244 w 2741293"/>
                  <a:gd name="connsiteY1641" fmla="*/ 778848 h 1194780"/>
                  <a:gd name="connsiteX1642" fmla="*/ 616644 w 2741293"/>
                  <a:gd name="connsiteY1642" fmla="*/ 771275 h 1194780"/>
                  <a:gd name="connsiteX1643" fmla="*/ 616573 w 2741293"/>
                  <a:gd name="connsiteY1643" fmla="*/ 771275 h 1194780"/>
                  <a:gd name="connsiteX1644" fmla="*/ 622733 w 2741293"/>
                  <a:gd name="connsiteY1644" fmla="*/ 766255 h 1194780"/>
                  <a:gd name="connsiteX1645" fmla="*/ 613439 w 2741293"/>
                  <a:gd name="connsiteY1645" fmla="*/ 766255 h 1194780"/>
                  <a:gd name="connsiteX1646" fmla="*/ 613439 w 2741293"/>
                  <a:gd name="connsiteY1646" fmla="*/ 761147 h 1194780"/>
                  <a:gd name="connsiteX1647" fmla="*/ 628821 w 2741293"/>
                  <a:gd name="connsiteY1647" fmla="*/ 761147 h 1194780"/>
                  <a:gd name="connsiteX1648" fmla="*/ 631812 w 2741293"/>
                  <a:gd name="connsiteY1648" fmla="*/ 761147 h 1194780"/>
                  <a:gd name="connsiteX1649" fmla="*/ 631812 w 2741293"/>
                  <a:gd name="connsiteY1649" fmla="*/ 768721 h 1194780"/>
                  <a:gd name="connsiteX1650" fmla="*/ 641106 w 2741293"/>
                  <a:gd name="connsiteY1650" fmla="*/ 761147 h 1194780"/>
                  <a:gd name="connsiteX1651" fmla="*/ 631812 w 2741293"/>
                  <a:gd name="connsiteY1651" fmla="*/ 761147 h 1194780"/>
                  <a:gd name="connsiteX1652" fmla="*/ 631812 w 2741293"/>
                  <a:gd name="connsiteY1652" fmla="*/ 756128 h 1194780"/>
                  <a:gd name="connsiteX1653" fmla="*/ 647194 w 2741293"/>
                  <a:gd name="connsiteY1653" fmla="*/ 756128 h 1194780"/>
                  <a:gd name="connsiteX1654" fmla="*/ 650185 w 2741293"/>
                  <a:gd name="connsiteY1654" fmla="*/ 756128 h 1194780"/>
                  <a:gd name="connsiteX1655" fmla="*/ 650185 w 2741293"/>
                  <a:gd name="connsiteY1655" fmla="*/ 758682 h 1194780"/>
                  <a:gd name="connsiteX1656" fmla="*/ 650185 w 2741293"/>
                  <a:gd name="connsiteY1656" fmla="*/ 763701 h 1194780"/>
                  <a:gd name="connsiteX1657" fmla="*/ 659479 w 2741293"/>
                  <a:gd name="connsiteY1657" fmla="*/ 756128 h 1194780"/>
                  <a:gd name="connsiteX1658" fmla="*/ 653283 w 2741293"/>
                  <a:gd name="connsiteY1658" fmla="*/ 756128 h 1194780"/>
                  <a:gd name="connsiteX1659" fmla="*/ 650185 w 2741293"/>
                  <a:gd name="connsiteY1659" fmla="*/ 756128 h 1194780"/>
                  <a:gd name="connsiteX1660" fmla="*/ 650185 w 2741293"/>
                  <a:gd name="connsiteY1660" fmla="*/ 746000 h 1194780"/>
                  <a:gd name="connsiteX1661" fmla="*/ 662363 w 2741293"/>
                  <a:gd name="connsiteY1661" fmla="*/ 746000 h 1194780"/>
                  <a:gd name="connsiteX1662" fmla="*/ 662363 w 2741293"/>
                  <a:gd name="connsiteY1662" fmla="*/ 753574 h 1194780"/>
                  <a:gd name="connsiteX1663" fmla="*/ 668558 w 2741293"/>
                  <a:gd name="connsiteY1663" fmla="*/ 748525 h 1194780"/>
                  <a:gd name="connsiteX1664" fmla="*/ 668558 w 2741293"/>
                  <a:gd name="connsiteY1664" fmla="*/ 748554 h 1194780"/>
                  <a:gd name="connsiteX1665" fmla="*/ 674647 w 2741293"/>
                  <a:gd name="connsiteY1665" fmla="*/ 743592 h 1194780"/>
                  <a:gd name="connsiteX1666" fmla="*/ 674647 w 2741293"/>
                  <a:gd name="connsiteY1666" fmla="*/ 743622 h 1194780"/>
                  <a:gd name="connsiteX1667" fmla="*/ 677833 w 2741293"/>
                  <a:gd name="connsiteY1667" fmla="*/ 740996 h 1194780"/>
                  <a:gd name="connsiteX1668" fmla="*/ 677852 w 2741293"/>
                  <a:gd name="connsiteY1668" fmla="*/ 740980 h 1194780"/>
                  <a:gd name="connsiteX1669" fmla="*/ 677852 w 2741293"/>
                  <a:gd name="connsiteY1669" fmla="*/ 740980 h 1194780"/>
                  <a:gd name="connsiteX1670" fmla="*/ 680843 w 2741293"/>
                  <a:gd name="connsiteY1670" fmla="*/ 738514 h 1194780"/>
                  <a:gd name="connsiteX1671" fmla="*/ 680843 w 2741293"/>
                  <a:gd name="connsiteY1671" fmla="*/ 738515 h 1194780"/>
                  <a:gd name="connsiteX1672" fmla="*/ 680934 w 2741293"/>
                  <a:gd name="connsiteY1672" fmla="*/ 738439 h 1194780"/>
                  <a:gd name="connsiteX1673" fmla="*/ 683940 w 2741293"/>
                  <a:gd name="connsiteY1673" fmla="*/ 735961 h 1194780"/>
                  <a:gd name="connsiteX1674" fmla="*/ 683905 w 2741293"/>
                  <a:gd name="connsiteY1674" fmla="*/ 735961 h 1194780"/>
                  <a:gd name="connsiteX1675" fmla="*/ 690029 w 2741293"/>
                  <a:gd name="connsiteY1675" fmla="*/ 730853 h 1194780"/>
                  <a:gd name="connsiteX1676" fmla="*/ 680843 w 2741293"/>
                  <a:gd name="connsiteY1676" fmla="*/ 730853 h 1194780"/>
                  <a:gd name="connsiteX1677" fmla="*/ 680843 w 2741293"/>
                  <a:gd name="connsiteY1677" fmla="*/ 720902 h 1194780"/>
                  <a:gd name="connsiteX1678" fmla="*/ 686931 w 2741293"/>
                  <a:gd name="connsiteY1678" fmla="*/ 720902 h 1194780"/>
                  <a:gd name="connsiteX1679" fmla="*/ 686931 w 2741293"/>
                  <a:gd name="connsiteY1679" fmla="*/ 728475 h 1194780"/>
                  <a:gd name="connsiteX1680" fmla="*/ 696225 w 2741293"/>
                  <a:gd name="connsiteY1680" fmla="*/ 720902 h 1194780"/>
                  <a:gd name="connsiteX1681" fmla="*/ 686931 w 2741293"/>
                  <a:gd name="connsiteY1681" fmla="*/ 720902 h 1194780"/>
                  <a:gd name="connsiteX1682" fmla="*/ 686931 w 2741293"/>
                  <a:gd name="connsiteY1682" fmla="*/ 715794 h 1194780"/>
                  <a:gd name="connsiteX1683" fmla="*/ 699216 w 2741293"/>
                  <a:gd name="connsiteY1683" fmla="*/ 715794 h 1194780"/>
                  <a:gd name="connsiteX1684" fmla="*/ 699216 w 2741293"/>
                  <a:gd name="connsiteY1684" fmla="*/ 723455 h 1194780"/>
                  <a:gd name="connsiteX1685" fmla="*/ 706861 w 2741293"/>
                  <a:gd name="connsiteY1685" fmla="*/ 717079 h 1194780"/>
                  <a:gd name="connsiteX1686" fmla="*/ 711500 w 2741293"/>
                  <a:gd name="connsiteY1686" fmla="*/ 713299 h 1194780"/>
                  <a:gd name="connsiteX1687" fmla="*/ 711500 w 2741293"/>
                  <a:gd name="connsiteY1687" fmla="*/ 713328 h 1194780"/>
                  <a:gd name="connsiteX1688" fmla="*/ 714588 w 2741293"/>
                  <a:gd name="connsiteY1688" fmla="*/ 710782 h 1194780"/>
                  <a:gd name="connsiteX1689" fmla="*/ 714598 w 2741293"/>
                  <a:gd name="connsiteY1689" fmla="*/ 710774 h 1194780"/>
                  <a:gd name="connsiteX1690" fmla="*/ 714598 w 2741293"/>
                  <a:gd name="connsiteY1690" fmla="*/ 710774 h 1194780"/>
                  <a:gd name="connsiteX1691" fmla="*/ 720687 w 2741293"/>
                  <a:gd name="connsiteY1691" fmla="*/ 705754 h 1194780"/>
                  <a:gd name="connsiteX1692" fmla="*/ 720651 w 2741293"/>
                  <a:gd name="connsiteY1692" fmla="*/ 705754 h 1194780"/>
                  <a:gd name="connsiteX1693" fmla="*/ 726775 w 2741293"/>
                  <a:gd name="connsiteY1693" fmla="*/ 700647 h 1194780"/>
                  <a:gd name="connsiteX1694" fmla="*/ 717589 w 2741293"/>
                  <a:gd name="connsiteY1694" fmla="*/ 700647 h 1194780"/>
                  <a:gd name="connsiteX1695" fmla="*/ 717589 w 2741293"/>
                  <a:gd name="connsiteY1695" fmla="*/ 690607 h 1194780"/>
                  <a:gd name="connsiteX1696" fmla="*/ 723677 w 2741293"/>
                  <a:gd name="connsiteY1696" fmla="*/ 690607 h 1194780"/>
                  <a:gd name="connsiteX1697" fmla="*/ 723677 w 2741293"/>
                  <a:gd name="connsiteY1697" fmla="*/ 698181 h 1194780"/>
                  <a:gd name="connsiteX1698" fmla="*/ 729873 w 2741293"/>
                  <a:gd name="connsiteY1698" fmla="*/ 693073 h 1194780"/>
                  <a:gd name="connsiteX1699" fmla="*/ 729873 w 2741293"/>
                  <a:gd name="connsiteY1699" fmla="*/ 693161 h 1194780"/>
                  <a:gd name="connsiteX1700" fmla="*/ 739060 w 2741293"/>
                  <a:gd name="connsiteY1700" fmla="*/ 685499 h 1194780"/>
                  <a:gd name="connsiteX1701" fmla="*/ 729873 w 2741293"/>
                  <a:gd name="connsiteY1701" fmla="*/ 685499 h 1194780"/>
                  <a:gd name="connsiteX1702" fmla="*/ 729873 w 2741293"/>
                  <a:gd name="connsiteY1702" fmla="*/ 680480 h 1194780"/>
                  <a:gd name="connsiteX1703" fmla="*/ 748139 w 2741293"/>
                  <a:gd name="connsiteY1703" fmla="*/ 680480 h 1194780"/>
                  <a:gd name="connsiteX1704" fmla="*/ 748139 w 2741293"/>
                  <a:gd name="connsiteY1704" fmla="*/ 688141 h 1194780"/>
                  <a:gd name="connsiteX1705" fmla="*/ 757433 w 2741293"/>
                  <a:gd name="connsiteY1705" fmla="*/ 680480 h 1194780"/>
                  <a:gd name="connsiteX1706" fmla="*/ 751237 w 2741293"/>
                  <a:gd name="connsiteY1706" fmla="*/ 680480 h 1194780"/>
                  <a:gd name="connsiteX1707" fmla="*/ 748139 w 2741293"/>
                  <a:gd name="connsiteY1707" fmla="*/ 680480 h 1194780"/>
                  <a:gd name="connsiteX1708" fmla="*/ 748139 w 2741293"/>
                  <a:gd name="connsiteY1708" fmla="*/ 675460 h 1194780"/>
                  <a:gd name="connsiteX1709" fmla="*/ 760424 w 2741293"/>
                  <a:gd name="connsiteY1709" fmla="*/ 675460 h 1194780"/>
                  <a:gd name="connsiteX1710" fmla="*/ 760424 w 2741293"/>
                  <a:gd name="connsiteY1710" fmla="*/ 683033 h 1194780"/>
                  <a:gd name="connsiteX1711" fmla="*/ 766512 w 2741293"/>
                  <a:gd name="connsiteY1711" fmla="*/ 678014 h 1194780"/>
                  <a:gd name="connsiteX1712" fmla="*/ 766512 w 2741293"/>
                  <a:gd name="connsiteY1712" fmla="*/ 678102 h 1194780"/>
                  <a:gd name="connsiteX1713" fmla="*/ 775806 w 2741293"/>
                  <a:gd name="connsiteY1713" fmla="*/ 670440 h 1194780"/>
                  <a:gd name="connsiteX1714" fmla="*/ 775806 w 2741293"/>
                  <a:gd name="connsiteY1714" fmla="*/ 670440 h 1194780"/>
                  <a:gd name="connsiteX1715" fmla="*/ 778797 w 2741293"/>
                  <a:gd name="connsiteY1715" fmla="*/ 667974 h 1194780"/>
                  <a:gd name="connsiteX1716" fmla="*/ 778797 w 2741293"/>
                  <a:gd name="connsiteY1716" fmla="*/ 667974 h 1194780"/>
                  <a:gd name="connsiteX1717" fmla="*/ 778845 w 2741293"/>
                  <a:gd name="connsiteY1717" fmla="*/ 667935 h 1194780"/>
                  <a:gd name="connsiteX1718" fmla="*/ 781894 w 2741293"/>
                  <a:gd name="connsiteY1718" fmla="*/ 665420 h 1194780"/>
                  <a:gd name="connsiteX1719" fmla="*/ 781859 w 2741293"/>
                  <a:gd name="connsiteY1719" fmla="*/ 665420 h 1194780"/>
                  <a:gd name="connsiteX1720" fmla="*/ 784885 w 2741293"/>
                  <a:gd name="connsiteY1720" fmla="*/ 662897 h 1194780"/>
                  <a:gd name="connsiteX1721" fmla="*/ 784885 w 2741293"/>
                  <a:gd name="connsiteY1721" fmla="*/ 662955 h 1194780"/>
                  <a:gd name="connsiteX1722" fmla="*/ 791081 w 2741293"/>
                  <a:gd name="connsiteY1722" fmla="*/ 657847 h 1194780"/>
                  <a:gd name="connsiteX1723" fmla="*/ 791081 w 2741293"/>
                  <a:gd name="connsiteY1723" fmla="*/ 657847 h 1194780"/>
                  <a:gd name="connsiteX1724" fmla="*/ 791220 w 2741293"/>
                  <a:gd name="connsiteY1724" fmla="*/ 657733 h 1194780"/>
                  <a:gd name="connsiteX1725" fmla="*/ 794179 w 2741293"/>
                  <a:gd name="connsiteY1725" fmla="*/ 655293 h 1194780"/>
                  <a:gd name="connsiteX1726" fmla="*/ 794179 w 2741293"/>
                  <a:gd name="connsiteY1726" fmla="*/ 655293 h 1194780"/>
                  <a:gd name="connsiteX1727" fmla="*/ 800267 w 2741293"/>
                  <a:gd name="connsiteY1727" fmla="*/ 650273 h 1194780"/>
                  <a:gd name="connsiteX1728" fmla="*/ 791081 w 2741293"/>
                  <a:gd name="connsiteY1728" fmla="*/ 650273 h 1194780"/>
                  <a:gd name="connsiteX1729" fmla="*/ 791081 w 2741293"/>
                  <a:gd name="connsiteY1729" fmla="*/ 645254 h 1194780"/>
                  <a:gd name="connsiteX1730" fmla="*/ 803258 w 2741293"/>
                  <a:gd name="connsiteY1730" fmla="*/ 645254 h 1194780"/>
                  <a:gd name="connsiteX1731" fmla="*/ 803258 w 2741293"/>
                  <a:gd name="connsiteY1731" fmla="*/ 652827 h 1194780"/>
                  <a:gd name="connsiteX1732" fmla="*/ 812445 w 2741293"/>
                  <a:gd name="connsiteY1732" fmla="*/ 645254 h 1194780"/>
                  <a:gd name="connsiteX1733" fmla="*/ 806356 w 2741293"/>
                  <a:gd name="connsiteY1733" fmla="*/ 645254 h 1194780"/>
                  <a:gd name="connsiteX1734" fmla="*/ 803258 w 2741293"/>
                  <a:gd name="connsiteY1734" fmla="*/ 645254 h 1194780"/>
                  <a:gd name="connsiteX1735" fmla="*/ 803258 w 2741293"/>
                  <a:gd name="connsiteY1735" fmla="*/ 640146 h 1194780"/>
                  <a:gd name="connsiteX1736" fmla="*/ 818640 w 2741293"/>
                  <a:gd name="connsiteY1736" fmla="*/ 640146 h 1194780"/>
                  <a:gd name="connsiteX1737" fmla="*/ 830818 w 2741293"/>
                  <a:gd name="connsiteY1737" fmla="*/ 640146 h 1194780"/>
                  <a:gd name="connsiteX1738" fmla="*/ 833916 w 2741293"/>
                  <a:gd name="connsiteY1738" fmla="*/ 640146 h 1194780"/>
                  <a:gd name="connsiteX1739" fmla="*/ 833916 w 2741293"/>
                  <a:gd name="connsiteY1739" fmla="*/ 647807 h 1194780"/>
                  <a:gd name="connsiteX1740" fmla="*/ 843102 w 2741293"/>
                  <a:gd name="connsiteY1740" fmla="*/ 640146 h 1194780"/>
                  <a:gd name="connsiteX1741" fmla="*/ 843102 w 2741293"/>
                  <a:gd name="connsiteY1741" fmla="*/ 640146 h 1194780"/>
                  <a:gd name="connsiteX1742" fmla="*/ 849191 w 2741293"/>
                  <a:gd name="connsiteY1742" fmla="*/ 635126 h 1194780"/>
                  <a:gd name="connsiteX1743" fmla="*/ 840004 w 2741293"/>
                  <a:gd name="connsiteY1743" fmla="*/ 635126 h 1194780"/>
                  <a:gd name="connsiteX1744" fmla="*/ 840004 w 2741293"/>
                  <a:gd name="connsiteY1744" fmla="*/ 630106 h 1194780"/>
                  <a:gd name="connsiteX1745" fmla="*/ 852289 w 2741293"/>
                  <a:gd name="connsiteY1745" fmla="*/ 630106 h 1194780"/>
                  <a:gd name="connsiteX1746" fmla="*/ 852289 w 2741293"/>
                  <a:gd name="connsiteY1746" fmla="*/ 637680 h 1194780"/>
                  <a:gd name="connsiteX1747" fmla="*/ 861475 w 2741293"/>
                  <a:gd name="connsiteY1747" fmla="*/ 630106 h 1194780"/>
                  <a:gd name="connsiteX1748" fmla="*/ 861440 w 2741293"/>
                  <a:gd name="connsiteY1748" fmla="*/ 630106 h 1194780"/>
                  <a:gd name="connsiteX1749" fmla="*/ 867564 w 2741293"/>
                  <a:gd name="connsiteY1749" fmla="*/ 624999 h 1194780"/>
                  <a:gd name="connsiteX1750" fmla="*/ 858377 w 2741293"/>
                  <a:gd name="connsiteY1750" fmla="*/ 624999 h 1194780"/>
                  <a:gd name="connsiteX1751" fmla="*/ 858377 w 2741293"/>
                  <a:gd name="connsiteY1751" fmla="*/ 622621 h 1194780"/>
                  <a:gd name="connsiteX1752" fmla="*/ 858377 w 2741293"/>
                  <a:gd name="connsiteY1752" fmla="*/ 609851 h 1194780"/>
                  <a:gd name="connsiteX1753" fmla="*/ 864466 w 2741293"/>
                  <a:gd name="connsiteY1753" fmla="*/ 609851 h 1194780"/>
                  <a:gd name="connsiteX1754" fmla="*/ 864466 w 2741293"/>
                  <a:gd name="connsiteY1754" fmla="*/ 617601 h 1194780"/>
                  <a:gd name="connsiteX1755" fmla="*/ 870662 w 2741293"/>
                  <a:gd name="connsiteY1755" fmla="*/ 612435 h 1194780"/>
                  <a:gd name="connsiteX1756" fmla="*/ 870662 w 2741293"/>
                  <a:gd name="connsiteY1756" fmla="*/ 612493 h 1194780"/>
                  <a:gd name="connsiteX1757" fmla="*/ 879848 w 2741293"/>
                  <a:gd name="connsiteY1757" fmla="*/ 604920 h 1194780"/>
                  <a:gd name="connsiteX1758" fmla="*/ 879848 w 2741293"/>
                  <a:gd name="connsiteY1758" fmla="*/ 604920 h 1194780"/>
                  <a:gd name="connsiteX1759" fmla="*/ 885937 w 2741293"/>
                  <a:gd name="connsiteY1759" fmla="*/ 599900 h 1194780"/>
                  <a:gd name="connsiteX1760" fmla="*/ 876750 w 2741293"/>
                  <a:gd name="connsiteY1760" fmla="*/ 599900 h 1194780"/>
                  <a:gd name="connsiteX1761" fmla="*/ 876750 w 2741293"/>
                  <a:gd name="connsiteY1761" fmla="*/ 594792 h 1194780"/>
                  <a:gd name="connsiteX1762" fmla="*/ 889035 w 2741293"/>
                  <a:gd name="connsiteY1762" fmla="*/ 594792 h 1194780"/>
                  <a:gd name="connsiteX1763" fmla="*/ 889035 w 2741293"/>
                  <a:gd name="connsiteY1763" fmla="*/ 602454 h 1194780"/>
                  <a:gd name="connsiteX1764" fmla="*/ 898136 w 2741293"/>
                  <a:gd name="connsiteY1764" fmla="*/ 594863 h 1194780"/>
                  <a:gd name="connsiteX1765" fmla="*/ 901320 w 2741293"/>
                  <a:gd name="connsiteY1765" fmla="*/ 592238 h 1194780"/>
                  <a:gd name="connsiteX1766" fmla="*/ 910506 w 2741293"/>
                  <a:gd name="connsiteY1766" fmla="*/ 584753 h 1194780"/>
                  <a:gd name="connsiteX1767" fmla="*/ 901212 w 2741293"/>
                  <a:gd name="connsiteY1767" fmla="*/ 584753 h 1194780"/>
                  <a:gd name="connsiteX1768" fmla="*/ 901212 w 2741293"/>
                  <a:gd name="connsiteY1768" fmla="*/ 579645 h 1194780"/>
                  <a:gd name="connsiteX1769" fmla="*/ 916701 w 2741293"/>
                  <a:gd name="connsiteY1769" fmla="*/ 579645 h 1194780"/>
                  <a:gd name="connsiteX1770" fmla="*/ 919585 w 2741293"/>
                  <a:gd name="connsiteY1770" fmla="*/ 579645 h 1194780"/>
                  <a:gd name="connsiteX1771" fmla="*/ 919585 w 2741293"/>
                  <a:gd name="connsiteY1771" fmla="*/ 587307 h 1194780"/>
                  <a:gd name="connsiteX1772" fmla="*/ 928879 w 2741293"/>
                  <a:gd name="connsiteY1772" fmla="*/ 579645 h 1194780"/>
                  <a:gd name="connsiteX1773" fmla="*/ 928844 w 2741293"/>
                  <a:gd name="connsiteY1773" fmla="*/ 579645 h 1194780"/>
                  <a:gd name="connsiteX1774" fmla="*/ 935074 w 2741293"/>
                  <a:gd name="connsiteY1774" fmla="*/ 574625 h 1194780"/>
                  <a:gd name="connsiteX1775" fmla="*/ 925674 w 2741293"/>
                  <a:gd name="connsiteY1775" fmla="*/ 574625 h 1194780"/>
                  <a:gd name="connsiteX1776" fmla="*/ 925674 w 2741293"/>
                  <a:gd name="connsiteY1776" fmla="*/ 569606 h 1194780"/>
                  <a:gd name="connsiteX1777" fmla="*/ 941163 w 2741293"/>
                  <a:gd name="connsiteY1777" fmla="*/ 569606 h 1194780"/>
                  <a:gd name="connsiteX1778" fmla="*/ 944047 w 2741293"/>
                  <a:gd name="connsiteY1778" fmla="*/ 569606 h 1194780"/>
                  <a:gd name="connsiteX1779" fmla="*/ 944047 w 2741293"/>
                  <a:gd name="connsiteY1779" fmla="*/ 577179 h 1194780"/>
                  <a:gd name="connsiteX1780" fmla="*/ 953340 w 2741293"/>
                  <a:gd name="connsiteY1780" fmla="*/ 569606 h 1194780"/>
                  <a:gd name="connsiteX1781" fmla="*/ 944047 w 2741293"/>
                  <a:gd name="connsiteY1781" fmla="*/ 569606 h 1194780"/>
                  <a:gd name="connsiteX1782" fmla="*/ 944047 w 2741293"/>
                  <a:gd name="connsiteY1782" fmla="*/ 564498 h 1194780"/>
                  <a:gd name="connsiteX1783" fmla="*/ 959536 w 2741293"/>
                  <a:gd name="connsiteY1783" fmla="*/ 564498 h 1194780"/>
                  <a:gd name="connsiteX1784" fmla="*/ 965625 w 2741293"/>
                  <a:gd name="connsiteY1784" fmla="*/ 564498 h 1194780"/>
                  <a:gd name="connsiteX1785" fmla="*/ 968616 w 2741293"/>
                  <a:gd name="connsiteY1785" fmla="*/ 564498 h 1194780"/>
                  <a:gd name="connsiteX1786" fmla="*/ 968616 w 2741293"/>
                  <a:gd name="connsiteY1786" fmla="*/ 572159 h 1194780"/>
                  <a:gd name="connsiteX1787" fmla="*/ 977909 w 2741293"/>
                  <a:gd name="connsiteY1787" fmla="*/ 564498 h 1194780"/>
                  <a:gd name="connsiteX1788" fmla="*/ 977909 w 2741293"/>
                  <a:gd name="connsiteY1788" fmla="*/ 564498 h 1194780"/>
                  <a:gd name="connsiteX1789" fmla="*/ 983998 w 2741293"/>
                  <a:gd name="connsiteY1789" fmla="*/ 559478 h 1194780"/>
                  <a:gd name="connsiteX1790" fmla="*/ 974704 w 2741293"/>
                  <a:gd name="connsiteY1790" fmla="*/ 559478 h 1194780"/>
                  <a:gd name="connsiteX1791" fmla="*/ 974704 w 2741293"/>
                  <a:gd name="connsiteY1791" fmla="*/ 549439 h 1194780"/>
                  <a:gd name="connsiteX1792" fmla="*/ 996282 w 2741293"/>
                  <a:gd name="connsiteY1792" fmla="*/ 549439 h 1194780"/>
                  <a:gd name="connsiteX1793" fmla="*/ 999166 w 2741293"/>
                  <a:gd name="connsiteY1793" fmla="*/ 549439 h 1194780"/>
                  <a:gd name="connsiteX1794" fmla="*/ 999166 w 2741293"/>
                  <a:gd name="connsiteY1794" fmla="*/ 557100 h 1194780"/>
                  <a:gd name="connsiteX1795" fmla="*/ 1008459 w 2741293"/>
                  <a:gd name="connsiteY1795" fmla="*/ 549439 h 1194780"/>
                  <a:gd name="connsiteX1796" fmla="*/ 1002371 w 2741293"/>
                  <a:gd name="connsiteY1796" fmla="*/ 549439 h 1194780"/>
                  <a:gd name="connsiteX1797" fmla="*/ 999166 w 2741293"/>
                  <a:gd name="connsiteY1797" fmla="*/ 549439 h 1194780"/>
                  <a:gd name="connsiteX1798" fmla="*/ 999166 w 2741293"/>
                  <a:gd name="connsiteY1798" fmla="*/ 544419 h 1194780"/>
                  <a:gd name="connsiteX1799" fmla="*/ 1011450 w 2741293"/>
                  <a:gd name="connsiteY1799" fmla="*/ 544419 h 1194780"/>
                  <a:gd name="connsiteX1800" fmla="*/ 1011450 w 2741293"/>
                  <a:gd name="connsiteY1800" fmla="*/ 551993 h 1194780"/>
                  <a:gd name="connsiteX1801" fmla="*/ 1020744 w 2741293"/>
                  <a:gd name="connsiteY1801" fmla="*/ 544419 h 1194780"/>
                  <a:gd name="connsiteX1802" fmla="*/ 1020673 w 2741293"/>
                  <a:gd name="connsiteY1802" fmla="*/ 544419 h 1194780"/>
                  <a:gd name="connsiteX1803" fmla="*/ 1026833 w 2741293"/>
                  <a:gd name="connsiteY1803" fmla="*/ 539399 h 1194780"/>
                  <a:gd name="connsiteX1804" fmla="*/ 1017539 w 2741293"/>
                  <a:gd name="connsiteY1804" fmla="*/ 539399 h 1194780"/>
                  <a:gd name="connsiteX1805" fmla="*/ 1017539 w 2741293"/>
                  <a:gd name="connsiteY1805" fmla="*/ 534291 h 1194780"/>
                  <a:gd name="connsiteX1806" fmla="*/ 1029823 w 2741293"/>
                  <a:gd name="connsiteY1806" fmla="*/ 534291 h 1194780"/>
                  <a:gd name="connsiteX1807" fmla="*/ 1029823 w 2741293"/>
                  <a:gd name="connsiteY1807" fmla="*/ 541953 h 1194780"/>
                  <a:gd name="connsiteX1808" fmla="*/ 1039117 w 2741293"/>
                  <a:gd name="connsiteY1808" fmla="*/ 534291 h 1194780"/>
                  <a:gd name="connsiteX1809" fmla="*/ 1033028 w 2741293"/>
                  <a:gd name="connsiteY1809" fmla="*/ 534291 h 1194780"/>
                  <a:gd name="connsiteX1810" fmla="*/ 1029823 w 2741293"/>
                  <a:gd name="connsiteY1810" fmla="*/ 534291 h 1194780"/>
                  <a:gd name="connsiteX1811" fmla="*/ 1029823 w 2741293"/>
                  <a:gd name="connsiteY1811" fmla="*/ 529272 h 1194780"/>
                  <a:gd name="connsiteX1812" fmla="*/ 1042108 w 2741293"/>
                  <a:gd name="connsiteY1812" fmla="*/ 529272 h 1194780"/>
                  <a:gd name="connsiteX1813" fmla="*/ 1042108 w 2741293"/>
                  <a:gd name="connsiteY1813" fmla="*/ 536845 h 1194780"/>
                  <a:gd name="connsiteX1814" fmla="*/ 1048197 w 2741293"/>
                  <a:gd name="connsiteY1814" fmla="*/ 531825 h 1194780"/>
                  <a:gd name="connsiteX1815" fmla="*/ 1048197 w 2741293"/>
                  <a:gd name="connsiteY1815" fmla="*/ 531826 h 1194780"/>
                  <a:gd name="connsiteX1816" fmla="*/ 1057490 w 2741293"/>
                  <a:gd name="connsiteY1816" fmla="*/ 524252 h 1194780"/>
                  <a:gd name="connsiteX1817" fmla="*/ 1048197 w 2741293"/>
                  <a:gd name="connsiteY1817" fmla="*/ 524252 h 1194780"/>
                  <a:gd name="connsiteX1818" fmla="*/ 1048197 w 2741293"/>
                  <a:gd name="connsiteY1818" fmla="*/ 519144 h 1194780"/>
                  <a:gd name="connsiteX1819" fmla="*/ 1063579 w 2741293"/>
                  <a:gd name="connsiteY1819" fmla="*/ 519144 h 1194780"/>
                  <a:gd name="connsiteX1820" fmla="*/ 1072658 w 2741293"/>
                  <a:gd name="connsiteY1820" fmla="*/ 519144 h 1194780"/>
                  <a:gd name="connsiteX1821" fmla="*/ 1072658 w 2741293"/>
                  <a:gd name="connsiteY1821" fmla="*/ 526806 h 1194780"/>
                  <a:gd name="connsiteX1822" fmla="*/ 1081952 w 2741293"/>
                  <a:gd name="connsiteY1822" fmla="*/ 519144 h 1194780"/>
                  <a:gd name="connsiteX1823" fmla="*/ 1075863 w 2741293"/>
                  <a:gd name="connsiteY1823" fmla="*/ 519144 h 1194780"/>
                  <a:gd name="connsiteX1824" fmla="*/ 1072658 w 2741293"/>
                  <a:gd name="connsiteY1824" fmla="*/ 519144 h 1194780"/>
                  <a:gd name="connsiteX1825" fmla="*/ 1072658 w 2741293"/>
                  <a:gd name="connsiteY1825" fmla="*/ 514125 h 1194780"/>
                  <a:gd name="connsiteX1826" fmla="*/ 1094236 w 2741293"/>
                  <a:gd name="connsiteY1826" fmla="*/ 514125 h 1194780"/>
                  <a:gd name="connsiteX1827" fmla="*/ 1106413 w 2741293"/>
                  <a:gd name="connsiteY1827" fmla="*/ 514125 h 1194780"/>
                  <a:gd name="connsiteX1828" fmla="*/ 1109511 w 2741293"/>
                  <a:gd name="connsiteY1828" fmla="*/ 514125 h 1194780"/>
                  <a:gd name="connsiteX1829" fmla="*/ 1109511 w 2741293"/>
                  <a:gd name="connsiteY1829" fmla="*/ 521698 h 1194780"/>
                  <a:gd name="connsiteX1830" fmla="*/ 1118698 w 2741293"/>
                  <a:gd name="connsiteY1830" fmla="*/ 514125 h 1194780"/>
                  <a:gd name="connsiteX1831" fmla="*/ 1112609 w 2741293"/>
                  <a:gd name="connsiteY1831" fmla="*/ 514125 h 1194780"/>
                  <a:gd name="connsiteX1832" fmla="*/ 1109511 w 2741293"/>
                  <a:gd name="connsiteY1832" fmla="*/ 514125 h 1194780"/>
                  <a:gd name="connsiteX1833" fmla="*/ 1109511 w 2741293"/>
                  <a:gd name="connsiteY1833" fmla="*/ 509105 h 1194780"/>
                  <a:gd name="connsiteX1834" fmla="*/ 1121689 w 2741293"/>
                  <a:gd name="connsiteY1834" fmla="*/ 509105 h 1194780"/>
                  <a:gd name="connsiteX1835" fmla="*/ 1121689 w 2741293"/>
                  <a:gd name="connsiteY1835" fmla="*/ 516678 h 1194780"/>
                  <a:gd name="connsiteX1836" fmla="*/ 1130875 w 2741293"/>
                  <a:gd name="connsiteY1836" fmla="*/ 509105 h 1194780"/>
                  <a:gd name="connsiteX1837" fmla="*/ 1121689 w 2741293"/>
                  <a:gd name="connsiteY1837" fmla="*/ 509105 h 1194780"/>
                  <a:gd name="connsiteX1838" fmla="*/ 1121689 w 2741293"/>
                  <a:gd name="connsiteY1838" fmla="*/ 503997 h 1194780"/>
                  <a:gd name="connsiteX1839" fmla="*/ 1133973 w 2741293"/>
                  <a:gd name="connsiteY1839" fmla="*/ 503997 h 1194780"/>
                  <a:gd name="connsiteX1840" fmla="*/ 1133973 w 2741293"/>
                  <a:gd name="connsiteY1840" fmla="*/ 511659 h 1194780"/>
                  <a:gd name="connsiteX1841" fmla="*/ 1143159 w 2741293"/>
                  <a:gd name="connsiteY1841" fmla="*/ 503997 h 1194780"/>
                  <a:gd name="connsiteX1842" fmla="*/ 1137071 w 2741293"/>
                  <a:gd name="connsiteY1842" fmla="*/ 503997 h 1194780"/>
                  <a:gd name="connsiteX1843" fmla="*/ 1133973 w 2741293"/>
                  <a:gd name="connsiteY1843" fmla="*/ 503997 h 1194780"/>
                  <a:gd name="connsiteX1844" fmla="*/ 1152346 w 2741293"/>
                  <a:gd name="connsiteY1844" fmla="*/ 493958 h 1194780"/>
                  <a:gd name="connsiteX1845" fmla="*/ 1158435 w 2741293"/>
                  <a:gd name="connsiteY1845" fmla="*/ 493958 h 1194780"/>
                  <a:gd name="connsiteX1846" fmla="*/ 1158435 w 2741293"/>
                  <a:gd name="connsiteY1846" fmla="*/ 498977 h 1194780"/>
                  <a:gd name="connsiteX1847" fmla="*/ 1152346 w 2741293"/>
                  <a:gd name="connsiteY1847" fmla="*/ 498977 h 1194780"/>
                  <a:gd name="connsiteX1848" fmla="*/ 1274975 w 2741293"/>
                  <a:gd name="connsiteY1848" fmla="*/ 468947 h 1194780"/>
                  <a:gd name="connsiteX1849" fmla="*/ 1281064 w 2741293"/>
                  <a:gd name="connsiteY1849" fmla="*/ 468947 h 1194780"/>
                  <a:gd name="connsiteX1850" fmla="*/ 1281064 w 2741293"/>
                  <a:gd name="connsiteY1850" fmla="*/ 473967 h 1194780"/>
                  <a:gd name="connsiteX1851" fmla="*/ 1274975 w 2741293"/>
                  <a:gd name="connsiteY1851" fmla="*/ 473967 h 1194780"/>
                  <a:gd name="connsiteX1852" fmla="*/ 1274975 w 2741293"/>
                  <a:gd name="connsiteY1852" fmla="*/ 466305 h 1194780"/>
                  <a:gd name="connsiteX1853" fmla="*/ 1274975 w 2741293"/>
                  <a:gd name="connsiteY1853" fmla="*/ 468947 h 1194780"/>
                  <a:gd name="connsiteX1854" fmla="*/ 1271771 w 2741293"/>
                  <a:gd name="connsiteY1854" fmla="*/ 468947 h 1194780"/>
                  <a:gd name="connsiteX1855" fmla="*/ 1262477 w 2741293"/>
                  <a:gd name="connsiteY1855" fmla="*/ 463751 h 1194780"/>
                  <a:gd name="connsiteX1856" fmla="*/ 1265575 w 2741293"/>
                  <a:gd name="connsiteY1856" fmla="*/ 463751 h 1194780"/>
                  <a:gd name="connsiteX1857" fmla="*/ 1262511 w 2741293"/>
                  <a:gd name="connsiteY1857" fmla="*/ 466277 h 1194780"/>
                  <a:gd name="connsiteX1858" fmla="*/ 1262477 w 2741293"/>
                  <a:gd name="connsiteY1858" fmla="*/ 466305 h 1194780"/>
                  <a:gd name="connsiteX1859" fmla="*/ 1317810 w 2741293"/>
                  <a:gd name="connsiteY1859" fmla="*/ 458820 h 1194780"/>
                  <a:gd name="connsiteX1860" fmla="*/ 1323899 w 2741293"/>
                  <a:gd name="connsiteY1860" fmla="*/ 458820 h 1194780"/>
                  <a:gd name="connsiteX1861" fmla="*/ 1323899 w 2741293"/>
                  <a:gd name="connsiteY1861" fmla="*/ 463839 h 1194780"/>
                  <a:gd name="connsiteX1862" fmla="*/ 1317810 w 2741293"/>
                  <a:gd name="connsiteY1862" fmla="*/ 463839 h 1194780"/>
                  <a:gd name="connsiteX1863" fmla="*/ 1256389 w 2741293"/>
                  <a:gd name="connsiteY1863" fmla="*/ 458732 h 1194780"/>
                  <a:gd name="connsiteX1864" fmla="*/ 1262477 w 2741293"/>
                  <a:gd name="connsiteY1864" fmla="*/ 458732 h 1194780"/>
                  <a:gd name="connsiteX1865" fmla="*/ 1262477 w 2741293"/>
                  <a:gd name="connsiteY1865" fmla="*/ 463751 h 1194780"/>
                  <a:gd name="connsiteX1866" fmla="*/ 1259486 w 2741293"/>
                  <a:gd name="connsiteY1866" fmla="*/ 463751 h 1194780"/>
                  <a:gd name="connsiteX1867" fmla="*/ 1256389 w 2741293"/>
                  <a:gd name="connsiteY1867" fmla="*/ 463751 h 1194780"/>
                  <a:gd name="connsiteX1868" fmla="*/ 1317810 w 2741293"/>
                  <a:gd name="connsiteY1868" fmla="*/ 456209 h 1194780"/>
                  <a:gd name="connsiteX1869" fmla="*/ 1317810 w 2741293"/>
                  <a:gd name="connsiteY1869" fmla="*/ 458820 h 1194780"/>
                  <a:gd name="connsiteX1870" fmla="*/ 1314606 w 2741293"/>
                  <a:gd name="connsiteY1870" fmla="*/ 458820 h 1194780"/>
                  <a:gd name="connsiteX1871" fmla="*/ 1305312 w 2741293"/>
                  <a:gd name="connsiteY1871" fmla="*/ 453624 h 1194780"/>
                  <a:gd name="connsiteX1872" fmla="*/ 1308446 w 2741293"/>
                  <a:gd name="connsiteY1872" fmla="*/ 453624 h 1194780"/>
                  <a:gd name="connsiteX1873" fmla="*/ 1305312 w 2741293"/>
                  <a:gd name="connsiteY1873" fmla="*/ 456178 h 1194780"/>
                  <a:gd name="connsiteX1874" fmla="*/ 1299223 w 2741293"/>
                  <a:gd name="connsiteY1874" fmla="*/ 448604 h 1194780"/>
                  <a:gd name="connsiteX1875" fmla="*/ 1305312 w 2741293"/>
                  <a:gd name="connsiteY1875" fmla="*/ 448604 h 1194780"/>
                  <a:gd name="connsiteX1876" fmla="*/ 1305312 w 2741293"/>
                  <a:gd name="connsiteY1876" fmla="*/ 453624 h 1194780"/>
                  <a:gd name="connsiteX1877" fmla="*/ 1299223 w 2741293"/>
                  <a:gd name="connsiteY1877" fmla="*/ 453624 h 1194780"/>
                  <a:gd name="connsiteX1878" fmla="*/ 1354556 w 2741293"/>
                  <a:gd name="connsiteY1878" fmla="*/ 443672 h 1194780"/>
                  <a:gd name="connsiteX1879" fmla="*/ 1360645 w 2741293"/>
                  <a:gd name="connsiteY1879" fmla="*/ 443672 h 1194780"/>
                  <a:gd name="connsiteX1880" fmla="*/ 1360645 w 2741293"/>
                  <a:gd name="connsiteY1880" fmla="*/ 448692 h 1194780"/>
                  <a:gd name="connsiteX1881" fmla="*/ 1354556 w 2741293"/>
                  <a:gd name="connsiteY1881" fmla="*/ 448692 h 1194780"/>
                  <a:gd name="connsiteX1882" fmla="*/ 1354556 w 2741293"/>
                  <a:gd name="connsiteY1882" fmla="*/ 441118 h 1194780"/>
                  <a:gd name="connsiteX1883" fmla="*/ 1354556 w 2741293"/>
                  <a:gd name="connsiteY1883" fmla="*/ 443672 h 1194780"/>
                  <a:gd name="connsiteX1884" fmla="*/ 1351458 w 2741293"/>
                  <a:gd name="connsiteY1884" fmla="*/ 443672 h 1194780"/>
                  <a:gd name="connsiteX1885" fmla="*/ 1342058 w 2741293"/>
                  <a:gd name="connsiteY1885" fmla="*/ 438565 h 1194780"/>
                  <a:gd name="connsiteX1886" fmla="*/ 1345227 w 2741293"/>
                  <a:gd name="connsiteY1886" fmla="*/ 438565 h 1194780"/>
                  <a:gd name="connsiteX1887" fmla="*/ 1342058 w 2741293"/>
                  <a:gd name="connsiteY1887" fmla="*/ 441118 h 1194780"/>
                  <a:gd name="connsiteX1888" fmla="*/ 1335970 w 2741293"/>
                  <a:gd name="connsiteY1888" fmla="*/ 433545 h 1194780"/>
                  <a:gd name="connsiteX1889" fmla="*/ 1342058 w 2741293"/>
                  <a:gd name="connsiteY1889" fmla="*/ 433545 h 1194780"/>
                  <a:gd name="connsiteX1890" fmla="*/ 1342058 w 2741293"/>
                  <a:gd name="connsiteY1890" fmla="*/ 438565 h 1194780"/>
                  <a:gd name="connsiteX1891" fmla="*/ 1335970 w 2741293"/>
                  <a:gd name="connsiteY1891" fmla="*/ 438565 h 1194780"/>
                  <a:gd name="connsiteX1892" fmla="*/ 1409568 w 2741293"/>
                  <a:gd name="connsiteY1892" fmla="*/ 428525 h 1194780"/>
                  <a:gd name="connsiteX1893" fmla="*/ 1415764 w 2741293"/>
                  <a:gd name="connsiteY1893" fmla="*/ 428525 h 1194780"/>
                  <a:gd name="connsiteX1894" fmla="*/ 1415764 w 2741293"/>
                  <a:gd name="connsiteY1894" fmla="*/ 433545 h 1194780"/>
                  <a:gd name="connsiteX1895" fmla="*/ 1409568 w 2741293"/>
                  <a:gd name="connsiteY1895" fmla="*/ 433545 h 1194780"/>
                  <a:gd name="connsiteX1896" fmla="*/ 1409568 w 2741293"/>
                  <a:gd name="connsiteY1896" fmla="*/ 426001 h 1194780"/>
                  <a:gd name="connsiteX1897" fmla="*/ 1409568 w 2741293"/>
                  <a:gd name="connsiteY1897" fmla="*/ 428525 h 1194780"/>
                  <a:gd name="connsiteX1898" fmla="*/ 1406471 w 2741293"/>
                  <a:gd name="connsiteY1898" fmla="*/ 428525 h 1194780"/>
                  <a:gd name="connsiteX1899" fmla="*/ 1415764 w 2741293"/>
                  <a:gd name="connsiteY1899" fmla="*/ 423505 h 1194780"/>
                  <a:gd name="connsiteX1900" fmla="*/ 1421853 w 2741293"/>
                  <a:gd name="connsiteY1900" fmla="*/ 423505 h 1194780"/>
                  <a:gd name="connsiteX1901" fmla="*/ 1421853 w 2741293"/>
                  <a:gd name="connsiteY1901" fmla="*/ 428525 h 1194780"/>
                  <a:gd name="connsiteX1902" fmla="*/ 1415764 w 2741293"/>
                  <a:gd name="connsiteY1902" fmla="*/ 428525 h 1194780"/>
                  <a:gd name="connsiteX1903" fmla="*/ 1397177 w 2741293"/>
                  <a:gd name="connsiteY1903" fmla="*/ 423417 h 1194780"/>
                  <a:gd name="connsiteX1904" fmla="*/ 1400311 w 2741293"/>
                  <a:gd name="connsiteY1904" fmla="*/ 423417 h 1194780"/>
                  <a:gd name="connsiteX1905" fmla="*/ 1397177 w 2741293"/>
                  <a:gd name="connsiteY1905" fmla="*/ 425971 h 1194780"/>
                  <a:gd name="connsiteX1906" fmla="*/ 1415764 w 2741293"/>
                  <a:gd name="connsiteY1906" fmla="*/ 420952 h 1194780"/>
                  <a:gd name="connsiteX1907" fmla="*/ 1415764 w 2741293"/>
                  <a:gd name="connsiteY1907" fmla="*/ 423505 h 1194780"/>
                  <a:gd name="connsiteX1908" fmla="*/ 1412666 w 2741293"/>
                  <a:gd name="connsiteY1908" fmla="*/ 423505 h 1194780"/>
                  <a:gd name="connsiteX1909" fmla="*/ 1414163 w 2741293"/>
                  <a:gd name="connsiteY1909" fmla="*/ 422257 h 1194780"/>
                  <a:gd name="connsiteX1910" fmla="*/ 1421853 w 2741293"/>
                  <a:gd name="connsiteY1910" fmla="*/ 418486 h 1194780"/>
                  <a:gd name="connsiteX1911" fmla="*/ 1427942 w 2741293"/>
                  <a:gd name="connsiteY1911" fmla="*/ 418486 h 1194780"/>
                  <a:gd name="connsiteX1912" fmla="*/ 1427942 w 2741293"/>
                  <a:gd name="connsiteY1912" fmla="*/ 423505 h 1194780"/>
                  <a:gd name="connsiteX1913" fmla="*/ 1421853 w 2741293"/>
                  <a:gd name="connsiteY1913" fmla="*/ 423505 h 1194780"/>
                  <a:gd name="connsiteX1914" fmla="*/ 1403373 w 2741293"/>
                  <a:gd name="connsiteY1914" fmla="*/ 418398 h 1194780"/>
                  <a:gd name="connsiteX1915" fmla="*/ 1406471 w 2741293"/>
                  <a:gd name="connsiteY1915" fmla="*/ 418398 h 1194780"/>
                  <a:gd name="connsiteX1916" fmla="*/ 1403373 w 2741293"/>
                  <a:gd name="connsiteY1916" fmla="*/ 420923 h 1194780"/>
                  <a:gd name="connsiteX1917" fmla="*/ 1391089 w 2741293"/>
                  <a:gd name="connsiteY1917" fmla="*/ 418398 h 1194780"/>
                  <a:gd name="connsiteX1918" fmla="*/ 1397177 w 2741293"/>
                  <a:gd name="connsiteY1918" fmla="*/ 418398 h 1194780"/>
                  <a:gd name="connsiteX1919" fmla="*/ 1397177 w 2741293"/>
                  <a:gd name="connsiteY1919" fmla="*/ 423417 h 1194780"/>
                  <a:gd name="connsiteX1920" fmla="*/ 1394293 w 2741293"/>
                  <a:gd name="connsiteY1920" fmla="*/ 423417 h 1194780"/>
                  <a:gd name="connsiteX1921" fmla="*/ 1391089 w 2741293"/>
                  <a:gd name="connsiteY1921" fmla="*/ 423417 h 1194780"/>
                  <a:gd name="connsiteX1922" fmla="*/ 1421853 w 2741293"/>
                  <a:gd name="connsiteY1922" fmla="*/ 415902 h 1194780"/>
                  <a:gd name="connsiteX1923" fmla="*/ 1421853 w 2741293"/>
                  <a:gd name="connsiteY1923" fmla="*/ 418486 h 1194780"/>
                  <a:gd name="connsiteX1924" fmla="*/ 1418755 w 2741293"/>
                  <a:gd name="connsiteY1924" fmla="*/ 418486 h 1194780"/>
                  <a:gd name="connsiteX1925" fmla="*/ 1409462 w 2741293"/>
                  <a:gd name="connsiteY1925" fmla="*/ 413378 h 1194780"/>
                  <a:gd name="connsiteX1926" fmla="*/ 1412488 w 2741293"/>
                  <a:gd name="connsiteY1926" fmla="*/ 413378 h 1194780"/>
                  <a:gd name="connsiteX1927" fmla="*/ 1409462 w 2741293"/>
                  <a:gd name="connsiteY1927" fmla="*/ 415844 h 1194780"/>
                  <a:gd name="connsiteX1928" fmla="*/ 1397177 w 2741293"/>
                  <a:gd name="connsiteY1928" fmla="*/ 413378 h 1194780"/>
                  <a:gd name="connsiteX1929" fmla="*/ 1403373 w 2741293"/>
                  <a:gd name="connsiteY1929" fmla="*/ 413378 h 1194780"/>
                  <a:gd name="connsiteX1930" fmla="*/ 1403373 w 2741293"/>
                  <a:gd name="connsiteY1930" fmla="*/ 418398 h 1194780"/>
                  <a:gd name="connsiteX1931" fmla="*/ 1397177 w 2741293"/>
                  <a:gd name="connsiteY1931" fmla="*/ 418398 h 1194780"/>
                  <a:gd name="connsiteX1932" fmla="*/ 1415657 w 2741293"/>
                  <a:gd name="connsiteY1932" fmla="*/ 408270 h 1194780"/>
                  <a:gd name="connsiteX1933" fmla="*/ 1418755 w 2741293"/>
                  <a:gd name="connsiteY1933" fmla="*/ 408270 h 1194780"/>
                  <a:gd name="connsiteX1934" fmla="*/ 1418749 w 2741293"/>
                  <a:gd name="connsiteY1934" fmla="*/ 408275 h 1194780"/>
                  <a:gd name="connsiteX1935" fmla="*/ 1415657 w 2741293"/>
                  <a:gd name="connsiteY1935" fmla="*/ 410795 h 1194780"/>
                  <a:gd name="connsiteX1936" fmla="*/ 1403373 w 2741293"/>
                  <a:gd name="connsiteY1936" fmla="*/ 408270 h 1194780"/>
                  <a:gd name="connsiteX1937" fmla="*/ 1409462 w 2741293"/>
                  <a:gd name="connsiteY1937" fmla="*/ 408270 h 1194780"/>
                  <a:gd name="connsiteX1938" fmla="*/ 1409462 w 2741293"/>
                  <a:gd name="connsiteY1938" fmla="*/ 413378 h 1194780"/>
                  <a:gd name="connsiteX1939" fmla="*/ 1403373 w 2741293"/>
                  <a:gd name="connsiteY1939" fmla="*/ 413378 h 1194780"/>
                  <a:gd name="connsiteX1940" fmla="*/ 1409462 w 2741293"/>
                  <a:gd name="connsiteY1940" fmla="*/ 403250 h 1194780"/>
                  <a:gd name="connsiteX1941" fmla="*/ 1415657 w 2741293"/>
                  <a:gd name="connsiteY1941" fmla="*/ 403250 h 1194780"/>
                  <a:gd name="connsiteX1942" fmla="*/ 1415657 w 2741293"/>
                  <a:gd name="connsiteY1942" fmla="*/ 405804 h 1194780"/>
                  <a:gd name="connsiteX1943" fmla="*/ 1415657 w 2741293"/>
                  <a:gd name="connsiteY1943" fmla="*/ 408270 h 1194780"/>
                  <a:gd name="connsiteX1944" fmla="*/ 1409462 w 2741293"/>
                  <a:gd name="connsiteY1944" fmla="*/ 408270 h 1194780"/>
                  <a:gd name="connsiteX1945" fmla="*/ 1525895 w 2741293"/>
                  <a:gd name="connsiteY1945" fmla="*/ 388191 h 1194780"/>
                  <a:gd name="connsiteX1946" fmla="*/ 1528993 w 2741293"/>
                  <a:gd name="connsiteY1946" fmla="*/ 388191 h 1194780"/>
                  <a:gd name="connsiteX1947" fmla="*/ 1531984 w 2741293"/>
                  <a:gd name="connsiteY1947" fmla="*/ 388191 h 1194780"/>
                  <a:gd name="connsiteX1948" fmla="*/ 1531984 w 2741293"/>
                  <a:gd name="connsiteY1948" fmla="*/ 393299 h 1194780"/>
                  <a:gd name="connsiteX1949" fmla="*/ 1525895 w 2741293"/>
                  <a:gd name="connsiteY1949" fmla="*/ 393299 h 1194780"/>
                  <a:gd name="connsiteX1950" fmla="*/ 1525895 w 2741293"/>
                  <a:gd name="connsiteY1950" fmla="*/ 385725 h 1194780"/>
                  <a:gd name="connsiteX1951" fmla="*/ 1525895 w 2741293"/>
                  <a:gd name="connsiteY1951" fmla="*/ 388191 h 1194780"/>
                  <a:gd name="connsiteX1952" fmla="*/ 1522904 w 2741293"/>
                  <a:gd name="connsiteY1952" fmla="*/ 388191 h 1194780"/>
                  <a:gd name="connsiteX1953" fmla="*/ 1513611 w 2741293"/>
                  <a:gd name="connsiteY1953" fmla="*/ 383084 h 1194780"/>
                  <a:gd name="connsiteX1954" fmla="*/ 1516709 w 2741293"/>
                  <a:gd name="connsiteY1954" fmla="*/ 383084 h 1194780"/>
                  <a:gd name="connsiteX1955" fmla="*/ 1513611 w 2741293"/>
                  <a:gd name="connsiteY1955" fmla="*/ 385668 h 1194780"/>
                  <a:gd name="connsiteX1956" fmla="*/ 1489149 w 2741293"/>
                  <a:gd name="connsiteY1956" fmla="*/ 383084 h 1194780"/>
                  <a:gd name="connsiteX1957" fmla="*/ 1504424 w 2741293"/>
                  <a:gd name="connsiteY1957" fmla="*/ 383084 h 1194780"/>
                  <a:gd name="connsiteX1958" fmla="*/ 1507522 w 2741293"/>
                  <a:gd name="connsiteY1958" fmla="*/ 383084 h 1194780"/>
                  <a:gd name="connsiteX1959" fmla="*/ 1507522 w 2741293"/>
                  <a:gd name="connsiteY1959" fmla="*/ 390745 h 1194780"/>
                  <a:gd name="connsiteX1960" fmla="*/ 1498336 w 2741293"/>
                  <a:gd name="connsiteY1960" fmla="*/ 398319 h 1194780"/>
                  <a:gd name="connsiteX1961" fmla="*/ 1504424 w 2741293"/>
                  <a:gd name="connsiteY1961" fmla="*/ 398319 h 1194780"/>
                  <a:gd name="connsiteX1962" fmla="*/ 1507522 w 2741293"/>
                  <a:gd name="connsiteY1962" fmla="*/ 398319 h 1194780"/>
                  <a:gd name="connsiteX1963" fmla="*/ 1507522 w 2741293"/>
                  <a:gd name="connsiteY1963" fmla="*/ 403338 h 1194780"/>
                  <a:gd name="connsiteX1964" fmla="*/ 1486052 w 2741293"/>
                  <a:gd name="connsiteY1964" fmla="*/ 403338 h 1194780"/>
                  <a:gd name="connsiteX1965" fmla="*/ 1479963 w 2741293"/>
                  <a:gd name="connsiteY1965" fmla="*/ 403338 h 1194780"/>
                  <a:gd name="connsiteX1966" fmla="*/ 1473874 w 2741293"/>
                  <a:gd name="connsiteY1966" fmla="*/ 403338 h 1194780"/>
                  <a:gd name="connsiteX1967" fmla="*/ 1467679 w 2741293"/>
                  <a:gd name="connsiteY1967" fmla="*/ 403338 h 1194780"/>
                  <a:gd name="connsiteX1968" fmla="*/ 1464688 w 2741293"/>
                  <a:gd name="connsiteY1968" fmla="*/ 403338 h 1194780"/>
                  <a:gd name="connsiteX1969" fmla="*/ 1464688 w 2741293"/>
                  <a:gd name="connsiteY1969" fmla="*/ 395765 h 1194780"/>
                  <a:gd name="connsiteX1970" fmla="*/ 1455501 w 2741293"/>
                  <a:gd name="connsiteY1970" fmla="*/ 403338 h 1194780"/>
                  <a:gd name="connsiteX1971" fmla="*/ 1461590 w 2741293"/>
                  <a:gd name="connsiteY1971" fmla="*/ 403338 h 1194780"/>
                  <a:gd name="connsiteX1972" fmla="*/ 1464688 w 2741293"/>
                  <a:gd name="connsiteY1972" fmla="*/ 403338 h 1194780"/>
                  <a:gd name="connsiteX1973" fmla="*/ 1464688 w 2741293"/>
                  <a:gd name="connsiteY1973" fmla="*/ 408446 h 1194780"/>
                  <a:gd name="connsiteX1974" fmla="*/ 1449412 w 2741293"/>
                  <a:gd name="connsiteY1974" fmla="*/ 408446 h 1194780"/>
                  <a:gd name="connsiteX1975" fmla="*/ 1437128 w 2741293"/>
                  <a:gd name="connsiteY1975" fmla="*/ 408446 h 1194780"/>
                  <a:gd name="connsiteX1976" fmla="*/ 1434137 w 2741293"/>
                  <a:gd name="connsiteY1976" fmla="*/ 408446 h 1194780"/>
                  <a:gd name="connsiteX1977" fmla="*/ 1434137 w 2741293"/>
                  <a:gd name="connsiteY1977" fmla="*/ 405804 h 1194780"/>
                  <a:gd name="connsiteX1978" fmla="*/ 1434137 w 2741293"/>
                  <a:gd name="connsiteY1978" fmla="*/ 400785 h 1194780"/>
                  <a:gd name="connsiteX1979" fmla="*/ 1424844 w 2741293"/>
                  <a:gd name="connsiteY1979" fmla="*/ 408446 h 1194780"/>
                  <a:gd name="connsiteX1980" fmla="*/ 1431039 w 2741293"/>
                  <a:gd name="connsiteY1980" fmla="*/ 408446 h 1194780"/>
                  <a:gd name="connsiteX1981" fmla="*/ 1434137 w 2741293"/>
                  <a:gd name="connsiteY1981" fmla="*/ 408446 h 1194780"/>
                  <a:gd name="connsiteX1982" fmla="*/ 1434137 w 2741293"/>
                  <a:gd name="connsiteY1982" fmla="*/ 418486 h 1194780"/>
                  <a:gd name="connsiteX1983" fmla="*/ 1427942 w 2741293"/>
                  <a:gd name="connsiteY1983" fmla="*/ 418486 h 1194780"/>
                  <a:gd name="connsiteX1984" fmla="*/ 1427942 w 2741293"/>
                  <a:gd name="connsiteY1984" fmla="*/ 410824 h 1194780"/>
                  <a:gd name="connsiteX1985" fmla="*/ 1421853 w 2741293"/>
                  <a:gd name="connsiteY1985" fmla="*/ 415902 h 1194780"/>
                  <a:gd name="connsiteX1986" fmla="*/ 1421853 w 2741293"/>
                  <a:gd name="connsiteY1986" fmla="*/ 415844 h 1194780"/>
                  <a:gd name="connsiteX1987" fmla="*/ 1414163 w 2741293"/>
                  <a:gd name="connsiteY1987" fmla="*/ 422257 h 1194780"/>
                  <a:gd name="connsiteX1988" fmla="*/ 1409568 w 2741293"/>
                  <a:gd name="connsiteY1988" fmla="*/ 426001 h 1194780"/>
                  <a:gd name="connsiteX1989" fmla="*/ 1409568 w 2741293"/>
                  <a:gd name="connsiteY1989" fmla="*/ 425971 h 1194780"/>
                  <a:gd name="connsiteX1990" fmla="*/ 1400382 w 2741293"/>
                  <a:gd name="connsiteY1990" fmla="*/ 433545 h 1194780"/>
                  <a:gd name="connsiteX1991" fmla="*/ 1409568 w 2741293"/>
                  <a:gd name="connsiteY1991" fmla="*/ 433545 h 1194780"/>
                  <a:gd name="connsiteX1992" fmla="*/ 1409568 w 2741293"/>
                  <a:gd name="connsiteY1992" fmla="*/ 438653 h 1194780"/>
                  <a:gd name="connsiteX1993" fmla="*/ 1394293 w 2741293"/>
                  <a:gd name="connsiteY1993" fmla="*/ 438653 h 1194780"/>
                  <a:gd name="connsiteX1994" fmla="*/ 1388098 w 2741293"/>
                  <a:gd name="connsiteY1994" fmla="*/ 438653 h 1194780"/>
                  <a:gd name="connsiteX1995" fmla="*/ 1385107 w 2741293"/>
                  <a:gd name="connsiteY1995" fmla="*/ 438653 h 1194780"/>
                  <a:gd name="connsiteX1996" fmla="*/ 1385107 w 2741293"/>
                  <a:gd name="connsiteY1996" fmla="*/ 430991 h 1194780"/>
                  <a:gd name="connsiteX1997" fmla="*/ 1375920 w 2741293"/>
                  <a:gd name="connsiteY1997" fmla="*/ 438653 h 1194780"/>
                  <a:gd name="connsiteX1998" fmla="*/ 1382009 w 2741293"/>
                  <a:gd name="connsiteY1998" fmla="*/ 438653 h 1194780"/>
                  <a:gd name="connsiteX1999" fmla="*/ 1385107 w 2741293"/>
                  <a:gd name="connsiteY1999" fmla="*/ 438653 h 1194780"/>
                  <a:gd name="connsiteX2000" fmla="*/ 1385107 w 2741293"/>
                  <a:gd name="connsiteY2000" fmla="*/ 443672 h 1194780"/>
                  <a:gd name="connsiteX2001" fmla="*/ 1369831 w 2741293"/>
                  <a:gd name="connsiteY2001" fmla="*/ 443672 h 1194780"/>
                  <a:gd name="connsiteX2002" fmla="*/ 1363636 w 2741293"/>
                  <a:gd name="connsiteY2002" fmla="*/ 443672 h 1194780"/>
                  <a:gd name="connsiteX2003" fmla="*/ 1360645 w 2741293"/>
                  <a:gd name="connsiteY2003" fmla="*/ 443672 h 1194780"/>
                  <a:gd name="connsiteX2004" fmla="*/ 1360645 w 2741293"/>
                  <a:gd name="connsiteY2004" fmla="*/ 436099 h 1194780"/>
                  <a:gd name="connsiteX2005" fmla="*/ 1354556 w 2741293"/>
                  <a:gd name="connsiteY2005" fmla="*/ 441118 h 1194780"/>
                  <a:gd name="connsiteX2006" fmla="*/ 1354556 w 2741293"/>
                  <a:gd name="connsiteY2006" fmla="*/ 441118 h 1194780"/>
                  <a:gd name="connsiteX2007" fmla="*/ 1345263 w 2741293"/>
                  <a:gd name="connsiteY2007" fmla="*/ 448692 h 1194780"/>
                  <a:gd name="connsiteX2008" fmla="*/ 1354556 w 2741293"/>
                  <a:gd name="connsiteY2008" fmla="*/ 448692 h 1194780"/>
                  <a:gd name="connsiteX2009" fmla="*/ 1354556 w 2741293"/>
                  <a:gd name="connsiteY2009" fmla="*/ 453800 h 1194780"/>
                  <a:gd name="connsiteX2010" fmla="*/ 1336183 w 2741293"/>
                  <a:gd name="connsiteY2010" fmla="*/ 453800 h 1194780"/>
                  <a:gd name="connsiteX2011" fmla="*/ 1336183 w 2741293"/>
                  <a:gd name="connsiteY2011" fmla="*/ 446138 h 1194780"/>
                  <a:gd name="connsiteX2012" fmla="*/ 1326890 w 2741293"/>
                  <a:gd name="connsiteY2012" fmla="*/ 453800 h 1194780"/>
                  <a:gd name="connsiteX2013" fmla="*/ 1332979 w 2741293"/>
                  <a:gd name="connsiteY2013" fmla="*/ 453800 h 1194780"/>
                  <a:gd name="connsiteX2014" fmla="*/ 1336183 w 2741293"/>
                  <a:gd name="connsiteY2014" fmla="*/ 453800 h 1194780"/>
                  <a:gd name="connsiteX2015" fmla="*/ 1336183 w 2741293"/>
                  <a:gd name="connsiteY2015" fmla="*/ 458820 h 1194780"/>
                  <a:gd name="connsiteX2016" fmla="*/ 1323899 w 2741293"/>
                  <a:gd name="connsiteY2016" fmla="*/ 458820 h 1194780"/>
                  <a:gd name="connsiteX2017" fmla="*/ 1323899 w 2741293"/>
                  <a:gd name="connsiteY2017" fmla="*/ 451246 h 1194780"/>
                  <a:gd name="connsiteX2018" fmla="*/ 1317810 w 2741293"/>
                  <a:gd name="connsiteY2018" fmla="*/ 456209 h 1194780"/>
                  <a:gd name="connsiteX2019" fmla="*/ 1317810 w 2741293"/>
                  <a:gd name="connsiteY2019" fmla="*/ 456178 h 1194780"/>
                  <a:gd name="connsiteX2020" fmla="*/ 1308517 w 2741293"/>
                  <a:gd name="connsiteY2020" fmla="*/ 463839 h 1194780"/>
                  <a:gd name="connsiteX2021" fmla="*/ 1317810 w 2741293"/>
                  <a:gd name="connsiteY2021" fmla="*/ 463839 h 1194780"/>
                  <a:gd name="connsiteX2022" fmla="*/ 1317810 w 2741293"/>
                  <a:gd name="connsiteY2022" fmla="*/ 468947 h 1194780"/>
                  <a:gd name="connsiteX2023" fmla="*/ 1283948 w 2741293"/>
                  <a:gd name="connsiteY2023" fmla="*/ 468947 h 1194780"/>
                  <a:gd name="connsiteX2024" fmla="*/ 1281064 w 2741293"/>
                  <a:gd name="connsiteY2024" fmla="*/ 468947 h 1194780"/>
                  <a:gd name="connsiteX2025" fmla="*/ 1281064 w 2741293"/>
                  <a:gd name="connsiteY2025" fmla="*/ 461285 h 1194780"/>
                  <a:gd name="connsiteX2026" fmla="*/ 1274975 w 2741293"/>
                  <a:gd name="connsiteY2026" fmla="*/ 466305 h 1194780"/>
                  <a:gd name="connsiteX2027" fmla="*/ 1274975 w 2741293"/>
                  <a:gd name="connsiteY2027" fmla="*/ 466305 h 1194780"/>
                  <a:gd name="connsiteX2028" fmla="*/ 1265575 w 2741293"/>
                  <a:gd name="connsiteY2028" fmla="*/ 473967 h 1194780"/>
                  <a:gd name="connsiteX2029" fmla="*/ 1274975 w 2741293"/>
                  <a:gd name="connsiteY2029" fmla="*/ 473967 h 1194780"/>
                  <a:gd name="connsiteX2030" fmla="*/ 1274975 w 2741293"/>
                  <a:gd name="connsiteY2030" fmla="*/ 478898 h 1194780"/>
                  <a:gd name="connsiteX2031" fmla="*/ 1259486 w 2741293"/>
                  <a:gd name="connsiteY2031" fmla="*/ 478898 h 1194780"/>
                  <a:gd name="connsiteX2032" fmla="*/ 1256602 w 2741293"/>
                  <a:gd name="connsiteY2032" fmla="*/ 478898 h 1194780"/>
                  <a:gd name="connsiteX2033" fmla="*/ 1256602 w 2741293"/>
                  <a:gd name="connsiteY2033" fmla="*/ 471325 h 1194780"/>
                  <a:gd name="connsiteX2034" fmla="*/ 1247202 w 2741293"/>
                  <a:gd name="connsiteY2034" fmla="*/ 478898 h 1194780"/>
                  <a:gd name="connsiteX2035" fmla="*/ 1256602 w 2741293"/>
                  <a:gd name="connsiteY2035" fmla="*/ 478898 h 1194780"/>
                  <a:gd name="connsiteX2036" fmla="*/ 1256602 w 2741293"/>
                  <a:gd name="connsiteY2036" fmla="*/ 484006 h 1194780"/>
                  <a:gd name="connsiteX2037" fmla="*/ 1244318 w 2741293"/>
                  <a:gd name="connsiteY2037" fmla="*/ 484006 h 1194780"/>
                  <a:gd name="connsiteX2038" fmla="*/ 1244318 w 2741293"/>
                  <a:gd name="connsiteY2038" fmla="*/ 476345 h 1194780"/>
                  <a:gd name="connsiteX2039" fmla="*/ 1235025 w 2741293"/>
                  <a:gd name="connsiteY2039" fmla="*/ 484006 h 1194780"/>
                  <a:gd name="connsiteX2040" fmla="*/ 1244318 w 2741293"/>
                  <a:gd name="connsiteY2040" fmla="*/ 484006 h 1194780"/>
                  <a:gd name="connsiteX2041" fmla="*/ 1244318 w 2741293"/>
                  <a:gd name="connsiteY2041" fmla="*/ 489026 h 1194780"/>
                  <a:gd name="connsiteX2042" fmla="*/ 1228829 w 2741293"/>
                  <a:gd name="connsiteY2042" fmla="*/ 489026 h 1194780"/>
                  <a:gd name="connsiteX2043" fmla="*/ 1213661 w 2741293"/>
                  <a:gd name="connsiteY2043" fmla="*/ 489026 h 1194780"/>
                  <a:gd name="connsiteX2044" fmla="*/ 1213661 w 2741293"/>
                  <a:gd name="connsiteY2044" fmla="*/ 481452 h 1194780"/>
                  <a:gd name="connsiteX2045" fmla="*/ 1204367 w 2741293"/>
                  <a:gd name="connsiteY2045" fmla="*/ 489026 h 1194780"/>
                  <a:gd name="connsiteX2046" fmla="*/ 1210563 w 2741293"/>
                  <a:gd name="connsiteY2046" fmla="*/ 489026 h 1194780"/>
                  <a:gd name="connsiteX2047" fmla="*/ 1213661 w 2741293"/>
                  <a:gd name="connsiteY2047" fmla="*/ 489026 h 1194780"/>
                  <a:gd name="connsiteX2048" fmla="*/ 1213661 w 2741293"/>
                  <a:gd name="connsiteY2048" fmla="*/ 494046 h 1194780"/>
                  <a:gd name="connsiteX2049" fmla="*/ 1201483 w 2741293"/>
                  <a:gd name="connsiteY2049" fmla="*/ 494046 h 1194780"/>
                  <a:gd name="connsiteX2050" fmla="*/ 1201483 w 2741293"/>
                  <a:gd name="connsiteY2050" fmla="*/ 491492 h 1194780"/>
                  <a:gd name="connsiteX2051" fmla="*/ 1201483 w 2741293"/>
                  <a:gd name="connsiteY2051" fmla="*/ 486472 h 1194780"/>
                  <a:gd name="connsiteX2052" fmla="*/ 1192190 w 2741293"/>
                  <a:gd name="connsiteY2052" fmla="*/ 494046 h 1194780"/>
                  <a:gd name="connsiteX2053" fmla="*/ 1198279 w 2741293"/>
                  <a:gd name="connsiteY2053" fmla="*/ 494046 h 1194780"/>
                  <a:gd name="connsiteX2054" fmla="*/ 1201483 w 2741293"/>
                  <a:gd name="connsiteY2054" fmla="*/ 494046 h 1194780"/>
                  <a:gd name="connsiteX2055" fmla="*/ 1201483 w 2741293"/>
                  <a:gd name="connsiteY2055" fmla="*/ 504173 h 1194780"/>
                  <a:gd name="connsiteX2056" fmla="*/ 1179906 w 2741293"/>
                  <a:gd name="connsiteY2056" fmla="*/ 504173 h 1194780"/>
                  <a:gd name="connsiteX2057" fmla="*/ 1177021 w 2741293"/>
                  <a:gd name="connsiteY2057" fmla="*/ 504173 h 1194780"/>
                  <a:gd name="connsiteX2058" fmla="*/ 1177021 w 2741293"/>
                  <a:gd name="connsiteY2058" fmla="*/ 496600 h 1194780"/>
                  <a:gd name="connsiteX2059" fmla="*/ 1167621 w 2741293"/>
                  <a:gd name="connsiteY2059" fmla="*/ 504173 h 1194780"/>
                  <a:gd name="connsiteX2060" fmla="*/ 1167692 w 2741293"/>
                  <a:gd name="connsiteY2060" fmla="*/ 504173 h 1194780"/>
                  <a:gd name="connsiteX2061" fmla="*/ 1161533 w 2741293"/>
                  <a:gd name="connsiteY2061" fmla="*/ 509193 h 1194780"/>
                  <a:gd name="connsiteX2062" fmla="*/ 1170826 w 2741293"/>
                  <a:gd name="connsiteY2062" fmla="*/ 509193 h 1194780"/>
                  <a:gd name="connsiteX2063" fmla="*/ 1170826 w 2741293"/>
                  <a:gd name="connsiteY2063" fmla="*/ 514301 h 1194780"/>
                  <a:gd name="connsiteX2064" fmla="*/ 1152346 w 2741293"/>
                  <a:gd name="connsiteY2064" fmla="*/ 514301 h 1194780"/>
                  <a:gd name="connsiteX2065" fmla="*/ 1152346 w 2741293"/>
                  <a:gd name="connsiteY2065" fmla="*/ 506639 h 1194780"/>
                  <a:gd name="connsiteX2066" fmla="*/ 1158435 w 2741293"/>
                  <a:gd name="connsiteY2066" fmla="*/ 501561 h 1194780"/>
                  <a:gd name="connsiteX2067" fmla="*/ 1158435 w 2741293"/>
                  <a:gd name="connsiteY2067" fmla="*/ 501619 h 1194780"/>
                  <a:gd name="connsiteX2068" fmla="*/ 1167621 w 2741293"/>
                  <a:gd name="connsiteY2068" fmla="*/ 493958 h 1194780"/>
                  <a:gd name="connsiteX2069" fmla="*/ 1158435 w 2741293"/>
                  <a:gd name="connsiteY2069" fmla="*/ 493958 h 1194780"/>
                  <a:gd name="connsiteX2070" fmla="*/ 1158435 w 2741293"/>
                  <a:gd name="connsiteY2070" fmla="*/ 488938 h 1194780"/>
                  <a:gd name="connsiteX2071" fmla="*/ 1179906 w 2741293"/>
                  <a:gd name="connsiteY2071" fmla="*/ 488938 h 1194780"/>
                  <a:gd name="connsiteX2072" fmla="*/ 1182897 w 2741293"/>
                  <a:gd name="connsiteY2072" fmla="*/ 488938 h 1194780"/>
                  <a:gd name="connsiteX2073" fmla="*/ 1182897 w 2741293"/>
                  <a:gd name="connsiteY2073" fmla="*/ 491492 h 1194780"/>
                  <a:gd name="connsiteX2074" fmla="*/ 1182897 w 2741293"/>
                  <a:gd name="connsiteY2074" fmla="*/ 496600 h 1194780"/>
                  <a:gd name="connsiteX2075" fmla="*/ 1192190 w 2741293"/>
                  <a:gd name="connsiteY2075" fmla="*/ 488938 h 1194780"/>
                  <a:gd name="connsiteX2076" fmla="*/ 1182897 w 2741293"/>
                  <a:gd name="connsiteY2076" fmla="*/ 488938 h 1194780"/>
                  <a:gd name="connsiteX2077" fmla="*/ 1182897 w 2741293"/>
                  <a:gd name="connsiteY2077" fmla="*/ 478898 h 1194780"/>
                  <a:gd name="connsiteX2078" fmla="*/ 1195181 w 2741293"/>
                  <a:gd name="connsiteY2078" fmla="*/ 478898 h 1194780"/>
                  <a:gd name="connsiteX2079" fmla="*/ 1195181 w 2741293"/>
                  <a:gd name="connsiteY2079" fmla="*/ 486472 h 1194780"/>
                  <a:gd name="connsiteX2080" fmla="*/ 1204367 w 2741293"/>
                  <a:gd name="connsiteY2080" fmla="*/ 478898 h 1194780"/>
                  <a:gd name="connsiteX2081" fmla="*/ 1198279 w 2741293"/>
                  <a:gd name="connsiteY2081" fmla="*/ 478898 h 1194780"/>
                  <a:gd name="connsiteX2082" fmla="*/ 1195181 w 2741293"/>
                  <a:gd name="connsiteY2082" fmla="*/ 478898 h 1194780"/>
                  <a:gd name="connsiteX2083" fmla="*/ 1195181 w 2741293"/>
                  <a:gd name="connsiteY2083" fmla="*/ 473791 h 1194780"/>
                  <a:gd name="connsiteX2084" fmla="*/ 1210563 w 2741293"/>
                  <a:gd name="connsiteY2084" fmla="*/ 473791 h 1194780"/>
                  <a:gd name="connsiteX2085" fmla="*/ 1225731 w 2741293"/>
                  <a:gd name="connsiteY2085" fmla="*/ 473791 h 1194780"/>
                  <a:gd name="connsiteX2086" fmla="*/ 1225731 w 2741293"/>
                  <a:gd name="connsiteY2086" fmla="*/ 481452 h 1194780"/>
                  <a:gd name="connsiteX2087" fmla="*/ 1235025 w 2741293"/>
                  <a:gd name="connsiteY2087" fmla="*/ 473791 h 1194780"/>
                  <a:gd name="connsiteX2088" fmla="*/ 1228829 w 2741293"/>
                  <a:gd name="connsiteY2088" fmla="*/ 473791 h 1194780"/>
                  <a:gd name="connsiteX2089" fmla="*/ 1225731 w 2741293"/>
                  <a:gd name="connsiteY2089" fmla="*/ 473791 h 1194780"/>
                  <a:gd name="connsiteX2090" fmla="*/ 1225731 w 2741293"/>
                  <a:gd name="connsiteY2090" fmla="*/ 468771 h 1194780"/>
                  <a:gd name="connsiteX2091" fmla="*/ 1238016 w 2741293"/>
                  <a:gd name="connsiteY2091" fmla="*/ 468771 h 1194780"/>
                  <a:gd name="connsiteX2092" fmla="*/ 1238016 w 2741293"/>
                  <a:gd name="connsiteY2092" fmla="*/ 476345 h 1194780"/>
                  <a:gd name="connsiteX2093" fmla="*/ 1247202 w 2741293"/>
                  <a:gd name="connsiteY2093" fmla="*/ 468771 h 1194780"/>
                  <a:gd name="connsiteX2094" fmla="*/ 1238016 w 2741293"/>
                  <a:gd name="connsiteY2094" fmla="*/ 468771 h 1194780"/>
                  <a:gd name="connsiteX2095" fmla="*/ 1238016 w 2741293"/>
                  <a:gd name="connsiteY2095" fmla="*/ 463751 h 1194780"/>
                  <a:gd name="connsiteX2096" fmla="*/ 1256389 w 2741293"/>
                  <a:gd name="connsiteY2096" fmla="*/ 463751 h 1194780"/>
                  <a:gd name="connsiteX2097" fmla="*/ 1256389 w 2741293"/>
                  <a:gd name="connsiteY2097" fmla="*/ 471325 h 1194780"/>
                  <a:gd name="connsiteX2098" fmla="*/ 1262511 w 2741293"/>
                  <a:gd name="connsiteY2098" fmla="*/ 466277 h 1194780"/>
                  <a:gd name="connsiteX2099" fmla="*/ 1271771 w 2741293"/>
                  <a:gd name="connsiteY2099" fmla="*/ 458732 h 1194780"/>
                  <a:gd name="connsiteX2100" fmla="*/ 1262477 w 2741293"/>
                  <a:gd name="connsiteY2100" fmla="*/ 458732 h 1194780"/>
                  <a:gd name="connsiteX2101" fmla="*/ 1262477 w 2741293"/>
                  <a:gd name="connsiteY2101" fmla="*/ 453624 h 1194780"/>
                  <a:gd name="connsiteX2102" fmla="*/ 1283948 w 2741293"/>
                  <a:gd name="connsiteY2102" fmla="*/ 453624 h 1194780"/>
                  <a:gd name="connsiteX2103" fmla="*/ 1299223 w 2741293"/>
                  <a:gd name="connsiteY2103" fmla="*/ 453624 h 1194780"/>
                  <a:gd name="connsiteX2104" fmla="*/ 1299223 w 2741293"/>
                  <a:gd name="connsiteY2104" fmla="*/ 461285 h 1194780"/>
                  <a:gd name="connsiteX2105" fmla="*/ 1308517 w 2741293"/>
                  <a:gd name="connsiteY2105" fmla="*/ 453624 h 1194780"/>
                  <a:gd name="connsiteX2106" fmla="*/ 1308446 w 2741293"/>
                  <a:gd name="connsiteY2106" fmla="*/ 453624 h 1194780"/>
                  <a:gd name="connsiteX2107" fmla="*/ 1314606 w 2741293"/>
                  <a:gd name="connsiteY2107" fmla="*/ 448604 h 1194780"/>
                  <a:gd name="connsiteX2108" fmla="*/ 1305312 w 2741293"/>
                  <a:gd name="connsiteY2108" fmla="*/ 448604 h 1194780"/>
                  <a:gd name="connsiteX2109" fmla="*/ 1305312 w 2741293"/>
                  <a:gd name="connsiteY2109" fmla="*/ 443584 h 1194780"/>
                  <a:gd name="connsiteX2110" fmla="*/ 1317596 w 2741293"/>
                  <a:gd name="connsiteY2110" fmla="*/ 443584 h 1194780"/>
                  <a:gd name="connsiteX2111" fmla="*/ 1317596 w 2741293"/>
                  <a:gd name="connsiteY2111" fmla="*/ 451246 h 1194780"/>
                  <a:gd name="connsiteX2112" fmla="*/ 1326890 w 2741293"/>
                  <a:gd name="connsiteY2112" fmla="*/ 443584 h 1194780"/>
                  <a:gd name="connsiteX2113" fmla="*/ 1317596 w 2741293"/>
                  <a:gd name="connsiteY2113" fmla="*/ 443584 h 1194780"/>
                  <a:gd name="connsiteX2114" fmla="*/ 1317596 w 2741293"/>
                  <a:gd name="connsiteY2114" fmla="*/ 438565 h 1194780"/>
                  <a:gd name="connsiteX2115" fmla="*/ 1332979 w 2741293"/>
                  <a:gd name="connsiteY2115" fmla="*/ 438565 h 1194780"/>
                  <a:gd name="connsiteX2116" fmla="*/ 1335970 w 2741293"/>
                  <a:gd name="connsiteY2116" fmla="*/ 438565 h 1194780"/>
                  <a:gd name="connsiteX2117" fmla="*/ 1335970 w 2741293"/>
                  <a:gd name="connsiteY2117" fmla="*/ 446138 h 1194780"/>
                  <a:gd name="connsiteX2118" fmla="*/ 1345263 w 2741293"/>
                  <a:gd name="connsiteY2118" fmla="*/ 438565 h 1194780"/>
                  <a:gd name="connsiteX2119" fmla="*/ 1345227 w 2741293"/>
                  <a:gd name="connsiteY2119" fmla="*/ 438565 h 1194780"/>
                  <a:gd name="connsiteX2120" fmla="*/ 1351458 w 2741293"/>
                  <a:gd name="connsiteY2120" fmla="*/ 433545 h 1194780"/>
                  <a:gd name="connsiteX2121" fmla="*/ 1342058 w 2741293"/>
                  <a:gd name="connsiteY2121" fmla="*/ 433545 h 1194780"/>
                  <a:gd name="connsiteX2122" fmla="*/ 1342058 w 2741293"/>
                  <a:gd name="connsiteY2122" fmla="*/ 428525 h 1194780"/>
                  <a:gd name="connsiteX2123" fmla="*/ 1363636 w 2741293"/>
                  <a:gd name="connsiteY2123" fmla="*/ 428525 h 1194780"/>
                  <a:gd name="connsiteX2124" fmla="*/ 1366627 w 2741293"/>
                  <a:gd name="connsiteY2124" fmla="*/ 428525 h 1194780"/>
                  <a:gd name="connsiteX2125" fmla="*/ 1366627 w 2741293"/>
                  <a:gd name="connsiteY2125" fmla="*/ 436099 h 1194780"/>
                  <a:gd name="connsiteX2126" fmla="*/ 1375920 w 2741293"/>
                  <a:gd name="connsiteY2126" fmla="*/ 428525 h 1194780"/>
                  <a:gd name="connsiteX2127" fmla="*/ 1369831 w 2741293"/>
                  <a:gd name="connsiteY2127" fmla="*/ 428525 h 1194780"/>
                  <a:gd name="connsiteX2128" fmla="*/ 1366627 w 2741293"/>
                  <a:gd name="connsiteY2128" fmla="*/ 428525 h 1194780"/>
                  <a:gd name="connsiteX2129" fmla="*/ 1366627 w 2741293"/>
                  <a:gd name="connsiteY2129" fmla="*/ 423417 h 1194780"/>
                  <a:gd name="connsiteX2130" fmla="*/ 1382009 w 2741293"/>
                  <a:gd name="connsiteY2130" fmla="*/ 423417 h 1194780"/>
                  <a:gd name="connsiteX2131" fmla="*/ 1388098 w 2741293"/>
                  <a:gd name="connsiteY2131" fmla="*/ 423417 h 1194780"/>
                  <a:gd name="connsiteX2132" fmla="*/ 1391089 w 2741293"/>
                  <a:gd name="connsiteY2132" fmla="*/ 423417 h 1194780"/>
                  <a:gd name="connsiteX2133" fmla="*/ 1391089 w 2741293"/>
                  <a:gd name="connsiteY2133" fmla="*/ 430991 h 1194780"/>
                  <a:gd name="connsiteX2134" fmla="*/ 1400382 w 2741293"/>
                  <a:gd name="connsiteY2134" fmla="*/ 423417 h 1194780"/>
                  <a:gd name="connsiteX2135" fmla="*/ 1400311 w 2741293"/>
                  <a:gd name="connsiteY2135" fmla="*/ 423417 h 1194780"/>
                  <a:gd name="connsiteX2136" fmla="*/ 1403373 w 2741293"/>
                  <a:gd name="connsiteY2136" fmla="*/ 420923 h 1194780"/>
                  <a:gd name="connsiteX2137" fmla="*/ 1403373 w 2741293"/>
                  <a:gd name="connsiteY2137" fmla="*/ 420952 h 1194780"/>
                  <a:gd name="connsiteX2138" fmla="*/ 1412666 w 2741293"/>
                  <a:gd name="connsiteY2138" fmla="*/ 413378 h 1194780"/>
                  <a:gd name="connsiteX2139" fmla="*/ 1412488 w 2741293"/>
                  <a:gd name="connsiteY2139" fmla="*/ 413378 h 1194780"/>
                  <a:gd name="connsiteX2140" fmla="*/ 1415657 w 2741293"/>
                  <a:gd name="connsiteY2140" fmla="*/ 410795 h 1194780"/>
                  <a:gd name="connsiteX2141" fmla="*/ 1415657 w 2741293"/>
                  <a:gd name="connsiteY2141" fmla="*/ 410824 h 1194780"/>
                  <a:gd name="connsiteX2142" fmla="*/ 1418749 w 2741293"/>
                  <a:gd name="connsiteY2142" fmla="*/ 408275 h 1194780"/>
                  <a:gd name="connsiteX2143" fmla="*/ 1418755 w 2741293"/>
                  <a:gd name="connsiteY2143" fmla="*/ 408270 h 1194780"/>
                  <a:gd name="connsiteX2144" fmla="*/ 1418755 w 2741293"/>
                  <a:gd name="connsiteY2144" fmla="*/ 408270 h 1194780"/>
                  <a:gd name="connsiteX2145" fmla="*/ 1424844 w 2741293"/>
                  <a:gd name="connsiteY2145" fmla="*/ 403250 h 1194780"/>
                  <a:gd name="connsiteX2146" fmla="*/ 1415657 w 2741293"/>
                  <a:gd name="connsiteY2146" fmla="*/ 403250 h 1194780"/>
                  <a:gd name="connsiteX2147" fmla="*/ 1415657 w 2741293"/>
                  <a:gd name="connsiteY2147" fmla="*/ 393123 h 1194780"/>
                  <a:gd name="connsiteX2148" fmla="*/ 1431039 w 2741293"/>
                  <a:gd name="connsiteY2148" fmla="*/ 393123 h 1194780"/>
                  <a:gd name="connsiteX2149" fmla="*/ 1437128 w 2741293"/>
                  <a:gd name="connsiteY2149" fmla="*/ 393123 h 1194780"/>
                  <a:gd name="connsiteX2150" fmla="*/ 1446315 w 2741293"/>
                  <a:gd name="connsiteY2150" fmla="*/ 393123 h 1194780"/>
                  <a:gd name="connsiteX2151" fmla="*/ 1446315 w 2741293"/>
                  <a:gd name="connsiteY2151" fmla="*/ 400785 h 1194780"/>
                  <a:gd name="connsiteX2152" fmla="*/ 1455501 w 2741293"/>
                  <a:gd name="connsiteY2152" fmla="*/ 393123 h 1194780"/>
                  <a:gd name="connsiteX2153" fmla="*/ 1449412 w 2741293"/>
                  <a:gd name="connsiteY2153" fmla="*/ 393123 h 1194780"/>
                  <a:gd name="connsiteX2154" fmla="*/ 1446315 w 2741293"/>
                  <a:gd name="connsiteY2154" fmla="*/ 393123 h 1194780"/>
                  <a:gd name="connsiteX2155" fmla="*/ 1446315 w 2741293"/>
                  <a:gd name="connsiteY2155" fmla="*/ 388103 h 1194780"/>
                  <a:gd name="connsiteX2156" fmla="*/ 1461590 w 2741293"/>
                  <a:gd name="connsiteY2156" fmla="*/ 388103 h 1194780"/>
                  <a:gd name="connsiteX2157" fmla="*/ 1467679 w 2741293"/>
                  <a:gd name="connsiteY2157" fmla="*/ 388103 h 1194780"/>
                  <a:gd name="connsiteX2158" fmla="*/ 1473874 w 2741293"/>
                  <a:gd name="connsiteY2158" fmla="*/ 388103 h 1194780"/>
                  <a:gd name="connsiteX2159" fmla="*/ 1479963 w 2741293"/>
                  <a:gd name="connsiteY2159" fmla="*/ 388103 h 1194780"/>
                  <a:gd name="connsiteX2160" fmla="*/ 1486052 w 2741293"/>
                  <a:gd name="connsiteY2160" fmla="*/ 388103 h 1194780"/>
                  <a:gd name="connsiteX2161" fmla="*/ 1489149 w 2741293"/>
                  <a:gd name="connsiteY2161" fmla="*/ 388103 h 1194780"/>
                  <a:gd name="connsiteX2162" fmla="*/ 1489149 w 2741293"/>
                  <a:gd name="connsiteY2162" fmla="*/ 395765 h 1194780"/>
                  <a:gd name="connsiteX2163" fmla="*/ 1498336 w 2741293"/>
                  <a:gd name="connsiteY2163" fmla="*/ 388103 h 1194780"/>
                  <a:gd name="connsiteX2164" fmla="*/ 1489149 w 2741293"/>
                  <a:gd name="connsiteY2164" fmla="*/ 388103 h 1194780"/>
                  <a:gd name="connsiteX2165" fmla="*/ 1507522 w 2741293"/>
                  <a:gd name="connsiteY2165" fmla="*/ 378064 h 1194780"/>
                  <a:gd name="connsiteX2166" fmla="*/ 1513611 w 2741293"/>
                  <a:gd name="connsiteY2166" fmla="*/ 378064 h 1194780"/>
                  <a:gd name="connsiteX2167" fmla="*/ 1513611 w 2741293"/>
                  <a:gd name="connsiteY2167" fmla="*/ 383084 h 1194780"/>
                  <a:gd name="connsiteX2168" fmla="*/ 1510620 w 2741293"/>
                  <a:gd name="connsiteY2168" fmla="*/ 383084 h 1194780"/>
                  <a:gd name="connsiteX2169" fmla="*/ 1507522 w 2741293"/>
                  <a:gd name="connsiteY2169" fmla="*/ 383084 h 1194780"/>
                  <a:gd name="connsiteX2170" fmla="*/ 1544161 w 2741293"/>
                  <a:gd name="connsiteY2170" fmla="*/ 373044 h 1194780"/>
                  <a:gd name="connsiteX2171" fmla="*/ 1547259 w 2741293"/>
                  <a:gd name="connsiteY2171" fmla="*/ 373044 h 1194780"/>
                  <a:gd name="connsiteX2172" fmla="*/ 1544199 w 2741293"/>
                  <a:gd name="connsiteY2172" fmla="*/ 375567 h 1194780"/>
                  <a:gd name="connsiteX2173" fmla="*/ 1544161 w 2741293"/>
                  <a:gd name="connsiteY2173" fmla="*/ 375598 h 1194780"/>
                  <a:gd name="connsiteX2174" fmla="*/ 1538073 w 2741293"/>
                  <a:gd name="connsiteY2174" fmla="*/ 368024 h 1194780"/>
                  <a:gd name="connsiteX2175" fmla="*/ 1544161 w 2741293"/>
                  <a:gd name="connsiteY2175" fmla="*/ 368024 h 1194780"/>
                  <a:gd name="connsiteX2176" fmla="*/ 1544161 w 2741293"/>
                  <a:gd name="connsiteY2176" fmla="*/ 370578 h 1194780"/>
                  <a:gd name="connsiteX2177" fmla="*/ 1544161 w 2741293"/>
                  <a:gd name="connsiteY2177" fmla="*/ 373044 h 1194780"/>
                  <a:gd name="connsiteX2178" fmla="*/ 1538073 w 2741293"/>
                  <a:gd name="connsiteY2178" fmla="*/ 373044 h 1194780"/>
                  <a:gd name="connsiteX2179" fmla="*/ 1574926 w 2741293"/>
                  <a:gd name="connsiteY2179" fmla="*/ 363005 h 1194780"/>
                  <a:gd name="connsiteX2180" fmla="*/ 1581121 w 2741293"/>
                  <a:gd name="connsiteY2180" fmla="*/ 363005 h 1194780"/>
                  <a:gd name="connsiteX2181" fmla="*/ 1581121 w 2741293"/>
                  <a:gd name="connsiteY2181" fmla="*/ 368024 h 1194780"/>
                  <a:gd name="connsiteX2182" fmla="*/ 1574926 w 2741293"/>
                  <a:gd name="connsiteY2182" fmla="*/ 368024 h 1194780"/>
                  <a:gd name="connsiteX2183" fmla="*/ 1574926 w 2741293"/>
                  <a:gd name="connsiteY2183" fmla="*/ 360480 h 1194780"/>
                  <a:gd name="connsiteX2184" fmla="*/ 1574926 w 2741293"/>
                  <a:gd name="connsiteY2184" fmla="*/ 363005 h 1194780"/>
                  <a:gd name="connsiteX2185" fmla="*/ 1571828 w 2741293"/>
                  <a:gd name="connsiteY2185" fmla="*/ 363005 h 1194780"/>
                  <a:gd name="connsiteX2186" fmla="*/ 1562535 w 2741293"/>
                  <a:gd name="connsiteY2186" fmla="*/ 357897 h 1194780"/>
                  <a:gd name="connsiteX2187" fmla="*/ 1565632 w 2741293"/>
                  <a:gd name="connsiteY2187" fmla="*/ 357897 h 1194780"/>
                  <a:gd name="connsiteX2188" fmla="*/ 1562535 w 2741293"/>
                  <a:gd name="connsiteY2188" fmla="*/ 360450 h 1194780"/>
                  <a:gd name="connsiteX2189" fmla="*/ 1568730 w 2741293"/>
                  <a:gd name="connsiteY2189" fmla="*/ 352877 h 1194780"/>
                  <a:gd name="connsiteX2190" fmla="*/ 1571792 w 2741293"/>
                  <a:gd name="connsiteY2190" fmla="*/ 352877 h 1194780"/>
                  <a:gd name="connsiteX2191" fmla="*/ 1570260 w 2741293"/>
                  <a:gd name="connsiteY2191" fmla="*/ 354155 h 1194780"/>
                  <a:gd name="connsiteX2192" fmla="*/ 1568730 w 2741293"/>
                  <a:gd name="connsiteY2192" fmla="*/ 355402 h 1194780"/>
                  <a:gd name="connsiteX2193" fmla="*/ 1556446 w 2741293"/>
                  <a:gd name="connsiteY2193" fmla="*/ 352877 h 1194780"/>
                  <a:gd name="connsiteX2194" fmla="*/ 1562535 w 2741293"/>
                  <a:gd name="connsiteY2194" fmla="*/ 352877 h 1194780"/>
                  <a:gd name="connsiteX2195" fmla="*/ 1562535 w 2741293"/>
                  <a:gd name="connsiteY2195" fmla="*/ 357897 h 1194780"/>
                  <a:gd name="connsiteX2196" fmla="*/ 1559544 w 2741293"/>
                  <a:gd name="connsiteY2196" fmla="*/ 357897 h 1194780"/>
                  <a:gd name="connsiteX2197" fmla="*/ 1556446 w 2741293"/>
                  <a:gd name="connsiteY2197" fmla="*/ 357897 h 1194780"/>
                  <a:gd name="connsiteX2198" fmla="*/ 1562535 w 2741293"/>
                  <a:gd name="connsiteY2198" fmla="*/ 347769 h 1194780"/>
                  <a:gd name="connsiteX2199" fmla="*/ 1568730 w 2741293"/>
                  <a:gd name="connsiteY2199" fmla="*/ 347769 h 1194780"/>
                  <a:gd name="connsiteX2200" fmla="*/ 1568730 w 2741293"/>
                  <a:gd name="connsiteY2200" fmla="*/ 350323 h 1194780"/>
                  <a:gd name="connsiteX2201" fmla="*/ 1568730 w 2741293"/>
                  <a:gd name="connsiteY2201" fmla="*/ 352877 h 1194780"/>
                  <a:gd name="connsiteX2202" fmla="*/ 1562535 w 2741293"/>
                  <a:gd name="connsiteY2202" fmla="*/ 352877 h 1194780"/>
                  <a:gd name="connsiteX2203" fmla="*/ 1605583 w 2741293"/>
                  <a:gd name="connsiteY2203" fmla="*/ 342838 h 1194780"/>
                  <a:gd name="connsiteX2204" fmla="*/ 1611672 w 2741293"/>
                  <a:gd name="connsiteY2204" fmla="*/ 342838 h 1194780"/>
                  <a:gd name="connsiteX2205" fmla="*/ 1611672 w 2741293"/>
                  <a:gd name="connsiteY2205" fmla="*/ 347945 h 1194780"/>
                  <a:gd name="connsiteX2206" fmla="*/ 1605583 w 2741293"/>
                  <a:gd name="connsiteY2206" fmla="*/ 347945 h 1194780"/>
                  <a:gd name="connsiteX2207" fmla="*/ 1605583 w 2741293"/>
                  <a:gd name="connsiteY2207" fmla="*/ 340284 h 1194780"/>
                  <a:gd name="connsiteX2208" fmla="*/ 1605583 w 2741293"/>
                  <a:gd name="connsiteY2208" fmla="*/ 342838 h 1194780"/>
                  <a:gd name="connsiteX2209" fmla="*/ 1602485 w 2741293"/>
                  <a:gd name="connsiteY2209" fmla="*/ 342838 h 1194780"/>
                  <a:gd name="connsiteX2210" fmla="*/ 1611672 w 2741293"/>
                  <a:gd name="connsiteY2210" fmla="*/ 337818 h 1194780"/>
                  <a:gd name="connsiteX2211" fmla="*/ 1617867 w 2741293"/>
                  <a:gd name="connsiteY2211" fmla="*/ 337818 h 1194780"/>
                  <a:gd name="connsiteX2212" fmla="*/ 1617867 w 2741293"/>
                  <a:gd name="connsiteY2212" fmla="*/ 342838 h 1194780"/>
                  <a:gd name="connsiteX2213" fmla="*/ 1611672 w 2741293"/>
                  <a:gd name="connsiteY2213" fmla="*/ 342838 h 1194780"/>
                  <a:gd name="connsiteX2214" fmla="*/ 1593192 w 2741293"/>
                  <a:gd name="connsiteY2214" fmla="*/ 337730 h 1194780"/>
                  <a:gd name="connsiteX2215" fmla="*/ 1596254 w 2741293"/>
                  <a:gd name="connsiteY2215" fmla="*/ 337730 h 1194780"/>
                  <a:gd name="connsiteX2216" fmla="*/ 1593192 w 2741293"/>
                  <a:gd name="connsiteY2216" fmla="*/ 340284 h 1194780"/>
                  <a:gd name="connsiteX2217" fmla="*/ 1611672 w 2741293"/>
                  <a:gd name="connsiteY2217" fmla="*/ 335293 h 1194780"/>
                  <a:gd name="connsiteX2218" fmla="*/ 1611672 w 2741293"/>
                  <a:gd name="connsiteY2218" fmla="*/ 337818 h 1194780"/>
                  <a:gd name="connsiteX2219" fmla="*/ 1608574 w 2741293"/>
                  <a:gd name="connsiteY2219" fmla="*/ 337818 h 1194780"/>
                  <a:gd name="connsiteX2220" fmla="*/ 1617867 w 2741293"/>
                  <a:gd name="connsiteY2220" fmla="*/ 332798 h 1194780"/>
                  <a:gd name="connsiteX2221" fmla="*/ 1623956 w 2741293"/>
                  <a:gd name="connsiteY2221" fmla="*/ 332798 h 1194780"/>
                  <a:gd name="connsiteX2222" fmla="*/ 1623956 w 2741293"/>
                  <a:gd name="connsiteY2222" fmla="*/ 337818 h 1194780"/>
                  <a:gd name="connsiteX2223" fmla="*/ 1617867 w 2741293"/>
                  <a:gd name="connsiteY2223" fmla="*/ 337818 h 1194780"/>
                  <a:gd name="connsiteX2224" fmla="*/ 1599281 w 2741293"/>
                  <a:gd name="connsiteY2224" fmla="*/ 332622 h 1194780"/>
                  <a:gd name="connsiteX2225" fmla="*/ 1602378 w 2741293"/>
                  <a:gd name="connsiteY2225" fmla="*/ 332622 h 1194780"/>
                  <a:gd name="connsiteX2226" fmla="*/ 1599281 w 2741293"/>
                  <a:gd name="connsiteY2226" fmla="*/ 335205 h 1194780"/>
                  <a:gd name="connsiteX2227" fmla="*/ 1587103 w 2741293"/>
                  <a:gd name="connsiteY2227" fmla="*/ 332622 h 1194780"/>
                  <a:gd name="connsiteX2228" fmla="*/ 1593192 w 2741293"/>
                  <a:gd name="connsiteY2228" fmla="*/ 332622 h 1194780"/>
                  <a:gd name="connsiteX2229" fmla="*/ 1593192 w 2741293"/>
                  <a:gd name="connsiteY2229" fmla="*/ 337730 h 1194780"/>
                  <a:gd name="connsiteX2230" fmla="*/ 1590201 w 2741293"/>
                  <a:gd name="connsiteY2230" fmla="*/ 337730 h 1194780"/>
                  <a:gd name="connsiteX2231" fmla="*/ 1587103 w 2741293"/>
                  <a:gd name="connsiteY2231" fmla="*/ 337730 h 1194780"/>
                  <a:gd name="connsiteX2232" fmla="*/ 1617867 w 2741293"/>
                  <a:gd name="connsiteY2232" fmla="*/ 330244 h 1194780"/>
                  <a:gd name="connsiteX2233" fmla="*/ 1617867 w 2741293"/>
                  <a:gd name="connsiteY2233" fmla="*/ 332798 h 1194780"/>
                  <a:gd name="connsiteX2234" fmla="*/ 1614733 w 2741293"/>
                  <a:gd name="connsiteY2234" fmla="*/ 332798 h 1194780"/>
                  <a:gd name="connsiteX2235" fmla="*/ 1605476 w 2741293"/>
                  <a:gd name="connsiteY2235" fmla="*/ 327602 h 1194780"/>
                  <a:gd name="connsiteX2236" fmla="*/ 1608574 w 2741293"/>
                  <a:gd name="connsiteY2236" fmla="*/ 327602 h 1194780"/>
                  <a:gd name="connsiteX2237" fmla="*/ 1605476 w 2741293"/>
                  <a:gd name="connsiteY2237" fmla="*/ 330156 h 1194780"/>
                  <a:gd name="connsiteX2238" fmla="*/ 1593192 w 2741293"/>
                  <a:gd name="connsiteY2238" fmla="*/ 327602 h 1194780"/>
                  <a:gd name="connsiteX2239" fmla="*/ 1599281 w 2741293"/>
                  <a:gd name="connsiteY2239" fmla="*/ 327602 h 1194780"/>
                  <a:gd name="connsiteX2240" fmla="*/ 1599281 w 2741293"/>
                  <a:gd name="connsiteY2240" fmla="*/ 332622 h 1194780"/>
                  <a:gd name="connsiteX2241" fmla="*/ 1593192 w 2741293"/>
                  <a:gd name="connsiteY2241" fmla="*/ 332622 h 1194780"/>
                  <a:gd name="connsiteX2242" fmla="*/ 1599281 w 2741293"/>
                  <a:gd name="connsiteY2242" fmla="*/ 322583 h 1194780"/>
                  <a:gd name="connsiteX2243" fmla="*/ 1605476 w 2741293"/>
                  <a:gd name="connsiteY2243" fmla="*/ 322583 h 1194780"/>
                  <a:gd name="connsiteX2244" fmla="*/ 1605476 w 2741293"/>
                  <a:gd name="connsiteY2244" fmla="*/ 327602 h 1194780"/>
                  <a:gd name="connsiteX2245" fmla="*/ 1599281 w 2741293"/>
                  <a:gd name="connsiteY2245" fmla="*/ 327602 h 1194780"/>
                  <a:gd name="connsiteX2246" fmla="*/ 1654613 w 2741293"/>
                  <a:gd name="connsiteY2246" fmla="*/ 317651 h 1194780"/>
                  <a:gd name="connsiteX2247" fmla="*/ 1660702 w 2741293"/>
                  <a:gd name="connsiteY2247" fmla="*/ 317651 h 1194780"/>
                  <a:gd name="connsiteX2248" fmla="*/ 1660702 w 2741293"/>
                  <a:gd name="connsiteY2248" fmla="*/ 322671 h 1194780"/>
                  <a:gd name="connsiteX2249" fmla="*/ 1654613 w 2741293"/>
                  <a:gd name="connsiteY2249" fmla="*/ 322671 h 1194780"/>
                  <a:gd name="connsiteX2250" fmla="*/ 1654613 w 2741293"/>
                  <a:gd name="connsiteY2250" fmla="*/ 320117 h 1194780"/>
                  <a:gd name="connsiteX2251" fmla="*/ 1654613 w 2741293"/>
                  <a:gd name="connsiteY2251" fmla="*/ 315097 h 1194780"/>
                  <a:gd name="connsiteX2252" fmla="*/ 1654613 w 2741293"/>
                  <a:gd name="connsiteY2252" fmla="*/ 317651 h 1194780"/>
                  <a:gd name="connsiteX2253" fmla="*/ 1651479 w 2741293"/>
                  <a:gd name="connsiteY2253" fmla="*/ 317651 h 1194780"/>
                  <a:gd name="connsiteX2254" fmla="*/ 1685164 w 2741293"/>
                  <a:gd name="connsiteY2254" fmla="*/ 307524 h 1194780"/>
                  <a:gd name="connsiteX2255" fmla="*/ 1688155 w 2741293"/>
                  <a:gd name="connsiteY2255" fmla="*/ 307524 h 1194780"/>
                  <a:gd name="connsiteX2256" fmla="*/ 1691253 w 2741293"/>
                  <a:gd name="connsiteY2256" fmla="*/ 307524 h 1194780"/>
                  <a:gd name="connsiteX2257" fmla="*/ 1691253 w 2741293"/>
                  <a:gd name="connsiteY2257" fmla="*/ 312631 h 1194780"/>
                  <a:gd name="connsiteX2258" fmla="*/ 1685164 w 2741293"/>
                  <a:gd name="connsiteY2258" fmla="*/ 312631 h 1194780"/>
                  <a:gd name="connsiteX2259" fmla="*/ 1685164 w 2741293"/>
                  <a:gd name="connsiteY2259" fmla="*/ 304970 h 1194780"/>
                  <a:gd name="connsiteX2260" fmla="*/ 1685164 w 2741293"/>
                  <a:gd name="connsiteY2260" fmla="*/ 307524 h 1194780"/>
                  <a:gd name="connsiteX2261" fmla="*/ 1682101 w 2741293"/>
                  <a:gd name="connsiteY2261" fmla="*/ 307524 h 1194780"/>
                  <a:gd name="connsiteX2262" fmla="*/ 1672773 w 2741293"/>
                  <a:gd name="connsiteY2262" fmla="*/ 302416 h 1194780"/>
                  <a:gd name="connsiteX2263" fmla="*/ 1675907 w 2741293"/>
                  <a:gd name="connsiteY2263" fmla="*/ 302416 h 1194780"/>
                  <a:gd name="connsiteX2264" fmla="*/ 1672773 w 2741293"/>
                  <a:gd name="connsiteY2264" fmla="*/ 304970 h 1194780"/>
                  <a:gd name="connsiteX2265" fmla="*/ 1703537 w 2741293"/>
                  <a:gd name="connsiteY2265" fmla="*/ 297484 h 1194780"/>
                  <a:gd name="connsiteX2266" fmla="*/ 1709626 w 2741293"/>
                  <a:gd name="connsiteY2266" fmla="*/ 297484 h 1194780"/>
                  <a:gd name="connsiteX2267" fmla="*/ 1709626 w 2741293"/>
                  <a:gd name="connsiteY2267" fmla="*/ 302504 h 1194780"/>
                  <a:gd name="connsiteX2268" fmla="*/ 1703537 w 2741293"/>
                  <a:gd name="connsiteY2268" fmla="*/ 302504 h 1194780"/>
                  <a:gd name="connsiteX2269" fmla="*/ 1666684 w 2741293"/>
                  <a:gd name="connsiteY2269" fmla="*/ 297396 h 1194780"/>
                  <a:gd name="connsiteX2270" fmla="*/ 1672773 w 2741293"/>
                  <a:gd name="connsiteY2270" fmla="*/ 297396 h 1194780"/>
                  <a:gd name="connsiteX2271" fmla="*/ 1672773 w 2741293"/>
                  <a:gd name="connsiteY2271" fmla="*/ 302416 h 1194780"/>
                  <a:gd name="connsiteX2272" fmla="*/ 1669782 w 2741293"/>
                  <a:gd name="connsiteY2272" fmla="*/ 302416 h 1194780"/>
                  <a:gd name="connsiteX2273" fmla="*/ 1666684 w 2741293"/>
                  <a:gd name="connsiteY2273" fmla="*/ 302416 h 1194780"/>
                  <a:gd name="connsiteX2274" fmla="*/ 1703537 w 2741293"/>
                  <a:gd name="connsiteY2274" fmla="*/ 294930 h 1194780"/>
                  <a:gd name="connsiteX2275" fmla="*/ 1703537 w 2741293"/>
                  <a:gd name="connsiteY2275" fmla="*/ 297484 h 1194780"/>
                  <a:gd name="connsiteX2276" fmla="*/ 1700439 w 2741293"/>
                  <a:gd name="connsiteY2276" fmla="*/ 297484 h 1194780"/>
                  <a:gd name="connsiteX2277" fmla="*/ 1691146 w 2741293"/>
                  <a:gd name="connsiteY2277" fmla="*/ 292376 h 1194780"/>
                  <a:gd name="connsiteX2278" fmla="*/ 1694244 w 2741293"/>
                  <a:gd name="connsiteY2278" fmla="*/ 292376 h 1194780"/>
                  <a:gd name="connsiteX2279" fmla="*/ 1691146 w 2741293"/>
                  <a:gd name="connsiteY2279" fmla="*/ 294930 h 1194780"/>
                  <a:gd name="connsiteX2280" fmla="*/ 1685057 w 2741293"/>
                  <a:gd name="connsiteY2280" fmla="*/ 287269 h 1194780"/>
                  <a:gd name="connsiteX2281" fmla="*/ 1691146 w 2741293"/>
                  <a:gd name="connsiteY2281" fmla="*/ 287269 h 1194780"/>
                  <a:gd name="connsiteX2282" fmla="*/ 1691146 w 2741293"/>
                  <a:gd name="connsiteY2282" fmla="*/ 292376 h 1194780"/>
                  <a:gd name="connsiteX2283" fmla="*/ 1688155 w 2741293"/>
                  <a:gd name="connsiteY2283" fmla="*/ 292376 h 1194780"/>
                  <a:gd name="connsiteX2284" fmla="*/ 1685057 w 2741293"/>
                  <a:gd name="connsiteY2284" fmla="*/ 292376 h 1194780"/>
                  <a:gd name="connsiteX2285" fmla="*/ 1838237 w 2741293"/>
                  <a:gd name="connsiteY2285" fmla="*/ 252131 h 1194780"/>
                  <a:gd name="connsiteX2286" fmla="*/ 1841228 w 2741293"/>
                  <a:gd name="connsiteY2286" fmla="*/ 252131 h 1194780"/>
                  <a:gd name="connsiteX2287" fmla="*/ 1844326 w 2741293"/>
                  <a:gd name="connsiteY2287" fmla="*/ 252131 h 1194780"/>
                  <a:gd name="connsiteX2288" fmla="*/ 1844326 w 2741293"/>
                  <a:gd name="connsiteY2288" fmla="*/ 257150 h 1194780"/>
                  <a:gd name="connsiteX2289" fmla="*/ 1838237 w 2741293"/>
                  <a:gd name="connsiteY2289" fmla="*/ 257150 h 1194780"/>
                  <a:gd name="connsiteX2290" fmla="*/ 1838237 w 2741293"/>
                  <a:gd name="connsiteY2290" fmla="*/ 249577 h 1194780"/>
                  <a:gd name="connsiteX2291" fmla="*/ 1838237 w 2741293"/>
                  <a:gd name="connsiteY2291" fmla="*/ 252131 h 1194780"/>
                  <a:gd name="connsiteX2292" fmla="*/ 1835139 w 2741293"/>
                  <a:gd name="connsiteY2292" fmla="*/ 252131 h 1194780"/>
                  <a:gd name="connsiteX2293" fmla="*/ 1835168 w 2741293"/>
                  <a:gd name="connsiteY2293" fmla="*/ 252107 h 1194780"/>
                  <a:gd name="connsiteX2294" fmla="*/ 1825846 w 2741293"/>
                  <a:gd name="connsiteY2294" fmla="*/ 247023 h 1194780"/>
                  <a:gd name="connsiteX2295" fmla="*/ 1828944 w 2741293"/>
                  <a:gd name="connsiteY2295" fmla="*/ 247023 h 1194780"/>
                  <a:gd name="connsiteX2296" fmla="*/ 1825846 w 2741293"/>
                  <a:gd name="connsiteY2296" fmla="*/ 249577 h 1194780"/>
                  <a:gd name="connsiteX2297" fmla="*/ 1819757 w 2741293"/>
                  <a:gd name="connsiteY2297" fmla="*/ 241915 h 1194780"/>
                  <a:gd name="connsiteX2298" fmla="*/ 1825846 w 2741293"/>
                  <a:gd name="connsiteY2298" fmla="*/ 241915 h 1194780"/>
                  <a:gd name="connsiteX2299" fmla="*/ 1825846 w 2741293"/>
                  <a:gd name="connsiteY2299" fmla="*/ 247023 h 1194780"/>
                  <a:gd name="connsiteX2300" fmla="*/ 1822855 w 2741293"/>
                  <a:gd name="connsiteY2300" fmla="*/ 247023 h 1194780"/>
                  <a:gd name="connsiteX2301" fmla="*/ 1819757 w 2741293"/>
                  <a:gd name="connsiteY2301" fmla="*/ 247023 h 1194780"/>
                  <a:gd name="connsiteX2302" fmla="*/ 1825846 w 2741293"/>
                  <a:gd name="connsiteY2302" fmla="*/ 236895 h 1194780"/>
                  <a:gd name="connsiteX2303" fmla="*/ 1841228 w 2741293"/>
                  <a:gd name="connsiteY2303" fmla="*/ 236895 h 1194780"/>
                  <a:gd name="connsiteX2304" fmla="*/ 1844326 w 2741293"/>
                  <a:gd name="connsiteY2304" fmla="*/ 236895 h 1194780"/>
                  <a:gd name="connsiteX2305" fmla="*/ 1844326 w 2741293"/>
                  <a:gd name="connsiteY2305" fmla="*/ 244469 h 1194780"/>
                  <a:gd name="connsiteX2306" fmla="*/ 1835168 w 2741293"/>
                  <a:gd name="connsiteY2306" fmla="*/ 252107 h 1194780"/>
                  <a:gd name="connsiteX2307" fmla="*/ 1829050 w 2741293"/>
                  <a:gd name="connsiteY2307" fmla="*/ 257150 h 1194780"/>
                  <a:gd name="connsiteX2308" fmla="*/ 1838237 w 2741293"/>
                  <a:gd name="connsiteY2308" fmla="*/ 257150 h 1194780"/>
                  <a:gd name="connsiteX2309" fmla="*/ 1838237 w 2741293"/>
                  <a:gd name="connsiteY2309" fmla="*/ 262170 h 1194780"/>
                  <a:gd name="connsiteX2310" fmla="*/ 1825953 w 2741293"/>
                  <a:gd name="connsiteY2310" fmla="*/ 262170 h 1194780"/>
                  <a:gd name="connsiteX2311" fmla="*/ 1825953 w 2741293"/>
                  <a:gd name="connsiteY2311" fmla="*/ 254596 h 1194780"/>
                  <a:gd name="connsiteX2312" fmla="*/ 1816766 w 2741293"/>
                  <a:gd name="connsiteY2312" fmla="*/ 262170 h 1194780"/>
                  <a:gd name="connsiteX2313" fmla="*/ 1822855 w 2741293"/>
                  <a:gd name="connsiteY2313" fmla="*/ 262170 h 1194780"/>
                  <a:gd name="connsiteX2314" fmla="*/ 1825953 w 2741293"/>
                  <a:gd name="connsiteY2314" fmla="*/ 262170 h 1194780"/>
                  <a:gd name="connsiteX2315" fmla="*/ 1825953 w 2741293"/>
                  <a:gd name="connsiteY2315" fmla="*/ 267278 h 1194780"/>
                  <a:gd name="connsiteX2316" fmla="*/ 1813775 w 2741293"/>
                  <a:gd name="connsiteY2316" fmla="*/ 267278 h 1194780"/>
                  <a:gd name="connsiteX2317" fmla="*/ 1813775 w 2741293"/>
                  <a:gd name="connsiteY2317" fmla="*/ 259616 h 1194780"/>
                  <a:gd name="connsiteX2318" fmla="*/ 1804482 w 2741293"/>
                  <a:gd name="connsiteY2318" fmla="*/ 267278 h 1194780"/>
                  <a:gd name="connsiteX2319" fmla="*/ 1810677 w 2741293"/>
                  <a:gd name="connsiteY2319" fmla="*/ 267278 h 1194780"/>
                  <a:gd name="connsiteX2320" fmla="*/ 1813775 w 2741293"/>
                  <a:gd name="connsiteY2320" fmla="*/ 267278 h 1194780"/>
                  <a:gd name="connsiteX2321" fmla="*/ 1813775 w 2741293"/>
                  <a:gd name="connsiteY2321" fmla="*/ 272298 h 1194780"/>
                  <a:gd name="connsiteX2322" fmla="*/ 1798393 w 2741293"/>
                  <a:gd name="connsiteY2322" fmla="*/ 272298 h 1194780"/>
                  <a:gd name="connsiteX2323" fmla="*/ 1792304 w 2741293"/>
                  <a:gd name="connsiteY2323" fmla="*/ 272298 h 1194780"/>
                  <a:gd name="connsiteX2324" fmla="*/ 1789206 w 2741293"/>
                  <a:gd name="connsiteY2324" fmla="*/ 272298 h 1194780"/>
                  <a:gd name="connsiteX2325" fmla="*/ 1789206 w 2741293"/>
                  <a:gd name="connsiteY2325" fmla="*/ 264724 h 1194780"/>
                  <a:gd name="connsiteX2326" fmla="*/ 1780020 w 2741293"/>
                  <a:gd name="connsiteY2326" fmla="*/ 272298 h 1194780"/>
                  <a:gd name="connsiteX2327" fmla="*/ 1786109 w 2741293"/>
                  <a:gd name="connsiteY2327" fmla="*/ 272298 h 1194780"/>
                  <a:gd name="connsiteX2328" fmla="*/ 1789206 w 2741293"/>
                  <a:gd name="connsiteY2328" fmla="*/ 272298 h 1194780"/>
                  <a:gd name="connsiteX2329" fmla="*/ 1789206 w 2741293"/>
                  <a:gd name="connsiteY2329" fmla="*/ 277317 h 1194780"/>
                  <a:gd name="connsiteX2330" fmla="*/ 1773931 w 2741293"/>
                  <a:gd name="connsiteY2330" fmla="*/ 277317 h 1194780"/>
                  <a:gd name="connsiteX2331" fmla="*/ 1767842 w 2741293"/>
                  <a:gd name="connsiteY2331" fmla="*/ 277317 h 1194780"/>
                  <a:gd name="connsiteX2332" fmla="*/ 1761647 w 2741293"/>
                  <a:gd name="connsiteY2332" fmla="*/ 277317 h 1194780"/>
                  <a:gd name="connsiteX2333" fmla="*/ 1755558 w 2741293"/>
                  <a:gd name="connsiteY2333" fmla="*/ 277317 h 1194780"/>
                  <a:gd name="connsiteX2334" fmla="*/ 1752567 w 2741293"/>
                  <a:gd name="connsiteY2334" fmla="*/ 277317 h 1194780"/>
                  <a:gd name="connsiteX2335" fmla="*/ 1752567 w 2741293"/>
                  <a:gd name="connsiteY2335" fmla="*/ 274763 h 1194780"/>
                  <a:gd name="connsiteX2336" fmla="*/ 1752567 w 2741293"/>
                  <a:gd name="connsiteY2336" fmla="*/ 269744 h 1194780"/>
                  <a:gd name="connsiteX2337" fmla="*/ 1743274 w 2741293"/>
                  <a:gd name="connsiteY2337" fmla="*/ 277317 h 1194780"/>
                  <a:gd name="connsiteX2338" fmla="*/ 1749469 w 2741293"/>
                  <a:gd name="connsiteY2338" fmla="*/ 277317 h 1194780"/>
                  <a:gd name="connsiteX2339" fmla="*/ 1752567 w 2741293"/>
                  <a:gd name="connsiteY2339" fmla="*/ 277317 h 1194780"/>
                  <a:gd name="connsiteX2340" fmla="*/ 1752567 w 2741293"/>
                  <a:gd name="connsiteY2340" fmla="*/ 287445 h 1194780"/>
                  <a:gd name="connsiteX2341" fmla="*/ 1740283 w 2741293"/>
                  <a:gd name="connsiteY2341" fmla="*/ 287445 h 1194780"/>
                  <a:gd name="connsiteX2342" fmla="*/ 1740283 w 2741293"/>
                  <a:gd name="connsiteY2342" fmla="*/ 279783 h 1194780"/>
                  <a:gd name="connsiteX2343" fmla="*/ 1731096 w 2741293"/>
                  <a:gd name="connsiteY2343" fmla="*/ 287445 h 1194780"/>
                  <a:gd name="connsiteX2344" fmla="*/ 1737185 w 2741293"/>
                  <a:gd name="connsiteY2344" fmla="*/ 287445 h 1194780"/>
                  <a:gd name="connsiteX2345" fmla="*/ 1740283 w 2741293"/>
                  <a:gd name="connsiteY2345" fmla="*/ 287445 h 1194780"/>
                  <a:gd name="connsiteX2346" fmla="*/ 1740283 w 2741293"/>
                  <a:gd name="connsiteY2346" fmla="*/ 292464 h 1194780"/>
                  <a:gd name="connsiteX2347" fmla="*/ 1727999 w 2741293"/>
                  <a:gd name="connsiteY2347" fmla="*/ 292464 h 1194780"/>
                  <a:gd name="connsiteX2348" fmla="*/ 1727999 w 2741293"/>
                  <a:gd name="connsiteY2348" fmla="*/ 284803 h 1194780"/>
                  <a:gd name="connsiteX2349" fmla="*/ 1718812 w 2741293"/>
                  <a:gd name="connsiteY2349" fmla="*/ 292464 h 1194780"/>
                  <a:gd name="connsiteX2350" fmla="*/ 1727999 w 2741293"/>
                  <a:gd name="connsiteY2350" fmla="*/ 292464 h 1194780"/>
                  <a:gd name="connsiteX2351" fmla="*/ 1727999 w 2741293"/>
                  <a:gd name="connsiteY2351" fmla="*/ 297484 h 1194780"/>
                  <a:gd name="connsiteX2352" fmla="*/ 1709626 w 2741293"/>
                  <a:gd name="connsiteY2352" fmla="*/ 297484 h 1194780"/>
                  <a:gd name="connsiteX2353" fmla="*/ 1709626 w 2741293"/>
                  <a:gd name="connsiteY2353" fmla="*/ 289822 h 1194780"/>
                  <a:gd name="connsiteX2354" fmla="*/ 1700439 w 2741293"/>
                  <a:gd name="connsiteY2354" fmla="*/ 297484 h 1194780"/>
                  <a:gd name="connsiteX2355" fmla="*/ 1700439 w 2741293"/>
                  <a:gd name="connsiteY2355" fmla="*/ 297484 h 1194780"/>
                  <a:gd name="connsiteX2356" fmla="*/ 1694350 w 2741293"/>
                  <a:gd name="connsiteY2356" fmla="*/ 302504 h 1194780"/>
                  <a:gd name="connsiteX2357" fmla="*/ 1703537 w 2741293"/>
                  <a:gd name="connsiteY2357" fmla="*/ 302504 h 1194780"/>
                  <a:gd name="connsiteX2358" fmla="*/ 1703537 w 2741293"/>
                  <a:gd name="connsiteY2358" fmla="*/ 307524 h 1194780"/>
                  <a:gd name="connsiteX2359" fmla="*/ 1691253 w 2741293"/>
                  <a:gd name="connsiteY2359" fmla="*/ 307524 h 1194780"/>
                  <a:gd name="connsiteX2360" fmla="*/ 1691253 w 2741293"/>
                  <a:gd name="connsiteY2360" fmla="*/ 299950 h 1194780"/>
                  <a:gd name="connsiteX2361" fmla="*/ 1682066 w 2741293"/>
                  <a:gd name="connsiteY2361" fmla="*/ 307524 h 1194780"/>
                  <a:gd name="connsiteX2362" fmla="*/ 1682101 w 2741293"/>
                  <a:gd name="connsiteY2362" fmla="*/ 307524 h 1194780"/>
                  <a:gd name="connsiteX2363" fmla="*/ 1675977 w 2741293"/>
                  <a:gd name="connsiteY2363" fmla="*/ 312631 h 1194780"/>
                  <a:gd name="connsiteX2364" fmla="*/ 1685164 w 2741293"/>
                  <a:gd name="connsiteY2364" fmla="*/ 312631 h 1194780"/>
                  <a:gd name="connsiteX2365" fmla="*/ 1685164 w 2741293"/>
                  <a:gd name="connsiteY2365" fmla="*/ 317651 h 1194780"/>
                  <a:gd name="connsiteX2366" fmla="*/ 1669782 w 2741293"/>
                  <a:gd name="connsiteY2366" fmla="*/ 317651 h 1194780"/>
                  <a:gd name="connsiteX2367" fmla="*/ 1663693 w 2741293"/>
                  <a:gd name="connsiteY2367" fmla="*/ 317651 h 1194780"/>
                  <a:gd name="connsiteX2368" fmla="*/ 1660702 w 2741293"/>
                  <a:gd name="connsiteY2368" fmla="*/ 317651 h 1194780"/>
                  <a:gd name="connsiteX2369" fmla="*/ 1660702 w 2741293"/>
                  <a:gd name="connsiteY2369" fmla="*/ 310077 h 1194780"/>
                  <a:gd name="connsiteX2370" fmla="*/ 1651409 w 2741293"/>
                  <a:gd name="connsiteY2370" fmla="*/ 317651 h 1194780"/>
                  <a:gd name="connsiteX2371" fmla="*/ 1651479 w 2741293"/>
                  <a:gd name="connsiteY2371" fmla="*/ 317651 h 1194780"/>
                  <a:gd name="connsiteX2372" fmla="*/ 1645320 w 2741293"/>
                  <a:gd name="connsiteY2372" fmla="*/ 322671 h 1194780"/>
                  <a:gd name="connsiteX2373" fmla="*/ 1654613 w 2741293"/>
                  <a:gd name="connsiteY2373" fmla="*/ 322671 h 1194780"/>
                  <a:gd name="connsiteX2374" fmla="*/ 1654613 w 2741293"/>
                  <a:gd name="connsiteY2374" fmla="*/ 332798 h 1194780"/>
                  <a:gd name="connsiteX2375" fmla="*/ 1639124 w 2741293"/>
                  <a:gd name="connsiteY2375" fmla="*/ 332798 h 1194780"/>
                  <a:gd name="connsiteX2376" fmla="*/ 1633036 w 2741293"/>
                  <a:gd name="connsiteY2376" fmla="*/ 332798 h 1194780"/>
                  <a:gd name="connsiteX2377" fmla="*/ 1623956 w 2741293"/>
                  <a:gd name="connsiteY2377" fmla="*/ 332798 h 1194780"/>
                  <a:gd name="connsiteX2378" fmla="*/ 1623956 w 2741293"/>
                  <a:gd name="connsiteY2378" fmla="*/ 325225 h 1194780"/>
                  <a:gd name="connsiteX2379" fmla="*/ 1614663 w 2741293"/>
                  <a:gd name="connsiteY2379" fmla="*/ 332798 h 1194780"/>
                  <a:gd name="connsiteX2380" fmla="*/ 1614733 w 2741293"/>
                  <a:gd name="connsiteY2380" fmla="*/ 332798 h 1194780"/>
                  <a:gd name="connsiteX2381" fmla="*/ 1611672 w 2741293"/>
                  <a:gd name="connsiteY2381" fmla="*/ 335293 h 1194780"/>
                  <a:gd name="connsiteX2382" fmla="*/ 1611672 w 2741293"/>
                  <a:gd name="connsiteY2382" fmla="*/ 335264 h 1194780"/>
                  <a:gd name="connsiteX2383" fmla="*/ 1602378 w 2741293"/>
                  <a:gd name="connsiteY2383" fmla="*/ 342838 h 1194780"/>
                  <a:gd name="connsiteX2384" fmla="*/ 1602485 w 2741293"/>
                  <a:gd name="connsiteY2384" fmla="*/ 342838 h 1194780"/>
                  <a:gd name="connsiteX2385" fmla="*/ 1596290 w 2741293"/>
                  <a:gd name="connsiteY2385" fmla="*/ 347945 h 1194780"/>
                  <a:gd name="connsiteX2386" fmla="*/ 1605583 w 2741293"/>
                  <a:gd name="connsiteY2386" fmla="*/ 347945 h 1194780"/>
                  <a:gd name="connsiteX2387" fmla="*/ 1605583 w 2741293"/>
                  <a:gd name="connsiteY2387" fmla="*/ 352965 h 1194780"/>
                  <a:gd name="connsiteX2388" fmla="*/ 1590201 w 2741293"/>
                  <a:gd name="connsiteY2388" fmla="*/ 352965 h 1194780"/>
                  <a:gd name="connsiteX2389" fmla="*/ 1587210 w 2741293"/>
                  <a:gd name="connsiteY2389" fmla="*/ 352965 h 1194780"/>
                  <a:gd name="connsiteX2390" fmla="*/ 1587210 w 2741293"/>
                  <a:gd name="connsiteY2390" fmla="*/ 350323 h 1194780"/>
                  <a:gd name="connsiteX2391" fmla="*/ 1587210 w 2741293"/>
                  <a:gd name="connsiteY2391" fmla="*/ 345304 h 1194780"/>
                  <a:gd name="connsiteX2392" fmla="*/ 1577917 w 2741293"/>
                  <a:gd name="connsiteY2392" fmla="*/ 352965 h 1194780"/>
                  <a:gd name="connsiteX2393" fmla="*/ 1584005 w 2741293"/>
                  <a:gd name="connsiteY2393" fmla="*/ 352965 h 1194780"/>
                  <a:gd name="connsiteX2394" fmla="*/ 1587210 w 2741293"/>
                  <a:gd name="connsiteY2394" fmla="*/ 352965 h 1194780"/>
                  <a:gd name="connsiteX2395" fmla="*/ 1587210 w 2741293"/>
                  <a:gd name="connsiteY2395" fmla="*/ 363005 h 1194780"/>
                  <a:gd name="connsiteX2396" fmla="*/ 1581121 w 2741293"/>
                  <a:gd name="connsiteY2396" fmla="*/ 363005 h 1194780"/>
                  <a:gd name="connsiteX2397" fmla="*/ 1581121 w 2741293"/>
                  <a:gd name="connsiteY2397" fmla="*/ 355431 h 1194780"/>
                  <a:gd name="connsiteX2398" fmla="*/ 1574926 w 2741293"/>
                  <a:gd name="connsiteY2398" fmla="*/ 360480 h 1194780"/>
                  <a:gd name="connsiteX2399" fmla="*/ 1574926 w 2741293"/>
                  <a:gd name="connsiteY2399" fmla="*/ 360451 h 1194780"/>
                  <a:gd name="connsiteX2400" fmla="*/ 1565632 w 2741293"/>
                  <a:gd name="connsiteY2400" fmla="*/ 368024 h 1194780"/>
                  <a:gd name="connsiteX2401" fmla="*/ 1574926 w 2741293"/>
                  <a:gd name="connsiteY2401" fmla="*/ 368024 h 1194780"/>
                  <a:gd name="connsiteX2402" fmla="*/ 1574926 w 2741293"/>
                  <a:gd name="connsiteY2402" fmla="*/ 373044 h 1194780"/>
                  <a:gd name="connsiteX2403" fmla="*/ 1562641 w 2741293"/>
                  <a:gd name="connsiteY2403" fmla="*/ 373044 h 1194780"/>
                  <a:gd name="connsiteX2404" fmla="*/ 1562641 w 2741293"/>
                  <a:gd name="connsiteY2404" fmla="*/ 370578 h 1194780"/>
                  <a:gd name="connsiteX2405" fmla="*/ 1562641 w 2741293"/>
                  <a:gd name="connsiteY2405" fmla="*/ 365470 h 1194780"/>
                  <a:gd name="connsiteX2406" fmla="*/ 1553455 w 2741293"/>
                  <a:gd name="connsiteY2406" fmla="*/ 373044 h 1194780"/>
                  <a:gd name="connsiteX2407" fmla="*/ 1559544 w 2741293"/>
                  <a:gd name="connsiteY2407" fmla="*/ 373044 h 1194780"/>
                  <a:gd name="connsiteX2408" fmla="*/ 1562641 w 2741293"/>
                  <a:gd name="connsiteY2408" fmla="*/ 373044 h 1194780"/>
                  <a:gd name="connsiteX2409" fmla="*/ 1562641 w 2741293"/>
                  <a:gd name="connsiteY2409" fmla="*/ 383172 h 1194780"/>
                  <a:gd name="connsiteX2410" fmla="*/ 1556553 w 2741293"/>
                  <a:gd name="connsiteY2410" fmla="*/ 383172 h 1194780"/>
                  <a:gd name="connsiteX2411" fmla="*/ 1556553 w 2741293"/>
                  <a:gd name="connsiteY2411" fmla="*/ 375598 h 1194780"/>
                  <a:gd name="connsiteX2412" fmla="*/ 1547259 w 2741293"/>
                  <a:gd name="connsiteY2412" fmla="*/ 383172 h 1194780"/>
                  <a:gd name="connsiteX2413" fmla="*/ 1556553 w 2741293"/>
                  <a:gd name="connsiteY2413" fmla="*/ 383172 h 1194780"/>
                  <a:gd name="connsiteX2414" fmla="*/ 1556553 w 2741293"/>
                  <a:gd name="connsiteY2414" fmla="*/ 388191 h 1194780"/>
                  <a:gd name="connsiteX2415" fmla="*/ 1531984 w 2741293"/>
                  <a:gd name="connsiteY2415" fmla="*/ 388191 h 1194780"/>
                  <a:gd name="connsiteX2416" fmla="*/ 1531984 w 2741293"/>
                  <a:gd name="connsiteY2416" fmla="*/ 380618 h 1194780"/>
                  <a:gd name="connsiteX2417" fmla="*/ 1522798 w 2741293"/>
                  <a:gd name="connsiteY2417" fmla="*/ 388191 h 1194780"/>
                  <a:gd name="connsiteX2418" fmla="*/ 1522904 w 2741293"/>
                  <a:gd name="connsiteY2418" fmla="*/ 388191 h 1194780"/>
                  <a:gd name="connsiteX2419" fmla="*/ 1516709 w 2741293"/>
                  <a:gd name="connsiteY2419" fmla="*/ 393299 h 1194780"/>
                  <a:gd name="connsiteX2420" fmla="*/ 1525895 w 2741293"/>
                  <a:gd name="connsiteY2420" fmla="*/ 393299 h 1194780"/>
                  <a:gd name="connsiteX2421" fmla="*/ 1525895 w 2741293"/>
                  <a:gd name="connsiteY2421" fmla="*/ 398319 h 1194780"/>
                  <a:gd name="connsiteX2422" fmla="*/ 1510620 w 2741293"/>
                  <a:gd name="connsiteY2422" fmla="*/ 398319 h 1194780"/>
                  <a:gd name="connsiteX2423" fmla="*/ 1507522 w 2741293"/>
                  <a:gd name="connsiteY2423" fmla="*/ 398319 h 1194780"/>
                  <a:gd name="connsiteX2424" fmla="*/ 1507522 w 2741293"/>
                  <a:gd name="connsiteY2424" fmla="*/ 390745 h 1194780"/>
                  <a:gd name="connsiteX2425" fmla="*/ 1513611 w 2741293"/>
                  <a:gd name="connsiteY2425" fmla="*/ 385668 h 1194780"/>
                  <a:gd name="connsiteX2426" fmla="*/ 1513611 w 2741293"/>
                  <a:gd name="connsiteY2426" fmla="*/ 385725 h 1194780"/>
                  <a:gd name="connsiteX2427" fmla="*/ 1522798 w 2741293"/>
                  <a:gd name="connsiteY2427" fmla="*/ 378064 h 1194780"/>
                  <a:gd name="connsiteX2428" fmla="*/ 1513611 w 2741293"/>
                  <a:gd name="connsiteY2428" fmla="*/ 378064 h 1194780"/>
                  <a:gd name="connsiteX2429" fmla="*/ 1513611 w 2741293"/>
                  <a:gd name="connsiteY2429" fmla="*/ 373044 h 1194780"/>
                  <a:gd name="connsiteX2430" fmla="*/ 1528993 w 2741293"/>
                  <a:gd name="connsiteY2430" fmla="*/ 373044 h 1194780"/>
                  <a:gd name="connsiteX2431" fmla="*/ 1538073 w 2741293"/>
                  <a:gd name="connsiteY2431" fmla="*/ 373044 h 1194780"/>
                  <a:gd name="connsiteX2432" fmla="*/ 1538073 w 2741293"/>
                  <a:gd name="connsiteY2432" fmla="*/ 380618 h 1194780"/>
                  <a:gd name="connsiteX2433" fmla="*/ 1544199 w 2741293"/>
                  <a:gd name="connsiteY2433" fmla="*/ 375567 h 1194780"/>
                  <a:gd name="connsiteX2434" fmla="*/ 1553455 w 2741293"/>
                  <a:gd name="connsiteY2434" fmla="*/ 368024 h 1194780"/>
                  <a:gd name="connsiteX2435" fmla="*/ 1544161 w 2741293"/>
                  <a:gd name="connsiteY2435" fmla="*/ 368024 h 1194780"/>
                  <a:gd name="connsiteX2436" fmla="*/ 1544161 w 2741293"/>
                  <a:gd name="connsiteY2436" fmla="*/ 357897 h 1194780"/>
                  <a:gd name="connsiteX2437" fmla="*/ 1556446 w 2741293"/>
                  <a:gd name="connsiteY2437" fmla="*/ 357897 h 1194780"/>
                  <a:gd name="connsiteX2438" fmla="*/ 1556446 w 2741293"/>
                  <a:gd name="connsiteY2438" fmla="*/ 365470 h 1194780"/>
                  <a:gd name="connsiteX2439" fmla="*/ 1562535 w 2741293"/>
                  <a:gd name="connsiteY2439" fmla="*/ 360450 h 1194780"/>
                  <a:gd name="connsiteX2440" fmla="*/ 1562535 w 2741293"/>
                  <a:gd name="connsiteY2440" fmla="*/ 360451 h 1194780"/>
                  <a:gd name="connsiteX2441" fmla="*/ 1568730 w 2741293"/>
                  <a:gd name="connsiteY2441" fmla="*/ 355402 h 1194780"/>
                  <a:gd name="connsiteX2442" fmla="*/ 1568730 w 2741293"/>
                  <a:gd name="connsiteY2442" fmla="*/ 355431 h 1194780"/>
                  <a:gd name="connsiteX2443" fmla="*/ 1570260 w 2741293"/>
                  <a:gd name="connsiteY2443" fmla="*/ 354155 h 1194780"/>
                  <a:gd name="connsiteX2444" fmla="*/ 1571828 w 2741293"/>
                  <a:gd name="connsiteY2444" fmla="*/ 352877 h 1194780"/>
                  <a:gd name="connsiteX2445" fmla="*/ 1571792 w 2741293"/>
                  <a:gd name="connsiteY2445" fmla="*/ 352877 h 1194780"/>
                  <a:gd name="connsiteX2446" fmla="*/ 1577917 w 2741293"/>
                  <a:gd name="connsiteY2446" fmla="*/ 347769 h 1194780"/>
                  <a:gd name="connsiteX2447" fmla="*/ 1568730 w 2741293"/>
                  <a:gd name="connsiteY2447" fmla="*/ 347769 h 1194780"/>
                  <a:gd name="connsiteX2448" fmla="*/ 1568730 w 2741293"/>
                  <a:gd name="connsiteY2448" fmla="*/ 337730 h 1194780"/>
                  <a:gd name="connsiteX2449" fmla="*/ 1584005 w 2741293"/>
                  <a:gd name="connsiteY2449" fmla="*/ 337730 h 1194780"/>
                  <a:gd name="connsiteX2450" fmla="*/ 1587103 w 2741293"/>
                  <a:gd name="connsiteY2450" fmla="*/ 337730 h 1194780"/>
                  <a:gd name="connsiteX2451" fmla="*/ 1587103 w 2741293"/>
                  <a:gd name="connsiteY2451" fmla="*/ 345304 h 1194780"/>
                  <a:gd name="connsiteX2452" fmla="*/ 1596290 w 2741293"/>
                  <a:gd name="connsiteY2452" fmla="*/ 337730 h 1194780"/>
                  <a:gd name="connsiteX2453" fmla="*/ 1596254 w 2741293"/>
                  <a:gd name="connsiteY2453" fmla="*/ 337730 h 1194780"/>
                  <a:gd name="connsiteX2454" fmla="*/ 1599281 w 2741293"/>
                  <a:gd name="connsiteY2454" fmla="*/ 335205 h 1194780"/>
                  <a:gd name="connsiteX2455" fmla="*/ 1599281 w 2741293"/>
                  <a:gd name="connsiteY2455" fmla="*/ 335264 h 1194780"/>
                  <a:gd name="connsiteX2456" fmla="*/ 1605476 w 2741293"/>
                  <a:gd name="connsiteY2456" fmla="*/ 330156 h 1194780"/>
                  <a:gd name="connsiteX2457" fmla="*/ 1605476 w 2741293"/>
                  <a:gd name="connsiteY2457" fmla="*/ 330244 h 1194780"/>
                  <a:gd name="connsiteX2458" fmla="*/ 1614663 w 2741293"/>
                  <a:gd name="connsiteY2458" fmla="*/ 322583 h 1194780"/>
                  <a:gd name="connsiteX2459" fmla="*/ 1605476 w 2741293"/>
                  <a:gd name="connsiteY2459" fmla="*/ 322583 h 1194780"/>
                  <a:gd name="connsiteX2460" fmla="*/ 1605476 w 2741293"/>
                  <a:gd name="connsiteY2460" fmla="*/ 317563 h 1194780"/>
                  <a:gd name="connsiteX2461" fmla="*/ 1633036 w 2741293"/>
                  <a:gd name="connsiteY2461" fmla="*/ 317563 h 1194780"/>
                  <a:gd name="connsiteX2462" fmla="*/ 1636027 w 2741293"/>
                  <a:gd name="connsiteY2462" fmla="*/ 317563 h 1194780"/>
                  <a:gd name="connsiteX2463" fmla="*/ 1636027 w 2741293"/>
                  <a:gd name="connsiteY2463" fmla="*/ 320117 h 1194780"/>
                  <a:gd name="connsiteX2464" fmla="*/ 1636027 w 2741293"/>
                  <a:gd name="connsiteY2464" fmla="*/ 325225 h 1194780"/>
                  <a:gd name="connsiteX2465" fmla="*/ 1645320 w 2741293"/>
                  <a:gd name="connsiteY2465" fmla="*/ 317563 h 1194780"/>
                  <a:gd name="connsiteX2466" fmla="*/ 1639124 w 2741293"/>
                  <a:gd name="connsiteY2466" fmla="*/ 317563 h 1194780"/>
                  <a:gd name="connsiteX2467" fmla="*/ 1636027 w 2741293"/>
                  <a:gd name="connsiteY2467" fmla="*/ 317563 h 1194780"/>
                  <a:gd name="connsiteX2468" fmla="*/ 1636027 w 2741293"/>
                  <a:gd name="connsiteY2468" fmla="*/ 307524 h 1194780"/>
                  <a:gd name="connsiteX2469" fmla="*/ 1642116 w 2741293"/>
                  <a:gd name="connsiteY2469" fmla="*/ 307524 h 1194780"/>
                  <a:gd name="connsiteX2470" fmla="*/ 1642116 w 2741293"/>
                  <a:gd name="connsiteY2470" fmla="*/ 315097 h 1194780"/>
                  <a:gd name="connsiteX2471" fmla="*/ 1651409 w 2741293"/>
                  <a:gd name="connsiteY2471" fmla="*/ 307524 h 1194780"/>
                  <a:gd name="connsiteX2472" fmla="*/ 1642116 w 2741293"/>
                  <a:gd name="connsiteY2472" fmla="*/ 307524 h 1194780"/>
                  <a:gd name="connsiteX2473" fmla="*/ 1642116 w 2741293"/>
                  <a:gd name="connsiteY2473" fmla="*/ 302416 h 1194780"/>
                  <a:gd name="connsiteX2474" fmla="*/ 1663693 w 2741293"/>
                  <a:gd name="connsiteY2474" fmla="*/ 302416 h 1194780"/>
                  <a:gd name="connsiteX2475" fmla="*/ 1666684 w 2741293"/>
                  <a:gd name="connsiteY2475" fmla="*/ 302416 h 1194780"/>
                  <a:gd name="connsiteX2476" fmla="*/ 1666684 w 2741293"/>
                  <a:gd name="connsiteY2476" fmla="*/ 310077 h 1194780"/>
                  <a:gd name="connsiteX2477" fmla="*/ 1675977 w 2741293"/>
                  <a:gd name="connsiteY2477" fmla="*/ 302416 h 1194780"/>
                  <a:gd name="connsiteX2478" fmla="*/ 1675907 w 2741293"/>
                  <a:gd name="connsiteY2478" fmla="*/ 302416 h 1194780"/>
                  <a:gd name="connsiteX2479" fmla="*/ 1682066 w 2741293"/>
                  <a:gd name="connsiteY2479" fmla="*/ 297396 h 1194780"/>
                  <a:gd name="connsiteX2480" fmla="*/ 1672773 w 2741293"/>
                  <a:gd name="connsiteY2480" fmla="*/ 297396 h 1194780"/>
                  <a:gd name="connsiteX2481" fmla="*/ 1672773 w 2741293"/>
                  <a:gd name="connsiteY2481" fmla="*/ 292376 h 1194780"/>
                  <a:gd name="connsiteX2482" fmla="*/ 1685057 w 2741293"/>
                  <a:gd name="connsiteY2482" fmla="*/ 292376 h 1194780"/>
                  <a:gd name="connsiteX2483" fmla="*/ 1685057 w 2741293"/>
                  <a:gd name="connsiteY2483" fmla="*/ 299950 h 1194780"/>
                  <a:gd name="connsiteX2484" fmla="*/ 1694350 w 2741293"/>
                  <a:gd name="connsiteY2484" fmla="*/ 292376 h 1194780"/>
                  <a:gd name="connsiteX2485" fmla="*/ 1694244 w 2741293"/>
                  <a:gd name="connsiteY2485" fmla="*/ 292376 h 1194780"/>
                  <a:gd name="connsiteX2486" fmla="*/ 1700439 w 2741293"/>
                  <a:gd name="connsiteY2486" fmla="*/ 287269 h 1194780"/>
                  <a:gd name="connsiteX2487" fmla="*/ 1691146 w 2741293"/>
                  <a:gd name="connsiteY2487" fmla="*/ 287269 h 1194780"/>
                  <a:gd name="connsiteX2488" fmla="*/ 1691146 w 2741293"/>
                  <a:gd name="connsiteY2488" fmla="*/ 282249 h 1194780"/>
                  <a:gd name="connsiteX2489" fmla="*/ 1709519 w 2741293"/>
                  <a:gd name="connsiteY2489" fmla="*/ 282249 h 1194780"/>
                  <a:gd name="connsiteX2490" fmla="*/ 1709519 w 2741293"/>
                  <a:gd name="connsiteY2490" fmla="*/ 289822 h 1194780"/>
                  <a:gd name="connsiteX2491" fmla="*/ 1718812 w 2741293"/>
                  <a:gd name="connsiteY2491" fmla="*/ 282249 h 1194780"/>
                  <a:gd name="connsiteX2492" fmla="*/ 1709519 w 2741293"/>
                  <a:gd name="connsiteY2492" fmla="*/ 282249 h 1194780"/>
                  <a:gd name="connsiteX2493" fmla="*/ 1709519 w 2741293"/>
                  <a:gd name="connsiteY2493" fmla="*/ 277229 h 1194780"/>
                  <a:gd name="connsiteX2494" fmla="*/ 1721696 w 2741293"/>
                  <a:gd name="connsiteY2494" fmla="*/ 277229 h 1194780"/>
                  <a:gd name="connsiteX2495" fmla="*/ 1721696 w 2741293"/>
                  <a:gd name="connsiteY2495" fmla="*/ 284803 h 1194780"/>
                  <a:gd name="connsiteX2496" fmla="*/ 1731096 w 2741293"/>
                  <a:gd name="connsiteY2496" fmla="*/ 277229 h 1194780"/>
                  <a:gd name="connsiteX2497" fmla="*/ 1721696 w 2741293"/>
                  <a:gd name="connsiteY2497" fmla="*/ 277229 h 1194780"/>
                  <a:gd name="connsiteX2498" fmla="*/ 1721696 w 2741293"/>
                  <a:gd name="connsiteY2498" fmla="*/ 272121 h 1194780"/>
                  <a:gd name="connsiteX2499" fmla="*/ 1733981 w 2741293"/>
                  <a:gd name="connsiteY2499" fmla="*/ 272121 h 1194780"/>
                  <a:gd name="connsiteX2500" fmla="*/ 1733981 w 2741293"/>
                  <a:gd name="connsiteY2500" fmla="*/ 274763 h 1194780"/>
                  <a:gd name="connsiteX2501" fmla="*/ 1733981 w 2741293"/>
                  <a:gd name="connsiteY2501" fmla="*/ 279783 h 1194780"/>
                  <a:gd name="connsiteX2502" fmla="*/ 1743274 w 2741293"/>
                  <a:gd name="connsiteY2502" fmla="*/ 272121 h 1194780"/>
                  <a:gd name="connsiteX2503" fmla="*/ 1737185 w 2741293"/>
                  <a:gd name="connsiteY2503" fmla="*/ 272121 h 1194780"/>
                  <a:gd name="connsiteX2504" fmla="*/ 1733981 w 2741293"/>
                  <a:gd name="connsiteY2504" fmla="*/ 272121 h 1194780"/>
                  <a:gd name="connsiteX2505" fmla="*/ 1733981 w 2741293"/>
                  <a:gd name="connsiteY2505" fmla="*/ 262170 h 1194780"/>
                  <a:gd name="connsiteX2506" fmla="*/ 1749469 w 2741293"/>
                  <a:gd name="connsiteY2506" fmla="*/ 262170 h 1194780"/>
                  <a:gd name="connsiteX2507" fmla="*/ 1755558 w 2741293"/>
                  <a:gd name="connsiteY2507" fmla="*/ 262170 h 1194780"/>
                  <a:gd name="connsiteX2508" fmla="*/ 1761647 w 2741293"/>
                  <a:gd name="connsiteY2508" fmla="*/ 262170 h 1194780"/>
                  <a:gd name="connsiteX2509" fmla="*/ 1767842 w 2741293"/>
                  <a:gd name="connsiteY2509" fmla="*/ 262170 h 1194780"/>
                  <a:gd name="connsiteX2510" fmla="*/ 1770727 w 2741293"/>
                  <a:gd name="connsiteY2510" fmla="*/ 262170 h 1194780"/>
                  <a:gd name="connsiteX2511" fmla="*/ 1770727 w 2741293"/>
                  <a:gd name="connsiteY2511" fmla="*/ 269744 h 1194780"/>
                  <a:gd name="connsiteX2512" fmla="*/ 1780020 w 2741293"/>
                  <a:gd name="connsiteY2512" fmla="*/ 262170 h 1194780"/>
                  <a:gd name="connsiteX2513" fmla="*/ 1773931 w 2741293"/>
                  <a:gd name="connsiteY2513" fmla="*/ 262170 h 1194780"/>
                  <a:gd name="connsiteX2514" fmla="*/ 1770727 w 2741293"/>
                  <a:gd name="connsiteY2514" fmla="*/ 262170 h 1194780"/>
                  <a:gd name="connsiteX2515" fmla="*/ 1770727 w 2741293"/>
                  <a:gd name="connsiteY2515" fmla="*/ 257062 h 1194780"/>
                  <a:gd name="connsiteX2516" fmla="*/ 1786109 w 2741293"/>
                  <a:gd name="connsiteY2516" fmla="*/ 257062 h 1194780"/>
                  <a:gd name="connsiteX2517" fmla="*/ 1792304 w 2741293"/>
                  <a:gd name="connsiteY2517" fmla="*/ 257062 h 1194780"/>
                  <a:gd name="connsiteX2518" fmla="*/ 1795188 w 2741293"/>
                  <a:gd name="connsiteY2518" fmla="*/ 257062 h 1194780"/>
                  <a:gd name="connsiteX2519" fmla="*/ 1795188 w 2741293"/>
                  <a:gd name="connsiteY2519" fmla="*/ 264724 h 1194780"/>
                  <a:gd name="connsiteX2520" fmla="*/ 1804482 w 2741293"/>
                  <a:gd name="connsiteY2520" fmla="*/ 257062 h 1194780"/>
                  <a:gd name="connsiteX2521" fmla="*/ 1798393 w 2741293"/>
                  <a:gd name="connsiteY2521" fmla="*/ 257062 h 1194780"/>
                  <a:gd name="connsiteX2522" fmla="*/ 1795188 w 2741293"/>
                  <a:gd name="connsiteY2522" fmla="*/ 257062 h 1194780"/>
                  <a:gd name="connsiteX2523" fmla="*/ 1795188 w 2741293"/>
                  <a:gd name="connsiteY2523" fmla="*/ 252043 h 1194780"/>
                  <a:gd name="connsiteX2524" fmla="*/ 1807473 w 2741293"/>
                  <a:gd name="connsiteY2524" fmla="*/ 252043 h 1194780"/>
                  <a:gd name="connsiteX2525" fmla="*/ 1807473 w 2741293"/>
                  <a:gd name="connsiteY2525" fmla="*/ 259616 h 1194780"/>
                  <a:gd name="connsiteX2526" fmla="*/ 1816766 w 2741293"/>
                  <a:gd name="connsiteY2526" fmla="*/ 252043 h 1194780"/>
                  <a:gd name="connsiteX2527" fmla="*/ 1810677 w 2741293"/>
                  <a:gd name="connsiteY2527" fmla="*/ 252043 h 1194780"/>
                  <a:gd name="connsiteX2528" fmla="*/ 1807473 w 2741293"/>
                  <a:gd name="connsiteY2528" fmla="*/ 252043 h 1194780"/>
                  <a:gd name="connsiteX2529" fmla="*/ 1807473 w 2741293"/>
                  <a:gd name="connsiteY2529" fmla="*/ 247023 h 1194780"/>
                  <a:gd name="connsiteX2530" fmla="*/ 1819757 w 2741293"/>
                  <a:gd name="connsiteY2530" fmla="*/ 247023 h 1194780"/>
                  <a:gd name="connsiteX2531" fmla="*/ 1819757 w 2741293"/>
                  <a:gd name="connsiteY2531" fmla="*/ 254596 h 1194780"/>
                  <a:gd name="connsiteX2532" fmla="*/ 1829050 w 2741293"/>
                  <a:gd name="connsiteY2532" fmla="*/ 247023 h 1194780"/>
                  <a:gd name="connsiteX2533" fmla="*/ 1828944 w 2741293"/>
                  <a:gd name="connsiteY2533" fmla="*/ 247023 h 1194780"/>
                  <a:gd name="connsiteX2534" fmla="*/ 1835139 w 2741293"/>
                  <a:gd name="connsiteY2534" fmla="*/ 241915 h 1194780"/>
                  <a:gd name="connsiteX2535" fmla="*/ 1825846 w 2741293"/>
                  <a:gd name="connsiteY2535" fmla="*/ 241915 h 1194780"/>
                  <a:gd name="connsiteX2536" fmla="*/ 1954564 w 2741293"/>
                  <a:gd name="connsiteY2536" fmla="*/ 226944 h 1194780"/>
                  <a:gd name="connsiteX2537" fmla="*/ 1960759 w 2741293"/>
                  <a:gd name="connsiteY2537" fmla="*/ 226944 h 1194780"/>
                  <a:gd name="connsiteX2538" fmla="*/ 1960759 w 2741293"/>
                  <a:gd name="connsiteY2538" fmla="*/ 231964 h 1194780"/>
                  <a:gd name="connsiteX2539" fmla="*/ 1954564 w 2741293"/>
                  <a:gd name="connsiteY2539" fmla="*/ 231964 h 1194780"/>
                  <a:gd name="connsiteX2540" fmla="*/ 1954564 w 2741293"/>
                  <a:gd name="connsiteY2540" fmla="*/ 224419 h 1194780"/>
                  <a:gd name="connsiteX2541" fmla="*/ 1954564 w 2741293"/>
                  <a:gd name="connsiteY2541" fmla="*/ 226944 h 1194780"/>
                  <a:gd name="connsiteX2542" fmla="*/ 1951466 w 2741293"/>
                  <a:gd name="connsiteY2542" fmla="*/ 226944 h 1194780"/>
                  <a:gd name="connsiteX2543" fmla="*/ 1960759 w 2741293"/>
                  <a:gd name="connsiteY2543" fmla="*/ 221924 h 1194780"/>
                  <a:gd name="connsiteX2544" fmla="*/ 1963644 w 2741293"/>
                  <a:gd name="connsiteY2544" fmla="*/ 221924 h 1194780"/>
                  <a:gd name="connsiteX2545" fmla="*/ 1966848 w 2741293"/>
                  <a:gd name="connsiteY2545" fmla="*/ 221924 h 1194780"/>
                  <a:gd name="connsiteX2546" fmla="*/ 1966848 w 2741293"/>
                  <a:gd name="connsiteY2546" fmla="*/ 226944 h 1194780"/>
                  <a:gd name="connsiteX2547" fmla="*/ 1960759 w 2741293"/>
                  <a:gd name="connsiteY2547" fmla="*/ 226944 h 1194780"/>
                  <a:gd name="connsiteX2548" fmla="*/ 1942280 w 2741293"/>
                  <a:gd name="connsiteY2548" fmla="*/ 221748 h 1194780"/>
                  <a:gd name="connsiteX2549" fmla="*/ 1945271 w 2741293"/>
                  <a:gd name="connsiteY2549" fmla="*/ 221748 h 1194780"/>
                  <a:gd name="connsiteX2550" fmla="*/ 1942280 w 2741293"/>
                  <a:gd name="connsiteY2550" fmla="*/ 224243 h 1194780"/>
                  <a:gd name="connsiteX2551" fmla="*/ 1960759 w 2741293"/>
                  <a:gd name="connsiteY2551" fmla="*/ 219370 h 1194780"/>
                  <a:gd name="connsiteX2552" fmla="*/ 1960759 w 2741293"/>
                  <a:gd name="connsiteY2552" fmla="*/ 221924 h 1194780"/>
                  <a:gd name="connsiteX2553" fmla="*/ 1957625 w 2741293"/>
                  <a:gd name="connsiteY2553" fmla="*/ 221924 h 1194780"/>
                  <a:gd name="connsiteX2554" fmla="*/ 1948368 w 2741293"/>
                  <a:gd name="connsiteY2554" fmla="*/ 216728 h 1194780"/>
                  <a:gd name="connsiteX2555" fmla="*/ 1951466 w 2741293"/>
                  <a:gd name="connsiteY2555" fmla="*/ 216728 h 1194780"/>
                  <a:gd name="connsiteX2556" fmla="*/ 1948368 w 2741293"/>
                  <a:gd name="connsiteY2556" fmla="*/ 219312 h 1194780"/>
                  <a:gd name="connsiteX2557" fmla="*/ 1936084 w 2741293"/>
                  <a:gd name="connsiteY2557" fmla="*/ 216728 h 1194780"/>
                  <a:gd name="connsiteX2558" fmla="*/ 1942280 w 2741293"/>
                  <a:gd name="connsiteY2558" fmla="*/ 216728 h 1194780"/>
                  <a:gd name="connsiteX2559" fmla="*/ 1942280 w 2741293"/>
                  <a:gd name="connsiteY2559" fmla="*/ 221748 h 1194780"/>
                  <a:gd name="connsiteX2560" fmla="*/ 1939182 w 2741293"/>
                  <a:gd name="connsiteY2560" fmla="*/ 221748 h 1194780"/>
                  <a:gd name="connsiteX2561" fmla="*/ 1936084 w 2741293"/>
                  <a:gd name="connsiteY2561" fmla="*/ 221748 h 1194780"/>
                  <a:gd name="connsiteX2562" fmla="*/ 1942280 w 2741293"/>
                  <a:gd name="connsiteY2562" fmla="*/ 211709 h 1194780"/>
                  <a:gd name="connsiteX2563" fmla="*/ 1948368 w 2741293"/>
                  <a:gd name="connsiteY2563" fmla="*/ 211709 h 1194780"/>
                  <a:gd name="connsiteX2564" fmla="*/ 1948368 w 2741293"/>
                  <a:gd name="connsiteY2564" fmla="*/ 216728 h 1194780"/>
                  <a:gd name="connsiteX2565" fmla="*/ 1942280 w 2741293"/>
                  <a:gd name="connsiteY2565" fmla="*/ 216728 h 1194780"/>
                  <a:gd name="connsiteX2566" fmla="*/ 2015878 w 2741293"/>
                  <a:gd name="connsiteY2566" fmla="*/ 206777 h 1194780"/>
                  <a:gd name="connsiteX2567" fmla="*/ 2018762 w 2741293"/>
                  <a:gd name="connsiteY2567" fmla="*/ 206777 h 1194780"/>
                  <a:gd name="connsiteX2568" fmla="*/ 2021967 w 2741293"/>
                  <a:gd name="connsiteY2568" fmla="*/ 206777 h 1194780"/>
                  <a:gd name="connsiteX2569" fmla="*/ 2021967 w 2741293"/>
                  <a:gd name="connsiteY2569" fmla="*/ 211797 h 1194780"/>
                  <a:gd name="connsiteX2570" fmla="*/ 2015878 w 2741293"/>
                  <a:gd name="connsiteY2570" fmla="*/ 211797 h 1194780"/>
                  <a:gd name="connsiteX2571" fmla="*/ 2015878 w 2741293"/>
                  <a:gd name="connsiteY2571" fmla="*/ 204223 h 1194780"/>
                  <a:gd name="connsiteX2572" fmla="*/ 2015878 w 2741293"/>
                  <a:gd name="connsiteY2572" fmla="*/ 206777 h 1194780"/>
                  <a:gd name="connsiteX2573" fmla="*/ 2012744 w 2741293"/>
                  <a:gd name="connsiteY2573" fmla="*/ 206777 h 1194780"/>
                  <a:gd name="connsiteX2574" fmla="*/ 2003487 w 2741293"/>
                  <a:gd name="connsiteY2574" fmla="*/ 201581 h 1194780"/>
                  <a:gd name="connsiteX2575" fmla="*/ 2006585 w 2741293"/>
                  <a:gd name="connsiteY2575" fmla="*/ 201581 h 1194780"/>
                  <a:gd name="connsiteX2576" fmla="*/ 2003487 w 2741293"/>
                  <a:gd name="connsiteY2576" fmla="*/ 204135 h 1194780"/>
                  <a:gd name="connsiteX2577" fmla="*/ 1997292 w 2741293"/>
                  <a:gd name="connsiteY2577" fmla="*/ 196561 h 1194780"/>
                  <a:gd name="connsiteX2578" fmla="*/ 2003487 w 2741293"/>
                  <a:gd name="connsiteY2578" fmla="*/ 196561 h 1194780"/>
                  <a:gd name="connsiteX2579" fmla="*/ 2003487 w 2741293"/>
                  <a:gd name="connsiteY2579" fmla="*/ 201581 h 1194780"/>
                  <a:gd name="connsiteX2580" fmla="*/ 2000389 w 2741293"/>
                  <a:gd name="connsiteY2580" fmla="*/ 201581 h 1194780"/>
                  <a:gd name="connsiteX2581" fmla="*/ 1997292 w 2741293"/>
                  <a:gd name="connsiteY2581" fmla="*/ 201581 h 1194780"/>
                  <a:gd name="connsiteX2582" fmla="*/ 2034251 w 2741293"/>
                  <a:gd name="connsiteY2582" fmla="*/ 191630 h 1194780"/>
                  <a:gd name="connsiteX2583" fmla="*/ 2037135 w 2741293"/>
                  <a:gd name="connsiteY2583" fmla="*/ 191630 h 1194780"/>
                  <a:gd name="connsiteX2584" fmla="*/ 2040340 w 2741293"/>
                  <a:gd name="connsiteY2584" fmla="*/ 191630 h 1194780"/>
                  <a:gd name="connsiteX2585" fmla="*/ 2040340 w 2741293"/>
                  <a:gd name="connsiteY2585" fmla="*/ 196650 h 1194780"/>
                  <a:gd name="connsiteX2586" fmla="*/ 2034251 w 2741293"/>
                  <a:gd name="connsiteY2586" fmla="*/ 196650 h 1194780"/>
                  <a:gd name="connsiteX2587" fmla="*/ 2034251 w 2741293"/>
                  <a:gd name="connsiteY2587" fmla="*/ 194096 h 1194780"/>
                  <a:gd name="connsiteX2588" fmla="*/ 2034251 w 2741293"/>
                  <a:gd name="connsiteY2588" fmla="*/ 189076 h 1194780"/>
                  <a:gd name="connsiteX2589" fmla="*/ 2034251 w 2741293"/>
                  <a:gd name="connsiteY2589" fmla="*/ 191630 h 1194780"/>
                  <a:gd name="connsiteX2590" fmla="*/ 2031081 w 2741293"/>
                  <a:gd name="connsiteY2590" fmla="*/ 191630 h 1194780"/>
                  <a:gd name="connsiteX2591" fmla="*/ 2138294 w 2741293"/>
                  <a:gd name="connsiteY2591" fmla="*/ 156316 h 1194780"/>
                  <a:gd name="connsiteX2592" fmla="*/ 2141285 w 2741293"/>
                  <a:gd name="connsiteY2592" fmla="*/ 156316 h 1194780"/>
                  <a:gd name="connsiteX2593" fmla="*/ 2144383 w 2741293"/>
                  <a:gd name="connsiteY2593" fmla="*/ 156316 h 1194780"/>
                  <a:gd name="connsiteX2594" fmla="*/ 2144383 w 2741293"/>
                  <a:gd name="connsiteY2594" fmla="*/ 161423 h 1194780"/>
                  <a:gd name="connsiteX2595" fmla="*/ 2138294 w 2741293"/>
                  <a:gd name="connsiteY2595" fmla="*/ 161423 h 1194780"/>
                  <a:gd name="connsiteX2596" fmla="*/ 2138294 w 2741293"/>
                  <a:gd name="connsiteY2596" fmla="*/ 153762 h 1194780"/>
                  <a:gd name="connsiteX2597" fmla="*/ 2138294 w 2741293"/>
                  <a:gd name="connsiteY2597" fmla="*/ 156316 h 1194780"/>
                  <a:gd name="connsiteX2598" fmla="*/ 2135232 w 2741293"/>
                  <a:gd name="connsiteY2598" fmla="*/ 156316 h 1194780"/>
                  <a:gd name="connsiteX2599" fmla="*/ 2125903 w 2741293"/>
                  <a:gd name="connsiteY2599" fmla="*/ 151120 h 1194780"/>
                  <a:gd name="connsiteX2600" fmla="*/ 2129108 w 2741293"/>
                  <a:gd name="connsiteY2600" fmla="*/ 151120 h 1194780"/>
                  <a:gd name="connsiteX2601" fmla="*/ 2125917 w 2741293"/>
                  <a:gd name="connsiteY2601" fmla="*/ 153751 h 1194780"/>
                  <a:gd name="connsiteX2602" fmla="*/ 2125903 w 2741293"/>
                  <a:gd name="connsiteY2602" fmla="*/ 153762 h 1194780"/>
                  <a:gd name="connsiteX2603" fmla="*/ 2119707 w 2741293"/>
                  <a:gd name="connsiteY2603" fmla="*/ 146188 h 1194780"/>
                  <a:gd name="connsiteX2604" fmla="*/ 2125903 w 2741293"/>
                  <a:gd name="connsiteY2604" fmla="*/ 146188 h 1194780"/>
                  <a:gd name="connsiteX2605" fmla="*/ 2125903 w 2741293"/>
                  <a:gd name="connsiteY2605" fmla="*/ 151120 h 1194780"/>
                  <a:gd name="connsiteX2606" fmla="*/ 2122912 w 2741293"/>
                  <a:gd name="connsiteY2606" fmla="*/ 151120 h 1194780"/>
                  <a:gd name="connsiteX2607" fmla="*/ 2119707 w 2741293"/>
                  <a:gd name="connsiteY2607" fmla="*/ 151120 h 1194780"/>
                  <a:gd name="connsiteX2608" fmla="*/ 2279083 w 2741293"/>
                  <a:gd name="connsiteY2608" fmla="*/ 110962 h 1194780"/>
                  <a:gd name="connsiteX2609" fmla="*/ 2282074 w 2741293"/>
                  <a:gd name="connsiteY2609" fmla="*/ 110962 h 1194780"/>
                  <a:gd name="connsiteX2610" fmla="*/ 2285171 w 2741293"/>
                  <a:gd name="connsiteY2610" fmla="*/ 110962 h 1194780"/>
                  <a:gd name="connsiteX2611" fmla="*/ 2285171 w 2741293"/>
                  <a:gd name="connsiteY2611" fmla="*/ 116070 h 1194780"/>
                  <a:gd name="connsiteX2612" fmla="*/ 2279083 w 2741293"/>
                  <a:gd name="connsiteY2612" fmla="*/ 116070 h 1194780"/>
                  <a:gd name="connsiteX2613" fmla="*/ 2279083 w 2741293"/>
                  <a:gd name="connsiteY2613" fmla="*/ 108408 h 1194780"/>
                  <a:gd name="connsiteX2614" fmla="*/ 2279083 w 2741293"/>
                  <a:gd name="connsiteY2614" fmla="*/ 110962 h 1194780"/>
                  <a:gd name="connsiteX2615" fmla="*/ 2276021 w 2741293"/>
                  <a:gd name="connsiteY2615" fmla="*/ 110962 h 1194780"/>
                  <a:gd name="connsiteX2616" fmla="*/ 2279083 w 2741293"/>
                  <a:gd name="connsiteY2616" fmla="*/ 108409 h 1194780"/>
                  <a:gd name="connsiteX2617" fmla="*/ 2266798 w 2741293"/>
                  <a:gd name="connsiteY2617" fmla="*/ 105854 h 1194780"/>
                  <a:gd name="connsiteX2618" fmla="*/ 2269861 w 2741293"/>
                  <a:gd name="connsiteY2618" fmla="*/ 105854 h 1194780"/>
                  <a:gd name="connsiteX2619" fmla="*/ 2266798 w 2741293"/>
                  <a:gd name="connsiteY2619" fmla="*/ 108408 h 1194780"/>
                  <a:gd name="connsiteX2620" fmla="*/ 2242230 w 2741293"/>
                  <a:gd name="connsiteY2620" fmla="*/ 105854 h 1194780"/>
                  <a:gd name="connsiteX2621" fmla="*/ 2257612 w 2741293"/>
                  <a:gd name="connsiteY2621" fmla="*/ 105854 h 1194780"/>
                  <a:gd name="connsiteX2622" fmla="*/ 2260710 w 2741293"/>
                  <a:gd name="connsiteY2622" fmla="*/ 105854 h 1194780"/>
                  <a:gd name="connsiteX2623" fmla="*/ 2260710 w 2741293"/>
                  <a:gd name="connsiteY2623" fmla="*/ 113428 h 1194780"/>
                  <a:gd name="connsiteX2624" fmla="*/ 2251523 w 2741293"/>
                  <a:gd name="connsiteY2624" fmla="*/ 121090 h 1194780"/>
                  <a:gd name="connsiteX2625" fmla="*/ 2257612 w 2741293"/>
                  <a:gd name="connsiteY2625" fmla="*/ 121090 h 1194780"/>
                  <a:gd name="connsiteX2626" fmla="*/ 2260710 w 2741293"/>
                  <a:gd name="connsiteY2626" fmla="*/ 121090 h 1194780"/>
                  <a:gd name="connsiteX2627" fmla="*/ 2260710 w 2741293"/>
                  <a:gd name="connsiteY2627" fmla="*/ 126109 h 1194780"/>
                  <a:gd name="connsiteX2628" fmla="*/ 2245434 w 2741293"/>
                  <a:gd name="connsiteY2628" fmla="*/ 126109 h 1194780"/>
                  <a:gd name="connsiteX2629" fmla="*/ 2242337 w 2741293"/>
                  <a:gd name="connsiteY2629" fmla="*/ 126109 h 1194780"/>
                  <a:gd name="connsiteX2630" fmla="*/ 2242337 w 2741293"/>
                  <a:gd name="connsiteY2630" fmla="*/ 118448 h 1194780"/>
                  <a:gd name="connsiteX2631" fmla="*/ 2233150 w 2741293"/>
                  <a:gd name="connsiteY2631" fmla="*/ 126109 h 1194780"/>
                  <a:gd name="connsiteX2632" fmla="*/ 2239239 w 2741293"/>
                  <a:gd name="connsiteY2632" fmla="*/ 126109 h 1194780"/>
                  <a:gd name="connsiteX2633" fmla="*/ 2242337 w 2741293"/>
                  <a:gd name="connsiteY2633" fmla="*/ 126109 h 1194780"/>
                  <a:gd name="connsiteX2634" fmla="*/ 2242337 w 2741293"/>
                  <a:gd name="connsiteY2634" fmla="*/ 131129 h 1194780"/>
                  <a:gd name="connsiteX2635" fmla="*/ 2227061 w 2741293"/>
                  <a:gd name="connsiteY2635" fmla="*/ 131129 h 1194780"/>
                  <a:gd name="connsiteX2636" fmla="*/ 2220866 w 2741293"/>
                  <a:gd name="connsiteY2636" fmla="*/ 131129 h 1194780"/>
                  <a:gd name="connsiteX2637" fmla="*/ 2214777 w 2741293"/>
                  <a:gd name="connsiteY2637" fmla="*/ 131129 h 1194780"/>
                  <a:gd name="connsiteX2638" fmla="*/ 2208688 w 2741293"/>
                  <a:gd name="connsiteY2638" fmla="*/ 131129 h 1194780"/>
                  <a:gd name="connsiteX2639" fmla="*/ 2202493 w 2741293"/>
                  <a:gd name="connsiteY2639" fmla="*/ 131129 h 1194780"/>
                  <a:gd name="connsiteX2640" fmla="*/ 2199502 w 2741293"/>
                  <a:gd name="connsiteY2640" fmla="*/ 131129 h 1194780"/>
                  <a:gd name="connsiteX2641" fmla="*/ 2199502 w 2741293"/>
                  <a:gd name="connsiteY2641" fmla="*/ 128575 h 1194780"/>
                  <a:gd name="connsiteX2642" fmla="*/ 2199502 w 2741293"/>
                  <a:gd name="connsiteY2642" fmla="*/ 123467 h 1194780"/>
                  <a:gd name="connsiteX2643" fmla="*/ 2190316 w 2741293"/>
                  <a:gd name="connsiteY2643" fmla="*/ 131129 h 1194780"/>
                  <a:gd name="connsiteX2644" fmla="*/ 2196404 w 2741293"/>
                  <a:gd name="connsiteY2644" fmla="*/ 131129 h 1194780"/>
                  <a:gd name="connsiteX2645" fmla="*/ 2199502 w 2741293"/>
                  <a:gd name="connsiteY2645" fmla="*/ 131129 h 1194780"/>
                  <a:gd name="connsiteX2646" fmla="*/ 2199502 w 2741293"/>
                  <a:gd name="connsiteY2646" fmla="*/ 141168 h 1194780"/>
                  <a:gd name="connsiteX2647" fmla="*/ 2187218 w 2741293"/>
                  <a:gd name="connsiteY2647" fmla="*/ 141168 h 1194780"/>
                  <a:gd name="connsiteX2648" fmla="*/ 2187218 w 2741293"/>
                  <a:gd name="connsiteY2648" fmla="*/ 138615 h 1194780"/>
                  <a:gd name="connsiteX2649" fmla="*/ 2187218 w 2741293"/>
                  <a:gd name="connsiteY2649" fmla="*/ 133595 h 1194780"/>
                  <a:gd name="connsiteX2650" fmla="*/ 2178031 w 2741293"/>
                  <a:gd name="connsiteY2650" fmla="*/ 141168 h 1194780"/>
                  <a:gd name="connsiteX2651" fmla="*/ 2184120 w 2741293"/>
                  <a:gd name="connsiteY2651" fmla="*/ 141168 h 1194780"/>
                  <a:gd name="connsiteX2652" fmla="*/ 2187218 w 2741293"/>
                  <a:gd name="connsiteY2652" fmla="*/ 141168 h 1194780"/>
                  <a:gd name="connsiteX2653" fmla="*/ 2187218 w 2741293"/>
                  <a:gd name="connsiteY2653" fmla="*/ 151296 h 1194780"/>
                  <a:gd name="connsiteX2654" fmla="*/ 2171943 w 2741293"/>
                  <a:gd name="connsiteY2654" fmla="*/ 151296 h 1194780"/>
                  <a:gd name="connsiteX2655" fmla="*/ 2168845 w 2741293"/>
                  <a:gd name="connsiteY2655" fmla="*/ 151296 h 1194780"/>
                  <a:gd name="connsiteX2656" fmla="*/ 2168845 w 2741293"/>
                  <a:gd name="connsiteY2656" fmla="*/ 143722 h 1194780"/>
                  <a:gd name="connsiteX2657" fmla="*/ 2159658 w 2741293"/>
                  <a:gd name="connsiteY2657" fmla="*/ 151296 h 1194780"/>
                  <a:gd name="connsiteX2658" fmla="*/ 2165854 w 2741293"/>
                  <a:gd name="connsiteY2658" fmla="*/ 151296 h 1194780"/>
                  <a:gd name="connsiteX2659" fmla="*/ 2168845 w 2741293"/>
                  <a:gd name="connsiteY2659" fmla="*/ 151296 h 1194780"/>
                  <a:gd name="connsiteX2660" fmla="*/ 2168845 w 2741293"/>
                  <a:gd name="connsiteY2660" fmla="*/ 156316 h 1194780"/>
                  <a:gd name="connsiteX2661" fmla="*/ 2153569 w 2741293"/>
                  <a:gd name="connsiteY2661" fmla="*/ 156316 h 1194780"/>
                  <a:gd name="connsiteX2662" fmla="*/ 2147481 w 2741293"/>
                  <a:gd name="connsiteY2662" fmla="*/ 156316 h 1194780"/>
                  <a:gd name="connsiteX2663" fmla="*/ 2144383 w 2741293"/>
                  <a:gd name="connsiteY2663" fmla="*/ 156316 h 1194780"/>
                  <a:gd name="connsiteX2664" fmla="*/ 2144383 w 2741293"/>
                  <a:gd name="connsiteY2664" fmla="*/ 148742 h 1194780"/>
                  <a:gd name="connsiteX2665" fmla="*/ 2135196 w 2741293"/>
                  <a:gd name="connsiteY2665" fmla="*/ 156316 h 1194780"/>
                  <a:gd name="connsiteX2666" fmla="*/ 2135232 w 2741293"/>
                  <a:gd name="connsiteY2666" fmla="*/ 156316 h 1194780"/>
                  <a:gd name="connsiteX2667" fmla="*/ 2129108 w 2741293"/>
                  <a:gd name="connsiteY2667" fmla="*/ 161423 h 1194780"/>
                  <a:gd name="connsiteX2668" fmla="*/ 2138294 w 2741293"/>
                  <a:gd name="connsiteY2668" fmla="*/ 161423 h 1194780"/>
                  <a:gd name="connsiteX2669" fmla="*/ 2138294 w 2741293"/>
                  <a:gd name="connsiteY2669" fmla="*/ 166443 h 1194780"/>
                  <a:gd name="connsiteX2670" fmla="*/ 2122912 w 2741293"/>
                  <a:gd name="connsiteY2670" fmla="*/ 166443 h 1194780"/>
                  <a:gd name="connsiteX2671" fmla="*/ 2119921 w 2741293"/>
                  <a:gd name="connsiteY2671" fmla="*/ 166443 h 1194780"/>
                  <a:gd name="connsiteX2672" fmla="*/ 2119921 w 2741293"/>
                  <a:gd name="connsiteY2672" fmla="*/ 158870 h 1194780"/>
                  <a:gd name="connsiteX2673" fmla="*/ 2110735 w 2741293"/>
                  <a:gd name="connsiteY2673" fmla="*/ 166443 h 1194780"/>
                  <a:gd name="connsiteX2674" fmla="*/ 2116823 w 2741293"/>
                  <a:gd name="connsiteY2674" fmla="*/ 166443 h 1194780"/>
                  <a:gd name="connsiteX2675" fmla="*/ 2119921 w 2741293"/>
                  <a:gd name="connsiteY2675" fmla="*/ 166443 h 1194780"/>
                  <a:gd name="connsiteX2676" fmla="*/ 2119921 w 2741293"/>
                  <a:gd name="connsiteY2676" fmla="*/ 171463 h 1194780"/>
                  <a:gd name="connsiteX2677" fmla="*/ 2104539 w 2741293"/>
                  <a:gd name="connsiteY2677" fmla="*/ 171463 h 1194780"/>
                  <a:gd name="connsiteX2678" fmla="*/ 2101548 w 2741293"/>
                  <a:gd name="connsiteY2678" fmla="*/ 171463 h 1194780"/>
                  <a:gd name="connsiteX2679" fmla="*/ 2101548 w 2741293"/>
                  <a:gd name="connsiteY2679" fmla="*/ 163889 h 1194780"/>
                  <a:gd name="connsiteX2680" fmla="*/ 2092255 w 2741293"/>
                  <a:gd name="connsiteY2680" fmla="*/ 171463 h 1194780"/>
                  <a:gd name="connsiteX2681" fmla="*/ 2098450 w 2741293"/>
                  <a:gd name="connsiteY2681" fmla="*/ 171463 h 1194780"/>
                  <a:gd name="connsiteX2682" fmla="*/ 2101548 w 2741293"/>
                  <a:gd name="connsiteY2682" fmla="*/ 171463 h 1194780"/>
                  <a:gd name="connsiteX2683" fmla="*/ 2101548 w 2741293"/>
                  <a:gd name="connsiteY2683" fmla="*/ 176571 h 1194780"/>
                  <a:gd name="connsiteX2684" fmla="*/ 2089264 w 2741293"/>
                  <a:gd name="connsiteY2684" fmla="*/ 176571 h 1194780"/>
                  <a:gd name="connsiteX2685" fmla="*/ 2089264 w 2741293"/>
                  <a:gd name="connsiteY2685" fmla="*/ 168909 h 1194780"/>
                  <a:gd name="connsiteX2686" fmla="*/ 2080077 w 2741293"/>
                  <a:gd name="connsiteY2686" fmla="*/ 176571 h 1194780"/>
                  <a:gd name="connsiteX2687" fmla="*/ 2086166 w 2741293"/>
                  <a:gd name="connsiteY2687" fmla="*/ 176571 h 1194780"/>
                  <a:gd name="connsiteX2688" fmla="*/ 2089264 w 2741293"/>
                  <a:gd name="connsiteY2688" fmla="*/ 176571 h 1194780"/>
                  <a:gd name="connsiteX2689" fmla="*/ 2089264 w 2741293"/>
                  <a:gd name="connsiteY2689" fmla="*/ 181590 h 1194780"/>
                  <a:gd name="connsiteX2690" fmla="*/ 2073988 w 2741293"/>
                  <a:gd name="connsiteY2690" fmla="*/ 181590 h 1194780"/>
                  <a:gd name="connsiteX2691" fmla="*/ 2070998 w 2741293"/>
                  <a:gd name="connsiteY2691" fmla="*/ 181590 h 1194780"/>
                  <a:gd name="connsiteX2692" fmla="*/ 2070998 w 2741293"/>
                  <a:gd name="connsiteY2692" fmla="*/ 173929 h 1194780"/>
                  <a:gd name="connsiteX2693" fmla="*/ 2061704 w 2741293"/>
                  <a:gd name="connsiteY2693" fmla="*/ 181590 h 1194780"/>
                  <a:gd name="connsiteX2694" fmla="*/ 2067793 w 2741293"/>
                  <a:gd name="connsiteY2694" fmla="*/ 181590 h 1194780"/>
                  <a:gd name="connsiteX2695" fmla="*/ 2070998 w 2741293"/>
                  <a:gd name="connsiteY2695" fmla="*/ 181590 h 1194780"/>
                  <a:gd name="connsiteX2696" fmla="*/ 2070998 w 2741293"/>
                  <a:gd name="connsiteY2696" fmla="*/ 186610 h 1194780"/>
                  <a:gd name="connsiteX2697" fmla="*/ 2055509 w 2741293"/>
                  <a:gd name="connsiteY2697" fmla="*/ 186610 h 1194780"/>
                  <a:gd name="connsiteX2698" fmla="*/ 2052624 w 2741293"/>
                  <a:gd name="connsiteY2698" fmla="*/ 186610 h 1194780"/>
                  <a:gd name="connsiteX2699" fmla="*/ 2052624 w 2741293"/>
                  <a:gd name="connsiteY2699" fmla="*/ 178948 h 1194780"/>
                  <a:gd name="connsiteX2700" fmla="*/ 2043331 w 2741293"/>
                  <a:gd name="connsiteY2700" fmla="*/ 186610 h 1194780"/>
                  <a:gd name="connsiteX2701" fmla="*/ 2049420 w 2741293"/>
                  <a:gd name="connsiteY2701" fmla="*/ 186610 h 1194780"/>
                  <a:gd name="connsiteX2702" fmla="*/ 2052624 w 2741293"/>
                  <a:gd name="connsiteY2702" fmla="*/ 186610 h 1194780"/>
                  <a:gd name="connsiteX2703" fmla="*/ 2052624 w 2741293"/>
                  <a:gd name="connsiteY2703" fmla="*/ 191630 h 1194780"/>
                  <a:gd name="connsiteX2704" fmla="*/ 2040340 w 2741293"/>
                  <a:gd name="connsiteY2704" fmla="*/ 191630 h 1194780"/>
                  <a:gd name="connsiteX2705" fmla="*/ 2040340 w 2741293"/>
                  <a:gd name="connsiteY2705" fmla="*/ 183968 h 1194780"/>
                  <a:gd name="connsiteX2706" fmla="*/ 2031047 w 2741293"/>
                  <a:gd name="connsiteY2706" fmla="*/ 191630 h 1194780"/>
                  <a:gd name="connsiteX2707" fmla="*/ 2031081 w 2741293"/>
                  <a:gd name="connsiteY2707" fmla="*/ 191630 h 1194780"/>
                  <a:gd name="connsiteX2708" fmla="*/ 2024851 w 2741293"/>
                  <a:gd name="connsiteY2708" fmla="*/ 196650 h 1194780"/>
                  <a:gd name="connsiteX2709" fmla="*/ 2034251 w 2741293"/>
                  <a:gd name="connsiteY2709" fmla="*/ 196650 h 1194780"/>
                  <a:gd name="connsiteX2710" fmla="*/ 2034251 w 2741293"/>
                  <a:gd name="connsiteY2710" fmla="*/ 206777 h 1194780"/>
                  <a:gd name="connsiteX2711" fmla="*/ 2021967 w 2741293"/>
                  <a:gd name="connsiteY2711" fmla="*/ 206777 h 1194780"/>
                  <a:gd name="connsiteX2712" fmla="*/ 2021967 w 2741293"/>
                  <a:gd name="connsiteY2712" fmla="*/ 199115 h 1194780"/>
                  <a:gd name="connsiteX2713" fmla="*/ 2012674 w 2741293"/>
                  <a:gd name="connsiteY2713" fmla="*/ 206777 h 1194780"/>
                  <a:gd name="connsiteX2714" fmla="*/ 2012744 w 2741293"/>
                  <a:gd name="connsiteY2714" fmla="*/ 206777 h 1194780"/>
                  <a:gd name="connsiteX2715" fmla="*/ 2006585 w 2741293"/>
                  <a:gd name="connsiteY2715" fmla="*/ 211797 h 1194780"/>
                  <a:gd name="connsiteX2716" fmla="*/ 2015878 w 2741293"/>
                  <a:gd name="connsiteY2716" fmla="*/ 211797 h 1194780"/>
                  <a:gd name="connsiteX2717" fmla="*/ 2015878 w 2741293"/>
                  <a:gd name="connsiteY2717" fmla="*/ 216816 h 1194780"/>
                  <a:gd name="connsiteX2718" fmla="*/ 2000389 w 2741293"/>
                  <a:gd name="connsiteY2718" fmla="*/ 216816 h 1194780"/>
                  <a:gd name="connsiteX2719" fmla="*/ 1997505 w 2741293"/>
                  <a:gd name="connsiteY2719" fmla="*/ 216816 h 1194780"/>
                  <a:gd name="connsiteX2720" fmla="*/ 1997505 w 2741293"/>
                  <a:gd name="connsiteY2720" fmla="*/ 209243 h 1194780"/>
                  <a:gd name="connsiteX2721" fmla="*/ 1988212 w 2741293"/>
                  <a:gd name="connsiteY2721" fmla="*/ 216816 h 1194780"/>
                  <a:gd name="connsiteX2722" fmla="*/ 1994301 w 2741293"/>
                  <a:gd name="connsiteY2722" fmla="*/ 216816 h 1194780"/>
                  <a:gd name="connsiteX2723" fmla="*/ 1997505 w 2741293"/>
                  <a:gd name="connsiteY2723" fmla="*/ 216816 h 1194780"/>
                  <a:gd name="connsiteX2724" fmla="*/ 1997505 w 2741293"/>
                  <a:gd name="connsiteY2724" fmla="*/ 221924 h 1194780"/>
                  <a:gd name="connsiteX2725" fmla="*/ 1982017 w 2741293"/>
                  <a:gd name="connsiteY2725" fmla="*/ 221924 h 1194780"/>
                  <a:gd name="connsiteX2726" fmla="*/ 1975928 w 2741293"/>
                  <a:gd name="connsiteY2726" fmla="*/ 221924 h 1194780"/>
                  <a:gd name="connsiteX2727" fmla="*/ 1969839 w 2741293"/>
                  <a:gd name="connsiteY2727" fmla="*/ 221924 h 1194780"/>
                  <a:gd name="connsiteX2728" fmla="*/ 1966848 w 2741293"/>
                  <a:gd name="connsiteY2728" fmla="*/ 221924 h 1194780"/>
                  <a:gd name="connsiteX2729" fmla="*/ 1966848 w 2741293"/>
                  <a:gd name="connsiteY2729" fmla="*/ 214263 h 1194780"/>
                  <a:gd name="connsiteX2730" fmla="*/ 1957555 w 2741293"/>
                  <a:gd name="connsiteY2730" fmla="*/ 221924 h 1194780"/>
                  <a:gd name="connsiteX2731" fmla="*/ 1957625 w 2741293"/>
                  <a:gd name="connsiteY2731" fmla="*/ 221924 h 1194780"/>
                  <a:gd name="connsiteX2732" fmla="*/ 1954564 w 2741293"/>
                  <a:gd name="connsiteY2732" fmla="*/ 224419 h 1194780"/>
                  <a:gd name="connsiteX2733" fmla="*/ 1954564 w 2741293"/>
                  <a:gd name="connsiteY2733" fmla="*/ 224390 h 1194780"/>
                  <a:gd name="connsiteX2734" fmla="*/ 1945271 w 2741293"/>
                  <a:gd name="connsiteY2734" fmla="*/ 231964 h 1194780"/>
                  <a:gd name="connsiteX2735" fmla="*/ 1954564 w 2741293"/>
                  <a:gd name="connsiteY2735" fmla="*/ 231964 h 1194780"/>
                  <a:gd name="connsiteX2736" fmla="*/ 1954564 w 2741293"/>
                  <a:gd name="connsiteY2736" fmla="*/ 237071 h 1194780"/>
                  <a:gd name="connsiteX2737" fmla="*/ 1939182 w 2741293"/>
                  <a:gd name="connsiteY2737" fmla="*/ 237071 h 1194780"/>
                  <a:gd name="connsiteX2738" fmla="*/ 1933093 w 2741293"/>
                  <a:gd name="connsiteY2738" fmla="*/ 237071 h 1194780"/>
                  <a:gd name="connsiteX2739" fmla="*/ 1927004 w 2741293"/>
                  <a:gd name="connsiteY2739" fmla="*/ 237071 h 1194780"/>
                  <a:gd name="connsiteX2740" fmla="*/ 1920809 w 2741293"/>
                  <a:gd name="connsiteY2740" fmla="*/ 237071 h 1194780"/>
                  <a:gd name="connsiteX2741" fmla="*/ 1917818 w 2741293"/>
                  <a:gd name="connsiteY2741" fmla="*/ 237071 h 1194780"/>
                  <a:gd name="connsiteX2742" fmla="*/ 1917818 w 2741293"/>
                  <a:gd name="connsiteY2742" fmla="*/ 229410 h 1194780"/>
                  <a:gd name="connsiteX2743" fmla="*/ 1908631 w 2741293"/>
                  <a:gd name="connsiteY2743" fmla="*/ 237071 h 1194780"/>
                  <a:gd name="connsiteX2744" fmla="*/ 1914720 w 2741293"/>
                  <a:gd name="connsiteY2744" fmla="*/ 237071 h 1194780"/>
                  <a:gd name="connsiteX2745" fmla="*/ 1917818 w 2741293"/>
                  <a:gd name="connsiteY2745" fmla="*/ 237071 h 1194780"/>
                  <a:gd name="connsiteX2746" fmla="*/ 1917818 w 2741293"/>
                  <a:gd name="connsiteY2746" fmla="*/ 242091 h 1194780"/>
                  <a:gd name="connsiteX2747" fmla="*/ 1902436 w 2741293"/>
                  <a:gd name="connsiteY2747" fmla="*/ 242091 h 1194780"/>
                  <a:gd name="connsiteX2748" fmla="*/ 1899445 w 2741293"/>
                  <a:gd name="connsiteY2748" fmla="*/ 242091 h 1194780"/>
                  <a:gd name="connsiteX2749" fmla="*/ 1899445 w 2741293"/>
                  <a:gd name="connsiteY2749" fmla="*/ 234430 h 1194780"/>
                  <a:gd name="connsiteX2750" fmla="*/ 1890258 w 2741293"/>
                  <a:gd name="connsiteY2750" fmla="*/ 242091 h 1194780"/>
                  <a:gd name="connsiteX2751" fmla="*/ 1896347 w 2741293"/>
                  <a:gd name="connsiteY2751" fmla="*/ 242091 h 1194780"/>
                  <a:gd name="connsiteX2752" fmla="*/ 1899445 w 2741293"/>
                  <a:gd name="connsiteY2752" fmla="*/ 242091 h 1194780"/>
                  <a:gd name="connsiteX2753" fmla="*/ 1899445 w 2741293"/>
                  <a:gd name="connsiteY2753" fmla="*/ 247023 h 1194780"/>
                  <a:gd name="connsiteX2754" fmla="*/ 1884063 w 2741293"/>
                  <a:gd name="connsiteY2754" fmla="*/ 247023 h 1194780"/>
                  <a:gd name="connsiteX2755" fmla="*/ 1877974 w 2741293"/>
                  <a:gd name="connsiteY2755" fmla="*/ 247023 h 1194780"/>
                  <a:gd name="connsiteX2756" fmla="*/ 1871885 w 2741293"/>
                  <a:gd name="connsiteY2756" fmla="*/ 247023 h 1194780"/>
                  <a:gd name="connsiteX2757" fmla="*/ 1865690 w 2741293"/>
                  <a:gd name="connsiteY2757" fmla="*/ 247023 h 1194780"/>
                  <a:gd name="connsiteX2758" fmla="*/ 1862699 w 2741293"/>
                  <a:gd name="connsiteY2758" fmla="*/ 247023 h 1194780"/>
                  <a:gd name="connsiteX2759" fmla="*/ 1862699 w 2741293"/>
                  <a:gd name="connsiteY2759" fmla="*/ 239449 h 1194780"/>
                  <a:gd name="connsiteX2760" fmla="*/ 1853512 w 2741293"/>
                  <a:gd name="connsiteY2760" fmla="*/ 247023 h 1194780"/>
                  <a:gd name="connsiteX2761" fmla="*/ 1859601 w 2741293"/>
                  <a:gd name="connsiteY2761" fmla="*/ 247023 h 1194780"/>
                  <a:gd name="connsiteX2762" fmla="*/ 1862699 w 2741293"/>
                  <a:gd name="connsiteY2762" fmla="*/ 247023 h 1194780"/>
                  <a:gd name="connsiteX2763" fmla="*/ 1862699 w 2741293"/>
                  <a:gd name="connsiteY2763" fmla="*/ 252131 h 1194780"/>
                  <a:gd name="connsiteX2764" fmla="*/ 1847423 w 2741293"/>
                  <a:gd name="connsiteY2764" fmla="*/ 252131 h 1194780"/>
                  <a:gd name="connsiteX2765" fmla="*/ 1844326 w 2741293"/>
                  <a:gd name="connsiteY2765" fmla="*/ 252131 h 1194780"/>
                  <a:gd name="connsiteX2766" fmla="*/ 1844326 w 2741293"/>
                  <a:gd name="connsiteY2766" fmla="*/ 244469 h 1194780"/>
                  <a:gd name="connsiteX2767" fmla="*/ 1853512 w 2741293"/>
                  <a:gd name="connsiteY2767" fmla="*/ 236895 h 1194780"/>
                  <a:gd name="connsiteX2768" fmla="*/ 1847423 w 2741293"/>
                  <a:gd name="connsiteY2768" fmla="*/ 236895 h 1194780"/>
                  <a:gd name="connsiteX2769" fmla="*/ 1844326 w 2741293"/>
                  <a:gd name="connsiteY2769" fmla="*/ 236895 h 1194780"/>
                  <a:gd name="connsiteX2770" fmla="*/ 1844326 w 2741293"/>
                  <a:gd name="connsiteY2770" fmla="*/ 231876 h 1194780"/>
                  <a:gd name="connsiteX2771" fmla="*/ 1859601 w 2741293"/>
                  <a:gd name="connsiteY2771" fmla="*/ 231876 h 1194780"/>
                  <a:gd name="connsiteX2772" fmla="*/ 1865690 w 2741293"/>
                  <a:gd name="connsiteY2772" fmla="*/ 231876 h 1194780"/>
                  <a:gd name="connsiteX2773" fmla="*/ 1871885 w 2741293"/>
                  <a:gd name="connsiteY2773" fmla="*/ 231876 h 1194780"/>
                  <a:gd name="connsiteX2774" fmla="*/ 1877974 w 2741293"/>
                  <a:gd name="connsiteY2774" fmla="*/ 231876 h 1194780"/>
                  <a:gd name="connsiteX2775" fmla="*/ 1880965 w 2741293"/>
                  <a:gd name="connsiteY2775" fmla="*/ 231876 h 1194780"/>
                  <a:gd name="connsiteX2776" fmla="*/ 1880965 w 2741293"/>
                  <a:gd name="connsiteY2776" fmla="*/ 239449 h 1194780"/>
                  <a:gd name="connsiteX2777" fmla="*/ 1890258 w 2741293"/>
                  <a:gd name="connsiteY2777" fmla="*/ 231876 h 1194780"/>
                  <a:gd name="connsiteX2778" fmla="*/ 1884063 w 2741293"/>
                  <a:gd name="connsiteY2778" fmla="*/ 231876 h 1194780"/>
                  <a:gd name="connsiteX2779" fmla="*/ 1880965 w 2741293"/>
                  <a:gd name="connsiteY2779" fmla="*/ 231876 h 1194780"/>
                  <a:gd name="connsiteX2780" fmla="*/ 1880965 w 2741293"/>
                  <a:gd name="connsiteY2780" fmla="*/ 226768 h 1194780"/>
                  <a:gd name="connsiteX2781" fmla="*/ 1896347 w 2741293"/>
                  <a:gd name="connsiteY2781" fmla="*/ 226768 h 1194780"/>
                  <a:gd name="connsiteX2782" fmla="*/ 1899338 w 2741293"/>
                  <a:gd name="connsiteY2782" fmla="*/ 226768 h 1194780"/>
                  <a:gd name="connsiteX2783" fmla="*/ 1899338 w 2741293"/>
                  <a:gd name="connsiteY2783" fmla="*/ 234430 h 1194780"/>
                  <a:gd name="connsiteX2784" fmla="*/ 1908631 w 2741293"/>
                  <a:gd name="connsiteY2784" fmla="*/ 226768 h 1194780"/>
                  <a:gd name="connsiteX2785" fmla="*/ 1902436 w 2741293"/>
                  <a:gd name="connsiteY2785" fmla="*/ 226768 h 1194780"/>
                  <a:gd name="connsiteX2786" fmla="*/ 1899338 w 2741293"/>
                  <a:gd name="connsiteY2786" fmla="*/ 226768 h 1194780"/>
                  <a:gd name="connsiteX2787" fmla="*/ 1899338 w 2741293"/>
                  <a:gd name="connsiteY2787" fmla="*/ 221748 h 1194780"/>
                  <a:gd name="connsiteX2788" fmla="*/ 1914720 w 2741293"/>
                  <a:gd name="connsiteY2788" fmla="*/ 221748 h 1194780"/>
                  <a:gd name="connsiteX2789" fmla="*/ 1920809 w 2741293"/>
                  <a:gd name="connsiteY2789" fmla="*/ 221748 h 1194780"/>
                  <a:gd name="connsiteX2790" fmla="*/ 1927004 w 2741293"/>
                  <a:gd name="connsiteY2790" fmla="*/ 221748 h 1194780"/>
                  <a:gd name="connsiteX2791" fmla="*/ 1933093 w 2741293"/>
                  <a:gd name="connsiteY2791" fmla="*/ 221748 h 1194780"/>
                  <a:gd name="connsiteX2792" fmla="*/ 1936084 w 2741293"/>
                  <a:gd name="connsiteY2792" fmla="*/ 221748 h 1194780"/>
                  <a:gd name="connsiteX2793" fmla="*/ 1936084 w 2741293"/>
                  <a:gd name="connsiteY2793" fmla="*/ 229410 h 1194780"/>
                  <a:gd name="connsiteX2794" fmla="*/ 1942280 w 2741293"/>
                  <a:gd name="connsiteY2794" fmla="*/ 224243 h 1194780"/>
                  <a:gd name="connsiteX2795" fmla="*/ 1942280 w 2741293"/>
                  <a:gd name="connsiteY2795" fmla="*/ 224390 h 1194780"/>
                  <a:gd name="connsiteX2796" fmla="*/ 1948368 w 2741293"/>
                  <a:gd name="connsiteY2796" fmla="*/ 219312 h 1194780"/>
                  <a:gd name="connsiteX2797" fmla="*/ 1948368 w 2741293"/>
                  <a:gd name="connsiteY2797" fmla="*/ 219370 h 1194780"/>
                  <a:gd name="connsiteX2798" fmla="*/ 1957555 w 2741293"/>
                  <a:gd name="connsiteY2798" fmla="*/ 211709 h 1194780"/>
                  <a:gd name="connsiteX2799" fmla="*/ 1948368 w 2741293"/>
                  <a:gd name="connsiteY2799" fmla="*/ 211709 h 1194780"/>
                  <a:gd name="connsiteX2800" fmla="*/ 1948368 w 2741293"/>
                  <a:gd name="connsiteY2800" fmla="*/ 206601 h 1194780"/>
                  <a:gd name="connsiteX2801" fmla="*/ 1963644 w 2741293"/>
                  <a:gd name="connsiteY2801" fmla="*/ 206601 h 1194780"/>
                  <a:gd name="connsiteX2802" fmla="*/ 1969839 w 2741293"/>
                  <a:gd name="connsiteY2802" fmla="*/ 206601 h 1194780"/>
                  <a:gd name="connsiteX2803" fmla="*/ 1975928 w 2741293"/>
                  <a:gd name="connsiteY2803" fmla="*/ 206601 h 1194780"/>
                  <a:gd name="connsiteX2804" fmla="*/ 1978919 w 2741293"/>
                  <a:gd name="connsiteY2804" fmla="*/ 206601 h 1194780"/>
                  <a:gd name="connsiteX2805" fmla="*/ 1978919 w 2741293"/>
                  <a:gd name="connsiteY2805" fmla="*/ 214263 h 1194780"/>
                  <a:gd name="connsiteX2806" fmla="*/ 1988212 w 2741293"/>
                  <a:gd name="connsiteY2806" fmla="*/ 206601 h 1194780"/>
                  <a:gd name="connsiteX2807" fmla="*/ 1982017 w 2741293"/>
                  <a:gd name="connsiteY2807" fmla="*/ 206601 h 1194780"/>
                  <a:gd name="connsiteX2808" fmla="*/ 1978919 w 2741293"/>
                  <a:gd name="connsiteY2808" fmla="*/ 206601 h 1194780"/>
                  <a:gd name="connsiteX2809" fmla="*/ 1978919 w 2741293"/>
                  <a:gd name="connsiteY2809" fmla="*/ 201581 h 1194780"/>
                  <a:gd name="connsiteX2810" fmla="*/ 1994301 w 2741293"/>
                  <a:gd name="connsiteY2810" fmla="*/ 201581 h 1194780"/>
                  <a:gd name="connsiteX2811" fmla="*/ 1997292 w 2741293"/>
                  <a:gd name="connsiteY2811" fmla="*/ 201581 h 1194780"/>
                  <a:gd name="connsiteX2812" fmla="*/ 1997292 w 2741293"/>
                  <a:gd name="connsiteY2812" fmla="*/ 209243 h 1194780"/>
                  <a:gd name="connsiteX2813" fmla="*/ 2003487 w 2741293"/>
                  <a:gd name="connsiteY2813" fmla="*/ 204135 h 1194780"/>
                  <a:gd name="connsiteX2814" fmla="*/ 2003487 w 2741293"/>
                  <a:gd name="connsiteY2814" fmla="*/ 204223 h 1194780"/>
                  <a:gd name="connsiteX2815" fmla="*/ 2012674 w 2741293"/>
                  <a:gd name="connsiteY2815" fmla="*/ 196561 h 1194780"/>
                  <a:gd name="connsiteX2816" fmla="*/ 2003487 w 2741293"/>
                  <a:gd name="connsiteY2816" fmla="*/ 196561 h 1194780"/>
                  <a:gd name="connsiteX2817" fmla="*/ 2003487 w 2741293"/>
                  <a:gd name="connsiteY2817" fmla="*/ 191542 h 1194780"/>
                  <a:gd name="connsiteX2818" fmla="*/ 2015665 w 2741293"/>
                  <a:gd name="connsiteY2818" fmla="*/ 191542 h 1194780"/>
                  <a:gd name="connsiteX2819" fmla="*/ 2015665 w 2741293"/>
                  <a:gd name="connsiteY2819" fmla="*/ 194096 h 1194780"/>
                  <a:gd name="connsiteX2820" fmla="*/ 2015665 w 2741293"/>
                  <a:gd name="connsiteY2820" fmla="*/ 199115 h 1194780"/>
                  <a:gd name="connsiteX2821" fmla="*/ 2024851 w 2741293"/>
                  <a:gd name="connsiteY2821" fmla="*/ 191542 h 1194780"/>
                  <a:gd name="connsiteX2822" fmla="*/ 2018762 w 2741293"/>
                  <a:gd name="connsiteY2822" fmla="*/ 191542 h 1194780"/>
                  <a:gd name="connsiteX2823" fmla="*/ 2015665 w 2741293"/>
                  <a:gd name="connsiteY2823" fmla="*/ 191542 h 1194780"/>
                  <a:gd name="connsiteX2824" fmla="*/ 2015665 w 2741293"/>
                  <a:gd name="connsiteY2824" fmla="*/ 181414 h 1194780"/>
                  <a:gd name="connsiteX2825" fmla="*/ 2021860 w 2741293"/>
                  <a:gd name="connsiteY2825" fmla="*/ 181414 h 1194780"/>
                  <a:gd name="connsiteX2826" fmla="*/ 2021860 w 2741293"/>
                  <a:gd name="connsiteY2826" fmla="*/ 189076 h 1194780"/>
                  <a:gd name="connsiteX2827" fmla="*/ 2031047 w 2741293"/>
                  <a:gd name="connsiteY2827" fmla="*/ 181414 h 1194780"/>
                  <a:gd name="connsiteX2828" fmla="*/ 2021860 w 2741293"/>
                  <a:gd name="connsiteY2828" fmla="*/ 181414 h 1194780"/>
                  <a:gd name="connsiteX2829" fmla="*/ 2021860 w 2741293"/>
                  <a:gd name="connsiteY2829" fmla="*/ 176395 h 1194780"/>
                  <a:gd name="connsiteX2830" fmla="*/ 2034038 w 2741293"/>
                  <a:gd name="connsiteY2830" fmla="*/ 176395 h 1194780"/>
                  <a:gd name="connsiteX2831" fmla="*/ 2034038 w 2741293"/>
                  <a:gd name="connsiteY2831" fmla="*/ 183968 h 1194780"/>
                  <a:gd name="connsiteX2832" fmla="*/ 2043331 w 2741293"/>
                  <a:gd name="connsiteY2832" fmla="*/ 176395 h 1194780"/>
                  <a:gd name="connsiteX2833" fmla="*/ 2037135 w 2741293"/>
                  <a:gd name="connsiteY2833" fmla="*/ 176395 h 1194780"/>
                  <a:gd name="connsiteX2834" fmla="*/ 2034038 w 2741293"/>
                  <a:gd name="connsiteY2834" fmla="*/ 176395 h 1194780"/>
                  <a:gd name="connsiteX2835" fmla="*/ 2034038 w 2741293"/>
                  <a:gd name="connsiteY2835" fmla="*/ 171375 h 1194780"/>
                  <a:gd name="connsiteX2836" fmla="*/ 2049420 w 2741293"/>
                  <a:gd name="connsiteY2836" fmla="*/ 171375 h 1194780"/>
                  <a:gd name="connsiteX2837" fmla="*/ 2052411 w 2741293"/>
                  <a:gd name="connsiteY2837" fmla="*/ 171375 h 1194780"/>
                  <a:gd name="connsiteX2838" fmla="*/ 2052411 w 2741293"/>
                  <a:gd name="connsiteY2838" fmla="*/ 178948 h 1194780"/>
                  <a:gd name="connsiteX2839" fmla="*/ 2061704 w 2741293"/>
                  <a:gd name="connsiteY2839" fmla="*/ 171375 h 1194780"/>
                  <a:gd name="connsiteX2840" fmla="*/ 2055509 w 2741293"/>
                  <a:gd name="connsiteY2840" fmla="*/ 171375 h 1194780"/>
                  <a:gd name="connsiteX2841" fmla="*/ 2052411 w 2741293"/>
                  <a:gd name="connsiteY2841" fmla="*/ 171375 h 1194780"/>
                  <a:gd name="connsiteX2842" fmla="*/ 2052411 w 2741293"/>
                  <a:gd name="connsiteY2842" fmla="*/ 166267 h 1194780"/>
                  <a:gd name="connsiteX2843" fmla="*/ 2067793 w 2741293"/>
                  <a:gd name="connsiteY2843" fmla="*/ 166267 h 1194780"/>
                  <a:gd name="connsiteX2844" fmla="*/ 2070784 w 2741293"/>
                  <a:gd name="connsiteY2844" fmla="*/ 166267 h 1194780"/>
                  <a:gd name="connsiteX2845" fmla="*/ 2070784 w 2741293"/>
                  <a:gd name="connsiteY2845" fmla="*/ 173929 h 1194780"/>
                  <a:gd name="connsiteX2846" fmla="*/ 2080077 w 2741293"/>
                  <a:gd name="connsiteY2846" fmla="*/ 166267 h 1194780"/>
                  <a:gd name="connsiteX2847" fmla="*/ 2073988 w 2741293"/>
                  <a:gd name="connsiteY2847" fmla="*/ 166267 h 1194780"/>
                  <a:gd name="connsiteX2848" fmla="*/ 2070784 w 2741293"/>
                  <a:gd name="connsiteY2848" fmla="*/ 166267 h 1194780"/>
                  <a:gd name="connsiteX2849" fmla="*/ 2070784 w 2741293"/>
                  <a:gd name="connsiteY2849" fmla="*/ 161247 h 1194780"/>
                  <a:gd name="connsiteX2850" fmla="*/ 2083068 w 2741293"/>
                  <a:gd name="connsiteY2850" fmla="*/ 161247 h 1194780"/>
                  <a:gd name="connsiteX2851" fmla="*/ 2083068 w 2741293"/>
                  <a:gd name="connsiteY2851" fmla="*/ 168909 h 1194780"/>
                  <a:gd name="connsiteX2852" fmla="*/ 2092255 w 2741293"/>
                  <a:gd name="connsiteY2852" fmla="*/ 161247 h 1194780"/>
                  <a:gd name="connsiteX2853" fmla="*/ 2086166 w 2741293"/>
                  <a:gd name="connsiteY2853" fmla="*/ 161247 h 1194780"/>
                  <a:gd name="connsiteX2854" fmla="*/ 2083068 w 2741293"/>
                  <a:gd name="connsiteY2854" fmla="*/ 161247 h 1194780"/>
                  <a:gd name="connsiteX2855" fmla="*/ 2083068 w 2741293"/>
                  <a:gd name="connsiteY2855" fmla="*/ 156228 h 1194780"/>
                  <a:gd name="connsiteX2856" fmla="*/ 2098450 w 2741293"/>
                  <a:gd name="connsiteY2856" fmla="*/ 156228 h 1194780"/>
                  <a:gd name="connsiteX2857" fmla="*/ 2101441 w 2741293"/>
                  <a:gd name="connsiteY2857" fmla="*/ 156228 h 1194780"/>
                  <a:gd name="connsiteX2858" fmla="*/ 2101441 w 2741293"/>
                  <a:gd name="connsiteY2858" fmla="*/ 163889 h 1194780"/>
                  <a:gd name="connsiteX2859" fmla="*/ 2110735 w 2741293"/>
                  <a:gd name="connsiteY2859" fmla="*/ 156228 h 1194780"/>
                  <a:gd name="connsiteX2860" fmla="*/ 2104539 w 2741293"/>
                  <a:gd name="connsiteY2860" fmla="*/ 156228 h 1194780"/>
                  <a:gd name="connsiteX2861" fmla="*/ 2101441 w 2741293"/>
                  <a:gd name="connsiteY2861" fmla="*/ 156228 h 1194780"/>
                  <a:gd name="connsiteX2862" fmla="*/ 2101441 w 2741293"/>
                  <a:gd name="connsiteY2862" fmla="*/ 151120 h 1194780"/>
                  <a:gd name="connsiteX2863" fmla="*/ 2116823 w 2741293"/>
                  <a:gd name="connsiteY2863" fmla="*/ 151120 h 1194780"/>
                  <a:gd name="connsiteX2864" fmla="*/ 2119707 w 2741293"/>
                  <a:gd name="connsiteY2864" fmla="*/ 151120 h 1194780"/>
                  <a:gd name="connsiteX2865" fmla="*/ 2119707 w 2741293"/>
                  <a:gd name="connsiteY2865" fmla="*/ 158870 h 1194780"/>
                  <a:gd name="connsiteX2866" fmla="*/ 2125917 w 2741293"/>
                  <a:gd name="connsiteY2866" fmla="*/ 153751 h 1194780"/>
                  <a:gd name="connsiteX2867" fmla="*/ 2135196 w 2741293"/>
                  <a:gd name="connsiteY2867" fmla="*/ 146188 h 1194780"/>
                  <a:gd name="connsiteX2868" fmla="*/ 2125903 w 2741293"/>
                  <a:gd name="connsiteY2868" fmla="*/ 146188 h 1194780"/>
                  <a:gd name="connsiteX2869" fmla="*/ 2125903 w 2741293"/>
                  <a:gd name="connsiteY2869" fmla="*/ 141168 h 1194780"/>
                  <a:gd name="connsiteX2870" fmla="*/ 2141285 w 2741293"/>
                  <a:gd name="connsiteY2870" fmla="*/ 141168 h 1194780"/>
                  <a:gd name="connsiteX2871" fmla="*/ 2147481 w 2741293"/>
                  <a:gd name="connsiteY2871" fmla="*/ 141168 h 1194780"/>
                  <a:gd name="connsiteX2872" fmla="*/ 2150365 w 2741293"/>
                  <a:gd name="connsiteY2872" fmla="*/ 141168 h 1194780"/>
                  <a:gd name="connsiteX2873" fmla="*/ 2150365 w 2741293"/>
                  <a:gd name="connsiteY2873" fmla="*/ 148742 h 1194780"/>
                  <a:gd name="connsiteX2874" fmla="*/ 2159658 w 2741293"/>
                  <a:gd name="connsiteY2874" fmla="*/ 141168 h 1194780"/>
                  <a:gd name="connsiteX2875" fmla="*/ 2153569 w 2741293"/>
                  <a:gd name="connsiteY2875" fmla="*/ 141168 h 1194780"/>
                  <a:gd name="connsiteX2876" fmla="*/ 2150365 w 2741293"/>
                  <a:gd name="connsiteY2876" fmla="*/ 141168 h 1194780"/>
                  <a:gd name="connsiteX2877" fmla="*/ 2150365 w 2741293"/>
                  <a:gd name="connsiteY2877" fmla="*/ 136061 h 1194780"/>
                  <a:gd name="connsiteX2878" fmla="*/ 2165854 w 2741293"/>
                  <a:gd name="connsiteY2878" fmla="*/ 136061 h 1194780"/>
                  <a:gd name="connsiteX2879" fmla="*/ 2168738 w 2741293"/>
                  <a:gd name="connsiteY2879" fmla="*/ 136061 h 1194780"/>
                  <a:gd name="connsiteX2880" fmla="*/ 2168738 w 2741293"/>
                  <a:gd name="connsiteY2880" fmla="*/ 138615 h 1194780"/>
                  <a:gd name="connsiteX2881" fmla="*/ 2168738 w 2741293"/>
                  <a:gd name="connsiteY2881" fmla="*/ 143722 h 1194780"/>
                  <a:gd name="connsiteX2882" fmla="*/ 2178031 w 2741293"/>
                  <a:gd name="connsiteY2882" fmla="*/ 136061 h 1194780"/>
                  <a:gd name="connsiteX2883" fmla="*/ 2171943 w 2741293"/>
                  <a:gd name="connsiteY2883" fmla="*/ 136061 h 1194780"/>
                  <a:gd name="connsiteX2884" fmla="*/ 2168738 w 2741293"/>
                  <a:gd name="connsiteY2884" fmla="*/ 136061 h 1194780"/>
                  <a:gd name="connsiteX2885" fmla="*/ 2168738 w 2741293"/>
                  <a:gd name="connsiteY2885" fmla="*/ 126021 h 1194780"/>
                  <a:gd name="connsiteX2886" fmla="*/ 2181022 w 2741293"/>
                  <a:gd name="connsiteY2886" fmla="*/ 126021 h 1194780"/>
                  <a:gd name="connsiteX2887" fmla="*/ 2181022 w 2741293"/>
                  <a:gd name="connsiteY2887" fmla="*/ 128575 h 1194780"/>
                  <a:gd name="connsiteX2888" fmla="*/ 2181022 w 2741293"/>
                  <a:gd name="connsiteY2888" fmla="*/ 133595 h 1194780"/>
                  <a:gd name="connsiteX2889" fmla="*/ 2190316 w 2741293"/>
                  <a:gd name="connsiteY2889" fmla="*/ 126021 h 1194780"/>
                  <a:gd name="connsiteX2890" fmla="*/ 2184120 w 2741293"/>
                  <a:gd name="connsiteY2890" fmla="*/ 126021 h 1194780"/>
                  <a:gd name="connsiteX2891" fmla="*/ 2181022 w 2741293"/>
                  <a:gd name="connsiteY2891" fmla="*/ 126021 h 1194780"/>
                  <a:gd name="connsiteX2892" fmla="*/ 2181022 w 2741293"/>
                  <a:gd name="connsiteY2892" fmla="*/ 115894 h 1194780"/>
                  <a:gd name="connsiteX2893" fmla="*/ 2196404 w 2741293"/>
                  <a:gd name="connsiteY2893" fmla="*/ 115894 h 1194780"/>
                  <a:gd name="connsiteX2894" fmla="*/ 2202493 w 2741293"/>
                  <a:gd name="connsiteY2894" fmla="*/ 115894 h 1194780"/>
                  <a:gd name="connsiteX2895" fmla="*/ 2208688 w 2741293"/>
                  <a:gd name="connsiteY2895" fmla="*/ 115894 h 1194780"/>
                  <a:gd name="connsiteX2896" fmla="*/ 2214777 w 2741293"/>
                  <a:gd name="connsiteY2896" fmla="*/ 115894 h 1194780"/>
                  <a:gd name="connsiteX2897" fmla="*/ 2220866 w 2741293"/>
                  <a:gd name="connsiteY2897" fmla="*/ 115894 h 1194780"/>
                  <a:gd name="connsiteX2898" fmla="*/ 2223964 w 2741293"/>
                  <a:gd name="connsiteY2898" fmla="*/ 115894 h 1194780"/>
                  <a:gd name="connsiteX2899" fmla="*/ 2223964 w 2741293"/>
                  <a:gd name="connsiteY2899" fmla="*/ 123467 h 1194780"/>
                  <a:gd name="connsiteX2900" fmla="*/ 2233150 w 2741293"/>
                  <a:gd name="connsiteY2900" fmla="*/ 115894 h 1194780"/>
                  <a:gd name="connsiteX2901" fmla="*/ 2227061 w 2741293"/>
                  <a:gd name="connsiteY2901" fmla="*/ 115894 h 1194780"/>
                  <a:gd name="connsiteX2902" fmla="*/ 2223964 w 2741293"/>
                  <a:gd name="connsiteY2902" fmla="*/ 115894 h 1194780"/>
                  <a:gd name="connsiteX2903" fmla="*/ 2223964 w 2741293"/>
                  <a:gd name="connsiteY2903" fmla="*/ 110874 h 1194780"/>
                  <a:gd name="connsiteX2904" fmla="*/ 2239239 w 2741293"/>
                  <a:gd name="connsiteY2904" fmla="*/ 110874 h 1194780"/>
                  <a:gd name="connsiteX2905" fmla="*/ 2242230 w 2741293"/>
                  <a:gd name="connsiteY2905" fmla="*/ 110874 h 1194780"/>
                  <a:gd name="connsiteX2906" fmla="*/ 2242230 w 2741293"/>
                  <a:gd name="connsiteY2906" fmla="*/ 118448 h 1194780"/>
                  <a:gd name="connsiteX2907" fmla="*/ 2251523 w 2741293"/>
                  <a:gd name="connsiteY2907" fmla="*/ 110874 h 1194780"/>
                  <a:gd name="connsiteX2908" fmla="*/ 2245434 w 2741293"/>
                  <a:gd name="connsiteY2908" fmla="*/ 110874 h 1194780"/>
                  <a:gd name="connsiteX2909" fmla="*/ 2242230 w 2741293"/>
                  <a:gd name="connsiteY2909" fmla="*/ 110874 h 1194780"/>
                  <a:gd name="connsiteX2910" fmla="*/ 2260710 w 2741293"/>
                  <a:gd name="connsiteY2910" fmla="*/ 100747 h 1194780"/>
                  <a:gd name="connsiteX2911" fmla="*/ 2266798 w 2741293"/>
                  <a:gd name="connsiteY2911" fmla="*/ 100747 h 1194780"/>
                  <a:gd name="connsiteX2912" fmla="*/ 2266798 w 2741293"/>
                  <a:gd name="connsiteY2912" fmla="*/ 105854 h 1194780"/>
                  <a:gd name="connsiteX2913" fmla="*/ 2263701 w 2741293"/>
                  <a:gd name="connsiteY2913" fmla="*/ 105854 h 1194780"/>
                  <a:gd name="connsiteX2914" fmla="*/ 2260710 w 2741293"/>
                  <a:gd name="connsiteY2914" fmla="*/ 105854 h 1194780"/>
                  <a:gd name="connsiteX2915" fmla="*/ 2266798 w 2741293"/>
                  <a:gd name="connsiteY2915" fmla="*/ 95727 h 1194780"/>
                  <a:gd name="connsiteX2916" fmla="*/ 2282074 w 2741293"/>
                  <a:gd name="connsiteY2916" fmla="*/ 95727 h 1194780"/>
                  <a:gd name="connsiteX2917" fmla="*/ 2285171 w 2741293"/>
                  <a:gd name="connsiteY2917" fmla="*/ 95727 h 1194780"/>
                  <a:gd name="connsiteX2918" fmla="*/ 2285171 w 2741293"/>
                  <a:gd name="connsiteY2918" fmla="*/ 103389 h 1194780"/>
                  <a:gd name="connsiteX2919" fmla="*/ 2279083 w 2741293"/>
                  <a:gd name="connsiteY2919" fmla="*/ 108408 h 1194780"/>
                  <a:gd name="connsiteX2920" fmla="*/ 2279083 w 2741293"/>
                  <a:gd name="connsiteY2920" fmla="*/ 108408 h 1194780"/>
                  <a:gd name="connsiteX2921" fmla="*/ 2279083 w 2741293"/>
                  <a:gd name="connsiteY2921" fmla="*/ 108409 h 1194780"/>
                  <a:gd name="connsiteX2922" fmla="*/ 2275985 w 2741293"/>
                  <a:gd name="connsiteY2922" fmla="*/ 110962 h 1194780"/>
                  <a:gd name="connsiteX2923" fmla="*/ 2276021 w 2741293"/>
                  <a:gd name="connsiteY2923" fmla="*/ 110962 h 1194780"/>
                  <a:gd name="connsiteX2924" fmla="*/ 2269896 w 2741293"/>
                  <a:gd name="connsiteY2924" fmla="*/ 116070 h 1194780"/>
                  <a:gd name="connsiteX2925" fmla="*/ 2279083 w 2741293"/>
                  <a:gd name="connsiteY2925" fmla="*/ 116070 h 1194780"/>
                  <a:gd name="connsiteX2926" fmla="*/ 2279083 w 2741293"/>
                  <a:gd name="connsiteY2926" fmla="*/ 121090 h 1194780"/>
                  <a:gd name="connsiteX2927" fmla="*/ 2263701 w 2741293"/>
                  <a:gd name="connsiteY2927" fmla="*/ 121090 h 1194780"/>
                  <a:gd name="connsiteX2928" fmla="*/ 2260710 w 2741293"/>
                  <a:gd name="connsiteY2928" fmla="*/ 121090 h 1194780"/>
                  <a:gd name="connsiteX2929" fmla="*/ 2260710 w 2741293"/>
                  <a:gd name="connsiteY2929" fmla="*/ 113428 h 1194780"/>
                  <a:gd name="connsiteX2930" fmla="*/ 2269896 w 2741293"/>
                  <a:gd name="connsiteY2930" fmla="*/ 105854 h 1194780"/>
                  <a:gd name="connsiteX2931" fmla="*/ 2269861 w 2741293"/>
                  <a:gd name="connsiteY2931" fmla="*/ 105854 h 1194780"/>
                  <a:gd name="connsiteX2932" fmla="*/ 2275985 w 2741293"/>
                  <a:gd name="connsiteY2932" fmla="*/ 100747 h 1194780"/>
                  <a:gd name="connsiteX2933" fmla="*/ 2266798 w 2741293"/>
                  <a:gd name="connsiteY2933" fmla="*/ 100747 h 1194780"/>
                  <a:gd name="connsiteX2934" fmla="*/ 2615779 w 2741293"/>
                  <a:gd name="connsiteY2934" fmla="*/ 0 h 1194780"/>
                  <a:gd name="connsiteX2935" fmla="*/ 2631161 w 2741293"/>
                  <a:gd name="connsiteY2935" fmla="*/ 0 h 1194780"/>
                  <a:gd name="connsiteX2936" fmla="*/ 2637250 w 2741293"/>
                  <a:gd name="connsiteY2936" fmla="*/ 0 h 1194780"/>
                  <a:gd name="connsiteX2937" fmla="*/ 2643446 w 2741293"/>
                  <a:gd name="connsiteY2937" fmla="*/ 0 h 1194780"/>
                  <a:gd name="connsiteX2938" fmla="*/ 2649534 w 2741293"/>
                  <a:gd name="connsiteY2938" fmla="*/ 0 h 1194780"/>
                  <a:gd name="connsiteX2939" fmla="*/ 2655623 w 2741293"/>
                  <a:gd name="connsiteY2939" fmla="*/ 0 h 1194780"/>
                  <a:gd name="connsiteX2940" fmla="*/ 2661712 w 2741293"/>
                  <a:gd name="connsiteY2940" fmla="*/ 0 h 1194780"/>
                  <a:gd name="connsiteX2941" fmla="*/ 2667907 w 2741293"/>
                  <a:gd name="connsiteY2941" fmla="*/ 0 h 1194780"/>
                  <a:gd name="connsiteX2942" fmla="*/ 2673996 w 2741293"/>
                  <a:gd name="connsiteY2942" fmla="*/ 0 h 1194780"/>
                  <a:gd name="connsiteX2943" fmla="*/ 2680085 w 2741293"/>
                  <a:gd name="connsiteY2943" fmla="*/ 0 h 1194780"/>
                  <a:gd name="connsiteX2944" fmla="*/ 2686280 w 2741293"/>
                  <a:gd name="connsiteY2944" fmla="*/ 0 h 1194780"/>
                  <a:gd name="connsiteX2945" fmla="*/ 2692369 w 2741293"/>
                  <a:gd name="connsiteY2945" fmla="*/ 0 h 1194780"/>
                  <a:gd name="connsiteX2946" fmla="*/ 2698458 w 2741293"/>
                  <a:gd name="connsiteY2946" fmla="*/ 0 h 1194780"/>
                  <a:gd name="connsiteX2947" fmla="*/ 2704654 w 2741293"/>
                  <a:gd name="connsiteY2947" fmla="*/ 0 h 1194780"/>
                  <a:gd name="connsiteX2948" fmla="*/ 2710742 w 2741293"/>
                  <a:gd name="connsiteY2948" fmla="*/ 0 h 1194780"/>
                  <a:gd name="connsiteX2949" fmla="*/ 2716831 w 2741293"/>
                  <a:gd name="connsiteY2949" fmla="*/ 0 h 1194780"/>
                  <a:gd name="connsiteX2950" fmla="*/ 2723027 w 2741293"/>
                  <a:gd name="connsiteY2950" fmla="*/ 0 h 1194780"/>
                  <a:gd name="connsiteX2951" fmla="*/ 2729115 w 2741293"/>
                  <a:gd name="connsiteY2951" fmla="*/ 0 h 1194780"/>
                  <a:gd name="connsiteX2952" fmla="*/ 2735204 w 2741293"/>
                  <a:gd name="connsiteY2952" fmla="*/ 0 h 1194780"/>
                  <a:gd name="connsiteX2953" fmla="*/ 2741293 w 2741293"/>
                  <a:gd name="connsiteY2953" fmla="*/ 0 h 1194780"/>
                  <a:gd name="connsiteX2954" fmla="*/ 2741293 w 2741293"/>
                  <a:gd name="connsiteY2954" fmla="*/ 15235 h 1194780"/>
                  <a:gd name="connsiteX2955" fmla="*/ 2735204 w 2741293"/>
                  <a:gd name="connsiteY2955" fmla="*/ 15235 h 1194780"/>
                  <a:gd name="connsiteX2956" fmla="*/ 2729115 w 2741293"/>
                  <a:gd name="connsiteY2956" fmla="*/ 15235 h 1194780"/>
                  <a:gd name="connsiteX2957" fmla="*/ 2723027 w 2741293"/>
                  <a:gd name="connsiteY2957" fmla="*/ 15235 h 1194780"/>
                  <a:gd name="connsiteX2958" fmla="*/ 2716831 w 2741293"/>
                  <a:gd name="connsiteY2958" fmla="*/ 15235 h 1194780"/>
                  <a:gd name="connsiteX2959" fmla="*/ 2710742 w 2741293"/>
                  <a:gd name="connsiteY2959" fmla="*/ 15235 h 1194780"/>
                  <a:gd name="connsiteX2960" fmla="*/ 2704654 w 2741293"/>
                  <a:gd name="connsiteY2960" fmla="*/ 15235 h 1194780"/>
                  <a:gd name="connsiteX2961" fmla="*/ 2698458 w 2741293"/>
                  <a:gd name="connsiteY2961" fmla="*/ 15235 h 1194780"/>
                  <a:gd name="connsiteX2962" fmla="*/ 2692369 w 2741293"/>
                  <a:gd name="connsiteY2962" fmla="*/ 15235 h 1194780"/>
                  <a:gd name="connsiteX2963" fmla="*/ 2686280 w 2741293"/>
                  <a:gd name="connsiteY2963" fmla="*/ 15235 h 1194780"/>
                  <a:gd name="connsiteX2964" fmla="*/ 2680085 w 2741293"/>
                  <a:gd name="connsiteY2964" fmla="*/ 15235 h 1194780"/>
                  <a:gd name="connsiteX2965" fmla="*/ 2673996 w 2741293"/>
                  <a:gd name="connsiteY2965" fmla="*/ 15235 h 1194780"/>
                  <a:gd name="connsiteX2966" fmla="*/ 2667907 w 2741293"/>
                  <a:gd name="connsiteY2966" fmla="*/ 15235 h 1194780"/>
                  <a:gd name="connsiteX2967" fmla="*/ 2661712 w 2741293"/>
                  <a:gd name="connsiteY2967" fmla="*/ 15235 h 1194780"/>
                  <a:gd name="connsiteX2968" fmla="*/ 2655623 w 2741293"/>
                  <a:gd name="connsiteY2968" fmla="*/ 15235 h 1194780"/>
                  <a:gd name="connsiteX2969" fmla="*/ 2649534 w 2741293"/>
                  <a:gd name="connsiteY2969" fmla="*/ 15235 h 1194780"/>
                  <a:gd name="connsiteX2970" fmla="*/ 2643446 w 2741293"/>
                  <a:gd name="connsiteY2970" fmla="*/ 15235 h 1194780"/>
                  <a:gd name="connsiteX2971" fmla="*/ 2637250 w 2741293"/>
                  <a:gd name="connsiteY2971" fmla="*/ 15235 h 1194780"/>
                  <a:gd name="connsiteX2972" fmla="*/ 2634259 w 2741293"/>
                  <a:gd name="connsiteY2972" fmla="*/ 15235 h 1194780"/>
                  <a:gd name="connsiteX2973" fmla="*/ 2634259 w 2741293"/>
                  <a:gd name="connsiteY2973" fmla="*/ 7574 h 1194780"/>
                  <a:gd name="connsiteX2974" fmla="*/ 2625073 w 2741293"/>
                  <a:gd name="connsiteY2974" fmla="*/ 15235 h 1194780"/>
                  <a:gd name="connsiteX2975" fmla="*/ 2631161 w 2741293"/>
                  <a:gd name="connsiteY2975" fmla="*/ 15235 h 1194780"/>
                  <a:gd name="connsiteX2976" fmla="*/ 2634259 w 2741293"/>
                  <a:gd name="connsiteY2976" fmla="*/ 15235 h 1194780"/>
                  <a:gd name="connsiteX2977" fmla="*/ 2634259 w 2741293"/>
                  <a:gd name="connsiteY2977" fmla="*/ 25275 h 1194780"/>
                  <a:gd name="connsiteX2978" fmla="*/ 2618877 w 2741293"/>
                  <a:gd name="connsiteY2978" fmla="*/ 25275 h 1194780"/>
                  <a:gd name="connsiteX2979" fmla="*/ 2612788 w 2741293"/>
                  <a:gd name="connsiteY2979" fmla="*/ 25275 h 1194780"/>
                  <a:gd name="connsiteX2980" fmla="*/ 2606699 w 2741293"/>
                  <a:gd name="connsiteY2980" fmla="*/ 25275 h 1194780"/>
                  <a:gd name="connsiteX2981" fmla="*/ 2600504 w 2741293"/>
                  <a:gd name="connsiteY2981" fmla="*/ 25275 h 1194780"/>
                  <a:gd name="connsiteX2982" fmla="*/ 2594415 w 2741293"/>
                  <a:gd name="connsiteY2982" fmla="*/ 25275 h 1194780"/>
                  <a:gd name="connsiteX2983" fmla="*/ 2588326 w 2741293"/>
                  <a:gd name="connsiteY2983" fmla="*/ 25275 h 1194780"/>
                  <a:gd name="connsiteX2984" fmla="*/ 2585229 w 2741293"/>
                  <a:gd name="connsiteY2984" fmla="*/ 25275 h 1194780"/>
                  <a:gd name="connsiteX2985" fmla="*/ 2585229 w 2741293"/>
                  <a:gd name="connsiteY2985" fmla="*/ 17701 h 1194780"/>
                  <a:gd name="connsiteX2986" fmla="*/ 2576042 w 2741293"/>
                  <a:gd name="connsiteY2986" fmla="*/ 25275 h 1194780"/>
                  <a:gd name="connsiteX2987" fmla="*/ 2582131 w 2741293"/>
                  <a:gd name="connsiteY2987" fmla="*/ 25275 h 1194780"/>
                  <a:gd name="connsiteX2988" fmla="*/ 2585229 w 2741293"/>
                  <a:gd name="connsiteY2988" fmla="*/ 25275 h 1194780"/>
                  <a:gd name="connsiteX2989" fmla="*/ 2585229 w 2741293"/>
                  <a:gd name="connsiteY2989" fmla="*/ 35314 h 1194780"/>
                  <a:gd name="connsiteX2990" fmla="*/ 2569953 w 2741293"/>
                  <a:gd name="connsiteY2990" fmla="*/ 35314 h 1194780"/>
                  <a:gd name="connsiteX2991" fmla="*/ 2566856 w 2741293"/>
                  <a:gd name="connsiteY2991" fmla="*/ 35314 h 1194780"/>
                  <a:gd name="connsiteX2992" fmla="*/ 2566856 w 2741293"/>
                  <a:gd name="connsiteY2992" fmla="*/ 27741 h 1194780"/>
                  <a:gd name="connsiteX2993" fmla="*/ 2557669 w 2741293"/>
                  <a:gd name="connsiteY2993" fmla="*/ 35314 h 1194780"/>
                  <a:gd name="connsiteX2994" fmla="*/ 2563865 w 2741293"/>
                  <a:gd name="connsiteY2994" fmla="*/ 35314 h 1194780"/>
                  <a:gd name="connsiteX2995" fmla="*/ 2566856 w 2741293"/>
                  <a:gd name="connsiteY2995" fmla="*/ 35314 h 1194780"/>
                  <a:gd name="connsiteX2996" fmla="*/ 2566856 w 2741293"/>
                  <a:gd name="connsiteY2996" fmla="*/ 45442 h 1194780"/>
                  <a:gd name="connsiteX2997" fmla="*/ 2551580 w 2741293"/>
                  <a:gd name="connsiteY2997" fmla="*/ 45442 h 1194780"/>
                  <a:gd name="connsiteX2998" fmla="*/ 2548589 w 2741293"/>
                  <a:gd name="connsiteY2998" fmla="*/ 45442 h 1194780"/>
                  <a:gd name="connsiteX2999" fmla="*/ 2548589 w 2741293"/>
                  <a:gd name="connsiteY2999" fmla="*/ 37868 h 1194780"/>
                  <a:gd name="connsiteX3000" fmla="*/ 2539296 w 2741293"/>
                  <a:gd name="connsiteY3000" fmla="*/ 45442 h 1194780"/>
                  <a:gd name="connsiteX3001" fmla="*/ 2545492 w 2741293"/>
                  <a:gd name="connsiteY3001" fmla="*/ 45442 h 1194780"/>
                  <a:gd name="connsiteX3002" fmla="*/ 2548589 w 2741293"/>
                  <a:gd name="connsiteY3002" fmla="*/ 45442 h 1194780"/>
                  <a:gd name="connsiteX3003" fmla="*/ 2548589 w 2741293"/>
                  <a:gd name="connsiteY3003" fmla="*/ 55569 h 1194780"/>
                  <a:gd name="connsiteX3004" fmla="*/ 2533207 w 2741293"/>
                  <a:gd name="connsiteY3004" fmla="*/ 55569 h 1194780"/>
                  <a:gd name="connsiteX3005" fmla="*/ 2527119 w 2741293"/>
                  <a:gd name="connsiteY3005" fmla="*/ 55569 h 1194780"/>
                  <a:gd name="connsiteX3006" fmla="*/ 2524021 w 2741293"/>
                  <a:gd name="connsiteY3006" fmla="*/ 55569 h 1194780"/>
                  <a:gd name="connsiteX3007" fmla="*/ 2524021 w 2741293"/>
                  <a:gd name="connsiteY3007" fmla="*/ 47996 h 1194780"/>
                  <a:gd name="connsiteX3008" fmla="*/ 2514834 w 2741293"/>
                  <a:gd name="connsiteY3008" fmla="*/ 55569 h 1194780"/>
                  <a:gd name="connsiteX3009" fmla="*/ 2520923 w 2741293"/>
                  <a:gd name="connsiteY3009" fmla="*/ 55569 h 1194780"/>
                  <a:gd name="connsiteX3010" fmla="*/ 2524021 w 2741293"/>
                  <a:gd name="connsiteY3010" fmla="*/ 55569 h 1194780"/>
                  <a:gd name="connsiteX3011" fmla="*/ 2524021 w 2741293"/>
                  <a:gd name="connsiteY3011" fmla="*/ 60589 h 1194780"/>
                  <a:gd name="connsiteX3012" fmla="*/ 2508746 w 2741293"/>
                  <a:gd name="connsiteY3012" fmla="*/ 60589 h 1194780"/>
                  <a:gd name="connsiteX3013" fmla="*/ 2502550 w 2741293"/>
                  <a:gd name="connsiteY3013" fmla="*/ 60589 h 1194780"/>
                  <a:gd name="connsiteX3014" fmla="*/ 2496461 w 2741293"/>
                  <a:gd name="connsiteY3014" fmla="*/ 60589 h 1194780"/>
                  <a:gd name="connsiteX3015" fmla="*/ 2493470 w 2741293"/>
                  <a:gd name="connsiteY3015" fmla="*/ 60589 h 1194780"/>
                  <a:gd name="connsiteX3016" fmla="*/ 2493470 w 2741293"/>
                  <a:gd name="connsiteY3016" fmla="*/ 52927 h 1194780"/>
                  <a:gd name="connsiteX3017" fmla="*/ 2484177 w 2741293"/>
                  <a:gd name="connsiteY3017" fmla="*/ 60589 h 1194780"/>
                  <a:gd name="connsiteX3018" fmla="*/ 2490373 w 2741293"/>
                  <a:gd name="connsiteY3018" fmla="*/ 60589 h 1194780"/>
                  <a:gd name="connsiteX3019" fmla="*/ 2493470 w 2741293"/>
                  <a:gd name="connsiteY3019" fmla="*/ 60589 h 1194780"/>
                  <a:gd name="connsiteX3020" fmla="*/ 2493470 w 2741293"/>
                  <a:gd name="connsiteY3020" fmla="*/ 65609 h 1194780"/>
                  <a:gd name="connsiteX3021" fmla="*/ 2478088 w 2741293"/>
                  <a:gd name="connsiteY3021" fmla="*/ 65609 h 1194780"/>
                  <a:gd name="connsiteX3022" fmla="*/ 2471893 w 2741293"/>
                  <a:gd name="connsiteY3022" fmla="*/ 65609 h 1194780"/>
                  <a:gd name="connsiteX3023" fmla="*/ 2469009 w 2741293"/>
                  <a:gd name="connsiteY3023" fmla="*/ 65609 h 1194780"/>
                  <a:gd name="connsiteX3024" fmla="*/ 2469009 w 2741293"/>
                  <a:gd name="connsiteY3024" fmla="*/ 57947 h 1194780"/>
                  <a:gd name="connsiteX3025" fmla="*/ 2459715 w 2741293"/>
                  <a:gd name="connsiteY3025" fmla="*/ 65609 h 1194780"/>
                  <a:gd name="connsiteX3026" fmla="*/ 2465911 w 2741293"/>
                  <a:gd name="connsiteY3026" fmla="*/ 65609 h 1194780"/>
                  <a:gd name="connsiteX3027" fmla="*/ 2469009 w 2741293"/>
                  <a:gd name="connsiteY3027" fmla="*/ 65609 h 1194780"/>
                  <a:gd name="connsiteX3028" fmla="*/ 2469009 w 2741293"/>
                  <a:gd name="connsiteY3028" fmla="*/ 70716 h 1194780"/>
                  <a:gd name="connsiteX3029" fmla="*/ 2456724 w 2741293"/>
                  <a:gd name="connsiteY3029" fmla="*/ 70716 h 1194780"/>
                  <a:gd name="connsiteX3030" fmla="*/ 2456724 w 2741293"/>
                  <a:gd name="connsiteY3030" fmla="*/ 62967 h 1194780"/>
                  <a:gd name="connsiteX3031" fmla="*/ 2447431 w 2741293"/>
                  <a:gd name="connsiteY3031" fmla="*/ 70716 h 1194780"/>
                  <a:gd name="connsiteX3032" fmla="*/ 2453627 w 2741293"/>
                  <a:gd name="connsiteY3032" fmla="*/ 70716 h 1194780"/>
                  <a:gd name="connsiteX3033" fmla="*/ 2456724 w 2741293"/>
                  <a:gd name="connsiteY3033" fmla="*/ 70716 h 1194780"/>
                  <a:gd name="connsiteX3034" fmla="*/ 2456724 w 2741293"/>
                  <a:gd name="connsiteY3034" fmla="*/ 73094 h 1194780"/>
                  <a:gd name="connsiteX3035" fmla="*/ 2456724 w 2741293"/>
                  <a:gd name="connsiteY3035" fmla="*/ 85775 h 1194780"/>
                  <a:gd name="connsiteX3036" fmla="*/ 2441235 w 2741293"/>
                  <a:gd name="connsiteY3036" fmla="*/ 85775 h 1194780"/>
                  <a:gd name="connsiteX3037" fmla="*/ 2435147 w 2741293"/>
                  <a:gd name="connsiteY3037" fmla="*/ 85775 h 1194780"/>
                  <a:gd name="connsiteX3038" fmla="*/ 2429058 w 2741293"/>
                  <a:gd name="connsiteY3038" fmla="*/ 85775 h 1194780"/>
                  <a:gd name="connsiteX3039" fmla="*/ 2422969 w 2741293"/>
                  <a:gd name="connsiteY3039" fmla="*/ 85775 h 1194780"/>
                  <a:gd name="connsiteX3040" fmla="*/ 2416774 w 2741293"/>
                  <a:gd name="connsiteY3040" fmla="*/ 85775 h 1194780"/>
                  <a:gd name="connsiteX3041" fmla="*/ 2413890 w 2741293"/>
                  <a:gd name="connsiteY3041" fmla="*/ 85775 h 1194780"/>
                  <a:gd name="connsiteX3042" fmla="*/ 2413890 w 2741293"/>
                  <a:gd name="connsiteY3042" fmla="*/ 78114 h 1194780"/>
                  <a:gd name="connsiteX3043" fmla="*/ 2404596 w 2741293"/>
                  <a:gd name="connsiteY3043" fmla="*/ 85775 h 1194780"/>
                  <a:gd name="connsiteX3044" fmla="*/ 2410685 w 2741293"/>
                  <a:gd name="connsiteY3044" fmla="*/ 85775 h 1194780"/>
                  <a:gd name="connsiteX3045" fmla="*/ 2413890 w 2741293"/>
                  <a:gd name="connsiteY3045" fmla="*/ 85775 h 1194780"/>
                  <a:gd name="connsiteX3046" fmla="*/ 2413890 w 2741293"/>
                  <a:gd name="connsiteY3046" fmla="*/ 90795 h 1194780"/>
                  <a:gd name="connsiteX3047" fmla="*/ 2401605 w 2741293"/>
                  <a:gd name="connsiteY3047" fmla="*/ 90795 h 1194780"/>
                  <a:gd name="connsiteX3048" fmla="*/ 2401605 w 2741293"/>
                  <a:gd name="connsiteY3048" fmla="*/ 83222 h 1194780"/>
                  <a:gd name="connsiteX3049" fmla="*/ 2392312 w 2741293"/>
                  <a:gd name="connsiteY3049" fmla="*/ 90795 h 1194780"/>
                  <a:gd name="connsiteX3050" fmla="*/ 2398401 w 2741293"/>
                  <a:gd name="connsiteY3050" fmla="*/ 90795 h 1194780"/>
                  <a:gd name="connsiteX3051" fmla="*/ 2401605 w 2741293"/>
                  <a:gd name="connsiteY3051" fmla="*/ 90795 h 1194780"/>
                  <a:gd name="connsiteX3052" fmla="*/ 2401605 w 2741293"/>
                  <a:gd name="connsiteY3052" fmla="*/ 95815 h 1194780"/>
                  <a:gd name="connsiteX3053" fmla="*/ 2389428 w 2741293"/>
                  <a:gd name="connsiteY3053" fmla="*/ 95815 h 1194780"/>
                  <a:gd name="connsiteX3054" fmla="*/ 2389428 w 2741293"/>
                  <a:gd name="connsiteY3054" fmla="*/ 88241 h 1194780"/>
                  <a:gd name="connsiteX3055" fmla="*/ 2380028 w 2741293"/>
                  <a:gd name="connsiteY3055" fmla="*/ 95815 h 1194780"/>
                  <a:gd name="connsiteX3056" fmla="*/ 2386223 w 2741293"/>
                  <a:gd name="connsiteY3056" fmla="*/ 95815 h 1194780"/>
                  <a:gd name="connsiteX3057" fmla="*/ 2389428 w 2741293"/>
                  <a:gd name="connsiteY3057" fmla="*/ 95815 h 1194780"/>
                  <a:gd name="connsiteX3058" fmla="*/ 2389428 w 2741293"/>
                  <a:gd name="connsiteY3058" fmla="*/ 100923 h 1194780"/>
                  <a:gd name="connsiteX3059" fmla="*/ 2377144 w 2741293"/>
                  <a:gd name="connsiteY3059" fmla="*/ 100923 h 1194780"/>
                  <a:gd name="connsiteX3060" fmla="*/ 2377144 w 2741293"/>
                  <a:gd name="connsiteY3060" fmla="*/ 93261 h 1194780"/>
                  <a:gd name="connsiteX3061" fmla="*/ 2367850 w 2741293"/>
                  <a:gd name="connsiteY3061" fmla="*/ 100923 h 1194780"/>
                  <a:gd name="connsiteX3062" fmla="*/ 2373939 w 2741293"/>
                  <a:gd name="connsiteY3062" fmla="*/ 100923 h 1194780"/>
                  <a:gd name="connsiteX3063" fmla="*/ 2377144 w 2741293"/>
                  <a:gd name="connsiteY3063" fmla="*/ 100923 h 1194780"/>
                  <a:gd name="connsiteX3064" fmla="*/ 2377144 w 2741293"/>
                  <a:gd name="connsiteY3064" fmla="*/ 105942 h 1194780"/>
                  <a:gd name="connsiteX3065" fmla="*/ 2361655 w 2741293"/>
                  <a:gd name="connsiteY3065" fmla="*/ 105942 h 1194780"/>
                  <a:gd name="connsiteX3066" fmla="*/ 2355566 w 2741293"/>
                  <a:gd name="connsiteY3066" fmla="*/ 105942 h 1194780"/>
                  <a:gd name="connsiteX3067" fmla="*/ 2349477 w 2741293"/>
                  <a:gd name="connsiteY3067" fmla="*/ 105942 h 1194780"/>
                  <a:gd name="connsiteX3068" fmla="*/ 2343281 w 2741293"/>
                  <a:gd name="connsiteY3068" fmla="*/ 105942 h 1194780"/>
                  <a:gd name="connsiteX3069" fmla="*/ 2337193 w 2741293"/>
                  <a:gd name="connsiteY3069" fmla="*/ 105942 h 1194780"/>
                  <a:gd name="connsiteX3070" fmla="*/ 2331104 w 2741293"/>
                  <a:gd name="connsiteY3070" fmla="*/ 105942 h 1194780"/>
                  <a:gd name="connsiteX3071" fmla="*/ 2325015 w 2741293"/>
                  <a:gd name="connsiteY3071" fmla="*/ 105942 h 1194780"/>
                  <a:gd name="connsiteX3072" fmla="*/ 2318820 w 2741293"/>
                  <a:gd name="connsiteY3072" fmla="*/ 105942 h 1194780"/>
                  <a:gd name="connsiteX3073" fmla="*/ 2312731 w 2741293"/>
                  <a:gd name="connsiteY3073" fmla="*/ 105942 h 1194780"/>
                  <a:gd name="connsiteX3074" fmla="*/ 2306642 w 2741293"/>
                  <a:gd name="connsiteY3074" fmla="*/ 105942 h 1194780"/>
                  <a:gd name="connsiteX3075" fmla="*/ 2303651 w 2741293"/>
                  <a:gd name="connsiteY3075" fmla="*/ 105942 h 1194780"/>
                  <a:gd name="connsiteX3076" fmla="*/ 2303651 w 2741293"/>
                  <a:gd name="connsiteY3076" fmla="*/ 98369 h 1194780"/>
                  <a:gd name="connsiteX3077" fmla="*/ 2294358 w 2741293"/>
                  <a:gd name="connsiteY3077" fmla="*/ 105942 h 1194780"/>
                  <a:gd name="connsiteX3078" fmla="*/ 2300447 w 2741293"/>
                  <a:gd name="connsiteY3078" fmla="*/ 105942 h 1194780"/>
                  <a:gd name="connsiteX3079" fmla="*/ 2303651 w 2741293"/>
                  <a:gd name="connsiteY3079" fmla="*/ 105942 h 1194780"/>
                  <a:gd name="connsiteX3080" fmla="*/ 2303651 w 2741293"/>
                  <a:gd name="connsiteY3080" fmla="*/ 110962 h 1194780"/>
                  <a:gd name="connsiteX3081" fmla="*/ 2288269 w 2741293"/>
                  <a:gd name="connsiteY3081" fmla="*/ 110962 h 1194780"/>
                  <a:gd name="connsiteX3082" fmla="*/ 2285171 w 2741293"/>
                  <a:gd name="connsiteY3082" fmla="*/ 110962 h 1194780"/>
                  <a:gd name="connsiteX3083" fmla="*/ 2285171 w 2741293"/>
                  <a:gd name="connsiteY3083" fmla="*/ 103389 h 1194780"/>
                  <a:gd name="connsiteX3084" fmla="*/ 2294358 w 2741293"/>
                  <a:gd name="connsiteY3084" fmla="*/ 95727 h 1194780"/>
                  <a:gd name="connsiteX3085" fmla="*/ 2288269 w 2741293"/>
                  <a:gd name="connsiteY3085" fmla="*/ 95727 h 1194780"/>
                  <a:gd name="connsiteX3086" fmla="*/ 2285171 w 2741293"/>
                  <a:gd name="connsiteY3086" fmla="*/ 95727 h 1194780"/>
                  <a:gd name="connsiteX3087" fmla="*/ 2285171 w 2741293"/>
                  <a:gd name="connsiteY3087" fmla="*/ 90707 h 1194780"/>
                  <a:gd name="connsiteX3088" fmla="*/ 2300447 w 2741293"/>
                  <a:gd name="connsiteY3088" fmla="*/ 90707 h 1194780"/>
                  <a:gd name="connsiteX3089" fmla="*/ 2306642 w 2741293"/>
                  <a:gd name="connsiteY3089" fmla="*/ 90707 h 1194780"/>
                  <a:gd name="connsiteX3090" fmla="*/ 2312731 w 2741293"/>
                  <a:gd name="connsiteY3090" fmla="*/ 90707 h 1194780"/>
                  <a:gd name="connsiteX3091" fmla="*/ 2318820 w 2741293"/>
                  <a:gd name="connsiteY3091" fmla="*/ 90707 h 1194780"/>
                  <a:gd name="connsiteX3092" fmla="*/ 2325015 w 2741293"/>
                  <a:gd name="connsiteY3092" fmla="*/ 90707 h 1194780"/>
                  <a:gd name="connsiteX3093" fmla="*/ 2331104 w 2741293"/>
                  <a:gd name="connsiteY3093" fmla="*/ 90707 h 1194780"/>
                  <a:gd name="connsiteX3094" fmla="*/ 2337193 w 2741293"/>
                  <a:gd name="connsiteY3094" fmla="*/ 90707 h 1194780"/>
                  <a:gd name="connsiteX3095" fmla="*/ 2343281 w 2741293"/>
                  <a:gd name="connsiteY3095" fmla="*/ 90707 h 1194780"/>
                  <a:gd name="connsiteX3096" fmla="*/ 2349477 w 2741293"/>
                  <a:gd name="connsiteY3096" fmla="*/ 90707 h 1194780"/>
                  <a:gd name="connsiteX3097" fmla="*/ 2355566 w 2741293"/>
                  <a:gd name="connsiteY3097" fmla="*/ 90707 h 1194780"/>
                  <a:gd name="connsiteX3098" fmla="*/ 2358557 w 2741293"/>
                  <a:gd name="connsiteY3098" fmla="*/ 90707 h 1194780"/>
                  <a:gd name="connsiteX3099" fmla="*/ 2358557 w 2741293"/>
                  <a:gd name="connsiteY3099" fmla="*/ 98369 h 1194780"/>
                  <a:gd name="connsiteX3100" fmla="*/ 2367850 w 2741293"/>
                  <a:gd name="connsiteY3100" fmla="*/ 90707 h 1194780"/>
                  <a:gd name="connsiteX3101" fmla="*/ 2361655 w 2741293"/>
                  <a:gd name="connsiteY3101" fmla="*/ 90707 h 1194780"/>
                  <a:gd name="connsiteX3102" fmla="*/ 2358557 w 2741293"/>
                  <a:gd name="connsiteY3102" fmla="*/ 90707 h 1194780"/>
                  <a:gd name="connsiteX3103" fmla="*/ 2358557 w 2741293"/>
                  <a:gd name="connsiteY3103" fmla="*/ 85687 h 1194780"/>
                  <a:gd name="connsiteX3104" fmla="*/ 2370841 w 2741293"/>
                  <a:gd name="connsiteY3104" fmla="*/ 85687 h 1194780"/>
                  <a:gd name="connsiteX3105" fmla="*/ 2370841 w 2741293"/>
                  <a:gd name="connsiteY3105" fmla="*/ 93261 h 1194780"/>
                  <a:gd name="connsiteX3106" fmla="*/ 2380028 w 2741293"/>
                  <a:gd name="connsiteY3106" fmla="*/ 85687 h 1194780"/>
                  <a:gd name="connsiteX3107" fmla="*/ 2373939 w 2741293"/>
                  <a:gd name="connsiteY3107" fmla="*/ 85687 h 1194780"/>
                  <a:gd name="connsiteX3108" fmla="*/ 2370841 w 2741293"/>
                  <a:gd name="connsiteY3108" fmla="*/ 85687 h 1194780"/>
                  <a:gd name="connsiteX3109" fmla="*/ 2370841 w 2741293"/>
                  <a:gd name="connsiteY3109" fmla="*/ 80668 h 1194780"/>
                  <a:gd name="connsiteX3110" fmla="*/ 2383125 w 2741293"/>
                  <a:gd name="connsiteY3110" fmla="*/ 80668 h 1194780"/>
                  <a:gd name="connsiteX3111" fmla="*/ 2383125 w 2741293"/>
                  <a:gd name="connsiteY3111" fmla="*/ 88241 h 1194780"/>
                  <a:gd name="connsiteX3112" fmla="*/ 2392312 w 2741293"/>
                  <a:gd name="connsiteY3112" fmla="*/ 80668 h 1194780"/>
                  <a:gd name="connsiteX3113" fmla="*/ 2386223 w 2741293"/>
                  <a:gd name="connsiteY3113" fmla="*/ 80668 h 1194780"/>
                  <a:gd name="connsiteX3114" fmla="*/ 2383125 w 2741293"/>
                  <a:gd name="connsiteY3114" fmla="*/ 80668 h 1194780"/>
                  <a:gd name="connsiteX3115" fmla="*/ 2383125 w 2741293"/>
                  <a:gd name="connsiteY3115" fmla="*/ 75648 h 1194780"/>
                  <a:gd name="connsiteX3116" fmla="*/ 2395303 w 2741293"/>
                  <a:gd name="connsiteY3116" fmla="*/ 75648 h 1194780"/>
                  <a:gd name="connsiteX3117" fmla="*/ 2395303 w 2741293"/>
                  <a:gd name="connsiteY3117" fmla="*/ 83222 h 1194780"/>
                  <a:gd name="connsiteX3118" fmla="*/ 2404596 w 2741293"/>
                  <a:gd name="connsiteY3118" fmla="*/ 75648 h 1194780"/>
                  <a:gd name="connsiteX3119" fmla="*/ 2398401 w 2741293"/>
                  <a:gd name="connsiteY3119" fmla="*/ 75648 h 1194780"/>
                  <a:gd name="connsiteX3120" fmla="*/ 2395303 w 2741293"/>
                  <a:gd name="connsiteY3120" fmla="*/ 75648 h 1194780"/>
                  <a:gd name="connsiteX3121" fmla="*/ 2395303 w 2741293"/>
                  <a:gd name="connsiteY3121" fmla="*/ 70540 h 1194780"/>
                  <a:gd name="connsiteX3122" fmla="*/ 2410685 w 2741293"/>
                  <a:gd name="connsiteY3122" fmla="*/ 70540 h 1194780"/>
                  <a:gd name="connsiteX3123" fmla="*/ 2416774 w 2741293"/>
                  <a:gd name="connsiteY3123" fmla="*/ 70540 h 1194780"/>
                  <a:gd name="connsiteX3124" fmla="*/ 2422969 w 2741293"/>
                  <a:gd name="connsiteY3124" fmla="*/ 70540 h 1194780"/>
                  <a:gd name="connsiteX3125" fmla="*/ 2429058 w 2741293"/>
                  <a:gd name="connsiteY3125" fmla="*/ 70540 h 1194780"/>
                  <a:gd name="connsiteX3126" fmla="*/ 2435147 w 2741293"/>
                  <a:gd name="connsiteY3126" fmla="*/ 70540 h 1194780"/>
                  <a:gd name="connsiteX3127" fmla="*/ 2438138 w 2741293"/>
                  <a:gd name="connsiteY3127" fmla="*/ 70540 h 1194780"/>
                  <a:gd name="connsiteX3128" fmla="*/ 2438138 w 2741293"/>
                  <a:gd name="connsiteY3128" fmla="*/ 73094 h 1194780"/>
                  <a:gd name="connsiteX3129" fmla="*/ 2438138 w 2741293"/>
                  <a:gd name="connsiteY3129" fmla="*/ 78114 h 1194780"/>
                  <a:gd name="connsiteX3130" fmla="*/ 2447431 w 2741293"/>
                  <a:gd name="connsiteY3130" fmla="*/ 70540 h 1194780"/>
                  <a:gd name="connsiteX3131" fmla="*/ 2441235 w 2741293"/>
                  <a:gd name="connsiteY3131" fmla="*/ 70540 h 1194780"/>
                  <a:gd name="connsiteX3132" fmla="*/ 2438138 w 2741293"/>
                  <a:gd name="connsiteY3132" fmla="*/ 70540 h 1194780"/>
                  <a:gd name="connsiteX3133" fmla="*/ 2438138 w 2741293"/>
                  <a:gd name="connsiteY3133" fmla="*/ 55393 h 1194780"/>
                  <a:gd name="connsiteX3134" fmla="*/ 2450422 w 2741293"/>
                  <a:gd name="connsiteY3134" fmla="*/ 55393 h 1194780"/>
                  <a:gd name="connsiteX3135" fmla="*/ 2450422 w 2741293"/>
                  <a:gd name="connsiteY3135" fmla="*/ 62967 h 1194780"/>
                  <a:gd name="connsiteX3136" fmla="*/ 2459715 w 2741293"/>
                  <a:gd name="connsiteY3136" fmla="*/ 55393 h 1194780"/>
                  <a:gd name="connsiteX3137" fmla="*/ 2453627 w 2741293"/>
                  <a:gd name="connsiteY3137" fmla="*/ 55393 h 1194780"/>
                  <a:gd name="connsiteX3138" fmla="*/ 2450422 w 2741293"/>
                  <a:gd name="connsiteY3138" fmla="*/ 55393 h 1194780"/>
                  <a:gd name="connsiteX3139" fmla="*/ 2450422 w 2741293"/>
                  <a:gd name="connsiteY3139" fmla="*/ 50373 h 1194780"/>
                  <a:gd name="connsiteX3140" fmla="*/ 2465911 w 2741293"/>
                  <a:gd name="connsiteY3140" fmla="*/ 50373 h 1194780"/>
                  <a:gd name="connsiteX3141" fmla="*/ 2471893 w 2741293"/>
                  <a:gd name="connsiteY3141" fmla="*/ 50373 h 1194780"/>
                  <a:gd name="connsiteX3142" fmla="*/ 2474884 w 2741293"/>
                  <a:gd name="connsiteY3142" fmla="*/ 50373 h 1194780"/>
                  <a:gd name="connsiteX3143" fmla="*/ 2474884 w 2741293"/>
                  <a:gd name="connsiteY3143" fmla="*/ 57947 h 1194780"/>
                  <a:gd name="connsiteX3144" fmla="*/ 2484177 w 2741293"/>
                  <a:gd name="connsiteY3144" fmla="*/ 50373 h 1194780"/>
                  <a:gd name="connsiteX3145" fmla="*/ 2478088 w 2741293"/>
                  <a:gd name="connsiteY3145" fmla="*/ 50373 h 1194780"/>
                  <a:gd name="connsiteX3146" fmla="*/ 2474884 w 2741293"/>
                  <a:gd name="connsiteY3146" fmla="*/ 50373 h 1194780"/>
                  <a:gd name="connsiteX3147" fmla="*/ 2474884 w 2741293"/>
                  <a:gd name="connsiteY3147" fmla="*/ 45354 h 1194780"/>
                  <a:gd name="connsiteX3148" fmla="*/ 2490373 w 2741293"/>
                  <a:gd name="connsiteY3148" fmla="*/ 45354 h 1194780"/>
                  <a:gd name="connsiteX3149" fmla="*/ 2496461 w 2741293"/>
                  <a:gd name="connsiteY3149" fmla="*/ 45354 h 1194780"/>
                  <a:gd name="connsiteX3150" fmla="*/ 2502550 w 2741293"/>
                  <a:gd name="connsiteY3150" fmla="*/ 45354 h 1194780"/>
                  <a:gd name="connsiteX3151" fmla="*/ 2505541 w 2741293"/>
                  <a:gd name="connsiteY3151" fmla="*/ 45354 h 1194780"/>
                  <a:gd name="connsiteX3152" fmla="*/ 2505541 w 2741293"/>
                  <a:gd name="connsiteY3152" fmla="*/ 52927 h 1194780"/>
                  <a:gd name="connsiteX3153" fmla="*/ 2514834 w 2741293"/>
                  <a:gd name="connsiteY3153" fmla="*/ 45354 h 1194780"/>
                  <a:gd name="connsiteX3154" fmla="*/ 2508746 w 2741293"/>
                  <a:gd name="connsiteY3154" fmla="*/ 45354 h 1194780"/>
                  <a:gd name="connsiteX3155" fmla="*/ 2505541 w 2741293"/>
                  <a:gd name="connsiteY3155" fmla="*/ 45354 h 1194780"/>
                  <a:gd name="connsiteX3156" fmla="*/ 2505541 w 2741293"/>
                  <a:gd name="connsiteY3156" fmla="*/ 40246 h 1194780"/>
                  <a:gd name="connsiteX3157" fmla="*/ 2520923 w 2741293"/>
                  <a:gd name="connsiteY3157" fmla="*/ 40246 h 1194780"/>
                  <a:gd name="connsiteX3158" fmla="*/ 2527119 w 2741293"/>
                  <a:gd name="connsiteY3158" fmla="*/ 40246 h 1194780"/>
                  <a:gd name="connsiteX3159" fmla="*/ 2530003 w 2741293"/>
                  <a:gd name="connsiteY3159" fmla="*/ 40246 h 1194780"/>
                  <a:gd name="connsiteX3160" fmla="*/ 2530003 w 2741293"/>
                  <a:gd name="connsiteY3160" fmla="*/ 47996 h 1194780"/>
                  <a:gd name="connsiteX3161" fmla="*/ 2539296 w 2741293"/>
                  <a:gd name="connsiteY3161" fmla="*/ 40246 h 1194780"/>
                  <a:gd name="connsiteX3162" fmla="*/ 2533207 w 2741293"/>
                  <a:gd name="connsiteY3162" fmla="*/ 40246 h 1194780"/>
                  <a:gd name="connsiteX3163" fmla="*/ 2530003 w 2741293"/>
                  <a:gd name="connsiteY3163" fmla="*/ 40246 h 1194780"/>
                  <a:gd name="connsiteX3164" fmla="*/ 2530003 w 2741293"/>
                  <a:gd name="connsiteY3164" fmla="*/ 30294 h 1194780"/>
                  <a:gd name="connsiteX3165" fmla="*/ 2545492 w 2741293"/>
                  <a:gd name="connsiteY3165" fmla="*/ 30294 h 1194780"/>
                  <a:gd name="connsiteX3166" fmla="*/ 2548376 w 2741293"/>
                  <a:gd name="connsiteY3166" fmla="*/ 30294 h 1194780"/>
                  <a:gd name="connsiteX3167" fmla="*/ 2548376 w 2741293"/>
                  <a:gd name="connsiteY3167" fmla="*/ 37868 h 1194780"/>
                  <a:gd name="connsiteX3168" fmla="*/ 2557669 w 2741293"/>
                  <a:gd name="connsiteY3168" fmla="*/ 30294 h 1194780"/>
                  <a:gd name="connsiteX3169" fmla="*/ 2551580 w 2741293"/>
                  <a:gd name="connsiteY3169" fmla="*/ 30294 h 1194780"/>
                  <a:gd name="connsiteX3170" fmla="*/ 2548376 w 2741293"/>
                  <a:gd name="connsiteY3170" fmla="*/ 30294 h 1194780"/>
                  <a:gd name="connsiteX3171" fmla="*/ 2548376 w 2741293"/>
                  <a:gd name="connsiteY3171" fmla="*/ 20167 h 1194780"/>
                  <a:gd name="connsiteX3172" fmla="*/ 2563865 w 2741293"/>
                  <a:gd name="connsiteY3172" fmla="*/ 20167 h 1194780"/>
                  <a:gd name="connsiteX3173" fmla="*/ 2566749 w 2741293"/>
                  <a:gd name="connsiteY3173" fmla="*/ 20167 h 1194780"/>
                  <a:gd name="connsiteX3174" fmla="*/ 2566749 w 2741293"/>
                  <a:gd name="connsiteY3174" fmla="*/ 27741 h 1194780"/>
                  <a:gd name="connsiteX3175" fmla="*/ 2576042 w 2741293"/>
                  <a:gd name="connsiteY3175" fmla="*/ 20167 h 1194780"/>
                  <a:gd name="connsiteX3176" fmla="*/ 2569953 w 2741293"/>
                  <a:gd name="connsiteY3176" fmla="*/ 20167 h 1194780"/>
                  <a:gd name="connsiteX3177" fmla="*/ 2566749 w 2741293"/>
                  <a:gd name="connsiteY3177" fmla="*/ 20167 h 1194780"/>
                  <a:gd name="connsiteX3178" fmla="*/ 2566749 w 2741293"/>
                  <a:gd name="connsiteY3178" fmla="*/ 10039 h 1194780"/>
                  <a:gd name="connsiteX3179" fmla="*/ 2582131 w 2741293"/>
                  <a:gd name="connsiteY3179" fmla="*/ 10039 h 1194780"/>
                  <a:gd name="connsiteX3180" fmla="*/ 2588326 w 2741293"/>
                  <a:gd name="connsiteY3180" fmla="*/ 10039 h 1194780"/>
                  <a:gd name="connsiteX3181" fmla="*/ 2594415 w 2741293"/>
                  <a:gd name="connsiteY3181" fmla="*/ 10039 h 1194780"/>
                  <a:gd name="connsiteX3182" fmla="*/ 2600504 w 2741293"/>
                  <a:gd name="connsiteY3182" fmla="*/ 10039 h 1194780"/>
                  <a:gd name="connsiteX3183" fmla="*/ 2606699 w 2741293"/>
                  <a:gd name="connsiteY3183" fmla="*/ 10039 h 1194780"/>
                  <a:gd name="connsiteX3184" fmla="*/ 2612788 w 2741293"/>
                  <a:gd name="connsiteY3184" fmla="*/ 10039 h 1194780"/>
                  <a:gd name="connsiteX3185" fmla="*/ 2615779 w 2741293"/>
                  <a:gd name="connsiteY3185" fmla="*/ 10039 h 1194780"/>
                  <a:gd name="connsiteX3186" fmla="*/ 2615779 w 2741293"/>
                  <a:gd name="connsiteY3186" fmla="*/ 17701 h 1194780"/>
                  <a:gd name="connsiteX3187" fmla="*/ 2625073 w 2741293"/>
                  <a:gd name="connsiteY3187" fmla="*/ 10039 h 1194780"/>
                  <a:gd name="connsiteX3188" fmla="*/ 2618877 w 2741293"/>
                  <a:gd name="connsiteY3188" fmla="*/ 10039 h 1194780"/>
                  <a:gd name="connsiteX3189" fmla="*/ 2615779 w 2741293"/>
                  <a:gd name="connsiteY3189" fmla="*/ 10039 h 119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Lst>
                <a:rect l="l" t="t" r="r" b="b"/>
                <a:pathLst>
                  <a:path w="2741293" h="1194780">
                    <a:moveTo>
                      <a:pt x="0" y="1189761"/>
                    </a:moveTo>
                    <a:lnTo>
                      <a:pt x="1254" y="1189761"/>
                    </a:lnTo>
                    <a:lnTo>
                      <a:pt x="1254" y="1194780"/>
                    </a:lnTo>
                    <a:lnTo>
                      <a:pt x="0" y="1194780"/>
                    </a:lnTo>
                    <a:close/>
                    <a:moveTo>
                      <a:pt x="1254" y="1184653"/>
                    </a:moveTo>
                    <a:lnTo>
                      <a:pt x="7343" y="1184653"/>
                    </a:lnTo>
                    <a:lnTo>
                      <a:pt x="7343" y="1189761"/>
                    </a:lnTo>
                    <a:lnTo>
                      <a:pt x="1254" y="1189761"/>
                    </a:lnTo>
                    <a:close/>
                    <a:moveTo>
                      <a:pt x="1254" y="1182099"/>
                    </a:moveTo>
                    <a:lnTo>
                      <a:pt x="1254" y="1184653"/>
                    </a:lnTo>
                    <a:lnTo>
                      <a:pt x="0" y="1184653"/>
                    </a:lnTo>
                    <a:lnTo>
                      <a:pt x="0" y="1183133"/>
                    </a:lnTo>
                    <a:close/>
                    <a:moveTo>
                      <a:pt x="7343" y="1179633"/>
                    </a:moveTo>
                    <a:lnTo>
                      <a:pt x="10334" y="1179633"/>
                    </a:lnTo>
                    <a:lnTo>
                      <a:pt x="13539" y="1179633"/>
                    </a:lnTo>
                    <a:lnTo>
                      <a:pt x="13539" y="1184653"/>
                    </a:lnTo>
                    <a:lnTo>
                      <a:pt x="7343" y="1184653"/>
                    </a:lnTo>
                    <a:close/>
                    <a:moveTo>
                      <a:pt x="7343" y="1177108"/>
                    </a:moveTo>
                    <a:lnTo>
                      <a:pt x="7343" y="1179633"/>
                    </a:lnTo>
                    <a:lnTo>
                      <a:pt x="4245" y="1179633"/>
                    </a:lnTo>
                    <a:lnTo>
                      <a:pt x="4251" y="1179628"/>
                    </a:lnTo>
                    <a:close/>
                    <a:moveTo>
                      <a:pt x="25716" y="1169594"/>
                    </a:moveTo>
                    <a:lnTo>
                      <a:pt x="31912" y="1169594"/>
                    </a:lnTo>
                    <a:lnTo>
                      <a:pt x="31912" y="1174613"/>
                    </a:lnTo>
                    <a:lnTo>
                      <a:pt x="25716" y="1174613"/>
                    </a:lnTo>
                    <a:close/>
                    <a:moveTo>
                      <a:pt x="25716" y="1167040"/>
                    </a:moveTo>
                    <a:lnTo>
                      <a:pt x="25716" y="1169594"/>
                    </a:lnTo>
                    <a:lnTo>
                      <a:pt x="22618" y="1169594"/>
                    </a:lnTo>
                    <a:close/>
                    <a:moveTo>
                      <a:pt x="31912" y="1164574"/>
                    </a:moveTo>
                    <a:lnTo>
                      <a:pt x="38000" y="1164574"/>
                    </a:lnTo>
                    <a:lnTo>
                      <a:pt x="38000" y="1169594"/>
                    </a:lnTo>
                    <a:lnTo>
                      <a:pt x="31912" y="1169594"/>
                    </a:lnTo>
                    <a:close/>
                    <a:moveTo>
                      <a:pt x="13432" y="1164398"/>
                    </a:moveTo>
                    <a:lnTo>
                      <a:pt x="16423" y="1164398"/>
                    </a:lnTo>
                    <a:lnTo>
                      <a:pt x="13432" y="1166892"/>
                    </a:lnTo>
                    <a:close/>
                    <a:moveTo>
                      <a:pt x="31912" y="1161932"/>
                    </a:moveTo>
                    <a:lnTo>
                      <a:pt x="31912" y="1164574"/>
                    </a:lnTo>
                    <a:lnTo>
                      <a:pt x="28707" y="1164574"/>
                    </a:lnTo>
                    <a:close/>
                    <a:moveTo>
                      <a:pt x="38000" y="1159554"/>
                    </a:moveTo>
                    <a:lnTo>
                      <a:pt x="44089" y="1159554"/>
                    </a:lnTo>
                    <a:lnTo>
                      <a:pt x="44089" y="1164574"/>
                    </a:lnTo>
                    <a:lnTo>
                      <a:pt x="38000" y="1164574"/>
                    </a:lnTo>
                    <a:close/>
                    <a:moveTo>
                      <a:pt x="19520" y="1159378"/>
                    </a:moveTo>
                    <a:lnTo>
                      <a:pt x="22618" y="1159378"/>
                    </a:lnTo>
                    <a:lnTo>
                      <a:pt x="19520" y="1161932"/>
                    </a:lnTo>
                    <a:close/>
                    <a:moveTo>
                      <a:pt x="7236" y="1159378"/>
                    </a:moveTo>
                    <a:lnTo>
                      <a:pt x="13432" y="1159378"/>
                    </a:lnTo>
                    <a:lnTo>
                      <a:pt x="13432" y="1164398"/>
                    </a:lnTo>
                    <a:lnTo>
                      <a:pt x="10334" y="1164398"/>
                    </a:lnTo>
                    <a:lnTo>
                      <a:pt x="7236" y="1164398"/>
                    </a:lnTo>
                    <a:close/>
                    <a:moveTo>
                      <a:pt x="38000" y="1156912"/>
                    </a:moveTo>
                    <a:lnTo>
                      <a:pt x="38000" y="1159554"/>
                    </a:lnTo>
                    <a:lnTo>
                      <a:pt x="34796" y="1159554"/>
                    </a:lnTo>
                    <a:lnTo>
                      <a:pt x="34833" y="1159523"/>
                    </a:lnTo>
                    <a:close/>
                    <a:moveTo>
                      <a:pt x="44089" y="1154446"/>
                    </a:moveTo>
                    <a:lnTo>
                      <a:pt x="50285" y="1154446"/>
                    </a:lnTo>
                    <a:lnTo>
                      <a:pt x="50285" y="1159554"/>
                    </a:lnTo>
                    <a:lnTo>
                      <a:pt x="44089" y="1159554"/>
                    </a:lnTo>
                    <a:close/>
                    <a:moveTo>
                      <a:pt x="25609" y="1154358"/>
                    </a:moveTo>
                    <a:lnTo>
                      <a:pt x="28672" y="1154358"/>
                    </a:lnTo>
                    <a:lnTo>
                      <a:pt x="25609" y="1156912"/>
                    </a:lnTo>
                    <a:close/>
                    <a:moveTo>
                      <a:pt x="13432" y="1154358"/>
                    </a:moveTo>
                    <a:lnTo>
                      <a:pt x="19520" y="1154358"/>
                    </a:lnTo>
                    <a:lnTo>
                      <a:pt x="19520" y="1159378"/>
                    </a:lnTo>
                    <a:lnTo>
                      <a:pt x="13432" y="1159378"/>
                    </a:lnTo>
                    <a:close/>
                    <a:moveTo>
                      <a:pt x="44089" y="1151892"/>
                    </a:moveTo>
                    <a:lnTo>
                      <a:pt x="44089" y="1154446"/>
                    </a:lnTo>
                    <a:lnTo>
                      <a:pt x="40991" y="1154446"/>
                    </a:lnTo>
                    <a:close/>
                    <a:moveTo>
                      <a:pt x="50285" y="1149427"/>
                    </a:moveTo>
                    <a:lnTo>
                      <a:pt x="56373" y="1149427"/>
                    </a:lnTo>
                    <a:lnTo>
                      <a:pt x="56373" y="1154446"/>
                    </a:lnTo>
                    <a:lnTo>
                      <a:pt x="50285" y="1154446"/>
                    </a:lnTo>
                    <a:close/>
                    <a:moveTo>
                      <a:pt x="31698" y="1149251"/>
                    </a:moveTo>
                    <a:lnTo>
                      <a:pt x="34796" y="1149251"/>
                    </a:lnTo>
                    <a:lnTo>
                      <a:pt x="33302" y="1150497"/>
                    </a:lnTo>
                    <a:lnTo>
                      <a:pt x="31698" y="1151804"/>
                    </a:lnTo>
                    <a:close/>
                    <a:moveTo>
                      <a:pt x="19520" y="1149251"/>
                    </a:moveTo>
                    <a:lnTo>
                      <a:pt x="25609" y="1149251"/>
                    </a:lnTo>
                    <a:lnTo>
                      <a:pt x="25609" y="1154358"/>
                    </a:lnTo>
                    <a:lnTo>
                      <a:pt x="19520" y="1154358"/>
                    </a:lnTo>
                    <a:close/>
                    <a:moveTo>
                      <a:pt x="50285" y="1146815"/>
                    </a:moveTo>
                    <a:lnTo>
                      <a:pt x="50285" y="1149427"/>
                    </a:lnTo>
                    <a:lnTo>
                      <a:pt x="47080" y="1149427"/>
                    </a:lnTo>
                    <a:close/>
                    <a:moveTo>
                      <a:pt x="56373" y="1144407"/>
                    </a:moveTo>
                    <a:lnTo>
                      <a:pt x="62569" y="1144407"/>
                    </a:lnTo>
                    <a:lnTo>
                      <a:pt x="62569" y="1149427"/>
                    </a:lnTo>
                    <a:lnTo>
                      <a:pt x="56373" y="1149427"/>
                    </a:lnTo>
                    <a:close/>
                    <a:moveTo>
                      <a:pt x="37893" y="1144231"/>
                    </a:moveTo>
                    <a:lnTo>
                      <a:pt x="40991" y="1144231"/>
                    </a:lnTo>
                    <a:lnTo>
                      <a:pt x="40986" y="1144235"/>
                    </a:lnTo>
                    <a:lnTo>
                      <a:pt x="37893" y="1146756"/>
                    </a:lnTo>
                    <a:close/>
                    <a:moveTo>
                      <a:pt x="25609" y="1144231"/>
                    </a:moveTo>
                    <a:lnTo>
                      <a:pt x="31698" y="1144231"/>
                    </a:lnTo>
                    <a:lnTo>
                      <a:pt x="31698" y="1149251"/>
                    </a:lnTo>
                    <a:lnTo>
                      <a:pt x="25609" y="1149251"/>
                    </a:lnTo>
                    <a:close/>
                    <a:moveTo>
                      <a:pt x="56373" y="1141853"/>
                    </a:moveTo>
                    <a:lnTo>
                      <a:pt x="56373" y="1144407"/>
                    </a:lnTo>
                    <a:lnTo>
                      <a:pt x="53239" y="1144407"/>
                    </a:lnTo>
                    <a:close/>
                    <a:moveTo>
                      <a:pt x="62569" y="1139299"/>
                    </a:moveTo>
                    <a:lnTo>
                      <a:pt x="65453" y="1139299"/>
                    </a:lnTo>
                    <a:lnTo>
                      <a:pt x="68658" y="1139299"/>
                    </a:lnTo>
                    <a:lnTo>
                      <a:pt x="68658" y="1144407"/>
                    </a:lnTo>
                    <a:lnTo>
                      <a:pt x="62569" y="1144407"/>
                    </a:lnTo>
                    <a:close/>
                    <a:moveTo>
                      <a:pt x="43982" y="1139211"/>
                    </a:moveTo>
                    <a:lnTo>
                      <a:pt x="47080" y="1139211"/>
                    </a:lnTo>
                    <a:lnTo>
                      <a:pt x="43982" y="1141765"/>
                    </a:lnTo>
                    <a:close/>
                    <a:moveTo>
                      <a:pt x="31698" y="1139211"/>
                    </a:moveTo>
                    <a:lnTo>
                      <a:pt x="37893" y="1139211"/>
                    </a:lnTo>
                    <a:lnTo>
                      <a:pt x="37893" y="1144231"/>
                    </a:lnTo>
                    <a:lnTo>
                      <a:pt x="31698" y="1144231"/>
                    </a:lnTo>
                    <a:close/>
                    <a:moveTo>
                      <a:pt x="62569" y="1136745"/>
                    </a:moveTo>
                    <a:lnTo>
                      <a:pt x="62569" y="1139299"/>
                    </a:lnTo>
                    <a:lnTo>
                      <a:pt x="59436" y="1139299"/>
                    </a:lnTo>
                    <a:close/>
                    <a:moveTo>
                      <a:pt x="50071" y="1134191"/>
                    </a:moveTo>
                    <a:lnTo>
                      <a:pt x="53169" y="1134191"/>
                    </a:lnTo>
                    <a:lnTo>
                      <a:pt x="51630" y="1135475"/>
                    </a:lnTo>
                    <a:lnTo>
                      <a:pt x="50071" y="1136745"/>
                    </a:lnTo>
                    <a:close/>
                    <a:moveTo>
                      <a:pt x="37893" y="1134191"/>
                    </a:moveTo>
                    <a:lnTo>
                      <a:pt x="43982" y="1134191"/>
                    </a:lnTo>
                    <a:lnTo>
                      <a:pt x="43982" y="1139211"/>
                    </a:lnTo>
                    <a:lnTo>
                      <a:pt x="37893" y="1139211"/>
                    </a:lnTo>
                    <a:close/>
                    <a:moveTo>
                      <a:pt x="80835" y="1129260"/>
                    </a:moveTo>
                    <a:lnTo>
                      <a:pt x="87031" y="1129260"/>
                    </a:lnTo>
                    <a:lnTo>
                      <a:pt x="87031" y="1134280"/>
                    </a:lnTo>
                    <a:lnTo>
                      <a:pt x="80835" y="1134280"/>
                    </a:lnTo>
                    <a:close/>
                    <a:moveTo>
                      <a:pt x="43982" y="1129172"/>
                    </a:moveTo>
                    <a:lnTo>
                      <a:pt x="50071" y="1129172"/>
                    </a:lnTo>
                    <a:lnTo>
                      <a:pt x="50071" y="1134191"/>
                    </a:lnTo>
                    <a:lnTo>
                      <a:pt x="43982" y="1134191"/>
                    </a:lnTo>
                    <a:close/>
                    <a:moveTo>
                      <a:pt x="80835" y="1126706"/>
                    </a:moveTo>
                    <a:lnTo>
                      <a:pt x="80835" y="1129260"/>
                    </a:lnTo>
                    <a:lnTo>
                      <a:pt x="77737" y="1129260"/>
                    </a:lnTo>
                    <a:close/>
                    <a:moveTo>
                      <a:pt x="87031" y="1124152"/>
                    </a:moveTo>
                    <a:lnTo>
                      <a:pt x="93119" y="1124152"/>
                    </a:lnTo>
                    <a:lnTo>
                      <a:pt x="93119" y="1129260"/>
                    </a:lnTo>
                    <a:lnTo>
                      <a:pt x="87031" y="1129260"/>
                    </a:lnTo>
                    <a:close/>
                    <a:moveTo>
                      <a:pt x="68444" y="1124064"/>
                    </a:moveTo>
                    <a:lnTo>
                      <a:pt x="71542" y="1124064"/>
                    </a:lnTo>
                    <a:lnTo>
                      <a:pt x="68444" y="1126648"/>
                    </a:lnTo>
                    <a:close/>
                    <a:moveTo>
                      <a:pt x="87031" y="1121598"/>
                    </a:moveTo>
                    <a:lnTo>
                      <a:pt x="87031" y="1124152"/>
                    </a:lnTo>
                    <a:lnTo>
                      <a:pt x="83933" y="1124152"/>
                    </a:lnTo>
                    <a:close/>
                    <a:moveTo>
                      <a:pt x="74640" y="1119132"/>
                    </a:moveTo>
                    <a:lnTo>
                      <a:pt x="77631" y="1119132"/>
                    </a:lnTo>
                    <a:lnTo>
                      <a:pt x="74640" y="1121598"/>
                    </a:lnTo>
                    <a:close/>
                    <a:moveTo>
                      <a:pt x="62355" y="1119132"/>
                    </a:moveTo>
                    <a:lnTo>
                      <a:pt x="68444" y="1119132"/>
                    </a:lnTo>
                    <a:lnTo>
                      <a:pt x="68444" y="1124064"/>
                    </a:lnTo>
                    <a:lnTo>
                      <a:pt x="65453" y="1124064"/>
                    </a:lnTo>
                    <a:lnTo>
                      <a:pt x="62355" y="1124064"/>
                    </a:lnTo>
                    <a:close/>
                    <a:moveTo>
                      <a:pt x="80728" y="1114024"/>
                    </a:moveTo>
                    <a:lnTo>
                      <a:pt x="83826" y="1114024"/>
                    </a:lnTo>
                    <a:lnTo>
                      <a:pt x="82623" y="1115016"/>
                    </a:lnTo>
                    <a:lnTo>
                      <a:pt x="80728" y="1116578"/>
                    </a:lnTo>
                    <a:close/>
                    <a:moveTo>
                      <a:pt x="68444" y="1114024"/>
                    </a:moveTo>
                    <a:lnTo>
                      <a:pt x="74640" y="1114024"/>
                    </a:lnTo>
                    <a:lnTo>
                      <a:pt x="74640" y="1119132"/>
                    </a:lnTo>
                    <a:lnTo>
                      <a:pt x="68444" y="1119132"/>
                    </a:lnTo>
                    <a:close/>
                    <a:moveTo>
                      <a:pt x="74640" y="1109005"/>
                    </a:moveTo>
                    <a:lnTo>
                      <a:pt x="80728" y="1109005"/>
                    </a:lnTo>
                    <a:lnTo>
                      <a:pt x="80728" y="1111559"/>
                    </a:lnTo>
                    <a:lnTo>
                      <a:pt x="80728" y="1114024"/>
                    </a:lnTo>
                    <a:lnTo>
                      <a:pt x="74640" y="1114024"/>
                    </a:lnTo>
                    <a:close/>
                    <a:moveTo>
                      <a:pt x="123777" y="1093946"/>
                    </a:moveTo>
                    <a:lnTo>
                      <a:pt x="129865" y="1093946"/>
                    </a:lnTo>
                    <a:lnTo>
                      <a:pt x="129865" y="1099053"/>
                    </a:lnTo>
                    <a:lnTo>
                      <a:pt x="123777" y="1099053"/>
                    </a:lnTo>
                    <a:close/>
                    <a:moveTo>
                      <a:pt x="123777" y="1091392"/>
                    </a:moveTo>
                    <a:lnTo>
                      <a:pt x="123777" y="1093946"/>
                    </a:lnTo>
                    <a:lnTo>
                      <a:pt x="120679" y="1093946"/>
                    </a:lnTo>
                    <a:close/>
                    <a:moveTo>
                      <a:pt x="129865" y="1088926"/>
                    </a:moveTo>
                    <a:lnTo>
                      <a:pt x="132856" y="1088926"/>
                    </a:lnTo>
                    <a:lnTo>
                      <a:pt x="135954" y="1088926"/>
                    </a:lnTo>
                    <a:lnTo>
                      <a:pt x="135954" y="1093946"/>
                    </a:lnTo>
                    <a:lnTo>
                      <a:pt x="129865" y="1093946"/>
                    </a:lnTo>
                    <a:close/>
                    <a:moveTo>
                      <a:pt x="111279" y="1088838"/>
                    </a:moveTo>
                    <a:lnTo>
                      <a:pt x="114377" y="1088838"/>
                    </a:lnTo>
                    <a:lnTo>
                      <a:pt x="111279" y="1091392"/>
                    </a:lnTo>
                    <a:close/>
                    <a:moveTo>
                      <a:pt x="129865" y="1086372"/>
                    </a:moveTo>
                    <a:lnTo>
                      <a:pt x="129865" y="1088926"/>
                    </a:lnTo>
                    <a:lnTo>
                      <a:pt x="126731" y="1088926"/>
                    </a:lnTo>
                    <a:close/>
                    <a:moveTo>
                      <a:pt x="117474" y="1083730"/>
                    </a:moveTo>
                    <a:lnTo>
                      <a:pt x="120572" y="1083730"/>
                    </a:lnTo>
                    <a:lnTo>
                      <a:pt x="117474" y="1086284"/>
                    </a:lnTo>
                    <a:close/>
                    <a:moveTo>
                      <a:pt x="105190" y="1083730"/>
                    </a:moveTo>
                    <a:lnTo>
                      <a:pt x="111279" y="1083730"/>
                    </a:lnTo>
                    <a:lnTo>
                      <a:pt x="111279" y="1088838"/>
                    </a:lnTo>
                    <a:lnTo>
                      <a:pt x="108288" y="1088838"/>
                    </a:lnTo>
                    <a:lnTo>
                      <a:pt x="105190" y="1088838"/>
                    </a:lnTo>
                    <a:close/>
                    <a:moveTo>
                      <a:pt x="148238" y="1078798"/>
                    </a:moveTo>
                    <a:lnTo>
                      <a:pt x="154327" y="1078798"/>
                    </a:lnTo>
                    <a:lnTo>
                      <a:pt x="154327" y="1083906"/>
                    </a:lnTo>
                    <a:lnTo>
                      <a:pt x="148238" y="1083906"/>
                    </a:lnTo>
                    <a:close/>
                    <a:moveTo>
                      <a:pt x="111279" y="1078710"/>
                    </a:moveTo>
                    <a:lnTo>
                      <a:pt x="117474" y="1078710"/>
                    </a:lnTo>
                    <a:lnTo>
                      <a:pt x="117474" y="1083730"/>
                    </a:lnTo>
                    <a:lnTo>
                      <a:pt x="111279" y="1083730"/>
                    </a:lnTo>
                    <a:close/>
                    <a:moveTo>
                      <a:pt x="148238" y="1076245"/>
                    </a:moveTo>
                    <a:lnTo>
                      <a:pt x="148238" y="1078798"/>
                    </a:lnTo>
                    <a:lnTo>
                      <a:pt x="145141" y="1078798"/>
                    </a:lnTo>
                    <a:close/>
                    <a:moveTo>
                      <a:pt x="154327" y="1073779"/>
                    </a:moveTo>
                    <a:lnTo>
                      <a:pt x="160416" y="1073779"/>
                    </a:lnTo>
                    <a:lnTo>
                      <a:pt x="160416" y="1078798"/>
                    </a:lnTo>
                    <a:lnTo>
                      <a:pt x="154327" y="1078798"/>
                    </a:lnTo>
                    <a:close/>
                    <a:moveTo>
                      <a:pt x="135847" y="1073691"/>
                    </a:moveTo>
                    <a:lnTo>
                      <a:pt x="138945" y="1073691"/>
                    </a:lnTo>
                    <a:lnTo>
                      <a:pt x="137808" y="1074628"/>
                    </a:lnTo>
                    <a:lnTo>
                      <a:pt x="135847" y="1076245"/>
                    </a:lnTo>
                    <a:close/>
                    <a:moveTo>
                      <a:pt x="154327" y="1071225"/>
                    </a:moveTo>
                    <a:lnTo>
                      <a:pt x="154327" y="1073779"/>
                    </a:lnTo>
                    <a:lnTo>
                      <a:pt x="151229" y="1073779"/>
                    </a:lnTo>
                    <a:lnTo>
                      <a:pt x="154322" y="1071229"/>
                    </a:lnTo>
                    <a:close/>
                    <a:moveTo>
                      <a:pt x="160416" y="1068759"/>
                    </a:moveTo>
                    <a:lnTo>
                      <a:pt x="163407" y="1068759"/>
                    </a:lnTo>
                    <a:lnTo>
                      <a:pt x="166612" y="1068759"/>
                    </a:lnTo>
                    <a:lnTo>
                      <a:pt x="166612" y="1073779"/>
                    </a:lnTo>
                    <a:lnTo>
                      <a:pt x="160416" y="1073779"/>
                    </a:lnTo>
                    <a:close/>
                    <a:moveTo>
                      <a:pt x="141936" y="1068671"/>
                    </a:moveTo>
                    <a:lnTo>
                      <a:pt x="145034" y="1068671"/>
                    </a:lnTo>
                    <a:lnTo>
                      <a:pt x="141946" y="1071217"/>
                    </a:lnTo>
                    <a:lnTo>
                      <a:pt x="141936" y="1071225"/>
                    </a:lnTo>
                    <a:close/>
                    <a:moveTo>
                      <a:pt x="129652" y="1068671"/>
                    </a:moveTo>
                    <a:lnTo>
                      <a:pt x="135847" y="1068671"/>
                    </a:lnTo>
                    <a:lnTo>
                      <a:pt x="135847" y="1073691"/>
                    </a:lnTo>
                    <a:lnTo>
                      <a:pt x="132856" y="1073691"/>
                    </a:lnTo>
                    <a:lnTo>
                      <a:pt x="129652" y="1073691"/>
                    </a:lnTo>
                    <a:close/>
                    <a:moveTo>
                      <a:pt x="160416" y="1066293"/>
                    </a:moveTo>
                    <a:lnTo>
                      <a:pt x="160416" y="1068759"/>
                    </a:lnTo>
                    <a:lnTo>
                      <a:pt x="157425" y="1068759"/>
                    </a:lnTo>
                    <a:close/>
                    <a:moveTo>
                      <a:pt x="148025" y="1063651"/>
                    </a:moveTo>
                    <a:lnTo>
                      <a:pt x="151195" y="1063651"/>
                    </a:lnTo>
                    <a:lnTo>
                      <a:pt x="148025" y="1066205"/>
                    </a:lnTo>
                    <a:close/>
                    <a:moveTo>
                      <a:pt x="135847" y="1063651"/>
                    </a:moveTo>
                    <a:lnTo>
                      <a:pt x="141936" y="1063651"/>
                    </a:lnTo>
                    <a:lnTo>
                      <a:pt x="141936" y="1068671"/>
                    </a:lnTo>
                    <a:lnTo>
                      <a:pt x="135847" y="1068671"/>
                    </a:lnTo>
                    <a:close/>
                    <a:moveTo>
                      <a:pt x="178789" y="1058631"/>
                    </a:moveTo>
                    <a:lnTo>
                      <a:pt x="181887" y="1058631"/>
                    </a:lnTo>
                    <a:lnTo>
                      <a:pt x="184985" y="1058631"/>
                    </a:lnTo>
                    <a:lnTo>
                      <a:pt x="184985" y="1063651"/>
                    </a:lnTo>
                    <a:lnTo>
                      <a:pt x="178789" y="1063651"/>
                    </a:lnTo>
                    <a:close/>
                    <a:moveTo>
                      <a:pt x="141936" y="1058631"/>
                    </a:moveTo>
                    <a:lnTo>
                      <a:pt x="148025" y="1058631"/>
                    </a:lnTo>
                    <a:lnTo>
                      <a:pt x="148025" y="1063651"/>
                    </a:lnTo>
                    <a:lnTo>
                      <a:pt x="141936" y="1063651"/>
                    </a:lnTo>
                    <a:close/>
                    <a:moveTo>
                      <a:pt x="178789" y="1056107"/>
                    </a:moveTo>
                    <a:lnTo>
                      <a:pt x="178789" y="1058631"/>
                    </a:lnTo>
                    <a:lnTo>
                      <a:pt x="175692" y="1058631"/>
                    </a:lnTo>
                    <a:lnTo>
                      <a:pt x="175767" y="1058569"/>
                    </a:lnTo>
                    <a:close/>
                    <a:moveTo>
                      <a:pt x="166398" y="1053524"/>
                    </a:moveTo>
                    <a:lnTo>
                      <a:pt x="169532" y="1053524"/>
                    </a:lnTo>
                    <a:lnTo>
                      <a:pt x="166398" y="1056078"/>
                    </a:lnTo>
                    <a:close/>
                    <a:moveTo>
                      <a:pt x="160309" y="1048504"/>
                    </a:moveTo>
                    <a:lnTo>
                      <a:pt x="166398" y="1048504"/>
                    </a:lnTo>
                    <a:lnTo>
                      <a:pt x="166398" y="1053524"/>
                    </a:lnTo>
                    <a:lnTo>
                      <a:pt x="163407" y="1053524"/>
                    </a:lnTo>
                    <a:lnTo>
                      <a:pt x="160309" y="1053524"/>
                    </a:lnTo>
                    <a:close/>
                    <a:moveTo>
                      <a:pt x="184771" y="1043484"/>
                    </a:moveTo>
                    <a:lnTo>
                      <a:pt x="187869" y="1043484"/>
                    </a:lnTo>
                    <a:lnTo>
                      <a:pt x="184771" y="1046038"/>
                    </a:lnTo>
                    <a:close/>
                    <a:moveTo>
                      <a:pt x="203358" y="1038553"/>
                    </a:moveTo>
                    <a:lnTo>
                      <a:pt x="206349" y="1038553"/>
                    </a:lnTo>
                    <a:lnTo>
                      <a:pt x="209446" y="1038553"/>
                    </a:lnTo>
                    <a:lnTo>
                      <a:pt x="209446" y="1043572"/>
                    </a:lnTo>
                    <a:lnTo>
                      <a:pt x="203358" y="1043572"/>
                    </a:lnTo>
                    <a:lnTo>
                      <a:pt x="203358" y="1040930"/>
                    </a:lnTo>
                    <a:close/>
                    <a:moveTo>
                      <a:pt x="178682" y="1038377"/>
                    </a:moveTo>
                    <a:lnTo>
                      <a:pt x="184771" y="1038377"/>
                    </a:lnTo>
                    <a:lnTo>
                      <a:pt x="184771" y="1040930"/>
                    </a:lnTo>
                    <a:lnTo>
                      <a:pt x="184771" y="1043484"/>
                    </a:lnTo>
                    <a:lnTo>
                      <a:pt x="181887" y="1043484"/>
                    </a:lnTo>
                    <a:lnTo>
                      <a:pt x="178682" y="1043484"/>
                    </a:lnTo>
                    <a:close/>
                    <a:moveTo>
                      <a:pt x="203358" y="1035969"/>
                    </a:moveTo>
                    <a:lnTo>
                      <a:pt x="203358" y="1038553"/>
                    </a:lnTo>
                    <a:lnTo>
                      <a:pt x="200260" y="1038553"/>
                    </a:lnTo>
                    <a:close/>
                    <a:moveTo>
                      <a:pt x="221731" y="1028425"/>
                    </a:moveTo>
                    <a:lnTo>
                      <a:pt x="224722" y="1028425"/>
                    </a:lnTo>
                    <a:lnTo>
                      <a:pt x="227819" y="1028425"/>
                    </a:lnTo>
                    <a:lnTo>
                      <a:pt x="227819" y="1033445"/>
                    </a:lnTo>
                    <a:lnTo>
                      <a:pt x="221731" y="1033445"/>
                    </a:lnTo>
                    <a:close/>
                    <a:moveTo>
                      <a:pt x="221731" y="1025871"/>
                    </a:moveTo>
                    <a:lnTo>
                      <a:pt x="221731" y="1028425"/>
                    </a:lnTo>
                    <a:lnTo>
                      <a:pt x="218633" y="1028425"/>
                    </a:lnTo>
                    <a:lnTo>
                      <a:pt x="221695" y="1025901"/>
                    </a:lnTo>
                    <a:close/>
                    <a:moveTo>
                      <a:pt x="209233" y="1023229"/>
                    </a:moveTo>
                    <a:lnTo>
                      <a:pt x="212437" y="1023229"/>
                    </a:lnTo>
                    <a:lnTo>
                      <a:pt x="209233" y="1025871"/>
                    </a:lnTo>
                    <a:close/>
                    <a:moveTo>
                      <a:pt x="203144" y="1018210"/>
                    </a:moveTo>
                    <a:lnTo>
                      <a:pt x="209233" y="1018210"/>
                    </a:lnTo>
                    <a:lnTo>
                      <a:pt x="209233" y="1023229"/>
                    </a:lnTo>
                    <a:lnTo>
                      <a:pt x="206349" y="1023229"/>
                    </a:lnTo>
                    <a:lnTo>
                      <a:pt x="203144" y="1023229"/>
                    </a:lnTo>
                    <a:close/>
                    <a:moveTo>
                      <a:pt x="264565" y="1008258"/>
                    </a:moveTo>
                    <a:lnTo>
                      <a:pt x="270654" y="1008258"/>
                    </a:lnTo>
                    <a:lnTo>
                      <a:pt x="270654" y="1013278"/>
                    </a:lnTo>
                    <a:lnTo>
                      <a:pt x="264565" y="1013278"/>
                    </a:lnTo>
                    <a:lnTo>
                      <a:pt x="264565" y="1010724"/>
                    </a:lnTo>
                    <a:close/>
                    <a:moveTo>
                      <a:pt x="264565" y="1005705"/>
                    </a:moveTo>
                    <a:lnTo>
                      <a:pt x="264565" y="1008258"/>
                    </a:lnTo>
                    <a:lnTo>
                      <a:pt x="261468" y="1008258"/>
                    </a:lnTo>
                    <a:close/>
                    <a:moveTo>
                      <a:pt x="270654" y="1003238"/>
                    </a:moveTo>
                    <a:lnTo>
                      <a:pt x="276743" y="1003238"/>
                    </a:lnTo>
                    <a:lnTo>
                      <a:pt x="276743" y="1008258"/>
                    </a:lnTo>
                    <a:lnTo>
                      <a:pt x="270654" y="1008258"/>
                    </a:lnTo>
                    <a:close/>
                    <a:moveTo>
                      <a:pt x="270654" y="1000685"/>
                    </a:moveTo>
                    <a:lnTo>
                      <a:pt x="270654" y="1003238"/>
                    </a:lnTo>
                    <a:lnTo>
                      <a:pt x="267557" y="1003238"/>
                    </a:lnTo>
                    <a:close/>
                    <a:moveTo>
                      <a:pt x="276743" y="998131"/>
                    </a:moveTo>
                    <a:lnTo>
                      <a:pt x="282938" y="998131"/>
                    </a:lnTo>
                    <a:lnTo>
                      <a:pt x="282938" y="1003238"/>
                    </a:lnTo>
                    <a:lnTo>
                      <a:pt x="276743" y="1003238"/>
                    </a:lnTo>
                    <a:close/>
                    <a:moveTo>
                      <a:pt x="258263" y="998131"/>
                    </a:moveTo>
                    <a:lnTo>
                      <a:pt x="261361" y="998131"/>
                    </a:lnTo>
                    <a:lnTo>
                      <a:pt x="258263" y="1000685"/>
                    </a:lnTo>
                    <a:close/>
                    <a:moveTo>
                      <a:pt x="276743" y="995606"/>
                    </a:moveTo>
                    <a:lnTo>
                      <a:pt x="276743" y="998131"/>
                    </a:lnTo>
                    <a:lnTo>
                      <a:pt x="273680" y="998131"/>
                    </a:lnTo>
                    <a:lnTo>
                      <a:pt x="275202" y="996862"/>
                    </a:lnTo>
                    <a:close/>
                    <a:moveTo>
                      <a:pt x="282938" y="993199"/>
                    </a:moveTo>
                    <a:lnTo>
                      <a:pt x="289027" y="993199"/>
                    </a:lnTo>
                    <a:lnTo>
                      <a:pt x="289027" y="998131"/>
                    </a:lnTo>
                    <a:lnTo>
                      <a:pt x="282938" y="998131"/>
                    </a:lnTo>
                    <a:close/>
                    <a:moveTo>
                      <a:pt x="264352" y="993023"/>
                    </a:moveTo>
                    <a:lnTo>
                      <a:pt x="267486" y="993023"/>
                    </a:lnTo>
                    <a:lnTo>
                      <a:pt x="264352" y="995577"/>
                    </a:lnTo>
                    <a:close/>
                    <a:moveTo>
                      <a:pt x="252174" y="993023"/>
                    </a:moveTo>
                    <a:lnTo>
                      <a:pt x="258263" y="993023"/>
                    </a:lnTo>
                    <a:lnTo>
                      <a:pt x="258263" y="998131"/>
                    </a:lnTo>
                    <a:lnTo>
                      <a:pt x="252174" y="998131"/>
                    </a:lnTo>
                    <a:close/>
                    <a:moveTo>
                      <a:pt x="282938" y="990616"/>
                    </a:moveTo>
                    <a:lnTo>
                      <a:pt x="282938" y="993199"/>
                    </a:lnTo>
                    <a:lnTo>
                      <a:pt x="279841" y="993199"/>
                    </a:lnTo>
                    <a:close/>
                    <a:moveTo>
                      <a:pt x="289027" y="988091"/>
                    </a:moveTo>
                    <a:lnTo>
                      <a:pt x="292018" y="988091"/>
                    </a:lnTo>
                    <a:lnTo>
                      <a:pt x="295116" y="988091"/>
                    </a:lnTo>
                    <a:lnTo>
                      <a:pt x="295116" y="993199"/>
                    </a:lnTo>
                    <a:lnTo>
                      <a:pt x="289027" y="993199"/>
                    </a:lnTo>
                    <a:close/>
                    <a:moveTo>
                      <a:pt x="270547" y="988003"/>
                    </a:moveTo>
                    <a:lnTo>
                      <a:pt x="273645" y="988003"/>
                    </a:lnTo>
                    <a:lnTo>
                      <a:pt x="270547" y="990528"/>
                    </a:lnTo>
                    <a:close/>
                    <a:moveTo>
                      <a:pt x="258263" y="988003"/>
                    </a:moveTo>
                    <a:lnTo>
                      <a:pt x="264352" y="988003"/>
                    </a:lnTo>
                    <a:lnTo>
                      <a:pt x="264352" y="993023"/>
                    </a:lnTo>
                    <a:lnTo>
                      <a:pt x="258263" y="993023"/>
                    </a:lnTo>
                    <a:close/>
                    <a:moveTo>
                      <a:pt x="289027" y="985537"/>
                    </a:moveTo>
                    <a:lnTo>
                      <a:pt x="289027" y="988091"/>
                    </a:lnTo>
                    <a:lnTo>
                      <a:pt x="285965" y="988091"/>
                    </a:lnTo>
                    <a:close/>
                    <a:moveTo>
                      <a:pt x="276743" y="982984"/>
                    </a:moveTo>
                    <a:lnTo>
                      <a:pt x="279804" y="982984"/>
                    </a:lnTo>
                    <a:lnTo>
                      <a:pt x="278238" y="984290"/>
                    </a:lnTo>
                    <a:lnTo>
                      <a:pt x="276743" y="985509"/>
                    </a:lnTo>
                    <a:close/>
                    <a:moveTo>
                      <a:pt x="264352" y="982984"/>
                    </a:moveTo>
                    <a:lnTo>
                      <a:pt x="270547" y="982984"/>
                    </a:lnTo>
                    <a:lnTo>
                      <a:pt x="270547" y="988003"/>
                    </a:lnTo>
                    <a:lnTo>
                      <a:pt x="264352" y="988003"/>
                    </a:lnTo>
                    <a:close/>
                    <a:moveTo>
                      <a:pt x="307400" y="978052"/>
                    </a:moveTo>
                    <a:lnTo>
                      <a:pt x="313489" y="978052"/>
                    </a:lnTo>
                    <a:lnTo>
                      <a:pt x="313489" y="983072"/>
                    </a:lnTo>
                    <a:lnTo>
                      <a:pt x="307400" y="983072"/>
                    </a:lnTo>
                    <a:close/>
                    <a:moveTo>
                      <a:pt x="270547" y="977876"/>
                    </a:moveTo>
                    <a:lnTo>
                      <a:pt x="276743" y="977876"/>
                    </a:lnTo>
                    <a:lnTo>
                      <a:pt x="276743" y="982984"/>
                    </a:lnTo>
                    <a:lnTo>
                      <a:pt x="270547" y="982984"/>
                    </a:lnTo>
                    <a:close/>
                    <a:moveTo>
                      <a:pt x="307400" y="975498"/>
                    </a:moveTo>
                    <a:lnTo>
                      <a:pt x="307400" y="978052"/>
                    </a:lnTo>
                    <a:lnTo>
                      <a:pt x="304302" y="978052"/>
                    </a:lnTo>
                    <a:close/>
                    <a:moveTo>
                      <a:pt x="313489" y="973032"/>
                    </a:moveTo>
                    <a:lnTo>
                      <a:pt x="319578" y="973032"/>
                    </a:lnTo>
                    <a:lnTo>
                      <a:pt x="319578" y="978052"/>
                    </a:lnTo>
                    <a:lnTo>
                      <a:pt x="313489" y="978052"/>
                    </a:lnTo>
                    <a:close/>
                    <a:moveTo>
                      <a:pt x="295116" y="972856"/>
                    </a:moveTo>
                    <a:lnTo>
                      <a:pt x="298214" y="972856"/>
                    </a:lnTo>
                    <a:lnTo>
                      <a:pt x="295116" y="975381"/>
                    </a:lnTo>
                    <a:close/>
                    <a:moveTo>
                      <a:pt x="313489" y="970448"/>
                    </a:moveTo>
                    <a:lnTo>
                      <a:pt x="313489" y="973032"/>
                    </a:lnTo>
                    <a:lnTo>
                      <a:pt x="310391" y="973032"/>
                    </a:lnTo>
                    <a:close/>
                    <a:moveTo>
                      <a:pt x="319578" y="967924"/>
                    </a:moveTo>
                    <a:lnTo>
                      <a:pt x="325773" y="967924"/>
                    </a:lnTo>
                    <a:lnTo>
                      <a:pt x="325773" y="973032"/>
                    </a:lnTo>
                    <a:lnTo>
                      <a:pt x="319578" y="973032"/>
                    </a:lnTo>
                    <a:close/>
                    <a:moveTo>
                      <a:pt x="301205" y="967836"/>
                    </a:moveTo>
                    <a:lnTo>
                      <a:pt x="304267" y="967836"/>
                    </a:lnTo>
                    <a:lnTo>
                      <a:pt x="301205" y="970390"/>
                    </a:lnTo>
                    <a:close/>
                    <a:moveTo>
                      <a:pt x="288920" y="967836"/>
                    </a:moveTo>
                    <a:lnTo>
                      <a:pt x="295116" y="967836"/>
                    </a:lnTo>
                    <a:lnTo>
                      <a:pt x="295116" y="972856"/>
                    </a:lnTo>
                    <a:lnTo>
                      <a:pt x="292018" y="972856"/>
                    </a:lnTo>
                    <a:lnTo>
                      <a:pt x="288920" y="972856"/>
                    </a:lnTo>
                    <a:close/>
                    <a:moveTo>
                      <a:pt x="319578" y="965458"/>
                    </a:moveTo>
                    <a:lnTo>
                      <a:pt x="319578" y="967924"/>
                    </a:lnTo>
                    <a:lnTo>
                      <a:pt x="316587" y="967924"/>
                    </a:lnTo>
                    <a:close/>
                    <a:moveTo>
                      <a:pt x="325773" y="962905"/>
                    </a:moveTo>
                    <a:lnTo>
                      <a:pt x="328764" y="962905"/>
                    </a:lnTo>
                    <a:lnTo>
                      <a:pt x="331862" y="962905"/>
                    </a:lnTo>
                    <a:lnTo>
                      <a:pt x="331862" y="967924"/>
                    </a:lnTo>
                    <a:lnTo>
                      <a:pt x="325773" y="967924"/>
                    </a:lnTo>
                    <a:close/>
                    <a:moveTo>
                      <a:pt x="307293" y="962728"/>
                    </a:moveTo>
                    <a:lnTo>
                      <a:pt x="310391" y="962728"/>
                    </a:lnTo>
                    <a:lnTo>
                      <a:pt x="307293" y="965312"/>
                    </a:lnTo>
                    <a:close/>
                    <a:moveTo>
                      <a:pt x="295116" y="962728"/>
                    </a:moveTo>
                    <a:lnTo>
                      <a:pt x="301205" y="962728"/>
                    </a:lnTo>
                    <a:lnTo>
                      <a:pt x="301205" y="967836"/>
                    </a:lnTo>
                    <a:lnTo>
                      <a:pt x="295116" y="967836"/>
                    </a:lnTo>
                    <a:close/>
                    <a:moveTo>
                      <a:pt x="325773" y="960351"/>
                    </a:moveTo>
                    <a:lnTo>
                      <a:pt x="325773" y="962905"/>
                    </a:lnTo>
                    <a:lnTo>
                      <a:pt x="322675" y="962905"/>
                    </a:lnTo>
                    <a:close/>
                    <a:moveTo>
                      <a:pt x="313489" y="957709"/>
                    </a:moveTo>
                    <a:lnTo>
                      <a:pt x="316587" y="957709"/>
                    </a:lnTo>
                    <a:lnTo>
                      <a:pt x="313489" y="960263"/>
                    </a:lnTo>
                    <a:close/>
                    <a:moveTo>
                      <a:pt x="301205" y="957709"/>
                    </a:moveTo>
                    <a:lnTo>
                      <a:pt x="307293" y="957709"/>
                    </a:lnTo>
                    <a:lnTo>
                      <a:pt x="307293" y="962728"/>
                    </a:lnTo>
                    <a:lnTo>
                      <a:pt x="301205" y="962728"/>
                    </a:lnTo>
                    <a:close/>
                    <a:moveTo>
                      <a:pt x="307293" y="952777"/>
                    </a:moveTo>
                    <a:lnTo>
                      <a:pt x="313489" y="952777"/>
                    </a:lnTo>
                    <a:lnTo>
                      <a:pt x="313489" y="957709"/>
                    </a:lnTo>
                    <a:lnTo>
                      <a:pt x="307293" y="957709"/>
                    </a:lnTo>
                    <a:close/>
                    <a:moveTo>
                      <a:pt x="344146" y="947757"/>
                    </a:moveTo>
                    <a:lnTo>
                      <a:pt x="347137" y="947757"/>
                    </a:lnTo>
                    <a:lnTo>
                      <a:pt x="350235" y="947757"/>
                    </a:lnTo>
                    <a:lnTo>
                      <a:pt x="350235" y="952777"/>
                    </a:lnTo>
                    <a:lnTo>
                      <a:pt x="344146" y="952777"/>
                    </a:lnTo>
                    <a:lnTo>
                      <a:pt x="344146" y="950223"/>
                    </a:lnTo>
                    <a:close/>
                    <a:moveTo>
                      <a:pt x="344146" y="945204"/>
                    </a:moveTo>
                    <a:lnTo>
                      <a:pt x="344146" y="947757"/>
                    </a:lnTo>
                    <a:lnTo>
                      <a:pt x="341049" y="947757"/>
                    </a:lnTo>
                    <a:lnTo>
                      <a:pt x="344129" y="945218"/>
                    </a:lnTo>
                    <a:close/>
                    <a:moveTo>
                      <a:pt x="362519" y="937630"/>
                    </a:moveTo>
                    <a:lnTo>
                      <a:pt x="365510" y="937630"/>
                    </a:lnTo>
                    <a:lnTo>
                      <a:pt x="368608" y="937630"/>
                    </a:lnTo>
                    <a:lnTo>
                      <a:pt x="368608" y="942738"/>
                    </a:lnTo>
                    <a:lnTo>
                      <a:pt x="362519" y="942738"/>
                    </a:lnTo>
                    <a:close/>
                    <a:moveTo>
                      <a:pt x="362519" y="935077"/>
                    </a:moveTo>
                    <a:lnTo>
                      <a:pt x="362519" y="937630"/>
                    </a:lnTo>
                    <a:lnTo>
                      <a:pt x="359422" y="937630"/>
                    </a:lnTo>
                    <a:close/>
                    <a:moveTo>
                      <a:pt x="350128" y="932522"/>
                    </a:moveTo>
                    <a:lnTo>
                      <a:pt x="353226" y="932522"/>
                    </a:lnTo>
                    <a:lnTo>
                      <a:pt x="351687" y="933806"/>
                    </a:lnTo>
                    <a:lnTo>
                      <a:pt x="350128" y="935076"/>
                    </a:lnTo>
                    <a:close/>
                    <a:moveTo>
                      <a:pt x="344039" y="927502"/>
                    </a:moveTo>
                    <a:lnTo>
                      <a:pt x="350128" y="927502"/>
                    </a:lnTo>
                    <a:lnTo>
                      <a:pt x="350128" y="932522"/>
                    </a:lnTo>
                    <a:lnTo>
                      <a:pt x="347137" y="932522"/>
                    </a:lnTo>
                    <a:lnTo>
                      <a:pt x="344039" y="932522"/>
                    </a:lnTo>
                    <a:close/>
                    <a:moveTo>
                      <a:pt x="399265" y="922571"/>
                    </a:moveTo>
                    <a:lnTo>
                      <a:pt x="405354" y="922571"/>
                    </a:lnTo>
                    <a:lnTo>
                      <a:pt x="405354" y="927679"/>
                    </a:lnTo>
                    <a:lnTo>
                      <a:pt x="399265" y="927679"/>
                    </a:lnTo>
                    <a:close/>
                    <a:moveTo>
                      <a:pt x="399265" y="920017"/>
                    </a:moveTo>
                    <a:lnTo>
                      <a:pt x="399265" y="922571"/>
                    </a:lnTo>
                    <a:lnTo>
                      <a:pt x="396167" y="922571"/>
                    </a:lnTo>
                    <a:close/>
                    <a:moveTo>
                      <a:pt x="405354" y="917551"/>
                    </a:moveTo>
                    <a:lnTo>
                      <a:pt x="408345" y="917551"/>
                    </a:lnTo>
                    <a:lnTo>
                      <a:pt x="411550" y="917551"/>
                    </a:lnTo>
                    <a:lnTo>
                      <a:pt x="411550" y="922571"/>
                    </a:lnTo>
                    <a:lnTo>
                      <a:pt x="405354" y="922571"/>
                    </a:lnTo>
                    <a:close/>
                    <a:moveTo>
                      <a:pt x="386874" y="917375"/>
                    </a:moveTo>
                    <a:lnTo>
                      <a:pt x="389972" y="917375"/>
                    </a:lnTo>
                    <a:lnTo>
                      <a:pt x="386874" y="919959"/>
                    </a:lnTo>
                    <a:close/>
                    <a:moveTo>
                      <a:pt x="405354" y="915027"/>
                    </a:moveTo>
                    <a:lnTo>
                      <a:pt x="405354" y="917551"/>
                    </a:lnTo>
                    <a:lnTo>
                      <a:pt x="402256" y="917551"/>
                    </a:lnTo>
                    <a:close/>
                    <a:moveTo>
                      <a:pt x="393070" y="912355"/>
                    </a:moveTo>
                    <a:lnTo>
                      <a:pt x="396167" y="912355"/>
                    </a:lnTo>
                    <a:lnTo>
                      <a:pt x="393070" y="914909"/>
                    </a:lnTo>
                    <a:close/>
                    <a:moveTo>
                      <a:pt x="380786" y="912355"/>
                    </a:moveTo>
                    <a:lnTo>
                      <a:pt x="386874" y="912355"/>
                    </a:lnTo>
                    <a:lnTo>
                      <a:pt x="386874" y="917375"/>
                    </a:lnTo>
                    <a:lnTo>
                      <a:pt x="383883" y="917375"/>
                    </a:lnTo>
                    <a:lnTo>
                      <a:pt x="380786" y="917375"/>
                    </a:lnTo>
                    <a:close/>
                    <a:moveTo>
                      <a:pt x="386874" y="907335"/>
                    </a:moveTo>
                    <a:lnTo>
                      <a:pt x="393070" y="907335"/>
                    </a:lnTo>
                    <a:lnTo>
                      <a:pt x="393070" y="912355"/>
                    </a:lnTo>
                    <a:lnTo>
                      <a:pt x="386874" y="912355"/>
                    </a:lnTo>
                    <a:close/>
                    <a:moveTo>
                      <a:pt x="448296" y="897384"/>
                    </a:moveTo>
                    <a:lnTo>
                      <a:pt x="451180" y="897384"/>
                    </a:lnTo>
                    <a:lnTo>
                      <a:pt x="454384" y="897384"/>
                    </a:lnTo>
                    <a:lnTo>
                      <a:pt x="454384" y="902404"/>
                    </a:lnTo>
                    <a:lnTo>
                      <a:pt x="448296" y="902404"/>
                    </a:lnTo>
                    <a:close/>
                    <a:moveTo>
                      <a:pt x="448296" y="894830"/>
                    </a:moveTo>
                    <a:lnTo>
                      <a:pt x="448296" y="897384"/>
                    </a:lnTo>
                    <a:lnTo>
                      <a:pt x="445162" y="897384"/>
                    </a:lnTo>
                    <a:close/>
                    <a:moveTo>
                      <a:pt x="435905" y="892188"/>
                    </a:moveTo>
                    <a:lnTo>
                      <a:pt x="439002" y="892188"/>
                    </a:lnTo>
                    <a:lnTo>
                      <a:pt x="435905" y="894742"/>
                    </a:lnTo>
                    <a:close/>
                    <a:moveTo>
                      <a:pt x="429709" y="887169"/>
                    </a:moveTo>
                    <a:lnTo>
                      <a:pt x="435905" y="887169"/>
                    </a:lnTo>
                    <a:lnTo>
                      <a:pt x="435905" y="892188"/>
                    </a:lnTo>
                    <a:lnTo>
                      <a:pt x="432807" y="892188"/>
                    </a:lnTo>
                    <a:lnTo>
                      <a:pt x="429709" y="892188"/>
                    </a:lnTo>
                    <a:close/>
                    <a:moveTo>
                      <a:pt x="454278" y="882149"/>
                    </a:moveTo>
                    <a:lnTo>
                      <a:pt x="457375" y="882149"/>
                    </a:lnTo>
                    <a:lnTo>
                      <a:pt x="454278" y="884673"/>
                    </a:lnTo>
                    <a:close/>
                    <a:moveTo>
                      <a:pt x="472758" y="877217"/>
                    </a:moveTo>
                    <a:lnTo>
                      <a:pt x="478846" y="877217"/>
                    </a:lnTo>
                    <a:lnTo>
                      <a:pt x="478846" y="882237"/>
                    </a:lnTo>
                    <a:lnTo>
                      <a:pt x="472758" y="882237"/>
                    </a:lnTo>
                    <a:lnTo>
                      <a:pt x="472758" y="879683"/>
                    </a:lnTo>
                    <a:close/>
                    <a:moveTo>
                      <a:pt x="448082" y="877129"/>
                    </a:moveTo>
                    <a:lnTo>
                      <a:pt x="454278" y="877129"/>
                    </a:lnTo>
                    <a:lnTo>
                      <a:pt x="454278" y="879683"/>
                    </a:lnTo>
                    <a:lnTo>
                      <a:pt x="454278" y="882149"/>
                    </a:lnTo>
                    <a:lnTo>
                      <a:pt x="451180" y="882149"/>
                    </a:lnTo>
                    <a:lnTo>
                      <a:pt x="448082" y="882149"/>
                    </a:lnTo>
                    <a:close/>
                    <a:moveTo>
                      <a:pt x="472758" y="874575"/>
                    </a:moveTo>
                    <a:lnTo>
                      <a:pt x="472758" y="877217"/>
                    </a:lnTo>
                    <a:lnTo>
                      <a:pt x="469553" y="877217"/>
                    </a:lnTo>
                    <a:close/>
                    <a:moveTo>
                      <a:pt x="478846" y="872198"/>
                    </a:moveTo>
                    <a:lnTo>
                      <a:pt x="481837" y="872198"/>
                    </a:lnTo>
                    <a:lnTo>
                      <a:pt x="485042" y="872198"/>
                    </a:lnTo>
                    <a:lnTo>
                      <a:pt x="485042" y="877217"/>
                    </a:lnTo>
                    <a:lnTo>
                      <a:pt x="478846" y="877217"/>
                    </a:lnTo>
                    <a:close/>
                    <a:moveTo>
                      <a:pt x="478846" y="869644"/>
                    </a:moveTo>
                    <a:lnTo>
                      <a:pt x="478846" y="872198"/>
                    </a:lnTo>
                    <a:lnTo>
                      <a:pt x="475748" y="872198"/>
                    </a:lnTo>
                    <a:close/>
                    <a:moveTo>
                      <a:pt x="466455" y="867002"/>
                    </a:moveTo>
                    <a:lnTo>
                      <a:pt x="469553" y="867002"/>
                    </a:lnTo>
                    <a:lnTo>
                      <a:pt x="466455" y="869556"/>
                    </a:lnTo>
                    <a:close/>
                    <a:moveTo>
                      <a:pt x="460366" y="861982"/>
                    </a:moveTo>
                    <a:lnTo>
                      <a:pt x="466455" y="861982"/>
                    </a:lnTo>
                    <a:lnTo>
                      <a:pt x="466455" y="867002"/>
                    </a:lnTo>
                    <a:lnTo>
                      <a:pt x="460366" y="867002"/>
                    </a:lnTo>
                    <a:close/>
                    <a:moveTo>
                      <a:pt x="546250" y="841903"/>
                    </a:moveTo>
                    <a:lnTo>
                      <a:pt x="552338" y="841903"/>
                    </a:lnTo>
                    <a:lnTo>
                      <a:pt x="552338" y="846923"/>
                    </a:lnTo>
                    <a:lnTo>
                      <a:pt x="546250" y="846923"/>
                    </a:lnTo>
                    <a:close/>
                    <a:moveTo>
                      <a:pt x="546250" y="839349"/>
                    </a:moveTo>
                    <a:lnTo>
                      <a:pt x="546250" y="841903"/>
                    </a:lnTo>
                    <a:lnTo>
                      <a:pt x="543152" y="841903"/>
                    </a:lnTo>
                    <a:close/>
                    <a:moveTo>
                      <a:pt x="533859" y="836795"/>
                    </a:moveTo>
                    <a:lnTo>
                      <a:pt x="536993" y="836795"/>
                    </a:lnTo>
                    <a:lnTo>
                      <a:pt x="533859" y="839349"/>
                    </a:lnTo>
                    <a:close/>
                    <a:moveTo>
                      <a:pt x="539947" y="831776"/>
                    </a:moveTo>
                    <a:lnTo>
                      <a:pt x="543044" y="831776"/>
                    </a:lnTo>
                    <a:lnTo>
                      <a:pt x="539947" y="834329"/>
                    </a:lnTo>
                    <a:close/>
                    <a:moveTo>
                      <a:pt x="527663" y="831776"/>
                    </a:moveTo>
                    <a:lnTo>
                      <a:pt x="533859" y="831776"/>
                    </a:lnTo>
                    <a:lnTo>
                      <a:pt x="533859" y="836795"/>
                    </a:lnTo>
                    <a:lnTo>
                      <a:pt x="530867" y="836795"/>
                    </a:lnTo>
                    <a:lnTo>
                      <a:pt x="527663" y="836795"/>
                    </a:lnTo>
                    <a:close/>
                    <a:moveTo>
                      <a:pt x="533859" y="826668"/>
                    </a:moveTo>
                    <a:lnTo>
                      <a:pt x="539947" y="826668"/>
                    </a:lnTo>
                    <a:lnTo>
                      <a:pt x="539947" y="829222"/>
                    </a:lnTo>
                    <a:lnTo>
                      <a:pt x="539947" y="831776"/>
                    </a:lnTo>
                    <a:lnTo>
                      <a:pt x="533859" y="831776"/>
                    </a:lnTo>
                    <a:close/>
                    <a:moveTo>
                      <a:pt x="558320" y="816628"/>
                    </a:moveTo>
                    <a:lnTo>
                      <a:pt x="561418" y="816628"/>
                    </a:lnTo>
                    <a:lnTo>
                      <a:pt x="558320" y="819182"/>
                    </a:lnTo>
                    <a:close/>
                    <a:moveTo>
                      <a:pt x="552231" y="811521"/>
                    </a:moveTo>
                    <a:lnTo>
                      <a:pt x="558320" y="811521"/>
                    </a:lnTo>
                    <a:lnTo>
                      <a:pt x="558320" y="814075"/>
                    </a:lnTo>
                    <a:lnTo>
                      <a:pt x="558320" y="816628"/>
                    </a:lnTo>
                    <a:lnTo>
                      <a:pt x="555436" y="816628"/>
                    </a:lnTo>
                    <a:lnTo>
                      <a:pt x="552231" y="816628"/>
                    </a:lnTo>
                    <a:close/>
                    <a:moveTo>
                      <a:pt x="619742" y="781402"/>
                    </a:moveTo>
                    <a:lnTo>
                      <a:pt x="625830" y="781402"/>
                    </a:lnTo>
                    <a:lnTo>
                      <a:pt x="625830" y="786422"/>
                    </a:lnTo>
                    <a:lnTo>
                      <a:pt x="619742" y="786422"/>
                    </a:lnTo>
                    <a:lnTo>
                      <a:pt x="619742" y="783868"/>
                    </a:lnTo>
                    <a:close/>
                    <a:moveTo>
                      <a:pt x="619742" y="778848"/>
                    </a:moveTo>
                    <a:lnTo>
                      <a:pt x="619742" y="781402"/>
                    </a:lnTo>
                    <a:lnTo>
                      <a:pt x="616644" y="781402"/>
                    </a:lnTo>
                    <a:close/>
                    <a:moveTo>
                      <a:pt x="625830" y="776383"/>
                    </a:moveTo>
                    <a:lnTo>
                      <a:pt x="628821" y="776383"/>
                    </a:lnTo>
                    <a:lnTo>
                      <a:pt x="631919" y="776383"/>
                    </a:lnTo>
                    <a:lnTo>
                      <a:pt x="631919" y="781402"/>
                    </a:lnTo>
                    <a:lnTo>
                      <a:pt x="625830" y="781402"/>
                    </a:lnTo>
                    <a:close/>
                    <a:moveTo>
                      <a:pt x="625830" y="773829"/>
                    </a:moveTo>
                    <a:lnTo>
                      <a:pt x="625830" y="776383"/>
                    </a:lnTo>
                    <a:lnTo>
                      <a:pt x="622733" y="776383"/>
                    </a:lnTo>
                    <a:lnTo>
                      <a:pt x="622816" y="776314"/>
                    </a:lnTo>
                    <a:close/>
                    <a:moveTo>
                      <a:pt x="613439" y="771275"/>
                    </a:moveTo>
                    <a:lnTo>
                      <a:pt x="616573" y="771275"/>
                    </a:lnTo>
                    <a:lnTo>
                      <a:pt x="613439" y="773829"/>
                    </a:lnTo>
                    <a:close/>
                    <a:moveTo>
                      <a:pt x="607244" y="766255"/>
                    </a:moveTo>
                    <a:lnTo>
                      <a:pt x="613439" y="766255"/>
                    </a:lnTo>
                    <a:lnTo>
                      <a:pt x="613439" y="771275"/>
                    </a:lnTo>
                    <a:lnTo>
                      <a:pt x="607244" y="771275"/>
                    </a:lnTo>
                    <a:close/>
                    <a:moveTo>
                      <a:pt x="680949" y="751196"/>
                    </a:moveTo>
                    <a:lnTo>
                      <a:pt x="687038" y="751196"/>
                    </a:lnTo>
                    <a:lnTo>
                      <a:pt x="687038" y="756216"/>
                    </a:lnTo>
                    <a:lnTo>
                      <a:pt x="680949" y="756216"/>
                    </a:lnTo>
                    <a:close/>
                    <a:moveTo>
                      <a:pt x="680949" y="748643"/>
                    </a:moveTo>
                    <a:lnTo>
                      <a:pt x="680949" y="751196"/>
                    </a:lnTo>
                    <a:lnTo>
                      <a:pt x="677852" y="751196"/>
                    </a:lnTo>
                    <a:close/>
                    <a:moveTo>
                      <a:pt x="687038" y="746176"/>
                    </a:moveTo>
                    <a:lnTo>
                      <a:pt x="693127" y="746176"/>
                    </a:lnTo>
                    <a:lnTo>
                      <a:pt x="693127" y="751196"/>
                    </a:lnTo>
                    <a:lnTo>
                      <a:pt x="687038" y="751196"/>
                    </a:lnTo>
                    <a:close/>
                    <a:moveTo>
                      <a:pt x="668558" y="746000"/>
                    </a:moveTo>
                    <a:lnTo>
                      <a:pt x="671656" y="746000"/>
                    </a:lnTo>
                    <a:lnTo>
                      <a:pt x="668558" y="748525"/>
                    </a:lnTo>
                    <a:close/>
                    <a:moveTo>
                      <a:pt x="687038" y="743622"/>
                    </a:moveTo>
                    <a:lnTo>
                      <a:pt x="687038" y="746176"/>
                    </a:lnTo>
                    <a:lnTo>
                      <a:pt x="683940" y="746176"/>
                    </a:lnTo>
                    <a:close/>
                    <a:moveTo>
                      <a:pt x="674647" y="740980"/>
                    </a:moveTo>
                    <a:lnTo>
                      <a:pt x="677852" y="740980"/>
                    </a:lnTo>
                    <a:lnTo>
                      <a:pt x="677833" y="740996"/>
                    </a:lnTo>
                    <a:lnTo>
                      <a:pt x="674647" y="743592"/>
                    </a:lnTo>
                    <a:close/>
                    <a:moveTo>
                      <a:pt x="662363" y="740980"/>
                    </a:moveTo>
                    <a:lnTo>
                      <a:pt x="668558" y="740980"/>
                    </a:lnTo>
                    <a:lnTo>
                      <a:pt x="668558" y="746000"/>
                    </a:lnTo>
                    <a:lnTo>
                      <a:pt x="665567" y="746000"/>
                    </a:lnTo>
                    <a:lnTo>
                      <a:pt x="662363" y="746000"/>
                    </a:lnTo>
                    <a:close/>
                    <a:moveTo>
                      <a:pt x="680843" y="735961"/>
                    </a:moveTo>
                    <a:lnTo>
                      <a:pt x="683905" y="735961"/>
                    </a:lnTo>
                    <a:lnTo>
                      <a:pt x="680934" y="738439"/>
                    </a:lnTo>
                    <a:lnTo>
                      <a:pt x="680843" y="738514"/>
                    </a:lnTo>
                    <a:close/>
                    <a:moveTo>
                      <a:pt x="668558" y="735961"/>
                    </a:moveTo>
                    <a:lnTo>
                      <a:pt x="674647" y="735961"/>
                    </a:lnTo>
                    <a:lnTo>
                      <a:pt x="674647" y="740980"/>
                    </a:lnTo>
                    <a:lnTo>
                      <a:pt x="668558" y="740980"/>
                    </a:lnTo>
                    <a:close/>
                    <a:moveTo>
                      <a:pt x="699323" y="731029"/>
                    </a:moveTo>
                    <a:lnTo>
                      <a:pt x="702313" y="731029"/>
                    </a:lnTo>
                    <a:lnTo>
                      <a:pt x="705411" y="731029"/>
                    </a:lnTo>
                    <a:lnTo>
                      <a:pt x="705411" y="736049"/>
                    </a:lnTo>
                    <a:lnTo>
                      <a:pt x="699323" y="736049"/>
                    </a:lnTo>
                    <a:lnTo>
                      <a:pt x="699323" y="733495"/>
                    </a:lnTo>
                    <a:close/>
                    <a:moveTo>
                      <a:pt x="674647" y="730853"/>
                    </a:moveTo>
                    <a:lnTo>
                      <a:pt x="680843" y="730853"/>
                    </a:lnTo>
                    <a:lnTo>
                      <a:pt x="680843" y="733495"/>
                    </a:lnTo>
                    <a:lnTo>
                      <a:pt x="680843" y="735961"/>
                    </a:lnTo>
                    <a:lnTo>
                      <a:pt x="674647" y="735961"/>
                    </a:lnTo>
                    <a:close/>
                    <a:moveTo>
                      <a:pt x="699323" y="728475"/>
                    </a:moveTo>
                    <a:lnTo>
                      <a:pt x="699323" y="731029"/>
                    </a:lnTo>
                    <a:lnTo>
                      <a:pt x="696225" y="731029"/>
                    </a:lnTo>
                    <a:lnTo>
                      <a:pt x="699285" y="728506"/>
                    </a:lnTo>
                    <a:close/>
                    <a:moveTo>
                      <a:pt x="717675" y="720902"/>
                    </a:moveTo>
                    <a:lnTo>
                      <a:pt x="723784" y="720902"/>
                    </a:lnTo>
                    <a:lnTo>
                      <a:pt x="723784" y="725921"/>
                    </a:lnTo>
                    <a:lnTo>
                      <a:pt x="717632" y="725921"/>
                    </a:lnTo>
                    <a:close/>
                    <a:moveTo>
                      <a:pt x="717696" y="718348"/>
                    </a:moveTo>
                    <a:lnTo>
                      <a:pt x="717675" y="720902"/>
                    </a:lnTo>
                    <a:lnTo>
                      <a:pt x="714598" y="720902"/>
                    </a:lnTo>
                    <a:lnTo>
                      <a:pt x="717662" y="718376"/>
                    </a:lnTo>
                    <a:close/>
                    <a:moveTo>
                      <a:pt x="723784" y="715882"/>
                    </a:moveTo>
                    <a:lnTo>
                      <a:pt x="729873" y="715882"/>
                    </a:lnTo>
                    <a:lnTo>
                      <a:pt x="729873" y="720902"/>
                    </a:lnTo>
                    <a:lnTo>
                      <a:pt x="723784" y="720902"/>
                    </a:lnTo>
                    <a:close/>
                    <a:moveTo>
                      <a:pt x="705304" y="715794"/>
                    </a:moveTo>
                    <a:lnTo>
                      <a:pt x="708402" y="715794"/>
                    </a:lnTo>
                    <a:lnTo>
                      <a:pt x="706861" y="717079"/>
                    </a:lnTo>
                    <a:lnTo>
                      <a:pt x="705304" y="718348"/>
                    </a:lnTo>
                    <a:close/>
                    <a:moveTo>
                      <a:pt x="723784" y="713329"/>
                    </a:moveTo>
                    <a:lnTo>
                      <a:pt x="723784" y="715882"/>
                    </a:lnTo>
                    <a:lnTo>
                      <a:pt x="720687" y="715882"/>
                    </a:lnTo>
                    <a:close/>
                    <a:moveTo>
                      <a:pt x="711500" y="710774"/>
                    </a:moveTo>
                    <a:lnTo>
                      <a:pt x="714598" y="710774"/>
                    </a:lnTo>
                    <a:lnTo>
                      <a:pt x="714588" y="710782"/>
                    </a:lnTo>
                    <a:lnTo>
                      <a:pt x="711500" y="713299"/>
                    </a:lnTo>
                    <a:close/>
                    <a:moveTo>
                      <a:pt x="699216" y="710774"/>
                    </a:moveTo>
                    <a:lnTo>
                      <a:pt x="705304" y="710774"/>
                    </a:lnTo>
                    <a:lnTo>
                      <a:pt x="705304" y="715794"/>
                    </a:lnTo>
                    <a:lnTo>
                      <a:pt x="702313" y="715794"/>
                    </a:lnTo>
                    <a:lnTo>
                      <a:pt x="699216" y="715794"/>
                    </a:lnTo>
                    <a:close/>
                    <a:moveTo>
                      <a:pt x="717589" y="705754"/>
                    </a:moveTo>
                    <a:lnTo>
                      <a:pt x="720651" y="705754"/>
                    </a:lnTo>
                    <a:lnTo>
                      <a:pt x="717589" y="708308"/>
                    </a:lnTo>
                    <a:close/>
                    <a:moveTo>
                      <a:pt x="705304" y="705754"/>
                    </a:moveTo>
                    <a:lnTo>
                      <a:pt x="711500" y="705754"/>
                    </a:lnTo>
                    <a:lnTo>
                      <a:pt x="711500" y="710774"/>
                    </a:lnTo>
                    <a:lnTo>
                      <a:pt x="705304" y="710774"/>
                    </a:lnTo>
                    <a:close/>
                    <a:moveTo>
                      <a:pt x="736069" y="700823"/>
                    </a:moveTo>
                    <a:lnTo>
                      <a:pt x="742157" y="700823"/>
                    </a:lnTo>
                    <a:lnTo>
                      <a:pt x="742157" y="705842"/>
                    </a:lnTo>
                    <a:lnTo>
                      <a:pt x="736069" y="705842"/>
                    </a:lnTo>
                    <a:lnTo>
                      <a:pt x="736069" y="703200"/>
                    </a:lnTo>
                    <a:close/>
                    <a:moveTo>
                      <a:pt x="711500" y="700647"/>
                    </a:moveTo>
                    <a:lnTo>
                      <a:pt x="717589" y="700647"/>
                    </a:lnTo>
                    <a:lnTo>
                      <a:pt x="717589" y="703200"/>
                    </a:lnTo>
                    <a:lnTo>
                      <a:pt x="717589" y="705754"/>
                    </a:lnTo>
                    <a:lnTo>
                      <a:pt x="711500" y="705754"/>
                    </a:lnTo>
                    <a:close/>
                    <a:moveTo>
                      <a:pt x="736069" y="698181"/>
                    </a:moveTo>
                    <a:lnTo>
                      <a:pt x="736069" y="700823"/>
                    </a:lnTo>
                    <a:lnTo>
                      <a:pt x="732864" y="700823"/>
                    </a:lnTo>
                    <a:lnTo>
                      <a:pt x="733747" y="700095"/>
                    </a:lnTo>
                    <a:close/>
                    <a:moveTo>
                      <a:pt x="742157" y="695715"/>
                    </a:moveTo>
                    <a:lnTo>
                      <a:pt x="748246" y="695715"/>
                    </a:lnTo>
                    <a:lnTo>
                      <a:pt x="748246" y="700823"/>
                    </a:lnTo>
                    <a:lnTo>
                      <a:pt x="742157" y="700823"/>
                    </a:lnTo>
                    <a:close/>
                    <a:moveTo>
                      <a:pt x="742157" y="693162"/>
                    </a:moveTo>
                    <a:lnTo>
                      <a:pt x="742157" y="695715"/>
                    </a:lnTo>
                    <a:lnTo>
                      <a:pt x="739060" y="695715"/>
                    </a:lnTo>
                    <a:close/>
                    <a:moveTo>
                      <a:pt x="729873" y="690607"/>
                    </a:moveTo>
                    <a:lnTo>
                      <a:pt x="732864" y="690607"/>
                    </a:lnTo>
                    <a:lnTo>
                      <a:pt x="729873" y="693073"/>
                    </a:lnTo>
                    <a:close/>
                    <a:moveTo>
                      <a:pt x="723677" y="685499"/>
                    </a:moveTo>
                    <a:lnTo>
                      <a:pt x="729873" y="685499"/>
                    </a:lnTo>
                    <a:lnTo>
                      <a:pt x="729873" y="690607"/>
                    </a:lnTo>
                    <a:lnTo>
                      <a:pt x="723677" y="690607"/>
                    </a:lnTo>
                    <a:close/>
                    <a:moveTo>
                      <a:pt x="778903" y="680568"/>
                    </a:moveTo>
                    <a:lnTo>
                      <a:pt x="785099" y="680568"/>
                    </a:lnTo>
                    <a:lnTo>
                      <a:pt x="785099" y="685675"/>
                    </a:lnTo>
                    <a:lnTo>
                      <a:pt x="778903" y="685675"/>
                    </a:lnTo>
                    <a:close/>
                    <a:moveTo>
                      <a:pt x="778903" y="678102"/>
                    </a:moveTo>
                    <a:lnTo>
                      <a:pt x="778903" y="680568"/>
                    </a:lnTo>
                    <a:lnTo>
                      <a:pt x="775877" y="680568"/>
                    </a:lnTo>
                    <a:close/>
                    <a:moveTo>
                      <a:pt x="785099" y="675548"/>
                    </a:moveTo>
                    <a:lnTo>
                      <a:pt x="791188" y="675548"/>
                    </a:lnTo>
                    <a:lnTo>
                      <a:pt x="791188" y="680568"/>
                    </a:lnTo>
                    <a:lnTo>
                      <a:pt x="785099" y="680568"/>
                    </a:lnTo>
                    <a:close/>
                    <a:moveTo>
                      <a:pt x="766512" y="675460"/>
                    </a:moveTo>
                    <a:lnTo>
                      <a:pt x="769610" y="675460"/>
                    </a:lnTo>
                    <a:lnTo>
                      <a:pt x="766512" y="678014"/>
                    </a:lnTo>
                    <a:close/>
                    <a:moveTo>
                      <a:pt x="785099" y="672994"/>
                    </a:moveTo>
                    <a:lnTo>
                      <a:pt x="785099" y="675548"/>
                    </a:lnTo>
                    <a:lnTo>
                      <a:pt x="781965" y="675548"/>
                    </a:lnTo>
                    <a:close/>
                    <a:moveTo>
                      <a:pt x="791188" y="670528"/>
                    </a:moveTo>
                    <a:lnTo>
                      <a:pt x="797383" y="670528"/>
                    </a:lnTo>
                    <a:lnTo>
                      <a:pt x="797383" y="675548"/>
                    </a:lnTo>
                    <a:lnTo>
                      <a:pt x="791188" y="675548"/>
                    </a:lnTo>
                    <a:close/>
                    <a:moveTo>
                      <a:pt x="772708" y="670440"/>
                    </a:moveTo>
                    <a:lnTo>
                      <a:pt x="775806" y="670440"/>
                    </a:lnTo>
                    <a:lnTo>
                      <a:pt x="772708" y="672994"/>
                    </a:lnTo>
                    <a:close/>
                    <a:moveTo>
                      <a:pt x="760424" y="670440"/>
                    </a:moveTo>
                    <a:lnTo>
                      <a:pt x="766512" y="670440"/>
                    </a:lnTo>
                    <a:lnTo>
                      <a:pt x="766512" y="675460"/>
                    </a:lnTo>
                    <a:lnTo>
                      <a:pt x="763521" y="675460"/>
                    </a:lnTo>
                    <a:lnTo>
                      <a:pt x="760424" y="675460"/>
                    </a:lnTo>
                    <a:close/>
                    <a:moveTo>
                      <a:pt x="791188" y="667974"/>
                    </a:moveTo>
                    <a:lnTo>
                      <a:pt x="791188" y="670528"/>
                    </a:lnTo>
                    <a:lnTo>
                      <a:pt x="788054" y="670528"/>
                    </a:lnTo>
                    <a:close/>
                    <a:moveTo>
                      <a:pt x="797383" y="665420"/>
                    </a:moveTo>
                    <a:lnTo>
                      <a:pt x="803472" y="665420"/>
                    </a:lnTo>
                    <a:lnTo>
                      <a:pt x="803472" y="670528"/>
                    </a:lnTo>
                    <a:lnTo>
                      <a:pt x="797383" y="670528"/>
                    </a:lnTo>
                    <a:close/>
                    <a:moveTo>
                      <a:pt x="778797" y="665420"/>
                    </a:moveTo>
                    <a:lnTo>
                      <a:pt x="781859" y="665420"/>
                    </a:lnTo>
                    <a:lnTo>
                      <a:pt x="778845" y="667935"/>
                    </a:lnTo>
                    <a:lnTo>
                      <a:pt x="778797" y="667974"/>
                    </a:lnTo>
                    <a:close/>
                    <a:moveTo>
                      <a:pt x="766512" y="665420"/>
                    </a:moveTo>
                    <a:lnTo>
                      <a:pt x="772708" y="665420"/>
                    </a:lnTo>
                    <a:lnTo>
                      <a:pt x="772708" y="670440"/>
                    </a:lnTo>
                    <a:lnTo>
                      <a:pt x="766512" y="670440"/>
                    </a:lnTo>
                    <a:close/>
                    <a:moveTo>
                      <a:pt x="797383" y="662955"/>
                    </a:moveTo>
                    <a:lnTo>
                      <a:pt x="797383" y="665420"/>
                    </a:lnTo>
                    <a:lnTo>
                      <a:pt x="794323" y="665420"/>
                    </a:lnTo>
                    <a:close/>
                    <a:moveTo>
                      <a:pt x="803472" y="660401"/>
                    </a:moveTo>
                    <a:lnTo>
                      <a:pt x="806356" y="660401"/>
                    </a:lnTo>
                    <a:lnTo>
                      <a:pt x="809561" y="660401"/>
                    </a:lnTo>
                    <a:lnTo>
                      <a:pt x="809561" y="665420"/>
                    </a:lnTo>
                    <a:lnTo>
                      <a:pt x="803472" y="665420"/>
                    </a:lnTo>
                    <a:close/>
                    <a:moveTo>
                      <a:pt x="784885" y="660313"/>
                    </a:moveTo>
                    <a:lnTo>
                      <a:pt x="787983" y="660313"/>
                    </a:lnTo>
                    <a:lnTo>
                      <a:pt x="784885" y="662897"/>
                    </a:lnTo>
                    <a:close/>
                    <a:moveTo>
                      <a:pt x="772708" y="660313"/>
                    </a:moveTo>
                    <a:lnTo>
                      <a:pt x="778797" y="660313"/>
                    </a:lnTo>
                    <a:lnTo>
                      <a:pt x="778797" y="665420"/>
                    </a:lnTo>
                    <a:lnTo>
                      <a:pt x="772708" y="665420"/>
                    </a:lnTo>
                    <a:close/>
                    <a:moveTo>
                      <a:pt x="803472" y="657847"/>
                    </a:moveTo>
                    <a:lnTo>
                      <a:pt x="803472" y="660401"/>
                    </a:lnTo>
                    <a:lnTo>
                      <a:pt x="800338" y="660401"/>
                    </a:lnTo>
                    <a:close/>
                    <a:moveTo>
                      <a:pt x="791081" y="655293"/>
                    </a:moveTo>
                    <a:lnTo>
                      <a:pt x="794179" y="655293"/>
                    </a:lnTo>
                    <a:lnTo>
                      <a:pt x="791220" y="657733"/>
                    </a:lnTo>
                    <a:lnTo>
                      <a:pt x="791081" y="657847"/>
                    </a:lnTo>
                    <a:close/>
                    <a:moveTo>
                      <a:pt x="778797" y="655293"/>
                    </a:moveTo>
                    <a:lnTo>
                      <a:pt x="784885" y="655293"/>
                    </a:lnTo>
                    <a:lnTo>
                      <a:pt x="784885" y="660313"/>
                    </a:lnTo>
                    <a:lnTo>
                      <a:pt x="778797" y="660313"/>
                    </a:lnTo>
                    <a:close/>
                    <a:moveTo>
                      <a:pt x="784885" y="650273"/>
                    </a:moveTo>
                    <a:lnTo>
                      <a:pt x="791081" y="650273"/>
                    </a:lnTo>
                    <a:lnTo>
                      <a:pt x="791081" y="655293"/>
                    </a:lnTo>
                    <a:lnTo>
                      <a:pt x="784885" y="655293"/>
                    </a:lnTo>
                    <a:close/>
                    <a:moveTo>
                      <a:pt x="852396" y="645342"/>
                    </a:moveTo>
                    <a:lnTo>
                      <a:pt x="858591" y="645342"/>
                    </a:lnTo>
                    <a:lnTo>
                      <a:pt x="858591" y="650361"/>
                    </a:lnTo>
                    <a:lnTo>
                      <a:pt x="852396" y="650361"/>
                    </a:lnTo>
                    <a:close/>
                    <a:moveTo>
                      <a:pt x="852396" y="642730"/>
                    </a:moveTo>
                    <a:lnTo>
                      <a:pt x="852396" y="645342"/>
                    </a:lnTo>
                    <a:lnTo>
                      <a:pt x="849191" y="645342"/>
                    </a:lnTo>
                    <a:close/>
                    <a:moveTo>
                      <a:pt x="840004" y="640146"/>
                    </a:moveTo>
                    <a:lnTo>
                      <a:pt x="843102" y="640146"/>
                    </a:lnTo>
                    <a:lnTo>
                      <a:pt x="840004" y="642700"/>
                    </a:lnTo>
                    <a:close/>
                    <a:moveTo>
                      <a:pt x="833916" y="635126"/>
                    </a:moveTo>
                    <a:lnTo>
                      <a:pt x="840004" y="635126"/>
                    </a:lnTo>
                    <a:lnTo>
                      <a:pt x="840004" y="640146"/>
                    </a:lnTo>
                    <a:lnTo>
                      <a:pt x="837013" y="640146"/>
                    </a:lnTo>
                    <a:lnTo>
                      <a:pt x="833916" y="640146"/>
                    </a:lnTo>
                    <a:close/>
                    <a:moveTo>
                      <a:pt x="858377" y="630106"/>
                    </a:moveTo>
                    <a:lnTo>
                      <a:pt x="861440" y="630106"/>
                    </a:lnTo>
                    <a:lnTo>
                      <a:pt x="858377" y="632660"/>
                    </a:lnTo>
                    <a:close/>
                    <a:moveTo>
                      <a:pt x="852289" y="624999"/>
                    </a:moveTo>
                    <a:lnTo>
                      <a:pt x="858377" y="624999"/>
                    </a:lnTo>
                    <a:lnTo>
                      <a:pt x="858377" y="627640"/>
                    </a:lnTo>
                    <a:lnTo>
                      <a:pt x="858377" y="630106"/>
                    </a:lnTo>
                    <a:lnTo>
                      <a:pt x="852289" y="630106"/>
                    </a:lnTo>
                    <a:close/>
                    <a:moveTo>
                      <a:pt x="876964" y="620155"/>
                    </a:moveTo>
                    <a:lnTo>
                      <a:pt x="883053" y="620155"/>
                    </a:lnTo>
                    <a:lnTo>
                      <a:pt x="883053" y="625175"/>
                    </a:lnTo>
                    <a:lnTo>
                      <a:pt x="876964" y="625175"/>
                    </a:lnTo>
                    <a:lnTo>
                      <a:pt x="876964" y="622621"/>
                    </a:lnTo>
                    <a:close/>
                    <a:moveTo>
                      <a:pt x="876964" y="617601"/>
                    </a:moveTo>
                    <a:lnTo>
                      <a:pt x="876964" y="620155"/>
                    </a:lnTo>
                    <a:lnTo>
                      <a:pt x="873794" y="620155"/>
                    </a:lnTo>
                    <a:close/>
                    <a:moveTo>
                      <a:pt x="883053" y="615047"/>
                    </a:moveTo>
                    <a:lnTo>
                      <a:pt x="889142" y="615047"/>
                    </a:lnTo>
                    <a:lnTo>
                      <a:pt x="889142" y="620155"/>
                    </a:lnTo>
                    <a:lnTo>
                      <a:pt x="883053" y="620155"/>
                    </a:lnTo>
                    <a:close/>
                    <a:moveTo>
                      <a:pt x="883053" y="612493"/>
                    </a:moveTo>
                    <a:lnTo>
                      <a:pt x="883053" y="615047"/>
                    </a:lnTo>
                    <a:lnTo>
                      <a:pt x="879955" y="615047"/>
                    </a:lnTo>
                    <a:close/>
                    <a:moveTo>
                      <a:pt x="889142" y="610027"/>
                    </a:moveTo>
                    <a:lnTo>
                      <a:pt x="895230" y="610027"/>
                    </a:lnTo>
                    <a:lnTo>
                      <a:pt x="895230" y="615047"/>
                    </a:lnTo>
                    <a:lnTo>
                      <a:pt x="889142" y="615047"/>
                    </a:lnTo>
                    <a:close/>
                    <a:moveTo>
                      <a:pt x="870662" y="609851"/>
                    </a:moveTo>
                    <a:lnTo>
                      <a:pt x="873760" y="609851"/>
                    </a:lnTo>
                    <a:lnTo>
                      <a:pt x="870662" y="612435"/>
                    </a:lnTo>
                    <a:close/>
                    <a:moveTo>
                      <a:pt x="889142" y="607474"/>
                    </a:moveTo>
                    <a:lnTo>
                      <a:pt x="889142" y="610027"/>
                    </a:lnTo>
                    <a:lnTo>
                      <a:pt x="886009" y="610027"/>
                    </a:lnTo>
                    <a:close/>
                    <a:moveTo>
                      <a:pt x="876750" y="604920"/>
                    </a:moveTo>
                    <a:lnTo>
                      <a:pt x="879848" y="604920"/>
                    </a:lnTo>
                    <a:lnTo>
                      <a:pt x="876750" y="607474"/>
                    </a:lnTo>
                    <a:close/>
                    <a:moveTo>
                      <a:pt x="864466" y="604920"/>
                    </a:moveTo>
                    <a:lnTo>
                      <a:pt x="870662" y="604920"/>
                    </a:lnTo>
                    <a:lnTo>
                      <a:pt x="870662" y="609851"/>
                    </a:lnTo>
                    <a:lnTo>
                      <a:pt x="864466" y="609851"/>
                    </a:lnTo>
                    <a:close/>
                    <a:moveTo>
                      <a:pt x="907515" y="599900"/>
                    </a:moveTo>
                    <a:lnTo>
                      <a:pt x="913603" y="599900"/>
                    </a:lnTo>
                    <a:lnTo>
                      <a:pt x="913603" y="605008"/>
                    </a:lnTo>
                    <a:lnTo>
                      <a:pt x="907515" y="605008"/>
                    </a:lnTo>
                    <a:close/>
                    <a:moveTo>
                      <a:pt x="870662" y="599900"/>
                    </a:moveTo>
                    <a:lnTo>
                      <a:pt x="876750" y="599900"/>
                    </a:lnTo>
                    <a:lnTo>
                      <a:pt x="876750" y="604920"/>
                    </a:lnTo>
                    <a:lnTo>
                      <a:pt x="870662" y="604920"/>
                    </a:lnTo>
                    <a:close/>
                    <a:moveTo>
                      <a:pt x="907515" y="597346"/>
                    </a:moveTo>
                    <a:lnTo>
                      <a:pt x="907515" y="599900"/>
                    </a:lnTo>
                    <a:lnTo>
                      <a:pt x="904417" y="599900"/>
                    </a:lnTo>
                    <a:close/>
                    <a:moveTo>
                      <a:pt x="913603" y="594880"/>
                    </a:moveTo>
                    <a:lnTo>
                      <a:pt x="916701" y="594880"/>
                    </a:lnTo>
                    <a:lnTo>
                      <a:pt x="919799" y="594880"/>
                    </a:lnTo>
                    <a:lnTo>
                      <a:pt x="919799" y="599900"/>
                    </a:lnTo>
                    <a:lnTo>
                      <a:pt x="913603" y="599900"/>
                    </a:lnTo>
                    <a:close/>
                    <a:moveTo>
                      <a:pt x="895124" y="594792"/>
                    </a:moveTo>
                    <a:lnTo>
                      <a:pt x="898221" y="594792"/>
                    </a:lnTo>
                    <a:lnTo>
                      <a:pt x="898136" y="594863"/>
                    </a:lnTo>
                    <a:lnTo>
                      <a:pt x="895124" y="597346"/>
                    </a:lnTo>
                    <a:close/>
                    <a:moveTo>
                      <a:pt x="913603" y="592356"/>
                    </a:moveTo>
                    <a:lnTo>
                      <a:pt x="913603" y="594880"/>
                    </a:lnTo>
                    <a:lnTo>
                      <a:pt x="910506" y="594880"/>
                    </a:lnTo>
                    <a:close/>
                    <a:moveTo>
                      <a:pt x="901212" y="589773"/>
                    </a:moveTo>
                    <a:lnTo>
                      <a:pt x="904310" y="589773"/>
                    </a:lnTo>
                    <a:lnTo>
                      <a:pt x="901320" y="592238"/>
                    </a:lnTo>
                    <a:lnTo>
                      <a:pt x="901212" y="592326"/>
                    </a:lnTo>
                    <a:close/>
                    <a:moveTo>
                      <a:pt x="889035" y="589773"/>
                    </a:moveTo>
                    <a:lnTo>
                      <a:pt x="895124" y="589773"/>
                    </a:lnTo>
                    <a:lnTo>
                      <a:pt x="895124" y="594792"/>
                    </a:lnTo>
                    <a:lnTo>
                      <a:pt x="889035" y="594792"/>
                    </a:lnTo>
                    <a:close/>
                    <a:moveTo>
                      <a:pt x="938172" y="584841"/>
                    </a:moveTo>
                    <a:lnTo>
                      <a:pt x="941163" y="584841"/>
                    </a:lnTo>
                    <a:lnTo>
                      <a:pt x="944261" y="584841"/>
                    </a:lnTo>
                    <a:lnTo>
                      <a:pt x="944261" y="589861"/>
                    </a:lnTo>
                    <a:lnTo>
                      <a:pt x="938172" y="589861"/>
                    </a:lnTo>
                    <a:close/>
                    <a:moveTo>
                      <a:pt x="895124" y="584753"/>
                    </a:moveTo>
                    <a:lnTo>
                      <a:pt x="901212" y="584753"/>
                    </a:lnTo>
                    <a:lnTo>
                      <a:pt x="901212" y="589773"/>
                    </a:lnTo>
                    <a:lnTo>
                      <a:pt x="895124" y="589773"/>
                    </a:lnTo>
                    <a:close/>
                    <a:moveTo>
                      <a:pt x="938172" y="582257"/>
                    </a:moveTo>
                    <a:lnTo>
                      <a:pt x="938172" y="584841"/>
                    </a:lnTo>
                    <a:lnTo>
                      <a:pt x="935074" y="584841"/>
                    </a:lnTo>
                    <a:close/>
                    <a:moveTo>
                      <a:pt x="925674" y="579645"/>
                    </a:moveTo>
                    <a:lnTo>
                      <a:pt x="928844" y="579645"/>
                    </a:lnTo>
                    <a:lnTo>
                      <a:pt x="925674" y="582199"/>
                    </a:lnTo>
                    <a:close/>
                    <a:moveTo>
                      <a:pt x="919585" y="574625"/>
                    </a:moveTo>
                    <a:lnTo>
                      <a:pt x="925674" y="574625"/>
                    </a:lnTo>
                    <a:lnTo>
                      <a:pt x="925674" y="579645"/>
                    </a:lnTo>
                    <a:lnTo>
                      <a:pt x="922683" y="579645"/>
                    </a:lnTo>
                    <a:lnTo>
                      <a:pt x="919585" y="579645"/>
                    </a:lnTo>
                    <a:close/>
                    <a:moveTo>
                      <a:pt x="974704" y="564498"/>
                    </a:moveTo>
                    <a:lnTo>
                      <a:pt x="977909" y="564498"/>
                    </a:lnTo>
                    <a:lnTo>
                      <a:pt x="974704" y="567140"/>
                    </a:lnTo>
                    <a:close/>
                    <a:moveTo>
                      <a:pt x="968616" y="559478"/>
                    </a:moveTo>
                    <a:lnTo>
                      <a:pt x="974704" y="559478"/>
                    </a:lnTo>
                    <a:lnTo>
                      <a:pt x="974704" y="562120"/>
                    </a:lnTo>
                    <a:lnTo>
                      <a:pt x="974704" y="564498"/>
                    </a:lnTo>
                    <a:lnTo>
                      <a:pt x="968616" y="564498"/>
                    </a:lnTo>
                    <a:close/>
                    <a:moveTo>
                      <a:pt x="1029930" y="549527"/>
                    </a:moveTo>
                    <a:lnTo>
                      <a:pt x="1033028" y="549527"/>
                    </a:lnTo>
                    <a:lnTo>
                      <a:pt x="1036126" y="549527"/>
                    </a:lnTo>
                    <a:lnTo>
                      <a:pt x="1036126" y="554546"/>
                    </a:lnTo>
                    <a:lnTo>
                      <a:pt x="1029930" y="554546"/>
                    </a:lnTo>
                    <a:close/>
                    <a:moveTo>
                      <a:pt x="1029930" y="547003"/>
                    </a:moveTo>
                    <a:lnTo>
                      <a:pt x="1029930" y="549527"/>
                    </a:lnTo>
                    <a:lnTo>
                      <a:pt x="1026833" y="549527"/>
                    </a:lnTo>
                    <a:close/>
                    <a:moveTo>
                      <a:pt x="1017539" y="544419"/>
                    </a:moveTo>
                    <a:lnTo>
                      <a:pt x="1020673" y="544419"/>
                    </a:lnTo>
                    <a:lnTo>
                      <a:pt x="1017539" y="546973"/>
                    </a:lnTo>
                    <a:close/>
                    <a:moveTo>
                      <a:pt x="1011450" y="539399"/>
                    </a:moveTo>
                    <a:lnTo>
                      <a:pt x="1017539" y="539399"/>
                    </a:lnTo>
                    <a:lnTo>
                      <a:pt x="1017539" y="544419"/>
                    </a:lnTo>
                    <a:lnTo>
                      <a:pt x="1014655" y="544419"/>
                    </a:lnTo>
                    <a:lnTo>
                      <a:pt x="1011450" y="544419"/>
                    </a:lnTo>
                    <a:close/>
                    <a:moveTo>
                      <a:pt x="1060588" y="534468"/>
                    </a:moveTo>
                    <a:lnTo>
                      <a:pt x="1063579" y="534468"/>
                    </a:lnTo>
                    <a:lnTo>
                      <a:pt x="1066676" y="534468"/>
                    </a:lnTo>
                    <a:lnTo>
                      <a:pt x="1066676" y="539487"/>
                    </a:lnTo>
                    <a:lnTo>
                      <a:pt x="1060588" y="539487"/>
                    </a:lnTo>
                    <a:close/>
                    <a:moveTo>
                      <a:pt x="1060588" y="531884"/>
                    </a:moveTo>
                    <a:lnTo>
                      <a:pt x="1060588" y="534468"/>
                    </a:lnTo>
                    <a:lnTo>
                      <a:pt x="1057490" y="534468"/>
                    </a:lnTo>
                    <a:close/>
                    <a:moveTo>
                      <a:pt x="1048197" y="529272"/>
                    </a:moveTo>
                    <a:lnTo>
                      <a:pt x="1051294" y="529272"/>
                    </a:lnTo>
                    <a:lnTo>
                      <a:pt x="1048197" y="531825"/>
                    </a:lnTo>
                    <a:close/>
                    <a:moveTo>
                      <a:pt x="1042108" y="524252"/>
                    </a:moveTo>
                    <a:lnTo>
                      <a:pt x="1048197" y="524252"/>
                    </a:lnTo>
                    <a:lnTo>
                      <a:pt x="1048197" y="529272"/>
                    </a:lnTo>
                    <a:lnTo>
                      <a:pt x="1045206" y="529272"/>
                    </a:lnTo>
                    <a:lnTo>
                      <a:pt x="1042108" y="529272"/>
                    </a:lnTo>
                    <a:close/>
                    <a:moveTo>
                      <a:pt x="1170826" y="504173"/>
                    </a:moveTo>
                    <a:lnTo>
                      <a:pt x="1177021" y="504173"/>
                    </a:lnTo>
                    <a:lnTo>
                      <a:pt x="1177021" y="509193"/>
                    </a:lnTo>
                    <a:lnTo>
                      <a:pt x="1170826" y="509193"/>
                    </a:lnTo>
                    <a:close/>
                    <a:moveTo>
                      <a:pt x="1170826" y="501619"/>
                    </a:moveTo>
                    <a:lnTo>
                      <a:pt x="1170826" y="504173"/>
                    </a:lnTo>
                    <a:lnTo>
                      <a:pt x="1167692" y="504173"/>
                    </a:lnTo>
                    <a:close/>
                    <a:moveTo>
                      <a:pt x="1158435" y="498977"/>
                    </a:moveTo>
                    <a:lnTo>
                      <a:pt x="1161533" y="498977"/>
                    </a:lnTo>
                    <a:lnTo>
                      <a:pt x="1158435" y="501561"/>
                    </a:lnTo>
                    <a:close/>
                    <a:moveTo>
                      <a:pt x="1133973" y="498977"/>
                    </a:moveTo>
                    <a:lnTo>
                      <a:pt x="1152346" y="498977"/>
                    </a:lnTo>
                    <a:lnTo>
                      <a:pt x="1152346" y="506639"/>
                    </a:lnTo>
                    <a:lnTo>
                      <a:pt x="1143159" y="514301"/>
                    </a:lnTo>
                    <a:lnTo>
                      <a:pt x="1152346" y="514301"/>
                    </a:lnTo>
                    <a:lnTo>
                      <a:pt x="1152346" y="519320"/>
                    </a:lnTo>
                    <a:lnTo>
                      <a:pt x="1140169" y="519320"/>
                    </a:lnTo>
                    <a:lnTo>
                      <a:pt x="1140169" y="511659"/>
                    </a:lnTo>
                    <a:lnTo>
                      <a:pt x="1130875" y="519320"/>
                    </a:lnTo>
                    <a:lnTo>
                      <a:pt x="1137071" y="519320"/>
                    </a:lnTo>
                    <a:lnTo>
                      <a:pt x="1140169" y="519320"/>
                    </a:lnTo>
                    <a:lnTo>
                      <a:pt x="1140169" y="524340"/>
                    </a:lnTo>
                    <a:lnTo>
                      <a:pt x="1127884" y="524340"/>
                    </a:lnTo>
                    <a:lnTo>
                      <a:pt x="1127884" y="516678"/>
                    </a:lnTo>
                    <a:lnTo>
                      <a:pt x="1118698" y="524340"/>
                    </a:lnTo>
                    <a:lnTo>
                      <a:pt x="1127884" y="524340"/>
                    </a:lnTo>
                    <a:lnTo>
                      <a:pt x="1127884" y="529448"/>
                    </a:lnTo>
                    <a:lnTo>
                      <a:pt x="1112609" y="529448"/>
                    </a:lnTo>
                    <a:lnTo>
                      <a:pt x="1106413" y="529448"/>
                    </a:lnTo>
                    <a:lnTo>
                      <a:pt x="1094236" y="529448"/>
                    </a:lnTo>
                    <a:lnTo>
                      <a:pt x="1091138" y="529448"/>
                    </a:lnTo>
                    <a:lnTo>
                      <a:pt x="1091138" y="521698"/>
                    </a:lnTo>
                    <a:lnTo>
                      <a:pt x="1081952" y="529448"/>
                    </a:lnTo>
                    <a:lnTo>
                      <a:pt x="1091138" y="529448"/>
                    </a:lnTo>
                    <a:lnTo>
                      <a:pt x="1091138" y="534468"/>
                    </a:lnTo>
                    <a:lnTo>
                      <a:pt x="1075863" y="534468"/>
                    </a:lnTo>
                    <a:lnTo>
                      <a:pt x="1066676" y="534468"/>
                    </a:lnTo>
                    <a:lnTo>
                      <a:pt x="1066676" y="526806"/>
                    </a:lnTo>
                    <a:lnTo>
                      <a:pt x="1060588" y="531884"/>
                    </a:lnTo>
                    <a:lnTo>
                      <a:pt x="1060588" y="531826"/>
                    </a:lnTo>
                    <a:lnTo>
                      <a:pt x="1051294" y="539487"/>
                    </a:lnTo>
                    <a:lnTo>
                      <a:pt x="1060588" y="539487"/>
                    </a:lnTo>
                    <a:lnTo>
                      <a:pt x="1060588" y="544507"/>
                    </a:lnTo>
                    <a:lnTo>
                      <a:pt x="1048303" y="544507"/>
                    </a:lnTo>
                    <a:lnTo>
                      <a:pt x="1048303" y="536845"/>
                    </a:lnTo>
                    <a:lnTo>
                      <a:pt x="1039117" y="544507"/>
                    </a:lnTo>
                    <a:lnTo>
                      <a:pt x="1045206" y="544507"/>
                    </a:lnTo>
                    <a:lnTo>
                      <a:pt x="1048303" y="544507"/>
                    </a:lnTo>
                    <a:lnTo>
                      <a:pt x="1048303" y="549527"/>
                    </a:lnTo>
                    <a:lnTo>
                      <a:pt x="1036126" y="549527"/>
                    </a:lnTo>
                    <a:lnTo>
                      <a:pt x="1036126" y="541953"/>
                    </a:lnTo>
                    <a:lnTo>
                      <a:pt x="1029930" y="547003"/>
                    </a:lnTo>
                    <a:lnTo>
                      <a:pt x="1029930" y="546973"/>
                    </a:lnTo>
                    <a:lnTo>
                      <a:pt x="1020744" y="554546"/>
                    </a:lnTo>
                    <a:lnTo>
                      <a:pt x="1029930" y="554546"/>
                    </a:lnTo>
                    <a:lnTo>
                      <a:pt x="1029930" y="559654"/>
                    </a:lnTo>
                    <a:lnTo>
                      <a:pt x="1017753" y="559654"/>
                    </a:lnTo>
                    <a:lnTo>
                      <a:pt x="1017753" y="551993"/>
                    </a:lnTo>
                    <a:lnTo>
                      <a:pt x="1008459" y="559654"/>
                    </a:lnTo>
                    <a:lnTo>
                      <a:pt x="1014655" y="559654"/>
                    </a:lnTo>
                    <a:lnTo>
                      <a:pt x="1017753" y="559654"/>
                    </a:lnTo>
                    <a:lnTo>
                      <a:pt x="1017753" y="564674"/>
                    </a:lnTo>
                    <a:lnTo>
                      <a:pt x="1002371" y="564674"/>
                    </a:lnTo>
                    <a:lnTo>
                      <a:pt x="996282" y="564674"/>
                    </a:lnTo>
                    <a:lnTo>
                      <a:pt x="993184" y="564674"/>
                    </a:lnTo>
                    <a:lnTo>
                      <a:pt x="993184" y="562120"/>
                    </a:lnTo>
                    <a:lnTo>
                      <a:pt x="993184" y="557100"/>
                    </a:lnTo>
                    <a:lnTo>
                      <a:pt x="983998" y="564674"/>
                    </a:lnTo>
                    <a:lnTo>
                      <a:pt x="993184" y="564674"/>
                    </a:lnTo>
                    <a:lnTo>
                      <a:pt x="993184" y="574801"/>
                    </a:lnTo>
                    <a:lnTo>
                      <a:pt x="987095" y="574801"/>
                    </a:lnTo>
                    <a:lnTo>
                      <a:pt x="987095" y="567140"/>
                    </a:lnTo>
                    <a:lnTo>
                      <a:pt x="977909" y="574801"/>
                    </a:lnTo>
                    <a:lnTo>
                      <a:pt x="987095" y="574801"/>
                    </a:lnTo>
                    <a:lnTo>
                      <a:pt x="987095" y="579821"/>
                    </a:lnTo>
                    <a:lnTo>
                      <a:pt x="965625" y="579821"/>
                    </a:lnTo>
                    <a:lnTo>
                      <a:pt x="962634" y="579821"/>
                    </a:lnTo>
                    <a:lnTo>
                      <a:pt x="962634" y="572159"/>
                    </a:lnTo>
                    <a:lnTo>
                      <a:pt x="953340" y="579821"/>
                    </a:lnTo>
                    <a:lnTo>
                      <a:pt x="959536" y="579821"/>
                    </a:lnTo>
                    <a:lnTo>
                      <a:pt x="962634" y="579821"/>
                    </a:lnTo>
                    <a:lnTo>
                      <a:pt x="962634" y="584841"/>
                    </a:lnTo>
                    <a:lnTo>
                      <a:pt x="944261" y="584841"/>
                    </a:lnTo>
                    <a:lnTo>
                      <a:pt x="944261" y="577179"/>
                    </a:lnTo>
                    <a:lnTo>
                      <a:pt x="938172" y="582257"/>
                    </a:lnTo>
                    <a:lnTo>
                      <a:pt x="938172" y="582199"/>
                    </a:lnTo>
                    <a:lnTo>
                      <a:pt x="928879" y="589861"/>
                    </a:lnTo>
                    <a:lnTo>
                      <a:pt x="938172" y="589861"/>
                    </a:lnTo>
                    <a:lnTo>
                      <a:pt x="938172" y="594880"/>
                    </a:lnTo>
                    <a:lnTo>
                      <a:pt x="922683" y="594880"/>
                    </a:lnTo>
                    <a:lnTo>
                      <a:pt x="919799" y="594880"/>
                    </a:lnTo>
                    <a:lnTo>
                      <a:pt x="919799" y="587307"/>
                    </a:lnTo>
                    <a:lnTo>
                      <a:pt x="913603" y="592356"/>
                    </a:lnTo>
                    <a:lnTo>
                      <a:pt x="913603" y="592326"/>
                    </a:lnTo>
                    <a:lnTo>
                      <a:pt x="904310" y="599900"/>
                    </a:lnTo>
                    <a:lnTo>
                      <a:pt x="904417" y="599900"/>
                    </a:lnTo>
                    <a:lnTo>
                      <a:pt x="898221" y="605008"/>
                    </a:lnTo>
                    <a:lnTo>
                      <a:pt x="907515" y="605008"/>
                    </a:lnTo>
                    <a:lnTo>
                      <a:pt x="907515" y="610027"/>
                    </a:lnTo>
                    <a:lnTo>
                      <a:pt x="895230" y="610027"/>
                    </a:lnTo>
                    <a:lnTo>
                      <a:pt x="895230" y="602454"/>
                    </a:lnTo>
                    <a:lnTo>
                      <a:pt x="885937" y="610027"/>
                    </a:lnTo>
                    <a:lnTo>
                      <a:pt x="886009" y="610027"/>
                    </a:lnTo>
                    <a:lnTo>
                      <a:pt x="879848" y="615047"/>
                    </a:lnTo>
                    <a:lnTo>
                      <a:pt x="879955" y="615047"/>
                    </a:lnTo>
                    <a:lnTo>
                      <a:pt x="873760" y="620155"/>
                    </a:lnTo>
                    <a:lnTo>
                      <a:pt x="873794" y="620155"/>
                    </a:lnTo>
                    <a:lnTo>
                      <a:pt x="867564" y="625175"/>
                    </a:lnTo>
                    <a:lnTo>
                      <a:pt x="876964" y="625175"/>
                    </a:lnTo>
                    <a:lnTo>
                      <a:pt x="876964" y="627640"/>
                    </a:lnTo>
                    <a:lnTo>
                      <a:pt x="876964" y="640322"/>
                    </a:lnTo>
                    <a:lnTo>
                      <a:pt x="870769" y="640322"/>
                    </a:lnTo>
                    <a:lnTo>
                      <a:pt x="870769" y="632660"/>
                    </a:lnTo>
                    <a:lnTo>
                      <a:pt x="861475" y="640322"/>
                    </a:lnTo>
                    <a:lnTo>
                      <a:pt x="870769" y="640322"/>
                    </a:lnTo>
                    <a:lnTo>
                      <a:pt x="870769" y="645342"/>
                    </a:lnTo>
                    <a:lnTo>
                      <a:pt x="858591" y="645342"/>
                    </a:lnTo>
                    <a:lnTo>
                      <a:pt x="858591" y="637680"/>
                    </a:lnTo>
                    <a:lnTo>
                      <a:pt x="852396" y="642730"/>
                    </a:lnTo>
                    <a:lnTo>
                      <a:pt x="852396" y="642700"/>
                    </a:lnTo>
                    <a:lnTo>
                      <a:pt x="843102" y="650361"/>
                    </a:lnTo>
                    <a:lnTo>
                      <a:pt x="852396" y="650361"/>
                    </a:lnTo>
                    <a:lnTo>
                      <a:pt x="852396" y="655381"/>
                    </a:lnTo>
                    <a:lnTo>
                      <a:pt x="837013" y="655381"/>
                    </a:lnTo>
                    <a:lnTo>
                      <a:pt x="830818" y="655381"/>
                    </a:lnTo>
                    <a:lnTo>
                      <a:pt x="821845" y="655381"/>
                    </a:lnTo>
                    <a:lnTo>
                      <a:pt x="821845" y="647807"/>
                    </a:lnTo>
                    <a:lnTo>
                      <a:pt x="812445" y="655381"/>
                    </a:lnTo>
                    <a:lnTo>
                      <a:pt x="818640" y="655381"/>
                    </a:lnTo>
                    <a:lnTo>
                      <a:pt x="821845" y="655381"/>
                    </a:lnTo>
                    <a:lnTo>
                      <a:pt x="821845" y="660401"/>
                    </a:lnTo>
                    <a:lnTo>
                      <a:pt x="809561" y="660401"/>
                    </a:lnTo>
                    <a:lnTo>
                      <a:pt x="809561" y="652827"/>
                    </a:lnTo>
                    <a:lnTo>
                      <a:pt x="800267" y="660401"/>
                    </a:lnTo>
                    <a:lnTo>
                      <a:pt x="800338" y="660401"/>
                    </a:lnTo>
                    <a:lnTo>
                      <a:pt x="794179" y="665420"/>
                    </a:lnTo>
                    <a:lnTo>
                      <a:pt x="794323" y="665420"/>
                    </a:lnTo>
                    <a:lnTo>
                      <a:pt x="787983" y="670528"/>
                    </a:lnTo>
                    <a:lnTo>
                      <a:pt x="788054" y="670528"/>
                    </a:lnTo>
                    <a:lnTo>
                      <a:pt x="781894" y="675548"/>
                    </a:lnTo>
                    <a:lnTo>
                      <a:pt x="781965" y="675548"/>
                    </a:lnTo>
                    <a:lnTo>
                      <a:pt x="775806" y="680568"/>
                    </a:lnTo>
                    <a:lnTo>
                      <a:pt x="775877" y="680568"/>
                    </a:lnTo>
                    <a:lnTo>
                      <a:pt x="769610" y="685675"/>
                    </a:lnTo>
                    <a:lnTo>
                      <a:pt x="778903" y="685675"/>
                    </a:lnTo>
                    <a:lnTo>
                      <a:pt x="778903" y="690695"/>
                    </a:lnTo>
                    <a:lnTo>
                      <a:pt x="766726" y="690695"/>
                    </a:lnTo>
                    <a:lnTo>
                      <a:pt x="766726" y="683033"/>
                    </a:lnTo>
                    <a:lnTo>
                      <a:pt x="757433" y="690695"/>
                    </a:lnTo>
                    <a:lnTo>
                      <a:pt x="763521" y="690695"/>
                    </a:lnTo>
                    <a:lnTo>
                      <a:pt x="766726" y="690695"/>
                    </a:lnTo>
                    <a:lnTo>
                      <a:pt x="766726" y="695715"/>
                    </a:lnTo>
                    <a:lnTo>
                      <a:pt x="751237" y="695715"/>
                    </a:lnTo>
                    <a:lnTo>
                      <a:pt x="748246" y="695715"/>
                    </a:lnTo>
                    <a:lnTo>
                      <a:pt x="748246" y="688141"/>
                    </a:lnTo>
                    <a:lnTo>
                      <a:pt x="742157" y="693162"/>
                    </a:lnTo>
                    <a:lnTo>
                      <a:pt x="742157" y="693161"/>
                    </a:lnTo>
                    <a:lnTo>
                      <a:pt x="733747" y="700095"/>
                    </a:lnTo>
                    <a:lnTo>
                      <a:pt x="726775" y="705842"/>
                    </a:lnTo>
                    <a:lnTo>
                      <a:pt x="736069" y="705842"/>
                    </a:lnTo>
                    <a:lnTo>
                      <a:pt x="736069" y="715882"/>
                    </a:lnTo>
                    <a:lnTo>
                      <a:pt x="729873" y="715882"/>
                    </a:lnTo>
                    <a:lnTo>
                      <a:pt x="729873" y="708308"/>
                    </a:lnTo>
                    <a:lnTo>
                      <a:pt x="723784" y="713329"/>
                    </a:lnTo>
                    <a:lnTo>
                      <a:pt x="723784" y="713328"/>
                    </a:lnTo>
                    <a:lnTo>
                      <a:pt x="717662" y="718376"/>
                    </a:lnTo>
                    <a:lnTo>
                      <a:pt x="708402" y="725921"/>
                    </a:lnTo>
                    <a:lnTo>
                      <a:pt x="717632" y="725921"/>
                    </a:lnTo>
                    <a:lnTo>
                      <a:pt x="717589" y="731029"/>
                    </a:lnTo>
                    <a:lnTo>
                      <a:pt x="705411" y="731029"/>
                    </a:lnTo>
                    <a:lnTo>
                      <a:pt x="705411" y="723455"/>
                    </a:lnTo>
                    <a:lnTo>
                      <a:pt x="699285" y="728506"/>
                    </a:lnTo>
                    <a:lnTo>
                      <a:pt x="690029" y="736049"/>
                    </a:lnTo>
                    <a:lnTo>
                      <a:pt x="699323" y="736049"/>
                    </a:lnTo>
                    <a:lnTo>
                      <a:pt x="699323" y="746176"/>
                    </a:lnTo>
                    <a:lnTo>
                      <a:pt x="693127" y="746176"/>
                    </a:lnTo>
                    <a:lnTo>
                      <a:pt x="693127" y="738515"/>
                    </a:lnTo>
                    <a:lnTo>
                      <a:pt x="683940" y="746176"/>
                    </a:lnTo>
                    <a:lnTo>
                      <a:pt x="683940" y="746176"/>
                    </a:lnTo>
                    <a:lnTo>
                      <a:pt x="680949" y="748643"/>
                    </a:lnTo>
                    <a:lnTo>
                      <a:pt x="680949" y="748554"/>
                    </a:lnTo>
                    <a:lnTo>
                      <a:pt x="671656" y="756216"/>
                    </a:lnTo>
                    <a:lnTo>
                      <a:pt x="680949" y="756216"/>
                    </a:lnTo>
                    <a:lnTo>
                      <a:pt x="680949" y="761235"/>
                    </a:lnTo>
                    <a:lnTo>
                      <a:pt x="668665" y="761235"/>
                    </a:lnTo>
                    <a:lnTo>
                      <a:pt x="668665" y="758682"/>
                    </a:lnTo>
                    <a:lnTo>
                      <a:pt x="668665" y="753574"/>
                    </a:lnTo>
                    <a:lnTo>
                      <a:pt x="659479" y="761235"/>
                    </a:lnTo>
                    <a:lnTo>
                      <a:pt x="665567" y="761235"/>
                    </a:lnTo>
                    <a:lnTo>
                      <a:pt x="668665" y="761235"/>
                    </a:lnTo>
                    <a:lnTo>
                      <a:pt x="668665" y="771275"/>
                    </a:lnTo>
                    <a:lnTo>
                      <a:pt x="653283" y="771275"/>
                    </a:lnTo>
                    <a:lnTo>
                      <a:pt x="650292" y="771275"/>
                    </a:lnTo>
                    <a:lnTo>
                      <a:pt x="650292" y="763701"/>
                    </a:lnTo>
                    <a:lnTo>
                      <a:pt x="641106" y="771275"/>
                    </a:lnTo>
                    <a:lnTo>
                      <a:pt x="647194" y="771275"/>
                    </a:lnTo>
                    <a:lnTo>
                      <a:pt x="650292" y="771275"/>
                    </a:lnTo>
                    <a:lnTo>
                      <a:pt x="650292" y="776383"/>
                    </a:lnTo>
                    <a:lnTo>
                      <a:pt x="631919" y="776383"/>
                    </a:lnTo>
                    <a:lnTo>
                      <a:pt x="631919" y="768721"/>
                    </a:lnTo>
                    <a:lnTo>
                      <a:pt x="622816" y="776314"/>
                    </a:lnTo>
                    <a:lnTo>
                      <a:pt x="619742" y="778848"/>
                    </a:lnTo>
                    <a:lnTo>
                      <a:pt x="619742" y="778848"/>
                    </a:lnTo>
                    <a:lnTo>
                      <a:pt x="610448" y="786422"/>
                    </a:lnTo>
                    <a:lnTo>
                      <a:pt x="619742" y="786422"/>
                    </a:lnTo>
                    <a:lnTo>
                      <a:pt x="619742" y="788976"/>
                    </a:lnTo>
                    <a:lnTo>
                      <a:pt x="619742" y="793996"/>
                    </a:lnTo>
                    <a:lnTo>
                      <a:pt x="619742" y="806677"/>
                    </a:lnTo>
                    <a:lnTo>
                      <a:pt x="607457" y="806677"/>
                    </a:lnTo>
                    <a:lnTo>
                      <a:pt x="607457" y="799015"/>
                    </a:lnTo>
                    <a:lnTo>
                      <a:pt x="598271" y="806677"/>
                    </a:lnTo>
                    <a:lnTo>
                      <a:pt x="604360" y="806677"/>
                    </a:lnTo>
                    <a:lnTo>
                      <a:pt x="607457" y="806677"/>
                    </a:lnTo>
                    <a:lnTo>
                      <a:pt x="607457" y="811697"/>
                    </a:lnTo>
                    <a:lnTo>
                      <a:pt x="595173" y="811697"/>
                    </a:lnTo>
                    <a:lnTo>
                      <a:pt x="595173" y="804035"/>
                    </a:lnTo>
                    <a:lnTo>
                      <a:pt x="585987" y="811697"/>
                    </a:lnTo>
                    <a:lnTo>
                      <a:pt x="592075" y="811697"/>
                    </a:lnTo>
                    <a:lnTo>
                      <a:pt x="595173" y="811697"/>
                    </a:lnTo>
                    <a:lnTo>
                      <a:pt x="595173" y="816716"/>
                    </a:lnTo>
                    <a:lnTo>
                      <a:pt x="579898" y="816716"/>
                    </a:lnTo>
                    <a:lnTo>
                      <a:pt x="576800" y="816716"/>
                    </a:lnTo>
                    <a:lnTo>
                      <a:pt x="576800" y="814075"/>
                    </a:lnTo>
                    <a:lnTo>
                      <a:pt x="576800" y="809055"/>
                    </a:lnTo>
                    <a:lnTo>
                      <a:pt x="567614" y="816716"/>
                    </a:lnTo>
                    <a:lnTo>
                      <a:pt x="573702" y="816716"/>
                    </a:lnTo>
                    <a:lnTo>
                      <a:pt x="576800" y="816716"/>
                    </a:lnTo>
                    <a:lnTo>
                      <a:pt x="576800" y="826756"/>
                    </a:lnTo>
                    <a:lnTo>
                      <a:pt x="570711" y="826756"/>
                    </a:lnTo>
                    <a:lnTo>
                      <a:pt x="570711" y="819182"/>
                    </a:lnTo>
                    <a:lnTo>
                      <a:pt x="561525" y="826756"/>
                    </a:lnTo>
                    <a:lnTo>
                      <a:pt x="570711" y="826756"/>
                    </a:lnTo>
                    <a:lnTo>
                      <a:pt x="570711" y="831776"/>
                    </a:lnTo>
                    <a:lnTo>
                      <a:pt x="558513" y="831776"/>
                    </a:lnTo>
                    <a:lnTo>
                      <a:pt x="558534" y="829222"/>
                    </a:lnTo>
                    <a:lnTo>
                      <a:pt x="558534" y="824202"/>
                    </a:lnTo>
                    <a:lnTo>
                      <a:pt x="549240" y="831776"/>
                    </a:lnTo>
                    <a:lnTo>
                      <a:pt x="555436" y="831776"/>
                    </a:lnTo>
                    <a:lnTo>
                      <a:pt x="558513" y="831776"/>
                    </a:lnTo>
                    <a:lnTo>
                      <a:pt x="558427" y="841903"/>
                    </a:lnTo>
                    <a:lnTo>
                      <a:pt x="552338" y="841903"/>
                    </a:lnTo>
                    <a:lnTo>
                      <a:pt x="552338" y="834329"/>
                    </a:lnTo>
                    <a:lnTo>
                      <a:pt x="543152" y="841903"/>
                    </a:lnTo>
                    <a:lnTo>
                      <a:pt x="543152" y="841903"/>
                    </a:lnTo>
                    <a:lnTo>
                      <a:pt x="537063" y="846923"/>
                    </a:lnTo>
                    <a:lnTo>
                      <a:pt x="546250" y="846923"/>
                    </a:lnTo>
                    <a:lnTo>
                      <a:pt x="546250" y="852031"/>
                    </a:lnTo>
                    <a:lnTo>
                      <a:pt x="533965" y="852031"/>
                    </a:lnTo>
                    <a:lnTo>
                      <a:pt x="533965" y="844369"/>
                    </a:lnTo>
                    <a:lnTo>
                      <a:pt x="524779" y="852031"/>
                    </a:lnTo>
                    <a:lnTo>
                      <a:pt x="530867" y="852031"/>
                    </a:lnTo>
                    <a:lnTo>
                      <a:pt x="533965" y="852031"/>
                    </a:lnTo>
                    <a:lnTo>
                      <a:pt x="533965" y="857050"/>
                    </a:lnTo>
                    <a:lnTo>
                      <a:pt x="521788" y="857050"/>
                    </a:lnTo>
                    <a:lnTo>
                      <a:pt x="521788" y="849477"/>
                    </a:lnTo>
                    <a:lnTo>
                      <a:pt x="512388" y="857050"/>
                    </a:lnTo>
                    <a:lnTo>
                      <a:pt x="518583" y="857050"/>
                    </a:lnTo>
                    <a:lnTo>
                      <a:pt x="521788" y="857050"/>
                    </a:lnTo>
                    <a:lnTo>
                      <a:pt x="521788" y="862070"/>
                    </a:lnTo>
                    <a:lnTo>
                      <a:pt x="509503" y="862070"/>
                    </a:lnTo>
                    <a:lnTo>
                      <a:pt x="509503" y="854496"/>
                    </a:lnTo>
                    <a:lnTo>
                      <a:pt x="500210" y="862070"/>
                    </a:lnTo>
                    <a:lnTo>
                      <a:pt x="506406" y="862070"/>
                    </a:lnTo>
                    <a:lnTo>
                      <a:pt x="509503" y="862070"/>
                    </a:lnTo>
                    <a:lnTo>
                      <a:pt x="509503" y="867178"/>
                    </a:lnTo>
                    <a:lnTo>
                      <a:pt x="497219" y="867178"/>
                    </a:lnTo>
                    <a:lnTo>
                      <a:pt x="497219" y="859516"/>
                    </a:lnTo>
                    <a:lnTo>
                      <a:pt x="487926" y="867178"/>
                    </a:lnTo>
                    <a:lnTo>
                      <a:pt x="494015" y="867178"/>
                    </a:lnTo>
                    <a:lnTo>
                      <a:pt x="497219" y="867178"/>
                    </a:lnTo>
                    <a:lnTo>
                      <a:pt x="497219" y="872198"/>
                    </a:lnTo>
                    <a:lnTo>
                      <a:pt x="485042" y="872198"/>
                    </a:lnTo>
                    <a:lnTo>
                      <a:pt x="485042" y="864536"/>
                    </a:lnTo>
                    <a:lnTo>
                      <a:pt x="478846" y="869644"/>
                    </a:lnTo>
                    <a:lnTo>
                      <a:pt x="478846" y="869556"/>
                    </a:lnTo>
                    <a:lnTo>
                      <a:pt x="469553" y="877217"/>
                    </a:lnTo>
                    <a:lnTo>
                      <a:pt x="469553" y="877217"/>
                    </a:lnTo>
                    <a:lnTo>
                      <a:pt x="463464" y="882237"/>
                    </a:lnTo>
                    <a:lnTo>
                      <a:pt x="472758" y="882237"/>
                    </a:lnTo>
                    <a:lnTo>
                      <a:pt x="472758" y="892276"/>
                    </a:lnTo>
                    <a:lnTo>
                      <a:pt x="466669" y="892276"/>
                    </a:lnTo>
                    <a:lnTo>
                      <a:pt x="466669" y="884703"/>
                    </a:lnTo>
                    <a:lnTo>
                      <a:pt x="457375" y="892276"/>
                    </a:lnTo>
                    <a:lnTo>
                      <a:pt x="466669" y="892276"/>
                    </a:lnTo>
                    <a:lnTo>
                      <a:pt x="466669" y="897384"/>
                    </a:lnTo>
                    <a:lnTo>
                      <a:pt x="454384" y="897384"/>
                    </a:lnTo>
                    <a:lnTo>
                      <a:pt x="454384" y="889722"/>
                    </a:lnTo>
                    <a:lnTo>
                      <a:pt x="445091" y="897384"/>
                    </a:lnTo>
                    <a:lnTo>
                      <a:pt x="445162" y="897384"/>
                    </a:lnTo>
                    <a:lnTo>
                      <a:pt x="439002" y="902404"/>
                    </a:lnTo>
                    <a:lnTo>
                      <a:pt x="448296" y="902404"/>
                    </a:lnTo>
                    <a:lnTo>
                      <a:pt x="448296" y="907424"/>
                    </a:lnTo>
                    <a:lnTo>
                      <a:pt x="436011" y="907424"/>
                    </a:lnTo>
                    <a:lnTo>
                      <a:pt x="436011" y="899850"/>
                    </a:lnTo>
                    <a:lnTo>
                      <a:pt x="426718" y="907424"/>
                    </a:lnTo>
                    <a:lnTo>
                      <a:pt x="432807" y="907424"/>
                    </a:lnTo>
                    <a:lnTo>
                      <a:pt x="436011" y="907424"/>
                    </a:lnTo>
                    <a:lnTo>
                      <a:pt x="436011" y="912531"/>
                    </a:lnTo>
                    <a:lnTo>
                      <a:pt x="423727" y="912531"/>
                    </a:lnTo>
                    <a:lnTo>
                      <a:pt x="423727" y="904870"/>
                    </a:lnTo>
                    <a:lnTo>
                      <a:pt x="414434" y="912531"/>
                    </a:lnTo>
                    <a:lnTo>
                      <a:pt x="420629" y="912531"/>
                    </a:lnTo>
                    <a:lnTo>
                      <a:pt x="423727" y="912531"/>
                    </a:lnTo>
                    <a:lnTo>
                      <a:pt x="423727" y="917551"/>
                    </a:lnTo>
                    <a:lnTo>
                      <a:pt x="411550" y="917551"/>
                    </a:lnTo>
                    <a:lnTo>
                      <a:pt x="411550" y="909977"/>
                    </a:lnTo>
                    <a:lnTo>
                      <a:pt x="405354" y="915027"/>
                    </a:lnTo>
                    <a:lnTo>
                      <a:pt x="405354" y="914909"/>
                    </a:lnTo>
                    <a:lnTo>
                      <a:pt x="396167" y="922571"/>
                    </a:lnTo>
                    <a:lnTo>
                      <a:pt x="396167" y="922571"/>
                    </a:lnTo>
                    <a:lnTo>
                      <a:pt x="389972" y="927679"/>
                    </a:lnTo>
                    <a:lnTo>
                      <a:pt x="399265" y="927679"/>
                    </a:lnTo>
                    <a:lnTo>
                      <a:pt x="399265" y="932698"/>
                    </a:lnTo>
                    <a:lnTo>
                      <a:pt x="386981" y="932698"/>
                    </a:lnTo>
                    <a:lnTo>
                      <a:pt x="386981" y="925037"/>
                    </a:lnTo>
                    <a:lnTo>
                      <a:pt x="377795" y="932698"/>
                    </a:lnTo>
                    <a:lnTo>
                      <a:pt x="383883" y="932698"/>
                    </a:lnTo>
                    <a:lnTo>
                      <a:pt x="386981" y="932698"/>
                    </a:lnTo>
                    <a:lnTo>
                      <a:pt x="386981" y="937630"/>
                    </a:lnTo>
                    <a:lnTo>
                      <a:pt x="371599" y="937630"/>
                    </a:lnTo>
                    <a:lnTo>
                      <a:pt x="368608" y="937630"/>
                    </a:lnTo>
                    <a:lnTo>
                      <a:pt x="368608" y="930056"/>
                    </a:lnTo>
                    <a:lnTo>
                      <a:pt x="362519" y="935077"/>
                    </a:lnTo>
                    <a:lnTo>
                      <a:pt x="362519" y="935076"/>
                    </a:lnTo>
                    <a:lnTo>
                      <a:pt x="353226" y="942738"/>
                    </a:lnTo>
                    <a:lnTo>
                      <a:pt x="362519" y="942738"/>
                    </a:lnTo>
                    <a:lnTo>
                      <a:pt x="362519" y="947757"/>
                    </a:lnTo>
                    <a:lnTo>
                      <a:pt x="350235" y="947757"/>
                    </a:lnTo>
                    <a:lnTo>
                      <a:pt x="350235" y="940184"/>
                    </a:lnTo>
                    <a:lnTo>
                      <a:pt x="344129" y="945218"/>
                    </a:lnTo>
                    <a:lnTo>
                      <a:pt x="334853" y="952777"/>
                    </a:lnTo>
                    <a:lnTo>
                      <a:pt x="344146" y="952777"/>
                    </a:lnTo>
                    <a:lnTo>
                      <a:pt x="344146" y="962905"/>
                    </a:lnTo>
                    <a:lnTo>
                      <a:pt x="331862" y="962905"/>
                    </a:lnTo>
                    <a:lnTo>
                      <a:pt x="331862" y="955331"/>
                    </a:lnTo>
                    <a:lnTo>
                      <a:pt x="322675" y="962905"/>
                    </a:lnTo>
                    <a:lnTo>
                      <a:pt x="322675" y="962905"/>
                    </a:lnTo>
                    <a:lnTo>
                      <a:pt x="319578" y="965458"/>
                    </a:lnTo>
                    <a:lnTo>
                      <a:pt x="319578" y="965370"/>
                    </a:lnTo>
                    <a:lnTo>
                      <a:pt x="313489" y="970448"/>
                    </a:lnTo>
                    <a:lnTo>
                      <a:pt x="313489" y="970390"/>
                    </a:lnTo>
                    <a:lnTo>
                      <a:pt x="304302" y="978052"/>
                    </a:lnTo>
                    <a:lnTo>
                      <a:pt x="304302" y="978052"/>
                    </a:lnTo>
                    <a:lnTo>
                      <a:pt x="298214" y="983072"/>
                    </a:lnTo>
                    <a:lnTo>
                      <a:pt x="307400" y="983072"/>
                    </a:lnTo>
                    <a:lnTo>
                      <a:pt x="307400" y="988091"/>
                    </a:lnTo>
                    <a:lnTo>
                      <a:pt x="295116" y="988091"/>
                    </a:lnTo>
                    <a:lnTo>
                      <a:pt x="295116" y="980430"/>
                    </a:lnTo>
                    <a:lnTo>
                      <a:pt x="285929" y="988091"/>
                    </a:lnTo>
                    <a:lnTo>
                      <a:pt x="285965" y="988091"/>
                    </a:lnTo>
                    <a:lnTo>
                      <a:pt x="282938" y="990616"/>
                    </a:lnTo>
                    <a:lnTo>
                      <a:pt x="282938" y="990557"/>
                    </a:lnTo>
                    <a:lnTo>
                      <a:pt x="276743" y="995606"/>
                    </a:lnTo>
                    <a:lnTo>
                      <a:pt x="276743" y="995577"/>
                    </a:lnTo>
                    <a:lnTo>
                      <a:pt x="275202" y="996862"/>
                    </a:lnTo>
                    <a:lnTo>
                      <a:pt x="273645" y="998131"/>
                    </a:lnTo>
                    <a:lnTo>
                      <a:pt x="273680" y="998131"/>
                    </a:lnTo>
                    <a:lnTo>
                      <a:pt x="267556" y="1003238"/>
                    </a:lnTo>
                    <a:lnTo>
                      <a:pt x="267557" y="1003238"/>
                    </a:lnTo>
                    <a:lnTo>
                      <a:pt x="264565" y="1005705"/>
                    </a:lnTo>
                    <a:lnTo>
                      <a:pt x="264565" y="1005704"/>
                    </a:lnTo>
                    <a:lnTo>
                      <a:pt x="255272" y="1013278"/>
                    </a:lnTo>
                    <a:lnTo>
                      <a:pt x="264565" y="1013278"/>
                    </a:lnTo>
                    <a:lnTo>
                      <a:pt x="264565" y="1023405"/>
                    </a:lnTo>
                    <a:lnTo>
                      <a:pt x="249183" y="1023405"/>
                    </a:lnTo>
                    <a:lnTo>
                      <a:pt x="243095" y="1023405"/>
                    </a:lnTo>
                    <a:lnTo>
                      <a:pt x="239997" y="1023405"/>
                    </a:lnTo>
                    <a:lnTo>
                      <a:pt x="239997" y="1015832"/>
                    </a:lnTo>
                    <a:lnTo>
                      <a:pt x="230810" y="1023405"/>
                    </a:lnTo>
                    <a:lnTo>
                      <a:pt x="237006" y="1023405"/>
                    </a:lnTo>
                    <a:lnTo>
                      <a:pt x="239997" y="1023405"/>
                    </a:lnTo>
                    <a:lnTo>
                      <a:pt x="239997" y="1028425"/>
                    </a:lnTo>
                    <a:lnTo>
                      <a:pt x="227819" y="1028425"/>
                    </a:lnTo>
                    <a:lnTo>
                      <a:pt x="227819" y="1020851"/>
                    </a:lnTo>
                    <a:lnTo>
                      <a:pt x="221695" y="1025901"/>
                    </a:lnTo>
                    <a:lnTo>
                      <a:pt x="212437" y="1033445"/>
                    </a:lnTo>
                    <a:lnTo>
                      <a:pt x="221731" y="1033445"/>
                    </a:lnTo>
                    <a:lnTo>
                      <a:pt x="221731" y="1038553"/>
                    </a:lnTo>
                    <a:lnTo>
                      <a:pt x="209446" y="1038553"/>
                    </a:lnTo>
                    <a:lnTo>
                      <a:pt x="209446" y="1030891"/>
                    </a:lnTo>
                    <a:lnTo>
                      <a:pt x="203358" y="1035969"/>
                    </a:lnTo>
                    <a:lnTo>
                      <a:pt x="203358" y="1035911"/>
                    </a:lnTo>
                    <a:lnTo>
                      <a:pt x="194064" y="1043572"/>
                    </a:lnTo>
                    <a:lnTo>
                      <a:pt x="203358" y="1043572"/>
                    </a:lnTo>
                    <a:lnTo>
                      <a:pt x="203358" y="1053612"/>
                    </a:lnTo>
                    <a:lnTo>
                      <a:pt x="197162" y="1053612"/>
                    </a:lnTo>
                    <a:lnTo>
                      <a:pt x="197162" y="1046038"/>
                    </a:lnTo>
                    <a:lnTo>
                      <a:pt x="187976" y="1053612"/>
                    </a:lnTo>
                    <a:lnTo>
                      <a:pt x="197162" y="1053612"/>
                    </a:lnTo>
                    <a:lnTo>
                      <a:pt x="197162" y="1058631"/>
                    </a:lnTo>
                    <a:lnTo>
                      <a:pt x="184985" y="1058631"/>
                    </a:lnTo>
                    <a:lnTo>
                      <a:pt x="184985" y="1051058"/>
                    </a:lnTo>
                    <a:lnTo>
                      <a:pt x="178789" y="1056107"/>
                    </a:lnTo>
                    <a:lnTo>
                      <a:pt x="178789" y="1056078"/>
                    </a:lnTo>
                    <a:lnTo>
                      <a:pt x="175767" y="1058569"/>
                    </a:lnTo>
                    <a:lnTo>
                      <a:pt x="175691" y="1058631"/>
                    </a:lnTo>
                    <a:lnTo>
                      <a:pt x="175692" y="1058631"/>
                    </a:lnTo>
                    <a:lnTo>
                      <a:pt x="169602" y="1063651"/>
                    </a:lnTo>
                    <a:lnTo>
                      <a:pt x="178789" y="1063651"/>
                    </a:lnTo>
                    <a:lnTo>
                      <a:pt x="178789" y="1068759"/>
                    </a:lnTo>
                    <a:lnTo>
                      <a:pt x="166612" y="1068759"/>
                    </a:lnTo>
                    <a:lnTo>
                      <a:pt x="166612" y="1061185"/>
                    </a:lnTo>
                    <a:lnTo>
                      <a:pt x="160416" y="1066293"/>
                    </a:lnTo>
                    <a:lnTo>
                      <a:pt x="160416" y="1066205"/>
                    </a:lnTo>
                    <a:lnTo>
                      <a:pt x="154322" y="1071229"/>
                    </a:lnTo>
                    <a:lnTo>
                      <a:pt x="145034" y="1078798"/>
                    </a:lnTo>
                    <a:lnTo>
                      <a:pt x="145141" y="1078798"/>
                    </a:lnTo>
                    <a:lnTo>
                      <a:pt x="138945" y="1083906"/>
                    </a:lnTo>
                    <a:lnTo>
                      <a:pt x="148238" y="1083906"/>
                    </a:lnTo>
                    <a:lnTo>
                      <a:pt x="148238" y="1088926"/>
                    </a:lnTo>
                    <a:lnTo>
                      <a:pt x="135954" y="1088926"/>
                    </a:lnTo>
                    <a:lnTo>
                      <a:pt x="135954" y="1081352"/>
                    </a:lnTo>
                    <a:lnTo>
                      <a:pt x="126661" y="1088926"/>
                    </a:lnTo>
                    <a:lnTo>
                      <a:pt x="126731" y="1088926"/>
                    </a:lnTo>
                    <a:lnTo>
                      <a:pt x="120572" y="1093946"/>
                    </a:lnTo>
                    <a:lnTo>
                      <a:pt x="120679" y="1093946"/>
                    </a:lnTo>
                    <a:lnTo>
                      <a:pt x="114483" y="1099053"/>
                    </a:lnTo>
                    <a:lnTo>
                      <a:pt x="123777" y="1099053"/>
                    </a:lnTo>
                    <a:lnTo>
                      <a:pt x="123777" y="1104073"/>
                    </a:lnTo>
                    <a:lnTo>
                      <a:pt x="108288" y="1104073"/>
                    </a:lnTo>
                    <a:lnTo>
                      <a:pt x="105404" y="1104073"/>
                    </a:lnTo>
                    <a:lnTo>
                      <a:pt x="105404" y="1101431"/>
                    </a:lnTo>
                    <a:lnTo>
                      <a:pt x="105404" y="1096411"/>
                    </a:lnTo>
                    <a:lnTo>
                      <a:pt x="96004" y="1104073"/>
                    </a:lnTo>
                    <a:lnTo>
                      <a:pt x="102199" y="1104073"/>
                    </a:lnTo>
                    <a:lnTo>
                      <a:pt x="105404" y="1104073"/>
                    </a:lnTo>
                    <a:lnTo>
                      <a:pt x="105404" y="1114113"/>
                    </a:lnTo>
                    <a:lnTo>
                      <a:pt x="99208" y="1114113"/>
                    </a:lnTo>
                    <a:lnTo>
                      <a:pt x="99208" y="1111559"/>
                    </a:lnTo>
                    <a:lnTo>
                      <a:pt x="99208" y="1106451"/>
                    </a:lnTo>
                    <a:lnTo>
                      <a:pt x="89915" y="1114113"/>
                    </a:lnTo>
                    <a:lnTo>
                      <a:pt x="99208" y="1114113"/>
                    </a:lnTo>
                    <a:lnTo>
                      <a:pt x="99208" y="1124152"/>
                    </a:lnTo>
                    <a:lnTo>
                      <a:pt x="93119" y="1124152"/>
                    </a:lnTo>
                    <a:lnTo>
                      <a:pt x="93119" y="1116578"/>
                    </a:lnTo>
                    <a:lnTo>
                      <a:pt x="83826" y="1124152"/>
                    </a:lnTo>
                    <a:lnTo>
                      <a:pt x="83933" y="1124152"/>
                    </a:lnTo>
                    <a:lnTo>
                      <a:pt x="80835" y="1126706"/>
                    </a:lnTo>
                    <a:lnTo>
                      <a:pt x="80835" y="1126706"/>
                    </a:lnTo>
                    <a:lnTo>
                      <a:pt x="71542" y="1134280"/>
                    </a:lnTo>
                    <a:lnTo>
                      <a:pt x="80835" y="1134280"/>
                    </a:lnTo>
                    <a:lnTo>
                      <a:pt x="80835" y="1139299"/>
                    </a:lnTo>
                    <a:lnTo>
                      <a:pt x="68658" y="1139299"/>
                    </a:lnTo>
                    <a:lnTo>
                      <a:pt x="68658" y="1131726"/>
                    </a:lnTo>
                    <a:lnTo>
                      <a:pt x="59364" y="1139299"/>
                    </a:lnTo>
                    <a:lnTo>
                      <a:pt x="59436" y="1139299"/>
                    </a:lnTo>
                    <a:lnTo>
                      <a:pt x="53169" y="1144407"/>
                    </a:lnTo>
                    <a:lnTo>
                      <a:pt x="53239" y="1144407"/>
                    </a:lnTo>
                    <a:lnTo>
                      <a:pt x="50285" y="1146815"/>
                    </a:lnTo>
                    <a:lnTo>
                      <a:pt x="50285" y="1146785"/>
                    </a:lnTo>
                    <a:lnTo>
                      <a:pt x="44089" y="1151892"/>
                    </a:lnTo>
                    <a:lnTo>
                      <a:pt x="44089" y="1151804"/>
                    </a:lnTo>
                    <a:lnTo>
                      <a:pt x="34833" y="1159523"/>
                    </a:lnTo>
                    <a:lnTo>
                      <a:pt x="28707" y="1164574"/>
                    </a:lnTo>
                    <a:lnTo>
                      <a:pt x="28707" y="1164574"/>
                    </a:lnTo>
                    <a:lnTo>
                      <a:pt x="25716" y="1167040"/>
                    </a:lnTo>
                    <a:lnTo>
                      <a:pt x="25716" y="1166952"/>
                    </a:lnTo>
                    <a:lnTo>
                      <a:pt x="16423" y="1174613"/>
                    </a:lnTo>
                    <a:lnTo>
                      <a:pt x="25716" y="1174613"/>
                    </a:lnTo>
                    <a:lnTo>
                      <a:pt x="25716" y="1179633"/>
                    </a:lnTo>
                    <a:lnTo>
                      <a:pt x="13539" y="1179633"/>
                    </a:lnTo>
                    <a:lnTo>
                      <a:pt x="13539" y="1172059"/>
                    </a:lnTo>
                    <a:lnTo>
                      <a:pt x="7343" y="1177108"/>
                    </a:lnTo>
                    <a:lnTo>
                      <a:pt x="7343" y="1177079"/>
                    </a:lnTo>
                    <a:lnTo>
                      <a:pt x="4251" y="1179628"/>
                    </a:lnTo>
                    <a:lnTo>
                      <a:pt x="4245" y="1179633"/>
                    </a:lnTo>
                    <a:lnTo>
                      <a:pt x="4245" y="1179633"/>
                    </a:lnTo>
                    <a:lnTo>
                      <a:pt x="0" y="1183133"/>
                    </a:lnTo>
                    <a:lnTo>
                      <a:pt x="0" y="1173006"/>
                    </a:lnTo>
                    <a:lnTo>
                      <a:pt x="4245" y="1169506"/>
                    </a:lnTo>
                    <a:lnTo>
                      <a:pt x="0" y="1169506"/>
                    </a:lnTo>
                    <a:lnTo>
                      <a:pt x="0" y="1164398"/>
                    </a:lnTo>
                    <a:lnTo>
                      <a:pt x="7236" y="1164398"/>
                    </a:lnTo>
                    <a:lnTo>
                      <a:pt x="7236" y="1172059"/>
                    </a:lnTo>
                    <a:lnTo>
                      <a:pt x="13432" y="1166892"/>
                    </a:lnTo>
                    <a:lnTo>
                      <a:pt x="13432" y="1166952"/>
                    </a:lnTo>
                    <a:lnTo>
                      <a:pt x="22618" y="1159378"/>
                    </a:lnTo>
                    <a:lnTo>
                      <a:pt x="22618" y="1159378"/>
                    </a:lnTo>
                    <a:lnTo>
                      <a:pt x="28707" y="1154358"/>
                    </a:lnTo>
                    <a:lnTo>
                      <a:pt x="28672" y="1154358"/>
                    </a:lnTo>
                    <a:lnTo>
                      <a:pt x="33302" y="1150497"/>
                    </a:lnTo>
                    <a:lnTo>
                      <a:pt x="37893" y="1146756"/>
                    </a:lnTo>
                    <a:lnTo>
                      <a:pt x="37893" y="1146785"/>
                    </a:lnTo>
                    <a:lnTo>
                      <a:pt x="40986" y="1144235"/>
                    </a:lnTo>
                    <a:lnTo>
                      <a:pt x="40991" y="1144231"/>
                    </a:lnTo>
                    <a:lnTo>
                      <a:pt x="40991" y="1144231"/>
                    </a:lnTo>
                    <a:lnTo>
                      <a:pt x="43982" y="1141765"/>
                    </a:lnTo>
                    <a:lnTo>
                      <a:pt x="43982" y="1141853"/>
                    </a:lnTo>
                    <a:lnTo>
                      <a:pt x="51630" y="1135475"/>
                    </a:lnTo>
                    <a:lnTo>
                      <a:pt x="59364" y="1129172"/>
                    </a:lnTo>
                    <a:lnTo>
                      <a:pt x="50071" y="1129172"/>
                    </a:lnTo>
                    <a:lnTo>
                      <a:pt x="50071" y="1124064"/>
                    </a:lnTo>
                    <a:lnTo>
                      <a:pt x="62355" y="1124064"/>
                    </a:lnTo>
                    <a:lnTo>
                      <a:pt x="62355" y="1131726"/>
                    </a:lnTo>
                    <a:lnTo>
                      <a:pt x="68444" y="1126648"/>
                    </a:lnTo>
                    <a:lnTo>
                      <a:pt x="68444" y="1126706"/>
                    </a:lnTo>
                    <a:lnTo>
                      <a:pt x="77737" y="1119132"/>
                    </a:lnTo>
                    <a:lnTo>
                      <a:pt x="77631" y="1119132"/>
                    </a:lnTo>
                    <a:lnTo>
                      <a:pt x="82623" y="1115016"/>
                    </a:lnTo>
                    <a:lnTo>
                      <a:pt x="89915" y="1109005"/>
                    </a:lnTo>
                    <a:lnTo>
                      <a:pt x="80728" y="1109005"/>
                    </a:lnTo>
                    <a:lnTo>
                      <a:pt x="80728" y="1098877"/>
                    </a:lnTo>
                    <a:lnTo>
                      <a:pt x="86817" y="1098877"/>
                    </a:lnTo>
                    <a:lnTo>
                      <a:pt x="86817" y="1101431"/>
                    </a:lnTo>
                    <a:lnTo>
                      <a:pt x="86817" y="1106451"/>
                    </a:lnTo>
                    <a:lnTo>
                      <a:pt x="96004" y="1098877"/>
                    </a:lnTo>
                    <a:lnTo>
                      <a:pt x="86817" y="1098877"/>
                    </a:lnTo>
                    <a:lnTo>
                      <a:pt x="86817" y="1088838"/>
                    </a:lnTo>
                    <a:lnTo>
                      <a:pt x="102199" y="1088838"/>
                    </a:lnTo>
                    <a:lnTo>
                      <a:pt x="105190" y="1088838"/>
                    </a:lnTo>
                    <a:lnTo>
                      <a:pt x="105190" y="1096411"/>
                    </a:lnTo>
                    <a:lnTo>
                      <a:pt x="114483" y="1088838"/>
                    </a:lnTo>
                    <a:lnTo>
                      <a:pt x="114377" y="1088838"/>
                    </a:lnTo>
                    <a:lnTo>
                      <a:pt x="117474" y="1086284"/>
                    </a:lnTo>
                    <a:lnTo>
                      <a:pt x="117474" y="1086372"/>
                    </a:lnTo>
                    <a:lnTo>
                      <a:pt x="126661" y="1078710"/>
                    </a:lnTo>
                    <a:lnTo>
                      <a:pt x="117474" y="1078710"/>
                    </a:lnTo>
                    <a:lnTo>
                      <a:pt x="117474" y="1073691"/>
                    </a:lnTo>
                    <a:lnTo>
                      <a:pt x="129652" y="1073691"/>
                    </a:lnTo>
                    <a:lnTo>
                      <a:pt x="129652" y="1081352"/>
                    </a:lnTo>
                    <a:lnTo>
                      <a:pt x="135847" y="1076245"/>
                    </a:lnTo>
                    <a:lnTo>
                      <a:pt x="135847" y="1076245"/>
                    </a:lnTo>
                    <a:lnTo>
                      <a:pt x="137808" y="1074628"/>
                    </a:lnTo>
                    <a:lnTo>
                      <a:pt x="138945" y="1073691"/>
                    </a:lnTo>
                    <a:lnTo>
                      <a:pt x="138945" y="1073691"/>
                    </a:lnTo>
                    <a:lnTo>
                      <a:pt x="141946" y="1071217"/>
                    </a:lnTo>
                    <a:lnTo>
                      <a:pt x="151229" y="1063651"/>
                    </a:lnTo>
                    <a:lnTo>
                      <a:pt x="151195" y="1063651"/>
                    </a:lnTo>
                    <a:lnTo>
                      <a:pt x="157425" y="1058631"/>
                    </a:lnTo>
                    <a:lnTo>
                      <a:pt x="148025" y="1058631"/>
                    </a:lnTo>
                    <a:lnTo>
                      <a:pt x="148025" y="1053524"/>
                    </a:lnTo>
                    <a:lnTo>
                      <a:pt x="160309" y="1053524"/>
                    </a:lnTo>
                    <a:lnTo>
                      <a:pt x="160309" y="1061185"/>
                    </a:lnTo>
                    <a:lnTo>
                      <a:pt x="169602" y="1053524"/>
                    </a:lnTo>
                    <a:lnTo>
                      <a:pt x="169532" y="1053524"/>
                    </a:lnTo>
                    <a:lnTo>
                      <a:pt x="175691" y="1048504"/>
                    </a:lnTo>
                    <a:lnTo>
                      <a:pt x="166398" y="1048504"/>
                    </a:lnTo>
                    <a:lnTo>
                      <a:pt x="166398" y="1043484"/>
                    </a:lnTo>
                    <a:lnTo>
                      <a:pt x="178682" y="1043484"/>
                    </a:lnTo>
                    <a:lnTo>
                      <a:pt x="178682" y="1051058"/>
                    </a:lnTo>
                    <a:lnTo>
                      <a:pt x="187976" y="1043484"/>
                    </a:lnTo>
                    <a:lnTo>
                      <a:pt x="187869" y="1043484"/>
                    </a:lnTo>
                    <a:lnTo>
                      <a:pt x="194064" y="1038377"/>
                    </a:lnTo>
                    <a:lnTo>
                      <a:pt x="184771" y="1038377"/>
                    </a:lnTo>
                    <a:lnTo>
                      <a:pt x="184771" y="1028337"/>
                    </a:lnTo>
                    <a:lnTo>
                      <a:pt x="190860" y="1028337"/>
                    </a:lnTo>
                    <a:lnTo>
                      <a:pt x="190860" y="1035911"/>
                    </a:lnTo>
                    <a:lnTo>
                      <a:pt x="200260" y="1028337"/>
                    </a:lnTo>
                    <a:lnTo>
                      <a:pt x="190860" y="1028337"/>
                    </a:lnTo>
                    <a:lnTo>
                      <a:pt x="190860" y="1023229"/>
                    </a:lnTo>
                    <a:lnTo>
                      <a:pt x="203144" y="1023229"/>
                    </a:lnTo>
                    <a:lnTo>
                      <a:pt x="203144" y="1030891"/>
                    </a:lnTo>
                    <a:lnTo>
                      <a:pt x="209233" y="1025871"/>
                    </a:lnTo>
                    <a:lnTo>
                      <a:pt x="209233" y="1025871"/>
                    </a:lnTo>
                    <a:lnTo>
                      <a:pt x="218633" y="1018210"/>
                    </a:lnTo>
                    <a:lnTo>
                      <a:pt x="209233" y="1018210"/>
                    </a:lnTo>
                    <a:lnTo>
                      <a:pt x="209233" y="1013190"/>
                    </a:lnTo>
                    <a:lnTo>
                      <a:pt x="221517" y="1013190"/>
                    </a:lnTo>
                    <a:lnTo>
                      <a:pt x="221517" y="1020851"/>
                    </a:lnTo>
                    <a:lnTo>
                      <a:pt x="230810" y="1013190"/>
                    </a:lnTo>
                    <a:lnTo>
                      <a:pt x="224722" y="1013190"/>
                    </a:lnTo>
                    <a:lnTo>
                      <a:pt x="221517" y="1013190"/>
                    </a:lnTo>
                    <a:lnTo>
                      <a:pt x="221517" y="1008170"/>
                    </a:lnTo>
                    <a:lnTo>
                      <a:pt x="237006" y="1008170"/>
                    </a:lnTo>
                    <a:lnTo>
                      <a:pt x="243095" y="1008170"/>
                    </a:lnTo>
                    <a:lnTo>
                      <a:pt x="246086" y="1008170"/>
                    </a:lnTo>
                    <a:lnTo>
                      <a:pt x="246086" y="1010724"/>
                    </a:lnTo>
                    <a:lnTo>
                      <a:pt x="246086" y="1015832"/>
                    </a:lnTo>
                    <a:lnTo>
                      <a:pt x="255272" y="1008170"/>
                    </a:lnTo>
                    <a:lnTo>
                      <a:pt x="249183" y="1008170"/>
                    </a:lnTo>
                    <a:lnTo>
                      <a:pt x="246086" y="1008170"/>
                    </a:lnTo>
                    <a:lnTo>
                      <a:pt x="246086" y="998131"/>
                    </a:lnTo>
                    <a:lnTo>
                      <a:pt x="252174" y="998131"/>
                    </a:lnTo>
                    <a:lnTo>
                      <a:pt x="252174" y="1005704"/>
                    </a:lnTo>
                    <a:lnTo>
                      <a:pt x="261468" y="998131"/>
                    </a:lnTo>
                    <a:lnTo>
                      <a:pt x="261361" y="998131"/>
                    </a:lnTo>
                    <a:lnTo>
                      <a:pt x="267556" y="993023"/>
                    </a:lnTo>
                    <a:lnTo>
                      <a:pt x="267486" y="993023"/>
                    </a:lnTo>
                    <a:lnTo>
                      <a:pt x="270547" y="990528"/>
                    </a:lnTo>
                    <a:lnTo>
                      <a:pt x="270547" y="990557"/>
                    </a:lnTo>
                    <a:lnTo>
                      <a:pt x="276743" y="985509"/>
                    </a:lnTo>
                    <a:lnTo>
                      <a:pt x="276743" y="985537"/>
                    </a:lnTo>
                    <a:lnTo>
                      <a:pt x="278238" y="984290"/>
                    </a:lnTo>
                    <a:lnTo>
                      <a:pt x="279841" y="982984"/>
                    </a:lnTo>
                    <a:lnTo>
                      <a:pt x="279804" y="982984"/>
                    </a:lnTo>
                    <a:lnTo>
                      <a:pt x="285929" y="977876"/>
                    </a:lnTo>
                    <a:lnTo>
                      <a:pt x="276743" y="977876"/>
                    </a:lnTo>
                    <a:lnTo>
                      <a:pt x="276743" y="972856"/>
                    </a:lnTo>
                    <a:lnTo>
                      <a:pt x="288920" y="972856"/>
                    </a:lnTo>
                    <a:lnTo>
                      <a:pt x="288920" y="980430"/>
                    </a:lnTo>
                    <a:lnTo>
                      <a:pt x="295116" y="975381"/>
                    </a:lnTo>
                    <a:lnTo>
                      <a:pt x="295116" y="975498"/>
                    </a:lnTo>
                    <a:lnTo>
                      <a:pt x="304302" y="967836"/>
                    </a:lnTo>
                    <a:lnTo>
                      <a:pt x="304267" y="967836"/>
                    </a:lnTo>
                    <a:lnTo>
                      <a:pt x="307293" y="965312"/>
                    </a:lnTo>
                    <a:lnTo>
                      <a:pt x="307293" y="965370"/>
                    </a:lnTo>
                    <a:lnTo>
                      <a:pt x="313489" y="960263"/>
                    </a:lnTo>
                    <a:lnTo>
                      <a:pt x="313489" y="960351"/>
                    </a:lnTo>
                    <a:lnTo>
                      <a:pt x="322675" y="952777"/>
                    </a:lnTo>
                    <a:lnTo>
                      <a:pt x="313489" y="952777"/>
                    </a:lnTo>
                    <a:lnTo>
                      <a:pt x="313489" y="947669"/>
                    </a:lnTo>
                    <a:lnTo>
                      <a:pt x="325666" y="947669"/>
                    </a:lnTo>
                    <a:lnTo>
                      <a:pt x="325666" y="950223"/>
                    </a:lnTo>
                    <a:lnTo>
                      <a:pt x="325666" y="955331"/>
                    </a:lnTo>
                    <a:lnTo>
                      <a:pt x="334853" y="947669"/>
                    </a:lnTo>
                    <a:lnTo>
                      <a:pt x="328764" y="947669"/>
                    </a:lnTo>
                    <a:lnTo>
                      <a:pt x="325666" y="947669"/>
                    </a:lnTo>
                    <a:lnTo>
                      <a:pt x="325666" y="937630"/>
                    </a:lnTo>
                    <a:lnTo>
                      <a:pt x="331862" y="937630"/>
                    </a:lnTo>
                    <a:lnTo>
                      <a:pt x="331862" y="945204"/>
                    </a:lnTo>
                    <a:lnTo>
                      <a:pt x="341049" y="937630"/>
                    </a:lnTo>
                    <a:lnTo>
                      <a:pt x="331862" y="937630"/>
                    </a:lnTo>
                    <a:lnTo>
                      <a:pt x="331862" y="932522"/>
                    </a:lnTo>
                    <a:lnTo>
                      <a:pt x="344039" y="932522"/>
                    </a:lnTo>
                    <a:lnTo>
                      <a:pt x="344039" y="940184"/>
                    </a:lnTo>
                    <a:lnTo>
                      <a:pt x="351687" y="933806"/>
                    </a:lnTo>
                    <a:lnTo>
                      <a:pt x="359422" y="927502"/>
                    </a:lnTo>
                    <a:lnTo>
                      <a:pt x="350128" y="927502"/>
                    </a:lnTo>
                    <a:lnTo>
                      <a:pt x="350128" y="922483"/>
                    </a:lnTo>
                    <a:lnTo>
                      <a:pt x="365510" y="922483"/>
                    </a:lnTo>
                    <a:lnTo>
                      <a:pt x="368501" y="922483"/>
                    </a:lnTo>
                    <a:lnTo>
                      <a:pt x="368501" y="930056"/>
                    </a:lnTo>
                    <a:lnTo>
                      <a:pt x="377795" y="922483"/>
                    </a:lnTo>
                    <a:lnTo>
                      <a:pt x="371599" y="922483"/>
                    </a:lnTo>
                    <a:lnTo>
                      <a:pt x="368501" y="922483"/>
                    </a:lnTo>
                    <a:lnTo>
                      <a:pt x="368501" y="917375"/>
                    </a:lnTo>
                    <a:lnTo>
                      <a:pt x="380786" y="917375"/>
                    </a:lnTo>
                    <a:lnTo>
                      <a:pt x="380786" y="925037"/>
                    </a:lnTo>
                    <a:lnTo>
                      <a:pt x="386874" y="919959"/>
                    </a:lnTo>
                    <a:lnTo>
                      <a:pt x="386874" y="920017"/>
                    </a:lnTo>
                    <a:lnTo>
                      <a:pt x="393070" y="914909"/>
                    </a:lnTo>
                    <a:lnTo>
                      <a:pt x="393070" y="914909"/>
                    </a:lnTo>
                    <a:lnTo>
                      <a:pt x="402256" y="907335"/>
                    </a:lnTo>
                    <a:lnTo>
                      <a:pt x="393070" y="907335"/>
                    </a:lnTo>
                    <a:lnTo>
                      <a:pt x="393070" y="902228"/>
                    </a:lnTo>
                    <a:lnTo>
                      <a:pt x="405247" y="902228"/>
                    </a:lnTo>
                    <a:lnTo>
                      <a:pt x="405247" y="909977"/>
                    </a:lnTo>
                    <a:lnTo>
                      <a:pt x="414434" y="902228"/>
                    </a:lnTo>
                    <a:lnTo>
                      <a:pt x="408345" y="902228"/>
                    </a:lnTo>
                    <a:lnTo>
                      <a:pt x="405247" y="902228"/>
                    </a:lnTo>
                    <a:lnTo>
                      <a:pt x="405247" y="897296"/>
                    </a:lnTo>
                    <a:lnTo>
                      <a:pt x="417531" y="897296"/>
                    </a:lnTo>
                    <a:lnTo>
                      <a:pt x="417531" y="904870"/>
                    </a:lnTo>
                    <a:lnTo>
                      <a:pt x="426718" y="897296"/>
                    </a:lnTo>
                    <a:lnTo>
                      <a:pt x="420629" y="897296"/>
                    </a:lnTo>
                    <a:lnTo>
                      <a:pt x="417531" y="897296"/>
                    </a:lnTo>
                    <a:lnTo>
                      <a:pt x="417531" y="892188"/>
                    </a:lnTo>
                    <a:lnTo>
                      <a:pt x="429709" y="892188"/>
                    </a:lnTo>
                    <a:lnTo>
                      <a:pt x="429709" y="899850"/>
                    </a:lnTo>
                    <a:lnTo>
                      <a:pt x="435905" y="894742"/>
                    </a:lnTo>
                    <a:lnTo>
                      <a:pt x="435905" y="894830"/>
                    </a:lnTo>
                    <a:lnTo>
                      <a:pt x="445091" y="887169"/>
                    </a:lnTo>
                    <a:lnTo>
                      <a:pt x="435905" y="887169"/>
                    </a:lnTo>
                    <a:lnTo>
                      <a:pt x="435905" y="882149"/>
                    </a:lnTo>
                    <a:lnTo>
                      <a:pt x="448082" y="882149"/>
                    </a:lnTo>
                    <a:lnTo>
                      <a:pt x="448082" y="889722"/>
                    </a:lnTo>
                    <a:lnTo>
                      <a:pt x="454278" y="884673"/>
                    </a:lnTo>
                    <a:lnTo>
                      <a:pt x="454278" y="884703"/>
                    </a:lnTo>
                    <a:lnTo>
                      <a:pt x="463464" y="877129"/>
                    </a:lnTo>
                    <a:lnTo>
                      <a:pt x="454278" y="877129"/>
                    </a:lnTo>
                    <a:lnTo>
                      <a:pt x="454278" y="867002"/>
                    </a:lnTo>
                    <a:lnTo>
                      <a:pt x="460366" y="867002"/>
                    </a:lnTo>
                    <a:lnTo>
                      <a:pt x="460366" y="874575"/>
                    </a:lnTo>
                    <a:lnTo>
                      <a:pt x="466455" y="869556"/>
                    </a:lnTo>
                    <a:lnTo>
                      <a:pt x="466455" y="869556"/>
                    </a:lnTo>
                    <a:lnTo>
                      <a:pt x="475748" y="861982"/>
                    </a:lnTo>
                    <a:lnTo>
                      <a:pt x="466455" y="861982"/>
                    </a:lnTo>
                    <a:lnTo>
                      <a:pt x="466455" y="856874"/>
                    </a:lnTo>
                    <a:lnTo>
                      <a:pt x="478739" y="856874"/>
                    </a:lnTo>
                    <a:lnTo>
                      <a:pt x="478739" y="864536"/>
                    </a:lnTo>
                    <a:lnTo>
                      <a:pt x="487926" y="856874"/>
                    </a:lnTo>
                    <a:lnTo>
                      <a:pt x="481837" y="856874"/>
                    </a:lnTo>
                    <a:lnTo>
                      <a:pt x="478739" y="856874"/>
                    </a:lnTo>
                    <a:lnTo>
                      <a:pt x="478739" y="851854"/>
                    </a:lnTo>
                    <a:lnTo>
                      <a:pt x="491024" y="851854"/>
                    </a:lnTo>
                    <a:lnTo>
                      <a:pt x="491024" y="859516"/>
                    </a:lnTo>
                    <a:lnTo>
                      <a:pt x="500210" y="851854"/>
                    </a:lnTo>
                    <a:lnTo>
                      <a:pt x="494015" y="851854"/>
                    </a:lnTo>
                    <a:lnTo>
                      <a:pt x="491024" y="851854"/>
                    </a:lnTo>
                    <a:lnTo>
                      <a:pt x="491024" y="846835"/>
                    </a:lnTo>
                    <a:lnTo>
                      <a:pt x="503201" y="846835"/>
                    </a:lnTo>
                    <a:lnTo>
                      <a:pt x="503201" y="854496"/>
                    </a:lnTo>
                    <a:lnTo>
                      <a:pt x="512388" y="846835"/>
                    </a:lnTo>
                    <a:lnTo>
                      <a:pt x="506406" y="846835"/>
                    </a:lnTo>
                    <a:lnTo>
                      <a:pt x="503201" y="846835"/>
                    </a:lnTo>
                    <a:lnTo>
                      <a:pt x="503201" y="841727"/>
                    </a:lnTo>
                    <a:lnTo>
                      <a:pt x="515486" y="841727"/>
                    </a:lnTo>
                    <a:lnTo>
                      <a:pt x="515486" y="849477"/>
                    </a:lnTo>
                    <a:lnTo>
                      <a:pt x="524779" y="841727"/>
                    </a:lnTo>
                    <a:lnTo>
                      <a:pt x="518583" y="841727"/>
                    </a:lnTo>
                    <a:lnTo>
                      <a:pt x="515486" y="841727"/>
                    </a:lnTo>
                    <a:lnTo>
                      <a:pt x="515486" y="836795"/>
                    </a:lnTo>
                    <a:lnTo>
                      <a:pt x="527663" y="836795"/>
                    </a:lnTo>
                    <a:lnTo>
                      <a:pt x="527663" y="844369"/>
                    </a:lnTo>
                    <a:lnTo>
                      <a:pt x="537063" y="836795"/>
                    </a:lnTo>
                    <a:lnTo>
                      <a:pt x="536993" y="836795"/>
                    </a:lnTo>
                    <a:lnTo>
                      <a:pt x="543152" y="831776"/>
                    </a:lnTo>
                    <a:lnTo>
                      <a:pt x="543044" y="831776"/>
                    </a:lnTo>
                    <a:lnTo>
                      <a:pt x="549240" y="826668"/>
                    </a:lnTo>
                    <a:lnTo>
                      <a:pt x="539947" y="826668"/>
                    </a:lnTo>
                    <a:lnTo>
                      <a:pt x="539947" y="816628"/>
                    </a:lnTo>
                    <a:lnTo>
                      <a:pt x="552231" y="816628"/>
                    </a:lnTo>
                    <a:lnTo>
                      <a:pt x="552231" y="824202"/>
                    </a:lnTo>
                    <a:lnTo>
                      <a:pt x="561525" y="816628"/>
                    </a:lnTo>
                    <a:lnTo>
                      <a:pt x="561418" y="816628"/>
                    </a:lnTo>
                    <a:lnTo>
                      <a:pt x="567614" y="811521"/>
                    </a:lnTo>
                    <a:lnTo>
                      <a:pt x="558320" y="811521"/>
                    </a:lnTo>
                    <a:lnTo>
                      <a:pt x="558320" y="801481"/>
                    </a:lnTo>
                    <a:lnTo>
                      <a:pt x="573702" y="801481"/>
                    </a:lnTo>
                    <a:lnTo>
                      <a:pt x="576693" y="801481"/>
                    </a:lnTo>
                    <a:lnTo>
                      <a:pt x="576693" y="809055"/>
                    </a:lnTo>
                    <a:lnTo>
                      <a:pt x="585987" y="801481"/>
                    </a:lnTo>
                    <a:lnTo>
                      <a:pt x="579898" y="801481"/>
                    </a:lnTo>
                    <a:lnTo>
                      <a:pt x="576693" y="801481"/>
                    </a:lnTo>
                    <a:lnTo>
                      <a:pt x="576693" y="796461"/>
                    </a:lnTo>
                    <a:lnTo>
                      <a:pt x="588871" y="796461"/>
                    </a:lnTo>
                    <a:lnTo>
                      <a:pt x="588871" y="804035"/>
                    </a:lnTo>
                    <a:lnTo>
                      <a:pt x="598271" y="796461"/>
                    </a:lnTo>
                    <a:lnTo>
                      <a:pt x="592075" y="796461"/>
                    </a:lnTo>
                    <a:lnTo>
                      <a:pt x="588871" y="796461"/>
                    </a:lnTo>
                    <a:lnTo>
                      <a:pt x="588871" y="791354"/>
                    </a:lnTo>
                    <a:lnTo>
                      <a:pt x="601155" y="791354"/>
                    </a:lnTo>
                    <a:lnTo>
                      <a:pt x="601155" y="793996"/>
                    </a:lnTo>
                    <a:lnTo>
                      <a:pt x="601155" y="799015"/>
                    </a:lnTo>
                    <a:lnTo>
                      <a:pt x="610448" y="791354"/>
                    </a:lnTo>
                    <a:lnTo>
                      <a:pt x="604360" y="791354"/>
                    </a:lnTo>
                    <a:lnTo>
                      <a:pt x="601155" y="791354"/>
                    </a:lnTo>
                    <a:lnTo>
                      <a:pt x="601155" y="788976"/>
                    </a:lnTo>
                    <a:lnTo>
                      <a:pt x="601155" y="783868"/>
                    </a:lnTo>
                    <a:lnTo>
                      <a:pt x="601155" y="771275"/>
                    </a:lnTo>
                    <a:lnTo>
                      <a:pt x="607244" y="771275"/>
                    </a:lnTo>
                    <a:lnTo>
                      <a:pt x="607244" y="778848"/>
                    </a:lnTo>
                    <a:lnTo>
                      <a:pt x="616644" y="771275"/>
                    </a:lnTo>
                    <a:lnTo>
                      <a:pt x="616573" y="771275"/>
                    </a:lnTo>
                    <a:lnTo>
                      <a:pt x="622733" y="766255"/>
                    </a:lnTo>
                    <a:lnTo>
                      <a:pt x="613439" y="766255"/>
                    </a:lnTo>
                    <a:lnTo>
                      <a:pt x="613439" y="761147"/>
                    </a:lnTo>
                    <a:lnTo>
                      <a:pt x="628821" y="761147"/>
                    </a:lnTo>
                    <a:lnTo>
                      <a:pt x="631812" y="761147"/>
                    </a:lnTo>
                    <a:lnTo>
                      <a:pt x="631812" y="768721"/>
                    </a:lnTo>
                    <a:lnTo>
                      <a:pt x="641106" y="761147"/>
                    </a:lnTo>
                    <a:lnTo>
                      <a:pt x="631812" y="761147"/>
                    </a:lnTo>
                    <a:lnTo>
                      <a:pt x="631812" y="756128"/>
                    </a:lnTo>
                    <a:lnTo>
                      <a:pt x="647194" y="756128"/>
                    </a:lnTo>
                    <a:lnTo>
                      <a:pt x="650185" y="756128"/>
                    </a:lnTo>
                    <a:lnTo>
                      <a:pt x="650185" y="758682"/>
                    </a:lnTo>
                    <a:lnTo>
                      <a:pt x="650185" y="763701"/>
                    </a:lnTo>
                    <a:lnTo>
                      <a:pt x="659479" y="756128"/>
                    </a:lnTo>
                    <a:lnTo>
                      <a:pt x="653283" y="756128"/>
                    </a:lnTo>
                    <a:lnTo>
                      <a:pt x="650185" y="756128"/>
                    </a:lnTo>
                    <a:lnTo>
                      <a:pt x="650185" y="746000"/>
                    </a:lnTo>
                    <a:lnTo>
                      <a:pt x="662363" y="746000"/>
                    </a:lnTo>
                    <a:lnTo>
                      <a:pt x="662363" y="753574"/>
                    </a:lnTo>
                    <a:lnTo>
                      <a:pt x="668558" y="748525"/>
                    </a:lnTo>
                    <a:lnTo>
                      <a:pt x="668558" y="748554"/>
                    </a:lnTo>
                    <a:lnTo>
                      <a:pt x="674647" y="743592"/>
                    </a:lnTo>
                    <a:lnTo>
                      <a:pt x="674647" y="743622"/>
                    </a:lnTo>
                    <a:lnTo>
                      <a:pt x="677833" y="740996"/>
                    </a:lnTo>
                    <a:lnTo>
                      <a:pt x="677852" y="740980"/>
                    </a:lnTo>
                    <a:lnTo>
                      <a:pt x="677852" y="740980"/>
                    </a:lnTo>
                    <a:lnTo>
                      <a:pt x="680843" y="738514"/>
                    </a:lnTo>
                    <a:lnTo>
                      <a:pt x="680843" y="738515"/>
                    </a:lnTo>
                    <a:lnTo>
                      <a:pt x="680934" y="738439"/>
                    </a:lnTo>
                    <a:lnTo>
                      <a:pt x="683940" y="735961"/>
                    </a:lnTo>
                    <a:lnTo>
                      <a:pt x="683905" y="735961"/>
                    </a:lnTo>
                    <a:lnTo>
                      <a:pt x="690029" y="730853"/>
                    </a:lnTo>
                    <a:lnTo>
                      <a:pt x="680843" y="730853"/>
                    </a:lnTo>
                    <a:lnTo>
                      <a:pt x="680843" y="720902"/>
                    </a:lnTo>
                    <a:lnTo>
                      <a:pt x="686931" y="720902"/>
                    </a:lnTo>
                    <a:lnTo>
                      <a:pt x="686931" y="728475"/>
                    </a:lnTo>
                    <a:lnTo>
                      <a:pt x="696225" y="720902"/>
                    </a:lnTo>
                    <a:lnTo>
                      <a:pt x="686931" y="720902"/>
                    </a:lnTo>
                    <a:lnTo>
                      <a:pt x="686931" y="715794"/>
                    </a:lnTo>
                    <a:lnTo>
                      <a:pt x="699216" y="715794"/>
                    </a:lnTo>
                    <a:lnTo>
                      <a:pt x="699216" y="723455"/>
                    </a:lnTo>
                    <a:lnTo>
                      <a:pt x="706861" y="717079"/>
                    </a:lnTo>
                    <a:lnTo>
                      <a:pt x="711500" y="713299"/>
                    </a:lnTo>
                    <a:lnTo>
                      <a:pt x="711500" y="713328"/>
                    </a:lnTo>
                    <a:lnTo>
                      <a:pt x="714588" y="710782"/>
                    </a:lnTo>
                    <a:lnTo>
                      <a:pt x="714598" y="710774"/>
                    </a:lnTo>
                    <a:lnTo>
                      <a:pt x="714598" y="710774"/>
                    </a:lnTo>
                    <a:lnTo>
                      <a:pt x="720687" y="705754"/>
                    </a:lnTo>
                    <a:lnTo>
                      <a:pt x="720651" y="705754"/>
                    </a:lnTo>
                    <a:lnTo>
                      <a:pt x="726775" y="700647"/>
                    </a:lnTo>
                    <a:lnTo>
                      <a:pt x="717589" y="700647"/>
                    </a:lnTo>
                    <a:lnTo>
                      <a:pt x="717589" y="690607"/>
                    </a:lnTo>
                    <a:lnTo>
                      <a:pt x="723677" y="690607"/>
                    </a:lnTo>
                    <a:lnTo>
                      <a:pt x="723677" y="698181"/>
                    </a:lnTo>
                    <a:lnTo>
                      <a:pt x="729873" y="693073"/>
                    </a:lnTo>
                    <a:lnTo>
                      <a:pt x="729873" y="693161"/>
                    </a:lnTo>
                    <a:lnTo>
                      <a:pt x="739060" y="685499"/>
                    </a:lnTo>
                    <a:lnTo>
                      <a:pt x="729873" y="685499"/>
                    </a:lnTo>
                    <a:lnTo>
                      <a:pt x="729873" y="680480"/>
                    </a:lnTo>
                    <a:lnTo>
                      <a:pt x="748139" y="680480"/>
                    </a:lnTo>
                    <a:lnTo>
                      <a:pt x="748139" y="688141"/>
                    </a:lnTo>
                    <a:lnTo>
                      <a:pt x="757433" y="680480"/>
                    </a:lnTo>
                    <a:lnTo>
                      <a:pt x="751237" y="680480"/>
                    </a:lnTo>
                    <a:lnTo>
                      <a:pt x="748139" y="680480"/>
                    </a:lnTo>
                    <a:lnTo>
                      <a:pt x="748139" y="675460"/>
                    </a:lnTo>
                    <a:lnTo>
                      <a:pt x="760424" y="675460"/>
                    </a:lnTo>
                    <a:lnTo>
                      <a:pt x="760424" y="683033"/>
                    </a:lnTo>
                    <a:lnTo>
                      <a:pt x="766512" y="678014"/>
                    </a:lnTo>
                    <a:lnTo>
                      <a:pt x="766512" y="678102"/>
                    </a:lnTo>
                    <a:lnTo>
                      <a:pt x="775806" y="670440"/>
                    </a:lnTo>
                    <a:lnTo>
                      <a:pt x="775806" y="670440"/>
                    </a:lnTo>
                    <a:lnTo>
                      <a:pt x="778797" y="667974"/>
                    </a:lnTo>
                    <a:lnTo>
                      <a:pt x="778797" y="667974"/>
                    </a:lnTo>
                    <a:lnTo>
                      <a:pt x="778845" y="667935"/>
                    </a:lnTo>
                    <a:lnTo>
                      <a:pt x="781894" y="665420"/>
                    </a:lnTo>
                    <a:lnTo>
                      <a:pt x="781859" y="665420"/>
                    </a:lnTo>
                    <a:lnTo>
                      <a:pt x="784885" y="662897"/>
                    </a:lnTo>
                    <a:lnTo>
                      <a:pt x="784885" y="662955"/>
                    </a:lnTo>
                    <a:lnTo>
                      <a:pt x="791081" y="657847"/>
                    </a:lnTo>
                    <a:lnTo>
                      <a:pt x="791081" y="657847"/>
                    </a:lnTo>
                    <a:lnTo>
                      <a:pt x="791220" y="657733"/>
                    </a:lnTo>
                    <a:lnTo>
                      <a:pt x="794179" y="655293"/>
                    </a:lnTo>
                    <a:lnTo>
                      <a:pt x="794179" y="655293"/>
                    </a:lnTo>
                    <a:lnTo>
                      <a:pt x="800267" y="650273"/>
                    </a:lnTo>
                    <a:lnTo>
                      <a:pt x="791081" y="650273"/>
                    </a:lnTo>
                    <a:lnTo>
                      <a:pt x="791081" y="645254"/>
                    </a:lnTo>
                    <a:lnTo>
                      <a:pt x="803258" y="645254"/>
                    </a:lnTo>
                    <a:lnTo>
                      <a:pt x="803258" y="652827"/>
                    </a:lnTo>
                    <a:lnTo>
                      <a:pt x="812445" y="645254"/>
                    </a:lnTo>
                    <a:lnTo>
                      <a:pt x="806356" y="645254"/>
                    </a:lnTo>
                    <a:lnTo>
                      <a:pt x="803258" y="645254"/>
                    </a:lnTo>
                    <a:lnTo>
                      <a:pt x="803258" y="640146"/>
                    </a:lnTo>
                    <a:lnTo>
                      <a:pt x="818640" y="640146"/>
                    </a:lnTo>
                    <a:lnTo>
                      <a:pt x="830818" y="640146"/>
                    </a:lnTo>
                    <a:lnTo>
                      <a:pt x="833916" y="640146"/>
                    </a:lnTo>
                    <a:lnTo>
                      <a:pt x="833916" y="647807"/>
                    </a:lnTo>
                    <a:lnTo>
                      <a:pt x="843102" y="640146"/>
                    </a:lnTo>
                    <a:lnTo>
                      <a:pt x="843102" y="640146"/>
                    </a:lnTo>
                    <a:lnTo>
                      <a:pt x="849191" y="635126"/>
                    </a:lnTo>
                    <a:lnTo>
                      <a:pt x="840004" y="635126"/>
                    </a:lnTo>
                    <a:lnTo>
                      <a:pt x="840004" y="630106"/>
                    </a:lnTo>
                    <a:lnTo>
                      <a:pt x="852289" y="630106"/>
                    </a:lnTo>
                    <a:lnTo>
                      <a:pt x="852289" y="637680"/>
                    </a:lnTo>
                    <a:lnTo>
                      <a:pt x="861475" y="630106"/>
                    </a:lnTo>
                    <a:lnTo>
                      <a:pt x="861440" y="630106"/>
                    </a:lnTo>
                    <a:lnTo>
                      <a:pt x="867564" y="624999"/>
                    </a:lnTo>
                    <a:lnTo>
                      <a:pt x="858377" y="624999"/>
                    </a:lnTo>
                    <a:lnTo>
                      <a:pt x="858377" y="622621"/>
                    </a:lnTo>
                    <a:lnTo>
                      <a:pt x="858377" y="609851"/>
                    </a:lnTo>
                    <a:lnTo>
                      <a:pt x="864466" y="609851"/>
                    </a:lnTo>
                    <a:lnTo>
                      <a:pt x="864466" y="617601"/>
                    </a:lnTo>
                    <a:lnTo>
                      <a:pt x="870662" y="612435"/>
                    </a:lnTo>
                    <a:lnTo>
                      <a:pt x="870662" y="612493"/>
                    </a:lnTo>
                    <a:lnTo>
                      <a:pt x="879848" y="604920"/>
                    </a:lnTo>
                    <a:lnTo>
                      <a:pt x="879848" y="604920"/>
                    </a:lnTo>
                    <a:lnTo>
                      <a:pt x="885937" y="599900"/>
                    </a:lnTo>
                    <a:lnTo>
                      <a:pt x="876750" y="599900"/>
                    </a:lnTo>
                    <a:lnTo>
                      <a:pt x="876750" y="594792"/>
                    </a:lnTo>
                    <a:lnTo>
                      <a:pt x="889035" y="594792"/>
                    </a:lnTo>
                    <a:lnTo>
                      <a:pt x="889035" y="602454"/>
                    </a:lnTo>
                    <a:lnTo>
                      <a:pt x="898136" y="594863"/>
                    </a:lnTo>
                    <a:lnTo>
                      <a:pt x="901320" y="592238"/>
                    </a:lnTo>
                    <a:lnTo>
                      <a:pt x="910506" y="584753"/>
                    </a:lnTo>
                    <a:lnTo>
                      <a:pt x="901212" y="584753"/>
                    </a:lnTo>
                    <a:lnTo>
                      <a:pt x="901212" y="579645"/>
                    </a:lnTo>
                    <a:lnTo>
                      <a:pt x="916701" y="579645"/>
                    </a:lnTo>
                    <a:lnTo>
                      <a:pt x="919585" y="579645"/>
                    </a:lnTo>
                    <a:lnTo>
                      <a:pt x="919585" y="587307"/>
                    </a:lnTo>
                    <a:lnTo>
                      <a:pt x="928879" y="579645"/>
                    </a:lnTo>
                    <a:lnTo>
                      <a:pt x="928844" y="579645"/>
                    </a:lnTo>
                    <a:lnTo>
                      <a:pt x="935074" y="574625"/>
                    </a:lnTo>
                    <a:lnTo>
                      <a:pt x="925674" y="574625"/>
                    </a:lnTo>
                    <a:lnTo>
                      <a:pt x="925674" y="569606"/>
                    </a:lnTo>
                    <a:lnTo>
                      <a:pt x="941163" y="569606"/>
                    </a:lnTo>
                    <a:lnTo>
                      <a:pt x="944047" y="569606"/>
                    </a:lnTo>
                    <a:lnTo>
                      <a:pt x="944047" y="577179"/>
                    </a:lnTo>
                    <a:lnTo>
                      <a:pt x="953340" y="569606"/>
                    </a:lnTo>
                    <a:lnTo>
                      <a:pt x="944047" y="569606"/>
                    </a:lnTo>
                    <a:lnTo>
                      <a:pt x="944047" y="564498"/>
                    </a:lnTo>
                    <a:lnTo>
                      <a:pt x="959536" y="564498"/>
                    </a:lnTo>
                    <a:lnTo>
                      <a:pt x="965625" y="564498"/>
                    </a:lnTo>
                    <a:lnTo>
                      <a:pt x="968616" y="564498"/>
                    </a:lnTo>
                    <a:lnTo>
                      <a:pt x="968616" y="572159"/>
                    </a:lnTo>
                    <a:lnTo>
                      <a:pt x="977909" y="564498"/>
                    </a:lnTo>
                    <a:lnTo>
                      <a:pt x="977909" y="564498"/>
                    </a:lnTo>
                    <a:lnTo>
                      <a:pt x="983998" y="559478"/>
                    </a:lnTo>
                    <a:lnTo>
                      <a:pt x="974704" y="559478"/>
                    </a:lnTo>
                    <a:lnTo>
                      <a:pt x="974704" y="549439"/>
                    </a:lnTo>
                    <a:lnTo>
                      <a:pt x="996282" y="549439"/>
                    </a:lnTo>
                    <a:lnTo>
                      <a:pt x="999166" y="549439"/>
                    </a:lnTo>
                    <a:lnTo>
                      <a:pt x="999166" y="557100"/>
                    </a:lnTo>
                    <a:lnTo>
                      <a:pt x="1008459" y="549439"/>
                    </a:lnTo>
                    <a:lnTo>
                      <a:pt x="1002371" y="549439"/>
                    </a:lnTo>
                    <a:lnTo>
                      <a:pt x="999166" y="549439"/>
                    </a:lnTo>
                    <a:lnTo>
                      <a:pt x="999166" y="544419"/>
                    </a:lnTo>
                    <a:lnTo>
                      <a:pt x="1011450" y="544419"/>
                    </a:lnTo>
                    <a:lnTo>
                      <a:pt x="1011450" y="551993"/>
                    </a:lnTo>
                    <a:lnTo>
                      <a:pt x="1020744" y="544419"/>
                    </a:lnTo>
                    <a:lnTo>
                      <a:pt x="1020673" y="544419"/>
                    </a:lnTo>
                    <a:lnTo>
                      <a:pt x="1026833" y="539399"/>
                    </a:lnTo>
                    <a:lnTo>
                      <a:pt x="1017539" y="539399"/>
                    </a:lnTo>
                    <a:lnTo>
                      <a:pt x="1017539" y="534291"/>
                    </a:lnTo>
                    <a:lnTo>
                      <a:pt x="1029823" y="534291"/>
                    </a:lnTo>
                    <a:lnTo>
                      <a:pt x="1029823" y="541953"/>
                    </a:lnTo>
                    <a:lnTo>
                      <a:pt x="1039117" y="534291"/>
                    </a:lnTo>
                    <a:lnTo>
                      <a:pt x="1033028" y="534291"/>
                    </a:lnTo>
                    <a:lnTo>
                      <a:pt x="1029823" y="534291"/>
                    </a:lnTo>
                    <a:lnTo>
                      <a:pt x="1029823" y="529272"/>
                    </a:lnTo>
                    <a:lnTo>
                      <a:pt x="1042108" y="529272"/>
                    </a:lnTo>
                    <a:lnTo>
                      <a:pt x="1042108" y="536845"/>
                    </a:lnTo>
                    <a:lnTo>
                      <a:pt x="1048197" y="531825"/>
                    </a:lnTo>
                    <a:lnTo>
                      <a:pt x="1048197" y="531826"/>
                    </a:lnTo>
                    <a:lnTo>
                      <a:pt x="1057490" y="524252"/>
                    </a:lnTo>
                    <a:lnTo>
                      <a:pt x="1048197" y="524252"/>
                    </a:lnTo>
                    <a:lnTo>
                      <a:pt x="1048197" y="519144"/>
                    </a:lnTo>
                    <a:lnTo>
                      <a:pt x="1063579" y="519144"/>
                    </a:lnTo>
                    <a:lnTo>
                      <a:pt x="1072658" y="519144"/>
                    </a:lnTo>
                    <a:lnTo>
                      <a:pt x="1072658" y="526806"/>
                    </a:lnTo>
                    <a:lnTo>
                      <a:pt x="1081952" y="519144"/>
                    </a:lnTo>
                    <a:lnTo>
                      <a:pt x="1075863" y="519144"/>
                    </a:lnTo>
                    <a:lnTo>
                      <a:pt x="1072658" y="519144"/>
                    </a:lnTo>
                    <a:lnTo>
                      <a:pt x="1072658" y="514125"/>
                    </a:lnTo>
                    <a:lnTo>
                      <a:pt x="1094236" y="514125"/>
                    </a:lnTo>
                    <a:lnTo>
                      <a:pt x="1106413" y="514125"/>
                    </a:lnTo>
                    <a:lnTo>
                      <a:pt x="1109511" y="514125"/>
                    </a:lnTo>
                    <a:lnTo>
                      <a:pt x="1109511" y="521698"/>
                    </a:lnTo>
                    <a:lnTo>
                      <a:pt x="1118698" y="514125"/>
                    </a:lnTo>
                    <a:lnTo>
                      <a:pt x="1112609" y="514125"/>
                    </a:lnTo>
                    <a:lnTo>
                      <a:pt x="1109511" y="514125"/>
                    </a:lnTo>
                    <a:lnTo>
                      <a:pt x="1109511" y="509105"/>
                    </a:lnTo>
                    <a:lnTo>
                      <a:pt x="1121689" y="509105"/>
                    </a:lnTo>
                    <a:lnTo>
                      <a:pt x="1121689" y="516678"/>
                    </a:lnTo>
                    <a:lnTo>
                      <a:pt x="1130875" y="509105"/>
                    </a:lnTo>
                    <a:lnTo>
                      <a:pt x="1121689" y="509105"/>
                    </a:lnTo>
                    <a:lnTo>
                      <a:pt x="1121689" y="503997"/>
                    </a:lnTo>
                    <a:lnTo>
                      <a:pt x="1133973" y="503997"/>
                    </a:lnTo>
                    <a:lnTo>
                      <a:pt x="1133973" y="511659"/>
                    </a:lnTo>
                    <a:lnTo>
                      <a:pt x="1143159" y="503997"/>
                    </a:lnTo>
                    <a:lnTo>
                      <a:pt x="1137071" y="503997"/>
                    </a:lnTo>
                    <a:lnTo>
                      <a:pt x="1133973" y="503997"/>
                    </a:lnTo>
                    <a:close/>
                    <a:moveTo>
                      <a:pt x="1152346" y="493958"/>
                    </a:moveTo>
                    <a:lnTo>
                      <a:pt x="1158435" y="493958"/>
                    </a:lnTo>
                    <a:lnTo>
                      <a:pt x="1158435" y="498977"/>
                    </a:lnTo>
                    <a:lnTo>
                      <a:pt x="1152346" y="498977"/>
                    </a:lnTo>
                    <a:close/>
                    <a:moveTo>
                      <a:pt x="1274975" y="468947"/>
                    </a:moveTo>
                    <a:lnTo>
                      <a:pt x="1281064" y="468947"/>
                    </a:lnTo>
                    <a:lnTo>
                      <a:pt x="1281064" y="473967"/>
                    </a:lnTo>
                    <a:lnTo>
                      <a:pt x="1274975" y="473967"/>
                    </a:lnTo>
                    <a:close/>
                    <a:moveTo>
                      <a:pt x="1274975" y="466305"/>
                    </a:moveTo>
                    <a:lnTo>
                      <a:pt x="1274975" y="468947"/>
                    </a:lnTo>
                    <a:lnTo>
                      <a:pt x="1271771" y="468947"/>
                    </a:lnTo>
                    <a:close/>
                    <a:moveTo>
                      <a:pt x="1262477" y="463751"/>
                    </a:moveTo>
                    <a:lnTo>
                      <a:pt x="1265575" y="463751"/>
                    </a:lnTo>
                    <a:lnTo>
                      <a:pt x="1262511" y="466277"/>
                    </a:lnTo>
                    <a:lnTo>
                      <a:pt x="1262477" y="466305"/>
                    </a:lnTo>
                    <a:close/>
                    <a:moveTo>
                      <a:pt x="1317810" y="458820"/>
                    </a:moveTo>
                    <a:lnTo>
                      <a:pt x="1323899" y="458820"/>
                    </a:lnTo>
                    <a:lnTo>
                      <a:pt x="1323899" y="463839"/>
                    </a:lnTo>
                    <a:lnTo>
                      <a:pt x="1317810" y="463839"/>
                    </a:lnTo>
                    <a:close/>
                    <a:moveTo>
                      <a:pt x="1256389" y="458732"/>
                    </a:moveTo>
                    <a:lnTo>
                      <a:pt x="1262477" y="458732"/>
                    </a:lnTo>
                    <a:lnTo>
                      <a:pt x="1262477" y="463751"/>
                    </a:lnTo>
                    <a:lnTo>
                      <a:pt x="1259486" y="463751"/>
                    </a:lnTo>
                    <a:lnTo>
                      <a:pt x="1256389" y="463751"/>
                    </a:lnTo>
                    <a:close/>
                    <a:moveTo>
                      <a:pt x="1317810" y="456209"/>
                    </a:moveTo>
                    <a:lnTo>
                      <a:pt x="1317810" y="458820"/>
                    </a:lnTo>
                    <a:lnTo>
                      <a:pt x="1314606" y="458820"/>
                    </a:lnTo>
                    <a:close/>
                    <a:moveTo>
                      <a:pt x="1305312" y="453624"/>
                    </a:moveTo>
                    <a:lnTo>
                      <a:pt x="1308446" y="453624"/>
                    </a:lnTo>
                    <a:lnTo>
                      <a:pt x="1305312" y="456178"/>
                    </a:lnTo>
                    <a:close/>
                    <a:moveTo>
                      <a:pt x="1299223" y="448604"/>
                    </a:moveTo>
                    <a:lnTo>
                      <a:pt x="1305312" y="448604"/>
                    </a:lnTo>
                    <a:lnTo>
                      <a:pt x="1305312" y="453624"/>
                    </a:lnTo>
                    <a:lnTo>
                      <a:pt x="1299223" y="453624"/>
                    </a:lnTo>
                    <a:close/>
                    <a:moveTo>
                      <a:pt x="1354556" y="443672"/>
                    </a:moveTo>
                    <a:lnTo>
                      <a:pt x="1360645" y="443672"/>
                    </a:lnTo>
                    <a:lnTo>
                      <a:pt x="1360645" y="448692"/>
                    </a:lnTo>
                    <a:lnTo>
                      <a:pt x="1354556" y="448692"/>
                    </a:lnTo>
                    <a:close/>
                    <a:moveTo>
                      <a:pt x="1354556" y="441118"/>
                    </a:moveTo>
                    <a:lnTo>
                      <a:pt x="1354556" y="443672"/>
                    </a:lnTo>
                    <a:lnTo>
                      <a:pt x="1351458" y="443672"/>
                    </a:lnTo>
                    <a:close/>
                    <a:moveTo>
                      <a:pt x="1342058" y="438565"/>
                    </a:moveTo>
                    <a:lnTo>
                      <a:pt x="1345227" y="438565"/>
                    </a:lnTo>
                    <a:lnTo>
                      <a:pt x="1342058" y="441118"/>
                    </a:lnTo>
                    <a:close/>
                    <a:moveTo>
                      <a:pt x="1335970" y="433545"/>
                    </a:moveTo>
                    <a:lnTo>
                      <a:pt x="1342058" y="433545"/>
                    </a:lnTo>
                    <a:lnTo>
                      <a:pt x="1342058" y="438565"/>
                    </a:lnTo>
                    <a:lnTo>
                      <a:pt x="1335970" y="438565"/>
                    </a:lnTo>
                    <a:close/>
                    <a:moveTo>
                      <a:pt x="1409568" y="428525"/>
                    </a:moveTo>
                    <a:lnTo>
                      <a:pt x="1415764" y="428525"/>
                    </a:lnTo>
                    <a:lnTo>
                      <a:pt x="1415764" y="433545"/>
                    </a:lnTo>
                    <a:lnTo>
                      <a:pt x="1409568" y="433545"/>
                    </a:lnTo>
                    <a:close/>
                    <a:moveTo>
                      <a:pt x="1409568" y="426001"/>
                    </a:moveTo>
                    <a:lnTo>
                      <a:pt x="1409568" y="428525"/>
                    </a:lnTo>
                    <a:lnTo>
                      <a:pt x="1406471" y="428525"/>
                    </a:lnTo>
                    <a:close/>
                    <a:moveTo>
                      <a:pt x="1415764" y="423505"/>
                    </a:moveTo>
                    <a:lnTo>
                      <a:pt x="1421853" y="423505"/>
                    </a:lnTo>
                    <a:lnTo>
                      <a:pt x="1421853" y="428525"/>
                    </a:lnTo>
                    <a:lnTo>
                      <a:pt x="1415764" y="428525"/>
                    </a:lnTo>
                    <a:close/>
                    <a:moveTo>
                      <a:pt x="1397177" y="423417"/>
                    </a:moveTo>
                    <a:lnTo>
                      <a:pt x="1400311" y="423417"/>
                    </a:lnTo>
                    <a:lnTo>
                      <a:pt x="1397177" y="425971"/>
                    </a:lnTo>
                    <a:close/>
                    <a:moveTo>
                      <a:pt x="1415764" y="420952"/>
                    </a:moveTo>
                    <a:lnTo>
                      <a:pt x="1415764" y="423505"/>
                    </a:lnTo>
                    <a:lnTo>
                      <a:pt x="1412666" y="423505"/>
                    </a:lnTo>
                    <a:lnTo>
                      <a:pt x="1414163" y="422257"/>
                    </a:lnTo>
                    <a:close/>
                    <a:moveTo>
                      <a:pt x="1421853" y="418486"/>
                    </a:moveTo>
                    <a:lnTo>
                      <a:pt x="1427942" y="418486"/>
                    </a:lnTo>
                    <a:lnTo>
                      <a:pt x="1427942" y="423505"/>
                    </a:lnTo>
                    <a:lnTo>
                      <a:pt x="1421853" y="423505"/>
                    </a:lnTo>
                    <a:close/>
                    <a:moveTo>
                      <a:pt x="1403373" y="418398"/>
                    </a:moveTo>
                    <a:lnTo>
                      <a:pt x="1406471" y="418398"/>
                    </a:lnTo>
                    <a:lnTo>
                      <a:pt x="1403373" y="420923"/>
                    </a:lnTo>
                    <a:close/>
                    <a:moveTo>
                      <a:pt x="1391089" y="418398"/>
                    </a:moveTo>
                    <a:lnTo>
                      <a:pt x="1397177" y="418398"/>
                    </a:lnTo>
                    <a:lnTo>
                      <a:pt x="1397177" y="423417"/>
                    </a:lnTo>
                    <a:lnTo>
                      <a:pt x="1394293" y="423417"/>
                    </a:lnTo>
                    <a:lnTo>
                      <a:pt x="1391089" y="423417"/>
                    </a:lnTo>
                    <a:close/>
                    <a:moveTo>
                      <a:pt x="1421853" y="415902"/>
                    </a:moveTo>
                    <a:lnTo>
                      <a:pt x="1421853" y="418486"/>
                    </a:lnTo>
                    <a:lnTo>
                      <a:pt x="1418755" y="418486"/>
                    </a:lnTo>
                    <a:close/>
                    <a:moveTo>
                      <a:pt x="1409462" y="413378"/>
                    </a:moveTo>
                    <a:lnTo>
                      <a:pt x="1412488" y="413378"/>
                    </a:lnTo>
                    <a:lnTo>
                      <a:pt x="1409462" y="415844"/>
                    </a:lnTo>
                    <a:close/>
                    <a:moveTo>
                      <a:pt x="1397177" y="413378"/>
                    </a:moveTo>
                    <a:lnTo>
                      <a:pt x="1403373" y="413378"/>
                    </a:lnTo>
                    <a:lnTo>
                      <a:pt x="1403373" y="418398"/>
                    </a:lnTo>
                    <a:lnTo>
                      <a:pt x="1397177" y="418398"/>
                    </a:lnTo>
                    <a:close/>
                    <a:moveTo>
                      <a:pt x="1415657" y="408270"/>
                    </a:moveTo>
                    <a:lnTo>
                      <a:pt x="1418755" y="408270"/>
                    </a:lnTo>
                    <a:lnTo>
                      <a:pt x="1418749" y="408275"/>
                    </a:lnTo>
                    <a:lnTo>
                      <a:pt x="1415657" y="410795"/>
                    </a:lnTo>
                    <a:close/>
                    <a:moveTo>
                      <a:pt x="1403373" y="408270"/>
                    </a:moveTo>
                    <a:lnTo>
                      <a:pt x="1409462" y="408270"/>
                    </a:lnTo>
                    <a:lnTo>
                      <a:pt x="1409462" y="413378"/>
                    </a:lnTo>
                    <a:lnTo>
                      <a:pt x="1403373" y="413378"/>
                    </a:lnTo>
                    <a:close/>
                    <a:moveTo>
                      <a:pt x="1409462" y="403250"/>
                    </a:moveTo>
                    <a:lnTo>
                      <a:pt x="1415657" y="403250"/>
                    </a:lnTo>
                    <a:lnTo>
                      <a:pt x="1415657" y="405804"/>
                    </a:lnTo>
                    <a:lnTo>
                      <a:pt x="1415657" y="408270"/>
                    </a:lnTo>
                    <a:lnTo>
                      <a:pt x="1409462" y="408270"/>
                    </a:lnTo>
                    <a:close/>
                    <a:moveTo>
                      <a:pt x="1525895" y="388191"/>
                    </a:moveTo>
                    <a:lnTo>
                      <a:pt x="1528993" y="388191"/>
                    </a:lnTo>
                    <a:lnTo>
                      <a:pt x="1531984" y="388191"/>
                    </a:lnTo>
                    <a:lnTo>
                      <a:pt x="1531984" y="393299"/>
                    </a:lnTo>
                    <a:lnTo>
                      <a:pt x="1525895" y="393299"/>
                    </a:lnTo>
                    <a:close/>
                    <a:moveTo>
                      <a:pt x="1525895" y="385725"/>
                    </a:moveTo>
                    <a:lnTo>
                      <a:pt x="1525895" y="388191"/>
                    </a:lnTo>
                    <a:lnTo>
                      <a:pt x="1522904" y="388191"/>
                    </a:lnTo>
                    <a:close/>
                    <a:moveTo>
                      <a:pt x="1513611" y="383084"/>
                    </a:moveTo>
                    <a:lnTo>
                      <a:pt x="1516709" y="383084"/>
                    </a:lnTo>
                    <a:lnTo>
                      <a:pt x="1513611" y="385668"/>
                    </a:lnTo>
                    <a:close/>
                    <a:moveTo>
                      <a:pt x="1489149" y="383084"/>
                    </a:moveTo>
                    <a:lnTo>
                      <a:pt x="1504424" y="383084"/>
                    </a:lnTo>
                    <a:lnTo>
                      <a:pt x="1507522" y="383084"/>
                    </a:lnTo>
                    <a:lnTo>
                      <a:pt x="1507522" y="390745"/>
                    </a:lnTo>
                    <a:lnTo>
                      <a:pt x="1498336" y="398319"/>
                    </a:lnTo>
                    <a:lnTo>
                      <a:pt x="1504424" y="398319"/>
                    </a:lnTo>
                    <a:lnTo>
                      <a:pt x="1507522" y="398319"/>
                    </a:lnTo>
                    <a:lnTo>
                      <a:pt x="1507522" y="403338"/>
                    </a:lnTo>
                    <a:lnTo>
                      <a:pt x="1486052" y="403338"/>
                    </a:lnTo>
                    <a:lnTo>
                      <a:pt x="1479963" y="403338"/>
                    </a:lnTo>
                    <a:lnTo>
                      <a:pt x="1473874" y="403338"/>
                    </a:lnTo>
                    <a:lnTo>
                      <a:pt x="1467679" y="403338"/>
                    </a:lnTo>
                    <a:lnTo>
                      <a:pt x="1464688" y="403338"/>
                    </a:lnTo>
                    <a:lnTo>
                      <a:pt x="1464688" y="395765"/>
                    </a:lnTo>
                    <a:lnTo>
                      <a:pt x="1455501" y="403338"/>
                    </a:lnTo>
                    <a:lnTo>
                      <a:pt x="1461590" y="403338"/>
                    </a:lnTo>
                    <a:lnTo>
                      <a:pt x="1464688" y="403338"/>
                    </a:lnTo>
                    <a:lnTo>
                      <a:pt x="1464688" y="408446"/>
                    </a:lnTo>
                    <a:lnTo>
                      <a:pt x="1449412" y="408446"/>
                    </a:lnTo>
                    <a:lnTo>
                      <a:pt x="1437128" y="408446"/>
                    </a:lnTo>
                    <a:lnTo>
                      <a:pt x="1434137" y="408446"/>
                    </a:lnTo>
                    <a:lnTo>
                      <a:pt x="1434137" y="405804"/>
                    </a:lnTo>
                    <a:lnTo>
                      <a:pt x="1434137" y="400785"/>
                    </a:lnTo>
                    <a:lnTo>
                      <a:pt x="1424844" y="408446"/>
                    </a:lnTo>
                    <a:lnTo>
                      <a:pt x="1431039" y="408446"/>
                    </a:lnTo>
                    <a:lnTo>
                      <a:pt x="1434137" y="408446"/>
                    </a:lnTo>
                    <a:lnTo>
                      <a:pt x="1434137" y="418486"/>
                    </a:lnTo>
                    <a:lnTo>
                      <a:pt x="1427942" y="418486"/>
                    </a:lnTo>
                    <a:lnTo>
                      <a:pt x="1427942" y="410824"/>
                    </a:lnTo>
                    <a:lnTo>
                      <a:pt x="1421853" y="415902"/>
                    </a:lnTo>
                    <a:lnTo>
                      <a:pt x="1421853" y="415844"/>
                    </a:lnTo>
                    <a:lnTo>
                      <a:pt x="1414163" y="422257"/>
                    </a:lnTo>
                    <a:lnTo>
                      <a:pt x="1409568" y="426001"/>
                    </a:lnTo>
                    <a:lnTo>
                      <a:pt x="1409568" y="425971"/>
                    </a:lnTo>
                    <a:lnTo>
                      <a:pt x="1400382" y="433545"/>
                    </a:lnTo>
                    <a:lnTo>
                      <a:pt x="1409568" y="433545"/>
                    </a:lnTo>
                    <a:lnTo>
                      <a:pt x="1409568" y="438653"/>
                    </a:lnTo>
                    <a:lnTo>
                      <a:pt x="1394293" y="438653"/>
                    </a:lnTo>
                    <a:lnTo>
                      <a:pt x="1388098" y="438653"/>
                    </a:lnTo>
                    <a:lnTo>
                      <a:pt x="1385107" y="438653"/>
                    </a:lnTo>
                    <a:lnTo>
                      <a:pt x="1385107" y="430991"/>
                    </a:lnTo>
                    <a:lnTo>
                      <a:pt x="1375920" y="438653"/>
                    </a:lnTo>
                    <a:lnTo>
                      <a:pt x="1382009" y="438653"/>
                    </a:lnTo>
                    <a:lnTo>
                      <a:pt x="1385107" y="438653"/>
                    </a:lnTo>
                    <a:lnTo>
                      <a:pt x="1385107" y="443672"/>
                    </a:lnTo>
                    <a:lnTo>
                      <a:pt x="1369831" y="443672"/>
                    </a:lnTo>
                    <a:lnTo>
                      <a:pt x="1363636" y="443672"/>
                    </a:lnTo>
                    <a:lnTo>
                      <a:pt x="1360645" y="443672"/>
                    </a:lnTo>
                    <a:lnTo>
                      <a:pt x="1360645" y="436099"/>
                    </a:lnTo>
                    <a:lnTo>
                      <a:pt x="1354556" y="441118"/>
                    </a:lnTo>
                    <a:lnTo>
                      <a:pt x="1354556" y="441118"/>
                    </a:lnTo>
                    <a:lnTo>
                      <a:pt x="1345263" y="448692"/>
                    </a:lnTo>
                    <a:lnTo>
                      <a:pt x="1354556" y="448692"/>
                    </a:lnTo>
                    <a:lnTo>
                      <a:pt x="1354556" y="453800"/>
                    </a:lnTo>
                    <a:lnTo>
                      <a:pt x="1336183" y="453800"/>
                    </a:lnTo>
                    <a:lnTo>
                      <a:pt x="1336183" y="446138"/>
                    </a:lnTo>
                    <a:lnTo>
                      <a:pt x="1326890" y="453800"/>
                    </a:lnTo>
                    <a:lnTo>
                      <a:pt x="1332979" y="453800"/>
                    </a:lnTo>
                    <a:lnTo>
                      <a:pt x="1336183" y="453800"/>
                    </a:lnTo>
                    <a:lnTo>
                      <a:pt x="1336183" y="458820"/>
                    </a:lnTo>
                    <a:lnTo>
                      <a:pt x="1323899" y="458820"/>
                    </a:lnTo>
                    <a:lnTo>
                      <a:pt x="1323899" y="451246"/>
                    </a:lnTo>
                    <a:lnTo>
                      <a:pt x="1317810" y="456209"/>
                    </a:lnTo>
                    <a:lnTo>
                      <a:pt x="1317810" y="456178"/>
                    </a:lnTo>
                    <a:lnTo>
                      <a:pt x="1308517" y="463839"/>
                    </a:lnTo>
                    <a:lnTo>
                      <a:pt x="1317810" y="463839"/>
                    </a:lnTo>
                    <a:lnTo>
                      <a:pt x="1317810" y="468947"/>
                    </a:lnTo>
                    <a:lnTo>
                      <a:pt x="1283948" y="468947"/>
                    </a:lnTo>
                    <a:lnTo>
                      <a:pt x="1281064" y="468947"/>
                    </a:lnTo>
                    <a:lnTo>
                      <a:pt x="1281064" y="461285"/>
                    </a:lnTo>
                    <a:lnTo>
                      <a:pt x="1274975" y="466305"/>
                    </a:lnTo>
                    <a:lnTo>
                      <a:pt x="1274975" y="466305"/>
                    </a:lnTo>
                    <a:lnTo>
                      <a:pt x="1265575" y="473967"/>
                    </a:lnTo>
                    <a:lnTo>
                      <a:pt x="1274975" y="473967"/>
                    </a:lnTo>
                    <a:lnTo>
                      <a:pt x="1274975" y="478898"/>
                    </a:lnTo>
                    <a:lnTo>
                      <a:pt x="1259486" y="478898"/>
                    </a:lnTo>
                    <a:lnTo>
                      <a:pt x="1256602" y="478898"/>
                    </a:lnTo>
                    <a:lnTo>
                      <a:pt x="1256602" y="471325"/>
                    </a:lnTo>
                    <a:lnTo>
                      <a:pt x="1247202" y="478898"/>
                    </a:lnTo>
                    <a:lnTo>
                      <a:pt x="1256602" y="478898"/>
                    </a:lnTo>
                    <a:lnTo>
                      <a:pt x="1256602" y="484006"/>
                    </a:lnTo>
                    <a:lnTo>
                      <a:pt x="1244318" y="484006"/>
                    </a:lnTo>
                    <a:lnTo>
                      <a:pt x="1244318" y="476345"/>
                    </a:lnTo>
                    <a:lnTo>
                      <a:pt x="1235025" y="484006"/>
                    </a:lnTo>
                    <a:lnTo>
                      <a:pt x="1244318" y="484006"/>
                    </a:lnTo>
                    <a:lnTo>
                      <a:pt x="1244318" y="489026"/>
                    </a:lnTo>
                    <a:lnTo>
                      <a:pt x="1228829" y="489026"/>
                    </a:lnTo>
                    <a:lnTo>
                      <a:pt x="1213661" y="489026"/>
                    </a:lnTo>
                    <a:lnTo>
                      <a:pt x="1213661" y="481452"/>
                    </a:lnTo>
                    <a:lnTo>
                      <a:pt x="1204367" y="489026"/>
                    </a:lnTo>
                    <a:lnTo>
                      <a:pt x="1210563" y="489026"/>
                    </a:lnTo>
                    <a:lnTo>
                      <a:pt x="1213661" y="489026"/>
                    </a:lnTo>
                    <a:lnTo>
                      <a:pt x="1213661" y="494046"/>
                    </a:lnTo>
                    <a:lnTo>
                      <a:pt x="1201483" y="494046"/>
                    </a:lnTo>
                    <a:lnTo>
                      <a:pt x="1201483" y="491492"/>
                    </a:lnTo>
                    <a:lnTo>
                      <a:pt x="1201483" y="486472"/>
                    </a:lnTo>
                    <a:lnTo>
                      <a:pt x="1192190" y="494046"/>
                    </a:lnTo>
                    <a:lnTo>
                      <a:pt x="1198279" y="494046"/>
                    </a:lnTo>
                    <a:lnTo>
                      <a:pt x="1201483" y="494046"/>
                    </a:lnTo>
                    <a:lnTo>
                      <a:pt x="1201483" y="504173"/>
                    </a:lnTo>
                    <a:lnTo>
                      <a:pt x="1179906" y="504173"/>
                    </a:lnTo>
                    <a:lnTo>
                      <a:pt x="1177021" y="504173"/>
                    </a:lnTo>
                    <a:lnTo>
                      <a:pt x="1177021" y="496600"/>
                    </a:lnTo>
                    <a:lnTo>
                      <a:pt x="1167621" y="504173"/>
                    </a:lnTo>
                    <a:lnTo>
                      <a:pt x="1167692" y="504173"/>
                    </a:lnTo>
                    <a:lnTo>
                      <a:pt x="1161533" y="509193"/>
                    </a:lnTo>
                    <a:lnTo>
                      <a:pt x="1170826" y="509193"/>
                    </a:lnTo>
                    <a:lnTo>
                      <a:pt x="1170826" y="514301"/>
                    </a:lnTo>
                    <a:lnTo>
                      <a:pt x="1152346" y="514301"/>
                    </a:lnTo>
                    <a:lnTo>
                      <a:pt x="1152346" y="506639"/>
                    </a:lnTo>
                    <a:lnTo>
                      <a:pt x="1158435" y="501561"/>
                    </a:lnTo>
                    <a:lnTo>
                      <a:pt x="1158435" y="501619"/>
                    </a:lnTo>
                    <a:lnTo>
                      <a:pt x="1167621" y="493958"/>
                    </a:lnTo>
                    <a:lnTo>
                      <a:pt x="1158435" y="493958"/>
                    </a:lnTo>
                    <a:lnTo>
                      <a:pt x="1158435" y="488938"/>
                    </a:lnTo>
                    <a:lnTo>
                      <a:pt x="1179906" y="488938"/>
                    </a:lnTo>
                    <a:lnTo>
                      <a:pt x="1182897" y="488938"/>
                    </a:lnTo>
                    <a:lnTo>
                      <a:pt x="1182897" y="491492"/>
                    </a:lnTo>
                    <a:lnTo>
                      <a:pt x="1182897" y="496600"/>
                    </a:lnTo>
                    <a:lnTo>
                      <a:pt x="1192190" y="488938"/>
                    </a:lnTo>
                    <a:lnTo>
                      <a:pt x="1182897" y="488938"/>
                    </a:lnTo>
                    <a:lnTo>
                      <a:pt x="1182897" y="478898"/>
                    </a:lnTo>
                    <a:lnTo>
                      <a:pt x="1195181" y="478898"/>
                    </a:lnTo>
                    <a:lnTo>
                      <a:pt x="1195181" y="486472"/>
                    </a:lnTo>
                    <a:lnTo>
                      <a:pt x="1204367" y="478898"/>
                    </a:lnTo>
                    <a:lnTo>
                      <a:pt x="1198279" y="478898"/>
                    </a:lnTo>
                    <a:lnTo>
                      <a:pt x="1195181" y="478898"/>
                    </a:lnTo>
                    <a:lnTo>
                      <a:pt x="1195181" y="473791"/>
                    </a:lnTo>
                    <a:lnTo>
                      <a:pt x="1210563" y="473791"/>
                    </a:lnTo>
                    <a:lnTo>
                      <a:pt x="1225731" y="473791"/>
                    </a:lnTo>
                    <a:lnTo>
                      <a:pt x="1225731" y="481452"/>
                    </a:lnTo>
                    <a:lnTo>
                      <a:pt x="1235025" y="473791"/>
                    </a:lnTo>
                    <a:lnTo>
                      <a:pt x="1228829" y="473791"/>
                    </a:lnTo>
                    <a:lnTo>
                      <a:pt x="1225731" y="473791"/>
                    </a:lnTo>
                    <a:lnTo>
                      <a:pt x="1225731" y="468771"/>
                    </a:lnTo>
                    <a:lnTo>
                      <a:pt x="1238016" y="468771"/>
                    </a:lnTo>
                    <a:lnTo>
                      <a:pt x="1238016" y="476345"/>
                    </a:lnTo>
                    <a:lnTo>
                      <a:pt x="1247202" y="468771"/>
                    </a:lnTo>
                    <a:lnTo>
                      <a:pt x="1238016" y="468771"/>
                    </a:lnTo>
                    <a:lnTo>
                      <a:pt x="1238016" y="463751"/>
                    </a:lnTo>
                    <a:lnTo>
                      <a:pt x="1256389" y="463751"/>
                    </a:lnTo>
                    <a:lnTo>
                      <a:pt x="1256389" y="471325"/>
                    </a:lnTo>
                    <a:lnTo>
                      <a:pt x="1262511" y="466277"/>
                    </a:lnTo>
                    <a:lnTo>
                      <a:pt x="1271771" y="458732"/>
                    </a:lnTo>
                    <a:lnTo>
                      <a:pt x="1262477" y="458732"/>
                    </a:lnTo>
                    <a:lnTo>
                      <a:pt x="1262477" y="453624"/>
                    </a:lnTo>
                    <a:lnTo>
                      <a:pt x="1283948" y="453624"/>
                    </a:lnTo>
                    <a:lnTo>
                      <a:pt x="1299223" y="453624"/>
                    </a:lnTo>
                    <a:lnTo>
                      <a:pt x="1299223" y="461285"/>
                    </a:lnTo>
                    <a:lnTo>
                      <a:pt x="1308517" y="453624"/>
                    </a:lnTo>
                    <a:lnTo>
                      <a:pt x="1308446" y="453624"/>
                    </a:lnTo>
                    <a:lnTo>
                      <a:pt x="1314606" y="448604"/>
                    </a:lnTo>
                    <a:lnTo>
                      <a:pt x="1305312" y="448604"/>
                    </a:lnTo>
                    <a:lnTo>
                      <a:pt x="1305312" y="443584"/>
                    </a:lnTo>
                    <a:lnTo>
                      <a:pt x="1317596" y="443584"/>
                    </a:lnTo>
                    <a:lnTo>
                      <a:pt x="1317596" y="451246"/>
                    </a:lnTo>
                    <a:lnTo>
                      <a:pt x="1326890" y="443584"/>
                    </a:lnTo>
                    <a:lnTo>
                      <a:pt x="1317596" y="443584"/>
                    </a:lnTo>
                    <a:lnTo>
                      <a:pt x="1317596" y="438565"/>
                    </a:lnTo>
                    <a:lnTo>
                      <a:pt x="1332979" y="438565"/>
                    </a:lnTo>
                    <a:lnTo>
                      <a:pt x="1335970" y="438565"/>
                    </a:lnTo>
                    <a:lnTo>
                      <a:pt x="1335970" y="446138"/>
                    </a:lnTo>
                    <a:lnTo>
                      <a:pt x="1345263" y="438565"/>
                    </a:lnTo>
                    <a:lnTo>
                      <a:pt x="1345227" y="438565"/>
                    </a:lnTo>
                    <a:lnTo>
                      <a:pt x="1351458" y="433545"/>
                    </a:lnTo>
                    <a:lnTo>
                      <a:pt x="1342058" y="433545"/>
                    </a:lnTo>
                    <a:lnTo>
                      <a:pt x="1342058" y="428525"/>
                    </a:lnTo>
                    <a:lnTo>
                      <a:pt x="1363636" y="428525"/>
                    </a:lnTo>
                    <a:lnTo>
                      <a:pt x="1366627" y="428525"/>
                    </a:lnTo>
                    <a:lnTo>
                      <a:pt x="1366627" y="436099"/>
                    </a:lnTo>
                    <a:lnTo>
                      <a:pt x="1375920" y="428525"/>
                    </a:lnTo>
                    <a:lnTo>
                      <a:pt x="1369831" y="428525"/>
                    </a:lnTo>
                    <a:lnTo>
                      <a:pt x="1366627" y="428525"/>
                    </a:lnTo>
                    <a:lnTo>
                      <a:pt x="1366627" y="423417"/>
                    </a:lnTo>
                    <a:lnTo>
                      <a:pt x="1382009" y="423417"/>
                    </a:lnTo>
                    <a:lnTo>
                      <a:pt x="1388098" y="423417"/>
                    </a:lnTo>
                    <a:lnTo>
                      <a:pt x="1391089" y="423417"/>
                    </a:lnTo>
                    <a:lnTo>
                      <a:pt x="1391089" y="430991"/>
                    </a:lnTo>
                    <a:lnTo>
                      <a:pt x="1400382" y="423417"/>
                    </a:lnTo>
                    <a:lnTo>
                      <a:pt x="1400311" y="423417"/>
                    </a:lnTo>
                    <a:lnTo>
                      <a:pt x="1403373" y="420923"/>
                    </a:lnTo>
                    <a:lnTo>
                      <a:pt x="1403373" y="420952"/>
                    </a:lnTo>
                    <a:lnTo>
                      <a:pt x="1412666" y="413378"/>
                    </a:lnTo>
                    <a:lnTo>
                      <a:pt x="1412488" y="413378"/>
                    </a:lnTo>
                    <a:lnTo>
                      <a:pt x="1415657" y="410795"/>
                    </a:lnTo>
                    <a:lnTo>
                      <a:pt x="1415657" y="410824"/>
                    </a:lnTo>
                    <a:lnTo>
                      <a:pt x="1418749" y="408275"/>
                    </a:lnTo>
                    <a:lnTo>
                      <a:pt x="1418755" y="408270"/>
                    </a:lnTo>
                    <a:lnTo>
                      <a:pt x="1418755" y="408270"/>
                    </a:lnTo>
                    <a:lnTo>
                      <a:pt x="1424844" y="403250"/>
                    </a:lnTo>
                    <a:lnTo>
                      <a:pt x="1415657" y="403250"/>
                    </a:lnTo>
                    <a:lnTo>
                      <a:pt x="1415657" y="393123"/>
                    </a:lnTo>
                    <a:lnTo>
                      <a:pt x="1431039" y="393123"/>
                    </a:lnTo>
                    <a:lnTo>
                      <a:pt x="1437128" y="393123"/>
                    </a:lnTo>
                    <a:lnTo>
                      <a:pt x="1446315" y="393123"/>
                    </a:lnTo>
                    <a:lnTo>
                      <a:pt x="1446315" y="400785"/>
                    </a:lnTo>
                    <a:lnTo>
                      <a:pt x="1455501" y="393123"/>
                    </a:lnTo>
                    <a:lnTo>
                      <a:pt x="1449412" y="393123"/>
                    </a:lnTo>
                    <a:lnTo>
                      <a:pt x="1446315" y="393123"/>
                    </a:lnTo>
                    <a:lnTo>
                      <a:pt x="1446315" y="388103"/>
                    </a:lnTo>
                    <a:lnTo>
                      <a:pt x="1461590" y="388103"/>
                    </a:lnTo>
                    <a:lnTo>
                      <a:pt x="1467679" y="388103"/>
                    </a:lnTo>
                    <a:lnTo>
                      <a:pt x="1473874" y="388103"/>
                    </a:lnTo>
                    <a:lnTo>
                      <a:pt x="1479963" y="388103"/>
                    </a:lnTo>
                    <a:lnTo>
                      <a:pt x="1486052" y="388103"/>
                    </a:lnTo>
                    <a:lnTo>
                      <a:pt x="1489149" y="388103"/>
                    </a:lnTo>
                    <a:lnTo>
                      <a:pt x="1489149" y="395765"/>
                    </a:lnTo>
                    <a:lnTo>
                      <a:pt x="1498336" y="388103"/>
                    </a:lnTo>
                    <a:lnTo>
                      <a:pt x="1489149" y="388103"/>
                    </a:lnTo>
                    <a:close/>
                    <a:moveTo>
                      <a:pt x="1507522" y="378064"/>
                    </a:moveTo>
                    <a:lnTo>
                      <a:pt x="1513611" y="378064"/>
                    </a:lnTo>
                    <a:lnTo>
                      <a:pt x="1513611" y="383084"/>
                    </a:lnTo>
                    <a:lnTo>
                      <a:pt x="1510620" y="383084"/>
                    </a:lnTo>
                    <a:lnTo>
                      <a:pt x="1507522" y="383084"/>
                    </a:lnTo>
                    <a:close/>
                    <a:moveTo>
                      <a:pt x="1544161" y="373044"/>
                    </a:moveTo>
                    <a:lnTo>
                      <a:pt x="1547259" y="373044"/>
                    </a:lnTo>
                    <a:lnTo>
                      <a:pt x="1544199" y="375567"/>
                    </a:lnTo>
                    <a:lnTo>
                      <a:pt x="1544161" y="375598"/>
                    </a:lnTo>
                    <a:close/>
                    <a:moveTo>
                      <a:pt x="1538073" y="368024"/>
                    </a:moveTo>
                    <a:lnTo>
                      <a:pt x="1544161" y="368024"/>
                    </a:lnTo>
                    <a:lnTo>
                      <a:pt x="1544161" y="370578"/>
                    </a:lnTo>
                    <a:lnTo>
                      <a:pt x="1544161" y="373044"/>
                    </a:lnTo>
                    <a:lnTo>
                      <a:pt x="1538073" y="373044"/>
                    </a:lnTo>
                    <a:close/>
                    <a:moveTo>
                      <a:pt x="1574926" y="363005"/>
                    </a:moveTo>
                    <a:lnTo>
                      <a:pt x="1581121" y="363005"/>
                    </a:lnTo>
                    <a:lnTo>
                      <a:pt x="1581121" y="368024"/>
                    </a:lnTo>
                    <a:lnTo>
                      <a:pt x="1574926" y="368024"/>
                    </a:lnTo>
                    <a:close/>
                    <a:moveTo>
                      <a:pt x="1574926" y="360480"/>
                    </a:moveTo>
                    <a:lnTo>
                      <a:pt x="1574926" y="363005"/>
                    </a:lnTo>
                    <a:lnTo>
                      <a:pt x="1571828" y="363005"/>
                    </a:lnTo>
                    <a:close/>
                    <a:moveTo>
                      <a:pt x="1562535" y="357897"/>
                    </a:moveTo>
                    <a:lnTo>
                      <a:pt x="1565632" y="357897"/>
                    </a:lnTo>
                    <a:lnTo>
                      <a:pt x="1562535" y="360450"/>
                    </a:lnTo>
                    <a:close/>
                    <a:moveTo>
                      <a:pt x="1568730" y="352877"/>
                    </a:moveTo>
                    <a:lnTo>
                      <a:pt x="1571792" y="352877"/>
                    </a:lnTo>
                    <a:lnTo>
                      <a:pt x="1570260" y="354155"/>
                    </a:lnTo>
                    <a:lnTo>
                      <a:pt x="1568730" y="355402"/>
                    </a:lnTo>
                    <a:close/>
                    <a:moveTo>
                      <a:pt x="1556446" y="352877"/>
                    </a:moveTo>
                    <a:lnTo>
                      <a:pt x="1562535" y="352877"/>
                    </a:lnTo>
                    <a:lnTo>
                      <a:pt x="1562535" y="357897"/>
                    </a:lnTo>
                    <a:lnTo>
                      <a:pt x="1559544" y="357897"/>
                    </a:lnTo>
                    <a:lnTo>
                      <a:pt x="1556446" y="357897"/>
                    </a:lnTo>
                    <a:close/>
                    <a:moveTo>
                      <a:pt x="1562535" y="347769"/>
                    </a:moveTo>
                    <a:lnTo>
                      <a:pt x="1568730" y="347769"/>
                    </a:lnTo>
                    <a:lnTo>
                      <a:pt x="1568730" y="350323"/>
                    </a:lnTo>
                    <a:lnTo>
                      <a:pt x="1568730" y="352877"/>
                    </a:lnTo>
                    <a:lnTo>
                      <a:pt x="1562535" y="352877"/>
                    </a:lnTo>
                    <a:close/>
                    <a:moveTo>
                      <a:pt x="1605583" y="342838"/>
                    </a:moveTo>
                    <a:lnTo>
                      <a:pt x="1611672" y="342838"/>
                    </a:lnTo>
                    <a:lnTo>
                      <a:pt x="1611672" y="347945"/>
                    </a:lnTo>
                    <a:lnTo>
                      <a:pt x="1605583" y="347945"/>
                    </a:lnTo>
                    <a:close/>
                    <a:moveTo>
                      <a:pt x="1605583" y="340284"/>
                    </a:moveTo>
                    <a:lnTo>
                      <a:pt x="1605583" y="342838"/>
                    </a:lnTo>
                    <a:lnTo>
                      <a:pt x="1602485" y="342838"/>
                    </a:lnTo>
                    <a:close/>
                    <a:moveTo>
                      <a:pt x="1611672" y="337818"/>
                    </a:moveTo>
                    <a:lnTo>
                      <a:pt x="1617867" y="337818"/>
                    </a:lnTo>
                    <a:lnTo>
                      <a:pt x="1617867" y="342838"/>
                    </a:lnTo>
                    <a:lnTo>
                      <a:pt x="1611672" y="342838"/>
                    </a:lnTo>
                    <a:close/>
                    <a:moveTo>
                      <a:pt x="1593192" y="337730"/>
                    </a:moveTo>
                    <a:lnTo>
                      <a:pt x="1596254" y="337730"/>
                    </a:lnTo>
                    <a:lnTo>
                      <a:pt x="1593192" y="340284"/>
                    </a:lnTo>
                    <a:close/>
                    <a:moveTo>
                      <a:pt x="1611672" y="335293"/>
                    </a:moveTo>
                    <a:lnTo>
                      <a:pt x="1611672" y="337818"/>
                    </a:lnTo>
                    <a:lnTo>
                      <a:pt x="1608574" y="337818"/>
                    </a:lnTo>
                    <a:close/>
                    <a:moveTo>
                      <a:pt x="1617867" y="332798"/>
                    </a:moveTo>
                    <a:lnTo>
                      <a:pt x="1623956" y="332798"/>
                    </a:lnTo>
                    <a:lnTo>
                      <a:pt x="1623956" y="337818"/>
                    </a:lnTo>
                    <a:lnTo>
                      <a:pt x="1617867" y="337818"/>
                    </a:lnTo>
                    <a:close/>
                    <a:moveTo>
                      <a:pt x="1599281" y="332622"/>
                    </a:moveTo>
                    <a:lnTo>
                      <a:pt x="1602378" y="332622"/>
                    </a:lnTo>
                    <a:lnTo>
                      <a:pt x="1599281" y="335205"/>
                    </a:lnTo>
                    <a:close/>
                    <a:moveTo>
                      <a:pt x="1587103" y="332622"/>
                    </a:moveTo>
                    <a:lnTo>
                      <a:pt x="1593192" y="332622"/>
                    </a:lnTo>
                    <a:lnTo>
                      <a:pt x="1593192" y="337730"/>
                    </a:lnTo>
                    <a:lnTo>
                      <a:pt x="1590201" y="337730"/>
                    </a:lnTo>
                    <a:lnTo>
                      <a:pt x="1587103" y="337730"/>
                    </a:lnTo>
                    <a:close/>
                    <a:moveTo>
                      <a:pt x="1617867" y="330244"/>
                    </a:moveTo>
                    <a:lnTo>
                      <a:pt x="1617867" y="332798"/>
                    </a:lnTo>
                    <a:lnTo>
                      <a:pt x="1614733" y="332798"/>
                    </a:lnTo>
                    <a:close/>
                    <a:moveTo>
                      <a:pt x="1605476" y="327602"/>
                    </a:moveTo>
                    <a:lnTo>
                      <a:pt x="1608574" y="327602"/>
                    </a:lnTo>
                    <a:lnTo>
                      <a:pt x="1605476" y="330156"/>
                    </a:lnTo>
                    <a:close/>
                    <a:moveTo>
                      <a:pt x="1593192" y="327602"/>
                    </a:moveTo>
                    <a:lnTo>
                      <a:pt x="1599281" y="327602"/>
                    </a:lnTo>
                    <a:lnTo>
                      <a:pt x="1599281" y="332622"/>
                    </a:lnTo>
                    <a:lnTo>
                      <a:pt x="1593192" y="332622"/>
                    </a:lnTo>
                    <a:close/>
                    <a:moveTo>
                      <a:pt x="1599281" y="322583"/>
                    </a:moveTo>
                    <a:lnTo>
                      <a:pt x="1605476" y="322583"/>
                    </a:lnTo>
                    <a:lnTo>
                      <a:pt x="1605476" y="327602"/>
                    </a:lnTo>
                    <a:lnTo>
                      <a:pt x="1599281" y="327602"/>
                    </a:lnTo>
                    <a:close/>
                    <a:moveTo>
                      <a:pt x="1654613" y="317651"/>
                    </a:moveTo>
                    <a:lnTo>
                      <a:pt x="1660702" y="317651"/>
                    </a:lnTo>
                    <a:lnTo>
                      <a:pt x="1660702" y="322671"/>
                    </a:lnTo>
                    <a:lnTo>
                      <a:pt x="1654613" y="322671"/>
                    </a:lnTo>
                    <a:lnTo>
                      <a:pt x="1654613" y="320117"/>
                    </a:lnTo>
                    <a:close/>
                    <a:moveTo>
                      <a:pt x="1654613" y="315097"/>
                    </a:moveTo>
                    <a:lnTo>
                      <a:pt x="1654613" y="317651"/>
                    </a:lnTo>
                    <a:lnTo>
                      <a:pt x="1651479" y="317651"/>
                    </a:lnTo>
                    <a:close/>
                    <a:moveTo>
                      <a:pt x="1685164" y="307524"/>
                    </a:moveTo>
                    <a:lnTo>
                      <a:pt x="1688155" y="307524"/>
                    </a:lnTo>
                    <a:lnTo>
                      <a:pt x="1691253" y="307524"/>
                    </a:lnTo>
                    <a:lnTo>
                      <a:pt x="1691253" y="312631"/>
                    </a:lnTo>
                    <a:lnTo>
                      <a:pt x="1685164" y="312631"/>
                    </a:lnTo>
                    <a:close/>
                    <a:moveTo>
                      <a:pt x="1685164" y="304970"/>
                    </a:moveTo>
                    <a:lnTo>
                      <a:pt x="1685164" y="307524"/>
                    </a:lnTo>
                    <a:lnTo>
                      <a:pt x="1682101" y="307524"/>
                    </a:lnTo>
                    <a:close/>
                    <a:moveTo>
                      <a:pt x="1672773" y="302416"/>
                    </a:moveTo>
                    <a:lnTo>
                      <a:pt x="1675907" y="302416"/>
                    </a:lnTo>
                    <a:lnTo>
                      <a:pt x="1672773" y="304970"/>
                    </a:lnTo>
                    <a:close/>
                    <a:moveTo>
                      <a:pt x="1703537" y="297484"/>
                    </a:moveTo>
                    <a:lnTo>
                      <a:pt x="1709626" y="297484"/>
                    </a:lnTo>
                    <a:lnTo>
                      <a:pt x="1709626" y="302504"/>
                    </a:lnTo>
                    <a:lnTo>
                      <a:pt x="1703537" y="302504"/>
                    </a:lnTo>
                    <a:close/>
                    <a:moveTo>
                      <a:pt x="1666684" y="297396"/>
                    </a:moveTo>
                    <a:lnTo>
                      <a:pt x="1672773" y="297396"/>
                    </a:lnTo>
                    <a:lnTo>
                      <a:pt x="1672773" y="302416"/>
                    </a:lnTo>
                    <a:lnTo>
                      <a:pt x="1669782" y="302416"/>
                    </a:lnTo>
                    <a:lnTo>
                      <a:pt x="1666684" y="302416"/>
                    </a:lnTo>
                    <a:close/>
                    <a:moveTo>
                      <a:pt x="1703537" y="294930"/>
                    </a:moveTo>
                    <a:lnTo>
                      <a:pt x="1703537" y="297484"/>
                    </a:lnTo>
                    <a:lnTo>
                      <a:pt x="1700439" y="297484"/>
                    </a:lnTo>
                    <a:close/>
                    <a:moveTo>
                      <a:pt x="1691146" y="292376"/>
                    </a:moveTo>
                    <a:lnTo>
                      <a:pt x="1694244" y="292376"/>
                    </a:lnTo>
                    <a:lnTo>
                      <a:pt x="1691146" y="294930"/>
                    </a:lnTo>
                    <a:close/>
                    <a:moveTo>
                      <a:pt x="1685057" y="287269"/>
                    </a:moveTo>
                    <a:lnTo>
                      <a:pt x="1691146" y="287269"/>
                    </a:lnTo>
                    <a:lnTo>
                      <a:pt x="1691146" y="292376"/>
                    </a:lnTo>
                    <a:lnTo>
                      <a:pt x="1688155" y="292376"/>
                    </a:lnTo>
                    <a:lnTo>
                      <a:pt x="1685057" y="292376"/>
                    </a:lnTo>
                    <a:close/>
                    <a:moveTo>
                      <a:pt x="1838237" y="252131"/>
                    </a:moveTo>
                    <a:lnTo>
                      <a:pt x="1841228" y="252131"/>
                    </a:lnTo>
                    <a:lnTo>
                      <a:pt x="1844326" y="252131"/>
                    </a:lnTo>
                    <a:lnTo>
                      <a:pt x="1844326" y="257150"/>
                    </a:lnTo>
                    <a:lnTo>
                      <a:pt x="1838237" y="257150"/>
                    </a:lnTo>
                    <a:close/>
                    <a:moveTo>
                      <a:pt x="1838237" y="249577"/>
                    </a:moveTo>
                    <a:lnTo>
                      <a:pt x="1838237" y="252131"/>
                    </a:lnTo>
                    <a:lnTo>
                      <a:pt x="1835139" y="252131"/>
                    </a:lnTo>
                    <a:lnTo>
                      <a:pt x="1835168" y="252107"/>
                    </a:lnTo>
                    <a:close/>
                    <a:moveTo>
                      <a:pt x="1825846" y="247023"/>
                    </a:moveTo>
                    <a:lnTo>
                      <a:pt x="1828944" y="247023"/>
                    </a:lnTo>
                    <a:lnTo>
                      <a:pt x="1825846" y="249577"/>
                    </a:lnTo>
                    <a:close/>
                    <a:moveTo>
                      <a:pt x="1819757" y="241915"/>
                    </a:moveTo>
                    <a:lnTo>
                      <a:pt x="1825846" y="241915"/>
                    </a:lnTo>
                    <a:lnTo>
                      <a:pt x="1825846" y="247023"/>
                    </a:lnTo>
                    <a:lnTo>
                      <a:pt x="1822855" y="247023"/>
                    </a:lnTo>
                    <a:lnTo>
                      <a:pt x="1819757" y="247023"/>
                    </a:lnTo>
                    <a:close/>
                    <a:moveTo>
                      <a:pt x="1825846" y="236895"/>
                    </a:moveTo>
                    <a:lnTo>
                      <a:pt x="1841228" y="236895"/>
                    </a:lnTo>
                    <a:lnTo>
                      <a:pt x="1844326" y="236895"/>
                    </a:lnTo>
                    <a:lnTo>
                      <a:pt x="1844326" y="244469"/>
                    </a:lnTo>
                    <a:lnTo>
                      <a:pt x="1835168" y="252107"/>
                    </a:lnTo>
                    <a:lnTo>
                      <a:pt x="1829050" y="257150"/>
                    </a:lnTo>
                    <a:lnTo>
                      <a:pt x="1838237" y="257150"/>
                    </a:lnTo>
                    <a:lnTo>
                      <a:pt x="1838237" y="262170"/>
                    </a:lnTo>
                    <a:lnTo>
                      <a:pt x="1825953" y="262170"/>
                    </a:lnTo>
                    <a:lnTo>
                      <a:pt x="1825953" y="254596"/>
                    </a:lnTo>
                    <a:lnTo>
                      <a:pt x="1816766" y="262170"/>
                    </a:lnTo>
                    <a:lnTo>
                      <a:pt x="1822855" y="262170"/>
                    </a:lnTo>
                    <a:lnTo>
                      <a:pt x="1825953" y="262170"/>
                    </a:lnTo>
                    <a:lnTo>
                      <a:pt x="1825953" y="267278"/>
                    </a:lnTo>
                    <a:lnTo>
                      <a:pt x="1813775" y="267278"/>
                    </a:lnTo>
                    <a:lnTo>
                      <a:pt x="1813775" y="259616"/>
                    </a:lnTo>
                    <a:lnTo>
                      <a:pt x="1804482" y="267278"/>
                    </a:lnTo>
                    <a:lnTo>
                      <a:pt x="1810677" y="267278"/>
                    </a:lnTo>
                    <a:lnTo>
                      <a:pt x="1813775" y="267278"/>
                    </a:lnTo>
                    <a:lnTo>
                      <a:pt x="1813775" y="272298"/>
                    </a:lnTo>
                    <a:lnTo>
                      <a:pt x="1798393" y="272298"/>
                    </a:lnTo>
                    <a:lnTo>
                      <a:pt x="1792304" y="272298"/>
                    </a:lnTo>
                    <a:lnTo>
                      <a:pt x="1789206" y="272298"/>
                    </a:lnTo>
                    <a:lnTo>
                      <a:pt x="1789206" y="264724"/>
                    </a:lnTo>
                    <a:lnTo>
                      <a:pt x="1780020" y="272298"/>
                    </a:lnTo>
                    <a:lnTo>
                      <a:pt x="1786109" y="272298"/>
                    </a:lnTo>
                    <a:lnTo>
                      <a:pt x="1789206" y="272298"/>
                    </a:lnTo>
                    <a:lnTo>
                      <a:pt x="1789206" y="277317"/>
                    </a:lnTo>
                    <a:lnTo>
                      <a:pt x="1773931" y="277317"/>
                    </a:lnTo>
                    <a:lnTo>
                      <a:pt x="1767842" y="277317"/>
                    </a:lnTo>
                    <a:lnTo>
                      <a:pt x="1761647" y="277317"/>
                    </a:lnTo>
                    <a:lnTo>
                      <a:pt x="1755558" y="277317"/>
                    </a:lnTo>
                    <a:lnTo>
                      <a:pt x="1752567" y="277317"/>
                    </a:lnTo>
                    <a:lnTo>
                      <a:pt x="1752567" y="274763"/>
                    </a:lnTo>
                    <a:lnTo>
                      <a:pt x="1752567" y="269744"/>
                    </a:lnTo>
                    <a:lnTo>
                      <a:pt x="1743274" y="277317"/>
                    </a:lnTo>
                    <a:lnTo>
                      <a:pt x="1749469" y="277317"/>
                    </a:lnTo>
                    <a:lnTo>
                      <a:pt x="1752567" y="277317"/>
                    </a:lnTo>
                    <a:lnTo>
                      <a:pt x="1752567" y="287445"/>
                    </a:lnTo>
                    <a:lnTo>
                      <a:pt x="1740283" y="287445"/>
                    </a:lnTo>
                    <a:lnTo>
                      <a:pt x="1740283" y="279783"/>
                    </a:lnTo>
                    <a:lnTo>
                      <a:pt x="1731096" y="287445"/>
                    </a:lnTo>
                    <a:lnTo>
                      <a:pt x="1737185" y="287445"/>
                    </a:lnTo>
                    <a:lnTo>
                      <a:pt x="1740283" y="287445"/>
                    </a:lnTo>
                    <a:lnTo>
                      <a:pt x="1740283" y="292464"/>
                    </a:lnTo>
                    <a:lnTo>
                      <a:pt x="1727999" y="292464"/>
                    </a:lnTo>
                    <a:lnTo>
                      <a:pt x="1727999" y="284803"/>
                    </a:lnTo>
                    <a:lnTo>
                      <a:pt x="1718812" y="292464"/>
                    </a:lnTo>
                    <a:lnTo>
                      <a:pt x="1727999" y="292464"/>
                    </a:lnTo>
                    <a:lnTo>
                      <a:pt x="1727999" y="297484"/>
                    </a:lnTo>
                    <a:lnTo>
                      <a:pt x="1709626" y="297484"/>
                    </a:lnTo>
                    <a:lnTo>
                      <a:pt x="1709626" y="289822"/>
                    </a:lnTo>
                    <a:lnTo>
                      <a:pt x="1700439" y="297484"/>
                    </a:lnTo>
                    <a:lnTo>
                      <a:pt x="1700439" y="297484"/>
                    </a:lnTo>
                    <a:lnTo>
                      <a:pt x="1694350" y="302504"/>
                    </a:lnTo>
                    <a:lnTo>
                      <a:pt x="1703537" y="302504"/>
                    </a:lnTo>
                    <a:lnTo>
                      <a:pt x="1703537" y="307524"/>
                    </a:lnTo>
                    <a:lnTo>
                      <a:pt x="1691253" y="307524"/>
                    </a:lnTo>
                    <a:lnTo>
                      <a:pt x="1691253" y="299950"/>
                    </a:lnTo>
                    <a:lnTo>
                      <a:pt x="1682066" y="307524"/>
                    </a:lnTo>
                    <a:lnTo>
                      <a:pt x="1682101" y="307524"/>
                    </a:lnTo>
                    <a:lnTo>
                      <a:pt x="1675977" y="312631"/>
                    </a:lnTo>
                    <a:lnTo>
                      <a:pt x="1685164" y="312631"/>
                    </a:lnTo>
                    <a:lnTo>
                      <a:pt x="1685164" y="317651"/>
                    </a:lnTo>
                    <a:lnTo>
                      <a:pt x="1669782" y="317651"/>
                    </a:lnTo>
                    <a:lnTo>
                      <a:pt x="1663693" y="317651"/>
                    </a:lnTo>
                    <a:lnTo>
                      <a:pt x="1660702" y="317651"/>
                    </a:lnTo>
                    <a:lnTo>
                      <a:pt x="1660702" y="310077"/>
                    </a:lnTo>
                    <a:lnTo>
                      <a:pt x="1651409" y="317651"/>
                    </a:lnTo>
                    <a:lnTo>
                      <a:pt x="1651479" y="317651"/>
                    </a:lnTo>
                    <a:lnTo>
                      <a:pt x="1645320" y="322671"/>
                    </a:lnTo>
                    <a:lnTo>
                      <a:pt x="1654613" y="322671"/>
                    </a:lnTo>
                    <a:lnTo>
                      <a:pt x="1654613" y="332798"/>
                    </a:lnTo>
                    <a:lnTo>
                      <a:pt x="1639124" y="332798"/>
                    </a:lnTo>
                    <a:lnTo>
                      <a:pt x="1633036" y="332798"/>
                    </a:lnTo>
                    <a:lnTo>
                      <a:pt x="1623956" y="332798"/>
                    </a:lnTo>
                    <a:lnTo>
                      <a:pt x="1623956" y="325225"/>
                    </a:lnTo>
                    <a:lnTo>
                      <a:pt x="1614663" y="332798"/>
                    </a:lnTo>
                    <a:lnTo>
                      <a:pt x="1614733" y="332798"/>
                    </a:lnTo>
                    <a:lnTo>
                      <a:pt x="1611672" y="335293"/>
                    </a:lnTo>
                    <a:lnTo>
                      <a:pt x="1611672" y="335264"/>
                    </a:lnTo>
                    <a:lnTo>
                      <a:pt x="1602378" y="342838"/>
                    </a:lnTo>
                    <a:lnTo>
                      <a:pt x="1602485" y="342838"/>
                    </a:lnTo>
                    <a:lnTo>
                      <a:pt x="1596290" y="347945"/>
                    </a:lnTo>
                    <a:lnTo>
                      <a:pt x="1605583" y="347945"/>
                    </a:lnTo>
                    <a:lnTo>
                      <a:pt x="1605583" y="352965"/>
                    </a:lnTo>
                    <a:lnTo>
                      <a:pt x="1590201" y="352965"/>
                    </a:lnTo>
                    <a:lnTo>
                      <a:pt x="1587210" y="352965"/>
                    </a:lnTo>
                    <a:lnTo>
                      <a:pt x="1587210" y="350323"/>
                    </a:lnTo>
                    <a:lnTo>
                      <a:pt x="1587210" y="345304"/>
                    </a:lnTo>
                    <a:lnTo>
                      <a:pt x="1577917" y="352965"/>
                    </a:lnTo>
                    <a:lnTo>
                      <a:pt x="1584005" y="352965"/>
                    </a:lnTo>
                    <a:lnTo>
                      <a:pt x="1587210" y="352965"/>
                    </a:lnTo>
                    <a:lnTo>
                      <a:pt x="1587210" y="363005"/>
                    </a:lnTo>
                    <a:lnTo>
                      <a:pt x="1581121" y="363005"/>
                    </a:lnTo>
                    <a:lnTo>
                      <a:pt x="1581121" y="355431"/>
                    </a:lnTo>
                    <a:lnTo>
                      <a:pt x="1574926" y="360480"/>
                    </a:lnTo>
                    <a:lnTo>
                      <a:pt x="1574926" y="360451"/>
                    </a:lnTo>
                    <a:lnTo>
                      <a:pt x="1565632" y="368024"/>
                    </a:lnTo>
                    <a:lnTo>
                      <a:pt x="1574926" y="368024"/>
                    </a:lnTo>
                    <a:lnTo>
                      <a:pt x="1574926" y="373044"/>
                    </a:lnTo>
                    <a:lnTo>
                      <a:pt x="1562641" y="373044"/>
                    </a:lnTo>
                    <a:lnTo>
                      <a:pt x="1562641" y="370578"/>
                    </a:lnTo>
                    <a:lnTo>
                      <a:pt x="1562641" y="365470"/>
                    </a:lnTo>
                    <a:lnTo>
                      <a:pt x="1553455" y="373044"/>
                    </a:lnTo>
                    <a:lnTo>
                      <a:pt x="1559544" y="373044"/>
                    </a:lnTo>
                    <a:lnTo>
                      <a:pt x="1562641" y="373044"/>
                    </a:lnTo>
                    <a:lnTo>
                      <a:pt x="1562641" y="383172"/>
                    </a:lnTo>
                    <a:lnTo>
                      <a:pt x="1556553" y="383172"/>
                    </a:lnTo>
                    <a:lnTo>
                      <a:pt x="1556553" y="375598"/>
                    </a:lnTo>
                    <a:lnTo>
                      <a:pt x="1547259" y="383172"/>
                    </a:lnTo>
                    <a:lnTo>
                      <a:pt x="1556553" y="383172"/>
                    </a:lnTo>
                    <a:lnTo>
                      <a:pt x="1556553" y="388191"/>
                    </a:lnTo>
                    <a:lnTo>
                      <a:pt x="1531984" y="388191"/>
                    </a:lnTo>
                    <a:lnTo>
                      <a:pt x="1531984" y="380618"/>
                    </a:lnTo>
                    <a:lnTo>
                      <a:pt x="1522798" y="388191"/>
                    </a:lnTo>
                    <a:lnTo>
                      <a:pt x="1522904" y="388191"/>
                    </a:lnTo>
                    <a:lnTo>
                      <a:pt x="1516709" y="393299"/>
                    </a:lnTo>
                    <a:lnTo>
                      <a:pt x="1525895" y="393299"/>
                    </a:lnTo>
                    <a:lnTo>
                      <a:pt x="1525895" y="398319"/>
                    </a:lnTo>
                    <a:lnTo>
                      <a:pt x="1510620" y="398319"/>
                    </a:lnTo>
                    <a:lnTo>
                      <a:pt x="1507522" y="398319"/>
                    </a:lnTo>
                    <a:lnTo>
                      <a:pt x="1507522" y="390745"/>
                    </a:lnTo>
                    <a:lnTo>
                      <a:pt x="1513611" y="385668"/>
                    </a:lnTo>
                    <a:lnTo>
                      <a:pt x="1513611" y="385725"/>
                    </a:lnTo>
                    <a:lnTo>
                      <a:pt x="1522798" y="378064"/>
                    </a:lnTo>
                    <a:lnTo>
                      <a:pt x="1513611" y="378064"/>
                    </a:lnTo>
                    <a:lnTo>
                      <a:pt x="1513611" y="373044"/>
                    </a:lnTo>
                    <a:lnTo>
                      <a:pt x="1528993" y="373044"/>
                    </a:lnTo>
                    <a:lnTo>
                      <a:pt x="1538073" y="373044"/>
                    </a:lnTo>
                    <a:lnTo>
                      <a:pt x="1538073" y="380618"/>
                    </a:lnTo>
                    <a:lnTo>
                      <a:pt x="1544199" y="375567"/>
                    </a:lnTo>
                    <a:lnTo>
                      <a:pt x="1553455" y="368024"/>
                    </a:lnTo>
                    <a:lnTo>
                      <a:pt x="1544161" y="368024"/>
                    </a:lnTo>
                    <a:lnTo>
                      <a:pt x="1544161" y="357897"/>
                    </a:lnTo>
                    <a:lnTo>
                      <a:pt x="1556446" y="357897"/>
                    </a:lnTo>
                    <a:lnTo>
                      <a:pt x="1556446" y="365470"/>
                    </a:lnTo>
                    <a:lnTo>
                      <a:pt x="1562535" y="360450"/>
                    </a:lnTo>
                    <a:lnTo>
                      <a:pt x="1562535" y="360451"/>
                    </a:lnTo>
                    <a:lnTo>
                      <a:pt x="1568730" y="355402"/>
                    </a:lnTo>
                    <a:lnTo>
                      <a:pt x="1568730" y="355431"/>
                    </a:lnTo>
                    <a:lnTo>
                      <a:pt x="1570260" y="354155"/>
                    </a:lnTo>
                    <a:lnTo>
                      <a:pt x="1571828" y="352877"/>
                    </a:lnTo>
                    <a:lnTo>
                      <a:pt x="1571792" y="352877"/>
                    </a:lnTo>
                    <a:lnTo>
                      <a:pt x="1577917" y="347769"/>
                    </a:lnTo>
                    <a:lnTo>
                      <a:pt x="1568730" y="347769"/>
                    </a:lnTo>
                    <a:lnTo>
                      <a:pt x="1568730" y="337730"/>
                    </a:lnTo>
                    <a:lnTo>
                      <a:pt x="1584005" y="337730"/>
                    </a:lnTo>
                    <a:lnTo>
                      <a:pt x="1587103" y="337730"/>
                    </a:lnTo>
                    <a:lnTo>
                      <a:pt x="1587103" y="345304"/>
                    </a:lnTo>
                    <a:lnTo>
                      <a:pt x="1596290" y="337730"/>
                    </a:lnTo>
                    <a:lnTo>
                      <a:pt x="1596254" y="337730"/>
                    </a:lnTo>
                    <a:lnTo>
                      <a:pt x="1599281" y="335205"/>
                    </a:lnTo>
                    <a:lnTo>
                      <a:pt x="1599281" y="335264"/>
                    </a:lnTo>
                    <a:lnTo>
                      <a:pt x="1605476" y="330156"/>
                    </a:lnTo>
                    <a:lnTo>
                      <a:pt x="1605476" y="330244"/>
                    </a:lnTo>
                    <a:lnTo>
                      <a:pt x="1614663" y="322583"/>
                    </a:lnTo>
                    <a:lnTo>
                      <a:pt x="1605476" y="322583"/>
                    </a:lnTo>
                    <a:lnTo>
                      <a:pt x="1605476" y="317563"/>
                    </a:lnTo>
                    <a:lnTo>
                      <a:pt x="1633036" y="317563"/>
                    </a:lnTo>
                    <a:lnTo>
                      <a:pt x="1636027" y="317563"/>
                    </a:lnTo>
                    <a:lnTo>
                      <a:pt x="1636027" y="320117"/>
                    </a:lnTo>
                    <a:lnTo>
                      <a:pt x="1636027" y="325225"/>
                    </a:lnTo>
                    <a:lnTo>
                      <a:pt x="1645320" y="317563"/>
                    </a:lnTo>
                    <a:lnTo>
                      <a:pt x="1639124" y="317563"/>
                    </a:lnTo>
                    <a:lnTo>
                      <a:pt x="1636027" y="317563"/>
                    </a:lnTo>
                    <a:lnTo>
                      <a:pt x="1636027" y="307524"/>
                    </a:lnTo>
                    <a:lnTo>
                      <a:pt x="1642116" y="307524"/>
                    </a:lnTo>
                    <a:lnTo>
                      <a:pt x="1642116" y="315097"/>
                    </a:lnTo>
                    <a:lnTo>
                      <a:pt x="1651409" y="307524"/>
                    </a:lnTo>
                    <a:lnTo>
                      <a:pt x="1642116" y="307524"/>
                    </a:lnTo>
                    <a:lnTo>
                      <a:pt x="1642116" y="302416"/>
                    </a:lnTo>
                    <a:lnTo>
                      <a:pt x="1663693" y="302416"/>
                    </a:lnTo>
                    <a:lnTo>
                      <a:pt x="1666684" y="302416"/>
                    </a:lnTo>
                    <a:lnTo>
                      <a:pt x="1666684" y="310077"/>
                    </a:lnTo>
                    <a:lnTo>
                      <a:pt x="1675977" y="302416"/>
                    </a:lnTo>
                    <a:lnTo>
                      <a:pt x="1675907" y="302416"/>
                    </a:lnTo>
                    <a:lnTo>
                      <a:pt x="1682066" y="297396"/>
                    </a:lnTo>
                    <a:lnTo>
                      <a:pt x="1672773" y="297396"/>
                    </a:lnTo>
                    <a:lnTo>
                      <a:pt x="1672773" y="292376"/>
                    </a:lnTo>
                    <a:lnTo>
                      <a:pt x="1685057" y="292376"/>
                    </a:lnTo>
                    <a:lnTo>
                      <a:pt x="1685057" y="299950"/>
                    </a:lnTo>
                    <a:lnTo>
                      <a:pt x="1694350" y="292376"/>
                    </a:lnTo>
                    <a:lnTo>
                      <a:pt x="1694244" y="292376"/>
                    </a:lnTo>
                    <a:lnTo>
                      <a:pt x="1700439" y="287269"/>
                    </a:lnTo>
                    <a:lnTo>
                      <a:pt x="1691146" y="287269"/>
                    </a:lnTo>
                    <a:lnTo>
                      <a:pt x="1691146" y="282249"/>
                    </a:lnTo>
                    <a:lnTo>
                      <a:pt x="1709519" y="282249"/>
                    </a:lnTo>
                    <a:lnTo>
                      <a:pt x="1709519" y="289822"/>
                    </a:lnTo>
                    <a:lnTo>
                      <a:pt x="1718812" y="282249"/>
                    </a:lnTo>
                    <a:lnTo>
                      <a:pt x="1709519" y="282249"/>
                    </a:lnTo>
                    <a:lnTo>
                      <a:pt x="1709519" y="277229"/>
                    </a:lnTo>
                    <a:lnTo>
                      <a:pt x="1721696" y="277229"/>
                    </a:lnTo>
                    <a:lnTo>
                      <a:pt x="1721696" y="284803"/>
                    </a:lnTo>
                    <a:lnTo>
                      <a:pt x="1731096" y="277229"/>
                    </a:lnTo>
                    <a:lnTo>
                      <a:pt x="1721696" y="277229"/>
                    </a:lnTo>
                    <a:lnTo>
                      <a:pt x="1721696" y="272121"/>
                    </a:lnTo>
                    <a:lnTo>
                      <a:pt x="1733981" y="272121"/>
                    </a:lnTo>
                    <a:lnTo>
                      <a:pt x="1733981" y="274763"/>
                    </a:lnTo>
                    <a:lnTo>
                      <a:pt x="1733981" y="279783"/>
                    </a:lnTo>
                    <a:lnTo>
                      <a:pt x="1743274" y="272121"/>
                    </a:lnTo>
                    <a:lnTo>
                      <a:pt x="1737185" y="272121"/>
                    </a:lnTo>
                    <a:lnTo>
                      <a:pt x="1733981" y="272121"/>
                    </a:lnTo>
                    <a:lnTo>
                      <a:pt x="1733981" y="262170"/>
                    </a:lnTo>
                    <a:lnTo>
                      <a:pt x="1749469" y="262170"/>
                    </a:lnTo>
                    <a:lnTo>
                      <a:pt x="1755558" y="262170"/>
                    </a:lnTo>
                    <a:lnTo>
                      <a:pt x="1761647" y="262170"/>
                    </a:lnTo>
                    <a:lnTo>
                      <a:pt x="1767842" y="262170"/>
                    </a:lnTo>
                    <a:lnTo>
                      <a:pt x="1770727" y="262170"/>
                    </a:lnTo>
                    <a:lnTo>
                      <a:pt x="1770727" y="269744"/>
                    </a:lnTo>
                    <a:lnTo>
                      <a:pt x="1780020" y="262170"/>
                    </a:lnTo>
                    <a:lnTo>
                      <a:pt x="1773931" y="262170"/>
                    </a:lnTo>
                    <a:lnTo>
                      <a:pt x="1770727" y="262170"/>
                    </a:lnTo>
                    <a:lnTo>
                      <a:pt x="1770727" y="257062"/>
                    </a:lnTo>
                    <a:lnTo>
                      <a:pt x="1786109" y="257062"/>
                    </a:lnTo>
                    <a:lnTo>
                      <a:pt x="1792304" y="257062"/>
                    </a:lnTo>
                    <a:lnTo>
                      <a:pt x="1795188" y="257062"/>
                    </a:lnTo>
                    <a:lnTo>
                      <a:pt x="1795188" y="264724"/>
                    </a:lnTo>
                    <a:lnTo>
                      <a:pt x="1804482" y="257062"/>
                    </a:lnTo>
                    <a:lnTo>
                      <a:pt x="1798393" y="257062"/>
                    </a:lnTo>
                    <a:lnTo>
                      <a:pt x="1795188" y="257062"/>
                    </a:lnTo>
                    <a:lnTo>
                      <a:pt x="1795188" y="252043"/>
                    </a:lnTo>
                    <a:lnTo>
                      <a:pt x="1807473" y="252043"/>
                    </a:lnTo>
                    <a:lnTo>
                      <a:pt x="1807473" y="259616"/>
                    </a:lnTo>
                    <a:lnTo>
                      <a:pt x="1816766" y="252043"/>
                    </a:lnTo>
                    <a:lnTo>
                      <a:pt x="1810677" y="252043"/>
                    </a:lnTo>
                    <a:lnTo>
                      <a:pt x="1807473" y="252043"/>
                    </a:lnTo>
                    <a:lnTo>
                      <a:pt x="1807473" y="247023"/>
                    </a:lnTo>
                    <a:lnTo>
                      <a:pt x="1819757" y="247023"/>
                    </a:lnTo>
                    <a:lnTo>
                      <a:pt x="1819757" y="254596"/>
                    </a:lnTo>
                    <a:lnTo>
                      <a:pt x="1829050" y="247023"/>
                    </a:lnTo>
                    <a:lnTo>
                      <a:pt x="1828944" y="247023"/>
                    </a:lnTo>
                    <a:lnTo>
                      <a:pt x="1835139" y="241915"/>
                    </a:lnTo>
                    <a:lnTo>
                      <a:pt x="1825846" y="241915"/>
                    </a:lnTo>
                    <a:close/>
                    <a:moveTo>
                      <a:pt x="1954564" y="226944"/>
                    </a:moveTo>
                    <a:lnTo>
                      <a:pt x="1960759" y="226944"/>
                    </a:lnTo>
                    <a:lnTo>
                      <a:pt x="1960759" y="231964"/>
                    </a:lnTo>
                    <a:lnTo>
                      <a:pt x="1954564" y="231964"/>
                    </a:lnTo>
                    <a:close/>
                    <a:moveTo>
                      <a:pt x="1954564" y="224419"/>
                    </a:moveTo>
                    <a:lnTo>
                      <a:pt x="1954564" y="226944"/>
                    </a:lnTo>
                    <a:lnTo>
                      <a:pt x="1951466" y="226944"/>
                    </a:lnTo>
                    <a:close/>
                    <a:moveTo>
                      <a:pt x="1960759" y="221924"/>
                    </a:moveTo>
                    <a:lnTo>
                      <a:pt x="1963644" y="221924"/>
                    </a:lnTo>
                    <a:lnTo>
                      <a:pt x="1966848" y="221924"/>
                    </a:lnTo>
                    <a:lnTo>
                      <a:pt x="1966848" y="226944"/>
                    </a:lnTo>
                    <a:lnTo>
                      <a:pt x="1960759" y="226944"/>
                    </a:lnTo>
                    <a:close/>
                    <a:moveTo>
                      <a:pt x="1942280" y="221748"/>
                    </a:moveTo>
                    <a:lnTo>
                      <a:pt x="1945271" y="221748"/>
                    </a:lnTo>
                    <a:lnTo>
                      <a:pt x="1942280" y="224243"/>
                    </a:lnTo>
                    <a:close/>
                    <a:moveTo>
                      <a:pt x="1960759" y="219370"/>
                    </a:moveTo>
                    <a:lnTo>
                      <a:pt x="1960759" y="221924"/>
                    </a:lnTo>
                    <a:lnTo>
                      <a:pt x="1957625" y="221924"/>
                    </a:lnTo>
                    <a:close/>
                    <a:moveTo>
                      <a:pt x="1948368" y="216728"/>
                    </a:moveTo>
                    <a:lnTo>
                      <a:pt x="1951466" y="216728"/>
                    </a:lnTo>
                    <a:lnTo>
                      <a:pt x="1948368" y="219312"/>
                    </a:lnTo>
                    <a:close/>
                    <a:moveTo>
                      <a:pt x="1936084" y="216728"/>
                    </a:moveTo>
                    <a:lnTo>
                      <a:pt x="1942280" y="216728"/>
                    </a:lnTo>
                    <a:lnTo>
                      <a:pt x="1942280" y="221748"/>
                    </a:lnTo>
                    <a:lnTo>
                      <a:pt x="1939182" y="221748"/>
                    </a:lnTo>
                    <a:lnTo>
                      <a:pt x="1936084" y="221748"/>
                    </a:lnTo>
                    <a:close/>
                    <a:moveTo>
                      <a:pt x="1942280" y="211709"/>
                    </a:moveTo>
                    <a:lnTo>
                      <a:pt x="1948368" y="211709"/>
                    </a:lnTo>
                    <a:lnTo>
                      <a:pt x="1948368" y="216728"/>
                    </a:lnTo>
                    <a:lnTo>
                      <a:pt x="1942280" y="216728"/>
                    </a:lnTo>
                    <a:close/>
                    <a:moveTo>
                      <a:pt x="2015878" y="206777"/>
                    </a:moveTo>
                    <a:lnTo>
                      <a:pt x="2018762" y="206777"/>
                    </a:lnTo>
                    <a:lnTo>
                      <a:pt x="2021967" y="206777"/>
                    </a:lnTo>
                    <a:lnTo>
                      <a:pt x="2021967" y="211797"/>
                    </a:lnTo>
                    <a:lnTo>
                      <a:pt x="2015878" y="211797"/>
                    </a:lnTo>
                    <a:close/>
                    <a:moveTo>
                      <a:pt x="2015878" y="204223"/>
                    </a:moveTo>
                    <a:lnTo>
                      <a:pt x="2015878" y="206777"/>
                    </a:lnTo>
                    <a:lnTo>
                      <a:pt x="2012744" y="206777"/>
                    </a:lnTo>
                    <a:close/>
                    <a:moveTo>
                      <a:pt x="2003487" y="201581"/>
                    </a:moveTo>
                    <a:lnTo>
                      <a:pt x="2006585" y="201581"/>
                    </a:lnTo>
                    <a:lnTo>
                      <a:pt x="2003487" y="204135"/>
                    </a:lnTo>
                    <a:close/>
                    <a:moveTo>
                      <a:pt x="1997292" y="196561"/>
                    </a:moveTo>
                    <a:lnTo>
                      <a:pt x="2003487" y="196561"/>
                    </a:lnTo>
                    <a:lnTo>
                      <a:pt x="2003487" y="201581"/>
                    </a:lnTo>
                    <a:lnTo>
                      <a:pt x="2000389" y="201581"/>
                    </a:lnTo>
                    <a:lnTo>
                      <a:pt x="1997292" y="201581"/>
                    </a:lnTo>
                    <a:close/>
                    <a:moveTo>
                      <a:pt x="2034251" y="191630"/>
                    </a:moveTo>
                    <a:lnTo>
                      <a:pt x="2037135" y="191630"/>
                    </a:lnTo>
                    <a:lnTo>
                      <a:pt x="2040340" y="191630"/>
                    </a:lnTo>
                    <a:lnTo>
                      <a:pt x="2040340" y="196650"/>
                    </a:lnTo>
                    <a:lnTo>
                      <a:pt x="2034251" y="196650"/>
                    </a:lnTo>
                    <a:lnTo>
                      <a:pt x="2034251" y="194096"/>
                    </a:lnTo>
                    <a:close/>
                    <a:moveTo>
                      <a:pt x="2034251" y="189076"/>
                    </a:moveTo>
                    <a:lnTo>
                      <a:pt x="2034251" y="191630"/>
                    </a:lnTo>
                    <a:lnTo>
                      <a:pt x="2031081" y="191630"/>
                    </a:lnTo>
                    <a:close/>
                    <a:moveTo>
                      <a:pt x="2138294" y="156316"/>
                    </a:moveTo>
                    <a:lnTo>
                      <a:pt x="2141285" y="156316"/>
                    </a:lnTo>
                    <a:lnTo>
                      <a:pt x="2144383" y="156316"/>
                    </a:lnTo>
                    <a:lnTo>
                      <a:pt x="2144383" y="161423"/>
                    </a:lnTo>
                    <a:lnTo>
                      <a:pt x="2138294" y="161423"/>
                    </a:lnTo>
                    <a:close/>
                    <a:moveTo>
                      <a:pt x="2138294" y="153762"/>
                    </a:moveTo>
                    <a:lnTo>
                      <a:pt x="2138294" y="156316"/>
                    </a:lnTo>
                    <a:lnTo>
                      <a:pt x="2135232" y="156316"/>
                    </a:lnTo>
                    <a:close/>
                    <a:moveTo>
                      <a:pt x="2125903" y="151120"/>
                    </a:moveTo>
                    <a:lnTo>
                      <a:pt x="2129108" y="151120"/>
                    </a:lnTo>
                    <a:lnTo>
                      <a:pt x="2125917" y="153751"/>
                    </a:lnTo>
                    <a:lnTo>
                      <a:pt x="2125903" y="153762"/>
                    </a:lnTo>
                    <a:close/>
                    <a:moveTo>
                      <a:pt x="2119707" y="146188"/>
                    </a:moveTo>
                    <a:lnTo>
                      <a:pt x="2125903" y="146188"/>
                    </a:lnTo>
                    <a:lnTo>
                      <a:pt x="2125903" y="151120"/>
                    </a:lnTo>
                    <a:lnTo>
                      <a:pt x="2122912" y="151120"/>
                    </a:lnTo>
                    <a:lnTo>
                      <a:pt x="2119707" y="151120"/>
                    </a:lnTo>
                    <a:close/>
                    <a:moveTo>
                      <a:pt x="2279083" y="110962"/>
                    </a:moveTo>
                    <a:lnTo>
                      <a:pt x="2282074" y="110962"/>
                    </a:lnTo>
                    <a:lnTo>
                      <a:pt x="2285171" y="110962"/>
                    </a:lnTo>
                    <a:lnTo>
                      <a:pt x="2285171" y="116070"/>
                    </a:lnTo>
                    <a:lnTo>
                      <a:pt x="2279083" y="116070"/>
                    </a:lnTo>
                    <a:close/>
                    <a:moveTo>
                      <a:pt x="2279083" y="108408"/>
                    </a:moveTo>
                    <a:lnTo>
                      <a:pt x="2279083" y="110962"/>
                    </a:lnTo>
                    <a:lnTo>
                      <a:pt x="2276021" y="110962"/>
                    </a:lnTo>
                    <a:lnTo>
                      <a:pt x="2279083" y="108409"/>
                    </a:lnTo>
                    <a:close/>
                    <a:moveTo>
                      <a:pt x="2266798" y="105854"/>
                    </a:moveTo>
                    <a:lnTo>
                      <a:pt x="2269861" y="105854"/>
                    </a:lnTo>
                    <a:lnTo>
                      <a:pt x="2266798" y="108408"/>
                    </a:lnTo>
                    <a:close/>
                    <a:moveTo>
                      <a:pt x="2242230" y="105854"/>
                    </a:moveTo>
                    <a:lnTo>
                      <a:pt x="2257612" y="105854"/>
                    </a:lnTo>
                    <a:lnTo>
                      <a:pt x="2260710" y="105854"/>
                    </a:lnTo>
                    <a:lnTo>
                      <a:pt x="2260710" y="113428"/>
                    </a:lnTo>
                    <a:lnTo>
                      <a:pt x="2251523" y="121090"/>
                    </a:lnTo>
                    <a:lnTo>
                      <a:pt x="2257612" y="121090"/>
                    </a:lnTo>
                    <a:lnTo>
                      <a:pt x="2260710" y="121090"/>
                    </a:lnTo>
                    <a:lnTo>
                      <a:pt x="2260710" y="126109"/>
                    </a:lnTo>
                    <a:lnTo>
                      <a:pt x="2245434" y="126109"/>
                    </a:lnTo>
                    <a:lnTo>
                      <a:pt x="2242337" y="126109"/>
                    </a:lnTo>
                    <a:lnTo>
                      <a:pt x="2242337" y="118448"/>
                    </a:lnTo>
                    <a:lnTo>
                      <a:pt x="2233150" y="126109"/>
                    </a:lnTo>
                    <a:lnTo>
                      <a:pt x="2239239" y="126109"/>
                    </a:lnTo>
                    <a:lnTo>
                      <a:pt x="2242337" y="126109"/>
                    </a:lnTo>
                    <a:lnTo>
                      <a:pt x="2242337" y="131129"/>
                    </a:lnTo>
                    <a:lnTo>
                      <a:pt x="2227061" y="131129"/>
                    </a:lnTo>
                    <a:lnTo>
                      <a:pt x="2220866" y="131129"/>
                    </a:lnTo>
                    <a:lnTo>
                      <a:pt x="2214777" y="131129"/>
                    </a:lnTo>
                    <a:lnTo>
                      <a:pt x="2208688" y="131129"/>
                    </a:lnTo>
                    <a:lnTo>
                      <a:pt x="2202493" y="131129"/>
                    </a:lnTo>
                    <a:lnTo>
                      <a:pt x="2199502" y="131129"/>
                    </a:lnTo>
                    <a:lnTo>
                      <a:pt x="2199502" y="128575"/>
                    </a:lnTo>
                    <a:lnTo>
                      <a:pt x="2199502" y="123467"/>
                    </a:lnTo>
                    <a:lnTo>
                      <a:pt x="2190316" y="131129"/>
                    </a:lnTo>
                    <a:lnTo>
                      <a:pt x="2196404" y="131129"/>
                    </a:lnTo>
                    <a:lnTo>
                      <a:pt x="2199502" y="131129"/>
                    </a:lnTo>
                    <a:lnTo>
                      <a:pt x="2199502" y="141168"/>
                    </a:lnTo>
                    <a:lnTo>
                      <a:pt x="2187218" y="141168"/>
                    </a:lnTo>
                    <a:lnTo>
                      <a:pt x="2187218" y="138615"/>
                    </a:lnTo>
                    <a:lnTo>
                      <a:pt x="2187218" y="133595"/>
                    </a:lnTo>
                    <a:lnTo>
                      <a:pt x="2178031" y="141168"/>
                    </a:lnTo>
                    <a:lnTo>
                      <a:pt x="2184120" y="141168"/>
                    </a:lnTo>
                    <a:lnTo>
                      <a:pt x="2187218" y="141168"/>
                    </a:lnTo>
                    <a:lnTo>
                      <a:pt x="2187218" y="151296"/>
                    </a:lnTo>
                    <a:lnTo>
                      <a:pt x="2171943" y="151296"/>
                    </a:lnTo>
                    <a:lnTo>
                      <a:pt x="2168845" y="151296"/>
                    </a:lnTo>
                    <a:lnTo>
                      <a:pt x="2168845" y="143722"/>
                    </a:lnTo>
                    <a:lnTo>
                      <a:pt x="2159658" y="151296"/>
                    </a:lnTo>
                    <a:lnTo>
                      <a:pt x="2165854" y="151296"/>
                    </a:lnTo>
                    <a:lnTo>
                      <a:pt x="2168845" y="151296"/>
                    </a:lnTo>
                    <a:lnTo>
                      <a:pt x="2168845" y="156316"/>
                    </a:lnTo>
                    <a:lnTo>
                      <a:pt x="2153569" y="156316"/>
                    </a:lnTo>
                    <a:lnTo>
                      <a:pt x="2147481" y="156316"/>
                    </a:lnTo>
                    <a:lnTo>
                      <a:pt x="2144383" y="156316"/>
                    </a:lnTo>
                    <a:lnTo>
                      <a:pt x="2144383" y="148742"/>
                    </a:lnTo>
                    <a:lnTo>
                      <a:pt x="2135196" y="156316"/>
                    </a:lnTo>
                    <a:lnTo>
                      <a:pt x="2135232" y="156316"/>
                    </a:lnTo>
                    <a:lnTo>
                      <a:pt x="2129108" y="161423"/>
                    </a:lnTo>
                    <a:lnTo>
                      <a:pt x="2138294" y="161423"/>
                    </a:lnTo>
                    <a:lnTo>
                      <a:pt x="2138294" y="166443"/>
                    </a:lnTo>
                    <a:lnTo>
                      <a:pt x="2122912" y="166443"/>
                    </a:lnTo>
                    <a:lnTo>
                      <a:pt x="2119921" y="166443"/>
                    </a:lnTo>
                    <a:lnTo>
                      <a:pt x="2119921" y="158870"/>
                    </a:lnTo>
                    <a:lnTo>
                      <a:pt x="2110735" y="166443"/>
                    </a:lnTo>
                    <a:lnTo>
                      <a:pt x="2116823" y="166443"/>
                    </a:lnTo>
                    <a:lnTo>
                      <a:pt x="2119921" y="166443"/>
                    </a:lnTo>
                    <a:lnTo>
                      <a:pt x="2119921" y="171463"/>
                    </a:lnTo>
                    <a:lnTo>
                      <a:pt x="2104539" y="171463"/>
                    </a:lnTo>
                    <a:lnTo>
                      <a:pt x="2101548" y="171463"/>
                    </a:lnTo>
                    <a:lnTo>
                      <a:pt x="2101548" y="163889"/>
                    </a:lnTo>
                    <a:lnTo>
                      <a:pt x="2092255" y="171463"/>
                    </a:lnTo>
                    <a:lnTo>
                      <a:pt x="2098450" y="171463"/>
                    </a:lnTo>
                    <a:lnTo>
                      <a:pt x="2101548" y="171463"/>
                    </a:lnTo>
                    <a:lnTo>
                      <a:pt x="2101548" y="176571"/>
                    </a:lnTo>
                    <a:lnTo>
                      <a:pt x="2089264" y="176571"/>
                    </a:lnTo>
                    <a:lnTo>
                      <a:pt x="2089264" y="168909"/>
                    </a:lnTo>
                    <a:lnTo>
                      <a:pt x="2080077" y="176571"/>
                    </a:lnTo>
                    <a:lnTo>
                      <a:pt x="2086166" y="176571"/>
                    </a:lnTo>
                    <a:lnTo>
                      <a:pt x="2089264" y="176571"/>
                    </a:lnTo>
                    <a:lnTo>
                      <a:pt x="2089264" y="181590"/>
                    </a:lnTo>
                    <a:lnTo>
                      <a:pt x="2073988" y="181590"/>
                    </a:lnTo>
                    <a:lnTo>
                      <a:pt x="2070998" y="181590"/>
                    </a:lnTo>
                    <a:lnTo>
                      <a:pt x="2070998" y="173929"/>
                    </a:lnTo>
                    <a:lnTo>
                      <a:pt x="2061704" y="181590"/>
                    </a:lnTo>
                    <a:lnTo>
                      <a:pt x="2067793" y="181590"/>
                    </a:lnTo>
                    <a:lnTo>
                      <a:pt x="2070998" y="181590"/>
                    </a:lnTo>
                    <a:lnTo>
                      <a:pt x="2070998" y="186610"/>
                    </a:lnTo>
                    <a:lnTo>
                      <a:pt x="2055509" y="186610"/>
                    </a:lnTo>
                    <a:lnTo>
                      <a:pt x="2052624" y="186610"/>
                    </a:lnTo>
                    <a:lnTo>
                      <a:pt x="2052624" y="178948"/>
                    </a:lnTo>
                    <a:lnTo>
                      <a:pt x="2043331" y="186610"/>
                    </a:lnTo>
                    <a:lnTo>
                      <a:pt x="2049420" y="186610"/>
                    </a:lnTo>
                    <a:lnTo>
                      <a:pt x="2052624" y="186610"/>
                    </a:lnTo>
                    <a:lnTo>
                      <a:pt x="2052624" y="191630"/>
                    </a:lnTo>
                    <a:lnTo>
                      <a:pt x="2040340" y="191630"/>
                    </a:lnTo>
                    <a:lnTo>
                      <a:pt x="2040340" y="183968"/>
                    </a:lnTo>
                    <a:lnTo>
                      <a:pt x="2031047" y="191630"/>
                    </a:lnTo>
                    <a:lnTo>
                      <a:pt x="2031081" y="191630"/>
                    </a:lnTo>
                    <a:lnTo>
                      <a:pt x="2024851" y="196650"/>
                    </a:lnTo>
                    <a:lnTo>
                      <a:pt x="2034251" y="196650"/>
                    </a:lnTo>
                    <a:lnTo>
                      <a:pt x="2034251" y="206777"/>
                    </a:lnTo>
                    <a:lnTo>
                      <a:pt x="2021967" y="206777"/>
                    </a:lnTo>
                    <a:lnTo>
                      <a:pt x="2021967" y="199115"/>
                    </a:lnTo>
                    <a:lnTo>
                      <a:pt x="2012674" y="206777"/>
                    </a:lnTo>
                    <a:lnTo>
                      <a:pt x="2012744" y="206777"/>
                    </a:lnTo>
                    <a:lnTo>
                      <a:pt x="2006585" y="211797"/>
                    </a:lnTo>
                    <a:lnTo>
                      <a:pt x="2015878" y="211797"/>
                    </a:lnTo>
                    <a:lnTo>
                      <a:pt x="2015878" y="216816"/>
                    </a:lnTo>
                    <a:lnTo>
                      <a:pt x="2000389" y="216816"/>
                    </a:lnTo>
                    <a:lnTo>
                      <a:pt x="1997505" y="216816"/>
                    </a:lnTo>
                    <a:lnTo>
                      <a:pt x="1997505" y="209243"/>
                    </a:lnTo>
                    <a:lnTo>
                      <a:pt x="1988212" y="216816"/>
                    </a:lnTo>
                    <a:lnTo>
                      <a:pt x="1994301" y="216816"/>
                    </a:lnTo>
                    <a:lnTo>
                      <a:pt x="1997505" y="216816"/>
                    </a:lnTo>
                    <a:lnTo>
                      <a:pt x="1997505" y="221924"/>
                    </a:lnTo>
                    <a:lnTo>
                      <a:pt x="1982017" y="221924"/>
                    </a:lnTo>
                    <a:lnTo>
                      <a:pt x="1975928" y="221924"/>
                    </a:lnTo>
                    <a:lnTo>
                      <a:pt x="1969839" y="221924"/>
                    </a:lnTo>
                    <a:lnTo>
                      <a:pt x="1966848" y="221924"/>
                    </a:lnTo>
                    <a:lnTo>
                      <a:pt x="1966848" y="214263"/>
                    </a:lnTo>
                    <a:lnTo>
                      <a:pt x="1957555" y="221924"/>
                    </a:lnTo>
                    <a:lnTo>
                      <a:pt x="1957625" y="221924"/>
                    </a:lnTo>
                    <a:lnTo>
                      <a:pt x="1954564" y="224419"/>
                    </a:lnTo>
                    <a:lnTo>
                      <a:pt x="1954564" y="224390"/>
                    </a:lnTo>
                    <a:lnTo>
                      <a:pt x="1945271" y="231964"/>
                    </a:lnTo>
                    <a:lnTo>
                      <a:pt x="1954564" y="231964"/>
                    </a:lnTo>
                    <a:lnTo>
                      <a:pt x="1954564" y="237071"/>
                    </a:lnTo>
                    <a:lnTo>
                      <a:pt x="1939182" y="237071"/>
                    </a:lnTo>
                    <a:lnTo>
                      <a:pt x="1933093" y="237071"/>
                    </a:lnTo>
                    <a:lnTo>
                      <a:pt x="1927004" y="237071"/>
                    </a:lnTo>
                    <a:lnTo>
                      <a:pt x="1920809" y="237071"/>
                    </a:lnTo>
                    <a:lnTo>
                      <a:pt x="1917818" y="237071"/>
                    </a:lnTo>
                    <a:lnTo>
                      <a:pt x="1917818" y="229410"/>
                    </a:lnTo>
                    <a:lnTo>
                      <a:pt x="1908631" y="237071"/>
                    </a:lnTo>
                    <a:lnTo>
                      <a:pt x="1914720" y="237071"/>
                    </a:lnTo>
                    <a:lnTo>
                      <a:pt x="1917818" y="237071"/>
                    </a:lnTo>
                    <a:lnTo>
                      <a:pt x="1917818" y="242091"/>
                    </a:lnTo>
                    <a:lnTo>
                      <a:pt x="1902436" y="242091"/>
                    </a:lnTo>
                    <a:lnTo>
                      <a:pt x="1899445" y="242091"/>
                    </a:lnTo>
                    <a:lnTo>
                      <a:pt x="1899445" y="234430"/>
                    </a:lnTo>
                    <a:lnTo>
                      <a:pt x="1890258" y="242091"/>
                    </a:lnTo>
                    <a:lnTo>
                      <a:pt x="1896347" y="242091"/>
                    </a:lnTo>
                    <a:lnTo>
                      <a:pt x="1899445" y="242091"/>
                    </a:lnTo>
                    <a:lnTo>
                      <a:pt x="1899445" y="247023"/>
                    </a:lnTo>
                    <a:lnTo>
                      <a:pt x="1884063" y="247023"/>
                    </a:lnTo>
                    <a:lnTo>
                      <a:pt x="1877974" y="247023"/>
                    </a:lnTo>
                    <a:lnTo>
                      <a:pt x="1871885" y="247023"/>
                    </a:lnTo>
                    <a:lnTo>
                      <a:pt x="1865690" y="247023"/>
                    </a:lnTo>
                    <a:lnTo>
                      <a:pt x="1862699" y="247023"/>
                    </a:lnTo>
                    <a:lnTo>
                      <a:pt x="1862699" y="239449"/>
                    </a:lnTo>
                    <a:lnTo>
                      <a:pt x="1853512" y="247023"/>
                    </a:lnTo>
                    <a:lnTo>
                      <a:pt x="1859601" y="247023"/>
                    </a:lnTo>
                    <a:lnTo>
                      <a:pt x="1862699" y="247023"/>
                    </a:lnTo>
                    <a:lnTo>
                      <a:pt x="1862699" y="252131"/>
                    </a:lnTo>
                    <a:lnTo>
                      <a:pt x="1847423" y="252131"/>
                    </a:lnTo>
                    <a:lnTo>
                      <a:pt x="1844326" y="252131"/>
                    </a:lnTo>
                    <a:lnTo>
                      <a:pt x="1844326" y="244469"/>
                    </a:lnTo>
                    <a:lnTo>
                      <a:pt x="1853512" y="236895"/>
                    </a:lnTo>
                    <a:lnTo>
                      <a:pt x="1847423" y="236895"/>
                    </a:lnTo>
                    <a:lnTo>
                      <a:pt x="1844326" y="236895"/>
                    </a:lnTo>
                    <a:lnTo>
                      <a:pt x="1844326" y="231876"/>
                    </a:lnTo>
                    <a:lnTo>
                      <a:pt x="1859601" y="231876"/>
                    </a:lnTo>
                    <a:lnTo>
                      <a:pt x="1865690" y="231876"/>
                    </a:lnTo>
                    <a:lnTo>
                      <a:pt x="1871885" y="231876"/>
                    </a:lnTo>
                    <a:lnTo>
                      <a:pt x="1877974" y="231876"/>
                    </a:lnTo>
                    <a:lnTo>
                      <a:pt x="1880965" y="231876"/>
                    </a:lnTo>
                    <a:lnTo>
                      <a:pt x="1880965" y="239449"/>
                    </a:lnTo>
                    <a:lnTo>
                      <a:pt x="1890258" y="231876"/>
                    </a:lnTo>
                    <a:lnTo>
                      <a:pt x="1884063" y="231876"/>
                    </a:lnTo>
                    <a:lnTo>
                      <a:pt x="1880965" y="231876"/>
                    </a:lnTo>
                    <a:lnTo>
                      <a:pt x="1880965" y="226768"/>
                    </a:lnTo>
                    <a:lnTo>
                      <a:pt x="1896347" y="226768"/>
                    </a:lnTo>
                    <a:lnTo>
                      <a:pt x="1899338" y="226768"/>
                    </a:lnTo>
                    <a:lnTo>
                      <a:pt x="1899338" y="234430"/>
                    </a:lnTo>
                    <a:lnTo>
                      <a:pt x="1908631" y="226768"/>
                    </a:lnTo>
                    <a:lnTo>
                      <a:pt x="1902436" y="226768"/>
                    </a:lnTo>
                    <a:lnTo>
                      <a:pt x="1899338" y="226768"/>
                    </a:lnTo>
                    <a:lnTo>
                      <a:pt x="1899338" y="221748"/>
                    </a:lnTo>
                    <a:lnTo>
                      <a:pt x="1914720" y="221748"/>
                    </a:lnTo>
                    <a:lnTo>
                      <a:pt x="1920809" y="221748"/>
                    </a:lnTo>
                    <a:lnTo>
                      <a:pt x="1927004" y="221748"/>
                    </a:lnTo>
                    <a:lnTo>
                      <a:pt x="1933093" y="221748"/>
                    </a:lnTo>
                    <a:lnTo>
                      <a:pt x="1936084" y="221748"/>
                    </a:lnTo>
                    <a:lnTo>
                      <a:pt x="1936084" y="229410"/>
                    </a:lnTo>
                    <a:lnTo>
                      <a:pt x="1942280" y="224243"/>
                    </a:lnTo>
                    <a:lnTo>
                      <a:pt x="1942280" y="224390"/>
                    </a:lnTo>
                    <a:lnTo>
                      <a:pt x="1948368" y="219312"/>
                    </a:lnTo>
                    <a:lnTo>
                      <a:pt x="1948368" y="219370"/>
                    </a:lnTo>
                    <a:lnTo>
                      <a:pt x="1957555" y="211709"/>
                    </a:lnTo>
                    <a:lnTo>
                      <a:pt x="1948368" y="211709"/>
                    </a:lnTo>
                    <a:lnTo>
                      <a:pt x="1948368" y="206601"/>
                    </a:lnTo>
                    <a:lnTo>
                      <a:pt x="1963644" y="206601"/>
                    </a:lnTo>
                    <a:lnTo>
                      <a:pt x="1969839" y="206601"/>
                    </a:lnTo>
                    <a:lnTo>
                      <a:pt x="1975928" y="206601"/>
                    </a:lnTo>
                    <a:lnTo>
                      <a:pt x="1978919" y="206601"/>
                    </a:lnTo>
                    <a:lnTo>
                      <a:pt x="1978919" y="214263"/>
                    </a:lnTo>
                    <a:lnTo>
                      <a:pt x="1988212" y="206601"/>
                    </a:lnTo>
                    <a:lnTo>
                      <a:pt x="1982017" y="206601"/>
                    </a:lnTo>
                    <a:lnTo>
                      <a:pt x="1978919" y="206601"/>
                    </a:lnTo>
                    <a:lnTo>
                      <a:pt x="1978919" y="201581"/>
                    </a:lnTo>
                    <a:lnTo>
                      <a:pt x="1994301" y="201581"/>
                    </a:lnTo>
                    <a:lnTo>
                      <a:pt x="1997292" y="201581"/>
                    </a:lnTo>
                    <a:lnTo>
                      <a:pt x="1997292" y="209243"/>
                    </a:lnTo>
                    <a:lnTo>
                      <a:pt x="2003487" y="204135"/>
                    </a:lnTo>
                    <a:lnTo>
                      <a:pt x="2003487" y="204223"/>
                    </a:lnTo>
                    <a:lnTo>
                      <a:pt x="2012674" y="196561"/>
                    </a:lnTo>
                    <a:lnTo>
                      <a:pt x="2003487" y="196561"/>
                    </a:lnTo>
                    <a:lnTo>
                      <a:pt x="2003487" y="191542"/>
                    </a:lnTo>
                    <a:lnTo>
                      <a:pt x="2015665" y="191542"/>
                    </a:lnTo>
                    <a:lnTo>
                      <a:pt x="2015665" y="194096"/>
                    </a:lnTo>
                    <a:lnTo>
                      <a:pt x="2015665" y="199115"/>
                    </a:lnTo>
                    <a:lnTo>
                      <a:pt x="2024851" y="191542"/>
                    </a:lnTo>
                    <a:lnTo>
                      <a:pt x="2018762" y="191542"/>
                    </a:lnTo>
                    <a:lnTo>
                      <a:pt x="2015665" y="191542"/>
                    </a:lnTo>
                    <a:lnTo>
                      <a:pt x="2015665" y="181414"/>
                    </a:lnTo>
                    <a:lnTo>
                      <a:pt x="2021860" y="181414"/>
                    </a:lnTo>
                    <a:lnTo>
                      <a:pt x="2021860" y="189076"/>
                    </a:lnTo>
                    <a:lnTo>
                      <a:pt x="2031047" y="181414"/>
                    </a:lnTo>
                    <a:lnTo>
                      <a:pt x="2021860" y="181414"/>
                    </a:lnTo>
                    <a:lnTo>
                      <a:pt x="2021860" y="176395"/>
                    </a:lnTo>
                    <a:lnTo>
                      <a:pt x="2034038" y="176395"/>
                    </a:lnTo>
                    <a:lnTo>
                      <a:pt x="2034038" y="183968"/>
                    </a:lnTo>
                    <a:lnTo>
                      <a:pt x="2043331" y="176395"/>
                    </a:lnTo>
                    <a:lnTo>
                      <a:pt x="2037135" y="176395"/>
                    </a:lnTo>
                    <a:lnTo>
                      <a:pt x="2034038" y="176395"/>
                    </a:lnTo>
                    <a:lnTo>
                      <a:pt x="2034038" y="171375"/>
                    </a:lnTo>
                    <a:lnTo>
                      <a:pt x="2049420" y="171375"/>
                    </a:lnTo>
                    <a:lnTo>
                      <a:pt x="2052411" y="171375"/>
                    </a:lnTo>
                    <a:lnTo>
                      <a:pt x="2052411" y="178948"/>
                    </a:lnTo>
                    <a:lnTo>
                      <a:pt x="2061704" y="171375"/>
                    </a:lnTo>
                    <a:lnTo>
                      <a:pt x="2055509" y="171375"/>
                    </a:lnTo>
                    <a:lnTo>
                      <a:pt x="2052411" y="171375"/>
                    </a:lnTo>
                    <a:lnTo>
                      <a:pt x="2052411" y="166267"/>
                    </a:lnTo>
                    <a:lnTo>
                      <a:pt x="2067793" y="166267"/>
                    </a:lnTo>
                    <a:lnTo>
                      <a:pt x="2070784" y="166267"/>
                    </a:lnTo>
                    <a:lnTo>
                      <a:pt x="2070784" y="173929"/>
                    </a:lnTo>
                    <a:lnTo>
                      <a:pt x="2080077" y="166267"/>
                    </a:lnTo>
                    <a:lnTo>
                      <a:pt x="2073988" y="166267"/>
                    </a:lnTo>
                    <a:lnTo>
                      <a:pt x="2070784" y="166267"/>
                    </a:lnTo>
                    <a:lnTo>
                      <a:pt x="2070784" y="161247"/>
                    </a:lnTo>
                    <a:lnTo>
                      <a:pt x="2083068" y="161247"/>
                    </a:lnTo>
                    <a:lnTo>
                      <a:pt x="2083068" y="168909"/>
                    </a:lnTo>
                    <a:lnTo>
                      <a:pt x="2092255" y="161247"/>
                    </a:lnTo>
                    <a:lnTo>
                      <a:pt x="2086166" y="161247"/>
                    </a:lnTo>
                    <a:lnTo>
                      <a:pt x="2083068" y="161247"/>
                    </a:lnTo>
                    <a:lnTo>
                      <a:pt x="2083068" y="156228"/>
                    </a:lnTo>
                    <a:lnTo>
                      <a:pt x="2098450" y="156228"/>
                    </a:lnTo>
                    <a:lnTo>
                      <a:pt x="2101441" y="156228"/>
                    </a:lnTo>
                    <a:lnTo>
                      <a:pt x="2101441" y="163889"/>
                    </a:lnTo>
                    <a:lnTo>
                      <a:pt x="2110735" y="156228"/>
                    </a:lnTo>
                    <a:lnTo>
                      <a:pt x="2104539" y="156228"/>
                    </a:lnTo>
                    <a:lnTo>
                      <a:pt x="2101441" y="156228"/>
                    </a:lnTo>
                    <a:lnTo>
                      <a:pt x="2101441" y="151120"/>
                    </a:lnTo>
                    <a:lnTo>
                      <a:pt x="2116823" y="151120"/>
                    </a:lnTo>
                    <a:lnTo>
                      <a:pt x="2119707" y="151120"/>
                    </a:lnTo>
                    <a:lnTo>
                      <a:pt x="2119707" y="158870"/>
                    </a:lnTo>
                    <a:lnTo>
                      <a:pt x="2125917" y="153751"/>
                    </a:lnTo>
                    <a:lnTo>
                      <a:pt x="2135196" y="146188"/>
                    </a:lnTo>
                    <a:lnTo>
                      <a:pt x="2125903" y="146188"/>
                    </a:lnTo>
                    <a:lnTo>
                      <a:pt x="2125903" y="141168"/>
                    </a:lnTo>
                    <a:lnTo>
                      <a:pt x="2141285" y="141168"/>
                    </a:lnTo>
                    <a:lnTo>
                      <a:pt x="2147481" y="141168"/>
                    </a:lnTo>
                    <a:lnTo>
                      <a:pt x="2150365" y="141168"/>
                    </a:lnTo>
                    <a:lnTo>
                      <a:pt x="2150365" y="148742"/>
                    </a:lnTo>
                    <a:lnTo>
                      <a:pt x="2159658" y="141168"/>
                    </a:lnTo>
                    <a:lnTo>
                      <a:pt x="2153569" y="141168"/>
                    </a:lnTo>
                    <a:lnTo>
                      <a:pt x="2150365" y="141168"/>
                    </a:lnTo>
                    <a:lnTo>
                      <a:pt x="2150365" y="136061"/>
                    </a:lnTo>
                    <a:lnTo>
                      <a:pt x="2165854" y="136061"/>
                    </a:lnTo>
                    <a:lnTo>
                      <a:pt x="2168738" y="136061"/>
                    </a:lnTo>
                    <a:lnTo>
                      <a:pt x="2168738" y="138615"/>
                    </a:lnTo>
                    <a:lnTo>
                      <a:pt x="2168738" y="143722"/>
                    </a:lnTo>
                    <a:lnTo>
                      <a:pt x="2178031" y="136061"/>
                    </a:lnTo>
                    <a:lnTo>
                      <a:pt x="2171943" y="136061"/>
                    </a:lnTo>
                    <a:lnTo>
                      <a:pt x="2168738" y="136061"/>
                    </a:lnTo>
                    <a:lnTo>
                      <a:pt x="2168738" y="126021"/>
                    </a:lnTo>
                    <a:lnTo>
                      <a:pt x="2181022" y="126021"/>
                    </a:lnTo>
                    <a:lnTo>
                      <a:pt x="2181022" y="128575"/>
                    </a:lnTo>
                    <a:lnTo>
                      <a:pt x="2181022" y="133595"/>
                    </a:lnTo>
                    <a:lnTo>
                      <a:pt x="2190316" y="126021"/>
                    </a:lnTo>
                    <a:lnTo>
                      <a:pt x="2184120" y="126021"/>
                    </a:lnTo>
                    <a:lnTo>
                      <a:pt x="2181022" y="126021"/>
                    </a:lnTo>
                    <a:lnTo>
                      <a:pt x="2181022" y="115894"/>
                    </a:lnTo>
                    <a:lnTo>
                      <a:pt x="2196404" y="115894"/>
                    </a:lnTo>
                    <a:lnTo>
                      <a:pt x="2202493" y="115894"/>
                    </a:lnTo>
                    <a:lnTo>
                      <a:pt x="2208688" y="115894"/>
                    </a:lnTo>
                    <a:lnTo>
                      <a:pt x="2214777" y="115894"/>
                    </a:lnTo>
                    <a:lnTo>
                      <a:pt x="2220866" y="115894"/>
                    </a:lnTo>
                    <a:lnTo>
                      <a:pt x="2223964" y="115894"/>
                    </a:lnTo>
                    <a:lnTo>
                      <a:pt x="2223964" y="123467"/>
                    </a:lnTo>
                    <a:lnTo>
                      <a:pt x="2233150" y="115894"/>
                    </a:lnTo>
                    <a:lnTo>
                      <a:pt x="2227061" y="115894"/>
                    </a:lnTo>
                    <a:lnTo>
                      <a:pt x="2223964" y="115894"/>
                    </a:lnTo>
                    <a:lnTo>
                      <a:pt x="2223964" y="110874"/>
                    </a:lnTo>
                    <a:lnTo>
                      <a:pt x="2239239" y="110874"/>
                    </a:lnTo>
                    <a:lnTo>
                      <a:pt x="2242230" y="110874"/>
                    </a:lnTo>
                    <a:lnTo>
                      <a:pt x="2242230" y="118448"/>
                    </a:lnTo>
                    <a:lnTo>
                      <a:pt x="2251523" y="110874"/>
                    </a:lnTo>
                    <a:lnTo>
                      <a:pt x="2245434" y="110874"/>
                    </a:lnTo>
                    <a:lnTo>
                      <a:pt x="2242230" y="110874"/>
                    </a:lnTo>
                    <a:close/>
                    <a:moveTo>
                      <a:pt x="2260710" y="100747"/>
                    </a:moveTo>
                    <a:lnTo>
                      <a:pt x="2266798" y="100747"/>
                    </a:lnTo>
                    <a:lnTo>
                      <a:pt x="2266798" y="105854"/>
                    </a:lnTo>
                    <a:lnTo>
                      <a:pt x="2263701" y="105854"/>
                    </a:lnTo>
                    <a:lnTo>
                      <a:pt x="2260710" y="105854"/>
                    </a:lnTo>
                    <a:close/>
                    <a:moveTo>
                      <a:pt x="2266798" y="95727"/>
                    </a:moveTo>
                    <a:lnTo>
                      <a:pt x="2282074" y="95727"/>
                    </a:lnTo>
                    <a:lnTo>
                      <a:pt x="2285171" y="95727"/>
                    </a:lnTo>
                    <a:lnTo>
                      <a:pt x="2285171" y="103389"/>
                    </a:lnTo>
                    <a:lnTo>
                      <a:pt x="2279083" y="108408"/>
                    </a:lnTo>
                    <a:lnTo>
                      <a:pt x="2279083" y="108408"/>
                    </a:lnTo>
                    <a:lnTo>
                      <a:pt x="2279083" y="108409"/>
                    </a:lnTo>
                    <a:lnTo>
                      <a:pt x="2275985" y="110962"/>
                    </a:lnTo>
                    <a:lnTo>
                      <a:pt x="2276021" y="110962"/>
                    </a:lnTo>
                    <a:lnTo>
                      <a:pt x="2269896" y="116070"/>
                    </a:lnTo>
                    <a:lnTo>
                      <a:pt x="2279083" y="116070"/>
                    </a:lnTo>
                    <a:lnTo>
                      <a:pt x="2279083" y="121090"/>
                    </a:lnTo>
                    <a:lnTo>
                      <a:pt x="2263701" y="121090"/>
                    </a:lnTo>
                    <a:lnTo>
                      <a:pt x="2260710" y="121090"/>
                    </a:lnTo>
                    <a:lnTo>
                      <a:pt x="2260710" y="113428"/>
                    </a:lnTo>
                    <a:lnTo>
                      <a:pt x="2269896" y="105854"/>
                    </a:lnTo>
                    <a:lnTo>
                      <a:pt x="2269861" y="105854"/>
                    </a:lnTo>
                    <a:lnTo>
                      <a:pt x="2275985" y="100747"/>
                    </a:lnTo>
                    <a:lnTo>
                      <a:pt x="2266798" y="100747"/>
                    </a:lnTo>
                    <a:close/>
                    <a:moveTo>
                      <a:pt x="2615779" y="0"/>
                    </a:moveTo>
                    <a:lnTo>
                      <a:pt x="2631161" y="0"/>
                    </a:lnTo>
                    <a:lnTo>
                      <a:pt x="2637250" y="0"/>
                    </a:lnTo>
                    <a:lnTo>
                      <a:pt x="2643446" y="0"/>
                    </a:lnTo>
                    <a:lnTo>
                      <a:pt x="2649534" y="0"/>
                    </a:lnTo>
                    <a:lnTo>
                      <a:pt x="2655623" y="0"/>
                    </a:lnTo>
                    <a:lnTo>
                      <a:pt x="2661712" y="0"/>
                    </a:lnTo>
                    <a:lnTo>
                      <a:pt x="2667907" y="0"/>
                    </a:lnTo>
                    <a:lnTo>
                      <a:pt x="2673996" y="0"/>
                    </a:lnTo>
                    <a:lnTo>
                      <a:pt x="2680085" y="0"/>
                    </a:lnTo>
                    <a:lnTo>
                      <a:pt x="2686280" y="0"/>
                    </a:lnTo>
                    <a:lnTo>
                      <a:pt x="2692369" y="0"/>
                    </a:lnTo>
                    <a:lnTo>
                      <a:pt x="2698458" y="0"/>
                    </a:lnTo>
                    <a:lnTo>
                      <a:pt x="2704654" y="0"/>
                    </a:lnTo>
                    <a:lnTo>
                      <a:pt x="2710742" y="0"/>
                    </a:lnTo>
                    <a:lnTo>
                      <a:pt x="2716831" y="0"/>
                    </a:lnTo>
                    <a:lnTo>
                      <a:pt x="2723027" y="0"/>
                    </a:lnTo>
                    <a:lnTo>
                      <a:pt x="2729115" y="0"/>
                    </a:lnTo>
                    <a:lnTo>
                      <a:pt x="2735204" y="0"/>
                    </a:lnTo>
                    <a:lnTo>
                      <a:pt x="2741293" y="0"/>
                    </a:lnTo>
                    <a:lnTo>
                      <a:pt x="2741293" y="15235"/>
                    </a:lnTo>
                    <a:lnTo>
                      <a:pt x="2735204" y="15235"/>
                    </a:lnTo>
                    <a:lnTo>
                      <a:pt x="2729115" y="15235"/>
                    </a:lnTo>
                    <a:lnTo>
                      <a:pt x="2723027" y="15235"/>
                    </a:lnTo>
                    <a:lnTo>
                      <a:pt x="2716831" y="15235"/>
                    </a:lnTo>
                    <a:lnTo>
                      <a:pt x="2710742" y="15235"/>
                    </a:lnTo>
                    <a:lnTo>
                      <a:pt x="2704654" y="15235"/>
                    </a:lnTo>
                    <a:lnTo>
                      <a:pt x="2698458" y="15235"/>
                    </a:lnTo>
                    <a:lnTo>
                      <a:pt x="2692369" y="15235"/>
                    </a:lnTo>
                    <a:lnTo>
                      <a:pt x="2686280" y="15235"/>
                    </a:lnTo>
                    <a:lnTo>
                      <a:pt x="2680085" y="15235"/>
                    </a:lnTo>
                    <a:lnTo>
                      <a:pt x="2673996" y="15235"/>
                    </a:lnTo>
                    <a:lnTo>
                      <a:pt x="2667907" y="15235"/>
                    </a:lnTo>
                    <a:lnTo>
                      <a:pt x="2661712" y="15235"/>
                    </a:lnTo>
                    <a:lnTo>
                      <a:pt x="2655623" y="15235"/>
                    </a:lnTo>
                    <a:lnTo>
                      <a:pt x="2649534" y="15235"/>
                    </a:lnTo>
                    <a:lnTo>
                      <a:pt x="2643446" y="15235"/>
                    </a:lnTo>
                    <a:lnTo>
                      <a:pt x="2637250" y="15235"/>
                    </a:lnTo>
                    <a:lnTo>
                      <a:pt x="2634259" y="15235"/>
                    </a:lnTo>
                    <a:lnTo>
                      <a:pt x="2634259" y="7574"/>
                    </a:lnTo>
                    <a:lnTo>
                      <a:pt x="2625073" y="15235"/>
                    </a:lnTo>
                    <a:lnTo>
                      <a:pt x="2631161" y="15235"/>
                    </a:lnTo>
                    <a:lnTo>
                      <a:pt x="2634259" y="15235"/>
                    </a:lnTo>
                    <a:lnTo>
                      <a:pt x="2634259" y="25275"/>
                    </a:lnTo>
                    <a:lnTo>
                      <a:pt x="2618877" y="25275"/>
                    </a:lnTo>
                    <a:lnTo>
                      <a:pt x="2612788" y="25275"/>
                    </a:lnTo>
                    <a:lnTo>
                      <a:pt x="2606699" y="25275"/>
                    </a:lnTo>
                    <a:lnTo>
                      <a:pt x="2600504" y="25275"/>
                    </a:lnTo>
                    <a:lnTo>
                      <a:pt x="2594415" y="25275"/>
                    </a:lnTo>
                    <a:lnTo>
                      <a:pt x="2588326" y="25275"/>
                    </a:lnTo>
                    <a:lnTo>
                      <a:pt x="2585229" y="25275"/>
                    </a:lnTo>
                    <a:lnTo>
                      <a:pt x="2585229" y="17701"/>
                    </a:lnTo>
                    <a:lnTo>
                      <a:pt x="2576042" y="25275"/>
                    </a:lnTo>
                    <a:lnTo>
                      <a:pt x="2582131" y="25275"/>
                    </a:lnTo>
                    <a:lnTo>
                      <a:pt x="2585229" y="25275"/>
                    </a:lnTo>
                    <a:lnTo>
                      <a:pt x="2585229" y="35314"/>
                    </a:lnTo>
                    <a:lnTo>
                      <a:pt x="2569953" y="35314"/>
                    </a:lnTo>
                    <a:lnTo>
                      <a:pt x="2566856" y="35314"/>
                    </a:lnTo>
                    <a:lnTo>
                      <a:pt x="2566856" y="27741"/>
                    </a:lnTo>
                    <a:lnTo>
                      <a:pt x="2557669" y="35314"/>
                    </a:lnTo>
                    <a:lnTo>
                      <a:pt x="2563865" y="35314"/>
                    </a:lnTo>
                    <a:lnTo>
                      <a:pt x="2566856" y="35314"/>
                    </a:lnTo>
                    <a:lnTo>
                      <a:pt x="2566856" y="45442"/>
                    </a:lnTo>
                    <a:lnTo>
                      <a:pt x="2551580" y="45442"/>
                    </a:lnTo>
                    <a:lnTo>
                      <a:pt x="2548589" y="45442"/>
                    </a:lnTo>
                    <a:lnTo>
                      <a:pt x="2548589" y="37868"/>
                    </a:lnTo>
                    <a:lnTo>
                      <a:pt x="2539296" y="45442"/>
                    </a:lnTo>
                    <a:lnTo>
                      <a:pt x="2545492" y="45442"/>
                    </a:lnTo>
                    <a:lnTo>
                      <a:pt x="2548589" y="45442"/>
                    </a:lnTo>
                    <a:lnTo>
                      <a:pt x="2548589" y="55569"/>
                    </a:lnTo>
                    <a:lnTo>
                      <a:pt x="2533207" y="55569"/>
                    </a:lnTo>
                    <a:lnTo>
                      <a:pt x="2527119" y="55569"/>
                    </a:lnTo>
                    <a:lnTo>
                      <a:pt x="2524021" y="55569"/>
                    </a:lnTo>
                    <a:lnTo>
                      <a:pt x="2524021" y="47996"/>
                    </a:lnTo>
                    <a:lnTo>
                      <a:pt x="2514834" y="55569"/>
                    </a:lnTo>
                    <a:lnTo>
                      <a:pt x="2520923" y="55569"/>
                    </a:lnTo>
                    <a:lnTo>
                      <a:pt x="2524021" y="55569"/>
                    </a:lnTo>
                    <a:lnTo>
                      <a:pt x="2524021" y="60589"/>
                    </a:lnTo>
                    <a:lnTo>
                      <a:pt x="2508746" y="60589"/>
                    </a:lnTo>
                    <a:lnTo>
                      <a:pt x="2502550" y="60589"/>
                    </a:lnTo>
                    <a:lnTo>
                      <a:pt x="2496461" y="60589"/>
                    </a:lnTo>
                    <a:lnTo>
                      <a:pt x="2493470" y="60589"/>
                    </a:lnTo>
                    <a:lnTo>
                      <a:pt x="2493470" y="52927"/>
                    </a:lnTo>
                    <a:lnTo>
                      <a:pt x="2484177" y="60589"/>
                    </a:lnTo>
                    <a:lnTo>
                      <a:pt x="2490373" y="60589"/>
                    </a:lnTo>
                    <a:lnTo>
                      <a:pt x="2493470" y="60589"/>
                    </a:lnTo>
                    <a:lnTo>
                      <a:pt x="2493470" y="65609"/>
                    </a:lnTo>
                    <a:lnTo>
                      <a:pt x="2478088" y="65609"/>
                    </a:lnTo>
                    <a:lnTo>
                      <a:pt x="2471893" y="65609"/>
                    </a:lnTo>
                    <a:lnTo>
                      <a:pt x="2469009" y="65609"/>
                    </a:lnTo>
                    <a:lnTo>
                      <a:pt x="2469009" y="57947"/>
                    </a:lnTo>
                    <a:lnTo>
                      <a:pt x="2459715" y="65609"/>
                    </a:lnTo>
                    <a:lnTo>
                      <a:pt x="2465911" y="65609"/>
                    </a:lnTo>
                    <a:lnTo>
                      <a:pt x="2469009" y="65609"/>
                    </a:lnTo>
                    <a:lnTo>
                      <a:pt x="2469009" y="70716"/>
                    </a:lnTo>
                    <a:lnTo>
                      <a:pt x="2456724" y="70716"/>
                    </a:lnTo>
                    <a:lnTo>
                      <a:pt x="2456724" y="62967"/>
                    </a:lnTo>
                    <a:lnTo>
                      <a:pt x="2447431" y="70716"/>
                    </a:lnTo>
                    <a:lnTo>
                      <a:pt x="2453627" y="70716"/>
                    </a:lnTo>
                    <a:lnTo>
                      <a:pt x="2456724" y="70716"/>
                    </a:lnTo>
                    <a:lnTo>
                      <a:pt x="2456724" y="73094"/>
                    </a:lnTo>
                    <a:lnTo>
                      <a:pt x="2456724" y="85775"/>
                    </a:lnTo>
                    <a:lnTo>
                      <a:pt x="2441235" y="85775"/>
                    </a:lnTo>
                    <a:lnTo>
                      <a:pt x="2435147" y="85775"/>
                    </a:lnTo>
                    <a:lnTo>
                      <a:pt x="2429058" y="85775"/>
                    </a:lnTo>
                    <a:lnTo>
                      <a:pt x="2422969" y="85775"/>
                    </a:lnTo>
                    <a:lnTo>
                      <a:pt x="2416774" y="85775"/>
                    </a:lnTo>
                    <a:lnTo>
                      <a:pt x="2413890" y="85775"/>
                    </a:lnTo>
                    <a:lnTo>
                      <a:pt x="2413890" y="78114"/>
                    </a:lnTo>
                    <a:lnTo>
                      <a:pt x="2404596" y="85775"/>
                    </a:lnTo>
                    <a:lnTo>
                      <a:pt x="2410685" y="85775"/>
                    </a:lnTo>
                    <a:lnTo>
                      <a:pt x="2413890" y="85775"/>
                    </a:lnTo>
                    <a:lnTo>
                      <a:pt x="2413890" y="90795"/>
                    </a:lnTo>
                    <a:lnTo>
                      <a:pt x="2401605" y="90795"/>
                    </a:lnTo>
                    <a:lnTo>
                      <a:pt x="2401605" y="83222"/>
                    </a:lnTo>
                    <a:lnTo>
                      <a:pt x="2392312" y="90795"/>
                    </a:lnTo>
                    <a:lnTo>
                      <a:pt x="2398401" y="90795"/>
                    </a:lnTo>
                    <a:lnTo>
                      <a:pt x="2401605" y="90795"/>
                    </a:lnTo>
                    <a:lnTo>
                      <a:pt x="2401605" y="95815"/>
                    </a:lnTo>
                    <a:lnTo>
                      <a:pt x="2389428" y="95815"/>
                    </a:lnTo>
                    <a:lnTo>
                      <a:pt x="2389428" y="88241"/>
                    </a:lnTo>
                    <a:lnTo>
                      <a:pt x="2380028" y="95815"/>
                    </a:lnTo>
                    <a:lnTo>
                      <a:pt x="2386223" y="95815"/>
                    </a:lnTo>
                    <a:lnTo>
                      <a:pt x="2389428" y="95815"/>
                    </a:lnTo>
                    <a:lnTo>
                      <a:pt x="2389428" y="100923"/>
                    </a:lnTo>
                    <a:lnTo>
                      <a:pt x="2377144" y="100923"/>
                    </a:lnTo>
                    <a:lnTo>
                      <a:pt x="2377144" y="93261"/>
                    </a:lnTo>
                    <a:lnTo>
                      <a:pt x="2367850" y="100923"/>
                    </a:lnTo>
                    <a:lnTo>
                      <a:pt x="2373939" y="100923"/>
                    </a:lnTo>
                    <a:lnTo>
                      <a:pt x="2377144" y="100923"/>
                    </a:lnTo>
                    <a:lnTo>
                      <a:pt x="2377144" y="105942"/>
                    </a:lnTo>
                    <a:lnTo>
                      <a:pt x="2361655" y="105942"/>
                    </a:lnTo>
                    <a:lnTo>
                      <a:pt x="2355566" y="105942"/>
                    </a:lnTo>
                    <a:lnTo>
                      <a:pt x="2349477" y="105942"/>
                    </a:lnTo>
                    <a:lnTo>
                      <a:pt x="2343281" y="105942"/>
                    </a:lnTo>
                    <a:lnTo>
                      <a:pt x="2337193" y="105942"/>
                    </a:lnTo>
                    <a:lnTo>
                      <a:pt x="2331104" y="105942"/>
                    </a:lnTo>
                    <a:lnTo>
                      <a:pt x="2325015" y="105942"/>
                    </a:lnTo>
                    <a:lnTo>
                      <a:pt x="2318820" y="105942"/>
                    </a:lnTo>
                    <a:lnTo>
                      <a:pt x="2312731" y="105942"/>
                    </a:lnTo>
                    <a:lnTo>
                      <a:pt x="2306642" y="105942"/>
                    </a:lnTo>
                    <a:lnTo>
                      <a:pt x="2303651" y="105942"/>
                    </a:lnTo>
                    <a:lnTo>
                      <a:pt x="2303651" y="98369"/>
                    </a:lnTo>
                    <a:lnTo>
                      <a:pt x="2294358" y="105942"/>
                    </a:lnTo>
                    <a:lnTo>
                      <a:pt x="2300447" y="105942"/>
                    </a:lnTo>
                    <a:lnTo>
                      <a:pt x="2303651" y="105942"/>
                    </a:lnTo>
                    <a:lnTo>
                      <a:pt x="2303651" y="110962"/>
                    </a:lnTo>
                    <a:lnTo>
                      <a:pt x="2288269" y="110962"/>
                    </a:lnTo>
                    <a:lnTo>
                      <a:pt x="2285171" y="110962"/>
                    </a:lnTo>
                    <a:lnTo>
                      <a:pt x="2285171" y="103389"/>
                    </a:lnTo>
                    <a:lnTo>
                      <a:pt x="2294358" y="95727"/>
                    </a:lnTo>
                    <a:lnTo>
                      <a:pt x="2288269" y="95727"/>
                    </a:lnTo>
                    <a:lnTo>
                      <a:pt x="2285171" y="95727"/>
                    </a:lnTo>
                    <a:lnTo>
                      <a:pt x="2285171" y="90707"/>
                    </a:lnTo>
                    <a:lnTo>
                      <a:pt x="2300447" y="90707"/>
                    </a:lnTo>
                    <a:lnTo>
                      <a:pt x="2306642" y="90707"/>
                    </a:lnTo>
                    <a:lnTo>
                      <a:pt x="2312731" y="90707"/>
                    </a:lnTo>
                    <a:lnTo>
                      <a:pt x="2318820" y="90707"/>
                    </a:lnTo>
                    <a:lnTo>
                      <a:pt x="2325015" y="90707"/>
                    </a:lnTo>
                    <a:lnTo>
                      <a:pt x="2331104" y="90707"/>
                    </a:lnTo>
                    <a:lnTo>
                      <a:pt x="2337193" y="90707"/>
                    </a:lnTo>
                    <a:lnTo>
                      <a:pt x="2343281" y="90707"/>
                    </a:lnTo>
                    <a:lnTo>
                      <a:pt x="2349477" y="90707"/>
                    </a:lnTo>
                    <a:lnTo>
                      <a:pt x="2355566" y="90707"/>
                    </a:lnTo>
                    <a:lnTo>
                      <a:pt x="2358557" y="90707"/>
                    </a:lnTo>
                    <a:lnTo>
                      <a:pt x="2358557" y="98369"/>
                    </a:lnTo>
                    <a:lnTo>
                      <a:pt x="2367850" y="90707"/>
                    </a:lnTo>
                    <a:lnTo>
                      <a:pt x="2361655" y="90707"/>
                    </a:lnTo>
                    <a:lnTo>
                      <a:pt x="2358557" y="90707"/>
                    </a:lnTo>
                    <a:lnTo>
                      <a:pt x="2358557" y="85687"/>
                    </a:lnTo>
                    <a:lnTo>
                      <a:pt x="2370841" y="85687"/>
                    </a:lnTo>
                    <a:lnTo>
                      <a:pt x="2370841" y="93261"/>
                    </a:lnTo>
                    <a:lnTo>
                      <a:pt x="2380028" y="85687"/>
                    </a:lnTo>
                    <a:lnTo>
                      <a:pt x="2373939" y="85687"/>
                    </a:lnTo>
                    <a:lnTo>
                      <a:pt x="2370841" y="85687"/>
                    </a:lnTo>
                    <a:lnTo>
                      <a:pt x="2370841" y="80668"/>
                    </a:lnTo>
                    <a:lnTo>
                      <a:pt x="2383125" y="80668"/>
                    </a:lnTo>
                    <a:lnTo>
                      <a:pt x="2383125" y="88241"/>
                    </a:lnTo>
                    <a:lnTo>
                      <a:pt x="2392312" y="80668"/>
                    </a:lnTo>
                    <a:lnTo>
                      <a:pt x="2386223" y="80668"/>
                    </a:lnTo>
                    <a:lnTo>
                      <a:pt x="2383125" y="80668"/>
                    </a:lnTo>
                    <a:lnTo>
                      <a:pt x="2383125" y="75648"/>
                    </a:lnTo>
                    <a:lnTo>
                      <a:pt x="2395303" y="75648"/>
                    </a:lnTo>
                    <a:lnTo>
                      <a:pt x="2395303" y="83222"/>
                    </a:lnTo>
                    <a:lnTo>
                      <a:pt x="2404596" y="75648"/>
                    </a:lnTo>
                    <a:lnTo>
                      <a:pt x="2398401" y="75648"/>
                    </a:lnTo>
                    <a:lnTo>
                      <a:pt x="2395303" y="75648"/>
                    </a:lnTo>
                    <a:lnTo>
                      <a:pt x="2395303" y="70540"/>
                    </a:lnTo>
                    <a:lnTo>
                      <a:pt x="2410685" y="70540"/>
                    </a:lnTo>
                    <a:lnTo>
                      <a:pt x="2416774" y="70540"/>
                    </a:lnTo>
                    <a:lnTo>
                      <a:pt x="2422969" y="70540"/>
                    </a:lnTo>
                    <a:lnTo>
                      <a:pt x="2429058" y="70540"/>
                    </a:lnTo>
                    <a:lnTo>
                      <a:pt x="2435147" y="70540"/>
                    </a:lnTo>
                    <a:lnTo>
                      <a:pt x="2438138" y="70540"/>
                    </a:lnTo>
                    <a:lnTo>
                      <a:pt x="2438138" y="73094"/>
                    </a:lnTo>
                    <a:lnTo>
                      <a:pt x="2438138" y="78114"/>
                    </a:lnTo>
                    <a:lnTo>
                      <a:pt x="2447431" y="70540"/>
                    </a:lnTo>
                    <a:lnTo>
                      <a:pt x="2441235" y="70540"/>
                    </a:lnTo>
                    <a:lnTo>
                      <a:pt x="2438138" y="70540"/>
                    </a:lnTo>
                    <a:lnTo>
                      <a:pt x="2438138" y="55393"/>
                    </a:lnTo>
                    <a:lnTo>
                      <a:pt x="2450422" y="55393"/>
                    </a:lnTo>
                    <a:lnTo>
                      <a:pt x="2450422" y="62967"/>
                    </a:lnTo>
                    <a:lnTo>
                      <a:pt x="2459715" y="55393"/>
                    </a:lnTo>
                    <a:lnTo>
                      <a:pt x="2453627" y="55393"/>
                    </a:lnTo>
                    <a:lnTo>
                      <a:pt x="2450422" y="55393"/>
                    </a:lnTo>
                    <a:lnTo>
                      <a:pt x="2450422" y="50373"/>
                    </a:lnTo>
                    <a:lnTo>
                      <a:pt x="2465911" y="50373"/>
                    </a:lnTo>
                    <a:lnTo>
                      <a:pt x="2471893" y="50373"/>
                    </a:lnTo>
                    <a:lnTo>
                      <a:pt x="2474884" y="50373"/>
                    </a:lnTo>
                    <a:lnTo>
                      <a:pt x="2474884" y="57947"/>
                    </a:lnTo>
                    <a:lnTo>
                      <a:pt x="2484177" y="50373"/>
                    </a:lnTo>
                    <a:lnTo>
                      <a:pt x="2478088" y="50373"/>
                    </a:lnTo>
                    <a:lnTo>
                      <a:pt x="2474884" y="50373"/>
                    </a:lnTo>
                    <a:lnTo>
                      <a:pt x="2474884" y="45354"/>
                    </a:lnTo>
                    <a:lnTo>
                      <a:pt x="2490373" y="45354"/>
                    </a:lnTo>
                    <a:lnTo>
                      <a:pt x="2496461" y="45354"/>
                    </a:lnTo>
                    <a:lnTo>
                      <a:pt x="2502550" y="45354"/>
                    </a:lnTo>
                    <a:lnTo>
                      <a:pt x="2505541" y="45354"/>
                    </a:lnTo>
                    <a:lnTo>
                      <a:pt x="2505541" y="52927"/>
                    </a:lnTo>
                    <a:lnTo>
                      <a:pt x="2514834" y="45354"/>
                    </a:lnTo>
                    <a:lnTo>
                      <a:pt x="2508746" y="45354"/>
                    </a:lnTo>
                    <a:lnTo>
                      <a:pt x="2505541" y="45354"/>
                    </a:lnTo>
                    <a:lnTo>
                      <a:pt x="2505541" y="40246"/>
                    </a:lnTo>
                    <a:lnTo>
                      <a:pt x="2520923" y="40246"/>
                    </a:lnTo>
                    <a:lnTo>
                      <a:pt x="2527119" y="40246"/>
                    </a:lnTo>
                    <a:lnTo>
                      <a:pt x="2530003" y="40246"/>
                    </a:lnTo>
                    <a:lnTo>
                      <a:pt x="2530003" y="47996"/>
                    </a:lnTo>
                    <a:lnTo>
                      <a:pt x="2539296" y="40246"/>
                    </a:lnTo>
                    <a:lnTo>
                      <a:pt x="2533207" y="40246"/>
                    </a:lnTo>
                    <a:lnTo>
                      <a:pt x="2530003" y="40246"/>
                    </a:lnTo>
                    <a:lnTo>
                      <a:pt x="2530003" y="30294"/>
                    </a:lnTo>
                    <a:lnTo>
                      <a:pt x="2545492" y="30294"/>
                    </a:lnTo>
                    <a:lnTo>
                      <a:pt x="2548376" y="30294"/>
                    </a:lnTo>
                    <a:lnTo>
                      <a:pt x="2548376" y="37868"/>
                    </a:lnTo>
                    <a:lnTo>
                      <a:pt x="2557669" y="30294"/>
                    </a:lnTo>
                    <a:lnTo>
                      <a:pt x="2551580" y="30294"/>
                    </a:lnTo>
                    <a:lnTo>
                      <a:pt x="2548376" y="30294"/>
                    </a:lnTo>
                    <a:lnTo>
                      <a:pt x="2548376" y="20167"/>
                    </a:lnTo>
                    <a:lnTo>
                      <a:pt x="2563865" y="20167"/>
                    </a:lnTo>
                    <a:lnTo>
                      <a:pt x="2566749" y="20167"/>
                    </a:lnTo>
                    <a:lnTo>
                      <a:pt x="2566749" y="27741"/>
                    </a:lnTo>
                    <a:lnTo>
                      <a:pt x="2576042" y="20167"/>
                    </a:lnTo>
                    <a:lnTo>
                      <a:pt x="2569953" y="20167"/>
                    </a:lnTo>
                    <a:lnTo>
                      <a:pt x="2566749" y="20167"/>
                    </a:lnTo>
                    <a:lnTo>
                      <a:pt x="2566749" y="10039"/>
                    </a:lnTo>
                    <a:lnTo>
                      <a:pt x="2582131" y="10039"/>
                    </a:lnTo>
                    <a:lnTo>
                      <a:pt x="2588326" y="10039"/>
                    </a:lnTo>
                    <a:lnTo>
                      <a:pt x="2594415" y="10039"/>
                    </a:lnTo>
                    <a:lnTo>
                      <a:pt x="2600504" y="10039"/>
                    </a:lnTo>
                    <a:lnTo>
                      <a:pt x="2606699" y="10039"/>
                    </a:lnTo>
                    <a:lnTo>
                      <a:pt x="2612788" y="10039"/>
                    </a:lnTo>
                    <a:lnTo>
                      <a:pt x="2615779" y="10039"/>
                    </a:lnTo>
                    <a:lnTo>
                      <a:pt x="2615779" y="17701"/>
                    </a:lnTo>
                    <a:lnTo>
                      <a:pt x="2625073" y="10039"/>
                    </a:lnTo>
                    <a:lnTo>
                      <a:pt x="2618877" y="10039"/>
                    </a:lnTo>
                    <a:lnTo>
                      <a:pt x="2615779" y="10039"/>
                    </a:lnTo>
                    <a:close/>
                  </a:path>
                </a:pathLst>
              </a:custGeom>
              <a:solidFill>
                <a:schemeClr val="accent5">
                  <a:lumMod val="50000"/>
                  <a:lumOff val="50000"/>
                </a:schemeClr>
              </a:solidFill>
              <a:ln w="6350" cap="flat">
                <a:solidFill>
                  <a:srgbClr val="0063C3"/>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solidFill>
                    <a:srgbClr val="3C88D1"/>
                  </a:solidFill>
                  <a:latin typeface="Century Gothic" panose="020B0502020202020204" pitchFamily="34" charset="0"/>
                </a:endParaRPr>
              </a:p>
            </p:txBody>
          </p:sp>
          <p:sp>
            <p:nvSpPr>
              <p:cNvPr id="333" name="Freeform: Shape 332">
                <a:extLst>
                  <a:ext uri="{FF2B5EF4-FFF2-40B4-BE49-F238E27FC236}">
                    <a16:creationId xmlns:a16="http://schemas.microsoft.com/office/drawing/2014/main" id="{783258AC-D21B-3721-335A-6490D56B5554}"/>
                  </a:ext>
                </a:extLst>
              </p:cNvPr>
              <p:cNvSpPr/>
              <p:nvPr/>
            </p:nvSpPr>
            <p:spPr>
              <a:xfrm>
                <a:off x="7462837" y="3646603"/>
                <a:ext cx="1039813" cy="877217"/>
              </a:xfrm>
              <a:custGeom>
                <a:avLst/>
                <a:gdLst>
                  <a:gd name="connsiteX0" fmla="*/ 18480 w 1039813"/>
                  <a:gd name="connsiteY0" fmla="*/ 867178 h 877217"/>
                  <a:gd name="connsiteX1" fmla="*/ 24569 w 1039813"/>
                  <a:gd name="connsiteY1" fmla="*/ 867178 h 877217"/>
                  <a:gd name="connsiteX2" fmla="*/ 24569 w 1039813"/>
                  <a:gd name="connsiteY2" fmla="*/ 872197 h 877217"/>
                  <a:gd name="connsiteX3" fmla="*/ 18480 w 1039813"/>
                  <a:gd name="connsiteY3" fmla="*/ 872197 h 877217"/>
                  <a:gd name="connsiteX4" fmla="*/ 18480 w 1039813"/>
                  <a:gd name="connsiteY4" fmla="*/ 864624 h 877217"/>
                  <a:gd name="connsiteX5" fmla="*/ 18480 w 1039813"/>
                  <a:gd name="connsiteY5" fmla="*/ 867178 h 877217"/>
                  <a:gd name="connsiteX6" fmla="*/ 15382 w 1039813"/>
                  <a:gd name="connsiteY6" fmla="*/ 867178 h 877217"/>
                  <a:gd name="connsiteX7" fmla="*/ 16920 w 1039813"/>
                  <a:gd name="connsiteY7" fmla="*/ 865896 h 877217"/>
                  <a:gd name="connsiteX8" fmla="*/ 24569 w 1039813"/>
                  <a:gd name="connsiteY8" fmla="*/ 862158 h 877217"/>
                  <a:gd name="connsiteX9" fmla="*/ 30764 w 1039813"/>
                  <a:gd name="connsiteY9" fmla="*/ 862158 h 877217"/>
                  <a:gd name="connsiteX10" fmla="*/ 30764 w 1039813"/>
                  <a:gd name="connsiteY10" fmla="*/ 867178 h 877217"/>
                  <a:gd name="connsiteX11" fmla="*/ 24569 w 1039813"/>
                  <a:gd name="connsiteY11" fmla="*/ 867178 h 877217"/>
                  <a:gd name="connsiteX12" fmla="*/ 6089 w 1039813"/>
                  <a:gd name="connsiteY12" fmla="*/ 861982 h 877217"/>
                  <a:gd name="connsiteX13" fmla="*/ 9187 w 1039813"/>
                  <a:gd name="connsiteY13" fmla="*/ 861982 h 877217"/>
                  <a:gd name="connsiteX14" fmla="*/ 6089 w 1039813"/>
                  <a:gd name="connsiteY14" fmla="*/ 864566 h 877217"/>
                  <a:gd name="connsiteX15" fmla="*/ 24569 w 1039813"/>
                  <a:gd name="connsiteY15" fmla="*/ 859604 h 877217"/>
                  <a:gd name="connsiteX16" fmla="*/ 24569 w 1039813"/>
                  <a:gd name="connsiteY16" fmla="*/ 862158 h 877217"/>
                  <a:gd name="connsiteX17" fmla="*/ 21471 w 1039813"/>
                  <a:gd name="connsiteY17" fmla="*/ 862158 h 877217"/>
                  <a:gd name="connsiteX18" fmla="*/ 30764 w 1039813"/>
                  <a:gd name="connsiteY18" fmla="*/ 857050 h 877217"/>
                  <a:gd name="connsiteX19" fmla="*/ 36853 w 1039813"/>
                  <a:gd name="connsiteY19" fmla="*/ 857050 h 877217"/>
                  <a:gd name="connsiteX20" fmla="*/ 36853 w 1039813"/>
                  <a:gd name="connsiteY20" fmla="*/ 862158 h 877217"/>
                  <a:gd name="connsiteX21" fmla="*/ 30764 w 1039813"/>
                  <a:gd name="connsiteY21" fmla="*/ 862158 h 877217"/>
                  <a:gd name="connsiteX22" fmla="*/ 12177 w 1039813"/>
                  <a:gd name="connsiteY22" fmla="*/ 856962 h 877217"/>
                  <a:gd name="connsiteX23" fmla="*/ 15311 w 1039813"/>
                  <a:gd name="connsiteY23" fmla="*/ 856962 h 877217"/>
                  <a:gd name="connsiteX24" fmla="*/ 12177 w 1039813"/>
                  <a:gd name="connsiteY24" fmla="*/ 859516 h 877217"/>
                  <a:gd name="connsiteX25" fmla="*/ 0 w 1039813"/>
                  <a:gd name="connsiteY25" fmla="*/ 856962 h 877217"/>
                  <a:gd name="connsiteX26" fmla="*/ 6089 w 1039813"/>
                  <a:gd name="connsiteY26" fmla="*/ 856962 h 877217"/>
                  <a:gd name="connsiteX27" fmla="*/ 6089 w 1039813"/>
                  <a:gd name="connsiteY27" fmla="*/ 861982 h 877217"/>
                  <a:gd name="connsiteX28" fmla="*/ 2991 w 1039813"/>
                  <a:gd name="connsiteY28" fmla="*/ 861982 h 877217"/>
                  <a:gd name="connsiteX29" fmla="*/ 2991 w 1039813"/>
                  <a:gd name="connsiteY29" fmla="*/ 867149 h 877217"/>
                  <a:gd name="connsiteX30" fmla="*/ 0 w 1039813"/>
                  <a:gd name="connsiteY30" fmla="*/ 869643 h 877217"/>
                  <a:gd name="connsiteX31" fmla="*/ 30764 w 1039813"/>
                  <a:gd name="connsiteY31" fmla="*/ 854496 h 877217"/>
                  <a:gd name="connsiteX32" fmla="*/ 30764 w 1039813"/>
                  <a:gd name="connsiteY32" fmla="*/ 857050 h 877217"/>
                  <a:gd name="connsiteX33" fmla="*/ 27667 w 1039813"/>
                  <a:gd name="connsiteY33" fmla="*/ 857050 h 877217"/>
                  <a:gd name="connsiteX34" fmla="*/ 36853 w 1039813"/>
                  <a:gd name="connsiteY34" fmla="*/ 852030 h 877217"/>
                  <a:gd name="connsiteX35" fmla="*/ 42942 w 1039813"/>
                  <a:gd name="connsiteY35" fmla="*/ 852030 h 877217"/>
                  <a:gd name="connsiteX36" fmla="*/ 42942 w 1039813"/>
                  <a:gd name="connsiteY36" fmla="*/ 857050 h 877217"/>
                  <a:gd name="connsiteX37" fmla="*/ 36853 w 1039813"/>
                  <a:gd name="connsiteY37" fmla="*/ 857050 h 877217"/>
                  <a:gd name="connsiteX38" fmla="*/ 18266 w 1039813"/>
                  <a:gd name="connsiteY38" fmla="*/ 851942 h 877217"/>
                  <a:gd name="connsiteX39" fmla="*/ 21401 w 1039813"/>
                  <a:gd name="connsiteY39" fmla="*/ 851942 h 877217"/>
                  <a:gd name="connsiteX40" fmla="*/ 18266 w 1039813"/>
                  <a:gd name="connsiteY40" fmla="*/ 854496 h 877217"/>
                  <a:gd name="connsiteX41" fmla="*/ 6089 w 1039813"/>
                  <a:gd name="connsiteY41" fmla="*/ 851942 h 877217"/>
                  <a:gd name="connsiteX42" fmla="*/ 12177 w 1039813"/>
                  <a:gd name="connsiteY42" fmla="*/ 851942 h 877217"/>
                  <a:gd name="connsiteX43" fmla="*/ 12177 w 1039813"/>
                  <a:gd name="connsiteY43" fmla="*/ 856962 h 877217"/>
                  <a:gd name="connsiteX44" fmla="*/ 6089 w 1039813"/>
                  <a:gd name="connsiteY44" fmla="*/ 856962 h 877217"/>
                  <a:gd name="connsiteX45" fmla="*/ 36853 w 1039813"/>
                  <a:gd name="connsiteY45" fmla="*/ 849476 h 877217"/>
                  <a:gd name="connsiteX46" fmla="*/ 36853 w 1039813"/>
                  <a:gd name="connsiteY46" fmla="*/ 852030 h 877217"/>
                  <a:gd name="connsiteX47" fmla="*/ 33720 w 1039813"/>
                  <a:gd name="connsiteY47" fmla="*/ 852030 h 877217"/>
                  <a:gd name="connsiteX48" fmla="*/ 24462 w 1039813"/>
                  <a:gd name="connsiteY48" fmla="*/ 846923 h 877217"/>
                  <a:gd name="connsiteX49" fmla="*/ 27524 w 1039813"/>
                  <a:gd name="connsiteY49" fmla="*/ 846923 h 877217"/>
                  <a:gd name="connsiteX50" fmla="*/ 25957 w 1039813"/>
                  <a:gd name="connsiteY50" fmla="*/ 848229 h 877217"/>
                  <a:gd name="connsiteX51" fmla="*/ 24462 w 1039813"/>
                  <a:gd name="connsiteY51" fmla="*/ 849448 h 877217"/>
                  <a:gd name="connsiteX52" fmla="*/ 12177 w 1039813"/>
                  <a:gd name="connsiteY52" fmla="*/ 846923 h 877217"/>
                  <a:gd name="connsiteX53" fmla="*/ 18266 w 1039813"/>
                  <a:gd name="connsiteY53" fmla="*/ 846923 h 877217"/>
                  <a:gd name="connsiteX54" fmla="*/ 18266 w 1039813"/>
                  <a:gd name="connsiteY54" fmla="*/ 851942 h 877217"/>
                  <a:gd name="connsiteX55" fmla="*/ 12177 w 1039813"/>
                  <a:gd name="connsiteY55" fmla="*/ 851942 h 877217"/>
                  <a:gd name="connsiteX56" fmla="*/ 30551 w 1039813"/>
                  <a:gd name="connsiteY56" fmla="*/ 841815 h 877217"/>
                  <a:gd name="connsiteX57" fmla="*/ 33648 w 1039813"/>
                  <a:gd name="connsiteY57" fmla="*/ 841815 h 877217"/>
                  <a:gd name="connsiteX58" fmla="*/ 30551 w 1039813"/>
                  <a:gd name="connsiteY58" fmla="*/ 844398 h 877217"/>
                  <a:gd name="connsiteX59" fmla="*/ 18266 w 1039813"/>
                  <a:gd name="connsiteY59" fmla="*/ 841815 h 877217"/>
                  <a:gd name="connsiteX60" fmla="*/ 24462 w 1039813"/>
                  <a:gd name="connsiteY60" fmla="*/ 841815 h 877217"/>
                  <a:gd name="connsiteX61" fmla="*/ 24462 w 1039813"/>
                  <a:gd name="connsiteY61" fmla="*/ 846923 h 877217"/>
                  <a:gd name="connsiteX62" fmla="*/ 18266 w 1039813"/>
                  <a:gd name="connsiteY62" fmla="*/ 846923 h 877217"/>
                  <a:gd name="connsiteX63" fmla="*/ 49137 w 1039813"/>
                  <a:gd name="connsiteY63" fmla="*/ 836883 h 877217"/>
                  <a:gd name="connsiteX64" fmla="*/ 55226 w 1039813"/>
                  <a:gd name="connsiteY64" fmla="*/ 836883 h 877217"/>
                  <a:gd name="connsiteX65" fmla="*/ 55226 w 1039813"/>
                  <a:gd name="connsiteY65" fmla="*/ 841991 h 877217"/>
                  <a:gd name="connsiteX66" fmla="*/ 49137 w 1039813"/>
                  <a:gd name="connsiteY66" fmla="*/ 841991 h 877217"/>
                  <a:gd name="connsiteX67" fmla="*/ 49137 w 1039813"/>
                  <a:gd name="connsiteY67" fmla="*/ 839349 h 877217"/>
                  <a:gd name="connsiteX68" fmla="*/ 24462 w 1039813"/>
                  <a:gd name="connsiteY68" fmla="*/ 836795 h 877217"/>
                  <a:gd name="connsiteX69" fmla="*/ 30551 w 1039813"/>
                  <a:gd name="connsiteY69" fmla="*/ 836795 h 877217"/>
                  <a:gd name="connsiteX70" fmla="*/ 30551 w 1039813"/>
                  <a:gd name="connsiteY70" fmla="*/ 839349 h 877217"/>
                  <a:gd name="connsiteX71" fmla="*/ 30551 w 1039813"/>
                  <a:gd name="connsiteY71" fmla="*/ 841815 h 877217"/>
                  <a:gd name="connsiteX72" fmla="*/ 24462 w 1039813"/>
                  <a:gd name="connsiteY72" fmla="*/ 841815 h 877217"/>
                  <a:gd name="connsiteX73" fmla="*/ 49137 w 1039813"/>
                  <a:gd name="connsiteY73" fmla="*/ 834329 h 877217"/>
                  <a:gd name="connsiteX74" fmla="*/ 49137 w 1039813"/>
                  <a:gd name="connsiteY74" fmla="*/ 836883 h 877217"/>
                  <a:gd name="connsiteX75" fmla="*/ 46040 w 1039813"/>
                  <a:gd name="connsiteY75" fmla="*/ 836883 h 877217"/>
                  <a:gd name="connsiteX76" fmla="*/ 55226 w 1039813"/>
                  <a:gd name="connsiteY76" fmla="*/ 831863 h 877217"/>
                  <a:gd name="connsiteX77" fmla="*/ 61315 w 1039813"/>
                  <a:gd name="connsiteY77" fmla="*/ 831863 h 877217"/>
                  <a:gd name="connsiteX78" fmla="*/ 61315 w 1039813"/>
                  <a:gd name="connsiteY78" fmla="*/ 836883 h 877217"/>
                  <a:gd name="connsiteX79" fmla="*/ 55226 w 1039813"/>
                  <a:gd name="connsiteY79" fmla="*/ 836883 h 877217"/>
                  <a:gd name="connsiteX80" fmla="*/ 55226 w 1039813"/>
                  <a:gd name="connsiteY80" fmla="*/ 829310 h 877217"/>
                  <a:gd name="connsiteX81" fmla="*/ 55226 w 1039813"/>
                  <a:gd name="connsiteY81" fmla="*/ 831863 h 877217"/>
                  <a:gd name="connsiteX82" fmla="*/ 52128 w 1039813"/>
                  <a:gd name="connsiteY82" fmla="*/ 831863 h 877217"/>
                  <a:gd name="connsiteX83" fmla="*/ 61315 w 1039813"/>
                  <a:gd name="connsiteY83" fmla="*/ 826844 h 877217"/>
                  <a:gd name="connsiteX84" fmla="*/ 67510 w 1039813"/>
                  <a:gd name="connsiteY84" fmla="*/ 826844 h 877217"/>
                  <a:gd name="connsiteX85" fmla="*/ 67510 w 1039813"/>
                  <a:gd name="connsiteY85" fmla="*/ 831863 h 877217"/>
                  <a:gd name="connsiteX86" fmla="*/ 61315 w 1039813"/>
                  <a:gd name="connsiteY86" fmla="*/ 831863 h 877217"/>
                  <a:gd name="connsiteX87" fmla="*/ 42835 w 1039813"/>
                  <a:gd name="connsiteY87" fmla="*/ 826756 h 877217"/>
                  <a:gd name="connsiteX88" fmla="*/ 45933 w 1039813"/>
                  <a:gd name="connsiteY88" fmla="*/ 826756 h 877217"/>
                  <a:gd name="connsiteX89" fmla="*/ 42835 w 1039813"/>
                  <a:gd name="connsiteY89" fmla="*/ 829281 h 877217"/>
                  <a:gd name="connsiteX90" fmla="*/ 61315 w 1039813"/>
                  <a:gd name="connsiteY90" fmla="*/ 824319 h 877217"/>
                  <a:gd name="connsiteX91" fmla="*/ 61315 w 1039813"/>
                  <a:gd name="connsiteY91" fmla="*/ 826844 h 877217"/>
                  <a:gd name="connsiteX92" fmla="*/ 58217 w 1039813"/>
                  <a:gd name="connsiteY92" fmla="*/ 826844 h 877217"/>
                  <a:gd name="connsiteX93" fmla="*/ 48924 w 1039813"/>
                  <a:gd name="connsiteY93" fmla="*/ 821736 h 877217"/>
                  <a:gd name="connsiteX94" fmla="*/ 52022 w 1039813"/>
                  <a:gd name="connsiteY94" fmla="*/ 821736 h 877217"/>
                  <a:gd name="connsiteX95" fmla="*/ 48924 w 1039813"/>
                  <a:gd name="connsiteY95" fmla="*/ 824290 h 877217"/>
                  <a:gd name="connsiteX96" fmla="*/ 36639 w 1039813"/>
                  <a:gd name="connsiteY96" fmla="*/ 821736 h 877217"/>
                  <a:gd name="connsiteX97" fmla="*/ 42835 w 1039813"/>
                  <a:gd name="connsiteY97" fmla="*/ 821736 h 877217"/>
                  <a:gd name="connsiteX98" fmla="*/ 42835 w 1039813"/>
                  <a:gd name="connsiteY98" fmla="*/ 826756 h 877217"/>
                  <a:gd name="connsiteX99" fmla="*/ 36639 w 1039813"/>
                  <a:gd name="connsiteY99" fmla="*/ 826756 h 877217"/>
                  <a:gd name="connsiteX100" fmla="*/ 55012 w 1039813"/>
                  <a:gd name="connsiteY100" fmla="*/ 816628 h 877217"/>
                  <a:gd name="connsiteX101" fmla="*/ 58217 w 1039813"/>
                  <a:gd name="connsiteY101" fmla="*/ 816628 h 877217"/>
                  <a:gd name="connsiteX102" fmla="*/ 55064 w 1039813"/>
                  <a:gd name="connsiteY102" fmla="*/ 819228 h 877217"/>
                  <a:gd name="connsiteX103" fmla="*/ 55012 w 1039813"/>
                  <a:gd name="connsiteY103" fmla="*/ 819270 h 877217"/>
                  <a:gd name="connsiteX104" fmla="*/ 42835 w 1039813"/>
                  <a:gd name="connsiteY104" fmla="*/ 816628 h 877217"/>
                  <a:gd name="connsiteX105" fmla="*/ 48924 w 1039813"/>
                  <a:gd name="connsiteY105" fmla="*/ 816628 h 877217"/>
                  <a:gd name="connsiteX106" fmla="*/ 48924 w 1039813"/>
                  <a:gd name="connsiteY106" fmla="*/ 821736 h 877217"/>
                  <a:gd name="connsiteX107" fmla="*/ 42835 w 1039813"/>
                  <a:gd name="connsiteY107" fmla="*/ 821736 h 877217"/>
                  <a:gd name="connsiteX108" fmla="*/ 73599 w 1039813"/>
                  <a:gd name="connsiteY108" fmla="*/ 811696 h 877217"/>
                  <a:gd name="connsiteX109" fmla="*/ 79688 w 1039813"/>
                  <a:gd name="connsiteY109" fmla="*/ 811696 h 877217"/>
                  <a:gd name="connsiteX110" fmla="*/ 79688 w 1039813"/>
                  <a:gd name="connsiteY110" fmla="*/ 816804 h 877217"/>
                  <a:gd name="connsiteX111" fmla="*/ 73599 w 1039813"/>
                  <a:gd name="connsiteY111" fmla="*/ 816804 h 877217"/>
                  <a:gd name="connsiteX112" fmla="*/ 73599 w 1039813"/>
                  <a:gd name="connsiteY112" fmla="*/ 814162 h 877217"/>
                  <a:gd name="connsiteX113" fmla="*/ 48924 w 1039813"/>
                  <a:gd name="connsiteY113" fmla="*/ 811608 h 877217"/>
                  <a:gd name="connsiteX114" fmla="*/ 55012 w 1039813"/>
                  <a:gd name="connsiteY114" fmla="*/ 811608 h 877217"/>
                  <a:gd name="connsiteX115" fmla="*/ 55012 w 1039813"/>
                  <a:gd name="connsiteY115" fmla="*/ 814162 h 877217"/>
                  <a:gd name="connsiteX116" fmla="*/ 55012 w 1039813"/>
                  <a:gd name="connsiteY116" fmla="*/ 816628 h 877217"/>
                  <a:gd name="connsiteX117" fmla="*/ 48924 w 1039813"/>
                  <a:gd name="connsiteY117" fmla="*/ 816628 h 877217"/>
                  <a:gd name="connsiteX118" fmla="*/ 73599 w 1039813"/>
                  <a:gd name="connsiteY118" fmla="*/ 809143 h 877217"/>
                  <a:gd name="connsiteX119" fmla="*/ 73599 w 1039813"/>
                  <a:gd name="connsiteY119" fmla="*/ 811696 h 877217"/>
                  <a:gd name="connsiteX120" fmla="*/ 70538 w 1039813"/>
                  <a:gd name="connsiteY120" fmla="*/ 811696 h 877217"/>
                  <a:gd name="connsiteX121" fmla="*/ 79688 w 1039813"/>
                  <a:gd name="connsiteY121" fmla="*/ 806677 h 877217"/>
                  <a:gd name="connsiteX122" fmla="*/ 85776 w 1039813"/>
                  <a:gd name="connsiteY122" fmla="*/ 806677 h 877217"/>
                  <a:gd name="connsiteX123" fmla="*/ 85776 w 1039813"/>
                  <a:gd name="connsiteY123" fmla="*/ 811696 h 877217"/>
                  <a:gd name="connsiteX124" fmla="*/ 79688 w 1039813"/>
                  <a:gd name="connsiteY124" fmla="*/ 811696 h 877217"/>
                  <a:gd name="connsiteX125" fmla="*/ 79688 w 1039813"/>
                  <a:gd name="connsiteY125" fmla="*/ 804123 h 877217"/>
                  <a:gd name="connsiteX126" fmla="*/ 79688 w 1039813"/>
                  <a:gd name="connsiteY126" fmla="*/ 806677 h 877217"/>
                  <a:gd name="connsiteX127" fmla="*/ 76590 w 1039813"/>
                  <a:gd name="connsiteY127" fmla="*/ 806677 h 877217"/>
                  <a:gd name="connsiteX128" fmla="*/ 77926 w 1039813"/>
                  <a:gd name="connsiteY128" fmla="*/ 805576 h 877217"/>
                  <a:gd name="connsiteX129" fmla="*/ 85776 w 1039813"/>
                  <a:gd name="connsiteY129" fmla="*/ 801657 h 877217"/>
                  <a:gd name="connsiteX130" fmla="*/ 91972 w 1039813"/>
                  <a:gd name="connsiteY130" fmla="*/ 801657 h 877217"/>
                  <a:gd name="connsiteX131" fmla="*/ 91972 w 1039813"/>
                  <a:gd name="connsiteY131" fmla="*/ 806677 h 877217"/>
                  <a:gd name="connsiteX132" fmla="*/ 85776 w 1039813"/>
                  <a:gd name="connsiteY132" fmla="*/ 806677 h 877217"/>
                  <a:gd name="connsiteX133" fmla="*/ 67297 w 1039813"/>
                  <a:gd name="connsiteY133" fmla="*/ 801569 h 877217"/>
                  <a:gd name="connsiteX134" fmla="*/ 70395 w 1039813"/>
                  <a:gd name="connsiteY134" fmla="*/ 801569 h 877217"/>
                  <a:gd name="connsiteX135" fmla="*/ 67297 w 1039813"/>
                  <a:gd name="connsiteY135" fmla="*/ 804123 h 877217"/>
                  <a:gd name="connsiteX136" fmla="*/ 85776 w 1039813"/>
                  <a:gd name="connsiteY136" fmla="*/ 799104 h 877217"/>
                  <a:gd name="connsiteX137" fmla="*/ 85776 w 1039813"/>
                  <a:gd name="connsiteY137" fmla="*/ 801657 h 877217"/>
                  <a:gd name="connsiteX138" fmla="*/ 82679 w 1039813"/>
                  <a:gd name="connsiteY138" fmla="*/ 801657 h 877217"/>
                  <a:gd name="connsiteX139" fmla="*/ 73385 w 1039813"/>
                  <a:gd name="connsiteY139" fmla="*/ 796461 h 877217"/>
                  <a:gd name="connsiteX140" fmla="*/ 76590 w 1039813"/>
                  <a:gd name="connsiteY140" fmla="*/ 796461 h 877217"/>
                  <a:gd name="connsiteX141" fmla="*/ 73385 w 1039813"/>
                  <a:gd name="connsiteY141" fmla="*/ 799103 h 877217"/>
                  <a:gd name="connsiteX142" fmla="*/ 61208 w 1039813"/>
                  <a:gd name="connsiteY142" fmla="*/ 796461 h 877217"/>
                  <a:gd name="connsiteX143" fmla="*/ 67297 w 1039813"/>
                  <a:gd name="connsiteY143" fmla="*/ 796461 h 877217"/>
                  <a:gd name="connsiteX144" fmla="*/ 67297 w 1039813"/>
                  <a:gd name="connsiteY144" fmla="*/ 801569 h 877217"/>
                  <a:gd name="connsiteX145" fmla="*/ 61208 w 1039813"/>
                  <a:gd name="connsiteY145" fmla="*/ 801569 h 877217"/>
                  <a:gd name="connsiteX146" fmla="*/ 79581 w 1039813"/>
                  <a:gd name="connsiteY146" fmla="*/ 791441 h 877217"/>
                  <a:gd name="connsiteX147" fmla="*/ 82679 w 1039813"/>
                  <a:gd name="connsiteY147" fmla="*/ 791441 h 877217"/>
                  <a:gd name="connsiteX148" fmla="*/ 79581 w 1039813"/>
                  <a:gd name="connsiteY148" fmla="*/ 793995 h 877217"/>
                  <a:gd name="connsiteX149" fmla="*/ 67297 w 1039813"/>
                  <a:gd name="connsiteY149" fmla="*/ 791441 h 877217"/>
                  <a:gd name="connsiteX150" fmla="*/ 73385 w 1039813"/>
                  <a:gd name="connsiteY150" fmla="*/ 791441 h 877217"/>
                  <a:gd name="connsiteX151" fmla="*/ 73385 w 1039813"/>
                  <a:gd name="connsiteY151" fmla="*/ 796461 h 877217"/>
                  <a:gd name="connsiteX152" fmla="*/ 67297 w 1039813"/>
                  <a:gd name="connsiteY152" fmla="*/ 796461 h 877217"/>
                  <a:gd name="connsiteX153" fmla="*/ 98061 w 1039813"/>
                  <a:gd name="connsiteY153" fmla="*/ 786510 h 877217"/>
                  <a:gd name="connsiteX154" fmla="*/ 101052 w 1039813"/>
                  <a:gd name="connsiteY154" fmla="*/ 786510 h 877217"/>
                  <a:gd name="connsiteX155" fmla="*/ 104149 w 1039813"/>
                  <a:gd name="connsiteY155" fmla="*/ 786510 h 877217"/>
                  <a:gd name="connsiteX156" fmla="*/ 104149 w 1039813"/>
                  <a:gd name="connsiteY156" fmla="*/ 791530 h 877217"/>
                  <a:gd name="connsiteX157" fmla="*/ 98061 w 1039813"/>
                  <a:gd name="connsiteY157" fmla="*/ 791530 h 877217"/>
                  <a:gd name="connsiteX158" fmla="*/ 98061 w 1039813"/>
                  <a:gd name="connsiteY158" fmla="*/ 788976 h 877217"/>
                  <a:gd name="connsiteX159" fmla="*/ 73385 w 1039813"/>
                  <a:gd name="connsiteY159" fmla="*/ 786422 h 877217"/>
                  <a:gd name="connsiteX160" fmla="*/ 79581 w 1039813"/>
                  <a:gd name="connsiteY160" fmla="*/ 786422 h 877217"/>
                  <a:gd name="connsiteX161" fmla="*/ 79581 w 1039813"/>
                  <a:gd name="connsiteY161" fmla="*/ 788976 h 877217"/>
                  <a:gd name="connsiteX162" fmla="*/ 79581 w 1039813"/>
                  <a:gd name="connsiteY162" fmla="*/ 791441 h 877217"/>
                  <a:gd name="connsiteX163" fmla="*/ 73385 w 1039813"/>
                  <a:gd name="connsiteY163" fmla="*/ 791441 h 877217"/>
                  <a:gd name="connsiteX164" fmla="*/ 98061 w 1039813"/>
                  <a:gd name="connsiteY164" fmla="*/ 783956 h 877217"/>
                  <a:gd name="connsiteX165" fmla="*/ 98061 w 1039813"/>
                  <a:gd name="connsiteY165" fmla="*/ 786510 h 877217"/>
                  <a:gd name="connsiteX166" fmla="*/ 94963 w 1039813"/>
                  <a:gd name="connsiteY166" fmla="*/ 786510 h 877217"/>
                  <a:gd name="connsiteX167" fmla="*/ 104043 w 1039813"/>
                  <a:gd name="connsiteY167" fmla="*/ 771275 h 877217"/>
                  <a:gd name="connsiteX168" fmla="*/ 107176 w 1039813"/>
                  <a:gd name="connsiteY168" fmla="*/ 771275 h 877217"/>
                  <a:gd name="connsiteX169" fmla="*/ 104043 w 1039813"/>
                  <a:gd name="connsiteY169" fmla="*/ 773828 h 877217"/>
                  <a:gd name="connsiteX170" fmla="*/ 97847 w 1039813"/>
                  <a:gd name="connsiteY170" fmla="*/ 766255 h 877217"/>
                  <a:gd name="connsiteX171" fmla="*/ 104043 w 1039813"/>
                  <a:gd name="connsiteY171" fmla="*/ 766255 h 877217"/>
                  <a:gd name="connsiteX172" fmla="*/ 104043 w 1039813"/>
                  <a:gd name="connsiteY172" fmla="*/ 768809 h 877217"/>
                  <a:gd name="connsiteX173" fmla="*/ 104043 w 1039813"/>
                  <a:gd name="connsiteY173" fmla="*/ 771275 h 877217"/>
                  <a:gd name="connsiteX174" fmla="*/ 101052 w 1039813"/>
                  <a:gd name="connsiteY174" fmla="*/ 771275 h 877217"/>
                  <a:gd name="connsiteX175" fmla="*/ 97847 w 1039813"/>
                  <a:gd name="connsiteY175" fmla="*/ 771275 h 877217"/>
                  <a:gd name="connsiteX176" fmla="*/ 128718 w 1039813"/>
                  <a:gd name="connsiteY176" fmla="*/ 756304 h 877217"/>
                  <a:gd name="connsiteX177" fmla="*/ 134807 w 1039813"/>
                  <a:gd name="connsiteY177" fmla="*/ 756304 h 877217"/>
                  <a:gd name="connsiteX178" fmla="*/ 134807 w 1039813"/>
                  <a:gd name="connsiteY178" fmla="*/ 761323 h 877217"/>
                  <a:gd name="connsiteX179" fmla="*/ 128718 w 1039813"/>
                  <a:gd name="connsiteY179" fmla="*/ 761323 h 877217"/>
                  <a:gd name="connsiteX180" fmla="*/ 128718 w 1039813"/>
                  <a:gd name="connsiteY180" fmla="*/ 758769 h 877217"/>
                  <a:gd name="connsiteX181" fmla="*/ 128718 w 1039813"/>
                  <a:gd name="connsiteY181" fmla="*/ 753721 h 877217"/>
                  <a:gd name="connsiteX182" fmla="*/ 128718 w 1039813"/>
                  <a:gd name="connsiteY182" fmla="*/ 756304 h 877217"/>
                  <a:gd name="connsiteX183" fmla="*/ 125620 w 1039813"/>
                  <a:gd name="connsiteY183" fmla="*/ 756304 h 877217"/>
                  <a:gd name="connsiteX184" fmla="*/ 134807 w 1039813"/>
                  <a:gd name="connsiteY184" fmla="*/ 751196 h 877217"/>
                  <a:gd name="connsiteX185" fmla="*/ 140896 w 1039813"/>
                  <a:gd name="connsiteY185" fmla="*/ 751196 h 877217"/>
                  <a:gd name="connsiteX186" fmla="*/ 140896 w 1039813"/>
                  <a:gd name="connsiteY186" fmla="*/ 756304 h 877217"/>
                  <a:gd name="connsiteX187" fmla="*/ 134807 w 1039813"/>
                  <a:gd name="connsiteY187" fmla="*/ 756304 h 877217"/>
                  <a:gd name="connsiteX188" fmla="*/ 134807 w 1039813"/>
                  <a:gd name="connsiteY188" fmla="*/ 748642 h 877217"/>
                  <a:gd name="connsiteX189" fmla="*/ 134807 w 1039813"/>
                  <a:gd name="connsiteY189" fmla="*/ 751196 h 877217"/>
                  <a:gd name="connsiteX190" fmla="*/ 131745 w 1039813"/>
                  <a:gd name="connsiteY190" fmla="*/ 751196 h 877217"/>
                  <a:gd name="connsiteX191" fmla="*/ 140896 w 1039813"/>
                  <a:gd name="connsiteY191" fmla="*/ 746176 h 877217"/>
                  <a:gd name="connsiteX192" fmla="*/ 147091 w 1039813"/>
                  <a:gd name="connsiteY192" fmla="*/ 746176 h 877217"/>
                  <a:gd name="connsiteX193" fmla="*/ 147091 w 1039813"/>
                  <a:gd name="connsiteY193" fmla="*/ 751196 h 877217"/>
                  <a:gd name="connsiteX194" fmla="*/ 140896 w 1039813"/>
                  <a:gd name="connsiteY194" fmla="*/ 751196 h 877217"/>
                  <a:gd name="connsiteX195" fmla="*/ 122416 w 1039813"/>
                  <a:gd name="connsiteY195" fmla="*/ 746088 h 877217"/>
                  <a:gd name="connsiteX196" fmla="*/ 125550 w 1039813"/>
                  <a:gd name="connsiteY196" fmla="*/ 746088 h 877217"/>
                  <a:gd name="connsiteX197" fmla="*/ 122416 w 1039813"/>
                  <a:gd name="connsiteY197" fmla="*/ 748642 h 877217"/>
                  <a:gd name="connsiteX198" fmla="*/ 140896 w 1039813"/>
                  <a:gd name="connsiteY198" fmla="*/ 743651 h 877217"/>
                  <a:gd name="connsiteX199" fmla="*/ 140896 w 1039813"/>
                  <a:gd name="connsiteY199" fmla="*/ 746176 h 877217"/>
                  <a:gd name="connsiteX200" fmla="*/ 137798 w 1039813"/>
                  <a:gd name="connsiteY200" fmla="*/ 746176 h 877217"/>
                  <a:gd name="connsiteX201" fmla="*/ 137807 w 1039813"/>
                  <a:gd name="connsiteY201" fmla="*/ 746169 h 877217"/>
                  <a:gd name="connsiteX202" fmla="*/ 128504 w 1039813"/>
                  <a:gd name="connsiteY202" fmla="*/ 741068 h 877217"/>
                  <a:gd name="connsiteX203" fmla="*/ 131602 w 1039813"/>
                  <a:gd name="connsiteY203" fmla="*/ 741068 h 877217"/>
                  <a:gd name="connsiteX204" fmla="*/ 128504 w 1039813"/>
                  <a:gd name="connsiteY204" fmla="*/ 743622 h 877217"/>
                  <a:gd name="connsiteX205" fmla="*/ 116220 w 1039813"/>
                  <a:gd name="connsiteY205" fmla="*/ 741068 h 877217"/>
                  <a:gd name="connsiteX206" fmla="*/ 122416 w 1039813"/>
                  <a:gd name="connsiteY206" fmla="*/ 741068 h 877217"/>
                  <a:gd name="connsiteX207" fmla="*/ 122416 w 1039813"/>
                  <a:gd name="connsiteY207" fmla="*/ 746088 h 877217"/>
                  <a:gd name="connsiteX208" fmla="*/ 116220 w 1039813"/>
                  <a:gd name="connsiteY208" fmla="*/ 746088 h 877217"/>
                  <a:gd name="connsiteX209" fmla="*/ 134700 w 1039813"/>
                  <a:gd name="connsiteY209" fmla="*/ 735960 h 877217"/>
                  <a:gd name="connsiteX210" fmla="*/ 137798 w 1039813"/>
                  <a:gd name="connsiteY210" fmla="*/ 735960 h 877217"/>
                  <a:gd name="connsiteX211" fmla="*/ 134700 w 1039813"/>
                  <a:gd name="connsiteY211" fmla="*/ 738514 h 877217"/>
                  <a:gd name="connsiteX212" fmla="*/ 122416 w 1039813"/>
                  <a:gd name="connsiteY212" fmla="*/ 735960 h 877217"/>
                  <a:gd name="connsiteX213" fmla="*/ 128504 w 1039813"/>
                  <a:gd name="connsiteY213" fmla="*/ 735960 h 877217"/>
                  <a:gd name="connsiteX214" fmla="*/ 128504 w 1039813"/>
                  <a:gd name="connsiteY214" fmla="*/ 741068 h 877217"/>
                  <a:gd name="connsiteX215" fmla="*/ 122416 w 1039813"/>
                  <a:gd name="connsiteY215" fmla="*/ 741068 h 877217"/>
                  <a:gd name="connsiteX216" fmla="*/ 153180 w 1039813"/>
                  <a:gd name="connsiteY216" fmla="*/ 731117 h 877217"/>
                  <a:gd name="connsiteX217" fmla="*/ 159269 w 1039813"/>
                  <a:gd name="connsiteY217" fmla="*/ 731117 h 877217"/>
                  <a:gd name="connsiteX218" fmla="*/ 159269 w 1039813"/>
                  <a:gd name="connsiteY218" fmla="*/ 736137 h 877217"/>
                  <a:gd name="connsiteX219" fmla="*/ 153180 w 1039813"/>
                  <a:gd name="connsiteY219" fmla="*/ 736137 h 877217"/>
                  <a:gd name="connsiteX220" fmla="*/ 153180 w 1039813"/>
                  <a:gd name="connsiteY220" fmla="*/ 733495 h 877217"/>
                  <a:gd name="connsiteX221" fmla="*/ 128504 w 1039813"/>
                  <a:gd name="connsiteY221" fmla="*/ 730941 h 877217"/>
                  <a:gd name="connsiteX222" fmla="*/ 134700 w 1039813"/>
                  <a:gd name="connsiteY222" fmla="*/ 730941 h 877217"/>
                  <a:gd name="connsiteX223" fmla="*/ 134700 w 1039813"/>
                  <a:gd name="connsiteY223" fmla="*/ 733495 h 877217"/>
                  <a:gd name="connsiteX224" fmla="*/ 134700 w 1039813"/>
                  <a:gd name="connsiteY224" fmla="*/ 735960 h 877217"/>
                  <a:gd name="connsiteX225" fmla="*/ 128504 w 1039813"/>
                  <a:gd name="connsiteY225" fmla="*/ 735960 h 877217"/>
                  <a:gd name="connsiteX226" fmla="*/ 153180 w 1039813"/>
                  <a:gd name="connsiteY226" fmla="*/ 728533 h 877217"/>
                  <a:gd name="connsiteX227" fmla="*/ 153180 w 1039813"/>
                  <a:gd name="connsiteY227" fmla="*/ 731117 h 877217"/>
                  <a:gd name="connsiteX228" fmla="*/ 150082 w 1039813"/>
                  <a:gd name="connsiteY228" fmla="*/ 731117 h 877217"/>
                  <a:gd name="connsiteX229" fmla="*/ 159269 w 1039813"/>
                  <a:gd name="connsiteY229" fmla="*/ 726009 h 877217"/>
                  <a:gd name="connsiteX230" fmla="*/ 165357 w 1039813"/>
                  <a:gd name="connsiteY230" fmla="*/ 726009 h 877217"/>
                  <a:gd name="connsiteX231" fmla="*/ 165357 w 1039813"/>
                  <a:gd name="connsiteY231" fmla="*/ 731117 h 877217"/>
                  <a:gd name="connsiteX232" fmla="*/ 159269 w 1039813"/>
                  <a:gd name="connsiteY232" fmla="*/ 731117 h 877217"/>
                  <a:gd name="connsiteX233" fmla="*/ 159269 w 1039813"/>
                  <a:gd name="connsiteY233" fmla="*/ 723455 h 877217"/>
                  <a:gd name="connsiteX234" fmla="*/ 159269 w 1039813"/>
                  <a:gd name="connsiteY234" fmla="*/ 726009 h 877217"/>
                  <a:gd name="connsiteX235" fmla="*/ 156207 w 1039813"/>
                  <a:gd name="connsiteY235" fmla="*/ 726009 h 877217"/>
                  <a:gd name="connsiteX236" fmla="*/ 165357 w 1039813"/>
                  <a:gd name="connsiteY236" fmla="*/ 720989 h 877217"/>
                  <a:gd name="connsiteX237" fmla="*/ 171553 w 1039813"/>
                  <a:gd name="connsiteY237" fmla="*/ 720989 h 877217"/>
                  <a:gd name="connsiteX238" fmla="*/ 171553 w 1039813"/>
                  <a:gd name="connsiteY238" fmla="*/ 726009 h 877217"/>
                  <a:gd name="connsiteX239" fmla="*/ 165357 w 1039813"/>
                  <a:gd name="connsiteY239" fmla="*/ 726009 h 877217"/>
                  <a:gd name="connsiteX240" fmla="*/ 146984 w 1039813"/>
                  <a:gd name="connsiteY240" fmla="*/ 720901 h 877217"/>
                  <a:gd name="connsiteX241" fmla="*/ 150047 w 1039813"/>
                  <a:gd name="connsiteY241" fmla="*/ 720901 h 877217"/>
                  <a:gd name="connsiteX242" fmla="*/ 148517 w 1039813"/>
                  <a:gd name="connsiteY242" fmla="*/ 722177 h 877217"/>
                  <a:gd name="connsiteX243" fmla="*/ 146984 w 1039813"/>
                  <a:gd name="connsiteY243" fmla="*/ 723426 h 877217"/>
                  <a:gd name="connsiteX244" fmla="*/ 165357 w 1039813"/>
                  <a:gd name="connsiteY244" fmla="*/ 718495 h 877217"/>
                  <a:gd name="connsiteX245" fmla="*/ 165357 w 1039813"/>
                  <a:gd name="connsiteY245" fmla="*/ 720989 h 877217"/>
                  <a:gd name="connsiteX246" fmla="*/ 162366 w 1039813"/>
                  <a:gd name="connsiteY246" fmla="*/ 720989 h 877217"/>
                  <a:gd name="connsiteX247" fmla="*/ 171553 w 1039813"/>
                  <a:gd name="connsiteY247" fmla="*/ 715970 h 877217"/>
                  <a:gd name="connsiteX248" fmla="*/ 177642 w 1039813"/>
                  <a:gd name="connsiteY248" fmla="*/ 715970 h 877217"/>
                  <a:gd name="connsiteX249" fmla="*/ 177642 w 1039813"/>
                  <a:gd name="connsiteY249" fmla="*/ 720989 h 877217"/>
                  <a:gd name="connsiteX250" fmla="*/ 171553 w 1039813"/>
                  <a:gd name="connsiteY250" fmla="*/ 720989 h 877217"/>
                  <a:gd name="connsiteX251" fmla="*/ 152966 w 1039813"/>
                  <a:gd name="connsiteY251" fmla="*/ 715793 h 877217"/>
                  <a:gd name="connsiteX252" fmla="*/ 156171 w 1039813"/>
                  <a:gd name="connsiteY252" fmla="*/ 715793 h 877217"/>
                  <a:gd name="connsiteX253" fmla="*/ 154596 w 1039813"/>
                  <a:gd name="connsiteY253" fmla="*/ 717107 h 877217"/>
                  <a:gd name="connsiteX254" fmla="*/ 152966 w 1039813"/>
                  <a:gd name="connsiteY254" fmla="*/ 718435 h 877217"/>
                  <a:gd name="connsiteX255" fmla="*/ 140789 w 1039813"/>
                  <a:gd name="connsiteY255" fmla="*/ 715793 h 877217"/>
                  <a:gd name="connsiteX256" fmla="*/ 146984 w 1039813"/>
                  <a:gd name="connsiteY256" fmla="*/ 715793 h 877217"/>
                  <a:gd name="connsiteX257" fmla="*/ 146984 w 1039813"/>
                  <a:gd name="connsiteY257" fmla="*/ 720901 h 877217"/>
                  <a:gd name="connsiteX258" fmla="*/ 140789 w 1039813"/>
                  <a:gd name="connsiteY258" fmla="*/ 720901 h 877217"/>
                  <a:gd name="connsiteX259" fmla="*/ 171553 w 1039813"/>
                  <a:gd name="connsiteY259" fmla="*/ 713386 h 877217"/>
                  <a:gd name="connsiteX260" fmla="*/ 171553 w 1039813"/>
                  <a:gd name="connsiteY260" fmla="*/ 715970 h 877217"/>
                  <a:gd name="connsiteX261" fmla="*/ 168455 w 1039813"/>
                  <a:gd name="connsiteY261" fmla="*/ 715970 h 877217"/>
                  <a:gd name="connsiteX262" fmla="*/ 177642 w 1039813"/>
                  <a:gd name="connsiteY262" fmla="*/ 710862 h 877217"/>
                  <a:gd name="connsiteX263" fmla="*/ 183730 w 1039813"/>
                  <a:gd name="connsiteY263" fmla="*/ 710862 h 877217"/>
                  <a:gd name="connsiteX264" fmla="*/ 183730 w 1039813"/>
                  <a:gd name="connsiteY264" fmla="*/ 715970 h 877217"/>
                  <a:gd name="connsiteX265" fmla="*/ 177642 w 1039813"/>
                  <a:gd name="connsiteY265" fmla="*/ 715970 h 877217"/>
                  <a:gd name="connsiteX266" fmla="*/ 159162 w 1039813"/>
                  <a:gd name="connsiteY266" fmla="*/ 710774 h 877217"/>
                  <a:gd name="connsiteX267" fmla="*/ 162296 w 1039813"/>
                  <a:gd name="connsiteY267" fmla="*/ 710774 h 877217"/>
                  <a:gd name="connsiteX268" fmla="*/ 159162 w 1039813"/>
                  <a:gd name="connsiteY268" fmla="*/ 713328 h 877217"/>
                  <a:gd name="connsiteX269" fmla="*/ 146984 w 1039813"/>
                  <a:gd name="connsiteY269" fmla="*/ 710774 h 877217"/>
                  <a:gd name="connsiteX270" fmla="*/ 152966 w 1039813"/>
                  <a:gd name="connsiteY270" fmla="*/ 710774 h 877217"/>
                  <a:gd name="connsiteX271" fmla="*/ 152966 w 1039813"/>
                  <a:gd name="connsiteY271" fmla="*/ 715793 h 877217"/>
                  <a:gd name="connsiteX272" fmla="*/ 146984 w 1039813"/>
                  <a:gd name="connsiteY272" fmla="*/ 715793 h 877217"/>
                  <a:gd name="connsiteX273" fmla="*/ 177642 w 1039813"/>
                  <a:gd name="connsiteY273" fmla="*/ 708308 h 877217"/>
                  <a:gd name="connsiteX274" fmla="*/ 177642 w 1039813"/>
                  <a:gd name="connsiteY274" fmla="*/ 710862 h 877217"/>
                  <a:gd name="connsiteX275" fmla="*/ 174580 w 1039813"/>
                  <a:gd name="connsiteY275" fmla="*/ 710862 h 877217"/>
                  <a:gd name="connsiteX276" fmla="*/ 183730 w 1039813"/>
                  <a:gd name="connsiteY276" fmla="*/ 705842 h 877217"/>
                  <a:gd name="connsiteX277" fmla="*/ 189926 w 1039813"/>
                  <a:gd name="connsiteY277" fmla="*/ 705842 h 877217"/>
                  <a:gd name="connsiteX278" fmla="*/ 189926 w 1039813"/>
                  <a:gd name="connsiteY278" fmla="*/ 710862 h 877217"/>
                  <a:gd name="connsiteX279" fmla="*/ 183730 w 1039813"/>
                  <a:gd name="connsiteY279" fmla="*/ 710862 h 877217"/>
                  <a:gd name="connsiteX280" fmla="*/ 165250 w 1039813"/>
                  <a:gd name="connsiteY280" fmla="*/ 705754 h 877217"/>
                  <a:gd name="connsiteX281" fmla="*/ 168384 w 1039813"/>
                  <a:gd name="connsiteY281" fmla="*/ 705754 h 877217"/>
                  <a:gd name="connsiteX282" fmla="*/ 165250 w 1039813"/>
                  <a:gd name="connsiteY282" fmla="*/ 708308 h 877217"/>
                  <a:gd name="connsiteX283" fmla="*/ 152966 w 1039813"/>
                  <a:gd name="connsiteY283" fmla="*/ 705754 h 877217"/>
                  <a:gd name="connsiteX284" fmla="*/ 159162 w 1039813"/>
                  <a:gd name="connsiteY284" fmla="*/ 705754 h 877217"/>
                  <a:gd name="connsiteX285" fmla="*/ 159162 w 1039813"/>
                  <a:gd name="connsiteY285" fmla="*/ 710774 h 877217"/>
                  <a:gd name="connsiteX286" fmla="*/ 152966 w 1039813"/>
                  <a:gd name="connsiteY286" fmla="*/ 710774 h 877217"/>
                  <a:gd name="connsiteX287" fmla="*/ 183730 w 1039813"/>
                  <a:gd name="connsiteY287" fmla="*/ 703318 h 877217"/>
                  <a:gd name="connsiteX288" fmla="*/ 183730 w 1039813"/>
                  <a:gd name="connsiteY288" fmla="*/ 705842 h 877217"/>
                  <a:gd name="connsiteX289" fmla="*/ 180633 w 1039813"/>
                  <a:gd name="connsiteY289" fmla="*/ 705842 h 877217"/>
                  <a:gd name="connsiteX290" fmla="*/ 189926 w 1039813"/>
                  <a:gd name="connsiteY290" fmla="*/ 700822 h 877217"/>
                  <a:gd name="connsiteX291" fmla="*/ 196015 w 1039813"/>
                  <a:gd name="connsiteY291" fmla="*/ 700822 h 877217"/>
                  <a:gd name="connsiteX292" fmla="*/ 196015 w 1039813"/>
                  <a:gd name="connsiteY292" fmla="*/ 705842 h 877217"/>
                  <a:gd name="connsiteX293" fmla="*/ 189926 w 1039813"/>
                  <a:gd name="connsiteY293" fmla="*/ 705842 h 877217"/>
                  <a:gd name="connsiteX294" fmla="*/ 171446 w 1039813"/>
                  <a:gd name="connsiteY294" fmla="*/ 700734 h 877217"/>
                  <a:gd name="connsiteX295" fmla="*/ 174544 w 1039813"/>
                  <a:gd name="connsiteY295" fmla="*/ 700734 h 877217"/>
                  <a:gd name="connsiteX296" fmla="*/ 171446 w 1039813"/>
                  <a:gd name="connsiteY296" fmla="*/ 703259 h 877217"/>
                  <a:gd name="connsiteX297" fmla="*/ 159162 w 1039813"/>
                  <a:gd name="connsiteY297" fmla="*/ 700734 h 877217"/>
                  <a:gd name="connsiteX298" fmla="*/ 165250 w 1039813"/>
                  <a:gd name="connsiteY298" fmla="*/ 700734 h 877217"/>
                  <a:gd name="connsiteX299" fmla="*/ 165250 w 1039813"/>
                  <a:gd name="connsiteY299" fmla="*/ 705754 h 877217"/>
                  <a:gd name="connsiteX300" fmla="*/ 159162 w 1039813"/>
                  <a:gd name="connsiteY300" fmla="*/ 705754 h 877217"/>
                  <a:gd name="connsiteX301" fmla="*/ 189926 w 1039813"/>
                  <a:gd name="connsiteY301" fmla="*/ 698268 h 877217"/>
                  <a:gd name="connsiteX302" fmla="*/ 189926 w 1039813"/>
                  <a:gd name="connsiteY302" fmla="*/ 700822 h 877217"/>
                  <a:gd name="connsiteX303" fmla="*/ 186828 w 1039813"/>
                  <a:gd name="connsiteY303" fmla="*/ 700822 h 877217"/>
                  <a:gd name="connsiteX304" fmla="*/ 188368 w 1039813"/>
                  <a:gd name="connsiteY304" fmla="*/ 699538 h 877217"/>
                  <a:gd name="connsiteX305" fmla="*/ 196015 w 1039813"/>
                  <a:gd name="connsiteY305" fmla="*/ 695715 h 877217"/>
                  <a:gd name="connsiteX306" fmla="*/ 202103 w 1039813"/>
                  <a:gd name="connsiteY306" fmla="*/ 695715 h 877217"/>
                  <a:gd name="connsiteX307" fmla="*/ 202103 w 1039813"/>
                  <a:gd name="connsiteY307" fmla="*/ 700822 h 877217"/>
                  <a:gd name="connsiteX308" fmla="*/ 196015 w 1039813"/>
                  <a:gd name="connsiteY308" fmla="*/ 700822 h 877217"/>
                  <a:gd name="connsiteX309" fmla="*/ 177535 w 1039813"/>
                  <a:gd name="connsiteY309" fmla="*/ 695715 h 877217"/>
                  <a:gd name="connsiteX310" fmla="*/ 180632 w 1039813"/>
                  <a:gd name="connsiteY310" fmla="*/ 695715 h 877217"/>
                  <a:gd name="connsiteX311" fmla="*/ 177535 w 1039813"/>
                  <a:gd name="connsiteY311" fmla="*/ 698268 h 877217"/>
                  <a:gd name="connsiteX312" fmla="*/ 165250 w 1039813"/>
                  <a:gd name="connsiteY312" fmla="*/ 695715 h 877217"/>
                  <a:gd name="connsiteX313" fmla="*/ 171446 w 1039813"/>
                  <a:gd name="connsiteY313" fmla="*/ 695715 h 877217"/>
                  <a:gd name="connsiteX314" fmla="*/ 171446 w 1039813"/>
                  <a:gd name="connsiteY314" fmla="*/ 700734 h 877217"/>
                  <a:gd name="connsiteX315" fmla="*/ 165250 w 1039813"/>
                  <a:gd name="connsiteY315" fmla="*/ 700734 h 877217"/>
                  <a:gd name="connsiteX316" fmla="*/ 196015 w 1039813"/>
                  <a:gd name="connsiteY316" fmla="*/ 693161 h 877217"/>
                  <a:gd name="connsiteX317" fmla="*/ 196015 w 1039813"/>
                  <a:gd name="connsiteY317" fmla="*/ 695715 h 877217"/>
                  <a:gd name="connsiteX318" fmla="*/ 192953 w 1039813"/>
                  <a:gd name="connsiteY318" fmla="*/ 695715 h 877217"/>
                  <a:gd name="connsiteX319" fmla="*/ 183730 w 1039813"/>
                  <a:gd name="connsiteY319" fmla="*/ 690607 h 877217"/>
                  <a:gd name="connsiteX320" fmla="*/ 186828 w 1039813"/>
                  <a:gd name="connsiteY320" fmla="*/ 690607 h 877217"/>
                  <a:gd name="connsiteX321" fmla="*/ 185760 w 1039813"/>
                  <a:gd name="connsiteY321" fmla="*/ 691488 h 877217"/>
                  <a:gd name="connsiteX322" fmla="*/ 183730 w 1039813"/>
                  <a:gd name="connsiteY322" fmla="*/ 693161 h 877217"/>
                  <a:gd name="connsiteX323" fmla="*/ 171446 w 1039813"/>
                  <a:gd name="connsiteY323" fmla="*/ 690607 h 877217"/>
                  <a:gd name="connsiteX324" fmla="*/ 177535 w 1039813"/>
                  <a:gd name="connsiteY324" fmla="*/ 690607 h 877217"/>
                  <a:gd name="connsiteX325" fmla="*/ 177535 w 1039813"/>
                  <a:gd name="connsiteY325" fmla="*/ 695715 h 877217"/>
                  <a:gd name="connsiteX326" fmla="*/ 171446 w 1039813"/>
                  <a:gd name="connsiteY326" fmla="*/ 695715 h 877217"/>
                  <a:gd name="connsiteX327" fmla="*/ 189819 w 1039813"/>
                  <a:gd name="connsiteY327" fmla="*/ 685587 h 877217"/>
                  <a:gd name="connsiteX328" fmla="*/ 192917 w 1039813"/>
                  <a:gd name="connsiteY328" fmla="*/ 685587 h 877217"/>
                  <a:gd name="connsiteX329" fmla="*/ 189819 w 1039813"/>
                  <a:gd name="connsiteY329" fmla="*/ 688141 h 877217"/>
                  <a:gd name="connsiteX330" fmla="*/ 177535 w 1039813"/>
                  <a:gd name="connsiteY330" fmla="*/ 685587 h 877217"/>
                  <a:gd name="connsiteX331" fmla="*/ 183730 w 1039813"/>
                  <a:gd name="connsiteY331" fmla="*/ 685587 h 877217"/>
                  <a:gd name="connsiteX332" fmla="*/ 183730 w 1039813"/>
                  <a:gd name="connsiteY332" fmla="*/ 690607 h 877217"/>
                  <a:gd name="connsiteX333" fmla="*/ 177535 w 1039813"/>
                  <a:gd name="connsiteY333" fmla="*/ 690607 h 877217"/>
                  <a:gd name="connsiteX334" fmla="*/ 183730 w 1039813"/>
                  <a:gd name="connsiteY334" fmla="*/ 680567 h 877217"/>
                  <a:gd name="connsiteX335" fmla="*/ 189819 w 1039813"/>
                  <a:gd name="connsiteY335" fmla="*/ 680567 h 877217"/>
                  <a:gd name="connsiteX336" fmla="*/ 189819 w 1039813"/>
                  <a:gd name="connsiteY336" fmla="*/ 683121 h 877217"/>
                  <a:gd name="connsiteX337" fmla="*/ 189819 w 1039813"/>
                  <a:gd name="connsiteY337" fmla="*/ 685587 h 877217"/>
                  <a:gd name="connsiteX338" fmla="*/ 183730 w 1039813"/>
                  <a:gd name="connsiteY338" fmla="*/ 685587 h 877217"/>
                  <a:gd name="connsiteX339" fmla="*/ 214388 w 1039813"/>
                  <a:gd name="connsiteY339" fmla="*/ 670616 h 877217"/>
                  <a:gd name="connsiteX340" fmla="*/ 217379 w 1039813"/>
                  <a:gd name="connsiteY340" fmla="*/ 670616 h 877217"/>
                  <a:gd name="connsiteX341" fmla="*/ 220476 w 1039813"/>
                  <a:gd name="connsiteY341" fmla="*/ 670616 h 877217"/>
                  <a:gd name="connsiteX342" fmla="*/ 220476 w 1039813"/>
                  <a:gd name="connsiteY342" fmla="*/ 675636 h 877217"/>
                  <a:gd name="connsiteX343" fmla="*/ 214388 w 1039813"/>
                  <a:gd name="connsiteY343" fmla="*/ 675636 h 877217"/>
                  <a:gd name="connsiteX344" fmla="*/ 214388 w 1039813"/>
                  <a:gd name="connsiteY344" fmla="*/ 673082 h 877217"/>
                  <a:gd name="connsiteX345" fmla="*/ 214388 w 1039813"/>
                  <a:gd name="connsiteY345" fmla="*/ 668062 h 877217"/>
                  <a:gd name="connsiteX346" fmla="*/ 214388 w 1039813"/>
                  <a:gd name="connsiteY346" fmla="*/ 670616 h 877217"/>
                  <a:gd name="connsiteX347" fmla="*/ 211290 w 1039813"/>
                  <a:gd name="connsiteY347" fmla="*/ 670616 h 877217"/>
                  <a:gd name="connsiteX348" fmla="*/ 238849 w 1039813"/>
                  <a:gd name="connsiteY348" fmla="*/ 645341 h 877217"/>
                  <a:gd name="connsiteX349" fmla="*/ 244938 w 1039813"/>
                  <a:gd name="connsiteY349" fmla="*/ 645341 h 877217"/>
                  <a:gd name="connsiteX350" fmla="*/ 244938 w 1039813"/>
                  <a:gd name="connsiteY350" fmla="*/ 650361 h 877217"/>
                  <a:gd name="connsiteX351" fmla="*/ 238849 w 1039813"/>
                  <a:gd name="connsiteY351" fmla="*/ 650361 h 877217"/>
                  <a:gd name="connsiteX352" fmla="*/ 238849 w 1039813"/>
                  <a:gd name="connsiteY352" fmla="*/ 647807 h 877217"/>
                  <a:gd name="connsiteX353" fmla="*/ 238849 w 1039813"/>
                  <a:gd name="connsiteY353" fmla="*/ 642788 h 877217"/>
                  <a:gd name="connsiteX354" fmla="*/ 238849 w 1039813"/>
                  <a:gd name="connsiteY354" fmla="*/ 645341 h 877217"/>
                  <a:gd name="connsiteX355" fmla="*/ 235753 w 1039813"/>
                  <a:gd name="connsiteY355" fmla="*/ 645341 h 877217"/>
                  <a:gd name="connsiteX356" fmla="*/ 244938 w 1039813"/>
                  <a:gd name="connsiteY356" fmla="*/ 640322 h 877217"/>
                  <a:gd name="connsiteX357" fmla="*/ 251134 w 1039813"/>
                  <a:gd name="connsiteY357" fmla="*/ 640322 h 877217"/>
                  <a:gd name="connsiteX358" fmla="*/ 251134 w 1039813"/>
                  <a:gd name="connsiteY358" fmla="*/ 645341 h 877217"/>
                  <a:gd name="connsiteX359" fmla="*/ 244938 w 1039813"/>
                  <a:gd name="connsiteY359" fmla="*/ 645341 h 877217"/>
                  <a:gd name="connsiteX360" fmla="*/ 244938 w 1039813"/>
                  <a:gd name="connsiteY360" fmla="*/ 637828 h 877217"/>
                  <a:gd name="connsiteX361" fmla="*/ 244938 w 1039813"/>
                  <a:gd name="connsiteY361" fmla="*/ 640322 h 877217"/>
                  <a:gd name="connsiteX362" fmla="*/ 241947 w 1039813"/>
                  <a:gd name="connsiteY362" fmla="*/ 640322 h 877217"/>
                  <a:gd name="connsiteX363" fmla="*/ 251134 w 1039813"/>
                  <a:gd name="connsiteY363" fmla="*/ 635302 h 877217"/>
                  <a:gd name="connsiteX364" fmla="*/ 257329 w 1039813"/>
                  <a:gd name="connsiteY364" fmla="*/ 635302 h 877217"/>
                  <a:gd name="connsiteX365" fmla="*/ 257329 w 1039813"/>
                  <a:gd name="connsiteY365" fmla="*/ 640322 h 877217"/>
                  <a:gd name="connsiteX366" fmla="*/ 251134 w 1039813"/>
                  <a:gd name="connsiteY366" fmla="*/ 640322 h 877217"/>
                  <a:gd name="connsiteX367" fmla="*/ 232654 w 1039813"/>
                  <a:gd name="connsiteY367" fmla="*/ 635214 h 877217"/>
                  <a:gd name="connsiteX368" fmla="*/ 235752 w 1039813"/>
                  <a:gd name="connsiteY368" fmla="*/ 635214 h 877217"/>
                  <a:gd name="connsiteX369" fmla="*/ 232661 w 1039813"/>
                  <a:gd name="connsiteY369" fmla="*/ 637762 h 877217"/>
                  <a:gd name="connsiteX370" fmla="*/ 232654 w 1039813"/>
                  <a:gd name="connsiteY370" fmla="*/ 637768 h 877217"/>
                  <a:gd name="connsiteX371" fmla="*/ 251134 w 1039813"/>
                  <a:gd name="connsiteY371" fmla="*/ 632748 h 877217"/>
                  <a:gd name="connsiteX372" fmla="*/ 251134 w 1039813"/>
                  <a:gd name="connsiteY372" fmla="*/ 635302 h 877217"/>
                  <a:gd name="connsiteX373" fmla="*/ 248036 w 1039813"/>
                  <a:gd name="connsiteY373" fmla="*/ 635302 h 877217"/>
                  <a:gd name="connsiteX374" fmla="*/ 257329 w 1039813"/>
                  <a:gd name="connsiteY374" fmla="*/ 630282 h 877217"/>
                  <a:gd name="connsiteX375" fmla="*/ 263418 w 1039813"/>
                  <a:gd name="connsiteY375" fmla="*/ 630282 h 877217"/>
                  <a:gd name="connsiteX376" fmla="*/ 263418 w 1039813"/>
                  <a:gd name="connsiteY376" fmla="*/ 635302 h 877217"/>
                  <a:gd name="connsiteX377" fmla="*/ 257329 w 1039813"/>
                  <a:gd name="connsiteY377" fmla="*/ 635302 h 877217"/>
                  <a:gd name="connsiteX378" fmla="*/ 238849 w 1039813"/>
                  <a:gd name="connsiteY378" fmla="*/ 630194 h 877217"/>
                  <a:gd name="connsiteX379" fmla="*/ 241841 w 1039813"/>
                  <a:gd name="connsiteY379" fmla="*/ 630194 h 877217"/>
                  <a:gd name="connsiteX380" fmla="*/ 238849 w 1039813"/>
                  <a:gd name="connsiteY380" fmla="*/ 632660 h 877217"/>
                  <a:gd name="connsiteX381" fmla="*/ 226565 w 1039813"/>
                  <a:gd name="connsiteY381" fmla="*/ 630194 h 877217"/>
                  <a:gd name="connsiteX382" fmla="*/ 232654 w 1039813"/>
                  <a:gd name="connsiteY382" fmla="*/ 630194 h 877217"/>
                  <a:gd name="connsiteX383" fmla="*/ 232654 w 1039813"/>
                  <a:gd name="connsiteY383" fmla="*/ 635214 h 877217"/>
                  <a:gd name="connsiteX384" fmla="*/ 226565 w 1039813"/>
                  <a:gd name="connsiteY384" fmla="*/ 635214 h 877217"/>
                  <a:gd name="connsiteX385" fmla="*/ 257329 w 1039813"/>
                  <a:gd name="connsiteY385" fmla="*/ 627641 h 877217"/>
                  <a:gd name="connsiteX386" fmla="*/ 257329 w 1039813"/>
                  <a:gd name="connsiteY386" fmla="*/ 630282 h 877217"/>
                  <a:gd name="connsiteX387" fmla="*/ 254125 w 1039813"/>
                  <a:gd name="connsiteY387" fmla="*/ 630282 h 877217"/>
                  <a:gd name="connsiteX388" fmla="*/ 263418 w 1039813"/>
                  <a:gd name="connsiteY388" fmla="*/ 625263 h 877217"/>
                  <a:gd name="connsiteX389" fmla="*/ 269507 w 1039813"/>
                  <a:gd name="connsiteY389" fmla="*/ 625263 h 877217"/>
                  <a:gd name="connsiteX390" fmla="*/ 269507 w 1039813"/>
                  <a:gd name="connsiteY390" fmla="*/ 630282 h 877217"/>
                  <a:gd name="connsiteX391" fmla="*/ 263418 w 1039813"/>
                  <a:gd name="connsiteY391" fmla="*/ 630282 h 877217"/>
                  <a:gd name="connsiteX392" fmla="*/ 244938 w 1039813"/>
                  <a:gd name="connsiteY392" fmla="*/ 625086 h 877217"/>
                  <a:gd name="connsiteX393" fmla="*/ 248036 w 1039813"/>
                  <a:gd name="connsiteY393" fmla="*/ 625086 h 877217"/>
                  <a:gd name="connsiteX394" fmla="*/ 245766 w 1039813"/>
                  <a:gd name="connsiteY394" fmla="*/ 626958 h 877217"/>
                  <a:gd name="connsiteX395" fmla="*/ 244938 w 1039813"/>
                  <a:gd name="connsiteY395" fmla="*/ 627640 h 877217"/>
                  <a:gd name="connsiteX396" fmla="*/ 232654 w 1039813"/>
                  <a:gd name="connsiteY396" fmla="*/ 625086 h 877217"/>
                  <a:gd name="connsiteX397" fmla="*/ 238849 w 1039813"/>
                  <a:gd name="connsiteY397" fmla="*/ 625086 h 877217"/>
                  <a:gd name="connsiteX398" fmla="*/ 238849 w 1039813"/>
                  <a:gd name="connsiteY398" fmla="*/ 630194 h 877217"/>
                  <a:gd name="connsiteX399" fmla="*/ 232654 w 1039813"/>
                  <a:gd name="connsiteY399" fmla="*/ 630194 h 877217"/>
                  <a:gd name="connsiteX400" fmla="*/ 263418 w 1039813"/>
                  <a:gd name="connsiteY400" fmla="*/ 622621 h 877217"/>
                  <a:gd name="connsiteX401" fmla="*/ 263418 w 1039813"/>
                  <a:gd name="connsiteY401" fmla="*/ 625263 h 877217"/>
                  <a:gd name="connsiteX402" fmla="*/ 260213 w 1039813"/>
                  <a:gd name="connsiteY402" fmla="*/ 625263 h 877217"/>
                  <a:gd name="connsiteX403" fmla="*/ 251027 w 1039813"/>
                  <a:gd name="connsiteY403" fmla="*/ 620067 h 877217"/>
                  <a:gd name="connsiteX404" fmla="*/ 254125 w 1039813"/>
                  <a:gd name="connsiteY404" fmla="*/ 620067 h 877217"/>
                  <a:gd name="connsiteX405" fmla="*/ 252363 w 1039813"/>
                  <a:gd name="connsiteY405" fmla="*/ 621520 h 877217"/>
                  <a:gd name="connsiteX406" fmla="*/ 251027 w 1039813"/>
                  <a:gd name="connsiteY406" fmla="*/ 622621 h 877217"/>
                  <a:gd name="connsiteX407" fmla="*/ 238849 w 1039813"/>
                  <a:gd name="connsiteY407" fmla="*/ 620067 h 877217"/>
                  <a:gd name="connsiteX408" fmla="*/ 244938 w 1039813"/>
                  <a:gd name="connsiteY408" fmla="*/ 620067 h 877217"/>
                  <a:gd name="connsiteX409" fmla="*/ 244938 w 1039813"/>
                  <a:gd name="connsiteY409" fmla="*/ 625086 h 877217"/>
                  <a:gd name="connsiteX410" fmla="*/ 238849 w 1039813"/>
                  <a:gd name="connsiteY410" fmla="*/ 625086 h 877217"/>
                  <a:gd name="connsiteX411" fmla="*/ 257116 w 1039813"/>
                  <a:gd name="connsiteY411" fmla="*/ 615047 h 877217"/>
                  <a:gd name="connsiteX412" fmla="*/ 260213 w 1039813"/>
                  <a:gd name="connsiteY412" fmla="*/ 615047 h 877217"/>
                  <a:gd name="connsiteX413" fmla="*/ 257116 w 1039813"/>
                  <a:gd name="connsiteY413" fmla="*/ 617601 h 877217"/>
                  <a:gd name="connsiteX414" fmla="*/ 244938 w 1039813"/>
                  <a:gd name="connsiteY414" fmla="*/ 615047 h 877217"/>
                  <a:gd name="connsiteX415" fmla="*/ 251027 w 1039813"/>
                  <a:gd name="connsiteY415" fmla="*/ 615047 h 877217"/>
                  <a:gd name="connsiteX416" fmla="*/ 251027 w 1039813"/>
                  <a:gd name="connsiteY416" fmla="*/ 620067 h 877217"/>
                  <a:gd name="connsiteX417" fmla="*/ 244938 w 1039813"/>
                  <a:gd name="connsiteY417" fmla="*/ 620067 h 877217"/>
                  <a:gd name="connsiteX418" fmla="*/ 275595 w 1039813"/>
                  <a:gd name="connsiteY418" fmla="*/ 610115 h 877217"/>
                  <a:gd name="connsiteX419" fmla="*/ 281791 w 1039813"/>
                  <a:gd name="connsiteY419" fmla="*/ 610115 h 877217"/>
                  <a:gd name="connsiteX420" fmla="*/ 281791 w 1039813"/>
                  <a:gd name="connsiteY420" fmla="*/ 615135 h 877217"/>
                  <a:gd name="connsiteX421" fmla="*/ 275595 w 1039813"/>
                  <a:gd name="connsiteY421" fmla="*/ 615135 h 877217"/>
                  <a:gd name="connsiteX422" fmla="*/ 275595 w 1039813"/>
                  <a:gd name="connsiteY422" fmla="*/ 612581 h 877217"/>
                  <a:gd name="connsiteX423" fmla="*/ 251027 w 1039813"/>
                  <a:gd name="connsiteY423" fmla="*/ 609939 h 877217"/>
                  <a:gd name="connsiteX424" fmla="*/ 257116 w 1039813"/>
                  <a:gd name="connsiteY424" fmla="*/ 609939 h 877217"/>
                  <a:gd name="connsiteX425" fmla="*/ 257116 w 1039813"/>
                  <a:gd name="connsiteY425" fmla="*/ 612581 h 877217"/>
                  <a:gd name="connsiteX426" fmla="*/ 257116 w 1039813"/>
                  <a:gd name="connsiteY426" fmla="*/ 615047 h 877217"/>
                  <a:gd name="connsiteX427" fmla="*/ 251027 w 1039813"/>
                  <a:gd name="connsiteY427" fmla="*/ 615047 h 877217"/>
                  <a:gd name="connsiteX428" fmla="*/ 275595 w 1039813"/>
                  <a:gd name="connsiteY428" fmla="*/ 607562 h 877217"/>
                  <a:gd name="connsiteX429" fmla="*/ 275595 w 1039813"/>
                  <a:gd name="connsiteY429" fmla="*/ 610115 h 877217"/>
                  <a:gd name="connsiteX430" fmla="*/ 272498 w 1039813"/>
                  <a:gd name="connsiteY430" fmla="*/ 610115 h 877217"/>
                  <a:gd name="connsiteX431" fmla="*/ 281791 w 1039813"/>
                  <a:gd name="connsiteY431" fmla="*/ 605007 h 877217"/>
                  <a:gd name="connsiteX432" fmla="*/ 287880 w 1039813"/>
                  <a:gd name="connsiteY432" fmla="*/ 605007 h 877217"/>
                  <a:gd name="connsiteX433" fmla="*/ 287880 w 1039813"/>
                  <a:gd name="connsiteY433" fmla="*/ 610115 h 877217"/>
                  <a:gd name="connsiteX434" fmla="*/ 281791 w 1039813"/>
                  <a:gd name="connsiteY434" fmla="*/ 610115 h 877217"/>
                  <a:gd name="connsiteX435" fmla="*/ 281791 w 1039813"/>
                  <a:gd name="connsiteY435" fmla="*/ 602454 h 877217"/>
                  <a:gd name="connsiteX436" fmla="*/ 281791 w 1039813"/>
                  <a:gd name="connsiteY436" fmla="*/ 605007 h 877217"/>
                  <a:gd name="connsiteX437" fmla="*/ 278694 w 1039813"/>
                  <a:gd name="connsiteY437" fmla="*/ 605007 h 877217"/>
                  <a:gd name="connsiteX438" fmla="*/ 269400 w 1039813"/>
                  <a:gd name="connsiteY438" fmla="*/ 599900 h 877217"/>
                  <a:gd name="connsiteX439" fmla="*/ 272498 w 1039813"/>
                  <a:gd name="connsiteY439" fmla="*/ 599900 h 877217"/>
                  <a:gd name="connsiteX440" fmla="*/ 269400 w 1039813"/>
                  <a:gd name="connsiteY440" fmla="*/ 602454 h 877217"/>
                  <a:gd name="connsiteX441" fmla="*/ 275489 w 1039813"/>
                  <a:gd name="connsiteY441" fmla="*/ 594880 h 877217"/>
                  <a:gd name="connsiteX442" fmla="*/ 278586 w 1039813"/>
                  <a:gd name="connsiteY442" fmla="*/ 594880 h 877217"/>
                  <a:gd name="connsiteX443" fmla="*/ 275489 w 1039813"/>
                  <a:gd name="connsiteY443" fmla="*/ 597434 h 877217"/>
                  <a:gd name="connsiteX444" fmla="*/ 263311 w 1039813"/>
                  <a:gd name="connsiteY444" fmla="*/ 594880 h 877217"/>
                  <a:gd name="connsiteX445" fmla="*/ 269400 w 1039813"/>
                  <a:gd name="connsiteY445" fmla="*/ 594880 h 877217"/>
                  <a:gd name="connsiteX446" fmla="*/ 269400 w 1039813"/>
                  <a:gd name="connsiteY446" fmla="*/ 599900 h 877217"/>
                  <a:gd name="connsiteX447" fmla="*/ 263311 w 1039813"/>
                  <a:gd name="connsiteY447" fmla="*/ 599900 h 877217"/>
                  <a:gd name="connsiteX448" fmla="*/ 293969 w 1039813"/>
                  <a:gd name="connsiteY448" fmla="*/ 589860 h 877217"/>
                  <a:gd name="connsiteX449" fmla="*/ 300164 w 1039813"/>
                  <a:gd name="connsiteY449" fmla="*/ 589860 h 877217"/>
                  <a:gd name="connsiteX450" fmla="*/ 300164 w 1039813"/>
                  <a:gd name="connsiteY450" fmla="*/ 594968 h 877217"/>
                  <a:gd name="connsiteX451" fmla="*/ 293969 w 1039813"/>
                  <a:gd name="connsiteY451" fmla="*/ 594968 h 877217"/>
                  <a:gd name="connsiteX452" fmla="*/ 293969 w 1039813"/>
                  <a:gd name="connsiteY452" fmla="*/ 592414 h 877217"/>
                  <a:gd name="connsiteX453" fmla="*/ 269400 w 1039813"/>
                  <a:gd name="connsiteY453" fmla="*/ 589860 h 877217"/>
                  <a:gd name="connsiteX454" fmla="*/ 275489 w 1039813"/>
                  <a:gd name="connsiteY454" fmla="*/ 589860 h 877217"/>
                  <a:gd name="connsiteX455" fmla="*/ 275489 w 1039813"/>
                  <a:gd name="connsiteY455" fmla="*/ 592414 h 877217"/>
                  <a:gd name="connsiteX456" fmla="*/ 275489 w 1039813"/>
                  <a:gd name="connsiteY456" fmla="*/ 594880 h 877217"/>
                  <a:gd name="connsiteX457" fmla="*/ 269400 w 1039813"/>
                  <a:gd name="connsiteY457" fmla="*/ 594880 h 877217"/>
                  <a:gd name="connsiteX458" fmla="*/ 293969 w 1039813"/>
                  <a:gd name="connsiteY458" fmla="*/ 587336 h 877217"/>
                  <a:gd name="connsiteX459" fmla="*/ 293969 w 1039813"/>
                  <a:gd name="connsiteY459" fmla="*/ 589860 h 877217"/>
                  <a:gd name="connsiteX460" fmla="*/ 290907 w 1039813"/>
                  <a:gd name="connsiteY460" fmla="*/ 589860 h 877217"/>
                  <a:gd name="connsiteX461" fmla="*/ 292429 w 1039813"/>
                  <a:gd name="connsiteY461" fmla="*/ 588591 h 877217"/>
                  <a:gd name="connsiteX462" fmla="*/ 300164 w 1039813"/>
                  <a:gd name="connsiteY462" fmla="*/ 584841 h 877217"/>
                  <a:gd name="connsiteX463" fmla="*/ 306360 w 1039813"/>
                  <a:gd name="connsiteY463" fmla="*/ 584841 h 877217"/>
                  <a:gd name="connsiteX464" fmla="*/ 306360 w 1039813"/>
                  <a:gd name="connsiteY464" fmla="*/ 589860 h 877217"/>
                  <a:gd name="connsiteX465" fmla="*/ 300164 w 1039813"/>
                  <a:gd name="connsiteY465" fmla="*/ 589860 h 877217"/>
                  <a:gd name="connsiteX466" fmla="*/ 300164 w 1039813"/>
                  <a:gd name="connsiteY466" fmla="*/ 582287 h 877217"/>
                  <a:gd name="connsiteX467" fmla="*/ 300164 w 1039813"/>
                  <a:gd name="connsiteY467" fmla="*/ 584841 h 877217"/>
                  <a:gd name="connsiteX468" fmla="*/ 297030 w 1039813"/>
                  <a:gd name="connsiteY468" fmla="*/ 584841 h 877217"/>
                  <a:gd name="connsiteX469" fmla="*/ 287773 w 1039813"/>
                  <a:gd name="connsiteY469" fmla="*/ 579733 h 877217"/>
                  <a:gd name="connsiteX470" fmla="*/ 290871 w 1039813"/>
                  <a:gd name="connsiteY470" fmla="*/ 579733 h 877217"/>
                  <a:gd name="connsiteX471" fmla="*/ 289140 w 1039813"/>
                  <a:gd name="connsiteY471" fmla="*/ 581161 h 877217"/>
                  <a:gd name="connsiteX472" fmla="*/ 287773 w 1039813"/>
                  <a:gd name="connsiteY472" fmla="*/ 582287 h 877217"/>
                  <a:gd name="connsiteX473" fmla="*/ 293862 w 1039813"/>
                  <a:gd name="connsiteY473" fmla="*/ 574713 h 877217"/>
                  <a:gd name="connsiteX474" fmla="*/ 296959 w 1039813"/>
                  <a:gd name="connsiteY474" fmla="*/ 574713 h 877217"/>
                  <a:gd name="connsiteX475" fmla="*/ 293862 w 1039813"/>
                  <a:gd name="connsiteY475" fmla="*/ 577267 h 877217"/>
                  <a:gd name="connsiteX476" fmla="*/ 281684 w 1039813"/>
                  <a:gd name="connsiteY476" fmla="*/ 574713 h 877217"/>
                  <a:gd name="connsiteX477" fmla="*/ 287773 w 1039813"/>
                  <a:gd name="connsiteY477" fmla="*/ 574713 h 877217"/>
                  <a:gd name="connsiteX478" fmla="*/ 287773 w 1039813"/>
                  <a:gd name="connsiteY478" fmla="*/ 579733 h 877217"/>
                  <a:gd name="connsiteX479" fmla="*/ 281684 w 1039813"/>
                  <a:gd name="connsiteY479" fmla="*/ 579733 h 877217"/>
                  <a:gd name="connsiteX480" fmla="*/ 312448 w 1039813"/>
                  <a:gd name="connsiteY480" fmla="*/ 569781 h 877217"/>
                  <a:gd name="connsiteX481" fmla="*/ 318537 w 1039813"/>
                  <a:gd name="connsiteY481" fmla="*/ 569781 h 877217"/>
                  <a:gd name="connsiteX482" fmla="*/ 318537 w 1039813"/>
                  <a:gd name="connsiteY482" fmla="*/ 574801 h 877217"/>
                  <a:gd name="connsiteX483" fmla="*/ 312448 w 1039813"/>
                  <a:gd name="connsiteY483" fmla="*/ 574801 h 877217"/>
                  <a:gd name="connsiteX484" fmla="*/ 312448 w 1039813"/>
                  <a:gd name="connsiteY484" fmla="*/ 572159 h 877217"/>
                  <a:gd name="connsiteX485" fmla="*/ 287773 w 1039813"/>
                  <a:gd name="connsiteY485" fmla="*/ 569693 h 877217"/>
                  <a:gd name="connsiteX486" fmla="*/ 293862 w 1039813"/>
                  <a:gd name="connsiteY486" fmla="*/ 569693 h 877217"/>
                  <a:gd name="connsiteX487" fmla="*/ 293862 w 1039813"/>
                  <a:gd name="connsiteY487" fmla="*/ 572159 h 877217"/>
                  <a:gd name="connsiteX488" fmla="*/ 293862 w 1039813"/>
                  <a:gd name="connsiteY488" fmla="*/ 574713 h 877217"/>
                  <a:gd name="connsiteX489" fmla="*/ 287773 w 1039813"/>
                  <a:gd name="connsiteY489" fmla="*/ 574713 h 877217"/>
                  <a:gd name="connsiteX490" fmla="*/ 312448 w 1039813"/>
                  <a:gd name="connsiteY490" fmla="*/ 567140 h 877217"/>
                  <a:gd name="connsiteX491" fmla="*/ 312448 w 1039813"/>
                  <a:gd name="connsiteY491" fmla="*/ 569781 h 877217"/>
                  <a:gd name="connsiteX492" fmla="*/ 309244 w 1039813"/>
                  <a:gd name="connsiteY492" fmla="*/ 569781 h 877217"/>
                  <a:gd name="connsiteX493" fmla="*/ 318537 w 1039813"/>
                  <a:gd name="connsiteY493" fmla="*/ 564762 h 877217"/>
                  <a:gd name="connsiteX494" fmla="*/ 324626 w 1039813"/>
                  <a:gd name="connsiteY494" fmla="*/ 564762 h 877217"/>
                  <a:gd name="connsiteX495" fmla="*/ 324626 w 1039813"/>
                  <a:gd name="connsiteY495" fmla="*/ 569781 h 877217"/>
                  <a:gd name="connsiteX496" fmla="*/ 318537 w 1039813"/>
                  <a:gd name="connsiteY496" fmla="*/ 569781 h 877217"/>
                  <a:gd name="connsiteX497" fmla="*/ 318537 w 1039813"/>
                  <a:gd name="connsiteY497" fmla="*/ 562120 h 877217"/>
                  <a:gd name="connsiteX498" fmla="*/ 318537 w 1039813"/>
                  <a:gd name="connsiteY498" fmla="*/ 564762 h 877217"/>
                  <a:gd name="connsiteX499" fmla="*/ 315333 w 1039813"/>
                  <a:gd name="connsiteY499" fmla="*/ 564762 h 877217"/>
                  <a:gd name="connsiteX500" fmla="*/ 324626 w 1039813"/>
                  <a:gd name="connsiteY500" fmla="*/ 559654 h 877217"/>
                  <a:gd name="connsiteX501" fmla="*/ 330821 w 1039813"/>
                  <a:gd name="connsiteY501" fmla="*/ 559654 h 877217"/>
                  <a:gd name="connsiteX502" fmla="*/ 330821 w 1039813"/>
                  <a:gd name="connsiteY502" fmla="*/ 564762 h 877217"/>
                  <a:gd name="connsiteX503" fmla="*/ 324626 w 1039813"/>
                  <a:gd name="connsiteY503" fmla="*/ 564762 h 877217"/>
                  <a:gd name="connsiteX504" fmla="*/ 306146 w 1039813"/>
                  <a:gd name="connsiteY504" fmla="*/ 559566 h 877217"/>
                  <a:gd name="connsiteX505" fmla="*/ 309244 w 1039813"/>
                  <a:gd name="connsiteY505" fmla="*/ 559566 h 877217"/>
                  <a:gd name="connsiteX506" fmla="*/ 307482 w 1039813"/>
                  <a:gd name="connsiteY506" fmla="*/ 561019 h 877217"/>
                  <a:gd name="connsiteX507" fmla="*/ 306146 w 1039813"/>
                  <a:gd name="connsiteY507" fmla="*/ 562120 h 877217"/>
                  <a:gd name="connsiteX508" fmla="*/ 324626 w 1039813"/>
                  <a:gd name="connsiteY508" fmla="*/ 557129 h 877217"/>
                  <a:gd name="connsiteX509" fmla="*/ 324626 w 1039813"/>
                  <a:gd name="connsiteY509" fmla="*/ 559654 h 877217"/>
                  <a:gd name="connsiteX510" fmla="*/ 321528 w 1039813"/>
                  <a:gd name="connsiteY510" fmla="*/ 559654 h 877217"/>
                  <a:gd name="connsiteX511" fmla="*/ 330821 w 1039813"/>
                  <a:gd name="connsiteY511" fmla="*/ 554634 h 877217"/>
                  <a:gd name="connsiteX512" fmla="*/ 336910 w 1039813"/>
                  <a:gd name="connsiteY512" fmla="*/ 554634 h 877217"/>
                  <a:gd name="connsiteX513" fmla="*/ 336910 w 1039813"/>
                  <a:gd name="connsiteY513" fmla="*/ 559654 h 877217"/>
                  <a:gd name="connsiteX514" fmla="*/ 330821 w 1039813"/>
                  <a:gd name="connsiteY514" fmla="*/ 559654 h 877217"/>
                  <a:gd name="connsiteX515" fmla="*/ 312235 w 1039813"/>
                  <a:gd name="connsiteY515" fmla="*/ 554546 h 877217"/>
                  <a:gd name="connsiteX516" fmla="*/ 315332 w 1039813"/>
                  <a:gd name="connsiteY516" fmla="*/ 554546 h 877217"/>
                  <a:gd name="connsiteX517" fmla="*/ 312235 w 1039813"/>
                  <a:gd name="connsiteY517" fmla="*/ 557100 h 877217"/>
                  <a:gd name="connsiteX518" fmla="*/ 300057 w 1039813"/>
                  <a:gd name="connsiteY518" fmla="*/ 554546 h 877217"/>
                  <a:gd name="connsiteX519" fmla="*/ 306146 w 1039813"/>
                  <a:gd name="connsiteY519" fmla="*/ 554546 h 877217"/>
                  <a:gd name="connsiteX520" fmla="*/ 306146 w 1039813"/>
                  <a:gd name="connsiteY520" fmla="*/ 559566 h 877217"/>
                  <a:gd name="connsiteX521" fmla="*/ 300057 w 1039813"/>
                  <a:gd name="connsiteY521" fmla="*/ 559566 h 877217"/>
                  <a:gd name="connsiteX522" fmla="*/ 330821 w 1039813"/>
                  <a:gd name="connsiteY522" fmla="*/ 552080 h 877217"/>
                  <a:gd name="connsiteX523" fmla="*/ 330821 w 1039813"/>
                  <a:gd name="connsiteY523" fmla="*/ 554634 h 877217"/>
                  <a:gd name="connsiteX524" fmla="*/ 327688 w 1039813"/>
                  <a:gd name="connsiteY524" fmla="*/ 554634 h 877217"/>
                  <a:gd name="connsiteX525" fmla="*/ 336910 w 1039813"/>
                  <a:gd name="connsiteY525" fmla="*/ 549615 h 877217"/>
                  <a:gd name="connsiteX526" fmla="*/ 342999 w 1039813"/>
                  <a:gd name="connsiteY526" fmla="*/ 549615 h 877217"/>
                  <a:gd name="connsiteX527" fmla="*/ 342999 w 1039813"/>
                  <a:gd name="connsiteY527" fmla="*/ 554634 h 877217"/>
                  <a:gd name="connsiteX528" fmla="*/ 336910 w 1039813"/>
                  <a:gd name="connsiteY528" fmla="*/ 554634 h 877217"/>
                  <a:gd name="connsiteX529" fmla="*/ 318430 w 1039813"/>
                  <a:gd name="connsiteY529" fmla="*/ 549438 h 877217"/>
                  <a:gd name="connsiteX530" fmla="*/ 321528 w 1039813"/>
                  <a:gd name="connsiteY530" fmla="*/ 549438 h 877217"/>
                  <a:gd name="connsiteX531" fmla="*/ 318430 w 1039813"/>
                  <a:gd name="connsiteY531" fmla="*/ 551993 h 877217"/>
                  <a:gd name="connsiteX532" fmla="*/ 306146 w 1039813"/>
                  <a:gd name="connsiteY532" fmla="*/ 549438 h 877217"/>
                  <a:gd name="connsiteX533" fmla="*/ 312235 w 1039813"/>
                  <a:gd name="connsiteY533" fmla="*/ 549438 h 877217"/>
                  <a:gd name="connsiteX534" fmla="*/ 312235 w 1039813"/>
                  <a:gd name="connsiteY534" fmla="*/ 554546 h 877217"/>
                  <a:gd name="connsiteX535" fmla="*/ 306146 w 1039813"/>
                  <a:gd name="connsiteY535" fmla="*/ 554546 h 877217"/>
                  <a:gd name="connsiteX536" fmla="*/ 336910 w 1039813"/>
                  <a:gd name="connsiteY536" fmla="*/ 547061 h 877217"/>
                  <a:gd name="connsiteX537" fmla="*/ 336910 w 1039813"/>
                  <a:gd name="connsiteY537" fmla="*/ 549615 h 877217"/>
                  <a:gd name="connsiteX538" fmla="*/ 333776 w 1039813"/>
                  <a:gd name="connsiteY538" fmla="*/ 549615 h 877217"/>
                  <a:gd name="connsiteX539" fmla="*/ 324519 w 1039813"/>
                  <a:gd name="connsiteY539" fmla="*/ 544419 h 877217"/>
                  <a:gd name="connsiteX540" fmla="*/ 327617 w 1039813"/>
                  <a:gd name="connsiteY540" fmla="*/ 544419 h 877217"/>
                  <a:gd name="connsiteX541" fmla="*/ 324519 w 1039813"/>
                  <a:gd name="connsiteY541" fmla="*/ 547003 h 877217"/>
                  <a:gd name="connsiteX542" fmla="*/ 312235 w 1039813"/>
                  <a:gd name="connsiteY542" fmla="*/ 544419 h 877217"/>
                  <a:gd name="connsiteX543" fmla="*/ 318430 w 1039813"/>
                  <a:gd name="connsiteY543" fmla="*/ 544419 h 877217"/>
                  <a:gd name="connsiteX544" fmla="*/ 318430 w 1039813"/>
                  <a:gd name="connsiteY544" fmla="*/ 549438 h 877217"/>
                  <a:gd name="connsiteX545" fmla="*/ 312235 w 1039813"/>
                  <a:gd name="connsiteY545" fmla="*/ 549438 h 877217"/>
                  <a:gd name="connsiteX546" fmla="*/ 330608 w 1039813"/>
                  <a:gd name="connsiteY546" fmla="*/ 539399 h 877217"/>
                  <a:gd name="connsiteX547" fmla="*/ 333706 w 1039813"/>
                  <a:gd name="connsiteY547" fmla="*/ 539399 h 877217"/>
                  <a:gd name="connsiteX548" fmla="*/ 330608 w 1039813"/>
                  <a:gd name="connsiteY548" fmla="*/ 541983 h 877217"/>
                  <a:gd name="connsiteX549" fmla="*/ 318430 w 1039813"/>
                  <a:gd name="connsiteY549" fmla="*/ 539399 h 877217"/>
                  <a:gd name="connsiteX550" fmla="*/ 324519 w 1039813"/>
                  <a:gd name="connsiteY550" fmla="*/ 539399 h 877217"/>
                  <a:gd name="connsiteX551" fmla="*/ 324519 w 1039813"/>
                  <a:gd name="connsiteY551" fmla="*/ 544419 h 877217"/>
                  <a:gd name="connsiteX552" fmla="*/ 318430 w 1039813"/>
                  <a:gd name="connsiteY552" fmla="*/ 544419 h 877217"/>
                  <a:gd name="connsiteX553" fmla="*/ 349194 w 1039813"/>
                  <a:gd name="connsiteY553" fmla="*/ 534467 h 877217"/>
                  <a:gd name="connsiteX554" fmla="*/ 355283 w 1039813"/>
                  <a:gd name="connsiteY554" fmla="*/ 534467 h 877217"/>
                  <a:gd name="connsiteX555" fmla="*/ 355283 w 1039813"/>
                  <a:gd name="connsiteY555" fmla="*/ 539487 h 877217"/>
                  <a:gd name="connsiteX556" fmla="*/ 349194 w 1039813"/>
                  <a:gd name="connsiteY556" fmla="*/ 539487 h 877217"/>
                  <a:gd name="connsiteX557" fmla="*/ 349194 w 1039813"/>
                  <a:gd name="connsiteY557" fmla="*/ 536933 h 877217"/>
                  <a:gd name="connsiteX558" fmla="*/ 324519 w 1039813"/>
                  <a:gd name="connsiteY558" fmla="*/ 534379 h 877217"/>
                  <a:gd name="connsiteX559" fmla="*/ 330608 w 1039813"/>
                  <a:gd name="connsiteY559" fmla="*/ 534379 h 877217"/>
                  <a:gd name="connsiteX560" fmla="*/ 330608 w 1039813"/>
                  <a:gd name="connsiteY560" fmla="*/ 536933 h 877217"/>
                  <a:gd name="connsiteX561" fmla="*/ 330608 w 1039813"/>
                  <a:gd name="connsiteY561" fmla="*/ 539399 h 877217"/>
                  <a:gd name="connsiteX562" fmla="*/ 324519 w 1039813"/>
                  <a:gd name="connsiteY562" fmla="*/ 539399 h 877217"/>
                  <a:gd name="connsiteX563" fmla="*/ 349194 w 1039813"/>
                  <a:gd name="connsiteY563" fmla="*/ 531913 h 877217"/>
                  <a:gd name="connsiteX564" fmla="*/ 349194 w 1039813"/>
                  <a:gd name="connsiteY564" fmla="*/ 534467 h 877217"/>
                  <a:gd name="connsiteX565" fmla="*/ 346025 w 1039813"/>
                  <a:gd name="connsiteY565" fmla="*/ 534467 h 877217"/>
                  <a:gd name="connsiteX566" fmla="*/ 355283 w 1039813"/>
                  <a:gd name="connsiteY566" fmla="*/ 529448 h 877217"/>
                  <a:gd name="connsiteX567" fmla="*/ 361372 w 1039813"/>
                  <a:gd name="connsiteY567" fmla="*/ 529448 h 877217"/>
                  <a:gd name="connsiteX568" fmla="*/ 361372 w 1039813"/>
                  <a:gd name="connsiteY568" fmla="*/ 534467 h 877217"/>
                  <a:gd name="connsiteX569" fmla="*/ 355283 w 1039813"/>
                  <a:gd name="connsiteY569" fmla="*/ 534467 h 877217"/>
                  <a:gd name="connsiteX570" fmla="*/ 355283 w 1039813"/>
                  <a:gd name="connsiteY570" fmla="*/ 526894 h 877217"/>
                  <a:gd name="connsiteX571" fmla="*/ 355283 w 1039813"/>
                  <a:gd name="connsiteY571" fmla="*/ 529448 h 877217"/>
                  <a:gd name="connsiteX572" fmla="*/ 352149 w 1039813"/>
                  <a:gd name="connsiteY572" fmla="*/ 529448 h 877217"/>
                  <a:gd name="connsiteX573" fmla="*/ 361372 w 1039813"/>
                  <a:gd name="connsiteY573" fmla="*/ 524340 h 877217"/>
                  <a:gd name="connsiteX574" fmla="*/ 367567 w 1039813"/>
                  <a:gd name="connsiteY574" fmla="*/ 524340 h 877217"/>
                  <a:gd name="connsiteX575" fmla="*/ 367567 w 1039813"/>
                  <a:gd name="connsiteY575" fmla="*/ 529448 h 877217"/>
                  <a:gd name="connsiteX576" fmla="*/ 361372 w 1039813"/>
                  <a:gd name="connsiteY576" fmla="*/ 529448 h 877217"/>
                  <a:gd name="connsiteX577" fmla="*/ 342892 w 1039813"/>
                  <a:gd name="connsiteY577" fmla="*/ 524340 h 877217"/>
                  <a:gd name="connsiteX578" fmla="*/ 345955 w 1039813"/>
                  <a:gd name="connsiteY578" fmla="*/ 524340 h 877217"/>
                  <a:gd name="connsiteX579" fmla="*/ 344439 w 1039813"/>
                  <a:gd name="connsiteY579" fmla="*/ 525604 h 877217"/>
                  <a:gd name="connsiteX580" fmla="*/ 342892 w 1039813"/>
                  <a:gd name="connsiteY580" fmla="*/ 526864 h 877217"/>
                  <a:gd name="connsiteX581" fmla="*/ 361372 w 1039813"/>
                  <a:gd name="connsiteY581" fmla="*/ 521786 h 877217"/>
                  <a:gd name="connsiteX582" fmla="*/ 361372 w 1039813"/>
                  <a:gd name="connsiteY582" fmla="*/ 524340 h 877217"/>
                  <a:gd name="connsiteX583" fmla="*/ 358275 w 1039813"/>
                  <a:gd name="connsiteY583" fmla="*/ 524340 h 877217"/>
                  <a:gd name="connsiteX584" fmla="*/ 367567 w 1039813"/>
                  <a:gd name="connsiteY584" fmla="*/ 519320 h 877217"/>
                  <a:gd name="connsiteX585" fmla="*/ 373656 w 1039813"/>
                  <a:gd name="connsiteY585" fmla="*/ 519320 h 877217"/>
                  <a:gd name="connsiteX586" fmla="*/ 373656 w 1039813"/>
                  <a:gd name="connsiteY586" fmla="*/ 524340 h 877217"/>
                  <a:gd name="connsiteX587" fmla="*/ 367567 w 1039813"/>
                  <a:gd name="connsiteY587" fmla="*/ 524340 h 877217"/>
                  <a:gd name="connsiteX588" fmla="*/ 348981 w 1039813"/>
                  <a:gd name="connsiteY588" fmla="*/ 519232 h 877217"/>
                  <a:gd name="connsiteX589" fmla="*/ 352079 w 1039813"/>
                  <a:gd name="connsiteY589" fmla="*/ 519232 h 877217"/>
                  <a:gd name="connsiteX590" fmla="*/ 348981 w 1039813"/>
                  <a:gd name="connsiteY590" fmla="*/ 521786 h 877217"/>
                  <a:gd name="connsiteX591" fmla="*/ 336696 w 1039813"/>
                  <a:gd name="connsiteY591" fmla="*/ 519232 h 877217"/>
                  <a:gd name="connsiteX592" fmla="*/ 342892 w 1039813"/>
                  <a:gd name="connsiteY592" fmla="*/ 519232 h 877217"/>
                  <a:gd name="connsiteX593" fmla="*/ 342892 w 1039813"/>
                  <a:gd name="connsiteY593" fmla="*/ 524340 h 877217"/>
                  <a:gd name="connsiteX594" fmla="*/ 336696 w 1039813"/>
                  <a:gd name="connsiteY594" fmla="*/ 524340 h 877217"/>
                  <a:gd name="connsiteX595" fmla="*/ 367567 w 1039813"/>
                  <a:gd name="connsiteY595" fmla="*/ 516766 h 877217"/>
                  <a:gd name="connsiteX596" fmla="*/ 367567 w 1039813"/>
                  <a:gd name="connsiteY596" fmla="*/ 519320 h 877217"/>
                  <a:gd name="connsiteX597" fmla="*/ 364398 w 1039813"/>
                  <a:gd name="connsiteY597" fmla="*/ 519320 h 877217"/>
                  <a:gd name="connsiteX598" fmla="*/ 373656 w 1039813"/>
                  <a:gd name="connsiteY598" fmla="*/ 514300 h 877217"/>
                  <a:gd name="connsiteX599" fmla="*/ 379745 w 1039813"/>
                  <a:gd name="connsiteY599" fmla="*/ 514300 h 877217"/>
                  <a:gd name="connsiteX600" fmla="*/ 379745 w 1039813"/>
                  <a:gd name="connsiteY600" fmla="*/ 519320 h 877217"/>
                  <a:gd name="connsiteX601" fmla="*/ 373656 w 1039813"/>
                  <a:gd name="connsiteY601" fmla="*/ 519320 h 877217"/>
                  <a:gd name="connsiteX602" fmla="*/ 355070 w 1039813"/>
                  <a:gd name="connsiteY602" fmla="*/ 514212 h 877217"/>
                  <a:gd name="connsiteX603" fmla="*/ 358167 w 1039813"/>
                  <a:gd name="connsiteY603" fmla="*/ 514212 h 877217"/>
                  <a:gd name="connsiteX604" fmla="*/ 355070 w 1039813"/>
                  <a:gd name="connsiteY604" fmla="*/ 516766 h 877217"/>
                  <a:gd name="connsiteX605" fmla="*/ 342892 w 1039813"/>
                  <a:gd name="connsiteY605" fmla="*/ 514212 h 877217"/>
                  <a:gd name="connsiteX606" fmla="*/ 348981 w 1039813"/>
                  <a:gd name="connsiteY606" fmla="*/ 514212 h 877217"/>
                  <a:gd name="connsiteX607" fmla="*/ 348981 w 1039813"/>
                  <a:gd name="connsiteY607" fmla="*/ 519232 h 877217"/>
                  <a:gd name="connsiteX608" fmla="*/ 342892 w 1039813"/>
                  <a:gd name="connsiteY608" fmla="*/ 519232 h 877217"/>
                  <a:gd name="connsiteX609" fmla="*/ 373656 w 1039813"/>
                  <a:gd name="connsiteY609" fmla="*/ 511747 h 877217"/>
                  <a:gd name="connsiteX610" fmla="*/ 373656 w 1039813"/>
                  <a:gd name="connsiteY610" fmla="*/ 514300 h 877217"/>
                  <a:gd name="connsiteX611" fmla="*/ 370524 w 1039813"/>
                  <a:gd name="connsiteY611" fmla="*/ 514300 h 877217"/>
                  <a:gd name="connsiteX612" fmla="*/ 379745 w 1039813"/>
                  <a:gd name="connsiteY612" fmla="*/ 509281 h 877217"/>
                  <a:gd name="connsiteX613" fmla="*/ 385940 w 1039813"/>
                  <a:gd name="connsiteY613" fmla="*/ 509281 h 877217"/>
                  <a:gd name="connsiteX614" fmla="*/ 385940 w 1039813"/>
                  <a:gd name="connsiteY614" fmla="*/ 514300 h 877217"/>
                  <a:gd name="connsiteX615" fmla="*/ 379745 w 1039813"/>
                  <a:gd name="connsiteY615" fmla="*/ 514300 h 877217"/>
                  <a:gd name="connsiteX616" fmla="*/ 361265 w 1039813"/>
                  <a:gd name="connsiteY616" fmla="*/ 509193 h 877217"/>
                  <a:gd name="connsiteX617" fmla="*/ 364328 w 1039813"/>
                  <a:gd name="connsiteY617" fmla="*/ 509193 h 877217"/>
                  <a:gd name="connsiteX618" fmla="*/ 362804 w 1039813"/>
                  <a:gd name="connsiteY618" fmla="*/ 510464 h 877217"/>
                  <a:gd name="connsiteX619" fmla="*/ 361265 w 1039813"/>
                  <a:gd name="connsiteY619" fmla="*/ 511718 h 877217"/>
                  <a:gd name="connsiteX620" fmla="*/ 348981 w 1039813"/>
                  <a:gd name="connsiteY620" fmla="*/ 509193 h 877217"/>
                  <a:gd name="connsiteX621" fmla="*/ 355070 w 1039813"/>
                  <a:gd name="connsiteY621" fmla="*/ 509193 h 877217"/>
                  <a:gd name="connsiteX622" fmla="*/ 355070 w 1039813"/>
                  <a:gd name="connsiteY622" fmla="*/ 514212 h 877217"/>
                  <a:gd name="connsiteX623" fmla="*/ 348981 w 1039813"/>
                  <a:gd name="connsiteY623" fmla="*/ 514212 h 877217"/>
                  <a:gd name="connsiteX624" fmla="*/ 379745 w 1039813"/>
                  <a:gd name="connsiteY624" fmla="*/ 506756 h 877217"/>
                  <a:gd name="connsiteX625" fmla="*/ 379745 w 1039813"/>
                  <a:gd name="connsiteY625" fmla="*/ 509281 h 877217"/>
                  <a:gd name="connsiteX626" fmla="*/ 376647 w 1039813"/>
                  <a:gd name="connsiteY626" fmla="*/ 509281 h 877217"/>
                  <a:gd name="connsiteX627" fmla="*/ 385940 w 1039813"/>
                  <a:gd name="connsiteY627" fmla="*/ 504261 h 877217"/>
                  <a:gd name="connsiteX628" fmla="*/ 392029 w 1039813"/>
                  <a:gd name="connsiteY628" fmla="*/ 504261 h 877217"/>
                  <a:gd name="connsiteX629" fmla="*/ 392029 w 1039813"/>
                  <a:gd name="connsiteY629" fmla="*/ 509281 h 877217"/>
                  <a:gd name="connsiteX630" fmla="*/ 385940 w 1039813"/>
                  <a:gd name="connsiteY630" fmla="*/ 509281 h 877217"/>
                  <a:gd name="connsiteX631" fmla="*/ 367354 w 1039813"/>
                  <a:gd name="connsiteY631" fmla="*/ 504085 h 877217"/>
                  <a:gd name="connsiteX632" fmla="*/ 370452 w 1039813"/>
                  <a:gd name="connsiteY632" fmla="*/ 504085 h 877217"/>
                  <a:gd name="connsiteX633" fmla="*/ 368921 w 1039813"/>
                  <a:gd name="connsiteY633" fmla="*/ 505362 h 877217"/>
                  <a:gd name="connsiteX634" fmla="*/ 367354 w 1039813"/>
                  <a:gd name="connsiteY634" fmla="*/ 506639 h 877217"/>
                  <a:gd name="connsiteX635" fmla="*/ 355070 w 1039813"/>
                  <a:gd name="connsiteY635" fmla="*/ 504085 h 877217"/>
                  <a:gd name="connsiteX636" fmla="*/ 361265 w 1039813"/>
                  <a:gd name="connsiteY636" fmla="*/ 504085 h 877217"/>
                  <a:gd name="connsiteX637" fmla="*/ 361265 w 1039813"/>
                  <a:gd name="connsiteY637" fmla="*/ 509193 h 877217"/>
                  <a:gd name="connsiteX638" fmla="*/ 355070 w 1039813"/>
                  <a:gd name="connsiteY638" fmla="*/ 509193 h 877217"/>
                  <a:gd name="connsiteX639" fmla="*/ 385940 w 1039813"/>
                  <a:gd name="connsiteY639" fmla="*/ 501707 h 877217"/>
                  <a:gd name="connsiteX640" fmla="*/ 385940 w 1039813"/>
                  <a:gd name="connsiteY640" fmla="*/ 504261 h 877217"/>
                  <a:gd name="connsiteX641" fmla="*/ 382807 w 1039813"/>
                  <a:gd name="connsiteY641" fmla="*/ 504261 h 877217"/>
                  <a:gd name="connsiteX642" fmla="*/ 392029 w 1039813"/>
                  <a:gd name="connsiteY642" fmla="*/ 499153 h 877217"/>
                  <a:gd name="connsiteX643" fmla="*/ 398118 w 1039813"/>
                  <a:gd name="connsiteY643" fmla="*/ 499153 h 877217"/>
                  <a:gd name="connsiteX644" fmla="*/ 398118 w 1039813"/>
                  <a:gd name="connsiteY644" fmla="*/ 504261 h 877217"/>
                  <a:gd name="connsiteX645" fmla="*/ 392029 w 1039813"/>
                  <a:gd name="connsiteY645" fmla="*/ 504261 h 877217"/>
                  <a:gd name="connsiteX646" fmla="*/ 373443 w 1039813"/>
                  <a:gd name="connsiteY646" fmla="*/ 499065 h 877217"/>
                  <a:gd name="connsiteX647" fmla="*/ 376647 w 1039813"/>
                  <a:gd name="connsiteY647" fmla="*/ 499065 h 877217"/>
                  <a:gd name="connsiteX648" fmla="*/ 373443 w 1039813"/>
                  <a:gd name="connsiteY648" fmla="*/ 501676 h 877217"/>
                  <a:gd name="connsiteX649" fmla="*/ 361265 w 1039813"/>
                  <a:gd name="connsiteY649" fmla="*/ 499065 h 877217"/>
                  <a:gd name="connsiteX650" fmla="*/ 367354 w 1039813"/>
                  <a:gd name="connsiteY650" fmla="*/ 499065 h 877217"/>
                  <a:gd name="connsiteX651" fmla="*/ 367354 w 1039813"/>
                  <a:gd name="connsiteY651" fmla="*/ 504085 h 877217"/>
                  <a:gd name="connsiteX652" fmla="*/ 361265 w 1039813"/>
                  <a:gd name="connsiteY652" fmla="*/ 504085 h 877217"/>
                  <a:gd name="connsiteX653" fmla="*/ 392029 w 1039813"/>
                  <a:gd name="connsiteY653" fmla="*/ 496687 h 877217"/>
                  <a:gd name="connsiteX654" fmla="*/ 392029 w 1039813"/>
                  <a:gd name="connsiteY654" fmla="*/ 499153 h 877217"/>
                  <a:gd name="connsiteX655" fmla="*/ 389004 w 1039813"/>
                  <a:gd name="connsiteY655" fmla="*/ 499153 h 877217"/>
                  <a:gd name="connsiteX656" fmla="*/ 379638 w 1039813"/>
                  <a:gd name="connsiteY656" fmla="*/ 494045 h 877217"/>
                  <a:gd name="connsiteX657" fmla="*/ 382736 w 1039813"/>
                  <a:gd name="connsiteY657" fmla="*/ 494045 h 877217"/>
                  <a:gd name="connsiteX658" fmla="*/ 379638 w 1039813"/>
                  <a:gd name="connsiteY658" fmla="*/ 496599 h 877217"/>
                  <a:gd name="connsiteX659" fmla="*/ 367354 w 1039813"/>
                  <a:gd name="connsiteY659" fmla="*/ 494045 h 877217"/>
                  <a:gd name="connsiteX660" fmla="*/ 373443 w 1039813"/>
                  <a:gd name="connsiteY660" fmla="*/ 494045 h 877217"/>
                  <a:gd name="connsiteX661" fmla="*/ 373443 w 1039813"/>
                  <a:gd name="connsiteY661" fmla="*/ 499065 h 877217"/>
                  <a:gd name="connsiteX662" fmla="*/ 367354 w 1039813"/>
                  <a:gd name="connsiteY662" fmla="*/ 499065 h 877217"/>
                  <a:gd name="connsiteX663" fmla="*/ 385727 w 1039813"/>
                  <a:gd name="connsiteY663" fmla="*/ 488938 h 877217"/>
                  <a:gd name="connsiteX664" fmla="*/ 388825 w 1039813"/>
                  <a:gd name="connsiteY664" fmla="*/ 488938 h 877217"/>
                  <a:gd name="connsiteX665" fmla="*/ 385727 w 1039813"/>
                  <a:gd name="connsiteY665" fmla="*/ 491551 h 877217"/>
                  <a:gd name="connsiteX666" fmla="*/ 373443 w 1039813"/>
                  <a:gd name="connsiteY666" fmla="*/ 488938 h 877217"/>
                  <a:gd name="connsiteX667" fmla="*/ 379638 w 1039813"/>
                  <a:gd name="connsiteY667" fmla="*/ 488938 h 877217"/>
                  <a:gd name="connsiteX668" fmla="*/ 379638 w 1039813"/>
                  <a:gd name="connsiteY668" fmla="*/ 494045 h 877217"/>
                  <a:gd name="connsiteX669" fmla="*/ 373443 w 1039813"/>
                  <a:gd name="connsiteY669" fmla="*/ 494045 h 877217"/>
                  <a:gd name="connsiteX670" fmla="*/ 379638 w 1039813"/>
                  <a:gd name="connsiteY670" fmla="*/ 483918 h 877217"/>
                  <a:gd name="connsiteX671" fmla="*/ 385727 w 1039813"/>
                  <a:gd name="connsiteY671" fmla="*/ 483918 h 877217"/>
                  <a:gd name="connsiteX672" fmla="*/ 385727 w 1039813"/>
                  <a:gd name="connsiteY672" fmla="*/ 486560 h 877217"/>
                  <a:gd name="connsiteX673" fmla="*/ 385727 w 1039813"/>
                  <a:gd name="connsiteY673" fmla="*/ 488938 h 877217"/>
                  <a:gd name="connsiteX674" fmla="*/ 379638 w 1039813"/>
                  <a:gd name="connsiteY674" fmla="*/ 488938 h 877217"/>
                  <a:gd name="connsiteX675" fmla="*/ 447148 w 1039813"/>
                  <a:gd name="connsiteY675" fmla="*/ 448780 h 877217"/>
                  <a:gd name="connsiteX676" fmla="*/ 453237 w 1039813"/>
                  <a:gd name="connsiteY676" fmla="*/ 448780 h 877217"/>
                  <a:gd name="connsiteX677" fmla="*/ 453237 w 1039813"/>
                  <a:gd name="connsiteY677" fmla="*/ 453888 h 877217"/>
                  <a:gd name="connsiteX678" fmla="*/ 447148 w 1039813"/>
                  <a:gd name="connsiteY678" fmla="*/ 453888 h 877217"/>
                  <a:gd name="connsiteX679" fmla="*/ 447148 w 1039813"/>
                  <a:gd name="connsiteY679" fmla="*/ 446138 h 877217"/>
                  <a:gd name="connsiteX680" fmla="*/ 447148 w 1039813"/>
                  <a:gd name="connsiteY680" fmla="*/ 448780 h 877217"/>
                  <a:gd name="connsiteX681" fmla="*/ 443980 w 1039813"/>
                  <a:gd name="connsiteY681" fmla="*/ 448780 h 877217"/>
                  <a:gd name="connsiteX682" fmla="*/ 447112 w 1039813"/>
                  <a:gd name="connsiteY682" fmla="*/ 446168 h 877217"/>
                  <a:gd name="connsiteX683" fmla="*/ 453237 w 1039813"/>
                  <a:gd name="connsiteY683" fmla="*/ 443760 h 877217"/>
                  <a:gd name="connsiteX684" fmla="*/ 459326 w 1039813"/>
                  <a:gd name="connsiteY684" fmla="*/ 443760 h 877217"/>
                  <a:gd name="connsiteX685" fmla="*/ 459326 w 1039813"/>
                  <a:gd name="connsiteY685" fmla="*/ 448780 h 877217"/>
                  <a:gd name="connsiteX686" fmla="*/ 453237 w 1039813"/>
                  <a:gd name="connsiteY686" fmla="*/ 448780 h 877217"/>
                  <a:gd name="connsiteX687" fmla="*/ 434650 w 1039813"/>
                  <a:gd name="connsiteY687" fmla="*/ 443584 h 877217"/>
                  <a:gd name="connsiteX688" fmla="*/ 437784 w 1039813"/>
                  <a:gd name="connsiteY688" fmla="*/ 443584 h 877217"/>
                  <a:gd name="connsiteX689" fmla="*/ 434650 w 1039813"/>
                  <a:gd name="connsiteY689" fmla="*/ 446138 h 877217"/>
                  <a:gd name="connsiteX690" fmla="*/ 453237 w 1039813"/>
                  <a:gd name="connsiteY690" fmla="*/ 441206 h 877217"/>
                  <a:gd name="connsiteX691" fmla="*/ 453237 w 1039813"/>
                  <a:gd name="connsiteY691" fmla="*/ 443760 h 877217"/>
                  <a:gd name="connsiteX692" fmla="*/ 450139 w 1039813"/>
                  <a:gd name="connsiteY692" fmla="*/ 443760 h 877217"/>
                  <a:gd name="connsiteX693" fmla="*/ 459326 w 1039813"/>
                  <a:gd name="connsiteY693" fmla="*/ 438740 h 877217"/>
                  <a:gd name="connsiteX694" fmla="*/ 465521 w 1039813"/>
                  <a:gd name="connsiteY694" fmla="*/ 438740 h 877217"/>
                  <a:gd name="connsiteX695" fmla="*/ 465521 w 1039813"/>
                  <a:gd name="connsiteY695" fmla="*/ 443760 h 877217"/>
                  <a:gd name="connsiteX696" fmla="*/ 459326 w 1039813"/>
                  <a:gd name="connsiteY696" fmla="*/ 443760 h 877217"/>
                  <a:gd name="connsiteX697" fmla="*/ 440846 w 1039813"/>
                  <a:gd name="connsiteY697" fmla="*/ 438564 h 877217"/>
                  <a:gd name="connsiteX698" fmla="*/ 443944 w 1039813"/>
                  <a:gd name="connsiteY698" fmla="*/ 438564 h 877217"/>
                  <a:gd name="connsiteX699" fmla="*/ 440846 w 1039813"/>
                  <a:gd name="connsiteY699" fmla="*/ 441089 h 877217"/>
                  <a:gd name="connsiteX700" fmla="*/ 428562 w 1039813"/>
                  <a:gd name="connsiteY700" fmla="*/ 438564 h 877217"/>
                  <a:gd name="connsiteX701" fmla="*/ 434650 w 1039813"/>
                  <a:gd name="connsiteY701" fmla="*/ 438564 h 877217"/>
                  <a:gd name="connsiteX702" fmla="*/ 434650 w 1039813"/>
                  <a:gd name="connsiteY702" fmla="*/ 443584 h 877217"/>
                  <a:gd name="connsiteX703" fmla="*/ 431766 w 1039813"/>
                  <a:gd name="connsiteY703" fmla="*/ 443584 h 877217"/>
                  <a:gd name="connsiteX704" fmla="*/ 428562 w 1039813"/>
                  <a:gd name="connsiteY704" fmla="*/ 443584 h 877217"/>
                  <a:gd name="connsiteX705" fmla="*/ 459326 w 1039813"/>
                  <a:gd name="connsiteY705" fmla="*/ 436187 h 877217"/>
                  <a:gd name="connsiteX706" fmla="*/ 459326 w 1039813"/>
                  <a:gd name="connsiteY706" fmla="*/ 438740 h 877217"/>
                  <a:gd name="connsiteX707" fmla="*/ 456229 w 1039813"/>
                  <a:gd name="connsiteY707" fmla="*/ 438740 h 877217"/>
                  <a:gd name="connsiteX708" fmla="*/ 465521 w 1039813"/>
                  <a:gd name="connsiteY708" fmla="*/ 433633 h 877217"/>
                  <a:gd name="connsiteX709" fmla="*/ 471610 w 1039813"/>
                  <a:gd name="connsiteY709" fmla="*/ 433633 h 877217"/>
                  <a:gd name="connsiteX710" fmla="*/ 471610 w 1039813"/>
                  <a:gd name="connsiteY710" fmla="*/ 438740 h 877217"/>
                  <a:gd name="connsiteX711" fmla="*/ 465521 w 1039813"/>
                  <a:gd name="connsiteY711" fmla="*/ 438740 h 877217"/>
                  <a:gd name="connsiteX712" fmla="*/ 446935 w 1039813"/>
                  <a:gd name="connsiteY712" fmla="*/ 433545 h 877217"/>
                  <a:gd name="connsiteX713" fmla="*/ 450139 w 1039813"/>
                  <a:gd name="connsiteY713" fmla="*/ 433545 h 877217"/>
                  <a:gd name="connsiteX714" fmla="*/ 446935 w 1039813"/>
                  <a:gd name="connsiteY714" fmla="*/ 436156 h 877217"/>
                  <a:gd name="connsiteX715" fmla="*/ 434650 w 1039813"/>
                  <a:gd name="connsiteY715" fmla="*/ 433545 h 877217"/>
                  <a:gd name="connsiteX716" fmla="*/ 440846 w 1039813"/>
                  <a:gd name="connsiteY716" fmla="*/ 433545 h 877217"/>
                  <a:gd name="connsiteX717" fmla="*/ 440846 w 1039813"/>
                  <a:gd name="connsiteY717" fmla="*/ 438564 h 877217"/>
                  <a:gd name="connsiteX718" fmla="*/ 434650 w 1039813"/>
                  <a:gd name="connsiteY718" fmla="*/ 438564 h 877217"/>
                  <a:gd name="connsiteX719" fmla="*/ 465521 w 1039813"/>
                  <a:gd name="connsiteY719" fmla="*/ 431080 h 877217"/>
                  <a:gd name="connsiteX720" fmla="*/ 465521 w 1039813"/>
                  <a:gd name="connsiteY720" fmla="*/ 433633 h 877217"/>
                  <a:gd name="connsiteX721" fmla="*/ 462424 w 1039813"/>
                  <a:gd name="connsiteY721" fmla="*/ 433633 h 877217"/>
                  <a:gd name="connsiteX722" fmla="*/ 471610 w 1039813"/>
                  <a:gd name="connsiteY722" fmla="*/ 428613 h 877217"/>
                  <a:gd name="connsiteX723" fmla="*/ 477699 w 1039813"/>
                  <a:gd name="connsiteY723" fmla="*/ 428613 h 877217"/>
                  <a:gd name="connsiteX724" fmla="*/ 477699 w 1039813"/>
                  <a:gd name="connsiteY724" fmla="*/ 433633 h 877217"/>
                  <a:gd name="connsiteX725" fmla="*/ 471610 w 1039813"/>
                  <a:gd name="connsiteY725" fmla="*/ 433633 h 877217"/>
                  <a:gd name="connsiteX726" fmla="*/ 453023 w 1039813"/>
                  <a:gd name="connsiteY726" fmla="*/ 428525 h 877217"/>
                  <a:gd name="connsiteX727" fmla="*/ 456193 w 1039813"/>
                  <a:gd name="connsiteY727" fmla="*/ 428525 h 877217"/>
                  <a:gd name="connsiteX728" fmla="*/ 453023 w 1039813"/>
                  <a:gd name="connsiteY728" fmla="*/ 431079 h 877217"/>
                  <a:gd name="connsiteX729" fmla="*/ 440846 w 1039813"/>
                  <a:gd name="connsiteY729" fmla="*/ 428525 h 877217"/>
                  <a:gd name="connsiteX730" fmla="*/ 446935 w 1039813"/>
                  <a:gd name="connsiteY730" fmla="*/ 428525 h 877217"/>
                  <a:gd name="connsiteX731" fmla="*/ 446935 w 1039813"/>
                  <a:gd name="connsiteY731" fmla="*/ 433545 h 877217"/>
                  <a:gd name="connsiteX732" fmla="*/ 440846 w 1039813"/>
                  <a:gd name="connsiteY732" fmla="*/ 433545 h 877217"/>
                  <a:gd name="connsiteX733" fmla="*/ 471610 w 1039813"/>
                  <a:gd name="connsiteY733" fmla="*/ 426059 h 877217"/>
                  <a:gd name="connsiteX734" fmla="*/ 471610 w 1039813"/>
                  <a:gd name="connsiteY734" fmla="*/ 428613 h 877217"/>
                  <a:gd name="connsiteX735" fmla="*/ 468513 w 1039813"/>
                  <a:gd name="connsiteY735" fmla="*/ 428613 h 877217"/>
                  <a:gd name="connsiteX736" fmla="*/ 477699 w 1039813"/>
                  <a:gd name="connsiteY736" fmla="*/ 423593 h 877217"/>
                  <a:gd name="connsiteX737" fmla="*/ 483788 w 1039813"/>
                  <a:gd name="connsiteY737" fmla="*/ 423593 h 877217"/>
                  <a:gd name="connsiteX738" fmla="*/ 483788 w 1039813"/>
                  <a:gd name="connsiteY738" fmla="*/ 428613 h 877217"/>
                  <a:gd name="connsiteX739" fmla="*/ 477699 w 1039813"/>
                  <a:gd name="connsiteY739" fmla="*/ 428613 h 877217"/>
                  <a:gd name="connsiteX740" fmla="*/ 459219 w 1039813"/>
                  <a:gd name="connsiteY740" fmla="*/ 423505 h 877217"/>
                  <a:gd name="connsiteX741" fmla="*/ 462353 w 1039813"/>
                  <a:gd name="connsiteY741" fmla="*/ 423505 h 877217"/>
                  <a:gd name="connsiteX742" fmla="*/ 459219 w 1039813"/>
                  <a:gd name="connsiteY742" fmla="*/ 426059 h 877217"/>
                  <a:gd name="connsiteX743" fmla="*/ 446935 w 1039813"/>
                  <a:gd name="connsiteY743" fmla="*/ 423505 h 877217"/>
                  <a:gd name="connsiteX744" fmla="*/ 453023 w 1039813"/>
                  <a:gd name="connsiteY744" fmla="*/ 423505 h 877217"/>
                  <a:gd name="connsiteX745" fmla="*/ 453023 w 1039813"/>
                  <a:gd name="connsiteY745" fmla="*/ 428525 h 877217"/>
                  <a:gd name="connsiteX746" fmla="*/ 446935 w 1039813"/>
                  <a:gd name="connsiteY746" fmla="*/ 428525 h 877217"/>
                  <a:gd name="connsiteX747" fmla="*/ 477699 w 1039813"/>
                  <a:gd name="connsiteY747" fmla="*/ 421039 h 877217"/>
                  <a:gd name="connsiteX748" fmla="*/ 477699 w 1039813"/>
                  <a:gd name="connsiteY748" fmla="*/ 423593 h 877217"/>
                  <a:gd name="connsiteX749" fmla="*/ 474601 w 1039813"/>
                  <a:gd name="connsiteY749" fmla="*/ 423593 h 877217"/>
                  <a:gd name="connsiteX750" fmla="*/ 483788 w 1039813"/>
                  <a:gd name="connsiteY750" fmla="*/ 418486 h 877217"/>
                  <a:gd name="connsiteX751" fmla="*/ 489983 w 1039813"/>
                  <a:gd name="connsiteY751" fmla="*/ 418486 h 877217"/>
                  <a:gd name="connsiteX752" fmla="*/ 489983 w 1039813"/>
                  <a:gd name="connsiteY752" fmla="*/ 423593 h 877217"/>
                  <a:gd name="connsiteX753" fmla="*/ 483788 w 1039813"/>
                  <a:gd name="connsiteY753" fmla="*/ 423593 h 877217"/>
                  <a:gd name="connsiteX754" fmla="*/ 465308 w 1039813"/>
                  <a:gd name="connsiteY754" fmla="*/ 418486 h 877217"/>
                  <a:gd name="connsiteX755" fmla="*/ 468405 w 1039813"/>
                  <a:gd name="connsiteY755" fmla="*/ 418486 h 877217"/>
                  <a:gd name="connsiteX756" fmla="*/ 465308 w 1039813"/>
                  <a:gd name="connsiteY756" fmla="*/ 421039 h 877217"/>
                  <a:gd name="connsiteX757" fmla="*/ 453023 w 1039813"/>
                  <a:gd name="connsiteY757" fmla="*/ 418486 h 877217"/>
                  <a:gd name="connsiteX758" fmla="*/ 459219 w 1039813"/>
                  <a:gd name="connsiteY758" fmla="*/ 418486 h 877217"/>
                  <a:gd name="connsiteX759" fmla="*/ 459219 w 1039813"/>
                  <a:gd name="connsiteY759" fmla="*/ 423505 h 877217"/>
                  <a:gd name="connsiteX760" fmla="*/ 453023 w 1039813"/>
                  <a:gd name="connsiteY760" fmla="*/ 423505 h 877217"/>
                  <a:gd name="connsiteX761" fmla="*/ 483788 w 1039813"/>
                  <a:gd name="connsiteY761" fmla="*/ 416020 h 877217"/>
                  <a:gd name="connsiteX762" fmla="*/ 483788 w 1039813"/>
                  <a:gd name="connsiteY762" fmla="*/ 418486 h 877217"/>
                  <a:gd name="connsiteX763" fmla="*/ 480797 w 1039813"/>
                  <a:gd name="connsiteY763" fmla="*/ 418486 h 877217"/>
                  <a:gd name="connsiteX764" fmla="*/ 489983 w 1039813"/>
                  <a:gd name="connsiteY764" fmla="*/ 413466 h 877217"/>
                  <a:gd name="connsiteX765" fmla="*/ 496072 w 1039813"/>
                  <a:gd name="connsiteY765" fmla="*/ 413466 h 877217"/>
                  <a:gd name="connsiteX766" fmla="*/ 496072 w 1039813"/>
                  <a:gd name="connsiteY766" fmla="*/ 418486 h 877217"/>
                  <a:gd name="connsiteX767" fmla="*/ 489983 w 1039813"/>
                  <a:gd name="connsiteY767" fmla="*/ 418486 h 877217"/>
                  <a:gd name="connsiteX768" fmla="*/ 471396 w 1039813"/>
                  <a:gd name="connsiteY768" fmla="*/ 413378 h 877217"/>
                  <a:gd name="connsiteX769" fmla="*/ 474566 w 1039813"/>
                  <a:gd name="connsiteY769" fmla="*/ 413378 h 877217"/>
                  <a:gd name="connsiteX770" fmla="*/ 471396 w 1039813"/>
                  <a:gd name="connsiteY770" fmla="*/ 415932 h 877217"/>
                  <a:gd name="connsiteX771" fmla="*/ 459219 w 1039813"/>
                  <a:gd name="connsiteY771" fmla="*/ 413378 h 877217"/>
                  <a:gd name="connsiteX772" fmla="*/ 465308 w 1039813"/>
                  <a:gd name="connsiteY772" fmla="*/ 413378 h 877217"/>
                  <a:gd name="connsiteX773" fmla="*/ 465308 w 1039813"/>
                  <a:gd name="connsiteY773" fmla="*/ 418486 h 877217"/>
                  <a:gd name="connsiteX774" fmla="*/ 459219 w 1039813"/>
                  <a:gd name="connsiteY774" fmla="*/ 418486 h 877217"/>
                  <a:gd name="connsiteX775" fmla="*/ 489983 w 1039813"/>
                  <a:gd name="connsiteY775" fmla="*/ 410912 h 877217"/>
                  <a:gd name="connsiteX776" fmla="*/ 489983 w 1039813"/>
                  <a:gd name="connsiteY776" fmla="*/ 413466 h 877217"/>
                  <a:gd name="connsiteX777" fmla="*/ 486886 w 1039813"/>
                  <a:gd name="connsiteY777" fmla="*/ 413466 h 877217"/>
                  <a:gd name="connsiteX778" fmla="*/ 496072 w 1039813"/>
                  <a:gd name="connsiteY778" fmla="*/ 408446 h 877217"/>
                  <a:gd name="connsiteX779" fmla="*/ 502161 w 1039813"/>
                  <a:gd name="connsiteY779" fmla="*/ 408446 h 877217"/>
                  <a:gd name="connsiteX780" fmla="*/ 502161 w 1039813"/>
                  <a:gd name="connsiteY780" fmla="*/ 413466 h 877217"/>
                  <a:gd name="connsiteX781" fmla="*/ 496072 w 1039813"/>
                  <a:gd name="connsiteY781" fmla="*/ 413466 h 877217"/>
                  <a:gd name="connsiteX782" fmla="*/ 477592 w 1039813"/>
                  <a:gd name="connsiteY782" fmla="*/ 408358 h 877217"/>
                  <a:gd name="connsiteX783" fmla="*/ 480726 w 1039813"/>
                  <a:gd name="connsiteY783" fmla="*/ 408358 h 877217"/>
                  <a:gd name="connsiteX784" fmla="*/ 477592 w 1039813"/>
                  <a:gd name="connsiteY784" fmla="*/ 410912 h 877217"/>
                  <a:gd name="connsiteX785" fmla="*/ 465308 w 1039813"/>
                  <a:gd name="connsiteY785" fmla="*/ 408358 h 877217"/>
                  <a:gd name="connsiteX786" fmla="*/ 471396 w 1039813"/>
                  <a:gd name="connsiteY786" fmla="*/ 408358 h 877217"/>
                  <a:gd name="connsiteX787" fmla="*/ 471396 w 1039813"/>
                  <a:gd name="connsiteY787" fmla="*/ 413378 h 877217"/>
                  <a:gd name="connsiteX788" fmla="*/ 465308 w 1039813"/>
                  <a:gd name="connsiteY788" fmla="*/ 413378 h 877217"/>
                  <a:gd name="connsiteX789" fmla="*/ 496072 w 1039813"/>
                  <a:gd name="connsiteY789" fmla="*/ 405892 h 877217"/>
                  <a:gd name="connsiteX790" fmla="*/ 496072 w 1039813"/>
                  <a:gd name="connsiteY790" fmla="*/ 408446 h 877217"/>
                  <a:gd name="connsiteX791" fmla="*/ 492974 w 1039813"/>
                  <a:gd name="connsiteY791" fmla="*/ 408446 h 877217"/>
                  <a:gd name="connsiteX792" fmla="*/ 502161 w 1039813"/>
                  <a:gd name="connsiteY792" fmla="*/ 403426 h 877217"/>
                  <a:gd name="connsiteX793" fmla="*/ 508356 w 1039813"/>
                  <a:gd name="connsiteY793" fmla="*/ 403426 h 877217"/>
                  <a:gd name="connsiteX794" fmla="*/ 508356 w 1039813"/>
                  <a:gd name="connsiteY794" fmla="*/ 408446 h 877217"/>
                  <a:gd name="connsiteX795" fmla="*/ 502161 w 1039813"/>
                  <a:gd name="connsiteY795" fmla="*/ 408446 h 877217"/>
                  <a:gd name="connsiteX796" fmla="*/ 483681 w 1039813"/>
                  <a:gd name="connsiteY796" fmla="*/ 403338 h 877217"/>
                  <a:gd name="connsiteX797" fmla="*/ 486779 w 1039813"/>
                  <a:gd name="connsiteY797" fmla="*/ 403338 h 877217"/>
                  <a:gd name="connsiteX798" fmla="*/ 483681 w 1039813"/>
                  <a:gd name="connsiteY798" fmla="*/ 405892 h 877217"/>
                  <a:gd name="connsiteX799" fmla="*/ 471396 w 1039813"/>
                  <a:gd name="connsiteY799" fmla="*/ 403338 h 877217"/>
                  <a:gd name="connsiteX800" fmla="*/ 477592 w 1039813"/>
                  <a:gd name="connsiteY800" fmla="*/ 403338 h 877217"/>
                  <a:gd name="connsiteX801" fmla="*/ 477592 w 1039813"/>
                  <a:gd name="connsiteY801" fmla="*/ 408358 h 877217"/>
                  <a:gd name="connsiteX802" fmla="*/ 471396 w 1039813"/>
                  <a:gd name="connsiteY802" fmla="*/ 408358 h 877217"/>
                  <a:gd name="connsiteX803" fmla="*/ 502161 w 1039813"/>
                  <a:gd name="connsiteY803" fmla="*/ 400872 h 877217"/>
                  <a:gd name="connsiteX804" fmla="*/ 502161 w 1039813"/>
                  <a:gd name="connsiteY804" fmla="*/ 403426 h 877217"/>
                  <a:gd name="connsiteX805" fmla="*/ 499063 w 1039813"/>
                  <a:gd name="connsiteY805" fmla="*/ 403426 h 877217"/>
                  <a:gd name="connsiteX806" fmla="*/ 508356 w 1039813"/>
                  <a:gd name="connsiteY806" fmla="*/ 398407 h 877217"/>
                  <a:gd name="connsiteX807" fmla="*/ 514445 w 1039813"/>
                  <a:gd name="connsiteY807" fmla="*/ 398407 h 877217"/>
                  <a:gd name="connsiteX808" fmla="*/ 514445 w 1039813"/>
                  <a:gd name="connsiteY808" fmla="*/ 403426 h 877217"/>
                  <a:gd name="connsiteX809" fmla="*/ 508356 w 1039813"/>
                  <a:gd name="connsiteY809" fmla="*/ 403426 h 877217"/>
                  <a:gd name="connsiteX810" fmla="*/ 489769 w 1039813"/>
                  <a:gd name="connsiteY810" fmla="*/ 398231 h 877217"/>
                  <a:gd name="connsiteX811" fmla="*/ 492902 w 1039813"/>
                  <a:gd name="connsiteY811" fmla="*/ 398231 h 877217"/>
                  <a:gd name="connsiteX812" fmla="*/ 489769 w 1039813"/>
                  <a:gd name="connsiteY812" fmla="*/ 400784 h 877217"/>
                  <a:gd name="connsiteX813" fmla="*/ 477592 w 1039813"/>
                  <a:gd name="connsiteY813" fmla="*/ 398231 h 877217"/>
                  <a:gd name="connsiteX814" fmla="*/ 483681 w 1039813"/>
                  <a:gd name="connsiteY814" fmla="*/ 398231 h 877217"/>
                  <a:gd name="connsiteX815" fmla="*/ 483681 w 1039813"/>
                  <a:gd name="connsiteY815" fmla="*/ 403338 h 877217"/>
                  <a:gd name="connsiteX816" fmla="*/ 477592 w 1039813"/>
                  <a:gd name="connsiteY816" fmla="*/ 403338 h 877217"/>
                  <a:gd name="connsiteX817" fmla="*/ 508356 w 1039813"/>
                  <a:gd name="connsiteY817" fmla="*/ 395823 h 877217"/>
                  <a:gd name="connsiteX818" fmla="*/ 508356 w 1039813"/>
                  <a:gd name="connsiteY818" fmla="*/ 398407 h 877217"/>
                  <a:gd name="connsiteX819" fmla="*/ 505258 w 1039813"/>
                  <a:gd name="connsiteY819" fmla="*/ 398407 h 877217"/>
                  <a:gd name="connsiteX820" fmla="*/ 514445 w 1039813"/>
                  <a:gd name="connsiteY820" fmla="*/ 393387 h 877217"/>
                  <a:gd name="connsiteX821" fmla="*/ 520534 w 1039813"/>
                  <a:gd name="connsiteY821" fmla="*/ 393387 h 877217"/>
                  <a:gd name="connsiteX822" fmla="*/ 520534 w 1039813"/>
                  <a:gd name="connsiteY822" fmla="*/ 398407 h 877217"/>
                  <a:gd name="connsiteX823" fmla="*/ 514445 w 1039813"/>
                  <a:gd name="connsiteY823" fmla="*/ 398407 h 877217"/>
                  <a:gd name="connsiteX824" fmla="*/ 495858 w 1039813"/>
                  <a:gd name="connsiteY824" fmla="*/ 393211 h 877217"/>
                  <a:gd name="connsiteX825" fmla="*/ 499028 w 1039813"/>
                  <a:gd name="connsiteY825" fmla="*/ 393211 h 877217"/>
                  <a:gd name="connsiteX826" fmla="*/ 495858 w 1039813"/>
                  <a:gd name="connsiteY826" fmla="*/ 395765 h 877217"/>
                  <a:gd name="connsiteX827" fmla="*/ 483681 w 1039813"/>
                  <a:gd name="connsiteY827" fmla="*/ 393211 h 877217"/>
                  <a:gd name="connsiteX828" fmla="*/ 489769 w 1039813"/>
                  <a:gd name="connsiteY828" fmla="*/ 393211 h 877217"/>
                  <a:gd name="connsiteX829" fmla="*/ 489769 w 1039813"/>
                  <a:gd name="connsiteY829" fmla="*/ 398231 h 877217"/>
                  <a:gd name="connsiteX830" fmla="*/ 483681 w 1039813"/>
                  <a:gd name="connsiteY830" fmla="*/ 398231 h 877217"/>
                  <a:gd name="connsiteX831" fmla="*/ 514445 w 1039813"/>
                  <a:gd name="connsiteY831" fmla="*/ 390803 h 877217"/>
                  <a:gd name="connsiteX832" fmla="*/ 514445 w 1039813"/>
                  <a:gd name="connsiteY832" fmla="*/ 393387 h 877217"/>
                  <a:gd name="connsiteX833" fmla="*/ 511347 w 1039813"/>
                  <a:gd name="connsiteY833" fmla="*/ 393387 h 877217"/>
                  <a:gd name="connsiteX834" fmla="*/ 520534 w 1039813"/>
                  <a:gd name="connsiteY834" fmla="*/ 388279 h 877217"/>
                  <a:gd name="connsiteX835" fmla="*/ 523631 w 1039813"/>
                  <a:gd name="connsiteY835" fmla="*/ 388279 h 877217"/>
                  <a:gd name="connsiteX836" fmla="*/ 526729 w 1039813"/>
                  <a:gd name="connsiteY836" fmla="*/ 388279 h 877217"/>
                  <a:gd name="connsiteX837" fmla="*/ 526729 w 1039813"/>
                  <a:gd name="connsiteY837" fmla="*/ 393387 h 877217"/>
                  <a:gd name="connsiteX838" fmla="*/ 520534 w 1039813"/>
                  <a:gd name="connsiteY838" fmla="*/ 393387 h 877217"/>
                  <a:gd name="connsiteX839" fmla="*/ 502054 w 1039813"/>
                  <a:gd name="connsiteY839" fmla="*/ 388191 h 877217"/>
                  <a:gd name="connsiteX840" fmla="*/ 505152 w 1039813"/>
                  <a:gd name="connsiteY840" fmla="*/ 388191 h 877217"/>
                  <a:gd name="connsiteX841" fmla="*/ 502054 w 1039813"/>
                  <a:gd name="connsiteY841" fmla="*/ 390745 h 877217"/>
                  <a:gd name="connsiteX842" fmla="*/ 489769 w 1039813"/>
                  <a:gd name="connsiteY842" fmla="*/ 388191 h 877217"/>
                  <a:gd name="connsiteX843" fmla="*/ 495858 w 1039813"/>
                  <a:gd name="connsiteY843" fmla="*/ 388191 h 877217"/>
                  <a:gd name="connsiteX844" fmla="*/ 495858 w 1039813"/>
                  <a:gd name="connsiteY844" fmla="*/ 393211 h 877217"/>
                  <a:gd name="connsiteX845" fmla="*/ 489769 w 1039813"/>
                  <a:gd name="connsiteY845" fmla="*/ 393211 h 877217"/>
                  <a:gd name="connsiteX846" fmla="*/ 520534 w 1039813"/>
                  <a:gd name="connsiteY846" fmla="*/ 385754 h 877217"/>
                  <a:gd name="connsiteX847" fmla="*/ 520534 w 1039813"/>
                  <a:gd name="connsiteY847" fmla="*/ 388279 h 877217"/>
                  <a:gd name="connsiteX848" fmla="*/ 517472 w 1039813"/>
                  <a:gd name="connsiteY848" fmla="*/ 388279 h 877217"/>
                  <a:gd name="connsiteX849" fmla="*/ 519004 w 1039813"/>
                  <a:gd name="connsiteY849" fmla="*/ 387002 h 877217"/>
                  <a:gd name="connsiteX850" fmla="*/ 508142 w 1039813"/>
                  <a:gd name="connsiteY850" fmla="*/ 383083 h 877217"/>
                  <a:gd name="connsiteX851" fmla="*/ 511347 w 1039813"/>
                  <a:gd name="connsiteY851" fmla="*/ 383083 h 877217"/>
                  <a:gd name="connsiteX852" fmla="*/ 510628 w 1039813"/>
                  <a:gd name="connsiteY852" fmla="*/ 383676 h 877217"/>
                  <a:gd name="connsiteX853" fmla="*/ 508142 w 1039813"/>
                  <a:gd name="connsiteY853" fmla="*/ 385725 h 877217"/>
                  <a:gd name="connsiteX854" fmla="*/ 495858 w 1039813"/>
                  <a:gd name="connsiteY854" fmla="*/ 383083 h 877217"/>
                  <a:gd name="connsiteX855" fmla="*/ 502054 w 1039813"/>
                  <a:gd name="connsiteY855" fmla="*/ 383083 h 877217"/>
                  <a:gd name="connsiteX856" fmla="*/ 502054 w 1039813"/>
                  <a:gd name="connsiteY856" fmla="*/ 388191 h 877217"/>
                  <a:gd name="connsiteX857" fmla="*/ 495858 w 1039813"/>
                  <a:gd name="connsiteY857" fmla="*/ 388191 h 877217"/>
                  <a:gd name="connsiteX858" fmla="*/ 502054 w 1039813"/>
                  <a:gd name="connsiteY858" fmla="*/ 378064 h 877217"/>
                  <a:gd name="connsiteX859" fmla="*/ 508142 w 1039813"/>
                  <a:gd name="connsiteY859" fmla="*/ 378064 h 877217"/>
                  <a:gd name="connsiteX860" fmla="*/ 508142 w 1039813"/>
                  <a:gd name="connsiteY860" fmla="*/ 383083 h 877217"/>
                  <a:gd name="connsiteX861" fmla="*/ 502054 w 1039813"/>
                  <a:gd name="connsiteY861" fmla="*/ 383083 h 877217"/>
                  <a:gd name="connsiteX862" fmla="*/ 551191 w 1039813"/>
                  <a:gd name="connsiteY862" fmla="*/ 363092 h 877217"/>
                  <a:gd name="connsiteX863" fmla="*/ 557280 w 1039813"/>
                  <a:gd name="connsiteY863" fmla="*/ 363092 h 877217"/>
                  <a:gd name="connsiteX864" fmla="*/ 557280 w 1039813"/>
                  <a:gd name="connsiteY864" fmla="*/ 368112 h 877217"/>
                  <a:gd name="connsiteX865" fmla="*/ 551191 w 1039813"/>
                  <a:gd name="connsiteY865" fmla="*/ 368112 h 877217"/>
                  <a:gd name="connsiteX866" fmla="*/ 551191 w 1039813"/>
                  <a:gd name="connsiteY866" fmla="*/ 365558 h 877217"/>
                  <a:gd name="connsiteX867" fmla="*/ 551191 w 1039813"/>
                  <a:gd name="connsiteY867" fmla="*/ 360539 h 877217"/>
                  <a:gd name="connsiteX868" fmla="*/ 551191 w 1039813"/>
                  <a:gd name="connsiteY868" fmla="*/ 363092 h 877217"/>
                  <a:gd name="connsiteX869" fmla="*/ 548094 w 1039813"/>
                  <a:gd name="connsiteY869" fmla="*/ 363092 h 877217"/>
                  <a:gd name="connsiteX870" fmla="*/ 557280 w 1039813"/>
                  <a:gd name="connsiteY870" fmla="*/ 357985 h 877217"/>
                  <a:gd name="connsiteX871" fmla="*/ 563368 w 1039813"/>
                  <a:gd name="connsiteY871" fmla="*/ 357985 h 877217"/>
                  <a:gd name="connsiteX872" fmla="*/ 563368 w 1039813"/>
                  <a:gd name="connsiteY872" fmla="*/ 363092 h 877217"/>
                  <a:gd name="connsiteX873" fmla="*/ 557280 w 1039813"/>
                  <a:gd name="connsiteY873" fmla="*/ 363092 h 877217"/>
                  <a:gd name="connsiteX874" fmla="*/ 557280 w 1039813"/>
                  <a:gd name="connsiteY874" fmla="*/ 355431 h 877217"/>
                  <a:gd name="connsiteX875" fmla="*/ 557280 w 1039813"/>
                  <a:gd name="connsiteY875" fmla="*/ 357985 h 877217"/>
                  <a:gd name="connsiteX876" fmla="*/ 554218 w 1039813"/>
                  <a:gd name="connsiteY876" fmla="*/ 357985 h 877217"/>
                  <a:gd name="connsiteX877" fmla="*/ 563368 w 1039813"/>
                  <a:gd name="connsiteY877" fmla="*/ 352965 h 877217"/>
                  <a:gd name="connsiteX878" fmla="*/ 569564 w 1039813"/>
                  <a:gd name="connsiteY878" fmla="*/ 352965 h 877217"/>
                  <a:gd name="connsiteX879" fmla="*/ 569564 w 1039813"/>
                  <a:gd name="connsiteY879" fmla="*/ 357985 h 877217"/>
                  <a:gd name="connsiteX880" fmla="*/ 563368 w 1039813"/>
                  <a:gd name="connsiteY880" fmla="*/ 357985 h 877217"/>
                  <a:gd name="connsiteX881" fmla="*/ 544995 w 1039813"/>
                  <a:gd name="connsiteY881" fmla="*/ 352877 h 877217"/>
                  <a:gd name="connsiteX882" fmla="*/ 548093 w 1039813"/>
                  <a:gd name="connsiteY882" fmla="*/ 352877 h 877217"/>
                  <a:gd name="connsiteX883" fmla="*/ 544995 w 1039813"/>
                  <a:gd name="connsiteY883" fmla="*/ 355431 h 877217"/>
                  <a:gd name="connsiteX884" fmla="*/ 563368 w 1039813"/>
                  <a:gd name="connsiteY884" fmla="*/ 350499 h 877217"/>
                  <a:gd name="connsiteX885" fmla="*/ 563368 w 1039813"/>
                  <a:gd name="connsiteY885" fmla="*/ 352965 h 877217"/>
                  <a:gd name="connsiteX886" fmla="*/ 560377 w 1039813"/>
                  <a:gd name="connsiteY886" fmla="*/ 352965 h 877217"/>
                  <a:gd name="connsiteX887" fmla="*/ 569564 w 1039813"/>
                  <a:gd name="connsiteY887" fmla="*/ 348033 h 877217"/>
                  <a:gd name="connsiteX888" fmla="*/ 575653 w 1039813"/>
                  <a:gd name="connsiteY888" fmla="*/ 348033 h 877217"/>
                  <a:gd name="connsiteX889" fmla="*/ 575653 w 1039813"/>
                  <a:gd name="connsiteY889" fmla="*/ 352965 h 877217"/>
                  <a:gd name="connsiteX890" fmla="*/ 569564 w 1039813"/>
                  <a:gd name="connsiteY890" fmla="*/ 352965 h 877217"/>
                  <a:gd name="connsiteX891" fmla="*/ 551084 w 1039813"/>
                  <a:gd name="connsiteY891" fmla="*/ 347857 h 877217"/>
                  <a:gd name="connsiteX892" fmla="*/ 554182 w 1039813"/>
                  <a:gd name="connsiteY892" fmla="*/ 347857 h 877217"/>
                  <a:gd name="connsiteX893" fmla="*/ 551093 w 1039813"/>
                  <a:gd name="connsiteY893" fmla="*/ 350404 h 877217"/>
                  <a:gd name="connsiteX894" fmla="*/ 551084 w 1039813"/>
                  <a:gd name="connsiteY894" fmla="*/ 350411 h 877217"/>
                  <a:gd name="connsiteX895" fmla="*/ 538800 w 1039813"/>
                  <a:gd name="connsiteY895" fmla="*/ 347857 h 877217"/>
                  <a:gd name="connsiteX896" fmla="*/ 544995 w 1039813"/>
                  <a:gd name="connsiteY896" fmla="*/ 347857 h 877217"/>
                  <a:gd name="connsiteX897" fmla="*/ 544995 w 1039813"/>
                  <a:gd name="connsiteY897" fmla="*/ 352877 h 877217"/>
                  <a:gd name="connsiteX898" fmla="*/ 538800 w 1039813"/>
                  <a:gd name="connsiteY898" fmla="*/ 352877 h 877217"/>
                  <a:gd name="connsiteX899" fmla="*/ 569564 w 1039813"/>
                  <a:gd name="connsiteY899" fmla="*/ 345420 h 877217"/>
                  <a:gd name="connsiteX900" fmla="*/ 569564 w 1039813"/>
                  <a:gd name="connsiteY900" fmla="*/ 348033 h 877217"/>
                  <a:gd name="connsiteX901" fmla="*/ 566466 w 1039813"/>
                  <a:gd name="connsiteY901" fmla="*/ 348033 h 877217"/>
                  <a:gd name="connsiteX902" fmla="*/ 557173 w 1039813"/>
                  <a:gd name="connsiteY902" fmla="*/ 342837 h 877217"/>
                  <a:gd name="connsiteX903" fmla="*/ 560271 w 1039813"/>
                  <a:gd name="connsiteY903" fmla="*/ 342837 h 877217"/>
                  <a:gd name="connsiteX904" fmla="*/ 557173 w 1039813"/>
                  <a:gd name="connsiteY904" fmla="*/ 345391 h 877217"/>
                  <a:gd name="connsiteX905" fmla="*/ 544995 w 1039813"/>
                  <a:gd name="connsiteY905" fmla="*/ 342837 h 877217"/>
                  <a:gd name="connsiteX906" fmla="*/ 551084 w 1039813"/>
                  <a:gd name="connsiteY906" fmla="*/ 342837 h 877217"/>
                  <a:gd name="connsiteX907" fmla="*/ 551084 w 1039813"/>
                  <a:gd name="connsiteY907" fmla="*/ 347857 h 877217"/>
                  <a:gd name="connsiteX908" fmla="*/ 544995 w 1039813"/>
                  <a:gd name="connsiteY908" fmla="*/ 347857 h 877217"/>
                  <a:gd name="connsiteX909" fmla="*/ 563262 w 1039813"/>
                  <a:gd name="connsiteY909" fmla="*/ 337730 h 877217"/>
                  <a:gd name="connsiteX910" fmla="*/ 566396 w 1039813"/>
                  <a:gd name="connsiteY910" fmla="*/ 337730 h 877217"/>
                  <a:gd name="connsiteX911" fmla="*/ 563262 w 1039813"/>
                  <a:gd name="connsiteY911" fmla="*/ 340284 h 877217"/>
                  <a:gd name="connsiteX912" fmla="*/ 551084 w 1039813"/>
                  <a:gd name="connsiteY912" fmla="*/ 337730 h 877217"/>
                  <a:gd name="connsiteX913" fmla="*/ 557173 w 1039813"/>
                  <a:gd name="connsiteY913" fmla="*/ 337730 h 877217"/>
                  <a:gd name="connsiteX914" fmla="*/ 557173 w 1039813"/>
                  <a:gd name="connsiteY914" fmla="*/ 342837 h 877217"/>
                  <a:gd name="connsiteX915" fmla="*/ 551084 w 1039813"/>
                  <a:gd name="connsiteY915" fmla="*/ 342837 h 877217"/>
                  <a:gd name="connsiteX916" fmla="*/ 581741 w 1039813"/>
                  <a:gd name="connsiteY916" fmla="*/ 332886 h 877217"/>
                  <a:gd name="connsiteX917" fmla="*/ 587937 w 1039813"/>
                  <a:gd name="connsiteY917" fmla="*/ 332886 h 877217"/>
                  <a:gd name="connsiteX918" fmla="*/ 587937 w 1039813"/>
                  <a:gd name="connsiteY918" fmla="*/ 337906 h 877217"/>
                  <a:gd name="connsiteX919" fmla="*/ 581741 w 1039813"/>
                  <a:gd name="connsiteY919" fmla="*/ 337906 h 877217"/>
                  <a:gd name="connsiteX920" fmla="*/ 581741 w 1039813"/>
                  <a:gd name="connsiteY920" fmla="*/ 335264 h 877217"/>
                  <a:gd name="connsiteX921" fmla="*/ 557173 w 1039813"/>
                  <a:gd name="connsiteY921" fmla="*/ 332710 h 877217"/>
                  <a:gd name="connsiteX922" fmla="*/ 563262 w 1039813"/>
                  <a:gd name="connsiteY922" fmla="*/ 332710 h 877217"/>
                  <a:gd name="connsiteX923" fmla="*/ 563262 w 1039813"/>
                  <a:gd name="connsiteY923" fmla="*/ 335264 h 877217"/>
                  <a:gd name="connsiteX924" fmla="*/ 563262 w 1039813"/>
                  <a:gd name="connsiteY924" fmla="*/ 337730 h 877217"/>
                  <a:gd name="connsiteX925" fmla="*/ 557173 w 1039813"/>
                  <a:gd name="connsiteY925" fmla="*/ 337730 h 877217"/>
                  <a:gd name="connsiteX926" fmla="*/ 581741 w 1039813"/>
                  <a:gd name="connsiteY926" fmla="*/ 330333 h 877217"/>
                  <a:gd name="connsiteX927" fmla="*/ 581741 w 1039813"/>
                  <a:gd name="connsiteY927" fmla="*/ 332886 h 877217"/>
                  <a:gd name="connsiteX928" fmla="*/ 578644 w 1039813"/>
                  <a:gd name="connsiteY928" fmla="*/ 332886 h 877217"/>
                  <a:gd name="connsiteX929" fmla="*/ 587937 w 1039813"/>
                  <a:gd name="connsiteY929" fmla="*/ 327778 h 877217"/>
                  <a:gd name="connsiteX930" fmla="*/ 590928 w 1039813"/>
                  <a:gd name="connsiteY930" fmla="*/ 327778 h 877217"/>
                  <a:gd name="connsiteX931" fmla="*/ 594026 w 1039813"/>
                  <a:gd name="connsiteY931" fmla="*/ 327778 h 877217"/>
                  <a:gd name="connsiteX932" fmla="*/ 594026 w 1039813"/>
                  <a:gd name="connsiteY932" fmla="*/ 332886 h 877217"/>
                  <a:gd name="connsiteX933" fmla="*/ 587937 w 1039813"/>
                  <a:gd name="connsiteY933" fmla="*/ 332886 h 877217"/>
                  <a:gd name="connsiteX934" fmla="*/ 587937 w 1039813"/>
                  <a:gd name="connsiteY934" fmla="*/ 325224 h 877217"/>
                  <a:gd name="connsiteX935" fmla="*/ 587937 w 1039813"/>
                  <a:gd name="connsiteY935" fmla="*/ 327778 h 877217"/>
                  <a:gd name="connsiteX936" fmla="*/ 584840 w 1039813"/>
                  <a:gd name="connsiteY936" fmla="*/ 327778 h 877217"/>
                  <a:gd name="connsiteX937" fmla="*/ 586431 w 1039813"/>
                  <a:gd name="connsiteY937" fmla="*/ 326466 h 877217"/>
                  <a:gd name="connsiteX938" fmla="*/ 575546 w 1039813"/>
                  <a:gd name="connsiteY938" fmla="*/ 322583 h 877217"/>
                  <a:gd name="connsiteX939" fmla="*/ 578644 w 1039813"/>
                  <a:gd name="connsiteY939" fmla="*/ 322583 h 877217"/>
                  <a:gd name="connsiteX940" fmla="*/ 575546 w 1039813"/>
                  <a:gd name="connsiteY940" fmla="*/ 325167 h 877217"/>
                  <a:gd name="connsiteX941" fmla="*/ 606310 w 1039813"/>
                  <a:gd name="connsiteY941" fmla="*/ 317739 h 877217"/>
                  <a:gd name="connsiteX942" fmla="*/ 612399 w 1039813"/>
                  <a:gd name="connsiteY942" fmla="*/ 317739 h 877217"/>
                  <a:gd name="connsiteX943" fmla="*/ 612399 w 1039813"/>
                  <a:gd name="connsiteY943" fmla="*/ 322759 h 877217"/>
                  <a:gd name="connsiteX944" fmla="*/ 606310 w 1039813"/>
                  <a:gd name="connsiteY944" fmla="*/ 322759 h 877217"/>
                  <a:gd name="connsiteX945" fmla="*/ 569457 w 1039813"/>
                  <a:gd name="connsiteY945" fmla="*/ 317563 h 877217"/>
                  <a:gd name="connsiteX946" fmla="*/ 575546 w 1039813"/>
                  <a:gd name="connsiteY946" fmla="*/ 317563 h 877217"/>
                  <a:gd name="connsiteX947" fmla="*/ 575546 w 1039813"/>
                  <a:gd name="connsiteY947" fmla="*/ 322583 h 877217"/>
                  <a:gd name="connsiteX948" fmla="*/ 569457 w 1039813"/>
                  <a:gd name="connsiteY948" fmla="*/ 322583 h 877217"/>
                  <a:gd name="connsiteX949" fmla="*/ 606310 w 1039813"/>
                  <a:gd name="connsiteY949" fmla="*/ 315185 h 877217"/>
                  <a:gd name="connsiteX950" fmla="*/ 606310 w 1039813"/>
                  <a:gd name="connsiteY950" fmla="*/ 317739 h 877217"/>
                  <a:gd name="connsiteX951" fmla="*/ 603212 w 1039813"/>
                  <a:gd name="connsiteY951" fmla="*/ 317739 h 877217"/>
                  <a:gd name="connsiteX952" fmla="*/ 604743 w 1039813"/>
                  <a:gd name="connsiteY952" fmla="*/ 316463 h 877217"/>
                  <a:gd name="connsiteX953" fmla="*/ 612399 w 1039813"/>
                  <a:gd name="connsiteY953" fmla="*/ 312631 h 877217"/>
                  <a:gd name="connsiteX954" fmla="*/ 618488 w 1039813"/>
                  <a:gd name="connsiteY954" fmla="*/ 312631 h 877217"/>
                  <a:gd name="connsiteX955" fmla="*/ 618488 w 1039813"/>
                  <a:gd name="connsiteY955" fmla="*/ 317739 h 877217"/>
                  <a:gd name="connsiteX956" fmla="*/ 612399 w 1039813"/>
                  <a:gd name="connsiteY956" fmla="*/ 317739 h 877217"/>
                  <a:gd name="connsiteX957" fmla="*/ 593919 w 1039813"/>
                  <a:gd name="connsiteY957" fmla="*/ 312543 h 877217"/>
                  <a:gd name="connsiteX958" fmla="*/ 597017 w 1039813"/>
                  <a:gd name="connsiteY958" fmla="*/ 312543 h 877217"/>
                  <a:gd name="connsiteX959" fmla="*/ 593919 w 1039813"/>
                  <a:gd name="connsiteY959" fmla="*/ 315127 h 877217"/>
                  <a:gd name="connsiteX960" fmla="*/ 612399 w 1039813"/>
                  <a:gd name="connsiteY960" fmla="*/ 310077 h 877217"/>
                  <a:gd name="connsiteX961" fmla="*/ 612399 w 1039813"/>
                  <a:gd name="connsiteY961" fmla="*/ 312631 h 877217"/>
                  <a:gd name="connsiteX962" fmla="*/ 609337 w 1039813"/>
                  <a:gd name="connsiteY962" fmla="*/ 312631 h 877217"/>
                  <a:gd name="connsiteX963" fmla="*/ 612369 w 1039813"/>
                  <a:gd name="connsiteY963" fmla="*/ 310103 h 877217"/>
                  <a:gd name="connsiteX964" fmla="*/ 618488 w 1039813"/>
                  <a:gd name="connsiteY964" fmla="*/ 307611 h 877217"/>
                  <a:gd name="connsiteX965" fmla="*/ 624683 w 1039813"/>
                  <a:gd name="connsiteY965" fmla="*/ 307611 h 877217"/>
                  <a:gd name="connsiteX966" fmla="*/ 624683 w 1039813"/>
                  <a:gd name="connsiteY966" fmla="*/ 312631 h 877217"/>
                  <a:gd name="connsiteX967" fmla="*/ 618488 w 1039813"/>
                  <a:gd name="connsiteY967" fmla="*/ 312631 h 877217"/>
                  <a:gd name="connsiteX968" fmla="*/ 600114 w 1039813"/>
                  <a:gd name="connsiteY968" fmla="*/ 307523 h 877217"/>
                  <a:gd name="connsiteX969" fmla="*/ 603212 w 1039813"/>
                  <a:gd name="connsiteY969" fmla="*/ 307523 h 877217"/>
                  <a:gd name="connsiteX970" fmla="*/ 601923 w 1039813"/>
                  <a:gd name="connsiteY970" fmla="*/ 308586 h 877217"/>
                  <a:gd name="connsiteX971" fmla="*/ 600114 w 1039813"/>
                  <a:gd name="connsiteY971" fmla="*/ 310077 h 877217"/>
                  <a:gd name="connsiteX972" fmla="*/ 587830 w 1039813"/>
                  <a:gd name="connsiteY972" fmla="*/ 307523 h 877217"/>
                  <a:gd name="connsiteX973" fmla="*/ 593919 w 1039813"/>
                  <a:gd name="connsiteY973" fmla="*/ 307523 h 877217"/>
                  <a:gd name="connsiteX974" fmla="*/ 593919 w 1039813"/>
                  <a:gd name="connsiteY974" fmla="*/ 312543 h 877217"/>
                  <a:gd name="connsiteX975" fmla="*/ 590928 w 1039813"/>
                  <a:gd name="connsiteY975" fmla="*/ 312543 h 877217"/>
                  <a:gd name="connsiteX976" fmla="*/ 587830 w 1039813"/>
                  <a:gd name="connsiteY976" fmla="*/ 312543 h 877217"/>
                  <a:gd name="connsiteX977" fmla="*/ 618488 w 1039813"/>
                  <a:gd name="connsiteY977" fmla="*/ 305087 h 877217"/>
                  <a:gd name="connsiteX978" fmla="*/ 618488 w 1039813"/>
                  <a:gd name="connsiteY978" fmla="*/ 307611 h 877217"/>
                  <a:gd name="connsiteX979" fmla="*/ 615391 w 1039813"/>
                  <a:gd name="connsiteY979" fmla="*/ 307611 h 877217"/>
                  <a:gd name="connsiteX980" fmla="*/ 615467 w 1039813"/>
                  <a:gd name="connsiteY980" fmla="*/ 307549 h 877217"/>
                  <a:gd name="connsiteX981" fmla="*/ 624683 w 1039813"/>
                  <a:gd name="connsiteY981" fmla="*/ 302592 h 877217"/>
                  <a:gd name="connsiteX982" fmla="*/ 630772 w 1039813"/>
                  <a:gd name="connsiteY982" fmla="*/ 302592 h 877217"/>
                  <a:gd name="connsiteX983" fmla="*/ 630772 w 1039813"/>
                  <a:gd name="connsiteY983" fmla="*/ 307611 h 877217"/>
                  <a:gd name="connsiteX984" fmla="*/ 624683 w 1039813"/>
                  <a:gd name="connsiteY984" fmla="*/ 307611 h 877217"/>
                  <a:gd name="connsiteX985" fmla="*/ 606203 w 1039813"/>
                  <a:gd name="connsiteY985" fmla="*/ 302504 h 877217"/>
                  <a:gd name="connsiteX986" fmla="*/ 609301 w 1039813"/>
                  <a:gd name="connsiteY986" fmla="*/ 302504 h 877217"/>
                  <a:gd name="connsiteX987" fmla="*/ 608699 w 1039813"/>
                  <a:gd name="connsiteY987" fmla="*/ 303001 h 877217"/>
                  <a:gd name="connsiteX988" fmla="*/ 606203 w 1039813"/>
                  <a:gd name="connsiteY988" fmla="*/ 305058 h 877217"/>
                  <a:gd name="connsiteX989" fmla="*/ 593919 w 1039813"/>
                  <a:gd name="connsiteY989" fmla="*/ 302504 h 877217"/>
                  <a:gd name="connsiteX990" fmla="*/ 600114 w 1039813"/>
                  <a:gd name="connsiteY990" fmla="*/ 302504 h 877217"/>
                  <a:gd name="connsiteX991" fmla="*/ 600114 w 1039813"/>
                  <a:gd name="connsiteY991" fmla="*/ 307523 h 877217"/>
                  <a:gd name="connsiteX992" fmla="*/ 593919 w 1039813"/>
                  <a:gd name="connsiteY992" fmla="*/ 307523 h 877217"/>
                  <a:gd name="connsiteX993" fmla="*/ 624683 w 1039813"/>
                  <a:gd name="connsiteY993" fmla="*/ 300038 h 877217"/>
                  <a:gd name="connsiteX994" fmla="*/ 624683 w 1039813"/>
                  <a:gd name="connsiteY994" fmla="*/ 302592 h 877217"/>
                  <a:gd name="connsiteX995" fmla="*/ 621585 w 1039813"/>
                  <a:gd name="connsiteY995" fmla="*/ 302592 h 877217"/>
                  <a:gd name="connsiteX996" fmla="*/ 623123 w 1039813"/>
                  <a:gd name="connsiteY996" fmla="*/ 301310 h 877217"/>
                  <a:gd name="connsiteX997" fmla="*/ 630772 w 1039813"/>
                  <a:gd name="connsiteY997" fmla="*/ 297484 h 877217"/>
                  <a:gd name="connsiteX998" fmla="*/ 636967 w 1039813"/>
                  <a:gd name="connsiteY998" fmla="*/ 297484 h 877217"/>
                  <a:gd name="connsiteX999" fmla="*/ 636967 w 1039813"/>
                  <a:gd name="connsiteY999" fmla="*/ 302592 h 877217"/>
                  <a:gd name="connsiteX1000" fmla="*/ 630772 w 1039813"/>
                  <a:gd name="connsiteY1000" fmla="*/ 302592 h 877217"/>
                  <a:gd name="connsiteX1001" fmla="*/ 612292 w 1039813"/>
                  <a:gd name="connsiteY1001" fmla="*/ 297484 h 877217"/>
                  <a:gd name="connsiteX1002" fmla="*/ 615390 w 1039813"/>
                  <a:gd name="connsiteY1002" fmla="*/ 297484 h 877217"/>
                  <a:gd name="connsiteX1003" fmla="*/ 612299 w 1039813"/>
                  <a:gd name="connsiteY1003" fmla="*/ 300032 h 877217"/>
                  <a:gd name="connsiteX1004" fmla="*/ 612292 w 1039813"/>
                  <a:gd name="connsiteY1004" fmla="*/ 300038 h 877217"/>
                  <a:gd name="connsiteX1005" fmla="*/ 600114 w 1039813"/>
                  <a:gd name="connsiteY1005" fmla="*/ 297484 h 877217"/>
                  <a:gd name="connsiteX1006" fmla="*/ 606203 w 1039813"/>
                  <a:gd name="connsiteY1006" fmla="*/ 297484 h 877217"/>
                  <a:gd name="connsiteX1007" fmla="*/ 606203 w 1039813"/>
                  <a:gd name="connsiteY1007" fmla="*/ 302504 h 877217"/>
                  <a:gd name="connsiteX1008" fmla="*/ 600114 w 1039813"/>
                  <a:gd name="connsiteY1008" fmla="*/ 302504 h 877217"/>
                  <a:gd name="connsiteX1009" fmla="*/ 630772 w 1039813"/>
                  <a:gd name="connsiteY1009" fmla="*/ 294959 h 877217"/>
                  <a:gd name="connsiteX1010" fmla="*/ 630772 w 1039813"/>
                  <a:gd name="connsiteY1010" fmla="*/ 297484 h 877217"/>
                  <a:gd name="connsiteX1011" fmla="*/ 627710 w 1039813"/>
                  <a:gd name="connsiteY1011" fmla="*/ 297484 h 877217"/>
                  <a:gd name="connsiteX1012" fmla="*/ 629241 w 1039813"/>
                  <a:gd name="connsiteY1012" fmla="*/ 296207 h 877217"/>
                  <a:gd name="connsiteX1013" fmla="*/ 636967 w 1039813"/>
                  <a:gd name="connsiteY1013" fmla="*/ 292552 h 877217"/>
                  <a:gd name="connsiteX1014" fmla="*/ 639958 w 1039813"/>
                  <a:gd name="connsiteY1014" fmla="*/ 292552 h 877217"/>
                  <a:gd name="connsiteX1015" fmla="*/ 643056 w 1039813"/>
                  <a:gd name="connsiteY1015" fmla="*/ 292552 h 877217"/>
                  <a:gd name="connsiteX1016" fmla="*/ 643056 w 1039813"/>
                  <a:gd name="connsiteY1016" fmla="*/ 297484 h 877217"/>
                  <a:gd name="connsiteX1017" fmla="*/ 636967 w 1039813"/>
                  <a:gd name="connsiteY1017" fmla="*/ 297484 h 877217"/>
                  <a:gd name="connsiteX1018" fmla="*/ 618488 w 1039813"/>
                  <a:gd name="connsiteY1018" fmla="*/ 292464 h 877217"/>
                  <a:gd name="connsiteX1019" fmla="*/ 621479 w 1039813"/>
                  <a:gd name="connsiteY1019" fmla="*/ 292464 h 877217"/>
                  <a:gd name="connsiteX1020" fmla="*/ 618488 w 1039813"/>
                  <a:gd name="connsiteY1020" fmla="*/ 294930 h 877217"/>
                  <a:gd name="connsiteX1021" fmla="*/ 606203 w 1039813"/>
                  <a:gd name="connsiteY1021" fmla="*/ 292464 h 877217"/>
                  <a:gd name="connsiteX1022" fmla="*/ 612292 w 1039813"/>
                  <a:gd name="connsiteY1022" fmla="*/ 292464 h 877217"/>
                  <a:gd name="connsiteX1023" fmla="*/ 612292 w 1039813"/>
                  <a:gd name="connsiteY1023" fmla="*/ 297484 h 877217"/>
                  <a:gd name="connsiteX1024" fmla="*/ 606203 w 1039813"/>
                  <a:gd name="connsiteY1024" fmla="*/ 297484 h 877217"/>
                  <a:gd name="connsiteX1025" fmla="*/ 636967 w 1039813"/>
                  <a:gd name="connsiteY1025" fmla="*/ 289911 h 877217"/>
                  <a:gd name="connsiteX1026" fmla="*/ 636967 w 1039813"/>
                  <a:gd name="connsiteY1026" fmla="*/ 292552 h 877217"/>
                  <a:gd name="connsiteX1027" fmla="*/ 633763 w 1039813"/>
                  <a:gd name="connsiteY1027" fmla="*/ 292552 h 877217"/>
                  <a:gd name="connsiteX1028" fmla="*/ 624576 w 1039813"/>
                  <a:gd name="connsiteY1028" fmla="*/ 287356 h 877217"/>
                  <a:gd name="connsiteX1029" fmla="*/ 627674 w 1039813"/>
                  <a:gd name="connsiteY1029" fmla="*/ 287356 h 877217"/>
                  <a:gd name="connsiteX1030" fmla="*/ 626339 w 1039813"/>
                  <a:gd name="connsiteY1030" fmla="*/ 288457 h 877217"/>
                  <a:gd name="connsiteX1031" fmla="*/ 624576 w 1039813"/>
                  <a:gd name="connsiteY1031" fmla="*/ 289910 h 877217"/>
                  <a:gd name="connsiteX1032" fmla="*/ 612292 w 1039813"/>
                  <a:gd name="connsiteY1032" fmla="*/ 287356 h 877217"/>
                  <a:gd name="connsiteX1033" fmla="*/ 618488 w 1039813"/>
                  <a:gd name="connsiteY1033" fmla="*/ 287356 h 877217"/>
                  <a:gd name="connsiteX1034" fmla="*/ 618488 w 1039813"/>
                  <a:gd name="connsiteY1034" fmla="*/ 292464 h 877217"/>
                  <a:gd name="connsiteX1035" fmla="*/ 612292 w 1039813"/>
                  <a:gd name="connsiteY1035" fmla="*/ 292464 h 877217"/>
                  <a:gd name="connsiteX1036" fmla="*/ 618488 w 1039813"/>
                  <a:gd name="connsiteY1036" fmla="*/ 282337 h 877217"/>
                  <a:gd name="connsiteX1037" fmla="*/ 624576 w 1039813"/>
                  <a:gd name="connsiteY1037" fmla="*/ 282337 h 877217"/>
                  <a:gd name="connsiteX1038" fmla="*/ 624576 w 1039813"/>
                  <a:gd name="connsiteY1038" fmla="*/ 287356 h 877217"/>
                  <a:gd name="connsiteX1039" fmla="*/ 618488 w 1039813"/>
                  <a:gd name="connsiteY1039" fmla="*/ 287356 h 877217"/>
                  <a:gd name="connsiteX1040" fmla="*/ 704371 w 1039813"/>
                  <a:gd name="connsiteY1040" fmla="*/ 257238 h 877217"/>
                  <a:gd name="connsiteX1041" fmla="*/ 710459 w 1039813"/>
                  <a:gd name="connsiteY1041" fmla="*/ 257238 h 877217"/>
                  <a:gd name="connsiteX1042" fmla="*/ 710459 w 1039813"/>
                  <a:gd name="connsiteY1042" fmla="*/ 262258 h 877217"/>
                  <a:gd name="connsiteX1043" fmla="*/ 704371 w 1039813"/>
                  <a:gd name="connsiteY1043" fmla="*/ 262258 h 877217"/>
                  <a:gd name="connsiteX1044" fmla="*/ 704371 w 1039813"/>
                  <a:gd name="connsiteY1044" fmla="*/ 254684 h 877217"/>
                  <a:gd name="connsiteX1045" fmla="*/ 704371 w 1039813"/>
                  <a:gd name="connsiteY1045" fmla="*/ 257238 h 877217"/>
                  <a:gd name="connsiteX1046" fmla="*/ 701202 w 1039813"/>
                  <a:gd name="connsiteY1046" fmla="*/ 257238 h 877217"/>
                  <a:gd name="connsiteX1047" fmla="*/ 710459 w 1039813"/>
                  <a:gd name="connsiteY1047" fmla="*/ 252130 h 877217"/>
                  <a:gd name="connsiteX1048" fmla="*/ 716548 w 1039813"/>
                  <a:gd name="connsiteY1048" fmla="*/ 252130 h 877217"/>
                  <a:gd name="connsiteX1049" fmla="*/ 716548 w 1039813"/>
                  <a:gd name="connsiteY1049" fmla="*/ 257238 h 877217"/>
                  <a:gd name="connsiteX1050" fmla="*/ 710459 w 1039813"/>
                  <a:gd name="connsiteY1050" fmla="*/ 257238 h 877217"/>
                  <a:gd name="connsiteX1051" fmla="*/ 691873 w 1039813"/>
                  <a:gd name="connsiteY1051" fmla="*/ 252042 h 877217"/>
                  <a:gd name="connsiteX1052" fmla="*/ 694971 w 1039813"/>
                  <a:gd name="connsiteY1052" fmla="*/ 252042 h 877217"/>
                  <a:gd name="connsiteX1053" fmla="*/ 691873 w 1039813"/>
                  <a:gd name="connsiteY1053" fmla="*/ 254626 h 877217"/>
                  <a:gd name="connsiteX1054" fmla="*/ 710459 w 1039813"/>
                  <a:gd name="connsiteY1054" fmla="*/ 249576 h 877217"/>
                  <a:gd name="connsiteX1055" fmla="*/ 710459 w 1039813"/>
                  <a:gd name="connsiteY1055" fmla="*/ 252130 h 877217"/>
                  <a:gd name="connsiteX1056" fmla="*/ 707362 w 1039813"/>
                  <a:gd name="connsiteY1056" fmla="*/ 252130 h 877217"/>
                  <a:gd name="connsiteX1057" fmla="*/ 716548 w 1039813"/>
                  <a:gd name="connsiteY1057" fmla="*/ 247111 h 877217"/>
                  <a:gd name="connsiteX1058" fmla="*/ 722637 w 1039813"/>
                  <a:gd name="connsiteY1058" fmla="*/ 247111 h 877217"/>
                  <a:gd name="connsiteX1059" fmla="*/ 722637 w 1039813"/>
                  <a:gd name="connsiteY1059" fmla="*/ 252130 h 877217"/>
                  <a:gd name="connsiteX1060" fmla="*/ 716548 w 1039813"/>
                  <a:gd name="connsiteY1060" fmla="*/ 252130 h 877217"/>
                  <a:gd name="connsiteX1061" fmla="*/ 698068 w 1039813"/>
                  <a:gd name="connsiteY1061" fmla="*/ 247111 h 877217"/>
                  <a:gd name="connsiteX1062" fmla="*/ 701059 w 1039813"/>
                  <a:gd name="connsiteY1062" fmla="*/ 247111 h 877217"/>
                  <a:gd name="connsiteX1063" fmla="*/ 698068 w 1039813"/>
                  <a:gd name="connsiteY1063" fmla="*/ 249576 h 877217"/>
                  <a:gd name="connsiteX1064" fmla="*/ 685784 w 1039813"/>
                  <a:gd name="connsiteY1064" fmla="*/ 247111 h 877217"/>
                  <a:gd name="connsiteX1065" fmla="*/ 691873 w 1039813"/>
                  <a:gd name="connsiteY1065" fmla="*/ 247111 h 877217"/>
                  <a:gd name="connsiteX1066" fmla="*/ 691873 w 1039813"/>
                  <a:gd name="connsiteY1066" fmla="*/ 252042 h 877217"/>
                  <a:gd name="connsiteX1067" fmla="*/ 688882 w 1039813"/>
                  <a:gd name="connsiteY1067" fmla="*/ 252042 h 877217"/>
                  <a:gd name="connsiteX1068" fmla="*/ 685784 w 1039813"/>
                  <a:gd name="connsiteY1068" fmla="*/ 252042 h 877217"/>
                  <a:gd name="connsiteX1069" fmla="*/ 716548 w 1039813"/>
                  <a:gd name="connsiteY1069" fmla="*/ 244557 h 877217"/>
                  <a:gd name="connsiteX1070" fmla="*/ 716548 w 1039813"/>
                  <a:gd name="connsiteY1070" fmla="*/ 247111 h 877217"/>
                  <a:gd name="connsiteX1071" fmla="*/ 713414 w 1039813"/>
                  <a:gd name="connsiteY1071" fmla="*/ 247111 h 877217"/>
                  <a:gd name="connsiteX1072" fmla="*/ 722637 w 1039813"/>
                  <a:gd name="connsiteY1072" fmla="*/ 242091 h 877217"/>
                  <a:gd name="connsiteX1073" fmla="*/ 725628 w 1039813"/>
                  <a:gd name="connsiteY1073" fmla="*/ 242091 h 877217"/>
                  <a:gd name="connsiteX1074" fmla="*/ 728833 w 1039813"/>
                  <a:gd name="connsiteY1074" fmla="*/ 242091 h 877217"/>
                  <a:gd name="connsiteX1075" fmla="*/ 728833 w 1039813"/>
                  <a:gd name="connsiteY1075" fmla="*/ 247111 h 877217"/>
                  <a:gd name="connsiteX1076" fmla="*/ 722637 w 1039813"/>
                  <a:gd name="connsiteY1076" fmla="*/ 247111 h 877217"/>
                  <a:gd name="connsiteX1077" fmla="*/ 704157 w 1039813"/>
                  <a:gd name="connsiteY1077" fmla="*/ 242003 h 877217"/>
                  <a:gd name="connsiteX1078" fmla="*/ 707255 w 1039813"/>
                  <a:gd name="connsiteY1078" fmla="*/ 242003 h 877217"/>
                  <a:gd name="connsiteX1079" fmla="*/ 706653 w 1039813"/>
                  <a:gd name="connsiteY1079" fmla="*/ 242500 h 877217"/>
                  <a:gd name="connsiteX1080" fmla="*/ 704157 w 1039813"/>
                  <a:gd name="connsiteY1080" fmla="*/ 244557 h 877217"/>
                  <a:gd name="connsiteX1081" fmla="*/ 691873 w 1039813"/>
                  <a:gd name="connsiteY1081" fmla="*/ 242003 h 877217"/>
                  <a:gd name="connsiteX1082" fmla="*/ 698068 w 1039813"/>
                  <a:gd name="connsiteY1082" fmla="*/ 242003 h 877217"/>
                  <a:gd name="connsiteX1083" fmla="*/ 698068 w 1039813"/>
                  <a:gd name="connsiteY1083" fmla="*/ 247111 h 877217"/>
                  <a:gd name="connsiteX1084" fmla="*/ 691873 w 1039813"/>
                  <a:gd name="connsiteY1084" fmla="*/ 247111 h 877217"/>
                  <a:gd name="connsiteX1085" fmla="*/ 722637 w 1039813"/>
                  <a:gd name="connsiteY1085" fmla="*/ 239537 h 877217"/>
                  <a:gd name="connsiteX1086" fmla="*/ 722637 w 1039813"/>
                  <a:gd name="connsiteY1086" fmla="*/ 242091 h 877217"/>
                  <a:gd name="connsiteX1087" fmla="*/ 719539 w 1039813"/>
                  <a:gd name="connsiteY1087" fmla="*/ 242091 h 877217"/>
                  <a:gd name="connsiteX1088" fmla="*/ 710246 w 1039813"/>
                  <a:gd name="connsiteY1088" fmla="*/ 236983 h 877217"/>
                  <a:gd name="connsiteX1089" fmla="*/ 713344 w 1039813"/>
                  <a:gd name="connsiteY1089" fmla="*/ 236983 h 877217"/>
                  <a:gd name="connsiteX1090" fmla="*/ 710253 w 1039813"/>
                  <a:gd name="connsiteY1090" fmla="*/ 239531 h 877217"/>
                  <a:gd name="connsiteX1091" fmla="*/ 710246 w 1039813"/>
                  <a:gd name="connsiteY1091" fmla="*/ 239537 h 877217"/>
                  <a:gd name="connsiteX1092" fmla="*/ 698068 w 1039813"/>
                  <a:gd name="connsiteY1092" fmla="*/ 236983 h 877217"/>
                  <a:gd name="connsiteX1093" fmla="*/ 704157 w 1039813"/>
                  <a:gd name="connsiteY1093" fmla="*/ 236983 h 877217"/>
                  <a:gd name="connsiteX1094" fmla="*/ 704157 w 1039813"/>
                  <a:gd name="connsiteY1094" fmla="*/ 242003 h 877217"/>
                  <a:gd name="connsiteX1095" fmla="*/ 698068 w 1039813"/>
                  <a:gd name="connsiteY1095" fmla="*/ 242003 h 877217"/>
                  <a:gd name="connsiteX1096" fmla="*/ 741010 w 1039813"/>
                  <a:gd name="connsiteY1096" fmla="*/ 232052 h 877217"/>
                  <a:gd name="connsiteX1097" fmla="*/ 744001 w 1039813"/>
                  <a:gd name="connsiteY1097" fmla="*/ 232052 h 877217"/>
                  <a:gd name="connsiteX1098" fmla="*/ 747206 w 1039813"/>
                  <a:gd name="connsiteY1098" fmla="*/ 232052 h 877217"/>
                  <a:gd name="connsiteX1099" fmla="*/ 747206 w 1039813"/>
                  <a:gd name="connsiteY1099" fmla="*/ 236983 h 877217"/>
                  <a:gd name="connsiteX1100" fmla="*/ 741010 w 1039813"/>
                  <a:gd name="connsiteY1100" fmla="*/ 236983 h 877217"/>
                  <a:gd name="connsiteX1101" fmla="*/ 704157 w 1039813"/>
                  <a:gd name="connsiteY1101" fmla="*/ 231963 h 877217"/>
                  <a:gd name="connsiteX1102" fmla="*/ 710246 w 1039813"/>
                  <a:gd name="connsiteY1102" fmla="*/ 231963 h 877217"/>
                  <a:gd name="connsiteX1103" fmla="*/ 710246 w 1039813"/>
                  <a:gd name="connsiteY1103" fmla="*/ 236983 h 877217"/>
                  <a:gd name="connsiteX1104" fmla="*/ 704157 w 1039813"/>
                  <a:gd name="connsiteY1104" fmla="*/ 236983 h 877217"/>
                  <a:gd name="connsiteX1105" fmla="*/ 741010 w 1039813"/>
                  <a:gd name="connsiteY1105" fmla="*/ 229440 h 877217"/>
                  <a:gd name="connsiteX1106" fmla="*/ 741010 w 1039813"/>
                  <a:gd name="connsiteY1106" fmla="*/ 232052 h 877217"/>
                  <a:gd name="connsiteX1107" fmla="*/ 737805 w 1039813"/>
                  <a:gd name="connsiteY1107" fmla="*/ 232052 h 877217"/>
                  <a:gd name="connsiteX1108" fmla="*/ 728619 w 1039813"/>
                  <a:gd name="connsiteY1108" fmla="*/ 226856 h 877217"/>
                  <a:gd name="connsiteX1109" fmla="*/ 731717 w 1039813"/>
                  <a:gd name="connsiteY1109" fmla="*/ 226856 h 877217"/>
                  <a:gd name="connsiteX1110" fmla="*/ 729955 w 1039813"/>
                  <a:gd name="connsiteY1110" fmla="*/ 228309 h 877217"/>
                  <a:gd name="connsiteX1111" fmla="*/ 728619 w 1039813"/>
                  <a:gd name="connsiteY1111" fmla="*/ 229410 h 877217"/>
                  <a:gd name="connsiteX1112" fmla="*/ 759383 w 1039813"/>
                  <a:gd name="connsiteY1112" fmla="*/ 221924 h 877217"/>
                  <a:gd name="connsiteX1113" fmla="*/ 765579 w 1039813"/>
                  <a:gd name="connsiteY1113" fmla="*/ 221924 h 877217"/>
                  <a:gd name="connsiteX1114" fmla="*/ 765579 w 1039813"/>
                  <a:gd name="connsiteY1114" fmla="*/ 227032 h 877217"/>
                  <a:gd name="connsiteX1115" fmla="*/ 759383 w 1039813"/>
                  <a:gd name="connsiteY1115" fmla="*/ 227032 h 877217"/>
                  <a:gd name="connsiteX1116" fmla="*/ 722530 w 1039813"/>
                  <a:gd name="connsiteY1116" fmla="*/ 221836 h 877217"/>
                  <a:gd name="connsiteX1117" fmla="*/ 728619 w 1039813"/>
                  <a:gd name="connsiteY1117" fmla="*/ 221836 h 877217"/>
                  <a:gd name="connsiteX1118" fmla="*/ 728619 w 1039813"/>
                  <a:gd name="connsiteY1118" fmla="*/ 226856 h 877217"/>
                  <a:gd name="connsiteX1119" fmla="*/ 725628 w 1039813"/>
                  <a:gd name="connsiteY1119" fmla="*/ 226856 h 877217"/>
                  <a:gd name="connsiteX1120" fmla="*/ 722530 w 1039813"/>
                  <a:gd name="connsiteY1120" fmla="*/ 226856 h 877217"/>
                  <a:gd name="connsiteX1121" fmla="*/ 759383 w 1039813"/>
                  <a:gd name="connsiteY1121" fmla="*/ 219399 h 877217"/>
                  <a:gd name="connsiteX1122" fmla="*/ 759383 w 1039813"/>
                  <a:gd name="connsiteY1122" fmla="*/ 221924 h 877217"/>
                  <a:gd name="connsiteX1123" fmla="*/ 756286 w 1039813"/>
                  <a:gd name="connsiteY1123" fmla="*/ 221924 h 877217"/>
                  <a:gd name="connsiteX1124" fmla="*/ 756319 w 1039813"/>
                  <a:gd name="connsiteY1124" fmla="*/ 221897 h 877217"/>
                  <a:gd name="connsiteX1125" fmla="*/ 765579 w 1039813"/>
                  <a:gd name="connsiteY1125" fmla="*/ 216904 h 877217"/>
                  <a:gd name="connsiteX1126" fmla="*/ 771667 w 1039813"/>
                  <a:gd name="connsiteY1126" fmla="*/ 216904 h 877217"/>
                  <a:gd name="connsiteX1127" fmla="*/ 771667 w 1039813"/>
                  <a:gd name="connsiteY1127" fmla="*/ 221924 h 877217"/>
                  <a:gd name="connsiteX1128" fmla="*/ 765579 w 1039813"/>
                  <a:gd name="connsiteY1128" fmla="*/ 221924 h 877217"/>
                  <a:gd name="connsiteX1129" fmla="*/ 746992 w 1039813"/>
                  <a:gd name="connsiteY1129" fmla="*/ 216816 h 877217"/>
                  <a:gd name="connsiteX1130" fmla="*/ 750090 w 1039813"/>
                  <a:gd name="connsiteY1130" fmla="*/ 216816 h 877217"/>
                  <a:gd name="connsiteX1131" fmla="*/ 746992 w 1039813"/>
                  <a:gd name="connsiteY1131" fmla="*/ 219370 h 877217"/>
                  <a:gd name="connsiteX1132" fmla="*/ 765579 w 1039813"/>
                  <a:gd name="connsiteY1132" fmla="*/ 214350 h 877217"/>
                  <a:gd name="connsiteX1133" fmla="*/ 765579 w 1039813"/>
                  <a:gd name="connsiteY1133" fmla="*/ 216904 h 877217"/>
                  <a:gd name="connsiteX1134" fmla="*/ 762445 w 1039813"/>
                  <a:gd name="connsiteY1134" fmla="*/ 216904 h 877217"/>
                  <a:gd name="connsiteX1135" fmla="*/ 771667 w 1039813"/>
                  <a:gd name="connsiteY1135" fmla="*/ 211885 h 877217"/>
                  <a:gd name="connsiteX1136" fmla="*/ 777756 w 1039813"/>
                  <a:gd name="connsiteY1136" fmla="*/ 211885 h 877217"/>
                  <a:gd name="connsiteX1137" fmla="*/ 777756 w 1039813"/>
                  <a:gd name="connsiteY1137" fmla="*/ 216904 h 877217"/>
                  <a:gd name="connsiteX1138" fmla="*/ 771667 w 1039813"/>
                  <a:gd name="connsiteY1138" fmla="*/ 216904 h 877217"/>
                  <a:gd name="connsiteX1139" fmla="*/ 753081 w 1039813"/>
                  <a:gd name="connsiteY1139" fmla="*/ 211708 h 877217"/>
                  <a:gd name="connsiteX1140" fmla="*/ 756285 w 1039813"/>
                  <a:gd name="connsiteY1140" fmla="*/ 211708 h 877217"/>
                  <a:gd name="connsiteX1141" fmla="*/ 753081 w 1039813"/>
                  <a:gd name="connsiteY1141" fmla="*/ 214350 h 877217"/>
                  <a:gd name="connsiteX1142" fmla="*/ 740903 w 1039813"/>
                  <a:gd name="connsiteY1142" fmla="*/ 211708 h 877217"/>
                  <a:gd name="connsiteX1143" fmla="*/ 746992 w 1039813"/>
                  <a:gd name="connsiteY1143" fmla="*/ 211708 h 877217"/>
                  <a:gd name="connsiteX1144" fmla="*/ 746992 w 1039813"/>
                  <a:gd name="connsiteY1144" fmla="*/ 216816 h 877217"/>
                  <a:gd name="connsiteX1145" fmla="*/ 744001 w 1039813"/>
                  <a:gd name="connsiteY1145" fmla="*/ 216816 h 877217"/>
                  <a:gd name="connsiteX1146" fmla="*/ 740903 w 1039813"/>
                  <a:gd name="connsiteY1146" fmla="*/ 216816 h 877217"/>
                  <a:gd name="connsiteX1147" fmla="*/ 771667 w 1039813"/>
                  <a:gd name="connsiteY1147" fmla="*/ 209331 h 877217"/>
                  <a:gd name="connsiteX1148" fmla="*/ 771667 w 1039813"/>
                  <a:gd name="connsiteY1148" fmla="*/ 211885 h 877217"/>
                  <a:gd name="connsiteX1149" fmla="*/ 768533 w 1039813"/>
                  <a:gd name="connsiteY1149" fmla="*/ 211885 h 877217"/>
                  <a:gd name="connsiteX1150" fmla="*/ 777756 w 1039813"/>
                  <a:gd name="connsiteY1150" fmla="*/ 206777 h 877217"/>
                  <a:gd name="connsiteX1151" fmla="*/ 783952 w 1039813"/>
                  <a:gd name="connsiteY1151" fmla="*/ 206777 h 877217"/>
                  <a:gd name="connsiteX1152" fmla="*/ 783952 w 1039813"/>
                  <a:gd name="connsiteY1152" fmla="*/ 211885 h 877217"/>
                  <a:gd name="connsiteX1153" fmla="*/ 777756 w 1039813"/>
                  <a:gd name="connsiteY1153" fmla="*/ 211885 h 877217"/>
                  <a:gd name="connsiteX1154" fmla="*/ 759276 w 1039813"/>
                  <a:gd name="connsiteY1154" fmla="*/ 206689 h 877217"/>
                  <a:gd name="connsiteX1155" fmla="*/ 762374 w 1039813"/>
                  <a:gd name="connsiteY1155" fmla="*/ 206689 h 877217"/>
                  <a:gd name="connsiteX1156" fmla="*/ 759276 w 1039813"/>
                  <a:gd name="connsiteY1156" fmla="*/ 209243 h 877217"/>
                  <a:gd name="connsiteX1157" fmla="*/ 746992 w 1039813"/>
                  <a:gd name="connsiteY1157" fmla="*/ 206689 h 877217"/>
                  <a:gd name="connsiteX1158" fmla="*/ 753081 w 1039813"/>
                  <a:gd name="connsiteY1158" fmla="*/ 206689 h 877217"/>
                  <a:gd name="connsiteX1159" fmla="*/ 753081 w 1039813"/>
                  <a:gd name="connsiteY1159" fmla="*/ 211708 h 877217"/>
                  <a:gd name="connsiteX1160" fmla="*/ 746992 w 1039813"/>
                  <a:gd name="connsiteY1160" fmla="*/ 211708 h 877217"/>
                  <a:gd name="connsiteX1161" fmla="*/ 777756 w 1039813"/>
                  <a:gd name="connsiteY1161" fmla="*/ 204311 h 877217"/>
                  <a:gd name="connsiteX1162" fmla="*/ 777756 w 1039813"/>
                  <a:gd name="connsiteY1162" fmla="*/ 206777 h 877217"/>
                  <a:gd name="connsiteX1163" fmla="*/ 774731 w 1039813"/>
                  <a:gd name="connsiteY1163" fmla="*/ 206777 h 877217"/>
                  <a:gd name="connsiteX1164" fmla="*/ 765365 w 1039813"/>
                  <a:gd name="connsiteY1164" fmla="*/ 201669 h 877217"/>
                  <a:gd name="connsiteX1165" fmla="*/ 768463 w 1039813"/>
                  <a:gd name="connsiteY1165" fmla="*/ 201669 h 877217"/>
                  <a:gd name="connsiteX1166" fmla="*/ 765365 w 1039813"/>
                  <a:gd name="connsiteY1166" fmla="*/ 204253 h 877217"/>
                  <a:gd name="connsiteX1167" fmla="*/ 753081 w 1039813"/>
                  <a:gd name="connsiteY1167" fmla="*/ 201669 h 877217"/>
                  <a:gd name="connsiteX1168" fmla="*/ 759276 w 1039813"/>
                  <a:gd name="connsiteY1168" fmla="*/ 201669 h 877217"/>
                  <a:gd name="connsiteX1169" fmla="*/ 759276 w 1039813"/>
                  <a:gd name="connsiteY1169" fmla="*/ 206689 h 877217"/>
                  <a:gd name="connsiteX1170" fmla="*/ 753081 w 1039813"/>
                  <a:gd name="connsiteY1170" fmla="*/ 206689 h 877217"/>
                  <a:gd name="connsiteX1171" fmla="*/ 771454 w 1039813"/>
                  <a:gd name="connsiteY1171" fmla="*/ 196561 h 877217"/>
                  <a:gd name="connsiteX1172" fmla="*/ 774658 w 1039813"/>
                  <a:gd name="connsiteY1172" fmla="*/ 196561 h 877217"/>
                  <a:gd name="connsiteX1173" fmla="*/ 774587 w 1039813"/>
                  <a:gd name="connsiteY1173" fmla="*/ 196621 h 877217"/>
                  <a:gd name="connsiteX1174" fmla="*/ 771454 w 1039813"/>
                  <a:gd name="connsiteY1174" fmla="*/ 199203 h 877217"/>
                  <a:gd name="connsiteX1175" fmla="*/ 759276 w 1039813"/>
                  <a:gd name="connsiteY1175" fmla="*/ 196561 h 877217"/>
                  <a:gd name="connsiteX1176" fmla="*/ 765365 w 1039813"/>
                  <a:gd name="connsiteY1176" fmla="*/ 196561 h 877217"/>
                  <a:gd name="connsiteX1177" fmla="*/ 765365 w 1039813"/>
                  <a:gd name="connsiteY1177" fmla="*/ 201669 h 877217"/>
                  <a:gd name="connsiteX1178" fmla="*/ 759276 w 1039813"/>
                  <a:gd name="connsiteY1178" fmla="*/ 201669 h 877217"/>
                  <a:gd name="connsiteX1179" fmla="*/ 790040 w 1039813"/>
                  <a:gd name="connsiteY1179" fmla="*/ 191630 h 877217"/>
                  <a:gd name="connsiteX1180" fmla="*/ 796129 w 1039813"/>
                  <a:gd name="connsiteY1180" fmla="*/ 191630 h 877217"/>
                  <a:gd name="connsiteX1181" fmla="*/ 796129 w 1039813"/>
                  <a:gd name="connsiteY1181" fmla="*/ 196737 h 877217"/>
                  <a:gd name="connsiteX1182" fmla="*/ 790040 w 1039813"/>
                  <a:gd name="connsiteY1182" fmla="*/ 196737 h 877217"/>
                  <a:gd name="connsiteX1183" fmla="*/ 790040 w 1039813"/>
                  <a:gd name="connsiteY1183" fmla="*/ 194184 h 877217"/>
                  <a:gd name="connsiteX1184" fmla="*/ 765365 w 1039813"/>
                  <a:gd name="connsiteY1184" fmla="*/ 191542 h 877217"/>
                  <a:gd name="connsiteX1185" fmla="*/ 771454 w 1039813"/>
                  <a:gd name="connsiteY1185" fmla="*/ 191542 h 877217"/>
                  <a:gd name="connsiteX1186" fmla="*/ 771454 w 1039813"/>
                  <a:gd name="connsiteY1186" fmla="*/ 194184 h 877217"/>
                  <a:gd name="connsiteX1187" fmla="*/ 771454 w 1039813"/>
                  <a:gd name="connsiteY1187" fmla="*/ 196561 h 877217"/>
                  <a:gd name="connsiteX1188" fmla="*/ 765365 w 1039813"/>
                  <a:gd name="connsiteY1188" fmla="*/ 196561 h 877217"/>
                  <a:gd name="connsiteX1189" fmla="*/ 790040 w 1039813"/>
                  <a:gd name="connsiteY1189" fmla="*/ 189164 h 877217"/>
                  <a:gd name="connsiteX1190" fmla="*/ 790040 w 1039813"/>
                  <a:gd name="connsiteY1190" fmla="*/ 191630 h 877217"/>
                  <a:gd name="connsiteX1191" fmla="*/ 787014 w 1039813"/>
                  <a:gd name="connsiteY1191" fmla="*/ 191630 h 877217"/>
                  <a:gd name="connsiteX1192" fmla="*/ 796129 w 1039813"/>
                  <a:gd name="connsiteY1192" fmla="*/ 186610 h 877217"/>
                  <a:gd name="connsiteX1193" fmla="*/ 802218 w 1039813"/>
                  <a:gd name="connsiteY1193" fmla="*/ 186610 h 877217"/>
                  <a:gd name="connsiteX1194" fmla="*/ 802218 w 1039813"/>
                  <a:gd name="connsiteY1194" fmla="*/ 191630 h 877217"/>
                  <a:gd name="connsiteX1195" fmla="*/ 796129 w 1039813"/>
                  <a:gd name="connsiteY1195" fmla="*/ 191630 h 877217"/>
                  <a:gd name="connsiteX1196" fmla="*/ 796129 w 1039813"/>
                  <a:gd name="connsiteY1196" fmla="*/ 184056 h 877217"/>
                  <a:gd name="connsiteX1197" fmla="*/ 796129 w 1039813"/>
                  <a:gd name="connsiteY1197" fmla="*/ 186610 h 877217"/>
                  <a:gd name="connsiteX1198" fmla="*/ 793032 w 1039813"/>
                  <a:gd name="connsiteY1198" fmla="*/ 186610 h 877217"/>
                  <a:gd name="connsiteX1199" fmla="*/ 802218 w 1039813"/>
                  <a:gd name="connsiteY1199" fmla="*/ 181590 h 877217"/>
                  <a:gd name="connsiteX1200" fmla="*/ 805316 w 1039813"/>
                  <a:gd name="connsiteY1200" fmla="*/ 181590 h 877217"/>
                  <a:gd name="connsiteX1201" fmla="*/ 808413 w 1039813"/>
                  <a:gd name="connsiteY1201" fmla="*/ 181590 h 877217"/>
                  <a:gd name="connsiteX1202" fmla="*/ 808413 w 1039813"/>
                  <a:gd name="connsiteY1202" fmla="*/ 186610 h 877217"/>
                  <a:gd name="connsiteX1203" fmla="*/ 802218 w 1039813"/>
                  <a:gd name="connsiteY1203" fmla="*/ 186610 h 877217"/>
                  <a:gd name="connsiteX1204" fmla="*/ 783738 w 1039813"/>
                  <a:gd name="connsiteY1204" fmla="*/ 181502 h 877217"/>
                  <a:gd name="connsiteX1205" fmla="*/ 786836 w 1039813"/>
                  <a:gd name="connsiteY1205" fmla="*/ 181502 h 877217"/>
                  <a:gd name="connsiteX1206" fmla="*/ 783738 w 1039813"/>
                  <a:gd name="connsiteY1206" fmla="*/ 184056 h 877217"/>
                  <a:gd name="connsiteX1207" fmla="*/ 802218 w 1039813"/>
                  <a:gd name="connsiteY1207" fmla="*/ 179066 h 877217"/>
                  <a:gd name="connsiteX1208" fmla="*/ 802218 w 1039813"/>
                  <a:gd name="connsiteY1208" fmla="*/ 181590 h 877217"/>
                  <a:gd name="connsiteX1209" fmla="*/ 799120 w 1039813"/>
                  <a:gd name="connsiteY1209" fmla="*/ 181590 h 877217"/>
                  <a:gd name="connsiteX1210" fmla="*/ 789827 w 1039813"/>
                  <a:gd name="connsiteY1210" fmla="*/ 176482 h 877217"/>
                  <a:gd name="connsiteX1211" fmla="*/ 792925 w 1039813"/>
                  <a:gd name="connsiteY1211" fmla="*/ 176482 h 877217"/>
                  <a:gd name="connsiteX1212" fmla="*/ 789834 w 1039813"/>
                  <a:gd name="connsiteY1212" fmla="*/ 179030 h 877217"/>
                  <a:gd name="connsiteX1213" fmla="*/ 789827 w 1039813"/>
                  <a:gd name="connsiteY1213" fmla="*/ 179036 h 877217"/>
                  <a:gd name="connsiteX1214" fmla="*/ 777649 w 1039813"/>
                  <a:gd name="connsiteY1214" fmla="*/ 176482 h 877217"/>
                  <a:gd name="connsiteX1215" fmla="*/ 783738 w 1039813"/>
                  <a:gd name="connsiteY1215" fmla="*/ 176482 h 877217"/>
                  <a:gd name="connsiteX1216" fmla="*/ 783738 w 1039813"/>
                  <a:gd name="connsiteY1216" fmla="*/ 181502 h 877217"/>
                  <a:gd name="connsiteX1217" fmla="*/ 777649 w 1039813"/>
                  <a:gd name="connsiteY1217" fmla="*/ 181502 h 877217"/>
                  <a:gd name="connsiteX1218" fmla="*/ 783738 w 1039813"/>
                  <a:gd name="connsiteY1218" fmla="*/ 171463 h 877217"/>
                  <a:gd name="connsiteX1219" fmla="*/ 789827 w 1039813"/>
                  <a:gd name="connsiteY1219" fmla="*/ 171463 h 877217"/>
                  <a:gd name="connsiteX1220" fmla="*/ 789827 w 1039813"/>
                  <a:gd name="connsiteY1220" fmla="*/ 176482 h 877217"/>
                  <a:gd name="connsiteX1221" fmla="*/ 783738 w 1039813"/>
                  <a:gd name="connsiteY1221" fmla="*/ 176482 h 877217"/>
                  <a:gd name="connsiteX1222" fmla="*/ 808200 w 1039813"/>
                  <a:gd name="connsiteY1222" fmla="*/ 166355 h 877217"/>
                  <a:gd name="connsiteX1223" fmla="*/ 811334 w 1039813"/>
                  <a:gd name="connsiteY1223" fmla="*/ 166355 h 877217"/>
                  <a:gd name="connsiteX1224" fmla="*/ 808200 w 1039813"/>
                  <a:gd name="connsiteY1224" fmla="*/ 168909 h 877217"/>
                  <a:gd name="connsiteX1225" fmla="*/ 826786 w 1039813"/>
                  <a:gd name="connsiteY1225" fmla="*/ 161423 h 877217"/>
                  <a:gd name="connsiteX1226" fmla="*/ 829777 w 1039813"/>
                  <a:gd name="connsiteY1226" fmla="*/ 161423 h 877217"/>
                  <a:gd name="connsiteX1227" fmla="*/ 832875 w 1039813"/>
                  <a:gd name="connsiteY1227" fmla="*/ 161423 h 877217"/>
                  <a:gd name="connsiteX1228" fmla="*/ 832875 w 1039813"/>
                  <a:gd name="connsiteY1228" fmla="*/ 166531 h 877217"/>
                  <a:gd name="connsiteX1229" fmla="*/ 826786 w 1039813"/>
                  <a:gd name="connsiteY1229" fmla="*/ 166531 h 877217"/>
                  <a:gd name="connsiteX1230" fmla="*/ 826786 w 1039813"/>
                  <a:gd name="connsiteY1230" fmla="*/ 163889 h 877217"/>
                  <a:gd name="connsiteX1231" fmla="*/ 802111 w 1039813"/>
                  <a:gd name="connsiteY1231" fmla="*/ 161335 h 877217"/>
                  <a:gd name="connsiteX1232" fmla="*/ 808200 w 1039813"/>
                  <a:gd name="connsiteY1232" fmla="*/ 161335 h 877217"/>
                  <a:gd name="connsiteX1233" fmla="*/ 808200 w 1039813"/>
                  <a:gd name="connsiteY1233" fmla="*/ 163889 h 877217"/>
                  <a:gd name="connsiteX1234" fmla="*/ 808200 w 1039813"/>
                  <a:gd name="connsiteY1234" fmla="*/ 166355 h 877217"/>
                  <a:gd name="connsiteX1235" fmla="*/ 805316 w 1039813"/>
                  <a:gd name="connsiteY1235" fmla="*/ 166355 h 877217"/>
                  <a:gd name="connsiteX1236" fmla="*/ 802111 w 1039813"/>
                  <a:gd name="connsiteY1236" fmla="*/ 166355 h 877217"/>
                  <a:gd name="connsiteX1237" fmla="*/ 826786 w 1039813"/>
                  <a:gd name="connsiteY1237" fmla="*/ 158870 h 877217"/>
                  <a:gd name="connsiteX1238" fmla="*/ 826786 w 1039813"/>
                  <a:gd name="connsiteY1238" fmla="*/ 161423 h 877217"/>
                  <a:gd name="connsiteX1239" fmla="*/ 823689 w 1039813"/>
                  <a:gd name="connsiteY1239" fmla="*/ 161423 h 877217"/>
                  <a:gd name="connsiteX1240" fmla="*/ 845159 w 1039813"/>
                  <a:gd name="connsiteY1240" fmla="*/ 151384 h 877217"/>
                  <a:gd name="connsiteX1241" fmla="*/ 851248 w 1039813"/>
                  <a:gd name="connsiteY1241" fmla="*/ 151384 h 877217"/>
                  <a:gd name="connsiteX1242" fmla="*/ 851248 w 1039813"/>
                  <a:gd name="connsiteY1242" fmla="*/ 156403 h 877217"/>
                  <a:gd name="connsiteX1243" fmla="*/ 845159 w 1039813"/>
                  <a:gd name="connsiteY1243" fmla="*/ 156403 h 877217"/>
                  <a:gd name="connsiteX1244" fmla="*/ 845159 w 1039813"/>
                  <a:gd name="connsiteY1244" fmla="*/ 148831 h 877217"/>
                  <a:gd name="connsiteX1245" fmla="*/ 845159 w 1039813"/>
                  <a:gd name="connsiteY1245" fmla="*/ 151384 h 877217"/>
                  <a:gd name="connsiteX1246" fmla="*/ 842062 w 1039813"/>
                  <a:gd name="connsiteY1246" fmla="*/ 151384 h 877217"/>
                  <a:gd name="connsiteX1247" fmla="*/ 851248 w 1039813"/>
                  <a:gd name="connsiteY1247" fmla="*/ 146364 h 877217"/>
                  <a:gd name="connsiteX1248" fmla="*/ 857337 w 1039813"/>
                  <a:gd name="connsiteY1248" fmla="*/ 146364 h 877217"/>
                  <a:gd name="connsiteX1249" fmla="*/ 857337 w 1039813"/>
                  <a:gd name="connsiteY1249" fmla="*/ 151384 h 877217"/>
                  <a:gd name="connsiteX1250" fmla="*/ 851248 w 1039813"/>
                  <a:gd name="connsiteY1250" fmla="*/ 151384 h 877217"/>
                  <a:gd name="connsiteX1251" fmla="*/ 832661 w 1039813"/>
                  <a:gd name="connsiteY1251" fmla="*/ 146188 h 877217"/>
                  <a:gd name="connsiteX1252" fmla="*/ 835866 w 1039813"/>
                  <a:gd name="connsiteY1252" fmla="*/ 146188 h 877217"/>
                  <a:gd name="connsiteX1253" fmla="*/ 832714 w 1039813"/>
                  <a:gd name="connsiteY1253" fmla="*/ 148787 h 877217"/>
                  <a:gd name="connsiteX1254" fmla="*/ 832661 w 1039813"/>
                  <a:gd name="connsiteY1254" fmla="*/ 148830 h 877217"/>
                  <a:gd name="connsiteX1255" fmla="*/ 851248 w 1039813"/>
                  <a:gd name="connsiteY1255" fmla="*/ 143810 h 877217"/>
                  <a:gd name="connsiteX1256" fmla="*/ 851248 w 1039813"/>
                  <a:gd name="connsiteY1256" fmla="*/ 146364 h 877217"/>
                  <a:gd name="connsiteX1257" fmla="*/ 848151 w 1039813"/>
                  <a:gd name="connsiteY1257" fmla="*/ 146364 h 877217"/>
                  <a:gd name="connsiteX1258" fmla="*/ 857337 w 1039813"/>
                  <a:gd name="connsiteY1258" fmla="*/ 141256 h 877217"/>
                  <a:gd name="connsiteX1259" fmla="*/ 863532 w 1039813"/>
                  <a:gd name="connsiteY1259" fmla="*/ 141256 h 877217"/>
                  <a:gd name="connsiteX1260" fmla="*/ 863532 w 1039813"/>
                  <a:gd name="connsiteY1260" fmla="*/ 146364 h 877217"/>
                  <a:gd name="connsiteX1261" fmla="*/ 857337 w 1039813"/>
                  <a:gd name="connsiteY1261" fmla="*/ 146364 h 877217"/>
                  <a:gd name="connsiteX1262" fmla="*/ 838857 w 1039813"/>
                  <a:gd name="connsiteY1262" fmla="*/ 141168 h 877217"/>
                  <a:gd name="connsiteX1263" fmla="*/ 842062 w 1039813"/>
                  <a:gd name="connsiteY1263" fmla="*/ 141168 h 877217"/>
                  <a:gd name="connsiteX1264" fmla="*/ 842010 w 1039813"/>
                  <a:gd name="connsiteY1264" fmla="*/ 141211 h 877217"/>
                  <a:gd name="connsiteX1265" fmla="*/ 838857 w 1039813"/>
                  <a:gd name="connsiteY1265" fmla="*/ 143780 h 877217"/>
                  <a:gd name="connsiteX1266" fmla="*/ 826573 w 1039813"/>
                  <a:gd name="connsiteY1266" fmla="*/ 141168 h 877217"/>
                  <a:gd name="connsiteX1267" fmla="*/ 832661 w 1039813"/>
                  <a:gd name="connsiteY1267" fmla="*/ 141168 h 877217"/>
                  <a:gd name="connsiteX1268" fmla="*/ 832661 w 1039813"/>
                  <a:gd name="connsiteY1268" fmla="*/ 146188 h 877217"/>
                  <a:gd name="connsiteX1269" fmla="*/ 829777 w 1039813"/>
                  <a:gd name="connsiteY1269" fmla="*/ 146188 h 877217"/>
                  <a:gd name="connsiteX1270" fmla="*/ 826573 w 1039813"/>
                  <a:gd name="connsiteY1270" fmla="*/ 146188 h 877217"/>
                  <a:gd name="connsiteX1271" fmla="*/ 857337 w 1039813"/>
                  <a:gd name="connsiteY1271" fmla="*/ 138732 h 877217"/>
                  <a:gd name="connsiteX1272" fmla="*/ 857337 w 1039813"/>
                  <a:gd name="connsiteY1272" fmla="*/ 141256 h 877217"/>
                  <a:gd name="connsiteX1273" fmla="*/ 854275 w 1039813"/>
                  <a:gd name="connsiteY1273" fmla="*/ 141256 h 877217"/>
                  <a:gd name="connsiteX1274" fmla="*/ 855798 w 1039813"/>
                  <a:gd name="connsiteY1274" fmla="*/ 139986 h 877217"/>
                  <a:gd name="connsiteX1275" fmla="*/ 863532 w 1039813"/>
                  <a:gd name="connsiteY1275" fmla="*/ 136237 h 877217"/>
                  <a:gd name="connsiteX1276" fmla="*/ 866523 w 1039813"/>
                  <a:gd name="connsiteY1276" fmla="*/ 136237 h 877217"/>
                  <a:gd name="connsiteX1277" fmla="*/ 869621 w 1039813"/>
                  <a:gd name="connsiteY1277" fmla="*/ 136237 h 877217"/>
                  <a:gd name="connsiteX1278" fmla="*/ 869621 w 1039813"/>
                  <a:gd name="connsiteY1278" fmla="*/ 141256 h 877217"/>
                  <a:gd name="connsiteX1279" fmla="*/ 863532 w 1039813"/>
                  <a:gd name="connsiteY1279" fmla="*/ 141256 h 877217"/>
                  <a:gd name="connsiteX1280" fmla="*/ 844946 w 1039813"/>
                  <a:gd name="connsiteY1280" fmla="*/ 136148 h 877217"/>
                  <a:gd name="connsiteX1281" fmla="*/ 848080 w 1039813"/>
                  <a:gd name="connsiteY1281" fmla="*/ 136148 h 877217"/>
                  <a:gd name="connsiteX1282" fmla="*/ 844946 w 1039813"/>
                  <a:gd name="connsiteY1282" fmla="*/ 138702 h 877217"/>
                  <a:gd name="connsiteX1283" fmla="*/ 832661 w 1039813"/>
                  <a:gd name="connsiteY1283" fmla="*/ 136148 h 877217"/>
                  <a:gd name="connsiteX1284" fmla="*/ 838857 w 1039813"/>
                  <a:gd name="connsiteY1284" fmla="*/ 136148 h 877217"/>
                  <a:gd name="connsiteX1285" fmla="*/ 838857 w 1039813"/>
                  <a:gd name="connsiteY1285" fmla="*/ 141168 h 877217"/>
                  <a:gd name="connsiteX1286" fmla="*/ 832661 w 1039813"/>
                  <a:gd name="connsiteY1286" fmla="*/ 141168 h 877217"/>
                  <a:gd name="connsiteX1287" fmla="*/ 863532 w 1039813"/>
                  <a:gd name="connsiteY1287" fmla="*/ 133684 h 877217"/>
                  <a:gd name="connsiteX1288" fmla="*/ 863532 w 1039813"/>
                  <a:gd name="connsiteY1288" fmla="*/ 136237 h 877217"/>
                  <a:gd name="connsiteX1289" fmla="*/ 860435 w 1039813"/>
                  <a:gd name="connsiteY1289" fmla="*/ 136237 h 877217"/>
                  <a:gd name="connsiteX1290" fmla="*/ 851035 w 1039813"/>
                  <a:gd name="connsiteY1290" fmla="*/ 131129 h 877217"/>
                  <a:gd name="connsiteX1291" fmla="*/ 854205 w 1039813"/>
                  <a:gd name="connsiteY1291" fmla="*/ 131129 h 877217"/>
                  <a:gd name="connsiteX1292" fmla="*/ 851035 w 1039813"/>
                  <a:gd name="connsiteY1292" fmla="*/ 133683 h 877217"/>
                  <a:gd name="connsiteX1293" fmla="*/ 838857 w 1039813"/>
                  <a:gd name="connsiteY1293" fmla="*/ 131129 h 877217"/>
                  <a:gd name="connsiteX1294" fmla="*/ 844946 w 1039813"/>
                  <a:gd name="connsiteY1294" fmla="*/ 131129 h 877217"/>
                  <a:gd name="connsiteX1295" fmla="*/ 844946 w 1039813"/>
                  <a:gd name="connsiteY1295" fmla="*/ 136148 h 877217"/>
                  <a:gd name="connsiteX1296" fmla="*/ 838857 w 1039813"/>
                  <a:gd name="connsiteY1296" fmla="*/ 136148 h 877217"/>
                  <a:gd name="connsiteX1297" fmla="*/ 844946 w 1039813"/>
                  <a:gd name="connsiteY1297" fmla="*/ 126109 h 877217"/>
                  <a:gd name="connsiteX1298" fmla="*/ 851035 w 1039813"/>
                  <a:gd name="connsiteY1298" fmla="*/ 126109 h 877217"/>
                  <a:gd name="connsiteX1299" fmla="*/ 851035 w 1039813"/>
                  <a:gd name="connsiteY1299" fmla="*/ 131129 h 877217"/>
                  <a:gd name="connsiteX1300" fmla="*/ 844946 w 1039813"/>
                  <a:gd name="connsiteY1300" fmla="*/ 131129 h 877217"/>
                  <a:gd name="connsiteX1301" fmla="*/ 881799 w 1039813"/>
                  <a:gd name="connsiteY1301" fmla="*/ 121089 h 877217"/>
                  <a:gd name="connsiteX1302" fmla="*/ 884896 w 1039813"/>
                  <a:gd name="connsiteY1302" fmla="*/ 121089 h 877217"/>
                  <a:gd name="connsiteX1303" fmla="*/ 887994 w 1039813"/>
                  <a:gd name="connsiteY1303" fmla="*/ 121089 h 877217"/>
                  <a:gd name="connsiteX1304" fmla="*/ 887994 w 1039813"/>
                  <a:gd name="connsiteY1304" fmla="*/ 126109 h 877217"/>
                  <a:gd name="connsiteX1305" fmla="*/ 881799 w 1039813"/>
                  <a:gd name="connsiteY1305" fmla="*/ 126109 h 877217"/>
                  <a:gd name="connsiteX1306" fmla="*/ 881799 w 1039813"/>
                  <a:gd name="connsiteY1306" fmla="*/ 123555 h 877217"/>
                  <a:gd name="connsiteX1307" fmla="*/ 881799 w 1039813"/>
                  <a:gd name="connsiteY1307" fmla="*/ 118623 h 877217"/>
                  <a:gd name="connsiteX1308" fmla="*/ 881799 w 1039813"/>
                  <a:gd name="connsiteY1308" fmla="*/ 121089 h 877217"/>
                  <a:gd name="connsiteX1309" fmla="*/ 878808 w 1039813"/>
                  <a:gd name="connsiteY1309" fmla="*/ 121089 h 877217"/>
                  <a:gd name="connsiteX1310" fmla="*/ 900172 w 1039813"/>
                  <a:gd name="connsiteY1310" fmla="*/ 111050 h 877217"/>
                  <a:gd name="connsiteX1311" fmla="*/ 903269 w 1039813"/>
                  <a:gd name="connsiteY1311" fmla="*/ 111050 h 877217"/>
                  <a:gd name="connsiteX1312" fmla="*/ 906367 w 1039813"/>
                  <a:gd name="connsiteY1312" fmla="*/ 111050 h 877217"/>
                  <a:gd name="connsiteX1313" fmla="*/ 906367 w 1039813"/>
                  <a:gd name="connsiteY1313" fmla="*/ 116158 h 877217"/>
                  <a:gd name="connsiteX1314" fmla="*/ 900172 w 1039813"/>
                  <a:gd name="connsiteY1314" fmla="*/ 116158 h 877217"/>
                  <a:gd name="connsiteX1315" fmla="*/ 900172 w 1039813"/>
                  <a:gd name="connsiteY1315" fmla="*/ 108496 h 877217"/>
                  <a:gd name="connsiteX1316" fmla="*/ 900172 w 1039813"/>
                  <a:gd name="connsiteY1316" fmla="*/ 111050 h 877217"/>
                  <a:gd name="connsiteX1317" fmla="*/ 897074 w 1039813"/>
                  <a:gd name="connsiteY1317" fmla="*/ 111050 h 877217"/>
                  <a:gd name="connsiteX1318" fmla="*/ 887781 w 1039813"/>
                  <a:gd name="connsiteY1318" fmla="*/ 105854 h 877217"/>
                  <a:gd name="connsiteX1319" fmla="*/ 890915 w 1039813"/>
                  <a:gd name="connsiteY1319" fmla="*/ 105854 h 877217"/>
                  <a:gd name="connsiteX1320" fmla="*/ 887781 w 1039813"/>
                  <a:gd name="connsiteY1320" fmla="*/ 108408 h 877217"/>
                  <a:gd name="connsiteX1321" fmla="*/ 918545 w 1039813"/>
                  <a:gd name="connsiteY1321" fmla="*/ 101011 h 877217"/>
                  <a:gd name="connsiteX1322" fmla="*/ 924740 w 1039813"/>
                  <a:gd name="connsiteY1322" fmla="*/ 101011 h 877217"/>
                  <a:gd name="connsiteX1323" fmla="*/ 924740 w 1039813"/>
                  <a:gd name="connsiteY1323" fmla="*/ 106030 h 877217"/>
                  <a:gd name="connsiteX1324" fmla="*/ 918545 w 1039813"/>
                  <a:gd name="connsiteY1324" fmla="*/ 106030 h 877217"/>
                  <a:gd name="connsiteX1325" fmla="*/ 881692 w 1039813"/>
                  <a:gd name="connsiteY1325" fmla="*/ 100834 h 877217"/>
                  <a:gd name="connsiteX1326" fmla="*/ 887781 w 1039813"/>
                  <a:gd name="connsiteY1326" fmla="*/ 100834 h 877217"/>
                  <a:gd name="connsiteX1327" fmla="*/ 887781 w 1039813"/>
                  <a:gd name="connsiteY1327" fmla="*/ 105854 h 877217"/>
                  <a:gd name="connsiteX1328" fmla="*/ 884896 w 1039813"/>
                  <a:gd name="connsiteY1328" fmla="*/ 105854 h 877217"/>
                  <a:gd name="connsiteX1329" fmla="*/ 881692 w 1039813"/>
                  <a:gd name="connsiteY1329" fmla="*/ 105854 h 877217"/>
                  <a:gd name="connsiteX1330" fmla="*/ 918545 w 1039813"/>
                  <a:gd name="connsiteY1330" fmla="*/ 98457 h 877217"/>
                  <a:gd name="connsiteX1331" fmla="*/ 918545 w 1039813"/>
                  <a:gd name="connsiteY1331" fmla="*/ 101011 h 877217"/>
                  <a:gd name="connsiteX1332" fmla="*/ 915447 w 1039813"/>
                  <a:gd name="connsiteY1332" fmla="*/ 101011 h 877217"/>
                  <a:gd name="connsiteX1333" fmla="*/ 924740 w 1039813"/>
                  <a:gd name="connsiteY1333" fmla="*/ 95903 h 877217"/>
                  <a:gd name="connsiteX1334" fmla="*/ 930829 w 1039813"/>
                  <a:gd name="connsiteY1334" fmla="*/ 95903 h 877217"/>
                  <a:gd name="connsiteX1335" fmla="*/ 930829 w 1039813"/>
                  <a:gd name="connsiteY1335" fmla="*/ 101011 h 877217"/>
                  <a:gd name="connsiteX1336" fmla="*/ 924740 w 1039813"/>
                  <a:gd name="connsiteY1336" fmla="*/ 101011 h 877217"/>
                  <a:gd name="connsiteX1337" fmla="*/ 906154 w 1039813"/>
                  <a:gd name="connsiteY1337" fmla="*/ 95815 h 877217"/>
                  <a:gd name="connsiteX1338" fmla="*/ 909252 w 1039813"/>
                  <a:gd name="connsiteY1338" fmla="*/ 95815 h 877217"/>
                  <a:gd name="connsiteX1339" fmla="*/ 906154 w 1039813"/>
                  <a:gd name="connsiteY1339" fmla="*/ 98369 h 877217"/>
                  <a:gd name="connsiteX1340" fmla="*/ 924740 w 1039813"/>
                  <a:gd name="connsiteY1340" fmla="*/ 93349 h 877217"/>
                  <a:gd name="connsiteX1341" fmla="*/ 924740 w 1039813"/>
                  <a:gd name="connsiteY1341" fmla="*/ 95903 h 877217"/>
                  <a:gd name="connsiteX1342" fmla="*/ 921643 w 1039813"/>
                  <a:gd name="connsiteY1342" fmla="*/ 95903 h 877217"/>
                  <a:gd name="connsiteX1343" fmla="*/ 930829 w 1039813"/>
                  <a:gd name="connsiteY1343" fmla="*/ 90883 h 877217"/>
                  <a:gd name="connsiteX1344" fmla="*/ 936918 w 1039813"/>
                  <a:gd name="connsiteY1344" fmla="*/ 90883 h 877217"/>
                  <a:gd name="connsiteX1345" fmla="*/ 936918 w 1039813"/>
                  <a:gd name="connsiteY1345" fmla="*/ 95903 h 877217"/>
                  <a:gd name="connsiteX1346" fmla="*/ 930829 w 1039813"/>
                  <a:gd name="connsiteY1346" fmla="*/ 95903 h 877217"/>
                  <a:gd name="connsiteX1347" fmla="*/ 912349 w 1039813"/>
                  <a:gd name="connsiteY1347" fmla="*/ 90707 h 877217"/>
                  <a:gd name="connsiteX1348" fmla="*/ 915447 w 1039813"/>
                  <a:gd name="connsiteY1348" fmla="*/ 90707 h 877217"/>
                  <a:gd name="connsiteX1349" fmla="*/ 912349 w 1039813"/>
                  <a:gd name="connsiteY1349" fmla="*/ 93261 h 877217"/>
                  <a:gd name="connsiteX1350" fmla="*/ 900065 w 1039813"/>
                  <a:gd name="connsiteY1350" fmla="*/ 90707 h 877217"/>
                  <a:gd name="connsiteX1351" fmla="*/ 906154 w 1039813"/>
                  <a:gd name="connsiteY1351" fmla="*/ 90707 h 877217"/>
                  <a:gd name="connsiteX1352" fmla="*/ 906154 w 1039813"/>
                  <a:gd name="connsiteY1352" fmla="*/ 95815 h 877217"/>
                  <a:gd name="connsiteX1353" fmla="*/ 903269 w 1039813"/>
                  <a:gd name="connsiteY1353" fmla="*/ 95815 h 877217"/>
                  <a:gd name="connsiteX1354" fmla="*/ 900065 w 1039813"/>
                  <a:gd name="connsiteY1354" fmla="*/ 95815 h 877217"/>
                  <a:gd name="connsiteX1355" fmla="*/ 930829 w 1039813"/>
                  <a:gd name="connsiteY1355" fmla="*/ 88329 h 877217"/>
                  <a:gd name="connsiteX1356" fmla="*/ 930829 w 1039813"/>
                  <a:gd name="connsiteY1356" fmla="*/ 90883 h 877217"/>
                  <a:gd name="connsiteX1357" fmla="*/ 927731 w 1039813"/>
                  <a:gd name="connsiteY1357" fmla="*/ 90883 h 877217"/>
                  <a:gd name="connsiteX1358" fmla="*/ 936918 w 1039813"/>
                  <a:gd name="connsiteY1358" fmla="*/ 85863 h 877217"/>
                  <a:gd name="connsiteX1359" fmla="*/ 943113 w 1039813"/>
                  <a:gd name="connsiteY1359" fmla="*/ 85863 h 877217"/>
                  <a:gd name="connsiteX1360" fmla="*/ 943113 w 1039813"/>
                  <a:gd name="connsiteY1360" fmla="*/ 90883 h 877217"/>
                  <a:gd name="connsiteX1361" fmla="*/ 936918 w 1039813"/>
                  <a:gd name="connsiteY1361" fmla="*/ 90883 h 877217"/>
                  <a:gd name="connsiteX1362" fmla="*/ 918438 w 1039813"/>
                  <a:gd name="connsiteY1362" fmla="*/ 85687 h 877217"/>
                  <a:gd name="connsiteX1363" fmla="*/ 921642 w 1039813"/>
                  <a:gd name="connsiteY1363" fmla="*/ 85687 h 877217"/>
                  <a:gd name="connsiteX1364" fmla="*/ 918438 w 1039813"/>
                  <a:gd name="connsiteY1364" fmla="*/ 88329 h 877217"/>
                  <a:gd name="connsiteX1365" fmla="*/ 906154 w 1039813"/>
                  <a:gd name="connsiteY1365" fmla="*/ 85687 h 877217"/>
                  <a:gd name="connsiteX1366" fmla="*/ 912349 w 1039813"/>
                  <a:gd name="connsiteY1366" fmla="*/ 85687 h 877217"/>
                  <a:gd name="connsiteX1367" fmla="*/ 912349 w 1039813"/>
                  <a:gd name="connsiteY1367" fmla="*/ 90707 h 877217"/>
                  <a:gd name="connsiteX1368" fmla="*/ 906154 w 1039813"/>
                  <a:gd name="connsiteY1368" fmla="*/ 90707 h 877217"/>
                  <a:gd name="connsiteX1369" fmla="*/ 936918 w 1039813"/>
                  <a:gd name="connsiteY1369" fmla="*/ 83309 h 877217"/>
                  <a:gd name="connsiteX1370" fmla="*/ 936918 w 1039813"/>
                  <a:gd name="connsiteY1370" fmla="*/ 85863 h 877217"/>
                  <a:gd name="connsiteX1371" fmla="*/ 933820 w 1039813"/>
                  <a:gd name="connsiteY1371" fmla="*/ 85863 h 877217"/>
                  <a:gd name="connsiteX1372" fmla="*/ 935406 w 1039813"/>
                  <a:gd name="connsiteY1372" fmla="*/ 84556 h 877217"/>
                  <a:gd name="connsiteX1373" fmla="*/ 924633 w 1039813"/>
                  <a:gd name="connsiteY1373" fmla="*/ 80668 h 877217"/>
                  <a:gd name="connsiteX1374" fmla="*/ 927731 w 1039813"/>
                  <a:gd name="connsiteY1374" fmla="*/ 80668 h 877217"/>
                  <a:gd name="connsiteX1375" fmla="*/ 924633 w 1039813"/>
                  <a:gd name="connsiteY1375" fmla="*/ 83222 h 877217"/>
                  <a:gd name="connsiteX1376" fmla="*/ 912349 w 1039813"/>
                  <a:gd name="connsiteY1376" fmla="*/ 80668 h 877217"/>
                  <a:gd name="connsiteX1377" fmla="*/ 918438 w 1039813"/>
                  <a:gd name="connsiteY1377" fmla="*/ 80668 h 877217"/>
                  <a:gd name="connsiteX1378" fmla="*/ 918438 w 1039813"/>
                  <a:gd name="connsiteY1378" fmla="*/ 85687 h 877217"/>
                  <a:gd name="connsiteX1379" fmla="*/ 912349 w 1039813"/>
                  <a:gd name="connsiteY1379" fmla="*/ 85687 h 877217"/>
                  <a:gd name="connsiteX1380" fmla="*/ 930722 w 1039813"/>
                  <a:gd name="connsiteY1380" fmla="*/ 75648 h 877217"/>
                  <a:gd name="connsiteX1381" fmla="*/ 933820 w 1039813"/>
                  <a:gd name="connsiteY1381" fmla="*/ 75648 h 877217"/>
                  <a:gd name="connsiteX1382" fmla="*/ 932273 w 1039813"/>
                  <a:gd name="connsiteY1382" fmla="*/ 76938 h 877217"/>
                  <a:gd name="connsiteX1383" fmla="*/ 930722 w 1039813"/>
                  <a:gd name="connsiteY1383" fmla="*/ 78202 h 877217"/>
                  <a:gd name="connsiteX1384" fmla="*/ 918438 w 1039813"/>
                  <a:gd name="connsiteY1384" fmla="*/ 75648 h 877217"/>
                  <a:gd name="connsiteX1385" fmla="*/ 924633 w 1039813"/>
                  <a:gd name="connsiteY1385" fmla="*/ 75648 h 877217"/>
                  <a:gd name="connsiteX1386" fmla="*/ 924633 w 1039813"/>
                  <a:gd name="connsiteY1386" fmla="*/ 80668 h 877217"/>
                  <a:gd name="connsiteX1387" fmla="*/ 918438 w 1039813"/>
                  <a:gd name="connsiteY1387" fmla="*/ 80668 h 877217"/>
                  <a:gd name="connsiteX1388" fmla="*/ 924633 w 1039813"/>
                  <a:gd name="connsiteY1388" fmla="*/ 70628 h 877217"/>
                  <a:gd name="connsiteX1389" fmla="*/ 930722 w 1039813"/>
                  <a:gd name="connsiteY1389" fmla="*/ 70628 h 877217"/>
                  <a:gd name="connsiteX1390" fmla="*/ 930722 w 1039813"/>
                  <a:gd name="connsiteY1390" fmla="*/ 73182 h 877217"/>
                  <a:gd name="connsiteX1391" fmla="*/ 930722 w 1039813"/>
                  <a:gd name="connsiteY1391" fmla="*/ 75648 h 877217"/>
                  <a:gd name="connsiteX1392" fmla="*/ 924633 w 1039813"/>
                  <a:gd name="connsiteY1392" fmla="*/ 75648 h 877217"/>
                  <a:gd name="connsiteX1393" fmla="*/ 961380 w 1039813"/>
                  <a:gd name="connsiteY1393" fmla="*/ 65696 h 877217"/>
                  <a:gd name="connsiteX1394" fmla="*/ 967575 w 1039813"/>
                  <a:gd name="connsiteY1394" fmla="*/ 65696 h 877217"/>
                  <a:gd name="connsiteX1395" fmla="*/ 967575 w 1039813"/>
                  <a:gd name="connsiteY1395" fmla="*/ 70716 h 877217"/>
                  <a:gd name="connsiteX1396" fmla="*/ 961380 w 1039813"/>
                  <a:gd name="connsiteY1396" fmla="*/ 70716 h 877217"/>
                  <a:gd name="connsiteX1397" fmla="*/ 961380 w 1039813"/>
                  <a:gd name="connsiteY1397" fmla="*/ 63202 h 877217"/>
                  <a:gd name="connsiteX1398" fmla="*/ 961380 w 1039813"/>
                  <a:gd name="connsiteY1398" fmla="*/ 65696 h 877217"/>
                  <a:gd name="connsiteX1399" fmla="*/ 958389 w 1039813"/>
                  <a:gd name="connsiteY1399" fmla="*/ 65696 h 877217"/>
                  <a:gd name="connsiteX1400" fmla="*/ 967575 w 1039813"/>
                  <a:gd name="connsiteY1400" fmla="*/ 60589 h 877217"/>
                  <a:gd name="connsiteX1401" fmla="*/ 970566 w 1039813"/>
                  <a:gd name="connsiteY1401" fmla="*/ 60589 h 877217"/>
                  <a:gd name="connsiteX1402" fmla="*/ 973664 w 1039813"/>
                  <a:gd name="connsiteY1402" fmla="*/ 60589 h 877217"/>
                  <a:gd name="connsiteX1403" fmla="*/ 973664 w 1039813"/>
                  <a:gd name="connsiteY1403" fmla="*/ 65696 h 877217"/>
                  <a:gd name="connsiteX1404" fmla="*/ 967575 w 1039813"/>
                  <a:gd name="connsiteY1404" fmla="*/ 65696 h 877217"/>
                  <a:gd name="connsiteX1405" fmla="*/ 949095 w 1039813"/>
                  <a:gd name="connsiteY1405" fmla="*/ 60501 h 877217"/>
                  <a:gd name="connsiteX1406" fmla="*/ 952193 w 1039813"/>
                  <a:gd name="connsiteY1406" fmla="*/ 60501 h 877217"/>
                  <a:gd name="connsiteX1407" fmla="*/ 950689 w 1039813"/>
                  <a:gd name="connsiteY1407" fmla="*/ 61755 h 877217"/>
                  <a:gd name="connsiteX1408" fmla="*/ 949095 w 1039813"/>
                  <a:gd name="connsiteY1408" fmla="*/ 63054 h 877217"/>
                  <a:gd name="connsiteX1409" fmla="*/ 967575 w 1039813"/>
                  <a:gd name="connsiteY1409" fmla="*/ 58035 h 877217"/>
                  <a:gd name="connsiteX1410" fmla="*/ 967575 w 1039813"/>
                  <a:gd name="connsiteY1410" fmla="*/ 60589 h 877217"/>
                  <a:gd name="connsiteX1411" fmla="*/ 964513 w 1039813"/>
                  <a:gd name="connsiteY1411" fmla="*/ 60589 h 877217"/>
                  <a:gd name="connsiteX1412" fmla="*/ 955184 w 1039813"/>
                  <a:gd name="connsiteY1412" fmla="*/ 55481 h 877217"/>
                  <a:gd name="connsiteX1413" fmla="*/ 958318 w 1039813"/>
                  <a:gd name="connsiteY1413" fmla="*/ 55481 h 877217"/>
                  <a:gd name="connsiteX1414" fmla="*/ 955184 w 1039813"/>
                  <a:gd name="connsiteY1414" fmla="*/ 58035 h 877217"/>
                  <a:gd name="connsiteX1415" fmla="*/ 943006 w 1039813"/>
                  <a:gd name="connsiteY1415" fmla="*/ 55481 h 877217"/>
                  <a:gd name="connsiteX1416" fmla="*/ 949095 w 1039813"/>
                  <a:gd name="connsiteY1416" fmla="*/ 55481 h 877217"/>
                  <a:gd name="connsiteX1417" fmla="*/ 949095 w 1039813"/>
                  <a:gd name="connsiteY1417" fmla="*/ 60501 h 877217"/>
                  <a:gd name="connsiteX1418" fmla="*/ 946104 w 1039813"/>
                  <a:gd name="connsiteY1418" fmla="*/ 60501 h 877217"/>
                  <a:gd name="connsiteX1419" fmla="*/ 943006 w 1039813"/>
                  <a:gd name="connsiteY1419" fmla="*/ 60501 h 877217"/>
                  <a:gd name="connsiteX1420" fmla="*/ 985948 w 1039813"/>
                  <a:gd name="connsiteY1420" fmla="*/ 50549 h 877217"/>
                  <a:gd name="connsiteX1421" fmla="*/ 992037 w 1039813"/>
                  <a:gd name="connsiteY1421" fmla="*/ 50549 h 877217"/>
                  <a:gd name="connsiteX1422" fmla="*/ 992037 w 1039813"/>
                  <a:gd name="connsiteY1422" fmla="*/ 55569 h 877217"/>
                  <a:gd name="connsiteX1423" fmla="*/ 985948 w 1039813"/>
                  <a:gd name="connsiteY1423" fmla="*/ 55569 h 877217"/>
                  <a:gd name="connsiteX1424" fmla="*/ 949095 w 1039813"/>
                  <a:gd name="connsiteY1424" fmla="*/ 50461 h 877217"/>
                  <a:gd name="connsiteX1425" fmla="*/ 955184 w 1039813"/>
                  <a:gd name="connsiteY1425" fmla="*/ 50461 h 877217"/>
                  <a:gd name="connsiteX1426" fmla="*/ 955184 w 1039813"/>
                  <a:gd name="connsiteY1426" fmla="*/ 55481 h 877217"/>
                  <a:gd name="connsiteX1427" fmla="*/ 949095 w 1039813"/>
                  <a:gd name="connsiteY1427" fmla="*/ 55481 h 877217"/>
                  <a:gd name="connsiteX1428" fmla="*/ 985948 w 1039813"/>
                  <a:gd name="connsiteY1428" fmla="*/ 47965 h 877217"/>
                  <a:gd name="connsiteX1429" fmla="*/ 985948 w 1039813"/>
                  <a:gd name="connsiteY1429" fmla="*/ 50549 h 877217"/>
                  <a:gd name="connsiteX1430" fmla="*/ 982850 w 1039813"/>
                  <a:gd name="connsiteY1430" fmla="*/ 50549 h 877217"/>
                  <a:gd name="connsiteX1431" fmla="*/ 992037 w 1039813"/>
                  <a:gd name="connsiteY1431" fmla="*/ 45529 h 877217"/>
                  <a:gd name="connsiteX1432" fmla="*/ 995028 w 1039813"/>
                  <a:gd name="connsiteY1432" fmla="*/ 45529 h 877217"/>
                  <a:gd name="connsiteX1433" fmla="*/ 998126 w 1039813"/>
                  <a:gd name="connsiteY1433" fmla="*/ 45529 h 877217"/>
                  <a:gd name="connsiteX1434" fmla="*/ 998126 w 1039813"/>
                  <a:gd name="connsiteY1434" fmla="*/ 50549 h 877217"/>
                  <a:gd name="connsiteX1435" fmla="*/ 992037 w 1039813"/>
                  <a:gd name="connsiteY1435" fmla="*/ 50549 h 877217"/>
                  <a:gd name="connsiteX1436" fmla="*/ 973557 w 1039813"/>
                  <a:gd name="connsiteY1436" fmla="*/ 45353 h 877217"/>
                  <a:gd name="connsiteX1437" fmla="*/ 976655 w 1039813"/>
                  <a:gd name="connsiteY1437" fmla="*/ 45353 h 877217"/>
                  <a:gd name="connsiteX1438" fmla="*/ 975115 w 1039813"/>
                  <a:gd name="connsiteY1438" fmla="*/ 46638 h 877217"/>
                  <a:gd name="connsiteX1439" fmla="*/ 973557 w 1039813"/>
                  <a:gd name="connsiteY1439" fmla="*/ 47907 h 877217"/>
                  <a:gd name="connsiteX1440" fmla="*/ 992037 w 1039813"/>
                  <a:gd name="connsiteY1440" fmla="*/ 42975 h 877217"/>
                  <a:gd name="connsiteX1441" fmla="*/ 992037 w 1039813"/>
                  <a:gd name="connsiteY1441" fmla="*/ 45529 h 877217"/>
                  <a:gd name="connsiteX1442" fmla="*/ 988939 w 1039813"/>
                  <a:gd name="connsiteY1442" fmla="*/ 45529 h 877217"/>
                  <a:gd name="connsiteX1443" fmla="*/ 979753 w 1039813"/>
                  <a:gd name="connsiteY1443" fmla="*/ 40334 h 877217"/>
                  <a:gd name="connsiteX1444" fmla="*/ 982850 w 1039813"/>
                  <a:gd name="connsiteY1444" fmla="*/ 40334 h 877217"/>
                  <a:gd name="connsiteX1445" fmla="*/ 982830 w 1039813"/>
                  <a:gd name="connsiteY1445" fmla="*/ 40351 h 877217"/>
                  <a:gd name="connsiteX1446" fmla="*/ 979753 w 1039813"/>
                  <a:gd name="connsiteY1446" fmla="*/ 42858 h 877217"/>
                  <a:gd name="connsiteX1447" fmla="*/ 967468 w 1039813"/>
                  <a:gd name="connsiteY1447" fmla="*/ 40334 h 877217"/>
                  <a:gd name="connsiteX1448" fmla="*/ 973557 w 1039813"/>
                  <a:gd name="connsiteY1448" fmla="*/ 40334 h 877217"/>
                  <a:gd name="connsiteX1449" fmla="*/ 973557 w 1039813"/>
                  <a:gd name="connsiteY1449" fmla="*/ 45353 h 877217"/>
                  <a:gd name="connsiteX1450" fmla="*/ 970566 w 1039813"/>
                  <a:gd name="connsiteY1450" fmla="*/ 45353 h 877217"/>
                  <a:gd name="connsiteX1451" fmla="*/ 967468 w 1039813"/>
                  <a:gd name="connsiteY1451" fmla="*/ 45353 h 877217"/>
                  <a:gd name="connsiteX1452" fmla="*/ 973557 w 1039813"/>
                  <a:gd name="connsiteY1452" fmla="*/ 35314 h 877217"/>
                  <a:gd name="connsiteX1453" fmla="*/ 979753 w 1039813"/>
                  <a:gd name="connsiteY1453" fmla="*/ 35314 h 877217"/>
                  <a:gd name="connsiteX1454" fmla="*/ 979753 w 1039813"/>
                  <a:gd name="connsiteY1454" fmla="*/ 40334 h 877217"/>
                  <a:gd name="connsiteX1455" fmla="*/ 973557 w 1039813"/>
                  <a:gd name="connsiteY1455" fmla="*/ 40334 h 877217"/>
                  <a:gd name="connsiteX1456" fmla="*/ 1028783 w 1039813"/>
                  <a:gd name="connsiteY1456" fmla="*/ 30382 h 877217"/>
                  <a:gd name="connsiteX1457" fmla="*/ 1034978 w 1039813"/>
                  <a:gd name="connsiteY1457" fmla="*/ 30382 h 877217"/>
                  <a:gd name="connsiteX1458" fmla="*/ 1034978 w 1039813"/>
                  <a:gd name="connsiteY1458" fmla="*/ 35402 h 877217"/>
                  <a:gd name="connsiteX1459" fmla="*/ 1028783 w 1039813"/>
                  <a:gd name="connsiteY1459" fmla="*/ 35402 h 877217"/>
                  <a:gd name="connsiteX1460" fmla="*/ 1028783 w 1039813"/>
                  <a:gd name="connsiteY1460" fmla="*/ 27857 h 877217"/>
                  <a:gd name="connsiteX1461" fmla="*/ 1028783 w 1039813"/>
                  <a:gd name="connsiteY1461" fmla="*/ 30382 h 877217"/>
                  <a:gd name="connsiteX1462" fmla="*/ 1025685 w 1039813"/>
                  <a:gd name="connsiteY1462" fmla="*/ 30382 h 877217"/>
                  <a:gd name="connsiteX1463" fmla="*/ 1025697 w 1039813"/>
                  <a:gd name="connsiteY1463" fmla="*/ 30372 h 877217"/>
                  <a:gd name="connsiteX1464" fmla="*/ 1034978 w 1039813"/>
                  <a:gd name="connsiteY1464" fmla="*/ 25363 h 877217"/>
                  <a:gd name="connsiteX1465" fmla="*/ 1039813 w 1039813"/>
                  <a:gd name="connsiteY1465" fmla="*/ 25363 h 877217"/>
                  <a:gd name="connsiteX1466" fmla="*/ 1039813 w 1039813"/>
                  <a:gd name="connsiteY1466" fmla="*/ 30382 h 877217"/>
                  <a:gd name="connsiteX1467" fmla="*/ 1034978 w 1039813"/>
                  <a:gd name="connsiteY1467" fmla="*/ 30382 h 877217"/>
                  <a:gd name="connsiteX1468" fmla="*/ 1016499 w 1039813"/>
                  <a:gd name="connsiteY1468" fmla="*/ 25186 h 877217"/>
                  <a:gd name="connsiteX1469" fmla="*/ 1019596 w 1039813"/>
                  <a:gd name="connsiteY1469" fmla="*/ 25186 h 877217"/>
                  <a:gd name="connsiteX1470" fmla="*/ 1016499 w 1039813"/>
                  <a:gd name="connsiteY1470" fmla="*/ 27740 h 877217"/>
                  <a:gd name="connsiteX1471" fmla="*/ 1034978 w 1039813"/>
                  <a:gd name="connsiteY1471" fmla="*/ 22809 h 877217"/>
                  <a:gd name="connsiteX1472" fmla="*/ 1034978 w 1039813"/>
                  <a:gd name="connsiteY1472" fmla="*/ 25363 h 877217"/>
                  <a:gd name="connsiteX1473" fmla="*/ 1031844 w 1039813"/>
                  <a:gd name="connsiteY1473" fmla="*/ 25363 h 877217"/>
                  <a:gd name="connsiteX1474" fmla="*/ 1022587 w 1039813"/>
                  <a:gd name="connsiteY1474" fmla="*/ 20167 h 877217"/>
                  <a:gd name="connsiteX1475" fmla="*/ 1025685 w 1039813"/>
                  <a:gd name="connsiteY1475" fmla="*/ 20167 h 877217"/>
                  <a:gd name="connsiteX1476" fmla="*/ 1022587 w 1039813"/>
                  <a:gd name="connsiteY1476" fmla="*/ 22751 h 877217"/>
                  <a:gd name="connsiteX1477" fmla="*/ 1010303 w 1039813"/>
                  <a:gd name="connsiteY1477" fmla="*/ 20167 h 877217"/>
                  <a:gd name="connsiteX1478" fmla="*/ 1016499 w 1039813"/>
                  <a:gd name="connsiteY1478" fmla="*/ 20167 h 877217"/>
                  <a:gd name="connsiteX1479" fmla="*/ 1016499 w 1039813"/>
                  <a:gd name="connsiteY1479" fmla="*/ 25186 h 877217"/>
                  <a:gd name="connsiteX1480" fmla="*/ 1013401 w 1039813"/>
                  <a:gd name="connsiteY1480" fmla="*/ 25186 h 877217"/>
                  <a:gd name="connsiteX1481" fmla="*/ 1010303 w 1039813"/>
                  <a:gd name="connsiteY1481" fmla="*/ 25186 h 877217"/>
                  <a:gd name="connsiteX1482" fmla="*/ 1039813 w 1039813"/>
                  <a:gd name="connsiteY1482" fmla="*/ 18735 h 877217"/>
                  <a:gd name="connsiteX1483" fmla="*/ 1039813 w 1039813"/>
                  <a:gd name="connsiteY1483" fmla="*/ 20255 h 877217"/>
                  <a:gd name="connsiteX1484" fmla="*/ 1037969 w 1039813"/>
                  <a:gd name="connsiteY1484" fmla="*/ 20255 h 877217"/>
                  <a:gd name="connsiteX1485" fmla="*/ 1028676 w 1039813"/>
                  <a:gd name="connsiteY1485" fmla="*/ 15147 h 877217"/>
                  <a:gd name="connsiteX1486" fmla="*/ 1031774 w 1039813"/>
                  <a:gd name="connsiteY1486" fmla="*/ 15147 h 877217"/>
                  <a:gd name="connsiteX1487" fmla="*/ 1030243 w 1039813"/>
                  <a:gd name="connsiteY1487" fmla="*/ 16424 h 877217"/>
                  <a:gd name="connsiteX1488" fmla="*/ 1028676 w 1039813"/>
                  <a:gd name="connsiteY1488" fmla="*/ 17701 h 877217"/>
                  <a:gd name="connsiteX1489" fmla="*/ 1016499 w 1039813"/>
                  <a:gd name="connsiteY1489" fmla="*/ 15147 h 877217"/>
                  <a:gd name="connsiteX1490" fmla="*/ 1022587 w 1039813"/>
                  <a:gd name="connsiteY1490" fmla="*/ 15147 h 877217"/>
                  <a:gd name="connsiteX1491" fmla="*/ 1022587 w 1039813"/>
                  <a:gd name="connsiteY1491" fmla="*/ 20167 h 877217"/>
                  <a:gd name="connsiteX1492" fmla="*/ 1016499 w 1039813"/>
                  <a:gd name="connsiteY1492" fmla="*/ 20167 h 877217"/>
                  <a:gd name="connsiteX1493" fmla="*/ 1034872 w 1039813"/>
                  <a:gd name="connsiteY1493" fmla="*/ 10127 h 877217"/>
                  <a:gd name="connsiteX1494" fmla="*/ 1037969 w 1039813"/>
                  <a:gd name="connsiteY1494" fmla="*/ 10127 h 877217"/>
                  <a:gd name="connsiteX1495" fmla="*/ 1034872 w 1039813"/>
                  <a:gd name="connsiteY1495" fmla="*/ 12651 h 877217"/>
                  <a:gd name="connsiteX1496" fmla="*/ 1022587 w 1039813"/>
                  <a:gd name="connsiteY1496" fmla="*/ 10127 h 877217"/>
                  <a:gd name="connsiteX1497" fmla="*/ 1028676 w 1039813"/>
                  <a:gd name="connsiteY1497" fmla="*/ 10127 h 877217"/>
                  <a:gd name="connsiteX1498" fmla="*/ 1028676 w 1039813"/>
                  <a:gd name="connsiteY1498" fmla="*/ 15147 h 877217"/>
                  <a:gd name="connsiteX1499" fmla="*/ 1022587 w 1039813"/>
                  <a:gd name="connsiteY1499" fmla="*/ 15147 h 877217"/>
                  <a:gd name="connsiteX1500" fmla="*/ 1039813 w 1039813"/>
                  <a:gd name="connsiteY1500" fmla="*/ 8608 h 877217"/>
                  <a:gd name="connsiteX1501" fmla="*/ 1039813 w 1039813"/>
                  <a:gd name="connsiteY1501" fmla="*/ 18735 h 877217"/>
                  <a:gd name="connsiteX1502" fmla="*/ 1037969 w 1039813"/>
                  <a:gd name="connsiteY1502" fmla="*/ 20255 h 877217"/>
                  <a:gd name="connsiteX1503" fmla="*/ 1037969 w 1039813"/>
                  <a:gd name="connsiteY1503" fmla="*/ 20255 h 877217"/>
                  <a:gd name="connsiteX1504" fmla="*/ 1031774 w 1039813"/>
                  <a:gd name="connsiteY1504" fmla="*/ 25363 h 877217"/>
                  <a:gd name="connsiteX1505" fmla="*/ 1031844 w 1039813"/>
                  <a:gd name="connsiteY1505" fmla="*/ 25363 h 877217"/>
                  <a:gd name="connsiteX1506" fmla="*/ 1028783 w 1039813"/>
                  <a:gd name="connsiteY1506" fmla="*/ 27857 h 877217"/>
                  <a:gd name="connsiteX1507" fmla="*/ 1028783 w 1039813"/>
                  <a:gd name="connsiteY1507" fmla="*/ 27828 h 877217"/>
                  <a:gd name="connsiteX1508" fmla="*/ 1025697 w 1039813"/>
                  <a:gd name="connsiteY1508" fmla="*/ 30372 h 877217"/>
                  <a:gd name="connsiteX1509" fmla="*/ 1025685 w 1039813"/>
                  <a:gd name="connsiteY1509" fmla="*/ 30382 h 877217"/>
                  <a:gd name="connsiteX1510" fmla="*/ 1025685 w 1039813"/>
                  <a:gd name="connsiteY1510" fmla="*/ 30382 h 877217"/>
                  <a:gd name="connsiteX1511" fmla="*/ 1019596 w 1039813"/>
                  <a:gd name="connsiteY1511" fmla="*/ 35402 h 877217"/>
                  <a:gd name="connsiteX1512" fmla="*/ 1028783 w 1039813"/>
                  <a:gd name="connsiteY1512" fmla="*/ 35402 h 877217"/>
                  <a:gd name="connsiteX1513" fmla="*/ 1028783 w 1039813"/>
                  <a:gd name="connsiteY1513" fmla="*/ 40510 h 877217"/>
                  <a:gd name="connsiteX1514" fmla="*/ 1013401 w 1039813"/>
                  <a:gd name="connsiteY1514" fmla="*/ 40510 h 877217"/>
                  <a:gd name="connsiteX1515" fmla="*/ 1010410 w 1039813"/>
                  <a:gd name="connsiteY1515" fmla="*/ 40510 h 877217"/>
                  <a:gd name="connsiteX1516" fmla="*/ 1010410 w 1039813"/>
                  <a:gd name="connsiteY1516" fmla="*/ 32848 h 877217"/>
                  <a:gd name="connsiteX1517" fmla="*/ 1001223 w 1039813"/>
                  <a:gd name="connsiteY1517" fmla="*/ 40510 h 877217"/>
                  <a:gd name="connsiteX1518" fmla="*/ 1007312 w 1039813"/>
                  <a:gd name="connsiteY1518" fmla="*/ 40510 h 877217"/>
                  <a:gd name="connsiteX1519" fmla="*/ 1010410 w 1039813"/>
                  <a:gd name="connsiteY1519" fmla="*/ 40510 h 877217"/>
                  <a:gd name="connsiteX1520" fmla="*/ 1010410 w 1039813"/>
                  <a:gd name="connsiteY1520" fmla="*/ 45529 h 877217"/>
                  <a:gd name="connsiteX1521" fmla="*/ 998126 w 1039813"/>
                  <a:gd name="connsiteY1521" fmla="*/ 45529 h 877217"/>
                  <a:gd name="connsiteX1522" fmla="*/ 998126 w 1039813"/>
                  <a:gd name="connsiteY1522" fmla="*/ 37956 h 877217"/>
                  <a:gd name="connsiteX1523" fmla="*/ 992037 w 1039813"/>
                  <a:gd name="connsiteY1523" fmla="*/ 42975 h 877217"/>
                  <a:gd name="connsiteX1524" fmla="*/ 992037 w 1039813"/>
                  <a:gd name="connsiteY1524" fmla="*/ 42887 h 877217"/>
                  <a:gd name="connsiteX1525" fmla="*/ 985948 w 1039813"/>
                  <a:gd name="connsiteY1525" fmla="*/ 47965 h 877217"/>
                  <a:gd name="connsiteX1526" fmla="*/ 985948 w 1039813"/>
                  <a:gd name="connsiteY1526" fmla="*/ 47907 h 877217"/>
                  <a:gd name="connsiteX1527" fmla="*/ 976655 w 1039813"/>
                  <a:gd name="connsiteY1527" fmla="*/ 55569 h 877217"/>
                  <a:gd name="connsiteX1528" fmla="*/ 985948 w 1039813"/>
                  <a:gd name="connsiteY1528" fmla="*/ 55569 h 877217"/>
                  <a:gd name="connsiteX1529" fmla="*/ 985948 w 1039813"/>
                  <a:gd name="connsiteY1529" fmla="*/ 60589 h 877217"/>
                  <a:gd name="connsiteX1530" fmla="*/ 973664 w 1039813"/>
                  <a:gd name="connsiteY1530" fmla="*/ 60589 h 877217"/>
                  <a:gd name="connsiteX1531" fmla="*/ 973664 w 1039813"/>
                  <a:gd name="connsiteY1531" fmla="*/ 53015 h 877217"/>
                  <a:gd name="connsiteX1532" fmla="*/ 964477 w 1039813"/>
                  <a:gd name="connsiteY1532" fmla="*/ 60589 h 877217"/>
                  <a:gd name="connsiteX1533" fmla="*/ 964513 w 1039813"/>
                  <a:gd name="connsiteY1533" fmla="*/ 60589 h 877217"/>
                  <a:gd name="connsiteX1534" fmla="*/ 961380 w 1039813"/>
                  <a:gd name="connsiteY1534" fmla="*/ 63202 h 877217"/>
                  <a:gd name="connsiteX1535" fmla="*/ 961380 w 1039813"/>
                  <a:gd name="connsiteY1535" fmla="*/ 63054 h 877217"/>
                  <a:gd name="connsiteX1536" fmla="*/ 952193 w 1039813"/>
                  <a:gd name="connsiteY1536" fmla="*/ 70716 h 877217"/>
                  <a:gd name="connsiteX1537" fmla="*/ 961380 w 1039813"/>
                  <a:gd name="connsiteY1537" fmla="*/ 70716 h 877217"/>
                  <a:gd name="connsiteX1538" fmla="*/ 961380 w 1039813"/>
                  <a:gd name="connsiteY1538" fmla="*/ 75736 h 877217"/>
                  <a:gd name="connsiteX1539" fmla="*/ 949202 w 1039813"/>
                  <a:gd name="connsiteY1539" fmla="*/ 75736 h 877217"/>
                  <a:gd name="connsiteX1540" fmla="*/ 949202 w 1039813"/>
                  <a:gd name="connsiteY1540" fmla="*/ 73182 h 877217"/>
                  <a:gd name="connsiteX1541" fmla="*/ 949202 w 1039813"/>
                  <a:gd name="connsiteY1541" fmla="*/ 68162 h 877217"/>
                  <a:gd name="connsiteX1542" fmla="*/ 940016 w 1039813"/>
                  <a:gd name="connsiteY1542" fmla="*/ 75736 h 877217"/>
                  <a:gd name="connsiteX1543" fmla="*/ 946104 w 1039813"/>
                  <a:gd name="connsiteY1543" fmla="*/ 75736 h 877217"/>
                  <a:gd name="connsiteX1544" fmla="*/ 949202 w 1039813"/>
                  <a:gd name="connsiteY1544" fmla="*/ 75736 h 877217"/>
                  <a:gd name="connsiteX1545" fmla="*/ 949202 w 1039813"/>
                  <a:gd name="connsiteY1545" fmla="*/ 85863 h 877217"/>
                  <a:gd name="connsiteX1546" fmla="*/ 943113 w 1039813"/>
                  <a:gd name="connsiteY1546" fmla="*/ 85863 h 877217"/>
                  <a:gd name="connsiteX1547" fmla="*/ 943113 w 1039813"/>
                  <a:gd name="connsiteY1547" fmla="*/ 78202 h 877217"/>
                  <a:gd name="connsiteX1548" fmla="*/ 936918 w 1039813"/>
                  <a:gd name="connsiteY1548" fmla="*/ 83309 h 877217"/>
                  <a:gd name="connsiteX1549" fmla="*/ 936918 w 1039813"/>
                  <a:gd name="connsiteY1549" fmla="*/ 83309 h 877217"/>
                  <a:gd name="connsiteX1550" fmla="*/ 935406 w 1039813"/>
                  <a:gd name="connsiteY1550" fmla="*/ 84556 h 877217"/>
                  <a:gd name="connsiteX1551" fmla="*/ 933820 w 1039813"/>
                  <a:gd name="connsiteY1551" fmla="*/ 85863 h 877217"/>
                  <a:gd name="connsiteX1552" fmla="*/ 933820 w 1039813"/>
                  <a:gd name="connsiteY1552" fmla="*/ 85863 h 877217"/>
                  <a:gd name="connsiteX1553" fmla="*/ 927731 w 1039813"/>
                  <a:gd name="connsiteY1553" fmla="*/ 90883 h 877217"/>
                  <a:gd name="connsiteX1554" fmla="*/ 927731 w 1039813"/>
                  <a:gd name="connsiteY1554" fmla="*/ 90883 h 877217"/>
                  <a:gd name="connsiteX1555" fmla="*/ 921642 w 1039813"/>
                  <a:gd name="connsiteY1555" fmla="*/ 95903 h 877217"/>
                  <a:gd name="connsiteX1556" fmla="*/ 921643 w 1039813"/>
                  <a:gd name="connsiteY1556" fmla="*/ 95903 h 877217"/>
                  <a:gd name="connsiteX1557" fmla="*/ 918545 w 1039813"/>
                  <a:gd name="connsiteY1557" fmla="*/ 98457 h 877217"/>
                  <a:gd name="connsiteX1558" fmla="*/ 918545 w 1039813"/>
                  <a:gd name="connsiteY1558" fmla="*/ 98369 h 877217"/>
                  <a:gd name="connsiteX1559" fmla="*/ 909358 w 1039813"/>
                  <a:gd name="connsiteY1559" fmla="*/ 106030 h 877217"/>
                  <a:gd name="connsiteX1560" fmla="*/ 918545 w 1039813"/>
                  <a:gd name="connsiteY1560" fmla="*/ 106030 h 877217"/>
                  <a:gd name="connsiteX1561" fmla="*/ 918545 w 1039813"/>
                  <a:gd name="connsiteY1561" fmla="*/ 111050 h 877217"/>
                  <a:gd name="connsiteX1562" fmla="*/ 906367 w 1039813"/>
                  <a:gd name="connsiteY1562" fmla="*/ 111050 h 877217"/>
                  <a:gd name="connsiteX1563" fmla="*/ 906367 w 1039813"/>
                  <a:gd name="connsiteY1563" fmla="*/ 103388 h 877217"/>
                  <a:gd name="connsiteX1564" fmla="*/ 900172 w 1039813"/>
                  <a:gd name="connsiteY1564" fmla="*/ 108496 h 877217"/>
                  <a:gd name="connsiteX1565" fmla="*/ 900172 w 1039813"/>
                  <a:gd name="connsiteY1565" fmla="*/ 108408 h 877217"/>
                  <a:gd name="connsiteX1566" fmla="*/ 890985 w 1039813"/>
                  <a:gd name="connsiteY1566" fmla="*/ 116158 h 877217"/>
                  <a:gd name="connsiteX1567" fmla="*/ 900172 w 1039813"/>
                  <a:gd name="connsiteY1567" fmla="*/ 116158 h 877217"/>
                  <a:gd name="connsiteX1568" fmla="*/ 900172 w 1039813"/>
                  <a:gd name="connsiteY1568" fmla="*/ 121089 h 877217"/>
                  <a:gd name="connsiteX1569" fmla="*/ 887994 w 1039813"/>
                  <a:gd name="connsiteY1569" fmla="*/ 121089 h 877217"/>
                  <a:gd name="connsiteX1570" fmla="*/ 887994 w 1039813"/>
                  <a:gd name="connsiteY1570" fmla="*/ 113516 h 877217"/>
                  <a:gd name="connsiteX1571" fmla="*/ 881799 w 1039813"/>
                  <a:gd name="connsiteY1571" fmla="*/ 118623 h 877217"/>
                  <a:gd name="connsiteX1572" fmla="*/ 881799 w 1039813"/>
                  <a:gd name="connsiteY1572" fmla="*/ 118535 h 877217"/>
                  <a:gd name="connsiteX1573" fmla="*/ 872612 w 1039813"/>
                  <a:gd name="connsiteY1573" fmla="*/ 126109 h 877217"/>
                  <a:gd name="connsiteX1574" fmla="*/ 881799 w 1039813"/>
                  <a:gd name="connsiteY1574" fmla="*/ 126109 h 877217"/>
                  <a:gd name="connsiteX1575" fmla="*/ 881799 w 1039813"/>
                  <a:gd name="connsiteY1575" fmla="*/ 136237 h 877217"/>
                  <a:gd name="connsiteX1576" fmla="*/ 869621 w 1039813"/>
                  <a:gd name="connsiteY1576" fmla="*/ 136237 h 877217"/>
                  <a:gd name="connsiteX1577" fmla="*/ 869621 w 1039813"/>
                  <a:gd name="connsiteY1577" fmla="*/ 128663 h 877217"/>
                  <a:gd name="connsiteX1578" fmla="*/ 863532 w 1039813"/>
                  <a:gd name="connsiteY1578" fmla="*/ 133684 h 877217"/>
                  <a:gd name="connsiteX1579" fmla="*/ 863532 w 1039813"/>
                  <a:gd name="connsiteY1579" fmla="*/ 133683 h 877217"/>
                  <a:gd name="connsiteX1580" fmla="*/ 857337 w 1039813"/>
                  <a:gd name="connsiteY1580" fmla="*/ 138732 h 877217"/>
                  <a:gd name="connsiteX1581" fmla="*/ 857337 w 1039813"/>
                  <a:gd name="connsiteY1581" fmla="*/ 138702 h 877217"/>
                  <a:gd name="connsiteX1582" fmla="*/ 855798 w 1039813"/>
                  <a:gd name="connsiteY1582" fmla="*/ 139986 h 877217"/>
                  <a:gd name="connsiteX1583" fmla="*/ 854239 w 1039813"/>
                  <a:gd name="connsiteY1583" fmla="*/ 141256 h 877217"/>
                  <a:gd name="connsiteX1584" fmla="*/ 854275 w 1039813"/>
                  <a:gd name="connsiteY1584" fmla="*/ 141256 h 877217"/>
                  <a:gd name="connsiteX1585" fmla="*/ 848150 w 1039813"/>
                  <a:gd name="connsiteY1585" fmla="*/ 146364 h 877217"/>
                  <a:gd name="connsiteX1586" fmla="*/ 848151 w 1039813"/>
                  <a:gd name="connsiteY1586" fmla="*/ 146364 h 877217"/>
                  <a:gd name="connsiteX1587" fmla="*/ 845159 w 1039813"/>
                  <a:gd name="connsiteY1587" fmla="*/ 148831 h 877217"/>
                  <a:gd name="connsiteX1588" fmla="*/ 845159 w 1039813"/>
                  <a:gd name="connsiteY1588" fmla="*/ 148830 h 877217"/>
                  <a:gd name="connsiteX1589" fmla="*/ 835866 w 1039813"/>
                  <a:gd name="connsiteY1589" fmla="*/ 156403 h 877217"/>
                  <a:gd name="connsiteX1590" fmla="*/ 845159 w 1039813"/>
                  <a:gd name="connsiteY1590" fmla="*/ 156403 h 877217"/>
                  <a:gd name="connsiteX1591" fmla="*/ 845159 w 1039813"/>
                  <a:gd name="connsiteY1591" fmla="*/ 161423 h 877217"/>
                  <a:gd name="connsiteX1592" fmla="*/ 832875 w 1039813"/>
                  <a:gd name="connsiteY1592" fmla="*/ 161423 h 877217"/>
                  <a:gd name="connsiteX1593" fmla="*/ 832875 w 1039813"/>
                  <a:gd name="connsiteY1593" fmla="*/ 153850 h 877217"/>
                  <a:gd name="connsiteX1594" fmla="*/ 826786 w 1039813"/>
                  <a:gd name="connsiteY1594" fmla="*/ 158870 h 877217"/>
                  <a:gd name="connsiteX1595" fmla="*/ 826786 w 1039813"/>
                  <a:gd name="connsiteY1595" fmla="*/ 158869 h 877217"/>
                  <a:gd name="connsiteX1596" fmla="*/ 817493 w 1039813"/>
                  <a:gd name="connsiteY1596" fmla="*/ 166531 h 877217"/>
                  <a:gd name="connsiteX1597" fmla="*/ 826786 w 1039813"/>
                  <a:gd name="connsiteY1597" fmla="*/ 166531 h 877217"/>
                  <a:gd name="connsiteX1598" fmla="*/ 826786 w 1039813"/>
                  <a:gd name="connsiteY1598" fmla="*/ 176570 h 877217"/>
                  <a:gd name="connsiteX1599" fmla="*/ 820591 w 1039813"/>
                  <a:gd name="connsiteY1599" fmla="*/ 176570 h 877217"/>
                  <a:gd name="connsiteX1600" fmla="*/ 820591 w 1039813"/>
                  <a:gd name="connsiteY1600" fmla="*/ 168909 h 877217"/>
                  <a:gd name="connsiteX1601" fmla="*/ 811404 w 1039813"/>
                  <a:gd name="connsiteY1601" fmla="*/ 176570 h 877217"/>
                  <a:gd name="connsiteX1602" fmla="*/ 820591 w 1039813"/>
                  <a:gd name="connsiteY1602" fmla="*/ 176570 h 877217"/>
                  <a:gd name="connsiteX1603" fmla="*/ 820591 w 1039813"/>
                  <a:gd name="connsiteY1603" fmla="*/ 181590 h 877217"/>
                  <a:gd name="connsiteX1604" fmla="*/ 808413 w 1039813"/>
                  <a:gd name="connsiteY1604" fmla="*/ 181590 h 877217"/>
                  <a:gd name="connsiteX1605" fmla="*/ 808413 w 1039813"/>
                  <a:gd name="connsiteY1605" fmla="*/ 174017 h 877217"/>
                  <a:gd name="connsiteX1606" fmla="*/ 802218 w 1039813"/>
                  <a:gd name="connsiteY1606" fmla="*/ 179066 h 877217"/>
                  <a:gd name="connsiteX1607" fmla="*/ 802218 w 1039813"/>
                  <a:gd name="connsiteY1607" fmla="*/ 179036 h 877217"/>
                  <a:gd name="connsiteX1608" fmla="*/ 792925 w 1039813"/>
                  <a:gd name="connsiteY1608" fmla="*/ 186610 h 877217"/>
                  <a:gd name="connsiteX1609" fmla="*/ 793032 w 1039813"/>
                  <a:gd name="connsiteY1609" fmla="*/ 186610 h 877217"/>
                  <a:gd name="connsiteX1610" fmla="*/ 786943 w 1039813"/>
                  <a:gd name="connsiteY1610" fmla="*/ 191630 h 877217"/>
                  <a:gd name="connsiteX1611" fmla="*/ 787014 w 1039813"/>
                  <a:gd name="connsiteY1611" fmla="*/ 191630 h 877217"/>
                  <a:gd name="connsiteX1612" fmla="*/ 780747 w 1039813"/>
                  <a:gd name="connsiteY1612" fmla="*/ 196737 h 877217"/>
                  <a:gd name="connsiteX1613" fmla="*/ 790040 w 1039813"/>
                  <a:gd name="connsiteY1613" fmla="*/ 196737 h 877217"/>
                  <a:gd name="connsiteX1614" fmla="*/ 790040 w 1039813"/>
                  <a:gd name="connsiteY1614" fmla="*/ 206777 h 877217"/>
                  <a:gd name="connsiteX1615" fmla="*/ 783952 w 1039813"/>
                  <a:gd name="connsiteY1615" fmla="*/ 206777 h 877217"/>
                  <a:gd name="connsiteX1616" fmla="*/ 783952 w 1039813"/>
                  <a:gd name="connsiteY1616" fmla="*/ 199203 h 877217"/>
                  <a:gd name="connsiteX1617" fmla="*/ 774658 w 1039813"/>
                  <a:gd name="connsiteY1617" fmla="*/ 206777 h 877217"/>
                  <a:gd name="connsiteX1618" fmla="*/ 774731 w 1039813"/>
                  <a:gd name="connsiteY1618" fmla="*/ 206777 h 877217"/>
                  <a:gd name="connsiteX1619" fmla="*/ 768463 w 1039813"/>
                  <a:gd name="connsiteY1619" fmla="*/ 211885 h 877217"/>
                  <a:gd name="connsiteX1620" fmla="*/ 768533 w 1039813"/>
                  <a:gd name="connsiteY1620" fmla="*/ 211885 h 877217"/>
                  <a:gd name="connsiteX1621" fmla="*/ 762374 w 1039813"/>
                  <a:gd name="connsiteY1621" fmla="*/ 216904 h 877217"/>
                  <a:gd name="connsiteX1622" fmla="*/ 762445 w 1039813"/>
                  <a:gd name="connsiteY1622" fmla="*/ 216904 h 877217"/>
                  <a:gd name="connsiteX1623" fmla="*/ 759383 w 1039813"/>
                  <a:gd name="connsiteY1623" fmla="*/ 219399 h 877217"/>
                  <a:gd name="connsiteX1624" fmla="*/ 759383 w 1039813"/>
                  <a:gd name="connsiteY1624" fmla="*/ 219370 h 877217"/>
                  <a:gd name="connsiteX1625" fmla="*/ 756319 w 1039813"/>
                  <a:gd name="connsiteY1625" fmla="*/ 221897 h 877217"/>
                  <a:gd name="connsiteX1626" fmla="*/ 756285 w 1039813"/>
                  <a:gd name="connsiteY1626" fmla="*/ 221924 h 877217"/>
                  <a:gd name="connsiteX1627" fmla="*/ 756286 w 1039813"/>
                  <a:gd name="connsiteY1627" fmla="*/ 221924 h 877217"/>
                  <a:gd name="connsiteX1628" fmla="*/ 750090 w 1039813"/>
                  <a:gd name="connsiteY1628" fmla="*/ 227032 h 877217"/>
                  <a:gd name="connsiteX1629" fmla="*/ 759383 w 1039813"/>
                  <a:gd name="connsiteY1629" fmla="*/ 227032 h 877217"/>
                  <a:gd name="connsiteX1630" fmla="*/ 759383 w 1039813"/>
                  <a:gd name="connsiteY1630" fmla="*/ 232052 h 877217"/>
                  <a:gd name="connsiteX1631" fmla="*/ 747206 w 1039813"/>
                  <a:gd name="connsiteY1631" fmla="*/ 232052 h 877217"/>
                  <a:gd name="connsiteX1632" fmla="*/ 747206 w 1039813"/>
                  <a:gd name="connsiteY1632" fmla="*/ 224390 h 877217"/>
                  <a:gd name="connsiteX1633" fmla="*/ 741010 w 1039813"/>
                  <a:gd name="connsiteY1633" fmla="*/ 229440 h 877217"/>
                  <a:gd name="connsiteX1634" fmla="*/ 741010 w 1039813"/>
                  <a:gd name="connsiteY1634" fmla="*/ 229410 h 877217"/>
                  <a:gd name="connsiteX1635" fmla="*/ 731717 w 1039813"/>
                  <a:gd name="connsiteY1635" fmla="*/ 236983 h 877217"/>
                  <a:gd name="connsiteX1636" fmla="*/ 741010 w 1039813"/>
                  <a:gd name="connsiteY1636" fmla="*/ 236983 h 877217"/>
                  <a:gd name="connsiteX1637" fmla="*/ 741010 w 1039813"/>
                  <a:gd name="connsiteY1637" fmla="*/ 242091 h 877217"/>
                  <a:gd name="connsiteX1638" fmla="*/ 728833 w 1039813"/>
                  <a:gd name="connsiteY1638" fmla="*/ 242091 h 877217"/>
                  <a:gd name="connsiteX1639" fmla="*/ 728833 w 1039813"/>
                  <a:gd name="connsiteY1639" fmla="*/ 234429 h 877217"/>
                  <a:gd name="connsiteX1640" fmla="*/ 722637 w 1039813"/>
                  <a:gd name="connsiteY1640" fmla="*/ 239537 h 877217"/>
                  <a:gd name="connsiteX1641" fmla="*/ 713344 w 1039813"/>
                  <a:gd name="connsiteY1641" fmla="*/ 247111 h 877217"/>
                  <a:gd name="connsiteX1642" fmla="*/ 713414 w 1039813"/>
                  <a:gd name="connsiteY1642" fmla="*/ 247111 h 877217"/>
                  <a:gd name="connsiteX1643" fmla="*/ 707255 w 1039813"/>
                  <a:gd name="connsiteY1643" fmla="*/ 252130 h 877217"/>
                  <a:gd name="connsiteX1644" fmla="*/ 707362 w 1039813"/>
                  <a:gd name="connsiteY1644" fmla="*/ 252130 h 877217"/>
                  <a:gd name="connsiteX1645" fmla="*/ 701166 w 1039813"/>
                  <a:gd name="connsiteY1645" fmla="*/ 257238 h 877217"/>
                  <a:gd name="connsiteX1646" fmla="*/ 701202 w 1039813"/>
                  <a:gd name="connsiteY1646" fmla="*/ 257238 h 877217"/>
                  <a:gd name="connsiteX1647" fmla="*/ 694971 w 1039813"/>
                  <a:gd name="connsiteY1647" fmla="*/ 262258 h 877217"/>
                  <a:gd name="connsiteX1648" fmla="*/ 704371 w 1039813"/>
                  <a:gd name="connsiteY1648" fmla="*/ 262258 h 877217"/>
                  <a:gd name="connsiteX1649" fmla="*/ 704371 w 1039813"/>
                  <a:gd name="connsiteY1649" fmla="*/ 267278 h 877217"/>
                  <a:gd name="connsiteX1650" fmla="*/ 692086 w 1039813"/>
                  <a:gd name="connsiteY1650" fmla="*/ 267278 h 877217"/>
                  <a:gd name="connsiteX1651" fmla="*/ 692086 w 1039813"/>
                  <a:gd name="connsiteY1651" fmla="*/ 264724 h 877217"/>
                  <a:gd name="connsiteX1652" fmla="*/ 692086 w 1039813"/>
                  <a:gd name="connsiteY1652" fmla="*/ 259704 h 877217"/>
                  <a:gd name="connsiteX1653" fmla="*/ 682793 w 1039813"/>
                  <a:gd name="connsiteY1653" fmla="*/ 267278 h 877217"/>
                  <a:gd name="connsiteX1654" fmla="*/ 688882 w 1039813"/>
                  <a:gd name="connsiteY1654" fmla="*/ 267278 h 877217"/>
                  <a:gd name="connsiteX1655" fmla="*/ 692086 w 1039813"/>
                  <a:gd name="connsiteY1655" fmla="*/ 267278 h 877217"/>
                  <a:gd name="connsiteX1656" fmla="*/ 692086 w 1039813"/>
                  <a:gd name="connsiteY1656" fmla="*/ 277405 h 877217"/>
                  <a:gd name="connsiteX1657" fmla="*/ 679802 w 1039813"/>
                  <a:gd name="connsiteY1657" fmla="*/ 277405 h 877217"/>
                  <a:gd name="connsiteX1658" fmla="*/ 679802 w 1039813"/>
                  <a:gd name="connsiteY1658" fmla="*/ 269743 h 877217"/>
                  <a:gd name="connsiteX1659" fmla="*/ 670509 w 1039813"/>
                  <a:gd name="connsiteY1659" fmla="*/ 277405 h 877217"/>
                  <a:gd name="connsiteX1660" fmla="*/ 676598 w 1039813"/>
                  <a:gd name="connsiteY1660" fmla="*/ 277405 h 877217"/>
                  <a:gd name="connsiteX1661" fmla="*/ 679802 w 1039813"/>
                  <a:gd name="connsiteY1661" fmla="*/ 277405 h 877217"/>
                  <a:gd name="connsiteX1662" fmla="*/ 679802 w 1039813"/>
                  <a:gd name="connsiteY1662" fmla="*/ 282425 h 877217"/>
                  <a:gd name="connsiteX1663" fmla="*/ 667518 w 1039813"/>
                  <a:gd name="connsiteY1663" fmla="*/ 282425 h 877217"/>
                  <a:gd name="connsiteX1664" fmla="*/ 667518 w 1039813"/>
                  <a:gd name="connsiteY1664" fmla="*/ 274851 h 877217"/>
                  <a:gd name="connsiteX1665" fmla="*/ 658225 w 1039813"/>
                  <a:gd name="connsiteY1665" fmla="*/ 282425 h 877217"/>
                  <a:gd name="connsiteX1666" fmla="*/ 664420 w 1039813"/>
                  <a:gd name="connsiteY1666" fmla="*/ 282425 h 877217"/>
                  <a:gd name="connsiteX1667" fmla="*/ 667518 w 1039813"/>
                  <a:gd name="connsiteY1667" fmla="*/ 282425 h 877217"/>
                  <a:gd name="connsiteX1668" fmla="*/ 667518 w 1039813"/>
                  <a:gd name="connsiteY1668" fmla="*/ 287533 h 877217"/>
                  <a:gd name="connsiteX1669" fmla="*/ 655234 w 1039813"/>
                  <a:gd name="connsiteY1669" fmla="*/ 287533 h 877217"/>
                  <a:gd name="connsiteX1670" fmla="*/ 655234 w 1039813"/>
                  <a:gd name="connsiteY1670" fmla="*/ 279783 h 877217"/>
                  <a:gd name="connsiteX1671" fmla="*/ 646047 w 1039813"/>
                  <a:gd name="connsiteY1671" fmla="*/ 287533 h 877217"/>
                  <a:gd name="connsiteX1672" fmla="*/ 652136 w 1039813"/>
                  <a:gd name="connsiteY1672" fmla="*/ 287533 h 877217"/>
                  <a:gd name="connsiteX1673" fmla="*/ 655234 w 1039813"/>
                  <a:gd name="connsiteY1673" fmla="*/ 287533 h 877217"/>
                  <a:gd name="connsiteX1674" fmla="*/ 655234 w 1039813"/>
                  <a:gd name="connsiteY1674" fmla="*/ 292552 h 877217"/>
                  <a:gd name="connsiteX1675" fmla="*/ 643056 w 1039813"/>
                  <a:gd name="connsiteY1675" fmla="*/ 292552 h 877217"/>
                  <a:gd name="connsiteX1676" fmla="*/ 643056 w 1039813"/>
                  <a:gd name="connsiteY1676" fmla="*/ 284891 h 877217"/>
                  <a:gd name="connsiteX1677" fmla="*/ 636967 w 1039813"/>
                  <a:gd name="connsiteY1677" fmla="*/ 289911 h 877217"/>
                  <a:gd name="connsiteX1678" fmla="*/ 636967 w 1039813"/>
                  <a:gd name="connsiteY1678" fmla="*/ 289910 h 877217"/>
                  <a:gd name="connsiteX1679" fmla="*/ 630772 w 1039813"/>
                  <a:gd name="connsiteY1679" fmla="*/ 294959 h 877217"/>
                  <a:gd name="connsiteX1680" fmla="*/ 630772 w 1039813"/>
                  <a:gd name="connsiteY1680" fmla="*/ 294930 h 877217"/>
                  <a:gd name="connsiteX1681" fmla="*/ 629241 w 1039813"/>
                  <a:gd name="connsiteY1681" fmla="*/ 296207 h 877217"/>
                  <a:gd name="connsiteX1682" fmla="*/ 627674 w 1039813"/>
                  <a:gd name="connsiteY1682" fmla="*/ 297484 h 877217"/>
                  <a:gd name="connsiteX1683" fmla="*/ 627710 w 1039813"/>
                  <a:gd name="connsiteY1683" fmla="*/ 297484 h 877217"/>
                  <a:gd name="connsiteX1684" fmla="*/ 623123 w 1039813"/>
                  <a:gd name="connsiteY1684" fmla="*/ 301310 h 877217"/>
                  <a:gd name="connsiteX1685" fmla="*/ 618488 w 1039813"/>
                  <a:gd name="connsiteY1685" fmla="*/ 305087 h 877217"/>
                  <a:gd name="connsiteX1686" fmla="*/ 618488 w 1039813"/>
                  <a:gd name="connsiteY1686" fmla="*/ 305058 h 877217"/>
                  <a:gd name="connsiteX1687" fmla="*/ 615467 w 1039813"/>
                  <a:gd name="connsiteY1687" fmla="*/ 307549 h 877217"/>
                  <a:gd name="connsiteX1688" fmla="*/ 615390 w 1039813"/>
                  <a:gd name="connsiteY1688" fmla="*/ 307611 h 877217"/>
                  <a:gd name="connsiteX1689" fmla="*/ 615391 w 1039813"/>
                  <a:gd name="connsiteY1689" fmla="*/ 307611 h 877217"/>
                  <a:gd name="connsiteX1690" fmla="*/ 612399 w 1039813"/>
                  <a:gd name="connsiteY1690" fmla="*/ 310077 h 877217"/>
                  <a:gd name="connsiteX1691" fmla="*/ 612399 w 1039813"/>
                  <a:gd name="connsiteY1691" fmla="*/ 310077 h 877217"/>
                  <a:gd name="connsiteX1692" fmla="*/ 612369 w 1039813"/>
                  <a:gd name="connsiteY1692" fmla="*/ 310103 h 877217"/>
                  <a:gd name="connsiteX1693" fmla="*/ 609301 w 1039813"/>
                  <a:gd name="connsiteY1693" fmla="*/ 312631 h 877217"/>
                  <a:gd name="connsiteX1694" fmla="*/ 609337 w 1039813"/>
                  <a:gd name="connsiteY1694" fmla="*/ 312631 h 877217"/>
                  <a:gd name="connsiteX1695" fmla="*/ 604743 w 1039813"/>
                  <a:gd name="connsiteY1695" fmla="*/ 316463 h 877217"/>
                  <a:gd name="connsiteX1696" fmla="*/ 597017 w 1039813"/>
                  <a:gd name="connsiteY1696" fmla="*/ 322759 h 877217"/>
                  <a:gd name="connsiteX1697" fmla="*/ 606310 w 1039813"/>
                  <a:gd name="connsiteY1697" fmla="*/ 322759 h 877217"/>
                  <a:gd name="connsiteX1698" fmla="*/ 606310 w 1039813"/>
                  <a:gd name="connsiteY1698" fmla="*/ 327778 h 877217"/>
                  <a:gd name="connsiteX1699" fmla="*/ 594026 w 1039813"/>
                  <a:gd name="connsiteY1699" fmla="*/ 327778 h 877217"/>
                  <a:gd name="connsiteX1700" fmla="*/ 594026 w 1039813"/>
                  <a:gd name="connsiteY1700" fmla="*/ 320205 h 877217"/>
                  <a:gd name="connsiteX1701" fmla="*/ 587937 w 1039813"/>
                  <a:gd name="connsiteY1701" fmla="*/ 325224 h 877217"/>
                  <a:gd name="connsiteX1702" fmla="*/ 587937 w 1039813"/>
                  <a:gd name="connsiteY1702" fmla="*/ 325224 h 877217"/>
                  <a:gd name="connsiteX1703" fmla="*/ 586431 w 1039813"/>
                  <a:gd name="connsiteY1703" fmla="*/ 326466 h 877217"/>
                  <a:gd name="connsiteX1704" fmla="*/ 584839 w 1039813"/>
                  <a:gd name="connsiteY1704" fmla="*/ 327778 h 877217"/>
                  <a:gd name="connsiteX1705" fmla="*/ 584840 w 1039813"/>
                  <a:gd name="connsiteY1705" fmla="*/ 327778 h 877217"/>
                  <a:gd name="connsiteX1706" fmla="*/ 581741 w 1039813"/>
                  <a:gd name="connsiteY1706" fmla="*/ 330333 h 877217"/>
                  <a:gd name="connsiteX1707" fmla="*/ 581741 w 1039813"/>
                  <a:gd name="connsiteY1707" fmla="*/ 330244 h 877217"/>
                  <a:gd name="connsiteX1708" fmla="*/ 572555 w 1039813"/>
                  <a:gd name="connsiteY1708" fmla="*/ 337906 h 877217"/>
                  <a:gd name="connsiteX1709" fmla="*/ 581741 w 1039813"/>
                  <a:gd name="connsiteY1709" fmla="*/ 337906 h 877217"/>
                  <a:gd name="connsiteX1710" fmla="*/ 581741 w 1039813"/>
                  <a:gd name="connsiteY1710" fmla="*/ 348033 h 877217"/>
                  <a:gd name="connsiteX1711" fmla="*/ 575653 w 1039813"/>
                  <a:gd name="connsiteY1711" fmla="*/ 348033 h 877217"/>
                  <a:gd name="connsiteX1712" fmla="*/ 575653 w 1039813"/>
                  <a:gd name="connsiteY1712" fmla="*/ 340284 h 877217"/>
                  <a:gd name="connsiteX1713" fmla="*/ 569564 w 1039813"/>
                  <a:gd name="connsiteY1713" fmla="*/ 345420 h 877217"/>
                  <a:gd name="connsiteX1714" fmla="*/ 569564 w 1039813"/>
                  <a:gd name="connsiteY1714" fmla="*/ 345391 h 877217"/>
                  <a:gd name="connsiteX1715" fmla="*/ 563368 w 1039813"/>
                  <a:gd name="connsiteY1715" fmla="*/ 350499 h 877217"/>
                  <a:gd name="connsiteX1716" fmla="*/ 563368 w 1039813"/>
                  <a:gd name="connsiteY1716" fmla="*/ 350411 h 877217"/>
                  <a:gd name="connsiteX1717" fmla="*/ 554182 w 1039813"/>
                  <a:gd name="connsiteY1717" fmla="*/ 357985 h 877217"/>
                  <a:gd name="connsiteX1718" fmla="*/ 554218 w 1039813"/>
                  <a:gd name="connsiteY1718" fmla="*/ 357985 h 877217"/>
                  <a:gd name="connsiteX1719" fmla="*/ 548093 w 1039813"/>
                  <a:gd name="connsiteY1719" fmla="*/ 363092 h 877217"/>
                  <a:gd name="connsiteX1720" fmla="*/ 548094 w 1039813"/>
                  <a:gd name="connsiteY1720" fmla="*/ 363092 h 877217"/>
                  <a:gd name="connsiteX1721" fmla="*/ 542004 w 1039813"/>
                  <a:gd name="connsiteY1721" fmla="*/ 368112 h 877217"/>
                  <a:gd name="connsiteX1722" fmla="*/ 551191 w 1039813"/>
                  <a:gd name="connsiteY1722" fmla="*/ 368112 h 877217"/>
                  <a:gd name="connsiteX1723" fmla="*/ 551191 w 1039813"/>
                  <a:gd name="connsiteY1723" fmla="*/ 378240 h 877217"/>
                  <a:gd name="connsiteX1724" fmla="*/ 538907 w 1039813"/>
                  <a:gd name="connsiteY1724" fmla="*/ 378240 h 877217"/>
                  <a:gd name="connsiteX1725" fmla="*/ 538907 w 1039813"/>
                  <a:gd name="connsiteY1725" fmla="*/ 375686 h 877217"/>
                  <a:gd name="connsiteX1726" fmla="*/ 538907 w 1039813"/>
                  <a:gd name="connsiteY1726" fmla="*/ 370578 h 877217"/>
                  <a:gd name="connsiteX1727" fmla="*/ 529720 w 1039813"/>
                  <a:gd name="connsiteY1727" fmla="*/ 378240 h 877217"/>
                  <a:gd name="connsiteX1728" fmla="*/ 535809 w 1039813"/>
                  <a:gd name="connsiteY1728" fmla="*/ 378240 h 877217"/>
                  <a:gd name="connsiteX1729" fmla="*/ 538907 w 1039813"/>
                  <a:gd name="connsiteY1729" fmla="*/ 378240 h 877217"/>
                  <a:gd name="connsiteX1730" fmla="*/ 538907 w 1039813"/>
                  <a:gd name="connsiteY1730" fmla="*/ 388279 h 877217"/>
                  <a:gd name="connsiteX1731" fmla="*/ 526729 w 1039813"/>
                  <a:gd name="connsiteY1731" fmla="*/ 388279 h 877217"/>
                  <a:gd name="connsiteX1732" fmla="*/ 526729 w 1039813"/>
                  <a:gd name="connsiteY1732" fmla="*/ 380705 h 877217"/>
                  <a:gd name="connsiteX1733" fmla="*/ 520534 w 1039813"/>
                  <a:gd name="connsiteY1733" fmla="*/ 385754 h 877217"/>
                  <a:gd name="connsiteX1734" fmla="*/ 520534 w 1039813"/>
                  <a:gd name="connsiteY1734" fmla="*/ 385725 h 877217"/>
                  <a:gd name="connsiteX1735" fmla="*/ 519004 w 1039813"/>
                  <a:gd name="connsiteY1735" fmla="*/ 387002 h 877217"/>
                  <a:gd name="connsiteX1736" fmla="*/ 517436 w 1039813"/>
                  <a:gd name="connsiteY1736" fmla="*/ 388279 h 877217"/>
                  <a:gd name="connsiteX1737" fmla="*/ 517472 w 1039813"/>
                  <a:gd name="connsiteY1737" fmla="*/ 388279 h 877217"/>
                  <a:gd name="connsiteX1738" fmla="*/ 514445 w 1039813"/>
                  <a:gd name="connsiteY1738" fmla="*/ 390803 h 877217"/>
                  <a:gd name="connsiteX1739" fmla="*/ 514445 w 1039813"/>
                  <a:gd name="connsiteY1739" fmla="*/ 390745 h 877217"/>
                  <a:gd name="connsiteX1740" fmla="*/ 508356 w 1039813"/>
                  <a:gd name="connsiteY1740" fmla="*/ 395823 h 877217"/>
                  <a:gd name="connsiteX1741" fmla="*/ 508356 w 1039813"/>
                  <a:gd name="connsiteY1741" fmla="*/ 395765 h 877217"/>
                  <a:gd name="connsiteX1742" fmla="*/ 502161 w 1039813"/>
                  <a:gd name="connsiteY1742" fmla="*/ 400872 h 877217"/>
                  <a:gd name="connsiteX1743" fmla="*/ 502161 w 1039813"/>
                  <a:gd name="connsiteY1743" fmla="*/ 400784 h 877217"/>
                  <a:gd name="connsiteX1744" fmla="*/ 492974 w 1039813"/>
                  <a:gd name="connsiteY1744" fmla="*/ 408446 h 877217"/>
                  <a:gd name="connsiteX1745" fmla="*/ 492974 w 1039813"/>
                  <a:gd name="connsiteY1745" fmla="*/ 408446 h 877217"/>
                  <a:gd name="connsiteX1746" fmla="*/ 486885 w 1039813"/>
                  <a:gd name="connsiteY1746" fmla="*/ 413466 h 877217"/>
                  <a:gd name="connsiteX1747" fmla="*/ 486886 w 1039813"/>
                  <a:gd name="connsiteY1747" fmla="*/ 413466 h 877217"/>
                  <a:gd name="connsiteX1748" fmla="*/ 483788 w 1039813"/>
                  <a:gd name="connsiteY1748" fmla="*/ 416020 h 877217"/>
                  <a:gd name="connsiteX1749" fmla="*/ 483788 w 1039813"/>
                  <a:gd name="connsiteY1749" fmla="*/ 415932 h 877217"/>
                  <a:gd name="connsiteX1750" fmla="*/ 474601 w 1039813"/>
                  <a:gd name="connsiteY1750" fmla="*/ 423593 h 877217"/>
                  <a:gd name="connsiteX1751" fmla="*/ 474601 w 1039813"/>
                  <a:gd name="connsiteY1751" fmla="*/ 423593 h 877217"/>
                  <a:gd name="connsiteX1752" fmla="*/ 468512 w 1039813"/>
                  <a:gd name="connsiteY1752" fmla="*/ 428613 h 877217"/>
                  <a:gd name="connsiteX1753" fmla="*/ 468513 w 1039813"/>
                  <a:gd name="connsiteY1753" fmla="*/ 428613 h 877217"/>
                  <a:gd name="connsiteX1754" fmla="*/ 465521 w 1039813"/>
                  <a:gd name="connsiteY1754" fmla="*/ 431080 h 877217"/>
                  <a:gd name="connsiteX1755" fmla="*/ 465521 w 1039813"/>
                  <a:gd name="connsiteY1755" fmla="*/ 431079 h 877217"/>
                  <a:gd name="connsiteX1756" fmla="*/ 456228 w 1039813"/>
                  <a:gd name="connsiteY1756" fmla="*/ 438740 h 877217"/>
                  <a:gd name="connsiteX1757" fmla="*/ 456229 w 1039813"/>
                  <a:gd name="connsiteY1757" fmla="*/ 438740 h 877217"/>
                  <a:gd name="connsiteX1758" fmla="*/ 453237 w 1039813"/>
                  <a:gd name="connsiteY1758" fmla="*/ 441206 h 877217"/>
                  <a:gd name="connsiteX1759" fmla="*/ 453237 w 1039813"/>
                  <a:gd name="connsiteY1759" fmla="*/ 441118 h 877217"/>
                  <a:gd name="connsiteX1760" fmla="*/ 447148 w 1039813"/>
                  <a:gd name="connsiteY1760" fmla="*/ 446138 h 877217"/>
                  <a:gd name="connsiteX1761" fmla="*/ 447148 w 1039813"/>
                  <a:gd name="connsiteY1761" fmla="*/ 446138 h 877217"/>
                  <a:gd name="connsiteX1762" fmla="*/ 447112 w 1039813"/>
                  <a:gd name="connsiteY1762" fmla="*/ 446168 h 877217"/>
                  <a:gd name="connsiteX1763" fmla="*/ 443944 w 1039813"/>
                  <a:gd name="connsiteY1763" fmla="*/ 448780 h 877217"/>
                  <a:gd name="connsiteX1764" fmla="*/ 443980 w 1039813"/>
                  <a:gd name="connsiteY1764" fmla="*/ 448780 h 877217"/>
                  <a:gd name="connsiteX1765" fmla="*/ 437855 w 1039813"/>
                  <a:gd name="connsiteY1765" fmla="*/ 453888 h 877217"/>
                  <a:gd name="connsiteX1766" fmla="*/ 447148 w 1039813"/>
                  <a:gd name="connsiteY1766" fmla="*/ 453888 h 877217"/>
                  <a:gd name="connsiteX1767" fmla="*/ 447148 w 1039813"/>
                  <a:gd name="connsiteY1767" fmla="*/ 458907 h 877217"/>
                  <a:gd name="connsiteX1768" fmla="*/ 434864 w 1039813"/>
                  <a:gd name="connsiteY1768" fmla="*/ 458907 h 877217"/>
                  <a:gd name="connsiteX1769" fmla="*/ 434864 w 1039813"/>
                  <a:gd name="connsiteY1769" fmla="*/ 456265 h 877217"/>
                  <a:gd name="connsiteX1770" fmla="*/ 434864 w 1039813"/>
                  <a:gd name="connsiteY1770" fmla="*/ 451246 h 877217"/>
                  <a:gd name="connsiteX1771" fmla="*/ 425571 w 1039813"/>
                  <a:gd name="connsiteY1771" fmla="*/ 458907 h 877217"/>
                  <a:gd name="connsiteX1772" fmla="*/ 431766 w 1039813"/>
                  <a:gd name="connsiteY1772" fmla="*/ 458907 h 877217"/>
                  <a:gd name="connsiteX1773" fmla="*/ 434864 w 1039813"/>
                  <a:gd name="connsiteY1773" fmla="*/ 458907 h 877217"/>
                  <a:gd name="connsiteX1774" fmla="*/ 434864 w 1039813"/>
                  <a:gd name="connsiteY1774" fmla="*/ 468947 h 877217"/>
                  <a:gd name="connsiteX1775" fmla="*/ 428775 w 1039813"/>
                  <a:gd name="connsiteY1775" fmla="*/ 468947 h 877217"/>
                  <a:gd name="connsiteX1776" fmla="*/ 428775 w 1039813"/>
                  <a:gd name="connsiteY1776" fmla="*/ 466393 h 877217"/>
                  <a:gd name="connsiteX1777" fmla="*/ 428775 w 1039813"/>
                  <a:gd name="connsiteY1777" fmla="*/ 461285 h 877217"/>
                  <a:gd name="connsiteX1778" fmla="*/ 419482 w 1039813"/>
                  <a:gd name="connsiteY1778" fmla="*/ 468947 h 877217"/>
                  <a:gd name="connsiteX1779" fmla="*/ 428775 w 1039813"/>
                  <a:gd name="connsiteY1779" fmla="*/ 468947 h 877217"/>
                  <a:gd name="connsiteX1780" fmla="*/ 428775 w 1039813"/>
                  <a:gd name="connsiteY1780" fmla="*/ 478986 h 877217"/>
                  <a:gd name="connsiteX1781" fmla="*/ 416491 w 1039813"/>
                  <a:gd name="connsiteY1781" fmla="*/ 478986 h 877217"/>
                  <a:gd name="connsiteX1782" fmla="*/ 416491 w 1039813"/>
                  <a:gd name="connsiteY1782" fmla="*/ 476432 h 877217"/>
                  <a:gd name="connsiteX1783" fmla="*/ 416491 w 1039813"/>
                  <a:gd name="connsiteY1783" fmla="*/ 471413 h 877217"/>
                  <a:gd name="connsiteX1784" fmla="*/ 407304 w 1039813"/>
                  <a:gd name="connsiteY1784" fmla="*/ 478986 h 877217"/>
                  <a:gd name="connsiteX1785" fmla="*/ 413393 w 1039813"/>
                  <a:gd name="connsiteY1785" fmla="*/ 478986 h 877217"/>
                  <a:gd name="connsiteX1786" fmla="*/ 416491 w 1039813"/>
                  <a:gd name="connsiteY1786" fmla="*/ 478986 h 877217"/>
                  <a:gd name="connsiteX1787" fmla="*/ 416491 w 1039813"/>
                  <a:gd name="connsiteY1787" fmla="*/ 489114 h 877217"/>
                  <a:gd name="connsiteX1788" fmla="*/ 404207 w 1039813"/>
                  <a:gd name="connsiteY1788" fmla="*/ 489114 h 877217"/>
                  <a:gd name="connsiteX1789" fmla="*/ 404207 w 1039813"/>
                  <a:gd name="connsiteY1789" fmla="*/ 486560 h 877217"/>
                  <a:gd name="connsiteX1790" fmla="*/ 404207 w 1039813"/>
                  <a:gd name="connsiteY1790" fmla="*/ 481540 h 877217"/>
                  <a:gd name="connsiteX1791" fmla="*/ 395020 w 1039813"/>
                  <a:gd name="connsiteY1791" fmla="*/ 489114 h 877217"/>
                  <a:gd name="connsiteX1792" fmla="*/ 401109 w 1039813"/>
                  <a:gd name="connsiteY1792" fmla="*/ 489114 h 877217"/>
                  <a:gd name="connsiteX1793" fmla="*/ 404207 w 1039813"/>
                  <a:gd name="connsiteY1793" fmla="*/ 489114 h 877217"/>
                  <a:gd name="connsiteX1794" fmla="*/ 404207 w 1039813"/>
                  <a:gd name="connsiteY1794" fmla="*/ 499153 h 877217"/>
                  <a:gd name="connsiteX1795" fmla="*/ 398118 w 1039813"/>
                  <a:gd name="connsiteY1795" fmla="*/ 499153 h 877217"/>
                  <a:gd name="connsiteX1796" fmla="*/ 398118 w 1039813"/>
                  <a:gd name="connsiteY1796" fmla="*/ 491580 h 877217"/>
                  <a:gd name="connsiteX1797" fmla="*/ 388825 w 1039813"/>
                  <a:gd name="connsiteY1797" fmla="*/ 499153 h 877217"/>
                  <a:gd name="connsiteX1798" fmla="*/ 389004 w 1039813"/>
                  <a:gd name="connsiteY1798" fmla="*/ 499153 h 877217"/>
                  <a:gd name="connsiteX1799" fmla="*/ 382736 w 1039813"/>
                  <a:gd name="connsiteY1799" fmla="*/ 504261 h 877217"/>
                  <a:gd name="connsiteX1800" fmla="*/ 382807 w 1039813"/>
                  <a:gd name="connsiteY1800" fmla="*/ 504261 h 877217"/>
                  <a:gd name="connsiteX1801" fmla="*/ 379745 w 1039813"/>
                  <a:gd name="connsiteY1801" fmla="*/ 506756 h 877217"/>
                  <a:gd name="connsiteX1802" fmla="*/ 379745 w 1039813"/>
                  <a:gd name="connsiteY1802" fmla="*/ 506639 h 877217"/>
                  <a:gd name="connsiteX1803" fmla="*/ 370452 w 1039813"/>
                  <a:gd name="connsiteY1803" fmla="*/ 514300 h 877217"/>
                  <a:gd name="connsiteX1804" fmla="*/ 370524 w 1039813"/>
                  <a:gd name="connsiteY1804" fmla="*/ 514300 h 877217"/>
                  <a:gd name="connsiteX1805" fmla="*/ 364363 w 1039813"/>
                  <a:gd name="connsiteY1805" fmla="*/ 519320 h 877217"/>
                  <a:gd name="connsiteX1806" fmla="*/ 364398 w 1039813"/>
                  <a:gd name="connsiteY1806" fmla="*/ 519320 h 877217"/>
                  <a:gd name="connsiteX1807" fmla="*/ 358167 w 1039813"/>
                  <a:gd name="connsiteY1807" fmla="*/ 524340 h 877217"/>
                  <a:gd name="connsiteX1808" fmla="*/ 358275 w 1039813"/>
                  <a:gd name="connsiteY1808" fmla="*/ 524340 h 877217"/>
                  <a:gd name="connsiteX1809" fmla="*/ 352079 w 1039813"/>
                  <a:gd name="connsiteY1809" fmla="*/ 529448 h 877217"/>
                  <a:gd name="connsiteX1810" fmla="*/ 352149 w 1039813"/>
                  <a:gd name="connsiteY1810" fmla="*/ 529448 h 877217"/>
                  <a:gd name="connsiteX1811" fmla="*/ 345990 w 1039813"/>
                  <a:gd name="connsiteY1811" fmla="*/ 534467 h 877217"/>
                  <a:gd name="connsiteX1812" fmla="*/ 346025 w 1039813"/>
                  <a:gd name="connsiteY1812" fmla="*/ 534467 h 877217"/>
                  <a:gd name="connsiteX1813" fmla="*/ 339794 w 1039813"/>
                  <a:gd name="connsiteY1813" fmla="*/ 539487 h 877217"/>
                  <a:gd name="connsiteX1814" fmla="*/ 349194 w 1039813"/>
                  <a:gd name="connsiteY1814" fmla="*/ 539487 h 877217"/>
                  <a:gd name="connsiteX1815" fmla="*/ 349194 w 1039813"/>
                  <a:gd name="connsiteY1815" fmla="*/ 549615 h 877217"/>
                  <a:gd name="connsiteX1816" fmla="*/ 342999 w 1039813"/>
                  <a:gd name="connsiteY1816" fmla="*/ 549615 h 877217"/>
                  <a:gd name="connsiteX1817" fmla="*/ 342999 w 1039813"/>
                  <a:gd name="connsiteY1817" fmla="*/ 542041 h 877217"/>
                  <a:gd name="connsiteX1818" fmla="*/ 333706 w 1039813"/>
                  <a:gd name="connsiteY1818" fmla="*/ 549615 h 877217"/>
                  <a:gd name="connsiteX1819" fmla="*/ 333776 w 1039813"/>
                  <a:gd name="connsiteY1819" fmla="*/ 549615 h 877217"/>
                  <a:gd name="connsiteX1820" fmla="*/ 327617 w 1039813"/>
                  <a:gd name="connsiteY1820" fmla="*/ 554634 h 877217"/>
                  <a:gd name="connsiteX1821" fmla="*/ 327688 w 1039813"/>
                  <a:gd name="connsiteY1821" fmla="*/ 554634 h 877217"/>
                  <a:gd name="connsiteX1822" fmla="*/ 324626 w 1039813"/>
                  <a:gd name="connsiteY1822" fmla="*/ 557129 h 877217"/>
                  <a:gd name="connsiteX1823" fmla="*/ 324626 w 1039813"/>
                  <a:gd name="connsiteY1823" fmla="*/ 557100 h 877217"/>
                  <a:gd name="connsiteX1824" fmla="*/ 321528 w 1039813"/>
                  <a:gd name="connsiteY1824" fmla="*/ 559654 h 877217"/>
                  <a:gd name="connsiteX1825" fmla="*/ 315332 w 1039813"/>
                  <a:gd name="connsiteY1825" fmla="*/ 564762 h 877217"/>
                  <a:gd name="connsiteX1826" fmla="*/ 315333 w 1039813"/>
                  <a:gd name="connsiteY1826" fmla="*/ 564762 h 877217"/>
                  <a:gd name="connsiteX1827" fmla="*/ 312448 w 1039813"/>
                  <a:gd name="connsiteY1827" fmla="*/ 567140 h 877217"/>
                  <a:gd name="connsiteX1828" fmla="*/ 312448 w 1039813"/>
                  <a:gd name="connsiteY1828" fmla="*/ 567139 h 877217"/>
                  <a:gd name="connsiteX1829" fmla="*/ 303155 w 1039813"/>
                  <a:gd name="connsiteY1829" fmla="*/ 574801 h 877217"/>
                  <a:gd name="connsiteX1830" fmla="*/ 312448 w 1039813"/>
                  <a:gd name="connsiteY1830" fmla="*/ 574801 h 877217"/>
                  <a:gd name="connsiteX1831" fmla="*/ 312448 w 1039813"/>
                  <a:gd name="connsiteY1831" fmla="*/ 584841 h 877217"/>
                  <a:gd name="connsiteX1832" fmla="*/ 306360 w 1039813"/>
                  <a:gd name="connsiteY1832" fmla="*/ 584841 h 877217"/>
                  <a:gd name="connsiteX1833" fmla="*/ 306360 w 1039813"/>
                  <a:gd name="connsiteY1833" fmla="*/ 577267 h 877217"/>
                  <a:gd name="connsiteX1834" fmla="*/ 296959 w 1039813"/>
                  <a:gd name="connsiteY1834" fmla="*/ 584841 h 877217"/>
                  <a:gd name="connsiteX1835" fmla="*/ 297030 w 1039813"/>
                  <a:gd name="connsiteY1835" fmla="*/ 584841 h 877217"/>
                  <a:gd name="connsiteX1836" fmla="*/ 293969 w 1039813"/>
                  <a:gd name="connsiteY1836" fmla="*/ 587336 h 877217"/>
                  <a:gd name="connsiteX1837" fmla="*/ 293969 w 1039813"/>
                  <a:gd name="connsiteY1837" fmla="*/ 587306 h 877217"/>
                  <a:gd name="connsiteX1838" fmla="*/ 292429 w 1039813"/>
                  <a:gd name="connsiteY1838" fmla="*/ 588591 h 877217"/>
                  <a:gd name="connsiteX1839" fmla="*/ 290871 w 1039813"/>
                  <a:gd name="connsiteY1839" fmla="*/ 589860 h 877217"/>
                  <a:gd name="connsiteX1840" fmla="*/ 290907 w 1039813"/>
                  <a:gd name="connsiteY1840" fmla="*/ 589860 h 877217"/>
                  <a:gd name="connsiteX1841" fmla="*/ 284782 w 1039813"/>
                  <a:gd name="connsiteY1841" fmla="*/ 594968 h 877217"/>
                  <a:gd name="connsiteX1842" fmla="*/ 293969 w 1039813"/>
                  <a:gd name="connsiteY1842" fmla="*/ 594968 h 877217"/>
                  <a:gd name="connsiteX1843" fmla="*/ 293969 w 1039813"/>
                  <a:gd name="connsiteY1843" fmla="*/ 605007 h 877217"/>
                  <a:gd name="connsiteX1844" fmla="*/ 287880 w 1039813"/>
                  <a:gd name="connsiteY1844" fmla="*/ 605007 h 877217"/>
                  <a:gd name="connsiteX1845" fmla="*/ 287880 w 1039813"/>
                  <a:gd name="connsiteY1845" fmla="*/ 597434 h 877217"/>
                  <a:gd name="connsiteX1846" fmla="*/ 278586 w 1039813"/>
                  <a:gd name="connsiteY1846" fmla="*/ 605007 h 877217"/>
                  <a:gd name="connsiteX1847" fmla="*/ 278694 w 1039813"/>
                  <a:gd name="connsiteY1847" fmla="*/ 605007 h 877217"/>
                  <a:gd name="connsiteX1848" fmla="*/ 275595 w 1039813"/>
                  <a:gd name="connsiteY1848" fmla="*/ 607562 h 877217"/>
                  <a:gd name="connsiteX1849" fmla="*/ 275595 w 1039813"/>
                  <a:gd name="connsiteY1849" fmla="*/ 607561 h 877217"/>
                  <a:gd name="connsiteX1850" fmla="*/ 266409 w 1039813"/>
                  <a:gd name="connsiteY1850" fmla="*/ 615135 h 877217"/>
                  <a:gd name="connsiteX1851" fmla="*/ 275595 w 1039813"/>
                  <a:gd name="connsiteY1851" fmla="*/ 615135 h 877217"/>
                  <a:gd name="connsiteX1852" fmla="*/ 275595 w 1039813"/>
                  <a:gd name="connsiteY1852" fmla="*/ 625263 h 877217"/>
                  <a:gd name="connsiteX1853" fmla="*/ 269507 w 1039813"/>
                  <a:gd name="connsiteY1853" fmla="*/ 625263 h 877217"/>
                  <a:gd name="connsiteX1854" fmla="*/ 269507 w 1039813"/>
                  <a:gd name="connsiteY1854" fmla="*/ 617601 h 877217"/>
                  <a:gd name="connsiteX1855" fmla="*/ 260213 w 1039813"/>
                  <a:gd name="connsiteY1855" fmla="*/ 625263 h 877217"/>
                  <a:gd name="connsiteX1856" fmla="*/ 260213 w 1039813"/>
                  <a:gd name="connsiteY1856" fmla="*/ 625263 h 877217"/>
                  <a:gd name="connsiteX1857" fmla="*/ 257329 w 1039813"/>
                  <a:gd name="connsiteY1857" fmla="*/ 627641 h 877217"/>
                  <a:gd name="connsiteX1858" fmla="*/ 257329 w 1039813"/>
                  <a:gd name="connsiteY1858" fmla="*/ 627640 h 877217"/>
                  <a:gd name="connsiteX1859" fmla="*/ 251134 w 1039813"/>
                  <a:gd name="connsiteY1859" fmla="*/ 632748 h 877217"/>
                  <a:gd name="connsiteX1860" fmla="*/ 251134 w 1039813"/>
                  <a:gd name="connsiteY1860" fmla="*/ 632660 h 877217"/>
                  <a:gd name="connsiteX1861" fmla="*/ 244938 w 1039813"/>
                  <a:gd name="connsiteY1861" fmla="*/ 637828 h 877217"/>
                  <a:gd name="connsiteX1862" fmla="*/ 244938 w 1039813"/>
                  <a:gd name="connsiteY1862" fmla="*/ 637768 h 877217"/>
                  <a:gd name="connsiteX1863" fmla="*/ 235752 w 1039813"/>
                  <a:gd name="connsiteY1863" fmla="*/ 645341 h 877217"/>
                  <a:gd name="connsiteX1864" fmla="*/ 235753 w 1039813"/>
                  <a:gd name="connsiteY1864" fmla="*/ 645341 h 877217"/>
                  <a:gd name="connsiteX1865" fmla="*/ 229663 w 1039813"/>
                  <a:gd name="connsiteY1865" fmla="*/ 650361 h 877217"/>
                  <a:gd name="connsiteX1866" fmla="*/ 238849 w 1039813"/>
                  <a:gd name="connsiteY1866" fmla="*/ 650361 h 877217"/>
                  <a:gd name="connsiteX1867" fmla="*/ 238849 w 1039813"/>
                  <a:gd name="connsiteY1867" fmla="*/ 660489 h 877217"/>
                  <a:gd name="connsiteX1868" fmla="*/ 232761 w 1039813"/>
                  <a:gd name="connsiteY1868" fmla="*/ 660489 h 877217"/>
                  <a:gd name="connsiteX1869" fmla="*/ 232761 w 1039813"/>
                  <a:gd name="connsiteY1869" fmla="*/ 657935 h 877217"/>
                  <a:gd name="connsiteX1870" fmla="*/ 232761 w 1039813"/>
                  <a:gd name="connsiteY1870" fmla="*/ 652915 h 877217"/>
                  <a:gd name="connsiteX1871" fmla="*/ 223574 w 1039813"/>
                  <a:gd name="connsiteY1871" fmla="*/ 660489 h 877217"/>
                  <a:gd name="connsiteX1872" fmla="*/ 232761 w 1039813"/>
                  <a:gd name="connsiteY1872" fmla="*/ 660489 h 877217"/>
                  <a:gd name="connsiteX1873" fmla="*/ 232761 w 1039813"/>
                  <a:gd name="connsiteY1873" fmla="*/ 670616 h 877217"/>
                  <a:gd name="connsiteX1874" fmla="*/ 220476 w 1039813"/>
                  <a:gd name="connsiteY1874" fmla="*/ 670616 h 877217"/>
                  <a:gd name="connsiteX1875" fmla="*/ 220476 w 1039813"/>
                  <a:gd name="connsiteY1875" fmla="*/ 662954 h 877217"/>
                  <a:gd name="connsiteX1876" fmla="*/ 211290 w 1039813"/>
                  <a:gd name="connsiteY1876" fmla="*/ 670616 h 877217"/>
                  <a:gd name="connsiteX1877" fmla="*/ 211290 w 1039813"/>
                  <a:gd name="connsiteY1877" fmla="*/ 670616 h 877217"/>
                  <a:gd name="connsiteX1878" fmla="*/ 205201 w 1039813"/>
                  <a:gd name="connsiteY1878" fmla="*/ 675636 h 877217"/>
                  <a:gd name="connsiteX1879" fmla="*/ 214388 w 1039813"/>
                  <a:gd name="connsiteY1879" fmla="*/ 675636 h 877217"/>
                  <a:gd name="connsiteX1880" fmla="*/ 214388 w 1039813"/>
                  <a:gd name="connsiteY1880" fmla="*/ 685763 h 877217"/>
                  <a:gd name="connsiteX1881" fmla="*/ 208299 w 1039813"/>
                  <a:gd name="connsiteY1881" fmla="*/ 685763 h 877217"/>
                  <a:gd name="connsiteX1882" fmla="*/ 208299 w 1039813"/>
                  <a:gd name="connsiteY1882" fmla="*/ 683121 h 877217"/>
                  <a:gd name="connsiteX1883" fmla="*/ 208299 w 1039813"/>
                  <a:gd name="connsiteY1883" fmla="*/ 678102 h 877217"/>
                  <a:gd name="connsiteX1884" fmla="*/ 199006 w 1039813"/>
                  <a:gd name="connsiteY1884" fmla="*/ 685763 h 877217"/>
                  <a:gd name="connsiteX1885" fmla="*/ 208299 w 1039813"/>
                  <a:gd name="connsiteY1885" fmla="*/ 685763 h 877217"/>
                  <a:gd name="connsiteX1886" fmla="*/ 208299 w 1039813"/>
                  <a:gd name="connsiteY1886" fmla="*/ 695715 h 877217"/>
                  <a:gd name="connsiteX1887" fmla="*/ 202103 w 1039813"/>
                  <a:gd name="connsiteY1887" fmla="*/ 695715 h 877217"/>
                  <a:gd name="connsiteX1888" fmla="*/ 202103 w 1039813"/>
                  <a:gd name="connsiteY1888" fmla="*/ 688141 h 877217"/>
                  <a:gd name="connsiteX1889" fmla="*/ 192917 w 1039813"/>
                  <a:gd name="connsiteY1889" fmla="*/ 695715 h 877217"/>
                  <a:gd name="connsiteX1890" fmla="*/ 192953 w 1039813"/>
                  <a:gd name="connsiteY1890" fmla="*/ 695715 h 877217"/>
                  <a:gd name="connsiteX1891" fmla="*/ 188368 w 1039813"/>
                  <a:gd name="connsiteY1891" fmla="*/ 699538 h 877217"/>
                  <a:gd name="connsiteX1892" fmla="*/ 183730 w 1039813"/>
                  <a:gd name="connsiteY1892" fmla="*/ 703318 h 877217"/>
                  <a:gd name="connsiteX1893" fmla="*/ 183730 w 1039813"/>
                  <a:gd name="connsiteY1893" fmla="*/ 703288 h 877217"/>
                  <a:gd name="connsiteX1894" fmla="*/ 174544 w 1039813"/>
                  <a:gd name="connsiteY1894" fmla="*/ 710862 h 877217"/>
                  <a:gd name="connsiteX1895" fmla="*/ 174580 w 1039813"/>
                  <a:gd name="connsiteY1895" fmla="*/ 710862 h 877217"/>
                  <a:gd name="connsiteX1896" fmla="*/ 171553 w 1039813"/>
                  <a:gd name="connsiteY1896" fmla="*/ 713386 h 877217"/>
                  <a:gd name="connsiteX1897" fmla="*/ 171553 w 1039813"/>
                  <a:gd name="connsiteY1897" fmla="*/ 713328 h 877217"/>
                  <a:gd name="connsiteX1898" fmla="*/ 165357 w 1039813"/>
                  <a:gd name="connsiteY1898" fmla="*/ 718495 h 877217"/>
                  <a:gd name="connsiteX1899" fmla="*/ 165357 w 1039813"/>
                  <a:gd name="connsiteY1899" fmla="*/ 718435 h 877217"/>
                  <a:gd name="connsiteX1900" fmla="*/ 156171 w 1039813"/>
                  <a:gd name="connsiteY1900" fmla="*/ 726009 h 877217"/>
                  <a:gd name="connsiteX1901" fmla="*/ 156207 w 1039813"/>
                  <a:gd name="connsiteY1901" fmla="*/ 726009 h 877217"/>
                  <a:gd name="connsiteX1902" fmla="*/ 153180 w 1039813"/>
                  <a:gd name="connsiteY1902" fmla="*/ 728533 h 877217"/>
                  <a:gd name="connsiteX1903" fmla="*/ 153180 w 1039813"/>
                  <a:gd name="connsiteY1903" fmla="*/ 728475 h 877217"/>
                  <a:gd name="connsiteX1904" fmla="*/ 143993 w 1039813"/>
                  <a:gd name="connsiteY1904" fmla="*/ 736137 h 877217"/>
                  <a:gd name="connsiteX1905" fmla="*/ 153180 w 1039813"/>
                  <a:gd name="connsiteY1905" fmla="*/ 736137 h 877217"/>
                  <a:gd name="connsiteX1906" fmla="*/ 153180 w 1039813"/>
                  <a:gd name="connsiteY1906" fmla="*/ 746176 h 877217"/>
                  <a:gd name="connsiteX1907" fmla="*/ 147091 w 1039813"/>
                  <a:gd name="connsiteY1907" fmla="*/ 746176 h 877217"/>
                  <a:gd name="connsiteX1908" fmla="*/ 147091 w 1039813"/>
                  <a:gd name="connsiteY1908" fmla="*/ 738602 h 877217"/>
                  <a:gd name="connsiteX1909" fmla="*/ 140896 w 1039813"/>
                  <a:gd name="connsiteY1909" fmla="*/ 743651 h 877217"/>
                  <a:gd name="connsiteX1910" fmla="*/ 140896 w 1039813"/>
                  <a:gd name="connsiteY1910" fmla="*/ 743622 h 877217"/>
                  <a:gd name="connsiteX1911" fmla="*/ 137807 w 1039813"/>
                  <a:gd name="connsiteY1911" fmla="*/ 746169 h 877217"/>
                  <a:gd name="connsiteX1912" fmla="*/ 137798 w 1039813"/>
                  <a:gd name="connsiteY1912" fmla="*/ 746176 h 877217"/>
                  <a:gd name="connsiteX1913" fmla="*/ 137798 w 1039813"/>
                  <a:gd name="connsiteY1913" fmla="*/ 746176 h 877217"/>
                  <a:gd name="connsiteX1914" fmla="*/ 131709 w 1039813"/>
                  <a:gd name="connsiteY1914" fmla="*/ 751196 h 877217"/>
                  <a:gd name="connsiteX1915" fmla="*/ 131745 w 1039813"/>
                  <a:gd name="connsiteY1915" fmla="*/ 751196 h 877217"/>
                  <a:gd name="connsiteX1916" fmla="*/ 128718 w 1039813"/>
                  <a:gd name="connsiteY1916" fmla="*/ 753721 h 877217"/>
                  <a:gd name="connsiteX1917" fmla="*/ 128718 w 1039813"/>
                  <a:gd name="connsiteY1917" fmla="*/ 753662 h 877217"/>
                  <a:gd name="connsiteX1918" fmla="*/ 119425 w 1039813"/>
                  <a:gd name="connsiteY1918" fmla="*/ 761323 h 877217"/>
                  <a:gd name="connsiteX1919" fmla="*/ 128718 w 1039813"/>
                  <a:gd name="connsiteY1919" fmla="*/ 761323 h 877217"/>
                  <a:gd name="connsiteX1920" fmla="*/ 128718 w 1039813"/>
                  <a:gd name="connsiteY1920" fmla="*/ 771363 h 877217"/>
                  <a:gd name="connsiteX1921" fmla="*/ 122522 w 1039813"/>
                  <a:gd name="connsiteY1921" fmla="*/ 771363 h 877217"/>
                  <a:gd name="connsiteX1922" fmla="*/ 122522 w 1039813"/>
                  <a:gd name="connsiteY1922" fmla="*/ 768809 h 877217"/>
                  <a:gd name="connsiteX1923" fmla="*/ 122522 w 1039813"/>
                  <a:gd name="connsiteY1923" fmla="*/ 763789 h 877217"/>
                  <a:gd name="connsiteX1924" fmla="*/ 113336 w 1039813"/>
                  <a:gd name="connsiteY1924" fmla="*/ 771363 h 877217"/>
                  <a:gd name="connsiteX1925" fmla="*/ 122522 w 1039813"/>
                  <a:gd name="connsiteY1925" fmla="*/ 771363 h 877217"/>
                  <a:gd name="connsiteX1926" fmla="*/ 122522 w 1039813"/>
                  <a:gd name="connsiteY1926" fmla="*/ 781490 h 877217"/>
                  <a:gd name="connsiteX1927" fmla="*/ 116434 w 1039813"/>
                  <a:gd name="connsiteY1927" fmla="*/ 781490 h 877217"/>
                  <a:gd name="connsiteX1928" fmla="*/ 116434 w 1039813"/>
                  <a:gd name="connsiteY1928" fmla="*/ 773828 h 877217"/>
                  <a:gd name="connsiteX1929" fmla="*/ 107247 w 1039813"/>
                  <a:gd name="connsiteY1929" fmla="*/ 781490 h 877217"/>
                  <a:gd name="connsiteX1930" fmla="*/ 116434 w 1039813"/>
                  <a:gd name="connsiteY1930" fmla="*/ 781490 h 877217"/>
                  <a:gd name="connsiteX1931" fmla="*/ 116434 w 1039813"/>
                  <a:gd name="connsiteY1931" fmla="*/ 786510 h 877217"/>
                  <a:gd name="connsiteX1932" fmla="*/ 104149 w 1039813"/>
                  <a:gd name="connsiteY1932" fmla="*/ 786510 h 877217"/>
                  <a:gd name="connsiteX1933" fmla="*/ 104149 w 1039813"/>
                  <a:gd name="connsiteY1933" fmla="*/ 778936 h 877217"/>
                  <a:gd name="connsiteX1934" fmla="*/ 94963 w 1039813"/>
                  <a:gd name="connsiteY1934" fmla="*/ 786510 h 877217"/>
                  <a:gd name="connsiteX1935" fmla="*/ 94963 w 1039813"/>
                  <a:gd name="connsiteY1935" fmla="*/ 786510 h 877217"/>
                  <a:gd name="connsiteX1936" fmla="*/ 88874 w 1039813"/>
                  <a:gd name="connsiteY1936" fmla="*/ 791530 h 877217"/>
                  <a:gd name="connsiteX1937" fmla="*/ 98061 w 1039813"/>
                  <a:gd name="connsiteY1937" fmla="*/ 791530 h 877217"/>
                  <a:gd name="connsiteX1938" fmla="*/ 98061 w 1039813"/>
                  <a:gd name="connsiteY1938" fmla="*/ 801657 h 877217"/>
                  <a:gd name="connsiteX1939" fmla="*/ 91972 w 1039813"/>
                  <a:gd name="connsiteY1939" fmla="*/ 801657 h 877217"/>
                  <a:gd name="connsiteX1940" fmla="*/ 91972 w 1039813"/>
                  <a:gd name="connsiteY1940" fmla="*/ 793995 h 877217"/>
                  <a:gd name="connsiteX1941" fmla="*/ 85776 w 1039813"/>
                  <a:gd name="connsiteY1941" fmla="*/ 799104 h 877217"/>
                  <a:gd name="connsiteX1942" fmla="*/ 85776 w 1039813"/>
                  <a:gd name="connsiteY1942" fmla="*/ 799103 h 877217"/>
                  <a:gd name="connsiteX1943" fmla="*/ 77926 w 1039813"/>
                  <a:gd name="connsiteY1943" fmla="*/ 805576 h 877217"/>
                  <a:gd name="connsiteX1944" fmla="*/ 70501 w 1039813"/>
                  <a:gd name="connsiteY1944" fmla="*/ 811696 h 877217"/>
                  <a:gd name="connsiteX1945" fmla="*/ 70538 w 1039813"/>
                  <a:gd name="connsiteY1945" fmla="*/ 811696 h 877217"/>
                  <a:gd name="connsiteX1946" fmla="*/ 64412 w 1039813"/>
                  <a:gd name="connsiteY1946" fmla="*/ 816804 h 877217"/>
                  <a:gd name="connsiteX1947" fmla="*/ 73599 w 1039813"/>
                  <a:gd name="connsiteY1947" fmla="*/ 816804 h 877217"/>
                  <a:gd name="connsiteX1948" fmla="*/ 73599 w 1039813"/>
                  <a:gd name="connsiteY1948" fmla="*/ 826844 h 877217"/>
                  <a:gd name="connsiteX1949" fmla="*/ 67510 w 1039813"/>
                  <a:gd name="connsiteY1949" fmla="*/ 826844 h 877217"/>
                  <a:gd name="connsiteX1950" fmla="*/ 67510 w 1039813"/>
                  <a:gd name="connsiteY1950" fmla="*/ 819270 h 877217"/>
                  <a:gd name="connsiteX1951" fmla="*/ 61315 w 1039813"/>
                  <a:gd name="connsiteY1951" fmla="*/ 824319 h 877217"/>
                  <a:gd name="connsiteX1952" fmla="*/ 61315 w 1039813"/>
                  <a:gd name="connsiteY1952" fmla="*/ 824290 h 877217"/>
                  <a:gd name="connsiteX1953" fmla="*/ 55226 w 1039813"/>
                  <a:gd name="connsiteY1953" fmla="*/ 829310 h 877217"/>
                  <a:gd name="connsiteX1954" fmla="*/ 55226 w 1039813"/>
                  <a:gd name="connsiteY1954" fmla="*/ 829309 h 877217"/>
                  <a:gd name="connsiteX1955" fmla="*/ 45933 w 1039813"/>
                  <a:gd name="connsiteY1955" fmla="*/ 836883 h 877217"/>
                  <a:gd name="connsiteX1956" fmla="*/ 46040 w 1039813"/>
                  <a:gd name="connsiteY1956" fmla="*/ 836883 h 877217"/>
                  <a:gd name="connsiteX1957" fmla="*/ 39844 w 1039813"/>
                  <a:gd name="connsiteY1957" fmla="*/ 841991 h 877217"/>
                  <a:gd name="connsiteX1958" fmla="*/ 49137 w 1039813"/>
                  <a:gd name="connsiteY1958" fmla="*/ 841991 h 877217"/>
                  <a:gd name="connsiteX1959" fmla="*/ 49137 w 1039813"/>
                  <a:gd name="connsiteY1959" fmla="*/ 852030 h 877217"/>
                  <a:gd name="connsiteX1960" fmla="*/ 42942 w 1039813"/>
                  <a:gd name="connsiteY1960" fmla="*/ 852030 h 877217"/>
                  <a:gd name="connsiteX1961" fmla="*/ 42942 w 1039813"/>
                  <a:gd name="connsiteY1961" fmla="*/ 844457 h 877217"/>
                  <a:gd name="connsiteX1962" fmla="*/ 33648 w 1039813"/>
                  <a:gd name="connsiteY1962" fmla="*/ 852030 h 877217"/>
                  <a:gd name="connsiteX1963" fmla="*/ 33720 w 1039813"/>
                  <a:gd name="connsiteY1963" fmla="*/ 852030 h 877217"/>
                  <a:gd name="connsiteX1964" fmla="*/ 27560 w 1039813"/>
                  <a:gd name="connsiteY1964" fmla="*/ 857050 h 877217"/>
                  <a:gd name="connsiteX1965" fmla="*/ 27667 w 1039813"/>
                  <a:gd name="connsiteY1965" fmla="*/ 857050 h 877217"/>
                  <a:gd name="connsiteX1966" fmla="*/ 24569 w 1039813"/>
                  <a:gd name="connsiteY1966" fmla="*/ 859604 h 877217"/>
                  <a:gd name="connsiteX1967" fmla="*/ 24569 w 1039813"/>
                  <a:gd name="connsiteY1967" fmla="*/ 859516 h 877217"/>
                  <a:gd name="connsiteX1968" fmla="*/ 16920 w 1039813"/>
                  <a:gd name="connsiteY1968" fmla="*/ 865896 h 877217"/>
                  <a:gd name="connsiteX1969" fmla="*/ 9187 w 1039813"/>
                  <a:gd name="connsiteY1969" fmla="*/ 872197 h 877217"/>
                  <a:gd name="connsiteX1970" fmla="*/ 18480 w 1039813"/>
                  <a:gd name="connsiteY1970" fmla="*/ 872197 h 877217"/>
                  <a:gd name="connsiteX1971" fmla="*/ 18480 w 1039813"/>
                  <a:gd name="connsiteY1971" fmla="*/ 877217 h 877217"/>
                  <a:gd name="connsiteX1972" fmla="*/ 2991 w 1039813"/>
                  <a:gd name="connsiteY1972" fmla="*/ 877217 h 877217"/>
                  <a:gd name="connsiteX1973" fmla="*/ 2991 w 1039813"/>
                  <a:gd name="connsiteY1973" fmla="*/ 867149 h 877217"/>
                  <a:gd name="connsiteX1974" fmla="*/ 6089 w 1039813"/>
                  <a:gd name="connsiteY1974" fmla="*/ 864566 h 877217"/>
                  <a:gd name="connsiteX1975" fmla="*/ 6089 w 1039813"/>
                  <a:gd name="connsiteY1975" fmla="*/ 864624 h 877217"/>
                  <a:gd name="connsiteX1976" fmla="*/ 15382 w 1039813"/>
                  <a:gd name="connsiteY1976" fmla="*/ 856962 h 877217"/>
                  <a:gd name="connsiteX1977" fmla="*/ 15311 w 1039813"/>
                  <a:gd name="connsiteY1977" fmla="*/ 856962 h 877217"/>
                  <a:gd name="connsiteX1978" fmla="*/ 21471 w 1039813"/>
                  <a:gd name="connsiteY1978" fmla="*/ 851942 h 877217"/>
                  <a:gd name="connsiteX1979" fmla="*/ 21401 w 1039813"/>
                  <a:gd name="connsiteY1979" fmla="*/ 851942 h 877217"/>
                  <a:gd name="connsiteX1980" fmla="*/ 24462 w 1039813"/>
                  <a:gd name="connsiteY1980" fmla="*/ 849448 h 877217"/>
                  <a:gd name="connsiteX1981" fmla="*/ 24462 w 1039813"/>
                  <a:gd name="connsiteY1981" fmla="*/ 849476 h 877217"/>
                  <a:gd name="connsiteX1982" fmla="*/ 25957 w 1039813"/>
                  <a:gd name="connsiteY1982" fmla="*/ 848229 h 877217"/>
                  <a:gd name="connsiteX1983" fmla="*/ 27560 w 1039813"/>
                  <a:gd name="connsiteY1983" fmla="*/ 846923 h 877217"/>
                  <a:gd name="connsiteX1984" fmla="*/ 27524 w 1039813"/>
                  <a:gd name="connsiteY1984" fmla="*/ 846923 h 877217"/>
                  <a:gd name="connsiteX1985" fmla="*/ 30551 w 1039813"/>
                  <a:gd name="connsiteY1985" fmla="*/ 844398 h 877217"/>
                  <a:gd name="connsiteX1986" fmla="*/ 30551 w 1039813"/>
                  <a:gd name="connsiteY1986" fmla="*/ 844457 h 877217"/>
                  <a:gd name="connsiteX1987" fmla="*/ 39844 w 1039813"/>
                  <a:gd name="connsiteY1987" fmla="*/ 836795 h 877217"/>
                  <a:gd name="connsiteX1988" fmla="*/ 30551 w 1039813"/>
                  <a:gd name="connsiteY1988" fmla="*/ 836795 h 877217"/>
                  <a:gd name="connsiteX1989" fmla="*/ 30551 w 1039813"/>
                  <a:gd name="connsiteY1989" fmla="*/ 826756 h 877217"/>
                  <a:gd name="connsiteX1990" fmla="*/ 36639 w 1039813"/>
                  <a:gd name="connsiteY1990" fmla="*/ 826756 h 877217"/>
                  <a:gd name="connsiteX1991" fmla="*/ 36639 w 1039813"/>
                  <a:gd name="connsiteY1991" fmla="*/ 834329 h 877217"/>
                  <a:gd name="connsiteX1992" fmla="*/ 42835 w 1039813"/>
                  <a:gd name="connsiteY1992" fmla="*/ 829281 h 877217"/>
                  <a:gd name="connsiteX1993" fmla="*/ 42835 w 1039813"/>
                  <a:gd name="connsiteY1993" fmla="*/ 829309 h 877217"/>
                  <a:gd name="connsiteX1994" fmla="*/ 52128 w 1039813"/>
                  <a:gd name="connsiteY1994" fmla="*/ 821736 h 877217"/>
                  <a:gd name="connsiteX1995" fmla="*/ 52022 w 1039813"/>
                  <a:gd name="connsiteY1995" fmla="*/ 821736 h 877217"/>
                  <a:gd name="connsiteX1996" fmla="*/ 55064 w 1039813"/>
                  <a:gd name="connsiteY1996" fmla="*/ 819228 h 877217"/>
                  <a:gd name="connsiteX1997" fmla="*/ 64412 w 1039813"/>
                  <a:gd name="connsiteY1997" fmla="*/ 811608 h 877217"/>
                  <a:gd name="connsiteX1998" fmla="*/ 55012 w 1039813"/>
                  <a:gd name="connsiteY1998" fmla="*/ 811608 h 877217"/>
                  <a:gd name="connsiteX1999" fmla="*/ 55012 w 1039813"/>
                  <a:gd name="connsiteY1999" fmla="*/ 801569 h 877217"/>
                  <a:gd name="connsiteX2000" fmla="*/ 61208 w 1039813"/>
                  <a:gd name="connsiteY2000" fmla="*/ 801569 h 877217"/>
                  <a:gd name="connsiteX2001" fmla="*/ 61208 w 1039813"/>
                  <a:gd name="connsiteY2001" fmla="*/ 809143 h 877217"/>
                  <a:gd name="connsiteX2002" fmla="*/ 70501 w 1039813"/>
                  <a:gd name="connsiteY2002" fmla="*/ 801569 h 877217"/>
                  <a:gd name="connsiteX2003" fmla="*/ 70395 w 1039813"/>
                  <a:gd name="connsiteY2003" fmla="*/ 801569 h 877217"/>
                  <a:gd name="connsiteX2004" fmla="*/ 76590 w 1039813"/>
                  <a:gd name="connsiteY2004" fmla="*/ 796461 h 877217"/>
                  <a:gd name="connsiteX2005" fmla="*/ 76590 w 1039813"/>
                  <a:gd name="connsiteY2005" fmla="*/ 796461 h 877217"/>
                  <a:gd name="connsiteX2006" fmla="*/ 79581 w 1039813"/>
                  <a:gd name="connsiteY2006" fmla="*/ 793995 h 877217"/>
                  <a:gd name="connsiteX2007" fmla="*/ 79581 w 1039813"/>
                  <a:gd name="connsiteY2007" fmla="*/ 793995 h 877217"/>
                  <a:gd name="connsiteX2008" fmla="*/ 88874 w 1039813"/>
                  <a:gd name="connsiteY2008" fmla="*/ 786422 h 877217"/>
                  <a:gd name="connsiteX2009" fmla="*/ 79581 w 1039813"/>
                  <a:gd name="connsiteY2009" fmla="*/ 786422 h 877217"/>
                  <a:gd name="connsiteX2010" fmla="*/ 79581 w 1039813"/>
                  <a:gd name="connsiteY2010" fmla="*/ 776294 h 877217"/>
                  <a:gd name="connsiteX2011" fmla="*/ 85670 w 1039813"/>
                  <a:gd name="connsiteY2011" fmla="*/ 776294 h 877217"/>
                  <a:gd name="connsiteX2012" fmla="*/ 85670 w 1039813"/>
                  <a:gd name="connsiteY2012" fmla="*/ 783956 h 877217"/>
                  <a:gd name="connsiteX2013" fmla="*/ 94963 w 1039813"/>
                  <a:gd name="connsiteY2013" fmla="*/ 776294 h 877217"/>
                  <a:gd name="connsiteX2014" fmla="*/ 85670 w 1039813"/>
                  <a:gd name="connsiteY2014" fmla="*/ 776294 h 877217"/>
                  <a:gd name="connsiteX2015" fmla="*/ 85670 w 1039813"/>
                  <a:gd name="connsiteY2015" fmla="*/ 771275 h 877217"/>
                  <a:gd name="connsiteX2016" fmla="*/ 97847 w 1039813"/>
                  <a:gd name="connsiteY2016" fmla="*/ 771275 h 877217"/>
                  <a:gd name="connsiteX2017" fmla="*/ 97847 w 1039813"/>
                  <a:gd name="connsiteY2017" fmla="*/ 778936 h 877217"/>
                  <a:gd name="connsiteX2018" fmla="*/ 107247 w 1039813"/>
                  <a:gd name="connsiteY2018" fmla="*/ 771275 h 877217"/>
                  <a:gd name="connsiteX2019" fmla="*/ 107176 w 1039813"/>
                  <a:gd name="connsiteY2019" fmla="*/ 771275 h 877217"/>
                  <a:gd name="connsiteX2020" fmla="*/ 113336 w 1039813"/>
                  <a:gd name="connsiteY2020" fmla="*/ 766255 h 877217"/>
                  <a:gd name="connsiteX2021" fmla="*/ 104043 w 1039813"/>
                  <a:gd name="connsiteY2021" fmla="*/ 766255 h 877217"/>
                  <a:gd name="connsiteX2022" fmla="*/ 104043 w 1039813"/>
                  <a:gd name="connsiteY2022" fmla="*/ 756127 h 877217"/>
                  <a:gd name="connsiteX2023" fmla="*/ 110131 w 1039813"/>
                  <a:gd name="connsiteY2023" fmla="*/ 756127 h 877217"/>
                  <a:gd name="connsiteX2024" fmla="*/ 110131 w 1039813"/>
                  <a:gd name="connsiteY2024" fmla="*/ 758769 h 877217"/>
                  <a:gd name="connsiteX2025" fmla="*/ 110131 w 1039813"/>
                  <a:gd name="connsiteY2025" fmla="*/ 763789 h 877217"/>
                  <a:gd name="connsiteX2026" fmla="*/ 119425 w 1039813"/>
                  <a:gd name="connsiteY2026" fmla="*/ 756127 h 877217"/>
                  <a:gd name="connsiteX2027" fmla="*/ 110131 w 1039813"/>
                  <a:gd name="connsiteY2027" fmla="*/ 756127 h 877217"/>
                  <a:gd name="connsiteX2028" fmla="*/ 110131 w 1039813"/>
                  <a:gd name="connsiteY2028" fmla="*/ 746088 h 877217"/>
                  <a:gd name="connsiteX2029" fmla="*/ 116220 w 1039813"/>
                  <a:gd name="connsiteY2029" fmla="*/ 746088 h 877217"/>
                  <a:gd name="connsiteX2030" fmla="*/ 116220 w 1039813"/>
                  <a:gd name="connsiteY2030" fmla="*/ 753662 h 877217"/>
                  <a:gd name="connsiteX2031" fmla="*/ 125620 w 1039813"/>
                  <a:gd name="connsiteY2031" fmla="*/ 746088 h 877217"/>
                  <a:gd name="connsiteX2032" fmla="*/ 125550 w 1039813"/>
                  <a:gd name="connsiteY2032" fmla="*/ 746088 h 877217"/>
                  <a:gd name="connsiteX2033" fmla="*/ 131709 w 1039813"/>
                  <a:gd name="connsiteY2033" fmla="*/ 741068 h 877217"/>
                  <a:gd name="connsiteX2034" fmla="*/ 131602 w 1039813"/>
                  <a:gd name="connsiteY2034" fmla="*/ 741068 h 877217"/>
                  <a:gd name="connsiteX2035" fmla="*/ 134700 w 1039813"/>
                  <a:gd name="connsiteY2035" fmla="*/ 738514 h 877217"/>
                  <a:gd name="connsiteX2036" fmla="*/ 134700 w 1039813"/>
                  <a:gd name="connsiteY2036" fmla="*/ 738602 h 877217"/>
                  <a:gd name="connsiteX2037" fmla="*/ 143993 w 1039813"/>
                  <a:gd name="connsiteY2037" fmla="*/ 730941 h 877217"/>
                  <a:gd name="connsiteX2038" fmla="*/ 134700 w 1039813"/>
                  <a:gd name="connsiteY2038" fmla="*/ 730941 h 877217"/>
                  <a:gd name="connsiteX2039" fmla="*/ 134700 w 1039813"/>
                  <a:gd name="connsiteY2039" fmla="*/ 720901 h 877217"/>
                  <a:gd name="connsiteX2040" fmla="*/ 140789 w 1039813"/>
                  <a:gd name="connsiteY2040" fmla="*/ 720901 h 877217"/>
                  <a:gd name="connsiteX2041" fmla="*/ 140789 w 1039813"/>
                  <a:gd name="connsiteY2041" fmla="*/ 728475 h 877217"/>
                  <a:gd name="connsiteX2042" fmla="*/ 146984 w 1039813"/>
                  <a:gd name="connsiteY2042" fmla="*/ 723426 h 877217"/>
                  <a:gd name="connsiteX2043" fmla="*/ 146984 w 1039813"/>
                  <a:gd name="connsiteY2043" fmla="*/ 723455 h 877217"/>
                  <a:gd name="connsiteX2044" fmla="*/ 148517 w 1039813"/>
                  <a:gd name="connsiteY2044" fmla="*/ 722177 h 877217"/>
                  <a:gd name="connsiteX2045" fmla="*/ 150082 w 1039813"/>
                  <a:gd name="connsiteY2045" fmla="*/ 720901 h 877217"/>
                  <a:gd name="connsiteX2046" fmla="*/ 150047 w 1039813"/>
                  <a:gd name="connsiteY2046" fmla="*/ 720901 h 877217"/>
                  <a:gd name="connsiteX2047" fmla="*/ 154596 w 1039813"/>
                  <a:gd name="connsiteY2047" fmla="*/ 717107 h 877217"/>
                  <a:gd name="connsiteX2048" fmla="*/ 162366 w 1039813"/>
                  <a:gd name="connsiteY2048" fmla="*/ 710774 h 877217"/>
                  <a:gd name="connsiteX2049" fmla="*/ 162296 w 1039813"/>
                  <a:gd name="connsiteY2049" fmla="*/ 710774 h 877217"/>
                  <a:gd name="connsiteX2050" fmla="*/ 168455 w 1039813"/>
                  <a:gd name="connsiteY2050" fmla="*/ 705754 h 877217"/>
                  <a:gd name="connsiteX2051" fmla="*/ 168384 w 1039813"/>
                  <a:gd name="connsiteY2051" fmla="*/ 705754 h 877217"/>
                  <a:gd name="connsiteX2052" fmla="*/ 171446 w 1039813"/>
                  <a:gd name="connsiteY2052" fmla="*/ 703259 h 877217"/>
                  <a:gd name="connsiteX2053" fmla="*/ 171446 w 1039813"/>
                  <a:gd name="connsiteY2053" fmla="*/ 703288 h 877217"/>
                  <a:gd name="connsiteX2054" fmla="*/ 180633 w 1039813"/>
                  <a:gd name="connsiteY2054" fmla="*/ 695715 h 877217"/>
                  <a:gd name="connsiteX2055" fmla="*/ 180632 w 1039813"/>
                  <a:gd name="connsiteY2055" fmla="*/ 695715 h 877217"/>
                  <a:gd name="connsiteX2056" fmla="*/ 183730 w 1039813"/>
                  <a:gd name="connsiteY2056" fmla="*/ 693161 h 877217"/>
                  <a:gd name="connsiteX2057" fmla="*/ 183730 w 1039813"/>
                  <a:gd name="connsiteY2057" fmla="*/ 693161 h 877217"/>
                  <a:gd name="connsiteX2058" fmla="*/ 185760 w 1039813"/>
                  <a:gd name="connsiteY2058" fmla="*/ 691488 h 877217"/>
                  <a:gd name="connsiteX2059" fmla="*/ 186828 w 1039813"/>
                  <a:gd name="connsiteY2059" fmla="*/ 690607 h 877217"/>
                  <a:gd name="connsiteX2060" fmla="*/ 186828 w 1039813"/>
                  <a:gd name="connsiteY2060" fmla="*/ 690607 h 877217"/>
                  <a:gd name="connsiteX2061" fmla="*/ 192917 w 1039813"/>
                  <a:gd name="connsiteY2061" fmla="*/ 685587 h 877217"/>
                  <a:gd name="connsiteX2062" fmla="*/ 192917 w 1039813"/>
                  <a:gd name="connsiteY2062" fmla="*/ 685587 h 877217"/>
                  <a:gd name="connsiteX2063" fmla="*/ 199006 w 1039813"/>
                  <a:gd name="connsiteY2063" fmla="*/ 680567 h 877217"/>
                  <a:gd name="connsiteX2064" fmla="*/ 189819 w 1039813"/>
                  <a:gd name="connsiteY2064" fmla="*/ 680567 h 877217"/>
                  <a:gd name="connsiteX2065" fmla="*/ 189819 w 1039813"/>
                  <a:gd name="connsiteY2065" fmla="*/ 670440 h 877217"/>
                  <a:gd name="connsiteX2066" fmla="*/ 195908 w 1039813"/>
                  <a:gd name="connsiteY2066" fmla="*/ 670440 h 877217"/>
                  <a:gd name="connsiteX2067" fmla="*/ 195908 w 1039813"/>
                  <a:gd name="connsiteY2067" fmla="*/ 673082 h 877217"/>
                  <a:gd name="connsiteX2068" fmla="*/ 195908 w 1039813"/>
                  <a:gd name="connsiteY2068" fmla="*/ 678102 h 877217"/>
                  <a:gd name="connsiteX2069" fmla="*/ 205201 w 1039813"/>
                  <a:gd name="connsiteY2069" fmla="*/ 670440 h 877217"/>
                  <a:gd name="connsiteX2070" fmla="*/ 195908 w 1039813"/>
                  <a:gd name="connsiteY2070" fmla="*/ 670440 h 877217"/>
                  <a:gd name="connsiteX2071" fmla="*/ 195908 w 1039813"/>
                  <a:gd name="connsiteY2071" fmla="*/ 660401 h 877217"/>
                  <a:gd name="connsiteX2072" fmla="*/ 202103 w 1039813"/>
                  <a:gd name="connsiteY2072" fmla="*/ 660401 h 877217"/>
                  <a:gd name="connsiteX2073" fmla="*/ 202103 w 1039813"/>
                  <a:gd name="connsiteY2073" fmla="*/ 668062 h 877217"/>
                  <a:gd name="connsiteX2074" fmla="*/ 211290 w 1039813"/>
                  <a:gd name="connsiteY2074" fmla="*/ 660401 h 877217"/>
                  <a:gd name="connsiteX2075" fmla="*/ 202103 w 1039813"/>
                  <a:gd name="connsiteY2075" fmla="*/ 660401 h 877217"/>
                  <a:gd name="connsiteX2076" fmla="*/ 202103 w 1039813"/>
                  <a:gd name="connsiteY2076" fmla="*/ 655293 h 877217"/>
                  <a:gd name="connsiteX2077" fmla="*/ 214281 w 1039813"/>
                  <a:gd name="connsiteY2077" fmla="*/ 655293 h 877217"/>
                  <a:gd name="connsiteX2078" fmla="*/ 214281 w 1039813"/>
                  <a:gd name="connsiteY2078" fmla="*/ 657935 h 877217"/>
                  <a:gd name="connsiteX2079" fmla="*/ 214281 w 1039813"/>
                  <a:gd name="connsiteY2079" fmla="*/ 662954 h 877217"/>
                  <a:gd name="connsiteX2080" fmla="*/ 223574 w 1039813"/>
                  <a:gd name="connsiteY2080" fmla="*/ 655293 h 877217"/>
                  <a:gd name="connsiteX2081" fmla="*/ 217379 w 1039813"/>
                  <a:gd name="connsiteY2081" fmla="*/ 655293 h 877217"/>
                  <a:gd name="connsiteX2082" fmla="*/ 214281 w 1039813"/>
                  <a:gd name="connsiteY2082" fmla="*/ 655293 h 877217"/>
                  <a:gd name="connsiteX2083" fmla="*/ 214281 w 1039813"/>
                  <a:gd name="connsiteY2083" fmla="*/ 645253 h 877217"/>
                  <a:gd name="connsiteX2084" fmla="*/ 220476 w 1039813"/>
                  <a:gd name="connsiteY2084" fmla="*/ 645253 h 877217"/>
                  <a:gd name="connsiteX2085" fmla="*/ 220476 w 1039813"/>
                  <a:gd name="connsiteY2085" fmla="*/ 647807 h 877217"/>
                  <a:gd name="connsiteX2086" fmla="*/ 220476 w 1039813"/>
                  <a:gd name="connsiteY2086" fmla="*/ 652915 h 877217"/>
                  <a:gd name="connsiteX2087" fmla="*/ 229663 w 1039813"/>
                  <a:gd name="connsiteY2087" fmla="*/ 645253 h 877217"/>
                  <a:gd name="connsiteX2088" fmla="*/ 220476 w 1039813"/>
                  <a:gd name="connsiteY2088" fmla="*/ 645253 h 877217"/>
                  <a:gd name="connsiteX2089" fmla="*/ 220476 w 1039813"/>
                  <a:gd name="connsiteY2089" fmla="*/ 635214 h 877217"/>
                  <a:gd name="connsiteX2090" fmla="*/ 226565 w 1039813"/>
                  <a:gd name="connsiteY2090" fmla="*/ 635214 h 877217"/>
                  <a:gd name="connsiteX2091" fmla="*/ 226565 w 1039813"/>
                  <a:gd name="connsiteY2091" fmla="*/ 642788 h 877217"/>
                  <a:gd name="connsiteX2092" fmla="*/ 232661 w 1039813"/>
                  <a:gd name="connsiteY2092" fmla="*/ 637762 h 877217"/>
                  <a:gd name="connsiteX2093" fmla="*/ 241947 w 1039813"/>
                  <a:gd name="connsiteY2093" fmla="*/ 630194 h 877217"/>
                  <a:gd name="connsiteX2094" fmla="*/ 241841 w 1039813"/>
                  <a:gd name="connsiteY2094" fmla="*/ 630194 h 877217"/>
                  <a:gd name="connsiteX2095" fmla="*/ 245766 w 1039813"/>
                  <a:gd name="connsiteY2095" fmla="*/ 626958 h 877217"/>
                  <a:gd name="connsiteX2096" fmla="*/ 251027 w 1039813"/>
                  <a:gd name="connsiteY2096" fmla="*/ 622621 h 877217"/>
                  <a:gd name="connsiteX2097" fmla="*/ 251027 w 1039813"/>
                  <a:gd name="connsiteY2097" fmla="*/ 622621 h 877217"/>
                  <a:gd name="connsiteX2098" fmla="*/ 252363 w 1039813"/>
                  <a:gd name="connsiteY2098" fmla="*/ 621520 h 877217"/>
                  <a:gd name="connsiteX2099" fmla="*/ 254125 w 1039813"/>
                  <a:gd name="connsiteY2099" fmla="*/ 620067 h 877217"/>
                  <a:gd name="connsiteX2100" fmla="*/ 254125 w 1039813"/>
                  <a:gd name="connsiteY2100" fmla="*/ 620067 h 877217"/>
                  <a:gd name="connsiteX2101" fmla="*/ 257116 w 1039813"/>
                  <a:gd name="connsiteY2101" fmla="*/ 617601 h 877217"/>
                  <a:gd name="connsiteX2102" fmla="*/ 257116 w 1039813"/>
                  <a:gd name="connsiteY2102" fmla="*/ 617601 h 877217"/>
                  <a:gd name="connsiteX2103" fmla="*/ 266409 w 1039813"/>
                  <a:gd name="connsiteY2103" fmla="*/ 609939 h 877217"/>
                  <a:gd name="connsiteX2104" fmla="*/ 257116 w 1039813"/>
                  <a:gd name="connsiteY2104" fmla="*/ 609939 h 877217"/>
                  <a:gd name="connsiteX2105" fmla="*/ 257116 w 1039813"/>
                  <a:gd name="connsiteY2105" fmla="*/ 599900 h 877217"/>
                  <a:gd name="connsiteX2106" fmla="*/ 263311 w 1039813"/>
                  <a:gd name="connsiteY2106" fmla="*/ 599900 h 877217"/>
                  <a:gd name="connsiteX2107" fmla="*/ 263311 w 1039813"/>
                  <a:gd name="connsiteY2107" fmla="*/ 607561 h 877217"/>
                  <a:gd name="connsiteX2108" fmla="*/ 272498 w 1039813"/>
                  <a:gd name="connsiteY2108" fmla="*/ 599900 h 877217"/>
                  <a:gd name="connsiteX2109" fmla="*/ 272498 w 1039813"/>
                  <a:gd name="connsiteY2109" fmla="*/ 599900 h 877217"/>
                  <a:gd name="connsiteX2110" fmla="*/ 275489 w 1039813"/>
                  <a:gd name="connsiteY2110" fmla="*/ 597434 h 877217"/>
                  <a:gd name="connsiteX2111" fmla="*/ 275489 w 1039813"/>
                  <a:gd name="connsiteY2111" fmla="*/ 597434 h 877217"/>
                  <a:gd name="connsiteX2112" fmla="*/ 284782 w 1039813"/>
                  <a:gd name="connsiteY2112" fmla="*/ 589860 h 877217"/>
                  <a:gd name="connsiteX2113" fmla="*/ 275489 w 1039813"/>
                  <a:gd name="connsiteY2113" fmla="*/ 589860 h 877217"/>
                  <a:gd name="connsiteX2114" fmla="*/ 275489 w 1039813"/>
                  <a:gd name="connsiteY2114" fmla="*/ 579733 h 877217"/>
                  <a:gd name="connsiteX2115" fmla="*/ 281684 w 1039813"/>
                  <a:gd name="connsiteY2115" fmla="*/ 579733 h 877217"/>
                  <a:gd name="connsiteX2116" fmla="*/ 281684 w 1039813"/>
                  <a:gd name="connsiteY2116" fmla="*/ 587306 h 877217"/>
                  <a:gd name="connsiteX2117" fmla="*/ 287773 w 1039813"/>
                  <a:gd name="connsiteY2117" fmla="*/ 582287 h 877217"/>
                  <a:gd name="connsiteX2118" fmla="*/ 287773 w 1039813"/>
                  <a:gd name="connsiteY2118" fmla="*/ 582287 h 877217"/>
                  <a:gd name="connsiteX2119" fmla="*/ 289140 w 1039813"/>
                  <a:gd name="connsiteY2119" fmla="*/ 581161 h 877217"/>
                  <a:gd name="connsiteX2120" fmla="*/ 290871 w 1039813"/>
                  <a:gd name="connsiteY2120" fmla="*/ 579733 h 877217"/>
                  <a:gd name="connsiteX2121" fmla="*/ 290871 w 1039813"/>
                  <a:gd name="connsiteY2121" fmla="*/ 579733 h 877217"/>
                  <a:gd name="connsiteX2122" fmla="*/ 293862 w 1039813"/>
                  <a:gd name="connsiteY2122" fmla="*/ 577267 h 877217"/>
                  <a:gd name="connsiteX2123" fmla="*/ 293862 w 1039813"/>
                  <a:gd name="connsiteY2123" fmla="*/ 577267 h 877217"/>
                  <a:gd name="connsiteX2124" fmla="*/ 303155 w 1039813"/>
                  <a:gd name="connsiteY2124" fmla="*/ 569693 h 877217"/>
                  <a:gd name="connsiteX2125" fmla="*/ 293862 w 1039813"/>
                  <a:gd name="connsiteY2125" fmla="*/ 569693 h 877217"/>
                  <a:gd name="connsiteX2126" fmla="*/ 293862 w 1039813"/>
                  <a:gd name="connsiteY2126" fmla="*/ 559566 h 877217"/>
                  <a:gd name="connsiteX2127" fmla="*/ 300057 w 1039813"/>
                  <a:gd name="connsiteY2127" fmla="*/ 559566 h 877217"/>
                  <a:gd name="connsiteX2128" fmla="*/ 300057 w 1039813"/>
                  <a:gd name="connsiteY2128" fmla="*/ 567139 h 877217"/>
                  <a:gd name="connsiteX2129" fmla="*/ 306146 w 1039813"/>
                  <a:gd name="connsiteY2129" fmla="*/ 562120 h 877217"/>
                  <a:gd name="connsiteX2130" fmla="*/ 306146 w 1039813"/>
                  <a:gd name="connsiteY2130" fmla="*/ 562120 h 877217"/>
                  <a:gd name="connsiteX2131" fmla="*/ 307482 w 1039813"/>
                  <a:gd name="connsiteY2131" fmla="*/ 561019 h 877217"/>
                  <a:gd name="connsiteX2132" fmla="*/ 309244 w 1039813"/>
                  <a:gd name="connsiteY2132" fmla="*/ 559566 h 877217"/>
                  <a:gd name="connsiteX2133" fmla="*/ 309244 w 1039813"/>
                  <a:gd name="connsiteY2133" fmla="*/ 559566 h 877217"/>
                  <a:gd name="connsiteX2134" fmla="*/ 312235 w 1039813"/>
                  <a:gd name="connsiteY2134" fmla="*/ 557100 h 877217"/>
                  <a:gd name="connsiteX2135" fmla="*/ 312235 w 1039813"/>
                  <a:gd name="connsiteY2135" fmla="*/ 557100 h 877217"/>
                  <a:gd name="connsiteX2136" fmla="*/ 318430 w 1039813"/>
                  <a:gd name="connsiteY2136" fmla="*/ 551993 h 877217"/>
                  <a:gd name="connsiteX2137" fmla="*/ 318430 w 1039813"/>
                  <a:gd name="connsiteY2137" fmla="*/ 552080 h 877217"/>
                  <a:gd name="connsiteX2138" fmla="*/ 324519 w 1039813"/>
                  <a:gd name="connsiteY2138" fmla="*/ 547003 h 877217"/>
                  <a:gd name="connsiteX2139" fmla="*/ 324519 w 1039813"/>
                  <a:gd name="connsiteY2139" fmla="*/ 547061 h 877217"/>
                  <a:gd name="connsiteX2140" fmla="*/ 330608 w 1039813"/>
                  <a:gd name="connsiteY2140" fmla="*/ 541983 h 877217"/>
                  <a:gd name="connsiteX2141" fmla="*/ 330608 w 1039813"/>
                  <a:gd name="connsiteY2141" fmla="*/ 542041 h 877217"/>
                  <a:gd name="connsiteX2142" fmla="*/ 339794 w 1039813"/>
                  <a:gd name="connsiteY2142" fmla="*/ 534379 h 877217"/>
                  <a:gd name="connsiteX2143" fmla="*/ 330608 w 1039813"/>
                  <a:gd name="connsiteY2143" fmla="*/ 534379 h 877217"/>
                  <a:gd name="connsiteX2144" fmla="*/ 330608 w 1039813"/>
                  <a:gd name="connsiteY2144" fmla="*/ 524340 h 877217"/>
                  <a:gd name="connsiteX2145" fmla="*/ 336696 w 1039813"/>
                  <a:gd name="connsiteY2145" fmla="*/ 524340 h 877217"/>
                  <a:gd name="connsiteX2146" fmla="*/ 336696 w 1039813"/>
                  <a:gd name="connsiteY2146" fmla="*/ 531913 h 877217"/>
                  <a:gd name="connsiteX2147" fmla="*/ 342892 w 1039813"/>
                  <a:gd name="connsiteY2147" fmla="*/ 526864 h 877217"/>
                  <a:gd name="connsiteX2148" fmla="*/ 342892 w 1039813"/>
                  <a:gd name="connsiteY2148" fmla="*/ 526894 h 877217"/>
                  <a:gd name="connsiteX2149" fmla="*/ 344439 w 1039813"/>
                  <a:gd name="connsiteY2149" fmla="*/ 525604 h 877217"/>
                  <a:gd name="connsiteX2150" fmla="*/ 345990 w 1039813"/>
                  <a:gd name="connsiteY2150" fmla="*/ 524340 h 877217"/>
                  <a:gd name="connsiteX2151" fmla="*/ 345955 w 1039813"/>
                  <a:gd name="connsiteY2151" fmla="*/ 524340 h 877217"/>
                  <a:gd name="connsiteX2152" fmla="*/ 352079 w 1039813"/>
                  <a:gd name="connsiteY2152" fmla="*/ 519232 h 877217"/>
                  <a:gd name="connsiteX2153" fmla="*/ 352079 w 1039813"/>
                  <a:gd name="connsiteY2153" fmla="*/ 519232 h 877217"/>
                  <a:gd name="connsiteX2154" fmla="*/ 355070 w 1039813"/>
                  <a:gd name="connsiteY2154" fmla="*/ 516766 h 877217"/>
                  <a:gd name="connsiteX2155" fmla="*/ 355070 w 1039813"/>
                  <a:gd name="connsiteY2155" fmla="*/ 516766 h 877217"/>
                  <a:gd name="connsiteX2156" fmla="*/ 361265 w 1039813"/>
                  <a:gd name="connsiteY2156" fmla="*/ 511718 h 877217"/>
                  <a:gd name="connsiteX2157" fmla="*/ 361265 w 1039813"/>
                  <a:gd name="connsiteY2157" fmla="*/ 511747 h 877217"/>
                  <a:gd name="connsiteX2158" fmla="*/ 362804 w 1039813"/>
                  <a:gd name="connsiteY2158" fmla="*/ 510464 h 877217"/>
                  <a:gd name="connsiteX2159" fmla="*/ 364363 w 1039813"/>
                  <a:gd name="connsiteY2159" fmla="*/ 509193 h 877217"/>
                  <a:gd name="connsiteX2160" fmla="*/ 364328 w 1039813"/>
                  <a:gd name="connsiteY2160" fmla="*/ 509193 h 877217"/>
                  <a:gd name="connsiteX2161" fmla="*/ 368921 w 1039813"/>
                  <a:gd name="connsiteY2161" fmla="*/ 505362 h 877217"/>
                  <a:gd name="connsiteX2162" fmla="*/ 373443 w 1039813"/>
                  <a:gd name="connsiteY2162" fmla="*/ 501676 h 877217"/>
                  <a:gd name="connsiteX2163" fmla="*/ 373443 w 1039813"/>
                  <a:gd name="connsiteY2163" fmla="*/ 501707 h 877217"/>
                  <a:gd name="connsiteX2164" fmla="*/ 379638 w 1039813"/>
                  <a:gd name="connsiteY2164" fmla="*/ 496599 h 877217"/>
                  <a:gd name="connsiteX2165" fmla="*/ 379638 w 1039813"/>
                  <a:gd name="connsiteY2165" fmla="*/ 496687 h 877217"/>
                  <a:gd name="connsiteX2166" fmla="*/ 385727 w 1039813"/>
                  <a:gd name="connsiteY2166" fmla="*/ 491551 h 877217"/>
                  <a:gd name="connsiteX2167" fmla="*/ 385727 w 1039813"/>
                  <a:gd name="connsiteY2167" fmla="*/ 491580 h 877217"/>
                  <a:gd name="connsiteX2168" fmla="*/ 395020 w 1039813"/>
                  <a:gd name="connsiteY2168" fmla="*/ 483918 h 877217"/>
                  <a:gd name="connsiteX2169" fmla="*/ 385727 w 1039813"/>
                  <a:gd name="connsiteY2169" fmla="*/ 483918 h 877217"/>
                  <a:gd name="connsiteX2170" fmla="*/ 385727 w 1039813"/>
                  <a:gd name="connsiteY2170" fmla="*/ 473878 h 877217"/>
                  <a:gd name="connsiteX2171" fmla="*/ 398011 w 1039813"/>
                  <a:gd name="connsiteY2171" fmla="*/ 473878 h 877217"/>
                  <a:gd name="connsiteX2172" fmla="*/ 398011 w 1039813"/>
                  <a:gd name="connsiteY2172" fmla="*/ 476432 h 877217"/>
                  <a:gd name="connsiteX2173" fmla="*/ 398011 w 1039813"/>
                  <a:gd name="connsiteY2173" fmla="*/ 481540 h 877217"/>
                  <a:gd name="connsiteX2174" fmla="*/ 407304 w 1039813"/>
                  <a:gd name="connsiteY2174" fmla="*/ 473878 h 877217"/>
                  <a:gd name="connsiteX2175" fmla="*/ 401109 w 1039813"/>
                  <a:gd name="connsiteY2175" fmla="*/ 473878 h 877217"/>
                  <a:gd name="connsiteX2176" fmla="*/ 398011 w 1039813"/>
                  <a:gd name="connsiteY2176" fmla="*/ 473878 h 877217"/>
                  <a:gd name="connsiteX2177" fmla="*/ 398011 w 1039813"/>
                  <a:gd name="connsiteY2177" fmla="*/ 463839 h 877217"/>
                  <a:gd name="connsiteX2178" fmla="*/ 410189 w 1039813"/>
                  <a:gd name="connsiteY2178" fmla="*/ 463839 h 877217"/>
                  <a:gd name="connsiteX2179" fmla="*/ 410189 w 1039813"/>
                  <a:gd name="connsiteY2179" fmla="*/ 466393 h 877217"/>
                  <a:gd name="connsiteX2180" fmla="*/ 410189 w 1039813"/>
                  <a:gd name="connsiteY2180" fmla="*/ 471413 h 877217"/>
                  <a:gd name="connsiteX2181" fmla="*/ 419482 w 1039813"/>
                  <a:gd name="connsiteY2181" fmla="*/ 463839 h 877217"/>
                  <a:gd name="connsiteX2182" fmla="*/ 413393 w 1039813"/>
                  <a:gd name="connsiteY2182" fmla="*/ 463839 h 877217"/>
                  <a:gd name="connsiteX2183" fmla="*/ 410189 w 1039813"/>
                  <a:gd name="connsiteY2183" fmla="*/ 463839 h 877217"/>
                  <a:gd name="connsiteX2184" fmla="*/ 410189 w 1039813"/>
                  <a:gd name="connsiteY2184" fmla="*/ 453712 h 877217"/>
                  <a:gd name="connsiteX2185" fmla="*/ 416277 w 1039813"/>
                  <a:gd name="connsiteY2185" fmla="*/ 453712 h 877217"/>
                  <a:gd name="connsiteX2186" fmla="*/ 416277 w 1039813"/>
                  <a:gd name="connsiteY2186" fmla="*/ 456265 h 877217"/>
                  <a:gd name="connsiteX2187" fmla="*/ 416277 w 1039813"/>
                  <a:gd name="connsiteY2187" fmla="*/ 461285 h 877217"/>
                  <a:gd name="connsiteX2188" fmla="*/ 425571 w 1039813"/>
                  <a:gd name="connsiteY2188" fmla="*/ 453712 h 877217"/>
                  <a:gd name="connsiteX2189" fmla="*/ 416277 w 1039813"/>
                  <a:gd name="connsiteY2189" fmla="*/ 453712 h 877217"/>
                  <a:gd name="connsiteX2190" fmla="*/ 416277 w 1039813"/>
                  <a:gd name="connsiteY2190" fmla="*/ 443584 h 877217"/>
                  <a:gd name="connsiteX2191" fmla="*/ 428562 w 1039813"/>
                  <a:gd name="connsiteY2191" fmla="*/ 443584 h 877217"/>
                  <a:gd name="connsiteX2192" fmla="*/ 428562 w 1039813"/>
                  <a:gd name="connsiteY2192" fmla="*/ 451246 h 877217"/>
                  <a:gd name="connsiteX2193" fmla="*/ 437855 w 1039813"/>
                  <a:gd name="connsiteY2193" fmla="*/ 443584 h 877217"/>
                  <a:gd name="connsiteX2194" fmla="*/ 437784 w 1039813"/>
                  <a:gd name="connsiteY2194" fmla="*/ 443584 h 877217"/>
                  <a:gd name="connsiteX2195" fmla="*/ 440846 w 1039813"/>
                  <a:gd name="connsiteY2195" fmla="*/ 441089 h 877217"/>
                  <a:gd name="connsiteX2196" fmla="*/ 440846 w 1039813"/>
                  <a:gd name="connsiteY2196" fmla="*/ 441118 h 877217"/>
                  <a:gd name="connsiteX2197" fmla="*/ 446935 w 1039813"/>
                  <a:gd name="connsiteY2197" fmla="*/ 436156 h 877217"/>
                  <a:gd name="connsiteX2198" fmla="*/ 446935 w 1039813"/>
                  <a:gd name="connsiteY2198" fmla="*/ 436187 h 877217"/>
                  <a:gd name="connsiteX2199" fmla="*/ 456228 w 1039813"/>
                  <a:gd name="connsiteY2199" fmla="*/ 428525 h 877217"/>
                  <a:gd name="connsiteX2200" fmla="*/ 456193 w 1039813"/>
                  <a:gd name="connsiteY2200" fmla="*/ 428525 h 877217"/>
                  <a:gd name="connsiteX2201" fmla="*/ 462424 w 1039813"/>
                  <a:gd name="connsiteY2201" fmla="*/ 423505 h 877217"/>
                  <a:gd name="connsiteX2202" fmla="*/ 462353 w 1039813"/>
                  <a:gd name="connsiteY2202" fmla="*/ 423505 h 877217"/>
                  <a:gd name="connsiteX2203" fmla="*/ 468512 w 1039813"/>
                  <a:gd name="connsiteY2203" fmla="*/ 418486 h 877217"/>
                  <a:gd name="connsiteX2204" fmla="*/ 468405 w 1039813"/>
                  <a:gd name="connsiteY2204" fmla="*/ 418486 h 877217"/>
                  <a:gd name="connsiteX2205" fmla="*/ 474601 w 1039813"/>
                  <a:gd name="connsiteY2205" fmla="*/ 413378 h 877217"/>
                  <a:gd name="connsiteX2206" fmla="*/ 474566 w 1039813"/>
                  <a:gd name="connsiteY2206" fmla="*/ 413378 h 877217"/>
                  <a:gd name="connsiteX2207" fmla="*/ 480797 w 1039813"/>
                  <a:gd name="connsiteY2207" fmla="*/ 408358 h 877217"/>
                  <a:gd name="connsiteX2208" fmla="*/ 480726 w 1039813"/>
                  <a:gd name="connsiteY2208" fmla="*/ 408358 h 877217"/>
                  <a:gd name="connsiteX2209" fmla="*/ 486885 w 1039813"/>
                  <a:gd name="connsiteY2209" fmla="*/ 403338 h 877217"/>
                  <a:gd name="connsiteX2210" fmla="*/ 486779 w 1039813"/>
                  <a:gd name="connsiteY2210" fmla="*/ 403338 h 877217"/>
                  <a:gd name="connsiteX2211" fmla="*/ 492974 w 1039813"/>
                  <a:gd name="connsiteY2211" fmla="*/ 398231 h 877217"/>
                  <a:gd name="connsiteX2212" fmla="*/ 492902 w 1039813"/>
                  <a:gd name="connsiteY2212" fmla="*/ 398231 h 877217"/>
                  <a:gd name="connsiteX2213" fmla="*/ 499063 w 1039813"/>
                  <a:gd name="connsiteY2213" fmla="*/ 393211 h 877217"/>
                  <a:gd name="connsiteX2214" fmla="*/ 499028 w 1039813"/>
                  <a:gd name="connsiteY2214" fmla="*/ 393211 h 877217"/>
                  <a:gd name="connsiteX2215" fmla="*/ 505258 w 1039813"/>
                  <a:gd name="connsiteY2215" fmla="*/ 388191 h 877217"/>
                  <a:gd name="connsiteX2216" fmla="*/ 505152 w 1039813"/>
                  <a:gd name="connsiteY2216" fmla="*/ 388191 h 877217"/>
                  <a:gd name="connsiteX2217" fmla="*/ 510628 w 1039813"/>
                  <a:gd name="connsiteY2217" fmla="*/ 383676 h 877217"/>
                  <a:gd name="connsiteX2218" fmla="*/ 517436 w 1039813"/>
                  <a:gd name="connsiteY2218" fmla="*/ 378064 h 877217"/>
                  <a:gd name="connsiteX2219" fmla="*/ 508142 w 1039813"/>
                  <a:gd name="connsiteY2219" fmla="*/ 378064 h 877217"/>
                  <a:gd name="connsiteX2220" fmla="*/ 508142 w 1039813"/>
                  <a:gd name="connsiteY2220" fmla="*/ 373044 h 877217"/>
                  <a:gd name="connsiteX2221" fmla="*/ 520427 w 1039813"/>
                  <a:gd name="connsiteY2221" fmla="*/ 373044 h 877217"/>
                  <a:gd name="connsiteX2222" fmla="*/ 520427 w 1039813"/>
                  <a:gd name="connsiteY2222" fmla="*/ 375686 h 877217"/>
                  <a:gd name="connsiteX2223" fmla="*/ 520427 w 1039813"/>
                  <a:gd name="connsiteY2223" fmla="*/ 380705 h 877217"/>
                  <a:gd name="connsiteX2224" fmla="*/ 529720 w 1039813"/>
                  <a:gd name="connsiteY2224" fmla="*/ 373044 h 877217"/>
                  <a:gd name="connsiteX2225" fmla="*/ 523631 w 1039813"/>
                  <a:gd name="connsiteY2225" fmla="*/ 373044 h 877217"/>
                  <a:gd name="connsiteX2226" fmla="*/ 520427 w 1039813"/>
                  <a:gd name="connsiteY2226" fmla="*/ 373044 h 877217"/>
                  <a:gd name="connsiteX2227" fmla="*/ 520427 w 1039813"/>
                  <a:gd name="connsiteY2227" fmla="*/ 363004 h 877217"/>
                  <a:gd name="connsiteX2228" fmla="*/ 532711 w 1039813"/>
                  <a:gd name="connsiteY2228" fmla="*/ 363004 h 877217"/>
                  <a:gd name="connsiteX2229" fmla="*/ 532711 w 1039813"/>
                  <a:gd name="connsiteY2229" fmla="*/ 365558 h 877217"/>
                  <a:gd name="connsiteX2230" fmla="*/ 532711 w 1039813"/>
                  <a:gd name="connsiteY2230" fmla="*/ 370578 h 877217"/>
                  <a:gd name="connsiteX2231" fmla="*/ 542004 w 1039813"/>
                  <a:gd name="connsiteY2231" fmla="*/ 363004 h 877217"/>
                  <a:gd name="connsiteX2232" fmla="*/ 535809 w 1039813"/>
                  <a:gd name="connsiteY2232" fmla="*/ 363004 h 877217"/>
                  <a:gd name="connsiteX2233" fmla="*/ 532711 w 1039813"/>
                  <a:gd name="connsiteY2233" fmla="*/ 363004 h 877217"/>
                  <a:gd name="connsiteX2234" fmla="*/ 532711 w 1039813"/>
                  <a:gd name="connsiteY2234" fmla="*/ 352877 h 877217"/>
                  <a:gd name="connsiteX2235" fmla="*/ 538800 w 1039813"/>
                  <a:gd name="connsiteY2235" fmla="*/ 352877 h 877217"/>
                  <a:gd name="connsiteX2236" fmla="*/ 538800 w 1039813"/>
                  <a:gd name="connsiteY2236" fmla="*/ 360539 h 877217"/>
                  <a:gd name="connsiteX2237" fmla="*/ 548093 w 1039813"/>
                  <a:gd name="connsiteY2237" fmla="*/ 352877 h 877217"/>
                  <a:gd name="connsiteX2238" fmla="*/ 548093 w 1039813"/>
                  <a:gd name="connsiteY2238" fmla="*/ 352877 h 877217"/>
                  <a:gd name="connsiteX2239" fmla="*/ 551093 w 1039813"/>
                  <a:gd name="connsiteY2239" fmla="*/ 350404 h 877217"/>
                  <a:gd name="connsiteX2240" fmla="*/ 560377 w 1039813"/>
                  <a:gd name="connsiteY2240" fmla="*/ 342837 h 877217"/>
                  <a:gd name="connsiteX2241" fmla="*/ 560271 w 1039813"/>
                  <a:gd name="connsiteY2241" fmla="*/ 342837 h 877217"/>
                  <a:gd name="connsiteX2242" fmla="*/ 566466 w 1039813"/>
                  <a:gd name="connsiteY2242" fmla="*/ 337730 h 877217"/>
                  <a:gd name="connsiteX2243" fmla="*/ 566396 w 1039813"/>
                  <a:gd name="connsiteY2243" fmla="*/ 337730 h 877217"/>
                  <a:gd name="connsiteX2244" fmla="*/ 572555 w 1039813"/>
                  <a:gd name="connsiteY2244" fmla="*/ 332710 h 877217"/>
                  <a:gd name="connsiteX2245" fmla="*/ 563262 w 1039813"/>
                  <a:gd name="connsiteY2245" fmla="*/ 332710 h 877217"/>
                  <a:gd name="connsiteX2246" fmla="*/ 563262 w 1039813"/>
                  <a:gd name="connsiteY2246" fmla="*/ 322583 h 877217"/>
                  <a:gd name="connsiteX2247" fmla="*/ 569457 w 1039813"/>
                  <a:gd name="connsiteY2247" fmla="*/ 322583 h 877217"/>
                  <a:gd name="connsiteX2248" fmla="*/ 569457 w 1039813"/>
                  <a:gd name="connsiteY2248" fmla="*/ 330244 h 877217"/>
                  <a:gd name="connsiteX2249" fmla="*/ 575546 w 1039813"/>
                  <a:gd name="connsiteY2249" fmla="*/ 325167 h 877217"/>
                  <a:gd name="connsiteX2250" fmla="*/ 575546 w 1039813"/>
                  <a:gd name="connsiteY2250" fmla="*/ 325224 h 877217"/>
                  <a:gd name="connsiteX2251" fmla="*/ 584839 w 1039813"/>
                  <a:gd name="connsiteY2251" fmla="*/ 317563 h 877217"/>
                  <a:gd name="connsiteX2252" fmla="*/ 575546 w 1039813"/>
                  <a:gd name="connsiteY2252" fmla="*/ 317563 h 877217"/>
                  <a:gd name="connsiteX2253" fmla="*/ 575546 w 1039813"/>
                  <a:gd name="connsiteY2253" fmla="*/ 312543 h 877217"/>
                  <a:gd name="connsiteX2254" fmla="*/ 587830 w 1039813"/>
                  <a:gd name="connsiteY2254" fmla="*/ 312543 h 877217"/>
                  <a:gd name="connsiteX2255" fmla="*/ 587830 w 1039813"/>
                  <a:gd name="connsiteY2255" fmla="*/ 320205 h 877217"/>
                  <a:gd name="connsiteX2256" fmla="*/ 593919 w 1039813"/>
                  <a:gd name="connsiteY2256" fmla="*/ 315127 h 877217"/>
                  <a:gd name="connsiteX2257" fmla="*/ 593919 w 1039813"/>
                  <a:gd name="connsiteY2257" fmla="*/ 315185 h 877217"/>
                  <a:gd name="connsiteX2258" fmla="*/ 601923 w 1039813"/>
                  <a:gd name="connsiteY2258" fmla="*/ 308586 h 877217"/>
                  <a:gd name="connsiteX2259" fmla="*/ 606203 w 1039813"/>
                  <a:gd name="connsiteY2259" fmla="*/ 305058 h 877217"/>
                  <a:gd name="connsiteX2260" fmla="*/ 606203 w 1039813"/>
                  <a:gd name="connsiteY2260" fmla="*/ 305058 h 877217"/>
                  <a:gd name="connsiteX2261" fmla="*/ 608699 w 1039813"/>
                  <a:gd name="connsiteY2261" fmla="*/ 303001 h 877217"/>
                  <a:gd name="connsiteX2262" fmla="*/ 609301 w 1039813"/>
                  <a:gd name="connsiteY2262" fmla="*/ 302504 h 877217"/>
                  <a:gd name="connsiteX2263" fmla="*/ 609301 w 1039813"/>
                  <a:gd name="connsiteY2263" fmla="*/ 302504 h 877217"/>
                  <a:gd name="connsiteX2264" fmla="*/ 612299 w 1039813"/>
                  <a:gd name="connsiteY2264" fmla="*/ 300032 h 877217"/>
                  <a:gd name="connsiteX2265" fmla="*/ 621585 w 1039813"/>
                  <a:gd name="connsiteY2265" fmla="*/ 292464 h 877217"/>
                  <a:gd name="connsiteX2266" fmla="*/ 621479 w 1039813"/>
                  <a:gd name="connsiteY2266" fmla="*/ 292464 h 877217"/>
                  <a:gd name="connsiteX2267" fmla="*/ 626339 w 1039813"/>
                  <a:gd name="connsiteY2267" fmla="*/ 288457 h 877217"/>
                  <a:gd name="connsiteX2268" fmla="*/ 633763 w 1039813"/>
                  <a:gd name="connsiteY2268" fmla="*/ 282337 h 877217"/>
                  <a:gd name="connsiteX2269" fmla="*/ 624576 w 1039813"/>
                  <a:gd name="connsiteY2269" fmla="*/ 282337 h 877217"/>
                  <a:gd name="connsiteX2270" fmla="*/ 624576 w 1039813"/>
                  <a:gd name="connsiteY2270" fmla="*/ 277317 h 877217"/>
                  <a:gd name="connsiteX2271" fmla="*/ 636861 w 1039813"/>
                  <a:gd name="connsiteY2271" fmla="*/ 277317 h 877217"/>
                  <a:gd name="connsiteX2272" fmla="*/ 636861 w 1039813"/>
                  <a:gd name="connsiteY2272" fmla="*/ 284891 h 877217"/>
                  <a:gd name="connsiteX2273" fmla="*/ 646047 w 1039813"/>
                  <a:gd name="connsiteY2273" fmla="*/ 277317 h 877217"/>
                  <a:gd name="connsiteX2274" fmla="*/ 639958 w 1039813"/>
                  <a:gd name="connsiteY2274" fmla="*/ 277317 h 877217"/>
                  <a:gd name="connsiteX2275" fmla="*/ 636861 w 1039813"/>
                  <a:gd name="connsiteY2275" fmla="*/ 277317 h 877217"/>
                  <a:gd name="connsiteX2276" fmla="*/ 636861 w 1039813"/>
                  <a:gd name="connsiteY2276" fmla="*/ 272209 h 877217"/>
                  <a:gd name="connsiteX2277" fmla="*/ 649038 w 1039813"/>
                  <a:gd name="connsiteY2277" fmla="*/ 272209 h 877217"/>
                  <a:gd name="connsiteX2278" fmla="*/ 649038 w 1039813"/>
                  <a:gd name="connsiteY2278" fmla="*/ 279783 h 877217"/>
                  <a:gd name="connsiteX2279" fmla="*/ 658225 w 1039813"/>
                  <a:gd name="connsiteY2279" fmla="*/ 272209 h 877217"/>
                  <a:gd name="connsiteX2280" fmla="*/ 652136 w 1039813"/>
                  <a:gd name="connsiteY2280" fmla="*/ 272209 h 877217"/>
                  <a:gd name="connsiteX2281" fmla="*/ 649038 w 1039813"/>
                  <a:gd name="connsiteY2281" fmla="*/ 272209 h 877217"/>
                  <a:gd name="connsiteX2282" fmla="*/ 649038 w 1039813"/>
                  <a:gd name="connsiteY2282" fmla="*/ 267189 h 877217"/>
                  <a:gd name="connsiteX2283" fmla="*/ 661322 w 1039813"/>
                  <a:gd name="connsiteY2283" fmla="*/ 267189 h 877217"/>
                  <a:gd name="connsiteX2284" fmla="*/ 661322 w 1039813"/>
                  <a:gd name="connsiteY2284" fmla="*/ 274851 h 877217"/>
                  <a:gd name="connsiteX2285" fmla="*/ 670509 w 1039813"/>
                  <a:gd name="connsiteY2285" fmla="*/ 267189 h 877217"/>
                  <a:gd name="connsiteX2286" fmla="*/ 664420 w 1039813"/>
                  <a:gd name="connsiteY2286" fmla="*/ 267189 h 877217"/>
                  <a:gd name="connsiteX2287" fmla="*/ 661322 w 1039813"/>
                  <a:gd name="connsiteY2287" fmla="*/ 267189 h 877217"/>
                  <a:gd name="connsiteX2288" fmla="*/ 661322 w 1039813"/>
                  <a:gd name="connsiteY2288" fmla="*/ 262170 h 877217"/>
                  <a:gd name="connsiteX2289" fmla="*/ 673500 w 1039813"/>
                  <a:gd name="connsiteY2289" fmla="*/ 262170 h 877217"/>
                  <a:gd name="connsiteX2290" fmla="*/ 673500 w 1039813"/>
                  <a:gd name="connsiteY2290" fmla="*/ 264724 h 877217"/>
                  <a:gd name="connsiteX2291" fmla="*/ 673500 w 1039813"/>
                  <a:gd name="connsiteY2291" fmla="*/ 269743 h 877217"/>
                  <a:gd name="connsiteX2292" fmla="*/ 682793 w 1039813"/>
                  <a:gd name="connsiteY2292" fmla="*/ 262170 h 877217"/>
                  <a:gd name="connsiteX2293" fmla="*/ 676598 w 1039813"/>
                  <a:gd name="connsiteY2293" fmla="*/ 262170 h 877217"/>
                  <a:gd name="connsiteX2294" fmla="*/ 673500 w 1039813"/>
                  <a:gd name="connsiteY2294" fmla="*/ 262170 h 877217"/>
                  <a:gd name="connsiteX2295" fmla="*/ 673500 w 1039813"/>
                  <a:gd name="connsiteY2295" fmla="*/ 252042 h 877217"/>
                  <a:gd name="connsiteX2296" fmla="*/ 685784 w 1039813"/>
                  <a:gd name="connsiteY2296" fmla="*/ 252042 h 877217"/>
                  <a:gd name="connsiteX2297" fmla="*/ 685784 w 1039813"/>
                  <a:gd name="connsiteY2297" fmla="*/ 259704 h 877217"/>
                  <a:gd name="connsiteX2298" fmla="*/ 691873 w 1039813"/>
                  <a:gd name="connsiteY2298" fmla="*/ 254626 h 877217"/>
                  <a:gd name="connsiteX2299" fmla="*/ 691873 w 1039813"/>
                  <a:gd name="connsiteY2299" fmla="*/ 254684 h 877217"/>
                  <a:gd name="connsiteX2300" fmla="*/ 701166 w 1039813"/>
                  <a:gd name="connsiteY2300" fmla="*/ 247111 h 877217"/>
                  <a:gd name="connsiteX2301" fmla="*/ 701059 w 1039813"/>
                  <a:gd name="connsiteY2301" fmla="*/ 247111 h 877217"/>
                  <a:gd name="connsiteX2302" fmla="*/ 704157 w 1039813"/>
                  <a:gd name="connsiteY2302" fmla="*/ 244557 h 877217"/>
                  <a:gd name="connsiteX2303" fmla="*/ 704157 w 1039813"/>
                  <a:gd name="connsiteY2303" fmla="*/ 244557 h 877217"/>
                  <a:gd name="connsiteX2304" fmla="*/ 706653 w 1039813"/>
                  <a:gd name="connsiteY2304" fmla="*/ 242500 h 877217"/>
                  <a:gd name="connsiteX2305" fmla="*/ 707255 w 1039813"/>
                  <a:gd name="connsiteY2305" fmla="*/ 242003 h 877217"/>
                  <a:gd name="connsiteX2306" fmla="*/ 707255 w 1039813"/>
                  <a:gd name="connsiteY2306" fmla="*/ 242003 h 877217"/>
                  <a:gd name="connsiteX2307" fmla="*/ 710253 w 1039813"/>
                  <a:gd name="connsiteY2307" fmla="*/ 239531 h 877217"/>
                  <a:gd name="connsiteX2308" fmla="*/ 719539 w 1039813"/>
                  <a:gd name="connsiteY2308" fmla="*/ 231963 h 877217"/>
                  <a:gd name="connsiteX2309" fmla="*/ 710246 w 1039813"/>
                  <a:gd name="connsiteY2309" fmla="*/ 231963 h 877217"/>
                  <a:gd name="connsiteX2310" fmla="*/ 710246 w 1039813"/>
                  <a:gd name="connsiteY2310" fmla="*/ 226856 h 877217"/>
                  <a:gd name="connsiteX2311" fmla="*/ 722530 w 1039813"/>
                  <a:gd name="connsiteY2311" fmla="*/ 226856 h 877217"/>
                  <a:gd name="connsiteX2312" fmla="*/ 722530 w 1039813"/>
                  <a:gd name="connsiteY2312" fmla="*/ 234429 h 877217"/>
                  <a:gd name="connsiteX2313" fmla="*/ 728619 w 1039813"/>
                  <a:gd name="connsiteY2313" fmla="*/ 229410 h 877217"/>
                  <a:gd name="connsiteX2314" fmla="*/ 728619 w 1039813"/>
                  <a:gd name="connsiteY2314" fmla="*/ 229410 h 877217"/>
                  <a:gd name="connsiteX2315" fmla="*/ 729955 w 1039813"/>
                  <a:gd name="connsiteY2315" fmla="*/ 228309 h 877217"/>
                  <a:gd name="connsiteX2316" fmla="*/ 731717 w 1039813"/>
                  <a:gd name="connsiteY2316" fmla="*/ 226856 h 877217"/>
                  <a:gd name="connsiteX2317" fmla="*/ 731717 w 1039813"/>
                  <a:gd name="connsiteY2317" fmla="*/ 226856 h 877217"/>
                  <a:gd name="connsiteX2318" fmla="*/ 737805 w 1039813"/>
                  <a:gd name="connsiteY2318" fmla="*/ 221836 h 877217"/>
                  <a:gd name="connsiteX2319" fmla="*/ 728619 w 1039813"/>
                  <a:gd name="connsiteY2319" fmla="*/ 221836 h 877217"/>
                  <a:gd name="connsiteX2320" fmla="*/ 728619 w 1039813"/>
                  <a:gd name="connsiteY2320" fmla="*/ 216816 h 877217"/>
                  <a:gd name="connsiteX2321" fmla="*/ 740903 w 1039813"/>
                  <a:gd name="connsiteY2321" fmla="*/ 216816 h 877217"/>
                  <a:gd name="connsiteX2322" fmla="*/ 740903 w 1039813"/>
                  <a:gd name="connsiteY2322" fmla="*/ 224390 h 877217"/>
                  <a:gd name="connsiteX2323" fmla="*/ 750090 w 1039813"/>
                  <a:gd name="connsiteY2323" fmla="*/ 216816 h 877217"/>
                  <a:gd name="connsiteX2324" fmla="*/ 750090 w 1039813"/>
                  <a:gd name="connsiteY2324" fmla="*/ 216816 h 877217"/>
                  <a:gd name="connsiteX2325" fmla="*/ 753081 w 1039813"/>
                  <a:gd name="connsiteY2325" fmla="*/ 214350 h 877217"/>
                  <a:gd name="connsiteX2326" fmla="*/ 753081 w 1039813"/>
                  <a:gd name="connsiteY2326" fmla="*/ 214350 h 877217"/>
                  <a:gd name="connsiteX2327" fmla="*/ 759276 w 1039813"/>
                  <a:gd name="connsiteY2327" fmla="*/ 209243 h 877217"/>
                  <a:gd name="connsiteX2328" fmla="*/ 759276 w 1039813"/>
                  <a:gd name="connsiteY2328" fmla="*/ 209331 h 877217"/>
                  <a:gd name="connsiteX2329" fmla="*/ 765365 w 1039813"/>
                  <a:gd name="connsiteY2329" fmla="*/ 204253 h 877217"/>
                  <a:gd name="connsiteX2330" fmla="*/ 765365 w 1039813"/>
                  <a:gd name="connsiteY2330" fmla="*/ 204311 h 877217"/>
                  <a:gd name="connsiteX2331" fmla="*/ 774587 w 1039813"/>
                  <a:gd name="connsiteY2331" fmla="*/ 196621 h 877217"/>
                  <a:gd name="connsiteX2332" fmla="*/ 780747 w 1039813"/>
                  <a:gd name="connsiteY2332" fmla="*/ 191542 h 877217"/>
                  <a:gd name="connsiteX2333" fmla="*/ 771454 w 1039813"/>
                  <a:gd name="connsiteY2333" fmla="*/ 191542 h 877217"/>
                  <a:gd name="connsiteX2334" fmla="*/ 771454 w 1039813"/>
                  <a:gd name="connsiteY2334" fmla="*/ 181502 h 877217"/>
                  <a:gd name="connsiteX2335" fmla="*/ 777649 w 1039813"/>
                  <a:gd name="connsiteY2335" fmla="*/ 181502 h 877217"/>
                  <a:gd name="connsiteX2336" fmla="*/ 777649 w 1039813"/>
                  <a:gd name="connsiteY2336" fmla="*/ 189164 h 877217"/>
                  <a:gd name="connsiteX2337" fmla="*/ 786943 w 1039813"/>
                  <a:gd name="connsiteY2337" fmla="*/ 181502 h 877217"/>
                  <a:gd name="connsiteX2338" fmla="*/ 786836 w 1039813"/>
                  <a:gd name="connsiteY2338" fmla="*/ 181502 h 877217"/>
                  <a:gd name="connsiteX2339" fmla="*/ 789834 w 1039813"/>
                  <a:gd name="connsiteY2339" fmla="*/ 179030 h 877217"/>
                  <a:gd name="connsiteX2340" fmla="*/ 799120 w 1039813"/>
                  <a:gd name="connsiteY2340" fmla="*/ 171463 h 877217"/>
                  <a:gd name="connsiteX2341" fmla="*/ 789827 w 1039813"/>
                  <a:gd name="connsiteY2341" fmla="*/ 171463 h 877217"/>
                  <a:gd name="connsiteX2342" fmla="*/ 789827 w 1039813"/>
                  <a:gd name="connsiteY2342" fmla="*/ 166355 h 877217"/>
                  <a:gd name="connsiteX2343" fmla="*/ 802111 w 1039813"/>
                  <a:gd name="connsiteY2343" fmla="*/ 166355 h 877217"/>
                  <a:gd name="connsiteX2344" fmla="*/ 802111 w 1039813"/>
                  <a:gd name="connsiteY2344" fmla="*/ 174017 h 877217"/>
                  <a:gd name="connsiteX2345" fmla="*/ 811404 w 1039813"/>
                  <a:gd name="connsiteY2345" fmla="*/ 166355 h 877217"/>
                  <a:gd name="connsiteX2346" fmla="*/ 811334 w 1039813"/>
                  <a:gd name="connsiteY2346" fmla="*/ 166355 h 877217"/>
                  <a:gd name="connsiteX2347" fmla="*/ 817493 w 1039813"/>
                  <a:gd name="connsiteY2347" fmla="*/ 161335 h 877217"/>
                  <a:gd name="connsiteX2348" fmla="*/ 808200 w 1039813"/>
                  <a:gd name="connsiteY2348" fmla="*/ 161335 h 877217"/>
                  <a:gd name="connsiteX2349" fmla="*/ 808200 w 1039813"/>
                  <a:gd name="connsiteY2349" fmla="*/ 151208 h 877217"/>
                  <a:gd name="connsiteX2350" fmla="*/ 814395 w 1039813"/>
                  <a:gd name="connsiteY2350" fmla="*/ 151208 h 877217"/>
                  <a:gd name="connsiteX2351" fmla="*/ 814395 w 1039813"/>
                  <a:gd name="connsiteY2351" fmla="*/ 158869 h 877217"/>
                  <a:gd name="connsiteX2352" fmla="*/ 823689 w 1039813"/>
                  <a:gd name="connsiteY2352" fmla="*/ 151208 h 877217"/>
                  <a:gd name="connsiteX2353" fmla="*/ 814395 w 1039813"/>
                  <a:gd name="connsiteY2353" fmla="*/ 151208 h 877217"/>
                  <a:gd name="connsiteX2354" fmla="*/ 814395 w 1039813"/>
                  <a:gd name="connsiteY2354" fmla="*/ 146188 h 877217"/>
                  <a:gd name="connsiteX2355" fmla="*/ 826573 w 1039813"/>
                  <a:gd name="connsiteY2355" fmla="*/ 146188 h 877217"/>
                  <a:gd name="connsiteX2356" fmla="*/ 826573 w 1039813"/>
                  <a:gd name="connsiteY2356" fmla="*/ 153850 h 877217"/>
                  <a:gd name="connsiteX2357" fmla="*/ 832714 w 1039813"/>
                  <a:gd name="connsiteY2357" fmla="*/ 148787 h 877217"/>
                  <a:gd name="connsiteX2358" fmla="*/ 838857 w 1039813"/>
                  <a:gd name="connsiteY2358" fmla="*/ 143780 h 877217"/>
                  <a:gd name="connsiteX2359" fmla="*/ 838857 w 1039813"/>
                  <a:gd name="connsiteY2359" fmla="*/ 143810 h 877217"/>
                  <a:gd name="connsiteX2360" fmla="*/ 842010 w 1039813"/>
                  <a:gd name="connsiteY2360" fmla="*/ 141211 h 877217"/>
                  <a:gd name="connsiteX2361" fmla="*/ 842062 w 1039813"/>
                  <a:gd name="connsiteY2361" fmla="*/ 141168 h 877217"/>
                  <a:gd name="connsiteX2362" fmla="*/ 842062 w 1039813"/>
                  <a:gd name="connsiteY2362" fmla="*/ 141168 h 877217"/>
                  <a:gd name="connsiteX2363" fmla="*/ 848150 w 1039813"/>
                  <a:gd name="connsiteY2363" fmla="*/ 136148 h 877217"/>
                  <a:gd name="connsiteX2364" fmla="*/ 848080 w 1039813"/>
                  <a:gd name="connsiteY2364" fmla="*/ 136148 h 877217"/>
                  <a:gd name="connsiteX2365" fmla="*/ 854239 w 1039813"/>
                  <a:gd name="connsiteY2365" fmla="*/ 131129 h 877217"/>
                  <a:gd name="connsiteX2366" fmla="*/ 854205 w 1039813"/>
                  <a:gd name="connsiteY2366" fmla="*/ 131129 h 877217"/>
                  <a:gd name="connsiteX2367" fmla="*/ 860435 w 1039813"/>
                  <a:gd name="connsiteY2367" fmla="*/ 126109 h 877217"/>
                  <a:gd name="connsiteX2368" fmla="*/ 851035 w 1039813"/>
                  <a:gd name="connsiteY2368" fmla="*/ 126109 h 877217"/>
                  <a:gd name="connsiteX2369" fmla="*/ 851035 w 1039813"/>
                  <a:gd name="connsiteY2369" fmla="*/ 121001 h 877217"/>
                  <a:gd name="connsiteX2370" fmla="*/ 863319 w 1039813"/>
                  <a:gd name="connsiteY2370" fmla="*/ 121001 h 877217"/>
                  <a:gd name="connsiteX2371" fmla="*/ 863319 w 1039813"/>
                  <a:gd name="connsiteY2371" fmla="*/ 123555 h 877217"/>
                  <a:gd name="connsiteX2372" fmla="*/ 863319 w 1039813"/>
                  <a:gd name="connsiteY2372" fmla="*/ 128663 h 877217"/>
                  <a:gd name="connsiteX2373" fmla="*/ 872612 w 1039813"/>
                  <a:gd name="connsiteY2373" fmla="*/ 121001 h 877217"/>
                  <a:gd name="connsiteX2374" fmla="*/ 866523 w 1039813"/>
                  <a:gd name="connsiteY2374" fmla="*/ 121001 h 877217"/>
                  <a:gd name="connsiteX2375" fmla="*/ 863319 w 1039813"/>
                  <a:gd name="connsiteY2375" fmla="*/ 121001 h 877217"/>
                  <a:gd name="connsiteX2376" fmla="*/ 863319 w 1039813"/>
                  <a:gd name="connsiteY2376" fmla="*/ 110962 h 877217"/>
                  <a:gd name="connsiteX2377" fmla="*/ 869408 w 1039813"/>
                  <a:gd name="connsiteY2377" fmla="*/ 110962 h 877217"/>
                  <a:gd name="connsiteX2378" fmla="*/ 869408 w 1039813"/>
                  <a:gd name="connsiteY2378" fmla="*/ 118535 h 877217"/>
                  <a:gd name="connsiteX2379" fmla="*/ 878808 w 1039813"/>
                  <a:gd name="connsiteY2379" fmla="*/ 110962 h 877217"/>
                  <a:gd name="connsiteX2380" fmla="*/ 869408 w 1039813"/>
                  <a:gd name="connsiteY2380" fmla="*/ 110962 h 877217"/>
                  <a:gd name="connsiteX2381" fmla="*/ 869408 w 1039813"/>
                  <a:gd name="connsiteY2381" fmla="*/ 105854 h 877217"/>
                  <a:gd name="connsiteX2382" fmla="*/ 881692 w 1039813"/>
                  <a:gd name="connsiteY2382" fmla="*/ 105854 h 877217"/>
                  <a:gd name="connsiteX2383" fmla="*/ 881692 w 1039813"/>
                  <a:gd name="connsiteY2383" fmla="*/ 113516 h 877217"/>
                  <a:gd name="connsiteX2384" fmla="*/ 890985 w 1039813"/>
                  <a:gd name="connsiteY2384" fmla="*/ 105854 h 877217"/>
                  <a:gd name="connsiteX2385" fmla="*/ 890915 w 1039813"/>
                  <a:gd name="connsiteY2385" fmla="*/ 105854 h 877217"/>
                  <a:gd name="connsiteX2386" fmla="*/ 897074 w 1039813"/>
                  <a:gd name="connsiteY2386" fmla="*/ 100834 h 877217"/>
                  <a:gd name="connsiteX2387" fmla="*/ 887781 w 1039813"/>
                  <a:gd name="connsiteY2387" fmla="*/ 100834 h 877217"/>
                  <a:gd name="connsiteX2388" fmla="*/ 887781 w 1039813"/>
                  <a:gd name="connsiteY2388" fmla="*/ 95815 h 877217"/>
                  <a:gd name="connsiteX2389" fmla="*/ 900065 w 1039813"/>
                  <a:gd name="connsiteY2389" fmla="*/ 95815 h 877217"/>
                  <a:gd name="connsiteX2390" fmla="*/ 900065 w 1039813"/>
                  <a:gd name="connsiteY2390" fmla="*/ 103388 h 877217"/>
                  <a:gd name="connsiteX2391" fmla="*/ 909358 w 1039813"/>
                  <a:gd name="connsiteY2391" fmla="*/ 95815 h 877217"/>
                  <a:gd name="connsiteX2392" fmla="*/ 909252 w 1039813"/>
                  <a:gd name="connsiteY2392" fmla="*/ 95815 h 877217"/>
                  <a:gd name="connsiteX2393" fmla="*/ 912349 w 1039813"/>
                  <a:gd name="connsiteY2393" fmla="*/ 93261 h 877217"/>
                  <a:gd name="connsiteX2394" fmla="*/ 912349 w 1039813"/>
                  <a:gd name="connsiteY2394" fmla="*/ 93349 h 877217"/>
                  <a:gd name="connsiteX2395" fmla="*/ 918438 w 1039813"/>
                  <a:gd name="connsiteY2395" fmla="*/ 88329 h 877217"/>
                  <a:gd name="connsiteX2396" fmla="*/ 918438 w 1039813"/>
                  <a:gd name="connsiteY2396" fmla="*/ 88329 h 877217"/>
                  <a:gd name="connsiteX2397" fmla="*/ 924633 w 1039813"/>
                  <a:gd name="connsiteY2397" fmla="*/ 83222 h 877217"/>
                  <a:gd name="connsiteX2398" fmla="*/ 924633 w 1039813"/>
                  <a:gd name="connsiteY2398" fmla="*/ 83309 h 877217"/>
                  <a:gd name="connsiteX2399" fmla="*/ 932273 w 1039813"/>
                  <a:gd name="connsiteY2399" fmla="*/ 76938 h 877217"/>
                  <a:gd name="connsiteX2400" fmla="*/ 940016 w 1039813"/>
                  <a:gd name="connsiteY2400" fmla="*/ 70628 h 877217"/>
                  <a:gd name="connsiteX2401" fmla="*/ 930722 w 1039813"/>
                  <a:gd name="connsiteY2401" fmla="*/ 70628 h 877217"/>
                  <a:gd name="connsiteX2402" fmla="*/ 930722 w 1039813"/>
                  <a:gd name="connsiteY2402" fmla="*/ 60501 h 877217"/>
                  <a:gd name="connsiteX2403" fmla="*/ 943006 w 1039813"/>
                  <a:gd name="connsiteY2403" fmla="*/ 60501 h 877217"/>
                  <a:gd name="connsiteX2404" fmla="*/ 943006 w 1039813"/>
                  <a:gd name="connsiteY2404" fmla="*/ 68162 h 877217"/>
                  <a:gd name="connsiteX2405" fmla="*/ 950689 w 1039813"/>
                  <a:gd name="connsiteY2405" fmla="*/ 61755 h 877217"/>
                  <a:gd name="connsiteX2406" fmla="*/ 958389 w 1039813"/>
                  <a:gd name="connsiteY2406" fmla="*/ 55481 h 877217"/>
                  <a:gd name="connsiteX2407" fmla="*/ 958318 w 1039813"/>
                  <a:gd name="connsiteY2407" fmla="*/ 55481 h 877217"/>
                  <a:gd name="connsiteX2408" fmla="*/ 964477 w 1039813"/>
                  <a:gd name="connsiteY2408" fmla="*/ 50461 h 877217"/>
                  <a:gd name="connsiteX2409" fmla="*/ 955184 w 1039813"/>
                  <a:gd name="connsiteY2409" fmla="*/ 50461 h 877217"/>
                  <a:gd name="connsiteX2410" fmla="*/ 955184 w 1039813"/>
                  <a:gd name="connsiteY2410" fmla="*/ 45353 h 877217"/>
                  <a:gd name="connsiteX2411" fmla="*/ 967468 w 1039813"/>
                  <a:gd name="connsiteY2411" fmla="*/ 45353 h 877217"/>
                  <a:gd name="connsiteX2412" fmla="*/ 967468 w 1039813"/>
                  <a:gd name="connsiteY2412" fmla="*/ 53015 h 877217"/>
                  <a:gd name="connsiteX2413" fmla="*/ 975115 w 1039813"/>
                  <a:gd name="connsiteY2413" fmla="*/ 46638 h 877217"/>
                  <a:gd name="connsiteX2414" fmla="*/ 979753 w 1039813"/>
                  <a:gd name="connsiteY2414" fmla="*/ 42858 h 877217"/>
                  <a:gd name="connsiteX2415" fmla="*/ 979753 w 1039813"/>
                  <a:gd name="connsiteY2415" fmla="*/ 42887 h 877217"/>
                  <a:gd name="connsiteX2416" fmla="*/ 982830 w 1039813"/>
                  <a:gd name="connsiteY2416" fmla="*/ 40351 h 877217"/>
                  <a:gd name="connsiteX2417" fmla="*/ 982850 w 1039813"/>
                  <a:gd name="connsiteY2417" fmla="*/ 40334 h 877217"/>
                  <a:gd name="connsiteX2418" fmla="*/ 982850 w 1039813"/>
                  <a:gd name="connsiteY2418" fmla="*/ 40334 h 877217"/>
                  <a:gd name="connsiteX2419" fmla="*/ 988939 w 1039813"/>
                  <a:gd name="connsiteY2419" fmla="*/ 35314 h 877217"/>
                  <a:gd name="connsiteX2420" fmla="*/ 979753 w 1039813"/>
                  <a:gd name="connsiteY2420" fmla="*/ 35314 h 877217"/>
                  <a:gd name="connsiteX2421" fmla="*/ 979753 w 1039813"/>
                  <a:gd name="connsiteY2421" fmla="*/ 30206 h 877217"/>
                  <a:gd name="connsiteX2422" fmla="*/ 991930 w 1039813"/>
                  <a:gd name="connsiteY2422" fmla="*/ 30206 h 877217"/>
                  <a:gd name="connsiteX2423" fmla="*/ 991930 w 1039813"/>
                  <a:gd name="connsiteY2423" fmla="*/ 37956 h 877217"/>
                  <a:gd name="connsiteX2424" fmla="*/ 1001223 w 1039813"/>
                  <a:gd name="connsiteY2424" fmla="*/ 30206 h 877217"/>
                  <a:gd name="connsiteX2425" fmla="*/ 995028 w 1039813"/>
                  <a:gd name="connsiteY2425" fmla="*/ 30206 h 877217"/>
                  <a:gd name="connsiteX2426" fmla="*/ 991930 w 1039813"/>
                  <a:gd name="connsiteY2426" fmla="*/ 30206 h 877217"/>
                  <a:gd name="connsiteX2427" fmla="*/ 991930 w 1039813"/>
                  <a:gd name="connsiteY2427" fmla="*/ 25186 h 877217"/>
                  <a:gd name="connsiteX2428" fmla="*/ 1007312 w 1039813"/>
                  <a:gd name="connsiteY2428" fmla="*/ 25186 h 877217"/>
                  <a:gd name="connsiteX2429" fmla="*/ 1010303 w 1039813"/>
                  <a:gd name="connsiteY2429" fmla="*/ 25186 h 877217"/>
                  <a:gd name="connsiteX2430" fmla="*/ 1010303 w 1039813"/>
                  <a:gd name="connsiteY2430" fmla="*/ 32848 h 877217"/>
                  <a:gd name="connsiteX2431" fmla="*/ 1016499 w 1039813"/>
                  <a:gd name="connsiteY2431" fmla="*/ 27740 h 877217"/>
                  <a:gd name="connsiteX2432" fmla="*/ 1016499 w 1039813"/>
                  <a:gd name="connsiteY2432" fmla="*/ 27828 h 877217"/>
                  <a:gd name="connsiteX2433" fmla="*/ 1022587 w 1039813"/>
                  <a:gd name="connsiteY2433" fmla="*/ 22751 h 877217"/>
                  <a:gd name="connsiteX2434" fmla="*/ 1022587 w 1039813"/>
                  <a:gd name="connsiteY2434" fmla="*/ 22809 h 877217"/>
                  <a:gd name="connsiteX2435" fmla="*/ 1030243 w 1039813"/>
                  <a:gd name="connsiteY2435" fmla="*/ 16424 h 877217"/>
                  <a:gd name="connsiteX2436" fmla="*/ 1034872 w 1039813"/>
                  <a:gd name="connsiteY2436" fmla="*/ 12651 h 877217"/>
                  <a:gd name="connsiteX2437" fmla="*/ 1034872 w 1039813"/>
                  <a:gd name="connsiteY2437" fmla="*/ 12681 h 877217"/>
                  <a:gd name="connsiteX2438" fmla="*/ 1028676 w 1039813"/>
                  <a:gd name="connsiteY2438" fmla="*/ 5108 h 877217"/>
                  <a:gd name="connsiteX2439" fmla="*/ 1034872 w 1039813"/>
                  <a:gd name="connsiteY2439" fmla="*/ 5108 h 877217"/>
                  <a:gd name="connsiteX2440" fmla="*/ 1034872 w 1039813"/>
                  <a:gd name="connsiteY2440" fmla="*/ 10127 h 877217"/>
                  <a:gd name="connsiteX2441" fmla="*/ 1028676 w 1039813"/>
                  <a:gd name="connsiteY2441" fmla="*/ 10127 h 877217"/>
                  <a:gd name="connsiteX2442" fmla="*/ 1034872 w 1039813"/>
                  <a:gd name="connsiteY2442" fmla="*/ 0 h 877217"/>
                  <a:gd name="connsiteX2443" fmla="*/ 1039813 w 1039813"/>
                  <a:gd name="connsiteY2443" fmla="*/ 0 h 877217"/>
                  <a:gd name="connsiteX2444" fmla="*/ 1039813 w 1039813"/>
                  <a:gd name="connsiteY2444" fmla="*/ 5108 h 877217"/>
                  <a:gd name="connsiteX2445" fmla="*/ 1034872 w 1039813"/>
                  <a:gd name="connsiteY2445" fmla="*/ 5108 h 87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Lst>
                <a:rect l="l" t="t" r="r" b="b"/>
                <a:pathLst>
                  <a:path w="1039813" h="877217">
                    <a:moveTo>
                      <a:pt x="18480" y="867178"/>
                    </a:moveTo>
                    <a:lnTo>
                      <a:pt x="24569" y="867178"/>
                    </a:lnTo>
                    <a:lnTo>
                      <a:pt x="24569" y="872197"/>
                    </a:lnTo>
                    <a:lnTo>
                      <a:pt x="18480" y="872197"/>
                    </a:lnTo>
                    <a:close/>
                    <a:moveTo>
                      <a:pt x="18480" y="864624"/>
                    </a:moveTo>
                    <a:lnTo>
                      <a:pt x="18480" y="867178"/>
                    </a:lnTo>
                    <a:lnTo>
                      <a:pt x="15382" y="867178"/>
                    </a:lnTo>
                    <a:lnTo>
                      <a:pt x="16920" y="865896"/>
                    </a:lnTo>
                    <a:close/>
                    <a:moveTo>
                      <a:pt x="24569" y="862158"/>
                    </a:moveTo>
                    <a:lnTo>
                      <a:pt x="30764" y="862158"/>
                    </a:lnTo>
                    <a:lnTo>
                      <a:pt x="30764" y="867178"/>
                    </a:lnTo>
                    <a:lnTo>
                      <a:pt x="24569" y="867178"/>
                    </a:lnTo>
                    <a:close/>
                    <a:moveTo>
                      <a:pt x="6089" y="861982"/>
                    </a:moveTo>
                    <a:lnTo>
                      <a:pt x="9187" y="861982"/>
                    </a:lnTo>
                    <a:lnTo>
                      <a:pt x="6089" y="864566"/>
                    </a:lnTo>
                    <a:close/>
                    <a:moveTo>
                      <a:pt x="24569" y="859604"/>
                    </a:moveTo>
                    <a:lnTo>
                      <a:pt x="24569" y="862158"/>
                    </a:lnTo>
                    <a:lnTo>
                      <a:pt x="21471" y="862158"/>
                    </a:lnTo>
                    <a:close/>
                    <a:moveTo>
                      <a:pt x="30764" y="857050"/>
                    </a:moveTo>
                    <a:lnTo>
                      <a:pt x="36853" y="857050"/>
                    </a:lnTo>
                    <a:lnTo>
                      <a:pt x="36853" y="862158"/>
                    </a:lnTo>
                    <a:lnTo>
                      <a:pt x="30764" y="862158"/>
                    </a:lnTo>
                    <a:close/>
                    <a:moveTo>
                      <a:pt x="12177" y="856962"/>
                    </a:moveTo>
                    <a:lnTo>
                      <a:pt x="15311" y="856962"/>
                    </a:lnTo>
                    <a:lnTo>
                      <a:pt x="12177" y="859516"/>
                    </a:lnTo>
                    <a:close/>
                    <a:moveTo>
                      <a:pt x="0" y="856962"/>
                    </a:moveTo>
                    <a:lnTo>
                      <a:pt x="6089" y="856962"/>
                    </a:lnTo>
                    <a:lnTo>
                      <a:pt x="6089" y="861982"/>
                    </a:lnTo>
                    <a:lnTo>
                      <a:pt x="2991" y="861982"/>
                    </a:lnTo>
                    <a:lnTo>
                      <a:pt x="2991" y="867149"/>
                    </a:lnTo>
                    <a:lnTo>
                      <a:pt x="0" y="869643"/>
                    </a:lnTo>
                    <a:close/>
                    <a:moveTo>
                      <a:pt x="30764" y="854496"/>
                    </a:moveTo>
                    <a:lnTo>
                      <a:pt x="30764" y="857050"/>
                    </a:lnTo>
                    <a:lnTo>
                      <a:pt x="27667" y="857050"/>
                    </a:lnTo>
                    <a:close/>
                    <a:moveTo>
                      <a:pt x="36853" y="852030"/>
                    </a:moveTo>
                    <a:lnTo>
                      <a:pt x="42942" y="852030"/>
                    </a:lnTo>
                    <a:lnTo>
                      <a:pt x="42942" y="857050"/>
                    </a:lnTo>
                    <a:lnTo>
                      <a:pt x="36853" y="857050"/>
                    </a:lnTo>
                    <a:close/>
                    <a:moveTo>
                      <a:pt x="18266" y="851942"/>
                    </a:moveTo>
                    <a:lnTo>
                      <a:pt x="21401" y="851942"/>
                    </a:lnTo>
                    <a:lnTo>
                      <a:pt x="18266" y="854496"/>
                    </a:lnTo>
                    <a:close/>
                    <a:moveTo>
                      <a:pt x="6089" y="851942"/>
                    </a:moveTo>
                    <a:lnTo>
                      <a:pt x="12177" y="851942"/>
                    </a:lnTo>
                    <a:lnTo>
                      <a:pt x="12177" y="856962"/>
                    </a:lnTo>
                    <a:lnTo>
                      <a:pt x="6089" y="856962"/>
                    </a:lnTo>
                    <a:close/>
                    <a:moveTo>
                      <a:pt x="36853" y="849476"/>
                    </a:moveTo>
                    <a:lnTo>
                      <a:pt x="36853" y="852030"/>
                    </a:lnTo>
                    <a:lnTo>
                      <a:pt x="33720" y="852030"/>
                    </a:lnTo>
                    <a:close/>
                    <a:moveTo>
                      <a:pt x="24462" y="846923"/>
                    </a:moveTo>
                    <a:lnTo>
                      <a:pt x="27524" y="846923"/>
                    </a:lnTo>
                    <a:lnTo>
                      <a:pt x="25957" y="848229"/>
                    </a:lnTo>
                    <a:lnTo>
                      <a:pt x="24462" y="849448"/>
                    </a:lnTo>
                    <a:close/>
                    <a:moveTo>
                      <a:pt x="12177" y="846923"/>
                    </a:moveTo>
                    <a:lnTo>
                      <a:pt x="18266" y="846923"/>
                    </a:lnTo>
                    <a:lnTo>
                      <a:pt x="18266" y="851942"/>
                    </a:lnTo>
                    <a:lnTo>
                      <a:pt x="12177" y="851942"/>
                    </a:lnTo>
                    <a:close/>
                    <a:moveTo>
                      <a:pt x="30551" y="841815"/>
                    </a:moveTo>
                    <a:lnTo>
                      <a:pt x="33648" y="841815"/>
                    </a:lnTo>
                    <a:lnTo>
                      <a:pt x="30551" y="844398"/>
                    </a:lnTo>
                    <a:close/>
                    <a:moveTo>
                      <a:pt x="18266" y="841815"/>
                    </a:moveTo>
                    <a:lnTo>
                      <a:pt x="24462" y="841815"/>
                    </a:lnTo>
                    <a:lnTo>
                      <a:pt x="24462" y="846923"/>
                    </a:lnTo>
                    <a:lnTo>
                      <a:pt x="18266" y="846923"/>
                    </a:lnTo>
                    <a:close/>
                    <a:moveTo>
                      <a:pt x="49137" y="836883"/>
                    </a:moveTo>
                    <a:lnTo>
                      <a:pt x="55226" y="836883"/>
                    </a:lnTo>
                    <a:lnTo>
                      <a:pt x="55226" y="841991"/>
                    </a:lnTo>
                    <a:lnTo>
                      <a:pt x="49137" y="841991"/>
                    </a:lnTo>
                    <a:lnTo>
                      <a:pt x="49137" y="839349"/>
                    </a:lnTo>
                    <a:close/>
                    <a:moveTo>
                      <a:pt x="24462" y="836795"/>
                    </a:moveTo>
                    <a:lnTo>
                      <a:pt x="30551" y="836795"/>
                    </a:lnTo>
                    <a:lnTo>
                      <a:pt x="30551" y="839349"/>
                    </a:lnTo>
                    <a:lnTo>
                      <a:pt x="30551" y="841815"/>
                    </a:lnTo>
                    <a:lnTo>
                      <a:pt x="24462" y="841815"/>
                    </a:lnTo>
                    <a:close/>
                    <a:moveTo>
                      <a:pt x="49137" y="834329"/>
                    </a:moveTo>
                    <a:lnTo>
                      <a:pt x="49137" y="836883"/>
                    </a:lnTo>
                    <a:lnTo>
                      <a:pt x="46040" y="836883"/>
                    </a:lnTo>
                    <a:close/>
                    <a:moveTo>
                      <a:pt x="55226" y="831863"/>
                    </a:moveTo>
                    <a:lnTo>
                      <a:pt x="61315" y="831863"/>
                    </a:lnTo>
                    <a:lnTo>
                      <a:pt x="61315" y="836883"/>
                    </a:lnTo>
                    <a:lnTo>
                      <a:pt x="55226" y="836883"/>
                    </a:lnTo>
                    <a:close/>
                    <a:moveTo>
                      <a:pt x="55226" y="829310"/>
                    </a:moveTo>
                    <a:lnTo>
                      <a:pt x="55226" y="831863"/>
                    </a:lnTo>
                    <a:lnTo>
                      <a:pt x="52128" y="831863"/>
                    </a:lnTo>
                    <a:close/>
                    <a:moveTo>
                      <a:pt x="61315" y="826844"/>
                    </a:moveTo>
                    <a:lnTo>
                      <a:pt x="67510" y="826844"/>
                    </a:lnTo>
                    <a:lnTo>
                      <a:pt x="67510" y="831863"/>
                    </a:lnTo>
                    <a:lnTo>
                      <a:pt x="61315" y="831863"/>
                    </a:lnTo>
                    <a:close/>
                    <a:moveTo>
                      <a:pt x="42835" y="826756"/>
                    </a:moveTo>
                    <a:lnTo>
                      <a:pt x="45933" y="826756"/>
                    </a:lnTo>
                    <a:lnTo>
                      <a:pt x="42835" y="829281"/>
                    </a:lnTo>
                    <a:close/>
                    <a:moveTo>
                      <a:pt x="61315" y="824319"/>
                    </a:moveTo>
                    <a:lnTo>
                      <a:pt x="61315" y="826844"/>
                    </a:lnTo>
                    <a:lnTo>
                      <a:pt x="58217" y="826844"/>
                    </a:lnTo>
                    <a:close/>
                    <a:moveTo>
                      <a:pt x="48924" y="821736"/>
                    </a:moveTo>
                    <a:lnTo>
                      <a:pt x="52022" y="821736"/>
                    </a:lnTo>
                    <a:lnTo>
                      <a:pt x="48924" y="824290"/>
                    </a:lnTo>
                    <a:close/>
                    <a:moveTo>
                      <a:pt x="36639" y="821736"/>
                    </a:moveTo>
                    <a:lnTo>
                      <a:pt x="42835" y="821736"/>
                    </a:lnTo>
                    <a:lnTo>
                      <a:pt x="42835" y="826756"/>
                    </a:lnTo>
                    <a:lnTo>
                      <a:pt x="36639" y="826756"/>
                    </a:lnTo>
                    <a:close/>
                    <a:moveTo>
                      <a:pt x="55012" y="816628"/>
                    </a:moveTo>
                    <a:lnTo>
                      <a:pt x="58217" y="816628"/>
                    </a:lnTo>
                    <a:lnTo>
                      <a:pt x="55064" y="819228"/>
                    </a:lnTo>
                    <a:lnTo>
                      <a:pt x="55012" y="819270"/>
                    </a:lnTo>
                    <a:close/>
                    <a:moveTo>
                      <a:pt x="42835" y="816628"/>
                    </a:moveTo>
                    <a:lnTo>
                      <a:pt x="48924" y="816628"/>
                    </a:lnTo>
                    <a:lnTo>
                      <a:pt x="48924" y="821736"/>
                    </a:lnTo>
                    <a:lnTo>
                      <a:pt x="42835" y="821736"/>
                    </a:lnTo>
                    <a:close/>
                    <a:moveTo>
                      <a:pt x="73599" y="811696"/>
                    </a:moveTo>
                    <a:lnTo>
                      <a:pt x="79688" y="811696"/>
                    </a:lnTo>
                    <a:lnTo>
                      <a:pt x="79688" y="816804"/>
                    </a:lnTo>
                    <a:lnTo>
                      <a:pt x="73599" y="816804"/>
                    </a:lnTo>
                    <a:lnTo>
                      <a:pt x="73599" y="814162"/>
                    </a:lnTo>
                    <a:close/>
                    <a:moveTo>
                      <a:pt x="48924" y="811608"/>
                    </a:moveTo>
                    <a:lnTo>
                      <a:pt x="55012" y="811608"/>
                    </a:lnTo>
                    <a:lnTo>
                      <a:pt x="55012" y="814162"/>
                    </a:lnTo>
                    <a:lnTo>
                      <a:pt x="55012" y="816628"/>
                    </a:lnTo>
                    <a:lnTo>
                      <a:pt x="48924" y="816628"/>
                    </a:lnTo>
                    <a:close/>
                    <a:moveTo>
                      <a:pt x="73599" y="809143"/>
                    </a:moveTo>
                    <a:lnTo>
                      <a:pt x="73599" y="811696"/>
                    </a:lnTo>
                    <a:lnTo>
                      <a:pt x="70538" y="811696"/>
                    </a:lnTo>
                    <a:close/>
                    <a:moveTo>
                      <a:pt x="79688" y="806677"/>
                    </a:moveTo>
                    <a:lnTo>
                      <a:pt x="85776" y="806677"/>
                    </a:lnTo>
                    <a:lnTo>
                      <a:pt x="85776" y="811696"/>
                    </a:lnTo>
                    <a:lnTo>
                      <a:pt x="79688" y="811696"/>
                    </a:lnTo>
                    <a:close/>
                    <a:moveTo>
                      <a:pt x="79688" y="804123"/>
                    </a:moveTo>
                    <a:lnTo>
                      <a:pt x="79688" y="806677"/>
                    </a:lnTo>
                    <a:lnTo>
                      <a:pt x="76590" y="806677"/>
                    </a:lnTo>
                    <a:lnTo>
                      <a:pt x="77926" y="805576"/>
                    </a:lnTo>
                    <a:close/>
                    <a:moveTo>
                      <a:pt x="85776" y="801657"/>
                    </a:moveTo>
                    <a:lnTo>
                      <a:pt x="91972" y="801657"/>
                    </a:lnTo>
                    <a:lnTo>
                      <a:pt x="91972" y="806677"/>
                    </a:lnTo>
                    <a:lnTo>
                      <a:pt x="85776" y="806677"/>
                    </a:lnTo>
                    <a:close/>
                    <a:moveTo>
                      <a:pt x="67297" y="801569"/>
                    </a:moveTo>
                    <a:lnTo>
                      <a:pt x="70395" y="801569"/>
                    </a:lnTo>
                    <a:lnTo>
                      <a:pt x="67297" y="804123"/>
                    </a:lnTo>
                    <a:close/>
                    <a:moveTo>
                      <a:pt x="85776" y="799104"/>
                    </a:moveTo>
                    <a:lnTo>
                      <a:pt x="85776" y="801657"/>
                    </a:lnTo>
                    <a:lnTo>
                      <a:pt x="82679" y="801657"/>
                    </a:lnTo>
                    <a:close/>
                    <a:moveTo>
                      <a:pt x="73385" y="796461"/>
                    </a:moveTo>
                    <a:lnTo>
                      <a:pt x="76590" y="796461"/>
                    </a:lnTo>
                    <a:lnTo>
                      <a:pt x="73385" y="799103"/>
                    </a:lnTo>
                    <a:close/>
                    <a:moveTo>
                      <a:pt x="61208" y="796461"/>
                    </a:moveTo>
                    <a:lnTo>
                      <a:pt x="67297" y="796461"/>
                    </a:lnTo>
                    <a:lnTo>
                      <a:pt x="67297" y="801569"/>
                    </a:lnTo>
                    <a:lnTo>
                      <a:pt x="61208" y="801569"/>
                    </a:lnTo>
                    <a:close/>
                    <a:moveTo>
                      <a:pt x="79581" y="791441"/>
                    </a:moveTo>
                    <a:lnTo>
                      <a:pt x="82679" y="791441"/>
                    </a:lnTo>
                    <a:lnTo>
                      <a:pt x="79581" y="793995"/>
                    </a:lnTo>
                    <a:close/>
                    <a:moveTo>
                      <a:pt x="67297" y="791441"/>
                    </a:moveTo>
                    <a:lnTo>
                      <a:pt x="73385" y="791441"/>
                    </a:lnTo>
                    <a:lnTo>
                      <a:pt x="73385" y="796461"/>
                    </a:lnTo>
                    <a:lnTo>
                      <a:pt x="67297" y="796461"/>
                    </a:lnTo>
                    <a:close/>
                    <a:moveTo>
                      <a:pt x="98061" y="786510"/>
                    </a:moveTo>
                    <a:lnTo>
                      <a:pt x="101052" y="786510"/>
                    </a:lnTo>
                    <a:lnTo>
                      <a:pt x="104149" y="786510"/>
                    </a:lnTo>
                    <a:lnTo>
                      <a:pt x="104149" y="791530"/>
                    </a:lnTo>
                    <a:lnTo>
                      <a:pt x="98061" y="791530"/>
                    </a:lnTo>
                    <a:lnTo>
                      <a:pt x="98061" y="788976"/>
                    </a:lnTo>
                    <a:close/>
                    <a:moveTo>
                      <a:pt x="73385" y="786422"/>
                    </a:moveTo>
                    <a:lnTo>
                      <a:pt x="79581" y="786422"/>
                    </a:lnTo>
                    <a:lnTo>
                      <a:pt x="79581" y="788976"/>
                    </a:lnTo>
                    <a:lnTo>
                      <a:pt x="79581" y="791441"/>
                    </a:lnTo>
                    <a:lnTo>
                      <a:pt x="73385" y="791441"/>
                    </a:lnTo>
                    <a:close/>
                    <a:moveTo>
                      <a:pt x="98061" y="783956"/>
                    </a:moveTo>
                    <a:lnTo>
                      <a:pt x="98061" y="786510"/>
                    </a:lnTo>
                    <a:lnTo>
                      <a:pt x="94963" y="786510"/>
                    </a:lnTo>
                    <a:close/>
                    <a:moveTo>
                      <a:pt x="104043" y="771275"/>
                    </a:moveTo>
                    <a:lnTo>
                      <a:pt x="107176" y="771275"/>
                    </a:lnTo>
                    <a:lnTo>
                      <a:pt x="104043" y="773828"/>
                    </a:lnTo>
                    <a:close/>
                    <a:moveTo>
                      <a:pt x="97847" y="766255"/>
                    </a:moveTo>
                    <a:lnTo>
                      <a:pt x="104043" y="766255"/>
                    </a:lnTo>
                    <a:lnTo>
                      <a:pt x="104043" y="768809"/>
                    </a:lnTo>
                    <a:lnTo>
                      <a:pt x="104043" y="771275"/>
                    </a:lnTo>
                    <a:lnTo>
                      <a:pt x="101052" y="771275"/>
                    </a:lnTo>
                    <a:lnTo>
                      <a:pt x="97847" y="771275"/>
                    </a:lnTo>
                    <a:close/>
                    <a:moveTo>
                      <a:pt x="128718" y="756304"/>
                    </a:moveTo>
                    <a:lnTo>
                      <a:pt x="134807" y="756304"/>
                    </a:lnTo>
                    <a:lnTo>
                      <a:pt x="134807" y="761323"/>
                    </a:lnTo>
                    <a:lnTo>
                      <a:pt x="128718" y="761323"/>
                    </a:lnTo>
                    <a:lnTo>
                      <a:pt x="128718" y="758769"/>
                    </a:lnTo>
                    <a:close/>
                    <a:moveTo>
                      <a:pt x="128718" y="753721"/>
                    </a:moveTo>
                    <a:lnTo>
                      <a:pt x="128718" y="756304"/>
                    </a:lnTo>
                    <a:lnTo>
                      <a:pt x="125620" y="756304"/>
                    </a:lnTo>
                    <a:close/>
                    <a:moveTo>
                      <a:pt x="134807" y="751196"/>
                    </a:moveTo>
                    <a:lnTo>
                      <a:pt x="140896" y="751196"/>
                    </a:lnTo>
                    <a:lnTo>
                      <a:pt x="140896" y="756304"/>
                    </a:lnTo>
                    <a:lnTo>
                      <a:pt x="134807" y="756304"/>
                    </a:lnTo>
                    <a:close/>
                    <a:moveTo>
                      <a:pt x="134807" y="748642"/>
                    </a:moveTo>
                    <a:lnTo>
                      <a:pt x="134807" y="751196"/>
                    </a:lnTo>
                    <a:lnTo>
                      <a:pt x="131745" y="751196"/>
                    </a:lnTo>
                    <a:close/>
                    <a:moveTo>
                      <a:pt x="140896" y="746176"/>
                    </a:moveTo>
                    <a:lnTo>
                      <a:pt x="147091" y="746176"/>
                    </a:lnTo>
                    <a:lnTo>
                      <a:pt x="147091" y="751196"/>
                    </a:lnTo>
                    <a:lnTo>
                      <a:pt x="140896" y="751196"/>
                    </a:lnTo>
                    <a:close/>
                    <a:moveTo>
                      <a:pt x="122416" y="746088"/>
                    </a:moveTo>
                    <a:lnTo>
                      <a:pt x="125550" y="746088"/>
                    </a:lnTo>
                    <a:lnTo>
                      <a:pt x="122416" y="748642"/>
                    </a:lnTo>
                    <a:close/>
                    <a:moveTo>
                      <a:pt x="140896" y="743651"/>
                    </a:moveTo>
                    <a:lnTo>
                      <a:pt x="140896" y="746176"/>
                    </a:lnTo>
                    <a:lnTo>
                      <a:pt x="137798" y="746176"/>
                    </a:lnTo>
                    <a:lnTo>
                      <a:pt x="137807" y="746169"/>
                    </a:lnTo>
                    <a:close/>
                    <a:moveTo>
                      <a:pt x="128504" y="741068"/>
                    </a:moveTo>
                    <a:lnTo>
                      <a:pt x="131602" y="741068"/>
                    </a:lnTo>
                    <a:lnTo>
                      <a:pt x="128504" y="743622"/>
                    </a:lnTo>
                    <a:close/>
                    <a:moveTo>
                      <a:pt x="116220" y="741068"/>
                    </a:moveTo>
                    <a:lnTo>
                      <a:pt x="122416" y="741068"/>
                    </a:lnTo>
                    <a:lnTo>
                      <a:pt x="122416" y="746088"/>
                    </a:lnTo>
                    <a:lnTo>
                      <a:pt x="116220" y="746088"/>
                    </a:lnTo>
                    <a:close/>
                    <a:moveTo>
                      <a:pt x="134700" y="735960"/>
                    </a:moveTo>
                    <a:lnTo>
                      <a:pt x="137798" y="735960"/>
                    </a:lnTo>
                    <a:lnTo>
                      <a:pt x="134700" y="738514"/>
                    </a:lnTo>
                    <a:close/>
                    <a:moveTo>
                      <a:pt x="122416" y="735960"/>
                    </a:moveTo>
                    <a:lnTo>
                      <a:pt x="128504" y="735960"/>
                    </a:lnTo>
                    <a:lnTo>
                      <a:pt x="128504" y="741068"/>
                    </a:lnTo>
                    <a:lnTo>
                      <a:pt x="122416" y="741068"/>
                    </a:lnTo>
                    <a:close/>
                    <a:moveTo>
                      <a:pt x="153180" y="731117"/>
                    </a:moveTo>
                    <a:lnTo>
                      <a:pt x="159269" y="731117"/>
                    </a:lnTo>
                    <a:lnTo>
                      <a:pt x="159269" y="736137"/>
                    </a:lnTo>
                    <a:lnTo>
                      <a:pt x="153180" y="736137"/>
                    </a:lnTo>
                    <a:lnTo>
                      <a:pt x="153180" y="733495"/>
                    </a:lnTo>
                    <a:close/>
                    <a:moveTo>
                      <a:pt x="128504" y="730941"/>
                    </a:moveTo>
                    <a:lnTo>
                      <a:pt x="134700" y="730941"/>
                    </a:lnTo>
                    <a:lnTo>
                      <a:pt x="134700" y="733495"/>
                    </a:lnTo>
                    <a:lnTo>
                      <a:pt x="134700" y="735960"/>
                    </a:lnTo>
                    <a:lnTo>
                      <a:pt x="128504" y="735960"/>
                    </a:lnTo>
                    <a:close/>
                    <a:moveTo>
                      <a:pt x="153180" y="728533"/>
                    </a:moveTo>
                    <a:lnTo>
                      <a:pt x="153180" y="731117"/>
                    </a:lnTo>
                    <a:lnTo>
                      <a:pt x="150082" y="731117"/>
                    </a:lnTo>
                    <a:close/>
                    <a:moveTo>
                      <a:pt x="159269" y="726009"/>
                    </a:moveTo>
                    <a:lnTo>
                      <a:pt x="165357" y="726009"/>
                    </a:lnTo>
                    <a:lnTo>
                      <a:pt x="165357" y="731117"/>
                    </a:lnTo>
                    <a:lnTo>
                      <a:pt x="159269" y="731117"/>
                    </a:lnTo>
                    <a:close/>
                    <a:moveTo>
                      <a:pt x="159269" y="723455"/>
                    </a:moveTo>
                    <a:lnTo>
                      <a:pt x="159269" y="726009"/>
                    </a:lnTo>
                    <a:lnTo>
                      <a:pt x="156207" y="726009"/>
                    </a:lnTo>
                    <a:close/>
                    <a:moveTo>
                      <a:pt x="165357" y="720989"/>
                    </a:moveTo>
                    <a:lnTo>
                      <a:pt x="171553" y="720989"/>
                    </a:lnTo>
                    <a:lnTo>
                      <a:pt x="171553" y="726009"/>
                    </a:lnTo>
                    <a:lnTo>
                      <a:pt x="165357" y="726009"/>
                    </a:lnTo>
                    <a:close/>
                    <a:moveTo>
                      <a:pt x="146984" y="720901"/>
                    </a:moveTo>
                    <a:lnTo>
                      <a:pt x="150047" y="720901"/>
                    </a:lnTo>
                    <a:lnTo>
                      <a:pt x="148517" y="722177"/>
                    </a:lnTo>
                    <a:lnTo>
                      <a:pt x="146984" y="723426"/>
                    </a:lnTo>
                    <a:close/>
                    <a:moveTo>
                      <a:pt x="165357" y="718495"/>
                    </a:moveTo>
                    <a:lnTo>
                      <a:pt x="165357" y="720989"/>
                    </a:lnTo>
                    <a:lnTo>
                      <a:pt x="162366" y="720989"/>
                    </a:lnTo>
                    <a:close/>
                    <a:moveTo>
                      <a:pt x="171553" y="715970"/>
                    </a:moveTo>
                    <a:lnTo>
                      <a:pt x="177642" y="715970"/>
                    </a:lnTo>
                    <a:lnTo>
                      <a:pt x="177642" y="720989"/>
                    </a:lnTo>
                    <a:lnTo>
                      <a:pt x="171553" y="720989"/>
                    </a:lnTo>
                    <a:close/>
                    <a:moveTo>
                      <a:pt x="152966" y="715793"/>
                    </a:moveTo>
                    <a:lnTo>
                      <a:pt x="156171" y="715793"/>
                    </a:lnTo>
                    <a:lnTo>
                      <a:pt x="154596" y="717107"/>
                    </a:lnTo>
                    <a:lnTo>
                      <a:pt x="152966" y="718435"/>
                    </a:lnTo>
                    <a:close/>
                    <a:moveTo>
                      <a:pt x="140789" y="715793"/>
                    </a:moveTo>
                    <a:lnTo>
                      <a:pt x="146984" y="715793"/>
                    </a:lnTo>
                    <a:lnTo>
                      <a:pt x="146984" y="720901"/>
                    </a:lnTo>
                    <a:lnTo>
                      <a:pt x="140789" y="720901"/>
                    </a:lnTo>
                    <a:close/>
                    <a:moveTo>
                      <a:pt x="171553" y="713386"/>
                    </a:moveTo>
                    <a:lnTo>
                      <a:pt x="171553" y="715970"/>
                    </a:lnTo>
                    <a:lnTo>
                      <a:pt x="168455" y="715970"/>
                    </a:lnTo>
                    <a:close/>
                    <a:moveTo>
                      <a:pt x="177642" y="710862"/>
                    </a:moveTo>
                    <a:lnTo>
                      <a:pt x="183730" y="710862"/>
                    </a:lnTo>
                    <a:lnTo>
                      <a:pt x="183730" y="715970"/>
                    </a:lnTo>
                    <a:lnTo>
                      <a:pt x="177642" y="715970"/>
                    </a:lnTo>
                    <a:close/>
                    <a:moveTo>
                      <a:pt x="159162" y="710774"/>
                    </a:moveTo>
                    <a:lnTo>
                      <a:pt x="162296" y="710774"/>
                    </a:lnTo>
                    <a:lnTo>
                      <a:pt x="159162" y="713328"/>
                    </a:lnTo>
                    <a:close/>
                    <a:moveTo>
                      <a:pt x="146984" y="710774"/>
                    </a:moveTo>
                    <a:lnTo>
                      <a:pt x="152966" y="710774"/>
                    </a:lnTo>
                    <a:lnTo>
                      <a:pt x="152966" y="715793"/>
                    </a:lnTo>
                    <a:lnTo>
                      <a:pt x="146984" y="715793"/>
                    </a:lnTo>
                    <a:close/>
                    <a:moveTo>
                      <a:pt x="177642" y="708308"/>
                    </a:moveTo>
                    <a:lnTo>
                      <a:pt x="177642" y="710862"/>
                    </a:lnTo>
                    <a:lnTo>
                      <a:pt x="174580" y="710862"/>
                    </a:lnTo>
                    <a:close/>
                    <a:moveTo>
                      <a:pt x="183730" y="705842"/>
                    </a:moveTo>
                    <a:lnTo>
                      <a:pt x="189926" y="705842"/>
                    </a:lnTo>
                    <a:lnTo>
                      <a:pt x="189926" y="710862"/>
                    </a:lnTo>
                    <a:lnTo>
                      <a:pt x="183730" y="710862"/>
                    </a:lnTo>
                    <a:close/>
                    <a:moveTo>
                      <a:pt x="165250" y="705754"/>
                    </a:moveTo>
                    <a:lnTo>
                      <a:pt x="168384" y="705754"/>
                    </a:lnTo>
                    <a:lnTo>
                      <a:pt x="165250" y="708308"/>
                    </a:lnTo>
                    <a:close/>
                    <a:moveTo>
                      <a:pt x="152966" y="705754"/>
                    </a:moveTo>
                    <a:lnTo>
                      <a:pt x="159162" y="705754"/>
                    </a:lnTo>
                    <a:lnTo>
                      <a:pt x="159162" y="710774"/>
                    </a:lnTo>
                    <a:lnTo>
                      <a:pt x="152966" y="710774"/>
                    </a:lnTo>
                    <a:close/>
                    <a:moveTo>
                      <a:pt x="183730" y="703318"/>
                    </a:moveTo>
                    <a:lnTo>
                      <a:pt x="183730" y="705842"/>
                    </a:lnTo>
                    <a:lnTo>
                      <a:pt x="180633" y="705842"/>
                    </a:lnTo>
                    <a:close/>
                    <a:moveTo>
                      <a:pt x="189926" y="700822"/>
                    </a:moveTo>
                    <a:lnTo>
                      <a:pt x="196015" y="700822"/>
                    </a:lnTo>
                    <a:lnTo>
                      <a:pt x="196015" y="705842"/>
                    </a:lnTo>
                    <a:lnTo>
                      <a:pt x="189926" y="705842"/>
                    </a:lnTo>
                    <a:close/>
                    <a:moveTo>
                      <a:pt x="171446" y="700734"/>
                    </a:moveTo>
                    <a:lnTo>
                      <a:pt x="174544" y="700734"/>
                    </a:lnTo>
                    <a:lnTo>
                      <a:pt x="171446" y="703259"/>
                    </a:lnTo>
                    <a:close/>
                    <a:moveTo>
                      <a:pt x="159162" y="700734"/>
                    </a:moveTo>
                    <a:lnTo>
                      <a:pt x="165250" y="700734"/>
                    </a:lnTo>
                    <a:lnTo>
                      <a:pt x="165250" y="705754"/>
                    </a:lnTo>
                    <a:lnTo>
                      <a:pt x="159162" y="705754"/>
                    </a:lnTo>
                    <a:close/>
                    <a:moveTo>
                      <a:pt x="189926" y="698268"/>
                    </a:moveTo>
                    <a:lnTo>
                      <a:pt x="189926" y="700822"/>
                    </a:lnTo>
                    <a:lnTo>
                      <a:pt x="186828" y="700822"/>
                    </a:lnTo>
                    <a:lnTo>
                      <a:pt x="188368" y="699538"/>
                    </a:lnTo>
                    <a:close/>
                    <a:moveTo>
                      <a:pt x="196015" y="695715"/>
                    </a:moveTo>
                    <a:lnTo>
                      <a:pt x="202103" y="695715"/>
                    </a:lnTo>
                    <a:lnTo>
                      <a:pt x="202103" y="700822"/>
                    </a:lnTo>
                    <a:lnTo>
                      <a:pt x="196015" y="700822"/>
                    </a:lnTo>
                    <a:close/>
                    <a:moveTo>
                      <a:pt x="177535" y="695715"/>
                    </a:moveTo>
                    <a:lnTo>
                      <a:pt x="180632" y="695715"/>
                    </a:lnTo>
                    <a:lnTo>
                      <a:pt x="177535" y="698268"/>
                    </a:lnTo>
                    <a:close/>
                    <a:moveTo>
                      <a:pt x="165250" y="695715"/>
                    </a:moveTo>
                    <a:lnTo>
                      <a:pt x="171446" y="695715"/>
                    </a:lnTo>
                    <a:lnTo>
                      <a:pt x="171446" y="700734"/>
                    </a:lnTo>
                    <a:lnTo>
                      <a:pt x="165250" y="700734"/>
                    </a:lnTo>
                    <a:close/>
                    <a:moveTo>
                      <a:pt x="196015" y="693161"/>
                    </a:moveTo>
                    <a:lnTo>
                      <a:pt x="196015" y="695715"/>
                    </a:lnTo>
                    <a:lnTo>
                      <a:pt x="192953" y="695715"/>
                    </a:lnTo>
                    <a:close/>
                    <a:moveTo>
                      <a:pt x="183730" y="690607"/>
                    </a:moveTo>
                    <a:lnTo>
                      <a:pt x="186828" y="690607"/>
                    </a:lnTo>
                    <a:lnTo>
                      <a:pt x="185760" y="691488"/>
                    </a:lnTo>
                    <a:lnTo>
                      <a:pt x="183730" y="693161"/>
                    </a:lnTo>
                    <a:close/>
                    <a:moveTo>
                      <a:pt x="171446" y="690607"/>
                    </a:moveTo>
                    <a:lnTo>
                      <a:pt x="177535" y="690607"/>
                    </a:lnTo>
                    <a:lnTo>
                      <a:pt x="177535" y="695715"/>
                    </a:lnTo>
                    <a:lnTo>
                      <a:pt x="171446" y="695715"/>
                    </a:lnTo>
                    <a:close/>
                    <a:moveTo>
                      <a:pt x="189819" y="685587"/>
                    </a:moveTo>
                    <a:lnTo>
                      <a:pt x="192917" y="685587"/>
                    </a:lnTo>
                    <a:lnTo>
                      <a:pt x="189819" y="688141"/>
                    </a:lnTo>
                    <a:close/>
                    <a:moveTo>
                      <a:pt x="177535" y="685587"/>
                    </a:moveTo>
                    <a:lnTo>
                      <a:pt x="183730" y="685587"/>
                    </a:lnTo>
                    <a:lnTo>
                      <a:pt x="183730" y="690607"/>
                    </a:lnTo>
                    <a:lnTo>
                      <a:pt x="177535" y="690607"/>
                    </a:lnTo>
                    <a:close/>
                    <a:moveTo>
                      <a:pt x="183730" y="680567"/>
                    </a:moveTo>
                    <a:lnTo>
                      <a:pt x="189819" y="680567"/>
                    </a:lnTo>
                    <a:lnTo>
                      <a:pt x="189819" y="683121"/>
                    </a:lnTo>
                    <a:lnTo>
                      <a:pt x="189819" y="685587"/>
                    </a:lnTo>
                    <a:lnTo>
                      <a:pt x="183730" y="685587"/>
                    </a:lnTo>
                    <a:close/>
                    <a:moveTo>
                      <a:pt x="214388" y="670616"/>
                    </a:moveTo>
                    <a:lnTo>
                      <a:pt x="217379" y="670616"/>
                    </a:lnTo>
                    <a:lnTo>
                      <a:pt x="220476" y="670616"/>
                    </a:lnTo>
                    <a:lnTo>
                      <a:pt x="220476" y="675636"/>
                    </a:lnTo>
                    <a:lnTo>
                      <a:pt x="214388" y="675636"/>
                    </a:lnTo>
                    <a:lnTo>
                      <a:pt x="214388" y="673082"/>
                    </a:lnTo>
                    <a:close/>
                    <a:moveTo>
                      <a:pt x="214388" y="668062"/>
                    </a:moveTo>
                    <a:lnTo>
                      <a:pt x="214388" y="670616"/>
                    </a:lnTo>
                    <a:lnTo>
                      <a:pt x="211290" y="670616"/>
                    </a:lnTo>
                    <a:close/>
                    <a:moveTo>
                      <a:pt x="238849" y="645341"/>
                    </a:moveTo>
                    <a:lnTo>
                      <a:pt x="244938" y="645341"/>
                    </a:lnTo>
                    <a:lnTo>
                      <a:pt x="244938" y="650361"/>
                    </a:lnTo>
                    <a:lnTo>
                      <a:pt x="238849" y="650361"/>
                    </a:lnTo>
                    <a:lnTo>
                      <a:pt x="238849" y="647807"/>
                    </a:lnTo>
                    <a:close/>
                    <a:moveTo>
                      <a:pt x="238849" y="642788"/>
                    </a:moveTo>
                    <a:lnTo>
                      <a:pt x="238849" y="645341"/>
                    </a:lnTo>
                    <a:lnTo>
                      <a:pt x="235753" y="645341"/>
                    </a:lnTo>
                    <a:close/>
                    <a:moveTo>
                      <a:pt x="244938" y="640322"/>
                    </a:moveTo>
                    <a:lnTo>
                      <a:pt x="251134" y="640322"/>
                    </a:lnTo>
                    <a:lnTo>
                      <a:pt x="251134" y="645341"/>
                    </a:lnTo>
                    <a:lnTo>
                      <a:pt x="244938" y="645341"/>
                    </a:lnTo>
                    <a:close/>
                    <a:moveTo>
                      <a:pt x="244938" y="637828"/>
                    </a:moveTo>
                    <a:lnTo>
                      <a:pt x="244938" y="640322"/>
                    </a:lnTo>
                    <a:lnTo>
                      <a:pt x="241947" y="640322"/>
                    </a:lnTo>
                    <a:close/>
                    <a:moveTo>
                      <a:pt x="251134" y="635302"/>
                    </a:moveTo>
                    <a:lnTo>
                      <a:pt x="257329" y="635302"/>
                    </a:lnTo>
                    <a:lnTo>
                      <a:pt x="257329" y="640322"/>
                    </a:lnTo>
                    <a:lnTo>
                      <a:pt x="251134" y="640322"/>
                    </a:lnTo>
                    <a:close/>
                    <a:moveTo>
                      <a:pt x="232654" y="635214"/>
                    </a:moveTo>
                    <a:lnTo>
                      <a:pt x="235752" y="635214"/>
                    </a:lnTo>
                    <a:lnTo>
                      <a:pt x="232661" y="637762"/>
                    </a:lnTo>
                    <a:lnTo>
                      <a:pt x="232654" y="637768"/>
                    </a:lnTo>
                    <a:close/>
                    <a:moveTo>
                      <a:pt x="251134" y="632748"/>
                    </a:moveTo>
                    <a:lnTo>
                      <a:pt x="251134" y="635302"/>
                    </a:lnTo>
                    <a:lnTo>
                      <a:pt x="248036" y="635302"/>
                    </a:lnTo>
                    <a:close/>
                    <a:moveTo>
                      <a:pt x="257329" y="630282"/>
                    </a:moveTo>
                    <a:lnTo>
                      <a:pt x="263418" y="630282"/>
                    </a:lnTo>
                    <a:lnTo>
                      <a:pt x="263418" y="635302"/>
                    </a:lnTo>
                    <a:lnTo>
                      <a:pt x="257329" y="635302"/>
                    </a:lnTo>
                    <a:close/>
                    <a:moveTo>
                      <a:pt x="238849" y="630194"/>
                    </a:moveTo>
                    <a:lnTo>
                      <a:pt x="241841" y="630194"/>
                    </a:lnTo>
                    <a:lnTo>
                      <a:pt x="238849" y="632660"/>
                    </a:lnTo>
                    <a:close/>
                    <a:moveTo>
                      <a:pt x="226565" y="630194"/>
                    </a:moveTo>
                    <a:lnTo>
                      <a:pt x="232654" y="630194"/>
                    </a:lnTo>
                    <a:lnTo>
                      <a:pt x="232654" y="635214"/>
                    </a:lnTo>
                    <a:lnTo>
                      <a:pt x="226565" y="635214"/>
                    </a:lnTo>
                    <a:close/>
                    <a:moveTo>
                      <a:pt x="257329" y="627641"/>
                    </a:moveTo>
                    <a:lnTo>
                      <a:pt x="257329" y="630282"/>
                    </a:lnTo>
                    <a:lnTo>
                      <a:pt x="254125" y="630282"/>
                    </a:lnTo>
                    <a:close/>
                    <a:moveTo>
                      <a:pt x="263418" y="625263"/>
                    </a:moveTo>
                    <a:lnTo>
                      <a:pt x="269507" y="625263"/>
                    </a:lnTo>
                    <a:lnTo>
                      <a:pt x="269507" y="630282"/>
                    </a:lnTo>
                    <a:lnTo>
                      <a:pt x="263418" y="630282"/>
                    </a:lnTo>
                    <a:close/>
                    <a:moveTo>
                      <a:pt x="244938" y="625086"/>
                    </a:moveTo>
                    <a:lnTo>
                      <a:pt x="248036" y="625086"/>
                    </a:lnTo>
                    <a:lnTo>
                      <a:pt x="245766" y="626958"/>
                    </a:lnTo>
                    <a:lnTo>
                      <a:pt x="244938" y="627640"/>
                    </a:lnTo>
                    <a:close/>
                    <a:moveTo>
                      <a:pt x="232654" y="625086"/>
                    </a:moveTo>
                    <a:lnTo>
                      <a:pt x="238849" y="625086"/>
                    </a:lnTo>
                    <a:lnTo>
                      <a:pt x="238849" y="630194"/>
                    </a:lnTo>
                    <a:lnTo>
                      <a:pt x="232654" y="630194"/>
                    </a:lnTo>
                    <a:close/>
                    <a:moveTo>
                      <a:pt x="263418" y="622621"/>
                    </a:moveTo>
                    <a:lnTo>
                      <a:pt x="263418" y="625263"/>
                    </a:lnTo>
                    <a:lnTo>
                      <a:pt x="260213" y="625263"/>
                    </a:lnTo>
                    <a:close/>
                    <a:moveTo>
                      <a:pt x="251027" y="620067"/>
                    </a:moveTo>
                    <a:lnTo>
                      <a:pt x="254125" y="620067"/>
                    </a:lnTo>
                    <a:lnTo>
                      <a:pt x="252363" y="621520"/>
                    </a:lnTo>
                    <a:lnTo>
                      <a:pt x="251027" y="622621"/>
                    </a:lnTo>
                    <a:close/>
                    <a:moveTo>
                      <a:pt x="238849" y="620067"/>
                    </a:moveTo>
                    <a:lnTo>
                      <a:pt x="244938" y="620067"/>
                    </a:lnTo>
                    <a:lnTo>
                      <a:pt x="244938" y="625086"/>
                    </a:lnTo>
                    <a:lnTo>
                      <a:pt x="238849" y="625086"/>
                    </a:lnTo>
                    <a:close/>
                    <a:moveTo>
                      <a:pt x="257116" y="615047"/>
                    </a:moveTo>
                    <a:lnTo>
                      <a:pt x="260213" y="615047"/>
                    </a:lnTo>
                    <a:lnTo>
                      <a:pt x="257116" y="617601"/>
                    </a:lnTo>
                    <a:close/>
                    <a:moveTo>
                      <a:pt x="244938" y="615047"/>
                    </a:moveTo>
                    <a:lnTo>
                      <a:pt x="251027" y="615047"/>
                    </a:lnTo>
                    <a:lnTo>
                      <a:pt x="251027" y="620067"/>
                    </a:lnTo>
                    <a:lnTo>
                      <a:pt x="244938" y="620067"/>
                    </a:lnTo>
                    <a:close/>
                    <a:moveTo>
                      <a:pt x="275595" y="610115"/>
                    </a:moveTo>
                    <a:lnTo>
                      <a:pt x="281791" y="610115"/>
                    </a:lnTo>
                    <a:lnTo>
                      <a:pt x="281791" y="615135"/>
                    </a:lnTo>
                    <a:lnTo>
                      <a:pt x="275595" y="615135"/>
                    </a:lnTo>
                    <a:lnTo>
                      <a:pt x="275595" y="612581"/>
                    </a:lnTo>
                    <a:close/>
                    <a:moveTo>
                      <a:pt x="251027" y="609939"/>
                    </a:moveTo>
                    <a:lnTo>
                      <a:pt x="257116" y="609939"/>
                    </a:lnTo>
                    <a:lnTo>
                      <a:pt x="257116" y="612581"/>
                    </a:lnTo>
                    <a:lnTo>
                      <a:pt x="257116" y="615047"/>
                    </a:lnTo>
                    <a:lnTo>
                      <a:pt x="251027" y="615047"/>
                    </a:lnTo>
                    <a:close/>
                    <a:moveTo>
                      <a:pt x="275595" y="607562"/>
                    </a:moveTo>
                    <a:lnTo>
                      <a:pt x="275595" y="610115"/>
                    </a:lnTo>
                    <a:lnTo>
                      <a:pt x="272498" y="610115"/>
                    </a:lnTo>
                    <a:close/>
                    <a:moveTo>
                      <a:pt x="281791" y="605007"/>
                    </a:moveTo>
                    <a:lnTo>
                      <a:pt x="287880" y="605007"/>
                    </a:lnTo>
                    <a:lnTo>
                      <a:pt x="287880" y="610115"/>
                    </a:lnTo>
                    <a:lnTo>
                      <a:pt x="281791" y="610115"/>
                    </a:lnTo>
                    <a:close/>
                    <a:moveTo>
                      <a:pt x="281791" y="602454"/>
                    </a:moveTo>
                    <a:lnTo>
                      <a:pt x="281791" y="605007"/>
                    </a:lnTo>
                    <a:lnTo>
                      <a:pt x="278694" y="605007"/>
                    </a:lnTo>
                    <a:close/>
                    <a:moveTo>
                      <a:pt x="269400" y="599900"/>
                    </a:moveTo>
                    <a:lnTo>
                      <a:pt x="272498" y="599900"/>
                    </a:lnTo>
                    <a:lnTo>
                      <a:pt x="269400" y="602454"/>
                    </a:lnTo>
                    <a:close/>
                    <a:moveTo>
                      <a:pt x="275489" y="594880"/>
                    </a:moveTo>
                    <a:lnTo>
                      <a:pt x="278586" y="594880"/>
                    </a:lnTo>
                    <a:lnTo>
                      <a:pt x="275489" y="597434"/>
                    </a:lnTo>
                    <a:close/>
                    <a:moveTo>
                      <a:pt x="263311" y="594880"/>
                    </a:moveTo>
                    <a:lnTo>
                      <a:pt x="269400" y="594880"/>
                    </a:lnTo>
                    <a:lnTo>
                      <a:pt x="269400" y="599900"/>
                    </a:lnTo>
                    <a:lnTo>
                      <a:pt x="263311" y="599900"/>
                    </a:lnTo>
                    <a:close/>
                    <a:moveTo>
                      <a:pt x="293969" y="589860"/>
                    </a:moveTo>
                    <a:lnTo>
                      <a:pt x="300164" y="589860"/>
                    </a:lnTo>
                    <a:lnTo>
                      <a:pt x="300164" y="594968"/>
                    </a:lnTo>
                    <a:lnTo>
                      <a:pt x="293969" y="594968"/>
                    </a:lnTo>
                    <a:lnTo>
                      <a:pt x="293969" y="592414"/>
                    </a:lnTo>
                    <a:close/>
                    <a:moveTo>
                      <a:pt x="269400" y="589860"/>
                    </a:moveTo>
                    <a:lnTo>
                      <a:pt x="275489" y="589860"/>
                    </a:lnTo>
                    <a:lnTo>
                      <a:pt x="275489" y="592414"/>
                    </a:lnTo>
                    <a:lnTo>
                      <a:pt x="275489" y="594880"/>
                    </a:lnTo>
                    <a:lnTo>
                      <a:pt x="269400" y="594880"/>
                    </a:lnTo>
                    <a:close/>
                    <a:moveTo>
                      <a:pt x="293969" y="587336"/>
                    </a:moveTo>
                    <a:lnTo>
                      <a:pt x="293969" y="589860"/>
                    </a:lnTo>
                    <a:lnTo>
                      <a:pt x="290907" y="589860"/>
                    </a:lnTo>
                    <a:lnTo>
                      <a:pt x="292429" y="588591"/>
                    </a:lnTo>
                    <a:close/>
                    <a:moveTo>
                      <a:pt x="300164" y="584841"/>
                    </a:moveTo>
                    <a:lnTo>
                      <a:pt x="306360" y="584841"/>
                    </a:lnTo>
                    <a:lnTo>
                      <a:pt x="306360" y="589860"/>
                    </a:lnTo>
                    <a:lnTo>
                      <a:pt x="300164" y="589860"/>
                    </a:lnTo>
                    <a:close/>
                    <a:moveTo>
                      <a:pt x="300164" y="582287"/>
                    </a:moveTo>
                    <a:lnTo>
                      <a:pt x="300164" y="584841"/>
                    </a:lnTo>
                    <a:lnTo>
                      <a:pt x="297030" y="584841"/>
                    </a:lnTo>
                    <a:close/>
                    <a:moveTo>
                      <a:pt x="287773" y="579733"/>
                    </a:moveTo>
                    <a:lnTo>
                      <a:pt x="290871" y="579733"/>
                    </a:lnTo>
                    <a:lnTo>
                      <a:pt x="289140" y="581161"/>
                    </a:lnTo>
                    <a:lnTo>
                      <a:pt x="287773" y="582287"/>
                    </a:lnTo>
                    <a:close/>
                    <a:moveTo>
                      <a:pt x="293862" y="574713"/>
                    </a:moveTo>
                    <a:lnTo>
                      <a:pt x="296959" y="574713"/>
                    </a:lnTo>
                    <a:lnTo>
                      <a:pt x="293862" y="577267"/>
                    </a:lnTo>
                    <a:close/>
                    <a:moveTo>
                      <a:pt x="281684" y="574713"/>
                    </a:moveTo>
                    <a:lnTo>
                      <a:pt x="287773" y="574713"/>
                    </a:lnTo>
                    <a:lnTo>
                      <a:pt x="287773" y="579733"/>
                    </a:lnTo>
                    <a:lnTo>
                      <a:pt x="281684" y="579733"/>
                    </a:lnTo>
                    <a:close/>
                    <a:moveTo>
                      <a:pt x="312448" y="569781"/>
                    </a:moveTo>
                    <a:lnTo>
                      <a:pt x="318537" y="569781"/>
                    </a:lnTo>
                    <a:lnTo>
                      <a:pt x="318537" y="574801"/>
                    </a:lnTo>
                    <a:lnTo>
                      <a:pt x="312448" y="574801"/>
                    </a:lnTo>
                    <a:lnTo>
                      <a:pt x="312448" y="572159"/>
                    </a:lnTo>
                    <a:close/>
                    <a:moveTo>
                      <a:pt x="287773" y="569693"/>
                    </a:moveTo>
                    <a:lnTo>
                      <a:pt x="293862" y="569693"/>
                    </a:lnTo>
                    <a:lnTo>
                      <a:pt x="293862" y="572159"/>
                    </a:lnTo>
                    <a:lnTo>
                      <a:pt x="293862" y="574713"/>
                    </a:lnTo>
                    <a:lnTo>
                      <a:pt x="287773" y="574713"/>
                    </a:lnTo>
                    <a:close/>
                    <a:moveTo>
                      <a:pt x="312448" y="567140"/>
                    </a:moveTo>
                    <a:lnTo>
                      <a:pt x="312448" y="569781"/>
                    </a:lnTo>
                    <a:lnTo>
                      <a:pt x="309244" y="569781"/>
                    </a:lnTo>
                    <a:close/>
                    <a:moveTo>
                      <a:pt x="318537" y="564762"/>
                    </a:moveTo>
                    <a:lnTo>
                      <a:pt x="324626" y="564762"/>
                    </a:lnTo>
                    <a:lnTo>
                      <a:pt x="324626" y="569781"/>
                    </a:lnTo>
                    <a:lnTo>
                      <a:pt x="318537" y="569781"/>
                    </a:lnTo>
                    <a:close/>
                    <a:moveTo>
                      <a:pt x="318537" y="562120"/>
                    </a:moveTo>
                    <a:lnTo>
                      <a:pt x="318537" y="564762"/>
                    </a:lnTo>
                    <a:lnTo>
                      <a:pt x="315333" y="564762"/>
                    </a:lnTo>
                    <a:close/>
                    <a:moveTo>
                      <a:pt x="324626" y="559654"/>
                    </a:moveTo>
                    <a:lnTo>
                      <a:pt x="330821" y="559654"/>
                    </a:lnTo>
                    <a:lnTo>
                      <a:pt x="330821" y="564762"/>
                    </a:lnTo>
                    <a:lnTo>
                      <a:pt x="324626" y="564762"/>
                    </a:lnTo>
                    <a:close/>
                    <a:moveTo>
                      <a:pt x="306146" y="559566"/>
                    </a:moveTo>
                    <a:lnTo>
                      <a:pt x="309244" y="559566"/>
                    </a:lnTo>
                    <a:lnTo>
                      <a:pt x="307482" y="561019"/>
                    </a:lnTo>
                    <a:lnTo>
                      <a:pt x="306146" y="562120"/>
                    </a:lnTo>
                    <a:close/>
                    <a:moveTo>
                      <a:pt x="324626" y="557129"/>
                    </a:moveTo>
                    <a:lnTo>
                      <a:pt x="324626" y="559654"/>
                    </a:lnTo>
                    <a:lnTo>
                      <a:pt x="321528" y="559654"/>
                    </a:lnTo>
                    <a:close/>
                    <a:moveTo>
                      <a:pt x="330821" y="554634"/>
                    </a:moveTo>
                    <a:lnTo>
                      <a:pt x="336910" y="554634"/>
                    </a:lnTo>
                    <a:lnTo>
                      <a:pt x="336910" y="559654"/>
                    </a:lnTo>
                    <a:lnTo>
                      <a:pt x="330821" y="559654"/>
                    </a:lnTo>
                    <a:close/>
                    <a:moveTo>
                      <a:pt x="312235" y="554546"/>
                    </a:moveTo>
                    <a:lnTo>
                      <a:pt x="315332" y="554546"/>
                    </a:lnTo>
                    <a:lnTo>
                      <a:pt x="312235" y="557100"/>
                    </a:lnTo>
                    <a:close/>
                    <a:moveTo>
                      <a:pt x="300057" y="554546"/>
                    </a:moveTo>
                    <a:lnTo>
                      <a:pt x="306146" y="554546"/>
                    </a:lnTo>
                    <a:lnTo>
                      <a:pt x="306146" y="559566"/>
                    </a:lnTo>
                    <a:lnTo>
                      <a:pt x="300057" y="559566"/>
                    </a:lnTo>
                    <a:close/>
                    <a:moveTo>
                      <a:pt x="330821" y="552080"/>
                    </a:moveTo>
                    <a:lnTo>
                      <a:pt x="330821" y="554634"/>
                    </a:lnTo>
                    <a:lnTo>
                      <a:pt x="327688" y="554634"/>
                    </a:lnTo>
                    <a:close/>
                    <a:moveTo>
                      <a:pt x="336910" y="549615"/>
                    </a:moveTo>
                    <a:lnTo>
                      <a:pt x="342999" y="549615"/>
                    </a:lnTo>
                    <a:lnTo>
                      <a:pt x="342999" y="554634"/>
                    </a:lnTo>
                    <a:lnTo>
                      <a:pt x="336910" y="554634"/>
                    </a:lnTo>
                    <a:close/>
                    <a:moveTo>
                      <a:pt x="318430" y="549438"/>
                    </a:moveTo>
                    <a:lnTo>
                      <a:pt x="321528" y="549438"/>
                    </a:lnTo>
                    <a:lnTo>
                      <a:pt x="318430" y="551993"/>
                    </a:lnTo>
                    <a:close/>
                    <a:moveTo>
                      <a:pt x="306146" y="549438"/>
                    </a:moveTo>
                    <a:lnTo>
                      <a:pt x="312235" y="549438"/>
                    </a:lnTo>
                    <a:lnTo>
                      <a:pt x="312235" y="554546"/>
                    </a:lnTo>
                    <a:lnTo>
                      <a:pt x="306146" y="554546"/>
                    </a:lnTo>
                    <a:close/>
                    <a:moveTo>
                      <a:pt x="336910" y="547061"/>
                    </a:moveTo>
                    <a:lnTo>
                      <a:pt x="336910" y="549615"/>
                    </a:lnTo>
                    <a:lnTo>
                      <a:pt x="333776" y="549615"/>
                    </a:lnTo>
                    <a:close/>
                    <a:moveTo>
                      <a:pt x="324519" y="544419"/>
                    </a:moveTo>
                    <a:lnTo>
                      <a:pt x="327617" y="544419"/>
                    </a:lnTo>
                    <a:lnTo>
                      <a:pt x="324519" y="547003"/>
                    </a:lnTo>
                    <a:close/>
                    <a:moveTo>
                      <a:pt x="312235" y="544419"/>
                    </a:moveTo>
                    <a:lnTo>
                      <a:pt x="318430" y="544419"/>
                    </a:lnTo>
                    <a:lnTo>
                      <a:pt x="318430" y="549438"/>
                    </a:lnTo>
                    <a:lnTo>
                      <a:pt x="312235" y="549438"/>
                    </a:lnTo>
                    <a:close/>
                    <a:moveTo>
                      <a:pt x="330608" y="539399"/>
                    </a:moveTo>
                    <a:lnTo>
                      <a:pt x="333706" y="539399"/>
                    </a:lnTo>
                    <a:lnTo>
                      <a:pt x="330608" y="541983"/>
                    </a:lnTo>
                    <a:close/>
                    <a:moveTo>
                      <a:pt x="318430" y="539399"/>
                    </a:moveTo>
                    <a:lnTo>
                      <a:pt x="324519" y="539399"/>
                    </a:lnTo>
                    <a:lnTo>
                      <a:pt x="324519" y="544419"/>
                    </a:lnTo>
                    <a:lnTo>
                      <a:pt x="318430" y="544419"/>
                    </a:lnTo>
                    <a:close/>
                    <a:moveTo>
                      <a:pt x="349194" y="534467"/>
                    </a:moveTo>
                    <a:lnTo>
                      <a:pt x="355283" y="534467"/>
                    </a:lnTo>
                    <a:lnTo>
                      <a:pt x="355283" y="539487"/>
                    </a:lnTo>
                    <a:lnTo>
                      <a:pt x="349194" y="539487"/>
                    </a:lnTo>
                    <a:lnTo>
                      <a:pt x="349194" y="536933"/>
                    </a:lnTo>
                    <a:close/>
                    <a:moveTo>
                      <a:pt x="324519" y="534379"/>
                    </a:moveTo>
                    <a:lnTo>
                      <a:pt x="330608" y="534379"/>
                    </a:lnTo>
                    <a:lnTo>
                      <a:pt x="330608" y="536933"/>
                    </a:lnTo>
                    <a:lnTo>
                      <a:pt x="330608" y="539399"/>
                    </a:lnTo>
                    <a:lnTo>
                      <a:pt x="324519" y="539399"/>
                    </a:lnTo>
                    <a:close/>
                    <a:moveTo>
                      <a:pt x="349194" y="531913"/>
                    </a:moveTo>
                    <a:lnTo>
                      <a:pt x="349194" y="534467"/>
                    </a:lnTo>
                    <a:lnTo>
                      <a:pt x="346025" y="534467"/>
                    </a:lnTo>
                    <a:close/>
                    <a:moveTo>
                      <a:pt x="355283" y="529448"/>
                    </a:moveTo>
                    <a:lnTo>
                      <a:pt x="361372" y="529448"/>
                    </a:lnTo>
                    <a:lnTo>
                      <a:pt x="361372" y="534467"/>
                    </a:lnTo>
                    <a:lnTo>
                      <a:pt x="355283" y="534467"/>
                    </a:lnTo>
                    <a:close/>
                    <a:moveTo>
                      <a:pt x="355283" y="526894"/>
                    </a:moveTo>
                    <a:lnTo>
                      <a:pt x="355283" y="529448"/>
                    </a:lnTo>
                    <a:lnTo>
                      <a:pt x="352149" y="529448"/>
                    </a:lnTo>
                    <a:close/>
                    <a:moveTo>
                      <a:pt x="361372" y="524340"/>
                    </a:moveTo>
                    <a:lnTo>
                      <a:pt x="367567" y="524340"/>
                    </a:lnTo>
                    <a:lnTo>
                      <a:pt x="367567" y="529448"/>
                    </a:lnTo>
                    <a:lnTo>
                      <a:pt x="361372" y="529448"/>
                    </a:lnTo>
                    <a:close/>
                    <a:moveTo>
                      <a:pt x="342892" y="524340"/>
                    </a:moveTo>
                    <a:lnTo>
                      <a:pt x="345955" y="524340"/>
                    </a:lnTo>
                    <a:lnTo>
                      <a:pt x="344439" y="525604"/>
                    </a:lnTo>
                    <a:lnTo>
                      <a:pt x="342892" y="526864"/>
                    </a:lnTo>
                    <a:close/>
                    <a:moveTo>
                      <a:pt x="361372" y="521786"/>
                    </a:moveTo>
                    <a:lnTo>
                      <a:pt x="361372" y="524340"/>
                    </a:lnTo>
                    <a:lnTo>
                      <a:pt x="358275" y="524340"/>
                    </a:lnTo>
                    <a:close/>
                    <a:moveTo>
                      <a:pt x="367567" y="519320"/>
                    </a:moveTo>
                    <a:lnTo>
                      <a:pt x="373656" y="519320"/>
                    </a:lnTo>
                    <a:lnTo>
                      <a:pt x="373656" y="524340"/>
                    </a:lnTo>
                    <a:lnTo>
                      <a:pt x="367567" y="524340"/>
                    </a:lnTo>
                    <a:close/>
                    <a:moveTo>
                      <a:pt x="348981" y="519232"/>
                    </a:moveTo>
                    <a:lnTo>
                      <a:pt x="352079" y="519232"/>
                    </a:lnTo>
                    <a:lnTo>
                      <a:pt x="348981" y="521786"/>
                    </a:lnTo>
                    <a:close/>
                    <a:moveTo>
                      <a:pt x="336696" y="519232"/>
                    </a:moveTo>
                    <a:lnTo>
                      <a:pt x="342892" y="519232"/>
                    </a:lnTo>
                    <a:lnTo>
                      <a:pt x="342892" y="524340"/>
                    </a:lnTo>
                    <a:lnTo>
                      <a:pt x="336696" y="524340"/>
                    </a:lnTo>
                    <a:close/>
                    <a:moveTo>
                      <a:pt x="367567" y="516766"/>
                    </a:moveTo>
                    <a:lnTo>
                      <a:pt x="367567" y="519320"/>
                    </a:lnTo>
                    <a:lnTo>
                      <a:pt x="364398" y="519320"/>
                    </a:lnTo>
                    <a:close/>
                    <a:moveTo>
                      <a:pt x="373656" y="514300"/>
                    </a:moveTo>
                    <a:lnTo>
                      <a:pt x="379745" y="514300"/>
                    </a:lnTo>
                    <a:lnTo>
                      <a:pt x="379745" y="519320"/>
                    </a:lnTo>
                    <a:lnTo>
                      <a:pt x="373656" y="519320"/>
                    </a:lnTo>
                    <a:close/>
                    <a:moveTo>
                      <a:pt x="355070" y="514212"/>
                    </a:moveTo>
                    <a:lnTo>
                      <a:pt x="358167" y="514212"/>
                    </a:lnTo>
                    <a:lnTo>
                      <a:pt x="355070" y="516766"/>
                    </a:lnTo>
                    <a:close/>
                    <a:moveTo>
                      <a:pt x="342892" y="514212"/>
                    </a:moveTo>
                    <a:lnTo>
                      <a:pt x="348981" y="514212"/>
                    </a:lnTo>
                    <a:lnTo>
                      <a:pt x="348981" y="519232"/>
                    </a:lnTo>
                    <a:lnTo>
                      <a:pt x="342892" y="519232"/>
                    </a:lnTo>
                    <a:close/>
                    <a:moveTo>
                      <a:pt x="373656" y="511747"/>
                    </a:moveTo>
                    <a:lnTo>
                      <a:pt x="373656" y="514300"/>
                    </a:lnTo>
                    <a:lnTo>
                      <a:pt x="370524" y="514300"/>
                    </a:lnTo>
                    <a:close/>
                    <a:moveTo>
                      <a:pt x="379745" y="509281"/>
                    </a:moveTo>
                    <a:lnTo>
                      <a:pt x="385940" y="509281"/>
                    </a:lnTo>
                    <a:lnTo>
                      <a:pt x="385940" y="514300"/>
                    </a:lnTo>
                    <a:lnTo>
                      <a:pt x="379745" y="514300"/>
                    </a:lnTo>
                    <a:close/>
                    <a:moveTo>
                      <a:pt x="361265" y="509193"/>
                    </a:moveTo>
                    <a:lnTo>
                      <a:pt x="364328" y="509193"/>
                    </a:lnTo>
                    <a:lnTo>
                      <a:pt x="362804" y="510464"/>
                    </a:lnTo>
                    <a:lnTo>
                      <a:pt x="361265" y="511718"/>
                    </a:lnTo>
                    <a:close/>
                    <a:moveTo>
                      <a:pt x="348981" y="509193"/>
                    </a:moveTo>
                    <a:lnTo>
                      <a:pt x="355070" y="509193"/>
                    </a:lnTo>
                    <a:lnTo>
                      <a:pt x="355070" y="514212"/>
                    </a:lnTo>
                    <a:lnTo>
                      <a:pt x="348981" y="514212"/>
                    </a:lnTo>
                    <a:close/>
                    <a:moveTo>
                      <a:pt x="379745" y="506756"/>
                    </a:moveTo>
                    <a:lnTo>
                      <a:pt x="379745" y="509281"/>
                    </a:lnTo>
                    <a:lnTo>
                      <a:pt x="376647" y="509281"/>
                    </a:lnTo>
                    <a:close/>
                    <a:moveTo>
                      <a:pt x="385940" y="504261"/>
                    </a:moveTo>
                    <a:lnTo>
                      <a:pt x="392029" y="504261"/>
                    </a:lnTo>
                    <a:lnTo>
                      <a:pt x="392029" y="509281"/>
                    </a:lnTo>
                    <a:lnTo>
                      <a:pt x="385940" y="509281"/>
                    </a:lnTo>
                    <a:close/>
                    <a:moveTo>
                      <a:pt x="367354" y="504085"/>
                    </a:moveTo>
                    <a:lnTo>
                      <a:pt x="370452" y="504085"/>
                    </a:lnTo>
                    <a:lnTo>
                      <a:pt x="368921" y="505362"/>
                    </a:lnTo>
                    <a:lnTo>
                      <a:pt x="367354" y="506639"/>
                    </a:lnTo>
                    <a:close/>
                    <a:moveTo>
                      <a:pt x="355070" y="504085"/>
                    </a:moveTo>
                    <a:lnTo>
                      <a:pt x="361265" y="504085"/>
                    </a:lnTo>
                    <a:lnTo>
                      <a:pt x="361265" y="509193"/>
                    </a:lnTo>
                    <a:lnTo>
                      <a:pt x="355070" y="509193"/>
                    </a:lnTo>
                    <a:close/>
                    <a:moveTo>
                      <a:pt x="385940" y="501707"/>
                    </a:moveTo>
                    <a:lnTo>
                      <a:pt x="385940" y="504261"/>
                    </a:lnTo>
                    <a:lnTo>
                      <a:pt x="382807" y="504261"/>
                    </a:lnTo>
                    <a:close/>
                    <a:moveTo>
                      <a:pt x="392029" y="499153"/>
                    </a:moveTo>
                    <a:lnTo>
                      <a:pt x="398118" y="499153"/>
                    </a:lnTo>
                    <a:lnTo>
                      <a:pt x="398118" y="504261"/>
                    </a:lnTo>
                    <a:lnTo>
                      <a:pt x="392029" y="504261"/>
                    </a:lnTo>
                    <a:close/>
                    <a:moveTo>
                      <a:pt x="373443" y="499065"/>
                    </a:moveTo>
                    <a:lnTo>
                      <a:pt x="376647" y="499065"/>
                    </a:lnTo>
                    <a:lnTo>
                      <a:pt x="373443" y="501676"/>
                    </a:lnTo>
                    <a:close/>
                    <a:moveTo>
                      <a:pt x="361265" y="499065"/>
                    </a:moveTo>
                    <a:lnTo>
                      <a:pt x="367354" y="499065"/>
                    </a:lnTo>
                    <a:lnTo>
                      <a:pt x="367354" y="504085"/>
                    </a:lnTo>
                    <a:lnTo>
                      <a:pt x="361265" y="504085"/>
                    </a:lnTo>
                    <a:close/>
                    <a:moveTo>
                      <a:pt x="392029" y="496687"/>
                    </a:moveTo>
                    <a:lnTo>
                      <a:pt x="392029" y="499153"/>
                    </a:lnTo>
                    <a:lnTo>
                      <a:pt x="389004" y="499153"/>
                    </a:lnTo>
                    <a:close/>
                    <a:moveTo>
                      <a:pt x="379638" y="494045"/>
                    </a:moveTo>
                    <a:lnTo>
                      <a:pt x="382736" y="494045"/>
                    </a:lnTo>
                    <a:lnTo>
                      <a:pt x="379638" y="496599"/>
                    </a:lnTo>
                    <a:close/>
                    <a:moveTo>
                      <a:pt x="367354" y="494045"/>
                    </a:moveTo>
                    <a:lnTo>
                      <a:pt x="373443" y="494045"/>
                    </a:lnTo>
                    <a:lnTo>
                      <a:pt x="373443" y="499065"/>
                    </a:lnTo>
                    <a:lnTo>
                      <a:pt x="367354" y="499065"/>
                    </a:lnTo>
                    <a:close/>
                    <a:moveTo>
                      <a:pt x="385727" y="488938"/>
                    </a:moveTo>
                    <a:lnTo>
                      <a:pt x="388825" y="488938"/>
                    </a:lnTo>
                    <a:lnTo>
                      <a:pt x="385727" y="491551"/>
                    </a:lnTo>
                    <a:close/>
                    <a:moveTo>
                      <a:pt x="373443" y="488938"/>
                    </a:moveTo>
                    <a:lnTo>
                      <a:pt x="379638" y="488938"/>
                    </a:lnTo>
                    <a:lnTo>
                      <a:pt x="379638" y="494045"/>
                    </a:lnTo>
                    <a:lnTo>
                      <a:pt x="373443" y="494045"/>
                    </a:lnTo>
                    <a:close/>
                    <a:moveTo>
                      <a:pt x="379638" y="483918"/>
                    </a:moveTo>
                    <a:lnTo>
                      <a:pt x="385727" y="483918"/>
                    </a:lnTo>
                    <a:lnTo>
                      <a:pt x="385727" y="486560"/>
                    </a:lnTo>
                    <a:lnTo>
                      <a:pt x="385727" y="488938"/>
                    </a:lnTo>
                    <a:lnTo>
                      <a:pt x="379638" y="488938"/>
                    </a:lnTo>
                    <a:close/>
                    <a:moveTo>
                      <a:pt x="447148" y="448780"/>
                    </a:moveTo>
                    <a:lnTo>
                      <a:pt x="453237" y="448780"/>
                    </a:lnTo>
                    <a:lnTo>
                      <a:pt x="453237" y="453888"/>
                    </a:lnTo>
                    <a:lnTo>
                      <a:pt x="447148" y="453888"/>
                    </a:lnTo>
                    <a:close/>
                    <a:moveTo>
                      <a:pt x="447148" y="446138"/>
                    </a:moveTo>
                    <a:lnTo>
                      <a:pt x="447148" y="448780"/>
                    </a:lnTo>
                    <a:lnTo>
                      <a:pt x="443980" y="448780"/>
                    </a:lnTo>
                    <a:lnTo>
                      <a:pt x="447112" y="446168"/>
                    </a:lnTo>
                    <a:close/>
                    <a:moveTo>
                      <a:pt x="453237" y="443760"/>
                    </a:moveTo>
                    <a:lnTo>
                      <a:pt x="459326" y="443760"/>
                    </a:lnTo>
                    <a:lnTo>
                      <a:pt x="459326" y="448780"/>
                    </a:lnTo>
                    <a:lnTo>
                      <a:pt x="453237" y="448780"/>
                    </a:lnTo>
                    <a:close/>
                    <a:moveTo>
                      <a:pt x="434650" y="443584"/>
                    </a:moveTo>
                    <a:lnTo>
                      <a:pt x="437784" y="443584"/>
                    </a:lnTo>
                    <a:lnTo>
                      <a:pt x="434650" y="446138"/>
                    </a:lnTo>
                    <a:close/>
                    <a:moveTo>
                      <a:pt x="453237" y="441206"/>
                    </a:moveTo>
                    <a:lnTo>
                      <a:pt x="453237" y="443760"/>
                    </a:lnTo>
                    <a:lnTo>
                      <a:pt x="450139" y="443760"/>
                    </a:lnTo>
                    <a:close/>
                    <a:moveTo>
                      <a:pt x="459326" y="438740"/>
                    </a:moveTo>
                    <a:lnTo>
                      <a:pt x="465521" y="438740"/>
                    </a:lnTo>
                    <a:lnTo>
                      <a:pt x="465521" y="443760"/>
                    </a:lnTo>
                    <a:lnTo>
                      <a:pt x="459326" y="443760"/>
                    </a:lnTo>
                    <a:close/>
                    <a:moveTo>
                      <a:pt x="440846" y="438564"/>
                    </a:moveTo>
                    <a:lnTo>
                      <a:pt x="443944" y="438564"/>
                    </a:lnTo>
                    <a:lnTo>
                      <a:pt x="440846" y="441089"/>
                    </a:lnTo>
                    <a:close/>
                    <a:moveTo>
                      <a:pt x="428562" y="438564"/>
                    </a:moveTo>
                    <a:lnTo>
                      <a:pt x="434650" y="438564"/>
                    </a:lnTo>
                    <a:lnTo>
                      <a:pt x="434650" y="443584"/>
                    </a:lnTo>
                    <a:lnTo>
                      <a:pt x="431766" y="443584"/>
                    </a:lnTo>
                    <a:lnTo>
                      <a:pt x="428562" y="443584"/>
                    </a:lnTo>
                    <a:close/>
                    <a:moveTo>
                      <a:pt x="459326" y="436187"/>
                    </a:moveTo>
                    <a:lnTo>
                      <a:pt x="459326" y="438740"/>
                    </a:lnTo>
                    <a:lnTo>
                      <a:pt x="456229" y="438740"/>
                    </a:lnTo>
                    <a:close/>
                    <a:moveTo>
                      <a:pt x="465521" y="433633"/>
                    </a:moveTo>
                    <a:lnTo>
                      <a:pt x="471610" y="433633"/>
                    </a:lnTo>
                    <a:lnTo>
                      <a:pt x="471610" y="438740"/>
                    </a:lnTo>
                    <a:lnTo>
                      <a:pt x="465521" y="438740"/>
                    </a:lnTo>
                    <a:close/>
                    <a:moveTo>
                      <a:pt x="446935" y="433545"/>
                    </a:moveTo>
                    <a:lnTo>
                      <a:pt x="450139" y="433545"/>
                    </a:lnTo>
                    <a:lnTo>
                      <a:pt x="446935" y="436156"/>
                    </a:lnTo>
                    <a:close/>
                    <a:moveTo>
                      <a:pt x="434650" y="433545"/>
                    </a:moveTo>
                    <a:lnTo>
                      <a:pt x="440846" y="433545"/>
                    </a:lnTo>
                    <a:lnTo>
                      <a:pt x="440846" y="438564"/>
                    </a:lnTo>
                    <a:lnTo>
                      <a:pt x="434650" y="438564"/>
                    </a:lnTo>
                    <a:close/>
                    <a:moveTo>
                      <a:pt x="465521" y="431080"/>
                    </a:moveTo>
                    <a:lnTo>
                      <a:pt x="465521" y="433633"/>
                    </a:lnTo>
                    <a:lnTo>
                      <a:pt x="462424" y="433633"/>
                    </a:lnTo>
                    <a:close/>
                    <a:moveTo>
                      <a:pt x="471610" y="428613"/>
                    </a:moveTo>
                    <a:lnTo>
                      <a:pt x="477699" y="428613"/>
                    </a:lnTo>
                    <a:lnTo>
                      <a:pt x="477699" y="433633"/>
                    </a:lnTo>
                    <a:lnTo>
                      <a:pt x="471610" y="433633"/>
                    </a:lnTo>
                    <a:close/>
                    <a:moveTo>
                      <a:pt x="453023" y="428525"/>
                    </a:moveTo>
                    <a:lnTo>
                      <a:pt x="456193" y="428525"/>
                    </a:lnTo>
                    <a:lnTo>
                      <a:pt x="453023" y="431079"/>
                    </a:lnTo>
                    <a:close/>
                    <a:moveTo>
                      <a:pt x="440846" y="428525"/>
                    </a:moveTo>
                    <a:lnTo>
                      <a:pt x="446935" y="428525"/>
                    </a:lnTo>
                    <a:lnTo>
                      <a:pt x="446935" y="433545"/>
                    </a:lnTo>
                    <a:lnTo>
                      <a:pt x="440846" y="433545"/>
                    </a:lnTo>
                    <a:close/>
                    <a:moveTo>
                      <a:pt x="471610" y="426059"/>
                    </a:moveTo>
                    <a:lnTo>
                      <a:pt x="471610" y="428613"/>
                    </a:lnTo>
                    <a:lnTo>
                      <a:pt x="468513" y="428613"/>
                    </a:lnTo>
                    <a:close/>
                    <a:moveTo>
                      <a:pt x="477699" y="423593"/>
                    </a:moveTo>
                    <a:lnTo>
                      <a:pt x="483788" y="423593"/>
                    </a:lnTo>
                    <a:lnTo>
                      <a:pt x="483788" y="428613"/>
                    </a:lnTo>
                    <a:lnTo>
                      <a:pt x="477699" y="428613"/>
                    </a:lnTo>
                    <a:close/>
                    <a:moveTo>
                      <a:pt x="459219" y="423505"/>
                    </a:moveTo>
                    <a:lnTo>
                      <a:pt x="462353" y="423505"/>
                    </a:lnTo>
                    <a:lnTo>
                      <a:pt x="459219" y="426059"/>
                    </a:lnTo>
                    <a:close/>
                    <a:moveTo>
                      <a:pt x="446935" y="423505"/>
                    </a:moveTo>
                    <a:lnTo>
                      <a:pt x="453023" y="423505"/>
                    </a:lnTo>
                    <a:lnTo>
                      <a:pt x="453023" y="428525"/>
                    </a:lnTo>
                    <a:lnTo>
                      <a:pt x="446935" y="428525"/>
                    </a:lnTo>
                    <a:close/>
                    <a:moveTo>
                      <a:pt x="477699" y="421039"/>
                    </a:moveTo>
                    <a:lnTo>
                      <a:pt x="477699" y="423593"/>
                    </a:lnTo>
                    <a:lnTo>
                      <a:pt x="474601" y="423593"/>
                    </a:lnTo>
                    <a:close/>
                    <a:moveTo>
                      <a:pt x="483788" y="418486"/>
                    </a:moveTo>
                    <a:lnTo>
                      <a:pt x="489983" y="418486"/>
                    </a:lnTo>
                    <a:lnTo>
                      <a:pt x="489983" y="423593"/>
                    </a:lnTo>
                    <a:lnTo>
                      <a:pt x="483788" y="423593"/>
                    </a:lnTo>
                    <a:close/>
                    <a:moveTo>
                      <a:pt x="465308" y="418486"/>
                    </a:moveTo>
                    <a:lnTo>
                      <a:pt x="468405" y="418486"/>
                    </a:lnTo>
                    <a:lnTo>
                      <a:pt x="465308" y="421039"/>
                    </a:lnTo>
                    <a:close/>
                    <a:moveTo>
                      <a:pt x="453023" y="418486"/>
                    </a:moveTo>
                    <a:lnTo>
                      <a:pt x="459219" y="418486"/>
                    </a:lnTo>
                    <a:lnTo>
                      <a:pt x="459219" y="423505"/>
                    </a:lnTo>
                    <a:lnTo>
                      <a:pt x="453023" y="423505"/>
                    </a:lnTo>
                    <a:close/>
                    <a:moveTo>
                      <a:pt x="483788" y="416020"/>
                    </a:moveTo>
                    <a:lnTo>
                      <a:pt x="483788" y="418486"/>
                    </a:lnTo>
                    <a:lnTo>
                      <a:pt x="480797" y="418486"/>
                    </a:lnTo>
                    <a:close/>
                    <a:moveTo>
                      <a:pt x="489983" y="413466"/>
                    </a:moveTo>
                    <a:lnTo>
                      <a:pt x="496072" y="413466"/>
                    </a:lnTo>
                    <a:lnTo>
                      <a:pt x="496072" y="418486"/>
                    </a:lnTo>
                    <a:lnTo>
                      <a:pt x="489983" y="418486"/>
                    </a:lnTo>
                    <a:close/>
                    <a:moveTo>
                      <a:pt x="471396" y="413378"/>
                    </a:moveTo>
                    <a:lnTo>
                      <a:pt x="474566" y="413378"/>
                    </a:lnTo>
                    <a:lnTo>
                      <a:pt x="471396" y="415932"/>
                    </a:lnTo>
                    <a:close/>
                    <a:moveTo>
                      <a:pt x="459219" y="413378"/>
                    </a:moveTo>
                    <a:lnTo>
                      <a:pt x="465308" y="413378"/>
                    </a:lnTo>
                    <a:lnTo>
                      <a:pt x="465308" y="418486"/>
                    </a:lnTo>
                    <a:lnTo>
                      <a:pt x="459219" y="418486"/>
                    </a:lnTo>
                    <a:close/>
                    <a:moveTo>
                      <a:pt x="489983" y="410912"/>
                    </a:moveTo>
                    <a:lnTo>
                      <a:pt x="489983" y="413466"/>
                    </a:lnTo>
                    <a:lnTo>
                      <a:pt x="486886" y="413466"/>
                    </a:lnTo>
                    <a:close/>
                    <a:moveTo>
                      <a:pt x="496072" y="408446"/>
                    </a:moveTo>
                    <a:lnTo>
                      <a:pt x="502161" y="408446"/>
                    </a:lnTo>
                    <a:lnTo>
                      <a:pt x="502161" y="413466"/>
                    </a:lnTo>
                    <a:lnTo>
                      <a:pt x="496072" y="413466"/>
                    </a:lnTo>
                    <a:close/>
                    <a:moveTo>
                      <a:pt x="477592" y="408358"/>
                    </a:moveTo>
                    <a:lnTo>
                      <a:pt x="480726" y="408358"/>
                    </a:lnTo>
                    <a:lnTo>
                      <a:pt x="477592" y="410912"/>
                    </a:lnTo>
                    <a:close/>
                    <a:moveTo>
                      <a:pt x="465308" y="408358"/>
                    </a:moveTo>
                    <a:lnTo>
                      <a:pt x="471396" y="408358"/>
                    </a:lnTo>
                    <a:lnTo>
                      <a:pt x="471396" y="413378"/>
                    </a:lnTo>
                    <a:lnTo>
                      <a:pt x="465308" y="413378"/>
                    </a:lnTo>
                    <a:close/>
                    <a:moveTo>
                      <a:pt x="496072" y="405892"/>
                    </a:moveTo>
                    <a:lnTo>
                      <a:pt x="496072" y="408446"/>
                    </a:lnTo>
                    <a:lnTo>
                      <a:pt x="492974" y="408446"/>
                    </a:lnTo>
                    <a:close/>
                    <a:moveTo>
                      <a:pt x="502161" y="403426"/>
                    </a:moveTo>
                    <a:lnTo>
                      <a:pt x="508356" y="403426"/>
                    </a:lnTo>
                    <a:lnTo>
                      <a:pt x="508356" y="408446"/>
                    </a:lnTo>
                    <a:lnTo>
                      <a:pt x="502161" y="408446"/>
                    </a:lnTo>
                    <a:close/>
                    <a:moveTo>
                      <a:pt x="483681" y="403338"/>
                    </a:moveTo>
                    <a:lnTo>
                      <a:pt x="486779" y="403338"/>
                    </a:lnTo>
                    <a:lnTo>
                      <a:pt x="483681" y="405892"/>
                    </a:lnTo>
                    <a:close/>
                    <a:moveTo>
                      <a:pt x="471396" y="403338"/>
                    </a:moveTo>
                    <a:lnTo>
                      <a:pt x="477592" y="403338"/>
                    </a:lnTo>
                    <a:lnTo>
                      <a:pt x="477592" y="408358"/>
                    </a:lnTo>
                    <a:lnTo>
                      <a:pt x="471396" y="408358"/>
                    </a:lnTo>
                    <a:close/>
                    <a:moveTo>
                      <a:pt x="502161" y="400872"/>
                    </a:moveTo>
                    <a:lnTo>
                      <a:pt x="502161" y="403426"/>
                    </a:lnTo>
                    <a:lnTo>
                      <a:pt x="499063" y="403426"/>
                    </a:lnTo>
                    <a:close/>
                    <a:moveTo>
                      <a:pt x="508356" y="398407"/>
                    </a:moveTo>
                    <a:lnTo>
                      <a:pt x="514445" y="398407"/>
                    </a:lnTo>
                    <a:lnTo>
                      <a:pt x="514445" y="403426"/>
                    </a:lnTo>
                    <a:lnTo>
                      <a:pt x="508356" y="403426"/>
                    </a:lnTo>
                    <a:close/>
                    <a:moveTo>
                      <a:pt x="489769" y="398231"/>
                    </a:moveTo>
                    <a:lnTo>
                      <a:pt x="492902" y="398231"/>
                    </a:lnTo>
                    <a:lnTo>
                      <a:pt x="489769" y="400784"/>
                    </a:lnTo>
                    <a:close/>
                    <a:moveTo>
                      <a:pt x="477592" y="398231"/>
                    </a:moveTo>
                    <a:lnTo>
                      <a:pt x="483681" y="398231"/>
                    </a:lnTo>
                    <a:lnTo>
                      <a:pt x="483681" y="403338"/>
                    </a:lnTo>
                    <a:lnTo>
                      <a:pt x="477592" y="403338"/>
                    </a:lnTo>
                    <a:close/>
                    <a:moveTo>
                      <a:pt x="508356" y="395823"/>
                    </a:moveTo>
                    <a:lnTo>
                      <a:pt x="508356" y="398407"/>
                    </a:lnTo>
                    <a:lnTo>
                      <a:pt x="505258" y="398407"/>
                    </a:lnTo>
                    <a:close/>
                    <a:moveTo>
                      <a:pt x="514445" y="393387"/>
                    </a:moveTo>
                    <a:lnTo>
                      <a:pt x="520534" y="393387"/>
                    </a:lnTo>
                    <a:lnTo>
                      <a:pt x="520534" y="398407"/>
                    </a:lnTo>
                    <a:lnTo>
                      <a:pt x="514445" y="398407"/>
                    </a:lnTo>
                    <a:close/>
                    <a:moveTo>
                      <a:pt x="495858" y="393211"/>
                    </a:moveTo>
                    <a:lnTo>
                      <a:pt x="499028" y="393211"/>
                    </a:lnTo>
                    <a:lnTo>
                      <a:pt x="495858" y="395765"/>
                    </a:lnTo>
                    <a:close/>
                    <a:moveTo>
                      <a:pt x="483681" y="393211"/>
                    </a:moveTo>
                    <a:lnTo>
                      <a:pt x="489769" y="393211"/>
                    </a:lnTo>
                    <a:lnTo>
                      <a:pt x="489769" y="398231"/>
                    </a:lnTo>
                    <a:lnTo>
                      <a:pt x="483681" y="398231"/>
                    </a:lnTo>
                    <a:close/>
                    <a:moveTo>
                      <a:pt x="514445" y="390803"/>
                    </a:moveTo>
                    <a:lnTo>
                      <a:pt x="514445" y="393387"/>
                    </a:lnTo>
                    <a:lnTo>
                      <a:pt x="511347" y="393387"/>
                    </a:lnTo>
                    <a:close/>
                    <a:moveTo>
                      <a:pt x="520534" y="388279"/>
                    </a:moveTo>
                    <a:lnTo>
                      <a:pt x="523631" y="388279"/>
                    </a:lnTo>
                    <a:lnTo>
                      <a:pt x="526729" y="388279"/>
                    </a:lnTo>
                    <a:lnTo>
                      <a:pt x="526729" y="393387"/>
                    </a:lnTo>
                    <a:lnTo>
                      <a:pt x="520534" y="393387"/>
                    </a:lnTo>
                    <a:close/>
                    <a:moveTo>
                      <a:pt x="502054" y="388191"/>
                    </a:moveTo>
                    <a:lnTo>
                      <a:pt x="505152" y="388191"/>
                    </a:lnTo>
                    <a:lnTo>
                      <a:pt x="502054" y="390745"/>
                    </a:lnTo>
                    <a:close/>
                    <a:moveTo>
                      <a:pt x="489769" y="388191"/>
                    </a:moveTo>
                    <a:lnTo>
                      <a:pt x="495858" y="388191"/>
                    </a:lnTo>
                    <a:lnTo>
                      <a:pt x="495858" y="393211"/>
                    </a:lnTo>
                    <a:lnTo>
                      <a:pt x="489769" y="393211"/>
                    </a:lnTo>
                    <a:close/>
                    <a:moveTo>
                      <a:pt x="520534" y="385754"/>
                    </a:moveTo>
                    <a:lnTo>
                      <a:pt x="520534" y="388279"/>
                    </a:lnTo>
                    <a:lnTo>
                      <a:pt x="517472" y="388279"/>
                    </a:lnTo>
                    <a:lnTo>
                      <a:pt x="519004" y="387002"/>
                    </a:lnTo>
                    <a:close/>
                    <a:moveTo>
                      <a:pt x="508142" y="383083"/>
                    </a:moveTo>
                    <a:lnTo>
                      <a:pt x="511347" y="383083"/>
                    </a:lnTo>
                    <a:lnTo>
                      <a:pt x="510628" y="383676"/>
                    </a:lnTo>
                    <a:lnTo>
                      <a:pt x="508142" y="385725"/>
                    </a:lnTo>
                    <a:close/>
                    <a:moveTo>
                      <a:pt x="495858" y="383083"/>
                    </a:moveTo>
                    <a:lnTo>
                      <a:pt x="502054" y="383083"/>
                    </a:lnTo>
                    <a:lnTo>
                      <a:pt x="502054" y="388191"/>
                    </a:lnTo>
                    <a:lnTo>
                      <a:pt x="495858" y="388191"/>
                    </a:lnTo>
                    <a:close/>
                    <a:moveTo>
                      <a:pt x="502054" y="378064"/>
                    </a:moveTo>
                    <a:lnTo>
                      <a:pt x="508142" y="378064"/>
                    </a:lnTo>
                    <a:lnTo>
                      <a:pt x="508142" y="383083"/>
                    </a:lnTo>
                    <a:lnTo>
                      <a:pt x="502054" y="383083"/>
                    </a:lnTo>
                    <a:close/>
                    <a:moveTo>
                      <a:pt x="551191" y="363092"/>
                    </a:moveTo>
                    <a:lnTo>
                      <a:pt x="557280" y="363092"/>
                    </a:lnTo>
                    <a:lnTo>
                      <a:pt x="557280" y="368112"/>
                    </a:lnTo>
                    <a:lnTo>
                      <a:pt x="551191" y="368112"/>
                    </a:lnTo>
                    <a:lnTo>
                      <a:pt x="551191" y="365558"/>
                    </a:lnTo>
                    <a:close/>
                    <a:moveTo>
                      <a:pt x="551191" y="360539"/>
                    </a:moveTo>
                    <a:lnTo>
                      <a:pt x="551191" y="363092"/>
                    </a:lnTo>
                    <a:lnTo>
                      <a:pt x="548094" y="363092"/>
                    </a:lnTo>
                    <a:close/>
                    <a:moveTo>
                      <a:pt x="557280" y="357985"/>
                    </a:moveTo>
                    <a:lnTo>
                      <a:pt x="563368" y="357985"/>
                    </a:lnTo>
                    <a:lnTo>
                      <a:pt x="563368" y="363092"/>
                    </a:lnTo>
                    <a:lnTo>
                      <a:pt x="557280" y="363092"/>
                    </a:lnTo>
                    <a:close/>
                    <a:moveTo>
                      <a:pt x="557280" y="355431"/>
                    </a:moveTo>
                    <a:lnTo>
                      <a:pt x="557280" y="357985"/>
                    </a:lnTo>
                    <a:lnTo>
                      <a:pt x="554218" y="357985"/>
                    </a:lnTo>
                    <a:close/>
                    <a:moveTo>
                      <a:pt x="563368" y="352965"/>
                    </a:moveTo>
                    <a:lnTo>
                      <a:pt x="569564" y="352965"/>
                    </a:lnTo>
                    <a:lnTo>
                      <a:pt x="569564" y="357985"/>
                    </a:lnTo>
                    <a:lnTo>
                      <a:pt x="563368" y="357985"/>
                    </a:lnTo>
                    <a:close/>
                    <a:moveTo>
                      <a:pt x="544995" y="352877"/>
                    </a:moveTo>
                    <a:lnTo>
                      <a:pt x="548093" y="352877"/>
                    </a:lnTo>
                    <a:lnTo>
                      <a:pt x="544995" y="355431"/>
                    </a:lnTo>
                    <a:close/>
                    <a:moveTo>
                      <a:pt x="563368" y="350499"/>
                    </a:moveTo>
                    <a:lnTo>
                      <a:pt x="563368" y="352965"/>
                    </a:lnTo>
                    <a:lnTo>
                      <a:pt x="560377" y="352965"/>
                    </a:lnTo>
                    <a:close/>
                    <a:moveTo>
                      <a:pt x="569564" y="348033"/>
                    </a:moveTo>
                    <a:lnTo>
                      <a:pt x="575653" y="348033"/>
                    </a:lnTo>
                    <a:lnTo>
                      <a:pt x="575653" y="352965"/>
                    </a:lnTo>
                    <a:lnTo>
                      <a:pt x="569564" y="352965"/>
                    </a:lnTo>
                    <a:close/>
                    <a:moveTo>
                      <a:pt x="551084" y="347857"/>
                    </a:moveTo>
                    <a:lnTo>
                      <a:pt x="554182" y="347857"/>
                    </a:lnTo>
                    <a:lnTo>
                      <a:pt x="551093" y="350404"/>
                    </a:lnTo>
                    <a:lnTo>
                      <a:pt x="551084" y="350411"/>
                    </a:lnTo>
                    <a:close/>
                    <a:moveTo>
                      <a:pt x="538800" y="347857"/>
                    </a:moveTo>
                    <a:lnTo>
                      <a:pt x="544995" y="347857"/>
                    </a:lnTo>
                    <a:lnTo>
                      <a:pt x="544995" y="352877"/>
                    </a:lnTo>
                    <a:lnTo>
                      <a:pt x="538800" y="352877"/>
                    </a:lnTo>
                    <a:close/>
                    <a:moveTo>
                      <a:pt x="569564" y="345420"/>
                    </a:moveTo>
                    <a:lnTo>
                      <a:pt x="569564" y="348033"/>
                    </a:lnTo>
                    <a:lnTo>
                      <a:pt x="566466" y="348033"/>
                    </a:lnTo>
                    <a:close/>
                    <a:moveTo>
                      <a:pt x="557173" y="342837"/>
                    </a:moveTo>
                    <a:lnTo>
                      <a:pt x="560271" y="342837"/>
                    </a:lnTo>
                    <a:lnTo>
                      <a:pt x="557173" y="345391"/>
                    </a:lnTo>
                    <a:close/>
                    <a:moveTo>
                      <a:pt x="544995" y="342837"/>
                    </a:moveTo>
                    <a:lnTo>
                      <a:pt x="551084" y="342837"/>
                    </a:lnTo>
                    <a:lnTo>
                      <a:pt x="551084" y="347857"/>
                    </a:lnTo>
                    <a:lnTo>
                      <a:pt x="544995" y="347857"/>
                    </a:lnTo>
                    <a:close/>
                    <a:moveTo>
                      <a:pt x="563262" y="337730"/>
                    </a:moveTo>
                    <a:lnTo>
                      <a:pt x="566396" y="337730"/>
                    </a:lnTo>
                    <a:lnTo>
                      <a:pt x="563262" y="340284"/>
                    </a:lnTo>
                    <a:close/>
                    <a:moveTo>
                      <a:pt x="551084" y="337730"/>
                    </a:moveTo>
                    <a:lnTo>
                      <a:pt x="557173" y="337730"/>
                    </a:lnTo>
                    <a:lnTo>
                      <a:pt x="557173" y="342837"/>
                    </a:lnTo>
                    <a:lnTo>
                      <a:pt x="551084" y="342837"/>
                    </a:lnTo>
                    <a:close/>
                    <a:moveTo>
                      <a:pt x="581741" y="332886"/>
                    </a:moveTo>
                    <a:lnTo>
                      <a:pt x="587937" y="332886"/>
                    </a:lnTo>
                    <a:lnTo>
                      <a:pt x="587937" y="337906"/>
                    </a:lnTo>
                    <a:lnTo>
                      <a:pt x="581741" y="337906"/>
                    </a:lnTo>
                    <a:lnTo>
                      <a:pt x="581741" y="335264"/>
                    </a:lnTo>
                    <a:close/>
                    <a:moveTo>
                      <a:pt x="557173" y="332710"/>
                    </a:moveTo>
                    <a:lnTo>
                      <a:pt x="563262" y="332710"/>
                    </a:lnTo>
                    <a:lnTo>
                      <a:pt x="563262" y="335264"/>
                    </a:lnTo>
                    <a:lnTo>
                      <a:pt x="563262" y="337730"/>
                    </a:lnTo>
                    <a:lnTo>
                      <a:pt x="557173" y="337730"/>
                    </a:lnTo>
                    <a:close/>
                    <a:moveTo>
                      <a:pt x="581741" y="330333"/>
                    </a:moveTo>
                    <a:lnTo>
                      <a:pt x="581741" y="332886"/>
                    </a:lnTo>
                    <a:lnTo>
                      <a:pt x="578644" y="332886"/>
                    </a:lnTo>
                    <a:close/>
                    <a:moveTo>
                      <a:pt x="587937" y="327778"/>
                    </a:moveTo>
                    <a:lnTo>
                      <a:pt x="590928" y="327778"/>
                    </a:lnTo>
                    <a:lnTo>
                      <a:pt x="594026" y="327778"/>
                    </a:lnTo>
                    <a:lnTo>
                      <a:pt x="594026" y="332886"/>
                    </a:lnTo>
                    <a:lnTo>
                      <a:pt x="587937" y="332886"/>
                    </a:lnTo>
                    <a:close/>
                    <a:moveTo>
                      <a:pt x="587937" y="325224"/>
                    </a:moveTo>
                    <a:lnTo>
                      <a:pt x="587937" y="327778"/>
                    </a:lnTo>
                    <a:lnTo>
                      <a:pt x="584840" y="327778"/>
                    </a:lnTo>
                    <a:lnTo>
                      <a:pt x="586431" y="326466"/>
                    </a:lnTo>
                    <a:close/>
                    <a:moveTo>
                      <a:pt x="575546" y="322583"/>
                    </a:moveTo>
                    <a:lnTo>
                      <a:pt x="578644" y="322583"/>
                    </a:lnTo>
                    <a:lnTo>
                      <a:pt x="575546" y="325167"/>
                    </a:lnTo>
                    <a:close/>
                    <a:moveTo>
                      <a:pt x="606310" y="317739"/>
                    </a:moveTo>
                    <a:lnTo>
                      <a:pt x="612399" y="317739"/>
                    </a:lnTo>
                    <a:lnTo>
                      <a:pt x="612399" y="322759"/>
                    </a:lnTo>
                    <a:lnTo>
                      <a:pt x="606310" y="322759"/>
                    </a:lnTo>
                    <a:close/>
                    <a:moveTo>
                      <a:pt x="569457" y="317563"/>
                    </a:moveTo>
                    <a:lnTo>
                      <a:pt x="575546" y="317563"/>
                    </a:lnTo>
                    <a:lnTo>
                      <a:pt x="575546" y="322583"/>
                    </a:lnTo>
                    <a:lnTo>
                      <a:pt x="569457" y="322583"/>
                    </a:lnTo>
                    <a:close/>
                    <a:moveTo>
                      <a:pt x="606310" y="315185"/>
                    </a:moveTo>
                    <a:lnTo>
                      <a:pt x="606310" y="317739"/>
                    </a:lnTo>
                    <a:lnTo>
                      <a:pt x="603212" y="317739"/>
                    </a:lnTo>
                    <a:lnTo>
                      <a:pt x="604743" y="316463"/>
                    </a:lnTo>
                    <a:close/>
                    <a:moveTo>
                      <a:pt x="612399" y="312631"/>
                    </a:moveTo>
                    <a:lnTo>
                      <a:pt x="618488" y="312631"/>
                    </a:lnTo>
                    <a:lnTo>
                      <a:pt x="618488" y="317739"/>
                    </a:lnTo>
                    <a:lnTo>
                      <a:pt x="612399" y="317739"/>
                    </a:lnTo>
                    <a:close/>
                    <a:moveTo>
                      <a:pt x="593919" y="312543"/>
                    </a:moveTo>
                    <a:lnTo>
                      <a:pt x="597017" y="312543"/>
                    </a:lnTo>
                    <a:lnTo>
                      <a:pt x="593919" y="315127"/>
                    </a:lnTo>
                    <a:close/>
                    <a:moveTo>
                      <a:pt x="612399" y="310077"/>
                    </a:moveTo>
                    <a:lnTo>
                      <a:pt x="612399" y="312631"/>
                    </a:lnTo>
                    <a:lnTo>
                      <a:pt x="609337" y="312631"/>
                    </a:lnTo>
                    <a:lnTo>
                      <a:pt x="612369" y="310103"/>
                    </a:lnTo>
                    <a:close/>
                    <a:moveTo>
                      <a:pt x="618488" y="307611"/>
                    </a:moveTo>
                    <a:lnTo>
                      <a:pt x="624683" y="307611"/>
                    </a:lnTo>
                    <a:lnTo>
                      <a:pt x="624683" y="312631"/>
                    </a:lnTo>
                    <a:lnTo>
                      <a:pt x="618488" y="312631"/>
                    </a:lnTo>
                    <a:close/>
                    <a:moveTo>
                      <a:pt x="600114" y="307523"/>
                    </a:moveTo>
                    <a:lnTo>
                      <a:pt x="603212" y="307523"/>
                    </a:lnTo>
                    <a:lnTo>
                      <a:pt x="601923" y="308586"/>
                    </a:lnTo>
                    <a:lnTo>
                      <a:pt x="600114" y="310077"/>
                    </a:lnTo>
                    <a:close/>
                    <a:moveTo>
                      <a:pt x="587830" y="307523"/>
                    </a:moveTo>
                    <a:lnTo>
                      <a:pt x="593919" y="307523"/>
                    </a:lnTo>
                    <a:lnTo>
                      <a:pt x="593919" y="312543"/>
                    </a:lnTo>
                    <a:lnTo>
                      <a:pt x="590928" y="312543"/>
                    </a:lnTo>
                    <a:lnTo>
                      <a:pt x="587830" y="312543"/>
                    </a:lnTo>
                    <a:close/>
                    <a:moveTo>
                      <a:pt x="618488" y="305087"/>
                    </a:moveTo>
                    <a:lnTo>
                      <a:pt x="618488" y="307611"/>
                    </a:lnTo>
                    <a:lnTo>
                      <a:pt x="615391" y="307611"/>
                    </a:lnTo>
                    <a:lnTo>
                      <a:pt x="615467" y="307549"/>
                    </a:lnTo>
                    <a:close/>
                    <a:moveTo>
                      <a:pt x="624683" y="302592"/>
                    </a:moveTo>
                    <a:lnTo>
                      <a:pt x="630772" y="302592"/>
                    </a:lnTo>
                    <a:lnTo>
                      <a:pt x="630772" y="307611"/>
                    </a:lnTo>
                    <a:lnTo>
                      <a:pt x="624683" y="307611"/>
                    </a:lnTo>
                    <a:close/>
                    <a:moveTo>
                      <a:pt x="606203" y="302504"/>
                    </a:moveTo>
                    <a:lnTo>
                      <a:pt x="609301" y="302504"/>
                    </a:lnTo>
                    <a:lnTo>
                      <a:pt x="608699" y="303001"/>
                    </a:lnTo>
                    <a:lnTo>
                      <a:pt x="606203" y="305058"/>
                    </a:lnTo>
                    <a:close/>
                    <a:moveTo>
                      <a:pt x="593919" y="302504"/>
                    </a:moveTo>
                    <a:lnTo>
                      <a:pt x="600114" y="302504"/>
                    </a:lnTo>
                    <a:lnTo>
                      <a:pt x="600114" y="307523"/>
                    </a:lnTo>
                    <a:lnTo>
                      <a:pt x="593919" y="307523"/>
                    </a:lnTo>
                    <a:close/>
                    <a:moveTo>
                      <a:pt x="624683" y="300038"/>
                    </a:moveTo>
                    <a:lnTo>
                      <a:pt x="624683" y="302592"/>
                    </a:lnTo>
                    <a:lnTo>
                      <a:pt x="621585" y="302592"/>
                    </a:lnTo>
                    <a:lnTo>
                      <a:pt x="623123" y="301310"/>
                    </a:lnTo>
                    <a:close/>
                    <a:moveTo>
                      <a:pt x="630772" y="297484"/>
                    </a:moveTo>
                    <a:lnTo>
                      <a:pt x="636967" y="297484"/>
                    </a:lnTo>
                    <a:lnTo>
                      <a:pt x="636967" y="302592"/>
                    </a:lnTo>
                    <a:lnTo>
                      <a:pt x="630772" y="302592"/>
                    </a:lnTo>
                    <a:close/>
                    <a:moveTo>
                      <a:pt x="612292" y="297484"/>
                    </a:moveTo>
                    <a:lnTo>
                      <a:pt x="615390" y="297484"/>
                    </a:lnTo>
                    <a:lnTo>
                      <a:pt x="612299" y="300032"/>
                    </a:lnTo>
                    <a:lnTo>
                      <a:pt x="612292" y="300038"/>
                    </a:lnTo>
                    <a:close/>
                    <a:moveTo>
                      <a:pt x="600114" y="297484"/>
                    </a:moveTo>
                    <a:lnTo>
                      <a:pt x="606203" y="297484"/>
                    </a:lnTo>
                    <a:lnTo>
                      <a:pt x="606203" y="302504"/>
                    </a:lnTo>
                    <a:lnTo>
                      <a:pt x="600114" y="302504"/>
                    </a:lnTo>
                    <a:close/>
                    <a:moveTo>
                      <a:pt x="630772" y="294959"/>
                    </a:moveTo>
                    <a:lnTo>
                      <a:pt x="630772" y="297484"/>
                    </a:lnTo>
                    <a:lnTo>
                      <a:pt x="627710" y="297484"/>
                    </a:lnTo>
                    <a:lnTo>
                      <a:pt x="629241" y="296207"/>
                    </a:lnTo>
                    <a:close/>
                    <a:moveTo>
                      <a:pt x="636967" y="292552"/>
                    </a:moveTo>
                    <a:lnTo>
                      <a:pt x="639958" y="292552"/>
                    </a:lnTo>
                    <a:lnTo>
                      <a:pt x="643056" y="292552"/>
                    </a:lnTo>
                    <a:lnTo>
                      <a:pt x="643056" y="297484"/>
                    </a:lnTo>
                    <a:lnTo>
                      <a:pt x="636967" y="297484"/>
                    </a:lnTo>
                    <a:close/>
                    <a:moveTo>
                      <a:pt x="618488" y="292464"/>
                    </a:moveTo>
                    <a:lnTo>
                      <a:pt x="621479" y="292464"/>
                    </a:lnTo>
                    <a:lnTo>
                      <a:pt x="618488" y="294930"/>
                    </a:lnTo>
                    <a:close/>
                    <a:moveTo>
                      <a:pt x="606203" y="292464"/>
                    </a:moveTo>
                    <a:lnTo>
                      <a:pt x="612292" y="292464"/>
                    </a:lnTo>
                    <a:lnTo>
                      <a:pt x="612292" y="297484"/>
                    </a:lnTo>
                    <a:lnTo>
                      <a:pt x="606203" y="297484"/>
                    </a:lnTo>
                    <a:close/>
                    <a:moveTo>
                      <a:pt x="636967" y="289911"/>
                    </a:moveTo>
                    <a:lnTo>
                      <a:pt x="636967" y="292552"/>
                    </a:lnTo>
                    <a:lnTo>
                      <a:pt x="633763" y="292552"/>
                    </a:lnTo>
                    <a:close/>
                    <a:moveTo>
                      <a:pt x="624576" y="287356"/>
                    </a:moveTo>
                    <a:lnTo>
                      <a:pt x="627674" y="287356"/>
                    </a:lnTo>
                    <a:lnTo>
                      <a:pt x="626339" y="288457"/>
                    </a:lnTo>
                    <a:lnTo>
                      <a:pt x="624576" y="289910"/>
                    </a:lnTo>
                    <a:close/>
                    <a:moveTo>
                      <a:pt x="612292" y="287356"/>
                    </a:moveTo>
                    <a:lnTo>
                      <a:pt x="618488" y="287356"/>
                    </a:lnTo>
                    <a:lnTo>
                      <a:pt x="618488" y="292464"/>
                    </a:lnTo>
                    <a:lnTo>
                      <a:pt x="612292" y="292464"/>
                    </a:lnTo>
                    <a:close/>
                    <a:moveTo>
                      <a:pt x="618488" y="282337"/>
                    </a:moveTo>
                    <a:lnTo>
                      <a:pt x="624576" y="282337"/>
                    </a:lnTo>
                    <a:lnTo>
                      <a:pt x="624576" y="287356"/>
                    </a:lnTo>
                    <a:lnTo>
                      <a:pt x="618488" y="287356"/>
                    </a:lnTo>
                    <a:close/>
                    <a:moveTo>
                      <a:pt x="704371" y="257238"/>
                    </a:moveTo>
                    <a:lnTo>
                      <a:pt x="710459" y="257238"/>
                    </a:lnTo>
                    <a:lnTo>
                      <a:pt x="710459" y="262258"/>
                    </a:lnTo>
                    <a:lnTo>
                      <a:pt x="704371" y="262258"/>
                    </a:lnTo>
                    <a:close/>
                    <a:moveTo>
                      <a:pt x="704371" y="254684"/>
                    </a:moveTo>
                    <a:lnTo>
                      <a:pt x="704371" y="257238"/>
                    </a:lnTo>
                    <a:lnTo>
                      <a:pt x="701202" y="257238"/>
                    </a:lnTo>
                    <a:close/>
                    <a:moveTo>
                      <a:pt x="710459" y="252130"/>
                    </a:moveTo>
                    <a:lnTo>
                      <a:pt x="716548" y="252130"/>
                    </a:lnTo>
                    <a:lnTo>
                      <a:pt x="716548" y="257238"/>
                    </a:lnTo>
                    <a:lnTo>
                      <a:pt x="710459" y="257238"/>
                    </a:lnTo>
                    <a:close/>
                    <a:moveTo>
                      <a:pt x="691873" y="252042"/>
                    </a:moveTo>
                    <a:lnTo>
                      <a:pt x="694971" y="252042"/>
                    </a:lnTo>
                    <a:lnTo>
                      <a:pt x="691873" y="254626"/>
                    </a:lnTo>
                    <a:close/>
                    <a:moveTo>
                      <a:pt x="710459" y="249576"/>
                    </a:moveTo>
                    <a:lnTo>
                      <a:pt x="710459" y="252130"/>
                    </a:lnTo>
                    <a:lnTo>
                      <a:pt x="707362" y="252130"/>
                    </a:lnTo>
                    <a:close/>
                    <a:moveTo>
                      <a:pt x="716548" y="247111"/>
                    </a:moveTo>
                    <a:lnTo>
                      <a:pt x="722637" y="247111"/>
                    </a:lnTo>
                    <a:lnTo>
                      <a:pt x="722637" y="252130"/>
                    </a:lnTo>
                    <a:lnTo>
                      <a:pt x="716548" y="252130"/>
                    </a:lnTo>
                    <a:close/>
                    <a:moveTo>
                      <a:pt x="698068" y="247111"/>
                    </a:moveTo>
                    <a:lnTo>
                      <a:pt x="701059" y="247111"/>
                    </a:lnTo>
                    <a:lnTo>
                      <a:pt x="698068" y="249576"/>
                    </a:lnTo>
                    <a:close/>
                    <a:moveTo>
                      <a:pt x="685784" y="247111"/>
                    </a:moveTo>
                    <a:lnTo>
                      <a:pt x="691873" y="247111"/>
                    </a:lnTo>
                    <a:lnTo>
                      <a:pt x="691873" y="252042"/>
                    </a:lnTo>
                    <a:lnTo>
                      <a:pt x="688882" y="252042"/>
                    </a:lnTo>
                    <a:lnTo>
                      <a:pt x="685784" y="252042"/>
                    </a:lnTo>
                    <a:close/>
                    <a:moveTo>
                      <a:pt x="716548" y="244557"/>
                    </a:moveTo>
                    <a:lnTo>
                      <a:pt x="716548" y="247111"/>
                    </a:lnTo>
                    <a:lnTo>
                      <a:pt x="713414" y="247111"/>
                    </a:lnTo>
                    <a:close/>
                    <a:moveTo>
                      <a:pt x="722637" y="242091"/>
                    </a:moveTo>
                    <a:lnTo>
                      <a:pt x="725628" y="242091"/>
                    </a:lnTo>
                    <a:lnTo>
                      <a:pt x="728833" y="242091"/>
                    </a:lnTo>
                    <a:lnTo>
                      <a:pt x="728833" y="247111"/>
                    </a:lnTo>
                    <a:lnTo>
                      <a:pt x="722637" y="247111"/>
                    </a:lnTo>
                    <a:close/>
                    <a:moveTo>
                      <a:pt x="704157" y="242003"/>
                    </a:moveTo>
                    <a:lnTo>
                      <a:pt x="707255" y="242003"/>
                    </a:lnTo>
                    <a:lnTo>
                      <a:pt x="706653" y="242500"/>
                    </a:lnTo>
                    <a:lnTo>
                      <a:pt x="704157" y="244557"/>
                    </a:lnTo>
                    <a:close/>
                    <a:moveTo>
                      <a:pt x="691873" y="242003"/>
                    </a:moveTo>
                    <a:lnTo>
                      <a:pt x="698068" y="242003"/>
                    </a:lnTo>
                    <a:lnTo>
                      <a:pt x="698068" y="247111"/>
                    </a:lnTo>
                    <a:lnTo>
                      <a:pt x="691873" y="247111"/>
                    </a:lnTo>
                    <a:close/>
                    <a:moveTo>
                      <a:pt x="722637" y="239537"/>
                    </a:moveTo>
                    <a:lnTo>
                      <a:pt x="722637" y="242091"/>
                    </a:lnTo>
                    <a:lnTo>
                      <a:pt x="719539" y="242091"/>
                    </a:lnTo>
                    <a:close/>
                    <a:moveTo>
                      <a:pt x="710246" y="236983"/>
                    </a:moveTo>
                    <a:lnTo>
                      <a:pt x="713344" y="236983"/>
                    </a:lnTo>
                    <a:lnTo>
                      <a:pt x="710253" y="239531"/>
                    </a:lnTo>
                    <a:lnTo>
                      <a:pt x="710246" y="239537"/>
                    </a:lnTo>
                    <a:close/>
                    <a:moveTo>
                      <a:pt x="698068" y="236983"/>
                    </a:moveTo>
                    <a:lnTo>
                      <a:pt x="704157" y="236983"/>
                    </a:lnTo>
                    <a:lnTo>
                      <a:pt x="704157" y="242003"/>
                    </a:lnTo>
                    <a:lnTo>
                      <a:pt x="698068" y="242003"/>
                    </a:lnTo>
                    <a:close/>
                    <a:moveTo>
                      <a:pt x="741010" y="232052"/>
                    </a:moveTo>
                    <a:lnTo>
                      <a:pt x="744001" y="232052"/>
                    </a:lnTo>
                    <a:lnTo>
                      <a:pt x="747206" y="232052"/>
                    </a:lnTo>
                    <a:lnTo>
                      <a:pt x="747206" y="236983"/>
                    </a:lnTo>
                    <a:lnTo>
                      <a:pt x="741010" y="236983"/>
                    </a:lnTo>
                    <a:close/>
                    <a:moveTo>
                      <a:pt x="704157" y="231963"/>
                    </a:moveTo>
                    <a:lnTo>
                      <a:pt x="710246" y="231963"/>
                    </a:lnTo>
                    <a:lnTo>
                      <a:pt x="710246" y="236983"/>
                    </a:lnTo>
                    <a:lnTo>
                      <a:pt x="704157" y="236983"/>
                    </a:lnTo>
                    <a:close/>
                    <a:moveTo>
                      <a:pt x="741010" y="229440"/>
                    </a:moveTo>
                    <a:lnTo>
                      <a:pt x="741010" y="232052"/>
                    </a:lnTo>
                    <a:lnTo>
                      <a:pt x="737805" y="232052"/>
                    </a:lnTo>
                    <a:close/>
                    <a:moveTo>
                      <a:pt x="728619" y="226856"/>
                    </a:moveTo>
                    <a:lnTo>
                      <a:pt x="731717" y="226856"/>
                    </a:lnTo>
                    <a:lnTo>
                      <a:pt x="729955" y="228309"/>
                    </a:lnTo>
                    <a:lnTo>
                      <a:pt x="728619" y="229410"/>
                    </a:lnTo>
                    <a:close/>
                    <a:moveTo>
                      <a:pt x="759383" y="221924"/>
                    </a:moveTo>
                    <a:lnTo>
                      <a:pt x="765579" y="221924"/>
                    </a:lnTo>
                    <a:lnTo>
                      <a:pt x="765579" y="227032"/>
                    </a:lnTo>
                    <a:lnTo>
                      <a:pt x="759383" y="227032"/>
                    </a:lnTo>
                    <a:close/>
                    <a:moveTo>
                      <a:pt x="722530" y="221836"/>
                    </a:moveTo>
                    <a:lnTo>
                      <a:pt x="728619" y="221836"/>
                    </a:lnTo>
                    <a:lnTo>
                      <a:pt x="728619" y="226856"/>
                    </a:lnTo>
                    <a:lnTo>
                      <a:pt x="725628" y="226856"/>
                    </a:lnTo>
                    <a:lnTo>
                      <a:pt x="722530" y="226856"/>
                    </a:lnTo>
                    <a:close/>
                    <a:moveTo>
                      <a:pt x="759383" y="219399"/>
                    </a:moveTo>
                    <a:lnTo>
                      <a:pt x="759383" y="221924"/>
                    </a:lnTo>
                    <a:lnTo>
                      <a:pt x="756286" y="221924"/>
                    </a:lnTo>
                    <a:lnTo>
                      <a:pt x="756319" y="221897"/>
                    </a:lnTo>
                    <a:close/>
                    <a:moveTo>
                      <a:pt x="765579" y="216904"/>
                    </a:moveTo>
                    <a:lnTo>
                      <a:pt x="771667" y="216904"/>
                    </a:lnTo>
                    <a:lnTo>
                      <a:pt x="771667" y="221924"/>
                    </a:lnTo>
                    <a:lnTo>
                      <a:pt x="765579" y="221924"/>
                    </a:lnTo>
                    <a:close/>
                    <a:moveTo>
                      <a:pt x="746992" y="216816"/>
                    </a:moveTo>
                    <a:lnTo>
                      <a:pt x="750090" y="216816"/>
                    </a:lnTo>
                    <a:lnTo>
                      <a:pt x="746992" y="219370"/>
                    </a:lnTo>
                    <a:close/>
                    <a:moveTo>
                      <a:pt x="765579" y="214350"/>
                    </a:moveTo>
                    <a:lnTo>
                      <a:pt x="765579" y="216904"/>
                    </a:lnTo>
                    <a:lnTo>
                      <a:pt x="762445" y="216904"/>
                    </a:lnTo>
                    <a:close/>
                    <a:moveTo>
                      <a:pt x="771667" y="211885"/>
                    </a:moveTo>
                    <a:lnTo>
                      <a:pt x="777756" y="211885"/>
                    </a:lnTo>
                    <a:lnTo>
                      <a:pt x="777756" y="216904"/>
                    </a:lnTo>
                    <a:lnTo>
                      <a:pt x="771667" y="216904"/>
                    </a:lnTo>
                    <a:close/>
                    <a:moveTo>
                      <a:pt x="753081" y="211708"/>
                    </a:moveTo>
                    <a:lnTo>
                      <a:pt x="756285" y="211708"/>
                    </a:lnTo>
                    <a:lnTo>
                      <a:pt x="753081" y="214350"/>
                    </a:lnTo>
                    <a:close/>
                    <a:moveTo>
                      <a:pt x="740903" y="211708"/>
                    </a:moveTo>
                    <a:lnTo>
                      <a:pt x="746992" y="211708"/>
                    </a:lnTo>
                    <a:lnTo>
                      <a:pt x="746992" y="216816"/>
                    </a:lnTo>
                    <a:lnTo>
                      <a:pt x="744001" y="216816"/>
                    </a:lnTo>
                    <a:lnTo>
                      <a:pt x="740903" y="216816"/>
                    </a:lnTo>
                    <a:close/>
                    <a:moveTo>
                      <a:pt x="771667" y="209331"/>
                    </a:moveTo>
                    <a:lnTo>
                      <a:pt x="771667" y="211885"/>
                    </a:lnTo>
                    <a:lnTo>
                      <a:pt x="768533" y="211885"/>
                    </a:lnTo>
                    <a:close/>
                    <a:moveTo>
                      <a:pt x="777756" y="206777"/>
                    </a:moveTo>
                    <a:lnTo>
                      <a:pt x="783952" y="206777"/>
                    </a:lnTo>
                    <a:lnTo>
                      <a:pt x="783952" y="211885"/>
                    </a:lnTo>
                    <a:lnTo>
                      <a:pt x="777756" y="211885"/>
                    </a:lnTo>
                    <a:close/>
                    <a:moveTo>
                      <a:pt x="759276" y="206689"/>
                    </a:moveTo>
                    <a:lnTo>
                      <a:pt x="762374" y="206689"/>
                    </a:lnTo>
                    <a:lnTo>
                      <a:pt x="759276" y="209243"/>
                    </a:lnTo>
                    <a:close/>
                    <a:moveTo>
                      <a:pt x="746992" y="206689"/>
                    </a:moveTo>
                    <a:lnTo>
                      <a:pt x="753081" y="206689"/>
                    </a:lnTo>
                    <a:lnTo>
                      <a:pt x="753081" y="211708"/>
                    </a:lnTo>
                    <a:lnTo>
                      <a:pt x="746992" y="211708"/>
                    </a:lnTo>
                    <a:close/>
                    <a:moveTo>
                      <a:pt x="777756" y="204311"/>
                    </a:moveTo>
                    <a:lnTo>
                      <a:pt x="777756" y="206777"/>
                    </a:lnTo>
                    <a:lnTo>
                      <a:pt x="774731" y="206777"/>
                    </a:lnTo>
                    <a:close/>
                    <a:moveTo>
                      <a:pt x="765365" y="201669"/>
                    </a:moveTo>
                    <a:lnTo>
                      <a:pt x="768463" y="201669"/>
                    </a:lnTo>
                    <a:lnTo>
                      <a:pt x="765365" y="204253"/>
                    </a:lnTo>
                    <a:close/>
                    <a:moveTo>
                      <a:pt x="753081" y="201669"/>
                    </a:moveTo>
                    <a:lnTo>
                      <a:pt x="759276" y="201669"/>
                    </a:lnTo>
                    <a:lnTo>
                      <a:pt x="759276" y="206689"/>
                    </a:lnTo>
                    <a:lnTo>
                      <a:pt x="753081" y="206689"/>
                    </a:lnTo>
                    <a:close/>
                    <a:moveTo>
                      <a:pt x="771454" y="196561"/>
                    </a:moveTo>
                    <a:lnTo>
                      <a:pt x="774658" y="196561"/>
                    </a:lnTo>
                    <a:lnTo>
                      <a:pt x="774587" y="196621"/>
                    </a:lnTo>
                    <a:lnTo>
                      <a:pt x="771454" y="199203"/>
                    </a:lnTo>
                    <a:close/>
                    <a:moveTo>
                      <a:pt x="759276" y="196561"/>
                    </a:moveTo>
                    <a:lnTo>
                      <a:pt x="765365" y="196561"/>
                    </a:lnTo>
                    <a:lnTo>
                      <a:pt x="765365" y="201669"/>
                    </a:lnTo>
                    <a:lnTo>
                      <a:pt x="759276" y="201669"/>
                    </a:lnTo>
                    <a:close/>
                    <a:moveTo>
                      <a:pt x="790040" y="191630"/>
                    </a:moveTo>
                    <a:lnTo>
                      <a:pt x="796129" y="191630"/>
                    </a:lnTo>
                    <a:lnTo>
                      <a:pt x="796129" y="196737"/>
                    </a:lnTo>
                    <a:lnTo>
                      <a:pt x="790040" y="196737"/>
                    </a:lnTo>
                    <a:lnTo>
                      <a:pt x="790040" y="194184"/>
                    </a:lnTo>
                    <a:close/>
                    <a:moveTo>
                      <a:pt x="765365" y="191542"/>
                    </a:moveTo>
                    <a:lnTo>
                      <a:pt x="771454" y="191542"/>
                    </a:lnTo>
                    <a:lnTo>
                      <a:pt x="771454" y="194184"/>
                    </a:lnTo>
                    <a:lnTo>
                      <a:pt x="771454" y="196561"/>
                    </a:lnTo>
                    <a:lnTo>
                      <a:pt x="765365" y="196561"/>
                    </a:lnTo>
                    <a:close/>
                    <a:moveTo>
                      <a:pt x="790040" y="189164"/>
                    </a:moveTo>
                    <a:lnTo>
                      <a:pt x="790040" y="191630"/>
                    </a:lnTo>
                    <a:lnTo>
                      <a:pt x="787014" y="191630"/>
                    </a:lnTo>
                    <a:close/>
                    <a:moveTo>
                      <a:pt x="796129" y="186610"/>
                    </a:moveTo>
                    <a:lnTo>
                      <a:pt x="802218" y="186610"/>
                    </a:lnTo>
                    <a:lnTo>
                      <a:pt x="802218" y="191630"/>
                    </a:lnTo>
                    <a:lnTo>
                      <a:pt x="796129" y="191630"/>
                    </a:lnTo>
                    <a:close/>
                    <a:moveTo>
                      <a:pt x="796129" y="184056"/>
                    </a:moveTo>
                    <a:lnTo>
                      <a:pt x="796129" y="186610"/>
                    </a:lnTo>
                    <a:lnTo>
                      <a:pt x="793032" y="186610"/>
                    </a:lnTo>
                    <a:close/>
                    <a:moveTo>
                      <a:pt x="802218" y="181590"/>
                    </a:moveTo>
                    <a:lnTo>
                      <a:pt x="805316" y="181590"/>
                    </a:lnTo>
                    <a:lnTo>
                      <a:pt x="808413" y="181590"/>
                    </a:lnTo>
                    <a:lnTo>
                      <a:pt x="808413" y="186610"/>
                    </a:lnTo>
                    <a:lnTo>
                      <a:pt x="802218" y="186610"/>
                    </a:lnTo>
                    <a:close/>
                    <a:moveTo>
                      <a:pt x="783738" y="181502"/>
                    </a:moveTo>
                    <a:lnTo>
                      <a:pt x="786836" y="181502"/>
                    </a:lnTo>
                    <a:lnTo>
                      <a:pt x="783738" y="184056"/>
                    </a:lnTo>
                    <a:close/>
                    <a:moveTo>
                      <a:pt x="802218" y="179066"/>
                    </a:moveTo>
                    <a:lnTo>
                      <a:pt x="802218" y="181590"/>
                    </a:lnTo>
                    <a:lnTo>
                      <a:pt x="799120" y="181590"/>
                    </a:lnTo>
                    <a:close/>
                    <a:moveTo>
                      <a:pt x="789827" y="176482"/>
                    </a:moveTo>
                    <a:lnTo>
                      <a:pt x="792925" y="176482"/>
                    </a:lnTo>
                    <a:lnTo>
                      <a:pt x="789834" y="179030"/>
                    </a:lnTo>
                    <a:lnTo>
                      <a:pt x="789827" y="179036"/>
                    </a:lnTo>
                    <a:close/>
                    <a:moveTo>
                      <a:pt x="777649" y="176482"/>
                    </a:moveTo>
                    <a:lnTo>
                      <a:pt x="783738" y="176482"/>
                    </a:lnTo>
                    <a:lnTo>
                      <a:pt x="783738" y="181502"/>
                    </a:lnTo>
                    <a:lnTo>
                      <a:pt x="777649" y="181502"/>
                    </a:lnTo>
                    <a:close/>
                    <a:moveTo>
                      <a:pt x="783738" y="171463"/>
                    </a:moveTo>
                    <a:lnTo>
                      <a:pt x="789827" y="171463"/>
                    </a:lnTo>
                    <a:lnTo>
                      <a:pt x="789827" y="176482"/>
                    </a:lnTo>
                    <a:lnTo>
                      <a:pt x="783738" y="176482"/>
                    </a:lnTo>
                    <a:close/>
                    <a:moveTo>
                      <a:pt x="808200" y="166355"/>
                    </a:moveTo>
                    <a:lnTo>
                      <a:pt x="811334" y="166355"/>
                    </a:lnTo>
                    <a:lnTo>
                      <a:pt x="808200" y="168909"/>
                    </a:lnTo>
                    <a:close/>
                    <a:moveTo>
                      <a:pt x="826786" y="161423"/>
                    </a:moveTo>
                    <a:lnTo>
                      <a:pt x="829777" y="161423"/>
                    </a:lnTo>
                    <a:lnTo>
                      <a:pt x="832875" y="161423"/>
                    </a:lnTo>
                    <a:lnTo>
                      <a:pt x="832875" y="166531"/>
                    </a:lnTo>
                    <a:lnTo>
                      <a:pt x="826786" y="166531"/>
                    </a:lnTo>
                    <a:lnTo>
                      <a:pt x="826786" y="163889"/>
                    </a:lnTo>
                    <a:close/>
                    <a:moveTo>
                      <a:pt x="802111" y="161335"/>
                    </a:moveTo>
                    <a:lnTo>
                      <a:pt x="808200" y="161335"/>
                    </a:lnTo>
                    <a:lnTo>
                      <a:pt x="808200" y="163889"/>
                    </a:lnTo>
                    <a:lnTo>
                      <a:pt x="808200" y="166355"/>
                    </a:lnTo>
                    <a:lnTo>
                      <a:pt x="805316" y="166355"/>
                    </a:lnTo>
                    <a:lnTo>
                      <a:pt x="802111" y="166355"/>
                    </a:lnTo>
                    <a:close/>
                    <a:moveTo>
                      <a:pt x="826786" y="158870"/>
                    </a:moveTo>
                    <a:lnTo>
                      <a:pt x="826786" y="161423"/>
                    </a:lnTo>
                    <a:lnTo>
                      <a:pt x="823689" y="161423"/>
                    </a:lnTo>
                    <a:close/>
                    <a:moveTo>
                      <a:pt x="845159" y="151384"/>
                    </a:moveTo>
                    <a:lnTo>
                      <a:pt x="851248" y="151384"/>
                    </a:lnTo>
                    <a:lnTo>
                      <a:pt x="851248" y="156403"/>
                    </a:lnTo>
                    <a:lnTo>
                      <a:pt x="845159" y="156403"/>
                    </a:lnTo>
                    <a:close/>
                    <a:moveTo>
                      <a:pt x="845159" y="148831"/>
                    </a:moveTo>
                    <a:lnTo>
                      <a:pt x="845159" y="151384"/>
                    </a:lnTo>
                    <a:lnTo>
                      <a:pt x="842062" y="151384"/>
                    </a:lnTo>
                    <a:close/>
                    <a:moveTo>
                      <a:pt x="851248" y="146364"/>
                    </a:moveTo>
                    <a:lnTo>
                      <a:pt x="857337" y="146364"/>
                    </a:lnTo>
                    <a:lnTo>
                      <a:pt x="857337" y="151384"/>
                    </a:lnTo>
                    <a:lnTo>
                      <a:pt x="851248" y="151384"/>
                    </a:lnTo>
                    <a:close/>
                    <a:moveTo>
                      <a:pt x="832661" y="146188"/>
                    </a:moveTo>
                    <a:lnTo>
                      <a:pt x="835866" y="146188"/>
                    </a:lnTo>
                    <a:lnTo>
                      <a:pt x="832714" y="148787"/>
                    </a:lnTo>
                    <a:lnTo>
                      <a:pt x="832661" y="148830"/>
                    </a:lnTo>
                    <a:close/>
                    <a:moveTo>
                      <a:pt x="851248" y="143810"/>
                    </a:moveTo>
                    <a:lnTo>
                      <a:pt x="851248" y="146364"/>
                    </a:lnTo>
                    <a:lnTo>
                      <a:pt x="848151" y="146364"/>
                    </a:lnTo>
                    <a:close/>
                    <a:moveTo>
                      <a:pt x="857337" y="141256"/>
                    </a:moveTo>
                    <a:lnTo>
                      <a:pt x="863532" y="141256"/>
                    </a:lnTo>
                    <a:lnTo>
                      <a:pt x="863532" y="146364"/>
                    </a:lnTo>
                    <a:lnTo>
                      <a:pt x="857337" y="146364"/>
                    </a:lnTo>
                    <a:close/>
                    <a:moveTo>
                      <a:pt x="838857" y="141168"/>
                    </a:moveTo>
                    <a:lnTo>
                      <a:pt x="842062" y="141168"/>
                    </a:lnTo>
                    <a:lnTo>
                      <a:pt x="842010" y="141211"/>
                    </a:lnTo>
                    <a:lnTo>
                      <a:pt x="838857" y="143780"/>
                    </a:lnTo>
                    <a:close/>
                    <a:moveTo>
                      <a:pt x="826573" y="141168"/>
                    </a:moveTo>
                    <a:lnTo>
                      <a:pt x="832661" y="141168"/>
                    </a:lnTo>
                    <a:lnTo>
                      <a:pt x="832661" y="146188"/>
                    </a:lnTo>
                    <a:lnTo>
                      <a:pt x="829777" y="146188"/>
                    </a:lnTo>
                    <a:lnTo>
                      <a:pt x="826573" y="146188"/>
                    </a:lnTo>
                    <a:close/>
                    <a:moveTo>
                      <a:pt x="857337" y="138732"/>
                    </a:moveTo>
                    <a:lnTo>
                      <a:pt x="857337" y="141256"/>
                    </a:lnTo>
                    <a:lnTo>
                      <a:pt x="854275" y="141256"/>
                    </a:lnTo>
                    <a:lnTo>
                      <a:pt x="855798" y="139986"/>
                    </a:lnTo>
                    <a:close/>
                    <a:moveTo>
                      <a:pt x="863532" y="136237"/>
                    </a:moveTo>
                    <a:lnTo>
                      <a:pt x="866523" y="136237"/>
                    </a:lnTo>
                    <a:lnTo>
                      <a:pt x="869621" y="136237"/>
                    </a:lnTo>
                    <a:lnTo>
                      <a:pt x="869621" y="141256"/>
                    </a:lnTo>
                    <a:lnTo>
                      <a:pt x="863532" y="141256"/>
                    </a:lnTo>
                    <a:close/>
                    <a:moveTo>
                      <a:pt x="844946" y="136148"/>
                    </a:moveTo>
                    <a:lnTo>
                      <a:pt x="848080" y="136148"/>
                    </a:lnTo>
                    <a:lnTo>
                      <a:pt x="844946" y="138702"/>
                    </a:lnTo>
                    <a:close/>
                    <a:moveTo>
                      <a:pt x="832661" y="136148"/>
                    </a:moveTo>
                    <a:lnTo>
                      <a:pt x="838857" y="136148"/>
                    </a:lnTo>
                    <a:lnTo>
                      <a:pt x="838857" y="141168"/>
                    </a:lnTo>
                    <a:lnTo>
                      <a:pt x="832661" y="141168"/>
                    </a:lnTo>
                    <a:close/>
                    <a:moveTo>
                      <a:pt x="863532" y="133684"/>
                    </a:moveTo>
                    <a:lnTo>
                      <a:pt x="863532" y="136237"/>
                    </a:lnTo>
                    <a:lnTo>
                      <a:pt x="860435" y="136237"/>
                    </a:lnTo>
                    <a:close/>
                    <a:moveTo>
                      <a:pt x="851035" y="131129"/>
                    </a:moveTo>
                    <a:lnTo>
                      <a:pt x="854205" y="131129"/>
                    </a:lnTo>
                    <a:lnTo>
                      <a:pt x="851035" y="133683"/>
                    </a:lnTo>
                    <a:close/>
                    <a:moveTo>
                      <a:pt x="838857" y="131129"/>
                    </a:moveTo>
                    <a:lnTo>
                      <a:pt x="844946" y="131129"/>
                    </a:lnTo>
                    <a:lnTo>
                      <a:pt x="844946" y="136148"/>
                    </a:lnTo>
                    <a:lnTo>
                      <a:pt x="838857" y="136148"/>
                    </a:lnTo>
                    <a:close/>
                    <a:moveTo>
                      <a:pt x="844946" y="126109"/>
                    </a:moveTo>
                    <a:lnTo>
                      <a:pt x="851035" y="126109"/>
                    </a:lnTo>
                    <a:lnTo>
                      <a:pt x="851035" y="131129"/>
                    </a:lnTo>
                    <a:lnTo>
                      <a:pt x="844946" y="131129"/>
                    </a:lnTo>
                    <a:close/>
                    <a:moveTo>
                      <a:pt x="881799" y="121089"/>
                    </a:moveTo>
                    <a:lnTo>
                      <a:pt x="884896" y="121089"/>
                    </a:lnTo>
                    <a:lnTo>
                      <a:pt x="887994" y="121089"/>
                    </a:lnTo>
                    <a:lnTo>
                      <a:pt x="887994" y="126109"/>
                    </a:lnTo>
                    <a:lnTo>
                      <a:pt x="881799" y="126109"/>
                    </a:lnTo>
                    <a:lnTo>
                      <a:pt x="881799" y="123555"/>
                    </a:lnTo>
                    <a:close/>
                    <a:moveTo>
                      <a:pt x="881799" y="118623"/>
                    </a:moveTo>
                    <a:lnTo>
                      <a:pt x="881799" y="121089"/>
                    </a:lnTo>
                    <a:lnTo>
                      <a:pt x="878808" y="121089"/>
                    </a:lnTo>
                    <a:close/>
                    <a:moveTo>
                      <a:pt x="900172" y="111050"/>
                    </a:moveTo>
                    <a:lnTo>
                      <a:pt x="903269" y="111050"/>
                    </a:lnTo>
                    <a:lnTo>
                      <a:pt x="906367" y="111050"/>
                    </a:lnTo>
                    <a:lnTo>
                      <a:pt x="906367" y="116158"/>
                    </a:lnTo>
                    <a:lnTo>
                      <a:pt x="900172" y="116158"/>
                    </a:lnTo>
                    <a:close/>
                    <a:moveTo>
                      <a:pt x="900172" y="108496"/>
                    </a:moveTo>
                    <a:lnTo>
                      <a:pt x="900172" y="111050"/>
                    </a:lnTo>
                    <a:lnTo>
                      <a:pt x="897074" y="111050"/>
                    </a:lnTo>
                    <a:close/>
                    <a:moveTo>
                      <a:pt x="887781" y="105854"/>
                    </a:moveTo>
                    <a:lnTo>
                      <a:pt x="890915" y="105854"/>
                    </a:lnTo>
                    <a:lnTo>
                      <a:pt x="887781" y="108408"/>
                    </a:lnTo>
                    <a:close/>
                    <a:moveTo>
                      <a:pt x="918545" y="101011"/>
                    </a:moveTo>
                    <a:lnTo>
                      <a:pt x="924740" y="101011"/>
                    </a:lnTo>
                    <a:lnTo>
                      <a:pt x="924740" y="106030"/>
                    </a:lnTo>
                    <a:lnTo>
                      <a:pt x="918545" y="106030"/>
                    </a:lnTo>
                    <a:close/>
                    <a:moveTo>
                      <a:pt x="881692" y="100834"/>
                    </a:moveTo>
                    <a:lnTo>
                      <a:pt x="887781" y="100834"/>
                    </a:lnTo>
                    <a:lnTo>
                      <a:pt x="887781" y="105854"/>
                    </a:lnTo>
                    <a:lnTo>
                      <a:pt x="884896" y="105854"/>
                    </a:lnTo>
                    <a:lnTo>
                      <a:pt x="881692" y="105854"/>
                    </a:lnTo>
                    <a:close/>
                    <a:moveTo>
                      <a:pt x="918545" y="98457"/>
                    </a:moveTo>
                    <a:lnTo>
                      <a:pt x="918545" y="101011"/>
                    </a:lnTo>
                    <a:lnTo>
                      <a:pt x="915447" y="101011"/>
                    </a:lnTo>
                    <a:close/>
                    <a:moveTo>
                      <a:pt x="924740" y="95903"/>
                    </a:moveTo>
                    <a:lnTo>
                      <a:pt x="930829" y="95903"/>
                    </a:lnTo>
                    <a:lnTo>
                      <a:pt x="930829" y="101011"/>
                    </a:lnTo>
                    <a:lnTo>
                      <a:pt x="924740" y="101011"/>
                    </a:lnTo>
                    <a:close/>
                    <a:moveTo>
                      <a:pt x="906154" y="95815"/>
                    </a:moveTo>
                    <a:lnTo>
                      <a:pt x="909252" y="95815"/>
                    </a:lnTo>
                    <a:lnTo>
                      <a:pt x="906154" y="98369"/>
                    </a:lnTo>
                    <a:close/>
                    <a:moveTo>
                      <a:pt x="924740" y="93349"/>
                    </a:moveTo>
                    <a:lnTo>
                      <a:pt x="924740" y="95903"/>
                    </a:lnTo>
                    <a:lnTo>
                      <a:pt x="921643" y="95903"/>
                    </a:lnTo>
                    <a:close/>
                    <a:moveTo>
                      <a:pt x="930829" y="90883"/>
                    </a:moveTo>
                    <a:lnTo>
                      <a:pt x="936918" y="90883"/>
                    </a:lnTo>
                    <a:lnTo>
                      <a:pt x="936918" y="95903"/>
                    </a:lnTo>
                    <a:lnTo>
                      <a:pt x="930829" y="95903"/>
                    </a:lnTo>
                    <a:close/>
                    <a:moveTo>
                      <a:pt x="912349" y="90707"/>
                    </a:moveTo>
                    <a:lnTo>
                      <a:pt x="915447" y="90707"/>
                    </a:lnTo>
                    <a:lnTo>
                      <a:pt x="912349" y="93261"/>
                    </a:lnTo>
                    <a:close/>
                    <a:moveTo>
                      <a:pt x="900065" y="90707"/>
                    </a:moveTo>
                    <a:lnTo>
                      <a:pt x="906154" y="90707"/>
                    </a:lnTo>
                    <a:lnTo>
                      <a:pt x="906154" y="95815"/>
                    </a:lnTo>
                    <a:lnTo>
                      <a:pt x="903269" y="95815"/>
                    </a:lnTo>
                    <a:lnTo>
                      <a:pt x="900065" y="95815"/>
                    </a:lnTo>
                    <a:close/>
                    <a:moveTo>
                      <a:pt x="930829" y="88329"/>
                    </a:moveTo>
                    <a:lnTo>
                      <a:pt x="930829" y="90883"/>
                    </a:lnTo>
                    <a:lnTo>
                      <a:pt x="927731" y="90883"/>
                    </a:lnTo>
                    <a:close/>
                    <a:moveTo>
                      <a:pt x="936918" y="85863"/>
                    </a:moveTo>
                    <a:lnTo>
                      <a:pt x="943113" y="85863"/>
                    </a:lnTo>
                    <a:lnTo>
                      <a:pt x="943113" y="90883"/>
                    </a:lnTo>
                    <a:lnTo>
                      <a:pt x="936918" y="90883"/>
                    </a:lnTo>
                    <a:close/>
                    <a:moveTo>
                      <a:pt x="918438" y="85687"/>
                    </a:moveTo>
                    <a:lnTo>
                      <a:pt x="921642" y="85687"/>
                    </a:lnTo>
                    <a:lnTo>
                      <a:pt x="918438" y="88329"/>
                    </a:lnTo>
                    <a:close/>
                    <a:moveTo>
                      <a:pt x="906154" y="85687"/>
                    </a:moveTo>
                    <a:lnTo>
                      <a:pt x="912349" y="85687"/>
                    </a:lnTo>
                    <a:lnTo>
                      <a:pt x="912349" y="90707"/>
                    </a:lnTo>
                    <a:lnTo>
                      <a:pt x="906154" y="90707"/>
                    </a:lnTo>
                    <a:close/>
                    <a:moveTo>
                      <a:pt x="936918" y="83309"/>
                    </a:moveTo>
                    <a:lnTo>
                      <a:pt x="936918" y="85863"/>
                    </a:lnTo>
                    <a:lnTo>
                      <a:pt x="933820" y="85863"/>
                    </a:lnTo>
                    <a:lnTo>
                      <a:pt x="935406" y="84556"/>
                    </a:lnTo>
                    <a:close/>
                    <a:moveTo>
                      <a:pt x="924633" y="80668"/>
                    </a:moveTo>
                    <a:lnTo>
                      <a:pt x="927731" y="80668"/>
                    </a:lnTo>
                    <a:lnTo>
                      <a:pt x="924633" y="83222"/>
                    </a:lnTo>
                    <a:close/>
                    <a:moveTo>
                      <a:pt x="912349" y="80668"/>
                    </a:moveTo>
                    <a:lnTo>
                      <a:pt x="918438" y="80668"/>
                    </a:lnTo>
                    <a:lnTo>
                      <a:pt x="918438" y="85687"/>
                    </a:lnTo>
                    <a:lnTo>
                      <a:pt x="912349" y="85687"/>
                    </a:lnTo>
                    <a:close/>
                    <a:moveTo>
                      <a:pt x="930722" y="75648"/>
                    </a:moveTo>
                    <a:lnTo>
                      <a:pt x="933820" y="75648"/>
                    </a:lnTo>
                    <a:lnTo>
                      <a:pt x="932273" y="76938"/>
                    </a:lnTo>
                    <a:lnTo>
                      <a:pt x="930722" y="78202"/>
                    </a:lnTo>
                    <a:close/>
                    <a:moveTo>
                      <a:pt x="918438" y="75648"/>
                    </a:moveTo>
                    <a:lnTo>
                      <a:pt x="924633" y="75648"/>
                    </a:lnTo>
                    <a:lnTo>
                      <a:pt x="924633" y="80668"/>
                    </a:lnTo>
                    <a:lnTo>
                      <a:pt x="918438" y="80668"/>
                    </a:lnTo>
                    <a:close/>
                    <a:moveTo>
                      <a:pt x="924633" y="70628"/>
                    </a:moveTo>
                    <a:lnTo>
                      <a:pt x="930722" y="70628"/>
                    </a:lnTo>
                    <a:lnTo>
                      <a:pt x="930722" y="73182"/>
                    </a:lnTo>
                    <a:lnTo>
                      <a:pt x="930722" y="75648"/>
                    </a:lnTo>
                    <a:lnTo>
                      <a:pt x="924633" y="75648"/>
                    </a:lnTo>
                    <a:close/>
                    <a:moveTo>
                      <a:pt x="961380" y="65696"/>
                    </a:moveTo>
                    <a:lnTo>
                      <a:pt x="967575" y="65696"/>
                    </a:lnTo>
                    <a:lnTo>
                      <a:pt x="967575" y="70716"/>
                    </a:lnTo>
                    <a:lnTo>
                      <a:pt x="961380" y="70716"/>
                    </a:lnTo>
                    <a:close/>
                    <a:moveTo>
                      <a:pt x="961380" y="63202"/>
                    </a:moveTo>
                    <a:lnTo>
                      <a:pt x="961380" y="65696"/>
                    </a:lnTo>
                    <a:lnTo>
                      <a:pt x="958389" y="65696"/>
                    </a:lnTo>
                    <a:close/>
                    <a:moveTo>
                      <a:pt x="967575" y="60589"/>
                    </a:moveTo>
                    <a:lnTo>
                      <a:pt x="970566" y="60589"/>
                    </a:lnTo>
                    <a:lnTo>
                      <a:pt x="973664" y="60589"/>
                    </a:lnTo>
                    <a:lnTo>
                      <a:pt x="973664" y="65696"/>
                    </a:lnTo>
                    <a:lnTo>
                      <a:pt x="967575" y="65696"/>
                    </a:lnTo>
                    <a:close/>
                    <a:moveTo>
                      <a:pt x="949095" y="60501"/>
                    </a:moveTo>
                    <a:lnTo>
                      <a:pt x="952193" y="60501"/>
                    </a:lnTo>
                    <a:lnTo>
                      <a:pt x="950689" y="61755"/>
                    </a:lnTo>
                    <a:lnTo>
                      <a:pt x="949095" y="63054"/>
                    </a:lnTo>
                    <a:close/>
                    <a:moveTo>
                      <a:pt x="967575" y="58035"/>
                    </a:moveTo>
                    <a:lnTo>
                      <a:pt x="967575" y="60589"/>
                    </a:lnTo>
                    <a:lnTo>
                      <a:pt x="964513" y="60589"/>
                    </a:lnTo>
                    <a:close/>
                    <a:moveTo>
                      <a:pt x="955184" y="55481"/>
                    </a:moveTo>
                    <a:lnTo>
                      <a:pt x="958318" y="55481"/>
                    </a:lnTo>
                    <a:lnTo>
                      <a:pt x="955184" y="58035"/>
                    </a:lnTo>
                    <a:close/>
                    <a:moveTo>
                      <a:pt x="943006" y="55481"/>
                    </a:moveTo>
                    <a:lnTo>
                      <a:pt x="949095" y="55481"/>
                    </a:lnTo>
                    <a:lnTo>
                      <a:pt x="949095" y="60501"/>
                    </a:lnTo>
                    <a:lnTo>
                      <a:pt x="946104" y="60501"/>
                    </a:lnTo>
                    <a:lnTo>
                      <a:pt x="943006" y="60501"/>
                    </a:lnTo>
                    <a:close/>
                    <a:moveTo>
                      <a:pt x="985948" y="50549"/>
                    </a:moveTo>
                    <a:lnTo>
                      <a:pt x="992037" y="50549"/>
                    </a:lnTo>
                    <a:lnTo>
                      <a:pt x="992037" y="55569"/>
                    </a:lnTo>
                    <a:lnTo>
                      <a:pt x="985948" y="55569"/>
                    </a:lnTo>
                    <a:close/>
                    <a:moveTo>
                      <a:pt x="949095" y="50461"/>
                    </a:moveTo>
                    <a:lnTo>
                      <a:pt x="955184" y="50461"/>
                    </a:lnTo>
                    <a:lnTo>
                      <a:pt x="955184" y="55481"/>
                    </a:lnTo>
                    <a:lnTo>
                      <a:pt x="949095" y="55481"/>
                    </a:lnTo>
                    <a:close/>
                    <a:moveTo>
                      <a:pt x="985948" y="47965"/>
                    </a:moveTo>
                    <a:lnTo>
                      <a:pt x="985948" y="50549"/>
                    </a:lnTo>
                    <a:lnTo>
                      <a:pt x="982850" y="50549"/>
                    </a:lnTo>
                    <a:close/>
                    <a:moveTo>
                      <a:pt x="992037" y="45529"/>
                    </a:moveTo>
                    <a:lnTo>
                      <a:pt x="995028" y="45529"/>
                    </a:lnTo>
                    <a:lnTo>
                      <a:pt x="998126" y="45529"/>
                    </a:lnTo>
                    <a:lnTo>
                      <a:pt x="998126" y="50549"/>
                    </a:lnTo>
                    <a:lnTo>
                      <a:pt x="992037" y="50549"/>
                    </a:lnTo>
                    <a:close/>
                    <a:moveTo>
                      <a:pt x="973557" y="45353"/>
                    </a:moveTo>
                    <a:lnTo>
                      <a:pt x="976655" y="45353"/>
                    </a:lnTo>
                    <a:lnTo>
                      <a:pt x="975115" y="46638"/>
                    </a:lnTo>
                    <a:lnTo>
                      <a:pt x="973557" y="47907"/>
                    </a:lnTo>
                    <a:close/>
                    <a:moveTo>
                      <a:pt x="992037" y="42975"/>
                    </a:moveTo>
                    <a:lnTo>
                      <a:pt x="992037" y="45529"/>
                    </a:lnTo>
                    <a:lnTo>
                      <a:pt x="988939" y="45529"/>
                    </a:lnTo>
                    <a:close/>
                    <a:moveTo>
                      <a:pt x="979753" y="40334"/>
                    </a:moveTo>
                    <a:lnTo>
                      <a:pt x="982850" y="40334"/>
                    </a:lnTo>
                    <a:lnTo>
                      <a:pt x="982830" y="40351"/>
                    </a:lnTo>
                    <a:lnTo>
                      <a:pt x="979753" y="42858"/>
                    </a:lnTo>
                    <a:close/>
                    <a:moveTo>
                      <a:pt x="967468" y="40334"/>
                    </a:moveTo>
                    <a:lnTo>
                      <a:pt x="973557" y="40334"/>
                    </a:lnTo>
                    <a:lnTo>
                      <a:pt x="973557" y="45353"/>
                    </a:lnTo>
                    <a:lnTo>
                      <a:pt x="970566" y="45353"/>
                    </a:lnTo>
                    <a:lnTo>
                      <a:pt x="967468" y="45353"/>
                    </a:lnTo>
                    <a:close/>
                    <a:moveTo>
                      <a:pt x="973557" y="35314"/>
                    </a:moveTo>
                    <a:lnTo>
                      <a:pt x="979753" y="35314"/>
                    </a:lnTo>
                    <a:lnTo>
                      <a:pt x="979753" y="40334"/>
                    </a:lnTo>
                    <a:lnTo>
                      <a:pt x="973557" y="40334"/>
                    </a:lnTo>
                    <a:close/>
                    <a:moveTo>
                      <a:pt x="1028783" y="30382"/>
                    </a:moveTo>
                    <a:lnTo>
                      <a:pt x="1034978" y="30382"/>
                    </a:lnTo>
                    <a:lnTo>
                      <a:pt x="1034978" y="35402"/>
                    </a:lnTo>
                    <a:lnTo>
                      <a:pt x="1028783" y="35402"/>
                    </a:lnTo>
                    <a:close/>
                    <a:moveTo>
                      <a:pt x="1028783" y="27857"/>
                    </a:moveTo>
                    <a:lnTo>
                      <a:pt x="1028783" y="30382"/>
                    </a:lnTo>
                    <a:lnTo>
                      <a:pt x="1025685" y="30382"/>
                    </a:lnTo>
                    <a:lnTo>
                      <a:pt x="1025697" y="30372"/>
                    </a:lnTo>
                    <a:close/>
                    <a:moveTo>
                      <a:pt x="1034978" y="25363"/>
                    </a:moveTo>
                    <a:lnTo>
                      <a:pt x="1039813" y="25363"/>
                    </a:lnTo>
                    <a:lnTo>
                      <a:pt x="1039813" y="30382"/>
                    </a:lnTo>
                    <a:lnTo>
                      <a:pt x="1034978" y="30382"/>
                    </a:lnTo>
                    <a:close/>
                    <a:moveTo>
                      <a:pt x="1016499" y="25186"/>
                    </a:moveTo>
                    <a:lnTo>
                      <a:pt x="1019596" y="25186"/>
                    </a:lnTo>
                    <a:lnTo>
                      <a:pt x="1016499" y="27740"/>
                    </a:lnTo>
                    <a:close/>
                    <a:moveTo>
                      <a:pt x="1034978" y="22809"/>
                    </a:moveTo>
                    <a:lnTo>
                      <a:pt x="1034978" y="25363"/>
                    </a:lnTo>
                    <a:lnTo>
                      <a:pt x="1031844" y="25363"/>
                    </a:lnTo>
                    <a:close/>
                    <a:moveTo>
                      <a:pt x="1022587" y="20167"/>
                    </a:moveTo>
                    <a:lnTo>
                      <a:pt x="1025685" y="20167"/>
                    </a:lnTo>
                    <a:lnTo>
                      <a:pt x="1022587" y="22751"/>
                    </a:lnTo>
                    <a:close/>
                    <a:moveTo>
                      <a:pt x="1010303" y="20167"/>
                    </a:moveTo>
                    <a:lnTo>
                      <a:pt x="1016499" y="20167"/>
                    </a:lnTo>
                    <a:lnTo>
                      <a:pt x="1016499" y="25186"/>
                    </a:lnTo>
                    <a:lnTo>
                      <a:pt x="1013401" y="25186"/>
                    </a:lnTo>
                    <a:lnTo>
                      <a:pt x="1010303" y="25186"/>
                    </a:lnTo>
                    <a:close/>
                    <a:moveTo>
                      <a:pt x="1039813" y="18735"/>
                    </a:moveTo>
                    <a:lnTo>
                      <a:pt x="1039813" y="20255"/>
                    </a:lnTo>
                    <a:lnTo>
                      <a:pt x="1037969" y="20255"/>
                    </a:lnTo>
                    <a:close/>
                    <a:moveTo>
                      <a:pt x="1028676" y="15147"/>
                    </a:moveTo>
                    <a:lnTo>
                      <a:pt x="1031774" y="15147"/>
                    </a:lnTo>
                    <a:lnTo>
                      <a:pt x="1030243" y="16424"/>
                    </a:lnTo>
                    <a:lnTo>
                      <a:pt x="1028676" y="17701"/>
                    </a:lnTo>
                    <a:close/>
                    <a:moveTo>
                      <a:pt x="1016499" y="15147"/>
                    </a:moveTo>
                    <a:lnTo>
                      <a:pt x="1022587" y="15147"/>
                    </a:lnTo>
                    <a:lnTo>
                      <a:pt x="1022587" y="20167"/>
                    </a:lnTo>
                    <a:lnTo>
                      <a:pt x="1016499" y="20167"/>
                    </a:lnTo>
                    <a:close/>
                    <a:moveTo>
                      <a:pt x="1034872" y="10127"/>
                    </a:moveTo>
                    <a:lnTo>
                      <a:pt x="1037969" y="10127"/>
                    </a:lnTo>
                    <a:lnTo>
                      <a:pt x="1034872" y="12651"/>
                    </a:lnTo>
                    <a:close/>
                    <a:moveTo>
                      <a:pt x="1022587" y="10127"/>
                    </a:moveTo>
                    <a:lnTo>
                      <a:pt x="1028676" y="10127"/>
                    </a:lnTo>
                    <a:lnTo>
                      <a:pt x="1028676" y="15147"/>
                    </a:lnTo>
                    <a:lnTo>
                      <a:pt x="1022587" y="15147"/>
                    </a:lnTo>
                    <a:close/>
                    <a:moveTo>
                      <a:pt x="1039813" y="8608"/>
                    </a:moveTo>
                    <a:lnTo>
                      <a:pt x="1039813" y="18735"/>
                    </a:lnTo>
                    <a:lnTo>
                      <a:pt x="1037969" y="20255"/>
                    </a:lnTo>
                    <a:lnTo>
                      <a:pt x="1037969" y="20255"/>
                    </a:lnTo>
                    <a:lnTo>
                      <a:pt x="1031774" y="25363"/>
                    </a:lnTo>
                    <a:lnTo>
                      <a:pt x="1031844" y="25363"/>
                    </a:lnTo>
                    <a:lnTo>
                      <a:pt x="1028783" y="27857"/>
                    </a:lnTo>
                    <a:lnTo>
                      <a:pt x="1028783" y="27828"/>
                    </a:lnTo>
                    <a:lnTo>
                      <a:pt x="1025697" y="30372"/>
                    </a:lnTo>
                    <a:lnTo>
                      <a:pt x="1025685" y="30382"/>
                    </a:lnTo>
                    <a:lnTo>
                      <a:pt x="1025685" y="30382"/>
                    </a:lnTo>
                    <a:lnTo>
                      <a:pt x="1019596" y="35402"/>
                    </a:lnTo>
                    <a:lnTo>
                      <a:pt x="1028783" y="35402"/>
                    </a:lnTo>
                    <a:lnTo>
                      <a:pt x="1028783" y="40510"/>
                    </a:lnTo>
                    <a:lnTo>
                      <a:pt x="1013401" y="40510"/>
                    </a:lnTo>
                    <a:lnTo>
                      <a:pt x="1010410" y="40510"/>
                    </a:lnTo>
                    <a:lnTo>
                      <a:pt x="1010410" y="32848"/>
                    </a:lnTo>
                    <a:lnTo>
                      <a:pt x="1001223" y="40510"/>
                    </a:lnTo>
                    <a:lnTo>
                      <a:pt x="1007312" y="40510"/>
                    </a:lnTo>
                    <a:lnTo>
                      <a:pt x="1010410" y="40510"/>
                    </a:lnTo>
                    <a:lnTo>
                      <a:pt x="1010410" y="45529"/>
                    </a:lnTo>
                    <a:lnTo>
                      <a:pt x="998126" y="45529"/>
                    </a:lnTo>
                    <a:lnTo>
                      <a:pt x="998126" y="37956"/>
                    </a:lnTo>
                    <a:lnTo>
                      <a:pt x="992037" y="42975"/>
                    </a:lnTo>
                    <a:lnTo>
                      <a:pt x="992037" y="42887"/>
                    </a:lnTo>
                    <a:lnTo>
                      <a:pt x="985948" y="47965"/>
                    </a:lnTo>
                    <a:lnTo>
                      <a:pt x="985948" y="47907"/>
                    </a:lnTo>
                    <a:lnTo>
                      <a:pt x="976655" y="55569"/>
                    </a:lnTo>
                    <a:lnTo>
                      <a:pt x="985948" y="55569"/>
                    </a:lnTo>
                    <a:lnTo>
                      <a:pt x="985948" y="60589"/>
                    </a:lnTo>
                    <a:lnTo>
                      <a:pt x="973664" y="60589"/>
                    </a:lnTo>
                    <a:lnTo>
                      <a:pt x="973664" y="53015"/>
                    </a:lnTo>
                    <a:lnTo>
                      <a:pt x="964477" y="60589"/>
                    </a:lnTo>
                    <a:lnTo>
                      <a:pt x="964513" y="60589"/>
                    </a:lnTo>
                    <a:lnTo>
                      <a:pt x="961380" y="63202"/>
                    </a:lnTo>
                    <a:lnTo>
                      <a:pt x="961380" y="63054"/>
                    </a:lnTo>
                    <a:lnTo>
                      <a:pt x="952193" y="70716"/>
                    </a:lnTo>
                    <a:lnTo>
                      <a:pt x="961380" y="70716"/>
                    </a:lnTo>
                    <a:lnTo>
                      <a:pt x="961380" y="75736"/>
                    </a:lnTo>
                    <a:lnTo>
                      <a:pt x="949202" y="75736"/>
                    </a:lnTo>
                    <a:lnTo>
                      <a:pt x="949202" y="73182"/>
                    </a:lnTo>
                    <a:lnTo>
                      <a:pt x="949202" y="68162"/>
                    </a:lnTo>
                    <a:lnTo>
                      <a:pt x="940016" y="75736"/>
                    </a:lnTo>
                    <a:lnTo>
                      <a:pt x="946104" y="75736"/>
                    </a:lnTo>
                    <a:lnTo>
                      <a:pt x="949202" y="75736"/>
                    </a:lnTo>
                    <a:lnTo>
                      <a:pt x="949202" y="85863"/>
                    </a:lnTo>
                    <a:lnTo>
                      <a:pt x="943113" y="85863"/>
                    </a:lnTo>
                    <a:lnTo>
                      <a:pt x="943113" y="78202"/>
                    </a:lnTo>
                    <a:lnTo>
                      <a:pt x="936918" y="83309"/>
                    </a:lnTo>
                    <a:lnTo>
                      <a:pt x="936918" y="83309"/>
                    </a:lnTo>
                    <a:lnTo>
                      <a:pt x="935406" y="84556"/>
                    </a:lnTo>
                    <a:lnTo>
                      <a:pt x="933820" y="85863"/>
                    </a:lnTo>
                    <a:lnTo>
                      <a:pt x="933820" y="85863"/>
                    </a:lnTo>
                    <a:lnTo>
                      <a:pt x="927731" y="90883"/>
                    </a:lnTo>
                    <a:lnTo>
                      <a:pt x="927731" y="90883"/>
                    </a:lnTo>
                    <a:lnTo>
                      <a:pt x="921642" y="95903"/>
                    </a:lnTo>
                    <a:lnTo>
                      <a:pt x="921643" y="95903"/>
                    </a:lnTo>
                    <a:lnTo>
                      <a:pt x="918545" y="98457"/>
                    </a:lnTo>
                    <a:lnTo>
                      <a:pt x="918545" y="98369"/>
                    </a:lnTo>
                    <a:lnTo>
                      <a:pt x="909358" y="106030"/>
                    </a:lnTo>
                    <a:lnTo>
                      <a:pt x="918545" y="106030"/>
                    </a:lnTo>
                    <a:lnTo>
                      <a:pt x="918545" y="111050"/>
                    </a:lnTo>
                    <a:lnTo>
                      <a:pt x="906367" y="111050"/>
                    </a:lnTo>
                    <a:lnTo>
                      <a:pt x="906367" y="103388"/>
                    </a:lnTo>
                    <a:lnTo>
                      <a:pt x="900172" y="108496"/>
                    </a:lnTo>
                    <a:lnTo>
                      <a:pt x="900172" y="108408"/>
                    </a:lnTo>
                    <a:lnTo>
                      <a:pt x="890985" y="116158"/>
                    </a:lnTo>
                    <a:lnTo>
                      <a:pt x="900172" y="116158"/>
                    </a:lnTo>
                    <a:lnTo>
                      <a:pt x="900172" y="121089"/>
                    </a:lnTo>
                    <a:lnTo>
                      <a:pt x="887994" y="121089"/>
                    </a:lnTo>
                    <a:lnTo>
                      <a:pt x="887994" y="113516"/>
                    </a:lnTo>
                    <a:lnTo>
                      <a:pt x="881799" y="118623"/>
                    </a:lnTo>
                    <a:lnTo>
                      <a:pt x="881799" y="118535"/>
                    </a:lnTo>
                    <a:lnTo>
                      <a:pt x="872612" y="126109"/>
                    </a:lnTo>
                    <a:lnTo>
                      <a:pt x="881799" y="126109"/>
                    </a:lnTo>
                    <a:lnTo>
                      <a:pt x="881799" y="136237"/>
                    </a:lnTo>
                    <a:lnTo>
                      <a:pt x="869621" y="136237"/>
                    </a:lnTo>
                    <a:lnTo>
                      <a:pt x="869621" y="128663"/>
                    </a:lnTo>
                    <a:lnTo>
                      <a:pt x="863532" y="133684"/>
                    </a:lnTo>
                    <a:lnTo>
                      <a:pt x="863532" y="133683"/>
                    </a:lnTo>
                    <a:lnTo>
                      <a:pt x="857337" y="138732"/>
                    </a:lnTo>
                    <a:lnTo>
                      <a:pt x="857337" y="138702"/>
                    </a:lnTo>
                    <a:lnTo>
                      <a:pt x="855798" y="139986"/>
                    </a:lnTo>
                    <a:lnTo>
                      <a:pt x="854239" y="141256"/>
                    </a:lnTo>
                    <a:lnTo>
                      <a:pt x="854275" y="141256"/>
                    </a:lnTo>
                    <a:lnTo>
                      <a:pt x="848150" y="146364"/>
                    </a:lnTo>
                    <a:lnTo>
                      <a:pt x="848151" y="146364"/>
                    </a:lnTo>
                    <a:lnTo>
                      <a:pt x="845159" y="148831"/>
                    </a:lnTo>
                    <a:lnTo>
                      <a:pt x="845159" y="148830"/>
                    </a:lnTo>
                    <a:lnTo>
                      <a:pt x="835866" y="156403"/>
                    </a:lnTo>
                    <a:lnTo>
                      <a:pt x="845159" y="156403"/>
                    </a:lnTo>
                    <a:lnTo>
                      <a:pt x="845159" y="161423"/>
                    </a:lnTo>
                    <a:lnTo>
                      <a:pt x="832875" y="161423"/>
                    </a:lnTo>
                    <a:lnTo>
                      <a:pt x="832875" y="153850"/>
                    </a:lnTo>
                    <a:lnTo>
                      <a:pt x="826786" y="158870"/>
                    </a:lnTo>
                    <a:lnTo>
                      <a:pt x="826786" y="158869"/>
                    </a:lnTo>
                    <a:lnTo>
                      <a:pt x="817493" y="166531"/>
                    </a:lnTo>
                    <a:lnTo>
                      <a:pt x="826786" y="166531"/>
                    </a:lnTo>
                    <a:lnTo>
                      <a:pt x="826786" y="176570"/>
                    </a:lnTo>
                    <a:lnTo>
                      <a:pt x="820591" y="176570"/>
                    </a:lnTo>
                    <a:lnTo>
                      <a:pt x="820591" y="168909"/>
                    </a:lnTo>
                    <a:lnTo>
                      <a:pt x="811404" y="176570"/>
                    </a:lnTo>
                    <a:lnTo>
                      <a:pt x="820591" y="176570"/>
                    </a:lnTo>
                    <a:lnTo>
                      <a:pt x="820591" y="181590"/>
                    </a:lnTo>
                    <a:lnTo>
                      <a:pt x="808413" y="181590"/>
                    </a:lnTo>
                    <a:lnTo>
                      <a:pt x="808413" y="174017"/>
                    </a:lnTo>
                    <a:lnTo>
                      <a:pt x="802218" y="179066"/>
                    </a:lnTo>
                    <a:lnTo>
                      <a:pt x="802218" y="179036"/>
                    </a:lnTo>
                    <a:lnTo>
                      <a:pt x="792925" y="186610"/>
                    </a:lnTo>
                    <a:lnTo>
                      <a:pt x="793032" y="186610"/>
                    </a:lnTo>
                    <a:lnTo>
                      <a:pt x="786943" y="191630"/>
                    </a:lnTo>
                    <a:lnTo>
                      <a:pt x="787014" y="191630"/>
                    </a:lnTo>
                    <a:lnTo>
                      <a:pt x="780747" y="196737"/>
                    </a:lnTo>
                    <a:lnTo>
                      <a:pt x="790040" y="196737"/>
                    </a:lnTo>
                    <a:lnTo>
                      <a:pt x="790040" y="206777"/>
                    </a:lnTo>
                    <a:lnTo>
                      <a:pt x="783952" y="206777"/>
                    </a:lnTo>
                    <a:lnTo>
                      <a:pt x="783952" y="199203"/>
                    </a:lnTo>
                    <a:lnTo>
                      <a:pt x="774658" y="206777"/>
                    </a:lnTo>
                    <a:lnTo>
                      <a:pt x="774731" y="206777"/>
                    </a:lnTo>
                    <a:lnTo>
                      <a:pt x="768463" y="211885"/>
                    </a:lnTo>
                    <a:lnTo>
                      <a:pt x="768533" y="211885"/>
                    </a:lnTo>
                    <a:lnTo>
                      <a:pt x="762374" y="216904"/>
                    </a:lnTo>
                    <a:lnTo>
                      <a:pt x="762445" y="216904"/>
                    </a:lnTo>
                    <a:lnTo>
                      <a:pt x="759383" y="219399"/>
                    </a:lnTo>
                    <a:lnTo>
                      <a:pt x="759383" y="219370"/>
                    </a:lnTo>
                    <a:lnTo>
                      <a:pt x="756319" y="221897"/>
                    </a:lnTo>
                    <a:lnTo>
                      <a:pt x="756285" y="221924"/>
                    </a:lnTo>
                    <a:lnTo>
                      <a:pt x="756286" y="221924"/>
                    </a:lnTo>
                    <a:lnTo>
                      <a:pt x="750090" y="227032"/>
                    </a:lnTo>
                    <a:lnTo>
                      <a:pt x="759383" y="227032"/>
                    </a:lnTo>
                    <a:lnTo>
                      <a:pt x="759383" y="232052"/>
                    </a:lnTo>
                    <a:lnTo>
                      <a:pt x="747206" y="232052"/>
                    </a:lnTo>
                    <a:lnTo>
                      <a:pt x="747206" y="224390"/>
                    </a:lnTo>
                    <a:lnTo>
                      <a:pt x="741010" y="229440"/>
                    </a:lnTo>
                    <a:lnTo>
                      <a:pt x="741010" y="229410"/>
                    </a:lnTo>
                    <a:lnTo>
                      <a:pt x="731717" y="236983"/>
                    </a:lnTo>
                    <a:lnTo>
                      <a:pt x="741010" y="236983"/>
                    </a:lnTo>
                    <a:lnTo>
                      <a:pt x="741010" y="242091"/>
                    </a:lnTo>
                    <a:lnTo>
                      <a:pt x="728833" y="242091"/>
                    </a:lnTo>
                    <a:lnTo>
                      <a:pt x="728833" y="234429"/>
                    </a:lnTo>
                    <a:lnTo>
                      <a:pt x="722637" y="239537"/>
                    </a:lnTo>
                    <a:lnTo>
                      <a:pt x="713344" y="247111"/>
                    </a:lnTo>
                    <a:lnTo>
                      <a:pt x="713414" y="247111"/>
                    </a:lnTo>
                    <a:lnTo>
                      <a:pt x="707255" y="252130"/>
                    </a:lnTo>
                    <a:lnTo>
                      <a:pt x="707362" y="252130"/>
                    </a:lnTo>
                    <a:lnTo>
                      <a:pt x="701166" y="257238"/>
                    </a:lnTo>
                    <a:lnTo>
                      <a:pt x="701202" y="257238"/>
                    </a:lnTo>
                    <a:lnTo>
                      <a:pt x="694971" y="262258"/>
                    </a:lnTo>
                    <a:lnTo>
                      <a:pt x="704371" y="262258"/>
                    </a:lnTo>
                    <a:lnTo>
                      <a:pt x="704371" y="267278"/>
                    </a:lnTo>
                    <a:lnTo>
                      <a:pt x="692086" y="267278"/>
                    </a:lnTo>
                    <a:lnTo>
                      <a:pt x="692086" y="264724"/>
                    </a:lnTo>
                    <a:lnTo>
                      <a:pt x="692086" y="259704"/>
                    </a:lnTo>
                    <a:lnTo>
                      <a:pt x="682793" y="267278"/>
                    </a:lnTo>
                    <a:lnTo>
                      <a:pt x="688882" y="267278"/>
                    </a:lnTo>
                    <a:lnTo>
                      <a:pt x="692086" y="267278"/>
                    </a:lnTo>
                    <a:lnTo>
                      <a:pt x="692086" y="277405"/>
                    </a:lnTo>
                    <a:lnTo>
                      <a:pt x="679802" y="277405"/>
                    </a:lnTo>
                    <a:lnTo>
                      <a:pt x="679802" y="269743"/>
                    </a:lnTo>
                    <a:lnTo>
                      <a:pt x="670509" y="277405"/>
                    </a:lnTo>
                    <a:lnTo>
                      <a:pt x="676598" y="277405"/>
                    </a:lnTo>
                    <a:lnTo>
                      <a:pt x="679802" y="277405"/>
                    </a:lnTo>
                    <a:lnTo>
                      <a:pt x="679802" y="282425"/>
                    </a:lnTo>
                    <a:lnTo>
                      <a:pt x="667518" y="282425"/>
                    </a:lnTo>
                    <a:lnTo>
                      <a:pt x="667518" y="274851"/>
                    </a:lnTo>
                    <a:lnTo>
                      <a:pt x="658225" y="282425"/>
                    </a:lnTo>
                    <a:lnTo>
                      <a:pt x="664420" y="282425"/>
                    </a:lnTo>
                    <a:lnTo>
                      <a:pt x="667518" y="282425"/>
                    </a:lnTo>
                    <a:lnTo>
                      <a:pt x="667518" y="287533"/>
                    </a:lnTo>
                    <a:lnTo>
                      <a:pt x="655234" y="287533"/>
                    </a:lnTo>
                    <a:lnTo>
                      <a:pt x="655234" y="279783"/>
                    </a:lnTo>
                    <a:lnTo>
                      <a:pt x="646047" y="287533"/>
                    </a:lnTo>
                    <a:lnTo>
                      <a:pt x="652136" y="287533"/>
                    </a:lnTo>
                    <a:lnTo>
                      <a:pt x="655234" y="287533"/>
                    </a:lnTo>
                    <a:lnTo>
                      <a:pt x="655234" y="292552"/>
                    </a:lnTo>
                    <a:lnTo>
                      <a:pt x="643056" y="292552"/>
                    </a:lnTo>
                    <a:lnTo>
                      <a:pt x="643056" y="284891"/>
                    </a:lnTo>
                    <a:lnTo>
                      <a:pt x="636967" y="289911"/>
                    </a:lnTo>
                    <a:lnTo>
                      <a:pt x="636967" y="289910"/>
                    </a:lnTo>
                    <a:lnTo>
                      <a:pt x="630772" y="294959"/>
                    </a:lnTo>
                    <a:lnTo>
                      <a:pt x="630772" y="294930"/>
                    </a:lnTo>
                    <a:lnTo>
                      <a:pt x="629241" y="296207"/>
                    </a:lnTo>
                    <a:lnTo>
                      <a:pt x="627674" y="297484"/>
                    </a:lnTo>
                    <a:lnTo>
                      <a:pt x="627710" y="297484"/>
                    </a:lnTo>
                    <a:lnTo>
                      <a:pt x="623123" y="301310"/>
                    </a:lnTo>
                    <a:lnTo>
                      <a:pt x="618488" y="305087"/>
                    </a:lnTo>
                    <a:lnTo>
                      <a:pt x="618488" y="305058"/>
                    </a:lnTo>
                    <a:lnTo>
                      <a:pt x="615467" y="307549"/>
                    </a:lnTo>
                    <a:lnTo>
                      <a:pt x="615390" y="307611"/>
                    </a:lnTo>
                    <a:lnTo>
                      <a:pt x="615391" y="307611"/>
                    </a:lnTo>
                    <a:lnTo>
                      <a:pt x="612399" y="310077"/>
                    </a:lnTo>
                    <a:lnTo>
                      <a:pt x="612399" y="310077"/>
                    </a:lnTo>
                    <a:lnTo>
                      <a:pt x="612369" y="310103"/>
                    </a:lnTo>
                    <a:lnTo>
                      <a:pt x="609301" y="312631"/>
                    </a:lnTo>
                    <a:lnTo>
                      <a:pt x="609337" y="312631"/>
                    </a:lnTo>
                    <a:lnTo>
                      <a:pt x="604743" y="316463"/>
                    </a:lnTo>
                    <a:lnTo>
                      <a:pt x="597017" y="322759"/>
                    </a:lnTo>
                    <a:lnTo>
                      <a:pt x="606310" y="322759"/>
                    </a:lnTo>
                    <a:lnTo>
                      <a:pt x="606310" y="327778"/>
                    </a:lnTo>
                    <a:lnTo>
                      <a:pt x="594026" y="327778"/>
                    </a:lnTo>
                    <a:lnTo>
                      <a:pt x="594026" y="320205"/>
                    </a:lnTo>
                    <a:lnTo>
                      <a:pt x="587937" y="325224"/>
                    </a:lnTo>
                    <a:lnTo>
                      <a:pt x="587937" y="325224"/>
                    </a:lnTo>
                    <a:lnTo>
                      <a:pt x="586431" y="326466"/>
                    </a:lnTo>
                    <a:lnTo>
                      <a:pt x="584839" y="327778"/>
                    </a:lnTo>
                    <a:lnTo>
                      <a:pt x="584840" y="327778"/>
                    </a:lnTo>
                    <a:lnTo>
                      <a:pt x="581741" y="330333"/>
                    </a:lnTo>
                    <a:lnTo>
                      <a:pt x="581741" y="330244"/>
                    </a:lnTo>
                    <a:lnTo>
                      <a:pt x="572555" y="337906"/>
                    </a:lnTo>
                    <a:lnTo>
                      <a:pt x="581741" y="337906"/>
                    </a:lnTo>
                    <a:lnTo>
                      <a:pt x="581741" y="348033"/>
                    </a:lnTo>
                    <a:lnTo>
                      <a:pt x="575653" y="348033"/>
                    </a:lnTo>
                    <a:lnTo>
                      <a:pt x="575653" y="340284"/>
                    </a:lnTo>
                    <a:lnTo>
                      <a:pt x="569564" y="345420"/>
                    </a:lnTo>
                    <a:lnTo>
                      <a:pt x="569564" y="345391"/>
                    </a:lnTo>
                    <a:lnTo>
                      <a:pt x="563368" y="350499"/>
                    </a:lnTo>
                    <a:lnTo>
                      <a:pt x="563368" y="350411"/>
                    </a:lnTo>
                    <a:lnTo>
                      <a:pt x="554182" y="357985"/>
                    </a:lnTo>
                    <a:lnTo>
                      <a:pt x="554218" y="357985"/>
                    </a:lnTo>
                    <a:lnTo>
                      <a:pt x="548093" y="363092"/>
                    </a:lnTo>
                    <a:lnTo>
                      <a:pt x="548094" y="363092"/>
                    </a:lnTo>
                    <a:lnTo>
                      <a:pt x="542004" y="368112"/>
                    </a:lnTo>
                    <a:lnTo>
                      <a:pt x="551191" y="368112"/>
                    </a:lnTo>
                    <a:lnTo>
                      <a:pt x="551191" y="378240"/>
                    </a:lnTo>
                    <a:lnTo>
                      <a:pt x="538907" y="378240"/>
                    </a:lnTo>
                    <a:lnTo>
                      <a:pt x="538907" y="375686"/>
                    </a:lnTo>
                    <a:lnTo>
                      <a:pt x="538907" y="370578"/>
                    </a:lnTo>
                    <a:lnTo>
                      <a:pt x="529720" y="378240"/>
                    </a:lnTo>
                    <a:lnTo>
                      <a:pt x="535809" y="378240"/>
                    </a:lnTo>
                    <a:lnTo>
                      <a:pt x="538907" y="378240"/>
                    </a:lnTo>
                    <a:lnTo>
                      <a:pt x="538907" y="388279"/>
                    </a:lnTo>
                    <a:lnTo>
                      <a:pt x="526729" y="388279"/>
                    </a:lnTo>
                    <a:lnTo>
                      <a:pt x="526729" y="380705"/>
                    </a:lnTo>
                    <a:lnTo>
                      <a:pt x="520534" y="385754"/>
                    </a:lnTo>
                    <a:lnTo>
                      <a:pt x="520534" y="385725"/>
                    </a:lnTo>
                    <a:lnTo>
                      <a:pt x="519004" y="387002"/>
                    </a:lnTo>
                    <a:lnTo>
                      <a:pt x="517436" y="388279"/>
                    </a:lnTo>
                    <a:lnTo>
                      <a:pt x="517472" y="388279"/>
                    </a:lnTo>
                    <a:lnTo>
                      <a:pt x="514445" y="390803"/>
                    </a:lnTo>
                    <a:lnTo>
                      <a:pt x="514445" y="390745"/>
                    </a:lnTo>
                    <a:lnTo>
                      <a:pt x="508356" y="395823"/>
                    </a:lnTo>
                    <a:lnTo>
                      <a:pt x="508356" y="395765"/>
                    </a:lnTo>
                    <a:lnTo>
                      <a:pt x="502161" y="400872"/>
                    </a:lnTo>
                    <a:lnTo>
                      <a:pt x="502161" y="400784"/>
                    </a:lnTo>
                    <a:lnTo>
                      <a:pt x="492974" y="408446"/>
                    </a:lnTo>
                    <a:lnTo>
                      <a:pt x="492974" y="408446"/>
                    </a:lnTo>
                    <a:lnTo>
                      <a:pt x="486885" y="413466"/>
                    </a:lnTo>
                    <a:lnTo>
                      <a:pt x="486886" y="413466"/>
                    </a:lnTo>
                    <a:lnTo>
                      <a:pt x="483788" y="416020"/>
                    </a:lnTo>
                    <a:lnTo>
                      <a:pt x="483788" y="415932"/>
                    </a:lnTo>
                    <a:lnTo>
                      <a:pt x="474601" y="423593"/>
                    </a:lnTo>
                    <a:lnTo>
                      <a:pt x="474601" y="423593"/>
                    </a:lnTo>
                    <a:lnTo>
                      <a:pt x="468512" y="428613"/>
                    </a:lnTo>
                    <a:lnTo>
                      <a:pt x="468513" y="428613"/>
                    </a:lnTo>
                    <a:lnTo>
                      <a:pt x="465521" y="431080"/>
                    </a:lnTo>
                    <a:lnTo>
                      <a:pt x="465521" y="431079"/>
                    </a:lnTo>
                    <a:lnTo>
                      <a:pt x="456228" y="438740"/>
                    </a:lnTo>
                    <a:lnTo>
                      <a:pt x="456229" y="438740"/>
                    </a:lnTo>
                    <a:lnTo>
                      <a:pt x="453237" y="441206"/>
                    </a:lnTo>
                    <a:lnTo>
                      <a:pt x="453237" y="441118"/>
                    </a:lnTo>
                    <a:lnTo>
                      <a:pt x="447148" y="446138"/>
                    </a:lnTo>
                    <a:lnTo>
                      <a:pt x="447148" y="446138"/>
                    </a:lnTo>
                    <a:lnTo>
                      <a:pt x="447112" y="446168"/>
                    </a:lnTo>
                    <a:lnTo>
                      <a:pt x="443944" y="448780"/>
                    </a:lnTo>
                    <a:lnTo>
                      <a:pt x="443980" y="448780"/>
                    </a:lnTo>
                    <a:lnTo>
                      <a:pt x="437855" y="453888"/>
                    </a:lnTo>
                    <a:lnTo>
                      <a:pt x="447148" y="453888"/>
                    </a:lnTo>
                    <a:lnTo>
                      <a:pt x="447148" y="458907"/>
                    </a:lnTo>
                    <a:lnTo>
                      <a:pt x="434864" y="458907"/>
                    </a:lnTo>
                    <a:lnTo>
                      <a:pt x="434864" y="456265"/>
                    </a:lnTo>
                    <a:lnTo>
                      <a:pt x="434864" y="451246"/>
                    </a:lnTo>
                    <a:lnTo>
                      <a:pt x="425571" y="458907"/>
                    </a:lnTo>
                    <a:lnTo>
                      <a:pt x="431766" y="458907"/>
                    </a:lnTo>
                    <a:lnTo>
                      <a:pt x="434864" y="458907"/>
                    </a:lnTo>
                    <a:lnTo>
                      <a:pt x="434864" y="468947"/>
                    </a:lnTo>
                    <a:lnTo>
                      <a:pt x="428775" y="468947"/>
                    </a:lnTo>
                    <a:lnTo>
                      <a:pt x="428775" y="466393"/>
                    </a:lnTo>
                    <a:lnTo>
                      <a:pt x="428775" y="461285"/>
                    </a:lnTo>
                    <a:lnTo>
                      <a:pt x="419482" y="468947"/>
                    </a:lnTo>
                    <a:lnTo>
                      <a:pt x="428775" y="468947"/>
                    </a:lnTo>
                    <a:lnTo>
                      <a:pt x="428775" y="478986"/>
                    </a:lnTo>
                    <a:lnTo>
                      <a:pt x="416491" y="478986"/>
                    </a:lnTo>
                    <a:lnTo>
                      <a:pt x="416491" y="476432"/>
                    </a:lnTo>
                    <a:lnTo>
                      <a:pt x="416491" y="471413"/>
                    </a:lnTo>
                    <a:lnTo>
                      <a:pt x="407304" y="478986"/>
                    </a:lnTo>
                    <a:lnTo>
                      <a:pt x="413393" y="478986"/>
                    </a:lnTo>
                    <a:lnTo>
                      <a:pt x="416491" y="478986"/>
                    </a:lnTo>
                    <a:lnTo>
                      <a:pt x="416491" y="489114"/>
                    </a:lnTo>
                    <a:lnTo>
                      <a:pt x="404207" y="489114"/>
                    </a:lnTo>
                    <a:lnTo>
                      <a:pt x="404207" y="486560"/>
                    </a:lnTo>
                    <a:lnTo>
                      <a:pt x="404207" y="481540"/>
                    </a:lnTo>
                    <a:lnTo>
                      <a:pt x="395020" y="489114"/>
                    </a:lnTo>
                    <a:lnTo>
                      <a:pt x="401109" y="489114"/>
                    </a:lnTo>
                    <a:lnTo>
                      <a:pt x="404207" y="489114"/>
                    </a:lnTo>
                    <a:lnTo>
                      <a:pt x="404207" y="499153"/>
                    </a:lnTo>
                    <a:lnTo>
                      <a:pt x="398118" y="499153"/>
                    </a:lnTo>
                    <a:lnTo>
                      <a:pt x="398118" y="491580"/>
                    </a:lnTo>
                    <a:lnTo>
                      <a:pt x="388825" y="499153"/>
                    </a:lnTo>
                    <a:lnTo>
                      <a:pt x="389004" y="499153"/>
                    </a:lnTo>
                    <a:lnTo>
                      <a:pt x="382736" y="504261"/>
                    </a:lnTo>
                    <a:lnTo>
                      <a:pt x="382807" y="504261"/>
                    </a:lnTo>
                    <a:lnTo>
                      <a:pt x="379745" y="506756"/>
                    </a:lnTo>
                    <a:lnTo>
                      <a:pt x="379745" y="506639"/>
                    </a:lnTo>
                    <a:lnTo>
                      <a:pt x="370452" y="514300"/>
                    </a:lnTo>
                    <a:lnTo>
                      <a:pt x="370524" y="514300"/>
                    </a:lnTo>
                    <a:lnTo>
                      <a:pt x="364363" y="519320"/>
                    </a:lnTo>
                    <a:lnTo>
                      <a:pt x="364398" y="519320"/>
                    </a:lnTo>
                    <a:lnTo>
                      <a:pt x="358167" y="524340"/>
                    </a:lnTo>
                    <a:lnTo>
                      <a:pt x="358275" y="524340"/>
                    </a:lnTo>
                    <a:lnTo>
                      <a:pt x="352079" y="529448"/>
                    </a:lnTo>
                    <a:lnTo>
                      <a:pt x="352149" y="529448"/>
                    </a:lnTo>
                    <a:lnTo>
                      <a:pt x="345990" y="534467"/>
                    </a:lnTo>
                    <a:lnTo>
                      <a:pt x="346025" y="534467"/>
                    </a:lnTo>
                    <a:lnTo>
                      <a:pt x="339794" y="539487"/>
                    </a:lnTo>
                    <a:lnTo>
                      <a:pt x="349194" y="539487"/>
                    </a:lnTo>
                    <a:lnTo>
                      <a:pt x="349194" y="549615"/>
                    </a:lnTo>
                    <a:lnTo>
                      <a:pt x="342999" y="549615"/>
                    </a:lnTo>
                    <a:lnTo>
                      <a:pt x="342999" y="542041"/>
                    </a:lnTo>
                    <a:lnTo>
                      <a:pt x="333706" y="549615"/>
                    </a:lnTo>
                    <a:lnTo>
                      <a:pt x="333776" y="549615"/>
                    </a:lnTo>
                    <a:lnTo>
                      <a:pt x="327617" y="554634"/>
                    </a:lnTo>
                    <a:lnTo>
                      <a:pt x="327688" y="554634"/>
                    </a:lnTo>
                    <a:lnTo>
                      <a:pt x="324626" y="557129"/>
                    </a:lnTo>
                    <a:lnTo>
                      <a:pt x="324626" y="557100"/>
                    </a:lnTo>
                    <a:lnTo>
                      <a:pt x="321528" y="559654"/>
                    </a:lnTo>
                    <a:lnTo>
                      <a:pt x="315332" y="564762"/>
                    </a:lnTo>
                    <a:lnTo>
                      <a:pt x="315333" y="564762"/>
                    </a:lnTo>
                    <a:lnTo>
                      <a:pt x="312448" y="567140"/>
                    </a:lnTo>
                    <a:lnTo>
                      <a:pt x="312448" y="567139"/>
                    </a:lnTo>
                    <a:lnTo>
                      <a:pt x="303155" y="574801"/>
                    </a:lnTo>
                    <a:lnTo>
                      <a:pt x="312448" y="574801"/>
                    </a:lnTo>
                    <a:lnTo>
                      <a:pt x="312448" y="584841"/>
                    </a:lnTo>
                    <a:lnTo>
                      <a:pt x="306360" y="584841"/>
                    </a:lnTo>
                    <a:lnTo>
                      <a:pt x="306360" y="577267"/>
                    </a:lnTo>
                    <a:lnTo>
                      <a:pt x="296959" y="584841"/>
                    </a:lnTo>
                    <a:lnTo>
                      <a:pt x="297030" y="584841"/>
                    </a:lnTo>
                    <a:lnTo>
                      <a:pt x="293969" y="587336"/>
                    </a:lnTo>
                    <a:lnTo>
                      <a:pt x="293969" y="587306"/>
                    </a:lnTo>
                    <a:lnTo>
                      <a:pt x="292429" y="588591"/>
                    </a:lnTo>
                    <a:lnTo>
                      <a:pt x="290871" y="589860"/>
                    </a:lnTo>
                    <a:lnTo>
                      <a:pt x="290907" y="589860"/>
                    </a:lnTo>
                    <a:lnTo>
                      <a:pt x="284782" y="594968"/>
                    </a:lnTo>
                    <a:lnTo>
                      <a:pt x="293969" y="594968"/>
                    </a:lnTo>
                    <a:lnTo>
                      <a:pt x="293969" y="605007"/>
                    </a:lnTo>
                    <a:lnTo>
                      <a:pt x="287880" y="605007"/>
                    </a:lnTo>
                    <a:lnTo>
                      <a:pt x="287880" y="597434"/>
                    </a:lnTo>
                    <a:lnTo>
                      <a:pt x="278586" y="605007"/>
                    </a:lnTo>
                    <a:lnTo>
                      <a:pt x="278694" y="605007"/>
                    </a:lnTo>
                    <a:lnTo>
                      <a:pt x="275595" y="607562"/>
                    </a:lnTo>
                    <a:lnTo>
                      <a:pt x="275595" y="607561"/>
                    </a:lnTo>
                    <a:lnTo>
                      <a:pt x="266409" y="615135"/>
                    </a:lnTo>
                    <a:lnTo>
                      <a:pt x="275595" y="615135"/>
                    </a:lnTo>
                    <a:lnTo>
                      <a:pt x="275595" y="625263"/>
                    </a:lnTo>
                    <a:lnTo>
                      <a:pt x="269507" y="625263"/>
                    </a:lnTo>
                    <a:lnTo>
                      <a:pt x="269507" y="617601"/>
                    </a:lnTo>
                    <a:lnTo>
                      <a:pt x="260213" y="625263"/>
                    </a:lnTo>
                    <a:lnTo>
                      <a:pt x="260213" y="625263"/>
                    </a:lnTo>
                    <a:lnTo>
                      <a:pt x="257329" y="627641"/>
                    </a:lnTo>
                    <a:lnTo>
                      <a:pt x="257329" y="627640"/>
                    </a:lnTo>
                    <a:lnTo>
                      <a:pt x="251134" y="632748"/>
                    </a:lnTo>
                    <a:lnTo>
                      <a:pt x="251134" y="632660"/>
                    </a:lnTo>
                    <a:lnTo>
                      <a:pt x="244938" y="637828"/>
                    </a:lnTo>
                    <a:lnTo>
                      <a:pt x="244938" y="637768"/>
                    </a:lnTo>
                    <a:lnTo>
                      <a:pt x="235752" y="645341"/>
                    </a:lnTo>
                    <a:lnTo>
                      <a:pt x="235753" y="645341"/>
                    </a:lnTo>
                    <a:lnTo>
                      <a:pt x="229663" y="650361"/>
                    </a:lnTo>
                    <a:lnTo>
                      <a:pt x="238849" y="650361"/>
                    </a:lnTo>
                    <a:lnTo>
                      <a:pt x="238849" y="660489"/>
                    </a:lnTo>
                    <a:lnTo>
                      <a:pt x="232761" y="660489"/>
                    </a:lnTo>
                    <a:lnTo>
                      <a:pt x="232761" y="657935"/>
                    </a:lnTo>
                    <a:lnTo>
                      <a:pt x="232761" y="652915"/>
                    </a:lnTo>
                    <a:lnTo>
                      <a:pt x="223574" y="660489"/>
                    </a:lnTo>
                    <a:lnTo>
                      <a:pt x="232761" y="660489"/>
                    </a:lnTo>
                    <a:lnTo>
                      <a:pt x="232761" y="670616"/>
                    </a:lnTo>
                    <a:lnTo>
                      <a:pt x="220476" y="670616"/>
                    </a:lnTo>
                    <a:lnTo>
                      <a:pt x="220476" y="662954"/>
                    </a:lnTo>
                    <a:lnTo>
                      <a:pt x="211290" y="670616"/>
                    </a:lnTo>
                    <a:lnTo>
                      <a:pt x="211290" y="670616"/>
                    </a:lnTo>
                    <a:lnTo>
                      <a:pt x="205201" y="675636"/>
                    </a:lnTo>
                    <a:lnTo>
                      <a:pt x="214388" y="675636"/>
                    </a:lnTo>
                    <a:lnTo>
                      <a:pt x="214388" y="685763"/>
                    </a:lnTo>
                    <a:lnTo>
                      <a:pt x="208299" y="685763"/>
                    </a:lnTo>
                    <a:lnTo>
                      <a:pt x="208299" y="683121"/>
                    </a:lnTo>
                    <a:lnTo>
                      <a:pt x="208299" y="678102"/>
                    </a:lnTo>
                    <a:lnTo>
                      <a:pt x="199006" y="685763"/>
                    </a:lnTo>
                    <a:lnTo>
                      <a:pt x="208299" y="685763"/>
                    </a:lnTo>
                    <a:lnTo>
                      <a:pt x="208299" y="695715"/>
                    </a:lnTo>
                    <a:lnTo>
                      <a:pt x="202103" y="695715"/>
                    </a:lnTo>
                    <a:lnTo>
                      <a:pt x="202103" y="688141"/>
                    </a:lnTo>
                    <a:lnTo>
                      <a:pt x="192917" y="695715"/>
                    </a:lnTo>
                    <a:lnTo>
                      <a:pt x="192953" y="695715"/>
                    </a:lnTo>
                    <a:lnTo>
                      <a:pt x="188368" y="699538"/>
                    </a:lnTo>
                    <a:lnTo>
                      <a:pt x="183730" y="703318"/>
                    </a:lnTo>
                    <a:lnTo>
                      <a:pt x="183730" y="703288"/>
                    </a:lnTo>
                    <a:lnTo>
                      <a:pt x="174544" y="710862"/>
                    </a:lnTo>
                    <a:lnTo>
                      <a:pt x="174580" y="710862"/>
                    </a:lnTo>
                    <a:lnTo>
                      <a:pt x="171553" y="713386"/>
                    </a:lnTo>
                    <a:lnTo>
                      <a:pt x="171553" y="713328"/>
                    </a:lnTo>
                    <a:lnTo>
                      <a:pt x="165357" y="718495"/>
                    </a:lnTo>
                    <a:lnTo>
                      <a:pt x="165357" y="718435"/>
                    </a:lnTo>
                    <a:lnTo>
                      <a:pt x="156171" y="726009"/>
                    </a:lnTo>
                    <a:lnTo>
                      <a:pt x="156207" y="726009"/>
                    </a:lnTo>
                    <a:lnTo>
                      <a:pt x="153180" y="728533"/>
                    </a:lnTo>
                    <a:lnTo>
                      <a:pt x="153180" y="728475"/>
                    </a:lnTo>
                    <a:lnTo>
                      <a:pt x="143993" y="736137"/>
                    </a:lnTo>
                    <a:lnTo>
                      <a:pt x="153180" y="736137"/>
                    </a:lnTo>
                    <a:lnTo>
                      <a:pt x="153180" y="746176"/>
                    </a:lnTo>
                    <a:lnTo>
                      <a:pt x="147091" y="746176"/>
                    </a:lnTo>
                    <a:lnTo>
                      <a:pt x="147091" y="738602"/>
                    </a:lnTo>
                    <a:lnTo>
                      <a:pt x="140896" y="743651"/>
                    </a:lnTo>
                    <a:lnTo>
                      <a:pt x="140896" y="743622"/>
                    </a:lnTo>
                    <a:lnTo>
                      <a:pt x="137807" y="746169"/>
                    </a:lnTo>
                    <a:lnTo>
                      <a:pt x="137798" y="746176"/>
                    </a:lnTo>
                    <a:lnTo>
                      <a:pt x="137798" y="746176"/>
                    </a:lnTo>
                    <a:lnTo>
                      <a:pt x="131709" y="751196"/>
                    </a:lnTo>
                    <a:lnTo>
                      <a:pt x="131745" y="751196"/>
                    </a:lnTo>
                    <a:lnTo>
                      <a:pt x="128718" y="753721"/>
                    </a:lnTo>
                    <a:lnTo>
                      <a:pt x="128718" y="753662"/>
                    </a:lnTo>
                    <a:lnTo>
                      <a:pt x="119425" y="761323"/>
                    </a:lnTo>
                    <a:lnTo>
                      <a:pt x="128718" y="761323"/>
                    </a:lnTo>
                    <a:lnTo>
                      <a:pt x="128718" y="771363"/>
                    </a:lnTo>
                    <a:lnTo>
                      <a:pt x="122522" y="771363"/>
                    </a:lnTo>
                    <a:lnTo>
                      <a:pt x="122522" y="768809"/>
                    </a:lnTo>
                    <a:lnTo>
                      <a:pt x="122522" y="763789"/>
                    </a:lnTo>
                    <a:lnTo>
                      <a:pt x="113336" y="771363"/>
                    </a:lnTo>
                    <a:lnTo>
                      <a:pt x="122522" y="771363"/>
                    </a:lnTo>
                    <a:lnTo>
                      <a:pt x="122522" y="781490"/>
                    </a:lnTo>
                    <a:lnTo>
                      <a:pt x="116434" y="781490"/>
                    </a:lnTo>
                    <a:lnTo>
                      <a:pt x="116434" y="773828"/>
                    </a:lnTo>
                    <a:lnTo>
                      <a:pt x="107247" y="781490"/>
                    </a:lnTo>
                    <a:lnTo>
                      <a:pt x="116434" y="781490"/>
                    </a:lnTo>
                    <a:lnTo>
                      <a:pt x="116434" y="786510"/>
                    </a:lnTo>
                    <a:lnTo>
                      <a:pt x="104149" y="786510"/>
                    </a:lnTo>
                    <a:lnTo>
                      <a:pt x="104149" y="778936"/>
                    </a:lnTo>
                    <a:lnTo>
                      <a:pt x="94963" y="786510"/>
                    </a:lnTo>
                    <a:lnTo>
                      <a:pt x="94963" y="786510"/>
                    </a:lnTo>
                    <a:lnTo>
                      <a:pt x="88874" y="791530"/>
                    </a:lnTo>
                    <a:lnTo>
                      <a:pt x="98061" y="791530"/>
                    </a:lnTo>
                    <a:lnTo>
                      <a:pt x="98061" y="801657"/>
                    </a:lnTo>
                    <a:lnTo>
                      <a:pt x="91972" y="801657"/>
                    </a:lnTo>
                    <a:lnTo>
                      <a:pt x="91972" y="793995"/>
                    </a:lnTo>
                    <a:lnTo>
                      <a:pt x="85776" y="799104"/>
                    </a:lnTo>
                    <a:lnTo>
                      <a:pt x="85776" y="799103"/>
                    </a:lnTo>
                    <a:lnTo>
                      <a:pt x="77926" y="805576"/>
                    </a:lnTo>
                    <a:lnTo>
                      <a:pt x="70501" y="811696"/>
                    </a:lnTo>
                    <a:lnTo>
                      <a:pt x="70538" y="811696"/>
                    </a:lnTo>
                    <a:lnTo>
                      <a:pt x="64412" y="816804"/>
                    </a:lnTo>
                    <a:lnTo>
                      <a:pt x="73599" y="816804"/>
                    </a:lnTo>
                    <a:lnTo>
                      <a:pt x="73599" y="826844"/>
                    </a:lnTo>
                    <a:lnTo>
                      <a:pt x="67510" y="826844"/>
                    </a:lnTo>
                    <a:lnTo>
                      <a:pt x="67510" y="819270"/>
                    </a:lnTo>
                    <a:lnTo>
                      <a:pt x="61315" y="824319"/>
                    </a:lnTo>
                    <a:lnTo>
                      <a:pt x="61315" y="824290"/>
                    </a:lnTo>
                    <a:lnTo>
                      <a:pt x="55226" y="829310"/>
                    </a:lnTo>
                    <a:lnTo>
                      <a:pt x="55226" y="829309"/>
                    </a:lnTo>
                    <a:lnTo>
                      <a:pt x="45933" y="836883"/>
                    </a:lnTo>
                    <a:lnTo>
                      <a:pt x="46040" y="836883"/>
                    </a:lnTo>
                    <a:lnTo>
                      <a:pt x="39844" y="841991"/>
                    </a:lnTo>
                    <a:lnTo>
                      <a:pt x="49137" y="841991"/>
                    </a:lnTo>
                    <a:lnTo>
                      <a:pt x="49137" y="852030"/>
                    </a:lnTo>
                    <a:lnTo>
                      <a:pt x="42942" y="852030"/>
                    </a:lnTo>
                    <a:lnTo>
                      <a:pt x="42942" y="844457"/>
                    </a:lnTo>
                    <a:lnTo>
                      <a:pt x="33648" y="852030"/>
                    </a:lnTo>
                    <a:lnTo>
                      <a:pt x="33720" y="852030"/>
                    </a:lnTo>
                    <a:lnTo>
                      <a:pt x="27560" y="857050"/>
                    </a:lnTo>
                    <a:lnTo>
                      <a:pt x="27667" y="857050"/>
                    </a:lnTo>
                    <a:lnTo>
                      <a:pt x="24569" y="859604"/>
                    </a:lnTo>
                    <a:lnTo>
                      <a:pt x="24569" y="859516"/>
                    </a:lnTo>
                    <a:lnTo>
                      <a:pt x="16920" y="865896"/>
                    </a:lnTo>
                    <a:lnTo>
                      <a:pt x="9187" y="872197"/>
                    </a:lnTo>
                    <a:lnTo>
                      <a:pt x="18480" y="872197"/>
                    </a:lnTo>
                    <a:lnTo>
                      <a:pt x="18480" y="877217"/>
                    </a:lnTo>
                    <a:lnTo>
                      <a:pt x="2991" y="877217"/>
                    </a:lnTo>
                    <a:lnTo>
                      <a:pt x="2991" y="867149"/>
                    </a:lnTo>
                    <a:lnTo>
                      <a:pt x="6089" y="864566"/>
                    </a:lnTo>
                    <a:lnTo>
                      <a:pt x="6089" y="864624"/>
                    </a:lnTo>
                    <a:lnTo>
                      <a:pt x="15382" y="856962"/>
                    </a:lnTo>
                    <a:lnTo>
                      <a:pt x="15311" y="856962"/>
                    </a:lnTo>
                    <a:lnTo>
                      <a:pt x="21471" y="851942"/>
                    </a:lnTo>
                    <a:lnTo>
                      <a:pt x="21401" y="851942"/>
                    </a:lnTo>
                    <a:lnTo>
                      <a:pt x="24462" y="849448"/>
                    </a:lnTo>
                    <a:lnTo>
                      <a:pt x="24462" y="849476"/>
                    </a:lnTo>
                    <a:lnTo>
                      <a:pt x="25957" y="848229"/>
                    </a:lnTo>
                    <a:lnTo>
                      <a:pt x="27560" y="846923"/>
                    </a:lnTo>
                    <a:lnTo>
                      <a:pt x="27524" y="846923"/>
                    </a:lnTo>
                    <a:lnTo>
                      <a:pt x="30551" y="844398"/>
                    </a:lnTo>
                    <a:lnTo>
                      <a:pt x="30551" y="844457"/>
                    </a:lnTo>
                    <a:lnTo>
                      <a:pt x="39844" y="836795"/>
                    </a:lnTo>
                    <a:lnTo>
                      <a:pt x="30551" y="836795"/>
                    </a:lnTo>
                    <a:lnTo>
                      <a:pt x="30551" y="826756"/>
                    </a:lnTo>
                    <a:lnTo>
                      <a:pt x="36639" y="826756"/>
                    </a:lnTo>
                    <a:lnTo>
                      <a:pt x="36639" y="834329"/>
                    </a:lnTo>
                    <a:lnTo>
                      <a:pt x="42835" y="829281"/>
                    </a:lnTo>
                    <a:lnTo>
                      <a:pt x="42835" y="829309"/>
                    </a:lnTo>
                    <a:lnTo>
                      <a:pt x="52128" y="821736"/>
                    </a:lnTo>
                    <a:lnTo>
                      <a:pt x="52022" y="821736"/>
                    </a:lnTo>
                    <a:lnTo>
                      <a:pt x="55064" y="819228"/>
                    </a:lnTo>
                    <a:lnTo>
                      <a:pt x="64412" y="811608"/>
                    </a:lnTo>
                    <a:lnTo>
                      <a:pt x="55012" y="811608"/>
                    </a:lnTo>
                    <a:lnTo>
                      <a:pt x="55012" y="801569"/>
                    </a:lnTo>
                    <a:lnTo>
                      <a:pt x="61208" y="801569"/>
                    </a:lnTo>
                    <a:lnTo>
                      <a:pt x="61208" y="809143"/>
                    </a:lnTo>
                    <a:lnTo>
                      <a:pt x="70501" y="801569"/>
                    </a:lnTo>
                    <a:lnTo>
                      <a:pt x="70395" y="801569"/>
                    </a:lnTo>
                    <a:lnTo>
                      <a:pt x="76590" y="796461"/>
                    </a:lnTo>
                    <a:lnTo>
                      <a:pt x="76590" y="796461"/>
                    </a:lnTo>
                    <a:lnTo>
                      <a:pt x="79581" y="793995"/>
                    </a:lnTo>
                    <a:lnTo>
                      <a:pt x="79581" y="793995"/>
                    </a:lnTo>
                    <a:lnTo>
                      <a:pt x="88874" y="786422"/>
                    </a:lnTo>
                    <a:lnTo>
                      <a:pt x="79581" y="786422"/>
                    </a:lnTo>
                    <a:lnTo>
                      <a:pt x="79581" y="776294"/>
                    </a:lnTo>
                    <a:lnTo>
                      <a:pt x="85670" y="776294"/>
                    </a:lnTo>
                    <a:lnTo>
                      <a:pt x="85670" y="783956"/>
                    </a:lnTo>
                    <a:lnTo>
                      <a:pt x="94963" y="776294"/>
                    </a:lnTo>
                    <a:lnTo>
                      <a:pt x="85670" y="776294"/>
                    </a:lnTo>
                    <a:lnTo>
                      <a:pt x="85670" y="771275"/>
                    </a:lnTo>
                    <a:lnTo>
                      <a:pt x="97847" y="771275"/>
                    </a:lnTo>
                    <a:lnTo>
                      <a:pt x="97847" y="778936"/>
                    </a:lnTo>
                    <a:lnTo>
                      <a:pt x="107247" y="771275"/>
                    </a:lnTo>
                    <a:lnTo>
                      <a:pt x="107176" y="771275"/>
                    </a:lnTo>
                    <a:lnTo>
                      <a:pt x="113336" y="766255"/>
                    </a:lnTo>
                    <a:lnTo>
                      <a:pt x="104043" y="766255"/>
                    </a:lnTo>
                    <a:lnTo>
                      <a:pt x="104043" y="756127"/>
                    </a:lnTo>
                    <a:lnTo>
                      <a:pt x="110131" y="756127"/>
                    </a:lnTo>
                    <a:lnTo>
                      <a:pt x="110131" y="758769"/>
                    </a:lnTo>
                    <a:lnTo>
                      <a:pt x="110131" y="763789"/>
                    </a:lnTo>
                    <a:lnTo>
                      <a:pt x="119425" y="756127"/>
                    </a:lnTo>
                    <a:lnTo>
                      <a:pt x="110131" y="756127"/>
                    </a:lnTo>
                    <a:lnTo>
                      <a:pt x="110131" y="746088"/>
                    </a:lnTo>
                    <a:lnTo>
                      <a:pt x="116220" y="746088"/>
                    </a:lnTo>
                    <a:lnTo>
                      <a:pt x="116220" y="753662"/>
                    </a:lnTo>
                    <a:lnTo>
                      <a:pt x="125620" y="746088"/>
                    </a:lnTo>
                    <a:lnTo>
                      <a:pt x="125550" y="746088"/>
                    </a:lnTo>
                    <a:lnTo>
                      <a:pt x="131709" y="741068"/>
                    </a:lnTo>
                    <a:lnTo>
                      <a:pt x="131602" y="741068"/>
                    </a:lnTo>
                    <a:lnTo>
                      <a:pt x="134700" y="738514"/>
                    </a:lnTo>
                    <a:lnTo>
                      <a:pt x="134700" y="738602"/>
                    </a:lnTo>
                    <a:lnTo>
                      <a:pt x="143993" y="730941"/>
                    </a:lnTo>
                    <a:lnTo>
                      <a:pt x="134700" y="730941"/>
                    </a:lnTo>
                    <a:lnTo>
                      <a:pt x="134700" y="720901"/>
                    </a:lnTo>
                    <a:lnTo>
                      <a:pt x="140789" y="720901"/>
                    </a:lnTo>
                    <a:lnTo>
                      <a:pt x="140789" y="728475"/>
                    </a:lnTo>
                    <a:lnTo>
                      <a:pt x="146984" y="723426"/>
                    </a:lnTo>
                    <a:lnTo>
                      <a:pt x="146984" y="723455"/>
                    </a:lnTo>
                    <a:lnTo>
                      <a:pt x="148517" y="722177"/>
                    </a:lnTo>
                    <a:lnTo>
                      <a:pt x="150082" y="720901"/>
                    </a:lnTo>
                    <a:lnTo>
                      <a:pt x="150047" y="720901"/>
                    </a:lnTo>
                    <a:lnTo>
                      <a:pt x="154596" y="717107"/>
                    </a:lnTo>
                    <a:lnTo>
                      <a:pt x="162366" y="710774"/>
                    </a:lnTo>
                    <a:lnTo>
                      <a:pt x="162296" y="710774"/>
                    </a:lnTo>
                    <a:lnTo>
                      <a:pt x="168455" y="705754"/>
                    </a:lnTo>
                    <a:lnTo>
                      <a:pt x="168384" y="705754"/>
                    </a:lnTo>
                    <a:lnTo>
                      <a:pt x="171446" y="703259"/>
                    </a:lnTo>
                    <a:lnTo>
                      <a:pt x="171446" y="703288"/>
                    </a:lnTo>
                    <a:lnTo>
                      <a:pt x="180633" y="695715"/>
                    </a:lnTo>
                    <a:lnTo>
                      <a:pt x="180632" y="695715"/>
                    </a:lnTo>
                    <a:lnTo>
                      <a:pt x="183730" y="693161"/>
                    </a:lnTo>
                    <a:lnTo>
                      <a:pt x="183730" y="693161"/>
                    </a:lnTo>
                    <a:lnTo>
                      <a:pt x="185760" y="691488"/>
                    </a:lnTo>
                    <a:lnTo>
                      <a:pt x="186828" y="690607"/>
                    </a:lnTo>
                    <a:lnTo>
                      <a:pt x="186828" y="690607"/>
                    </a:lnTo>
                    <a:lnTo>
                      <a:pt x="192917" y="685587"/>
                    </a:lnTo>
                    <a:lnTo>
                      <a:pt x="192917" y="685587"/>
                    </a:lnTo>
                    <a:lnTo>
                      <a:pt x="199006" y="680567"/>
                    </a:lnTo>
                    <a:lnTo>
                      <a:pt x="189819" y="680567"/>
                    </a:lnTo>
                    <a:lnTo>
                      <a:pt x="189819" y="670440"/>
                    </a:lnTo>
                    <a:lnTo>
                      <a:pt x="195908" y="670440"/>
                    </a:lnTo>
                    <a:lnTo>
                      <a:pt x="195908" y="673082"/>
                    </a:lnTo>
                    <a:lnTo>
                      <a:pt x="195908" y="678102"/>
                    </a:lnTo>
                    <a:lnTo>
                      <a:pt x="205201" y="670440"/>
                    </a:lnTo>
                    <a:lnTo>
                      <a:pt x="195908" y="670440"/>
                    </a:lnTo>
                    <a:lnTo>
                      <a:pt x="195908" y="660401"/>
                    </a:lnTo>
                    <a:lnTo>
                      <a:pt x="202103" y="660401"/>
                    </a:lnTo>
                    <a:lnTo>
                      <a:pt x="202103" y="668062"/>
                    </a:lnTo>
                    <a:lnTo>
                      <a:pt x="211290" y="660401"/>
                    </a:lnTo>
                    <a:lnTo>
                      <a:pt x="202103" y="660401"/>
                    </a:lnTo>
                    <a:lnTo>
                      <a:pt x="202103" y="655293"/>
                    </a:lnTo>
                    <a:lnTo>
                      <a:pt x="214281" y="655293"/>
                    </a:lnTo>
                    <a:lnTo>
                      <a:pt x="214281" y="657935"/>
                    </a:lnTo>
                    <a:lnTo>
                      <a:pt x="214281" y="662954"/>
                    </a:lnTo>
                    <a:lnTo>
                      <a:pt x="223574" y="655293"/>
                    </a:lnTo>
                    <a:lnTo>
                      <a:pt x="217379" y="655293"/>
                    </a:lnTo>
                    <a:lnTo>
                      <a:pt x="214281" y="655293"/>
                    </a:lnTo>
                    <a:lnTo>
                      <a:pt x="214281" y="645253"/>
                    </a:lnTo>
                    <a:lnTo>
                      <a:pt x="220476" y="645253"/>
                    </a:lnTo>
                    <a:lnTo>
                      <a:pt x="220476" y="647807"/>
                    </a:lnTo>
                    <a:lnTo>
                      <a:pt x="220476" y="652915"/>
                    </a:lnTo>
                    <a:lnTo>
                      <a:pt x="229663" y="645253"/>
                    </a:lnTo>
                    <a:lnTo>
                      <a:pt x="220476" y="645253"/>
                    </a:lnTo>
                    <a:lnTo>
                      <a:pt x="220476" y="635214"/>
                    </a:lnTo>
                    <a:lnTo>
                      <a:pt x="226565" y="635214"/>
                    </a:lnTo>
                    <a:lnTo>
                      <a:pt x="226565" y="642788"/>
                    </a:lnTo>
                    <a:lnTo>
                      <a:pt x="232661" y="637762"/>
                    </a:lnTo>
                    <a:lnTo>
                      <a:pt x="241947" y="630194"/>
                    </a:lnTo>
                    <a:lnTo>
                      <a:pt x="241841" y="630194"/>
                    </a:lnTo>
                    <a:lnTo>
                      <a:pt x="245766" y="626958"/>
                    </a:lnTo>
                    <a:lnTo>
                      <a:pt x="251027" y="622621"/>
                    </a:lnTo>
                    <a:lnTo>
                      <a:pt x="251027" y="622621"/>
                    </a:lnTo>
                    <a:lnTo>
                      <a:pt x="252363" y="621520"/>
                    </a:lnTo>
                    <a:lnTo>
                      <a:pt x="254125" y="620067"/>
                    </a:lnTo>
                    <a:lnTo>
                      <a:pt x="254125" y="620067"/>
                    </a:lnTo>
                    <a:lnTo>
                      <a:pt x="257116" y="617601"/>
                    </a:lnTo>
                    <a:lnTo>
                      <a:pt x="257116" y="617601"/>
                    </a:lnTo>
                    <a:lnTo>
                      <a:pt x="266409" y="609939"/>
                    </a:lnTo>
                    <a:lnTo>
                      <a:pt x="257116" y="609939"/>
                    </a:lnTo>
                    <a:lnTo>
                      <a:pt x="257116" y="599900"/>
                    </a:lnTo>
                    <a:lnTo>
                      <a:pt x="263311" y="599900"/>
                    </a:lnTo>
                    <a:lnTo>
                      <a:pt x="263311" y="607561"/>
                    </a:lnTo>
                    <a:lnTo>
                      <a:pt x="272498" y="599900"/>
                    </a:lnTo>
                    <a:lnTo>
                      <a:pt x="272498" y="599900"/>
                    </a:lnTo>
                    <a:lnTo>
                      <a:pt x="275489" y="597434"/>
                    </a:lnTo>
                    <a:lnTo>
                      <a:pt x="275489" y="597434"/>
                    </a:lnTo>
                    <a:lnTo>
                      <a:pt x="284782" y="589860"/>
                    </a:lnTo>
                    <a:lnTo>
                      <a:pt x="275489" y="589860"/>
                    </a:lnTo>
                    <a:lnTo>
                      <a:pt x="275489" y="579733"/>
                    </a:lnTo>
                    <a:lnTo>
                      <a:pt x="281684" y="579733"/>
                    </a:lnTo>
                    <a:lnTo>
                      <a:pt x="281684" y="587306"/>
                    </a:lnTo>
                    <a:lnTo>
                      <a:pt x="287773" y="582287"/>
                    </a:lnTo>
                    <a:lnTo>
                      <a:pt x="287773" y="582287"/>
                    </a:lnTo>
                    <a:lnTo>
                      <a:pt x="289140" y="581161"/>
                    </a:lnTo>
                    <a:lnTo>
                      <a:pt x="290871" y="579733"/>
                    </a:lnTo>
                    <a:lnTo>
                      <a:pt x="290871" y="579733"/>
                    </a:lnTo>
                    <a:lnTo>
                      <a:pt x="293862" y="577267"/>
                    </a:lnTo>
                    <a:lnTo>
                      <a:pt x="293862" y="577267"/>
                    </a:lnTo>
                    <a:lnTo>
                      <a:pt x="303155" y="569693"/>
                    </a:lnTo>
                    <a:lnTo>
                      <a:pt x="293862" y="569693"/>
                    </a:lnTo>
                    <a:lnTo>
                      <a:pt x="293862" y="559566"/>
                    </a:lnTo>
                    <a:lnTo>
                      <a:pt x="300057" y="559566"/>
                    </a:lnTo>
                    <a:lnTo>
                      <a:pt x="300057" y="567139"/>
                    </a:lnTo>
                    <a:lnTo>
                      <a:pt x="306146" y="562120"/>
                    </a:lnTo>
                    <a:lnTo>
                      <a:pt x="306146" y="562120"/>
                    </a:lnTo>
                    <a:lnTo>
                      <a:pt x="307482" y="561019"/>
                    </a:lnTo>
                    <a:lnTo>
                      <a:pt x="309244" y="559566"/>
                    </a:lnTo>
                    <a:lnTo>
                      <a:pt x="309244" y="559566"/>
                    </a:lnTo>
                    <a:lnTo>
                      <a:pt x="312235" y="557100"/>
                    </a:lnTo>
                    <a:lnTo>
                      <a:pt x="312235" y="557100"/>
                    </a:lnTo>
                    <a:lnTo>
                      <a:pt x="318430" y="551993"/>
                    </a:lnTo>
                    <a:lnTo>
                      <a:pt x="318430" y="552080"/>
                    </a:lnTo>
                    <a:lnTo>
                      <a:pt x="324519" y="547003"/>
                    </a:lnTo>
                    <a:lnTo>
                      <a:pt x="324519" y="547061"/>
                    </a:lnTo>
                    <a:lnTo>
                      <a:pt x="330608" y="541983"/>
                    </a:lnTo>
                    <a:lnTo>
                      <a:pt x="330608" y="542041"/>
                    </a:lnTo>
                    <a:lnTo>
                      <a:pt x="339794" y="534379"/>
                    </a:lnTo>
                    <a:lnTo>
                      <a:pt x="330608" y="534379"/>
                    </a:lnTo>
                    <a:lnTo>
                      <a:pt x="330608" y="524340"/>
                    </a:lnTo>
                    <a:lnTo>
                      <a:pt x="336696" y="524340"/>
                    </a:lnTo>
                    <a:lnTo>
                      <a:pt x="336696" y="531913"/>
                    </a:lnTo>
                    <a:lnTo>
                      <a:pt x="342892" y="526864"/>
                    </a:lnTo>
                    <a:lnTo>
                      <a:pt x="342892" y="526894"/>
                    </a:lnTo>
                    <a:lnTo>
                      <a:pt x="344439" y="525604"/>
                    </a:lnTo>
                    <a:lnTo>
                      <a:pt x="345990" y="524340"/>
                    </a:lnTo>
                    <a:lnTo>
                      <a:pt x="345955" y="524340"/>
                    </a:lnTo>
                    <a:lnTo>
                      <a:pt x="352079" y="519232"/>
                    </a:lnTo>
                    <a:lnTo>
                      <a:pt x="352079" y="519232"/>
                    </a:lnTo>
                    <a:lnTo>
                      <a:pt x="355070" y="516766"/>
                    </a:lnTo>
                    <a:lnTo>
                      <a:pt x="355070" y="516766"/>
                    </a:lnTo>
                    <a:lnTo>
                      <a:pt x="361265" y="511718"/>
                    </a:lnTo>
                    <a:lnTo>
                      <a:pt x="361265" y="511747"/>
                    </a:lnTo>
                    <a:lnTo>
                      <a:pt x="362804" y="510464"/>
                    </a:lnTo>
                    <a:lnTo>
                      <a:pt x="364363" y="509193"/>
                    </a:lnTo>
                    <a:lnTo>
                      <a:pt x="364328" y="509193"/>
                    </a:lnTo>
                    <a:lnTo>
                      <a:pt x="368921" y="505362"/>
                    </a:lnTo>
                    <a:lnTo>
                      <a:pt x="373443" y="501676"/>
                    </a:lnTo>
                    <a:lnTo>
                      <a:pt x="373443" y="501707"/>
                    </a:lnTo>
                    <a:lnTo>
                      <a:pt x="379638" y="496599"/>
                    </a:lnTo>
                    <a:lnTo>
                      <a:pt x="379638" y="496687"/>
                    </a:lnTo>
                    <a:lnTo>
                      <a:pt x="385727" y="491551"/>
                    </a:lnTo>
                    <a:lnTo>
                      <a:pt x="385727" y="491580"/>
                    </a:lnTo>
                    <a:lnTo>
                      <a:pt x="395020" y="483918"/>
                    </a:lnTo>
                    <a:lnTo>
                      <a:pt x="385727" y="483918"/>
                    </a:lnTo>
                    <a:lnTo>
                      <a:pt x="385727" y="473878"/>
                    </a:lnTo>
                    <a:lnTo>
                      <a:pt x="398011" y="473878"/>
                    </a:lnTo>
                    <a:lnTo>
                      <a:pt x="398011" y="476432"/>
                    </a:lnTo>
                    <a:lnTo>
                      <a:pt x="398011" y="481540"/>
                    </a:lnTo>
                    <a:lnTo>
                      <a:pt x="407304" y="473878"/>
                    </a:lnTo>
                    <a:lnTo>
                      <a:pt x="401109" y="473878"/>
                    </a:lnTo>
                    <a:lnTo>
                      <a:pt x="398011" y="473878"/>
                    </a:lnTo>
                    <a:lnTo>
                      <a:pt x="398011" y="463839"/>
                    </a:lnTo>
                    <a:lnTo>
                      <a:pt x="410189" y="463839"/>
                    </a:lnTo>
                    <a:lnTo>
                      <a:pt x="410189" y="466393"/>
                    </a:lnTo>
                    <a:lnTo>
                      <a:pt x="410189" y="471413"/>
                    </a:lnTo>
                    <a:lnTo>
                      <a:pt x="419482" y="463839"/>
                    </a:lnTo>
                    <a:lnTo>
                      <a:pt x="413393" y="463839"/>
                    </a:lnTo>
                    <a:lnTo>
                      <a:pt x="410189" y="463839"/>
                    </a:lnTo>
                    <a:lnTo>
                      <a:pt x="410189" y="453712"/>
                    </a:lnTo>
                    <a:lnTo>
                      <a:pt x="416277" y="453712"/>
                    </a:lnTo>
                    <a:lnTo>
                      <a:pt x="416277" y="456265"/>
                    </a:lnTo>
                    <a:lnTo>
                      <a:pt x="416277" y="461285"/>
                    </a:lnTo>
                    <a:lnTo>
                      <a:pt x="425571" y="453712"/>
                    </a:lnTo>
                    <a:lnTo>
                      <a:pt x="416277" y="453712"/>
                    </a:lnTo>
                    <a:lnTo>
                      <a:pt x="416277" y="443584"/>
                    </a:lnTo>
                    <a:lnTo>
                      <a:pt x="428562" y="443584"/>
                    </a:lnTo>
                    <a:lnTo>
                      <a:pt x="428562" y="451246"/>
                    </a:lnTo>
                    <a:lnTo>
                      <a:pt x="437855" y="443584"/>
                    </a:lnTo>
                    <a:lnTo>
                      <a:pt x="437784" y="443584"/>
                    </a:lnTo>
                    <a:lnTo>
                      <a:pt x="440846" y="441089"/>
                    </a:lnTo>
                    <a:lnTo>
                      <a:pt x="440846" y="441118"/>
                    </a:lnTo>
                    <a:lnTo>
                      <a:pt x="446935" y="436156"/>
                    </a:lnTo>
                    <a:lnTo>
                      <a:pt x="446935" y="436187"/>
                    </a:lnTo>
                    <a:lnTo>
                      <a:pt x="456228" y="428525"/>
                    </a:lnTo>
                    <a:lnTo>
                      <a:pt x="456193" y="428525"/>
                    </a:lnTo>
                    <a:lnTo>
                      <a:pt x="462424" y="423505"/>
                    </a:lnTo>
                    <a:lnTo>
                      <a:pt x="462353" y="423505"/>
                    </a:lnTo>
                    <a:lnTo>
                      <a:pt x="468512" y="418486"/>
                    </a:lnTo>
                    <a:lnTo>
                      <a:pt x="468405" y="418486"/>
                    </a:lnTo>
                    <a:lnTo>
                      <a:pt x="474601" y="413378"/>
                    </a:lnTo>
                    <a:lnTo>
                      <a:pt x="474566" y="413378"/>
                    </a:lnTo>
                    <a:lnTo>
                      <a:pt x="480797" y="408358"/>
                    </a:lnTo>
                    <a:lnTo>
                      <a:pt x="480726" y="408358"/>
                    </a:lnTo>
                    <a:lnTo>
                      <a:pt x="486885" y="403338"/>
                    </a:lnTo>
                    <a:lnTo>
                      <a:pt x="486779" y="403338"/>
                    </a:lnTo>
                    <a:lnTo>
                      <a:pt x="492974" y="398231"/>
                    </a:lnTo>
                    <a:lnTo>
                      <a:pt x="492902" y="398231"/>
                    </a:lnTo>
                    <a:lnTo>
                      <a:pt x="499063" y="393211"/>
                    </a:lnTo>
                    <a:lnTo>
                      <a:pt x="499028" y="393211"/>
                    </a:lnTo>
                    <a:lnTo>
                      <a:pt x="505258" y="388191"/>
                    </a:lnTo>
                    <a:lnTo>
                      <a:pt x="505152" y="388191"/>
                    </a:lnTo>
                    <a:lnTo>
                      <a:pt x="510628" y="383676"/>
                    </a:lnTo>
                    <a:lnTo>
                      <a:pt x="517436" y="378064"/>
                    </a:lnTo>
                    <a:lnTo>
                      <a:pt x="508142" y="378064"/>
                    </a:lnTo>
                    <a:lnTo>
                      <a:pt x="508142" y="373044"/>
                    </a:lnTo>
                    <a:lnTo>
                      <a:pt x="520427" y="373044"/>
                    </a:lnTo>
                    <a:lnTo>
                      <a:pt x="520427" y="375686"/>
                    </a:lnTo>
                    <a:lnTo>
                      <a:pt x="520427" y="380705"/>
                    </a:lnTo>
                    <a:lnTo>
                      <a:pt x="529720" y="373044"/>
                    </a:lnTo>
                    <a:lnTo>
                      <a:pt x="523631" y="373044"/>
                    </a:lnTo>
                    <a:lnTo>
                      <a:pt x="520427" y="373044"/>
                    </a:lnTo>
                    <a:lnTo>
                      <a:pt x="520427" y="363004"/>
                    </a:lnTo>
                    <a:lnTo>
                      <a:pt x="532711" y="363004"/>
                    </a:lnTo>
                    <a:lnTo>
                      <a:pt x="532711" y="365558"/>
                    </a:lnTo>
                    <a:lnTo>
                      <a:pt x="532711" y="370578"/>
                    </a:lnTo>
                    <a:lnTo>
                      <a:pt x="542004" y="363004"/>
                    </a:lnTo>
                    <a:lnTo>
                      <a:pt x="535809" y="363004"/>
                    </a:lnTo>
                    <a:lnTo>
                      <a:pt x="532711" y="363004"/>
                    </a:lnTo>
                    <a:lnTo>
                      <a:pt x="532711" y="352877"/>
                    </a:lnTo>
                    <a:lnTo>
                      <a:pt x="538800" y="352877"/>
                    </a:lnTo>
                    <a:lnTo>
                      <a:pt x="538800" y="360539"/>
                    </a:lnTo>
                    <a:lnTo>
                      <a:pt x="548093" y="352877"/>
                    </a:lnTo>
                    <a:lnTo>
                      <a:pt x="548093" y="352877"/>
                    </a:lnTo>
                    <a:lnTo>
                      <a:pt x="551093" y="350404"/>
                    </a:lnTo>
                    <a:lnTo>
                      <a:pt x="560377" y="342837"/>
                    </a:lnTo>
                    <a:lnTo>
                      <a:pt x="560271" y="342837"/>
                    </a:lnTo>
                    <a:lnTo>
                      <a:pt x="566466" y="337730"/>
                    </a:lnTo>
                    <a:lnTo>
                      <a:pt x="566396" y="337730"/>
                    </a:lnTo>
                    <a:lnTo>
                      <a:pt x="572555" y="332710"/>
                    </a:lnTo>
                    <a:lnTo>
                      <a:pt x="563262" y="332710"/>
                    </a:lnTo>
                    <a:lnTo>
                      <a:pt x="563262" y="322583"/>
                    </a:lnTo>
                    <a:lnTo>
                      <a:pt x="569457" y="322583"/>
                    </a:lnTo>
                    <a:lnTo>
                      <a:pt x="569457" y="330244"/>
                    </a:lnTo>
                    <a:lnTo>
                      <a:pt x="575546" y="325167"/>
                    </a:lnTo>
                    <a:lnTo>
                      <a:pt x="575546" y="325224"/>
                    </a:lnTo>
                    <a:lnTo>
                      <a:pt x="584839" y="317563"/>
                    </a:lnTo>
                    <a:lnTo>
                      <a:pt x="575546" y="317563"/>
                    </a:lnTo>
                    <a:lnTo>
                      <a:pt x="575546" y="312543"/>
                    </a:lnTo>
                    <a:lnTo>
                      <a:pt x="587830" y="312543"/>
                    </a:lnTo>
                    <a:lnTo>
                      <a:pt x="587830" y="320205"/>
                    </a:lnTo>
                    <a:lnTo>
                      <a:pt x="593919" y="315127"/>
                    </a:lnTo>
                    <a:lnTo>
                      <a:pt x="593919" y="315185"/>
                    </a:lnTo>
                    <a:lnTo>
                      <a:pt x="601923" y="308586"/>
                    </a:lnTo>
                    <a:lnTo>
                      <a:pt x="606203" y="305058"/>
                    </a:lnTo>
                    <a:lnTo>
                      <a:pt x="606203" y="305058"/>
                    </a:lnTo>
                    <a:lnTo>
                      <a:pt x="608699" y="303001"/>
                    </a:lnTo>
                    <a:lnTo>
                      <a:pt x="609301" y="302504"/>
                    </a:lnTo>
                    <a:lnTo>
                      <a:pt x="609301" y="302504"/>
                    </a:lnTo>
                    <a:lnTo>
                      <a:pt x="612299" y="300032"/>
                    </a:lnTo>
                    <a:lnTo>
                      <a:pt x="621585" y="292464"/>
                    </a:lnTo>
                    <a:lnTo>
                      <a:pt x="621479" y="292464"/>
                    </a:lnTo>
                    <a:lnTo>
                      <a:pt x="626339" y="288457"/>
                    </a:lnTo>
                    <a:lnTo>
                      <a:pt x="633763" y="282337"/>
                    </a:lnTo>
                    <a:lnTo>
                      <a:pt x="624576" y="282337"/>
                    </a:lnTo>
                    <a:lnTo>
                      <a:pt x="624576" y="277317"/>
                    </a:lnTo>
                    <a:lnTo>
                      <a:pt x="636861" y="277317"/>
                    </a:lnTo>
                    <a:lnTo>
                      <a:pt x="636861" y="284891"/>
                    </a:lnTo>
                    <a:lnTo>
                      <a:pt x="646047" y="277317"/>
                    </a:lnTo>
                    <a:lnTo>
                      <a:pt x="639958" y="277317"/>
                    </a:lnTo>
                    <a:lnTo>
                      <a:pt x="636861" y="277317"/>
                    </a:lnTo>
                    <a:lnTo>
                      <a:pt x="636861" y="272209"/>
                    </a:lnTo>
                    <a:lnTo>
                      <a:pt x="649038" y="272209"/>
                    </a:lnTo>
                    <a:lnTo>
                      <a:pt x="649038" y="279783"/>
                    </a:lnTo>
                    <a:lnTo>
                      <a:pt x="658225" y="272209"/>
                    </a:lnTo>
                    <a:lnTo>
                      <a:pt x="652136" y="272209"/>
                    </a:lnTo>
                    <a:lnTo>
                      <a:pt x="649038" y="272209"/>
                    </a:lnTo>
                    <a:lnTo>
                      <a:pt x="649038" y="267189"/>
                    </a:lnTo>
                    <a:lnTo>
                      <a:pt x="661322" y="267189"/>
                    </a:lnTo>
                    <a:lnTo>
                      <a:pt x="661322" y="274851"/>
                    </a:lnTo>
                    <a:lnTo>
                      <a:pt x="670509" y="267189"/>
                    </a:lnTo>
                    <a:lnTo>
                      <a:pt x="664420" y="267189"/>
                    </a:lnTo>
                    <a:lnTo>
                      <a:pt x="661322" y="267189"/>
                    </a:lnTo>
                    <a:lnTo>
                      <a:pt x="661322" y="262170"/>
                    </a:lnTo>
                    <a:lnTo>
                      <a:pt x="673500" y="262170"/>
                    </a:lnTo>
                    <a:lnTo>
                      <a:pt x="673500" y="264724"/>
                    </a:lnTo>
                    <a:lnTo>
                      <a:pt x="673500" y="269743"/>
                    </a:lnTo>
                    <a:lnTo>
                      <a:pt x="682793" y="262170"/>
                    </a:lnTo>
                    <a:lnTo>
                      <a:pt x="676598" y="262170"/>
                    </a:lnTo>
                    <a:lnTo>
                      <a:pt x="673500" y="262170"/>
                    </a:lnTo>
                    <a:lnTo>
                      <a:pt x="673500" y="252042"/>
                    </a:lnTo>
                    <a:lnTo>
                      <a:pt x="685784" y="252042"/>
                    </a:lnTo>
                    <a:lnTo>
                      <a:pt x="685784" y="259704"/>
                    </a:lnTo>
                    <a:lnTo>
                      <a:pt x="691873" y="254626"/>
                    </a:lnTo>
                    <a:lnTo>
                      <a:pt x="691873" y="254684"/>
                    </a:lnTo>
                    <a:lnTo>
                      <a:pt x="701166" y="247111"/>
                    </a:lnTo>
                    <a:lnTo>
                      <a:pt x="701059" y="247111"/>
                    </a:lnTo>
                    <a:lnTo>
                      <a:pt x="704157" y="244557"/>
                    </a:lnTo>
                    <a:lnTo>
                      <a:pt x="704157" y="244557"/>
                    </a:lnTo>
                    <a:lnTo>
                      <a:pt x="706653" y="242500"/>
                    </a:lnTo>
                    <a:lnTo>
                      <a:pt x="707255" y="242003"/>
                    </a:lnTo>
                    <a:lnTo>
                      <a:pt x="707255" y="242003"/>
                    </a:lnTo>
                    <a:lnTo>
                      <a:pt x="710253" y="239531"/>
                    </a:lnTo>
                    <a:lnTo>
                      <a:pt x="719539" y="231963"/>
                    </a:lnTo>
                    <a:lnTo>
                      <a:pt x="710246" y="231963"/>
                    </a:lnTo>
                    <a:lnTo>
                      <a:pt x="710246" y="226856"/>
                    </a:lnTo>
                    <a:lnTo>
                      <a:pt x="722530" y="226856"/>
                    </a:lnTo>
                    <a:lnTo>
                      <a:pt x="722530" y="234429"/>
                    </a:lnTo>
                    <a:lnTo>
                      <a:pt x="728619" y="229410"/>
                    </a:lnTo>
                    <a:lnTo>
                      <a:pt x="728619" y="229410"/>
                    </a:lnTo>
                    <a:lnTo>
                      <a:pt x="729955" y="228309"/>
                    </a:lnTo>
                    <a:lnTo>
                      <a:pt x="731717" y="226856"/>
                    </a:lnTo>
                    <a:lnTo>
                      <a:pt x="731717" y="226856"/>
                    </a:lnTo>
                    <a:lnTo>
                      <a:pt x="737805" y="221836"/>
                    </a:lnTo>
                    <a:lnTo>
                      <a:pt x="728619" y="221836"/>
                    </a:lnTo>
                    <a:lnTo>
                      <a:pt x="728619" y="216816"/>
                    </a:lnTo>
                    <a:lnTo>
                      <a:pt x="740903" y="216816"/>
                    </a:lnTo>
                    <a:lnTo>
                      <a:pt x="740903" y="224390"/>
                    </a:lnTo>
                    <a:lnTo>
                      <a:pt x="750090" y="216816"/>
                    </a:lnTo>
                    <a:lnTo>
                      <a:pt x="750090" y="216816"/>
                    </a:lnTo>
                    <a:lnTo>
                      <a:pt x="753081" y="214350"/>
                    </a:lnTo>
                    <a:lnTo>
                      <a:pt x="753081" y="214350"/>
                    </a:lnTo>
                    <a:lnTo>
                      <a:pt x="759276" y="209243"/>
                    </a:lnTo>
                    <a:lnTo>
                      <a:pt x="759276" y="209331"/>
                    </a:lnTo>
                    <a:lnTo>
                      <a:pt x="765365" y="204253"/>
                    </a:lnTo>
                    <a:lnTo>
                      <a:pt x="765365" y="204311"/>
                    </a:lnTo>
                    <a:lnTo>
                      <a:pt x="774587" y="196621"/>
                    </a:lnTo>
                    <a:lnTo>
                      <a:pt x="780747" y="191542"/>
                    </a:lnTo>
                    <a:lnTo>
                      <a:pt x="771454" y="191542"/>
                    </a:lnTo>
                    <a:lnTo>
                      <a:pt x="771454" y="181502"/>
                    </a:lnTo>
                    <a:lnTo>
                      <a:pt x="777649" y="181502"/>
                    </a:lnTo>
                    <a:lnTo>
                      <a:pt x="777649" y="189164"/>
                    </a:lnTo>
                    <a:lnTo>
                      <a:pt x="786943" y="181502"/>
                    </a:lnTo>
                    <a:lnTo>
                      <a:pt x="786836" y="181502"/>
                    </a:lnTo>
                    <a:lnTo>
                      <a:pt x="789834" y="179030"/>
                    </a:lnTo>
                    <a:lnTo>
                      <a:pt x="799120" y="171463"/>
                    </a:lnTo>
                    <a:lnTo>
                      <a:pt x="789827" y="171463"/>
                    </a:lnTo>
                    <a:lnTo>
                      <a:pt x="789827" y="166355"/>
                    </a:lnTo>
                    <a:lnTo>
                      <a:pt x="802111" y="166355"/>
                    </a:lnTo>
                    <a:lnTo>
                      <a:pt x="802111" y="174017"/>
                    </a:lnTo>
                    <a:lnTo>
                      <a:pt x="811404" y="166355"/>
                    </a:lnTo>
                    <a:lnTo>
                      <a:pt x="811334" y="166355"/>
                    </a:lnTo>
                    <a:lnTo>
                      <a:pt x="817493" y="161335"/>
                    </a:lnTo>
                    <a:lnTo>
                      <a:pt x="808200" y="161335"/>
                    </a:lnTo>
                    <a:lnTo>
                      <a:pt x="808200" y="151208"/>
                    </a:lnTo>
                    <a:lnTo>
                      <a:pt x="814395" y="151208"/>
                    </a:lnTo>
                    <a:lnTo>
                      <a:pt x="814395" y="158869"/>
                    </a:lnTo>
                    <a:lnTo>
                      <a:pt x="823689" y="151208"/>
                    </a:lnTo>
                    <a:lnTo>
                      <a:pt x="814395" y="151208"/>
                    </a:lnTo>
                    <a:lnTo>
                      <a:pt x="814395" y="146188"/>
                    </a:lnTo>
                    <a:lnTo>
                      <a:pt x="826573" y="146188"/>
                    </a:lnTo>
                    <a:lnTo>
                      <a:pt x="826573" y="153850"/>
                    </a:lnTo>
                    <a:lnTo>
                      <a:pt x="832714" y="148787"/>
                    </a:lnTo>
                    <a:lnTo>
                      <a:pt x="838857" y="143780"/>
                    </a:lnTo>
                    <a:lnTo>
                      <a:pt x="838857" y="143810"/>
                    </a:lnTo>
                    <a:lnTo>
                      <a:pt x="842010" y="141211"/>
                    </a:lnTo>
                    <a:lnTo>
                      <a:pt x="842062" y="141168"/>
                    </a:lnTo>
                    <a:lnTo>
                      <a:pt x="842062" y="141168"/>
                    </a:lnTo>
                    <a:lnTo>
                      <a:pt x="848150" y="136148"/>
                    </a:lnTo>
                    <a:lnTo>
                      <a:pt x="848080" y="136148"/>
                    </a:lnTo>
                    <a:lnTo>
                      <a:pt x="854239" y="131129"/>
                    </a:lnTo>
                    <a:lnTo>
                      <a:pt x="854205" y="131129"/>
                    </a:lnTo>
                    <a:lnTo>
                      <a:pt x="860435" y="126109"/>
                    </a:lnTo>
                    <a:lnTo>
                      <a:pt x="851035" y="126109"/>
                    </a:lnTo>
                    <a:lnTo>
                      <a:pt x="851035" y="121001"/>
                    </a:lnTo>
                    <a:lnTo>
                      <a:pt x="863319" y="121001"/>
                    </a:lnTo>
                    <a:lnTo>
                      <a:pt x="863319" y="123555"/>
                    </a:lnTo>
                    <a:lnTo>
                      <a:pt x="863319" y="128663"/>
                    </a:lnTo>
                    <a:lnTo>
                      <a:pt x="872612" y="121001"/>
                    </a:lnTo>
                    <a:lnTo>
                      <a:pt x="866523" y="121001"/>
                    </a:lnTo>
                    <a:lnTo>
                      <a:pt x="863319" y="121001"/>
                    </a:lnTo>
                    <a:lnTo>
                      <a:pt x="863319" y="110962"/>
                    </a:lnTo>
                    <a:lnTo>
                      <a:pt x="869408" y="110962"/>
                    </a:lnTo>
                    <a:lnTo>
                      <a:pt x="869408" y="118535"/>
                    </a:lnTo>
                    <a:lnTo>
                      <a:pt x="878808" y="110962"/>
                    </a:lnTo>
                    <a:lnTo>
                      <a:pt x="869408" y="110962"/>
                    </a:lnTo>
                    <a:lnTo>
                      <a:pt x="869408" y="105854"/>
                    </a:lnTo>
                    <a:lnTo>
                      <a:pt x="881692" y="105854"/>
                    </a:lnTo>
                    <a:lnTo>
                      <a:pt x="881692" y="113516"/>
                    </a:lnTo>
                    <a:lnTo>
                      <a:pt x="890985" y="105854"/>
                    </a:lnTo>
                    <a:lnTo>
                      <a:pt x="890915" y="105854"/>
                    </a:lnTo>
                    <a:lnTo>
                      <a:pt x="897074" y="100834"/>
                    </a:lnTo>
                    <a:lnTo>
                      <a:pt x="887781" y="100834"/>
                    </a:lnTo>
                    <a:lnTo>
                      <a:pt x="887781" y="95815"/>
                    </a:lnTo>
                    <a:lnTo>
                      <a:pt x="900065" y="95815"/>
                    </a:lnTo>
                    <a:lnTo>
                      <a:pt x="900065" y="103388"/>
                    </a:lnTo>
                    <a:lnTo>
                      <a:pt x="909358" y="95815"/>
                    </a:lnTo>
                    <a:lnTo>
                      <a:pt x="909252" y="95815"/>
                    </a:lnTo>
                    <a:lnTo>
                      <a:pt x="912349" y="93261"/>
                    </a:lnTo>
                    <a:lnTo>
                      <a:pt x="912349" y="93349"/>
                    </a:lnTo>
                    <a:lnTo>
                      <a:pt x="918438" y="88329"/>
                    </a:lnTo>
                    <a:lnTo>
                      <a:pt x="918438" y="88329"/>
                    </a:lnTo>
                    <a:lnTo>
                      <a:pt x="924633" y="83222"/>
                    </a:lnTo>
                    <a:lnTo>
                      <a:pt x="924633" y="83309"/>
                    </a:lnTo>
                    <a:lnTo>
                      <a:pt x="932273" y="76938"/>
                    </a:lnTo>
                    <a:lnTo>
                      <a:pt x="940016" y="70628"/>
                    </a:lnTo>
                    <a:lnTo>
                      <a:pt x="930722" y="70628"/>
                    </a:lnTo>
                    <a:lnTo>
                      <a:pt x="930722" y="60501"/>
                    </a:lnTo>
                    <a:lnTo>
                      <a:pt x="943006" y="60501"/>
                    </a:lnTo>
                    <a:lnTo>
                      <a:pt x="943006" y="68162"/>
                    </a:lnTo>
                    <a:lnTo>
                      <a:pt x="950689" y="61755"/>
                    </a:lnTo>
                    <a:lnTo>
                      <a:pt x="958389" y="55481"/>
                    </a:lnTo>
                    <a:lnTo>
                      <a:pt x="958318" y="55481"/>
                    </a:lnTo>
                    <a:lnTo>
                      <a:pt x="964477" y="50461"/>
                    </a:lnTo>
                    <a:lnTo>
                      <a:pt x="955184" y="50461"/>
                    </a:lnTo>
                    <a:lnTo>
                      <a:pt x="955184" y="45353"/>
                    </a:lnTo>
                    <a:lnTo>
                      <a:pt x="967468" y="45353"/>
                    </a:lnTo>
                    <a:lnTo>
                      <a:pt x="967468" y="53015"/>
                    </a:lnTo>
                    <a:lnTo>
                      <a:pt x="975115" y="46638"/>
                    </a:lnTo>
                    <a:lnTo>
                      <a:pt x="979753" y="42858"/>
                    </a:lnTo>
                    <a:lnTo>
                      <a:pt x="979753" y="42887"/>
                    </a:lnTo>
                    <a:lnTo>
                      <a:pt x="982830" y="40351"/>
                    </a:lnTo>
                    <a:lnTo>
                      <a:pt x="982850" y="40334"/>
                    </a:lnTo>
                    <a:lnTo>
                      <a:pt x="982850" y="40334"/>
                    </a:lnTo>
                    <a:lnTo>
                      <a:pt x="988939" y="35314"/>
                    </a:lnTo>
                    <a:lnTo>
                      <a:pt x="979753" y="35314"/>
                    </a:lnTo>
                    <a:lnTo>
                      <a:pt x="979753" y="30206"/>
                    </a:lnTo>
                    <a:lnTo>
                      <a:pt x="991930" y="30206"/>
                    </a:lnTo>
                    <a:lnTo>
                      <a:pt x="991930" y="37956"/>
                    </a:lnTo>
                    <a:lnTo>
                      <a:pt x="1001223" y="30206"/>
                    </a:lnTo>
                    <a:lnTo>
                      <a:pt x="995028" y="30206"/>
                    </a:lnTo>
                    <a:lnTo>
                      <a:pt x="991930" y="30206"/>
                    </a:lnTo>
                    <a:lnTo>
                      <a:pt x="991930" y="25186"/>
                    </a:lnTo>
                    <a:lnTo>
                      <a:pt x="1007312" y="25186"/>
                    </a:lnTo>
                    <a:lnTo>
                      <a:pt x="1010303" y="25186"/>
                    </a:lnTo>
                    <a:lnTo>
                      <a:pt x="1010303" y="32848"/>
                    </a:lnTo>
                    <a:lnTo>
                      <a:pt x="1016499" y="27740"/>
                    </a:lnTo>
                    <a:lnTo>
                      <a:pt x="1016499" y="27828"/>
                    </a:lnTo>
                    <a:lnTo>
                      <a:pt x="1022587" y="22751"/>
                    </a:lnTo>
                    <a:lnTo>
                      <a:pt x="1022587" y="22809"/>
                    </a:lnTo>
                    <a:lnTo>
                      <a:pt x="1030243" y="16424"/>
                    </a:lnTo>
                    <a:lnTo>
                      <a:pt x="1034872" y="12651"/>
                    </a:lnTo>
                    <a:lnTo>
                      <a:pt x="1034872" y="12681"/>
                    </a:lnTo>
                    <a:close/>
                    <a:moveTo>
                      <a:pt x="1028676" y="5108"/>
                    </a:moveTo>
                    <a:lnTo>
                      <a:pt x="1034872" y="5108"/>
                    </a:lnTo>
                    <a:lnTo>
                      <a:pt x="1034872" y="10127"/>
                    </a:lnTo>
                    <a:lnTo>
                      <a:pt x="1028676" y="10127"/>
                    </a:lnTo>
                    <a:close/>
                    <a:moveTo>
                      <a:pt x="1034872" y="0"/>
                    </a:moveTo>
                    <a:lnTo>
                      <a:pt x="1039813" y="0"/>
                    </a:lnTo>
                    <a:lnTo>
                      <a:pt x="1039813" y="5108"/>
                    </a:lnTo>
                    <a:lnTo>
                      <a:pt x="1034872" y="5108"/>
                    </a:lnTo>
                    <a:close/>
                  </a:path>
                </a:pathLst>
              </a:custGeom>
              <a:solidFill>
                <a:schemeClr val="accent1"/>
              </a:solidFill>
              <a:ln w="6350" cap="flat">
                <a:solidFill>
                  <a:srgbClr val="113E6B"/>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grpSp>
        <p:sp>
          <p:nvSpPr>
            <p:cNvPr id="18" name="Freeform: Shape 17">
              <a:extLst>
                <a:ext uri="{FF2B5EF4-FFF2-40B4-BE49-F238E27FC236}">
                  <a16:creationId xmlns:a16="http://schemas.microsoft.com/office/drawing/2014/main" id="{1D844484-1DA8-D772-0763-119BD4576A71}"/>
                </a:ext>
              </a:extLst>
            </p:cNvPr>
            <p:cNvSpPr/>
            <p:nvPr/>
          </p:nvSpPr>
          <p:spPr>
            <a:xfrm>
              <a:off x="7297655" y="2025988"/>
              <a:ext cx="18568" cy="2340864"/>
            </a:xfrm>
            <a:custGeom>
              <a:avLst/>
              <a:gdLst>
                <a:gd name="connsiteX0" fmla="*/ 0 w 18043"/>
                <a:gd name="connsiteY0" fmla="*/ 0 h 2589758"/>
                <a:gd name="connsiteX1" fmla="*/ 18043 w 18043"/>
                <a:gd name="connsiteY1" fmla="*/ 0 h 2589758"/>
                <a:gd name="connsiteX2" fmla="*/ 18043 w 18043"/>
                <a:gd name="connsiteY2" fmla="*/ 2589759 h 2589758"/>
                <a:gd name="connsiteX3" fmla="*/ 0 w 18043"/>
                <a:gd name="connsiteY3" fmla="*/ 2589759 h 2589758"/>
              </a:gdLst>
              <a:ahLst/>
              <a:cxnLst>
                <a:cxn ang="0">
                  <a:pos x="connsiteX0" y="connsiteY0"/>
                </a:cxn>
                <a:cxn ang="0">
                  <a:pos x="connsiteX1" y="connsiteY1"/>
                </a:cxn>
                <a:cxn ang="0">
                  <a:pos x="connsiteX2" y="connsiteY2"/>
                </a:cxn>
                <a:cxn ang="0">
                  <a:pos x="connsiteX3" y="connsiteY3"/>
                </a:cxn>
              </a:cxnLst>
              <a:rect l="l" t="t" r="r" b="b"/>
              <a:pathLst>
                <a:path w="18043" h="2589758">
                  <a:moveTo>
                    <a:pt x="0" y="0"/>
                  </a:moveTo>
                  <a:lnTo>
                    <a:pt x="18043" y="0"/>
                  </a:lnTo>
                  <a:lnTo>
                    <a:pt x="18043" y="2589759"/>
                  </a:lnTo>
                  <a:lnTo>
                    <a:pt x="0" y="2589759"/>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5" name="Freeform: Shape 24">
              <a:extLst>
                <a:ext uri="{FF2B5EF4-FFF2-40B4-BE49-F238E27FC236}">
                  <a16:creationId xmlns:a16="http://schemas.microsoft.com/office/drawing/2014/main" id="{68218199-A750-2EF5-01AD-42B3024FE17F}"/>
                </a:ext>
              </a:extLst>
            </p:cNvPr>
            <p:cNvSpPr/>
            <p:nvPr/>
          </p:nvSpPr>
          <p:spPr>
            <a:xfrm>
              <a:off x="7246266" y="4305156"/>
              <a:ext cx="55514"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6" name="TextBox 25">
              <a:extLst>
                <a:ext uri="{FF2B5EF4-FFF2-40B4-BE49-F238E27FC236}">
                  <a16:creationId xmlns:a16="http://schemas.microsoft.com/office/drawing/2014/main" id="{26191BD8-D69F-EFC9-15C9-A9D1E585FE16}"/>
                </a:ext>
              </a:extLst>
            </p:cNvPr>
            <p:cNvSpPr txBox="1"/>
            <p:nvPr/>
          </p:nvSpPr>
          <p:spPr>
            <a:xfrm>
              <a:off x="7056343" y="4247393"/>
              <a:ext cx="15388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0%</a:t>
              </a:r>
            </a:p>
          </p:txBody>
        </p:sp>
        <p:sp>
          <p:nvSpPr>
            <p:cNvPr id="27" name="Freeform: Shape 26">
              <a:extLst>
                <a:ext uri="{FF2B5EF4-FFF2-40B4-BE49-F238E27FC236}">
                  <a16:creationId xmlns:a16="http://schemas.microsoft.com/office/drawing/2014/main" id="{1A2D3DC7-39AC-B72D-39FB-7CC98492D1ED}"/>
                </a:ext>
              </a:extLst>
            </p:cNvPr>
            <p:cNvSpPr/>
            <p:nvPr/>
          </p:nvSpPr>
          <p:spPr>
            <a:xfrm>
              <a:off x="7246266" y="3564872"/>
              <a:ext cx="55514"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4" name="TextBox 33">
              <a:extLst>
                <a:ext uri="{FF2B5EF4-FFF2-40B4-BE49-F238E27FC236}">
                  <a16:creationId xmlns:a16="http://schemas.microsoft.com/office/drawing/2014/main" id="{236E705E-5BD4-1D27-B875-BF737CFB4A59}"/>
                </a:ext>
              </a:extLst>
            </p:cNvPr>
            <p:cNvSpPr txBox="1"/>
            <p:nvPr/>
          </p:nvSpPr>
          <p:spPr>
            <a:xfrm>
              <a:off x="6992223" y="3505400"/>
              <a:ext cx="21800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10%</a:t>
              </a:r>
            </a:p>
          </p:txBody>
        </p:sp>
        <p:sp>
          <p:nvSpPr>
            <p:cNvPr id="52" name="Freeform: Shape 51">
              <a:extLst>
                <a:ext uri="{FF2B5EF4-FFF2-40B4-BE49-F238E27FC236}">
                  <a16:creationId xmlns:a16="http://schemas.microsoft.com/office/drawing/2014/main" id="{E20A9DBC-9F94-4FB8-C69A-8501DC8D4258}"/>
                </a:ext>
              </a:extLst>
            </p:cNvPr>
            <p:cNvSpPr/>
            <p:nvPr/>
          </p:nvSpPr>
          <p:spPr>
            <a:xfrm>
              <a:off x="7246266" y="2058800"/>
              <a:ext cx="55514"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53" name="TextBox 52">
              <a:extLst>
                <a:ext uri="{FF2B5EF4-FFF2-40B4-BE49-F238E27FC236}">
                  <a16:creationId xmlns:a16="http://schemas.microsoft.com/office/drawing/2014/main" id="{BC41B1F8-823B-DA25-6673-43FBAACCD214}"/>
                </a:ext>
              </a:extLst>
            </p:cNvPr>
            <p:cNvSpPr txBox="1"/>
            <p:nvPr/>
          </p:nvSpPr>
          <p:spPr>
            <a:xfrm>
              <a:off x="6992223" y="2000032"/>
              <a:ext cx="21800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30%</a:t>
              </a:r>
            </a:p>
          </p:txBody>
        </p:sp>
        <p:sp>
          <p:nvSpPr>
            <p:cNvPr id="54" name="TextBox 53">
              <a:extLst>
                <a:ext uri="{FF2B5EF4-FFF2-40B4-BE49-F238E27FC236}">
                  <a16:creationId xmlns:a16="http://schemas.microsoft.com/office/drawing/2014/main" id="{72053B36-1975-439D-7935-CC41F0AF53A3}"/>
                </a:ext>
              </a:extLst>
            </p:cNvPr>
            <p:cNvSpPr txBox="1"/>
            <p:nvPr/>
          </p:nvSpPr>
          <p:spPr>
            <a:xfrm>
              <a:off x="7279452" y="4744230"/>
              <a:ext cx="35266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13,780</a:t>
              </a:r>
            </a:p>
          </p:txBody>
        </p:sp>
        <p:sp>
          <p:nvSpPr>
            <p:cNvPr id="55" name="TextBox 54">
              <a:extLst>
                <a:ext uri="{FF2B5EF4-FFF2-40B4-BE49-F238E27FC236}">
                  <a16:creationId xmlns:a16="http://schemas.microsoft.com/office/drawing/2014/main" id="{E1C475F1-8D8E-14F9-C87E-A621FA3424E8}"/>
                </a:ext>
              </a:extLst>
            </p:cNvPr>
            <p:cNvSpPr txBox="1"/>
            <p:nvPr/>
          </p:nvSpPr>
          <p:spPr>
            <a:xfrm>
              <a:off x="7760529" y="4744230"/>
              <a:ext cx="35266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12,822</a:t>
              </a:r>
            </a:p>
          </p:txBody>
        </p:sp>
        <p:sp>
          <p:nvSpPr>
            <p:cNvPr id="56" name="TextBox 55">
              <a:extLst>
                <a:ext uri="{FF2B5EF4-FFF2-40B4-BE49-F238E27FC236}">
                  <a16:creationId xmlns:a16="http://schemas.microsoft.com/office/drawing/2014/main" id="{F26B0F5A-E76B-C699-D1EB-C1DD9A57A814}"/>
                </a:ext>
              </a:extLst>
            </p:cNvPr>
            <p:cNvSpPr txBox="1"/>
            <p:nvPr/>
          </p:nvSpPr>
          <p:spPr>
            <a:xfrm>
              <a:off x="8267160"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8,467</a:t>
              </a:r>
            </a:p>
          </p:txBody>
        </p:sp>
        <p:sp>
          <p:nvSpPr>
            <p:cNvPr id="57" name="TextBox 56">
              <a:extLst>
                <a:ext uri="{FF2B5EF4-FFF2-40B4-BE49-F238E27FC236}">
                  <a16:creationId xmlns:a16="http://schemas.microsoft.com/office/drawing/2014/main" id="{4BD7EC0B-9FBA-E95E-C650-F3CF3258E9C4}"/>
                </a:ext>
              </a:extLst>
            </p:cNvPr>
            <p:cNvSpPr txBox="1"/>
            <p:nvPr/>
          </p:nvSpPr>
          <p:spPr>
            <a:xfrm>
              <a:off x="9210428"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2,654</a:t>
              </a:r>
            </a:p>
          </p:txBody>
        </p:sp>
        <p:sp>
          <p:nvSpPr>
            <p:cNvPr id="58" name="TextBox 57">
              <a:extLst>
                <a:ext uri="{FF2B5EF4-FFF2-40B4-BE49-F238E27FC236}">
                  <a16:creationId xmlns:a16="http://schemas.microsoft.com/office/drawing/2014/main" id="{19412753-8000-228F-5810-2F2AACE0A79F}"/>
                </a:ext>
              </a:extLst>
            </p:cNvPr>
            <p:cNvSpPr txBox="1"/>
            <p:nvPr/>
          </p:nvSpPr>
          <p:spPr>
            <a:xfrm>
              <a:off x="10155599"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2,372</a:t>
              </a:r>
            </a:p>
          </p:txBody>
        </p:sp>
        <p:sp>
          <p:nvSpPr>
            <p:cNvPr id="59" name="TextBox 58">
              <a:extLst>
                <a:ext uri="{FF2B5EF4-FFF2-40B4-BE49-F238E27FC236}">
                  <a16:creationId xmlns:a16="http://schemas.microsoft.com/office/drawing/2014/main" id="{296F5E15-C4EA-F620-FC3C-2FA91BCA56A3}"/>
                </a:ext>
              </a:extLst>
            </p:cNvPr>
            <p:cNvSpPr txBox="1"/>
            <p:nvPr/>
          </p:nvSpPr>
          <p:spPr>
            <a:xfrm>
              <a:off x="10628789"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1,498</a:t>
              </a:r>
            </a:p>
          </p:txBody>
        </p:sp>
        <p:sp>
          <p:nvSpPr>
            <p:cNvPr id="60" name="TextBox 59">
              <a:extLst>
                <a:ext uri="{FF2B5EF4-FFF2-40B4-BE49-F238E27FC236}">
                  <a16:creationId xmlns:a16="http://schemas.microsoft.com/office/drawing/2014/main" id="{9CCFB33A-21CB-F452-146D-09AD78438113}"/>
                </a:ext>
              </a:extLst>
            </p:cNvPr>
            <p:cNvSpPr txBox="1"/>
            <p:nvPr/>
          </p:nvSpPr>
          <p:spPr>
            <a:xfrm>
              <a:off x="7279452" y="5002061"/>
              <a:ext cx="35266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13,784</a:t>
              </a:r>
            </a:p>
          </p:txBody>
        </p:sp>
        <p:sp>
          <p:nvSpPr>
            <p:cNvPr id="61" name="TextBox 60">
              <a:extLst>
                <a:ext uri="{FF2B5EF4-FFF2-40B4-BE49-F238E27FC236}">
                  <a16:creationId xmlns:a16="http://schemas.microsoft.com/office/drawing/2014/main" id="{FCDBD1E5-5BC8-89EE-899B-140F3F023B47}"/>
                </a:ext>
              </a:extLst>
            </p:cNvPr>
            <p:cNvSpPr txBox="1"/>
            <p:nvPr/>
          </p:nvSpPr>
          <p:spPr>
            <a:xfrm>
              <a:off x="7760529" y="5002061"/>
              <a:ext cx="35266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12,937</a:t>
              </a:r>
            </a:p>
          </p:txBody>
        </p:sp>
        <p:sp>
          <p:nvSpPr>
            <p:cNvPr id="62" name="TextBox 61">
              <a:extLst>
                <a:ext uri="{FF2B5EF4-FFF2-40B4-BE49-F238E27FC236}">
                  <a16:creationId xmlns:a16="http://schemas.microsoft.com/office/drawing/2014/main" id="{03FA0762-A038-35DB-F048-914F46F87E78}"/>
                </a:ext>
              </a:extLst>
            </p:cNvPr>
            <p:cNvSpPr txBox="1"/>
            <p:nvPr/>
          </p:nvSpPr>
          <p:spPr>
            <a:xfrm>
              <a:off x="8267160"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8,683</a:t>
              </a:r>
            </a:p>
          </p:txBody>
        </p:sp>
        <p:sp>
          <p:nvSpPr>
            <p:cNvPr id="63" name="TextBox 62">
              <a:extLst>
                <a:ext uri="{FF2B5EF4-FFF2-40B4-BE49-F238E27FC236}">
                  <a16:creationId xmlns:a16="http://schemas.microsoft.com/office/drawing/2014/main" id="{B185EB77-1557-DB2E-AC95-39F09ED3A928}"/>
                </a:ext>
              </a:extLst>
            </p:cNvPr>
            <p:cNvSpPr txBox="1"/>
            <p:nvPr/>
          </p:nvSpPr>
          <p:spPr>
            <a:xfrm>
              <a:off x="9210428"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2,814</a:t>
              </a:r>
            </a:p>
          </p:txBody>
        </p:sp>
        <p:sp>
          <p:nvSpPr>
            <p:cNvPr id="128" name="TextBox 127">
              <a:extLst>
                <a:ext uri="{FF2B5EF4-FFF2-40B4-BE49-F238E27FC236}">
                  <a16:creationId xmlns:a16="http://schemas.microsoft.com/office/drawing/2014/main" id="{4257177C-D99E-BF96-23E3-F15C1CB986A8}"/>
                </a:ext>
              </a:extLst>
            </p:cNvPr>
            <p:cNvSpPr txBox="1"/>
            <p:nvPr/>
          </p:nvSpPr>
          <p:spPr>
            <a:xfrm>
              <a:off x="10155599"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2,550</a:t>
              </a:r>
            </a:p>
          </p:txBody>
        </p:sp>
        <p:sp>
          <p:nvSpPr>
            <p:cNvPr id="129" name="TextBox 128">
              <a:extLst>
                <a:ext uri="{FF2B5EF4-FFF2-40B4-BE49-F238E27FC236}">
                  <a16:creationId xmlns:a16="http://schemas.microsoft.com/office/drawing/2014/main" id="{D4B5A2D8-0E36-AA18-2FBC-FE368B16C00F}"/>
                </a:ext>
              </a:extLst>
            </p:cNvPr>
            <p:cNvSpPr txBox="1"/>
            <p:nvPr/>
          </p:nvSpPr>
          <p:spPr>
            <a:xfrm>
              <a:off x="10628789"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1,569</a:t>
              </a:r>
            </a:p>
          </p:txBody>
        </p:sp>
        <p:sp>
          <p:nvSpPr>
            <p:cNvPr id="130" name="TextBox 129">
              <a:extLst>
                <a:ext uri="{FF2B5EF4-FFF2-40B4-BE49-F238E27FC236}">
                  <a16:creationId xmlns:a16="http://schemas.microsoft.com/office/drawing/2014/main" id="{26F62CEE-3540-204A-3FEE-FADDCD7D208E}"/>
                </a:ext>
              </a:extLst>
            </p:cNvPr>
            <p:cNvSpPr txBox="1"/>
            <p:nvPr/>
          </p:nvSpPr>
          <p:spPr>
            <a:xfrm rot="16200000">
              <a:off x="5266279" y="3119088"/>
              <a:ext cx="2498116" cy="153888"/>
            </a:xfrm>
            <a:prstGeom prst="rect">
              <a:avLst/>
            </a:prstGeom>
            <a:noFill/>
          </p:spPr>
          <p:txBody>
            <a:bodyPr wrap="square" lIns="0" tIns="0" rIns="0" bIns="0" rtlCol="0" anchor="t" anchorCtr="0">
              <a:spAutoFit/>
            </a:bodyPr>
            <a:lstStyle/>
            <a:p>
              <a:pPr algn="ctr"/>
              <a:r>
                <a:rPr lang="en-US" sz="1000" b="1" spc="0" baseline="0" dirty="0">
                  <a:ln/>
                  <a:solidFill>
                    <a:srgbClr val="000000"/>
                  </a:solidFill>
                  <a:latin typeface="Century Gothic" panose="020B0502020202020204" pitchFamily="34" charset="0"/>
                  <a:cs typeface="Arial"/>
                  <a:sym typeface="Arial"/>
                  <a:rtl val="0"/>
                </a:rPr>
                <a:t>Cumulative Incidence (%)</a:t>
              </a:r>
              <a:endParaRPr lang="en-IN" sz="1000" b="1" spc="0" baseline="0" dirty="0">
                <a:ln/>
                <a:solidFill>
                  <a:srgbClr val="000000"/>
                </a:solidFill>
                <a:latin typeface="Century Gothic" panose="020B0502020202020204" pitchFamily="34" charset="0"/>
                <a:cs typeface="Arial"/>
                <a:sym typeface="Arial"/>
                <a:rtl val="0"/>
              </a:endParaRPr>
            </a:p>
          </p:txBody>
        </p:sp>
        <p:sp>
          <p:nvSpPr>
            <p:cNvPr id="131" name="TextBox 130">
              <a:extLst>
                <a:ext uri="{FF2B5EF4-FFF2-40B4-BE49-F238E27FC236}">
                  <a16:creationId xmlns:a16="http://schemas.microsoft.com/office/drawing/2014/main" id="{FF528FBF-9C44-B9F7-D4F7-A428CA4AE172}"/>
                </a:ext>
              </a:extLst>
            </p:cNvPr>
            <p:cNvSpPr txBox="1"/>
            <p:nvPr/>
          </p:nvSpPr>
          <p:spPr>
            <a:xfrm>
              <a:off x="6569891" y="4512124"/>
              <a:ext cx="565861" cy="138499"/>
            </a:xfrm>
            <a:prstGeom prst="rect">
              <a:avLst/>
            </a:prstGeom>
            <a:noFill/>
          </p:spPr>
          <p:txBody>
            <a:bodyPr wrap="none" lIns="0" tIns="0" rIns="0" bIns="0" rtlCol="0" anchor="t" anchorCtr="0">
              <a:spAutoFit/>
            </a:bodyPr>
            <a:lstStyle/>
            <a:p>
              <a:pPr algn="r"/>
              <a:r>
                <a:rPr lang="en-IN" sz="900" spc="0" baseline="0" dirty="0">
                  <a:ln/>
                  <a:solidFill>
                    <a:srgbClr val="000000"/>
                  </a:solidFill>
                  <a:latin typeface="Century Gothic" panose="020B0502020202020204" pitchFamily="34" charset="0"/>
                  <a:cs typeface="Arial"/>
                  <a:sym typeface="Arial"/>
                  <a:rtl val="0"/>
                </a:rPr>
                <a:t>No. at risk:</a:t>
              </a:r>
            </a:p>
          </p:txBody>
        </p:sp>
        <p:sp>
          <p:nvSpPr>
            <p:cNvPr id="132" name="TextBox 131">
              <a:extLst>
                <a:ext uri="{FF2B5EF4-FFF2-40B4-BE49-F238E27FC236}">
                  <a16:creationId xmlns:a16="http://schemas.microsoft.com/office/drawing/2014/main" id="{3BE0633D-16C0-7CBE-8D32-5306E0A575CE}"/>
                </a:ext>
              </a:extLst>
            </p:cNvPr>
            <p:cNvSpPr txBox="1"/>
            <p:nvPr/>
          </p:nvSpPr>
          <p:spPr>
            <a:xfrm>
              <a:off x="6196013" y="4664927"/>
              <a:ext cx="939739" cy="249299"/>
            </a:xfrm>
            <a:prstGeom prst="rect">
              <a:avLst/>
            </a:prstGeom>
            <a:noFill/>
          </p:spPr>
          <p:txBody>
            <a:bodyPr wrap="square" lIns="0" tIns="0" rIns="0" bIns="0" rtlCol="0" anchor="t" anchorCtr="0">
              <a:spAutoFit/>
            </a:bodyPr>
            <a:lstStyle/>
            <a:p>
              <a:pPr algn="r">
                <a:lnSpc>
                  <a:spcPct val="90000"/>
                </a:lnSpc>
              </a:pPr>
              <a:r>
                <a:rPr lang="en-IN" sz="900" spc="0" baseline="0" dirty="0">
                  <a:ln/>
                  <a:solidFill>
                    <a:srgbClr val="000000"/>
                  </a:solidFill>
                  <a:latin typeface="Century Gothic" panose="020B0502020202020204" pitchFamily="34" charset="0"/>
                  <a:cs typeface="Arial"/>
                  <a:sym typeface="Arial"/>
                  <a:rtl val="0"/>
                </a:rPr>
                <a:t>Placebo-evolocumab</a:t>
              </a:r>
            </a:p>
          </p:txBody>
        </p:sp>
        <p:sp>
          <p:nvSpPr>
            <p:cNvPr id="133" name="TextBox 132">
              <a:extLst>
                <a:ext uri="{FF2B5EF4-FFF2-40B4-BE49-F238E27FC236}">
                  <a16:creationId xmlns:a16="http://schemas.microsoft.com/office/drawing/2014/main" id="{A769EC14-4A5B-B3B2-51D8-C83A8960E6D4}"/>
                </a:ext>
              </a:extLst>
            </p:cNvPr>
            <p:cNvSpPr txBox="1"/>
            <p:nvPr/>
          </p:nvSpPr>
          <p:spPr>
            <a:xfrm>
              <a:off x="6204829" y="4936826"/>
              <a:ext cx="930923" cy="249299"/>
            </a:xfrm>
            <a:prstGeom prst="rect">
              <a:avLst/>
            </a:prstGeom>
            <a:noFill/>
          </p:spPr>
          <p:txBody>
            <a:bodyPr wrap="square" lIns="0" tIns="0" rIns="0" bIns="0" rtlCol="0" anchor="t" anchorCtr="0">
              <a:spAutoFit/>
            </a:bodyPr>
            <a:lstStyle/>
            <a:p>
              <a:pPr algn="r">
                <a:lnSpc>
                  <a:spcPct val="90000"/>
                </a:lnSpc>
              </a:pPr>
              <a:r>
                <a:rPr lang="en-IN" sz="900" spc="0" baseline="0" dirty="0">
                  <a:ln/>
                  <a:solidFill>
                    <a:srgbClr val="000000"/>
                  </a:solidFill>
                  <a:latin typeface="Century Gothic" panose="020B0502020202020204" pitchFamily="34" charset="0"/>
                  <a:cs typeface="Arial"/>
                  <a:sym typeface="Arial"/>
                  <a:rtl val="0"/>
                </a:rPr>
                <a:t>Evolocumab-evolocumab</a:t>
              </a:r>
            </a:p>
          </p:txBody>
        </p:sp>
        <p:sp>
          <p:nvSpPr>
            <p:cNvPr id="134" name="TextBox 133">
              <a:extLst>
                <a:ext uri="{FF2B5EF4-FFF2-40B4-BE49-F238E27FC236}">
                  <a16:creationId xmlns:a16="http://schemas.microsoft.com/office/drawing/2014/main" id="{5DCA8767-49A6-504A-7B78-6A8439544613}"/>
                </a:ext>
              </a:extLst>
            </p:cNvPr>
            <p:cNvSpPr txBox="1"/>
            <p:nvPr/>
          </p:nvSpPr>
          <p:spPr>
            <a:xfrm>
              <a:off x="7345983" y="1927446"/>
              <a:ext cx="1156668" cy="249299"/>
            </a:xfrm>
            <a:prstGeom prst="rect">
              <a:avLst/>
            </a:prstGeom>
            <a:noFill/>
          </p:spPr>
          <p:txBody>
            <a:bodyPr wrap="square" lIns="0" tIns="0" rIns="0" bIns="0" rtlCol="0" anchor="t" anchorCtr="0">
              <a:spAutoFit/>
            </a:bodyPr>
            <a:lstStyle/>
            <a:p>
              <a:pPr algn="ctr">
                <a:lnSpc>
                  <a:spcPct val="90000"/>
                </a:lnSpc>
              </a:pPr>
              <a:r>
                <a:rPr lang="en-US" sz="900" spc="0" baseline="0" dirty="0">
                  <a:ln/>
                  <a:solidFill>
                    <a:srgbClr val="000000"/>
                  </a:solidFill>
                  <a:latin typeface="Century Gothic" panose="020B0502020202020204" pitchFamily="34" charset="0"/>
                  <a:cs typeface="Arial"/>
                  <a:sym typeface="Arial"/>
                  <a:rtl val="0"/>
                </a:rPr>
                <a:t>Parent FOURIER</a:t>
              </a:r>
            </a:p>
            <a:p>
              <a:pPr algn="ctr">
                <a:lnSpc>
                  <a:spcPct val="90000"/>
                </a:lnSpc>
              </a:pPr>
              <a:r>
                <a:rPr lang="en-US" sz="900" spc="0" baseline="0" dirty="0">
                  <a:ln/>
                  <a:solidFill>
                    <a:srgbClr val="000000"/>
                  </a:solidFill>
                  <a:latin typeface="Century Gothic" panose="020B0502020202020204" pitchFamily="34" charset="0"/>
                  <a:cs typeface="Arial"/>
                  <a:sym typeface="Arial"/>
                  <a:rtl val="0"/>
                </a:rPr>
                <a:t>Median: 2.2 years</a:t>
              </a:r>
              <a:endParaRPr lang="en-IN" sz="900" spc="0" baseline="0" dirty="0">
                <a:ln/>
                <a:solidFill>
                  <a:srgbClr val="000000"/>
                </a:solidFill>
                <a:latin typeface="Century Gothic" panose="020B0502020202020204" pitchFamily="34" charset="0"/>
                <a:cs typeface="Arial"/>
                <a:sym typeface="Arial"/>
                <a:rtl val="0"/>
              </a:endParaRPr>
            </a:p>
          </p:txBody>
        </p:sp>
        <p:sp>
          <p:nvSpPr>
            <p:cNvPr id="135" name="TextBox 134">
              <a:extLst>
                <a:ext uri="{FF2B5EF4-FFF2-40B4-BE49-F238E27FC236}">
                  <a16:creationId xmlns:a16="http://schemas.microsoft.com/office/drawing/2014/main" id="{7A1D73A1-D140-FE31-E03A-F5FE2358921B}"/>
                </a:ext>
              </a:extLst>
            </p:cNvPr>
            <p:cNvSpPr txBox="1"/>
            <p:nvPr/>
          </p:nvSpPr>
          <p:spPr>
            <a:xfrm>
              <a:off x="9022383" y="1927446"/>
              <a:ext cx="1156668" cy="249299"/>
            </a:xfrm>
            <a:prstGeom prst="rect">
              <a:avLst/>
            </a:prstGeom>
            <a:noFill/>
          </p:spPr>
          <p:txBody>
            <a:bodyPr wrap="square" lIns="0" tIns="0" rIns="0" bIns="0" rtlCol="0" anchor="t" anchorCtr="0">
              <a:spAutoFit/>
            </a:bodyPr>
            <a:lstStyle/>
            <a:p>
              <a:pPr algn="ctr">
                <a:lnSpc>
                  <a:spcPct val="90000"/>
                </a:lnSpc>
              </a:pPr>
              <a:r>
                <a:rPr lang="en-US" sz="900" spc="0" baseline="0" dirty="0">
                  <a:ln/>
                  <a:solidFill>
                    <a:srgbClr val="000000"/>
                  </a:solidFill>
                  <a:latin typeface="Century Gothic" panose="020B0502020202020204" pitchFamily="34" charset="0"/>
                  <a:cs typeface="Arial"/>
                  <a:sym typeface="Arial"/>
                  <a:rtl val="0"/>
                </a:rPr>
                <a:t>FOURIER-OLE</a:t>
              </a:r>
            </a:p>
            <a:p>
              <a:pPr algn="ctr">
                <a:lnSpc>
                  <a:spcPct val="90000"/>
                </a:lnSpc>
              </a:pPr>
              <a:r>
                <a:rPr lang="en-US" sz="900" spc="0" baseline="0" dirty="0">
                  <a:ln/>
                  <a:solidFill>
                    <a:srgbClr val="000000"/>
                  </a:solidFill>
                  <a:latin typeface="Century Gothic" panose="020B0502020202020204" pitchFamily="34" charset="0"/>
                  <a:cs typeface="Arial"/>
                  <a:sym typeface="Arial"/>
                  <a:rtl val="0"/>
                </a:rPr>
                <a:t>Median: 5 years</a:t>
              </a:r>
              <a:endParaRPr lang="en-IN" sz="900" spc="0" baseline="0" dirty="0">
                <a:ln/>
                <a:solidFill>
                  <a:srgbClr val="000000"/>
                </a:solidFill>
                <a:latin typeface="Century Gothic" panose="020B0502020202020204" pitchFamily="34" charset="0"/>
                <a:cs typeface="Arial"/>
                <a:sym typeface="Arial"/>
                <a:rtl val="0"/>
              </a:endParaRPr>
            </a:p>
          </p:txBody>
        </p:sp>
        <p:sp>
          <p:nvSpPr>
            <p:cNvPr id="136" name="Freeform: Shape 135">
              <a:extLst>
                <a:ext uri="{FF2B5EF4-FFF2-40B4-BE49-F238E27FC236}">
                  <a16:creationId xmlns:a16="http://schemas.microsoft.com/office/drawing/2014/main" id="{B4716E89-A8A0-813A-2569-A8B254F3B191}"/>
                </a:ext>
              </a:extLst>
            </p:cNvPr>
            <p:cNvSpPr/>
            <p:nvPr/>
          </p:nvSpPr>
          <p:spPr>
            <a:xfrm>
              <a:off x="7246266" y="2810016"/>
              <a:ext cx="55514"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67" name="TextBox 166">
              <a:extLst>
                <a:ext uri="{FF2B5EF4-FFF2-40B4-BE49-F238E27FC236}">
                  <a16:creationId xmlns:a16="http://schemas.microsoft.com/office/drawing/2014/main" id="{C2F3C99E-D020-52E9-E486-BD4D0BA46B7A}"/>
                </a:ext>
              </a:extLst>
            </p:cNvPr>
            <p:cNvSpPr txBox="1"/>
            <p:nvPr/>
          </p:nvSpPr>
          <p:spPr>
            <a:xfrm>
              <a:off x="6992223" y="2750544"/>
              <a:ext cx="21800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20%</a:t>
              </a:r>
            </a:p>
          </p:txBody>
        </p:sp>
        <p:cxnSp>
          <p:nvCxnSpPr>
            <p:cNvPr id="216" name="Straight Connector 215">
              <a:extLst>
                <a:ext uri="{FF2B5EF4-FFF2-40B4-BE49-F238E27FC236}">
                  <a16:creationId xmlns:a16="http://schemas.microsoft.com/office/drawing/2014/main" id="{125679BE-67DC-0C91-07D8-5002FA6C4B52}"/>
                </a:ext>
              </a:extLst>
            </p:cNvPr>
            <p:cNvCxnSpPr/>
            <p:nvPr/>
          </p:nvCxnSpPr>
          <p:spPr>
            <a:xfrm>
              <a:off x="8502650" y="2034605"/>
              <a:ext cx="0" cy="23114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279B44AD-A1FB-B2D7-3437-E24A1A8118E9}"/>
                </a:ext>
              </a:extLst>
            </p:cNvPr>
            <p:cNvCxnSpPr/>
            <p:nvPr/>
          </p:nvCxnSpPr>
          <p:spPr>
            <a:xfrm>
              <a:off x="10858500" y="2034605"/>
              <a:ext cx="0" cy="23114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9" name="Straight Arrow Connector 218">
              <a:extLst>
                <a:ext uri="{FF2B5EF4-FFF2-40B4-BE49-F238E27FC236}">
                  <a16:creationId xmlns:a16="http://schemas.microsoft.com/office/drawing/2014/main" id="{CF96645A-C638-D6F8-D6D8-BE5D2567F102}"/>
                </a:ext>
              </a:extLst>
            </p:cNvPr>
            <p:cNvCxnSpPr>
              <a:cxnSpLocks/>
            </p:cNvCxnSpPr>
            <p:nvPr/>
          </p:nvCxnSpPr>
          <p:spPr>
            <a:xfrm>
              <a:off x="7324725" y="2246346"/>
              <a:ext cx="117157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20" name="Straight Arrow Connector 219">
              <a:extLst>
                <a:ext uri="{FF2B5EF4-FFF2-40B4-BE49-F238E27FC236}">
                  <a16:creationId xmlns:a16="http://schemas.microsoft.com/office/drawing/2014/main" id="{F5B559FC-865F-5E64-F1A9-9ABF0DBF8A99}"/>
                </a:ext>
              </a:extLst>
            </p:cNvPr>
            <p:cNvCxnSpPr>
              <a:cxnSpLocks/>
            </p:cNvCxnSpPr>
            <p:nvPr/>
          </p:nvCxnSpPr>
          <p:spPr>
            <a:xfrm>
              <a:off x="8496300" y="2246346"/>
              <a:ext cx="235267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 name="TextBox 220">
              <a:extLst>
                <a:ext uri="{FF2B5EF4-FFF2-40B4-BE49-F238E27FC236}">
                  <a16:creationId xmlns:a16="http://schemas.microsoft.com/office/drawing/2014/main" id="{B377FEB0-AAEC-1235-379C-D7EDEE959477}"/>
                </a:ext>
              </a:extLst>
            </p:cNvPr>
            <p:cNvSpPr txBox="1"/>
            <p:nvPr/>
          </p:nvSpPr>
          <p:spPr>
            <a:xfrm>
              <a:off x="11281802" y="2385765"/>
              <a:ext cx="387927" cy="138499"/>
            </a:xfrm>
            <a:prstGeom prst="rect">
              <a:avLst/>
            </a:prstGeom>
            <a:noFill/>
          </p:spPr>
          <p:txBody>
            <a:bodyPr wrap="none" lIns="0" tIns="0" rIns="0" bIns="0" rtlCol="0" anchor="ctr" anchorCtr="0">
              <a:spAutoFit/>
            </a:bodyPr>
            <a:lstStyle/>
            <a:p>
              <a:pPr algn="l"/>
              <a:r>
                <a:rPr lang="en-IN" sz="900" b="1" spc="0" baseline="0" dirty="0">
                  <a:ln/>
                  <a:solidFill>
                    <a:schemeClr val="accent6"/>
                  </a:solidFill>
                  <a:latin typeface="Century Gothic" panose="020B0502020202020204" pitchFamily="34" charset="0"/>
                  <a:cs typeface="Arial"/>
                  <a:sym typeface="Arial"/>
                  <a:rtl val="0"/>
                </a:rPr>
                <a:t>24.37%</a:t>
              </a:r>
            </a:p>
          </p:txBody>
        </p:sp>
        <p:sp>
          <p:nvSpPr>
            <p:cNvPr id="222" name="TextBox 221">
              <a:extLst>
                <a:ext uri="{FF2B5EF4-FFF2-40B4-BE49-F238E27FC236}">
                  <a16:creationId xmlns:a16="http://schemas.microsoft.com/office/drawing/2014/main" id="{726A5AB8-8AF4-8C76-9BD1-6F349342DDF9}"/>
                </a:ext>
              </a:extLst>
            </p:cNvPr>
            <p:cNvSpPr txBox="1"/>
            <p:nvPr/>
          </p:nvSpPr>
          <p:spPr>
            <a:xfrm>
              <a:off x="11281802" y="2212840"/>
              <a:ext cx="387927" cy="138499"/>
            </a:xfrm>
            <a:prstGeom prst="rect">
              <a:avLst/>
            </a:prstGeom>
            <a:noFill/>
          </p:spPr>
          <p:txBody>
            <a:bodyPr wrap="none" lIns="0" tIns="0" rIns="0" bIns="0" rtlCol="0" anchor="ctr" anchorCtr="0">
              <a:spAutoFit/>
            </a:bodyPr>
            <a:lstStyle/>
            <a:p>
              <a:pPr algn="l"/>
              <a:r>
                <a:rPr lang="en-IN" sz="900" b="1" spc="0" baseline="0" dirty="0">
                  <a:ln/>
                  <a:solidFill>
                    <a:schemeClr val="accent1"/>
                  </a:solidFill>
                  <a:latin typeface="Century Gothic" panose="020B0502020202020204" pitchFamily="34" charset="0"/>
                  <a:cs typeface="Arial"/>
                  <a:sym typeface="Arial"/>
                  <a:rtl val="0"/>
                </a:rPr>
                <a:t>26.93%</a:t>
              </a:r>
            </a:p>
          </p:txBody>
        </p:sp>
        <p:sp>
          <p:nvSpPr>
            <p:cNvPr id="223" name="TextBox 222">
              <a:extLst>
                <a:ext uri="{FF2B5EF4-FFF2-40B4-BE49-F238E27FC236}">
                  <a16:creationId xmlns:a16="http://schemas.microsoft.com/office/drawing/2014/main" id="{1873283B-1474-870E-A978-3F6F42EABC43}"/>
                </a:ext>
              </a:extLst>
            </p:cNvPr>
            <p:cNvSpPr txBox="1"/>
            <p:nvPr/>
          </p:nvSpPr>
          <p:spPr>
            <a:xfrm>
              <a:off x="8737060"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3,260</a:t>
              </a:r>
            </a:p>
          </p:txBody>
        </p:sp>
        <p:sp>
          <p:nvSpPr>
            <p:cNvPr id="224" name="TextBox 223">
              <a:extLst>
                <a:ext uri="{FF2B5EF4-FFF2-40B4-BE49-F238E27FC236}">
                  <a16:creationId xmlns:a16="http://schemas.microsoft.com/office/drawing/2014/main" id="{135907F7-2BBC-3A4A-A46F-9F73118B3B2D}"/>
                </a:ext>
              </a:extLst>
            </p:cNvPr>
            <p:cNvSpPr txBox="1"/>
            <p:nvPr/>
          </p:nvSpPr>
          <p:spPr>
            <a:xfrm>
              <a:off x="8737061"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3,389</a:t>
              </a:r>
            </a:p>
          </p:txBody>
        </p:sp>
        <p:sp>
          <p:nvSpPr>
            <p:cNvPr id="225" name="TextBox 224">
              <a:extLst>
                <a:ext uri="{FF2B5EF4-FFF2-40B4-BE49-F238E27FC236}">
                  <a16:creationId xmlns:a16="http://schemas.microsoft.com/office/drawing/2014/main" id="{AC8A1D50-471C-41E7-879B-5E17BCA31583}"/>
                </a:ext>
              </a:extLst>
            </p:cNvPr>
            <p:cNvSpPr txBox="1"/>
            <p:nvPr/>
          </p:nvSpPr>
          <p:spPr>
            <a:xfrm>
              <a:off x="9681916"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2,526</a:t>
              </a:r>
            </a:p>
          </p:txBody>
        </p:sp>
        <p:sp>
          <p:nvSpPr>
            <p:cNvPr id="227" name="TextBox 226">
              <a:extLst>
                <a:ext uri="{FF2B5EF4-FFF2-40B4-BE49-F238E27FC236}">
                  <a16:creationId xmlns:a16="http://schemas.microsoft.com/office/drawing/2014/main" id="{D1E67063-99F4-F7A7-03A7-27706E07441C}"/>
                </a:ext>
              </a:extLst>
            </p:cNvPr>
            <p:cNvSpPr txBox="1"/>
            <p:nvPr/>
          </p:nvSpPr>
          <p:spPr>
            <a:xfrm>
              <a:off x="9681916"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2,699</a:t>
              </a:r>
            </a:p>
          </p:txBody>
        </p:sp>
        <p:sp>
          <p:nvSpPr>
            <p:cNvPr id="228" name="TextBox 227">
              <a:extLst>
                <a:ext uri="{FF2B5EF4-FFF2-40B4-BE49-F238E27FC236}">
                  <a16:creationId xmlns:a16="http://schemas.microsoft.com/office/drawing/2014/main" id="{1D6CD673-0D2F-3B61-F1F6-88C0684DDEA5}"/>
                </a:ext>
              </a:extLst>
            </p:cNvPr>
            <p:cNvSpPr txBox="1"/>
            <p:nvPr/>
          </p:nvSpPr>
          <p:spPr>
            <a:xfrm>
              <a:off x="11148366" y="4744230"/>
              <a:ext cx="19236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189</a:t>
              </a:r>
            </a:p>
          </p:txBody>
        </p:sp>
        <p:sp>
          <p:nvSpPr>
            <p:cNvPr id="229" name="TextBox 228">
              <a:extLst>
                <a:ext uri="{FF2B5EF4-FFF2-40B4-BE49-F238E27FC236}">
                  <a16:creationId xmlns:a16="http://schemas.microsoft.com/office/drawing/2014/main" id="{9D822AC9-6DBA-DB15-9087-CB62285AC1D7}"/>
                </a:ext>
              </a:extLst>
            </p:cNvPr>
            <p:cNvSpPr txBox="1"/>
            <p:nvPr/>
          </p:nvSpPr>
          <p:spPr>
            <a:xfrm>
              <a:off x="11148366" y="5002061"/>
              <a:ext cx="19236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165</a:t>
              </a:r>
            </a:p>
          </p:txBody>
        </p:sp>
        <p:sp>
          <p:nvSpPr>
            <p:cNvPr id="230" name="Freeform: Shape 229">
              <a:extLst>
                <a:ext uri="{FF2B5EF4-FFF2-40B4-BE49-F238E27FC236}">
                  <a16:creationId xmlns:a16="http://schemas.microsoft.com/office/drawing/2014/main" id="{684428E1-F292-9FD2-DDAA-1E5DDA02B03A}"/>
                </a:ext>
              </a:extLst>
            </p:cNvPr>
            <p:cNvSpPr/>
            <p:nvPr/>
          </p:nvSpPr>
          <p:spPr>
            <a:xfrm>
              <a:off x="7462837" y="2478884"/>
              <a:ext cx="3781105" cy="1850689"/>
            </a:xfrm>
            <a:custGeom>
              <a:avLst/>
              <a:gdLst>
                <a:gd name="connsiteX0" fmla="*/ 2991 w 3781105"/>
                <a:gd name="connsiteY0" fmla="*/ 1835454 h 1850689"/>
                <a:gd name="connsiteX1" fmla="*/ 9187 w 3781105"/>
                <a:gd name="connsiteY1" fmla="*/ 1835454 h 1850689"/>
                <a:gd name="connsiteX2" fmla="*/ 0 w 3781105"/>
                <a:gd name="connsiteY2" fmla="*/ 1843116 h 1850689"/>
                <a:gd name="connsiteX3" fmla="*/ 0 w 3781105"/>
                <a:gd name="connsiteY3" fmla="*/ 1830435 h 1850689"/>
                <a:gd name="connsiteX4" fmla="*/ 15382 w 3781105"/>
                <a:gd name="connsiteY4" fmla="*/ 1830435 h 1850689"/>
                <a:gd name="connsiteX5" fmla="*/ 6089 w 3781105"/>
                <a:gd name="connsiteY5" fmla="*/ 1838096 h 1850689"/>
                <a:gd name="connsiteX6" fmla="*/ 6089 w 3781105"/>
                <a:gd name="connsiteY6" fmla="*/ 1832989 h 1850689"/>
                <a:gd name="connsiteX7" fmla="*/ 6089 w 3781105"/>
                <a:gd name="connsiteY7" fmla="*/ 1820395 h 1850689"/>
                <a:gd name="connsiteX8" fmla="*/ 21471 w 3781105"/>
                <a:gd name="connsiteY8" fmla="*/ 1820395 h 1850689"/>
                <a:gd name="connsiteX9" fmla="*/ 12177 w 3781105"/>
                <a:gd name="connsiteY9" fmla="*/ 1827969 h 1850689"/>
                <a:gd name="connsiteX10" fmla="*/ 12177 w 3781105"/>
                <a:gd name="connsiteY10" fmla="*/ 1815287 h 1850689"/>
                <a:gd name="connsiteX11" fmla="*/ 27560 w 3781105"/>
                <a:gd name="connsiteY11" fmla="*/ 1815287 h 1850689"/>
                <a:gd name="connsiteX12" fmla="*/ 33648 w 3781105"/>
                <a:gd name="connsiteY12" fmla="*/ 1815287 h 1850689"/>
                <a:gd name="connsiteX13" fmla="*/ 24462 w 3781105"/>
                <a:gd name="connsiteY13" fmla="*/ 1822949 h 1850689"/>
                <a:gd name="connsiteX14" fmla="*/ 24462 w 3781105"/>
                <a:gd name="connsiteY14" fmla="*/ 1810268 h 1850689"/>
                <a:gd name="connsiteX15" fmla="*/ 39844 w 3781105"/>
                <a:gd name="connsiteY15" fmla="*/ 1810268 h 1850689"/>
                <a:gd name="connsiteX16" fmla="*/ 30551 w 3781105"/>
                <a:gd name="connsiteY16" fmla="*/ 1817929 h 1850689"/>
                <a:gd name="connsiteX17" fmla="*/ 30551 w 3781105"/>
                <a:gd name="connsiteY17" fmla="*/ 1805248 h 1850689"/>
                <a:gd name="connsiteX18" fmla="*/ 45933 w 3781105"/>
                <a:gd name="connsiteY18" fmla="*/ 1805248 h 1850689"/>
                <a:gd name="connsiteX19" fmla="*/ 36639 w 3781105"/>
                <a:gd name="connsiteY19" fmla="*/ 1812822 h 1850689"/>
                <a:gd name="connsiteX20" fmla="*/ 36639 w 3781105"/>
                <a:gd name="connsiteY20" fmla="*/ 1807802 h 1850689"/>
                <a:gd name="connsiteX21" fmla="*/ 36639 w 3781105"/>
                <a:gd name="connsiteY21" fmla="*/ 1795121 h 1850689"/>
                <a:gd name="connsiteX22" fmla="*/ 52128 w 3781105"/>
                <a:gd name="connsiteY22" fmla="*/ 1795121 h 1850689"/>
                <a:gd name="connsiteX23" fmla="*/ 42835 w 3781105"/>
                <a:gd name="connsiteY23" fmla="*/ 1802782 h 1850689"/>
                <a:gd name="connsiteX24" fmla="*/ 42835 w 3781105"/>
                <a:gd name="connsiteY24" fmla="*/ 1790101 h 1850689"/>
                <a:gd name="connsiteX25" fmla="*/ 58217 w 3781105"/>
                <a:gd name="connsiteY25" fmla="*/ 1790101 h 1850689"/>
                <a:gd name="connsiteX26" fmla="*/ 48924 w 3781105"/>
                <a:gd name="connsiteY26" fmla="*/ 1797763 h 1850689"/>
                <a:gd name="connsiteX27" fmla="*/ 48924 w 3781105"/>
                <a:gd name="connsiteY27" fmla="*/ 1785081 h 1850689"/>
                <a:gd name="connsiteX28" fmla="*/ 64412 w 3781105"/>
                <a:gd name="connsiteY28" fmla="*/ 1785081 h 1850689"/>
                <a:gd name="connsiteX29" fmla="*/ 55012 w 3781105"/>
                <a:gd name="connsiteY29" fmla="*/ 1792655 h 1850689"/>
                <a:gd name="connsiteX30" fmla="*/ 55012 w 3781105"/>
                <a:gd name="connsiteY30" fmla="*/ 1780061 h 1850689"/>
                <a:gd name="connsiteX31" fmla="*/ 70501 w 3781105"/>
                <a:gd name="connsiteY31" fmla="*/ 1780061 h 1850689"/>
                <a:gd name="connsiteX32" fmla="*/ 61208 w 3781105"/>
                <a:gd name="connsiteY32" fmla="*/ 1787635 h 1850689"/>
                <a:gd name="connsiteX33" fmla="*/ 61208 w 3781105"/>
                <a:gd name="connsiteY33" fmla="*/ 1774954 h 1850689"/>
                <a:gd name="connsiteX34" fmla="*/ 76590 w 3781105"/>
                <a:gd name="connsiteY34" fmla="*/ 1774954 h 1850689"/>
                <a:gd name="connsiteX35" fmla="*/ 67297 w 3781105"/>
                <a:gd name="connsiteY35" fmla="*/ 1782615 h 1850689"/>
                <a:gd name="connsiteX36" fmla="*/ 67297 w 3781105"/>
                <a:gd name="connsiteY36" fmla="*/ 1769934 h 1850689"/>
                <a:gd name="connsiteX37" fmla="*/ 82679 w 3781105"/>
                <a:gd name="connsiteY37" fmla="*/ 1769934 h 1850689"/>
                <a:gd name="connsiteX38" fmla="*/ 73385 w 3781105"/>
                <a:gd name="connsiteY38" fmla="*/ 1777596 h 1850689"/>
                <a:gd name="connsiteX39" fmla="*/ 73385 w 3781105"/>
                <a:gd name="connsiteY39" fmla="*/ 1764914 h 1850689"/>
                <a:gd name="connsiteX40" fmla="*/ 88874 w 3781105"/>
                <a:gd name="connsiteY40" fmla="*/ 1764914 h 1850689"/>
                <a:gd name="connsiteX41" fmla="*/ 79581 w 3781105"/>
                <a:gd name="connsiteY41" fmla="*/ 1772488 h 1850689"/>
                <a:gd name="connsiteX42" fmla="*/ 79581 w 3781105"/>
                <a:gd name="connsiteY42" fmla="*/ 1759895 h 1850689"/>
                <a:gd name="connsiteX43" fmla="*/ 94963 w 3781105"/>
                <a:gd name="connsiteY43" fmla="*/ 1759895 h 1850689"/>
                <a:gd name="connsiteX44" fmla="*/ 85670 w 3781105"/>
                <a:gd name="connsiteY44" fmla="*/ 1767468 h 1850689"/>
                <a:gd name="connsiteX45" fmla="*/ 85670 w 3781105"/>
                <a:gd name="connsiteY45" fmla="*/ 1762448 h 1850689"/>
                <a:gd name="connsiteX46" fmla="*/ 85670 w 3781105"/>
                <a:gd name="connsiteY46" fmla="*/ 1749767 h 1850689"/>
                <a:gd name="connsiteX47" fmla="*/ 101052 w 3781105"/>
                <a:gd name="connsiteY47" fmla="*/ 1749767 h 1850689"/>
                <a:gd name="connsiteX48" fmla="*/ 107247 w 3781105"/>
                <a:gd name="connsiteY48" fmla="*/ 1749767 h 1850689"/>
                <a:gd name="connsiteX49" fmla="*/ 97847 w 3781105"/>
                <a:gd name="connsiteY49" fmla="*/ 1757429 h 1850689"/>
                <a:gd name="connsiteX50" fmla="*/ 97847 w 3781105"/>
                <a:gd name="connsiteY50" fmla="*/ 1752321 h 1850689"/>
                <a:gd name="connsiteX51" fmla="*/ 97847 w 3781105"/>
                <a:gd name="connsiteY51" fmla="*/ 1739639 h 1850689"/>
                <a:gd name="connsiteX52" fmla="*/ 113336 w 3781105"/>
                <a:gd name="connsiteY52" fmla="*/ 1739639 h 1850689"/>
                <a:gd name="connsiteX53" fmla="*/ 104043 w 3781105"/>
                <a:gd name="connsiteY53" fmla="*/ 1747301 h 1850689"/>
                <a:gd name="connsiteX54" fmla="*/ 104043 w 3781105"/>
                <a:gd name="connsiteY54" fmla="*/ 1734620 h 1850689"/>
                <a:gd name="connsiteX55" fmla="*/ 119425 w 3781105"/>
                <a:gd name="connsiteY55" fmla="*/ 1734620 h 1850689"/>
                <a:gd name="connsiteX56" fmla="*/ 110131 w 3781105"/>
                <a:gd name="connsiteY56" fmla="*/ 1742281 h 1850689"/>
                <a:gd name="connsiteX57" fmla="*/ 110131 w 3781105"/>
                <a:gd name="connsiteY57" fmla="*/ 1737174 h 1850689"/>
                <a:gd name="connsiteX58" fmla="*/ 110131 w 3781105"/>
                <a:gd name="connsiteY58" fmla="*/ 1724580 h 1850689"/>
                <a:gd name="connsiteX59" fmla="*/ 125620 w 3781105"/>
                <a:gd name="connsiteY59" fmla="*/ 1724580 h 1850689"/>
                <a:gd name="connsiteX60" fmla="*/ 116220 w 3781105"/>
                <a:gd name="connsiteY60" fmla="*/ 1732154 h 1850689"/>
                <a:gd name="connsiteX61" fmla="*/ 116220 w 3781105"/>
                <a:gd name="connsiteY61" fmla="*/ 1719561 h 1850689"/>
                <a:gd name="connsiteX62" fmla="*/ 131709 w 3781105"/>
                <a:gd name="connsiteY62" fmla="*/ 1719561 h 1850689"/>
                <a:gd name="connsiteX63" fmla="*/ 122416 w 3781105"/>
                <a:gd name="connsiteY63" fmla="*/ 1727134 h 1850689"/>
                <a:gd name="connsiteX64" fmla="*/ 122416 w 3781105"/>
                <a:gd name="connsiteY64" fmla="*/ 1714453 h 1850689"/>
                <a:gd name="connsiteX65" fmla="*/ 137798 w 3781105"/>
                <a:gd name="connsiteY65" fmla="*/ 1714453 h 1850689"/>
                <a:gd name="connsiteX66" fmla="*/ 128504 w 3781105"/>
                <a:gd name="connsiteY66" fmla="*/ 1722114 h 1850689"/>
                <a:gd name="connsiteX67" fmla="*/ 128504 w 3781105"/>
                <a:gd name="connsiteY67" fmla="*/ 1709433 h 1850689"/>
                <a:gd name="connsiteX68" fmla="*/ 143993 w 3781105"/>
                <a:gd name="connsiteY68" fmla="*/ 1709433 h 1850689"/>
                <a:gd name="connsiteX69" fmla="*/ 150082 w 3781105"/>
                <a:gd name="connsiteY69" fmla="*/ 1709433 h 1850689"/>
                <a:gd name="connsiteX70" fmla="*/ 140789 w 3781105"/>
                <a:gd name="connsiteY70" fmla="*/ 1717095 h 1850689"/>
                <a:gd name="connsiteX71" fmla="*/ 140789 w 3781105"/>
                <a:gd name="connsiteY71" fmla="*/ 1704413 h 1850689"/>
                <a:gd name="connsiteX72" fmla="*/ 156171 w 3781105"/>
                <a:gd name="connsiteY72" fmla="*/ 1704413 h 1850689"/>
                <a:gd name="connsiteX73" fmla="*/ 146984 w 3781105"/>
                <a:gd name="connsiteY73" fmla="*/ 1711987 h 1850689"/>
                <a:gd name="connsiteX74" fmla="*/ 146984 w 3781105"/>
                <a:gd name="connsiteY74" fmla="*/ 1699394 h 1850689"/>
                <a:gd name="connsiteX75" fmla="*/ 162366 w 3781105"/>
                <a:gd name="connsiteY75" fmla="*/ 1699394 h 1850689"/>
                <a:gd name="connsiteX76" fmla="*/ 152966 w 3781105"/>
                <a:gd name="connsiteY76" fmla="*/ 1706967 h 1850689"/>
                <a:gd name="connsiteX77" fmla="*/ 152966 w 3781105"/>
                <a:gd name="connsiteY77" fmla="*/ 1701948 h 1850689"/>
                <a:gd name="connsiteX78" fmla="*/ 152966 w 3781105"/>
                <a:gd name="connsiteY78" fmla="*/ 1689266 h 1850689"/>
                <a:gd name="connsiteX79" fmla="*/ 168455 w 3781105"/>
                <a:gd name="connsiteY79" fmla="*/ 1689266 h 1850689"/>
                <a:gd name="connsiteX80" fmla="*/ 159162 w 3781105"/>
                <a:gd name="connsiteY80" fmla="*/ 1696928 h 1850689"/>
                <a:gd name="connsiteX81" fmla="*/ 159162 w 3781105"/>
                <a:gd name="connsiteY81" fmla="*/ 1684246 h 1850689"/>
                <a:gd name="connsiteX82" fmla="*/ 174544 w 3781105"/>
                <a:gd name="connsiteY82" fmla="*/ 1684246 h 1850689"/>
                <a:gd name="connsiteX83" fmla="*/ 165250 w 3781105"/>
                <a:gd name="connsiteY83" fmla="*/ 1691820 h 1850689"/>
                <a:gd name="connsiteX84" fmla="*/ 165250 w 3781105"/>
                <a:gd name="connsiteY84" fmla="*/ 1679139 h 1850689"/>
                <a:gd name="connsiteX85" fmla="*/ 180633 w 3781105"/>
                <a:gd name="connsiteY85" fmla="*/ 1679139 h 1850689"/>
                <a:gd name="connsiteX86" fmla="*/ 171446 w 3781105"/>
                <a:gd name="connsiteY86" fmla="*/ 1686800 h 1850689"/>
                <a:gd name="connsiteX87" fmla="*/ 171446 w 3781105"/>
                <a:gd name="connsiteY87" fmla="*/ 1681781 h 1850689"/>
                <a:gd name="connsiteX88" fmla="*/ 171446 w 3781105"/>
                <a:gd name="connsiteY88" fmla="*/ 1669099 h 1850689"/>
                <a:gd name="connsiteX89" fmla="*/ 186828 w 3781105"/>
                <a:gd name="connsiteY89" fmla="*/ 1669099 h 1850689"/>
                <a:gd name="connsiteX90" fmla="*/ 177535 w 3781105"/>
                <a:gd name="connsiteY90" fmla="*/ 1676673 h 1850689"/>
                <a:gd name="connsiteX91" fmla="*/ 177535 w 3781105"/>
                <a:gd name="connsiteY91" fmla="*/ 1664080 h 1850689"/>
                <a:gd name="connsiteX92" fmla="*/ 192917 w 3781105"/>
                <a:gd name="connsiteY92" fmla="*/ 1664080 h 1850689"/>
                <a:gd name="connsiteX93" fmla="*/ 183730 w 3781105"/>
                <a:gd name="connsiteY93" fmla="*/ 1671653 h 1850689"/>
                <a:gd name="connsiteX94" fmla="*/ 183730 w 3781105"/>
                <a:gd name="connsiteY94" fmla="*/ 1658972 h 1850689"/>
                <a:gd name="connsiteX95" fmla="*/ 199006 w 3781105"/>
                <a:gd name="connsiteY95" fmla="*/ 1658972 h 1850689"/>
                <a:gd name="connsiteX96" fmla="*/ 205201 w 3781105"/>
                <a:gd name="connsiteY96" fmla="*/ 1658972 h 1850689"/>
                <a:gd name="connsiteX97" fmla="*/ 195908 w 3781105"/>
                <a:gd name="connsiteY97" fmla="*/ 1666633 h 1850689"/>
                <a:gd name="connsiteX98" fmla="*/ 195908 w 3781105"/>
                <a:gd name="connsiteY98" fmla="*/ 1653952 h 1850689"/>
                <a:gd name="connsiteX99" fmla="*/ 211290 w 3781105"/>
                <a:gd name="connsiteY99" fmla="*/ 1653952 h 1850689"/>
                <a:gd name="connsiteX100" fmla="*/ 202103 w 3781105"/>
                <a:gd name="connsiteY100" fmla="*/ 1661526 h 1850689"/>
                <a:gd name="connsiteX101" fmla="*/ 202103 w 3781105"/>
                <a:gd name="connsiteY101" fmla="*/ 1648932 h 1850689"/>
                <a:gd name="connsiteX102" fmla="*/ 217379 w 3781105"/>
                <a:gd name="connsiteY102" fmla="*/ 1648932 h 1850689"/>
                <a:gd name="connsiteX103" fmla="*/ 208192 w 3781105"/>
                <a:gd name="connsiteY103" fmla="*/ 1656506 h 1850689"/>
                <a:gd name="connsiteX104" fmla="*/ 208192 w 3781105"/>
                <a:gd name="connsiteY104" fmla="*/ 1643825 h 1850689"/>
                <a:gd name="connsiteX105" fmla="*/ 223574 w 3781105"/>
                <a:gd name="connsiteY105" fmla="*/ 1643825 h 1850689"/>
                <a:gd name="connsiteX106" fmla="*/ 229663 w 3781105"/>
                <a:gd name="connsiteY106" fmla="*/ 1643825 h 1850689"/>
                <a:gd name="connsiteX107" fmla="*/ 220476 w 3781105"/>
                <a:gd name="connsiteY107" fmla="*/ 1651574 h 1850689"/>
                <a:gd name="connsiteX108" fmla="*/ 220476 w 3781105"/>
                <a:gd name="connsiteY108" fmla="*/ 1646467 h 1850689"/>
                <a:gd name="connsiteX109" fmla="*/ 220476 w 3781105"/>
                <a:gd name="connsiteY109" fmla="*/ 1633873 h 1850689"/>
                <a:gd name="connsiteX110" fmla="*/ 235752 w 3781105"/>
                <a:gd name="connsiteY110" fmla="*/ 1633873 h 1850689"/>
                <a:gd name="connsiteX111" fmla="*/ 226565 w 3781105"/>
                <a:gd name="connsiteY111" fmla="*/ 1641447 h 1850689"/>
                <a:gd name="connsiteX112" fmla="*/ 226565 w 3781105"/>
                <a:gd name="connsiteY112" fmla="*/ 1628765 h 1850689"/>
                <a:gd name="connsiteX113" fmla="*/ 241947 w 3781105"/>
                <a:gd name="connsiteY113" fmla="*/ 1628765 h 1850689"/>
                <a:gd name="connsiteX114" fmla="*/ 232654 w 3781105"/>
                <a:gd name="connsiteY114" fmla="*/ 1636339 h 1850689"/>
                <a:gd name="connsiteX115" fmla="*/ 232654 w 3781105"/>
                <a:gd name="connsiteY115" fmla="*/ 1623746 h 1850689"/>
                <a:gd name="connsiteX116" fmla="*/ 248036 w 3781105"/>
                <a:gd name="connsiteY116" fmla="*/ 1623746 h 1850689"/>
                <a:gd name="connsiteX117" fmla="*/ 238849 w 3781105"/>
                <a:gd name="connsiteY117" fmla="*/ 1631319 h 1850689"/>
                <a:gd name="connsiteX118" fmla="*/ 238849 w 3781105"/>
                <a:gd name="connsiteY118" fmla="*/ 1618638 h 1850689"/>
                <a:gd name="connsiteX119" fmla="*/ 254125 w 3781105"/>
                <a:gd name="connsiteY119" fmla="*/ 1618638 h 1850689"/>
                <a:gd name="connsiteX120" fmla="*/ 244938 w 3781105"/>
                <a:gd name="connsiteY120" fmla="*/ 1626300 h 1850689"/>
                <a:gd name="connsiteX121" fmla="*/ 244938 w 3781105"/>
                <a:gd name="connsiteY121" fmla="*/ 1613618 h 1850689"/>
                <a:gd name="connsiteX122" fmla="*/ 260213 w 3781105"/>
                <a:gd name="connsiteY122" fmla="*/ 1613618 h 1850689"/>
                <a:gd name="connsiteX123" fmla="*/ 251027 w 3781105"/>
                <a:gd name="connsiteY123" fmla="*/ 1621192 h 1850689"/>
                <a:gd name="connsiteX124" fmla="*/ 251027 w 3781105"/>
                <a:gd name="connsiteY124" fmla="*/ 1608598 h 1850689"/>
                <a:gd name="connsiteX125" fmla="*/ 266409 w 3781105"/>
                <a:gd name="connsiteY125" fmla="*/ 1608598 h 1850689"/>
                <a:gd name="connsiteX126" fmla="*/ 257116 w 3781105"/>
                <a:gd name="connsiteY126" fmla="*/ 1616172 h 1850689"/>
                <a:gd name="connsiteX127" fmla="*/ 257116 w 3781105"/>
                <a:gd name="connsiteY127" fmla="*/ 1611152 h 1850689"/>
                <a:gd name="connsiteX128" fmla="*/ 257116 w 3781105"/>
                <a:gd name="connsiteY128" fmla="*/ 1598471 h 1850689"/>
                <a:gd name="connsiteX129" fmla="*/ 272498 w 3781105"/>
                <a:gd name="connsiteY129" fmla="*/ 1598471 h 1850689"/>
                <a:gd name="connsiteX130" fmla="*/ 263311 w 3781105"/>
                <a:gd name="connsiteY130" fmla="*/ 1606133 h 1850689"/>
                <a:gd name="connsiteX131" fmla="*/ 263311 w 3781105"/>
                <a:gd name="connsiteY131" fmla="*/ 1593451 h 1850689"/>
                <a:gd name="connsiteX132" fmla="*/ 278586 w 3781105"/>
                <a:gd name="connsiteY132" fmla="*/ 1593451 h 1850689"/>
                <a:gd name="connsiteX133" fmla="*/ 269400 w 3781105"/>
                <a:gd name="connsiteY133" fmla="*/ 1601113 h 1850689"/>
                <a:gd name="connsiteX134" fmla="*/ 269400 w 3781105"/>
                <a:gd name="connsiteY134" fmla="*/ 1596005 h 1850689"/>
                <a:gd name="connsiteX135" fmla="*/ 269400 w 3781105"/>
                <a:gd name="connsiteY135" fmla="*/ 1583324 h 1850689"/>
                <a:gd name="connsiteX136" fmla="*/ 284782 w 3781105"/>
                <a:gd name="connsiteY136" fmla="*/ 1583324 h 1850689"/>
                <a:gd name="connsiteX137" fmla="*/ 290871 w 3781105"/>
                <a:gd name="connsiteY137" fmla="*/ 1583324 h 1850689"/>
                <a:gd name="connsiteX138" fmla="*/ 281684 w 3781105"/>
                <a:gd name="connsiteY138" fmla="*/ 1590985 h 1850689"/>
                <a:gd name="connsiteX139" fmla="*/ 281684 w 3781105"/>
                <a:gd name="connsiteY139" fmla="*/ 1578392 h 1850689"/>
                <a:gd name="connsiteX140" fmla="*/ 296959 w 3781105"/>
                <a:gd name="connsiteY140" fmla="*/ 1578392 h 1850689"/>
                <a:gd name="connsiteX141" fmla="*/ 287773 w 3781105"/>
                <a:gd name="connsiteY141" fmla="*/ 1585966 h 1850689"/>
                <a:gd name="connsiteX142" fmla="*/ 287773 w 3781105"/>
                <a:gd name="connsiteY142" fmla="*/ 1573284 h 1850689"/>
                <a:gd name="connsiteX143" fmla="*/ 303155 w 3781105"/>
                <a:gd name="connsiteY143" fmla="*/ 1573284 h 1850689"/>
                <a:gd name="connsiteX144" fmla="*/ 293862 w 3781105"/>
                <a:gd name="connsiteY144" fmla="*/ 1580946 h 1850689"/>
                <a:gd name="connsiteX145" fmla="*/ 293862 w 3781105"/>
                <a:gd name="connsiteY145" fmla="*/ 1568265 h 1850689"/>
                <a:gd name="connsiteX146" fmla="*/ 309244 w 3781105"/>
                <a:gd name="connsiteY146" fmla="*/ 1568265 h 1850689"/>
                <a:gd name="connsiteX147" fmla="*/ 300057 w 3781105"/>
                <a:gd name="connsiteY147" fmla="*/ 1575838 h 1850689"/>
                <a:gd name="connsiteX148" fmla="*/ 300057 w 3781105"/>
                <a:gd name="connsiteY148" fmla="*/ 1563245 h 1850689"/>
                <a:gd name="connsiteX149" fmla="*/ 315332 w 3781105"/>
                <a:gd name="connsiteY149" fmla="*/ 1563245 h 1850689"/>
                <a:gd name="connsiteX150" fmla="*/ 306146 w 3781105"/>
                <a:gd name="connsiteY150" fmla="*/ 1570819 h 1850689"/>
                <a:gd name="connsiteX151" fmla="*/ 306146 w 3781105"/>
                <a:gd name="connsiteY151" fmla="*/ 1558137 h 1850689"/>
                <a:gd name="connsiteX152" fmla="*/ 321528 w 3781105"/>
                <a:gd name="connsiteY152" fmla="*/ 1558137 h 1850689"/>
                <a:gd name="connsiteX153" fmla="*/ 312235 w 3781105"/>
                <a:gd name="connsiteY153" fmla="*/ 1565799 h 1850689"/>
                <a:gd name="connsiteX154" fmla="*/ 312235 w 3781105"/>
                <a:gd name="connsiteY154" fmla="*/ 1560691 h 1850689"/>
                <a:gd name="connsiteX155" fmla="*/ 312235 w 3781105"/>
                <a:gd name="connsiteY155" fmla="*/ 1548098 h 1850689"/>
                <a:gd name="connsiteX156" fmla="*/ 327617 w 3781105"/>
                <a:gd name="connsiteY156" fmla="*/ 1548098 h 1850689"/>
                <a:gd name="connsiteX157" fmla="*/ 333706 w 3781105"/>
                <a:gd name="connsiteY157" fmla="*/ 1548098 h 1850689"/>
                <a:gd name="connsiteX158" fmla="*/ 324519 w 3781105"/>
                <a:gd name="connsiteY158" fmla="*/ 1555671 h 1850689"/>
                <a:gd name="connsiteX159" fmla="*/ 324519 w 3781105"/>
                <a:gd name="connsiteY159" fmla="*/ 1542990 h 1850689"/>
                <a:gd name="connsiteX160" fmla="*/ 339794 w 3781105"/>
                <a:gd name="connsiteY160" fmla="*/ 1542990 h 1850689"/>
                <a:gd name="connsiteX161" fmla="*/ 330608 w 3781105"/>
                <a:gd name="connsiteY161" fmla="*/ 1550564 h 1850689"/>
                <a:gd name="connsiteX162" fmla="*/ 330608 w 3781105"/>
                <a:gd name="connsiteY162" fmla="*/ 1537970 h 1850689"/>
                <a:gd name="connsiteX163" fmla="*/ 345990 w 3781105"/>
                <a:gd name="connsiteY163" fmla="*/ 1537970 h 1850689"/>
                <a:gd name="connsiteX164" fmla="*/ 336696 w 3781105"/>
                <a:gd name="connsiteY164" fmla="*/ 1545632 h 1850689"/>
                <a:gd name="connsiteX165" fmla="*/ 336696 w 3781105"/>
                <a:gd name="connsiteY165" fmla="*/ 1532951 h 1850689"/>
                <a:gd name="connsiteX166" fmla="*/ 352079 w 3781105"/>
                <a:gd name="connsiteY166" fmla="*/ 1532951 h 1850689"/>
                <a:gd name="connsiteX167" fmla="*/ 342892 w 3781105"/>
                <a:gd name="connsiteY167" fmla="*/ 1540612 h 1850689"/>
                <a:gd name="connsiteX168" fmla="*/ 342892 w 3781105"/>
                <a:gd name="connsiteY168" fmla="*/ 1527931 h 1850689"/>
                <a:gd name="connsiteX169" fmla="*/ 358167 w 3781105"/>
                <a:gd name="connsiteY169" fmla="*/ 1527931 h 1850689"/>
                <a:gd name="connsiteX170" fmla="*/ 348981 w 3781105"/>
                <a:gd name="connsiteY170" fmla="*/ 1535504 h 1850689"/>
                <a:gd name="connsiteX171" fmla="*/ 348981 w 3781105"/>
                <a:gd name="connsiteY171" fmla="*/ 1522823 h 1850689"/>
                <a:gd name="connsiteX172" fmla="*/ 364363 w 3781105"/>
                <a:gd name="connsiteY172" fmla="*/ 1522823 h 1850689"/>
                <a:gd name="connsiteX173" fmla="*/ 355070 w 3781105"/>
                <a:gd name="connsiteY173" fmla="*/ 1530485 h 1850689"/>
                <a:gd name="connsiteX174" fmla="*/ 355070 w 3781105"/>
                <a:gd name="connsiteY174" fmla="*/ 1525465 h 1850689"/>
                <a:gd name="connsiteX175" fmla="*/ 355070 w 3781105"/>
                <a:gd name="connsiteY175" fmla="*/ 1512784 h 1850689"/>
                <a:gd name="connsiteX176" fmla="*/ 370452 w 3781105"/>
                <a:gd name="connsiteY176" fmla="*/ 1512784 h 1850689"/>
                <a:gd name="connsiteX177" fmla="*/ 361265 w 3781105"/>
                <a:gd name="connsiteY177" fmla="*/ 1520357 h 1850689"/>
                <a:gd name="connsiteX178" fmla="*/ 361265 w 3781105"/>
                <a:gd name="connsiteY178" fmla="*/ 1507764 h 1850689"/>
                <a:gd name="connsiteX179" fmla="*/ 376647 w 3781105"/>
                <a:gd name="connsiteY179" fmla="*/ 1507764 h 1850689"/>
                <a:gd name="connsiteX180" fmla="*/ 382736 w 3781105"/>
                <a:gd name="connsiteY180" fmla="*/ 1507764 h 1850689"/>
                <a:gd name="connsiteX181" fmla="*/ 373443 w 3781105"/>
                <a:gd name="connsiteY181" fmla="*/ 1515337 h 1850689"/>
                <a:gd name="connsiteX182" fmla="*/ 373443 w 3781105"/>
                <a:gd name="connsiteY182" fmla="*/ 1502656 h 1850689"/>
                <a:gd name="connsiteX183" fmla="*/ 388825 w 3781105"/>
                <a:gd name="connsiteY183" fmla="*/ 1502656 h 1850689"/>
                <a:gd name="connsiteX184" fmla="*/ 395020 w 3781105"/>
                <a:gd name="connsiteY184" fmla="*/ 1502656 h 1850689"/>
                <a:gd name="connsiteX185" fmla="*/ 385727 w 3781105"/>
                <a:gd name="connsiteY185" fmla="*/ 1510318 h 1850689"/>
                <a:gd name="connsiteX186" fmla="*/ 385727 w 3781105"/>
                <a:gd name="connsiteY186" fmla="*/ 1505210 h 1850689"/>
                <a:gd name="connsiteX187" fmla="*/ 385727 w 3781105"/>
                <a:gd name="connsiteY187" fmla="*/ 1492617 h 1850689"/>
                <a:gd name="connsiteX188" fmla="*/ 401109 w 3781105"/>
                <a:gd name="connsiteY188" fmla="*/ 1492617 h 1850689"/>
                <a:gd name="connsiteX189" fmla="*/ 391816 w 3781105"/>
                <a:gd name="connsiteY189" fmla="*/ 1500190 h 1850689"/>
                <a:gd name="connsiteX190" fmla="*/ 391816 w 3781105"/>
                <a:gd name="connsiteY190" fmla="*/ 1487509 h 1850689"/>
                <a:gd name="connsiteX191" fmla="*/ 407304 w 3781105"/>
                <a:gd name="connsiteY191" fmla="*/ 1487509 h 1850689"/>
                <a:gd name="connsiteX192" fmla="*/ 398011 w 3781105"/>
                <a:gd name="connsiteY192" fmla="*/ 1495171 h 1850689"/>
                <a:gd name="connsiteX193" fmla="*/ 398011 w 3781105"/>
                <a:gd name="connsiteY193" fmla="*/ 1482489 h 1850689"/>
                <a:gd name="connsiteX194" fmla="*/ 413393 w 3781105"/>
                <a:gd name="connsiteY194" fmla="*/ 1482489 h 1850689"/>
                <a:gd name="connsiteX195" fmla="*/ 419482 w 3781105"/>
                <a:gd name="connsiteY195" fmla="*/ 1482489 h 1850689"/>
                <a:gd name="connsiteX196" fmla="*/ 410189 w 3781105"/>
                <a:gd name="connsiteY196" fmla="*/ 1490151 h 1850689"/>
                <a:gd name="connsiteX197" fmla="*/ 410189 w 3781105"/>
                <a:gd name="connsiteY197" fmla="*/ 1477469 h 1850689"/>
                <a:gd name="connsiteX198" fmla="*/ 425571 w 3781105"/>
                <a:gd name="connsiteY198" fmla="*/ 1477469 h 1850689"/>
                <a:gd name="connsiteX199" fmla="*/ 416277 w 3781105"/>
                <a:gd name="connsiteY199" fmla="*/ 1485131 h 1850689"/>
                <a:gd name="connsiteX200" fmla="*/ 416277 w 3781105"/>
                <a:gd name="connsiteY200" fmla="*/ 1472450 h 1850689"/>
                <a:gd name="connsiteX201" fmla="*/ 431766 w 3781105"/>
                <a:gd name="connsiteY201" fmla="*/ 1472450 h 1850689"/>
                <a:gd name="connsiteX202" fmla="*/ 422473 w 3781105"/>
                <a:gd name="connsiteY202" fmla="*/ 1480111 h 1850689"/>
                <a:gd name="connsiteX203" fmla="*/ 422473 w 3781105"/>
                <a:gd name="connsiteY203" fmla="*/ 1467430 h 1850689"/>
                <a:gd name="connsiteX204" fmla="*/ 437855 w 3781105"/>
                <a:gd name="connsiteY204" fmla="*/ 1467430 h 1850689"/>
                <a:gd name="connsiteX205" fmla="*/ 428562 w 3781105"/>
                <a:gd name="connsiteY205" fmla="*/ 1475004 h 1850689"/>
                <a:gd name="connsiteX206" fmla="*/ 428562 w 3781105"/>
                <a:gd name="connsiteY206" fmla="*/ 1462410 h 1850689"/>
                <a:gd name="connsiteX207" fmla="*/ 443944 w 3781105"/>
                <a:gd name="connsiteY207" fmla="*/ 1462410 h 1850689"/>
                <a:gd name="connsiteX208" fmla="*/ 434650 w 3781105"/>
                <a:gd name="connsiteY208" fmla="*/ 1469984 h 1850689"/>
                <a:gd name="connsiteX209" fmla="*/ 434650 w 3781105"/>
                <a:gd name="connsiteY209" fmla="*/ 1457303 h 1850689"/>
                <a:gd name="connsiteX210" fmla="*/ 450139 w 3781105"/>
                <a:gd name="connsiteY210" fmla="*/ 1457303 h 1850689"/>
                <a:gd name="connsiteX211" fmla="*/ 440846 w 3781105"/>
                <a:gd name="connsiteY211" fmla="*/ 1464876 h 1850689"/>
                <a:gd name="connsiteX212" fmla="*/ 440846 w 3781105"/>
                <a:gd name="connsiteY212" fmla="*/ 1452283 h 1850689"/>
                <a:gd name="connsiteX213" fmla="*/ 456228 w 3781105"/>
                <a:gd name="connsiteY213" fmla="*/ 1452283 h 1850689"/>
                <a:gd name="connsiteX214" fmla="*/ 446935 w 3781105"/>
                <a:gd name="connsiteY214" fmla="*/ 1459856 h 1850689"/>
                <a:gd name="connsiteX215" fmla="*/ 446935 w 3781105"/>
                <a:gd name="connsiteY215" fmla="*/ 1447263 h 1850689"/>
                <a:gd name="connsiteX216" fmla="*/ 462424 w 3781105"/>
                <a:gd name="connsiteY216" fmla="*/ 1447263 h 1850689"/>
                <a:gd name="connsiteX217" fmla="*/ 453023 w 3781105"/>
                <a:gd name="connsiteY217" fmla="*/ 1454837 h 1850689"/>
                <a:gd name="connsiteX218" fmla="*/ 453023 w 3781105"/>
                <a:gd name="connsiteY218" fmla="*/ 1442155 h 1850689"/>
                <a:gd name="connsiteX219" fmla="*/ 468512 w 3781105"/>
                <a:gd name="connsiteY219" fmla="*/ 1442155 h 1850689"/>
                <a:gd name="connsiteX220" fmla="*/ 474601 w 3781105"/>
                <a:gd name="connsiteY220" fmla="*/ 1442155 h 1850689"/>
                <a:gd name="connsiteX221" fmla="*/ 465308 w 3781105"/>
                <a:gd name="connsiteY221" fmla="*/ 1449729 h 1850689"/>
                <a:gd name="connsiteX222" fmla="*/ 465308 w 3781105"/>
                <a:gd name="connsiteY222" fmla="*/ 1444709 h 1850689"/>
                <a:gd name="connsiteX223" fmla="*/ 465308 w 3781105"/>
                <a:gd name="connsiteY223" fmla="*/ 1432028 h 1850689"/>
                <a:gd name="connsiteX224" fmla="*/ 480797 w 3781105"/>
                <a:gd name="connsiteY224" fmla="*/ 1432028 h 1850689"/>
                <a:gd name="connsiteX225" fmla="*/ 471396 w 3781105"/>
                <a:gd name="connsiteY225" fmla="*/ 1439690 h 1850689"/>
                <a:gd name="connsiteX226" fmla="*/ 471396 w 3781105"/>
                <a:gd name="connsiteY226" fmla="*/ 1427008 h 1850689"/>
                <a:gd name="connsiteX227" fmla="*/ 486885 w 3781105"/>
                <a:gd name="connsiteY227" fmla="*/ 1427008 h 1850689"/>
                <a:gd name="connsiteX228" fmla="*/ 477592 w 3781105"/>
                <a:gd name="connsiteY228" fmla="*/ 1434670 h 1850689"/>
                <a:gd name="connsiteX229" fmla="*/ 477592 w 3781105"/>
                <a:gd name="connsiteY229" fmla="*/ 1421988 h 1850689"/>
                <a:gd name="connsiteX230" fmla="*/ 492974 w 3781105"/>
                <a:gd name="connsiteY230" fmla="*/ 1421988 h 1850689"/>
                <a:gd name="connsiteX231" fmla="*/ 483681 w 3781105"/>
                <a:gd name="connsiteY231" fmla="*/ 1429650 h 1850689"/>
                <a:gd name="connsiteX232" fmla="*/ 483681 w 3781105"/>
                <a:gd name="connsiteY232" fmla="*/ 1416969 h 1850689"/>
                <a:gd name="connsiteX233" fmla="*/ 499063 w 3781105"/>
                <a:gd name="connsiteY233" fmla="*/ 1416969 h 1850689"/>
                <a:gd name="connsiteX234" fmla="*/ 505258 w 3781105"/>
                <a:gd name="connsiteY234" fmla="*/ 1416969 h 1850689"/>
                <a:gd name="connsiteX235" fmla="*/ 495858 w 3781105"/>
                <a:gd name="connsiteY235" fmla="*/ 1424630 h 1850689"/>
                <a:gd name="connsiteX236" fmla="*/ 495858 w 3781105"/>
                <a:gd name="connsiteY236" fmla="*/ 1411949 h 1850689"/>
                <a:gd name="connsiteX237" fmla="*/ 511347 w 3781105"/>
                <a:gd name="connsiteY237" fmla="*/ 1411949 h 1850689"/>
                <a:gd name="connsiteX238" fmla="*/ 502054 w 3781105"/>
                <a:gd name="connsiteY238" fmla="*/ 1419523 h 1850689"/>
                <a:gd name="connsiteX239" fmla="*/ 502054 w 3781105"/>
                <a:gd name="connsiteY239" fmla="*/ 1406929 h 1850689"/>
                <a:gd name="connsiteX240" fmla="*/ 517436 w 3781105"/>
                <a:gd name="connsiteY240" fmla="*/ 1406929 h 1850689"/>
                <a:gd name="connsiteX241" fmla="*/ 508142 w 3781105"/>
                <a:gd name="connsiteY241" fmla="*/ 1414503 h 1850689"/>
                <a:gd name="connsiteX242" fmla="*/ 508142 w 3781105"/>
                <a:gd name="connsiteY242" fmla="*/ 1401821 h 1850689"/>
                <a:gd name="connsiteX243" fmla="*/ 523631 w 3781105"/>
                <a:gd name="connsiteY243" fmla="*/ 1401821 h 1850689"/>
                <a:gd name="connsiteX244" fmla="*/ 529720 w 3781105"/>
                <a:gd name="connsiteY244" fmla="*/ 1401821 h 1850689"/>
                <a:gd name="connsiteX245" fmla="*/ 520427 w 3781105"/>
                <a:gd name="connsiteY245" fmla="*/ 1409483 h 1850689"/>
                <a:gd name="connsiteX246" fmla="*/ 520427 w 3781105"/>
                <a:gd name="connsiteY246" fmla="*/ 1396802 h 1850689"/>
                <a:gd name="connsiteX247" fmla="*/ 535809 w 3781105"/>
                <a:gd name="connsiteY247" fmla="*/ 1396802 h 1850689"/>
                <a:gd name="connsiteX248" fmla="*/ 526622 w 3781105"/>
                <a:gd name="connsiteY248" fmla="*/ 1404375 h 1850689"/>
                <a:gd name="connsiteX249" fmla="*/ 526622 w 3781105"/>
                <a:gd name="connsiteY249" fmla="*/ 1391782 h 1850689"/>
                <a:gd name="connsiteX250" fmla="*/ 542004 w 3781105"/>
                <a:gd name="connsiteY250" fmla="*/ 1391782 h 1850689"/>
                <a:gd name="connsiteX251" fmla="*/ 548093 w 3781105"/>
                <a:gd name="connsiteY251" fmla="*/ 1391782 h 1850689"/>
                <a:gd name="connsiteX252" fmla="*/ 538800 w 3781105"/>
                <a:gd name="connsiteY252" fmla="*/ 1399356 h 1850689"/>
                <a:gd name="connsiteX253" fmla="*/ 538800 w 3781105"/>
                <a:gd name="connsiteY253" fmla="*/ 1386674 h 1850689"/>
                <a:gd name="connsiteX254" fmla="*/ 554182 w 3781105"/>
                <a:gd name="connsiteY254" fmla="*/ 1386674 h 1850689"/>
                <a:gd name="connsiteX255" fmla="*/ 544995 w 3781105"/>
                <a:gd name="connsiteY255" fmla="*/ 1394336 h 1850689"/>
                <a:gd name="connsiteX256" fmla="*/ 544995 w 3781105"/>
                <a:gd name="connsiteY256" fmla="*/ 1381655 h 1850689"/>
                <a:gd name="connsiteX257" fmla="*/ 560377 w 3781105"/>
                <a:gd name="connsiteY257" fmla="*/ 1381655 h 1850689"/>
                <a:gd name="connsiteX258" fmla="*/ 551084 w 3781105"/>
                <a:gd name="connsiteY258" fmla="*/ 1389228 h 1850689"/>
                <a:gd name="connsiteX259" fmla="*/ 551084 w 3781105"/>
                <a:gd name="connsiteY259" fmla="*/ 1376635 h 1850689"/>
                <a:gd name="connsiteX260" fmla="*/ 566466 w 3781105"/>
                <a:gd name="connsiteY260" fmla="*/ 1376635 h 1850689"/>
                <a:gd name="connsiteX261" fmla="*/ 557173 w 3781105"/>
                <a:gd name="connsiteY261" fmla="*/ 1384208 h 1850689"/>
                <a:gd name="connsiteX262" fmla="*/ 557173 w 3781105"/>
                <a:gd name="connsiteY262" fmla="*/ 1371527 h 1850689"/>
                <a:gd name="connsiteX263" fmla="*/ 572555 w 3781105"/>
                <a:gd name="connsiteY263" fmla="*/ 1371527 h 1850689"/>
                <a:gd name="connsiteX264" fmla="*/ 563262 w 3781105"/>
                <a:gd name="connsiteY264" fmla="*/ 1379189 h 1850689"/>
                <a:gd name="connsiteX265" fmla="*/ 563262 w 3781105"/>
                <a:gd name="connsiteY265" fmla="*/ 1366507 h 1850689"/>
                <a:gd name="connsiteX266" fmla="*/ 578644 w 3781105"/>
                <a:gd name="connsiteY266" fmla="*/ 1366507 h 1850689"/>
                <a:gd name="connsiteX267" fmla="*/ 569457 w 3781105"/>
                <a:gd name="connsiteY267" fmla="*/ 1374169 h 1850689"/>
                <a:gd name="connsiteX268" fmla="*/ 569457 w 3781105"/>
                <a:gd name="connsiteY268" fmla="*/ 1361488 h 1850689"/>
                <a:gd name="connsiteX269" fmla="*/ 584839 w 3781105"/>
                <a:gd name="connsiteY269" fmla="*/ 1361488 h 1850689"/>
                <a:gd name="connsiteX270" fmla="*/ 590928 w 3781105"/>
                <a:gd name="connsiteY270" fmla="*/ 1361488 h 1850689"/>
                <a:gd name="connsiteX271" fmla="*/ 581741 w 3781105"/>
                <a:gd name="connsiteY271" fmla="*/ 1369149 h 1850689"/>
                <a:gd name="connsiteX272" fmla="*/ 581741 w 3781105"/>
                <a:gd name="connsiteY272" fmla="*/ 1356468 h 1850689"/>
                <a:gd name="connsiteX273" fmla="*/ 597017 w 3781105"/>
                <a:gd name="connsiteY273" fmla="*/ 1356468 h 1850689"/>
                <a:gd name="connsiteX274" fmla="*/ 587830 w 3781105"/>
                <a:gd name="connsiteY274" fmla="*/ 1364042 h 1850689"/>
                <a:gd name="connsiteX275" fmla="*/ 587830 w 3781105"/>
                <a:gd name="connsiteY275" fmla="*/ 1351448 h 1850689"/>
                <a:gd name="connsiteX276" fmla="*/ 603212 w 3781105"/>
                <a:gd name="connsiteY276" fmla="*/ 1351448 h 1850689"/>
                <a:gd name="connsiteX277" fmla="*/ 593919 w 3781105"/>
                <a:gd name="connsiteY277" fmla="*/ 1359022 h 1850689"/>
                <a:gd name="connsiteX278" fmla="*/ 593919 w 3781105"/>
                <a:gd name="connsiteY278" fmla="*/ 1346429 h 1850689"/>
                <a:gd name="connsiteX279" fmla="*/ 609301 w 3781105"/>
                <a:gd name="connsiteY279" fmla="*/ 1346429 h 1850689"/>
                <a:gd name="connsiteX280" fmla="*/ 615390 w 3781105"/>
                <a:gd name="connsiteY280" fmla="*/ 1346429 h 1850689"/>
                <a:gd name="connsiteX281" fmla="*/ 606203 w 3781105"/>
                <a:gd name="connsiteY281" fmla="*/ 1354002 h 1850689"/>
                <a:gd name="connsiteX282" fmla="*/ 606203 w 3781105"/>
                <a:gd name="connsiteY282" fmla="*/ 1341321 h 1850689"/>
                <a:gd name="connsiteX283" fmla="*/ 621585 w 3781105"/>
                <a:gd name="connsiteY283" fmla="*/ 1341321 h 1850689"/>
                <a:gd name="connsiteX284" fmla="*/ 612292 w 3781105"/>
                <a:gd name="connsiteY284" fmla="*/ 1348894 h 1850689"/>
                <a:gd name="connsiteX285" fmla="*/ 612292 w 3781105"/>
                <a:gd name="connsiteY285" fmla="*/ 1336301 h 1850689"/>
                <a:gd name="connsiteX286" fmla="*/ 627674 w 3781105"/>
                <a:gd name="connsiteY286" fmla="*/ 1336301 h 1850689"/>
                <a:gd name="connsiteX287" fmla="*/ 618488 w 3781105"/>
                <a:gd name="connsiteY287" fmla="*/ 1343875 h 1850689"/>
                <a:gd name="connsiteX288" fmla="*/ 618488 w 3781105"/>
                <a:gd name="connsiteY288" fmla="*/ 1331193 h 1850689"/>
                <a:gd name="connsiteX289" fmla="*/ 633763 w 3781105"/>
                <a:gd name="connsiteY289" fmla="*/ 1331193 h 1850689"/>
                <a:gd name="connsiteX290" fmla="*/ 624576 w 3781105"/>
                <a:gd name="connsiteY290" fmla="*/ 1338855 h 1850689"/>
                <a:gd name="connsiteX291" fmla="*/ 624576 w 3781105"/>
                <a:gd name="connsiteY291" fmla="*/ 1326174 h 1850689"/>
                <a:gd name="connsiteX292" fmla="*/ 639958 w 3781105"/>
                <a:gd name="connsiteY292" fmla="*/ 1326174 h 1850689"/>
                <a:gd name="connsiteX293" fmla="*/ 646047 w 3781105"/>
                <a:gd name="connsiteY293" fmla="*/ 1326174 h 1850689"/>
                <a:gd name="connsiteX294" fmla="*/ 636861 w 3781105"/>
                <a:gd name="connsiteY294" fmla="*/ 1333747 h 1850689"/>
                <a:gd name="connsiteX295" fmla="*/ 636861 w 3781105"/>
                <a:gd name="connsiteY295" fmla="*/ 1321154 h 1850689"/>
                <a:gd name="connsiteX296" fmla="*/ 652136 w 3781105"/>
                <a:gd name="connsiteY296" fmla="*/ 1321154 h 1850689"/>
                <a:gd name="connsiteX297" fmla="*/ 658225 w 3781105"/>
                <a:gd name="connsiteY297" fmla="*/ 1321154 h 1850689"/>
                <a:gd name="connsiteX298" fmla="*/ 649038 w 3781105"/>
                <a:gd name="connsiteY298" fmla="*/ 1328727 h 1850689"/>
                <a:gd name="connsiteX299" fmla="*/ 649038 w 3781105"/>
                <a:gd name="connsiteY299" fmla="*/ 1316046 h 1850689"/>
                <a:gd name="connsiteX300" fmla="*/ 664420 w 3781105"/>
                <a:gd name="connsiteY300" fmla="*/ 1316046 h 1850689"/>
                <a:gd name="connsiteX301" fmla="*/ 655234 w 3781105"/>
                <a:gd name="connsiteY301" fmla="*/ 1323796 h 1850689"/>
                <a:gd name="connsiteX302" fmla="*/ 655234 w 3781105"/>
                <a:gd name="connsiteY302" fmla="*/ 1311026 h 1850689"/>
                <a:gd name="connsiteX303" fmla="*/ 670509 w 3781105"/>
                <a:gd name="connsiteY303" fmla="*/ 1311026 h 1850689"/>
                <a:gd name="connsiteX304" fmla="*/ 676598 w 3781105"/>
                <a:gd name="connsiteY304" fmla="*/ 1311026 h 1850689"/>
                <a:gd name="connsiteX305" fmla="*/ 667411 w 3781105"/>
                <a:gd name="connsiteY305" fmla="*/ 1318688 h 1850689"/>
                <a:gd name="connsiteX306" fmla="*/ 667411 w 3781105"/>
                <a:gd name="connsiteY306" fmla="*/ 1306095 h 1850689"/>
                <a:gd name="connsiteX307" fmla="*/ 682793 w 3781105"/>
                <a:gd name="connsiteY307" fmla="*/ 1306095 h 1850689"/>
                <a:gd name="connsiteX308" fmla="*/ 688882 w 3781105"/>
                <a:gd name="connsiteY308" fmla="*/ 1306095 h 1850689"/>
                <a:gd name="connsiteX309" fmla="*/ 679695 w 3781105"/>
                <a:gd name="connsiteY309" fmla="*/ 1313668 h 1850689"/>
                <a:gd name="connsiteX310" fmla="*/ 679695 w 3781105"/>
                <a:gd name="connsiteY310" fmla="*/ 1300987 h 1850689"/>
                <a:gd name="connsiteX311" fmla="*/ 694971 w 3781105"/>
                <a:gd name="connsiteY311" fmla="*/ 1300987 h 1850689"/>
                <a:gd name="connsiteX312" fmla="*/ 685784 w 3781105"/>
                <a:gd name="connsiteY312" fmla="*/ 1308649 h 1850689"/>
                <a:gd name="connsiteX313" fmla="*/ 685784 w 3781105"/>
                <a:gd name="connsiteY313" fmla="*/ 1295967 h 1850689"/>
                <a:gd name="connsiteX314" fmla="*/ 701166 w 3781105"/>
                <a:gd name="connsiteY314" fmla="*/ 1295967 h 1850689"/>
                <a:gd name="connsiteX315" fmla="*/ 707255 w 3781105"/>
                <a:gd name="connsiteY315" fmla="*/ 1295967 h 1850689"/>
                <a:gd name="connsiteX316" fmla="*/ 698068 w 3781105"/>
                <a:gd name="connsiteY316" fmla="*/ 1303541 h 1850689"/>
                <a:gd name="connsiteX317" fmla="*/ 698068 w 3781105"/>
                <a:gd name="connsiteY317" fmla="*/ 1290947 h 1850689"/>
                <a:gd name="connsiteX318" fmla="*/ 713344 w 3781105"/>
                <a:gd name="connsiteY318" fmla="*/ 1290947 h 1850689"/>
                <a:gd name="connsiteX319" fmla="*/ 704157 w 3781105"/>
                <a:gd name="connsiteY319" fmla="*/ 1298521 h 1850689"/>
                <a:gd name="connsiteX320" fmla="*/ 704157 w 3781105"/>
                <a:gd name="connsiteY320" fmla="*/ 1285840 h 1850689"/>
                <a:gd name="connsiteX321" fmla="*/ 719539 w 3781105"/>
                <a:gd name="connsiteY321" fmla="*/ 1285840 h 1850689"/>
                <a:gd name="connsiteX322" fmla="*/ 710246 w 3781105"/>
                <a:gd name="connsiteY322" fmla="*/ 1293501 h 1850689"/>
                <a:gd name="connsiteX323" fmla="*/ 710246 w 3781105"/>
                <a:gd name="connsiteY323" fmla="*/ 1280820 h 1850689"/>
                <a:gd name="connsiteX324" fmla="*/ 725628 w 3781105"/>
                <a:gd name="connsiteY324" fmla="*/ 1280820 h 1850689"/>
                <a:gd name="connsiteX325" fmla="*/ 716441 w 3781105"/>
                <a:gd name="connsiteY325" fmla="*/ 1288393 h 1850689"/>
                <a:gd name="connsiteX326" fmla="*/ 716441 w 3781105"/>
                <a:gd name="connsiteY326" fmla="*/ 1275800 h 1850689"/>
                <a:gd name="connsiteX327" fmla="*/ 731717 w 3781105"/>
                <a:gd name="connsiteY327" fmla="*/ 1275800 h 1850689"/>
                <a:gd name="connsiteX328" fmla="*/ 722530 w 3781105"/>
                <a:gd name="connsiteY328" fmla="*/ 1283374 h 1850689"/>
                <a:gd name="connsiteX329" fmla="*/ 722530 w 3781105"/>
                <a:gd name="connsiteY329" fmla="*/ 1270692 h 1850689"/>
                <a:gd name="connsiteX330" fmla="*/ 737805 w 3781105"/>
                <a:gd name="connsiteY330" fmla="*/ 1270692 h 1850689"/>
                <a:gd name="connsiteX331" fmla="*/ 728619 w 3781105"/>
                <a:gd name="connsiteY331" fmla="*/ 1278354 h 1850689"/>
                <a:gd name="connsiteX332" fmla="*/ 728619 w 3781105"/>
                <a:gd name="connsiteY332" fmla="*/ 1265673 h 1850689"/>
                <a:gd name="connsiteX333" fmla="*/ 744001 w 3781105"/>
                <a:gd name="connsiteY333" fmla="*/ 1265673 h 1850689"/>
                <a:gd name="connsiteX334" fmla="*/ 734814 w 3781105"/>
                <a:gd name="connsiteY334" fmla="*/ 1273246 h 1850689"/>
                <a:gd name="connsiteX335" fmla="*/ 734814 w 3781105"/>
                <a:gd name="connsiteY335" fmla="*/ 1260653 h 1850689"/>
                <a:gd name="connsiteX336" fmla="*/ 750090 w 3781105"/>
                <a:gd name="connsiteY336" fmla="*/ 1260653 h 1850689"/>
                <a:gd name="connsiteX337" fmla="*/ 756285 w 3781105"/>
                <a:gd name="connsiteY337" fmla="*/ 1260653 h 1850689"/>
                <a:gd name="connsiteX338" fmla="*/ 746992 w 3781105"/>
                <a:gd name="connsiteY338" fmla="*/ 1268227 h 1850689"/>
                <a:gd name="connsiteX339" fmla="*/ 746992 w 3781105"/>
                <a:gd name="connsiteY339" fmla="*/ 1255545 h 1850689"/>
                <a:gd name="connsiteX340" fmla="*/ 762374 w 3781105"/>
                <a:gd name="connsiteY340" fmla="*/ 1255545 h 1850689"/>
                <a:gd name="connsiteX341" fmla="*/ 768463 w 3781105"/>
                <a:gd name="connsiteY341" fmla="*/ 1255545 h 1850689"/>
                <a:gd name="connsiteX342" fmla="*/ 759276 w 3781105"/>
                <a:gd name="connsiteY342" fmla="*/ 1263207 h 1850689"/>
                <a:gd name="connsiteX343" fmla="*/ 759276 w 3781105"/>
                <a:gd name="connsiteY343" fmla="*/ 1250614 h 1850689"/>
                <a:gd name="connsiteX344" fmla="*/ 774658 w 3781105"/>
                <a:gd name="connsiteY344" fmla="*/ 1250614 h 1850689"/>
                <a:gd name="connsiteX345" fmla="*/ 765365 w 3781105"/>
                <a:gd name="connsiteY345" fmla="*/ 1258187 h 1850689"/>
                <a:gd name="connsiteX346" fmla="*/ 765365 w 3781105"/>
                <a:gd name="connsiteY346" fmla="*/ 1245506 h 1850689"/>
                <a:gd name="connsiteX347" fmla="*/ 780747 w 3781105"/>
                <a:gd name="connsiteY347" fmla="*/ 1245506 h 1850689"/>
                <a:gd name="connsiteX348" fmla="*/ 771454 w 3781105"/>
                <a:gd name="connsiteY348" fmla="*/ 1253167 h 1850689"/>
                <a:gd name="connsiteX349" fmla="*/ 771454 w 3781105"/>
                <a:gd name="connsiteY349" fmla="*/ 1240486 h 1850689"/>
                <a:gd name="connsiteX350" fmla="*/ 786943 w 3781105"/>
                <a:gd name="connsiteY350" fmla="*/ 1240486 h 1850689"/>
                <a:gd name="connsiteX351" fmla="*/ 777649 w 3781105"/>
                <a:gd name="connsiteY351" fmla="*/ 1248060 h 1850689"/>
                <a:gd name="connsiteX352" fmla="*/ 777649 w 3781105"/>
                <a:gd name="connsiteY352" fmla="*/ 1235466 h 1850689"/>
                <a:gd name="connsiteX353" fmla="*/ 792925 w 3781105"/>
                <a:gd name="connsiteY353" fmla="*/ 1235466 h 1850689"/>
                <a:gd name="connsiteX354" fmla="*/ 799120 w 3781105"/>
                <a:gd name="connsiteY354" fmla="*/ 1235466 h 1850689"/>
                <a:gd name="connsiteX355" fmla="*/ 789827 w 3781105"/>
                <a:gd name="connsiteY355" fmla="*/ 1243040 h 1850689"/>
                <a:gd name="connsiteX356" fmla="*/ 789827 w 3781105"/>
                <a:gd name="connsiteY356" fmla="*/ 1230359 h 1850689"/>
                <a:gd name="connsiteX357" fmla="*/ 805316 w 3781105"/>
                <a:gd name="connsiteY357" fmla="*/ 1230359 h 1850689"/>
                <a:gd name="connsiteX358" fmla="*/ 796022 w 3781105"/>
                <a:gd name="connsiteY358" fmla="*/ 1238020 h 1850689"/>
                <a:gd name="connsiteX359" fmla="*/ 796022 w 3781105"/>
                <a:gd name="connsiteY359" fmla="*/ 1225339 h 1850689"/>
                <a:gd name="connsiteX360" fmla="*/ 811404 w 3781105"/>
                <a:gd name="connsiteY360" fmla="*/ 1225339 h 1850689"/>
                <a:gd name="connsiteX361" fmla="*/ 802111 w 3781105"/>
                <a:gd name="connsiteY361" fmla="*/ 1232912 h 1850689"/>
                <a:gd name="connsiteX362" fmla="*/ 802111 w 3781105"/>
                <a:gd name="connsiteY362" fmla="*/ 1220319 h 1850689"/>
                <a:gd name="connsiteX363" fmla="*/ 817493 w 3781105"/>
                <a:gd name="connsiteY363" fmla="*/ 1220319 h 1850689"/>
                <a:gd name="connsiteX364" fmla="*/ 808200 w 3781105"/>
                <a:gd name="connsiteY364" fmla="*/ 1227893 h 1850689"/>
                <a:gd name="connsiteX365" fmla="*/ 808200 w 3781105"/>
                <a:gd name="connsiteY365" fmla="*/ 1215211 h 1850689"/>
                <a:gd name="connsiteX366" fmla="*/ 823689 w 3781105"/>
                <a:gd name="connsiteY366" fmla="*/ 1215211 h 1850689"/>
                <a:gd name="connsiteX367" fmla="*/ 829777 w 3781105"/>
                <a:gd name="connsiteY367" fmla="*/ 1215211 h 1850689"/>
                <a:gd name="connsiteX368" fmla="*/ 820484 w 3781105"/>
                <a:gd name="connsiteY368" fmla="*/ 1222873 h 1850689"/>
                <a:gd name="connsiteX369" fmla="*/ 820484 w 3781105"/>
                <a:gd name="connsiteY369" fmla="*/ 1210192 h 1850689"/>
                <a:gd name="connsiteX370" fmla="*/ 835866 w 3781105"/>
                <a:gd name="connsiteY370" fmla="*/ 1210192 h 1850689"/>
                <a:gd name="connsiteX371" fmla="*/ 842062 w 3781105"/>
                <a:gd name="connsiteY371" fmla="*/ 1210192 h 1850689"/>
                <a:gd name="connsiteX372" fmla="*/ 832661 w 3781105"/>
                <a:gd name="connsiteY372" fmla="*/ 1217853 h 1850689"/>
                <a:gd name="connsiteX373" fmla="*/ 832661 w 3781105"/>
                <a:gd name="connsiteY373" fmla="*/ 1205172 h 1850689"/>
                <a:gd name="connsiteX374" fmla="*/ 848150 w 3781105"/>
                <a:gd name="connsiteY374" fmla="*/ 1205172 h 1850689"/>
                <a:gd name="connsiteX375" fmla="*/ 854239 w 3781105"/>
                <a:gd name="connsiteY375" fmla="*/ 1205172 h 1850689"/>
                <a:gd name="connsiteX376" fmla="*/ 844946 w 3781105"/>
                <a:gd name="connsiteY376" fmla="*/ 1212834 h 1850689"/>
                <a:gd name="connsiteX377" fmla="*/ 844946 w 3781105"/>
                <a:gd name="connsiteY377" fmla="*/ 1207814 h 1850689"/>
                <a:gd name="connsiteX378" fmla="*/ 844946 w 3781105"/>
                <a:gd name="connsiteY378" fmla="*/ 1195044 h 1850689"/>
                <a:gd name="connsiteX379" fmla="*/ 860435 w 3781105"/>
                <a:gd name="connsiteY379" fmla="*/ 1195044 h 1850689"/>
                <a:gd name="connsiteX380" fmla="*/ 866523 w 3781105"/>
                <a:gd name="connsiteY380" fmla="*/ 1195044 h 1850689"/>
                <a:gd name="connsiteX381" fmla="*/ 857230 w 3781105"/>
                <a:gd name="connsiteY381" fmla="*/ 1202706 h 1850689"/>
                <a:gd name="connsiteX382" fmla="*/ 857230 w 3781105"/>
                <a:gd name="connsiteY382" fmla="*/ 1190113 h 1850689"/>
                <a:gd name="connsiteX383" fmla="*/ 872612 w 3781105"/>
                <a:gd name="connsiteY383" fmla="*/ 1190113 h 1850689"/>
                <a:gd name="connsiteX384" fmla="*/ 863319 w 3781105"/>
                <a:gd name="connsiteY384" fmla="*/ 1197686 h 1850689"/>
                <a:gd name="connsiteX385" fmla="*/ 863319 w 3781105"/>
                <a:gd name="connsiteY385" fmla="*/ 1185005 h 1850689"/>
                <a:gd name="connsiteX386" fmla="*/ 878808 w 3781105"/>
                <a:gd name="connsiteY386" fmla="*/ 1185005 h 1850689"/>
                <a:gd name="connsiteX387" fmla="*/ 884896 w 3781105"/>
                <a:gd name="connsiteY387" fmla="*/ 1185005 h 1850689"/>
                <a:gd name="connsiteX388" fmla="*/ 875603 w 3781105"/>
                <a:gd name="connsiteY388" fmla="*/ 1192667 h 1850689"/>
                <a:gd name="connsiteX389" fmla="*/ 875603 w 3781105"/>
                <a:gd name="connsiteY389" fmla="*/ 1179985 h 1850689"/>
                <a:gd name="connsiteX390" fmla="*/ 890985 w 3781105"/>
                <a:gd name="connsiteY390" fmla="*/ 1179985 h 1850689"/>
                <a:gd name="connsiteX391" fmla="*/ 897074 w 3781105"/>
                <a:gd name="connsiteY391" fmla="*/ 1179985 h 1850689"/>
                <a:gd name="connsiteX392" fmla="*/ 887781 w 3781105"/>
                <a:gd name="connsiteY392" fmla="*/ 1187559 h 1850689"/>
                <a:gd name="connsiteX393" fmla="*/ 887781 w 3781105"/>
                <a:gd name="connsiteY393" fmla="*/ 1174966 h 1850689"/>
                <a:gd name="connsiteX394" fmla="*/ 903269 w 3781105"/>
                <a:gd name="connsiteY394" fmla="*/ 1174966 h 1850689"/>
                <a:gd name="connsiteX395" fmla="*/ 893976 w 3781105"/>
                <a:gd name="connsiteY395" fmla="*/ 1182539 h 1850689"/>
                <a:gd name="connsiteX396" fmla="*/ 893976 w 3781105"/>
                <a:gd name="connsiteY396" fmla="*/ 1169858 h 1850689"/>
                <a:gd name="connsiteX397" fmla="*/ 909358 w 3781105"/>
                <a:gd name="connsiteY397" fmla="*/ 1169858 h 1850689"/>
                <a:gd name="connsiteX398" fmla="*/ 915447 w 3781105"/>
                <a:gd name="connsiteY398" fmla="*/ 1169858 h 1850689"/>
                <a:gd name="connsiteX399" fmla="*/ 906154 w 3781105"/>
                <a:gd name="connsiteY399" fmla="*/ 1177431 h 1850689"/>
                <a:gd name="connsiteX400" fmla="*/ 906154 w 3781105"/>
                <a:gd name="connsiteY400" fmla="*/ 1164838 h 1850689"/>
                <a:gd name="connsiteX401" fmla="*/ 921642 w 3781105"/>
                <a:gd name="connsiteY401" fmla="*/ 1164838 h 1850689"/>
                <a:gd name="connsiteX402" fmla="*/ 927731 w 3781105"/>
                <a:gd name="connsiteY402" fmla="*/ 1164838 h 1850689"/>
                <a:gd name="connsiteX403" fmla="*/ 918438 w 3781105"/>
                <a:gd name="connsiteY403" fmla="*/ 1172412 h 1850689"/>
                <a:gd name="connsiteX404" fmla="*/ 918438 w 3781105"/>
                <a:gd name="connsiteY404" fmla="*/ 1159730 h 1850689"/>
                <a:gd name="connsiteX405" fmla="*/ 933820 w 3781105"/>
                <a:gd name="connsiteY405" fmla="*/ 1159730 h 1850689"/>
                <a:gd name="connsiteX406" fmla="*/ 940016 w 3781105"/>
                <a:gd name="connsiteY406" fmla="*/ 1159730 h 1850689"/>
                <a:gd name="connsiteX407" fmla="*/ 930722 w 3781105"/>
                <a:gd name="connsiteY407" fmla="*/ 1167392 h 1850689"/>
                <a:gd name="connsiteX408" fmla="*/ 930722 w 3781105"/>
                <a:gd name="connsiteY408" fmla="*/ 1162372 h 1850689"/>
                <a:gd name="connsiteX409" fmla="*/ 930722 w 3781105"/>
                <a:gd name="connsiteY409" fmla="*/ 1149691 h 1850689"/>
                <a:gd name="connsiteX410" fmla="*/ 946104 w 3781105"/>
                <a:gd name="connsiteY410" fmla="*/ 1149691 h 1850689"/>
                <a:gd name="connsiteX411" fmla="*/ 936811 w 3781105"/>
                <a:gd name="connsiteY411" fmla="*/ 1157353 h 1850689"/>
                <a:gd name="connsiteX412" fmla="*/ 936811 w 3781105"/>
                <a:gd name="connsiteY412" fmla="*/ 1144671 h 1850689"/>
                <a:gd name="connsiteX413" fmla="*/ 952193 w 3781105"/>
                <a:gd name="connsiteY413" fmla="*/ 1144671 h 1850689"/>
                <a:gd name="connsiteX414" fmla="*/ 958389 w 3781105"/>
                <a:gd name="connsiteY414" fmla="*/ 1144671 h 1850689"/>
                <a:gd name="connsiteX415" fmla="*/ 949095 w 3781105"/>
                <a:gd name="connsiteY415" fmla="*/ 1152333 h 1850689"/>
                <a:gd name="connsiteX416" fmla="*/ 949095 w 3781105"/>
                <a:gd name="connsiteY416" fmla="*/ 1139651 h 1850689"/>
                <a:gd name="connsiteX417" fmla="*/ 964477 w 3781105"/>
                <a:gd name="connsiteY417" fmla="*/ 1139651 h 1850689"/>
                <a:gd name="connsiteX418" fmla="*/ 970566 w 3781105"/>
                <a:gd name="connsiteY418" fmla="*/ 1139651 h 1850689"/>
                <a:gd name="connsiteX419" fmla="*/ 961380 w 3781105"/>
                <a:gd name="connsiteY419" fmla="*/ 1147225 h 1850689"/>
                <a:gd name="connsiteX420" fmla="*/ 961380 w 3781105"/>
                <a:gd name="connsiteY420" fmla="*/ 1134632 h 1850689"/>
                <a:gd name="connsiteX421" fmla="*/ 976655 w 3781105"/>
                <a:gd name="connsiteY421" fmla="*/ 1134632 h 1850689"/>
                <a:gd name="connsiteX422" fmla="*/ 967468 w 3781105"/>
                <a:gd name="connsiteY422" fmla="*/ 1142205 h 1850689"/>
                <a:gd name="connsiteX423" fmla="*/ 967468 w 3781105"/>
                <a:gd name="connsiteY423" fmla="*/ 1129524 h 1850689"/>
                <a:gd name="connsiteX424" fmla="*/ 982850 w 3781105"/>
                <a:gd name="connsiteY424" fmla="*/ 1129524 h 1850689"/>
                <a:gd name="connsiteX425" fmla="*/ 973557 w 3781105"/>
                <a:gd name="connsiteY425" fmla="*/ 1137186 h 1850689"/>
                <a:gd name="connsiteX426" fmla="*/ 973557 w 3781105"/>
                <a:gd name="connsiteY426" fmla="*/ 1124504 h 1850689"/>
                <a:gd name="connsiteX427" fmla="*/ 988939 w 3781105"/>
                <a:gd name="connsiteY427" fmla="*/ 1124504 h 1850689"/>
                <a:gd name="connsiteX428" fmla="*/ 979753 w 3781105"/>
                <a:gd name="connsiteY428" fmla="*/ 1132078 h 1850689"/>
                <a:gd name="connsiteX429" fmla="*/ 979753 w 3781105"/>
                <a:gd name="connsiteY429" fmla="*/ 1119485 h 1850689"/>
                <a:gd name="connsiteX430" fmla="*/ 995028 w 3781105"/>
                <a:gd name="connsiteY430" fmla="*/ 1119485 h 1850689"/>
                <a:gd name="connsiteX431" fmla="*/ 985841 w 3781105"/>
                <a:gd name="connsiteY431" fmla="*/ 1127058 h 1850689"/>
                <a:gd name="connsiteX432" fmla="*/ 985841 w 3781105"/>
                <a:gd name="connsiteY432" fmla="*/ 1114377 h 1850689"/>
                <a:gd name="connsiteX433" fmla="*/ 1001223 w 3781105"/>
                <a:gd name="connsiteY433" fmla="*/ 1114377 h 1850689"/>
                <a:gd name="connsiteX434" fmla="*/ 1007312 w 3781105"/>
                <a:gd name="connsiteY434" fmla="*/ 1114377 h 1850689"/>
                <a:gd name="connsiteX435" fmla="*/ 1013401 w 3781105"/>
                <a:gd name="connsiteY435" fmla="*/ 1114377 h 1850689"/>
                <a:gd name="connsiteX436" fmla="*/ 1004214 w 3781105"/>
                <a:gd name="connsiteY436" fmla="*/ 1122038 h 1850689"/>
                <a:gd name="connsiteX437" fmla="*/ 1004214 w 3781105"/>
                <a:gd name="connsiteY437" fmla="*/ 1109357 h 1850689"/>
                <a:gd name="connsiteX438" fmla="*/ 1019596 w 3781105"/>
                <a:gd name="connsiteY438" fmla="*/ 1109357 h 1850689"/>
                <a:gd name="connsiteX439" fmla="*/ 1010303 w 3781105"/>
                <a:gd name="connsiteY439" fmla="*/ 1116931 h 1850689"/>
                <a:gd name="connsiteX440" fmla="*/ 1010303 w 3781105"/>
                <a:gd name="connsiteY440" fmla="*/ 1104337 h 1850689"/>
                <a:gd name="connsiteX441" fmla="*/ 1025685 w 3781105"/>
                <a:gd name="connsiteY441" fmla="*/ 1104337 h 1850689"/>
                <a:gd name="connsiteX442" fmla="*/ 1016499 w 3781105"/>
                <a:gd name="connsiteY442" fmla="*/ 1111911 h 1850689"/>
                <a:gd name="connsiteX443" fmla="*/ 1016499 w 3781105"/>
                <a:gd name="connsiteY443" fmla="*/ 1099230 h 1850689"/>
                <a:gd name="connsiteX444" fmla="*/ 1031774 w 3781105"/>
                <a:gd name="connsiteY444" fmla="*/ 1099230 h 1850689"/>
                <a:gd name="connsiteX445" fmla="*/ 1037969 w 3781105"/>
                <a:gd name="connsiteY445" fmla="*/ 1099230 h 1850689"/>
                <a:gd name="connsiteX446" fmla="*/ 1028676 w 3781105"/>
                <a:gd name="connsiteY446" fmla="*/ 1106891 h 1850689"/>
                <a:gd name="connsiteX447" fmla="*/ 1028676 w 3781105"/>
                <a:gd name="connsiteY447" fmla="*/ 1094210 h 1850689"/>
                <a:gd name="connsiteX448" fmla="*/ 1044058 w 3781105"/>
                <a:gd name="connsiteY448" fmla="*/ 1094210 h 1850689"/>
                <a:gd name="connsiteX449" fmla="*/ 1034872 w 3781105"/>
                <a:gd name="connsiteY449" fmla="*/ 1101872 h 1850689"/>
                <a:gd name="connsiteX450" fmla="*/ 1034872 w 3781105"/>
                <a:gd name="connsiteY450" fmla="*/ 1089190 h 1850689"/>
                <a:gd name="connsiteX451" fmla="*/ 1050147 w 3781105"/>
                <a:gd name="connsiteY451" fmla="*/ 1089190 h 1850689"/>
                <a:gd name="connsiteX452" fmla="*/ 1056236 w 3781105"/>
                <a:gd name="connsiteY452" fmla="*/ 1089190 h 1850689"/>
                <a:gd name="connsiteX453" fmla="*/ 1047049 w 3781105"/>
                <a:gd name="connsiteY453" fmla="*/ 1096852 h 1850689"/>
                <a:gd name="connsiteX454" fmla="*/ 1047049 w 3781105"/>
                <a:gd name="connsiteY454" fmla="*/ 1084170 h 1850689"/>
                <a:gd name="connsiteX455" fmla="*/ 1062431 w 3781105"/>
                <a:gd name="connsiteY455" fmla="*/ 1084170 h 1850689"/>
                <a:gd name="connsiteX456" fmla="*/ 1068520 w 3781105"/>
                <a:gd name="connsiteY456" fmla="*/ 1084170 h 1850689"/>
                <a:gd name="connsiteX457" fmla="*/ 1059333 w 3781105"/>
                <a:gd name="connsiteY457" fmla="*/ 1091744 h 1850689"/>
                <a:gd name="connsiteX458" fmla="*/ 1059333 w 3781105"/>
                <a:gd name="connsiteY458" fmla="*/ 1079151 h 1850689"/>
                <a:gd name="connsiteX459" fmla="*/ 1074609 w 3781105"/>
                <a:gd name="connsiteY459" fmla="*/ 1079151 h 1850689"/>
                <a:gd name="connsiteX460" fmla="*/ 1080804 w 3781105"/>
                <a:gd name="connsiteY460" fmla="*/ 1079151 h 1850689"/>
                <a:gd name="connsiteX461" fmla="*/ 1071511 w 3781105"/>
                <a:gd name="connsiteY461" fmla="*/ 1086724 h 1850689"/>
                <a:gd name="connsiteX462" fmla="*/ 1071511 w 3781105"/>
                <a:gd name="connsiteY462" fmla="*/ 1074131 h 1850689"/>
                <a:gd name="connsiteX463" fmla="*/ 1086893 w 3781105"/>
                <a:gd name="connsiteY463" fmla="*/ 1074131 h 1850689"/>
                <a:gd name="connsiteX464" fmla="*/ 1092982 w 3781105"/>
                <a:gd name="connsiteY464" fmla="*/ 1074131 h 1850689"/>
                <a:gd name="connsiteX465" fmla="*/ 1083795 w 3781105"/>
                <a:gd name="connsiteY465" fmla="*/ 1081705 h 1850689"/>
                <a:gd name="connsiteX466" fmla="*/ 1083795 w 3781105"/>
                <a:gd name="connsiteY466" fmla="*/ 1069023 h 1850689"/>
                <a:gd name="connsiteX467" fmla="*/ 1099177 w 3781105"/>
                <a:gd name="connsiteY467" fmla="*/ 1069023 h 1850689"/>
                <a:gd name="connsiteX468" fmla="*/ 1089884 w 3781105"/>
                <a:gd name="connsiteY468" fmla="*/ 1076597 h 1850689"/>
                <a:gd name="connsiteX469" fmla="*/ 1089884 w 3781105"/>
                <a:gd name="connsiteY469" fmla="*/ 1064003 h 1850689"/>
                <a:gd name="connsiteX470" fmla="*/ 1105266 w 3781105"/>
                <a:gd name="connsiteY470" fmla="*/ 1064003 h 1850689"/>
                <a:gd name="connsiteX471" fmla="*/ 1096080 w 3781105"/>
                <a:gd name="connsiteY471" fmla="*/ 1071577 h 1850689"/>
                <a:gd name="connsiteX472" fmla="*/ 1096080 w 3781105"/>
                <a:gd name="connsiteY472" fmla="*/ 1058896 h 1850689"/>
                <a:gd name="connsiteX473" fmla="*/ 1111355 w 3781105"/>
                <a:gd name="connsiteY473" fmla="*/ 1058896 h 1850689"/>
                <a:gd name="connsiteX474" fmla="*/ 1102168 w 3781105"/>
                <a:gd name="connsiteY474" fmla="*/ 1066557 h 1850689"/>
                <a:gd name="connsiteX475" fmla="*/ 1102168 w 3781105"/>
                <a:gd name="connsiteY475" fmla="*/ 1053876 h 1850689"/>
                <a:gd name="connsiteX476" fmla="*/ 1117550 w 3781105"/>
                <a:gd name="connsiteY476" fmla="*/ 1053876 h 1850689"/>
                <a:gd name="connsiteX477" fmla="*/ 1108257 w 3781105"/>
                <a:gd name="connsiteY477" fmla="*/ 1061450 h 1850689"/>
                <a:gd name="connsiteX478" fmla="*/ 1108257 w 3781105"/>
                <a:gd name="connsiteY478" fmla="*/ 1048856 h 1850689"/>
                <a:gd name="connsiteX479" fmla="*/ 1123639 w 3781105"/>
                <a:gd name="connsiteY479" fmla="*/ 1048856 h 1850689"/>
                <a:gd name="connsiteX480" fmla="*/ 1129728 w 3781105"/>
                <a:gd name="connsiteY480" fmla="*/ 1048856 h 1850689"/>
                <a:gd name="connsiteX481" fmla="*/ 1120541 w 3781105"/>
                <a:gd name="connsiteY481" fmla="*/ 1056430 h 1850689"/>
                <a:gd name="connsiteX482" fmla="*/ 1120541 w 3781105"/>
                <a:gd name="connsiteY482" fmla="*/ 1043748 h 1850689"/>
                <a:gd name="connsiteX483" fmla="*/ 1135817 w 3781105"/>
                <a:gd name="connsiteY483" fmla="*/ 1043748 h 1850689"/>
                <a:gd name="connsiteX484" fmla="*/ 1126630 w 3781105"/>
                <a:gd name="connsiteY484" fmla="*/ 1051410 h 1850689"/>
                <a:gd name="connsiteX485" fmla="*/ 1126630 w 3781105"/>
                <a:gd name="connsiteY485" fmla="*/ 1038729 h 1850689"/>
                <a:gd name="connsiteX486" fmla="*/ 1142012 w 3781105"/>
                <a:gd name="connsiteY486" fmla="*/ 1038729 h 1850689"/>
                <a:gd name="connsiteX487" fmla="*/ 1132826 w 3781105"/>
                <a:gd name="connsiteY487" fmla="*/ 1046390 h 1850689"/>
                <a:gd name="connsiteX488" fmla="*/ 1132826 w 3781105"/>
                <a:gd name="connsiteY488" fmla="*/ 1033709 h 1850689"/>
                <a:gd name="connsiteX489" fmla="*/ 1148101 w 3781105"/>
                <a:gd name="connsiteY489" fmla="*/ 1033709 h 1850689"/>
                <a:gd name="connsiteX490" fmla="*/ 1154296 w 3781105"/>
                <a:gd name="connsiteY490" fmla="*/ 1033709 h 1850689"/>
                <a:gd name="connsiteX491" fmla="*/ 1145003 w 3781105"/>
                <a:gd name="connsiteY491" fmla="*/ 1041371 h 1850689"/>
                <a:gd name="connsiteX492" fmla="*/ 1145003 w 3781105"/>
                <a:gd name="connsiteY492" fmla="*/ 1028689 h 1850689"/>
                <a:gd name="connsiteX493" fmla="*/ 1160385 w 3781105"/>
                <a:gd name="connsiteY493" fmla="*/ 1028689 h 1850689"/>
                <a:gd name="connsiteX494" fmla="*/ 1166474 w 3781105"/>
                <a:gd name="connsiteY494" fmla="*/ 1028689 h 1850689"/>
                <a:gd name="connsiteX495" fmla="*/ 1157287 w 3781105"/>
                <a:gd name="connsiteY495" fmla="*/ 1036351 h 1850689"/>
                <a:gd name="connsiteX496" fmla="*/ 1157287 w 3781105"/>
                <a:gd name="connsiteY496" fmla="*/ 1023670 h 1850689"/>
                <a:gd name="connsiteX497" fmla="*/ 1172669 w 3781105"/>
                <a:gd name="connsiteY497" fmla="*/ 1023670 h 1850689"/>
                <a:gd name="connsiteX498" fmla="*/ 1163376 w 3781105"/>
                <a:gd name="connsiteY498" fmla="*/ 1031243 h 1850689"/>
                <a:gd name="connsiteX499" fmla="*/ 1163376 w 3781105"/>
                <a:gd name="connsiteY499" fmla="*/ 1018650 h 1850689"/>
                <a:gd name="connsiteX500" fmla="*/ 1178758 w 3781105"/>
                <a:gd name="connsiteY500" fmla="*/ 1018650 h 1850689"/>
                <a:gd name="connsiteX501" fmla="*/ 1184847 w 3781105"/>
                <a:gd name="connsiteY501" fmla="*/ 1018650 h 1850689"/>
                <a:gd name="connsiteX502" fmla="*/ 1175660 w 3781105"/>
                <a:gd name="connsiteY502" fmla="*/ 1026224 h 1850689"/>
                <a:gd name="connsiteX503" fmla="*/ 1175660 w 3781105"/>
                <a:gd name="connsiteY503" fmla="*/ 1013542 h 1850689"/>
                <a:gd name="connsiteX504" fmla="*/ 1191042 w 3781105"/>
                <a:gd name="connsiteY504" fmla="*/ 1013542 h 1850689"/>
                <a:gd name="connsiteX505" fmla="*/ 1197238 w 3781105"/>
                <a:gd name="connsiteY505" fmla="*/ 1013542 h 1850689"/>
                <a:gd name="connsiteX506" fmla="*/ 1187838 w 3781105"/>
                <a:gd name="connsiteY506" fmla="*/ 1021204 h 1850689"/>
                <a:gd name="connsiteX507" fmla="*/ 1187838 w 3781105"/>
                <a:gd name="connsiteY507" fmla="*/ 1008522 h 1850689"/>
                <a:gd name="connsiteX508" fmla="*/ 1203220 w 3781105"/>
                <a:gd name="connsiteY508" fmla="*/ 1008522 h 1850689"/>
                <a:gd name="connsiteX509" fmla="*/ 1194033 w 3781105"/>
                <a:gd name="connsiteY509" fmla="*/ 1016096 h 1850689"/>
                <a:gd name="connsiteX510" fmla="*/ 1194033 w 3781105"/>
                <a:gd name="connsiteY510" fmla="*/ 1003503 h 1850689"/>
                <a:gd name="connsiteX511" fmla="*/ 1209415 w 3781105"/>
                <a:gd name="connsiteY511" fmla="*/ 1003503 h 1850689"/>
                <a:gd name="connsiteX512" fmla="*/ 1215504 w 3781105"/>
                <a:gd name="connsiteY512" fmla="*/ 1003503 h 1850689"/>
                <a:gd name="connsiteX513" fmla="*/ 1206211 w 3781105"/>
                <a:gd name="connsiteY513" fmla="*/ 1011076 h 1850689"/>
                <a:gd name="connsiteX514" fmla="*/ 1206211 w 3781105"/>
                <a:gd name="connsiteY514" fmla="*/ 998395 h 1850689"/>
                <a:gd name="connsiteX515" fmla="*/ 1221700 w 3781105"/>
                <a:gd name="connsiteY515" fmla="*/ 998395 h 1850689"/>
                <a:gd name="connsiteX516" fmla="*/ 1212406 w 3781105"/>
                <a:gd name="connsiteY516" fmla="*/ 1005969 h 1850689"/>
                <a:gd name="connsiteX517" fmla="*/ 1212406 w 3781105"/>
                <a:gd name="connsiteY517" fmla="*/ 993375 h 1850689"/>
                <a:gd name="connsiteX518" fmla="*/ 1227789 w 3781105"/>
                <a:gd name="connsiteY518" fmla="*/ 993375 h 1850689"/>
                <a:gd name="connsiteX519" fmla="*/ 1218495 w 3781105"/>
                <a:gd name="connsiteY519" fmla="*/ 1000949 h 1850689"/>
                <a:gd name="connsiteX520" fmla="*/ 1218495 w 3781105"/>
                <a:gd name="connsiteY520" fmla="*/ 988355 h 1850689"/>
                <a:gd name="connsiteX521" fmla="*/ 1233877 w 3781105"/>
                <a:gd name="connsiteY521" fmla="*/ 988355 h 1850689"/>
                <a:gd name="connsiteX522" fmla="*/ 1224584 w 3781105"/>
                <a:gd name="connsiteY522" fmla="*/ 996017 h 1850689"/>
                <a:gd name="connsiteX523" fmla="*/ 1224584 w 3781105"/>
                <a:gd name="connsiteY523" fmla="*/ 983248 h 1850689"/>
                <a:gd name="connsiteX524" fmla="*/ 1240073 w 3781105"/>
                <a:gd name="connsiteY524" fmla="*/ 983248 h 1850689"/>
                <a:gd name="connsiteX525" fmla="*/ 1246162 w 3781105"/>
                <a:gd name="connsiteY525" fmla="*/ 983248 h 1850689"/>
                <a:gd name="connsiteX526" fmla="*/ 1252250 w 3781105"/>
                <a:gd name="connsiteY526" fmla="*/ 983248 h 1850689"/>
                <a:gd name="connsiteX527" fmla="*/ 1242957 w 3781105"/>
                <a:gd name="connsiteY527" fmla="*/ 990909 h 1850689"/>
                <a:gd name="connsiteX528" fmla="*/ 1242957 w 3781105"/>
                <a:gd name="connsiteY528" fmla="*/ 978228 h 1850689"/>
                <a:gd name="connsiteX529" fmla="*/ 1258446 w 3781105"/>
                <a:gd name="connsiteY529" fmla="*/ 978228 h 1850689"/>
                <a:gd name="connsiteX530" fmla="*/ 1264535 w 3781105"/>
                <a:gd name="connsiteY530" fmla="*/ 978228 h 1850689"/>
                <a:gd name="connsiteX531" fmla="*/ 1270623 w 3781105"/>
                <a:gd name="connsiteY531" fmla="*/ 978228 h 1850689"/>
                <a:gd name="connsiteX532" fmla="*/ 1261330 w 3781105"/>
                <a:gd name="connsiteY532" fmla="*/ 985890 h 1850689"/>
                <a:gd name="connsiteX533" fmla="*/ 1261330 w 3781105"/>
                <a:gd name="connsiteY533" fmla="*/ 973208 h 1850689"/>
                <a:gd name="connsiteX534" fmla="*/ 1276819 w 3781105"/>
                <a:gd name="connsiteY534" fmla="*/ 973208 h 1850689"/>
                <a:gd name="connsiteX535" fmla="*/ 1282908 w 3781105"/>
                <a:gd name="connsiteY535" fmla="*/ 973208 h 1850689"/>
                <a:gd name="connsiteX536" fmla="*/ 1288996 w 3781105"/>
                <a:gd name="connsiteY536" fmla="*/ 973208 h 1850689"/>
                <a:gd name="connsiteX537" fmla="*/ 1279703 w 3781105"/>
                <a:gd name="connsiteY537" fmla="*/ 980870 h 1850689"/>
                <a:gd name="connsiteX538" fmla="*/ 1279703 w 3781105"/>
                <a:gd name="connsiteY538" fmla="*/ 968188 h 1850689"/>
                <a:gd name="connsiteX539" fmla="*/ 1295085 w 3781105"/>
                <a:gd name="connsiteY539" fmla="*/ 968188 h 1850689"/>
                <a:gd name="connsiteX540" fmla="*/ 1301281 w 3781105"/>
                <a:gd name="connsiteY540" fmla="*/ 968188 h 1850689"/>
                <a:gd name="connsiteX541" fmla="*/ 1307369 w 3781105"/>
                <a:gd name="connsiteY541" fmla="*/ 968188 h 1850689"/>
                <a:gd name="connsiteX542" fmla="*/ 1298076 w 3781105"/>
                <a:gd name="connsiteY542" fmla="*/ 975762 h 1850689"/>
                <a:gd name="connsiteX543" fmla="*/ 1298076 w 3781105"/>
                <a:gd name="connsiteY543" fmla="*/ 970742 h 1850689"/>
                <a:gd name="connsiteX544" fmla="*/ 1298076 w 3781105"/>
                <a:gd name="connsiteY544" fmla="*/ 958061 h 1850689"/>
                <a:gd name="connsiteX545" fmla="*/ 1313458 w 3781105"/>
                <a:gd name="connsiteY545" fmla="*/ 958061 h 1850689"/>
                <a:gd name="connsiteX546" fmla="*/ 1319654 w 3781105"/>
                <a:gd name="connsiteY546" fmla="*/ 958061 h 1850689"/>
                <a:gd name="connsiteX547" fmla="*/ 1310360 w 3781105"/>
                <a:gd name="connsiteY547" fmla="*/ 965723 h 1850689"/>
                <a:gd name="connsiteX548" fmla="*/ 1310360 w 3781105"/>
                <a:gd name="connsiteY548" fmla="*/ 953041 h 1850689"/>
                <a:gd name="connsiteX549" fmla="*/ 1325742 w 3781105"/>
                <a:gd name="connsiteY549" fmla="*/ 953041 h 1850689"/>
                <a:gd name="connsiteX550" fmla="*/ 1316556 w 3781105"/>
                <a:gd name="connsiteY550" fmla="*/ 960615 h 1850689"/>
                <a:gd name="connsiteX551" fmla="*/ 1316556 w 3781105"/>
                <a:gd name="connsiteY551" fmla="*/ 948022 h 1850689"/>
                <a:gd name="connsiteX552" fmla="*/ 1331831 w 3781105"/>
                <a:gd name="connsiteY552" fmla="*/ 948022 h 1850689"/>
                <a:gd name="connsiteX553" fmla="*/ 1322538 w 3781105"/>
                <a:gd name="connsiteY553" fmla="*/ 955595 h 1850689"/>
                <a:gd name="connsiteX554" fmla="*/ 1322538 w 3781105"/>
                <a:gd name="connsiteY554" fmla="*/ 942914 h 1850689"/>
                <a:gd name="connsiteX555" fmla="*/ 1338027 w 3781105"/>
                <a:gd name="connsiteY555" fmla="*/ 942914 h 1850689"/>
                <a:gd name="connsiteX556" fmla="*/ 1344115 w 3781105"/>
                <a:gd name="connsiteY556" fmla="*/ 942914 h 1850689"/>
                <a:gd name="connsiteX557" fmla="*/ 1334929 w 3781105"/>
                <a:gd name="connsiteY557" fmla="*/ 950575 h 1850689"/>
                <a:gd name="connsiteX558" fmla="*/ 1334929 w 3781105"/>
                <a:gd name="connsiteY558" fmla="*/ 937894 h 1850689"/>
                <a:gd name="connsiteX559" fmla="*/ 1350204 w 3781105"/>
                <a:gd name="connsiteY559" fmla="*/ 937894 h 1850689"/>
                <a:gd name="connsiteX560" fmla="*/ 1341018 w 3781105"/>
                <a:gd name="connsiteY560" fmla="*/ 945468 h 1850689"/>
                <a:gd name="connsiteX561" fmla="*/ 1341018 w 3781105"/>
                <a:gd name="connsiteY561" fmla="*/ 932874 h 1850689"/>
                <a:gd name="connsiteX562" fmla="*/ 1356400 w 3781105"/>
                <a:gd name="connsiteY562" fmla="*/ 932874 h 1850689"/>
                <a:gd name="connsiteX563" fmla="*/ 1362488 w 3781105"/>
                <a:gd name="connsiteY563" fmla="*/ 932874 h 1850689"/>
                <a:gd name="connsiteX564" fmla="*/ 1353302 w 3781105"/>
                <a:gd name="connsiteY564" fmla="*/ 940448 h 1850689"/>
                <a:gd name="connsiteX565" fmla="*/ 1353302 w 3781105"/>
                <a:gd name="connsiteY565" fmla="*/ 927767 h 1850689"/>
                <a:gd name="connsiteX566" fmla="*/ 1368577 w 3781105"/>
                <a:gd name="connsiteY566" fmla="*/ 927767 h 1850689"/>
                <a:gd name="connsiteX567" fmla="*/ 1359391 w 3781105"/>
                <a:gd name="connsiteY567" fmla="*/ 935516 h 1850689"/>
                <a:gd name="connsiteX568" fmla="*/ 1359391 w 3781105"/>
                <a:gd name="connsiteY568" fmla="*/ 922835 h 1850689"/>
                <a:gd name="connsiteX569" fmla="*/ 1374666 w 3781105"/>
                <a:gd name="connsiteY569" fmla="*/ 922835 h 1850689"/>
                <a:gd name="connsiteX570" fmla="*/ 1365479 w 3781105"/>
                <a:gd name="connsiteY570" fmla="*/ 930409 h 1850689"/>
                <a:gd name="connsiteX571" fmla="*/ 1365479 w 3781105"/>
                <a:gd name="connsiteY571" fmla="*/ 917727 h 1850689"/>
                <a:gd name="connsiteX572" fmla="*/ 1380862 w 3781105"/>
                <a:gd name="connsiteY572" fmla="*/ 917727 h 1850689"/>
                <a:gd name="connsiteX573" fmla="*/ 1386950 w 3781105"/>
                <a:gd name="connsiteY573" fmla="*/ 917727 h 1850689"/>
                <a:gd name="connsiteX574" fmla="*/ 1377764 w 3781105"/>
                <a:gd name="connsiteY574" fmla="*/ 925389 h 1850689"/>
                <a:gd name="connsiteX575" fmla="*/ 1377764 w 3781105"/>
                <a:gd name="connsiteY575" fmla="*/ 912707 h 1850689"/>
                <a:gd name="connsiteX576" fmla="*/ 1393039 w 3781105"/>
                <a:gd name="connsiteY576" fmla="*/ 912707 h 1850689"/>
                <a:gd name="connsiteX577" fmla="*/ 1383852 w 3781105"/>
                <a:gd name="connsiteY577" fmla="*/ 920369 h 1850689"/>
                <a:gd name="connsiteX578" fmla="*/ 1383852 w 3781105"/>
                <a:gd name="connsiteY578" fmla="*/ 907688 h 1850689"/>
                <a:gd name="connsiteX579" fmla="*/ 1399235 w 3781105"/>
                <a:gd name="connsiteY579" fmla="*/ 907688 h 1850689"/>
                <a:gd name="connsiteX580" fmla="*/ 1389941 w 3781105"/>
                <a:gd name="connsiteY580" fmla="*/ 915261 h 1850689"/>
                <a:gd name="connsiteX581" fmla="*/ 1389941 w 3781105"/>
                <a:gd name="connsiteY581" fmla="*/ 902668 h 1850689"/>
                <a:gd name="connsiteX582" fmla="*/ 1405323 w 3781105"/>
                <a:gd name="connsiteY582" fmla="*/ 902668 h 1850689"/>
                <a:gd name="connsiteX583" fmla="*/ 1411412 w 3781105"/>
                <a:gd name="connsiteY583" fmla="*/ 902668 h 1850689"/>
                <a:gd name="connsiteX584" fmla="*/ 1402226 w 3781105"/>
                <a:gd name="connsiteY584" fmla="*/ 910242 h 1850689"/>
                <a:gd name="connsiteX585" fmla="*/ 1402226 w 3781105"/>
                <a:gd name="connsiteY585" fmla="*/ 897560 h 1850689"/>
                <a:gd name="connsiteX586" fmla="*/ 1417608 w 3781105"/>
                <a:gd name="connsiteY586" fmla="*/ 897560 h 1850689"/>
                <a:gd name="connsiteX587" fmla="*/ 1423696 w 3781105"/>
                <a:gd name="connsiteY587" fmla="*/ 897560 h 1850689"/>
                <a:gd name="connsiteX588" fmla="*/ 1429785 w 3781105"/>
                <a:gd name="connsiteY588" fmla="*/ 897560 h 1850689"/>
                <a:gd name="connsiteX589" fmla="*/ 1435980 w 3781105"/>
                <a:gd name="connsiteY589" fmla="*/ 897560 h 1850689"/>
                <a:gd name="connsiteX590" fmla="*/ 1442069 w 3781105"/>
                <a:gd name="connsiteY590" fmla="*/ 897560 h 1850689"/>
                <a:gd name="connsiteX591" fmla="*/ 1432883 w 3781105"/>
                <a:gd name="connsiteY591" fmla="*/ 905134 h 1850689"/>
                <a:gd name="connsiteX592" fmla="*/ 1432883 w 3781105"/>
                <a:gd name="connsiteY592" fmla="*/ 887521 h 1850689"/>
                <a:gd name="connsiteX593" fmla="*/ 1448158 w 3781105"/>
                <a:gd name="connsiteY593" fmla="*/ 887521 h 1850689"/>
                <a:gd name="connsiteX594" fmla="*/ 1454247 w 3781105"/>
                <a:gd name="connsiteY594" fmla="*/ 887521 h 1850689"/>
                <a:gd name="connsiteX595" fmla="*/ 1445060 w 3781105"/>
                <a:gd name="connsiteY595" fmla="*/ 895094 h 1850689"/>
                <a:gd name="connsiteX596" fmla="*/ 1445060 w 3781105"/>
                <a:gd name="connsiteY596" fmla="*/ 882413 h 1850689"/>
                <a:gd name="connsiteX597" fmla="*/ 1460442 w 3781105"/>
                <a:gd name="connsiteY597" fmla="*/ 882413 h 1850689"/>
                <a:gd name="connsiteX598" fmla="*/ 1451256 w 3781105"/>
                <a:gd name="connsiteY598" fmla="*/ 890075 h 1850689"/>
                <a:gd name="connsiteX599" fmla="*/ 1451256 w 3781105"/>
                <a:gd name="connsiteY599" fmla="*/ 877393 h 1850689"/>
                <a:gd name="connsiteX600" fmla="*/ 1466531 w 3781105"/>
                <a:gd name="connsiteY600" fmla="*/ 877393 h 1850689"/>
                <a:gd name="connsiteX601" fmla="*/ 1472620 w 3781105"/>
                <a:gd name="connsiteY601" fmla="*/ 877393 h 1850689"/>
                <a:gd name="connsiteX602" fmla="*/ 1463433 w 3781105"/>
                <a:gd name="connsiteY602" fmla="*/ 885055 h 1850689"/>
                <a:gd name="connsiteX603" fmla="*/ 1463433 w 3781105"/>
                <a:gd name="connsiteY603" fmla="*/ 872286 h 1850689"/>
                <a:gd name="connsiteX604" fmla="*/ 1478815 w 3781105"/>
                <a:gd name="connsiteY604" fmla="*/ 872286 h 1850689"/>
                <a:gd name="connsiteX605" fmla="*/ 1469522 w 3781105"/>
                <a:gd name="connsiteY605" fmla="*/ 880035 h 1850689"/>
                <a:gd name="connsiteX606" fmla="*/ 1469522 w 3781105"/>
                <a:gd name="connsiteY606" fmla="*/ 867354 h 1850689"/>
                <a:gd name="connsiteX607" fmla="*/ 1484904 w 3781105"/>
                <a:gd name="connsiteY607" fmla="*/ 867354 h 1850689"/>
                <a:gd name="connsiteX608" fmla="*/ 1475718 w 3781105"/>
                <a:gd name="connsiteY608" fmla="*/ 874928 h 1850689"/>
                <a:gd name="connsiteX609" fmla="*/ 1475718 w 3781105"/>
                <a:gd name="connsiteY609" fmla="*/ 869908 h 1850689"/>
                <a:gd name="connsiteX610" fmla="*/ 1475718 w 3781105"/>
                <a:gd name="connsiteY610" fmla="*/ 857226 h 1850689"/>
                <a:gd name="connsiteX611" fmla="*/ 1490993 w 3781105"/>
                <a:gd name="connsiteY611" fmla="*/ 857226 h 1850689"/>
                <a:gd name="connsiteX612" fmla="*/ 1497188 w 3781105"/>
                <a:gd name="connsiteY612" fmla="*/ 857226 h 1850689"/>
                <a:gd name="connsiteX613" fmla="*/ 1487895 w 3781105"/>
                <a:gd name="connsiteY613" fmla="*/ 864888 h 1850689"/>
                <a:gd name="connsiteX614" fmla="*/ 1487895 w 3781105"/>
                <a:gd name="connsiteY614" fmla="*/ 852207 h 1850689"/>
                <a:gd name="connsiteX615" fmla="*/ 1503277 w 3781105"/>
                <a:gd name="connsiteY615" fmla="*/ 852207 h 1850689"/>
                <a:gd name="connsiteX616" fmla="*/ 1509366 w 3781105"/>
                <a:gd name="connsiteY616" fmla="*/ 852207 h 1850689"/>
                <a:gd name="connsiteX617" fmla="*/ 1515561 w 3781105"/>
                <a:gd name="connsiteY617" fmla="*/ 852207 h 1850689"/>
                <a:gd name="connsiteX618" fmla="*/ 1521650 w 3781105"/>
                <a:gd name="connsiteY618" fmla="*/ 852207 h 1850689"/>
                <a:gd name="connsiteX619" fmla="*/ 1527739 w 3781105"/>
                <a:gd name="connsiteY619" fmla="*/ 852207 h 1850689"/>
                <a:gd name="connsiteX620" fmla="*/ 1518552 w 3781105"/>
                <a:gd name="connsiteY620" fmla="*/ 859780 h 1850689"/>
                <a:gd name="connsiteX621" fmla="*/ 1518552 w 3781105"/>
                <a:gd name="connsiteY621" fmla="*/ 847187 h 1850689"/>
                <a:gd name="connsiteX622" fmla="*/ 1533828 w 3781105"/>
                <a:gd name="connsiteY622" fmla="*/ 847187 h 1850689"/>
                <a:gd name="connsiteX623" fmla="*/ 1540023 w 3781105"/>
                <a:gd name="connsiteY623" fmla="*/ 847187 h 1850689"/>
                <a:gd name="connsiteX624" fmla="*/ 1530837 w 3781105"/>
                <a:gd name="connsiteY624" fmla="*/ 854761 h 1850689"/>
                <a:gd name="connsiteX625" fmla="*/ 1530837 w 3781105"/>
                <a:gd name="connsiteY625" fmla="*/ 842079 h 1850689"/>
                <a:gd name="connsiteX626" fmla="*/ 1546219 w 3781105"/>
                <a:gd name="connsiteY626" fmla="*/ 842079 h 1850689"/>
                <a:gd name="connsiteX627" fmla="*/ 1552201 w 3781105"/>
                <a:gd name="connsiteY627" fmla="*/ 842079 h 1850689"/>
                <a:gd name="connsiteX628" fmla="*/ 1543014 w 3781105"/>
                <a:gd name="connsiteY628" fmla="*/ 849741 h 1850689"/>
                <a:gd name="connsiteX629" fmla="*/ 1543014 w 3781105"/>
                <a:gd name="connsiteY629" fmla="*/ 837060 h 1850689"/>
                <a:gd name="connsiteX630" fmla="*/ 1558396 w 3781105"/>
                <a:gd name="connsiteY630" fmla="*/ 837060 h 1850689"/>
                <a:gd name="connsiteX631" fmla="*/ 1549103 w 3781105"/>
                <a:gd name="connsiteY631" fmla="*/ 844633 h 1850689"/>
                <a:gd name="connsiteX632" fmla="*/ 1549103 w 3781105"/>
                <a:gd name="connsiteY632" fmla="*/ 839613 h 1850689"/>
                <a:gd name="connsiteX633" fmla="*/ 1549103 w 3781105"/>
                <a:gd name="connsiteY633" fmla="*/ 826932 h 1850689"/>
                <a:gd name="connsiteX634" fmla="*/ 1564592 w 3781105"/>
                <a:gd name="connsiteY634" fmla="*/ 826932 h 1850689"/>
                <a:gd name="connsiteX635" fmla="*/ 1570680 w 3781105"/>
                <a:gd name="connsiteY635" fmla="*/ 826932 h 1850689"/>
                <a:gd name="connsiteX636" fmla="*/ 1576876 w 3781105"/>
                <a:gd name="connsiteY636" fmla="*/ 826932 h 1850689"/>
                <a:gd name="connsiteX637" fmla="*/ 1582965 w 3781105"/>
                <a:gd name="connsiteY637" fmla="*/ 826932 h 1850689"/>
                <a:gd name="connsiteX638" fmla="*/ 1589053 w 3781105"/>
                <a:gd name="connsiteY638" fmla="*/ 826932 h 1850689"/>
                <a:gd name="connsiteX639" fmla="*/ 1579760 w 3781105"/>
                <a:gd name="connsiteY639" fmla="*/ 834594 h 1850689"/>
                <a:gd name="connsiteX640" fmla="*/ 1579760 w 3781105"/>
                <a:gd name="connsiteY640" fmla="*/ 821912 h 1850689"/>
                <a:gd name="connsiteX641" fmla="*/ 1595249 w 3781105"/>
                <a:gd name="connsiteY641" fmla="*/ 821912 h 1850689"/>
                <a:gd name="connsiteX642" fmla="*/ 1585849 w 3781105"/>
                <a:gd name="connsiteY642" fmla="*/ 829574 h 1850689"/>
                <a:gd name="connsiteX643" fmla="*/ 1585849 w 3781105"/>
                <a:gd name="connsiteY643" fmla="*/ 816893 h 1850689"/>
                <a:gd name="connsiteX644" fmla="*/ 1601338 w 3781105"/>
                <a:gd name="connsiteY644" fmla="*/ 816893 h 1850689"/>
                <a:gd name="connsiteX645" fmla="*/ 1607427 w 3781105"/>
                <a:gd name="connsiteY645" fmla="*/ 816893 h 1850689"/>
                <a:gd name="connsiteX646" fmla="*/ 1598133 w 3781105"/>
                <a:gd name="connsiteY646" fmla="*/ 824554 h 1850689"/>
                <a:gd name="connsiteX647" fmla="*/ 1598133 w 3781105"/>
                <a:gd name="connsiteY647" fmla="*/ 819446 h 1850689"/>
                <a:gd name="connsiteX648" fmla="*/ 1598133 w 3781105"/>
                <a:gd name="connsiteY648" fmla="*/ 806853 h 1850689"/>
                <a:gd name="connsiteX649" fmla="*/ 1613515 w 3781105"/>
                <a:gd name="connsiteY649" fmla="*/ 806853 h 1850689"/>
                <a:gd name="connsiteX650" fmla="*/ 1619711 w 3781105"/>
                <a:gd name="connsiteY650" fmla="*/ 806853 h 1850689"/>
                <a:gd name="connsiteX651" fmla="*/ 1610417 w 3781105"/>
                <a:gd name="connsiteY651" fmla="*/ 814427 h 1850689"/>
                <a:gd name="connsiteX652" fmla="*/ 1610417 w 3781105"/>
                <a:gd name="connsiteY652" fmla="*/ 801833 h 1850689"/>
                <a:gd name="connsiteX653" fmla="*/ 1625800 w 3781105"/>
                <a:gd name="connsiteY653" fmla="*/ 801833 h 1850689"/>
                <a:gd name="connsiteX654" fmla="*/ 1616506 w 3781105"/>
                <a:gd name="connsiteY654" fmla="*/ 809407 h 1850689"/>
                <a:gd name="connsiteX655" fmla="*/ 1616506 w 3781105"/>
                <a:gd name="connsiteY655" fmla="*/ 796726 h 1850689"/>
                <a:gd name="connsiteX656" fmla="*/ 1631888 w 3781105"/>
                <a:gd name="connsiteY656" fmla="*/ 796726 h 1850689"/>
                <a:gd name="connsiteX657" fmla="*/ 1622595 w 3781105"/>
                <a:gd name="connsiteY657" fmla="*/ 804299 h 1850689"/>
                <a:gd name="connsiteX658" fmla="*/ 1622595 w 3781105"/>
                <a:gd name="connsiteY658" fmla="*/ 791706 h 1850689"/>
                <a:gd name="connsiteX659" fmla="*/ 1638084 w 3781105"/>
                <a:gd name="connsiteY659" fmla="*/ 791706 h 1850689"/>
                <a:gd name="connsiteX660" fmla="*/ 1644173 w 3781105"/>
                <a:gd name="connsiteY660" fmla="*/ 791706 h 1850689"/>
                <a:gd name="connsiteX661" fmla="*/ 1650261 w 3781105"/>
                <a:gd name="connsiteY661" fmla="*/ 791706 h 1850689"/>
                <a:gd name="connsiteX662" fmla="*/ 1640968 w 3781105"/>
                <a:gd name="connsiteY662" fmla="*/ 799280 h 1850689"/>
                <a:gd name="connsiteX663" fmla="*/ 1640968 w 3781105"/>
                <a:gd name="connsiteY663" fmla="*/ 786598 h 1850689"/>
                <a:gd name="connsiteX664" fmla="*/ 1656457 w 3781105"/>
                <a:gd name="connsiteY664" fmla="*/ 786598 h 1850689"/>
                <a:gd name="connsiteX665" fmla="*/ 1647057 w 3781105"/>
                <a:gd name="connsiteY665" fmla="*/ 794260 h 1850689"/>
                <a:gd name="connsiteX666" fmla="*/ 1647057 w 3781105"/>
                <a:gd name="connsiteY666" fmla="*/ 781578 h 1850689"/>
                <a:gd name="connsiteX667" fmla="*/ 1662546 w 3781105"/>
                <a:gd name="connsiteY667" fmla="*/ 781578 h 1850689"/>
                <a:gd name="connsiteX668" fmla="*/ 1668634 w 3781105"/>
                <a:gd name="connsiteY668" fmla="*/ 781578 h 1850689"/>
                <a:gd name="connsiteX669" fmla="*/ 1659341 w 3781105"/>
                <a:gd name="connsiteY669" fmla="*/ 789152 h 1850689"/>
                <a:gd name="connsiteX670" fmla="*/ 1659341 w 3781105"/>
                <a:gd name="connsiteY670" fmla="*/ 776559 h 1850689"/>
                <a:gd name="connsiteX671" fmla="*/ 1674830 w 3781105"/>
                <a:gd name="connsiteY671" fmla="*/ 776559 h 1850689"/>
                <a:gd name="connsiteX672" fmla="*/ 1665430 w 3781105"/>
                <a:gd name="connsiteY672" fmla="*/ 784132 h 1850689"/>
                <a:gd name="connsiteX673" fmla="*/ 1665430 w 3781105"/>
                <a:gd name="connsiteY673" fmla="*/ 771451 h 1850689"/>
                <a:gd name="connsiteX674" fmla="*/ 1680919 w 3781105"/>
                <a:gd name="connsiteY674" fmla="*/ 771451 h 1850689"/>
                <a:gd name="connsiteX675" fmla="*/ 1687007 w 3781105"/>
                <a:gd name="connsiteY675" fmla="*/ 771451 h 1850689"/>
                <a:gd name="connsiteX676" fmla="*/ 1677714 w 3781105"/>
                <a:gd name="connsiteY676" fmla="*/ 779113 h 1850689"/>
                <a:gd name="connsiteX677" fmla="*/ 1677714 w 3781105"/>
                <a:gd name="connsiteY677" fmla="*/ 766431 h 1850689"/>
                <a:gd name="connsiteX678" fmla="*/ 1693096 w 3781105"/>
                <a:gd name="connsiteY678" fmla="*/ 766431 h 1850689"/>
                <a:gd name="connsiteX679" fmla="*/ 1683803 w 3781105"/>
                <a:gd name="connsiteY679" fmla="*/ 774093 h 1850689"/>
                <a:gd name="connsiteX680" fmla="*/ 1683803 w 3781105"/>
                <a:gd name="connsiteY680" fmla="*/ 761412 h 1850689"/>
                <a:gd name="connsiteX681" fmla="*/ 1699292 w 3781105"/>
                <a:gd name="connsiteY681" fmla="*/ 761412 h 1850689"/>
                <a:gd name="connsiteX682" fmla="*/ 1705380 w 3781105"/>
                <a:gd name="connsiteY682" fmla="*/ 761412 h 1850689"/>
                <a:gd name="connsiteX683" fmla="*/ 1717665 w 3781105"/>
                <a:gd name="connsiteY683" fmla="*/ 761412 h 1850689"/>
                <a:gd name="connsiteX684" fmla="*/ 1708371 w 3781105"/>
                <a:gd name="connsiteY684" fmla="*/ 769073 h 1850689"/>
                <a:gd name="connsiteX685" fmla="*/ 1708371 w 3781105"/>
                <a:gd name="connsiteY685" fmla="*/ 756392 h 1850689"/>
                <a:gd name="connsiteX686" fmla="*/ 1723753 w 3781105"/>
                <a:gd name="connsiteY686" fmla="*/ 756392 h 1850689"/>
                <a:gd name="connsiteX687" fmla="*/ 1729842 w 3781105"/>
                <a:gd name="connsiteY687" fmla="*/ 756392 h 1850689"/>
                <a:gd name="connsiteX688" fmla="*/ 1736038 w 3781105"/>
                <a:gd name="connsiteY688" fmla="*/ 756392 h 1850689"/>
                <a:gd name="connsiteX689" fmla="*/ 1726744 w 3781105"/>
                <a:gd name="connsiteY689" fmla="*/ 764053 h 1850689"/>
                <a:gd name="connsiteX690" fmla="*/ 1726744 w 3781105"/>
                <a:gd name="connsiteY690" fmla="*/ 751372 h 1850689"/>
                <a:gd name="connsiteX691" fmla="*/ 1742126 w 3781105"/>
                <a:gd name="connsiteY691" fmla="*/ 751372 h 1850689"/>
                <a:gd name="connsiteX692" fmla="*/ 1748215 w 3781105"/>
                <a:gd name="connsiteY692" fmla="*/ 751372 h 1850689"/>
                <a:gd name="connsiteX693" fmla="*/ 1739029 w 3781105"/>
                <a:gd name="connsiteY693" fmla="*/ 758946 h 1850689"/>
                <a:gd name="connsiteX694" fmla="*/ 1739029 w 3781105"/>
                <a:gd name="connsiteY694" fmla="*/ 753926 h 1850689"/>
                <a:gd name="connsiteX695" fmla="*/ 1739029 w 3781105"/>
                <a:gd name="connsiteY695" fmla="*/ 741245 h 1850689"/>
                <a:gd name="connsiteX696" fmla="*/ 1754411 w 3781105"/>
                <a:gd name="connsiteY696" fmla="*/ 741245 h 1850689"/>
                <a:gd name="connsiteX697" fmla="*/ 1745117 w 3781105"/>
                <a:gd name="connsiteY697" fmla="*/ 748906 h 1850689"/>
                <a:gd name="connsiteX698" fmla="*/ 1745117 w 3781105"/>
                <a:gd name="connsiteY698" fmla="*/ 736225 h 1850689"/>
                <a:gd name="connsiteX699" fmla="*/ 1760500 w 3781105"/>
                <a:gd name="connsiteY699" fmla="*/ 736225 h 1850689"/>
                <a:gd name="connsiteX700" fmla="*/ 1772677 w 3781105"/>
                <a:gd name="connsiteY700" fmla="*/ 736225 h 1850689"/>
                <a:gd name="connsiteX701" fmla="*/ 1778873 w 3781105"/>
                <a:gd name="connsiteY701" fmla="*/ 736225 h 1850689"/>
                <a:gd name="connsiteX702" fmla="*/ 1769686 w 3781105"/>
                <a:gd name="connsiteY702" fmla="*/ 743798 h 1850689"/>
                <a:gd name="connsiteX703" fmla="*/ 1769686 w 3781105"/>
                <a:gd name="connsiteY703" fmla="*/ 731205 h 1850689"/>
                <a:gd name="connsiteX704" fmla="*/ 1784961 w 3781105"/>
                <a:gd name="connsiteY704" fmla="*/ 731205 h 1850689"/>
                <a:gd name="connsiteX705" fmla="*/ 1775775 w 3781105"/>
                <a:gd name="connsiteY705" fmla="*/ 738779 h 1850689"/>
                <a:gd name="connsiteX706" fmla="*/ 1775775 w 3781105"/>
                <a:gd name="connsiteY706" fmla="*/ 733759 h 1850689"/>
                <a:gd name="connsiteX707" fmla="*/ 1775775 w 3781105"/>
                <a:gd name="connsiteY707" fmla="*/ 721078 h 1850689"/>
                <a:gd name="connsiteX708" fmla="*/ 1797246 w 3781105"/>
                <a:gd name="connsiteY708" fmla="*/ 721078 h 1850689"/>
                <a:gd name="connsiteX709" fmla="*/ 1803334 w 3781105"/>
                <a:gd name="connsiteY709" fmla="*/ 721078 h 1850689"/>
                <a:gd name="connsiteX710" fmla="*/ 1794148 w 3781105"/>
                <a:gd name="connsiteY710" fmla="*/ 728651 h 1850689"/>
                <a:gd name="connsiteX711" fmla="*/ 1794148 w 3781105"/>
                <a:gd name="connsiteY711" fmla="*/ 716058 h 1850689"/>
                <a:gd name="connsiteX712" fmla="*/ 1809423 w 3781105"/>
                <a:gd name="connsiteY712" fmla="*/ 716058 h 1850689"/>
                <a:gd name="connsiteX713" fmla="*/ 1800237 w 3781105"/>
                <a:gd name="connsiteY713" fmla="*/ 723720 h 1850689"/>
                <a:gd name="connsiteX714" fmla="*/ 1800237 w 3781105"/>
                <a:gd name="connsiteY714" fmla="*/ 710950 h 1850689"/>
                <a:gd name="connsiteX715" fmla="*/ 1815619 w 3781105"/>
                <a:gd name="connsiteY715" fmla="*/ 710950 h 1850689"/>
                <a:gd name="connsiteX716" fmla="*/ 1806325 w 3781105"/>
                <a:gd name="connsiteY716" fmla="*/ 718612 h 1850689"/>
                <a:gd name="connsiteX717" fmla="*/ 1806325 w 3781105"/>
                <a:gd name="connsiteY717" fmla="*/ 705930 h 1850689"/>
                <a:gd name="connsiteX718" fmla="*/ 1821707 w 3781105"/>
                <a:gd name="connsiteY718" fmla="*/ 705930 h 1850689"/>
                <a:gd name="connsiteX719" fmla="*/ 1812521 w 3781105"/>
                <a:gd name="connsiteY719" fmla="*/ 713592 h 1850689"/>
                <a:gd name="connsiteX720" fmla="*/ 1812521 w 3781105"/>
                <a:gd name="connsiteY720" fmla="*/ 700999 h 1850689"/>
                <a:gd name="connsiteX721" fmla="*/ 1833992 w 3781105"/>
                <a:gd name="connsiteY721" fmla="*/ 700999 h 1850689"/>
                <a:gd name="connsiteX722" fmla="*/ 1846169 w 3781105"/>
                <a:gd name="connsiteY722" fmla="*/ 700999 h 1850689"/>
                <a:gd name="connsiteX723" fmla="*/ 1836983 w 3781105"/>
                <a:gd name="connsiteY723" fmla="*/ 708572 h 1850689"/>
                <a:gd name="connsiteX724" fmla="*/ 1836983 w 3781105"/>
                <a:gd name="connsiteY724" fmla="*/ 695891 h 1850689"/>
                <a:gd name="connsiteX725" fmla="*/ 1852258 w 3781105"/>
                <a:gd name="connsiteY725" fmla="*/ 695891 h 1850689"/>
                <a:gd name="connsiteX726" fmla="*/ 1843071 w 3781105"/>
                <a:gd name="connsiteY726" fmla="*/ 703465 h 1850689"/>
                <a:gd name="connsiteX727" fmla="*/ 1843071 w 3781105"/>
                <a:gd name="connsiteY727" fmla="*/ 690871 h 1850689"/>
                <a:gd name="connsiteX728" fmla="*/ 1858453 w 3781105"/>
                <a:gd name="connsiteY728" fmla="*/ 690871 h 1850689"/>
                <a:gd name="connsiteX729" fmla="*/ 1864542 w 3781105"/>
                <a:gd name="connsiteY729" fmla="*/ 690871 h 1850689"/>
                <a:gd name="connsiteX730" fmla="*/ 1855356 w 3781105"/>
                <a:gd name="connsiteY730" fmla="*/ 698445 h 1850689"/>
                <a:gd name="connsiteX731" fmla="*/ 1855356 w 3781105"/>
                <a:gd name="connsiteY731" fmla="*/ 685764 h 1850689"/>
                <a:gd name="connsiteX732" fmla="*/ 1870631 w 3781105"/>
                <a:gd name="connsiteY732" fmla="*/ 685764 h 1850689"/>
                <a:gd name="connsiteX733" fmla="*/ 1876826 w 3781105"/>
                <a:gd name="connsiteY733" fmla="*/ 685764 h 1850689"/>
                <a:gd name="connsiteX734" fmla="*/ 1882915 w 3781105"/>
                <a:gd name="connsiteY734" fmla="*/ 685764 h 1850689"/>
                <a:gd name="connsiteX735" fmla="*/ 1889004 w 3781105"/>
                <a:gd name="connsiteY735" fmla="*/ 685764 h 1850689"/>
                <a:gd name="connsiteX736" fmla="*/ 1879817 w 3781105"/>
                <a:gd name="connsiteY736" fmla="*/ 693425 h 1850689"/>
                <a:gd name="connsiteX737" fmla="*/ 1879817 w 3781105"/>
                <a:gd name="connsiteY737" fmla="*/ 680744 h 1850689"/>
                <a:gd name="connsiteX738" fmla="*/ 1895199 w 3781105"/>
                <a:gd name="connsiteY738" fmla="*/ 680744 h 1850689"/>
                <a:gd name="connsiteX739" fmla="*/ 1901288 w 3781105"/>
                <a:gd name="connsiteY739" fmla="*/ 680744 h 1850689"/>
                <a:gd name="connsiteX740" fmla="*/ 1907377 w 3781105"/>
                <a:gd name="connsiteY740" fmla="*/ 680744 h 1850689"/>
                <a:gd name="connsiteX741" fmla="*/ 1913573 w 3781105"/>
                <a:gd name="connsiteY741" fmla="*/ 680744 h 1850689"/>
                <a:gd name="connsiteX742" fmla="*/ 1919661 w 3781105"/>
                <a:gd name="connsiteY742" fmla="*/ 680744 h 1850689"/>
                <a:gd name="connsiteX743" fmla="*/ 1931839 w 3781105"/>
                <a:gd name="connsiteY743" fmla="*/ 680744 h 1850689"/>
                <a:gd name="connsiteX744" fmla="*/ 1938034 w 3781105"/>
                <a:gd name="connsiteY744" fmla="*/ 680744 h 1850689"/>
                <a:gd name="connsiteX745" fmla="*/ 1928848 w 3781105"/>
                <a:gd name="connsiteY745" fmla="*/ 688317 h 1850689"/>
                <a:gd name="connsiteX746" fmla="*/ 1928848 w 3781105"/>
                <a:gd name="connsiteY746" fmla="*/ 675724 h 1850689"/>
                <a:gd name="connsiteX747" fmla="*/ 1944123 w 3781105"/>
                <a:gd name="connsiteY747" fmla="*/ 675724 h 1850689"/>
                <a:gd name="connsiteX748" fmla="*/ 1950319 w 3781105"/>
                <a:gd name="connsiteY748" fmla="*/ 675724 h 1850689"/>
                <a:gd name="connsiteX749" fmla="*/ 1941025 w 3781105"/>
                <a:gd name="connsiteY749" fmla="*/ 683298 h 1850689"/>
                <a:gd name="connsiteX750" fmla="*/ 1941025 w 3781105"/>
                <a:gd name="connsiteY750" fmla="*/ 670616 h 1850689"/>
                <a:gd name="connsiteX751" fmla="*/ 1956514 w 3781105"/>
                <a:gd name="connsiteY751" fmla="*/ 670616 h 1850689"/>
                <a:gd name="connsiteX752" fmla="*/ 1947114 w 3781105"/>
                <a:gd name="connsiteY752" fmla="*/ 678278 h 1850689"/>
                <a:gd name="connsiteX753" fmla="*/ 1947114 w 3781105"/>
                <a:gd name="connsiteY753" fmla="*/ 665597 h 1850689"/>
                <a:gd name="connsiteX754" fmla="*/ 1962496 w 3781105"/>
                <a:gd name="connsiteY754" fmla="*/ 665597 h 1850689"/>
                <a:gd name="connsiteX755" fmla="*/ 1968692 w 3781105"/>
                <a:gd name="connsiteY755" fmla="*/ 665597 h 1850689"/>
                <a:gd name="connsiteX756" fmla="*/ 1974887 w 3781105"/>
                <a:gd name="connsiteY756" fmla="*/ 665597 h 1850689"/>
                <a:gd name="connsiteX757" fmla="*/ 1980976 w 3781105"/>
                <a:gd name="connsiteY757" fmla="*/ 665597 h 1850689"/>
                <a:gd name="connsiteX758" fmla="*/ 1971683 w 3781105"/>
                <a:gd name="connsiteY758" fmla="*/ 673258 h 1850689"/>
                <a:gd name="connsiteX759" fmla="*/ 1971683 w 3781105"/>
                <a:gd name="connsiteY759" fmla="*/ 660577 h 1850689"/>
                <a:gd name="connsiteX760" fmla="*/ 1993153 w 3781105"/>
                <a:gd name="connsiteY760" fmla="*/ 660577 h 1850689"/>
                <a:gd name="connsiteX761" fmla="*/ 1999349 w 3781105"/>
                <a:gd name="connsiteY761" fmla="*/ 660577 h 1850689"/>
                <a:gd name="connsiteX762" fmla="*/ 1990056 w 3781105"/>
                <a:gd name="connsiteY762" fmla="*/ 668239 h 1850689"/>
                <a:gd name="connsiteX763" fmla="*/ 1990056 w 3781105"/>
                <a:gd name="connsiteY763" fmla="*/ 655469 h 1850689"/>
                <a:gd name="connsiteX764" fmla="*/ 2005438 w 3781105"/>
                <a:gd name="connsiteY764" fmla="*/ 655469 h 1850689"/>
                <a:gd name="connsiteX765" fmla="*/ 2011526 w 3781105"/>
                <a:gd name="connsiteY765" fmla="*/ 655469 h 1850689"/>
                <a:gd name="connsiteX766" fmla="*/ 2002233 w 3781105"/>
                <a:gd name="connsiteY766" fmla="*/ 663131 h 1850689"/>
                <a:gd name="connsiteX767" fmla="*/ 2002233 w 3781105"/>
                <a:gd name="connsiteY767" fmla="*/ 650537 h 1850689"/>
                <a:gd name="connsiteX768" fmla="*/ 2017722 w 3781105"/>
                <a:gd name="connsiteY768" fmla="*/ 650537 h 1850689"/>
                <a:gd name="connsiteX769" fmla="*/ 2023811 w 3781105"/>
                <a:gd name="connsiteY769" fmla="*/ 650537 h 1850689"/>
                <a:gd name="connsiteX770" fmla="*/ 2029899 w 3781105"/>
                <a:gd name="connsiteY770" fmla="*/ 650537 h 1850689"/>
                <a:gd name="connsiteX771" fmla="*/ 2020606 w 3781105"/>
                <a:gd name="connsiteY771" fmla="*/ 658111 h 1850689"/>
                <a:gd name="connsiteX772" fmla="*/ 2020606 w 3781105"/>
                <a:gd name="connsiteY772" fmla="*/ 645430 h 1850689"/>
                <a:gd name="connsiteX773" fmla="*/ 2036095 w 3781105"/>
                <a:gd name="connsiteY773" fmla="*/ 645430 h 1850689"/>
                <a:gd name="connsiteX774" fmla="*/ 2026695 w 3781105"/>
                <a:gd name="connsiteY774" fmla="*/ 653091 h 1850689"/>
                <a:gd name="connsiteX775" fmla="*/ 2026695 w 3781105"/>
                <a:gd name="connsiteY775" fmla="*/ 635390 h 1850689"/>
                <a:gd name="connsiteX776" fmla="*/ 2042184 w 3781105"/>
                <a:gd name="connsiteY776" fmla="*/ 635390 h 1850689"/>
                <a:gd name="connsiteX777" fmla="*/ 2048272 w 3781105"/>
                <a:gd name="connsiteY777" fmla="*/ 635390 h 1850689"/>
                <a:gd name="connsiteX778" fmla="*/ 2038979 w 3781105"/>
                <a:gd name="connsiteY778" fmla="*/ 642964 h 1850689"/>
                <a:gd name="connsiteX779" fmla="*/ 2038979 w 3781105"/>
                <a:gd name="connsiteY779" fmla="*/ 630371 h 1850689"/>
                <a:gd name="connsiteX780" fmla="*/ 2054468 w 3781105"/>
                <a:gd name="connsiteY780" fmla="*/ 630371 h 1850689"/>
                <a:gd name="connsiteX781" fmla="*/ 2060557 w 3781105"/>
                <a:gd name="connsiteY781" fmla="*/ 630371 h 1850689"/>
                <a:gd name="connsiteX782" fmla="*/ 2066646 w 3781105"/>
                <a:gd name="connsiteY782" fmla="*/ 630371 h 1850689"/>
                <a:gd name="connsiteX783" fmla="*/ 2057352 w 3781105"/>
                <a:gd name="connsiteY783" fmla="*/ 637944 h 1850689"/>
                <a:gd name="connsiteX784" fmla="*/ 2057352 w 3781105"/>
                <a:gd name="connsiteY784" fmla="*/ 625263 h 1850689"/>
                <a:gd name="connsiteX785" fmla="*/ 2078930 w 3781105"/>
                <a:gd name="connsiteY785" fmla="*/ 625263 h 1850689"/>
                <a:gd name="connsiteX786" fmla="*/ 2085019 w 3781105"/>
                <a:gd name="connsiteY786" fmla="*/ 625263 h 1850689"/>
                <a:gd name="connsiteX787" fmla="*/ 2091107 w 3781105"/>
                <a:gd name="connsiteY787" fmla="*/ 625263 h 1850689"/>
                <a:gd name="connsiteX788" fmla="*/ 2103392 w 3781105"/>
                <a:gd name="connsiteY788" fmla="*/ 625263 h 1850689"/>
                <a:gd name="connsiteX789" fmla="*/ 2094098 w 3781105"/>
                <a:gd name="connsiteY789" fmla="*/ 632836 h 1850689"/>
                <a:gd name="connsiteX790" fmla="*/ 2094098 w 3781105"/>
                <a:gd name="connsiteY790" fmla="*/ 620243 h 1850689"/>
                <a:gd name="connsiteX791" fmla="*/ 2109480 w 3781105"/>
                <a:gd name="connsiteY791" fmla="*/ 620243 h 1850689"/>
                <a:gd name="connsiteX792" fmla="*/ 2100294 w 3781105"/>
                <a:gd name="connsiteY792" fmla="*/ 627817 h 1850689"/>
                <a:gd name="connsiteX793" fmla="*/ 2100294 w 3781105"/>
                <a:gd name="connsiteY793" fmla="*/ 615223 h 1850689"/>
                <a:gd name="connsiteX794" fmla="*/ 2121765 w 3781105"/>
                <a:gd name="connsiteY794" fmla="*/ 615223 h 1850689"/>
                <a:gd name="connsiteX795" fmla="*/ 2134049 w 3781105"/>
                <a:gd name="connsiteY795" fmla="*/ 615223 h 1850689"/>
                <a:gd name="connsiteX796" fmla="*/ 2140138 w 3781105"/>
                <a:gd name="connsiteY796" fmla="*/ 615223 h 1850689"/>
                <a:gd name="connsiteX797" fmla="*/ 2130951 w 3781105"/>
                <a:gd name="connsiteY797" fmla="*/ 622797 h 1850689"/>
                <a:gd name="connsiteX798" fmla="*/ 2130951 w 3781105"/>
                <a:gd name="connsiteY798" fmla="*/ 610116 h 1850689"/>
                <a:gd name="connsiteX799" fmla="*/ 2146226 w 3781105"/>
                <a:gd name="connsiteY799" fmla="*/ 610116 h 1850689"/>
                <a:gd name="connsiteX800" fmla="*/ 2137040 w 3781105"/>
                <a:gd name="connsiteY800" fmla="*/ 617777 h 1850689"/>
                <a:gd name="connsiteX801" fmla="*/ 2137040 w 3781105"/>
                <a:gd name="connsiteY801" fmla="*/ 605096 h 1850689"/>
                <a:gd name="connsiteX802" fmla="*/ 2152422 w 3781105"/>
                <a:gd name="connsiteY802" fmla="*/ 605096 h 1850689"/>
                <a:gd name="connsiteX803" fmla="*/ 2158511 w 3781105"/>
                <a:gd name="connsiteY803" fmla="*/ 605096 h 1850689"/>
                <a:gd name="connsiteX804" fmla="*/ 2149324 w 3781105"/>
                <a:gd name="connsiteY804" fmla="*/ 612669 h 1850689"/>
                <a:gd name="connsiteX805" fmla="*/ 2149324 w 3781105"/>
                <a:gd name="connsiteY805" fmla="*/ 599988 h 1850689"/>
                <a:gd name="connsiteX806" fmla="*/ 2164599 w 3781105"/>
                <a:gd name="connsiteY806" fmla="*/ 599988 h 1850689"/>
                <a:gd name="connsiteX807" fmla="*/ 2170688 w 3781105"/>
                <a:gd name="connsiteY807" fmla="*/ 599988 h 1850689"/>
                <a:gd name="connsiteX808" fmla="*/ 2161502 w 3781105"/>
                <a:gd name="connsiteY808" fmla="*/ 607738 h 1850689"/>
                <a:gd name="connsiteX809" fmla="*/ 2161502 w 3781105"/>
                <a:gd name="connsiteY809" fmla="*/ 602630 h 1850689"/>
                <a:gd name="connsiteX810" fmla="*/ 2161502 w 3781105"/>
                <a:gd name="connsiteY810" fmla="*/ 589949 h 1850689"/>
                <a:gd name="connsiteX811" fmla="*/ 2176884 w 3781105"/>
                <a:gd name="connsiteY811" fmla="*/ 589949 h 1850689"/>
                <a:gd name="connsiteX812" fmla="*/ 2182972 w 3781105"/>
                <a:gd name="connsiteY812" fmla="*/ 589949 h 1850689"/>
                <a:gd name="connsiteX813" fmla="*/ 2173786 w 3781105"/>
                <a:gd name="connsiteY813" fmla="*/ 597610 h 1850689"/>
                <a:gd name="connsiteX814" fmla="*/ 2173786 w 3781105"/>
                <a:gd name="connsiteY814" fmla="*/ 584929 h 1850689"/>
                <a:gd name="connsiteX815" fmla="*/ 2189061 w 3781105"/>
                <a:gd name="connsiteY815" fmla="*/ 584929 h 1850689"/>
                <a:gd name="connsiteX816" fmla="*/ 2195257 w 3781105"/>
                <a:gd name="connsiteY816" fmla="*/ 584929 h 1850689"/>
                <a:gd name="connsiteX817" fmla="*/ 2219719 w 3781105"/>
                <a:gd name="connsiteY817" fmla="*/ 584929 h 1850689"/>
                <a:gd name="connsiteX818" fmla="*/ 2225807 w 3781105"/>
                <a:gd name="connsiteY818" fmla="*/ 584929 h 1850689"/>
                <a:gd name="connsiteX819" fmla="*/ 2232003 w 3781105"/>
                <a:gd name="connsiteY819" fmla="*/ 584929 h 1850689"/>
                <a:gd name="connsiteX820" fmla="*/ 2222710 w 3781105"/>
                <a:gd name="connsiteY820" fmla="*/ 592591 h 1850689"/>
                <a:gd name="connsiteX821" fmla="*/ 2222710 w 3781105"/>
                <a:gd name="connsiteY821" fmla="*/ 579909 h 1850689"/>
                <a:gd name="connsiteX822" fmla="*/ 2238092 w 3781105"/>
                <a:gd name="connsiteY822" fmla="*/ 579909 h 1850689"/>
                <a:gd name="connsiteX823" fmla="*/ 2250376 w 3781105"/>
                <a:gd name="connsiteY823" fmla="*/ 579909 h 1850689"/>
                <a:gd name="connsiteX824" fmla="*/ 2241083 w 3781105"/>
                <a:gd name="connsiteY824" fmla="*/ 587483 h 1850689"/>
                <a:gd name="connsiteX825" fmla="*/ 2241083 w 3781105"/>
                <a:gd name="connsiteY825" fmla="*/ 582463 h 1850689"/>
                <a:gd name="connsiteX826" fmla="*/ 2241083 w 3781105"/>
                <a:gd name="connsiteY826" fmla="*/ 569782 h 1850689"/>
                <a:gd name="connsiteX827" fmla="*/ 2262553 w 3781105"/>
                <a:gd name="connsiteY827" fmla="*/ 569782 h 1850689"/>
                <a:gd name="connsiteX828" fmla="*/ 2253367 w 3781105"/>
                <a:gd name="connsiteY828" fmla="*/ 577443 h 1850689"/>
                <a:gd name="connsiteX829" fmla="*/ 2253367 w 3781105"/>
                <a:gd name="connsiteY829" fmla="*/ 564762 h 1850689"/>
                <a:gd name="connsiteX830" fmla="*/ 2274838 w 3781105"/>
                <a:gd name="connsiteY830" fmla="*/ 564762 h 1850689"/>
                <a:gd name="connsiteX831" fmla="*/ 2280926 w 3781105"/>
                <a:gd name="connsiteY831" fmla="*/ 564762 h 1850689"/>
                <a:gd name="connsiteX832" fmla="*/ 2271740 w 3781105"/>
                <a:gd name="connsiteY832" fmla="*/ 572336 h 1850689"/>
                <a:gd name="connsiteX833" fmla="*/ 2271740 w 3781105"/>
                <a:gd name="connsiteY833" fmla="*/ 559742 h 1850689"/>
                <a:gd name="connsiteX834" fmla="*/ 2287015 w 3781105"/>
                <a:gd name="connsiteY834" fmla="*/ 559742 h 1850689"/>
                <a:gd name="connsiteX835" fmla="*/ 2277829 w 3781105"/>
                <a:gd name="connsiteY835" fmla="*/ 567316 h 1850689"/>
                <a:gd name="connsiteX836" fmla="*/ 2277829 w 3781105"/>
                <a:gd name="connsiteY836" fmla="*/ 554635 h 1850689"/>
                <a:gd name="connsiteX837" fmla="*/ 2293211 w 3781105"/>
                <a:gd name="connsiteY837" fmla="*/ 554635 h 1850689"/>
                <a:gd name="connsiteX838" fmla="*/ 2299299 w 3781105"/>
                <a:gd name="connsiteY838" fmla="*/ 554635 h 1850689"/>
                <a:gd name="connsiteX839" fmla="*/ 2311584 w 3781105"/>
                <a:gd name="connsiteY839" fmla="*/ 554635 h 1850689"/>
                <a:gd name="connsiteX840" fmla="*/ 2317672 w 3781105"/>
                <a:gd name="connsiteY840" fmla="*/ 554635 h 1850689"/>
                <a:gd name="connsiteX841" fmla="*/ 2308486 w 3781105"/>
                <a:gd name="connsiteY841" fmla="*/ 562296 h 1850689"/>
                <a:gd name="connsiteX842" fmla="*/ 2308486 w 3781105"/>
                <a:gd name="connsiteY842" fmla="*/ 549615 h 1850689"/>
                <a:gd name="connsiteX843" fmla="*/ 2323761 w 3781105"/>
                <a:gd name="connsiteY843" fmla="*/ 549615 h 1850689"/>
                <a:gd name="connsiteX844" fmla="*/ 2329957 w 3781105"/>
                <a:gd name="connsiteY844" fmla="*/ 549615 h 1850689"/>
                <a:gd name="connsiteX845" fmla="*/ 2320663 w 3781105"/>
                <a:gd name="connsiteY845" fmla="*/ 557276 h 1850689"/>
                <a:gd name="connsiteX846" fmla="*/ 2320663 w 3781105"/>
                <a:gd name="connsiteY846" fmla="*/ 544595 h 1850689"/>
                <a:gd name="connsiteX847" fmla="*/ 2336045 w 3781105"/>
                <a:gd name="connsiteY847" fmla="*/ 544595 h 1850689"/>
                <a:gd name="connsiteX848" fmla="*/ 2342134 w 3781105"/>
                <a:gd name="connsiteY848" fmla="*/ 544595 h 1850689"/>
                <a:gd name="connsiteX849" fmla="*/ 2348330 w 3781105"/>
                <a:gd name="connsiteY849" fmla="*/ 544595 h 1850689"/>
                <a:gd name="connsiteX850" fmla="*/ 2339036 w 3781105"/>
                <a:gd name="connsiteY850" fmla="*/ 552257 h 1850689"/>
                <a:gd name="connsiteX851" fmla="*/ 2339036 w 3781105"/>
                <a:gd name="connsiteY851" fmla="*/ 539487 h 1850689"/>
                <a:gd name="connsiteX852" fmla="*/ 2354419 w 3781105"/>
                <a:gd name="connsiteY852" fmla="*/ 539487 h 1850689"/>
                <a:gd name="connsiteX853" fmla="*/ 2360614 w 3781105"/>
                <a:gd name="connsiteY853" fmla="*/ 539487 h 1850689"/>
                <a:gd name="connsiteX854" fmla="*/ 2351321 w 3781105"/>
                <a:gd name="connsiteY854" fmla="*/ 547237 h 1850689"/>
                <a:gd name="connsiteX855" fmla="*/ 2351321 w 3781105"/>
                <a:gd name="connsiteY855" fmla="*/ 542129 h 1850689"/>
                <a:gd name="connsiteX856" fmla="*/ 2351321 w 3781105"/>
                <a:gd name="connsiteY856" fmla="*/ 529536 h 1850689"/>
                <a:gd name="connsiteX857" fmla="*/ 2366703 w 3781105"/>
                <a:gd name="connsiteY857" fmla="*/ 529536 h 1850689"/>
                <a:gd name="connsiteX858" fmla="*/ 2372792 w 3781105"/>
                <a:gd name="connsiteY858" fmla="*/ 529536 h 1850689"/>
                <a:gd name="connsiteX859" fmla="*/ 2378987 w 3781105"/>
                <a:gd name="connsiteY859" fmla="*/ 529536 h 1850689"/>
                <a:gd name="connsiteX860" fmla="*/ 2385076 w 3781105"/>
                <a:gd name="connsiteY860" fmla="*/ 529536 h 1850689"/>
                <a:gd name="connsiteX861" fmla="*/ 2391271 w 3781105"/>
                <a:gd name="connsiteY861" fmla="*/ 529536 h 1850689"/>
                <a:gd name="connsiteX862" fmla="*/ 2397360 w 3781105"/>
                <a:gd name="connsiteY862" fmla="*/ 529536 h 1850689"/>
                <a:gd name="connsiteX863" fmla="*/ 2388067 w 3781105"/>
                <a:gd name="connsiteY863" fmla="*/ 537109 h 1850689"/>
                <a:gd name="connsiteX864" fmla="*/ 2388067 w 3781105"/>
                <a:gd name="connsiteY864" fmla="*/ 524428 h 1850689"/>
                <a:gd name="connsiteX865" fmla="*/ 2403449 w 3781105"/>
                <a:gd name="connsiteY865" fmla="*/ 524428 h 1850689"/>
                <a:gd name="connsiteX866" fmla="*/ 2409644 w 3781105"/>
                <a:gd name="connsiteY866" fmla="*/ 524428 h 1850689"/>
                <a:gd name="connsiteX867" fmla="*/ 2400244 w 3781105"/>
                <a:gd name="connsiteY867" fmla="*/ 532002 h 1850689"/>
                <a:gd name="connsiteX868" fmla="*/ 2400244 w 3781105"/>
                <a:gd name="connsiteY868" fmla="*/ 519408 h 1850689"/>
                <a:gd name="connsiteX869" fmla="*/ 2415733 w 3781105"/>
                <a:gd name="connsiteY869" fmla="*/ 519408 h 1850689"/>
                <a:gd name="connsiteX870" fmla="*/ 2406440 w 3781105"/>
                <a:gd name="connsiteY870" fmla="*/ 526982 h 1850689"/>
                <a:gd name="connsiteX871" fmla="*/ 2406440 w 3781105"/>
                <a:gd name="connsiteY871" fmla="*/ 514301 h 1850689"/>
                <a:gd name="connsiteX872" fmla="*/ 2421822 w 3781105"/>
                <a:gd name="connsiteY872" fmla="*/ 514301 h 1850689"/>
                <a:gd name="connsiteX873" fmla="*/ 2412529 w 3781105"/>
                <a:gd name="connsiteY873" fmla="*/ 521962 h 1850689"/>
                <a:gd name="connsiteX874" fmla="*/ 2412529 w 3781105"/>
                <a:gd name="connsiteY874" fmla="*/ 509281 h 1850689"/>
                <a:gd name="connsiteX875" fmla="*/ 2427911 w 3781105"/>
                <a:gd name="connsiteY875" fmla="*/ 509281 h 1850689"/>
                <a:gd name="connsiteX876" fmla="*/ 2434106 w 3781105"/>
                <a:gd name="connsiteY876" fmla="*/ 509281 h 1850689"/>
                <a:gd name="connsiteX877" fmla="*/ 2424813 w 3781105"/>
                <a:gd name="connsiteY877" fmla="*/ 516855 h 1850689"/>
                <a:gd name="connsiteX878" fmla="*/ 2424813 w 3781105"/>
                <a:gd name="connsiteY878" fmla="*/ 504261 h 1850689"/>
                <a:gd name="connsiteX879" fmla="*/ 2440195 w 3781105"/>
                <a:gd name="connsiteY879" fmla="*/ 504261 h 1850689"/>
                <a:gd name="connsiteX880" fmla="*/ 2446284 w 3781105"/>
                <a:gd name="connsiteY880" fmla="*/ 504261 h 1850689"/>
                <a:gd name="connsiteX881" fmla="*/ 2458568 w 3781105"/>
                <a:gd name="connsiteY881" fmla="*/ 504261 h 1850689"/>
                <a:gd name="connsiteX882" fmla="*/ 2449275 w 3781105"/>
                <a:gd name="connsiteY882" fmla="*/ 511835 h 1850689"/>
                <a:gd name="connsiteX883" fmla="*/ 2449275 w 3781105"/>
                <a:gd name="connsiteY883" fmla="*/ 499153 h 1850689"/>
                <a:gd name="connsiteX884" fmla="*/ 2464657 w 3781105"/>
                <a:gd name="connsiteY884" fmla="*/ 499153 h 1850689"/>
                <a:gd name="connsiteX885" fmla="*/ 2470852 w 3781105"/>
                <a:gd name="connsiteY885" fmla="*/ 499153 h 1850689"/>
                <a:gd name="connsiteX886" fmla="*/ 2461559 w 3781105"/>
                <a:gd name="connsiteY886" fmla="*/ 506815 h 1850689"/>
                <a:gd name="connsiteX887" fmla="*/ 2461559 w 3781105"/>
                <a:gd name="connsiteY887" fmla="*/ 494134 h 1850689"/>
                <a:gd name="connsiteX888" fmla="*/ 2476941 w 3781105"/>
                <a:gd name="connsiteY888" fmla="*/ 494134 h 1850689"/>
                <a:gd name="connsiteX889" fmla="*/ 2467648 w 3781105"/>
                <a:gd name="connsiteY889" fmla="*/ 501795 h 1850689"/>
                <a:gd name="connsiteX890" fmla="*/ 2467648 w 3781105"/>
                <a:gd name="connsiteY890" fmla="*/ 489114 h 1850689"/>
                <a:gd name="connsiteX891" fmla="*/ 2483030 w 3781105"/>
                <a:gd name="connsiteY891" fmla="*/ 489114 h 1850689"/>
                <a:gd name="connsiteX892" fmla="*/ 2473843 w 3781105"/>
                <a:gd name="connsiteY892" fmla="*/ 496776 h 1850689"/>
                <a:gd name="connsiteX893" fmla="*/ 2473843 w 3781105"/>
                <a:gd name="connsiteY893" fmla="*/ 484094 h 1850689"/>
                <a:gd name="connsiteX894" fmla="*/ 2489225 w 3781105"/>
                <a:gd name="connsiteY894" fmla="*/ 484094 h 1850689"/>
                <a:gd name="connsiteX895" fmla="*/ 2501403 w 3781105"/>
                <a:gd name="connsiteY895" fmla="*/ 484094 h 1850689"/>
                <a:gd name="connsiteX896" fmla="*/ 2507492 w 3781105"/>
                <a:gd name="connsiteY896" fmla="*/ 484094 h 1850689"/>
                <a:gd name="connsiteX897" fmla="*/ 2498305 w 3781105"/>
                <a:gd name="connsiteY897" fmla="*/ 491756 h 1850689"/>
                <a:gd name="connsiteX898" fmla="*/ 2498305 w 3781105"/>
                <a:gd name="connsiteY898" fmla="*/ 479075 h 1850689"/>
                <a:gd name="connsiteX899" fmla="*/ 2513687 w 3781105"/>
                <a:gd name="connsiteY899" fmla="*/ 479075 h 1850689"/>
                <a:gd name="connsiteX900" fmla="*/ 2519776 w 3781105"/>
                <a:gd name="connsiteY900" fmla="*/ 479075 h 1850689"/>
                <a:gd name="connsiteX901" fmla="*/ 2510589 w 3781105"/>
                <a:gd name="connsiteY901" fmla="*/ 486648 h 1850689"/>
                <a:gd name="connsiteX902" fmla="*/ 2510589 w 3781105"/>
                <a:gd name="connsiteY902" fmla="*/ 474055 h 1850689"/>
                <a:gd name="connsiteX903" fmla="*/ 2525865 w 3781105"/>
                <a:gd name="connsiteY903" fmla="*/ 474055 h 1850689"/>
                <a:gd name="connsiteX904" fmla="*/ 2538149 w 3781105"/>
                <a:gd name="connsiteY904" fmla="*/ 474055 h 1850689"/>
                <a:gd name="connsiteX905" fmla="*/ 2528962 w 3781105"/>
                <a:gd name="connsiteY905" fmla="*/ 481628 h 1850689"/>
                <a:gd name="connsiteX906" fmla="*/ 2528962 w 3781105"/>
                <a:gd name="connsiteY906" fmla="*/ 468947 h 1850689"/>
                <a:gd name="connsiteX907" fmla="*/ 2544237 w 3781105"/>
                <a:gd name="connsiteY907" fmla="*/ 468947 h 1850689"/>
                <a:gd name="connsiteX908" fmla="*/ 2550433 w 3781105"/>
                <a:gd name="connsiteY908" fmla="*/ 468947 h 1850689"/>
                <a:gd name="connsiteX909" fmla="*/ 2556522 w 3781105"/>
                <a:gd name="connsiteY909" fmla="*/ 468947 h 1850689"/>
                <a:gd name="connsiteX910" fmla="*/ 2562611 w 3781105"/>
                <a:gd name="connsiteY910" fmla="*/ 468947 h 1850689"/>
                <a:gd name="connsiteX911" fmla="*/ 2553424 w 3781105"/>
                <a:gd name="connsiteY911" fmla="*/ 476609 h 1850689"/>
                <a:gd name="connsiteX912" fmla="*/ 2553424 w 3781105"/>
                <a:gd name="connsiteY912" fmla="*/ 463927 h 1850689"/>
                <a:gd name="connsiteX913" fmla="*/ 2568806 w 3781105"/>
                <a:gd name="connsiteY913" fmla="*/ 463927 h 1850689"/>
                <a:gd name="connsiteX914" fmla="*/ 2574895 w 3781105"/>
                <a:gd name="connsiteY914" fmla="*/ 463927 h 1850689"/>
                <a:gd name="connsiteX915" fmla="*/ 2580984 w 3781105"/>
                <a:gd name="connsiteY915" fmla="*/ 463927 h 1850689"/>
                <a:gd name="connsiteX916" fmla="*/ 2587072 w 3781105"/>
                <a:gd name="connsiteY916" fmla="*/ 463927 h 1850689"/>
                <a:gd name="connsiteX917" fmla="*/ 2577886 w 3781105"/>
                <a:gd name="connsiteY917" fmla="*/ 471501 h 1850689"/>
                <a:gd name="connsiteX918" fmla="*/ 2577886 w 3781105"/>
                <a:gd name="connsiteY918" fmla="*/ 458908 h 1850689"/>
                <a:gd name="connsiteX919" fmla="*/ 2593268 w 3781105"/>
                <a:gd name="connsiteY919" fmla="*/ 458908 h 1850689"/>
                <a:gd name="connsiteX920" fmla="*/ 2599357 w 3781105"/>
                <a:gd name="connsiteY920" fmla="*/ 458908 h 1850689"/>
                <a:gd name="connsiteX921" fmla="*/ 2605445 w 3781105"/>
                <a:gd name="connsiteY921" fmla="*/ 458908 h 1850689"/>
                <a:gd name="connsiteX922" fmla="*/ 2611641 w 3781105"/>
                <a:gd name="connsiteY922" fmla="*/ 458908 h 1850689"/>
                <a:gd name="connsiteX923" fmla="*/ 2602348 w 3781105"/>
                <a:gd name="connsiteY923" fmla="*/ 466481 h 1850689"/>
                <a:gd name="connsiteX924" fmla="*/ 2602348 w 3781105"/>
                <a:gd name="connsiteY924" fmla="*/ 453800 h 1850689"/>
                <a:gd name="connsiteX925" fmla="*/ 2617730 w 3781105"/>
                <a:gd name="connsiteY925" fmla="*/ 453800 h 1850689"/>
                <a:gd name="connsiteX926" fmla="*/ 2608543 w 3781105"/>
                <a:gd name="connsiteY926" fmla="*/ 461462 h 1850689"/>
                <a:gd name="connsiteX927" fmla="*/ 2608543 w 3781105"/>
                <a:gd name="connsiteY927" fmla="*/ 448780 h 1850689"/>
                <a:gd name="connsiteX928" fmla="*/ 2623818 w 3781105"/>
                <a:gd name="connsiteY928" fmla="*/ 448780 h 1850689"/>
                <a:gd name="connsiteX929" fmla="*/ 2630014 w 3781105"/>
                <a:gd name="connsiteY929" fmla="*/ 448780 h 1850689"/>
                <a:gd name="connsiteX930" fmla="*/ 2620721 w 3781105"/>
                <a:gd name="connsiteY930" fmla="*/ 456354 h 1850689"/>
                <a:gd name="connsiteX931" fmla="*/ 2620721 w 3781105"/>
                <a:gd name="connsiteY931" fmla="*/ 443760 h 1850689"/>
                <a:gd name="connsiteX932" fmla="*/ 2636103 w 3781105"/>
                <a:gd name="connsiteY932" fmla="*/ 443760 h 1850689"/>
                <a:gd name="connsiteX933" fmla="*/ 2626916 w 3781105"/>
                <a:gd name="connsiteY933" fmla="*/ 451334 h 1850689"/>
                <a:gd name="connsiteX934" fmla="*/ 2626916 w 3781105"/>
                <a:gd name="connsiteY934" fmla="*/ 438653 h 1850689"/>
                <a:gd name="connsiteX935" fmla="*/ 2642191 w 3781105"/>
                <a:gd name="connsiteY935" fmla="*/ 438653 h 1850689"/>
                <a:gd name="connsiteX936" fmla="*/ 2648387 w 3781105"/>
                <a:gd name="connsiteY936" fmla="*/ 438653 h 1850689"/>
                <a:gd name="connsiteX937" fmla="*/ 2654476 w 3781105"/>
                <a:gd name="connsiteY937" fmla="*/ 438653 h 1850689"/>
                <a:gd name="connsiteX938" fmla="*/ 2645289 w 3781105"/>
                <a:gd name="connsiteY938" fmla="*/ 446314 h 1850689"/>
                <a:gd name="connsiteX939" fmla="*/ 2645289 w 3781105"/>
                <a:gd name="connsiteY939" fmla="*/ 433633 h 1850689"/>
                <a:gd name="connsiteX940" fmla="*/ 2660565 w 3781105"/>
                <a:gd name="connsiteY940" fmla="*/ 433633 h 1850689"/>
                <a:gd name="connsiteX941" fmla="*/ 2672849 w 3781105"/>
                <a:gd name="connsiteY941" fmla="*/ 433633 h 1850689"/>
                <a:gd name="connsiteX942" fmla="*/ 2663555 w 3781105"/>
                <a:gd name="connsiteY942" fmla="*/ 441295 h 1850689"/>
                <a:gd name="connsiteX943" fmla="*/ 2663555 w 3781105"/>
                <a:gd name="connsiteY943" fmla="*/ 428613 h 1850689"/>
                <a:gd name="connsiteX944" fmla="*/ 2691222 w 3781105"/>
                <a:gd name="connsiteY944" fmla="*/ 428613 h 1850689"/>
                <a:gd name="connsiteX945" fmla="*/ 2681929 w 3781105"/>
                <a:gd name="connsiteY945" fmla="*/ 436275 h 1850689"/>
                <a:gd name="connsiteX946" fmla="*/ 2681929 w 3781105"/>
                <a:gd name="connsiteY946" fmla="*/ 423593 h 1850689"/>
                <a:gd name="connsiteX947" fmla="*/ 2697310 w 3781105"/>
                <a:gd name="connsiteY947" fmla="*/ 423593 h 1850689"/>
                <a:gd name="connsiteX948" fmla="*/ 2703506 w 3781105"/>
                <a:gd name="connsiteY948" fmla="*/ 423593 h 1850689"/>
                <a:gd name="connsiteX949" fmla="*/ 2694213 w 3781105"/>
                <a:gd name="connsiteY949" fmla="*/ 431167 h 1850689"/>
                <a:gd name="connsiteX950" fmla="*/ 2694213 w 3781105"/>
                <a:gd name="connsiteY950" fmla="*/ 418574 h 1850689"/>
                <a:gd name="connsiteX951" fmla="*/ 2709595 w 3781105"/>
                <a:gd name="connsiteY951" fmla="*/ 418574 h 1850689"/>
                <a:gd name="connsiteX952" fmla="*/ 2715790 w 3781105"/>
                <a:gd name="connsiteY952" fmla="*/ 418574 h 1850689"/>
                <a:gd name="connsiteX953" fmla="*/ 2706497 w 3781105"/>
                <a:gd name="connsiteY953" fmla="*/ 426147 h 1850689"/>
                <a:gd name="connsiteX954" fmla="*/ 2706497 w 3781105"/>
                <a:gd name="connsiteY954" fmla="*/ 413466 h 1850689"/>
                <a:gd name="connsiteX955" fmla="*/ 2721879 w 3781105"/>
                <a:gd name="connsiteY955" fmla="*/ 413466 h 1850689"/>
                <a:gd name="connsiteX956" fmla="*/ 2712586 w 3781105"/>
                <a:gd name="connsiteY956" fmla="*/ 421128 h 1850689"/>
                <a:gd name="connsiteX957" fmla="*/ 2712586 w 3781105"/>
                <a:gd name="connsiteY957" fmla="*/ 408446 h 1850689"/>
                <a:gd name="connsiteX958" fmla="*/ 2727968 w 3781105"/>
                <a:gd name="connsiteY958" fmla="*/ 408446 h 1850689"/>
                <a:gd name="connsiteX959" fmla="*/ 2718674 w 3781105"/>
                <a:gd name="connsiteY959" fmla="*/ 416020 h 1850689"/>
                <a:gd name="connsiteX960" fmla="*/ 2718674 w 3781105"/>
                <a:gd name="connsiteY960" fmla="*/ 403427 h 1850689"/>
                <a:gd name="connsiteX961" fmla="*/ 2734163 w 3781105"/>
                <a:gd name="connsiteY961" fmla="*/ 403427 h 1850689"/>
                <a:gd name="connsiteX962" fmla="*/ 2746341 w 3781105"/>
                <a:gd name="connsiteY962" fmla="*/ 403427 h 1850689"/>
                <a:gd name="connsiteX963" fmla="*/ 2752536 w 3781105"/>
                <a:gd name="connsiteY963" fmla="*/ 403427 h 1850689"/>
                <a:gd name="connsiteX964" fmla="*/ 2758625 w 3781105"/>
                <a:gd name="connsiteY964" fmla="*/ 403427 h 1850689"/>
                <a:gd name="connsiteX965" fmla="*/ 2764714 w 3781105"/>
                <a:gd name="connsiteY965" fmla="*/ 403427 h 1850689"/>
                <a:gd name="connsiteX966" fmla="*/ 2755421 w 3781105"/>
                <a:gd name="connsiteY966" fmla="*/ 411000 h 1850689"/>
                <a:gd name="connsiteX967" fmla="*/ 2755421 w 3781105"/>
                <a:gd name="connsiteY967" fmla="*/ 398319 h 1850689"/>
                <a:gd name="connsiteX968" fmla="*/ 2770909 w 3781105"/>
                <a:gd name="connsiteY968" fmla="*/ 398319 h 1850689"/>
                <a:gd name="connsiteX969" fmla="*/ 2776998 w 3781105"/>
                <a:gd name="connsiteY969" fmla="*/ 398319 h 1850689"/>
                <a:gd name="connsiteX970" fmla="*/ 2767705 w 3781105"/>
                <a:gd name="connsiteY970" fmla="*/ 405980 h 1850689"/>
                <a:gd name="connsiteX971" fmla="*/ 2767705 w 3781105"/>
                <a:gd name="connsiteY971" fmla="*/ 400873 h 1850689"/>
                <a:gd name="connsiteX972" fmla="*/ 2767705 w 3781105"/>
                <a:gd name="connsiteY972" fmla="*/ 388279 h 1850689"/>
                <a:gd name="connsiteX973" fmla="*/ 2783087 w 3781105"/>
                <a:gd name="connsiteY973" fmla="*/ 388279 h 1850689"/>
                <a:gd name="connsiteX974" fmla="*/ 2773794 w 3781105"/>
                <a:gd name="connsiteY974" fmla="*/ 395941 h 1850689"/>
                <a:gd name="connsiteX975" fmla="*/ 2773794 w 3781105"/>
                <a:gd name="connsiteY975" fmla="*/ 383172 h 1850689"/>
                <a:gd name="connsiteX976" fmla="*/ 2789282 w 3781105"/>
                <a:gd name="connsiteY976" fmla="*/ 383172 h 1850689"/>
                <a:gd name="connsiteX977" fmla="*/ 2795371 w 3781105"/>
                <a:gd name="connsiteY977" fmla="*/ 383172 h 1850689"/>
                <a:gd name="connsiteX978" fmla="*/ 2801460 w 3781105"/>
                <a:gd name="connsiteY978" fmla="*/ 383172 h 1850689"/>
                <a:gd name="connsiteX979" fmla="*/ 2792167 w 3781105"/>
                <a:gd name="connsiteY979" fmla="*/ 390833 h 1850689"/>
                <a:gd name="connsiteX980" fmla="*/ 2792167 w 3781105"/>
                <a:gd name="connsiteY980" fmla="*/ 378152 h 1850689"/>
                <a:gd name="connsiteX981" fmla="*/ 2807655 w 3781105"/>
                <a:gd name="connsiteY981" fmla="*/ 378152 h 1850689"/>
                <a:gd name="connsiteX982" fmla="*/ 2798255 w 3781105"/>
                <a:gd name="connsiteY982" fmla="*/ 385814 h 1850689"/>
                <a:gd name="connsiteX983" fmla="*/ 2798255 w 3781105"/>
                <a:gd name="connsiteY983" fmla="*/ 373220 h 1850689"/>
                <a:gd name="connsiteX984" fmla="*/ 2813744 w 3781105"/>
                <a:gd name="connsiteY984" fmla="*/ 373220 h 1850689"/>
                <a:gd name="connsiteX985" fmla="*/ 2804451 w 3781105"/>
                <a:gd name="connsiteY985" fmla="*/ 380794 h 1850689"/>
                <a:gd name="connsiteX986" fmla="*/ 2804451 w 3781105"/>
                <a:gd name="connsiteY986" fmla="*/ 368112 h 1850689"/>
                <a:gd name="connsiteX987" fmla="*/ 2819833 w 3781105"/>
                <a:gd name="connsiteY987" fmla="*/ 368112 h 1850689"/>
                <a:gd name="connsiteX988" fmla="*/ 2825922 w 3781105"/>
                <a:gd name="connsiteY988" fmla="*/ 368112 h 1850689"/>
                <a:gd name="connsiteX989" fmla="*/ 2816628 w 3781105"/>
                <a:gd name="connsiteY989" fmla="*/ 375774 h 1850689"/>
                <a:gd name="connsiteX990" fmla="*/ 2816628 w 3781105"/>
                <a:gd name="connsiteY990" fmla="*/ 363093 h 1850689"/>
                <a:gd name="connsiteX991" fmla="*/ 2832117 w 3781105"/>
                <a:gd name="connsiteY991" fmla="*/ 363093 h 1850689"/>
                <a:gd name="connsiteX992" fmla="*/ 2822824 w 3781105"/>
                <a:gd name="connsiteY992" fmla="*/ 370666 h 1850689"/>
                <a:gd name="connsiteX993" fmla="*/ 2822824 w 3781105"/>
                <a:gd name="connsiteY993" fmla="*/ 358073 h 1850689"/>
                <a:gd name="connsiteX994" fmla="*/ 2844295 w 3781105"/>
                <a:gd name="connsiteY994" fmla="*/ 358073 h 1850689"/>
                <a:gd name="connsiteX995" fmla="*/ 2835001 w 3781105"/>
                <a:gd name="connsiteY995" fmla="*/ 365647 h 1850689"/>
                <a:gd name="connsiteX996" fmla="*/ 2835001 w 3781105"/>
                <a:gd name="connsiteY996" fmla="*/ 352965 h 1850689"/>
                <a:gd name="connsiteX997" fmla="*/ 2850490 w 3781105"/>
                <a:gd name="connsiteY997" fmla="*/ 352965 h 1850689"/>
                <a:gd name="connsiteX998" fmla="*/ 2856579 w 3781105"/>
                <a:gd name="connsiteY998" fmla="*/ 352965 h 1850689"/>
                <a:gd name="connsiteX999" fmla="*/ 2847286 w 3781105"/>
                <a:gd name="connsiteY999" fmla="*/ 360539 h 1850689"/>
                <a:gd name="connsiteX1000" fmla="*/ 2847286 w 3781105"/>
                <a:gd name="connsiteY1000" fmla="*/ 347945 h 1850689"/>
                <a:gd name="connsiteX1001" fmla="*/ 2862668 w 3781105"/>
                <a:gd name="connsiteY1001" fmla="*/ 347945 h 1850689"/>
                <a:gd name="connsiteX1002" fmla="*/ 2868863 w 3781105"/>
                <a:gd name="connsiteY1002" fmla="*/ 347945 h 1850689"/>
                <a:gd name="connsiteX1003" fmla="*/ 2874952 w 3781105"/>
                <a:gd name="connsiteY1003" fmla="*/ 347945 h 1850689"/>
                <a:gd name="connsiteX1004" fmla="*/ 2865659 w 3781105"/>
                <a:gd name="connsiteY1004" fmla="*/ 355519 h 1850689"/>
                <a:gd name="connsiteX1005" fmla="*/ 2865659 w 3781105"/>
                <a:gd name="connsiteY1005" fmla="*/ 342926 h 1850689"/>
                <a:gd name="connsiteX1006" fmla="*/ 2881041 w 3781105"/>
                <a:gd name="connsiteY1006" fmla="*/ 342926 h 1850689"/>
                <a:gd name="connsiteX1007" fmla="*/ 2871854 w 3781105"/>
                <a:gd name="connsiteY1007" fmla="*/ 350499 h 1850689"/>
                <a:gd name="connsiteX1008" fmla="*/ 2871854 w 3781105"/>
                <a:gd name="connsiteY1008" fmla="*/ 337818 h 1850689"/>
                <a:gd name="connsiteX1009" fmla="*/ 2887236 w 3781105"/>
                <a:gd name="connsiteY1009" fmla="*/ 337818 h 1850689"/>
                <a:gd name="connsiteX1010" fmla="*/ 2893325 w 3781105"/>
                <a:gd name="connsiteY1010" fmla="*/ 337818 h 1850689"/>
                <a:gd name="connsiteX1011" fmla="*/ 2884139 w 3781105"/>
                <a:gd name="connsiteY1011" fmla="*/ 345480 h 1850689"/>
                <a:gd name="connsiteX1012" fmla="*/ 2884139 w 3781105"/>
                <a:gd name="connsiteY1012" fmla="*/ 332798 h 1850689"/>
                <a:gd name="connsiteX1013" fmla="*/ 2899414 w 3781105"/>
                <a:gd name="connsiteY1013" fmla="*/ 332798 h 1850689"/>
                <a:gd name="connsiteX1014" fmla="*/ 2890227 w 3781105"/>
                <a:gd name="connsiteY1014" fmla="*/ 340460 h 1850689"/>
                <a:gd name="connsiteX1015" fmla="*/ 2890227 w 3781105"/>
                <a:gd name="connsiteY1015" fmla="*/ 327691 h 1850689"/>
                <a:gd name="connsiteX1016" fmla="*/ 2905503 w 3781105"/>
                <a:gd name="connsiteY1016" fmla="*/ 327691 h 1850689"/>
                <a:gd name="connsiteX1017" fmla="*/ 2896316 w 3781105"/>
                <a:gd name="connsiteY1017" fmla="*/ 335440 h 1850689"/>
                <a:gd name="connsiteX1018" fmla="*/ 2896316 w 3781105"/>
                <a:gd name="connsiteY1018" fmla="*/ 322759 h 1850689"/>
                <a:gd name="connsiteX1019" fmla="*/ 2911698 w 3781105"/>
                <a:gd name="connsiteY1019" fmla="*/ 322759 h 1850689"/>
                <a:gd name="connsiteX1020" fmla="*/ 2902405 w 3781105"/>
                <a:gd name="connsiteY1020" fmla="*/ 330332 h 1850689"/>
                <a:gd name="connsiteX1021" fmla="*/ 2902405 w 3781105"/>
                <a:gd name="connsiteY1021" fmla="*/ 317739 h 1850689"/>
                <a:gd name="connsiteX1022" fmla="*/ 2917787 w 3781105"/>
                <a:gd name="connsiteY1022" fmla="*/ 317739 h 1850689"/>
                <a:gd name="connsiteX1023" fmla="*/ 2923876 w 3781105"/>
                <a:gd name="connsiteY1023" fmla="*/ 317739 h 1850689"/>
                <a:gd name="connsiteX1024" fmla="*/ 2930071 w 3781105"/>
                <a:gd name="connsiteY1024" fmla="*/ 317739 h 1850689"/>
                <a:gd name="connsiteX1025" fmla="*/ 2936160 w 3781105"/>
                <a:gd name="connsiteY1025" fmla="*/ 317739 h 1850689"/>
                <a:gd name="connsiteX1026" fmla="*/ 2942249 w 3781105"/>
                <a:gd name="connsiteY1026" fmla="*/ 317739 h 1850689"/>
                <a:gd name="connsiteX1027" fmla="*/ 2933062 w 3781105"/>
                <a:gd name="connsiteY1027" fmla="*/ 325313 h 1850689"/>
                <a:gd name="connsiteX1028" fmla="*/ 2933062 w 3781105"/>
                <a:gd name="connsiteY1028" fmla="*/ 312631 h 1850689"/>
                <a:gd name="connsiteX1029" fmla="*/ 2948444 w 3781105"/>
                <a:gd name="connsiteY1029" fmla="*/ 312631 h 1850689"/>
                <a:gd name="connsiteX1030" fmla="*/ 2939151 w 3781105"/>
                <a:gd name="connsiteY1030" fmla="*/ 320293 h 1850689"/>
                <a:gd name="connsiteX1031" fmla="*/ 2939151 w 3781105"/>
                <a:gd name="connsiteY1031" fmla="*/ 307612 h 1850689"/>
                <a:gd name="connsiteX1032" fmla="*/ 2954533 w 3781105"/>
                <a:gd name="connsiteY1032" fmla="*/ 307612 h 1850689"/>
                <a:gd name="connsiteX1033" fmla="*/ 2945347 w 3781105"/>
                <a:gd name="connsiteY1033" fmla="*/ 315185 h 1850689"/>
                <a:gd name="connsiteX1034" fmla="*/ 2945347 w 3781105"/>
                <a:gd name="connsiteY1034" fmla="*/ 302592 h 1850689"/>
                <a:gd name="connsiteX1035" fmla="*/ 2960622 w 3781105"/>
                <a:gd name="connsiteY1035" fmla="*/ 302592 h 1850689"/>
                <a:gd name="connsiteX1036" fmla="*/ 2951435 w 3781105"/>
                <a:gd name="connsiteY1036" fmla="*/ 310166 h 1850689"/>
                <a:gd name="connsiteX1037" fmla="*/ 2951435 w 3781105"/>
                <a:gd name="connsiteY1037" fmla="*/ 297484 h 1850689"/>
                <a:gd name="connsiteX1038" fmla="*/ 2966817 w 3781105"/>
                <a:gd name="connsiteY1038" fmla="*/ 297484 h 1850689"/>
                <a:gd name="connsiteX1039" fmla="*/ 2957524 w 3781105"/>
                <a:gd name="connsiteY1039" fmla="*/ 305146 h 1850689"/>
                <a:gd name="connsiteX1040" fmla="*/ 2957524 w 3781105"/>
                <a:gd name="connsiteY1040" fmla="*/ 300038 h 1850689"/>
                <a:gd name="connsiteX1041" fmla="*/ 2957524 w 3781105"/>
                <a:gd name="connsiteY1041" fmla="*/ 287445 h 1850689"/>
                <a:gd name="connsiteX1042" fmla="*/ 2972906 w 3781105"/>
                <a:gd name="connsiteY1042" fmla="*/ 287445 h 1850689"/>
                <a:gd name="connsiteX1043" fmla="*/ 2978995 w 3781105"/>
                <a:gd name="connsiteY1043" fmla="*/ 287445 h 1850689"/>
                <a:gd name="connsiteX1044" fmla="*/ 2969808 w 3781105"/>
                <a:gd name="connsiteY1044" fmla="*/ 295018 h 1850689"/>
                <a:gd name="connsiteX1045" fmla="*/ 2969808 w 3781105"/>
                <a:gd name="connsiteY1045" fmla="*/ 282337 h 1850689"/>
                <a:gd name="connsiteX1046" fmla="*/ 2985084 w 3781105"/>
                <a:gd name="connsiteY1046" fmla="*/ 282337 h 1850689"/>
                <a:gd name="connsiteX1047" fmla="*/ 2991279 w 3781105"/>
                <a:gd name="connsiteY1047" fmla="*/ 282337 h 1850689"/>
                <a:gd name="connsiteX1048" fmla="*/ 2982093 w 3781105"/>
                <a:gd name="connsiteY1048" fmla="*/ 289999 h 1850689"/>
                <a:gd name="connsiteX1049" fmla="*/ 2982093 w 3781105"/>
                <a:gd name="connsiteY1049" fmla="*/ 277317 h 1850689"/>
                <a:gd name="connsiteX1050" fmla="*/ 2997368 w 3781105"/>
                <a:gd name="connsiteY1050" fmla="*/ 277317 h 1850689"/>
                <a:gd name="connsiteX1051" fmla="*/ 3003457 w 3781105"/>
                <a:gd name="connsiteY1051" fmla="*/ 277317 h 1850689"/>
                <a:gd name="connsiteX1052" fmla="*/ 2994270 w 3781105"/>
                <a:gd name="connsiteY1052" fmla="*/ 284891 h 1850689"/>
                <a:gd name="connsiteX1053" fmla="*/ 2994270 w 3781105"/>
                <a:gd name="connsiteY1053" fmla="*/ 272298 h 1850689"/>
                <a:gd name="connsiteX1054" fmla="*/ 3009652 w 3781105"/>
                <a:gd name="connsiteY1054" fmla="*/ 272298 h 1850689"/>
                <a:gd name="connsiteX1055" fmla="*/ 3015741 w 3781105"/>
                <a:gd name="connsiteY1055" fmla="*/ 272298 h 1850689"/>
                <a:gd name="connsiteX1056" fmla="*/ 3006554 w 3781105"/>
                <a:gd name="connsiteY1056" fmla="*/ 279959 h 1850689"/>
                <a:gd name="connsiteX1057" fmla="*/ 3006554 w 3781105"/>
                <a:gd name="connsiteY1057" fmla="*/ 267190 h 1850689"/>
                <a:gd name="connsiteX1058" fmla="*/ 3021830 w 3781105"/>
                <a:gd name="connsiteY1058" fmla="*/ 267190 h 1850689"/>
                <a:gd name="connsiteX1059" fmla="*/ 3012643 w 3781105"/>
                <a:gd name="connsiteY1059" fmla="*/ 274939 h 1850689"/>
                <a:gd name="connsiteX1060" fmla="*/ 3012643 w 3781105"/>
                <a:gd name="connsiteY1060" fmla="*/ 262170 h 1850689"/>
                <a:gd name="connsiteX1061" fmla="*/ 3028025 w 3781105"/>
                <a:gd name="connsiteY1061" fmla="*/ 262170 h 1850689"/>
                <a:gd name="connsiteX1062" fmla="*/ 3034114 w 3781105"/>
                <a:gd name="connsiteY1062" fmla="*/ 262170 h 1850689"/>
                <a:gd name="connsiteX1063" fmla="*/ 3024927 w 3781105"/>
                <a:gd name="connsiteY1063" fmla="*/ 269832 h 1850689"/>
                <a:gd name="connsiteX1064" fmla="*/ 3024927 w 3781105"/>
                <a:gd name="connsiteY1064" fmla="*/ 264812 h 1850689"/>
                <a:gd name="connsiteX1065" fmla="*/ 3024927 w 3781105"/>
                <a:gd name="connsiteY1065" fmla="*/ 252131 h 1850689"/>
                <a:gd name="connsiteX1066" fmla="*/ 3040202 w 3781105"/>
                <a:gd name="connsiteY1066" fmla="*/ 252131 h 1850689"/>
                <a:gd name="connsiteX1067" fmla="*/ 3031016 w 3781105"/>
                <a:gd name="connsiteY1067" fmla="*/ 259704 h 1850689"/>
                <a:gd name="connsiteX1068" fmla="*/ 3031016 w 3781105"/>
                <a:gd name="connsiteY1068" fmla="*/ 254684 h 1850689"/>
                <a:gd name="connsiteX1069" fmla="*/ 3031016 w 3781105"/>
                <a:gd name="connsiteY1069" fmla="*/ 242091 h 1850689"/>
                <a:gd name="connsiteX1070" fmla="*/ 3046398 w 3781105"/>
                <a:gd name="connsiteY1070" fmla="*/ 242091 h 1850689"/>
                <a:gd name="connsiteX1071" fmla="*/ 3052487 w 3781105"/>
                <a:gd name="connsiteY1071" fmla="*/ 242091 h 1850689"/>
                <a:gd name="connsiteX1072" fmla="*/ 3058575 w 3781105"/>
                <a:gd name="connsiteY1072" fmla="*/ 242091 h 1850689"/>
                <a:gd name="connsiteX1073" fmla="*/ 3064664 w 3781105"/>
                <a:gd name="connsiteY1073" fmla="*/ 242091 h 1850689"/>
                <a:gd name="connsiteX1074" fmla="*/ 3070860 w 3781105"/>
                <a:gd name="connsiteY1074" fmla="*/ 242091 h 1850689"/>
                <a:gd name="connsiteX1075" fmla="*/ 3076948 w 3781105"/>
                <a:gd name="connsiteY1075" fmla="*/ 242091 h 1850689"/>
                <a:gd name="connsiteX1076" fmla="*/ 3067762 w 3781105"/>
                <a:gd name="connsiteY1076" fmla="*/ 249665 h 1850689"/>
                <a:gd name="connsiteX1077" fmla="*/ 3067762 w 3781105"/>
                <a:gd name="connsiteY1077" fmla="*/ 236983 h 1850689"/>
                <a:gd name="connsiteX1078" fmla="*/ 3083144 w 3781105"/>
                <a:gd name="connsiteY1078" fmla="*/ 236983 h 1850689"/>
                <a:gd name="connsiteX1079" fmla="*/ 3073851 w 3781105"/>
                <a:gd name="connsiteY1079" fmla="*/ 244557 h 1850689"/>
                <a:gd name="connsiteX1080" fmla="*/ 3073851 w 3781105"/>
                <a:gd name="connsiteY1080" fmla="*/ 231964 h 1850689"/>
                <a:gd name="connsiteX1081" fmla="*/ 3089233 w 3781105"/>
                <a:gd name="connsiteY1081" fmla="*/ 231964 h 1850689"/>
                <a:gd name="connsiteX1082" fmla="*/ 3079939 w 3781105"/>
                <a:gd name="connsiteY1082" fmla="*/ 239537 h 1850689"/>
                <a:gd name="connsiteX1083" fmla="*/ 3079939 w 3781105"/>
                <a:gd name="connsiteY1083" fmla="*/ 226856 h 1850689"/>
                <a:gd name="connsiteX1084" fmla="*/ 3095322 w 3781105"/>
                <a:gd name="connsiteY1084" fmla="*/ 226856 h 1850689"/>
                <a:gd name="connsiteX1085" fmla="*/ 3086135 w 3781105"/>
                <a:gd name="connsiteY1085" fmla="*/ 234518 h 1850689"/>
                <a:gd name="connsiteX1086" fmla="*/ 3086135 w 3781105"/>
                <a:gd name="connsiteY1086" fmla="*/ 221836 h 1850689"/>
                <a:gd name="connsiteX1087" fmla="*/ 3101517 w 3781105"/>
                <a:gd name="connsiteY1087" fmla="*/ 221836 h 1850689"/>
                <a:gd name="connsiteX1088" fmla="*/ 3107606 w 3781105"/>
                <a:gd name="connsiteY1088" fmla="*/ 221836 h 1850689"/>
                <a:gd name="connsiteX1089" fmla="*/ 3113801 w 3781105"/>
                <a:gd name="connsiteY1089" fmla="*/ 221836 h 1850689"/>
                <a:gd name="connsiteX1090" fmla="*/ 3119890 w 3781105"/>
                <a:gd name="connsiteY1090" fmla="*/ 221836 h 1850689"/>
                <a:gd name="connsiteX1091" fmla="*/ 3125979 w 3781105"/>
                <a:gd name="connsiteY1091" fmla="*/ 221836 h 1850689"/>
                <a:gd name="connsiteX1092" fmla="*/ 3116685 w 3781105"/>
                <a:gd name="connsiteY1092" fmla="*/ 229498 h 1850689"/>
                <a:gd name="connsiteX1093" fmla="*/ 3116685 w 3781105"/>
                <a:gd name="connsiteY1093" fmla="*/ 216816 h 1850689"/>
                <a:gd name="connsiteX1094" fmla="*/ 3132068 w 3781105"/>
                <a:gd name="connsiteY1094" fmla="*/ 216816 h 1850689"/>
                <a:gd name="connsiteX1095" fmla="*/ 3138263 w 3781105"/>
                <a:gd name="connsiteY1095" fmla="*/ 216816 h 1850689"/>
                <a:gd name="connsiteX1096" fmla="*/ 3144352 w 3781105"/>
                <a:gd name="connsiteY1096" fmla="*/ 216816 h 1850689"/>
                <a:gd name="connsiteX1097" fmla="*/ 3150548 w 3781105"/>
                <a:gd name="connsiteY1097" fmla="*/ 216816 h 1850689"/>
                <a:gd name="connsiteX1098" fmla="*/ 3141254 w 3781105"/>
                <a:gd name="connsiteY1098" fmla="*/ 224478 h 1850689"/>
                <a:gd name="connsiteX1099" fmla="*/ 3141254 w 3781105"/>
                <a:gd name="connsiteY1099" fmla="*/ 211797 h 1850689"/>
                <a:gd name="connsiteX1100" fmla="*/ 3156636 w 3781105"/>
                <a:gd name="connsiteY1100" fmla="*/ 211797 h 1850689"/>
                <a:gd name="connsiteX1101" fmla="*/ 3162725 w 3781105"/>
                <a:gd name="connsiteY1101" fmla="*/ 211797 h 1850689"/>
                <a:gd name="connsiteX1102" fmla="*/ 3168921 w 3781105"/>
                <a:gd name="connsiteY1102" fmla="*/ 211797 h 1850689"/>
                <a:gd name="connsiteX1103" fmla="*/ 3175009 w 3781105"/>
                <a:gd name="connsiteY1103" fmla="*/ 211797 h 1850689"/>
                <a:gd name="connsiteX1104" fmla="*/ 3181098 w 3781105"/>
                <a:gd name="connsiteY1104" fmla="*/ 211797 h 1850689"/>
                <a:gd name="connsiteX1105" fmla="*/ 3187294 w 3781105"/>
                <a:gd name="connsiteY1105" fmla="*/ 211797 h 1850689"/>
                <a:gd name="connsiteX1106" fmla="*/ 3177893 w 3781105"/>
                <a:gd name="connsiteY1106" fmla="*/ 219458 h 1850689"/>
                <a:gd name="connsiteX1107" fmla="*/ 3177893 w 3781105"/>
                <a:gd name="connsiteY1107" fmla="*/ 206777 h 1850689"/>
                <a:gd name="connsiteX1108" fmla="*/ 3193382 w 3781105"/>
                <a:gd name="connsiteY1108" fmla="*/ 206777 h 1850689"/>
                <a:gd name="connsiteX1109" fmla="*/ 3199471 w 3781105"/>
                <a:gd name="connsiteY1109" fmla="*/ 206777 h 1850689"/>
                <a:gd name="connsiteX1110" fmla="*/ 3190178 w 3781105"/>
                <a:gd name="connsiteY1110" fmla="*/ 214351 h 1850689"/>
                <a:gd name="connsiteX1111" fmla="*/ 3190178 w 3781105"/>
                <a:gd name="connsiteY1111" fmla="*/ 196650 h 1850689"/>
                <a:gd name="connsiteX1112" fmla="*/ 3205667 w 3781105"/>
                <a:gd name="connsiteY1112" fmla="*/ 196650 h 1850689"/>
                <a:gd name="connsiteX1113" fmla="*/ 3211756 w 3781105"/>
                <a:gd name="connsiteY1113" fmla="*/ 196650 h 1850689"/>
                <a:gd name="connsiteX1114" fmla="*/ 3202462 w 3781105"/>
                <a:gd name="connsiteY1114" fmla="*/ 204311 h 1850689"/>
                <a:gd name="connsiteX1115" fmla="*/ 3202462 w 3781105"/>
                <a:gd name="connsiteY1115" fmla="*/ 191630 h 1850689"/>
                <a:gd name="connsiteX1116" fmla="*/ 3217844 w 3781105"/>
                <a:gd name="connsiteY1116" fmla="*/ 191630 h 1850689"/>
                <a:gd name="connsiteX1117" fmla="*/ 3223933 w 3781105"/>
                <a:gd name="connsiteY1117" fmla="*/ 191630 h 1850689"/>
                <a:gd name="connsiteX1118" fmla="*/ 3214640 w 3781105"/>
                <a:gd name="connsiteY1118" fmla="*/ 199203 h 1850689"/>
                <a:gd name="connsiteX1119" fmla="*/ 3214640 w 3781105"/>
                <a:gd name="connsiteY1119" fmla="*/ 194184 h 1850689"/>
                <a:gd name="connsiteX1120" fmla="*/ 3214640 w 3781105"/>
                <a:gd name="connsiteY1120" fmla="*/ 181502 h 1850689"/>
                <a:gd name="connsiteX1121" fmla="*/ 3230129 w 3781105"/>
                <a:gd name="connsiteY1121" fmla="*/ 181502 h 1850689"/>
                <a:gd name="connsiteX1122" fmla="*/ 3236217 w 3781105"/>
                <a:gd name="connsiteY1122" fmla="*/ 181502 h 1850689"/>
                <a:gd name="connsiteX1123" fmla="*/ 3242306 w 3781105"/>
                <a:gd name="connsiteY1123" fmla="*/ 181502 h 1850689"/>
                <a:gd name="connsiteX1124" fmla="*/ 3248501 w 3781105"/>
                <a:gd name="connsiteY1124" fmla="*/ 181502 h 1850689"/>
                <a:gd name="connsiteX1125" fmla="*/ 3254590 w 3781105"/>
                <a:gd name="connsiteY1125" fmla="*/ 181502 h 1850689"/>
                <a:gd name="connsiteX1126" fmla="*/ 3245297 w 3781105"/>
                <a:gd name="connsiteY1126" fmla="*/ 189164 h 1850689"/>
                <a:gd name="connsiteX1127" fmla="*/ 3245297 w 3781105"/>
                <a:gd name="connsiteY1127" fmla="*/ 184056 h 1850689"/>
                <a:gd name="connsiteX1128" fmla="*/ 3245297 w 3781105"/>
                <a:gd name="connsiteY1128" fmla="*/ 171463 h 1850689"/>
                <a:gd name="connsiteX1129" fmla="*/ 3260679 w 3781105"/>
                <a:gd name="connsiteY1129" fmla="*/ 171463 h 1850689"/>
                <a:gd name="connsiteX1130" fmla="*/ 3266874 w 3781105"/>
                <a:gd name="connsiteY1130" fmla="*/ 171463 h 1850689"/>
                <a:gd name="connsiteX1131" fmla="*/ 3257581 w 3781105"/>
                <a:gd name="connsiteY1131" fmla="*/ 179036 h 1850689"/>
                <a:gd name="connsiteX1132" fmla="*/ 3257581 w 3781105"/>
                <a:gd name="connsiteY1132" fmla="*/ 174017 h 1850689"/>
                <a:gd name="connsiteX1133" fmla="*/ 3257581 w 3781105"/>
                <a:gd name="connsiteY1133" fmla="*/ 161335 h 1850689"/>
                <a:gd name="connsiteX1134" fmla="*/ 3272963 w 3781105"/>
                <a:gd name="connsiteY1134" fmla="*/ 161335 h 1850689"/>
                <a:gd name="connsiteX1135" fmla="*/ 3279052 w 3781105"/>
                <a:gd name="connsiteY1135" fmla="*/ 161335 h 1850689"/>
                <a:gd name="connsiteX1136" fmla="*/ 3285247 w 3781105"/>
                <a:gd name="connsiteY1136" fmla="*/ 161335 h 1850689"/>
                <a:gd name="connsiteX1137" fmla="*/ 3291336 w 3781105"/>
                <a:gd name="connsiteY1137" fmla="*/ 161335 h 1850689"/>
                <a:gd name="connsiteX1138" fmla="*/ 3297425 w 3781105"/>
                <a:gd name="connsiteY1138" fmla="*/ 161335 h 1850689"/>
                <a:gd name="connsiteX1139" fmla="*/ 3303514 w 3781105"/>
                <a:gd name="connsiteY1139" fmla="*/ 161335 h 1850689"/>
                <a:gd name="connsiteX1140" fmla="*/ 3309709 w 3781105"/>
                <a:gd name="connsiteY1140" fmla="*/ 161335 h 1850689"/>
                <a:gd name="connsiteX1141" fmla="*/ 3315798 w 3781105"/>
                <a:gd name="connsiteY1141" fmla="*/ 161335 h 1850689"/>
                <a:gd name="connsiteX1142" fmla="*/ 3306611 w 3781105"/>
                <a:gd name="connsiteY1142" fmla="*/ 168997 h 1850689"/>
                <a:gd name="connsiteX1143" fmla="*/ 3306611 w 3781105"/>
                <a:gd name="connsiteY1143" fmla="*/ 156316 h 1850689"/>
                <a:gd name="connsiteX1144" fmla="*/ 3321887 w 3781105"/>
                <a:gd name="connsiteY1144" fmla="*/ 156316 h 1850689"/>
                <a:gd name="connsiteX1145" fmla="*/ 3328082 w 3781105"/>
                <a:gd name="connsiteY1145" fmla="*/ 156316 h 1850689"/>
                <a:gd name="connsiteX1146" fmla="*/ 3334171 w 3781105"/>
                <a:gd name="connsiteY1146" fmla="*/ 156316 h 1850689"/>
                <a:gd name="connsiteX1147" fmla="*/ 3340260 w 3781105"/>
                <a:gd name="connsiteY1147" fmla="*/ 156316 h 1850689"/>
                <a:gd name="connsiteX1148" fmla="*/ 3331073 w 3781105"/>
                <a:gd name="connsiteY1148" fmla="*/ 163977 h 1850689"/>
                <a:gd name="connsiteX1149" fmla="*/ 3331073 w 3781105"/>
                <a:gd name="connsiteY1149" fmla="*/ 151296 h 1850689"/>
                <a:gd name="connsiteX1150" fmla="*/ 3346455 w 3781105"/>
                <a:gd name="connsiteY1150" fmla="*/ 151296 h 1850689"/>
                <a:gd name="connsiteX1151" fmla="*/ 3352544 w 3781105"/>
                <a:gd name="connsiteY1151" fmla="*/ 151296 h 1850689"/>
                <a:gd name="connsiteX1152" fmla="*/ 3358633 w 3781105"/>
                <a:gd name="connsiteY1152" fmla="*/ 151296 h 1850689"/>
                <a:gd name="connsiteX1153" fmla="*/ 3364828 w 3781105"/>
                <a:gd name="connsiteY1153" fmla="*/ 151296 h 1850689"/>
                <a:gd name="connsiteX1154" fmla="*/ 3370917 w 3781105"/>
                <a:gd name="connsiteY1154" fmla="*/ 151296 h 1850689"/>
                <a:gd name="connsiteX1155" fmla="*/ 3361730 w 3781105"/>
                <a:gd name="connsiteY1155" fmla="*/ 158870 h 1850689"/>
                <a:gd name="connsiteX1156" fmla="*/ 3361730 w 3781105"/>
                <a:gd name="connsiteY1156" fmla="*/ 146276 h 1850689"/>
                <a:gd name="connsiteX1157" fmla="*/ 3377006 w 3781105"/>
                <a:gd name="connsiteY1157" fmla="*/ 146276 h 1850689"/>
                <a:gd name="connsiteX1158" fmla="*/ 3367819 w 3781105"/>
                <a:gd name="connsiteY1158" fmla="*/ 153850 h 1850689"/>
                <a:gd name="connsiteX1159" fmla="*/ 3367819 w 3781105"/>
                <a:gd name="connsiteY1159" fmla="*/ 141168 h 1850689"/>
                <a:gd name="connsiteX1160" fmla="*/ 3383094 w 3781105"/>
                <a:gd name="connsiteY1160" fmla="*/ 141168 h 1850689"/>
                <a:gd name="connsiteX1161" fmla="*/ 3389290 w 3781105"/>
                <a:gd name="connsiteY1161" fmla="*/ 141168 h 1850689"/>
                <a:gd name="connsiteX1162" fmla="*/ 3395379 w 3781105"/>
                <a:gd name="connsiteY1162" fmla="*/ 141168 h 1850689"/>
                <a:gd name="connsiteX1163" fmla="*/ 3386192 w 3781105"/>
                <a:gd name="connsiteY1163" fmla="*/ 148830 h 1850689"/>
                <a:gd name="connsiteX1164" fmla="*/ 3386192 w 3781105"/>
                <a:gd name="connsiteY1164" fmla="*/ 136149 h 1850689"/>
                <a:gd name="connsiteX1165" fmla="*/ 3401468 w 3781105"/>
                <a:gd name="connsiteY1165" fmla="*/ 136149 h 1850689"/>
                <a:gd name="connsiteX1166" fmla="*/ 3407663 w 3781105"/>
                <a:gd name="connsiteY1166" fmla="*/ 136149 h 1850689"/>
                <a:gd name="connsiteX1167" fmla="*/ 3398370 w 3781105"/>
                <a:gd name="connsiteY1167" fmla="*/ 143722 h 1850689"/>
                <a:gd name="connsiteX1168" fmla="*/ 3398370 w 3781105"/>
                <a:gd name="connsiteY1168" fmla="*/ 131129 h 1850689"/>
                <a:gd name="connsiteX1169" fmla="*/ 3413752 w 3781105"/>
                <a:gd name="connsiteY1169" fmla="*/ 131129 h 1850689"/>
                <a:gd name="connsiteX1170" fmla="*/ 3404565 w 3781105"/>
                <a:gd name="connsiteY1170" fmla="*/ 138703 h 1850689"/>
                <a:gd name="connsiteX1171" fmla="*/ 3404565 w 3781105"/>
                <a:gd name="connsiteY1171" fmla="*/ 126021 h 1850689"/>
                <a:gd name="connsiteX1172" fmla="*/ 3419841 w 3781105"/>
                <a:gd name="connsiteY1172" fmla="*/ 126021 h 1850689"/>
                <a:gd name="connsiteX1173" fmla="*/ 3426036 w 3781105"/>
                <a:gd name="connsiteY1173" fmla="*/ 126021 h 1850689"/>
                <a:gd name="connsiteX1174" fmla="*/ 3432125 w 3781105"/>
                <a:gd name="connsiteY1174" fmla="*/ 126021 h 1850689"/>
                <a:gd name="connsiteX1175" fmla="*/ 3422938 w 3781105"/>
                <a:gd name="connsiteY1175" fmla="*/ 133683 h 1850689"/>
                <a:gd name="connsiteX1176" fmla="*/ 3422938 w 3781105"/>
                <a:gd name="connsiteY1176" fmla="*/ 121002 h 1850689"/>
                <a:gd name="connsiteX1177" fmla="*/ 3438214 w 3781105"/>
                <a:gd name="connsiteY1177" fmla="*/ 121002 h 1850689"/>
                <a:gd name="connsiteX1178" fmla="*/ 3444409 w 3781105"/>
                <a:gd name="connsiteY1178" fmla="*/ 121002 h 1850689"/>
                <a:gd name="connsiteX1179" fmla="*/ 3435116 w 3781105"/>
                <a:gd name="connsiteY1179" fmla="*/ 128575 h 1850689"/>
                <a:gd name="connsiteX1180" fmla="*/ 3435116 w 3781105"/>
                <a:gd name="connsiteY1180" fmla="*/ 115982 h 1850689"/>
                <a:gd name="connsiteX1181" fmla="*/ 3450498 w 3781105"/>
                <a:gd name="connsiteY1181" fmla="*/ 115982 h 1850689"/>
                <a:gd name="connsiteX1182" fmla="*/ 3441311 w 3781105"/>
                <a:gd name="connsiteY1182" fmla="*/ 123555 h 1850689"/>
                <a:gd name="connsiteX1183" fmla="*/ 3441311 w 3781105"/>
                <a:gd name="connsiteY1183" fmla="*/ 118624 h 1850689"/>
                <a:gd name="connsiteX1184" fmla="*/ 3441311 w 3781105"/>
                <a:gd name="connsiteY1184" fmla="*/ 105854 h 1850689"/>
                <a:gd name="connsiteX1185" fmla="*/ 3456587 w 3781105"/>
                <a:gd name="connsiteY1185" fmla="*/ 105854 h 1850689"/>
                <a:gd name="connsiteX1186" fmla="*/ 3447400 w 3781105"/>
                <a:gd name="connsiteY1186" fmla="*/ 113516 h 1850689"/>
                <a:gd name="connsiteX1187" fmla="*/ 3447400 w 3781105"/>
                <a:gd name="connsiteY1187" fmla="*/ 100835 h 1850689"/>
                <a:gd name="connsiteX1188" fmla="*/ 3462782 w 3781105"/>
                <a:gd name="connsiteY1188" fmla="*/ 100835 h 1850689"/>
                <a:gd name="connsiteX1189" fmla="*/ 3468871 w 3781105"/>
                <a:gd name="connsiteY1189" fmla="*/ 100835 h 1850689"/>
                <a:gd name="connsiteX1190" fmla="*/ 3474960 w 3781105"/>
                <a:gd name="connsiteY1190" fmla="*/ 100835 h 1850689"/>
                <a:gd name="connsiteX1191" fmla="*/ 3465773 w 3781105"/>
                <a:gd name="connsiteY1191" fmla="*/ 108496 h 1850689"/>
                <a:gd name="connsiteX1192" fmla="*/ 3465773 w 3781105"/>
                <a:gd name="connsiteY1192" fmla="*/ 95815 h 1850689"/>
                <a:gd name="connsiteX1193" fmla="*/ 3481048 w 3781105"/>
                <a:gd name="connsiteY1193" fmla="*/ 95815 h 1850689"/>
                <a:gd name="connsiteX1194" fmla="*/ 3487244 w 3781105"/>
                <a:gd name="connsiteY1194" fmla="*/ 95815 h 1850689"/>
                <a:gd name="connsiteX1195" fmla="*/ 3477951 w 3781105"/>
                <a:gd name="connsiteY1195" fmla="*/ 103477 h 1850689"/>
                <a:gd name="connsiteX1196" fmla="*/ 3477951 w 3781105"/>
                <a:gd name="connsiteY1196" fmla="*/ 85775 h 1850689"/>
                <a:gd name="connsiteX1197" fmla="*/ 3493440 w 3781105"/>
                <a:gd name="connsiteY1197" fmla="*/ 85775 h 1850689"/>
                <a:gd name="connsiteX1198" fmla="*/ 3499528 w 3781105"/>
                <a:gd name="connsiteY1198" fmla="*/ 85775 h 1850689"/>
                <a:gd name="connsiteX1199" fmla="*/ 3505724 w 3781105"/>
                <a:gd name="connsiteY1199" fmla="*/ 85775 h 1850689"/>
                <a:gd name="connsiteX1200" fmla="*/ 3511706 w 3781105"/>
                <a:gd name="connsiteY1200" fmla="*/ 85775 h 1850689"/>
                <a:gd name="connsiteX1201" fmla="*/ 3502519 w 3781105"/>
                <a:gd name="connsiteY1201" fmla="*/ 93349 h 1850689"/>
                <a:gd name="connsiteX1202" fmla="*/ 3502519 w 3781105"/>
                <a:gd name="connsiteY1202" fmla="*/ 80668 h 1850689"/>
                <a:gd name="connsiteX1203" fmla="*/ 3517901 w 3781105"/>
                <a:gd name="connsiteY1203" fmla="*/ 80668 h 1850689"/>
                <a:gd name="connsiteX1204" fmla="*/ 3523990 w 3781105"/>
                <a:gd name="connsiteY1204" fmla="*/ 80668 h 1850689"/>
                <a:gd name="connsiteX1205" fmla="*/ 3530186 w 3781105"/>
                <a:gd name="connsiteY1205" fmla="*/ 80668 h 1850689"/>
                <a:gd name="connsiteX1206" fmla="*/ 3536274 w 3781105"/>
                <a:gd name="connsiteY1206" fmla="*/ 80668 h 1850689"/>
                <a:gd name="connsiteX1207" fmla="*/ 3542363 w 3781105"/>
                <a:gd name="connsiteY1207" fmla="*/ 80668 h 1850689"/>
                <a:gd name="connsiteX1208" fmla="*/ 3533070 w 3781105"/>
                <a:gd name="connsiteY1208" fmla="*/ 88329 h 1850689"/>
                <a:gd name="connsiteX1209" fmla="*/ 3533070 w 3781105"/>
                <a:gd name="connsiteY1209" fmla="*/ 75648 h 1850689"/>
                <a:gd name="connsiteX1210" fmla="*/ 3548559 w 3781105"/>
                <a:gd name="connsiteY1210" fmla="*/ 75648 h 1850689"/>
                <a:gd name="connsiteX1211" fmla="*/ 3539265 w 3781105"/>
                <a:gd name="connsiteY1211" fmla="*/ 83222 h 1850689"/>
                <a:gd name="connsiteX1212" fmla="*/ 3539265 w 3781105"/>
                <a:gd name="connsiteY1212" fmla="*/ 65520 h 1850689"/>
                <a:gd name="connsiteX1213" fmla="*/ 3554647 w 3781105"/>
                <a:gd name="connsiteY1213" fmla="*/ 65520 h 1850689"/>
                <a:gd name="connsiteX1214" fmla="*/ 3560736 w 3781105"/>
                <a:gd name="connsiteY1214" fmla="*/ 65520 h 1850689"/>
                <a:gd name="connsiteX1215" fmla="*/ 3551443 w 3781105"/>
                <a:gd name="connsiteY1215" fmla="*/ 73094 h 1850689"/>
                <a:gd name="connsiteX1216" fmla="*/ 3551443 w 3781105"/>
                <a:gd name="connsiteY1216" fmla="*/ 60501 h 1850689"/>
                <a:gd name="connsiteX1217" fmla="*/ 3566932 w 3781105"/>
                <a:gd name="connsiteY1217" fmla="*/ 60501 h 1850689"/>
                <a:gd name="connsiteX1218" fmla="*/ 3573020 w 3781105"/>
                <a:gd name="connsiteY1218" fmla="*/ 60501 h 1850689"/>
                <a:gd name="connsiteX1219" fmla="*/ 3579109 w 3781105"/>
                <a:gd name="connsiteY1219" fmla="*/ 60501 h 1850689"/>
                <a:gd name="connsiteX1220" fmla="*/ 3585305 w 3781105"/>
                <a:gd name="connsiteY1220" fmla="*/ 60501 h 1850689"/>
                <a:gd name="connsiteX1221" fmla="*/ 3591393 w 3781105"/>
                <a:gd name="connsiteY1221" fmla="*/ 60501 h 1850689"/>
                <a:gd name="connsiteX1222" fmla="*/ 3582100 w 3781105"/>
                <a:gd name="connsiteY1222" fmla="*/ 68074 h 1850689"/>
                <a:gd name="connsiteX1223" fmla="*/ 3582100 w 3781105"/>
                <a:gd name="connsiteY1223" fmla="*/ 50373 h 1850689"/>
                <a:gd name="connsiteX1224" fmla="*/ 3597482 w 3781105"/>
                <a:gd name="connsiteY1224" fmla="*/ 50373 h 1850689"/>
                <a:gd name="connsiteX1225" fmla="*/ 3603678 w 3781105"/>
                <a:gd name="connsiteY1225" fmla="*/ 50373 h 1850689"/>
                <a:gd name="connsiteX1226" fmla="*/ 3609766 w 3781105"/>
                <a:gd name="connsiteY1226" fmla="*/ 50373 h 1850689"/>
                <a:gd name="connsiteX1227" fmla="*/ 3615855 w 3781105"/>
                <a:gd name="connsiteY1227" fmla="*/ 50373 h 1850689"/>
                <a:gd name="connsiteX1228" fmla="*/ 3621944 w 3781105"/>
                <a:gd name="connsiteY1228" fmla="*/ 50373 h 1850689"/>
                <a:gd name="connsiteX1229" fmla="*/ 3628139 w 3781105"/>
                <a:gd name="connsiteY1229" fmla="*/ 50373 h 1850689"/>
                <a:gd name="connsiteX1230" fmla="*/ 3634228 w 3781105"/>
                <a:gd name="connsiteY1230" fmla="*/ 50373 h 1850689"/>
                <a:gd name="connsiteX1231" fmla="*/ 3640317 w 3781105"/>
                <a:gd name="connsiteY1231" fmla="*/ 50373 h 1850689"/>
                <a:gd name="connsiteX1232" fmla="*/ 3646512 w 3781105"/>
                <a:gd name="connsiteY1232" fmla="*/ 50373 h 1850689"/>
                <a:gd name="connsiteX1233" fmla="*/ 3652601 w 3781105"/>
                <a:gd name="connsiteY1233" fmla="*/ 50373 h 1850689"/>
                <a:gd name="connsiteX1234" fmla="*/ 3658690 w 3781105"/>
                <a:gd name="connsiteY1234" fmla="*/ 50373 h 1850689"/>
                <a:gd name="connsiteX1235" fmla="*/ 3664886 w 3781105"/>
                <a:gd name="connsiteY1235" fmla="*/ 50373 h 1850689"/>
                <a:gd name="connsiteX1236" fmla="*/ 3670974 w 3781105"/>
                <a:gd name="connsiteY1236" fmla="*/ 50373 h 1850689"/>
                <a:gd name="connsiteX1237" fmla="*/ 3677063 w 3781105"/>
                <a:gd name="connsiteY1237" fmla="*/ 50373 h 1850689"/>
                <a:gd name="connsiteX1238" fmla="*/ 3683259 w 3781105"/>
                <a:gd name="connsiteY1238" fmla="*/ 50373 h 1850689"/>
                <a:gd name="connsiteX1239" fmla="*/ 3689347 w 3781105"/>
                <a:gd name="connsiteY1239" fmla="*/ 50373 h 1850689"/>
                <a:gd name="connsiteX1240" fmla="*/ 3695436 w 3781105"/>
                <a:gd name="connsiteY1240" fmla="*/ 50373 h 1850689"/>
                <a:gd name="connsiteX1241" fmla="*/ 3701525 w 3781105"/>
                <a:gd name="connsiteY1241" fmla="*/ 50373 h 1850689"/>
                <a:gd name="connsiteX1242" fmla="*/ 3707720 w 3781105"/>
                <a:gd name="connsiteY1242" fmla="*/ 50373 h 1850689"/>
                <a:gd name="connsiteX1243" fmla="*/ 3698534 w 3781105"/>
                <a:gd name="connsiteY1243" fmla="*/ 58035 h 1850689"/>
                <a:gd name="connsiteX1244" fmla="*/ 3698534 w 3781105"/>
                <a:gd name="connsiteY1244" fmla="*/ 30294 h 1850689"/>
                <a:gd name="connsiteX1245" fmla="*/ 3713809 w 3781105"/>
                <a:gd name="connsiteY1245" fmla="*/ 30294 h 1850689"/>
                <a:gd name="connsiteX1246" fmla="*/ 3719898 w 3781105"/>
                <a:gd name="connsiteY1246" fmla="*/ 30294 h 1850689"/>
                <a:gd name="connsiteX1247" fmla="*/ 3726093 w 3781105"/>
                <a:gd name="connsiteY1247" fmla="*/ 30294 h 1850689"/>
                <a:gd name="connsiteX1248" fmla="*/ 3732182 w 3781105"/>
                <a:gd name="connsiteY1248" fmla="*/ 30294 h 1850689"/>
                <a:gd name="connsiteX1249" fmla="*/ 3738271 w 3781105"/>
                <a:gd name="connsiteY1249" fmla="*/ 30294 h 1850689"/>
                <a:gd name="connsiteX1250" fmla="*/ 3744467 w 3781105"/>
                <a:gd name="connsiteY1250" fmla="*/ 30294 h 1850689"/>
                <a:gd name="connsiteX1251" fmla="*/ 3750555 w 3781105"/>
                <a:gd name="connsiteY1251" fmla="*/ 30294 h 1850689"/>
                <a:gd name="connsiteX1252" fmla="*/ 3756644 w 3781105"/>
                <a:gd name="connsiteY1252" fmla="*/ 30294 h 1850689"/>
                <a:gd name="connsiteX1253" fmla="*/ 3762840 w 3781105"/>
                <a:gd name="connsiteY1253" fmla="*/ 30294 h 1850689"/>
                <a:gd name="connsiteX1254" fmla="*/ 3768928 w 3781105"/>
                <a:gd name="connsiteY1254" fmla="*/ 30294 h 1850689"/>
                <a:gd name="connsiteX1255" fmla="*/ 3759742 w 3781105"/>
                <a:gd name="connsiteY1255" fmla="*/ 37868 h 1850689"/>
                <a:gd name="connsiteX1256" fmla="*/ 3759742 w 3781105"/>
                <a:gd name="connsiteY1256" fmla="*/ 0 h 1850689"/>
                <a:gd name="connsiteX1257" fmla="*/ 3775017 w 3781105"/>
                <a:gd name="connsiteY1257" fmla="*/ 0 h 1850689"/>
                <a:gd name="connsiteX1258" fmla="*/ 3781106 w 3781105"/>
                <a:gd name="connsiteY1258" fmla="*/ 0 h 1850689"/>
                <a:gd name="connsiteX1259" fmla="*/ 3781106 w 3781105"/>
                <a:gd name="connsiteY1259" fmla="*/ 15235 h 1850689"/>
                <a:gd name="connsiteX1260" fmla="*/ 3775017 w 3781105"/>
                <a:gd name="connsiteY1260" fmla="*/ 15235 h 1850689"/>
                <a:gd name="connsiteX1261" fmla="*/ 3768928 w 3781105"/>
                <a:gd name="connsiteY1261" fmla="*/ 15235 h 1850689"/>
                <a:gd name="connsiteX1262" fmla="*/ 3778222 w 3781105"/>
                <a:gd name="connsiteY1262" fmla="*/ 7662 h 1850689"/>
                <a:gd name="connsiteX1263" fmla="*/ 3778222 w 3781105"/>
                <a:gd name="connsiteY1263" fmla="*/ 45442 h 1850689"/>
                <a:gd name="connsiteX1264" fmla="*/ 3762840 w 3781105"/>
                <a:gd name="connsiteY1264" fmla="*/ 45442 h 1850689"/>
                <a:gd name="connsiteX1265" fmla="*/ 3756644 w 3781105"/>
                <a:gd name="connsiteY1265" fmla="*/ 45442 h 1850689"/>
                <a:gd name="connsiteX1266" fmla="*/ 3750555 w 3781105"/>
                <a:gd name="connsiteY1266" fmla="*/ 45442 h 1850689"/>
                <a:gd name="connsiteX1267" fmla="*/ 3744467 w 3781105"/>
                <a:gd name="connsiteY1267" fmla="*/ 45442 h 1850689"/>
                <a:gd name="connsiteX1268" fmla="*/ 3738271 w 3781105"/>
                <a:gd name="connsiteY1268" fmla="*/ 45442 h 1850689"/>
                <a:gd name="connsiteX1269" fmla="*/ 3732182 w 3781105"/>
                <a:gd name="connsiteY1269" fmla="*/ 45442 h 1850689"/>
                <a:gd name="connsiteX1270" fmla="*/ 3726093 w 3781105"/>
                <a:gd name="connsiteY1270" fmla="*/ 45442 h 1850689"/>
                <a:gd name="connsiteX1271" fmla="*/ 3719898 w 3781105"/>
                <a:gd name="connsiteY1271" fmla="*/ 45442 h 1850689"/>
                <a:gd name="connsiteX1272" fmla="*/ 3713809 w 3781105"/>
                <a:gd name="connsiteY1272" fmla="*/ 45442 h 1850689"/>
                <a:gd name="connsiteX1273" fmla="*/ 3707720 w 3781105"/>
                <a:gd name="connsiteY1273" fmla="*/ 45442 h 1850689"/>
                <a:gd name="connsiteX1274" fmla="*/ 3716907 w 3781105"/>
                <a:gd name="connsiteY1274" fmla="*/ 37868 h 1850689"/>
                <a:gd name="connsiteX1275" fmla="*/ 3716907 w 3781105"/>
                <a:gd name="connsiteY1275" fmla="*/ 65697 h 1850689"/>
                <a:gd name="connsiteX1276" fmla="*/ 3701525 w 3781105"/>
                <a:gd name="connsiteY1276" fmla="*/ 65697 h 1850689"/>
                <a:gd name="connsiteX1277" fmla="*/ 3695436 w 3781105"/>
                <a:gd name="connsiteY1277" fmla="*/ 65697 h 1850689"/>
                <a:gd name="connsiteX1278" fmla="*/ 3689347 w 3781105"/>
                <a:gd name="connsiteY1278" fmla="*/ 65697 h 1850689"/>
                <a:gd name="connsiteX1279" fmla="*/ 3683259 w 3781105"/>
                <a:gd name="connsiteY1279" fmla="*/ 65697 h 1850689"/>
                <a:gd name="connsiteX1280" fmla="*/ 3677063 w 3781105"/>
                <a:gd name="connsiteY1280" fmla="*/ 65697 h 1850689"/>
                <a:gd name="connsiteX1281" fmla="*/ 3670974 w 3781105"/>
                <a:gd name="connsiteY1281" fmla="*/ 65697 h 1850689"/>
                <a:gd name="connsiteX1282" fmla="*/ 3664886 w 3781105"/>
                <a:gd name="connsiteY1282" fmla="*/ 65697 h 1850689"/>
                <a:gd name="connsiteX1283" fmla="*/ 3658690 w 3781105"/>
                <a:gd name="connsiteY1283" fmla="*/ 65697 h 1850689"/>
                <a:gd name="connsiteX1284" fmla="*/ 3652601 w 3781105"/>
                <a:gd name="connsiteY1284" fmla="*/ 65697 h 1850689"/>
                <a:gd name="connsiteX1285" fmla="*/ 3646512 w 3781105"/>
                <a:gd name="connsiteY1285" fmla="*/ 65697 h 1850689"/>
                <a:gd name="connsiteX1286" fmla="*/ 3640317 w 3781105"/>
                <a:gd name="connsiteY1286" fmla="*/ 65697 h 1850689"/>
                <a:gd name="connsiteX1287" fmla="*/ 3634228 w 3781105"/>
                <a:gd name="connsiteY1287" fmla="*/ 65697 h 1850689"/>
                <a:gd name="connsiteX1288" fmla="*/ 3628139 w 3781105"/>
                <a:gd name="connsiteY1288" fmla="*/ 65697 h 1850689"/>
                <a:gd name="connsiteX1289" fmla="*/ 3621944 w 3781105"/>
                <a:gd name="connsiteY1289" fmla="*/ 65697 h 1850689"/>
                <a:gd name="connsiteX1290" fmla="*/ 3615855 w 3781105"/>
                <a:gd name="connsiteY1290" fmla="*/ 65697 h 1850689"/>
                <a:gd name="connsiteX1291" fmla="*/ 3609766 w 3781105"/>
                <a:gd name="connsiteY1291" fmla="*/ 65697 h 1850689"/>
                <a:gd name="connsiteX1292" fmla="*/ 3603678 w 3781105"/>
                <a:gd name="connsiteY1292" fmla="*/ 65697 h 1850689"/>
                <a:gd name="connsiteX1293" fmla="*/ 3597482 w 3781105"/>
                <a:gd name="connsiteY1293" fmla="*/ 65697 h 1850689"/>
                <a:gd name="connsiteX1294" fmla="*/ 3591393 w 3781105"/>
                <a:gd name="connsiteY1294" fmla="*/ 65697 h 1850689"/>
                <a:gd name="connsiteX1295" fmla="*/ 3600580 w 3781105"/>
                <a:gd name="connsiteY1295" fmla="*/ 58035 h 1850689"/>
                <a:gd name="connsiteX1296" fmla="*/ 3600580 w 3781105"/>
                <a:gd name="connsiteY1296" fmla="*/ 75736 h 1850689"/>
                <a:gd name="connsiteX1297" fmla="*/ 3585305 w 3781105"/>
                <a:gd name="connsiteY1297" fmla="*/ 75736 h 1850689"/>
                <a:gd name="connsiteX1298" fmla="*/ 3579109 w 3781105"/>
                <a:gd name="connsiteY1298" fmla="*/ 75736 h 1850689"/>
                <a:gd name="connsiteX1299" fmla="*/ 3573020 w 3781105"/>
                <a:gd name="connsiteY1299" fmla="*/ 75736 h 1850689"/>
                <a:gd name="connsiteX1300" fmla="*/ 3566932 w 3781105"/>
                <a:gd name="connsiteY1300" fmla="*/ 75736 h 1850689"/>
                <a:gd name="connsiteX1301" fmla="*/ 3560736 w 3781105"/>
                <a:gd name="connsiteY1301" fmla="*/ 75736 h 1850689"/>
                <a:gd name="connsiteX1302" fmla="*/ 3570029 w 3781105"/>
                <a:gd name="connsiteY1302" fmla="*/ 68074 h 1850689"/>
                <a:gd name="connsiteX1303" fmla="*/ 3570029 w 3781105"/>
                <a:gd name="connsiteY1303" fmla="*/ 80844 h 1850689"/>
                <a:gd name="connsiteX1304" fmla="*/ 3554647 w 3781105"/>
                <a:gd name="connsiteY1304" fmla="*/ 80844 h 1850689"/>
                <a:gd name="connsiteX1305" fmla="*/ 3548559 w 3781105"/>
                <a:gd name="connsiteY1305" fmla="*/ 80844 h 1850689"/>
                <a:gd name="connsiteX1306" fmla="*/ 3557745 w 3781105"/>
                <a:gd name="connsiteY1306" fmla="*/ 73094 h 1850689"/>
                <a:gd name="connsiteX1307" fmla="*/ 3557745 w 3781105"/>
                <a:gd name="connsiteY1307" fmla="*/ 90883 h 1850689"/>
                <a:gd name="connsiteX1308" fmla="*/ 3542363 w 3781105"/>
                <a:gd name="connsiteY1308" fmla="*/ 90883 h 1850689"/>
                <a:gd name="connsiteX1309" fmla="*/ 3551656 w 3781105"/>
                <a:gd name="connsiteY1309" fmla="*/ 83222 h 1850689"/>
                <a:gd name="connsiteX1310" fmla="*/ 3551656 w 3781105"/>
                <a:gd name="connsiteY1310" fmla="*/ 95903 h 1850689"/>
                <a:gd name="connsiteX1311" fmla="*/ 3536274 w 3781105"/>
                <a:gd name="connsiteY1311" fmla="*/ 95903 h 1850689"/>
                <a:gd name="connsiteX1312" fmla="*/ 3530186 w 3781105"/>
                <a:gd name="connsiteY1312" fmla="*/ 95903 h 1850689"/>
                <a:gd name="connsiteX1313" fmla="*/ 3523990 w 3781105"/>
                <a:gd name="connsiteY1313" fmla="*/ 95903 h 1850689"/>
                <a:gd name="connsiteX1314" fmla="*/ 3517901 w 3781105"/>
                <a:gd name="connsiteY1314" fmla="*/ 95903 h 1850689"/>
                <a:gd name="connsiteX1315" fmla="*/ 3511706 w 3781105"/>
                <a:gd name="connsiteY1315" fmla="*/ 95903 h 1850689"/>
                <a:gd name="connsiteX1316" fmla="*/ 3520999 w 3781105"/>
                <a:gd name="connsiteY1316" fmla="*/ 88329 h 1850689"/>
                <a:gd name="connsiteX1317" fmla="*/ 3520999 w 3781105"/>
                <a:gd name="connsiteY1317" fmla="*/ 100923 h 1850689"/>
                <a:gd name="connsiteX1318" fmla="*/ 3505724 w 3781105"/>
                <a:gd name="connsiteY1318" fmla="*/ 100923 h 1850689"/>
                <a:gd name="connsiteX1319" fmla="*/ 3499528 w 3781105"/>
                <a:gd name="connsiteY1319" fmla="*/ 100923 h 1850689"/>
                <a:gd name="connsiteX1320" fmla="*/ 3493440 w 3781105"/>
                <a:gd name="connsiteY1320" fmla="*/ 100923 h 1850689"/>
                <a:gd name="connsiteX1321" fmla="*/ 3487244 w 3781105"/>
                <a:gd name="connsiteY1321" fmla="*/ 100923 h 1850689"/>
                <a:gd name="connsiteX1322" fmla="*/ 3496537 w 3781105"/>
                <a:gd name="connsiteY1322" fmla="*/ 93349 h 1850689"/>
                <a:gd name="connsiteX1323" fmla="*/ 3496537 w 3781105"/>
                <a:gd name="connsiteY1323" fmla="*/ 111050 h 1850689"/>
                <a:gd name="connsiteX1324" fmla="*/ 3481048 w 3781105"/>
                <a:gd name="connsiteY1324" fmla="*/ 111050 h 1850689"/>
                <a:gd name="connsiteX1325" fmla="*/ 3474960 w 3781105"/>
                <a:gd name="connsiteY1325" fmla="*/ 111050 h 1850689"/>
                <a:gd name="connsiteX1326" fmla="*/ 3484253 w 3781105"/>
                <a:gd name="connsiteY1326" fmla="*/ 103477 h 1850689"/>
                <a:gd name="connsiteX1327" fmla="*/ 3484253 w 3781105"/>
                <a:gd name="connsiteY1327" fmla="*/ 116070 h 1850689"/>
                <a:gd name="connsiteX1328" fmla="*/ 3468871 w 3781105"/>
                <a:gd name="connsiteY1328" fmla="*/ 116070 h 1850689"/>
                <a:gd name="connsiteX1329" fmla="*/ 3462782 w 3781105"/>
                <a:gd name="connsiteY1329" fmla="*/ 116070 h 1850689"/>
                <a:gd name="connsiteX1330" fmla="*/ 3456587 w 3781105"/>
                <a:gd name="connsiteY1330" fmla="*/ 116070 h 1850689"/>
                <a:gd name="connsiteX1331" fmla="*/ 3465880 w 3781105"/>
                <a:gd name="connsiteY1331" fmla="*/ 108496 h 1850689"/>
                <a:gd name="connsiteX1332" fmla="*/ 3465880 w 3781105"/>
                <a:gd name="connsiteY1332" fmla="*/ 121178 h 1850689"/>
                <a:gd name="connsiteX1333" fmla="*/ 3450498 w 3781105"/>
                <a:gd name="connsiteY1333" fmla="*/ 121178 h 1850689"/>
                <a:gd name="connsiteX1334" fmla="*/ 3459791 w 3781105"/>
                <a:gd name="connsiteY1334" fmla="*/ 113516 h 1850689"/>
                <a:gd name="connsiteX1335" fmla="*/ 3459791 w 3781105"/>
                <a:gd name="connsiteY1335" fmla="*/ 118624 h 1850689"/>
                <a:gd name="connsiteX1336" fmla="*/ 3459791 w 3781105"/>
                <a:gd name="connsiteY1336" fmla="*/ 131217 h 1850689"/>
                <a:gd name="connsiteX1337" fmla="*/ 3444409 w 3781105"/>
                <a:gd name="connsiteY1337" fmla="*/ 131217 h 1850689"/>
                <a:gd name="connsiteX1338" fmla="*/ 3453703 w 3781105"/>
                <a:gd name="connsiteY1338" fmla="*/ 123555 h 1850689"/>
                <a:gd name="connsiteX1339" fmla="*/ 3453703 w 3781105"/>
                <a:gd name="connsiteY1339" fmla="*/ 136325 h 1850689"/>
                <a:gd name="connsiteX1340" fmla="*/ 3438214 w 3781105"/>
                <a:gd name="connsiteY1340" fmla="*/ 136325 h 1850689"/>
                <a:gd name="connsiteX1341" fmla="*/ 3432125 w 3781105"/>
                <a:gd name="connsiteY1341" fmla="*/ 136325 h 1850689"/>
                <a:gd name="connsiteX1342" fmla="*/ 3441418 w 3781105"/>
                <a:gd name="connsiteY1342" fmla="*/ 128575 h 1850689"/>
                <a:gd name="connsiteX1343" fmla="*/ 3441418 w 3781105"/>
                <a:gd name="connsiteY1343" fmla="*/ 141345 h 1850689"/>
                <a:gd name="connsiteX1344" fmla="*/ 3426036 w 3781105"/>
                <a:gd name="connsiteY1344" fmla="*/ 141345 h 1850689"/>
                <a:gd name="connsiteX1345" fmla="*/ 3419841 w 3781105"/>
                <a:gd name="connsiteY1345" fmla="*/ 141345 h 1850689"/>
                <a:gd name="connsiteX1346" fmla="*/ 3413752 w 3781105"/>
                <a:gd name="connsiteY1346" fmla="*/ 141345 h 1850689"/>
                <a:gd name="connsiteX1347" fmla="*/ 3423045 w 3781105"/>
                <a:gd name="connsiteY1347" fmla="*/ 133683 h 1850689"/>
                <a:gd name="connsiteX1348" fmla="*/ 3423045 w 3781105"/>
                <a:gd name="connsiteY1348" fmla="*/ 146276 h 1850689"/>
                <a:gd name="connsiteX1349" fmla="*/ 3407663 w 3781105"/>
                <a:gd name="connsiteY1349" fmla="*/ 146276 h 1850689"/>
                <a:gd name="connsiteX1350" fmla="*/ 3416957 w 3781105"/>
                <a:gd name="connsiteY1350" fmla="*/ 138703 h 1850689"/>
                <a:gd name="connsiteX1351" fmla="*/ 3416957 w 3781105"/>
                <a:gd name="connsiteY1351" fmla="*/ 151384 h 1850689"/>
                <a:gd name="connsiteX1352" fmla="*/ 3401468 w 3781105"/>
                <a:gd name="connsiteY1352" fmla="*/ 151384 h 1850689"/>
                <a:gd name="connsiteX1353" fmla="*/ 3395379 w 3781105"/>
                <a:gd name="connsiteY1353" fmla="*/ 151384 h 1850689"/>
                <a:gd name="connsiteX1354" fmla="*/ 3404672 w 3781105"/>
                <a:gd name="connsiteY1354" fmla="*/ 143722 h 1850689"/>
                <a:gd name="connsiteX1355" fmla="*/ 3404672 w 3781105"/>
                <a:gd name="connsiteY1355" fmla="*/ 156404 h 1850689"/>
                <a:gd name="connsiteX1356" fmla="*/ 3389290 w 3781105"/>
                <a:gd name="connsiteY1356" fmla="*/ 156404 h 1850689"/>
                <a:gd name="connsiteX1357" fmla="*/ 3383094 w 3781105"/>
                <a:gd name="connsiteY1357" fmla="*/ 156404 h 1850689"/>
                <a:gd name="connsiteX1358" fmla="*/ 3377006 w 3781105"/>
                <a:gd name="connsiteY1358" fmla="*/ 156404 h 1850689"/>
                <a:gd name="connsiteX1359" fmla="*/ 3386299 w 3781105"/>
                <a:gd name="connsiteY1359" fmla="*/ 148830 h 1850689"/>
                <a:gd name="connsiteX1360" fmla="*/ 3386299 w 3781105"/>
                <a:gd name="connsiteY1360" fmla="*/ 161423 h 1850689"/>
                <a:gd name="connsiteX1361" fmla="*/ 3370917 w 3781105"/>
                <a:gd name="connsiteY1361" fmla="*/ 161423 h 1850689"/>
                <a:gd name="connsiteX1362" fmla="*/ 3380210 w 3781105"/>
                <a:gd name="connsiteY1362" fmla="*/ 153850 h 1850689"/>
                <a:gd name="connsiteX1363" fmla="*/ 3380210 w 3781105"/>
                <a:gd name="connsiteY1363" fmla="*/ 166531 h 1850689"/>
                <a:gd name="connsiteX1364" fmla="*/ 3364828 w 3781105"/>
                <a:gd name="connsiteY1364" fmla="*/ 166531 h 1850689"/>
                <a:gd name="connsiteX1365" fmla="*/ 3358633 w 3781105"/>
                <a:gd name="connsiteY1365" fmla="*/ 166531 h 1850689"/>
                <a:gd name="connsiteX1366" fmla="*/ 3352544 w 3781105"/>
                <a:gd name="connsiteY1366" fmla="*/ 166531 h 1850689"/>
                <a:gd name="connsiteX1367" fmla="*/ 3346455 w 3781105"/>
                <a:gd name="connsiteY1367" fmla="*/ 166531 h 1850689"/>
                <a:gd name="connsiteX1368" fmla="*/ 3340260 w 3781105"/>
                <a:gd name="connsiteY1368" fmla="*/ 166531 h 1850689"/>
                <a:gd name="connsiteX1369" fmla="*/ 3349553 w 3781105"/>
                <a:gd name="connsiteY1369" fmla="*/ 158870 h 1850689"/>
                <a:gd name="connsiteX1370" fmla="*/ 3349553 w 3781105"/>
                <a:gd name="connsiteY1370" fmla="*/ 171551 h 1850689"/>
                <a:gd name="connsiteX1371" fmla="*/ 3334171 w 3781105"/>
                <a:gd name="connsiteY1371" fmla="*/ 171551 h 1850689"/>
                <a:gd name="connsiteX1372" fmla="*/ 3328082 w 3781105"/>
                <a:gd name="connsiteY1372" fmla="*/ 171551 h 1850689"/>
                <a:gd name="connsiteX1373" fmla="*/ 3321887 w 3781105"/>
                <a:gd name="connsiteY1373" fmla="*/ 171551 h 1850689"/>
                <a:gd name="connsiteX1374" fmla="*/ 3315798 w 3781105"/>
                <a:gd name="connsiteY1374" fmla="*/ 171551 h 1850689"/>
                <a:gd name="connsiteX1375" fmla="*/ 3324984 w 3781105"/>
                <a:gd name="connsiteY1375" fmla="*/ 163977 h 1850689"/>
                <a:gd name="connsiteX1376" fmla="*/ 3324984 w 3781105"/>
                <a:gd name="connsiteY1376" fmla="*/ 176571 h 1850689"/>
                <a:gd name="connsiteX1377" fmla="*/ 3309709 w 3781105"/>
                <a:gd name="connsiteY1377" fmla="*/ 176571 h 1850689"/>
                <a:gd name="connsiteX1378" fmla="*/ 3303514 w 3781105"/>
                <a:gd name="connsiteY1378" fmla="*/ 176571 h 1850689"/>
                <a:gd name="connsiteX1379" fmla="*/ 3297425 w 3781105"/>
                <a:gd name="connsiteY1379" fmla="*/ 176571 h 1850689"/>
                <a:gd name="connsiteX1380" fmla="*/ 3291336 w 3781105"/>
                <a:gd name="connsiteY1380" fmla="*/ 176571 h 1850689"/>
                <a:gd name="connsiteX1381" fmla="*/ 3285247 w 3781105"/>
                <a:gd name="connsiteY1381" fmla="*/ 176571 h 1850689"/>
                <a:gd name="connsiteX1382" fmla="*/ 3279052 w 3781105"/>
                <a:gd name="connsiteY1382" fmla="*/ 176571 h 1850689"/>
                <a:gd name="connsiteX1383" fmla="*/ 3272963 w 3781105"/>
                <a:gd name="connsiteY1383" fmla="*/ 176571 h 1850689"/>
                <a:gd name="connsiteX1384" fmla="*/ 3266874 w 3781105"/>
                <a:gd name="connsiteY1384" fmla="*/ 176571 h 1850689"/>
                <a:gd name="connsiteX1385" fmla="*/ 3276061 w 3781105"/>
                <a:gd name="connsiteY1385" fmla="*/ 168997 h 1850689"/>
                <a:gd name="connsiteX1386" fmla="*/ 3276061 w 3781105"/>
                <a:gd name="connsiteY1386" fmla="*/ 174017 h 1850689"/>
                <a:gd name="connsiteX1387" fmla="*/ 3276061 w 3781105"/>
                <a:gd name="connsiteY1387" fmla="*/ 186698 h 1850689"/>
                <a:gd name="connsiteX1388" fmla="*/ 3260679 w 3781105"/>
                <a:gd name="connsiteY1388" fmla="*/ 186698 h 1850689"/>
                <a:gd name="connsiteX1389" fmla="*/ 3254590 w 3781105"/>
                <a:gd name="connsiteY1389" fmla="*/ 186698 h 1850689"/>
                <a:gd name="connsiteX1390" fmla="*/ 3263777 w 3781105"/>
                <a:gd name="connsiteY1390" fmla="*/ 179036 h 1850689"/>
                <a:gd name="connsiteX1391" fmla="*/ 3263777 w 3781105"/>
                <a:gd name="connsiteY1391" fmla="*/ 184056 h 1850689"/>
                <a:gd name="connsiteX1392" fmla="*/ 3263777 w 3781105"/>
                <a:gd name="connsiteY1392" fmla="*/ 196738 h 1850689"/>
                <a:gd name="connsiteX1393" fmla="*/ 3248501 w 3781105"/>
                <a:gd name="connsiteY1393" fmla="*/ 196738 h 1850689"/>
                <a:gd name="connsiteX1394" fmla="*/ 3242306 w 3781105"/>
                <a:gd name="connsiteY1394" fmla="*/ 196738 h 1850689"/>
                <a:gd name="connsiteX1395" fmla="*/ 3236217 w 3781105"/>
                <a:gd name="connsiteY1395" fmla="*/ 196738 h 1850689"/>
                <a:gd name="connsiteX1396" fmla="*/ 3230129 w 3781105"/>
                <a:gd name="connsiteY1396" fmla="*/ 196738 h 1850689"/>
                <a:gd name="connsiteX1397" fmla="*/ 3223933 w 3781105"/>
                <a:gd name="connsiteY1397" fmla="*/ 196738 h 1850689"/>
                <a:gd name="connsiteX1398" fmla="*/ 3233226 w 3781105"/>
                <a:gd name="connsiteY1398" fmla="*/ 189164 h 1850689"/>
                <a:gd name="connsiteX1399" fmla="*/ 3233226 w 3781105"/>
                <a:gd name="connsiteY1399" fmla="*/ 194184 h 1850689"/>
                <a:gd name="connsiteX1400" fmla="*/ 3233226 w 3781105"/>
                <a:gd name="connsiteY1400" fmla="*/ 206777 h 1850689"/>
                <a:gd name="connsiteX1401" fmla="*/ 3217844 w 3781105"/>
                <a:gd name="connsiteY1401" fmla="*/ 206777 h 1850689"/>
                <a:gd name="connsiteX1402" fmla="*/ 3211756 w 3781105"/>
                <a:gd name="connsiteY1402" fmla="*/ 206777 h 1850689"/>
                <a:gd name="connsiteX1403" fmla="*/ 3220942 w 3781105"/>
                <a:gd name="connsiteY1403" fmla="*/ 199203 h 1850689"/>
                <a:gd name="connsiteX1404" fmla="*/ 3220942 w 3781105"/>
                <a:gd name="connsiteY1404" fmla="*/ 211885 h 1850689"/>
                <a:gd name="connsiteX1405" fmla="*/ 3205667 w 3781105"/>
                <a:gd name="connsiteY1405" fmla="*/ 211885 h 1850689"/>
                <a:gd name="connsiteX1406" fmla="*/ 3199471 w 3781105"/>
                <a:gd name="connsiteY1406" fmla="*/ 211885 h 1850689"/>
                <a:gd name="connsiteX1407" fmla="*/ 3208658 w 3781105"/>
                <a:gd name="connsiteY1407" fmla="*/ 204311 h 1850689"/>
                <a:gd name="connsiteX1408" fmla="*/ 3208658 w 3781105"/>
                <a:gd name="connsiteY1408" fmla="*/ 222012 h 1850689"/>
                <a:gd name="connsiteX1409" fmla="*/ 3193382 w 3781105"/>
                <a:gd name="connsiteY1409" fmla="*/ 222012 h 1850689"/>
                <a:gd name="connsiteX1410" fmla="*/ 3187294 w 3781105"/>
                <a:gd name="connsiteY1410" fmla="*/ 222012 h 1850689"/>
                <a:gd name="connsiteX1411" fmla="*/ 3196480 w 3781105"/>
                <a:gd name="connsiteY1411" fmla="*/ 214351 h 1850689"/>
                <a:gd name="connsiteX1412" fmla="*/ 3196480 w 3781105"/>
                <a:gd name="connsiteY1412" fmla="*/ 227032 h 1850689"/>
                <a:gd name="connsiteX1413" fmla="*/ 3181098 w 3781105"/>
                <a:gd name="connsiteY1413" fmla="*/ 227032 h 1850689"/>
                <a:gd name="connsiteX1414" fmla="*/ 3175009 w 3781105"/>
                <a:gd name="connsiteY1414" fmla="*/ 227032 h 1850689"/>
                <a:gd name="connsiteX1415" fmla="*/ 3168921 w 3781105"/>
                <a:gd name="connsiteY1415" fmla="*/ 227032 h 1850689"/>
                <a:gd name="connsiteX1416" fmla="*/ 3162725 w 3781105"/>
                <a:gd name="connsiteY1416" fmla="*/ 227032 h 1850689"/>
                <a:gd name="connsiteX1417" fmla="*/ 3156636 w 3781105"/>
                <a:gd name="connsiteY1417" fmla="*/ 227032 h 1850689"/>
                <a:gd name="connsiteX1418" fmla="*/ 3150548 w 3781105"/>
                <a:gd name="connsiteY1418" fmla="*/ 227032 h 1850689"/>
                <a:gd name="connsiteX1419" fmla="*/ 3159734 w 3781105"/>
                <a:gd name="connsiteY1419" fmla="*/ 219458 h 1850689"/>
                <a:gd name="connsiteX1420" fmla="*/ 3159734 w 3781105"/>
                <a:gd name="connsiteY1420" fmla="*/ 232052 h 1850689"/>
                <a:gd name="connsiteX1421" fmla="*/ 3144352 w 3781105"/>
                <a:gd name="connsiteY1421" fmla="*/ 232052 h 1850689"/>
                <a:gd name="connsiteX1422" fmla="*/ 3138263 w 3781105"/>
                <a:gd name="connsiteY1422" fmla="*/ 232052 h 1850689"/>
                <a:gd name="connsiteX1423" fmla="*/ 3132068 w 3781105"/>
                <a:gd name="connsiteY1423" fmla="*/ 232052 h 1850689"/>
                <a:gd name="connsiteX1424" fmla="*/ 3125979 w 3781105"/>
                <a:gd name="connsiteY1424" fmla="*/ 232052 h 1850689"/>
                <a:gd name="connsiteX1425" fmla="*/ 3135272 w 3781105"/>
                <a:gd name="connsiteY1425" fmla="*/ 224478 h 1850689"/>
                <a:gd name="connsiteX1426" fmla="*/ 3135272 w 3781105"/>
                <a:gd name="connsiteY1426" fmla="*/ 237160 h 1850689"/>
                <a:gd name="connsiteX1427" fmla="*/ 3119890 w 3781105"/>
                <a:gd name="connsiteY1427" fmla="*/ 237160 h 1850689"/>
                <a:gd name="connsiteX1428" fmla="*/ 3113801 w 3781105"/>
                <a:gd name="connsiteY1428" fmla="*/ 237160 h 1850689"/>
                <a:gd name="connsiteX1429" fmla="*/ 3107606 w 3781105"/>
                <a:gd name="connsiteY1429" fmla="*/ 237160 h 1850689"/>
                <a:gd name="connsiteX1430" fmla="*/ 3101517 w 3781105"/>
                <a:gd name="connsiteY1430" fmla="*/ 237160 h 1850689"/>
                <a:gd name="connsiteX1431" fmla="*/ 3095322 w 3781105"/>
                <a:gd name="connsiteY1431" fmla="*/ 237160 h 1850689"/>
                <a:gd name="connsiteX1432" fmla="*/ 3104615 w 3781105"/>
                <a:gd name="connsiteY1432" fmla="*/ 229498 h 1850689"/>
                <a:gd name="connsiteX1433" fmla="*/ 3104615 w 3781105"/>
                <a:gd name="connsiteY1433" fmla="*/ 242179 h 1850689"/>
                <a:gd name="connsiteX1434" fmla="*/ 3089233 w 3781105"/>
                <a:gd name="connsiteY1434" fmla="*/ 242179 h 1850689"/>
                <a:gd name="connsiteX1435" fmla="*/ 3098526 w 3781105"/>
                <a:gd name="connsiteY1435" fmla="*/ 234518 h 1850689"/>
                <a:gd name="connsiteX1436" fmla="*/ 3098526 w 3781105"/>
                <a:gd name="connsiteY1436" fmla="*/ 247199 h 1850689"/>
                <a:gd name="connsiteX1437" fmla="*/ 3083144 w 3781105"/>
                <a:gd name="connsiteY1437" fmla="*/ 247199 h 1850689"/>
                <a:gd name="connsiteX1438" fmla="*/ 3092437 w 3781105"/>
                <a:gd name="connsiteY1438" fmla="*/ 239537 h 1850689"/>
                <a:gd name="connsiteX1439" fmla="*/ 3092437 w 3781105"/>
                <a:gd name="connsiteY1439" fmla="*/ 252219 h 1850689"/>
                <a:gd name="connsiteX1440" fmla="*/ 3076948 w 3781105"/>
                <a:gd name="connsiteY1440" fmla="*/ 252219 h 1850689"/>
                <a:gd name="connsiteX1441" fmla="*/ 3086242 w 3781105"/>
                <a:gd name="connsiteY1441" fmla="*/ 244557 h 1850689"/>
                <a:gd name="connsiteX1442" fmla="*/ 3086242 w 3781105"/>
                <a:gd name="connsiteY1442" fmla="*/ 257238 h 1850689"/>
                <a:gd name="connsiteX1443" fmla="*/ 3070860 w 3781105"/>
                <a:gd name="connsiteY1443" fmla="*/ 257238 h 1850689"/>
                <a:gd name="connsiteX1444" fmla="*/ 3064664 w 3781105"/>
                <a:gd name="connsiteY1444" fmla="*/ 257238 h 1850689"/>
                <a:gd name="connsiteX1445" fmla="*/ 3058575 w 3781105"/>
                <a:gd name="connsiteY1445" fmla="*/ 257238 h 1850689"/>
                <a:gd name="connsiteX1446" fmla="*/ 3052487 w 3781105"/>
                <a:gd name="connsiteY1446" fmla="*/ 257238 h 1850689"/>
                <a:gd name="connsiteX1447" fmla="*/ 3046398 w 3781105"/>
                <a:gd name="connsiteY1447" fmla="*/ 257238 h 1850689"/>
                <a:gd name="connsiteX1448" fmla="*/ 3040202 w 3781105"/>
                <a:gd name="connsiteY1448" fmla="*/ 257238 h 1850689"/>
                <a:gd name="connsiteX1449" fmla="*/ 3049496 w 3781105"/>
                <a:gd name="connsiteY1449" fmla="*/ 249665 h 1850689"/>
                <a:gd name="connsiteX1450" fmla="*/ 3049496 w 3781105"/>
                <a:gd name="connsiteY1450" fmla="*/ 254684 h 1850689"/>
                <a:gd name="connsiteX1451" fmla="*/ 3049496 w 3781105"/>
                <a:gd name="connsiteY1451" fmla="*/ 267366 h 1850689"/>
                <a:gd name="connsiteX1452" fmla="*/ 3034114 w 3781105"/>
                <a:gd name="connsiteY1452" fmla="*/ 267366 h 1850689"/>
                <a:gd name="connsiteX1453" fmla="*/ 3043407 w 3781105"/>
                <a:gd name="connsiteY1453" fmla="*/ 259704 h 1850689"/>
                <a:gd name="connsiteX1454" fmla="*/ 3043407 w 3781105"/>
                <a:gd name="connsiteY1454" fmla="*/ 264812 h 1850689"/>
                <a:gd name="connsiteX1455" fmla="*/ 3043407 w 3781105"/>
                <a:gd name="connsiteY1455" fmla="*/ 277405 h 1850689"/>
                <a:gd name="connsiteX1456" fmla="*/ 3028025 w 3781105"/>
                <a:gd name="connsiteY1456" fmla="*/ 277405 h 1850689"/>
                <a:gd name="connsiteX1457" fmla="*/ 3021830 w 3781105"/>
                <a:gd name="connsiteY1457" fmla="*/ 277405 h 1850689"/>
                <a:gd name="connsiteX1458" fmla="*/ 3031230 w 3781105"/>
                <a:gd name="connsiteY1458" fmla="*/ 269832 h 1850689"/>
                <a:gd name="connsiteX1459" fmla="*/ 3031230 w 3781105"/>
                <a:gd name="connsiteY1459" fmla="*/ 282513 h 1850689"/>
                <a:gd name="connsiteX1460" fmla="*/ 3015741 w 3781105"/>
                <a:gd name="connsiteY1460" fmla="*/ 282513 h 1850689"/>
                <a:gd name="connsiteX1461" fmla="*/ 3025034 w 3781105"/>
                <a:gd name="connsiteY1461" fmla="*/ 274939 h 1850689"/>
                <a:gd name="connsiteX1462" fmla="*/ 3025034 w 3781105"/>
                <a:gd name="connsiteY1462" fmla="*/ 287533 h 1850689"/>
                <a:gd name="connsiteX1463" fmla="*/ 3009652 w 3781105"/>
                <a:gd name="connsiteY1463" fmla="*/ 287533 h 1850689"/>
                <a:gd name="connsiteX1464" fmla="*/ 3003457 w 3781105"/>
                <a:gd name="connsiteY1464" fmla="*/ 287533 h 1850689"/>
                <a:gd name="connsiteX1465" fmla="*/ 3012857 w 3781105"/>
                <a:gd name="connsiteY1465" fmla="*/ 279959 h 1850689"/>
                <a:gd name="connsiteX1466" fmla="*/ 3012857 w 3781105"/>
                <a:gd name="connsiteY1466" fmla="*/ 292553 h 1850689"/>
                <a:gd name="connsiteX1467" fmla="*/ 2997368 w 3781105"/>
                <a:gd name="connsiteY1467" fmla="*/ 292553 h 1850689"/>
                <a:gd name="connsiteX1468" fmla="*/ 2991279 w 3781105"/>
                <a:gd name="connsiteY1468" fmla="*/ 292553 h 1850689"/>
                <a:gd name="connsiteX1469" fmla="*/ 3000572 w 3781105"/>
                <a:gd name="connsiteY1469" fmla="*/ 284891 h 1850689"/>
                <a:gd name="connsiteX1470" fmla="*/ 3000572 w 3781105"/>
                <a:gd name="connsiteY1470" fmla="*/ 297660 h 1850689"/>
                <a:gd name="connsiteX1471" fmla="*/ 2985084 w 3781105"/>
                <a:gd name="connsiteY1471" fmla="*/ 297660 h 1850689"/>
                <a:gd name="connsiteX1472" fmla="*/ 2978995 w 3781105"/>
                <a:gd name="connsiteY1472" fmla="*/ 297660 h 1850689"/>
                <a:gd name="connsiteX1473" fmla="*/ 2988288 w 3781105"/>
                <a:gd name="connsiteY1473" fmla="*/ 289999 h 1850689"/>
                <a:gd name="connsiteX1474" fmla="*/ 2988288 w 3781105"/>
                <a:gd name="connsiteY1474" fmla="*/ 302680 h 1850689"/>
                <a:gd name="connsiteX1475" fmla="*/ 2972906 w 3781105"/>
                <a:gd name="connsiteY1475" fmla="*/ 302680 h 1850689"/>
                <a:gd name="connsiteX1476" fmla="*/ 2966817 w 3781105"/>
                <a:gd name="connsiteY1476" fmla="*/ 302680 h 1850689"/>
                <a:gd name="connsiteX1477" fmla="*/ 2976110 w 3781105"/>
                <a:gd name="connsiteY1477" fmla="*/ 295018 h 1850689"/>
                <a:gd name="connsiteX1478" fmla="*/ 2976110 w 3781105"/>
                <a:gd name="connsiteY1478" fmla="*/ 300038 h 1850689"/>
                <a:gd name="connsiteX1479" fmla="*/ 2976110 w 3781105"/>
                <a:gd name="connsiteY1479" fmla="*/ 312719 h 1850689"/>
                <a:gd name="connsiteX1480" fmla="*/ 2960622 w 3781105"/>
                <a:gd name="connsiteY1480" fmla="*/ 312719 h 1850689"/>
                <a:gd name="connsiteX1481" fmla="*/ 2969915 w 3781105"/>
                <a:gd name="connsiteY1481" fmla="*/ 305146 h 1850689"/>
                <a:gd name="connsiteX1482" fmla="*/ 2969915 w 3781105"/>
                <a:gd name="connsiteY1482" fmla="*/ 317739 h 1850689"/>
                <a:gd name="connsiteX1483" fmla="*/ 2954533 w 3781105"/>
                <a:gd name="connsiteY1483" fmla="*/ 317739 h 1850689"/>
                <a:gd name="connsiteX1484" fmla="*/ 2963720 w 3781105"/>
                <a:gd name="connsiteY1484" fmla="*/ 310166 h 1850689"/>
                <a:gd name="connsiteX1485" fmla="*/ 2963720 w 3781105"/>
                <a:gd name="connsiteY1485" fmla="*/ 322847 h 1850689"/>
                <a:gd name="connsiteX1486" fmla="*/ 2948444 w 3781105"/>
                <a:gd name="connsiteY1486" fmla="*/ 322847 h 1850689"/>
                <a:gd name="connsiteX1487" fmla="*/ 2957631 w 3781105"/>
                <a:gd name="connsiteY1487" fmla="*/ 315185 h 1850689"/>
                <a:gd name="connsiteX1488" fmla="*/ 2957631 w 3781105"/>
                <a:gd name="connsiteY1488" fmla="*/ 327867 h 1850689"/>
                <a:gd name="connsiteX1489" fmla="*/ 2942249 w 3781105"/>
                <a:gd name="connsiteY1489" fmla="*/ 327867 h 1850689"/>
                <a:gd name="connsiteX1490" fmla="*/ 2951542 w 3781105"/>
                <a:gd name="connsiteY1490" fmla="*/ 320293 h 1850689"/>
                <a:gd name="connsiteX1491" fmla="*/ 2951542 w 3781105"/>
                <a:gd name="connsiteY1491" fmla="*/ 332886 h 1850689"/>
                <a:gd name="connsiteX1492" fmla="*/ 2936160 w 3781105"/>
                <a:gd name="connsiteY1492" fmla="*/ 332886 h 1850689"/>
                <a:gd name="connsiteX1493" fmla="*/ 2930071 w 3781105"/>
                <a:gd name="connsiteY1493" fmla="*/ 332886 h 1850689"/>
                <a:gd name="connsiteX1494" fmla="*/ 2923876 w 3781105"/>
                <a:gd name="connsiteY1494" fmla="*/ 332886 h 1850689"/>
                <a:gd name="connsiteX1495" fmla="*/ 2917787 w 3781105"/>
                <a:gd name="connsiteY1495" fmla="*/ 332886 h 1850689"/>
                <a:gd name="connsiteX1496" fmla="*/ 2911698 w 3781105"/>
                <a:gd name="connsiteY1496" fmla="*/ 332886 h 1850689"/>
                <a:gd name="connsiteX1497" fmla="*/ 2920885 w 3781105"/>
                <a:gd name="connsiteY1497" fmla="*/ 325313 h 1850689"/>
                <a:gd name="connsiteX1498" fmla="*/ 2920885 w 3781105"/>
                <a:gd name="connsiteY1498" fmla="*/ 337994 h 1850689"/>
                <a:gd name="connsiteX1499" fmla="*/ 2905503 w 3781105"/>
                <a:gd name="connsiteY1499" fmla="*/ 337994 h 1850689"/>
                <a:gd name="connsiteX1500" fmla="*/ 2914796 w 3781105"/>
                <a:gd name="connsiteY1500" fmla="*/ 330332 h 1850689"/>
                <a:gd name="connsiteX1501" fmla="*/ 2914796 w 3781105"/>
                <a:gd name="connsiteY1501" fmla="*/ 343014 h 1850689"/>
                <a:gd name="connsiteX1502" fmla="*/ 2899414 w 3781105"/>
                <a:gd name="connsiteY1502" fmla="*/ 343014 h 1850689"/>
                <a:gd name="connsiteX1503" fmla="*/ 2908600 w 3781105"/>
                <a:gd name="connsiteY1503" fmla="*/ 335440 h 1850689"/>
                <a:gd name="connsiteX1504" fmla="*/ 2908600 w 3781105"/>
                <a:gd name="connsiteY1504" fmla="*/ 348034 h 1850689"/>
                <a:gd name="connsiteX1505" fmla="*/ 2893325 w 3781105"/>
                <a:gd name="connsiteY1505" fmla="*/ 348034 h 1850689"/>
                <a:gd name="connsiteX1506" fmla="*/ 2902512 w 3781105"/>
                <a:gd name="connsiteY1506" fmla="*/ 340460 h 1850689"/>
                <a:gd name="connsiteX1507" fmla="*/ 2902512 w 3781105"/>
                <a:gd name="connsiteY1507" fmla="*/ 353141 h 1850689"/>
                <a:gd name="connsiteX1508" fmla="*/ 2887236 w 3781105"/>
                <a:gd name="connsiteY1508" fmla="*/ 353141 h 1850689"/>
                <a:gd name="connsiteX1509" fmla="*/ 2881041 w 3781105"/>
                <a:gd name="connsiteY1509" fmla="*/ 353141 h 1850689"/>
                <a:gd name="connsiteX1510" fmla="*/ 2890227 w 3781105"/>
                <a:gd name="connsiteY1510" fmla="*/ 345480 h 1850689"/>
                <a:gd name="connsiteX1511" fmla="*/ 2890227 w 3781105"/>
                <a:gd name="connsiteY1511" fmla="*/ 358073 h 1850689"/>
                <a:gd name="connsiteX1512" fmla="*/ 2874952 w 3781105"/>
                <a:gd name="connsiteY1512" fmla="*/ 358073 h 1850689"/>
                <a:gd name="connsiteX1513" fmla="*/ 2884139 w 3781105"/>
                <a:gd name="connsiteY1513" fmla="*/ 350499 h 1850689"/>
                <a:gd name="connsiteX1514" fmla="*/ 2884139 w 3781105"/>
                <a:gd name="connsiteY1514" fmla="*/ 363093 h 1850689"/>
                <a:gd name="connsiteX1515" fmla="*/ 2868863 w 3781105"/>
                <a:gd name="connsiteY1515" fmla="*/ 363093 h 1850689"/>
                <a:gd name="connsiteX1516" fmla="*/ 2862668 w 3781105"/>
                <a:gd name="connsiteY1516" fmla="*/ 363093 h 1850689"/>
                <a:gd name="connsiteX1517" fmla="*/ 2856579 w 3781105"/>
                <a:gd name="connsiteY1517" fmla="*/ 363093 h 1850689"/>
                <a:gd name="connsiteX1518" fmla="*/ 2865766 w 3781105"/>
                <a:gd name="connsiteY1518" fmla="*/ 355519 h 1850689"/>
                <a:gd name="connsiteX1519" fmla="*/ 2865766 w 3781105"/>
                <a:gd name="connsiteY1519" fmla="*/ 368201 h 1850689"/>
                <a:gd name="connsiteX1520" fmla="*/ 2850490 w 3781105"/>
                <a:gd name="connsiteY1520" fmla="*/ 368201 h 1850689"/>
                <a:gd name="connsiteX1521" fmla="*/ 2844295 w 3781105"/>
                <a:gd name="connsiteY1521" fmla="*/ 368201 h 1850689"/>
                <a:gd name="connsiteX1522" fmla="*/ 2853588 w 3781105"/>
                <a:gd name="connsiteY1522" fmla="*/ 360539 h 1850689"/>
                <a:gd name="connsiteX1523" fmla="*/ 2853588 w 3781105"/>
                <a:gd name="connsiteY1523" fmla="*/ 373220 h 1850689"/>
                <a:gd name="connsiteX1524" fmla="*/ 2832117 w 3781105"/>
                <a:gd name="connsiteY1524" fmla="*/ 373220 h 1850689"/>
                <a:gd name="connsiteX1525" fmla="*/ 2841304 w 3781105"/>
                <a:gd name="connsiteY1525" fmla="*/ 365647 h 1850689"/>
                <a:gd name="connsiteX1526" fmla="*/ 2841304 w 3781105"/>
                <a:gd name="connsiteY1526" fmla="*/ 378240 h 1850689"/>
                <a:gd name="connsiteX1527" fmla="*/ 2825922 w 3781105"/>
                <a:gd name="connsiteY1527" fmla="*/ 378240 h 1850689"/>
                <a:gd name="connsiteX1528" fmla="*/ 2835215 w 3781105"/>
                <a:gd name="connsiteY1528" fmla="*/ 370666 h 1850689"/>
                <a:gd name="connsiteX1529" fmla="*/ 2835215 w 3781105"/>
                <a:gd name="connsiteY1529" fmla="*/ 383348 h 1850689"/>
                <a:gd name="connsiteX1530" fmla="*/ 2819833 w 3781105"/>
                <a:gd name="connsiteY1530" fmla="*/ 383348 h 1850689"/>
                <a:gd name="connsiteX1531" fmla="*/ 2813744 w 3781105"/>
                <a:gd name="connsiteY1531" fmla="*/ 383348 h 1850689"/>
                <a:gd name="connsiteX1532" fmla="*/ 2822931 w 3781105"/>
                <a:gd name="connsiteY1532" fmla="*/ 375774 h 1850689"/>
                <a:gd name="connsiteX1533" fmla="*/ 2822931 w 3781105"/>
                <a:gd name="connsiteY1533" fmla="*/ 388367 h 1850689"/>
                <a:gd name="connsiteX1534" fmla="*/ 2807655 w 3781105"/>
                <a:gd name="connsiteY1534" fmla="*/ 388367 h 1850689"/>
                <a:gd name="connsiteX1535" fmla="*/ 2816842 w 3781105"/>
                <a:gd name="connsiteY1535" fmla="*/ 380794 h 1850689"/>
                <a:gd name="connsiteX1536" fmla="*/ 2816842 w 3781105"/>
                <a:gd name="connsiteY1536" fmla="*/ 393475 h 1850689"/>
                <a:gd name="connsiteX1537" fmla="*/ 2801460 w 3781105"/>
                <a:gd name="connsiteY1537" fmla="*/ 393475 h 1850689"/>
                <a:gd name="connsiteX1538" fmla="*/ 2810646 w 3781105"/>
                <a:gd name="connsiteY1538" fmla="*/ 385814 h 1850689"/>
                <a:gd name="connsiteX1539" fmla="*/ 2810646 w 3781105"/>
                <a:gd name="connsiteY1539" fmla="*/ 398495 h 1850689"/>
                <a:gd name="connsiteX1540" fmla="*/ 2795371 w 3781105"/>
                <a:gd name="connsiteY1540" fmla="*/ 398495 h 1850689"/>
                <a:gd name="connsiteX1541" fmla="*/ 2789282 w 3781105"/>
                <a:gd name="connsiteY1541" fmla="*/ 398495 h 1850689"/>
                <a:gd name="connsiteX1542" fmla="*/ 2783087 w 3781105"/>
                <a:gd name="connsiteY1542" fmla="*/ 398495 h 1850689"/>
                <a:gd name="connsiteX1543" fmla="*/ 2792380 w 3781105"/>
                <a:gd name="connsiteY1543" fmla="*/ 390833 h 1850689"/>
                <a:gd name="connsiteX1544" fmla="*/ 2792380 w 3781105"/>
                <a:gd name="connsiteY1544" fmla="*/ 403515 h 1850689"/>
                <a:gd name="connsiteX1545" fmla="*/ 2776998 w 3781105"/>
                <a:gd name="connsiteY1545" fmla="*/ 403515 h 1850689"/>
                <a:gd name="connsiteX1546" fmla="*/ 2786185 w 3781105"/>
                <a:gd name="connsiteY1546" fmla="*/ 395941 h 1850689"/>
                <a:gd name="connsiteX1547" fmla="*/ 2786185 w 3781105"/>
                <a:gd name="connsiteY1547" fmla="*/ 400873 h 1850689"/>
                <a:gd name="connsiteX1548" fmla="*/ 2786185 w 3781105"/>
                <a:gd name="connsiteY1548" fmla="*/ 413554 h 1850689"/>
                <a:gd name="connsiteX1549" fmla="*/ 2770909 w 3781105"/>
                <a:gd name="connsiteY1549" fmla="*/ 413554 h 1850689"/>
                <a:gd name="connsiteX1550" fmla="*/ 2764714 w 3781105"/>
                <a:gd name="connsiteY1550" fmla="*/ 413554 h 1850689"/>
                <a:gd name="connsiteX1551" fmla="*/ 2774007 w 3781105"/>
                <a:gd name="connsiteY1551" fmla="*/ 405980 h 1850689"/>
                <a:gd name="connsiteX1552" fmla="*/ 2774007 w 3781105"/>
                <a:gd name="connsiteY1552" fmla="*/ 418662 h 1850689"/>
                <a:gd name="connsiteX1553" fmla="*/ 2758625 w 3781105"/>
                <a:gd name="connsiteY1553" fmla="*/ 418662 h 1850689"/>
                <a:gd name="connsiteX1554" fmla="*/ 2752536 w 3781105"/>
                <a:gd name="connsiteY1554" fmla="*/ 418662 h 1850689"/>
                <a:gd name="connsiteX1555" fmla="*/ 2746341 w 3781105"/>
                <a:gd name="connsiteY1555" fmla="*/ 418662 h 1850689"/>
                <a:gd name="connsiteX1556" fmla="*/ 2734163 w 3781105"/>
                <a:gd name="connsiteY1556" fmla="*/ 418662 h 1850689"/>
                <a:gd name="connsiteX1557" fmla="*/ 2727968 w 3781105"/>
                <a:gd name="connsiteY1557" fmla="*/ 418662 h 1850689"/>
                <a:gd name="connsiteX1558" fmla="*/ 2737261 w 3781105"/>
                <a:gd name="connsiteY1558" fmla="*/ 411000 h 1850689"/>
                <a:gd name="connsiteX1559" fmla="*/ 2737261 w 3781105"/>
                <a:gd name="connsiteY1559" fmla="*/ 423682 h 1850689"/>
                <a:gd name="connsiteX1560" fmla="*/ 2721879 w 3781105"/>
                <a:gd name="connsiteY1560" fmla="*/ 423682 h 1850689"/>
                <a:gd name="connsiteX1561" fmla="*/ 2731066 w 3781105"/>
                <a:gd name="connsiteY1561" fmla="*/ 416020 h 1850689"/>
                <a:gd name="connsiteX1562" fmla="*/ 2731066 w 3781105"/>
                <a:gd name="connsiteY1562" fmla="*/ 428701 h 1850689"/>
                <a:gd name="connsiteX1563" fmla="*/ 2715790 w 3781105"/>
                <a:gd name="connsiteY1563" fmla="*/ 428701 h 1850689"/>
                <a:gd name="connsiteX1564" fmla="*/ 2724977 w 3781105"/>
                <a:gd name="connsiteY1564" fmla="*/ 421128 h 1850689"/>
                <a:gd name="connsiteX1565" fmla="*/ 2724977 w 3781105"/>
                <a:gd name="connsiteY1565" fmla="*/ 433721 h 1850689"/>
                <a:gd name="connsiteX1566" fmla="*/ 2709595 w 3781105"/>
                <a:gd name="connsiteY1566" fmla="*/ 433721 h 1850689"/>
                <a:gd name="connsiteX1567" fmla="*/ 2703506 w 3781105"/>
                <a:gd name="connsiteY1567" fmla="*/ 433721 h 1850689"/>
                <a:gd name="connsiteX1568" fmla="*/ 2712799 w 3781105"/>
                <a:gd name="connsiteY1568" fmla="*/ 426147 h 1850689"/>
                <a:gd name="connsiteX1569" fmla="*/ 2712799 w 3781105"/>
                <a:gd name="connsiteY1569" fmla="*/ 438829 h 1850689"/>
                <a:gd name="connsiteX1570" fmla="*/ 2697310 w 3781105"/>
                <a:gd name="connsiteY1570" fmla="*/ 438829 h 1850689"/>
                <a:gd name="connsiteX1571" fmla="*/ 2691222 w 3781105"/>
                <a:gd name="connsiteY1571" fmla="*/ 438829 h 1850689"/>
                <a:gd name="connsiteX1572" fmla="*/ 2700515 w 3781105"/>
                <a:gd name="connsiteY1572" fmla="*/ 431167 h 1850689"/>
                <a:gd name="connsiteX1573" fmla="*/ 2700515 w 3781105"/>
                <a:gd name="connsiteY1573" fmla="*/ 443848 h 1850689"/>
                <a:gd name="connsiteX1574" fmla="*/ 2672849 w 3781105"/>
                <a:gd name="connsiteY1574" fmla="*/ 443848 h 1850689"/>
                <a:gd name="connsiteX1575" fmla="*/ 2682142 w 3781105"/>
                <a:gd name="connsiteY1575" fmla="*/ 436275 h 1850689"/>
                <a:gd name="connsiteX1576" fmla="*/ 2682142 w 3781105"/>
                <a:gd name="connsiteY1576" fmla="*/ 448868 h 1850689"/>
                <a:gd name="connsiteX1577" fmla="*/ 2660565 w 3781105"/>
                <a:gd name="connsiteY1577" fmla="*/ 448868 h 1850689"/>
                <a:gd name="connsiteX1578" fmla="*/ 2654476 w 3781105"/>
                <a:gd name="connsiteY1578" fmla="*/ 448868 h 1850689"/>
                <a:gd name="connsiteX1579" fmla="*/ 2663769 w 3781105"/>
                <a:gd name="connsiteY1579" fmla="*/ 441295 h 1850689"/>
                <a:gd name="connsiteX1580" fmla="*/ 2663769 w 3781105"/>
                <a:gd name="connsiteY1580" fmla="*/ 453976 h 1850689"/>
                <a:gd name="connsiteX1581" fmla="*/ 2648387 w 3781105"/>
                <a:gd name="connsiteY1581" fmla="*/ 453976 h 1850689"/>
                <a:gd name="connsiteX1582" fmla="*/ 2642191 w 3781105"/>
                <a:gd name="connsiteY1582" fmla="*/ 453976 h 1850689"/>
                <a:gd name="connsiteX1583" fmla="*/ 2636103 w 3781105"/>
                <a:gd name="connsiteY1583" fmla="*/ 453976 h 1850689"/>
                <a:gd name="connsiteX1584" fmla="*/ 2645396 w 3781105"/>
                <a:gd name="connsiteY1584" fmla="*/ 446314 h 1850689"/>
                <a:gd name="connsiteX1585" fmla="*/ 2645396 w 3781105"/>
                <a:gd name="connsiteY1585" fmla="*/ 458996 h 1850689"/>
                <a:gd name="connsiteX1586" fmla="*/ 2630014 w 3781105"/>
                <a:gd name="connsiteY1586" fmla="*/ 458996 h 1850689"/>
                <a:gd name="connsiteX1587" fmla="*/ 2639307 w 3781105"/>
                <a:gd name="connsiteY1587" fmla="*/ 451334 h 1850689"/>
                <a:gd name="connsiteX1588" fmla="*/ 2639307 w 3781105"/>
                <a:gd name="connsiteY1588" fmla="*/ 464015 h 1850689"/>
                <a:gd name="connsiteX1589" fmla="*/ 2623818 w 3781105"/>
                <a:gd name="connsiteY1589" fmla="*/ 464015 h 1850689"/>
                <a:gd name="connsiteX1590" fmla="*/ 2617730 w 3781105"/>
                <a:gd name="connsiteY1590" fmla="*/ 464015 h 1850689"/>
                <a:gd name="connsiteX1591" fmla="*/ 2627023 w 3781105"/>
                <a:gd name="connsiteY1591" fmla="*/ 456354 h 1850689"/>
                <a:gd name="connsiteX1592" fmla="*/ 2627023 w 3781105"/>
                <a:gd name="connsiteY1592" fmla="*/ 469035 h 1850689"/>
                <a:gd name="connsiteX1593" fmla="*/ 2611641 w 3781105"/>
                <a:gd name="connsiteY1593" fmla="*/ 469035 h 1850689"/>
                <a:gd name="connsiteX1594" fmla="*/ 2620934 w 3781105"/>
                <a:gd name="connsiteY1594" fmla="*/ 461462 h 1850689"/>
                <a:gd name="connsiteX1595" fmla="*/ 2620934 w 3781105"/>
                <a:gd name="connsiteY1595" fmla="*/ 474055 h 1850689"/>
                <a:gd name="connsiteX1596" fmla="*/ 2605445 w 3781105"/>
                <a:gd name="connsiteY1596" fmla="*/ 474055 h 1850689"/>
                <a:gd name="connsiteX1597" fmla="*/ 2599357 w 3781105"/>
                <a:gd name="connsiteY1597" fmla="*/ 474055 h 1850689"/>
                <a:gd name="connsiteX1598" fmla="*/ 2593268 w 3781105"/>
                <a:gd name="connsiteY1598" fmla="*/ 474055 h 1850689"/>
                <a:gd name="connsiteX1599" fmla="*/ 2587072 w 3781105"/>
                <a:gd name="connsiteY1599" fmla="*/ 474055 h 1850689"/>
                <a:gd name="connsiteX1600" fmla="*/ 2596366 w 3781105"/>
                <a:gd name="connsiteY1600" fmla="*/ 466481 h 1850689"/>
                <a:gd name="connsiteX1601" fmla="*/ 2596366 w 3781105"/>
                <a:gd name="connsiteY1601" fmla="*/ 479075 h 1850689"/>
                <a:gd name="connsiteX1602" fmla="*/ 2580984 w 3781105"/>
                <a:gd name="connsiteY1602" fmla="*/ 479075 h 1850689"/>
                <a:gd name="connsiteX1603" fmla="*/ 2574895 w 3781105"/>
                <a:gd name="connsiteY1603" fmla="*/ 479075 h 1850689"/>
                <a:gd name="connsiteX1604" fmla="*/ 2568806 w 3781105"/>
                <a:gd name="connsiteY1604" fmla="*/ 479075 h 1850689"/>
                <a:gd name="connsiteX1605" fmla="*/ 2562611 w 3781105"/>
                <a:gd name="connsiteY1605" fmla="*/ 479075 h 1850689"/>
                <a:gd name="connsiteX1606" fmla="*/ 2571797 w 3781105"/>
                <a:gd name="connsiteY1606" fmla="*/ 471501 h 1850689"/>
                <a:gd name="connsiteX1607" fmla="*/ 2571797 w 3781105"/>
                <a:gd name="connsiteY1607" fmla="*/ 484182 h 1850689"/>
                <a:gd name="connsiteX1608" fmla="*/ 2556522 w 3781105"/>
                <a:gd name="connsiteY1608" fmla="*/ 484182 h 1850689"/>
                <a:gd name="connsiteX1609" fmla="*/ 2550433 w 3781105"/>
                <a:gd name="connsiteY1609" fmla="*/ 484182 h 1850689"/>
                <a:gd name="connsiteX1610" fmla="*/ 2544237 w 3781105"/>
                <a:gd name="connsiteY1610" fmla="*/ 484182 h 1850689"/>
                <a:gd name="connsiteX1611" fmla="*/ 2538149 w 3781105"/>
                <a:gd name="connsiteY1611" fmla="*/ 484182 h 1850689"/>
                <a:gd name="connsiteX1612" fmla="*/ 2547335 w 3781105"/>
                <a:gd name="connsiteY1612" fmla="*/ 476609 h 1850689"/>
                <a:gd name="connsiteX1613" fmla="*/ 2547335 w 3781105"/>
                <a:gd name="connsiteY1613" fmla="*/ 489202 h 1850689"/>
                <a:gd name="connsiteX1614" fmla="*/ 2525865 w 3781105"/>
                <a:gd name="connsiteY1614" fmla="*/ 489202 h 1850689"/>
                <a:gd name="connsiteX1615" fmla="*/ 2519776 w 3781105"/>
                <a:gd name="connsiteY1615" fmla="*/ 489202 h 1850689"/>
                <a:gd name="connsiteX1616" fmla="*/ 2528962 w 3781105"/>
                <a:gd name="connsiteY1616" fmla="*/ 481628 h 1850689"/>
                <a:gd name="connsiteX1617" fmla="*/ 2528962 w 3781105"/>
                <a:gd name="connsiteY1617" fmla="*/ 494310 h 1850689"/>
                <a:gd name="connsiteX1618" fmla="*/ 2513687 w 3781105"/>
                <a:gd name="connsiteY1618" fmla="*/ 494310 h 1850689"/>
                <a:gd name="connsiteX1619" fmla="*/ 2507492 w 3781105"/>
                <a:gd name="connsiteY1619" fmla="*/ 494310 h 1850689"/>
                <a:gd name="connsiteX1620" fmla="*/ 2516785 w 3781105"/>
                <a:gd name="connsiteY1620" fmla="*/ 486648 h 1850689"/>
                <a:gd name="connsiteX1621" fmla="*/ 2516785 w 3781105"/>
                <a:gd name="connsiteY1621" fmla="*/ 499330 h 1850689"/>
                <a:gd name="connsiteX1622" fmla="*/ 2501403 w 3781105"/>
                <a:gd name="connsiteY1622" fmla="*/ 499330 h 1850689"/>
                <a:gd name="connsiteX1623" fmla="*/ 2489225 w 3781105"/>
                <a:gd name="connsiteY1623" fmla="*/ 499330 h 1850689"/>
                <a:gd name="connsiteX1624" fmla="*/ 2483030 w 3781105"/>
                <a:gd name="connsiteY1624" fmla="*/ 499330 h 1850689"/>
                <a:gd name="connsiteX1625" fmla="*/ 2492216 w 3781105"/>
                <a:gd name="connsiteY1625" fmla="*/ 491756 h 1850689"/>
                <a:gd name="connsiteX1626" fmla="*/ 2492216 w 3781105"/>
                <a:gd name="connsiteY1626" fmla="*/ 504349 h 1850689"/>
                <a:gd name="connsiteX1627" fmla="*/ 2476941 w 3781105"/>
                <a:gd name="connsiteY1627" fmla="*/ 504349 h 1850689"/>
                <a:gd name="connsiteX1628" fmla="*/ 2486128 w 3781105"/>
                <a:gd name="connsiteY1628" fmla="*/ 496776 h 1850689"/>
                <a:gd name="connsiteX1629" fmla="*/ 2486128 w 3781105"/>
                <a:gd name="connsiteY1629" fmla="*/ 509457 h 1850689"/>
                <a:gd name="connsiteX1630" fmla="*/ 2470852 w 3781105"/>
                <a:gd name="connsiteY1630" fmla="*/ 509457 h 1850689"/>
                <a:gd name="connsiteX1631" fmla="*/ 2480039 w 3781105"/>
                <a:gd name="connsiteY1631" fmla="*/ 501795 h 1850689"/>
                <a:gd name="connsiteX1632" fmla="*/ 2480039 w 3781105"/>
                <a:gd name="connsiteY1632" fmla="*/ 514477 h 1850689"/>
                <a:gd name="connsiteX1633" fmla="*/ 2464657 w 3781105"/>
                <a:gd name="connsiteY1633" fmla="*/ 514477 h 1850689"/>
                <a:gd name="connsiteX1634" fmla="*/ 2458568 w 3781105"/>
                <a:gd name="connsiteY1634" fmla="*/ 514477 h 1850689"/>
                <a:gd name="connsiteX1635" fmla="*/ 2467755 w 3781105"/>
                <a:gd name="connsiteY1635" fmla="*/ 506815 h 1850689"/>
                <a:gd name="connsiteX1636" fmla="*/ 2467755 w 3781105"/>
                <a:gd name="connsiteY1636" fmla="*/ 519496 h 1850689"/>
                <a:gd name="connsiteX1637" fmla="*/ 2446284 w 3781105"/>
                <a:gd name="connsiteY1637" fmla="*/ 519496 h 1850689"/>
                <a:gd name="connsiteX1638" fmla="*/ 2440195 w 3781105"/>
                <a:gd name="connsiteY1638" fmla="*/ 519496 h 1850689"/>
                <a:gd name="connsiteX1639" fmla="*/ 2434106 w 3781105"/>
                <a:gd name="connsiteY1639" fmla="*/ 519496 h 1850689"/>
                <a:gd name="connsiteX1640" fmla="*/ 2443293 w 3781105"/>
                <a:gd name="connsiteY1640" fmla="*/ 511835 h 1850689"/>
                <a:gd name="connsiteX1641" fmla="*/ 2443293 w 3781105"/>
                <a:gd name="connsiteY1641" fmla="*/ 524516 h 1850689"/>
                <a:gd name="connsiteX1642" fmla="*/ 2427911 w 3781105"/>
                <a:gd name="connsiteY1642" fmla="*/ 524516 h 1850689"/>
                <a:gd name="connsiteX1643" fmla="*/ 2421822 w 3781105"/>
                <a:gd name="connsiteY1643" fmla="*/ 524516 h 1850689"/>
                <a:gd name="connsiteX1644" fmla="*/ 2431008 w 3781105"/>
                <a:gd name="connsiteY1644" fmla="*/ 516855 h 1850689"/>
                <a:gd name="connsiteX1645" fmla="*/ 2431008 w 3781105"/>
                <a:gd name="connsiteY1645" fmla="*/ 529536 h 1850689"/>
                <a:gd name="connsiteX1646" fmla="*/ 2415733 w 3781105"/>
                <a:gd name="connsiteY1646" fmla="*/ 529536 h 1850689"/>
                <a:gd name="connsiteX1647" fmla="*/ 2424920 w 3781105"/>
                <a:gd name="connsiteY1647" fmla="*/ 521962 h 1850689"/>
                <a:gd name="connsiteX1648" fmla="*/ 2424920 w 3781105"/>
                <a:gd name="connsiteY1648" fmla="*/ 534556 h 1850689"/>
                <a:gd name="connsiteX1649" fmla="*/ 2409644 w 3781105"/>
                <a:gd name="connsiteY1649" fmla="*/ 534556 h 1850689"/>
                <a:gd name="connsiteX1650" fmla="*/ 2418831 w 3781105"/>
                <a:gd name="connsiteY1650" fmla="*/ 526982 h 1850689"/>
                <a:gd name="connsiteX1651" fmla="*/ 2418831 w 3781105"/>
                <a:gd name="connsiteY1651" fmla="*/ 539663 h 1850689"/>
                <a:gd name="connsiteX1652" fmla="*/ 2403449 w 3781105"/>
                <a:gd name="connsiteY1652" fmla="*/ 539663 h 1850689"/>
                <a:gd name="connsiteX1653" fmla="*/ 2397360 w 3781105"/>
                <a:gd name="connsiteY1653" fmla="*/ 539663 h 1850689"/>
                <a:gd name="connsiteX1654" fmla="*/ 2406547 w 3781105"/>
                <a:gd name="connsiteY1654" fmla="*/ 532002 h 1850689"/>
                <a:gd name="connsiteX1655" fmla="*/ 2406547 w 3781105"/>
                <a:gd name="connsiteY1655" fmla="*/ 544683 h 1850689"/>
                <a:gd name="connsiteX1656" fmla="*/ 2391271 w 3781105"/>
                <a:gd name="connsiteY1656" fmla="*/ 544683 h 1850689"/>
                <a:gd name="connsiteX1657" fmla="*/ 2385076 w 3781105"/>
                <a:gd name="connsiteY1657" fmla="*/ 544683 h 1850689"/>
                <a:gd name="connsiteX1658" fmla="*/ 2378987 w 3781105"/>
                <a:gd name="connsiteY1658" fmla="*/ 544683 h 1850689"/>
                <a:gd name="connsiteX1659" fmla="*/ 2372792 w 3781105"/>
                <a:gd name="connsiteY1659" fmla="*/ 544683 h 1850689"/>
                <a:gd name="connsiteX1660" fmla="*/ 2366703 w 3781105"/>
                <a:gd name="connsiteY1660" fmla="*/ 544683 h 1850689"/>
                <a:gd name="connsiteX1661" fmla="*/ 2360614 w 3781105"/>
                <a:gd name="connsiteY1661" fmla="*/ 544683 h 1850689"/>
                <a:gd name="connsiteX1662" fmla="*/ 2369801 w 3781105"/>
                <a:gd name="connsiteY1662" fmla="*/ 537109 h 1850689"/>
                <a:gd name="connsiteX1663" fmla="*/ 2369801 w 3781105"/>
                <a:gd name="connsiteY1663" fmla="*/ 542129 h 1850689"/>
                <a:gd name="connsiteX1664" fmla="*/ 2369801 w 3781105"/>
                <a:gd name="connsiteY1664" fmla="*/ 554811 h 1850689"/>
                <a:gd name="connsiteX1665" fmla="*/ 2354419 w 3781105"/>
                <a:gd name="connsiteY1665" fmla="*/ 554811 h 1850689"/>
                <a:gd name="connsiteX1666" fmla="*/ 2348330 w 3781105"/>
                <a:gd name="connsiteY1666" fmla="*/ 554811 h 1850689"/>
                <a:gd name="connsiteX1667" fmla="*/ 2357623 w 3781105"/>
                <a:gd name="connsiteY1667" fmla="*/ 547237 h 1850689"/>
                <a:gd name="connsiteX1668" fmla="*/ 2357623 w 3781105"/>
                <a:gd name="connsiteY1668" fmla="*/ 559830 h 1850689"/>
                <a:gd name="connsiteX1669" fmla="*/ 2342134 w 3781105"/>
                <a:gd name="connsiteY1669" fmla="*/ 559830 h 1850689"/>
                <a:gd name="connsiteX1670" fmla="*/ 2336045 w 3781105"/>
                <a:gd name="connsiteY1670" fmla="*/ 559830 h 1850689"/>
                <a:gd name="connsiteX1671" fmla="*/ 2329957 w 3781105"/>
                <a:gd name="connsiteY1671" fmla="*/ 559830 h 1850689"/>
                <a:gd name="connsiteX1672" fmla="*/ 2339250 w 3781105"/>
                <a:gd name="connsiteY1672" fmla="*/ 552257 h 1850689"/>
                <a:gd name="connsiteX1673" fmla="*/ 2339250 w 3781105"/>
                <a:gd name="connsiteY1673" fmla="*/ 564850 h 1850689"/>
                <a:gd name="connsiteX1674" fmla="*/ 2323761 w 3781105"/>
                <a:gd name="connsiteY1674" fmla="*/ 564850 h 1850689"/>
                <a:gd name="connsiteX1675" fmla="*/ 2317672 w 3781105"/>
                <a:gd name="connsiteY1675" fmla="*/ 564850 h 1850689"/>
                <a:gd name="connsiteX1676" fmla="*/ 2326966 w 3781105"/>
                <a:gd name="connsiteY1676" fmla="*/ 557276 h 1850689"/>
                <a:gd name="connsiteX1677" fmla="*/ 2326966 w 3781105"/>
                <a:gd name="connsiteY1677" fmla="*/ 569958 h 1850689"/>
                <a:gd name="connsiteX1678" fmla="*/ 2311584 w 3781105"/>
                <a:gd name="connsiteY1678" fmla="*/ 569958 h 1850689"/>
                <a:gd name="connsiteX1679" fmla="*/ 2299299 w 3781105"/>
                <a:gd name="connsiteY1679" fmla="*/ 569958 h 1850689"/>
                <a:gd name="connsiteX1680" fmla="*/ 2293211 w 3781105"/>
                <a:gd name="connsiteY1680" fmla="*/ 569958 h 1850689"/>
                <a:gd name="connsiteX1681" fmla="*/ 2287015 w 3781105"/>
                <a:gd name="connsiteY1681" fmla="*/ 569958 h 1850689"/>
                <a:gd name="connsiteX1682" fmla="*/ 2296415 w 3781105"/>
                <a:gd name="connsiteY1682" fmla="*/ 562296 h 1850689"/>
                <a:gd name="connsiteX1683" fmla="*/ 2296415 w 3781105"/>
                <a:gd name="connsiteY1683" fmla="*/ 574978 h 1850689"/>
                <a:gd name="connsiteX1684" fmla="*/ 2280926 w 3781105"/>
                <a:gd name="connsiteY1684" fmla="*/ 574978 h 1850689"/>
                <a:gd name="connsiteX1685" fmla="*/ 2290220 w 3781105"/>
                <a:gd name="connsiteY1685" fmla="*/ 567316 h 1850689"/>
                <a:gd name="connsiteX1686" fmla="*/ 2290220 w 3781105"/>
                <a:gd name="connsiteY1686" fmla="*/ 579997 h 1850689"/>
                <a:gd name="connsiteX1687" fmla="*/ 2274838 w 3781105"/>
                <a:gd name="connsiteY1687" fmla="*/ 579997 h 1850689"/>
                <a:gd name="connsiteX1688" fmla="*/ 2262553 w 3781105"/>
                <a:gd name="connsiteY1688" fmla="*/ 579997 h 1850689"/>
                <a:gd name="connsiteX1689" fmla="*/ 2271847 w 3781105"/>
                <a:gd name="connsiteY1689" fmla="*/ 572336 h 1850689"/>
                <a:gd name="connsiteX1690" fmla="*/ 2271847 w 3781105"/>
                <a:gd name="connsiteY1690" fmla="*/ 585017 h 1850689"/>
                <a:gd name="connsiteX1691" fmla="*/ 2250376 w 3781105"/>
                <a:gd name="connsiteY1691" fmla="*/ 585017 h 1850689"/>
                <a:gd name="connsiteX1692" fmla="*/ 2259669 w 3781105"/>
                <a:gd name="connsiteY1692" fmla="*/ 577443 h 1850689"/>
                <a:gd name="connsiteX1693" fmla="*/ 2259669 w 3781105"/>
                <a:gd name="connsiteY1693" fmla="*/ 582463 h 1850689"/>
                <a:gd name="connsiteX1694" fmla="*/ 2259669 w 3781105"/>
                <a:gd name="connsiteY1694" fmla="*/ 595144 h 1850689"/>
                <a:gd name="connsiteX1695" fmla="*/ 2238092 w 3781105"/>
                <a:gd name="connsiteY1695" fmla="*/ 595144 h 1850689"/>
                <a:gd name="connsiteX1696" fmla="*/ 2232003 w 3781105"/>
                <a:gd name="connsiteY1696" fmla="*/ 595144 h 1850689"/>
                <a:gd name="connsiteX1697" fmla="*/ 2241296 w 3781105"/>
                <a:gd name="connsiteY1697" fmla="*/ 587483 h 1850689"/>
                <a:gd name="connsiteX1698" fmla="*/ 2241296 w 3781105"/>
                <a:gd name="connsiteY1698" fmla="*/ 600164 h 1850689"/>
                <a:gd name="connsiteX1699" fmla="*/ 2225807 w 3781105"/>
                <a:gd name="connsiteY1699" fmla="*/ 600164 h 1850689"/>
                <a:gd name="connsiteX1700" fmla="*/ 2219719 w 3781105"/>
                <a:gd name="connsiteY1700" fmla="*/ 600164 h 1850689"/>
                <a:gd name="connsiteX1701" fmla="*/ 2195257 w 3781105"/>
                <a:gd name="connsiteY1701" fmla="*/ 600164 h 1850689"/>
                <a:gd name="connsiteX1702" fmla="*/ 2189061 w 3781105"/>
                <a:gd name="connsiteY1702" fmla="*/ 600164 h 1850689"/>
                <a:gd name="connsiteX1703" fmla="*/ 2182972 w 3781105"/>
                <a:gd name="connsiteY1703" fmla="*/ 600164 h 1850689"/>
                <a:gd name="connsiteX1704" fmla="*/ 2192159 w 3781105"/>
                <a:gd name="connsiteY1704" fmla="*/ 592591 h 1850689"/>
                <a:gd name="connsiteX1705" fmla="*/ 2192159 w 3781105"/>
                <a:gd name="connsiteY1705" fmla="*/ 605184 h 1850689"/>
                <a:gd name="connsiteX1706" fmla="*/ 2176884 w 3781105"/>
                <a:gd name="connsiteY1706" fmla="*/ 605184 h 1850689"/>
                <a:gd name="connsiteX1707" fmla="*/ 2170688 w 3781105"/>
                <a:gd name="connsiteY1707" fmla="*/ 605184 h 1850689"/>
                <a:gd name="connsiteX1708" fmla="*/ 2179982 w 3781105"/>
                <a:gd name="connsiteY1708" fmla="*/ 597610 h 1850689"/>
                <a:gd name="connsiteX1709" fmla="*/ 2179982 w 3781105"/>
                <a:gd name="connsiteY1709" fmla="*/ 602630 h 1850689"/>
                <a:gd name="connsiteX1710" fmla="*/ 2179982 w 3781105"/>
                <a:gd name="connsiteY1710" fmla="*/ 615311 h 1850689"/>
                <a:gd name="connsiteX1711" fmla="*/ 2164599 w 3781105"/>
                <a:gd name="connsiteY1711" fmla="*/ 615311 h 1850689"/>
                <a:gd name="connsiteX1712" fmla="*/ 2158511 w 3781105"/>
                <a:gd name="connsiteY1712" fmla="*/ 615311 h 1850689"/>
                <a:gd name="connsiteX1713" fmla="*/ 2167697 w 3781105"/>
                <a:gd name="connsiteY1713" fmla="*/ 607738 h 1850689"/>
                <a:gd name="connsiteX1714" fmla="*/ 2167697 w 3781105"/>
                <a:gd name="connsiteY1714" fmla="*/ 620331 h 1850689"/>
                <a:gd name="connsiteX1715" fmla="*/ 2152422 w 3781105"/>
                <a:gd name="connsiteY1715" fmla="*/ 620331 h 1850689"/>
                <a:gd name="connsiteX1716" fmla="*/ 2146226 w 3781105"/>
                <a:gd name="connsiteY1716" fmla="*/ 620331 h 1850689"/>
                <a:gd name="connsiteX1717" fmla="*/ 2155520 w 3781105"/>
                <a:gd name="connsiteY1717" fmla="*/ 612669 h 1850689"/>
                <a:gd name="connsiteX1718" fmla="*/ 2155520 w 3781105"/>
                <a:gd name="connsiteY1718" fmla="*/ 625439 h 1850689"/>
                <a:gd name="connsiteX1719" fmla="*/ 2140138 w 3781105"/>
                <a:gd name="connsiteY1719" fmla="*/ 625439 h 1850689"/>
                <a:gd name="connsiteX1720" fmla="*/ 2149324 w 3781105"/>
                <a:gd name="connsiteY1720" fmla="*/ 617777 h 1850689"/>
                <a:gd name="connsiteX1721" fmla="*/ 2149324 w 3781105"/>
                <a:gd name="connsiteY1721" fmla="*/ 630459 h 1850689"/>
                <a:gd name="connsiteX1722" fmla="*/ 2134049 w 3781105"/>
                <a:gd name="connsiteY1722" fmla="*/ 630459 h 1850689"/>
                <a:gd name="connsiteX1723" fmla="*/ 2121765 w 3781105"/>
                <a:gd name="connsiteY1723" fmla="*/ 630459 h 1850689"/>
                <a:gd name="connsiteX1724" fmla="*/ 2109480 w 3781105"/>
                <a:gd name="connsiteY1724" fmla="*/ 630459 h 1850689"/>
                <a:gd name="connsiteX1725" fmla="*/ 2118774 w 3781105"/>
                <a:gd name="connsiteY1725" fmla="*/ 622797 h 1850689"/>
                <a:gd name="connsiteX1726" fmla="*/ 2118774 w 3781105"/>
                <a:gd name="connsiteY1726" fmla="*/ 635390 h 1850689"/>
                <a:gd name="connsiteX1727" fmla="*/ 2103392 w 3781105"/>
                <a:gd name="connsiteY1727" fmla="*/ 635390 h 1850689"/>
                <a:gd name="connsiteX1728" fmla="*/ 2112578 w 3781105"/>
                <a:gd name="connsiteY1728" fmla="*/ 627817 h 1850689"/>
                <a:gd name="connsiteX1729" fmla="*/ 2112578 w 3781105"/>
                <a:gd name="connsiteY1729" fmla="*/ 640498 h 1850689"/>
                <a:gd name="connsiteX1730" fmla="*/ 2091107 w 3781105"/>
                <a:gd name="connsiteY1730" fmla="*/ 640498 h 1850689"/>
                <a:gd name="connsiteX1731" fmla="*/ 2085019 w 3781105"/>
                <a:gd name="connsiteY1731" fmla="*/ 640498 h 1850689"/>
                <a:gd name="connsiteX1732" fmla="*/ 2078930 w 3781105"/>
                <a:gd name="connsiteY1732" fmla="*/ 640498 h 1850689"/>
                <a:gd name="connsiteX1733" fmla="*/ 2066646 w 3781105"/>
                <a:gd name="connsiteY1733" fmla="*/ 640498 h 1850689"/>
                <a:gd name="connsiteX1734" fmla="*/ 2075939 w 3781105"/>
                <a:gd name="connsiteY1734" fmla="*/ 632836 h 1850689"/>
                <a:gd name="connsiteX1735" fmla="*/ 2075939 w 3781105"/>
                <a:gd name="connsiteY1735" fmla="*/ 645518 h 1850689"/>
                <a:gd name="connsiteX1736" fmla="*/ 2060557 w 3781105"/>
                <a:gd name="connsiteY1736" fmla="*/ 645518 h 1850689"/>
                <a:gd name="connsiteX1737" fmla="*/ 2054468 w 3781105"/>
                <a:gd name="connsiteY1737" fmla="*/ 645518 h 1850689"/>
                <a:gd name="connsiteX1738" fmla="*/ 2048272 w 3781105"/>
                <a:gd name="connsiteY1738" fmla="*/ 645518 h 1850689"/>
                <a:gd name="connsiteX1739" fmla="*/ 2057566 w 3781105"/>
                <a:gd name="connsiteY1739" fmla="*/ 637944 h 1850689"/>
                <a:gd name="connsiteX1740" fmla="*/ 2057566 w 3781105"/>
                <a:gd name="connsiteY1740" fmla="*/ 650537 h 1850689"/>
                <a:gd name="connsiteX1741" fmla="*/ 2042184 w 3781105"/>
                <a:gd name="connsiteY1741" fmla="*/ 650537 h 1850689"/>
                <a:gd name="connsiteX1742" fmla="*/ 2036095 w 3781105"/>
                <a:gd name="connsiteY1742" fmla="*/ 650537 h 1850689"/>
                <a:gd name="connsiteX1743" fmla="*/ 2045282 w 3781105"/>
                <a:gd name="connsiteY1743" fmla="*/ 642964 h 1850689"/>
                <a:gd name="connsiteX1744" fmla="*/ 2045282 w 3781105"/>
                <a:gd name="connsiteY1744" fmla="*/ 660665 h 1850689"/>
                <a:gd name="connsiteX1745" fmla="*/ 2029899 w 3781105"/>
                <a:gd name="connsiteY1745" fmla="*/ 660665 h 1850689"/>
                <a:gd name="connsiteX1746" fmla="*/ 2039193 w 3781105"/>
                <a:gd name="connsiteY1746" fmla="*/ 653091 h 1850689"/>
                <a:gd name="connsiteX1747" fmla="*/ 2039193 w 3781105"/>
                <a:gd name="connsiteY1747" fmla="*/ 665685 h 1850689"/>
                <a:gd name="connsiteX1748" fmla="*/ 2023811 w 3781105"/>
                <a:gd name="connsiteY1748" fmla="*/ 665685 h 1850689"/>
                <a:gd name="connsiteX1749" fmla="*/ 2017722 w 3781105"/>
                <a:gd name="connsiteY1749" fmla="*/ 665685 h 1850689"/>
                <a:gd name="connsiteX1750" fmla="*/ 2011526 w 3781105"/>
                <a:gd name="connsiteY1750" fmla="*/ 665685 h 1850689"/>
                <a:gd name="connsiteX1751" fmla="*/ 2020820 w 3781105"/>
                <a:gd name="connsiteY1751" fmla="*/ 658111 h 1850689"/>
                <a:gd name="connsiteX1752" fmla="*/ 2020820 w 3781105"/>
                <a:gd name="connsiteY1752" fmla="*/ 670792 h 1850689"/>
                <a:gd name="connsiteX1753" fmla="*/ 2005438 w 3781105"/>
                <a:gd name="connsiteY1753" fmla="*/ 670792 h 1850689"/>
                <a:gd name="connsiteX1754" fmla="*/ 1999349 w 3781105"/>
                <a:gd name="connsiteY1754" fmla="*/ 670792 h 1850689"/>
                <a:gd name="connsiteX1755" fmla="*/ 2008535 w 3781105"/>
                <a:gd name="connsiteY1755" fmla="*/ 663131 h 1850689"/>
                <a:gd name="connsiteX1756" fmla="*/ 2008535 w 3781105"/>
                <a:gd name="connsiteY1756" fmla="*/ 675812 h 1850689"/>
                <a:gd name="connsiteX1757" fmla="*/ 1993153 w 3781105"/>
                <a:gd name="connsiteY1757" fmla="*/ 675812 h 1850689"/>
                <a:gd name="connsiteX1758" fmla="*/ 1980976 w 3781105"/>
                <a:gd name="connsiteY1758" fmla="*/ 675812 h 1850689"/>
                <a:gd name="connsiteX1759" fmla="*/ 1990162 w 3781105"/>
                <a:gd name="connsiteY1759" fmla="*/ 668239 h 1850689"/>
                <a:gd name="connsiteX1760" fmla="*/ 1990162 w 3781105"/>
                <a:gd name="connsiteY1760" fmla="*/ 680920 h 1850689"/>
                <a:gd name="connsiteX1761" fmla="*/ 1974887 w 3781105"/>
                <a:gd name="connsiteY1761" fmla="*/ 680920 h 1850689"/>
                <a:gd name="connsiteX1762" fmla="*/ 1968692 w 3781105"/>
                <a:gd name="connsiteY1762" fmla="*/ 680920 h 1850689"/>
                <a:gd name="connsiteX1763" fmla="*/ 1962496 w 3781105"/>
                <a:gd name="connsiteY1763" fmla="*/ 680920 h 1850689"/>
                <a:gd name="connsiteX1764" fmla="*/ 1956514 w 3781105"/>
                <a:gd name="connsiteY1764" fmla="*/ 680920 h 1850689"/>
                <a:gd name="connsiteX1765" fmla="*/ 1965701 w 3781105"/>
                <a:gd name="connsiteY1765" fmla="*/ 673258 h 1850689"/>
                <a:gd name="connsiteX1766" fmla="*/ 1965701 w 3781105"/>
                <a:gd name="connsiteY1766" fmla="*/ 685852 h 1850689"/>
                <a:gd name="connsiteX1767" fmla="*/ 1950319 w 3781105"/>
                <a:gd name="connsiteY1767" fmla="*/ 685852 h 1850689"/>
                <a:gd name="connsiteX1768" fmla="*/ 1959612 w 3781105"/>
                <a:gd name="connsiteY1768" fmla="*/ 678278 h 1850689"/>
                <a:gd name="connsiteX1769" fmla="*/ 1959612 w 3781105"/>
                <a:gd name="connsiteY1769" fmla="*/ 690959 h 1850689"/>
                <a:gd name="connsiteX1770" fmla="*/ 1944123 w 3781105"/>
                <a:gd name="connsiteY1770" fmla="*/ 690959 h 1850689"/>
                <a:gd name="connsiteX1771" fmla="*/ 1938034 w 3781105"/>
                <a:gd name="connsiteY1771" fmla="*/ 690959 h 1850689"/>
                <a:gd name="connsiteX1772" fmla="*/ 1947328 w 3781105"/>
                <a:gd name="connsiteY1772" fmla="*/ 683298 h 1850689"/>
                <a:gd name="connsiteX1773" fmla="*/ 1947328 w 3781105"/>
                <a:gd name="connsiteY1773" fmla="*/ 695979 h 1850689"/>
                <a:gd name="connsiteX1774" fmla="*/ 1931839 w 3781105"/>
                <a:gd name="connsiteY1774" fmla="*/ 695979 h 1850689"/>
                <a:gd name="connsiteX1775" fmla="*/ 1919661 w 3781105"/>
                <a:gd name="connsiteY1775" fmla="*/ 695979 h 1850689"/>
                <a:gd name="connsiteX1776" fmla="*/ 1913573 w 3781105"/>
                <a:gd name="connsiteY1776" fmla="*/ 695979 h 1850689"/>
                <a:gd name="connsiteX1777" fmla="*/ 1907377 w 3781105"/>
                <a:gd name="connsiteY1777" fmla="*/ 695979 h 1850689"/>
                <a:gd name="connsiteX1778" fmla="*/ 1901288 w 3781105"/>
                <a:gd name="connsiteY1778" fmla="*/ 695979 h 1850689"/>
                <a:gd name="connsiteX1779" fmla="*/ 1895199 w 3781105"/>
                <a:gd name="connsiteY1779" fmla="*/ 695979 h 1850689"/>
                <a:gd name="connsiteX1780" fmla="*/ 1889004 w 3781105"/>
                <a:gd name="connsiteY1780" fmla="*/ 695979 h 1850689"/>
                <a:gd name="connsiteX1781" fmla="*/ 1898404 w 3781105"/>
                <a:gd name="connsiteY1781" fmla="*/ 688317 h 1850689"/>
                <a:gd name="connsiteX1782" fmla="*/ 1898404 w 3781105"/>
                <a:gd name="connsiteY1782" fmla="*/ 700999 h 1850689"/>
                <a:gd name="connsiteX1783" fmla="*/ 1882915 w 3781105"/>
                <a:gd name="connsiteY1783" fmla="*/ 700999 h 1850689"/>
                <a:gd name="connsiteX1784" fmla="*/ 1876826 w 3781105"/>
                <a:gd name="connsiteY1784" fmla="*/ 700999 h 1850689"/>
                <a:gd name="connsiteX1785" fmla="*/ 1870631 w 3781105"/>
                <a:gd name="connsiteY1785" fmla="*/ 700999 h 1850689"/>
                <a:gd name="connsiteX1786" fmla="*/ 1864542 w 3781105"/>
                <a:gd name="connsiteY1786" fmla="*/ 700999 h 1850689"/>
                <a:gd name="connsiteX1787" fmla="*/ 1873835 w 3781105"/>
                <a:gd name="connsiteY1787" fmla="*/ 693425 h 1850689"/>
                <a:gd name="connsiteX1788" fmla="*/ 1873835 w 3781105"/>
                <a:gd name="connsiteY1788" fmla="*/ 706019 h 1850689"/>
                <a:gd name="connsiteX1789" fmla="*/ 1858453 w 3781105"/>
                <a:gd name="connsiteY1789" fmla="*/ 706019 h 1850689"/>
                <a:gd name="connsiteX1790" fmla="*/ 1852258 w 3781105"/>
                <a:gd name="connsiteY1790" fmla="*/ 706019 h 1850689"/>
                <a:gd name="connsiteX1791" fmla="*/ 1861658 w 3781105"/>
                <a:gd name="connsiteY1791" fmla="*/ 698445 h 1850689"/>
                <a:gd name="connsiteX1792" fmla="*/ 1861658 w 3781105"/>
                <a:gd name="connsiteY1792" fmla="*/ 711126 h 1850689"/>
                <a:gd name="connsiteX1793" fmla="*/ 1846169 w 3781105"/>
                <a:gd name="connsiteY1793" fmla="*/ 711126 h 1850689"/>
                <a:gd name="connsiteX1794" fmla="*/ 1855462 w 3781105"/>
                <a:gd name="connsiteY1794" fmla="*/ 703465 h 1850689"/>
                <a:gd name="connsiteX1795" fmla="*/ 1855462 w 3781105"/>
                <a:gd name="connsiteY1795" fmla="*/ 716146 h 1850689"/>
                <a:gd name="connsiteX1796" fmla="*/ 1833992 w 3781105"/>
                <a:gd name="connsiteY1796" fmla="*/ 716146 h 1850689"/>
                <a:gd name="connsiteX1797" fmla="*/ 1821707 w 3781105"/>
                <a:gd name="connsiteY1797" fmla="*/ 716146 h 1850689"/>
                <a:gd name="connsiteX1798" fmla="*/ 1831001 w 3781105"/>
                <a:gd name="connsiteY1798" fmla="*/ 708572 h 1850689"/>
                <a:gd name="connsiteX1799" fmla="*/ 1831001 w 3781105"/>
                <a:gd name="connsiteY1799" fmla="*/ 721166 h 1850689"/>
                <a:gd name="connsiteX1800" fmla="*/ 1815619 w 3781105"/>
                <a:gd name="connsiteY1800" fmla="*/ 721166 h 1850689"/>
                <a:gd name="connsiteX1801" fmla="*/ 1824912 w 3781105"/>
                <a:gd name="connsiteY1801" fmla="*/ 713592 h 1850689"/>
                <a:gd name="connsiteX1802" fmla="*/ 1824912 w 3781105"/>
                <a:gd name="connsiteY1802" fmla="*/ 726274 h 1850689"/>
                <a:gd name="connsiteX1803" fmla="*/ 1809423 w 3781105"/>
                <a:gd name="connsiteY1803" fmla="*/ 726274 h 1850689"/>
                <a:gd name="connsiteX1804" fmla="*/ 1818716 w 3781105"/>
                <a:gd name="connsiteY1804" fmla="*/ 718612 h 1850689"/>
                <a:gd name="connsiteX1805" fmla="*/ 1818716 w 3781105"/>
                <a:gd name="connsiteY1805" fmla="*/ 731293 h 1850689"/>
                <a:gd name="connsiteX1806" fmla="*/ 1803334 w 3781105"/>
                <a:gd name="connsiteY1806" fmla="*/ 731293 h 1850689"/>
                <a:gd name="connsiteX1807" fmla="*/ 1812628 w 3781105"/>
                <a:gd name="connsiteY1807" fmla="*/ 723720 h 1850689"/>
                <a:gd name="connsiteX1808" fmla="*/ 1812628 w 3781105"/>
                <a:gd name="connsiteY1808" fmla="*/ 736313 h 1850689"/>
                <a:gd name="connsiteX1809" fmla="*/ 1797246 w 3781105"/>
                <a:gd name="connsiteY1809" fmla="*/ 736313 h 1850689"/>
                <a:gd name="connsiteX1810" fmla="*/ 1784961 w 3781105"/>
                <a:gd name="connsiteY1810" fmla="*/ 736313 h 1850689"/>
                <a:gd name="connsiteX1811" fmla="*/ 1794255 w 3781105"/>
                <a:gd name="connsiteY1811" fmla="*/ 728651 h 1850689"/>
                <a:gd name="connsiteX1812" fmla="*/ 1794255 w 3781105"/>
                <a:gd name="connsiteY1812" fmla="*/ 733759 h 1850689"/>
                <a:gd name="connsiteX1813" fmla="*/ 1794255 w 3781105"/>
                <a:gd name="connsiteY1813" fmla="*/ 746440 h 1850689"/>
                <a:gd name="connsiteX1814" fmla="*/ 1778873 w 3781105"/>
                <a:gd name="connsiteY1814" fmla="*/ 746440 h 1850689"/>
                <a:gd name="connsiteX1815" fmla="*/ 1788059 w 3781105"/>
                <a:gd name="connsiteY1815" fmla="*/ 738779 h 1850689"/>
                <a:gd name="connsiteX1816" fmla="*/ 1788059 w 3781105"/>
                <a:gd name="connsiteY1816" fmla="*/ 751372 h 1850689"/>
                <a:gd name="connsiteX1817" fmla="*/ 1772677 w 3781105"/>
                <a:gd name="connsiteY1817" fmla="*/ 751372 h 1850689"/>
                <a:gd name="connsiteX1818" fmla="*/ 1760500 w 3781105"/>
                <a:gd name="connsiteY1818" fmla="*/ 751372 h 1850689"/>
                <a:gd name="connsiteX1819" fmla="*/ 1754411 w 3781105"/>
                <a:gd name="connsiteY1819" fmla="*/ 751372 h 1850689"/>
                <a:gd name="connsiteX1820" fmla="*/ 1763597 w 3781105"/>
                <a:gd name="connsiteY1820" fmla="*/ 743798 h 1850689"/>
                <a:gd name="connsiteX1821" fmla="*/ 1763597 w 3781105"/>
                <a:gd name="connsiteY1821" fmla="*/ 756480 h 1850689"/>
                <a:gd name="connsiteX1822" fmla="*/ 1748215 w 3781105"/>
                <a:gd name="connsiteY1822" fmla="*/ 756480 h 1850689"/>
                <a:gd name="connsiteX1823" fmla="*/ 1757509 w 3781105"/>
                <a:gd name="connsiteY1823" fmla="*/ 748906 h 1850689"/>
                <a:gd name="connsiteX1824" fmla="*/ 1757509 w 3781105"/>
                <a:gd name="connsiteY1824" fmla="*/ 753926 h 1850689"/>
                <a:gd name="connsiteX1825" fmla="*/ 1757402 w 3781105"/>
                <a:gd name="connsiteY1825" fmla="*/ 766607 h 1850689"/>
                <a:gd name="connsiteX1826" fmla="*/ 1742126 w 3781105"/>
                <a:gd name="connsiteY1826" fmla="*/ 766607 h 1850689"/>
                <a:gd name="connsiteX1827" fmla="*/ 1736038 w 3781105"/>
                <a:gd name="connsiteY1827" fmla="*/ 766607 h 1850689"/>
                <a:gd name="connsiteX1828" fmla="*/ 1745224 w 3781105"/>
                <a:gd name="connsiteY1828" fmla="*/ 758946 h 1850689"/>
                <a:gd name="connsiteX1829" fmla="*/ 1745224 w 3781105"/>
                <a:gd name="connsiteY1829" fmla="*/ 771627 h 1850689"/>
                <a:gd name="connsiteX1830" fmla="*/ 1729842 w 3781105"/>
                <a:gd name="connsiteY1830" fmla="*/ 771627 h 1850689"/>
                <a:gd name="connsiteX1831" fmla="*/ 1723753 w 3781105"/>
                <a:gd name="connsiteY1831" fmla="*/ 771627 h 1850689"/>
                <a:gd name="connsiteX1832" fmla="*/ 1717665 w 3781105"/>
                <a:gd name="connsiteY1832" fmla="*/ 771627 h 1850689"/>
                <a:gd name="connsiteX1833" fmla="*/ 1726851 w 3781105"/>
                <a:gd name="connsiteY1833" fmla="*/ 764053 h 1850689"/>
                <a:gd name="connsiteX1834" fmla="*/ 1726851 w 3781105"/>
                <a:gd name="connsiteY1834" fmla="*/ 776647 h 1850689"/>
                <a:gd name="connsiteX1835" fmla="*/ 1705380 w 3781105"/>
                <a:gd name="connsiteY1835" fmla="*/ 776647 h 1850689"/>
                <a:gd name="connsiteX1836" fmla="*/ 1699292 w 3781105"/>
                <a:gd name="connsiteY1836" fmla="*/ 776647 h 1850689"/>
                <a:gd name="connsiteX1837" fmla="*/ 1693096 w 3781105"/>
                <a:gd name="connsiteY1837" fmla="*/ 776647 h 1850689"/>
                <a:gd name="connsiteX1838" fmla="*/ 1702389 w 3781105"/>
                <a:gd name="connsiteY1838" fmla="*/ 769073 h 1850689"/>
                <a:gd name="connsiteX1839" fmla="*/ 1702389 w 3781105"/>
                <a:gd name="connsiteY1839" fmla="*/ 781755 h 1850689"/>
                <a:gd name="connsiteX1840" fmla="*/ 1687007 w 3781105"/>
                <a:gd name="connsiteY1840" fmla="*/ 781755 h 1850689"/>
                <a:gd name="connsiteX1841" fmla="*/ 1696194 w 3781105"/>
                <a:gd name="connsiteY1841" fmla="*/ 774093 h 1850689"/>
                <a:gd name="connsiteX1842" fmla="*/ 1696194 w 3781105"/>
                <a:gd name="connsiteY1842" fmla="*/ 786774 h 1850689"/>
                <a:gd name="connsiteX1843" fmla="*/ 1680919 w 3781105"/>
                <a:gd name="connsiteY1843" fmla="*/ 786774 h 1850689"/>
                <a:gd name="connsiteX1844" fmla="*/ 1674830 w 3781105"/>
                <a:gd name="connsiteY1844" fmla="*/ 786774 h 1850689"/>
                <a:gd name="connsiteX1845" fmla="*/ 1684016 w 3781105"/>
                <a:gd name="connsiteY1845" fmla="*/ 779113 h 1850689"/>
                <a:gd name="connsiteX1846" fmla="*/ 1684016 w 3781105"/>
                <a:gd name="connsiteY1846" fmla="*/ 791794 h 1850689"/>
                <a:gd name="connsiteX1847" fmla="*/ 1668634 w 3781105"/>
                <a:gd name="connsiteY1847" fmla="*/ 791794 h 1850689"/>
                <a:gd name="connsiteX1848" fmla="*/ 1677821 w 3781105"/>
                <a:gd name="connsiteY1848" fmla="*/ 784132 h 1850689"/>
                <a:gd name="connsiteX1849" fmla="*/ 1677821 w 3781105"/>
                <a:gd name="connsiteY1849" fmla="*/ 796902 h 1850689"/>
                <a:gd name="connsiteX1850" fmla="*/ 1662546 w 3781105"/>
                <a:gd name="connsiteY1850" fmla="*/ 796902 h 1850689"/>
                <a:gd name="connsiteX1851" fmla="*/ 1656457 w 3781105"/>
                <a:gd name="connsiteY1851" fmla="*/ 796902 h 1850689"/>
                <a:gd name="connsiteX1852" fmla="*/ 1665643 w 3781105"/>
                <a:gd name="connsiteY1852" fmla="*/ 789152 h 1850689"/>
                <a:gd name="connsiteX1853" fmla="*/ 1665643 w 3781105"/>
                <a:gd name="connsiteY1853" fmla="*/ 801833 h 1850689"/>
                <a:gd name="connsiteX1854" fmla="*/ 1650261 w 3781105"/>
                <a:gd name="connsiteY1854" fmla="*/ 801833 h 1850689"/>
                <a:gd name="connsiteX1855" fmla="*/ 1659555 w 3781105"/>
                <a:gd name="connsiteY1855" fmla="*/ 794260 h 1850689"/>
                <a:gd name="connsiteX1856" fmla="*/ 1659555 w 3781105"/>
                <a:gd name="connsiteY1856" fmla="*/ 806853 h 1850689"/>
                <a:gd name="connsiteX1857" fmla="*/ 1644173 w 3781105"/>
                <a:gd name="connsiteY1857" fmla="*/ 806853 h 1850689"/>
                <a:gd name="connsiteX1858" fmla="*/ 1638084 w 3781105"/>
                <a:gd name="connsiteY1858" fmla="*/ 806853 h 1850689"/>
                <a:gd name="connsiteX1859" fmla="*/ 1631888 w 3781105"/>
                <a:gd name="connsiteY1859" fmla="*/ 806853 h 1850689"/>
                <a:gd name="connsiteX1860" fmla="*/ 1641182 w 3781105"/>
                <a:gd name="connsiteY1860" fmla="*/ 799280 h 1850689"/>
                <a:gd name="connsiteX1861" fmla="*/ 1641182 w 3781105"/>
                <a:gd name="connsiteY1861" fmla="*/ 811961 h 1850689"/>
                <a:gd name="connsiteX1862" fmla="*/ 1625800 w 3781105"/>
                <a:gd name="connsiteY1862" fmla="*/ 811961 h 1850689"/>
                <a:gd name="connsiteX1863" fmla="*/ 1634986 w 3781105"/>
                <a:gd name="connsiteY1863" fmla="*/ 804299 h 1850689"/>
                <a:gd name="connsiteX1864" fmla="*/ 1634986 w 3781105"/>
                <a:gd name="connsiteY1864" fmla="*/ 816981 h 1850689"/>
                <a:gd name="connsiteX1865" fmla="*/ 1619711 w 3781105"/>
                <a:gd name="connsiteY1865" fmla="*/ 816981 h 1850689"/>
                <a:gd name="connsiteX1866" fmla="*/ 1628897 w 3781105"/>
                <a:gd name="connsiteY1866" fmla="*/ 809407 h 1850689"/>
                <a:gd name="connsiteX1867" fmla="*/ 1628897 w 3781105"/>
                <a:gd name="connsiteY1867" fmla="*/ 822000 h 1850689"/>
                <a:gd name="connsiteX1868" fmla="*/ 1613515 w 3781105"/>
                <a:gd name="connsiteY1868" fmla="*/ 822000 h 1850689"/>
                <a:gd name="connsiteX1869" fmla="*/ 1607427 w 3781105"/>
                <a:gd name="connsiteY1869" fmla="*/ 822000 h 1850689"/>
                <a:gd name="connsiteX1870" fmla="*/ 1616613 w 3781105"/>
                <a:gd name="connsiteY1870" fmla="*/ 814427 h 1850689"/>
                <a:gd name="connsiteX1871" fmla="*/ 1616613 w 3781105"/>
                <a:gd name="connsiteY1871" fmla="*/ 819446 h 1850689"/>
                <a:gd name="connsiteX1872" fmla="*/ 1616613 w 3781105"/>
                <a:gd name="connsiteY1872" fmla="*/ 832128 h 1850689"/>
                <a:gd name="connsiteX1873" fmla="*/ 1601338 w 3781105"/>
                <a:gd name="connsiteY1873" fmla="*/ 832128 h 1850689"/>
                <a:gd name="connsiteX1874" fmla="*/ 1595249 w 3781105"/>
                <a:gd name="connsiteY1874" fmla="*/ 832128 h 1850689"/>
                <a:gd name="connsiteX1875" fmla="*/ 1604436 w 3781105"/>
                <a:gd name="connsiteY1875" fmla="*/ 824554 h 1850689"/>
                <a:gd name="connsiteX1876" fmla="*/ 1604436 w 3781105"/>
                <a:gd name="connsiteY1876" fmla="*/ 837148 h 1850689"/>
                <a:gd name="connsiteX1877" fmla="*/ 1589053 w 3781105"/>
                <a:gd name="connsiteY1877" fmla="*/ 837148 h 1850689"/>
                <a:gd name="connsiteX1878" fmla="*/ 1598347 w 3781105"/>
                <a:gd name="connsiteY1878" fmla="*/ 829574 h 1850689"/>
                <a:gd name="connsiteX1879" fmla="*/ 1598240 w 3781105"/>
                <a:gd name="connsiteY1879" fmla="*/ 842255 h 1850689"/>
                <a:gd name="connsiteX1880" fmla="*/ 1582965 w 3781105"/>
                <a:gd name="connsiteY1880" fmla="*/ 842255 h 1850689"/>
                <a:gd name="connsiteX1881" fmla="*/ 1576876 w 3781105"/>
                <a:gd name="connsiteY1881" fmla="*/ 842255 h 1850689"/>
                <a:gd name="connsiteX1882" fmla="*/ 1570680 w 3781105"/>
                <a:gd name="connsiteY1882" fmla="*/ 842255 h 1850689"/>
                <a:gd name="connsiteX1883" fmla="*/ 1564592 w 3781105"/>
                <a:gd name="connsiteY1883" fmla="*/ 842255 h 1850689"/>
                <a:gd name="connsiteX1884" fmla="*/ 1558396 w 3781105"/>
                <a:gd name="connsiteY1884" fmla="*/ 842255 h 1850689"/>
                <a:gd name="connsiteX1885" fmla="*/ 1567689 w 3781105"/>
                <a:gd name="connsiteY1885" fmla="*/ 834594 h 1850689"/>
                <a:gd name="connsiteX1886" fmla="*/ 1567689 w 3781105"/>
                <a:gd name="connsiteY1886" fmla="*/ 839613 h 1850689"/>
                <a:gd name="connsiteX1887" fmla="*/ 1567689 w 3781105"/>
                <a:gd name="connsiteY1887" fmla="*/ 852295 h 1850689"/>
                <a:gd name="connsiteX1888" fmla="*/ 1552201 w 3781105"/>
                <a:gd name="connsiteY1888" fmla="*/ 852295 h 1850689"/>
                <a:gd name="connsiteX1889" fmla="*/ 1561601 w 3781105"/>
                <a:gd name="connsiteY1889" fmla="*/ 844633 h 1850689"/>
                <a:gd name="connsiteX1890" fmla="*/ 1561601 w 3781105"/>
                <a:gd name="connsiteY1890" fmla="*/ 857314 h 1850689"/>
                <a:gd name="connsiteX1891" fmla="*/ 1546219 w 3781105"/>
                <a:gd name="connsiteY1891" fmla="*/ 857314 h 1850689"/>
                <a:gd name="connsiteX1892" fmla="*/ 1540023 w 3781105"/>
                <a:gd name="connsiteY1892" fmla="*/ 857314 h 1850689"/>
                <a:gd name="connsiteX1893" fmla="*/ 1549316 w 3781105"/>
                <a:gd name="connsiteY1893" fmla="*/ 849741 h 1850689"/>
                <a:gd name="connsiteX1894" fmla="*/ 1549316 w 3781105"/>
                <a:gd name="connsiteY1894" fmla="*/ 862334 h 1850689"/>
                <a:gd name="connsiteX1895" fmla="*/ 1533828 w 3781105"/>
                <a:gd name="connsiteY1895" fmla="*/ 862334 h 1850689"/>
                <a:gd name="connsiteX1896" fmla="*/ 1527739 w 3781105"/>
                <a:gd name="connsiteY1896" fmla="*/ 862334 h 1850689"/>
                <a:gd name="connsiteX1897" fmla="*/ 1537032 w 3781105"/>
                <a:gd name="connsiteY1897" fmla="*/ 854761 h 1850689"/>
                <a:gd name="connsiteX1898" fmla="*/ 1537032 w 3781105"/>
                <a:gd name="connsiteY1898" fmla="*/ 867442 h 1850689"/>
                <a:gd name="connsiteX1899" fmla="*/ 1521650 w 3781105"/>
                <a:gd name="connsiteY1899" fmla="*/ 867442 h 1850689"/>
                <a:gd name="connsiteX1900" fmla="*/ 1515561 w 3781105"/>
                <a:gd name="connsiteY1900" fmla="*/ 867442 h 1850689"/>
                <a:gd name="connsiteX1901" fmla="*/ 1509366 w 3781105"/>
                <a:gd name="connsiteY1901" fmla="*/ 867442 h 1850689"/>
                <a:gd name="connsiteX1902" fmla="*/ 1503277 w 3781105"/>
                <a:gd name="connsiteY1902" fmla="*/ 867442 h 1850689"/>
                <a:gd name="connsiteX1903" fmla="*/ 1497188 w 3781105"/>
                <a:gd name="connsiteY1903" fmla="*/ 867442 h 1850689"/>
                <a:gd name="connsiteX1904" fmla="*/ 1506482 w 3781105"/>
                <a:gd name="connsiteY1904" fmla="*/ 859780 h 1850689"/>
                <a:gd name="connsiteX1905" fmla="*/ 1506482 w 3781105"/>
                <a:gd name="connsiteY1905" fmla="*/ 872462 h 1850689"/>
                <a:gd name="connsiteX1906" fmla="*/ 1490993 w 3781105"/>
                <a:gd name="connsiteY1906" fmla="*/ 872462 h 1850689"/>
                <a:gd name="connsiteX1907" fmla="*/ 1484904 w 3781105"/>
                <a:gd name="connsiteY1907" fmla="*/ 872462 h 1850689"/>
                <a:gd name="connsiteX1908" fmla="*/ 1494197 w 3781105"/>
                <a:gd name="connsiteY1908" fmla="*/ 864888 h 1850689"/>
                <a:gd name="connsiteX1909" fmla="*/ 1494197 w 3781105"/>
                <a:gd name="connsiteY1909" fmla="*/ 869908 h 1850689"/>
                <a:gd name="connsiteX1910" fmla="*/ 1494197 w 3781105"/>
                <a:gd name="connsiteY1910" fmla="*/ 882589 h 1850689"/>
                <a:gd name="connsiteX1911" fmla="*/ 1478815 w 3781105"/>
                <a:gd name="connsiteY1911" fmla="*/ 882589 h 1850689"/>
                <a:gd name="connsiteX1912" fmla="*/ 1488109 w 3781105"/>
                <a:gd name="connsiteY1912" fmla="*/ 874928 h 1850689"/>
                <a:gd name="connsiteX1913" fmla="*/ 1488109 w 3781105"/>
                <a:gd name="connsiteY1913" fmla="*/ 887609 h 1850689"/>
                <a:gd name="connsiteX1914" fmla="*/ 1472620 w 3781105"/>
                <a:gd name="connsiteY1914" fmla="*/ 887609 h 1850689"/>
                <a:gd name="connsiteX1915" fmla="*/ 1482020 w 3781105"/>
                <a:gd name="connsiteY1915" fmla="*/ 880035 h 1850689"/>
                <a:gd name="connsiteX1916" fmla="*/ 1482020 w 3781105"/>
                <a:gd name="connsiteY1916" fmla="*/ 892629 h 1850689"/>
                <a:gd name="connsiteX1917" fmla="*/ 1466531 w 3781105"/>
                <a:gd name="connsiteY1917" fmla="*/ 892629 h 1850689"/>
                <a:gd name="connsiteX1918" fmla="*/ 1460442 w 3781105"/>
                <a:gd name="connsiteY1918" fmla="*/ 892629 h 1850689"/>
                <a:gd name="connsiteX1919" fmla="*/ 1469736 w 3781105"/>
                <a:gd name="connsiteY1919" fmla="*/ 885055 h 1850689"/>
                <a:gd name="connsiteX1920" fmla="*/ 1469736 w 3781105"/>
                <a:gd name="connsiteY1920" fmla="*/ 897736 h 1850689"/>
                <a:gd name="connsiteX1921" fmla="*/ 1454247 w 3781105"/>
                <a:gd name="connsiteY1921" fmla="*/ 897736 h 1850689"/>
                <a:gd name="connsiteX1922" fmla="*/ 1463540 w 3781105"/>
                <a:gd name="connsiteY1922" fmla="*/ 890075 h 1850689"/>
                <a:gd name="connsiteX1923" fmla="*/ 1463540 w 3781105"/>
                <a:gd name="connsiteY1923" fmla="*/ 902756 h 1850689"/>
                <a:gd name="connsiteX1924" fmla="*/ 1448158 w 3781105"/>
                <a:gd name="connsiteY1924" fmla="*/ 902756 h 1850689"/>
                <a:gd name="connsiteX1925" fmla="*/ 1442069 w 3781105"/>
                <a:gd name="connsiteY1925" fmla="*/ 902756 h 1850689"/>
                <a:gd name="connsiteX1926" fmla="*/ 1451363 w 3781105"/>
                <a:gd name="connsiteY1926" fmla="*/ 895094 h 1850689"/>
                <a:gd name="connsiteX1927" fmla="*/ 1451363 w 3781105"/>
                <a:gd name="connsiteY1927" fmla="*/ 912796 h 1850689"/>
                <a:gd name="connsiteX1928" fmla="*/ 1435980 w 3781105"/>
                <a:gd name="connsiteY1928" fmla="*/ 912796 h 1850689"/>
                <a:gd name="connsiteX1929" fmla="*/ 1429785 w 3781105"/>
                <a:gd name="connsiteY1929" fmla="*/ 912796 h 1850689"/>
                <a:gd name="connsiteX1930" fmla="*/ 1423696 w 3781105"/>
                <a:gd name="connsiteY1930" fmla="*/ 912796 h 1850689"/>
                <a:gd name="connsiteX1931" fmla="*/ 1417608 w 3781105"/>
                <a:gd name="connsiteY1931" fmla="*/ 912796 h 1850689"/>
                <a:gd name="connsiteX1932" fmla="*/ 1411412 w 3781105"/>
                <a:gd name="connsiteY1932" fmla="*/ 912796 h 1850689"/>
                <a:gd name="connsiteX1933" fmla="*/ 1420705 w 3781105"/>
                <a:gd name="connsiteY1933" fmla="*/ 905134 h 1850689"/>
                <a:gd name="connsiteX1934" fmla="*/ 1420705 w 3781105"/>
                <a:gd name="connsiteY1934" fmla="*/ 917815 h 1850689"/>
                <a:gd name="connsiteX1935" fmla="*/ 1405323 w 3781105"/>
                <a:gd name="connsiteY1935" fmla="*/ 917815 h 1850689"/>
                <a:gd name="connsiteX1936" fmla="*/ 1399235 w 3781105"/>
                <a:gd name="connsiteY1936" fmla="*/ 917815 h 1850689"/>
                <a:gd name="connsiteX1937" fmla="*/ 1408421 w 3781105"/>
                <a:gd name="connsiteY1937" fmla="*/ 910242 h 1850689"/>
                <a:gd name="connsiteX1938" fmla="*/ 1408421 w 3781105"/>
                <a:gd name="connsiteY1938" fmla="*/ 922835 h 1850689"/>
                <a:gd name="connsiteX1939" fmla="*/ 1393039 w 3781105"/>
                <a:gd name="connsiteY1939" fmla="*/ 922835 h 1850689"/>
                <a:gd name="connsiteX1940" fmla="*/ 1402332 w 3781105"/>
                <a:gd name="connsiteY1940" fmla="*/ 915261 h 1850689"/>
                <a:gd name="connsiteX1941" fmla="*/ 1402332 w 3781105"/>
                <a:gd name="connsiteY1941" fmla="*/ 927943 h 1850689"/>
                <a:gd name="connsiteX1942" fmla="*/ 1386950 w 3781105"/>
                <a:gd name="connsiteY1942" fmla="*/ 927943 h 1850689"/>
                <a:gd name="connsiteX1943" fmla="*/ 1396244 w 3781105"/>
                <a:gd name="connsiteY1943" fmla="*/ 920369 h 1850689"/>
                <a:gd name="connsiteX1944" fmla="*/ 1396244 w 3781105"/>
                <a:gd name="connsiteY1944" fmla="*/ 932962 h 1850689"/>
                <a:gd name="connsiteX1945" fmla="*/ 1380862 w 3781105"/>
                <a:gd name="connsiteY1945" fmla="*/ 932962 h 1850689"/>
                <a:gd name="connsiteX1946" fmla="*/ 1374666 w 3781105"/>
                <a:gd name="connsiteY1946" fmla="*/ 932962 h 1850689"/>
                <a:gd name="connsiteX1947" fmla="*/ 1383959 w 3781105"/>
                <a:gd name="connsiteY1947" fmla="*/ 925389 h 1850689"/>
                <a:gd name="connsiteX1948" fmla="*/ 1383959 w 3781105"/>
                <a:gd name="connsiteY1948" fmla="*/ 937982 h 1850689"/>
                <a:gd name="connsiteX1949" fmla="*/ 1368577 w 3781105"/>
                <a:gd name="connsiteY1949" fmla="*/ 937982 h 1850689"/>
                <a:gd name="connsiteX1950" fmla="*/ 1377764 w 3781105"/>
                <a:gd name="connsiteY1950" fmla="*/ 930409 h 1850689"/>
                <a:gd name="connsiteX1951" fmla="*/ 1377764 w 3781105"/>
                <a:gd name="connsiteY1951" fmla="*/ 943090 h 1850689"/>
                <a:gd name="connsiteX1952" fmla="*/ 1362488 w 3781105"/>
                <a:gd name="connsiteY1952" fmla="*/ 943090 h 1850689"/>
                <a:gd name="connsiteX1953" fmla="*/ 1371675 w 3781105"/>
                <a:gd name="connsiteY1953" fmla="*/ 935516 h 1850689"/>
                <a:gd name="connsiteX1954" fmla="*/ 1371675 w 3781105"/>
                <a:gd name="connsiteY1954" fmla="*/ 948110 h 1850689"/>
                <a:gd name="connsiteX1955" fmla="*/ 1356400 w 3781105"/>
                <a:gd name="connsiteY1955" fmla="*/ 948110 h 1850689"/>
                <a:gd name="connsiteX1956" fmla="*/ 1350204 w 3781105"/>
                <a:gd name="connsiteY1956" fmla="*/ 948110 h 1850689"/>
                <a:gd name="connsiteX1957" fmla="*/ 1359391 w 3781105"/>
                <a:gd name="connsiteY1957" fmla="*/ 940448 h 1850689"/>
                <a:gd name="connsiteX1958" fmla="*/ 1359391 w 3781105"/>
                <a:gd name="connsiteY1958" fmla="*/ 953217 h 1850689"/>
                <a:gd name="connsiteX1959" fmla="*/ 1344115 w 3781105"/>
                <a:gd name="connsiteY1959" fmla="*/ 953217 h 1850689"/>
                <a:gd name="connsiteX1960" fmla="*/ 1353302 w 3781105"/>
                <a:gd name="connsiteY1960" fmla="*/ 945468 h 1850689"/>
                <a:gd name="connsiteX1961" fmla="*/ 1353302 w 3781105"/>
                <a:gd name="connsiteY1961" fmla="*/ 958237 h 1850689"/>
                <a:gd name="connsiteX1962" fmla="*/ 1338027 w 3781105"/>
                <a:gd name="connsiteY1962" fmla="*/ 958237 h 1850689"/>
                <a:gd name="connsiteX1963" fmla="*/ 1331831 w 3781105"/>
                <a:gd name="connsiteY1963" fmla="*/ 958237 h 1850689"/>
                <a:gd name="connsiteX1964" fmla="*/ 1341124 w 3781105"/>
                <a:gd name="connsiteY1964" fmla="*/ 950575 h 1850689"/>
                <a:gd name="connsiteX1965" fmla="*/ 1341124 w 3781105"/>
                <a:gd name="connsiteY1965" fmla="*/ 963257 h 1850689"/>
                <a:gd name="connsiteX1966" fmla="*/ 1325742 w 3781105"/>
                <a:gd name="connsiteY1966" fmla="*/ 963257 h 1850689"/>
                <a:gd name="connsiteX1967" fmla="*/ 1334929 w 3781105"/>
                <a:gd name="connsiteY1967" fmla="*/ 955595 h 1850689"/>
                <a:gd name="connsiteX1968" fmla="*/ 1334929 w 3781105"/>
                <a:gd name="connsiteY1968" fmla="*/ 968277 h 1850689"/>
                <a:gd name="connsiteX1969" fmla="*/ 1319654 w 3781105"/>
                <a:gd name="connsiteY1969" fmla="*/ 968277 h 1850689"/>
                <a:gd name="connsiteX1970" fmla="*/ 1328840 w 3781105"/>
                <a:gd name="connsiteY1970" fmla="*/ 960615 h 1850689"/>
                <a:gd name="connsiteX1971" fmla="*/ 1328840 w 3781105"/>
                <a:gd name="connsiteY1971" fmla="*/ 973296 h 1850689"/>
                <a:gd name="connsiteX1972" fmla="*/ 1313458 w 3781105"/>
                <a:gd name="connsiteY1972" fmla="*/ 973296 h 1850689"/>
                <a:gd name="connsiteX1973" fmla="*/ 1307369 w 3781105"/>
                <a:gd name="connsiteY1973" fmla="*/ 973296 h 1850689"/>
                <a:gd name="connsiteX1974" fmla="*/ 1316556 w 3781105"/>
                <a:gd name="connsiteY1974" fmla="*/ 965723 h 1850689"/>
                <a:gd name="connsiteX1975" fmla="*/ 1316556 w 3781105"/>
                <a:gd name="connsiteY1975" fmla="*/ 970742 h 1850689"/>
                <a:gd name="connsiteX1976" fmla="*/ 1316556 w 3781105"/>
                <a:gd name="connsiteY1976" fmla="*/ 983424 h 1850689"/>
                <a:gd name="connsiteX1977" fmla="*/ 1301281 w 3781105"/>
                <a:gd name="connsiteY1977" fmla="*/ 983424 h 1850689"/>
                <a:gd name="connsiteX1978" fmla="*/ 1295085 w 3781105"/>
                <a:gd name="connsiteY1978" fmla="*/ 983424 h 1850689"/>
                <a:gd name="connsiteX1979" fmla="*/ 1288996 w 3781105"/>
                <a:gd name="connsiteY1979" fmla="*/ 983424 h 1850689"/>
                <a:gd name="connsiteX1980" fmla="*/ 1298183 w 3781105"/>
                <a:gd name="connsiteY1980" fmla="*/ 975762 h 1850689"/>
                <a:gd name="connsiteX1981" fmla="*/ 1298183 w 3781105"/>
                <a:gd name="connsiteY1981" fmla="*/ 988444 h 1850689"/>
                <a:gd name="connsiteX1982" fmla="*/ 1282908 w 3781105"/>
                <a:gd name="connsiteY1982" fmla="*/ 988444 h 1850689"/>
                <a:gd name="connsiteX1983" fmla="*/ 1276819 w 3781105"/>
                <a:gd name="connsiteY1983" fmla="*/ 988444 h 1850689"/>
                <a:gd name="connsiteX1984" fmla="*/ 1270623 w 3781105"/>
                <a:gd name="connsiteY1984" fmla="*/ 988444 h 1850689"/>
                <a:gd name="connsiteX1985" fmla="*/ 1279810 w 3781105"/>
                <a:gd name="connsiteY1985" fmla="*/ 980870 h 1850689"/>
                <a:gd name="connsiteX1986" fmla="*/ 1279810 w 3781105"/>
                <a:gd name="connsiteY1986" fmla="*/ 993463 h 1850689"/>
                <a:gd name="connsiteX1987" fmla="*/ 1264535 w 3781105"/>
                <a:gd name="connsiteY1987" fmla="*/ 993463 h 1850689"/>
                <a:gd name="connsiteX1988" fmla="*/ 1258446 w 3781105"/>
                <a:gd name="connsiteY1988" fmla="*/ 993463 h 1850689"/>
                <a:gd name="connsiteX1989" fmla="*/ 1252250 w 3781105"/>
                <a:gd name="connsiteY1989" fmla="*/ 993463 h 1850689"/>
                <a:gd name="connsiteX1990" fmla="*/ 1261544 w 3781105"/>
                <a:gd name="connsiteY1990" fmla="*/ 985890 h 1850689"/>
                <a:gd name="connsiteX1991" fmla="*/ 1261544 w 3781105"/>
                <a:gd name="connsiteY1991" fmla="*/ 998571 h 1850689"/>
                <a:gd name="connsiteX1992" fmla="*/ 1246162 w 3781105"/>
                <a:gd name="connsiteY1992" fmla="*/ 998571 h 1850689"/>
                <a:gd name="connsiteX1993" fmla="*/ 1240073 w 3781105"/>
                <a:gd name="connsiteY1993" fmla="*/ 998571 h 1850689"/>
                <a:gd name="connsiteX1994" fmla="*/ 1233877 w 3781105"/>
                <a:gd name="connsiteY1994" fmla="*/ 998571 h 1850689"/>
                <a:gd name="connsiteX1995" fmla="*/ 1243171 w 3781105"/>
                <a:gd name="connsiteY1995" fmla="*/ 990909 h 1850689"/>
                <a:gd name="connsiteX1996" fmla="*/ 1243171 w 3781105"/>
                <a:gd name="connsiteY1996" fmla="*/ 1003591 h 1850689"/>
                <a:gd name="connsiteX1997" fmla="*/ 1227789 w 3781105"/>
                <a:gd name="connsiteY1997" fmla="*/ 1003591 h 1850689"/>
                <a:gd name="connsiteX1998" fmla="*/ 1236975 w 3781105"/>
                <a:gd name="connsiteY1998" fmla="*/ 996017 h 1850689"/>
                <a:gd name="connsiteX1999" fmla="*/ 1236975 w 3781105"/>
                <a:gd name="connsiteY1999" fmla="*/ 1008611 h 1850689"/>
                <a:gd name="connsiteX2000" fmla="*/ 1221700 w 3781105"/>
                <a:gd name="connsiteY2000" fmla="*/ 1008611 h 1850689"/>
                <a:gd name="connsiteX2001" fmla="*/ 1230886 w 3781105"/>
                <a:gd name="connsiteY2001" fmla="*/ 1000949 h 1850689"/>
                <a:gd name="connsiteX2002" fmla="*/ 1230886 w 3781105"/>
                <a:gd name="connsiteY2002" fmla="*/ 1013630 h 1850689"/>
                <a:gd name="connsiteX2003" fmla="*/ 1215504 w 3781105"/>
                <a:gd name="connsiteY2003" fmla="*/ 1013630 h 1850689"/>
                <a:gd name="connsiteX2004" fmla="*/ 1224798 w 3781105"/>
                <a:gd name="connsiteY2004" fmla="*/ 1005969 h 1850689"/>
                <a:gd name="connsiteX2005" fmla="*/ 1224798 w 3781105"/>
                <a:gd name="connsiteY2005" fmla="*/ 1018650 h 1850689"/>
                <a:gd name="connsiteX2006" fmla="*/ 1209415 w 3781105"/>
                <a:gd name="connsiteY2006" fmla="*/ 1018650 h 1850689"/>
                <a:gd name="connsiteX2007" fmla="*/ 1203220 w 3781105"/>
                <a:gd name="connsiteY2007" fmla="*/ 1018650 h 1850689"/>
                <a:gd name="connsiteX2008" fmla="*/ 1212513 w 3781105"/>
                <a:gd name="connsiteY2008" fmla="*/ 1011076 h 1850689"/>
                <a:gd name="connsiteX2009" fmla="*/ 1212513 w 3781105"/>
                <a:gd name="connsiteY2009" fmla="*/ 1023758 h 1850689"/>
                <a:gd name="connsiteX2010" fmla="*/ 1197238 w 3781105"/>
                <a:gd name="connsiteY2010" fmla="*/ 1023758 h 1850689"/>
                <a:gd name="connsiteX2011" fmla="*/ 1206425 w 3781105"/>
                <a:gd name="connsiteY2011" fmla="*/ 1016096 h 1850689"/>
                <a:gd name="connsiteX2012" fmla="*/ 1206425 w 3781105"/>
                <a:gd name="connsiteY2012" fmla="*/ 1028777 h 1850689"/>
                <a:gd name="connsiteX2013" fmla="*/ 1191042 w 3781105"/>
                <a:gd name="connsiteY2013" fmla="*/ 1028777 h 1850689"/>
                <a:gd name="connsiteX2014" fmla="*/ 1184847 w 3781105"/>
                <a:gd name="connsiteY2014" fmla="*/ 1028777 h 1850689"/>
                <a:gd name="connsiteX2015" fmla="*/ 1194140 w 3781105"/>
                <a:gd name="connsiteY2015" fmla="*/ 1021204 h 1850689"/>
                <a:gd name="connsiteX2016" fmla="*/ 1194140 w 3781105"/>
                <a:gd name="connsiteY2016" fmla="*/ 1033797 h 1850689"/>
                <a:gd name="connsiteX2017" fmla="*/ 1178758 w 3781105"/>
                <a:gd name="connsiteY2017" fmla="*/ 1033797 h 1850689"/>
                <a:gd name="connsiteX2018" fmla="*/ 1172669 w 3781105"/>
                <a:gd name="connsiteY2018" fmla="*/ 1033797 h 1850689"/>
                <a:gd name="connsiteX2019" fmla="*/ 1181963 w 3781105"/>
                <a:gd name="connsiteY2019" fmla="*/ 1026224 h 1850689"/>
                <a:gd name="connsiteX2020" fmla="*/ 1181963 w 3781105"/>
                <a:gd name="connsiteY2020" fmla="*/ 1038905 h 1850689"/>
                <a:gd name="connsiteX2021" fmla="*/ 1166474 w 3781105"/>
                <a:gd name="connsiteY2021" fmla="*/ 1038905 h 1850689"/>
                <a:gd name="connsiteX2022" fmla="*/ 1175767 w 3781105"/>
                <a:gd name="connsiteY2022" fmla="*/ 1031243 h 1850689"/>
                <a:gd name="connsiteX2023" fmla="*/ 1175767 w 3781105"/>
                <a:gd name="connsiteY2023" fmla="*/ 1043925 h 1850689"/>
                <a:gd name="connsiteX2024" fmla="*/ 1160385 w 3781105"/>
                <a:gd name="connsiteY2024" fmla="*/ 1043925 h 1850689"/>
                <a:gd name="connsiteX2025" fmla="*/ 1154296 w 3781105"/>
                <a:gd name="connsiteY2025" fmla="*/ 1043925 h 1850689"/>
                <a:gd name="connsiteX2026" fmla="*/ 1163590 w 3781105"/>
                <a:gd name="connsiteY2026" fmla="*/ 1036351 h 1850689"/>
                <a:gd name="connsiteX2027" fmla="*/ 1163590 w 3781105"/>
                <a:gd name="connsiteY2027" fmla="*/ 1048944 h 1850689"/>
                <a:gd name="connsiteX2028" fmla="*/ 1148101 w 3781105"/>
                <a:gd name="connsiteY2028" fmla="*/ 1048944 h 1850689"/>
                <a:gd name="connsiteX2029" fmla="*/ 1142012 w 3781105"/>
                <a:gd name="connsiteY2029" fmla="*/ 1048944 h 1850689"/>
                <a:gd name="connsiteX2030" fmla="*/ 1151305 w 3781105"/>
                <a:gd name="connsiteY2030" fmla="*/ 1041371 h 1850689"/>
                <a:gd name="connsiteX2031" fmla="*/ 1151305 w 3781105"/>
                <a:gd name="connsiteY2031" fmla="*/ 1054052 h 1850689"/>
                <a:gd name="connsiteX2032" fmla="*/ 1135817 w 3781105"/>
                <a:gd name="connsiteY2032" fmla="*/ 1054052 h 1850689"/>
                <a:gd name="connsiteX2033" fmla="*/ 1145217 w 3781105"/>
                <a:gd name="connsiteY2033" fmla="*/ 1046390 h 1850689"/>
                <a:gd name="connsiteX2034" fmla="*/ 1145217 w 3781105"/>
                <a:gd name="connsiteY2034" fmla="*/ 1059072 h 1850689"/>
                <a:gd name="connsiteX2035" fmla="*/ 1129728 w 3781105"/>
                <a:gd name="connsiteY2035" fmla="*/ 1059072 h 1850689"/>
                <a:gd name="connsiteX2036" fmla="*/ 1139021 w 3781105"/>
                <a:gd name="connsiteY2036" fmla="*/ 1051410 h 1850689"/>
                <a:gd name="connsiteX2037" fmla="*/ 1139021 w 3781105"/>
                <a:gd name="connsiteY2037" fmla="*/ 1064091 h 1850689"/>
                <a:gd name="connsiteX2038" fmla="*/ 1123639 w 3781105"/>
                <a:gd name="connsiteY2038" fmla="*/ 1064091 h 1850689"/>
                <a:gd name="connsiteX2039" fmla="*/ 1117550 w 3781105"/>
                <a:gd name="connsiteY2039" fmla="*/ 1064091 h 1850689"/>
                <a:gd name="connsiteX2040" fmla="*/ 1126844 w 3781105"/>
                <a:gd name="connsiteY2040" fmla="*/ 1056430 h 1850689"/>
                <a:gd name="connsiteX2041" fmla="*/ 1126844 w 3781105"/>
                <a:gd name="connsiteY2041" fmla="*/ 1069199 h 1850689"/>
                <a:gd name="connsiteX2042" fmla="*/ 1111355 w 3781105"/>
                <a:gd name="connsiteY2042" fmla="*/ 1069199 h 1850689"/>
                <a:gd name="connsiteX2043" fmla="*/ 1120648 w 3781105"/>
                <a:gd name="connsiteY2043" fmla="*/ 1061450 h 1850689"/>
                <a:gd name="connsiteX2044" fmla="*/ 1120648 w 3781105"/>
                <a:gd name="connsiteY2044" fmla="*/ 1074219 h 1850689"/>
                <a:gd name="connsiteX2045" fmla="*/ 1105266 w 3781105"/>
                <a:gd name="connsiteY2045" fmla="*/ 1074219 h 1850689"/>
                <a:gd name="connsiteX2046" fmla="*/ 1114559 w 3781105"/>
                <a:gd name="connsiteY2046" fmla="*/ 1066557 h 1850689"/>
                <a:gd name="connsiteX2047" fmla="*/ 1114559 w 3781105"/>
                <a:gd name="connsiteY2047" fmla="*/ 1079151 h 1850689"/>
                <a:gd name="connsiteX2048" fmla="*/ 1099177 w 3781105"/>
                <a:gd name="connsiteY2048" fmla="*/ 1079151 h 1850689"/>
                <a:gd name="connsiteX2049" fmla="*/ 1108471 w 3781105"/>
                <a:gd name="connsiteY2049" fmla="*/ 1071577 h 1850689"/>
                <a:gd name="connsiteX2050" fmla="*/ 1108471 w 3781105"/>
                <a:gd name="connsiteY2050" fmla="*/ 1084258 h 1850689"/>
                <a:gd name="connsiteX2051" fmla="*/ 1092982 w 3781105"/>
                <a:gd name="connsiteY2051" fmla="*/ 1084258 h 1850689"/>
                <a:gd name="connsiteX2052" fmla="*/ 1102382 w 3781105"/>
                <a:gd name="connsiteY2052" fmla="*/ 1076597 h 1850689"/>
                <a:gd name="connsiteX2053" fmla="*/ 1102382 w 3781105"/>
                <a:gd name="connsiteY2053" fmla="*/ 1089278 h 1850689"/>
                <a:gd name="connsiteX2054" fmla="*/ 1086893 w 3781105"/>
                <a:gd name="connsiteY2054" fmla="*/ 1089278 h 1850689"/>
                <a:gd name="connsiteX2055" fmla="*/ 1080804 w 3781105"/>
                <a:gd name="connsiteY2055" fmla="*/ 1089278 h 1850689"/>
                <a:gd name="connsiteX2056" fmla="*/ 1090098 w 3781105"/>
                <a:gd name="connsiteY2056" fmla="*/ 1081705 h 1850689"/>
                <a:gd name="connsiteX2057" fmla="*/ 1090098 w 3781105"/>
                <a:gd name="connsiteY2057" fmla="*/ 1094298 h 1850689"/>
                <a:gd name="connsiteX2058" fmla="*/ 1074609 w 3781105"/>
                <a:gd name="connsiteY2058" fmla="*/ 1094298 h 1850689"/>
                <a:gd name="connsiteX2059" fmla="*/ 1068520 w 3781105"/>
                <a:gd name="connsiteY2059" fmla="*/ 1094298 h 1850689"/>
                <a:gd name="connsiteX2060" fmla="*/ 1077813 w 3781105"/>
                <a:gd name="connsiteY2060" fmla="*/ 1086724 h 1850689"/>
                <a:gd name="connsiteX2061" fmla="*/ 1077813 w 3781105"/>
                <a:gd name="connsiteY2061" fmla="*/ 1099406 h 1850689"/>
                <a:gd name="connsiteX2062" fmla="*/ 1062431 w 3781105"/>
                <a:gd name="connsiteY2062" fmla="*/ 1099406 h 1850689"/>
                <a:gd name="connsiteX2063" fmla="*/ 1056236 w 3781105"/>
                <a:gd name="connsiteY2063" fmla="*/ 1099406 h 1850689"/>
                <a:gd name="connsiteX2064" fmla="*/ 1065529 w 3781105"/>
                <a:gd name="connsiteY2064" fmla="*/ 1091744 h 1850689"/>
                <a:gd name="connsiteX2065" fmla="*/ 1065529 w 3781105"/>
                <a:gd name="connsiteY2065" fmla="*/ 1104425 h 1850689"/>
                <a:gd name="connsiteX2066" fmla="*/ 1050147 w 3781105"/>
                <a:gd name="connsiteY2066" fmla="*/ 1104425 h 1850689"/>
                <a:gd name="connsiteX2067" fmla="*/ 1044058 w 3781105"/>
                <a:gd name="connsiteY2067" fmla="*/ 1104425 h 1850689"/>
                <a:gd name="connsiteX2068" fmla="*/ 1053352 w 3781105"/>
                <a:gd name="connsiteY2068" fmla="*/ 1096852 h 1850689"/>
                <a:gd name="connsiteX2069" fmla="*/ 1053352 w 3781105"/>
                <a:gd name="connsiteY2069" fmla="*/ 1109445 h 1850689"/>
                <a:gd name="connsiteX2070" fmla="*/ 1037969 w 3781105"/>
                <a:gd name="connsiteY2070" fmla="*/ 1109445 h 1850689"/>
                <a:gd name="connsiteX2071" fmla="*/ 1047156 w 3781105"/>
                <a:gd name="connsiteY2071" fmla="*/ 1101872 h 1850689"/>
                <a:gd name="connsiteX2072" fmla="*/ 1047156 w 3781105"/>
                <a:gd name="connsiteY2072" fmla="*/ 1114553 h 1850689"/>
                <a:gd name="connsiteX2073" fmla="*/ 1031774 w 3781105"/>
                <a:gd name="connsiteY2073" fmla="*/ 1114553 h 1850689"/>
                <a:gd name="connsiteX2074" fmla="*/ 1025685 w 3781105"/>
                <a:gd name="connsiteY2074" fmla="*/ 1114553 h 1850689"/>
                <a:gd name="connsiteX2075" fmla="*/ 1034978 w 3781105"/>
                <a:gd name="connsiteY2075" fmla="*/ 1106891 h 1850689"/>
                <a:gd name="connsiteX2076" fmla="*/ 1034978 w 3781105"/>
                <a:gd name="connsiteY2076" fmla="*/ 1119573 h 1850689"/>
                <a:gd name="connsiteX2077" fmla="*/ 1019596 w 3781105"/>
                <a:gd name="connsiteY2077" fmla="*/ 1119573 h 1850689"/>
                <a:gd name="connsiteX2078" fmla="*/ 1028783 w 3781105"/>
                <a:gd name="connsiteY2078" fmla="*/ 1111911 h 1850689"/>
                <a:gd name="connsiteX2079" fmla="*/ 1028783 w 3781105"/>
                <a:gd name="connsiteY2079" fmla="*/ 1124592 h 1850689"/>
                <a:gd name="connsiteX2080" fmla="*/ 1013401 w 3781105"/>
                <a:gd name="connsiteY2080" fmla="*/ 1124592 h 1850689"/>
                <a:gd name="connsiteX2081" fmla="*/ 1022694 w 3781105"/>
                <a:gd name="connsiteY2081" fmla="*/ 1116931 h 1850689"/>
                <a:gd name="connsiteX2082" fmla="*/ 1022694 w 3781105"/>
                <a:gd name="connsiteY2082" fmla="*/ 1129612 h 1850689"/>
                <a:gd name="connsiteX2083" fmla="*/ 1007312 w 3781105"/>
                <a:gd name="connsiteY2083" fmla="*/ 1129612 h 1850689"/>
                <a:gd name="connsiteX2084" fmla="*/ 1001223 w 3781105"/>
                <a:gd name="connsiteY2084" fmla="*/ 1129612 h 1850689"/>
                <a:gd name="connsiteX2085" fmla="*/ 995028 w 3781105"/>
                <a:gd name="connsiteY2085" fmla="*/ 1129612 h 1850689"/>
                <a:gd name="connsiteX2086" fmla="*/ 1004321 w 3781105"/>
                <a:gd name="connsiteY2086" fmla="*/ 1122038 h 1850689"/>
                <a:gd name="connsiteX2087" fmla="*/ 1004321 w 3781105"/>
                <a:gd name="connsiteY2087" fmla="*/ 1134632 h 1850689"/>
                <a:gd name="connsiteX2088" fmla="*/ 988939 w 3781105"/>
                <a:gd name="connsiteY2088" fmla="*/ 1134632 h 1850689"/>
                <a:gd name="connsiteX2089" fmla="*/ 998126 w 3781105"/>
                <a:gd name="connsiteY2089" fmla="*/ 1127058 h 1850689"/>
                <a:gd name="connsiteX2090" fmla="*/ 998126 w 3781105"/>
                <a:gd name="connsiteY2090" fmla="*/ 1139740 h 1850689"/>
                <a:gd name="connsiteX2091" fmla="*/ 982850 w 3781105"/>
                <a:gd name="connsiteY2091" fmla="*/ 1139740 h 1850689"/>
                <a:gd name="connsiteX2092" fmla="*/ 992037 w 3781105"/>
                <a:gd name="connsiteY2092" fmla="*/ 1132078 h 1850689"/>
                <a:gd name="connsiteX2093" fmla="*/ 992037 w 3781105"/>
                <a:gd name="connsiteY2093" fmla="*/ 1144759 h 1850689"/>
                <a:gd name="connsiteX2094" fmla="*/ 976655 w 3781105"/>
                <a:gd name="connsiteY2094" fmla="*/ 1144759 h 1850689"/>
                <a:gd name="connsiteX2095" fmla="*/ 985948 w 3781105"/>
                <a:gd name="connsiteY2095" fmla="*/ 1137186 h 1850689"/>
                <a:gd name="connsiteX2096" fmla="*/ 985948 w 3781105"/>
                <a:gd name="connsiteY2096" fmla="*/ 1149779 h 1850689"/>
                <a:gd name="connsiteX2097" fmla="*/ 970566 w 3781105"/>
                <a:gd name="connsiteY2097" fmla="*/ 1149779 h 1850689"/>
                <a:gd name="connsiteX2098" fmla="*/ 979753 w 3781105"/>
                <a:gd name="connsiteY2098" fmla="*/ 1142205 h 1850689"/>
                <a:gd name="connsiteX2099" fmla="*/ 979753 w 3781105"/>
                <a:gd name="connsiteY2099" fmla="*/ 1154887 h 1850689"/>
                <a:gd name="connsiteX2100" fmla="*/ 964477 w 3781105"/>
                <a:gd name="connsiteY2100" fmla="*/ 1154887 h 1850689"/>
                <a:gd name="connsiteX2101" fmla="*/ 958389 w 3781105"/>
                <a:gd name="connsiteY2101" fmla="*/ 1154887 h 1850689"/>
                <a:gd name="connsiteX2102" fmla="*/ 967575 w 3781105"/>
                <a:gd name="connsiteY2102" fmla="*/ 1147225 h 1850689"/>
                <a:gd name="connsiteX2103" fmla="*/ 967575 w 3781105"/>
                <a:gd name="connsiteY2103" fmla="*/ 1159906 h 1850689"/>
                <a:gd name="connsiteX2104" fmla="*/ 952193 w 3781105"/>
                <a:gd name="connsiteY2104" fmla="*/ 1159906 h 1850689"/>
                <a:gd name="connsiteX2105" fmla="*/ 946104 w 3781105"/>
                <a:gd name="connsiteY2105" fmla="*/ 1159906 h 1850689"/>
                <a:gd name="connsiteX2106" fmla="*/ 955291 w 3781105"/>
                <a:gd name="connsiteY2106" fmla="*/ 1152333 h 1850689"/>
                <a:gd name="connsiteX2107" fmla="*/ 955291 w 3781105"/>
                <a:gd name="connsiteY2107" fmla="*/ 1164926 h 1850689"/>
                <a:gd name="connsiteX2108" fmla="*/ 940016 w 3781105"/>
                <a:gd name="connsiteY2108" fmla="*/ 1164926 h 1850689"/>
                <a:gd name="connsiteX2109" fmla="*/ 949202 w 3781105"/>
                <a:gd name="connsiteY2109" fmla="*/ 1157353 h 1850689"/>
                <a:gd name="connsiteX2110" fmla="*/ 949202 w 3781105"/>
                <a:gd name="connsiteY2110" fmla="*/ 1162372 h 1850689"/>
                <a:gd name="connsiteX2111" fmla="*/ 949202 w 3781105"/>
                <a:gd name="connsiteY2111" fmla="*/ 1175054 h 1850689"/>
                <a:gd name="connsiteX2112" fmla="*/ 933820 w 3781105"/>
                <a:gd name="connsiteY2112" fmla="*/ 1175054 h 1850689"/>
                <a:gd name="connsiteX2113" fmla="*/ 927731 w 3781105"/>
                <a:gd name="connsiteY2113" fmla="*/ 1175054 h 1850689"/>
                <a:gd name="connsiteX2114" fmla="*/ 936918 w 3781105"/>
                <a:gd name="connsiteY2114" fmla="*/ 1167392 h 1850689"/>
                <a:gd name="connsiteX2115" fmla="*/ 936918 w 3781105"/>
                <a:gd name="connsiteY2115" fmla="*/ 1180073 h 1850689"/>
                <a:gd name="connsiteX2116" fmla="*/ 921642 w 3781105"/>
                <a:gd name="connsiteY2116" fmla="*/ 1180073 h 1850689"/>
                <a:gd name="connsiteX2117" fmla="*/ 915447 w 3781105"/>
                <a:gd name="connsiteY2117" fmla="*/ 1180073 h 1850689"/>
                <a:gd name="connsiteX2118" fmla="*/ 924740 w 3781105"/>
                <a:gd name="connsiteY2118" fmla="*/ 1172412 h 1850689"/>
                <a:gd name="connsiteX2119" fmla="*/ 924740 w 3781105"/>
                <a:gd name="connsiteY2119" fmla="*/ 1185093 h 1850689"/>
                <a:gd name="connsiteX2120" fmla="*/ 909358 w 3781105"/>
                <a:gd name="connsiteY2120" fmla="*/ 1185093 h 1850689"/>
                <a:gd name="connsiteX2121" fmla="*/ 903269 w 3781105"/>
                <a:gd name="connsiteY2121" fmla="*/ 1185093 h 1850689"/>
                <a:gd name="connsiteX2122" fmla="*/ 912456 w 3781105"/>
                <a:gd name="connsiteY2122" fmla="*/ 1177431 h 1850689"/>
                <a:gd name="connsiteX2123" fmla="*/ 912456 w 3781105"/>
                <a:gd name="connsiteY2123" fmla="*/ 1190113 h 1850689"/>
                <a:gd name="connsiteX2124" fmla="*/ 897074 w 3781105"/>
                <a:gd name="connsiteY2124" fmla="*/ 1190113 h 1850689"/>
                <a:gd name="connsiteX2125" fmla="*/ 906367 w 3781105"/>
                <a:gd name="connsiteY2125" fmla="*/ 1182539 h 1850689"/>
                <a:gd name="connsiteX2126" fmla="*/ 906367 w 3781105"/>
                <a:gd name="connsiteY2126" fmla="*/ 1195133 h 1850689"/>
                <a:gd name="connsiteX2127" fmla="*/ 890985 w 3781105"/>
                <a:gd name="connsiteY2127" fmla="*/ 1195133 h 1850689"/>
                <a:gd name="connsiteX2128" fmla="*/ 884896 w 3781105"/>
                <a:gd name="connsiteY2128" fmla="*/ 1195133 h 1850689"/>
                <a:gd name="connsiteX2129" fmla="*/ 894083 w 3781105"/>
                <a:gd name="connsiteY2129" fmla="*/ 1187559 h 1850689"/>
                <a:gd name="connsiteX2130" fmla="*/ 894083 w 3781105"/>
                <a:gd name="connsiteY2130" fmla="*/ 1200240 h 1850689"/>
                <a:gd name="connsiteX2131" fmla="*/ 878808 w 3781105"/>
                <a:gd name="connsiteY2131" fmla="*/ 1200240 h 1850689"/>
                <a:gd name="connsiteX2132" fmla="*/ 872612 w 3781105"/>
                <a:gd name="connsiteY2132" fmla="*/ 1200240 h 1850689"/>
                <a:gd name="connsiteX2133" fmla="*/ 881799 w 3781105"/>
                <a:gd name="connsiteY2133" fmla="*/ 1192667 h 1850689"/>
                <a:gd name="connsiteX2134" fmla="*/ 881799 w 3781105"/>
                <a:gd name="connsiteY2134" fmla="*/ 1205260 h 1850689"/>
                <a:gd name="connsiteX2135" fmla="*/ 866523 w 3781105"/>
                <a:gd name="connsiteY2135" fmla="*/ 1205260 h 1850689"/>
                <a:gd name="connsiteX2136" fmla="*/ 875710 w 3781105"/>
                <a:gd name="connsiteY2136" fmla="*/ 1197686 h 1850689"/>
                <a:gd name="connsiteX2137" fmla="*/ 875710 w 3781105"/>
                <a:gd name="connsiteY2137" fmla="*/ 1210280 h 1850689"/>
                <a:gd name="connsiteX2138" fmla="*/ 860435 w 3781105"/>
                <a:gd name="connsiteY2138" fmla="*/ 1210280 h 1850689"/>
                <a:gd name="connsiteX2139" fmla="*/ 854239 w 3781105"/>
                <a:gd name="connsiteY2139" fmla="*/ 1210280 h 1850689"/>
                <a:gd name="connsiteX2140" fmla="*/ 863532 w 3781105"/>
                <a:gd name="connsiteY2140" fmla="*/ 1202706 h 1850689"/>
                <a:gd name="connsiteX2141" fmla="*/ 863532 w 3781105"/>
                <a:gd name="connsiteY2141" fmla="*/ 1207814 h 1850689"/>
                <a:gd name="connsiteX2142" fmla="*/ 863532 w 3781105"/>
                <a:gd name="connsiteY2142" fmla="*/ 1220407 h 1850689"/>
                <a:gd name="connsiteX2143" fmla="*/ 848150 w 3781105"/>
                <a:gd name="connsiteY2143" fmla="*/ 1220407 h 1850689"/>
                <a:gd name="connsiteX2144" fmla="*/ 842062 w 3781105"/>
                <a:gd name="connsiteY2144" fmla="*/ 1220407 h 1850689"/>
                <a:gd name="connsiteX2145" fmla="*/ 851248 w 3781105"/>
                <a:gd name="connsiteY2145" fmla="*/ 1212834 h 1850689"/>
                <a:gd name="connsiteX2146" fmla="*/ 851248 w 3781105"/>
                <a:gd name="connsiteY2146" fmla="*/ 1225515 h 1850689"/>
                <a:gd name="connsiteX2147" fmla="*/ 835866 w 3781105"/>
                <a:gd name="connsiteY2147" fmla="*/ 1225515 h 1850689"/>
                <a:gd name="connsiteX2148" fmla="*/ 829777 w 3781105"/>
                <a:gd name="connsiteY2148" fmla="*/ 1225515 h 1850689"/>
                <a:gd name="connsiteX2149" fmla="*/ 838964 w 3781105"/>
                <a:gd name="connsiteY2149" fmla="*/ 1217853 h 1850689"/>
                <a:gd name="connsiteX2150" fmla="*/ 838964 w 3781105"/>
                <a:gd name="connsiteY2150" fmla="*/ 1230535 h 1850689"/>
                <a:gd name="connsiteX2151" fmla="*/ 823689 w 3781105"/>
                <a:gd name="connsiteY2151" fmla="*/ 1230535 h 1850689"/>
                <a:gd name="connsiteX2152" fmla="*/ 817493 w 3781105"/>
                <a:gd name="connsiteY2152" fmla="*/ 1230535 h 1850689"/>
                <a:gd name="connsiteX2153" fmla="*/ 826786 w 3781105"/>
                <a:gd name="connsiteY2153" fmla="*/ 1222873 h 1850689"/>
                <a:gd name="connsiteX2154" fmla="*/ 826786 w 3781105"/>
                <a:gd name="connsiteY2154" fmla="*/ 1235554 h 1850689"/>
                <a:gd name="connsiteX2155" fmla="*/ 811404 w 3781105"/>
                <a:gd name="connsiteY2155" fmla="*/ 1235554 h 1850689"/>
                <a:gd name="connsiteX2156" fmla="*/ 820591 w 3781105"/>
                <a:gd name="connsiteY2156" fmla="*/ 1227893 h 1850689"/>
                <a:gd name="connsiteX2157" fmla="*/ 820591 w 3781105"/>
                <a:gd name="connsiteY2157" fmla="*/ 1240574 h 1850689"/>
                <a:gd name="connsiteX2158" fmla="*/ 805316 w 3781105"/>
                <a:gd name="connsiteY2158" fmla="*/ 1240574 h 1850689"/>
                <a:gd name="connsiteX2159" fmla="*/ 814502 w 3781105"/>
                <a:gd name="connsiteY2159" fmla="*/ 1232912 h 1850689"/>
                <a:gd name="connsiteX2160" fmla="*/ 814502 w 3781105"/>
                <a:gd name="connsiteY2160" fmla="*/ 1245594 h 1850689"/>
                <a:gd name="connsiteX2161" fmla="*/ 799120 w 3781105"/>
                <a:gd name="connsiteY2161" fmla="*/ 1245594 h 1850689"/>
                <a:gd name="connsiteX2162" fmla="*/ 808413 w 3781105"/>
                <a:gd name="connsiteY2162" fmla="*/ 1238020 h 1850689"/>
                <a:gd name="connsiteX2163" fmla="*/ 808413 w 3781105"/>
                <a:gd name="connsiteY2163" fmla="*/ 1250614 h 1850689"/>
                <a:gd name="connsiteX2164" fmla="*/ 792925 w 3781105"/>
                <a:gd name="connsiteY2164" fmla="*/ 1250614 h 1850689"/>
                <a:gd name="connsiteX2165" fmla="*/ 786943 w 3781105"/>
                <a:gd name="connsiteY2165" fmla="*/ 1250614 h 1850689"/>
                <a:gd name="connsiteX2166" fmla="*/ 796129 w 3781105"/>
                <a:gd name="connsiteY2166" fmla="*/ 1243040 h 1850689"/>
                <a:gd name="connsiteX2167" fmla="*/ 796129 w 3781105"/>
                <a:gd name="connsiteY2167" fmla="*/ 1255721 h 1850689"/>
                <a:gd name="connsiteX2168" fmla="*/ 780747 w 3781105"/>
                <a:gd name="connsiteY2168" fmla="*/ 1255721 h 1850689"/>
                <a:gd name="connsiteX2169" fmla="*/ 790040 w 3781105"/>
                <a:gd name="connsiteY2169" fmla="*/ 1248060 h 1850689"/>
                <a:gd name="connsiteX2170" fmla="*/ 790040 w 3781105"/>
                <a:gd name="connsiteY2170" fmla="*/ 1260741 h 1850689"/>
                <a:gd name="connsiteX2171" fmla="*/ 774658 w 3781105"/>
                <a:gd name="connsiteY2171" fmla="*/ 1260741 h 1850689"/>
                <a:gd name="connsiteX2172" fmla="*/ 783952 w 3781105"/>
                <a:gd name="connsiteY2172" fmla="*/ 1253167 h 1850689"/>
                <a:gd name="connsiteX2173" fmla="*/ 783952 w 3781105"/>
                <a:gd name="connsiteY2173" fmla="*/ 1265761 h 1850689"/>
                <a:gd name="connsiteX2174" fmla="*/ 768463 w 3781105"/>
                <a:gd name="connsiteY2174" fmla="*/ 1265761 h 1850689"/>
                <a:gd name="connsiteX2175" fmla="*/ 777756 w 3781105"/>
                <a:gd name="connsiteY2175" fmla="*/ 1258187 h 1850689"/>
                <a:gd name="connsiteX2176" fmla="*/ 777756 w 3781105"/>
                <a:gd name="connsiteY2176" fmla="*/ 1270869 h 1850689"/>
                <a:gd name="connsiteX2177" fmla="*/ 762374 w 3781105"/>
                <a:gd name="connsiteY2177" fmla="*/ 1270869 h 1850689"/>
                <a:gd name="connsiteX2178" fmla="*/ 756285 w 3781105"/>
                <a:gd name="connsiteY2178" fmla="*/ 1270869 h 1850689"/>
                <a:gd name="connsiteX2179" fmla="*/ 765579 w 3781105"/>
                <a:gd name="connsiteY2179" fmla="*/ 1263207 h 1850689"/>
                <a:gd name="connsiteX2180" fmla="*/ 765579 w 3781105"/>
                <a:gd name="connsiteY2180" fmla="*/ 1275888 h 1850689"/>
                <a:gd name="connsiteX2181" fmla="*/ 750090 w 3781105"/>
                <a:gd name="connsiteY2181" fmla="*/ 1275888 h 1850689"/>
                <a:gd name="connsiteX2182" fmla="*/ 744001 w 3781105"/>
                <a:gd name="connsiteY2182" fmla="*/ 1275888 h 1850689"/>
                <a:gd name="connsiteX2183" fmla="*/ 753294 w 3781105"/>
                <a:gd name="connsiteY2183" fmla="*/ 1268227 h 1850689"/>
                <a:gd name="connsiteX2184" fmla="*/ 753294 w 3781105"/>
                <a:gd name="connsiteY2184" fmla="*/ 1280908 h 1850689"/>
                <a:gd name="connsiteX2185" fmla="*/ 737805 w 3781105"/>
                <a:gd name="connsiteY2185" fmla="*/ 1280908 h 1850689"/>
                <a:gd name="connsiteX2186" fmla="*/ 747206 w 3781105"/>
                <a:gd name="connsiteY2186" fmla="*/ 1273246 h 1850689"/>
                <a:gd name="connsiteX2187" fmla="*/ 747206 w 3781105"/>
                <a:gd name="connsiteY2187" fmla="*/ 1286016 h 1850689"/>
                <a:gd name="connsiteX2188" fmla="*/ 731717 w 3781105"/>
                <a:gd name="connsiteY2188" fmla="*/ 1286016 h 1850689"/>
                <a:gd name="connsiteX2189" fmla="*/ 741010 w 3781105"/>
                <a:gd name="connsiteY2189" fmla="*/ 1278354 h 1850689"/>
                <a:gd name="connsiteX2190" fmla="*/ 741010 w 3781105"/>
                <a:gd name="connsiteY2190" fmla="*/ 1291035 h 1850689"/>
                <a:gd name="connsiteX2191" fmla="*/ 725628 w 3781105"/>
                <a:gd name="connsiteY2191" fmla="*/ 1291035 h 1850689"/>
                <a:gd name="connsiteX2192" fmla="*/ 734921 w 3781105"/>
                <a:gd name="connsiteY2192" fmla="*/ 1283374 h 1850689"/>
                <a:gd name="connsiteX2193" fmla="*/ 734921 w 3781105"/>
                <a:gd name="connsiteY2193" fmla="*/ 1295967 h 1850689"/>
                <a:gd name="connsiteX2194" fmla="*/ 719539 w 3781105"/>
                <a:gd name="connsiteY2194" fmla="*/ 1295967 h 1850689"/>
                <a:gd name="connsiteX2195" fmla="*/ 728833 w 3781105"/>
                <a:gd name="connsiteY2195" fmla="*/ 1288393 h 1850689"/>
                <a:gd name="connsiteX2196" fmla="*/ 728833 w 3781105"/>
                <a:gd name="connsiteY2196" fmla="*/ 1301075 h 1850689"/>
                <a:gd name="connsiteX2197" fmla="*/ 713344 w 3781105"/>
                <a:gd name="connsiteY2197" fmla="*/ 1301075 h 1850689"/>
                <a:gd name="connsiteX2198" fmla="*/ 722637 w 3781105"/>
                <a:gd name="connsiteY2198" fmla="*/ 1293501 h 1850689"/>
                <a:gd name="connsiteX2199" fmla="*/ 722637 w 3781105"/>
                <a:gd name="connsiteY2199" fmla="*/ 1306095 h 1850689"/>
                <a:gd name="connsiteX2200" fmla="*/ 707255 w 3781105"/>
                <a:gd name="connsiteY2200" fmla="*/ 1306095 h 1850689"/>
                <a:gd name="connsiteX2201" fmla="*/ 716548 w 3781105"/>
                <a:gd name="connsiteY2201" fmla="*/ 1298521 h 1850689"/>
                <a:gd name="connsiteX2202" fmla="*/ 716548 w 3781105"/>
                <a:gd name="connsiteY2202" fmla="*/ 1311114 h 1850689"/>
                <a:gd name="connsiteX2203" fmla="*/ 701166 w 3781105"/>
                <a:gd name="connsiteY2203" fmla="*/ 1311114 h 1850689"/>
                <a:gd name="connsiteX2204" fmla="*/ 694971 w 3781105"/>
                <a:gd name="connsiteY2204" fmla="*/ 1311114 h 1850689"/>
                <a:gd name="connsiteX2205" fmla="*/ 704371 w 3781105"/>
                <a:gd name="connsiteY2205" fmla="*/ 1303541 h 1850689"/>
                <a:gd name="connsiteX2206" fmla="*/ 704371 w 3781105"/>
                <a:gd name="connsiteY2206" fmla="*/ 1316222 h 1850689"/>
                <a:gd name="connsiteX2207" fmla="*/ 688882 w 3781105"/>
                <a:gd name="connsiteY2207" fmla="*/ 1316222 h 1850689"/>
                <a:gd name="connsiteX2208" fmla="*/ 698175 w 3781105"/>
                <a:gd name="connsiteY2208" fmla="*/ 1308649 h 1850689"/>
                <a:gd name="connsiteX2209" fmla="*/ 698175 w 3781105"/>
                <a:gd name="connsiteY2209" fmla="*/ 1321242 h 1850689"/>
                <a:gd name="connsiteX2210" fmla="*/ 682793 w 3781105"/>
                <a:gd name="connsiteY2210" fmla="*/ 1321242 h 1850689"/>
                <a:gd name="connsiteX2211" fmla="*/ 676598 w 3781105"/>
                <a:gd name="connsiteY2211" fmla="*/ 1321242 h 1850689"/>
                <a:gd name="connsiteX2212" fmla="*/ 685998 w 3781105"/>
                <a:gd name="connsiteY2212" fmla="*/ 1313668 h 1850689"/>
                <a:gd name="connsiteX2213" fmla="*/ 685998 w 3781105"/>
                <a:gd name="connsiteY2213" fmla="*/ 1326350 h 1850689"/>
                <a:gd name="connsiteX2214" fmla="*/ 670509 w 3781105"/>
                <a:gd name="connsiteY2214" fmla="*/ 1326350 h 1850689"/>
                <a:gd name="connsiteX2215" fmla="*/ 664420 w 3781105"/>
                <a:gd name="connsiteY2215" fmla="*/ 1326350 h 1850689"/>
                <a:gd name="connsiteX2216" fmla="*/ 673607 w 3781105"/>
                <a:gd name="connsiteY2216" fmla="*/ 1318688 h 1850689"/>
                <a:gd name="connsiteX2217" fmla="*/ 673607 w 3781105"/>
                <a:gd name="connsiteY2217" fmla="*/ 1331369 h 1850689"/>
                <a:gd name="connsiteX2218" fmla="*/ 658225 w 3781105"/>
                <a:gd name="connsiteY2218" fmla="*/ 1331369 h 1850689"/>
                <a:gd name="connsiteX2219" fmla="*/ 667518 w 3781105"/>
                <a:gd name="connsiteY2219" fmla="*/ 1323796 h 1850689"/>
                <a:gd name="connsiteX2220" fmla="*/ 667518 w 3781105"/>
                <a:gd name="connsiteY2220" fmla="*/ 1336389 h 1850689"/>
                <a:gd name="connsiteX2221" fmla="*/ 652136 w 3781105"/>
                <a:gd name="connsiteY2221" fmla="*/ 1336389 h 1850689"/>
                <a:gd name="connsiteX2222" fmla="*/ 646047 w 3781105"/>
                <a:gd name="connsiteY2222" fmla="*/ 1336389 h 1850689"/>
                <a:gd name="connsiteX2223" fmla="*/ 655234 w 3781105"/>
                <a:gd name="connsiteY2223" fmla="*/ 1328727 h 1850689"/>
                <a:gd name="connsiteX2224" fmla="*/ 655234 w 3781105"/>
                <a:gd name="connsiteY2224" fmla="*/ 1341409 h 1850689"/>
                <a:gd name="connsiteX2225" fmla="*/ 639958 w 3781105"/>
                <a:gd name="connsiteY2225" fmla="*/ 1341409 h 1850689"/>
                <a:gd name="connsiteX2226" fmla="*/ 633763 w 3781105"/>
                <a:gd name="connsiteY2226" fmla="*/ 1341409 h 1850689"/>
                <a:gd name="connsiteX2227" fmla="*/ 643056 w 3781105"/>
                <a:gd name="connsiteY2227" fmla="*/ 1333747 h 1850689"/>
                <a:gd name="connsiteX2228" fmla="*/ 643056 w 3781105"/>
                <a:gd name="connsiteY2228" fmla="*/ 1346429 h 1850689"/>
                <a:gd name="connsiteX2229" fmla="*/ 627674 w 3781105"/>
                <a:gd name="connsiteY2229" fmla="*/ 1346429 h 1850689"/>
                <a:gd name="connsiteX2230" fmla="*/ 636967 w 3781105"/>
                <a:gd name="connsiteY2230" fmla="*/ 1338855 h 1850689"/>
                <a:gd name="connsiteX2231" fmla="*/ 636967 w 3781105"/>
                <a:gd name="connsiteY2231" fmla="*/ 1351536 h 1850689"/>
                <a:gd name="connsiteX2232" fmla="*/ 621585 w 3781105"/>
                <a:gd name="connsiteY2232" fmla="*/ 1351536 h 1850689"/>
                <a:gd name="connsiteX2233" fmla="*/ 630772 w 3781105"/>
                <a:gd name="connsiteY2233" fmla="*/ 1343875 h 1850689"/>
                <a:gd name="connsiteX2234" fmla="*/ 630772 w 3781105"/>
                <a:gd name="connsiteY2234" fmla="*/ 1356556 h 1850689"/>
                <a:gd name="connsiteX2235" fmla="*/ 615390 w 3781105"/>
                <a:gd name="connsiteY2235" fmla="*/ 1356556 h 1850689"/>
                <a:gd name="connsiteX2236" fmla="*/ 624683 w 3781105"/>
                <a:gd name="connsiteY2236" fmla="*/ 1348894 h 1850689"/>
                <a:gd name="connsiteX2237" fmla="*/ 624683 w 3781105"/>
                <a:gd name="connsiteY2237" fmla="*/ 1361576 h 1850689"/>
                <a:gd name="connsiteX2238" fmla="*/ 609301 w 3781105"/>
                <a:gd name="connsiteY2238" fmla="*/ 1361576 h 1850689"/>
                <a:gd name="connsiteX2239" fmla="*/ 603212 w 3781105"/>
                <a:gd name="connsiteY2239" fmla="*/ 1361576 h 1850689"/>
                <a:gd name="connsiteX2240" fmla="*/ 612399 w 3781105"/>
                <a:gd name="connsiteY2240" fmla="*/ 1354002 h 1850689"/>
                <a:gd name="connsiteX2241" fmla="*/ 612399 w 3781105"/>
                <a:gd name="connsiteY2241" fmla="*/ 1366595 h 1850689"/>
                <a:gd name="connsiteX2242" fmla="*/ 597017 w 3781105"/>
                <a:gd name="connsiteY2242" fmla="*/ 1366595 h 1850689"/>
                <a:gd name="connsiteX2243" fmla="*/ 606310 w 3781105"/>
                <a:gd name="connsiteY2243" fmla="*/ 1359022 h 1850689"/>
                <a:gd name="connsiteX2244" fmla="*/ 606310 w 3781105"/>
                <a:gd name="connsiteY2244" fmla="*/ 1371703 h 1850689"/>
                <a:gd name="connsiteX2245" fmla="*/ 590928 w 3781105"/>
                <a:gd name="connsiteY2245" fmla="*/ 1371703 h 1850689"/>
                <a:gd name="connsiteX2246" fmla="*/ 600114 w 3781105"/>
                <a:gd name="connsiteY2246" fmla="*/ 1364042 h 1850689"/>
                <a:gd name="connsiteX2247" fmla="*/ 600114 w 3781105"/>
                <a:gd name="connsiteY2247" fmla="*/ 1376723 h 1850689"/>
                <a:gd name="connsiteX2248" fmla="*/ 584839 w 3781105"/>
                <a:gd name="connsiteY2248" fmla="*/ 1376723 h 1850689"/>
                <a:gd name="connsiteX2249" fmla="*/ 578644 w 3781105"/>
                <a:gd name="connsiteY2249" fmla="*/ 1376723 h 1850689"/>
                <a:gd name="connsiteX2250" fmla="*/ 587937 w 3781105"/>
                <a:gd name="connsiteY2250" fmla="*/ 1369149 h 1850689"/>
                <a:gd name="connsiteX2251" fmla="*/ 587937 w 3781105"/>
                <a:gd name="connsiteY2251" fmla="*/ 1381743 h 1850689"/>
                <a:gd name="connsiteX2252" fmla="*/ 572555 w 3781105"/>
                <a:gd name="connsiteY2252" fmla="*/ 1381743 h 1850689"/>
                <a:gd name="connsiteX2253" fmla="*/ 581741 w 3781105"/>
                <a:gd name="connsiteY2253" fmla="*/ 1374169 h 1850689"/>
                <a:gd name="connsiteX2254" fmla="*/ 581741 w 3781105"/>
                <a:gd name="connsiteY2254" fmla="*/ 1386850 h 1850689"/>
                <a:gd name="connsiteX2255" fmla="*/ 566466 w 3781105"/>
                <a:gd name="connsiteY2255" fmla="*/ 1386850 h 1850689"/>
                <a:gd name="connsiteX2256" fmla="*/ 575653 w 3781105"/>
                <a:gd name="connsiteY2256" fmla="*/ 1379189 h 1850689"/>
                <a:gd name="connsiteX2257" fmla="*/ 575653 w 3781105"/>
                <a:gd name="connsiteY2257" fmla="*/ 1391870 h 1850689"/>
                <a:gd name="connsiteX2258" fmla="*/ 560377 w 3781105"/>
                <a:gd name="connsiteY2258" fmla="*/ 1391870 h 1850689"/>
                <a:gd name="connsiteX2259" fmla="*/ 569564 w 3781105"/>
                <a:gd name="connsiteY2259" fmla="*/ 1384208 h 1850689"/>
                <a:gd name="connsiteX2260" fmla="*/ 569564 w 3781105"/>
                <a:gd name="connsiteY2260" fmla="*/ 1396890 h 1850689"/>
                <a:gd name="connsiteX2261" fmla="*/ 554182 w 3781105"/>
                <a:gd name="connsiteY2261" fmla="*/ 1396890 h 1850689"/>
                <a:gd name="connsiteX2262" fmla="*/ 563368 w 3781105"/>
                <a:gd name="connsiteY2262" fmla="*/ 1389228 h 1850689"/>
                <a:gd name="connsiteX2263" fmla="*/ 563368 w 3781105"/>
                <a:gd name="connsiteY2263" fmla="*/ 1401998 h 1850689"/>
                <a:gd name="connsiteX2264" fmla="*/ 548093 w 3781105"/>
                <a:gd name="connsiteY2264" fmla="*/ 1401998 h 1850689"/>
                <a:gd name="connsiteX2265" fmla="*/ 557280 w 3781105"/>
                <a:gd name="connsiteY2265" fmla="*/ 1394336 h 1850689"/>
                <a:gd name="connsiteX2266" fmla="*/ 557280 w 3781105"/>
                <a:gd name="connsiteY2266" fmla="*/ 1406929 h 1850689"/>
                <a:gd name="connsiteX2267" fmla="*/ 542004 w 3781105"/>
                <a:gd name="connsiteY2267" fmla="*/ 1406929 h 1850689"/>
                <a:gd name="connsiteX2268" fmla="*/ 535809 w 3781105"/>
                <a:gd name="connsiteY2268" fmla="*/ 1406929 h 1850689"/>
                <a:gd name="connsiteX2269" fmla="*/ 545102 w 3781105"/>
                <a:gd name="connsiteY2269" fmla="*/ 1399356 h 1850689"/>
                <a:gd name="connsiteX2270" fmla="*/ 545102 w 3781105"/>
                <a:gd name="connsiteY2270" fmla="*/ 1412037 h 1850689"/>
                <a:gd name="connsiteX2271" fmla="*/ 529720 w 3781105"/>
                <a:gd name="connsiteY2271" fmla="*/ 1412037 h 1850689"/>
                <a:gd name="connsiteX2272" fmla="*/ 538907 w 3781105"/>
                <a:gd name="connsiteY2272" fmla="*/ 1404375 h 1850689"/>
                <a:gd name="connsiteX2273" fmla="*/ 538907 w 3781105"/>
                <a:gd name="connsiteY2273" fmla="*/ 1417057 h 1850689"/>
                <a:gd name="connsiteX2274" fmla="*/ 523631 w 3781105"/>
                <a:gd name="connsiteY2274" fmla="*/ 1417057 h 1850689"/>
                <a:gd name="connsiteX2275" fmla="*/ 517436 w 3781105"/>
                <a:gd name="connsiteY2275" fmla="*/ 1417057 h 1850689"/>
                <a:gd name="connsiteX2276" fmla="*/ 526729 w 3781105"/>
                <a:gd name="connsiteY2276" fmla="*/ 1409483 h 1850689"/>
                <a:gd name="connsiteX2277" fmla="*/ 526729 w 3781105"/>
                <a:gd name="connsiteY2277" fmla="*/ 1422076 h 1850689"/>
                <a:gd name="connsiteX2278" fmla="*/ 511347 w 3781105"/>
                <a:gd name="connsiteY2278" fmla="*/ 1422076 h 1850689"/>
                <a:gd name="connsiteX2279" fmla="*/ 520534 w 3781105"/>
                <a:gd name="connsiteY2279" fmla="*/ 1414503 h 1850689"/>
                <a:gd name="connsiteX2280" fmla="*/ 520534 w 3781105"/>
                <a:gd name="connsiteY2280" fmla="*/ 1427184 h 1850689"/>
                <a:gd name="connsiteX2281" fmla="*/ 505258 w 3781105"/>
                <a:gd name="connsiteY2281" fmla="*/ 1427184 h 1850689"/>
                <a:gd name="connsiteX2282" fmla="*/ 514445 w 3781105"/>
                <a:gd name="connsiteY2282" fmla="*/ 1419523 h 1850689"/>
                <a:gd name="connsiteX2283" fmla="*/ 514445 w 3781105"/>
                <a:gd name="connsiteY2283" fmla="*/ 1432204 h 1850689"/>
                <a:gd name="connsiteX2284" fmla="*/ 499063 w 3781105"/>
                <a:gd name="connsiteY2284" fmla="*/ 1432204 h 1850689"/>
                <a:gd name="connsiteX2285" fmla="*/ 492974 w 3781105"/>
                <a:gd name="connsiteY2285" fmla="*/ 1432204 h 1850689"/>
                <a:gd name="connsiteX2286" fmla="*/ 502161 w 3781105"/>
                <a:gd name="connsiteY2286" fmla="*/ 1424630 h 1850689"/>
                <a:gd name="connsiteX2287" fmla="*/ 502161 w 3781105"/>
                <a:gd name="connsiteY2287" fmla="*/ 1437224 h 1850689"/>
                <a:gd name="connsiteX2288" fmla="*/ 486885 w 3781105"/>
                <a:gd name="connsiteY2288" fmla="*/ 1437224 h 1850689"/>
                <a:gd name="connsiteX2289" fmla="*/ 496072 w 3781105"/>
                <a:gd name="connsiteY2289" fmla="*/ 1429650 h 1850689"/>
                <a:gd name="connsiteX2290" fmla="*/ 496072 w 3781105"/>
                <a:gd name="connsiteY2290" fmla="*/ 1442332 h 1850689"/>
                <a:gd name="connsiteX2291" fmla="*/ 480797 w 3781105"/>
                <a:gd name="connsiteY2291" fmla="*/ 1442332 h 1850689"/>
                <a:gd name="connsiteX2292" fmla="*/ 489983 w 3781105"/>
                <a:gd name="connsiteY2292" fmla="*/ 1434670 h 1850689"/>
                <a:gd name="connsiteX2293" fmla="*/ 489983 w 3781105"/>
                <a:gd name="connsiteY2293" fmla="*/ 1447351 h 1850689"/>
                <a:gd name="connsiteX2294" fmla="*/ 474601 w 3781105"/>
                <a:gd name="connsiteY2294" fmla="*/ 1447351 h 1850689"/>
                <a:gd name="connsiteX2295" fmla="*/ 483788 w 3781105"/>
                <a:gd name="connsiteY2295" fmla="*/ 1439690 h 1850689"/>
                <a:gd name="connsiteX2296" fmla="*/ 483788 w 3781105"/>
                <a:gd name="connsiteY2296" fmla="*/ 1444709 h 1850689"/>
                <a:gd name="connsiteX2297" fmla="*/ 483788 w 3781105"/>
                <a:gd name="connsiteY2297" fmla="*/ 1457391 h 1850689"/>
                <a:gd name="connsiteX2298" fmla="*/ 468512 w 3781105"/>
                <a:gd name="connsiteY2298" fmla="*/ 1457391 h 1850689"/>
                <a:gd name="connsiteX2299" fmla="*/ 462424 w 3781105"/>
                <a:gd name="connsiteY2299" fmla="*/ 1457391 h 1850689"/>
                <a:gd name="connsiteX2300" fmla="*/ 471610 w 3781105"/>
                <a:gd name="connsiteY2300" fmla="*/ 1449729 h 1850689"/>
                <a:gd name="connsiteX2301" fmla="*/ 471610 w 3781105"/>
                <a:gd name="connsiteY2301" fmla="*/ 1462410 h 1850689"/>
                <a:gd name="connsiteX2302" fmla="*/ 456228 w 3781105"/>
                <a:gd name="connsiteY2302" fmla="*/ 1462410 h 1850689"/>
                <a:gd name="connsiteX2303" fmla="*/ 465521 w 3781105"/>
                <a:gd name="connsiteY2303" fmla="*/ 1454837 h 1850689"/>
                <a:gd name="connsiteX2304" fmla="*/ 465521 w 3781105"/>
                <a:gd name="connsiteY2304" fmla="*/ 1467430 h 1850689"/>
                <a:gd name="connsiteX2305" fmla="*/ 450139 w 3781105"/>
                <a:gd name="connsiteY2305" fmla="*/ 1467430 h 1850689"/>
                <a:gd name="connsiteX2306" fmla="*/ 459326 w 3781105"/>
                <a:gd name="connsiteY2306" fmla="*/ 1459856 h 1850689"/>
                <a:gd name="connsiteX2307" fmla="*/ 459326 w 3781105"/>
                <a:gd name="connsiteY2307" fmla="*/ 1472538 h 1850689"/>
                <a:gd name="connsiteX2308" fmla="*/ 443944 w 3781105"/>
                <a:gd name="connsiteY2308" fmla="*/ 1472538 h 1850689"/>
                <a:gd name="connsiteX2309" fmla="*/ 453237 w 3781105"/>
                <a:gd name="connsiteY2309" fmla="*/ 1464876 h 1850689"/>
                <a:gd name="connsiteX2310" fmla="*/ 453237 w 3781105"/>
                <a:gd name="connsiteY2310" fmla="*/ 1477558 h 1850689"/>
                <a:gd name="connsiteX2311" fmla="*/ 437855 w 3781105"/>
                <a:gd name="connsiteY2311" fmla="*/ 1477558 h 1850689"/>
                <a:gd name="connsiteX2312" fmla="*/ 447148 w 3781105"/>
                <a:gd name="connsiteY2312" fmla="*/ 1469984 h 1850689"/>
                <a:gd name="connsiteX2313" fmla="*/ 447148 w 3781105"/>
                <a:gd name="connsiteY2313" fmla="*/ 1482577 h 1850689"/>
                <a:gd name="connsiteX2314" fmla="*/ 431766 w 3781105"/>
                <a:gd name="connsiteY2314" fmla="*/ 1482577 h 1850689"/>
                <a:gd name="connsiteX2315" fmla="*/ 440953 w 3781105"/>
                <a:gd name="connsiteY2315" fmla="*/ 1475004 h 1850689"/>
                <a:gd name="connsiteX2316" fmla="*/ 440953 w 3781105"/>
                <a:gd name="connsiteY2316" fmla="*/ 1487685 h 1850689"/>
                <a:gd name="connsiteX2317" fmla="*/ 425571 w 3781105"/>
                <a:gd name="connsiteY2317" fmla="*/ 1487685 h 1850689"/>
                <a:gd name="connsiteX2318" fmla="*/ 434864 w 3781105"/>
                <a:gd name="connsiteY2318" fmla="*/ 1480111 h 1850689"/>
                <a:gd name="connsiteX2319" fmla="*/ 434864 w 3781105"/>
                <a:gd name="connsiteY2319" fmla="*/ 1492705 h 1850689"/>
                <a:gd name="connsiteX2320" fmla="*/ 419482 w 3781105"/>
                <a:gd name="connsiteY2320" fmla="*/ 1492705 h 1850689"/>
                <a:gd name="connsiteX2321" fmla="*/ 428775 w 3781105"/>
                <a:gd name="connsiteY2321" fmla="*/ 1485131 h 1850689"/>
                <a:gd name="connsiteX2322" fmla="*/ 428775 w 3781105"/>
                <a:gd name="connsiteY2322" fmla="*/ 1497812 h 1850689"/>
                <a:gd name="connsiteX2323" fmla="*/ 413393 w 3781105"/>
                <a:gd name="connsiteY2323" fmla="*/ 1497812 h 1850689"/>
                <a:gd name="connsiteX2324" fmla="*/ 407304 w 3781105"/>
                <a:gd name="connsiteY2324" fmla="*/ 1497812 h 1850689"/>
                <a:gd name="connsiteX2325" fmla="*/ 416491 w 3781105"/>
                <a:gd name="connsiteY2325" fmla="*/ 1490151 h 1850689"/>
                <a:gd name="connsiteX2326" fmla="*/ 416491 w 3781105"/>
                <a:gd name="connsiteY2326" fmla="*/ 1502832 h 1850689"/>
                <a:gd name="connsiteX2327" fmla="*/ 401109 w 3781105"/>
                <a:gd name="connsiteY2327" fmla="*/ 1502832 h 1850689"/>
                <a:gd name="connsiteX2328" fmla="*/ 410402 w 3781105"/>
                <a:gd name="connsiteY2328" fmla="*/ 1495171 h 1850689"/>
                <a:gd name="connsiteX2329" fmla="*/ 410402 w 3781105"/>
                <a:gd name="connsiteY2329" fmla="*/ 1507852 h 1850689"/>
                <a:gd name="connsiteX2330" fmla="*/ 395020 w 3781105"/>
                <a:gd name="connsiteY2330" fmla="*/ 1507852 h 1850689"/>
                <a:gd name="connsiteX2331" fmla="*/ 404207 w 3781105"/>
                <a:gd name="connsiteY2331" fmla="*/ 1500190 h 1850689"/>
                <a:gd name="connsiteX2332" fmla="*/ 404207 w 3781105"/>
                <a:gd name="connsiteY2332" fmla="*/ 1505210 h 1850689"/>
                <a:gd name="connsiteX2333" fmla="*/ 404207 w 3781105"/>
                <a:gd name="connsiteY2333" fmla="*/ 1517891 h 1850689"/>
                <a:gd name="connsiteX2334" fmla="*/ 388825 w 3781105"/>
                <a:gd name="connsiteY2334" fmla="*/ 1517891 h 1850689"/>
                <a:gd name="connsiteX2335" fmla="*/ 382736 w 3781105"/>
                <a:gd name="connsiteY2335" fmla="*/ 1517891 h 1850689"/>
                <a:gd name="connsiteX2336" fmla="*/ 392029 w 3781105"/>
                <a:gd name="connsiteY2336" fmla="*/ 1510318 h 1850689"/>
                <a:gd name="connsiteX2337" fmla="*/ 392029 w 3781105"/>
                <a:gd name="connsiteY2337" fmla="*/ 1522911 h 1850689"/>
                <a:gd name="connsiteX2338" fmla="*/ 376647 w 3781105"/>
                <a:gd name="connsiteY2338" fmla="*/ 1522911 h 1850689"/>
                <a:gd name="connsiteX2339" fmla="*/ 370452 w 3781105"/>
                <a:gd name="connsiteY2339" fmla="*/ 1522911 h 1850689"/>
                <a:gd name="connsiteX2340" fmla="*/ 379745 w 3781105"/>
                <a:gd name="connsiteY2340" fmla="*/ 1515337 h 1850689"/>
                <a:gd name="connsiteX2341" fmla="*/ 379745 w 3781105"/>
                <a:gd name="connsiteY2341" fmla="*/ 1528019 h 1850689"/>
                <a:gd name="connsiteX2342" fmla="*/ 364363 w 3781105"/>
                <a:gd name="connsiteY2342" fmla="*/ 1528019 h 1850689"/>
                <a:gd name="connsiteX2343" fmla="*/ 373656 w 3781105"/>
                <a:gd name="connsiteY2343" fmla="*/ 1520357 h 1850689"/>
                <a:gd name="connsiteX2344" fmla="*/ 373656 w 3781105"/>
                <a:gd name="connsiteY2344" fmla="*/ 1525465 h 1850689"/>
                <a:gd name="connsiteX2345" fmla="*/ 373656 w 3781105"/>
                <a:gd name="connsiteY2345" fmla="*/ 1538058 h 1850689"/>
                <a:gd name="connsiteX2346" fmla="*/ 358167 w 3781105"/>
                <a:gd name="connsiteY2346" fmla="*/ 1538058 h 1850689"/>
                <a:gd name="connsiteX2347" fmla="*/ 367567 w 3781105"/>
                <a:gd name="connsiteY2347" fmla="*/ 1530485 h 1850689"/>
                <a:gd name="connsiteX2348" fmla="*/ 367567 w 3781105"/>
                <a:gd name="connsiteY2348" fmla="*/ 1543166 h 1850689"/>
                <a:gd name="connsiteX2349" fmla="*/ 352079 w 3781105"/>
                <a:gd name="connsiteY2349" fmla="*/ 1543166 h 1850689"/>
                <a:gd name="connsiteX2350" fmla="*/ 361372 w 3781105"/>
                <a:gd name="connsiteY2350" fmla="*/ 1535504 h 1850689"/>
                <a:gd name="connsiteX2351" fmla="*/ 361372 w 3781105"/>
                <a:gd name="connsiteY2351" fmla="*/ 1548186 h 1850689"/>
                <a:gd name="connsiteX2352" fmla="*/ 345990 w 3781105"/>
                <a:gd name="connsiteY2352" fmla="*/ 1548186 h 1850689"/>
                <a:gd name="connsiteX2353" fmla="*/ 355283 w 3781105"/>
                <a:gd name="connsiteY2353" fmla="*/ 1540612 h 1850689"/>
                <a:gd name="connsiteX2354" fmla="*/ 355283 w 3781105"/>
                <a:gd name="connsiteY2354" fmla="*/ 1553206 h 1850689"/>
                <a:gd name="connsiteX2355" fmla="*/ 339794 w 3781105"/>
                <a:gd name="connsiteY2355" fmla="*/ 1553206 h 1850689"/>
                <a:gd name="connsiteX2356" fmla="*/ 349194 w 3781105"/>
                <a:gd name="connsiteY2356" fmla="*/ 1545632 h 1850689"/>
                <a:gd name="connsiteX2357" fmla="*/ 349194 w 3781105"/>
                <a:gd name="connsiteY2357" fmla="*/ 1558313 h 1850689"/>
                <a:gd name="connsiteX2358" fmla="*/ 333706 w 3781105"/>
                <a:gd name="connsiteY2358" fmla="*/ 1558313 h 1850689"/>
                <a:gd name="connsiteX2359" fmla="*/ 342999 w 3781105"/>
                <a:gd name="connsiteY2359" fmla="*/ 1550564 h 1850689"/>
                <a:gd name="connsiteX2360" fmla="*/ 342999 w 3781105"/>
                <a:gd name="connsiteY2360" fmla="*/ 1563333 h 1850689"/>
                <a:gd name="connsiteX2361" fmla="*/ 327617 w 3781105"/>
                <a:gd name="connsiteY2361" fmla="*/ 1563333 h 1850689"/>
                <a:gd name="connsiteX2362" fmla="*/ 321528 w 3781105"/>
                <a:gd name="connsiteY2362" fmla="*/ 1563333 h 1850689"/>
                <a:gd name="connsiteX2363" fmla="*/ 330821 w 3781105"/>
                <a:gd name="connsiteY2363" fmla="*/ 1555671 h 1850689"/>
                <a:gd name="connsiteX2364" fmla="*/ 330821 w 3781105"/>
                <a:gd name="connsiteY2364" fmla="*/ 1560691 h 1850689"/>
                <a:gd name="connsiteX2365" fmla="*/ 330821 w 3781105"/>
                <a:gd name="connsiteY2365" fmla="*/ 1573372 h 1850689"/>
                <a:gd name="connsiteX2366" fmla="*/ 315332 w 3781105"/>
                <a:gd name="connsiteY2366" fmla="*/ 1573372 h 1850689"/>
                <a:gd name="connsiteX2367" fmla="*/ 324626 w 3781105"/>
                <a:gd name="connsiteY2367" fmla="*/ 1565799 h 1850689"/>
                <a:gd name="connsiteX2368" fmla="*/ 324626 w 3781105"/>
                <a:gd name="connsiteY2368" fmla="*/ 1578392 h 1850689"/>
                <a:gd name="connsiteX2369" fmla="*/ 309244 w 3781105"/>
                <a:gd name="connsiteY2369" fmla="*/ 1578392 h 1850689"/>
                <a:gd name="connsiteX2370" fmla="*/ 318537 w 3781105"/>
                <a:gd name="connsiteY2370" fmla="*/ 1570819 h 1850689"/>
                <a:gd name="connsiteX2371" fmla="*/ 318537 w 3781105"/>
                <a:gd name="connsiteY2371" fmla="*/ 1583412 h 1850689"/>
                <a:gd name="connsiteX2372" fmla="*/ 303155 w 3781105"/>
                <a:gd name="connsiteY2372" fmla="*/ 1583412 h 1850689"/>
                <a:gd name="connsiteX2373" fmla="*/ 312448 w 3781105"/>
                <a:gd name="connsiteY2373" fmla="*/ 1575838 h 1850689"/>
                <a:gd name="connsiteX2374" fmla="*/ 312448 w 3781105"/>
                <a:gd name="connsiteY2374" fmla="*/ 1588520 h 1850689"/>
                <a:gd name="connsiteX2375" fmla="*/ 296959 w 3781105"/>
                <a:gd name="connsiteY2375" fmla="*/ 1588520 h 1850689"/>
                <a:gd name="connsiteX2376" fmla="*/ 306360 w 3781105"/>
                <a:gd name="connsiteY2376" fmla="*/ 1580946 h 1850689"/>
                <a:gd name="connsiteX2377" fmla="*/ 306360 w 3781105"/>
                <a:gd name="connsiteY2377" fmla="*/ 1593539 h 1850689"/>
                <a:gd name="connsiteX2378" fmla="*/ 290871 w 3781105"/>
                <a:gd name="connsiteY2378" fmla="*/ 1593539 h 1850689"/>
                <a:gd name="connsiteX2379" fmla="*/ 300164 w 3781105"/>
                <a:gd name="connsiteY2379" fmla="*/ 1585966 h 1850689"/>
                <a:gd name="connsiteX2380" fmla="*/ 300164 w 3781105"/>
                <a:gd name="connsiteY2380" fmla="*/ 1598647 h 1850689"/>
                <a:gd name="connsiteX2381" fmla="*/ 284782 w 3781105"/>
                <a:gd name="connsiteY2381" fmla="*/ 1598647 h 1850689"/>
                <a:gd name="connsiteX2382" fmla="*/ 278586 w 3781105"/>
                <a:gd name="connsiteY2382" fmla="*/ 1598647 h 1850689"/>
                <a:gd name="connsiteX2383" fmla="*/ 287880 w 3781105"/>
                <a:gd name="connsiteY2383" fmla="*/ 1590985 h 1850689"/>
                <a:gd name="connsiteX2384" fmla="*/ 287880 w 3781105"/>
                <a:gd name="connsiteY2384" fmla="*/ 1596005 h 1850689"/>
                <a:gd name="connsiteX2385" fmla="*/ 287880 w 3781105"/>
                <a:gd name="connsiteY2385" fmla="*/ 1608687 h 1850689"/>
                <a:gd name="connsiteX2386" fmla="*/ 272498 w 3781105"/>
                <a:gd name="connsiteY2386" fmla="*/ 1608687 h 1850689"/>
                <a:gd name="connsiteX2387" fmla="*/ 281791 w 3781105"/>
                <a:gd name="connsiteY2387" fmla="*/ 1601113 h 1850689"/>
                <a:gd name="connsiteX2388" fmla="*/ 281791 w 3781105"/>
                <a:gd name="connsiteY2388" fmla="*/ 1613794 h 1850689"/>
                <a:gd name="connsiteX2389" fmla="*/ 266409 w 3781105"/>
                <a:gd name="connsiteY2389" fmla="*/ 1613794 h 1850689"/>
                <a:gd name="connsiteX2390" fmla="*/ 275595 w 3781105"/>
                <a:gd name="connsiteY2390" fmla="*/ 1606133 h 1850689"/>
                <a:gd name="connsiteX2391" fmla="*/ 275595 w 3781105"/>
                <a:gd name="connsiteY2391" fmla="*/ 1611152 h 1850689"/>
                <a:gd name="connsiteX2392" fmla="*/ 275595 w 3781105"/>
                <a:gd name="connsiteY2392" fmla="*/ 1623746 h 1850689"/>
                <a:gd name="connsiteX2393" fmla="*/ 260213 w 3781105"/>
                <a:gd name="connsiteY2393" fmla="*/ 1623746 h 1850689"/>
                <a:gd name="connsiteX2394" fmla="*/ 269507 w 3781105"/>
                <a:gd name="connsiteY2394" fmla="*/ 1616172 h 1850689"/>
                <a:gd name="connsiteX2395" fmla="*/ 269507 w 3781105"/>
                <a:gd name="connsiteY2395" fmla="*/ 1628853 h 1850689"/>
                <a:gd name="connsiteX2396" fmla="*/ 254125 w 3781105"/>
                <a:gd name="connsiteY2396" fmla="*/ 1628853 h 1850689"/>
                <a:gd name="connsiteX2397" fmla="*/ 263418 w 3781105"/>
                <a:gd name="connsiteY2397" fmla="*/ 1621192 h 1850689"/>
                <a:gd name="connsiteX2398" fmla="*/ 263418 w 3781105"/>
                <a:gd name="connsiteY2398" fmla="*/ 1633873 h 1850689"/>
                <a:gd name="connsiteX2399" fmla="*/ 248036 w 3781105"/>
                <a:gd name="connsiteY2399" fmla="*/ 1633873 h 1850689"/>
                <a:gd name="connsiteX2400" fmla="*/ 257329 w 3781105"/>
                <a:gd name="connsiteY2400" fmla="*/ 1626300 h 1850689"/>
                <a:gd name="connsiteX2401" fmla="*/ 257329 w 3781105"/>
                <a:gd name="connsiteY2401" fmla="*/ 1638893 h 1850689"/>
                <a:gd name="connsiteX2402" fmla="*/ 241947 w 3781105"/>
                <a:gd name="connsiteY2402" fmla="*/ 1638893 h 1850689"/>
                <a:gd name="connsiteX2403" fmla="*/ 251134 w 3781105"/>
                <a:gd name="connsiteY2403" fmla="*/ 1631319 h 1850689"/>
                <a:gd name="connsiteX2404" fmla="*/ 251134 w 3781105"/>
                <a:gd name="connsiteY2404" fmla="*/ 1644001 h 1850689"/>
                <a:gd name="connsiteX2405" fmla="*/ 235752 w 3781105"/>
                <a:gd name="connsiteY2405" fmla="*/ 1644001 h 1850689"/>
                <a:gd name="connsiteX2406" fmla="*/ 244938 w 3781105"/>
                <a:gd name="connsiteY2406" fmla="*/ 1636339 h 1850689"/>
                <a:gd name="connsiteX2407" fmla="*/ 244938 w 3781105"/>
                <a:gd name="connsiteY2407" fmla="*/ 1649020 h 1850689"/>
                <a:gd name="connsiteX2408" fmla="*/ 229663 w 3781105"/>
                <a:gd name="connsiteY2408" fmla="*/ 1649020 h 1850689"/>
                <a:gd name="connsiteX2409" fmla="*/ 238849 w 3781105"/>
                <a:gd name="connsiteY2409" fmla="*/ 1641447 h 1850689"/>
                <a:gd name="connsiteX2410" fmla="*/ 238849 w 3781105"/>
                <a:gd name="connsiteY2410" fmla="*/ 1646467 h 1850689"/>
                <a:gd name="connsiteX2411" fmla="*/ 238849 w 3781105"/>
                <a:gd name="connsiteY2411" fmla="*/ 1659148 h 1850689"/>
                <a:gd name="connsiteX2412" fmla="*/ 223574 w 3781105"/>
                <a:gd name="connsiteY2412" fmla="*/ 1659148 h 1850689"/>
                <a:gd name="connsiteX2413" fmla="*/ 217379 w 3781105"/>
                <a:gd name="connsiteY2413" fmla="*/ 1659148 h 1850689"/>
                <a:gd name="connsiteX2414" fmla="*/ 226672 w 3781105"/>
                <a:gd name="connsiteY2414" fmla="*/ 1651574 h 1850689"/>
                <a:gd name="connsiteX2415" fmla="*/ 226672 w 3781105"/>
                <a:gd name="connsiteY2415" fmla="*/ 1664168 h 1850689"/>
                <a:gd name="connsiteX2416" fmla="*/ 211290 w 3781105"/>
                <a:gd name="connsiteY2416" fmla="*/ 1664168 h 1850689"/>
                <a:gd name="connsiteX2417" fmla="*/ 220476 w 3781105"/>
                <a:gd name="connsiteY2417" fmla="*/ 1656506 h 1850689"/>
                <a:gd name="connsiteX2418" fmla="*/ 220476 w 3781105"/>
                <a:gd name="connsiteY2418" fmla="*/ 1669187 h 1850689"/>
                <a:gd name="connsiteX2419" fmla="*/ 205201 w 3781105"/>
                <a:gd name="connsiteY2419" fmla="*/ 1669187 h 1850689"/>
                <a:gd name="connsiteX2420" fmla="*/ 214388 w 3781105"/>
                <a:gd name="connsiteY2420" fmla="*/ 1661526 h 1850689"/>
                <a:gd name="connsiteX2421" fmla="*/ 214388 w 3781105"/>
                <a:gd name="connsiteY2421" fmla="*/ 1674207 h 1850689"/>
                <a:gd name="connsiteX2422" fmla="*/ 199006 w 3781105"/>
                <a:gd name="connsiteY2422" fmla="*/ 1674207 h 1850689"/>
                <a:gd name="connsiteX2423" fmla="*/ 192917 w 3781105"/>
                <a:gd name="connsiteY2423" fmla="*/ 1674207 h 1850689"/>
                <a:gd name="connsiteX2424" fmla="*/ 202103 w 3781105"/>
                <a:gd name="connsiteY2424" fmla="*/ 1666633 h 1850689"/>
                <a:gd name="connsiteX2425" fmla="*/ 202103 w 3781105"/>
                <a:gd name="connsiteY2425" fmla="*/ 1679315 h 1850689"/>
                <a:gd name="connsiteX2426" fmla="*/ 186828 w 3781105"/>
                <a:gd name="connsiteY2426" fmla="*/ 1679315 h 1850689"/>
                <a:gd name="connsiteX2427" fmla="*/ 196015 w 3781105"/>
                <a:gd name="connsiteY2427" fmla="*/ 1671653 h 1850689"/>
                <a:gd name="connsiteX2428" fmla="*/ 196015 w 3781105"/>
                <a:gd name="connsiteY2428" fmla="*/ 1684335 h 1850689"/>
                <a:gd name="connsiteX2429" fmla="*/ 180633 w 3781105"/>
                <a:gd name="connsiteY2429" fmla="*/ 1684335 h 1850689"/>
                <a:gd name="connsiteX2430" fmla="*/ 189926 w 3781105"/>
                <a:gd name="connsiteY2430" fmla="*/ 1676673 h 1850689"/>
                <a:gd name="connsiteX2431" fmla="*/ 189926 w 3781105"/>
                <a:gd name="connsiteY2431" fmla="*/ 1681781 h 1850689"/>
                <a:gd name="connsiteX2432" fmla="*/ 189926 w 3781105"/>
                <a:gd name="connsiteY2432" fmla="*/ 1694374 h 1850689"/>
                <a:gd name="connsiteX2433" fmla="*/ 174544 w 3781105"/>
                <a:gd name="connsiteY2433" fmla="*/ 1694374 h 1850689"/>
                <a:gd name="connsiteX2434" fmla="*/ 183730 w 3781105"/>
                <a:gd name="connsiteY2434" fmla="*/ 1686800 h 1850689"/>
                <a:gd name="connsiteX2435" fmla="*/ 183730 w 3781105"/>
                <a:gd name="connsiteY2435" fmla="*/ 1699482 h 1850689"/>
                <a:gd name="connsiteX2436" fmla="*/ 168455 w 3781105"/>
                <a:gd name="connsiteY2436" fmla="*/ 1699482 h 1850689"/>
                <a:gd name="connsiteX2437" fmla="*/ 177642 w 3781105"/>
                <a:gd name="connsiteY2437" fmla="*/ 1691820 h 1850689"/>
                <a:gd name="connsiteX2438" fmla="*/ 177642 w 3781105"/>
                <a:gd name="connsiteY2438" fmla="*/ 1704501 h 1850689"/>
                <a:gd name="connsiteX2439" fmla="*/ 162366 w 3781105"/>
                <a:gd name="connsiteY2439" fmla="*/ 1704501 h 1850689"/>
                <a:gd name="connsiteX2440" fmla="*/ 171553 w 3781105"/>
                <a:gd name="connsiteY2440" fmla="*/ 1696928 h 1850689"/>
                <a:gd name="connsiteX2441" fmla="*/ 171553 w 3781105"/>
                <a:gd name="connsiteY2441" fmla="*/ 1701948 h 1850689"/>
                <a:gd name="connsiteX2442" fmla="*/ 171553 w 3781105"/>
                <a:gd name="connsiteY2442" fmla="*/ 1714541 h 1850689"/>
                <a:gd name="connsiteX2443" fmla="*/ 156171 w 3781105"/>
                <a:gd name="connsiteY2443" fmla="*/ 1714541 h 1850689"/>
                <a:gd name="connsiteX2444" fmla="*/ 165357 w 3781105"/>
                <a:gd name="connsiteY2444" fmla="*/ 1706967 h 1850689"/>
                <a:gd name="connsiteX2445" fmla="*/ 165357 w 3781105"/>
                <a:gd name="connsiteY2445" fmla="*/ 1719649 h 1850689"/>
                <a:gd name="connsiteX2446" fmla="*/ 150082 w 3781105"/>
                <a:gd name="connsiteY2446" fmla="*/ 1719649 h 1850689"/>
                <a:gd name="connsiteX2447" fmla="*/ 159269 w 3781105"/>
                <a:gd name="connsiteY2447" fmla="*/ 1711987 h 1850689"/>
                <a:gd name="connsiteX2448" fmla="*/ 159269 w 3781105"/>
                <a:gd name="connsiteY2448" fmla="*/ 1724668 h 1850689"/>
                <a:gd name="connsiteX2449" fmla="*/ 143993 w 3781105"/>
                <a:gd name="connsiteY2449" fmla="*/ 1724668 h 1850689"/>
                <a:gd name="connsiteX2450" fmla="*/ 137798 w 3781105"/>
                <a:gd name="connsiteY2450" fmla="*/ 1724668 h 1850689"/>
                <a:gd name="connsiteX2451" fmla="*/ 147091 w 3781105"/>
                <a:gd name="connsiteY2451" fmla="*/ 1717095 h 1850689"/>
                <a:gd name="connsiteX2452" fmla="*/ 147091 w 3781105"/>
                <a:gd name="connsiteY2452" fmla="*/ 1729688 h 1850689"/>
                <a:gd name="connsiteX2453" fmla="*/ 131709 w 3781105"/>
                <a:gd name="connsiteY2453" fmla="*/ 1729688 h 1850689"/>
                <a:gd name="connsiteX2454" fmla="*/ 140896 w 3781105"/>
                <a:gd name="connsiteY2454" fmla="*/ 1722114 h 1850689"/>
                <a:gd name="connsiteX2455" fmla="*/ 140896 w 3781105"/>
                <a:gd name="connsiteY2455" fmla="*/ 1734708 h 1850689"/>
                <a:gd name="connsiteX2456" fmla="*/ 125620 w 3781105"/>
                <a:gd name="connsiteY2456" fmla="*/ 1734708 h 1850689"/>
                <a:gd name="connsiteX2457" fmla="*/ 134807 w 3781105"/>
                <a:gd name="connsiteY2457" fmla="*/ 1727134 h 1850689"/>
                <a:gd name="connsiteX2458" fmla="*/ 134807 w 3781105"/>
                <a:gd name="connsiteY2458" fmla="*/ 1739816 h 1850689"/>
                <a:gd name="connsiteX2459" fmla="*/ 119425 w 3781105"/>
                <a:gd name="connsiteY2459" fmla="*/ 1739816 h 1850689"/>
                <a:gd name="connsiteX2460" fmla="*/ 128718 w 3781105"/>
                <a:gd name="connsiteY2460" fmla="*/ 1732154 h 1850689"/>
                <a:gd name="connsiteX2461" fmla="*/ 128718 w 3781105"/>
                <a:gd name="connsiteY2461" fmla="*/ 1737174 h 1850689"/>
                <a:gd name="connsiteX2462" fmla="*/ 128718 w 3781105"/>
                <a:gd name="connsiteY2462" fmla="*/ 1749855 h 1850689"/>
                <a:gd name="connsiteX2463" fmla="*/ 113336 w 3781105"/>
                <a:gd name="connsiteY2463" fmla="*/ 1749855 h 1850689"/>
                <a:gd name="connsiteX2464" fmla="*/ 122522 w 3781105"/>
                <a:gd name="connsiteY2464" fmla="*/ 1742281 h 1850689"/>
                <a:gd name="connsiteX2465" fmla="*/ 122522 w 3781105"/>
                <a:gd name="connsiteY2465" fmla="*/ 1754963 h 1850689"/>
                <a:gd name="connsiteX2466" fmla="*/ 107247 w 3781105"/>
                <a:gd name="connsiteY2466" fmla="*/ 1754963 h 1850689"/>
                <a:gd name="connsiteX2467" fmla="*/ 116434 w 3781105"/>
                <a:gd name="connsiteY2467" fmla="*/ 1747301 h 1850689"/>
                <a:gd name="connsiteX2468" fmla="*/ 116434 w 3781105"/>
                <a:gd name="connsiteY2468" fmla="*/ 1752321 h 1850689"/>
                <a:gd name="connsiteX2469" fmla="*/ 116434 w 3781105"/>
                <a:gd name="connsiteY2469" fmla="*/ 1765002 h 1850689"/>
                <a:gd name="connsiteX2470" fmla="*/ 101052 w 3781105"/>
                <a:gd name="connsiteY2470" fmla="*/ 1765002 h 1850689"/>
                <a:gd name="connsiteX2471" fmla="*/ 94963 w 3781105"/>
                <a:gd name="connsiteY2471" fmla="*/ 1765002 h 1850689"/>
                <a:gd name="connsiteX2472" fmla="*/ 104149 w 3781105"/>
                <a:gd name="connsiteY2472" fmla="*/ 1757429 h 1850689"/>
                <a:gd name="connsiteX2473" fmla="*/ 104149 w 3781105"/>
                <a:gd name="connsiteY2473" fmla="*/ 1762448 h 1850689"/>
                <a:gd name="connsiteX2474" fmla="*/ 104149 w 3781105"/>
                <a:gd name="connsiteY2474" fmla="*/ 1775130 h 1850689"/>
                <a:gd name="connsiteX2475" fmla="*/ 88874 w 3781105"/>
                <a:gd name="connsiteY2475" fmla="*/ 1775130 h 1850689"/>
                <a:gd name="connsiteX2476" fmla="*/ 98061 w 3781105"/>
                <a:gd name="connsiteY2476" fmla="*/ 1767468 h 1850689"/>
                <a:gd name="connsiteX2477" fmla="*/ 98061 w 3781105"/>
                <a:gd name="connsiteY2477" fmla="*/ 1780150 h 1850689"/>
                <a:gd name="connsiteX2478" fmla="*/ 82679 w 3781105"/>
                <a:gd name="connsiteY2478" fmla="*/ 1780150 h 1850689"/>
                <a:gd name="connsiteX2479" fmla="*/ 91972 w 3781105"/>
                <a:gd name="connsiteY2479" fmla="*/ 1772488 h 1850689"/>
                <a:gd name="connsiteX2480" fmla="*/ 91972 w 3781105"/>
                <a:gd name="connsiteY2480" fmla="*/ 1785169 h 1850689"/>
                <a:gd name="connsiteX2481" fmla="*/ 76590 w 3781105"/>
                <a:gd name="connsiteY2481" fmla="*/ 1785169 h 1850689"/>
                <a:gd name="connsiteX2482" fmla="*/ 85776 w 3781105"/>
                <a:gd name="connsiteY2482" fmla="*/ 1777596 h 1850689"/>
                <a:gd name="connsiteX2483" fmla="*/ 85776 w 3781105"/>
                <a:gd name="connsiteY2483" fmla="*/ 1790189 h 1850689"/>
                <a:gd name="connsiteX2484" fmla="*/ 70501 w 3781105"/>
                <a:gd name="connsiteY2484" fmla="*/ 1790189 h 1850689"/>
                <a:gd name="connsiteX2485" fmla="*/ 79688 w 3781105"/>
                <a:gd name="connsiteY2485" fmla="*/ 1782615 h 1850689"/>
                <a:gd name="connsiteX2486" fmla="*/ 79688 w 3781105"/>
                <a:gd name="connsiteY2486" fmla="*/ 1795297 h 1850689"/>
                <a:gd name="connsiteX2487" fmla="*/ 64412 w 3781105"/>
                <a:gd name="connsiteY2487" fmla="*/ 1795297 h 1850689"/>
                <a:gd name="connsiteX2488" fmla="*/ 73599 w 3781105"/>
                <a:gd name="connsiteY2488" fmla="*/ 1787635 h 1850689"/>
                <a:gd name="connsiteX2489" fmla="*/ 73599 w 3781105"/>
                <a:gd name="connsiteY2489" fmla="*/ 1800316 h 1850689"/>
                <a:gd name="connsiteX2490" fmla="*/ 58217 w 3781105"/>
                <a:gd name="connsiteY2490" fmla="*/ 1800316 h 1850689"/>
                <a:gd name="connsiteX2491" fmla="*/ 67510 w 3781105"/>
                <a:gd name="connsiteY2491" fmla="*/ 1792655 h 1850689"/>
                <a:gd name="connsiteX2492" fmla="*/ 67510 w 3781105"/>
                <a:gd name="connsiteY2492" fmla="*/ 1805336 h 1850689"/>
                <a:gd name="connsiteX2493" fmla="*/ 52128 w 3781105"/>
                <a:gd name="connsiteY2493" fmla="*/ 1805336 h 1850689"/>
                <a:gd name="connsiteX2494" fmla="*/ 61315 w 3781105"/>
                <a:gd name="connsiteY2494" fmla="*/ 1797763 h 1850689"/>
                <a:gd name="connsiteX2495" fmla="*/ 61315 w 3781105"/>
                <a:gd name="connsiteY2495" fmla="*/ 1810356 h 1850689"/>
                <a:gd name="connsiteX2496" fmla="*/ 45933 w 3781105"/>
                <a:gd name="connsiteY2496" fmla="*/ 1810356 h 1850689"/>
                <a:gd name="connsiteX2497" fmla="*/ 55226 w 3781105"/>
                <a:gd name="connsiteY2497" fmla="*/ 1802782 h 1850689"/>
                <a:gd name="connsiteX2498" fmla="*/ 55226 w 3781105"/>
                <a:gd name="connsiteY2498" fmla="*/ 1807802 h 1850689"/>
                <a:gd name="connsiteX2499" fmla="*/ 55226 w 3781105"/>
                <a:gd name="connsiteY2499" fmla="*/ 1820483 h 1850689"/>
                <a:gd name="connsiteX2500" fmla="*/ 39844 w 3781105"/>
                <a:gd name="connsiteY2500" fmla="*/ 1820483 h 1850689"/>
                <a:gd name="connsiteX2501" fmla="*/ 49137 w 3781105"/>
                <a:gd name="connsiteY2501" fmla="*/ 1812822 h 1850689"/>
                <a:gd name="connsiteX2502" fmla="*/ 49137 w 3781105"/>
                <a:gd name="connsiteY2502" fmla="*/ 1825503 h 1850689"/>
                <a:gd name="connsiteX2503" fmla="*/ 33648 w 3781105"/>
                <a:gd name="connsiteY2503" fmla="*/ 1825503 h 1850689"/>
                <a:gd name="connsiteX2504" fmla="*/ 42942 w 3781105"/>
                <a:gd name="connsiteY2504" fmla="*/ 1817929 h 1850689"/>
                <a:gd name="connsiteX2505" fmla="*/ 42942 w 3781105"/>
                <a:gd name="connsiteY2505" fmla="*/ 1830523 h 1850689"/>
                <a:gd name="connsiteX2506" fmla="*/ 27560 w 3781105"/>
                <a:gd name="connsiteY2506" fmla="*/ 1830523 h 1850689"/>
                <a:gd name="connsiteX2507" fmla="*/ 21471 w 3781105"/>
                <a:gd name="connsiteY2507" fmla="*/ 1830523 h 1850689"/>
                <a:gd name="connsiteX2508" fmla="*/ 30764 w 3781105"/>
                <a:gd name="connsiteY2508" fmla="*/ 1822949 h 1850689"/>
                <a:gd name="connsiteX2509" fmla="*/ 30764 w 3781105"/>
                <a:gd name="connsiteY2509" fmla="*/ 1835630 h 1850689"/>
                <a:gd name="connsiteX2510" fmla="*/ 15382 w 3781105"/>
                <a:gd name="connsiteY2510" fmla="*/ 1835630 h 1850689"/>
                <a:gd name="connsiteX2511" fmla="*/ 24569 w 3781105"/>
                <a:gd name="connsiteY2511" fmla="*/ 1827969 h 1850689"/>
                <a:gd name="connsiteX2512" fmla="*/ 24569 w 3781105"/>
                <a:gd name="connsiteY2512" fmla="*/ 1832989 h 1850689"/>
                <a:gd name="connsiteX2513" fmla="*/ 24569 w 3781105"/>
                <a:gd name="connsiteY2513" fmla="*/ 1845670 h 1850689"/>
                <a:gd name="connsiteX2514" fmla="*/ 9187 w 3781105"/>
                <a:gd name="connsiteY2514" fmla="*/ 1845670 h 1850689"/>
                <a:gd name="connsiteX2515" fmla="*/ 18480 w 3781105"/>
                <a:gd name="connsiteY2515" fmla="*/ 1838096 h 1850689"/>
                <a:gd name="connsiteX2516" fmla="*/ 18480 w 3781105"/>
                <a:gd name="connsiteY2516" fmla="*/ 1850690 h 1850689"/>
                <a:gd name="connsiteX2517" fmla="*/ 2991 w 3781105"/>
                <a:gd name="connsiteY2517" fmla="*/ 1850690 h 1850689"/>
                <a:gd name="connsiteX2518" fmla="*/ 2991 w 3781105"/>
                <a:gd name="connsiteY2518" fmla="*/ 1835454 h 185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Lst>
              <a:rect l="l" t="t" r="r" b="b"/>
              <a:pathLst>
                <a:path w="3781105" h="1850689">
                  <a:moveTo>
                    <a:pt x="2991" y="1835454"/>
                  </a:moveTo>
                  <a:lnTo>
                    <a:pt x="9187" y="1835454"/>
                  </a:lnTo>
                  <a:lnTo>
                    <a:pt x="0" y="1843116"/>
                  </a:lnTo>
                  <a:lnTo>
                    <a:pt x="0" y="1830435"/>
                  </a:lnTo>
                  <a:lnTo>
                    <a:pt x="15382" y="1830435"/>
                  </a:lnTo>
                  <a:lnTo>
                    <a:pt x="6089" y="1838096"/>
                  </a:lnTo>
                  <a:lnTo>
                    <a:pt x="6089" y="1832989"/>
                  </a:lnTo>
                  <a:lnTo>
                    <a:pt x="6089" y="1820395"/>
                  </a:lnTo>
                  <a:lnTo>
                    <a:pt x="21471" y="1820395"/>
                  </a:lnTo>
                  <a:lnTo>
                    <a:pt x="12177" y="1827969"/>
                  </a:lnTo>
                  <a:lnTo>
                    <a:pt x="12177" y="1815287"/>
                  </a:lnTo>
                  <a:lnTo>
                    <a:pt x="27560" y="1815287"/>
                  </a:lnTo>
                  <a:lnTo>
                    <a:pt x="33648" y="1815287"/>
                  </a:lnTo>
                  <a:lnTo>
                    <a:pt x="24462" y="1822949"/>
                  </a:lnTo>
                  <a:lnTo>
                    <a:pt x="24462" y="1810268"/>
                  </a:lnTo>
                  <a:lnTo>
                    <a:pt x="39844" y="1810268"/>
                  </a:lnTo>
                  <a:lnTo>
                    <a:pt x="30551" y="1817929"/>
                  </a:lnTo>
                  <a:lnTo>
                    <a:pt x="30551" y="1805248"/>
                  </a:lnTo>
                  <a:lnTo>
                    <a:pt x="45933" y="1805248"/>
                  </a:lnTo>
                  <a:lnTo>
                    <a:pt x="36639" y="1812822"/>
                  </a:lnTo>
                  <a:lnTo>
                    <a:pt x="36639" y="1807802"/>
                  </a:lnTo>
                  <a:lnTo>
                    <a:pt x="36639" y="1795121"/>
                  </a:lnTo>
                  <a:lnTo>
                    <a:pt x="52128" y="1795121"/>
                  </a:lnTo>
                  <a:lnTo>
                    <a:pt x="42835" y="1802782"/>
                  </a:lnTo>
                  <a:lnTo>
                    <a:pt x="42835" y="1790101"/>
                  </a:lnTo>
                  <a:lnTo>
                    <a:pt x="58217" y="1790101"/>
                  </a:lnTo>
                  <a:lnTo>
                    <a:pt x="48924" y="1797763"/>
                  </a:lnTo>
                  <a:lnTo>
                    <a:pt x="48924" y="1785081"/>
                  </a:lnTo>
                  <a:lnTo>
                    <a:pt x="64412" y="1785081"/>
                  </a:lnTo>
                  <a:lnTo>
                    <a:pt x="55012" y="1792655"/>
                  </a:lnTo>
                  <a:lnTo>
                    <a:pt x="55012" y="1780061"/>
                  </a:lnTo>
                  <a:lnTo>
                    <a:pt x="70501" y="1780061"/>
                  </a:lnTo>
                  <a:lnTo>
                    <a:pt x="61208" y="1787635"/>
                  </a:lnTo>
                  <a:lnTo>
                    <a:pt x="61208" y="1774954"/>
                  </a:lnTo>
                  <a:lnTo>
                    <a:pt x="76590" y="1774954"/>
                  </a:lnTo>
                  <a:lnTo>
                    <a:pt x="67297" y="1782615"/>
                  </a:lnTo>
                  <a:lnTo>
                    <a:pt x="67297" y="1769934"/>
                  </a:lnTo>
                  <a:lnTo>
                    <a:pt x="82679" y="1769934"/>
                  </a:lnTo>
                  <a:lnTo>
                    <a:pt x="73385" y="1777596"/>
                  </a:lnTo>
                  <a:lnTo>
                    <a:pt x="73385" y="1764914"/>
                  </a:lnTo>
                  <a:lnTo>
                    <a:pt x="88874" y="1764914"/>
                  </a:lnTo>
                  <a:lnTo>
                    <a:pt x="79581" y="1772488"/>
                  </a:lnTo>
                  <a:lnTo>
                    <a:pt x="79581" y="1759895"/>
                  </a:lnTo>
                  <a:lnTo>
                    <a:pt x="94963" y="1759895"/>
                  </a:lnTo>
                  <a:lnTo>
                    <a:pt x="85670" y="1767468"/>
                  </a:lnTo>
                  <a:lnTo>
                    <a:pt x="85670" y="1762448"/>
                  </a:lnTo>
                  <a:lnTo>
                    <a:pt x="85670" y="1749767"/>
                  </a:lnTo>
                  <a:lnTo>
                    <a:pt x="101052" y="1749767"/>
                  </a:lnTo>
                  <a:lnTo>
                    <a:pt x="107247" y="1749767"/>
                  </a:lnTo>
                  <a:lnTo>
                    <a:pt x="97847" y="1757429"/>
                  </a:lnTo>
                  <a:lnTo>
                    <a:pt x="97847" y="1752321"/>
                  </a:lnTo>
                  <a:lnTo>
                    <a:pt x="97847" y="1739639"/>
                  </a:lnTo>
                  <a:lnTo>
                    <a:pt x="113336" y="1739639"/>
                  </a:lnTo>
                  <a:lnTo>
                    <a:pt x="104043" y="1747301"/>
                  </a:lnTo>
                  <a:lnTo>
                    <a:pt x="104043" y="1734620"/>
                  </a:lnTo>
                  <a:lnTo>
                    <a:pt x="119425" y="1734620"/>
                  </a:lnTo>
                  <a:lnTo>
                    <a:pt x="110131" y="1742281"/>
                  </a:lnTo>
                  <a:lnTo>
                    <a:pt x="110131" y="1737174"/>
                  </a:lnTo>
                  <a:lnTo>
                    <a:pt x="110131" y="1724580"/>
                  </a:lnTo>
                  <a:lnTo>
                    <a:pt x="125620" y="1724580"/>
                  </a:lnTo>
                  <a:lnTo>
                    <a:pt x="116220" y="1732154"/>
                  </a:lnTo>
                  <a:lnTo>
                    <a:pt x="116220" y="1719561"/>
                  </a:lnTo>
                  <a:lnTo>
                    <a:pt x="131709" y="1719561"/>
                  </a:lnTo>
                  <a:lnTo>
                    <a:pt x="122416" y="1727134"/>
                  </a:lnTo>
                  <a:lnTo>
                    <a:pt x="122416" y="1714453"/>
                  </a:lnTo>
                  <a:lnTo>
                    <a:pt x="137798" y="1714453"/>
                  </a:lnTo>
                  <a:lnTo>
                    <a:pt x="128504" y="1722114"/>
                  </a:lnTo>
                  <a:lnTo>
                    <a:pt x="128504" y="1709433"/>
                  </a:lnTo>
                  <a:lnTo>
                    <a:pt x="143993" y="1709433"/>
                  </a:lnTo>
                  <a:lnTo>
                    <a:pt x="150082" y="1709433"/>
                  </a:lnTo>
                  <a:lnTo>
                    <a:pt x="140789" y="1717095"/>
                  </a:lnTo>
                  <a:lnTo>
                    <a:pt x="140789" y="1704413"/>
                  </a:lnTo>
                  <a:lnTo>
                    <a:pt x="156171" y="1704413"/>
                  </a:lnTo>
                  <a:lnTo>
                    <a:pt x="146984" y="1711987"/>
                  </a:lnTo>
                  <a:lnTo>
                    <a:pt x="146984" y="1699394"/>
                  </a:lnTo>
                  <a:lnTo>
                    <a:pt x="162366" y="1699394"/>
                  </a:lnTo>
                  <a:lnTo>
                    <a:pt x="152966" y="1706967"/>
                  </a:lnTo>
                  <a:lnTo>
                    <a:pt x="152966" y="1701948"/>
                  </a:lnTo>
                  <a:lnTo>
                    <a:pt x="152966" y="1689266"/>
                  </a:lnTo>
                  <a:lnTo>
                    <a:pt x="168455" y="1689266"/>
                  </a:lnTo>
                  <a:lnTo>
                    <a:pt x="159162" y="1696928"/>
                  </a:lnTo>
                  <a:lnTo>
                    <a:pt x="159162" y="1684246"/>
                  </a:lnTo>
                  <a:lnTo>
                    <a:pt x="174544" y="1684246"/>
                  </a:lnTo>
                  <a:lnTo>
                    <a:pt x="165250" y="1691820"/>
                  </a:lnTo>
                  <a:lnTo>
                    <a:pt x="165250" y="1679139"/>
                  </a:lnTo>
                  <a:lnTo>
                    <a:pt x="180633" y="1679139"/>
                  </a:lnTo>
                  <a:lnTo>
                    <a:pt x="171446" y="1686800"/>
                  </a:lnTo>
                  <a:lnTo>
                    <a:pt x="171446" y="1681781"/>
                  </a:lnTo>
                  <a:lnTo>
                    <a:pt x="171446" y="1669099"/>
                  </a:lnTo>
                  <a:lnTo>
                    <a:pt x="186828" y="1669099"/>
                  </a:lnTo>
                  <a:lnTo>
                    <a:pt x="177535" y="1676673"/>
                  </a:lnTo>
                  <a:lnTo>
                    <a:pt x="177535" y="1664080"/>
                  </a:lnTo>
                  <a:lnTo>
                    <a:pt x="192917" y="1664080"/>
                  </a:lnTo>
                  <a:lnTo>
                    <a:pt x="183730" y="1671653"/>
                  </a:lnTo>
                  <a:lnTo>
                    <a:pt x="183730" y="1658972"/>
                  </a:lnTo>
                  <a:lnTo>
                    <a:pt x="199006" y="1658972"/>
                  </a:lnTo>
                  <a:lnTo>
                    <a:pt x="205201" y="1658972"/>
                  </a:lnTo>
                  <a:lnTo>
                    <a:pt x="195908" y="1666633"/>
                  </a:lnTo>
                  <a:lnTo>
                    <a:pt x="195908" y="1653952"/>
                  </a:lnTo>
                  <a:lnTo>
                    <a:pt x="211290" y="1653952"/>
                  </a:lnTo>
                  <a:lnTo>
                    <a:pt x="202103" y="1661526"/>
                  </a:lnTo>
                  <a:lnTo>
                    <a:pt x="202103" y="1648932"/>
                  </a:lnTo>
                  <a:lnTo>
                    <a:pt x="217379" y="1648932"/>
                  </a:lnTo>
                  <a:lnTo>
                    <a:pt x="208192" y="1656506"/>
                  </a:lnTo>
                  <a:lnTo>
                    <a:pt x="208192" y="1643825"/>
                  </a:lnTo>
                  <a:lnTo>
                    <a:pt x="223574" y="1643825"/>
                  </a:lnTo>
                  <a:lnTo>
                    <a:pt x="229663" y="1643825"/>
                  </a:lnTo>
                  <a:lnTo>
                    <a:pt x="220476" y="1651574"/>
                  </a:lnTo>
                  <a:lnTo>
                    <a:pt x="220476" y="1646467"/>
                  </a:lnTo>
                  <a:lnTo>
                    <a:pt x="220476" y="1633873"/>
                  </a:lnTo>
                  <a:lnTo>
                    <a:pt x="235752" y="1633873"/>
                  </a:lnTo>
                  <a:lnTo>
                    <a:pt x="226565" y="1641447"/>
                  </a:lnTo>
                  <a:lnTo>
                    <a:pt x="226565" y="1628765"/>
                  </a:lnTo>
                  <a:lnTo>
                    <a:pt x="241947" y="1628765"/>
                  </a:lnTo>
                  <a:lnTo>
                    <a:pt x="232654" y="1636339"/>
                  </a:lnTo>
                  <a:lnTo>
                    <a:pt x="232654" y="1623746"/>
                  </a:lnTo>
                  <a:lnTo>
                    <a:pt x="248036" y="1623746"/>
                  </a:lnTo>
                  <a:lnTo>
                    <a:pt x="238849" y="1631319"/>
                  </a:lnTo>
                  <a:lnTo>
                    <a:pt x="238849" y="1618638"/>
                  </a:lnTo>
                  <a:lnTo>
                    <a:pt x="254125" y="1618638"/>
                  </a:lnTo>
                  <a:lnTo>
                    <a:pt x="244938" y="1626300"/>
                  </a:lnTo>
                  <a:lnTo>
                    <a:pt x="244938" y="1613618"/>
                  </a:lnTo>
                  <a:lnTo>
                    <a:pt x="260213" y="1613618"/>
                  </a:lnTo>
                  <a:lnTo>
                    <a:pt x="251027" y="1621192"/>
                  </a:lnTo>
                  <a:lnTo>
                    <a:pt x="251027" y="1608598"/>
                  </a:lnTo>
                  <a:lnTo>
                    <a:pt x="266409" y="1608598"/>
                  </a:lnTo>
                  <a:lnTo>
                    <a:pt x="257116" y="1616172"/>
                  </a:lnTo>
                  <a:lnTo>
                    <a:pt x="257116" y="1611152"/>
                  </a:lnTo>
                  <a:lnTo>
                    <a:pt x="257116" y="1598471"/>
                  </a:lnTo>
                  <a:lnTo>
                    <a:pt x="272498" y="1598471"/>
                  </a:lnTo>
                  <a:lnTo>
                    <a:pt x="263311" y="1606133"/>
                  </a:lnTo>
                  <a:lnTo>
                    <a:pt x="263311" y="1593451"/>
                  </a:lnTo>
                  <a:lnTo>
                    <a:pt x="278586" y="1593451"/>
                  </a:lnTo>
                  <a:lnTo>
                    <a:pt x="269400" y="1601113"/>
                  </a:lnTo>
                  <a:lnTo>
                    <a:pt x="269400" y="1596005"/>
                  </a:lnTo>
                  <a:lnTo>
                    <a:pt x="269400" y="1583324"/>
                  </a:lnTo>
                  <a:lnTo>
                    <a:pt x="284782" y="1583324"/>
                  </a:lnTo>
                  <a:lnTo>
                    <a:pt x="290871" y="1583324"/>
                  </a:lnTo>
                  <a:lnTo>
                    <a:pt x="281684" y="1590985"/>
                  </a:lnTo>
                  <a:lnTo>
                    <a:pt x="281684" y="1578392"/>
                  </a:lnTo>
                  <a:lnTo>
                    <a:pt x="296959" y="1578392"/>
                  </a:lnTo>
                  <a:lnTo>
                    <a:pt x="287773" y="1585966"/>
                  </a:lnTo>
                  <a:lnTo>
                    <a:pt x="287773" y="1573284"/>
                  </a:lnTo>
                  <a:lnTo>
                    <a:pt x="303155" y="1573284"/>
                  </a:lnTo>
                  <a:lnTo>
                    <a:pt x="293862" y="1580946"/>
                  </a:lnTo>
                  <a:lnTo>
                    <a:pt x="293862" y="1568265"/>
                  </a:lnTo>
                  <a:lnTo>
                    <a:pt x="309244" y="1568265"/>
                  </a:lnTo>
                  <a:lnTo>
                    <a:pt x="300057" y="1575838"/>
                  </a:lnTo>
                  <a:lnTo>
                    <a:pt x="300057" y="1563245"/>
                  </a:lnTo>
                  <a:lnTo>
                    <a:pt x="315332" y="1563245"/>
                  </a:lnTo>
                  <a:lnTo>
                    <a:pt x="306146" y="1570819"/>
                  </a:lnTo>
                  <a:lnTo>
                    <a:pt x="306146" y="1558137"/>
                  </a:lnTo>
                  <a:lnTo>
                    <a:pt x="321528" y="1558137"/>
                  </a:lnTo>
                  <a:lnTo>
                    <a:pt x="312235" y="1565799"/>
                  </a:lnTo>
                  <a:lnTo>
                    <a:pt x="312235" y="1560691"/>
                  </a:lnTo>
                  <a:lnTo>
                    <a:pt x="312235" y="1548098"/>
                  </a:lnTo>
                  <a:lnTo>
                    <a:pt x="327617" y="1548098"/>
                  </a:lnTo>
                  <a:lnTo>
                    <a:pt x="333706" y="1548098"/>
                  </a:lnTo>
                  <a:lnTo>
                    <a:pt x="324519" y="1555671"/>
                  </a:lnTo>
                  <a:lnTo>
                    <a:pt x="324519" y="1542990"/>
                  </a:lnTo>
                  <a:lnTo>
                    <a:pt x="339794" y="1542990"/>
                  </a:lnTo>
                  <a:lnTo>
                    <a:pt x="330608" y="1550564"/>
                  </a:lnTo>
                  <a:lnTo>
                    <a:pt x="330608" y="1537970"/>
                  </a:lnTo>
                  <a:lnTo>
                    <a:pt x="345990" y="1537970"/>
                  </a:lnTo>
                  <a:lnTo>
                    <a:pt x="336696" y="1545632"/>
                  </a:lnTo>
                  <a:lnTo>
                    <a:pt x="336696" y="1532951"/>
                  </a:lnTo>
                  <a:lnTo>
                    <a:pt x="352079" y="1532951"/>
                  </a:lnTo>
                  <a:lnTo>
                    <a:pt x="342892" y="1540612"/>
                  </a:lnTo>
                  <a:lnTo>
                    <a:pt x="342892" y="1527931"/>
                  </a:lnTo>
                  <a:lnTo>
                    <a:pt x="358167" y="1527931"/>
                  </a:lnTo>
                  <a:lnTo>
                    <a:pt x="348981" y="1535504"/>
                  </a:lnTo>
                  <a:lnTo>
                    <a:pt x="348981" y="1522823"/>
                  </a:lnTo>
                  <a:lnTo>
                    <a:pt x="364363" y="1522823"/>
                  </a:lnTo>
                  <a:lnTo>
                    <a:pt x="355070" y="1530485"/>
                  </a:lnTo>
                  <a:lnTo>
                    <a:pt x="355070" y="1525465"/>
                  </a:lnTo>
                  <a:lnTo>
                    <a:pt x="355070" y="1512784"/>
                  </a:lnTo>
                  <a:lnTo>
                    <a:pt x="370452" y="1512784"/>
                  </a:lnTo>
                  <a:lnTo>
                    <a:pt x="361265" y="1520357"/>
                  </a:lnTo>
                  <a:lnTo>
                    <a:pt x="361265" y="1507764"/>
                  </a:lnTo>
                  <a:lnTo>
                    <a:pt x="376647" y="1507764"/>
                  </a:lnTo>
                  <a:lnTo>
                    <a:pt x="382736" y="1507764"/>
                  </a:lnTo>
                  <a:lnTo>
                    <a:pt x="373443" y="1515337"/>
                  </a:lnTo>
                  <a:lnTo>
                    <a:pt x="373443" y="1502656"/>
                  </a:lnTo>
                  <a:lnTo>
                    <a:pt x="388825" y="1502656"/>
                  </a:lnTo>
                  <a:lnTo>
                    <a:pt x="395020" y="1502656"/>
                  </a:lnTo>
                  <a:lnTo>
                    <a:pt x="385727" y="1510318"/>
                  </a:lnTo>
                  <a:lnTo>
                    <a:pt x="385727" y="1505210"/>
                  </a:lnTo>
                  <a:lnTo>
                    <a:pt x="385727" y="1492617"/>
                  </a:lnTo>
                  <a:lnTo>
                    <a:pt x="401109" y="1492617"/>
                  </a:lnTo>
                  <a:lnTo>
                    <a:pt x="391816" y="1500190"/>
                  </a:lnTo>
                  <a:lnTo>
                    <a:pt x="391816" y="1487509"/>
                  </a:lnTo>
                  <a:lnTo>
                    <a:pt x="407304" y="1487509"/>
                  </a:lnTo>
                  <a:lnTo>
                    <a:pt x="398011" y="1495171"/>
                  </a:lnTo>
                  <a:lnTo>
                    <a:pt x="398011" y="1482489"/>
                  </a:lnTo>
                  <a:lnTo>
                    <a:pt x="413393" y="1482489"/>
                  </a:lnTo>
                  <a:lnTo>
                    <a:pt x="419482" y="1482489"/>
                  </a:lnTo>
                  <a:lnTo>
                    <a:pt x="410189" y="1490151"/>
                  </a:lnTo>
                  <a:lnTo>
                    <a:pt x="410189" y="1477469"/>
                  </a:lnTo>
                  <a:lnTo>
                    <a:pt x="425571" y="1477469"/>
                  </a:lnTo>
                  <a:lnTo>
                    <a:pt x="416277" y="1485131"/>
                  </a:lnTo>
                  <a:lnTo>
                    <a:pt x="416277" y="1472450"/>
                  </a:lnTo>
                  <a:lnTo>
                    <a:pt x="431766" y="1472450"/>
                  </a:lnTo>
                  <a:lnTo>
                    <a:pt x="422473" y="1480111"/>
                  </a:lnTo>
                  <a:lnTo>
                    <a:pt x="422473" y="1467430"/>
                  </a:lnTo>
                  <a:lnTo>
                    <a:pt x="437855" y="1467430"/>
                  </a:lnTo>
                  <a:lnTo>
                    <a:pt x="428562" y="1475004"/>
                  </a:lnTo>
                  <a:lnTo>
                    <a:pt x="428562" y="1462410"/>
                  </a:lnTo>
                  <a:lnTo>
                    <a:pt x="443944" y="1462410"/>
                  </a:lnTo>
                  <a:lnTo>
                    <a:pt x="434650" y="1469984"/>
                  </a:lnTo>
                  <a:lnTo>
                    <a:pt x="434650" y="1457303"/>
                  </a:lnTo>
                  <a:lnTo>
                    <a:pt x="450139" y="1457303"/>
                  </a:lnTo>
                  <a:lnTo>
                    <a:pt x="440846" y="1464876"/>
                  </a:lnTo>
                  <a:lnTo>
                    <a:pt x="440846" y="1452283"/>
                  </a:lnTo>
                  <a:lnTo>
                    <a:pt x="456228" y="1452283"/>
                  </a:lnTo>
                  <a:lnTo>
                    <a:pt x="446935" y="1459856"/>
                  </a:lnTo>
                  <a:lnTo>
                    <a:pt x="446935" y="1447263"/>
                  </a:lnTo>
                  <a:lnTo>
                    <a:pt x="462424" y="1447263"/>
                  </a:lnTo>
                  <a:lnTo>
                    <a:pt x="453023" y="1454837"/>
                  </a:lnTo>
                  <a:lnTo>
                    <a:pt x="453023" y="1442155"/>
                  </a:lnTo>
                  <a:lnTo>
                    <a:pt x="468512" y="1442155"/>
                  </a:lnTo>
                  <a:lnTo>
                    <a:pt x="474601" y="1442155"/>
                  </a:lnTo>
                  <a:lnTo>
                    <a:pt x="465308" y="1449729"/>
                  </a:lnTo>
                  <a:lnTo>
                    <a:pt x="465308" y="1444709"/>
                  </a:lnTo>
                  <a:lnTo>
                    <a:pt x="465308" y="1432028"/>
                  </a:lnTo>
                  <a:lnTo>
                    <a:pt x="480797" y="1432028"/>
                  </a:lnTo>
                  <a:lnTo>
                    <a:pt x="471396" y="1439690"/>
                  </a:lnTo>
                  <a:lnTo>
                    <a:pt x="471396" y="1427008"/>
                  </a:lnTo>
                  <a:lnTo>
                    <a:pt x="486885" y="1427008"/>
                  </a:lnTo>
                  <a:lnTo>
                    <a:pt x="477592" y="1434670"/>
                  </a:lnTo>
                  <a:lnTo>
                    <a:pt x="477592" y="1421988"/>
                  </a:lnTo>
                  <a:lnTo>
                    <a:pt x="492974" y="1421988"/>
                  </a:lnTo>
                  <a:lnTo>
                    <a:pt x="483681" y="1429650"/>
                  </a:lnTo>
                  <a:lnTo>
                    <a:pt x="483681" y="1416969"/>
                  </a:lnTo>
                  <a:lnTo>
                    <a:pt x="499063" y="1416969"/>
                  </a:lnTo>
                  <a:lnTo>
                    <a:pt x="505258" y="1416969"/>
                  </a:lnTo>
                  <a:lnTo>
                    <a:pt x="495858" y="1424630"/>
                  </a:lnTo>
                  <a:lnTo>
                    <a:pt x="495858" y="1411949"/>
                  </a:lnTo>
                  <a:lnTo>
                    <a:pt x="511347" y="1411949"/>
                  </a:lnTo>
                  <a:lnTo>
                    <a:pt x="502054" y="1419523"/>
                  </a:lnTo>
                  <a:lnTo>
                    <a:pt x="502054" y="1406929"/>
                  </a:lnTo>
                  <a:lnTo>
                    <a:pt x="517436" y="1406929"/>
                  </a:lnTo>
                  <a:lnTo>
                    <a:pt x="508142" y="1414503"/>
                  </a:lnTo>
                  <a:lnTo>
                    <a:pt x="508142" y="1401821"/>
                  </a:lnTo>
                  <a:lnTo>
                    <a:pt x="523631" y="1401821"/>
                  </a:lnTo>
                  <a:lnTo>
                    <a:pt x="529720" y="1401821"/>
                  </a:lnTo>
                  <a:lnTo>
                    <a:pt x="520427" y="1409483"/>
                  </a:lnTo>
                  <a:lnTo>
                    <a:pt x="520427" y="1396802"/>
                  </a:lnTo>
                  <a:lnTo>
                    <a:pt x="535809" y="1396802"/>
                  </a:lnTo>
                  <a:lnTo>
                    <a:pt x="526622" y="1404375"/>
                  </a:lnTo>
                  <a:lnTo>
                    <a:pt x="526622" y="1391782"/>
                  </a:lnTo>
                  <a:lnTo>
                    <a:pt x="542004" y="1391782"/>
                  </a:lnTo>
                  <a:lnTo>
                    <a:pt x="548093" y="1391782"/>
                  </a:lnTo>
                  <a:lnTo>
                    <a:pt x="538800" y="1399356"/>
                  </a:lnTo>
                  <a:lnTo>
                    <a:pt x="538800" y="1386674"/>
                  </a:lnTo>
                  <a:lnTo>
                    <a:pt x="554182" y="1386674"/>
                  </a:lnTo>
                  <a:lnTo>
                    <a:pt x="544995" y="1394336"/>
                  </a:lnTo>
                  <a:lnTo>
                    <a:pt x="544995" y="1381655"/>
                  </a:lnTo>
                  <a:lnTo>
                    <a:pt x="560377" y="1381655"/>
                  </a:lnTo>
                  <a:lnTo>
                    <a:pt x="551084" y="1389228"/>
                  </a:lnTo>
                  <a:lnTo>
                    <a:pt x="551084" y="1376635"/>
                  </a:lnTo>
                  <a:lnTo>
                    <a:pt x="566466" y="1376635"/>
                  </a:lnTo>
                  <a:lnTo>
                    <a:pt x="557173" y="1384208"/>
                  </a:lnTo>
                  <a:lnTo>
                    <a:pt x="557173" y="1371527"/>
                  </a:lnTo>
                  <a:lnTo>
                    <a:pt x="572555" y="1371527"/>
                  </a:lnTo>
                  <a:lnTo>
                    <a:pt x="563262" y="1379189"/>
                  </a:lnTo>
                  <a:lnTo>
                    <a:pt x="563262" y="1366507"/>
                  </a:lnTo>
                  <a:lnTo>
                    <a:pt x="578644" y="1366507"/>
                  </a:lnTo>
                  <a:lnTo>
                    <a:pt x="569457" y="1374169"/>
                  </a:lnTo>
                  <a:lnTo>
                    <a:pt x="569457" y="1361488"/>
                  </a:lnTo>
                  <a:lnTo>
                    <a:pt x="584839" y="1361488"/>
                  </a:lnTo>
                  <a:lnTo>
                    <a:pt x="590928" y="1361488"/>
                  </a:lnTo>
                  <a:lnTo>
                    <a:pt x="581741" y="1369149"/>
                  </a:lnTo>
                  <a:lnTo>
                    <a:pt x="581741" y="1356468"/>
                  </a:lnTo>
                  <a:lnTo>
                    <a:pt x="597017" y="1356468"/>
                  </a:lnTo>
                  <a:lnTo>
                    <a:pt x="587830" y="1364042"/>
                  </a:lnTo>
                  <a:lnTo>
                    <a:pt x="587830" y="1351448"/>
                  </a:lnTo>
                  <a:lnTo>
                    <a:pt x="603212" y="1351448"/>
                  </a:lnTo>
                  <a:lnTo>
                    <a:pt x="593919" y="1359022"/>
                  </a:lnTo>
                  <a:lnTo>
                    <a:pt x="593919" y="1346429"/>
                  </a:lnTo>
                  <a:lnTo>
                    <a:pt x="609301" y="1346429"/>
                  </a:lnTo>
                  <a:lnTo>
                    <a:pt x="615390" y="1346429"/>
                  </a:lnTo>
                  <a:lnTo>
                    <a:pt x="606203" y="1354002"/>
                  </a:lnTo>
                  <a:lnTo>
                    <a:pt x="606203" y="1341321"/>
                  </a:lnTo>
                  <a:lnTo>
                    <a:pt x="621585" y="1341321"/>
                  </a:lnTo>
                  <a:lnTo>
                    <a:pt x="612292" y="1348894"/>
                  </a:lnTo>
                  <a:lnTo>
                    <a:pt x="612292" y="1336301"/>
                  </a:lnTo>
                  <a:lnTo>
                    <a:pt x="627674" y="1336301"/>
                  </a:lnTo>
                  <a:lnTo>
                    <a:pt x="618488" y="1343875"/>
                  </a:lnTo>
                  <a:lnTo>
                    <a:pt x="618488" y="1331193"/>
                  </a:lnTo>
                  <a:lnTo>
                    <a:pt x="633763" y="1331193"/>
                  </a:lnTo>
                  <a:lnTo>
                    <a:pt x="624576" y="1338855"/>
                  </a:lnTo>
                  <a:lnTo>
                    <a:pt x="624576" y="1326174"/>
                  </a:lnTo>
                  <a:lnTo>
                    <a:pt x="639958" y="1326174"/>
                  </a:lnTo>
                  <a:lnTo>
                    <a:pt x="646047" y="1326174"/>
                  </a:lnTo>
                  <a:lnTo>
                    <a:pt x="636861" y="1333747"/>
                  </a:lnTo>
                  <a:lnTo>
                    <a:pt x="636861" y="1321154"/>
                  </a:lnTo>
                  <a:lnTo>
                    <a:pt x="652136" y="1321154"/>
                  </a:lnTo>
                  <a:lnTo>
                    <a:pt x="658225" y="1321154"/>
                  </a:lnTo>
                  <a:lnTo>
                    <a:pt x="649038" y="1328727"/>
                  </a:lnTo>
                  <a:lnTo>
                    <a:pt x="649038" y="1316046"/>
                  </a:lnTo>
                  <a:lnTo>
                    <a:pt x="664420" y="1316046"/>
                  </a:lnTo>
                  <a:lnTo>
                    <a:pt x="655234" y="1323796"/>
                  </a:lnTo>
                  <a:lnTo>
                    <a:pt x="655234" y="1311026"/>
                  </a:lnTo>
                  <a:lnTo>
                    <a:pt x="670509" y="1311026"/>
                  </a:lnTo>
                  <a:lnTo>
                    <a:pt x="676598" y="1311026"/>
                  </a:lnTo>
                  <a:lnTo>
                    <a:pt x="667411" y="1318688"/>
                  </a:lnTo>
                  <a:lnTo>
                    <a:pt x="667411" y="1306095"/>
                  </a:lnTo>
                  <a:lnTo>
                    <a:pt x="682793" y="1306095"/>
                  </a:lnTo>
                  <a:lnTo>
                    <a:pt x="688882" y="1306095"/>
                  </a:lnTo>
                  <a:lnTo>
                    <a:pt x="679695" y="1313668"/>
                  </a:lnTo>
                  <a:lnTo>
                    <a:pt x="679695" y="1300987"/>
                  </a:lnTo>
                  <a:lnTo>
                    <a:pt x="694971" y="1300987"/>
                  </a:lnTo>
                  <a:lnTo>
                    <a:pt x="685784" y="1308649"/>
                  </a:lnTo>
                  <a:lnTo>
                    <a:pt x="685784" y="1295967"/>
                  </a:lnTo>
                  <a:lnTo>
                    <a:pt x="701166" y="1295967"/>
                  </a:lnTo>
                  <a:lnTo>
                    <a:pt x="707255" y="1295967"/>
                  </a:lnTo>
                  <a:lnTo>
                    <a:pt x="698068" y="1303541"/>
                  </a:lnTo>
                  <a:lnTo>
                    <a:pt x="698068" y="1290947"/>
                  </a:lnTo>
                  <a:lnTo>
                    <a:pt x="713344" y="1290947"/>
                  </a:lnTo>
                  <a:lnTo>
                    <a:pt x="704157" y="1298521"/>
                  </a:lnTo>
                  <a:lnTo>
                    <a:pt x="704157" y="1285840"/>
                  </a:lnTo>
                  <a:lnTo>
                    <a:pt x="719539" y="1285840"/>
                  </a:lnTo>
                  <a:lnTo>
                    <a:pt x="710246" y="1293501"/>
                  </a:lnTo>
                  <a:lnTo>
                    <a:pt x="710246" y="1280820"/>
                  </a:lnTo>
                  <a:lnTo>
                    <a:pt x="725628" y="1280820"/>
                  </a:lnTo>
                  <a:lnTo>
                    <a:pt x="716441" y="1288393"/>
                  </a:lnTo>
                  <a:lnTo>
                    <a:pt x="716441" y="1275800"/>
                  </a:lnTo>
                  <a:lnTo>
                    <a:pt x="731717" y="1275800"/>
                  </a:lnTo>
                  <a:lnTo>
                    <a:pt x="722530" y="1283374"/>
                  </a:lnTo>
                  <a:lnTo>
                    <a:pt x="722530" y="1270692"/>
                  </a:lnTo>
                  <a:lnTo>
                    <a:pt x="737805" y="1270692"/>
                  </a:lnTo>
                  <a:lnTo>
                    <a:pt x="728619" y="1278354"/>
                  </a:lnTo>
                  <a:lnTo>
                    <a:pt x="728619" y="1265673"/>
                  </a:lnTo>
                  <a:lnTo>
                    <a:pt x="744001" y="1265673"/>
                  </a:lnTo>
                  <a:lnTo>
                    <a:pt x="734814" y="1273246"/>
                  </a:lnTo>
                  <a:lnTo>
                    <a:pt x="734814" y="1260653"/>
                  </a:lnTo>
                  <a:lnTo>
                    <a:pt x="750090" y="1260653"/>
                  </a:lnTo>
                  <a:lnTo>
                    <a:pt x="756285" y="1260653"/>
                  </a:lnTo>
                  <a:lnTo>
                    <a:pt x="746992" y="1268227"/>
                  </a:lnTo>
                  <a:lnTo>
                    <a:pt x="746992" y="1255545"/>
                  </a:lnTo>
                  <a:lnTo>
                    <a:pt x="762374" y="1255545"/>
                  </a:lnTo>
                  <a:lnTo>
                    <a:pt x="768463" y="1255545"/>
                  </a:lnTo>
                  <a:lnTo>
                    <a:pt x="759276" y="1263207"/>
                  </a:lnTo>
                  <a:lnTo>
                    <a:pt x="759276" y="1250614"/>
                  </a:lnTo>
                  <a:lnTo>
                    <a:pt x="774658" y="1250614"/>
                  </a:lnTo>
                  <a:lnTo>
                    <a:pt x="765365" y="1258187"/>
                  </a:lnTo>
                  <a:lnTo>
                    <a:pt x="765365" y="1245506"/>
                  </a:lnTo>
                  <a:lnTo>
                    <a:pt x="780747" y="1245506"/>
                  </a:lnTo>
                  <a:lnTo>
                    <a:pt x="771454" y="1253167"/>
                  </a:lnTo>
                  <a:lnTo>
                    <a:pt x="771454" y="1240486"/>
                  </a:lnTo>
                  <a:lnTo>
                    <a:pt x="786943" y="1240486"/>
                  </a:lnTo>
                  <a:lnTo>
                    <a:pt x="777649" y="1248060"/>
                  </a:lnTo>
                  <a:lnTo>
                    <a:pt x="777649" y="1235466"/>
                  </a:lnTo>
                  <a:lnTo>
                    <a:pt x="792925" y="1235466"/>
                  </a:lnTo>
                  <a:lnTo>
                    <a:pt x="799120" y="1235466"/>
                  </a:lnTo>
                  <a:lnTo>
                    <a:pt x="789827" y="1243040"/>
                  </a:lnTo>
                  <a:lnTo>
                    <a:pt x="789827" y="1230359"/>
                  </a:lnTo>
                  <a:lnTo>
                    <a:pt x="805316" y="1230359"/>
                  </a:lnTo>
                  <a:lnTo>
                    <a:pt x="796022" y="1238020"/>
                  </a:lnTo>
                  <a:lnTo>
                    <a:pt x="796022" y="1225339"/>
                  </a:lnTo>
                  <a:lnTo>
                    <a:pt x="811404" y="1225339"/>
                  </a:lnTo>
                  <a:lnTo>
                    <a:pt x="802111" y="1232912"/>
                  </a:lnTo>
                  <a:lnTo>
                    <a:pt x="802111" y="1220319"/>
                  </a:lnTo>
                  <a:lnTo>
                    <a:pt x="817493" y="1220319"/>
                  </a:lnTo>
                  <a:lnTo>
                    <a:pt x="808200" y="1227893"/>
                  </a:lnTo>
                  <a:lnTo>
                    <a:pt x="808200" y="1215211"/>
                  </a:lnTo>
                  <a:lnTo>
                    <a:pt x="823689" y="1215211"/>
                  </a:lnTo>
                  <a:lnTo>
                    <a:pt x="829777" y="1215211"/>
                  </a:lnTo>
                  <a:lnTo>
                    <a:pt x="820484" y="1222873"/>
                  </a:lnTo>
                  <a:lnTo>
                    <a:pt x="820484" y="1210192"/>
                  </a:lnTo>
                  <a:lnTo>
                    <a:pt x="835866" y="1210192"/>
                  </a:lnTo>
                  <a:lnTo>
                    <a:pt x="842062" y="1210192"/>
                  </a:lnTo>
                  <a:lnTo>
                    <a:pt x="832661" y="1217853"/>
                  </a:lnTo>
                  <a:lnTo>
                    <a:pt x="832661" y="1205172"/>
                  </a:lnTo>
                  <a:lnTo>
                    <a:pt x="848150" y="1205172"/>
                  </a:lnTo>
                  <a:lnTo>
                    <a:pt x="854239" y="1205172"/>
                  </a:lnTo>
                  <a:lnTo>
                    <a:pt x="844946" y="1212834"/>
                  </a:lnTo>
                  <a:lnTo>
                    <a:pt x="844946" y="1207814"/>
                  </a:lnTo>
                  <a:lnTo>
                    <a:pt x="844946" y="1195044"/>
                  </a:lnTo>
                  <a:lnTo>
                    <a:pt x="860435" y="1195044"/>
                  </a:lnTo>
                  <a:lnTo>
                    <a:pt x="866523" y="1195044"/>
                  </a:lnTo>
                  <a:lnTo>
                    <a:pt x="857230" y="1202706"/>
                  </a:lnTo>
                  <a:lnTo>
                    <a:pt x="857230" y="1190113"/>
                  </a:lnTo>
                  <a:lnTo>
                    <a:pt x="872612" y="1190113"/>
                  </a:lnTo>
                  <a:lnTo>
                    <a:pt x="863319" y="1197686"/>
                  </a:lnTo>
                  <a:lnTo>
                    <a:pt x="863319" y="1185005"/>
                  </a:lnTo>
                  <a:lnTo>
                    <a:pt x="878808" y="1185005"/>
                  </a:lnTo>
                  <a:lnTo>
                    <a:pt x="884896" y="1185005"/>
                  </a:lnTo>
                  <a:lnTo>
                    <a:pt x="875603" y="1192667"/>
                  </a:lnTo>
                  <a:lnTo>
                    <a:pt x="875603" y="1179985"/>
                  </a:lnTo>
                  <a:lnTo>
                    <a:pt x="890985" y="1179985"/>
                  </a:lnTo>
                  <a:lnTo>
                    <a:pt x="897074" y="1179985"/>
                  </a:lnTo>
                  <a:lnTo>
                    <a:pt x="887781" y="1187559"/>
                  </a:lnTo>
                  <a:lnTo>
                    <a:pt x="887781" y="1174966"/>
                  </a:lnTo>
                  <a:lnTo>
                    <a:pt x="903269" y="1174966"/>
                  </a:lnTo>
                  <a:lnTo>
                    <a:pt x="893976" y="1182539"/>
                  </a:lnTo>
                  <a:lnTo>
                    <a:pt x="893976" y="1169858"/>
                  </a:lnTo>
                  <a:lnTo>
                    <a:pt x="909358" y="1169858"/>
                  </a:lnTo>
                  <a:lnTo>
                    <a:pt x="915447" y="1169858"/>
                  </a:lnTo>
                  <a:lnTo>
                    <a:pt x="906154" y="1177431"/>
                  </a:lnTo>
                  <a:lnTo>
                    <a:pt x="906154" y="1164838"/>
                  </a:lnTo>
                  <a:lnTo>
                    <a:pt x="921642" y="1164838"/>
                  </a:lnTo>
                  <a:lnTo>
                    <a:pt x="927731" y="1164838"/>
                  </a:lnTo>
                  <a:lnTo>
                    <a:pt x="918438" y="1172412"/>
                  </a:lnTo>
                  <a:lnTo>
                    <a:pt x="918438" y="1159730"/>
                  </a:lnTo>
                  <a:lnTo>
                    <a:pt x="933820" y="1159730"/>
                  </a:lnTo>
                  <a:lnTo>
                    <a:pt x="940016" y="1159730"/>
                  </a:lnTo>
                  <a:lnTo>
                    <a:pt x="930722" y="1167392"/>
                  </a:lnTo>
                  <a:lnTo>
                    <a:pt x="930722" y="1162372"/>
                  </a:lnTo>
                  <a:lnTo>
                    <a:pt x="930722" y="1149691"/>
                  </a:lnTo>
                  <a:lnTo>
                    <a:pt x="946104" y="1149691"/>
                  </a:lnTo>
                  <a:lnTo>
                    <a:pt x="936811" y="1157353"/>
                  </a:lnTo>
                  <a:lnTo>
                    <a:pt x="936811" y="1144671"/>
                  </a:lnTo>
                  <a:lnTo>
                    <a:pt x="952193" y="1144671"/>
                  </a:lnTo>
                  <a:lnTo>
                    <a:pt x="958389" y="1144671"/>
                  </a:lnTo>
                  <a:lnTo>
                    <a:pt x="949095" y="1152333"/>
                  </a:lnTo>
                  <a:lnTo>
                    <a:pt x="949095" y="1139651"/>
                  </a:lnTo>
                  <a:lnTo>
                    <a:pt x="964477" y="1139651"/>
                  </a:lnTo>
                  <a:lnTo>
                    <a:pt x="970566" y="1139651"/>
                  </a:lnTo>
                  <a:lnTo>
                    <a:pt x="961380" y="1147225"/>
                  </a:lnTo>
                  <a:lnTo>
                    <a:pt x="961380" y="1134632"/>
                  </a:lnTo>
                  <a:lnTo>
                    <a:pt x="976655" y="1134632"/>
                  </a:lnTo>
                  <a:lnTo>
                    <a:pt x="967468" y="1142205"/>
                  </a:lnTo>
                  <a:lnTo>
                    <a:pt x="967468" y="1129524"/>
                  </a:lnTo>
                  <a:lnTo>
                    <a:pt x="982850" y="1129524"/>
                  </a:lnTo>
                  <a:lnTo>
                    <a:pt x="973557" y="1137186"/>
                  </a:lnTo>
                  <a:lnTo>
                    <a:pt x="973557" y="1124504"/>
                  </a:lnTo>
                  <a:lnTo>
                    <a:pt x="988939" y="1124504"/>
                  </a:lnTo>
                  <a:lnTo>
                    <a:pt x="979753" y="1132078"/>
                  </a:lnTo>
                  <a:lnTo>
                    <a:pt x="979753" y="1119485"/>
                  </a:lnTo>
                  <a:lnTo>
                    <a:pt x="995028" y="1119485"/>
                  </a:lnTo>
                  <a:lnTo>
                    <a:pt x="985841" y="1127058"/>
                  </a:lnTo>
                  <a:lnTo>
                    <a:pt x="985841" y="1114377"/>
                  </a:lnTo>
                  <a:lnTo>
                    <a:pt x="1001223" y="1114377"/>
                  </a:lnTo>
                  <a:lnTo>
                    <a:pt x="1007312" y="1114377"/>
                  </a:lnTo>
                  <a:lnTo>
                    <a:pt x="1013401" y="1114377"/>
                  </a:lnTo>
                  <a:lnTo>
                    <a:pt x="1004214" y="1122038"/>
                  </a:lnTo>
                  <a:lnTo>
                    <a:pt x="1004214" y="1109357"/>
                  </a:lnTo>
                  <a:lnTo>
                    <a:pt x="1019596" y="1109357"/>
                  </a:lnTo>
                  <a:lnTo>
                    <a:pt x="1010303" y="1116931"/>
                  </a:lnTo>
                  <a:lnTo>
                    <a:pt x="1010303" y="1104337"/>
                  </a:lnTo>
                  <a:lnTo>
                    <a:pt x="1025685" y="1104337"/>
                  </a:lnTo>
                  <a:lnTo>
                    <a:pt x="1016499" y="1111911"/>
                  </a:lnTo>
                  <a:lnTo>
                    <a:pt x="1016499" y="1099230"/>
                  </a:lnTo>
                  <a:lnTo>
                    <a:pt x="1031774" y="1099230"/>
                  </a:lnTo>
                  <a:lnTo>
                    <a:pt x="1037969" y="1099230"/>
                  </a:lnTo>
                  <a:lnTo>
                    <a:pt x="1028676" y="1106891"/>
                  </a:lnTo>
                  <a:lnTo>
                    <a:pt x="1028676" y="1094210"/>
                  </a:lnTo>
                  <a:lnTo>
                    <a:pt x="1044058" y="1094210"/>
                  </a:lnTo>
                  <a:lnTo>
                    <a:pt x="1034872" y="1101872"/>
                  </a:lnTo>
                  <a:lnTo>
                    <a:pt x="1034872" y="1089190"/>
                  </a:lnTo>
                  <a:lnTo>
                    <a:pt x="1050147" y="1089190"/>
                  </a:lnTo>
                  <a:lnTo>
                    <a:pt x="1056236" y="1089190"/>
                  </a:lnTo>
                  <a:lnTo>
                    <a:pt x="1047049" y="1096852"/>
                  </a:lnTo>
                  <a:lnTo>
                    <a:pt x="1047049" y="1084170"/>
                  </a:lnTo>
                  <a:lnTo>
                    <a:pt x="1062431" y="1084170"/>
                  </a:lnTo>
                  <a:lnTo>
                    <a:pt x="1068520" y="1084170"/>
                  </a:lnTo>
                  <a:lnTo>
                    <a:pt x="1059333" y="1091744"/>
                  </a:lnTo>
                  <a:lnTo>
                    <a:pt x="1059333" y="1079151"/>
                  </a:lnTo>
                  <a:lnTo>
                    <a:pt x="1074609" y="1079151"/>
                  </a:lnTo>
                  <a:lnTo>
                    <a:pt x="1080804" y="1079151"/>
                  </a:lnTo>
                  <a:lnTo>
                    <a:pt x="1071511" y="1086724"/>
                  </a:lnTo>
                  <a:lnTo>
                    <a:pt x="1071511" y="1074131"/>
                  </a:lnTo>
                  <a:lnTo>
                    <a:pt x="1086893" y="1074131"/>
                  </a:lnTo>
                  <a:lnTo>
                    <a:pt x="1092982" y="1074131"/>
                  </a:lnTo>
                  <a:lnTo>
                    <a:pt x="1083795" y="1081705"/>
                  </a:lnTo>
                  <a:lnTo>
                    <a:pt x="1083795" y="1069023"/>
                  </a:lnTo>
                  <a:lnTo>
                    <a:pt x="1099177" y="1069023"/>
                  </a:lnTo>
                  <a:lnTo>
                    <a:pt x="1089884" y="1076597"/>
                  </a:lnTo>
                  <a:lnTo>
                    <a:pt x="1089884" y="1064003"/>
                  </a:lnTo>
                  <a:lnTo>
                    <a:pt x="1105266" y="1064003"/>
                  </a:lnTo>
                  <a:lnTo>
                    <a:pt x="1096080" y="1071577"/>
                  </a:lnTo>
                  <a:lnTo>
                    <a:pt x="1096080" y="1058896"/>
                  </a:lnTo>
                  <a:lnTo>
                    <a:pt x="1111355" y="1058896"/>
                  </a:lnTo>
                  <a:lnTo>
                    <a:pt x="1102168" y="1066557"/>
                  </a:lnTo>
                  <a:lnTo>
                    <a:pt x="1102168" y="1053876"/>
                  </a:lnTo>
                  <a:lnTo>
                    <a:pt x="1117550" y="1053876"/>
                  </a:lnTo>
                  <a:lnTo>
                    <a:pt x="1108257" y="1061450"/>
                  </a:lnTo>
                  <a:lnTo>
                    <a:pt x="1108257" y="1048856"/>
                  </a:lnTo>
                  <a:lnTo>
                    <a:pt x="1123639" y="1048856"/>
                  </a:lnTo>
                  <a:lnTo>
                    <a:pt x="1129728" y="1048856"/>
                  </a:lnTo>
                  <a:lnTo>
                    <a:pt x="1120541" y="1056430"/>
                  </a:lnTo>
                  <a:lnTo>
                    <a:pt x="1120541" y="1043748"/>
                  </a:lnTo>
                  <a:lnTo>
                    <a:pt x="1135817" y="1043748"/>
                  </a:lnTo>
                  <a:lnTo>
                    <a:pt x="1126630" y="1051410"/>
                  </a:lnTo>
                  <a:lnTo>
                    <a:pt x="1126630" y="1038729"/>
                  </a:lnTo>
                  <a:lnTo>
                    <a:pt x="1142012" y="1038729"/>
                  </a:lnTo>
                  <a:lnTo>
                    <a:pt x="1132826" y="1046390"/>
                  </a:lnTo>
                  <a:lnTo>
                    <a:pt x="1132826" y="1033709"/>
                  </a:lnTo>
                  <a:lnTo>
                    <a:pt x="1148101" y="1033709"/>
                  </a:lnTo>
                  <a:lnTo>
                    <a:pt x="1154296" y="1033709"/>
                  </a:lnTo>
                  <a:lnTo>
                    <a:pt x="1145003" y="1041371"/>
                  </a:lnTo>
                  <a:lnTo>
                    <a:pt x="1145003" y="1028689"/>
                  </a:lnTo>
                  <a:lnTo>
                    <a:pt x="1160385" y="1028689"/>
                  </a:lnTo>
                  <a:lnTo>
                    <a:pt x="1166474" y="1028689"/>
                  </a:lnTo>
                  <a:lnTo>
                    <a:pt x="1157287" y="1036351"/>
                  </a:lnTo>
                  <a:lnTo>
                    <a:pt x="1157287" y="1023670"/>
                  </a:lnTo>
                  <a:lnTo>
                    <a:pt x="1172669" y="1023670"/>
                  </a:lnTo>
                  <a:lnTo>
                    <a:pt x="1163376" y="1031243"/>
                  </a:lnTo>
                  <a:lnTo>
                    <a:pt x="1163376" y="1018650"/>
                  </a:lnTo>
                  <a:lnTo>
                    <a:pt x="1178758" y="1018650"/>
                  </a:lnTo>
                  <a:lnTo>
                    <a:pt x="1184847" y="1018650"/>
                  </a:lnTo>
                  <a:lnTo>
                    <a:pt x="1175660" y="1026224"/>
                  </a:lnTo>
                  <a:lnTo>
                    <a:pt x="1175660" y="1013542"/>
                  </a:lnTo>
                  <a:lnTo>
                    <a:pt x="1191042" y="1013542"/>
                  </a:lnTo>
                  <a:lnTo>
                    <a:pt x="1197238" y="1013542"/>
                  </a:lnTo>
                  <a:lnTo>
                    <a:pt x="1187838" y="1021204"/>
                  </a:lnTo>
                  <a:lnTo>
                    <a:pt x="1187838" y="1008522"/>
                  </a:lnTo>
                  <a:lnTo>
                    <a:pt x="1203220" y="1008522"/>
                  </a:lnTo>
                  <a:lnTo>
                    <a:pt x="1194033" y="1016096"/>
                  </a:lnTo>
                  <a:lnTo>
                    <a:pt x="1194033" y="1003503"/>
                  </a:lnTo>
                  <a:lnTo>
                    <a:pt x="1209415" y="1003503"/>
                  </a:lnTo>
                  <a:lnTo>
                    <a:pt x="1215504" y="1003503"/>
                  </a:lnTo>
                  <a:lnTo>
                    <a:pt x="1206211" y="1011076"/>
                  </a:lnTo>
                  <a:lnTo>
                    <a:pt x="1206211" y="998395"/>
                  </a:lnTo>
                  <a:lnTo>
                    <a:pt x="1221700" y="998395"/>
                  </a:lnTo>
                  <a:lnTo>
                    <a:pt x="1212406" y="1005969"/>
                  </a:lnTo>
                  <a:lnTo>
                    <a:pt x="1212406" y="993375"/>
                  </a:lnTo>
                  <a:lnTo>
                    <a:pt x="1227789" y="993375"/>
                  </a:lnTo>
                  <a:lnTo>
                    <a:pt x="1218495" y="1000949"/>
                  </a:lnTo>
                  <a:lnTo>
                    <a:pt x="1218495" y="988355"/>
                  </a:lnTo>
                  <a:lnTo>
                    <a:pt x="1233877" y="988355"/>
                  </a:lnTo>
                  <a:lnTo>
                    <a:pt x="1224584" y="996017"/>
                  </a:lnTo>
                  <a:lnTo>
                    <a:pt x="1224584" y="983248"/>
                  </a:lnTo>
                  <a:lnTo>
                    <a:pt x="1240073" y="983248"/>
                  </a:lnTo>
                  <a:lnTo>
                    <a:pt x="1246162" y="983248"/>
                  </a:lnTo>
                  <a:lnTo>
                    <a:pt x="1252250" y="983248"/>
                  </a:lnTo>
                  <a:lnTo>
                    <a:pt x="1242957" y="990909"/>
                  </a:lnTo>
                  <a:lnTo>
                    <a:pt x="1242957" y="978228"/>
                  </a:lnTo>
                  <a:lnTo>
                    <a:pt x="1258446" y="978228"/>
                  </a:lnTo>
                  <a:lnTo>
                    <a:pt x="1264535" y="978228"/>
                  </a:lnTo>
                  <a:lnTo>
                    <a:pt x="1270623" y="978228"/>
                  </a:lnTo>
                  <a:lnTo>
                    <a:pt x="1261330" y="985890"/>
                  </a:lnTo>
                  <a:lnTo>
                    <a:pt x="1261330" y="973208"/>
                  </a:lnTo>
                  <a:lnTo>
                    <a:pt x="1276819" y="973208"/>
                  </a:lnTo>
                  <a:lnTo>
                    <a:pt x="1282908" y="973208"/>
                  </a:lnTo>
                  <a:lnTo>
                    <a:pt x="1288996" y="973208"/>
                  </a:lnTo>
                  <a:lnTo>
                    <a:pt x="1279703" y="980870"/>
                  </a:lnTo>
                  <a:lnTo>
                    <a:pt x="1279703" y="968188"/>
                  </a:lnTo>
                  <a:lnTo>
                    <a:pt x="1295085" y="968188"/>
                  </a:lnTo>
                  <a:lnTo>
                    <a:pt x="1301281" y="968188"/>
                  </a:lnTo>
                  <a:lnTo>
                    <a:pt x="1307369" y="968188"/>
                  </a:lnTo>
                  <a:lnTo>
                    <a:pt x="1298076" y="975762"/>
                  </a:lnTo>
                  <a:lnTo>
                    <a:pt x="1298076" y="970742"/>
                  </a:lnTo>
                  <a:lnTo>
                    <a:pt x="1298076" y="958061"/>
                  </a:lnTo>
                  <a:lnTo>
                    <a:pt x="1313458" y="958061"/>
                  </a:lnTo>
                  <a:lnTo>
                    <a:pt x="1319654" y="958061"/>
                  </a:lnTo>
                  <a:lnTo>
                    <a:pt x="1310360" y="965723"/>
                  </a:lnTo>
                  <a:lnTo>
                    <a:pt x="1310360" y="953041"/>
                  </a:lnTo>
                  <a:lnTo>
                    <a:pt x="1325742" y="953041"/>
                  </a:lnTo>
                  <a:lnTo>
                    <a:pt x="1316556" y="960615"/>
                  </a:lnTo>
                  <a:lnTo>
                    <a:pt x="1316556" y="948022"/>
                  </a:lnTo>
                  <a:lnTo>
                    <a:pt x="1331831" y="948022"/>
                  </a:lnTo>
                  <a:lnTo>
                    <a:pt x="1322538" y="955595"/>
                  </a:lnTo>
                  <a:lnTo>
                    <a:pt x="1322538" y="942914"/>
                  </a:lnTo>
                  <a:lnTo>
                    <a:pt x="1338027" y="942914"/>
                  </a:lnTo>
                  <a:lnTo>
                    <a:pt x="1344115" y="942914"/>
                  </a:lnTo>
                  <a:lnTo>
                    <a:pt x="1334929" y="950575"/>
                  </a:lnTo>
                  <a:lnTo>
                    <a:pt x="1334929" y="937894"/>
                  </a:lnTo>
                  <a:lnTo>
                    <a:pt x="1350204" y="937894"/>
                  </a:lnTo>
                  <a:lnTo>
                    <a:pt x="1341018" y="945468"/>
                  </a:lnTo>
                  <a:lnTo>
                    <a:pt x="1341018" y="932874"/>
                  </a:lnTo>
                  <a:lnTo>
                    <a:pt x="1356400" y="932874"/>
                  </a:lnTo>
                  <a:lnTo>
                    <a:pt x="1362488" y="932874"/>
                  </a:lnTo>
                  <a:lnTo>
                    <a:pt x="1353302" y="940448"/>
                  </a:lnTo>
                  <a:lnTo>
                    <a:pt x="1353302" y="927767"/>
                  </a:lnTo>
                  <a:lnTo>
                    <a:pt x="1368577" y="927767"/>
                  </a:lnTo>
                  <a:lnTo>
                    <a:pt x="1359391" y="935516"/>
                  </a:lnTo>
                  <a:lnTo>
                    <a:pt x="1359391" y="922835"/>
                  </a:lnTo>
                  <a:lnTo>
                    <a:pt x="1374666" y="922835"/>
                  </a:lnTo>
                  <a:lnTo>
                    <a:pt x="1365479" y="930409"/>
                  </a:lnTo>
                  <a:lnTo>
                    <a:pt x="1365479" y="917727"/>
                  </a:lnTo>
                  <a:lnTo>
                    <a:pt x="1380862" y="917727"/>
                  </a:lnTo>
                  <a:lnTo>
                    <a:pt x="1386950" y="917727"/>
                  </a:lnTo>
                  <a:lnTo>
                    <a:pt x="1377764" y="925389"/>
                  </a:lnTo>
                  <a:lnTo>
                    <a:pt x="1377764" y="912707"/>
                  </a:lnTo>
                  <a:lnTo>
                    <a:pt x="1393039" y="912707"/>
                  </a:lnTo>
                  <a:lnTo>
                    <a:pt x="1383852" y="920369"/>
                  </a:lnTo>
                  <a:lnTo>
                    <a:pt x="1383852" y="907688"/>
                  </a:lnTo>
                  <a:lnTo>
                    <a:pt x="1399235" y="907688"/>
                  </a:lnTo>
                  <a:lnTo>
                    <a:pt x="1389941" y="915261"/>
                  </a:lnTo>
                  <a:lnTo>
                    <a:pt x="1389941" y="902668"/>
                  </a:lnTo>
                  <a:lnTo>
                    <a:pt x="1405323" y="902668"/>
                  </a:lnTo>
                  <a:lnTo>
                    <a:pt x="1411412" y="902668"/>
                  </a:lnTo>
                  <a:lnTo>
                    <a:pt x="1402226" y="910242"/>
                  </a:lnTo>
                  <a:lnTo>
                    <a:pt x="1402226" y="897560"/>
                  </a:lnTo>
                  <a:lnTo>
                    <a:pt x="1417608" y="897560"/>
                  </a:lnTo>
                  <a:lnTo>
                    <a:pt x="1423696" y="897560"/>
                  </a:lnTo>
                  <a:lnTo>
                    <a:pt x="1429785" y="897560"/>
                  </a:lnTo>
                  <a:lnTo>
                    <a:pt x="1435980" y="897560"/>
                  </a:lnTo>
                  <a:lnTo>
                    <a:pt x="1442069" y="897560"/>
                  </a:lnTo>
                  <a:lnTo>
                    <a:pt x="1432883" y="905134"/>
                  </a:lnTo>
                  <a:lnTo>
                    <a:pt x="1432883" y="887521"/>
                  </a:lnTo>
                  <a:lnTo>
                    <a:pt x="1448158" y="887521"/>
                  </a:lnTo>
                  <a:lnTo>
                    <a:pt x="1454247" y="887521"/>
                  </a:lnTo>
                  <a:lnTo>
                    <a:pt x="1445060" y="895094"/>
                  </a:lnTo>
                  <a:lnTo>
                    <a:pt x="1445060" y="882413"/>
                  </a:lnTo>
                  <a:lnTo>
                    <a:pt x="1460442" y="882413"/>
                  </a:lnTo>
                  <a:lnTo>
                    <a:pt x="1451256" y="890075"/>
                  </a:lnTo>
                  <a:lnTo>
                    <a:pt x="1451256" y="877393"/>
                  </a:lnTo>
                  <a:lnTo>
                    <a:pt x="1466531" y="877393"/>
                  </a:lnTo>
                  <a:lnTo>
                    <a:pt x="1472620" y="877393"/>
                  </a:lnTo>
                  <a:lnTo>
                    <a:pt x="1463433" y="885055"/>
                  </a:lnTo>
                  <a:lnTo>
                    <a:pt x="1463433" y="872286"/>
                  </a:lnTo>
                  <a:lnTo>
                    <a:pt x="1478815" y="872286"/>
                  </a:lnTo>
                  <a:lnTo>
                    <a:pt x="1469522" y="880035"/>
                  </a:lnTo>
                  <a:lnTo>
                    <a:pt x="1469522" y="867354"/>
                  </a:lnTo>
                  <a:lnTo>
                    <a:pt x="1484904" y="867354"/>
                  </a:lnTo>
                  <a:lnTo>
                    <a:pt x="1475718" y="874928"/>
                  </a:lnTo>
                  <a:lnTo>
                    <a:pt x="1475718" y="869908"/>
                  </a:lnTo>
                  <a:lnTo>
                    <a:pt x="1475718" y="857226"/>
                  </a:lnTo>
                  <a:lnTo>
                    <a:pt x="1490993" y="857226"/>
                  </a:lnTo>
                  <a:lnTo>
                    <a:pt x="1497188" y="857226"/>
                  </a:lnTo>
                  <a:lnTo>
                    <a:pt x="1487895" y="864888"/>
                  </a:lnTo>
                  <a:lnTo>
                    <a:pt x="1487895" y="852207"/>
                  </a:lnTo>
                  <a:lnTo>
                    <a:pt x="1503277" y="852207"/>
                  </a:lnTo>
                  <a:lnTo>
                    <a:pt x="1509366" y="852207"/>
                  </a:lnTo>
                  <a:lnTo>
                    <a:pt x="1515561" y="852207"/>
                  </a:lnTo>
                  <a:lnTo>
                    <a:pt x="1521650" y="852207"/>
                  </a:lnTo>
                  <a:lnTo>
                    <a:pt x="1527739" y="852207"/>
                  </a:lnTo>
                  <a:lnTo>
                    <a:pt x="1518552" y="859780"/>
                  </a:lnTo>
                  <a:lnTo>
                    <a:pt x="1518552" y="847187"/>
                  </a:lnTo>
                  <a:lnTo>
                    <a:pt x="1533828" y="847187"/>
                  </a:lnTo>
                  <a:lnTo>
                    <a:pt x="1540023" y="847187"/>
                  </a:lnTo>
                  <a:lnTo>
                    <a:pt x="1530837" y="854761"/>
                  </a:lnTo>
                  <a:lnTo>
                    <a:pt x="1530837" y="842079"/>
                  </a:lnTo>
                  <a:lnTo>
                    <a:pt x="1546219" y="842079"/>
                  </a:lnTo>
                  <a:lnTo>
                    <a:pt x="1552201" y="842079"/>
                  </a:lnTo>
                  <a:lnTo>
                    <a:pt x="1543014" y="849741"/>
                  </a:lnTo>
                  <a:lnTo>
                    <a:pt x="1543014" y="837060"/>
                  </a:lnTo>
                  <a:lnTo>
                    <a:pt x="1558396" y="837060"/>
                  </a:lnTo>
                  <a:lnTo>
                    <a:pt x="1549103" y="844633"/>
                  </a:lnTo>
                  <a:lnTo>
                    <a:pt x="1549103" y="839613"/>
                  </a:lnTo>
                  <a:lnTo>
                    <a:pt x="1549103" y="826932"/>
                  </a:lnTo>
                  <a:lnTo>
                    <a:pt x="1564592" y="826932"/>
                  </a:lnTo>
                  <a:lnTo>
                    <a:pt x="1570680" y="826932"/>
                  </a:lnTo>
                  <a:lnTo>
                    <a:pt x="1576876" y="826932"/>
                  </a:lnTo>
                  <a:lnTo>
                    <a:pt x="1582965" y="826932"/>
                  </a:lnTo>
                  <a:lnTo>
                    <a:pt x="1589053" y="826932"/>
                  </a:lnTo>
                  <a:lnTo>
                    <a:pt x="1579760" y="834594"/>
                  </a:lnTo>
                  <a:lnTo>
                    <a:pt x="1579760" y="821912"/>
                  </a:lnTo>
                  <a:lnTo>
                    <a:pt x="1595249" y="821912"/>
                  </a:lnTo>
                  <a:lnTo>
                    <a:pt x="1585849" y="829574"/>
                  </a:lnTo>
                  <a:lnTo>
                    <a:pt x="1585849" y="816893"/>
                  </a:lnTo>
                  <a:lnTo>
                    <a:pt x="1601338" y="816893"/>
                  </a:lnTo>
                  <a:lnTo>
                    <a:pt x="1607427" y="816893"/>
                  </a:lnTo>
                  <a:lnTo>
                    <a:pt x="1598133" y="824554"/>
                  </a:lnTo>
                  <a:lnTo>
                    <a:pt x="1598133" y="819446"/>
                  </a:lnTo>
                  <a:lnTo>
                    <a:pt x="1598133" y="806853"/>
                  </a:lnTo>
                  <a:lnTo>
                    <a:pt x="1613515" y="806853"/>
                  </a:lnTo>
                  <a:lnTo>
                    <a:pt x="1619711" y="806853"/>
                  </a:lnTo>
                  <a:lnTo>
                    <a:pt x="1610417" y="814427"/>
                  </a:lnTo>
                  <a:lnTo>
                    <a:pt x="1610417" y="801833"/>
                  </a:lnTo>
                  <a:lnTo>
                    <a:pt x="1625800" y="801833"/>
                  </a:lnTo>
                  <a:lnTo>
                    <a:pt x="1616506" y="809407"/>
                  </a:lnTo>
                  <a:lnTo>
                    <a:pt x="1616506" y="796726"/>
                  </a:lnTo>
                  <a:lnTo>
                    <a:pt x="1631888" y="796726"/>
                  </a:lnTo>
                  <a:lnTo>
                    <a:pt x="1622595" y="804299"/>
                  </a:lnTo>
                  <a:lnTo>
                    <a:pt x="1622595" y="791706"/>
                  </a:lnTo>
                  <a:lnTo>
                    <a:pt x="1638084" y="791706"/>
                  </a:lnTo>
                  <a:lnTo>
                    <a:pt x="1644173" y="791706"/>
                  </a:lnTo>
                  <a:lnTo>
                    <a:pt x="1650261" y="791706"/>
                  </a:lnTo>
                  <a:lnTo>
                    <a:pt x="1640968" y="799280"/>
                  </a:lnTo>
                  <a:lnTo>
                    <a:pt x="1640968" y="786598"/>
                  </a:lnTo>
                  <a:lnTo>
                    <a:pt x="1656457" y="786598"/>
                  </a:lnTo>
                  <a:lnTo>
                    <a:pt x="1647057" y="794260"/>
                  </a:lnTo>
                  <a:lnTo>
                    <a:pt x="1647057" y="781578"/>
                  </a:lnTo>
                  <a:lnTo>
                    <a:pt x="1662546" y="781578"/>
                  </a:lnTo>
                  <a:lnTo>
                    <a:pt x="1668634" y="781578"/>
                  </a:lnTo>
                  <a:lnTo>
                    <a:pt x="1659341" y="789152"/>
                  </a:lnTo>
                  <a:lnTo>
                    <a:pt x="1659341" y="776559"/>
                  </a:lnTo>
                  <a:lnTo>
                    <a:pt x="1674830" y="776559"/>
                  </a:lnTo>
                  <a:lnTo>
                    <a:pt x="1665430" y="784132"/>
                  </a:lnTo>
                  <a:lnTo>
                    <a:pt x="1665430" y="771451"/>
                  </a:lnTo>
                  <a:lnTo>
                    <a:pt x="1680919" y="771451"/>
                  </a:lnTo>
                  <a:lnTo>
                    <a:pt x="1687007" y="771451"/>
                  </a:lnTo>
                  <a:lnTo>
                    <a:pt x="1677714" y="779113"/>
                  </a:lnTo>
                  <a:lnTo>
                    <a:pt x="1677714" y="766431"/>
                  </a:lnTo>
                  <a:lnTo>
                    <a:pt x="1693096" y="766431"/>
                  </a:lnTo>
                  <a:lnTo>
                    <a:pt x="1683803" y="774093"/>
                  </a:lnTo>
                  <a:lnTo>
                    <a:pt x="1683803" y="761412"/>
                  </a:lnTo>
                  <a:lnTo>
                    <a:pt x="1699292" y="761412"/>
                  </a:lnTo>
                  <a:lnTo>
                    <a:pt x="1705380" y="761412"/>
                  </a:lnTo>
                  <a:lnTo>
                    <a:pt x="1717665" y="761412"/>
                  </a:lnTo>
                  <a:lnTo>
                    <a:pt x="1708371" y="769073"/>
                  </a:lnTo>
                  <a:lnTo>
                    <a:pt x="1708371" y="756392"/>
                  </a:lnTo>
                  <a:lnTo>
                    <a:pt x="1723753" y="756392"/>
                  </a:lnTo>
                  <a:lnTo>
                    <a:pt x="1729842" y="756392"/>
                  </a:lnTo>
                  <a:lnTo>
                    <a:pt x="1736038" y="756392"/>
                  </a:lnTo>
                  <a:lnTo>
                    <a:pt x="1726744" y="764053"/>
                  </a:lnTo>
                  <a:lnTo>
                    <a:pt x="1726744" y="751372"/>
                  </a:lnTo>
                  <a:lnTo>
                    <a:pt x="1742126" y="751372"/>
                  </a:lnTo>
                  <a:lnTo>
                    <a:pt x="1748215" y="751372"/>
                  </a:lnTo>
                  <a:lnTo>
                    <a:pt x="1739029" y="758946"/>
                  </a:lnTo>
                  <a:lnTo>
                    <a:pt x="1739029" y="753926"/>
                  </a:lnTo>
                  <a:lnTo>
                    <a:pt x="1739029" y="741245"/>
                  </a:lnTo>
                  <a:lnTo>
                    <a:pt x="1754411" y="741245"/>
                  </a:lnTo>
                  <a:lnTo>
                    <a:pt x="1745117" y="748906"/>
                  </a:lnTo>
                  <a:lnTo>
                    <a:pt x="1745117" y="736225"/>
                  </a:lnTo>
                  <a:lnTo>
                    <a:pt x="1760500" y="736225"/>
                  </a:lnTo>
                  <a:lnTo>
                    <a:pt x="1772677" y="736225"/>
                  </a:lnTo>
                  <a:lnTo>
                    <a:pt x="1778873" y="736225"/>
                  </a:lnTo>
                  <a:lnTo>
                    <a:pt x="1769686" y="743798"/>
                  </a:lnTo>
                  <a:lnTo>
                    <a:pt x="1769686" y="731205"/>
                  </a:lnTo>
                  <a:lnTo>
                    <a:pt x="1784961" y="731205"/>
                  </a:lnTo>
                  <a:lnTo>
                    <a:pt x="1775775" y="738779"/>
                  </a:lnTo>
                  <a:lnTo>
                    <a:pt x="1775775" y="733759"/>
                  </a:lnTo>
                  <a:lnTo>
                    <a:pt x="1775775" y="721078"/>
                  </a:lnTo>
                  <a:lnTo>
                    <a:pt x="1797246" y="721078"/>
                  </a:lnTo>
                  <a:lnTo>
                    <a:pt x="1803334" y="721078"/>
                  </a:lnTo>
                  <a:lnTo>
                    <a:pt x="1794148" y="728651"/>
                  </a:lnTo>
                  <a:lnTo>
                    <a:pt x="1794148" y="716058"/>
                  </a:lnTo>
                  <a:lnTo>
                    <a:pt x="1809423" y="716058"/>
                  </a:lnTo>
                  <a:lnTo>
                    <a:pt x="1800237" y="723720"/>
                  </a:lnTo>
                  <a:lnTo>
                    <a:pt x="1800237" y="710950"/>
                  </a:lnTo>
                  <a:lnTo>
                    <a:pt x="1815619" y="710950"/>
                  </a:lnTo>
                  <a:lnTo>
                    <a:pt x="1806325" y="718612"/>
                  </a:lnTo>
                  <a:lnTo>
                    <a:pt x="1806325" y="705930"/>
                  </a:lnTo>
                  <a:lnTo>
                    <a:pt x="1821707" y="705930"/>
                  </a:lnTo>
                  <a:lnTo>
                    <a:pt x="1812521" y="713592"/>
                  </a:lnTo>
                  <a:lnTo>
                    <a:pt x="1812521" y="700999"/>
                  </a:lnTo>
                  <a:lnTo>
                    <a:pt x="1833992" y="700999"/>
                  </a:lnTo>
                  <a:lnTo>
                    <a:pt x="1846169" y="700999"/>
                  </a:lnTo>
                  <a:lnTo>
                    <a:pt x="1836983" y="708572"/>
                  </a:lnTo>
                  <a:lnTo>
                    <a:pt x="1836983" y="695891"/>
                  </a:lnTo>
                  <a:lnTo>
                    <a:pt x="1852258" y="695891"/>
                  </a:lnTo>
                  <a:lnTo>
                    <a:pt x="1843071" y="703465"/>
                  </a:lnTo>
                  <a:lnTo>
                    <a:pt x="1843071" y="690871"/>
                  </a:lnTo>
                  <a:lnTo>
                    <a:pt x="1858453" y="690871"/>
                  </a:lnTo>
                  <a:lnTo>
                    <a:pt x="1864542" y="690871"/>
                  </a:lnTo>
                  <a:lnTo>
                    <a:pt x="1855356" y="698445"/>
                  </a:lnTo>
                  <a:lnTo>
                    <a:pt x="1855356" y="685764"/>
                  </a:lnTo>
                  <a:lnTo>
                    <a:pt x="1870631" y="685764"/>
                  </a:lnTo>
                  <a:lnTo>
                    <a:pt x="1876826" y="685764"/>
                  </a:lnTo>
                  <a:lnTo>
                    <a:pt x="1882915" y="685764"/>
                  </a:lnTo>
                  <a:lnTo>
                    <a:pt x="1889004" y="685764"/>
                  </a:lnTo>
                  <a:lnTo>
                    <a:pt x="1879817" y="693425"/>
                  </a:lnTo>
                  <a:lnTo>
                    <a:pt x="1879817" y="680744"/>
                  </a:lnTo>
                  <a:lnTo>
                    <a:pt x="1895199" y="680744"/>
                  </a:lnTo>
                  <a:lnTo>
                    <a:pt x="1901288" y="680744"/>
                  </a:lnTo>
                  <a:lnTo>
                    <a:pt x="1907377" y="680744"/>
                  </a:lnTo>
                  <a:lnTo>
                    <a:pt x="1913573" y="680744"/>
                  </a:lnTo>
                  <a:lnTo>
                    <a:pt x="1919661" y="680744"/>
                  </a:lnTo>
                  <a:lnTo>
                    <a:pt x="1931839" y="680744"/>
                  </a:lnTo>
                  <a:lnTo>
                    <a:pt x="1938034" y="680744"/>
                  </a:lnTo>
                  <a:lnTo>
                    <a:pt x="1928848" y="688317"/>
                  </a:lnTo>
                  <a:lnTo>
                    <a:pt x="1928848" y="675724"/>
                  </a:lnTo>
                  <a:lnTo>
                    <a:pt x="1944123" y="675724"/>
                  </a:lnTo>
                  <a:lnTo>
                    <a:pt x="1950319" y="675724"/>
                  </a:lnTo>
                  <a:lnTo>
                    <a:pt x="1941025" y="683298"/>
                  </a:lnTo>
                  <a:lnTo>
                    <a:pt x="1941025" y="670616"/>
                  </a:lnTo>
                  <a:lnTo>
                    <a:pt x="1956514" y="670616"/>
                  </a:lnTo>
                  <a:lnTo>
                    <a:pt x="1947114" y="678278"/>
                  </a:lnTo>
                  <a:lnTo>
                    <a:pt x="1947114" y="665597"/>
                  </a:lnTo>
                  <a:lnTo>
                    <a:pt x="1962496" y="665597"/>
                  </a:lnTo>
                  <a:lnTo>
                    <a:pt x="1968692" y="665597"/>
                  </a:lnTo>
                  <a:lnTo>
                    <a:pt x="1974887" y="665597"/>
                  </a:lnTo>
                  <a:lnTo>
                    <a:pt x="1980976" y="665597"/>
                  </a:lnTo>
                  <a:lnTo>
                    <a:pt x="1971683" y="673258"/>
                  </a:lnTo>
                  <a:lnTo>
                    <a:pt x="1971683" y="660577"/>
                  </a:lnTo>
                  <a:lnTo>
                    <a:pt x="1993153" y="660577"/>
                  </a:lnTo>
                  <a:lnTo>
                    <a:pt x="1999349" y="660577"/>
                  </a:lnTo>
                  <a:lnTo>
                    <a:pt x="1990056" y="668239"/>
                  </a:lnTo>
                  <a:lnTo>
                    <a:pt x="1990056" y="655469"/>
                  </a:lnTo>
                  <a:lnTo>
                    <a:pt x="2005438" y="655469"/>
                  </a:lnTo>
                  <a:lnTo>
                    <a:pt x="2011526" y="655469"/>
                  </a:lnTo>
                  <a:lnTo>
                    <a:pt x="2002233" y="663131"/>
                  </a:lnTo>
                  <a:lnTo>
                    <a:pt x="2002233" y="650537"/>
                  </a:lnTo>
                  <a:lnTo>
                    <a:pt x="2017722" y="650537"/>
                  </a:lnTo>
                  <a:lnTo>
                    <a:pt x="2023811" y="650537"/>
                  </a:lnTo>
                  <a:lnTo>
                    <a:pt x="2029899" y="650537"/>
                  </a:lnTo>
                  <a:lnTo>
                    <a:pt x="2020606" y="658111"/>
                  </a:lnTo>
                  <a:lnTo>
                    <a:pt x="2020606" y="645430"/>
                  </a:lnTo>
                  <a:lnTo>
                    <a:pt x="2036095" y="645430"/>
                  </a:lnTo>
                  <a:lnTo>
                    <a:pt x="2026695" y="653091"/>
                  </a:lnTo>
                  <a:lnTo>
                    <a:pt x="2026695" y="635390"/>
                  </a:lnTo>
                  <a:lnTo>
                    <a:pt x="2042184" y="635390"/>
                  </a:lnTo>
                  <a:lnTo>
                    <a:pt x="2048272" y="635390"/>
                  </a:lnTo>
                  <a:lnTo>
                    <a:pt x="2038979" y="642964"/>
                  </a:lnTo>
                  <a:lnTo>
                    <a:pt x="2038979" y="630371"/>
                  </a:lnTo>
                  <a:lnTo>
                    <a:pt x="2054468" y="630371"/>
                  </a:lnTo>
                  <a:lnTo>
                    <a:pt x="2060557" y="630371"/>
                  </a:lnTo>
                  <a:lnTo>
                    <a:pt x="2066646" y="630371"/>
                  </a:lnTo>
                  <a:lnTo>
                    <a:pt x="2057352" y="637944"/>
                  </a:lnTo>
                  <a:lnTo>
                    <a:pt x="2057352" y="625263"/>
                  </a:lnTo>
                  <a:lnTo>
                    <a:pt x="2078930" y="625263"/>
                  </a:lnTo>
                  <a:lnTo>
                    <a:pt x="2085019" y="625263"/>
                  </a:lnTo>
                  <a:lnTo>
                    <a:pt x="2091107" y="625263"/>
                  </a:lnTo>
                  <a:lnTo>
                    <a:pt x="2103392" y="625263"/>
                  </a:lnTo>
                  <a:lnTo>
                    <a:pt x="2094098" y="632836"/>
                  </a:lnTo>
                  <a:lnTo>
                    <a:pt x="2094098" y="620243"/>
                  </a:lnTo>
                  <a:lnTo>
                    <a:pt x="2109480" y="620243"/>
                  </a:lnTo>
                  <a:lnTo>
                    <a:pt x="2100294" y="627817"/>
                  </a:lnTo>
                  <a:lnTo>
                    <a:pt x="2100294" y="615223"/>
                  </a:lnTo>
                  <a:lnTo>
                    <a:pt x="2121765" y="615223"/>
                  </a:lnTo>
                  <a:lnTo>
                    <a:pt x="2134049" y="615223"/>
                  </a:lnTo>
                  <a:lnTo>
                    <a:pt x="2140138" y="615223"/>
                  </a:lnTo>
                  <a:lnTo>
                    <a:pt x="2130951" y="622797"/>
                  </a:lnTo>
                  <a:lnTo>
                    <a:pt x="2130951" y="610116"/>
                  </a:lnTo>
                  <a:lnTo>
                    <a:pt x="2146226" y="610116"/>
                  </a:lnTo>
                  <a:lnTo>
                    <a:pt x="2137040" y="617777"/>
                  </a:lnTo>
                  <a:lnTo>
                    <a:pt x="2137040" y="605096"/>
                  </a:lnTo>
                  <a:lnTo>
                    <a:pt x="2152422" y="605096"/>
                  </a:lnTo>
                  <a:lnTo>
                    <a:pt x="2158511" y="605096"/>
                  </a:lnTo>
                  <a:lnTo>
                    <a:pt x="2149324" y="612669"/>
                  </a:lnTo>
                  <a:lnTo>
                    <a:pt x="2149324" y="599988"/>
                  </a:lnTo>
                  <a:lnTo>
                    <a:pt x="2164599" y="599988"/>
                  </a:lnTo>
                  <a:lnTo>
                    <a:pt x="2170688" y="599988"/>
                  </a:lnTo>
                  <a:lnTo>
                    <a:pt x="2161502" y="607738"/>
                  </a:lnTo>
                  <a:lnTo>
                    <a:pt x="2161502" y="602630"/>
                  </a:lnTo>
                  <a:lnTo>
                    <a:pt x="2161502" y="589949"/>
                  </a:lnTo>
                  <a:lnTo>
                    <a:pt x="2176884" y="589949"/>
                  </a:lnTo>
                  <a:lnTo>
                    <a:pt x="2182972" y="589949"/>
                  </a:lnTo>
                  <a:lnTo>
                    <a:pt x="2173786" y="597610"/>
                  </a:lnTo>
                  <a:lnTo>
                    <a:pt x="2173786" y="584929"/>
                  </a:lnTo>
                  <a:lnTo>
                    <a:pt x="2189061" y="584929"/>
                  </a:lnTo>
                  <a:lnTo>
                    <a:pt x="2195257" y="584929"/>
                  </a:lnTo>
                  <a:lnTo>
                    <a:pt x="2219719" y="584929"/>
                  </a:lnTo>
                  <a:lnTo>
                    <a:pt x="2225807" y="584929"/>
                  </a:lnTo>
                  <a:lnTo>
                    <a:pt x="2232003" y="584929"/>
                  </a:lnTo>
                  <a:lnTo>
                    <a:pt x="2222710" y="592591"/>
                  </a:lnTo>
                  <a:lnTo>
                    <a:pt x="2222710" y="579909"/>
                  </a:lnTo>
                  <a:lnTo>
                    <a:pt x="2238092" y="579909"/>
                  </a:lnTo>
                  <a:lnTo>
                    <a:pt x="2250376" y="579909"/>
                  </a:lnTo>
                  <a:lnTo>
                    <a:pt x="2241083" y="587483"/>
                  </a:lnTo>
                  <a:lnTo>
                    <a:pt x="2241083" y="582463"/>
                  </a:lnTo>
                  <a:lnTo>
                    <a:pt x="2241083" y="569782"/>
                  </a:lnTo>
                  <a:lnTo>
                    <a:pt x="2262553" y="569782"/>
                  </a:lnTo>
                  <a:lnTo>
                    <a:pt x="2253367" y="577443"/>
                  </a:lnTo>
                  <a:lnTo>
                    <a:pt x="2253367" y="564762"/>
                  </a:lnTo>
                  <a:lnTo>
                    <a:pt x="2274838" y="564762"/>
                  </a:lnTo>
                  <a:lnTo>
                    <a:pt x="2280926" y="564762"/>
                  </a:lnTo>
                  <a:lnTo>
                    <a:pt x="2271740" y="572336"/>
                  </a:lnTo>
                  <a:lnTo>
                    <a:pt x="2271740" y="559742"/>
                  </a:lnTo>
                  <a:lnTo>
                    <a:pt x="2287015" y="559742"/>
                  </a:lnTo>
                  <a:lnTo>
                    <a:pt x="2277829" y="567316"/>
                  </a:lnTo>
                  <a:lnTo>
                    <a:pt x="2277829" y="554635"/>
                  </a:lnTo>
                  <a:lnTo>
                    <a:pt x="2293211" y="554635"/>
                  </a:lnTo>
                  <a:lnTo>
                    <a:pt x="2299299" y="554635"/>
                  </a:lnTo>
                  <a:lnTo>
                    <a:pt x="2311584" y="554635"/>
                  </a:lnTo>
                  <a:lnTo>
                    <a:pt x="2317672" y="554635"/>
                  </a:lnTo>
                  <a:lnTo>
                    <a:pt x="2308486" y="562296"/>
                  </a:lnTo>
                  <a:lnTo>
                    <a:pt x="2308486" y="549615"/>
                  </a:lnTo>
                  <a:lnTo>
                    <a:pt x="2323761" y="549615"/>
                  </a:lnTo>
                  <a:lnTo>
                    <a:pt x="2329957" y="549615"/>
                  </a:lnTo>
                  <a:lnTo>
                    <a:pt x="2320663" y="557276"/>
                  </a:lnTo>
                  <a:lnTo>
                    <a:pt x="2320663" y="544595"/>
                  </a:lnTo>
                  <a:lnTo>
                    <a:pt x="2336045" y="544595"/>
                  </a:lnTo>
                  <a:lnTo>
                    <a:pt x="2342134" y="544595"/>
                  </a:lnTo>
                  <a:lnTo>
                    <a:pt x="2348330" y="544595"/>
                  </a:lnTo>
                  <a:lnTo>
                    <a:pt x="2339036" y="552257"/>
                  </a:lnTo>
                  <a:lnTo>
                    <a:pt x="2339036" y="539487"/>
                  </a:lnTo>
                  <a:lnTo>
                    <a:pt x="2354419" y="539487"/>
                  </a:lnTo>
                  <a:lnTo>
                    <a:pt x="2360614" y="539487"/>
                  </a:lnTo>
                  <a:lnTo>
                    <a:pt x="2351321" y="547237"/>
                  </a:lnTo>
                  <a:lnTo>
                    <a:pt x="2351321" y="542129"/>
                  </a:lnTo>
                  <a:lnTo>
                    <a:pt x="2351321" y="529536"/>
                  </a:lnTo>
                  <a:lnTo>
                    <a:pt x="2366703" y="529536"/>
                  </a:lnTo>
                  <a:lnTo>
                    <a:pt x="2372792" y="529536"/>
                  </a:lnTo>
                  <a:lnTo>
                    <a:pt x="2378987" y="529536"/>
                  </a:lnTo>
                  <a:lnTo>
                    <a:pt x="2385076" y="529536"/>
                  </a:lnTo>
                  <a:lnTo>
                    <a:pt x="2391271" y="529536"/>
                  </a:lnTo>
                  <a:lnTo>
                    <a:pt x="2397360" y="529536"/>
                  </a:lnTo>
                  <a:lnTo>
                    <a:pt x="2388067" y="537109"/>
                  </a:lnTo>
                  <a:lnTo>
                    <a:pt x="2388067" y="524428"/>
                  </a:lnTo>
                  <a:lnTo>
                    <a:pt x="2403449" y="524428"/>
                  </a:lnTo>
                  <a:lnTo>
                    <a:pt x="2409644" y="524428"/>
                  </a:lnTo>
                  <a:lnTo>
                    <a:pt x="2400244" y="532002"/>
                  </a:lnTo>
                  <a:lnTo>
                    <a:pt x="2400244" y="519408"/>
                  </a:lnTo>
                  <a:lnTo>
                    <a:pt x="2415733" y="519408"/>
                  </a:lnTo>
                  <a:lnTo>
                    <a:pt x="2406440" y="526982"/>
                  </a:lnTo>
                  <a:lnTo>
                    <a:pt x="2406440" y="514301"/>
                  </a:lnTo>
                  <a:lnTo>
                    <a:pt x="2421822" y="514301"/>
                  </a:lnTo>
                  <a:lnTo>
                    <a:pt x="2412529" y="521962"/>
                  </a:lnTo>
                  <a:lnTo>
                    <a:pt x="2412529" y="509281"/>
                  </a:lnTo>
                  <a:lnTo>
                    <a:pt x="2427911" y="509281"/>
                  </a:lnTo>
                  <a:lnTo>
                    <a:pt x="2434106" y="509281"/>
                  </a:lnTo>
                  <a:lnTo>
                    <a:pt x="2424813" y="516855"/>
                  </a:lnTo>
                  <a:lnTo>
                    <a:pt x="2424813" y="504261"/>
                  </a:lnTo>
                  <a:lnTo>
                    <a:pt x="2440195" y="504261"/>
                  </a:lnTo>
                  <a:lnTo>
                    <a:pt x="2446284" y="504261"/>
                  </a:lnTo>
                  <a:lnTo>
                    <a:pt x="2458568" y="504261"/>
                  </a:lnTo>
                  <a:lnTo>
                    <a:pt x="2449275" y="511835"/>
                  </a:lnTo>
                  <a:lnTo>
                    <a:pt x="2449275" y="499153"/>
                  </a:lnTo>
                  <a:lnTo>
                    <a:pt x="2464657" y="499153"/>
                  </a:lnTo>
                  <a:lnTo>
                    <a:pt x="2470852" y="499153"/>
                  </a:lnTo>
                  <a:lnTo>
                    <a:pt x="2461559" y="506815"/>
                  </a:lnTo>
                  <a:lnTo>
                    <a:pt x="2461559" y="494134"/>
                  </a:lnTo>
                  <a:lnTo>
                    <a:pt x="2476941" y="494134"/>
                  </a:lnTo>
                  <a:lnTo>
                    <a:pt x="2467648" y="501795"/>
                  </a:lnTo>
                  <a:lnTo>
                    <a:pt x="2467648" y="489114"/>
                  </a:lnTo>
                  <a:lnTo>
                    <a:pt x="2483030" y="489114"/>
                  </a:lnTo>
                  <a:lnTo>
                    <a:pt x="2473843" y="496776"/>
                  </a:lnTo>
                  <a:lnTo>
                    <a:pt x="2473843" y="484094"/>
                  </a:lnTo>
                  <a:lnTo>
                    <a:pt x="2489225" y="484094"/>
                  </a:lnTo>
                  <a:lnTo>
                    <a:pt x="2501403" y="484094"/>
                  </a:lnTo>
                  <a:lnTo>
                    <a:pt x="2507492" y="484094"/>
                  </a:lnTo>
                  <a:lnTo>
                    <a:pt x="2498305" y="491756"/>
                  </a:lnTo>
                  <a:lnTo>
                    <a:pt x="2498305" y="479075"/>
                  </a:lnTo>
                  <a:lnTo>
                    <a:pt x="2513687" y="479075"/>
                  </a:lnTo>
                  <a:lnTo>
                    <a:pt x="2519776" y="479075"/>
                  </a:lnTo>
                  <a:lnTo>
                    <a:pt x="2510589" y="486648"/>
                  </a:lnTo>
                  <a:lnTo>
                    <a:pt x="2510589" y="474055"/>
                  </a:lnTo>
                  <a:lnTo>
                    <a:pt x="2525865" y="474055"/>
                  </a:lnTo>
                  <a:lnTo>
                    <a:pt x="2538149" y="474055"/>
                  </a:lnTo>
                  <a:lnTo>
                    <a:pt x="2528962" y="481628"/>
                  </a:lnTo>
                  <a:lnTo>
                    <a:pt x="2528962" y="468947"/>
                  </a:lnTo>
                  <a:lnTo>
                    <a:pt x="2544237" y="468947"/>
                  </a:lnTo>
                  <a:lnTo>
                    <a:pt x="2550433" y="468947"/>
                  </a:lnTo>
                  <a:lnTo>
                    <a:pt x="2556522" y="468947"/>
                  </a:lnTo>
                  <a:lnTo>
                    <a:pt x="2562611" y="468947"/>
                  </a:lnTo>
                  <a:lnTo>
                    <a:pt x="2553424" y="476609"/>
                  </a:lnTo>
                  <a:lnTo>
                    <a:pt x="2553424" y="463927"/>
                  </a:lnTo>
                  <a:lnTo>
                    <a:pt x="2568806" y="463927"/>
                  </a:lnTo>
                  <a:lnTo>
                    <a:pt x="2574895" y="463927"/>
                  </a:lnTo>
                  <a:lnTo>
                    <a:pt x="2580984" y="463927"/>
                  </a:lnTo>
                  <a:lnTo>
                    <a:pt x="2587072" y="463927"/>
                  </a:lnTo>
                  <a:lnTo>
                    <a:pt x="2577886" y="471501"/>
                  </a:lnTo>
                  <a:lnTo>
                    <a:pt x="2577886" y="458908"/>
                  </a:lnTo>
                  <a:lnTo>
                    <a:pt x="2593268" y="458908"/>
                  </a:lnTo>
                  <a:lnTo>
                    <a:pt x="2599357" y="458908"/>
                  </a:lnTo>
                  <a:lnTo>
                    <a:pt x="2605445" y="458908"/>
                  </a:lnTo>
                  <a:lnTo>
                    <a:pt x="2611641" y="458908"/>
                  </a:lnTo>
                  <a:lnTo>
                    <a:pt x="2602348" y="466481"/>
                  </a:lnTo>
                  <a:lnTo>
                    <a:pt x="2602348" y="453800"/>
                  </a:lnTo>
                  <a:lnTo>
                    <a:pt x="2617730" y="453800"/>
                  </a:lnTo>
                  <a:lnTo>
                    <a:pt x="2608543" y="461462"/>
                  </a:lnTo>
                  <a:lnTo>
                    <a:pt x="2608543" y="448780"/>
                  </a:lnTo>
                  <a:lnTo>
                    <a:pt x="2623818" y="448780"/>
                  </a:lnTo>
                  <a:lnTo>
                    <a:pt x="2630014" y="448780"/>
                  </a:lnTo>
                  <a:lnTo>
                    <a:pt x="2620721" y="456354"/>
                  </a:lnTo>
                  <a:lnTo>
                    <a:pt x="2620721" y="443760"/>
                  </a:lnTo>
                  <a:lnTo>
                    <a:pt x="2636103" y="443760"/>
                  </a:lnTo>
                  <a:lnTo>
                    <a:pt x="2626916" y="451334"/>
                  </a:lnTo>
                  <a:lnTo>
                    <a:pt x="2626916" y="438653"/>
                  </a:lnTo>
                  <a:lnTo>
                    <a:pt x="2642191" y="438653"/>
                  </a:lnTo>
                  <a:lnTo>
                    <a:pt x="2648387" y="438653"/>
                  </a:lnTo>
                  <a:lnTo>
                    <a:pt x="2654476" y="438653"/>
                  </a:lnTo>
                  <a:lnTo>
                    <a:pt x="2645289" y="446314"/>
                  </a:lnTo>
                  <a:lnTo>
                    <a:pt x="2645289" y="433633"/>
                  </a:lnTo>
                  <a:lnTo>
                    <a:pt x="2660565" y="433633"/>
                  </a:lnTo>
                  <a:lnTo>
                    <a:pt x="2672849" y="433633"/>
                  </a:lnTo>
                  <a:lnTo>
                    <a:pt x="2663555" y="441295"/>
                  </a:lnTo>
                  <a:lnTo>
                    <a:pt x="2663555" y="428613"/>
                  </a:lnTo>
                  <a:lnTo>
                    <a:pt x="2691222" y="428613"/>
                  </a:lnTo>
                  <a:lnTo>
                    <a:pt x="2681929" y="436275"/>
                  </a:lnTo>
                  <a:lnTo>
                    <a:pt x="2681929" y="423593"/>
                  </a:lnTo>
                  <a:lnTo>
                    <a:pt x="2697310" y="423593"/>
                  </a:lnTo>
                  <a:lnTo>
                    <a:pt x="2703506" y="423593"/>
                  </a:lnTo>
                  <a:lnTo>
                    <a:pt x="2694213" y="431167"/>
                  </a:lnTo>
                  <a:lnTo>
                    <a:pt x="2694213" y="418574"/>
                  </a:lnTo>
                  <a:lnTo>
                    <a:pt x="2709595" y="418574"/>
                  </a:lnTo>
                  <a:lnTo>
                    <a:pt x="2715790" y="418574"/>
                  </a:lnTo>
                  <a:lnTo>
                    <a:pt x="2706497" y="426147"/>
                  </a:lnTo>
                  <a:lnTo>
                    <a:pt x="2706497" y="413466"/>
                  </a:lnTo>
                  <a:lnTo>
                    <a:pt x="2721879" y="413466"/>
                  </a:lnTo>
                  <a:lnTo>
                    <a:pt x="2712586" y="421128"/>
                  </a:lnTo>
                  <a:lnTo>
                    <a:pt x="2712586" y="408446"/>
                  </a:lnTo>
                  <a:lnTo>
                    <a:pt x="2727968" y="408446"/>
                  </a:lnTo>
                  <a:lnTo>
                    <a:pt x="2718674" y="416020"/>
                  </a:lnTo>
                  <a:lnTo>
                    <a:pt x="2718674" y="403427"/>
                  </a:lnTo>
                  <a:lnTo>
                    <a:pt x="2734163" y="403427"/>
                  </a:lnTo>
                  <a:lnTo>
                    <a:pt x="2746341" y="403427"/>
                  </a:lnTo>
                  <a:lnTo>
                    <a:pt x="2752536" y="403427"/>
                  </a:lnTo>
                  <a:lnTo>
                    <a:pt x="2758625" y="403427"/>
                  </a:lnTo>
                  <a:lnTo>
                    <a:pt x="2764714" y="403427"/>
                  </a:lnTo>
                  <a:lnTo>
                    <a:pt x="2755421" y="411000"/>
                  </a:lnTo>
                  <a:lnTo>
                    <a:pt x="2755421" y="398319"/>
                  </a:lnTo>
                  <a:lnTo>
                    <a:pt x="2770909" y="398319"/>
                  </a:lnTo>
                  <a:lnTo>
                    <a:pt x="2776998" y="398319"/>
                  </a:lnTo>
                  <a:lnTo>
                    <a:pt x="2767705" y="405980"/>
                  </a:lnTo>
                  <a:lnTo>
                    <a:pt x="2767705" y="400873"/>
                  </a:lnTo>
                  <a:lnTo>
                    <a:pt x="2767705" y="388279"/>
                  </a:lnTo>
                  <a:lnTo>
                    <a:pt x="2783087" y="388279"/>
                  </a:lnTo>
                  <a:lnTo>
                    <a:pt x="2773794" y="395941"/>
                  </a:lnTo>
                  <a:lnTo>
                    <a:pt x="2773794" y="383172"/>
                  </a:lnTo>
                  <a:lnTo>
                    <a:pt x="2789282" y="383172"/>
                  </a:lnTo>
                  <a:lnTo>
                    <a:pt x="2795371" y="383172"/>
                  </a:lnTo>
                  <a:lnTo>
                    <a:pt x="2801460" y="383172"/>
                  </a:lnTo>
                  <a:lnTo>
                    <a:pt x="2792167" y="390833"/>
                  </a:lnTo>
                  <a:lnTo>
                    <a:pt x="2792167" y="378152"/>
                  </a:lnTo>
                  <a:lnTo>
                    <a:pt x="2807655" y="378152"/>
                  </a:lnTo>
                  <a:lnTo>
                    <a:pt x="2798255" y="385814"/>
                  </a:lnTo>
                  <a:lnTo>
                    <a:pt x="2798255" y="373220"/>
                  </a:lnTo>
                  <a:lnTo>
                    <a:pt x="2813744" y="373220"/>
                  </a:lnTo>
                  <a:lnTo>
                    <a:pt x="2804451" y="380794"/>
                  </a:lnTo>
                  <a:lnTo>
                    <a:pt x="2804451" y="368112"/>
                  </a:lnTo>
                  <a:lnTo>
                    <a:pt x="2819833" y="368112"/>
                  </a:lnTo>
                  <a:lnTo>
                    <a:pt x="2825922" y="368112"/>
                  </a:lnTo>
                  <a:lnTo>
                    <a:pt x="2816628" y="375774"/>
                  </a:lnTo>
                  <a:lnTo>
                    <a:pt x="2816628" y="363093"/>
                  </a:lnTo>
                  <a:lnTo>
                    <a:pt x="2832117" y="363093"/>
                  </a:lnTo>
                  <a:lnTo>
                    <a:pt x="2822824" y="370666"/>
                  </a:lnTo>
                  <a:lnTo>
                    <a:pt x="2822824" y="358073"/>
                  </a:lnTo>
                  <a:lnTo>
                    <a:pt x="2844295" y="358073"/>
                  </a:lnTo>
                  <a:lnTo>
                    <a:pt x="2835001" y="365647"/>
                  </a:lnTo>
                  <a:lnTo>
                    <a:pt x="2835001" y="352965"/>
                  </a:lnTo>
                  <a:lnTo>
                    <a:pt x="2850490" y="352965"/>
                  </a:lnTo>
                  <a:lnTo>
                    <a:pt x="2856579" y="352965"/>
                  </a:lnTo>
                  <a:lnTo>
                    <a:pt x="2847286" y="360539"/>
                  </a:lnTo>
                  <a:lnTo>
                    <a:pt x="2847286" y="347945"/>
                  </a:lnTo>
                  <a:lnTo>
                    <a:pt x="2862668" y="347945"/>
                  </a:lnTo>
                  <a:lnTo>
                    <a:pt x="2868863" y="347945"/>
                  </a:lnTo>
                  <a:lnTo>
                    <a:pt x="2874952" y="347945"/>
                  </a:lnTo>
                  <a:lnTo>
                    <a:pt x="2865659" y="355519"/>
                  </a:lnTo>
                  <a:lnTo>
                    <a:pt x="2865659" y="342926"/>
                  </a:lnTo>
                  <a:lnTo>
                    <a:pt x="2881041" y="342926"/>
                  </a:lnTo>
                  <a:lnTo>
                    <a:pt x="2871854" y="350499"/>
                  </a:lnTo>
                  <a:lnTo>
                    <a:pt x="2871854" y="337818"/>
                  </a:lnTo>
                  <a:lnTo>
                    <a:pt x="2887236" y="337818"/>
                  </a:lnTo>
                  <a:lnTo>
                    <a:pt x="2893325" y="337818"/>
                  </a:lnTo>
                  <a:lnTo>
                    <a:pt x="2884139" y="345480"/>
                  </a:lnTo>
                  <a:lnTo>
                    <a:pt x="2884139" y="332798"/>
                  </a:lnTo>
                  <a:lnTo>
                    <a:pt x="2899414" y="332798"/>
                  </a:lnTo>
                  <a:lnTo>
                    <a:pt x="2890227" y="340460"/>
                  </a:lnTo>
                  <a:lnTo>
                    <a:pt x="2890227" y="327691"/>
                  </a:lnTo>
                  <a:lnTo>
                    <a:pt x="2905503" y="327691"/>
                  </a:lnTo>
                  <a:lnTo>
                    <a:pt x="2896316" y="335440"/>
                  </a:lnTo>
                  <a:lnTo>
                    <a:pt x="2896316" y="322759"/>
                  </a:lnTo>
                  <a:lnTo>
                    <a:pt x="2911698" y="322759"/>
                  </a:lnTo>
                  <a:lnTo>
                    <a:pt x="2902405" y="330332"/>
                  </a:lnTo>
                  <a:lnTo>
                    <a:pt x="2902405" y="317739"/>
                  </a:lnTo>
                  <a:lnTo>
                    <a:pt x="2917787" y="317739"/>
                  </a:lnTo>
                  <a:lnTo>
                    <a:pt x="2923876" y="317739"/>
                  </a:lnTo>
                  <a:lnTo>
                    <a:pt x="2930071" y="317739"/>
                  </a:lnTo>
                  <a:lnTo>
                    <a:pt x="2936160" y="317739"/>
                  </a:lnTo>
                  <a:lnTo>
                    <a:pt x="2942249" y="317739"/>
                  </a:lnTo>
                  <a:lnTo>
                    <a:pt x="2933062" y="325313"/>
                  </a:lnTo>
                  <a:lnTo>
                    <a:pt x="2933062" y="312631"/>
                  </a:lnTo>
                  <a:lnTo>
                    <a:pt x="2948444" y="312631"/>
                  </a:lnTo>
                  <a:lnTo>
                    <a:pt x="2939151" y="320293"/>
                  </a:lnTo>
                  <a:lnTo>
                    <a:pt x="2939151" y="307612"/>
                  </a:lnTo>
                  <a:lnTo>
                    <a:pt x="2954533" y="307612"/>
                  </a:lnTo>
                  <a:lnTo>
                    <a:pt x="2945347" y="315185"/>
                  </a:lnTo>
                  <a:lnTo>
                    <a:pt x="2945347" y="302592"/>
                  </a:lnTo>
                  <a:lnTo>
                    <a:pt x="2960622" y="302592"/>
                  </a:lnTo>
                  <a:lnTo>
                    <a:pt x="2951435" y="310166"/>
                  </a:lnTo>
                  <a:lnTo>
                    <a:pt x="2951435" y="297484"/>
                  </a:lnTo>
                  <a:lnTo>
                    <a:pt x="2966817" y="297484"/>
                  </a:lnTo>
                  <a:lnTo>
                    <a:pt x="2957524" y="305146"/>
                  </a:lnTo>
                  <a:lnTo>
                    <a:pt x="2957524" y="300038"/>
                  </a:lnTo>
                  <a:lnTo>
                    <a:pt x="2957524" y="287445"/>
                  </a:lnTo>
                  <a:lnTo>
                    <a:pt x="2972906" y="287445"/>
                  </a:lnTo>
                  <a:lnTo>
                    <a:pt x="2978995" y="287445"/>
                  </a:lnTo>
                  <a:lnTo>
                    <a:pt x="2969808" y="295018"/>
                  </a:lnTo>
                  <a:lnTo>
                    <a:pt x="2969808" y="282337"/>
                  </a:lnTo>
                  <a:lnTo>
                    <a:pt x="2985084" y="282337"/>
                  </a:lnTo>
                  <a:lnTo>
                    <a:pt x="2991279" y="282337"/>
                  </a:lnTo>
                  <a:lnTo>
                    <a:pt x="2982093" y="289999"/>
                  </a:lnTo>
                  <a:lnTo>
                    <a:pt x="2982093" y="277317"/>
                  </a:lnTo>
                  <a:lnTo>
                    <a:pt x="2997368" y="277317"/>
                  </a:lnTo>
                  <a:lnTo>
                    <a:pt x="3003457" y="277317"/>
                  </a:lnTo>
                  <a:lnTo>
                    <a:pt x="2994270" y="284891"/>
                  </a:lnTo>
                  <a:lnTo>
                    <a:pt x="2994270" y="272298"/>
                  </a:lnTo>
                  <a:lnTo>
                    <a:pt x="3009652" y="272298"/>
                  </a:lnTo>
                  <a:lnTo>
                    <a:pt x="3015741" y="272298"/>
                  </a:lnTo>
                  <a:lnTo>
                    <a:pt x="3006554" y="279959"/>
                  </a:lnTo>
                  <a:lnTo>
                    <a:pt x="3006554" y="267190"/>
                  </a:lnTo>
                  <a:lnTo>
                    <a:pt x="3021830" y="267190"/>
                  </a:lnTo>
                  <a:lnTo>
                    <a:pt x="3012643" y="274939"/>
                  </a:lnTo>
                  <a:lnTo>
                    <a:pt x="3012643" y="262170"/>
                  </a:lnTo>
                  <a:lnTo>
                    <a:pt x="3028025" y="262170"/>
                  </a:lnTo>
                  <a:lnTo>
                    <a:pt x="3034114" y="262170"/>
                  </a:lnTo>
                  <a:lnTo>
                    <a:pt x="3024927" y="269832"/>
                  </a:lnTo>
                  <a:lnTo>
                    <a:pt x="3024927" y="264812"/>
                  </a:lnTo>
                  <a:lnTo>
                    <a:pt x="3024927" y="252131"/>
                  </a:lnTo>
                  <a:lnTo>
                    <a:pt x="3040202" y="252131"/>
                  </a:lnTo>
                  <a:lnTo>
                    <a:pt x="3031016" y="259704"/>
                  </a:lnTo>
                  <a:lnTo>
                    <a:pt x="3031016" y="254684"/>
                  </a:lnTo>
                  <a:lnTo>
                    <a:pt x="3031016" y="242091"/>
                  </a:lnTo>
                  <a:lnTo>
                    <a:pt x="3046398" y="242091"/>
                  </a:lnTo>
                  <a:lnTo>
                    <a:pt x="3052487" y="242091"/>
                  </a:lnTo>
                  <a:lnTo>
                    <a:pt x="3058575" y="242091"/>
                  </a:lnTo>
                  <a:lnTo>
                    <a:pt x="3064664" y="242091"/>
                  </a:lnTo>
                  <a:lnTo>
                    <a:pt x="3070860" y="242091"/>
                  </a:lnTo>
                  <a:lnTo>
                    <a:pt x="3076948" y="242091"/>
                  </a:lnTo>
                  <a:lnTo>
                    <a:pt x="3067762" y="249665"/>
                  </a:lnTo>
                  <a:lnTo>
                    <a:pt x="3067762" y="236983"/>
                  </a:lnTo>
                  <a:lnTo>
                    <a:pt x="3083144" y="236983"/>
                  </a:lnTo>
                  <a:lnTo>
                    <a:pt x="3073851" y="244557"/>
                  </a:lnTo>
                  <a:lnTo>
                    <a:pt x="3073851" y="231964"/>
                  </a:lnTo>
                  <a:lnTo>
                    <a:pt x="3089233" y="231964"/>
                  </a:lnTo>
                  <a:lnTo>
                    <a:pt x="3079939" y="239537"/>
                  </a:lnTo>
                  <a:lnTo>
                    <a:pt x="3079939" y="226856"/>
                  </a:lnTo>
                  <a:lnTo>
                    <a:pt x="3095322" y="226856"/>
                  </a:lnTo>
                  <a:lnTo>
                    <a:pt x="3086135" y="234518"/>
                  </a:lnTo>
                  <a:lnTo>
                    <a:pt x="3086135" y="221836"/>
                  </a:lnTo>
                  <a:lnTo>
                    <a:pt x="3101517" y="221836"/>
                  </a:lnTo>
                  <a:lnTo>
                    <a:pt x="3107606" y="221836"/>
                  </a:lnTo>
                  <a:lnTo>
                    <a:pt x="3113801" y="221836"/>
                  </a:lnTo>
                  <a:lnTo>
                    <a:pt x="3119890" y="221836"/>
                  </a:lnTo>
                  <a:lnTo>
                    <a:pt x="3125979" y="221836"/>
                  </a:lnTo>
                  <a:lnTo>
                    <a:pt x="3116685" y="229498"/>
                  </a:lnTo>
                  <a:lnTo>
                    <a:pt x="3116685" y="216816"/>
                  </a:lnTo>
                  <a:lnTo>
                    <a:pt x="3132068" y="216816"/>
                  </a:lnTo>
                  <a:lnTo>
                    <a:pt x="3138263" y="216816"/>
                  </a:lnTo>
                  <a:lnTo>
                    <a:pt x="3144352" y="216816"/>
                  </a:lnTo>
                  <a:lnTo>
                    <a:pt x="3150548" y="216816"/>
                  </a:lnTo>
                  <a:lnTo>
                    <a:pt x="3141254" y="224478"/>
                  </a:lnTo>
                  <a:lnTo>
                    <a:pt x="3141254" y="211797"/>
                  </a:lnTo>
                  <a:lnTo>
                    <a:pt x="3156636" y="211797"/>
                  </a:lnTo>
                  <a:lnTo>
                    <a:pt x="3162725" y="211797"/>
                  </a:lnTo>
                  <a:lnTo>
                    <a:pt x="3168921" y="211797"/>
                  </a:lnTo>
                  <a:lnTo>
                    <a:pt x="3175009" y="211797"/>
                  </a:lnTo>
                  <a:lnTo>
                    <a:pt x="3181098" y="211797"/>
                  </a:lnTo>
                  <a:lnTo>
                    <a:pt x="3187294" y="211797"/>
                  </a:lnTo>
                  <a:lnTo>
                    <a:pt x="3177893" y="219458"/>
                  </a:lnTo>
                  <a:lnTo>
                    <a:pt x="3177893" y="206777"/>
                  </a:lnTo>
                  <a:lnTo>
                    <a:pt x="3193382" y="206777"/>
                  </a:lnTo>
                  <a:lnTo>
                    <a:pt x="3199471" y="206777"/>
                  </a:lnTo>
                  <a:lnTo>
                    <a:pt x="3190178" y="214351"/>
                  </a:lnTo>
                  <a:lnTo>
                    <a:pt x="3190178" y="196650"/>
                  </a:lnTo>
                  <a:lnTo>
                    <a:pt x="3205667" y="196650"/>
                  </a:lnTo>
                  <a:lnTo>
                    <a:pt x="3211756" y="196650"/>
                  </a:lnTo>
                  <a:lnTo>
                    <a:pt x="3202462" y="204311"/>
                  </a:lnTo>
                  <a:lnTo>
                    <a:pt x="3202462" y="191630"/>
                  </a:lnTo>
                  <a:lnTo>
                    <a:pt x="3217844" y="191630"/>
                  </a:lnTo>
                  <a:lnTo>
                    <a:pt x="3223933" y="191630"/>
                  </a:lnTo>
                  <a:lnTo>
                    <a:pt x="3214640" y="199203"/>
                  </a:lnTo>
                  <a:lnTo>
                    <a:pt x="3214640" y="194184"/>
                  </a:lnTo>
                  <a:lnTo>
                    <a:pt x="3214640" y="181502"/>
                  </a:lnTo>
                  <a:lnTo>
                    <a:pt x="3230129" y="181502"/>
                  </a:lnTo>
                  <a:lnTo>
                    <a:pt x="3236217" y="181502"/>
                  </a:lnTo>
                  <a:lnTo>
                    <a:pt x="3242306" y="181502"/>
                  </a:lnTo>
                  <a:lnTo>
                    <a:pt x="3248501" y="181502"/>
                  </a:lnTo>
                  <a:lnTo>
                    <a:pt x="3254590" y="181502"/>
                  </a:lnTo>
                  <a:lnTo>
                    <a:pt x="3245297" y="189164"/>
                  </a:lnTo>
                  <a:lnTo>
                    <a:pt x="3245297" y="184056"/>
                  </a:lnTo>
                  <a:lnTo>
                    <a:pt x="3245297" y="171463"/>
                  </a:lnTo>
                  <a:lnTo>
                    <a:pt x="3260679" y="171463"/>
                  </a:lnTo>
                  <a:lnTo>
                    <a:pt x="3266874" y="171463"/>
                  </a:lnTo>
                  <a:lnTo>
                    <a:pt x="3257581" y="179036"/>
                  </a:lnTo>
                  <a:lnTo>
                    <a:pt x="3257581" y="174017"/>
                  </a:lnTo>
                  <a:lnTo>
                    <a:pt x="3257581" y="161335"/>
                  </a:lnTo>
                  <a:lnTo>
                    <a:pt x="3272963" y="161335"/>
                  </a:lnTo>
                  <a:lnTo>
                    <a:pt x="3279052" y="161335"/>
                  </a:lnTo>
                  <a:lnTo>
                    <a:pt x="3285247" y="161335"/>
                  </a:lnTo>
                  <a:lnTo>
                    <a:pt x="3291336" y="161335"/>
                  </a:lnTo>
                  <a:lnTo>
                    <a:pt x="3297425" y="161335"/>
                  </a:lnTo>
                  <a:lnTo>
                    <a:pt x="3303514" y="161335"/>
                  </a:lnTo>
                  <a:lnTo>
                    <a:pt x="3309709" y="161335"/>
                  </a:lnTo>
                  <a:lnTo>
                    <a:pt x="3315798" y="161335"/>
                  </a:lnTo>
                  <a:lnTo>
                    <a:pt x="3306611" y="168997"/>
                  </a:lnTo>
                  <a:lnTo>
                    <a:pt x="3306611" y="156316"/>
                  </a:lnTo>
                  <a:lnTo>
                    <a:pt x="3321887" y="156316"/>
                  </a:lnTo>
                  <a:lnTo>
                    <a:pt x="3328082" y="156316"/>
                  </a:lnTo>
                  <a:lnTo>
                    <a:pt x="3334171" y="156316"/>
                  </a:lnTo>
                  <a:lnTo>
                    <a:pt x="3340260" y="156316"/>
                  </a:lnTo>
                  <a:lnTo>
                    <a:pt x="3331073" y="163977"/>
                  </a:lnTo>
                  <a:lnTo>
                    <a:pt x="3331073" y="151296"/>
                  </a:lnTo>
                  <a:lnTo>
                    <a:pt x="3346455" y="151296"/>
                  </a:lnTo>
                  <a:lnTo>
                    <a:pt x="3352544" y="151296"/>
                  </a:lnTo>
                  <a:lnTo>
                    <a:pt x="3358633" y="151296"/>
                  </a:lnTo>
                  <a:lnTo>
                    <a:pt x="3364828" y="151296"/>
                  </a:lnTo>
                  <a:lnTo>
                    <a:pt x="3370917" y="151296"/>
                  </a:lnTo>
                  <a:lnTo>
                    <a:pt x="3361730" y="158870"/>
                  </a:lnTo>
                  <a:lnTo>
                    <a:pt x="3361730" y="146276"/>
                  </a:lnTo>
                  <a:lnTo>
                    <a:pt x="3377006" y="146276"/>
                  </a:lnTo>
                  <a:lnTo>
                    <a:pt x="3367819" y="153850"/>
                  </a:lnTo>
                  <a:lnTo>
                    <a:pt x="3367819" y="141168"/>
                  </a:lnTo>
                  <a:lnTo>
                    <a:pt x="3383094" y="141168"/>
                  </a:lnTo>
                  <a:lnTo>
                    <a:pt x="3389290" y="141168"/>
                  </a:lnTo>
                  <a:lnTo>
                    <a:pt x="3395379" y="141168"/>
                  </a:lnTo>
                  <a:lnTo>
                    <a:pt x="3386192" y="148830"/>
                  </a:lnTo>
                  <a:lnTo>
                    <a:pt x="3386192" y="136149"/>
                  </a:lnTo>
                  <a:lnTo>
                    <a:pt x="3401468" y="136149"/>
                  </a:lnTo>
                  <a:lnTo>
                    <a:pt x="3407663" y="136149"/>
                  </a:lnTo>
                  <a:lnTo>
                    <a:pt x="3398370" y="143722"/>
                  </a:lnTo>
                  <a:lnTo>
                    <a:pt x="3398370" y="131129"/>
                  </a:lnTo>
                  <a:lnTo>
                    <a:pt x="3413752" y="131129"/>
                  </a:lnTo>
                  <a:lnTo>
                    <a:pt x="3404565" y="138703"/>
                  </a:lnTo>
                  <a:lnTo>
                    <a:pt x="3404565" y="126021"/>
                  </a:lnTo>
                  <a:lnTo>
                    <a:pt x="3419841" y="126021"/>
                  </a:lnTo>
                  <a:lnTo>
                    <a:pt x="3426036" y="126021"/>
                  </a:lnTo>
                  <a:lnTo>
                    <a:pt x="3432125" y="126021"/>
                  </a:lnTo>
                  <a:lnTo>
                    <a:pt x="3422938" y="133683"/>
                  </a:lnTo>
                  <a:lnTo>
                    <a:pt x="3422938" y="121002"/>
                  </a:lnTo>
                  <a:lnTo>
                    <a:pt x="3438214" y="121002"/>
                  </a:lnTo>
                  <a:lnTo>
                    <a:pt x="3444409" y="121002"/>
                  </a:lnTo>
                  <a:lnTo>
                    <a:pt x="3435116" y="128575"/>
                  </a:lnTo>
                  <a:lnTo>
                    <a:pt x="3435116" y="115982"/>
                  </a:lnTo>
                  <a:lnTo>
                    <a:pt x="3450498" y="115982"/>
                  </a:lnTo>
                  <a:lnTo>
                    <a:pt x="3441311" y="123555"/>
                  </a:lnTo>
                  <a:lnTo>
                    <a:pt x="3441311" y="118624"/>
                  </a:lnTo>
                  <a:lnTo>
                    <a:pt x="3441311" y="105854"/>
                  </a:lnTo>
                  <a:lnTo>
                    <a:pt x="3456587" y="105854"/>
                  </a:lnTo>
                  <a:lnTo>
                    <a:pt x="3447400" y="113516"/>
                  </a:lnTo>
                  <a:lnTo>
                    <a:pt x="3447400" y="100835"/>
                  </a:lnTo>
                  <a:lnTo>
                    <a:pt x="3462782" y="100835"/>
                  </a:lnTo>
                  <a:lnTo>
                    <a:pt x="3468871" y="100835"/>
                  </a:lnTo>
                  <a:lnTo>
                    <a:pt x="3474960" y="100835"/>
                  </a:lnTo>
                  <a:lnTo>
                    <a:pt x="3465773" y="108496"/>
                  </a:lnTo>
                  <a:lnTo>
                    <a:pt x="3465773" y="95815"/>
                  </a:lnTo>
                  <a:lnTo>
                    <a:pt x="3481048" y="95815"/>
                  </a:lnTo>
                  <a:lnTo>
                    <a:pt x="3487244" y="95815"/>
                  </a:lnTo>
                  <a:lnTo>
                    <a:pt x="3477951" y="103477"/>
                  </a:lnTo>
                  <a:lnTo>
                    <a:pt x="3477951" y="85775"/>
                  </a:lnTo>
                  <a:lnTo>
                    <a:pt x="3493440" y="85775"/>
                  </a:lnTo>
                  <a:lnTo>
                    <a:pt x="3499528" y="85775"/>
                  </a:lnTo>
                  <a:lnTo>
                    <a:pt x="3505724" y="85775"/>
                  </a:lnTo>
                  <a:lnTo>
                    <a:pt x="3511706" y="85775"/>
                  </a:lnTo>
                  <a:lnTo>
                    <a:pt x="3502519" y="93349"/>
                  </a:lnTo>
                  <a:lnTo>
                    <a:pt x="3502519" y="80668"/>
                  </a:lnTo>
                  <a:lnTo>
                    <a:pt x="3517901" y="80668"/>
                  </a:lnTo>
                  <a:lnTo>
                    <a:pt x="3523990" y="80668"/>
                  </a:lnTo>
                  <a:lnTo>
                    <a:pt x="3530186" y="80668"/>
                  </a:lnTo>
                  <a:lnTo>
                    <a:pt x="3536274" y="80668"/>
                  </a:lnTo>
                  <a:lnTo>
                    <a:pt x="3542363" y="80668"/>
                  </a:lnTo>
                  <a:lnTo>
                    <a:pt x="3533070" y="88329"/>
                  </a:lnTo>
                  <a:lnTo>
                    <a:pt x="3533070" y="75648"/>
                  </a:lnTo>
                  <a:lnTo>
                    <a:pt x="3548559" y="75648"/>
                  </a:lnTo>
                  <a:lnTo>
                    <a:pt x="3539265" y="83222"/>
                  </a:lnTo>
                  <a:lnTo>
                    <a:pt x="3539265" y="65520"/>
                  </a:lnTo>
                  <a:lnTo>
                    <a:pt x="3554647" y="65520"/>
                  </a:lnTo>
                  <a:lnTo>
                    <a:pt x="3560736" y="65520"/>
                  </a:lnTo>
                  <a:lnTo>
                    <a:pt x="3551443" y="73094"/>
                  </a:lnTo>
                  <a:lnTo>
                    <a:pt x="3551443" y="60501"/>
                  </a:lnTo>
                  <a:lnTo>
                    <a:pt x="3566932" y="60501"/>
                  </a:lnTo>
                  <a:lnTo>
                    <a:pt x="3573020" y="60501"/>
                  </a:lnTo>
                  <a:lnTo>
                    <a:pt x="3579109" y="60501"/>
                  </a:lnTo>
                  <a:lnTo>
                    <a:pt x="3585305" y="60501"/>
                  </a:lnTo>
                  <a:lnTo>
                    <a:pt x="3591393" y="60501"/>
                  </a:lnTo>
                  <a:lnTo>
                    <a:pt x="3582100" y="68074"/>
                  </a:lnTo>
                  <a:lnTo>
                    <a:pt x="3582100" y="50373"/>
                  </a:lnTo>
                  <a:lnTo>
                    <a:pt x="3597482" y="50373"/>
                  </a:lnTo>
                  <a:lnTo>
                    <a:pt x="3603678" y="50373"/>
                  </a:lnTo>
                  <a:lnTo>
                    <a:pt x="3609766" y="50373"/>
                  </a:lnTo>
                  <a:lnTo>
                    <a:pt x="3615855" y="50373"/>
                  </a:lnTo>
                  <a:lnTo>
                    <a:pt x="3621944" y="50373"/>
                  </a:lnTo>
                  <a:lnTo>
                    <a:pt x="3628139" y="50373"/>
                  </a:lnTo>
                  <a:lnTo>
                    <a:pt x="3634228" y="50373"/>
                  </a:lnTo>
                  <a:lnTo>
                    <a:pt x="3640317" y="50373"/>
                  </a:lnTo>
                  <a:lnTo>
                    <a:pt x="3646512" y="50373"/>
                  </a:lnTo>
                  <a:lnTo>
                    <a:pt x="3652601" y="50373"/>
                  </a:lnTo>
                  <a:lnTo>
                    <a:pt x="3658690" y="50373"/>
                  </a:lnTo>
                  <a:lnTo>
                    <a:pt x="3664886" y="50373"/>
                  </a:lnTo>
                  <a:lnTo>
                    <a:pt x="3670974" y="50373"/>
                  </a:lnTo>
                  <a:lnTo>
                    <a:pt x="3677063" y="50373"/>
                  </a:lnTo>
                  <a:lnTo>
                    <a:pt x="3683259" y="50373"/>
                  </a:lnTo>
                  <a:lnTo>
                    <a:pt x="3689347" y="50373"/>
                  </a:lnTo>
                  <a:lnTo>
                    <a:pt x="3695436" y="50373"/>
                  </a:lnTo>
                  <a:lnTo>
                    <a:pt x="3701525" y="50373"/>
                  </a:lnTo>
                  <a:lnTo>
                    <a:pt x="3707720" y="50373"/>
                  </a:lnTo>
                  <a:lnTo>
                    <a:pt x="3698534" y="58035"/>
                  </a:lnTo>
                  <a:lnTo>
                    <a:pt x="3698534" y="30294"/>
                  </a:lnTo>
                  <a:lnTo>
                    <a:pt x="3713809" y="30294"/>
                  </a:lnTo>
                  <a:lnTo>
                    <a:pt x="3719898" y="30294"/>
                  </a:lnTo>
                  <a:lnTo>
                    <a:pt x="3726093" y="30294"/>
                  </a:lnTo>
                  <a:lnTo>
                    <a:pt x="3732182" y="30294"/>
                  </a:lnTo>
                  <a:lnTo>
                    <a:pt x="3738271" y="30294"/>
                  </a:lnTo>
                  <a:lnTo>
                    <a:pt x="3744467" y="30294"/>
                  </a:lnTo>
                  <a:lnTo>
                    <a:pt x="3750555" y="30294"/>
                  </a:lnTo>
                  <a:lnTo>
                    <a:pt x="3756644" y="30294"/>
                  </a:lnTo>
                  <a:lnTo>
                    <a:pt x="3762840" y="30294"/>
                  </a:lnTo>
                  <a:lnTo>
                    <a:pt x="3768928" y="30294"/>
                  </a:lnTo>
                  <a:lnTo>
                    <a:pt x="3759742" y="37868"/>
                  </a:lnTo>
                  <a:lnTo>
                    <a:pt x="3759742" y="0"/>
                  </a:lnTo>
                  <a:lnTo>
                    <a:pt x="3775017" y="0"/>
                  </a:lnTo>
                  <a:lnTo>
                    <a:pt x="3781106" y="0"/>
                  </a:lnTo>
                  <a:lnTo>
                    <a:pt x="3781106" y="15235"/>
                  </a:lnTo>
                  <a:lnTo>
                    <a:pt x="3775017" y="15235"/>
                  </a:lnTo>
                  <a:lnTo>
                    <a:pt x="3768928" y="15235"/>
                  </a:lnTo>
                  <a:lnTo>
                    <a:pt x="3778222" y="7662"/>
                  </a:lnTo>
                  <a:lnTo>
                    <a:pt x="3778222" y="45442"/>
                  </a:lnTo>
                  <a:lnTo>
                    <a:pt x="3762840" y="45442"/>
                  </a:lnTo>
                  <a:lnTo>
                    <a:pt x="3756644" y="45442"/>
                  </a:lnTo>
                  <a:lnTo>
                    <a:pt x="3750555" y="45442"/>
                  </a:lnTo>
                  <a:lnTo>
                    <a:pt x="3744467" y="45442"/>
                  </a:lnTo>
                  <a:lnTo>
                    <a:pt x="3738271" y="45442"/>
                  </a:lnTo>
                  <a:lnTo>
                    <a:pt x="3732182" y="45442"/>
                  </a:lnTo>
                  <a:lnTo>
                    <a:pt x="3726093" y="45442"/>
                  </a:lnTo>
                  <a:lnTo>
                    <a:pt x="3719898" y="45442"/>
                  </a:lnTo>
                  <a:lnTo>
                    <a:pt x="3713809" y="45442"/>
                  </a:lnTo>
                  <a:lnTo>
                    <a:pt x="3707720" y="45442"/>
                  </a:lnTo>
                  <a:lnTo>
                    <a:pt x="3716907" y="37868"/>
                  </a:lnTo>
                  <a:lnTo>
                    <a:pt x="3716907" y="65697"/>
                  </a:lnTo>
                  <a:lnTo>
                    <a:pt x="3701525" y="65697"/>
                  </a:lnTo>
                  <a:lnTo>
                    <a:pt x="3695436" y="65697"/>
                  </a:lnTo>
                  <a:lnTo>
                    <a:pt x="3689347" y="65697"/>
                  </a:lnTo>
                  <a:lnTo>
                    <a:pt x="3683259" y="65697"/>
                  </a:lnTo>
                  <a:lnTo>
                    <a:pt x="3677063" y="65697"/>
                  </a:lnTo>
                  <a:lnTo>
                    <a:pt x="3670974" y="65697"/>
                  </a:lnTo>
                  <a:lnTo>
                    <a:pt x="3664886" y="65697"/>
                  </a:lnTo>
                  <a:lnTo>
                    <a:pt x="3658690" y="65697"/>
                  </a:lnTo>
                  <a:lnTo>
                    <a:pt x="3652601" y="65697"/>
                  </a:lnTo>
                  <a:lnTo>
                    <a:pt x="3646512" y="65697"/>
                  </a:lnTo>
                  <a:lnTo>
                    <a:pt x="3640317" y="65697"/>
                  </a:lnTo>
                  <a:lnTo>
                    <a:pt x="3634228" y="65697"/>
                  </a:lnTo>
                  <a:lnTo>
                    <a:pt x="3628139" y="65697"/>
                  </a:lnTo>
                  <a:lnTo>
                    <a:pt x="3621944" y="65697"/>
                  </a:lnTo>
                  <a:lnTo>
                    <a:pt x="3615855" y="65697"/>
                  </a:lnTo>
                  <a:lnTo>
                    <a:pt x="3609766" y="65697"/>
                  </a:lnTo>
                  <a:lnTo>
                    <a:pt x="3603678" y="65697"/>
                  </a:lnTo>
                  <a:lnTo>
                    <a:pt x="3597482" y="65697"/>
                  </a:lnTo>
                  <a:lnTo>
                    <a:pt x="3591393" y="65697"/>
                  </a:lnTo>
                  <a:lnTo>
                    <a:pt x="3600580" y="58035"/>
                  </a:lnTo>
                  <a:lnTo>
                    <a:pt x="3600580" y="75736"/>
                  </a:lnTo>
                  <a:lnTo>
                    <a:pt x="3585305" y="75736"/>
                  </a:lnTo>
                  <a:lnTo>
                    <a:pt x="3579109" y="75736"/>
                  </a:lnTo>
                  <a:lnTo>
                    <a:pt x="3573020" y="75736"/>
                  </a:lnTo>
                  <a:lnTo>
                    <a:pt x="3566932" y="75736"/>
                  </a:lnTo>
                  <a:lnTo>
                    <a:pt x="3560736" y="75736"/>
                  </a:lnTo>
                  <a:lnTo>
                    <a:pt x="3570029" y="68074"/>
                  </a:lnTo>
                  <a:lnTo>
                    <a:pt x="3570029" y="80844"/>
                  </a:lnTo>
                  <a:lnTo>
                    <a:pt x="3554647" y="80844"/>
                  </a:lnTo>
                  <a:lnTo>
                    <a:pt x="3548559" y="80844"/>
                  </a:lnTo>
                  <a:lnTo>
                    <a:pt x="3557745" y="73094"/>
                  </a:lnTo>
                  <a:lnTo>
                    <a:pt x="3557745" y="90883"/>
                  </a:lnTo>
                  <a:lnTo>
                    <a:pt x="3542363" y="90883"/>
                  </a:lnTo>
                  <a:lnTo>
                    <a:pt x="3551656" y="83222"/>
                  </a:lnTo>
                  <a:lnTo>
                    <a:pt x="3551656" y="95903"/>
                  </a:lnTo>
                  <a:lnTo>
                    <a:pt x="3536274" y="95903"/>
                  </a:lnTo>
                  <a:lnTo>
                    <a:pt x="3530186" y="95903"/>
                  </a:lnTo>
                  <a:lnTo>
                    <a:pt x="3523990" y="95903"/>
                  </a:lnTo>
                  <a:lnTo>
                    <a:pt x="3517901" y="95903"/>
                  </a:lnTo>
                  <a:lnTo>
                    <a:pt x="3511706" y="95903"/>
                  </a:lnTo>
                  <a:lnTo>
                    <a:pt x="3520999" y="88329"/>
                  </a:lnTo>
                  <a:lnTo>
                    <a:pt x="3520999" y="100923"/>
                  </a:lnTo>
                  <a:lnTo>
                    <a:pt x="3505724" y="100923"/>
                  </a:lnTo>
                  <a:lnTo>
                    <a:pt x="3499528" y="100923"/>
                  </a:lnTo>
                  <a:lnTo>
                    <a:pt x="3493440" y="100923"/>
                  </a:lnTo>
                  <a:lnTo>
                    <a:pt x="3487244" y="100923"/>
                  </a:lnTo>
                  <a:lnTo>
                    <a:pt x="3496537" y="93349"/>
                  </a:lnTo>
                  <a:lnTo>
                    <a:pt x="3496537" y="111050"/>
                  </a:lnTo>
                  <a:lnTo>
                    <a:pt x="3481048" y="111050"/>
                  </a:lnTo>
                  <a:lnTo>
                    <a:pt x="3474960" y="111050"/>
                  </a:lnTo>
                  <a:lnTo>
                    <a:pt x="3484253" y="103477"/>
                  </a:lnTo>
                  <a:lnTo>
                    <a:pt x="3484253" y="116070"/>
                  </a:lnTo>
                  <a:lnTo>
                    <a:pt x="3468871" y="116070"/>
                  </a:lnTo>
                  <a:lnTo>
                    <a:pt x="3462782" y="116070"/>
                  </a:lnTo>
                  <a:lnTo>
                    <a:pt x="3456587" y="116070"/>
                  </a:lnTo>
                  <a:lnTo>
                    <a:pt x="3465880" y="108496"/>
                  </a:lnTo>
                  <a:lnTo>
                    <a:pt x="3465880" y="121178"/>
                  </a:lnTo>
                  <a:lnTo>
                    <a:pt x="3450498" y="121178"/>
                  </a:lnTo>
                  <a:lnTo>
                    <a:pt x="3459791" y="113516"/>
                  </a:lnTo>
                  <a:lnTo>
                    <a:pt x="3459791" y="118624"/>
                  </a:lnTo>
                  <a:lnTo>
                    <a:pt x="3459791" y="131217"/>
                  </a:lnTo>
                  <a:lnTo>
                    <a:pt x="3444409" y="131217"/>
                  </a:lnTo>
                  <a:lnTo>
                    <a:pt x="3453703" y="123555"/>
                  </a:lnTo>
                  <a:lnTo>
                    <a:pt x="3453703" y="136325"/>
                  </a:lnTo>
                  <a:lnTo>
                    <a:pt x="3438214" y="136325"/>
                  </a:lnTo>
                  <a:lnTo>
                    <a:pt x="3432125" y="136325"/>
                  </a:lnTo>
                  <a:lnTo>
                    <a:pt x="3441418" y="128575"/>
                  </a:lnTo>
                  <a:lnTo>
                    <a:pt x="3441418" y="141345"/>
                  </a:lnTo>
                  <a:lnTo>
                    <a:pt x="3426036" y="141345"/>
                  </a:lnTo>
                  <a:lnTo>
                    <a:pt x="3419841" y="141345"/>
                  </a:lnTo>
                  <a:lnTo>
                    <a:pt x="3413752" y="141345"/>
                  </a:lnTo>
                  <a:lnTo>
                    <a:pt x="3423045" y="133683"/>
                  </a:lnTo>
                  <a:lnTo>
                    <a:pt x="3423045" y="146276"/>
                  </a:lnTo>
                  <a:lnTo>
                    <a:pt x="3407663" y="146276"/>
                  </a:lnTo>
                  <a:lnTo>
                    <a:pt x="3416957" y="138703"/>
                  </a:lnTo>
                  <a:lnTo>
                    <a:pt x="3416957" y="151384"/>
                  </a:lnTo>
                  <a:lnTo>
                    <a:pt x="3401468" y="151384"/>
                  </a:lnTo>
                  <a:lnTo>
                    <a:pt x="3395379" y="151384"/>
                  </a:lnTo>
                  <a:lnTo>
                    <a:pt x="3404672" y="143722"/>
                  </a:lnTo>
                  <a:lnTo>
                    <a:pt x="3404672" y="156404"/>
                  </a:lnTo>
                  <a:lnTo>
                    <a:pt x="3389290" y="156404"/>
                  </a:lnTo>
                  <a:lnTo>
                    <a:pt x="3383094" y="156404"/>
                  </a:lnTo>
                  <a:lnTo>
                    <a:pt x="3377006" y="156404"/>
                  </a:lnTo>
                  <a:lnTo>
                    <a:pt x="3386299" y="148830"/>
                  </a:lnTo>
                  <a:lnTo>
                    <a:pt x="3386299" y="161423"/>
                  </a:lnTo>
                  <a:lnTo>
                    <a:pt x="3370917" y="161423"/>
                  </a:lnTo>
                  <a:lnTo>
                    <a:pt x="3380210" y="153850"/>
                  </a:lnTo>
                  <a:lnTo>
                    <a:pt x="3380210" y="166531"/>
                  </a:lnTo>
                  <a:lnTo>
                    <a:pt x="3364828" y="166531"/>
                  </a:lnTo>
                  <a:lnTo>
                    <a:pt x="3358633" y="166531"/>
                  </a:lnTo>
                  <a:lnTo>
                    <a:pt x="3352544" y="166531"/>
                  </a:lnTo>
                  <a:lnTo>
                    <a:pt x="3346455" y="166531"/>
                  </a:lnTo>
                  <a:lnTo>
                    <a:pt x="3340260" y="166531"/>
                  </a:lnTo>
                  <a:lnTo>
                    <a:pt x="3349553" y="158870"/>
                  </a:lnTo>
                  <a:lnTo>
                    <a:pt x="3349553" y="171551"/>
                  </a:lnTo>
                  <a:lnTo>
                    <a:pt x="3334171" y="171551"/>
                  </a:lnTo>
                  <a:lnTo>
                    <a:pt x="3328082" y="171551"/>
                  </a:lnTo>
                  <a:lnTo>
                    <a:pt x="3321887" y="171551"/>
                  </a:lnTo>
                  <a:lnTo>
                    <a:pt x="3315798" y="171551"/>
                  </a:lnTo>
                  <a:lnTo>
                    <a:pt x="3324984" y="163977"/>
                  </a:lnTo>
                  <a:lnTo>
                    <a:pt x="3324984" y="176571"/>
                  </a:lnTo>
                  <a:lnTo>
                    <a:pt x="3309709" y="176571"/>
                  </a:lnTo>
                  <a:lnTo>
                    <a:pt x="3303514" y="176571"/>
                  </a:lnTo>
                  <a:lnTo>
                    <a:pt x="3297425" y="176571"/>
                  </a:lnTo>
                  <a:lnTo>
                    <a:pt x="3291336" y="176571"/>
                  </a:lnTo>
                  <a:lnTo>
                    <a:pt x="3285247" y="176571"/>
                  </a:lnTo>
                  <a:lnTo>
                    <a:pt x="3279052" y="176571"/>
                  </a:lnTo>
                  <a:lnTo>
                    <a:pt x="3272963" y="176571"/>
                  </a:lnTo>
                  <a:lnTo>
                    <a:pt x="3266874" y="176571"/>
                  </a:lnTo>
                  <a:lnTo>
                    <a:pt x="3276061" y="168997"/>
                  </a:lnTo>
                  <a:lnTo>
                    <a:pt x="3276061" y="174017"/>
                  </a:lnTo>
                  <a:lnTo>
                    <a:pt x="3276061" y="186698"/>
                  </a:lnTo>
                  <a:lnTo>
                    <a:pt x="3260679" y="186698"/>
                  </a:lnTo>
                  <a:lnTo>
                    <a:pt x="3254590" y="186698"/>
                  </a:lnTo>
                  <a:lnTo>
                    <a:pt x="3263777" y="179036"/>
                  </a:lnTo>
                  <a:lnTo>
                    <a:pt x="3263777" y="184056"/>
                  </a:lnTo>
                  <a:lnTo>
                    <a:pt x="3263777" y="196738"/>
                  </a:lnTo>
                  <a:lnTo>
                    <a:pt x="3248501" y="196738"/>
                  </a:lnTo>
                  <a:lnTo>
                    <a:pt x="3242306" y="196738"/>
                  </a:lnTo>
                  <a:lnTo>
                    <a:pt x="3236217" y="196738"/>
                  </a:lnTo>
                  <a:lnTo>
                    <a:pt x="3230129" y="196738"/>
                  </a:lnTo>
                  <a:lnTo>
                    <a:pt x="3223933" y="196738"/>
                  </a:lnTo>
                  <a:lnTo>
                    <a:pt x="3233226" y="189164"/>
                  </a:lnTo>
                  <a:lnTo>
                    <a:pt x="3233226" y="194184"/>
                  </a:lnTo>
                  <a:lnTo>
                    <a:pt x="3233226" y="206777"/>
                  </a:lnTo>
                  <a:lnTo>
                    <a:pt x="3217844" y="206777"/>
                  </a:lnTo>
                  <a:lnTo>
                    <a:pt x="3211756" y="206777"/>
                  </a:lnTo>
                  <a:lnTo>
                    <a:pt x="3220942" y="199203"/>
                  </a:lnTo>
                  <a:lnTo>
                    <a:pt x="3220942" y="211885"/>
                  </a:lnTo>
                  <a:lnTo>
                    <a:pt x="3205667" y="211885"/>
                  </a:lnTo>
                  <a:lnTo>
                    <a:pt x="3199471" y="211885"/>
                  </a:lnTo>
                  <a:lnTo>
                    <a:pt x="3208658" y="204311"/>
                  </a:lnTo>
                  <a:lnTo>
                    <a:pt x="3208658" y="222012"/>
                  </a:lnTo>
                  <a:lnTo>
                    <a:pt x="3193382" y="222012"/>
                  </a:lnTo>
                  <a:lnTo>
                    <a:pt x="3187294" y="222012"/>
                  </a:lnTo>
                  <a:lnTo>
                    <a:pt x="3196480" y="214351"/>
                  </a:lnTo>
                  <a:lnTo>
                    <a:pt x="3196480" y="227032"/>
                  </a:lnTo>
                  <a:lnTo>
                    <a:pt x="3181098" y="227032"/>
                  </a:lnTo>
                  <a:lnTo>
                    <a:pt x="3175009" y="227032"/>
                  </a:lnTo>
                  <a:lnTo>
                    <a:pt x="3168921" y="227032"/>
                  </a:lnTo>
                  <a:lnTo>
                    <a:pt x="3162725" y="227032"/>
                  </a:lnTo>
                  <a:lnTo>
                    <a:pt x="3156636" y="227032"/>
                  </a:lnTo>
                  <a:lnTo>
                    <a:pt x="3150548" y="227032"/>
                  </a:lnTo>
                  <a:lnTo>
                    <a:pt x="3159734" y="219458"/>
                  </a:lnTo>
                  <a:lnTo>
                    <a:pt x="3159734" y="232052"/>
                  </a:lnTo>
                  <a:lnTo>
                    <a:pt x="3144352" y="232052"/>
                  </a:lnTo>
                  <a:lnTo>
                    <a:pt x="3138263" y="232052"/>
                  </a:lnTo>
                  <a:lnTo>
                    <a:pt x="3132068" y="232052"/>
                  </a:lnTo>
                  <a:lnTo>
                    <a:pt x="3125979" y="232052"/>
                  </a:lnTo>
                  <a:lnTo>
                    <a:pt x="3135272" y="224478"/>
                  </a:lnTo>
                  <a:lnTo>
                    <a:pt x="3135272" y="237160"/>
                  </a:lnTo>
                  <a:lnTo>
                    <a:pt x="3119890" y="237160"/>
                  </a:lnTo>
                  <a:lnTo>
                    <a:pt x="3113801" y="237160"/>
                  </a:lnTo>
                  <a:lnTo>
                    <a:pt x="3107606" y="237160"/>
                  </a:lnTo>
                  <a:lnTo>
                    <a:pt x="3101517" y="237160"/>
                  </a:lnTo>
                  <a:lnTo>
                    <a:pt x="3095322" y="237160"/>
                  </a:lnTo>
                  <a:lnTo>
                    <a:pt x="3104615" y="229498"/>
                  </a:lnTo>
                  <a:lnTo>
                    <a:pt x="3104615" y="242179"/>
                  </a:lnTo>
                  <a:lnTo>
                    <a:pt x="3089233" y="242179"/>
                  </a:lnTo>
                  <a:lnTo>
                    <a:pt x="3098526" y="234518"/>
                  </a:lnTo>
                  <a:lnTo>
                    <a:pt x="3098526" y="247199"/>
                  </a:lnTo>
                  <a:lnTo>
                    <a:pt x="3083144" y="247199"/>
                  </a:lnTo>
                  <a:lnTo>
                    <a:pt x="3092437" y="239537"/>
                  </a:lnTo>
                  <a:lnTo>
                    <a:pt x="3092437" y="252219"/>
                  </a:lnTo>
                  <a:lnTo>
                    <a:pt x="3076948" y="252219"/>
                  </a:lnTo>
                  <a:lnTo>
                    <a:pt x="3086242" y="244557"/>
                  </a:lnTo>
                  <a:lnTo>
                    <a:pt x="3086242" y="257238"/>
                  </a:lnTo>
                  <a:lnTo>
                    <a:pt x="3070860" y="257238"/>
                  </a:lnTo>
                  <a:lnTo>
                    <a:pt x="3064664" y="257238"/>
                  </a:lnTo>
                  <a:lnTo>
                    <a:pt x="3058575" y="257238"/>
                  </a:lnTo>
                  <a:lnTo>
                    <a:pt x="3052487" y="257238"/>
                  </a:lnTo>
                  <a:lnTo>
                    <a:pt x="3046398" y="257238"/>
                  </a:lnTo>
                  <a:lnTo>
                    <a:pt x="3040202" y="257238"/>
                  </a:lnTo>
                  <a:lnTo>
                    <a:pt x="3049496" y="249665"/>
                  </a:lnTo>
                  <a:lnTo>
                    <a:pt x="3049496" y="254684"/>
                  </a:lnTo>
                  <a:lnTo>
                    <a:pt x="3049496" y="267366"/>
                  </a:lnTo>
                  <a:lnTo>
                    <a:pt x="3034114" y="267366"/>
                  </a:lnTo>
                  <a:lnTo>
                    <a:pt x="3043407" y="259704"/>
                  </a:lnTo>
                  <a:lnTo>
                    <a:pt x="3043407" y="264812"/>
                  </a:lnTo>
                  <a:lnTo>
                    <a:pt x="3043407" y="277405"/>
                  </a:lnTo>
                  <a:lnTo>
                    <a:pt x="3028025" y="277405"/>
                  </a:lnTo>
                  <a:lnTo>
                    <a:pt x="3021830" y="277405"/>
                  </a:lnTo>
                  <a:lnTo>
                    <a:pt x="3031230" y="269832"/>
                  </a:lnTo>
                  <a:lnTo>
                    <a:pt x="3031230" y="282513"/>
                  </a:lnTo>
                  <a:lnTo>
                    <a:pt x="3015741" y="282513"/>
                  </a:lnTo>
                  <a:lnTo>
                    <a:pt x="3025034" y="274939"/>
                  </a:lnTo>
                  <a:lnTo>
                    <a:pt x="3025034" y="287533"/>
                  </a:lnTo>
                  <a:lnTo>
                    <a:pt x="3009652" y="287533"/>
                  </a:lnTo>
                  <a:lnTo>
                    <a:pt x="3003457" y="287533"/>
                  </a:lnTo>
                  <a:lnTo>
                    <a:pt x="3012857" y="279959"/>
                  </a:lnTo>
                  <a:lnTo>
                    <a:pt x="3012857" y="292553"/>
                  </a:lnTo>
                  <a:lnTo>
                    <a:pt x="2997368" y="292553"/>
                  </a:lnTo>
                  <a:lnTo>
                    <a:pt x="2991279" y="292553"/>
                  </a:lnTo>
                  <a:lnTo>
                    <a:pt x="3000572" y="284891"/>
                  </a:lnTo>
                  <a:lnTo>
                    <a:pt x="3000572" y="297660"/>
                  </a:lnTo>
                  <a:lnTo>
                    <a:pt x="2985084" y="297660"/>
                  </a:lnTo>
                  <a:lnTo>
                    <a:pt x="2978995" y="297660"/>
                  </a:lnTo>
                  <a:lnTo>
                    <a:pt x="2988288" y="289999"/>
                  </a:lnTo>
                  <a:lnTo>
                    <a:pt x="2988288" y="302680"/>
                  </a:lnTo>
                  <a:lnTo>
                    <a:pt x="2972906" y="302680"/>
                  </a:lnTo>
                  <a:lnTo>
                    <a:pt x="2966817" y="302680"/>
                  </a:lnTo>
                  <a:lnTo>
                    <a:pt x="2976110" y="295018"/>
                  </a:lnTo>
                  <a:lnTo>
                    <a:pt x="2976110" y="300038"/>
                  </a:lnTo>
                  <a:lnTo>
                    <a:pt x="2976110" y="312719"/>
                  </a:lnTo>
                  <a:lnTo>
                    <a:pt x="2960622" y="312719"/>
                  </a:lnTo>
                  <a:lnTo>
                    <a:pt x="2969915" y="305146"/>
                  </a:lnTo>
                  <a:lnTo>
                    <a:pt x="2969915" y="317739"/>
                  </a:lnTo>
                  <a:lnTo>
                    <a:pt x="2954533" y="317739"/>
                  </a:lnTo>
                  <a:lnTo>
                    <a:pt x="2963720" y="310166"/>
                  </a:lnTo>
                  <a:lnTo>
                    <a:pt x="2963720" y="322847"/>
                  </a:lnTo>
                  <a:lnTo>
                    <a:pt x="2948444" y="322847"/>
                  </a:lnTo>
                  <a:lnTo>
                    <a:pt x="2957631" y="315185"/>
                  </a:lnTo>
                  <a:lnTo>
                    <a:pt x="2957631" y="327867"/>
                  </a:lnTo>
                  <a:lnTo>
                    <a:pt x="2942249" y="327867"/>
                  </a:lnTo>
                  <a:lnTo>
                    <a:pt x="2951542" y="320293"/>
                  </a:lnTo>
                  <a:lnTo>
                    <a:pt x="2951542" y="332886"/>
                  </a:lnTo>
                  <a:lnTo>
                    <a:pt x="2936160" y="332886"/>
                  </a:lnTo>
                  <a:lnTo>
                    <a:pt x="2930071" y="332886"/>
                  </a:lnTo>
                  <a:lnTo>
                    <a:pt x="2923876" y="332886"/>
                  </a:lnTo>
                  <a:lnTo>
                    <a:pt x="2917787" y="332886"/>
                  </a:lnTo>
                  <a:lnTo>
                    <a:pt x="2911698" y="332886"/>
                  </a:lnTo>
                  <a:lnTo>
                    <a:pt x="2920885" y="325313"/>
                  </a:lnTo>
                  <a:lnTo>
                    <a:pt x="2920885" y="337994"/>
                  </a:lnTo>
                  <a:lnTo>
                    <a:pt x="2905503" y="337994"/>
                  </a:lnTo>
                  <a:lnTo>
                    <a:pt x="2914796" y="330332"/>
                  </a:lnTo>
                  <a:lnTo>
                    <a:pt x="2914796" y="343014"/>
                  </a:lnTo>
                  <a:lnTo>
                    <a:pt x="2899414" y="343014"/>
                  </a:lnTo>
                  <a:lnTo>
                    <a:pt x="2908600" y="335440"/>
                  </a:lnTo>
                  <a:lnTo>
                    <a:pt x="2908600" y="348034"/>
                  </a:lnTo>
                  <a:lnTo>
                    <a:pt x="2893325" y="348034"/>
                  </a:lnTo>
                  <a:lnTo>
                    <a:pt x="2902512" y="340460"/>
                  </a:lnTo>
                  <a:lnTo>
                    <a:pt x="2902512" y="353141"/>
                  </a:lnTo>
                  <a:lnTo>
                    <a:pt x="2887236" y="353141"/>
                  </a:lnTo>
                  <a:lnTo>
                    <a:pt x="2881041" y="353141"/>
                  </a:lnTo>
                  <a:lnTo>
                    <a:pt x="2890227" y="345480"/>
                  </a:lnTo>
                  <a:lnTo>
                    <a:pt x="2890227" y="358073"/>
                  </a:lnTo>
                  <a:lnTo>
                    <a:pt x="2874952" y="358073"/>
                  </a:lnTo>
                  <a:lnTo>
                    <a:pt x="2884139" y="350499"/>
                  </a:lnTo>
                  <a:lnTo>
                    <a:pt x="2884139" y="363093"/>
                  </a:lnTo>
                  <a:lnTo>
                    <a:pt x="2868863" y="363093"/>
                  </a:lnTo>
                  <a:lnTo>
                    <a:pt x="2862668" y="363093"/>
                  </a:lnTo>
                  <a:lnTo>
                    <a:pt x="2856579" y="363093"/>
                  </a:lnTo>
                  <a:lnTo>
                    <a:pt x="2865766" y="355519"/>
                  </a:lnTo>
                  <a:lnTo>
                    <a:pt x="2865766" y="368201"/>
                  </a:lnTo>
                  <a:lnTo>
                    <a:pt x="2850490" y="368201"/>
                  </a:lnTo>
                  <a:lnTo>
                    <a:pt x="2844295" y="368201"/>
                  </a:lnTo>
                  <a:lnTo>
                    <a:pt x="2853588" y="360539"/>
                  </a:lnTo>
                  <a:lnTo>
                    <a:pt x="2853588" y="373220"/>
                  </a:lnTo>
                  <a:lnTo>
                    <a:pt x="2832117" y="373220"/>
                  </a:lnTo>
                  <a:lnTo>
                    <a:pt x="2841304" y="365647"/>
                  </a:lnTo>
                  <a:lnTo>
                    <a:pt x="2841304" y="378240"/>
                  </a:lnTo>
                  <a:lnTo>
                    <a:pt x="2825922" y="378240"/>
                  </a:lnTo>
                  <a:lnTo>
                    <a:pt x="2835215" y="370666"/>
                  </a:lnTo>
                  <a:lnTo>
                    <a:pt x="2835215" y="383348"/>
                  </a:lnTo>
                  <a:lnTo>
                    <a:pt x="2819833" y="383348"/>
                  </a:lnTo>
                  <a:lnTo>
                    <a:pt x="2813744" y="383348"/>
                  </a:lnTo>
                  <a:lnTo>
                    <a:pt x="2822931" y="375774"/>
                  </a:lnTo>
                  <a:lnTo>
                    <a:pt x="2822931" y="388367"/>
                  </a:lnTo>
                  <a:lnTo>
                    <a:pt x="2807655" y="388367"/>
                  </a:lnTo>
                  <a:lnTo>
                    <a:pt x="2816842" y="380794"/>
                  </a:lnTo>
                  <a:lnTo>
                    <a:pt x="2816842" y="393475"/>
                  </a:lnTo>
                  <a:lnTo>
                    <a:pt x="2801460" y="393475"/>
                  </a:lnTo>
                  <a:lnTo>
                    <a:pt x="2810646" y="385814"/>
                  </a:lnTo>
                  <a:lnTo>
                    <a:pt x="2810646" y="398495"/>
                  </a:lnTo>
                  <a:lnTo>
                    <a:pt x="2795371" y="398495"/>
                  </a:lnTo>
                  <a:lnTo>
                    <a:pt x="2789282" y="398495"/>
                  </a:lnTo>
                  <a:lnTo>
                    <a:pt x="2783087" y="398495"/>
                  </a:lnTo>
                  <a:lnTo>
                    <a:pt x="2792380" y="390833"/>
                  </a:lnTo>
                  <a:lnTo>
                    <a:pt x="2792380" y="403515"/>
                  </a:lnTo>
                  <a:lnTo>
                    <a:pt x="2776998" y="403515"/>
                  </a:lnTo>
                  <a:lnTo>
                    <a:pt x="2786185" y="395941"/>
                  </a:lnTo>
                  <a:lnTo>
                    <a:pt x="2786185" y="400873"/>
                  </a:lnTo>
                  <a:lnTo>
                    <a:pt x="2786185" y="413554"/>
                  </a:lnTo>
                  <a:lnTo>
                    <a:pt x="2770909" y="413554"/>
                  </a:lnTo>
                  <a:lnTo>
                    <a:pt x="2764714" y="413554"/>
                  </a:lnTo>
                  <a:lnTo>
                    <a:pt x="2774007" y="405980"/>
                  </a:lnTo>
                  <a:lnTo>
                    <a:pt x="2774007" y="418662"/>
                  </a:lnTo>
                  <a:lnTo>
                    <a:pt x="2758625" y="418662"/>
                  </a:lnTo>
                  <a:lnTo>
                    <a:pt x="2752536" y="418662"/>
                  </a:lnTo>
                  <a:lnTo>
                    <a:pt x="2746341" y="418662"/>
                  </a:lnTo>
                  <a:lnTo>
                    <a:pt x="2734163" y="418662"/>
                  </a:lnTo>
                  <a:lnTo>
                    <a:pt x="2727968" y="418662"/>
                  </a:lnTo>
                  <a:lnTo>
                    <a:pt x="2737261" y="411000"/>
                  </a:lnTo>
                  <a:lnTo>
                    <a:pt x="2737261" y="423682"/>
                  </a:lnTo>
                  <a:lnTo>
                    <a:pt x="2721879" y="423682"/>
                  </a:lnTo>
                  <a:lnTo>
                    <a:pt x="2731066" y="416020"/>
                  </a:lnTo>
                  <a:lnTo>
                    <a:pt x="2731066" y="428701"/>
                  </a:lnTo>
                  <a:lnTo>
                    <a:pt x="2715790" y="428701"/>
                  </a:lnTo>
                  <a:lnTo>
                    <a:pt x="2724977" y="421128"/>
                  </a:lnTo>
                  <a:lnTo>
                    <a:pt x="2724977" y="433721"/>
                  </a:lnTo>
                  <a:lnTo>
                    <a:pt x="2709595" y="433721"/>
                  </a:lnTo>
                  <a:lnTo>
                    <a:pt x="2703506" y="433721"/>
                  </a:lnTo>
                  <a:lnTo>
                    <a:pt x="2712799" y="426147"/>
                  </a:lnTo>
                  <a:lnTo>
                    <a:pt x="2712799" y="438829"/>
                  </a:lnTo>
                  <a:lnTo>
                    <a:pt x="2697310" y="438829"/>
                  </a:lnTo>
                  <a:lnTo>
                    <a:pt x="2691222" y="438829"/>
                  </a:lnTo>
                  <a:lnTo>
                    <a:pt x="2700515" y="431167"/>
                  </a:lnTo>
                  <a:lnTo>
                    <a:pt x="2700515" y="443848"/>
                  </a:lnTo>
                  <a:lnTo>
                    <a:pt x="2672849" y="443848"/>
                  </a:lnTo>
                  <a:lnTo>
                    <a:pt x="2682142" y="436275"/>
                  </a:lnTo>
                  <a:lnTo>
                    <a:pt x="2682142" y="448868"/>
                  </a:lnTo>
                  <a:lnTo>
                    <a:pt x="2660565" y="448868"/>
                  </a:lnTo>
                  <a:lnTo>
                    <a:pt x="2654476" y="448868"/>
                  </a:lnTo>
                  <a:lnTo>
                    <a:pt x="2663769" y="441295"/>
                  </a:lnTo>
                  <a:lnTo>
                    <a:pt x="2663769" y="453976"/>
                  </a:lnTo>
                  <a:lnTo>
                    <a:pt x="2648387" y="453976"/>
                  </a:lnTo>
                  <a:lnTo>
                    <a:pt x="2642191" y="453976"/>
                  </a:lnTo>
                  <a:lnTo>
                    <a:pt x="2636103" y="453976"/>
                  </a:lnTo>
                  <a:lnTo>
                    <a:pt x="2645396" y="446314"/>
                  </a:lnTo>
                  <a:lnTo>
                    <a:pt x="2645396" y="458996"/>
                  </a:lnTo>
                  <a:lnTo>
                    <a:pt x="2630014" y="458996"/>
                  </a:lnTo>
                  <a:lnTo>
                    <a:pt x="2639307" y="451334"/>
                  </a:lnTo>
                  <a:lnTo>
                    <a:pt x="2639307" y="464015"/>
                  </a:lnTo>
                  <a:lnTo>
                    <a:pt x="2623818" y="464015"/>
                  </a:lnTo>
                  <a:lnTo>
                    <a:pt x="2617730" y="464015"/>
                  </a:lnTo>
                  <a:lnTo>
                    <a:pt x="2627023" y="456354"/>
                  </a:lnTo>
                  <a:lnTo>
                    <a:pt x="2627023" y="469035"/>
                  </a:lnTo>
                  <a:lnTo>
                    <a:pt x="2611641" y="469035"/>
                  </a:lnTo>
                  <a:lnTo>
                    <a:pt x="2620934" y="461462"/>
                  </a:lnTo>
                  <a:lnTo>
                    <a:pt x="2620934" y="474055"/>
                  </a:lnTo>
                  <a:lnTo>
                    <a:pt x="2605445" y="474055"/>
                  </a:lnTo>
                  <a:lnTo>
                    <a:pt x="2599357" y="474055"/>
                  </a:lnTo>
                  <a:lnTo>
                    <a:pt x="2593268" y="474055"/>
                  </a:lnTo>
                  <a:lnTo>
                    <a:pt x="2587072" y="474055"/>
                  </a:lnTo>
                  <a:lnTo>
                    <a:pt x="2596366" y="466481"/>
                  </a:lnTo>
                  <a:lnTo>
                    <a:pt x="2596366" y="479075"/>
                  </a:lnTo>
                  <a:lnTo>
                    <a:pt x="2580984" y="479075"/>
                  </a:lnTo>
                  <a:lnTo>
                    <a:pt x="2574895" y="479075"/>
                  </a:lnTo>
                  <a:lnTo>
                    <a:pt x="2568806" y="479075"/>
                  </a:lnTo>
                  <a:lnTo>
                    <a:pt x="2562611" y="479075"/>
                  </a:lnTo>
                  <a:lnTo>
                    <a:pt x="2571797" y="471501"/>
                  </a:lnTo>
                  <a:lnTo>
                    <a:pt x="2571797" y="484182"/>
                  </a:lnTo>
                  <a:lnTo>
                    <a:pt x="2556522" y="484182"/>
                  </a:lnTo>
                  <a:lnTo>
                    <a:pt x="2550433" y="484182"/>
                  </a:lnTo>
                  <a:lnTo>
                    <a:pt x="2544237" y="484182"/>
                  </a:lnTo>
                  <a:lnTo>
                    <a:pt x="2538149" y="484182"/>
                  </a:lnTo>
                  <a:lnTo>
                    <a:pt x="2547335" y="476609"/>
                  </a:lnTo>
                  <a:lnTo>
                    <a:pt x="2547335" y="489202"/>
                  </a:lnTo>
                  <a:lnTo>
                    <a:pt x="2525865" y="489202"/>
                  </a:lnTo>
                  <a:lnTo>
                    <a:pt x="2519776" y="489202"/>
                  </a:lnTo>
                  <a:lnTo>
                    <a:pt x="2528962" y="481628"/>
                  </a:lnTo>
                  <a:lnTo>
                    <a:pt x="2528962" y="494310"/>
                  </a:lnTo>
                  <a:lnTo>
                    <a:pt x="2513687" y="494310"/>
                  </a:lnTo>
                  <a:lnTo>
                    <a:pt x="2507492" y="494310"/>
                  </a:lnTo>
                  <a:lnTo>
                    <a:pt x="2516785" y="486648"/>
                  </a:lnTo>
                  <a:lnTo>
                    <a:pt x="2516785" y="499330"/>
                  </a:lnTo>
                  <a:lnTo>
                    <a:pt x="2501403" y="499330"/>
                  </a:lnTo>
                  <a:lnTo>
                    <a:pt x="2489225" y="499330"/>
                  </a:lnTo>
                  <a:lnTo>
                    <a:pt x="2483030" y="499330"/>
                  </a:lnTo>
                  <a:lnTo>
                    <a:pt x="2492216" y="491756"/>
                  </a:lnTo>
                  <a:lnTo>
                    <a:pt x="2492216" y="504349"/>
                  </a:lnTo>
                  <a:lnTo>
                    <a:pt x="2476941" y="504349"/>
                  </a:lnTo>
                  <a:lnTo>
                    <a:pt x="2486128" y="496776"/>
                  </a:lnTo>
                  <a:lnTo>
                    <a:pt x="2486128" y="509457"/>
                  </a:lnTo>
                  <a:lnTo>
                    <a:pt x="2470852" y="509457"/>
                  </a:lnTo>
                  <a:lnTo>
                    <a:pt x="2480039" y="501795"/>
                  </a:lnTo>
                  <a:lnTo>
                    <a:pt x="2480039" y="514477"/>
                  </a:lnTo>
                  <a:lnTo>
                    <a:pt x="2464657" y="514477"/>
                  </a:lnTo>
                  <a:lnTo>
                    <a:pt x="2458568" y="514477"/>
                  </a:lnTo>
                  <a:lnTo>
                    <a:pt x="2467755" y="506815"/>
                  </a:lnTo>
                  <a:lnTo>
                    <a:pt x="2467755" y="519496"/>
                  </a:lnTo>
                  <a:lnTo>
                    <a:pt x="2446284" y="519496"/>
                  </a:lnTo>
                  <a:lnTo>
                    <a:pt x="2440195" y="519496"/>
                  </a:lnTo>
                  <a:lnTo>
                    <a:pt x="2434106" y="519496"/>
                  </a:lnTo>
                  <a:lnTo>
                    <a:pt x="2443293" y="511835"/>
                  </a:lnTo>
                  <a:lnTo>
                    <a:pt x="2443293" y="524516"/>
                  </a:lnTo>
                  <a:lnTo>
                    <a:pt x="2427911" y="524516"/>
                  </a:lnTo>
                  <a:lnTo>
                    <a:pt x="2421822" y="524516"/>
                  </a:lnTo>
                  <a:lnTo>
                    <a:pt x="2431008" y="516855"/>
                  </a:lnTo>
                  <a:lnTo>
                    <a:pt x="2431008" y="529536"/>
                  </a:lnTo>
                  <a:lnTo>
                    <a:pt x="2415733" y="529536"/>
                  </a:lnTo>
                  <a:lnTo>
                    <a:pt x="2424920" y="521962"/>
                  </a:lnTo>
                  <a:lnTo>
                    <a:pt x="2424920" y="534556"/>
                  </a:lnTo>
                  <a:lnTo>
                    <a:pt x="2409644" y="534556"/>
                  </a:lnTo>
                  <a:lnTo>
                    <a:pt x="2418831" y="526982"/>
                  </a:lnTo>
                  <a:lnTo>
                    <a:pt x="2418831" y="539663"/>
                  </a:lnTo>
                  <a:lnTo>
                    <a:pt x="2403449" y="539663"/>
                  </a:lnTo>
                  <a:lnTo>
                    <a:pt x="2397360" y="539663"/>
                  </a:lnTo>
                  <a:lnTo>
                    <a:pt x="2406547" y="532002"/>
                  </a:lnTo>
                  <a:lnTo>
                    <a:pt x="2406547" y="544683"/>
                  </a:lnTo>
                  <a:lnTo>
                    <a:pt x="2391271" y="544683"/>
                  </a:lnTo>
                  <a:lnTo>
                    <a:pt x="2385076" y="544683"/>
                  </a:lnTo>
                  <a:lnTo>
                    <a:pt x="2378987" y="544683"/>
                  </a:lnTo>
                  <a:lnTo>
                    <a:pt x="2372792" y="544683"/>
                  </a:lnTo>
                  <a:lnTo>
                    <a:pt x="2366703" y="544683"/>
                  </a:lnTo>
                  <a:lnTo>
                    <a:pt x="2360614" y="544683"/>
                  </a:lnTo>
                  <a:lnTo>
                    <a:pt x="2369801" y="537109"/>
                  </a:lnTo>
                  <a:lnTo>
                    <a:pt x="2369801" y="542129"/>
                  </a:lnTo>
                  <a:lnTo>
                    <a:pt x="2369801" y="554811"/>
                  </a:lnTo>
                  <a:lnTo>
                    <a:pt x="2354419" y="554811"/>
                  </a:lnTo>
                  <a:lnTo>
                    <a:pt x="2348330" y="554811"/>
                  </a:lnTo>
                  <a:lnTo>
                    <a:pt x="2357623" y="547237"/>
                  </a:lnTo>
                  <a:lnTo>
                    <a:pt x="2357623" y="559830"/>
                  </a:lnTo>
                  <a:lnTo>
                    <a:pt x="2342134" y="559830"/>
                  </a:lnTo>
                  <a:lnTo>
                    <a:pt x="2336045" y="559830"/>
                  </a:lnTo>
                  <a:lnTo>
                    <a:pt x="2329957" y="559830"/>
                  </a:lnTo>
                  <a:lnTo>
                    <a:pt x="2339250" y="552257"/>
                  </a:lnTo>
                  <a:lnTo>
                    <a:pt x="2339250" y="564850"/>
                  </a:lnTo>
                  <a:lnTo>
                    <a:pt x="2323761" y="564850"/>
                  </a:lnTo>
                  <a:lnTo>
                    <a:pt x="2317672" y="564850"/>
                  </a:lnTo>
                  <a:lnTo>
                    <a:pt x="2326966" y="557276"/>
                  </a:lnTo>
                  <a:lnTo>
                    <a:pt x="2326966" y="569958"/>
                  </a:lnTo>
                  <a:lnTo>
                    <a:pt x="2311584" y="569958"/>
                  </a:lnTo>
                  <a:lnTo>
                    <a:pt x="2299299" y="569958"/>
                  </a:lnTo>
                  <a:lnTo>
                    <a:pt x="2293211" y="569958"/>
                  </a:lnTo>
                  <a:lnTo>
                    <a:pt x="2287015" y="569958"/>
                  </a:lnTo>
                  <a:lnTo>
                    <a:pt x="2296415" y="562296"/>
                  </a:lnTo>
                  <a:lnTo>
                    <a:pt x="2296415" y="574978"/>
                  </a:lnTo>
                  <a:lnTo>
                    <a:pt x="2280926" y="574978"/>
                  </a:lnTo>
                  <a:lnTo>
                    <a:pt x="2290220" y="567316"/>
                  </a:lnTo>
                  <a:lnTo>
                    <a:pt x="2290220" y="579997"/>
                  </a:lnTo>
                  <a:lnTo>
                    <a:pt x="2274838" y="579997"/>
                  </a:lnTo>
                  <a:lnTo>
                    <a:pt x="2262553" y="579997"/>
                  </a:lnTo>
                  <a:lnTo>
                    <a:pt x="2271847" y="572336"/>
                  </a:lnTo>
                  <a:lnTo>
                    <a:pt x="2271847" y="585017"/>
                  </a:lnTo>
                  <a:lnTo>
                    <a:pt x="2250376" y="585017"/>
                  </a:lnTo>
                  <a:lnTo>
                    <a:pt x="2259669" y="577443"/>
                  </a:lnTo>
                  <a:lnTo>
                    <a:pt x="2259669" y="582463"/>
                  </a:lnTo>
                  <a:lnTo>
                    <a:pt x="2259669" y="595144"/>
                  </a:lnTo>
                  <a:lnTo>
                    <a:pt x="2238092" y="595144"/>
                  </a:lnTo>
                  <a:lnTo>
                    <a:pt x="2232003" y="595144"/>
                  </a:lnTo>
                  <a:lnTo>
                    <a:pt x="2241296" y="587483"/>
                  </a:lnTo>
                  <a:lnTo>
                    <a:pt x="2241296" y="600164"/>
                  </a:lnTo>
                  <a:lnTo>
                    <a:pt x="2225807" y="600164"/>
                  </a:lnTo>
                  <a:lnTo>
                    <a:pt x="2219719" y="600164"/>
                  </a:lnTo>
                  <a:lnTo>
                    <a:pt x="2195257" y="600164"/>
                  </a:lnTo>
                  <a:lnTo>
                    <a:pt x="2189061" y="600164"/>
                  </a:lnTo>
                  <a:lnTo>
                    <a:pt x="2182972" y="600164"/>
                  </a:lnTo>
                  <a:lnTo>
                    <a:pt x="2192159" y="592591"/>
                  </a:lnTo>
                  <a:lnTo>
                    <a:pt x="2192159" y="605184"/>
                  </a:lnTo>
                  <a:lnTo>
                    <a:pt x="2176884" y="605184"/>
                  </a:lnTo>
                  <a:lnTo>
                    <a:pt x="2170688" y="605184"/>
                  </a:lnTo>
                  <a:lnTo>
                    <a:pt x="2179982" y="597610"/>
                  </a:lnTo>
                  <a:lnTo>
                    <a:pt x="2179982" y="602630"/>
                  </a:lnTo>
                  <a:lnTo>
                    <a:pt x="2179982" y="615311"/>
                  </a:lnTo>
                  <a:lnTo>
                    <a:pt x="2164599" y="615311"/>
                  </a:lnTo>
                  <a:lnTo>
                    <a:pt x="2158511" y="615311"/>
                  </a:lnTo>
                  <a:lnTo>
                    <a:pt x="2167697" y="607738"/>
                  </a:lnTo>
                  <a:lnTo>
                    <a:pt x="2167697" y="620331"/>
                  </a:lnTo>
                  <a:lnTo>
                    <a:pt x="2152422" y="620331"/>
                  </a:lnTo>
                  <a:lnTo>
                    <a:pt x="2146226" y="620331"/>
                  </a:lnTo>
                  <a:lnTo>
                    <a:pt x="2155520" y="612669"/>
                  </a:lnTo>
                  <a:lnTo>
                    <a:pt x="2155520" y="625439"/>
                  </a:lnTo>
                  <a:lnTo>
                    <a:pt x="2140138" y="625439"/>
                  </a:lnTo>
                  <a:lnTo>
                    <a:pt x="2149324" y="617777"/>
                  </a:lnTo>
                  <a:lnTo>
                    <a:pt x="2149324" y="630459"/>
                  </a:lnTo>
                  <a:lnTo>
                    <a:pt x="2134049" y="630459"/>
                  </a:lnTo>
                  <a:lnTo>
                    <a:pt x="2121765" y="630459"/>
                  </a:lnTo>
                  <a:lnTo>
                    <a:pt x="2109480" y="630459"/>
                  </a:lnTo>
                  <a:lnTo>
                    <a:pt x="2118774" y="622797"/>
                  </a:lnTo>
                  <a:lnTo>
                    <a:pt x="2118774" y="635390"/>
                  </a:lnTo>
                  <a:lnTo>
                    <a:pt x="2103392" y="635390"/>
                  </a:lnTo>
                  <a:lnTo>
                    <a:pt x="2112578" y="627817"/>
                  </a:lnTo>
                  <a:lnTo>
                    <a:pt x="2112578" y="640498"/>
                  </a:lnTo>
                  <a:lnTo>
                    <a:pt x="2091107" y="640498"/>
                  </a:lnTo>
                  <a:lnTo>
                    <a:pt x="2085019" y="640498"/>
                  </a:lnTo>
                  <a:lnTo>
                    <a:pt x="2078930" y="640498"/>
                  </a:lnTo>
                  <a:lnTo>
                    <a:pt x="2066646" y="640498"/>
                  </a:lnTo>
                  <a:lnTo>
                    <a:pt x="2075939" y="632836"/>
                  </a:lnTo>
                  <a:lnTo>
                    <a:pt x="2075939" y="645518"/>
                  </a:lnTo>
                  <a:lnTo>
                    <a:pt x="2060557" y="645518"/>
                  </a:lnTo>
                  <a:lnTo>
                    <a:pt x="2054468" y="645518"/>
                  </a:lnTo>
                  <a:lnTo>
                    <a:pt x="2048272" y="645518"/>
                  </a:lnTo>
                  <a:lnTo>
                    <a:pt x="2057566" y="637944"/>
                  </a:lnTo>
                  <a:lnTo>
                    <a:pt x="2057566" y="650537"/>
                  </a:lnTo>
                  <a:lnTo>
                    <a:pt x="2042184" y="650537"/>
                  </a:lnTo>
                  <a:lnTo>
                    <a:pt x="2036095" y="650537"/>
                  </a:lnTo>
                  <a:lnTo>
                    <a:pt x="2045282" y="642964"/>
                  </a:lnTo>
                  <a:lnTo>
                    <a:pt x="2045282" y="660665"/>
                  </a:lnTo>
                  <a:lnTo>
                    <a:pt x="2029899" y="660665"/>
                  </a:lnTo>
                  <a:lnTo>
                    <a:pt x="2039193" y="653091"/>
                  </a:lnTo>
                  <a:lnTo>
                    <a:pt x="2039193" y="665685"/>
                  </a:lnTo>
                  <a:lnTo>
                    <a:pt x="2023811" y="665685"/>
                  </a:lnTo>
                  <a:lnTo>
                    <a:pt x="2017722" y="665685"/>
                  </a:lnTo>
                  <a:lnTo>
                    <a:pt x="2011526" y="665685"/>
                  </a:lnTo>
                  <a:lnTo>
                    <a:pt x="2020820" y="658111"/>
                  </a:lnTo>
                  <a:lnTo>
                    <a:pt x="2020820" y="670792"/>
                  </a:lnTo>
                  <a:lnTo>
                    <a:pt x="2005438" y="670792"/>
                  </a:lnTo>
                  <a:lnTo>
                    <a:pt x="1999349" y="670792"/>
                  </a:lnTo>
                  <a:lnTo>
                    <a:pt x="2008535" y="663131"/>
                  </a:lnTo>
                  <a:lnTo>
                    <a:pt x="2008535" y="675812"/>
                  </a:lnTo>
                  <a:lnTo>
                    <a:pt x="1993153" y="675812"/>
                  </a:lnTo>
                  <a:lnTo>
                    <a:pt x="1980976" y="675812"/>
                  </a:lnTo>
                  <a:lnTo>
                    <a:pt x="1990162" y="668239"/>
                  </a:lnTo>
                  <a:lnTo>
                    <a:pt x="1990162" y="680920"/>
                  </a:lnTo>
                  <a:lnTo>
                    <a:pt x="1974887" y="680920"/>
                  </a:lnTo>
                  <a:lnTo>
                    <a:pt x="1968692" y="680920"/>
                  </a:lnTo>
                  <a:lnTo>
                    <a:pt x="1962496" y="680920"/>
                  </a:lnTo>
                  <a:lnTo>
                    <a:pt x="1956514" y="680920"/>
                  </a:lnTo>
                  <a:lnTo>
                    <a:pt x="1965701" y="673258"/>
                  </a:lnTo>
                  <a:lnTo>
                    <a:pt x="1965701" y="685852"/>
                  </a:lnTo>
                  <a:lnTo>
                    <a:pt x="1950319" y="685852"/>
                  </a:lnTo>
                  <a:lnTo>
                    <a:pt x="1959612" y="678278"/>
                  </a:lnTo>
                  <a:lnTo>
                    <a:pt x="1959612" y="690959"/>
                  </a:lnTo>
                  <a:lnTo>
                    <a:pt x="1944123" y="690959"/>
                  </a:lnTo>
                  <a:lnTo>
                    <a:pt x="1938034" y="690959"/>
                  </a:lnTo>
                  <a:lnTo>
                    <a:pt x="1947328" y="683298"/>
                  </a:lnTo>
                  <a:lnTo>
                    <a:pt x="1947328" y="695979"/>
                  </a:lnTo>
                  <a:lnTo>
                    <a:pt x="1931839" y="695979"/>
                  </a:lnTo>
                  <a:lnTo>
                    <a:pt x="1919661" y="695979"/>
                  </a:lnTo>
                  <a:lnTo>
                    <a:pt x="1913573" y="695979"/>
                  </a:lnTo>
                  <a:lnTo>
                    <a:pt x="1907377" y="695979"/>
                  </a:lnTo>
                  <a:lnTo>
                    <a:pt x="1901288" y="695979"/>
                  </a:lnTo>
                  <a:lnTo>
                    <a:pt x="1895199" y="695979"/>
                  </a:lnTo>
                  <a:lnTo>
                    <a:pt x="1889004" y="695979"/>
                  </a:lnTo>
                  <a:lnTo>
                    <a:pt x="1898404" y="688317"/>
                  </a:lnTo>
                  <a:lnTo>
                    <a:pt x="1898404" y="700999"/>
                  </a:lnTo>
                  <a:lnTo>
                    <a:pt x="1882915" y="700999"/>
                  </a:lnTo>
                  <a:lnTo>
                    <a:pt x="1876826" y="700999"/>
                  </a:lnTo>
                  <a:lnTo>
                    <a:pt x="1870631" y="700999"/>
                  </a:lnTo>
                  <a:lnTo>
                    <a:pt x="1864542" y="700999"/>
                  </a:lnTo>
                  <a:lnTo>
                    <a:pt x="1873835" y="693425"/>
                  </a:lnTo>
                  <a:lnTo>
                    <a:pt x="1873835" y="706019"/>
                  </a:lnTo>
                  <a:lnTo>
                    <a:pt x="1858453" y="706019"/>
                  </a:lnTo>
                  <a:lnTo>
                    <a:pt x="1852258" y="706019"/>
                  </a:lnTo>
                  <a:lnTo>
                    <a:pt x="1861658" y="698445"/>
                  </a:lnTo>
                  <a:lnTo>
                    <a:pt x="1861658" y="711126"/>
                  </a:lnTo>
                  <a:lnTo>
                    <a:pt x="1846169" y="711126"/>
                  </a:lnTo>
                  <a:lnTo>
                    <a:pt x="1855462" y="703465"/>
                  </a:lnTo>
                  <a:lnTo>
                    <a:pt x="1855462" y="716146"/>
                  </a:lnTo>
                  <a:lnTo>
                    <a:pt x="1833992" y="716146"/>
                  </a:lnTo>
                  <a:lnTo>
                    <a:pt x="1821707" y="716146"/>
                  </a:lnTo>
                  <a:lnTo>
                    <a:pt x="1831001" y="708572"/>
                  </a:lnTo>
                  <a:lnTo>
                    <a:pt x="1831001" y="721166"/>
                  </a:lnTo>
                  <a:lnTo>
                    <a:pt x="1815619" y="721166"/>
                  </a:lnTo>
                  <a:lnTo>
                    <a:pt x="1824912" y="713592"/>
                  </a:lnTo>
                  <a:lnTo>
                    <a:pt x="1824912" y="726274"/>
                  </a:lnTo>
                  <a:lnTo>
                    <a:pt x="1809423" y="726274"/>
                  </a:lnTo>
                  <a:lnTo>
                    <a:pt x="1818716" y="718612"/>
                  </a:lnTo>
                  <a:lnTo>
                    <a:pt x="1818716" y="731293"/>
                  </a:lnTo>
                  <a:lnTo>
                    <a:pt x="1803334" y="731293"/>
                  </a:lnTo>
                  <a:lnTo>
                    <a:pt x="1812628" y="723720"/>
                  </a:lnTo>
                  <a:lnTo>
                    <a:pt x="1812628" y="736313"/>
                  </a:lnTo>
                  <a:lnTo>
                    <a:pt x="1797246" y="736313"/>
                  </a:lnTo>
                  <a:lnTo>
                    <a:pt x="1784961" y="736313"/>
                  </a:lnTo>
                  <a:lnTo>
                    <a:pt x="1794255" y="728651"/>
                  </a:lnTo>
                  <a:lnTo>
                    <a:pt x="1794255" y="733759"/>
                  </a:lnTo>
                  <a:lnTo>
                    <a:pt x="1794255" y="746440"/>
                  </a:lnTo>
                  <a:lnTo>
                    <a:pt x="1778873" y="746440"/>
                  </a:lnTo>
                  <a:lnTo>
                    <a:pt x="1788059" y="738779"/>
                  </a:lnTo>
                  <a:lnTo>
                    <a:pt x="1788059" y="751372"/>
                  </a:lnTo>
                  <a:lnTo>
                    <a:pt x="1772677" y="751372"/>
                  </a:lnTo>
                  <a:lnTo>
                    <a:pt x="1760500" y="751372"/>
                  </a:lnTo>
                  <a:lnTo>
                    <a:pt x="1754411" y="751372"/>
                  </a:lnTo>
                  <a:lnTo>
                    <a:pt x="1763597" y="743798"/>
                  </a:lnTo>
                  <a:lnTo>
                    <a:pt x="1763597" y="756480"/>
                  </a:lnTo>
                  <a:lnTo>
                    <a:pt x="1748215" y="756480"/>
                  </a:lnTo>
                  <a:lnTo>
                    <a:pt x="1757509" y="748906"/>
                  </a:lnTo>
                  <a:lnTo>
                    <a:pt x="1757509" y="753926"/>
                  </a:lnTo>
                  <a:lnTo>
                    <a:pt x="1757402" y="766607"/>
                  </a:lnTo>
                  <a:lnTo>
                    <a:pt x="1742126" y="766607"/>
                  </a:lnTo>
                  <a:lnTo>
                    <a:pt x="1736038" y="766607"/>
                  </a:lnTo>
                  <a:lnTo>
                    <a:pt x="1745224" y="758946"/>
                  </a:lnTo>
                  <a:lnTo>
                    <a:pt x="1745224" y="771627"/>
                  </a:lnTo>
                  <a:lnTo>
                    <a:pt x="1729842" y="771627"/>
                  </a:lnTo>
                  <a:lnTo>
                    <a:pt x="1723753" y="771627"/>
                  </a:lnTo>
                  <a:lnTo>
                    <a:pt x="1717665" y="771627"/>
                  </a:lnTo>
                  <a:lnTo>
                    <a:pt x="1726851" y="764053"/>
                  </a:lnTo>
                  <a:lnTo>
                    <a:pt x="1726851" y="776647"/>
                  </a:lnTo>
                  <a:lnTo>
                    <a:pt x="1705380" y="776647"/>
                  </a:lnTo>
                  <a:lnTo>
                    <a:pt x="1699292" y="776647"/>
                  </a:lnTo>
                  <a:lnTo>
                    <a:pt x="1693096" y="776647"/>
                  </a:lnTo>
                  <a:lnTo>
                    <a:pt x="1702389" y="769073"/>
                  </a:lnTo>
                  <a:lnTo>
                    <a:pt x="1702389" y="781755"/>
                  </a:lnTo>
                  <a:lnTo>
                    <a:pt x="1687007" y="781755"/>
                  </a:lnTo>
                  <a:lnTo>
                    <a:pt x="1696194" y="774093"/>
                  </a:lnTo>
                  <a:lnTo>
                    <a:pt x="1696194" y="786774"/>
                  </a:lnTo>
                  <a:lnTo>
                    <a:pt x="1680919" y="786774"/>
                  </a:lnTo>
                  <a:lnTo>
                    <a:pt x="1674830" y="786774"/>
                  </a:lnTo>
                  <a:lnTo>
                    <a:pt x="1684016" y="779113"/>
                  </a:lnTo>
                  <a:lnTo>
                    <a:pt x="1684016" y="791794"/>
                  </a:lnTo>
                  <a:lnTo>
                    <a:pt x="1668634" y="791794"/>
                  </a:lnTo>
                  <a:lnTo>
                    <a:pt x="1677821" y="784132"/>
                  </a:lnTo>
                  <a:lnTo>
                    <a:pt x="1677821" y="796902"/>
                  </a:lnTo>
                  <a:lnTo>
                    <a:pt x="1662546" y="796902"/>
                  </a:lnTo>
                  <a:lnTo>
                    <a:pt x="1656457" y="796902"/>
                  </a:lnTo>
                  <a:lnTo>
                    <a:pt x="1665643" y="789152"/>
                  </a:lnTo>
                  <a:lnTo>
                    <a:pt x="1665643" y="801833"/>
                  </a:lnTo>
                  <a:lnTo>
                    <a:pt x="1650261" y="801833"/>
                  </a:lnTo>
                  <a:lnTo>
                    <a:pt x="1659555" y="794260"/>
                  </a:lnTo>
                  <a:lnTo>
                    <a:pt x="1659555" y="806853"/>
                  </a:lnTo>
                  <a:lnTo>
                    <a:pt x="1644173" y="806853"/>
                  </a:lnTo>
                  <a:lnTo>
                    <a:pt x="1638084" y="806853"/>
                  </a:lnTo>
                  <a:lnTo>
                    <a:pt x="1631888" y="806853"/>
                  </a:lnTo>
                  <a:lnTo>
                    <a:pt x="1641182" y="799280"/>
                  </a:lnTo>
                  <a:lnTo>
                    <a:pt x="1641182" y="811961"/>
                  </a:lnTo>
                  <a:lnTo>
                    <a:pt x="1625800" y="811961"/>
                  </a:lnTo>
                  <a:lnTo>
                    <a:pt x="1634986" y="804299"/>
                  </a:lnTo>
                  <a:lnTo>
                    <a:pt x="1634986" y="816981"/>
                  </a:lnTo>
                  <a:lnTo>
                    <a:pt x="1619711" y="816981"/>
                  </a:lnTo>
                  <a:lnTo>
                    <a:pt x="1628897" y="809407"/>
                  </a:lnTo>
                  <a:lnTo>
                    <a:pt x="1628897" y="822000"/>
                  </a:lnTo>
                  <a:lnTo>
                    <a:pt x="1613515" y="822000"/>
                  </a:lnTo>
                  <a:lnTo>
                    <a:pt x="1607427" y="822000"/>
                  </a:lnTo>
                  <a:lnTo>
                    <a:pt x="1616613" y="814427"/>
                  </a:lnTo>
                  <a:lnTo>
                    <a:pt x="1616613" y="819446"/>
                  </a:lnTo>
                  <a:lnTo>
                    <a:pt x="1616613" y="832128"/>
                  </a:lnTo>
                  <a:lnTo>
                    <a:pt x="1601338" y="832128"/>
                  </a:lnTo>
                  <a:lnTo>
                    <a:pt x="1595249" y="832128"/>
                  </a:lnTo>
                  <a:lnTo>
                    <a:pt x="1604436" y="824554"/>
                  </a:lnTo>
                  <a:lnTo>
                    <a:pt x="1604436" y="837148"/>
                  </a:lnTo>
                  <a:lnTo>
                    <a:pt x="1589053" y="837148"/>
                  </a:lnTo>
                  <a:lnTo>
                    <a:pt x="1598347" y="829574"/>
                  </a:lnTo>
                  <a:lnTo>
                    <a:pt x="1598240" y="842255"/>
                  </a:lnTo>
                  <a:lnTo>
                    <a:pt x="1582965" y="842255"/>
                  </a:lnTo>
                  <a:lnTo>
                    <a:pt x="1576876" y="842255"/>
                  </a:lnTo>
                  <a:lnTo>
                    <a:pt x="1570680" y="842255"/>
                  </a:lnTo>
                  <a:lnTo>
                    <a:pt x="1564592" y="842255"/>
                  </a:lnTo>
                  <a:lnTo>
                    <a:pt x="1558396" y="842255"/>
                  </a:lnTo>
                  <a:lnTo>
                    <a:pt x="1567689" y="834594"/>
                  </a:lnTo>
                  <a:lnTo>
                    <a:pt x="1567689" y="839613"/>
                  </a:lnTo>
                  <a:lnTo>
                    <a:pt x="1567689" y="852295"/>
                  </a:lnTo>
                  <a:lnTo>
                    <a:pt x="1552201" y="852295"/>
                  </a:lnTo>
                  <a:lnTo>
                    <a:pt x="1561601" y="844633"/>
                  </a:lnTo>
                  <a:lnTo>
                    <a:pt x="1561601" y="857314"/>
                  </a:lnTo>
                  <a:lnTo>
                    <a:pt x="1546219" y="857314"/>
                  </a:lnTo>
                  <a:lnTo>
                    <a:pt x="1540023" y="857314"/>
                  </a:lnTo>
                  <a:lnTo>
                    <a:pt x="1549316" y="849741"/>
                  </a:lnTo>
                  <a:lnTo>
                    <a:pt x="1549316" y="862334"/>
                  </a:lnTo>
                  <a:lnTo>
                    <a:pt x="1533828" y="862334"/>
                  </a:lnTo>
                  <a:lnTo>
                    <a:pt x="1527739" y="862334"/>
                  </a:lnTo>
                  <a:lnTo>
                    <a:pt x="1537032" y="854761"/>
                  </a:lnTo>
                  <a:lnTo>
                    <a:pt x="1537032" y="867442"/>
                  </a:lnTo>
                  <a:lnTo>
                    <a:pt x="1521650" y="867442"/>
                  </a:lnTo>
                  <a:lnTo>
                    <a:pt x="1515561" y="867442"/>
                  </a:lnTo>
                  <a:lnTo>
                    <a:pt x="1509366" y="867442"/>
                  </a:lnTo>
                  <a:lnTo>
                    <a:pt x="1503277" y="867442"/>
                  </a:lnTo>
                  <a:lnTo>
                    <a:pt x="1497188" y="867442"/>
                  </a:lnTo>
                  <a:lnTo>
                    <a:pt x="1506482" y="859780"/>
                  </a:lnTo>
                  <a:lnTo>
                    <a:pt x="1506482" y="872462"/>
                  </a:lnTo>
                  <a:lnTo>
                    <a:pt x="1490993" y="872462"/>
                  </a:lnTo>
                  <a:lnTo>
                    <a:pt x="1484904" y="872462"/>
                  </a:lnTo>
                  <a:lnTo>
                    <a:pt x="1494197" y="864888"/>
                  </a:lnTo>
                  <a:lnTo>
                    <a:pt x="1494197" y="869908"/>
                  </a:lnTo>
                  <a:lnTo>
                    <a:pt x="1494197" y="882589"/>
                  </a:lnTo>
                  <a:lnTo>
                    <a:pt x="1478815" y="882589"/>
                  </a:lnTo>
                  <a:lnTo>
                    <a:pt x="1488109" y="874928"/>
                  </a:lnTo>
                  <a:lnTo>
                    <a:pt x="1488109" y="887609"/>
                  </a:lnTo>
                  <a:lnTo>
                    <a:pt x="1472620" y="887609"/>
                  </a:lnTo>
                  <a:lnTo>
                    <a:pt x="1482020" y="880035"/>
                  </a:lnTo>
                  <a:lnTo>
                    <a:pt x="1482020" y="892629"/>
                  </a:lnTo>
                  <a:lnTo>
                    <a:pt x="1466531" y="892629"/>
                  </a:lnTo>
                  <a:lnTo>
                    <a:pt x="1460442" y="892629"/>
                  </a:lnTo>
                  <a:lnTo>
                    <a:pt x="1469736" y="885055"/>
                  </a:lnTo>
                  <a:lnTo>
                    <a:pt x="1469736" y="897736"/>
                  </a:lnTo>
                  <a:lnTo>
                    <a:pt x="1454247" y="897736"/>
                  </a:lnTo>
                  <a:lnTo>
                    <a:pt x="1463540" y="890075"/>
                  </a:lnTo>
                  <a:lnTo>
                    <a:pt x="1463540" y="902756"/>
                  </a:lnTo>
                  <a:lnTo>
                    <a:pt x="1448158" y="902756"/>
                  </a:lnTo>
                  <a:lnTo>
                    <a:pt x="1442069" y="902756"/>
                  </a:lnTo>
                  <a:lnTo>
                    <a:pt x="1451363" y="895094"/>
                  </a:lnTo>
                  <a:lnTo>
                    <a:pt x="1451363" y="912796"/>
                  </a:lnTo>
                  <a:lnTo>
                    <a:pt x="1435980" y="912796"/>
                  </a:lnTo>
                  <a:lnTo>
                    <a:pt x="1429785" y="912796"/>
                  </a:lnTo>
                  <a:lnTo>
                    <a:pt x="1423696" y="912796"/>
                  </a:lnTo>
                  <a:lnTo>
                    <a:pt x="1417608" y="912796"/>
                  </a:lnTo>
                  <a:lnTo>
                    <a:pt x="1411412" y="912796"/>
                  </a:lnTo>
                  <a:lnTo>
                    <a:pt x="1420705" y="905134"/>
                  </a:lnTo>
                  <a:lnTo>
                    <a:pt x="1420705" y="917815"/>
                  </a:lnTo>
                  <a:lnTo>
                    <a:pt x="1405323" y="917815"/>
                  </a:lnTo>
                  <a:lnTo>
                    <a:pt x="1399235" y="917815"/>
                  </a:lnTo>
                  <a:lnTo>
                    <a:pt x="1408421" y="910242"/>
                  </a:lnTo>
                  <a:lnTo>
                    <a:pt x="1408421" y="922835"/>
                  </a:lnTo>
                  <a:lnTo>
                    <a:pt x="1393039" y="922835"/>
                  </a:lnTo>
                  <a:lnTo>
                    <a:pt x="1402332" y="915261"/>
                  </a:lnTo>
                  <a:lnTo>
                    <a:pt x="1402332" y="927943"/>
                  </a:lnTo>
                  <a:lnTo>
                    <a:pt x="1386950" y="927943"/>
                  </a:lnTo>
                  <a:lnTo>
                    <a:pt x="1396244" y="920369"/>
                  </a:lnTo>
                  <a:lnTo>
                    <a:pt x="1396244" y="932962"/>
                  </a:lnTo>
                  <a:lnTo>
                    <a:pt x="1380862" y="932962"/>
                  </a:lnTo>
                  <a:lnTo>
                    <a:pt x="1374666" y="932962"/>
                  </a:lnTo>
                  <a:lnTo>
                    <a:pt x="1383959" y="925389"/>
                  </a:lnTo>
                  <a:lnTo>
                    <a:pt x="1383959" y="937982"/>
                  </a:lnTo>
                  <a:lnTo>
                    <a:pt x="1368577" y="937982"/>
                  </a:lnTo>
                  <a:lnTo>
                    <a:pt x="1377764" y="930409"/>
                  </a:lnTo>
                  <a:lnTo>
                    <a:pt x="1377764" y="943090"/>
                  </a:lnTo>
                  <a:lnTo>
                    <a:pt x="1362488" y="943090"/>
                  </a:lnTo>
                  <a:lnTo>
                    <a:pt x="1371675" y="935516"/>
                  </a:lnTo>
                  <a:lnTo>
                    <a:pt x="1371675" y="948110"/>
                  </a:lnTo>
                  <a:lnTo>
                    <a:pt x="1356400" y="948110"/>
                  </a:lnTo>
                  <a:lnTo>
                    <a:pt x="1350204" y="948110"/>
                  </a:lnTo>
                  <a:lnTo>
                    <a:pt x="1359391" y="940448"/>
                  </a:lnTo>
                  <a:lnTo>
                    <a:pt x="1359391" y="953217"/>
                  </a:lnTo>
                  <a:lnTo>
                    <a:pt x="1344115" y="953217"/>
                  </a:lnTo>
                  <a:lnTo>
                    <a:pt x="1353302" y="945468"/>
                  </a:lnTo>
                  <a:lnTo>
                    <a:pt x="1353302" y="958237"/>
                  </a:lnTo>
                  <a:lnTo>
                    <a:pt x="1338027" y="958237"/>
                  </a:lnTo>
                  <a:lnTo>
                    <a:pt x="1331831" y="958237"/>
                  </a:lnTo>
                  <a:lnTo>
                    <a:pt x="1341124" y="950575"/>
                  </a:lnTo>
                  <a:lnTo>
                    <a:pt x="1341124" y="963257"/>
                  </a:lnTo>
                  <a:lnTo>
                    <a:pt x="1325742" y="963257"/>
                  </a:lnTo>
                  <a:lnTo>
                    <a:pt x="1334929" y="955595"/>
                  </a:lnTo>
                  <a:lnTo>
                    <a:pt x="1334929" y="968277"/>
                  </a:lnTo>
                  <a:lnTo>
                    <a:pt x="1319654" y="968277"/>
                  </a:lnTo>
                  <a:lnTo>
                    <a:pt x="1328840" y="960615"/>
                  </a:lnTo>
                  <a:lnTo>
                    <a:pt x="1328840" y="973296"/>
                  </a:lnTo>
                  <a:lnTo>
                    <a:pt x="1313458" y="973296"/>
                  </a:lnTo>
                  <a:lnTo>
                    <a:pt x="1307369" y="973296"/>
                  </a:lnTo>
                  <a:lnTo>
                    <a:pt x="1316556" y="965723"/>
                  </a:lnTo>
                  <a:lnTo>
                    <a:pt x="1316556" y="970742"/>
                  </a:lnTo>
                  <a:lnTo>
                    <a:pt x="1316556" y="983424"/>
                  </a:lnTo>
                  <a:lnTo>
                    <a:pt x="1301281" y="983424"/>
                  </a:lnTo>
                  <a:lnTo>
                    <a:pt x="1295085" y="983424"/>
                  </a:lnTo>
                  <a:lnTo>
                    <a:pt x="1288996" y="983424"/>
                  </a:lnTo>
                  <a:lnTo>
                    <a:pt x="1298183" y="975762"/>
                  </a:lnTo>
                  <a:lnTo>
                    <a:pt x="1298183" y="988444"/>
                  </a:lnTo>
                  <a:lnTo>
                    <a:pt x="1282908" y="988444"/>
                  </a:lnTo>
                  <a:lnTo>
                    <a:pt x="1276819" y="988444"/>
                  </a:lnTo>
                  <a:lnTo>
                    <a:pt x="1270623" y="988444"/>
                  </a:lnTo>
                  <a:lnTo>
                    <a:pt x="1279810" y="980870"/>
                  </a:lnTo>
                  <a:lnTo>
                    <a:pt x="1279810" y="993463"/>
                  </a:lnTo>
                  <a:lnTo>
                    <a:pt x="1264535" y="993463"/>
                  </a:lnTo>
                  <a:lnTo>
                    <a:pt x="1258446" y="993463"/>
                  </a:lnTo>
                  <a:lnTo>
                    <a:pt x="1252250" y="993463"/>
                  </a:lnTo>
                  <a:lnTo>
                    <a:pt x="1261544" y="985890"/>
                  </a:lnTo>
                  <a:lnTo>
                    <a:pt x="1261544" y="998571"/>
                  </a:lnTo>
                  <a:lnTo>
                    <a:pt x="1246162" y="998571"/>
                  </a:lnTo>
                  <a:lnTo>
                    <a:pt x="1240073" y="998571"/>
                  </a:lnTo>
                  <a:lnTo>
                    <a:pt x="1233877" y="998571"/>
                  </a:lnTo>
                  <a:lnTo>
                    <a:pt x="1243171" y="990909"/>
                  </a:lnTo>
                  <a:lnTo>
                    <a:pt x="1243171" y="1003591"/>
                  </a:lnTo>
                  <a:lnTo>
                    <a:pt x="1227789" y="1003591"/>
                  </a:lnTo>
                  <a:lnTo>
                    <a:pt x="1236975" y="996017"/>
                  </a:lnTo>
                  <a:lnTo>
                    <a:pt x="1236975" y="1008611"/>
                  </a:lnTo>
                  <a:lnTo>
                    <a:pt x="1221700" y="1008611"/>
                  </a:lnTo>
                  <a:lnTo>
                    <a:pt x="1230886" y="1000949"/>
                  </a:lnTo>
                  <a:lnTo>
                    <a:pt x="1230886" y="1013630"/>
                  </a:lnTo>
                  <a:lnTo>
                    <a:pt x="1215504" y="1013630"/>
                  </a:lnTo>
                  <a:lnTo>
                    <a:pt x="1224798" y="1005969"/>
                  </a:lnTo>
                  <a:lnTo>
                    <a:pt x="1224798" y="1018650"/>
                  </a:lnTo>
                  <a:lnTo>
                    <a:pt x="1209415" y="1018650"/>
                  </a:lnTo>
                  <a:lnTo>
                    <a:pt x="1203220" y="1018650"/>
                  </a:lnTo>
                  <a:lnTo>
                    <a:pt x="1212513" y="1011076"/>
                  </a:lnTo>
                  <a:lnTo>
                    <a:pt x="1212513" y="1023758"/>
                  </a:lnTo>
                  <a:lnTo>
                    <a:pt x="1197238" y="1023758"/>
                  </a:lnTo>
                  <a:lnTo>
                    <a:pt x="1206425" y="1016096"/>
                  </a:lnTo>
                  <a:lnTo>
                    <a:pt x="1206425" y="1028777"/>
                  </a:lnTo>
                  <a:lnTo>
                    <a:pt x="1191042" y="1028777"/>
                  </a:lnTo>
                  <a:lnTo>
                    <a:pt x="1184847" y="1028777"/>
                  </a:lnTo>
                  <a:lnTo>
                    <a:pt x="1194140" y="1021204"/>
                  </a:lnTo>
                  <a:lnTo>
                    <a:pt x="1194140" y="1033797"/>
                  </a:lnTo>
                  <a:lnTo>
                    <a:pt x="1178758" y="1033797"/>
                  </a:lnTo>
                  <a:lnTo>
                    <a:pt x="1172669" y="1033797"/>
                  </a:lnTo>
                  <a:lnTo>
                    <a:pt x="1181963" y="1026224"/>
                  </a:lnTo>
                  <a:lnTo>
                    <a:pt x="1181963" y="1038905"/>
                  </a:lnTo>
                  <a:lnTo>
                    <a:pt x="1166474" y="1038905"/>
                  </a:lnTo>
                  <a:lnTo>
                    <a:pt x="1175767" y="1031243"/>
                  </a:lnTo>
                  <a:lnTo>
                    <a:pt x="1175767" y="1043925"/>
                  </a:lnTo>
                  <a:lnTo>
                    <a:pt x="1160385" y="1043925"/>
                  </a:lnTo>
                  <a:lnTo>
                    <a:pt x="1154296" y="1043925"/>
                  </a:lnTo>
                  <a:lnTo>
                    <a:pt x="1163590" y="1036351"/>
                  </a:lnTo>
                  <a:lnTo>
                    <a:pt x="1163590" y="1048944"/>
                  </a:lnTo>
                  <a:lnTo>
                    <a:pt x="1148101" y="1048944"/>
                  </a:lnTo>
                  <a:lnTo>
                    <a:pt x="1142012" y="1048944"/>
                  </a:lnTo>
                  <a:lnTo>
                    <a:pt x="1151305" y="1041371"/>
                  </a:lnTo>
                  <a:lnTo>
                    <a:pt x="1151305" y="1054052"/>
                  </a:lnTo>
                  <a:lnTo>
                    <a:pt x="1135817" y="1054052"/>
                  </a:lnTo>
                  <a:lnTo>
                    <a:pt x="1145217" y="1046390"/>
                  </a:lnTo>
                  <a:lnTo>
                    <a:pt x="1145217" y="1059072"/>
                  </a:lnTo>
                  <a:lnTo>
                    <a:pt x="1129728" y="1059072"/>
                  </a:lnTo>
                  <a:lnTo>
                    <a:pt x="1139021" y="1051410"/>
                  </a:lnTo>
                  <a:lnTo>
                    <a:pt x="1139021" y="1064091"/>
                  </a:lnTo>
                  <a:lnTo>
                    <a:pt x="1123639" y="1064091"/>
                  </a:lnTo>
                  <a:lnTo>
                    <a:pt x="1117550" y="1064091"/>
                  </a:lnTo>
                  <a:lnTo>
                    <a:pt x="1126844" y="1056430"/>
                  </a:lnTo>
                  <a:lnTo>
                    <a:pt x="1126844" y="1069199"/>
                  </a:lnTo>
                  <a:lnTo>
                    <a:pt x="1111355" y="1069199"/>
                  </a:lnTo>
                  <a:lnTo>
                    <a:pt x="1120648" y="1061450"/>
                  </a:lnTo>
                  <a:lnTo>
                    <a:pt x="1120648" y="1074219"/>
                  </a:lnTo>
                  <a:lnTo>
                    <a:pt x="1105266" y="1074219"/>
                  </a:lnTo>
                  <a:lnTo>
                    <a:pt x="1114559" y="1066557"/>
                  </a:lnTo>
                  <a:lnTo>
                    <a:pt x="1114559" y="1079151"/>
                  </a:lnTo>
                  <a:lnTo>
                    <a:pt x="1099177" y="1079151"/>
                  </a:lnTo>
                  <a:lnTo>
                    <a:pt x="1108471" y="1071577"/>
                  </a:lnTo>
                  <a:lnTo>
                    <a:pt x="1108471" y="1084258"/>
                  </a:lnTo>
                  <a:lnTo>
                    <a:pt x="1092982" y="1084258"/>
                  </a:lnTo>
                  <a:lnTo>
                    <a:pt x="1102382" y="1076597"/>
                  </a:lnTo>
                  <a:lnTo>
                    <a:pt x="1102382" y="1089278"/>
                  </a:lnTo>
                  <a:lnTo>
                    <a:pt x="1086893" y="1089278"/>
                  </a:lnTo>
                  <a:lnTo>
                    <a:pt x="1080804" y="1089278"/>
                  </a:lnTo>
                  <a:lnTo>
                    <a:pt x="1090098" y="1081705"/>
                  </a:lnTo>
                  <a:lnTo>
                    <a:pt x="1090098" y="1094298"/>
                  </a:lnTo>
                  <a:lnTo>
                    <a:pt x="1074609" y="1094298"/>
                  </a:lnTo>
                  <a:lnTo>
                    <a:pt x="1068520" y="1094298"/>
                  </a:lnTo>
                  <a:lnTo>
                    <a:pt x="1077813" y="1086724"/>
                  </a:lnTo>
                  <a:lnTo>
                    <a:pt x="1077813" y="1099406"/>
                  </a:lnTo>
                  <a:lnTo>
                    <a:pt x="1062431" y="1099406"/>
                  </a:lnTo>
                  <a:lnTo>
                    <a:pt x="1056236" y="1099406"/>
                  </a:lnTo>
                  <a:lnTo>
                    <a:pt x="1065529" y="1091744"/>
                  </a:lnTo>
                  <a:lnTo>
                    <a:pt x="1065529" y="1104425"/>
                  </a:lnTo>
                  <a:lnTo>
                    <a:pt x="1050147" y="1104425"/>
                  </a:lnTo>
                  <a:lnTo>
                    <a:pt x="1044058" y="1104425"/>
                  </a:lnTo>
                  <a:lnTo>
                    <a:pt x="1053352" y="1096852"/>
                  </a:lnTo>
                  <a:lnTo>
                    <a:pt x="1053352" y="1109445"/>
                  </a:lnTo>
                  <a:lnTo>
                    <a:pt x="1037969" y="1109445"/>
                  </a:lnTo>
                  <a:lnTo>
                    <a:pt x="1047156" y="1101872"/>
                  </a:lnTo>
                  <a:lnTo>
                    <a:pt x="1047156" y="1114553"/>
                  </a:lnTo>
                  <a:lnTo>
                    <a:pt x="1031774" y="1114553"/>
                  </a:lnTo>
                  <a:lnTo>
                    <a:pt x="1025685" y="1114553"/>
                  </a:lnTo>
                  <a:lnTo>
                    <a:pt x="1034978" y="1106891"/>
                  </a:lnTo>
                  <a:lnTo>
                    <a:pt x="1034978" y="1119573"/>
                  </a:lnTo>
                  <a:lnTo>
                    <a:pt x="1019596" y="1119573"/>
                  </a:lnTo>
                  <a:lnTo>
                    <a:pt x="1028783" y="1111911"/>
                  </a:lnTo>
                  <a:lnTo>
                    <a:pt x="1028783" y="1124592"/>
                  </a:lnTo>
                  <a:lnTo>
                    <a:pt x="1013401" y="1124592"/>
                  </a:lnTo>
                  <a:lnTo>
                    <a:pt x="1022694" y="1116931"/>
                  </a:lnTo>
                  <a:lnTo>
                    <a:pt x="1022694" y="1129612"/>
                  </a:lnTo>
                  <a:lnTo>
                    <a:pt x="1007312" y="1129612"/>
                  </a:lnTo>
                  <a:lnTo>
                    <a:pt x="1001223" y="1129612"/>
                  </a:lnTo>
                  <a:lnTo>
                    <a:pt x="995028" y="1129612"/>
                  </a:lnTo>
                  <a:lnTo>
                    <a:pt x="1004321" y="1122038"/>
                  </a:lnTo>
                  <a:lnTo>
                    <a:pt x="1004321" y="1134632"/>
                  </a:lnTo>
                  <a:lnTo>
                    <a:pt x="988939" y="1134632"/>
                  </a:lnTo>
                  <a:lnTo>
                    <a:pt x="998126" y="1127058"/>
                  </a:lnTo>
                  <a:lnTo>
                    <a:pt x="998126" y="1139740"/>
                  </a:lnTo>
                  <a:lnTo>
                    <a:pt x="982850" y="1139740"/>
                  </a:lnTo>
                  <a:lnTo>
                    <a:pt x="992037" y="1132078"/>
                  </a:lnTo>
                  <a:lnTo>
                    <a:pt x="992037" y="1144759"/>
                  </a:lnTo>
                  <a:lnTo>
                    <a:pt x="976655" y="1144759"/>
                  </a:lnTo>
                  <a:lnTo>
                    <a:pt x="985948" y="1137186"/>
                  </a:lnTo>
                  <a:lnTo>
                    <a:pt x="985948" y="1149779"/>
                  </a:lnTo>
                  <a:lnTo>
                    <a:pt x="970566" y="1149779"/>
                  </a:lnTo>
                  <a:lnTo>
                    <a:pt x="979753" y="1142205"/>
                  </a:lnTo>
                  <a:lnTo>
                    <a:pt x="979753" y="1154887"/>
                  </a:lnTo>
                  <a:lnTo>
                    <a:pt x="964477" y="1154887"/>
                  </a:lnTo>
                  <a:lnTo>
                    <a:pt x="958389" y="1154887"/>
                  </a:lnTo>
                  <a:lnTo>
                    <a:pt x="967575" y="1147225"/>
                  </a:lnTo>
                  <a:lnTo>
                    <a:pt x="967575" y="1159906"/>
                  </a:lnTo>
                  <a:lnTo>
                    <a:pt x="952193" y="1159906"/>
                  </a:lnTo>
                  <a:lnTo>
                    <a:pt x="946104" y="1159906"/>
                  </a:lnTo>
                  <a:lnTo>
                    <a:pt x="955291" y="1152333"/>
                  </a:lnTo>
                  <a:lnTo>
                    <a:pt x="955291" y="1164926"/>
                  </a:lnTo>
                  <a:lnTo>
                    <a:pt x="940016" y="1164926"/>
                  </a:lnTo>
                  <a:lnTo>
                    <a:pt x="949202" y="1157353"/>
                  </a:lnTo>
                  <a:lnTo>
                    <a:pt x="949202" y="1162372"/>
                  </a:lnTo>
                  <a:lnTo>
                    <a:pt x="949202" y="1175054"/>
                  </a:lnTo>
                  <a:lnTo>
                    <a:pt x="933820" y="1175054"/>
                  </a:lnTo>
                  <a:lnTo>
                    <a:pt x="927731" y="1175054"/>
                  </a:lnTo>
                  <a:lnTo>
                    <a:pt x="936918" y="1167392"/>
                  </a:lnTo>
                  <a:lnTo>
                    <a:pt x="936918" y="1180073"/>
                  </a:lnTo>
                  <a:lnTo>
                    <a:pt x="921642" y="1180073"/>
                  </a:lnTo>
                  <a:lnTo>
                    <a:pt x="915447" y="1180073"/>
                  </a:lnTo>
                  <a:lnTo>
                    <a:pt x="924740" y="1172412"/>
                  </a:lnTo>
                  <a:lnTo>
                    <a:pt x="924740" y="1185093"/>
                  </a:lnTo>
                  <a:lnTo>
                    <a:pt x="909358" y="1185093"/>
                  </a:lnTo>
                  <a:lnTo>
                    <a:pt x="903269" y="1185093"/>
                  </a:lnTo>
                  <a:lnTo>
                    <a:pt x="912456" y="1177431"/>
                  </a:lnTo>
                  <a:lnTo>
                    <a:pt x="912456" y="1190113"/>
                  </a:lnTo>
                  <a:lnTo>
                    <a:pt x="897074" y="1190113"/>
                  </a:lnTo>
                  <a:lnTo>
                    <a:pt x="906367" y="1182539"/>
                  </a:lnTo>
                  <a:lnTo>
                    <a:pt x="906367" y="1195133"/>
                  </a:lnTo>
                  <a:lnTo>
                    <a:pt x="890985" y="1195133"/>
                  </a:lnTo>
                  <a:lnTo>
                    <a:pt x="884896" y="1195133"/>
                  </a:lnTo>
                  <a:lnTo>
                    <a:pt x="894083" y="1187559"/>
                  </a:lnTo>
                  <a:lnTo>
                    <a:pt x="894083" y="1200240"/>
                  </a:lnTo>
                  <a:lnTo>
                    <a:pt x="878808" y="1200240"/>
                  </a:lnTo>
                  <a:lnTo>
                    <a:pt x="872612" y="1200240"/>
                  </a:lnTo>
                  <a:lnTo>
                    <a:pt x="881799" y="1192667"/>
                  </a:lnTo>
                  <a:lnTo>
                    <a:pt x="881799" y="1205260"/>
                  </a:lnTo>
                  <a:lnTo>
                    <a:pt x="866523" y="1205260"/>
                  </a:lnTo>
                  <a:lnTo>
                    <a:pt x="875710" y="1197686"/>
                  </a:lnTo>
                  <a:lnTo>
                    <a:pt x="875710" y="1210280"/>
                  </a:lnTo>
                  <a:lnTo>
                    <a:pt x="860435" y="1210280"/>
                  </a:lnTo>
                  <a:lnTo>
                    <a:pt x="854239" y="1210280"/>
                  </a:lnTo>
                  <a:lnTo>
                    <a:pt x="863532" y="1202706"/>
                  </a:lnTo>
                  <a:lnTo>
                    <a:pt x="863532" y="1207814"/>
                  </a:lnTo>
                  <a:lnTo>
                    <a:pt x="863532" y="1220407"/>
                  </a:lnTo>
                  <a:lnTo>
                    <a:pt x="848150" y="1220407"/>
                  </a:lnTo>
                  <a:lnTo>
                    <a:pt x="842062" y="1220407"/>
                  </a:lnTo>
                  <a:lnTo>
                    <a:pt x="851248" y="1212834"/>
                  </a:lnTo>
                  <a:lnTo>
                    <a:pt x="851248" y="1225515"/>
                  </a:lnTo>
                  <a:lnTo>
                    <a:pt x="835866" y="1225515"/>
                  </a:lnTo>
                  <a:lnTo>
                    <a:pt x="829777" y="1225515"/>
                  </a:lnTo>
                  <a:lnTo>
                    <a:pt x="838964" y="1217853"/>
                  </a:lnTo>
                  <a:lnTo>
                    <a:pt x="838964" y="1230535"/>
                  </a:lnTo>
                  <a:lnTo>
                    <a:pt x="823689" y="1230535"/>
                  </a:lnTo>
                  <a:lnTo>
                    <a:pt x="817493" y="1230535"/>
                  </a:lnTo>
                  <a:lnTo>
                    <a:pt x="826786" y="1222873"/>
                  </a:lnTo>
                  <a:lnTo>
                    <a:pt x="826786" y="1235554"/>
                  </a:lnTo>
                  <a:lnTo>
                    <a:pt x="811404" y="1235554"/>
                  </a:lnTo>
                  <a:lnTo>
                    <a:pt x="820591" y="1227893"/>
                  </a:lnTo>
                  <a:lnTo>
                    <a:pt x="820591" y="1240574"/>
                  </a:lnTo>
                  <a:lnTo>
                    <a:pt x="805316" y="1240574"/>
                  </a:lnTo>
                  <a:lnTo>
                    <a:pt x="814502" y="1232912"/>
                  </a:lnTo>
                  <a:lnTo>
                    <a:pt x="814502" y="1245594"/>
                  </a:lnTo>
                  <a:lnTo>
                    <a:pt x="799120" y="1245594"/>
                  </a:lnTo>
                  <a:lnTo>
                    <a:pt x="808413" y="1238020"/>
                  </a:lnTo>
                  <a:lnTo>
                    <a:pt x="808413" y="1250614"/>
                  </a:lnTo>
                  <a:lnTo>
                    <a:pt x="792925" y="1250614"/>
                  </a:lnTo>
                  <a:lnTo>
                    <a:pt x="786943" y="1250614"/>
                  </a:lnTo>
                  <a:lnTo>
                    <a:pt x="796129" y="1243040"/>
                  </a:lnTo>
                  <a:lnTo>
                    <a:pt x="796129" y="1255721"/>
                  </a:lnTo>
                  <a:lnTo>
                    <a:pt x="780747" y="1255721"/>
                  </a:lnTo>
                  <a:lnTo>
                    <a:pt x="790040" y="1248060"/>
                  </a:lnTo>
                  <a:lnTo>
                    <a:pt x="790040" y="1260741"/>
                  </a:lnTo>
                  <a:lnTo>
                    <a:pt x="774658" y="1260741"/>
                  </a:lnTo>
                  <a:lnTo>
                    <a:pt x="783952" y="1253167"/>
                  </a:lnTo>
                  <a:lnTo>
                    <a:pt x="783952" y="1265761"/>
                  </a:lnTo>
                  <a:lnTo>
                    <a:pt x="768463" y="1265761"/>
                  </a:lnTo>
                  <a:lnTo>
                    <a:pt x="777756" y="1258187"/>
                  </a:lnTo>
                  <a:lnTo>
                    <a:pt x="777756" y="1270869"/>
                  </a:lnTo>
                  <a:lnTo>
                    <a:pt x="762374" y="1270869"/>
                  </a:lnTo>
                  <a:lnTo>
                    <a:pt x="756285" y="1270869"/>
                  </a:lnTo>
                  <a:lnTo>
                    <a:pt x="765579" y="1263207"/>
                  </a:lnTo>
                  <a:lnTo>
                    <a:pt x="765579" y="1275888"/>
                  </a:lnTo>
                  <a:lnTo>
                    <a:pt x="750090" y="1275888"/>
                  </a:lnTo>
                  <a:lnTo>
                    <a:pt x="744001" y="1275888"/>
                  </a:lnTo>
                  <a:lnTo>
                    <a:pt x="753294" y="1268227"/>
                  </a:lnTo>
                  <a:lnTo>
                    <a:pt x="753294" y="1280908"/>
                  </a:lnTo>
                  <a:lnTo>
                    <a:pt x="737805" y="1280908"/>
                  </a:lnTo>
                  <a:lnTo>
                    <a:pt x="747206" y="1273246"/>
                  </a:lnTo>
                  <a:lnTo>
                    <a:pt x="747206" y="1286016"/>
                  </a:lnTo>
                  <a:lnTo>
                    <a:pt x="731717" y="1286016"/>
                  </a:lnTo>
                  <a:lnTo>
                    <a:pt x="741010" y="1278354"/>
                  </a:lnTo>
                  <a:lnTo>
                    <a:pt x="741010" y="1291035"/>
                  </a:lnTo>
                  <a:lnTo>
                    <a:pt x="725628" y="1291035"/>
                  </a:lnTo>
                  <a:lnTo>
                    <a:pt x="734921" y="1283374"/>
                  </a:lnTo>
                  <a:lnTo>
                    <a:pt x="734921" y="1295967"/>
                  </a:lnTo>
                  <a:lnTo>
                    <a:pt x="719539" y="1295967"/>
                  </a:lnTo>
                  <a:lnTo>
                    <a:pt x="728833" y="1288393"/>
                  </a:lnTo>
                  <a:lnTo>
                    <a:pt x="728833" y="1301075"/>
                  </a:lnTo>
                  <a:lnTo>
                    <a:pt x="713344" y="1301075"/>
                  </a:lnTo>
                  <a:lnTo>
                    <a:pt x="722637" y="1293501"/>
                  </a:lnTo>
                  <a:lnTo>
                    <a:pt x="722637" y="1306095"/>
                  </a:lnTo>
                  <a:lnTo>
                    <a:pt x="707255" y="1306095"/>
                  </a:lnTo>
                  <a:lnTo>
                    <a:pt x="716548" y="1298521"/>
                  </a:lnTo>
                  <a:lnTo>
                    <a:pt x="716548" y="1311114"/>
                  </a:lnTo>
                  <a:lnTo>
                    <a:pt x="701166" y="1311114"/>
                  </a:lnTo>
                  <a:lnTo>
                    <a:pt x="694971" y="1311114"/>
                  </a:lnTo>
                  <a:lnTo>
                    <a:pt x="704371" y="1303541"/>
                  </a:lnTo>
                  <a:lnTo>
                    <a:pt x="704371" y="1316222"/>
                  </a:lnTo>
                  <a:lnTo>
                    <a:pt x="688882" y="1316222"/>
                  </a:lnTo>
                  <a:lnTo>
                    <a:pt x="698175" y="1308649"/>
                  </a:lnTo>
                  <a:lnTo>
                    <a:pt x="698175" y="1321242"/>
                  </a:lnTo>
                  <a:lnTo>
                    <a:pt x="682793" y="1321242"/>
                  </a:lnTo>
                  <a:lnTo>
                    <a:pt x="676598" y="1321242"/>
                  </a:lnTo>
                  <a:lnTo>
                    <a:pt x="685998" y="1313668"/>
                  </a:lnTo>
                  <a:lnTo>
                    <a:pt x="685998" y="1326350"/>
                  </a:lnTo>
                  <a:lnTo>
                    <a:pt x="670509" y="1326350"/>
                  </a:lnTo>
                  <a:lnTo>
                    <a:pt x="664420" y="1326350"/>
                  </a:lnTo>
                  <a:lnTo>
                    <a:pt x="673607" y="1318688"/>
                  </a:lnTo>
                  <a:lnTo>
                    <a:pt x="673607" y="1331369"/>
                  </a:lnTo>
                  <a:lnTo>
                    <a:pt x="658225" y="1331369"/>
                  </a:lnTo>
                  <a:lnTo>
                    <a:pt x="667518" y="1323796"/>
                  </a:lnTo>
                  <a:lnTo>
                    <a:pt x="667518" y="1336389"/>
                  </a:lnTo>
                  <a:lnTo>
                    <a:pt x="652136" y="1336389"/>
                  </a:lnTo>
                  <a:lnTo>
                    <a:pt x="646047" y="1336389"/>
                  </a:lnTo>
                  <a:lnTo>
                    <a:pt x="655234" y="1328727"/>
                  </a:lnTo>
                  <a:lnTo>
                    <a:pt x="655234" y="1341409"/>
                  </a:lnTo>
                  <a:lnTo>
                    <a:pt x="639958" y="1341409"/>
                  </a:lnTo>
                  <a:lnTo>
                    <a:pt x="633763" y="1341409"/>
                  </a:lnTo>
                  <a:lnTo>
                    <a:pt x="643056" y="1333747"/>
                  </a:lnTo>
                  <a:lnTo>
                    <a:pt x="643056" y="1346429"/>
                  </a:lnTo>
                  <a:lnTo>
                    <a:pt x="627674" y="1346429"/>
                  </a:lnTo>
                  <a:lnTo>
                    <a:pt x="636967" y="1338855"/>
                  </a:lnTo>
                  <a:lnTo>
                    <a:pt x="636967" y="1351536"/>
                  </a:lnTo>
                  <a:lnTo>
                    <a:pt x="621585" y="1351536"/>
                  </a:lnTo>
                  <a:lnTo>
                    <a:pt x="630772" y="1343875"/>
                  </a:lnTo>
                  <a:lnTo>
                    <a:pt x="630772" y="1356556"/>
                  </a:lnTo>
                  <a:lnTo>
                    <a:pt x="615390" y="1356556"/>
                  </a:lnTo>
                  <a:lnTo>
                    <a:pt x="624683" y="1348894"/>
                  </a:lnTo>
                  <a:lnTo>
                    <a:pt x="624683" y="1361576"/>
                  </a:lnTo>
                  <a:lnTo>
                    <a:pt x="609301" y="1361576"/>
                  </a:lnTo>
                  <a:lnTo>
                    <a:pt x="603212" y="1361576"/>
                  </a:lnTo>
                  <a:lnTo>
                    <a:pt x="612399" y="1354002"/>
                  </a:lnTo>
                  <a:lnTo>
                    <a:pt x="612399" y="1366595"/>
                  </a:lnTo>
                  <a:lnTo>
                    <a:pt x="597017" y="1366595"/>
                  </a:lnTo>
                  <a:lnTo>
                    <a:pt x="606310" y="1359022"/>
                  </a:lnTo>
                  <a:lnTo>
                    <a:pt x="606310" y="1371703"/>
                  </a:lnTo>
                  <a:lnTo>
                    <a:pt x="590928" y="1371703"/>
                  </a:lnTo>
                  <a:lnTo>
                    <a:pt x="600114" y="1364042"/>
                  </a:lnTo>
                  <a:lnTo>
                    <a:pt x="600114" y="1376723"/>
                  </a:lnTo>
                  <a:lnTo>
                    <a:pt x="584839" y="1376723"/>
                  </a:lnTo>
                  <a:lnTo>
                    <a:pt x="578644" y="1376723"/>
                  </a:lnTo>
                  <a:lnTo>
                    <a:pt x="587937" y="1369149"/>
                  </a:lnTo>
                  <a:lnTo>
                    <a:pt x="587937" y="1381743"/>
                  </a:lnTo>
                  <a:lnTo>
                    <a:pt x="572555" y="1381743"/>
                  </a:lnTo>
                  <a:lnTo>
                    <a:pt x="581741" y="1374169"/>
                  </a:lnTo>
                  <a:lnTo>
                    <a:pt x="581741" y="1386850"/>
                  </a:lnTo>
                  <a:lnTo>
                    <a:pt x="566466" y="1386850"/>
                  </a:lnTo>
                  <a:lnTo>
                    <a:pt x="575653" y="1379189"/>
                  </a:lnTo>
                  <a:lnTo>
                    <a:pt x="575653" y="1391870"/>
                  </a:lnTo>
                  <a:lnTo>
                    <a:pt x="560377" y="1391870"/>
                  </a:lnTo>
                  <a:lnTo>
                    <a:pt x="569564" y="1384208"/>
                  </a:lnTo>
                  <a:lnTo>
                    <a:pt x="569564" y="1396890"/>
                  </a:lnTo>
                  <a:lnTo>
                    <a:pt x="554182" y="1396890"/>
                  </a:lnTo>
                  <a:lnTo>
                    <a:pt x="563368" y="1389228"/>
                  </a:lnTo>
                  <a:lnTo>
                    <a:pt x="563368" y="1401998"/>
                  </a:lnTo>
                  <a:lnTo>
                    <a:pt x="548093" y="1401998"/>
                  </a:lnTo>
                  <a:lnTo>
                    <a:pt x="557280" y="1394336"/>
                  </a:lnTo>
                  <a:lnTo>
                    <a:pt x="557280" y="1406929"/>
                  </a:lnTo>
                  <a:lnTo>
                    <a:pt x="542004" y="1406929"/>
                  </a:lnTo>
                  <a:lnTo>
                    <a:pt x="535809" y="1406929"/>
                  </a:lnTo>
                  <a:lnTo>
                    <a:pt x="545102" y="1399356"/>
                  </a:lnTo>
                  <a:lnTo>
                    <a:pt x="545102" y="1412037"/>
                  </a:lnTo>
                  <a:lnTo>
                    <a:pt x="529720" y="1412037"/>
                  </a:lnTo>
                  <a:lnTo>
                    <a:pt x="538907" y="1404375"/>
                  </a:lnTo>
                  <a:lnTo>
                    <a:pt x="538907" y="1417057"/>
                  </a:lnTo>
                  <a:lnTo>
                    <a:pt x="523631" y="1417057"/>
                  </a:lnTo>
                  <a:lnTo>
                    <a:pt x="517436" y="1417057"/>
                  </a:lnTo>
                  <a:lnTo>
                    <a:pt x="526729" y="1409483"/>
                  </a:lnTo>
                  <a:lnTo>
                    <a:pt x="526729" y="1422076"/>
                  </a:lnTo>
                  <a:lnTo>
                    <a:pt x="511347" y="1422076"/>
                  </a:lnTo>
                  <a:lnTo>
                    <a:pt x="520534" y="1414503"/>
                  </a:lnTo>
                  <a:lnTo>
                    <a:pt x="520534" y="1427184"/>
                  </a:lnTo>
                  <a:lnTo>
                    <a:pt x="505258" y="1427184"/>
                  </a:lnTo>
                  <a:lnTo>
                    <a:pt x="514445" y="1419523"/>
                  </a:lnTo>
                  <a:lnTo>
                    <a:pt x="514445" y="1432204"/>
                  </a:lnTo>
                  <a:lnTo>
                    <a:pt x="499063" y="1432204"/>
                  </a:lnTo>
                  <a:lnTo>
                    <a:pt x="492974" y="1432204"/>
                  </a:lnTo>
                  <a:lnTo>
                    <a:pt x="502161" y="1424630"/>
                  </a:lnTo>
                  <a:lnTo>
                    <a:pt x="502161" y="1437224"/>
                  </a:lnTo>
                  <a:lnTo>
                    <a:pt x="486885" y="1437224"/>
                  </a:lnTo>
                  <a:lnTo>
                    <a:pt x="496072" y="1429650"/>
                  </a:lnTo>
                  <a:lnTo>
                    <a:pt x="496072" y="1442332"/>
                  </a:lnTo>
                  <a:lnTo>
                    <a:pt x="480797" y="1442332"/>
                  </a:lnTo>
                  <a:lnTo>
                    <a:pt x="489983" y="1434670"/>
                  </a:lnTo>
                  <a:lnTo>
                    <a:pt x="489983" y="1447351"/>
                  </a:lnTo>
                  <a:lnTo>
                    <a:pt x="474601" y="1447351"/>
                  </a:lnTo>
                  <a:lnTo>
                    <a:pt x="483788" y="1439690"/>
                  </a:lnTo>
                  <a:lnTo>
                    <a:pt x="483788" y="1444709"/>
                  </a:lnTo>
                  <a:lnTo>
                    <a:pt x="483788" y="1457391"/>
                  </a:lnTo>
                  <a:lnTo>
                    <a:pt x="468512" y="1457391"/>
                  </a:lnTo>
                  <a:lnTo>
                    <a:pt x="462424" y="1457391"/>
                  </a:lnTo>
                  <a:lnTo>
                    <a:pt x="471610" y="1449729"/>
                  </a:lnTo>
                  <a:lnTo>
                    <a:pt x="471610" y="1462410"/>
                  </a:lnTo>
                  <a:lnTo>
                    <a:pt x="456228" y="1462410"/>
                  </a:lnTo>
                  <a:lnTo>
                    <a:pt x="465521" y="1454837"/>
                  </a:lnTo>
                  <a:lnTo>
                    <a:pt x="465521" y="1467430"/>
                  </a:lnTo>
                  <a:lnTo>
                    <a:pt x="450139" y="1467430"/>
                  </a:lnTo>
                  <a:lnTo>
                    <a:pt x="459326" y="1459856"/>
                  </a:lnTo>
                  <a:lnTo>
                    <a:pt x="459326" y="1472538"/>
                  </a:lnTo>
                  <a:lnTo>
                    <a:pt x="443944" y="1472538"/>
                  </a:lnTo>
                  <a:lnTo>
                    <a:pt x="453237" y="1464876"/>
                  </a:lnTo>
                  <a:lnTo>
                    <a:pt x="453237" y="1477558"/>
                  </a:lnTo>
                  <a:lnTo>
                    <a:pt x="437855" y="1477558"/>
                  </a:lnTo>
                  <a:lnTo>
                    <a:pt x="447148" y="1469984"/>
                  </a:lnTo>
                  <a:lnTo>
                    <a:pt x="447148" y="1482577"/>
                  </a:lnTo>
                  <a:lnTo>
                    <a:pt x="431766" y="1482577"/>
                  </a:lnTo>
                  <a:lnTo>
                    <a:pt x="440953" y="1475004"/>
                  </a:lnTo>
                  <a:lnTo>
                    <a:pt x="440953" y="1487685"/>
                  </a:lnTo>
                  <a:lnTo>
                    <a:pt x="425571" y="1487685"/>
                  </a:lnTo>
                  <a:lnTo>
                    <a:pt x="434864" y="1480111"/>
                  </a:lnTo>
                  <a:lnTo>
                    <a:pt x="434864" y="1492705"/>
                  </a:lnTo>
                  <a:lnTo>
                    <a:pt x="419482" y="1492705"/>
                  </a:lnTo>
                  <a:lnTo>
                    <a:pt x="428775" y="1485131"/>
                  </a:lnTo>
                  <a:lnTo>
                    <a:pt x="428775" y="1497812"/>
                  </a:lnTo>
                  <a:lnTo>
                    <a:pt x="413393" y="1497812"/>
                  </a:lnTo>
                  <a:lnTo>
                    <a:pt x="407304" y="1497812"/>
                  </a:lnTo>
                  <a:lnTo>
                    <a:pt x="416491" y="1490151"/>
                  </a:lnTo>
                  <a:lnTo>
                    <a:pt x="416491" y="1502832"/>
                  </a:lnTo>
                  <a:lnTo>
                    <a:pt x="401109" y="1502832"/>
                  </a:lnTo>
                  <a:lnTo>
                    <a:pt x="410402" y="1495171"/>
                  </a:lnTo>
                  <a:lnTo>
                    <a:pt x="410402" y="1507852"/>
                  </a:lnTo>
                  <a:lnTo>
                    <a:pt x="395020" y="1507852"/>
                  </a:lnTo>
                  <a:lnTo>
                    <a:pt x="404207" y="1500190"/>
                  </a:lnTo>
                  <a:lnTo>
                    <a:pt x="404207" y="1505210"/>
                  </a:lnTo>
                  <a:lnTo>
                    <a:pt x="404207" y="1517891"/>
                  </a:lnTo>
                  <a:lnTo>
                    <a:pt x="388825" y="1517891"/>
                  </a:lnTo>
                  <a:lnTo>
                    <a:pt x="382736" y="1517891"/>
                  </a:lnTo>
                  <a:lnTo>
                    <a:pt x="392029" y="1510318"/>
                  </a:lnTo>
                  <a:lnTo>
                    <a:pt x="392029" y="1522911"/>
                  </a:lnTo>
                  <a:lnTo>
                    <a:pt x="376647" y="1522911"/>
                  </a:lnTo>
                  <a:lnTo>
                    <a:pt x="370452" y="1522911"/>
                  </a:lnTo>
                  <a:lnTo>
                    <a:pt x="379745" y="1515337"/>
                  </a:lnTo>
                  <a:lnTo>
                    <a:pt x="379745" y="1528019"/>
                  </a:lnTo>
                  <a:lnTo>
                    <a:pt x="364363" y="1528019"/>
                  </a:lnTo>
                  <a:lnTo>
                    <a:pt x="373656" y="1520357"/>
                  </a:lnTo>
                  <a:lnTo>
                    <a:pt x="373656" y="1525465"/>
                  </a:lnTo>
                  <a:lnTo>
                    <a:pt x="373656" y="1538058"/>
                  </a:lnTo>
                  <a:lnTo>
                    <a:pt x="358167" y="1538058"/>
                  </a:lnTo>
                  <a:lnTo>
                    <a:pt x="367567" y="1530485"/>
                  </a:lnTo>
                  <a:lnTo>
                    <a:pt x="367567" y="1543166"/>
                  </a:lnTo>
                  <a:lnTo>
                    <a:pt x="352079" y="1543166"/>
                  </a:lnTo>
                  <a:lnTo>
                    <a:pt x="361372" y="1535504"/>
                  </a:lnTo>
                  <a:lnTo>
                    <a:pt x="361372" y="1548186"/>
                  </a:lnTo>
                  <a:lnTo>
                    <a:pt x="345990" y="1548186"/>
                  </a:lnTo>
                  <a:lnTo>
                    <a:pt x="355283" y="1540612"/>
                  </a:lnTo>
                  <a:lnTo>
                    <a:pt x="355283" y="1553206"/>
                  </a:lnTo>
                  <a:lnTo>
                    <a:pt x="339794" y="1553206"/>
                  </a:lnTo>
                  <a:lnTo>
                    <a:pt x="349194" y="1545632"/>
                  </a:lnTo>
                  <a:lnTo>
                    <a:pt x="349194" y="1558313"/>
                  </a:lnTo>
                  <a:lnTo>
                    <a:pt x="333706" y="1558313"/>
                  </a:lnTo>
                  <a:lnTo>
                    <a:pt x="342999" y="1550564"/>
                  </a:lnTo>
                  <a:lnTo>
                    <a:pt x="342999" y="1563333"/>
                  </a:lnTo>
                  <a:lnTo>
                    <a:pt x="327617" y="1563333"/>
                  </a:lnTo>
                  <a:lnTo>
                    <a:pt x="321528" y="1563333"/>
                  </a:lnTo>
                  <a:lnTo>
                    <a:pt x="330821" y="1555671"/>
                  </a:lnTo>
                  <a:lnTo>
                    <a:pt x="330821" y="1560691"/>
                  </a:lnTo>
                  <a:lnTo>
                    <a:pt x="330821" y="1573372"/>
                  </a:lnTo>
                  <a:lnTo>
                    <a:pt x="315332" y="1573372"/>
                  </a:lnTo>
                  <a:lnTo>
                    <a:pt x="324626" y="1565799"/>
                  </a:lnTo>
                  <a:lnTo>
                    <a:pt x="324626" y="1578392"/>
                  </a:lnTo>
                  <a:lnTo>
                    <a:pt x="309244" y="1578392"/>
                  </a:lnTo>
                  <a:lnTo>
                    <a:pt x="318537" y="1570819"/>
                  </a:lnTo>
                  <a:lnTo>
                    <a:pt x="318537" y="1583412"/>
                  </a:lnTo>
                  <a:lnTo>
                    <a:pt x="303155" y="1583412"/>
                  </a:lnTo>
                  <a:lnTo>
                    <a:pt x="312448" y="1575838"/>
                  </a:lnTo>
                  <a:lnTo>
                    <a:pt x="312448" y="1588520"/>
                  </a:lnTo>
                  <a:lnTo>
                    <a:pt x="296959" y="1588520"/>
                  </a:lnTo>
                  <a:lnTo>
                    <a:pt x="306360" y="1580946"/>
                  </a:lnTo>
                  <a:lnTo>
                    <a:pt x="306360" y="1593539"/>
                  </a:lnTo>
                  <a:lnTo>
                    <a:pt x="290871" y="1593539"/>
                  </a:lnTo>
                  <a:lnTo>
                    <a:pt x="300164" y="1585966"/>
                  </a:lnTo>
                  <a:lnTo>
                    <a:pt x="300164" y="1598647"/>
                  </a:lnTo>
                  <a:lnTo>
                    <a:pt x="284782" y="1598647"/>
                  </a:lnTo>
                  <a:lnTo>
                    <a:pt x="278586" y="1598647"/>
                  </a:lnTo>
                  <a:lnTo>
                    <a:pt x="287880" y="1590985"/>
                  </a:lnTo>
                  <a:lnTo>
                    <a:pt x="287880" y="1596005"/>
                  </a:lnTo>
                  <a:lnTo>
                    <a:pt x="287880" y="1608687"/>
                  </a:lnTo>
                  <a:lnTo>
                    <a:pt x="272498" y="1608687"/>
                  </a:lnTo>
                  <a:lnTo>
                    <a:pt x="281791" y="1601113"/>
                  </a:lnTo>
                  <a:lnTo>
                    <a:pt x="281791" y="1613794"/>
                  </a:lnTo>
                  <a:lnTo>
                    <a:pt x="266409" y="1613794"/>
                  </a:lnTo>
                  <a:lnTo>
                    <a:pt x="275595" y="1606133"/>
                  </a:lnTo>
                  <a:lnTo>
                    <a:pt x="275595" y="1611152"/>
                  </a:lnTo>
                  <a:lnTo>
                    <a:pt x="275595" y="1623746"/>
                  </a:lnTo>
                  <a:lnTo>
                    <a:pt x="260213" y="1623746"/>
                  </a:lnTo>
                  <a:lnTo>
                    <a:pt x="269507" y="1616172"/>
                  </a:lnTo>
                  <a:lnTo>
                    <a:pt x="269507" y="1628853"/>
                  </a:lnTo>
                  <a:lnTo>
                    <a:pt x="254125" y="1628853"/>
                  </a:lnTo>
                  <a:lnTo>
                    <a:pt x="263418" y="1621192"/>
                  </a:lnTo>
                  <a:lnTo>
                    <a:pt x="263418" y="1633873"/>
                  </a:lnTo>
                  <a:lnTo>
                    <a:pt x="248036" y="1633873"/>
                  </a:lnTo>
                  <a:lnTo>
                    <a:pt x="257329" y="1626300"/>
                  </a:lnTo>
                  <a:lnTo>
                    <a:pt x="257329" y="1638893"/>
                  </a:lnTo>
                  <a:lnTo>
                    <a:pt x="241947" y="1638893"/>
                  </a:lnTo>
                  <a:lnTo>
                    <a:pt x="251134" y="1631319"/>
                  </a:lnTo>
                  <a:lnTo>
                    <a:pt x="251134" y="1644001"/>
                  </a:lnTo>
                  <a:lnTo>
                    <a:pt x="235752" y="1644001"/>
                  </a:lnTo>
                  <a:lnTo>
                    <a:pt x="244938" y="1636339"/>
                  </a:lnTo>
                  <a:lnTo>
                    <a:pt x="244938" y="1649020"/>
                  </a:lnTo>
                  <a:lnTo>
                    <a:pt x="229663" y="1649020"/>
                  </a:lnTo>
                  <a:lnTo>
                    <a:pt x="238849" y="1641447"/>
                  </a:lnTo>
                  <a:lnTo>
                    <a:pt x="238849" y="1646467"/>
                  </a:lnTo>
                  <a:lnTo>
                    <a:pt x="238849" y="1659148"/>
                  </a:lnTo>
                  <a:lnTo>
                    <a:pt x="223574" y="1659148"/>
                  </a:lnTo>
                  <a:lnTo>
                    <a:pt x="217379" y="1659148"/>
                  </a:lnTo>
                  <a:lnTo>
                    <a:pt x="226672" y="1651574"/>
                  </a:lnTo>
                  <a:lnTo>
                    <a:pt x="226672" y="1664168"/>
                  </a:lnTo>
                  <a:lnTo>
                    <a:pt x="211290" y="1664168"/>
                  </a:lnTo>
                  <a:lnTo>
                    <a:pt x="220476" y="1656506"/>
                  </a:lnTo>
                  <a:lnTo>
                    <a:pt x="220476" y="1669187"/>
                  </a:lnTo>
                  <a:lnTo>
                    <a:pt x="205201" y="1669187"/>
                  </a:lnTo>
                  <a:lnTo>
                    <a:pt x="214388" y="1661526"/>
                  </a:lnTo>
                  <a:lnTo>
                    <a:pt x="214388" y="1674207"/>
                  </a:lnTo>
                  <a:lnTo>
                    <a:pt x="199006" y="1674207"/>
                  </a:lnTo>
                  <a:lnTo>
                    <a:pt x="192917" y="1674207"/>
                  </a:lnTo>
                  <a:lnTo>
                    <a:pt x="202103" y="1666633"/>
                  </a:lnTo>
                  <a:lnTo>
                    <a:pt x="202103" y="1679315"/>
                  </a:lnTo>
                  <a:lnTo>
                    <a:pt x="186828" y="1679315"/>
                  </a:lnTo>
                  <a:lnTo>
                    <a:pt x="196015" y="1671653"/>
                  </a:lnTo>
                  <a:lnTo>
                    <a:pt x="196015" y="1684335"/>
                  </a:lnTo>
                  <a:lnTo>
                    <a:pt x="180633" y="1684335"/>
                  </a:lnTo>
                  <a:lnTo>
                    <a:pt x="189926" y="1676673"/>
                  </a:lnTo>
                  <a:lnTo>
                    <a:pt x="189926" y="1681781"/>
                  </a:lnTo>
                  <a:lnTo>
                    <a:pt x="189926" y="1694374"/>
                  </a:lnTo>
                  <a:lnTo>
                    <a:pt x="174544" y="1694374"/>
                  </a:lnTo>
                  <a:lnTo>
                    <a:pt x="183730" y="1686800"/>
                  </a:lnTo>
                  <a:lnTo>
                    <a:pt x="183730" y="1699482"/>
                  </a:lnTo>
                  <a:lnTo>
                    <a:pt x="168455" y="1699482"/>
                  </a:lnTo>
                  <a:lnTo>
                    <a:pt x="177642" y="1691820"/>
                  </a:lnTo>
                  <a:lnTo>
                    <a:pt x="177642" y="1704501"/>
                  </a:lnTo>
                  <a:lnTo>
                    <a:pt x="162366" y="1704501"/>
                  </a:lnTo>
                  <a:lnTo>
                    <a:pt x="171553" y="1696928"/>
                  </a:lnTo>
                  <a:lnTo>
                    <a:pt x="171553" y="1701948"/>
                  </a:lnTo>
                  <a:lnTo>
                    <a:pt x="171553" y="1714541"/>
                  </a:lnTo>
                  <a:lnTo>
                    <a:pt x="156171" y="1714541"/>
                  </a:lnTo>
                  <a:lnTo>
                    <a:pt x="165357" y="1706967"/>
                  </a:lnTo>
                  <a:lnTo>
                    <a:pt x="165357" y="1719649"/>
                  </a:lnTo>
                  <a:lnTo>
                    <a:pt x="150082" y="1719649"/>
                  </a:lnTo>
                  <a:lnTo>
                    <a:pt x="159269" y="1711987"/>
                  </a:lnTo>
                  <a:lnTo>
                    <a:pt x="159269" y="1724668"/>
                  </a:lnTo>
                  <a:lnTo>
                    <a:pt x="143993" y="1724668"/>
                  </a:lnTo>
                  <a:lnTo>
                    <a:pt x="137798" y="1724668"/>
                  </a:lnTo>
                  <a:lnTo>
                    <a:pt x="147091" y="1717095"/>
                  </a:lnTo>
                  <a:lnTo>
                    <a:pt x="147091" y="1729688"/>
                  </a:lnTo>
                  <a:lnTo>
                    <a:pt x="131709" y="1729688"/>
                  </a:lnTo>
                  <a:lnTo>
                    <a:pt x="140896" y="1722114"/>
                  </a:lnTo>
                  <a:lnTo>
                    <a:pt x="140896" y="1734708"/>
                  </a:lnTo>
                  <a:lnTo>
                    <a:pt x="125620" y="1734708"/>
                  </a:lnTo>
                  <a:lnTo>
                    <a:pt x="134807" y="1727134"/>
                  </a:lnTo>
                  <a:lnTo>
                    <a:pt x="134807" y="1739816"/>
                  </a:lnTo>
                  <a:lnTo>
                    <a:pt x="119425" y="1739816"/>
                  </a:lnTo>
                  <a:lnTo>
                    <a:pt x="128718" y="1732154"/>
                  </a:lnTo>
                  <a:lnTo>
                    <a:pt x="128718" y="1737174"/>
                  </a:lnTo>
                  <a:lnTo>
                    <a:pt x="128718" y="1749855"/>
                  </a:lnTo>
                  <a:lnTo>
                    <a:pt x="113336" y="1749855"/>
                  </a:lnTo>
                  <a:lnTo>
                    <a:pt x="122522" y="1742281"/>
                  </a:lnTo>
                  <a:lnTo>
                    <a:pt x="122522" y="1754963"/>
                  </a:lnTo>
                  <a:lnTo>
                    <a:pt x="107247" y="1754963"/>
                  </a:lnTo>
                  <a:lnTo>
                    <a:pt x="116434" y="1747301"/>
                  </a:lnTo>
                  <a:lnTo>
                    <a:pt x="116434" y="1752321"/>
                  </a:lnTo>
                  <a:lnTo>
                    <a:pt x="116434" y="1765002"/>
                  </a:lnTo>
                  <a:lnTo>
                    <a:pt x="101052" y="1765002"/>
                  </a:lnTo>
                  <a:lnTo>
                    <a:pt x="94963" y="1765002"/>
                  </a:lnTo>
                  <a:lnTo>
                    <a:pt x="104149" y="1757429"/>
                  </a:lnTo>
                  <a:lnTo>
                    <a:pt x="104149" y="1762448"/>
                  </a:lnTo>
                  <a:lnTo>
                    <a:pt x="104149" y="1775130"/>
                  </a:lnTo>
                  <a:lnTo>
                    <a:pt x="88874" y="1775130"/>
                  </a:lnTo>
                  <a:lnTo>
                    <a:pt x="98061" y="1767468"/>
                  </a:lnTo>
                  <a:lnTo>
                    <a:pt x="98061" y="1780150"/>
                  </a:lnTo>
                  <a:lnTo>
                    <a:pt x="82679" y="1780150"/>
                  </a:lnTo>
                  <a:lnTo>
                    <a:pt x="91972" y="1772488"/>
                  </a:lnTo>
                  <a:lnTo>
                    <a:pt x="91972" y="1785169"/>
                  </a:lnTo>
                  <a:lnTo>
                    <a:pt x="76590" y="1785169"/>
                  </a:lnTo>
                  <a:lnTo>
                    <a:pt x="85776" y="1777596"/>
                  </a:lnTo>
                  <a:lnTo>
                    <a:pt x="85776" y="1790189"/>
                  </a:lnTo>
                  <a:lnTo>
                    <a:pt x="70501" y="1790189"/>
                  </a:lnTo>
                  <a:lnTo>
                    <a:pt x="79688" y="1782615"/>
                  </a:lnTo>
                  <a:lnTo>
                    <a:pt x="79688" y="1795297"/>
                  </a:lnTo>
                  <a:lnTo>
                    <a:pt x="64412" y="1795297"/>
                  </a:lnTo>
                  <a:lnTo>
                    <a:pt x="73599" y="1787635"/>
                  </a:lnTo>
                  <a:lnTo>
                    <a:pt x="73599" y="1800316"/>
                  </a:lnTo>
                  <a:lnTo>
                    <a:pt x="58217" y="1800316"/>
                  </a:lnTo>
                  <a:lnTo>
                    <a:pt x="67510" y="1792655"/>
                  </a:lnTo>
                  <a:lnTo>
                    <a:pt x="67510" y="1805336"/>
                  </a:lnTo>
                  <a:lnTo>
                    <a:pt x="52128" y="1805336"/>
                  </a:lnTo>
                  <a:lnTo>
                    <a:pt x="61315" y="1797763"/>
                  </a:lnTo>
                  <a:lnTo>
                    <a:pt x="61315" y="1810356"/>
                  </a:lnTo>
                  <a:lnTo>
                    <a:pt x="45933" y="1810356"/>
                  </a:lnTo>
                  <a:lnTo>
                    <a:pt x="55226" y="1802782"/>
                  </a:lnTo>
                  <a:lnTo>
                    <a:pt x="55226" y="1807802"/>
                  </a:lnTo>
                  <a:lnTo>
                    <a:pt x="55226" y="1820483"/>
                  </a:lnTo>
                  <a:lnTo>
                    <a:pt x="39844" y="1820483"/>
                  </a:lnTo>
                  <a:lnTo>
                    <a:pt x="49137" y="1812822"/>
                  </a:lnTo>
                  <a:lnTo>
                    <a:pt x="49137" y="1825503"/>
                  </a:lnTo>
                  <a:lnTo>
                    <a:pt x="33648" y="1825503"/>
                  </a:lnTo>
                  <a:lnTo>
                    <a:pt x="42942" y="1817929"/>
                  </a:lnTo>
                  <a:lnTo>
                    <a:pt x="42942" y="1830523"/>
                  </a:lnTo>
                  <a:lnTo>
                    <a:pt x="27560" y="1830523"/>
                  </a:lnTo>
                  <a:lnTo>
                    <a:pt x="21471" y="1830523"/>
                  </a:lnTo>
                  <a:lnTo>
                    <a:pt x="30764" y="1822949"/>
                  </a:lnTo>
                  <a:lnTo>
                    <a:pt x="30764" y="1835630"/>
                  </a:lnTo>
                  <a:lnTo>
                    <a:pt x="15382" y="1835630"/>
                  </a:lnTo>
                  <a:lnTo>
                    <a:pt x="24569" y="1827969"/>
                  </a:lnTo>
                  <a:lnTo>
                    <a:pt x="24569" y="1832989"/>
                  </a:lnTo>
                  <a:lnTo>
                    <a:pt x="24569" y="1845670"/>
                  </a:lnTo>
                  <a:lnTo>
                    <a:pt x="9187" y="1845670"/>
                  </a:lnTo>
                  <a:lnTo>
                    <a:pt x="18480" y="1838096"/>
                  </a:lnTo>
                  <a:lnTo>
                    <a:pt x="18480" y="1850690"/>
                  </a:lnTo>
                  <a:lnTo>
                    <a:pt x="2991" y="1850690"/>
                  </a:lnTo>
                  <a:lnTo>
                    <a:pt x="2991" y="1835454"/>
                  </a:lnTo>
                  <a:close/>
                </a:path>
              </a:pathLst>
            </a:custGeom>
            <a:solidFill>
              <a:srgbClr val="FC840C"/>
            </a:solidFill>
            <a:ln w="6350" cap="flat">
              <a:solidFill>
                <a:schemeClr val="accent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grpSp>
          <p:nvGrpSpPr>
            <p:cNvPr id="231" name="Group 230">
              <a:extLst>
                <a:ext uri="{FF2B5EF4-FFF2-40B4-BE49-F238E27FC236}">
                  <a16:creationId xmlns:a16="http://schemas.microsoft.com/office/drawing/2014/main" id="{E514573D-0FBA-69FC-BD4E-F5BF98E8953E}"/>
                </a:ext>
              </a:extLst>
            </p:cNvPr>
            <p:cNvGrpSpPr/>
            <p:nvPr/>
          </p:nvGrpSpPr>
          <p:grpSpPr>
            <a:xfrm>
              <a:off x="8802992" y="3803010"/>
              <a:ext cx="2582810" cy="486577"/>
              <a:chOff x="8802992" y="3794391"/>
              <a:chExt cx="2582810" cy="486577"/>
            </a:xfrm>
          </p:grpSpPr>
          <p:sp>
            <p:nvSpPr>
              <p:cNvPr id="325" name="Freeform: Shape 324">
                <a:extLst>
                  <a:ext uri="{FF2B5EF4-FFF2-40B4-BE49-F238E27FC236}">
                    <a16:creationId xmlns:a16="http://schemas.microsoft.com/office/drawing/2014/main" id="{4F6598F3-E3C1-F28C-4E45-7ED8E23EEE09}"/>
                  </a:ext>
                </a:extLst>
              </p:cNvPr>
              <p:cNvSpPr/>
              <p:nvPr/>
            </p:nvSpPr>
            <p:spPr>
              <a:xfrm>
                <a:off x="8802992" y="4192230"/>
                <a:ext cx="182880" cy="15250"/>
              </a:xfrm>
              <a:custGeom>
                <a:avLst/>
                <a:gdLst>
                  <a:gd name="connsiteX0" fmla="*/ 0 w 333893"/>
                  <a:gd name="connsiteY0" fmla="*/ 0 h 16947"/>
                  <a:gd name="connsiteX1" fmla="*/ 333894 w 333893"/>
                  <a:gd name="connsiteY1" fmla="*/ 0 h 16947"/>
                  <a:gd name="connsiteX2" fmla="*/ 333894 w 333893"/>
                  <a:gd name="connsiteY2" fmla="*/ 16948 h 16947"/>
                  <a:gd name="connsiteX3" fmla="*/ 0 w 333893"/>
                  <a:gd name="connsiteY3" fmla="*/ 16948 h 16947"/>
                </a:gdLst>
                <a:ahLst/>
                <a:cxnLst>
                  <a:cxn ang="0">
                    <a:pos x="connsiteX0" y="connsiteY0"/>
                  </a:cxn>
                  <a:cxn ang="0">
                    <a:pos x="connsiteX1" y="connsiteY1"/>
                  </a:cxn>
                  <a:cxn ang="0">
                    <a:pos x="connsiteX2" y="connsiteY2"/>
                  </a:cxn>
                  <a:cxn ang="0">
                    <a:pos x="connsiteX3" y="connsiteY3"/>
                  </a:cxn>
                </a:cxnLst>
                <a:rect l="l" t="t" r="r" b="b"/>
                <a:pathLst>
                  <a:path w="333893" h="16947">
                    <a:moveTo>
                      <a:pt x="0" y="0"/>
                    </a:moveTo>
                    <a:lnTo>
                      <a:pt x="333894" y="0"/>
                    </a:lnTo>
                    <a:lnTo>
                      <a:pt x="333894" y="16948"/>
                    </a:lnTo>
                    <a:lnTo>
                      <a:pt x="0" y="16948"/>
                    </a:lnTo>
                    <a:close/>
                  </a:path>
                </a:pathLst>
              </a:custGeom>
              <a:solidFill>
                <a:schemeClr val="accent6"/>
              </a:solidFill>
              <a:ln w="635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326" name="TextBox 325">
                <a:extLst>
                  <a:ext uri="{FF2B5EF4-FFF2-40B4-BE49-F238E27FC236}">
                    <a16:creationId xmlns:a16="http://schemas.microsoft.com/office/drawing/2014/main" id="{A8E230A8-727E-DA3A-3188-567D68578A0B}"/>
                  </a:ext>
                </a:extLst>
              </p:cNvPr>
              <p:cNvSpPr txBox="1"/>
              <p:nvPr/>
            </p:nvSpPr>
            <p:spPr>
              <a:xfrm>
                <a:off x="9013782" y="4156318"/>
                <a:ext cx="1798552" cy="124650"/>
              </a:xfrm>
              <a:prstGeom prst="rect">
                <a:avLst/>
              </a:prstGeom>
              <a:noFill/>
            </p:spPr>
            <p:txBody>
              <a:bodyPr wrap="square" lIns="0" tIns="0" rIns="0" bIns="0" rtlCol="0" anchor="t" anchorCtr="0">
                <a:spAutoFit/>
              </a:bodyPr>
              <a:lstStyle/>
              <a:p>
                <a:pPr>
                  <a:lnSpc>
                    <a:spcPct val="90000"/>
                  </a:lnSpc>
                </a:pPr>
                <a:r>
                  <a:rPr lang="en-IN" sz="900" spc="0" baseline="0" dirty="0">
                    <a:ln/>
                    <a:solidFill>
                      <a:srgbClr val="000000"/>
                    </a:solidFill>
                    <a:latin typeface="Century Gothic" panose="020B0502020202020204" pitchFamily="34" charset="0"/>
                    <a:cs typeface="Arial"/>
                    <a:sym typeface="Arial"/>
                    <a:rtl val="0"/>
                  </a:rPr>
                  <a:t>Evolocumab-evolocumab</a:t>
                </a:r>
              </a:p>
            </p:txBody>
          </p:sp>
          <p:sp>
            <p:nvSpPr>
              <p:cNvPr id="327" name="Freeform: Shape 326">
                <a:extLst>
                  <a:ext uri="{FF2B5EF4-FFF2-40B4-BE49-F238E27FC236}">
                    <a16:creationId xmlns:a16="http://schemas.microsoft.com/office/drawing/2014/main" id="{E42DB0E1-BC50-BB94-51A4-ADA91840B8BD}"/>
                  </a:ext>
                </a:extLst>
              </p:cNvPr>
              <p:cNvSpPr/>
              <p:nvPr/>
            </p:nvSpPr>
            <p:spPr>
              <a:xfrm>
                <a:off x="8802992" y="4027585"/>
                <a:ext cx="182880" cy="15250"/>
              </a:xfrm>
              <a:custGeom>
                <a:avLst/>
                <a:gdLst>
                  <a:gd name="connsiteX0" fmla="*/ 0 w 333893"/>
                  <a:gd name="connsiteY0" fmla="*/ 0 h 16947"/>
                  <a:gd name="connsiteX1" fmla="*/ 333894 w 333893"/>
                  <a:gd name="connsiteY1" fmla="*/ 0 h 16947"/>
                  <a:gd name="connsiteX2" fmla="*/ 333894 w 333893"/>
                  <a:gd name="connsiteY2" fmla="*/ 16948 h 16947"/>
                  <a:gd name="connsiteX3" fmla="*/ 0 w 333893"/>
                  <a:gd name="connsiteY3" fmla="*/ 16948 h 16947"/>
                </a:gdLst>
                <a:ahLst/>
                <a:cxnLst>
                  <a:cxn ang="0">
                    <a:pos x="connsiteX0" y="connsiteY0"/>
                  </a:cxn>
                  <a:cxn ang="0">
                    <a:pos x="connsiteX1" y="connsiteY1"/>
                  </a:cxn>
                  <a:cxn ang="0">
                    <a:pos x="connsiteX2" y="connsiteY2"/>
                  </a:cxn>
                  <a:cxn ang="0">
                    <a:pos x="connsiteX3" y="connsiteY3"/>
                  </a:cxn>
                </a:cxnLst>
                <a:rect l="l" t="t" r="r" b="b"/>
                <a:pathLst>
                  <a:path w="333893" h="16947">
                    <a:moveTo>
                      <a:pt x="0" y="0"/>
                    </a:moveTo>
                    <a:lnTo>
                      <a:pt x="333894" y="0"/>
                    </a:lnTo>
                    <a:lnTo>
                      <a:pt x="333894" y="16948"/>
                    </a:lnTo>
                    <a:lnTo>
                      <a:pt x="0" y="16948"/>
                    </a:lnTo>
                    <a:close/>
                  </a:path>
                </a:pathLst>
              </a:custGeom>
              <a:solidFill>
                <a:srgbClr val="0063C3"/>
              </a:solidFill>
              <a:ln w="6350" cap="flat">
                <a:solidFill>
                  <a:srgbClr val="0063C3"/>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329" name="TextBox 328">
                <a:extLst>
                  <a:ext uri="{FF2B5EF4-FFF2-40B4-BE49-F238E27FC236}">
                    <a16:creationId xmlns:a16="http://schemas.microsoft.com/office/drawing/2014/main" id="{4A1C81D8-EC64-61BC-96C6-7965DC9E12A4}"/>
                  </a:ext>
                </a:extLst>
              </p:cNvPr>
              <p:cNvSpPr txBox="1"/>
              <p:nvPr/>
            </p:nvSpPr>
            <p:spPr>
              <a:xfrm>
                <a:off x="9013782" y="3959036"/>
                <a:ext cx="1554644" cy="124650"/>
              </a:xfrm>
              <a:prstGeom prst="rect">
                <a:avLst/>
              </a:prstGeom>
              <a:noFill/>
            </p:spPr>
            <p:txBody>
              <a:bodyPr wrap="square" lIns="0" tIns="0" rIns="0" bIns="0" rtlCol="0" anchor="t" anchorCtr="0">
                <a:spAutoFit/>
              </a:bodyPr>
              <a:lstStyle/>
              <a:p>
                <a:pPr>
                  <a:lnSpc>
                    <a:spcPct val="90000"/>
                  </a:lnSpc>
                </a:pPr>
                <a:r>
                  <a:rPr lang="en-IN" sz="900" spc="0" baseline="0" dirty="0">
                    <a:ln/>
                    <a:solidFill>
                      <a:srgbClr val="000000"/>
                    </a:solidFill>
                    <a:latin typeface="Century Gothic" panose="020B0502020202020204" pitchFamily="34" charset="0"/>
                    <a:cs typeface="Arial"/>
                    <a:sym typeface="Arial"/>
                    <a:rtl val="0"/>
                  </a:rPr>
                  <a:t>Placebo-evolocumab</a:t>
                </a:r>
              </a:p>
            </p:txBody>
          </p:sp>
          <p:sp>
            <p:nvSpPr>
              <p:cNvPr id="330" name="Freeform: Shape 329">
                <a:extLst>
                  <a:ext uri="{FF2B5EF4-FFF2-40B4-BE49-F238E27FC236}">
                    <a16:creationId xmlns:a16="http://schemas.microsoft.com/office/drawing/2014/main" id="{0C25F4AF-9815-7685-F4CE-B903C728712F}"/>
                  </a:ext>
                </a:extLst>
              </p:cNvPr>
              <p:cNvSpPr/>
              <p:nvPr/>
            </p:nvSpPr>
            <p:spPr>
              <a:xfrm>
                <a:off x="8802992" y="3862940"/>
                <a:ext cx="182880" cy="15250"/>
              </a:xfrm>
              <a:custGeom>
                <a:avLst/>
                <a:gdLst>
                  <a:gd name="connsiteX0" fmla="*/ 0 w 333893"/>
                  <a:gd name="connsiteY0" fmla="*/ 0 h 16947"/>
                  <a:gd name="connsiteX1" fmla="*/ 333894 w 333893"/>
                  <a:gd name="connsiteY1" fmla="*/ 0 h 16947"/>
                  <a:gd name="connsiteX2" fmla="*/ 333894 w 333893"/>
                  <a:gd name="connsiteY2" fmla="*/ 16948 h 16947"/>
                  <a:gd name="connsiteX3" fmla="*/ 0 w 333893"/>
                  <a:gd name="connsiteY3" fmla="*/ 16948 h 16947"/>
                </a:gdLst>
                <a:ahLst/>
                <a:cxnLst>
                  <a:cxn ang="0">
                    <a:pos x="connsiteX0" y="connsiteY0"/>
                  </a:cxn>
                  <a:cxn ang="0">
                    <a:pos x="connsiteX1" y="connsiteY1"/>
                  </a:cxn>
                  <a:cxn ang="0">
                    <a:pos x="connsiteX2" y="connsiteY2"/>
                  </a:cxn>
                  <a:cxn ang="0">
                    <a:pos x="connsiteX3" y="connsiteY3"/>
                  </a:cxn>
                </a:cxnLst>
                <a:rect l="l" t="t" r="r" b="b"/>
                <a:pathLst>
                  <a:path w="333893" h="16947">
                    <a:moveTo>
                      <a:pt x="0" y="0"/>
                    </a:moveTo>
                    <a:lnTo>
                      <a:pt x="333894" y="0"/>
                    </a:lnTo>
                    <a:lnTo>
                      <a:pt x="333894" y="16948"/>
                    </a:lnTo>
                    <a:lnTo>
                      <a:pt x="0" y="16948"/>
                    </a:lnTo>
                    <a:close/>
                  </a:path>
                </a:pathLst>
              </a:custGeom>
              <a:solidFill>
                <a:schemeClr val="accent1"/>
              </a:solidFill>
              <a:ln w="6350" cap="flat">
                <a:solidFill>
                  <a:srgbClr val="113E6B"/>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331" name="TextBox 330">
                <a:extLst>
                  <a:ext uri="{FF2B5EF4-FFF2-40B4-BE49-F238E27FC236}">
                    <a16:creationId xmlns:a16="http://schemas.microsoft.com/office/drawing/2014/main" id="{A4575B9E-4308-2011-3701-C40C2D2F2F24}"/>
                  </a:ext>
                </a:extLst>
              </p:cNvPr>
              <p:cNvSpPr txBox="1"/>
              <p:nvPr/>
            </p:nvSpPr>
            <p:spPr>
              <a:xfrm>
                <a:off x="9013781" y="3794391"/>
                <a:ext cx="2372021" cy="124650"/>
              </a:xfrm>
              <a:prstGeom prst="rect">
                <a:avLst/>
              </a:prstGeom>
              <a:noFill/>
            </p:spPr>
            <p:txBody>
              <a:bodyPr wrap="square" lIns="0" tIns="0" rIns="0" bIns="0" rtlCol="0" anchor="t" anchorCtr="0">
                <a:spAutoFit/>
              </a:bodyPr>
              <a:lstStyle/>
              <a:p>
                <a:pPr>
                  <a:lnSpc>
                    <a:spcPct val="90000"/>
                  </a:lnSpc>
                </a:pPr>
                <a:r>
                  <a:rPr lang="en-IN" sz="900" spc="0" baseline="0" dirty="0">
                    <a:ln/>
                    <a:solidFill>
                      <a:srgbClr val="000000"/>
                    </a:solidFill>
                    <a:latin typeface="Century Gothic" panose="020B0502020202020204" pitchFamily="34" charset="0"/>
                    <a:cs typeface="Arial"/>
                    <a:sym typeface="Arial"/>
                    <a:rtl val="0"/>
                  </a:rPr>
                  <a:t>Original randomization to placebo</a:t>
                </a:r>
              </a:p>
            </p:txBody>
          </p:sp>
        </p:grpSp>
        <p:sp>
          <p:nvSpPr>
            <p:cNvPr id="232" name="TextBox 231">
              <a:extLst>
                <a:ext uri="{FF2B5EF4-FFF2-40B4-BE49-F238E27FC236}">
                  <a16:creationId xmlns:a16="http://schemas.microsoft.com/office/drawing/2014/main" id="{CC79210E-220B-D40E-96F4-FBAB22916BA4}"/>
                </a:ext>
              </a:extLst>
            </p:cNvPr>
            <p:cNvSpPr txBox="1"/>
            <p:nvPr/>
          </p:nvSpPr>
          <p:spPr>
            <a:xfrm>
              <a:off x="9345824" y="4562234"/>
              <a:ext cx="310983" cy="138499"/>
            </a:xfrm>
            <a:prstGeom prst="rect">
              <a:avLst/>
            </a:prstGeom>
            <a:noFill/>
          </p:spPr>
          <p:txBody>
            <a:bodyPr wrap="none" lIns="0" tIns="0" rIns="0" bIns="0" rtlCol="0" anchor="ctr" anchorCtr="0">
              <a:spAutoFit/>
            </a:bodyPr>
            <a:lstStyle/>
            <a:p>
              <a:r>
                <a:rPr lang="en-IN" sz="900" b="1" spc="0" baseline="0" dirty="0">
                  <a:ln/>
                  <a:solidFill>
                    <a:srgbClr val="000000"/>
                  </a:solidFill>
                  <a:latin typeface="Century Gothic" panose="020B0502020202020204" pitchFamily="34" charset="0"/>
                  <a:cs typeface="Arial"/>
                  <a:sym typeface="Arial"/>
                  <a:rtl val="0"/>
                </a:rPr>
                <a:t>Years</a:t>
              </a:r>
            </a:p>
          </p:txBody>
        </p:sp>
        <p:grpSp>
          <p:nvGrpSpPr>
            <p:cNvPr id="233" name="Group 232">
              <a:extLst>
                <a:ext uri="{FF2B5EF4-FFF2-40B4-BE49-F238E27FC236}">
                  <a16:creationId xmlns:a16="http://schemas.microsoft.com/office/drawing/2014/main" id="{FE292134-D18E-5E6E-5AA6-FC22B54C5C69}"/>
                </a:ext>
              </a:extLst>
            </p:cNvPr>
            <p:cNvGrpSpPr/>
            <p:nvPr/>
          </p:nvGrpSpPr>
          <p:grpSpPr>
            <a:xfrm>
              <a:off x="7301781" y="4310965"/>
              <a:ext cx="4496402" cy="221600"/>
              <a:chOff x="7301781" y="4399060"/>
              <a:chExt cx="4496402" cy="221600"/>
            </a:xfrm>
          </p:grpSpPr>
          <p:sp>
            <p:nvSpPr>
              <p:cNvPr id="234" name="Freeform: Shape 233">
                <a:extLst>
                  <a:ext uri="{FF2B5EF4-FFF2-40B4-BE49-F238E27FC236}">
                    <a16:creationId xmlns:a16="http://schemas.microsoft.com/office/drawing/2014/main" id="{BCA19FE5-0D57-9454-C7B1-AE58B78807CD}"/>
                  </a:ext>
                </a:extLst>
              </p:cNvPr>
              <p:cNvSpPr/>
              <p:nvPr/>
            </p:nvSpPr>
            <p:spPr>
              <a:xfrm>
                <a:off x="7301781" y="4399060"/>
                <a:ext cx="4496402" cy="15250"/>
              </a:xfrm>
              <a:custGeom>
                <a:avLst/>
                <a:gdLst>
                  <a:gd name="connsiteX0" fmla="*/ 0 w 4369411"/>
                  <a:gd name="connsiteY0" fmla="*/ 0 h 16947"/>
                  <a:gd name="connsiteX1" fmla="*/ 4369411 w 4369411"/>
                  <a:gd name="connsiteY1" fmla="*/ 0 h 16947"/>
                  <a:gd name="connsiteX2" fmla="*/ 4369411 w 4369411"/>
                  <a:gd name="connsiteY2" fmla="*/ 16948 h 16947"/>
                  <a:gd name="connsiteX3" fmla="*/ 0 w 4369411"/>
                  <a:gd name="connsiteY3" fmla="*/ 16948 h 16947"/>
                </a:gdLst>
                <a:ahLst/>
                <a:cxnLst>
                  <a:cxn ang="0">
                    <a:pos x="connsiteX0" y="connsiteY0"/>
                  </a:cxn>
                  <a:cxn ang="0">
                    <a:pos x="connsiteX1" y="connsiteY1"/>
                  </a:cxn>
                  <a:cxn ang="0">
                    <a:pos x="connsiteX2" y="connsiteY2"/>
                  </a:cxn>
                  <a:cxn ang="0">
                    <a:pos x="connsiteX3" y="connsiteY3"/>
                  </a:cxn>
                </a:cxnLst>
                <a:rect l="l" t="t" r="r" b="b"/>
                <a:pathLst>
                  <a:path w="4369411" h="16947">
                    <a:moveTo>
                      <a:pt x="0" y="0"/>
                    </a:moveTo>
                    <a:lnTo>
                      <a:pt x="4369411" y="0"/>
                    </a:lnTo>
                    <a:lnTo>
                      <a:pt x="4369411"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35" name="Freeform: Shape 234">
                <a:extLst>
                  <a:ext uri="{FF2B5EF4-FFF2-40B4-BE49-F238E27FC236}">
                    <a16:creationId xmlns:a16="http://schemas.microsoft.com/office/drawing/2014/main" id="{50FE4644-1776-C73D-D438-388044862659}"/>
                  </a:ext>
                </a:extLst>
              </p:cNvPr>
              <p:cNvSpPr/>
              <p:nvPr/>
            </p:nvSpPr>
            <p:spPr>
              <a:xfrm>
                <a:off x="7452778" y="4410921"/>
                <a:ext cx="18568"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36" name="TextBox 235">
                <a:extLst>
                  <a:ext uri="{FF2B5EF4-FFF2-40B4-BE49-F238E27FC236}">
                    <a16:creationId xmlns:a16="http://schemas.microsoft.com/office/drawing/2014/main" id="{937C4A13-E022-B04E-BBB5-D543AC329CCF}"/>
                  </a:ext>
                </a:extLst>
              </p:cNvPr>
              <p:cNvSpPr txBox="1"/>
              <p:nvPr/>
            </p:nvSpPr>
            <p:spPr>
              <a:xfrm>
                <a:off x="7430865"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0</a:t>
                </a:r>
              </a:p>
            </p:txBody>
          </p:sp>
          <p:sp>
            <p:nvSpPr>
              <p:cNvPr id="238" name="Freeform: Shape 237">
                <a:extLst>
                  <a:ext uri="{FF2B5EF4-FFF2-40B4-BE49-F238E27FC236}">
                    <a16:creationId xmlns:a16="http://schemas.microsoft.com/office/drawing/2014/main" id="{681461D4-C10D-30FE-13BC-5A474FB5CA41}"/>
                  </a:ext>
                </a:extLst>
              </p:cNvPr>
              <p:cNvSpPr/>
              <p:nvPr/>
            </p:nvSpPr>
            <p:spPr>
              <a:xfrm>
                <a:off x="7930012" y="4410921"/>
                <a:ext cx="18568"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42" name="TextBox 241">
                <a:extLst>
                  <a:ext uri="{FF2B5EF4-FFF2-40B4-BE49-F238E27FC236}">
                    <a16:creationId xmlns:a16="http://schemas.microsoft.com/office/drawing/2014/main" id="{8381AFF9-7F6D-CC00-9B96-34F362298BBB}"/>
                  </a:ext>
                </a:extLst>
              </p:cNvPr>
              <p:cNvSpPr txBox="1"/>
              <p:nvPr/>
            </p:nvSpPr>
            <p:spPr>
              <a:xfrm>
                <a:off x="7904800"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a:t>
                </a:r>
              </a:p>
            </p:txBody>
          </p:sp>
          <p:sp>
            <p:nvSpPr>
              <p:cNvPr id="246" name="Freeform: Shape 245">
                <a:extLst>
                  <a:ext uri="{FF2B5EF4-FFF2-40B4-BE49-F238E27FC236}">
                    <a16:creationId xmlns:a16="http://schemas.microsoft.com/office/drawing/2014/main" id="{12CADECD-1775-A216-8BDE-61B455C85C50}"/>
                  </a:ext>
                </a:extLst>
              </p:cNvPr>
              <p:cNvSpPr/>
              <p:nvPr/>
            </p:nvSpPr>
            <p:spPr>
              <a:xfrm>
                <a:off x="8399148"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47" name="TextBox 246">
                <a:extLst>
                  <a:ext uri="{FF2B5EF4-FFF2-40B4-BE49-F238E27FC236}">
                    <a16:creationId xmlns:a16="http://schemas.microsoft.com/office/drawing/2014/main" id="{E6B49F19-3DDC-FF1D-FE52-41918008B94C}"/>
                  </a:ext>
                </a:extLst>
              </p:cNvPr>
              <p:cNvSpPr txBox="1"/>
              <p:nvPr/>
            </p:nvSpPr>
            <p:spPr>
              <a:xfrm>
                <a:off x="8379371"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a:t>
                </a:r>
              </a:p>
            </p:txBody>
          </p:sp>
          <p:sp>
            <p:nvSpPr>
              <p:cNvPr id="248" name="Freeform: Shape 247">
                <a:extLst>
                  <a:ext uri="{FF2B5EF4-FFF2-40B4-BE49-F238E27FC236}">
                    <a16:creationId xmlns:a16="http://schemas.microsoft.com/office/drawing/2014/main" id="{8E600FB0-1803-2D30-D149-1C86365C50A2}"/>
                  </a:ext>
                </a:extLst>
              </p:cNvPr>
              <p:cNvSpPr/>
              <p:nvPr/>
            </p:nvSpPr>
            <p:spPr>
              <a:xfrm>
                <a:off x="8873062"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49" name="TextBox 248">
                <a:extLst>
                  <a:ext uri="{FF2B5EF4-FFF2-40B4-BE49-F238E27FC236}">
                    <a16:creationId xmlns:a16="http://schemas.microsoft.com/office/drawing/2014/main" id="{266891F4-2CE6-B527-912F-82D2132CE2E6}"/>
                  </a:ext>
                </a:extLst>
              </p:cNvPr>
              <p:cNvSpPr txBox="1"/>
              <p:nvPr/>
            </p:nvSpPr>
            <p:spPr>
              <a:xfrm>
                <a:off x="8849271"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a:t>
                </a:r>
              </a:p>
            </p:txBody>
          </p:sp>
          <p:sp>
            <p:nvSpPr>
              <p:cNvPr id="250" name="Freeform: Shape 249">
                <a:extLst>
                  <a:ext uri="{FF2B5EF4-FFF2-40B4-BE49-F238E27FC236}">
                    <a16:creationId xmlns:a16="http://schemas.microsoft.com/office/drawing/2014/main" id="{59ED09D4-385A-131A-80FE-04B087338E1B}"/>
                  </a:ext>
                </a:extLst>
              </p:cNvPr>
              <p:cNvSpPr/>
              <p:nvPr/>
            </p:nvSpPr>
            <p:spPr>
              <a:xfrm>
                <a:off x="9340003"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51" name="TextBox 250">
                <a:extLst>
                  <a:ext uri="{FF2B5EF4-FFF2-40B4-BE49-F238E27FC236}">
                    <a16:creationId xmlns:a16="http://schemas.microsoft.com/office/drawing/2014/main" id="{B288E105-26C2-7179-8B59-F3672F819671}"/>
                  </a:ext>
                </a:extLst>
              </p:cNvPr>
              <p:cNvSpPr txBox="1"/>
              <p:nvPr/>
            </p:nvSpPr>
            <p:spPr>
              <a:xfrm>
                <a:off x="9322639"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4</a:t>
                </a:r>
              </a:p>
            </p:txBody>
          </p:sp>
          <p:sp>
            <p:nvSpPr>
              <p:cNvPr id="252" name="Freeform: Shape 251">
                <a:extLst>
                  <a:ext uri="{FF2B5EF4-FFF2-40B4-BE49-F238E27FC236}">
                    <a16:creationId xmlns:a16="http://schemas.microsoft.com/office/drawing/2014/main" id="{103B1E0B-4BA1-0CEF-F701-E39316C52187}"/>
                  </a:ext>
                </a:extLst>
              </p:cNvPr>
              <p:cNvSpPr/>
              <p:nvPr/>
            </p:nvSpPr>
            <p:spPr>
              <a:xfrm>
                <a:off x="11235337" y="4410921"/>
                <a:ext cx="18568"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53" name="TextBox 252">
                <a:extLst>
                  <a:ext uri="{FF2B5EF4-FFF2-40B4-BE49-F238E27FC236}">
                    <a16:creationId xmlns:a16="http://schemas.microsoft.com/office/drawing/2014/main" id="{395140A8-2A7A-757A-2D1A-6394DD037B93}"/>
                  </a:ext>
                </a:extLst>
              </p:cNvPr>
              <p:cNvSpPr txBox="1"/>
              <p:nvPr/>
            </p:nvSpPr>
            <p:spPr>
              <a:xfrm>
                <a:off x="11212486"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8</a:t>
                </a:r>
              </a:p>
            </p:txBody>
          </p:sp>
          <p:sp>
            <p:nvSpPr>
              <p:cNvPr id="254" name="Freeform: Shape 253">
                <a:extLst>
                  <a:ext uri="{FF2B5EF4-FFF2-40B4-BE49-F238E27FC236}">
                    <a16:creationId xmlns:a16="http://schemas.microsoft.com/office/drawing/2014/main" id="{E8C50C9E-772E-FBFC-26EE-A04E108C1120}"/>
                  </a:ext>
                </a:extLst>
              </p:cNvPr>
              <p:cNvSpPr/>
              <p:nvPr/>
            </p:nvSpPr>
            <p:spPr>
              <a:xfrm>
                <a:off x="10761610"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55" name="Freeform: Shape 254">
                <a:extLst>
                  <a:ext uri="{FF2B5EF4-FFF2-40B4-BE49-F238E27FC236}">
                    <a16:creationId xmlns:a16="http://schemas.microsoft.com/office/drawing/2014/main" id="{D8B6B0E4-4CE3-2168-4A48-9450479CEC8E}"/>
                  </a:ext>
                </a:extLst>
              </p:cNvPr>
              <p:cNvSpPr/>
              <p:nvPr/>
            </p:nvSpPr>
            <p:spPr>
              <a:xfrm>
                <a:off x="9818634"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20" name="TextBox 319">
                <a:extLst>
                  <a:ext uri="{FF2B5EF4-FFF2-40B4-BE49-F238E27FC236}">
                    <a16:creationId xmlns:a16="http://schemas.microsoft.com/office/drawing/2014/main" id="{757FEB17-4450-8E30-16F1-6A42D872F8C7}"/>
                  </a:ext>
                </a:extLst>
              </p:cNvPr>
              <p:cNvSpPr txBox="1"/>
              <p:nvPr/>
            </p:nvSpPr>
            <p:spPr>
              <a:xfrm>
                <a:off x="9794127"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5</a:t>
                </a:r>
              </a:p>
            </p:txBody>
          </p:sp>
          <p:sp>
            <p:nvSpPr>
              <p:cNvPr id="321" name="Freeform: Shape 320">
                <a:extLst>
                  <a:ext uri="{FF2B5EF4-FFF2-40B4-BE49-F238E27FC236}">
                    <a16:creationId xmlns:a16="http://schemas.microsoft.com/office/drawing/2014/main" id="{0DC91ED8-057C-7F7C-41BE-30FD68909A00}"/>
                  </a:ext>
                </a:extLst>
              </p:cNvPr>
              <p:cNvSpPr/>
              <p:nvPr/>
            </p:nvSpPr>
            <p:spPr>
              <a:xfrm>
                <a:off x="10292502"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22" name="TextBox 321">
                <a:extLst>
                  <a:ext uri="{FF2B5EF4-FFF2-40B4-BE49-F238E27FC236}">
                    <a16:creationId xmlns:a16="http://schemas.microsoft.com/office/drawing/2014/main" id="{CB13F27E-9665-2FA9-0632-C96B77AC3A41}"/>
                  </a:ext>
                </a:extLst>
              </p:cNvPr>
              <p:cNvSpPr txBox="1"/>
              <p:nvPr/>
            </p:nvSpPr>
            <p:spPr>
              <a:xfrm>
                <a:off x="10267810"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6</a:t>
                </a:r>
              </a:p>
            </p:txBody>
          </p:sp>
          <p:sp>
            <p:nvSpPr>
              <p:cNvPr id="323" name="Freeform: Shape 322">
                <a:extLst>
                  <a:ext uri="{FF2B5EF4-FFF2-40B4-BE49-F238E27FC236}">
                    <a16:creationId xmlns:a16="http://schemas.microsoft.com/office/drawing/2014/main" id="{D3A51B2E-F3A4-41FB-1569-C530C97A9051}"/>
                  </a:ext>
                </a:extLst>
              </p:cNvPr>
              <p:cNvSpPr/>
              <p:nvPr/>
            </p:nvSpPr>
            <p:spPr>
              <a:xfrm>
                <a:off x="10763849" y="4410921"/>
                <a:ext cx="18568"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24" name="TextBox 323">
                <a:extLst>
                  <a:ext uri="{FF2B5EF4-FFF2-40B4-BE49-F238E27FC236}">
                    <a16:creationId xmlns:a16="http://schemas.microsoft.com/office/drawing/2014/main" id="{025D1011-4413-8C9C-2393-DC1CC4931297}"/>
                  </a:ext>
                </a:extLst>
              </p:cNvPr>
              <p:cNvSpPr txBox="1"/>
              <p:nvPr/>
            </p:nvSpPr>
            <p:spPr>
              <a:xfrm>
                <a:off x="10741000"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7</a:t>
                </a:r>
              </a:p>
            </p:txBody>
          </p:sp>
        </p:grpSp>
      </p:grpSp>
      <p:grpSp>
        <p:nvGrpSpPr>
          <p:cNvPr id="334" name="Group 333">
            <a:extLst>
              <a:ext uri="{FF2B5EF4-FFF2-40B4-BE49-F238E27FC236}">
                <a16:creationId xmlns:a16="http://schemas.microsoft.com/office/drawing/2014/main" id="{9B04ACBF-5753-BF4A-0BBA-0487D6081BA3}"/>
              </a:ext>
            </a:extLst>
          </p:cNvPr>
          <p:cNvGrpSpPr/>
          <p:nvPr/>
        </p:nvGrpSpPr>
        <p:grpSpPr>
          <a:xfrm>
            <a:off x="428210" y="2346226"/>
            <a:ext cx="5667790" cy="3585713"/>
            <a:chOff x="351057" y="1600412"/>
            <a:chExt cx="5667790" cy="3585713"/>
          </a:xfrm>
        </p:grpSpPr>
        <p:sp>
          <p:nvSpPr>
            <p:cNvPr id="335" name="TextBox 334">
              <a:extLst>
                <a:ext uri="{FF2B5EF4-FFF2-40B4-BE49-F238E27FC236}">
                  <a16:creationId xmlns:a16="http://schemas.microsoft.com/office/drawing/2014/main" id="{6CEAE10C-1BEF-9BAB-A4B9-07C43D204694}"/>
                </a:ext>
              </a:extLst>
            </p:cNvPr>
            <p:cNvSpPr txBox="1"/>
            <p:nvPr/>
          </p:nvSpPr>
          <p:spPr>
            <a:xfrm>
              <a:off x="351057" y="1600412"/>
              <a:ext cx="5652868" cy="304442"/>
            </a:xfrm>
            <a:prstGeom prst="rect">
              <a:avLst/>
            </a:prstGeom>
            <a:noFill/>
          </p:spPr>
          <p:txBody>
            <a:bodyPr wrap="square">
              <a:spAutoFit/>
            </a:bodyPr>
            <a:lstStyle/>
            <a:p>
              <a:pPr algn="ctr">
                <a:lnSpc>
                  <a:spcPct val="107000"/>
                </a:lnSpc>
                <a:spcAft>
                  <a:spcPts val="800"/>
                </a:spcAft>
              </a:pPr>
              <a:r>
                <a:rPr lang="en-IN" sz="1400" b="1" dirty="0">
                  <a:effectLst/>
                  <a:latin typeface="Century Gothic" panose="020B0502020202020204" pitchFamily="34" charset="0"/>
                  <a:ea typeface="Calibri" panose="020F0502020204030204" pitchFamily="34" charset="0"/>
                  <a:cs typeface="Arial" panose="020B0604020202020204" pitchFamily="34" charset="0"/>
                </a:rPr>
                <a:t>FOURIER-OLE</a:t>
              </a:r>
              <a:r>
                <a:rPr lang="en-IN" sz="1400" b="1" baseline="30000" dirty="0">
                  <a:effectLst/>
                  <a:latin typeface="Century Gothic" panose="020B0502020202020204" pitchFamily="34" charset="0"/>
                  <a:ea typeface="Calibri" panose="020F0502020204030204" pitchFamily="34" charset="0"/>
                  <a:cs typeface="Arial" panose="020B0604020202020204" pitchFamily="34" charset="0"/>
                </a:rPr>
                <a:t>1</a:t>
              </a:r>
              <a:r>
                <a:rPr lang="en-IN" sz="1400" b="1" dirty="0">
                  <a:effectLst/>
                  <a:latin typeface="Century Gothic" panose="020B0502020202020204" pitchFamily="34" charset="0"/>
                  <a:ea typeface="Calibri" panose="020F0502020204030204" pitchFamily="34" charset="0"/>
                  <a:cs typeface="Arial" panose="020B0604020202020204" pitchFamily="34" charset="0"/>
                </a:rPr>
                <a:t> </a:t>
              </a:r>
              <a:endParaRPr lang="en-US" sz="1200" b="1" dirty="0">
                <a:effectLst/>
                <a:latin typeface="Century Gothic" panose="020B0502020202020204" pitchFamily="34" charset="0"/>
                <a:ea typeface="Calibri" panose="020F0502020204030204" pitchFamily="34" charset="0"/>
                <a:cs typeface="Arial" panose="020B0604020202020204" pitchFamily="34" charset="0"/>
              </a:endParaRPr>
            </a:p>
          </p:txBody>
        </p:sp>
        <p:grpSp>
          <p:nvGrpSpPr>
            <p:cNvPr id="336" name="Group 335">
              <a:extLst>
                <a:ext uri="{FF2B5EF4-FFF2-40B4-BE49-F238E27FC236}">
                  <a16:creationId xmlns:a16="http://schemas.microsoft.com/office/drawing/2014/main" id="{D32366DB-1A36-769A-D0D2-1B5DC61F98C1}"/>
                </a:ext>
              </a:extLst>
            </p:cNvPr>
            <p:cNvGrpSpPr/>
            <p:nvPr/>
          </p:nvGrpSpPr>
          <p:grpSpPr>
            <a:xfrm>
              <a:off x="1663283" y="2334694"/>
              <a:ext cx="3800922" cy="1994879"/>
              <a:chOff x="1663283" y="2528939"/>
              <a:chExt cx="3800922" cy="1994879"/>
            </a:xfrm>
          </p:grpSpPr>
          <p:sp>
            <p:nvSpPr>
              <p:cNvPr id="383" name="Freeform: Shape 382">
                <a:extLst>
                  <a:ext uri="{FF2B5EF4-FFF2-40B4-BE49-F238E27FC236}">
                    <a16:creationId xmlns:a16="http://schemas.microsoft.com/office/drawing/2014/main" id="{A0C298B6-DD6A-2E5A-C99E-FAFFED6F9724}"/>
                  </a:ext>
                </a:extLst>
              </p:cNvPr>
              <p:cNvSpPr/>
              <p:nvPr/>
            </p:nvSpPr>
            <p:spPr>
              <a:xfrm>
                <a:off x="1663283" y="2528939"/>
                <a:ext cx="3800922" cy="1994879"/>
              </a:xfrm>
              <a:custGeom>
                <a:avLst/>
                <a:gdLst>
                  <a:gd name="connsiteX0" fmla="*/ 2916 w 3685768"/>
                  <a:gd name="connsiteY0" fmla="*/ 2200131 h 2216907"/>
                  <a:gd name="connsiteX1" fmla="*/ 8931 w 3685768"/>
                  <a:gd name="connsiteY1" fmla="*/ 2200131 h 2216907"/>
                  <a:gd name="connsiteX2" fmla="*/ 0 w 3685768"/>
                  <a:gd name="connsiteY2" fmla="*/ 2208519 h 2216907"/>
                  <a:gd name="connsiteX3" fmla="*/ 0 w 3685768"/>
                  <a:gd name="connsiteY3" fmla="*/ 2202870 h 2216907"/>
                  <a:gd name="connsiteX4" fmla="*/ 0 w 3685768"/>
                  <a:gd name="connsiteY4" fmla="*/ 2188832 h 2216907"/>
                  <a:gd name="connsiteX5" fmla="*/ 14945 w 3685768"/>
                  <a:gd name="connsiteY5" fmla="*/ 2188832 h 2216907"/>
                  <a:gd name="connsiteX6" fmla="*/ 5832 w 3685768"/>
                  <a:gd name="connsiteY6" fmla="*/ 2197392 h 2216907"/>
                  <a:gd name="connsiteX7" fmla="*/ 5832 w 3685768"/>
                  <a:gd name="connsiteY7" fmla="*/ 2183183 h 2216907"/>
                  <a:gd name="connsiteX8" fmla="*/ 20777 w 3685768"/>
                  <a:gd name="connsiteY8" fmla="*/ 2183183 h 2216907"/>
                  <a:gd name="connsiteX9" fmla="*/ 32806 w 3685768"/>
                  <a:gd name="connsiteY9" fmla="*/ 2183183 h 2216907"/>
                  <a:gd name="connsiteX10" fmla="*/ 23693 w 3685768"/>
                  <a:gd name="connsiteY10" fmla="*/ 2191742 h 2216907"/>
                  <a:gd name="connsiteX11" fmla="*/ 23693 w 3685768"/>
                  <a:gd name="connsiteY11" fmla="*/ 2186093 h 2216907"/>
                  <a:gd name="connsiteX12" fmla="*/ 23693 w 3685768"/>
                  <a:gd name="connsiteY12" fmla="*/ 2172056 h 2216907"/>
                  <a:gd name="connsiteX13" fmla="*/ 38821 w 3685768"/>
                  <a:gd name="connsiteY13" fmla="*/ 2172056 h 2216907"/>
                  <a:gd name="connsiteX14" fmla="*/ 29708 w 3685768"/>
                  <a:gd name="connsiteY14" fmla="*/ 2180615 h 2216907"/>
                  <a:gd name="connsiteX15" fmla="*/ 29708 w 3685768"/>
                  <a:gd name="connsiteY15" fmla="*/ 2169317 h 2216907"/>
                  <a:gd name="connsiteX16" fmla="*/ 29708 w 3685768"/>
                  <a:gd name="connsiteY16" fmla="*/ 2149630 h 2216907"/>
                  <a:gd name="connsiteX17" fmla="*/ 44653 w 3685768"/>
                  <a:gd name="connsiteY17" fmla="*/ 2149630 h 2216907"/>
                  <a:gd name="connsiteX18" fmla="*/ 35722 w 3685768"/>
                  <a:gd name="connsiteY18" fmla="*/ 2158189 h 2216907"/>
                  <a:gd name="connsiteX19" fmla="*/ 35722 w 3685768"/>
                  <a:gd name="connsiteY19" fmla="*/ 2138502 h 2216907"/>
                  <a:gd name="connsiteX20" fmla="*/ 50667 w 3685768"/>
                  <a:gd name="connsiteY20" fmla="*/ 2138502 h 2216907"/>
                  <a:gd name="connsiteX21" fmla="*/ 62696 w 3685768"/>
                  <a:gd name="connsiteY21" fmla="*/ 2138502 h 2216907"/>
                  <a:gd name="connsiteX22" fmla="*/ 53583 w 3685768"/>
                  <a:gd name="connsiteY22" fmla="*/ 2146891 h 2216907"/>
                  <a:gd name="connsiteX23" fmla="*/ 53583 w 3685768"/>
                  <a:gd name="connsiteY23" fmla="*/ 2141412 h 2216907"/>
                  <a:gd name="connsiteX24" fmla="*/ 53583 w 3685768"/>
                  <a:gd name="connsiteY24" fmla="*/ 2135763 h 2216907"/>
                  <a:gd name="connsiteX25" fmla="*/ 53583 w 3685768"/>
                  <a:gd name="connsiteY25" fmla="*/ 2121726 h 2216907"/>
                  <a:gd name="connsiteX26" fmla="*/ 68528 w 3685768"/>
                  <a:gd name="connsiteY26" fmla="*/ 2121726 h 2216907"/>
                  <a:gd name="connsiteX27" fmla="*/ 74543 w 3685768"/>
                  <a:gd name="connsiteY27" fmla="*/ 2121726 h 2216907"/>
                  <a:gd name="connsiteX28" fmla="*/ 65612 w 3685768"/>
                  <a:gd name="connsiteY28" fmla="*/ 2130114 h 2216907"/>
                  <a:gd name="connsiteX29" fmla="*/ 65612 w 3685768"/>
                  <a:gd name="connsiteY29" fmla="*/ 2116076 h 2216907"/>
                  <a:gd name="connsiteX30" fmla="*/ 80557 w 3685768"/>
                  <a:gd name="connsiteY30" fmla="*/ 2116076 h 2216907"/>
                  <a:gd name="connsiteX31" fmla="*/ 71444 w 3685768"/>
                  <a:gd name="connsiteY31" fmla="*/ 2124465 h 2216907"/>
                  <a:gd name="connsiteX32" fmla="*/ 71444 w 3685768"/>
                  <a:gd name="connsiteY32" fmla="*/ 2110427 h 2216907"/>
                  <a:gd name="connsiteX33" fmla="*/ 86572 w 3685768"/>
                  <a:gd name="connsiteY33" fmla="*/ 2110427 h 2216907"/>
                  <a:gd name="connsiteX34" fmla="*/ 92404 w 3685768"/>
                  <a:gd name="connsiteY34" fmla="*/ 2110427 h 2216907"/>
                  <a:gd name="connsiteX35" fmla="*/ 83473 w 3685768"/>
                  <a:gd name="connsiteY35" fmla="*/ 2118987 h 2216907"/>
                  <a:gd name="connsiteX36" fmla="*/ 83473 w 3685768"/>
                  <a:gd name="connsiteY36" fmla="*/ 2104949 h 2216907"/>
                  <a:gd name="connsiteX37" fmla="*/ 98418 w 3685768"/>
                  <a:gd name="connsiteY37" fmla="*/ 2104949 h 2216907"/>
                  <a:gd name="connsiteX38" fmla="*/ 89488 w 3685768"/>
                  <a:gd name="connsiteY38" fmla="*/ 2113337 h 2216907"/>
                  <a:gd name="connsiteX39" fmla="*/ 89488 w 3685768"/>
                  <a:gd name="connsiteY39" fmla="*/ 2107859 h 2216907"/>
                  <a:gd name="connsiteX40" fmla="*/ 89488 w 3685768"/>
                  <a:gd name="connsiteY40" fmla="*/ 2088172 h 2216907"/>
                  <a:gd name="connsiteX41" fmla="*/ 110447 w 3685768"/>
                  <a:gd name="connsiteY41" fmla="*/ 2088172 h 2216907"/>
                  <a:gd name="connsiteX42" fmla="*/ 101334 w 3685768"/>
                  <a:gd name="connsiteY42" fmla="*/ 2096561 h 2216907"/>
                  <a:gd name="connsiteX43" fmla="*/ 101334 w 3685768"/>
                  <a:gd name="connsiteY43" fmla="*/ 2076874 h 2216907"/>
                  <a:gd name="connsiteX44" fmla="*/ 116280 w 3685768"/>
                  <a:gd name="connsiteY44" fmla="*/ 2076874 h 2216907"/>
                  <a:gd name="connsiteX45" fmla="*/ 107349 w 3685768"/>
                  <a:gd name="connsiteY45" fmla="*/ 2085262 h 2216907"/>
                  <a:gd name="connsiteX46" fmla="*/ 107349 w 3685768"/>
                  <a:gd name="connsiteY46" fmla="*/ 2065747 h 2216907"/>
                  <a:gd name="connsiteX47" fmla="*/ 122294 w 3685768"/>
                  <a:gd name="connsiteY47" fmla="*/ 2065747 h 2216907"/>
                  <a:gd name="connsiteX48" fmla="*/ 134141 w 3685768"/>
                  <a:gd name="connsiteY48" fmla="*/ 2065747 h 2216907"/>
                  <a:gd name="connsiteX49" fmla="*/ 125210 w 3685768"/>
                  <a:gd name="connsiteY49" fmla="*/ 2074135 h 2216907"/>
                  <a:gd name="connsiteX50" fmla="*/ 125210 w 3685768"/>
                  <a:gd name="connsiteY50" fmla="*/ 2068486 h 2216907"/>
                  <a:gd name="connsiteX51" fmla="*/ 125210 w 3685768"/>
                  <a:gd name="connsiteY51" fmla="*/ 2054448 h 2216907"/>
                  <a:gd name="connsiteX52" fmla="*/ 140337 w 3685768"/>
                  <a:gd name="connsiteY52" fmla="*/ 2054448 h 2216907"/>
                  <a:gd name="connsiteX53" fmla="*/ 131225 w 3685768"/>
                  <a:gd name="connsiteY53" fmla="*/ 2063008 h 2216907"/>
                  <a:gd name="connsiteX54" fmla="*/ 131225 w 3685768"/>
                  <a:gd name="connsiteY54" fmla="*/ 2048970 h 2216907"/>
                  <a:gd name="connsiteX55" fmla="*/ 146170 w 3685768"/>
                  <a:gd name="connsiteY55" fmla="*/ 2048970 h 2216907"/>
                  <a:gd name="connsiteX56" fmla="*/ 137239 w 3685768"/>
                  <a:gd name="connsiteY56" fmla="*/ 2057358 h 2216907"/>
                  <a:gd name="connsiteX57" fmla="*/ 137239 w 3685768"/>
                  <a:gd name="connsiteY57" fmla="*/ 2037671 h 2216907"/>
                  <a:gd name="connsiteX58" fmla="*/ 152184 w 3685768"/>
                  <a:gd name="connsiteY58" fmla="*/ 2037671 h 2216907"/>
                  <a:gd name="connsiteX59" fmla="*/ 143071 w 3685768"/>
                  <a:gd name="connsiteY59" fmla="*/ 2046231 h 2216907"/>
                  <a:gd name="connsiteX60" fmla="*/ 143071 w 3685768"/>
                  <a:gd name="connsiteY60" fmla="*/ 2040582 h 2216907"/>
                  <a:gd name="connsiteX61" fmla="*/ 143071 w 3685768"/>
                  <a:gd name="connsiteY61" fmla="*/ 2026544 h 2216907"/>
                  <a:gd name="connsiteX62" fmla="*/ 158198 w 3685768"/>
                  <a:gd name="connsiteY62" fmla="*/ 2026544 h 2216907"/>
                  <a:gd name="connsiteX63" fmla="*/ 164031 w 3685768"/>
                  <a:gd name="connsiteY63" fmla="*/ 2026544 h 2216907"/>
                  <a:gd name="connsiteX64" fmla="*/ 170045 w 3685768"/>
                  <a:gd name="connsiteY64" fmla="*/ 2026544 h 2216907"/>
                  <a:gd name="connsiteX65" fmla="*/ 161115 w 3685768"/>
                  <a:gd name="connsiteY65" fmla="*/ 2034932 h 2216907"/>
                  <a:gd name="connsiteX66" fmla="*/ 161115 w 3685768"/>
                  <a:gd name="connsiteY66" fmla="*/ 2020895 h 2216907"/>
                  <a:gd name="connsiteX67" fmla="*/ 176060 w 3685768"/>
                  <a:gd name="connsiteY67" fmla="*/ 2020895 h 2216907"/>
                  <a:gd name="connsiteX68" fmla="*/ 166947 w 3685768"/>
                  <a:gd name="connsiteY68" fmla="*/ 2029454 h 2216907"/>
                  <a:gd name="connsiteX69" fmla="*/ 166947 w 3685768"/>
                  <a:gd name="connsiteY69" fmla="*/ 2018156 h 2216907"/>
                  <a:gd name="connsiteX70" fmla="*/ 166947 w 3685768"/>
                  <a:gd name="connsiteY70" fmla="*/ 2004118 h 2216907"/>
                  <a:gd name="connsiteX71" fmla="*/ 182074 w 3685768"/>
                  <a:gd name="connsiteY71" fmla="*/ 2004118 h 2216907"/>
                  <a:gd name="connsiteX72" fmla="*/ 172961 w 3685768"/>
                  <a:gd name="connsiteY72" fmla="*/ 2012507 h 2216907"/>
                  <a:gd name="connsiteX73" fmla="*/ 172961 w 3685768"/>
                  <a:gd name="connsiteY73" fmla="*/ 1992991 h 2216907"/>
                  <a:gd name="connsiteX74" fmla="*/ 187906 w 3685768"/>
                  <a:gd name="connsiteY74" fmla="*/ 1992991 h 2216907"/>
                  <a:gd name="connsiteX75" fmla="*/ 178976 w 3685768"/>
                  <a:gd name="connsiteY75" fmla="*/ 2001379 h 2216907"/>
                  <a:gd name="connsiteX76" fmla="*/ 178976 w 3685768"/>
                  <a:gd name="connsiteY76" fmla="*/ 1987342 h 2216907"/>
                  <a:gd name="connsiteX77" fmla="*/ 193921 w 3685768"/>
                  <a:gd name="connsiteY77" fmla="*/ 1987342 h 2216907"/>
                  <a:gd name="connsiteX78" fmla="*/ 184990 w 3685768"/>
                  <a:gd name="connsiteY78" fmla="*/ 1995730 h 2216907"/>
                  <a:gd name="connsiteX79" fmla="*/ 184990 w 3685768"/>
                  <a:gd name="connsiteY79" fmla="*/ 1990081 h 2216907"/>
                  <a:gd name="connsiteX80" fmla="*/ 184990 w 3685768"/>
                  <a:gd name="connsiteY80" fmla="*/ 1976214 h 2216907"/>
                  <a:gd name="connsiteX81" fmla="*/ 199935 w 3685768"/>
                  <a:gd name="connsiteY81" fmla="*/ 1976214 h 2216907"/>
                  <a:gd name="connsiteX82" fmla="*/ 205950 w 3685768"/>
                  <a:gd name="connsiteY82" fmla="*/ 1976214 h 2216907"/>
                  <a:gd name="connsiteX83" fmla="*/ 196837 w 3685768"/>
                  <a:gd name="connsiteY83" fmla="*/ 1984603 h 2216907"/>
                  <a:gd name="connsiteX84" fmla="*/ 196837 w 3685768"/>
                  <a:gd name="connsiteY84" fmla="*/ 1970565 h 2216907"/>
                  <a:gd name="connsiteX85" fmla="*/ 211782 w 3685768"/>
                  <a:gd name="connsiteY85" fmla="*/ 1970565 h 2216907"/>
                  <a:gd name="connsiteX86" fmla="*/ 202851 w 3685768"/>
                  <a:gd name="connsiteY86" fmla="*/ 1978954 h 2216907"/>
                  <a:gd name="connsiteX87" fmla="*/ 202851 w 3685768"/>
                  <a:gd name="connsiteY87" fmla="*/ 1964916 h 2216907"/>
                  <a:gd name="connsiteX88" fmla="*/ 217796 w 3685768"/>
                  <a:gd name="connsiteY88" fmla="*/ 1964916 h 2216907"/>
                  <a:gd name="connsiteX89" fmla="*/ 208684 w 3685768"/>
                  <a:gd name="connsiteY89" fmla="*/ 1973304 h 2216907"/>
                  <a:gd name="connsiteX90" fmla="*/ 208684 w 3685768"/>
                  <a:gd name="connsiteY90" fmla="*/ 1959438 h 2216907"/>
                  <a:gd name="connsiteX91" fmla="*/ 223811 w 3685768"/>
                  <a:gd name="connsiteY91" fmla="*/ 1959438 h 2216907"/>
                  <a:gd name="connsiteX92" fmla="*/ 214698 w 3685768"/>
                  <a:gd name="connsiteY92" fmla="*/ 1967826 h 2216907"/>
                  <a:gd name="connsiteX93" fmla="*/ 214698 w 3685768"/>
                  <a:gd name="connsiteY93" fmla="*/ 1953789 h 2216907"/>
                  <a:gd name="connsiteX94" fmla="*/ 229825 w 3685768"/>
                  <a:gd name="connsiteY94" fmla="*/ 1953789 h 2216907"/>
                  <a:gd name="connsiteX95" fmla="*/ 220712 w 3685768"/>
                  <a:gd name="connsiteY95" fmla="*/ 1962177 h 2216907"/>
                  <a:gd name="connsiteX96" fmla="*/ 220712 w 3685768"/>
                  <a:gd name="connsiteY96" fmla="*/ 1956527 h 2216907"/>
                  <a:gd name="connsiteX97" fmla="*/ 220712 w 3685768"/>
                  <a:gd name="connsiteY97" fmla="*/ 1942490 h 2216907"/>
                  <a:gd name="connsiteX98" fmla="*/ 235840 w 3685768"/>
                  <a:gd name="connsiteY98" fmla="*/ 1942490 h 2216907"/>
                  <a:gd name="connsiteX99" fmla="*/ 226727 w 3685768"/>
                  <a:gd name="connsiteY99" fmla="*/ 1951050 h 2216907"/>
                  <a:gd name="connsiteX100" fmla="*/ 226727 w 3685768"/>
                  <a:gd name="connsiteY100" fmla="*/ 1937012 h 2216907"/>
                  <a:gd name="connsiteX101" fmla="*/ 241672 w 3685768"/>
                  <a:gd name="connsiteY101" fmla="*/ 1937012 h 2216907"/>
                  <a:gd name="connsiteX102" fmla="*/ 232741 w 3685768"/>
                  <a:gd name="connsiteY102" fmla="*/ 1945400 h 2216907"/>
                  <a:gd name="connsiteX103" fmla="*/ 232741 w 3685768"/>
                  <a:gd name="connsiteY103" fmla="*/ 1931363 h 2216907"/>
                  <a:gd name="connsiteX104" fmla="*/ 247686 w 3685768"/>
                  <a:gd name="connsiteY104" fmla="*/ 1931363 h 2216907"/>
                  <a:gd name="connsiteX105" fmla="*/ 238574 w 3685768"/>
                  <a:gd name="connsiteY105" fmla="*/ 1939751 h 2216907"/>
                  <a:gd name="connsiteX106" fmla="*/ 238574 w 3685768"/>
                  <a:gd name="connsiteY106" fmla="*/ 1925714 h 2216907"/>
                  <a:gd name="connsiteX107" fmla="*/ 253519 w 3685768"/>
                  <a:gd name="connsiteY107" fmla="*/ 1925714 h 2216907"/>
                  <a:gd name="connsiteX108" fmla="*/ 244588 w 3685768"/>
                  <a:gd name="connsiteY108" fmla="*/ 1934273 h 2216907"/>
                  <a:gd name="connsiteX109" fmla="*/ 244588 w 3685768"/>
                  <a:gd name="connsiteY109" fmla="*/ 1920064 h 2216907"/>
                  <a:gd name="connsiteX110" fmla="*/ 259715 w 3685768"/>
                  <a:gd name="connsiteY110" fmla="*/ 1920064 h 2216907"/>
                  <a:gd name="connsiteX111" fmla="*/ 250602 w 3685768"/>
                  <a:gd name="connsiteY111" fmla="*/ 1928624 h 2216907"/>
                  <a:gd name="connsiteX112" fmla="*/ 250602 w 3685768"/>
                  <a:gd name="connsiteY112" fmla="*/ 1914586 h 2216907"/>
                  <a:gd name="connsiteX113" fmla="*/ 265547 w 3685768"/>
                  <a:gd name="connsiteY113" fmla="*/ 1914586 h 2216907"/>
                  <a:gd name="connsiteX114" fmla="*/ 256617 w 3685768"/>
                  <a:gd name="connsiteY114" fmla="*/ 1922974 h 2216907"/>
                  <a:gd name="connsiteX115" fmla="*/ 256617 w 3685768"/>
                  <a:gd name="connsiteY115" fmla="*/ 1917496 h 2216907"/>
                  <a:gd name="connsiteX116" fmla="*/ 256617 w 3685768"/>
                  <a:gd name="connsiteY116" fmla="*/ 1903287 h 2216907"/>
                  <a:gd name="connsiteX117" fmla="*/ 271562 w 3685768"/>
                  <a:gd name="connsiteY117" fmla="*/ 1903287 h 2216907"/>
                  <a:gd name="connsiteX118" fmla="*/ 262449 w 3685768"/>
                  <a:gd name="connsiteY118" fmla="*/ 1911847 h 2216907"/>
                  <a:gd name="connsiteX119" fmla="*/ 262449 w 3685768"/>
                  <a:gd name="connsiteY119" fmla="*/ 1897810 h 2216907"/>
                  <a:gd name="connsiteX120" fmla="*/ 283409 w 3685768"/>
                  <a:gd name="connsiteY120" fmla="*/ 1897810 h 2216907"/>
                  <a:gd name="connsiteX121" fmla="*/ 289423 w 3685768"/>
                  <a:gd name="connsiteY121" fmla="*/ 1897810 h 2216907"/>
                  <a:gd name="connsiteX122" fmla="*/ 280492 w 3685768"/>
                  <a:gd name="connsiteY122" fmla="*/ 1906198 h 2216907"/>
                  <a:gd name="connsiteX123" fmla="*/ 280492 w 3685768"/>
                  <a:gd name="connsiteY123" fmla="*/ 1892160 h 2216907"/>
                  <a:gd name="connsiteX124" fmla="*/ 301452 w 3685768"/>
                  <a:gd name="connsiteY124" fmla="*/ 1892160 h 2216907"/>
                  <a:gd name="connsiteX125" fmla="*/ 292339 w 3685768"/>
                  <a:gd name="connsiteY125" fmla="*/ 1900720 h 2216907"/>
                  <a:gd name="connsiteX126" fmla="*/ 292339 w 3685768"/>
                  <a:gd name="connsiteY126" fmla="*/ 1886511 h 2216907"/>
                  <a:gd name="connsiteX127" fmla="*/ 307284 w 3685768"/>
                  <a:gd name="connsiteY127" fmla="*/ 1886511 h 2216907"/>
                  <a:gd name="connsiteX128" fmla="*/ 298354 w 3685768"/>
                  <a:gd name="connsiteY128" fmla="*/ 1894899 h 2216907"/>
                  <a:gd name="connsiteX129" fmla="*/ 298354 w 3685768"/>
                  <a:gd name="connsiteY129" fmla="*/ 1889421 h 2216907"/>
                  <a:gd name="connsiteX130" fmla="*/ 298354 w 3685768"/>
                  <a:gd name="connsiteY130" fmla="*/ 1869734 h 2216907"/>
                  <a:gd name="connsiteX131" fmla="*/ 313299 w 3685768"/>
                  <a:gd name="connsiteY131" fmla="*/ 1869734 h 2216907"/>
                  <a:gd name="connsiteX132" fmla="*/ 304186 w 3685768"/>
                  <a:gd name="connsiteY132" fmla="*/ 1878123 h 2216907"/>
                  <a:gd name="connsiteX133" fmla="*/ 304186 w 3685768"/>
                  <a:gd name="connsiteY133" fmla="*/ 1864256 h 2216907"/>
                  <a:gd name="connsiteX134" fmla="*/ 319313 w 3685768"/>
                  <a:gd name="connsiteY134" fmla="*/ 1864256 h 2216907"/>
                  <a:gd name="connsiteX135" fmla="*/ 310382 w 3685768"/>
                  <a:gd name="connsiteY135" fmla="*/ 1872645 h 2216907"/>
                  <a:gd name="connsiteX136" fmla="*/ 310382 w 3685768"/>
                  <a:gd name="connsiteY136" fmla="*/ 1858607 h 2216907"/>
                  <a:gd name="connsiteX137" fmla="*/ 331160 w 3685768"/>
                  <a:gd name="connsiteY137" fmla="*/ 1858607 h 2216907"/>
                  <a:gd name="connsiteX138" fmla="*/ 322229 w 3685768"/>
                  <a:gd name="connsiteY138" fmla="*/ 1866995 h 2216907"/>
                  <a:gd name="connsiteX139" fmla="*/ 322229 w 3685768"/>
                  <a:gd name="connsiteY139" fmla="*/ 1847309 h 2216907"/>
                  <a:gd name="connsiteX140" fmla="*/ 337174 w 3685768"/>
                  <a:gd name="connsiteY140" fmla="*/ 1847309 h 2216907"/>
                  <a:gd name="connsiteX141" fmla="*/ 328061 w 3685768"/>
                  <a:gd name="connsiteY141" fmla="*/ 1855868 h 2216907"/>
                  <a:gd name="connsiteX142" fmla="*/ 328061 w 3685768"/>
                  <a:gd name="connsiteY142" fmla="*/ 1841659 h 2216907"/>
                  <a:gd name="connsiteX143" fmla="*/ 343189 w 3685768"/>
                  <a:gd name="connsiteY143" fmla="*/ 1841659 h 2216907"/>
                  <a:gd name="connsiteX144" fmla="*/ 334076 w 3685768"/>
                  <a:gd name="connsiteY144" fmla="*/ 1850219 h 2216907"/>
                  <a:gd name="connsiteX145" fmla="*/ 334076 w 3685768"/>
                  <a:gd name="connsiteY145" fmla="*/ 1844569 h 2216907"/>
                  <a:gd name="connsiteX146" fmla="*/ 334076 w 3685768"/>
                  <a:gd name="connsiteY146" fmla="*/ 1830532 h 2216907"/>
                  <a:gd name="connsiteX147" fmla="*/ 349203 w 3685768"/>
                  <a:gd name="connsiteY147" fmla="*/ 1830532 h 2216907"/>
                  <a:gd name="connsiteX148" fmla="*/ 355217 w 3685768"/>
                  <a:gd name="connsiteY148" fmla="*/ 1830532 h 2216907"/>
                  <a:gd name="connsiteX149" fmla="*/ 361050 w 3685768"/>
                  <a:gd name="connsiteY149" fmla="*/ 1830532 h 2216907"/>
                  <a:gd name="connsiteX150" fmla="*/ 352119 w 3685768"/>
                  <a:gd name="connsiteY150" fmla="*/ 1839091 h 2216907"/>
                  <a:gd name="connsiteX151" fmla="*/ 352119 w 3685768"/>
                  <a:gd name="connsiteY151" fmla="*/ 1824883 h 2216907"/>
                  <a:gd name="connsiteX152" fmla="*/ 367064 w 3685768"/>
                  <a:gd name="connsiteY152" fmla="*/ 1824883 h 2216907"/>
                  <a:gd name="connsiteX153" fmla="*/ 357951 w 3685768"/>
                  <a:gd name="connsiteY153" fmla="*/ 1833442 h 2216907"/>
                  <a:gd name="connsiteX154" fmla="*/ 357951 w 3685768"/>
                  <a:gd name="connsiteY154" fmla="*/ 1819405 h 2216907"/>
                  <a:gd name="connsiteX155" fmla="*/ 373079 w 3685768"/>
                  <a:gd name="connsiteY155" fmla="*/ 1819405 h 2216907"/>
                  <a:gd name="connsiteX156" fmla="*/ 363966 w 3685768"/>
                  <a:gd name="connsiteY156" fmla="*/ 1827793 h 2216907"/>
                  <a:gd name="connsiteX157" fmla="*/ 363966 w 3685768"/>
                  <a:gd name="connsiteY157" fmla="*/ 1822315 h 2216907"/>
                  <a:gd name="connsiteX158" fmla="*/ 363966 w 3685768"/>
                  <a:gd name="connsiteY158" fmla="*/ 1808106 h 2216907"/>
                  <a:gd name="connsiteX159" fmla="*/ 378911 w 3685768"/>
                  <a:gd name="connsiteY159" fmla="*/ 1808106 h 2216907"/>
                  <a:gd name="connsiteX160" fmla="*/ 369980 w 3685768"/>
                  <a:gd name="connsiteY160" fmla="*/ 1816666 h 2216907"/>
                  <a:gd name="connsiteX161" fmla="*/ 369980 w 3685768"/>
                  <a:gd name="connsiteY161" fmla="*/ 1796979 h 2216907"/>
                  <a:gd name="connsiteX162" fmla="*/ 384925 w 3685768"/>
                  <a:gd name="connsiteY162" fmla="*/ 1796979 h 2216907"/>
                  <a:gd name="connsiteX163" fmla="*/ 375995 w 3685768"/>
                  <a:gd name="connsiteY163" fmla="*/ 1805538 h 2216907"/>
                  <a:gd name="connsiteX164" fmla="*/ 375995 w 3685768"/>
                  <a:gd name="connsiteY164" fmla="*/ 1799889 h 2216907"/>
                  <a:gd name="connsiteX165" fmla="*/ 375995 w 3685768"/>
                  <a:gd name="connsiteY165" fmla="*/ 1785851 h 2216907"/>
                  <a:gd name="connsiteX166" fmla="*/ 390940 w 3685768"/>
                  <a:gd name="connsiteY166" fmla="*/ 1785851 h 2216907"/>
                  <a:gd name="connsiteX167" fmla="*/ 381827 w 3685768"/>
                  <a:gd name="connsiteY167" fmla="*/ 1794240 h 2216907"/>
                  <a:gd name="connsiteX168" fmla="*/ 381827 w 3685768"/>
                  <a:gd name="connsiteY168" fmla="*/ 1780202 h 2216907"/>
                  <a:gd name="connsiteX169" fmla="*/ 402786 w 3685768"/>
                  <a:gd name="connsiteY169" fmla="*/ 1780202 h 2216907"/>
                  <a:gd name="connsiteX170" fmla="*/ 393856 w 3685768"/>
                  <a:gd name="connsiteY170" fmla="*/ 1788591 h 2216907"/>
                  <a:gd name="connsiteX171" fmla="*/ 393856 w 3685768"/>
                  <a:gd name="connsiteY171" fmla="*/ 1774553 h 2216907"/>
                  <a:gd name="connsiteX172" fmla="*/ 408801 w 3685768"/>
                  <a:gd name="connsiteY172" fmla="*/ 1774553 h 2216907"/>
                  <a:gd name="connsiteX173" fmla="*/ 399870 w 3685768"/>
                  <a:gd name="connsiteY173" fmla="*/ 1783112 h 2216907"/>
                  <a:gd name="connsiteX174" fmla="*/ 399870 w 3685768"/>
                  <a:gd name="connsiteY174" fmla="*/ 1769075 h 2216907"/>
                  <a:gd name="connsiteX175" fmla="*/ 414815 w 3685768"/>
                  <a:gd name="connsiteY175" fmla="*/ 1769075 h 2216907"/>
                  <a:gd name="connsiteX176" fmla="*/ 405702 w 3685768"/>
                  <a:gd name="connsiteY176" fmla="*/ 1777463 h 2216907"/>
                  <a:gd name="connsiteX177" fmla="*/ 405702 w 3685768"/>
                  <a:gd name="connsiteY177" fmla="*/ 1766165 h 2216907"/>
                  <a:gd name="connsiteX178" fmla="*/ 405702 w 3685768"/>
                  <a:gd name="connsiteY178" fmla="*/ 1752298 h 2216907"/>
                  <a:gd name="connsiteX179" fmla="*/ 420830 w 3685768"/>
                  <a:gd name="connsiteY179" fmla="*/ 1752298 h 2216907"/>
                  <a:gd name="connsiteX180" fmla="*/ 411717 w 3685768"/>
                  <a:gd name="connsiteY180" fmla="*/ 1760686 h 2216907"/>
                  <a:gd name="connsiteX181" fmla="*/ 411717 w 3685768"/>
                  <a:gd name="connsiteY181" fmla="*/ 1746649 h 2216907"/>
                  <a:gd name="connsiteX182" fmla="*/ 426662 w 3685768"/>
                  <a:gd name="connsiteY182" fmla="*/ 1746649 h 2216907"/>
                  <a:gd name="connsiteX183" fmla="*/ 432676 w 3685768"/>
                  <a:gd name="connsiteY183" fmla="*/ 1746649 h 2216907"/>
                  <a:gd name="connsiteX184" fmla="*/ 423564 w 3685768"/>
                  <a:gd name="connsiteY184" fmla="*/ 1755037 h 2216907"/>
                  <a:gd name="connsiteX185" fmla="*/ 423564 w 3685768"/>
                  <a:gd name="connsiteY185" fmla="*/ 1735522 h 2216907"/>
                  <a:gd name="connsiteX186" fmla="*/ 438691 w 3685768"/>
                  <a:gd name="connsiteY186" fmla="*/ 1735522 h 2216907"/>
                  <a:gd name="connsiteX187" fmla="*/ 429760 w 3685768"/>
                  <a:gd name="connsiteY187" fmla="*/ 1743910 h 2216907"/>
                  <a:gd name="connsiteX188" fmla="*/ 429760 w 3685768"/>
                  <a:gd name="connsiteY188" fmla="*/ 1729872 h 2216907"/>
                  <a:gd name="connsiteX189" fmla="*/ 444523 w 3685768"/>
                  <a:gd name="connsiteY189" fmla="*/ 1729872 h 2216907"/>
                  <a:gd name="connsiteX190" fmla="*/ 435592 w 3685768"/>
                  <a:gd name="connsiteY190" fmla="*/ 1738261 h 2216907"/>
                  <a:gd name="connsiteX191" fmla="*/ 435592 w 3685768"/>
                  <a:gd name="connsiteY191" fmla="*/ 1724223 h 2216907"/>
                  <a:gd name="connsiteX192" fmla="*/ 450720 w 3685768"/>
                  <a:gd name="connsiteY192" fmla="*/ 1724223 h 2216907"/>
                  <a:gd name="connsiteX193" fmla="*/ 441607 w 3685768"/>
                  <a:gd name="connsiteY193" fmla="*/ 1732611 h 2216907"/>
                  <a:gd name="connsiteX194" fmla="*/ 441607 w 3685768"/>
                  <a:gd name="connsiteY194" fmla="*/ 1718574 h 2216907"/>
                  <a:gd name="connsiteX195" fmla="*/ 456552 w 3685768"/>
                  <a:gd name="connsiteY195" fmla="*/ 1718574 h 2216907"/>
                  <a:gd name="connsiteX196" fmla="*/ 447621 w 3685768"/>
                  <a:gd name="connsiteY196" fmla="*/ 1727133 h 2216907"/>
                  <a:gd name="connsiteX197" fmla="*/ 447621 w 3685768"/>
                  <a:gd name="connsiteY197" fmla="*/ 1707446 h 2216907"/>
                  <a:gd name="connsiteX198" fmla="*/ 462566 w 3685768"/>
                  <a:gd name="connsiteY198" fmla="*/ 1707446 h 2216907"/>
                  <a:gd name="connsiteX199" fmla="*/ 453454 w 3685768"/>
                  <a:gd name="connsiteY199" fmla="*/ 1715835 h 2216907"/>
                  <a:gd name="connsiteX200" fmla="*/ 453454 w 3685768"/>
                  <a:gd name="connsiteY200" fmla="*/ 1701797 h 2216907"/>
                  <a:gd name="connsiteX201" fmla="*/ 474413 w 3685768"/>
                  <a:gd name="connsiteY201" fmla="*/ 1701797 h 2216907"/>
                  <a:gd name="connsiteX202" fmla="*/ 465483 w 3685768"/>
                  <a:gd name="connsiteY202" fmla="*/ 1710357 h 2216907"/>
                  <a:gd name="connsiteX203" fmla="*/ 465483 w 3685768"/>
                  <a:gd name="connsiteY203" fmla="*/ 1696148 h 2216907"/>
                  <a:gd name="connsiteX204" fmla="*/ 480428 w 3685768"/>
                  <a:gd name="connsiteY204" fmla="*/ 1696148 h 2216907"/>
                  <a:gd name="connsiteX205" fmla="*/ 486442 w 3685768"/>
                  <a:gd name="connsiteY205" fmla="*/ 1696148 h 2216907"/>
                  <a:gd name="connsiteX206" fmla="*/ 477329 w 3685768"/>
                  <a:gd name="connsiteY206" fmla="*/ 1704708 h 2216907"/>
                  <a:gd name="connsiteX207" fmla="*/ 477329 w 3685768"/>
                  <a:gd name="connsiteY207" fmla="*/ 1699058 h 2216907"/>
                  <a:gd name="connsiteX208" fmla="*/ 477329 w 3685768"/>
                  <a:gd name="connsiteY208" fmla="*/ 1685021 h 2216907"/>
                  <a:gd name="connsiteX209" fmla="*/ 492456 w 3685768"/>
                  <a:gd name="connsiteY209" fmla="*/ 1685021 h 2216907"/>
                  <a:gd name="connsiteX210" fmla="*/ 483344 w 3685768"/>
                  <a:gd name="connsiteY210" fmla="*/ 1693409 h 2216907"/>
                  <a:gd name="connsiteX211" fmla="*/ 483344 w 3685768"/>
                  <a:gd name="connsiteY211" fmla="*/ 1687760 h 2216907"/>
                  <a:gd name="connsiteX212" fmla="*/ 483344 w 3685768"/>
                  <a:gd name="connsiteY212" fmla="*/ 1673893 h 2216907"/>
                  <a:gd name="connsiteX213" fmla="*/ 498289 w 3685768"/>
                  <a:gd name="connsiteY213" fmla="*/ 1673893 h 2216907"/>
                  <a:gd name="connsiteX214" fmla="*/ 489358 w 3685768"/>
                  <a:gd name="connsiteY214" fmla="*/ 1682282 h 2216907"/>
                  <a:gd name="connsiteX215" fmla="*/ 489358 w 3685768"/>
                  <a:gd name="connsiteY215" fmla="*/ 1668244 h 2216907"/>
                  <a:gd name="connsiteX216" fmla="*/ 504303 w 3685768"/>
                  <a:gd name="connsiteY216" fmla="*/ 1668244 h 2216907"/>
                  <a:gd name="connsiteX217" fmla="*/ 495373 w 3685768"/>
                  <a:gd name="connsiteY217" fmla="*/ 1676632 h 2216907"/>
                  <a:gd name="connsiteX218" fmla="*/ 495373 w 3685768"/>
                  <a:gd name="connsiteY218" fmla="*/ 1662595 h 2216907"/>
                  <a:gd name="connsiteX219" fmla="*/ 510318 w 3685768"/>
                  <a:gd name="connsiteY219" fmla="*/ 1662595 h 2216907"/>
                  <a:gd name="connsiteX220" fmla="*/ 516332 w 3685768"/>
                  <a:gd name="connsiteY220" fmla="*/ 1662595 h 2216907"/>
                  <a:gd name="connsiteX221" fmla="*/ 507219 w 3685768"/>
                  <a:gd name="connsiteY221" fmla="*/ 1670983 h 2216907"/>
                  <a:gd name="connsiteX222" fmla="*/ 507219 w 3685768"/>
                  <a:gd name="connsiteY222" fmla="*/ 1657117 h 2216907"/>
                  <a:gd name="connsiteX223" fmla="*/ 528179 w 3685768"/>
                  <a:gd name="connsiteY223" fmla="*/ 1657117 h 2216907"/>
                  <a:gd name="connsiteX224" fmla="*/ 534193 w 3685768"/>
                  <a:gd name="connsiteY224" fmla="*/ 1657117 h 2216907"/>
                  <a:gd name="connsiteX225" fmla="*/ 525080 w 3685768"/>
                  <a:gd name="connsiteY225" fmla="*/ 1665505 h 2216907"/>
                  <a:gd name="connsiteX226" fmla="*/ 525080 w 3685768"/>
                  <a:gd name="connsiteY226" fmla="*/ 1651467 h 2216907"/>
                  <a:gd name="connsiteX227" fmla="*/ 540208 w 3685768"/>
                  <a:gd name="connsiteY227" fmla="*/ 1651467 h 2216907"/>
                  <a:gd name="connsiteX228" fmla="*/ 531095 w 3685768"/>
                  <a:gd name="connsiteY228" fmla="*/ 1659856 h 2216907"/>
                  <a:gd name="connsiteX229" fmla="*/ 531095 w 3685768"/>
                  <a:gd name="connsiteY229" fmla="*/ 1645818 h 2216907"/>
                  <a:gd name="connsiteX230" fmla="*/ 552054 w 3685768"/>
                  <a:gd name="connsiteY230" fmla="*/ 1645818 h 2216907"/>
                  <a:gd name="connsiteX231" fmla="*/ 543124 w 3685768"/>
                  <a:gd name="connsiteY231" fmla="*/ 1654206 h 2216907"/>
                  <a:gd name="connsiteX232" fmla="*/ 543124 w 3685768"/>
                  <a:gd name="connsiteY232" fmla="*/ 1648728 h 2216907"/>
                  <a:gd name="connsiteX233" fmla="*/ 543124 w 3685768"/>
                  <a:gd name="connsiteY233" fmla="*/ 1634520 h 2216907"/>
                  <a:gd name="connsiteX234" fmla="*/ 558069 w 3685768"/>
                  <a:gd name="connsiteY234" fmla="*/ 1634520 h 2216907"/>
                  <a:gd name="connsiteX235" fmla="*/ 563901 w 3685768"/>
                  <a:gd name="connsiteY235" fmla="*/ 1634520 h 2216907"/>
                  <a:gd name="connsiteX236" fmla="*/ 570098 w 3685768"/>
                  <a:gd name="connsiteY236" fmla="*/ 1634520 h 2216907"/>
                  <a:gd name="connsiteX237" fmla="*/ 560985 w 3685768"/>
                  <a:gd name="connsiteY237" fmla="*/ 1643079 h 2216907"/>
                  <a:gd name="connsiteX238" fmla="*/ 560985 w 3685768"/>
                  <a:gd name="connsiteY238" fmla="*/ 1623392 h 2216907"/>
                  <a:gd name="connsiteX239" fmla="*/ 575930 w 3685768"/>
                  <a:gd name="connsiteY239" fmla="*/ 1623392 h 2216907"/>
                  <a:gd name="connsiteX240" fmla="*/ 566999 w 3685768"/>
                  <a:gd name="connsiteY240" fmla="*/ 1631952 h 2216907"/>
                  <a:gd name="connsiteX241" fmla="*/ 566999 w 3685768"/>
                  <a:gd name="connsiteY241" fmla="*/ 1617743 h 2216907"/>
                  <a:gd name="connsiteX242" fmla="*/ 581944 w 3685768"/>
                  <a:gd name="connsiteY242" fmla="*/ 1617743 h 2216907"/>
                  <a:gd name="connsiteX243" fmla="*/ 572831 w 3685768"/>
                  <a:gd name="connsiteY243" fmla="*/ 1626303 h 2216907"/>
                  <a:gd name="connsiteX244" fmla="*/ 572831 w 3685768"/>
                  <a:gd name="connsiteY244" fmla="*/ 1606616 h 2216907"/>
                  <a:gd name="connsiteX245" fmla="*/ 593791 w 3685768"/>
                  <a:gd name="connsiteY245" fmla="*/ 1606616 h 2216907"/>
                  <a:gd name="connsiteX246" fmla="*/ 584860 w 3685768"/>
                  <a:gd name="connsiteY246" fmla="*/ 1615175 h 2216907"/>
                  <a:gd name="connsiteX247" fmla="*/ 584860 w 3685768"/>
                  <a:gd name="connsiteY247" fmla="*/ 1600966 h 2216907"/>
                  <a:gd name="connsiteX248" fmla="*/ 611834 w 3685768"/>
                  <a:gd name="connsiteY248" fmla="*/ 1600966 h 2216907"/>
                  <a:gd name="connsiteX249" fmla="*/ 617666 w 3685768"/>
                  <a:gd name="connsiteY249" fmla="*/ 1600966 h 2216907"/>
                  <a:gd name="connsiteX250" fmla="*/ 608736 w 3685768"/>
                  <a:gd name="connsiteY250" fmla="*/ 1609526 h 2216907"/>
                  <a:gd name="connsiteX251" fmla="*/ 608736 w 3685768"/>
                  <a:gd name="connsiteY251" fmla="*/ 1603877 h 2216907"/>
                  <a:gd name="connsiteX252" fmla="*/ 608736 w 3685768"/>
                  <a:gd name="connsiteY252" fmla="*/ 1589839 h 2216907"/>
                  <a:gd name="connsiteX253" fmla="*/ 623681 w 3685768"/>
                  <a:gd name="connsiteY253" fmla="*/ 1589839 h 2216907"/>
                  <a:gd name="connsiteX254" fmla="*/ 614568 w 3685768"/>
                  <a:gd name="connsiteY254" fmla="*/ 1598399 h 2216907"/>
                  <a:gd name="connsiteX255" fmla="*/ 614568 w 3685768"/>
                  <a:gd name="connsiteY255" fmla="*/ 1584190 h 2216907"/>
                  <a:gd name="connsiteX256" fmla="*/ 629695 w 3685768"/>
                  <a:gd name="connsiteY256" fmla="*/ 1584190 h 2216907"/>
                  <a:gd name="connsiteX257" fmla="*/ 620765 w 3685768"/>
                  <a:gd name="connsiteY257" fmla="*/ 1592749 h 2216907"/>
                  <a:gd name="connsiteX258" fmla="*/ 620765 w 3685768"/>
                  <a:gd name="connsiteY258" fmla="*/ 1578712 h 2216907"/>
                  <a:gd name="connsiteX259" fmla="*/ 641542 w 3685768"/>
                  <a:gd name="connsiteY259" fmla="*/ 1578712 h 2216907"/>
                  <a:gd name="connsiteX260" fmla="*/ 632611 w 3685768"/>
                  <a:gd name="connsiteY260" fmla="*/ 1587100 h 2216907"/>
                  <a:gd name="connsiteX261" fmla="*/ 632611 w 3685768"/>
                  <a:gd name="connsiteY261" fmla="*/ 1573063 h 2216907"/>
                  <a:gd name="connsiteX262" fmla="*/ 647556 w 3685768"/>
                  <a:gd name="connsiteY262" fmla="*/ 1573063 h 2216907"/>
                  <a:gd name="connsiteX263" fmla="*/ 653571 w 3685768"/>
                  <a:gd name="connsiteY263" fmla="*/ 1573063 h 2216907"/>
                  <a:gd name="connsiteX264" fmla="*/ 644458 w 3685768"/>
                  <a:gd name="connsiteY264" fmla="*/ 1581622 h 2216907"/>
                  <a:gd name="connsiteX265" fmla="*/ 644458 w 3685768"/>
                  <a:gd name="connsiteY265" fmla="*/ 1567413 h 2216907"/>
                  <a:gd name="connsiteX266" fmla="*/ 659403 w 3685768"/>
                  <a:gd name="connsiteY266" fmla="*/ 1567413 h 2216907"/>
                  <a:gd name="connsiteX267" fmla="*/ 665600 w 3685768"/>
                  <a:gd name="connsiteY267" fmla="*/ 1567413 h 2216907"/>
                  <a:gd name="connsiteX268" fmla="*/ 656487 w 3685768"/>
                  <a:gd name="connsiteY268" fmla="*/ 1575973 h 2216907"/>
                  <a:gd name="connsiteX269" fmla="*/ 656487 w 3685768"/>
                  <a:gd name="connsiteY269" fmla="*/ 1561935 h 2216907"/>
                  <a:gd name="connsiteX270" fmla="*/ 677446 w 3685768"/>
                  <a:gd name="connsiteY270" fmla="*/ 1561935 h 2216907"/>
                  <a:gd name="connsiteX271" fmla="*/ 668334 w 3685768"/>
                  <a:gd name="connsiteY271" fmla="*/ 1570324 h 2216907"/>
                  <a:gd name="connsiteX272" fmla="*/ 668334 w 3685768"/>
                  <a:gd name="connsiteY272" fmla="*/ 1556286 h 2216907"/>
                  <a:gd name="connsiteX273" fmla="*/ 683461 w 3685768"/>
                  <a:gd name="connsiteY273" fmla="*/ 1556286 h 2216907"/>
                  <a:gd name="connsiteX274" fmla="*/ 674348 w 3685768"/>
                  <a:gd name="connsiteY274" fmla="*/ 1564674 h 2216907"/>
                  <a:gd name="connsiteX275" fmla="*/ 674348 w 3685768"/>
                  <a:gd name="connsiteY275" fmla="*/ 1550637 h 2216907"/>
                  <a:gd name="connsiteX276" fmla="*/ 701322 w 3685768"/>
                  <a:gd name="connsiteY276" fmla="*/ 1550637 h 2216907"/>
                  <a:gd name="connsiteX277" fmla="*/ 692209 w 3685768"/>
                  <a:gd name="connsiteY277" fmla="*/ 1559025 h 2216907"/>
                  <a:gd name="connsiteX278" fmla="*/ 692209 w 3685768"/>
                  <a:gd name="connsiteY278" fmla="*/ 1545159 h 2216907"/>
                  <a:gd name="connsiteX279" fmla="*/ 707337 w 3685768"/>
                  <a:gd name="connsiteY279" fmla="*/ 1545159 h 2216907"/>
                  <a:gd name="connsiteX280" fmla="*/ 698224 w 3685768"/>
                  <a:gd name="connsiteY280" fmla="*/ 1553547 h 2216907"/>
                  <a:gd name="connsiteX281" fmla="*/ 698224 w 3685768"/>
                  <a:gd name="connsiteY281" fmla="*/ 1539509 h 2216907"/>
                  <a:gd name="connsiteX282" fmla="*/ 713169 w 3685768"/>
                  <a:gd name="connsiteY282" fmla="*/ 1539509 h 2216907"/>
                  <a:gd name="connsiteX283" fmla="*/ 719183 w 3685768"/>
                  <a:gd name="connsiteY283" fmla="*/ 1539509 h 2216907"/>
                  <a:gd name="connsiteX284" fmla="*/ 710253 w 3685768"/>
                  <a:gd name="connsiteY284" fmla="*/ 1547898 h 2216907"/>
                  <a:gd name="connsiteX285" fmla="*/ 710253 w 3685768"/>
                  <a:gd name="connsiteY285" fmla="*/ 1533860 h 2216907"/>
                  <a:gd name="connsiteX286" fmla="*/ 725198 w 3685768"/>
                  <a:gd name="connsiteY286" fmla="*/ 1533860 h 2216907"/>
                  <a:gd name="connsiteX287" fmla="*/ 716267 w 3685768"/>
                  <a:gd name="connsiteY287" fmla="*/ 1542248 h 2216907"/>
                  <a:gd name="connsiteX288" fmla="*/ 716267 w 3685768"/>
                  <a:gd name="connsiteY288" fmla="*/ 1522562 h 2216907"/>
                  <a:gd name="connsiteX289" fmla="*/ 731212 w 3685768"/>
                  <a:gd name="connsiteY289" fmla="*/ 1522562 h 2216907"/>
                  <a:gd name="connsiteX290" fmla="*/ 722099 w 3685768"/>
                  <a:gd name="connsiteY290" fmla="*/ 1531121 h 2216907"/>
                  <a:gd name="connsiteX291" fmla="*/ 722099 w 3685768"/>
                  <a:gd name="connsiteY291" fmla="*/ 1525472 h 2216907"/>
                  <a:gd name="connsiteX292" fmla="*/ 722099 w 3685768"/>
                  <a:gd name="connsiteY292" fmla="*/ 1511434 h 2216907"/>
                  <a:gd name="connsiteX293" fmla="*/ 737044 w 3685768"/>
                  <a:gd name="connsiteY293" fmla="*/ 1511434 h 2216907"/>
                  <a:gd name="connsiteX294" fmla="*/ 728114 w 3685768"/>
                  <a:gd name="connsiteY294" fmla="*/ 1519994 h 2216907"/>
                  <a:gd name="connsiteX295" fmla="*/ 728114 w 3685768"/>
                  <a:gd name="connsiteY295" fmla="*/ 1505785 h 2216907"/>
                  <a:gd name="connsiteX296" fmla="*/ 749073 w 3685768"/>
                  <a:gd name="connsiteY296" fmla="*/ 1505785 h 2216907"/>
                  <a:gd name="connsiteX297" fmla="*/ 740143 w 3685768"/>
                  <a:gd name="connsiteY297" fmla="*/ 1514344 h 2216907"/>
                  <a:gd name="connsiteX298" fmla="*/ 740143 w 3685768"/>
                  <a:gd name="connsiteY298" fmla="*/ 1500307 h 2216907"/>
                  <a:gd name="connsiteX299" fmla="*/ 754905 w 3685768"/>
                  <a:gd name="connsiteY299" fmla="*/ 1500307 h 2216907"/>
                  <a:gd name="connsiteX300" fmla="*/ 745975 w 3685768"/>
                  <a:gd name="connsiteY300" fmla="*/ 1508695 h 2216907"/>
                  <a:gd name="connsiteX301" fmla="*/ 745975 w 3685768"/>
                  <a:gd name="connsiteY301" fmla="*/ 1503217 h 2216907"/>
                  <a:gd name="connsiteX302" fmla="*/ 745975 w 3685768"/>
                  <a:gd name="connsiteY302" fmla="*/ 1489008 h 2216907"/>
                  <a:gd name="connsiteX303" fmla="*/ 761102 w 3685768"/>
                  <a:gd name="connsiteY303" fmla="*/ 1489008 h 2216907"/>
                  <a:gd name="connsiteX304" fmla="*/ 751989 w 3685768"/>
                  <a:gd name="connsiteY304" fmla="*/ 1497568 h 2216907"/>
                  <a:gd name="connsiteX305" fmla="*/ 751989 w 3685768"/>
                  <a:gd name="connsiteY305" fmla="*/ 1483530 h 2216907"/>
                  <a:gd name="connsiteX306" fmla="*/ 766934 w 3685768"/>
                  <a:gd name="connsiteY306" fmla="*/ 1483530 h 2216907"/>
                  <a:gd name="connsiteX307" fmla="*/ 758004 w 3685768"/>
                  <a:gd name="connsiteY307" fmla="*/ 1491919 h 2216907"/>
                  <a:gd name="connsiteX308" fmla="*/ 758004 w 3685768"/>
                  <a:gd name="connsiteY308" fmla="*/ 1486441 h 2216907"/>
                  <a:gd name="connsiteX309" fmla="*/ 758004 w 3685768"/>
                  <a:gd name="connsiteY309" fmla="*/ 1472232 h 2216907"/>
                  <a:gd name="connsiteX310" fmla="*/ 772949 w 3685768"/>
                  <a:gd name="connsiteY310" fmla="*/ 1472232 h 2216907"/>
                  <a:gd name="connsiteX311" fmla="*/ 763836 w 3685768"/>
                  <a:gd name="connsiteY311" fmla="*/ 1480791 h 2216907"/>
                  <a:gd name="connsiteX312" fmla="*/ 763836 w 3685768"/>
                  <a:gd name="connsiteY312" fmla="*/ 1466754 h 2216907"/>
                  <a:gd name="connsiteX313" fmla="*/ 778963 w 3685768"/>
                  <a:gd name="connsiteY313" fmla="*/ 1466754 h 2216907"/>
                  <a:gd name="connsiteX314" fmla="*/ 769850 w 3685768"/>
                  <a:gd name="connsiteY314" fmla="*/ 1475142 h 2216907"/>
                  <a:gd name="connsiteX315" fmla="*/ 769850 w 3685768"/>
                  <a:gd name="connsiteY315" fmla="*/ 1455455 h 2216907"/>
                  <a:gd name="connsiteX316" fmla="*/ 784795 w 3685768"/>
                  <a:gd name="connsiteY316" fmla="*/ 1455455 h 2216907"/>
                  <a:gd name="connsiteX317" fmla="*/ 790810 w 3685768"/>
                  <a:gd name="connsiteY317" fmla="*/ 1455455 h 2216907"/>
                  <a:gd name="connsiteX318" fmla="*/ 781879 w 3685768"/>
                  <a:gd name="connsiteY318" fmla="*/ 1464015 h 2216907"/>
                  <a:gd name="connsiteX319" fmla="*/ 781879 w 3685768"/>
                  <a:gd name="connsiteY319" fmla="*/ 1449977 h 2216907"/>
                  <a:gd name="connsiteX320" fmla="*/ 796824 w 3685768"/>
                  <a:gd name="connsiteY320" fmla="*/ 1449977 h 2216907"/>
                  <a:gd name="connsiteX321" fmla="*/ 787712 w 3685768"/>
                  <a:gd name="connsiteY321" fmla="*/ 1458365 h 2216907"/>
                  <a:gd name="connsiteX322" fmla="*/ 787712 w 3685768"/>
                  <a:gd name="connsiteY322" fmla="*/ 1444328 h 2216907"/>
                  <a:gd name="connsiteX323" fmla="*/ 802839 w 3685768"/>
                  <a:gd name="connsiteY323" fmla="*/ 1444328 h 2216907"/>
                  <a:gd name="connsiteX324" fmla="*/ 808671 w 3685768"/>
                  <a:gd name="connsiteY324" fmla="*/ 1444328 h 2216907"/>
                  <a:gd name="connsiteX325" fmla="*/ 799741 w 3685768"/>
                  <a:gd name="connsiteY325" fmla="*/ 1452716 h 2216907"/>
                  <a:gd name="connsiteX326" fmla="*/ 799741 w 3685768"/>
                  <a:gd name="connsiteY326" fmla="*/ 1438679 h 2216907"/>
                  <a:gd name="connsiteX327" fmla="*/ 820700 w 3685768"/>
                  <a:gd name="connsiteY327" fmla="*/ 1438679 h 2216907"/>
                  <a:gd name="connsiteX328" fmla="*/ 811587 w 3685768"/>
                  <a:gd name="connsiteY328" fmla="*/ 1447067 h 2216907"/>
                  <a:gd name="connsiteX329" fmla="*/ 811587 w 3685768"/>
                  <a:gd name="connsiteY329" fmla="*/ 1441589 h 2216907"/>
                  <a:gd name="connsiteX330" fmla="*/ 811587 w 3685768"/>
                  <a:gd name="connsiteY330" fmla="*/ 1427551 h 2216907"/>
                  <a:gd name="connsiteX331" fmla="*/ 826714 w 3685768"/>
                  <a:gd name="connsiteY331" fmla="*/ 1427551 h 2216907"/>
                  <a:gd name="connsiteX332" fmla="*/ 832547 w 3685768"/>
                  <a:gd name="connsiteY332" fmla="*/ 1427551 h 2216907"/>
                  <a:gd name="connsiteX333" fmla="*/ 823616 w 3685768"/>
                  <a:gd name="connsiteY333" fmla="*/ 1435940 h 2216907"/>
                  <a:gd name="connsiteX334" fmla="*/ 823616 w 3685768"/>
                  <a:gd name="connsiteY334" fmla="*/ 1421902 h 2216907"/>
                  <a:gd name="connsiteX335" fmla="*/ 844576 w 3685768"/>
                  <a:gd name="connsiteY335" fmla="*/ 1421902 h 2216907"/>
                  <a:gd name="connsiteX336" fmla="*/ 835645 w 3685768"/>
                  <a:gd name="connsiteY336" fmla="*/ 1430290 h 2216907"/>
                  <a:gd name="connsiteX337" fmla="*/ 835645 w 3685768"/>
                  <a:gd name="connsiteY337" fmla="*/ 1416253 h 2216907"/>
                  <a:gd name="connsiteX338" fmla="*/ 850408 w 3685768"/>
                  <a:gd name="connsiteY338" fmla="*/ 1416253 h 2216907"/>
                  <a:gd name="connsiteX339" fmla="*/ 841477 w 3685768"/>
                  <a:gd name="connsiteY339" fmla="*/ 1424812 h 2216907"/>
                  <a:gd name="connsiteX340" fmla="*/ 841477 w 3685768"/>
                  <a:gd name="connsiteY340" fmla="*/ 1410775 h 2216907"/>
                  <a:gd name="connsiteX341" fmla="*/ 868451 w 3685768"/>
                  <a:gd name="connsiteY341" fmla="*/ 1410775 h 2216907"/>
                  <a:gd name="connsiteX342" fmla="*/ 859338 w 3685768"/>
                  <a:gd name="connsiteY342" fmla="*/ 1419163 h 2216907"/>
                  <a:gd name="connsiteX343" fmla="*/ 859338 w 3685768"/>
                  <a:gd name="connsiteY343" fmla="*/ 1405125 h 2216907"/>
                  <a:gd name="connsiteX344" fmla="*/ 874283 w 3685768"/>
                  <a:gd name="connsiteY344" fmla="*/ 1405125 h 2216907"/>
                  <a:gd name="connsiteX345" fmla="*/ 865353 w 3685768"/>
                  <a:gd name="connsiteY345" fmla="*/ 1413514 h 2216907"/>
                  <a:gd name="connsiteX346" fmla="*/ 865353 w 3685768"/>
                  <a:gd name="connsiteY346" fmla="*/ 1399476 h 2216907"/>
                  <a:gd name="connsiteX347" fmla="*/ 880298 w 3685768"/>
                  <a:gd name="connsiteY347" fmla="*/ 1399476 h 2216907"/>
                  <a:gd name="connsiteX348" fmla="*/ 871367 w 3685768"/>
                  <a:gd name="connsiteY348" fmla="*/ 1408036 h 2216907"/>
                  <a:gd name="connsiteX349" fmla="*/ 871367 w 3685768"/>
                  <a:gd name="connsiteY349" fmla="*/ 1393827 h 2216907"/>
                  <a:gd name="connsiteX350" fmla="*/ 892327 w 3685768"/>
                  <a:gd name="connsiteY350" fmla="*/ 1393827 h 2216907"/>
                  <a:gd name="connsiteX351" fmla="*/ 883214 w 3685768"/>
                  <a:gd name="connsiteY351" fmla="*/ 1402386 h 2216907"/>
                  <a:gd name="connsiteX352" fmla="*/ 883214 w 3685768"/>
                  <a:gd name="connsiteY352" fmla="*/ 1396737 h 2216907"/>
                  <a:gd name="connsiteX353" fmla="*/ 883214 w 3685768"/>
                  <a:gd name="connsiteY353" fmla="*/ 1391259 h 2216907"/>
                  <a:gd name="connsiteX354" fmla="*/ 883214 w 3685768"/>
                  <a:gd name="connsiteY354" fmla="*/ 1377050 h 2216907"/>
                  <a:gd name="connsiteX355" fmla="*/ 904173 w 3685768"/>
                  <a:gd name="connsiteY355" fmla="*/ 1377050 h 2216907"/>
                  <a:gd name="connsiteX356" fmla="*/ 895243 w 3685768"/>
                  <a:gd name="connsiteY356" fmla="*/ 1385610 h 2216907"/>
                  <a:gd name="connsiteX357" fmla="*/ 895243 w 3685768"/>
                  <a:gd name="connsiteY357" fmla="*/ 1371572 h 2216907"/>
                  <a:gd name="connsiteX358" fmla="*/ 910188 w 3685768"/>
                  <a:gd name="connsiteY358" fmla="*/ 1371572 h 2216907"/>
                  <a:gd name="connsiteX359" fmla="*/ 901257 w 3685768"/>
                  <a:gd name="connsiteY359" fmla="*/ 1379961 h 2216907"/>
                  <a:gd name="connsiteX360" fmla="*/ 901257 w 3685768"/>
                  <a:gd name="connsiteY360" fmla="*/ 1374311 h 2216907"/>
                  <a:gd name="connsiteX361" fmla="*/ 901257 w 3685768"/>
                  <a:gd name="connsiteY361" fmla="*/ 1368662 h 2216907"/>
                  <a:gd name="connsiteX362" fmla="*/ 901257 w 3685768"/>
                  <a:gd name="connsiteY362" fmla="*/ 1354796 h 2216907"/>
                  <a:gd name="connsiteX363" fmla="*/ 916202 w 3685768"/>
                  <a:gd name="connsiteY363" fmla="*/ 1354796 h 2216907"/>
                  <a:gd name="connsiteX364" fmla="*/ 922217 w 3685768"/>
                  <a:gd name="connsiteY364" fmla="*/ 1354796 h 2216907"/>
                  <a:gd name="connsiteX365" fmla="*/ 913104 w 3685768"/>
                  <a:gd name="connsiteY365" fmla="*/ 1363184 h 2216907"/>
                  <a:gd name="connsiteX366" fmla="*/ 913104 w 3685768"/>
                  <a:gd name="connsiteY366" fmla="*/ 1357706 h 2216907"/>
                  <a:gd name="connsiteX367" fmla="*/ 913104 w 3685768"/>
                  <a:gd name="connsiteY367" fmla="*/ 1343497 h 2216907"/>
                  <a:gd name="connsiteX368" fmla="*/ 928049 w 3685768"/>
                  <a:gd name="connsiteY368" fmla="*/ 1343497 h 2216907"/>
                  <a:gd name="connsiteX369" fmla="*/ 919118 w 3685768"/>
                  <a:gd name="connsiteY369" fmla="*/ 1351885 h 2216907"/>
                  <a:gd name="connsiteX370" fmla="*/ 919118 w 3685768"/>
                  <a:gd name="connsiteY370" fmla="*/ 1338019 h 2216907"/>
                  <a:gd name="connsiteX371" fmla="*/ 940078 w 3685768"/>
                  <a:gd name="connsiteY371" fmla="*/ 1338019 h 2216907"/>
                  <a:gd name="connsiteX372" fmla="*/ 931147 w 3685768"/>
                  <a:gd name="connsiteY372" fmla="*/ 1346407 h 2216907"/>
                  <a:gd name="connsiteX373" fmla="*/ 931147 w 3685768"/>
                  <a:gd name="connsiteY373" fmla="*/ 1340758 h 2216907"/>
                  <a:gd name="connsiteX374" fmla="*/ 931147 w 3685768"/>
                  <a:gd name="connsiteY374" fmla="*/ 1326721 h 2216907"/>
                  <a:gd name="connsiteX375" fmla="*/ 951925 w 3685768"/>
                  <a:gd name="connsiteY375" fmla="*/ 1326721 h 2216907"/>
                  <a:gd name="connsiteX376" fmla="*/ 942994 w 3685768"/>
                  <a:gd name="connsiteY376" fmla="*/ 1335109 h 2216907"/>
                  <a:gd name="connsiteX377" fmla="*/ 942994 w 3685768"/>
                  <a:gd name="connsiteY377" fmla="*/ 1329631 h 2216907"/>
                  <a:gd name="connsiteX378" fmla="*/ 942994 w 3685768"/>
                  <a:gd name="connsiteY378" fmla="*/ 1315593 h 2216907"/>
                  <a:gd name="connsiteX379" fmla="*/ 963953 w 3685768"/>
                  <a:gd name="connsiteY379" fmla="*/ 1315593 h 2216907"/>
                  <a:gd name="connsiteX380" fmla="*/ 954841 w 3685768"/>
                  <a:gd name="connsiteY380" fmla="*/ 1323981 h 2216907"/>
                  <a:gd name="connsiteX381" fmla="*/ 954841 w 3685768"/>
                  <a:gd name="connsiteY381" fmla="*/ 1309944 h 2216907"/>
                  <a:gd name="connsiteX382" fmla="*/ 969786 w 3685768"/>
                  <a:gd name="connsiteY382" fmla="*/ 1309944 h 2216907"/>
                  <a:gd name="connsiteX383" fmla="*/ 960855 w 3685768"/>
                  <a:gd name="connsiteY383" fmla="*/ 1318332 h 2216907"/>
                  <a:gd name="connsiteX384" fmla="*/ 960855 w 3685768"/>
                  <a:gd name="connsiteY384" fmla="*/ 1304295 h 2216907"/>
                  <a:gd name="connsiteX385" fmla="*/ 975982 w 3685768"/>
                  <a:gd name="connsiteY385" fmla="*/ 1304295 h 2216907"/>
                  <a:gd name="connsiteX386" fmla="*/ 966870 w 3685768"/>
                  <a:gd name="connsiteY386" fmla="*/ 1312854 h 2216907"/>
                  <a:gd name="connsiteX387" fmla="*/ 966870 w 3685768"/>
                  <a:gd name="connsiteY387" fmla="*/ 1298645 h 2216907"/>
                  <a:gd name="connsiteX388" fmla="*/ 987829 w 3685768"/>
                  <a:gd name="connsiteY388" fmla="*/ 1298645 h 2216907"/>
                  <a:gd name="connsiteX389" fmla="*/ 978716 w 3685768"/>
                  <a:gd name="connsiteY389" fmla="*/ 1307205 h 2216907"/>
                  <a:gd name="connsiteX390" fmla="*/ 978716 w 3685768"/>
                  <a:gd name="connsiteY390" fmla="*/ 1293167 h 2216907"/>
                  <a:gd name="connsiteX391" fmla="*/ 993843 w 3685768"/>
                  <a:gd name="connsiteY391" fmla="*/ 1293167 h 2216907"/>
                  <a:gd name="connsiteX392" fmla="*/ 984731 w 3685768"/>
                  <a:gd name="connsiteY392" fmla="*/ 1301556 h 2216907"/>
                  <a:gd name="connsiteX393" fmla="*/ 984731 w 3685768"/>
                  <a:gd name="connsiteY393" fmla="*/ 1287518 h 2216907"/>
                  <a:gd name="connsiteX394" fmla="*/ 999676 w 3685768"/>
                  <a:gd name="connsiteY394" fmla="*/ 1287518 h 2216907"/>
                  <a:gd name="connsiteX395" fmla="*/ 990745 w 3685768"/>
                  <a:gd name="connsiteY395" fmla="*/ 1296078 h 2216907"/>
                  <a:gd name="connsiteX396" fmla="*/ 990745 w 3685768"/>
                  <a:gd name="connsiteY396" fmla="*/ 1281869 h 2216907"/>
                  <a:gd name="connsiteX397" fmla="*/ 1011705 w 3685768"/>
                  <a:gd name="connsiteY397" fmla="*/ 1281869 h 2216907"/>
                  <a:gd name="connsiteX398" fmla="*/ 1002592 w 3685768"/>
                  <a:gd name="connsiteY398" fmla="*/ 1290428 h 2216907"/>
                  <a:gd name="connsiteX399" fmla="*/ 1002592 w 3685768"/>
                  <a:gd name="connsiteY399" fmla="*/ 1276391 h 2216907"/>
                  <a:gd name="connsiteX400" fmla="*/ 1017719 w 3685768"/>
                  <a:gd name="connsiteY400" fmla="*/ 1276391 h 2216907"/>
                  <a:gd name="connsiteX401" fmla="*/ 1008606 w 3685768"/>
                  <a:gd name="connsiteY401" fmla="*/ 1284779 h 2216907"/>
                  <a:gd name="connsiteX402" fmla="*/ 1008606 w 3685768"/>
                  <a:gd name="connsiteY402" fmla="*/ 1270742 h 2216907"/>
                  <a:gd name="connsiteX403" fmla="*/ 1023551 w 3685768"/>
                  <a:gd name="connsiteY403" fmla="*/ 1270742 h 2216907"/>
                  <a:gd name="connsiteX404" fmla="*/ 1014621 w 3685768"/>
                  <a:gd name="connsiteY404" fmla="*/ 1279301 h 2216907"/>
                  <a:gd name="connsiteX405" fmla="*/ 1014621 w 3685768"/>
                  <a:gd name="connsiteY405" fmla="*/ 1265092 h 2216907"/>
                  <a:gd name="connsiteX406" fmla="*/ 1041595 w 3685768"/>
                  <a:gd name="connsiteY406" fmla="*/ 1265092 h 2216907"/>
                  <a:gd name="connsiteX407" fmla="*/ 1032482 w 3685768"/>
                  <a:gd name="connsiteY407" fmla="*/ 1273652 h 2216907"/>
                  <a:gd name="connsiteX408" fmla="*/ 1032482 w 3685768"/>
                  <a:gd name="connsiteY408" fmla="*/ 1259614 h 2216907"/>
                  <a:gd name="connsiteX409" fmla="*/ 1053441 w 3685768"/>
                  <a:gd name="connsiteY409" fmla="*/ 1259614 h 2216907"/>
                  <a:gd name="connsiteX410" fmla="*/ 1044328 w 3685768"/>
                  <a:gd name="connsiteY410" fmla="*/ 1268002 h 2216907"/>
                  <a:gd name="connsiteX411" fmla="*/ 1044328 w 3685768"/>
                  <a:gd name="connsiteY411" fmla="*/ 1253965 h 2216907"/>
                  <a:gd name="connsiteX412" fmla="*/ 1059456 w 3685768"/>
                  <a:gd name="connsiteY412" fmla="*/ 1253965 h 2216907"/>
                  <a:gd name="connsiteX413" fmla="*/ 1050525 w 3685768"/>
                  <a:gd name="connsiteY413" fmla="*/ 1262524 h 2216907"/>
                  <a:gd name="connsiteX414" fmla="*/ 1050525 w 3685768"/>
                  <a:gd name="connsiteY414" fmla="*/ 1248316 h 2216907"/>
                  <a:gd name="connsiteX415" fmla="*/ 1071302 w 3685768"/>
                  <a:gd name="connsiteY415" fmla="*/ 1248316 h 2216907"/>
                  <a:gd name="connsiteX416" fmla="*/ 1062372 w 3685768"/>
                  <a:gd name="connsiteY416" fmla="*/ 1256875 h 2216907"/>
                  <a:gd name="connsiteX417" fmla="*/ 1062372 w 3685768"/>
                  <a:gd name="connsiteY417" fmla="*/ 1242838 h 2216907"/>
                  <a:gd name="connsiteX418" fmla="*/ 1077317 w 3685768"/>
                  <a:gd name="connsiteY418" fmla="*/ 1242838 h 2216907"/>
                  <a:gd name="connsiteX419" fmla="*/ 1068386 w 3685768"/>
                  <a:gd name="connsiteY419" fmla="*/ 1251226 h 2216907"/>
                  <a:gd name="connsiteX420" fmla="*/ 1068386 w 3685768"/>
                  <a:gd name="connsiteY420" fmla="*/ 1237188 h 2216907"/>
                  <a:gd name="connsiteX421" fmla="*/ 1083331 w 3685768"/>
                  <a:gd name="connsiteY421" fmla="*/ 1237188 h 2216907"/>
                  <a:gd name="connsiteX422" fmla="*/ 1074218 w 3685768"/>
                  <a:gd name="connsiteY422" fmla="*/ 1245577 h 2216907"/>
                  <a:gd name="connsiteX423" fmla="*/ 1074218 w 3685768"/>
                  <a:gd name="connsiteY423" fmla="*/ 1231539 h 2216907"/>
                  <a:gd name="connsiteX424" fmla="*/ 1089346 w 3685768"/>
                  <a:gd name="connsiteY424" fmla="*/ 1231539 h 2216907"/>
                  <a:gd name="connsiteX425" fmla="*/ 1080233 w 3685768"/>
                  <a:gd name="connsiteY425" fmla="*/ 1239927 h 2216907"/>
                  <a:gd name="connsiteX426" fmla="*/ 1080233 w 3685768"/>
                  <a:gd name="connsiteY426" fmla="*/ 1226061 h 2216907"/>
                  <a:gd name="connsiteX427" fmla="*/ 1095178 w 3685768"/>
                  <a:gd name="connsiteY427" fmla="*/ 1226061 h 2216907"/>
                  <a:gd name="connsiteX428" fmla="*/ 1101192 w 3685768"/>
                  <a:gd name="connsiteY428" fmla="*/ 1226061 h 2216907"/>
                  <a:gd name="connsiteX429" fmla="*/ 1092262 w 3685768"/>
                  <a:gd name="connsiteY429" fmla="*/ 1234449 h 2216907"/>
                  <a:gd name="connsiteX430" fmla="*/ 1092262 w 3685768"/>
                  <a:gd name="connsiteY430" fmla="*/ 1214762 h 2216907"/>
                  <a:gd name="connsiteX431" fmla="*/ 1107207 w 3685768"/>
                  <a:gd name="connsiteY431" fmla="*/ 1214762 h 2216907"/>
                  <a:gd name="connsiteX432" fmla="*/ 1113221 w 3685768"/>
                  <a:gd name="connsiteY432" fmla="*/ 1214762 h 2216907"/>
                  <a:gd name="connsiteX433" fmla="*/ 1104108 w 3685768"/>
                  <a:gd name="connsiteY433" fmla="*/ 1223151 h 2216907"/>
                  <a:gd name="connsiteX434" fmla="*/ 1104108 w 3685768"/>
                  <a:gd name="connsiteY434" fmla="*/ 1217673 h 2216907"/>
                  <a:gd name="connsiteX435" fmla="*/ 1104108 w 3685768"/>
                  <a:gd name="connsiteY435" fmla="*/ 1203635 h 2216907"/>
                  <a:gd name="connsiteX436" fmla="*/ 1119053 w 3685768"/>
                  <a:gd name="connsiteY436" fmla="*/ 1203635 h 2216907"/>
                  <a:gd name="connsiteX437" fmla="*/ 1110123 w 3685768"/>
                  <a:gd name="connsiteY437" fmla="*/ 1212023 h 2216907"/>
                  <a:gd name="connsiteX438" fmla="*/ 1110123 w 3685768"/>
                  <a:gd name="connsiteY438" fmla="*/ 1197986 h 2216907"/>
                  <a:gd name="connsiteX439" fmla="*/ 1125068 w 3685768"/>
                  <a:gd name="connsiteY439" fmla="*/ 1197986 h 2216907"/>
                  <a:gd name="connsiteX440" fmla="*/ 1137097 w 3685768"/>
                  <a:gd name="connsiteY440" fmla="*/ 1197986 h 2216907"/>
                  <a:gd name="connsiteX441" fmla="*/ 1142929 w 3685768"/>
                  <a:gd name="connsiteY441" fmla="*/ 1197986 h 2216907"/>
                  <a:gd name="connsiteX442" fmla="*/ 1133998 w 3685768"/>
                  <a:gd name="connsiteY442" fmla="*/ 1206374 h 2216907"/>
                  <a:gd name="connsiteX443" fmla="*/ 1133998 w 3685768"/>
                  <a:gd name="connsiteY443" fmla="*/ 1186859 h 2216907"/>
                  <a:gd name="connsiteX444" fmla="*/ 1148944 w 3685768"/>
                  <a:gd name="connsiteY444" fmla="*/ 1186859 h 2216907"/>
                  <a:gd name="connsiteX445" fmla="*/ 1154958 w 3685768"/>
                  <a:gd name="connsiteY445" fmla="*/ 1186859 h 2216907"/>
                  <a:gd name="connsiteX446" fmla="*/ 1166987 w 3685768"/>
                  <a:gd name="connsiteY446" fmla="*/ 1186859 h 2216907"/>
                  <a:gd name="connsiteX447" fmla="*/ 1157874 w 3685768"/>
                  <a:gd name="connsiteY447" fmla="*/ 1195247 h 2216907"/>
                  <a:gd name="connsiteX448" fmla="*/ 1157874 w 3685768"/>
                  <a:gd name="connsiteY448" fmla="*/ 1189598 h 2216907"/>
                  <a:gd name="connsiteX449" fmla="*/ 1157874 w 3685768"/>
                  <a:gd name="connsiteY449" fmla="*/ 1169911 h 2216907"/>
                  <a:gd name="connsiteX450" fmla="*/ 1172819 w 3685768"/>
                  <a:gd name="connsiteY450" fmla="*/ 1169911 h 2216907"/>
                  <a:gd name="connsiteX451" fmla="*/ 1163889 w 3685768"/>
                  <a:gd name="connsiteY451" fmla="*/ 1178470 h 2216907"/>
                  <a:gd name="connsiteX452" fmla="*/ 1163889 w 3685768"/>
                  <a:gd name="connsiteY452" fmla="*/ 1164433 h 2216907"/>
                  <a:gd name="connsiteX453" fmla="*/ 1178834 w 3685768"/>
                  <a:gd name="connsiteY453" fmla="*/ 1164433 h 2216907"/>
                  <a:gd name="connsiteX454" fmla="*/ 1184666 w 3685768"/>
                  <a:gd name="connsiteY454" fmla="*/ 1164433 h 2216907"/>
                  <a:gd name="connsiteX455" fmla="*/ 1175735 w 3685768"/>
                  <a:gd name="connsiteY455" fmla="*/ 1172821 h 2216907"/>
                  <a:gd name="connsiteX456" fmla="*/ 1175735 w 3685768"/>
                  <a:gd name="connsiteY456" fmla="*/ 1158783 h 2216907"/>
                  <a:gd name="connsiteX457" fmla="*/ 1190862 w 3685768"/>
                  <a:gd name="connsiteY457" fmla="*/ 1158783 h 2216907"/>
                  <a:gd name="connsiteX458" fmla="*/ 1181750 w 3685768"/>
                  <a:gd name="connsiteY458" fmla="*/ 1167343 h 2216907"/>
                  <a:gd name="connsiteX459" fmla="*/ 1181750 w 3685768"/>
                  <a:gd name="connsiteY459" fmla="*/ 1153134 h 2216907"/>
                  <a:gd name="connsiteX460" fmla="*/ 1196695 w 3685768"/>
                  <a:gd name="connsiteY460" fmla="*/ 1153134 h 2216907"/>
                  <a:gd name="connsiteX461" fmla="*/ 1202709 w 3685768"/>
                  <a:gd name="connsiteY461" fmla="*/ 1153134 h 2216907"/>
                  <a:gd name="connsiteX462" fmla="*/ 1193596 w 3685768"/>
                  <a:gd name="connsiteY462" fmla="*/ 1161694 h 2216907"/>
                  <a:gd name="connsiteX463" fmla="*/ 1193596 w 3685768"/>
                  <a:gd name="connsiteY463" fmla="*/ 1147656 h 2216907"/>
                  <a:gd name="connsiteX464" fmla="*/ 1214556 w 3685768"/>
                  <a:gd name="connsiteY464" fmla="*/ 1147656 h 2216907"/>
                  <a:gd name="connsiteX465" fmla="*/ 1220570 w 3685768"/>
                  <a:gd name="connsiteY465" fmla="*/ 1147656 h 2216907"/>
                  <a:gd name="connsiteX466" fmla="*/ 1211640 w 3685768"/>
                  <a:gd name="connsiteY466" fmla="*/ 1156044 h 2216907"/>
                  <a:gd name="connsiteX467" fmla="*/ 1211640 w 3685768"/>
                  <a:gd name="connsiteY467" fmla="*/ 1142007 h 2216907"/>
                  <a:gd name="connsiteX468" fmla="*/ 1226585 w 3685768"/>
                  <a:gd name="connsiteY468" fmla="*/ 1142007 h 2216907"/>
                  <a:gd name="connsiteX469" fmla="*/ 1217472 w 3685768"/>
                  <a:gd name="connsiteY469" fmla="*/ 1150395 h 2216907"/>
                  <a:gd name="connsiteX470" fmla="*/ 1217472 w 3685768"/>
                  <a:gd name="connsiteY470" fmla="*/ 1136357 h 2216907"/>
                  <a:gd name="connsiteX471" fmla="*/ 1232599 w 3685768"/>
                  <a:gd name="connsiteY471" fmla="*/ 1136357 h 2216907"/>
                  <a:gd name="connsiteX472" fmla="*/ 1223486 w 3685768"/>
                  <a:gd name="connsiteY472" fmla="*/ 1144917 h 2216907"/>
                  <a:gd name="connsiteX473" fmla="*/ 1223486 w 3685768"/>
                  <a:gd name="connsiteY473" fmla="*/ 1130879 h 2216907"/>
                  <a:gd name="connsiteX474" fmla="*/ 1244446 w 3685768"/>
                  <a:gd name="connsiteY474" fmla="*/ 1130879 h 2216907"/>
                  <a:gd name="connsiteX475" fmla="*/ 1235333 w 3685768"/>
                  <a:gd name="connsiteY475" fmla="*/ 1139268 h 2216907"/>
                  <a:gd name="connsiteX476" fmla="*/ 1235333 w 3685768"/>
                  <a:gd name="connsiteY476" fmla="*/ 1133619 h 2216907"/>
                  <a:gd name="connsiteX477" fmla="*/ 1235333 w 3685768"/>
                  <a:gd name="connsiteY477" fmla="*/ 1119581 h 2216907"/>
                  <a:gd name="connsiteX478" fmla="*/ 1250460 w 3685768"/>
                  <a:gd name="connsiteY478" fmla="*/ 1119581 h 2216907"/>
                  <a:gd name="connsiteX479" fmla="*/ 1256475 w 3685768"/>
                  <a:gd name="connsiteY479" fmla="*/ 1119581 h 2216907"/>
                  <a:gd name="connsiteX480" fmla="*/ 1262307 w 3685768"/>
                  <a:gd name="connsiteY480" fmla="*/ 1119581 h 2216907"/>
                  <a:gd name="connsiteX481" fmla="*/ 1274336 w 3685768"/>
                  <a:gd name="connsiteY481" fmla="*/ 1119581 h 2216907"/>
                  <a:gd name="connsiteX482" fmla="*/ 1265405 w 3685768"/>
                  <a:gd name="connsiteY482" fmla="*/ 1127969 h 2216907"/>
                  <a:gd name="connsiteX483" fmla="*/ 1265405 w 3685768"/>
                  <a:gd name="connsiteY483" fmla="*/ 1122491 h 2216907"/>
                  <a:gd name="connsiteX484" fmla="*/ 1265405 w 3685768"/>
                  <a:gd name="connsiteY484" fmla="*/ 1108454 h 2216907"/>
                  <a:gd name="connsiteX485" fmla="*/ 1286183 w 3685768"/>
                  <a:gd name="connsiteY485" fmla="*/ 1108454 h 2216907"/>
                  <a:gd name="connsiteX486" fmla="*/ 1277252 w 3685768"/>
                  <a:gd name="connsiteY486" fmla="*/ 1116842 h 2216907"/>
                  <a:gd name="connsiteX487" fmla="*/ 1277252 w 3685768"/>
                  <a:gd name="connsiteY487" fmla="*/ 1102804 h 2216907"/>
                  <a:gd name="connsiteX488" fmla="*/ 1298211 w 3685768"/>
                  <a:gd name="connsiteY488" fmla="*/ 1102804 h 2216907"/>
                  <a:gd name="connsiteX489" fmla="*/ 1289098 w 3685768"/>
                  <a:gd name="connsiteY489" fmla="*/ 1111193 h 2216907"/>
                  <a:gd name="connsiteX490" fmla="*/ 1289098 w 3685768"/>
                  <a:gd name="connsiteY490" fmla="*/ 1097155 h 2216907"/>
                  <a:gd name="connsiteX491" fmla="*/ 1304226 w 3685768"/>
                  <a:gd name="connsiteY491" fmla="*/ 1097155 h 2216907"/>
                  <a:gd name="connsiteX492" fmla="*/ 1295113 w 3685768"/>
                  <a:gd name="connsiteY492" fmla="*/ 1105715 h 2216907"/>
                  <a:gd name="connsiteX493" fmla="*/ 1295113 w 3685768"/>
                  <a:gd name="connsiteY493" fmla="*/ 1100065 h 2216907"/>
                  <a:gd name="connsiteX494" fmla="*/ 1295113 w 3685768"/>
                  <a:gd name="connsiteY494" fmla="*/ 1086028 h 2216907"/>
                  <a:gd name="connsiteX495" fmla="*/ 1310058 w 3685768"/>
                  <a:gd name="connsiteY495" fmla="*/ 1086028 h 2216907"/>
                  <a:gd name="connsiteX496" fmla="*/ 1301127 w 3685768"/>
                  <a:gd name="connsiteY496" fmla="*/ 1094416 h 2216907"/>
                  <a:gd name="connsiteX497" fmla="*/ 1301127 w 3685768"/>
                  <a:gd name="connsiteY497" fmla="*/ 1080379 h 2216907"/>
                  <a:gd name="connsiteX498" fmla="*/ 1322087 w 3685768"/>
                  <a:gd name="connsiteY498" fmla="*/ 1080379 h 2216907"/>
                  <a:gd name="connsiteX499" fmla="*/ 1333934 w 3685768"/>
                  <a:gd name="connsiteY499" fmla="*/ 1080379 h 2216907"/>
                  <a:gd name="connsiteX500" fmla="*/ 1325003 w 3685768"/>
                  <a:gd name="connsiteY500" fmla="*/ 1088938 h 2216907"/>
                  <a:gd name="connsiteX501" fmla="*/ 1325003 w 3685768"/>
                  <a:gd name="connsiteY501" fmla="*/ 1074729 h 2216907"/>
                  <a:gd name="connsiteX502" fmla="*/ 1339948 w 3685768"/>
                  <a:gd name="connsiteY502" fmla="*/ 1074729 h 2216907"/>
                  <a:gd name="connsiteX503" fmla="*/ 1331017 w 3685768"/>
                  <a:gd name="connsiteY503" fmla="*/ 1083289 h 2216907"/>
                  <a:gd name="connsiteX504" fmla="*/ 1331017 w 3685768"/>
                  <a:gd name="connsiteY504" fmla="*/ 1069251 h 2216907"/>
                  <a:gd name="connsiteX505" fmla="*/ 1345963 w 3685768"/>
                  <a:gd name="connsiteY505" fmla="*/ 1069251 h 2216907"/>
                  <a:gd name="connsiteX506" fmla="*/ 1337032 w 3685768"/>
                  <a:gd name="connsiteY506" fmla="*/ 1077639 h 2216907"/>
                  <a:gd name="connsiteX507" fmla="*/ 1337032 w 3685768"/>
                  <a:gd name="connsiteY507" fmla="*/ 1063602 h 2216907"/>
                  <a:gd name="connsiteX508" fmla="*/ 1351977 w 3685768"/>
                  <a:gd name="connsiteY508" fmla="*/ 1063602 h 2216907"/>
                  <a:gd name="connsiteX509" fmla="*/ 1357809 w 3685768"/>
                  <a:gd name="connsiteY509" fmla="*/ 1063602 h 2216907"/>
                  <a:gd name="connsiteX510" fmla="*/ 1348878 w 3685768"/>
                  <a:gd name="connsiteY510" fmla="*/ 1072161 h 2216907"/>
                  <a:gd name="connsiteX511" fmla="*/ 1348878 w 3685768"/>
                  <a:gd name="connsiteY511" fmla="*/ 1057953 h 2216907"/>
                  <a:gd name="connsiteX512" fmla="*/ 1363824 w 3685768"/>
                  <a:gd name="connsiteY512" fmla="*/ 1057953 h 2216907"/>
                  <a:gd name="connsiteX513" fmla="*/ 1354711 w 3685768"/>
                  <a:gd name="connsiteY513" fmla="*/ 1066512 h 2216907"/>
                  <a:gd name="connsiteX514" fmla="*/ 1354711 w 3685768"/>
                  <a:gd name="connsiteY514" fmla="*/ 1052475 h 2216907"/>
                  <a:gd name="connsiteX515" fmla="*/ 1369838 w 3685768"/>
                  <a:gd name="connsiteY515" fmla="*/ 1052475 h 2216907"/>
                  <a:gd name="connsiteX516" fmla="*/ 1375670 w 3685768"/>
                  <a:gd name="connsiteY516" fmla="*/ 1052475 h 2216907"/>
                  <a:gd name="connsiteX517" fmla="*/ 1366740 w 3685768"/>
                  <a:gd name="connsiteY517" fmla="*/ 1060863 h 2216907"/>
                  <a:gd name="connsiteX518" fmla="*/ 1366740 w 3685768"/>
                  <a:gd name="connsiteY518" fmla="*/ 1046825 h 2216907"/>
                  <a:gd name="connsiteX519" fmla="*/ 1387699 w 3685768"/>
                  <a:gd name="connsiteY519" fmla="*/ 1046825 h 2216907"/>
                  <a:gd name="connsiteX520" fmla="*/ 1405560 w 3685768"/>
                  <a:gd name="connsiteY520" fmla="*/ 1046825 h 2216907"/>
                  <a:gd name="connsiteX521" fmla="*/ 1411575 w 3685768"/>
                  <a:gd name="connsiteY521" fmla="*/ 1046825 h 2216907"/>
                  <a:gd name="connsiteX522" fmla="*/ 1402644 w 3685768"/>
                  <a:gd name="connsiteY522" fmla="*/ 1055385 h 2216907"/>
                  <a:gd name="connsiteX523" fmla="*/ 1402644 w 3685768"/>
                  <a:gd name="connsiteY523" fmla="*/ 1041176 h 2216907"/>
                  <a:gd name="connsiteX524" fmla="*/ 1447479 w 3685768"/>
                  <a:gd name="connsiteY524" fmla="*/ 1041176 h 2216907"/>
                  <a:gd name="connsiteX525" fmla="*/ 1438366 w 3685768"/>
                  <a:gd name="connsiteY525" fmla="*/ 1049564 h 2216907"/>
                  <a:gd name="connsiteX526" fmla="*/ 1438366 w 3685768"/>
                  <a:gd name="connsiteY526" fmla="*/ 1035698 h 2216907"/>
                  <a:gd name="connsiteX527" fmla="*/ 1453312 w 3685768"/>
                  <a:gd name="connsiteY527" fmla="*/ 1035698 h 2216907"/>
                  <a:gd name="connsiteX528" fmla="*/ 1444381 w 3685768"/>
                  <a:gd name="connsiteY528" fmla="*/ 1044086 h 2216907"/>
                  <a:gd name="connsiteX529" fmla="*/ 1444381 w 3685768"/>
                  <a:gd name="connsiteY529" fmla="*/ 1030049 h 2216907"/>
                  <a:gd name="connsiteX530" fmla="*/ 1459326 w 3685768"/>
                  <a:gd name="connsiteY530" fmla="*/ 1030049 h 2216907"/>
                  <a:gd name="connsiteX531" fmla="*/ 1465340 w 3685768"/>
                  <a:gd name="connsiteY531" fmla="*/ 1030049 h 2216907"/>
                  <a:gd name="connsiteX532" fmla="*/ 1471173 w 3685768"/>
                  <a:gd name="connsiteY532" fmla="*/ 1030049 h 2216907"/>
                  <a:gd name="connsiteX533" fmla="*/ 1462242 w 3685768"/>
                  <a:gd name="connsiteY533" fmla="*/ 1038608 h 2216907"/>
                  <a:gd name="connsiteX534" fmla="*/ 1462242 w 3685768"/>
                  <a:gd name="connsiteY534" fmla="*/ 1024399 h 2216907"/>
                  <a:gd name="connsiteX535" fmla="*/ 1477369 w 3685768"/>
                  <a:gd name="connsiteY535" fmla="*/ 1024399 h 2216907"/>
                  <a:gd name="connsiteX536" fmla="*/ 1468256 w 3685768"/>
                  <a:gd name="connsiteY536" fmla="*/ 1032788 h 2216907"/>
                  <a:gd name="connsiteX537" fmla="*/ 1468256 w 3685768"/>
                  <a:gd name="connsiteY537" fmla="*/ 1027310 h 2216907"/>
                  <a:gd name="connsiteX538" fmla="*/ 1468256 w 3685768"/>
                  <a:gd name="connsiteY538" fmla="*/ 1013272 h 2216907"/>
                  <a:gd name="connsiteX539" fmla="*/ 1483202 w 3685768"/>
                  <a:gd name="connsiteY539" fmla="*/ 1013272 h 2216907"/>
                  <a:gd name="connsiteX540" fmla="*/ 1474271 w 3685768"/>
                  <a:gd name="connsiteY540" fmla="*/ 1021660 h 2216907"/>
                  <a:gd name="connsiteX541" fmla="*/ 1474271 w 3685768"/>
                  <a:gd name="connsiteY541" fmla="*/ 1007623 h 2216907"/>
                  <a:gd name="connsiteX542" fmla="*/ 1489216 w 3685768"/>
                  <a:gd name="connsiteY542" fmla="*/ 1007623 h 2216907"/>
                  <a:gd name="connsiteX543" fmla="*/ 1480103 w 3685768"/>
                  <a:gd name="connsiteY543" fmla="*/ 1016011 h 2216907"/>
                  <a:gd name="connsiteX544" fmla="*/ 1480103 w 3685768"/>
                  <a:gd name="connsiteY544" fmla="*/ 1002145 h 2216907"/>
                  <a:gd name="connsiteX545" fmla="*/ 1495048 w 3685768"/>
                  <a:gd name="connsiteY545" fmla="*/ 1002145 h 2216907"/>
                  <a:gd name="connsiteX546" fmla="*/ 1486118 w 3685768"/>
                  <a:gd name="connsiteY546" fmla="*/ 1010533 h 2216907"/>
                  <a:gd name="connsiteX547" fmla="*/ 1486118 w 3685768"/>
                  <a:gd name="connsiteY547" fmla="*/ 996495 h 2216907"/>
                  <a:gd name="connsiteX548" fmla="*/ 1501245 w 3685768"/>
                  <a:gd name="connsiteY548" fmla="*/ 996495 h 2216907"/>
                  <a:gd name="connsiteX549" fmla="*/ 1513092 w 3685768"/>
                  <a:gd name="connsiteY549" fmla="*/ 996495 h 2216907"/>
                  <a:gd name="connsiteX550" fmla="*/ 1503979 w 3685768"/>
                  <a:gd name="connsiteY550" fmla="*/ 1004884 h 2216907"/>
                  <a:gd name="connsiteX551" fmla="*/ 1503979 w 3685768"/>
                  <a:gd name="connsiteY551" fmla="*/ 990846 h 2216907"/>
                  <a:gd name="connsiteX552" fmla="*/ 1519106 w 3685768"/>
                  <a:gd name="connsiteY552" fmla="*/ 990846 h 2216907"/>
                  <a:gd name="connsiteX553" fmla="*/ 1524938 w 3685768"/>
                  <a:gd name="connsiteY553" fmla="*/ 990846 h 2216907"/>
                  <a:gd name="connsiteX554" fmla="*/ 1516008 w 3685768"/>
                  <a:gd name="connsiteY554" fmla="*/ 999235 h 2216907"/>
                  <a:gd name="connsiteX555" fmla="*/ 1516008 w 3685768"/>
                  <a:gd name="connsiteY555" fmla="*/ 985368 h 2216907"/>
                  <a:gd name="connsiteX556" fmla="*/ 1530953 w 3685768"/>
                  <a:gd name="connsiteY556" fmla="*/ 985368 h 2216907"/>
                  <a:gd name="connsiteX557" fmla="*/ 1522022 w 3685768"/>
                  <a:gd name="connsiteY557" fmla="*/ 993757 h 2216907"/>
                  <a:gd name="connsiteX558" fmla="*/ 1522022 w 3685768"/>
                  <a:gd name="connsiteY558" fmla="*/ 988107 h 2216907"/>
                  <a:gd name="connsiteX559" fmla="*/ 1522022 w 3685768"/>
                  <a:gd name="connsiteY559" fmla="*/ 974070 h 2216907"/>
                  <a:gd name="connsiteX560" fmla="*/ 1542982 w 3685768"/>
                  <a:gd name="connsiteY560" fmla="*/ 974070 h 2216907"/>
                  <a:gd name="connsiteX561" fmla="*/ 1548814 w 3685768"/>
                  <a:gd name="connsiteY561" fmla="*/ 974070 h 2216907"/>
                  <a:gd name="connsiteX562" fmla="*/ 1539883 w 3685768"/>
                  <a:gd name="connsiteY562" fmla="*/ 982458 h 2216907"/>
                  <a:gd name="connsiteX563" fmla="*/ 1539883 w 3685768"/>
                  <a:gd name="connsiteY563" fmla="*/ 968420 h 2216907"/>
                  <a:gd name="connsiteX564" fmla="*/ 1554828 w 3685768"/>
                  <a:gd name="connsiteY564" fmla="*/ 968420 h 2216907"/>
                  <a:gd name="connsiteX565" fmla="*/ 1572689 w 3685768"/>
                  <a:gd name="connsiteY565" fmla="*/ 968420 h 2216907"/>
                  <a:gd name="connsiteX566" fmla="*/ 1563759 w 3685768"/>
                  <a:gd name="connsiteY566" fmla="*/ 976980 h 2216907"/>
                  <a:gd name="connsiteX567" fmla="*/ 1563759 w 3685768"/>
                  <a:gd name="connsiteY567" fmla="*/ 962771 h 2216907"/>
                  <a:gd name="connsiteX568" fmla="*/ 1578704 w 3685768"/>
                  <a:gd name="connsiteY568" fmla="*/ 962771 h 2216907"/>
                  <a:gd name="connsiteX569" fmla="*/ 1569773 w 3685768"/>
                  <a:gd name="connsiteY569" fmla="*/ 971331 h 2216907"/>
                  <a:gd name="connsiteX570" fmla="*/ 1569773 w 3685768"/>
                  <a:gd name="connsiteY570" fmla="*/ 965681 h 2216907"/>
                  <a:gd name="connsiteX571" fmla="*/ 1569773 w 3685768"/>
                  <a:gd name="connsiteY571" fmla="*/ 951644 h 2216907"/>
                  <a:gd name="connsiteX572" fmla="*/ 1590550 w 3685768"/>
                  <a:gd name="connsiteY572" fmla="*/ 951644 h 2216907"/>
                  <a:gd name="connsiteX573" fmla="*/ 1581620 w 3685768"/>
                  <a:gd name="connsiteY573" fmla="*/ 960203 h 2216907"/>
                  <a:gd name="connsiteX574" fmla="*/ 1581620 w 3685768"/>
                  <a:gd name="connsiteY574" fmla="*/ 945995 h 2216907"/>
                  <a:gd name="connsiteX575" fmla="*/ 1608594 w 3685768"/>
                  <a:gd name="connsiteY575" fmla="*/ 945995 h 2216907"/>
                  <a:gd name="connsiteX576" fmla="*/ 1599481 w 3685768"/>
                  <a:gd name="connsiteY576" fmla="*/ 954554 h 2216907"/>
                  <a:gd name="connsiteX577" fmla="*/ 1599481 w 3685768"/>
                  <a:gd name="connsiteY577" fmla="*/ 940516 h 2216907"/>
                  <a:gd name="connsiteX578" fmla="*/ 1614608 w 3685768"/>
                  <a:gd name="connsiteY578" fmla="*/ 940516 h 2216907"/>
                  <a:gd name="connsiteX579" fmla="*/ 1605495 w 3685768"/>
                  <a:gd name="connsiteY579" fmla="*/ 948905 h 2216907"/>
                  <a:gd name="connsiteX580" fmla="*/ 1605495 w 3685768"/>
                  <a:gd name="connsiteY580" fmla="*/ 934867 h 2216907"/>
                  <a:gd name="connsiteX581" fmla="*/ 1620440 w 3685768"/>
                  <a:gd name="connsiteY581" fmla="*/ 934867 h 2216907"/>
                  <a:gd name="connsiteX582" fmla="*/ 1632469 w 3685768"/>
                  <a:gd name="connsiteY582" fmla="*/ 934867 h 2216907"/>
                  <a:gd name="connsiteX583" fmla="*/ 1623357 w 3685768"/>
                  <a:gd name="connsiteY583" fmla="*/ 943427 h 2216907"/>
                  <a:gd name="connsiteX584" fmla="*/ 1623357 w 3685768"/>
                  <a:gd name="connsiteY584" fmla="*/ 929218 h 2216907"/>
                  <a:gd name="connsiteX585" fmla="*/ 1638484 w 3685768"/>
                  <a:gd name="connsiteY585" fmla="*/ 929218 h 2216907"/>
                  <a:gd name="connsiteX586" fmla="*/ 1629371 w 3685768"/>
                  <a:gd name="connsiteY586" fmla="*/ 937777 h 2216907"/>
                  <a:gd name="connsiteX587" fmla="*/ 1629371 w 3685768"/>
                  <a:gd name="connsiteY587" fmla="*/ 918091 h 2216907"/>
                  <a:gd name="connsiteX588" fmla="*/ 1644316 w 3685768"/>
                  <a:gd name="connsiteY588" fmla="*/ 918091 h 2216907"/>
                  <a:gd name="connsiteX589" fmla="*/ 1635385 w 3685768"/>
                  <a:gd name="connsiteY589" fmla="*/ 926650 h 2216907"/>
                  <a:gd name="connsiteX590" fmla="*/ 1635385 w 3685768"/>
                  <a:gd name="connsiteY590" fmla="*/ 912441 h 2216907"/>
                  <a:gd name="connsiteX591" fmla="*/ 1650330 w 3685768"/>
                  <a:gd name="connsiteY591" fmla="*/ 912441 h 2216907"/>
                  <a:gd name="connsiteX592" fmla="*/ 1641400 w 3685768"/>
                  <a:gd name="connsiteY592" fmla="*/ 920830 h 2216907"/>
                  <a:gd name="connsiteX593" fmla="*/ 1641400 w 3685768"/>
                  <a:gd name="connsiteY593" fmla="*/ 915352 h 2216907"/>
                  <a:gd name="connsiteX594" fmla="*/ 1641400 w 3685768"/>
                  <a:gd name="connsiteY594" fmla="*/ 901314 h 2216907"/>
                  <a:gd name="connsiteX595" fmla="*/ 1656345 w 3685768"/>
                  <a:gd name="connsiteY595" fmla="*/ 901314 h 2216907"/>
                  <a:gd name="connsiteX596" fmla="*/ 1647414 w 3685768"/>
                  <a:gd name="connsiteY596" fmla="*/ 909702 h 2216907"/>
                  <a:gd name="connsiteX597" fmla="*/ 1647414 w 3685768"/>
                  <a:gd name="connsiteY597" fmla="*/ 895665 h 2216907"/>
                  <a:gd name="connsiteX598" fmla="*/ 1668192 w 3685768"/>
                  <a:gd name="connsiteY598" fmla="*/ 895665 h 2216907"/>
                  <a:gd name="connsiteX599" fmla="*/ 1659261 w 3685768"/>
                  <a:gd name="connsiteY599" fmla="*/ 904053 h 2216907"/>
                  <a:gd name="connsiteX600" fmla="*/ 1659261 w 3685768"/>
                  <a:gd name="connsiteY600" fmla="*/ 892926 h 2216907"/>
                  <a:gd name="connsiteX601" fmla="*/ 1659261 w 3685768"/>
                  <a:gd name="connsiteY601" fmla="*/ 878888 h 2216907"/>
                  <a:gd name="connsiteX602" fmla="*/ 1680221 w 3685768"/>
                  <a:gd name="connsiteY602" fmla="*/ 878888 h 2216907"/>
                  <a:gd name="connsiteX603" fmla="*/ 1671108 w 3685768"/>
                  <a:gd name="connsiteY603" fmla="*/ 887276 h 2216907"/>
                  <a:gd name="connsiteX604" fmla="*/ 1671108 w 3685768"/>
                  <a:gd name="connsiteY604" fmla="*/ 881798 h 2216907"/>
                  <a:gd name="connsiteX605" fmla="*/ 1671108 w 3685768"/>
                  <a:gd name="connsiteY605" fmla="*/ 867761 h 2216907"/>
                  <a:gd name="connsiteX606" fmla="*/ 1686053 w 3685768"/>
                  <a:gd name="connsiteY606" fmla="*/ 867761 h 2216907"/>
                  <a:gd name="connsiteX607" fmla="*/ 1677122 w 3685768"/>
                  <a:gd name="connsiteY607" fmla="*/ 876149 h 2216907"/>
                  <a:gd name="connsiteX608" fmla="*/ 1677122 w 3685768"/>
                  <a:gd name="connsiteY608" fmla="*/ 862112 h 2216907"/>
                  <a:gd name="connsiteX609" fmla="*/ 1692249 w 3685768"/>
                  <a:gd name="connsiteY609" fmla="*/ 862112 h 2216907"/>
                  <a:gd name="connsiteX610" fmla="*/ 1698082 w 3685768"/>
                  <a:gd name="connsiteY610" fmla="*/ 862112 h 2216907"/>
                  <a:gd name="connsiteX611" fmla="*/ 1689151 w 3685768"/>
                  <a:gd name="connsiteY611" fmla="*/ 870500 h 2216907"/>
                  <a:gd name="connsiteX612" fmla="*/ 1689151 w 3685768"/>
                  <a:gd name="connsiteY612" fmla="*/ 865022 h 2216907"/>
                  <a:gd name="connsiteX613" fmla="*/ 1689151 w 3685768"/>
                  <a:gd name="connsiteY613" fmla="*/ 850813 h 2216907"/>
                  <a:gd name="connsiteX614" fmla="*/ 1704096 w 3685768"/>
                  <a:gd name="connsiteY614" fmla="*/ 850813 h 2216907"/>
                  <a:gd name="connsiteX615" fmla="*/ 1710111 w 3685768"/>
                  <a:gd name="connsiteY615" fmla="*/ 850813 h 2216907"/>
                  <a:gd name="connsiteX616" fmla="*/ 1715943 w 3685768"/>
                  <a:gd name="connsiteY616" fmla="*/ 850813 h 2216907"/>
                  <a:gd name="connsiteX617" fmla="*/ 1721957 w 3685768"/>
                  <a:gd name="connsiteY617" fmla="*/ 850813 h 2216907"/>
                  <a:gd name="connsiteX618" fmla="*/ 1733986 w 3685768"/>
                  <a:gd name="connsiteY618" fmla="*/ 850813 h 2216907"/>
                  <a:gd name="connsiteX619" fmla="*/ 1724873 w 3685768"/>
                  <a:gd name="connsiteY619" fmla="*/ 859372 h 2216907"/>
                  <a:gd name="connsiteX620" fmla="*/ 1724873 w 3685768"/>
                  <a:gd name="connsiteY620" fmla="*/ 845335 h 2216907"/>
                  <a:gd name="connsiteX621" fmla="*/ 1739818 w 3685768"/>
                  <a:gd name="connsiteY621" fmla="*/ 845335 h 2216907"/>
                  <a:gd name="connsiteX622" fmla="*/ 1730888 w 3685768"/>
                  <a:gd name="connsiteY622" fmla="*/ 853723 h 2216907"/>
                  <a:gd name="connsiteX623" fmla="*/ 1730888 w 3685768"/>
                  <a:gd name="connsiteY623" fmla="*/ 839686 h 2216907"/>
                  <a:gd name="connsiteX624" fmla="*/ 1745833 w 3685768"/>
                  <a:gd name="connsiteY624" fmla="*/ 839686 h 2216907"/>
                  <a:gd name="connsiteX625" fmla="*/ 1736902 w 3685768"/>
                  <a:gd name="connsiteY625" fmla="*/ 848245 h 2216907"/>
                  <a:gd name="connsiteX626" fmla="*/ 1736902 w 3685768"/>
                  <a:gd name="connsiteY626" fmla="*/ 834036 h 2216907"/>
                  <a:gd name="connsiteX627" fmla="*/ 1751847 w 3685768"/>
                  <a:gd name="connsiteY627" fmla="*/ 834036 h 2216907"/>
                  <a:gd name="connsiteX628" fmla="*/ 1742734 w 3685768"/>
                  <a:gd name="connsiteY628" fmla="*/ 842596 h 2216907"/>
                  <a:gd name="connsiteX629" fmla="*/ 1742734 w 3685768"/>
                  <a:gd name="connsiteY629" fmla="*/ 828558 h 2216907"/>
                  <a:gd name="connsiteX630" fmla="*/ 1757862 w 3685768"/>
                  <a:gd name="connsiteY630" fmla="*/ 828558 h 2216907"/>
                  <a:gd name="connsiteX631" fmla="*/ 1748749 w 3685768"/>
                  <a:gd name="connsiteY631" fmla="*/ 836947 h 2216907"/>
                  <a:gd name="connsiteX632" fmla="*/ 1748749 w 3685768"/>
                  <a:gd name="connsiteY632" fmla="*/ 831297 h 2216907"/>
                  <a:gd name="connsiteX633" fmla="*/ 1748749 w 3685768"/>
                  <a:gd name="connsiteY633" fmla="*/ 817260 h 2216907"/>
                  <a:gd name="connsiteX634" fmla="*/ 1769708 w 3685768"/>
                  <a:gd name="connsiteY634" fmla="*/ 817260 h 2216907"/>
                  <a:gd name="connsiteX635" fmla="*/ 1760596 w 3685768"/>
                  <a:gd name="connsiteY635" fmla="*/ 825648 h 2216907"/>
                  <a:gd name="connsiteX636" fmla="*/ 1760596 w 3685768"/>
                  <a:gd name="connsiteY636" fmla="*/ 811782 h 2216907"/>
                  <a:gd name="connsiteX637" fmla="*/ 1775723 w 3685768"/>
                  <a:gd name="connsiteY637" fmla="*/ 811782 h 2216907"/>
                  <a:gd name="connsiteX638" fmla="*/ 1781555 w 3685768"/>
                  <a:gd name="connsiteY638" fmla="*/ 811782 h 2216907"/>
                  <a:gd name="connsiteX639" fmla="*/ 1793584 w 3685768"/>
                  <a:gd name="connsiteY639" fmla="*/ 811782 h 2216907"/>
                  <a:gd name="connsiteX640" fmla="*/ 1784653 w 3685768"/>
                  <a:gd name="connsiteY640" fmla="*/ 820170 h 2216907"/>
                  <a:gd name="connsiteX641" fmla="*/ 1784653 w 3685768"/>
                  <a:gd name="connsiteY641" fmla="*/ 806132 h 2216907"/>
                  <a:gd name="connsiteX642" fmla="*/ 1799598 w 3685768"/>
                  <a:gd name="connsiteY642" fmla="*/ 806132 h 2216907"/>
                  <a:gd name="connsiteX643" fmla="*/ 1790486 w 3685768"/>
                  <a:gd name="connsiteY643" fmla="*/ 814521 h 2216907"/>
                  <a:gd name="connsiteX644" fmla="*/ 1790486 w 3685768"/>
                  <a:gd name="connsiteY644" fmla="*/ 795005 h 2216907"/>
                  <a:gd name="connsiteX645" fmla="*/ 1817459 w 3685768"/>
                  <a:gd name="connsiteY645" fmla="*/ 795005 h 2216907"/>
                  <a:gd name="connsiteX646" fmla="*/ 1841335 w 3685768"/>
                  <a:gd name="connsiteY646" fmla="*/ 795005 h 2216907"/>
                  <a:gd name="connsiteX647" fmla="*/ 1853364 w 3685768"/>
                  <a:gd name="connsiteY647" fmla="*/ 795005 h 2216907"/>
                  <a:gd name="connsiteX648" fmla="*/ 1844251 w 3685768"/>
                  <a:gd name="connsiteY648" fmla="*/ 803393 h 2216907"/>
                  <a:gd name="connsiteX649" fmla="*/ 1844251 w 3685768"/>
                  <a:gd name="connsiteY649" fmla="*/ 797744 h 2216907"/>
                  <a:gd name="connsiteX650" fmla="*/ 1844251 w 3685768"/>
                  <a:gd name="connsiteY650" fmla="*/ 783707 h 2216907"/>
                  <a:gd name="connsiteX651" fmla="*/ 1865210 w 3685768"/>
                  <a:gd name="connsiteY651" fmla="*/ 783707 h 2216907"/>
                  <a:gd name="connsiteX652" fmla="*/ 1871225 w 3685768"/>
                  <a:gd name="connsiteY652" fmla="*/ 783707 h 2216907"/>
                  <a:gd name="connsiteX653" fmla="*/ 1862295 w 3685768"/>
                  <a:gd name="connsiteY653" fmla="*/ 792095 h 2216907"/>
                  <a:gd name="connsiteX654" fmla="*/ 1862295 w 3685768"/>
                  <a:gd name="connsiteY654" fmla="*/ 778057 h 2216907"/>
                  <a:gd name="connsiteX655" fmla="*/ 1877239 w 3685768"/>
                  <a:gd name="connsiteY655" fmla="*/ 778057 h 2216907"/>
                  <a:gd name="connsiteX656" fmla="*/ 1883072 w 3685768"/>
                  <a:gd name="connsiteY656" fmla="*/ 778057 h 2216907"/>
                  <a:gd name="connsiteX657" fmla="*/ 1874141 w 3685768"/>
                  <a:gd name="connsiteY657" fmla="*/ 786617 h 2216907"/>
                  <a:gd name="connsiteX658" fmla="*/ 1874141 w 3685768"/>
                  <a:gd name="connsiteY658" fmla="*/ 772579 h 2216907"/>
                  <a:gd name="connsiteX659" fmla="*/ 1889086 w 3685768"/>
                  <a:gd name="connsiteY659" fmla="*/ 772579 h 2216907"/>
                  <a:gd name="connsiteX660" fmla="*/ 1895101 w 3685768"/>
                  <a:gd name="connsiteY660" fmla="*/ 772579 h 2216907"/>
                  <a:gd name="connsiteX661" fmla="*/ 1885988 w 3685768"/>
                  <a:gd name="connsiteY661" fmla="*/ 780968 h 2216907"/>
                  <a:gd name="connsiteX662" fmla="*/ 1885988 w 3685768"/>
                  <a:gd name="connsiteY662" fmla="*/ 775318 h 2216907"/>
                  <a:gd name="connsiteX663" fmla="*/ 1885988 w 3685768"/>
                  <a:gd name="connsiteY663" fmla="*/ 769840 h 2216907"/>
                  <a:gd name="connsiteX664" fmla="*/ 1885988 w 3685768"/>
                  <a:gd name="connsiteY664" fmla="*/ 755632 h 2216907"/>
                  <a:gd name="connsiteX665" fmla="*/ 1900933 w 3685768"/>
                  <a:gd name="connsiteY665" fmla="*/ 755632 h 2216907"/>
                  <a:gd name="connsiteX666" fmla="*/ 1892002 w 3685768"/>
                  <a:gd name="connsiteY666" fmla="*/ 764191 h 2216907"/>
                  <a:gd name="connsiteX667" fmla="*/ 1892002 w 3685768"/>
                  <a:gd name="connsiteY667" fmla="*/ 750153 h 2216907"/>
                  <a:gd name="connsiteX668" fmla="*/ 1906947 w 3685768"/>
                  <a:gd name="connsiteY668" fmla="*/ 750153 h 2216907"/>
                  <a:gd name="connsiteX669" fmla="*/ 1898017 w 3685768"/>
                  <a:gd name="connsiteY669" fmla="*/ 758542 h 2216907"/>
                  <a:gd name="connsiteX670" fmla="*/ 1898017 w 3685768"/>
                  <a:gd name="connsiteY670" fmla="*/ 744504 h 2216907"/>
                  <a:gd name="connsiteX671" fmla="*/ 1912962 w 3685768"/>
                  <a:gd name="connsiteY671" fmla="*/ 744504 h 2216907"/>
                  <a:gd name="connsiteX672" fmla="*/ 1918976 w 3685768"/>
                  <a:gd name="connsiteY672" fmla="*/ 744504 h 2216907"/>
                  <a:gd name="connsiteX673" fmla="*/ 1909864 w 3685768"/>
                  <a:gd name="connsiteY673" fmla="*/ 753064 h 2216907"/>
                  <a:gd name="connsiteX674" fmla="*/ 1909864 w 3685768"/>
                  <a:gd name="connsiteY674" fmla="*/ 738855 h 2216907"/>
                  <a:gd name="connsiteX675" fmla="*/ 1924991 w 3685768"/>
                  <a:gd name="connsiteY675" fmla="*/ 738855 h 2216907"/>
                  <a:gd name="connsiteX676" fmla="*/ 1915878 w 3685768"/>
                  <a:gd name="connsiteY676" fmla="*/ 747414 h 2216907"/>
                  <a:gd name="connsiteX677" fmla="*/ 1915878 w 3685768"/>
                  <a:gd name="connsiteY677" fmla="*/ 733377 h 2216907"/>
                  <a:gd name="connsiteX678" fmla="*/ 1930823 w 3685768"/>
                  <a:gd name="connsiteY678" fmla="*/ 733377 h 2216907"/>
                  <a:gd name="connsiteX679" fmla="*/ 1948866 w 3685768"/>
                  <a:gd name="connsiteY679" fmla="*/ 733377 h 2216907"/>
                  <a:gd name="connsiteX680" fmla="*/ 1939754 w 3685768"/>
                  <a:gd name="connsiteY680" fmla="*/ 741765 h 2216907"/>
                  <a:gd name="connsiteX681" fmla="*/ 1939754 w 3685768"/>
                  <a:gd name="connsiteY681" fmla="*/ 736287 h 2216907"/>
                  <a:gd name="connsiteX682" fmla="*/ 1939754 w 3685768"/>
                  <a:gd name="connsiteY682" fmla="*/ 722078 h 2216907"/>
                  <a:gd name="connsiteX683" fmla="*/ 1954698 w 3685768"/>
                  <a:gd name="connsiteY683" fmla="*/ 722078 h 2216907"/>
                  <a:gd name="connsiteX684" fmla="*/ 1945768 w 3685768"/>
                  <a:gd name="connsiteY684" fmla="*/ 730638 h 2216907"/>
                  <a:gd name="connsiteX685" fmla="*/ 1945768 w 3685768"/>
                  <a:gd name="connsiteY685" fmla="*/ 716600 h 2216907"/>
                  <a:gd name="connsiteX686" fmla="*/ 1960713 w 3685768"/>
                  <a:gd name="connsiteY686" fmla="*/ 716600 h 2216907"/>
                  <a:gd name="connsiteX687" fmla="*/ 1951782 w 3685768"/>
                  <a:gd name="connsiteY687" fmla="*/ 724989 h 2216907"/>
                  <a:gd name="connsiteX688" fmla="*/ 1951782 w 3685768"/>
                  <a:gd name="connsiteY688" fmla="*/ 710951 h 2216907"/>
                  <a:gd name="connsiteX689" fmla="*/ 1966727 w 3685768"/>
                  <a:gd name="connsiteY689" fmla="*/ 710951 h 2216907"/>
                  <a:gd name="connsiteX690" fmla="*/ 1957797 w 3685768"/>
                  <a:gd name="connsiteY690" fmla="*/ 719339 h 2216907"/>
                  <a:gd name="connsiteX691" fmla="*/ 1957797 w 3685768"/>
                  <a:gd name="connsiteY691" fmla="*/ 705302 h 2216907"/>
                  <a:gd name="connsiteX692" fmla="*/ 1972742 w 3685768"/>
                  <a:gd name="connsiteY692" fmla="*/ 705302 h 2216907"/>
                  <a:gd name="connsiteX693" fmla="*/ 1963629 w 3685768"/>
                  <a:gd name="connsiteY693" fmla="*/ 713861 h 2216907"/>
                  <a:gd name="connsiteX694" fmla="*/ 1963629 w 3685768"/>
                  <a:gd name="connsiteY694" fmla="*/ 699824 h 2216907"/>
                  <a:gd name="connsiteX695" fmla="*/ 1984588 w 3685768"/>
                  <a:gd name="connsiteY695" fmla="*/ 699824 h 2216907"/>
                  <a:gd name="connsiteX696" fmla="*/ 1996435 w 3685768"/>
                  <a:gd name="connsiteY696" fmla="*/ 699824 h 2216907"/>
                  <a:gd name="connsiteX697" fmla="*/ 1987505 w 3685768"/>
                  <a:gd name="connsiteY697" fmla="*/ 708212 h 2216907"/>
                  <a:gd name="connsiteX698" fmla="*/ 1987505 w 3685768"/>
                  <a:gd name="connsiteY698" fmla="*/ 694174 h 2216907"/>
                  <a:gd name="connsiteX699" fmla="*/ 2002632 w 3685768"/>
                  <a:gd name="connsiteY699" fmla="*/ 694174 h 2216907"/>
                  <a:gd name="connsiteX700" fmla="*/ 1993519 w 3685768"/>
                  <a:gd name="connsiteY700" fmla="*/ 702563 h 2216907"/>
                  <a:gd name="connsiteX701" fmla="*/ 1993519 w 3685768"/>
                  <a:gd name="connsiteY701" fmla="*/ 688525 h 2216907"/>
                  <a:gd name="connsiteX702" fmla="*/ 2008464 w 3685768"/>
                  <a:gd name="connsiteY702" fmla="*/ 688525 h 2216907"/>
                  <a:gd name="connsiteX703" fmla="*/ 2020493 w 3685768"/>
                  <a:gd name="connsiteY703" fmla="*/ 688525 h 2216907"/>
                  <a:gd name="connsiteX704" fmla="*/ 2011380 w 3685768"/>
                  <a:gd name="connsiteY704" fmla="*/ 696913 h 2216907"/>
                  <a:gd name="connsiteX705" fmla="*/ 2011380 w 3685768"/>
                  <a:gd name="connsiteY705" fmla="*/ 683047 h 2216907"/>
                  <a:gd name="connsiteX706" fmla="*/ 2032339 w 3685768"/>
                  <a:gd name="connsiteY706" fmla="*/ 683047 h 2216907"/>
                  <a:gd name="connsiteX707" fmla="*/ 2023409 w 3685768"/>
                  <a:gd name="connsiteY707" fmla="*/ 691435 h 2216907"/>
                  <a:gd name="connsiteX708" fmla="*/ 2023409 w 3685768"/>
                  <a:gd name="connsiteY708" fmla="*/ 677398 h 2216907"/>
                  <a:gd name="connsiteX709" fmla="*/ 2038354 w 3685768"/>
                  <a:gd name="connsiteY709" fmla="*/ 677398 h 2216907"/>
                  <a:gd name="connsiteX710" fmla="*/ 2029241 w 3685768"/>
                  <a:gd name="connsiteY710" fmla="*/ 685786 h 2216907"/>
                  <a:gd name="connsiteX711" fmla="*/ 2029241 w 3685768"/>
                  <a:gd name="connsiteY711" fmla="*/ 680137 h 2216907"/>
                  <a:gd name="connsiteX712" fmla="*/ 2029241 w 3685768"/>
                  <a:gd name="connsiteY712" fmla="*/ 666099 h 2216907"/>
                  <a:gd name="connsiteX713" fmla="*/ 2050201 w 3685768"/>
                  <a:gd name="connsiteY713" fmla="*/ 666099 h 2216907"/>
                  <a:gd name="connsiteX714" fmla="*/ 2056215 w 3685768"/>
                  <a:gd name="connsiteY714" fmla="*/ 666099 h 2216907"/>
                  <a:gd name="connsiteX715" fmla="*/ 2047285 w 3685768"/>
                  <a:gd name="connsiteY715" fmla="*/ 674659 h 2216907"/>
                  <a:gd name="connsiteX716" fmla="*/ 2047285 w 3685768"/>
                  <a:gd name="connsiteY716" fmla="*/ 669010 h 2216907"/>
                  <a:gd name="connsiteX717" fmla="*/ 2047285 w 3685768"/>
                  <a:gd name="connsiteY717" fmla="*/ 654972 h 2216907"/>
                  <a:gd name="connsiteX718" fmla="*/ 2068244 w 3685768"/>
                  <a:gd name="connsiteY718" fmla="*/ 654972 h 2216907"/>
                  <a:gd name="connsiteX719" fmla="*/ 2080091 w 3685768"/>
                  <a:gd name="connsiteY719" fmla="*/ 654972 h 2216907"/>
                  <a:gd name="connsiteX720" fmla="*/ 2103966 w 3685768"/>
                  <a:gd name="connsiteY720" fmla="*/ 654972 h 2216907"/>
                  <a:gd name="connsiteX721" fmla="*/ 2109981 w 3685768"/>
                  <a:gd name="connsiteY721" fmla="*/ 654972 h 2216907"/>
                  <a:gd name="connsiteX722" fmla="*/ 2100868 w 3685768"/>
                  <a:gd name="connsiteY722" fmla="*/ 663360 h 2216907"/>
                  <a:gd name="connsiteX723" fmla="*/ 2100868 w 3685768"/>
                  <a:gd name="connsiteY723" fmla="*/ 649323 h 2216907"/>
                  <a:gd name="connsiteX724" fmla="*/ 2122010 w 3685768"/>
                  <a:gd name="connsiteY724" fmla="*/ 649323 h 2216907"/>
                  <a:gd name="connsiteX725" fmla="*/ 2112897 w 3685768"/>
                  <a:gd name="connsiteY725" fmla="*/ 657882 h 2216907"/>
                  <a:gd name="connsiteX726" fmla="*/ 2112897 w 3685768"/>
                  <a:gd name="connsiteY726" fmla="*/ 643673 h 2216907"/>
                  <a:gd name="connsiteX727" fmla="*/ 2133856 w 3685768"/>
                  <a:gd name="connsiteY727" fmla="*/ 643673 h 2216907"/>
                  <a:gd name="connsiteX728" fmla="*/ 2124744 w 3685768"/>
                  <a:gd name="connsiteY728" fmla="*/ 652233 h 2216907"/>
                  <a:gd name="connsiteX729" fmla="*/ 2124744 w 3685768"/>
                  <a:gd name="connsiteY729" fmla="*/ 646584 h 2216907"/>
                  <a:gd name="connsiteX730" fmla="*/ 2124744 w 3685768"/>
                  <a:gd name="connsiteY730" fmla="*/ 632546 h 2216907"/>
                  <a:gd name="connsiteX731" fmla="*/ 2139871 w 3685768"/>
                  <a:gd name="connsiteY731" fmla="*/ 632546 h 2216907"/>
                  <a:gd name="connsiteX732" fmla="*/ 2130758 w 3685768"/>
                  <a:gd name="connsiteY732" fmla="*/ 641106 h 2216907"/>
                  <a:gd name="connsiteX733" fmla="*/ 2130758 w 3685768"/>
                  <a:gd name="connsiteY733" fmla="*/ 626897 h 2216907"/>
                  <a:gd name="connsiteX734" fmla="*/ 2151717 w 3685768"/>
                  <a:gd name="connsiteY734" fmla="*/ 626897 h 2216907"/>
                  <a:gd name="connsiteX735" fmla="*/ 2157732 w 3685768"/>
                  <a:gd name="connsiteY735" fmla="*/ 626897 h 2216907"/>
                  <a:gd name="connsiteX736" fmla="*/ 2148619 w 3685768"/>
                  <a:gd name="connsiteY736" fmla="*/ 635456 h 2216907"/>
                  <a:gd name="connsiteX737" fmla="*/ 2148619 w 3685768"/>
                  <a:gd name="connsiteY737" fmla="*/ 621419 h 2216907"/>
                  <a:gd name="connsiteX738" fmla="*/ 2163746 w 3685768"/>
                  <a:gd name="connsiteY738" fmla="*/ 621419 h 2216907"/>
                  <a:gd name="connsiteX739" fmla="*/ 2154634 w 3685768"/>
                  <a:gd name="connsiteY739" fmla="*/ 629807 h 2216907"/>
                  <a:gd name="connsiteX740" fmla="*/ 2154634 w 3685768"/>
                  <a:gd name="connsiteY740" fmla="*/ 615770 h 2216907"/>
                  <a:gd name="connsiteX741" fmla="*/ 2181607 w 3685768"/>
                  <a:gd name="connsiteY741" fmla="*/ 615770 h 2216907"/>
                  <a:gd name="connsiteX742" fmla="*/ 2187622 w 3685768"/>
                  <a:gd name="connsiteY742" fmla="*/ 615770 h 2216907"/>
                  <a:gd name="connsiteX743" fmla="*/ 2178509 w 3685768"/>
                  <a:gd name="connsiteY743" fmla="*/ 624329 h 2216907"/>
                  <a:gd name="connsiteX744" fmla="*/ 2178509 w 3685768"/>
                  <a:gd name="connsiteY744" fmla="*/ 604642 h 2216907"/>
                  <a:gd name="connsiteX745" fmla="*/ 2193636 w 3685768"/>
                  <a:gd name="connsiteY745" fmla="*/ 604642 h 2216907"/>
                  <a:gd name="connsiteX746" fmla="*/ 2184524 w 3685768"/>
                  <a:gd name="connsiteY746" fmla="*/ 613031 h 2216907"/>
                  <a:gd name="connsiteX747" fmla="*/ 2184524 w 3685768"/>
                  <a:gd name="connsiteY747" fmla="*/ 598993 h 2216907"/>
                  <a:gd name="connsiteX748" fmla="*/ 2205483 w 3685768"/>
                  <a:gd name="connsiteY748" fmla="*/ 598993 h 2216907"/>
                  <a:gd name="connsiteX749" fmla="*/ 2217330 w 3685768"/>
                  <a:gd name="connsiteY749" fmla="*/ 598993 h 2216907"/>
                  <a:gd name="connsiteX750" fmla="*/ 2208399 w 3685768"/>
                  <a:gd name="connsiteY750" fmla="*/ 607381 h 2216907"/>
                  <a:gd name="connsiteX751" fmla="*/ 2208399 w 3685768"/>
                  <a:gd name="connsiteY751" fmla="*/ 593344 h 2216907"/>
                  <a:gd name="connsiteX752" fmla="*/ 2223344 w 3685768"/>
                  <a:gd name="connsiteY752" fmla="*/ 593344 h 2216907"/>
                  <a:gd name="connsiteX753" fmla="*/ 2229359 w 3685768"/>
                  <a:gd name="connsiteY753" fmla="*/ 593344 h 2216907"/>
                  <a:gd name="connsiteX754" fmla="*/ 2235373 w 3685768"/>
                  <a:gd name="connsiteY754" fmla="*/ 593344 h 2216907"/>
                  <a:gd name="connsiteX755" fmla="*/ 2241205 w 3685768"/>
                  <a:gd name="connsiteY755" fmla="*/ 593344 h 2216907"/>
                  <a:gd name="connsiteX756" fmla="*/ 2247220 w 3685768"/>
                  <a:gd name="connsiteY756" fmla="*/ 593344 h 2216907"/>
                  <a:gd name="connsiteX757" fmla="*/ 2238289 w 3685768"/>
                  <a:gd name="connsiteY757" fmla="*/ 601903 h 2216907"/>
                  <a:gd name="connsiteX758" fmla="*/ 2238289 w 3685768"/>
                  <a:gd name="connsiteY758" fmla="*/ 587866 h 2216907"/>
                  <a:gd name="connsiteX759" fmla="*/ 2253234 w 3685768"/>
                  <a:gd name="connsiteY759" fmla="*/ 587866 h 2216907"/>
                  <a:gd name="connsiteX760" fmla="*/ 2265081 w 3685768"/>
                  <a:gd name="connsiteY760" fmla="*/ 587866 h 2216907"/>
                  <a:gd name="connsiteX761" fmla="*/ 2256150 w 3685768"/>
                  <a:gd name="connsiteY761" fmla="*/ 596254 h 2216907"/>
                  <a:gd name="connsiteX762" fmla="*/ 2256150 w 3685768"/>
                  <a:gd name="connsiteY762" fmla="*/ 582216 h 2216907"/>
                  <a:gd name="connsiteX763" fmla="*/ 2277110 w 3685768"/>
                  <a:gd name="connsiteY763" fmla="*/ 582216 h 2216907"/>
                  <a:gd name="connsiteX764" fmla="*/ 2268179 w 3685768"/>
                  <a:gd name="connsiteY764" fmla="*/ 590605 h 2216907"/>
                  <a:gd name="connsiteX765" fmla="*/ 2268179 w 3685768"/>
                  <a:gd name="connsiteY765" fmla="*/ 576567 h 2216907"/>
                  <a:gd name="connsiteX766" fmla="*/ 2294971 w 3685768"/>
                  <a:gd name="connsiteY766" fmla="*/ 576567 h 2216907"/>
                  <a:gd name="connsiteX767" fmla="*/ 2285858 w 3685768"/>
                  <a:gd name="connsiteY767" fmla="*/ 584955 h 2216907"/>
                  <a:gd name="connsiteX768" fmla="*/ 2285858 w 3685768"/>
                  <a:gd name="connsiteY768" fmla="*/ 571089 h 2216907"/>
                  <a:gd name="connsiteX769" fmla="*/ 2306818 w 3685768"/>
                  <a:gd name="connsiteY769" fmla="*/ 571089 h 2216907"/>
                  <a:gd name="connsiteX770" fmla="*/ 2324861 w 3685768"/>
                  <a:gd name="connsiteY770" fmla="*/ 571089 h 2216907"/>
                  <a:gd name="connsiteX771" fmla="*/ 2315748 w 3685768"/>
                  <a:gd name="connsiteY771" fmla="*/ 579477 h 2216907"/>
                  <a:gd name="connsiteX772" fmla="*/ 2315748 w 3685768"/>
                  <a:gd name="connsiteY772" fmla="*/ 565440 h 2216907"/>
                  <a:gd name="connsiteX773" fmla="*/ 2342722 w 3685768"/>
                  <a:gd name="connsiteY773" fmla="*/ 565440 h 2216907"/>
                  <a:gd name="connsiteX774" fmla="*/ 2333792 w 3685768"/>
                  <a:gd name="connsiteY774" fmla="*/ 573828 h 2216907"/>
                  <a:gd name="connsiteX775" fmla="*/ 2333792 w 3685768"/>
                  <a:gd name="connsiteY775" fmla="*/ 554312 h 2216907"/>
                  <a:gd name="connsiteX776" fmla="*/ 2348736 w 3685768"/>
                  <a:gd name="connsiteY776" fmla="*/ 554312 h 2216907"/>
                  <a:gd name="connsiteX777" fmla="*/ 2339624 w 3685768"/>
                  <a:gd name="connsiteY777" fmla="*/ 562701 h 2216907"/>
                  <a:gd name="connsiteX778" fmla="*/ 2339624 w 3685768"/>
                  <a:gd name="connsiteY778" fmla="*/ 548663 h 2216907"/>
                  <a:gd name="connsiteX779" fmla="*/ 2354751 w 3685768"/>
                  <a:gd name="connsiteY779" fmla="*/ 548663 h 2216907"/>
                  <a:gd name="connsiteX780" fmla="*/ 2360583 w 3685768"/>
                  <a:gd name="connsiteY780" fmla="*/ 548663 h 2216907"/>
                  <a:gd name="connsiteX781" fmla="*/ 2351653 w 3685768"/>
                  <a:gd name="connsiteY781" fmla="*/ 557051 h 2216907"/>
                  <a:gd name="connsiteX782" fmla="*/ 2351653 w 3685768"/>
                  <a:gd name="connsiteY782" fmla="*/ 543014 h 2216907"/>
                  <a:gd name="connsiteX783" fmla="*/ 2366598 w 3685768"/>
                  <a:gd name="connsiteY783" fmla="*/ 543014 h 2216907"/>
                  <a:gd name="connsiteX784" fmla="*/ 2372612 w 3685768"/>
                  <a:gd name="connsiteY784" fmla="*/ 543014 h 2216907"/>
                  <a:gd name="connsiteX785" fmla="*/ 2363499 w 3685768"/>
                  <a:gd name="connsiteY785" fmla="*/ 551402 h 2216907"/>
                  <a:gd name="connsiteX786" fmla="*/ 2363499 w 3685768"/>
                  <a:gd name="connsiteY786" fmla="*/ 531715 h 2216907"/>
                  <a:gd name="connsiteX787" fmla="*/ 2378626 w 3685768"/>
                  <a:gd name="connsiteY787" fmla="*/ 531715 h 2216907"/>
                  <a:gd name="connsiteX788" fmla="*/ 2369514 w 3685768"/>
                  <a:gd name="connsiteY788" fmla="*/ 540275 h 2216907"/>
                  <a:gd name="connsiteX789" fmla="*/ 2369514 w 3685768"/>
                  <a:gd name="connsiteY789" fmla="*/ 526237 h 2216907"/>
                  <a:gd name="connsiteX790" fmla="*/ 2390473 w 3685768"/>
                  <a:gd name="connsiteY790" fmla="*/ 526237 h 2216907"/>
                  <a:gd name="connsiteX791" fmla="*/ 2396488 w 3685768"/>
                  <a:gd name="connsiteY791" fmla="*/ 526237 h 2216907"/>
                  <a:gd name="connsiteX792" fmla="*/ 2387557 w 3685768"/>
                  <a:gd name="connsiteY792" fmla="*/ 534626 h 2216907"/>
                  <a:gd name="connsiteX793" fmla="*/ 2387557 w 3685768"/>
                  <a:gd name="connsiteY793" fmla="*/ 529148 h 2216907"/>
                  <a:gd name="connsiteX794" fmla="*/ 2387557 w 3685768"/>
                  <a:gd name="connsiteY794" fmla="*/ 514939 h 2216907"/>
                  <a:gd name="connsiteX795" fmla="*/ 2402320 w 3685768"/>
                  <a:gd name="connsiteY795" fmla="*/ 514939 h 2216907"/>
                  <a:gd name="connsiteX796" fmla="*/ 2393389 w 3685768"/>
                  <a:gd name="connsiteY796" fmla="*/ 523498 h 2216907"/>
                  <a:gd name="connsiteX797" fmla="*/ 2393389 w 3685768"/>
                  <a:gd name="connsiteY797" fmla="*/ 509461 h 2216907"/>
                  <a:gd name="connsiteX798" fmla="*/ 2408516 w 3685768"/>
                  <a:gd name="connsiteY798" fmla="*/ 509461 h 2216907"/>
                  <a:gd name="connsiteX799" fmla="*/ 2399404 w 3685768"/>
                  <a:gd name="connsiteY799" fmla="*/ 517849 h 2216907"/>
                  <a:gd name="connsiteX800" fmla="*/ 2399404 w 3685768"/>
                  <a:gd name="connsiteY800" fmla="*/ 503811 h 2216907"/>
                  <a:gd name="connsiteX801" fmla="*/ 2420363 w 3685768"/>
                  <a:gd name="connsiteY801" fmla="*/ 503811 h 2216907"/>
                  <a:gd name="connsiteX802" fmla="*/ 2411250 w 3685768"/>
                  <a:gd name="connsiteY802" fmla="*/ 512200 h 2216907"/>
                  <a:gd name="connsiteX803" fmla="*/ 2411250 w 3685768"/>
                  <a:gd name="connsiteY803" fmla="*/ 498162 h 2216907"/>
                  <a:gd name="connsiteX804" fmla="*/ 2426378 w 3685768"/>
                  <a:gd name="connsiteY804" fmla="*/ 498162 h 2216907"/>
                  <a:gd name="connsiteX805" fmla="*/ 2438224 w 3685768"/>
                  <a:gd name="connsiteY805" fmla="*/ 498162 h 2216907"/>
                  <a:gd name="connsiteX806" fmla="*/ 2444239 w 3685768"/>
                  <a:gd name="connsiteY806" fmla="*/ 498162 h 2216907"/>
                  <a:gd name="connsiteX807" fmla="*/ 2435126 w 3685768"/>
                  <a:gd name="connsiteY807" fmla="*/ 506550 h 2216907"/>
                  <a:gd name="connsiteX808" fmla="*/ 2435126 w 3685768"/>
                  <a:gd name="connsiteY808" fmla="*/ 492684 h 2216907"/>
                  <a:gd name="connsiteX809" fmla="*/ 2456085 w 3685768"/>
                  <a:gd name="connsiteY809" fmla="*/ 492684 h 2216907"/>
                  <a:gd name="connsiteX810" fmla="*/ 2468114 w 3685768"/>
                  <a:gd name="connsiteY810" fmla="*/ 492684 h 2216907"/>
                  <a:gd name="connsiteX811" fmla="*/ 2459001 w 3685768"/>
                  <a:gd name="connsiteY811" fmla="*/ 501072 h 2216907"/>
                  <a:gd name="connsiteX812" fmla="*/ 2459001 w 3685768"/>
                  <a:gd name="connsiteY812" fmla="*/ 487035 h 2216907"/>
                  <a:gd name="connsiteX813" fmla="*/ 2474129 w 3685768"/>
                  <a:gd name="connsiteY813" fmla="*/ 487035 h 2216907"/>
                  <a:gd name="connsiteX814" fmla="*/ 2465016 w 3685768"/>
                  <a:gd name="connsiteY814" fmla="*/ 495423 h 2216907"/>
                  <a:gd name="connsiteX815" fmla="*/ 2465016 w 3685768"/>
                  <a:gd name="connsiteY815" fmla="*/ 481386 h 2216907"/>
                  <a:gd name="connsiteX816" fmla="*/ 2485975 w 3685768"/>
                  <a:gd name="connsiteY816" fmla="*/ 481386 h 2216907"/>
                  <a:gd name="connsiteX817" fmla="*/ 2477045 w 3685768"/>
                  <a:gd name="connsiteY817" fmla="*/ 489774 h 2216907"/>
                  <a:gd name="connsiteX818" fmla="*/ 2477045 w 3685768"/>
                  <a:gd name="connsiteY818" fmla="*/ 475907 h 2216907"/>
                  <a:gd name="connsiteX819" fmla="*/ 2504019 w 3685768"/>
                  <a:gd name="connsiteY819" fmla="*/ 475907 h 2216907"/>
                  <a:gd name="connsiteX820" fmla="*/ 2494906 w 3685768"/>
                  <a:gd name="connsiteY820" fmla="*/ 484296 h 2216907"/>
                  <a:gd name="connsiteX821" fmla="*/ 2494906 w 3685768"/>
                  <a:gd name="connsiteY821" fmla="*/ 470258 h 2216907"/>
                  <a:gd name="connsiteX822" fmla="*/ 2515866 w 3685768"/>
                  <a:gd name="connsiteY822" fmla="*/ 470258 h 2216907"/>
                  <a:gd name="connsiteX823" fmla="*/ 2521698 w 3685768"/>
                  <a:gd name="connsiteY823" fmla="*/ 470258 h 2216907"/>
                  <a:gd name="connsiteX824" fmla="*/ 2545756 w 3685768"/>
                  <a:gd name="connsiteY824" fmla="*/ 470258 h 2216907"/>
                  <a:gd name="connsiteX825" fmla="*/ 2536643 w 3685768"/>
                  <a:gd name="connsiteY825" fmla="*/ 478647 h 2216907"/>
                  <a:gd name="connsiteX826" fmla="*/ 2536643 w 3685768"/>
                  <a:gd name="connsiteY826" fmla="*/ 458960 h 2216907"/>
                  <a:gd name="connsiteX827" fmla="*/ 2551588 w 3685768"/>
                  <a:gd name="connsiteY827" fmla="*/ 458960 h 2216907"/>
                  <a:gd name="connsiteX828" fmla="*/ 2542657 w 3685768"/>
                  <a:gd name="connsiteY828" fmla="*/ 467519 h 2216907"/>
                  <a:gd name="connsiteX829" fmla="*/ 2542657 w 3685768"/>
                  <a:gd name="connsiteY829" fmla="*/ 453310 h 2216907"/>
                  <a:gd name="connsiteX830" fmla="*/ 2557602 w 3685768"/>
                  <a:gd name="connsiteY830" fmla="*/ 453310 h 2216907"/>
                  <a:gd name="connsiteX831" fmla="*/ 2548672 w 3685768"/>
                  <a:gd name="connsiteY831" fmla="*/ 461870 h 2216907"/>
                  <a:gd name="connsiteX832" fmla="*/ 2548672 w 3685768"/>
                  <a:gd name="connsiteY832" fmla="*/ 447832 h 2216907"/>
                  <a:gd name="connsiteX833" fmla="*/ 2563617 w 3685768"/>
                  <a:gd name="connsiteY833" fmla="*/ 447832 h 2216907"/>
                  <a:gd name="connsiteX834" fmla="*/ 2554504 w 3685768"/>
                  <a:gd name="connsiteY834" fmla="*/ 456221 h 2216907"/>
                  <a:gd name="connsiteX835" fmla="*/ 2554504 w 3685768"/>
                  <a:gd name="connsiteY835" fmla="*/ 442354 h 2216907"/>
                  <a:gd name="connsiteX836" fmla="*/ 2575463 w 3685768"/>
                  <a:gd name="connsiteY836" fmla="*/ 442354 h 2216907"/>
                  <a:gd name="connsiteX837" fmla="*/ 2566533 w 3685768"/>
                  <a:gd name="connsiteY837" fmla="*/ 450743 h 2216907"/>
                  <a:gd name="connsiteX838" fmla="*/ 2566533 w 3685768"/>
                  <a:gd name="connsiteY838" fmla="*/ 436705 h 2216907"/>
                  <a:gd name="connsiteX839" fmla="*/ 2581478 w 3685768"/>
                  <a:gd name="connsiteY839" fmla="*/ 436705 h 2216907"/>
                  <a:gd name="connsiteX840" fmla="*/ 2572547 w 3685768"/>
                  <a:gd name="connsiteY840" fmla="*/ 445093 h 2216907"/>
                  <a:gd name="connsiteX841" fmla="*/ 2572547 w 3685768"/>
                  <a:gd name="connsiteY841" fmla="*/ 431056 h 2216907"/>
                  <a:gd name="connsiteX842" fmla="*/ 2587492 w 3685768"/>
                  <a:gd name="connsiteY842" fmla="*/ 431056 h 2216907"/>
                  <a:gd name="connsiteX843" fmla="*/ 2578562 w 3685768"/>
                  <a:gd name="connsiteY843" fmla="*/ 439444 h 2216907"/>
                  <a:gd name="connsiteX844" fmla="*/ 2578562 w 3685768"/>
                  <a:gd name="connsiteY844" fmla="*/ 425406 h 2216907"/>
                  <a:gd name="connsiteX845" fmla="*/ 2617200 w 3685768"/>
                  <a:gd name="connsiteY845" fmla="*/ 425406 h 2216907"/>
                  <a:gd name="connsiteX846" fmla="*/ 2629229 w 3685768"/>
                  <a:gd name="connsiteY846" fmla="*/ 425406 h 2216907"/>
                  <a:gd name="connsiteX847" fmla="*/ 2620298 w 3685768"/>
                  <a:gd name="connsiteY847" fmla="*/ 433966 h 2216907"/>
                  <a:gd name="connsiteX848" fmla="*/ 2620298 w 3685768"/>
                  <a:gd name="connsiteY848" fmla="*/ 419757 h 2216907"/>
                  <a:gd name="connsiteX849" fmla="*/ 2635243 w 3685768"/>
                  <a:gd name="connsiteY849" fmla="*/ 419757 h 2216907"/>
                  <a:gd name="connsiteX850" fmla="*/ 2626130 w 3685768"/>
                  <a:gd name="connsiteY850" fmla="*/ 428317 h 2216907"/>
                  <a:gd name="connsiteX851" fmla="*/ 2626130 w 3685768"/>
                  <a:gd name="connsiteY851" fmla="*/ 414279 h 2216907"/>
                  <a:gd name="connsiteX852" fmla="*/ 2641258 w 3685768"/>
                  <a:gd name="connsiteY852" fmla="*/ 414279 h 2216907"/>
                  <a:gd name="connsiteX853" fmla="*/ 2632145 w 3685768"/>
                  <a:gd name="connsiteY853" fmla="*/ 422667 h 2216907"/>
                  <a:gd name="connsiteX854" fmla="*/ 2632145 w 3685768"/>
                  <a:gd name="connsiteY854" fmla="*/ 408630 h 2216907"/>
                  <a:gd name="connsiteX855" fmla="*/ 2647090 w 3685768"/>
                  <a:gd name="connsiteY855" fmla="*/ 408630 h 2216907"/>
                  <a:gd name="connsiteX856" fmla="*/ 2653105 w 3685768"/>
                  <a:gd name="connsiteY856" fmla="*/ 408630 h 2216907"/>
                  <a:gd name="connsiteX857" fmla="*/ 2644174 w 3685768"/>
                  <a:gd name="connsiteY857" fmla="*/ 417189 h 2216907"/>
                  <a:gd name="connsiteX858" fmla="*/ 2644174 w 3685768"/>
                  <a:gd name="connsiteY858" fmla="*/ 402981 h 2216907"/>
                  <a:gd name="connsiteX859" fmla="*/ 2665133 w 3685768"/>
                  <a:gd name="connsiteY859" fmla="*/ 402981 h 2216907"/>
                  <a:gd name="connsiteX860" fmla="*/ 2689009 w 3685768"/>
                  <a:gd name="connsiteY860" fmla="*/ 402981 h 2216907"/>
                  <a:gd name="connsiteX861" fmla="*/ 2679896 w 3685768"/>
                  <a:gd name="connsiteY861" fmla="*/ 411540 h 2216907"/>
                  <a:gd name="connsiteX862" fmla="*/ 2679896 w 3685768"/>
                  <a:gd name="connsiteY862" fmla="*/ 391853 h 2216907"/>
                  <a:gd name="connsiteX863" fmla="*/ 2694841 w 3685768"/>
                  <a:gd name="connsiteY863" fmla="*/ 391853 h 2216907"/>
                  <a:gd name="connsiteX864" fmla="*/ 2712885 w 3685768"/>
                  <a:gd name="connsiteY864" fmla="*/ 391853 h 2216907"/>
                  <a:gd name="connsiteX865" fmla="*/ 2718899 w 3685768"/>
                  <a:gd name="connsiteY865" fmla="*/ 391853 h 2216907"/>
                  <a:gd name="connsiteX866" fmla="*/ 2724731 w 3685768"/>
                  <a:gd name="connsiteY866" fmla="*/ 391853 h 2216907"/>
                  <a:gd name="connsiteX867" fmla="*/ 2715800 w 3685768"/>
                  <a:gd name="connsiteY867" fmla="*/ 400242 h 2216907"/>
                  <a:gd name="connsiteX868" fmla="*/ 2715800 w 3685768"/>
                  <a:gd name="connsiteY868" fmla="*/ 394592 h 2216907"/>
                  <a:gd name="connsiteX869" fmla="*/ 2715800 w 3685768"/>
                  <a:gd name="connsiteY869" fmla="*/ 380726 h 2216907"/>
                  <a:gd name="connsiteX870" fmla="*/ 2730746 w 3685768"/>
                  <a:gd name="connsiteY870" fmla="*/ 380726 h 2216907"/>
                  <a:gd name="connsiteX871" fmla="*/ 2721633 w 3685768"/>
                  <a:gd name="connsiteY871" fmla="*/ 389114 h 2216907"/>
                  <a:gd name="connsiteX872" fmla="*/ 2721633 w 3685768"/>
                  <a:gd name="connsiteY872" fmla="*/ 375077 h 2216907"/>
                  <a:gd name="connsiteX873" fmla="*/ 2754621 w 3685768"/>
                  <a:gd name="connsiteY873" fmla="*/ 375077 h 2216907"/>
                  <a:gd name="connsiteX874" fmla="*/ 2760636 w 3685768"/>
                  <a:gd name="connsiteY874" fmla="*/ 375077 h 2216907"/>
                  <a:gd name="connsiteX875" fmla="*/ 2751523 w 3685768"/>
                  <a:gd name="connsiteY875" fmla="*/ 383465 h 2216907"/>
                  <a:gd name="connsiteX876" fmla="*/ 2751523 w 3685768"/>
                  <a:gd name="connsiteY876" fmla="*/ 369428 h 2216907"/>
                  <a:gd name="connsiteX877" fmla="*/ 2766468 w 3685768"/>
                  <a:gd name="connsiteY877" fmla="*/ 369428 h 2216907"/>
                  <a:gd name="connsiteX878" fmla="*/ 2757537 w 3685768"/>
                  <a:gd name="connsiteY878" fmla="*/ 377816 h 2216907"/>
                  <a:gd name="connsiteX879" fmla="*/ 2757537 w 3685768"/>
                  <a:gd name="connsiteY879" fmla="*/ 363949 h 2216907"/>
                  <a:gd name="connsiteX880" fmla="*/ 2778497 w 3685768"/>
                  <a:gd name="connsiteY880" fmla="*/ 363949 h 2216907"/>
                  <a:gd name="connsiteX881" fmla="*/ 2784511 w 3685768"/>
                  <a:gd name="connsiteY881" fmla="*/ 363949 h 2216907"/>
                  <a:gd name="connsiteX882" fmla="*/ 2802372 w 3685768"/>
                  <a:gd name="connsiteY882" fmla="*/ 363949 h 2216907"/>
                  <a:gd name="connsiteX883" fmla="*/ 2793259 w 3685768"/>
                  <a:gd name="connsiteY883" fmla="*/ 372338 h 2216907"/>
                  <a:gd name="connsiteX884" fmla="*/ 2793259 w 3685768"/>
                  <a:gd name="connsiteY884" fmla="*/ 358300 h 2216907"/>
                  <a:gd name="connsiteX885" fmla="*/ 2814401 w 3685768"/>
                  <a:gd name="connsiteY885" fmla="*/ 358300 h 2216907"/>
                  <a:gd name="connsiteX886" fmla="*/ 2826248 w 3685768"/>
                  <a:gd name="connsiteY886" fmla="*/ 358300 h 2216907"/>
                  <a:gd name="connsiteX887" fmla="*/ 2817135 w 3685768"/>
                  <a:gd name="connsiteY887" fmla="*/ 366688 h 2216907"/>
                  <a:gd name="connsiteX888" fmla="*/ 2817135 w 3685768"/>
                  <a:gd name="connsiteY888" fmla="*/ 347002 h 2216907"/>
                  <a:gd name="connsiteX889" fmla="*/ 2832080 w 3685768"/>
                  <a:gd name="connsiteY889" fmla="*/ 347002 h 2216907"/>
                  <a:gd name="connsiteX890" fmla="*/ 2823149 w 3685768"/>
                  <a:gd name="connsiteY890" fmla="*/ 355561 h 2216907"/>
                  <a:gd name="connsiteX891" fmla="*/ 2823149 w 3685768"/>
                  <a:gd name="connsiteY891" fmla="*/ 344263 h 2216907"/>
                  <a:gd name="connsiteX892" fmla="*/ 2823149 w 3685768"/>
                  <a:gd name="connsiteY892" fmla="*/ 330225 h 2216907"/>
                  <a:gd name="connsiteX893" fmla="*/ 2838095 w 3685768"/>
                  <a:gd name="connsiteY893" fmla="*/ 330225 h 2216907"/>
                  <a:gd name="connsiteX894" fmla="*/ 2829164 w 3685768"/>
                  <a:gd name="connsiteY894" fmla="*/ 338785 h 2216907"/>
                  <a:gd name="connsiteX895" fmla="*/ 2829164 w 3685768"/>
                  <a:gd name="connsiteY895" fmla="*/ 324576 h 2216907"/>
                  <a:gd name="connsiteX896" fmla="*/ 2844109 w 3685768"/>
                  <a:gd name="connsiteY896" fmla="*/ 324576 h 2216907"/>
                  <a:gd name="connsiteX897" fmla="*/ 2835178 w 3685768"/>
                  <a:gd name="connsiteY897" fmla="*/ 333135 h 2216907"/>
                  <a:gd name="connsiteX898" fmla="*/ 2835178 w 3685768"/>
                  <a:gd name="connsiteY898" fmla="*/ 319098 h 2216907"/>
                  <a:gd name="connsiteX899" fmla="*/ 2850124 w 3685768"/>
                  <a:gd name="connsiteY899" fmla="*/ 319098 h 2216907"/>
                  <a:gd name="connsiteX900" fmla="*/ 2885846 w 3685768"/>
                  <a:gd name="connsiteY900" fmla="*/ 319098 h 2216907"/>
                  <a:gd name="connsiteX901" fmla="*/ 2876915 w 3685768"/>
                  <a:gd name="connsiteY901" fmla="*/ 327486 h 2216907"/>
                  <a:gd name="connsiteX902" fmla="*/ 2876915 w 3685768"/>
                  <a:gd name="connsiteY902" fmla="*/ 313448 h 2216907"/>
                  <a:gd name="connsiteX903" fmla="*/ 2891860 w 3685768"/>
                  <a:gd name="connsiteY903" fmla="*/ 313448 h 2216907"/>
                  <a:gd name="connsiteX904" fmla="*/ 2903889 w 3685768"/>
                  <a:gd name="connsiteY904" fmla="*/ 313448 h 2216907"/>
                  <a:gd name="connsiteX905" fmla="*/ 2894776 w 3685768"/>
                  <a:gd name="connsiteY905" fmla="*/ 322008 h 2216907"/>
                  <a:gd name="connsiteX906" fmla="*/ 2894776 w 3685768"/>
                  <a:gd name="connsiteY906" fmla="*/ 316359 h 2216907"/>
                  <a:gd name="connsiteX907" fmla="*/ 2894776 w 3685768"/>
                  <a:gd name="connsiteY907" fmla="*/ 302321 h 2216907"/>
                  <a:gd name="connsiteX908" fmla="*/ 2909721 w 3685768"/>
                  <a:gd name="connsiteY908" fmla="*/ 302321 h 2216907"/>
                  <a:gd name="connsiteX909" fmla="*/ 2915736 w 3685768"/>
                  <a:gd name="connsiteY909" fmla="*/ 302321 h 2216907"/>
                  <a:gd name="connsiteX910" fmla="*/ 2906805 w 3685768"/>
                  <a:gd name="connsiteY910" fmla="*/ 310709 h 2216907"/>
                  <a:gd name="connsiteX911" fmla="*/ 2906805 w 3685768"/>
                  <a:gd name="connsiteY911" fmla="*/ 296672 h 2216907"/>
                  <a:gd name="connsiteX912" fmla="*/ 2921750 w 3685768"/>
                  <a:gd name="connsiteY912" fmla="*/ 296672 h 2216907"/>
                  <a:gd name="connsiteX913" fmla="*/ 2933779 w 3685768"/>
                  <a:gd name="connsiteY913" fmla="*/ 296672 h 2216907"/>
                  <a:gd name="connsiteX914" fmla="*/ 2951640 w 3685768"/>
                  <a:gd name="connsiteY914" fmla="*/ 296672 h 2216907"/>
                  <a:gd name="connsiteX915" fmla="*/ 2942527 w 3685768"/>
                  <a:gd name="connsiteY915" fmla="*/ 305231 h 2216907"/>
                  <a:gd name="connsiteX916" fmla="*/ 2942527 w 3685768"/>
                  <a:gd name="connsiteY916" fmla="*/ 299582 h 2216907"/>
                  <a:gd name="connsiteX917" fmla="*/ 2942527 w 3685768"/>
                  <a:gd name="connsiteY917" fmla="*/ 285545 h 2216907"/>
                  <a:gd name="connsiteX918" fmla="*/ 2957472 w 3685768"/>
                  <a:gd name="connsiteY918" fmla="*/ 285545 h 2216907"/>
                  <a:gd name="connsiteX919" fmla="*/ 2969501 w 3685768"/>
                  <a:gd name="connsiteY919" fmla="*/ 285545 h 2216907"/>
                  <a:gd name="connsiteX920" fmla="*/ 2975516 w 3685768"/>
                  <a:gd name="connsiteY920" fmla="*/ 285545 h 2216907"/>
                  <a:gd name="connsiteX921" fmla="*/ 2966403 w 3685768"/>
                  <a:gd name="connsiteY921" fmla="*/ 293933 h 2216907"/>
                  <a:gd name="connsiteX922" fmla="*/ 2966403 w 3685768"/>
                  <a:gd name="connsiteY922" fmla="*/ 279895 h 2216907"/>
                  <a:gd name="connsiteX923" fmla="*/ 2981348 w 3685768"/>
                  <a:gd name="connsiteY923" fmla="*/ 279895 h 2216907"/>
                  <a:gd name="connsiteX924" fmla="*/ 2972417 w 3685768"/>
                  <a:gd name="connsiteY924" fmla="*/ 288284 h 2216907"/>
                  <a:gd name="connsiteX925" fmla="*/ 2972417 w 3685768"/>
                  <a:gd name="connsiteY925" fmla="*/ 282805 h 2216907"/>
                  <a:gd name="connsiteX926" fmla="*/ 2972417 w 3685768"/>
                  <a:gd name="connsiteY926" fmla="*/ 268768 h 2216907"/>
                  <a:gd name="connsiteX927" fmla="*/ 2987362 w 3685768"/>
                  <a:gd name="connsiteY927" fmla="*/ 268768 h 2216907"/>
                  <a:gd name="connsiteX928" fmla="*/ 2999391 w 3685768"/>
                  <a:gd name="connsiteY928" fmla="*/ 268768 h 2216907"/>
                  <a:gd name="connsiteX929" fmla="*/ 2990279 w 3685768"/>
                  <a:gd name="connsiteY929" fmla="*/ 277156 h 2216907"/>
                  <a:gd name="connsiteX930" fmla="*/ 2990279 w 3685768"/>
                  <a:gd name="connsiteY930" fmla="*/ 257469 h 2216907"/>
                  <a:gd name="connsiteX931" fmla="*/ 3017252 w 3685768"/>
                  <a:gd name="connsiteY931" fmla="*/ 257469 h 2216907"/>
                  <a:gd name="connsiteX932" fmla="*/ 3008322 w 3685768"/>
                  <a:gd name="connsiteY932" fmla="*/ 265858 h 2216907"/>
                  <a:gd name="connsiteX933" fmla="*/ 3008322 w 3685768"/>
                  <a:gd name="connsiteY933" fmla="*/ 251991 h 2216907"/>
                  <a:gd name="connsiteX934" fmla="*/ 3023267 w 3685768"/>
                  <a:gd name="connsiteY934" fmla="*/ 251991 h 2216907"/>
                  <a:gd name="connsiteX935" fmla="*/ 3035114 w 3685768"/>
                  <a:gd name="connsiteY935" fmla="*/ 251991 h 2216907"/>
                  <a:gd name="connsiteX936" fmla="*/ 3026183 w 3685768"/>
                  <a:gd name="connsiteY936" fmla="*/ 260380 h 2216907"/>
                  <a:gd name="connsiteX937" fmla="*/ 3026183 w 3685768"/>
                  <a:gd name="connsiteY937" fmla="*/ 246342 h 2216907"/>
                  <a:gd name="connsiteX938" fmla="*/ 3041128 w 3685768"/>
                  <a:gd name="connsiteY938" fmla="*/ 246342 h 2216907"/>
                  <a:gd name="connsiteX939" fmla="*/ 3032015 w 3685768"/>
                  <a:gd name="connsiteY939" fmla="*/ 254730 h 2216907"/>
                  <a:gd name="connsiteX940" fmla="*/ 3032015 w 3685768"/>
                  <a:gd name="connsiteY940" fmla="*/ 240693 h 2216907"/>
                  <a:gd name="connsiteX941" fmla="*/ 3052975 w 3685768"/>
                  <a:gd name="connsiteY941" fmla="*/ 240693 h 2216907"/>
                  <a:gd name="connsiteX942" fmla="*/ 3065004 w 3685768"/>
                  <a:gd name="connsiteY942" fmla="*/ 240693 h 2216907"/>
                  <a:gd name="connsiteX943" fmla="*/ 3055891 w 3685768"/>
                  <a:gd name="connsiteY943" fmla="*/ 249081 h 2216907"/>
                  <a:gd name="connsiteX944" fmla="*/ 3055891 w 3685768"/>
                  <a:gd name="connsiteY944" fmla="*/ 235044 h 2216907"/>
                  <a:gd name="connsiteX945" fmla="*/ 3071018 w 3685768"/>
                  <a:gd name="connsiteY945" fmla="*/ 235044 h 2216907"/>
                  <a:gd name="connsiteX946" fmla="*/ 3082865 w 3685768"/>
                  <a:gd name="connsiteY946" fmla="*/ 235044 h 2216907"/>
                  <a:gd name="connsiteX947" fmla="*/ 3088879 w 3685768"/>
                  <a:gd name="connsiteY947" fmla="*/ 235044 h 2216907"/>
                  <a:gd name="connsiteX948" fmla="*/ 3079766 w 3685768"/>
                  <a:gd name="connsiteY948" fmla="*/ 243603 h 2216907"/>
                  <a:gd name="connsiteX949" fmla="*/ 3079766 w 3685768"/>
                  <a:gd name="connsiteY949" fmla="*/ 229565 h 2216907"/>
                  <a:gd name="connsiteX950" fmla="*/ 3094894 w 3685768"/>
                  <a:gd name="connsiteY950" fmla="*/ 229565 h 2216907"/>
                  <a:gd name="connsiteX951" fmla="*/ 3085781 w 3685768"/>
                  <a:gd name="connsiteY951" fmla="*/ 237954 h 2216907"/>
                  <a:gd name="connsiteX952" fmla="*/ 3085781 w 3685768"/>
                  <a:gd name="connsiteY952" fmla="*/ 232304 h 2216907"/>
                  <a:gd name="connsiteX953" fmla="*/ 3085781 w 3685768"/>
                  <a:gd name="connsiteY953" fmla="*/ 226826 h 2216907"/>
                  <a:gd name="connsiteX954" fmla="*/ 3085781 w 3685768"/>
                  <a:gd name="connsiteY954" fmla="*/ 212618 h 2216907"/>
                  <a:gd name="connsiteX955" fmla="*/ 3106740 w 3685768"/>
                  <a:gd name="connsiteY955" fmla="*/ 212618 h 2216907"/>
                  <a:gd name="connsiteX956" fmla="*/ 3112755 w 3685768"/>
                  <a:gd name="connsiteY956" fmla="*/ 212618 h 2216907"/>
                  <a:gd name="connsiteX957" fmla="*/ 3118769 w 3685768"/>
                  <a:gd name="connsiteY957" fmla="*/ 212618 h 2216907"/>
                  <a:gd name="connsiteX958" fmla="*/ 3124784 w 3685768"/>
                  <a:gd name="connsiteY958" fmla="*/ 212618 h 2216907"/>
                  <a:gd name="connsiteX959" fmla="*/ 3115671 w 3685768"/>
                  <a:gd name="connsiteY959" fmla="*/ 221177 h 2216907"/>
                  <a:gd name="connsiteX960" fmla="*/ 3115671 w 3685768"/>
                  <a:gd name="connsiteY960" fmla="*/ 201490 h 2216907"/>
                  <a:gd name="connsiteX961" fmla="*/ 3130616 w 3685768"/>
                  <a:gd name="connsiteY961" fmla="*/ 201490 h 2216907"/>
                  <a:gd name="connsiteX962" fmla="*/ 3136630 w 3685768"/>
                  <a:gd name="connsiteY962" fmla="*/ 201490 h 2216907"/>
                  <a:gd name="connsiteX963" fmla="*/ 3142462 w 3685768"/>
                  <a:gd name="connsiteY963" fmla="*/ 201490 h 2216907"/>
                  <a:gd name="connsiteX964" fmla="*/ 3148477 w 3685768"/>
                  <a:gd name="connsiteY964" fmla="*/ 201490 h 2216907"/>
                  <a:gd name="connsiteX965" fmla="*/ 3154491 w 3685768"/>
                  <a:gd name="connsiteY965" fmla="*/ 201490 h 2216907"/>
                  <a:gd name="connsiteX966" fmla="*/ 3145561 w 3685768"/>
                  <a:gd name="connsiteY966" fmla="*/ 210050 h 2216907"/>
                  <a:gd name="connsiteX967" fmla="*/ 3145561 w 3685768"/>
                  <a:gd name="connsiteY967" fmla="*/ 195841 h 2216907"/>
                  <a:gd name="connsiteX968" fmla="*/ 3160506 w 3685768"/>
                  <a:gd name="connsiteY968" fmla="*/ 195841 h 2216907"/>
                  <a:gd name="connsiteX969" fmla="*/ 3166520 w 3685768"/>
                  <a:gd name="connsiteY969" fmla="*/ 195841 h 2216907"/>
                  <a:gd name="connsiteX970" fmla="*/ 3157408 w 3685768"/>
                  <a:gd name="connsiteY970" fmla="*/ 204401 h 2216907"/>
                  <a:gd name="connsiteX971" fmla="*/ 3157408 w 3685768"/>
                  <a:gd name="connsiteY971" fmla="*/ 198751 h 2216907"/>
                  <a:gd name="connsiteX972" fmla="*/ 3157408 w 3685768"/>
                  <a:gd name="connsiteY972" fmla="*/ 184714 h 2216907"/>
                  <a:gd name="connsiteX973" fmla="*/ 3172352 w 3685768"/>
                  <a:gd name="connsiteY973" fmla="*/ 184714 h 2216907"/>
                  <a:gd name="connsiteX974" fmla="*/ 3178367 w 3685768"/>
                  <a:gd name="connsiteY974" fmla="*/ 184714 h 2216907"/>
                  <a:gd name="connsiteX975" fmla="*/ 3169436 w 3685768"/>
                  <a:gd name="connsiteY975" fmla="*/ 193273 h 2216907"/>
                  <a:gd name="connsiteX976" fmla="*/ 3169436 w 3685768"/>
                  <a:gd name="connsiteY976" fmla="*/ 179064 h 2216907"/>
                  <a:gd name="connsiteX977" fmla="*/ 3184381 w 3685768"/>
                  <a:gd name="connsiteY977" fmla="*/ 179064 h 2216907"/>
                  <a:gd name="connsiteX978" fmla="*/ 3175269 w 3685768"/>
                  <a:gd name="connsiteY978" fmla="*/ 187453 h 2216907"/>
                  <a:gd name="connsiteX979" fmla="*/ 3175269 w 3685768"/>
                  <a:gd name="connsiteY979" fmla="*/ 173586 h 2216907"/>
                  <a:gd name="connsiteX980" fmla="*/ 3196228 w 3685768"/>
                  <a:gd name="connsiteY980" fmla="*/ 173586 h 2216907"/>
                  <a:gd name="connsiteX981" fmla="*/ 3187298 w 3685768"/>
                  <a:gd name="connsiteY981" fmla="*/ 181975 h 2216907"/>
                  <a:gd name="connsiteX982" fmla="*/ 3187298 w 3685768"/>
                  <a:gd name="connsiteY982" fmla="*/ 167937 h 2216907"/>
                  <a:gd name="connsiteX983" fmla="*/ 3202242 w 3685768"/>
                  <a:gd name="connsiteY983" fmla="*/ 167937 h 2216907"/>
                  <a:gd name="connsiteX984" fmla="*/ 3208257 w 3685768"/>
                  <a:gd name="connsiteY984" fmla="*/ 167937 h 2216907"/>
                  <a:gd name="connsiteX985" fmla="*/ 3214271 w 3685768"/>
                  <a:gd name="connsiteY985" fmla="*/ 167937 h 2216907"/>
                  <a:gd name="connsiteX986" fmla="*/ 3220104 w 3685768"/>
                  <a:gd name="connsiteY986" fmla="*/ 167937 h 2216907"/>
                  <a:gd name="connsiteX987" fmla="*/ 3211173 w 3685768"/>
                  <a:gd name="connsiteY987" fmla="*/ 176325 h 2216907"/>
                  <a:gd name="connsiteX988" fmla="*/ 3211173 w 3685768"/>
                  <a:gd name="connsiteY988" fmla="*/ 156810 h 2216907"/>
                  <a:gd name="connsiteX989" fmla="*/ 3226118 w 3685768"/>
                  <a:gd name="connsiteY989" fmla="*/ 156810 h 2216907"/>
                  <a:gd name="connsiteX990" fmla="*/ 3217188 w 3685768"/>
                  <a:gd name="connsiteY990" fmla="*/ 165198 h 2216907"/>
                  <a:gd name="connsiteX991" fmla="*/ 3217188 w 3685768"/>
                  <a:gd name="connsiteY991" fmla="*/ 151161 h 2216907"/>
                  <a:gd name="connsiteX992" fmla="*/ 3232132 w 3685768"/>
                  <a:gd name="connsiteY992" fmla="*/ 151161 h 2216907"/>
                  <a:gd name="connsiteX993" fmla="*/ 3237965 w 3685768"/>
                  <a:gd name="connsiteY993" fmla="*/ 151161 h 2216907"/>
                  <a:gd name="connsiteX994" fmla="*/ 3244161 w 3685768"/>
                  <a:gd name="connsiteY994" fmla="*/ 151161 h 2216907"/>
                  <a:gd name="connsiteX995" fmla="*/ 3249994 w 3685768"/>
                  <a:gd name="connsiteY995" fmla="*/ 151161 h 2216907"/>
                  <a:gd name="connsiteX996" fmla="*/ 3256008 w 3685768"/>
                  <a:gd name="connsiteY996" fmla="*/ 151161 h 2216907"/>
                  <a:gd name="connsiteX997" fmla="*/ 3246895 w 3685768"/>
                  <a:gd name="connsiteY997" fmla="*/ 159549 h 2216907"/>
                  <a:gd name="connsiteX998" fmla="*/ 3246895 w 3685768"/>
                  <a:gd name="connsiteY998" fmla="*/ 145511 h 2216907"/>
                  <a:gd name="connsiteX999" fmla="*/ 3262022 w 3685768"/>
                  <a:gd name="connsiteY999" fmla="*/ 145511 h 2216907"/>
                  <a:gd name="connsiteX1000" fmla="*/ 3252910 w 3685768"/>
                  <a:gd name="connsiteY1000" fmla="*/ 153900 h 2216907"/>
                  <a:gd name="connsiteX1001" fmla="*/ 3252910 w 3685768"/>
                  <a:gd name="connsiteY1001" fmla="*/ 140033 h 2216907"/>
                  <a:gd name="connsiteX1002" fmla="*/ 3267855 w 3685768"/>
                  <a:gd name="connsiteY1002" fmla="*/ 140033 h 2216907"/>
                  <a:gd name="connsiteX1003" fmla="*/ 3258924 w 3685768"/>
                  <a:gd name="connsiteY1003" fmla="*/ 148422 h 2216907"/>
                  <a:gd name="connsiteX1004" fmla="*/ 3258924 w 3685768"/>
                  <a:gd name="connsiteY1004" fmla="*/ 142772 h 2216907"/>
                  <a:gd name="connsiteX1005" fmla="*/ 3258924 w 3685768"/>
                  <a:gd name="connsiteY1005" fmla="*/ 128735 h 2216907"/>
                  <a:gd name="connsiteX1006" fmla="*/ 3273869 w 3685768"/>
                  <a:gd name="connsiteY1006" fmla="*/ 128735 h 2216907"/>
                  <a:gd name="connsiteX1007" fmla="*/ 3279884 w 3685768"/>
                  <a:gd name="connsiteY1007" fmla="*/ 128735 h 2216907"/>
                  <a:gd name="connsiteX1008" fmla="*/ 3285898 w 3685768"/>
                  <a:gd name="connsiteY1008" fmla="*/ 128735 h 2216907"/>
                  <a:gd name="connsiteX1009" fmla="*/ 3291730 w 3685768"/>
                  <a:gd name="connsiteY1009" fmla="*/ 128735 h 2216907"/>
                  <a:gd name="connsiteX1010" fmla="*/ 3297745 w 3685768"/>
                  <a:gd name="connsiteY1010" fmla="*/ 128735 h 2216907"/>
                  <a:gd name="connsiteX1011" fmla="*/ 3303759 w 3685768"/>
                  <a:gd name="connsiteY1011" fmla="*/ 128735 h 2216907"/>
                  <a:gd name="connsiteX1012" fmla="*/ 3309774 w 3685768"/>
                  <a:gd name="connsiteY1012" fmla="*/ 128735 h 2216907"/>
                  <a:gd name="connsiteX1013" fmla="*/ 3300661 w 3685768"/>
                  <a:gd name="connsiteY1013" fmla="*/ 137123 h 2216907"/>
                  <a:gd name="connsiteX1014" fmla="*/ 3300661 w 3685768"/>
                  <a:gd name="connsiteY1014" fmla="*/ 123257 h 2216907"/>
                  <a:gd name="connsiteX1015" fmla="*/ 3315606 w 3685768"/>
                  <a:gd name="connsiteY1015" fmla="*/ 123257 h 2216907"/>
                  <a:gd name="connsiteX1016" fmla="*/ 3321620 w 3685768"/>
                  <a:gd name="connsiteY1016" fmla="*/ 123257 h 2216907"/>
                  <a:gd name="connsiteX1017" fmla="*/ 3327635 w 3685768"/>
                  <a:gd name="connsiteY1017" fmla="*/ 123257 h 2216907"/>
                  <a:gd name="connsiteX1018" fmla="*/ 3333649 w 3685768"/>
                  <a:gd name="connsiteY1018" fmla="*/ 123257 h 2216907"/>
                  <a:gd name="connsiteX1019" fmla="*/ 3339664 w 3685768"/>
                  <a:gd name="connsiteY1019" fmla="*/ 123257 h 2216907"/>
                  <a:gd name="connsiteX1020" fmla="*/ 3330551 w 3685768"/>
                  <a:gd name="connsiteY1020" fmla="*/ 131645 h 2216907"/>
                  <a:gd name="connsiteX1021" fmla="*/ 3330551 w 3685768"/>
                  <a:gd name="connsiteY1021" fmla="*/ 117436 h 2216907"/>
                  <a:gd name="connsiteX1022" fmla="*/ 3345496 w 3685768"/>
                  <a:gd name="connsiteY1022" fmla="*/ 117436 h 2216907"/>
                  <a:gd name="connsiteX1023" fmla="*/ 3351510 w 3685768"/>
                  <a:gd name="connsiteY1023" fmla="*/ 117436 h 2216907"/>
                  <a:gd name="connsiteX1024" fmla="*/ 3342398 w 3685768"/>
                  <a:gd name="connsiteY1024" fmla="*/ 125996 h 2216907"/>
                  <a:gd name="connsiteX1025" fmla="*/ 3342398 w 3685768"/>
                  <a:gd name="connsiteY1025" fmla="*/ 111958 h 2216907"/>
                  <a:gd name="connsiteX1026" fmla="*/ 3357525 w 3685768"/>
                  <a:gd name="connsiteY1026" fmla="*/ 111958 h 2216907"/>
                  <a:gd name="connsiteX1027" fmla="*/ 3348412 w 3685768"/>
                  <a:gd name="connsiteY1027" fmla="*/ 120346 h 2216907"/>
                  <a:gd name="connsiteX1028" fmla="*/ 3348412 w 3685768"/>
                  <a:gd name="connsiteY1028" fmla="*/ 106309 h 2216907"/>
                  <a:gd name="connsiteX1029" fmla="*/ 3363357 w 3685768"/>
                  <a:gd name="connsiteY1029" fmla="*/ 106309 h 2216907"/>
                  <a:gd name="connsiteX1030" fmla="*/ 3369371 w 3685768"/>
                  <a:gd name="connsiteY1030" fmla="*/ 106309 h 2216907"/>
                  <a:gd name="connsiteX1031" fmla="*/ 3360441 w 3685768"/>
                  <a:gd name="connsiteY1031" fmla="*/ 114868 h 2216907"/>
                  <a:gd name="connsiteX1032" fmla="*/ 3360441 w 3685768"/>
                  <a:gd name="connsiteY1032" fmla="*/ 100660 h 2216907"/>
                  <a:gd name="connsiteX1033" fmla="*/ 3375386 w 3685768"/>
                  <a:gd name="connsiteY1033" fmla="*/ 100660 h 2216907"/>
                  <a:gd name="connsiteX1034" fmla="*/ 3381400 w 3685768"/>
                  <a:gd name="connsiteY1034" fmla="*/ 100660 h 2216907"/>
                  <a:gd name="connsiteX1035" fmla="*/ 3387233 w 3685768"/>
                  <a:gd name="connsiteY1035" fmla="*/ 100660 h 2216907"/>
                  <a:gd name="connsiteX1036" fmla="*/ 3393247 w 3685768"/>
                  <a:gd name="connsiteY1036" fmla="*/ 100660 h 2216907"/>
                  <a:gd name="connsiteX1037" fmla="*/ 3399261 w 3685768"/>
                  <a:gd name="connsiteY1037" fmla="*/ 100660 h 2216907"/>
                  <a:gd name="connsiteX1038" fmla="*/ 3405276 w 3685768"/>
                  <a:gd name="connsiteY1038" fmla="*/ 100660 h 2216907"/>
                  <a:gd name="connsiteX1039" fmla="*/ 3411108 w 3685768"/>
                  <a:gd name="connsiteY1039" fmla="*/ 100660 h 2216907"/>
                  <a:gd name="connsiteX1040" fmla="*/ 3402178 w 3685768"/>
                  <a:gd name="connsiteY1040" fmla="*/ 109219 h 2216907"/>
                  <a:gd name="connsiteX1041" fmla="*/ 3402178 w 3685768"/>
                  <a:gd name="connsiteY1041" fmla="*/ 95181 h 2216907"/>
                  <a:gd name="connsiteX1042" fmla="*/ 3417123 w 3685768"/>
                  <a:gd name="connsiteY1042" fmla="*/ 95181 h 2216907"/>
                  <a:gd name="connsiteX1043" fmla="*/ 3408192 w 3685768"/>
                  <a:gd name="connsiteY1043" fmla="*/ 103570 h 2216907"/>
                  <a:gd name="connsiteX1044" fmla="*/ 3408192 w 3685768"/>
                  <a:gd name="connsiteY1044" fmla="*/ 89532 h 2216907"/>
                  <a:gd name="connsiteX1045" fmla="*/ 3423137 w 3685768"/>
                  <a:gd name="connsiteY1045" fmla="*/ 89532 h 2216907"/>
                  <a:gd name="connsiteX1046" fmla="*/ 3414024 w 3685768"/>
                  <a:gd name="connsiteY1046" fmla="*/ 98092 h 2216907"/>
                  <a:gd name="connsiteX1047" fmla="*/ 3414024 w 3685768"/>
                  <a:gd name="connsiteY1047" fmla="*/ 83883 h 2216907"/>
                  <a:gd name="connsiteX1048" fmla="*/ 3429151 w 3685768"/>
                  <a:gd name="connsiteY1048" fmla="*/ 83883 h 2216907"/>
                  <a:gd name="connsiteX1049" fmla="*/ 3435166 w 3685768"/>
                  <a:gd name="connsiteY1049" fmla="*/ 83883 h 2216907"/>
                  <a:gd name="connsiteX1050" fmla="*/ 3440998 w 3685768"/>
                  <a:gd name="connsiteY1050" fmla="*/ 83883 h 2216907"/>
                  <a:gd name="connsiteX1051" fmla="*/ 3432068 w 3685768"/>
                  <a:gd name="connsiteY1051" fmla="*/ 92442 h 2216907"/>
                  <a:gd name="connsiteX1052" fmla="*/ 3432068 w 3685768"/>
                  <a:gd name="connsiteY1052" fmla="*/ 78405 h 2216907"/>
                  <a:gd name="connsiteX1053" fmla="*/ 3447013 w 3685768"/>
                  <a:gd name="connsiteY1053" fmla="*/ 78405 h 2216907"/>
                  <a:gd name="connsiteX1054" fmla="*/ 3452845 w 3685768"/>
                  <a:gd name="connsiteY1054" fmla="*/ 78405 h 2216907"/>
                  <a:gd name="connsiteX1055" fmla="*/ 3458859 w 3685768"/>
                  <a:gd name="connsiteY1055" fmla="*/ 78405 h 2216907"/>
                  <a:gd name="connsiteX1056" fmla="*/ 3464874 w 3685768"/>
                  <a:gd name="connsiteY1056" fmla="*/ 78405 h 2216907"/>
                  <a:gd name="connsiteX1057" fmla="*/ 3470888 w 3685768"/>
                  <a:gd name="connsiteY1057" fmla="*/ 78405 h 2216907"/>
                  <a:gd name="connsiteX1058" fmla="*/ 3461775 w 3685768"/>
                  <a:gd name="connsiteY1058" fmla="*/ 86793 h 2216907"/>
                  <a:gd name="connsiteX1059" fmla="*/ 3461775 w 3685768"/>
                  <a:gd name="connsiteY1059" fmla="*/ 72756 h 2216907"/>
                  <a:gd name="connsiteX1060" fmla="*/ 3476902 w 3685768"/>
                  <a:gd name="connsiteY1060" fmla="*/ 72756 h 2216907"/>
                  <a:gd name="connsiteX1061" fmla="*/ 3482735 w 3685768"/>
                  <a:gd name="connsiteY1061" fmla="*/ 72756 h 2216907"/>
                  <a:gd name="connsiteX1062" fmla="*/ 3488750 w 3685768"/>
                  <a:gd name="connsiteY1062" fmla="*/ 72756 h 2216907"/>
                  <a:gd name="connsiteX1063" fmla="*/ 3494764 w 3685768"/>
                  <a:gd name="connsiteY1063" fmla="*/ 72756 h 2216907"/>
                  <a:gd name="connsiteX1064" fmla="*/ 3506610 w 3685768"/>
                  <a:gd name="connsiteY1064" fmla="*/ 72756 h 2216907"/>
                  <a:gd name="connsiteX1065" fmla="*/ 3512625 w 3685768"/>
                  <a:gd name="connsiteY1065" fmla="*/ 72756 h 2216907"/>
                  <a:gd name="connsiteX1066" fmla="*/ 3503512 w 3685768"/>
                  <a:gd name="connsiteY1066" fmla="*/ 81315 h 2216907"/>
                  <a:gd name="connsiteX1067" fmla="*/ 3503512 w 3685768"/>
                  <a:gd name="connsiteY1067" fmla="*/ 67106 h 2216907"/>
                  <a:gd name="connsiteX1068" fmla="*/ 3518639 w 3685768"/>
                  <a:gd name="connsiteY1068" fmla="*/ 67106 h 2216907"/>
                  <a:gd name="connsiteX1069" fmla="*/ 3509709 w 3685768"/>
                  <a:gd name="connsiteY1069" fmla="*/ 75495 h 2216907"/>
                  <a:gd name="connsiteX1070" fmla="*/ 3509709 w 3685768"/>
                  <a:gd name="connsiteY1070" fmla="*/ 61628 h 2216907"/>
                  <a:gd name="connsiteX1071" fmla="*/ 3524654 w 3685768"/>
                  <a:gd name="connsiteY1071" fmla="*/ 61628 h 2216907"/>
                  <a:gd name="connsiteX1072" fmla="*/ 3515541 w 3685768"/>
                  <a:gd name="connsiteY1072" fmla="*/ 70017 h 2216907"/>
                  <a:gd name="connsiteX1073" fmla="*/ 3515541 w 3685768"/>
                  <a:gd name="connsiteY1073" fmla="*/ 55979 h 2216907"/>
                  <a:gd name="connsiteX1074" fmla="*/ 3536501 w 3685768"/>
                  <a:gd name="connsiteY1074" fmla="*/ 55979 h 2216907"/>
                  <a:gd name="connsiteX1075" fmla="*/ 3527570 w 3685768"/>
                  <a:gd name="connsiteY1075" fmla="*/ 64367 h 2216907"/>
                  <a:gd name="connsiteX1076" fmla="*/ 3527570 w 3685768"/>
                  <a:gd name="connsiteY1076" fmla="*/ 50330 h 2216907"/>
                  <a:gd name="connsiteX1077" fmla="*/ 3542515 w 3685768"/>
                  <a:gd name="connsiteY1077" fmla="*/ 50330 h 2216907"/>
                  <a:gd name="connsiteX1078" fmla="*/ 3533402 w 3685768"/>
                  <a:gd name="connsiteY1078" fmla="*/ 58718 h 2216907"/>
                  <a:gd name="connsiteX1079" fmla="*/ 3533402 w 3685768"/>
                  <a:gd name="connsiteY1079" fmla="*/ 44852 h 2216907"/>
                  <a:gd name="connsiteX1080" fmla="*/ 3548347 w 3685768"/>
                  <a:gd name="connsiteY1080" fmla="*/ 44852 h 2216907"/>
                  <a:gd name="connsiteX1081" fmla="*/ 3539417 w 3685768"/>
                  <a:gd name="connsiteY1081" fmla="*/ 53240 h 2216907"/>
                  <a:gd name="connsiteX1082" fmla="*/ 3539417 w 3685768"/>
                  <a:gd name="connsiteY1082" fmla="*/ 39202 h 2216907"/>
                  <a:gd name="connsiteX1083" fmla="*/ 3554544 w 3685768"/>
                  <a:gd name="connsiteY1083" fmla="*/ 39202 h 2216907"/>
                  <a:gd name="connsiteX1084" fmla="*/ 3560376 w 3685768"/>
                  <a:gd name="connsiteY1084" fmla="*/ 39202 h 2216907"/>
                  <a:gd name="connsiteX1085" fmla="*/ 3551446 w 3685768"/>
                  <a:gd name="connsiteY1085" fmla="*/ 47591 h 2216907"/>
                  <a:gd name="connsiteX1086" fmla="*/ 3551446 w 3685768"/>
                  <a:gd name="connsiteY1086" fmla="*/ 33553 h 2216907"/>
                  <a:gd name="connsiteX1087" fmla="*/ 3566390 w 3685768"/>
                  <a:gd name="connsiteY1087" fmla="*/ 33553 h 2216907"/>
                  <a:gd name="connsiteX1088" fmla="*/ 3572405 w 3685768"/>
                  <a:gd name="connsiteY1088" fmla="*/ 33553 h 2216907"/>
                  <a:gd name="connsiteX1089" fmla="*/ 3578237 w 3685768"/>
                  <a:gd name="connsiteY1089" fmla="*/ 33553 h 2216907"/>
                  <a:gd name="connsiteX1090" fmla="*/ 3569307 w 3685768"/>
                  <a:gd name="connsiteY1090" fmla="*/ 41942 h 2216907"/>
                  <a:gd name="connsiteX1091" fmla="*/ 3569307 w 3685768"/>
                  <a:gd name="connsiteY1091" fmla="*/ 28075 h 2216907"/>
                  <a:gd name="connsiteX1092" fmla="*/ 3584252 w 3685768"/>
                  <a:gd name="connsiteY1092" fmla="*/ 28075 h 2216907"/>
                  <a:gd name="connsiteX1093" fmla="*/ 3590266 w 3685768"/>
                  <a:gd name="connsiteY1093" fmla="*/ 28075 h 2216907"/>
                  <a:gd name="connsiteX1094" fmla="*/ 3596281 w 3685768"/>
                  <a:gd name="connsiteY1094" fmla="*/ 28075 h 2216907"/>
                  <a:gd name="connsiteX1095" fmla="*/ 3602113 w 3685768"/>
                  <a:gd name="connsiteY1095" fmla="*/ 28075 h 2216907"/>
                  <a:gd name="connsiteX1096" fmla="*/ 3608127 w 3685768"/>
                  <a:gd name="connsiteY1096" fmla="*/ 28075 h 2216907"/>
                  <a:gd name="connsiteX1097" fmla="*/ 3599014 w 3685768"/>
                  <a:gd name="connsiteY1097" fmla="*/ 36463 h 2216907"/>
                  <a:gd name="connsiteX1098" fmla="*/ 3599014 w 3685768"/>
                  <a:gd name="connsiteY1098" fmla="*/ 30814 h 2216907"/>
                  <a:gd name="connsiteX1099" fmla="*/ 3599014 w 3685768"/>
                  <a:gd name="connsiteY1099" fmla="*/ 16777 h 2216907"/>
                  <a:gd name="connsiteX1100" fmla="*/ 3614141 w 3685768"/>
                  <a:gd name="connsiteY1100" fmla="*/ 16777 h 2216907"/>
                  <a:gd name="connsiteX1101" fmla="*/ 3620156 w 3685768"/>
                  <a:gd name="connsiteY1101" fmla="*/ 16777 h 2216907"/>
                  <a:gd name="connsiteX1102" fmla="*/ 3625989 w 3685768"/>
                  <a:gd name="connsiteY1102" fmla="*/ 16777 h 2216907"/>
                  <a:gd name="connsiteX1103" fmla="*/ 3617058 w 3685768"/>
                  <a:gd name="connsiteY1103" fmla="*/ 25165 h 2216907"/>
                  <a:gd name="connsiteX1104" fmla="*/ 3617058 w 3685768"/>
                  <a:gd name="connsiteY1104" fmla="*/ 11299 h 2216907"/>
                  <a:gd name="connsiteX1105" fmla="*/ 3632003 w 3685768"/>
                  <a:gd name="connsiteY1105" fmla="*/ 11299 h 2216907"/>
                  <a:gd name="connsiteX1106" fmla="*/ 3638018 w 3685768"/>
                  <a:gd name="connsiteY1106" fmla="*/ 11299 h 2216907"/>
                  <a:gd name="connsiteX1107" fmla="*/ 3643849 w 3685768"/>
                  <a:gd name="connsiteY1107" fmla="*/ 11299 h 2216907"/>
                  <a:gd name="connsiteX1108" fmla="*/ 3634919 w 3685768"/>
                  <a:gd name="connsiteY1108" fmla="*/ 19687 h 2216907"/>
                  <a:gd name="connsiteX1109" fmla="*/ 3634919 w 3685768"/>
                  <a:gd name="connsiteY1109" fmla="*/ 5478 h 2216907"/>
                  <a:gd name="connsiteX1110" fmla="*/ 3650046 w 3685768"/>
                  <a:gd name="connsiteY1110" fmla="*/ 5478 h 2216907"/>
                  <a:gd name="connsiteX1111" fmla="*/ 3655878 w 3685768"/>
                  <a:gd name="connsiteY1111" fmla="*/ 5478 h 2216907"/>
                  <a:gd name="connsiteX1112" fmla="*/ 3661893 w 3685768"/>
                  <a:gd name="connsiteY1112" fmla="*/ 5478 h 2216907"/>
                  <a:gd name="connsiteX1113" fmla="*/ 3667907 w 3685768"/>
                  <a:gd name="connsiteY1113" fmla="*/ 5478 h 2216907"/>
                  <a:gd name="connsiteX1114" fmla="*/ 3673740 w 3685768"/>
                  <a:gd name="connsiteY1114" fmla="*/ 5478 h 2216907"/>
                  <a:gd name="connsiteX1115" fmla="*/ 3664809 w 3685768"/>
                  <a:gd name="connsiteY1115" fmla="*/ 14038 h 2216907"/>
                  <a:gd name="connsiteX1116" fmla="*/ 3664809 w 3685768"/>
                  <a:gd name="connsiteY1116" fmla="*/ 0 h 2216907"/>
                  <a:gd name="connsiteX1117" fmla="*/ 3679754 w 3685768"/>
                  <a:gd name="connsiteY1117" fmla="*/ 0 h 2216907"/>
                  <a:gd name="connsiteX1118" fmla="*/ 3685769 w 3685768"/>
                  <a:gd name="connsiteY1118" fmla="*/ 0 h 2216907"/>
                  <a:gd name="connsiteX1119" fmla="*/ 3685769 w 3685768"/>
                  <a:gd name="connsiteY1119" fmla="*/ 16777 h 2216907"/>
                  <a:gd name="connsiteX1120" fmla="*/ 3679754 w 3685768"/>
                  <a:gd name="connsiteY1120" fmla="*/ 16777 h 2216907"/>
                  <a:gd name="connsiteX1121" fmla="*/ 3673740 w 3685768"/>
                  <a:gd name="connsiteY1121" fmla="*/ 16777 h 2216907"/>
                  <a:gd name="connsiteX1122" fmla="*/ 3682852 w 3685768"/>
                  <a:gd name="connsiteY1122" fmla="*/ 8388 h 2216907"/>
                  <a:gd name="connsiteX1123" fmla="*/ 3682852 w 3685768"/>
                  <a:gd name="connsiteY1123" fmla="*/ 22597 h 2216907"/>
                  <a:gd name="connsiteX1124" fmla="*/ 3667907 w 3685768"/>
                  <a:gd name="connsiteY1124" fmla="*/ 22597 h 2216907"/>
                  <a:gd name="connsiteX1125" fmla="*/ 3661893 w 3685768"/>
                  <a:gd name="connsiteY1125" fmla="*/ 22597 h 2216907"/>
                  <a:gd name="connsiteX1126" fmla="*/ 3655878 w 3685768"/>
                  <a:gd name="connsiteY1126" fmla="*/ 22597 h 2216907"/>
                  <a:gd name="connsiteX1127" fmla="*/ 3650046 w 3685768"/>
                  <a:gd name="connsiteY1127" fmla="*/ 22597 h 2216907"/>
                  <a:gd name="connsiteX1128" fmla="*/ 3643849 w 3685768"/>
                  <a:gd name="connsiteY1128" fmla="*/ 22597 h 2216907"/>
                  <a:gd name="connsiteX1129" fmla="*/ 3652962 w 3685768"/>
                  <a:gd name="connsiteY1129" fmla="*/ 14038 h 2216907"/>
                  <a:gd name="connsiteX1130" fmla="*/ 3652962 w 3685768"/>
                  <a:gd name="connsiteY1130" fmla="*/ 28075 h 2216907"/>
                  <a:gd name="connsiteX1131" fmla="*/ 3638018 w 3685768"/>
                  <a:gd name="connsiteY1131" fmla="*/ 28075 h 2216907"/>
                  <a:gd name="connsiteX1132" fmla="*/ 3632003 w 3685768"/>
                  <a:gd name="connsiteY1132" fmla="*/ 28075 h 2216907"/>
                  <a:gd name="connsiteX1133" fmla="*/ 3625989 w 3685768"/>
                  <a:gd name="connsiteY1133" fmla="*/ 28075 h 2216907"/>
                  <a:gd name="connsiteX1134" fmla="*/ 3635101 w 3685768"/>
                  <a:gd name="connsiteY1134" fmla="*/ 19687 h 2216907"/>
                  <a:gd name="connsiteX1135" fmla="*/ 3635101 w 3685768"/>
                  <a:gd name="connsiteY1135" fmla="*/ 33553 h 2216907"/>
                  <a:gd name="connsiteX1136" fmla="*/ 3620156 w 3685768"/>
                  <a:gd name="connsiteY1136" fmla="*/ 33553 h 2216907"/>
                  <a:gd name="connsiteX1137" fmla="*/ 3614141 w 3685768"/>
                  <a:gd name="connsiteY1137" fmla="*/ 33553 h 2216907"/>
                  <a:gd name="connsiteX1138" fmla="*/ 3608127 w 3685768"/>
                  <a:gd name="connsiteY1138" fmla="*/ 33553 h 2216907"/>
                  <a:gd name="connsiteX1139" fmla="*/ 3617240 w 3685768"/>
                  <a:gd name="connsiteY1139" fmla="*/ 25165 h 2216907"/>
                  <a:gd name="connsiteX1140" fmla="*/ 3617240 w 3685768"/>
                  <a:gd name="connsiteY1140" fmla="*/ 30814 h 2216907"/>
                  <a:gd name="connsiteX1141" fmla="*/ 3617240 w 3685768"/>
                  <a:gd name="connsiteY1141" fmla="*/ 44852 h 2216907"/>
                  <a:gd name="connsiteX1142" fmla="*/ 3602113 w 3685768"/>
                  <a:gd name="connsiteY1142" fmla="*/ 44852 h 2216907"/>
                  <a:gd name="connsiteX1143" fmla="*/ 3596281 w 3685768"/>
                  <a:gd name="connsiteY1143" fmla="*/ 44852 h 2216907"/>
                  <a:gd name="connsiteX1144" fmla="*/ 3590266 w 3685768"/>
                  <a:gd name="connsiteY1144" fmla="*/ 44852 h 2216907"/>
                  <a:gd name="connsiteX1145" fmla="*/ 3584252 w 3685768"/>
                  <a:gd name="connsiteY1145" fmla="*/ 44852 h 2216907"/>
                  <a:gd name="connsiteX1146" fmla="*/ 3578237 w 3685768"/>
                  <a:gd name="connsiteY1146" fmla="*/ 44852 h 2216907"/>
                  <a:gd name="connsiteX1147" fmla="*/ 3587350 w 3685768"/>
                  <a:gd name="connsiteY1147" fmla="*/ 36463 h 2216907"/>
                  <a:gd name="connsiteX1148" fmla="*/ 3587350 w 3685768"/>
                  <a:gd name="connsiteY1148" fmla="*/ 50501 h 2216907"/>
                  <a:gd name="connsiteX1149" fmla="*/ 3572405 w 3685768"/>
                  <a:gd name="connsiteY1149" fmla="*/ 50501 h 2216907"/>
                  <a:gd name="connsiteX1150" fmla="*/ 3566390 w 3685768"/>
                  <a:gd name="connsiteY1150" fmla="*/ 50501 h 2216907"/>
                  <a:gd name="connsiteX1151" fmla="*/ 3560376 w 3685768"/>
                  <a:gd name="connsiteY1151" fmla="*/ 50501 h 2216907"/>
                  <a:gd name="connsiteX1152" fmla="*/ 3569489 w 3685768"/>
                  <a:gd name="connsiteY1152" fmla="*/ 41942 h 2216907"/>
                  <a:gd name="connsiteX1153" fmla="*/ 3569489 w 3685768"/>
                  <a:gd name="connsiteY1153" fmla="*/ 56150 h 2216907"/>
                  <a:gd name="connsiteX1154" fmla="*/ 3554544 w 3685768"/>
                  <a:gd name="connsiteY1154" fmla="*/ 56150 h 2216907"/>
                  <a:gd name="connsiteX1155" fmla="*/ 3548347 w 3685768"/>
                  <a:gd name="connsiteY1155" fmla="*/ 56150 h 2216907"/>
                  <a:gd name="connsiteX1156" fmla="*/ 3557460 w 3685768"/>
                  <a:gd name="connsiteY1156" fmla="*/ 47591 h 2216907"/>
                  <a:gd name="connsiteX1157" fmla="*/ 3557460 w 3685768"/>
                  <a:gd name="connsiteY1157" fmla="*/ 61628 h 2216907"/>
                  <a:gd name="connsiteX1158" fmla="*/ 3542515 w 3685768"/>
                  <a:gd name="connsiteY1158" fmla="*/ 61628 h 2216907"/>
                  <a:gd name="connsiteX1159" fmla="*/ 3551446 w 3685768"/>
                  <a:gd name="connsiteY1159" fmla="*/ 53240 h 2216907"/>
                  <a:gd name="connsiteX1160" fmla="*/ 3551446 w 3685768"/>
                  <a:gd name="connsiteY1160" fmla="*/ 67278 h 2216907"/>
                  <a:gd name="connsiteX1161" fmla="*/ 3536501 w 3685768"/>
                  <a:gd name="connsiteY1161" fmla="*/ 67278 h 2216907"/>
                  <a:gd name="connsiteX1162" fmla="*/ 3545613 w 3685768"/>
                  <a:gd name="connsiteY1162" fmla="*/ 58718 h 2216907"/>
                  <a:gd name="connsiteX1163" fmla="*/ 3545613 w 3685768"/>
                  <a:gd name="connsiteY1163" fmla="*/ 72927 h 2216907"/>
                  <a:gd name="connsiteX1164" fmla="*/ 3524654 w 3685768"/>
                  <a:gd name="connsiteY1164" fmla="*/ 72927 h 2216907"/>
                  <a:gd name="connsiteX1165" fmla="*/ 3533584 w 3685768"/>
                  <a:gd name="connsiteY1165" fmla="*/ 64367 h 2216907"/>
                  <a:gd name="connsiteX1166" fmla="*/ 3533584 w 3685768"/>
                  <a:gd name="connsiteY1166" fmla="*/ 78405 h 2216907"/>
                  <a:gd name="connsiteX1167" fmla="*/ 3518639 w 3685768"/>
                  <a:gd name="connsiteY1167" fmla="*/ 78405 h 2216907"/>
                  <a:gd name="connsiteX1168" fmla="*/ 3527570 w 3685768"/>
                  <a:gd name="connsiteY1168" fmla="*/ 70017 h 2216907"/>
                  <a:gd name="connsiteX1169" fmla="*/ 3527570 w 3685768"/>
                  <a:gd name="connsiteY1169" fmla="*/ 84054 h 2216907"/>
                  <a:gd name="connsiteX1170" fmla="*/ 3512625 w 3685768"/>
                  <a:gd name="connsiteY1170" fmla="*/ 84054 h 2216907"/>
                  <a:gd name="connsiteX1171" fmla="*/ 3521738 w 3685768"/>
                  <a:gd name="connsiteY1171" fmla="*/ 75495 h 2216907"/>
                  <a:gd name="connsiteX1172" fmla="*/ 3521738 w 3685768"/>
                  <a:gd name="connsiteY1172" fmla="*/ 89703 h 2216907"/>
                  <a:gd name="connsiteX1173" fmla="*/ 3506610 w 3685768"/>
                  <a:gd name="connsiteY1173" fmla="*/ 89703 h 2216907"/>
                  <a:gd name="connsiteX1174" fmla="*/ 3494764 w 3685768"/>
                  <a:gd name="connsiteY1174" fmla="*/ 89703 h 2216907"/>
                  <a:gd name="connsiteX1175" fmla="*/ 3488750 w 3685768"/>
                  <a:gd name="connsiteY1175" fmla="*/ 89703 h 2216907"/>
                  <a:gd name="connsiteX1176" fmla="*/ 3482735 w 3685768"/>
                  <a:gd name="connsiteY1176" fmla="*/ 89703 h 2216907"/>
                  <a:gd name="connsiteX1177" fmla="*/ 3476902 w 3685768"/>
                  <a:gd name="connsiteY1177" fmla="*/ 89703 h 2216907"/>
                  <a:gd name="connsiteX1178" fmla="*/ 3470888 w 3685768"/>
                  <a:gd name="connsiteY1178" fmla="*/ 89703 h 2216907"/>
                  <a:gd name="connsiteX1179" fmla="*/ 3479819 w 3685768"/>
                  <a:gd name="connsiteY1179" fmla="*/ 81315 h 2216907"/>
                  <a:gd name="connsiteX1180" fmla="*/ 3479819 w 3685768"/>
                  <a:gd name="connsiteY1180" fmla="*/ 95181 h 2216907"/>
                  <a:gd name="connsiteX1181" fmla="*/ 3464874 w 3685768"/>
                  <a:gd name="connsiteY1181" fmla="*/ 95181 h 2216907"/>
                  <a:gd name="connsiteX1182" fmla="*/ 3458859 w 3685768"/>
                  <a:gd name="connsiteY1182" fmla="*/ 95181 h 2216907"/>
                  <a:gd name="connsiteX1183" fmla="*/ 3452845 w 3685768"/>
                  <a:gd name="connsiteY1183" fmla="*/ 95181 h 2216907"/>
                  <a:gd name="connsiteX1184" fmla="*/ 3447013 w 3685768"/>
                  <a:gd name="connsiteY1184" fmla="*/ 95181 h 2216907"/>
                  <a:gd name="connsiteX1185" fmla="*/ 3440998 w 3685768"/>
                  <a:gd name="connsiteY1185" fmla="*/ 95181 h 2216907"/>
                  <a:gd name="connsiteX1186" fmla="*/ 3450111 w 3685768"/>
                  <a:gd name="connsiteY1186" fmla="*/ 86793 h 2216907"/>
                  <a:gd name="connsiteX1187" fmla="*/ 3450111 w 3685768"/>
                  <a:gd name="connsiteY1187" fmla="*/ 100831 h 2216907"/>
                  <a:gd name="connsiteX1188" fmla="*/ 3435166 w 3685768"/>
                  <a:gd name="connsiteY1188" fmla="*/ 100831 h 2216907"/>
                  <a:gd name="connsiteX1189" fmla="*/ 3429151 w 3685768"/>
                  <a:gd name="connsiteY1189" fmla="*/ 100831 h 2216907"/>
                  <a:gd name="connsiteX1190" fmla="*/ 3423137 w 3685768"/>
                  <a:gd name="connsiteY1190" fmla="*/ 100831 h 2216907"/>
                  <a:gd name="connsiteX1191" fmla="*/ 3432068 w 3685768"/>
                  <a:gd name="connsiteY1191" fmla="*/ 92442 h 2216907"/>
                  <a:gd name="connsiteX1192" fmla="*/ 3432068 w 3685768"/>
                  <a:gd name="connsiteY1192" fmla="*/ 106480 h 2216907"/>
                  <a:gd name="connsiteX1193" fmla="*/ 3417123 w 3685768"/>
                  <a:gd name="connsiteY1193" fmla="*/ 106480 h 2216907"/>
                  <a:gd name="connsiteX1194" fmla="*/ 3426236 w 3685768"/>
                  <a:gd name="connsiteY1194" fmla="*/ 98092 h 2216907"/>
                  <a:gd name="connsiteX1195" fmla="*/ 3426236 w 3685768"/>
                  <a:gd name="connsiteY1195" fmla="*/ 111958 h 2216907"/>
                  <a:gd name="connsiteX1196" fmla="*/ 3411108 w 3685768"/>
                  <a:gd name="connsiteY1196" fmla="*/ 111958 h 2216907"/>
                  <a:gd name="connsiteX1197" fmla="*/ 3420221 w 3685768"/>
                  <a:gd name="connsiteY1197" fmla="*/ 103570 h 2216907"/>
                  <a:gd name="connsiteX1198" fmla="*/ 3420221 w 3685768"/>
                  <a:gd name="connsiteY1198" fmla="*/ 117607 h 2216907"/>
                  <a:gd name="connsiteX1199" fmla="*/ 3405276 w 3685768"/>
                  <a:gd name="connsiteY1199" fmla="*/ 117607 h 2216907"/>
                  <a:gd name="connsiteX1200" fmla="*/ 3399261 w 3685768"/>
                  <a:gd name="connsiteY1200" fmla="*/ 117607 h 2216907"/>
                  <a:gd name="connsiteX1201" fmla="*/ 3393247 w 3685768"/>
                  <a:gd name="connsiteY1201" fmla="*/ 117607 h 2216907"/>
                  <a:gd name="connsiteX1202" fmla="*/ 3387233 w 3685768"/>
                  <a:gd name="connsiteY1202" fmla="*/ 117607 h 2216907"/>
                  <a:gd name="connsiteX1203" fmla="*/ 3381400 w 3685768"/>
                  <a:gd name="connsiteY1203" fmla="*/ 117607 h 2216907"/>
                  <a:gd name="connsiteX1204" fmla="*/ 3375386 w 3685768"/>
                  <a:gd name="connsiteY1204" fmla="*/ 117607 h 2216907"/>
                  <a:gd name="connsiteX1205" fmla="*/ 3369371 w 3685768"/>
                  <a:gd name="connsiteY1205" fmla="*/ 117607 h 2216907"/>
                  <a:gd name="connsiteX1206" fmla="*/ 3378302 w 3685768"/>
                  <a:gd name="connsiteY1206" fmla="*/ 109219 h 2216907"/>
                  <a:gd name="connsiteX1207" fmla="*/ 3378302 w 3685768"/>
                  <a:gd name="connsiteY1207" fmla="*/ 123257 h 2216907"/>
                  <a:gd name="connsiteX1208" fmla="*/ 3363357 w 3685768"/>
                  <a:gd name="connsiteY1208" fmla="*/ 123257 h 2216907"/>
                  <a:gd name="connsiteX1209" fmla="*/ 3357525 w 3685768"/>
                  <a:gd name="connsiteY1209" fmla="*/ 123257 h 2216907"/>
                  <a:gd name="connsiteX1210" fmla="*/ 3366456 w 3685768"/>
                  <a:gd name="connsiteY1210" fmla="*/ 114868 h 2216907"/>
                  <a:gd name="connsiteX1211" fmla="*/ 3366456 w 3685768"/>
                  <a:gd name="connsiteY1211" fmla="*/ 128735 h 2216907"/>
                  <a:gd name="connsiteX1212" fmla="*/ 3351510 w 3685768"/>
                  <a:gd name="connsiteY1212" fmla="*/ 128735 h 2216907"/>
                  <a:gd name="connsiteX1213" fmla="*/ 3360441 w 3685768"/>
                  <a:gd name="connsiteY1213" fmla="*/ 120346 h 2216907"/>
                  <a:gd name="connsiteX1214" fmla="*/ 3360441 w 3685768"/>
                  <a:gd name="connsiteY1214" fmla="*/ 134555 h 2216907"/>
                  <a:gd name="connsiteX1215" fmla="*/ 3345496 w 3685768"/>
                  <a:gd name="connsiteY1215" fmla="*/ 134555 h 2216907"/>
                  <a:gd name="connsiteX1216" fmla="*/ 3339664 w 3685768"/>
                  <a:gd name="connsiteY1216" fmla="*/ 134555 h 2216907"/>
                  <a:gd name="connsiteX1217" fmla="*/ 3348594 w 3685768"/>
                  <a:gd name="connsiteY1217" fmla="*/ 125996 h 2216907"/>
                  <a:gd name="connsiteX1218" fmla="*/ 3348594 w 3685768"/>
                  <a:gd name="connsiteY1218" fmla="*/ 140033 h 2216907"/>
                  <a:gd name="connsiteX1219" fmla="*/ 3333649 w 3685768"/>
                  <a:gd name="connsiteY1219" fmla="*/ 140033 h 2216907"/>
                  <a:gd name="connsiteX1220" fmla="*/ 3327635 w 3685768"/>
                  <a:gd name="connsiteY1220" fmla="*/ 140033 h 2216907"/>
                  <a:gd name="connsiteX1221" fmla="*/ 3321620 w 3685768"/>
                  <a:gd name="connsiteY1221" fmla="*/ 140033 h 2216907"/>
                  <a:gd name="connsiteX1222" fmla="*/ 3315606 w 3685768"/>
                  <a:gd name="connsiteY1222" fmla="*/ 140033 h 2216907"/>
                  <a:gd name="connsiteX1223" fmla="*/ 3309774 w 3685768"/>
                  <a:gd name="connsiteY1223" fmla="*/ 140033 h 2216907"/>
                  <a:gd name="connsiteX1224" fmla="*/ 3318704 w 3685768"/>
                  <a:gd name="connsiteY1224" fmla="*/ 131645 h 2216907"/>
                  <a:gd name="connsiteX1225" fmla="*/ 3318704 w 3685768"/>
                  <a:gd name="connsiteY1225" fmla="*/ 145682 h 2216907"/>
                  <a:gd name="connsiteX1226" fmla="*/ 3303759 w 3685768"/>
                  <a:gd name="connsiteY1226" fmla="*/ 145682 h 2216907"/>
                  <a:gd name="connsiteX1227" fmla="*/ 3297745 w 3685768"/>
                  <a:gd name="connsiteY1227" fmla="*/ 145682 h 2216907"/>
                  <a:gd name="connsiteX1228" fmla="*/ 3291730 w 3685768"/>
                  <a:gd name="connsiteY1228" fmla="*/ 145682 h 2216907"/>
                  <a:gd name="connsiteX1229" fmla="*/ 3285898 w 3685768"/>
                  <a:gd name="connsiteY1229" fmla="*/ 145682 h 2216907"/>
                  <a:gd name="connsiteX1230" fmla="*/ 3279884 w 3685768"/>
                  <a:gd name="connsiteY1230" fmla="*/ 145682 h 2216907"/>
                  <a:gd name="connsiteX1231" fmla="*/ 3273869 w 3685768"/>
                  <a:gd name="connsiteY1231" fmla="*/ 145682 h 2216907"/>
                  <a:gd name="connsiteX1232" fmla="*/ 3267855 w 3685768"/>
                  <a:gd name="connsiteY1232" fmla="*/ 145682 h 2216907"/>
                  <a:gd name="connsiteX1233" fmla="*/ 3276968 w 3685768"/>
                  <a:gd name="connsiteY1233" fmla="*/ 137123 h 2216907"/>
                  <a:gd name="connsiteX1234" fmla="*/ 3276968 w 3685768"/>
                  <a:gd name="connsiteY1234" fmla="*/ 142772 h 2216907"/>
                  <a:gd name="connsiteX1235" fmla="*/ 3276968 w 3685768"/>
                  <a:gd name="connsiteY1235" fmla="*/ 156810 h 2216907"/>
                  <a:gd name="connsiteX1236" fmla="*/ 3262022 w 3685768"/>
                  <a:gd name="connsiteY1236" fmla="*/ 156810 h 2216907"/>
                  <a:gd name="connsiteX1237" fmla="*/ 3270953 w 3685768"/>
                  <a:gd name="connsiteY1237" fmla="*/ 148422 h 2216907"/>
                  <a:gd name="connsiteX1238" fmla="*/ 3270953 w 3685768"/>
                  <a:gd name="connsiteY1238" fmla="*/ 162459 h 2216907"/>
                  <a:gd name="connsiteX1239" fmla="*/ 3256008 w 3685768"/>
                  <a:gd name="connsiteY1239" fmla="*/ 162459 h 2216907"/>
                  <a:gd name="connsiteX1240" fmla="*/ 3265121 w 3685768"/>
                  <a:gd name="connsiteY1240" fmla="*/ 153900 h 2216907"/>
                  <a:gd name="connsiteX1241" fmla="*/ 3265121 w 3685768"/>
                  <a:gd name="connsiteY1241" fmla="*/ 168108 h 2216907"/>
                  <a:gd name="connsiteX1242" fmla="*/ 3249994 w 3685768"/>
                  <a:gd name="connsiteY1242" fmla="*/ 168108 h 2216907"/>
                  <a:gd name="connsiteX1243" fmla="*/ 3244161 w 3685768"/>
                  <a:gd name="connsiteY1243" fmla="*/ 168108 h 2216907"/>
                  <a:gd name="connsiteX1244" fmla="*/ 3237965 w 3685768"/>
                  <a:gd name="connsiteY1244" fmla="*/ 168108 h 2216907"/>
                  <a:gd name="connsiteX1245" fmla="*/ 3232132 w 3685768"/>
                  <a:gd name="connsiteY1245" fmla="*/ 168108 h 2216907"/>
                  <a:gd name="connsiteX1246" fmla="*/ 3226118 w 3685768"/>
                  <a:gd name="connsiteY1246" fmla="*/ 168108 h 2216907"/>
                  <a:gd name="connsiteX1247" fmla="*/ 3235231 w 3685768"/>
                  <a:gd name="connsiteY1247" fmla="*/ 159549 h 2216907"/>
                  <a:gd name="connsiteX1248" fmla="*/ 3235231 w 3685768"/>
                  <a:gd name="connsiteY1248" fmla="*/ 173586 h 2216907"/>
                  <a:gd name="connsiteX1249" fmla="*/ 3220104 w 3685768"/>
                  <a:gd name="connsiteY1249" fmla="*/ 173586 h 2216907"/>
                  <a:gd name="connsiteX1250" fmla="*/ 3229217 w 3685768"/>
                  <a:gd name="connsiteY1250" fmla="*/ 165198 h 2216907"/>
                  <a:gd name="connsiteX1251" fmla="*/ 3229217 w 3685768"/>
                  <a:gd name="connsiteY1251" fmla="*/ 184885 h 2216907"/>
                  <a:gd name="connsiteX1252" fmla="*/ 3214271 w 3685768"/>
                  <a:gd name="connsiteY1252" fmla="*/ 184885 h 2216907"/>
                  <a:gd name="connsiteX1253" fmla="*/ 3208257 w 3685768"/>
                  <a:gd name="connsiteY1253" fmla="*/ 184885 h 2216907"/>
                  <a:gd name="connsiteX1254" fmla="*/ 3202242 w 3685768"/>
                  <a:gd name="connsiteY1254" fmla="*/ 184885 h 2216907"/>
                  <a:gd name="connsiteX1255" fmla="*/ 3196228 w 3685768"/>
                  <a:gd name="connsiteY1255" fmla="*/ 184885 h 2216907"/>
                  <a:gd name="connsiteX1256" fmla="*/ 3205341 w 3685768"/>
                  <a:gd name="connsiteY1256" fmla="*/ 176325 h 2216907"/>
                  <a:gd name="connsiteX1257" fmla="*/ 3205341 w 3685768"/>
                  <a:gd name="connsiteY1257" fmla="*/ 190363 h 2216907"/>
                  <a:gd name="connsiteX1258" fmla="*/ 3184381 w 3685768"/>
                  <a:gd name="connsiteY1258" fmla="*/ 190363 h 2216907"/>
                  <a:gd name="connsiteX1259" fmla="*/ 3193312 w 3685768"/>
                  <a:gd name="connsiteY1259" fmla="*/ 181975 h 2216907"/>
                  <a:gd name="connsiteX1260" fmla="*/ 3193312 w 3685768"/>
                  <a:gd name="connsiteY1260" fmla="*/ 196012 h 2216907"/>
                  <a:gd name="connsiteX1261" fmla="*/ 3178367 w 3685768"/>
                  <a:gd name="connsiteY1261" fmla="*/ 196012 h 2216907"/>
                  <a:gd name="connsiteX1262" fmla="*/ 3187480 w 3685768"/>
                  <a:gd name="connsiteY1262" fmla="*/ 187453 h 2216907"/>
                  <a:gd name="connsiteX1263" fmla="*/ 3187480 w 3685768"/>
                  <a:gd name="connsiteY1263" fmla="*/ 201661 h 2216907"/>
                  <a:gd name="connsiteX1264" fmla="*/ 3172352 w 3685768"/>
                  <a:gd name="connsiteY1264" fmla="*/ 201661 h 2216907"/>
                  <a:gd name="connsiteX1265" fmla="*/ 3166520 w 3685768"/>
                  <a:gd name="connsiteY1265" fmla="*/ 201661 h 2216907"/>
                  <a:gd name="connsiteX1266" fmla="*/ 3175451 w 3685768"/>
                  <a:gd name="connsiteY1266" fmla="*/ 193273 h 2216907"/>
                  <a:gd name="connsiteX1267" fmla="*/ 3175451 w 3685768"/>
                  <a:gd name="connsiteY1267" fmla="*/ 198751 h 2216907"/>
                  <a:gd name="connsiteX1268" fmla="*/ 3175451 w 3685768"/>
                  <a:gd name="connsiteY1268" fmla="*/ 212789 h 2216907"/>
                  <a:gd name="connsiteX1269" fmla="*/ 3160506 w 3685768"/>
                  <a:gd name="connsiteY1269" fmla="*/ 212789 h 2216907"/>
                  <a:gd name="connsiteX1270" fmla="*/ 3154491 w 3685768"/>
                  <a:gd name="connsiteY1270" fmla="*/ 212789 h 2216907"/>
                  <a:gd name="connsiteX1271" fmla="*/ 3163422 w 3685768"/>
                  <a:gd name="connsiteY1271" fmla="*/ 204401 h 2216907"/>
                  <a:gd name="connsiteX1272" fmla="*/ 3163422 w 3685768"/>
                  <a:gd name="connsiteY1272" fmla="*/ 218438 h 2216907"/>
                  <a:gd name="connsiteX1273" fmla="*/ 3148477 w 3685768"/>
                  <a:gd name="connsiteY1273" fmla="*/ 218438 h 2216907"/>
                  <a:gd name="connsiteX1274" fmla="*/ 3142462 w 3685768"/>
                  <a:gd name="connsiteY1274" fmla="*/ 218438 h 2216907"/>
                  <a:gd name="connsiteX1275" fmla="*/ 3136630 w 3685768"/>
                  <a:gd name="connsiteY1275" fmla="*/ 218438 h 2216907"/>
                  <a:gd name="connsiteX1276" fmla="*/ 3130616 w 3685768"/>
                  <a:gd name="connsiteY1276" fmla="*/ 218438 h 2216907"/>
                  <a:gd name="connsiteX1277" fmla="*/ 3124784 w 3685768"/>
                  <a:gd name="connsiteY1277" fmla="*/ 218438 h 2216907"/>
                  <a:gd name="connsiteX1278" fmla="*/ 3133714 w 3685768"/>
                  <a:gd name="connsiteY1278" fmla="*/ 210050 h 2216907"/>
                  <a:gd name="connsiteX1279" fmla="*/ 3133714 w 3685768"/>
                  <a:gd name="connsiteY1279" fmla="*/ 229565 h 2216907"/>
                  <a:gd name="connsiteX1280" fmla="*/ 3118769 w 3685768"/>
                  <a:gd name="connsiteY1280" fmla="*/ 229565 h 2216907"/>
                  <a:gd name="connsiteX1281" fmla="*/ 3112755 w 3685768"/>
                  <a:gd name="connsiteY1281" fmla="*/ 229565 h 2216907"/>
                  <a:gd name="connsiteX1282" fmla="*/ 3106740 w 3685768"/>
                  <a:gd name="connsiteY1282" fmla="*/ 229565 h 2216907"/>
                  <a:gd name="connsiteX1283" fmla="*/ 3094894 w 3685768"/>
                  <a:gd name="connsiteY1283" fmla="*/ 229565 h 2216907"/>
                  <a:gd name="connsiteX1284" fmla="*/ 3103824 w 3685768"/>
                  <a:gd name="connsiteY1284" fmla="*/ 221177 h 2216907"/>
                  <a:gd name="connsiteX1285" fmla="*/ 3103824 w 3685768"/>
                  <a:gd name="connsiteY1285" fmla="*/ 226826 h 2216907"/>
                  <a:gd name="connsiteX1286" fmla="*/ 3103824 w 3685768"/>
                  <a:gd name="connsiteY1286" fmla="*/ 232304 h 2216907"/>
                  <a:gd name="connsiteX1287" fmla="*/ 3103824 w 3685768"/>
                  <a:gd name="connsiteY1287" fmla="*/ 246513 h 2216907"/>
                  <a:gd name="connsiteX1288" fmla="*/ 3088879 w 3685768"/>
                  <a:gd name="connsiteY1288" fmla="*/ 246513 h 2216907"/>
                  <a:gd name="connsiteX1289" fmla="*/ 3097810 w 3685768"/>
                  <a:gd name="connsiteY1289" fmla="*/ 237954 h 2216907"/>
                  <a:gd name="connsiteX1290" fmla="*/ 3097810 w 3685768"/>
                  <a:gd name="connsiteY1290" fmla="*/ 251991 h 2216907"/>
                  <a:gd name="connsiteX1291" fmla="*/ 3082865 w 3685768"/>
                  <a:gd name="connsiteY1291" fmla="*/ 251991 h 2216907"/>
                  <a:gd name="connsiteX1292" fmla="*/ 3071018 w 3685768"/>
                  <a:gd name="connsiteY1292" fmla="*/ 251991 h 2216907"/>
                  <a:gd name="connsiteX1293" fmla="*/ 3065004 w 3685768"/>
                  <a:gd name="connsiteY1293" fmla="*/ 251991 h 2216907"/>
                  <a:gd name="connsiteX1294" fmla="*/ 3073934 w 3685768"/>
                  <a:gd name="connsiteY1294" fmla="*/ 243603 h 2216907"/>
                  <a:gd name="connsiteX1295" fmla="*/ 3073934 w 3685768"/>
                  <a:gd name="connsiteY1295" fmla="*/ 257641 h 2216907"/>
                  <a:gd name="connsiteX1296" fmla="*/ 3052975 w 3685768"/>
                  <a:gd name="connsiteY1296" fmla="*/ 257641 h 2216907"/>
                  <a:gd name="connsiteX1297" fmla="*/ 3041128 w 3685768"/>
                  <a:gd name="connsiteY1297" fmla="*/ 257641 h 2216907"/>
                  <a:gd name="connsiteX1298" fmla="*/ 3050059 w 3685768"/>
                  <a:gd name="connsiteY1298" fmla="*/ 249081 h 2216907"/>
                  <a:gd name="connsiteX1299" fmla="*/ 3050059 w 3685768"/>
                  <a:gd name="connsiteY1299" fmla="*/ 263290 h 2216907"/>
                  <a:gd name="connsiteX1300" fmla="*/ 3035114 w 3685768"/>
                  <a:gd name="connsiteY1300" fmla="*/ 263290 h 2216907"/>
                  <a:gd name="connsiteX1301" fmla="*/ 3044226 w 3685768"/>
                  <a:gd name="connsiteY1301" fmla="*/ 254730 h 2216907"/>
                  <a:gd name="connsiteX1302" fmla="*/ 3044226 w 3685768"/>
                  <a:gd name="connsiteY1302" fmla="*/ 268768 h 2216907"/>
                  <a:gd name="connsiteX1303" fmla="*/ 3023267 w 3685768"/>
                  <a:gd name="connsiteY1303" fmla="*/ 268768 h 2216907"/>
                  <a:gd name="connsiteX1304" fmla="*/ 3017252 w 3685768"/>
                  <a:gd name="connsiteY1304" fmla="*/ 268768 h 2216907"/>
                  <a:gd name="connsiteX1305" fmla="*/ 3026183 w 3685768"/>
                  <a:gd name="connsiteY1305" fmla="*/ 260380 h 2216907"/>
                  <a:gd name="connsiteX1306" fmla="*/ 3026183 w 3685768"/>
                  <a:gd name="connsiteY1306" fmla="*/ 274417 h 2216907"/>
                  <a:gd name="connsiteX1307" fmla="*/ 2999391 w 3685768"/>
                  <a:gd name="connsiteY1307" fmla="*/ 274417 h 2216907"/>
                  <a:gd name="connsiteX1308" fmla="*/ 3008322 w 3685768"/>
                  <a:gd name="connsiteY1308" fmla="*/ 265858 h 2216907"/>
                  <a:gd name="connsiteX1309" fmla="*/ 3008322 w 3685768"/>
                  <a:gd name="connsiteY1309" fmla="*/ 285545 h 2216907"/>
                  <a:gd name="connsiteX1310" fmla="*/ 2987362 w 3685768"/>
                  <a:gd name="connsiteY1310" fmla="*/ 285545 h 2216907"/>
                  <a:gd name="connsiteX1311" fmla="*/ 2981348 w 3685768"/>
                  <a:gd name="connsiteY1311" fmla="*/ 285545 h 2216907"/>
                  <a:gd name="connsiteX1312" fmla="*/ 2990461 w 3685768"/>
                  <a:gd name="connsiteY1312" fmla="*/ 277156 h 2216907"/>
                  <a:gd name="connsiteX1313" fmla="*/ 2990461 w 3685768"/>
                  <a:gd name="connsiteY1313" fmla="*/ 282805 h 2216907"/>
                  <a:gd name="connsiteX1314" fmla="*/ 2990461 w 3685768"/>
                  <a:gd name="connsiteY1314" fmla="*/ 296843 h 2216907"/>
                  <a:gd name="connsiteX1315" fmla="*/ 2975516 w 3685768"/>
                  <a:gd name="connsiteY1315" fmla="*/ 296843 h 2216907"/>
                  <a:gd name="connsiteX1316" fmla="*/ 2984446 w 3685768"/>
                  <a:gd name="connsiteY1316" fmla="*/ 288284 h 2216907"/>
                  <a:gd name="connsiteX1317" fmla="*/ 2984446 w 3685768"/>
                  <a:gd name="connsiteY1317" fmla="*/ 302321 h 2216907"/>
                  <a:gd name="connsiteX1318" fmla="*/ 2969501 w 3685768"/>
                  <a:gd name="connsiteY1318" fmla="*/ 302321 h 2216907"/>
                  <a:gd name="connsiteX1319" fmla="*/ 2957472 w 3685768"/>
                  <a:gd name="connsiteY1319" fmla="*/ 302321 h 2216907"/>
                  <a:gd name="connsiteX1320" fmla="*/ 2951640 w 3685768"/>
                  <a:gd name="connsiteY1320" fmla="*/ 302321 h 2216907"/>
                  <a:gd name="connsiteX1321" fmla="*/ 2960571 w 3685768"/>
                  <a:gd name="connsiteY1321" fmla="*/ 293933 h 2216907"/>
                  <a:gd name="connsiteX1322" fmla="*/ 2960571 w 3685768"/>
                  <a:gd name="connsiteY1322" fmla="*/ 299582 h 2216907"/>
                  <a:gd name="connsiteX1323" fmla="*/ 2960571 w 3685768"/>
                  <a:gd name="connsiteY1323" fmla="*/ 313620 h 2216907"/>
                  <a:gd name="connsiteX1324" fmla="*/ 2933779 w 3685768"/>
                  <a:gd name="connsiteY1324" fmla="*/ 313620 h 2216907"/>
                  <a:gd name="connsiteX1325" fmla="*/ 2921750 w 3685768"/>
                  <a:gd name="connsiteY1325" fmla="*/ 313620 h 2216907"/>
                  <a:gd name="connsiteX1326" fmla="*/ 2915736 w 3685768"/>
                  <a:gd name="connsiteY1326" fmla="*/ 313620 h 2216907"/>
                  <a:gd name="connsiteX1327" fmla="*/ 2924848 w 3685768"/>
                  <a:gd name="connsiteY1327" fmla="*/ 305231 h 2216907"/>
                  <a:gd name="connsiteX1328" fmla="*/ 2924848 w 3685768"/>
                  <a:gd name="connsiteY1328" fmla="*/ 319098 h 2216907"/>
                  <a:gd name="connsiteX1329" fmla="*/ 2909721 w 3685768"/>
                  <a:gd name="connsiteY1329" fmla="*/ 319098 h 2216907"/>
                  <a:gd name="connsiteX1330" fmla="*/ 2903889 w 3685768"/>
                  <a:gd name="connsiteY1330" fmla="*/ 319098 h 2216907"/>
                  <a:gd name="connsiteX1331" fmla="*/ 2912820 w 3685768"/>
                  <a:gd name="connsiteY1331" fmla="*/ 310709 h 2216907"/>
                  <a:gd name="connsiteX1332" fmla="*/ 2912820 w 3685768"/>
                  <a:gd name="connsiteY1332" fmla="*/ 316359 h 2216907"/>
                  <a:gd name="connsiteX1333" fmla="*/ 2912820 w 3685768"/>
                  <a:gd name="connsiteY1333" fmla="*/ 330396 h 2216907"/>
                  <a:gd name="connsiteX1334" fmla="*/ 2891860 w 3685768"/>
                  <a:gd name="connsiteY1334" fmla="*/ 330396 h 2216907"/>
                  <a:gd name="connsiteX1335" fmla="*/ 2885846 w 3685768"/>
                  <a:gd name="connsiteY1335" fmla="*/ 330396 h 2216907"/>
                  <a:gd name="connsiteX1336" fmla="*/ 2894958 w 3685768"/>
                  <a:gd name="connsiteY1336" fmla="*/ 322008 h 2216907"/>
                  <a:gd name="connsiteX1337" fmla="*/ 2894958 w 3685768"/>
                  <a:gd name="connsiteY1337" fmla="*/ 336045 h 2216907"/>
                  <a:gd name="connsiteX1338" fmla="*/ 2850124 w 3685768"/>
                  <a:gd name="connsiteY1338" fmla="*/ 336045 h 2216907"/>
                  <a:gd name="connsiteX1339" fmla="*/ 2844109 w 3685768"/>
                  <a:gd name="connsiteY1339" fmla="*/ 336045 h 2216907"/>
                  <a:gd name="connsiteX1340" fmla="*/ 2853040 w 3685768"/>
                  <a:gd name="connsiteY1340" fmla="*/ 327486 h 2216907"/>
                  <a:gd name="connsiteX1341" fmla="*/ 2853040 w 3685768"/>
                  <a:gd name="connsiteY1341" fmla="*/ 341524 h 2216907"/>
                  <a:gd name="connsiteX1342" fmla="*/ 2838095 w 3685768"/>
                  <a:gd name="connsiteY1342" fmla="*/ 341524 h 2216907"/>
                  <a:gd name="connsiteX1343" fmla="*/ 2847207 w 3685768"/>
                  <a:gd name="connsiteY1343" fmla="*/ 333135 h 2216907"/>
                  <a:gd name="connsiteX1344" fmla="*/ 2847207 w 3685768"/>
                  <a:gd name="connsiteY1344" fmla="*/ 347173 h 2216907"/>
                  <a:gd name="connsiteX1345" fmla="*/ 2832080 w 3685768"/>
                  <a:gd name="connsiteY1345" fmla="*/ 347173 h 2216907"/>
                  <a:gd name="connsiteX1346" fmla="*/ 2841193 w 3685768"/>
                  <a:gd name="connsiteY1346" fmla="*/ 338785 h 2216907"/>
                  <a:gd name="connsiteX1347" fmla="*/ 2841193 w 3685768"/>
                  <a:gd name="connsiteY1347" fmla="*/ 344263 h 2216907"/>
                  <a:gd name="connsiteX1348" fmla="*/ 2841193 w 3685768"/>
                  <a:gd name="connsiteY1348" fmla="*/ 363949 h 2216907"/>
                  <a:gd name="connsiteX1349" fmla="*/ 2826248 w 3685768"/>
                  <a:gd name="connsiteY1349" fmla="*/ 363949 h 2216907"/>
                  <a:gd name="connsiteX1350" fmla="*/ 2835178 w 3685768"/>
                  <a:gd name="connsiteY1350" fmla="*/ 355561 h 2216907"/>
                  <a:gd name="connsiteX1351" fmla="*/ 2835178 w 3685768"/>
                  <a:gd name="connsiteY1351" fmla="*/ 375248 h 2216907"/>
                  <a:gd name="connsiteX1352" fmla="*/ 2814401 w 3685768"/>
                  <a:gd name="connsiteY1352" fmla="*/ 375248 h 2216907"/>
                  <a:gd name="connsiteX1353" fmla="*/ 2802372 w 3685768"/>
                  <a:gd name="connsiteY1353" fmla="*/ 375248 h 2216907"/>
                  <a:gd name="connsiteX1354" fmla="*/ 2811303 w 3685768"/>
                  <a:gd name="connsiteY1354" fmla="*/ 366688 h 2216907"/>
                  <a:gd name="connsiteX1355" fmla="*/ 2811303 w 3685768"/>
                  <a:gd name="connsiteY1355" fmla="*/ 380726 h 2216907"/>
                  <a:gd name="connsiteX1356" fmla="*/ 2784511 w 3685768"/>
                  <a:gd name="connsiteY1356" fmla="*/ 380726 h 2216907"/>
                  <a:gd name="connsiteX1357" fmla="*/ 2778497 w 3685768"/>
                  <a:gd name="connsiteY1357" fmla="*/ 380726 h 2216907"/>
                  <a:gd name="connsiteX1358" fmla="*/ 2766468 w 3685768"/>
                  <a:gd name="connsiteY1358" fmla="*/ 380726 h 2216907"/>
                  <a:gd name="connsiteX1359" fmla="*/ 2775581 w 3685768"/>
                  <a:gd name="connsiteY1359" fmla="*/ 372338 h 2216907"/>
                  <a:gd name="connsiteX1360" fmla="*/ 2775581 w 3685768"/>
                  <a:gd name="connsiteY1360" fmla="*/ 386375 h 2216907"/>
                  <a:gd name="connsiteX1361" fmla="*/ 2760636 w 3685768"/>
                  <a:gd name="connsiteY1361" fmla="*/ 386375 h 2216907"/>
                  <a:gd name="connsiteX1362" fmla="*/ 2769566 w 3685768"/>
                  <a:gd name="connsiteY1362" fmla="*/ 377816 h 2216907"/>
                  <a:gd name="connsiteX1363" fmla="*/ 2769566 w 3685768"/>
                  <a:gd name="connsiteY1363" fmla="*/ 392025 h 2216907"/>
                  <a:gd name="connsiteX1364" fmla="*/ 2754621 w 3685768"/>
                  <a:gd name="connsiteY1364" fmla="*/ 392025 h 2216907"/>
                  <a:gd name="connsiteX1365" fmla="*/ 2730746 w 3685768"/>
                  <a:gd name="connsiteY1365" fmla="*/ 392025 h 2216907"/>
                  <a:gd name="connsiteX1366" fmla="*/ 2739676 w 3685768"/>
                  <a:gd name="connsiteY1366" fmla="*/ 383465 h 2216907"/>
                  <a:gd name="connsiteX1367" fmla="*/ 2739676 w 3685768"/>
                  <a:gd name="connsiteY1367" fmla="*/ 397503 h 2216907"/>
                  <a:gd name="connsiteX1368" fmla="*/ 2724731 w 3685768"/>
                  <a:gd name="connsiteY1368" fmla="*/ 397503 h 2216907"/>
                  <a:gd name="connsiteX1369" fmla="*/ 2733844 w 3685768"/>
                  <a:gd name="connsiteY1369" fmla="*/ 389114 h 2216907"/>
                  <a:gd name="connsiteX1370" fmla="*/ 2733844 w 3685768"/>
                  <a:gd name="connsiteY1370" fmla="*/ 394592 h 2216907"/>
                  <a:gd name="connsiteX1371" fmla="*/ 2733844 w 3685768"/>
                  <a:gd name="connsiteY1371" fmla="*/ 408801 h 2216907"/>
                  <a:gd name="connsiteX1372" fmla="*/ 2718899 w 3685768"/>
                  <a:gd name="connsiteY1372" fmla="*/ 408801 h 2216907"/>
                  <a:gd name="connsiteX1373" fmla="*/ 2712885 w 3685768"/>
                  <a:gd name="connsiteY1373" fmla="*/ 408801 h 2216907"/>
                  <a:gd name="connsiteX1374" fmla="*/ 2694841 w 3685768"/>
                  <a:gd name="connsiteY1374" fmla="*/ 408801 h 2216907"/>
                  <a:gd name="connsiteX1375" fmla="*/ 2689009 w 3685768"/>
                  <a:gd name="connsiteY1375" fmla="*/ 408801 h 2216907"/>
                  <a:gd name="connsiteX1376" fmla="*/ 2697939 w 3685768"/>
                  <a:gd name="connsiteY1376" fmla="*/ 400242 h 2216907"/>
                  <a:gd name="connsiteX1377" fmla="*/ 2697939 w 3685768"/>
                  <a:gd name="connsiteY1377" fmla="*/ 419928 h 2216907"/>
                  <a:gd name="connsiteX1378" fmla="*/ 2665133 w 3685768"/>
                  <a:gd name="connsiteY1378" fmla="*/ 419928 h 2216907"/>
                  <a:gd name="connsiteX1379" fmla="*/ 2653105 w 3685768"/>
                  <a:gd name="connsiteY1379" fmla="*/ 419928 h 2216907"/>
                  <a:gd name="connsiteX1380" fmla="*/ 2662035 w 3685768"/>
                  <a:gd name="connsiteY1380" fmla="*/ 411540 h 2216907"/>
                  <a:gd name="connsiteX1381" fmla="*/ 2662035 w 3685768"/>
                  <a:gd name="connsiteY1381" fmla="*/ 425578 h 2216907"/>
                  <a:gd name="connsiteX1382" fmla="*/ 2647090 w 3685768"/>
                  <a:gd name="connsiteY1382" fmla="*/ 425578 h 2216907"/>
                  <a:gd name="connsiteX1383" fmla="*/ 2641258 w 3685768"/>
                  <a:gd name="connsiteY1383" fmla="*/ 425578 h 2216907"/>
                  <a:gd name="connsiteX1384" fmla="*/ 2650188 w 3685768"/>
                  <a:gd name="connsiteY1384" fmla="*/ 417189 h 2216907"/>
                  <a:gd name="connsiteX1385" fmla="*/ 2650188 w 3685768"/>
                  <a:gd name="connsiteY1385" fmla="*/ 431056 h 2216907"/>
                  <a:gd name="connsiteX1386" fmla="*/ 2635243 w 3685768"/>
                  <a:gd name="connsiteY1386" fmla="*/ 431056 h 2216907"/>
                  <a:gd name="connsiteX1387" fmla="*/ 2644356 w 3685768"/>
                  <a:gd name="connsiteY1387" fmla="*/ 422667 h 2216907"/>
                  <a:gd name="connsiteX1388" fmla="*/ 2644356 w 3685768"/>
                  <a:gd name="connsiteY1388" fmla="*/ 436705 h 2216907"/>
                  <a:gd name="connsiteX1389" fmla="*/ 2629229 w 3685768"/>
                  <a:gd name="connsiteY1389" fmla="*/ 436705 h 2216907"/>
                  <a:gd name="connsiteX1390" fmla="*/ 2638159 w 3685768"/>
                  <a:gd name="connsiteY1390" fmla="*/ 428317 h 2216907"/>
                  <a:gd name="connsiteX1391" fmla="*/ 2638159 w 3685768"/>
                  <a:gd name="connsiteY1391" fmla="*/ 442354 h 2216907"/>
                  <a:gd name="connsiteX1392" fmla="*/ 2617200 w 3685768"/>
                  <a:gd name="connsiteY1392" fmla="*/ 442354 h 2216907"/>
                  <a:gd name="connsiteX1393" fmla="*/ 2587492 w 3685768"/>
                  <a:gd name="connsiteY1393" fmla="*/ 442354 h 2216907"/>
                  <a:gd name="connsiteX1394" fmla="*/ 2596423 w 3685768"/>
                  <a:gd name="connsiteY1394" fmla="*/ 433966 h 2216907"/>
                  <a:gd name="connsiteX1395" fmla="*/ 2596423 w 3685768"/>
                  <a:gd name="connsiteY1395" fmla="*/ 447832 h 2216907"/>
                  <a:gd name="connsiteX1396" fmla="*/ 2581478 w 3685768"/>
                  <a:gd name="connsiteY1396" fmla="*/ 447832 h 2216907"/>
                  <a:gd name="connsiteX1397" fmla="*/ 2590591 w 3685768"/>
                  <a:gd name="connsiteY1397" fmla="*/ 439444 h 2216907"/>
                  <a:gd name="connsiteX1398" fmla="*/ 2590591 w 3685768"/>
                  <a:gd name="connsiteY1398" fmla="*/ 453482 h 2216907"/>
                  <a:gd name="connsiteX1399" fmla="*/ 2575463 w 3685768"/>
                  <a:gd name="connsiteY1399" fmla="*/ 453482 h 2216907"/>
                  <a:gd name="connsiteX1400" fmla="*/ 2584576 w 3685768"/>
                  <a:gd name="connsiteY1400" fmla="*/ 445093 h 2216907"/>
                  <a:gd name="connsiteX1401" fmla="*/ 2584576 w 3685768"/>
                  <a:gd name="connsiteY1401" fmla="*/ 459131 h 2216907"/>
                  <a:gd name="connsiteX1402" fmla="*/ 2563617 w 3685768"/>
                  <a:gd name="connsiteY1402" fmla="*/ 459131 h 2216907"/>
                  <a:gd name="connsiteX1403" fmla="*/ 2572547 w 3685768"/>
                  <a:gd name="connsiteY1403" fmla="*/ 450743 h 2216907"/>
                  <a:gd name="connsiteX1404" fmla="*/ 2572547 w 3685768"/>
                  <a:gd name="connsiteY1404" fmla="*/ 464780 h 2216907"/>
                  <a:gd name="connsiteX1405" fmla="*/ 2557602 w 3685768"/>
                  <a:gd name="connsiteY1405" fmla="*/ 464780 h 2216907"/>
                  <a:gd name="connsiteX1406" fmla="*/ 2566715 w 3685768"/>
                  <a:gd name="connsiteY1406" fmla="*/ 456221 h 2216907"/>
                  <a:gd name="connsiteX1407" fmla="*/ 2566715 w 3685768"/>
                  <a:gd name="connsiteY1407" fmla="*/ 470429 h 2216907"/>
                  <a:gd name="connsiteX1408" fmla="*/ 2551588 w 3685768"/>
                  <a:gd name="connsiteY1408" fmla="*/ 470429 h 2216907"/>
                  <a:gd name="connsiteX1409" fmla="*/ 2560700 w 3685768"/>
                  <a:gd name="connsiteY1409" fmla="*/ 461870 h 2216907"/>
                  <a:gd name="connsiteX1410" fmla="*/ 2560700 w 3685768"/>
                  <a:gd name="connsiteY1410" fmla="*/ 475907 h 2216907"/>
                  <a:gd name="connsiteX1411" fmla="*/ 2545756 w 3685768"/>
                  <a:gd name="connsiteY1411" fmla="*/ 475907 h 2216907"/>
                  <a:gd name="connsiteX1412" fmla="*/ 2554686 w 3685768"/>
                  <a:gd name="connsiteY1412" fmla="*/ 467519 h 2216907"/>
                  <a:gd name="connsiteX1413" fmla="*/ 2554686 w 3685768"/>
                  <a:gd name="connsiteY1413" fmla="*/ 487206 h 2216907"/>
                  <a:gd name="connsiteX1414" fmla="*/ 2521698 w 3685768"/>
                  <a:gd name="connsiteY1414" fmla="*/ 487206 h 2216907"/>
                  <a:gd name="connsiteX1415" fmla="*/ 2515866 w 3685768"/>
                  <a:gd name="connsiteY1415" fmla="*/ 487206 h 2216907"/>
                  <a:gd name="connsiteX1416" fmla="*/ 2504019 w 3685768"/>
                  <a:gd name="connsiteY1416" fmla="*/ 487206 h 2216907"/>
                  <a:gd name="connsiteX1417" fmla="*/ 2512949 w 3685768"/>
                  <a:gd name="connsiteY1417" fmla="*/ 478647 h 2216907"/>
                  <a:gd name="connsiteX1418" fmla="*/ 2512949 w 3685768"/>
                  <a:gd name="connsiteY1418" fmla="*/ 492684 h 2216907"/>
                  <a:gd name="connsiteX1419" fmla="*/ 2485975 w 3685768"/>
                  <a:gd name="connsiteY1419" fmla="*/ 492684 h 2216907"/>
                  <a:gd name="connsiteX1420" fmla="*/ 2495088 w 3685768"/>
                  <a:gd name="connsiteY1420" fmla="*/ 484296 h 2216907"/>
                  <a:gd name="connsiteX1421" fmla="*/ 2495088 w 3685768"/>
                  <a:gd name="connsiteY1421" fmla="*/ 498333 h 2216907"/>
                  <a:gd name="connsiteX1422" fmla="*/ 2474129 w 3685768"/>
                  <a:gd name="connsiteY1422" fmla="*/ 498333 h 2216907"/>
                  <a:gd name="connsiteX1423" fmla="*/ 2483059 w 3685768"/>
                  <a:gd name="connsiteY1423" fmla="*/ 489774 h 2216907"/>
                  <a:gd name="connsiteX1424" fmla="*/ 2483059 w 3685768"/>
                  <a:gd name="connsiteY1424" fmla="*/ 503983 h 2216907"/>
                  <a:gd name="connsiteX1425" fmla="*/ 2468114 w 3685768"/>
                  <a:gd name="connsiteY1425" fmla="*/ 503983 h 2216907"/>
                  <a:gd name="connsiteX1426" fmla="*/ 2477045 w 3685768"/>
                  <a:gd name="connsiteY1426" fmla="*/ 495423 h 2216907"/>
                  <a:gd name="connsiteX1427" fmla="*/ 2477045 w 3685768"/>
                  <a:gd name="connsiteY1427" fmla="*/ 509461 h 2216907"/>
                  <a:gd name="connsiteX1428" fmla="*/ 2456085 w 3685768"/>
                  <a:gd name="connsiteY1428" fmla="*/ 509461 h 2216907"/>
                  <a:gd name="connsiteX1429" fmla="*/ 2444239 w 3685768"/>
                  <a:gd name="connsiteY1429" fmla="*/ 509461 h 2216907"/>
                  <a:gd name="connsiteX1430" fmla="*/ 2453169 w 3685768"/>
                  <a:gd name="connsiteY1430" fmla="*/ 501072 h 2216907"/>
                  <a:gd name="connsiteX1431" fmla="*/ 2453169 w 3685768"/>
                  <a:gd name="connsiteY1431" fmla="*/ 515110 h 2216907"/>
                  <a:gd name="connsiteX1432" fmla="*/ 2438224 w 3685768"/>
                  <a:gd name="connsiteY1432" fmla="*/ 515110 h 2216907"/>
                  <a:gd name="connsiteX1433" fmla="*/ 2426378 w 3685768"/>
                  <a:gd name="connsiteY1433" fmla="*/ 515110 h 2216907"/>
                  <a:gd name="connsiteX1434" fmla="*/ 2420363 w 3685768"/>
                  <a:gd name="connsiteY1434" fmla="*/ 515110 h 2216907"/>
                  <a:gd name="connsiteX1435" fmla="*/ 2429294 w 3685768"/>
                  <a:gd name="connsiteY1435" fmla="*/ 506550 h 2216907"/>
                  <a:gd name="connsiteX1436" fmla="*/ 2429294 w 3685768"/>
                  <a:gd name="connsiteY1436" fmla="*/ 520759 h 2216907"/>
                  <a:gd name="connsiteX1437" fmla="*/ 2408516 w 3685768"/>
                  <a:gd name="connsiteY1437" fmla="*/ 520759 h 2216907"/>
                  <a:gd name="connsiteX1438" fmla="*/ 2417447 w 3685768"/>
                  <a:gd name="connsiteY1438" fmla="*/ 512200 h 2216907"/>
                  <a:gd name="connsiteX1439" fmla="*/ 2417447 w 3685768"/>
                  <a:gd name="connsiteY1439" fmla="*/ 526237 h 2216907"/>
                  <a:gd name="connsiteX1440" fmla="*/ 2402320 w 3685768"/>
                  <a:gd name="connsiteY1440" fmla="*/ 526237 h 2216907"/>
                  <a:gd name="connsiteX1441" fmla="*/ 2411433 w 3685768"/>
                  <a:gd name="connsiteY1441" fmla="*/ 517849 h 2216907"/>
                  <a:gd name="connsiteX1442" fmla="*/ 2411433 w 3685768"/>
                  <a:gd name="connsiteY1442" fmla="*/ 531887 h 2216907"/>
                  <a:gd name="connsiteX1443" fmla="*/ 2396488 w 3685768"/>
                  <a:gd name="connsiteY1443" fmla="*/ 531887 h 2216907"/>
                  <a:gd name="connsiteX1444" fmla="*/ 2405418 w 3685768"/>
                  <a:gd name="connsiteY1444" fmla="*/ 523498 h 2216907"/>
                  <a:gd name="connsiteX1445" fmla="*/ 2405418 w 3685768"/>
                  <a:gd name="connsiteY1445" fmla="*/ 529148 h 2216907"/>
                  <a:gd name="connsiteX1446" fmla="*/ 2405418 w 3685768"/>
                  <a:gd name="connsiteY1446" fmla="*/ 543014 h 2216907"/>
                  <a:gd name="connsiteX1447" fmla="*/ 2390473 w 3685768"/>
                  <a:gd name="connsiteY1447" fmla="*/ 543014 h 2216907"/>
                  <a:gd name="connsiteX1448" fmla="*/ 2378626 w 3685768"/>
                  <a:gd name="connsiteY1448" fmla="*/ 543014 h 2216907"/>
                  <a:gd name="connsiteX1449" fmla="*/ 2387557 w 3685768"/>
                  <a:gd name="connsiteY1449" fmla="*/ 534626 h 2216907"/>
                  <a:gd name="connsiteX1450" fmla="*/ 2387557 w 3685768"/>
                  <a:gd name="connsiteY1450" fmla="*/ 548663 h 2216907"/>
                  <a:gd name="connsiteX1451" fmla="*/ 2372612 w 3685768"/>
                  <a:gd name="connsiteY1451" fmla="*/ 548663 h 2216907"/>
                  <a:gd name="connsiteX1452" fmla="*/ 2381543 w 3685768"/>
                  <a:gd name="connsiteY1452" fmla="*/ 540275 h 2216907"/>
                  <a:gd name="connsiteX1453" fmla="*/ 2381543 w 3685768"/>
                  <a:gd name="connsiteY1453" fmla="*/ 559790 h 2216907"/>
                  <a:gd name="connsiteX1454" fmla="*/ 2366598 w 3685768"/>
                  <a:gd name="connsiteY1454" fmla="*/ 559790 h 2216907"/>
                  <a:gd name="connsiteX1455" fmla="*/ 2360583 w 3685768"/>
                  <a:gd name="connsiteY1455" fmla="*/ 559790 h 2216907"/>
                  <a:gd name="connsiteX1456" fmla="*/ 2369696 w 3685768"/>
                  <a:gd name="connsiteY1456" fmla="*/ 551402 h 2216907"/>
                  <a:gd name="connsiteX1457" fmla="*/ 2369696 w 3685768"/>
                  <a:gd name="connsiteY1457" fmla="*/ 565440 h 2216907"/>
                  <a:gd name="connsiteX1458" fmla="*/ 2354751 w 3685768"/>
                  <a:gd name="connsiteY1458" fmla="*/ 565440 h 2216907"/>
                  <a:gd name="connsiteX1459" fmla="*/ 2348736 w 3685768"/>
                  <a:gd name="connsiteY1459" fmla="*/ 565440 h 2216907"/>
                  <a:gd name="connsiteX1460" fmla="*/ 2357849 w 3685768"/>
                  <a:gd name="connsiteY1460" fmla="*/ 557051 h 2216907"/>
                  <a:gd name="connsiteX1461" fmla="*/ 2357849 w 3685768"/>
                  <a:gd name="connsiteY1461" fmla="*/ 571089 h 2216907"/>
                  <a:gd name="connsiteX1462" fmla="*/ 2342722 w 3685768"/>
                  <a:gd name="connsiteY1462" fmla="*/ 571089 h 2216907"/>
                  <a:gd name="connsiteX1463" fmla="*/ 2351653 w 3685768"/>
                  <a:gd name="connsiteY1463" fmla="*/ 562701 h 2216907"/>
                  <a:gd name="connsiteX1464" fmla="*/ 2351653 w 3685768"/>
                  <a:gd name="connsiteY1464" fmla="*/ 582388 h 2216907"/>
                  <a:gd name="connsiteX1465" fmla="*/ 2324861 w 3685768"/>
                  <a:gd name="connsiteY1465" fmla="*/ 582388 h 2216907"/>
                  <a:gd name="connsiteX1466" fmla="*/ 2333974 w 3685768"/>
                  <a:gd name="connsiteY1466" fmla="*/ 573828 h 2216907"/>
                  <a:gd name="connsiteX1467" fmla="*/ 2333974 w 3685768"/>
                  <a:gd name="connsiteY1467" fmla="*/ 587866 h 2216907"/>
                  <a:gd name="connsiteX1468" fmla="*/ 2306818 w 3685768"/>
                  <a:gd name="connsiteY1468" fmla="*/ 587866 h 2216907"/>
                  <a:gd name="connsiteX1469" fmla="*/ 2294971 w 3685768"/>
                  <a:gd name="connsiteY1469" fmla="*/ 587866 h 2216907"/>
                  <a:gd name="connsiteX1470" fmla="*/ 2304084 w 3685768"/>
                  <a:gd name="connsiteY1470" fmla="*/ 579477 h 2216907"/>
                  <a:gd name="connsiteX1471" fmla="*/ 2304084 w 3685768"/>
                  <a:gd name="connsiteY1471" fmla="*/ 593515 h 2216907"/>
                  <a:gd name="connsiteX1472" fmla="*/ 2277110 w 3685768"/>
                  <a:gd name="connsiteY1472" fmla="*/ 593515 h 2216907"/>
                  <a:gd name="connsiteX1473" fmla="*/ 2286040 w 3685768"/>
                  <a:gd name="connsiteY1473" fmla="*/ 584955 h 2216907"/>
                  <a:gd name="connsiteX1474" fmla="*/ 2286040 w 3685768"/>
                  <a:gd name="connsiteY1474" fmla="*/ 599164 h 2216907"/>
                  <a:gd name="connsiteX1475" fmla="*/ 2265081 w 3685768"/>
                  <a:gd name="connsiteY1475" fmla="*/ 599164 h 2216907"/>
                  <a:gd name="connsiteX1476" fmla="*/ 2274194 w 3685768"/>
                  <a:gd name="connsiteY1476" fmla="*/ 590605 h 2216907"/>
                  <a:gd name="connsiteX1477" fmla="*/ 2274194 w 3685768"/>
                  <a:gd name="connsiteY1477" fmla="*/ 604642 h 2216907"/>
                  <a:gd name="connsiteX1478" fmla="*/ 2253234 w 3685768"/>
                  <a:gd name="connsiteY1478" fmla="*/ 604642 h 2216907"/>
                  <a:gd name="connsiteX1479" fmla="*/ 2247220 w 3685768"/>
                  <a:gd name="connsiteY1479" fmla="*/ 604642 h 2216907"/>
                  <a:gd name="connsiteX1480" fmla="*/ 2256333 w 3685768"/>
                  <a:gd name="connsiteY1480" fmla="*/ 596254 h 2216907"/>
                  <a:gd name="connsiteX1481" fmla="*/ 2256333 w 3685768"/>
                  <a:gd name="connsiteY1481" fmla="*/ 610291 h 2216907"/>
                  <a:gd name="connsiteX1482" fmla="*/ 2241205 w 3685768"/>
                  <a:gd name="connsiteY1482" fmla="*/ 610291 h 2216907"/>
                  <a:gd name="connsiteX1483" fmla="*/ 2235373 w 3685768"/>
                  <a:gd name="connsiteY1483" fmla="*/ 610291 h 2216907"/>
                  <a:gd name="connsiteX1484" fmla="*/ 2229359 w 3685768"/>
                  <a:gd name="connsiteY1484" fmla="*/ 610291 h 2216907"/>
                  <a:gd name="connsiteX1485" fmla="*/ 2223344 w 3685768"/>
                  <a:gd name="connsiteY1485" fmla="*/ 610291 h 2216907"/>
                  <a:gd name="connsiteX1486" fmla="*/ 2217330 w 3685768"/>
                  <a:gd name="connsiteY1486" fmla="*/ 610291 h 2216907"/>
                  <a:gd name="connsiteX1487" fmla="*/ 2226443 w 3685768"/>
                  <a:gd name="connsiteY1487" fmla="*/ 601903 h 2216907"/>
                  <a:gd name="connsiteX1488" fmla="*/ 2226443 w 3685768"/>
                  <a:gd name="connsiteY1488" fmla="*/ 615941 h 2216907"/>
                  <a:gd name="connsiteX1489" fmla="*/ 2205483 w 3685768"/>
                  <a:gd name="connsiteY1489" fmla="*/ 615941 h 2216907"/>
                  <a:gd name="connsiteX1490" fmla="*/ 2193636 w 3685768"/>
                  <a:gd name="connsiteY1490" fmla="*/ 615941 h 2216907"/>
                  <a:gd name="connsiteX1491" fmla="*/ 2202567 w 3685768"/>
                  <a:gd name="connsiteY1491" fmla="*/ 607381 h 2216907"/>
                  <a:gd name="connsiteX1492" fmla="*/ 2202567 w 3685768"/>
                  <a:gd name="connsiteY1492" fmla="*/ 621419 h 2216907"/>
                  <a:gd name="connsiteX1493" fmla="*/ 2187622 w 3685768"/>
                  <a:gd name="connsiteY1493" fmla="*/ 621419 h 2216907"/>
                  <a:gd name="connsiteX1494" fmla="*/ 2196553 w 3685768"/>
                  <a:gd name="connsiteY1494" fmla="*/ 613031 h 2216907"/>
                  <a:gd name="connsiteX1495" fmla="*/ 2196553 w 3685768"/>
                  <a:gd name="connsiteY1495" fmla="*/ 632717 h 2216907"/>
                  <a:gd name="connsiteX1496" fmla="*/ 2181607 w 3685768"/>
                  <a:gd name="connsiteY1496" fmla="*/ 632717 h 2216907"/>
                  <a:gd name="connsiteX1497" fmla="*/ 2163746 w 3685768"/>
                  <a:gd name="connsiteY1497" fmla="*/ 632717 h 2216907"/>
                  <a:gd name="connsiteX1498" fmla="*/ 2172677 w 3685768"/>
                  <a:gd name="connsiteY1498" fmla="*/ 624329 h 2216907"/>
                  <a:gd name="connsiteX1499" fmla="*/ 2172677 w 3685768"/>
                  <a:gd name="connsiteY1499" fmla="*/ 638195 h 2216907"/>
                  <a:gd name="connsiteX1500" fmla="*/ 2157732 w 3685768"/>
                  <a:gd name="connsiteY1500" fmla="*/ 638195 h 2216907"/>
                  <a:gd name="connsiteX1501" fmla="*/ 2166663 w 3685768"/>
                  <a:gd name="connsiteY1501" fmla="*/ 629807 h 2216907"/>
                  <a:gd name="connsiteX1502" fmla="*/ 2166663 w 3685768"/>
                  <a:gd name="connsiteY1502" fmla="*/ 643845 h 2216907"/>
                  <a:gd name="connsiteX1503" fmla="*/ 2151717 w 3685768"/>
                  <a:gd name="connsiteY1503" fmla="*/ 643845 h 2216907"/>
                  <a:gd name="connsiteX1504" fmla="*/ 2139871 w 3685768"/>
                  <a:gd name="connsiteY1504" fmla="*/ 643845 h 2216907"/>
                  <a:gd name="connsiteX1505" fmla="*/ 2148801 w 3685768"/>
                  <a:gd name="connsiteY1505" fmla="*/ 635456 h 2216907"/>
                  <a:gd name="connsiteX1506" fmla="*/ 2148801 w 3685768"/>
                  <a:gd name="connsiteY1506" fmla="*/ 649494 h 2216907"/>
                  <a:gd name="connsiteX1507" fmla="*/ 2133856 w 3685768"/>
                  <a:gd name="connsiteY1507" fmla="*/ 649494 h 2216907"/>
                  <a:gd name="connsiteX1508" fmla="*/ 2142787 w 3685768"/>
                  <a:gd name="connsiteY1508" fmla="*/ 641106 h 2216907"/>
                  <a:gd name="connsiteX1509" fmla="*/ 2142787 w 3685768"/>
                  <a:gd name="connsiteY1509" fmla="*/ 646584 h 2216907"/>
                  <a:gd name="connsiteX1510" fmla="*/ 2142787 w 3685768"/>
                  <a:gd name="connsiteY1510" fmla="*/ 660621 h 2216907"/>
                  <a:gd name="connsiteX1511" fmla="*/ 2122010 w 3685768"/>
                  <a:gd name="connsiteY1511" fmla="*/ 660621 h 2216907"/>
                  <a:gd name="connsiteX1512" fmla="*/ 2130940 w 3685768"/>
                  <a:gd name="connsiteY1512" fmla="*/ 652233 h 2216907"/>
                  <a:gd name="connsiteX1513" fmla="*/ 2130940 w 3685768"/>
                  <a:gd name="connsiteY1513" fmla="*/ 666270 h 2216907"/>
                  <a:gd name="connsiteX1514" fmla="*/ 2109981 w 3685768"/>
                  <a:gd name="connsiteY1514" fmla="*/ 666270 h 2216907"/>
                  <a:gd name="connsiteX1515" fmla="*/ 2118911 w 3685768"/>
                  <a:gd name="connsiteY1515" fmla="*/ 657882 h 2216907"/>
                  <a:gd name="connsiteX1516" fmla="*/ 2118911 w 3685768"/>
                  <a:gd name="connsiteY1516" fmla="*/ 671749 h 2216907"/>
                  <a:gd name="connsiteX1517" fmla="*/ 2103966 w 3685768"/>
                  <a:gd name="connsiteY1517" fmla="*/ 671749 h 2216907"/>
                  <a:gd name="connsiteX1518" fmla="*/ 2080091 w 3685768"/>
                  <a:gd name="connsiteY1518" fmla="*/ 671749 h 2216907"/>
                  <a:gd name="connsiteX1519" fmla="*/ 2068244 w 3685768"/>
                  <a:gd name="connsiteY1519" fmla="*/ 671749 h 2216907"/>
                  <a:gd name="connsiteX1520" fmla="*/ 2056215 w 3685768"/>
                  <a:gd name="connsiteY1520" fmla="*/ 671749 h 2216907"/>
                  <a:gd name="connsiteX1521" fmla="*/ 2065328 w 3685768"/>
                  <a:gd name="connsiteY1521" fmla="*/ 663360 h 2216907"/>
                  <a:gd name="connsiteX1522" fmla="*/ 2065328 w 3685768"/>
                  <a:gd name="connsiteY1522" fmla="*/ 669010 h 2216907"/>
                  <a:gd name="connsiteX1523" fmla="*/ 2065328 w 3685768"/>
                  <a:gd name="connsiteY1523" fmla="*/ 683047 h 2216907"/>
                  <a:gd name="connsiteX1524" fmla="*/ 2050201 w 3685768"/>
                  <a:gd name="connsiteY1524" fmla="*/ 683047 h 2216907"/>
                  <a:gd name="connsiteX1525" fmla="*/ 2038354 w 3685768"/>
                  <a:gd name="connsiteY1525" fmla="*/ 683047 h 2216907"/>
                  <a:gd name="connsiteX1526" fmla="*/ 2047467 w 3685768"/>
                  <a:gd name="connsiteY1526" fmla="*/ 674659 h 2216907"/>
                  <a:gd name="connsiteX1527" fmla="*/ 2047467 w 3685768"/>
                  <a:gd name="connsiteY1527" fmla="*/ 680137 h 2216907"/>
                  <a:gd name="connsiteX1528" fmla="*/ 2047467 w 3685768"/>
                  <a:gd name="connsiteY1528" fmla="*/ 694346 h 2216907"/>
                  <a:gd name="connsiteX1529" fmla="*/ 2032339 w 3685768"/>
                  <a:gd name="connsiteY1529" fmla="*/ 694346 h 2216907"/>
                  <a:gd name="connsiteX1530" fmla="*/ 2041270 w 3685768"/>
                  <a:gd name="connsiteY1530" fmla="*/ 685786 h 2216907"/>
                  <a:gd name="connsiteX1531" fmla="*/ 2041270 w 3685768"/>
                  <a:gd name="connsiteY1531" fmla="*/ 699824 h 2216907"/>
                  <a:gd name="connsiteX1532" fmla="*/ 2020493 w 3685768"/>
                  <a:gd name="connsiteY1532" fmla="*/ 699824 h 2216907"/>
                  <a:gd name="connsiteX1533" fmla="*/ 2029424 w 3685768"/>
                  <a:gd name="connsiteY1533" fmla="*/ 691435 h 2216907"/>
                  <a:gd name="connsiteX1534" fmla="*/ 2029424 w 3685768"/>
                  <a:gd name="connsiteY1534" fmla="*/ 705473 h 2216907"/>
                  <a:gd name="connsiteX1535" fmla="*/ 2008464 w 3685768"/>
                  <a:gd name="connsiteY1535" fmla="*/ 705473 h 2216907"/>
                  <a:gd name="connsiteX1536" fmla="*/ 2002632 w 3685768"/>
                  <a:gd name="connsiteY1536" fmla="*/ 705473 h 2216907"/>
                  <a:gd name="connsiteX1537" fmla="*/ 2011562 w 3685768"/>
                  <a:gd name="connsiteY1537" fmla="*/ 696913 h 2216907"/>
                  <a:gd name="connsiteX1538" fmla="*/ 2011562 w 3685768"/>
                  <a:gd name="connsiteY1538" fmla="*/ 711122 h 2216907"/>
                  <a:gd name="connsiteX1539" fmla="*/ 1996435 w 3685768"/>
                  <a:gd name="connsiteY1539" fmla="*/ 711122 h 2216907"/>
                  <a:gd name="connsiteX1540" fmla="*/ 2005548 w 3685768"/>
                  <a:gd name="connsiteY1540" fmla="*/ 702563 h 2216907"/>
                  <a:gd name="connsiteX1541" fmla="*/ 2005548 w 3685768"/>
                  <a:gd name="connsiteY1541" fmla="*/ 716600 h 2216907"/>
                  <a:gd name="connsiteX1542" fmla="*/ 1984588 w 3685768"/>
                  <a:gd name="connsiteY1542" fmla="*/ 716600 h 2216907"/>
                  <a:gd name="connsiteX1543" fmla="*/ 1972742 w 3685768"/>
                  <a:gd name="connsiteY1543" fmla="*/ 716600 h 2216907"/>
                  <a:gd name="connsiteX1544" fmla="*/ 1981672 w 3685768"/>
                  <a:gd name="connsiteY1544" fmla="*/ 708212 h 2216907"/>
                  <a:gd name="connsiteX1545" fmla="*/ 1981672 w 3685768"/>
                  <a:gd name="connsiteY1545" fmla="*/ 722250 h 2216907"/>
                  <a:gd name="connsiteX1546" fmla="*/ 1966727 w 3685768"/>
                  <a:gd name="connsiteY1546" fmla="*/ 722250 h 2216907"/>
                  <a:gd name="connsiteX1547" fmla="*/ 1975658 w 3685768"/>
                  <a:gd name="connsiteY1547" fmla="*/ 713861 h 2216907"/>
                  <a:gd name="connsiteX1548" fmla="*/ 1975658 w 3685768"/>
                  <a:gd name="connsiteY1548" fmla="*/ 727899 h 2216907"/>
                  <a:gd name="connsiteX1549" fmla="*/ 1960713 w 3685768"/>
                  <a:gd name="connsiteY1549" fmla="*/ 727899 h 2216907"/>
                  <a:gd name="connsiteX1550" fmla="*/ 1969826 w 3685768"/>
                  <a:gd name="connsiteY1550" fmla="*/ 719339 h 2216907"/>
                  <a:gd name="connsiteX1551" fmla="*/ 1969826 w 3685768"/>
                  <a:gd name="connsiteY1551" fmla="*/ 733377 h 2216907"/>
                  <a:gd name="connsiteX1552" fmla="*/ 1954698 w 3685768"/>
                  <a:gd name="connsiteY1552" fmla="*/ 733377 h 2216907"/>
                  <a:gd name="connsiteX1553" fmla="*/ 1963811 w 3685768"/>
                  <a:gd name="connsiteY1553" fmla="*/ 724989 h 2216907"/>
                  <a:gd name="connsiteX1554" fmla="*/ 1963811 w 3685768"/>
                  <a:gd name="connsiteY1554" fmla="*/ 739026 h 2216907"/>
                  <a:gd name="connsiteX1555" fmla="*/ 1948866 w 3685768"/>
                  <a:gd name="connsiteY1555" fmla="*/ 739026 h 2216907"/>
                  <a:gd name="connsiteX1556" fmla="*/ 1957797 w 3685768"/>
                  <a:gd name="connsiteY1556" fmla="*/ 730638 h 2216907"/>
                  <a:gd name="connsiteX1557" fmla="*/ 1957797 w 3685768"/>
                  <a:gd name="connsiteY1557" fmla="*/ 736287 h 2216907"/>
                  <a:gd name="connsiteX1558" fmla="*/ 1957797 w 3685768"/>
                  <a:gd name="connsiteY1558" fmla="*/ 750153 h 2216907"/>
                  <a:gd name="connsiteX1559" fmla="*/ 1930823 w 3685768"/>
                  <a:gd name="connsiteY1559" fmla="*/ 750153 h 2216907"/>
                  <a:gd name="connsiteX1560" fmla="*/ 1924991 w 3685768"/>
                  <a:gd name="connsiteY1560" fmla="*/ 750153 h 2216907"/>
                  <a:gd name="connsiteX1561" fmla="*/ 1933921 w 3685768"/>
                  <a:gd name="connsiteY1561" fmla="*/ 741765 h 2216907"/>
                  <a:gd name="connsiteX1562" fmla="*/ 1933921 w 3685768"/>
                  <a:gd name="connsiteY1562" fmla="*/ 755803 h 2216907"/>
                  <a:gd name="connsiteX1563" fmla="*/ 1918976 w 3685768"/>
                  <a:gd name="connsiteY1563" fmla="*/ 755803 h 2216907"/>
                  <a:gd name="connsiteX1564" fmla="*/ 1928089 w 3685768"/>
                  <a:gd name="connsiteY1564" fmla="*/ 747414 h 2216907"/>
                  <a:gd name="connsiteX1565" fmla="*/ 1928089 w 3685768"/>
                  <a:gd name="connsiteY1565" fmla="*/ 761452 h 2216907"/>
                  <a:gd name="connsiteX1566" fmla="*/ 1912962 w 3685768"/>
                  <a:gd name="connsiteY1566" fmla="*/ 761452 h 2216907"/>
                  <a:gd name="connsiteX1567" fmla="*/ 1906947 w 3685768"/>
                  <a:gd name="connsiteY1567" fmla="*/ 761452 h 2216907"/>
                  <a:gd name="connsiteX1568" fmla="*/ 1916060 w 3685768"/>
                  <a:gd name="connsiteY1568" fmla="*/ 753064 h 2216907"/>
                  <a:gd name="connsiteX1569" fmla="*/ 1916060 w 3685768"/>
                  <a:gd name="connsiteY1569" fmla="*/ 767101 h 2216907"/>
                  <a:gd name="connsiteX1570" fmla="*/ 1900933 w 3685768"/>
                  <a:gd name="connsiteY1570" fmla="*/ 767101 h 2216907"/>
                  <a:gd name="connsiteX1571" fmla="*/ 1910046 w 3685768"/>
                  <a:gd name="connsiteY1571" fmla="*/ 758542 h 2216907"/>
                  <a:gd name="connsiteX1572" fmla="*/ 1910046 w 3685768"/>
                  <a:gd name="connsiteY1572" fmla="*/ 772750 h 2216907"/>
                  <a:gd name="connsiteX1573" fmla="*/ 1895101 w 3685768"/>
                  <a:gd name="connsiteY1573" fmla="*/ 772750 h 2216907"/>
                  <a:gd name="connsiteX1574" fmla="*/ 1904031 w 3685768"/>
                  <a:gd name="connsiteY1574" fmla="*/ 764191 h 2216907"/>
                  <a:gd name="connsiteX1575" fmla="*/ 1904031 w 3685768"/>
                  <a:gd name="connsiteY1575" fmla="*/ 769840 h 2216907"/>
                  <a:gd name="connsiteX1576" fmla="*/ 1904031 w 3685768"/>
                  <a:gd name="connsiteY1576" fmla="*/ 775318 h 2216907"/>
                  <a:gd name="connsiteX1577" fmla="*/ 1904031 w 3685768"/>
                  <a:gd name="connsiteY1577" fmla="*/ 789356 h 2216907"/>
                  <a:gd name="connsiteX1578" fmla="*/ 1889086 w 3685768"/>
                  <a:gd name="connsiteY1578" fmla="*/ 789356 h 2216907"/>
                  <a:gd name="connsiteX1579" fmla="*/ 1883072 w 3685768"/>
                  <a:gd name="connsiteY1579" fmla="*/ 789356 h 2216907"/>
                  <a:gd name="connsiteX1580" fmla="*/ 1892185 w 3685768"/>
                  <a:gd name="connsiteY1580" fmla="*/ 780968 h 2216907"/>
                  <a:gd name="connsiteX1581" fmla="*/ 1892185 w 3685768"/>
                  <a:gd name="connsiteY1581" fmla="*/ 795005 h 2216907"/>
                  <a:gd name="connsiteX1582" fmla="*/ 1877239 w 3685768"/>
                  <a:gd name="connsiteY1582" fmla="*/ 795005 h 2216907"/>
                  <a:gd name="connsiteX1583" fmla="*/ 1871225 w 3685768"/>
                  <a:gd name="connsiteY1583" fmla="*/ 795005 h 2216907"/>
                  <a:gd name="connsiteX1584" fmla="*/ 1880156 w 3685768"/>
                  <a:gd name="connsiteY1584" fmla="*/ 786617 h 2216907"/>
                  <a:gd name="connsiteX1585" fmla="*/ 1880156 w 3685768"/>
                  <a:gd name="connsiteY1585" fmla="*/ 800654 h 2216907"/>
                  <a:gd name="connsiteX1586" fmla="*/ 1865210 w 3685768"/>
                  <a:gd name="connsiteY1586" fmla="*/ 800654 h 2216907"/>
                  <a:gd name="connsiteX1587" fmla="*/ 1853364 w 3685768"/>
                  <a:gd name="connsiteY1587" fmla="*/ 800654 h 2216907"/>
                  <a:gd name="connsiteX1588" fmla="*/ 1862295 w 3685768"/>
                  <a:gd name="connsiteY1588" fmla="*/ 792095 h 2216907"/>
                  <a:gd name="connsiteX1589" fmla="*/ 1862295 w 3685768"/>
                  <a:gd name="connsiteY1589" fmla="*/ 797744 h 2216907"/>
                  <a:gd name="connsiteX1590" fmla="*/ 1862295 w 3685768"/>
                  <a:gd name="connsiteY1590" fmla="*/ 811782 h 2216907"/>
                  <a:gd name="connsiteX1591" fmla="*/ 1841335 w 3685768"/>
                  <a:gd name="connsiteY1591" fmla="*/ 811782 h 2216907"/>
                  <a:gd name="connsiteX1592" fmla="*/ 1817459 w 3685768"/>
                  <a:gd name="connsiteY1592" fmla="*/ 811782 h 2216907"/>
                  <a:gd name="connsiteX1593" fmla="*/ 1799598 w 3685768"/>
                  <a:gd name="connsiteY1593" fmla="*/ 811782 h 2216907"/>
                  <a:gd name="connsiteX1594" fmla="*/ 1808529 w 3685768"/>
                  <a:gd name="connsiteY1594" fmla="*/ 803393 h 2216907"/>
                  <a:gd name="connsiteX1595" fmla="*/ 1808529 w 3685768"/>
                  <a:gd name="connsiteY1595" fmla="*/ 823080 h 2216907"/>
                  <a:gd name="connsiteX1596" fmla="*/ 1793584 w 3685768"/>
                  <a:gd name="connsiteY1596" fmla="*/ 823080 h 2216907"/>
                  <a:gd name="connsiteX1597" fmla="*/ 1802697 w 3685768"/>
                  <a:gd name="connsiteY1597" fmla="*/ 814521 h 2216907"/>
                  <a:gd name="connsiteX1598" fmla="*/ 1802697 w 3685768"/>
                  <a:gd name="connsiteY1598" fmla="*/ 828558 h 2216907"/>
                  <a:gd name="connsiteX1599" fmla="*/ 1781555 w 3685768"/>
                  <a:gd name="connsiteY1599" fmla="*/ 828558 h 2216907"/>
                  <a:gd name="connsiteX1600" fmla="*/ 1775723 w 3685768"/>
                  <a:gd name="connsiteY1600" fmla="*/ 828558 h 2216907"/>
                  <a:gd name="connsiteX1601" fmla="*/ 1769708 w 3685768"/>
                  <a:gd name="connsiteY1601" fmla="*/ 828558 h 2216907"/>
                  <a:gd name="connsiteX1602" fmla="*/ 1778821 w 3685768"/>
                  <a:gd name="connsiteY1602" fmla="*/ 820170 h 2216907"/>
                  <a:gd name="connsiteX1603" fmla="*/ 1778821 w 3685768"/>
                  <a:gd name="connsiteY1603" fmla="*/ 834208 h 2216907"/>
                  <a:gd name="connsiteX1604" fmla="*/ 1757862 w 3685768"/>
                  <a:gd name="connsiteY1604" fmla="*/ 834208 h 2216907"/>
                  <a:gd name="connsiteX1605" fmla="*/ 1766792 w 3685768"/>
                  <a:gd name="connsiteY1605" fmla="*/ 825648 h 2216907"/>
                  <a:gd name="connsiteX1606" fmla="*/ 1766792 w 3685768"/>
                  <a:gd name="connsiteY1606" fmla="*/ 831297 h 2216907"/>
                  <a:gd name="connsiteX1607" fmla="*/ 1766792 w 3685768"/>
                  <a:gd name="connsiteY1607" fmla="*/ 845335 h 2216907"/>
                  <a:gd name="connsiteX1608" fmla="*/ 1751847 w 3685768"/>
                  <a:gd name="connsiteY1608" fmla="*/ 845335 h 2216907"/>
                  <a:gd name="connsiteX1609" fmla="*/ 1760778 w 3685768"/>
                  <a:gd name="connsiteY1609" fmla="*/ 836947 h 2216907"/>
                  <a:gd name="connsiteX1610" fmla="*/ 1760778 w 3685768"/>
                  <a:gd name="connsiteY1610" fmla="*/ 850984 h 2216907"/>
                  <a:gd name="connsiteX1611" fmla="*/ 1745833 w 3685768"/>
                  <a:gd name="connsiteY1611" fmla="*/ 850984 h 2216907"/>
                  <a:gd name="connsiteX1612" fmla="*/ 1754946 w 3685768"/>
                  <a:gd name="connsiteY1612" fmla="*/ 842596 h 2216907"/>
                  <a:gd name="connsiteX1613" fmla="*/ 1754946 w 3685768"/>
                  <a:gd name="connsiteY1613" fmla="*/ 856633 h 2216907"/>
                  <a:gd name="connsiteX1614" fmla="*/ 1739818 w 3685768"/>
                  <a:gd name="connsiteY1614" fmla="*/ 856633 h 2216907"/>
                  <a:gd name="connsiteX1615" fmla="*/ 1748931 w 3685768"/>
                  <a:gd name="connsiteY1615" fmla="*/ 848245 h 2216907"/>
                  <a:gd name="connsiteX1616" fmla="*/ 1748931 w 3685768"/>
                  <a:gd name="connsiteY1616" fmla="*/ 862112 h 2216907"/>
                  <a:gd name="connsiteX1617" fmla="*/ 1733986 w 3685768"/>
                  <a:gd name="connsiteY1617" fmla="*/ 862112 h 2216907"/>
                  <a:gd name="connsiteX1618" fmla="*/ 1742917 w 3685768"/>
                  <a:gd name="connsiteY1618" fmla="*/ 853723 h 2216907"/>
                  <a:gd name="connsiteX1619" fmla="*/ 1742917 w 3685768"/>
                  <a:gd name="connsiteY1619" fmla="*/ 867761 h 2216907"/>
                  <a:gd name="connsiteX1620" fmla="*/ 1721957 w 3685768"/>
                  <a:gd name="connsiteY1620" fmla="*/ 867761 h 2216907"/>
                  <a:gd name="connsiteX1621" fmla="*/ 1715943 w 3685768"/>
                  <a:gd name="connsiteY1621" fmla="*/ 867761 h 2216907"/>
                  <a:gd name="connsiteX1622" fmla="*/ 1710111 w 3685768"/>
                  <a:gd name="connsiteY1622" fmla="*/ 867761 h 2216907"/>
                  <a:gd name="connsiteX1623" fmla="*/ 1704096 w 3685768"/>
                  <a:gd name="connsiteY1623" fmla="*/ 867761 h 2216907"/>
                  <a:gd name="connsiteX1624" fmla="*/ 1698082 w 3685768"/>
                  <a:gd name="connsiteY1624" fmla="*/ 867761 h 2216907"/>
                  <a:gd name="connsiteX1625" fmla="*/ 1707012 w 3685768"/>
                  <a:gd name="connsiteY1625" fmla="*/ 859372 h 2216907"/>
                  <a:gd name="connsiteX1626" fmla="*/ 1707012 w 3685768"/>
                  <a:gd name="connsiteY1626" fmla="*/ 865022 h 2216907"/>
                  <a:gd name="connsiteX1627" fmla="*/ 1707012 w 3685768"/>
                  <a:gd name="connsiteY1627" fmla="*/ 878888 h 2216907"/>
                  <a:gd name="connsiteX1628" fmla="*/ 1692249 w 3685768"/>
                  <a:gd name="connsiteY1628" fmla="*/ 878888 h 2216907"/>
                  <a:gd name="connsiteX1629" fmla="*/ 1686053 w 3685768"/>
                  <a:gd name="connsiteY1629" fmla="*/ 878888 h 2216907"/>
                  <a:gd name="connsiteX1630" fmla="*/ 1695165 w 3685768"/>
                  <a:gd name="connsiteY1630" fmla="*/ 870500 h 2216907"/>
                  <a:gd name="connsiteX1631" fmla="*/ 1695165 w 3685768"/>
                  <a:gd name="connsiteY1631" fmla="*/ 884537 h 2216907"/>
                  <a:gd name="connsiteX1632" fmla="*/ 1680221 w 3685768"/>
                  <a:gd name="connsiteY1632" fmla="*/ 884537 h 2216907"/>
                  <a:gd name="connsiteX1633" fmla="*/ 1689151 w 3685768"/>
                  <a:gd name="connsiteY1633" fmla="*/ 876149 h 2216907"/>
                  <a:gd name="connsiteX1634" fmla="*/ 1689151 w 3685768"/>
                  <a:gd name="connsiteY1634" fmla="*/ 881798 h 2216907"/>
                  <a:gd name="connsiteX1635" fmla="*/ 1689151 w 3685768"/>
                  <a:gd name="connsiteY1635" fmla="*/ 895836 h 2216907"/>
                  <a:gd name="connsiteX1636" fmla="*/ 1668192 w 3685768"/>
                  <a:gd name="connsiteY1636" fmla="*/ 895836 h 2216907"/>
                  <a:gd name="connsiteX1637" fmla="*/ 1677304 w 3685768"/>
                  <a:gd name="connsiteY1637" fmla="*/ 887276 h 2216907"/>
                  <a:gd name="connsiteX1638" fmla="*/ 1677304 w 3685768"/>
                  <a:gd name="connsiteY1638" fmla="*/ 892926 h 2216907"/>
                  <a:gd name="connsiteX1639" fmla="*/ 1677304 w 3685768"/>
                  <a:gd name="connsiteY1639" fmla="*/ 912612 h 2216907"/>
                  <a:gd name="connsiteX1640" fmla="*/ 1656345 w 3685768"/>
                  <a:gd name="connsiteY1640" fmla="*/ 912612 h 2216907"/>
                  <a:gd name="connsiteX1641" fmla="*/ 1665275 w 3685768"/>
                  <a:gd name="connsiteY1641" fmla="*/ 904053 h 2216907"/>
                  <a:gd name="connsiteX1642" fmla="*/ 1665275 w 3685768"/>
                  <a:gd name="connsiteY1642" fmla="*/ 918262 h 2216907"/>
                  <a:gd name="connsiteX1643" fmla="*/ 1650330 w 3685768"/>
                  <a:gd name="connsiteY1643" fmla="*/ 918262 h 2216907"/>
                  <a:gd name="connsiteX1644" fmla="*/ 1659443 w 3685768"/>
                  <a:gd name="connsiteY1644" fmla="*/ 909702 h 2216907"/>
                  <a:gd name="connsiteX1645" fmla="*/ 1659443 w 3685768"/>
                  <a:gd name="connsiteY1645" fmla="*/ 915352 h 2216907"/>
                  <a:gd name="connsiteX1646" fmla="*/ 1659443 w 3685768"/>
                  <a:gd name="connsiteY1646" fmla="*/ 929389 h 2216907"/>
                  <a:gd name="connsiteX1647" fmla="*/ 1644316 w 3685768"/>
                  <a:gd name="connsiteY1647" fmla="*/ 929389 h 2216907"/>
                  <a:gd name="connsiteX1648" fmla="*/ 1653429 w 3685768"/>
                  <a:gd name="connsiteY1648" fmla="*/ 920830 h 2216907"/>
                  <a:gd name="connsiteX1649" fmla="*/ 1653429 w 3685768"/>
                  <a:gd name="connsiteY1649" fmla="*/ 935038 h 2216907"/>
                  <a:gd name="connsiteX1650" fmla="*/ 1638484 w 3685768"/>
                  <a:gd name="connsiteY1650" fmla="*/ 935038 h 2216907"/>
                  <a:gd name="connsiteX1651" fmla="*/ 1647414 w 3685768"/>
                  <a:gd name="connsiteY1651" fmla="*/ 926650 h 2216907"/>
                  <a:gd name="connsiteX1652" fmla="*/ 1647414 w 3685768"/>
                  <a:gd name="connsiteY1652" fmla="*/ 946166 h 2216907"/>
                  <a:gd name="connsiteX1653" fmla="*/ 1632469 w 3685768"/>
                  <a:gd name="connsiteY1653" fmla="*/ 946166 h 2216907"/>
                  <a:gd name="connsiteX1654" fmla="*/ 1641400 w 3685768"/>
                  <a:gd name="connsiteY1654" fmla="*/ 937777 h 2216907"/>
                  <a:gd name="connsiteX1655" fmla="*/ 1641400 w 3685768"/>
                  <a:gd name="connsiteY1655" fmla="*/ 951815 h 2216907"/>
                  <a:gd name="connsiteX1656" fmla="*/ 1620440 w 3685768"/>
                  <a:gd name="connsiteY1656" fmla="*/ 951815 h 2216907"/>
                  <a:gd name="connsiteX1657" fmla="*/ 1614608 w 3685768"/>
                  <a:gd name="connsiteY1657" fmla="*/ 951815 h 2216907"/>
                  <a:gd name="connsiteX1658" fmla="*/ 1623539 w 3685768"/>
                  <a:gd name="connsiteY1658" fmla="*/ 943427 h 2216907"/>
                  <a:gd name="connsiteX1659" fmla="*/ 1623539 w 3685768"/>
                  <a:gd name="connsiteY1659" fmla="*/ 957293 h 2216907"/>
                  <a:gd name="connsiteX1660" fmla="*/ 1608594 w 3685768"/>
                  <a:gd name="connsiteY1660" fmla="*/ 957293 h 2216907"/>
                  <a:gd name="connsiteX1661" fmla="*/ 1617706 w 3685768"/>
                  <a:gd name="connsiteY1661" fmla="*/ 948905 h 2216907"/>
                  <a:gd name="connsiteX1662" fmla="*/ 1617706 w 3685768"/>
                  <a:gd name="connsiteY1662" fmla="*/ 962942 h 2216907"/>
                  <a:gd name="connsiteX1663" fmla="*/ 1590550 w 3685768"/>
                  <a:gd name="connsiteY1663" fmla="*/ 962942 h 2216907"/>
                  <a:gd name="connsiteX1664" fmla="*/ 1599663 w 3685768"/>
                  <a:gd name="connsiteY1664" fmla="*/ 954554 h 2216907"/>
                  <a:gd name="connsiteX1665" fmla="*/ 1599663 w 3685768"/>
                  <a:gd name="connsiteY1665" fmla="*/ 968592 h 2216907"/>
                  <a:gd name="connsiteX1666" fmla="*/ 1578704 w 3685768"/>
                  <a:gd name="connsiteY1666" fmla="*/ 968592 h 2216907"/>
                  <a:gd name="connsiteX1667" fmla="*/ 1587816 w 3685768"/>
                  <a:gd name="connsiteY1667" fmla="*/ 960203 h 2216907"/>
                  <a:gd name="connsiteX1668" fmla="*/ 1587816 w 3685768"/>
                  <a:gd name="connsiteY1668" fmla="*/ 965681 h 2216907"/>
                  <a:gd name="connsiteX1669" fmla="*/ 1587816 w 3685768"/>
                  <a:gd name="connsiteY1669" fmla="*/ 979719 h 2216907"/>
                  <a:gd name="connsiteX1670" fmla="*/ 1572689 w 3685768"/>
                  <a:gd name="connsiteY1670" fmla="*/ 979719 h 2216907"/>
                  <a:gd name="connsiteX1671" fmla="*/ 1581802 w 3685768"/>
                  <a:gd name="connsiteY1671" fmla="*/ 971331 h 2216907"/>
                  <a:gd name="connsiteX1672" fmla="*/ 1581802 w 3685768"/>
                  <a:gd name="connsiteY1672" fmla="*/ 985368 h 2216907"/>
                  <a:gd name="connsiteX1673" fmla="*/ 1554828 w 3685768"/>
                  <a:gd name="connsiteY1673" fmla="*/ 985368 h 2216907"/>
                  <a:gd name="connsiteX1674" fmla="*/ 1548814 w 3685768"/>
                  <a:gd name="connsiteY1674" fmla="*/ 985368 h 2216907"/>
                  <a:gd name="connsiteX1675" fmla="*/ 1557926 w 3685768"/>
                  <a:gd name="connsiteY1675" fmla="*/ 976980 h 2216907"/>
                  <a:gd name="connsiteX1676" fmla="*/ 1557926 w 3685768"/>
                  <a:gd name="connsiteY1676" fmla="*/ 991017 h 2216907"/>
                  <a:gd name="connsiteX1677" fmla="*/ 1542982 w 3685768"/>
                  <a:gd name="connsiteY1677" fmla="*/ 991017 h 2216907"/>
                  <a:gd name="connsiteX1678" fmla="*/ 1530953 w 3685768"/>
                  <a:gd name="connsiteY1678" fmla="*/ 991017 h 2216907"/>
                  <a:gd name="connsiteX1679" fmla="*/ 1540065 w 3685768"/>
                  <a:gd name="connsiteY1679" fmla="*/ 982458 h 2216907"/>
                  <a:gd name="connsiteX1680" fmla="*/ 1540065 w 3685768"/>
                  <a:gd name="connsiteY1680" fmla="*/ 988107 h 2216907"/>
                  <a:gd name="connsiteX1681" fmla="*/ 1540065 w 3685768"/>
                  <a:gd name="connsiteY1681" fmla="*/ 1002145 h 2216907"/>
                  <a:gd name="connsiteX1682" fmla="*/ 1524938 w 3685768"/>
                  <a:gd name="connsiteY1682" fmla="*/ 1002145 h 2216907"/>
                  <a:gd name="connsiteX1683" fmla="*/ 1534051 w 3685768"/>
                  <a:gd name="connsiteY1683" fmla="*/ 993757 h 2216907"/>
                  <a:gd name="connsiteX1684" fmla="*/ 1534051 w 3685768"/>
                  <a:gd name="connsiteY1684" fmla="*/ 1007794 h 2216907"/>
                  <a:gd name="connsiteX1685" fmla="*/ 1519106 w 3685768"/>
                  <a:gd name="connsiteY1685" fmla="*/ 1007794 h 2216907"/>
                  <a:gd name="connsiteX1686" fmla="*/ 1513092 w 3685768"/>
                  <a:gd name="connsiteY1686" fmla="*/ 1007794 h 2216907"/>
                  <a:gd name="connsiteX1687" fmla="*/ 1522022 w 3685768"/>
                  <a:gd name="connsiteY1687" fmla="*/ 999235 h 2216907"/>
                  <a:gd name="connsiteX1688" fmla="*/ 1522022 w 3685768"/>
                  <a:gd name="connsiteY1688" fmla="*/ 1013443 h 2216907"/>
                  <a:gd name="connsiteX1689" fmla="*/ 1501245 w 3685768"/>
                  <a:gd name="connsiteY1689" fmla="*/ 1013443 h 2216907"/>
                  <a:gd name="connsiteX1690" fmla="*/ 1495048 w 3685768"/>
                  <a:gd name="connsiteY1690" fmla="*/ 1013443 h 2216907"/>
                  <a:gd name="connsiteX1691" fmla="*/ 1504161 w 3685768"/>
                  <a:gd name="connsiteY1691" fmla="*/ 1004884 h 2216907"/>
                  <a:gd name="connsiteX1692" fmla="*/ 1504161 w 3685768"/>
                  <a:gd name="connsiteY1692" fmla="*/ 1018921 h 2216907"/>
                  <a:gd name="connsiteX1693" fmla="*/ 1489216 w 3685768"/>
                  <a:gd name="connsiteY1693" fmla="*/ 1018921 h 2216907"/>
                  <a:gd name="connsiteX1694" fmla="*/ 1498146 w 3685768"/>
                  <a:gd name="connsiteY1694" fmla="*/ 1010533 h 2216907"/>
                  <a:gd name="connsiteX1695" fmla="*/ 1498146 w 3685768"/>
                  <a:gd name="connsiteY1695" fmla="*/ 1024571 h 2216907"/>
                  <a:gd name="connsiteX1696" fmla="*/ 1483202 w 3685768"/>
                  <a:gd name="connsiteY1696" fmla="*/ 1024571 h 2216907"/>
                  <a:gd name="connsiteX1697" fmla="*/ 1492314 w 3685768"/>
                  <a:gd name="connsiteY1697" fmla="*/ 1016011 h 2216907"/>
                  <a:gd name="connsiteX1698" fmla="*/ 1492314 w 3685768"/>
                  <a:gd name="connsiteY1698" fmla="*/ 1030220 h 2216907"/>
                  <a:gd name="connsiteX1699" fmla="*/ 1477369 w 3685768"/>
                  <a:gd name="connsiteY1699" fmla="*/ 1030220 h 2216907"/>
                  <a:gd name="connsiteX1700" fmla="*/ 1486300 w 3685768"/>
                  <a:gd name="connsiteY1700" fmla="*/ 1021660 h 2216907"/>
                  <a:gd name="connsiteX1701" fmla="*/ 1486300 w 3685768"/>
                  <a:gd name="connsiteY1701" fmla="*/ 1027310 h 2216907"/>
                  <a:gd name="connsiteX1702" fmla="*/ 1486300 w 3685768"/>
                  <a:gd name="connsiteY1702" fmla="*/ 1041347 h 2216907"/>
                  <a:gd name="connsiteX1703" fmla="*/ 1471173 w 3685768"/>
                  <a:gd name="connsiteY1703" fmla="*/ 1041347 h 2216907"/>
                  <a:gd name="connsiteX1704" fmla="*/ 1480285 w 3685768"/>
                  <a:gd name="connsiteY1704" fmla="*/ 1032788 h 2216907"/>
                  <a:gd name="connsiteX1705" fmla="*/ 1480285 w 3685768"/>
                  <a:gd name="connsiteY1705" fmla="*/ 1046997 h 2216907"/>
                  <a:gd name="connsiteX1706" fmla="*/ 1465340 w 3685768"/>
                  <a:gd name="connsiteY1706" fmla="*/ 1046997 h 2216907"/>
                  <a:gd name="connsiteX1707" fmla="*/ 1459326 w 3685768"/>
                  <a:gd name="connsiteY1707" fmla="*/ 1046997 h 2216907"/>
                  <a:gd name="connsiteX1708" fmla="*/ 1453312 w 3685768"/>
                  <a:gd name="connsiteY1708" fmla="*/ 1046997 h 2216907"/>
                  <a:gd name="connsiteX1709" fmla="*/ 1462424 w 3685768"/>
                  <a:gd name="connsiteY1709" fmla="*/ 1038608 h 2216907"/>
                  <a:gd name="connsiteX1710" fmla="*/ 1462424 w 3685768"/>
                  <a:gd name="connsiteY1710" fmla="*/ 1052475 h 2216907"/>
                  <a:gd name="connsiteX1711" fmla="*/ 1447479 w 3685768"/>
                  <a:gd name="connsiteY1711" fmla="*/ 1052475 h 2216907"/>
                  <a:gd name="connsiteX1712" fmla="*/ 1456410 w 3685768"/>
                  <a:gd name="connsiteY1712" fmla="*/ 1044086 h 2216907"/>
                  <a:gd name="connsiteX1713" fmla="*/ 1456410 w 3685768"/>
                  <a:gd name="connsiteY1713" fmla="*/ 1058124 h 2216907"/>
                  <a:gd name="connsiteX1714" fmla="*/ 1411575 w 3685768"/>
                  <a:gd name="connsiteY1714" fmla="*/ 1058124 h 2216907"/>
                  <a:gd name="connsiteX1715" fmla="*/ 1420505 w 3685768"/>
                  <a:gd name="connsiteY1715" fmla="*/ 1049564 h 2216907"/>
                  <a:gd name="connsiteX1716" fmla="*/ 1420505 w 3685768"/>
                  <a:gd name="connsiteY1716" fmla="*/ 1063773 h 2216907"/>
                  <a:gd name="connsiteX1717" fmla="*/ 1405560 w 3685768"/>
                  <a:gd name="connsiteY1717" fmla="*/ 1063773 h 2216907"/>
                  <a:gd name="connsiteX1718" fmla="*/ 1387699 w 3685768"/>
                  <a:gd name="connsiteY1718" fmla="*/ 1063773 h 2216907"/>
                  <a:gd name="connsiteX1719" fmla="*/ 1375670 w 3685768"/>
                  <a:gd name="connsiteY1719" fmla="*/ 1063773 h 2216907"/>
                  <a:gd name="connsiteX1720" fmla="*/ 1384783 w 3685768"/>
                  <a:gd name="connsiteY1720" fmla="*/ 1055385 h 2216907"/>
                  <a:gd name="connsiteX1721" fmla="*/ 1384783 w 3685768"/>
                  <a:gd name="connsiteY1721" fmla="*/ 1069251 h 2216907"/>
                  <a:gd name="connsiteX1722" fmla="*/ 1369838 w 3685768"/>
                  <a:gd name="connsiteY1722" fmla="*/ 1069251 h 2216907"/>
                  <a:gd name="connsiteX1723" fmla="*/ 1363824 w 3685768"/>
                  <a:gd name="connsiteY1723" fmla="*/ 1069251 h 2216907"/>
                  <a:gd name="connsiteX1724" fmla="*/ 1372936 w 3685768"/>
                  <a:gd name="connsiteY1724" fmla="*/ 1060863 h 2216907"/>
                  <a:gd name="connsiteX1725" fmla="*/ 1372936 w 3685768"/>
                  <a:gd name="connsiteY1725" fmla="*/ 1074900 h 2216907"/>
                  <a:gd name="connsiteX1726" fmla="*/ 1357809 w 3685768"/>
                  <a:gd name="connsiteY1726" fmla="*/ 1074900 h 2216907"/>
                  <a:gd name="connsiteX1727" fmla="*/ 1366922 w 3685768"/>
                  <a:gd name="connsiteY1727" fmla="*/ 1066512 h 2216907"/>
                  <a:gd name="connsiteX1728" fmla="*/ 1366922 w 3685768"/>
                  <a:gd name="connsiteY1728" fmla="*/ 1080550 h 2216907"/>
                  <a:gd name="connsiteX1729" fmla="*/ 1351977 w 3685768"/>
                  <a:gd name="connsiteY1729" fmla="*/ 1080550 h 2216907"/>
                  <a:gd name="connsiteX1730" fmla="*/ 1345963 w 3685768"/>
                  <a:gd name="connsiteY1730" fmla="*/ 1080550 h 2216907"/>
                  <a:gd name="connsiteX1731" fmla="*/ 1354893 w 3685768"/>
                  <a:gd name="connsiteY1731" fmla="*/ 1072161 h 2216907"/>
                  <a:gd name="connsiteX1732" fmla="*/ 1354893 w 3685768"/>
                  <a:gd name="connsiteY1732" fmla="*/ 1086028 h 2216907"/>
                  <a:gd name="connsiteX1733" fmla="*/ 1339948 w 3685768"/>
                  <a:gd name="connsiteY1733" fmla="*/ 1086028 h 2216907"/>
                  <a:gd name="connsiteX1734" fmla="*/ 1349061 w 3685768"/>
                  <a:gd name="connsiteY1734" fmla="*/ 1077639 h 2216907"/>
                  <a:gd name="connsiteX1735" fmla="*/ 1349061 w 3685768"/>
                  <a:gd name="connsiteY1735" fmla="*/ 1091677 h 2216907"/>
                  <a:gd name="connsiteX1736" fmla="*/ 1333934 w 3685768"/>
                  <a:gd name="connsiteY1736" fmla="*/ 1091677 h 2216907"/>
                  <a:gd name="connsiteX1737" fmla="*/ 1343046 w 3685768"/>
                  <a:gd name="connsiteY1737" fmla="*/ 1083289 h 2216907"/>
                  <a:gd name="connsiteX1738" fmla="*/ 1343046 w 3685768"/>
                  <a:gd name="connsiteY1738" fmla="*/ 1097326 h 2216907"/>
                  <a:gd name="connsiteX1739" fmla="*/ 1322087 w 3685768"/>
                  <a:gd name="connsiteY1739" fmla="*/ 1097326 h 2216907"/>
                  <a:gd name="connsiteX1740" fmla="*/ 1310058 w 3685768"/>
                  <a:gd name="connsiteY1740" fmla="*/ 1097326 h 2216907"/>
                  <a:gd name="connsiteX1741" fmla="*/ 1319171 w 3685768"/>
                  <a:gd name="connsiteY1741" fmla="*/ 1088938 h 2216907"/>
                  <a:gd name="connsiteX1742" fmla="*/ 1319171 w 3685768"/>
                  <a:gd name="connsiteY1742" fmla="*/ 1102804 h 2216907"/>
                  <a:gd name="connsiteX1743" fmla="*/ 1304226 w 3685768"/>
                  <a:gd name="connsiteY1743" fmla="*/ 1102804 h 2216907"/>
                  <a:gd name="connsiteX1744" fmla="*/ 1313156 w 3685768"/>
                  <a:gd name="connsiteY1744" fmla="*/ 1094416 h 2216907"/>
                  <a:gd name="connsiteX1745" fmla="*/ 1313156 w 3685768"/>
                  <a:gd name="connsiteY1745" fmla="*/ 1100065 h 2216907"/>
                  <a:gd name="connsiteX1746" fmla="*/ 1313156 w 3685768"/>
                  <a:gd name="connsiteY1746" fmla="*/ 1114103 h 2216907"/>
                  <a:gd name="connsiteX1747" fmla="*/ 1298211 w 3685768"/>
                  <a:gd name="connsiteY1747" fmla="*/ 1114103 h 2216907"/>
                  <a:gd name="connsiteX1748" fmla="*/ 1307324 w 3685768"/>
                  <a:gd name="connsiteY1748" fmla="*/ 1105715 h 2216907"/>
                  <a:gd name="connsiteX1749" fmla="*/ 1307324 w 3685768"/>
                  <a:gd name="connsiteY1749" fmla="*/ 1119752 h 2216907"/>
                  <a:gd name="connsiteX1750" fmla="*/ 1286183 w 3685768"/>
                  <a:gd name="connsiteY1750" fmla="*/ 1119752 h 2216907"/>
                  <a:gd name="connsiteX1751" fmla="*/ 1295295 w 3685768"/>
                  <a:gd name="connsiteY1751" fmla="*/ 1111193 h 2216907"/>
                  <a:gd name="connsiteX1752" fmla="*/ 1295295 w 3685768"/>
                  <a:gd name="connsiteY1752" fmla="*/ 1125401 h 2216907"/>
                  <a:gd name="connsiteX1753" fmla="*/ 1274336 w 3685768"/>
                  <a:gd name="connsiteY1753" fmla="*/ 1125401 h 2216907"/>
                  <a:gd name="connsiteX1754" fmla="*/ 1283266 w 3685768"/>
                  <a:gd name="connsiteY1754" fmla="*/ 1116842 h 2216907"/>
                  <a:gd name="connsiteX1755" fmla="*/ 1283266 w 3685768"/>
                  <a:gd name="connsiteY1755" fmla="*/ 1122491 h 2216907"/>
                  <a:gd name="connsiteX1756" fmla="*/ 1283266 w 3685768"/>
                  <a:gd name="connsiteY1756" fmla="*/ 1136529 h 2216907"/>
                  <a:gd name="connsiteX1757" fmla="*/ 1262307 w 3685768"/>
                  <a:gd name="connsiteY1757" fmla="*/ 1136529 h 2216907"/>
                  <a:gd name="connsiteX1758" fmla="*/ 1256475 w 3685768"/>
                  <a:gd name="connsiteY1758" fmla="*/ 1136529 h 2216907"/>
                  <a:gd name="connsiteX1759" fmla="*/ 1250460 w 3685768"/>
                  <a:gd name="connsiteY1759" fmla="*/ 1136529 h 2216907"/>
                  <a:gd name="connsiteX1760" fmla="*/ 1244446 w 3685768"/>
                  <a:gd name="connsiteY1760" fmla="*/ 1136529 h 2216907"/>
                  <a:gd name="connsiteX1761" fmla="*/ 1253559 w 3685768"/>
                  <a:gd name="connsiteY1761" fmla="*/ 1127969 h 2216907"/>
                  <a:gd name="connsiteX1762" fmla="*/ 1253559 w 3685768"/>
                  <a:gd name="connsiteY1762" fmla="*/ 1133619 h 2216907"/>
                  <a:gd name="connsiteX1763" fmla="*/ 1253559 w 3685768"/>
                  <a:gd name="connsiteY1763" fmla="*/ 1147656 h 2216907"/>
                  <a:gd name="connsiteX1764" fmla="*/ 1232599 w 3685768"/>
                  <a:gd name="connsiteY1764" fmla="*/ 1147656 h 2216907"/>
                  <a:gd name="connsiteX1765" fmla="*/ 1241530 w 3685768"/>
                  <a:gd name="connsiteY1765" fmla="*/ 1139268 h 2216907"/>
                  <a:gd name="connsiteX1766" fmla="*/ 1241530 w 3685768"/>
                  <a:gd name="connsiteY1766" fmla="*/ 1153305 h 2216907"/>
                  <a:gd name="connsiteX1767" fmla="*/ 1226585 w 3685768"/>
                  <a:gd name="connsiteY1767" fmla="*/ 1153305 h 2216907"/>
                  <a:gd name="connsiteX1768" fmla="*/ 1235515 w 3685768"/>
                  <a:gd name="connsiteY1768" fmla="*/ 1144917 h 2216907"/>
                  <a:gd name="connsiteX1769" fmla="*/ 1235515 w 3685768"/>
                  <a:gd name="connsiteY1769" fmla="*/ 1158955 h 2216907"/>
                  <a:gd name="connsiteX1770" fmla="*/ 1220570 w 3685768"/>
                  <a:gd name="connsiteY1770" fmla="*/ 1158955 h 2216907"/>
                  <a:gd name="connsiteX1771" fmla="*/ 1229683 w 3685768"/>
                  <a:gd name="connsiteY1771" fmla="*/ 1150395 h 2216907"/>
                  <a:gd name="connsiteX1772" fmla="*/ 1229683 w 3685768"/>
                  <a:gd name="connsiteY1772" fmla="*/ 1164433 h 2216907"/>
                  <a:gd name="connsiteX1773" fmla="*/ 1214556 w 3685768"/>
                  <a:gd name="connsiteY1773" fmla="*/ 1164433 h 2216907"/>
                  <a:gd name="connsiteX1774" fmla="*/ 1202709 w 3685768"/>
                  <a:gd name="connsiteY1774" fmla="*/ 1164433 h 2216907"/>
                  <a:gd name="connsiteX1775" fmla="*/ 1211640 w 3685768"/>
                  <a:gd name="connsiteY1775" fmla="*/ 1156044 h 2216907"/>
                  <a:gd name="connsiteX1776" fmla="*/ 1211640 w 3685768"/>
                  <a:gd name="connsiteY1776" fmla="*/ 1170082 h 2216907"/>
                  <a:gd name="connsiteX1777" fmla="*/ 1196695 w 3685768"/>
                  <a:gd name="connsiteY1777" fmla="*/ 1170082 h 2216907"/>
                  <a:gd name="connsiteX1778" fmla="*/ 1190862 w 3685768"/>
                  <a:gd name="connsiteY1778" fmla="*/ 1170082 h 2216907"/>
                  <a:gd name="connsiteX1779" fmla="*/ 1199793 w 3685768"/>
                  <a:gd name="connsiteY1779" fmla="*/ 1161694 h 2216907"/>
                  <a:gd name="connsiteX1780" fmla="*/ 1199793 w 3685768"/>
                  <a:gd name="connsiteY1780" fmla="*/ 1175731 h 2216907"/>
                  <a:gd name="connsiteX1781" fmla="*/ 1184666 w 3685768"/>
                  <a:gd name="connsiteY1781" fmla="*/ 1175731 h 2216907"/>
                  <a:gd name="connsiteX1782" fmla="*/ 1193779 w 3685768"/>
                  <a:gd name="connsiteY1782" fmla="*/ 1167343 h 2216907"/>
                  <a:gd name="connsiteX1783" fmla="*/ 1193779 w 3685768"/>
                  <a:gd name="connsiteY1783" fmla="*/ 1181209 h 2216907"/>
                  <a:gd name="connsiteX1784" fmla="*/ 1178834 w 3685768"/>
                  <a:gd name="connsiteY1784" fmla="*/ 1181209 h 2216907"/>
                  <a:gd name="connsiteX1785" fmla="*/ 1172819 w 3685768"/>
                  <a:gd name="connsiteY1785" fmla="*/ 1181209 h 2216907"/>
                  <a:gd name="connsiteX1786" fmla="*/ 1181932 w 3685768"/>
                  <a:gd name="connsiteY1786" fmla="*/ 1172821 h 2216907"/>
                  <a:gd name="connsiteX1787" fmla="*/ 1181932 w 3685768"/>
                  <a:gd name="connsiteY1787" fmla="*/ 1186859 h 2216907"/>
                  <a:gd name="connsiteX1788" fmla="*/ 1166987 w 3685768"/>
                  <a:gd name="connsiteY1788" fmla="*/ 1186859 h 2216907"/>
                  <a:gd name="connsiteX1789" fmla="*/ 1175917 w 3685768"/>
                  <a:gd name="connsiteY1789" fmla="*/ 1178470 h 2216907"/>
                  <a:gd name="connsiteX1790" fmla="*/ 1175917 w 3685768"/>
                  <a:gd name="connsiteY1790" fmla="*/ 1189598 h 2216907"/>
                  <a:gd name="connsiteX1791" fmla="*/ 1175917 w 3685768"/>
                  <a:gd name="connsiteY1791" fmla="*/ 1203635 h 2216907"/>
                  <a:gd name="connsiteX1792" fmla="*/ 1154958 w 3685768"/>
                  <a:gd name="connsiteY1792" fmla="*/ 1203635 h 2216907"/>
                  <a:gd name="connsiteX1793" fmla="*/ 1148944 w 3685768"/>
                  <a:gd name="connsiteY1793" fmla="*/ 1203635 h 2216907"/>
                  <a:gd name="connsiteX1794" fmla="*/ 1142929 w 3685768"/>
                  <a:gd name="connsiteY1794" fmla="*/ 1203635 h 2216907"/>
                  <a:gd name="connsiteX1795" fmla="*/ 1152042 w 3685768"/>
                  <a:gd name="connsiteY1795" fmla="*/ 1195247 h 2216907"/>
                  <a:gd name="connsiteX1796" fmla="*/ 1152042 w 3685768"/>
                  <a:gd name="connsiteY1796" fmla="*/ 1214934 h 2216907"/>
                  <a:gd name="connsiteX1797" fmla="*/ 1137097 w 3685768"/>
                  <a:gd name="connsiteY1797" fmla="*/ 1214934 h 2216907"/>
                  <a:gd name="connsiteX1798" fmla="*/ 1125068 w 3685768"/>
                  <a:gd name="connsiteY1798" fmla="*/ 1214934 h 2216907"/>
                  <a:gd name="connsiteX1799" fmla="*/ 1119053 w 3685768"/>
                  <a:gd name="connsiteY1799" fmla="*/ 1214934 h 2216907"/>
                  <a:gd name="connsiteX1800" fmla="*/ 1128166 w 3685768"/>
                  <a:gd name="connsiteY1800" fmla="*/ 1206374 h 2216907"/>
                  <a:gd name="connsiteX1801" fmla="*/ 1128166 w 3685768"/>
                  <a:gd name="connsiteY1801" fmla="*/ 1220583 h 2216907"/>
                  <a:gd name="connsiteX1802" fmla="*/ 1113221 w 3685768"/>
                  <a:gd name="connsiteY1802" fmla="*/ 1220583 h 2216907"/>
                  <a:gd name="connsiteX1803" fmla="*/ 1122152 w 3685768"/>
                  <a:gd name="connsiteY1803" fmla="*/ 1212023 h 2216907"/>
                  <a:gd name="connsiteX1804" fmla="*/ 1122152 w 3685768"/>
                  <a:gd name="connsiteY1804" fmla="*/ 1217673 h 2216907"/>
                  <a:gd name="connsiteX1805" fmla="*/ 1122152 w 3685768"/>
                  <a:gd name="connsiteY1805" fmla="*/ 1231710 h 2216907"/>
                  <a:gd name="connsiteX1806" fmla="*/ 1107207 w 3685768"/>
                  <a:gd name="connsiteY1806" fmla="*/ 1231710 h 2216907"/>
                  <a:gd name="connsiteX1807" fmla="*/ 1101192 w 3685768"/>
                  <a:gd name="connsiteY1807" fmla="*/ 1231710 h 2216907"/>
                  <a:gd name="connsiteX1808" fmla="*/ 1110123 w 3685768"/>
                  <a:gd name="connsiteY1808" fmla="*/ 1223151 h 2216907"/>
                  <a:gd name="connsiteX1809" fmla="*/ 1110123 w 3685768"/>
                  <a:gd name="connsiteY1809" fmla="*/ 1242838 h 2216907"/>
                  <a:gd name="connsiteX1810" fmla="*/ 1095178 w 3685768"/>
                  <a:gd name="connsiteY1810" fmla="*/ 1242838 h 2216907"/>
                  <a:gd name="connsiteX1811" fmla="*/ 1089346 w 3685768"/>
                  <a:gd name="connsiteY1811" fmla="*/ 1242838 h 2216907"/>
                  <a:gd name="connsiteX1812" fmla="*/ 1098276 w 3685768"/>
                  <a:gd name="connsiteY1812" fmla="*/ 1234449 h 2216907"/>
                  <a:gd name="connsiteX1813" fmla="*/ 1098276 w 3685768"/>
                  <a:gd name="connsiteY1813" fmla="*/ 1248487 h 2216907"/>
                  <a:gd name="connsiteX1814" fmla="*/ 1083331 w 3685768"/>
                  <a:gd name="connsiteY1814" fmla="*/ 1248487 h 2216907"/>
                  <a:gd name="connsiteX1815" fmla="*/ 1092262 w 3685768"/>
                  <a:gd name="connsiteY1815" fmla="*/ 1239927 h 2216907"/>
                  <a:gd name="connsiteX1816" fmla="*/ 1092262 w 3685768"/>
                  <a:gd name="connsiteY1816" fmla="*/ 1254136 h 2216907"/>
                  <a:gd name="connsiteX1817" fmla="*/ 1077317 w 3685768"/>
                  <a:gd name="connsiteY1817" fmla="*/ 1254136 h 2216907"/>
                  <a:gd name="connsiteX1818" fmla="*/ 1086430 w 3685768"/>
                  <a:gd name="connsiteY1818" fmla="*/ 1245577 h 2216907"/>
                  <a:gd name="connsiteX1819" fmla="*/ 1086430 w 3685768"/>
                  <a:gd name="connsiteY1819" fmla="*/ 1259614 h 2216907"/>
                  <a:gd name="connsiteX1820" fmla="*/ 1071302 w 3685768"/>
                  <a:gd name="connsiteY1820" fmla="*/ 1259614 h 2216907"/>
                  <a:gd name="connsiteX1821" fmla="*/ 1080415 w 3685768"/>
                  <a:gd name="connsiteY1821" fmla="*/ 1251226 h 2216907"/>
                  <a:gd name="connsiteX1822" fmla="*/ 1080415 w 3685768"/>
                  <a:gd name="connsiteY1822" fmla="*/ 1265263 h 2216907"/>
                  <a:gd name="connsiteX1823" fmla="*/ 1059456 w 3685768"/>
                  <a:gd name="connsiteY1823" fmla="*/ 1265263 h 2216907"/>
                  <a:gd name="connsiteX1824" fmla="*/ 1068386 w 3685768"/>
                  <a:gd name="connsiteY1824" fmla="*/ 1256875 h 2216907"/>
                  <a:gd name="connsiteX1825" fmla="*/ 1068386 w 3685768"/>
                  <a:gd name="connsiteY1825" fmla="*/ 1270913 h 2216907"/>
                  <a:gd name="connsiteX1826" fmla="*/ 1053441 w 3685768"/>
                  <a:gd name="connsiteY1826" fmla="*/ 1270913 h 2216907"/>
                  <a:gd name="connsiteX1827" fmla="*/ 1062554 w 3685768"/>
                  <a:gd name="connsiteY1827" fmla="*/ 1262524 h 2216907"/>
                  <a:gd name="connsiteX1828" fmla="*/ 1062554 w 3685768"/>
                  <a:gd name="connsiteY1828" fmla="*/ 1276391 h 2216907"/>
                  <a:gd name="connsiteX1829" fmla="*/ 1041595 w 3685768"/>
                  <a:gd name="connsiteY1829" fmla="*/ 1276391 h 2216907"/>
                  <a:gd name="connsiteX1830" fmla="*/ 1050525 w 3685768"/>
                  <a:gd name="connsiteY1830" fmla="*/ 1268002 h 2216907"/>
                  <a:gd name="connsiteX1831" fmla="*/ 1050525 w 3685768"/>
                  <a:gd name="connsiteY1831" fmla="*/ 1282040 h 2216907"/>
                  <a:gd name="connsiteX1832" fmla="*/ 1023551 w 3685768"/>
                  <a:gd name="connsiteY1832" fmla="*/ 1282040 h 2216907"/>
                  <a:gd name="connsiteX1833" fmla="*/ 1032664 w 3685768"/>
                  <a:gd name="connsiteY1833" fmla="*/ 1273652 h 2216907"/>
                  <a:gd name="connsiteX1834" fmla="*/ 1032664 w 3685768"/>
                  <a:gd name="connsiteY1834" fmla="*/ 1287689 h 2216907"/>
                  <a:gd name="connsiteX1835" fmla="*/ 1017719 w 3685768"/>
                  <a:gd name="connsiteY1835" fmla="*/ 1287689 h 2216907"/>
                  <a:gd name="connsiteX1836" fmla="*/ 1026650 w 3685768"/>
                  <a:gd name="connsiteY1836" fmla="*/ 1279301 h 2216907"/>
                  <a:gd name="connsiteX1837" fmla="*/ 1026650 w 3685768"/>
                  <a:gd name="connsiteY1837" fmla="*/ 1293167 h 2216907"/>
                  <a:gd name="connsiteX1838" fmla="*/ 1011705 w 3685768"/>
                  <a:gd name="connsiteY1838" fmla="*/ 1293167 h 2216907"/>
                  <a:gd name="connsiteX1839" fmla="*/ 1020635 w 3685768"/>
                  <a:gd name="connsiteY1839" fmla="*/ 1284779 h 2216907"/>
                  <a:gd name="connsiteX1840" fmla="*/ 1020635 w 3685768"/>
                  <a:gd name="connsiteY1840" fmla="*/ 1298817 h 2216907"/>
                  <a:gd name="connsiteX1841" fmla="*/ 999676 w 3685768"/>
                  <a:gd name="connsiteY1841" fmla="*/ 1298817 h 2216907"/>
                  <a:gd name="connsiteX1842" fmla="*/ 1008788 w 3685768"/>
                  <a:gd name="connsiteY1842" fmla="*/ 1290428 h 2216907"/>
                  <a:gd name="connsiteX1843" fmla="*/ 1008788 w 3685768"/>
                  <a:gd name="connsiteY1843" fmla="*/ 1304466 h 2216907"/>
                  <a:gd name="connsiteX1844" fmla="*/ 993843 w 3685768"/>
                  <a:gd name="connsiteY1844" fmla="*/ 1304466 h 2216907"/>
                  <a:gd name="connsiteX1845" fmla="*/ 1002774 w 3685768"/>
                  <a:gd name="connsiteY1845" fmla="*/ 1296078 h 2216907"/>
                  <a:gd name="connsiteX1846" fmla="*/ 1002774 w 3685768"/>
                  <a:gd name="connsiteY1846" fmla="*/ 1310115 h 2216907"/>
                  <a:gd name="connsiteX1847" fmla="*/ 987829 w 3685768"/>
                  <a:gd name="connsiteY1847" fmla="*/ 1310115 h 2216907"/>
                  <a:gd name="connsiteX1848" fmla="*/ 996942 w 3685768"/>
                  <a:gd name="connsiteY1848" fmla="*/ 1301556 h 2216907"/>
                  <a:gd name="connsiteX1849" fmla="*/ 996942 w 3685768"/>
                  <a:gd name="connsiteY1849" fmla="*/ 1315764 h 2216907"/>
                  <a:gd name="connsiteX1850" fmla="*/ 975982 w 3685768"/>
                  <a:gd name="connsiteY1850" fmla="*/ 1315764 h 2216907"/>
                  <a:gd name="connsiteX1851" fmla="*/ 984913 w 3685768"/>
                  <a:gd name="connsiteY1851" fmla="*/ 1307205 h 2216907"/>
                  <a:gd name="connsiteX1852" fmla="*/ 984913 w 3685768"/>
                  <a:gd name="connsiteY1852" fmla="*/ 1321242 h 2216907"/>
                  <a:gd name="connsiteX1853" fmla="*/ 969786 w 3685768"/>
                  <a:gd name="connsiteY1853" fmla="*/ 1321242 h 2216907"/>
                  <a:gd name="connsiteX1854" fmla="*/ 978898 w 3685768"/>
                  <a:gd name="connsiteY1854" fmla="*/ 1312854 h 2216907"/>
                  <a:gd name="connsiteX1855" fmla="*/ 978898 w 3685768"/>
                  <a:gd name="connsiteY1855" fmla="*/ 1326892 h 2216907"/>
                  <a:gd name="connsiteX1856" fmla="*/ 963953 w 3685768"/>
                  <a:gd name="connsiteY1856" fmla="*/ 1326892 h 2216907"/>
                  <a:gd name="connsiteX1857" fmla="*/ 972884 w 3685768"/>
                  <a:gd name="connsiteY1857" fmla="*/ 1318332 h 2216907"/>
                  <a:gd name="connsiteX1858" fmla="*/ 972884 w 3685768"/>
                  <a:gd name="connsiteY1858" fmla="*/ 1332541 h 2216907"/>
                  <a:gd name="connsiteX1859" fmla="*/ 951925 w 3685768"/>
                  <a:gd name="connsiteY1859" fmla="*/ 1332541 h 2216907"/>
                  <a:gd name="connsiteX1860" fmla="*/ 961037 w 3685768"/>
                  <a:gd name="connsiteY1860" fmla="*/ 1323981 h 2216907"/>
                  <a:gd name="connsiteX1861" fmla="*/ 961037 w 3685768"/>
                  <a:gd name="connsiteY1861" fmla="*/ 1329631 h 2216907"/>
                  <a:gd name="connsiteX1862" fmla="*/ 961037 w 3685768"/>
                  <a:gd name="connsiteY1862" fmla="*/ 1343668 h 2216907"/>
                  <a:gd name="connsiteX1863" fmla="*/ 940078 w 3685768"/>
                  <a:gd name="connsiteY1863" fmla="*/ 1343668 h 2216907"/>
                  <a:gd name="connsiteX1864" fmla="*/ 949008 w 3685768"/>
                  <a:gd name="connsiteY1864" fmla="*/ 1335109 h 2216907"/>
                  <a:gd name="connsiteX1865" fmla="*/ 949008 w 3685768"/>
                  <a:gd name="connsiteY1865" fmla="*/ 1340758 h 2216907"/>
                  <a:gd name="connsiteX1866" fmla="*/ 949008 w 3685768"/>
                  <a:gd name="connsiteY1866" fmla="*/ 1354796 h 2216907"/>
                  <a:gd name="connsiteX1867" fmla="*/ 928049 w 3685768"/>
                  <a:gd name="connsiteY1867" fmla="*/ 1354796 h 2216907"/>
                  <a:gd name="connsiteX1868" fmla="*/ 937162 w 3685768"/>
                  <a:gd name="connsiteY1868" fmla="*/ 1346407 h 2216907"/>
                  <a:gd name="connsiteX1869" fmla="*/ 937162 w 3685768"/>
                  <a:gd name="connsiteY1869" fmla="*/ 1360445 h 2216907"/>
                  <a:gd name="connsiteX1870" fmla="*/ 922217 w 3685768"/>
                  <a:gd name="connsiteY1870" fmla="*/ 1360445 h 2216907"/>
                  <a:gd name="connsiteX1871" fmla="*/ 931147 w 3685768"/>
                  <a:gd name="connsiteY1871" fmla="*/ 1351885 h 2216907"/>
                  <a:gd name="connsiteX1872" fmla="*/ 931147 w 3685768"/>
                  <a:gd name="connsiteY1872" fmla="*/ 1357706 h 2216907"/>
                  <a:gd name="connsiteX1873" fmla="*/ 931147 w 3685768"/>
                  <a:gd name="connsiteY1873" fmla="*/ 1371572 h 2216907"/>
                  <a:gd name="connsiteX1874" fmla="*/ 916202 w 3685768"/>
                  <a:gd name="connsiteY1874" fmla="*/ 1371572 h 2216907"/>
                  <a:gd name="connsiteX1875" fmla="*/ 910188 w 3685768"/>
                  <a:gd name="connsiteY1875" fmla="*/ 1371572 h 2216907"/>
                  <a:gd name="connsiteX1876" fmla="*/ 919301 w 3685768"/>
                  <a:gd name="connsiteY1876" fmla="*/ 1363184 h 2216907"/>
                  <a:gd name="connsiteX1877" fmla="*/ 919301 w 3685768"/>
                  <a:gd name="connsiteY1877" fmla="*/ 1368662 h 2216907"/>
                  <a:gd name="connsiteX1878" fmla="*/ 919301 w 3685768"/>
                  <a:gd name="connsiteY1878" fmla="*/ 1374311 h 2216907"/>
                  <a:gd name="connsiteX1879" fmla="*/ 919301 w 3685768"/>
                  <a:gd name="connsiteY1879" fmla="*/ 1388349 h 2216907"/>
                  <a:gd name="connsiteX1880" fmla="*/ 904173 w 3685768"/>
                  <a:gd name="connsiteY1880" fmla="*/ 1388349 h 2216907"/>
                  <a:gd name="connsiteX1881" fmla="*/ 913286 w 3685768"/>
                  <a:gd name="connsiteY1881" fmla="*/ 1379961 h 2216907"/>
                  <a:gd name="connsiteX1882" fmla="*/ 913286 w 3685768"/>
                  <a:gd name="connsiteY1882" fmla="*/ 1393998 h 2216907"/>
                  <a:gd name="connsiteX1883" fmla="*/ 892327 w 3685768"/>
                  <a:gd name="connsiteY1883" fmla="*/ 1393998 h 2216907"/>
                  <a:gd name="connsiteX1884" fmla="*/ 901257 w 3685768"/>
                  <a:gd name="connsiteY1884" fmla="*/ 1385610 h 2216907"/>
                  <a:gd name="connsiteX1885" fmla="*/ 901257 w 3685768"/>
                  <a:gd name="connsiteY1885" fmla="*/ 1391259 h 2216907"/>
                  <a:gd name="connsiteX1886" fmla="*/ 901257 w 3685768"/>
                  <a:gd name="connsiteY1886" fmla="*/ 1396737 h 2216907"/>
                  <a:gd name="connsiteX1887" fmla="*/ 901257 w 3685768"/>
                  <a:gd name="connsiteY1887" fmla="*/ 1410775 h 2216907"/>
                  <a:gd name="connsiteX1888" fmla="*/ 880298 w 3685768"/>
                  <a:gd name="connsiteY1888" fmla="*/ 1410775 h 2216907"/>
                  <a:gd name="connsiteX1889" fmla="*/ 889411 w 3685768"/>
                  <a:gd name="connsiteY1889" fmla="*/ 1402386 h 2216907"/>
                  <a:gd name="connsiteX1890" fmla="*/ 889411 w 3685768"/>
                  <a:gd name="connsiteY1890" fmla="*/ 1416424 h 2216907"/>
                  <a:gd name="connsiteX1891" fmla="*/ 874283 w 3685768"/>
                  <a:gd name="connsiteY1891" fmla="*/ 1416424 h 2216907"/>
                  <a:gd name="connsiteX1892" fmla="*/ 883396 w 3685768"/>
                  <a:gd name="connsiteY1892" fmla="*/ 1408036 h 2216907"/>
                  <a:gd name="connsiteX1893" fmla="*/ 883396 w 3685768"/>
                  <a:gd name="connsiteY1893" fmla="*/ 1421902 h 2216907"/>
                  <a:gd name="connsiteX1894" fmla="*/ 868451 w 3685768"/>
                  <a:gd name="connsiteY1894" fmla="*/ 1421902 h 2216907"/>
                  <a:gd name="connsiteX1895" fmla="*/ 877382 w 3685768"/>
                  <a:gd name="connsiteY1895" fmla="*/ 1413514 h 2216907"/>
                  <a:gd name="connsiteX1896" fmla="*/ 877382 w 3685768"/>
                  <a:gd name="connsiteY1896" fmla="*/ 1427551 h 2216907"/>
                  <a:gd name="connsiteX1897" fmla="*/ 850408 w 3685768"/>
                  <a:gd name="connsiteY1897" fmla="*/ 1427551 h 2216907"/>
                  <a:gd name="connsiteX1898" fmla="*/ 859521 w 3685768"/>
                  <a:gd name="connsiteY1898" fmla="*/ 1419163 h 2216907"/>
                  <a:gd name="connsiteX1899" fmla="*/ 859521 w 3685768"/>
                  <a:gd name="connsiteY1899" fmla="*/ 1433201 h 2216907"/>
                  <a:gd name="connsiteX1900" fmla="*/ 844576 w 3685768"/>
                  <a:gd name="connsiteY1900" fmla="*/ 1433201 h 2216907"/>
                  <a:gd name="connsiteX1901" fmla="*/ 853506 w 3685768"/>
                  <a:gd name="connsiteY1901" fmla="*/ 1424812 h 2216907"/>
                  <a:gd name="connsiteX1902" fmla="*/ 853506 w 3685768"/>
                  <a:gd name="connsiteY1902" fmla="*/ 1438850 h 2216907"/>
                  <a:gd name="connsiteX1903" fmla="*/ 832547 w 3685768"/>
                  <a:gd name="connsiteY1903" fmla="*/ 1438850 h 2216907"/>
                  <a:gd name="connsiteX1904" fmla="*/ 841659 w 3685768"/>
                  <a:gd name="connsiteY1904" fmla="*/ 1430290 h 2216907"/>
                  <a:gd name="connsiteX1905" fmla="*/ 841659 w 3685768"/>
                  <a:gd name="connsiteY1905" fmla="*/ 1444499 h 2216907"/>
                  <a:gd name="connsiteX1906" fmla="*/ 826714 w 3685768"/>
                  <a:gd name="connsiteY1906" fmla="*/ 1444499 h 2216907"/>
                  <a:gd name="connsiteX1907" fmla="*/ 820700 w 3685768"/>
                  <a:gd name="connsiteY1907" fmla="*/ 1444499 h 2216907"/>
                  <a:gd name="connsiteX1908" fmla="*/ 829631 w 3685768"/>
                  <a:gd name="connsiteY1908" fmla="*/ 1435940 h 2216907"/>
                  <a:gd name="connsiteX1909" fmla="*/ 829631 w 3685768"/>
                  <a:gd name="connsiteY1909" fmla="*/ 1441589 h 2216907"/>
                  <a:gd name="connsiteX1910" fmla="*/ 829631 w 3685768"/>
                  <a:gd name="connsiteY1910" fmla="*/ 1455626 h 2216907"/>
                  <a:gd name="connsiteX1911" fmla="*/ 808671 w 3685768"/>
                  <a:gd name="connsiteY1911" fmla="*/ 1455626 h 2216907"/>
                  <a:gd name="connsiteX1912" fmla="*/ 817784 w 3685768"/>
                  <a:gd name="connsiteY1912" fmla="*/ 1447067 h 2216907"/>
                  <a:gd name="connsiteX1913" fmla="*/ 817784 w 3685768"/>
                  <a:gd name="connsiteY1913" fmla="*/ 1461276 h 2216907"/>
                  <a:gd name="connsiteX1914" fmla="*/ 802839 w 3685768"/>
                  <a:gd name="connsiteY1914" fmla="*/ 1461276 h 2216907"/>
                  <a:gd name="connsiteX1915" fmla="*/ 796824 w 3685768"/>
                  <a:gd name="connsiteY1915" fmla="*/ 1461276 h 2216907"/>
                  <a:gd name="connsiteX1916" fmla="*/ 805937 w 3685768"/>
                  <a:gd name="connsiteY1916" fmla="*/ 1452716 h 2216907"/>
                  <a:gd name="connsiteX1917" fmla="*/ 805937 w 3685768"/>
                  <a:gd name="connsiteY1917" fmla="*/ 1466754 h 2216907"/>
                  <a:gd name="connsiteX1918" fmla="*/ 790810 w 3685768"/>
                  <a:gd name="connsiteY1918" fmla="*/ 1466754 h 2216907"/>
                  <a:gd name="connsiteX1919" fmla="*/ 799741 w 3685768"/>
                  <a:gd name="connsiteY1919" fmla="*/ 1458365 h 2216907"/>
                  <a:gd name="connsiteX1920" fmla="*/ 799741 w 3685768"/>
                  <a:gd name="connsiteY1920" fmla="*/ 1472403 h 2216907"/>
                  <a:gd name="connsiteX1921" fmla="*/ 784795 w 3685768"/>
                  <a:gd name="connsiteY1921" fmla="*/ 1472403 h 2216907"/>
                  <a:gd name="connsiteX1922" fmla="*/ 778963 w 3685768"/>
                  <a:gd name="connsiteY1922" fmla="*/ 1472403 h 2216907"/>
                  <a:gd name="connsiteX1923" fmla="*/ 787894 w 3685768"/>
                  <a:gd name="connsiteY1923" fmla="*/ 1464015 h 2216907"/>
                  <a:gd name="connsiteX1924" fmla="*/ 787894 w 3685768"/>
                  <a:gd name="connsiteY1924" fmla="*/ 1483530 h 2216907"/>
                  <a:gd name="connsiteX1925" fmla="*/ 772949 w 3685768"/>
                  <a:gd name="connsiteY1925" fmla="*/ 1483530 h 2216907"/>
                  <a:gd name="connsiteX1926" fmla="*/ 781879 w 3685768"/>
                  <a:gd name="connsiteY1926" fmla="*/ 1475142 h 2216907"/>
                  <a:gd name="connsiteX1927" fmla="*/ 781879 w 3685768"/>
                  <a:gd name="connsiteY1927" fmla="*/ 1489180 h 2216907"/>
                  <a:gd name="connsiteX1928" fmla="*/ 766934 w 3685768"/>
                  <a:gd name="connsiteY1928" fmla="*/ 1489180 h 2216907"/>
                  <a:gd name="connsiteX1929" fmla="*/ 776047 w 3685768"/>
                  <a:gd name="connsiteY1929" fmla="*/ 1480791 h 2216907"/>
                  <a:gd name="connsiteX1930" fmla="*/ 776047 w 3685768"/>
                  <a:gd name="connsiteY1930" fmla="*/ 1486441 h 2216907"/>
                  <a:gd name="connsiteX1931" fmla="*/ 776047 w 3685768"/>
                  <a:gd name="connsiteY1931" fmla="*/ 1500307 h 2216907"/>
                  <a:gd name="connsiteX1932" fmla="*/ 761102 w 3685768"/>
                  <a:gd name="connsiteY1932" fmla="*/ 1500307 h 2216907"/>
                  <a:gd name="connsiteX1933" fmla="*/ 770033 w 3685768"/>
                  <a:gd name="connsiteY1933" fmla="*/ 1491919 h 2216907"/>
                  <a:gd name="connsiteX1934" fmla="*/ 770033 w 3685768"/>
                  <a:gd name="connsiteY1934" fmla="*/ 1505956 h 2216907"/>
                  <a:gd name="connsiteX1935" fmla="*/ 754905 w 3685768"/>
                  <a:gd name="connsiteY1935" fmla="*/ 1505956 h 2216907"/>
                  <a:gd name="connsiteX1936" fmla="*/ 764018 w 3685768"/>
                  <a:gd name="connsiteY1936" fmla="*/ 1497568 h 2216907"/>
                  <a:gd name="connsiteX1937" fmla="*/ 764018 w 3685768"/>
                  <a:gd name="connsiteY1937" fmla="*/ 1503217 h 2216907"/>
                  <a:gd name="connsiteX1938" fmla="*/ 764018 w 3685768"/>
                  <a:gd name="connsiteY1938" fmla="*/ 1517255 h 2216907"/>
                  <a:gd name="connsiteX1939" fmla="*/ 749073 w 3685768"/>
                  <a:gd name="connsiteY1939" fmla="*/ 1517255 h 2216907"/>
                  <a:gd name="connsiteX1940" fmla="*/ 758004 w 3685768"/>
                  <a:gd name="connsiteY1940" fmla="*/ 1508695 h 2216907"/>
                  <a:gd name="connsiteX1941" fmla="*/ 758004 w 3685768"/>
                  <a:gd name="connsiteY1941" fmla="*/ 1522733 h 2216907"/>
                  <a:gd name="connsiteX1942" fmla="*/ 737044 w 3685768"/>
                  <a:gd name="connsiteY1942" fmla="*/ 1522733 h 2216907"/>
                  <a:gd name="connsiteX1943" fmla="*/ 746157 w 3685768"/>
                  <a:gd name="connsiteY1943" fmla="*/ 1514344 h 2216907"/>
                  <a:gd name="connsiteX1944" fmla="*/ 746157 w 3685768"/>
                  <a:gd name="connsiteY1944" fmla="*/ 1528382 h 2216907"/>
                  <a:gd name="connsiteX1945" fmla="*/ 731212 w 3685768"/>
                  <a:gd name="connsiteY1945" fmla="*/ 1528382 h 2216907"/>
                  <a:gd name="connsiteX1946" fmla="*/ 740143 w 3685768"/>
                  <a:gd name="connsiteY1946" fmla="*/ 1519994 h 2216907"/>
                  <a:gd name="connsiteX1947" fmla="*/ 740143 w 3685768"/>
                  <a:gd name="connsiteY1947" fmla="*/ 1525472 h 2216907"/>
                  <a:gd name="connsiteX1948" fmla="*/ 740143 w 3685768"/>
                  <a:gd name="connsiteY1948" fmla="*/ 1539681 h 2216907"/>
                  <a:gd name="connsiteX1949" fmla="*/ 725198 w 3685768"/>
                  <a:gd name="connsiteY1949" fmla="*/ 1539681 h 2216907"/>
                  <a:gd name="connsiteX1950" fmla="*/ 734128 w 3685768"/>
                  <a:gd name="connsiteY1950" fmla="*/ 1531121 h 2216907"/>
                  <a:gd name="connsiteX1951" fmla="*/ 734128 w 3685768"/>
                  <a:gd name="connsiteY1951" fmla="*/ 1550808 h 2216907"/>
                  <a:gd name="connsiteX1952" fmla="*/ 719183 w 3685768"/>
                  <a:gd name="connsiteY1952" fmla="*/ 1550808 h 2216907"/>
                  <a:gd name="connsiteX1953" fmla="*/ 728296 w 3685768"/>
                  <a:gd name="connsiteY1953" fmla="*/ 1542248 h 2216907"/>
                  <a:gd name="connsiteX1954" fmla="*/ 728296 w 3685768"/>
                  <a:gd name="connsiteY1954" fmla="*/ 1556457 h 2216907"/>
                  <a:gd name="connsiteX1955" fmla="*/ 713169 w 3685768"/>
                  <a:gd name="connsiteY1955" fmla="*/ 1556457 h 2216907"/>
                  <a:gd name="connsiteX1956" fmla="*/ 707337 w 3685768"/>
                  <a:gd name="connsiteY1956" fmla="*/ 1556457 h 2216907"/>
                  <a:gd name="connsiteX1957" fmla="*/ 716267 w 3685768"/>
                  <a:gd name="connsiteY1957" fmla="*/ 1547898 h 2216907"/>
                  <a:gd name="connsiteX1958" fmla="*/ 716267 w 3685768"/>
                  <a:gd name="connsiteY1958" fmla="*/ 1561935 h 2216907"/>
                  <a:gd name="connsiteX1959" fmla="*/ 701322 w 3685768"/>
                  <a:gd name="connsiteY1959" fmla="*/ 1561935 h 2216907"/>
                  <a:gd name="connsiteX1960" fmla="*/ 710253 w 3685768"/>
                  <a:gd name="connsiteY1960" fmla="*/ 1553547 h 2216907"/>
                  <a:gd name="connsiteX1961" fmla="*/ 710253 w 3685768"/>
                  <a:gd name="connsiteY1961" fmla="*/ 1567584 h 2216907"/>
                  <a:gd name="connsiteX1962" fmla="*/ 683461 w 3685768"/>
                  <a:gd name="connsiteY1962" fmla="*/ 1567584 h 2216907"/>
                  <a:gd name="connsiteX1963" fmla="*/ 692392 w 3685768"/>
                  <a:gd name="connsiteY1963" fmla="*/ 1559025 h 2216907"/>
                  <a:gd name="connsiteX1964" fmla="*/ 692392 w 3685768"/>
                  <a:gd name="connsiteY1964" fmla="*/ 1573234 h 2216907"/>
                  <a:gd name="connsiteX1965" fmla="*/ 677446 w 3685768"/>
                  <a:gd name="connsiteY1965" fmla="*/ 1573234 h 2216907"/>
                  <a:gd name="connsiteX1966" fmla="*/ 686559 w 3685768"/>
                  <a:gd name="connsiteY1966" fmla="*/ 1564674 h 2216907"/>
                  <a:gd name="connsiteX1967" fmla="*/ 686559 w 3685768"/>
                  <a:gd name="connsiteY1967" fmla="*/ 1578712 h 2216907"/>
                  <a:gd name="connsiteX1968" fmla="*/ 665600 w 3685768"/>
                  <a:gd name="connsiteY1968" fmla="*/ 1578712 h 2216907"/>
                  <a:gd name="connsiteX1969" fmla="*/ 674530 w 3685768"/>
                  <a:gd name="connsiteY1969" fmla="*/ 1570324 h 2216907"/>
                  <a:gd name="connsiteX1970" fmla="*/ 674530 w 3685768"/>
                  <a:gd name="connsiteY1970" fmla="*/ 1584361 h 2216907"/>
                  <a:gd name="connsiteX1971" fmla="*/ 659403 w 3685768"/>
                  <a:gd name="connsiteY1971" fmla="*/ 1584361 h 2216907"/>
                  <a:gd name="connsiteX1972" fmla="*/ 653571 w 3685768"/>
                  <a:gd name="connsiteY1972" fmla="*/ 1584361 h 2216907"/>
                  <a:gd name="connsiteX1973" fmla="*/ 662501 w 3685768"/>
                  <a:gd name="connsiteY1973" fmla="*/ 1575973 h 2216907"/>
                  <a:gd name="connsiteX1974" fmla="*/ 662501 w 3685768"/>
                  <a:gd name="connsiteY1974" fmla="*/ 1590010 h 2216907"/>
                  <a:gd name="connsiteX1975" fmla="*/ 647556 w 3685768"/>
                  <a:gd name="connsiteY1975" fmla="*/ 1590010 h 2216907"/>
                  <a:gd name="connsiteX1976" fmla="*/ 641542 w 3685768"/>
                  <a:gd name="connsiteY1976" fmla="*/ 1590010 h 2216907"/>
                  <a:gd name="connsiteX1977" fmla="*/ 650655 w 3685768"/>
                  <a:gd name="connsiteY1977" fmla="*/ 1581622 h 2216907"/>
                  <a:gd name="connsiteX1978" fmla="*/ 650655 w 3685768"/>
                  <a:gd name="connsiteY1978" fmla="*/ 1595488 h 2216907"/>
                  <a:gd name="connsiteX1979" fmla="*/ 629695 w 3685768"/>
                  <a:gd name="connsiteY1979" fmla="*/ 1595488 h 2216907"/>
                  <a:gd name="connsiteX1980" fmla="*/ 638626 w 3685768"/>
                  <a:gd name="connsiteY1980" fmla="*/ 1587100 h 2216907"/>
                  <a:gd name="connsiteX1981" fmla="*/ 638626 w 3685768"/>
                  <a:gd name="connsiteY1981" fmla="*/ 1601138 h 2216907"/>
                  <a:gd name="connsiteX1982" fmla="*/ 623681 w 3685768"/>
                  <a:gd name="connsiteY1982" fmla="*/ 1601138 h 2216907"/>
                  <a:gd name="connsiteX1983" fmla="*/ 632794 w 3685768"/>
                  <a:gd name="connsiteY1983" fmla="*/ 1592749 h 2216907"/>
                  <a:gd name="connsiteX1984" fmla="*/ 632794 w 3685768"/>
                  <a:gd name="connsiteY1984" fmla="*/ 1606787 h 2216907"/>
                  <a:gd name="connsiteX1985" fmla="*/ 617666 w 3685768"/>
                  <a:gd name="connsiteY1985" fmla="*/ 1606787 h 2216907"/>
                  <a:gd name="connsiteX1986" fmla="*/ 626779 w 3685768"/>
                  <a:gd name="connsiteY1986" fmla="*/ 1598399 h 2216907"/>
                  <a:gd name="connsiteX1987" fmla="*/ 626779 w 3685768"/>
                  <a:gd name="connsiteY1987" fmla="*/ 1603877 h 2216907"/>
                  <a:gd name="connsiteX1988" fmla="*/ 626779 w 3685768"/>
                  <a:gd name="connsiteY1988" fmla="*/ 1617914 h 2216907"/>
                  <a:gd name="connsiteX1989" fmla="*/ 611834 w 3685768"/>
                  <a:gd name="connsiteY1989" fmla="*/ 1617914 h 2216907"/>
                  <a:gd name="connsiteX1990" fmla="*/ 593791 w 3685768"/>
                  <a:gd name="connsiteY1990" fmla="*/ 1617914 h 2216907"/>
                  <a:gd name="connsiteX1991" fmla="*/ 602904 w 3685768"/>
                  <a:gd name="connsiteY1991" fmla="*/ 1609526 h 2216907"/>
                  <a:gd name="connsiteX1992" fmla="*/ 602904 w 3685768"/>
                  <a:gd name="connsiteY1992" fmla="*/ 1623563 h 2216907"/>
                  <a:gd name="connsiteX1993" fmla="*/ 581944 w 3685768"/>
                  <a:gd name="connsiteY1993" fmla="*/ 1623563 h 2216907"/>
                  <a:gd name="connsiteX1994" fmla="*/ 590875 w 3685768"/>
                  <a:gd name="connsiteY1994" fmla="*/ 1615175 h 2216907"/>
                  <a:gd name="connsiteX1995" fmla="*/ 590875 w 3685768"/>
                  <a:gd name="connsiteY1995" fmla="*/ 1634862 h 2216907"/>
                  <a:gd name="connsiteX1996" fmla="*/ 575930 w 3685768"/>
                  <a:gd name="connsiteY1996" fmla="*/ 1634862 h 2216907"/>
                  <a:gd name="connsiteX1997" fmla="*/ 585043 w 3685768"/>
                  <a:gd name="connsiteY1997" fmla="*/ 1626303 h 2216907"/>
                  <a:gd name="connsiteX1998" fmla="*/ 585043 w 3685768"/>
                  <a:gd name="connsiteY1998" fmla="*/ 1640340 h 2216907"/>
                  <a:gd name="connsiteX1999" fmla="*/ 570098 w 3685768"/>
                  <a:gd name="connsiteY1999" fmla="*/ 1640340 h 2216907"/>
                  <a:gd name="connsiteX2000" fmla="*/ 579028 w 3685768"/>
                  <a:gd name="connsiteY2000" fmla="*/ 1631952 h 2216907"/>
                  <a:gd name="connsiteX2001" fmla="*/ 579028 w 3685768"/>
                  <a:gd name="connsiteY2001" fmla="*/ 1651639 h 2216907"/>
                  <a:gd name="connsiteX2002" fmla="*/ 563901 w 3685768"/>
                  <a:gd name="connsiteY2002" fmla="*/ 1651639 h 2216907"/>
                  <a:gd name="connsiteX2003" fmla="*/ 558069 w 3685768"/>
                  <a:gd name="connsiteY2003" fmla="*/ 1651639 h 2216907"/>
                  <a:gd name="connsiteX2004" fmla="*/ 552054 w 3685768"/>
                  <a:gd name="connsiteY2004" fmla="*/ 1651639 h 2216907"/>
                  <a:gd name="connsiteX2005" fmla="*/ 561167 w 3685768"/>
                  <a:gd name="connsiteY2005" fmla="*/ 1643079 h 2216907"/>
                  <a:gd name="connsiteX2006" fmla="*/ 561167 w 3685768"/>
                  <a:gd name="connsiteY2006" fmla="*/ 1648728 h 2216907"/>
                  <a:gd name="connsiteX2007" fmla="*/ 561167 w 3685768"/>
                  <a:gd name="connsiteY2007" fmla="*/ 1662766 h 2216907"/>
                  <a:gd name="connsiteX2008" fmla="*/ 540208 w 3685768"/>
                  <a:gd name="connsiteY2008" fmla="*/ 1662766 h 2216907"/>
                  <a:gd name="connsiteX2009" fmla="*/ 549138 w 3685768"/>
                  <a:gd name="connsiteY2009" fmla="*/ 1654206 h 2216907"/>
                  <a:gd name="connsiteX2010" fmla="*/ 549138 w 3685768"/>
                  <a:gd name="connsiteY2010" fmla="*/ 1668415 h 2216907"/>
                  <a:gd name="connsiteX2011" fmla="*/ 534193 w 3685768"/>
                  <a:gd name="connsiteY2011" fmla="*/ 1668415 h 2216907"/>
                  <a:gd name="connsiteX2012" fmla="*/ 543124 w 3685768"/>
                  <a:gd name="connsiteY2012" fmla="*/ 1659856 h 2216907"/>
                  <a:gd name="connsiteX2013" fmla="*/ 543124 w 3685768"/>
                  <a:gd name="connsiteY2013" fmla="*/ 1673893 h 2216907"/>
                  <a:gd name="connsiteX2014" fmla="*/ 528179 w 3685768"/>
                  <a:gd name="connsiteY2014" fmla="*/ 1673893 h 2216907"/>
                  <a:gd name="connsiteX2015" fmla="*/ 516332 w 3685768"/>
                  <a:gd name="connsiteY2015" fmla="*/ 1673893 h 2216907"/>
                  <a:gd name="connsiteX2016" fmla="*/ 525263 w 3685768"/>
                  <a:gd name="connsiteY2016" fmla="*/ 1665505 h 2216907"/>
                  <a:gd name="connsiteX2017" fmla="*/ 525263 w 3685768"/>
                  <a:gd name="connsiteY2017" fmla="*/ 1679543 h 2216907"/>
                  <a:gd name="connsiteX2018" fmla="*/ 510318 w 3685768"/>
                  <a:gd name="connsiteY2018" fmla="*/ 1679543 h 2216907"/>
                  <a:gd name="connsiteX2019" fmla="*/ 504303 w 3685768"/>
                  <a:gd name="connsiteY2019" fmla="*/ 1679543 h 2216907"/>
                  <a:gd name="connsiteX2020" fmla="*/ 513416 w 3685768"/>
                  <a:gd name="connsiteY2020" fmla="*/ 1670983 h 2216907"/>
                  <a:gd name="connsiteX2021" fmla="*/ 513416 w 3685768"/>
                  <a:gd name="connsiteY2021" fmla="*/ 1685192 h 2216907"/>
                  <a:gd name="connsiteX2022" fmla="*/ 498289 w 3685768"/>
                  <a:gd name="connsiteY2022" fmla="*/ 1685192 h 2216907"/>
                  <a:gd name="connsiteX2023" fmla="*/ 507401 w 3685768"/>
                  <a:gd name="connsiteY2023" fmla="*/ 1676632 h 2216907"/>
                  <a:gd name="connsiteX2024" fmla="*/ 507401 w 3685768"/>
                  <a:gd name="connsiteY2024" fmla="*/ 1690670 h 2216907"/>
                  <a:gd name="connsiteX2025" fmla="*/ 492456 w 3685768"/>
                  <a:gd name="connsiteY2025" fmla="*/ 1690670 h 2216907"/>
                  <a:gd name="connsiteX2026" fmla="*/ 501387 w 3685768"/>
                  <a:gd name="connsiteY2026" fmla="*/ 1682282 h 2216907"/>
                  <a:gd name="connsiteX2027" fmla="*/ 501387 w 3685768"/>
                  <a:gd name="connsiteY2027" fmla="*/ 1687760 h 2216907"/>
                  <a:gd name="connsiteX2028" fmla="*/ 501387 w 3685768"/>
                  <a:gd name="connsiteY2028" fmla="*/ 1701968 h 2216907"/>
                  <a:gd name="connsiteX2029" fmla="*/ 486442 w 3685768"/>
                  <a:gd name="connsiteY2029" fmla="*/ 1701968 h 2216907"/>
                  <a:gd name="connsiteX2030" fmla="*/ 495555 w 3685768"/>
                  <a:gd name="connsiteY2030" fmla="*/ 1693409 h 2216907"/>
                  <a:gd name="connsiteX2031" fmla="*/ 495555 w 3685768"/>
                  <a:gd name="connsiteY2031" fmla="*/ 1699058 h 2216907"/>
                  <a:gd name="connsiteX2032" fmla="*/ 495555 w 3685768"/>
                  <a:gd name="connsiteY2032" fmla="*/ 1713096 h 2216907"/>
                  <a:gd name="connsiteX2033" fmla="*/ 480428 w 3685768"/>
                  <a:gd name="connsiteY2033" fmla="*/ 1713096 h 2216907"/>
                  <a:gd name="connsiteX2034" fmla="*/ 474413 w 3685768"/>
                  <a:gd name="connsiteY2034" fmla="*/ 1713096 h 2216907"/>
                  <a:gd name="connsiteX2035" fmla="*/ 483526 w 3685768"/>
                  <a:gd name="connsiteY2035" fmla="*/ 1704708 h 2216907"/>
                  <a:gd name="connsiteX2036" fmla="*/ 483526 w 3685768"/>
                  <a:gd name="connsiteY2036" fmla="*/ 1718745 h 2216907"/>
                  <a:gd name="connsiteX2037" fmla="*/ 462566 w 3685768"/>
                  <a:gd name="connsiteY2037" fmla="*/ 1718745 h 2216907"/>
                  <a:gd name="connsiteX2038" fmla="*/ 471497 w 3685768"/>
                  <a:gd name="connsiteY2038" fmla="*/ 1710357 h 2216907"/>
                  <a:gd name="connsiteX2039" fmla="*/ 471497 w 3685768"/>
                  <a:gd name="connsiteY2039" fmla="*/ 1724223 h 2216907"/>
                  <a:gd name="connsiteX2040" fmla="*/ 456552 w 3685768"/>
                  <a:gd name="connsiteY2040" fmla="*/ 1724223 h 2216907"/>
                  <a:gd name="connsiteX2041" fmla="*/ 465665 w 3685768"/>
                  <a:gd name="connsiteY2041" fmla="*/ 1715835 h 2216907"/>
                  <a:gd name="connsiteX2042" fmla="*/ 465665 w 3685768"/>
                  <a:gd name="connsiteY2042" fmla="*/ 1735522 h 2216907"/>
                  <a:gd name="connsiteX2043" fmla="*/ 450720 w 3685768"/>
                  <a:gd name="connsiteY2043" fmla="*/ 1735522 h 2216907"/>
                  <a:gd name="connsiteX2044" fmla="*/ 459650 w 3685768"/>
                  <a:gd name="connsiteY2044" fmla="*/ 1727133 h 2216907"/>
                  <a:gd name="connsiteX2045" fmla="*/ 459650 w 3685768"/>
                  <a:gd name="connsiteY2045" fmla="*/ 1741000 h 2216907"/>
                  <a:gd name="connsiteX2046" fmla="*/ 444523 w 3685768"/>
                  <a:gd name="connsiteY2046" fmla="*/ 1741000 h 2216907"/>
                  <a:gd name="connsiteX2047" fmla="*/ 453636 w 3685768"/>
                  <a:gd name="connsiteY2047" fmla="*/ 1732611 h 2216907"/>
                  <a:gd name="connsiteX2048" fmla="*/ 453636 w 3685768"/>
                  <a:gd name="connsiteY2048" fmla="*/ 1746649 h 2216907"/>
                  <a:gd name="connsiteX2049" fmla="*/ 438691 w 3685768"/>
                  <a:gd name="connsiteY2049" fmla="*/ 1746649 h 2216907"/>
                  <a:gd name="connsiteX2050" fmla="*/ 447621 w 3685768"/>
                  <a:gd name="connsiteY2050" fmla="*/ 1738261 h 2216907"/>
                  <a:gd name="connsiteX2051" fmla="*/ 447621 w 3685768"/>
                  <a:gd name="connsiteY2051" fmla="*/ 1752298 h 2216907"/>
                  <a:gd name="connsiteX2052" fmla="*/ 432676 w 3685768"/>
                  <a:gd name="connsiteY2052" fmla="*/ 1752298 h 2216907"/>
                  <a:gd name="connsiteX2053" fmla="*/ 441789 w 3685768"/>
                  <a:gd name="connsiteY2053" fmla="*/ 1743910 h 2216907"/>
                  <a:gd name="connsiteX2054" fmla="*/ 441789 w 3685768"/>
                  <a:gd name="connsiteY2054" fmla="*/ 1763597 h 2216907"/>
                  <a:gd name="connsiteX2055" fmla="*/ 426662 w 3685768"/>
                  <a:gd name="connsiteY2055" fmla="*/ 1763597 h 2216907"/>
                  <a:gd name="connsiteX2056" fmla="*/ 420830 w 3685768"/>
                  <a:gd name="connsiteY2056" fmla="*/ 1763597 h 2216907"/>
                  <a:gd name="connsiteX2057" fmla="*/ 429760 w 3685768"/>
                  <a:gd name="connsiteY2057" fmla="*/ 1755037 h 2216907"/>
                  <a:gd name="connsiteX2058" fmla="*/ 429760 w 3685768"/>
                  <a:gd name="connsiteY2058" fmla="*/ 1769075 h 2216907"/>
                  <a:gd name="connsiteX2059" fmla="*/ 414815 w 3685768"/>
                  <a:gd name="connsiteY2059" fmla="*/ 1769075 h 2216907"/>
                  <a:gd name="connsiteX2060" fmla="*/ 423746 w 3685768"/>
                  <a:gd name="connsiteY2060" fmla="*/ 1760686 h 2216907"/>
                  <a:gd name="connsiteX2061" fmla="*/ 423746 w 3685768"/>
                  <a:gd name="connsiteY2061" fmla="*/ 1766165 h 2216907"/>
                  <a:gd name="connsiteX2062" fmla="*/ 423746 w 3685768"/>
                  <a:gd name="connsiteY2062" fmla="*/ 1785851 h 2216907"/>
                  <a:gd name="connsiteX2063" fmla="*/ 408801 w 3685768"/>
                  <a:gd name="connsiteY2063" fmla="*/ 1785851 h 2216907"/>
                  <a:gd name="connsiteX2064" fmla="*/ 417914 w 3685768"/>
                  <a:gd name="connsiteY2064" fmla="*/ 1777463 h 2216907"/>
                  <a:gd name="connsiteX2065" fmla="*/ 417914 w 3685768"/>
                  <a:gd name="connsiteY2065" fmla="*/ 1791501 h 2216907"/>
                  <a:gd name="connsiteX2066" fmla="*/ 402786 w 3685768"/>
                  <a:gd name="connsiteY2066" fmla="*/ 1791501 h 2216907"/>
                  <a:gd name="connsiteX2067" fmla="*/ 411899 w 3685768"/>
                  <a:gd name="connsiteY2067" fmla="*/ 1783112 h 2216907"/>
                  <a:gd name="connsiteX2068" fmla="*/ 411899 w 3685768"/>
                  <a:gd name="connsiteY2068" fmla="*/ 1797150 h 2216907"/>
                  <a:gd name="connsiteX2069" fmla="*/ 390940 w 3685768"/>
                  <a:gd name="connsiteY2069" fmla="*/ 1797150 h 2216907"/>
                  <a:gd name="connsiteX2070" fmla="*/ 399870 w 3685768"/>
                  <a:gd name="connsiteY2070" fmla="*/ 1788591 h 2216907"/>
                  <a:gd name="connsiteX2071" fmla="*/ 399870 w 3685768"/>
                  <a:gd name="connsiteY2071" fmla="*/ 1802628 h 2216907"/>
                  <a:gd name="connsiteX2072" fmla="*/ 384925 w 3685768"/>
                  <a:gd name="connsiteY2072" fmla="*/ 1802628 h 2216907"/>
                  <a:gd name="connsiteX2073" fmla="*/ 393856 w 3685768"/>
                  <a:gd name="connsiteY2073" fmla="*/ 1794240 h 2216907"/>
                  <a:gd name="connsiteX2074" fmla="*/ 393856 w 3685768"/>
                  <a:gd name="connsiteY2074" fmla="*/ 1799889 h 2216907"/>
                  <a:gd name="connsiteX2075" fmla="*/ 393856 w 3685768"/>
                  <a:gd name="connsiteY2075" fmla="*/ 1813927 h 2216907"/>
                  <a:gd name="connsiteX2076" fmla="*/ 378911 w 3685768"/>
                  <a:gd name="connsiteY2076" fmla="*/ 1813927 h 2216907"/>
                  <a:gd name="connsiteX2077" fmla="*/ 388024 w 3685768"/>
                  <a:gd name="connsiteY2077" fmla="*/ 1805538 h 2216907"/>
                  <a:gd name="connsiteX2078" fmla="*/ 388024 w 3685768"/>
                  <a:gd name="connsiteY2078" fmla="*/ 1825054 h 2216907"/>
                  <a:gd name="connsiteX2079" fmla="*/ 373079 w 3685768"/>
                  <a:gd name="connsiteY2079" fmla="*/ 1825054 h 2216907"/>
                  <a:gd name="connsiteX2080" fmla="*/ 382009 w 3685768"/>
                  <a:gd name="connsiteY2080" fmla="*/ 1816666 h 2216907"/>
                  <a:gd name="connsiteX2081" fmla="*/ 382009 w 3685768"/>
                  <a:gd name="connsiteY2081" fmla="*/ 1822315 h 2216907"/>
                  <a:gd name="connsiteX2082" fmla="*/ 382009 w 3685768"/>
                  <a:gd name="connsiteY2082" fmla="*/ 1836181 h 2216907"/>
                  <a:gd name="connsiteX2083" fmla="*/ 367064 w 3685768"/>
                  <a:gd name="connsiteY2083" fmla="*/ 1836181 h 2216907"/>
                  <a:gd name="connsiteX2084" fmla="*/ 376177 w 3685768"/>
                  <a:gd name="connsiteY2084" fmla="*/ 1827793 h 2216907"/>
                  <a:gd name="connsiteX2085" fmla="*/ 376177 w 3685768"/>
                  <a:gd name="connsiteY2085" fmla="*/ 1841830 h 2216907"/>
                  <a:gd name="connsiteX2086" fmla="*/ 361050 w 3685768"/>
                  <a:gd name="connsiteY2086" fmla="*/ 1841830 h 2216907"/>
                  <a:gd name="connsiteX2087" fmla="*/ 369980 w 3685768"/>
                  <a:gd name="connsiteY2087" fmla="*/ 1833442 h 2216907"/>
                  <a:gd name="connsiteX2088" fmla="*/ 369980 w 3685768"/>
                  <a:gd name="connsiteY2088" fmla="*/ 1847480 h 2216907"/>
                  <a:gd name="connsiteX2089" fmla="*/ 355217 w 3685768"/>
                  <a:gd name="connsiteY2089" fmla="*/ 1847480 h 2216907"/>
                  <a:gd name="connsiteX2090" fmla="*/ 349203 w 3685768"/>
                  <a:gd name="connsiteY2090" fmla="*/ 1847480 h 2216907"/>
                  <a:gd name="connsiteX2091" fmla="*/ 343189 w 3685768"/>
                  <a:gd name="connsiteY2091" fmla="*/ 1847480 h 2216907"/>
                  <a:gd name="connsiteX2092" fmla="*/ 352119 w 3685768"/>
                  <a:gd name="connsiteY2092" fmla="*/ 1839091 h 2216907"/>
                  <a:gd name="connsiteX2093" fmla="*/ 352119 w 3685768"/>
                  <a:gd name="connsiteY2093" fmla="*/ 1844569 h 2216907"/>
                  <a:gd name="connsiteX2094" fmla="*/ 352119 w 3685768"/>
                  <a:gd name="connsiteY2094" fmla="*/ 1858607 h 2216907"/>
                  <a:gd name="connsiteX2095" fmla="*/ 337174 w 3685768"/>
                  <a:gd name="connsiteY2095" fmla="*/ 1858607 h 2216907"/>
                  <a:gd name="connsiteX2096" fmla="*/ 346287 w 3685768"/>
                  <a:gd name="connsiteY2096" fmla="*/ 1850219 h 2216907"/>
                  <a:gd name="connsiteX2097" fmla="*/ 346287 w 3685768"/>
                  <a:gd name="connsiteY2097" fmla="*/ 1864256 h 2216907"/>
                  <a:gd name="connsiteX2098" fmla="*/ 331160 w 3685768"/>
                  <a:gd name="connsiteY2098" fmla="*/ 1864256 h 2216907"/>
                  <a:gd name="connsiteX2099" fmla="*/ 340272 w 3685768"/>
                  <a:gd name="connsiteY2099" fmla="*/ 1855868 h 2216907"/>
                  <a:gd name="connsiteX2100" fmla="*/ 340272 w 3685768"/>
                  <a:gd name="connsiteY2100" fmla="*/ 1875555 h 2216907"/>
                  <a:gd name="connsiteX2101" fmla="*/ 319313 w 3685768"/>
                  <a:gd name="connsiteY2101" fmla="*/ 1875555 h 2216907"/>
                  <a:gd name="connsiteX2102" fmla="*/ 328244 w 3685768"/>
                  <a:gd name="connsiteY2102" fmla="*/ 1866995 h 2216907"/>
                  <a:gd name="connsiteX2103" fmla="*/ 328244 w 3685768"/>
                  <a:gd name="connsiteY2103" fmla="*/ 1881033 h 2216907"/>
                  <a:gd name="connsiteX2104" fmla="*/ 313299 w 3685768"/>
                  <a:gd name="connsiteY2104" fmla="*/ 1881033 h 2216907"/>
                  <a:gd name="connsiteX2105" fmla="*/ 322411 w 3685768"/>
                  <a:gd name="connsiteY2105" fmla="*/ 1872645 h 2216907"/>
                  <a:gd name="connsiteX2106" fmla="*/ 322411 w 3685768"/>
                  <a:gd name="connsiteY2106" fmla="*/ 1886682 h 2216907"/>
                  <a:gd name="connsiteX2107" fmla="*/ 307284 w 3685768"/>
                  <a:gd name="connsiteY2107" fmla="*/ 1886682 h 2216907"/>
                  <a:gd name="connsiteX2108" fmla="*/ 316397 w 3685768"/>
                  <a:gd name="connsiteY2108" fmla="*/ 1878123 h 2216907"/>
                  <a:gd name="connsiteX2109" fmla="*/ 316397 w 3685768"/>
                  <a:gd name="connsiteY2109" fmla="*/ 1889421 h 2216907"/>
                  <a:gd name="connsiteX2110" fmla="*/ 316397 w 3685768"/>
                  <a:gd name="connsiteY2110" fmla="*/ 1903459 h 2216907"/>
                  <a:gd name="connsiteX2111" fmla="*/ 301452 w 3685768"/>
                  <a:gd name="connsiteY2111" fmla="*/ 1903459 h 2216907"/>
                  <a:gd name="connsiteX2112" fmla="*/ 310382 w 3685768"/>
                  <a:gd name="connsiteY2112" fmla="*/ 1894899 h 2216907"/>
                  <a:gd name="connsiteX2113" fmla="*/ 310382 w 3685768"/>
                  <a:gd name="connsiteY2113" fmla="*/ 1909108 h 2216907"/>
                  <a:gd name="connsiteX2114" fmla="*/ 289423 w 3685768"/>
                  <a:gd name="connsiteY2114" fmla="*/ 1909108 h 2216907"/>
                  <a:gd name="connsiteX2115" fmla="*/ 298536 w 3685768"/>
                  <a:gd name="connsiteY2115" fmla="*/ 1900720 h 2216907"/>
                  <a:gd name="connsiteX2116" fmla="*/ 298536 w 3685768"/>
                  <a:gd name="connsiteY2116" fmla="*/ 1914586 h 2216907"/>
                  <a:gd name="connsiteX2117" fmla="*/ 283409 w 3685768"/>
                  <a:gd name="connsiteY2117" fmla="*/ 1914586 h 2216907"/>
                  <a:gd name="connsiteX2118" fmla="*/ 271562 w 3685768"/>
                  <a:gd name="connsiteY2118" fmla="*/ 1914586 h 2216907"/>
                  <a:gd name="connsiteX2119" fmla="*/ 280492 w 3685768"/>
                  <a:gd name="connsiteY2119" fmla="*/ 1906198 h 2216907"/>
                  <a:gd name="connsiteX2120" fmla="*/ 280492 w 3685768"/>
                  <a:gd name="connsiteY2120" fmla="*/ 1920235 h 2216907"/>
                  <a:gd name="connsiteX2121" fmla="*/ 265547 w 3685768"/>
                  <a:gd name="connsiteY2121" fmla="*/ 1920235 h 2216907"/>
                  <a:gd name="connsiteX2122" fmla="*/ 274478 w 3685768"/>
                  <a:gd name="connsiteY2122" fmla="*/ 1911847 h 2216907"/>
                  <a:gd name="connsiteX2123" fmla="*/ 274478 w 3685768"/>
                  <a:gd name="connsiteY2123" fmla="*/ 1917496 h 2216907"/>
                  <a:gd name="connsiteX2124" fmla="*/ 274478 w 3685768"/>
                  <a:gd name="connsiteY2124" fmla="*/ 1931363 h 2216907"/>
                  <a:gd name="connsiteX2125" fmla="*/ 259715 w 3685768"/>
                  <a:gd name="connsiteY2125" fmla="*/ 1931363 h 2216907"/>
                  <a:gd name="connsiteX2126" fmla="*/ 268646 w 3685768"/>
                  <a:gd name="connsiteY2126" fmla="*/ 1922974 h 2216907"/>
                  <a:gd name="connsiteX2127" fmla="*/ 268646 w 3685768"/>
                  <a:gd name="connsiteY2127" fmla="*/ 1937012 h 2216907"/>
                  <a:gd name="connsiteX2128" fmla="*/ 253519 w 3685768"/>
                  <a:gd name="connsiteY2128" fmla="*/ 1937012 h 2216907"/>
                  <a:gd name="connsiteX2129" fmla="*/ 262631 w 3685768"/>
                  <a:gd name="connsiteY2129" fmla="*/ 1928624 h 2216907"/>
                  <a:gd name="connsiteX2130" fmla="*/ 262631 w 3685768"/>
                  <a:gd name="connsiteY2130" fmla="*/ 1942661 h 2216907"/>
                  <a:gd name="connsiteX2131" fmla="*/ 247686 w 3685768"/>
                  <a:gd name="connsiteY2131" fmla="*/ 1942661 h 2216907"/>
                  <a:gd name="connsiteX2132" fmla="*/ 256617 w 3685768"/>
                  <a:gd name="connsiteY2132" fmla="*/ 1934273 h 2216907"/>
                  <a:gd name="connsiteX2133" fmla="*/ 256617 w 3685768"/>
                  <a:gd name="connsiteY2133" fmla="*/ 1948310 h 2216907"/>
                  <a:gd name="connsiteX2134" fmla="*/ 241672 w 3685768"/>
                  <a:gd name="connsiteY2134" fmla="*/ 1948310 h 2216907"/>
                  <a:gd name="connsiteX2135" fmla="*/ 250785 w 3685768"/>
                  <a:gd name="connsiteY2135" fmla="*/ 1939751 h 2216907"/>
                  <a:gd name="connsiteX2136" fmla="*/ 250785 w 3685768"/>
                  <a:gd name="connsiteY2136" fmla="*/ 1953789 h 2216907"/>
                  <a:gd name="connsiteX2137" fmla="*/ 235840 w 3685768"/>
                  <a:gd name="connsiteY2137" fmla="*/ 1953789 h 2216907"/>
                  <a:gd name="connsiteX2138" fmla="*/ 244770 w 3685768"/>
                  <a:gd name="connsiteY2138" fmla="*/ 1945400 h 2216907"/>
                  <a:gd name="connsiteX2139" fmla="*/ 244770 w 3685768"/>
                  <a:gd name="connsiteY2139" fmla="*/ 1959438 h 2216907"/>
                  <a:gd name="connsiteX2140" fmla="*/ 229825 w 3685768"/>
                  <a:gd name="connsiteY2140" fmla="*/ 1959438 h 2216907"/>
                  <a:gd name="connsiteX2141" fmla="*/ 238756 w 3685768"/>
                  <a:gd name="connsiteY2141" fmla="*/ 1951050 h 2216907"/>
                  <a:gd name="connsiteX2142" fmla="*/ 238756 w 3685768"/>
                  <a:gd name="connsiteY2142" fmla="*/ 1956527 h 2216907"/>
                  <a:gd name="connsiteX2143" fmla="*/ 238756 w 3685768"/>
                  <a:gd name="connsiteY2143" fmla="*/ 1970736 h 2216907"/>
                  <a:gd name="connsiteX2144" fmla="*/ 223811 w 3685768"/>
                  <a:gd name="connsiteY2144" fmla="*/ 1970736 h 2216907"/>
                  <a:gd name="connsiteX2145" fmla="*/ 232741 w 3685768"/>
                  <a:gd name="connsiteY2145" fmla="*/ 1962177 h 2216907"/>
                  <a:gd name="connsiteX2146" fmla="*/ 232741 w 3685768"/>
                  <a:gd name="connsiteY2146" fmla="*/ 1976214 h 2216907"/>
                  <a:gd name="connsiteX2147" fmla="*/ 217796 w 3685768"/>
                  <a:gd name="connsiteY2147" fmla="*/ 1976214 h 2216907"/>
                  <a:gd name="connsiteX2148" fmla="*/ 226909 w 3685768"/>
                  <a:gd name="connsiteY2148" fmla="*/ 1967826 h 2216907"/>
                  <a:gd name="connsiteX2149" fmla="*/ 226909 w 3685768"/>
                  <a:gd name="connsiteY2149" fmla="*/ 1981864 h 2216907"/>
                  <a:gd name="connsiteX2150" fmla="*/ 211782 w 3685768"/>
                  <a:gd name="connsiteY2150" fmla="*/ 1981864 h 2216907"/>
                  <a:gd name="connsiteX2151" fmla="*/ 220895 w 3685768"/>
                  <a:gd name="connsiteY2151" fmla="*/ 1973304 h 2216907"/>
                  <a:gd name="connsiteX2152" fmla="*/ 220895 w 3685768"/>
                  <a:gd name="connsiteY2152" fmla="*/ 1987513 h 2216907"/>
                  <a:gd name="connsiteX2153" fmla="*/ 205950 w 3685768"/>
                  <a:gd name="connsiteY2153" fmla="*/ 1987513 h 2216907"/>
                  <a:gd name="connsiteX2154" fmla="*/ 214880 w 3685768"/>
                  <a:gd name="connsiteY2154" fmla="*/ 1978954 h 2216907"/>
                  <a:gd name="connsiteX2155" fmla="*/ 214880 w 3685768"/>
                  <a:gd name="connsiteY2155" fmla="*/ 1992991 h 2216907"/>
                  <a:gd name="connsiteX2156" fmla="*/ 199935 w 3685768"/>
                  <a:gd name="connsiteY2156" fmla="*/ 1992991 h 2216907"/>
                  <a:gd name="connsiteX2157" fmla="*/ 193921 w 3685768"/>
                  <a:gd name="connsiteY2157" fmla="*/ 1992991 h 2216907"/>
                  <a:gd name="connsiteX2158" fmla="*/ 203033 w 3685768"/>
                  <a:gd name="connsiteY2158" fmla="*/ 1984603 h 2216907"/>
                  <a:gd name="connsiteX2159" fmla="*/ 203033 w 3685768"/>
                  <a:gd name="connsiteY2159" fmla="*/ 1990081 h 2216907"/>
                  <a:gd name="connsiteX2160" fmla="*/ 203033 w 3685768"/>
                  <a:gd name="connsiteY2160" fmla="*/ 2004290 h 2216907"/>
                  <a:gd name="connsiteX2161" fmla="*/ 187906 w 3685768"/>
                  <a:gd name="connsiteY2161" fmla="*/ 2004290 h 2216907"/>
                  <a:gd name="connsiteX2162" fmla="*/ 197019 w 3685768"/>
                  <a:gd name="connsiteY2162" fmla="*/ 1995730 h 2216907"/>
                  <a:gd name="connsiteX2163" fmla="*/ 197019 w 3685768"/>
                  <a:gd name="connsiteY2163" fmla="*/ 2009767 h 2216907"/>
                  <a:gd name="connsiteX2164" fmla="*/ 182074 w 3685768"/>
                  <a:gd name="connsiteY2164" fmla="*/ 2009767 h 2216907"/>
                  <a:gd name="connsiteX2165" fmla="*/ 191005 w 3685768"/>
                  <a:gd name="connsiteY2165" fmla="*/ 2001379 h 2216907"/>
                  <a:gd name="connsiteX2166" fmla="*/ 191005 w 3685768"/>
                  <a:gd name="connsiteY2166" fmla="*/ 2021066 h 2216907"/>
                  <a:gd name="connsiteX2167" fmla="*/ 176060 w 3685768"/>
                  <a:gd name="connsiteY2167" fmla="*/ 2021066 h 2216907"/>
                  <a:gd name="connsiteX2168" fmla="*/ 185172 w 3685768"/>
                  <a:gd name="connsiteY2168" fmla="*/ 2012507 h 2216907"/>
                  <a:gd name="connsiteX2169" fmla="*/ 185172 w 3685768"/>
                  <a:gd name="connsiteY2169" fmla="*/ 2018156 h 2216907"/>
                  <a:gd name="connsiteX2170" fmla="*/ 185172 w 3685768"/>
                  <a:gd name="connsiteY2170" fmla="*/ 2037843 h 2216907"/>
                  <a:gd name="connsiteX2171" fmla="*/ 170045 w 3685768"/>
                  <a:gd name="connsiteY2171" fmla="*/ 2037843 h 2216907"/>
                  <a:gd name="connsiteX2172" fmla="*/ 178976 w 3685768"/>
                  <a:gd name="connsiteY2172" fmla="*/ 2029454 h 2216907"/>
                  <a:gd name="connsiteX2173" fmla="*/ 178976 w 3685768"/>
                  <a:gd name="connsiteY2173" fmla="*/ 2043321 h 2216907"/>
                  <a:gd name="connsiteX2174" fmla="*/ 164031 w 3685768"/>
                  <a:gd name="connsiteY2174" fmla="*/ 2043321 h 2216907"/>
                  <a:gd name="connsiteX2175" fmla="*/ 158198 w 3685768"/>
                  <a:gd name="connsiteY2175" fmla="*/ 2043321 h 2216907"/>
                  <a:gd name="connsiteX2176" fmla="*/ 152184 w 3685768"/>
                  <a:gd name="connsiteY2176" fmla="*/ 2043321 h 2216907"/>
                  <a:gd name="connsiteX2177" fmla="*/ 161115 w 3685768"/>
                  <a:gd name="connsiteY2177" fmla="*/ 2034932 h 2216907"/>
                  <a:gd name="connsiteX2178" fmla="*/ 161115 w 3685768"/>
                  <a:gd name="connsiteY2178" fmla="*/ 2040582 h 2216907"/>
                  <a:gd name="connsiteX2179" fmla="*/ 161115 w 3685768"/>
                  <a:gd name="connsiteY2179" fmla="*/ 2054619 h 2216907"/>
                  <a:gd name="connsiteX2180" fmla="*/ 146170 w 3685768"/>
                  <a:gd name="connsiteY2180" fmla="*/ 2054619 h 2216907"/>
                  <a:gd name="connsiteX2181" fmla="*/ 155282 w 3685768"/>
                  <a:gd name="connsiteY2181" fmla="*/ 2046231 h 2216907"/>
                  <a:gd name="connsiteX2182" fmla="*/ 155282 w 3685768"/>
                  <a:gd name="connsiteY2182" fmla="*/ 2065918 h 2216907"/>
                  <a:gd name="connsiteX2183" fmla="*/ 140337 w 3685768"/>
                  <a:gd name="connsiteY2183" fmla="*/ 2065918 h 2216907"/>
                  <a:gd name="connsiteX2184" fmla="*/ 149268 w 3685768"/>
                  <a:gd name="connsiteY2184" fmla="*/ 2057358 h 2216907"/>
                  <a:gd name="connsiteX2185" fmla="*/ 149268 w 3685768"/>
                  <a:gd name="connsiteY2185" fmla="*/ 2071396 h 2216907"/>
                  <a:gd name="connsiteX2186" fmla="*/ 134141 w 3685768"/>
                  <a:gd name="connsiteY2186" fmla="*/ 2071396 h 2216907"/>
                  <a:gd name="connsiteX2187" fmla="*/ 143253 w 3685768"/>
                  <a:gd name="connsiteY2187" fmla="*/ 2063008 h 2216907"/>
                  <a:gd name="connsiteX2188" fmla="*/ 143253 w 3685768"/>
                  <a:gd name="connsiteY2188" fmla="*/ 2068486 h 2216907"/>
                  <a:gd name="connsiteX2189" fmla="*/ 143253 w 3685768"/>
                  <a:gd name="connsiteY2189" fmla="*/ 2082694 h 2216907"/>
                  <a:gd name="connsiteX2190" fmla="*/ 122294 w 3685768"/>
                  <a:gd name="connsiteY2190" fmla="*/ 2082694 h 2216907"/>
                  <a:gd name="connsiteX2191" fmla="*/ 116280 w 3685768"/>
                  <a:gd name="connsiteY2191" fmla="*/ 2082694 h 2216907"/>
                  <a:gd name="connsiteX2192" fmla="*/ 125392 w 3685768"/>
                  <a:gd name="connsiteY2192" fmla="*/ 2074135 h 2216907"/>
                  <a:gd name="connsiteX2193" fmla="*/ 125392 w 3685768"/>
                  <a:gd name="connsiteY2193" fmla="*/ 2093822 h 2216907"/>
                  <a:gd name="connsiteX2194" fmla="*/ 110447 w 3685768"/>
                  <a:gd name="connsiteY2194" fmla="*/ 2093822 h 2216907"/>
                  <a:gd name="connsiteX2195" fmla="*/ 119378 w 3685768"/>
                  <a:gd name="connsiteY2195" fmla="*/ 2085262 h 2216907"/>
                  <a:gd name="connsiteX2196" fmla="*/ 119378 w 3685768"/>
                  <a:gd name="connsiteY2196" fmla="*/ 2104949 h 2216907"/>
                  <a:gd name="connsiteX2197" fmla="*/ 98418 w 3685768"/>
                  <a:gd name="connsiteY2197" fmla="*/ 2104949 h 2216907"/>
                  <a:gd name="connsiteX2198" fmla="*/ 107531 w 3685768"/>
                  <a:gd name="connsiteY2198" fmla="*/ 2096561 h 2216907"/>
                  <a:gd name="connsiteX2199" fmla="*/ 107531 w 3685768"/>
                  <a:gd name="connsiteY2199" fmla="*/ 2107859 h 2216907"/>
                  <a:gd name="connsiteX2200" fmla="*/ 107531 w 3685768"/>
                  <a:gd name="connsiteY2200" fmla="*/ 2121726 h 2216907"/>
                  <a:gd name="connsiteX2201" fmla="*/ 92404 w 3685768"/>
                  <a:gd name="connsiteY2201" fmla="*/ 2121726 h 2216907"/>
                  <a:gd name="connsiteX2202" fmla="*/ 101517 w 3685768"/>
                  <a:gd name="connsiteY2202" fmla="*/ 2113337 h 2216907"/>
                  <a:gd name="connsiteX2203" fmla="*/ 101517 w 3685768"/>
                  <a:gd name="connsiteY2203" fmla="*/ 2127375 h 2216907"/>
                  <a:gd name="connsiteX2204" fmla="*/ 86572 w 3685768"/>
                  <a:gd name="connsiteY2204" fmla="*/ 2127375 h 2216907"/>
                  <a:gd name="connsiteX2205" fmla="*/ 80557 w 3685768"/>
                  <a:gd name="connsiteY2205" fmla="*/ 2127375 h 2216907"/>
                  <a:gd name="connsiteX2206" fmla="*/ 89488 w 3685768"/>
                  <a:gd name="connsiteY2206" fmla="*/ 2118987 h 2216907"/>
                  <a:gd name="connsiteX2207" fmla="*/ 89488 w 3685768"/>
                  <a:gd name="connsiteY2207" fmla="*/ 2133024 h 2216907"/>
                  <a:gd name="connsiteX2208" fmla="*/ 74543 w 3685768"/>
                  <a:gd name="connsiteY2208" fmla="*/ 2133024 h 2216907"/>
                  <a:gd name="connsiteX2209" fmla="*/ 83473 w 3685768"/>
                  <a:gd name="connsiteY2209" fmla="*/ 2124465 h 2216907"/>
                  <a:gd name="connsiteX2210" fmla="*/ 83473 w 3685768"/>
                  <a:gd name="connsiteY2210" fmla="*/ 2138502 h 2216907"/>
                  <a:gd name="connsiteX2211" fmla="*/ 68528 w 3685768"/>
                  <a:gd name="connsiteY2211" fmla="*/ 2138502 h 2216907"/>
                  <a:gd name="connsiteX2212" fmla="*/ 62696 w 3685768"/>
                  <a:gd name="connsiteY2212" fmla="*/ 2138502 h 2216907"/>
                  <a:gd name="connsiteX2213" fmla="*/ 71627 w 3685768"/>
                  <a:gd name="connsiteY2213" fmla="*/ 2130114 h 2216907"/>
                  <a:gd name="connsiteX2214" fmla="*/ 71627 w 3685768"/>
                  <a:gd name="connsiteY2214" fmla="*/ 2135763 h 2216907"/>
                  <a:gd name="connsiteX2215" fmla="*/ 71627 w 3685768"/>
                  <a:gd name="connsiteY2215" fmla="*/ 2141412 h 2216907"/>
                  <a:gd name="connsiteX2216" fmla="*/ 71627 w 3685768"/>
                  <a:gd name="connsiteY2216" fmla="*/ 2155279 h 2216907"/>
                  <a:gd name="connsiteX2217" fmla="*/ 50667 w 3685768"/>
                  <a:gd name="connsiteY2217" fmla="*/ 2155279 h 2216907"/>
                  <a:gd name="connsiteX2218" fmla="*/ 44653 w 3685768"/>
                  <a:gd name="connsiteY2218" fmla="*/ 2155279 h 2216907"/>
                  <a:gd name="connsiteX2219" fmla="*/ 53766 w 3685768"/>
                  <a:gd name="connsiteY2219" fmla="*/ 2146891 h 2216907"/>
                  <a:gd name="connsiteX2220" fmla="*/ 53766 w 3685768"/>
                  <a:gd name="connsiteY2220" fmla="*/ 2166577 h 2216907"/>
                  <a:gd name="connsiteX2221" fmla="*/ 38821 w 3685768"/>
                  <a:gd name="connsiteY2221" fmla="*/ 2166577 h 2216907"/>
                  <a:gd name="connsiteX2222" fmla="*/ 47751 w 3685768"/>
                  <a:gd name="connsiteY2222" fmla="*/ 2158189 h 2216907"/>
                  <a:gd name="connsiteX2223" fmla="*/ 47751 w 3685768"/>
                  <a:gd name="connsiteY2223" fmla="*/ 2169317 h 2216907"/>
                  <a:gd name="connsiteX2224" fmla="*/ 47751 w 3685768"/>
                  <a:gd name="connsiteY2224" fmla="*/ 2189003 h 2216907"/>
                  <a:gd name="connsiteX2225" fmla="*/ 32806 w 3685768"/>
                  <a:gd name="connsiteY2225" fmla="*/ 2189003 h 2216907"/>
                  <a:gd name="connsiteX2226" fmla="*/ 41737 w 3685768"/>
                  <a:gd name="connsiteY2226" fmla="*/ 2180615 h 2216907"/>
                  <a:gd name="connsiteX2227" fmla="*/ 41737 w 3685768"/>
                  <a:gd name="connsiteY2227" fmla="*/ 2186093 h 2216907"/>
                  <a:gd name="connsiteX2228" fmla="*/ 41737 w 3685768"/>
                  <a:gd name="connsiteY2228" fmla="*/ 2200131 h 2216907"/>
                  <a:gd name="connsiteX2229" fmla="*/ 20777 w 3685768"/>
                  <a:gd name="connsiteY2229" fmla="*/ 2200131 h 2216907"/>
                  <a:gd name="connsiteX2230" fmla="*/ 14945 w 3685768"/>
                  <a:gd name="connsiteY2230" fmla="*/ 2200131 h 2216907"/>
                  <a:gd name="connsiteX2231" fmla="*/ 23876 w 3685768"/>
                  <a:gd name="connsiteY2231" fmla="*/ 2191742 h 2216907"/>
                  <a:gd name="connsiteX2232" fmla="*/ 23876 w 3685768"/>
                  <a:gd name="connsiteY2232" fmla="*/ 2205780 h 2216907"/>
                  <a:gd name="connsiteX2233" fmla="*/ 8931 w 3685768"/>
                  <a:gd name="connsiteY2233" fmla="*/ 2205780 h 2216907"/>
                  <a:gd name="connsiteX2234" fmla="*/ 17861 w 3685768"/>
                  <a:gd name="connsiteY2234" fmla="*/ 2197392 h 2216907"/>
                  <a:gd name="connsiteX2235" fmla="*/ 17861 w 3685768"/>
                  <a:gd name="connsiteY2235" fmla="*/ 2202870 h 2216907"/>
                  <a:gd name="connsiteX2236" fmla="*/ 17861 w 3685768"/>
                  <a:gd name="connsiteY2236" fmla="*/ 2216907 h 2216907"/>
                  <a:gd name="connsiteX2237" fmla="*/ 2916 w 3685768"/>
                  <a:gd name="connsiteY2237" fmla="*/ 2216907 h 2216907"/>
                  <a:gd name="connsiteX2238" fmla="*/ 2916 w 3685768"/>
                  <a:gd name="connsiteY2238" fmla="*/ 2200131 h 221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Lst>
                <a:rect l="l" t="t" r="r" b="b"/>
                <a:pathLst>
                  <a:path w="3685768" h="2216907">
                    <a:moveTo>
                      <a:pt x="2916" y="2200131"/>
                    </a:moveTo>
                    <a:lnTo>
                      <a:pt x="8931" y="2200131"/>
                    </a:lnTo>
                    <a:lnTo>
                      <a:pt x="0" y="2208519"/>
                    </a:lnTo>
                    <a:lnTo>
                      <a:pt x="0" y="2202870"/>
                    </a:lnTo>
                    <a:lnTo>
                      <a:pt x="0" y="2188832"/>
                    </a:lnTo>
                    <a:lnTo>
                      <a:pt x="14945" y="2188832"/>
                    </a:lnTo>
                    <a:lnTo>
                      <a:pt x="5832" y="2197392"/>
                    </a:lnTo>
                    <a:lnTo>
                      <a:pt x="5832" y="2183183"/>
                    </a:lnTo>
                    <a:lnTo>
                      <a:pt x="20777" y="2183183"/>
                    </a:lnTo>
                    <a:lnTo>
                      <a:pt x="32806" y="2183183"/>
                    </a:lnTo>
                    <a:lnTo>
                      <a:pt x="23693" y="2191742"/>
                    </a:lnTo>
                    <a:lnTo>
                      <a:pt x="23693" y="2186093"/>
                    </a:lnTo>
                    <a:lnTo>
                      <a:pt x="23693" y="2172056"/>
                    </a:lnTo>
                    <a:lnTo>
                      <a:pt x="38821" y="2172056"/>
                    </a:lnTo>
                    <a:lnTo>
                      <a:pt x="29708" y="2180615"/>
                    </a:lnTo>
                    <a:lnTo>
                      <a:pt x="29708" y="2169317"/>
                    </a:lnTo>
                    <a:lnTo>
                      <a:pt x="29708" y="2149630"/>
                    </a:lnTo>
                    <a:lnTo>
                      <a:pt x="44653" y="2149630"/>
                    </a:lnTo>
                    <a:lnTo>
                      <a:pt x="35722" y="2158189"/>
                    </a:lnTo>
                    <a:lnTo>
                      <a:pt x="35722" y="2138502"/>
                    </a:lnTo>
                    <a:lnTo>
                      <a:pt x="50667" y="2138502"/>
                    </a:lnTo>
                    <a:lnTo>
                      <a:pt x="62696" y="2138502"/>
                    </a:lnTo>
                    <a:lnTo>
                      <a:pt x="53583" y="2146891"/>
                    </a:lnTo>
                    <a:lnTo>
                      <a:pt x="53583" y="2141412"/>
                    </a:lnTo>
                    <a:lnTo>
                      <a:pt x="53583" y="2135763"/>
                    </a:lnTo>
                    <a:lnTo>
                      <a:pt x="53583" y="2121726"/>
                    </a:lnTo>
                    <a:lnTo>
                      <a:pt x="68528" y="2121726"/>
                    </a:lnTo>
                    <a:lnTo>
                      <a:pt x="74543" y="2121726"/>
                    </a:lnTo>
                    <a:lnTo>
                      <a:pt x="65612" y="2130114"/>
                    </a:lnTo>
                    <a:lnTo>
                      <a:pt x="65612" y="2116076"/>
                    </a:lnTo>
                    <a:lnTo>
                      <a:pt x="80557" y="2116076"/>
                    </a:lnTo>
                    <a:lnTo>
                      <a:pt x="71444" y="2124465"/>
                    </a:lnTo>
                    <a:lnTo>
                      <a:pt x="71444" y="2110427"/>
                    </a:lnTo>
                    <a:lnTo>
                      <a:pt x="86572" y="2110427"/>
                    </a:lnTo>
                    <a:lnTo>
                      <a:pt x="92404" y="2110427"/>
                    </a:lnTo>
                    <a:lnTo>
                      <a:pt x="83473" y="2118987"/>
                    </a:lnTo>
                    <a:lnTo>
                      <a:pt x="83473" y="2104949"/>
                    </a:lnTo>
                    <a:lnTo>
                      <a:pt x="98418" y="2104949"/>
                    </a:lnTo>
                    <a:lnTo>
                      <a:pt x="89488" y="2113337"/>
                    </a:lnTo>
                    <a:lnTo>
                      <a:pt x="89488" y="2107859"/>
                    </a:lnTo>
                    <a:lnTo>
                      <a:pt x="89488" y="2088172"/>
                    </a:lnTo>
                    <a:lnTo>
                      <a:pt x="110447" y="2088172"/>
                    </a:lnTo>
                    <a:lnTo>
                      <a:pt x="101334" y="2096561"/>
                    </a:lnTo>
                    <a:lnTo>
                      <a:pt x="101334" y="2076874"/>
                    </a:lnTo>
                    <a:lnTo>
                      <a:pt x="116280" y="2076874"/>
                    </a:lnTo>
                    <a:lnTo>
                      <a:pt x="107349" y="2085262"/>
                    </a:lnTo>
                    <a:lnTo>
                      <a:pt x="107349" y="2065747"/>
                    </a:lnTo>
                    <a:lnTo>
                      <a:pt x="122294" y="2065747"/>
                    </a:lnTo>
                    <a:lnTo>
                      <a:pt x="134141" y="2065747"/>
                    </a:lnTo>
                    <a:lnTo>
                      <a:pt x="125210" y="2074135"/>
                    </a:lnTo>
                    <a:lnTo>
                      <a:pt x="125210" y="2068486"/>
                    </a:lnTo>
                    <a:lnTo>
                      <a:pt x="125210" y="2054448"/>
                    </a:lnTo>
                    <a:lnTo>
                      <a:pt x="140337" y="2054448"/>
                    </a:lnTo>
                    <a:lnTo>
                      <a:pt x="131225" y="2063008"/>
                    </a:lnTo>
                    <a:lnTo>
                      <a:pt x="131225" y="2048970"/>
                    </a:lnTo>
                    <a:lnTo>
                      <a:pt x="146170" y="2048970"/>
                    </a:lnTo>
                    <a:lnTo>
                      <a:pt x="137239" y="2057358"/>
                    </a:lnTo>
                    <a:lnTo>
                      <a:pt x="137239" y="2037671"/>
                    </a:lnTo>
                    <a:lnTo>
                      <a:pt x="152184" y="2037671"/>
                    </a:lnTo>
                    <a:lnTo>
                      <a:pt x="143071" y="2046231"/>
                    </a:lnTo>
                    <a:lnTo>
                      <a:pt x="143071" y="2040582"/>
                    </a:lnTo>
                    <a:lnTo>
                      <a:pt x="143071" y="2026544"/>
                    </a:lnTo>
                    <a:lnTo>
                      <a:pt x="158198" y="2026544"/>
                    </a:lnTo>
                    <a:lnTo>
                      <a:pt x="164031" y="2026544"/>
                    </a:lnTo>
                    <a:lnTo>
                      <a:pt x="170045" y="2026544"/>
                    </a:lnTo>
                    <a:lnTo>
                      <a:pt x="161115" y="2034932"/>
                    </a:lnTo>
                    <a:lnTo>
                      <a:pt x="161115" y="2020895"/>
                    </a:lnTo>
                    <a:lnTo>
                      <a:pt x="176060" y="2020895"/>
                    </a:lnTo>
                    <a:lnTo>
                      <a:pt x="166947" y="2029454"/>
                    </a:lnTo>
                    <a:lnTo>
                      <a:pt x="166947" y="2018156"/>
                    </a:lnTo>
                    <a:lnTo>
                      <a:pt x="166947" y="2004118"/>
                    </a:lnTo>
                    <a:lnTo>
                      <a:pt x="182074" y="2004118"/>
                    </a:lnTo>
                    <a:lnTo>
                      <a:pt x="172961" y="2012507"/>
                    </a:lnTo>
                    <a:lnTo>
                      <a:pt x="172961" y="1992991"/>
                    </a:lnTo>
                    <a:lnTo>
                      <a:pt x="187906" y="1992991"/>
                    </a:lnTo>
                    <a:lnTo>
                      <a:pt x="178976" y="2001379"/>
                    </a:lnTo>
                    <a:lnTo>
                      <a:pt x="178976" y="1987342"/>
                    </a:lnTo>
                    <a:lnTo>
                      <a:pt x="193921" y="1987342"/>
                    </a:lnTo>
                    <a:lnTo>
                      <a:pt x="184990" y="1995730"/>
                    </a:lnTo>
                    <a:lnTo>
                      <a:pt x="184990" y="1990081"/>
                    </a:lnTo>
                    <a:lnTo>
                      <a:pt x="184990" y="1976214"/>
                    </a:lnTo>
                    <a:lnTo>
                      <a:pt x="199935" y="1976214"/>
                    </a:lnTo>
                    <a:lnTo>
                      <a:pt x="205950" y="1976214"/>
                    </a:lnTo>
                    <a:lnTo>
                      <a:pt x="196837" y="1984603"/>
                    </a:lnTo>
                    <a:lnTo>
                      <a:pt x="196837" y="1970565"/>
                    </a:lnTo>
                    <a:lnTo>
                      <a:pt x="211782" y="1970565"/>
                    </a:lnTo>
                    <a:lnTo>
                      <a:pt x="202851" y="1978954"/>
                    </a:lnTo>
                    <a:lnTo>
                      <a:pt x="202851" y="1964916"/>
                    </a:lnTo>
                    <a:lnTo>
                      <a:pt x="217796" y="1964916"/>
                    </a:lnTo>
                    <a:lnTo>
                      <a:pt x="208684" y="1973304"/>
                    </a:lnTo>
                    <a:lnTo>
                      <a:pt x="208684" y="1959438"/>
                    </a:lnTo>
                    <a:lnTo>
                      <a:pt x="223811" y="1959438"/>
                    </a:lnTo>
                    <a:lnTo>
                      <a:pt x="214698" y="1967826"/>
                    </a:lnTo>
                    <a:lnTo>
                      <a:pt x="214698" y="1953789"/>
                    </a:lnTo>
                    <a:lnTo>
                      <a:pt x="229825" y="1953789"/>
                    </a:lnTo>
                    <a:lnTo>
                      <a:pt x="220712" y="1962177"/>
                    </a:lnTo>
                    <a:lnTo>
                      <a:pt x="220712" y="1956527"/>
                    </a:lnTo>
                    <a:lnTo>
                      <a:pt x="220712" y="1942490"/>
                    </a:lnTo>
                    <a:lnTo>
                      <a:pt x="235840" y="1942490"/>
                    </a:lnTo>
                    <a:lnTo>
                      <a:pt x="226727" y="1951050"/>
                    </a:lnTo>
                    <a:lnTo>
                      <a:pt x="226727" y="1937012"/>
                    </a:lnTo>
                    <a:lnTo>
                      <a:pt x="241672" y="1937012"/>
                    </a:lnTo>
                    <a:lnTo>
                      <a:pt x="232741" y="1945400"/>
                    </a:lnTo>
                    <a:lnTo>
                      <a:pt x="232741" y="1931363"/>
                    </a:lnTo>
                    <a:lnTo>
                      <a:pt x="247686" y="1931363"/>
                    </a:lnTo>
                    <a:lnTo>
                      <a:pt x="238574" y="1939751"/>
                    </a:lnTo>
                    <a:lnTo>
                      <a:pt x="238574" y="1925714"/>
                    </a:lnTo>
                    <a:lnTo>
                      <a:pt x="253519" y="1925714"/>
                    </a:lnTo>
                    <a:lnTo>
                      <a:pt x="244588" y="1934273"/>
                    </a:lnTo>
                    <a:lnTo>
                      <a:pt x="244588" y="1920064"/>
                    </a:lnTo>
                    <a:lnTo>
                      <a:pt x="259715" y="1920064"/>
                    </a:lnTo>
                    <a:lnTo>
                      <a:pt x="250602" y="1928624"/>
                    </a:lnTo>
                    <a:lnTo>
                      <a:pt x="250602" y="1914586"/>
                    </a:lnTo>
                    <a:lnTo>
                      <a:pt x="265547" y="1914586"/>
                    </a:lnTo>
                    <a:lnTo>
                      <a:pt x="256617" y="1922974"/>
                    </a:lnTo>
                    <a:lnTo>
                      <a:pt x="256617" y="1917496"/>
                    </a:lnTo>
                    <a:lnTo>
                      <a:pt x="256617" y="1903287"/>
                    </a:lnTo>
                    <a:lnTo>
                      <a:pt x="271562" y="1903287"/>
                    </a:lnTo>
                    <a:lnTo>
                      <a:pt x="262449" y="1911847"/>
                    </a:lnTo>
                    <a:lnTo>
                      <a:pt x="262449" y="1897810"/>
                    </a:lnTo>
                    <a:lnTo>
                      <a:pt x="283409" y="1897810"/>
                    </a:lnTo>
                    <a:lnTo>
                      <a:pt x="289423" y="1897810"/>
                    </a:lnTo>
                    <a:lnTo>
                      <a:pt x="280492" y="1906198"/>
                    </a:lnTo>
                    <a:lnTo>
                      <a:pt x="280492" y="1892160"/>
                    </a:lnTo>
                    <a:lnTo>
                      <a:pt x="301452" y="1892160"/>
                    </a:lnTo>
                    <a:lnTo>
                      <a:pt x="292339" y="1900720"/>
                    </a:lnTo>
                    <a:lnTo>
                      <a:pt x="292339" y="1886511"/>
                    </a:lnTo>
                    <a:lnTo>
                      <a:pt x="307284" y="1886511"/>
                    </a:lnTo>
                    <a:lnTo>
                      <a:pt x="298354" y="1894899"/>
                    </a:lnTo>
                    <a:lnTo>
                      <a:pt x="298354" y="1889421"/>
                    </a:lnTo>
                    <a:lnTo>
                      <a:pt x="298354" y="1869734"/>
                    </a:lnTo>
                    <a:lnTo>
                      <a:pt x="313299" y="1869734"/>
                    </a:lnTo>
                    <a:lnTo>
                      <a:pt x="304186" y="1878123"/>
                    </a:lnTo>
                    <a:lnTo>
                      <a:pt x="304186" y="1864256"/>
                    </a:lnTo>
                    <a:lnTo>
                      <a:pt x="319313" y="1864256"/>
                    </a:lnTo>
                    <a:lnTo>
                      <a:pt x="310382" y="1872645"/>
                    </a:lnTo>
                    <a:lnTo>
                      <a:pt x="310382" y="1858607"/>
                    </a:lnTo>
                    <a:lnTo>
                      <a:pt x="331160" y="1858607"/>
                    </a:lnTo>
                    <a:lnTo>
                      <a:pt x="322229" y="1866995"/>
                    </a:lnTo>
                    <a:lnTo>
                      <a:pt x="322229" y="1847309"/>
                    </a:lnTo>
                    <a:lnTo>
                      <a:pt x="337174" y="1847309"/>
                    </a:lnTo>
                    <a:lnTo>
                      <a:pt x="328061" y="1855868"/>
                    </a:lnTo>
                    <a:lnTo>
                      <a:pt x="328061" y="1841659"/>
                    </a:lnTo>
                    <a:lnTo>
                      <a:pt x="343189" y="1841659"/>
                    </a:lnTo>
                    <a:lnTo>
                      <a:pt x="334076" y="1850219"/>
                    </a:lnTo>
                    <a:lnTo>
                      <a:pt x="334076" y="1844569"/>
                    </a:lnTo>
                    <a:lnTo>
                      <a:pt x="334076" y="1830532"/>
                    </a:lnTo>
                    <a:lnTo>
                      <a:pt x="349203" y="1830532"/>
                    </a:lnTo>
                    <a:lnTo>
                      <a:pt x="355217" y="1830532"/>
                    </a:lnTo>
                    <a:lnTo>
                      <a:pt x="361050" y="1830532"/>
                    </a:lnTo>
                    <a:lnTo>
                      <a:pt x="352119" y="1839091"/>
                    </a:lnTo>
                    <a:lnTo>
                      <a:pt x="352119" y="1824883"/>
                    </a:lnTo>
                    <a:lnTo>
                      <a:pt x="367064" y="1824883"/>
                    </a:lnTo>
                    <a:lnTo>
                      <a:pt x="357951" y="1833442"/>
                    </a:lnTo>
                    <a:lnTo>
                      <a:pt x="357951" y="1819405"/>
                    </a:lnTo>
                    <a:lnTo>
                      <a:pt x="373079" y="1819405"/>
                    </a:lnTo>
                    <a:lnTo>
                      <a:pt x="363966" y="1827793"/>
                    </a:lnTo>
                    <a:lnTo>
                      <a:pt x="363966" y="1822315"/>
                    </a:lnTo>
                    <a:lnTo>
                      <a:pt x="363966" y="1808106"/>
                    </a:lnTo>
                    <a:lnTo>
                      <a:pt x="378911" y="1808106"/>
                    </a:lnTo>
                    <a:lnTo>
                      <a:pt x="369980" y="1816666"/>
                    </a:lnTo>
                    <a:lnTo>
                      <a:pt x="369980" y="1796979"/>
                    </a:lnTo>
                    <a:lnTo>
                      <a:pt x="384925" y="1796979"/>
                    </a:lnTo>
                    <a:lnTo>
                      <a:pt x="375995" y="1805538"/>
                    </a:lnTo>
                    <a:lnTo>
                      <a:pt x="375995" y="1799889"/>
                    </a:lnTo>
                    <a:lnTo>
                      <a:pt x="375995" y="1785851"/>
                    </a:lnTo>
                    <a:lnTo>
                      <a:pt x="390940" y="1785851"/>
                    </a:lnTo>
                    <a:lnTo>
                      <a:pt x="381827" y="1794240"/>
                    </a:lnTo>
                    <a:lnTo>
                      <a:pt x="381827" y="1780202"/>
                    </a:lnTo>
                    <a:lnTo>
                      <a:pt x="402786" y="1780202"/>
                    </a:lnTo>
                    <a:lnTo>
                      <a:pt x="393856" y="1788591"/>
                    </a:lnTo>
                    <a:lnTo>
                      <a:pt x="393856" y="1774553"/>
                    </a:lnTo>
                    <a:lnTo>
                      <a:pt x="408801" y="1774553"/>
                    </a:lnTo>
                    <a:lnTo>
                      <a:pt x="399870" y="1783112"/>
                    </a:lnTo>
                    <a:lnTo>
                      <a:pt x="399870" y="1769075"/>
                    </a:lnTo>
                    <a:lnTo>
                      <a:pt x="414815" y="1769075"/>
                    </a:lnTo>
                    <a:lnTo>
                      <a:pt x="405702" y="1777463"/>
                    </a:lnTo>
                    <a:lnTo>
                      <a:pt x="405702" y="1766165"/>
                    </a:lnTo>
                    <a:lnTo>
                      <a:pt x="405702" y="1752298"/>
                    </a:lnTo>
                    <a:lnTo>
                      <a:pt x="420830" y="1752298"/>
                    </a:lnTo>
                    <a:lnTo>
                      <a:pt x="411717" y="1760686"/>
                    </a:lnTo>
                    <a:lnTo>
                      <a:pt x="411717" y="1746649"/>
                    </a:lnTo>
                    <a:lnTo>
                      <a:pt x="426662" y="1746649"/>
                    </a:lnTo>
                    <a:lnTo>
                      <a:pt x="432676" y="1746649"/>
                    </a:lnTo>
                    <a:lnTo>
                      <a:pt x="423564" y="1755037"/>
                    </a:lnTo>
                    <a:lnTo>
                      <a:pt x="423564" y="1735522"/>
                    </a:lnTo>
                    <a:lnTo>
                      <a:pt x="438691" y="1735522"/>
                    </a:lnTo>
                    <a:lnTo>
                      <a:pt x="429760" y="1743910"/>
                    </a:lnTo>
                    <a:lnTo>
                      <a:pt x="429760" y="1729872"/>
                    </a:lnTo>
                    <a:lnTo>
                      <a:pt x="444523" y="1729872"/>
                    </a:lnTo>
                    <a:lnTo>
                      <a:pt x="435592" y="1738261"/>
                    </a:lnTo>
                    <a:lnTo>
                      <a:pt x="435592" y="1724223"/>
                    </a:lnTo>
                    <a:lnTo>
                      <a:pt x="450720" y="1724223"/>
                    </a:lnTo>
                    <a:lnTo>
                      <a:pt x="441607" y="1732611"/>
                    </a:lnTo>
                    <a:lnTo>
                      <a:pt x="441607" y="1718574"/>
                    </a:lnTo>
                    <a:lnTo>
                      <a:pt x="456552" y="1718574"/>
                    </a:lnTo>
                    <a:lnTo>
                      <a:pt x="447621" y="1727133"/>
                    </a:lnTo>
                    <a:lnTo>
                      <a:pt x="447621" y="1707446"/>
                    </a:lnTo>
                    <a:lnTo>
                      <a:pt x="462566" y="1707446"/>
                    </a:lnTo>
                    <a:lnTo>
                      <a:pt x="453454" y="1715835"/>
                    </a:lnTo>
                    <a:lnTo>
                      <a:pt x="453454" y="1701797"/>
                    </a:lnTo>
                    <a:lnTo>
                      <a:pt x="474413" y="1701797"/>
                    </a:lnTo>
                    <a:lnTo>
                      <a:pt x="465483" y="1710357"/>
                    </a:lnTo>
                    <a:lnTo>
                      <a:pt x="465483" y="1696148"/>
                    </a:lnTo>
                    <a:lnTo>
                      <a:pt x="480428" y="1696148"/>
                    </a:lnTo>
                    <a:lnTo>
                      <a:pt x="486442" y="1696148"/>
                    </a:lnTo>
                    <a:lnTo>
                      <a:pt x="477329" y="1704708"/>
                    </a:lnTo>
                    <a:lnTo>
                      <a:pt x="477329" y="1699058"/>
                    </a:lnTo>
                    <a:lnTo>
                      <a:pt x="477329" y="1685021"/>
                    </a:lnTo>
                    <a:lnTo>
                      <a:pt x="492456" y="1685021"/>
                    </a:lnTo>
                    <a:lnTo>
                      <a:pt x="483344" y="1693409"/>
                    </a:lnTo>
                    <a:lnTo>
                      <a:pt x="483344" y="1687760"/>
                    </a:lnTo>
                    <a:lnTo>
                      <a:pt x="483344" y="1673893"/>
                    </a:lnTo>
                    <a:lnTo>
                      <a:pt x="498289" y="1673893"/>
                    </a:lnTo>
                    <a:lnTo>
                      <a:pt x="489358" y="1682282"/>
                    </a:lnTo>
                    <a:lnTo>
                      <a:pt x="489358" y="1668244"/>
                    </a:lnTo>
                    <a:lnTo>
                      <a:pt x="504303" y="1668244"/>
                    </a:lnTo>
                    <a:lnTo>
                      <a:pt x="495373" y="1676632"/>
                    </a:lnTo>
                    <a:lnTo>
                      <a:pt x="495373" y="1662595"/>
                    </a:lnTo>
                    <a:lnTo>
                      <a:pt x="510318" y="1662595"/>
                    </a:lnTo>
                    <a:lnTo>
                      <a:pt x="516332" y="1662595"/>
                    </a:lnTo>
                    <a:lnTo>
                      <a:pt x="507219" y="1670983"/>
                    </a:lnTo>
                    <a:lnTo>
                      <a:pt x="507219" y="1657117"/>
                    </a:lnTo>
                    <a:lnTo>
                      <a:pt x="528179" y="1657117"/>
                    </a:lnTo>
                    <a:lnTo>
                      <a:pt x="534193" y="1657117"/>
                    </a:lnTo>
                    <a:lnTo>
                      <a:pt x="525080" y="1665505"/>
                    </a:lnTo>
                    <a:lnTo>
                      <a:pt x="525080" y="1651467"/>
                    </a:lnTo>
                    <a:lnTo>
                      <a:pt x="540208" y="1651467"/>
                    </a:lnTo>
                    <a:lnTo>
                      <a:pt x="531095" y="1659856"/>
                    </a:lnTo>
                    <a:lnTo>
                      <a:pt x="531095" y="1645818"/>
                    </a:lnTo>
                    <a:lnTo>
                      <a:pt x="552054" y="1645818"/>
                    </a:lnTo>
                    <a:lnTo>
                      <a:pt x="543124" y="1654206"/>
                    </a:lnTo>
                    <a:lnTo>
                      <a:pt x="543124" y="1648728"/>
                    </a:lnTo>
                    <a:lnTo>
                      <a:pt x="543124" y="1634520"/>
                    </a:lnTo>
                    <a:lnTo>
                      <a:pt x="558069" y="1634520"/>
                    </a:lnTo>
                    <a:lnTo>
                      <a:pt x="563901" y="1634520"/>
                    </a:lnTo>
                    <a:lnTo>
                      <a:pt x="570098" y="1634520"/>
                    </a:lnTo>
                    <a:lnTo>
                      <a:pt x="560985" y="1643079"/>
                    </a:lnTo>
                    <a:lnTo>
                      <a:pt x="560985" y="1623392"/>
                    </a:lnTo>
                    <a:lnTo>
                      <a:pt x="575930" y="1623392"/>
                    </a:lnTo>
                    <a:lnTo>
                      <a:pt x="566999" y="1631952"/>
                    </a:lnTo>
                    <a:lnTo>
                      <a:pt x="566999" y="1617743"/>
                    </a:lnTo>
                    <a:lnTo>
                      <a:pt x="581944" y="1617743"/>
                    </a:lnTo>
                    <a:lnTo>
                      <a:pt x="572831" y="1626303"/>
                    </a:lnTo>
                    <a:lnTo>
                      <a:pt x="572831" y="1606616"/>
                    </a:lnTo>
                    <a:lnTo>
                      <a:pt x="593791" y="1606616"/>
                    </a:lnTo>
                    <a:lnTo>
                      <a:pt x="584860" y="1615175"/>
                    </a:lnTo>
                    <a:lnTo>
                      <a:pt x="584860" y="1600966"/>
                    </a:lnTo>
                    <a:lnTo>
                      <a:pt x="611834" y="1600966"/>
                    </a:lnTo>
                    <a:lnTo>
                      <a:pt x="617666" y="1600966"/>
                    </a:lnTo>
                    <a:lnTo>
                      <a:pt x="608736" y="1609526"/>
                    </a:lnTo>
                    <a:lnTo>
                      <a:pt x="608736" y="1603877"/>
                    </a:lnTo>
                    <a:lnTo>
                      <a:pt x="608736" y="1589839"/>
                    </a:lnTo>
                    <a:lnTo>
                      <a:pt x="623681" y="1589839"/>
                    </a:lnTo>
                    <a:lnTo>
                      <a:pt x="614568" y="1598399"/>
                    </a:lnTo>
                    <a:lnTo>
                      <a:pt x="614568" y="1584190"/>
                    </a:lnTo>
                    <a:lnTo>
                      <a:pt x="629695" y="1584190"/>
                    </a:lnTo>
                    <a:lnTo>
                      <a:pt x="620765" y="1592749"/>
                    </a:lnTo>
                    <a:lnTo>
                      <a:pt x="620765" y="1578712"/>
                    </a:lnTo>
                    <a:lnTo>
                      <a:pt x="641542" y="1578712"/>
                    </a:lnTo>
                    <a:lnTo>
                      <a:pt x="632611" y="1587100"/>
                    </a:lnTo>
                    <a:lnTo>
                      <a:pt x="632611" y="1573063"/>
                    </a:lnTo>
                    <a:lnTo>
                      <a:pt x="647556" y="1573063"/>
                    </a:lnTo>
                    <a:lnTo>
                      <a:pt x="653571" y="1573063"/>
                    </a:lnTo>
                    <a:lnTo>
                      <a:pt x="644458" y="1581622"/>
                    </a:lnTo>
                    <a:lnTo>
                      <a:pt x="644458" y="1567413"/>
                    </a:lnTo>
                    <a:lnTo>
                      <a:pt x="659403" y="1567413"/>
                    </a:lnTo>
                    <a:lnTo>
                      <a:pt x="665600" y="1567413"/>
                    </a:lnTo>
                    <a:lnTo>
                      <a:pt x="656487" y="1575973"/>
                    </a:lnTo>
                    <a:lnTo>
                      <a:pt x="656487" y="1561935"/>
                    </a:lnTo>
                    <a:lnTo>
                      <a:pt x="677446" y="1561935"/>
                    </a:lnTo>
                    <a:lnTo>
                      <a:pt x="668334" y="1570324"/>
                    </a:lnTo>
                    <a:lnTo>
                      <a:pt x="668334" y="1556286"/>
                    </a:lnTo>
                    <a:lnTo>
                      <a:pt x="683461" y="1556286"/>
                    </a:lnTo>
                    <a:lnTo>
                      <a:pt x="674348" y="1564674"/>
                    </a:lnTo>
                    <a:lnTo>
                      <a:pt x="674348" y="1550637"/>
                    </a:lnTo>
                    <a:lnTo>
                      <a:pt x="701322" y="1550637"/>
                    </a:lnTo>
                    <a:lnTo>
                      <a:pt x="692209" y="1559025"/>
                    </a:lnTo>
                    <a:lnTo>
                      <a:pt x="692209" y="1545159"/>
                    </a:lnTo>
                    <a:lnTo>
                      <a:pt x="707337" y="1545159"/>
                    </a:lnTo>
                    <a:lnTo>
                      <a:pt x="698224" y="1553547"/>
                    </a:lnTo>
                    <a:lnTo>
                      <a:pt x="698224" y="1539509"/>
                    </a:lnTo>
                    <a:lnTo>
                      <a:pt x="713169" y="1539509"/>
                    </a:lnTo>
                    <a:lnTo>
                      <a:pt x="719183" y="1539509"/>
                    </a:lnTo>
                    <a:lnTo>
                      <a:pt x="710253" y="1547898"/>
                    </a:lnTo>
                    <a:lnTo>
                      <a:pt x="710253" y="1533860"/>
                    </a:lnTo>
                    <a:lnTo>
                      <a:pt x="725198" y="1533860"/>
                    </a:lnTo>
                    <a:lnTo>
                      <a:pt x="716267" y="1542248"/>
                    </a:lnTo>
                    <a:lnTo>
                      <a:pt x="716267" y="1522562"/>
                    </a:lnTo>
                    <a:lnTo>
                      <a:pt x="731212" y="1522562"/>
                    </a:lnTo>
                    <a:lnTo>
                      <a:pt x="722099" y="1531121"/>
                    </a:lnTo>
                    <a:lnTo>
                      <a:pt x="722099" y="1525472"/>
                    </a:lnTo>
                    <a:lnTo>
                      <a:pt x="722099" y="1511434"/>
                    </a:lnTo>
                    <a:lnTo>
                      <a:pt x="737044" y="1511434"/>
                    </a:lnTo>
                    <a:lnTo>
                      <a:pt x="728114" y="1519994"/>
                    </a:lnTo>
                    <a:lnTo>
                      <a:pt x="728114" y="1505785"/>
                    </a:lnTo>
                    <a:lnTo>
                      <a:pt x="749073" y="1505785"/>
                    </a:lnTo>
                    <a:lnTo>
                      <a:pt x="740143" y="1514344"/>
                    </a:lnTo>
                    <a:lnTo>
                      <a:pt x="740143" y="1500307"/>
                    </a:lnTo>
                    <a:lnTo>
                      <a:pt x="754905" y="1500307"/>
                    </a:lnTo>
                    <a:lnTo>
                      <a:pt x="745975" y="1508695"/>
                    </a:lnTo>
                    <a:lnTo>
                      <a:pt x="745975" y="1503217"/>
                    </a:lnTo>
                    <a:lnTo>
                      <a:pt x="745975" y="1489008"/>
                    </a:lnTo>
                    <a:lnTo>
                      <a:pt x="761102" y="1489008"/>
                    </a:lnTo>
                    <a:lnTo>
                      <a:pt x="751989" y="1497568"/>
                    </a:lnTo>
                    <a:lnTo>
                      <a:pt x="751989" y="1483530"/>
                    </a:lnTo>
                    <a:lnTo>
                      <a:pt x="766934" y="1483530"/>
                    </a:lnTo>
                    <a:lnTo>
                      <a:pt x="758004" y="1491919"/>
                    </a:lnTo>
                    <a:lnTo>
                      <a:pt x="758004" y="1486441"/>
                    </a:lnTo>
                    <a:lnTo>
                      <a:pt x="758004" y="1472232"/>
                    </a:lnTo>
                    <a:lnTo>
                      <a:pt x="772949" y="1472232"/>
                    </a:lnTo>
                    <a:lnTo>
                      <a:pt x="763836" y="1480791"/>
                    </a:lnTo>
                    <a:lnTo>
                      <a:pt x="763836" y="1466754"/>
                    </a:lnTo>
                    <a:lnTo>
                      <a:pt x="778963" y="1466754"/>
                    </a:lnTo>
                    <a:lnTo>
                      <a:pt x="769850" y="1475142"/>
                    </a:lnTo>
                    <a:lnTo>
                      <a:pt x="769850" y="1455455"/>
                    </a:lnTo>
                    <a:lnTo>
                      <a:pt x="784795" y="1455455"/>
                    </a:lnTo>
                    <a:lnTo>
                      <a:pt x="790810" y="1455455"/>
                    </a:lnTo>
                    <a:lnTo>
                      <a:pt x="781879" y="1464015"/>
                    </a:lnTo>
                    <a:lnTo>
                      <a:pt x="781879" y="1449977"/>
                    </a:lnTo>
                    <a:lnTo>
                      <a:pt x="796824" y="1449977"/>
                    </a:lnTo>
                    <a:lnTo>
                      <a:pt x="787712" y="1458365"/>
                    </a:lnTo>
                    <a:lnTo>
                      <a:pt x="787712" y="1444328"/>
                    </a:lnTo>
                    <a:lnTo>
                      <a:pt x="802839" y="1444328"/>
                    </a:lnTo>
                    <a:lnTo>
                      <a:pt x="808671" y="1444328"/>
                    </a:lnTo>
                    <a:lnTo>
                      <a:pt x="799741" y="1452716"/>
                    </a:lnTo>
                    <a:lnTo>
                      <a:pt x="799741" y="1438679"/>
                    </a:lnTo>
                    <a:lnTo>
                      <a:pt x="820700" y="1438679"/>
                    </a:lnTo>
                    <a:lnTo>
                      <a:pt x="811587" y="1447067"/>
                    </a:lnTo>
                    <a:lnTo>
                      <a:pt x="811587" y="1441589"/>
                    </a:lnTo>
                    <a:lnTo>
                      <a:pt x="811587" y="1427551"/>
                    </a:lnTo>
                    <a:lnTo>
                      <a:pt x="826714" y="1427551"/>
                    </a:lnTo>
                    <a:lnTo>
                      <a:pt x="832547" y="1427551"/>
                    </a:lnTo>
                    <a:lnTo>
                      <a:pt x="823616" y="1435940"/>
                    </a:lnTo>
                    <a:lnTo>
                      <a:pt x="823616" y="1421902"/>
                    </a:lnTo>
                    <a:lnTo>
                      <a:pt x="844576" y="1421902"/>
                    </a:lnTo>
                    <a:lnTo>
                      <a:pt x="835645" y="1430290"/>
                    </a:lnTo>
                    <a:lnTo>
                      <a:pt x="835645" y="1416253"/>
                    </a:lnTo>
                    <a:lnTo>
                      <a:pt x="850408" y="1416253"/>
                    </a:lnTo>
                    <a:lnTo>
                      <a:pt x="841477" y="1424812"/>
                    </a:lnTo>
                    <a:lnTo>
                      <a:pt x="841477" y="1410775"/>
                    </a:lnTo>
                    <a:lnTo>
                      <a:pt x="868451" y="1410775"/>
                    </a:lnTo>
                    <a:lnTo>
                      <a:pt x="859338" y="1419163"/>
                    </a:lnTo>
                    <a:lnTo>
                      <a:pt x="859338" y="1405125"/>
                    </a:lnTo>
                    <a:lnTo>
                      <a:pt x="874283" y="1405125"/>
                    </a:lnTo>
                    <a:lnTo>
                      <a:pt x="865353" y="1413514"/>
                    </a:lnTo>
                    <a:lnTo>
                      <a:pt x="865353" y="1399476"/>
                    </a:lnTo>
                    <a:lnTo>
                      <a:pt x="880298" y="1399476"/>
                    </a:lnTo>
                    <a:lnTo>
                      <a:pt x="871367" y="1408036"/>
                    </a:lnTo>
                    <a:lnTo>
                      <a:pt x="871367" y="1393827"/>
                    </a:lnTo>
                    <a:lnTo>
                      <a:pt x="892327" y="1393827"/>
                    </a:lnTo>
                    <a:lnTo>
                      <a:pt x="883214" y="1402386"/>
                    </a:lnTo>
                    <a:lnTo>
                      <a:pt x="883214" y="1396737"/>
                    </a:lnTo>
                    <a:lnTo>
                      <a:pt x="883214" y="1391259"/>
                    </a:lnTo>
                    <a:lnTo>
                      <a:pt x="883214" y="1377050"/>
                    </a:lnTo>
                    <a:lnTo>
                      <a:pt x="904173" y="1377050"/>
                    </a:lnTo>
                    <a:lnTo>
                      <a:pt x="895243" y="1385610"/>
                    </a:lnTo>
                    <a:lnTo>
                      <a:pt x="895243" y="1371572"/>
                    </a:lnTo>
                    <a:lnTo>
                      <a:pt x="910188" y="1371572"/>
                    </a:lnTo>
                    <a:lnTo>
                      <a:pt x="901257" y="1379961"/>
                    </a:lnTo>
                    <a:lnTo>
                      <a:pt x="901257" y="1374311"/>
                    </a:lnTo>
                    <a:lnTo>
                      <a:pt x="901257" y="1368662"/>
                    </a:lnTo>
                    <a:lnTo>
                      <a:pt x="901257" y="1354796"/>
                    </a:lnTo>
                    <a:lnTo>
                      <a:pt x="916202" y="1354796"/>
                    </a:lnTo>
                    <a:lnTo>
                      <a:pt x="922217" y="1354796"/>
                    </a:lnTo>
                    <a:lnTo>
                      <a:pt x="913104" y="1363184"/>
                    </a:lnTo>
                    <a:lnTo>
                      <a:pt x="913104" y="1357706"/>
                    </a:lnTo>
                    <a:lnTo>
                      <a:pt x="913104" y="1343497"/>
                    </a:lnTo>
                    <a:lnTo>
                      <a:pt x="928049" y="1343497"/>
                    </a:lnTo>
                    <a:lnTo>
                      <a:pt x="919118" y="1351885"/>
                    </a:lnTo>
                    <a:lnTo>
                      <a:pt x="919118" y="1338019"/>
                    </a:lnTo>
                    <a:lnTo>
                      <a:pt x="940078" y="1338019"/>
                    </a:lnTo>
                    <a:lnTo>
                      <a:pt x="931147" y="1346407"/>
                    </a:lnTo>
                    <a:lnTo>
                      <a:pt x="931147" y="1340758"/>
                    </a:lnTo>
                    <a:lnTo>
                      <a:pt x="931147" y="1326721"/>
                    </a:lnTo>
                    <a:lnTo>
                      <a:pt x="951925" y="1326721"/>
                    </a:lnTo>
                    <a:lnTo>
                      <a:pt x="942994" y="1335109"/>
                    </a:lnTo>
                    <a:lnTo>
                      <a:pt x="942994" y="1329631"/>
                    </a:lnTo>
                    <a:lnTo>
                      <a:pt x="942994" y="1315593"/>
                    </a:lnTo>
                    <a:lnTo>
                      <a:pt x="963953" y="1315593"/>
                    </a:lnTo>
                    <a:lnTo>
                      <a:pt x="954841" y="1323981"/>
                    </a:lnTo>
                    <a:lnTo>
                      <a:pt x="954841" y="1309944"/>
                    </a:lnTo>
                    <a:lnTo>
                      <a:pt x="969786" y="1309944"/>
                    </a:lnTo>
                    <a:lnTo>
                      <a:pt x="960855" y="1318332"/>
                    </a:lnTo>
                    <a:lnTo>
                      <a:pt x="960855" y="1304295"/>
                    </a:lnTo>
                    <a:lnTo>
                      <a:pt x="975982" y="1304295"/>
                    </a:lnTo>
                    <a:lnTo>
                      <a:pt x="966870" y="1312854"/>
                    </a:lnTo>
                    <a:lnTo>
                      <a:pt x="966870" y="1298645"/>
                    </a:lnTo>
                    <a:lnTo>
                      <a:pt x="987829" y="1298645"/>
                    </a:lnTo>
                    <a:lnTo>
                      <a:pt x="978716" y="1307205"/>
                    </a:lnTo>
                    <a:lnTo>
                      <a:pt x="978716" y="1293167"/>
                    </a:lnTo>
                    <a:lnTo>
                      <a:pt x="993843" y="1293167"/>
                    </a:lnTo>
                    <a:lnTo>
                      <a:pt x="984731" y="1301556"/>
                    </a:lnTo>
                    <a:lnTo>
                      <a:pt x="984731" y="1287518"/>
                    </a:lnTo>
                    <a:lnTo>
                      <a:pt x="999676" y="1287518"/>
                    </a:lnTo>
                    <a:lnTo>
                      <a:pt x="990745" y="1296078"/>
                    </a:lnTo>
                    <a:lnTo>
                      <a:pt x="990745" y="1281869"/>
                    </a:lnTo>
                    <a:lnTo>
                      <a:pt x="1011705" y="1281869"/>
                    </a:lnTo>
                    <a:lnTo>
                      <a:pt x="1002592" y="1290428"/>
                    </a:lnTo>
                    <a:lnTo>
                      <a:pt x="1002592" y="1276391"/>
                    </a:lnTo>
                    <a:lnTo>
                      <a:pt x="1017719" y="1276391"/>
                    </a:lnTo>
                    <a:lnTo>
                      <a:pt x="1008606" y="1284779"/>
                    </a:lnTo>
                    <a:lnTo>
                      <a:pt x="1008606" y="1270742"/>
                    </a:lnTo>
                    <a:lnTo>
                      <a:pt x="1023551" y="1270742"/>
                    </a:lnTo>
                    <a:lnTo>
                      <a:pt x="1014621" y="1279301"/>
                    </a:lnTo>
                    <a:lnTo>
                      <a:pt x="1014621" y="1265092"/>
                    </a:lnTo>
                    <a:lnTo>
                      <a:pt x="1041595" y="1265092"/>
                    </a:lnTo>
                    <a:lnTo>
                      <a:pt x="1032482" y="1273652"/>
                    </a:lnTo>
                    <a:lnTo>
                      <a:pt x="1032482" y="1259614"/>
                    </a:lnTo>
                    <a:lnTo>
                      <a:pt x="1053441" y="1259614"/>
                    </a:lnTo>
                    <a:lnTo>
                      <a:pt x="1044328" y="1268002"/>
                    </a:lnTo>
                    <a:lnTo>
                      <a:pt x="1044328" y="1253965"/>
                    </a:lnTo>
                    <a:lnTo>
                      <a:pt x="1059456" y="1253965"/>
                    </a:lnTo>
                    <a:lnTo>
                      <a:pt x="1050525" y="1262524"/>
                    </a:lnTo>
                    <a:lnTo>
                      <a:pt x="1050525" y="1248316"/>
                    </a:lnTo>
                    <a:lnTo>
                      <a:pt x="1071302" y="1248316"/>
                    </a:lnTo>
                    <a:lnTo>
                      <a:pt x="1062372" y="1256875"/>
                    </a:lnTo>
                    <a:lnTo>
                      <a:pt x="1062372" y="1242838"/>
                    </a:lnTo>
                    <a:lnTo>
                      <a:pt x="1077317" y="1242838"/>
                    </a:lnTo>
                    <a:lnTo>
                      <a:pt x="1068386" y="1251226"/>
                    </a:lnTo>
                    <a:lnTo>
                      <a:pt x="1068386" y="1237188"/>
                    </a:lnTo>
                    <a:lnTo>
                      <a:pt x="1083331" y="1237188"/>
                    </a:lnTo>
                    <a:lnTo>
                      <a:pt x="1074218" y="1245577"/>
                    </a:lnTo>
                    <a:lnTo>
                      <a:pt x="1074218" y="1231539"/>
                    </a:lnTo>
                    <a:lnTo>
                      <a:pt x="1089346" y="1231539"/>
                    </a:lnTo>
                    <a:lnTo>
                      <a:pt x="1080233" y="1239927"/>
                    </a:lnTo>
                    <a:lnTo>
                      <a:pt x="1080233" y="1226061"/>
                    </a:lnTo>
                    <a:lnTo>
                      <a:pt x="1095178" y="1226061"/>
                    </a:lnTo>
                    <a:lnTo>
                      <a:pt x="1101192" y="1226061"/>
                    </a:lnTo>
                    <a:lnTo>
                      <a:pt x="1092262" y="1234449"/>
                    </a:lnTo>
                    <a:lnTo>
                      <a:pt x="1092262" y="1214762"/>
                    </a:lnTo>
                    <a:lnTo>
                      <a:pt x="1107207" y="1214762"/>
                    </a:lnTo>
                    <a:lnTo>
                      <a:pt x="1113221" y="1214762"/>
                    </a:lnTo>
                    <a:lnTo>
                      <a:pt x="1104108" y="1223151"/>
                    </a:lnTo>
                    <a:lnTo>
                      <a:pt x="1104108" y="1217673"/>
                    </a:lnTo>
                    <a:lnTo>
                      <a:pt x="1104108" y="1203635"/>
                    </a:lnTo>
                    <a:lnTo>
                      <a:pt x="1119053" y="1203635"/>
                    </a:lnTo>
                    <a:lnTo>
                      <a:pt x="1110123" y="1212023"/>
                    </a:lnTo>
                    <a:lnTo>
                      <a:pt x="1110123" y="1197986"/>
                    </a:lnTo>
                    <a:lnTo>
                      <a:pt x="1125068" y="1197986"/>
                    </a:lnTo>
                    <a:lnTo>
                      <a:pt x="1137097" y="1197986"/>
                    </a:lnTo>
                    <a:lnTo>
                      <a:pt x="1142929" y="1197986"/>
                    </a:lnTo>
                    <a:lnTo>
                      <a:pt x="1133998" y="1206374"/>
                    </a:lnTo>
                    <a:lnTo>
                      <a:pt x="1133998" y="1186859"/>
                    </a:lnTo>
                    <a:lnTo>
                      <a:pt x="1148944" y="1186859"/>
                    </a:lnTo>
                    <a:lnTo>
                      <a:pt x="1154958" y="1186859"/>
                    </a:lnTo>
                    <a:lnTo>
                      <a:pt x="1166987" y="1186859"/>
                    </a:lnTo>
                    <a:lnTo>
                      <a:pt x="1157874" y="1195247"/>
                    </a:lnTo>
                    <a:lnTo>
                      <a:pt x="1157874" y="1189598"/>
                    </a:lnTo>
                    <a:lnTo>
                      <a:pt x="1157874" y="1169911"/>
                    </a:lnTo>
                    <a:lnTo>
                      <a:pt x="1172819" y="1169911"/>
                    </a:lnTo>
                    <a:lnTo>
                      <a:pt x="1163889" y="1178470"/>
                    </a:lnTo>
                    <a:lnTo>
                      <a:pt x="1163889" y="1164433"/>
                    </a:lnTo>
                    <a:lnTo>
                      <a:pt x="1178834" y="1164433"/>
                    </a:lnTo>
                    <a:lnTo>
                      <a:pt x="1184666" y="1164433"/>
                    </a:lnTo>
                    <a:lnTo>
                      <a:pt x="1175735" y="1172821"/>
                    </a:lnTo>
                    <a:lnTo>
                      <a:pt x="1175735" y="1158783"/>
                    </a:lnTo>
                    <a:lnTo>
                      <a:pt x="1190862" y="1158783"/>
                    </a:lnTo>
                    <a:lnTo>
                      <a:pt x="1181750" y="1167343"/>
                    </a:lnTo>
                    <a:lnTo>
                      <a:pt x="1181750" y="1153134"/>
                    </a:lnTo>
                    <a:lnTo>
                      <a:pt x="1196695" y="1153134"/>
                    </a:lnTo>
                    <a:lnTo>
                      <a:pt x="1202709" y="1153134"/>
                    </a:lnTo>
                    <a:lnTo>
                      <a:pt x="1193596" y="1161694"/>
                    </a:lnTo>
                    <a:lnTo>
                      <a:pt x="1193596" y="1147656"/>
                    </a:lnTo>
                    <a:lnTo>
                      <a:pt x="1214556" y="1147656"/>
                    </a:lnTo>
                    <a:lnTo>
                      <a:pt x="1220570" y="1147656"/>
                    </a:lnTo>
                    <a:lnTo>
                      <a:pt x="1211640" y="1156044"/>
                    </a:lnTo>
                    <a:lnTo>
                      <a:pt x="1211640" y="1142007"/>
                    </a:lnTo>
                    <a:lnTo>
                      <a:pt x="1226585" y="1142007"/>
                    </a:lnTo>
                    <a:lnTo>
                      <a:pt x="1217472" y="1150395"/>
                    </a:lnTo>
                    <a:lnTo>
                      <a:pt x="1217472" y="1136357"/>
                    </a:lnTo>
                    <a:lnTo>
                      <a:pt x="1232599" y="1136357"/>
                    </a:lnTo>
                    <a:lnTo>
                      <a:pt x="1223486" y="1144917"/>
                    </a:lnTo>
                    <a:lnTo>
                      <a:pt x="1223486" y="1130879"/>
                    </a:lnTo>
                    <a:lnTo>
                      <a:pt x="1244446" y="1130879"/>
                    </a:lnTo>
                    <a:lnTo>
                      <a:pt x="1235333" y="1139268"/>
                    </a:lnTo>
                    <a:lnTo>
                      <a:pt x="1235333" y="1133619"/>
                    </a:lnTo>
                    <a:lnTo>
                      <a:pt x="1235333" y="1119581"/>
                    </a:lnTo>
                    <a:lnTo>
                      <a:pt x="1250460" y="1119581"/>
                    </a:lnTo>
                    <a:lnTo>
                      <a:pt x="1256475" y="1119581"/>
                    </a:lnTo>
                    <a:lnTo>
                      <a:pt x="1262307" y="1119581"/>
                    </a:lnTo>
                    <a:lnTo>
                      <a:pt x="1274336" y="1119581"/>
                    </a:lnTo>
                    <a:lnTo>
                      <a:pt x="1265405" y="1127969"/>
                    </a:lnTo>
                    <a:lnTo>
                      <a:pt x="1265405" y="1122491"/>
                    </a:lnTo>
                    <a:lnTo>
                      <a:pt x="1265405" y="1108454"/>
                    </a:lnTo>
                    <a:lnTo>
                      <a:pt x="1286183" y="1108454"/>
                    </a:lnTo>
                    <a:lnTo>
                      <a:pt x="1277252" y="1116842"/>
                    </a:lnTo>
                    <a:lnTo>
                      <a:pt x="1277252" y="1102804"/>
                    </a:lnTo>
                    <a:lnTo>
                      <a:pt x="1298211" y="1102804"/>
                    </a:lnTo>
                    <a:lnTo>
                      <a:pt x="1289098" y="1111193"/>
                    </a:lnTo>
                    <a:lnTo>
                      <a:pt x="1289098" y="1097155"/>
                    </a:lnTo>
                    <a:lnTo>
                      <a:pt x="1304226" y="1097155"/>
                    </a:lnTo>
                    <a:lnTo>
                      <a:pt x="1295113" y="1105715"/>
                    </a:lnTo>
                    <a:lnTo>
                      <a:pt x="1295113" y="1100065"/>
                    </a:lnTo>
                    <a:lnTo>
                      <a:pt x="1295113" y="1086028"/>
                    </a:lnTo>
                    <a:lnTo>
                      <a:pt x="1310058" y="1086028"/>
                    </a:lnTo>
                    <a:lnTo>
                      <a:pt x="1301127" y="1094416"/>
                    </a:lnTo>
                    <a:lnTo>
                      <a:pt x="1301127" y="1080379"/>
                    </a:lnTo>
                    <a:lnTo>
                      <a:pt x="1322087" y="1080379"/>
                    </a:lnTo>
                    <a:lnTo>
                      <a:pt x="1333934" y="1080379"/>
                    </a:lnTo>
                    <a:lnTo>
                      <a:pt x="1325003" y="1088938"/>
                    </a:lnTo>
                    <a:lnTo>
                      <a:pt x="1325003" y="1074729"/>
                    </a:lnTo>
                    <a:lnTo>
                      <a:pt x="1339948" y="1074729"/>
                    </a:lnTo>
                    <a:lnTo>
                      <a:pt x="1331017" y="1083289"/>
                    </a:lnTo>
                    <a:lnTo>
                      <a:pt x="1331017" y="1069251"/>
                    </a:lnTo>
                    <a:lnTo>
                      <a:pt x="1345963" y="1069251"/>
                    </a:lnTo>
                    <a:lnTo>
                      <a:pt x="1337032" y="1077639"/>
                    </a:lnTo>
                    <a:lnTo>
                      <a:pt x="1337032" y="1063602"/>
                    </a:lnTo>
                    <a:lnTo>
                      <a:pt x="1351977" y="1063602"/>
                    </a:lnTo>
                    <a:lnTo>
                      <a:pt x="1357809" y="1063602"/>
                    </a:lnTo>
                    <a:lnTo>
                      <a:pt x="1348878" y="1072161"/>
                    </a:lnTo>
                    <a:lnTo>
                      <a:pt x="1348878" y="1057953"/>
                    </a:lnTo>
                    <a:lnTo>
                      <a:pt x="1363824" y="1057953"/>
                    </a:lnTo>
                    <a:lnTo>
                      <a:pt x="1354711" y="1066512"/>
                    </a:lnTo>
                    <a:lnTo>
                      <a:pt x="1354711" y="1052475"/>
                    </a:lnTo>
                    <a:lnTo>
                      <a:pt x="1369838" y="1052475"/>
                    </a:lnTo>
                    <a:lnTo>
                      <a:pt x="1375670" y="1052475"/>
                    </a:lnTo>
                    <a:lnTo>
                      <a:pt x="1366740" y="1060863"/>
                    </a:lnTo>
                    <a:lnTo>
                      <a:pt x="1366740" y="1046825"/>
                    </a:lnTo>
                    <a:lnTo>
                      <a:pt x="1387699" y="1046825"/>
                    </a:lnTo>
                    <a:lnTo>
                      <a:pt x="1405560" y="1046825"/>
                    </a:lnTo>
                    <a:lnTo>
                      <a:pt x="1411575" y="1046825"/>
                    </a:lnTo>
                    <a:lnTo>
                      <a:pt x="1402644" y="1055385"/>
                    </a:lnTo>
                    <a:lnTo>
                      <a:pt x="1402644" y="1041176"/>
                    </a:lnTo>
                    <a:lnTo>
                      <a:pt x="1447479" y="1041176"/>
                    </a:lnTo>
                    <a:lnTo>
                      <a:pt x="1438366" y="1049564"/>
                    </a:lnTo>
                    <a:lnTo>
                      <a:pt x="1438366" y="1035698"/>
                    </a:lnTo>
                    <a:lnTo>
                      <a:pt x="1453312" y="1035698"/>
                    </a:lnTo>
                    <a:lnTo>
                      <a:pt x="1444381" y="1044086"/>
                    </a:lnTo>
                    <a:lnTo>
                      <a:pt x="1444381" y="1030049"/>
                    </a:lnTo>
                    <a:lnTo>
                      <a:pt x="1459326" y="1030049"/>
                    </a:lnTo>
                    <a:lnTo>
                      <a:pt x="1465340" y="1030049"/>
                    </a:lnTo>
                    <a:lnTo>
                      <a:pt x="1471173" y="1030049"/>
                    </a:lnTo>
                    <a:lnTo>
                      <a:pt x="1462242" y="1038608"/>
                    </a:lnTo>
                    <a:lnTo>
                      <a:pt x="1462242" y="1024399"/>
                    </a:lnTo>
                    <a:lnTo>
                      <a:pt x="1477369" y="1024399"/>
                    </a:lnTo>
                    <a:lnTo>
                      <a:pt x="1468256" y="1032788"/>
                    </a:lnTo>
                    <a:lnTo>
                      <a:pt x="1468256" y="1027310"/>
                    </a:lnTo>
                    <a:lnTo>
                      <a:pt x="1468256" y="1013272"/>
                    </a:lnTo>
                    <a:lnTo>
                      <a:pt x="1483202" y="1013272"/>
                    </a:lnTo>
                    <a:lnTo>
                      <a:pt x="1474271" y="1021660"/>
                    </a:lnTo>
                    <a:lnTo>
                      <a:pt x="1474271" y="1007623"/>
                    </a:lnTo>
                    <a:lnTo>
                      <a:pt x="1489216" y="1007623"/>
                    </a:lnTo>
                    <a:lnTo>
                      <a:pt x="1480103" y="1016011"/>
                    </a:lnTo>
                    <a:lnTo>
                      <a:pt x="1480103" y="1002145"/>
                    </a:lnTo>
                    <a:lnTo>
                      <a:pt x="1495048" y="1002145"/>
                    </a:lnTo>
                    <a:lnTo>
                      <a:pt x="1486118" y="1010533"/>
                    </a:lnTo>
                    <a:lnTo>
                      <a:pt x="1486118" y="996495"/>
                    </a:lnTo>
                    <a:lnTo>
                      <a:pt x="1501245" y="996495"/>
                    </a:lnTo>
                    <a:lnTo>
                      <a:pt x="1513092" y="996495"/>
                    </a:lnTo>
                    <a:lnTo>
                      <a:pt x="1503979" y="1004884"/>
                    </a:lnTo>
                    <a:lnTo>
                      <a:pt x="1503979" y="990846"/>
                    </a:lnTo>
                    <a:lnTo>
                      <a:pt x="1519106" y="990846"/>
                    </a:lnTo>
                    <a:lnTo>
                      <a:pt x="1524938" y="990846"/>
                    </a:lnTo>
                    <a:lnTo>
                      <a:pt x="1516008" y="999235"/>
                    </a:lnTo>
                    <a:lnTo>
                      <a:pt x="1516008" y="985368"/>
                    </a:lnTo>
                    <a:lnTo>
                      <a:pt x="1530953" y="985368"/>
                    </a:lnTo>
                    <a:lnTo>
                      <a:pt x="1522022" y="993757"/>
                    </a:lnTo>
                    <a:lnTo>
                      <a:pt x="1522022" y="988107"/>
                    </a:lnTo>
                    <a:lnTo>
                      <a:pt x="1522022" y="974070"/>
                    </a:lnTo>
                    <a:lnTo>
                      <a:pt x="1542982" y="974070"/>
                    </a:lnTo>
                    <a:lnTo>
                      <a:pt x="1548814" y="974070"/>
                    </a:lnTo>
                    <a:lnTo>
                      <a:pt x="1539883" y="982458"/>
                    </a:lnTo>
                    <a:lnTo>
                      <a:pt x="1539883" y="968420"/>
                    </a:lnTo>
                    <a:lnTo>
                      <a:pt x="1554828" y="968420"/>
                    </a:lnTo>
                    <a:lnTo>
                      <a:pt x="1572689" y="968420"/>
                    </a:lnTo>
                    <a:lnTo>
                      <a:pt x="1563759" y="976980"/>
                    </a:lnTo>
                    <a:lnTo>
                      <a:pt x="1563759" y="962771"/>
                    </a:lnTo>
                    <a:lnTo>
                      <a:pt x="1578704" y="962771"/>
                    </a:lnTo>
                    <a:lnTo>
                      <a:pt x="1569773" y="971331"/>
                    </a:lnTo>
                    <a:lnTo>
                      <a:pt x="1569773" y="965681"/>
                    </a:lnTo>
                    <a:lnTo>
                      <a:pt x="1569773" y="951644"/>
                    </a:lnTo>
                    <a:lnTo>
                      <a:pt x="1590550" y="951644"/>
                    </a:lnTo>
                    <a:lnTo>
                      <a:pt x="1581620" y="960203"/>
                    </a:lnTo>
                    <a:lnTo>
                      <a:pt x="1581620" y="945995"/>
                    </a:lnTo>
                    <a:lnTo>
                      <a:pt x="1608594" y="945995"/>
                    </a:lnTo>
                    <a:lnTo>
                      <a:pt x="1599481" y="954554"/>
                    </a:lnTo>
                    <a:lnTo>
                      <a:pt x="1599481" y="940516"/>
                    </a:lnTo>
                    <a:lnTo>
                      <a:pt x="1614608" y="940516"/>
                    </a:lnTo>
                    <a:lnTo>
                      <a:pt x="1605495" y="948905"/>
                    </a:lnTo>
                    <a:lnTo>
                      <a:pt x="1605495" y="934867"/>
                    </a:lnTo>
                    <a:lnTo>
                      <a:pt x="1620440" y="934867"/>
                    </a:lnTo>
                    <a:lnTo>
                      <a:pt x="1632469" y="934867"/>
                    </a:lnTo>
                    <a:lnTo>
                      <a:pt x="1623357" y="943427"/>
                    </a:lnTo>
                    <a:lnTo>
                      <a:pt x="1623357" y="929218"/>
                    </a:lnTo>
                    <a:lnTo>
                      <a:pt x="1638484" y="929218"/>
                    </a:lnTo>
                    <a:lnTo>
                      <a:pt x="1629371" y="937777"/>
                    </a:lnTo>
                    <a:lnTo>
                      <a:pt x="1629371" y="918091"/>
                    </a:lnTo>
                    <a:lnTo>
                      <a:pt x="1644316" y="918091"/>
                    </a:lnTo>
                    <a:lnTo>
                      <a:pt x="1635385" y="926650"/>
                    </a:lnTo>
                    <a:lnTo>
                      <a:pt x="1635385" y="912441"/>
                    </a:lnTo>
                    <a:lnTo>
                      <a:pt x="1650330" y="912441"/>
                    </a:lnTo>
                    <a:lnTo>
                      <a:pt x="1641400" y="920830"/>
                    </a:lnTo>
                    <a:lnTo>
                      <a:pt x="1641400" y="915352"/>
                    </a:lnTo>
                    <a:lnTo>
                      <a:pt x="1641400" y="901314"/>
                    </a:lnTo>
                    <a:lnTo>
                      <a:pt x="1656345" y="901314"/>
                    </a:lnTo>
                    <a:lnTo>
                      <a:pt x="1647414" y="909702"/>
                    </a:lnTo>
                    <a:lnTo>
                      <a:pt x="1647414" y="895665"/>
                    </a:lnTo>
                    <a:lnTo>
                      <a:pt x="1668192" y="895665"/>
                    </a:lnTo>
                    <a:lnTo>
                      <a:pt x="1659261" y="904053"/>
                    </a:lnTo>
                    <a:lnTo>
                      <a:pt x="1659261" y="892926"/>
                    </a:lnTo>
                    <a:lnTo>
                      <a:pt x="1659261" y="878888"/>
                    </a:lnTo>
                    <a:lnTo>
                      <a:pt x="1680221" y="878888"/>
                    </a:lnTo>
                    <a:lnTo>
                      <a:pt x="1671108" y="887276"/>
                    </a:lnTo>
                    <a:lnTo>
                      <a:pt x="1671108" y="881798"/>
                    </a:lnTo>
                    <a:lnTo>
                      <a:pt x="1671108" y="867761"/>
                    </a:lnTo>
                    <a:lnTo>
                      <a:pt x="1686053" y="867761"/>
                    </a:lnTo>
                    <a:lnTo>
                      <a:pt x="1677122" y="876149"/>
                    </a:lnTo>
                    <a:lnTo>
                      <a:pt x="1677122" y="862112"/>
                    </a:lnTo>
                    <a:lnTo>
                      <a:pt x="1692249" y="862112"/>
                    </a:lnTo>
                    <a:lnTo>
                      <a:pt x="1698082" y="862112"/>
                    </a:lnTo>
                    <a:lnTo>
                      <a:pt x="1689151" y="870500"/>
                    </a:lnTo>
                    <a:lnTo>
                      <a:pt x="1689151" y="865022"/>
                    </a:lnTo>
                    <a:lnTo>
                      <a:pt x="1689151" y="850813"/>
                    </a:lnTo>
                    <a:lnTo>
                      <a:pt x="1704096" y="850813"/>
                    </a:lnTo>
                    <a:lnTo>
                      <a:pt x="1710111" y="850813"/>
                    </a:lnTo>
                    <a:lnTo>
                      <a:pt x="1715943" y="850813"/>
                    </a:lnTo>
                    <a:lnTo>
                      <a:pt x="1721957" y="850813"/>
                    </a:lnTo>
                    <a:lnTo>
                      <a:pt x="1733986" y="850813"/>
                    </a:lnTo>
                    <a:lnTo>
                      <a:pt x="1724873" y="859372"/>
                    </a:lnTo>
                    <a:lnTo>
                      <a:pt x="1724873" y="845335"/>
                    </a:lnTo>
                    <a:lnTo>
                      <a:pt x="1739818" y="845335"/>
                    </a:lnTo>
                    <a:lnTo>
                      <a:pt x="1730888" y="853723"/>
                    </a:lnTo>
                    <a:lnTo>
                      <a:pt x="1730888" y="839686"/>
                    </a:lnTo>
                    <a:lnTo>
                      <a:pt x="1745833" y="839686"/>
                    </a:lnTo>
                    <a:lnTo>
                      <a:pt x="1736902" y="848245"/>
                    </a:lnTo>
                    <a:lnTo>
                      <a:pt x="1736902" y="834036"/>
                    </a:lnTo>
                    <a:lnTo>
                      <a:pt x="1751847" y="834036"/>
                    </a:lnTo>
                    <a:lnTo>
                      <a:pt x="1742734" y="842596"/>
                    </a:lnTo>
                    <a:lnTo>
                      <a:pt x="1742734" y="828558"/>
                    </a:lnTo>
                    <a:lnTo>
                      <a:pt x="1757862" y="828558"/>
                    </a:lnTo>
                    <a:lnTo>
                      <a:pt x="1748749" y="836947"/>
                    </a:lnTo>
                    <a:lnTo>
                      <a:pt x="1748749" y="831297"/>
                    </a:lnTo>
                    <a:lnTo>
                      <a:pt x="1748749" y="817260"/>
                    </a:lnTo>
                    <a:lnTo>
                      <a:pt x="1769708" y="817260"/>
                    </a:lnTo>
                    <a:lnTo>
                      <a:pt x="1760596" y="825648"/>
                    </a:lnTo>
                    <a:lnTo>
                      <a:pt x="1760596" y="811782"/>
                    </a:lnTo>
                    <a:lnTo>
                      <a:pt x="1775723" y="811782"/>
                    </a:lnTo>
                    <a:lnTo>
                      <a:pt x="1781555" y="811782"/>
                    </a:lnTo>
                    <a:lnTo>
                      <a:pt x="1793584" y="811782"/>
                    </a:lnTo>
                    <a:lnTo>
                      <a:pt x="1784653" y="820170"/>
                    </a:lnTo>
                    <a:lnTo>
                      <a:pt x="1784653" y="806132"/>
                    </a:lnTo>
                    <a:lnTo>
                      <a:pt x="1799598" y="806132"/>
                    </a:lnTo>
                    <a:lnTo>
                      <a:pt x="1790486" y="814521"/>
                    </a:lnTo>
                    <a:lnTo>
                      <a:pt x="1790486" y="795005"/>
                    </a:lnTo>
                    <a:lnTo>
                      <a:pt x="1817459" y="795005"/>
                    </a:lnTo>
                    <a:lnTo>
                      <a:pt x="1841335" y="795005"/>
                    </a:lnTo>
                    <a:lnTo>
                      <a:pt x="1853364" y="795005"/>
                    </a:lnTo>
                    <a:lnTo>
                      <a:pt x="1844251" y="803393"/>
                    </a:lnTo>
                    <a:lnTo>
                      <a:pt x="1844251" y="797744"/>
                    </a:lnTo>
                    <a:lnTo>
                      <a:pt x="1844251" y="783707"/>
                    </a:lnTo>
                    <a:lnTo>
                      <a:pt x="1865210" y="783707"/>
                    </a:lnTo>
                    <a:lnTo>
                      <a:pt x="1871225" y="783707"/>
                    </a:lnTo>
                    <a:lnTo>
                      <a:pt x="1862295" y="792095"/>
                    </a:lnTo>
                    <a:lnTo>
                      <a:pt x="1862295" y="778057"/>
                    </a:lnTo>
                    <a:lnTo>
                      <a:pt x="1877239" y="778057"/>
                    </a:lnTo>
                    <a:lnTo>
                      <a:pt x="1883072" y="778057"/>
                    </a:lnTo>
                    <a:lnTo>
                      <a:pt x="1874141" y="786617"/>
                    </a:lnTo>
                    <a:lnTo>
                      <a:pt x="1874141" y="772579"/>
                    </a:lnTo>
                    <a:lnTo>
                      <a:pt x="1889086" y="772579"/>
                    </a:lnTo>
                    <a:lnTo>
                      <a:pt x="1895101" y="772579"/>
                    </a:lnTo>
                    <a:lnTo>
                      <a:pt x="1885988" y="780968"/>
                    </a:lnTo>
                    <a:lnTo>
                      <a:pt x="1885988" y="775318"/>
                    </a:lnTo>
                    <a:lnTo>
                      <a:pt x="1885988" y="769840"/>
                    </a:lnTo>
                    <a:lnTo>
                      <a:pt x="1885988" y="755632"/>
                    </a:lnTo>
                    <a:lnTo>
                      <a:pt x="1900933" y="755632"/>
                    </a:lnTo>
                    <a:lnTo>
                      <a:pt x="1892002" y="764191"/>
                    </a:lnTo>
                    <a:lnTo>
                      <a:pt x="1892002" y="750153"/>
                    </a:lnTo>
                    <a:lnTo>
                      <a:pt x="1906947" y="750153"/>
                    </a:lnTo>
                    <a:lnTo>
                      <a:pt x="1898017" y="758542"/>
                    </a:lnTo>
                    <a:lnTo>
                      <a:pt x="1898017" y="744504"/>
                    </a:lnTo>
                    <a:lnTo>
                      <a:pt x="1912962" y="744504"/>
                    </a:lnTo>
                    <a:lnTo>
                      <a:pt x="1918976" y="744504"/>
                    </a:lnTo>
                    <a:lnTo>
                      <a:pt x="1909864" y="753064"/>
                    </a:lnTo>
                    <a:lnTo>
                      <a:pt x="1909864" y="738855"/>
                    </a:lnTo>
                    <a:lnTo>
                      <a:pt x="1924991" y="738855"/>
                    </a:lnTo>
                    <a:lnTo>
                      <a:pt x="1915878" y="747414"/>
                    </a:lnTo>
                    <a:lnTo>
                      <a:pt x="1915878" y="733377"/>
                    </a:lnTo>
                    <a:lnTo>
                      <a:pt x="1930823" y="733377"/>
                    </a:lnTo>
                    <a:lnTo>
                      <a:pt x="1948866" y="733377"/>
                    </a:lnTo>
                    <a:lnTo>
                      <a:pt x="1939754" y="741765"/>
                    </a:lnTo>
                    <a:lnTo>
                      <a:pt x="1939754" y="736287"/>
                    </a:lnTo>
                    <a:lnTo>
                      <a:pt x="1939754" y="722078"/>
                    </a:lnTo>
                    <a:lnTo>
                      <a:pt x="1954698" y="722078"/>
                    </a:lnTo>
                    <a:lnTo>
                      <a:pt x="1945768" y="730638"/>
                    </a:lnTo>
                    <a:lnTo>
                      <a:pt x="1945768" y="716600"/>
                    </a:lnTo>
                    <a:lnTo>
                      <a:pt x="1960713" y="716600"/>
                    </a:lnTo>
                    <a:lnTo>
                      <a:pt x="1951782" y="724989"/>
                    </a:lnTo>
                    <a:lnTo>
                      <a:pt x="1951782" y="710951"/>
                    </a:lnTo>
                    <a:lnTo>
                      <a:pt x="1966727" y="710951"/>
                    </a:lnTo>
                    <a:lnTo>
                      <a:pt x="1957797" y="719339"/>
                    </a:lnTo>
                    <a:lnTo>
                      <a:pt x="1957797" y="705302"/>
                    </a:lnTo>
                    <a:lnTo>
                      <a:pt x="1972742" y="705302"/>
                    </a:lnTo>
                    <a:lnTo>
                      <a:pt x="1963629" y="713861"/>
                    </a:lnTo>
                    <a:lnTo>
                      <a:pt x="1963629" y="699824"/>
                    </a:lnTo>
                    <a:lnTo>
                      <a:pt x="1984588" y="699824"/>
                    </a:lnTo>
                    <a:lnTo>
                      <a:pt x="1996435" y="699824"/>
                    </a:lnTo>
                    <a:lnTo>
                      <a:pt x="1987505" y="708212"/>
                    </a:lnTo>
                    <a:lnTo>
                      <a:pt x="1987505" y="694174"/>
                    </a:lnTo>
                    <a:lnTo>
                      <a:pt x="2002632" y="694174"/>
                    </a:lnTo>
                    <a:lnTo>
                      <a:pt x="1993519" y="702563"/>
                    </a:lnTo>
                    <a:lnTo>
                      <a:pt x="1993519" y="688525"/>
                    </a:lnTo>
                    <a:lnTo>
                      <a:pt x="2008464" y="688525"/>
                    </a:lnTo>
                    <a:lnTo>
                      <a:pt x="2020493" y="688525"/>
                    </a:lnTo>
                    <a:lnTo>
                      <a:pt x="2011380" y="696913"/>
                    </a:lnTo>
                    <a:lnTo>
                      <a:pt x="2011380" y="683047"/>
                    </a:lnTo>
                    <a:lnTo>
                      <a:pt x="2032339" y="683047"/>
                    </a:lnTo>
                    <a:lnTo>
                      <a:pt x="2023409" y="691435"/>
                    </a:lnTo>
                    <a:lnTo>
                      <a:pt x="2023409" y="677398"/>
                    </a:lnTo>
                    <a:lnTo>
                      <a:pt x="2038354" y="677398"/>
                    </a:lnTo>
                    <a:lnTo>
                      <a:pt x="2029241" y="685786"/>
                    </a:lnTo>
                    <a:lnTo>
                      <a:pt x="2029241" y="680137"/>
                    </a:lnTo>
                    <a:lnTo>
                      <a:pt x="2029241" y="666099"/>
                    </a:lnTo>
                    <a:lnTo>
                      <a:pt x="2050201" y="666099"/>
                    </a:lnTo>
                    <a:lnTo>
                      <a:pt x="2056215" y="666099"/>
                    </a:lnTo>
                    <a:lnTo>
                      <a:pt x="2047285" y="674659"/>
                    </a:lnTo>
                    <a:lnTo>
                      <a:pt x="2047285" y="669010"/>
                    </a:lnTo>
                    <a:lnTo>
                      <a:pt x="2047285" y="654972"/>
                    </a:lnTo>
                    <a:lnTo>
                      <a:pt x="2068244" y="654972"/>
                    </a:lnTo>
                    <a:lnTo>
                      <a:pt x="2080091" y="654972"/>
                    </a:lnTo>
                    <a:lnTo>
                      <a:pt x="2103966" y="654972"/>
                    </a:lnTo>
                    <a:lnTo>
                      <a:pt x="2109981" y="654972"/>
                    </a:lnTo>
                    <a:lnTo>
                      <a:pt x="2100868" y="663360"/>
                    </a:lnTo>
                    <a:lnTo>
                      <a:pt x="2100868" y="649323"/>
                    </a:lnTo>
                    <a:lnTo>
                      <a:pt x="2122010" y="649323"/>
                    </a:lnTo>
                    <a:lnTo>
                      <a:pt x="2112897" y="657882"/>
                    </a:lnTo>
                    <a:lnTo>
                      <a:pt x="2112897" y="643673"/>
                    </a:lnTo>
                    <a:lnTo>
                      <a:pt x="2133856" y="643673"/>
                    </a:lnTo>
                    <a:lnTo>
                      <a:pt x="2124744" y="652233"/>
                    </a:lnTo>
                    <a:lnTo>
                      <a:pt x="2124744" y="646584"/>
                    </a:lnTo>
                    <a:lnTo>
                      <a:pt x="2124744" y="632546"/>
                    </a:lnTo>
                    <a:lnTo>
                      <a:pt x="2139871" y="632546"/>
                    </a:lnTo>
                    <a:lnTo>
                      <a:pt x="2130758" y="641106"/>
                    </a:lnTo>
                    <a:lnTo>
                      <a:pt x="2130758" y="626897"/>
                    </a:lnTo>
                    <a:lnTo>
                      <a:pt x="2151717" y="626897"/>
                    </a:lnTo>
                    <a:lnTo>
                      <a:pt x="2157732" y="626897"/>
                    </a:lnTo>
                    <a:lnTo>
                      <a:pt x="2148619" y="635456"/>
                    </a:lnTo>
                    <a:lnTo>
                      <a:pt x="2148619" y="621419"/>
                    </a:lnTo>
                    <a:lnTo>
                      <a:pt x="2163746" y="621419"/>
                    </a:lnTo>
                    <a:lnTo>
                      <a:pt x="2154634" y="629807"/>
                    </a:lnTo>
                    <a:lnTo>
                      <a:pt x="2154634" y="615770"/>
                    </a:lnTo>
                    <a:lnTo>
                      <a:pt x="2181607" y="615770"/>
                    </a:lnTo>
                    <a:lnTo>
                      <a:pt x="2187622" y="615770"/>
                    </a:lnTo>
                    <a:lnTo>
                      <a:pt x="2178509" y="624329"/>
                    </a:lnTo>
                    <a:lnTo>
                      <a:pt x="2178509" y="604642"/>
                    </a:lnTo>
                    <a:lnTo>
                      <a:pt x="2193636" y="604642"/>
                    </a:lnTo>
                    <a:lnTo>
                      <a:pt x="2184524" y="613031"/>
                    </a:lnTo>
                    <a:lnTo>
                      <a:pt x="2184524" y="598993"/>
                    </a:lnTo>
                    <a:lnTo>
                      <a:pt x="2205483" y="598993"/>
                    </a:lnTo>
                    <a:lnTo>
                      <a:pt x="2217330" y="598993"/>
                    </a:lnTo>
                    <a:lnTo>
                      <a:pt x="2208399" y="607381"/>
                    </a:lnTo>
                    <a:lnTo>
                      <a:pt x="2208399" y="593344"/>
                    </a:lnTo>
                    <a:lnTo>
                      <a:pt x="2223344" y="593344"/>
                    </a:lnTo>
                    <a:lnTo>
                      <a:pt x="2229359" y="593344"/>
                    </a:lnTo>
                    <a:lnTo>
                      <a:pt x="2235373" y="593344"/>
                    </a:lnTo>
                    <a:lnTo>
                      <a:pt x="2241205" y="593344"/>
                    </a:lnTo>
                    <a:lnTo>
                      <a:pt x="2247220" y="593344"/>
                    </a:lnTo>
                    <a:lnTo>
                      <a:pt x="2238289" y="601903"/>
                    </a:lnTo>
                    <a:lnTo>
                      <a:pt x="2238289" y="587866"/>
                    </a:lnTo>
                    <a:lnTo>
                      <a:pt x="2253234" y="587866"/>
                    </a:lnTo>
                    <a:lnTo>
                      <a:pt x="2265081" y="587866"/>
                    </a:lnTo>
                    <a:lnTo>
                      <a:pt x="2256150" y="596254"/>
                    </a:lnTo>
                    <a:lnTo>
                      <a:pt x="2256150" y="582216"/>
                    </a:lnTo>
                    <a:lnTo>
                      <a:pt x="2277110" y="582216"/>
                    </a:lnTo>
                    <a:lnTo>
                      <a:pt x="2268179" y="590605"/>
                    </a:lnTo>
                    <a:lnTo>
                      <a:pt x="2268179" y="576567"/>
                    </a:lnTo>
                    <a:lnTo>
                      <a:pt x="2294971" y="576567"/>
                    </a:lnTo>
                    <a:lnTo>
                      <a:pt x="2285858" y="584955"/>
                    </a:lnTo>
                    <a:lnTo>
                      <a:pt x="2285858" y="571089"/>
                    </a:lnTo>
                    <a:lnTo>
                      <a:pt x="2306818" y="571089"/>
                    </a:lnTo>
                    <a:lnTo>
                      <a:pt x="2324861" y="571089"/>
                    </a:lnTo>
                    <a:lnTo>
                      <a:pt x="2315748" y="579477"/>
                    </a:lnTo>
                    <a:lnTo>
                      <a:pt x="2315748" y="565440"/>
                    </a:lnTo>
                    <a:lnTo>
                      <a:pt x="2342722" y="565440"/>
                    </a:lnTo>
                    <a:lnTo>
                      <a:pt x="2333792" y="573828"/>
                    </a:lnTo>
                    <a:lnTo>
                      <a:pt x="2333792" y="554312"/>
                    </a:lnTo>
                    <a:lnTo>
                      <a:pt x="2348736" y="554312"/>
                    </a:lnTo>
                    <a:lnTo>
                      <a:pt x="2339624" y="562701"/>
                    </a:lnTo>
                    <a:lnTo>
                      <a:pt x="2339624" y="548663"/>
                    </a:lnTo>
                    <a:lnTo>
                      <a:pt x="2354751" y="548663"/>
                    </a:lnTo>
                    <a:lnTo>
                      <a:pt x="2360583" y="548663"/>
                    </a:lnTo>
                    <a:lnTo>
                      <a:pt x="2351653" y="557051"/>
                    </a:lnTo>
                    <a:lnTo>
                      <a:pt x="2351653" y="543014"/>
                    </a:lnTo>
                    <a:lnTo>
                      <a:pt x="2366598" y="543014"/>
                    </a:lnTo>
                    <a:lnTo>
                      <a:pt x="2372612" y="543014"/>
                    </a:lnTo>
                    <a:lnTo>
                      <a:pt x="2363499" y="551402"/>
                    </a:lnTo>
                    <a:lnTo>
                      <a:pt x="2363499" y="531715"/>
                    </a:lnTo>
                    <a:lnTo>
                      <a:pt x="2378626" y="531715"/>
                    </a:lnTo>
                    <a:lnTo>
                      <a:pt x="2369514" y="540275"/>
                    </a:lnTo>
                    <a:lnTo>
                      <a:pt x="2369514" y="526237"/>
                    </a:lnTo>
                    <a:lnTo>
                      <a:pt x="2390473" y="526237"/>
                    </a:lnTo>
                    <a:lnTo>
                      <a:pt x="2396488" y="526237"/>
                    </a:lnTo>
                    <a:lnTo>
                      <a:pt x="2387557" y="534626"/>
                    </a:lnTo>
                    <a:lnTo>
                      <a:pt x="2387557" y="529148"/>
                    </a:lnTo>
                    <a:lnTo>
                      <a:pt x="2387557" y="514939"/>
                    </a:lnTo>
                    <a:lnTo>
                      <a:pt x="2402320" y="514939"/>
                    </a:lnTo>
                    <a:lnTo>
                      <a:pt x="2393389" y="523498"/>
                    </a:lnTo>
                    <a:lnTo>
                      <a:pt x="2393389" y="509461"/>
                    </a:lnTo>
                    <a:lnTo>
                      <a:pt x="2408516" y="509461"/>
                    </a:lnTo>
                    <a:lnTo>
                      <a:pt x="2399404" y="517849"/>
                    </a:lnTo>
                    <a:lnTo>
                      <a:pt x="2399404" y="503811"/>
                    </a:lnTo>
                    <a:lnTo>
                      <a:pt x="2420363" y="503811"/>
                    </a:lnTo>
                    <a:lnTo>
                      <a:pt x="2411250" y="512200"/>
                    </a:lnTo>
                    <a:lnTo>
                      <a:pt x="2411250" y="498162"/>
                    </a:lnTo>
                    <a:lnTo>
                      <a:pt x="2426378" y="498162"/>
                    </a:lnTo>
                    <a:lnTo>
                      <a:pt x="2438224" y="498162"/>
                    </a:lnTo>
                    <a:lnTo>
                      <a:pt x="2444239" y="498162"/>
                    </a:lnTo>
                    <a:lnTo>
                      <a:pt x="2435126" y="506550"/>
                    </a:lnTo>
                    <a:lnTo>
                      <a:pt x="2435126" y="492684"/>
                    </a:lnTo>
                    <a:lnTo>
                      <a:pt x="2456085" y="492684"/>
                    </a:lnTo>
                    <a:lnTo>
                      <a:pt x="2468114" y="492684"/>
                    </a:lnTo>
                    <a:lnTo>
                      <a:pt x="2459001" y="501072"/>
                    </a:lnTo>
                    <a:lnTo>
                      <a:pt x="2459001" y="487035"/>
                    </a:lnTo>
                    <a:lnTo>
                      <a:pt x="2474129" y="487035"/>
                    </a:lnTo>
                    <a:lnTo>
                      <a:pt x="2465016" y="495423"/>
                    </a:lnTo>
                    <a:lnTo>
                      <a:pt x="2465016" y="481386"/>
                    </a:lnTo>
                    <a:lnTo>
                      <a:pt x="2485975" y="481386"/>
                    </a:lnTo>
                    <a:lnTo>
                      <a:pt x="2477045" y="489774"/>
                    </a:lnTo>
                    <a:lnTo>
                      <a:pt x="2477045" y="475907"/>
                    </a:lnTo>
                    <a:lnTo>
                      <a:pt x="2504019" y="475907"/>
                    </a:lnTo>
                    <a:lnTo>
                      <a:pt x="2494906" y="484296"/>
                    </a:lnTo>
                    <a:lnTo>
                      <a:pt x="2494906" y="470258"/>
                    </a:lnTo>
                    <a:lnTo>
                      <a:pt x="2515866" y="470258"/>
                    </a:lnTo>
                    <a:lnTo>
                      <a:pt x="2521698" y="470258"/>
                    </a:lnTo>
                    <a:lnTo>
                      <a:pt x="2545756" y="470258"/>
                    </a:lnTo>
                    <a:lnTo>
                      <a:pt x="2536643" y="478647"/>
                    </a:lnTo>
                    <a:lnTo>
                      <a:pt x="2536643" y="458960"/>
                    </a:lnTo>
                    <a:lnTo>
                      <a:pt x="2551588" y="458960"/>
                    </a:lnTo>
                    <a:lnTo>
                      <a:pt x="2542657" y="467519"/>
                    </a:lnTo>
                    <a:lnTo>
                      <a:pt x="2542657" y="453310"/>
                    </a:lnTo>
                    <a:lnTo>
                      <a:pt x="2557602" y="453310"/>
                    </a:lnTo>
                    <a:lnTo>
                      <a:pt x="2548672" y="461870"/>
                    </a:lnTo>
                    <a:lnTo>
                      <a:pt x="2548672" y="447832"/>
                    </a:lnTo>
                    <a:lnTo>
                      <a:pt x="2563617" y="447832"/>
                    </a:lnTo>
                    <a:lnTo>
                      <a:pt x="2554504" y="456221"/>
                    </a:lnTo>
                    <a:lnTo>
                      <a:pt x="2554504" y="442354"/>
                    </a:lnTo>
                    <a:lnTo>
                      <a:pt x="2575463" y="442354"/>
                    </a:lnTo>
                    <a:lnTo>
                      <a:pt x="2566533" y="450743"/>
                    </a:lnTo>
                    <a:lnTo>
                      <a:pt x="2566533" y="436705"/>
                    </a:lnTo>
                    <a:lnTo>
                      <a:pt x="2581478" y="436705"/>
                    </a:lnTo>
                    <a:lnTo>
                      <a:pt x="2572547" y="445093"/>
                    </a:lnTo>
                    <a:lnTo>
                      <a:pt x="2572547" y="431056"/>
                    </a:lnTo>
                    <a:lnTo>
                      <a:pt x="2587492" y="431056"/>
                    </a:lnTo>
                    <a:lnTo>
                      <a:pt x="2578562" y="439444"/>
                    </a:lnTo>
                    <a:lnTo>
                      <a:pt x="2578562" y="425406"/>
                    </a:lnTo>
                    <a:lnTo>
                      <a:pt x="2617200" y="425406"/>
                    </a:lnTo>
                    <a:lnTo>
                      <a:pt x="2629229" y="425406"/>
                    </a:lnTo>
                    <a:lnTo>
                      <a:pt x="2620298" y="433966"/>
                    </a:lnTo>
                    <a:lnTo>
                      <a:pt x="2620298" y="419757"/>
                    </a:lnTo>
                    <a:lnTo>
                      <a:pt x="2635243" y="419757"/>
                    </a:lnTo>
                    <a:lnTo>
                      <a:pt x="2626130" y="428317"/>
                    </a:lnTo>
                    <a:lnTo>
                      <a:pt x="2626130" y="414279"/>
                    </a:lnTo>
                    <a:lnTo>
                      <a:pt x="2641258" y="414279"/>
                    </a:lnTo>
                    <a:lnTo>
                      <a:pt x="2632145" y="422667"/>
                    </a:lnTo>
                    <a:lnTo>
                      <a:pt x="2632145" y="408630"/>
                    </a:lnTo>
                    <a:lnTo>
                      <a:pt x="2647090" y="408630"/>
                    </a:lnTo>
                    <a:lnTo>
                      <a:pt x="2653105" y="408630"/>
                    </a:lnTo>
                    <a:lnTo>
                      <a:pt x="2644174" y="417189"/>
                    </a:lnTo>
                    <a:lnTo>
                      <a:pt x="2644174" y="402981"/>
                    </a:lnTo>
                    <a:lnTo>
                      <a:pt x="2665133" y="402981"/>
                    </a:lnTo>
                    <a:lnTo>
                      <a:pt x="2689009" y="402981"/>
                    </a:lnTo>
                    <a:lnTo>
                      <a:pt x="2679896" y="411540"/>
                    </a:lnTo>
                    <a:lnTo>
                      <a:pt x="2679896" y="391853"/>
                    </a:lnTo>
                    <a:lnTo>
                      <a:pt x="2694841" y="391853"/>
                    </a:lnTo>
                    <a:lnTo>
                      <a:pt x="2712885" y="391853"/>
                    </a:lnTo>
                    <a:lnTo>
                      <a:pt x="2718899" y="391853"/>
                    </a:lnTo>
                    <a:lnTo>
                      <a:pt x="2724731" y="391853"/>
                    </a:lnTo>
                    <a:lnTo>
                      <a:pt x="2715800" y="400242"/>
                    </a:lnTo>
                    <a:lnTo>
                      <a:pt x="2715800" y="394592"/>
                    </a:lnTo>
                    <a:lnTo>
                      <a:pt x="2715800" y="380726"/>
                    </a:lnTo>
                    <a:lnTo>
                      <a:pt x="2730746" y="380726"/>
                    </a:lnTo>
                    <a:lnTo>
                      <a:pt x="2721633" y="389114"/>
                    </a:lnTo>
                    <a:lnTo>
                      <a:pt x="2721633" y="375077"/>
                    </a:lnTo>
                    <a:lnTo>
                      <a:pt x="2754621" y="375077"/>
                    </a:lnTo>
                    <a:lnTo>
                      <a:pt x="2760636" y="375077"/>
                    </a:lnTo>
                    <a:lnTo>
                      <a:pt x="2751523" y="383465"/>
                    </a:lnTo>
                    <a:lnTo>
                      <a:pt x="2751523" y="369428"/>
                    </a:lnTo>
                    <a:lnTo>
                      <a:pt x="2766468" y="369428"/>
                    </a:lnTo>
                    <a:lnTo>
                      <a:pt x="2757537" y="377816"/>
                    </a:lnTo>
                    <a:lnTo>
                      <a:pt x="2757537" y="363949"/>
                    </a:lnTo>
                    <a:lnTo>
                      <a:pt x="2778497" y="363949"/>
                    </a:lnTo>
                    <a:lnTo>
                      <a:pt x="2784511" y="363949"/>
                    </a:lnTo>
                    <a:lnTo>
                      <a:pt x="2802372" y="363949"/>
                    </a:lnTo>
                    <a:lnTo>
                      <a:pt x="2793259" y="372338"/>
                    </a:lnTo>
                    <a:lnTo>
                      <a:pt x="2793259" y="358300"/>
                    </a:lnTo>
                    <a:lnTo>
                      <a:pt x="2814401" y="358300"/>
                    </a:lnTo>
                    <a:lnTo>
                      <a:pt x="2826248" y="358300"/>
                    </a:lnTo>
                    <a:lnTo>
                      <a:pt x="2817135" y="366688"/>
                    </a:lnTo>
                    <a:lnTo>
                      <a:pt x="2817135" y="347002"/>
                    </a:lnTo>
                    <a:lnTo>
                      <a:pt x="2832080" y="347002"/>
                    </a:lnTo>
                    <a:lnTo>
                      <a:pt x="2823149" y="355561"/>
                    </a:lnTo>
                    <a:lnTo>
                      <a:pt x="2823149" y="344263"/>
                    </a:lnTo>
                    <a:lnTo>
                      <a:pt x="2823149" y="330225"/>
                    </a:lnTo>
                    <a:lnTo>
                      <a:pt x="2838095" y="330225"/>
                    </a:lnTo>
                    <a:lnTo>
                      <a:pt x="2829164" y="338785"/>
                    </a:lnTo>
                    <a:lnTo>
                      <a:pt x="2829164" y="324576"/>
                    </a:lnTo>
                    <a:lnTo>
                      <a:pt x="2844109" y="324576"/>
                    </a:lnTo>
                    <a:lnTo>
                      <a:pt x="2835178" y="333135"/>
                    </a:lnTo>
                    <a:lnTo>
                      <a:pt x="2835178" y="319098"/>
                    </a:lnTo>
                    <a:lnTo>
                      <a:pt x="2850124" y="319098"/>
                    </a:lnTo>
                    <a:lnTo>
                      <a:pt x="2885846" y="319098"/>
                    </a:lnTo>
                    <a:lnTo>
                      <a:pt x="2876915" y="327486"/>
                    </a:lnTo>
                    <a:lnTo>
                      <a:pt x="2876915" y="313448"/>
                    </a:lnTo>
                    <a:lnTo>
                      <a:pt x="2891860" y="313448"/>
                    </a:lnTo>
                    <a:lnTo>
                      <a:pt x="2903889" y="313448"/>
                    </a:lnTo>
                    <a:lnTo>
                      <a:pt x="2894776" y="322008"/>
                    </a:lnTo>
                    <a:lnTo>
                      <a:pt x="2894776" y="316359"/>
                    </a:lnTo>
                    <a:lnTo>
                      <a:pt x="2894776" y="302321"/>
                    </a:lnTo>
                    <a:lnTo>
                      <a:pt x="2909721" y="302321"/>
                    </a:lnTo>
                    <a:lnTo>
                      <a:pt x="2915736" y="302321"/>
                    </a:lnTo>
                    <a:lnTo>
                      <a:pt x="2906805" y="310709"/>
                    </a:lnTo>
                    <a:lnTo>
                      <a:pt x="2906805" y="296672"/>
                    </a:lnTo>
                    <a:lnTo>
                      <a:pt x="2921750" y="296672"/>
                    </a:lnTo>
                    <a:lnTo>
                      <a:pt x="2933779" y="296672"/>
                    </a:lnTo>
                    <a:lnTo>
                      <a:pt x="2951640" y="296672"/>
                    </a:lnTo>
                    <a:lnTo>
                      <a:pt x="2942527" y="305231"/>
                    </a:lnTo>
                    <a:lnTo>
                      <a:pt x="2942527" y="299582"/>
                    </a:lnTo>
                    <a:lnTo>
                      <a:pt x="2942527" y="285545"/>
                    </a:lnTo>
                    <a:lnTo>
                      <a:pt x="2957472" y="285545"/>
                    </a:lnTo>
                    <a:lnTo>
                      <a:pt x="2969501" y="285545"/>
                    </a:lnTo>
                    <a:lnTo>
                      <a:pt x="2975516" y="285545"/>
                    </a:lnTo>
                    <a:lnTo>
                      <a:pt x="2966403" y="293933"/>
                    </a:lnTo>
                    <a:lnTo>
                      <a:pt x="2966403" y="279895"/>
                    </a:lnTo>
                    <a:lnTo>
                      <a:pt x="2981348" y="279895"/>
                    </a:lnTo>
                    <a:lnTo>
                      <a:pt x="2972417" y="288284"/>
                    </a:lnTo>
                    <a:lnTo>
                      <a:pt x="2972417" y="282805"/>
                    </a:lnTo>
                    <a:lnTo>
                      <a:pt x="2972417" y="268768"/>
                    </a:lnTo>
                    <a:lnTo>
                      <a:pt x="2987362" y="268768"/>
                    </a:lnTo>
                    <a:lnTo>
                      <a:pt x="2999391" y="268768"/>
                    </a:lnTo>
                    <a:lnTo>
                      <a:pt x="2990279" y="277156"/>
                    </a:lnTo>
                    <a:lnTo>
                      <a:pt x="2990279" y="257469"/>
                    </a:lnTo>
                    <a:lnTo>
                      <a:pt x="3017252" y="257469"/>
                    </a:lnTo>
                    <a:lnTo>
                      <a:pt x="3008322" y="265858"/>
                    </a:lnTo>
                    <a:lnTo>
                      <a:pt x="3008322" y="251991"/>
                    </a:lnTo>
                    <a:lnTo>
                      <a:pt x="3023267" y="251991"/>
                    </a:lnTo>
                    <a:lnTo>
                      <a:pt x="3035114" y="251991"/>
                    </a:lnTo>
                    <a:lnTo>
                      <a:pt x="3026183" y="260380"/>
                    </a:lnTo>
                    <a:lnTo>
                      <a:pt x="3026183" y="246342"/>
                    </a:lnTo>
                    <a:lnTo>
                      <a:pt x="3041128" y="246342"/>
                    </a:lnTo>
                    <a:lnTo>
                      <a:pt x="3032015" y="254730"/>
                    </a:lnTo>
                    <a:lnTo>
                      <a:pt x="3032015" y="240693"/>
                    </a:lnTo>
                    <a:lnTo>
                      <a:pt x="3052975" y="240693"/>
                    </a:lnTo>
                    <a:lnTo>
                      <a:pt x="3065004" y="240693"/>
                    </a:lnTo>
                    <a:lnTo>
                      <a:pt x="3055891" y="249081"/>
                    </a:lnTo>
                    <a:lnTo>
                      <a:pt x="3055891" y="235044"/>
                    </a:lnTo>
                    <a:lnTo>
                      <a:pt x="3071018" y="235044"/>
                    </a:lnTo>
                    <a:lnTo>
                      <a:pt x="3082865" y="235044"/>
                    </a:lnTo>
                    <a:lnTo>
                      <a:pt x="3088879" y="235044"/>
                    </a:lnTo>
                    <a:lnTo>
                      <a:pt x="3079766" y="243603"/>
                    </a:lnTo>
                    <a:lnTo>
                      <a:pt x="3079766" y="229565"/>
                    </a:lnTo>
                    <a:lnTo>
                      <a:pt x="3094894" y="229565"/>
                    </a:lnTo>
                    <a:lnTo>
                      <a:pt x="3085781" y="237954"/>
                    </a:lnTo>
                    <a:lnTo>
                      <a:pt x="3085781" y="232304"/>
                    </a:lnTo>
                    <a:lnTo>
                      <a:pt x="3085781" y="226826"/>
                    </a:lnTo>
                    <a:lnTo>
                      <a:pt x="3085781" y="212618"/>
                    </a:lnTo>
                    <a:lnTo>
                      <a:pt x="3106740" y="212618"/>
                    </a:lnTo>
                    <a:lnTo>
                      <a:pt x="3112755" y="212618"/>
                    </a:lnTo>
                    <a:lnTo>
                      <a:pt x="3118769" y="212618"/>
                    </a:lnTo>
                    <a:lnTo>
                      <a:pt x="3124784" y="212618"/>
                    </a:lnTo>
                    <a:lnTo>
                      <a:pt x="3115671" y="221177"/>
                    </a:lnTo>
                    <a:lnTo>
                      <a:pt x="3115671" y="201490"/>
                    </a:lnTo>
                    <a:lnTo>
                      <a:pt x="3130616" y="201490"/>
                    </a:lnTo>
                    <a:lnTo>
                      <a:pt x="3136630" y="201490"/>
                    </a:lnTo>
                    <a:lnTo>
                      <a:pt x="3142462" y="201490"/>
                    </a:lnTo>
                    <a:lnTo>
                      <a:pt x="3148477" y="201490"/>
                    </a:lnTo>
                    <a:lnTo>
                      <a:pt x="3154491" y="201490"/>
                    </a:lnTo>
                    <a:lnTo>
                      <a:pt x="3145561" y="210050"/>
                    </a:lnTo>
                    <a:lnTo>
                      <a:pt x="3145561" y="195841"/>
                    </a:lnTo>
                    <a:lnTo>
                      <a:pt x="3160506" y="195841"/>
                    </a:lnTo>
                    <a:lnTo>
                      <a:pt x="3166520" y="195841"/>
                    </a:lnTo>
                    <a:lnTo>
                      <a:pt x="3157408" y="204401"/>
                    </a:lnTo>
                    <a:lnTo>
                      <a:pt x="3157408" y="198751"/>
                    </a:lnTo>
                    <a:lnTo>
                      <a:pt x="3157408" y="184714"/>
                    </a:lnTo>
                    <a:lnTo>
                      <a:pt x="3172352" y="184714"/>
                    </a:lnTo>
                    <a:lnTo>
                      <a:pt x="3178367" y="184714"/>
                    </a:lnTo>
                    <a:lnTo>
                      <a:pt x="3169436" y="193273"/>
                    </a:lnTo>
                    <a:lnTo>
                      <a:pt x="3169436" y="179064"/>
                    </a:lnTo>
                    <a:lnTo>
                      <a:pt x="3184381" y="179064"/>
                    </a:lnTo>
                    <a:lnTo>
                      <a:pt x="3175269" y="187453"/>
                    </a:lnTo>
                    <a:lnTo>
                      <a:pt x="3175269" y="173586"/>
                    </a:lnTo>
                    <a:lnTo>
                      <a:pt x="3196228" y="173586"/>
                    </a:lnTo>
                    <a:lnTo>
                      <a:pt x="3187298" y="181975"/>
                    </a:lnTo>
                    <a:lnTo>
                      <a:pt x="3187298" y="167937"/>
                    </a:lnTo>
                    <a:lnTo>
                      <a:pt x="3202242" y="167937"/>
                    </a:lnTo>
                    <a:lnTo>
                      <a:pt x="3208257" y="167937"/>
                    </a:lnTo>
                    <a:lnTo>
                      <a:pt x="3214271" y="167937"/>
                    </a:lnTo>
                    <a:lnTo>
                      <a:pt x="3220104" y="167937"/>
                    </a:lnTo>
                    <a:lnTo>
                      <a:pt x="3211173" y="176325"/>
                    </a:lnTo>
                    <a:lnTo>
                      <a:pt x="3211173" y="156810"/>
                    </a:lnTo>
                    <a:lnTo>
                      <a:pt x="3226118" y="156810"/>
                    </a:lnTo>
                    <a:lnTo>
                      <a:pt x="3217188" y="165198"/>
                    </a:lnTo>
                    <a:lnTo>
                      <a:pt x="3217188" y="151161"/>
                    </a:lnTo>
                    <a:lnTo>
                      <a:pt x="3232132" y="151161"/>
                    </a:lnTo>
                    <a:lnTo>
                      <a:pt x="3237965" y="151161"/>
                    </a:lnTo>
                    <a:lnTo>
                      <a:pt x="3244161" y="151161"/>
                    </a:lnTo>
                    <a:lnTo>
                      <a:pt x="3249994" y="151161"/>
                    </a:lnTo>
                    <a:lnTo>
                      <a:pt x="3256008" y="151161"/>
                    </a:lnTo>
                    <a:lnTo>
                      <a:pt x="3246895" y="159549"/>
                    </a:lnTo>
                    <a:lnTo>
                      <a:pt x="3246895" y="145511"/>
                    </a:lnTo>
                    <a:lnTo>
                      <a:pt x="3262022" y="145511"/>
                    </a:lnTo>
                    <a:lnTo>
                      <a:pt x="3252910" y="153900"/>
                    </a:lnTo>
                    <a:lnTo>
                      <a:pt x="3252910" y="140033"/>
                    </a:lnTo>
                    <a:lnTo>
                      <a:pt x="3267855" y="140033"/>
                    </a:lnTo>
                    <a:lnTo>
                      <a:pt x="3258924" y="148422"/>
                    </a:lnTo>
                    <a:lnTo>
                      <a:pt x="3258924" y="142772"/>
                    </a:lnTo>
                    <a:lnTo>
                      <a:pt x="3258924" y="128735"/>
                    </a:lnTo>
                    <a:lnTo>
                      <a:pt x="3273869" y="128735"/>
                    </a:lnTo>
                    <a:lnTo>
                      <a:pt x="3279884" y="128735"/>
                    </a:lnTo>
                    <a:lnTo>
                      <a:pt x="3285898" y="128735"/>
                    </a:lnTo>
                    <a:lnTo>
                      <a:pt x="3291730" y="128735"/>
                    </a:lnTo>
                    <a:lnTo>
                      <a:pt x="3297745" y="128735"/>
                    </a:lnTo>
                    <a:lnTo>
                      <a:pt x="3303759" y="128735"/>
                    </a:lnTo>
                    <a:lnTo>
                      <a:pt x="3309774" y="128735"/>
                    </a:lnTo>
                    <a:lnTo>
                      <a:pt x="3300661" y="137123"/>
                    </a:lnTo>
                    <a:lnTo>
                      <a:pt x="3300661" y="123257"/>
                    </a:lnTo>
                    <a:lnTo>
                      <a:pt x="3315606" y="123257"/>
                    </a:lnTo>
                    <a:lnTo>
                      <a:pt x="3321620" y="123257"/>
                    </a:lnTo>
                    <a:lnTo>
                      <a:pt x="3327635" y="123257"/>
                    </a:lnTo>
                    <a:lnTo>
                      <a:pt x="3333649" y="123257"/>
                    </a:lnTo>
                    <a:lnTo>
                      <a:pt x="3339664" y="123257"/>
                    </a:lnTo>
                    <a:lnTo>
                      <a:pt x="3330551" y="131645"/>
                    </a:lnTo>
                    <a:lnTo>
                      <a:pt x="3330551" y="117436"/>
                    </a:lnTo>
                    <a:lnTo>
                      <a:pt x="3345496" y="117436"/>
                    </a:lnTo>
                    <a:lnTo>
                      <a:pt x="3351510" y="117436"/>
                    </a:lnTo>
                    <a:lnTo>
                      <a:pt x="3342398" y="125996"/>
                    </a:lnTo>
                    <a:lnTo>
                      <a:pt x="3342398" y="111958"/>
                    </a:lnTo>
                    <a:lnTo>
                      <a:pt x="3357525" y="111958"/>
                    </a:lnTo>
                    <a:lnTo>
                      <a:pt x="3348412" y="120346"/>
                    </a:lnTo>
                    <a:lnTo>
                      <a:pt x="3348412" y="106309"/>
                    </a:lnTo>
                    <a:lnTo>
                      <a:pt x="3363357" y="106309"/>
                    </a:lnTo>
                    <a:lnTo>
                      <a:pt x="3369371" y="106309"/>
                    </a:lnTo>
                    <a:lnTo>
                      <a:pt x="3360441" y="114868"/>
                    </a:lnTo>
                    <a:lnTo>
                      <a:pt x="3360441" y="100660"/>
                    </a:lnTo>
                    <a:lnTo>
                      <a:pt x="3375386" y="100660"/>
                    </a:lnTo>
                    <a:lnTo>
                      <a:pt x="3381400" y="100660"/>
                    </a:lnTo>
                    <a:lnTo>
                      <a:pt x="3387233" y="100660"/>
                    </a:lnTo>
                    <a:lnTo>
                      <a:pt x="3393247" y="100660"/>
                    </a:lnTo>
                    <a:lnTo>
                      <a:pt x="3399261" y="100660"/>
                    </a:lnTo>
                    <a:lnTo>
                      <a:pt x="3405276" y="100660"/>
                    </a:lnTo>
                    <a:lnTo>
                      <a:pt x="3411108" y="100660"/>
                    </a:lnTo>
                    <a:lnTo>
                      <a:pt x="3402178" y="109219"/>
                    </a:lnTo>
                    <a:lnTo>
                      <a:pt x="3402178" y="95181"/>
                    </a:lnTo>
                    <a:lnTo>
                      <a:pt x="3417123" y="95181"/>
                    </a:lnTo>
                    <a:lnTo>
                      <a:pt x="3408192" y="103570"/>
                    </a:lnTo>
                    <a:lnTo>
                      <a:pt x="3408192" y="89532"/>
                    </a:lnTo>
                    <a:lnTo>
                      <a:pt x="3423137" y="89532"/>
                    </a:lnTo>
                    <a:lnTo>
                      <a:pt x="3414024" y="98092"/>
                    </a:lnTo>
                    <a:lnTo>
                      <a:pt x="3414024" y="83883"/>
                    </a:lnTo>
                    <a:lnTo>
                      <a:pt x="3429151" y="83883"/>
                    </a:lnTo>
                    <a:lnTo>
                      <a:pt x="3435166" y="83883"/>
                    </a:lnTo>
                    <a:lnTo>
                      <a:pt x="3440998" y="83883"/>
                    </a:lnTo>
                    <a:lnTo>
                      <a:pt x="3432068" y="92442"/>
                    </a:lnTo>
                    <a:lnTo>
                      <a:pt x="3432068" y="78405"/>
                    </a:lnTo>
                    <a:lnTo>
                      <a:pt x="3447013" y="78405"/>
                    </a:lnTo>
                    <a:lnTo>
                      <a:pt x="3452845" y="78405"/>
                    </a:lnTo>
                    <a:lnTo>
                      <a:pt x="3458859" y="78405"/>
                    </a:lnTo>
                    <a:lnTo>
                      <a:pt x="3464874" y="78405"/>
                    </a:lnTo>
                    <a:lnTo>
                      <a:pt x="3470888" y="78405"/>
                    </a:lnTo>
                    <a:lnTo>
                      <a:pt x="3461775" y="86793"/>
                    </a:lnTo>
                    <a:lnTo>
                      <a:pt x="3461775" y="72756"/>
                    </a:lnTo>
                    <a:lnTo>
                      <a:pt x="3476902" y="72756"/>
                    </a:lnTo>
                    <a:lnTo>
                      <a:pt x="3482735" y="72756"/>
                    </a:lnTo>
                    <a:lnTo>
                      <a:pt x="3488750" y="72756"/>
                    </a:lnTo>
                    <a:lnTo>
                      <a:pt x="3494764" y="72756"/>
                    </a:lnTo>
                    <a:lnTo>
                      <a:pt x="3506610" y="72756"/>
                    </a:lnTo>
                    <a:lnTo>
                      <a:pt x="3512625" y="72756"/>
                    </a:lnTo>
                    <a:lnTo>
                      <a:pt x="3503512" y="81315"/>
                    </a:lnTo>
                    <a:lnTo>
                      <a:pt x="3503512" y="67106"/>
                    </a:lnTo>
                    <a:lnTo>
                      <a:pt x="3518639" y="67106"/>
                    </a:lnTo>
                    <a:lnTo>
                      <a:pt x="3509709" y="75495"/>
                    </a:lnTo>
                    <a:lnTo>
                      <a:pt x="3509709" y="61628"/>
                    </a:lnTo>
                    <a:lnTo>
                      <a:pt x="3524654" y="61628"/>
                    </a:lnTo>
                    <a:lnTo>
                      <a:pt x="3515541" y="70017"/>
                    </a:lnTo>
                    <a:lnTo>
                      <a:pt x="3515541" y="55979"/>
                    </a:lnTo>
                    <a:lnTo>
                      <a:pt x="3536501" y="55979"/>
                    </a:lnTo>
                    <a:lnTo>
                      <a:pt x="3527570" y="64367"/>
                    </a:lnTo>
                    <a:lnTo>
                      <a:pt x="3527570" y="50330"/>
                    </a:lnTo>
                    <a:lnTo>
                      <a:pt x="3542515" y="50330"/>
                    </a:lnTo>
                    <a:lnTo>
                      <a:pt x="3533402" y="58718"/>
                    </a:lnTo>
                    <a:lnTo>
                      <a:pt x="3533402" y="44852"/>
                    </a:lnTo>
                    <a:lnTo>
                      <a:pt x="3548347" y="44852"/>
                    </a:lnTo>
                    <a:lnTo>
                      <a:pt x="3539417" y="53240"/>
                    </a:lnTo>
                    <a:lnTo>
                      <a:pt x="3539417" y="39202"/>
                    </a:lnTo>
                    <a:lnTo>
                      <a:pt x="3554544" y="39202"/>
                    </a:lnTo>
                    <a:lnTo>
                      <a:pt x="3560376" y="39202"/>
                    </a:lnTo>
                    <a:lnTo>
                      <a:pt x="3551446" y="47591"/>
                    </a:lnTo>
                    <a:lnTo>
                      <a:pt x="3551446" y="33553"/>
                    </a:lnTo>
                    <a:lnTo>
                      <a:pt x="3566390" y="33553"/>
                    </a:lnTo>
                    <a:lnTo>
                      <a:pt x="3572405" y="33553"/>
                    </a:lnTo>
                    <a:lnTo>
                      <a:pt x="3578237" y="33553"/>
                    </a:lnTo>
                    <a:lnTo>
                      <a:pt x="3569307" y="41942"/>
                    </a:lnTo>
                    <a:lnTo>
                      <a:pt x="3569307" y="28075"/>
                    </a:lnTo>
                    <a:lnTo>
                      <a:pt x="3584252" y="28075"/>
                    </a:lnTo>
                    <a:lnTo>
                      <a:pt x="3590266" y="28075"/>
                    </a:lnTo>
                    <a:lnTo>
                      <a:pt x="3596281" y="28075"/>
                    </a:lnTo>
                    <a:lnTo>
                      <a:pt x="3602113" y="28075"/>
                    </a:lnTo>
                    <a:lnTo>
                      <a:pt x="3608127" y="28075"/>
                    </a:lnTo>
                    <a:lnTo>
                      <a:pt x="3599014" y="36463"/>
                    </a:lnTo>
                    <a:lnTo>
                      <a:pt x="3599014" y="30814"/>
                    </a:lnTo>
                    <a:lnTo>
                      <a:pt x="3599014" y="16777"/>
                    </a:lnTo>
                    <a:lnTo>
                      <a:pt x="3614141" y="16777"/>
                    </a:lnTo>
                    <a:lnTo>
                      <a:pt x="3620156" y="16777"/>
                    </a:lnTo>
                    <a:lnTo>
                      <a:pt x="3625989" y="16777"/>
                    </a:lnTo>
                    <a:lnTo>
                      <a:pt x="3617058" y="25165"/>
                    </a:lnTo>
                    <a:lnTo>
                      <a:pt x="3617058" y="11299"/>
                    </a:lnTo>
                    <a:lnTo>
                      <a:pt x="3632003" y="11299"/>
                    </a:lnTo>
                    <a:lnTo>
                      <a:pt x="3638018" y="11299"/>
                    </a:lnTo>
                    <a:lnTo>
                      <a:pt x="3643849" y="11299"/>
                    </a:lnTo>
                    <a:lnTo>
                      <a:pt x="3634919" y="19687"/>
                    </a:lnTo>
                    <a:lnTo>
                      <a:pt x="3634919" y="5478"/>
                    </a:lnTo>
                    <a:lnTo>
                      <a:pt x="3650046" y="5478"/>
                    </a:lnTo>
                    <a:lnTo>
                      <a:pt x="3655878" y="5478"/>
                    </a:lnTo>
                    <a:lnTo>
                      <a:pt x="3661893" y="5478"/>
                    </a:lnTo>
                    <a:lnTo>
                      <a:pt x="3667907" y="5478"/>
                    </a:lnTo>
                    <a:lnTo>
                      <a:pt x="3673740" y="5478"/>
                    </a:lnTo>
                    <a:lnTo>
                      <a:pt x="3664809" y="14038"/>
                    </a:lnTo>
                    <a:lnTo>
                      <a:pt x="3664809" y="0"/>
                    </a:lnTo>
                    <a:lnTo>
                      <a:pt x="3679754" y="0"/>
                    </a:lnTo>
                    <a:lnTo>
                      <a:pt x="3685769" y="0"/>
                    </a:lnTo>
                    <a:lnTo>
                      <a:pt x="3685769" y="16777"/>
                    </a:lnTo>
                    <a:lnTo>
                      <a:pt x="3679754" y="16777"/>
                    </a:lnTo>
                    <a:lnTo>
                      <a:pt x="3673740" y="16777"/>
                    </a:lnTo>
                    <a:lnTo>
                      <a:pt x="3682852" y="8388"/>
                    </a:lnTo>
                    <a:lnTo>
                      <a:pt x="3682852" y="22597"/>
                    </a:lnTo>
                    <a:lnTo>
                      <a:pt x="3667907" y="22597"/>
                    </a:lnTo>
                    <a:lnTo>
                      <a:pt x="3661893" y="22597"/>
                    </a:lnTo>
                    <a:lnTo>
                      <a:pt x="3655878" y="22597"/>
                    </a:lnTo>
                    <a:lnTo>
                      <a:pt x="3650046" y="22597"/>
                    </a:lnTo>
                    <a:lnTo>
                      <a:pt x="3643849" y="22597"/>
                    </a:lnTo>
                    <a:lnTo>
                      <a:pt x="3652962" y="14038"/>
                    </a:lnTo>
                    <a:lnTo>
                      <a:pt x="3652962" y="28075"/>
                    </a:lnTo>
                    <a:lnTo>
                      <a:pt x="3638018" y="28075"/>
                    </a:lnTo>
                    <a:lnTo>
                      <a:pt x="3632003" y="28075"/>
                    </a:lnTo>
                    <a:lnTo>
                      <a:pt x="3625989" y="28075"/>
                    </a:lnTo>
                    <a:lnTo>
                      <a:pt x="3635101" y="19687"/>
                    </a:lnTo>
                    <a:lnTo>
                      <a:pt x="3635101" y="33553"/>
                    </a:lnTo>
                    <a:lnTo>
                      <a:pt x="3620156" y="33553"/>
                    </a:lnTo>
                    <a:lnTo>
                      <a:pt x="3614141" y="33553"/>
                    </a:lnTo>
                    <a:lnTo>
                      <a:pt x="3608127" y="33553"/>
                    </a:lnTo>
                    <a:lnTo>
                      <a:pt x="3617240" y="25165"/>
                    </a:lnTo>
                    <a:lnTo>
                      <a:pt x="3617240" y="30814"/>
                    </a:lnTo>
                    <a:lnTo>
                      <a:pt x="3617240" y="44852"/>
                    </a:lnTo>
                    <a:lnTo>
                      <a:pt x="3602113" y="44852"/>
                    </a:lnTo>
                    <a:lnTo>
                      <a:pt x="3596281" y="44852"/>
                    </a:lnTo>
                    <a:lnTo>
                      <a:pt x="3590266" y="44852"/>
                    </a:lnTo>
                    <a:lnTo>
                      <a:pt x="3584252" y="44852"/>
                    </a:lnTo>
                    <a:lnTo>
                      <a:pt x="3578237" y="44852"/>
                    </a:lnTo>
                    <a:lnTo>
                      <a:pt x="3587350" y="36463"/>
                    </a:lnTo>
                    <a:lnTo>
                      <a:pt x="3587350" y="50501"/>
                    </a:lnTo>
                    <a:lnTo>
                      <a:pt x="3572405" y="50501"/>
                    </a:lnTo>
                    <a:lnTo>
                      <a:pt x="3566390" y="50501"/>
                    </a:lnTo>
                    <a:lnTo>
                      <a:pt x="3560376" y="50501"/>
                    </a:lnTo>
                    <a:lnTo>
                      <a:pt x="3569489" y="41942"/>
                    </a:lnTo>
                    <a:lnTo>
                      <a:pt x="3569489" y="56150"/>
                    </a:lnTo>
                    <a:lnTo>
                      <a:pt x="3554544" y="56150"/>
                    </a:lnTo>
                    <a:lnTo>
                      <a:pt x="3548347" y="56150"/>
                    </a:lnTo>
                    <a:lnTo>
                      <a:pt x="3557460" y="47591"/>
                    </a:lnTo>
                    <a:lnTo>
                      <a:pt x="3557460" y="61628"/>
                    </a:lnTo>
                    <a:lnTo>
                      <a:pt x="3542515" y="61628"/>
                    </a:lnTo>
                    <a:lnTo>
                      <a:pt x="3551446" y="53240"/>
                    </a:lnTo>
                    <a:lnTo>
                      <a:pt x="3551446" y="67278"/>
                    </a:lnTo>
                    <a:lnTo>
                      <a:pt x="3536501" y="67278"/>
                    </a:lnTo>
                    <a:lnTo>
                      <a:pt x="3545613" y="58718"/>
                    </a:lnTo>
                    <a:lnTo>
                      <a:pt x="3545613" y="72927"/>
                    </a:lnTo>
                    <a:lnTo>
                      <a:pt x="3524654" y="72927"/>
                    </a:lnTo>
                    <a:lnTo>
                      <a:pt x="3533584" y="64367"/>
                    </a:lnTo>
                    <a:lnTo>
                      <a:pt x="3533584" y="78405"/>
                    </a:lnTo>
                    <a:lnTo>
                      <a:pt x="3518639" y="78405"/>
                    </a:lnTo>
                    <a:lnTo>
                      <a:pt x="3527570" y="70017"/>
                    </a:lnTo>
                    <a:lnTo>
                      <a:pt x="3527570" y="84054"/>
                    </a:lnTo>
                    <a:lnTo>
                      <a:pt x="3512625" y="84054"/>
                    </a:lnTo>
                    <a:lnTo>
                      <a:pt x="3521738" y="75495"/>
                    </a:lnTo>
                    <a:lnTo>
                      <a:pt x="3521738" y="89703"/>
                    </a:lnTo>
                    <a:lnTo>
                      <a:pt x="3506610" y="89703"/>
                    </a:lnTo>
                    <a:lnTo>
                      <a:pt x="3494764" y="89703"/>
                    </a:lnTo>
                    <a:lnTo>
                      <a:pt x="3488750" y="89703"/>
                    </a:lnTo>
                    <a:lnTo>
                      <a:pt x="3482735" y="89703"/>
                    </a:lnTo>
                    <a:lnTo>
                      <a:pt x="3476902" y="89703"/>
                    </a:lnTo>
                    <a:lnTo>
                      <a:pt x="3470888" y="89703"/>
                    </a:lnTo>
                    <a:lnTo>
                      <a:pt x="3479819" y="81315"/>
                    </a:lnTo>
                    <a:lnTo>
                      <a:pt x="3479819" y="95181"/>
                    </a:lnTo>
                    <a:lnTo>
                      <a:pt x="3464874" y="95181"/>
                    </a:lnTo>
                    <a:lnTo>
                      <a:pt x="3458859" y="95181"/>
                    </a:lnTo>
                    <a:lnTo>
                      <a:pt x="3452845" y="95181"/>
                    </a:lnTo>
                    <a:lnTo>
                      <a:pt x="3447013" y="95181"/>
                    </a:lnTo>
                    <a:lnTo>
                      <a:pt x="3440998" y="95181"/>
                    </a:lnTo>
                    <a:lnTo>
                      <a:pt x="3450111" y="86793"/>
                    </a:lnTo>
                    <a:lnTo>
                      <a:pt x="3450111" y="100831"/>
                    </a:lnTo>
                    <a:lnTo>
                      <a:pt x="3435166" y="100831"/>
                    </a:lnTo>
                    <a:lnTo>
                      <a:pt x="3429151" y="100831"/>
                    </a:lnTo>
                    <a:lnTo>
                      <a:pt x="3423137" y="100831"/>
                    </a:lnTo>
                    <a:lnTo>
                      <a:pt x="3432068" y="92442"/>
                    </a:lnTo>
                    <a:lnTo>
                      <a:pt x="3432068" y="106480"/>
                    </a:lnTo>
                    <a:lnTo>
                      <a:pt x="3417123" y="106480"/>
                    </a:lnTo>
                    <a:lnTo>
                      <a:pt x="3426236" y="98092"/>
                    </a:lnTo>
                    <a:lnTo>
                      <a:pt x="3426236" y="111958"/>
                    </a:lnTo>
                    <a:lnTo>
                      <a:pt x="3411108" y="111958"/>
                    </a:lnTo>
                    <a:lnTo>
                      <a:pt x="3420221" y="103570"/>
                    </a:lnTo>
                    <a:lnTo>
                      <a:pt x="3420221" y="117607"/>
                    </a:lnTo>
                    <a:lnTo>
                      <a:pt x="3405276" y="117607"/>
                    </a:lnTo>
                    <a:lnTo>
                      <a:pt x="3399261" y="117607"/>
                    </a:lnTo>
                    <a:lnTo>
                      <a:pt x="3393247" y="117607"/>
                    </a:lnTo>
                    <a:lnTo>
                      <a:pt x="3387233" y="117607"/>
                    </a:lnTo>
                    <a:lnTo>
                      <a:pt x="3381400" y="117607"/>
                    </a:lnTo>
                    <a:lnTo>
                      <a:pt x="3375386" y="117607"/>
                    </a:lnTo>
                    <a:lnTo>
                      <a:pt x="3369371" y="117607"/>
                    </a:lnTo>
                    <a:lnTo>
                      <a:pt x="3378302" y="109219"/>
                    </a:lnTo>
                    <a:lnTo>
                      <a:pt x="3378302" y="123257"/>
                    </a:lnTo>
                    <a:lnTo>
                      <a:pt x="3363357" y="123257"/>
                    </a:lnTo>
                    <a:lnTo>
                      <a:pt x="3357525" y="123257"/>
                    </a:lnTo>
                    <a:lnTo>
                      <a:pt x="3366456" y="114868"/>
                    </a:lnTo>
                    <a:lnTo>
                      <a:pt x="3366456" y="128735"/>
                    </a:lnTo>
                    <a:lnTo>
                      <a:pt x="3351510" y="128735"/>
                    </a:lnTo>
                    <a:lnTo>
                      <a:pt x="3360441" y="120346"/>
                    </a:lnTo>
                    <a:lnTo>
                      <a:pt x="3360441" y="134555"/>
                    </a:lnTo>
                    <a:lnTo>
                      <a:pt x="3345496" y="134555"/>
                    </a:lnTo>
                    <a:lnTo>
                      <a:pt x="3339664" y="134555"/>
                    </a:lnTo>
                    <a:lnTo>
                      <a:pt x="3348594" y="125996"/>
                    </a:lnTo>
                    <a:lnTo>
                      <a:pt x="3348594" y="140033"/>
                    </a:lnTo>
                    <a:lnTo>
                      <a:pt x="3333649" y="140033"/>
                    </a:lnTo>
                    <a:lnTo>
                      <a:pt x="3327635" y="140033"/>
                    </a:lnTo>
                    <a:lnTo>
                      <a:pt x="3321620" y="140033"/>
                    </a:lnTo>
                    <a:lnTo>
                      <a:pt x="3315606" y="140033"/>
                    </a:lnTo>
                    <a:lnTo>
                      <a:pt x="3309774" y="140033"/>
                    </a:lnTo>
                    <a:lnTo>
                      <a:pt x="3318704" y="131645"/>
                    </a:lnTo>
                    <a:lnTo>
                      <a:pt x="3318704" y="145682"/>
                    </a:lnTo>
                    <a:lnTo>
                      <a:pt x="3303759" y="145682"/>
                    </a:lnTo>
                    <a:lnTo>
                      <a:pt x="3297745" y="145682"/>
                    </a:lnTo>
                    <a:lnTo>
                      <a:pt x="3291730" y="145682"/>
                    </a:lnTo>
                    <a:lnTo>
                      <a:pt x="3285898" y="145682"/>
                    </a:lnTo>
                    <a:lnTo>
                      <a:pt x="3279884" y="145682"/>
                    </a:lnTo>
                    <a:lnTo>
                      <a:pt x="3273869" y="145682"/>
                    </a:lnTo>
                    <a:lnTo>
                      <a:pt x="3267855" y="145682"/>
                    </a:lnTo>
                    <a:lnTo>
                      <a:pt x="3276968" y="137123"/>
                    </a:lnTo>
                    <a:lnTo>
                      <a:pt x="3276968" y="142772"/>
                    </a:lnTo>
                    <a:lnTo>
                      <a:pt x="3276968" y="156810"/>
                    </a:lnTo>
                    <a:lnTo>
                      <a:pt x="3262022" y="156810"/>
                    </a:lnTo>
                    <a:lnTo>
                      <a:pt x="3270953" y="148422"/>
                    </a:lnTo>
                    <a:lnTo>
                      <a:pt x="3270953" y="162459"/>
                    </a:lnTo>
                    <a:lnTo>
                      <a:pt x="3256008" y="162459"/>
                    </a:lnTo>
                    <a:lnTo>
                      <a:pt x="3265121" y="153900"/>
                    </a:lnTo>
                    <a:lnTo>
                      <a:pt x="3265121" y="168108"/>
                    </a:lnTo>
                    <a:lnTo>
                      <a:pt x="3249994" y="168108"/>
                    </a:lnTo>
                    <a:lnTo>
                      <a:pt x="3244161" y="168108"/>
                    </a:lnTo>
                    <a:lnTo>
                      <a:pt x="3237965" y="168108"/>
                    </a:lnTo>
                    <a:lnTo>
                      <a:pt x="3232132" y="168108"/>
                    </a:lnTo>
                    <a:lnTo>
                      <a:pt x="3226118" y="168108"/>
                    </a:lnTo>
                    <a:lnTo>
                      <a:pt x="3235231" y="159549"/>
                    </a:lnTo>
                    <a:lnTo>
                      <a:pt x="3235231" y="173586"/>
                    </a:lnTo>
                    <a:lnTo>
                      <a:pt x="3220104" y="173586"/>
                    </a:lnTo>
                    <a:lnTo>
                      <a:pt x="3229217" y="165198"/>
                    </a:lnTo>
                    <a:lnTo>
                      <a:pt x="3229217" y="184885"/>
                    </a:lnTo>
                    <a:lnTo>
                      <a:pt x="3214271" y="184885"/>
                    </a:lnTo>
                    <a:lnTo>
                      <a:pt x="3208257" y="184885"/>
                    </a:lnTo>
                    <a:lnTo>
                      <a:pt x="3202242" y="184885"/>
                    </a:lnTo>
                    <a:lnTo>
                      <a:pt x="3196228" y="184885"/>
                    </a:lnTo>
                    <a:lnTo>
                      <a:pt x="3205341" y="176325"/>
                    </a:lnTo>
                    <a:lnTo>
                      <a:pt x="3205341" y="190363"/>
                    </a:lnTo>
                    <a:lnTo>
                      <a:pt x="3184381" y="190363"/>
                    </a:lnTo>
                    <a:lnTo>
                      <a:pt x="3193312" y="181975"/>
                    </a:lnTo>
                    <a:lnTo>
                      <a:pt x="3193312" y="196012"/>
                    </a:lnTo>
                    <a:lnTo>
                      <a:pt x="3178367" y="196012"/>
                    </a:lnTo>
                    <a:lnTo>
                      <a:pt x="3187480" y="187453"/>
                    </a:lnTo>
                    <a:lnTo>
                      <a:pt x="3187480" y="201661"/>
                    </a:lnTo>
                    <a:lnTo>
                      <a:pt x="3172352" y="201661"/>
                    </a:lnTo>
                    <a:lnTo>
                      <a:pt x="3166520" y="201661"/>
                    </a:lnTo>
                    <a:lnTo>
                      <a:pt x="3175451" y="193273"/>
                    </a:lnTo>
                    <a:lnTo>
                      <a:pt x="3175451" y="198751"/>
                    </a:lnTo>
                    <a:lnTo>
                      <a:pt x="3175451" y="212789"/>
                    </a:lnTo>
                    <a:lnTo>
                      <a:pt x="3160506" y="212789"/>
                    </a:lnTo>
                    <a:lnTo>
                      <a:pt x="3154491" y="212789"/>
                    </a:lnTo>
                    <a:lnTo>
                      <a:pt x="3163422" y="204401"/>
                    </a:lnTo>
                    <a:lnTo>
                      <a:pt x="3163422" y="218438"/>
                    </a:lnTo>
                    <a:lnTo>
                      <a:pt x="3148477" y="218438"/>
                    </a:lnTo>
                    <a:lnTo>
                      <a:pt x="3142462" y="218438"/>
                    </a:lnTo>
                    <a:lnTo>
                      <a:pt x="3136630" y="218438"/>
                    </a:lnTo>
                    <a:lnTo>
                      <a:pt x="3130616" y="218438"/>
                    </a:lnTo>
                    <a:lnTo>
                      <a:pt x="3124784" y="218438"/>
                    </a:lnTo>
                    <a:lnTo>
                      <a:pt x="3133714" y="210050"/>
                    </a:lnTo>
                    <a:lnTo>
                      <a:pt x="3133714" y="229565"/>
                    </a:lnTo>
                    <a:lnTo>
                      <a:pt x="3118769" y="229565"/>
                    </a:lnTo>
                    <a:lnTo>
                      <a:pt x="3112755" y="229565"/>
                    </a:lnTo>
                    <a:lnTo>
                      <a:pt x="3106740" y="229565"/>
                    </a:lnTo>
                    <a:lnTo>
                      <a:pt x="3094894" y="229565"/>
                    </a:lnTo>
                    <a:lnTo>
                      <a:pt x="3103824" y="221177"/>
                    </a:lnTo>
                    <a:lnTo>
                      <a:pt x="3103824" y="226826"/>
                    </a:lnTo>
                    <a:lnTo>
                      <a:pt x="3103824" y="232304"/>
                    </a:lnTo>
                    <a:lnTo>
                      <a:pt x="3103824" y="246513"/>
                    </a:lnTo>
                    <a:lnTo>
                      <a:pt x="3088879" y="246513"/>
                    </a:lnTo>
                    <a:lnTo>
                      <a:pt x="3097810" y="237954"/>
                    </a:lnTo>
                    <a:lnTo>
                      <a:pt x="3097810" y="251991"/>
                    </a:lnTo>
                    <a:lnTo>
                      <a:pt x="3082865" y="251991"/>
                    </a:lnTo>
                    <a:lnTo>
                      <a:pt x="3071018" y="251991"/>
                    </a:lnTo>
                    <a:lnTo>
                      <a:pt x="3065004" y="251991"/>
                    </a:lnTo>
                    <a:lnTo>
                      <a:pt x="3073934" y="243603"/>
                    </a:lnTo>
                    <a:lnTo>
                      <a:pt x="3073934" y="257641"/>
                    </a:lnTo>
                    <a:lnTo>
                      <a:pt x="3052975" y="257641"/>
                    </a:lnTo>
                    <a:lnTo>
                      <a:pt x="3041128" y="257641"/>
                    </a:lnTo>
                    <a:lnTo>
                      <a:pt x="3050059" y="249081"/>
                    </a:lnTo>
                    <a:lnTo>
                      <a:pt x="3050059" y="263290"/>
                    </a:lnTo>
                    <a:lnTo>
                      <a:pt x="3035114" y="263290"/>
                    </a:lnTo>
                    <a:lnTo>
                      <a:pt x="3044226" y="254730"/>
                    </a:lnTo>
                    <a:lnTo>
                      <a:pt x="3044226" y="268768"/>
                    </a:lnTo>
                    <a:lnTo>
                      <a:pt x="3023267" y="268768"/>
                    </a:lnTo>
                    <a:lnTo>
                      <a:pt x="3017252" y="268768"/>
                    </a:lnTo>
                    <a:lnTo>
                      <a:pt x="3026183" y="260380"/>
                    </a:lnTo>
                    <a:lnTo>
                      <a:pt x="3026183" y="274417"/>
                    </a:lnTo>
                    <a:lnTo>
                      <a:pt x="2999391" y="274417"/>
                    </a:lnTo>
                    <a:lnTo>
                      <a:pt x="3008322" y="265858"/>
                    </a:lnTo>
                    <a:lnTo>
                      <a:pt x="3008322" y="285545"/>
                    </a:lnTo>
                    <a:lnTo>
                      <a:pt x="2987362" y="285545"/>
                    </a:lnTo>
                    <a:lnTo>
                      <a:pt x="2981348" y="285545"/>
                    </a:lnTo>
                    <a:lnTo>
                      <a:pt x="2990461" y="277156"/>
                    </a:lnTo>
                    <a:lnTo>
                      <a:pt x="2990461" y="282805"/>
                    </a:lnTo>
                    <a:lnTo>
                      <a:pt x="2990461" y="296843"/>
                    </a:lnTo>
                    <a:lnTo>
                      <a:pt x="2975516" y="296843"/>
                    </a:lnTo>
                    <a:lnTo>
                      <a:pt x="2984446" y="288284"/>
                    </a:lnTo>
                    <a:lnTo>
                      <a:pt x="2984446" y="302321"/>
                    </a:lnTo>
                    <a:lnTo>
                      <a:pt x="2969501" y="302321"/>
                    </a:lnTo>
                    <a:lnTo>
                      <a:pt x="2957472" y="302321"/>
                    </a:lnTo>
                    <a:lnTo>
                      <a:pt x="2951640" y="302321"/>
                    </a:lnTo>
                    <a:lnTo>
                      <a:pt x="2960571" y="293933"/>
                    </a:lnTo>
                    <a:lnTo>
                      <a:pt x="2960571" y="299582"/>
                    </a:lnTo>
                    <a:lnTo>
                      <a:pt x="2960571" y="313620"/>
                    </a:lnTo>
                    <a:lnTo>
                      <a:pt x="2933779" y="313620"/>
                    </a:lnTo>
                    <a:lnTo>
                      <a:pt x="2921750" y="313620"/>
                    </a:lnTo>
                    <a:lnTo>
                      <a:pt x="2915736" y="313620"/>
                    </a:lnTo>
                    <a:lnTo>
                      <a:pt x="2924848" y="305231"/>
                    </a:lnTo>
                    <a:lnTo>
                      <a:pt x="2924848" y="319098"/>
                    </a:lnTo>
                    <a:lnTo>
                      <a:pt x="2909721" y="319098"/>
                    </a:lnTo>
                    <a:lnTo>
                      <a:pt x="2903889" y="319098"/>
                    </a:lnTo>
                    <a:lnTo>
                      <a:pt x="2912820" y="310709"/>
                    </a:lnTo>
                    <a:lnTo>
                      <a:pt x="2912820" y="316359"/>
                    </a:lnTo>
                    <a:lnTo>
                      <a:pt x="2912820" y="330396"/>
                    </a:lnTo>
                    <a:lnTo>
                      <a:pt x="2891860" y="330396"/>
                    </a:lnTo>
                    <a:lnTo>
                      <a:pt x="2885846" y="330396"/>
                    </a:lnTo>
                    <a:lnTo>
                      <a:pt x="2894958" y="322008"/>
                    </a:lnTo>
                    <a:lnTo>
                      <a:pt x="2894958" y="336045"/>
                    </a:lnTo>
                    <a:lnTo>
                      <a:pt x="2850124" y="336045"/>
                    </a:lnTo>
                    <a:lnTo>
                      <a:pt x="2844109" y="336045"/>
                    </a:lnTo>
                    <a:lnTo>
                      <a:pt x="2853040" y="327486"/>
                    </a:lnTo>
                    <a:lnTo>
                      <a:pt x="2853040" y="341524"/>
                    </a:lnTo>
                    <a:lnTo>
                      <a:pt x="2838095" y="341524"/>
                    </a:lnTo>
                    <a:lnTo>
                      <a:pt x="2847207" y="333135"/>
                    </a:lnTo>
                    <a:lnTo>
                      <a:pt x="2847207" y="347173"/>
                    </a:lnTo>
                    <a:lnTo>
                      <a:pt x="2832080" y="347173"/>
                    </a:lnTo>
                    <a:lnTo>
                      <a:pt x="2841193" y="338785"/>
                    </a:lnTo>
                    <a:lnTo>
                      <a:pt x="2841193" y="344263"/>
                    </a:lnTo>
                    <a:lnTo>
                      <a:pt x="2841193" y="363949"/>
                    </a:lnTo>
                    <a:lnTo>
                      <a:pt x="2826248" y="363949"/>
                    </a:lnTo>
                    <a:lnTo>
                      <a:pt x="2835178" y="355561"/>
                    </a:lnTo>
                    <a:lnTo>
                      <a:pt x="2835178" y="375248"/>
                    </a:lnTo>
                    <a:lnTo>
                      <a:pt x="2814401" y="375248"/>
                    </a:lnTo>
                    <a:lnTo>
                      <a:pt x="2802372" y="375248"/>
                    </a:lnTo>
                    <a:lnTo>
                      <a:pt x="2811303" y="366688"/>
                    </a:lnTo>
                    <a:lnTo>
                      <a:pt x="2811303" y="380726"/>
                    </a:lnTo>
                    <a:lnTo>
                      <a:pt x="2784511" y="380726"/>
                    </a:lnTo>
                    <a:lnTo>
                      <a:pt x="2778497" y="380726"/>
                    </a:lnTo>
                    <a:lnTo>
                      <a:pt x="2766468" y="380726"/>
                    </a:lnTo>
                    <a:lnTo>
                      <a:pt x="2775581" y="372338"/>
                    </a:lnTo>
                    <a:lnTo>
                      <a:pt x="2775581" y="386375"/>
                    </a:lnTo>
                    <a:lnTo>
                      <a:pt x="2760636" y="386375"/>
                    </a:lnTo>
                    <a:lnTo>
                      <a:pt x="2769566" y="377816"/>
                    </a:lnTo>
                    <a:lnTo>
                      <a:pt x="2769566" y="392025"/>
                    </a:lnTo>
                    <a:lnTo>
                      <a:pt x="2754621" y="392025"/>
                    </a:lnTo>
                    <a:lnTo>
                      <a:pt x="2730746" y="392025"/>
                    </a:lnTo>
                    <a:lnTo>
                      <a:pt x="2739676" y="383465"/>
                    </a:lnTo>
                    <a:lnTo>
                      <a:pt x="2739676" y="397503"/>
                    </a:lnTo>
                    <a:lnTo>
                      <a:pt x="2724731" y="397503"/>
                    </a:lnTo>
                    <a:lnTo>
                      <a:pt x="2733844" y="389114"/>
                    </a:lnTo>
                    <a:lnTo>
                      <a:pt x="2733844" y="394592"/>
                    </a:lnTo>
                    <a:lnTo>
                      <a:pt x="2733844" y="408801"/>
                    </a:lnTo>
                    <a:lnTo>
                      <a:pt x="2718899" y="408801"/>
                    </a:lnTo>
                    <a:lnTo>
                      <a:pt x="2712885" y="408801"/>
                    </a:lnTo>
                    <a:lnTo>
                      <a:pt x="2694841" y="408801"/>
                    </a:lnTo>
                    <a:lnTo>
                      <a:pt x="2689009" y="408801"/>
                    </a:lnTo>
                    <a:lnTo>
                      <a:pt x="2697939" y="400242"/>
                    </a:lnTo>
                    <a:lnTo>
                      <a:pt x="2697939" y="419928"/>
                    </a:lnTo>
                    <a:lnTo>
                      <a:pt x="2665133" y="419928"/>
                    </a:lnTo>
                    <a:lnTo>
                      <a:pt x="2653105" y="419928"/>
                    </a:lnTo>
                    <a:lnTo>
                      <a:pt x="2662035" y="411540"/>
                    </a:lnTo>
                    <a:lnTo>
                      <a:pt x="2662035" y="425578"/>
                    </a:lnTo>
                    <a:lnTo>
                      <a:pt x="2647090" y="425578"/>
                    </a:lnTo>
                    <a:lnTo>
                      <a:pt x="2641258" y="425578"/>
                    </a:lnTo>
                    <a:lnTo>
                      <a:pt x="2650188" y="417189"/>
                    </a:lnTo>
                    <a:lnTo>
                      <a:pt x="2650188" y="431056"/>
                    </a:lnTo>
                    <a:lnTo>
                      <a:pt x="2635243" y="431056"/>
                    </a:lnTo>
                    <a:lnTo>
                      <a:pt x="2644356" y="422667"/>
                    </a:lnTo>
                    <a:lnTo>
                      <a:pt x="2644356" y="436705"/>
                    </a:lnTo>
                    <a:lnTo>
                      <a:pt x="2629229" y="436705"/>
                    </a:lnTo>
                    <a:lnTo>
                      <a:pt x="2638159" y="428317"/>
                    </a:lnTo>
                    <a:lnTo>
                      <a:pt x="2638159" y="442354"/>
                    </a:lnTo>
                    <a:lnTo>
                      <a:pt x="2617200" y="442354"/>
                    </a:lnTo>
                    <a:lnTo>
                      <a:pt x="2587492" y="442354"/>
                    </a:lnTo>
                    <a:lnTo>
                      <a:pt x="2596423" y="433966"/>
                    </a:lnTo>
                    <a:lnTo>
                      <a:pt x="2596423" y="447832"/>
                    </a:lnTo>
                    <a:lnTo>
                      <a:pt x="2581478" y="447832"/>
                    </a:lnTo>
                    <a:lnTo>
                      <a:pt x="2590591" y="439444"/>
                    </a:lnTo>
                    <a:lnTo>
                      <a:pt x="2590591" y="453482"/>
                    </a:lnTo>
                    <a:lnTo>
                      <a:pt x="2575463" y="453482"/>
                    </a:lnTo>
                    <a:lnTo>
                      <a:pt x="2584576" y="445093"/>
                    </a:lnTo>
                    <a:lnTo>
                      <a:pt x="2584576" y="459131"/>
                    </a:lnTo>
                    <a:lnTo>
                      <a:pt x="2563617" y="459131"/>
                    </a:lnTo>
                    <a:lnTo>
                      <a:pt x="2572547" y="450743"/>
                    </a:lnTo>
                    <a:lnTo>
                      <a:pt x="2572547" y="464780"/>
                    </a:lnTo>
                    <a:lnTo>
                      <a:pt x="2557602" y="464780"/>
                    </a:lnTo>
                    <a:lnTo>
                      <a:pt x="2566715" y="456221"/>
                    </a:lnTo>
                    <a:lnTo>
                      <a:pt x="2566715" y="470429"/>
                    </a:lnTo>
                    <a:lnTo>
                      <a:pt x="2551588" y="470429"/>
                    </a:lnTo>
                    <a:lnTo>
                      <a:pt x="2560700" y="461870"/>
                    </a:lnTo>
                    <a:lnTo>
                      <a:pt x="2560700" y="475907"/>
                    </a:lnTo>
                    <a:lnTo>
                      <a:pt x="2545756" y="475907"/>
                    </a:lnTo>
                    <a:lnTo>
                      <a:pt x="2554686" y="467519"/>
                    </a:lnTo>
                    <a:lnTo>
                      <a:pt x="2554686" y="487206"/>
                    </a:lnTo>
                    <a:lnTo>
                      <a:pt x="2521698" y="487206"/>
                    </a:lnTo>
                    <a:lnTo>
                      <a:pt x="2515866" y="487206"/>
                    </a:lnTo>
                    <a:lnTo>
                      <a:pt x="2504019" y="487206"/>
                    </a:lnTo>
                    <a:lnTo>
                      <a:pt x="2512949" y="478647"/>
                    </a:lnTo>
                    <a:lnTo>
                      <a:pt x="2512949" y="492684"/>
                    </a:lnTo>
                    <a:lnTo>
                      <a:pt x="2485975" y="492684"/>
                    </a:lnTo>
                    <a:lnTo>
                      <a:pt x="2495088" y="484296"/>
                    </a:lnTo>
                    <a:lnTo>
                      <a:pt x="2495088" y="498333"/>
                    </a:lnTo>
                    <a:lnTo>
                      <a:pt x="2474129" y="498333"/>
                    </a:lnTo>
                    <a:lnTo>
                      <a:pt x="2483059" y="489774"/>
                    </a:lnTo>
                    <a:lnTo>
                      <a:pt x="2483059" y="503983"/>
                    </a:lnTo>
                    <a:lnTo>
                      <a:pt x="2468114" y="503983"/>
                    </a:lnTo>
                    <a:lnTo>
                      <a:pt x="2477045" y="495423"/>
                    </a:lnTo>
                    <a:lnTo>
                      <a:pt x="2477045" y="509461"/>
                    </a:lnTo>
                    <a:lnTo>
                      <a:pt x="2456085" y="509461"/>
                    </a:lnTo>
                    <a:lnTo>
                      <a:pt x="2444239" y="509461"/>
                    </a:lnTo>
                    <a:lnTo>
                      <a:pt x="2453169" y="501072"/>
                    </a:lnTo>
                    <a:lnTo>
                      <a:pt x="2453169" y="515110"/>
                    </a:lnTo>
                    <a:lnTo>
                      <a:pt x="2438224" y="515110"/>
                    </a:lnTo>
                    <a:lnTo>
                      <a:pt x="2426378" y="515110"/>
                    </a:lnTo>
                    <a:lnTo>
                      <a:pt x="2420363" y="515110"/>
                    </a:lnTo>
                    <a:lnTo>
                      <a:pt x="2429294" y="506550"/>
                    </a:lnTo>
                    <a:lnTo>
                      <a:pt x="2429294" y="520759"/>
                    </a:lnTo>
                    <a:lnTo>
                      <a:pt x="2408516" y="520759"/>
                    </a:lnTo>
                    <a:lnTo>
                      <a:pt x="2417447" y="512200"/>
                    </a:lnTo>
                    <a:lnTo>
                      <a:pt x="2417447" y="526237"/>
                    </a:lnTo>
                    <a:lnTo>
                      <a:pt x="2402320" y="526237"/>
                    </a:lnTo>
                    <a:lnTo>
                      <a:pt x="2411433" y="517849"/>
                    </a:lnTo>
                    <a:lnTo>
                      <a:pt x="2411433" y="531887"/>
                    </a:lnTo>
                    <a:lnTo>
                      <a:pt x="2396488" y="531887"/>
                    </a:lnTo>
                    <a:lnTo>
                      <a:pt x="2405418" y="523498"/>
                    </a:lnTo>
                    <a:lnTo>
                      <a:pt x="2405418" y="529148"/>
                    </a:lnTo>
                    <a:lnTo>
                      <a:pt x="2405418" y="543014"/>
                    </a:lnTo>
                    <a:lnTo>
                      <a:pt x="2390473" y="543014"/>
                    </a:lnTo>
                    <a:lnTo>
                      <a:pt x="2378626" y="543014"/>
                    </a:lnTo>
                    <a:lnTo>
                      <a:pt x="2387557" y="534626"/>
                    </a:lnTo>
                    <a:lnTo>
                      <a:pt x="2387557" y="548663"/>
                    </a:lnTo>
                    <a:lnTo>
                      <a:pt x="2372612" y="548663"/>
                    </a:lnTo>
                    <a:lnTo>
                      <a:pt x="2381543" y="540275"/>
                    </a:lnTo>
                    <a:lnTo>
                      <a:pt x="2381543" y="559790"/>
                    </a:lnTo>
                    <a:lnTo>
                      <a:pt x="2366598" y="559790"/>
                    </a:lnTo>
                    <a:lnTo>
                      <a:pt x="2360583" y="559790"/>
                    </a:lnTo>
                    <a:lnTo>
                      <a:pt x="2369696" y="551402"/>
                    </a:lnTo>
                    <a:lnTo>
                      <a:pt x="2369696" y="565440"/>
                    </a:lnTo>
                    <a:lnTo>
                      <a:pt x="2354751" y="565440"/>
                    </a:lnTo>
                    <a:lnTo>
                      <a:pt x="2348736" y="565440"/>
                    </a:lnTo>
                    <a:lnTo>
                      <a:pt x="2357849" y="557051"/>
                    </a:lnTo>
                    <a:lnTo>
                      <a:pt x="2357849" y="571089"/>
                    </a:lnTo>
                    <a:lnTo>
                      <a:pt x="2342722" y="571089"/>
                    </a:lnTo>
                    <a:lnTo>
                      <a:pt x="2351653" y="562701"/>
                    </a:lnTo>
                    <a:lnTo>
                      <a:pt x="2351653" y="582388"/>
                    </a:lnTo>
                    <a:lnTo>
                      <a:pt x="2324861" y="582388"/>
                    </a:lnTo>
                    <a:lnTo>
                      <a:pt x="2333974" y="573828"/>
                    </a:lnTo>
                    <a:lnTo>
                      <a:pt x="2333974" y="587866"/>
                    </a:lnTo>
                    <a:lnTo>
                      <a:pt x="2306818" y="587866"/>
                    </a:lnTo>
                    <a:lnTo>
                      <a:pt x="2294971" y="587866"/>
                    </a:lnTo>
                    <a:lnTo>
                      <a:pt x="2304084" y="579477"/>
                    </a:lnTo>
                    <a:lnTo>
                      <a:pt x="2304084" y="593515"/>
                    </a:lnTo>
                    <a:lnTo>
                      <a:pt x="2277110" y="593515"/>
                    </a:lnTo>
                    <a:lnTo>
                      <a:pt x="2286040" y="584955"/>
                    </a:lnTo>
                    <a:lnTo>
                      <a:pt x="2286040" y="599164"/>
                    </a:lnTo>
                    <a:lnTo>
                      <a:pt x="2265081" y="599164"/>
                    </a:lnTo>
                    <a:lnTo>
                      <a:pt x="2274194" y="590605"/>
                    </a:lnTo>
                    <a:lnTo>
                      <a:pt x="2274194" y="604642"/>
                    </a:lnTo>
                    <a:lnTo>
                      <a:pt x="2253234" y="604642"/>
                    </a:lnTo>
                    <a:lnTo>
                      <a:pt x="2247220" y="604642"/>
                    </a:lnTo>
                    <a:lnTo>
                      <a:pt x="2256333" y="596254"/>
                    </a:lnTo>
                    <a:lnTo>
                      <a:pt x="2256333" y="610291"/>
                    </a:lnTo>
                    <a:lnTo>
                      <a:pt x="2241205" y="610291"/>
                    </a:lnTo>
                    <a:lnTo>
                      <a:pt x="2235373" y="610291"/>
                    </a:lnTo>
                    <a:lnTo>
                      <a:pt x="2229359" y="610291"/>
                    </a:lnTo>
                    <a:lnTo>
                      <a:pt x="2223344" y="610291"/>
                    </a:lnTo>
                    <a:lnTo>
                      <a:pt x="2217330" y="610291"/>
                    </a:lnTo>
                    <a:lnTo>
                      <a:pt x="2226443" y="601903"/>
                    </a:lnTo>
                    <a:lnTo>
                      <a:pt x="2226443" y="615941"/>
                    </a:lnTo>
                    <a:lnTo>
                      <a:pt x="2205483" y="615941"/>
                    </a:lnTo>
                    <a:lnTo>
                      <a:pt x="2193636" y="615941"/>
                    </a:lnTo>
                    <a:lnTo>
                      <a:pt x="2202567" y="607381"/>
                    </a:lnTo>
                    <a:lnTo>
                      <a:pt x="2202567" y="621419"/>
                    </a:lnTo>
                    <a:lnTo>
                      <a:pt x="2187622" y="621419"/>
                    </a:lnTo>
                    <a:lnTo>
                      <a:pt x="2196553" y="613031"/>
                    </a:lnTo>
                    <a:lnTo>
                      <a:pt x="2196553" y="632717"/>
                    </a:lnTo>
                    <a:lnTo>
                      <a:pt x="2181607" y="632717"/>
                    </a:lnTo>
                    <a:lnTo>
                      <a:pt x="2163746" y="632717"/>
                    </a:lnTo>
                    <a:lnTo>
                      <a:pt x="2172677" y="624329"/>
                    </a:lnTo>
                    <a:lnTo>
                      <a:pt x="2172677" y="638195"/>
                    </a:lnTo>
                    <a:lnTo>
                      <a:pt x="2157732" y="638195"/>
                    </a:lnTo>
                    <a:lnTo>
                      <a:pt x="2166663" y="629807"/>
                    </a:lnTo>
                    <a:lnTo>
                      <a:pt x="2166663" y="643845"/>
                    </a:lnTo>
                    <a:lnTo>
                      <a:pt x="2151717" y="643845"/>
                    </a:lnTo>
                    <a:lnTo>
                      <a:pt x="2139871" y="643845"/>
                    </a:lnTo>
                    <a:lnTo>
                      <a:pt x="2148801" y="635456"/>
                    </a:lnTo>
                    <a:lnTo>
                      <a:pt x="2148801" y="649494"/>
                    </a:lnTo>
                    <a:lnTo>
                      <a:pt x="2133856" y="649494"/>
                    </a:lnTo>
                    <a:lnTo>
                      <a:pt x="2142787" y="641106"/>
                    </a:lnTo>
                    <a:lnTo>
                      <a:pt x="2142787" y="646584"/>
                    </a:lnTo>
                    <a:lnTo>
                      <a:pt x="2142787" y="660621"/>
                    </a:lnTo>
                    <a:lnTo>
                      <a:pt x="2122010" y="660621"/>
                    </a:lnTo>
                    <a:lnTo>
                      <a:pt x="2130940" y="652233"/>
                    </a:lnTo>
                    <a:lnTo>
                      <a:pt x="2130940" y="666270"/>
                    </a:lnTo>
                    <a:lnTo>
                      <a:pt x="2109981" y="666270"/>
                    </a:lnTo>
                    <a:lnTo>
                      <a:pt x="2118911" y="657882"/>
                    </a:lnTo>
                    <a:lnTo>
                      <a:pt x="2118911" y="671749"/>
                    </a:lnTo>
                    <a:lnTo>
                      <a:pt x="2103966" y="671749"/>
                    </a:lnTo>
                    <a:lnTo>
                      <a:pt x="2080091" y="671749"/>
                    </a:lnTo>
                    <a:lnTo>
                      <a:pt x="2068244" y="671749"/>
                    </a:lnTo>
                    <a:lnTo>
                      <a:pt x="2056215" y="671749"/>
                    </a:lnTo>
                    <a:lnTo>
                      <a:pt x="2065328" y="663360"/>
                    </a:lnTo>
                    <a:lnTo>
                      <a:pt x="2065328" y="669010"/>
                    </a:lnTo>
                    <a:lnTo>
                      <a:pt x="2065328" y="683047"/>
                    </a:lnTo>
                    <a:lnTo>
                      <a:pt x="2050201" y="683047"/>
                    </a:lnTo>
                    <a:lnTo>
                      <a:pt x="2038354" y="683047"/>
                    </a:lnTo>
                    <a:lnTo>
                      <a:pt x="2047467" y="674659"/>
                    </a:lnTo>
                    <a:lnTo>
                      <a:pt x="2047467" y="680137"/>
                    </a:lnTo>
                    <a:lnTo>
                      <a:pt x="2047467" y="694346"/>
                    </a:lnTo>
                    <a:lnTo>
                      <a:pt x="2032339" y="694346"/>
                    </a:lnTo>
                    <a:lnTo>
                      <a:pt x="2041270" y="685786"/>
                    </a:lnTo>
                    <a:lnTo>
                      <a:pt x="2041270" y="699824"/>
                    </a:lnTo>
                    <a:lnTo>
                      <a:pt x="2020493" y="699824"/>
                    </a:lnTo>
                    <a:lnTo>
                      <a:pt x="2029424" y="691435"/>
                    </a:lnTo>
                    <a:lnTo>
                      <a:pt x="2029424" y="705473"/>
                    </a:lnTo>
                    <a:lnTo>
                      <a:pt x="2008464" y="705473"/>
                    </a:lnTo>
                    <a:lnTo>
                      <a:pt x="2002632" y="705473"/>
                    </a:lnTo>
                    <a:lnTo>
                      <a:pt x="2011562" y="696913"/>
                    </a:lnTo>
                    <a:lnTo>
                      <a:pt x="2011562" y="711122"/>
                    </a:lnTo>
                    <a:lnTo>
                      <a:pt x="1996435" y="711122"/>
                    </a:lnTo>
                    <a:lnTo>
                      <a:pt x="2005548" y="702563"/>
                    </a:lnTo>
                    <a:lnTo>
                      <a:pt x="2005548" y="716600"/>
                    </a:lnTo>
                    <a:lnTo>
                      <a:pt x="1984588" y="716600"/>
                    </a:lnTo>
                    <a:lnTo>
                      <a:pt x="1972742" y="716600"/>
                    </a:lnTo>
                    <a:lnTo>
                      <a:pt x="1981672" y="708212"/>
                    </a:lnTo>
                    <a:lnTo>
                      <a:pt x="1981672" y="722250"/>
                    </a:lnTo>
                    <a:lnTo>
                      <a:pt x="1966727" y="722250"/>
                    </a:lnTo>
                    <a:lnTo>
                      <a:pt x="1975658" y="713861"/>
                    </a:lnTo>
                    <a:lnTo>
                      <a:pt x="1975658" y="727899"/>
                    </a:lnTo>
                    <a:lnTo>
                      <a:pt x="1960713" y="727899"/>
                    </a:lnTo>
                    <a:lnTo>
                      <a:pt x="1969826" y="719339"/>
                    </a:lnTo>
                    <a:lnTo>
                      <a:pt x="1969826" y="733377"/>
                    </a:lnTo>
                    <a:lnTo>
                      <a:pt x="1954698" y="733377"/>
                    </a:lnTo>
                    <a:lnTo>
                      <a:pt x="1963811" y="724989"/>
                    </a:lnTo>
                    <a:lnTo>
                      <a:pt x="1963811" y="739026"/>
                    </a:lnTo>
                    <a:lnTo>
                      <a:pt x="1948866" y="739026"/>
                    </a:lnTo>
                    <a:lnTo>
                      <a:pt x="1957797" y="730638"/>
                    </a:lnTo>
                    <a:lnTo>
                      <a:pt x="1957797" y="736287"/>
                    </a:lnTo>
                    <a:lnTo>
                      <a:pt x="1957797" y="750153"/>
                    </a:lnTo>
                    <a:lnTo>
                      <a:pt x="1930823" y="750153"/>
                    </a:lnTo>
                    <a:lnTo>
                      <a:pt x="1924991" y="750153"/>
                    </a:lnTo>
                    <a:lnTo>
                      <a:pt x="1933921" y="741765"/>
                    </a:lnTo>
                    <a:lnTo>
                      <a:pt x="1933921" y="755803"/>
                    </a:lnTo>
                    <a:lnTo>
                      <a:pt x="1918976" y="755803"/>
                    </a:lnTo>
                    <a:lnTo>
                      <a:pt x="1928089" y="747414"/>
                    </a:lnTo>
                    <a:lnTo>
                      <a:pt x="1928089" y="761452"/>
                    </a:lnTo>
                    <a:lnTo>
                      <a:pt x="1912962" y="761452"/>
                    </a:lnTo>
                    <a:lnTo>
                      <a:pt x="1906947" y="761452"/>
                    </a:lnTo>
                    <a:lnTo>
                      <a:pt x="1916060" y="753064"/>
                    </a:lnTo>
                    <a:lnTo>
                      <a:pt x="1916060" y="767101"/>
                    </a:lnTo>
                    <a:lnTo>
                      <a:pt x="1900933" y="767101"/>
                    </a:lnTo>
                    <a:lnTo>
                      <a:pt x="1910046" y="758542"/>
                    </a:lnTo>
                    <a:lnTo>
                      <a:pt x="1910046" y="772750"/>
                    </a:lnTo>
                    <a:lnTo>
                      <a:pt x="1895101" y="772750"/>
                    </a:lnTo>
                    <a:lnTo>
                      <a:pt x="1904031" y="764191"/>
                    </a:lnTo>
                    <a:lnTo>
                      <a:pt x="1904031" y="769840"/>
                    </a:lnTo>
                    <a:lnTo>
                      <a:pt x="1904031" y="775318"/>
                    </a:lnTo>
                    <a:lnTo>
                      <a:pt x="1904031" y="789356"/>
                    </a:lnTo>
                    <a:lnTo>
                      <a:pt x="1889086" y="789356"/>
                    </a:lnTo>
                    <a:lnTo>
                      <a:pt x="1883072" y="789356"/>
                    </a:lnTo>
                    <a:lnTo>
                      <a:pt x="1892185" y="780968"/>
                    </a:lnTo>
                    <a:lnTo>
                      <a:pt x="1892185" y="795005"/>
                    </a:lnTo>
                    <a:lnTo>
                      <a:pt x="1877239" y="795005"/>
                    </a:lnTo>
                    <a:lnTo>
                      <a:pt x="1871225" y="795005"/>
                    </a:lnTo>
                    <a:lnTo>
                      <a:pt x="1880156" y="786617"/>
                    </a:lnTo>
                    <a:lnTo>
                      <a:pt x="1880156" y="800654"/>
                    </a:lnTo>
                    <a:lnTo>
                      <a:pt x="1865210" y="800654"/>
                    </a:lnTo>
                    <a:lnTo>
                      <a:pt x="1853364" y="800654"/>
                    </a:lnTo>
                    <a:lnTo>
                      <a:pt x="1862295" y="792095"/>
                    </a:lnTo>
                    <a:lnTo>
                      <a:pt x="1862295" y="797744"/>
                    </a:lnTo>
                    <a:lnTo>
                      <a:pt x="1862295" y="811782"/>
                    </a:lnTo>
                    <a:lnTo>
                      <a:pt x="1841335" y="811782"/>
                    </a:lnTo>
                    <a:lnTo>
                      <a:pt x="1817459" y="811782"/>
                    </a:lnTo>
                    <a:lnTo>
                      <a:pt x="1799598" y="811782"/>
                    </a:lnTo>
                    <a:lnTo>
                      <a:pt x="1808529" y="803393"/>
                    </a:lnTo>
                    <a:lnTo>
                      <a:pt x="1808529" y="823080"/>
                    </a:lnTo>
                    <a:lnTo>
                      <a:pt x="1793584" y="823080"/>
                    </a:lnTo>
                    <a:lnTo>
                      <a:pt x="1802697" y="814521"/>
                    </a:lnTo>
                    <a:lnTo>
                      <a:pt x="1802697" y="828558"/>
                    </a:lnTo>
                    <a:lnTo>
                      <a:pt x="1781555" y="828558"/>
                    </a:lnTo>
                    <a:lnTo>
                      <a:pt x="1775723" y="828558"/>
                    </a:lnTo>
                    <a:lnTo>
                      <a:pt x="1769708" y="828558"/>
                    </a:lnTo>
                    <a:lnTo>
                      <a:pt x="1778821" y="820170"/>
                    </a:lnTo>
                    <a:lnTo>
                      <a:pt x="1778821" y="834208"/>
                    </a:lnTo>
                    <a:lnTo>
                      <a:pt x="1757862" y="834208"/>
                    </a:lnTo>
                    <a:lnTo>
                      <a:pt x="1766792" y="825648"/>
                    </a:lnTo>
                    <a:lnTo>
                      <a:pt x="1766792" y="831297"/>
                    </a:lnTo>
                    <a:lnTo>
                      <a:pt x="1766792" y="845335"/>
                    </a:lnTo>
                    <a:lnTo>
                      <a:pt x="1751847" y="845335"/>
                    </a:lnTo>
                    <a:lnTo>
                      <a:pt x="1760778" y="836947"/>
                    </a:lnTo>
                    <a:lnTo>
                      <a:pt x="1760778" y="850984"/>
                    </a:lnTo>
                    <a:lnTo>
                      <a:pt x="1745833" y="850984"/>
                    </a:lnTo>
                    <a:lnTo>
                      <a:pt x="1754946" y="842596"/>
                    </a:lnTo>
                    <a:lnTo>
                      <a:pt x="1754946" y="856633"/>
                    </a:lnTo>
                    <a:lnTo>
                      <a:pt x="1739818" y="856633"/>
                    </a:lnTo>
                    <a:lnTo>
                      <a:pt x="1748931" y="848245"/>
                    </a:lnTo>
                    <a:lnTo>
                      <a:pt x="1748931" y="862112"/>
                    </a:lnTo>
                    <a:lnTo>
                      <a:pt x="1733986" y="862112"/>
                    </a:lnTo>
                    <a:lnTo>
                      <a:pt x="1742917" y="853723"/>
                    </a:lnTo>
                    <a:lnTo>
                      <a:pt x="1742917" y="867761"/>
                    </a:lnTo>
                    <a:lnTo>
                      <a:pt x="1721957" y="867761"/>
                    </a:lnTo>
                    <a:lnTo>
                      <a:pt x="1715943" y="867761"/>
                    </a:lnTo>
                    <a:lnTo>
                      <a:pt x="1710111" y="867761"/>
                    </a:lnTo>
                    <a:lnTo>
                      <a:pt x="1704096" y="867761"/>
                    </a:lnTo>
                    <a:lnTo>
                      <a:pt x="1698082" y="867761"/>
                    </a:lnTo>
                    <a:lnTo>
                      <a:pt x="1707012" y="859372"/>
                    </a:lnTo>
                    <a:lnTo>
                      <a:pt x="1707012" y="865022"/>
                    </a:lnTo>
                    <a:lnTo>
                      <a:pt x="1707012" y="878888"/>
                    </a:lnTo>
                    <a:lnTo>
                      <a:pt x="1692249" y="878888"/>
                    </a:lnTo>
                    <a:lnTo>
                      <a:pt x="1686053" y="878888"/>
                    </a:lnTo>
                    <a:lnTo>
                      <a:pt x="1695165" y="870500"/>
                    </a:lnTo>
                    <a:lnTo>
                      <a:pt x="1695165" y="884537"/>
                    </a:lnTo>
                    <a:lnTo>
                      <a:pt x="1680221" y="884537"/>
                    </a:lnTo>
                    <a:lnTo>
                      <a:pt x="1689151" y="876149"/>
                    </a:lnTo>
                    <a:lnTo>
                      <a:pt x="1689151" y="881798"/>
                    </a:lnTo>
                    <a:lnTo>
                      <a:pt x="1689151" y="895836"/>
                    </a:lnTo>
                    <a:lnTo>
                      <a:pt x="1668192" y="895836"/>
                    </a:lnTo>
                    <a:lnTo>
                      <a:pt x="1677304" y="887276"/>
                    </a:lnTo>
                    <a:lnTo>
                      <a:pt x="1677304" y="892926"/>
                    </a:lnTo>
                    <a:lnTo>
                      <a:pt x="1677304" y="912612"/>
                    </a:lnTo>
                    <a:lnTo>
                      <a:pt x="1656345" y="912612"/>
                    </a:lnTo>
                    <a:lnTo>
                      <a:pt x="1665275" y="904053"/>
                    </a:lnTo>
                    <a:lnTo>
                      <a:pt x="1665275" y="918262"/>
                    </a:lnTo>
                    <a:lnTo>
                      <a:pt x="1650330" y="918262"/>
                    </a:lnTo>
                    <a:lnTo>
                      <a:pt x="1659443" y="909702"/>
                    </a:lnTo>
                    <a:lnTo>
                      <a:pt x="1659443" y="915352"/>
                    </a:lnTo>
                    <a:lnTo>
                      <a:pt x="1659443" y="929389"/>
                    </a:lnTo>
                    <a:lnTo>
                      <a:pt x="1644316" y="929389"/>
                    </a:lnTo>
                    <a:lnTo>
                      <a:pt x="1653429" y="920830"/>
                    </a:lnTo>
                    <a:lnTo>
                      <a:pt x="1653429" y="935038"/>
                    </a:lnTo>
                    <a:lnTo>
                      <a:pt x="1638484" y="935038"/>
                    </a:lnTo>
                    <a:lnTo>
                      <a:pt x="1647414" y="926650"/>
                    </a:lnTo>
                    <a:lnTo>
                      <a:pt x="1647414" y="946166"/>
                    </a:lnTo>
                    <a:lnTo>
                      <a:pt x="1632469" y="946166"/>
                    </a:lnTo>
                    <a:lnTo>
                      <a:pt x="1641400" y="937777"/>
                    </a:lnTo>
                    <a:lnTo>
                      <a:pt x="1641400" y="951815"/>
                    </a:lnTo>
                    <a:lnTo>
                      <a:pt x="1620440" y="951815"/>
                    </a:lnTo>
                    <a:lnTo>
                      <a:pt x="1614608" y="951815"/>
                    </a:lnTo>
                    <a:lnTo>
                      <a:pt x="1623539" y="943427"/>
                    </a:lnTo>
                    <a:lnTo>
                      <a:pt x="1623539" y="957293"/>
                    </a:lnTo>
                    <a:lnTo>
                      <a:pt x="1608594" y="957293"/>
                    </a:lnTo>
                    <a:lnTo>
                      <a:pt x="1617706" y="948905"/>
                    </a:lnTo>
                    <a:lnTo>
                      <a:pt x="1617706" y="962942"/>
                    </a:lnTo>
                    <a:lnTo>
                      <a:pt x="1590550" y="962942"/>
                    </a:lnTo>
                    <a:lnTo>
                      <a:pt x="1599663" y="954554"/>
                    </a:lnTo>
                    <a:lnTo>
                      <a:pt x="1599663" y="968592"/>
                    </a:lnTo>
                    <a:lnTo>
                      <a:pt x="1578704" y="968592"/>
                    </a:lnTo>
                    <a:lnTo>
                      <a:pt x="1587816" y="960203"/>
                    </a:lnTo>
                    <a:lnTo>
                      <a:pt x="1587816" y="965681"/>
                    </a:lnTo>
                    <a:lnTo>
                      <a:pt x="1587816" y="979719"/>
                    </a:lnTo>
                    <a:lnTo>
                      <a:pt x="1572689" y="979719"/>
                    </a:lnTo>
                    <a:lnTo>
                      <a:pt x="1581802" y="971331"/>
                    </a:lnTo>
                    <a:lnTo>
                      <a:pt x="1581802" y="985368"/>
                    </a:lnTo>
                    <a:lnTo>
                      <a:pt x="1554828" y="985368"/>
                    </a:lnTo>
                    <a:lnTo>
                      <a:pt x="1548814" y="985368"/>
                    </a:lnTo>
                    <a:lnTo>
                      <a:pt x="1557926" y="976980"/>
                    </a:lnTo>
                    <a:lnTo>
                      <a:pt x="1557926" y="991017"/>
                    </a:lnTo>
                    <a:lnTo>
                      <a:pt x="1542982" y="991017"/>
                    </a:lnTo>
                    <a:lnTo>
                      <a:pt x="1530953" y="991017"/>
                    </a:lnTo>
                    <a:lnTo>
                      <a:pt x="1540065" y="982458"/>
                    </a:lnTo>
                    <a:lnTo>
                      <a:pt x="1540065" y="988107"/>
                    </a:lnTo>
                    <a:lnTo>
                      <a:pt x="1540065" y="1002145"/>
                    </a:lnTo>
                    <a:lnTo>
                      <a:pt x="1524938" y="1002145"/>
                    </a:lnTo>
                    <a:lnTo>
                      <a:pt x="1534051" y="993757"/>
                    </a:lnTo>
                    <a:lnTo>
                      <a:pt x="1534051" y="1007794"/>
                    </a:lnTo>
                    <a:lnTo>
                      <a:pt x="1519106" y="1007794"/>
                    </a:lnTo>
                    <a:lnTo>
                      <a:pt x="1513092" y="1007794"/>
                    </a:lnTo>
                    <a:lnTo>
                      <a:pt x="1522022" y="999235"/>
                    </a:lnTo>
                    <a:lnTo>
                      <a:pt x="1522022" y="1013443"/>
                    </a:lnTo>
                    <a:lnTo>
                      <a:pt x="1501245" y="1013443"/>
                    </a:lnTo>
                    <a:lnTo>
                      <a:pt x="1495048" y="1013443"/>
                    </a:lnTo>
                    <a:lnTo>
                      <a:pt x="1504161" y="1004884"/>
                    </a:lnTo>
                    <a:lnTo>
                      <a:pt x="1504161" y="1018921"/>
                    </a:lnTo>
                    <a:lnTo>
                      <a:pt x="1489216" y="1018921"/>
                    </a:lnTo>
                    <a:lnTo>
                      <a:pt x="1498146" y="1010533"/>
                    </a:lnTo>
                    <a:lnTo>
                      <a:pt x="1498146" y="1024571"/>
                    </a:lnTo>
                    <a:lnTo>
                      <a:pt x="1483202" y="1024571"/>
                    </a:lnTo>
                    <a:lnTo>
                      <a:pt x="1492314" y="1016011"/>
                    </a:lnTo>
                    <a:lnTo>
                      <a:pt x="1492314" y="1030220"/>
                    </a:lnTo>
                    <a:lnTo>
                      <a:pt x="1477369" y="1030220"/>
                    </a:lnTo>
                    <a:lnTo>
                      <a:pt x="1486300" y="1021660"/>
                    </a:lnTo>
                    <a:lnTo>
                      <a:pt x="1486300" y="1027310"/>
                    </a:lnTo>
                    <a:lnTo>
                      <a:pt x="1486300" y="1041347"/>
                    </a:lnTo>
                    <a:lnTo>
                      <a:pt x="1471173" y="1041347"/>
                    </a:lnTo>
                    <a:lnTo>
                      <a:pt x="1480285" y="1032788"/>
                    </a:lnTo>
                    <a:lnTo>
                      <a:pt x="1480285" y="1046997"/>
                    </a:lnTo>
                    <a:lnTo>
                      <a:pt x="1465340" y="1046997"/>
                    </a:lnTo>
                    <a:lnTo>
                      <a:pt x="1459326" y="1046997"/>
                    </a:lnTo>
                    <a:lnTo>
                      <a:pt x="1453312" y="1046997"/>
                    </a:lnTo>
                    <a:lnTo>
                      <a:pt x="1462424" y="1038608"/>
                    </a:lnTo>
                    <a:lnTo>
                      <a:pt x="1462424" y="1052475"/>
                    </a:lnTo>
                    <a:lnTo>
                      <a:pt x="1447479" y="1052475"/>
                    </a:lnTo>
                    <a:lnTo>
                      <a:pt x="1456410" y="1044086"/>
                    </a:lnTo>
                    <a:lnTo>
                      <a:pt x="1456410" y="1058124"/>
                    </a:lnTo>
                    <a:lnTo>
                      <a:pt x="1411575" y="1058124"/>
                    </a:lnTo>
                    <a:lnTo>
                      <a:pt x="1420505" y="1049564"/>
                    </a:lnTo>
                    <a:lnTo>
                      <a:pt x="1420505" y="1063773"/>
                    </a:lnTo>
                    <a:lnTo>
                      <a:pt x="1405560" y="1063773"/>
                    </a:lnTo>
                    <a:lnTo>
                      <a:pt x="1387699" y="1063773"/>
                    </a:lnTo>
                    <a:lnTo>
                      <a:pt x="1375670" y="1063773"/>
                    </a:lnTo>
                    <a:lnTo>
                      <a:pt x="1384783" y="1055385"/>
                    </a:lnTo>
                    <a:lnTo>
                      <a:pt x="1384783" y="1069251"/>
                    </a:lnTo>
                    <a:lnTo>
                      <a:pt x="1369838" y="1069251"/>
                    </a:lnTo>
                    <a:lnTo>
                      <a:pt x="1363824" y="1069251"/>
                    </a:lnTo>
                    <a:lnTo>
                      <a:pt x="1372936" y="1060863"/>
                    </a:lnTo>
                    <a:lnTo>
                      <a:pt x="1372936" y="1074900"/>
                    </a:lnTo>
                    <a:lnTo>
                      <a:pt x="1357809" y="1074900"/>
                    </a:lnTo>
                    <a:lnTo>
                      <a:pt x="1366922" y="1066512"/>
                    </a:lnTo>
                    <a:lnTo>
                      <a:pt x="1366922" y="1080550"/>
                    </a:lnTo>
                    <a:lnTo>
                      <a:pt x="1351977" y="1080550"/>
                    </a:lnTo>
                    <a:lnTo>
                      <a:pt x="1345963" y="1080550"/>
                    </a:lnTo>
                    <a:lnTo>
                      <a:pt x="1354893" y="1072161"/>
                    </a:lnTo>
                    <a:lnTo>
                      <a:pt x="1354893" y="1086028"/>
                    </a:lnTo>
                    <a:lnTo>
                      <a:pt x="1339948" y="1086028"/>
                    </a:lnTo>
                    <a:lnTo>
                      <a:pt x="1349061" y="1077639"/>
                    </a:lnTo>
                    <a:lnTo>
                      <a:pt x="1349061" y="1091677"/>
                    </a:lnTo>
                    <a:lnTo>
                      <a:pt x="1333934" y="1091677"/>
                    </a:lnTo>
                    <a:lnTo>
                      <a:pt x="1343046" y="1083289"/>
                    </a:lnTo>
                    <a:lnTo>
                      <a:pt x="1343046" y="1097326"/>
                    </a:lnTo>
                    <a:lnTo>
                      <a:pt x="1322087" y="1097326"/>
                    </a:lnTo>
                    <a:lnTo>
                      <a:pt x="1310058" y="1097326"/>
                    </a:lnTo>
                    <a:lnTo>
                      <a:pt x="1319171" y="1088938"/>
                    </a:lnTo>
                    <a:lnTo>
                      <a:pt x="1319171" y="1102804"/>
                    </a:lnTo>
                    <a:lnTo>
                      <a:pt x="1304226" y="1102804"/>
                    </a:lnTo>
                    <a:lnTo>
                      <a:pt x="1313156" y="1094416"/>
                    </a:lnTo>
                    <a:lnTo>
                      <a:pt x="1313156" y="1100065"/>
                    </a:lnTo>
                    <a:lnTo>
                      <a:pt x="1313156" y="1114103"/>
                    </a:lnTo>
                    <a:lnTo>
                      <a:pt x="1298211" y="1114103"/>
                    </a:lnTo>
                    <a:lnTo>
                      <a:pt x="1307324" y="1105715"/>
                    </a:lnTo>
                    <a:lnTo>
                      <a:pt x="1307324" y="1119752"/>
                    </a:lnTo>
                    <a:lnTo>
                      <a:pt x="1286183" y="1119752"/>
                    </a:lnTo>
                    <a:lnTo>
                      <a:pt x="1295295" y="1111193"/>
                    </a:lnTo>
                    <a:lnTo>
                      <a:pt x="1295295" y="1125401"/>
                    </a:lnTo>
                    <a:lnTo>
                      <a:pt x="1274336" y="1125401"/>
                    </a:lnTo>
                    <a:lnTo>
                      <a:pt x="1283266" y="1116842"/>
                    </a:lnTo>
                    <a:lnTo>
                      <a:pt x="1283266" y="1122491"/>
                    </a:lnTo>
                    <a:lnTo>
                      <a:pt x="1283266" y="1136529"/>
                    </a:lnTo>
                    <a:lnTo>
                      <a:pt x="1262307" y="1136529"/>
                    </a:lnTo>
                    <a:lnTo>
                      <a:pt x="1256475" y="1136529"/>
                    </a:lnTo>
                    <a:lnTo>
                      <a:pt x="1250460" y="1136529"/>
                    </a:lnTo>
                    <a:lnTo>
                      <a:pt x="1244446" y="1136529"/>
                    </a:lnTo>
                    <a:lnTo>
                      <a:pt x="1253559" y="1127969"/>
                    </a:lnTo>
                    <a:lnTo>
                      <a:pt x="1253559" y="1133619"/>
                    </a:lnTo>
                    <a:lnTo>
                      <a:pt x="1253559" y="1147656"/>
                    </a:lnTo>
                    <a:lnTo>
                      <a:pt x="1232599" y="1147656"/>
                    </a:lnTo>
                    <a:lnTo>
                      <a:pt x="1241530" y="1139268"/>
                    </a:lnTo>
                    <a:lnTo>
                      <a:pt x="1241530" y="1153305"/>
                    </a:lnTo>
                    <a:lnTo>
                      <a:pt x="1226585" y="1153305"/>
                    </a:lnTo>
                    <a:lnTo>
                      <a:pt x="1235515" y="1144917"/>
                    </a:lnTo>
                    <a:lnTo>
                      <a:pt x="1235515" y="1158955"/>
                    </a:lnTo>
                    <a:lnTo>
                      <a:pt x="1220570" y="1158955"/>
                    </a:lnTo>
                    <a:lnTo>
                      <a:pt x="1229683" y="1150395"/>
                    </a:lnTo>
                    <a:lnTo>
                      <a:pt x="1229683" y="1164433"/>
                    </a:lnTo>
                    <a:lnTo>
                      <a:pt x="1214556" y="1164433"/>
                    </a:lnTo>
                    <a:lnTo>
                      <a:pt x="1202709" y="1164433"/>
                    </a:lnTo>
                    <a:lnTo>
                      <a:pt x="1211640" y="1156044"/>
                    </a:lnTo>
                    <a:lnTo>
                      <a:pt x="1211640" y="1170082"/>
                    </a:lnTo>
                    <a:lnTo>
                      <a:pt x="1196695" y="1170082"/>
                    </a:lnTo>
                    <a:lnTo>
                      <a:pt x="1190862" y="1170082"/>
                    </a:lnTo>
                    <a:lnTo>
                      <a:pt x="1199793" y="1161694"/>
                    </a:lnTo>
                    <a:lnTo>
                      <a:pt x="1199793" y="1175731"/>
                    </a:lnTo>
                    <a:lnTo>
                      <a:pt x="1184666" y="1175731"/>
                    </a:lnTo>
                    <a:lnTo>
                      <a:pt x="1193779" y="1167343"/>
                    </a:lnTo>
                    <a:lnTo>
                      <a:pt x="1193779" y="1181209"/>
                    </a:lnTo>
                    <a:lnTo>
                      <a:pt x="1178834" y="1181209"/>
                    </a:lnTo>
                    <a:lnTo>
                      <a:pt x="1172819" y="1181209"/>
                    </a:lnTo>
                    <a:lnTo>
                      <a:pt x="1181932" y="1172821"/>
                    </a:lnTo>
                    <a:lnTo>
                      <a:pt x="1181932" y="1186859"/>
                    </a:lnTo>
                    <a:lnTo>
                      <a:pt x="1166987" y="1186859"/>
                    </a:lnTo>
                    <a:lnTo>
                      <a:pt x="1175917" y="1178470"/>
                    </a:lnTo>
                    <a:lnTo>
                      <a:pt x="1175917" y="1189598"/>
                    </a:lnTo>
                    <a:lnTo>
                      <a:pt x="1175917" y="1203635"/>
                    </a:lnTo>
                    <a:lnTo>
                      <a:pt x="1154958" y="1203635"/>
                    </a:lnTo>
                    <a:lnTo>
                      <a:pt x="1148944" y="1203635"/>
                    </a:lnTo>
                    <a:lnTo>
                      <a:pt x="1142929" y="1203635"/>
                    </a:lnTo>
                    <a:lnTo>
                      <a:pt x="1152042" y="1195247"/>
                    </a:lnTo>
                    <a:lnTo>
                      <a:pt x="1152042" y="1214934"/>
                    </a:lnTo>
                    <a:lnTo>
                      <a:pt x="1137097" y="1214934"/>
                    </a:lnTo>
                    <a:lnTo>
                      <a:pt x="1125068" y="1214934"/>
                    </a:lnTo>
                    <a:lnTo>
                      <a:pt x="1119053" y="1214934"/>
                    </a:lnTo>
                    <a:lnTo>
                      <a:pt x="1128166" y="1206374"/>
                    </a:lnTo>
                    <a:lnTo>
                      <a:pt x="1128166" y="1220583"/>
                    </a:lnTo>
                    <a:lnTo>
                      <a:pt x="1113221" y="1220583"/>
                    </a:lnTo>
                    <a:lnTo>
                      <a:pt x="1122152" y="1212023"/>
                    </a:lnTo>
                    <a:lnTo>
                      <a:pt x="1122152" y="1217673"/>
                    </a:lnTo>
                    <a:lnTo>
                      <a:pt x="1122152" y="1231710"/>
                    </a:lnTo>
                    <a:lnTo>
                      <a:pt x="1107207" y="1231710"/>
                    </a:lnTo>
                    <a:lnTo>
                      <a:pt x="1101192" y="1231710"/>
                    </a:lnTo>
                    <a:lnTo>
                      <a:pt x="1110123" y="1223151"/>
                    </a:lnTo>
                    <a:lnTo>
                      <a:pt x="1110123" y="1242838"/>
                    </a:lnTo>
                    <a:lnTo>
                      <a:pt x="1095178" y="1242838"/>
                    </a:lnTo>
                    <a:lnTo>
                      <a:pt x="1089346" y="1242838"/>
                    </a:lnTo>
                    <a:lnTo>
                      <a:pt x="1098276" y="1234449"/>
                    </a:lnTo>
                    <a:lnTo>
                      <a:pt x="1098276" y="1248487"/>
                    </a:lnTo>
                    <a:lnTo>
                      <a:pt x="1083331" y="1248487"/>
                    </a:lnTo>
                    <a:lnTo>
                      <a:pt x="1092262" y="1239927"/>
                    </a:lnTo>
                    <a:lnTo>
                      <a:pt x="1092262" y="1254136"/>
                    </a:lnTo>
                    <a:lnTo>
                      <a:pt x="1077317" y="1254136"/>
                    </a:lnTo>
                    <a:lnTo>
                      <a:pt x="1086430" y="1245577"/>
                    </a:lnTo>
                    <a:lnTo>
                      <a:pt x="1086430" y="1259614"/>
                    </a:lnTo>
                    <a:lnTo>
                      <a:pt x="1071302" y="1259614"/>
                    </a:lnTo>
                    <a:lnTo>
                      <a:pt x="1080415" y="1251226"/>
                    </a:lnTo>
                    <a:lnTo>
                      <a:pt x="1080415" y="1265263"/>
                    </a:lnTo>
                    <a:lnTo>
                      <a:pt x="1059456" y="1265263"/>
                    </a:lnTo>
                    <a:lnTo>
                      <a:pt x="1068386" y="1256875"/>
                    </a:lnTo>
                    <a:lnTo>
                      <a:pt x="1068386" y="1270913"/>
                    </a:lnTo>
                    <a:lnTo>
                      <a:pt x="1053441" y="1270913"/>
                    </a:lnTo>
                    <a:lnTo>
                      <a:pt x="1062554" y="1262524"/>
                    </a:lnTo>
                    <a:lnTo>
                      <a:pt x="1062554" y="1276391"/>
                    </a:lnTo>
                    <a:lnTo>
                      <a:pt x="1041595" y="1276391"/>
                    </a:lnTo>
                    <a:lnTo>
                      <a:pt x="1050525" y="1268002"/>
                    </a:lnTo>
                    <a:lnTo>
                      <a:pt x="1050525" y="1282040"/>
                    </a:lnTo>
                    <a:lnTo>
                      <a:pt x="1023551" y="1282040"/>
                    </a:lnTo>
                    <a:lnTo>
                      <a:pt x="1032664" y="1273652"/>
                    </a:lnTo>
                    <a:lnTo>
                      <a:pt x="1032664" y="1287689"/>
                    </a:lnTo>
                    <a:lnTo>
                      <a:pt x="1017719" y="1287689"/>
                    </a:lnTo>
                    <a:lnTo>
                      <a:pt x="1026650" y="1279301"/>
                    </a:lnTo>
                    <a:lnTo>
                      <a:pt x="1026650" y="1293167"/>
                    </a:lnTo>
                    <a:lnTo>
                      <a:pt x="1011705" y="1293167"/>
                    </a:lnTo>
                    <a:lnTo>
                      <a:pt x="1020635" y="1284779"/>
                    </a:lnTo>
                    <a:lnTo>
                      <a:pt x="1020635" y="1298817"/>
                    </a:lnTo>
                    <a:lnTo>
                      <a:pt x="999676" y="1298817"/>
                    </a:lnTo>
                    <a:lnTo>
                      <a:pt x="1008788" y="1290428"/>
                    </a:lnTo>
                    <a:lnTo>
                      <a:pt x="1008788" y="1304466"/>
                    </a:lnTo>
                    <a:lnTo>
                      <a:pt x="993843" y="1304466"/>
                    </a:lnTo>
                    <a:lnTo>
                      <a:pt x="1002774" y="1296078"/>
                    </a:lnTo>
                    <a:lnTo>
                      <a:pt x="1002774" y="1310115"/>
                    </a:lnTo>
                    <a:lnTo>
                      <a:pt x="987829" y="1310115"/>
                    </a:lnTo>
                    <a:lnTo>
                      <a:pt x="996942" y="1301556"/>
                    </a:lnTo>
                    <a:lnTo>
                      <a:pt x="996942" y="1315764"/>
                    </a:lnTo>
                    <a:lnTo>
                      <a:pt x="975982" y="1315764"/>
                    </a:lnTo>
                    <a:lnTo>
                      <a:pt x="984913" y="1307205"/>
                    </a:lnTo>
                    <a:lnTo>
                      <a:pt x="984913" y="1321242"/>
                    </a:lnTo>
                    <a:lnTo>
                      <a:pt x="969786" y="1321242"/>
                    </a:lnTo>
                    <a:lnTo>
                      <a:pt x="978898" y="1312854"/>
                    </a:lnTo>
                    <a:lnTo>
                      <a:pt x="978898" y="1326892"/>
                    </a:lnTo>
                    <a:lnTo>
                      <a:pt x="963953" y="1326892"/>
                    </a:lnTo>
                    <a:lnTo>
                      <a:pt x="972884" y="1318332"/>
                    </a:lnTo>
                    <a:lnTo>
                      <a:pt x="972884" y="1332541"/>
                    </a:lnTo>
                    <a:lnTo>
                      <a:pt x="951925" y="1332541"/>
                    </a:lnTo>
                    <a:lnTo>
                      <a:pt x="961037" y="1323981"/>
                    </a:lnTo>
                    <a:lnTo>
                      <a:pt x="961037" y="1329631"/>
                    </a:lnTo>
                    <a:lnTo>
                      <a:pt x="961037" y="1343668"/>
                    </a:lnTo>
                    <a:lnTo>
                      <a:pt x="940078" y="1343668"/>
                    </a:lnTo>
                    <a:lnTo>
                      <a:pt x="949008" y="1335109"/>
                    </a:lnTo>
                    <a:lnTo>
                      <a:pt x="949008" y="1340758"/>
                    </a:lnTo>
                    <a:lnTo>
                      <a:pt x="949008" y="1354796"/>
                    </a:lnTo>
                    <a:lnTo>
                      <a:pt x="928049" y="1354796"/>
                    </a:lnTo>
                    <a:lnTo>
                      <a:pt x="937162" y="1346407"/>
                    </a:lnTo>
                    <a:lnTo>
                      <a:pt x="937162" y="1360445"/>
                    </a:lnTo>
                    <a:lnTo>
                      <a:pt x="922217" y="1360445"/>
                    </a:lnTo>
                    <a:lnTo>
                      <a:pt x="931147" y="1351885"/>
                    </a:lnTo>
                    <a:lnTo>
                      <a:pt x="931147" y="1357706"/>
                    </a:lnTo>
                    <a:lnTo>
                      <a:pt x="931147" y="1371572"/>
                    </a:lnTo>
                    <a:lnTo>
                      <a:pt x="916202" y="1371572"/>
                    </a:lnTo>
                    <a:lnTo>
                      <a:pt x="910188" y="1371572"/>
                    </a:lnTo>
                    <a:lnTo>
                      <a:pt x="919301" y="1363184"/>
                    </a:lnTo>
                    <a:lnTo>
                      <a:pt x="919301" y="1368662"/>
                    </a:lnTo>
                    <a:lnTo>
                      <a:pt x="919301" y="1374311"/>
                    </a:lnTo>
                    <a:lnTo>
                      <a:pt x="919301" y="1388349"/>
                    </a:lnTo>
                    <a:lnTo>
                      <a:pt x="904173" y="1388349"/>
                    </a:lnTo>
                    <a:lnTo>
                      <a:pt x="913286" y="1379961"/>
                    </a:lnTo>
                    <a:lnTo>
                      <a:pt x="913286" y="1393998"/>
                    </a:lnTo>
                    <a:lnTo>
                      <a:pt x="892327" y="1393998"/>
                    </a:lnTo>
                    <a:lnTo>
                      <a:pt x="901257" y="1385610"/>
                    </a:lnTo>
                    <a:lnTo>
                      <a:pt x="901257" y="1391259"/>
                    </a:lnTo>
                    <a:lnTo>
                      <a:pt x="901257" y="1396737"/>
                    </a:lnTo>
                    <a:lnTo>
                      <a:pt x="901257" y="1410775"/>
                    </a:lnTo>
                    <a:lnTo>
                      <a:pt x="880298" y="1410775"/>
                    </a:lnTo>
                    <a:lnTo>
                      <a:pt x="889411" y="1402386"/>
                    </a:lnTo>
                    <a:lnTo>
                      <a:pt x="889411" y="1416424"/>
                    </a:lnTo>
                    <a:lnTo>
                      <a:pt x="874283" y="1416424"/>
                    </a:lnTo>
                    <a:lnTo>
                      <a:pt x="883396" y="1408036"/>
                    </a:lnTo>
                    <a:lnTo>
                      <a:pt x="883396" y="1421902"/>
                    </a:lnTo>
                    <a:lnTo>
                      <a:pt x="868451" y="1421902"/>
                    </a:lnTo>
                    <a:lnTo>
                      <a:pt x="877382" y="1413514"/>
                    </a:lnTo>
                    <a:lnTo>
                      <a:pt x="877382" y="1427551"/>
                    </a:lnTo>
                    <a:lnTo>
                      <a:pt x="850408" y="1427551"/>
                    </a:lnTo>
                    <a:lnTo>
                      <a:pt x="859521" y="1419163"/>
                    </a:lnTo>
                    <a:lnTo>
                      <a:pt x="859521" y="1433201"/>
                    </a:lnTo>
                    <a:lnTo>
                      <a:pt x="844576" y="1433201"/>
                    </a:lnTo>
                    <a:lnTo>
                      <a:pt x="853506" y="1424812"/>
                    </a:lnTo>
                    <a:lnTo>
                      <a:pt x="853506" y="1438850"/>
                    </a:lnTo>
                    <a:lnTo>
                      <a:pt x="832547" y="1438850"/>
                    </a:lnTo>
                    <a:lnTo>
                      <a:pt x="841659" y="1430290"/>
                    </a:lnTo>
                    <a:lnTo>
                      <a:pt x="841659" y="1444499"/>
                    </a:lnTo>
                    <a:lnTo>
                      <a:pt x="826714" y="1444499"/>
                    </a:lnTo>
                    <a:lnTo>
                      <a:pt x="820700" y="1444499"/>
                    </a:lnTo>
                    <a:lnTo>
                      <a:pt x="829631" y="1435940"/>
                    </a:lnTo>
                    <a:lnTo>
                      <a:pt x="829631" y="1441589"/>
                    </a:lnTo>
                    <a:lnTo>
                      <a:pt x="829631" y="1455626"/>
                    </a:lnTo>
                    <a:lnTo>
                      <a:pt x="808671" y="1455626"/>
                    </a:lnTo>
                    <a:lnTo>
                      <a:pt x="817784" y="1447067"/>
                    </a:lnTo>
                    <a:lnTo>
                      <a:pt x="817784" y="1461276"/>
                    </a:lnTo>
                    <a:lnTo>
                      <a:pt x="802839" y="1461276"/>
                    </a:lnTo>
                    <a:lnTo>
                      <a:pt x="796824" y="1461276"/>
                    </a:lnTo>
                    <a:lnTo>
                      <a:pt x="805937" y="1452716"/>
                    </a:lnTo>
                    <a:lnTo>
                      <a:pt x="805937" y="1466754"/>
                    </a:lnTo>
                    <a:lnTo>
                      <a:pt x="790810" y="1466754"/>
                    </a:lnTo>
                    <a:lnTo>
                      <a:pt x="799741" y="1458365"/>
                    </a:lnTo>
                    <a:lnTo>
                      <a:pt x="799741" y="1472403"/>
                    </a:lnTo>
                    <a:lnTo>
                      <a:pt x="784795" y="1472403"/>
                    </a:lnTo>
                    <a:lnTo>
                      <a:pt x="778963" y="1472403"/>
                    </a:lnTo>
                    <a:lnTo>
                      <a:pt x="787894" y="1464015"/>
                    </a:lnTo>
                    <a:lnTo>
                      <a:pt x="787894" y="1483530"/>
                    </a:lnTo>
                    <a:lnTo>
                      <a:pt x="772949" y="1483530"/>
                    </a:lnTo>
                    <a:lnTo>
                      <a:pt x="781879" y="1475142"/>
                    </a:lnTo>
                    <a:lnTo>
                      <a:pt x="781879" y="1489180"/>
                    </a:lnTo>
                    <a:lnTo>
                      <a:pt x="766934" y="1489180"/>
                    </a:lnTo>
                    <a:lnTo>
                      <a:pt x="776047" y="1480791"/>
                    </a:lnTo>
                    <a:lnTo>
                      <a:pt x="776047" y="1486441"/>
                    </a:lnTo>
                    <a:lnTo>
                      <a:pt x="776047" y="1500307"/>
                    </a:lnTo>
                    <a:lnTo>
                      <a:pt x="761102" y="1500307"/>
                    </a:lnTo>
                    <a:lnTo>
                      <a:pt x="770033" y="1491919"/>
                    </a:lnTo>
                    <a:lnTo>
                      <a:pt x="770033" y="1505956"/>
                    </a:lnTo>
                    <a:lnTo>
                      <a:pt x="754905" y="1505956"/>
                    </a:lnTo>
                    <a:lnTo>
                      <a:pt x="764018" y="1497568"/>
                    </a:lnTo>
                    <a:lnTo>
                      <a:pt x="764018" y="1503217"/>
                    </a:lnTo>
                    <a:lnTo>
                      <a:pt x="764018" y="1517255"/>
                    </a:lnTo>
                    <a:lnTo>
                      <a:pt x="749073" y="1517255"/>
                    </a:lnTo>
                    <a:lnTo>
                      <a:pt x="758004" y="1508695"/>
                    </a:lnTo>
                    <a:lnTo>
                      <a:pt x="758004" y="1522733"/>
                    </a:lnTo>
                    <a:lnTo>
                      <a:pt x="737044" y="1522733"/>
                    </a:lnTo>
                    <a:lnTo>
                      <a:pt x="746157" y="1514344"/>
                    </a:lnTo>
                    <a:lnTo>
                      <a:pt x="746157" y="1528382"/>
                    </a:lnTo>
                    <a:lnTo>
                      <a:pt x="731212" y="1528382"/>
                    </a:lnTo>
                    <a:lnTo>
                      <a:pt x="740143" y="1519994"/>
                    </a:lnTo>
                    <a:lnTo>
                      <a:pt x="740143" y="1525472"/>
                    </a:lnTo>
                    <a:lnTo>
                      <a:pt x="740143" y="1539681"/>
                    </a:lnTo>
                    <a:lnTo>
                      <a:pt x="725198" y="1539681"/>
                    </a:lnTo>
                    <a:lnTo>
                      <a:pt x="734128" y="1531121"/>
                    </a:lnTo>
                    <a:lnTo>
                      <a:pt x="734128" y="1550808"/>
                    </a:lnTo>
                    <a:lnTo>
                      <a:pt x="719183" y="1550808"/>
                    </a:lnTo>
                    <a:lnTo>
                      <a:pt x="728296" y="1542248"/>
                    </a:lnTo>
                    <a:lnTo>
                      <a:pt x="728296" y="1556457"/>
                    </a:lnTo>
                    <a:lnTo>
                      <a:pt x="713169" y="1556457"/>
                    </a:lnTo>
                    <a:lnTo>
                      <a:pt x="707337" y="1556457"/>
                    </a:lnTo>
                    <a:lnTo>
                      <a:pt x="716267" y="1547898"/>
                    </a:lnTo>
                    <a:lnTo>
                      <a:pt x="716267" y="1561935"/>
                    </a:lnTo>
                    <a:lnTo>
                      <a:pt x="701322" y="1561935"/>
                    </a:lnTo>
                    <a:lnTo>
                      <a:pt x="710253" y="1553547"/>
                    </a:lnTo>
                    <a:lnTo>
                      <a:pt x="710253" y="1567584"/>
                    </a:lnTo>
                    <a:lnTo>
                      <a:pt x="683461" y="1567584"/>
                    </a:lnTo>
                    <a:lnTo>
                      <a:pt x="692392" y="1559025"/>
                    </a:lnTo>
                    <a:lnTo>
                      <a:pt x="692392" y="1573234"/>
                    </a:lnTo>
                    <a:lnTo>
                      <a:pt x="677446" y="1573234"/>
                    </a:lnTo>
                    <a:lnTo>
                      <a:pt x="686559" y="1564674"/>
                    </a:lnTo>
                    <a:lnTo>
                      <a:pt x="686559" y="1578712"/>
                    </a:lnTo>
                    <a:lnTo>
                      <a:pt x="665600" y="1578712"/>
                    </a:lnTo>
                    <a:lnTo>
                      <a:pt x="674530" y="1570324"/>
                    </a:lnTo>
                    <a:lnTo>
                      <a:pt x="674530" y="1584361"/>
                    </a:lnTo>
                    <a:lnTo>
                      <a:pt x="659403" y="1584361"/>
                    </a:lnTo>
                    <a:lnTo>
                      <a:pt x="653571" y="1584361"/>
                    </a:lnTo>
                    <a:lnTo>
                      <a:pt x="662501" y="1575973"/>
                    </a:lnTo>
                    <a:lnTo>
                      <a:pt x="662501" y="1590010"/>
                    </a:lnTo>
                    <a:lnTo>
                      <a:pt x="647556" y="1590010"/>
                    </a:lnTo>
                    <a:lnTo>
                      <a:pt x="641542" y="1590010"/>
                    </a:lnTo>
                    <a:lnTo>
                      <a:pt x="650655" y="1581622"/>
                    </a:lnTo>
                    <a:lnTo>
                      <a:pt x="650655" y="1595488"/>
                    </a:lnTo>
                    <a:lnTo>
                      <a:pt x="629695" y="1595488"/>
                    </a:lnTo>
                    <a:lnTo>
                      <a:pt x="638626" y="1587100"/>
                    </a:lnTo>
                    <a:lnTo>
                      <a:pt x="638626" y="1601138"/>
                    </a:lnTo>
                    <a:lnTo>
                      <a:pt x="623681" y="1601138"/>
                    </a:lnTo>
                    <a:lnTo>
                      <a:pt x="632794" y="1592749"/>
                    </a:lnTo>
                    <a:lnTo>
                      <a:pt x="632794" y="1606787"/>
                    </a:lnTo>
                    <a:lnTo>
                      <a:pt x="617666" y="1606787"/>
                    </a:lnTo>
                    <a:lnTo>
                      <a:pt x="626779" y="1598399"/>
                    </a:lnTo>
                    <a:lnTo>
                      <a:pt x="626779" y="1603877"/>
                    </a:lnTo>
                    <a:lnTo>
                      <a:pt x="626779" y="1617914"/>
                    </a:lnTo>
                    <a:lnTo>
                      <a:pt x="611834" y="1617914"/>
                    </a:lnTo>
                    <a:lnTo>
                      <a:pt x="593791" y="1617914"/>
                    </a:lnTo>
                    <a:lnTo>
                      <a:pt x="602904" y="1609526"/>
                    </a:lnTo>
                    <a:lnTo>
                      <a:pt x="602904" y="1623563"/>
                    </a:lnTo>
                    <a:lnTo>
                      <a:pt x="581944" y="1623563"/>
                    </a:lnTo>
                    <a:lnTo>
                      <a:pt x="590875" y="1615175"/>
                    </a:lnTo>
                    <a:lnTo>
                      <a:pt x="590875" y="1634862"/>
                    </a:lnTo>
                    <a:lnTo>
                      <a:pt x="575930" y="1634862"/>
                    </a:lnTo>
                    <a:lnTo>
                      <a:pt x="585043" y="1626303"/>
                    </a:lnTo>
                    <a:lnTo>
                      <a:pt x="585043" y="1640340"/>
                    </a:lnTo>
                    <a:lnTo>
                      <a:pt x="570098" y="1640340"/>
                    </a:lnTo>
                    <a:lnTo>
                      <a:pt x="579028" y="1631952"/>
                    </a:lnTo>
                    <a:lnTo>
                      <a:pt x="579028" y="1651639"/>
                    </a:lnTo>
                    <a:lnTo>
                      <a:pt x="563901" y="1651639"/>
                    </a:lnTo>
                    <a:lnTo>
                      <a:pt x="558069" y="1651639"/>
                    </a:lnTo>
                    <a:lnTo>
                      <a:pt x="552054" y="1651639"/>
                    </a:lnTo>
                    <a:lnTo>
                      <a:pt x="561167" y="1643079"/>
                    </a:lnTo>
                    <a:lnTo>
                      <a:pt x="561167" y="1648728"/>
                    </a:lnTo>
                    <a:lnTo>
                      <a:pt x="561167" y="1662766"/>
                    </a:lnTo>
                    <a:lnTo>
                      <a:pt x="540208" y="1662766"/>
                    </a:lnTo>
                    <a:lnTo>
                      <a:pt x="549138" y="1654206"/>
                    </a:lnTo>
                    <a:lnTo>
                      <a:pt x="549138" y="1668415"/>
                    </a:lnTo>
                    <a:lnTo>
                      <a:pt x="534193" y="1668415"/>
                    </a:lnTo>
                    <a:lnTo>
                      <a:pt x="543124" y="1659856"/>
                    </a:lnTo>
                    <a:lnTo>
                      <a:pt x="543124" y="1673893"/>
                    </a:lnTo>
                    <a:lnTo>
                      <a:pt x="528179" y="1673893"/>
                    </a:lnTo>
                    <a:lnTo>
                      <a:pt x="516332" y="1673893"/>
                    </a:lnTo>
                    <a:lnTo>
                      <a:pt x="525263" y="1665505"/>
                    </a:lnTo>
                    <a:lnTo>
                      <a:pt x="525263" y="1679543"/>
                    </a:lnTo>
                    <a:lnTo>
                      <a:pt x="510318" y="1679543"/>
                    </a:lnTo>
                    <a:lnTo>
                      <a:pt x="504303" y="1679543"/>
                    </a:lnTo>
                    <a:lnTo>
                      <a:pt x="513416" y="1670983"/>
                    </a:lnTo>
                    <a:lnTo>
                      <a:pt x="513416" y="1685192"/>
                    </a:lnTo>
                    <a:lnTo>
                      <a:pt x="498289" y="1685192"/>
                    </a:lnTo>
                    <a:lnTo>
                      <a:pt x="507401" y="1676632"/>
                    </a:lnTo>
                    <a:lnTo>
                      <a:pt x="507401" y="1690670"/>
                    </a:lnTo>
                    <a:lnTo>
                      <a:pt x="492456" y="1690670"/>
                    </a:lnTo>
                    <a:lnTo>
                      <a:pt x="501387" y="1682282"/>
                    </a:lnTo>
                    <a:lnTo>
                      <a:pt x="501387" y="1687760"/>
                    </a:lnTo>
                    <a:lnTo>
                      <a:pt x="501387" y="1701968"/>
                    </a:lnTo>
                    <a:lnTo>
                      <a:pt x="486442" y="1701968"/>
                    </a:lnTo>
                    <a:lnTo>
                      <a:pt x="495555" y="1693409"/>
                    </a:lnTo>
                    <a:lnTo>
                      <a:pt x="495555" y="1699058"/>
                    </a:lnTo>
                    <a:lnTo>
                      <a:pt x="495555" y="1713096"/>
                    </a:lnTo>
                    <a:lnTo>
                      <a:pt x="480428" y="1713096"/>
                    </a:lnTo>
                    <a:lnTo>
                      <a:pt x="474413" y="1713096"/>
                    </a:lnTo>
                    <a:lnTo>
                      <a:pt x="483526" y="1704708"/>
                    </a:lnTo>
                    <a:lnTo>
                      <a:pt x="483526" y="1718745"/>
                    </a:lnTo>
                    <a:lnTo>
                      <a:pt x="462566" y="1718745"/>
                    </a:lnTo>
                    <a:lnTo>
                      <a:pt x="471497" y="1710357"/>
                    </a:lnTo>
                    <a:lnTo>
                      <a:pt x="471497" y="1724223"/>
                    </a:lnTo>
                    <a:lnTo>
                      <a:pt x="456552" y="1724223"/>
                    </a:lnTo>
                    <a:lnTo>
                      <a:pt x="465665" y="1715835"/>
                    </a:lnTo>
                    <a:lnTo>
                      <a:pt x="465665" y="1735522"/>
                    </a:lnTo>
                    <a:lnTo>
                      <a:pt x="450720" y="1735522"/>
                    </a:lnTo>
                    <a:lnTo>
                      <a:pt x="459650" y="1727133"/>
                    </a:lnTo>
                    <a:lnTo>
                      <a:pt x="459650" y="1741000"/>
                    </a:lnTo>
                    <a:lnTo>
                      <a:pt x="444523" y="1741000"/>
                    </a:lnTo>
                    <a:lnTo>
                      <a:pt x="453636" y="1732611"/>
                    </a:lnTo>
                    <a:lnTo>
                      <a:pt x="453636" y="1746649"/>
                    </a:lnTo>
                    <a:lnTo>
                      <a:pt x="438691" y="1746649"/>
                    </a:lnTo>
                    <a:lnTo>
                      <a:pt x="447621" y="1738261"/>
                    </a:lnTo>
                    <a:lnTo>
                      <a:pt x="447621" y="1752298"/>
                    </a:lnTo>
                    <a:lnTo>
                      <a:pt x="432676" y="1752298"/>
                    </a:lnTo>
                    <a:lnTo>
                      <a:pt x="441789" y="1743910"/>
                    </a:lnTo>
                    <a:lnTo>
                      <a:pt x="441789" y="1763597"/>
                    </a:lnTo>
                    <a:lnTo>
                      <a:pt x="426662" y="1763597"/>
                    </a:lnTo>
                    <a:lnTo>
                      <a:pt x="420830" y="1763597"/>
                    </a:lnTo>
                    <a:lnTo>
                      <a:pt x="429760" y="1755037"/>
                    </a:lnTo>
                    <a:lnTo>
                      <a:pt x="429760" y="1769075"/>
                    </a:lnTo>
                    <a:lnTo>
                      <a:pt x="414815" y="1769075"/>
                    </a:lnTo>
                    <a:lnTo>
                      <a:pt x="423746" y="1760686"/>
                    </a:lnTo>
                    <a:lnTo>
                      <a:pt x="423746" y="1766165"/>
                    </a:lnTo>
                    <a:lnTo>
                      <a:pt x="423746" y="1785851"/>
                    </a:lnTo>
                    <a:lnTo>
                      <a:pt x="408801" y="1785851"/>
                    </a:lnTo>
                    <a:lnTo>
                      <a:pt x="417914" y="1777463"/>
                    </a:lnTo>
                    <a:lnTo>
                      <a:pt x="417914" y="1791501"/>
                    </a:lnTo>
                    <a:lnTo>
                      <a:pt x="402786" y="1791501"/>
                    </a:lnTo>
                    <a:lnTo>
                      <a:pt x="411899" y="1783112"/>
                    </a:lnTo>
                    <a:lnTo>
                      <a:pt x="411899" y="1797150"/>
                    </a:lnTo>
                    <a:lnTo>
                      <a:pt x="390940" y="1797150"/>
                    </a:lnTo>
                    <a:lnTo>
                      <a:pt x="399870" y="1788591"/>
                    </a:lnTo>
                    <a:lnTo>
                      <a:pt x="399870" y="1802628"/>
                    </a:lnTo>
                    <a:lnTo>
                      <a:pt x="384925" y="1802628"/>
                    </a:lnTo>
                    <a:lnTo>
                      <a:pt x="393856" y="1794240"/>
                    </a:lnTo>
                    <a:lnTo>
                      <a:pt x="393856" y="1799889"/>
                    </a:lnTo>
                    <a:lnTo>
                      <a:pt x="393856" y="1813927"/>
                    </a:lnTo>
                    <a:lnTo>
                      <a:pt x="378911" y="1813927"/>
                    </a:lnTo>
                    <a:lnTo>
                      <a:pt x="388024" y="1805538"/>
                    </a:lnTo>
                    <a:lnTo>
                      <a:pt x="388024" y="1825054"/>
                    </a:lnTo>
                    <a:lnTo>
                      <a:pt x="373079" y="1825054"/>
                    </a:lnTo>
                    <a:lnTo>
                      <a:pt x="382009" y="1816666"/>
                    </a:lnTo>
                    <a:lnTo>
                      <a:pt x="382009" y="1822315"/>
                    </a:lnTo>
                    <a:lnTo>
                      <a:pt x="382009" y="1836181"/>
                    </a:lnTo>
                    <a:lnTo>
                      <a:pt x="367064" y="1836181"/>
                    </a:lnTo>
                    <a:lnTo>
                      <a:pt x="376177" y="1827793"/>
                    </a:lnTo>
                    <a:lnTo>
                      <a:pt x="376177" y="1841830"/>
                    </a:lnTo>
                    <a:lnTo>
                      <a:pt x="361050" y="1841830"/>
                    </a:lnTo>
                    <a:lnTo>
                      <a:pt x="369980" y="1833442"/>
                    </a:lnTo>
                    <a:lnTo>
                      <a:pt x="369980" y="1847480"/>
                    </a:lnTo>
                    <a:lnTo>
                      <a:pt x="355217" y="1847480"/>
                    </a:lnTo>
                    <a:lnTo>
                      <a:pt x="349203" y="1847480"/>
                    </a:lnTo>
                    <a:lnTo>
                      <a:pt x="343189" y="1847480"/>
                    </a:lnTo>
                    <a:lnTo>
                      <a:pt x="352119" y="1839091"/>
                    </a:lnTo>
                    <a:lnTo>
                      <a:pt x="352119" y="1844569"/>
                    </a:lnTo>
                    <a:lnTo>
                      <a:pt x="352119" y="1858607"/>
                    </a:lnTo>
                    <a:lnTo>
                      <a:pt x="337174" y="1858607"/>
                    </a:lnTo>
                    <a:lnTo>
                      <a:pt x="346287" y="1850219"/>
                    </a:lnTo>
                    <a:lnTo>
                      <a:pt x="346287" y="1864256"/>
                    </a:lnTo>
                    <a:lnTo>
                      <a:pt x="331160" y="1864256"/>
                    </a:lnTo>
                    <a:lnTo>
                      <a:pt x="340272" y="1855868"/>
                    </a:lnTo>
                    <a:lnTo>
                      <a:pt x="340272" y="1875555"/>
                    </a:lnTo>
                    <a:lnTo>
                      <a:pt x="319313" y="1875555"/>
                    </a:lnTo>
                    <a:lnTo>
                      <a:pt x="328244" y="1866995"/>
                    </a:lnTo>
                    <a:lnTo>
                      <a:pt x="328244" y="1881033"/>
                    </a:lnTo>
                    <a:lnTo>
                      <a:pt x="313299" y="1881033"/>
                    </a:lnTo>
                    <a:lnTo>
                      <a:pt x="322411" y="1872645"/>
                    </a:lnTo>
                    <a:lnTo>
                      <a:pt x="322411" y="1886682"/>
                    </a:lnTo>
                    <a:lnTo>
                      <a:pt x="307284" y="1886682"/>
                    </a:lnTo>
                    <a:lnTo>
                      <a:pt x="316397" y="1878123"/>
                    </a:lnTo>
                    <a:lnTo>
                      <a:pt x="316397" y="1889421"/>
                    </a:lnTo>
                    <a:lnTo>
                      <a:pt x="316397" y="1903459"/>
                    </a:lnTo>
                    <a:lnTo>
                      <a:pt x="301452" y="1903459"/>
                    </a:lnTo>
                    <a:lnTo>
                      <a:pt x="310382" y="1894899"/>
                    </a:lnTo>
                    <a:lnTo>
                      <a:pt x="310382" y="1909108"/>
                    </a:lnTo>
                    <a:lnTo>
                      <a:pt x="289423" y="1909108"/>
                    </a:lnTo>
                    <a:lnTo>
                      <a:pt x="298536" y="1900720"/>
                    </a:lnTo>
                    <a:lnTo>
                      <a:pt x="298536" y="1914586"/>
                    </a:lnTo>
                    <a:lnTo>
                      <a:pt x="283409" y="1914586"/>
                    </a:lnTo>
                    <a:lnTo>
                      <a:pt x="271562" y="1914586"/>
                    </a:lnTo>
                    <a:lnTo>
                      <a:pt x="280492" y="1906198"/>
                    </a:lnTo>
                    <a:lnTo>
                      <a:pt x="280492" y="1920235"/>
                    </a:lnTo>
                    <a:lnTo>
                      <a:pt x="265547" y="1920235"/>
                    </a:lnTo>
                    <a:lnTo>
                      <a:pt x="274478" y="1911847"/>
                    </a:lnTo>
                    <a:lnTo>
                      <a:pt x="274478" y="1917496"/>
                    </a:lnTo>
                    <a:lnTo>
                      <a:pt x="274478" y="1931363"/>
                    </a:lnTo>
                    <a:lnTo>
                      <a:pt x="259715" y="1931363"/>
                    </a:lnTo>
                    <a:lnTo>
                      <a:pt x="268646" y="1922974"/>
                    </a:lnTo>
                    <a:lnTo>
                      <a:pt x="268646" y="1937012"/>
                    </a:lnTo>
                    <a:lnTo>
                      <a:pt x="253519" y="1937012"/>
                    </a:lnTo>
                    <a:lnTo>
                      <a:pt x="262631" y="1928624"/>
                    </a:lnTo>
                    <a:lnTo>
                      <a:pt x="262631" y="1942661"/>
                    </a:lnTo>
                    <a:lnTo>
                      <a:pt x="247686" y="1942661"/>
                    </a:lnTo>
                    <a:lnTo>
                      <a:pt x="256617" y="1934273"/>
                    </a:lnTo>
                    <a:lnTo>
                      <a:pt x="256617" y="1948310"/>
                    </a:lnTo>
                    <a:lnTo>
                      <a:pt x="241672" y="1948310"/>
                    </a:lnTo>
                    <a:lnTo>
                      <a:pt x="250785" y="1939751"/>
                    </a:lnTo>
                    <a:lnTo>
                      <a:pt x="250785" y="1953789"/>
                    </a:lnTo>
                    <a:lnTo>
                      <a:pt x="235840" y="1953789"/>
                    </a:lnTo>
                    <a:lnTo>
                      <a:pt x="244770" y="1945400"/>
                    </a:lnTo>
                    <a:lnTo>
                      <a:pt x="244770" y="1959438"/>
                    </a:lnTo>
                    <a:lnTo>
                      <a:pt x="229825" y="1959438"/>
                    </a:lnTo>
                    <a:lnTo>
                      <a:pt x="238756" y="1951050"/>
                    </a:lnTo>
                    <a:lnTo>
                      <a:pt x="238756" y="1956527"/>
                    </a:lnTo>
                    <a:lnTo>
                      <a:pt x="238756" y="1970736"/>
                    </a:lnTo>
                    <a:lnTo>
                      <a:pt x="223811" y="1970736"/>
                    </a:lnTo>
                    <a:lnTo>
                      <a:pt x="232741" y="1962177"/>
                    </a:lnTo>
                    <a:lnTo>
                      <a:pt x="232741" y="1976214"/>
                    </a:lnTo>
                    <a:lnTo>
                      <a:pt x="217796" y="1976214"/>
                    </a:lnTo>
                    <a:lnTo>
                      <a:pt x="226909" y="1967826"/>
                    </a:lnTo>
                    <a:lnTo>
                      <a:pt x="226909" y="1981864"/>
                    </a:lnTo>
                    <a:lnTo>
                      <a:pt x="211782" y="1981864"/>
                    </a:lnTo>
                    <a:lnTo>
                      <a:pt x="220895" y="1973304"/>
                    </a:lnTo>
                    <a:lnTo>
                      <a:pt x="220895" y="1987513"/>
                    </a:lnTo>
                    <a:lnTo>
                      <a:pt x="205950" y="1987513"/>
                    </a:lnTo>
                    <a:lnTo>
                      <a:pt x="214880" y="1978954"/>
                    </a:lnTo>
                    <a:lnTo>
                      <a:pt x="214880" y="1992991"/>
                    </a:lnTo>
                    <a:lnTo>
                      <a:pt x="199935" y="1992991"/>
                    </a:lnTo>
                    <a:lnTo>
                      <a:pt x="193921" y="1992991"/>
                    </a:lnTo>
                    <a:lnTo>
                      <a:pt x="203033" y="1984603"/>
                    </a:lnTo>
                    <a:lnTo>
                      <a:pt x="203033" y="1990081"/>
                    </a:lnTo>
                    <a:lnTo>
                      <a:pt x="203033" y="2004290"/>
                    </a:lnTo>
                    <a:lnTo>
                      <a:pt x="187906" y="2004290"/>
                    </a:lnTo>
                    <a:lnTo>
                      <a:pt x="197019" y="1995730"/>
                    </a:lnTo>
                    <a:lnTo>
                      <a:pt x="197019" y="2009767"/>
                    </a:lnTo>
                    <a:lnTo>
                      <a:pt x="182074" y="2009767"/>
                    </a:lnTo>
                    <a:lnTo>
                      <a:pt x="191005" y="2001379"/>
                    </a:lnTo>
                    <a:lnTo>
                      <a:pt x="191005" y="2021066"/>
                    </a:lnTo>
                    <a:lnTo>
                      <a:pt x="176060" y="2021066"/>
                    </a:lnTo>
                    <a:lnTo>
                      <a:pt x="185172" y="2012507"/>
                    </a:lnTo>
                    <a:lnTo>
                      <a:pt x="185172" y="2018156"/>
                    </a:lnTo>
                    <a:lnTo>
                      <a:pt x="185172" y="2037843"/>
                    </a:lnTo>
                    <a:lnTo>
                      <a:pt x="170045" y="2037843"/>
                    </a:lnTo>
                    <a:lnTo>
                      <a:pt x="178976" y="2029454"/>
                    </a:lnTo>
                    <a:lnTo>
                      <a:pt x="178976" y="2043321"/>
                    </a:lnTo>
                    <a:lnTo>
                      <a:pt x="164031" y="2043321"/>
                    </a:lnTo>
                    <a:lnTo>
                      <a:pt x="158198" y="2043321"/>
                    </a:lnTo>
                    <a:lnTo>
                      <a:pt x="152184" y="2043321"/>
                    </a:lnTo>
                    <a:lnTo>
                      <a:pt x="161115" y="2034932"/>
                    </a:lnTo>
                    <a:lnTo>
                      <a:pt x="161115" y="2040582"/>
                    </a:lnTo>
                    <a:lnTo>
                      <a:pt x="161115" y="2054619"/>
                    </a:lnTo>
                    <a:lnTo>
                      <a:pt x="146170" y="2054619"/>
                    </a:lnTo>
                    <a:lnTo>
                      <a:pt x="155282" y="2046231"/>
                    </a:lnTo>
                    <a:lnTo>
                      <a:pt x="155282" y="2065918"/>
                    </a:lnTo>
                    <a:lnTo>
                      <a:pt x="140337" y="2065918"/>
                    </a:lnTo>
                    <a:lnTo>
                      <a:pt x="149268" y="2057358"/>
                    </a:lnTo>
                    <a:lnTo>
                      <a:pt x="149268" y="2071396"/>
                    </a:lnTo>
                    <a:lnTo>
                      <a:pt x="134141" y="2071396"/>
                    </a:lnTo>
                    <a:lnTo>
                      <a:pt x="143253" y="2063008"/>
                    </a:lnTo>
                    <a:lnTo>
                      <a:pt x="143253" y="2068486"/>
                    </a:lnTo>
                    <a:lnTo>
                      <a:pt x="143253" y="2082694"/>
                    </a:lnTo>
                    <a:lnTo>
                      <a:pt x="122294" y="2082694"/>
                    </a:lnTo>
                    <a:lnTo>
                      <a:pt x="116280" y="2082694"/>
                    </a:lnTo>
                    <a:lnTo>
                      <a:pt x="125392" y="2074135"/>
                    </a:lnTo>
                    <a:lnTo>
                      <a:pt x="125392" y="2093822"/>
                    </a:lnTo>
                    <a:lnTo>
                      <a:pt x="110447" y="2093822"/>
                    </a:lnTo>
                    <a:lnTo>
                      <a:pt x="119378" y="2085262"/>
                    </a:lnTo>
                    <a:lnTo>
                      <a:pt x="119378" y="2104949"/>
                    </a:lnTo>
                    <a:lnTo>
                      <a:pt x="98418" y="2104949"/>
                    </a:lnTo>
                    <a:lnTo>
                      <a:pt x="107531" y="2096561"/>
                    </a:lnTo>
                    <a:lnTo>
                      <a:pt x="107531" y="2107859"/>
                    </a:lnTo>
                    <a:lnTo>
                      <a:pt x="107531" y="2121726"/>
                    </a:lnTo>
                    <a:lnTo>
                      <a:pt x="92404" y="2121726"/>
                    </a:lnTo>
                    <a:lnTo>
                      <a:pt x="101517" y="2113337"/>
                    </a:lnTo>
                    <a:lnTo>
                      <a:pt x="101517" y="2127375"/>
                    </a:lnTo>
                    <a:lnTo>
                      <a:pt x="86572" y="2127375"/>
                    </a:lnTo>
                    <a:lnTo>
                      <a:pt x="80557" y="2127375"/>
                    </a:lnTo>
                    <a:lnTo>
                      <a:pt x="89488" y="2118987"/>
                    </a:lnTo>
                    <a:lnTo>
                      <a:pt x="89488" y="2133024"/>
                    </a:lnTo>
                    <a:lnTo>
                      <a:pt x="74543" y="2133024"/>
                    </a:lnTo>
                    <a:lnTo>
                      <a:pt x="83473" y="2124465"/>
                    </a:lnTo>
                    <a:lnTo>
                      <a:pt x="83473" y="2138502"/>
                    </a:lnTo>
                    <a:lnTo>
                      <a:pt x="68528" y="2138502"/>
                    </a:lnTo>
                    <a:lnTo>
                      <a:pt x="62696" y="2138502"/>
                    </a:lnTo>
                    <a:lnTo>
                      <a:pt x="71627" y="2130114"/>
                    </a:lnTo>
                    <a:lnTo>
                      <a:pt x="71627" y="2135763"/>
                    </a:lnTo>
                    <a:lnTo>
                      <a:pt x="71627" y="2141412"/>
                    </a:lnTo>
                    <a:lnTo>
                      <a:pt x="71627" y="2155279"/>
                    </a:lnTo>
                    <a:lnTo>
                      <a:pt x="50667" y="2155279"/>
                    </a:lnTo>
                    <a:lnTo>
                      <a:pt x="44653" y="2155279"/>
                    </a:lnTo>
                    <a:lnTo>
                      <a:pt x="53766" y="2146891"/>
                    </a:lnTo>
                    <a:lnTo>
                      <a:pt x="53766" y="2166577"/>
                    </a:lnTo>
                    <a:lnTo>
                      <a:pt x="38821" y="2166577"/>
                    </a:lnTo>
                    <a:lnTo>
                      <a:pt x="47751" y="2158189"/>
                    </a:lnTo>
                    <a:lnTo>
                      <a:pt x="47751" y="2169317"/>
                    </a:lnTo>
                    <a:lnTo>
                      <a:pt x="47751" y="2189003"/>
                    </a:lnTo>
                    <a:lnTo>
                      <a:pt x="32806" y="2189003"/>
                    </a:lnTo>
                    <a:lnTo>
                      <a:pt x="41737" y="2180615"/>
                    </a:lnTo>
                    <a:lnTo>
                      <a:pt x="41737" y="2186093"/>
                    </a:lnTo>
                    <a:lnTo>
                      <a:pt x="41737" y="2200131"/>
                    </a:lnTo>
                    <a:lnTo>
                      <a:pt x="20777" y="2200131"/>
                    </a:lnTo>
                    <a:lnTo>
                      <a:pt x="14945" y="2200131"/>
                    </a:lnTo>
                    <a:lnTo>
                      <a:pt x="23876" y="2191742"/>
                    </a:lnTo>
                    <a:lnTo>
                      <a:pt x="23876" y="2205780"/>
                    </a:lnTo>
                    <a:lnTo>
                      <a:pt x="8931" y="2205780"/>
                    </a:lnTo>
                    <a:lnTo>
                      <a:pt x="17861" y="2197392"/>
                    </a:lnTo>
                    <a:lnTo>
                      <a:pt x="17861" y="2202870"/>
                    </a:lnTo>
                    <a:lnTo>
                      <a:pt x="17861" y="2216907"/>
                    </a:lnTo>
                    <a:lnTo>
                      <a:pt x="2916" y="2216907"/>
                    </a:lnTo>
                    <a:lnTo>
                      <a:pt x="2916" y="2200131"/>
                    </a:lnTo>
                    <a:close/>
                  </a:path>
                </a:pathLst>
              </a:custGeom>
              <a:solidFill>
                <a:srgbClr val="003161"/>
              </a:solidFill>
              <a:ln w="3175" cap="flat">
                <a:solidFill>
                  <a:srgbClr val="113E6B"/>
                </a:solidFill>
                <a:prstDash val="solid"/>
                <a:miter/>
              </a:ln>
            </p:spPr>
            <p:txBody>
              <a:bodyPr rtlCol="0" anchor="ctr"/>
              <a:lstStyle/>
              <a:p>
                <a:endParaRPr lang="en-IN" sz="900" dirty="0">
                  <a:latin typeface="Century Gothic" panose="020B0502020202020204" pitchFamily="34" charset="0"/>
                </a:endParaRPr>
              </a:p>
            </p:txBody>
          </p:sp>
          <p:sp>
            <p:nvSpPr>
              <p:cNvPr id="384" name="Freeform: Shape 383">
                <a:extLst>
                  <a:ext uri="{FF2B5EF4-FFF2-40B4-BE49-F238E27FC236}">
                    <a16:creationId xmlns:a16="http://schemas.microsoft.com/office/drawing/2014/main" id="{6593F015-3CDF-77B1-F05A-49B0169A6527}"/>
                  </a:ext>
                </a:extLst>
              </p:cNvPr>
              <p:cNvSpPr/>
              <p:nvPr/>
            </p:nvSpPr>
            <p:spPr>
              <a:xfrm>
                <a:off x="1663283" y="2776334"/>
                <a:ext cx="3800922" cy="1747482"/>
              </a:xfrm>
              <a:custGeom>
                <a:avLst/>
                <a:gdLst>
                  <a:gd name="connsiteX0" fmla="*/ 2916 w 3685768"/>
                  <a:gd name="connsiteY0" fmla="*/ 1925200 h 1941976"/>
                  <a:gd name="connsiteX1" fmla="*/ 8931 w 3685768"/>
                  <a:gd name="connsiteY1" fmla="*/ 1925200 h 1941976"/>
                  <a:gd name="connsiteX2" fmla="*/ 0 w 3685768"/>
                  <a:gd name="connsiteY2" fmla="*/ 1933588 h 1941976"/>
                  <a:gd name="connsiteX3" fmla="*/ 0 w 3685768"/>
                  <a:gd name="connsiteY3" fmla="*/ 1919551 h 1941976"/>
                  <a:gd name="connsiteX4" fmla="*/ 20777 w 3685768"/>
                  <a:gd name="connsiteY4" fmla="*/ 1919551 h 1941976"/>
                  <a:gd name="connsiteX5" fmla="*/ 11847 w 3685768"/>
                  <a:gd name="connsiteY5" fmla="*/ 1927939 h 1941976"/>
                  <a:gd name="connsiteX6" fmla="*/ 11847 w 3685768"/>
                  <a:gd name="connsiteY6" fmla="*/ 1922461 h 1941976"/>
                  <a:gd name="connsiteX7" fmla="*/ 11847 w 3685768"/>
                  <a:gd name="connsiteY7" fmla="*/ 1908252 h 1941976"/>
                  <a:gd name="connsiteX8" fmla="*/ 26792 w 3685768"/>
                  <a:gd name="connsiteY8" fmla="*/ 1908252 h 1941976"/>
                  <a:gd name="connsiteX9" fmla="*/ 17679 w 3685768"/>
                  <a:gd name="connsiteY9" fmla="*/ 1916812 h 1941976"/>
                  <a:gd name="connsiteX10" fmla="*/ 17679 w 3685768"/>
                  <a:gd name="connsiteY10" fmla="*/ 1902774 h 1941976"/>
                  <a:gd name="connsiteX11" fmla="*/ 38821 w 3685768"/>
                  <a:gd name="connsiteY11" fmla="*/ 1902774 h 1941976"/>
                  <a:gd name="connsiteX12" fmla="*/ 29708 w 3685768"/>
                  <a:gd name="connsiteY12" fmla="*/ 1911162 h 1941976"/>
                  <a:gd name="connsiteX13" fmla="*/ 29708 w 3685768"/>
                  <a:gd name="connsiteY13" fmla="*/ 1897125 h 1941976"/>
                  <a:gd name="connsiteX14" fmla="*/ 44653 w 3685768"/>
                  <a:gd name="connsiteY14" fmla="*/ 1897125 h 1941976"/>
                  <a:gd name="connsiteX15" fmla="*/ 35722 w 3685768"/>
                  <a:gd name="connsiteY15" fmla="*/ 1905684 h 1941976"/>
                  <a:gd name="connsiteX16" fmla="*/ 35722 w 3685768"/>
                  <a:gd name="connsiteY16" fmla="*/ 1885997 h 1941976"/>
                  <a:gd name="connsiteX17" fmla="*/ 56682 w 3685768"/>
                  <a:gd name="connsiteY17" fmla="*/ 1885997 h 1941976"/>
                  <a:gd name="connsiteX18" fmla="*/ 47569 w 3685768"/>
                  <a:gd name="connsiteY18" fmla="*/ 1894386 h 1941976"/>
                  <a:gd name="connsiteX19" fmla="*/ 47569 w 3685768"/>
                  <a:gd name="connsiteY19" fmla="*/ 1880348 h 1941976"/>
                  <a:gd name="connsiteX20" fmla="*/ 62696 w 3685768"/>
                  <a:gd name="connsiteY20" fmla="*/ 1880348 h 1941976"/>
                  <a:gd name="connsiteX21" fmla="*/ 68528 w 3685768"/>
                  <a:gd name="connsiteY21" fmla="*/ 1880348 h 1941976"/>
                  <a:gd name="connsiteX22" fmla="*/ 59598 w 3685768"/>
                  <a:gd name="connsiteY22" fmla="*/ 1888736 h 1941976"/>
                  <a:gd name="connsiteX23" fmla="*/ 59598 w 3685768"/>
                  <a:gd name="connsiteY23" fmla="*/ 1874699 h 1941976"/>
                  <a:gd name="connsiteX24" fmla="*/ 74543 w 3685768"/>
                  <a:gd name="connsiteY24" fmla="*/ 1874699 h 1941976"/>
                  <a:gd name="connsiteX25" fmla="*/ 65612 w 3685768"/>
                  <a:gd name="connsiteY25" fmla="*/ 1883258 h 1941976"/>
                  <a:gd name="connsiteX26" fmla="*/ 65612 w 3685768"/>
                  <a:gd name="connsiteY26" fmla="*/ 1877609 h 1941976"/>
                  <a:gd name="connsiteX27" fmla="*/ 65612 w 3685768"/>
                  <a:gd name="connsiteY27" fmla="*/ 1863571 h 1941976"/>
                  <a:gd name="connsiteX28" fmla="*/ 86572 w 3685768"/>
                  <a:gd name="connsiteY28" fmla="*/ 1863571 h 1941976"/>
                  <a:gd name="connsiteX29" fmla="*/ 98418 w 3685768"/>
                  <a:gd name="connsiteY29" fmla="*/ 1863571 h 1941976"/>
                  <a:gd name="connsiteX30" fmla="*/ 89488 w 3685768"/>
                  <a:gd name="connsiteY30" fmla="*/ 1871960 h 1941976"/>
                  <a:gd name="connsiteX31" fmla="*/ 89488 w 3685768"/>
                  <a:gd name="connsiteY31" fmla="*/ 1852444 h 1941976"/>
                  <a:gd name="connsiteX32" fmla="*/ 110447 w 3685768"/>
                  <a:gd name="connsiteY32" fmla="*/ 1852444 h 1941976"/>
                  <a:gd name="connsiteX33" fmla="*/ 101334 w 3685768"/>
                  <a:gd name="connsiteY33" fmla="*/ 1860832 h 1941976"/>
                  <a:gd name="connsiteX34" fmla="*/ 101334 w 3685768"/>
                  <a:gd name="connsiteY34" fmla="*/ 1846795 h 1941976"/>
                  <a:gd name="connsiteX35" fmla="*/ 128308 w 3685768"/>
                  <a:gd name="connsiteY35" fmla="*/ 1846795 h 1941976"/>
                  <a:gd name="connsiteX36" fmla="*/ 119378 w 3685768"/>
                  <a:gd name="connsiteY36" fmla="*/ 1855354 h 1941976"/>
                  <a:gd name="connsiteX37" fmla="*/ 119378 w 3685768"/>
                  <a:gd name="connsiteY37" fmla="*/ 1841146 h 1941976"/>
                  <a:gd name="connsiteX38" fmla="*/ 134141 w 3685768"/>
                  <a:gd name="connsiteY38" fmla="*/ 1841146 h 1941976"/>
                  <a:gd name="connsiteX39" fmla="*/ 146170 w 3685768"/>
                  <a:gd name="connsiteY39" fmla="*/ 1841146 h 1941976"/>
                  <a:gd name="connsiteX40" fmla="*/ 137239 w 3685768"/>
                  <a:gd name="connsiteY40" fmla="*/ 1849534 h 1941976"/>
                  <a:gd name="connsiteX41" fmla="*/ 137239 w 3685768"/>
                  <a:gd name="connsiteY41" fmla="*/ 1830018 h 1941976"/>
                  <a:gd name="connsiteX42" fmla="*/ 152184 w 3685768"/>
                  <a:gd name="connsiteY42" fmla="*/ 1830018 h 1941976"/>
                  <a:gd name="connsiteX43" fmla="*/ 143071 w 3685768"/>
                  <a:gd name="connsiteY43" fmla="*/ 1838578 h 1941976"/>
                  <a:gd name="connsiteX44" fmla="*/ 143071 w 3685768"/>
                  <a:gd name="connsiteY44" fmla="*/ 1824369 h 1941976"/>
                  <a:gd name="connsiteX45" fmla="*/ 158198 w 3685768"/>
                  <a:gd name="connsiteY45" fmla="*/ 1824369 h 1941976"/>
                  <a:gd name="connsiteX46" fmla="*/ 149086 w 3685768"/>
                  <a:gd name="connsiteY46" fmla="*/ 1832929 h 1941976"/>
                  <a:gd name="connsiteX47" fmla="*/ 149086 w 3685768"/>
                  <a:gd name="connsiteY47" fmla="*/ 1818891 h 1941976"/>
                  <a:gd name="connsiteX48" fmla="*/ 164031 w 3685768"/>
                  <a:gd name="connsiteY48" fmla="*/ 1818891 h 1941976"/>
                  <a:gd name="connsiteX49" fmla="*/ 155100 w 3685768"/>
                  <a:gd name="connsiteY49" fmla="*/ 1827279 h 1941976"/>
                  <a:gd name="connsiteX50" fmla="*/ 155100 w 3685768"/>
                  <a:gd name="connsiteY50" fmla="*/ 1813242 h 1941976"/>
                  <a:gd name="connsiteX51" fmla="*/ 170045 w 3685768"/>
                  <a:gd name="connsiteY51" fmla="*/ 1813242 h 1941976"/>
                  <a:gd name="connsiteX52" fmla="*/ 161115 w 3685768"/>
                  <a:gd name="connsiteY52" fmla="*/ 1821630 h 1941976"/>
                  <a:gd name="connsiteX53" fmla="*/ 161115 w 3685768"/>
                  <a:gd name="connsiteY53" fmla="*/ 1807592 h 1941976"/>
                  <a:gd name="connsiteX54" fmla="*/ 176060 w 3685768"/>
                  <a:gd name="connsiteY54" fmla="*/ 1807592 h 1941976"/>
                  <a:gd name="connsiteX55" fmla="*/ 166947 w 3685768"/>
                  <a:gd name="connsiteY55" fmla="*/ 1815981 h 1941976"/>
                  <a:gd name="connsiteX56" fmla="*/ 166947 w 3685768"/>
                  <a:gd name="connsiteY56" fmla="*/ 1810503 h 1941976"/>
                  <a:gd name="connsiteX57" fmla="*/ 166947 w 3685768"/>
                  <a:gd name="connsiteY57" fmla="*/ 1796465 h 1941976"/>
                  <a:gd name="connsiteX58" fmla="*/ 187906 w 3685768"/>
                  <a:gd name="connsiteY58" fmla="*/ 1796465 h 1941976"/>
                  <a:gd name="connsiteX59" fmla="*/ 178976 w 3685768"/>
                  <a:gd name="connsiteY59" fmla="*/ 1804854 h 1941976"/>
                  <a:gd name="connsiteX60" fmla="*/ 178976 w 3685768"/>
                  <a:gd name="connsiteY60" fmla="*/ 1790816 h 1941976"/>
                  <a:gd name="connsiteX61" fmla="*/ 193921 w 3685768"/>
                  <a:gd name="connsiteY61" fmla="*/ 1790816 h 1941976"/>
                  <a:gd name="connsiteX62" fmla="*/ 184990 w 3685768"/>
                  <a:gd name="connsiteY62" fmla="*/ 1799204 h 1941976"/>
                  <a:gd name="connsiteX63" fmla="*/ 184990 w 3685768"/>
                  <a:gd name="connsiteY63" fmla="*/ 1785167 h 1941976"/>
                  <a:gd name="connsiteX64" fmla="*/ 199935 w 3685768"/>
                  <a:gd name="connsiteY64" fmla="*/ 1785167 h 1941976"/>
                  <a:gd name="connsiteX65" fmla="*/ 205950 w 3685768"/>
                  <a:gd name="connsiteY65" fmla="*/ 1785167 h 1941976"/>
                  <a:gd name="connsiteX66" fmla="*/ 211782 w 3685768"/>
                  <a:gd name="connsiteY66" fmla="*/ 1785167 h 1941976"/>
                  <a:gd name="connsiteX67" fmla="*/ 202851 w 3685768"/>
                  <a:gd name="connsiteY67" fmla="*/ 1793726 h 1941976"/>
                  <a:gd name="connsiteX68" fmla="*/ 202851 w 3685768"/>
                  <a:gd name="connsiteY68" fmla="*/ 1779517 h 1941976"/>
                  <a:gd name="connsiteX69" fmla="*/ 217796 w 3685768"/>
                  <a:gd name="connsiteY69" fmla="*/ 1779517 h 1941976"/>
                  <a:gd name="connsiteX70" fmla="*/ 208684 w 3685768"/>
                  <a:gd name="connsiteY70" fmla="*/ 1788077 h 1941976"/>
                  <a:gd name="connsiteX71" fmla="*/ 208684 w 3685768"/>
                  <a:gd name="connsiteY71" fmla="*/ 1774039 h 1941976"/>
                  <a:gd name="connsiteX72" fmla="*/ 223811 w 3685768"/>
                  <a:gd name="connsiteY72" fmla="*/ 1774039 h 1941976"/>
                  <a:gd name="connsiteX73" fmla="*/ 229825 w 3685768"/>
                  <a:gd name="connsiteY73" fmla="*/ 1774039 h 1941976"/>
                  <a:gd name="connsiteX74" fmla="*/ 220712 w 3685768"/>
                  <a:gd name="connsiteY74" fmla="*/ 1782427 h 1941976"/>
                  <a:gd name="connsiteX75" fmla="*/ 220712 w 3685768"/>
                  <a:gd name="connsiteY75" fmla="*/ 1768390 h 1941976"/>
                  <a:gd name="connsiteX76" fmla="*/ 235840 w 3685768"/>
                  <a:gd name="connsiteY76" fmla="*/ 1768390 h 1941976"/>
                  <a:gd name="connsiteX77" fmla="*/ 253519 w 3685768"/>
                  <a:gd name="connsiteY77" fmla="*/ 1768390 h 1941976"/>
                  <a:gd name="connsiteX78" fmla="*/ 244588 w 3685768"/>
                  <a:gd name="connsiteY78" fmla="*/ 1776950 h 1941976"/>
                  <a:gd name="connsiteX79" fmla="*/ 244588 w 3685768"/>
                  <a:gd name="connsiteY79" fmla="*/ 1762741 h 1941976"/>
                  <a:gd name="connsiteX80" fmla="*/ 265547 w 3685768"/>
                  <a:gd name="connsiteY80" fmla="*/ 1762741 h 1941976"/>
                  <a:gd name="connsiteX81" fmla="*/ 256617 w 3685768"/>
                  <a:gd name="connsiteY81" fmla="*/ 1771300 h 1941976"/>
                  <a:gd name="connsiteX82" fmla="*/ 256617 w 3685768"/>
                  <a:gd name="connsiteY82" fmla="*/ 1765651 h 1941976"/>
                  <a:gd name="connsiteX83" fmla="*/ 256617 w 3685768"/>
                  <a:gd name="connsiteY83" fmla="*/ 1751614 h 1941976"/>
                  <a:gd name="connsiteX84" fmla="*/ 271562 w 3685768"/>
                  <a:gd name="connsiteY84" fmla="*/ 1751614 h 1941976"/>
                  <a:gd name="connsiteX85" fmla="*/ 283409 w 3685768"/>
                  <a:gd name="connsiteY85" fmla="*/ 1751614 h 1941976"/>
                  <a:gd name="connsiteX86" fmla="*/ 289423 w 3685768"/>
                  <a:gd name="connsiteY86" fmla="*/ 1751614 h 1941976"/>
                  <a:gd name="connsiteX87" fmla="*/ 280492 w 3685768"/>
                  <a:gd name="connsiteY87" fmla="*/ 1760173 h 1941976"/>
                  <a:gd name="connsiteX88" fmla="*/ 280492 w 3685768"/>
                  <a:gd name="connsiteY88" fmla="*/ 1740486 h 1941976"/>
                  <a:gd name="connsiteX89" fmla="*/ 295437 w 3685768"/>
                  <a:gd name="connsiteY89" fmla="*/ 1740486 h 1941976"/>
                  <a:gd name="connsiteX90" fmla="*/ 301452 w 3685768"/>
                  <a:gd name="connsiteY90" fmla="*/ 1740486 h 1941976"/>
                  <a:gd name="connsiteX91" fmla="*/ 307284 w 3685768"/>
                  <a:gd name="connsiteY91" fmla="*/ 1740486 h 1941976"/>
                  <a:gd name="connsiteX92" fmla="*/ 313299 w 3685768"/>
                  <a:gd name="connsiteY92" fmla="*/ 1740486 h 1941976"/>
                  <a:gd name="connsiteX93" fmla="*/ 304186 w 3685768"/>
                  <a:gd name="connsiteY93" fmla="*/ 1748874 h 1941976"/>
                  <a:gd name="connsiteX94" fmla="*/ 304186 w 3685768"/>
                  <a:gd name="connsiteY94" fmla="*/ 1734837 h 1941976"/>
                  <a:gd name="connsiteX95" fmla="*/ 325327 w 3685768"/>
                  <a:gd name="connsiteY95" fmla="*/ 1734837 h 1941976"/>
                  <a:gd name="connsiteX96" fmla="*/ 316215 w 3685768"/>
                  <a:gd name="connsiteY96" fmla="*/ 1743396 h 1941976"/>
                  <a:gd name="connsiteX97" fmla="*/ 316215 w 3685768"/>
                  <a:gd name="connsiteY97" fmla="*/ 1729188 h 1941976"/>
                  <a:gd name="connsiteX98" fmla="*/ 331160 w 3685768"/>
                  <a:gd name="connsiteY98" fmla="*/ 1729188 h 1941976"/>
                  <a:gd name="connsiteX99" fmla="*/ 337174 w 3685768"/>
                  <a:gd name="connsiteY99" fmla="*/ 1729188 h 1941976"/>
                  <a:gd name="connsiteX100" fmla="*/ 328061 w 3685768"/>
                  <a:gd name="connsiteY100" fmla="*/ 1737747 h 1941976"/>
                  <a:gd name="connsiteX101" fmla="*/ 328061 w 3685768"/>
                  <a:gd name="connsiteY101" fmla="*/ 1723710 h 1941976"/>
                  <a:gd name="connsiteX102" fmla="*/ 343189 w 3685768"/>
                  <a:gd name="connsiteY102" fmla="*/ 1723710 h 1941976"/>
                  <a:gd name="connsiteX103" fmla="*/ 334076 w 3685768"/>
                  <a:gd name="connsiteY103" fmla="*/ 1732098 h 1941976"/>
                  <a:gd name="connsiteX104" fmla="*/ 334076 w 3685768"/>
                  <a:gd name="connsiteY104" fmla="*/ 1718060 h 1941976"/>
                  <a:gd name="connsiteX105" fmla="*/ 349203 w 3685768"/>
                  <a:gd name="connsiteY105" fmla="*/ 1718060 h 1941976"/>
                  <a:gd name="connsiteX106" fmla="*/ 355217 w 3685768"/>
                  <a:gd name="connsiteY106" fmla="*/ 1718060 h 1941976"/>
                  <a:gd name="connsiteX107" fmla="*/ 346105 w 3685768"/>
                  <a:gd name="connsiteY107" fmla="*/ 1726449 h 1941976"/>
                  <a:gd name="connsiteX108" fmla="*/ 346105 w 3685768"/>
                  <a:gd name="connsiteY108" fmla="*/ 1712411 h 1941976"/>
                  <a:gd name="connsiteX109" fmla="*/ 367064 w 3685768"/>
                  <a:gd name="connsiteY109" fmla="*/ 1712411 h 1941976"/>
                  <a:gd name="connsiteX110" fmla="*/ 357951 w 3685768"/>
                  <a:gd name="connsiteY110" fmla="*/ 1720970 h 1941976"/>
                  <a:gd name="connsiteX111" fmla="*/ 357951 w 3685768"/>
                  <a:gd name="connsiteY111" fmla="*/ 1706933 h 1941976"/>
                  <a:gd name="connsiteX112" fmla="*/ 373079 w 3685768"/>
                  <a:gd name="connsiteY112" fmla="*/ 1706933 h 1941976"/>
                  <a:gd name="connsiteX113" fmla="*/ 363966 w 3685768"/>
                  <a:gd name="connsiteY113" fmla="*/ 1715321 h 1941976"/>
                  <a:gd name="connsiteX114" fmla="*/ 363966 w 3685768"/>
                  <a:gd name="connsiteY114" fmla="*/ 1701284 h 1941976"/>
                  <a:gd name="connsiteX115" fmla="*/ 378911 w 3685768"/>
                  <a:gd name="connsiteY115" fmla="*/ 1701284 h 1941976"/>
                  <a:gd name="connsiteX116" fmla="*/ 369980 w 3685768"/>
                  <a:gd name="connsiteY116" fmla="*/ 1709672 h 1941976"/>
                  <a:gd name="connsiteX117" fmla="*/ 369980 w 3685768"/>
                  <a:gd name="connsiteY117" fmla="*/ 1698545 h 1941976"/>
                  <a:gd name="connsiteX118" fmla="*/ 369980 w 3685768"/>
                  <a:gd name="connsiteY118" fmla="*/ 1684507 h 1941976"/>
                  <a:gd name="connsiteX119" fmla="*/ 384925 w 3685768"/>
                  <a:gd name="connsiteY119" fmla="*/ 1684507 h 1941976"/>
                  <a:gd name="connsiteX120" fmla="*/ 396954 w 3685768"/>
                  <a:gd name="connsiteY120" fmla="*/ 1684507 h 1941976"/>
                  <a:gd name="connsiteX121" fmla="*/ 387841 w 3685768"/>
                  <a:gd name="connsiteY121" fmla="*/ 1692895 h 1941976"/>
                  <a:gd name="connsiteX122" fmla="*/ 387841 w 3685768"/>
                  <a:gd name="connsiteY122" fmla="*/ 1673380 h 1941976"/>
                  <a:gd name="connsiteX123" fmla="*/ 414815 w 3685768"/>
                  <a:gd name="connsiteY123" fmla="*/ 1673380 h 1941976"/>
                  <a:gd name="connsiteX124" fmla="*/ 420830 w 3685768"/>
                  <a:gd name="connsiteY124" fmla="*/ 1673380 h 1941976"/>
                  <a:gd name="connsiteX125" fmla="*/ 411717 w 3685768"/>
                  <a:gd name="connsiteY125" fmla="*/ 1681768 h 1941976"/>
                  <a:gd name="connsiteX126" fmla="*/ 411717 w 3685768"/>
                  <a:gd name="connsiteY126" fmla="*/ 1667730 h 1941976"/>
                  <a:gd name="connsiteX127" fmla="*/ 426662 w 3685768"/>
                  <a:gd name="connsiteY127" fmla="*/ 1667730 h 1941976"/>
                  <a:gd name="connsiteX128" fmla="*/ 417731 w 3685768"/>
                  <a:gd name="connsiteY128" fmla="*/ 1676119 h 1941976"/>
                  <a:gd name="connsiteX129" fmla="*/ 417731 w 3685768"/>
                  <a:gd name="connsiteY129" fmla="*/ 1662081 h 1941976"/>
                  <a:gd name="connsiteX130" fmla="*/ 432676 w 3685768"/>
                  <a:gd name="connsiteY130" fmla="*/ 1662081 h 1941976"/>
                  <a:gd name="connsiteX131" fmla="*/ 423564 w 3685768"/>
                  <a:gd name="connsiteY131" fmla="*/ 1670641 h 1941976"/>
                  <a:gd name="connsiteX132" fmla="*/ 423564 w 3685768"/>
                  <a:gd name="connsiteY132" fmla="*/ 1664992 h 1941976"/>
                  <a:gd name="connsiteX133" fmla="*/ 423564 w 3685768"/>
                  <a:gd name="connsiteY133" fmla="*/ 1650954 h 1941976"/>
                  <a:gd name="connsiteX134" fmla="*/ 438691 w 3685768"/>
                  <a:gd name="connsiteY134" fmla="*/ 1650954 h 1941976"/>
                  <a:gd name="connsiteX135" fmla="*/ 429760 w 3685768"/>
                  <a:gd name="connsiteY135" fmla="*/ 1659342 h 1941976"/>
                  <a:gd name="connsiteX136" fmla="*/ 429760 w 3685768"/>
                  <a:gd name="connsiteY136" fmla="*/ 1645305 h 1941976"/>
                  <a:gd name="connsiteX137" fmla="*/ 444523 w 3685768"/>
                  <a:gd name="connsiteY137" fmla="*/ 1645305 h 1941976"/>
                  <a:gd name="connsiteX138" fmla="*/ 435592 w 3685768"/>
                  <a:gd name="connsiteY138" fmla="*/ 1653864 h 1941976"/>
                  <a:gd name="connsiteX139" fmla="*/ 435592 w 3685768"/>
                  <a:gd name="connsiteY139" fmla="*/ 1634177 h 1941976"/>
                  <a:gd name="connsiteX140" fmla="*/ 450720 w 3685768"/>
                  <a:gd name="connsiteY140" fmla="*/ 1634177 h 1941976"/>
                  <a:gd name="connsiteX141" fmla="*/ 441607 w 3685768"/>
                  <a:gd name="connsiteY141" fmla="*/ 1642565 h 1941976"/>
                  <a:gd name="connsiteX142" fmla="*/ 441607 w 3685768"/>
                  <a:gd name="connsiteY142" fmla="*/ 1628528 h 1941976"/>
                  <a:gd name="connsiteX143" fmla="*/ 462566 w 3685768"/>
                  <a:gd name="connsiteY143" fmla="*/ 1628528 h 1941976"/>
                  <a:gd name="connsiteX144" fmla="*/ 453454 w 3685768"/>
                  <a:gd name="connsiteY144" fmla="*/ 1637088 h 1941976"/>
                  <a:gd name="connsiteX145" fmla="*/ 453454 w 3685768"/>
                  <a:gd name="connsiteY145" fmla="*/ 1622879 h 1941976"/>
                  <a:gd name="connsiteX146" fmla="*/ 468581 w 3685768"/>
                  <a:gd name="connsiteY146" fmla="*/ 1622879 h 1941976"/>
                  <a:gd name="connsiteX147" fmla="*/ 459468 w 3685768"/>
                  <a:gd name="connsiteY147" fmla="*/ 1631267 h 1941976"/>
                  <a:gd name="connsiteX148" fmla="*/ 459468 w 3685768"/>
                  <a:gd name="connsiteY148" fmla="*/ 1625789 h 1941976"/>
                  <a:gd name="connsiteX149" fmla="*/ 459468 w 3685768"/>
                  <a:gd name="connsiteY149" fmla="*/ 1611752 h 1941976"/>
                  <a:gd name="connsiteX150" fmla="*/ 474413 w 3685768"/>
                  <a:gd name="connsiteY150" fmla="*/ 1611752 h 1941976"/>
                  <a:gd name="connsiteX151" fmla="*/ 480428 w 3685768"/>
                  <a:gd name="connsiteY151" fmla="*/ 1611752 h 1941976"/>
                  <a:gd name="connsiteX152" fmla="*/ 471497 w 3685768"/>
                  <a:gd name="connsiteY152" fmla="*/ 1620140 h 1941976"/>
                  <a:gd name="connsiteX153" fmla="*/ 471497 w 3685768"/>
                  <a:gd name="connsiteY153" fmla="*/ 1606102 h 1941976"/>
                  <a:gd name="connsiteX154" fmla="*/ 486442 w 3685768"/>
                  <a:gd name="connsiteY154" fmla="*/ 1606102 h 1941976"/>
                  <a:gd name="connsiteX155" fmla="*/ 498289 w 3685768"/>
                  <a:gd name="connsiteY155" fmla="*/ 1606102 h 1941976"/>
                  <a:gd name="connsiteX156" fmla="*/ 489358 w 3685768"/>
                  <a:gd name="connsiteY156" fmla="*/ 1614662 h 1941976"/>
                  <a:gd name="connsiteX157" fmla="*/ 489358 w 3685768"/>
                  <a:gd name="connsiteY157" fmla="*/ 1609012 h 1941976"/>
                  <a:gd name="connsiteX158" fmla="*/ 489358 w 3685768"/>
                  <a:gd name="connsiteY158" fmla="*/ 1603363 h 1941976"/>
                  <a:gd name="connsiteX159" fmla="*/ 489358 w 3685768"/>
                  <a:gd name="connsiteY159" fmla="*/ 1589325 h 1941976"/>
                  <a:gd name="connsiteX160" fmla="*/ 504303 w 3685768"/>
                  <a:gd name="connsiteY160" fmla="*/ 1589325 h 1941976"/>
                  <a:gd name="connsiteX161" fmla="*/ 510318 w 3685768"/>
                  <a:gd name="connsiteY161" fmla="*/ 1589325 h 1941976"/>
                  <a:gd name="connsiteX162" fmla="*/ 501205 w 3685768"/>
                  <a:gd name="connsiteY162" fmla="*/ 1597885 h 1941976"/>
                  <a:gd name="connsiteX163" fmla="*/ 501205 w 3685768"/>
                  <a:gd name="connsiteY163" fmla="*/ 1583676 h 1941976"/>
                  <a:gd name="connsiteX164" fmla="*/ 516332 w 3685768"/>
                  <a:gd name="connsiteY164" fmla="*/ 1583676 h 1941976"/>
                  <a:gd name="connsiteX165" fmla="*/ 507219 w 3685768"/>
                  <a:gd name="connsiteY165" fmla="*/ 1592236 h 1941976"/>
                  <a:gd name="connsiteX166" fmla="*/ 507219 w 3685768"/>
                  <a:gd name="connsiteY166" fmla="*/ 1578198 h 1941976"/>
                  <a:gd name="connsiteX167" fmla="*/ 522164 w 3685768"/>
                  <a:gd name="connsiteY167" fmla="*/ 1578198 h 1941976"/>
                  <a:gd name="connsiteX168" fmla="*/ 528179 w 3685768"/>
                  <a:gd name="connsiteY168" fmla="*/ 1578198 h 1941976"/>
                  <a:gd name="connsiteX169" fmla="*/ 540208 w 3685768"/>
                  <a:gd name="connsiteY169" fmla="*/ 1578198 h 1941976"/>
                  <a:gd name="connsiteX170" fmla="*/ 531095 w 3685768"/>
                  <a:gd name="connsiteY170" fmla="*/ 1586587 h 1941976"/>
                  <a:gd name="connsiteX171" fmla="*/ 531095 w 3685768"/>
                  <a:gd name="connsiteY171" fmla="*/ 1581108 h 1941976"/>
                  <a:gd name="connsiteX172" fmla="*/ 531095 w 3685768"/>
                  <a:gd name="connsiteY172" fmla="*/ 1569810 h 1941976"/>
                  <a:gd name="connsiteX173" fmla="*/ 531095 w 3685768"/>
                  <a:gd name="connsiteY173" fmla="*/ 1555772 h 1941976"/>
                  <a:gd name="connsiteX174" fmla="*/ 546222 w 3685768"/>
                  <a:gd name="connsiteY174" fmla="*/ 1555772 h 1941976"/>
                  <a:gd name="connsiteX175" fmla="*/ 552054 w 3685768"/>
                  <a:gd name="connsiteY175" fmla="*/ 1555772 h 1941976"/>
                  <a:gd name="connsiteX176" fmla="*/ 543124 w 3685768"/>
                  <a:gd name="connsiteY176" fmla="*/ 1564332 h 1941976"/>
                  <a:gd name="connsiteX177" fmla="*/ 543124 w 3685768"/>
                  <a:gd name="connsiteY177" fmla="*/ 1558683 h 1941976"/>
                  <a:gd name="connsiteX178" fmla="*/ 543124 w 3685768"/>
                  <a:gd name="connsiteY178" fmla="*/ 1544645 h 1941976"/>
                  <a:gd name="connsiteX179" fmla="*/ 558069 w 3685768"/>
                  <a:gd name="connsiteY179" fmla="*/ 1544645 h 1941976"/>
                  <a:gd name="connsiteX180" fmla="*/ 548956 w 3685768"/>
                  <a:gd name="connsiteY180" fmla="*/ 1553033 h 1941976"/>
                  <a:gd name="connsiteX181" fmla="*/ 548956 w 3685768"/>
                  <a:gd name="connsiteY181" fmla="*/ 1538996 h 1941976"/>
                  <a:gd name="connsiteX182" fmla="*/ 563901 w 3685768"/>
                  <a:gd name="connsiteY182" fmla="*/ 1538996 h 1941976"/>
                  <a:gd name="connsiteX183" fmla="*/ 554970 w 3685768"/>
                  <a:gd name="connsiteY183" fmla="*/ 1547555 h 1941976"/>
                  <a:gd name="connsiteX184" fmla="*/ 554970 w 3685768"/>
                  <a:gd name="connsiteY184" fmla="*/ 1533346 h 1941976"/>
                  <a:gd name="connsiteX185" fmla="*/ 581944 w 3685768"/>
                  <a:gd name="connsiteY185" fmla="*/ 1533346 h 1941976"/>
                  <a:gd name="connsiteX186" fmla="*/ 572831 w 3685768"/>
                  <a:gd name="connsiteY186" fmla="*/ 1541906 h 1941976"/>
                  <a:gd name="connsiteX187" fmla="*/ 572831 w 3685768"/>
                  <a:gd name="connsiteY187" fmla="*/ 1522219 h 1941976"/>
                  <a:gd name="connsiteX188" fmla="*/ 587959 w 3685768"/>
                  <a:gd name="connsiteY188" fmla="*/ 1522219 h 1941976"/>
                  <a:gd name="connsiteX189" fmla="*/ 593791 w 3685768"/>
                  <a:gd name="connsiteY189" fmla="*/ 1522219 h 1941976"/>
                  <a:gd name="connsiteX190" fmla="*/ 584860 w 3685768"/>
                  <a:gd name="connsiteY190" fmla="*/ 1530608 h 1941976"/>
                  <a:gd name="connsiteX191" fmla="*/ 584860 w 3685768"/>
                  <a:gd name="connsiteY191" fmla="*/ 1524958 h 1941976"/>
                  <a:gd name="connsiteX192" fmla="*/ 584860 w 3685768"/>
                  <a:gd name="connsiteY192" fmla="*/ 1511092 h 1941976"/>
                  <a:gd name="connsiteX193" fmla="*/ 599805 w 3685768"/>
                  <a:gd name="connsiteY193" fmla="*/ 1511092 h 1941976"/>
                  <a:gd name="connsiteX194" fmla="*/ 623681 w 3685768"/>
                  <a:gd name="connsiteY194" fmla="*/ 1511092 h 1941976"/>
                  <a:gd name="connsiteX195" fmla="*/ 614568 w 3685768"/>
                  <a:gd name="connsiteY195" fmla="*/ 1519480 h 1941976"/>
                  <a:gd name="connsiteX196" fmla="*/ 614568 w 3685768"/>
                  <a:gd name="connsiteY196" fmla="*/ 1505443 h 1941976"/>
                  <a:gd name="connsiteX197" fmla="*/ 629695 w 3685768"/>
                  <a:gd name="connsiteY197" fmla="*/ 1505443 h 1941976"/>
                  <a:gd name="connsiteX198" fmla="*/ 620765 w 3685768"/>
                  <a:gd name="connsiteY198" fmla="*/ 1513831 h 1941976"/>
                  <a:gd name="connsiteX199" fmla="*/ 620765 w 3685768"/>
                  <a:gd name="connsiteY199" fmla="*/ 1499793 h 1941976"/>
                  <a:gd name="connsiteX200" fmla="*/ 635710 w 3685768"/>
                  <a:gd name="connsiteY200" fmla="*/ 1499793 h 1941976"/>
                  <a:gd name="connsiteX201" fmla="*/ 626597 w 3685768"/>
                  <a:gd name="connsiteY201" fmla="*/ 1508182 h 1941976"/>
                  <a:gd name="connsiteX202" fmla="*/ 626597 w 3685768"/>
                  <a:gd name="connsiteY202" fmla="*/ 1502703 h 1941976"/>
                  <a:gd name="connsiteX203" fmla="*/ 626597 w 3685768"/>
                  <a:gd name="connsiteY203" fmla="*/ 1488666 h 1941976"/>
                  <a:gd name="connsiteX204" fmla="*/ 653571 w 3685768"/>
                  <a:gd name="connsiteY204" fmla="*/ 1488666 h 1941976"/>
                  <a:gd name="connsiteX205" fmla="*/ 659403 w 3685768"/>
                  <a:gd name="connsiteY205" fmla="*/ 1488666 h 1941976"/>
                  <a:gd name="connsiteX206" fmla="*/ 650473 w 3685768"/>
                  <a:gd name="connsiteY206" fmla="*/ 1497054 h 1941976"/>
                  <a:gd name="connsiteX207" fmla="*/ 650473 w 3685768"/>
                  <a:gd name="connsiteY207" fmla="*/ 1477367 h 1941976"/>
                  <a:gd name="connsiteX208" fmla="*/ 665600 w 3685768"/>
                  <a:gd name="connsiteY208" fmla="*/ 1477367 h 1941976"/>
                  <a:gd name="connsiteX209" fmla="*/ 656487 w 3685768"/>
                  <a:gd name="connsiteY209" fmla="*/ 1485927 h 1941976"/>
                  <a:gd name="connsiteX210" fmla="*/ 656487 w 3685768"/>
                  <a:gd name="connsiteY210" fmla="*/ 1471718 h 1941976"/>
                  <a:gd name="connsiteX211" fmla="*/ 671432 w 3685768"/>
                  <a:gd name="connsiteY211" fmla="*/ 1471718 h 1941976"/>
                  <a:gd name="connsiteX212" fmla="*/ 677446 w 3685768"/>
                  <a:gd name="connsiteY212" fmla="*/ 1471718 h 1941976"/>
                  <a:gd name="connsiteX213" fmla="*/ 668334 w 3685768"/>
                  <a:gd name="connsiteY213" fmla="*/ 1480278 h 1941976"/>
                  <a:gd name="connsiteX214" fmla="*/ 668334 w 3685768"/>
                  <a:gd name="connsiteY214" fmla="*/ 1466240 h 1941976"/>
                  <a:gd name="connsiteX215" fmla="*/ 683461 w 3685768"/>
                  <a:gd name="connsiteY215" fmla="*/ 1466240 h 1941976"/>
                  <a:gd name="connsiteX216" fmla="*/ 689293 w 3685768"/>
                  <a:gd name="connsiteY216" fmla="*/ 1466240 h 1941976"/>
                  <a:gd name="connsiteX217" fmla="*/ 695308 w 3685768"/>
                  <a:gd name="connsiteY217" fmla="*/ 1466240 h 1941976"/>
                  <a:gd name="connsiteX218" fmla="*/ 686377 w 3685768"/>
                  <a:gd name="connsiteY218" fmla="*/ 1474628 h 1941976"/>
                  <a:gd name="connsiteX219" fmla="*/ 686377 w 3685768"/>
                  <a:gd name="connsiteY219" fmla="*/ 1454942 h 1941976"/>
                  <a:gd name="connsiteX220" fmla="*/ 701322 w 3685768"/>
                  <a:gd name="connsiteY220" fmla="*/ 1454942 h 1941976"/>
                  <a:gd name="connsiteX221" fmla="*/ 692209 w 3685768"/>
                  <a:gd name="connsiteY221" fmla="*/ 1463501 h 1941976"/>
                  <a:gd name="connsiteX222" fmla="*/ 692209 w 3685768"/>
                  <a:gd name="connsiteY222" fmla="*/ 1443814 h 1941976"/>
                  <a:gd name="connsiteX223" fmla="*/ 713169 w 3685768"/>
                  <a:gd name="connsiteY223" fmla="*/ 1443814 h 1941976"/>
                  <a:gd name="connsiteX224" fmla="*/ 725198 w 3685768"/>
                  <a:gd name="connsiteY224" fmla="*/ 1443814 h 1941976"/>
                  <a:gd name="connsiteX225" fmla="*/ 716267 w 3685768"/>
                  <a:gd name="connsiteY225" fmla="*/ 1452374 h 1941976"/>
                  <a:gd name="connsiteX226" fmla="*/ 716267 w 3685768"/>
                  <a:gd name="connsiteY226" fmla="*/ 1438165 h 1941976"/>
                  <a:gd name="connsiteX227" fmla="*/ 731212 w 3685768"/>
                  <a:gd name="connsiteY227" fmla="*/ 1438165 h 1941976"/>
                  <a:gd name="connsiteX228" fmla="*/ 737044 w 3685768"/>
                  <a:gd name="connsiteY228" fmla="*/ 1438165 h 1941976"/>
                  <a:gd name="connsiteX229" fmla="*/ 728114 w 3685768"/>
                  <a:gd name="connsiteY229" fmla="*/ 1446725 h 1941976"/>
                  <a:gd name="connsiteX230" fmla="*/ 728114 w 3685768"/>
                  <a:gd name="connsiteY230" fmla="*/ 1441075 h 1941976"/>
                  <a:gd name="connsiteX231" fmla="*/ 728114 w 3685768"/>
                  <a:gd name="connsiteY231" fmla="*/ 1427038 h 1941976"/>
                  <a:gd name="connsiteX232" fmla="*/ 749073 w 3685768"/>
                  <a:gd name="connsiteY232" fmla="*/ 1427038 h 1941976"/>
                  <a:gd name="connsiteX233" fmla="*/ 761102 w 3685768"/>
                  <a:gd name="connsiteY233" fmla="*/ 1427038 h 1941976"/>
                  <a:gd name="connsiteX234" fmla="*/ 751989 w 3685768"/>
                  <a:gd name="connsiteY234" fmla="*/ 1435597 h 1941976"/>
                  <a:gd name="connsiteX235" fmla="*/ 751989 w 3685768"/>
                  <a:gd name="connsiteY235" fmla="*/ 1429948 h 1941976"/>
                  <a:gd name="connsiteX236" fmla="*/ 751989 w 3685768"/>
                  <a:gd name="connsiteY236" fmla="*/ 1415910 h 1941976"/>
                  <a:gd name="connsiteX237" fmla="*/ 772949 w 3685768"/>
                  <a:gd name="connsiteY237" fmla="*/ 1415910 h 1941976"/>
                  <a:gd name="connsiteX238" fmla="*/ 763836 w 3685768"/>
                  <a:gd name="connsiteY238" fmla="*/ 1424299 h 1941976"/>
                  <a:gd name="connsiteX239" fmla="*/ 763836 w 3685768"/>
                  <a:gd name="connsiteY239" fmla="*/ 1410261 h 1941976"/>
                  <a:gd name="connsiteX240" fmla="*/ 796824 w 3685768"/>
                  <a:gd name="connsiteY240" fmla="*/ 1410261 h 1941976"/>
                  <a:gd name="connsiteX241" fmla="*/ 787712 w 3685768"/>
                  <a:gd name="connsiteY241" fmla="*/ 1418821 h 1941976"/>
                  <a:gd name="connsiteX242" fmla="*/ 787712 w 3685768"/>
                  <a:gd name="connsiteY242" fmla="*/ 1404783 h 1941976"/>
                  <a:gd name="connsiteX243" fmla="*/ 802839 w 3685768"/>
                  <a:gd name="connsiteY243" fmla="*/ 1404783 h 1941976"/>
                  <a:gd name="connsiteX244" fmla="*/ 793726 w 3685768"/>
                  <a:gd name="connsiteY244" fmla="*/ 1413171 h 1941976"/>
                  <a:gd name="connsiteX245" fmla="*/ 793726 w 3685768"/>
                  <a:gd name="connsiteY245" fmla="*/ 1407522 h 1941976"/>
                  <a:gd name="connsiteX246" fmla="*/ 793726 w 3685768"/>
                  <a:gd name="connsiteY246" fmla="*/ 1393484 h 1941976"/>
                  <a:gd name="connsiteX247" fmla="*/ 808671 w 3685768"/>
                  <a:gd name="connsiteY247" fmla="*/ 1393484 h 1941976"/>
                  <a:gd name="connsiteX248" fmla="*/ 799741 w 3685768"/>
                  <a:gd name="connsiteY248" fmla="*/ 1401873 h 1941976"/>
                  <a:gd name="connsiteX249" fmla="*/ 799741 w 3685768"/>
                  <a:gd name="connsiteY249" fmla="*/ 1388006 h 1941976"/>
                  <a:gd name="connsiteX250" fmla="*/ 814686 w 3685768"/>
                  <a:gd name="connsiteY250" fmla="*/ 1388006 h 1941976"/>
                  <a:gd name="connsiteX251" fmla="*/ 805755 w 3685768"/>
                  <a:gd name="connsiteY251" fmla="*/ 1396395 h 1941976"/>
                  <a:gd name="connsiteX252" fmla="*/ 805755 w 3685768"/>
                  <a:gd name="connsiteY252" fmla="*/ 1382357 h 1941976"/>
                  <a:gd name="connsiteX253" fmla="*/ 820700 w 3685768"/>
                  <a:gd name="connsiteY253" fmla="*/ 1382357 h 1941976"/>
                  <a:gd name="connsiteX254" fmla="*/ 826714 w 3685768"/>
                  <a:gd name="connsiteY254" fmla="*/ 1382357 h 1941976"/>
                  <a:gd name="connsiteX255" fmla="*/ 817602 w 3685768"/>
                  <a:gd name="connsiteY255" fmla="*/ 1390746 h 1941976"/>
                  <a:gd name="connsiteX256" fmla="*/ 817602 w 3685768"/>
                  <a:gd name="connsiteY256" fmla="*/ 1371230 h 1941976"/>
                  <a:gd name="connsiteX257" fmla="*/ 832547 w 3685768"/>
                  <a:gd name="connsiteY257" fmla="*/ 1371230 h 1941976"/>
                  <a:gd name="connsiteX258" fmla="*/ 838561 w 3685768"/>
                  <a:gd name="connsiteY258" fmla="*/ 1371230 h 1941976"/>
                  <a:gd name="connsiteX259" fmla="*/ 850408 w 3685768"/>
                  <a:gd name="connsiteY259" fmla="*/ 1371230 h 1941976"/>
                  <a:gd name="connsiteX260" fmla="*/ 841477 w 3685768"/>
                  <a:gd name="connsiteY260" fmla="*/ 1379618 h 1941976"/>
                  <a:gd name="connsiteX261" fmla="*/ 841477 w 3685768"/>
                  <a:gd name="connsiteY261" fmla="*/ 1365581 h 1941976"/>
                  <a:gd name="connsiteX262" fmla="*/ 856604 w 3685768"/>
                  <a:gd name="connsiteY262" fmla="*/ 1365581 h 1941976"/>
                  <a:gd name="connsiteX263" fmla="*/ 847492 w 3685768"/>
                  <a:gd name="connsiteY263" fmla="*/ 1373969 h 1941976"/>
                  <a:gd name="connsiteX264" fmla="*/ 847492 w 3685768"/>
                  <a:gd name="connsiteY264" fmla="*/ 1359931 h 1941976"/>
                  <a:gd name="connsiteX265" fmla="*/ 862437 w 3685768"/>
                  <a:gd name="connsiteY265" fmla="*/ 1359931 h 1941976"/>
                  <a:gd name="connsiteX266" fmla="*/ 874283 w 3685768"/>
                  <a:gd name="connsiteY266" fmla="*/ 1359931 h 1941976"/>
                  <a:gd name="connsiteX267" fmla="*/ 865353 w 3685768"/>
                  <a:gd name="connsiteY267" fmla="*/ 1368320 h 1941976"/>
                  <a:gd name="connsiteX268" fmla="*/ 865353 w 3685768"/>
                  <a:gd name="connsiteY268" fmla="*/ 1354282 h 1941976"/>
                  <a:gd name="connsiteX269" fmla="*/ 880298 w 3685768"/>
                  <a:gd name="connsiteY269" fmla="*/ 1354282 h 1941976"/>
                  <a:gd name="connsiteX270" fmla="*/ 871367 w 3685768"/>
                  <a:gd name="connsiteY270" fmla="*/ 1362842 h 1941976"/>
                  <a:gd name="connsiteX271" fmla="*/ 871367 w 3685768"/>
                  <a:gd name="connsiteY271" fmla="*/ 1357192 h 1941976"/>
                  <a:gd name="connsiteX272" fmla="*/ 871367 w 3685768"/>
                  <a:gd name="connsiteY272" fmla="*/ 1343155 h 1941976"/>
                  <a:gd name="connsiteX273" fmla="*/ 886312 w 3685768"/>
                  <a:gd name="connsiteY273" fmla="*/ 1343155 h 1941976"/>
                  <a:gd name="connsiteX274" fmla="*/ 877382 w 3685768"/>
                  <a:gd name="connsiteY274" fmla="*/ 1351543 h 1941976"/>
                  <a:gd name="connsiteX275" fmla="*/ 877382 w 3685768"/>
                  <a:gd name="connsiteY275" fmla="*/ 1337506 h 1941976"/>
                  <a:gd name="connsiteX276" fmla="*/ 904173 w 3685768"/>
                  <a:gd name="connsiteY276" fmla="*/ 1337506 h 1941976"/>
                  <a:gd name="connsiteX277" fmla="*/ 895243 w 3685768"/>
                  <a:gd name="connsiteY277" fmla="*/ 1346065 h 1941976"/>
                  <a:gd name="connsiteX278" fmla="*/ 895243 w 3685768"/>
                  <a:gd name="connsiteY278" fmla="*/ 1331856 h 1941976"/>
                  <a:gd name="connsiteX279" fmla="*/ 910188 w 3685768"/>
                  <a:gd name="connsiteY279" fmla="*/ 1331856 h 1941976"/>
                  <a:gd name="connsiteX280" fmla="*/ 916202 w 3685768"/>
                  <a:gd name="connsiteY280" fmla="*/ 1331856 h 1941976"/>
                  <a:gd name="connsiteX281" fmla="*/ 907089 w 3685768"/>
                  <a:gd name="connsiteY281" fmla="*/ 1340416 h 1941976"/>
                  <a:gd name="connsiteX282" fmla="*/ 907089 w 3685768"/>
                  <a:gd name="connsiteY282" fmla="*/ 1326378 h 1941976"/>
                  <a:gd name="connsiteX283" fmla="*/ 922217 w 3685768"/>
                  <a:gd name="connsiteY283" fmla="*/ 1326378 h 1941976"/>
                  <a:gd name="connsiteX284" fmla="*/ 913104 w 3685768"/>
                  <a:gd name="connsiteY284" fmla="*/ 1334766 h 1941976"/>
                  <a:gd name="connsiteX285" fmla="*/ 913104 w 3685768"/>
                  <a:gd name="connsiteY285" fmla="*/ 1329117 h 1941976"/>
                  <a:gd name="connsiteX286" fmla="*/ 913104 w 3685768"/>
                  <a:gd name="connsiteY286" fmla="*/ 1315080 h 1941976"/>
                  <a:gd name="connsiteX287" fmla="*/ 928049 w 3685768"/>
                  <a:gd name="connsiteY287" fmla="*/ 1315080 h 1941976"/>
                  <a:gd name="connsiteX288" fmla="*/ 934063 w 3685768"/>
                  <a:gd name="connsiteY288" fmla="*/ 1315080 h 1941976"/>
                  <a:gd name="connsiteX289" fmla="*/ 924951 w 3685768"/>
                  <a:gd name="connsiteY289" fmla="*/ 1323639 h 1941976"/>
                  <a:gd name="connsiteX290" fmla="*/ 924951 w 3685768"/>
                  <a:gd name="connsiteY290" fmla="*/ 1309601 h 1941976"/>
                  <a:gd name="connsiteX291" fmla="*/ 940078 w 3685768"/>
                  <a:gd name="connsiteY291" fmla="*/ 1309601 h 1941976"/>
                  <a:gd name="connsiteX292" fmla="*/ 931147 w 3685768"/>
                  <a:gd name="connsiteY292" fmla="*/ 1317990 h 1941976"/>
                  <a:gd name="connsiteX293" fmla="*/ 931147 w 3685768"/>
                  <a:gd name="connsiteY293" fmla="*/ 1303952 h 1941976"/>
                  <a:gd name="connsiteX294" fmla="*/ 946092 w 3685768"/>
                  <a:gd name="connsiteY294" fmla="*/ 1303952 h 1941976"/>
                  <a:gd name="connsiteX295" fmla="*/ 936980 w 3685768"/>
                  <a:gd name="connsiteY295" fmla="*/ 1312341 h 1941976"/>
                  <a:gd name="connsiteX296" fmla="*/ 936980 w 3685768"/>
                  <a:gd name="connsiteY296" fmla="*/ 1298303 h 1941976"/>
                  <a:gd name="connsiteX297" fmla="*/ 957939 w 3685768"/>
                  <a:gd name="connsiteY297" fmla="*/ 1298303 h 1941976"/>
                  <a:gd name="connsiteX298" fmla="*/ 949008 w 3685768"/>
                  <a:gd name="connsiteY298" fmla="*/ 1306863 h 1941976"/>
                  <a:gd name="connsiteX299" fmla="*/ 949008 w 3685768"/>
                  <a:gd name="connsiteY299" fmla="*/ 1301213 h 1941976"/>
                  <a:gd name="connsiteX300" fmla="*/ 949008 w 3685768"/>
                  <a:gd name="connsiteY300" fmla="*/ 1287176 h 1941976"/>
                  <a:gd name="connsiteX301" fmla="*/ 963953 w 3685768"/>
                  <a:gd name="connsiteY301" fmla="*/ 1287176 h 1941976"/>
                  <a:gd name="connsiteX302" fmla="*/ 969786 w 3685768"/>
                  <a:gd name="connsiteY302" fmla="*/ 1287176 h 1941976"/>
                  <a:gd name="connsiteX303" fmla="*/ 975982 w 3685768"/>
                  <a:gd name="connsiteY303" fmla="*/ 1287176 h 1941976"/>
                  <a:gd name="connsiteX304" fmla="*/ 981815 w 3685768"/>
                  <a:gd name="connsiteY304" fmla="*/ 1287176 h 1941976"/>
                  <a:gd name="connsiteX305" fmla="*/ 972884 w 3685768"/>
                  <a:gd name="connsiteY305" fmla="*/ 1295564 h 1941976"/>
                  <a:gd name="connsiteX306" fmla="*/ 972884 w 3685768"/>
                  <a:gd name="connsiteY306" fmla="*/ 1281526 h 1941976"/>
                  <a:gd name="connsiteX307" fmla="*/ 993843 w 3685768"/>
                  <a:gd name="connsiteY307" fmla="*/ 1281526 h 1941976"/>
                  <a:gd name="connsiteX308" fmla="*/ 984731 w 3685768"/>
                  <a:gd name="connsiteY308" fmla="*/ 1290086 h 1941976"/>
                  <a:gd name="connsiteX309" fmla="*/ 984731 w 3685768"/>
                  <a:gd name="connsiteY309" fmla="*/ 1275877 h 1941976"/>
                  <a:gd name="connsiteX310" fmla="*/ 1011705 w 3685768"/>
                  <a:gd name="connsiteY310" fmla="*/ 1275877 h 1941976"/>
                  <a:gd name="connsiteX311" fmla="*/ 1002592 w 3685768"/>
                  <a:gd name="connsiteY311" fmla="*/ 1284437 h 1941976"/>
                  <a:gd name="connsiteX312" fmla="*/ 1002592 w 3685768"/>
                  <a:gd name="connsiteY312" fmla="*/ 1270399 h 1941976"/>
                  <a:gd name="connsiteX313" fmla="*/ 1017719 w 3685768"/>
                  <a:gd name="connsiteY313" fmla="*/ 1270399 h 1941976"/>
                  <a:gd name="connsiteX314" fmla="*/ 1008606 w 3685768"/>
                  <a:gd name="connsiteY314" fmla="*/ 1278787 h 1941976"/>
                  <a:gd name="connsiteX315" fmla="*/ 1008606 w 3685768"/>
                  <a:gd name="connsiteY315" fmla="*/ 1264750 h 1941976"/>
                  <a:gd name="connsiteX316" fmla="*/ 1029566 w 3685768"/>
                  <a:gd name="connsiteY316" fmla="*/ 1264750 h 1941976"/>
                  <a:gd name="connsiteX317" fmla="*/ 1035580 w 3685768"/>
                  <a:gd name="connsiteY317" fmla="*/ 1264750 h 1941976"/>
                  <a:gd name="connsiteX318" fmla="*/ 1041595 w 3685768"/>
                  <a:gd name="connsiteY318" fmla="*/ 1264750 h 1941976"/>
                  <a:gd name="connsiteX319" fmla="*/ 1032482 w 3685768"/>
                  <a:gd name="connsiteY319" fmla="*/ 1273309 h 1941976"/>
                  <a:gd name="connsiteX320" fmla="*/ 1032482 w 3685768"/>
                  <a:gd name="connsiteY320" fmla="*/ 1267660 h 1941976"/>
                  <a:gd name="connsiteX321" fmla="*/ 1032482 w 3685768"/>
                  <a:gd name="connsiteY321" fmla="*/ 1253623 h 1941976"/>
                  <a:gd name="connsiteX322" fmla="*/ 1047427 w 3685768"/>
                  <a:gd name="connsiteY322" fmla="*/ 1253623 h 1941976"/>
                  <a:gd name="connsiteX323" fmla="*/ 1053441 w 3685768"/>
                  <a:gd name="connsiteY323" fmla="*/ 1253623 h 1941976"/>
                  <a:gd name="connsiteX324" fmla="*/ 1044328 w 3685768"/>
                  <a:gd name="connsiteY324" fmla="*/ 1262011 h 1941976"/>
                  <a:gd name="connsiteX325" fmla="*/ 1044328 w 3685768"/>
                  <a:gd name="connsiteY325" fmla="*/ 1256533 h 1941976"/>
                  <a:gd name="connsiteX326" fmla="*/ 1044328 w 3685768"/>
                  <a:gd name="connsiteY326" fmla="*/ 1242324 h 1941976"/>
                  <a:gd name="connsiteX327" fmla="*/ 1059456 w 3685768"/>
                  <a:gd name="connsiteY327" fmla="*/ 1242324 h 1941976"/>
                  <a:gd name="connsiteX328" fmla="*/ 1065288 w 3685768"/>
                  <a:gd name="connsiteY328" fmla="*/ 1242324 h 1941976"/>
                  <a:gd name="connsiteX329" fmla="*/ 1056357 w 3685768"/>
                  <a:gd name="connsiteY329" fmla="*/ 1250883 h 1941976"/>
                  <a:gd name="connsiteX330" fmla="*/ 1056357 w 3685768"/>
                  <a:gd name="connsiteY330" fmla="*/ 1236846 h 1941976"/>
                  <a:gd name="connsiteX331" fmla="*/ 1071302 w 3685768"/>
                  <a:gd name="connsiteY331" fmla="*/ 1236846 h 1941976"/>
                  <a:gd name="connsiteX332" fmla="*/ 1062372 w 3685768"/>
                  <a:gd name="connsiteY332" fmla="*/ 1245234 h 1941976"/>
                  <a:gd name="connsiteX333" fmla="*/ 1062372 w 3685768"/>
                  <a:gd name="connsiteY333" fmla="*/ 1231197 h 1941976"/>
                  <a:gd name="connsiteX334" fmla="*/ 1089346 w 3685768"/>
                  <a:gd name="connsiteY334" fmla="*/ 1231197 h 1941976"/>
                  <a:gd name="connsiteX335" fmla="*/ 1095178 w 3685768"/>
                  <a:gd name="connsiteY335" fmla="*/ 1231197 h 1941976"/>
                  <a:gd name="connsiteX336" fmla="*/ 1107207 w 3685768"/>
                  <a:gd name="connsiteY336" fmla="*/ 1231197 h 1941976"/>
                  <a:gd name="connsiteX337" fmla="*/ 1098094 w 3685768"/>
                  <a:gd name="connsiteY337" fmla="*/ 1239756 h 1941976"/>
                  <a:gd name="connsiteX338" fmla="*/ 1098094 w 3685768"/>
                  <a:gd name="connsiteY338" fmla="*/ 1228458 h 1941976"/>
                  <a:gd name="connsiteX339" fmla="*/ 1098094 w 3685768"/>
                  <a:gd name="connsiteY339" fmla="*/ 1214420 h 1941976"/>
                  <a:gd name="connsiteX340" fmla="*/ 1113221 w 3685768"/>
                  <a:gd name="connsiteY340" fmla="*/ 1214420 h 1941976"/>
                  <a:gd name="connsiteX341" fmla="*/ 1104108 w 3685768"/>
                  <a:gd name="connsiteY341" fmla="*/ 1222980 h 1941976"/>
                  <a:gd name="connsiteX342" fmla="*/ 1104108 w 3685768"/>
                  <a:gd name="connsiteY342" fmla="*/ 1208771 h 1941976"/>
                  <a:gd name="connsiteX343" fmla="*/ 1125068 w 3685768"/>
                  <a:gd name="connsiteY343" fmla="*/ 1208771 h 1941976"/>
                  <a:gd name="connsiteX344" fmla="*/ 1116137 w 3685768"/>
                  <a:gd name="connsiteY344" fmla="*/ 1217330 h 1941976"/>
                  <a:gd name="connsiteX345" fmla="*/ 1116137 w 3685768"/>
                  <a:gd name="connsiteY345" fmla="*/ 1203293 h 1941976"/>
                  <a:gd name="connsiteX346" fmla="*/ 1131082 w 3685768"/>
                  <a:gd name="connsiteY346" fmla="*/ 1203293 h 1941976"/>
                  <a:gd name="connsiteX347" fmla="*/ 1142929 w 3685768"/>
                  <a:gd name="connsiteY347" fmla="*/ 1203293 h 1941976"/>
                  <a:gd name="connsiteX348" fmla="*/ 1133998 w 3685768"/>
                  <a:gd name="connsiteY348" fmla="*/ 1211681 h 1941976"/>
                  <a:gd name="connsiteX349" fmla="*/ 1133998 w 3685768"/>
                  <a:gd name="connsiteY349" fmla="*/ 1197643 h 1941976"/>
                  <a:gd name="connsiteX350" fmla="*/ 1160790 w 3685768"/>
                  <a:gd name="connsiteY350" fmla="*/ 1197643 h 1941976"/>
                  <a:gd name="connsiteX351" fmla="*/ 1151860 w 3685768"/>
                  <a:gd name="connsiteY351" fmla="*/ 1206032 h 1941976"/>
                  <a:gd name="connsiteX352" fmla="*/ 1151860 w 3685768"/>
                  <a:gd name="connsiteY352" fmla="*/ 1191994 h 1941976"/>
                  <a:gd name="connsiteX353" fmla="*/ 1166987 w 3685768"/>
                  <a:gd name="connsiteY353" fmla="*/ 1191994 h 1941976"/>
                  <a:gd name="connsiteX354" fmla="*/ 1172819 w 3685768"/>
                  <a:gd name="connsiteY354" fmla="*/ 1191994 h 1941976"/>
                  <a:gd name="connsiteX355" fmla="*/ 1163889 w 3685768"/>
                  <a:gd name="connsiteY355" fmla="*/ 1200382 h 1941976"/>
                  <a:gd name="connsiteX356" fmla="*/ 1163889 w 3685768"/>
                  <a:gd name="connsiteY356" fmla="*/ 1186516 h 1941976"/>
                  <a:gd name="connsiteX357" fmla="*/ 1178834 w 3685768"/>
                  <a:gd name="connsiteY357" fmla="*/ 1186516 h 1941976"/>
                  <a:gd name="connsiteX358" fmla="*/ 1169721 w 3685768"/>
                  <a:gd name="connsiteY358" fmla="*/ 1194904 h 1941976"/>
                  <a:gd name="connsiteX359" fmla="*/ 1169721 w 3685768"/>
                  <a:gd name="connsiteY359" fmla="*/ 1180867 h 1941976"/>
                  <a:gd name="connsiteX360" fmla="*/ 1184666 w 3685768"/>
                  <a:gd name="connsiteY360" fmla="*/ 1180867 h 1941976"/>
                  <a:gd name="connsiteX361" fmla="*/ 1175735 w 3685768"/>
                  <a:gd name="connsiteY361" fmla="*/ 1189255 h 1941976"/>
                  <a:gd name="connsiteX362" fmla="*/ 1175735 w 3685768"/>
                  <a:gd name="connsiteY362" fmla="*/ 1175218 h 1941976"/>
                  <a:gd name="connsiteX363" fmla="*/ 1190862 w 3685768"/>
                  <a:gd name="connsiteY363" fmla="*/ 1175218 h 1941976"/>
                  <a:gd name="connsiteX364" fmla="*/ 1181750 w 3685768"/>
                  <a:gd name="connsiteY364" fmla="*/ 1183606 h 1941976"/>
                  <a:gd name="connsiteX365" fmla="*/ 1181750 w 3685768"/>
                  <a:gd name="connsiteY365" fmla="*/ 1169740 h 1941976"/>
                  <a:gd name="connsiteX366" fmla="*/ 1196695 w 3685768"/>
                  <a:gd name="connsiteY366" fmla="*/ 1169740 h 1941976"/>
                  <a:gd name="connsiteX367" fmla="*/ 1187764 w 3685768"/>
                  <a:gd name="connsiteY367" fmla="*/ 1178128 h 1941976"/>
                  <a:gd name="connsiteX368" fmla="*/ 1187764 w 3685768"/>
                  <a:gd name="connsiteY368" fmla="*/ 1164090 h 1941976"/>
                  <a:gd name="connsiteX369" fmla="*/ 1202709 w 3685768"/>
                  <a:gd name="connsiteY369" fmla="*/ 1164090 h 1941976"/>
                  <a:gd name="connsiteX370" fmla="*/ 1193596 w 3685768"/>
                  <a:gd name="connsiteY370" fmla="*/ 1172479 h 1941976"/>
                  <a:gd name="connsiteX371" fmla="*/ 1193596 w 3685768"/>
                  <a:gd name="connsiteY371" fmla="*/ 1166829 h 1941976"/>
                  <a:gd name="connsiteX372" fmla="*/ 1193596 w 3685768"/>
                  <a:gd name="connsiteY372" fmla="*/ 1152792 h 1941976"/>
                  <a:gd name="connsiteX373" fmla="*/ 1208724 w 3685768"/>
                  <a:gd name="connsiteY373" fmla="*/ 1152792 h 1941976"/>
                  <a:gd name="connsiteX374" fmla="*/ 1199611 w 3685768"/>
                  <a:gd name="connsiteY374" fmla="*/ 1161351 h 1941976"/>
                  <a:gd name="connsiteX375" fmla="*/ 1199611 w 3685768"/>
                  <a:gd name="connsiteY375" fmla="*/ 1147314 h 1941976"/>
                  <a:gd name="connsiteX376" fmla="*/ 1214556 w 3685768"/>
                  <a:gd name="connsiteY376" fmla="*/ 1147314 h 1941976"/>
                  <a:gd name="connsiteX377" fmla="*/ 1220570 w 3685768"/>
                  <a:gd name="connsiteY377" fmla="*/ 1147314 h 1941976"/>
                  <a:gd name="connsiteX378" fmla="*/ 1211640 w 3685768"/>
                  <a:gd name="connsiteY378" fmla="*/ 1155702 h 1941976"/>
                  <a:gd name="connsiteX379" fmla="*/ 1211640 w 3685768"/>
                  <a:gd name="connsiteY379" fmla="*/ 1141664 h 1941976"/>
                  <a:gd name="connsiteX380" fmla="*/ 1238431 w 3685768"/>
                  <a:gd name="connsiteY380" fmla="*/ 1141664 h 1941976"/>
                  <a:gd name="connsiteX381" fmla="*/ 1229501 w 3685768"/>
                  <a:gd name="connsiteY381" fmla="*/ 1150053 h 1941976"/>
                  <a:gd name="connsiteX382" fmla="*/ 1229501 w 3685768"/>
                  <a:gd name="connsiteY382" fmla="*/ 1136015 h 1941976"/>
                  <a:gd name="connsiteX383" fmla="*/ 1244446 w 3685768"/>
                  <a:gd name="connsiteY383" fmla="*/ 1136015 h 1941976"/>
                  <a:gd name="connsiteX384" fmla="*/ 1250460 w 3685768"/>
                  <a:gd name="connsiteY384" fmla="*/ 1136015 h 1941976"/>
                  <a:gd name="connsiteX385" fmla="*/ 1256475 w 3685768"/>
                  <a:gd name="connsiteY385" fmla="*/ 1136015 h 1941976"/>
                  <a:gd name="connsiteX386" fmla="*/ 1247362 w 3685768"/>
                  <a:gd name="connsiteY386" fmla="*/ 1144575 h 1941976"/>
                  <a:gd name="connsiteX387" fmla="*/ 1247362 w 3685768"/>
                  <a:gd name="connsiteY387" fmla="*/ 1130537 h 1941976"/>
                  <a:gd name="connsiteX388" fmla="*/ 1268321 w 3685768"/>
                  <a:gd name="connsiteY388" fmla="*/ 1130537 h 1941976"/>
                  <a:gd name="connsiteX389" fmla="*/ 1259391 w 3685768"/>
                  <a:gd name="connsiteY389" fmla="*/ 1138925 h 1941976"/>
                  <a:gd name="connsiteX390" fmla="*/ 1259391 w 3685768"/>
                  <a:gd name="connsiteY390" fmla="*/ 1124888 h 1941976"/>
                  <a:gd name="connsiteX391" fmla="*/ 1274336 w 3685768"/>
                  <a:gd name="connsiteY391" fmla="*/ 1124888 h 1941976"/>
                  <a:gd name="connsiteX392" fmla="*/ 1265405 w 3685768"/>
                  <a:gd name="connsiteY392" fmla="*/ 1133447 h 1941976"/>
                  <a:gd name="connsiteX393" fmla="*/ 1265405 w 3685768"/>
                  <a:gd name="connsiteY393" fmla="*/ 1119239 h 1941976"/>
                  <a:gd name="connsiteX394" fmla="*/ 1280168 w 3685768"/>
                  <a:gd name="connsiteY394" fmla="*/ 1119239 h 1941976"/>
                  <a:gd name="connsiteX395" fmla="*/ 1292197 w 3685768"/>
                  <a:gd name="connsiteY395" fmla="*/ 1119239 h 1941976"/>
                  <a:gd name="connsiteX396" fmla="*/ 1304226 w 3685768"/>
                  <a:gd name="connsiteY396" fmla="*/ 1119239 h 1941976"/>
                  <a:gd name="connsiteX397" fmla="*/ 1295113 w 3685768"/>
                  <a:gd name="connsiteY397" fmla="*/ 1127798 h 1941976"/>
                  <a:gd name="connsiteX398" fmla="*/ 1295113 w 3685768"/>
                  <a:gd name="connsiteY398" fmla="*/ 1113761 h 1941976"/>
                  <a:gd name="connsiteX399" fmla="*/ 1316073 w 3685768"/>
                  <a:gd name="connsiteY399" fmla="*/ 1113761 h 1941976"/>
                  <a:gd name="connsiteX400" fmla="*/ 1307142 w 3685768"/>
                  <a:gd name="connsiteY400" fmla="*/ 1122149 h 1941976"/>
                  <a:gd name="connsiteX401" fmla="*/ 1307142 w 3685768"/>
                  <a:gd name="connsiteY401" fmla="*/ 1108111 h 1941976"/>
                  <a:gd name="connsiteX402" fmla="*/ 1322087 w 3685768"/>
                  <a:gd name="connsiteY402" fmla="*/ 1108111 h 1941976"/>
                  <a:gd name="connsiteX403" fmla="*/ 1333934 w 3685768"/>
                  <a:gd name="connsiteY403" fmla="*/ 1108111 h 1941976"/>
                  <a:gd name="connsiteX404" fmla="*/ 1325003 w 3685768"/>
                  <a:gd name="connsiteY404" fmla="*/ 1116499 h 1941976"/>
                  <a:gd name="connsiteX405" fmla="*/ 1325003 w 3685768"/>
                  <a:gd name="connsiteY405" fmla="*/ 1102462 h 1941976"/>
                  <a:gd name="connsiteX406" fmla="*/ 1345963 w 3685768"/>
                  <a:gd name="connsiteY406" fmla="*/ 1102462 h 1941976"/>
                  <a:gd name="connsiteX407" fmla="*/ 1337032 w 3685768"/>
                  <a:gd name="connsiteY407" fmla="*/ 1110850 h 1941976"/>
                  <a:gd name="connsiteX408" fmla="*/ 1337032 w 3685768"/>
                  <a:gd name="connsiteY408" fmla="*/ 1096984 h 1941976"/>
                  <a:gd name="connsiteX409" fmla="*/ 1351977 w 3685768"/>
                  <a:gd name="connsiteY409" fmla="*/ 1096984 h 1941976"/>
                  <a:gd name="connsiteX410" fmla="*/ 1342864 w 3685768"/>
                  <a:gd name="connsiteY410" fmla="*/ 1105372 h 1941976"/>
                  <a:gd name="connsiteX411" fmla="*/ 1342864 w 3685768"/>
                  <a:gd name="connsiteY411" fmla="*/ 1091335 h 1941976"/>
                  <a:gd name="connsiteX412" fmla="*/ 1357809 w 3685768"/>
                  <a:gd name="connsiteY412" fmla="*/ 1091335 h 1941976"/>
                  <a:gd name="connsiteX413" fmla="*/ 1348878 w 3685768"/>
                  <a:gd name="connsiteY413" fmla="*/ 1099723 h 1941976"/>
                  <a:gd name="connsiteX414" fmla="*/ 1348878 w 3685768"/>
                  <a:gd name="connsiteY414" fmla="*/ 1085685 h 1941976"/>
                  <a:gd name="connsiteX415" fmla="*/ 1363824 w 3685768"/>
                  <a:gd name="connsiteY415" fmla="*/ 1085685 h 1941976"/>
                  <a:gd name="connsiteX416" fmla="*/ 1369838 w 3685768"/>
                  <a:gd name="connsiteY416" fmla="*/ 1085685 h 1941976"/>
                  <a:gd name="connsiteX417" fmla="*/ 1387699 w 3685768"/>
                  <a:gd name="connsiteY417" fmla="*/ 1085685 h 1941976"/>
                  <a:gd name="connsiteX418" fmla="*/ 1378769 w 3685768"/>
                  <a:gd name="connsiteY418" fmla="*/ 1094074 h 1941976"/>
                  <a:gd name="connsiteX419" fmla="*/ 1378769 w 3685768"/>
                  <a:gd name="connsiteY419" fmla="*/ 1088596 h 1941976"/>
                  <a:gd name="connsiteX420" fmla="*/ 1378769 w 3685768"/>
                  <a:gd name="connsiteY420" fmla="*/ 1074558 h 1941976"/>
                  <a:gd name="connsiteX421" fmla="*/ 1393714 w 3685768"/>
                  <a:gd name="connsiteY421" fmla="*/ 1074558 h 1941976"/>
                  <a:gd name="connsiteX422" fmla="*/ 1399728 w 3685768"/>
                  <a:gd name="connsiteY422" fmla="*/ 1074558 h 1941976"/>
                  <a:gd name="connsiteX423" fmla="*/ 1390615 w 3685768"/>
                  <a:gd name="connsiteY423" fmla="*/ 1082946 h 1941976"/>
                  <a:gd name="connsiteX424" fmla="*/ 1390615 w 3685768"/>
                  <a:gd name="connsiteY424" fmla="*/ 1068909 h 1941976"/>
                  <a:gd name="connsiteX425" fmla="*/ 1405560 w 3685768"/>
                  <a:gd name="connsiteY425" fmla="*/ 1068909 h 1941976"/>
                  <a:gd name="connsiteX426" fmla="*/ 1417589 w 3685768"/>
                  <a:gd name="connsiteY426" fmla="*/ 1068909 h 1941976"/>
                  <a:gd name="connsiteX427" fmla="*/ 1408476 w 3685768"/>
                  <a:gd name="connsiteY427" fmla="*/ 1077297 h 1941976"/>
                  <a:gd name="connsiteX428" fmla="*/ 1408476 w 3685768"/>
                  <a:gd name="connsiteY428" fmla="*/ 1057610 h 1941976"/>
                  <a:gd name="connsiteX429" fmla="*/ 1435450 w 3685768"/>
                  <a:gd name="connsiteY429" fmla="*/ 1057610 h 1941976"/>
                  <a:gd name="connsiteX430" fmla="*/ 1426520 w 3685768"/>
                  <a:gd name="connsiteY430" fmla="*/ 1066170 h 1941976"/>
                  <a:gd name="connsiteX431" fmla="*/ 1426520 w 3685768"/>
                  <a:gd name="connsiteY431" fmla="*/ 1052132 h 1941976"/>
                  <a:gd name="connsiteX432" fmla="*/ 1447479 w 3685768"/>
                  <a:gd name="connsiteY432" fmla="*/ 1052132 h 1941976"/>
                  <a:gd name="connsiteX433" fmla="*/ 1465340 w 3685768"/>
                  <a:gd name="connsiteY433" fmla="*/ 1052132 h 1941976"/>
                  <a:gd name="connsiteX434" fmla="*/ 1456410 w 3685768"/>
                  <a:gd name="connsiteY434" fmla="*/ 1060521 h 1941976"/>
                  <a:gd name="connsiteX435" fmla="*/ 1456410 w 3685768"/>
                  <a:gd name="connsiteY435" fmla="*/ 1046483 h 1941976"/>
                  <a:gd name="connsiteX436" fmla="*/ 1477369 w 3685768"/>
                  <a:gd name="connsiteY436" fmla="*/ 1046483 h 1941976"/>
                  <a:gd name="connsiteX437" fmla="*/ 1483202 w 3685768"/>
                  <a:gd name="connsiteY437" fmla="*/ 1046483 h 1941976"/>
                  <a:gd name="connsiteX438" fmla="*/ 1474271 w 3685768"/>
                  <a:gd name="connsiteY438" fmla="*/ 1055042 h 1941976"/>
                  <a:gd name="connsiteX439" fmla="*/ 1474271 w 3685768"/>
                  <a:gd name="connsiteY439" fmla="*/ 1040834 h 1941976"/>
                  <a:gd name="connsiteX440" fmla="*/ 1489216 w 3685768"/>
                  <a:gd name="connsiteY440" fmla="*/ 1040834 h 1941976"/>
                  <a:gd name="connsiteX441" fmla="*/ 1480103 w 3685768"/>
                  <a:gd name="connsiteY441" fmla="*/ 1049393 h 1941976"/>
                  <a:gd name="connsiteX442" fmla="*/ 1480103 w 3685768"/>
                  <a:gd name="connsiteY442" fmla="*/ 1035356 h 1941976"/>
                  <a:gd name="connsiteX443" fmla="*/ 1495048 w 3685768"/>
                  <a:gd name="connsiteY443" fmla="*/ 1035356 h 1941976"/>
                  <a:gd name="connsiteX444" fmla="*/ 1507077 w 3685768"/>
                  <a:gd name="connsiteY444" fmla="*/ 1035356 h 1941976"/>
                  <a:gd name="connsiteX445" fmla="*/ 1513092 w 3685768"/>
                  <a:gd name="connsiteY445" fmla="*/ 1035356 h 1941976"/>
                  <a:gd name="connsiteX446" fmla="*/ 1503979 w 3685768"/>
                  <a:gd name="connsiteY446" fmla="*/ 1043744 h 1941976"/>
                  <a:gd name="connsiteX447" fmla="*/ 1503979 w 3685768"/>
                  <a:gd name="connsiteY447" fmla="*/ 1029706 h 1941976"/>
                  <a:gd name="connsiteX448" fmla="*/ 1519106 w 3685768"/>
                  <a:gd name="connsiteY448" fmla="*/ 1029706 h 1941976"/>
                  <a:gd name="connsiteX449" fmla="*/ 1509993 w 3685768"/>
                  <a:gd name="connsiteY449" fmla="*/ 1038266 h 1941976"/>
                  <a:gd name="connsiteX450" fmla="*/ 1509993 w 3685768"/>
                  <a:gd name="connsiteY450" fmla="*/ 1024057 h 1941976"/>
                  <a:gd name="connsiteX451" fmla="*/ 1530953 w 3685768"/>
                  <a:gd name="connsiteY451" fmla="*/ 1024057 h 1941976"/>
                  <a:gd name="connsiteX452" fmla="*/ 1542982 w 3685768"/>
                  <a:gd name="connsiteY452" fmla="*/ 1024057 h 1941976"/>
                  <a:gd name="connsiteX453" fmla="*/ 1533869 w 3685768"/>
                  <a:gd name="connsiteY453" fmla="*/ 1032616 h 1941976"/>
                  <a:gd name="connsiteX454" fmla="*/ 1533869 w 3685768"/>
                  <a:gd name="connsiteY454" fmla="*/ 1018579 h 1941976"/>
                  <a:gd name="connsiteX455" fmla="*/ 1554828 w 3685768"/>
                  <a:gd name="connsiteY455" fmla="*/ 1018579 h 1941976"/>
                  <a:gd name="connsiteX456" fmla="*/ 1545715 w 3685768"/>
                  <a:gd name="connsiteY456" fmla="*/ 1026967 h 1941976"/>
                  <a:gd name="connsiteX457" fmla="*/ 1545715 w 3685768"/>
                  <a:gd name="connsiteY457" fmla="*/ 1012930 h 1941976"/>
                  <a:gd name="connsiteX458" fmla="*/ 1560843 w 3685768"/>
                  <a:gd name="connsiteY458" fmla="*/ 1012930 h 1941976"/>
                  <a:gd name="connsiteX459" fmla="*/ 1551912 w 3685768"/>
                  <a:gd name="connsiteY459" fmla="*/ 1021318 h 1941976"/>
                  <a:gd name="connsiteX460" fmla="*/ 1551912 w 3685768"/>
                  <a:gd name="connsiteY460" fmla="*/ 1007280 h 1941976"/>
                  <a:gd name="connsiteX461" fmla="*/ 1566857 w 3685768"/>
                  <a:gd name="connsiteY461" fmla="*/ 1007280 h 1941976"/>
                  <a:gd name="connsiteX462" fmla="*/ 1557744 w 3685768"/>
                  <a:gd name="connsiteY462" fmla="*/ 1015840 h 1941976"/>
                  <a:gd name="connsiteX463" fmla="*/ 1557744 w 3685768"/>
                  <a:gd name="connsiteY463" fmla="*/ 1001802 h 1941976"/>
                  <a:gd name="connsiteX464" fmla="*/ 1572689 w 3685768"/>
                  <a:gd name="connsiteY464" fmla="*/ 1001802 h 1941976"/>
                  <a:gd name="connsiteX465" fmla="*/ 1584718 w 3685768"/>
                  <a:gd name="connsiteY465" fmla="*/ 1001802 h 1941976"/>
                  <a:gd name="connsiteX466" fmla="*/ 1590550 w 3685768"/>
                  <a:gd name="connsiteY466" fmla="*/ 1001802 h 1941976"/>
                  <a:gd name="connsiteX467" fmla="*/ 1581620 w 3685768"/>
                  <a:gd name="connsiteY467" fmla="*/ 1010191 h 1941976"/>
                  <a:gd name="connsiteX468" fmla="*/ 1581620 w 3685768"/>
                  <a:gd name="connsiteY468" fmla="*/ 1004713 h 1941976"/>
                  <a:gd name="connsiteX469" fmla="*/ 1581620 w 3685768"/>
                  <a:gd name="connsiteY469" fmla="*/ 990504 h 1941976"/>
                  <a:gd name="connsiteX470" fmla="*/ 1602579 w 3685768"/>
                  <a:gd name="connsiteY470" fmla="*/ 990504 h 1941976"/>
                  <a:gd name="connsiteX471" fmla="*/ 1593649 w 3685768"/>
                  <a:gd name="connsiteY471" fmla="*/ 999063 h 1941976"/>
                  <a:gd name="connsiteX472" fmla="*/ 1593649 w 3685768"/>
                  <a:gd name="connsiteY472" fmla="*/ 985026 h 1941976"/>
                  <a:gd name="connsiteX473" fmla="*/ 1608594 w 3685768"/>
                  <a:gd name="connsiteY473" fmla="*/ 985026 h 1941976"/>
                  <a:gd name="connsiteX474" fmla="*/ 1620440 w 3685768"/>
                  <a:gd name="connsiteY474" fmla="*/ 985026 h 1941976"/>
                  <a:gd name="connsiteX475" fmla="*/ 1626455 w 3685768"/>
                  <a:gd name="connsiteY475" fmla="*/ 985026 h 1941976"/>
                  <a:gd name="connsiteX476" fmla="*/ 1644316 w 3685768"/>
                  <a:gd name="connsiteY476" fmla="*/ 985026 h 1941976"/>
                  <a:gd name="connsiteX477" fmla="*/ 1635385 w 3685768"/>
                  <a:gd name="connsiteY477" fmla="*/ 993414 h 1941976"/>
                  <a:gd name="connsiteX478" fmla="*/ 1635385 w 3685768"/>
                  <a:gd name="connsiteY478" fmla="*/ 973727 h 1941976"/>
                  <a:gd name="connsiteX479" fmla="*/ 1650330 w 3685768"/>
                  <a:gd name="connsiteY479" fmla="*/ 973727 h 1941976"/>
                  <a:gd name="connsiteX480" fmla="*/ 1641400 w 3685768"/>
                  <a:gd name="connsiteY480" fmla="*/ 982287 h 1941976"/>
                  <a:gd name="connsiteX481" fmla="*/ 1641400 w 3685768"/>
                  <a:gd name="connsiteY481" fmla="*/ 976637 h 1941976"/>
                  <a:gd name="connsiteX482" fmla="*/ 1641400 w 3685768"/>
                  <a:gd name="connsiteY482" fmla="*/ 962600 h 1941976"/>
                  <a:gd name="connsiteX483" fmla="*/ 1656345 w 3685768"/>
                  <a:gd name="connsiteY483" fmla="*/ 962600 h 1941976"/>
                  <a:gd name="connsiteX484" fmla="*/ 1662359 w 3685768"/>
                  <a:gd name="connsiteY484" fmla="*/ 962600 h 1941976"/>
                  <a:gd name="connsiteX485" fmla="*/ 1653247 w 3685768"/>
                  <a:gd name="connsiteY485" fmla="*/ 970988 h 1941976"/>
                  <a:gd name="connsiteX486" fmla="*/ 1653247 w 3685768"/>
                  <a:gd name="connsiteY486" fmla="*/ 956951 h 1941976"/>
                  <a:gd name="connsiteX487" fmla="*/ 1674206 w 3685768"/>
                  <a:gd name="connsiteY487" fmla="*/ 956951 h 1941976"/>
                  <a:gd name="connsiteX488" fmla="*/ 1665093 w 3685768"/>
                  <a:gd name="connsiteY488" fmla="*/ 965510 h 1941976"/>
                  <a:gd name="connsiteX489" fmla="*/ 1665093 w 3685768"/>
                  <a:gd name="connsiteY489" fmla="*/ 951473 h 1941976"/>
                  <a:gd name="connsiteX490" fmla="*/ 1686053 w 3685768"/>
                  <a:gd name="connsiteY490" fmla="*/ 951473 h 1941976"/>
                  <a:gd name="connsiteX491" fmla="*/ 1677122 w 3685768"/>
                  <a:gd name="connsiteY491" fmla="*/ 959861 h 1941976"/>
                  <a:gd name="connsiteX492" fmla="*/ 1677122 w 3685768"/>
                  <a:gd name="connsiteY492" fmla="*/ 945823 h 1941976"/>
                  <a:gd name="connsiteX493" fmla="*/ 1692249 w 3685768"/>
                  <a:gd name="connsiteY493" fmla="*/ 945823 h 1941976"/>
                  <a:gd name="connsiteX494" fmla="*/ 1698082 w 3685768"/>
                  <a:gd name="connsiteY494" fmla="*/ 945823 h 1941976"/>
                  <a:gd name="connsiteX495" fmla="*/ 1689151 w 3685768"/>
                  <a:gd name="connsiteY495" fmla="*/ 954212 h 1941976"/>
                  <a:gd name="connsiteX496" fmla="*/ 1689151 w 3685768"/>
                  <a:gd name="connsiteY496" fmla="*/ 940174 h 1941976"/>
                  <a:gd name="connsiteX497" fmla="*/ 1704096 w 3685768"/>
                  <a:gd name="connsiteY497" fmla="*/ 940174 h 1941976"/>
                  <a:gd name="connsiteX498" fmla="*/ 1710111 w 3685768"/>
                  <a:gd name="connsiteY498" fmla="*/ 940174 h 1941976"/>
                  <a:gd name="connsiteX499" fmla="*/ 1700998 w 3685768"/>
                  <a:gd name="connsiteY499" fmla="*/ 948734 h 1941976"/>
                  <a:gd name="connsiteX500" fmla="*/ 1700998 w 3685768"/>
                  <a:gd name="connsiteY500" fmla="*/ 934525 h 1941976"/>
                  <a:gd name="connsiteX501" fmla="*/ 1715943 w 3685768"/>
                  <a:gd name="connsiteY501" fmla="*/ 934525 h 1941976"/>
                  <a:gd name="connsiteX502" fmla="*/ 1721957 w 3685768"/>
                  <a:gd name="connsiteY502" fmla="*/ 934525 h 1941976"/>
                  <a:gd name="connsiteX503" fmla="*/ 1713027 w 3685768"/>
                  <a:gd name="connsiteY503" fmla="*/ 943084 h 1941976"/>
                  <a:gd name="connsiteX504" fmla="*/ 1713027 w 3685768"/>
                  <a:gd name="connsiteY504" fmla="*/ 937435 h 1941976"/>
                  <a:gd name="connsiteX505" fmla="*/ 1713027 w 3685768"/>
                  <a:gd name="connsiteY505" fmla="*/ 923397 h 1941976"/>
                  <a:gd name="connsiteX506" fmla="*/ 1727972 w 3685768"/>
                  <a:gd name="connsiteY506" fmla="*/ 923397 h 1941976"/>
                  <a:gd name="connsiteX507" fmla="*/ 1718859 w 3685768"/>
                  <a:gd name="connsiteY507" fmla="*/ 931957 h 1941976"/>
                  <a:gd name="connsiteX508" fmla="*/ 1718859 w 3685768"/>
                  <a:gd name="connsiteY508" fmla="*/ 917748 h 1941976"/>
                  <a:gd name="connsiteX509" fmla="*/ 1739818 w 3685768"/>
                  <a:gd name="connsiteY509" fmla="*/ 917748 h 1941976"/>
                  <a:gd name="connsiteX510" fmla="*/ 1730888 w 3685768"/>
                  <a:gd name="connsiteY510" fmla="*/ 926308 h 1941976"/>
                  <a:gd name="connsiteX511" fmla="*/ 1730888 w 3685768"/>
                  <a:gd name="connsiteY511" fmla="*/ 912270 h 1941976"/>
                  <a:gd name="connsiteX512" fmla="*/ 1751847 w 3685768"/>
                  <a:gd name="connsiteY512" fmla="*/ 912270 h 1941976"/>
                  <a:gd name="connsiteX513" fmla="*/ 1757862 w 3685768"/>
                  <a:gd name="connsiteY513" fmla="*/ 912270 h 1941976"/>
                  <a:gd name="connsiteX514" fmla="*/ 1748749 w 3685768"/>
                  <a:gd name="connsiteY514" fmla="*/ 920658 h 1941976"/>
                  <a:gd name="connsiteX515" fmla="*/ 1748749 w 3685768"/>
                  <a:gd name="connsiteY515" fmla="*/ 915180 h 1941976"/>
                  <a:gd name="connsiteX516" fmla="*/ 1748749 w 3685768"/>
                  <a:gd name="connsiteY516" fmla="*/ 900972 h 1941976"/>
                  <a:gd name="connsiteX517" fmla="*/ 1769708 w 3685768"/>
                  <a:gd name="connsiteY517" fmla="*/ 900972 h 1941976"/>
                  <a:gd name="connsiteX518" fmla="*/ 1775723 w 3685768"/>
                  <a:gd name="connsiteY518" fmla="*/ 900972 h 1941976"/>
                  <a:gd name="connsiteX519" fmla="*/ 1766792 w 3685768"/>
                  <a:gd name="connsiteY519" fmla="*/ 909531 h 1941976"/>
                  <a:gd name="connsiteX520" fmla="*/ 1766792 w 3685768"/>
                  <a:gd name="connsiteY520" fmla="*/ 895494 h 1941976"/>
                  <a:gd name="connsiteX521" fmla="*/ 1781555 w 3685768"/>
                  <a:gd name="connsiteY521" fmla="*/ 895494 h 1941976"/>
                  <a:gd name="connsiteX522" fmla="*/ 1772624 w 3685768"/>
                  <a:gd name="connsiteY522" fmla="*/ 903882 h 1941976"/>
                  <a:gd name="connsiteX523" fmla="*/ 1772624 w 3685768"/>
                  <a:gd name="connsiteY523" fmla="*/ 898233 h 1941976"/>
                  <a:gd name="connsiteX524" fmla="*/ 1772624 w 3685768"/>
                  <a:gd name="connsiteY524" fmla="*/ 884195 h 1941976"/>
                  <a:gd name="connsiteX525" fmla="*/ 1805430 w 3685768"/>
                  <a:gd name="connsiteY525" fmla="*/ 884195 h 1941976"/>
                  <a:gd name="connsiteX526" fmla="*/ 1811627 w 3685768"/>
                  <a:gd name="connsiteY526" fmla="*/ 884195 h 1941976"/>
                  <a:gd name="connsiteX527" fmla="*/ 1802514 w 3685768"/>
                  <a:gd name="connsiteY527" fmla="*/ 892754 h 1941976"/>
                  <a:gd name="connsiteX528" fmla="*/ 1802514 w 3685768"/>
                  <a:gd name="connsiteY528" fmla="*/ 878717 h 1941976"/>
                  <a:gd name="connsiteX529" fmla="*/ 1823474 w 3685768"/>
                  <a:gd name="connsiteY529" fmla="*/ 878717 h 1941976"/>
                  <a:gd name="connsiteX530" fmla="*/ 1814361 w 3685768"/>
                  <a:gd name="connsiteY530" fmla="*/ 887105 h 1941976"/>
                  <a:gd name="connsiteX531" fmla="*/ 1814361 w 3685768"/>
                  <a:gd name="connsiteY531" fmla="*/ 873068 h 1941976"/>
                  <a:gd name="connsiteX532" fmla="*/ 1829488 w 3685768"/>
                  <a:gd name="connsiteY532" fmla="*/ 873068 h 1941976"/>
                  <a:gd name="connsiteX533" fmla="*/ 1820376 w 3685768"/>
                  <a:gd name="connsiteY533" fmla="*/ 881456 h 1941976"/>
                  <a:gd name="connsiteX534" fmla="*/ 1820376 w 3685768"/>
                  <a:gd name="connsiteY534" fmla="*/ 867418 h 1941976"/>
                  <a:gd name="connsiteX535" fmla="*/ 1835320 w 3685768"/>
                  <a:gd name="connsiteY535" fmla="*/ 867418 h 1941976"/>
                  <a:gd name="connsiteX536" fmla="*/ 1826390 w 3685768"/>
                  <a:gd name="connsiteY536" fmla="*/ 875978 h 1941976"/>
                  <a:gd name="connsiteX537" fmla="*/ 1826390 w 3685768"/>
                  <a:gd name="connsiteY537" fmla="*/ 861940 h 1941976"/>
                  <a:gd name="connsiteX538" fmla="*/ 1853364 w 3685768"/>
                  <a:gd name="connsiteY538" fmla="*/ 861940 h 1941976"/>
                  <a:gd name="connsiteX539" fmla="*/ 1859196 w 3685768"/>
                  <a:gd name="connsiteY539" fmla="*/ 861940 h 1941976"/>
                  <a:gd name="connsiteX540" fmla="*/ 1850266 w 3685768"/>
                  <a:gd name="connsiteY540" fmla="*/ 870329 h 1941976"/>
                  <a:gd name="connsiteX541" fmla="*/ 1850266 w 3685768"/>
                  <a:gd name="connsiteY541" fmla="*/ 856291 h 1941976"/>
                  <a:gd name="connsiteX542" fmla="*/ 1871225 w 3685768"/>
                  <a:gd name="connsiteY542" fmla="*/ 856291 h 1941976"/>
                  <a:gd name="connsiteX543" fmla="*/ 1862295 w 3685768"/>
                  <a:gd name="connsiteY543" fmla="*/ 864679 h 1941976"/>
                  <a:gd name="connsiteX544" fmla="*/ 1862295 w 3685768"/>
                  <a:gd name="connsiteY544" fmla="*/ 850642 h 1941976"/>
                  <a:gd name="connsiteX545" fmla="*/ 1877239 w 3685768"/>
                  <a:gd name="connsiteY545" fmla="*/ 850642 h 1941976"/>
                  <a:gd name="connsiteX546" fmla="*/ 1889086 w 3685768"/>
                  <a:gd name="connsiteY546" fmla="*/ 850642 h 1941976"/>
                  <a:gd name="connsiteX547" fmla="*/ 1880156 w 3685768"/>
                  <a:gd name="connsiteY547" fmla="*/ 859201 h 1941976"/>
                  <a:gd name="connsiteX548" fmla="*/ 1880156 w 3685768"/>
                  <a:gd name="connsiteY548" fmla="*/ 844993 h 1941976"/>
                  <a:gd name="connsiteX549" fmla="*/ 1900933 w 3685768"/>
                  <a:gd name="connsiteY549" fmla="*/ 844993 h 1941976"/>
                  <a:gd name="connsiteX550" fmla="*/ 1892002 w 3685768"/>
                  <a:gd name="connsiteY550" fmla="*/ 853552 h 1941976"/>
                  <a:gd name="connsiteX551" fmla="*/ 1892002 w 3685768"/>
                  <a:gd name="connsiteY551" fmla="*/ 839514 h 1941976"/>
                  <a:gd name="connsiteX552" fmla="*/ 1912962 w 3685768"/>
                  <a:gd name="connsiteY552" fmla="*/ 839514 h 1941976"/>
                  <a:gd name="connsiteX553" fmla="*/ 1904031 w 3685768"/>
                  <a:gd name="connsiteY553" fmla="*/ 847903 h 1941976"/>
                  <a:gd name="connsiteX554" fmla="*/ 1904031 w 3685768"/>
                  <a:gd name="connsiteY554" fmla="*/ 833865 h 1941976"/>
                  <a:gd name="connsiteX555" fmla="*/ 1918976 w 3685768"/>
                  <a:gd name="connsiteY555" fmla="*/ 833865 h 1941976"/>
                  <a:gd name="connsiteX556" fmla="*/ 1909864 w 3685768"/>
                  <a:gd name="connsiteY556" fmla="*/ 842425 h 1941976"/>
                  <a:gd name="connsiteX557" fmla="*/ 1909864 w 3685768"/>
                  <a:gd name="connsiteY557" fmla="*/ 828216 h 1941976"/>
                  <a:gd name="connsiteX558" fmla="*/ 1924991 w 3685768"/>
                  <a:gd name="connsiteY558" fmla="*/ 828216 h 1941976"/>
                  <a:gd name="connsiteX559" fmla="*/ 1948866 w 3685768"/>
                  <a:gd name="connsiteY559" fmla="*/ 828216 h 1941976"/>
                  <a:gd name="connsiteX560" fmla="*/ 1939754 w 3685768"/>
                  <a:gd name="connsiteY560" fmla="*/ 836775 h 1941976"/>
                  <a:gd name="connsiteX561" fmla="*/ 1939754 w 3685768"/>
                  <a:gd name="connsiteY561" fmla="*/ 822738 h 1941976"/>
                  <a:gd name="connsiteX562" fmla="*/ 1954698 w 3685768"/>
                  <a:gd name="connsiteY562" fmla="*/ 822738 h 1941976"/>
                  <a:gd name="connsiteX563" fmla="*/ 1960713 w 3685768"/>
                  <a:gd name="connsiteY563" fmla="*/ 822738 h 1941976"/>
                  <a:gd name="connsiteX564" fmla="*/ 1966727 w 3685768"/>
                  <a:gd name="connsiteY564" fmla="*/ 822738 h 1941976"/>
                  <a:gd name="connsiteX565" fmla="*/ 1972742 w 3685768"/>
                  <a:gd name="connsiteY565" fmla="*/ 822738 h 1941976"/>
                  <a:gd name="connsiteX566" fmla="*/ 1963629 w 3685768"/>
                  <a:gd name="connsiteY566" fmla="*/ 831126 h 1941976"/>
                  <a:gd name="connsiteX567" fmla="*/ 1963629 w 3685768"/>
                  <a:gd name="connsiteY567" fmla="*/ 825648 h 1941976"/>
                  <a:gd name="connsiteX568" fmla="*/ 1963629 w 3685768"/>
                  <a:gd name="connsiteY568" fmla="*/ 811439 h 1941976"/>
                  <a:gd name="connsiteX569" fmla="*/ 1978574 w 3685768"/>
                  <a:gd name="connsiteY569" fmla="*/ 811439 h 1941976"/>
                  <a:gd name="connsiteX570" fmla="*/ 1990603 w 3685768"/>
                  <a:gd name="connsiteY570" fmla="*/ 811439 h 1941976"/>
                  <a:gd name="connsiteX571" fmla="*/ 1981490 w 3685768"/>
                  <a:gd name="connsiteY571" fmla="*/ 819999 h 1941976"/>
                  <a:gd name="connsiteX572" fmla="*/ 1981490 w 3685768"/>
                  <a:gd name="connsiteY572" fmla="*/ 805961 h 1941976"/>
                  <a:gd name="connsiteX573" fmla="*/ 1996435 w 3685768"/>
                  <a:gd name="connsiteY573" fmla="*/ 805961 h 1941976"/>
                  <a:gd name="connsiteX574" fmla="*/ 1987505 w 3685768"/>
                  <a:gd name="connsiteY574" fmla="*/ 814350 h 1941976"/>
                  <a:gd name="connsiteX575" fmla="*/ 1987505 w 3685768"/>
                  <a:gd name="connsiteY575" fmla="*/ 800312 h 1941976"/>
                  <a:gd name="connsiteX576" fmla="*/ 2002632 w 3685768"/>
                  <a:gd name="connsiteY576" fmla="*/ 800312 h 1941976"/>
                  <a:gd name="connsiteX577" fmla="*/ 1993519 w 3685768"/>
                  <a:gd name="connsiteY577" fmla="*/ 808871 h 1941976"/>
                  <a:gd name="connsiteX578" fmla="*/ 1993519 w 3685768"/>
                  <a:gd name="connsiteY578" fmla="*/ 794663 h 1941976"/>
                  <a:gd name="connsiteX579" fmla="*/ 2008464 w 3685768"/>
                  <a:gd name="connsiteY579" fmla="*/ 794663 h 1941976"/>
                  <a:gd name="connsiteX580" fmla="*/ 1999534 w 3685768"/>
                  <a:gd name="connsiteY580" fmla="*/ 803051 h 1941976"/>
                  <a:gd name="connsiteX581" fmla="*/ 1999534 w 3685768"/>
                  <a:gd name="connsiteY581" fmla="*/ 789185 h 1941976"/>
                  <a:gd name="connsiteX582" fmla="*/ 2026325 w 3685768"/>
                  <a:gd name="connsiteY582" fmla="*/ 789185 h 1941976"/>
                  <a:gd name="connsiteX583" fmla="*/ 2017395 w 3685768"/>
                  <a:gd name="connsiteY583" fmla="*/ 797573 h 1941976"/>
                  <a:gd name="connsiteX584" fmla="*/ 2017395 w 3685768"/>
                  <a:gd name="connsiteY584" fmla="*/ 783535 h 1941976"/>
                  <a:gd name="connsiteX585" fmla="*/ 2032339 w 3685768"/>
                  <a:gd name="connsiteY585" fmla="*/ 783535 h 1941976"/>
                  <a:gd name="connsiteX586" fmla="*/ 2050201 w 3685768"/>
                  <a:gd name="connsiteY586" fmla="*/ 783535 h 1941976"/>
                  <a:gd name="connsiteX587" fmla="*/ 2041270 w 3685768"/>
                  <a:gd name="connsiteY587" fmla="*/ 791924 h 1941976"/>
                  <a:gd name="connsiteX588" fmla="*/ 2041270 w 3685768"/>
                  <a:gd name="connsiteY588" fmla="*/ 777886 h 1941976"/>
                  <a:gd name="connsiteX589" fmla="*/ 2056215 w 3685768"/>
                  <a:gd name="connsiteY589" fmla="*/ 777886 h 1941976"/>
                  <a:gd name="connsiteX590" fmla="*/ 2047285 w 3685768"/>
                  <a:gd name="connsiteY590" fmla="*/ 786274 h 1941976"/>
                  <a:gd name="connsiteX591" fmla="*/ 2047285 w 3685768"/>
                  <a:gd name="connsiteY591" fmla="*/ 772408 h 1941976"/>
                  <a:gd name="connsiteX592" fmla="*/ 2062229 w 3685768"/>
                  <a:gd name="connsiteY592" fmla="*/ 772408 h 1941976"/>
                  <a:gd name="connsiteX593" fmla="*/ 2068244 w 3685768"/>
                  <a:gd name="connsiteY593" fmla="*/ 772408 h 1941976"/>
                  <a:gd name="connsiteX594" fmla="*/ 2059131 w 3685768"/>
                  <a:gd name="connsiteY594" fmla="*/ 780796 h 1941976"/>
                  <a:gd name="connsiteX595" fmla="*/ 2059131 w 3685768"/>
                  <a:gd name="connsiteY595" fmla="*/ 766759 h 1941976"/>
                  <a:gd name="connsiteX596" fmla="*/ 2080091 w 3685768"/>
                  <a:gd name="connsiteY596" fmla="*/ 766759 h 1941976"/>
                  <a:gd name="connsiteX597" fmla="*/ 2070978 w 3685768"/>
                  <a:gd name="connsiteY597" fmla="*/ 775147 h 1941976"/>
                  <a:gd name="connsiteX598" fmla="*/ 2070978 w 3685768"/>
                  <a:gd name="connsiteY598" fmla="*/ 761110 h 1941976"/>
                  <a:gd name="connsiteX599" fmla="*/ 2091937 w 3685768"/>
                  <a:gd name="connsiteY599" fmla="*/ 761110 h 1941976"/>
                  <a:gd name="connsiteX600" fmla="*/ 2098134 w 3685768"/>
                  <a:gd name="connsiteY600" fmla="*/ 761110 h 1941976"/>
                  <a:gd name="connsiteX601" fmla="*/ 2089021 w 3685768"/>
                  <a:gd name="connsiteY601" fmla="*/ 769498 h 1941976"/>
                  <a:gd name="connsiteX602" fmla="*/ 2089021 w 3685768"/>
                  <a:gd name="connsiteY602" fmla="*/ 755460 h 1941976"/>
                  <a:gd name="connsiteX603" fmla="*/ 2109981 w 3685768"/>
                  <a:gd name="connsiteY603" fmla="*/ 755460 h 1941976"/>
                  <a:gd name="connsiteX604" fmla="*/ 2115813 w 3685768"/>
                  <a:gd name="connsiteY604" fmla="*/ 755460 h 1941976"/>
                  <a:gd name="connsiteX605" fmla="*/ 2106883 w 3685768"/>
                  <a:gd name="connsiteY605" fmla="*/ 764020 h 1941976"/>
                  <a:gd name="connsiteX606" fmla="*/ 2106883 w 3685768"/>
                  <a:gd name="connsiteY606" fmla="*/ 749811 h 1941976"/>
                  <a:gd name="connsiteX607" fmla="*/ 2122010 w 3685768"/>
                  <a:gd name="connsiteY607" fmla="*/ 749811 h 1941976"/>
                  <a:gd name="connsiteX608" fmla="*/ 2112897 w 3685768"/>
                  <a:gd name="connsiteY608" fmla="*/ 758371 h 1941976"/>
                  <a:gd name="connsiteX609" fmla="*/ 2112897 w 3685768"/>
                  <a:gd name="connsiteY609" fmla="*/ 744333 h 1941976"/>
                  <a:gd name="connsiteX610" fmla="*/ 2127842 w 3685768"/>
                  <a:gd name="connsiteY610" fmla="*/ 744333 h 1941976"/>
                  <a:gd name="connsiteX611" fmla="*/ 2133856 w 3685768"/>
                  <a:gd name="connsiteY611" fmla="*/ 744333 h 1941976"/>
                  <a:gd name="connsiteX612" fmla="*/ 2124744 w 3685768"/>
                  <a:gd name="connsiteY612" fmla="*/ 752721 h 1941976"/>
                  <a:gd name="connsiteX613" fmla="*/ 2124744 w 3685768"/>
                  <a:gd name="connsiteY613" fmla="*/ 738684 h 1941976"/>
                  <a:gd name="connsiteX614" fmla="*/ 2145703 w 3685768"/>
                  <a:gd name="connsiteY614" fmla="*/ 738684 h 1941976"/>
                  <a:gd name="connsiteX615" fmla="*/ 2136773 w 3685768"/>
                  <a:gd name="connsiteY615" fmla="*/ 747243 h 1941976"/>
                  <a:gd name="connsiteX616" fmla="*/ 2136773 w 3685768"/>
                  <a:gd name="connsiteY616" fmla="*/ 733034 h 1941976"/>
                  <a:gd name="connsiteX617" fmla="*/ 2151717 w 3685768"/>
                  <a:gd name="connsiteY617" fmla="*/ 733034 h 1941976"/>
                  <a:gd name="connsiteX618" fmla="*/ 2163746 w 3685768"/>
                  <a:gd name="connsiteY618" fmla="*/ 733034 h 1941976"/>
                  <a:gd name="connsiteX619" fmla="*/ 2154634 w 3685768"/>
                  <a:gd name="connsiteY619" fmla="*/ 741594 h 1941976"/>
                  <a:gd name="connsiteX620" fmla="*/ 2154634 w 3685768"/>
                  <a:gd name="connsiteY620" fmla="*/ 721907 h 1941976"/>
                  <a:gd name="connsiteX621" fmla="*/ 2169579 w 3685768"/>
                  <a:gd name="connsiteY621" fmla="*/ 721907 h 1941976"/>
                  <a:gd name="connsiteX622" fmla="*/ 2193636 w 3685768"/>
                  <a:gd name="connsiteY622" fmla="*/ 721907 h 1941976"/>
                  <a:gd name="connsiteX623" fmla="*/ 2205483 w 3685768"/>
                  <a:gd name="connsiteY623" fmla="*/ 721907 h 1941976"/>
                  <a:gd name="connsiteX624" fmla="*/ 2196370 w 3685768"/>
                  <a:gd name="connsiteY624" fmla="*/ 730467 h 1941976"/>
                  <a:gd name="connsiteX625" fmla="*/ 2196370 w 3685768"/>
                  <a:gd name="connsiteY625" fmla="*/ 716258 h 1941976"/>
                  <a:gd name="connsiteX626" fmla="*/ 2211315 w 3685768"/>
                  <a:gd name="connsiteY626" fmla="*/ 716258 h 1941976"/>
                  <a:gd name="connsiteX627" fmla="*/ 2217330 w 3685768"/>
                  <a:gd name="connsiteY627" fmla="*/ 716258 h 1941976"/>
                  <a:gd name="connsiteX628" fmla="*/ 2223344 w 3685768"/>
                  <a:gd name="connsiteY628" fmla="*/ 716258 h 1941976"/>
                  <a:gd name="connsiteX629" fmla="*/ 2229359 w 3685768"/>
                  <a:gd name="connsiteY629" fmla="*/ 716258 h 1941976"/>
                  <a:gd name="connsiteX630" fmla="*/ 2220246 w 3685768"/>
                  <a:gd name="connsiteY630" fmla="*/ 724817 h 1941976"/>
                  <a:gd name="connsiteX631" fmla="*/ 2220246 w 3685768"/>
                  <a:gd name="connsiteY631" fmla="*/ 705131 h 1941976"/>
                  <a:gd name="connsiteX632" fmla="*/ 2235373 w 3685768"/>
                  <a:gd name="connsiteY632" fmla="*/ 705131 h 1941976"/>
                  <a:gd name="connsiteX633" fmla="*/ 2241205 w 3685768"/>
                  <a:gd name="connsiteY633" fmla="*/ 705131 h 1941976"/>
                  <a:gd name="connsiteX634" fmla="*/ 2232275 w 3685768"/>
                  <a:gd name="connsiteY634" fmla="*/ 713690 h 1941976"/>
                  <a:gd name="connsiteX635" fmla="*/ 2232275 w 3685768"/>
                  <a:gd name="connsiteY635" fmla="*/ 699652 h 1941976"/>
                  <a:gd name="connsiteX636" fmla="*/ 2247220 w 3685768"/>
                  <a:gd name="connsiteY636" fmla="*/ 699652 h 1941976"/>
                  <a:gd name="connsiteX637" fmla="*/ 2238289 w 3685768"/>
                  <a:gd name="connsiteY637" fmla="*/ 708041 h 1941976"/>
                  <a:gd name="connsiteX638" fmla="*/ 2238289 w 3685768"/>
                  <a:gd name="connsiteY638" fmla="*/ 702391 h 1941976"/>
                  <a:gd name="connsiteX639" fmla="*/ 2238289 w 3685768"/>
                  <a:gd name="connsiteY639" fmla="*/ 688354 h 1941976"/>
                  <a:gd name="connsiteX640" fmla="*/ 2259249 w 3685768"/>
                  <a:gd name="connsiteY640" fmla="*/ 688354 h 1941976"/>
                  <a:gd name="connsiteX641" fmla="*/ 2250136 w 3685768"/>
                  <a:gd name="connsiteY641" fmla="*/ 696913 h 1941976"/>
                  <a:gd name="connsiteX642" fmla="*/ 2250136 w 3685768"/>
                  <a:gd name="connsiteY642" fmla="*/ 682876 h 1941976"/>
                  <a:gd name="connsiteX643" fmla="*/ 2271095 w 3685768"/>
                  <a:gd name="connsiteY643" fmla="*/ 682876 h 1941976"/>
                  <a:gd name="connsiteX644" fmla="*/ 2262165 w 3685768"/>
                  <a:gd name="connsiteY644" fmla="*/ 691264 h 1941976"/>
                  <a:gd name="connsiteX645" fmla="*/ 2262165 w 3685768"/>
                  <a:gd name="connsiteY645" fmla="*/ 677227 h 1941976"/>
                  <a:gd name="connsiteX646" fmla="*/ 2277110 w 3685768"/>
                  <a:gd name="connsiteY646" fmla="*/ 677227 h 1941976"/>
                  <a:gd name="connsiteX647" fmla="*/ 2300985 w 3685768"/>
                  <a:gd name="connsiteY647" fmla="*/ 677227 h 1941976"/>
                  <a:gd name="connsiteX648" fmla="*/ 2306818 w 3685768"/>
                  <a:gd name="connsiteY648" fmla="*/ 677227 h 1941976"/>
                  <a:gd name="connsiteX649" fmla="*/ 2297887 w 3685768"/>
                  <a:gd name="connsiteY649" fmla="*/ 685615 h 1941976"/>
                  <a:gd name="connsiteX650" fmla="*/ 2297887 w 3685768"/>
                  <a:gd name="connsiteY650" fmla="*/ 671577 h 1941976"/>
                  <a:gd name="connsiteX651" fmla="*/ 2318846 w 3685768"/>
                  <a:gd name="connsiteY651" fmla="*/ 671577 h 1941976"/>
                  <a:gd name="connsiteX652" fmla="*/ 2309916 w 3685768"/>
                  <a:gd name="connsiteY652" fmla="*/ 679966 h 1941976"/>
                  <a:gd name="connsiteX653" fmla="*/ 2309916 w 3685768"/>
                  <a:gd name="connsiteY653" fmla="*/ 666099 h 1941976"/>
                  <a:gd name="connsiteX654" fmla="*/ 2324861 w 3685768"/>
                  <a:gd name="connsiteY654" fmla="*/ 666099 h 1941976"/>
                  <a:gd name="connsiteX655" fmla="*/ 2330875 w 3685768"/>
                  <a:gd name="connsiteY655" fmla="*/ 666099 h 1941976"/>
                  <a:gd name="connsiteX656" fmla="*/ 2321763 w 3685768"/>
                  <a:gd name="connsiteY656" fmla="*/ 674488 h 1941976"/>
                  <a:gd name="connsiteX657" fmla="*/ 2321763 w 3685768"/>
                  <a:gd name="connsiteY657" fmla="*/ 654801 h 1941976"/>
                  <a:gd name="connsiteX658" fmla="*/ 2336708 w 3685768"/>
                  <a:gd name="connsiteY658" fmla="*/ 654801 h 1941976"/>
                  <a:gd name="connsiteX659" fmla="*/ 2327777 w 3685768"/>
                  <a:gd name="connsiteY659" fmla="*/ 663189 h 1941976"/>
                  <a:gd name="connsiteX660" fmla="*/ 2327777 w 3685768"/>
                  <a:gd name="connsiteY660" fmla="*/ 649152 h 1941976"/>
                  <a:gd name="connsiteX661" fmla="*/ 2348736 w 3685768"/>
                  <a:gd name="connsiteY661" fmla="*/ 649152 h 1941976"/>
                  <a:gd name="connsiteX662" fmla="*/ 2339624 w 3685768"/>
                  <a:gd name="connsiteY662" fmla="*/ 657711 h 1941976"/>
                  <a:gd name="connsiteX663" fmla="*/ 2339624 w 3685768"/>
                  <a:gd name="connsiteY663" fmla="*/ 643673 h 1941976"/>
                  <a:gd name="connsiteX664" fmla="*/ 2360583 w 3685768"/>
                  <a:gd name="connsiteY664" fmla="*/ 643673 h 1941976"/>
                  <a:gd name="connsiteX665" fmla="*/ 2366598 w 3685768"/>
                  <a:gd name="connsiteY665" fmla="*/ 643673 h 1941976"/>
                  <a:gd name="connsiteX666" fmla="*/ 2357485 w 3685768"/>
                  <a:gd name="connsiteY666" fmla="*/ 652062 h 1941976"/>
                  <a:gd name="connsiteX667" fmla="*/ 2357485 w 3685768"/>
                  <a:gd name="connsiteY667" fmla="*/ 638024 h 1941976"/>
                  <a:gd name="connsiteX668" fmla="*/ 2372612 w 3685768"/>
                  <a:gd name="connsiteY668" fmla="*/ 638024 h 1941976"/>
                  <a:gd name="connsiteX669" fmla="*/ 2363499 w 3685768"/>
                  <a:gd name="connsiteY669" fmla="*/ 646412 h 1941976"/>
                  <a:gd name="connsiteX670" fmla="*/ 2363499 w 3685768"/>
                  <a:gd name="connsiteY670" fmla="*/ 632375 h 1941976"/>
                  <a:gd name="connsiteX671" fmla="*/ 2378626 w 3685768"/>
                  <a:gd name="connsiteY671" fmla="*/ 632375 h 1941976"/>
                  <a:gd name="connsiteX672" fmla="*/ 2369514 w 3685768"/>
                  <a:gd name="connsiteY672" fmla="*/ 640934 h 1941976"/>
                  <a:gd name="connsiteX673" fmla="*/ 2369514 w 3685768"/>
                  <a:gd name="connsiteY673" fmla="*/ 626726 h 1941976"/>
                  <a:gd name="connsiteX674" fmla="*/ 2384459 w 3685768"/>
                  <a:gd name="connsiteY674" fmla="*/ 626726 h 1941976"/>
                  <a:gd name="connsiteX675" fmla="*/ 2375528 w 3685768"/>
                  <a:gd name="connsiteY675" fmla="*/ 635285 h 1941976"/>
                  <a:gd name="connsiteX676" fmla="*/ 2375528 w 3685768"/>
                  <a:gd name="connsiteY676" fmla="*/ 621248 h 1941976"/>
                  <a:gd name="connsiteX677" fmla="*/ 2390473 w 3685768"/>
                  <a:gd name="connsiteY677" fmla="*/ 621248 h 1941976"/>
                  <a:gd name="connsiteX678" fmla="*/ 2381360 w 3685768"/>
                  <a:gd name="connsiteY678" fmla="*/ 629636 h 1941976"/>
                  <a:gd name="connsiteX679" fmla="*/ 2381360 w 3685768"/>
                  <a:gd name="connsiteY679" fmla="*/ 615598 h 1941976"/>
                  <a:gd name="connsiteX680" fmla="*/ 2396488 w 3685768"/>
                  <a:gd name="connsiteY680" fmla="*/ 615598 h 1941976"/>
                  <a:gd name="connsiteX681" fmla="*/ 2402320 w 3685768"/>
                  <a:gd name="connsiteY681" fmla="*/ 615598 h 1941976"/>
                  <a:gd name="connsiteX682" fmla="*/ 2414349 w 3685768"/>
                  <a:gd name="connsiteY682" fmla="*/ 615598 h 1941976"/>
                  <a:gd name="connsiteX683" fmla="*/ 2426378 w 3685768"/>
                  <a:gd name="connsiteY683" fmla="*/ 615598 h 1941976"/>
                  <a:gd name="connsiteX684" fmla="*/ 2417265 w 3685768"/>
                  <a:gd name="connsiteY684" fmla="*/ 624158 h 1941976"/>
                  <a:gd name="connsiteX685" fmla="*/ 2417265 w 3685768"/>
                  <a:gd name="connsiteY685" fmla="*/ 609949 h 1941976"/>
                  <a:gd name="connsiteX686" fmla="*/ 2432392 w 3685768"/>
                  <a:gd name="connsiteY686" fmla="*/ 609949 h 1941976"/>
                  <a:gd name="connsiteX687" fmla="*/ 2423279 w 3685768"/>
                  <a:gd name="connsiteY687" fmla="*/ 618509 h 1941976"/>
                  <a:gd name="connsiteX688" fmla="*/ 2423279 w 3685768"/>
                  <a:gd name="connsiteY688" fmla="*/ 612859 h 1941976"/>
                  <a:gd name="connsiteX689" fmla="*/ 2423279 w 3685768"/>
                  <a:gd name="connsiteY689" fmla="*/ 598822 h 1941976"/>
                  <a:gd name="connsiteX690" fmla="*/ 2438224 w 3685768"/>
                  <a:gd name="connsiteY690" fmla="*/ 598822 h 1941976"/>
                  <a:gd name="connsiteX691" fmla="*/ 2429294 w 3685768"/>
                  <a:gd name="connsiteY691" fmla="*/ 607210 h 1941976"/>
                  <a:gd name="connsiteX692" fmla="*/ 2429294 w 3685768"/>
                  <a:gd name="connsiteY692" fmla="*/ 593172 h 1941976"/>
                  <a:gd name="connsiteX693" fmla="*/ 2444239 w 3685768"/>
                  <a:gd name="connsiteY693" fmla="*/ 593172 h 1941976"/>
                  <a:gd name="connsiteX694" fmla="*/ 2435126 w 3685768"/>
                  <a:gd name="connsiteY694" fmla="*/ 601732 h 1941976"/>
                  <a:gd name="connsiteX695" fmla="*/ 2435126 w 3685768"/>
                  <a:gd name="connsiteY695" fmla="*/ 587694 h 1941976"/>
                  <a:gd name="connsiteX696" fmla="*/ 2456085 w 3685768"/>
                  <a:gd name="connsiteY696" fmla="*/ 587694 h 1941976"/>
                  <a:gd name="connsiteX697" fmla="*/ 2479961 w 3685768"/>
                  <a:gd name="connsiteY697" fmla="*/ 587694 h 1941976"/>
                  <a:gd name="connsiteX698" fmla="*/ 2471030 w 3685768"/>
                  <a:gd name="connsiteY698" fmla="*/ 596083 h 1941976"/>
                  <a:gd name="connsiteX699" fmla="*/ 2471030 w 3685768"/>
                  <a:gd name="connsiteY699" fmla="*/ 590605 h 1941976"/>
                  <a:gd name="connsiteX700" fmla="*/ 2471030 w 3685768"/>
                  <a:gd name="connsiteY700" fmla="*/ 576396 h 1941976"/>
                  <a:gd name="connsiteX701" fmla="*/ 2485975 w 3685768"/>
                  <a:gd name="connsiteY701" fmla="*/ 576396 h 1941976"/>
                  <a:gd name="connsiteX702" fmla="*/ 2477045 w 3685768"/>
                  <a:gd name="connsiteY702" fmla="*/ 584955 h 1941976"/>
                  <a:gd name="connsiteX703" fmla="*/ 2477045 w 3685768"/>
                  <a:gd name="connsiteY703" fmla="*/ 570918 h 1941976"/>
                  <a:gd name="connsiteX704" fmla="*/ 2491990 w 3685768"/>
                  <a:gd name="connsiteY704" fmla="*/ 570918 h 1941976"/>
                  <a:gd name="connsiteX705" fmla="*/ 2498004 w 3685768"/>
                  <a:gd name="connsiteY705" fmla="*/ 570918 h 1941976"/>
                  <a:gd name="connsiteX706" fmla="*/ 2504019 w 3685768"/>
                  <a:gd name="connsiteY706" fmla="*/ 570918 h 1941976"/>
                  <a:gd name="connsiteX707" fmla="*/ 2494906 w 3685768"/>
                  <a:gd name="connsiteY707" fmla="*/ 579306 h 1941976"/>
                  <a:gd name="connsiteX708" fmla="*/ 2494906 w 3685768"/>
                  <a:gd name="connsiteY708" fmla="*/ 565269 h 1941976"/>
                  <a:gd name="connsiteX709" fmla="*/ 2515866 w 3685768"/>
                  <a:gd name="connsiteY709" fmla="*/ 565269 h 1941976"/>
                  <a:gd name="connsiteX710" fmla="*/ 2521698 w 3685768"/>
                  <a:gd name="connsiteY710" fmla="*/ 565269 h 1941976"/>
                  <a:gd name="connsiteX711" fmla="*/ 2512767 w 3685768"/>
                  <a:gd name="connsiteY711" fmla="*/ 573657 h 1941976"/>
                  <a:gd name="connsiteX712" fmla="*/ 2512767 w 3685768"/>
                  <a:gd name="connsiteY712" fmla="*/ 559619 h 1941976"/>
                  <a:gd name="connsiteX713" fmla="*/ 2527712 w 3685768"/>
                  <a:gd name="connsiteY713" fmla="*/ 559619 h 1941976"/>
                  <a:gd name="connsiteX714" fmla="*/ 2539741 w 3685768"/>
                  <a:gd name="connsiteY714" fmla="*/ 559619 h 1941976"/>
                  <a:gd name="connsiteX715" fmla="*/ 2530628 w 3685768"/>
                  <a:gd name="connsiteY715" fmla="*/ 568179 h 1941976"/>
                  <a:gd name="connsiteX716" fmla="*/ 2530628 w 3685768"/>
                  <a:gd name="connsiteY716" fmla="*/ 554141 h 1941976"/>
                  <a:gd name="connsiteX717" fmla="*/ 2545756 w 3685768"/>
                  <a:gd name="connsiteY717" fmla="*/ 554141 h 1941976"/>
                  <a:gd name="connsiteX718" fmla="*/ 2536643 w 3685768"/>
                  <a:gd name="connsiteY718" fmla="*/ 562529 h 1941976"/>
                  <a:gd name="connsiteX719" fmla="*/ 2536643 w 3685768"/>
                  <a:gd name="connsiteY719" fmla="*/ 548492 h 1941976"/>
                  <a:gd name="connsiteX720" fmla="*/ 2551588 w 3685768"/>
                  <a:gd name="connsiteY720" fmla="*/ 548492 h 1941976"/>
                  <a:gd name="connsiteX721" fmla="*/ 2542657 w 3685768"/>
                  <a:gd name="connsiteY721" fmla="*/ 556880 h 1941976"/>
                  <a:gd name="connsiteX722" fmla="*/ 2542657 w 3685768"/>
                  <a:gd name="connsiteY722" fmla="*/ 542843 h 1941976"/>
                  <a:gd name="connsiteX723" fmla="*/ 2557602 w 3685768"/>
                  <a:gd name="connsiteY723" fmla="*/ 542843 h 1941976"/>
                  <a:gd name="connsiteX724" fmla="*/ 2548672 w 3685768"/>
                  <a:gd name="connsiteY724" fmla="*/ 551402 h 1941976"/>
                  <a:gd name="connsiteX725" fmla="*/ 2548672 w 3685768"/>
                  <a:gd name="connsiteY725" fmla="*/ 545753 h 1941976"/>
                  <a:gd name="connsiteX726" fmla="*/ 2548672 w 3685768"/>
                  <a:gd name="connsiteY726" fmla="*/ 531715 h 1941976"/>
                  <a:gd name="connsiteX727" fmla="*/ 2569631 w 3685768"/>
                  <a:gd name="connsiteY727" fmla="*/ 531715 h 1941976"/>
                  <a:gd name="connsiteX728" fmla="*/ 2560518 w 3685768"/>
                  <a:gd name="connsiteY728" fmla="*/ 540104 h 1941976"/>
                  <a:gd name="connsiteX729" fmla="*/ 2560518 w 3685768"/>
                  <a:gd name="connsiteY729" fmla="*/ 526066 h 1941976"/>
                  <a:gd name="connsiteX730" fmla="*/ 2575463 w 3685768"/>
                  <a:gd name="connsiteY730" fmla="*/ 526066 h 1941976"/>
                  <a:gd name="connsiteX731" fmla="*/ 2566533 w 3685768"/>
                  <a:gd name="connsiteY731" fmla="*/ 534626 h 1941976"/>
                  <a:gd name="connsiteX732" fmla="*/ 2566533 w 3685768"/>
                  <a:gd name="connsiteY732" fmla="*/ 520417 h 1941976"/>
                  <a:gd name="connsiteX733" fmla="*/ 2581478 w 3685768"/>
                  <a:gd name="connsiteY733" fmla="*/ 520417 h 1941976"/>
                  <a:gd name="connsiteX734" fmla="*/ 2572547 w 3685768"/>
                  <a:gd name="connsiteY734" fmla="*/ 528976 h 1941976"/>
                  <a:gd name="connsiteX735" fmla="*/ 2572547 w 3685768"/>
                  <a:gd name="connsiteY735" fmla="*/ 514939 h 1941976"/>
                  <a:gd name="connsiteX736" fmla="*/ 2587492 w 3685768"/>
                  <a:gd name="connsiteY736" fmla="*/ 514939 h 1941976"/>
                  <a:gd name="connsiteX737" fmla="*/ 2578562 w 3685768"/>
                  <a:gd name="connsiteY737" fmla="*/ 523327 h 1941976"/>
                  <a:gd name="connsiteX738" fmla="*/ 2578562 w 3685768"/>
                  <a:gd name="connsiteY738" fmla="*/ 517849 h 1941976"/>
                  <a:gd name="connsiteX739" fmla="*/ 2578562 w 3685768"/>
                  <a:gd name="connsiteY739" fmla="*/ 503640 h 1941976"/>
                  <a:gd name="connsiteX740" fmla="*/ 2599339 w 3685768"/>
                  <a:gd name="connsiteY740" fmla="*/ 503640 h 1941976"/>
                  <a:gd name="connsiteX741" fmla="*/ 2605353 w 3685768"/>
                  <a:gd name="connsiteY741" fmla="*/ 503640 h 1941976"/>
                  <a:gd name="connsiteX742" fmla="*/ 2596240 w 3685768"/>
                  <a:gd name="connsiteY742" fmla="*/ 512200 h 1941976"/>
                  <a:gd name="connsiteX743" fmla="*/ 2596240 w 3685768"/>
                  <a:gd name="connsiteY743" fmla="*/ 498162 h 1941976"/>
                  <a:gd name="connsiteX744" fmla="*/ 2611368 w 3685768"/>
                  <a:gd name="connsiteY744" fmla="*/ 498162 h 1941976"/>
                  <a:gd name="connsiteX745" fmla="*/ 2602255 w 3685768"/>
                  <a:gd name="connsiteY745" fmla="*/ 506550 h 1941976"/>
                  <a:gd name="connsiteX746" fmla="*/ 2602255 w 3685768"/>
                  <a:gd name="connsiteY746" fmla="*/ 492513 h 1941976"/>
                  <a:gd name="connsiteX747" fmla="*/ 2623397 w 3685768"/>
                  <a:gd name="connsiteY747" fmla="*/ 492513 h 1941976"/>
                  <a:gd name="connsiteX748" fmla="*/ 2629229 w 3685768"/>
                  <a:gd name="connsiteY748" fmla="*/ 492513 h 1941976"/>
                  <a:gd name="connsiteX749" fmla="*/ 2641258 w 3685768"/>
                  <a:gd name="connsiteY749" fmla="*/ 492513 h 1941976"/>
                  <a:gd name="connsiteX750" fmla="*/ 2632145 w 3685768"/>
                  <a:gd name="connsiteY750" fmla="*/ 501072 h 1941976"/>
                  <a:gd name="connsiteX751" fmla="*/ 2632145 w 3685768"/>
                  <a:gd name="connsiteY751" fmla="*/ 495423 h 1941976"/>
                  <a:gd name="connsiteX752" fmla="*/ 2632145 w 3685768"/>
                  <a:gd name="connsiteY752" fmla="*/ 481386 h 1941976"/>
                  <a:gd name="connsiteX753" fmla="*/ 2647090 w 3685768"/>
                  <a:gd name="connsiteY753" fmla="*/ 481386 h 1941976"/>
                  <a:gd name="connsiteX754" fmla="*/ 2638159 w 3685768"/>
                  <a:gd name="connsiteY754" fmla="*/ 489774 h 1941976"/>
                  <a:gd name="connsiteX755" fmla="*/ 2638159 w 3685768"/>
                  <a:gd name="connsiteY755" fmla="*/ 475736 h 1941976"/>
                  <a:gd name="connsiteX756" fmla="*/ 2653105 w 3685768"/>
                  <a:gd name="connsiteY756" fmla="*/ 475736 h 1941976"/>
                  <a:gd name="connsiteX757" fmla="*/ 2644174 w 3685768"/>
                  <a:gd name="connsiteY757" fmla="*/ 484125 h 1941976"/>
                  <a:gd name="connsiteX758" fmla="*/ 2644174 w 3685768"/>
                  <a:gd name="connsiteY758" fmla="*/ 470087 h 1941976"/>
                  <a:gd name="connsiteX759" fmla="*/ 2659119 w 3685768"/>
                  <a:gd name="connsiteY759" fmla="*/ 470087 h 1941976"/>
                  <a:gd name="connsiteX760" fmla="*/ 2650006 w 3685768"/>
                  <a:gd name="connsiteY760" fmla="*/ 478475 h 1941976"/>
                  <a:gd name="connsiteX761" fmla="*/ 2650006 w 3685768"/>
                  <a:gd name="connsiteY761" fmla="*/ 464609 h 1941976"/>
                  <a:gd name="connsiteX762" fmla="*/ 2676980 w 3685768"/>
                  <a:gd name="connsiteY762" fmla="*/ 464609 h 1941976"/>
                  <a:gd name="connsiteX763" fmla="*/ 2667867 w 3685768"/>
                  <a:gd name="connsiteY763" fmla="*/ 472997 h 1941976"/>
                  <a:gd name="connsiteX764" fmla="*/ 2667867 w 3685768"/>
                  <a:gd name="connsiteY764" fmla="*/ 458960 h 1941976"/>
                  <a:gd name="connsiteX765" fmla="*/ 2682995 w 3685768"/>
                  <a:gd name="connsiteY765" fmla="*/ 458960 h 1941976"/>
                  <a:gd name="connsiteX766" fmla="*/ 2689009 w 3685768"/>
                  <a:gd name="connsiteY766" fmla="*/ 458960 h 1941976"/>
                  <a:gd name="connsiteX767" fmla="*/ 2694841 w 3685768"/>
                  <a:gd name="connsiteY767" fmla="*/ 458960 h 1941976"/>
                  <a:gd name="connsiteX768" fmla="*/ 2700856 w 3685768"/>
                  <a:gd name="connsiteY768" fmla="*/ 458960 h 1941976"/>
                  <a:gd name="connsiteX769" fmla="*/ 2706870 w 3685768"/>
                  <a:gd name="connsiteY769" fmla="*/ 458960 h 1941976"/>
                  <a:gd name="connsiteX770" fmla="*/ 2697939 w 3685768"/>
                  <a:gd name="connsiteY770" fmla="*/ 467348 h 1941976"/>
                  <a:gd name="connsiteX771" fmla="*/ 2697939 w 3685768"/>
                  <a:gd name="connsiteY771" fmla="*/ 461699 h 1941976"/>
                  <a:gd name="connsiteX772" fmla="*/ 2697939 w 3685768"/>
                  <a:gd name="connsiteY772" fmla="*/ 447832 h 1941976"/>
                  <a:gd name="connsiteX773" fmla="*/ 2712885 w 3685768"/>
                  <a:gd name="connsiteY773" fmla="*/ 447832 h 1941976"/>
                  <a:gd name="connsiteX774" fmla="*/ 2718899 w 3685768"/>
                  <a:gd name="connsiteY774" fmla="*/ 447832 h 1941976"/>
                  <a:gd name="connsiteX775" fmla="*/ 2709786 w 3685768"/>
                  <a:gd name="connsiteY775" fmla="*/ 456221 h 1941976"/>
                  <a:gd name="connsiteX776" fmla="*/ 2709786 w 3685768"/>
                  <a:gd name="connsiteY776" fmla="*/ 442183 h 1941976"/>
                  <a:gd name="connsiteX777" fmla="*/ 2724731 w 3685768"/>
                  <a:gd name="connsiteY777" fmla="*/ 442183 h 1941976"/>
                  <a:gd name="connsiteX778" fmla="*/ 2715800 w 3685768"/>
                  <a:gd name="connsiteY778" fmla="*/ 450571 h 1941976"/>
                  <a:gd name="connsiteX779" fmla="*/ 2715800 w 3685768"/>
                  <a:gd name="connsiteY779" fmla="*/ 436534 h 1941976"/>
                  <a:gd name="connsiteX780" fmla="*/ 2730746 w 3685768"/>
                  <a:gd name="connsiteY780" fmla="*/ 436534 h 1941976"/>
                  <a:gd name="connsiteX781" fmla="*/ 2721633 w 3685768"/>
                  <a:gd name="connsiteY781" fmla="*/ 444922 h 1941976"/>
                  <a:gd name="connsiteX782" fmla="*/ 2721633 w 3685768"/>
                  <a:gd name="connsiteY782" fmla="*/ 430885 h 1941976"/>
                  <a:gd name="connsiteX783" fmla="*/ 2736760 w 3685768"/>
                  <a:gd name="connsiteY783" fmla="*/ 430885 h 1941976"/>
                  <a:gd name="connsiteX784" fmla="*/ 2727647 w 3685768"/>
                  <a:gd name="connsiteY784" fmla="*/ 439444 h 1941976"/>
                  <a:gd name="connsiteX785" fmla="*/ 2727647 w 3685768"/>
                  <a:gd name="connsiteY785" fmla="*/ 425406 h 1941976"/>
                  <a:gd name="connsiteX786" fmla="*/ 2742592 w 3685768"/>
                  <a:gd name="connsiteY786" fmla="*/ 425406 h 1941976"/>
                  <a:gd name="connsiteX787" fmla="*/ 2733662 w 3685768"/>
                  <a:gd name="connsiteY787" fmla="*/ 433795 h 1941976"/>
                  <a:gd name="connsiteX788" fmla="*/ 2733662 w 3685768"/>
                  <a:gd name="connsiteY788" fmla="*/ 419757 h 1941976"/>
                  <a:gd name="connsiteX789" fmla="*/ 2748607 w 3685768"/>
                  <a:gd name="connsiteY789" fmla="*/ 419757 h 1941976"/>
                  <a:gd name="connsiteX790" fmla="*/ 2739676 w 3685768"/>
                  <a:gd name="connsiteY790" fmla="*/ 428146 h 1941976"/>
                  <a:gd name="connsiteX791" fmla="*/ 2739676 w 3685768"/>
                  <a:gd name="connsiteY791" fmla="*/ 422667 h 1941976"/>
                  <a:gd name="connsiteX792" fmla="*/ 2739676 w 3685768"/>
                  <a:gd name="connsiteY792" fmla="*/ 408630 h 1941976"/>
                  <a:gd name="connsiteX793" fmla="*/ 2754621 w 3685768"/>
                  <a:gd name="connsiteY793" fmla="*/ 408630 h 1941976"/>
                  <a:gd name="connsiteX794" fmla="*/ 2745508 w 3685768"/>
                  <a:gd name="connsiteY794" fmla="*/ 417018 h 1941976"/>
                  <a:gd name="connsiteX795" fmla="*/ 2745508 w 3685768"/>
                  <a:gd name="connsiteY795" fmla="*/ 402981 h 1941976"/>
                  <a:gd name="connsiteX796" fmla="*/ 2760636 w 3685768"/>
                  <a:gd name="connsiteY796" fmla="*/ 402981 h 1941976"/>
                  <a:gd name="connsiteX797" fmla="*/ 2766468 w 3685768"/>
                  <a:gd name="connsiteY797" fmla="*/ 402981 h 1941976"/>
                  <a:gd name="connsiteX798" fmla="*/ 2757537 w 3685768"/>
                  <a:gd name="connsiteY798" fmla="*/ 411540 h 1941976"/>
                  <a:gd name="connsiteX799" fmla="*/ 2757537 w 3685768"/>
                  <a:gd name="connsiteY799" fmla="*/ 397331 h 1941976"/>
                  <a:gd name="connsiteX800" fmla="*/ 2772482 w 3685768"/>
                  <a:gd name="connsiteY800" fmla="*/ 397331 h 1941976"/>
                  <a:gd name="connsiteX801" fmla="*/ 2763552 w 3685768"/>
                  <a:gd name="connsiteY801" fmla="*/ 405891 h 1941976"/>
                  <a:gd name="connsiteX802" fmla="*/ 2763552 w 3685768"/>
                  <a:gd name="connsiteY802" fmla="*/ 391853 h 1941976"/>
                  <a:gd name="connsiteX803" fmla="*/ 2778497 w 3685768"/>
                  <a:gd name="connsiteY803" fmla="*/ 391853 h 1941976"/>
                  <a:gd name="connsiteX804" fmla="*/ 2769384 w 3685768"/>
                  <a:gd name="connsiteY804" fmla="*/ 400242 h 1941976"/>
                  <a:gd name="connsiteX805" fmla="*/ 2769384 w 3685768"/>
                  <a:gd name="connsiteY805" fmla="*/ 394764 h 1941976"/>
                  <a:gd name="connsiteX806" fmla="*/ 2769384 w 3685768"/>
                  <a:gd name="connsiteY806" fmla="*/ 380555 h 1941976"/>
                  <a:gd name="connsiteX807" fmla="*/ 2784511 w 3685768"/>
                  <a:gd name="connsiteY807" fmla="*/ 380555 h 1941976"/>
                  <a:gd name="connsiteX808" fmla="*/ 2790343 w 3685768"/>
                  <a:gd name="connsiteY808" fmla="*/ 380555 h 1941976"/>
                  <a:gd name="connsiteX809" fmla="*/ 2781413 w 3685768"/>
                  <a:gd name="connsiteY809" fmla="*/ 388943 h 1941976"/>
                  <a:gd name="connsiteX810" fmla="*/ 2781413 w 3685768"/>
                  <a:gd name="connsiteY810" fmla="*/ 375077 h 1941976"/>
                  <a:gd name="connsiteX811" fmla="*/ 2802372 w 3685768"/>
                  <a:gd name="connsiteY811" fmla="*/ 375077 h 1941976"/>
                  <a:gd name="connsiteX812" fmla="*/ 2793259 w 3685768"/>
                  <a:gd name="connsiteY812" fmla="*/ 383465 h 1941976"/>
                  <a:gd name="connsiteX813" fmla="*/ 2793259 w 3685768"/>
                  <a:gd name="connsiteY813" fmla="*/ 369427 h 1941976"/>
                  <a:gd name="connsiteX814" fmla="*/ 2808387 w 3685768"/>
                  <a:gd name="connsiteY814" fmla="*/ 369427 h 1941976"/>
                  <a:gd name="connsiteX815" fmla="*/ 2814401 w 3685768"/>
                  <a:gd name="connsiteY815" fmla="*/ 369427 h 1941976"/>
                  <a:gd name="connsiteX816" fmla="*/ 2805288 w 3685768"/>
                  <a:gd name="connsiteY816" fmla="*/ 377816 h 1941976"/>
                  <a:gd name="connsiteX817" fmla="*/ 2805288 w 3685768"/>
                  <a:gd name="connsiteY817" fmla="*/ 363778 h 1941976"/>
                  <a:gd name="connsiteX818" fmla="*/ 2826248 w 3685768"/>
                  <a:gd name="connsiteY818" fmla="*/ 363778 h 1941976"/>
                  <a:gd name="connsiteX819" fmla="*/ 2856138 w 3685768"/>
                  <a:gd name="connsiteY819" fmla="*/ 363778 h 1941976"/>
                  <a:gd name="connsiteX820" fmla="*/ 2847025 w 3685768"/>
                  <a:gd name="connsiteY820" fmla="*/ 372166 h 1941976"/>
                  <a:gd name="connsiteX821" fmla="*/ 2847025 w 3685768"/>
                  <a:gd name="connsiteY821" fmla="*/ 358300 h 1941976"/>
                  <a:gd name="connsiteX822" fmla="*/ 2867985 w 3685768"/>
                  <a:gd name="connsiteY822" fmla="*/ 358300 h 1941976"/>
                  <a:gd name="connsiteX823" fmla="*/ 2873999 w 3685768"/>
                  <a:gd name="connsiteY823" fmla="*/ 358300 h 1941976"/>
                  <a:gd name="connsiteX824" fmla="*/ 2864886 w 3685768"/>
                  <a:gd name="connsiteY824" fmla="*/ 366688 h 1941976"/>
                  <a:gd name="connsiteX825" fmla="*/ 2864886 w 3685768"/>
                  <a:gd name="connsiteY825" fmla="*/ 352651 h 1941976"/>
                  <a:gd name="connsiteX826" fmla="*/ 2891860 w 3685768"/>
                  <a:gd name="connsiteY826" fmla="*/ 352651 h 1941976"/>
                  <a:gd name="connsiteX827" fmla="*/ 2897875 w 3685768"/>
                  <a:gd name="connsiteY827" fmla="*/ 352651 h 1941976"/>
                  <a:gd name="connsiteX828" fmla="*/ 2888944 w 3685768"/>
                  <a:gd name="connsiteY828" fmla="*/ 361039 h 1941976"/>
                  <a:gd name="connsiteX829" fmla="*/ 2888944 w 3685768"/>
                  <a:gd name="connsiteY829" fmla="*/ 355390 h 1941976"/>
                  <a:gd name="connsiteX830" fmla="*/ 2888944 w 3685768"/>
                  <a:gd name="connsiteY830" fmla="*/ 341523 h 1941976"/>
                  <a:gd name="connsiteX831" fmla="*/ 2903889 w 3685768"/>
                  <a:gd name="connsiteY831" fmla="*/ 341523 h 1941976"/>
                  <a:gd name="connsiteX832" fmla="*/ 2894776 w 3685768"/>
                  <a:gd name="connsiteY832" fmla="*/ 349912 h 1941976"/>
                  <a:gd name="connsiteX833" fmla="*/ 2894776 w 3685768"/>
                  <a:gd name="connsiteY833" fmla="*/ 335703 h 1941976"/>
                  <a:gd name="connsiteX834" fmla="*/ 2909721 w 3685768"/>
                  <a:gd name="connsiteY834" fmla="*/ 335703 h 1941976"/>
                  <a:gd name="connsiteX835" fmla="*/ 2900791 w 3685768"/>
                  <a:gd name="connsiteY835" fmla="*/ 344263 h 1941976"/>
                  <a:gd name="connsiteX836" fmla="*/ 2900791 w 3685768"/>
                  <a:gd name="connsiteY836" fmla="*/ 330225 h 1941976"/>
                  <a:gd name="connsiteX837" fmla="*/ 2915736 w 3685768"/>
                  <a:gd name="connsiteY837" fmla="*/ 330225 h 1941976"/>
                  <a:gd name="connsiteX838" fmla="*/ 2906805 w 3685768"/>
                  <a:gd name="connsiteY838" fmla="*/ 338613 h 1941976"/>
                  <a:gd name="connsiteX839" fmla="*/ 2906805 w 3685768"/>
                  <a:gd name="connsiteY839" fmla="*/ 324576 h 1941976"/>
                  <a:gd name="connsiteX840" fmla="*/ 2921750 w 3685768"/>
                  <a:gd name="connsiteY840" fmla="*/ 324576 h 1941976"/>
                  <a:gd name="connsiteX841" fmla="*/ 2927582 w 3685768"/>
                  <a:gd name="connsiteY841" fmla="*/ 324576 h 1941976"/>
                  <a:gd name="connsiteX842" fmla="*/ 2918652 w 3685768"/>
                  <a:gd name="connsiteY842" fmla="*/ 333135 h 1941976"/>
                  <a:gd name="connsiteX843" fmla="*/ 2918652 w 3685768"/>
                  <a:gd name="connsiteY843" fmla="*/ 318926 h 1941976"/>
                  <a:gd name="connsiteX844" fmla="*/ 2939611 w 3685768"/>
                  <a:gd name="connsiteY844" fmla="*/ 318926 h 1941976"/>
                  <a:gd name="connsiteX845" fmla="*/ 2945626 w 3685768"/>
                  <a:gd name="connsiteY845" fmla="*/ 318926 h 1941976"/>
                  <a:gd name="connsiteX846" fmla="*/ 2951640 w 3685768"/>
                  <a:gd name="connsiteY846" fmla="*/ 318926 h 1941976"/>
                  <a:gd name="connsiteX847" fmla="*/ 2942527 w 3685768"/>
                  <a:gd name="connsiteY847" fmla="*/ 327486 h 1941976"/>
                  <a:gd name="connsiteX848" fmla="*/ 2942527 w 3685768"/>
                  <a:gd name="connsiteY848" fmla="*/ 313448 h 1941976"/>
                  <a:gd name="connsiteX849" fmla="*/ 2957472 w 3685768"/>
                  <a:gd name="connsiteY849" fmla="*/ 313448 h 1941976"/>
                  <a:gd name="connsiteX850" fmla="*/ 2969501 w 3685768"/>
                  <a:gd name="connsiteY850" fmla="*/ 313448 h 1941976"/>
                  <a:gd name="connsiteX851" fmla="*/ 2981348 w 3685768"/>
                  <a:gd name="connsiteY851" fmla="*/ 313448 h 1941976"/>
                  <a:gd name="connsiteX852" fmla="*/ 2987362 w 3685768"/>
                  <a:gd name="connsiteY852" fmla="*/ 313448 h 1941976"/>
                  <a:gd name="connsiteX853" fmla="*/ 2978250 w 3685768"/>
                  <a:gd name="connsiteY853" fmla="*/ 321837 h 1941976"/>
                  <a:gd name="connsiteX854" fmla="*/ 2978250 w 3685768"/>
                  <a:gd name="connsiteY854" fmla="*/ 307799 h 1941976"/>
                  <a:gd name="connsiteX855" fmla="*/ 2993377 w 3685768"/>
                  <a:gd name="connsiteY855" fmla="*/ 307799 h 1941976"/>
                  <a:gd name="connsiteX856" fmla="*/ 2999391 w 3685768"/>
                  <a:gd name="connsiteY856" fmla="*/ 307799 h 1941976"/>
                  <a:gd name="connsiteX857" fmla="*/ 3005223 w 3685768"/>
                  <a:gd name="connsiteY857" fmla="*/ 307799 h 1941976"/>
                  <a:gd name="connsiteX858" fmla="*/ 2996293 w 3685768"/>
                  <a:gd name="connsiteY858" fmla="*/ 316359 h 1941976"/>
                  <a:gd name="connsiteX859" fmla="*/ 2996293 w 3685768"/>
                  <a:gd name="connsiteY859" fmla="*/ 296672 h 1941976"/>
                  <a:gd name="connsiteX860" fmla="*/ 3011238 w 3685768"/>
                  <a:gd name="connsiteY860" fmla="*/ 296672 h 1941976"/>
                  <a:gd name="connsiteX861" fmla="*/ 3002125 w 3685768"/>
                  <a:gd name="connsiteY861" fmla="*/ 305060 h 1941976"/>
                  <a:gd name="connsiteX862" fmla="*/ 3002125 w 3685768"/>
                  <a:gd name="connsiteY862" fmla="*/ 291023 h 1941976"/>
                  <a:gd name="connsiteX863" fmla="*/ 3023267 w 3685768"/>
                  <a:gd name="connsiteY863" fmla="*/ 291023 h 1941976"/>
                  <a:gd name="connsiteX864" fmla="*/ 3029281 w 3685768"/>
                  <a:gd name="connsiteY864" fmla="*/ 291023 h 1941976"/>
                  <a:gd name="connsiteX865" fmla="*/ 3041128 w 3685768"/>
                  <a:gd name="connsiteY865" fmla="*/ 291023 h 1941976"/>
                  <a:gd name="connsiteX866" fmla="*/ 3032015 w 3685768"/>
                  <a:gd name="connsiteY866" fmla="*/ 299582 h 1941976"/>
                  <a:gd name="connsiteX867" fmla="*/ 3032015 w 3685768"/>
                  <a:gd name="connsiteY867" fmla="*/ 285373 h 1941976"/>
                  <a:gd name="connsiteX868" fmla="*/ 3047142 w 3685768"/>
                  <a:gd name="connsiteY868" fmla="*/ 285373 h 1941976"/>
                  <a:gd name="connsiteX869" fmla="*/ 3038030 w 3685768"/>
                  <a:gd name="connsiteY869" fmla="*/ 293933 h 1941976"/>
                  <a:gd name="connsiteX870" fmla="*/ 3038030 w 3685768"/>
                  <a:gd name="connsiteY870" fmla="*/ 274246 h 1941976"/>
                  <a:gd name="connsiteX871" fmla="*/ 3052975 w 3685768"/>
                  <a:gd name="connsiteY871" fmla="*/ 274246 h 1941976"/>
                  <a:gd name="connsiteX872" fmla="*/ 3058989 w 3685768"/>
                  <a:gd name="connsiteY872" fmla="*/ 274246 h 1941976"/>
                  <a:gd name="connsiteX873" fmla="*/ 3050059 w 3685768"/>
                  <a:gd name="connsiteY873" fmla="*/ 282805 h 1941976"/>
                  <a:gd name="connsiteX874" fmla="*/ 3050059 w 3685768"/>
                  <a:gd name="connsiteY874" fmla="*/ 277156 h 1941976"/>
                  <a:gd name="connsiteX875" fmla="*/ 3050059 w 3685768"/>
                  <a:gd name="connsiteY875" fmla="*/ 263119 h 1941976"/>
                  <a:gd name="connsiteX876" fmla="*/ 3065004 w 3685768"/>
                  <a:gd name="connsiteY876" fmla="*/ 263119 h 1941976"/>
                  <a:gd name="connsiteX877" fmla="*/ 3071018 w 3685768"/>
                  <a:gd name="connsiteY877" fmla="*/ 263119 h 1941976"/>
                  <a:gd name="connsiteX878" fmla="*/ 3061905 w 3685768"/>
                  <a:gd name="connsiteY878" fmla="*/ 271507 h 1941976"/>
                  <a:gd name="connsiteX879" fmla="*/ 3061905 w 3685768"/>
                  <a:gd name="connsiteY879" fmla="*/ 265858 h 1941976"/>
                  <a:gd name="connsiteX880" fmla="*/ 3061905 w 3685768"/>
                  <a:gd name="connsiteY880" fmla="*/ 251820 h 1941976"/>
                  <a:gd name="connsiteX881" fmla="*/ 3076850 w 3685768"/>
                  <a:gd name="connsiteY881" fmla="*/ 251820 h 1941976"/>
                  <a:gd name="connsiteX882" fmla="*/ 3082865 w 3685768"/>
                  <a:gd name="connsiteY882" fmla="*/ 251820 h 1941976"/>
                  <a:gd name="connsiteX883" fmla="*/ 3088879 w 3685768"/>
                  <a:gd name="connsiteY883" fmla="*/ 251820 h 1941976"/>
                  <a:gd name="connsiteX884" fmla="*/ 3079766 w 3685768"/>
                  <a:gd name="connsiteY884" fmla="*/ 260380 h 1941976"/>
                  <a:gd name="connsiteX885" fmla="*/ 3079766 w 3685768"/>
                  <a:gd name="connsiteY885" fmla="*/ 246342 h 1941976"/>
                  <a:gd name="connsiteX886" fmla="*/ 3094894 w 3685768"/>
                  <a:gd name="connsiteY886" fmla="*/ 246342 h 1941976"/>
                  <a:gd name="connsiteX887" fmla="*/ 3100726 w 3685768"/>
                  <a:gd name="connsiteY887" fmla="*/ 246342 h 1941976"/>
                  <a:gd name="connsiteX888" fmla="*/ 3091795 w 3685768"/>
                  <a:gd name="connsiteY888" fmla="*/ 254730 h 1941976"/>
                  <a:gd name="connsiteX889" fmla="*/ 3091795 w 3685768"/>
                  <a:gd name="connsiteY889" fmla="*/ 240693 h 1941976"/>
                  <a:gd name="connsiteX890" fmla="*/ 3106740 w 3685768"/>
                  <a:gd name="connsiteY890" fmla="*/ 240693 h 1941976"/>
                  <a:gd name="connsiteX891" fmla="*/ 3097810 w 3685768"/>
                  <a:gd name="connsiteY891" fmla="*/ 249081 h 1941976"/>
                  <a:gd name="connsiteX892" fmla="*/ 3097810 w 3685768"/>
                  <a:gd name="connsiteY892" fmla="*/ 235044 h 1941976"/>
                  <a:gd name="connsiteX893" fmla="*/ 3112755 w 3685768"/>
                  <a:gd name="connsiteY893" fmla="*/ 235044 h 1941976"/>
                  <a:gd name="connsiteX894" fmla="*/ 3103642 w 3685768"/>
                  <a:gd name="connsiteY894" fmla="*/ 243603 h 1941976"/>
                  <a:gd name="connsiteX895" fmla="*/ 3103642 w 3685768"/>
                  <a:gd name="connsiteY895" fmla="*/ 229565 h 1941976"/>
                  <a:gd name="connsiteX896" fmla="*/ 3118769 w 3685768"/>
                  <a:gd name="connsiteY896" fmla="*/ 229565 h 1941976"/>
                  <a:gd name="connsiteX897" fmla="*/ 3109656 w 3685768"/>
                  <a:gd name="connsiteY897" fmla="*/ 237954 h 1941976"/>
                  <a:gd name="connsiteX898" fmla="*/ 3109656 w 3685768"/>
                  <a:gd name="connsiteY898" fmla="*/ 232304 h 1941976"/>
                  <a:gd name="connsiteX899" fmla="*/ 3109656 w 3685768"/>
                  <a:gd name="connsiteY899" fmla="*/ 218267 h 1941976"/>
                  <a:gd name="connsiteX900" fmla="*/ 3124784 w 3685768"/>
                  <a:gd name="connsiteY900" fmla="*/ 218267 h 1941976"/>
                  <a:gd name="connsiteX901" fmla="*/ 3115671 w 3685768"/>
                  <a:gd name="connsiteY901" fmla="*/ 226826 h 1941976"/>
                  <a:gd name="connsiteX902" fmla="*/ 3115671 w 3685768"/>
                  <a:gd name="connsiteY902" fmla="*/ 212618 h 1941976"/>
                  <a:gd name="connsiteX903" fmla="*/ 3130616 w 3685768"/>
                  <a:gd name="connsiteY903" fmla="*/ 212618 h 1941976"/>
                  <a:gd name="connsiteX904" fmla="*/ 3136630 w 3685768"/>
                  <a:gd name="connsiteY904" fmla="*/ 212618 h 1941976"/>
                  <a:gd name="connsiteX905" fmla="*/ 3127518 w 3685768"/>
                  <a:gd name="connsiteY905" fmla="*/ 221177 h 1941976"/>
                  <a:gd name="connsiteX906" fmla="*/ 3127518 w 3685768"/>
                  <a:gd name="connsiteY906" fmla="*/ 207140 h 1941976"/>
                  <a:gd name="connsiteX907" fmla="*/ 3142462 w 3685768"/>
                  <a:gd name="connsiteY907" fmla="*/ 207140 h 1941976"/>
                  <a:gd name="connsiteX908" fmla="*/ 3133532 w 3685768"/>
                  <a:gd name="connsiteY908" fmla="*/ 215528 h 1941976"/>
                  <a:gd name="connsiteX909" fmla="*/ 3133532 w 3685768"/>
                  <a:gd name="connsiteY909" fmla="*/ 201490 h 1941976"/>
                  <a:gd name="connsiteX910" fmla="*/ 3148477 w 3685768"/>
                  <a:gd name="connsiteY910" fmla="*/ 201490 h 1941976"/>
                  <a:gd name="connsiteX911" fmla="*/ 3154491 w 3685768"/>
                  <a:gd name="connsiteY911" fmla="*/ 201490 h 1941976"/>
                  <a:gd name="connsiteX912" fmla="*/ 3145561 w 3685768"/>
                  <a:gd name="connsiteY912" fmla="*/ 210050 h 1941976"/>
                  <a:gd name="connsiteX913" fmla="*/ 3145561 w 3685768"/>
                  <a:gd name="connsiteY913" fmla="*/ 195841 h 1941976"/>
                  <a:gd name="connsiteX914" fmla="*/ 3160506 w 3685768"/>
                  <a:gd name="connsiteY914" fmla="*/ 195841 h 1941976"/>
                  <a:gd name="connsiteX915" fmla="*/ 3166520 w 3685768"/>
                  <a:gd name="connsiteY915" fmla="*/ 195841 h 1941976"/>
                  <a:gd name="connsiteX916" fmla="*/ 3157408 w 3685768"/>
                  <a:gd name="connsiteY916" fmla="*/ 204401 h 1941976"/>
                  <a:gd name="connsiteX917" fmla="*/ 3157408 w 3685768"/>
                  <a:gd name="connsiteY917" fmla="*/ 190363 h 1941976"/>
                  <a:gd name="connsiteX918" fmla="*/ 3178367 w 3685768"/>
                  <a:gd name="connsiteY918" fmla="*/ 190363 h 1941976"/>
                  <a:gd name="connsiteX919" fmla="*/ 3184381 w 3685768"/>
                  <a:gd name="connsiteY919" fmla="*/ 190363 h 1941976"/>
                  <a:gd name="connsiteX920" fmla="*/ 3175269 w 3685768"/>
                  <a:gd name="connsiteY920" fmla="*/ 198751 h 1941976"/>
                  <a:gd name="connsiteX921" fmla="*/ 3175269 w 3685768"/>
                  <a:gd name="connsiteY921" fmla="*/ 184714 h 1941976"/>
                  <a:gd name="connsiteX922" fmla="*/ 3190396 w 3685768"/>
                  <a:gd name="connsiteY922" fmla="*/ 184714 h 1941976"/>
                  <a:gd name="connsiteX923" fmla="*/ 3181283 w 3685768"/>
                  <a:gd name="connsiteY923" fmla="*/ 193102 h 1941976"/>
                  <a:gd name="connsiteX924" fmla="*/ 3181283 w 3685768"/>
                  <a:gd name="connsiteY924" fmla="*/ 187624 h 1941976"/>
                  <a:gd name="connsiteX925" fmla="*/ 3181283 w 3685768"/>
                  <a:gd name="connsiteY925" fmla="*/ 173586 h 1941976"/>
                  <a:gd name="connsiteX926" fmla="*/ 3196228 w 3685768"/>
                  <a:gd name="connsiteY926" fmla="*/ 173586 h 1941976"/>
                  <a:gd name="connsiteX927" fmla="*/ 3202242 w 3685768"/>
                  <a:gd name="connsiteY927" fmla="*/ 173586 h 1941976"/>
                  <a:gd name="connsiteX928" fmla="*/ 3208257 w 3685768"/>
                  <a:gd name="connsiteY928" fmla="*/ 173586 h 1941976"/>
                  <a:gd name="connsiteX929" fmla="*/ 3214271 w 3685768"/>
                  <a:gd name="connsiteY929" fmla="*/ 173586 h 1941976"/>
                  <a:gd name="connsiteX930" fmla="*/ 3220104 w 3685768"/>
                  <a:gd name="connsiteY930" fmla="*/ 173586 h 1941976"/>
                  <a:gd name="connsiteX931" fmla="*/ 3226118 w 3685768"/>
                  <a:gd name="connsiteY931" fmla="*/ 173586 h 1941976"/>
                  <a:gd name="connsiteX932" fmla="*/ 3217188 w 3685768"/>
                  <a:gd name="connsiteY932" fmla="*/ 181975 h 1941976"/>
                  <a:gd name="connsiteX933" fmla="*/ 3217188 w 3685768"/>
                  <a:gd name="connsiteY933" fmla="*/ 162288 h 1941976"/>
                  <a:gd name="connsiteX934" fmla="*/ 3232132 w 3685768"/>
                  <a:gd name="connsiteY934" fmla="*/ 162288 h 1941976"/>
                  <a:gd name="connsiteX935" fmla="*/ 3237965 w 3685768"/>
                  <a:gd name="connsiteY935" fmla="*/ 162288 h 1941976"/>
                  <a:gd name="connsiteX936" fmla="*/ 3244161 w 3685768"/>
                  <a:gd name="connsiteY936" fmla="*/ 162288 h 1941976"/>
                  <a:gd name="connsiteX937" fmla="*/ 3249994 w 3685768"/>
                  <a:gd name="connsiteY937" fmla="*/ 162288 h 1941976"/>
                  <a:gd name="connsiteX938" fmla="*/ 3256008 w 3685768"/>
                  <a:gd name="connsiteY938" fmla="*/ 162288 h 1941976"/>
                  <a:gd name="connsiteX939" fmla="*/ 3246895 w 3685768"/>
                  <a:gd name="connsiteY939" fmla="*/ 170847 h 1941976"/>
                  <a:gd name="connsiteX940" fmla="*/ 3246895 w 3685768"/>
                  <a:gd name="connsiteY940" fmla="*/ 156810 h 1941976"/>
                  <a:gd name="connsiteX941" fmla="*/ 3262022 w 3685768"/>
                  <a:gd name="connsiteY941" fmla="*/ 156810 h 1941976"/>
                  <a:gd name="connsiteX942" fmla="*/ 3267855 w 3685768"/>
                  <a:gd name="connsiteY942" fmla="*/ 156810 h 1941976"/>
                  <a:gd name="connsiteX943" fmla="*/ 3258924 w 3685768"/>
                  <a:gd name="connsiteY943" fmla="*/ 165198 h 1941976"/>
                  <a:gd name="connsiteX944" fmla="*/ 3258924 w 3685768"/>
                  <a:gd name="connsiteY944" fmla="*/ 151161 h 1941976"/>
                  <a:gd name="connsiteX945" fmla="*/ 3273869 w 3685768"/>
                  <a:gd name="connsiteY945" fmla="*/ 151161 h 1941976"/>
                  <a:gd name="connsiteX946" fmla="*/ 3279884 w 3685768"/>
                  <a:gd name="connsiteY946" fmla="*/ 151161 h 1941976"/>
                  <a:gd name="connsiteX947" fmla="*/ 3270771 w 3685768"/>
                  <a:gd name="connsiteY947" fmla="*/ 159549 h 1941976"/>
                  <a:gd name="connsiteX948" fmla="*/ 3270771 w 3685768"/>
                  <a:gd name="connsiteY948" fmla="*/ 145511 h 1941976"/>
                  <a:gd name="connsiteX949" fmla="*/ 3285898 w 3685768"/>
                  <a:gd name="connsiteY949" fmla="*/ 145511 h 1941976"/>
                  <a:gd name="connsiteX950" fmla="*/ 3276785 w 3685768"/>
                  <a:gd name="connsiteY950" fmla="*/ 154071 h 1941976"/>
                  <a:gd name="connsiteX951" fmla="*/ 3276785 w 3685768"/>
                  <a:gd name="connsiteY951" fmla="*/ 140033 h 1941976"/>
                  <a:gd name="connsiteX952" fmla="*/ 3291730 w 3685768"/>
                  <a:gd name="connsiteY952" fmla="*/ 140033 h 1941976"/>
                  <a:gd name="connsiteX953" fmla="*/ 3282800 w 3685768"/>
                  <a:gd name="connsiteY953" fmla="*/ 148421 h 1941976"/>
                  <a:gd name="connsiteX954" fmla="*/ 3282800 w 3685768"/>
                  <a:gd name="connsiteY954" fmla="*/ 134384 h 1941976"/>
                  <a:gd name="connsiteX955" fmla="*/ 3297745 w 3685768"/>
                  <a:gd name="connsiteY955" fmla="*/ 134384 h 1941976"/>
                  <a:gd name="connsiteX956" fmla="*/ 3303759 w 3685768"/>
                  <a:gd name="connsiteY956" fmla="*/ 134384 h 1941976"/>
                  <a:gd name="connsiteX957" fmla="*/ 3309774 w 3685768"/>
                  <a:gd name="connsiteY957" fmla="*/ 134384 h 1941976"/>
                  <a:gd name="connsiteX958" fmla="*/ 3315606 w 3685768"/>
                  <a:gd name="connsiteY958" fmla="*/ 134384 h 1941976"/>
                  <a:gd name="connsiteX959" fmla="*/ 3321620 w 3685768"/>
                  <a:gd name="connsiteY959" fmla="*/ 134384 h 1941976"/>
                  <a:gd name="connsiteX960" fmla="*/ 3333649 w 3685768"/>
                  <a:gd name="connsiteY960" fmla="*/ 134384 h 1941976"/>
                  <a:gd name="connsiteX961" fmla="*/ 3345496 w 3685768"/>
                  <a:gd name="connsiteY961" fmla="*/ 134384 h 1941976"/>
                  <a:gd name="connsiteX962" fmla="*/ 3351510 w 3685768"/>
                  <a:gd name="connsiteY962" fmla="*/ 134384 h 1941976"/>
                  <a:gd name="connsiteX963" fmla="*/ 3357525 w 3685768"/>
                  <a:gd name="connsiteY963" fmla="*/ 134384 h 1941976"/>
                  <a:gd name="connsiteX964" fmla="*/ 3348412 w 3685768"/>
                  <a:gd name="connsiteY964" fmla="*/ 142772 h 1941976"/>
                  <a:gd name="connsiteX965" fmla="*/ 3348412 w 3685768"/>
                  <a:gd name="connsiteY965" fmla="*/ 137294 h 1941976"/>
                  <a:gd name="connsiteX966" fmla="*/ 3348412 w 3685768"/>
                  <a:gd name="connsiteY966" fmla="*/ 123257 h 1941976"/>
                  <a:gd name="connsiteX967" fmla="*/ 3363357 w 3685768"/>
                  <a:gd name="connsiteY967" fmla="*/ 123257 h 1941976"/>
                  <a:gd name="connsiteX968" fmla="*/ 3354427 w 3685768"/>
                  <a:gd name="connsiteY968" fmla="*/ 131645 h 1941976"/>
                  <a:gd name="connsiteX969" fmla="*/ 3354427 w 3685768"/>
                  <a:gd name="connsiteY969" fmla="*/ 125996 h 1941976"/>
                  <a:gd name="connsiteX970" fmla="*/ 3354427 w 3685768"/>
                  <a:gd name="connsiteY970" fmla="*/ 111958 h 1941976"/>
                  <a:gd name="connsiteX971" fmla="*/ 3369371 w 3685768"/>
                  <a:gd name="connsiteY971" fmla="*/ 111958 h 1941976"/>
                  <a:gd name="connsiteX972" fmla="*/ 3375386 w 3685768"/>
                  <a:gd name="connsiteY972" fmla="*/ 111958 h 1941976"/>
                  <a:gd name="connsiteX973" fmla="*/ 3381400 w 3685768"/>
                  <a:gd name="connsiteY973" fmla="*/ 111958 h 1941976"/>
                  <a:gd name="connsiteX974" fmla="*/ 3372288 w 3685768"/>
                  <a:gd name="connsiteY974" fmla="*/ 120518 h 1941976"/>
                  <a:gd name="connsiteX975" fmla="*/ 3372288 w 3685768"/>
                  <a:gd name="connsiteY975" fmla="*/ 106309 h 1941976"/>
                  <a:gd name="connsiteX976" fmla="*/ 3387233 w 3685768"/>
                  <a:gd name="connsiteY976" fmla="*/ 106309 h 1941976"/>
                  <a:gd name="connsiteX977" fmla="*/ 3378302 w 3685768"/>
                  <a:gd name="connsiteY977" fmla="*/ 114868 h 1941976"/>
                  <a:gd name="connsiteX978" fmla="*/ 3378302 w 3685768"/>
                  <a:gd name="connsiteY978" fmla="*/ 100831 h 1941976"/>
                  <a:gd name="connsiteX979" fmla="*/ 3393247 w 3685768"/>
                  <a:gd name="connsiteY979" fmla="*/ 100831 h 1941976"/>
                  <a:gd name="connsiteX980" fmla="*/ 3399261 w 3685768"/>
                  <a:gd name="connsiteY980" fmla="*/ 100831 h 1941976"/>
                  <a:gd name="connsiteX981" fmla="*/ 3390149 w 3685768"/>
                  <a:gd name="connsiteY981" fmla="*/ 109219 h 1941976"/>
                  <a:gd name="connsiteX982" fmla="*/ 3390149 w 3685768"/>
                  <a:gd name="connsiteY982" fmla="*/ 95181 h 1941976"/>
                  <a:gd name="connsiteX983" fmla="*/ 3405276 w 3685768"/>
                  <a:gd name="connsiteY983" fmla="*/ 95181 h 1941976"/>
                  <a:gd name="connsiteX984" fmla="*/ 3396163 w 3685768"/>
                  <a:gd name="connsiteY984" fmla="*/ 103741 h 1941976"/>
                  <a:gd name="connsiteX985" fmla="*/ 3396163 w 3685768"/>
                  <a:gd name="connsiteY985" fmla="*/ 98092 h 1941976"/>
                  <a:gd name="connsiteX986" fmla="*/ 3396163 w 3685768"/>
                  <a:gd name="connsiteY986" fmla="*/ 84054 h 1941976"/>
                  <a:gd name="connsiteX987" fmla="*/ 3411108 w 3685768"/>
                  <a:gd name="connsiteY987" fmla="*/ 84054 h 1941976"/>
                  <a:gd name="connsiteX988" fmla="*/ 3417123 w 3685768"/>
                  <a:gd name="connsiteY988" fmla="*/ 84054 h 1941976"/>
                  <a:gd name="connsiteX989" fmla="*/ 3423137 w 3685768"/>
                  <a:gd name="connsiteY989" fmla="*/ 84054 h 1941976"/>
                  <a:gd name="connsiteX990" fmla="*/ 3429151 w 3685768"/>
                  <a:gd name="connsiteY990" fmla="*/ 84054 h 1941976"/>
                  <a:gd name="connsiteX991" fmla="*/ 3435166 w 3685768"/>
                  <a:gd name="connsiteY991" fmla="*/ 84054 h 1941976"/>
                  <a:gd name="connsiteX992" fmla="*/ 3426053 w 3685768"/>
                  <a:gd name="connsiteY992" fmla="*/ 92442 h 1941976"/>
                  <a:gd name="connsiteX993" fmla="*/ 3426053 w 3685768"/>
                  <a:gd name="connsiteY993" fmla="*/ 78405 h 1941976"/>
                  <a:gd name="connsiteX994" fmla="*/ 3440998 w 3685768"/>
                  <a:gd name="connsiteY994" fmla="*/ 78405 h 1941976"/>
                  <a:gd name="connsiteX995" fmla="*/ 3447013 w 3685768"/>
                  <a:gd name="connsiteY995" fmla="*/ 78405 h 1941976"/>
                  <a:gd name="connsiteX996" fmla="*/ 3452845 w 3685768"/>
                  <a:gd name="connsiteY996" fmla="*/ 78405 h 1941976"/>
                  <a:gd name="connsiteX997" fmla="*/ 3458859 w 3685768"/>
                  <a:gd name="connsiteY997" fmla="*/ 78405 h 1941976"/>
                  <a:gd name="connsiteX998" fmla="*/ 3449929 w 3685768"/>
                  <a:gd name="connsiteY998" fmla="*/ 86793 h 1941976"/>
                  <a:gd name="connsiteX999" fmla="*/ 3449929 w 3685768"/>
                  <a:gd name="connsiteY999" fmla="*/ 72756 h 1941976"/>
                  <a:gd name="connsiteX1000" fmla="*/ 3464874 w 3685768"/>
                  <a:gd name="connsiteY1000" fmla="*/ 72756 h 1941976"/>
                  <a:gd name="connsiteX1001" fmla="*/ 3470888 w 3685768"/>
                  <a:gd name="connsiteY1001" fmla="*/ 72756 h 1941976"/>
                  <a:gd name="connsiteX1002" fmla="*/ 3476902 w 3685768"/>
                  <a:gd name="connsiteY1002" fmla="*/ 72756 h 1941976"/>
                  <a:gd name="connsiteX1003" fmla="*/ 3482735 w 3685768"/>
                  <a:gd name="connsiteY1003" fmla="*/ 72756 h 1941976"/>
                  <a:gd name="connsiteX1004" fmla="*/ 3473804 w 3685768"/>
                  <a:gd name="connsiteY1004" fmla="*/ 81144 h 1941976"/>
                  <a:gd name="connsiteX1005" fmla="*/ 3473804 w 3685768"/>
                  <a:gd name="connsiteY1005" fmla="*/ 67278 h 1941976"/>
                  <a:gd name="connsiteX1006" fmla="*/ 3488750 w 3685768"/>
                  <a:gd name="connsiteY1006" fmla="*/ 67278 h 1941976"/>
                  <a:gd name="connsiteX1007" fmla="*/ 3494764 w 3685768"/>
                  <a:gd name="connsiteY1007" fmla="*/ 67278 h 1941976"/>
                  <a:gd name="connsiteX1008" fmla="*/ 3485651 w 3685768"/>
                  <a:gd name="connsiteY1008" fmla="*/ 75666 h 1941976"/>
                  <a:gd name="connsiteX1009" fmla="*/ 3485651 w 3685768"/>
                  <a:gd name="connsiteY1009" fmla="*/ 61628 h 1941976"/>
                  <a:gd name="connsiteX1010" fmla="*/ 3500778 w 3685768"/>
                  <a:gd name="connsiteY1010" fmla="*/ 61628 h 1941976"/>
                  <a:gd name="connsiteX1011" fmla="*/ 3491665 w 3685768"/>
                  <a:gd name="connsiteY1011" fmla="*/ 70017 h 1941976"/>
                  <a:gd name="connsiteX1012" fmla="*/ 3491665 w 3685768"/>
                  <a:gd name="connsiteY1012" fmla="*/ 55979 h 1941976"/>
                  <a:gd name="connsiteX1013" fmla="*/ 3506610 w 3685768"/>
                  <a:gd name="connsiteY1013" fmla="*/ 55979 h 1941976"/>
                  <a:gd name="connsiteX1014" fmla="*/ 3497680 w 3685768"/>
                  <a:gd name="connsiteY1014" fmla="*/ 64367 h 1941976"/>
                  <a:gd name="connsiteX1015" fmla="*/ 3497680 w 3685768"/>
                  <a:gd name="connsiteY1015" fmla="*/ 50501 h 1941976"/>
                  <a:gd name="connsiteX1016" fmla="*/ 3512625 w 3685768"/>
                  <a:gd name="connsiteY1016" fmla="*/ 50501 h 1941976"/>
                  <a:gd name="connsiteX1017" fmla="*/ 3503512 w 3685768"/>
                  <a:gd name="connsiteY1017" fmla="*/ 58889 h 1941976"/>
                  <a:gd name="connsiteX1018" fmla="*/ 3503512 w 3685768"/>
                  <a:gd name="connsiteY1018" fmla="*/ 44852 h 1941976"/>
                  <a:gd name="connsiteX1019" fmla="*/ 3518639 w 3685768"/>
                  <a:gd name="connsiteY1019" fmla="*/ 44852 h 1941976"/>
                  <a:gd name="connsiteX1020" fmla="*/ 3524654 w 3685768"/>
                  <a:gd name="connsiteY1020" fmla="*/ 44852 h 1941976"/>
                  <a:gd name="connsiteX1021" fmla="*/ 3515541 w 3685768"/>
                  <a:gd name="connsiteY1021" fmla="*/ 53240 h 1941976"/>
                  <a:gd name="connsiteX1022" fmla="*/ 3515541 w 3685768"/>
                  <a:gd name="connsiteY1022" fmla="*/ 39202 h 1941976"/>
                  <a:gd name="connsiteX1023" fmla="*/ 3530486 w 3685768"/>
                  <a:gd name="connsiteY1023" fmla="*/ 39202 h 1941976"/>
                  <a:gd name="connsiteX1024" fmla="*/ 3536501 w 3685768"/>
                  <a:gd name="connsiteY1024" fmla="*/ 39202 h 1941976"/>
                  <a:gd name="connsiteX1025" fmla="*/ 3527570 w 3685768"/>
                  <a:gd name="connsiteY1025" fmla="*/ 47591 h 1941976"/>
                  <a:gd name="connsiteX1026" fmla="*/ 3527570 w 3685768"/>
                  <a:gd name="connsiteY1026" fmla="*/ 33724 h 1941976"/>
                  <a:gd name="connsiteX1027" fmla="*/ 3542515 w 3685768"/>
                  <a:gd name="connsiteY1027" fmla="*/ 33724 h 1941976"/>
                  <a:gd name="connsiteX1028" fmla="*/ 3548347 w 3685768"/>
                  <a:gd name="connsiteY1028" fmla="*/ 33724 h 1941976"/>
                  <a:gd name="connsiteX1029" fmla="*/ 3554544 w 3685768"/>
                  <a:gd name="connsiteY1029" fmla="*/ 33724 h 1941976"/>
                  <a:gd name="connsiteX1030" fmla="*/ 3545431 w 3685768"/>
                  <a:gd name="connsiteY1030" fmla="*/ 42113 h 1941976"/>
                  <a:gd name="connsiteX1031" fmla="*/ 3545431 w 3685768"/>
                  <a:gd name="connsiteY1031" fmla="*/ 22426 h 1941976"/>
                  <a:gd name="connsiteX1032" fmla="*/ 3560376 w 3685768"/>
                  <a:gd name="connsiteY1032" fmla="*/ 22426 h 1941976"/>
                  <a:gd name="connsiteX1033" fmla="*/ 3572405 w 3685768"/>
                  <a:gd name="connsiteY1033" fmla="*/ 22426 h 1941976"/>
                  <a:gd name="connsiteX1034" fmla="*/ 3563292 w 3685768"/>
                  <a:gd name="connsiteY1034" fmla="*/ 30814 h 1941976"/>
                  <a:gd name="connsiteX1035" fmla="*/ 3563292 w 3685768"/>
                  <a:gd name="connsiteY1035" fmla="*/ 16948 h 1941976"/>
                  <a:gd name="connsiteX1036" fmla="*/ 3578237 w 3685768"/>
                  <a:gd name="connsiteY1036" fmla="*/ 16948 h 1941976"/>
                  <a:gd name="connsiteX1037" fmla="*/ 3584252 w 3685768"/>
                  <a:gd name="connsiteY1037" fmla="*/ 16948 h 1941976"/>
                  <a:gd name="connsiteX1038" fmla="*/ 3590266 w 3685768"/>
                  <a:gd name="connsiteY1038" fmla="*/ 16948 h 1941976"/>
                  <a:gd name="connsiteX1039" fmla="*/ 3596281 w 3685768"/>
                  <a:gd name="connsiteY1039" fmla="*/ 16948 h 1941976"/>
                  <a:gd name="connsiteX1040" fmla="*/ 3602113 w 3685768"/>
                  <a:gd name="connsiteY1040" fmla="*/ 16948 h 1941976"/>
                  <a:gd name="connsiteX1041" fmla="*/ 3608127 w 3685768"/>
                  <a:gd name="connsiteY1041" fmla="*/ 16948 h 1941976"/>
                  <a:gd name="connsiteX1042" fmla="*/ 3599014 w 3685768"/>
                  <a:gd name="connsiteY1042" fmla="*/ 25336 h 1941976"/>
                  <a:gd name="connsiteX1043" fmla="*/ 3599014 w 3685768"/>
                  <a:gd name="connsiteY1043" fmla="*/ 11299 h 1941976"/>
                  <a:gd name="connsiteX1044" fmla="*/ 3614141 w 3685768"/>
                  <a:gd name="connsiteY1044" fmla="*/ 11299 h 1941976"/>
                  <a:gd name="connsiteX1045" fmla="*/ 3620156 w 3685768"/>
                  <a:gd name="connsiteY1045" fmla="*/ 11299 h 1941976"/>
                  <a:gd name="connsiteX1046" fmla="*/ 3625989 w 3685768"/>
                  <a:gd name="connsiteY1046" fmla="*/ 11299 h 1941976"/>
                  <a:gd name="connsiteX1047" fmla="*/ 3632003 w 3685768"/>
                  <a:gd name="connsiteY1047" fmla="*/ 11299 h 1941976"/>
                  <a:gd name="connsiteX1048" fmla="*/ 3638018 w 3685768"/>
                  <a:gd name="connsiteY1048" fmla="*/ 11299 h 1941976"/>
                  <a:gd name="connsiteX1049" fmla="*/ 3643849 w 3685768"/>
                  <a:gd name="connsiteY1049" fmla="*/ 11299 h 1941976"/>
                  <a:gd name="connsiteX1050" fmla="*/ 3634919 w 3685768"/>
                  <a:gd name="connsiteY1050" fmla="*/ 19687 h 1941976"/>
                  <a:gd name="connsiteX1051" fmla="*/ 3634919 w 3685768"/>
                  <a:gd name="connsiteY1051" fmla="*/ 5649 h 1941976"/>
                  <a:gd name="connsiteX1052" fmla="*/ 3650046 w 3685768"/>
                  <a:gd name="connsiteY1052" fmla="*/ 5649 h 1941976"/>
                  <a:gd name="connsiteX1053" fmla="*/ 3655878 w 3685768"/>
                  <a:gd name="connsiteY1053" fmla="*/ 5649 h 1941976"/>
                  <a:gd name="connsiteX1054" fmla="*/ 3661893 w 3685768"/>
                  <a:gd name="connsiteY1054" fmla="*/ 5649 h 1941976"/>
                  <a:gd name="connsiteX1055" fmla="*/ 3652780 w 3685768"/>
                  <a:gd name="connsiteY1055" fmla="*/ 14038 h 1941976"/>
                  <a:gd name="connsiteX1056" fmla="*/ 3652780 w 3685768"/>
                  <a:gd name="connsiteY1056" fmla="*/ 0 h 1941976"/>
                  <a:gd name="connsiteX1057" fmla="*/ 3667907 w 3685768"/>
                  <a:gd name="connsiteY1057" fmla="*/ 0 h 1941976"/>
                  <a:gd name="connsiteX1058" fmla="*/ 3673740 w 3685768"/>
                  <a:gd name="connsiteY1058" fmla="*/ 0 h 1941976"/>
                  <a:gd name="connsiteX1059" fmla="*/ 3679754 w 3685768"/>
                  <a:gd name="connsiteY1059" fmla="*/ 0 h 1941976"/>
                  <a:gd name="connsiteX1060" fmla="*/ 3685769 w 3685768"/>
                  <a:gd name="connsiteY1060" fmla="*/ 0 h 1941976"/>
                  <a:gd name="connsiteX1061" fmla="*/ 3685769 w 3685768"/>
                  <a:gd name="connsiteY1061" fmla="*/ 16948 h 1941976"/>
                  <a:gd name="connsiteX1062" fmla="*/ 3679754 w 3685768"/>
                  <a:gd name="connsiteY1062" fmla="*/ 16948 h 1941976"/>
                  <a:gd name="connsiteX1063" fmla="*/ 3673740 w 3685768"/>
                  <a:gd name="connsiteY1063" fmla="*/ 16948 h 1941976"/>
                  <a:gd name="connsiteX1064" fmla="*/ 3667907 w 3685768"/>
                  <a:gd name="connsiteY1064" fmla="*/ 16948 h 1941976"/>
                  <a:gd name="connsiteX1065" fmla="*/ 3661893 w 3685768"/>
                  <a:gd name="connsiteY1065" fmla="*/ 16948 h 1941976"/>
                  <a:gd name="connsiteX1066" fmla="*/ 3670823 w 3685768"/>
                  <a:gd name="connsiteY1066" fmla="*/ 8559 h 1941976"/>
                  <a:gd name="connsiteX1067" fmla="*/ 3670823 w 3685768"/>
                  <a:gd name="connsiteY1067" fmla="*/ 22597 h 1941976"/>
                  <a:gd name="connsiteX1068" fmla="*/ 3655878 w 3685768"/>
                  <a:gd name="connsiteY1068" fmla="*/ 22597 h 1941976"/>
                  <a:gd name="connsiteX1069" fmla="*/ 3650046 w 3685768"/>
                  <a:gd name="connsiteY1069" fmla="*/ 22597 h 1941976"/>
                  <a:gd name="connsiteX1070" fmla="*/ 3643849 w 3685768"/>
                  <a:gd name="connsiteY1070" fmla="*/ 22597 h 1941976"/>
                  <a:gd name="connsiteX1071" fmla="*/ 3652962 w 3685768"/>
                  <a:gd name="connsiteY1071" fmla="*/ 14038 h 1941976"/>
                  <a:gd name="connsiteX1072" fmla="*/ 3652962 w 3685768"/>
                  <a:gd name="connsiteY1072" fmla="*/ 28075 h 1941976"/>
                  <a:gd name="connsiteX1073" fmla="*/ 3638018 w 3685768"/>
                  <a:gd name="connsiteY1073" fmla="*/ 28075 h 1941976"/>
                  <a:gd name="connsiteX1074" fmla="*/ 3632003 w 3685768"/>
                  <a:gd name="connsiteY1074" fmla="*/ 28075 h 1941976"/>
                  <a:gd name="connsiteX1075" fmla="*/ 3625989 w 3685768"/>
                  <a:gd name="connsiteY1075" fmla="*/ 28075 h 1941976"/>
                  <a:gd name="connsiteX1076" fmla="*/ 3620156 w 3685768"/>
                  <a:gd name="connsiteY1076" fmla="*/ 28075 h 1941976"/>
                  <a:gd name="connsiteX1077" fmla="*/ 3614141 w 3685768"/>
                  <a:gd name="connsiteY1077" fmla="*/ 28075 h 1941976"/>
                  <a:gd name="connsiteX1078" fmla="*/ 3608127 w 3685768"/>
                  <a:gd name="connsiteY1078" fmla="*/ 28075 h 1941976"/>
                  <a:gd name="connsiteX1079" fmla="*/ 3617240 w 3685768"/>
                  <a:gd name="connsiteY1079" fmla="*/ 19687 h 1941976"/>
                  <a:gd name="connsiteX1080" fmla="*/ 3617240 w 3685768"/>
                  <a:gd name="connsiteY1080" fmla="*/ 33724 h 1941976"/>
                  <a:gd name="connsiteX1081" fmla="*/ 3602113 w 3685768"/>
                  <a:gd name="connsiteY1081" fmla="*/ 33724 h 1941976"/>
                  <a:gd name="connsiteX1082" fmla="*/ 3596281 w 3685768"/>
                  <a:gd name="connsiteY1082" fmla="*/ 33724 h 1941976"/>
                  <a:gd name="connsiteX1083" fmla="*/ 3590266 w 3685768"/>
                  <a:gd name="connsiteY1083" fmla="*/ 33724 h 1941976"/>
                  <a:gd name="connsiteX1084" fmla="*/ 3584252 w 3685768"/>
                  <a:gd name="connsiteY1084" fmla="*/ 33724 h 1941976"/>
                  <a:gd name="connsiteX1085" fmla="*/ 3578237 w 3685768"/>
                  <a:gd name="connsiteY1085" fmla="*/ 33724 h 1941976"/>
                  <a:gd name="connsiteX1086" fmla="*/ 3572405 w 3685768"/>
                  <a:gd name="connsiteY1086" fmla="*/ 33724 h 1941976"/>
                  <a:gd name="connsiteX1087" fmla="*/ 3581336 w 3685768"/>
                  <a:gd name="connsiteY1087" fmla="*/ 25336 h 1941976"/>
                  <a:gd name="connsiteX1088" fmla="*/ 3581336 w 3685768"/>
                  <a:gd name="connsiteY1088" fmla="*/ 39374 h 1941976"/>
                  <a:gd name="connsiteX1089" fmla="*/ 3560376 w 3685768"/>
                  <a:gd name="connsiteY1089" fmla="*/ 39374 h 1941976"/>
                  <a:gd name="connsiteX1090" fmla="*/ 3554544 w 3685768"/>
                  <a:gd name="connsiteY1090" fmla="*/ 39374 h 1941976"/>
                  <a:gd name="connsiteX1091" fmla="*/ 3563474 w 3685768"/>
                  <a:gd name="connsiteY1091" fmla="*/ 30814 h 1941976"/>
                  <a:gd name="connsiteX1092" fmla="*/ 3563474 w 3685768"/>
                  <a:gd name="connsiteY1092" fmla="*/ 50501 h 1941976"/>
                  <a:gd name="connsiteX1093" fmla="*/ 3548347 w 3685768"/>
                  <a:gd name="connsiteY1093" fmla="*/ 50501 h 1941976"/>
                  <a:gd name="connsiteX1094" fmla="*/ 3542515 w 3685768"/>
                  <a:gd name="connsiteY1094" fmla="*/ 50501 h 1941976"/>
                  <a:gd name="connsiteX1095" fmla="*/ 3536501 w 3685768"/>
                  <a:gd name="connsiteY1095" fmla="*/ 50501 h 1941976"/>
                  <a:gd name="connsiteX1096" fmla="*/ 3545613 w 3685768"/>
                  <a:gd name="connsiteY1096" fmla="*/ 42113 h 1941976"/>
                  <a:gd name="connsiteX1097" fmla="*/ 3545613 w 3685768"/>
                  <a:gd name="connsiteY1097" fmla="*/ 56150 h 1941976"/>
                  <a:gd name="connsiteX1098" fmla="*/ 3530486 w 3685768"/>
                  <a:gd name="connsiteY1098" fmla="*/ 56150 h 1941976"/>
                  <a:gd name="connsiteX1099" fmla="*/ 3524654 w 3685768"/>
                  <a:gd name="connsiteY1099" fmla="*/ 56150 h 1941976"/>
                  <a:gd name="connsiteX1100" fmla="*/ 3533584 w 3685768"/>
                  <a:gd name="connsiteY1100" fmla="*/ 47591 h 1941976"/>
                  <a:gd name="connsiteX1101" fmla="*/ 3533584 w 3685768"/>
                  <a:gd name="connsiteY1101" fmla="*/ 61799 h 1941976"/>
                  <a:gd name="connsiteX1102" fmla="*/ 3518639 w 3685768"/>
                  <a:gd name="connsiteY1102" fmla="*/ 61799 h 1941976"/>
                  <a:gd name="connsiteX1103" fmla="*/ 3512625 w 3685768"/>
                  <a:gd name="connsiteY1103" fmla="*/ 61799 h 1941976"/>
                  <a:gd name="connsiteX1104" fmla="*/ 3521738 w 3685768"/>
                  <a:gd name="connsiteY1104" fmla="*/ 53240 h 1941976"/>
                  <a:gd name="connsiteX1105" fmla="*/ 3521738 w 3685768"/>
                  <a:gd name="connsiteY1105" fmla="*/ 67278 h 1941976"/>
                  <a:gd name="connsiteX1106" fmla="*/ 3506610 w 3685768"/>
                  <a:gd name="connsiteY1106" fmla="*/ 67278 h 1941976"/>
                  <a:gd name="connsiteX1107" fmla="*/ 3515723 w 3685768"/>
                  <a:gd name="connsiteY1107" fmla="*/ 58889 h 1941976"/>
                  <a:gd name="connsiteX1108" fmla="*/ 3515723 w 3685768"/>
                  <a:gd name="connsiteY1108" fmla="*/ 72927 h 1941976"/>
                  <a:gd name="connsiteX1109" fmla="*/ 3500778 w 3685768"/>
                  <a:gd name="connsiteY1109" fmla="*/ 72927 h 1941976"/>
                  <a:gd name="connsiteX1110" fmla="*/ 3509709 w 3685768"/>
                  <a:gd name="connsiteY1110" fmla="*/ 64367 h 1941976"/>
                  <a:gd name="connsiteX1111" fmla="*/ 3509709 w 3685768"/>
                  <a:gd name="connsiteY1111" fmla="*/ 78576 h 1941976"/>
                  <a:gd name="connsiteX1112" fmla="*/ 3494764 w 3685768"/>
                  <a:gd name="connsiteY1112" fmla="*/ 78576 h 1941976"/>
                  <a:gd name="connsiteX1113" fmla="*/ 3503694 w 3685768"/>
                  <a:gd name="connsiteY1113" fmla="*/ 70017 h 1941976"/>
                  <a:gd name="connsiteX1114" fmla="*/ 3503694 w 3685768"/>
                  <a:gd name="connsiteY1114" fmla="*/ 84054 h 1941976"/>
                  <a:gd name="connsiteX1115" fmla="*/ 3488750 w 3685768"/>
                  <a:gd name="connsiteY1115" fmla="*/ 84054 h 1941976"/>
                  <a:gd name="connsiteX1116" fmla="*/ 3482735 w 3685768"/>
                  <a:gd name="connsiteY1116" fmla="*/ 84054 h 1941976"/>
                  <a:gd name="connsiteX1117" fmla="*/ 3491848 w 3685768"/>
                  <a:gd name="connsiteY1117" fmla="*/ 75666 h 1941976"/>
                  <a:gd name="connsiteX1118" fmla="*/ 3491848 w 3685768"/>
                  <a:gd name="connsiteY1118" fmla="*/ 89703 h 1941976"/>
                  <a:gd name="connsiteX1119" fmla="*/ 3476902 w 3685768"/>
                  <a:gd name="connsiteY1119" fmla="*/ 89703 h 1941976"/>
                  <a:gd name="connsiteX1120" fmla="*/ 3470888 w 3685768"/>
                  <a:gd name="connsiteY1120" fmla="*/ 89703 h 1941976"/>
                  <a:gd name="connsiteX1121" fmla="*/ 3464874 w 3685768"/>
                  <a:gd name="connsiteY1121" fmla="*/ 89703 h 1941976"/>
                  <a:gd name="connsiteX1122" fmla="*/ 3458859 w 3685768"/>
                  <a:gd name="connsiteY1122" fmla="*/ 89703 h 1941976"/>
                  <a:gd name="connsiteX1123" fmla="*/ 3467972 w 3685768"/>
                  <a:gd name="connsiteY1123" fmla="*/ 81144 h 1941976"/>
                  <a:gd name="connsiteX1124" fmla="*/ 3467972 w 3685768"/>
                  <a:gd name="connsiteY1124" fmla="*/ 95353 h 1941976"/>
                  <a:gd name="connsiteX1125" fmla="*/ 3452845 w 3685768"/>
                  <a:gd name="connsiteY1125" fmla="*/ 95353 h 1941976"/>
                  <a:gd name="connsiteX1126" fmla="*/ 3447013 w 3685768"/>
                  <a:gd name="connsiteY1126" fmla="*/ 95353 h 1941976"/>
                  <a:gd name="connsiteX1127" fmla="*/ 3440998 w 3685768"/>
                  <a:gd name="connsiteY1127" fmla="*/ 95353 h 1941976"/>
                  <a:gd name="connsiteX1128" fmla="*/ 3435166 w 3685768"/>
                  <a:gd name="connsiteY1128" fmla="*/ 95353 h 1941976"/>
                  <a:gd name="connsiteX1129" fmla="*/ 3444097 w 3685768"/>
                  <a:gd name="connsiteY1129" fmla="*/ 86793 h 1941976"/>
                  <a:gd name="connsiteX1130" fmla="*/ 3444097 w 3685768"/>
                  <a:gd name="connsiteY1130" fmla="*/ 100831 h 1941976"/>
                  <a:gd name="connsiteX1131" fmla="*/ 3429151 w 3685768"/>
                  <a:gd name="connsiteY1131" fmla="*/ 100831 h 1941976"/>
                  <a:gd name="connsiteX1132" fmla="*/ 3423137 w 3685768"/>
                  <a:gd name="connsiteY1132" fmla="*/ 100831 h 1941976"/>
                  <a:gd name="connsiteX1133" fmla="*/ 3417123 w 3685768"/>
                  <a:gd name="connsiteY1133" fmla="*/ 100831 h 1941976"/>
                  <a:gd name="connsiteX1134" fmla="*/ 3411108 w 3685768"/>
                  <a:gd name="connsiteY1134" fmla="*/ 100831 h 1941976"/>
                  <a:gd name="connsiteX1135" fmla="*/ 3405276 w 3685768"/>
                  <a:gd name="connsiteY1135" fmla="*/ 100831 h 1941976"/>
                  <a:gd name="connsiteX1136" fmla="*/ 3414207 w 3685768"/>
                  <a:gd name="connsiteY1136" fmla="*/ 92442 h 1941976"/>
                  <a:gd name="connsiteX1137" fmla="*/ 3414207 w 3685768"/>
                  <a:gd name="connsiteY1137" fmla="*/ 98092 h 1941976"/>
                  <a:gd name="connsiteX1138" fmla="*/ 3414207 w 3685768"/>
                  <a:gd name="connsiteY1138" fmla="*/ 112129 h 1941976"/>
                  <a:gd name="connsiteX1139" fmla="*/ 3399261 w 3685768"/>
                  <a:gd name="connsiteY1139" fmla="*/ 112129 h 1941976"/>
                  <a:gd name="connsiteX1140" fmla="*/ 3408192 w 3685768"/>
                  <a:gd name="connsiteY1140" fmla="*/ 103741 h 1941976"/>
                  <a:gd name="connsiteX1141" fmla="*/ 3408192 w 3685768"/>
                  <a:gd name="connsiteY1141" fmla="*/ 117607 h 1941976"/>
                  <a:gd name="connsiteX1142" fmla="*/ 3393247 w 3685768"/>
                  <a:gd name="connsiteY1142" fmla="*/ 117607 h 1941976"/>
                  <a:gd name="connsiteX1143" fmla="*/ 3387233 w 3685768"/>
                  <a:gd name="connsiteY1143" fmla="*/ 117607 h 1941976"/>
                  <a:gd name="connsiteX1144" fmla="*/ 3396346 w 3685768"/>
                  <a:gd name="connsiteY1144" fmla="*/ 109219 h 1941976"/>
                  <a:gd name="connsiteX1145" fmla="*/ 3396346 w 3685768"/>
                  <a:gd name="connsiteY1145" fmla="*/ 123257 h 1941976"/>
                  <a:gd name="connsiteX1146" fmla="*/ 3381400 w 3685768"/>
                  <a:gd name="connsiteY1146" fmla="*/ 123257 h 1941976"/>
                  <a:gd name="connsiteX1147" fmla="*/ 3390331 w 3685768"/>
                  <a:gd name="connsiteY1147" fmla="*/ 114868 h 1941976"/>
                  <a:gd name="connsiteX1148" fmla="*/ 3390331 w 3685768"/>
                  <a:gd name="connsiteY1148" fmla="*/ 128906 h 1941976"/>
                  <a:gd name="connsiteX1149" fmla="*/ 3375386 w 3685768"/>
                  <a:gd name="connsiteY1149" fmla="*/ 128906 h 1941976"/>
                  <a:gd name="connsiteX1150" fmla="*/ 3369371 w 3685768"/>
                  <a:gd name="connsiteY1150" fmla="*/ 128906 h 1941976"/>
                  <a:gd name="connsiteX1151" fmla="*/ 3363357 w 3685768"/>
                  <a:gd name="connsiteY1151" fmla="*/ 128906 h 1941976"/>
                  <a:gd name="connsiteX1152" fmla="*/ 3372470 w 3685768"/>
                  <a:gd name="connsiteY1152" fmla="*/ 120518 h 1941976"/>
                  <a:gd name="connsiteX1153" fmla="*/ 3372470 w 3685768"/>
                  <a:gd name="connsiteY1153" fmla="*/ 125996 h 1941976"/>
                  <a:gd name="connsiteX1154" fmla="*/ 3372470 w 3685768"/>
                  <a:gd name="connsiteY1154" fmla="*/ 140033 h 1941976"/>
                  <a:gd name="connsiteX1155" fmla="*/ 3357525 w 3685768"/>
                  <a:gd name="connsiteY1155" fmla="*/ 140033 h 1941976"/>
                  <a:gd name="connsiteX1156" fmla="*/ 3366456 w 3685768"/>
                  <a:gd name="connsiteY1156" fmla="*/ 131645 h 1941976"/>
                  <a:gd name="connsiteX1157" fmla="*/ 3366456 w 3685768"/>
                  <a:gd name="connsiteY1157" fmla="*/ 137294 h 1941976"/>
                  <a:gd name="connsiteX1158" fmla="*/ 3366456 w 3685768"/>
                  <a:gd name="connsiteY1158" fmla="*/ 151332 h 1941976"/>
                  <a:gd name="connsiteX1159" fmla="*/ 3351510 w 3685768"/>
                  <a:gd name="connsiteY1159" fmla="*/ 151332 h 1941976"/>
                  <a:gd name="connsiteX1160" fmla="*/ 3345496 w 3685768"/>
                  <a:gd name="connsiteY1160" fmla="*/ 151332 h 1941976"/>
                  <a:gd name="connsiteX1161" fmla="*/ 3333649 w 3685768"/>
                  <a:gd name="connsiteY1161" fmla="*/ 151332 h 1941976"/>
                  <a:gd name="connsiteX1162" fmla="*/ 3321620 w 3685768"/>
                  <a:gd name="connsiteY1162" fmla="*/ 151332 h 1941976"/>
                  <a:gd name="connsiteX1163" fmla="*/ 3315606 w 3685768"/>
                  <a:gd name="connsiteY1163" fmla="*/ 151332 h 1941976"/>
                  <a:gd name="connsiteX1164" fmla="*/ 3309774 w 3685768"/>
                  <a:gd name="connsiteY1164" fmla="*/ 151332 h 1941976"/>
                  <a:gd name="connsiteX1165" fmla="*/ 3303759 w 3685768"/>
                  <a:gd name="connsiteY1165" fmla="*/ 151332 h 1941976"/>
                  <a:gd name="connsiteX1166" fmla="*/ 3297745 w 3685768"/>
                  <a:gd name="connsiteY1166" fmla="*/ 151332 h 1941976"/>
                  <a:gd name="connsiteX1167" fmla="*/ 3291730 w 3685768"/>
                  <a:gd name="connsiteY1167" fmla="*/ 151332 h 1941976"/>
                  <a:gd name="connsiteX1168" fmla="*/ 3300843 w 3685768"/>
                  <a:gd name="connsiteY1168" fmla="*/ 142772 h 1941976"/>
                  <a:gd name="connsiteX1169" fmla="*/ 3300843 w 3685768"/>
                  <a:gd name="connsiteY1169" fmla="*/ 156810 h 1941976"/>
                  <a:gd name="connsiteX1170" fmla="*/ 3285898 w 3685768"/>
                  <a:gd name="connsiteY1170" fmla="*/ 156810 h 1941976"/>
                  <a:gd name="connsiteX1171" fmla="*/ 3294829 w 3685768"/>
                  <a:gd name="connsiteY1171" fmla="*/ 148421 h 1941976"/>
                  <a:gd name="connsiteX1172" fmla="*/ 3294829 w 3685768"/>
                  <a:gd name="connsiteY1172" fmla="*/ 162459 h 1941976"/>
                  <a:gd name="connsiteX1173" fmla="*/ 3279884 w 3685768"/>
                  <a:gd name="connsiteY1173" fmla="*/ 162459 h 1941976"/>
                  <a:gd name="connsiteX1174" fmla="*/ 3288997 w 3685768"/>
                  <a:gd name="connsiteY1174" fmla="*/ 154071 h 1941976"/>
                  <a:gd name="connsiteX1175" fmla="*/ 3288997 w 3685768"/>
                  <a:gd name="connsiteY1175" fmla="*/ 168108 h 1941976"/>
                  <a:gd name="connsiteX1176" fmla="*/ 3273869 w 3685768"/>
                  <a:gd name="connsiteY1176" fmla="*/ 168108 h 1941976"/>
                  <a:gd name="connsiteX1177" fmla="*/ 3267855 w 3685768"/>
                  <a:gd name="connsiteY1177" fmla="*/ 168108 h 1941976"/>
                  <a:gd name="connsiteX1178" fmla="*/ 3276968 w 3685768"/>
                  <a:gd name="connsiteY1178" fmla="*/ 159549 h 1941976"/>
                  <a:gd name="connsiteX1179" fmla="*/ 3276968 w 3685768"/>
                  <a:gd name="connsiteY1179" fmla="*/ 173586 h 1941976"/>
                  <a:gd name="connsiteX1180" fmla="*/ 3262022 w 3685768"/>
                  <a:gd name="connsiteY1180" fmla="*/ 173586 h 1941976"/>
                  <a:gd name="connsiteX1181" fmla="*/ 3256008 w 3685768"/>
                  <a:gd name="connsiteY1181" fmla="*/ 173586 h 1941976"/>
                  <a:gd name="connsiteX1182" fmla="*/ 3265121 w 3685768"/>
                  <a:gd name="connsiteY1182" fmla="*/ 165198 h 1941976"/>
                  <a:gd name="connsiteX1183" fmla="*/ 3265121 w 3685768"/>
                  <a:gd name="connsiteY1183" fmla="*/ 179236 h 1941976"/>
                  <a:gd name="connsiteX1184" fmla="*/ 3249994 w 3685768"/>
                  <a:gd name="connsiteY1184" fmla="*/ 179236 h 1941976"/>
                  <a:gd name="connsiteX1185" fmla="*/ 3244161 w 3685768"/>
                  <a:gd name="connsiteY1185" fmla="*/ 179236 h 1941976"/>
                  <a:gd name="connsiteX1186" fmla="*/ 3237965 w 3685768"/>
                  <a:gd name="connsiteY1186" fmla="*/ 179236 h 1941976"/>
                  <a:gd name="connsiteX1187" fmla="*/ 3232132 w 3685768"/>
                  <a:gd name="connsiteY1187" fmla="*/ 179236 h 1941976"/>
                  <a:gd name="connsiteX1188" fmla="*/ 3226118 w 3685768"/>
                  <a:gd name="connsiteY1188" fmla="*/ 179236 h 1941976"/>
                  <a:gd name="connsiteX1189" fmla="*/ 3235231 w 3685768"/>
                  <a:gd name="connsiteY1189" fmla="*/ 170847 h 1941976"/>
                  <a:gd name="connsiteX1190" fmla="*/ 3235231 w 3685768"/>
                  <a:gd name="connsiteY1190" fmla="*/ 190363 h 1941976"/>
                  <a:gd name="connsiteX1191" fmla="*/ 3220104 w 3685768"/>
                  <a:gd name="connsiteY1191" fmla="*/ 190363 h 1941976"/>
                  <a:gd name="connsiteX1192" fmla="*/ 3214271 w 3685768"/>
                  <a:gd name="connsiteY1192" fmla="*/ 190363 h 1941976"/>
                  <a:gd name="connsiteX1193" fmla="*/ 3208257 w 3685768"/>
                  <a:gd name="connsiteY1193" fmla="*/ 190363 h 1941976"/>
                  <a:gd name="connsiteX1194" fmla="*/ 3202242 w 3685768"/>
                  <a:gd name="connsiteY1194" fmla="*/ 190363 h 1941976"/>
                  <a:gd name="connsiteX1195" fmla="*/ 3196228 w 3685768"/>
                  <a:gd name="connsiteY1195" fmla="*/ 190363 h 1941976"/>
                  <a:gd name="connsiteX1196" fmla="*/ 3190396 w 3685768"/>
                  <a:gd name="connsiteY1196" fmla="*/ 190363 h 1941976"/>
                  <a:gd name="connsiteX1197" fmla="*/ 3199327 w 3685768"/>
                  <a:gd name="connsiteY1197" fmla="*/ 181975 h 1941976"/>
                  <a:gd name="connsiteX1198" fmla="*/ 3199327 w 3685768"/>
                  <a:gd name="connsiteY1198" fmla="*/ 187624 h 1941976"/>
                  <a:gd name="connsiteX1199" fmla="*/ 3199327 w 3685768"/>
                  <a:gd name="connsiteY1199" fmla="*/ 201661 h 1941976"/>
                  <a:gd name="connsiteX1200" fmla="*/ 3184381 w 3685768"/>
                  <a:gd name="connsiteY1200" fmla="*/ 201661 h 1941976"/>
                  <a:gd name="connsiteX1201" fmla="*/ 3193312 w 3685768"/>
                  <a:gd name="connsiteY1201" fmla="*/ 193102 h 1941976"/>
                  <a:gd name="connsiteX1202" fmla="*/ 3193312 w 3685768"/>
                  <a:gd name="connsiteY1202" fmla="*/ 207140 h 1941976"/>
                  <a:gd name="connsiteX1203" fmla="*/ 3178367 w 3685768"/>
                  <a:gd name="connsiteY1203" fmla="*/ 207140 h 1941976"/>
                  <a:gd name="connsiteX1204" fmla="*/ 3166520 w 3685768"/>
                  <a:gd name="connsiteY1204" fmla="*/ 207140 h 1941976"/>
                  <a:gd name="connsiteX1205" fmla="*/ 3175451 w 3685768"/>
                  <a:gd name="connsiteY1205" fmla="*/ 198751 h 1941976"/>
                  <a:gd name="connsiteX1206" fmla="*/ 3175451 w 3685768"/>
                  <a:gd name="connsiteY1206" fmla="*/ 212789 h 1941976"/>
                  <a:gd name="connsiteX1207" fmla="*/ 3160506 w 3685768"/>
                  <a:gd name="connsiteY1207" fmla="*/ 212789 h 1941976"/>
                  <a:gd name="connsiteX1208" fmla="*/ 3154491 w 3685768"/>
                  <a:gd name="connsiteY1208" fmla="*/ 212789 h 1941976"/>
                  <a:gd name="connsiteX1209" fmla="*/ 3163422 w 3685768"/>
                  <a:gd name="connsiteY1209" fmla="*/ 204401 h 1941976"/>
                  <a:gd name="connsiteX1210" fmla="*/ 3163422 w 3685768"/>
                  <a:gd name="connsiteY1210" fmla="*/ 218438 h 1941976"/>
                  <a:gd name="connsiteX1211" fmla="*/ 3148477 w 3685768"/>
                  <a:gd name="connsiteY1211" fmla="*/ 218438 h 1941976"/>
                  <a:gd name="connsiteX1212" fmla="*/ 3142462 w 3685768"/>
                  <a:gd name="connsiteY1212" fmla="*/ 218438 h 1941976"/>
                  <a:gd name="connsiteX1213" fmla="*/ 3151575 w 3685768"/>
                  <a:gd name="connsiteY1213" fmla="*/ 210050 h 1941976"/>
                  <a:gd name="connsiteX1214" fmla="*/ 3151575 w 3685768"/>
                  <a:gd name="connsiteY1214" fmla="*/ 223916 h 1941976"/>
                  <a:gd name="connsiteX1215" fmla="*/ 3136630 w 3685768"/>
                  <a:gd name="connsiteY1215" fmla="*/ 223916 h 1941976"/>
                  <a:gd name="connsiteX1216" fmla="*/ 3145561 w 3685768"/>
                  <a:gd name="connsiteY1216" fmla="*/ 215528 h 1941976"/>
                  <a:gd name="connsiteX1217" fmla="*/ 3145561 w 3685768"/>
                  <a:gd name="connsiteY1217" fmla="*/ 229565 h 1941976"/>
                  <a:gd name="connsiteX1218" fmla="*/ 3130616 w 3685768"/>
                  <a:gd name="connsiteY1218" fmla="*/ 229565 h 1941976"/>
                  <a:gd name="connsiteX1219" fmla="*/ 3124784 w 3685768"/>
                  <a:gd name="connsiteY1219" fmla="*/ 229565 h 1941976"/>
                  <a:gd name="connsiteX1220" fmla="*/ 3133714 w 3685768"/>
                  <a:gd name="connsiteY1220" fmla="*/ 221177 h 1941976"/>
                  <a:gd name="connsiteX1221" fmla="*/ 3133714 w 3685768"/>
                  <a:gd name="connsiteY1221" fmla="*/ 235215 h 1941976"/>
                  <a:gd name="connsiteX1222" fmla="*/ 3118769 w 3685768"/>
                  <a:gd name="connsiteY1222" fmla="*/ 235215 h 1941976"/>
                  <a:gd name="connsiteX1223" fmla="*/ 3127700 w 3685768"/>
                  <a:gd name="connsiteY1223" fmla="*/ 226826 h 1941976"/>
                  <a:gd name="connsiteX1224" fmla="*/ 3127700 w 3685768"/>
                  <a:gd name="connsiteY1224" fmla="*/ 232304 h 1941976"/>
                  <a:gd name="connsiteX1225" fmla="*/ 3127700 w 3685768"/>
                  <a:gd name="connsiteY1225" fmla="*/ 246342 h 1941976"/>
                  <a:gd name="connsiteX1226" fmla="*/ 3112755 w 3685768"/>
                  <a:gd name="connsiteY1226" fmla="*/ 246342 h 1941976"/>
                  <a:gd name="connsiteX1227" fmla="*/ 3121685 w 3685768"/>
                  <a:gd name="connsiteY1227" fmla="*/ 237954 h 1941976"/>
                  <a:gd name="connsiteX1228" fmla="*/ 3121685 w 3685768"/>
                  <a:gd name="connsiteY1228" fmla="*/ 251991 h 1941976"/>
                  <a:gd name="connsiteX1229" fmla="*/ 3106740 w 3685768"/>
                  <a:gd name="connsiteY1229" fmla="*/ 251991 h 1941976"/>
                  <a:gd name="connsiteX1230" fmla="*/ 3115853 w 3685768"/>
                  <a:gd name="connsiteY1230" fmla="*/ 243603 h 1941976"/>
                  <a:gd name="connsiteX1231" fmla="*/ 3115853 w 3685768"/>
                  <a:gd name="connsiteY1231" fmla="*/ 257641 h 1941976"/>
                  <a:gd name="connsiteX1232" fmla="*/ 3100726 w 3685768"/>
                  <a:gd name="connsiteY1232" fmla="*/ 257641 h 1941976"/>
                  <a:gd name="connsiteX1233" fmla="*/ 3109839 w 3685768"/>
                  <a:gd name="connsiteY1233" fmla="*/ 249081 h 1941976"/>
                  <a:gd name="connsiteX1234" fmla="*/ 3109839 w 3685768"/>
                  <a:gd name="connsiteY1234" fmla="*/ 263290 h 1941976"/>
                  <a:gd name="connsiteX1235" fmla="*/ 3094894 w 3685768"/>
                  <a:gd name="connsiteY1235" fmla="*/ 263290 h 1941976"/>
                  <a:gd name="connsiteX1236" fmla="*/ 3088879 w 3685768"/>
                  <a:gd name="connsiteY1236" fmla="*/ 263290 h 1941976"/>
                  <a:gd name="connsiteX1237" fmla="*/ 3097810 w 3685768"/>
                  <a:gd name="connsiteY1237" fmla="*/ 254730 h 1941976"/>
                  <a:gd name="connsiteX1238" fmla="*/ 3097810 w 3685768"/>
                  <a:gd name="connsiteY1238" fmla="*/ 268768 h 1941976"/>
                  <a:gd name="connsiteX1239" fmla="*/ 3082865 w 3685768"/>
                  <a:gd name="connsiteY1239" fmla="*/ 268768 h 1941976"/>
                  <a:gd name="connsiteX1240" fmla="*/ 3076850 w 3685768"/>
                  <a:gd name="connsiteY1240" fmla="*/ 268768 h 1941976"/>
                  <a:gd name="connsiteX1241" fmla="*/ 3071018 w 3685768"/>
                  <a:gd name="connsiteY1241" fmla="*/ 268768 h 1941976"/>
                  <a:gd name="connsiteX1242" fmla="*/ 3079949 w 3685768"/>
                  <a:gd name="connsiteY1242" fmla="*/ 260380 h 1941976"/>
                  <a:gd name="connsiteX1243" fmla="*/ 3079949 w 3685768"/>
                  <a:gd name="connsiteY1243" fmla="*/ 265858 h 1941976"/>
                  <a:gd name="connsiteX1244" fmla="*/ 3079949 w 3685768"/>
                  <a:gd name="connsiteY1244" fmla="*/ 280066 h 1941976"/>
                  <a:gd name="connsiteX1245" fmla="*/ 3065004 w 3685768"/>
                  <a:gd name="connsiteY1245" fmla="*/ 280066 h 1941976"/>
                  <a:gd name="connsiteX1246" fmla="*/ 3058989 w 3685768"/>
                  <a:gd name="connsiteY1246" fmla="*/ 280066 h 1941976"/>
                  <a:gd name="connsiteX1247" fmla="*/ 3067920 w 3685768"/>
                  <a:gd name="connsiteY1247" fmla="*/ 271507 h 1941976"/>
                  <a:gd name="connsiteX1248" fmla="*/ 3067920 w 3685768"/>
                  <a:gd name="connsiteY1248" fmla="*/ 277156 h 1941976"/>
                  <a:gd name="connsiteX1249" fmla="*/ 3067920 w 3685768"/>
                  <a:gd name="connsiteY1249" fmla="*/ 291194 h 1941976"/>
                  <a:gd name="connsiteX1250" fmla="*/ 3052975 w 3685768"/>
                  <a:gd name="connsiteY1250" fmla="*/ 291194 h 1941976"/>
                  <a:gd name="connsiteX1251" fmla="*/ 3047142 w 3685768"/>
                  <a:gd name="connsiteY1251" fmla="*/ 291194 h 1941976"/>
                  <a:gd name="connsiteX1252" fmla="*/ 3056073 w 3685768"/>
                  <a:gd name="connsiteY1252" fmla="*/ 282805 h 1941976"/>
                  <a:gd name="connsiteX1253" fmla="*/ 3056073 w 3685768"/>
                  <a:gd name="connsiteY1253" fmla="*/ 302321 h 1941976"/>
                  <a:gd name="connsiteX1254" fmla="*/ 3041128 w 3685768"/>
                  <a:gd name="connsiteY1254" fmla="*/ 302321 h 1941976"/>
                  <a:gd name="connsiteX1255" fmla="*/ 3050059 w 3685768"/>
                  <a:gd name="connsiteY1255" fmla="*/ 293933 h 1941976"/>
                  <a:gd name="connsiteX1256" fmla="*/ 3050059 w 3685768"/>
                  <a:gd name="connsiteY1256" fmla="*/ 307970 h 1941976"/>
                  <a:gd name="connsiteX1257" fmla="*/ 3029281 w 3685768"/>
                  <a:gd name="connsiteY1257" fmla="*/ 307970 h 1941976"/>
                  <a:gd name="connsiteX1258" fmla="*/ 3023267 w 3685768"/>
                  <a:gd name="connsiteY1258" fmla="*/ 307970 h 1941976"/>
                  <a:gd name="connsiteX1259" fmla="*/ 3011238 w 3685768"/>
                  <a:gd name="connsiteY1259" fmla="*/ 307970 h 1941976"/>
                  <a:gd name="connsiteX1260" fmla="*/ 3020351 w 3685768"/>
                  <a:gd name="connsiteY1260" fmla="*/ 299582 h 1941976"/>
                  <a:gd name="connsiteX1261" fmla="*/ 3020351 w 3685768"/>
                  <a:gd name="connsiteY1261" fmla="*/ 313620 h 1941976"/>
                  <a:gd name="connsiteX1262" fmla="*/ 3005223 w 3685768"/>
                  <a:gd name="connsiteY1262" fmla="*/ 313620 h 1941976"/>
                  <a:gd name="connsiteX1263" fmla="*/ 3014336 w 3685768"/>
                  <a:gd name="connsiteY1263" fmla="*/ 305060 h 1941976"/>
                  <a:gd name="connsiteX1264" fmla="*/ 3014336 w 3685768"/>
                  <a:gd name="connsiteY1264" fmla="*/ 324747 h 1941976"/>
                  <a:gd name="connsiteX1265" fmla="*/ 2999391 w 3685768"/>
                  <a:gd name="connsiteY1265" fmla="*/ 324747 h 1941976"/>
                  <a:gd name="connsiteX1266" fmla="*/ 2993377 w 3685768"/>
                  <a:gd name="connsiteY1266" fmla="*/ 324747 h 1941976"/>
                  <a:gd name="connsiteX1267" fmla="*/ 2987362 w 3685768"/>
                  <a:gd name="connsiteY1267" fmla="*/ 324747 h 1941976"/>
                  <a:gd name="connsiteX1268" fmla="*/ 2996475 w 3685768"/>
                  <a:gd name="connsiteY1268" fmla="*/ 316359 h 1941976"/>
                  <a:gd name="connsiteX1269" fmla="*/ 2996475 w 3685768"/>
                  <a:gd name="connsiteY1269" fmla="*/ 330396 h 1941976"/>
                  <a:gd name="connsiteX1270" fmla="*/ 2981348 w 3685768"/>
                  <a:gd name="connsiteY1270" fmla="*/ 330396 h 1941976"/>
                  <a:gd name="connsiteX1271" fmla="*/ 2969501 w 3685768"/>
                  <a:gd name="connsiteY1271" fmla="*/ 330396 h 1941976"/>
                  <a:gd name="connsiteX1272" fmla="*/ 2957472 w 3685768"/>
                  <a:gd name="connsiteY1272" fmla="*/ 330396 h 1941976"/>
                  <a:gd name="connsiteX1273" fmla="*/ 2951640 w 3685768"/>
                  <a:gd name="connsiteY1273" fmla="*/ 330396 h 1941976"/>
                  <a:gd name="connsiteX1274" fmla="*/ 2960571 w 3685768"/>
                  <a:gd name="connsiteY1274" fmla="*/ 321837 h 1941976"/>
                  <a:gd name="connsiteX1275" fmla="*/ 2960571 w 3685768"/>
                  <a:gd name="connsiteY1275" fmla="*/ 336045 h 1941976"/>
                  <a:gd name="connsiteX1276" fmla="*/ 2945626 w 3685768"/>
                  <a:gd name="connsiteY1276" fmla="*/ 336045 h 1941976"/>
                  <a:gd name="connsiteX1277" fmla="*/ 2939611 w 3685768"/>
                  <a:gd name="connsiteY1277" fmla="*/ 336045 h 1941976"/>
                  <a:gd name="connsiteX1278" fmla="*/ 2927582 w 3685768"/>
                  <a:gd name="connsiteY1278" fmla="*/ 336045 h 1941976"/>
                  <a:gd name="connsiteX1279" fmla="*/ 2936695 w 3685768"/>
                  <a:gd name="connsiteY1279" fmla="*/ 327486 h 1941976"/>
                  <a:gd name="connsiteX1280" fmla="*/ 2936695 w 3685768"/>
                  <a:gd name="connsiteY1280" fmla="*/ 341523 h 1941976"/>
                  <a:gd name="connsiteX1281" fmla="*/ 2921750 w 3685768"/>
                  <a:gd name="connsiteY1281" fmla="*/ 341523 h 1941976"/>
                  <a:gd name="connsiteX1282" fmla="*/ 2915736 w 3685768"/>
                  <a:gd name="connsiteY1282" fmla="*/ 341523 h 1941976"/>
                  <a:gd name="connsiteX1283" fmla="*/ 2924848 w 3685768"/>
                  <a:gd name="connsiteY1283" fmla="*/ 333135 h 1941976"/>
                  <a:gd name="connsiteX1284" fmla="*/ 2924848 w 3685768"/>
                  <a:gd name="connsiteY1284" fmla="*/ 347173 h 1941976"/>
                  <a:gd name="connsiteX1285" fmla="*/ 2909721 w 3685768"/>
                  <a:gd name="connsiteY1285" fmla="*/ 347173 h 1941976"/>
                  <a:gd name="connsiteX1286" fmla="*/ 2918834 w 3685768"/>
                  <a:gd name="connsiteY1286" fmla="*/ 338613 h 1941976"/>
                  <a:gd name="connsiteX1287" fmla="*/ 2918834 w 3685768"/>
                  <a:gd name="connsiteY1287" fmla="*/ 352651 h 1941976"/>
                  <a:gd name="connsiteX1288" fmla="*/ 2903889 w 3685768"/>
                  <a:gd name="connsiteY1288" fmla="*/ 352651 h 1941976"/>
                  <a:gd name="connsiteX1289" fmla="*/ 2912820 w 3685768"/>
                  <a:gd name="connsiteY1289" fmla="*/ 344263 h 1941976"/>
                  <a:gd name="connsiteX1290" fmla="*/ 2912820 w 3685768"/>
                  <a:gd name="connsiteY1290" fmla="*/ 358300 h 1941976"/>
                  <a:gd name="connsiteX1291" fmla="*/ 2897875 w 3685768"/>
                  <a:gd name="connsiteY1291" fmla="*/ 358300 h 1941976"/>
                  <a:gd name="connsiteX1292" fmla="*/ 2906805 w 3685768"/>
                  <a:gd name="connsiteY1292" fmla="*/ 349912 h 1941976"/>
                  <a:gd name="connsiteX1293" fmla="*/ 2906805 w 3685768"/>
                  <a:gd name="connsiteY1293" fmla="*/ 355390 h 1941976"/>
                  <a:gd name="connsiteX1294" fmla="*/ 2906805 w 3685768"/>
                  <a:gd name="connsiteY1294" fmla="*/ 369599 h 1941976"/>
                  <a:gd name="connsiteX1295" fmla="*/ 2891860 w 3685768"/>
                  <a:gd name="connsiteY1295" fmla="*/ 369599 h 1941976"/>
                  <a:gd name="connsiteX1296" fmla="*/ 2873999 w 3685768"/>
                  <a:gd name="connsiteY1296" fmla="*/ 369599 h 1941976"/>
                  <a:gd name="connsiteX1297" fmla="*/ 2882930 w 3685768"/>
                  <a:gd name="connsiteY1297" fmla="*/ 361039 h 1941976"/>
                  <a:gd name="connsiteX1298" fmla="*/ 2882930 w 3685768"/>
                  <a:gd name="connsiteY1298" fmla="*/ 375077 h 1941976"/>
                  <a:gd name="connsiteX1299" fmla="*/ 2867985 w 3685768"/>
                  <a:gd name="connsiteY1299" fmla="*/ 375077 h 1941976"/>
                  <a:gd name="connsiteX1300" fmla="*/ 2856138 w 3685768"/>
                  <a:gd name="connsiteY1300" fmla="*/ 375077 h 1941976"/>
                  <a:gd name="connsiteX1301" fmla="*/ 2865068 w 3685768"/>
                  <a:gd name="connsiteY1301" fmla="*/ 366688 h 1941976"/>
                  <a:gd name="connsiteX1302" fmla="*/ 2865068 w 3685768"/>
                  <a:gd name="connsiteY1302" fmla="*/ 380726 h 1941976"/>
                  <a:gd name="connsiteX1303" fmla="*/ 2826248 w 3685768"/>
                  <a:gd name="connsiteY1303" fmla="*/ 380726 h 1941976"/>
                  <a:gd name="connsiteX1304" fmla="*/ 2814401 w 3685768"/>
                  <a:gd name="connsiteY1304" fmla="*/ 380726 h 1941976"/>
                  <a:gd name="connsiteX1305" fmla="*/ 2823332 w 3685768"/>
                  <a:gd name="connsiteY1305" fmla="*/ 372166 h 1941976"/>
                  <a:gd name="connsiteX1306" fmla="*/ 2823332 w 3685768"/>
                  <a:gd name="connsiteY1306" fmla="*/ 386375 h 1941976"/>
                  <a:gd name="connsiteX1307" fmla="*/ 2808387 w 3685768"/>
                  <a:gd name="connsiteY1307" fmla="*/ 386375 h 1941976"/>
                  <a:gd name="connsiteX1308" fmla="*/ 2802372 w 3685768"/>
                  <a:gd name="connsiteY1308" fmla="*/ 386375 h 1941976"/>
                  <a:gd name="connsiteX1309" fmla="*/ 2811303 w 3685768"/>
                  <a:gd name="connsiteY1309" fmla="*/ 377816 h 1941976"/>
                  <a:gd name="connsiteX1310" fmla="*/ 2811303 w 3685768"/>
                  <a:gd name="connsiteY1310" fmla="*/ 391853 h 1941976"/>
                  <a:gd name="connsiteX1311" fmla="*/ 2790343 w 3685768"/>
                  <a:gd name="connsiteY1311" fmla="*/ 391853 h 1941976"/>
                  <a:gd name="connsiteX1312" fmla="*/ 2799456 w 3685768"/>
                  <a:gd name="connsiteY1312" fmla="*/ 383465 h 1941976"/>
                  <a:gd name="connsiteX1313" fmla="*/ 2799456 w 3685768"/>
                  <a:gd name="connsiteY1313" fmla="*/ 397503 h 1941976"/>
                  <a:gd name="connsiteX1314" fmla="*/ 2784511 w 3685768"/>
                  <a:gd name="connsiteY1314" fmla="*/ 397503 h 1941976"/>
                  <a:gd name="connsiteX1315" fmla="*/ 2778497 w 3685768"/>
                  <a:gd name="connsiteY1315" fmla="*/ 397503 h 1941976"/>
                  <a:gd name="connsiteX1316" fmla="*/ 2787427 w 3685768"/>
                  <a:gd name="connsiteY1316" fmla="*/ 388943 h 1941976"/>
                  <a:gd name="connsiteX1317" fmla="*/ 2787427 w 3685768"/>
                  <a:gd name="connsiteY1317" fmla="*/ 394764 h 1941976"/>
                  <a:gd name="connsiteX1318" fmla="*/ 2787427 w 3685768"/>
                  <a:gd name="connsiteY1318" fmla="*/ 408630 h 1941976"/>
                  <a:gd name="connsiteX1319" fmla="*/ 2772482 w 3685768"/>
                  <a:gd name="connsiteY1319" fmla="*/ 408630 h 1941976"/>
                  <a:gd name="connsiteX1320" fmla="*/ 2781595 w 3685768"/>
                  <a:gd name="connsiteY1320" fmla="*/ 400242 h 1941976"/>
                  <a:gd name="connsiteX1321" fmla="*/ 2781595 w 3685768"/>
                  <a:gd name="connsiteY1321" fmla="*/ 414279 h 1941976"/>
                  <a:gd name="connsiteX1322" fmla="*/ 2766468 w 3685768"/>
                  <a:gd name="connsiteY1322" fmla="*/ 414279 h 1941976"/>
                  <a:gd name="connsiteX1323" fmla="*/ 2775581 w 3685768"/>
                  <a:gd name="connsiteY1323" fmla="*/ 405891 h 1941976"/>
                  <a:gd name="connsiteX1324" fmla="*/ 2775581 w 3685768"/>
                  <a:gd name="connsiteY1324" fmla="*/ 419928 h 1941976"/>
                  <a:gd name="connsiteX1325" fmla="*/ 2760636 w 3685768"/>
                  <a:gd name="connsiteY1325" fmla="*/ 419928 h 1941976"/>
                  <a:gd name="connsiteX1326" fmla="*/ 2754621 w 3685768"/>
                  <a:gd name="connsiteY1326" fmla="*/ 419928 h 1941976"/>
                  <a:gd name="connsiteX1327" fmla="*/ 2763552 w 3685768"/>
                  <a:gd name="connsiteY1327" fmla="*/ 411540 h 1941976"/>
                  <a:gd name="connsiteX1328" fmla="*/ 2763552 w 3685768"/>
                  <a:gd name="connsiteY1328" fmla="*/ 425406 h 1941976"/>
                  <a:gd name="connsiteX1329" fmla="*/ 2748607 w 3685768"/>
                  <a:gd name="connsiteY1329" fmla="*/ 425406 h 1941976"/>
                  <a:gd name="connsiteX1330" fmla="*/ 2757537 w 3685768"/>
                  <a:gd name="connsiteY1330" fmla="*/ 417018 h 1941976"/>
                  <a:gd name="connsiteX1331" fmla="*/ 2757537 w 3685768"/>
                  <a:gd name="connsiteY1331" fmla="*/ 422667 h 1941976"/>
                  <a:gd name="connsiteX1332" fmla="*/ 2757537 w 3685768"/>
                  <a:gd name="connsiteY1332" fmla="*/ 436705 h 1941976"/>
                  <a:gd name="connsiteX1333" fmla="*/ 2742592 w 3685768"/>
                  <a:gd name="connsiteY1333" fmla="*/ 436705 h 1941976"/>
                  <a:gd name="connsiteX1334" fmla="*/ 2751705 w 3685768"/>
                  <a:gd name="connsiteY1334" fmla="*/ 428146 h 1941976"/>
                  <a:gd name="connsiteX1335" fmla="*/ 2751705 w 3685768"/>
                  <a:gd name="connsiteY1335" fmla="*/ 442354 h 1941976"/>
                  <a:gd name="connsiteX1336" fmla="*/ 2736760 w 3685768"/>
                  <a:gd name="connsiteY1336" fmla="*/ 442354 h 1941976"/>
                  <a:gd name="connsiteX1337" fmla="*/ 2745690 w 3685768"/>
                  <a:gd name="connsiteY1337" fmla="*/ 433795 h 1941976"/>
                  <a:gd name="connsiteX1338" fmla="*/ 2745690 w 3685768"/>
                  <a:gd name="connsiteY1338" fmla="*/ 447832 h 1941976"/>
                  <a:gd name="connsiteX1339" fmla="*/ 2730746 w 3685768"/>
                  <a:gd name="connsiteY1339" fmla="*/ 447832 h 1941976"/>
                  <a:gd name="connsiteX1340" fmla="*/ 2739676 w 3685768"/>
                  <a:gd name="connsiteY1340" fmla="*/ 439444 h 1941976"/>
                  <a:gd name="connsiteX1341" fmla="*/ 2739676 w 3685768"/>
                  <a:gd name="connsiteY1341" fmla="*/ 453482 h 1941976"/>
                  <a:gd name="connsiteX1342" fmla="*/ 2724731 w 3685768"/>
                  <a:gd name="connsiteY1342" fmla="*/ 453482 h 1941976"/>
                  <a:gd name="connsiteX1343" fmla="*/ 2733844 w 3685768"/>
                  <a:gd name="connsiteY1343" fmla="*/ 444922 h 1941976"/>
                  <a:gd name="connsiteX1344" fmla="*/ 2733844 w 3685768"/>
                  <a:gd name="connsiteY1344" fmla="*/ 459131 h 1941976"/>
                  <a:gd name="connsiteX1345" fmla="*/ 2718899 w 3685768"/>
                  <a:gd name="connsiteY1345" fmla="*/ 459131 h 1941976"/>
                  <a:gd name="connsiteX1346" fmla="*/ 2727829 w 3685768"/>
                  <a:gd name="connsiteY1346" fmla="*/ 450571 h 1941976"/>
                  <a:gd name="connsiteX1347" fmla="*/ 2727829 w 3685768"/>
                  <a:gd name="connsiteY1347" fmla="*/ 464609 h 1941976"/>
                  <a:gd name="connsiteX1348" fmla="*/ 2712885 w 3685768"/>
                  <a:gd name="connsiteY1348" fmla="*/ 464609 h 1941976"/>
                  <a:gd name="connsiteX1349" fmla="*/ 2706870 w 3685768"/>
                  <a:gd name="connsiteY1349" fmla="*/ 464609 h 1941976"/>
                  <a:gd name="connsiteX1350" fmla="*/ 2715800 w 3685768"/>
                  <a:gd name="connsiteY1350" fmla="*/ 456221 h 1941976"/>
                  <a:gd name="connsiteX1351" fmla="*/ 2715800 w 3685768"/>
                  <a:gd name="connsiteY1351" fmla="*/ 461699 h 1941976"/>
                  <a:gd name="connsiteX1352" fmla="*/ 2715800 w 3685768"/>
                  <a:gd name="connsiteY1352" fmla="*/ 475907 h 1941976"/>
                  <a:gd name="connsiteX1353" fmla="*/ 2700856 w 3685768"/>
                  <a:gd name="connsiteY1353" fmla="*/ 475907 h 1941976"/>
                  <a:gd name="connsiteX1354" fmla="*/ 2694841 w 3685768"/>
                  <a:gd name="connsiteY1354" fmla="*/ 475907 h 1941976"/>
                  <a:gd name="connsiteX1355" fmla="*/ 2689009 w 3685768"/>
                  <a:gd name="connsiteY1355" fmla="*/ 475907 h 1941976"/>
                  <a:gd name="connsiteX1356" fmla="*/ 2682995 w 3685768"/>
                  <a:gd name="connsiteY1356" fmla="*/ 475907 h 1941976"/>
                  <a:gd name="connsiteX1357" fmla="*/ 2676980 w 3685768"/>
                  <a:gd name="connsiteY1357" fmla="*/ 475907 h 1941976"/>
                  <a:gd name="connsiteX1358" fmla="*/ 2686093 w 3685768"/>
                  <a:gd name="connsiteY1358" fmla="*/ 467348 h 1941976"/>
                  <a:gd name="connsiteX1359" fmla="*/ 2686093 w 3685768"/>
                  <a:gd name="connsiteY1359" fmla="*/ 481386 h 1941976"/>
                  <a:gd name="connsiteX1360" fmla="*/ 2659119 w 3685768"/>
                  <a:gd name="connsiteY1360" fmla="*/ 481386 h 1941976"/>
                  <a:gd name="connsiteX1361" fmla="*/ 2668232 w 3685768"/>
                  <a:gd name="connsiteY1361" fmla="*/ 472997 h 1941976"/>
                  <a:gd name="connsiteX1362" fmla="*/ 2668232 w 3685768"/>
                  <a:gd name="connsiteY1362" fmla="*/ 487035 h 1941976"/>
                  <a:gd name="connsiteX1363" fmla="*/ 2653105 w 3685768"/>
                  <a:gd name="connsiteY1363" fmla="*/ 487035 h 1941976"/>
                  <a:gd name="connsiteX1364" fmla="*/ 2662035 w 3685768"/>
                  <a:gd name="connsiteY1364" fmla="*/ 478475 h 1941976"/>
                  <a:gd name="connsiteX1365" fmla="*/ 2662035 w 3685768"/>
                  <a:gd name="connsiteY1365" fmla="*/ 492684 h 1941976"/>
                  <a:gd name="connsiteX1366" fmla="*/ 2647090 w 3685768"/>
                  <a:gd name="connsiteY1366" fmla="*/ 492684 h 1941976"/>
                  <a:gd name="connsiteX1367" fmla="*/ 2656203 w 3685768"/>
                  <a:gd name="connsiteY1367" fmla="*/ 484125 h 1941976"/>
                  <a:gd name="connsiteX1368" fmla="*/ 2656203 w 3685768"/>
                  <a:gd name="connsiteY1368" fmla="*/ 498162 h 1941976"/>
                  <a:gd name="connsiteX1369" fmla="*/ 2641258 w 3685768"/>
                  <a:gd name="connsiteY1369" fmla="*/ 498162 h 1941976"/>
                  <a:gd name="connsiteX1370" fmla="*/ 2650188 w 3685768"/>
                  <a:gd name="connsiteY1370" fmla="*/ 489774 h 1941976"/>
                  <a:gd name="connsiteX1371" fmla="*/ 2650188 w 3685768"/>
                  <a:gd name="connsiteY1371" fmla="*/ 495423 h 1941976"/>
                  <a:gd name="connsiteX1372" fmla="*/ 2650188 w 3685768"/>
                  <a:gd name="connsiteY1372" fmla="*/ 509461 h 1941976"/>
                  <a:gd name="connsiteX1373" fmla="*/ 2629229 w 3685768"/>
                  <a:gd name="connsiteY1373" fmla="*/ 509461 h 1941976"/>
                  <a:gd name="connsiteX1374" fmla="*/ 2623397 w 3685768"/>
                  <a:gd name="connsiteY1374" fmla="*/ 509461 h 1941976"/>
                  <a:gd name="connsiteX1375" fmla="*/ 2611368 w 3685768"/>
                  <a:gd name="connsiteY1375" fmla="*/ 509461 h 1941976"/>
                  <a:gd name="connsiteX1376" fmla="*/ 2620298 w 3685768"/>
                  <a:gd name="connsiteY1376" fmla="*/ 501072 h 1941976"/>
                  <a:gd name="connsiteX1377" fmla="*/ 2620298 w 3685768"/>
                  <a:gd name="connsiteY1377" fmla="*/ 514939 h 1941976"/>
                  <a:gd name="connsiteX1378" fmla="*/ 2605353 w 3685768"/>
                  <a:gd name="connsiteY1378" fmla="*/ 514939 h 1941976"/>
                  <a:gd name="connsiteX1379" fmla="*/ 2614466 w 3685768"/>
                  <a:gd name="connsiteY1379" fmla="*/ 506550 h 1941976"/>
                  <a:gd name="connsiteX1380" fmla="*/ 2614466 w 3685768"/>
                  <a:gd name="connsiteY1380" fmla="*/ 520588 h 1941976"/>
                  <a:gd name="connsiteX1381" fmla="*/ 2599339 w 3685768"/>
                  <a:gd name="connsiteY1381" fmla="*/ 520588 h 1941976"/>
                  <a:gd name="connsiteX1382" fmla="*/ 2587492 w 3685768"/>
                  <a:gd name="connsiteY1382" fmla="*/ 520588 h 1941976"/>
                  <a:gd name="connsiteX1383" fmla="*/ 2596423 w 3685768"/>
                  <a:gd name="connsiteY1383" fmla="*/ 512200 h 1941976"/>
                  <a:gd name="connsiteX1384" fmla="*/ 2596423 w 3685768"/>
                  <a:gd name="connsiteY1384" fmla="*/ 517849 h 1941976"/>
                  <a:gd name="connsiteX1385" fmla="*/ 2596423 w 3685768"/>
                  <a:gd name="connsiteY1385" fmla="*/ 531715 h 1941976"/>
                  <a:gd name="connsiteX1386" fmla="*/ 2581478 w 3685768"/>
                  <a:gd name="connsiteY1386" fmla="*/ 531715 h 1941976"/>
                  <a:gd name="connsiteX1387" fmla="*/ 2590591 w 3685768"/>
                  <a:gd name="connsiteY1387" fmla="*/ 523327 h 1941976"/>
                  <a:gd name="connsiteX1388" fmla="*/ 2590591 w 3685768"/>
                  <a:gd name="connsiteY1388" fmla="*/ 537365 h 1941976"/>
                  <a:gd name="connsiteX1389" fmla="*/ 2575463 w 3685768"/>
                  <a:gd name="connsiteY1389" fmla="*/ 537365 h 1941976"/>
                  <a:gd name="connsiteX1390" fmla="*/ 2584576 w 3685768"/>
                  <a:gd name="connsiteY1390" fmla="*/ 528976 h 1941976"/>
                  <a:gd name="connsiteX1391" fmla="*/ 2584576 w 3685768"/>
                  <a:gd name="connsiteY1391" fmla="*/ 543014 h 1941976"/>
                  <a:gd name="connsiteX1392" fmla="*/ 2569631 w 3685768"/>
                  <a:gd name="connsiteY1392" fmla="*/ 543014 h 1941976"/>
                  <a:gd name="connsiteX1393" fmla="*/ 2578562 w 3685768"/>
                  <a:gd name="connsiteY1393" fmla="*/ 534626 h 1941976"/>
                  <a:gd name="connsiteX1394" fmla="*/ 2578562 w 3685768"/>
                  <a:gd name="connsiteY1394" fmla="*/ 548663 h 1941976"/>
                  <a:gd name="connsiteX1395" fmla="*/ 2557602 w 3685768"/>
                  <a:gd name="connsiteY1395" fmla="*/ 548663 h 1941976"/>
                  <a:gd name="connsiteX1396" fmla="*/ 2566715 w 3685768"/>
                  <a:gd name="connsiteY1396" fmla="*/ 540104 h 1941976"/>
                  <a:gd name="connsiteX1397" fmla="*/ 2566715 w 3685768"/>
                  <a:gd name="connsiteY1397" fmla="*/ 545753 h 1941976"/>
                  <a:gd name="connsiteX1398" fmla="*/ 2566715 w 3685768"/>
                  <a:gd name="connsiteY1398" fmla="*/ 559790 h 1941976"/>
                  <a:gd name="connsiteX1399" fmla="*/ 2551588 w 3685768"/>
                  <a:gd name="connsiteY1399" fmla="*/ 559790 h 1941976"/>
                  <a:gd name="connsiteX1400" fmla="*/ 2560700 w 3685768"/>
                  <a:gd name="connsiteY1400" fmla="*/ 551402 h 1941976"/>
                  <a:gd name="connsiteX1401" fmla="*/ 2560700 w 3685768"/>
                  <a:gd name="connsiteY1401" fmla="*/ 565440 h 1941976"/>
                  <a:gd name="connsiteX1402" fmla="*/ 2545756 w 3685768"/>
                  <a:gd name="connsiteY1402" fmla="*/ 565440 h 1941976"/>
                  <a:gd name="connsiteX1403" fmla="*/ 2554686 w 3685768"/>
                  <a:gd name="connsiteY1403" fmla="*/ 556880 h 1941976"/>
                  <a:gd name="connsiteX1404" fmla="*/ 2554686 w 3685768"/>
                  <a:gd name="connsiteY1404" fmla="*/ 571089 h 1941976"/>
                  <a:gd name="connsiteX1405" fmla="*/ 2539741 w 3685768"/>
                  <a:gd name="connsiteY1405" fmla="*/ 571089 h 1941976"/>
                  <a:gd name="connsiteX1406" fmla="*/ 2548854 w 3685768"/>
                  <a:gd name="connsiteY1406" fmla="*/ 562529 h 1941976"/>
                  <a:gd name="connsiteX1407" fmla="*/ 2548854 w 3685768"/>
                  <a:gd name="connsiteY1407" fmla="*/ 576567 h 1941976"/>
                  <a:gd name="connsiteX1408" fmla="*/ 2527712 w 3685768"/>
                  <a:gd name="connsiteY1408" fmla="*/ 576567 h 1941976"/>
                  <a:gd name="connsiteX1409" fmla="*/ 2521698 w 3685768"/>
                  <a:gd name="connsiteY1409" fmla="*/ 576567 h 1941976"/>
                  <a:gd name="connsiteX1410" fmla="*/ 2530810 w 3685768"/>
                  <a:gd name="connsiteY1410" fmla="*/ 568179 h 1941976"/>
                  <a:gd name="connsiteX1411" fmla="*/ 2530810 w 3685768"/>
                  <a:gd name="connsiteY1411" fmla="*/ 582216 h 1941976"/>
                  <a:gd name="connsiteX1412" fmla="*/ 2515866 w 3685768"/>
                  <a:gd name="connsiteY1412" fmla="*/ 582216 h 1941976"/>
                  <a:gd name="connsiteX1413" fmla="*/ 2504019 w 3685768"/>
                  <a:gd name="connsiteY1413" fmla="*/ 582216 h 1941976"/>
                  <a:gd name="connsiteX1414" fmla="*/ 2512949 w 3685768"/>
                  <a:gd name="connsiteY1414" fmla="*/ 573657 h 1941976"/>
                  <a:gd name="connsiteX1415" fmla="*/ 2512949 w 3685768"/>
                  <a:gd name="connsiteY1415" fmla="*/ 587866 h 1941976"/>
                  <a:gd name="connsiteX1416" fmla="*/ 2498004 w 3685768"/>
                  <a:gd name="connsiteY1416" fmla="*/ 587866 h 1941976"/>
                  <a:gd name="connsiteX1417" fmla="*/ 2491990 w 3685768"/>
                  <a:gd name="connsiteY1417" fmla="*/ 587866 h 1941976"/>
                  <a:gd name="connsiteX1418" fmla="*/ 2485975 w 3685768"/>
                  <a:gd name="connsiteY1418" fmla="*/ 587866 h 1941976"/>
                  <a:gd name="connsiteX1419" fmla="*/ 2495088 w 3685768"/>
                  <a:gd name="connsiteY1419" fmla="*/ 579306 h 1941976"/>
                  <a:gd name="connsiteX1420" fmla="*/ 2495088 w 3685768"/>
                  <a:gd name="connsiteY1420" fmla="*/ 593344 h 1941976"/>
                  <a:gd name="connsiteX1421" fmla="*/ 2479961 w 3685768"/>
                  <a:gd name="connsiteY1421" fmla="*/ 593344 h 1941976"/>
                  <a:gd name="connsiteX1422" fmla="*/ 2489074 w 3685768"/>
                  <a:gd name="connsiteY1422" fmla="*/ 584955 h 1941976"/>
                  <a:gd name="connsiteX1423" fmla="*/ 2489074 w 3685768"/>
                  <a:gd name="connsiteY1423" fmla="*/ 590605 h 1941976"/>
                  <a:gd name="connsiteX1424" fmla="*/ 2489074 w 3685768"/>
                  <a:gd name="connsiteY1424" fmla="*/ 604642 h 1941976"/>
                  <a:gd name="connsiteX1425" fmla="*/ 2456085 w 3685768"/>
                  <a:gd name="connsiteY1425" fmla="*/ 604642 h 1941976"/>
                  <a:gd name="connsiteX1426" fmla="*/ 2444239 w 3685768"/>
                  <a:gd name="connsiteY1426" fmla="*/ 604642 h 1941976"/>
                  <a:gd name="connsiteX1427" fmla="*/ 2453169 w 3685768"/>
                  <a:gd name="connsiteY1427" fmla="*/ 596083 h 1941976"/>
                  <a:gd name="connsiteX1428" fmla="*/ 2453169 w 3685768"/>
                  <a:gd name="connsiteY1428" fmla="*/ 610120 h 1941976"/>
                  <a:gd name="connsiteX1429" fmla="*/ 2438224 w 3685768"/>
                  <a:gd name="connsiteY1429" fmla="*/ 610120 h 1941976"/>
                  <a:gd name="connsiteX1430" fmla="*/ 2447155 w 3685768"/>
                  <a:gd name="connsiteY1430" fmla="*/ 601732 h 1941976"/>
                  <a:gd name="connsiteX1431" fmla="*/ 2447155 w 3685768"/>
                  <a:gd name="connsiteY1431" fmla="*/ 615769 h 1941976"/>
                  <a:gd name="connsiteX1432" fmla="*/ 2432392 w 3685768"/>
                  <a:gd name="connsiteY1432" fmla="*/ 615769 h 1941976"/>
                  <a:gd name="connsiteX1433" fmla="*/ 2441323 w 3685768"/>
                  <a:gd name="connsiteY1433" fmla="*/ 607210 h 1941976"/>
                  <a:gd name="connsiteX1434" fmla="*/ 2441323 w 3685768"/>
                  <a:gd name="connsiteY1434" fmla="*/ 612859 h 1941976"/>
                  <a:gd name="connsiteX1435" fmla="*/ 2441323 w 3685768"/>
                  <a:gd name="connsiteY1435" fmla="*/ 626897 h 1941976"/>
                  <a:gd name="connsiteX1436" fmla="*/ 2426378 w 3685768"/>
                  <a:gd name="connsiteY1436" fmla="*/ 626897 h 1941976"/>
                  <a:gd name="connsiteX1437" fmla="*/ 2435308 w 3685768"/>
                  <a:gd name="connsiteY1437" fmla="*/ 618509 h 1941976"/>
                  <a:gd name="connsiteX1438" fmla="*/ 2435308 w 3685768"/>
                  <a:gd name="connsiteY1438" fmla="*/ 632546 h 1941976"/>
                  <a:gd name="connsiteX1439" fmla="*/ 2414349 w 3685768"/>
                  <a:gd name="connsiteY1439" fmla="*/ 632546 h 1941976"/>
                  <a:gd name="connsiteX1440" fmla="*/ 2402320 w 3685768"/>
                  <a:gd name="connsiteY1440" fmla="*/ 632546 h 1941976"/>
                  <a:gd name="connsiteX1441" fmla="*/ 2396488 w 3685768"/>
                  <a:gd name="connsiteY1441" fmla="*/ 632546 h 1941976"/>
                  <a:gd name="connsiteX1442" fmla="*/ 2390473 w 3685768"/>
                  <a:gd name="connsiteY1442" fmla="*/ 632546 h 1941976"/>
                  <a:gd name="connsiteX1443" fmla="*/ 2399586 w 3685768"/>
                  <a:gd name="connsiteY1443" fmla="*/ 624158 h 1941976"/>
                  <a:gd name="connsiteX1444" fmla="*/ 2399586 w 3685768"/>
                  <a:gd name="connsiteY1444" fmla="*/ 638024 h 1941976"/>
                  <a:gd name="connsiteX1445" fmla="*/ 2384459 w 3685768"/>
                  <a:gd name="connsiteY1445" fmla="*/ 638024 h 1941976"/>
                  <a:gd name="connsiteX1446" fmla="*/ 2393572 w 3685768"/>
                  <a:gd name="connsiteY1446" fmla="*/ 629636 h 1941976"/>
                  <a:gd name="connsiteX1447" fmla="*/ 2393572 w 3685768"/>
                  <a:gd name="connsiteY1447" fmla="*/ 643673 h 1941976"/>
                  <a:gd name="connsiteX1448" fmla="*/ 2378626 w 3685768"/>
                  <a:gd name="connsiteY1448" fmla="*/ 643673 h 1941976"/>
                  <a:gd name="connsiteX1449" fmla="*/ 2387557 w 3685768"/>
                  <a:gd name="connsiteY1449" fmla="*/ 635285 h 1941976"/>
                  <a:gd name="connsiteX1450" fmla="*/ 2387557 w 3685768"/>
                  <a:gd name="connsiteY1450" fmla="*/ 649323 h 1941976"/>
                  <a:gd name="connsiteX1451" fmla="*/ 2372612 w 3685768"/>
                  <a:gd name="connsiteY1451" fmla="*/ 649323 h 1941976"/>
                  <a:gd name="connsiteX1452" fmla="*/ 2381543 w 3685768"/>
                  <a:gd name="connsiteY1452" fmla="*/ 640934 h 1941976"/>
                  <a:gd name="connsiteX1453" fmla="*/ 2381543 w 3685768"/>
                  <a:gd name="connsiteY1453" fmla="*/ 654801 h 1941976"/>
                  <a:gd name="connsiteX1454" fmla="*/ 2366598 w 3685768"/>
                  <a:gd name="connsiteY1454" fmla="*/ 654801 h 1941976"/>
                  <a:gd name="connsiteX1455" fmla="*/ 2375711 w 3685768"/>
                  <a:gd name="connsiteY1455" fmla="*/ 646412 h 1941976"/>
                  <a:gd name="connsiteX1456" fmla="*/ 2375711 w 3685768"/>
                  <a:gd name="connsiteY1456" fmla="*/ 660450 h 1941976"/>
                  <a:gd name="connsiteX1457" fmla="*/ 2360583 w 3685768"/>
                  <a:gd name="connsiteY1457" fmla="*/ 660450 h 1941976"/>
                  <a:gd name="connsiteX1458" fmla="*/ 2348736 w 3685768"/>
                  <a:gd name="connsiteY1458" fmla="*/ 660450 h 1941976"/>
                  <a:gd name="connsiteX1459" fmla="*/ 2357849 w 3685768"/>
                  <a:gd name="connsiteY1459" fmla="*/ 652062 h 1941976"/>
                  <a:gd name="connsiteX1460" fmla="*/ 2357849 w 3685768"/>
                  <a:gd name="connsiteY1460" fmla="*/ 666099 h 1941976"/>
                  <a:gd name="connsiteX1461" fmla="*/ 2336708 w 3685768"/>
                  <a:gd name="connsiteY1461" fmla="*/ 666099 h 1941976"/>
                  <a:gd name="connsiteX1462" fmla="*/ 2345820 w 3685768"/>
                  <a:gd name="connsiteY1462" fmla="*/ 657711 h 1941976"/>
                  <a:gd name="connsiteX1463" fmla="*/ 2345820 w 3685768"/>
                  <a:gd name="connsiteY1463" fmla="*/ 671749 h 1941976"/>
                  <a:gd name="connsiteX1464" fmla="*/ 2330875 w 3685768"/>
                  <a:gd name="connsiteY1464" fmla="*/ 671749 h 1941976"/>
                  <a:gd name="connsiteX1465" fmla="*/ 2339806 w 3685768"/>
                  <a:gd name="connsiteY1465" fmla="*/ 663189 h 1941976"/>
                  <a:gd name="connsiteX1466" fmla="*/ 2339806 w 3685768"/>
                  <a:gd name="connsiteY1466" fmla="*/ 682876 h 1941976"/>
                  <a:gd name="connsiteX1467" fmla="*/ 2324861 w 3685768"/>
                  <a:gd name="connsiteY1467" fmla="*/ 682876 h 1941976"/>
                  <a:gd name="connsiteX1468" fmla="*/ 2318846 w 3685768"/>
                  <a:gd name="connsiteY1468" fmla="*/ 682876 h 1941976"/>
                  <a:gd name="connsiteX1469" fmla="*/ 2327777 w 3685768"/>
                  <a:gd name="connsiteY1469" fmla="*/ 674488 h 1941976"/>
                  <a:gd name="connsiteX1470" fmla="*/ 2327777 w 3685768"/>
                  <a:gd name="connsiteY1470" fmla="*/ 688525 h 1941976"/>
                  <a:gd name="connsiteX1471" fmla="*/ 2306818 w 3685768"/>
                  <a:gd name="connsiteY1471" fmla="*/ 688525 h 1941976"/>
                  <a:gd name="connsiteX1472" fmla="*/ 2315930 w 3685768"/>
                  <a:gd name="connsiteY1472" fmla="*/ 679966 h 1941976"/>
                  <a:gd name="connsiteX1473" fmla="*/ 2315930 w 3685768"/>
                  <a:gd name="connsiteY1473" fmla="*/ 694174 h 1941976"/>
                  <a:gd name="connsiteX1474" fmla="*/ 2300985 w 3685768"/>
                  <a:gd name="connsiteY1474" fmla="*/ 694174 h 1941976"/>
                  <a:gd name="connsiteX1475" fmla="*/ 2277110 w 3685768"/>
                  <a:gd name="connsiteY1475" fmla="*/ 694174 h 1941976"/>
                  <a:gd name="connsiteX1476" fmla="*/ 2271095 w 3685768"/>
                  <a:gd name="connsiteY1476" fmla="*/ 694174 h 1941976"/>
                  <a:gd name="connsiteX1477" fmla="*/ 2280208 w 3685768"/>
                  <a:gd name="connsiteY1477" fmla="*/ 685615 h 1941976"/>
                  <a:gd name="connsiteX1478" fmla="*/ 2280208 w 3685768"/>
                  <a:gd name="connsiteY1478" fmla="*/ 699652 h 1941976"/>
                  <a:gd name="connsiteX1479" fmla="*/ 2259249 w 3685768"/>
                  <a:gd name="connsiteY1479" fmla="*/ 699652 h 1941976"/>
                  <a:gd name="connsiteX1480" fmla="*/ 2268179 w 3685768"/>
                  <a:gd name="connsiteY1480" fmla="*/ 691264 h 1941976"/>
                  <a:gd name="connsiteX1481" fmla="*/ 2268179 w 3685768"/>
                  <a:gd name="connsiteY1481" fmla="*/ 705302 h 1941976"/>
                  <a:gd name="connsiteX1482" fmla="*/ 2247220 w 3685768"/>
                  <a:gd name="connsiteY1482" fmla="*/ 705302 h 1941976"/>
                  <a:gd name="connsiteX1483" fmla="*/ 2256333 w 3685768"/>
                  <a:gd name="connsiteY1483" fmla="*/ 696913 h 1941976"/>
                  <a:gd name="connsiteX1484" fmla="*/ 2256333 w 3685768"/>
                  <a:gd name="connsiteY1484" fmla="*/ 702391 h 1941976"/>
                  <a:gd name="connsiteX1485" fmla="*/ 2256333 w 3685768"/>
                  <a:gd name="connsiteY1485" fmla="*/ 716429 h 1941976"/>
                  <a:gd name="connsiteX1486" fmla="*/ 2241205 w 3685768"/>
                  <a:gd name="connsiteY1486" fmla="*/ 716429 h 1941976"/>
                  <a:gd name="connsiteX1487" fmla="*/ 2250318 w 3685768"/>
                  <a:gd name="connsiteY1487" fmla="*/ 708041 h 1941976"/>
                  <a:gd name="connsiteX1488" fmla="*/ 2250318 w 3685768"/>
                  <a:gd name="connsiteY1488" fmla="*/ 722078 h 1941976"/>
                  <a:gd name="connsiteX1489" fmla="*/ 2235373 w 3685768"/>
                  <a:gd name="connsiteY1489" fmla="*/ 722078 h 1941976"/>
                  <a:gd name="connsiteX1490" fmla="*/ 2229359 w 3685768"/>
                  <a:gd name="connsiteY1490" fmla="*/ 722078 h 1941976"/>
                  <a:gd name="connsiteX1491" fmla="*/ 2238472 w 3685768"/>
                  <a:gd name="connsiteY1491" fmla="*/ 713690 h 1941976"/>
                  <a:gd name="connsiteX1492" fmla="*/ 2238472 w 3685768"/>
                  <a:gd name="connsiteY1492" fmla="*/ 733206 h 1941976"/>
                  <a:gd name="connsiteX1493" fmla="*/ 2223344 w 3685768"/>
                  <a:gd name="connsiteY1493" fmla="*/ 733206 h 1941976"/>
                  <a:gd name="connsiteX1494" fmla="*/ 2217330 w 3685768"/>
                  <a:gd name="connsiteY1494" fmla="*/ 733206 h 1941976"/>
                  <a:gd name="connsiteX1495" fmla="*/ 2211315 w 3685768"/>
                  <a:gd name="connsiteY1495" fmla="*/ 733206 h 1941976"/>
                  <a:gd name="connsiteX1496" fmla="*/ 2205483 w 3685768"/>
                  <a:gd name="connsiteY1496" fmla="*/ 733206 h 1941976"/>
                  <a:gd name="connsiteX1497" fmla="*/ 2214414 w 3685768"/>
                  <a:gd name="connsiteY1497" fmla="*/ 724817 h 1941976"/>
                  <a:gd name="connsiteX1498" fmla="*/ 2214414 w 3685768"/>
                  <a:gd name="connsiteY1498" fmla="*/ 738855 h 1941976"/>
                  <a:gd name="connsiteX1499" fmla="*/ 2193636 w 3685768"/>
                  <a:gd name="connsiteY1499" fmla="*/ 738855 h 1941976"/>
                  <a:gd name="connsiteX1500" fmla="*/ 2169579 w 3685768"/>
                  <a:gd name="connsiteY1500" fmla="*/ 738855 h 1941976"/>
                  <a:gd name="connsiteX1501" fmla="*/ 2163746 w 3685768"/>
                  <a:gd name="connsiteY1501" fmla="*/ 738855 h 1941976"/>
                  <a:gd name="connsiteX1502" fmla="*/ 2172677 w 3685768"/>
                  <a:gd name="connsiteY1502" fmla="*/ 730467 h 1941976"/>
                  <a:gd name="connsiteX1503" fmla="*/ 2172677 w 3685768"/>
                  <a:gd name="connsiteY1503" fmla="*/ 750153 h 1941976"/>
                  <a:gd name="connsiteX1504" fmla="*/ 2151717 w 3685768"/>
                  <a:gd name="connsiteY1504" fmla="*/ 750153 h 1941976"/>
                  <a:gd name="connsiteX1505" fmla="*/ 2145703 w 3685768"/>
                  <a:gd name="connsiteY1505" fmla="*/ 750153 h 1941976"/>
                  <a:gd name="connsiteX1506" fmla="*/ 2154816 w 3685768"/>
                  <a:gd name="connsiteY1506" fmla="*/ 741594 h 1941976"/>
                  <a:gd name="connsiteX1507" fmla="*/ 2154816 w 3685768"/>
                  <a:gd name="connsiteY1507" fmla="*/ 755631 h 1941976"/>
                  <a:gd name="connsiteX1508" fmla="*/ 2133856 w 3685768"/>
                  <a:gd name="connsiteY1508" fmla="*/ 755631 h 1941976"/>
                  <a:gd name="connsiteX1509" fmla="*/ 2142787 w 3685768"/>
                  <a:gd name="connsiteY1509" fmla="*/ 747243 h 1941976"/>
                  <a:gd name="connsiteX1510" fmla="*/ 2142787 w 3685768"/>
                  <a:gd name="connsiteY1510" fmla="*/ 761281 h 1941976"/>
                  <a:gd name="connsiteX1511" fmla="*/ 2127842 w 3685768"/>
                  <a:gd name="connsiteY1511" fmla="*/ 761281 h 1941976"/>
                  <a:gd name="connsiteX1512" fmla="*/ 2122010 w 3685768"/>
                  <a:gd name="connsiteY1512" fmla="*/ 761281 h 1941976"/>
                  <a:gd name="connsiteX1513" fmla="*/ 2130940 w 3685768"/>
                  <a:gd name="connsiteY1513" fmla="*/ 752721 h 1941976"/>
                  <a:gd name="connsiteX1514" fmla="*/ 2130940 w 3685768"/>
                  <a:gd name="connsiteY1514" fmla="*/ 766930 h 1941976"/>
                  <a:gd name="connsiteX1515" fmla="*/ 2115813 w 3685768"/>
                  <a:gd name="connsiteY1515" fmla="*/ 766930 h 1941976"/>
                  <a:gd name="connsiteX1516" fmla="*/ 2124926 w 3685768"/>
                  <a:gd name="connsiteY1516" fmla="*/ 758371 h 1941976"/>
                  <a:gd name="connsiteX1517" fmla="*/ 2124926 w 3685768"/>
                  <a:gd name="connsiteY1517" fmla="*/ 772408 h 1941976"/>
                  <a:gd name="connsiteX1518" fmla="*/ 2109981 w 3685768"/>
                  <a:gd name="connsiteY1518" fmla="*/ 772408 h 1941976"/>
                  <a:gd name="connsiteX1519" fmla="*/ 2098134 w 3685768"/>
                  <a:gd name="connsiteY1519" fmla="*/ 772408 h 1941976"/>
                  <a:gd name="connsiteX1520" fmla="*/ 2107065 w 3685768"/>
                  <a:gd name="connsiteY1520" fmla="*/ 764020 h 1941976"/>
                  <a:gd name="connsiteX1521" fmla="*/ 2107065 w 3685768"/>
                  <a:gd name="connsiteY1521" fmla="*/ 778057 h 1941976"/>
                  <a:gd name="connsiteX1522" fmla="*/ 2091937 w 3685768"/>
                  <a:gd name="connsiteY1522" fmla="*/ 778057 h 1941976"/>
                  <a:gd name="connsiteX1523" fmla="*/ 2080091 w 3685768"/>
                  <a:gd name="connsiteY1523" fmla="*/ 778057 h 1941976"/>
                  <a:gd name="connsiteX1524" fmla="*/ 2089204 w 3685768"/>
                  <a:gd name="connsiteY1524" fmla="*/ 769498 h 1941976"/>
                  <a:gd name="connsiteX1525" fmla="*/ 2089204 w 3685768"/>
                  <a:gd name="connsiteY1525" fmla="*/ 783707 h 1941976"/>
                  <a:gd name="connsiteX1526" fmla="*/ 2068244 w 3685768"/>
                  <a:gd name="connsiteY1526" fmla="*/ 783707 h 1941976"/>
                  <a:gd name="connsiteX1527" fmla="*/ 2077175 w 3685768"/>
                  <a:gd name="connsiteY1527" fmla="*/ 775147 h 1941976"/>
                  <a:gd name="connsiteX1528" fmla="*/ 2077175 w 3685768"/>
                  <a:gd name="connsiteY1528" fmla="*/ 789185 h 1941976"/>
                  <a:gd name="connsiteX1529" fmla="*/ 2062229 w 3685768"/>
                  <a:gd name="connsiteY1529" fmla="*/ 789185 h 1941976"/>
                  <a:gd name="connsiteX1530" fmla="*/ 2056215 w 3685768"/>
                  <a:gd name="connsiteY1530" fmla="*/ 789185 h 1941976"/>
                  <a:gd name="connsiteX1531" fmla="*/ 2065328 w 3685768"/>
                  <a:gd name="connsiteY1531" fmla="*/ 780796 h 1941976"/>
                  <a:gd name="connsiteX1532" fmla="*/ 2065328 w 3685768"/>
                  <a:gd name="connsiteY1532" fmla="*/ 794834 h 1941976"/>
                  <a:gd name="connsiteX1533" fmla="*/ 2050201 w 3685768"/>
                  <a:gd name="connsiteY1533" fmla="*/ 794834 h 1941976"/>
                  <a:gd name="connsiteX1534" fmla="*/ 2059314 w 3685768"/>
                  <a:gd name="connsiteY1534" fmla="*/ 786274 h 1941976"/>
                  <a:gd name="connsiteX1535" fmla="*/ 2059314 w 3685768"/>
                  <a:gd name="connsiteY1535" fmla="*/ 800483 h 1941976"/>
                  <a:gd name="connsiteX1536" fmla="*/ 2032339 w 3685768"/>
                  <a:gd name="connsiteY1536" fmla="*/ 800483 h 1941976"/>
                  <a:gd name="connsiteX1537" fmla="*/ 2026325 w 3685768"/>
                  <a:gd name="connsiteY1537" fmla="*/ 800483 h 1941976"/>
                  <a:gd name="connsiteX1538" fmla="*/ 2035438 w 3685768"/>
                  <a:gd name="connsiteY1538" fmla="*/ 791924 h 1941976"/>
                  <a:gd name="connsiteX1539" fmla="*/ 2035438 w 3685768"/>
                  <a:gd name="connsiteY1539" fmla="*/ 805961 h 1941976"/>
                  <a:gd name="connsiteX1540" fmla="*/ 2008464 w 3685768"/>
                  <a:gd name="connsiteY1540" fmla="*/ 805961 h 1941976"/>
                  <a:gd name="connsiteX1541" fmla="*/ 2017395 w 3685768"/>
                  <a:gd name="connsiteY1541" fmla="*/ 797573 h 1941976"/>
                  <a:gd name="connsiteX1542" fmla="*/ 2017395 w 3685768"/>
                  <a:gd name="connsiteY1542" fmla="*/ 811611 h 1941976"/>
                  <a:gd name="connsiteX1543" fmla="*/ 2002632 w 3685768"/>
                  <a:gd name="connsiteY1543" fmla="*/ 811611 h 1941976"/>
                  <a:gd name="connsiteX1544" fmla="*/ 2011562 w 3685768"/>
                  <a:gd name="connsiteY1544" fmla="*/ 803051 h 1941976"/>
                  <a:gd name="connsiteX1545" fmla="*/ 2011562 w 3685768"/>
                  <a:gd name="connsiteY1545" fmla="*/ 817260 h 1941976"/>
                  <a:gd name="connsiteX1546" fmla="*/ 1996435 w 3685768"/>
                  <a:gd name="connsiteY1546" fmla="*/ 817260 h 1941976"/>
                  <a:gd name="connsiteX1547" fmla="*/ 2005548 w 3685768"/>
                  <a:gd name="connsiteY1547" fmla="*/ 808871 h 1941976"/>
                  <a:gd name="connsiteX1548" fmla="*/ 2005548 w 3685768"/>
                  <a:gd name="connsiteY1548" fmla="*/ 822738 h 1941976"/>
                  <a:gd name="connsiteX1549" fmla="*/ 1990603 w 3685768"/>
                  <a:gd name="connsiteY1549" fmla="*/ 822738 h 1941976"/>
                  <a:gd name="connsiteX1550" fmla="*/ 1999534 w 3685768"/>
                  <a:gd name="connsiteY1550" fmla="*/ 814350 h 1941976"/>
                  <a:gd name="connsiteX1551" fmla="*/ 1999534 w 3685768"/>
                  <a:gd name="connsiteY1551" fmla="*/ 828387 h 1941976"/>
                  <a:gd name="connsiteX1552" fmla="*/ 1978574 w 3685768"/>
                  <a:gd name="connsiteY1552" fmla="*/ 828387 h 1941976"/>
                  <a:gd name="connsiteX1553" fmla="*/ 1972742 w 3685768"/>
                  <a:gd name="connsiteY1553" fmla="*/ 828387 h 1941976"/>
                  <a:gd name="connsiteX1554" fmla="*/ 1981672 w 3685768"/>
                  <a:gd name="connsiteY1554" fmla="*/ 819999 h 1941976"/>
                  <a:gd name="connsiteX1555" fmla="*/ 1981672 w 3685768"/>
                  <a:gd name="connsiteY1555" fmla="*/ 825648 h 1941976"/>
                  <a:gd name="connsiteX1556" fmla="*/ 1981672 w 3685768"/>
                  <a:gd name="connsiteY1556" fmla="*/ 839514 h 1941976"/>
                  <a:gd name="connsiteX1557" fmla="*/ 1966727 w 3685768"/>
                  <a:gd name="connsiteY1557" fmla="*/ 839514 h 1941976"/>
                  <a:gd name="connsiteX1558" fmla="*/ 1960713 w 3685768"/>
                  <a:gd name="connsiteY1558" fmla="*/ 839514 h 1941976"/>
                  <a:gd name="connsiteX1559" fmla="*/ 1954698 w 3685768"/>
                  <a:gd name="connsiteY1559" fmla="*/ 839514 h 1941976"/>
                  <a:gd name="connsiteX1560" fmla="*/ 1948866 w 3685768"/>
                  <a:gd name="connsiteY1560" fmla="*/ 839514 h 1941976"/>
                  <a:gd name="connsiteX1561" fmla="*/ 1957797 w 3685768"/>
                  <a:gd name="connsiteY1561" fmla="*/ 831126 h 1941976"/>
                  <a:gd name="connsiteX1562" fmla="*/ 1957797 w 3685768"/>
                  <a:gd name="connsiteY1562" fmla="*/ 845164 h 1941976"/>
                  <a:gd name="connsiteX1563" fmla="*/ 1924991 w 3685768"/>
                  <a:gd name="connsiteY1563" fmla="*/ 845164 h 1941976"/>
                  <a:gd name="connsiteX1564" fmla="*/ 1918976 w 3685768"/>
                  <a:gd name="connsiteY1564" fmla="*/ 845164 h 1941976"/>
                  <a:gd name="connsiteX1565" fmla="*/ 1928089 w 3685768"/>
                  <a:gd name="connsiteY1565" fmla="*/ 836775 h 1941976"/>
                  <a:gd name="connsiteX1566" fmla="*/ 1928089 w 3685768"/>
                  <a:gd name="connsiteY1566" fmla="*/ 850813 h 1941976"/>
                  <a:gd name="connsiteX1567" fmla="*/ 1912962 w 3685768"/>
                  <a:gd name="connsiteY1567" fmla="*/ 850813 h 1941976"/>
                  <a:gd name="connsiteX1568" fmla="*/ 1922075 w 3685768"/>
                  <a:gd name="connsiteY1568" fmla="*/ 842425 h 1941976"/>
                  <a:gd name="connsiteX1569" fmla="*/ 1922075 w 3685768"/>
                  <a:gd name="connsiteY1569" fmla="*/ 856291 h 1941976"/>
                  <a:gd name="connsiteX1570" fmla="*/ 1900933 w 3685768"/>
                  <a:gd name="connsiteY1570" fmla="*/ 856291 h 1941976"/>
                  <a:gd name="connsiteX1571" fmla="*/ 1910046 w 3685768"/>
                  <a:gd name="connsiteY1571" fmla="*/ 847903 h 1941976"/>
                  <a:gd name="connsiteX1572" fmla="*/ 1910046 w 3685768"/>
                  <a:gd name="connsiteY1572" fmla="*/ 861940 h 1941976"/>
                  <a:gd name="connsiteX1573" fmla="*/ 1889086 w 3685768"/>
                  <a:gd name="connsiteY1573" fmla="*/ 861940 h 1941976"/>
                  <a:gd name="connsiteX1574" fmla="*/ 1898199 w 3685768"/>
                  <a:gd name="connsiteY1574" fmla="*/ 853552 h 1941976"/>
                  <a:gd name="connsiteX1575" fmla="*/ 1898199 w 3685768"/>
                  <a:gd name="connsiteY1575" fmla="*/ 867590 h 1941976"/>
                  <a:gd name="connsiteX1576" fmla="*/ 1877239 w 3685768"/>
                  <a:gd name="connsiteY1576" fmla="*/ 867590 h 1941976"/>
                  <a:gd name="connsiteX1577" fmla="*/ 1871225 w 3685768"/>
                  <a:gd name="connsiteY1577" fmla="*/ 867590 h 1941976"/>
                  <a:gd name="connsiteX1578" fmla="*/ 1880156 w 3685768"/>
                  <a:gd name="connsiteY1578" fmla="*/ 859201 h 1941976"/>
                  <a:gd name="connsiteX1579" fmla="*/ 1880156 w 3685768"/>
                  <a:gd name="connsiteY1579" fmla="*/ 873068 h 1941976"/>
                  <a:gd name="connsiteX1580" fmla="*/ 1859196 w 3685768"/>
                  <a:gd name="connsiteY1580" fmla="*/ 873068 h 1941976"/>
                  <a:gd name="connsiteX1581" fmla="*/ 1868309 w 3685768"/>
                  <a:gd name="connsiteY1581" fmla="*/ 864679 h 1941976"/>
                  <a:gd name="connsiteX1582" fmla="*/ 1868309 w 3685768"/>
                  <a:gd name="connsiteY1582" fmla="*/ 878717 h 1941976"/>
                  <a:gd name="connsiteX1583" fmla="*/ 1853364 w 3685768"/>
                  <a:gd name="connsiteY1583" fmla="*/ 878717 h 1941976"/>
                  <a:gd name="connsiteX1584" fmla="*/ 1835320 w 3685768"/>
                  <a:gd name="connsiteY1584" fmla="*/ 878717 h 1941976"/>
                  <a:gd name="connsiteX1585" fmla="*/ 1844433 w 3685768"/>
                  <a:gd name="connsiteY1585" fmla="*/ 870329 h 1941976"/>
                  <a:gd name="connsiteX1586" fmla="*/ 1844433 w 3685768"/>
                  <a:gd name="connsiteY1586" fmla="*/ 884366 h 1941976"/>
                  <a:gd name="connsiteX1587" fmla="*/ 1829488 w 3685768"/>
                  <a:gd name="connsiteY1587" fmla="*/ 884366 h 1941976"/>
                  <a:gd name="connsiteX1588" fmla="*/ 1838419 w 3685768"/>
                  <a:gd name="connsiteY1588" fmla="*/ 875978 h 1941976"/>
                  <a:gd name="connsiteX1589" fmla="*/ 1838419 w 3685768"/>
                  <a:gd name="connsiteY1589" fmla="*/ 890016 h 1941976"/>
                  <a:gd name="connsiteX1590" fmla="*/ 1823474 w 3685768"/>
                  <a:gd name="connsiteY1590" fmla="*/ 890016 h 1941976"/>
                  <a:gd name="connsiteX1591" fmla="*/ 1832405 w 3685768"/>
                  <a:gd name="connsiteY1591" fmla="*/ 881456 h 1941976"/>
                  <a:gd name="connsiteX1592" fmla="*/ 1832405 w 3685768"/>
                  <a:gd name="connsiteY1592" fmla="*/ 895494 h 1941976"/>
                  <a:gd name="connsiteX1593" fmla="*/ 1811627 w 3685768"/>
                  <a:gd name="connsiteY1593" fmla="*/ 895494 h 1941976"/>
                  <a:gd name="connsiteX1594" fmla="*/ 1820558 w 3685768"/>
                  <a:gd name="connsiteY1594" fmla="*/ 887105 h 1941976"/>
                  <a:gd name="connsiteX1595" fmla="*/ 1820558 w 3685768"/>
                  <a:gd name="connsiteY1595" fmla="*/ 901143 h 1941976"/>
                  <a:gd name="connsiteX1596" fmla="*/ 1805430 w 3685768"/>
                  <a:gd name="connsiteY1596" fmla="*/ 901143 h 1941976"/>
                  <a:gd name="connsiteX1597" fmla="*/ 1781555 w 3685768"/>
                  <a:gd name="connsiteY1597" fmla="*/ 901143 h 1941976"/>
                  <a:gd name="connsiteX1598" fmla="*/ 1790668 w 3685768"/>
                  <a:gd name="connsiteY1598" fmla="*/ 892754 h 1941976"/>
                  <a:gd name="connsiteX1599" fmla="*/ 1790668 w 3685768"/>
                  <a:gd name="connsiteY1599" fmla="*/ 898233 h 1941976"/>
                  <a:gd name="connsiteX1600" fmla="*/ 1790668 w 3685768"/>
                  <a:gd name="connsiteY1600" fmla="*/ 912270 h 1941976"/>
                  <a:gd name="connsiteX1601" fmla="*/ 1775723 w 3685768"/>
                  <a:gd name="connsiteY1601" fmla="*/ 912270 h 1941976"/>
                  <a:gd name="connsiteX1602" fmla="*/ 1784653 w 3685768"/>
                  <a:gd name="connsiteY1602" fmla="*/ 903882 h 1941976"/>
                  <a:gd name="connsiteX1603" fmla="*/ 1784653 w 3685768"/>
                  <a:gd name="connsiteY1603" fmla="*/ 917919 h 1941976"/>
                  <a:gd name="connsiteX1604" fmla="*/ 1769708 w 3685768"/>
                  <a:gd name="connsiteY1604" fmla="*/ 917919 h 1941976"/>
                  <a:gd name="connsiteX1605" fmla="*/ 1757862 w 3685768"/>
                  <a:gd name="connsiteY1605" fmla="*/ 917919 h 1941976"/>
                  <a:gd name="connsiteX1606" fmla="*/ 1766792 w 3685768"/>
                  <a:gd name="connsiteY1606" fmla="*/ 909531 h 1941976"/>
                  <a:gd name="connsiteX1607" fmla="*/ 1766792 w 3685768"/>
                  <a:gd name="connsiteY1607" fmla="*/ 915180 h 1941976"/>
                  <a:gd name="connsiteX1608" fmla="*/ 1766792 w 3685768"/>
                  <a:gd name="connsiteY1608" fmla="*/ 929047 h 1941976"/>
                  <a:gd name="connsiteX1609" fmla="*/ 1751847 w 3685768"/>
                  <a:gd name="connsiteY1609" fmla="*/ 929047 h 1941976"/>
                  <a:gd name="connsiteX1610" fmla="*/ 1739818 w 3685768"/>
                  <a:gd name="connsiteY1610" fmla="*/ 929047 h 1941976"/>
                  <a:gd name="connsiteX1611" fmla="*/ 1748931 w 3685768"/>
                  <a:gd name="connsiteY1611" fmla="*/ 920658 h 1941976"/>
                  <a:gd name="connsiteX1612" fmla="*/ 1748931 w 3685768"/>
                  <a:gd name="connsiteY1612" fmla="*/ 934696 h 1941976"/>
                  <a:gd name="connsiteX1613" fmla="*/ 1727972 w 3685768"/>
                  <a:gd name="connsiteY1613" fmla="*/ 934696 h 1941976"/>
                  <a:gd name="connsiteX1614" fmla="*/ 1737084 w 3685768"/>
                  <a:gd name="connsiteY1614" fmla="*/ 926308 h 1941976"/>
                  <a:gd name="connsiteX1615" fmla="*/ 1737084 w 3685768"/>
                  <a:gd name="connsiteY1615" fmla="*/ 940345 h 1941976"/>
                  <a:gd name="connsiteX1616" fmla="*/ 1721957 w 3685768"/>
                  <a:gd name="connsiteY1616" fmla="*/ 940345 h 1941976"/>
                  <a:gd name="connsiteX1617" fmla="*/ 1730888 w 3685768"/>
                  <a:gd name="connsiteY1617" fmla="*/ 931957 h 1941976"/>
                  <a:gd name="connsiteX1618" fmla="*/ 1730888 w 3685768"/>
                  <a:gd name="connsiteY1618" fmla="*/ 937435 h 1941976"/>
                  <a:gd name="connsiteX1619" fmla="*/ 1730888 w 3685768"/>
                  <a:gd name="connsiteY1619" fmla="*/ 951473 h 1941976"/>
                  <a:gd name="connsiteX1620" fmla="*/ 1715943 w 3685768"/>
                  <a:gd name="connsiteY1620" fmla="*/ 951473 h 1941976"/>
                  <a:gd name="connsiteX1621" fmla="*/ 1710111 w 3685768"/>
                  <a:gd name="connsiteY1621" fmla="*/ 951473 h 1941976"/>
                  <a:gd name="connsiteX1622" fmla="*/ 1719041 w 3685768"/>
                  <a:gd name="connsiteY1622" fmla="*/ 943084 h 1941976"/>
                  <a:gd name="connsiteX1623" fmla="*/ 1719041 w 3685768"/>
                  <a:gd name="connsiteY1623" fmla="*/ 957122 h 1941976"/>
                  <a:gd name="connsiteX1624" fmla="*/ 1704096 w 3685768"/>
                  <a:gd name="connsiteY1624" fmla="*/ 957122 h 1941976"/>
                  <a:gd name="connsiteX1625" fmla="*/ 1698082 w 3685768"/>
                  <a:gd name="connsiteY1625" fmla="*/ 957122 h 1941976"/>
                  <a:gd name="connsiteX1626" fmla="*/ 1707012 w 3685768"/>
                  <a:gd name="connsiteY1626" fmla="*/ 948734 h 1941976"/>
                  <a:gd name="connsiteX1627" fmla="*/ 1707012 w 3685768"/>
                  <a:gd name="connsiteY1627" fmla="*/ 962771 h 1941976"/>
                  <a:gd name="connsiteX1628" fmla="*/ 1692249 w 3685768"/>
                  <a:gd name="connsiteY1628" fmla="*/ 962771 h 1941976"/>
                  <a:gd name="connsiteX1629" fmla="*/ 1686053 w 3685768"/>
                  <a:gd name="connsiteY1629" fmla="*/ 962771 h 1941976"/>
                  <a:gd name="connsiteX1630" fmla="*/ 1695165 w 3685768"/>
                  <a:gd name="connsiteY1630" fmla="*/ 954212 h 1941976"/>
                  <a:gd name="connsiteX1631" fmla="*/ 1695165 w 3685768"/>
                  <a:gd name="connsiteY1631" fmla="*/ 968420 h 1941976"/>
                  <a:gd name="connsiteX1632" fmla="*/ 1674206 w 3685768"/>
                  <a:gd name="connsiteY1632" fmla="*/ 968420 h 1941976"/>
                  <a:gd name="connsiteX1633" fmla="*/ 1683319 w 3685768"/>
                  <a:gd name="connsiteY1633" fmla="*/ 959861 h 1941976"/>
                  <a:gd name="connsiteX1634" fmla="*/ 1683319 w 3685768"/>
                  <a:gd name="connsiteY1634" fmla="*/ 973898 h 1941976"/>
                  <a:gd name="connsiteX1635" fmla="*/ 1662359 w 3685768"/>
                  <a:gd name="connsiteY1635" fmla="*/ 973898 h 1941976"/>
                  <a:gd name="connsiteX1636" fmla="*/ 1671290 w 3685768"/>
                  <a:gd name="connsiteY1636" fmla="*/ 965510 h 1941976"/>
                  <a:gd name="connsiteX1637" fmla="*/ 1671290 w 3685768"/>
                  <a:gd name="connsiteY1637" fmla="*/ 979548 h 1941976"/>
                  <a:gd name="connsiteX1638" fmla="*/ 1656345 w 3685768"/>
                  <a:gd name="connsiteY1638" fmla="*/ 979548 h 1941976"/>
                  <a:gd name="connsiteX1639" fmla="*/ 1650330 w 3685768"/>
                  <a:gd name="connsiteY1639" fmla="*/ 979548 h 1941976"/>
                  <a:gd name="connsiteX1640" fmla="*/ 1659443 w 3685768"/>
                  <a:gd name="connsiteY1640" fmla="*/ 970988 h 1941976"/>
                  <a:gd name="connsiteX1641" fmla="*/ 1659443 w 3685768"/>
                  <a:gd name="connsiteY1641" fmla="*/ 976637 h 1941976"/>
                  <a:gd name="connsiteX1642" fmla="*/ 1659443 w 3685768"/>
                  <a:gd name="connsiteY1642" fmla="*/ 990675 h 1941976"/>
                  <a:gd name="connsiteX1643" fmla="*/ 1644316 w 3685768"/>
                  <a:gd name="connsiteY1643" fmla="*/ 990675 h 1941976"/>
                  <a:gd name="connsiteX1644" fmla="*/ 1653429 w 3685768"/>
                  <a:gd name="connsiteY1644" fmla="*/ 982287 h 1941976"/>
                  <a:gd name="connsiteX1645" fmla="*/ 1653429 w 3685768"/>
                  <a:gd name="connsiteY1645" fmla="*/ 1001973 h 1941976"/>
                  <a:gd name="connsiteX1646" fmla="*/ 1626455 w 3685768"/>
                  <a:gd name="connsiteY1646" fmla="*/ 1001973 h 1941976"/>
                  <a:gd name="connsiteX1647" fmla="*/ 1620440 w 3685768"/>
                  <a:gd name="connsiteY1647" fmla="*/ 1001973 h 1941976"/>
                  <a:gd name="connsiteX1648" fmla="*/ 1608594 w 3685768"/>
                  <a:gd name="connsiteY1648" fmla="*/ 1001973 h 1941976"/>
                  <a:gd name="connsiteX1649" fmla="*/ 1602579 w 3685768"/>
                  <a:gd name="connsiteY1649" fmla="*/ 1001973 h 1941976"/>
                  <a:gd name="connsiteX1650" fmla="*/ 1611692 w 3685768"/>
                  <a:gd name="connsiteY1650" fmla="*/ 993414 h 1941976"/>
                  <a:gd name="connsiteX1651" fmla="*/ 1611692 w 3685768"/>
                  <a:gd name="connsiteY1651" fmla="*/ 1007452 h 1941976"/>
                  <a:gd name="connsiteX1652" fmla="*/ 1590550 w 3685768"/>
                  <a:gd name="connsiteY1652" fmla="*/ 1007452 h 1941976"/>
                  <a:gd name="connsiteX1653" fmla="*/ 1599663 w 3685768"/>
                  <a:gd name="connsiteY1653" fmla="*/ 999063 h 1941976"/>
                  <a:gd name="connsiteX1654" fmla="*/ 1599663 w 3685768"/>
                  <a:gd name="connsiteY1654" fmla="*/ 1004713 h 1941976"/>
                  <a:gd name="connsiteX1655" fmla="*/ 1599663 w 3685768"/>
                  <a:gd name="connsiteY1655" fmla="*/ 1018750 h 1941976"/>
                  <a:gd name="connsiteX1656" fmla="*/ 1584718 w 3685768"/>
                  <a:gd name="connsiteY1656" fmla="*/ 1018750 h 1941976"/>
                  <a:gd name="connsiteX1657" fmla="*/ 1572689 w 3685768"/>
                  <a:gd name="connsiteY1657" fmla="*/ 1018750 h 1941976"/>
                  <a:gd name="connsiteX1658" fmla="*/ 1566857 w 3685768"/>
                  <a:gd name="connsiteY1658" fmla="*/ 1018750 h 1941976"/>
                  <a:gd name="connsiteX1659" fmla="*/ 1575788 w 3685768"/>
                  <a:gd name="connsiteY1659" fmla="*/ 1010191 h 1941976"/>
                  <a:gd name="connsiteX1660" fmla="*/ 1575788 w 3685768"/>
                  <a:gd name="connsiteY1660" fmla="*/ 1024228 h 1941976"/>
                  <a:gd name="connsiteX1661" fmla="*/ 1560843 w 3685768"/>
                  <a:gd name="connsiteY1661" fmla="*/ 1024228 h 1941976"/>
                  <a:gd name="connsiteX1662" fmla="*/ 1569773 w 3685768"/>
                  <a:gd name="connsiteY1662" fmla="*/ 1015840 h 1941976"/>
                  <a:gd name="connsiteX1663" fmla="*/ 1569773 w 3685768"/>
                  <a:gd name="connsiteY1663" fmla="*/ 1029877 h 1941976"/>
                  <a:gd name="connsiteX1664" fmla="*/ 1554828 w 3685768"/>
                  <a:gd name="connsiteY1664" fmla="*/ 1029877 h 1941976"/>
                  <a:gd name="connsiteX1665" fmla="*/ 1563941 w 3685768"/>
                  <a:gd name="connsiteY1665" fmla="*/ 1021318 h 1941976"/>
                  <a:gd name="connsiteX1666" fmla="*/ 1563941 w 3685768"/>
                  <a:gd name="connsiteY1666" fmla="*/ 1035527 h 1941976"/>
                  <a:gd name="connsiteX1667" fmla="*/ 1542982 w 3685768"/>
                  <a:gd name="connsiteY1667" fmla="*/ 1035527 h 1941976"/>
                  <a:gd name="connsiteX1668" fmla="*/ 1551912 w 3685768"/>
                  <a:gd name="connsiteY1668" fmla="*/ 1026967 h 1941976"/>
                  <a:gd name="connsiteX1669" fmla="*/ 1551912 w 3685768"/>
                  <a:gd name="connsiteY1669" fmla="*/ 1041005 h 1941976"/>
                  <a:gd name="connsiteX1670" fmla="*/ 1530953 w 3685768"/>
                  <a:gd name="connsiteY1670" fmla="*/ 1041005 h 1941976"/>
                  <a:gd name="connsiteX1671" fmla="*/ 1519106 w 3685768"/>
                  <a:gd name="connsiteY1671" fmla="*/ 1041005 h 1941976"/>
                  <a:gd name="connsiteX1672" fmla="*/ 1528036 w 3685768"/>
                  <a:gd name="connsiteY1672" fmla="*/ 1032616 h 1941976"/>
                  <a:gd name="connsiteX1673" fmla="*/ 1528036 w 3685768"/>
                  <a:gd name="connsiteY1673" fmla="*/ 1046654 h 1941976"/>
                  <a:gd name="connsiteX1674" fmla="*/ 1513092 w 3685768"/>
                  <a:gd name="connsiteY1674" fmla="*/ 1046654 h 1941976"/>
                  <a:gd name="connsiteX1675" fmla="*/ 1522022 w 3685768"/>
                  <a:gd name="connsiteY1675" fmla="*/ 1038266 h 1941976"/>
                  <a:gd name="connsiteX1676" fmla="*/ 1522022 w 3685768"/>
                  <a:gd name="connsiteY1676" fmla="*/ 1052303 h 1941976"/>
                  <a:gd name="connsiteX1677" fmla="*/ 1507077 w 3685768"/>
                  <a:gd name="connsiteY1677" fmla="*/ 1052303 h 1941976"/>
                  <a:gd name="connsiteX1678" fmla="*/ 1495048 w 3685768"/>
                  <a:gd name="connsiteY1678" fmla="*/ 1052303 h 1941976"/>
                  <a:gd name="connsiteX1679" fmla="*/ 1489216 w 3685768"/>
                  <a:gd name="connsiteY1679" fmla="*/ 1052303 h 1941976"/>
                  <a:gd name="connsiteX1680" fmla="*/ 1498146 w 3685768"/>
                  <a:gd name="connsiteY1680" fmla="*/ 1043744 h 1941976"/>
                  <a:gd name="connsiteX1681" fmla="*/ 1498146 w 3685768"/>
                  <a:gd name="connsiteY1681" fmla="*/ 1057781 h 1941976"/>
                  <a:gd name="connsiteX1682" fmla="*/ 1483202 w 3685768"/>
                  <a:gd name="connsiteY1682" fmla="*/ 1057781 h 1941976"/>
                  <a:gd name="connsiteX1683" fmla="*/ 1492314 w 3685768"/>
                  <a:gd name="connsiteY1683" fmla="*/ 1049393 h 1941976"/>
                  <a:gd name="connsiteX1684" fmla="*/ 1492314 w 3685768"/>
                  <a:gd name="connsiteY1684" fmla="*/ 1063431 h 1941976"/>
                  <a:gd name="connsiteX1685" fmla="*/ 1477369 w 3685768"/>
                  <a:gd name="connsiteY1685" fmla="*/ 1063431 h 1941976"/>
                  <a:gd name="connsiteX1686" fmla="*/ 1465340 w 3685768"/>
                  <a:gd name="connsiteY1686" fmla="*/ 1063431 h 1941976"/>
                  <a:gd name="connsiteX1687" fmla="*/ 1474271 w 3685768"/>
                  <a:gd name="connsiteY1687" fmla="*/ 1055042 h 1941976"/>
                  <a:gd name="connsiteX1688" fmla="*/ 1474271 w 3685768"/>
                  <a:gd name="connsiteY1688" fmla="*/ 1069080 h 1941976"/>
                  <a:gd name="connsiteX1689" fmla="*/ 1447479 w 3685768"/>
                  <a:gd name="connsiteY1689" fmla="*/ 1069080 h 1941976"/>
                  <a:gd name="connsiteX1690" fmla="*/ 1435450 w 3685768"/>
                  <a:gd name="connsiteY1690" fmla="*/ 1069080 h 1941976"/>
                  <a:gd name="connsiteX1691" fmla="*/ 1444563 w 3685768"/>
                  <a:gd name="connsiteY1691" fmla="*/ 1060521 h 1941976"/>
                  <a:gd name="connsiteX1692" fmla="*/ 1444563 w 3685768"/>
                  <a:gd name="connsiteY1692" fmla="*/ 1074558 h 1941976"/>
                  <a:gd name="connsiteX1693" fmla="*/ 1417589 w 3685768"/>
                  <a:gd name="connsiteY1693" fmla="*/ 1074558 h 1941976"/>
                  <a:gd name="connsiteX1694" fmla="*/ 1426702 w 3685768"/>
                  <a:gd name="connsiteY1694" fmla="*/ 1066170 h 1941976"/>
                  <a:gd name="connsiteX1695" fmla="*/ 1426702 w 3685768"/>
                  <a:gd name="connsiteY1695" fmla="*/ 1085857 h 1941976"/>
                  <a:gd name="connsiteX1696" fmla="*/ 1405560 w 3685768"/>
                  <a:gd name="connsiteY1696" fmla="*/ 1085857 h 1941976"/>
                  <a:gd name="connsiteX1697" fmla="*/ 1399728 w 3685768"/>
                  <a:gd name="connsiteY1697" fmla="*/ 1085857 h 1941976"/>
                  <a:gd name="connsiteX1698" fmla="*/ 1408659 w 3685768"/>
                  <a:gd name="connsiteY1698" fmla="*/ 1077297 h 1941976"/>
                  <a:gd name="connsiteX1699" fmla="*/ 1408659 w 3685768"/>
                  <a:gd name="connsiteY1699" fmla="*/ 1091506 h 1941976"/>
                  <a:gd name="connsiteX1700" fmla="*/ 1393714 w 3685768"/>
                  <a:gd name="connsiteY1700" fmla="*/ 1091506 h 1941976"/>
                  <a:gd name="connsiteX1701" fmla="*/ 1387699 w 3685768"/>
                  <a:gd name="connsiteY1701" fmla="*/ 1091506 h 1941976"/>
                  <a:gd name="connsiteX1702" fmla="*/ 1396630 w 3685768"/>
                  <a:gd name="connsiteY1702" fmla="*/ 1082946 h 1941976"/>
                  <a:gd name="connsiteX1703" fmla="*/ 1396630 w 3685768"/>
                  <a:gd name="connsiteY1703" fmla="*/ 1088596 h 1941976"/>
                  <a:gd name="connsiteX1704" fmla="*/ 1396630 w 3685768"/>
                  <a:gd name="connsiteY1704" fmla="*/ 1102633 h 1941976"/>
                  <a:gd name="connsiteX1705" fmla="*/ 1369838 w 3685768"/>
                  <a:gd name="connsiteY1705" fmla="*/ 1102633 h 1941976"/>
                  <a:gd name="connsiteX1706" fmla="*/ 1363824 w 3685768"/>
                  <a:gd name="connsiteY1706" fmla="*/ 1102633 h 1941976"/>
                  <a:gd name="connsiteX1707" fmla="*/ 1357809 w 3685768"/>
                  <a:gd name="connsiteY1707" fmla="*/ 1102633 h 1941976"/>
                  <a:gd name="connsiteX1708" fmla="*/ 1366922 w 3685768"/>
                  <a:gd name="connsiteY1708" fmla="*/ 1094074 h 1941976"/>
                  <a:gd name="connsiteX1709" fmla="*/ 1366922 w 3685768"/>
                  <a:gd name="connsiteY1709" fmla="*/ 1108282 h 1941976"/>
                  <a:gd name="connsiteX1710" fmla="*/ 1351977 w 3685768"/>
                  <a:gd name="connsiteY1710" fmla="*/ 1108282 h 1941976"/>
                  <a:gd name="connsiteX1711" fmla="*/ 1360907 w 3685768"/>
                  <a:gd name="connsiteY1711" fmla="*/ 1099723 h 1941976"/>
                  <a:gd name="connsiteX1712" fmla="*/ 1360907 w 3685768"/>
                  <a:gd name="connsiteY1712" fmla="*/ 1113761 h 1941976"/>
                  <a:gd name="connsiteX1713" fmla="*/ 1345963 w 3685768"/>
                  <a:gd name="connsiteY1713" fmla="*/ 1113761 h 1941976"/>
                  <a:gd name="connsiteX1714" fmla="*/ 1354893 w 3685768"/>
                  <a:gd name="connsiteY1714" fmla="*/ 1105372 h 1941976"/>
                  <a:gd name="connsiteX1715" fmla="*/ 1354893 w 3685768"/>
                  <a:gd name="connsiteY1715" fmla="*/ 1119410 h 1941976"/>
                  <a:gd name="connsiteX1716" fmla="*/ 1333934 w 3685768"/>
                  <a:gd name="connsiteY1716" fmla="*/ 1119410 h 1941976"/>
                  <a:gd name="connsiteX1717" fmla="*/ 1343046 w 3685768"/>
                  <a:gd name="connsiteY1717" fmla="*/ 1110850 h 1941976"/>
                  <a:gd name="connsiteX1718" fmla="*/ 1343046 w 3685768"/>
                  <a:gd name="connsiteY1718" fmla="*/ 1125059 h 1941976"/>
                  <a:gd name="connsiteX1719" fmla="*/ 1322087 w 3685768"/>
                  <a:gd name="connsiteY1719" fmla="*/ 1125059 h 1941976"/>
                  <a:gd name="connsiteX1720" fmla="*/ 1316073 w 3685768"/>
                  <a:gd name="connsiteY1720" fmla="*/ 1125059 h 1941976"/>
                  <a:gd name="connsiteX1721" fmla="*/ 1325003 w 3685768"/>
                  <a:gd name="connsiteY1721" fmla="*/ 1116499 h 1941976"/>
                  <a:gd name="connsiteX1722" fmla="*/ 1325003 w 3685768"/>
                  <a:gd name="connsiteY1722" fmla="*/ 1130537 h 1941976"/>
                  <a:gd name="connsiteX1723" fmla="*/ 1304226 w 3685768"/>
                  <a:gd name="connsiteY1723" fmla="*/ 1130537 h 1941976"/>
                  <a:gd name="connsiteX1724" fmla="*/ 1313156 w 3685768"/>
                  <a:gd name="connsiteY1724" fmla="*/ 1122149 h 1941976"/>
                  <a:gd name="connsiteX1725" fmla="*/ 1313156 w 3685768"/>
                  <a:gd name="connsiteY1725" fmla="*/ 1136186 h 1941976"/>
                  <a:gd name="connsiteX1726" fmla="*/ 1292197 w 3685768"/>
                  <a:gd name="connsiteY1726" fmla="*/ 1136186 h 1941976"/>
                  <a:gd name="connsiteX1727" fmla="*/ 1280168 w 3685768"/>
                  <a:gd name="connsiteY1727" fmla="*/ 1136186 h 1941976"/>
                  <a:gd name="connsiteX1728" fmla="*/ 1274336 w 3685768"/>
                  <a:gd name="connsiteY1728" fmla="*/ 1136186 h 1941976"/>
                  <a:gd name="connsiteX1729" fmla="*/ 1283266 w 3685768"/>
                  <a:gd name="connsiteY1729" fmla="*/ 1127798 h 1941976"/>
                  <a:gd name="connsiteX1730" fmla="*/ 1283266 w 3685768"/>
                  <a:gd name="connsiteY1730" fmla="*/ 1141836 h 1941976"/>
                  <a:gd name="connsiteX1731" fmla="*/ 1268321 w 3685768"/>
                  <a:gd name="connsiteY1731" fmla="*/ 1141836 h 1941976"/>
                  <a:gd name="connsiteX1732" fmla="*/ 1277434 w 3685768"/>
                  <a:gd name="connsiteY1732" fmla="*/ 1133447 h 1941976"/>
                  <a:gd name="connsiteX1733" fmla="*/ 1277434 w 3685768"/>
                  <a:gd name="connsiteY1733" fmla="*/ 1147314 h 1941976"/>
                  <a:gd name="connsiteX1734" fmla="*/ 1256475 w 3685768"/>
                  <a:gd name="connsiteY1734" fmla="*/ 1147314 h 1941976"/>
                  <a:gd name="connsiteX1735" fmla="*/ 1265405 w 3685768"/>
                  <a:gd name="connsiteY1735" fmla="*/ 1138925 h 1941976"/>
                  <a:gd name="connsiteX1736" fmla="*/ 1265405 w 3685768"/>
                  <a:gd name="connsiteY1736" fmla="*/ 1152963 h 1941976"/>
                  <a:gd name="connsiteX1737" fmla="*/ 1250460 w 3685768"/>
                  <a:gd name="connsiteY1737" fmla="*/ 1152963 h 1941976"/>
                  <a:gd name="connsiteX1738" fmla="*/ 1244446 w 3685768"/>
                  <a:gd name="connsiteY1738" fmla="*/ 1152963 h 1941976"/>
                  <a:gd name="connsiteX1739" fmla="*/ 1238431 w 3685768"/>
                  <a:gd name="connsiteY1739" fmla="*/ 1152963 h 1941976"/>
                  <a:gd name="connsiteX1740" fmla="*/ 1247544 w 3685768"/>
                  <a:gd name="connsiteY1740" fmla="*/ 1144575 h 1941976"/>
                  <a:gd name="connsiteX1741" fmla="*/ 1247544 w 3685768"/>
                  <a:gd name="connsiteY1741" fmla="*/ 1158612 h 1941976"/>
                  <a:gd name="connsiteX1742" fmla="*/ 1220570 w 3685768"/>
                  <a:gd name="connsiteY1742" fmla="*/ 1158612 h 1941976"/>
                  <a:gd name="connsiteX1743" fmla="*/ 1229683 w 3685768"/>
                  <a:gd name="connsiteY1743" fmla="*/ 1150053 h 1941976"/>
                  <a:gd name="connsiteX1744" fmla="*/ 1229683 w 3685768"/>
                  <a:gd name="connsiteY1744" fmla="*/ 1164090 h 1941976"/>
                  <a:gd name="connsiteX1745" fmla="*/ 1214556 w 3685768"/>
                  <a:gd name="connsiteY1745" fmla="*/ 1164090 h 1941976"/>
                  <a:gd name="connsiteX1746" fmla="*/ 1208724 w 3685768"/>
                  <a:gd name="connsiteY1746" fmla="*/ 1164090 h 1941976"/>
                  <a:gd name="connsiteX1747" fmla="*/ 1217654 w 3685768"/>
                  <a:gd name="connsiteY1747" fmla="*/ 1155702 h 1941976"/>
                  <a:gd name="connsiteX1748" fmla="*/ 1217654 w 3685768"/>
                  <a:gd name="connsiteY1748" fmla="*/ 1169740 h 1941976"/>
                  <a:gd name="connsiteX1749" fmla="*/ 1202709 w 3685768"/>
                  <a:gd name="connsiteY1749" fmla="*/ 1169740 h 1941976"/>
                  <a:gd name="connsiteX1750" fmla="*/ 1211640 w 3685768"/>
                  <a:gd name="connsiteY1750" fmla="*/ 1161351 h 1941976"/>
                  <a:gd name="connsiteX1751" fmla="*/ 1211640 w 3685768"/>
                  <a:gd name="connsiteY1751" fmla="*/ 1166829 h 1941976"/>
                  <a:gd name="connsiteX1752" fmla="*/ 1211640 w 3685768"/>
                  <a:gd name="connsiteY1752" fmla="*/ 1181038 h 1941976"/>
                  <a:gd name="connsiteX1753" fmla="*/ 1196695 w 3685768"/>
                  <a:gd name="connsiteY1753" fmla="*/ 1181038 h 1941976"/>
                  <a:gd name="connsiteX1754" fmla="*/ 1205808 w 3685768"/>
                  <a:gd name="connsiteY1754" fmla="*/ 1172479 h 1941976"/>
                  <a:gd name="connsiteX1755" fmla="*/ 1205808 w 3685768"/>
                  <a:gd name="connsiteY1755" fmla="*/ 1186516 h 1941976"/>
                  <a:gd name="connsiteX1756" fmla="*/ 1190862 w 3685768"/>
                  <a:gd name="connsiteY1756" fmla="*/ 1186516 h 1941976"/>
                  <a:gd name="connsiteX1757" fmla="*/ 1199793 w 3685768"/>
                  <a:gd name="connsiteY1757" fmla="*/ 1178128 h 1941976"/>
                  <a:gd name="connsiteX1758" fmla="*/ 1199793 w 3685768"/>
                  <a:gd name="connsiteY1758" fmla="*/ 1192165 h 1941976"/>
                  <a:gd name="connsiteX1759" fmla="*/ 1184666 w 3685768"/>
                  <a:gd name="connsiteY1759" fmla="*/ 1192165 h 1941976"/>
                  <a:gd name="connsiteX1760" fmla="*/ 1193779 w 3685768"/>
                  <a:gd name="connsiteY1760" fmla="*/ 1183606 h 1941976"/>
                  <a:gd name="connsiteX1761" fmla="*/ 1193779 w 3685768"/>
                  <a:gd name="connsiteY1761" fmla="*/ 1197815 h 1941976"/>
                  <a:gd name="connsiteX1762" fmla="*/ 1178834 w 3685768"/>
                  <a:gd name="connsiteY1762" fmla="*/ 1197815 h 1941976"/>
                  <a:gd name="connsiteX1763" fmla="*/ 1187764 w 3685768"/>
                  <a:gd name="connsiteY1763" fmla="*/ 1189255 h 1941976"/>
                  <a:gd name="connsiteX1764" fmla="*/ 1187764 w 3685768"/>
                  <a:gd name="connsiteY1764" fmla="*/ 1203293 h 1941976"/>
                  <a:gd name="connsiteX1765" fmla="*/ 1172819 w 3685768"/>
                  <a:gd name="connsiteY1765" fmla="*/ 1203293 h 1941976"/>
                  <a:gd name="connsiteX1766" fmla="*/ 1181932 w 3685768"/>
                  <a:gd name="connsiteY1766" fmla="*/ 1194904 h 1941976"/>
                  <a:gd name="connsiteX1767" fmla="*/ 1181932 w 3685768"/>
                  <a:gd name="connsiteY1767" fmla="*/ 1208942 h 1941976"/>
                  <a:gd name="connsiteX1768" fmla="*/ 1166987 w 3685768"/>
                  <a:gd name="connsiteY1768" fmla="*/ 1208942 h 1941976"/>
                  <a:gd name="connsiteX1769" fmla="*/ 1160790 w 3685768"/>
                  <a:gd name="connsiteY1769" fmla="*/ 1208942 h 1941976"/>
                  <a:gd name="connsiteX1770" fmla="*/ 1169903 w 3685768"/>
                  <a:gd name="connsiteY1770" fmla="*/ 1200382 h 1941976"/>
                  <a:gd name="connsiteX1771" fmla="*/ 1169903 w 3685768"/>
                  <a:gd name="connsiteY1771" fmla="*/ 1214591 h 1941976"/>
                  <a:gd name="connsiteX1772" fmla="*/ 1142929 w 3685768"/>
                  <a:gd name="connsiteY1772" fmla="*/ 1214591 h 1941976"/>
                  <a:gd name="connsiteX1773" fmla="*/ 1152042 w 3685768"/>
                  <a:gd name="connsiteY1773" fmla="*/ 1206032 h 1941976"/>
                  <a:gd name="connsiteX1774" fmla="*/ 1152042 w 3685768"/>
                  <a:gd name="connsiteY1774" fmla="*/ 1220069 h 1941976"/>
                  <a:gd name="connsiteX1775" fmla="*/ 1131082 w 3685768"/>
                  <a:gd name="connsiteY1775" fmla="*/ 1220069 h 1941976"/>
                  <a:gd name="connsiteX1776" fmla="*/ 1125068 w 3685768"/>
                  <a:gd name="connsiteY1776" fmla="*/ 1220069 h 1941976"/>
                  <a:gd name="connsiteX1777" fmla="*/ 1134181 w 3685768"/>
                  <a:gd name="connsiteY1777" fmla="*/ 1211681 h 1941976"/>
                  <a:gd name="connsiteX1778" fmla="*/ 1134181 w 3685768"/>
                  <a:gd name="connsiteY1778" fmla="*/ 1225719 h 1941976"/>
                  <a:gd name="connsiteX1779" fmla="*/ 1113221 w 3685768"/>
                  <a:gd name="connsiteY1779" fmla="*/ 1225719 h 1941976"/>
                  <a:gd name="connsiteX1780" fmla="*/ 1122152 w 3685768"/>
                  <a:gd name="connsiteY1780" fmla="*/ 1217330 h 1941976"/>
                  <a:gd name="connsiteX1781" fmla="*/ 1122152 w 3685768"/>
                  <a:gd name="connsiteY1781" fmla="*/ 1231368 h 1941976"/>
                  <a:gd name="connsiteX1782" fmla="*/ 1107207 w 3685768"/>
                  <a:gd name="connsiteY1782" fmla="*/ 1231368 h 1941976"/>
                  <a:gd name="connsiteX1783" fmla="*/ 1116320 w 3685768"/>
                  <a:gd name="connsiteY1783" fmla="*/ 1222980 h 1941976"/>
                  <a:gd name="connsiteX1784" fmla="*/ 1116320 w 3685768"/>
                  <a:gd name="connsiteY1784" fmla="*/ 1228458 h 1941976"/>
                  <a:gd name="connsiteX1785" fmla="*/ 1116320 w 3685768"/>
                  <a:gd name="connsiteY1785" fmla="*/ 1248144 h 1941976"/>
                  <a:gd name="connsiteX1786" fmla="*/ 1095178 w 3685768"/>
                  <a:gd name="connsiteY1786" fmla="*/ 1248144 h 1941976"/>
                  <a:gd name="connsiteX1787" fmla="*/ 1089346 w 3685768"/>
                  <a:gd name="connsiteY1787" fmla="*/ 1248144 h 1941976"/>
                  <a:gd name="connsiteX1788" fmla="*/ 1071302 w 3685768"/>
                  <a:gd name="connsiteY1788" fmla="*/ 1248144 h 1941976"/>
                  <a:gd name="connsiteX1789" fmla="*/ 1080415 w 3685768"/>
                  <a:gd name="connsiteY1789" fmla="*/ 1239756 h 1941976"/>
                  <a:gd name="connsiteX1790" fmla="*/ 1080415 w 3685768"/>
                  <a:gd name="connsiteY1790" fmla="*/ 1253623 h 1941976"/>
                  <a:gd name="connsiteX1791" fmla="*/ 1065288 w 3685768"/>
                  <a:gd name="connsiteY1791" fmla="*/ 1253623 h 1941976"/>
                  <a:gd name="connsiteX1792" fmla="*/ 1074401 w 3685768"/>
                  <a:gd name="connsiteY1792" fmla="*/ 1245234 h 1941976"/>
                  <a:gd name="connsiteX1793" fmla="*/ 1074401 w 3685768"/>
                  <a:gd name="connsiteY1793" fmla="*/ 1259272 h 1941976"/>
                  <a:gd name="connsiteX1794" fmla="*/ 1059456 w 3685768"/>
                  <a:gd name="connsiteY1794" fmla="*/ 1259272 h 1941976"/>
                  <a:gd name="connsiteX1795" fmla="*/ 1053441 w 3685768"/>
                  <a:gd name="connsiteY1795" fmla="*/ 1259272 h 1941976"/>
                  <a:gd name="connsiteX1796" fmla="*/ 1062554 w 3685768"/>
                  <a:gd name="connsiteY1796" fmla="*/ 1250883 h 1941976"/>
                  <a:gd name="connsiteX1797" fmla="*/ 1062554 w 3685768"/>
                  <a:gd name="connsiteY1797" fmla="*/ 1256533 h 1941976"/>
                  <a:gd name="connsiteX1798" fmla="*/ 1062554 w 3685768"/>
                  <a:gd name="connsiteY1798" fmla="*/ 1270570 h 1941976"/>
                  <a:gd name="connsiteX1799" fmla="*/ 1047427 w 3685768"/>
                  <a:gd name="connsiteY1799" fmla="*/ 1270570 h 1941976"/>
                  <a:gd name="connsiteX1800" fmla="*/ 1041595 w 3685768"/>
                  <a:gd name="connsiteY1800" fmla="*/ 1270570 h 1941976"/>
                  <a:gd name="connsiteX1801" fmla="*/ 1050525 w 3685768"/>
                  <a:gd name="connsiteY1801" fmla="*/ 1262011 h 1941976"/>
                  <a:gd name="connsiteX1802" fmla="*/ 1050525 w 3685768"/>
                  <a:gd name="connsiteY1802" fmla="*/ 1267660 h 1941976"/>
                  <a:gd name="connsiteX1803" fmla="*/ 1050525 w 3685768"/>
                  <a:gd name="connsiteY1803" fmla="*/ 1281698 h 1941976"/>
                  <a:gd name="connsiteX1804" fmla="*/ 1035580 w 3685768"/>
                  <a:gd name="connsiteY1804" fmla="*/ 1281698 h 1941976"/>
                  <a:gd name="connsiteX1805" fmla="*/ 1029566 w 3685768"/>
                  <a:gd name="connsiteY1805" fmla="*/ 1281698 h 1941976"/>
                  <a:gd name="connsiteX1806" fmla="*/ 1017719 w 3685768"/>
                  <a:gd name="connsiteY1806" fmla="*/ 1281698 h 1941976"/>
                  <a:gd name="connsiteX1807" fmla="*/ 1026650 w 3685768"/>
                  <a:gd name="connsiteY1807" fmla="*/ 1273309 h 1941976"/>
                  <a:gd name="connsiteX1808" fmla="*/ 1026650 w 3685768"/>
                  <a:gd name="connsiteY1808" fmla="*/ 1287176 h 1941976"/>
                  <a:gd name="connsiteX1809" fmla="*/ 1011705 w 3685768"/>
                  <a:gd name="connsiteY1809" fmla="*/ 1287176 h 1941976"/>
                  <a:gd name="connsiteX1810" fmla="*/ 1020635 w 3685768"/>
                  <a:gd name="connsiteY1810" fmla="*/ 1278787 h 1941976"/>
                  <a:gd name="connsiteX1811" fmla="*/ 1020635 w 3685768"/>
                  <a:gd name="connsiteY1811" fmla="*/ 1292996 h 1941976"/>
                  <a:gd name="connsiteX1812" fmla="*/ 993843 w 3685768"/>
                  <a:gd name="connsiteY1812" fmla="*/ 1292996 h 1941976"/>
                  <a:gd name="connsiteX1813" fmla="*/ 1002774 w 3685768"/>
                  <a:gd name="connsiteY1813" fmla="*/ 1284437 h 1941976"/>
                  <a:gd name="connsiteX1814" fmla="*/ 1002774 w 3685768"/>
                  <a:gd name="connsiteY1814" fmla="*/ 1298474 h 1941976"/>
                  <a:gd name="connsiteX1815" fmla="*/ 981815 w 3685768"/>
                  <a:gd name="connsiteY1815" fmla="*/ 1298474 h 1941976"/>
                  <a:gd name="connsiteX1816" fmla="*/ 990745 w 3685768"/>
                  <a:gd name="connsiteY1816" fmla="*/ 1290086 h 1941976"/>
                  <a:gd name="connsiteX1817" fmla="*/ 990745 w 3685768"/>
                  <a:gd name="connsiteY1817" fmla="*/ 1304123 h 1941976"/>
                  <a:gd name="connsiteX1818" fmla="*/ 975982 w 3685768"/>
                  <a:gd name="connsiteY1818" fmla="*/ 1304123 h 1941976"/>
                  <a:gd name="connsiteX1819" fmla="*/ 969786 w 3685768"/>
                  <a:gd name="connsiteY1819" fmla="*/ 1304123 h 1941976"/>
                  <a:gd name="connsiteX1820" fmla="*/ 963953 w 3685768"/>
                  <a:gd name="connsiteY1820" fmla="*/ 1304123 h 1941976"/>
                  <a:gd name="connsiteX1821" fmla="*/ 957939 w 3685768"/>
                  <a:gd name="connsiteY1821" fmla="*/ 1304123 h 1941976"/>
                  <a:gd name="connsiteX1822" fmla="*/ 967052 w 3685768"/>
                  <a:gd name="connsiteY1822" fmla="*/ 1295564 h 1941976"/>
                  <a:gd name="connsiteX1823" fmla="*/ 967052 w 3685768"/>
                  <a:gd name="connsiteY1823" fmla="*/ 1301213 h 1941976"/>
                  <a:gd name="connsiteX1824" fmla="*/ 967052 w 3685768"/>
                  <a:gd name="connsiteY1824" fmla="*/ 1315251 h 1941976"/>
                  <a:gd name="connsiteX1825" fmla="*/ 946092 w 3685768"/>
                  <a:gd name="connsiteY1825" fmla="*/ 1315251 h 1941976"/>
                  <a:gd name="connsiteX1826" fmla="*/ 955023 w 3685768"/>
                  <a:gd name="connsiteY1826" fmla="*/ 1306863 h 1941976"/>
                  <a:gd name="connsiteX1827" fmla="*/ 955023 w 3685768"/>
                  <a:gd name="connsiteY1827" fmla="*/ 1320900 h 1941976"/>
                  <a:gd name="connsiteX1828" fmla="*/ 940078 w 3685768"/>
                  <a:gd name="connsiteY1828" fmla="*/ 1320900 h 1941976"/>
                  <a:gd name="connsiteX1829" fmla="*/ 949008 w 3685768"/>
                  <a:gd name="connsiteY1829" fmla="*/ 1312341 h 1941976"/>
                  <a:gd name="connsiteX1830" fmla="*/ 949008 w 3685768"/>
                  <a:gd name="connsiteY1830" fmla="*/ 1326378 h 1941976"/>
                  <a:gd name="connsiteX1831" fmla="*/ 934063 w 3685768"/>
                  <a:gd name="connsiteY1831" fmla="*/ 1326378 h 1941976"/>
                  <a:gd name="connsiteX1832" fmla="*/ 943176 w 3685768"/>
                  <a:gd name="connsiteY1832" fmla="*/ 1317990 h 1941976"/>
                  <a:gd name="connsiteX1833" fmla="*/ 943176 w 3685768"/>
                  <a:gd name="connsiteY1833" fmla="*/ 1332027 h 1941976"/>
                  <a:gd name="connsiteX1834" fmla="*/ 928049 w 3685768"/>
                  <a:gd name="connsiteY1834" fmla="*/ 1332027 h 1941976"/>
                  <a:gd name="connsiteX1835" fmla="*/ 922217 w 3685768"/>
                  <a:gd name="connsiteY1835" fmla="*/ 1332027 h 1941976"/>
                  <a:gd name="connsiteX1836" fmla="*/ 931147 w 3685768"/>
                  <a:gd name="connsiteY1836" fmla="*/ 1323639 h 1941976"/>
                  <a:gd name="connsiteX1837" fmla="*/ 931147 w 3685768"/>
                  <a:gd name="connsiteY1837" fmla="*/ 1329117 h 1941976"/>
                  <a:gd name="connsiteX1838" fmla="*/ 931147 w 3685768"/>
                  <a:gd name="connsiteY1838" fmla="*/ 1343155 h 1941976"/>
                  <a:gd name="connsiteX1839" fmla="*/ 916202 w 3685768"/>
                  <a:gd name="connsiteY1839" fmla="*/ 1343155 h 1941976"/>
                  <a:gd name="connsiteX1840" fmla="*/ 925133 w 3685768"/>
                  <a:gd name="connsiteY1840" fmla="*/ 1334766 h 1941976"/>
                  <a:gd name="connsiteX1841" fmla="*/ 925133 w 3685768"/>
                  <a:gd name="connsiteY1841" fmla="*/ 1348804 h 1941976"/>
                  <a:gd name="connsiteX1842" fmla="*/ 910188 w 3685768"/>
                  <a:gd name="connsiteY1842" fmla="*/ 1348804 h 1941976"/>
                  <a:gd name="connsiteX1843" fmla="*/ 904173 w 3685768"/>
                  <a:gd name="connsiteY1843" fmla="*/ 1348804 h 1941976"/>
                  <a:gd name="connsiteX1844" fmla="*/ 913286 w 3685768"/>
                  <a:gd name="connsiteY1844" fmla="*/ 1340416 h 1941976"/>
                  <a:gd name="connsiteX1845" fmla="*/ 913286 w 3685768"/>
                  <a:gd name="connsiteY1845" fmla="*/ 1354453 h 1941976"/>
                  <a:gd name="connsiteX1846" fmla="*/ 886312 w 3685768"/>
                  <a:gd name="connsiteY1846" fmla="*/ 1354453 h 1941976"/>
                  <a:gd name="connsiteX1847" fmla="*/ 895425 w 3685768"/>
                  <a:gd name="connsiteY1847" fmla="*/ 1346065 h 1941976"/>
                  <a:gd name="connsiteX1848" fmla="*/ 895425 w 3685768"/>
                  <a:gd name="connsiteY1848" fmla="*/ 1359931 h 1941976"/>
                  <a:gd name="connsiteX1849" fmla="*/ 880298 w 3685768"/>
                  <a:gd name="connsiteY1849" fmla="*/ 1359931 h 1941976"/>
                  <a:gd name="connsiteX1850" fmla="*/ 889411 w 3685768"/>
                  <a:gd name="connsiteY1850" fmla="*/ 1351543 h 1941976"/>
                  <a:gd name="connsiteX1851" fmla="*/ 889411 w 3685768"/>
                  <a:gd name="connsiteY1851" fmla="*/ 1357192 h 1941976"/>
                  <a:gd name="connsiteX1852" fmla="*/ 889411 w 3685768"/>
                  <a:gd name="connsiteY1852" fmla="*/ 1371230 h 1941976"/>
                  <a:gd name="connsiteX1853" fmla="*/ 874283 w 3685768"/>
                  <a:gd name="connsiteY1853" fmla="*/ 1371230 h 1941976"/>
                  <a:gd name="connsiteX1854" fmla="*/ 883396 w 3685768"/>
                  <a:gd name="connsiteY1854" fmla="*/ 1362842 h 1941976"/>
                  <a:gd name="connsiteX1855" fmla="*/ 883396 w 3685768"/>
                  <a:gd name="connsiteY1855" fmla="*/ 1376708 h 1941976"/>
                  <a:gd name="connsiteX1856" fmla="*/ 862437 w 3685768"/>
                  <a:gd name="connsiteY1856" fmla="*/ 1376708 h 1941976"/>
                  <a:gd name="connsiteX1857" fmla="*/ 856604 w 3685768"/>
                  <a:gd name="connsiteY1857" fmla="*/ 1376708 h 1941976"/>
                  <a:gd name="connsiteX1858" fmla="*/ 865535 w 3685768"/>
                  <a:gd name="connsiteY1858" fmla="*/ 1368320 h 1941976"/>
                  <a:gd name="connsiteX1859" fmla="*/ 865535 w 3685768"/>
                  <a:gd name="connsiteY1859" fmla="*/ 1382357 h 1941976"/>
                  <a:gd name="connsiteX1860" fmla="*/ 850408 w 3685768"/>
                  <a:gd name="connsiteY1860" fmla="*/ 1382357 h 1941976"/>
                  <a:gd name="connsiteX1861" fmla="*/ 859521 w 3685768"/>
                  <a:gd name="connsiteY1861" fmla="*/ 1373969 h 1941976"/>
                  <a:gd name="connsiteX1862" fmla="*/ 859521 w 3685768"/>
                  <a:gd name="connsiteY1862" fmla="*/ 1388006 h 1941976"/>
                  <a:gd name="connsiteX1863" fmla="*/ 838561 w 3685768"/>
                  <a:gd name="connsiteY1863" fmla="*/ 1388006 h 1941976"/>
                  <a:gd name="connsiteX1864" fmla="*/ 832547 w 3685768"/>
                  <a:gd name="connsiteY1864" fmla="*/ 1388006 h 1941976"/>
                  <a:gd name="connsiteX1865" fmla="*/ 826714 w 3685768"/>
                  <a:gd name="connsiteY1865" fmla="*/ 1388006 h 1941976"/>
                  <a:gd name="connsiteX1866" fmla="*/ 835645 w 3685768"/>
                  <a:gd name="connsiteY1866" fmla="*/ 1379618 h 1941976"/>
                  <a:gd name="connsiteX1867" fmla="*/ 835645 w 3685768"/>
                  <a:gd name="connsiteY1867" fmla="*/ 1399305 h 1941976"/>
                  <a:gd name="connsiteX1868" fmla="*/ 820700 w 3685768"/>
                  <a:gd name="connsiteY1868" fmla="*/ 1399305 h 1941976"/>
                  <a:gd name="connsiteX1869" fmla="*/ 814686 w 3685768"/>
                  <a:gd name="connsiteY1869" fmla="*/ 1399305 h 1941976"/>
                  <a:gd name="connsiteX1870" fmla="*/ 823798 w 3685768"/>
                  <a:gd name="connsiteY1870" fmla="*/ 1390746 h 1941976"/>
                  <a:gd name="connsiteX1871" fmla="*/ 823798 w 3685768"/>
                  <a:gd name="connsiteY1871" fmla="*/ 1404783 h 1941976"/>
                  <a:gd name="connsiteX1872" fmla="*/ 808671 w 3685768"/>
                  <a:gd name="connsiteY1872" fmla="*/ 1404783 h 1941976"/>
                  <a:gd name="connsiteX1873" fmla="*/ 817784 w 3685768"/>
                  <a:gd name="connsiteY1873" fmla="*/ 1396395 h 1941976"/>
                  <a:gd name="connsiteX1874" fmla="*/ 817784 w 3685768"/>
                  <a:gd name="connsiteY1874" fmla="*/ 1410432 h 1941976"/>
                  <a:gd name="connsiteX1875" fmla="*/ 802839 w 3685768"/>
                  <a:gd name="connsiteY1875" fmla="*/ 1410432 h 1941976"/>
                  <a:gd name="connsiteX1876" fmla="*/ 811769 w 3685768"/>
                  <a:gd name="connsiteY1876" fmla="*/ 1401873 h 1941976"/>
                  <a:gd name="connsiteX1877" fmla="*/ 811769 w 3685768"/>
                  <a:gd name="connsiteY1877" fmla="*/ 1407522 h 1941976"/>
                  <a:gd name="connsiteX1878" fmla="*/ 811769 w 3685768"/>
                  <a:gd name="connsiteY1878" fmla="*/ 1421560 h 1941976"/>
                  <a:gd name="connsiteX1879" fmla="*/ 796824 w 3685768"/>
                  <a:gd name="connsiteY1879" fmla="*/ 1421560 h 1941976"/>
                  <a:gd name="connsiteX1880" fmla="*/ 805937 w 3685768"/>
                  <a:gd name="connsiteY1880" fmla="*/ 1413171 h 1941976"/>
                  <a:gd name="connsiteX1881" fmla="*/ 805937 w 3685768"/>
                  <a:gd name="connsiteY1881" fmla="*/ 1427209 h 1941976"/>
                  <a:gd name="connsiteX1882" fmla="*/ 772949 w 3685768"/>
                  <a:gd name="connsiteY1882" fmla="*/ 1427209 h 1941976"/>
                  <a:gd name="connsiteX1883" fmla="*/ 781879 w 3685768"/>
                  <a:gd name="connsiteY1883" fmla="*/ 1418821 h 1941976"/>
                  <a:gd name="connsiteX1884" fmla="*/ 781879 w 3685768"/>
                  <a:gd name="connsiteY1884" fmla="*/ 1432858 h 1941976"/>
                  <a:gd name="connsiteX1885" fmla="*/ 761102 w 3685768"/>
                  <a:gd name="connsiteY1885" fmla="*/ 1432858 h 1941976"/>
                  <a:gd name="connsiteX1886" fmla="*/ 770033 w 3685768"/>
                  <a:gd name="connsiteY1886" fmla="*/ 1424299 h 1941976"/>
                  <a:gd name="connsiteX1887" fmla="*/ 770033 w 3685768"/>
                  <a:gd name="connsiteY1887" fmla="*/ 1429948 h 1941976"/>
                  <a:gd name="connsiteX1888" fmla="*/ 770033 w 3685768"/>
                  <a:gd name="connsiteY1888" fmla="*/ 1443986 h 1941976"/>
                  <a:gd name="connsiteX1889" fmla="*/ 749073 w 3685768"/>
                  <a:gd name="connsiteY1889" fmla="*/ 1443986 h 1941976"/>
                  <a:gd name="connsiteX1890" fmla="*/ 737044 w 3685768"/>
                  <a:gd name="connsiteY1890" fmla="*/ 1443986 h 1941976"/>
                  <a:gd name="connsiteX1891" fmla="*/ 746157 w 3685768"/>
                  <a:gd name="connsiteY1891" fmla="*/ 1435597 h 1941976"/>
                  <a:gd name="connsiteX1892" fmla="*/ 746157 w 3685768"/>
                  <a:gd name="connsiteY1892" fmla="*/ 1441075 h 1941976"/>
                  <a:gd name="connsiteX1893" fmla="*/ 746157 w 3685768"/>
                  <a:gd name="connsiteY1893" fmla="*/ 1455113 h 1941976"/>
                  <a:gd name="connsiteX1894" fmla="*/ 731212 w 3685768"/>
                  <a:gd name="connsiteY1894" fmla="*/ 1455113 h 1941976"/>
                  <a:gd name="connsiteX1895" fmla="*/ 725198 w 3685768"/>
                  <a:gd name="connsiteY1895" fmla="*/ 1455113 h 1941976"/>
                  <a:gd name="connsiteX1896" fmla="*/ 734128 w 3685768"/>
                  <a:gd name="connsiteY1896" fmla="*/ 1446725 h 1941976"/>
                  <a:gd name="connsiteX1897" fmla="*/ 734128 w 3685768"/>
                  <a:gd name="connsiteY1897" fmla="*/ 1460762 h 1941976"/>
                  <a:gd name="connsiteX1898" fmla="*/ 713169 w 3685768"/>
                  <a:gd name="connsiteY1898" fmla="*/ 1460762 h 1941976"/>
                  <a:gd name="connsiteX1899" fmla="*/ 701322 w 3685768"/>
                  <a:gd name="connsiteY1899" fmla="*/ 1460762 h 1941976"/>
                  <a:gd name="connsiteX1900" fmla="*/ 710253 w 3685768"/>
                  <a:gd name="connsiteY1900" fmla="*/ 1452374 h 1941976"/>
                  <a:gd name="connsiteX1901" fmla="*/ 710253 w 3685768"/>
                  <a:gd name="connsiteY1901" fmla="*/ 1471889 h 1941976"/>
                  <a:gd name="connsiteX1902" fmla="*/ 695308 w 3685768"/>
                  <a:gd name="connsiteY1902" fmla="*/ 1471889 h 1941976"/>
                  <a:gd name="connsiteX1903" fmla="*/ 704238 w 3685768"/>
                  <a:gd name="connsiteY1903" fmla="*/ 1463501 h 1941976"/>
                  <a:gd name="connsiteX1904" fmla="*/ 704238 w 3685768"/>
                  <a:gd name="connsiteY1904" fmla="*/ 1483188 h 1941976"/>
                  <a:gd name="connsiteX1905" fmla="*/ 689293 w 3685768"/>
                  <a:gd name="connsiteY1905" fmla="*/ 1483188 h 1941976"/>
                  <a:gd name="connsiteX1906" fmla="*/ 683461 w 3685768"/>
                  <a:gd name="connsiteY1906" fmla="*/ 1483188 h 1941976"/>
                  <a:gd name="connsiteX1907" fmla="*/ 677446 w 3685768"/>
                  <a:gd name="connsiteY1907" fmla="*/ 1483188 h 1941976"/>
                  <a:gd name="connsiteX1908" fmla="*/ 686559 w 3685768"/>
                  <a:gd name="connsiteY1908" fmla="*/ 1474628 h 1941976"/>
                  <a:gd name="connsiteX1909" fmla="*/ 686559 w 3685768"/>
                  <a:gd name="connsiteY1909" fmla="*/ 1488837 h 1941976"/>
                  <a:gd name="connsiteX1910" fmla="*/ 671432 w 3685768"/>
                  <a:gd name="connsiteY1910" fmla="*/ 1488837 h 1941976"/>
                  <a:gd name="connsiteX1911" fmla="*/ 665600 w 3685768"/>
                  <a:gd name="connsiteY1911" fmla="*/ 1488837 h 1941976"/>
                  <a:gd name="connsiteX1912" fmla="*/ 674530 w 3685768"/>
                  <a:gd name="connsiteY1912" fmla="*/ 1480278 h 1941976"/>
                  <a:gd name="connsiteX1913" fmla="*/ 674530 w 3685768"/>
                  <a:gd name="connsiteY1913" fmla="*/ 1494315 h 1941976"/>
                  <a:gd name="connsiteX1914" fmla="*/ 659403 w 3685768"/>
                  <a:gd name="connsiteY1914" fmla="*/ 1494315 h 1941976"/>
                  <a:gd name="connsiteX1915" fmla="*/ 668516 w 3685768"/>
                  <a:gd name="connsiteY1915" fmla="*/ 1485927 h 1941976"/>
                  <a:gd name="connsiteX1916" fmla="*/ 668516 w 3685768"/>
                  <a:gd name="connsiteY1916" fmla="*/ 1505614 h 1941976"/>
                  <a:gd name="connsiteX1917" fmla="*/ 653571 w 3685768"/>
                  <a:gd name="connsiteY1917" fmla="*/ 1505614 h 1941976"/>
                  <a:gd name="connsiteX1918" fmla="*/ 635710 w 3685768"/>
                  <a:gd name="connsiteY1918" fmla="*/ 1505614 h 1941976"/>
                  <a:gd name="connsiteX1919" fmla="*/ 644640 w 3685768"/>
                  <a:gd name="connsiteY1919" fmla="*/ 1497054 h 1941976"/>
                  <a:gd name="connsiteX1920" fmla="*/ 644640 w 3685768"/>
                  <a:gd name="connsiteY1920" fmla="*/ 1502703 h 1941976"/>
                  <a:gd name="connsiteX1921" fmla="*/ 644640 w 3685768"/>
                  <a:gd name="connsiteY1921" fmla="*/ 1516741 h 1941976"/>
                  <a:gd name="connsiteX1922" fmla="*/ 629695 w 3685768"/>
                  <a:gd name="connsiteY1922" fmla="*/ 1516741 h 1941976"/>
                  <a:gd name="connsiteX1923" fmla="*/ 638626 w 3685768"/>
                  <a:gd name="connsiteY1923" fmla="*/ 1508182 h 1941976"/>
                  <a:gd name="connsiteX1924" fmla="*/ 638626 w 3685768"/>
                  <a:gd name="connsiteY1924" fmla="*/ 1522390 h 1941976"/>
                  <a:gd name="connsiteX1925" fmla="*/ 623681 w 3685768"/>
                  <a:gd name="connsiteY1925" fmla="*/ 1522390 h 1941976"/>
                  <a:gd name="connsiteX1926" fmla="*/ 632794 w 3685768"/>
                  <a:gd name="connsiteY1926" fmla="*/ 1513831 h 1941976"/>
                  <a:gd name="connsiteX1927" fmla="*/ 632794 w 3685768"/>
                  <a:gd name="connsiteY1927" fmla="*/ 1527868 h 1941976"/>
                  <a:gd name="connsiteX1928" fmla="*/ 599805 w 3685768"/>
                  <a:gd name="connsiteY1928" fmla="*/ 1527868 h 1941976"/>
                  <a:gd name="connsiteX1929" fmla="*/ 593791 w 3685768"/>
                  <a:gd name="connsiteY1929" fmla="*/ 1527868 h 1941976"/>
                  <a:gd name="connsiteX1930" fmla="*/ 602904 w 3685768"/>
                  <a:gd name="connsiteY1930" fmla="*/ 1519480 h 1941976"/>
                  <a:gd name="connsiteX1931" fmla="*/ 602904 w 3685768"/>
                  <a:gd name="connsiteY1931" fmla="*/ 1524958 h 1941976"/>
                  <a:gd name="connsiteX1932" fmla="*/ 602904 w 3685768"/>
                  <a:gd name="connsiteY1932" fmla="*/ 1539167 h 1941976"/>
                  <a:gd name="connsiteX1933" fmla="*/ 587959 w 3685768"/>
                  <a:gd name="connsiteY1933" fmla="*/ 1539167 h 1941976"/>
                  <a:gd name="connsiteX1934" fmla="*/ 581944 w 3685768"/>
                  <a:gd name="connsiteY1934" fmla="*/ 1539167 h 1941976"/>
                  <a:gd name="connsiteX1935" fmla="*/ 590875 w 3685768"/>
                  <a:gd name="connsiteY1935" fmla="*/ 1530608 h 1941976"/>
                  <a:gd name="connsiteX1936" fmla="*/ 590875 w 3685768"/>
                  <a:gd name="connsiteY1936" fmla="*/ 1550294 h 1941976"/>
                  <a:gd name="connsiteX1937" fmla="*/ 563901 w 3685768"/>
                  <a:gd name="connsiteY1937" fmla="*/ 1550294 h 1941976"/>
                  <a:gd name="connsiteX1938" fmla="*/ 573014 w 3685768"/>
                  <a:gd name="connsiteY1938" fmla="*/ 1541906 h 1941976"/>
                  <a:gd name="connsiteX1939" fmla="*/ 573014 w 3685768"/>
                  <a:gd name="connsiteY1939" fmla="*/ 1555944 h 1941976"/>
                  <a:gd name="connsiteX1940" fmla="*/ 558069 w 3685768"/>
                  <a:gd name="connsiteY1940" fmla="*/ 1555944 h 1941976"/>
                  <a:gd name="connsiteX1941" fmla="*/ 566999 w 3685768"/>
                  <a:gd name="connsiteY1941" fmla="*/ 1547555 h 1941976"/>
                  <a:gd name="connsiteX1942" fmla="*/ 566999 w 3685768"/>
                  <a:gd name="connsiteY1942" fmla="*/ 1561422 h 1941976"/>
                  <a:gd name="connsiteX1943" fmla="*/ 552054 w 3685768"/>
                  <a:gd name="connsiteY1943" fmla="*/ 1561422 h 1941976"/>
                  <a:gd name="connsiteX1944" fmla="*/ 561167 w 3685768"/>
                  <a:gd name="connsiteY1944" fmla="*/ 1553033 h 1941976"/>
                  <a:gd name="connsiteX1945" fmla="*/ 561167 w 3685768"/>
                  <a:gd name="connsiteY1945" fmla="*/ 1558683 h 1941976"/>
                  <a:gd name="connsiteX1946" fmla="*/ 561167 w 3685768"/>
                  <a:gd name="connsiteY1946" fmla="*/ 1572720 h 1941976"/>
                  <a:gd name="connsiteX1947" fmla="*/ 546222 w 3685768"/>
                  <a:gd name="connsiteY1947" fmla="*/ 1572720 h 1941976"/>
                  <a:gd name="connsiteX1948" fmla="*/ 540208 w 3685768"/>
                  <a:gd name="connsiteY1948" fmla="*/ 1572720 h 1941976"/>
                  <a:gd name="connsiteX1949" fmla="*/ 549138 w 3685768"/>
                  <a:gd name="connsiteY1949" fmla="*/ 1564332 h 1941976"/>
                  <a:gd name="connsiteX1950" fmla="*/ 549138 w 3685768"/>
                  <a:gd name="connsiteY1950" fmla="*/ 1569810 h 1941976"/>
                  <a:gd name="connsiteX1951" fmla="*/ 549138 w 3685768"/>
                  <a:gd name="connsiteY1951" fmla="*/ 1581108 h 1941976"/>
                  <a:gd name="connsiteX1952" fmla="*/ 549138 w 3685768"/>
                  <a:gd name="connsiteY1952" fmla="*/ 1595146 h 1941976"/>
                  <a:gd name="connsiteX1953" fmla="*/ 528179 w 3685768"/>
                  <a:gd name="connsiteY1953" fmla="*/ 1595146 h 1941976"/>
                  <a:gd name="connsiteX1954" fmla="*/ 522164 w 3685768"/>
                  <a:gd name="connsiteY1954" fmla="*/ 1595146 h 1941976"/>
                  <a:gd name="connsiteX1955" fmla="*/ 516332 w 3685768"/>
                  <a:gd name="connsiteY1955" fmla="*/ 1595146 h 1941976"/>
                  <a:gd name="connsiteX1956" fmla="*/ 525263 w 3685768"/>
                  <a:gd name="connsiteY1956" fmla="*/ 1586587 h 1941976"/>
                  <a:gd name="connsiteX1957" fmla="*/ 525263 w 3685768"/>
                  <a:gd name="connsiteY1957" fmla="*/ 1600624 h 1941976"/>
                  <a:gd name="connsiteX1958" fmla="*/ 510318 w 3685768"/>
                  <a:gd name="connsiteY1958" fmla="*/ 1600624 h 1941976"/>
                  <a:gd name="connsiteX1959" fmla="*/ 519248 w 3685768"/>
                  <a:gd name="connsiteY1959" fmla="*/ 1592236 h 1941976"/>
                  <a:gd name="connsiteX1960" fmla="*/ 519248 w 3685768"/>
                  <a:gd name="connsiteY1960" fmla="*/ 1606273 h 1941976"/>
                  <a:gd name="connsiteX1961" fmla="*/ 504303 w 3685768"/>
                  <a:gd name="connsiteY1961" fmla="*/ 1606273 h 1941976"/>
                  <a:gd name="connsiteX1962" fmla="*/ 498289 w 3685768"/>
                  <a:gd name="connsiteY1962" fmla="*/ 1606273 h 1941976"/>
                  <a:gd name="connsiteX1963" fmla="*/ 507401 w 3685768"/>
                  <a:gd name="connsiteY1963" fmla="*/ 1597885 h 1941976"/>
                  <a:gd name="connsiteX1964" fmla="*/ 507401 w 3685768"/>
                  <a:gd name="connsiteY1964" fmla="*/ 1603363 h 1941976"/>
                  <a:gd name="connsiteX1965" fmla="*/ 507401 w 3685768"/>
                  <a:gd name="connsiteY1965" fmla="*/ 1609012 h 1941976"/>
                  <a:gd name="connsiteX1966" fmla="*/ 507401 w 3685768"/>
                  <a:gd name="connsiteY1966" fmla="*/ 1623050 h 1941976"/>
                  <a:gd name="connsiteX1967" fmla="*/ 486442 w 3685768"/>
                  <a:gd name="connsiteY1967" fmla="*/ 1623050 h 1941976"/>
                  <a:gd name="connsiteX1968" fmla="*/ 480428 w 3685768"/>
                  <a:gd name="connsiteY1968" fmla="*/ 1623050 h 1941976"/>
                  <a:gd name="connsiteX1969" fmla="*/ 489358 w 3685768"/>
                  <a:gd name="connsiteY1969" fmla="*/ 1614662 h 1941976"/>
                  <a:gd name="connsiteX1970" fmla="*/ 489358 w 3685768"/>
                  <a:gd name="connsiteY1970" fmla="*/ 1628699 h 1941976"/>
                  <a:gd name="connsiteX1971" fmla="*/ 474413 w 3685768"/>
                  <a:gd name="connsiteY1971" fmla="*/ 1628699 h 1941976"/>
                  <a:gd name="connsiteX1972" fmla="*/ 468581 w 3685768"/>
                  <a:gd name="connsiteY1972" fmla="*/ 1628699 h 1941976"/>
                  <a:gd name="connsiteX1973" fmla="*/ 477511 w 3685768"/>
                  <a:gd name="connsiteY1973" fmla="*/ 1620140 h 1941976"/>
                  <a:gd name="connsiteX1974" fmla="*/ 477511 w 3685768"/>
                  <a:gd name="connsiteY1974" fmla="*/ 1625789 h 1941976"/>
                  <a:gd name="connsiteX1975" fmla="*/ 477511 w 3685768"/>
                  <a:gd name="connsiteY1975" fmla="*/ 1639827 h 1941976"/>
                  <a:gd name="connsiteX1976" fmla="*/ 462566 w 3685768"/>
                  <a:gd name="connsiteY1976" fmla="*/ 1639827 h 1941976"/>
                  <a:gd name="connsiteX1977" fmla="*/ 471497 w 3685768"/>
                  <a:gd name="connsiteY1977" fmla="*/ 1631267 h 1941976"/>
                  <a:gd name="connsiteX1978" fmla="*/ 471497 w 3685768"/>
                  <a:gd name="connsiteY1978" fmla="*/ 1645476 h 1941976"/>
                  <a:gd name="connsiteX1979" fmla="*/ 450720 w 3685768"/>
                  <a:gd name="connsiteY1979" fmla="*/ 1645476 h 1941976"/>
                  <a:gd name="connsiteX1980" fmla="*/ 459650 w 3685768"/>
                  <a:gd name="connsiteY1980" fmla="*/ 1637088 h 1941976"/>
                  <a:gd name="connsiteX1981" fmla="*/ 459650 w 3685768"/>
                  <a:gd name="connsiteY1981" fmla="*/ 1650954 h 1941976"/>
                  <a:gd name="connsiteX1982" fmla="*/ 444523 w 3685768"/>
                  <a:gd name="connsiteY1982" fmla="*/ 1650954 h 1941976"/>
                  <a:gd name="connsiteX1983" fmla="*/ 453636 w 3685768"/>
                  <a:gd name="connsiteY1983" fmla="*/ 1642565 h 1941976"/>
                  <a:gd name="connsiteX1984" fmla="*/ 453636 w 3685768"/>
                  <a:gd name="connsiteY1984" fmla="*/ 1662252 h 1941976"/>
                  <a:gd name="connsiteX1985" fmla="*/ 438691 w 3685768"/>
                  <a:gd name="connsiteY1985" fmla="*/ 1662252 h 1941976"/>
                  <a:gd name="connsiteX1986" fmla="*/ 447621 w 3685768"/>
                  <a:gd name="connsiteY1986" fmla="*/ 1653864 h 1941976"/>
                  <a:gd name="connsiteX1987" fmla="*/ 447621 w 3685768"/>
                  <a:gd name="connsiteY1987" fmla="*/ 1667730 h 1941976"/>
                  <a:gd name="connsiteX1988" fmla="*/ 432676 w 3685768"/>
                  <a:gd name="connsiteY1988" fmla="*/ 1667730 h 1941976"/>
                  <a:gd name="connsiteX1989" fmla="*/ 441789 w 3685768"/>
                  <a:gd name="connsiteY1989" fmla="*/ 1659342 h 1941976"/>
                  <a:gd name="connsiteX1990" fmla="*/ 441789 w 3685768"/>
                  <a:gd name="connsiteY1990" fmla="*/ 1664992 h 1941976"/>
                  <a:gd name="connsiteX1991" fmla="*/ 441789 w 3685768"/>
                  <a:gd name="connsiteY1991" fmla="*/ 1679029 h 1941976"/>
                  <a:gd name="connsiteX1992" fmla="*/ 426662 w 3685768"/>
                  <a:gd name="connsiteY1992" fmla="*/ 1679029 h 1941976"/>
                  <a:gd name="connsiteX1993" fmla="*/ 435775 w 3685768"/>
                  <a:gd name="connsiteY1993" fmla="*/ 1670641 h 1941976"/>
                  <a:gd name="connsiteX1994" fmla="*/ 435775 w 3685768"/>
                  <a:gd name="connsiteY1994" fmla="*/ 1684678 h 1941976"/>
                  <a:gd name="connsiteX1995" fmla="*/ 420830 w 3685768"/>
                  <a:gd name="connsiteY1995" fmla="*/ 1684678 h 1941976"/>
                  <a:gd name="connsiteX1996" fmla="*/ 429760 w 3685768"/>
                  <a:gd name="connsiteY1996" fmla="*/ 1676119 h 1941976"/>
                  <a:gd name="connsiteX1997" fmla="*/ 429760 w 3685768"/>
                  <a:gd name="connsiteY1997" fmla="*/ 1690156 h 1941976"/>
                  <a:gd name="connsiteX1998" fmla="*/ 414815 w 3685768"/>
                  <a:gd name="connsiteY1998" fmla="*/ 1690156 h 1941976"/>
                  <a:gd name="connsiteX1999" fmla="*/ 396954 w 3685768"/>
                  <a:gd name="connsiteY1999" fmla="*/ 1690156 h 1941976"/>
                  <a:gd name="connsiteX2000" fmla="*/ 405885 w 3685768"/>
                  <a:gd name="connsiteY2000" fmla="*/ 1681768 h 1941976"/>
                  <a:gd name="connsiteX2001" fmla="*/ 405885 w 3685768"/>
                  <a:gd name="connsiteY2001" fmla="*/ 1701284 h 1941976"/>
                  <a:gd name="connsiteX2002" fmla="*/ 384925 w 3685768"/>
                  <a:gd name="connsiteY2002" fmla="*/ 1701284 h 1941976"/>
                  <a:gd name="connsiteX2003" fmla="*/ 378911 w 3685768"/>
                  <a:gd name="connsiteY2003" fmla="*/ 1701284 h 1941976"/>
                  <a:gd name="connsiteX2004" fmla="*/ 388024 w 3685768"/>
                  <a:gd name="connsiteY2004" fmla="*/ 1692895 h 1941976"/>
                  <a:gd name="connsiteX2005" fmla="*/ 388024 w 3685768"/>
                  <a:gd name="connsiteY2005" fmla="*/ 1698545 h 1941976"/>
                  <a:gd name="connsiteX2006" fmla="*/ 388024 w 3685768"/>
                  <a:gd name="connsiteY2006" fmla="*/ 1718231 h 1941976"/>
                  <a:gd name="connsiteX2007" fmla="*/ 373079 w 3685768"/>
                  <a:gd name="connsiteY2007" fmla="*/ 1718231 h 1941976"/>
                  <a:gd name="connsiteX2008" fmla="*/ 382009 w 3685768"/>
                  <a:gd name="connsiteY2008" fmla="*/ 1709672 h 1941976"/>
                  <a:gd name="connsiteX2009" fmla="*/ 382009 w 3685768"/>
                  <a:gd name="connsiteY2009" fmla="*/ 1723881 h 1941976"/>
                  <a:gd name="connsiteX2010" fmla="*/ 367064 w 3685768"/>
                  <a:gd name="connsiteY2010" fmla="*/ 1723881 h 1941976"/>
                  <a:gd name="connsiteX2011" fmla="*/ 376177 w 3685768"/>
                  <a:gd name="connsiteY2011" fmla="*/ 1715321 h 1941976"/>
                  <a:gd name="connsiteX2012" fmla="*/ 376177 w 3685768"/>
                  <a:gd name="connsiteY2012" fmla="*/ 1729359 h 1941976"/>
                  <a:gd name="connsiteX2013" fmla="*/ 355217 w 3685768"/>
                  <a:gd name="connsiteY2013" fmla="*/ 1729359 h 1941976"/>
                  <a:gd name="connsiteX2014" fmla="*/ 364148 w 3685768"/>
                  <a:gd name="connsiteY2014" fmla="*/ 1720970 h 1941976"/>
                  <a:gd name="connsiteX2015" fmla="*/ 364148 w 3685768"/>
                  <a:gd name="connsiteY2015" fmla="*/ 1735008 h 1941976"/>
                  <a:gd name="connsiteX2016" fmla="*/ 349203 w 3685768"/>
                  <a:gd name="connsiteY2016" fmla="*/ 1735008 h 1941976"/>
                  <a:gd name="connsiteX2017" fmla="*/ 343189 w 3685768"/>
                  <a:gd name="connsiteY2017" fmla="*/ 1735008 h 1941976"/>
                  <a:gd name="connsiteX2018" fmla="*/ 352119 w 3685768"/>
                  <a:gd name="connsiteY2018" fmla="*/ 1726449 h 1941976"/>
                  <a:gd name="connsiteX2019" fmla="*/ 352119 w 3685768"/>
                  <a:gd name="connsiteY2019" fmla="*/ 1740657 h 1941976"/>
                  <a:gd name="connsiteX2020" fmla="*/ 337174 w 3685768"/>
                  <a:gd name="connsiteY2020" fmla="*/ 1740657 h 1941976"/>
                  <a:gd name="connsiteX2021" fmla="*/ 346287 w 3685768"/>
                  <a:gd name="connsiteY2021" fmla="*/ 1732098 h 1941976"/>
                  <a:gd name="connsiteX2022" fmla="*/ 346287 w 3685768"/>
                  <a:gd name="connsiteY2022" fmla="*/ 1746135 h 1941976"/>
                  <a:gd name="connsiteX2023" fmla="*/ 331160 w 3685768"/>
                  <a:gd name="connsiteY2023" fmla="*/ 1746135 h 1941976"/>
                  <a:gd name="connsiteX2024" fmla="*/ 325327 w 3685768"/>
                  <a:gd name="connsiteY2024" fmla="*/ 1746135 h 1941976"/>
                  <a:gd name="connsiteX2025" fmla="*/ 334258 w 3685768"/>
                  <a:gd name="connsiteY2025" fmla="*/ 1737747 h 1941976"/>
                  <a:gd name="connsiteX2026" fmla="*/ 334258 w 3685768"/>
                  <a:gd name="connsiteY2026" fmla="*/ 1751785 h 1941976"/>
                  <a:gd name="connsiteX2027" fmla="*/ 313299 w 3685768"/>
                  <a:gd name="connsiteY2027" fmla="*/ 1751785 h 1941976"/>
                  <a:gd name="connsiteX2028" fmla="*/ 322411 w 3685768"/>
                  <a:gd name="connsiteY2028" fmla="*/ 1743396 h 1941976"/>
                  <a:gd name="connsiteX2029" fmla="*/ 322411 w 3685768"/>
                  <a:gd name="connsiteY2029" fmla="*/ 1757434 h 1941976"/>
                  <a:gd name="connsiteX2030" fmla="*/ 307284 w 3685768"/>
                  <a:gd name="connsiteY2030" fmla="*/ 1757434 h 1941976"/>
                  <a:gd name="connsiteX2031" fmla="*/ 301452 w 3685768"/>
                  <a:gd name="connsiteY2031" fmla="*/ 1757434 h 1941976"/>
                  <a:gd name="connsiteX2032" fmla="*/ 295437 w 3685768"/>
                  <a:gd name="connsiteY2032" fmla="*/ 1757434 h 1941976"/>
                  <a:gd name="connsiteX2033" fmla="*/ 289423 w 3685768"/>
                  <a:gd name="connsiteY2033" fmla="*/ 1757434 h 1941976"/>
                  <a:gd name="connsiteX2034" fmla="*/ 298536 w 3685768"/>
                  <a:gd name="connsiteY2034" fmla="*/ 1748874 h 1941976"/>
                  <a:gd name="connsiteX2035" fmla="*/ 298536 w 3685768"/>
                  <a:gd name="connsiteY2035" fmla="*/ 1768561 h 1941976"/>
                  <a:gd name="connsiteX2036" fmla="*/ 283409 w 3685768"/>
                  <a:gd name="connsiteY2036" fmla="*/ 1768561 h 1941976"/>
                  <a:gd name="connsiteX2037" fmla="*/ 271562 w 3685768"/>
                  <a:gd name="connsiteY2037" fmla="*/ 1768561 h 1941976"/>
                  <a:gd name="connsiteX2038" fmla="*/ 265547 w 3685768"/>
                  <a:gd name="connsiteY2038" fmla="*/ 1768561 h 1941976"/>
                  <a:gd name="connsiteX2039" fmla="*/ 274478 w 3685768"/>
                  <a:gd name="connsiteY2039" fmla="*/ 1760173 h 1941976"/>
                  <a:gd name="connsiteX2040" fmla="*/ 274478 w 3685768"/>
                  <a:gd name="connsiteY2040" fmla="*/ 1765651 h 1941976"/>
                  <a:gd name="connsiteX2041" fmla="*/ 274478 w 3685768"/>
                  <a:gd name="connsiteY2041" fmla="*/ 1779689 h 1941976"/>
                  <a:gd name="connsiteX2042" fmla="*/ 253519 w 3685768"/>
                  <a:gd name="connsiteY2042" fmla="*/ 1779689 h 1941976"/>
                  <a:gd name="connsiteX2043" fmla="*/ 262631 w 3685768"/>
                  <a:gd name="connsiteY2043" fmla="*/ 1771300 h 1941976"/>
                  <a:gd name="connsiteX2044" fmla="*/ 262631 w 3685768"/>
                  <a:gd name="connsiteY2044" fmla="*/ 1785338 h 1941976"/>
                  <a:gd name="connsiteX2045" fmla="*/ 235840 w 3685768"/>
                  <a:gd name="connsiteY2045" fmla="*/ 1785338 h 1941976"/>
                  <a:gd name="connsiteX2046" fmla="*/ 229825 w 3685768"/>
                  <a:gd name="connsiteY2046" fmla="*/ 1785338 h 1941976"/>
                  <a:gd name="connsiteX2047" fmla="*/ 238756 w 3685768"/>
                  <a:gd name="connsiteY2047" fmla="*/ 1776950 h 1941976"/>
                  <a:gd name="connsiteX2048" fmla="*/ 238756 w 3685768"/>
                  <a:gd name="connsiteY2048" fmla="*/ 1790987 h 1941976"/>
                  <a:gd name="connsiteX2049" fmla="*/ 223811 w 3685768"/>
                  <a:gd name="connsiteY2049" fmla="*/ 1790987 h 1941976"/>
                  <a:gd name="connsiteX2050" fmla="*/ 217796 w 3685768"/>
                  <a:gd name="connsiteY2050" fmla="*/ 1790987 h 1941976"/>
                  <a:gd name="connsiteX2051" fmla="*/ 226909 w 3685768"/>
                  <a:gd name="connsiteY2051" fmla="*/ 1782427 h 1941976"/>
                  <a:gd name="connsiteX2052" fmla="*/ 226909 w 3685768"/>
                  <a:gd name="connsiteY2052" fmla="*/ 1796465 h 1941976"/>
                  <a:gd name="connsiteX2053" fmla="*/ 211782 w 3685768"/>
                  <a:gd name="connsiteY2053" fmla="*/ 1796465 h 1941976"/>
                  <a:gd name="connsiteX2054" fmla="*/ 220895 w 3685768"/>
                  <a:gd name="connsiteY2054" fmla="*/ 1788077 h 1941976"/>
                  <a:gd name="connsiteX2055" fmla="*/ 220895 w 3685768"/>
                  <a:gd name="connsiteY2055" fmla="*/ 1802114 h 1941976"/>
                  <a:gd name="connsiteX2056" fmla="*/ 205950 w 3685768"/>
                  <a:gd name="connsiteY2056" fmla="*/ 1802114 h 1941976"/>
                  <a:gd name="connsiteX2057" fmla="*/ 199935 w 3685768"/>
                  <a:gd name="connsiteY2057" fmla="*/ 1802114 h 1941976"/>
                  <a:gd name="connsiteX2058" fmla="*/ 193921 w 3685768"/>
                  <a:gd name="connsiteY2058" fmla="*/ 1802114 h 1941976"/>
                  <a:gd name="connsiteX2059" fmla="*/ 203033 w 3685768"/>
                  <a:gd name="connsiteY2059" fmla="*/ 1793726 h 1941976"/>
                  <a:gd name="connsiteX2060" fmla="*/ 203033 w 3685768"/>
                  <a:gd name="connsiteY2060" fmla="*/ 1807764 h 1941976"/>
                  <a:gd name="connsiteX2061" fmla="*/ 187906 w 3685768"/>
                  <a:gd name="connsiteY2061" fmla="*/ 1807764 h 1941976"/>
                  <a:gd name="connsiteX2062" fmla="*/ 197019 w 3685768"/>
                  <a:gd name="connsiteY2062" fmla="*/ 1799204 h 1941976"/>
                  <a:gd name="connsiteX2063" fmla="*/ 197019 w 3685768"/>
                  <a:gd name="connsiteY2063" fmla="*/ 1813413 h 1941976"/>
                  <a:gd name="connsiteX2064" fmla="*/ 176060 w 3685768"/>
                  <a:gd name="connsiteY2064" fmla="*/ 1813413 h 1941976"/>
                  <a:gd name="connsiteX2065" fmla="*/ 185172 w 3685768"/>
                  <a:gd name="connsiteY2065" fmla="*/ 1804854 h 1941976"/>
                  <a:gd name="connsiteX2066" fmla="*/ 185172 w 3685768"/>
                  <a:gd name="connsiteY2066" fmla="*/ 1810503 h 1941976"/>
                  <a:gd name="connsiteX2067" fmla="*/ 185172 w 3685768"/>
                  <a:gd name="connsiteY2067" fmla="*/ 1824540 h 1941976"/>
                  <a:gd name="connsiteX2068" fmla="*/ 170045 w 3685768"/>
                  <a:gd name="connsiteY2068" fmla="*/ 1824540 h 1941976"/>
                  <a:gd name="connsiteX2069" fmla="*/ 178976 w 3685768"/>
                  <a:gd name="connsiteY2069" fmla="*/ 1815981 h 1941976"/>
                  <a:gd name="connsiteX2070" fmla="*/ 178976 w 3685768"/>
                  <a:gd name="connsiteY2070" fmla="*/ 1830190 h 1941976"/>
                  <a:gd name="connsiteX2071" fmla="*/ 164031 w 3685768"/>
                  <a:gd name="connsiteY2071" fmla="*/ 1830190 h 1941976"/>
                  <a:gd name="connsiteX2072" fmla="*/ 173143 w 3685768"/>
                  <a:gd name="connsiteY2072" fmla="*/ 1821630 h 1941976"/>
                  <a:gd name="connsiteX2073" fmla="*/ 173143 w 3685768"/>
                  <a:gd name="connsiteY2073" fmla="*/ 1835667 h 1941976"/>
                  <a:gd name="connsiteX2074" fmla="*/ 158198 w 3685768"/>
                  <a:gd name="connsiteY2074" fmla="*/ 1835667 h 1941976"/>
                  <a:gd name="connsiteX2075" fmla="*/ 167129 w 3685768"/>
                  <a:gd name="connsiteY2075" fmla="*/ 1827279 h 1941976"/>
                  <a:gd name="connsiteX2076" fmla="*/ 167129 w 3685768"/>
                  <a:gd name="connsiteY2076" fmla="*/ 1841317 h 1941976"/>
                  <a:gd name="connsiteX2077" fmla="*/ 152184 w 3685768"/>
                  <a:gd name="connsiteY2077" fmla="*/ 1841317 h 1941976"/>
                  <a:gd name="connsiteX2078" fmla="*/ 161115 w 3685768"/>
                  <a:gd name="connsiteY2078" fmla="*/ 1832929 h 1941976"/>
                  <a:gd name="connsiteX2079" fmla="*/ 161115 w 3685768"/>
                  <a:gd name="connsiteY2079" fmla="*/ 1846966 h 1941976"/>
                  <a:gd name="connsiteX2080" fmla="*/ 146170 w 3685768"/>
                  <a:gd name="connsiteY2080" fmla="*/ 1846966 h 1941976"/>
                  <a:gd name="connsiteX2081" fmla="*/ 155282 w 3685768"/>
                  <a:gd name="connsiteY2081" fmla="*/ 1838578 h 1941976"/>
                  <a:gd name="connsiteX2082" fmla="*/ 155282 w 3685768"/>
                  <a:gd name="connsiteY2082" fmla="*/ 1858094 h 1941976"/>
                  <a:gd name="connsiteX2083" fmla="*/ 134141 w 3685768"/>
                  <a:gd name="connsiteY2083" fmla="*/ 1858094 h 1941976"/>
                  <a:gd name="connsiteX2084" fmla="*/ 128308 w 3685768"/>
                  <a:gd name="connsiteY2084" fmla="*/ 1858094 h 1941976"/>
                  <a:gd name="connsiteX2085" fmla="*/ 137239 w 3685768"/>
                  <a:gd name="connsiteY2085" fmla="*/ 1849534 h 1941976"/>
                  <a:gd name="connsiteX2086" fmla="*/ 137239 w 3685768"/>
                  <a:gd name="connsiteY2086" fmla="*/ 1863743 h 1941976"/>
                  <a:gd name="connsiteX2087" fmla="*/ 110447 w 3685768"/>
                  <a:gd name="connsiteY2087" fmla="*/ 1863743 h 1941976"/>
                  <a:gd name="connsiteX2088" fmla="*/ 119378 w 3685768"/>
                  <a:gd name="connsiteY2088" fmla="*/ 1855354 h 1941976"/>
                  <a:gd name="connsiteX2089" fmla="*/ 119378 w 3685768"/>
                  <a:gd name="connsiteY2089" fmla="*/ 1869221 h 1941976"/>
                  <a:gd name="connsiteX2090" fmla="*/ 98418 w 3685768"/>
                  <a:gd name="connsiteY2090" fmla="*/ 1869221 h 1941976"/>
                  <a:gd name="connsiteX2091" fmla="*/ 107531 w 3685768"/>
                  <a:gd name="connsiteY2091" fmla="*/ 1860832 h 1941976"/>
                  <a:gd name="connsiteX2092" fmla="*/ 107531 w 3685768"/>
                  <a:gd name="connsiteY2092" fmla="*/ 1880519 h 1941976"/>
                  <a:gd name="connsiteX2093" fmla="*/ 86572 w 3685768"/>
                  <a:gd name="connsiteY2093" fmla="*/ 1880519 h 1941976"/>
                  <a:gd name="connsiteX2094" fmla="*/ 74543 w 3685768"/>
                  <a:gd name="connsiteY2094" fmla="*/ 1880519 h 1941976"/>
                  <a:gd name="connsiteX2095" fmla="*/ 83473 w 3685768"/>
                  <a:gd name="connsiteY2095" fmla="*/ 1871960 h 1941976"/>
                  <a:gd name="connsiteX2096" fmla="*/ 83473 w 3685768"/>
                  <a:gd name="connsiteY2096" fmla="*/ 1877609 h 1941976"/>
                  <a:gd name="connsiteX2097" fmla="*/ 83473 w 3685768"/>
                  <a:gd name="connsiteY2097" fmla="*/ 1891647 h 1941976"/>
                  <a:gd name="connsiteX2098" fmla="*/ 68528 w 3685768"/>
                  <a:gd name="connsiteY2098" fmla="*/ 1891647 h 1941976"/>
                  <a:gd name="connsiteX2099" fmla="*/ 77641 w 3685768"/>
                  <a:gd name="connsiteY2099" fmla="*/ 1883258 h 1941976"/>
                  <a:gd name="connsiteX2100" fmla="*/ 77641 w 3685768"/>
                  <a:gd name="connsiteY2100" fmla="*/ 1897296 h 1941976"/>
                  <a:gd name="connsiteX2101" fmla="*/ 62696 w 3685768"/>
                  <a:gd name="connsiteY2101" fmla="*/ 1897296 h 1941976"/>
                  <a:gd name="connsiteX2102" fmla="*/ 56682 w 3685768"/>
                  <a:gd name="connsiteY2102" fmla="*/ 1897296 h 1941976"/>
                  <a:gd name="connsiteX2103" fmla="*/ 65795 w 3685768"/>
                  <a:gd name="connsiteY2103" fmla="*/ 1888736 h 1941976"/>
                  <a:gd name="connsiteX2104" fmla="*/ 65795 w 3685768"/>
                  <a:gd name="connsiteY2104" fmla="*/ 1902945 h 1941976"/>
                  <a:gd name="connsiteX2105" fmla="*/ 44653 w 3685768"/>
                  <a:gd name="connsiteY2105" fmla="*/ 1902945 h 1941976"/>
                  <a:gd name="connsiteX2106" fmla="*/ 53766 w 3685768"/>
                  <a:gd name="connsiteY2106" fmla="*/ 1894386 h 1941976"/>
                  <a:gd name="connsiteX2107" fmla="*/ 53766 w 3685768"/>
                  <a:gd name="connsiteY2107" fmla="*/ 1914072 h 1941976"/>
                  <a:gd name="connsiteX2108" fmla="*/ 38821 w 3685768"/>
                  <a:gd name="connsiteY2108" fmla="*/ 1914072 h 1941976"/>
                  <a:gd name="connsiteX2109" fmla="*/ 47751 w 3685768"/>
                  <a:gd name="connsiteY2109" fmla="*/ 1905684 h 1941976"/>
                  <a:gd name="connsiteX2110" fmla="*/ 47751 w 3685768"/>
                  <a:gd name="connsiteY2110" fmla="*/ 1919722 h 1941976"/>
                  <a:gd name="connsiteX2111" fmla="*/ 26792 w 3685768"/>
                  <a:gd name="connsiteY2111" fmla="*/ 1919722 h 1941976"/>
                  <a:gd name="connsiteX2112" fmla="*/ 35905 w 3685768"/>
                  <a:gd name="connsiteY2112" fmla="*/ 1911162 h 1941976"/>
                  <a:gd name="connsiteX2113" fmla="*/ 35905 w 3685768"/>
                  <a:gd name="connsiteY2113" fmla="*/ 1925200 h 1941976"/>
                  <a:gd name="connsiteX2114" fmla="*/ 20777 w 3685768"/>
                  <a:gd name="connsiteY2114" fmla="*/ 1925200 h 1941976"/>
                  <a:gd name="connsiteX2115" fmla="*/ 29890 w 3685768"/>
                  <a:gd name="connsiteY2115" fmla="*/ 1916812 h 1941976"/>
                  <a:gd name="connsiteX2116" fmla="*/ 29890 w 3685768"/>
                  <a:gd name="connsiteY2116" fmla="*/ 1922461 h 1941976"/>
                  <a:gd name="connsiteX2117" fmla="*/ 29890 w 3685768"/>
                  <a:gd name="connsiteY2117" fmla="*/ 1936498 h 1941976"/>
                  <a:gd name="connsiteX2118" fmla="*/ 8931 w 3685768"/>
                  <a:gd name="connsiteY2118" fmla="*/ 1936498 h 1941976"/>
                  <a:gd name="connsiteX2119" fmla="*/ 17861 w 3685768"/>
                  <a:gd name="connsiteY2119" fmla="*/ 1927939 h 1941976"/>
                  <a:gd name="connsiteX2120" fmla="*/ 17861 w 3685768"/>
                  <a:gd name="connsiteY2120" fmla="*/ 1941976 h 1941976"/>
                  <a:gd name="connsiteX2121" fmla="*/ 2916 w 3685768"/>
                  <a:gd name="connsiteY2121" fmla="*/ 1941976 h 1941976"/>
                  <a:gd name="connsiteX2122" fmla="*/ 2916 w 3685768"/>
                  <a:gd name="connsiteY2122" fmla="*/ 1925200 h 194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Lst>
                <a:rect l="l" t="t" r="r" b="b"/>
                <a:pathLst>
                  <a:path w="3685768" h="1941976">
                    <a:moveTo>
                      <a:pt x="2916" y="1925200"/>
                    </a:moveTo>
                    <a:lnTo>
                      <a:pt x="8931" y="1925200"/>
                    </a:lnTo>
                    <a:lnTo>
                      <a:pt x="0" y="1933588"/>
                    </a:lnTo>
                    <a:lnTo>
                      <a:pt x="0" y="1919551"/>
                    </a:lnTo>
                    <a:lnTo>
                      <a:pt x="20777" y="1919551"/>
                    </a:lnTo>
                    <a:lnTo>
                      <a:pt x="11847" y="1927939"/>
                    </a:lnTo>
                    <a:lnTo>
                      <a:pt x="11847" y="1922461"/>
                    </a:lnTo>
                    <a:lnTo>
                      <a:pt x="11847" y="1908252"/>
                    </a:lnTo>
                    <a:lnTo>
                      <a:pt x="26792" y="1908252"/>
                    </a:lnTo>
                    <a:lnTo>
                      <a:pt x="17679" y="1916812"/>
                    </a:lnTo>
                    <a:lnTo>
                      <a:pt x="17679" y="1902774"/>
                    </a:lnTo>
                    <a:lnTo>
                      <a:pt x="38821" y="1902774"/>
                    </a:lnTo>
                    <a:lnTo>
                      <a:pt x="29708" y="1911162"/>
                    </a:lnTo>
                    <a:lnTo>
                      <a:pt x="29708" y="1897125"/>
                    </a:lnTo>
                    <a:lnTo>
                      <a:pt x="44653" y="1897125"/>
                    </a:lnTo>
                    <a:lnTo>
                      <a:pt x="35722" y="1905684"/>
                    </a:lnTo>
                    <a:lnTo>
                      <a:pt x="35722" y="1885997"/>
                    </a:lnTo>
                    <a:lnTo>
                      <a:pt x="56682" y="1885997"/>
                    </a:lnTo>
                    <a:lnTo>
                      <a:pt x="47569" y="1894386"/>
                    </a:lnTo>
                    <a:lnTo>
                      <a:pt x="47569" y="1880348"/>
                    </a:lnTo>
                    <a:lnTo>
                      <a:pt x="62696" y="1880348"/>
                    </a:lnTo>
                    <a:lnTo>
                      <a:pt x="68528" y="1880348"/>
                    </a:lnTo>
                    <a:lnTo>
                      <a:pt x="59598" y="1888736"/>
                    </a:lnTo>
                    <a:lnTo>
                      <a:pt x="59598" y="1874699"/>
                    </a:lnTo>
                    <a:lnTo>
                      <a:pt x="74543" y="1874699"/>
                    </a:lnTo>
                    <a:lnTo>
                      <a:pt x="65612" y="1883258"/>
                    </a:lnTo>
                    <a:lnTo>
                      <a:pt x="65612" y="1877609"/>
                    </a:lnTo>
                    <a:lnTo>
                      <a:pt x="65612" y="1863571"/>
                    </a:lnTo>
                    <a:lnTo>
                      <a:pt x="86572" y="1863571"/>
                    </a:lnTo>
                    <a:lnTo>
                      <a:pt x="98418" y="1863571"/>
                    </a:lnTo>
                    <a:lnTo>
                      <a:pt x="89488" y="1871960"/>
                    </a:lnTo>
                    <a:lnTo>
                      <a:pt x="89488" y="1852444"/>
                    </a:lnTo>
                    <a:lnTo>
                      <a:pt x="110447" y="1852444"/>
                    </a:lnTo>
                    <a:lnTo>
                      <a:pt x="101334" y="1860832"/>
                    </a:lnTo>
                    <a:lnTo>
                      <a:pt x="101334" y="1846795"/>
                    </a:lnTo>
                    <a:lnTo>
                      <a:pt x="128308" y="1846795"/>
                    </a:lnTo>
                    <a:lnTo>
                      <a:pt x="119378" y="1855354"/>
                    </a:lnTo>
                    <a:lnTo>
                      <a:pt x="119378" y="1841146"/>
                    </a:lnTo>
                    <a:lnTo>
                      <a:pt x="134141" y="1841146"/>
                    </a:lnTo>
                    <a:lnTo>
                      <a:pt x="146170" y="1841146"/>
                    </a:lnTo>
                    <a:lnTo>
                      <a:pt x="137239" y="1849534"/>
                    </a:lnTo>
                    <a:lnTo>
                      <a:pt x="137239" y="1830018"/>
                    </a:lnTo>
                    <a:lnTo>
                      <a:pt x="152184" y="1830018"/>
                    </a:lnTo>
                    <a:lnTo>
                      <a:pt x="143071" y="1838578"/>
                    </a:lnTo>
                    <a:lnTo>
                      <a:pt x="143071" y="1824369"/>
                    </a:lnTo>
                    <a:lnTo>
                      <a:pt x="158198" y="1824369"/>
                    </a:lnTo>
                    <a:lnTo>
                      <a:pt x="149086" y="1832929"/>
                    </a:lnTo>
                    <a:lnTo>
                      <a:pt x="149086" y="1818891"/>
                    </a:lnTo>
                    <a:lnTo>
                      <a:pt x="164031" y="1818891"/>
                    </a:lnTo>
                    <a:lnTo>
                      <a:pt x="155100" y="1827279"/>
                    </a:lnTo>
                    <a:lnTo>
                      <a:pt x="155100" y="1813242"/>
                    </a:lnTo>
                    <a:lnTo>
                      <a:pt x="170045" y="1813242"/>
                    </a:lnTo>
                    <a:lnTo>
                      <a:pt x="161115" y="1821630"/>
                    </a:lnTo>
                    <a:lnTo>
                      <a:pt x="161115" y="1807592"/>
                    </a:lnTo>
                    <a:lnTo>
                      <a:pt x="176060" y="1807592"/>
                    </a:lnTo>
                    <a:lnTo>
                      <a:pt x="166947" y="1815981"/>
                    </a:lnTo>
                    <a:lnTo>
                      <a:pt x="166947" y="1810503"/>
                    </a:lnTo>
                    <a:lnTo>
                      <a:pt x="166947" y="1796465"/>
                    </a:lnTo>
                    <a:lnTo>
                      <a:pt x="187906" y="1796465"/>
                    </a:lnTo>
                    <a:lnTo>
                      <a:pt x="178976" y="1804854"/>
                    </a:lnTo>
                    <a:lnTo>
                      <a:pt x="178976" y="1790816"/>
                    </a:lnTo>
                    <a:lnTo>
                      <a:pt x="193921" y="1790816"/>
                    </a:lnTo>
                    <a:lnTo>
                      <a:pt x="184990" y="1799204"/>
                    </a:lnTo>
                    <a:lnTo>
                      <a:pt x="184990" y="1785167"/>
                    </a:lnTo>
                    <a:lnTo>
                      <a:pt x="199935" y="1785167"/>
                    </a:lnTo>
                    <a:lnTo>
                      <a:pt x="205950" y="1785167"/>
                    </a:lnTo>
                    <a:lnTo>
                      <a:pt x="211782" y="1785167"/>
                    </a:lnTo>
                    <a:lnTo>
                      <a:pt x="202851" y="1793726"/>
                    </a:lnTo>
                    <a:lnTo>
                      <a:pt x="202851" y="1779517"/>
                    </a:lnTo>
                    <a:lnTo>
                      <a:pt x="217796" y="1779517"/>
                    </a:lnTo>
                    <a:lnTo>
                      <a:pt x="208684" y="1788077"/>
                    </a:lnTo>
                    <a:lnTo>
                      <a:pt x="208684" y="1774039"/>
                    </a:lnTo>
                    <a:lnTo>
                      <a:pt x="223811" y="1774039"/>
                    </a:lnTo>
                    <a:lnTo>
                      <a:pt x="229825" y="1774039"/>
                    </a:lnTo>
                    <a:lnTo>
                      <a:pt x="220712" y="1782427"/>
                    </a:lnTo>
                    <a:lnTo>
                      <a:pt x="220712" y="1768390"/>
                    </a:lnTo>
                    <a:lnTo>
                      <a:pt x="235840" y="1768390"/>
                    </a:lnTo>
                    <a:lnTo>
                      <a:pt x="253519" y="1768390"/>
                    </a:lnTo>
                    <a:lnTo>
                      <a:pt x="244588" y="1776950"/>
                    </a:lnTo>
                    <a:lnTo>
                      <a:pt x="244588" y="1762741"/>
                    </a:lnTo>
                    <a:lnTo>
                      <a:pt x="265547" y="1762741"/>
                    </a:lnTo>
                    <a:lnTo>
                      <a:pt x="256617" y="1771300"/>
                    </a:lnTo>
                    <a:lnTo>
                      <a:pt x="256617" y="1765651"/>
                    </a:lnTo>
                    <a:lnTo>
                      <a:pt x="256617" y="1751614"/>
                    </a:lnTo>
                    <a:lnTo>
                      <a:pt x="271562" y="1751614"/>
                    </a:lnTo>
                    <a:lnTo>
                      <a:pt x="283409" y="1751614"/>
                    </a:lnTo>
                    <a:lnTo>
                      <a:pt x="289423" y="1751614"/>
                    </a:lnTo>
                    <a:lnTo>
                      <a:pt x="280492" y="1760173"/>
                    </a:lnTo>
                    <a:lnTo>
                      <a:pt x="280492" y="1740486"/>
                    </a:lnTo>
                    <a:lnTo>
                      <a:pt x="295437" y="1740486"/>
                    </a:lnTo>
                    <a:lnTo>
                      <a:pt x="301452" y="1740486"/>
                    </a:lnTo>
                    <a:lnTo>
                      <a:pt x="307284" y="1740486"/>
                    </a:lnTo>
                    <a:lnTo>
                      <a:pt x="313299" y="1740486"/>
                    </a:lnTo>
                    <a:lnTo>
                      <a:pt x="304186" y="1748874"/>
                    </a:lnTo>
                    <a:lnTo>
                      <a:pt x="304186" y="1734837"/>
                    </a:lnTo>
                    <a:lnTo>
                      <a:pt x="325327" y="1734837"/>
                    </a:lnTo>
                    <a:lnTo>
                      <a:pt x="316215" y="1743396"/>
                    </a:lnTo>
                    <a:lnTo>
                      <a:pt x="316215" y="1729188"/>
                    </a:lnTo>
                    <a:lnTo>
                      <a:pt x="331160" y="1729188"/>
                    </a:lnTo>
                    <a:lnTo>
                      <a:pt x="337174" y="1729188"/>
                    </a:lnTo>
                    <a:lnTo>
                      <a:pt x="328061" y="1737747"/>
                    </a:lnTo>
                    <a:lnTo>
                      <a:pt x="328061" y="1723710"/>
                    </a:lnTo>
                    <a:lnTo>
                      <a:pt x="343189" y="1723710"/>
                    </a:lnTo>
                    <a:lnTo>
                      <a:pt x="334076" y="1732098"/>
                    </a:lnTo>
                    <a:lnTo>
                      <a:pt x="334076" y="1718060"/>
                    </a:lnTo>
                    <a:lnTo>
                      <a:pt x="349203" y="1718060"/>
                    </a:lnTo>
                    <a:lnTo>
                      <a:pt x="355217" y="1718060"/>
                    </a:lnTo>
                    <a:lnTo>
                      <a:pt x="346105" y="1726449"/>
                    </a:lnTo>
                    <a:lnTo>
                      <a:pt x="346105" y="1712411"/>
                    </a:lnTo>
                    <a:lnTo>
                      <a:pt x="367064" y="1712411"/>
                    </a:lnTo>
                    <a:lnTo>
                      <a:pt x="357951" y="1720970"/>
                    </a:lnTo>
                    <a:lnTo>
                      <a:pt x="357951" y="1706933"/>
                    </a:lnTo>
                    <a:lnTo>
                      <a:pt x="373079" y="1706933"/>
                    </a:lnTo>
                    <a:lnTo>
                      <a:pt x="363966" y="1715321"/>
                    </a:lnTo>
                    <a:lnTo>
                      <a:pt x="363966" y="1701284"/>
                    </a:lnTo>
                    <a:lnTo>
                      <a:pt x="378911" y="1701284"/>
                    </a:lnTo>
                    <a:lnTo>
                      <a:pt x="369980" y="1709672"/>
                    </a:lnTo>
                    <a:lnTo>
                      <a:pt x="369980" y="1698545"/>
                    </a:lnTo>
                    <a:lnTo>
                      <a:pt x="369980" y="1684507"/>
                    </a:lnTo>
                    <a:lnTo>
                      <a:pt x="384925" y="1684507"/>
                    </a:lnTo>
                    <a:lnTo>
                      <a:pt x="396954" y="1684507"/>
                    </a:lnTo>
                    <a:lnTo>
                      <a:pt x="387841" y="1692895"/>
                    </a:lnTo>
                    <a:lnTo>
                      <a:pt x="387841" y="1673380"/>
                    </a:lnTo>
                    <a:lnTo>
                      <a:pt x="414815" y="1673380"/>
                    </a:lnTo>
                    <a:lnTo>
                      <a:pt x="420830" y="1673380"/>
                    </a:lnTo>
                    <a:lnTo>
                      <a:pt x="411717" y="1681768"/>
                    </a:lnTo>
                    <a:lnTo>
                      <a:pt x="411717" y="1667730"/>
                    </a:lnTo>
                    <a:lnTo>
                      <a:pt x="426662" y="1667730"/>
                    </a:lnTo>
                    <a:lnTo>
                      <a:pt x="417731" y="1676119"/>
                    </a:lnTo>
                    <a:lnTo>
                      <a:pt x="417731" y="1662081"/>
                    </a:lnTo>
                    <a:lnTo>
                      <a:pt x="432676" y="1662081"/>
                    </a:lnTo>
                    <a:lnTo>
                      <a:pt x="423564" y="1670641"/>
                    </a:lnTo>
                    <a:lnTo>
                      <a:pt x="423564" y="1664992"/>
                    </a:lnTo>
                    <a:lnTo>
                      <a:pt x="423564" y="1650954"/>
                    </a:lnTo>
                    <a:lnTo>
                      <a:pt x="438691" y="1650954"/>
                    </a:lnTo>
                    <a:lnTo>
                      <a:pt x="429760" y="1659342"/>
                    </a:lnTo>
                    <a:lnTo>
                      <a:pt x="429760" y="1645305"/>
                    </a:lnTo>
                    <a:lnTo>
                      <a:pt x="444523" y="1645305"/>
                    </a:lnTo>
                    <a:lnTo>
                      <a:pt x="435592" y="1653864"/>
                    </a:lnTo>
                    <a:lnTo>
                      <a:pt x="435592" y="1634177"/>
                    </a:lnTo>
                    <a:lnTo>
                      <a:pt x="450720" y="1634177"/>
                    </a:lnTo>
                    <a:lnTo>
                      <a:pt x="441607" y="1642565"/>
                    </a:lnTo>
                    <a:lnTo>
                      <a:pt x="441607" y="1628528"/>
                    </a:lnTo>
                    <a:lnTo>
                      <a:pt x="462566" y="1628528"/>
                    </a:lnTo>
                    <a:lnTo>
                      <a:pt x="453454" y="1637088"/>
                    </a:lnTo>
                    <a:lnTo>
                      <a:pt x="453454" y="1622879"/>
                    </a:lnTo>
                    <a:lnTo>
                      <a:pt x="468581" y="1622879"/>
                    </a:lnTo>
                    <a:lnTo>
                      <a:pt x="459468" y="1631267"/>
                    </a:lnTo>
                    <a:lnTo>
                      <a:pt x="459468" y="1625789"/>
                    </a:lnTo>
                    <a:lnTo>
                      <a:pt x="459468" y="1611752"/>
                    </a:lnTo>
                    <a:lnTo>
                      <a:pt x="474413" y="1611752"/>
                    </a:lnTo>
                    <a:lnTo>
                      <a:pt x="480428" y="1611752"/>
                    </a:lnTo>
                    <a:lnTo>
                      <a:pt x="471497" y="1620140"/>
                    </a:lnTo>
                    <a:lnTo>
                      <a:pt x="471497" y="1606102"/>
                    </a:lnTo>
                    <a:lnTo>
                      <a:pt x="486442" y="1606102"/>
                    </a:lnTo>
                    <a:lnTo>
                      <a:pt x="498289" y="1606102"/>
                    </a:lnTo>
                    <a:lnTo>
                      <a:pt x="489358" y="1614662"/>
                    </a:lnTo>
                    <a:lnTo>
                      <a:pt x="489358" y="1609012"/>
                    </a:lnTo>
                    <a:lnTo>
                      <a:pt x="489358" y="1603363"/>
                    </a:lnTo>
                    <a:lnTo>
                      <a:pt x="489358" y="1589325"/>
                    </a:lnTo>
                    <a:lnTo>
                      <a:pt x="504303" y="1589325"/>
                    </a:lnTo>
                    <a:lnTo>
                      <a:pt x="510318" y="1589325"/>
                    </a:lnTo>
                    <a:lnTo>
                      <a:pt x="501205" y="1597885"/>
                    </a:lnTo>
                    <a:lnTo>
                      <a:pt x="501205" y="1583676"/>
                    </a:lnTo>
                    <a:lnTo>
                      <a:pt x="516332" y="1583676"/>
                    </a:lnTo>
                    <a:lnTo>
                      <a:pt x="507219" y="1592236"/>
                    </a:lnTo>
                    <a:lnTo>
                      <a:pt x="507219" y="1578198"/>
                    </a:lnTo>
                    <a:lnTo>
                      <a:pt x="522164" y="1578198"/>
                    </a:lnTo>
                    <a:lnTo>
                      <a:pt x="528179" y="1578198"/>
                    </a:lnTo>
                    <a:lnTo>
                      <a:pt x="540208" y="1578198"/>
                    </a:lnTo>
                    <a:lnTo>
                      <a:pt x="531095" y="1586587"/>
                    </a:lnTo>
                    <a:lnTo>
                      <a:pt x="531095" y="1581108"/>
                    </a:lnTo>
                    <a:lnTo>
                      <a:pt x="531095" y="1569810"/>
                    </a:lnTo>
                    <a:lnTo>
                      <a:pt x="531095" y="1555772"/>
                    </a:lnTo>
                    <a:lnTo>
                      <a:pt x="546222" y="1555772"/>
                    </a:lnTo>
                    <a:lnTo>
                      <a:pt x="552054" y="1555772"/>
                    </a:lnTo>
                    <a:lnTo>
                      <a:pt x="543124" y="1564332"/>
                    </a:lnTo>
                    <a:lnTo>
                      <a:pt x="543124" y="1558683"/>
                    </a:lnTo>
                    <a:lnTo>
                      <a:pt x="543124" y="1544645"/>
                    </a:lnTo>
                    <a:lnTo>
                      <a:pt x="558069" y="1544645"/>
                    </a:lnTo>
                    <a:lnTo>
                      <a:pt x="548956" y="1553033"/>
                    </a:lnTo>
                    <a:lnTo>
                      <a:pt x="548956" y="1538996"/>
                    </a:lnTo>
                    <a:lnTo>
                      <a:pt x="563901" y="1538996"/>
                    </a:lnTo>
                    <a:lnTo>
                      <a:pt x="554970" y="1547555"/>
                    </a:lnTo>
                    <a:lnTo>
                      <a:pt x="554970" y="1533346"/>
                    </a:lnTo>
                    <a:lnTo>
                      <a:pt x="581944" y="1533346"/>
                    </a:lnTo>
                    <a:lnTo>
                      <a:pt x="572831" y="1541906"/>
                    </a:lnTo>
                    <a:lnTo>
                      <a:pt x="572831" y="1522219"/>
                    </a:lnTo>
                    <a:lnTo>
                      <a:pt x="587959" y="1522219"/>
                    </a:lnTo>
                    <a:lnTo>
                      <a:pt x="593791" y="1522219"/>
                    </a:lnTo>
                    <a:lnTo>
                      <a:pt x="584860" y="1530608"/>
                    </a:lnTo>
                    <a:lnTo>
                      <a:pt x="584860" y="1524958"/>
                    </a:lnTo>
                    <a:lnTo>
                      <a:pt x="584860" y="1511092"/>
                    </a:lnTo>
                    <a:lnTo>
                      <a:pt x="599805" y="1511092"/>
                    </a:lnTo>
                    <a:lnTo>
                      <a:pt x="623681" y="1511092"/>
                    </a:lnTo>
                    <a:lnTo>
                      <a:pt x="614568" y="1519480"/>
                    </a:lnTo>
                    <a:lnTo>
                      <a:pt x="614568" y="1505443"/>
                    </a:lnTo>
                    <a:lnTo>
                      <a:pt x="629695" y="1505443"/>
                    </a:lnTo>
                    <a:lnTo>
                      <a:pt x="620765" y="1513831"/>
                    </a:lnTo>
                    <a:lnTo>
                      <a:pt x="620765" y="1499793"/>
                    </a:lnTo>
                    <a:lnTo>
                      <a:pt x="635710" y="1499793"/>
                    </a:lnTo>
                    <a:lnTo>
                      <a:pt x="626597" y="1508182"/>
                    </a:lnTo>
                    <a:lnTo>
                      <a:pt x="626597" y="1502703"/>
                    </a:lnTo>
                    <a:lnTo>
                      <a:pt x="626597" y="1488666"/>
                    </a:lnTo>
                    <a:lnTo>
                      <a:pt x="653571" y="1488666"/>
                    </a:lnTo>
                    <a:lnTo>
                      <a:pt x="659403" y="1488666"/>
                    </a:lnTo>
                    <a:lnTo>
                      <a:pt x="650473" y="1497054"/>
                    </a:lnTo>
                    <a:lnTo>
                      <a:pt x="650473" y="1477367"/>
                    </a:lnTo>
                    <a:lnTo>
                      <a:pt x="665600" y="1477367"/>
                    </a:lnTo>
                    <a:lnTo>
                      <a:pt x="656487" y="1485927"/>
                    </a:lnTo>
                    <a:lnTo>
                      <a:pt x="656487" y="1471718"/>
                    </a:lnTo>
                    <a:lnTo>
                      <a:pt x="671432" y="1471718"/>
                    </a:lnTo>
                    <a:lnTo>
                      <a:pt x="677446" y="1471718"/>
                    </a:lnTo>
                    <a:lnTo>
                      <a:pt x="668334" y="1480278"/>
                    </a:lnTo>
                    <a:lnTo>
                      <a:pt x="668334" y="1466240"/>
                    </a:lnTo>
                    <a:lnTo>
                      <a:pt x="683461" y="1466240"/>
                    </a:lnTo>
                    <a:lnTo>
                      <a:pt x="689293" y="1466240"/>
                    </a:lnTo>
                    <a:lnTo>
                      <a:pt x="695308" y="1466240"/>
                    </a:lnTo>
                    <a:lnTo>
                      <a:pt x="686377" y="1474628"/>
                    </a:lnTo>
                    <a:lnTo>
                      <a:pt x="686377" y="1454942"/>
                    </a:lnTo>
                    <a:lnTo>
                      <a:pt x="701322" y="1454942"/>
                    </a:lnTo>
                    <a:lnTo>
                      <a:pt x="692209" y="1463501"/>
                    </a:lnTo>
                    <a:lnTo>
                      <a:pt x="692209" y="1443814"/>
                    </a:lnTo>
                    <a:lnTo>
                      <a:pt x="713169" y="1443814"/>
                    </a:lnTo>
                    <a:lnTo>
                      <a:pt x="725198" y="1443814"/>
                    </a:lnTo>
                    <a:lnTo>
                      <a:pt x="716267" y="1452374"/>
                    </a:lnTo>
                    <a:lnTo>
                      <a:pt x="716267" y="1438165"/>
                    </a:lnTo>
                    <a:lnTo>
                      <a:pt x="731212" y="1438165"/>
                    </a:lnTo>
                    <a:lnTo>
                      <a:pt x="737044" y="1438165"/>
                    </a:lnTo>
                    <a:lnTo>
                      <a:pt x="728114" y="1446725"/>
                    </a:lnTo>
                    <a:lnTo>
                      <a:pt x="728114" y="1441075"/>
                    </a:lnTo>
                    <a:lnTo>
                      <a:pt x="728114" y="1427038"/>
                    </a:lnTo>
                    <a:lnTo>
                      <a:pt x="749073" y="1427038"/>
                    </a:lnTo>
                    <a:lnTo>
                      <a:pt x="761102" y="1427038"/>
                    </a:lnTo>
                    <a:lnTo>
                      <a:pt x="751989" y="1435597"/>
                    </a:lnTo>
                    <a:lnTo>
                      <a:pt x="751989" y="1429948"/>
                    </a:lnTo>
                    <a:lnTo>
                      <a:pt x="751989" y="1415910"/>
                    </a:lnTo>
                    <a:lnTo>
                      <a:pt x="772949" y="1415910"/>
                    </a:lnTo>
                    <a:lnTo>
                      <a:pt x="763836" y="1424299"/>
                    </a:lnTo>
                    <a:lnTo>
                      <a:pt x="763836" y="1410261"/>
                    </a:lnTo>
                    <a:lnTo>
                      <a:pt x="796824" y="1410261"/>
                    </a:lnTo>
                    <a:lnTo>
                      <a:pt x="787712" y="1418821"/>
                    </a:lnTo>
                    <a:lnTo>
                      <a:pt x="787712" y="1404783"/>
                    </a:lnTo>
                    <a:lnTo>
                      <a:pt x="802839" y="1404783"/>
                    </a:lnTo>
                    <a:lnTo>
                      <a:pt x="793726" y="1413171"/>
                    </a:lnTo>
                    <a:lnTo>
                      <a:pt x="793726" y="1407522"/>
                    </a:lnTo>
                    <a:lnTo>
                      <a:pt x="793726" y="1393484"/>
                    </a:lnTo>
                    <a:lnTo>
                      <a:pt x="808671" y="1393484"/>
                    </a:lnTo>
                    <a:lnTo>
                      <a:pt x="799741" y="1401873"/>
                    </a:lnTo>
                    <a:lnTo>
                      <a:pt x="799741" y="1388006"/>
                    </a:lnTo>
                    <a:lnTo>
                      <a:pt x="814686" y="1388006"/>
                    </a:lnTo>
                    <a:lnTo>
                      <a:pt x="805755" y="1396395"/>
                    </a:lnTo>
                    <a:lnTo>
                      <a:pt x="805755" y="1382357"/>
                    </a:lnTo>
                    <a:lnTo>
                      <a:pt x="820700" y="1382357"/>
                    </a:lnTo>
                    <a:lnTo>
                      <a:pt x="826714" y="1382357"/>
                    </a:lnTo>
                    <a:lnTo>
                      <a:pt x="817602" y="1390746"/>
                    </a:lnTo>
                    <a:lnTo>
                      <a:pt x="817602" y="1371230"/>
                    </a:lnTo>
                    <a:lnTo>
                      <a:pt x="832547" y="1371230"/>
                    </a:lnTo>
                    <a:lnTo>
                      <a:pt x="838561" y="1371230"/>
                    </a:lnTo>
                    <a:lnTo>
                      <a:pt x="850408" y="1371230"/>
                    </a:lnTo>
                    <a:lnTo>
                      <a:pt x="841477" y="1379618"/>
                    </a:lnTo>
                    <a:lnTo>
                      <a:pt x="841477" y="1365581"/>
                    </a:lnTo>
                    <a:lnTo>
                      <a:pt x="856604" y="1365581"/>
                    </a:lnTo>
                    <a:lnTo>
                      <a:pt x="847492" y="1373969"/>
                    </a:lnTo>
                    <a:lnTo>
                      <a:pt x="847492" y="1359931"/>
                    </a:lnTo>
                    <a:lnTo>
                      <a:pt x="862437" y="1359931"/>
                    </a:lnTo>
                    <a:lnTo>
                      <a:pt x="874283" y="1359931"/>
                    </a:lnTo>
                    <a:lnTo>
                      <a:pt x="865353" y="1368320"/>
                    </a:lnTo>
                    <a:lnTo>
                      <a:pt x="865353" y="1354282"/>
                    </a:lnTo>
                    <a:lnTo>
                      <a:pt x="880298" y="1354282"/>
                    </a:lnTo>
                    <a:lnTo>
                      <a:pt x="871367" y="1362842"/>
                    </a:lnTo>
                    <a:lnTo>
                      <a:pt x="871367" y="1357192"/>
                    </a:lnTo>
                    <a:lnTo>
                      <a:pt x="871367" y="1343155"/>
                    </a:lnTo>
                    <a:lnTo>
                      <a:pt x="886312" y="1343155"/>
                    </a:lnTo>
                    <a:lnTo>
                      <a:pt x="877382" y="1351543"/>
                    </a:lnTo>
                    <a:lnTo>
                      <a:pt x="877382" y="1337506"/>
                    </a:lnTo>
                    <a:lnTo>
                      <a:pt x="904173" y="1337506"/>
                    </a:lnTo>
                    <a:lnTo>
                      <a:pt x="895243" y="1346065"/>
                    </a:lnTo>
                    <a:lnTo>
                      <a:pt x="895243" y="1331856"/>
                    </a:lnTo>
                    <a:lnTo>
                      <a:pt x="910188" y="1331856"/>
                    </a:lnTo>
                    <a:lnTo>
                      <a:pt x="916202" y="1331856"/>
                    </a:lnTo>
                    <a:lnTo>
                      <a:pt x="907089" y="1340416"/>
                    </a:lnTo>
                    <a:lnTo>
                      <a:pt x="907089" y="1326378"/>
                    </a:lnTo>
                    <a:lnTo>
                      <a:pt x="922217" y="1326378"/>
                    </a:lnTo>
                    <a:lnTo>
                      <a:pt x="913104" y="1334766"/>
                    </a:lnTo>
                    <a:lnTo>
                      <a:pt x="913104" y="1329117"/>
                    </a:lnTo>
                    <a:lnTo>
                      <a:pt x="913104" y="1315080"/>
                    </a:lnTo>
                    <a:lnTo>
                      <a:pt x="928049" y="1315080"/>
                    </a:lnTo>
                    <a:lnTo>
                      <a:pt x="934063" y="1315080"/>
                    </a:lnTo>
                    <a:lnTo>
                      <a:pt x="924951" y="1323639"/>
                    </a:lnTo>
                    <a:lnTo>
                      <a:pt x="924951" y="1309601"/>
                    </a:lnTo>
                    <a:lnTo>
                      <a:pt x="940078" y="1309601"/>
                    </a:lnTo>
                    <a:lnTo>
                      <a:pt x="931147" y="1317990"/>
                    </a:lnTo>
                    <a:lnTo>
                      <a:pt x="931147" y="1303952"/>
                    </a:lnTo>
                    <a:lnTo>
                      <a:pt x="946092" y="1303952"/>
                    </a:lnTo>
                    <a:lnTo>
                      <a:pt x="936980" y="1312341"/>
                    </a:lnTo>
                    <a:lnTo>
                      <a:pt x="936980" y="1298303"/>
                    </a:lnTo>
                    <a:lnTo>
                      <a:pt x="957939" y="1298303"/>
                    </a:lnTo>
                    <a:lnTo>
                      <a:pt x="949008" y="1306863"/>
                    </a:lnTo>
                    <a:lnTo>
                      <a:pt x="949008" y="1301213"/>
                    </a:lnTo>
                    <a:lnTo>
                      <a:pt x="949008" y="1287176"/>
                    </a:lnTo>
                    <a:lnTo>
                      <a:pt x="963953" y="1287176"/>
                    </a:lnTo>
                    <a:lnTo>
                      <a:pt x="969786" y="1287176"/>
                    </a:lnTo>
                    <a:lnTo>
                      <a:pt x="975982" y="1287176"/>
                    </a:lnTo>
                    <a:lnTo>
                      <a:pt x="981815" y="1287176"/>
                    </a:lnTo>
                    <a:lnTo>
                      <a:pt x="972884" y="1295564"/>
                    </a:lnTo>
                    <a:lnTo>
                      <a:pt x="972884" y="1281526"/>
                    </a:lnTo>
                    <a:lnTo>
                      <a:pt x="993843" y="1281526"/>
                    </a:lnTo>
                    <a:lnTo>
                      <a:pt x="984731" y="1290086"/>
                    </a:lnTo>
                    <a:lnTo>
                      <a:pt x="984731" y="1275877"/>
                    </a:lnTo>
                    <a:lnTo>
                      <a:pt x="1011705" y="1275877"/>
                    </a:lnTo>
                    <a:lnTo>
                      <a:pt x="1002592" y="1284437"/>
                    </a:lnTo>
                    <a:lnTo>
                      <a:pt x="1002592" y="1270399"/>
                    </a:lnTo>
                    <a:lnTo>
                      <a:pt x="1017719" y="1270399"/>
                    </a:lnTo>
                    <a:lnTo>
                      <a:pt x="1008606" y="1278787"/>
                    </a:lnTo>
                    <a:lnTo>
                      <a:pt x="1008606" y="1264750"/>
                    </a:lnTo>
                    <a:lnTo>
                      <a:pt x="1029566" y="1264750"/>
                    </a:lnTo>
                    <a:lnTo>
                      <a:pt x="1035580" y="1264750"/>
                    </a:lnTo>
                    <a:lnTo>
                      <a:pt x="1041595" y="1264750"/>
                    </a:lnTo>
                    <a:lnTo>
                      <a:pt x="1032482" y="1273309"/>
                    </a:lnTo>
                    <a:lnTo>
                      <a:pt x="1032482" y="1267660"/>
                    </a:lnTo>
                    <a:lnTo>
                      <a:pt x="1032482" y="1253623"/>
                    </a:lnTo>
                    <a:lnTo>
                      <a:pt x="1047427" y="1253623"/>
                    </a:lnTo>
                    <a:lnTo>
                      <a:pt x="1053441" y="1253623"/>
                    </a:lnTo>
                    <a:lnTo>
                      <a:pt x="1044328" y="1262011"/>
                    </a:lnTo>
                    <a:lnTo>
                      <a:pt x="1044328" y="1256533"/>
                    </a:lnTo>
                    <a:lnTo>
                      <a:pt x="1044328" y="1242324"/>
                    </a:lnTo>
                    <a:lnTo>
                      <a:pt x="1059456" y="1242324"/>
                    </a:lnTo>
                    <a:lnTo>
                      <a:pt x="1065288" y="1242324"/>
                    </a:lnTo>
                    <a:lnTo>
                      <a:pt x="1056357" y="1250883"/>
                    </a:lnTo>
                    <a:lnTo>
                      <a:pt x="1056357" y="1236846"/>
                    </a:lnTo>
                    <a:lnTo>
                      <a:pt x="1071302" y="1236846"/>
                    </a:lnTo>
                    <a:lnTo>
                      <a:pt x="1062372" y="1245234"/>
                    </a:lnTo>
                    <a:lnTo>
                      <a:pt x="1062372" y="1231197"/>
                    </a:lnTo>
                    <a:lnTo>
                      <a:pt x="1089346" y="1231197"/>
                    </a:lnTo>
                    <a:lnTo>
                      <a:pt x="1095178" y="1231197"/>
                    </a:lnTo>
                    <a:lnTo>
                      <a:pt x="1107207" y="1231197"/>
                    </a:lnTo>
                    <a:lnTo>
                      <a:pt x="1098094" y="1239756"/>
                    </a:lnTo>
                    <a:lnTo>
                      <a:pt x="1098094" y="1228458"/>
                    </a:lnTo>
                    <a:lnTo>
                      <a:pt x="1098094" y="1214420"/>
                    </a:lnTo>
                    <a:lnTo>
                      <a:pt x="1113221" y="1214420"/>
                    </a:lnTo>
                    <a:lnTo>
                      <a:pt x="1104108" y="1222980"/>
                    </a:lnTo>
                    <a:lnTo>
                      <a:pt x="1104108" y="1208771"/>
                    </a:lnTo>
                    <a:lnTo>
                      <a:pt x="1125068" y="1208771"/>
                    </a:lnTo>
                    <a:lnTo>
                      <a:pt x="1116137" y="1217330"/>
                    </a:lnTo>
                    <a:lnTo>
                      <a:pt x="1116137" y="1203293"/>
                    </a:lnTo>
                    <a:lnTo>
                      <a:pt x="1131082" y="1203293"/>
                    </a:lnTo>
                    <a:lnTo>
                      <a:pt x="1142929" y="1203293"/>
                    </a:lnTo>
                    <a:lnTo>
                      <a:pt x="1133998" y="1211681"/>
                    </a:lnTo>
                    <a:lnTo>
                      <a:pt x="1133998" y="1197643"/>
                    </a:lnTo>
                    <a:lnTo>
                      <a:pt x="1160790" y="1197643"/>
                    </a:lnTo>
                    <a:lnTo>
                      <a:pt x="1151860" y="1206032"/>
                    </a:lnTo>
                    <a:lnTo>
                      <a:pt x="1151860" y="1191994"/>
                    </a:lnTo>
                    <a:lnTo>
                      <a:pt x="1166987" y="1191994"/>
                    </a:lnTo>
                    <a:lnTo>
                      <a:pt x="1172819" y="1191994"/>
                    </a:lnTo>
                    <a:lnTo>
                      <a:pt x="1163889" y="1200382"/>
                    </a:lnTo>
                    <a:lnTo>
                      <a:pt x="1163889" y="1186516"/>
                    </a:lnTo>
                    <a:lnTo>
                      <a:pt x="1178834" y="1186516"/>
                    </a:lnTo>
                    <a:lnTo>
                      <a:pt x="1169721" y="1194904"/>
                    </a:lnTo>
                    <a:lnTo>
                      <a:pt x="1169721" y="1180867"/>
                    </a:lnTo>
                    <a:lnTo>
                      <a:pt x="1184666" y="1180867"/>
                    </a:lnTo>
                    <a:lnTo>
                      <a:pt x="1175735" y="1189255"/>
                    </a:lnTo>
                    <a:lnTo>
                      <a:pt x="1175735" y="1175218"/>
                    </a:lnTo>
                    <a:lnTo>
                      <a:pt x="1190862" y="1175218"/>
                    </a:lnTo>
                    <a:lnTo>
                      <a:pt x="1181750" y="1183606"/>
                    </a:lnTo>
                    <a:lnTo>
                      <a:pt x="1181750" y="1169740"/>
                    </a:lnTo>
                    <a:lnTo>
                      <a:pt x="1196695" y="1169740"/>
                    </a:lnTo>
                    <a:lnTo>
                      <a:pt x="1187764" y="1178128"/>
                    </a:lnTo>
                    <a:lnTo>
                      <a:pt x="1187764" y="1164090"/>
                    </a:lnTo>
                    <a:lnTo>
                      <a:pt x="1202709" y="1164090"/>
                    </a:lnTo>
                    <a:lnTo>
                      <a:pt x="1193596" y="1172479"/>
                    </a:lnTo>
                    <a:lnTo>
                      <a:pt x="1193596" y="1166829"/>
                    </a:lnTo>
                    <a:lnTo>
                      <a:pt x="1193596" y="1152792"/>
                    </a:lnTo>
                    <a:lnTo>
                      <a:pt x="1208724" y="1152792"/>
                    </a:lnTo>
                    <a:lnTo>
                      <a:pt x="1199611" y="1161351"/>
                    </a:lnTo>
                    <a:lnTo>
                      <a:pt x="1199611" y="1147314"/>
                    </a:lnTo>
                    <a:lnTo>
                      <a:pt x="1214556" y="1147314"/>
                    </a:lnTo>
                    <a:lnTo>
                      <a:pt x="1220570" y="1147314"/>
                    </a:lnTo>
                    <a:lnTo>
                      <a:pt x="1211640" y="1155702"/>
                    </a:lnTo>
                    <a:lnTo>
                      <a:pt x="1211640" y="1141664"/>
                    </a:lnTo>
                    <a:lnTo>
                      <a:pt x="1238431" y="1141664"/>
                    </a:lnTo>
                    <a:lnTo>
                      <a:pt x="1229501" y="1150053"/>
                    </a:lnTo>
                    <a:lnTo>
                      <a:pt x="1229501" y="1136015"/>
                    </a:lnTo>
                    <a:lnTo>
                      <a:pt x="1244446" y="1136015"/>
                    </a:lnTo>
                    <a:lnTo>
                      <a:pt x="1250460" y="1136015"/>
                    </a:lnTo>
                    <a:lnTo>
                      <a:pt x="1256475" y="1136015"/>
                    </a:lnTo>
                    <a:lnTo>
                      <a:pt x="1247362" y="1144575"/>
                    </a:lnTo>
                    <a:lnTo>
                      <a:pt x="1247362" y="1130537"/>
                    </a:lnTo>
                    <a:lnTo>
                      <a:pt x="1268321" y="1130537"/>
                    </a:lnTo>
                    <a:lnTo>
                      <a:pt x="1259391" y="1138925"/>
                    </a:lnTo>
                    <a:lnTo>
                      <a:pt x="1259391" y="1124888"/>
                    </a:lnTo>
                    <a:lnTo>
                      <a:pt x="1274336" y="1124888"/>
                    </a:lnTo>
                    <a:lnTo>
                      <a:pt x="1265405" y="1133447"/>
                    </a:lnTo>
                    <a:lnTo>
                      <a:pt x="1265405" y="1119239"/>
                    </a:lnTo>
                    <a:lnTo>
                      <a:pt x="1280168" y="1119239"/>
                    </a:lnTo>
                    <a:lnTo>
                      <a:pt x="1292197" y="1119239"/>
                    </a:lnTo>
                    <a:lnTo>
                      <a:pt x="1304226" y="1119239"/>
                    </a:lnTo>
                    <a:lnTo>
                      <a:pt x="1295113" y="1127798"/>
                    </a:lnTo>
                    <a:lnTo>
                      <a:pt x="1295113" y="1113761"/>
                    </a:lnTo>
                    <a:lnTo>
                      <a:pt x="1316073" y="1113761"/>
                    </a:lnTo>
                    <a:lnTo>
                      <a:pt x="1307142" y="1122149"/>
                    </a:lnTo>
                    <a:lnTo>
                      <a:pt x="1307142" y="1108111"/>
                    </a:lnTo>
                    <a:lnTo>
                      <a:pt x="1322087" y="1108111"/>
                    </a:lnTo>
                    <a:lnTo>
                      <a:pt x="1333934" y="1108111"/>
                    </a:lnTo>
                    <a:lnTo>
                      <a:pt x="1325003" y="1116499"/>
                    </a:lnTo>
                    <a:lnTo>
                      <a:pt x="1325003" y="1102462"/>
                    </a:lnTo>
                    <a:lnTo>
                      <a:pt x="1345963" y="1102462"/>
                    </a:lnTo>
                    <a:lnTo>
                      <a:pt x="1337032" y="1110850"/>
                    </a:lnTo>
                    <a:lnTo>
                      <a:pt x="1337032" y="1096984"/>
                    </a:lnTo>
                    <a:lnTo>
                      <a:pt x="1351977" y="1096984"/>
                    </a:lnTo>
                    <a:lnTo>
                      <a:pt x="1342864" y="1105372"/>
                    </a:lnTo>
                    <a:lnTo>
                      <a:pt x="1342864" y="1091335"/>
                    </a:lnTo>
                    <a:lnTo>
                      <a:pt x="1357809" y="1091335"/>
                    </a:lnTo>
                    <a:lnTo>
                      <a:pt x="1348878" y="1099723"/>
                    </a:lnTo>
                    <a:lnTo>
                      <a:pt x="1348878" y="1085685"/>
                    </a:lnTo>
                    <a:lnTo>
                      <a:pt x="1363824" y="1085685"/>
                    </a:lnTo>
                    <a:lnTo>
                      <a:pt x="1369838" y="1085685"/>
                    </a:lnTo>
                    <a:lnTo>
                      <a:pt x="1387699" y="1085685"/>
                    </a:lnTo>
                    <a:lnTo>
                      <a:pt x="1378769" y="1094074"/>
                    </a:lnTo>
                    <a:lnTo>
                      <a:pt x="1378769" y="1088596"/>
                    </a:lnTo>
                    <a:lnTo>
                      <a:pt x="1378769" y="1074558"/>
                    </a:lnTo>
                    <a:lnTo>
                      <a:pt x="1393714" y="1074558"/>
                    </a:lnTo>
                    <a:lnTo>
                      <a:pt x="1399728" y="1074558"/>
                    </a:lnTo>
                    <a:lnTo>
                      <a:pt x="1390615" y="1082946"/>
                    </a:lnTo>
                    <a:lnTo>
                      <a:pt x="1390615" y="1068909"/>
                    </a:lnTo>
                    <a:lnTo>
                      <a:pt x="1405560" y="1068909"/>
                    </a:lnTo>
                    <a:lnTo>
                      <a:pt x="1417589" y="1068909"/>
                    </a:lnTo>
                    <a:lnTo>
                      <a:pt x="1408476" y="1077297"/>
                    </a:lnTo>
                    <a:lnTo>
                      <a:pt x="1408476" y="1057610"/>
                    </a:lnTo>
                    <a:lnTo>
                      <a:pt x="1435450" y="1057610"/>
                    </a:lnTo>
                    <a:lnTo>
                      <a:pt x="1426520" y="1066170"/>
                    </a:lnTo>
                    <a:lnTo>
                      <a:pt x="1426520" y="1052132"/>
                    </a:lnTo>
                    <a:lnTo>
                      <a:pt x="1447479" y="1052132"/>
                    </a:lnTo>
                    <a:lnTo>
                      <a:pt x="1465340" y="1052132"/>
                    </a:lnTo>
                    <a:lnTo>
                      <a:pt x="1456410" y="1060521"/>
                    </a:lnTo>
                    <a:lnTo>
                      <a:pt x="1456410" y="1046483"/>
                    </a:lnTo>
                    <a:lnTo>
                      <a:pt x="1477369" y="1046483"/>
                    </a:lnTo>
                    <a:lnTo>
                      <a:pt x="1483202" y="1046483"/>
                    </a:lnTo>
                    <a:lnTo>
                      <a:pt x="1474271" y="1055042"/>
                    </a:lnTo>
                    <a:lnTo>
                      <a:pt x="1474271" y="1040834"/>
                    </a:lnTo>
                    <a:lnTo>
                      <a:pt x="1489216" y="1040834"/>
                    </a:lnTo>
                    <a:lnTo>
                      <a:pt x="1480103" y="1049393"/>
                    </a:lnTo>
                    <a:lnTo>
                      <a:pt x="1480103" y="1035356"/>
                    </a:lnTo>
                    <a:lnTo>
                      <a:pt x="1495048" y="1035356"/>
                    </a:lnTo>
                    <a:lnTo>
                      <a:pt x="1507077" y="1035356"/>
                    </a:lnTo>
                    <a:lnTo>
                      <a:pt x="1513092" y="1035356"/>
                    </a:lnTo>
                    <a:lnTo>
                      <a:pt x="1503979" y="1043744"/>
                    </a:lnTo>
                    <a:lnTo>
                      <a:pt x="1503979" y="1029706"/>
                    </a:lnTo>
                    <a:lnTo>
                      <a:pt x="1519106" y="1029706"/>
                    </a:lnTo>
                    <a:lnTo>
                      <a:pt x="1509993" y="1038266"/>
                    </a:lnTo>
                    <a:lnTo>
                      <a:pt x="1509993" y="1024057"/>
                    </a:lnTo>
                    <a:lnTo>
                      <a:pt x="1530953" y="1024057"/>
                    </a:lnTo>
                    <a:lnTo>
                      <a:pt x="1542982" y="1024057"/>
                    </a:lnTo>
                    <a:lnTo>
                      <a:pt x="1533869" y="1032616"/>
                    </a:lnTo>
                    <a:lnTo>
                      <a:pt x="1533869" y="1018579"/>
                    </a:lnTo>
                    <a:lnTo>
                      <a:pt x="1554828" y="1018579"/>
                    </a:lnTo>
                    <a:lnTo>
                      <a:pt x="1545715" y="1026967"/>
                    </a:lnTo>
                    <a:lnTo>
                      <a:pt x="1545715" y="1012930"/>
                    </a:lnTo>
                    <a:lnTo>
                      <a:pt x="1560843" y="1012930"/>
                    </a:lnTo>
                    <a:lnTo>
                      <a:pt x="1551912" y="1021318"/>
                    </a:lnTo>
                    <a:lnTo>
                      <a:pt x="1551912" y="1007280"/>
                    </a:lnTo>
                    <a:lnTo>
                      <a:pt x="1566857" y="1007280"/>
                    </a:lnTo>
                    <a:lnTo>
                      <a:pt x="1557744" y="1015840"/>
                    </a:lnTo>
                    <a:lnTo>
                      <a:pt x="1557744" y="1001802"/>
                    </a:lnTo>
                    <a:lnTo>
                      <a:pt x="1572689" y="1001802"/>
                    </a:lnTo>
                    <a:lnTo>
                      <a:pt x="1584718" y="1001802"/>
                    </a:lnTo>
                    <a:lnTo>
                      <a:pt x="1590550" y="1001802"/>
                    </a:lnTo>
                    <a:lnTo>
                      <a:pt x="1581620" y="1010191"/>
                    </a:lnTo>
                    <a:lnTo>
                      <a:pt x="1581620" y="1004713"/>
                    </a:lnTo>
                    <a:lnTo>
                      <a:pt x="1581620" y="990504"/>
                    </a:lnTo>
                    <a:lnTo>
                      <a:pt x="1602579" y="990504"/>
                    </a:lnTo>
                    <a:lnTo>
                      <a:pt x="1593649" y="999063"/>
                    </a:lnTo>
                    <a:lnTo>
                      <a:pt x="1593649" y="985026"/>
                    </a:lnTo>
                    <a:lnTo>
                      <a:pt x="1608594" y="985026"/>
                    </a:lnTo>
                    <a:lnTo>
                      <a:pt x="1620440" y="985026"/>
                    </a:lnTo>
                    <a:lnTo>
                      <a:pt x="1626455" y="985026"/>
                    </a:lnTo>
                    <a:lnTo>
                      <a:pt x="1644316" y="985026"/>
                    </a:lnTo>
                    <a:lnTo>
                      <a:pt x="1635385" y="993414"/>
                    </a:lnTo>
                    <a:lnTo>
                      <a:pt x="1635385" y="973727"/>
                    </a:lnTo>
                    <a:lnTo>
                      <a:pt x="1650330" y="973727"/>
                    </a:lnTo>
                    <a:lnTo>
                      <a:pt x="1641400" y="982287"/>
                    </a:lnTo>
                    <a:lnTo>
                      <a:pt x="1641400" y="976637"/>
                    </a:lnTo>
                    <a:lnTo>
                      <a:pt x="1641400" y="962600"/>
                    </a:lnTo>
                    <a:lnTo>
                      <a:pt x="1656345" y="962600"/>
                    </a:lnTo>
                    <a:lnTo>
                      <a:pt x="1662359" y="962600"/>
                    </a:lnTo>
                    <a:lnTo>
                      <a:pt x="1653247" y="970988"/>
                    </a:lnTo>
                    <a:lnTo>
                      <a:pt x="1653247" y="956951"/>
                    </a:lnTo>
                    <a:lnTo>
                      <a:pt x="1674206" y="956951"/>
                    </a:lnTo>
                    <a:lnTo>
                      <a:pt x="1665093" y="965510"/>
                    </a:lnTo>
                    <a:lnTo>
                      <a:pt x="1665093" y="951473"/>
                    </a:lnTo>
                    <a:lnTo>
                      <a:pt x="1686053" y="951473"/>
                    </a:lnTo>
                    <a:lnTo>
                      <a:pt x="1677122" y="959861"/>
                    </a:lnTo>
                    <a:lnTo>
                      <a:pt x="1677122" y="945823"/>
                    </a:lnTo>
                    <a:lnTo>
                      <a:pt x="1692249" y="945823"/>
                    </a:lnTo>
                    <a:lnTo>
                      <a:pt x="1698082" y="945823"/>
                    </a:lnTo>
                    <a:lnTo>
                      <a:pt x="1689151" y="954212"/>
                    </a:lnTo>
                    <a:lnTo>
                      <a:pt x="1689151" y="940174"/>
                    </a:lnTo>
                    <a:lnTo>
                      <a:pt x="1704096" y="940174"/>
                    </a:lnTo>
                    <a:lnTo>
                      <a:pt x="1710111" y="940174"/>
                    </a:lnTo>
                    <a:lnTo>
                      <a:pt x="1700998" y="948734"/>
                    </a:lnTo>
                    <a:lnTo>
                      <a:pt x="1700998" y="934525"/>
                    </a:lnTo>
                    <a:lnTo>
                      <a:pt x="1715943" y="934525"/>
                    </a:lnTo>
                    <a:lnTo>
                      <a:pt x="1721957" y="934525"/>
                    </a:lnTo>
                    <a:lnTo>
                      <a:pt x="1713027" y="943084"/>
                    </a:lnTo>
                    <a:lnTo>
                      <a:pt x="1713027" y="937435"/>
                    </a:lnTo>
                    <a:lnTo>
                      <a:pt x="1713027" y="923397"/>
                    </a:lnTo>
                    <a:lnTo>
                      <a:pt x="1727972" y="923397"/>
                    </a:lnTo>
                    <a:lnTo>
                      <a:pt x="1718859" y="931957"/>
                    </a:lnTo>
                    <a:lnTo>
                      <a:pt x="1718859" y="917748"/>
                    </a:lnTo>
                    <a:lnTo>
                      <a:pt x="1739818" y="917748"/>
                    </a:lnTo>
                    <a:lnTo>
                      <a:pt x="1730888" y="926308"/>
                    </a:lnTo>
                    <a:lnTo>
                      <a:pt x="1730888" y="912270"/>
                    </a:lnTo>
                    <a:lnTo>
                      <a:pt x="1751847" y="912270"/>
                    </a:lnTo>
                    <a:lnTo>
                      <a:pt x="1757862" y="912270"/>
                    </a:lnTo>
                    <a:lnTo>
                      <a:pt x="1748749" y="920658"/>
                    </a:lnTo>
                    <a:lnTo>
                      <a:pt x="1748749" y="915180"/>
                    </a:lnTo>
                    <a:lnTo>
                      <a:pt x="1748749" y="900972"/>
                    </a:lnTo>
                    <a:lnTo>
                      <a:pt x="1769708" y="900972"/>
                    </a:lnTo>
                    <a:lnTo>
                      <a:pt x="1775723" y="900972"/>
                    </a:lnTo>
                    <a:lnTo>
                      <a:pt x="1766792" y="909531"/>
                    </a:lnTo>
                    <a:lnTo>
                      <a:pt x="1766792" y="895494"/>
                    </a:lnTo>
                    <a:lnTo>
                      <a:pt x="1781555" y="895494"/>
                    </a:lnTo>
                    <a:lnTo>
                      <a:pt x="1772624" y="903882"/>
                    </a:lnTo>
                    <a:lnTo>
                      <a:pt x="1772624" y="898233"/>
                    </a:lnTo>
                    <a:lnTo>
                      <a:pt x="1772624" y="884195"/>
                    </a:lnTo>
                    <a:lnTo>
                      <a:pt x="1805430" y="884195"/>
                    </a:lnTo>
                    <a:lnTo>
                      <a:pt x="1811627" y="884195"/>
                    </a:lnTo>
                    <a:lnTo>
                      <a:pt x="1802514" y="892754"/>
                    </a:lnTo>
                    <a:lnTo>
                      <a:pt x="1802514" y="878717"/>
                    </a:lnTo>
                    <a:lnTo>
                      <a:pt x="1823474" y="878717"/>
                    </a:lnTo>
                    <a:lnTo>
                      <a:pt x="1814361" y="887105"/>
                    </a:lnTo>
                    <a:lnTo>
                      <a:pt x="1814361" y="873068"/>
                    </a:lnTo>
                    <a:lnTo>
                      <a:pt x="1829488" y="873068"/>
                    </a:lnTo>
                    <a:lnTo>
                      <a:pt x="1820376" y="881456"/>
                    </a:lnTo>
                    <a:lnTo>
                      <a:pt x="1820376" y="867418"/>
                    </a:lnTo>
                    <a:lnTo>
                      <a:pt x="1835320" y="867418"/>
                    </a:lnTo>
                    <a:lnTo>
                      <a:pt x="1826390" y="875978"/>
                    </a:lnTo>
                    <a:lnTo>
                      <a:pt x="1826390" y="861940"/>
                    </a:lnTo>
                    <a:lnTo>
                      <a:pt x="1853364" y="861940"/>
                    </a:lnTo>
                    <a:lnTo>
                      <a:pt x="1859196" y="861940"/>
                    </a:lnTo>
                    <a:lnTo>
                      <a:pt x="1850266" y="870329"/>
                    </a:lnTo>
                    <a:lnTo>
                      <a:pt x="1850266" y="856291"/>
                    </a:lnTo>
                    <a:lnTo>
                      <a:pt x="1871225" y="856291"/>
                    </a:lnTo>
                    <a:lnTo>
                      <a:pt x="1862295" y="864679"/>
                    </a:lnTo>
                    <a:lnTo>
                      <a:pt x="1862295" y="850642"/>
                    </a:lnTo>
                    <a:lnTo>
                      <a:pt x="1877239" y="850642"/>
                    </a:lnTo>
                    <a:lnTo>
                      <a:pt x="1889086" y="850642"/>
                    </a:lnTo>
                    <a:lnTo>
                      <a:pt x="1880156" y="859201"/>
                    </a:lnTo>
                    <a:lnTo>
                      <a:pt x="1880156" y="844993"/>
                    </a:lnTo>
                    <a:lnTo>
                      <a:pt x="1900933" y="844993"/>
                    </a:lnTo>
                    <a:lnTo>
                      <a:pt x="1892002" y="853552"/>
                    </a:lnTo>
                    <a:lnTo>
                      <a:pt x="1892002" y="839514"/>
                    </a:lnTo>
                    <a:lnTo>
                      <a:pt x="1912962" y="839514"/>
                    </a:lnTo>
                    <a:lnTo>
                      <a:pt x="1904031" y="847903"/>
                    </a:lnTo>
                    <a:lnTo>
                      <a:pt x="1904031" y="833865"/>
                    </a:lnTo>
                    <a:lnTo>
                      <a:pt x="1918976" y="833865"/>
                    </a:lnTo>
                    <a:lnTo>
                      <a:pt x="1909864" y="842425"/>
                    </a:lnTo>
                    <a:lnTo>
                      <a:pt x="1909864" y="828216"/>
                    </a:lnTo>
                    <a:lnTo>
                      <a:pt x="1924991" y="828216"/>
                    </a:lnTo>
                    <a:lnTo>
                      <a:pt x="1948866" y="828216"/>
                    </a:lnTo>
                    <a:lnTo>
                      <a:pt x="1939754" y="836775"/>
                    </a:lnTo>
                    <a:lnTo>
                      <a:pt x="1939754" y="822738"/>
                    </a:lnTo>
                    <a:lnTo>
                      <a:pt x="1954698" y="822738"/>
                    </a:lnTo>
                    <a:lnTo>
                      <a:pt x="1960713" y="822738"/>
                    </a:lnTo>
                    <a:lnTo>
                      <a:pt x="1966727" y="822738"/>
                    </a:lnTo>
                    <a:lnTo>
                      <a:pt x="1972742" y="822738"/>
                    </a:lnTo>
                    <a:lnTo>
                      <a:pt x="1963629" y="831126"/>
                    </a:lnTo>
                    <a:lnTo>
                      <a:pt x="1963629" y="825648"/>
                    </a:lnTo>
                    <a:lnTo>
                      <a:pt x="1963629" y="811439"/>
                    </a:lnTo>
                    <a:lnTo>
                      <a:pt x="1978574" y="811439"/>
                    </a:lnTo>
                    <a:lnTo>
                      <a:pt x="1990603" y="811439"/>
                    </a:lnTo>
                    <a:lnTo>
                      <a:pt x="1981490" y="819999"/>
                    </a:lnTo>
                    <a:lnTo>
                      <a:pt x="1981490" y="805961"/>
                    </a:lnTo>
                    <a:lnTo>
                      <a:pt x="1996435" y="805961"/>
                    </a:lnTo>
                    <a:lnTo>
                      <a:pt x="1987505" y="814350"/>
                    </a:lnTo>
                    <a:lnTo>
                      <a:pt x="1987505" y="800312"/>
                    </a:lnTo>
                    <a:lnTo>
                      <a:pt x="2002632" y="800312"/>
                    </a:lnTo>
                    <a:lnTo>
                      <a:pt x="1993519" y="808871"/>
                    </a:lnTo>
                    <a:lnTo>
                      <a:pt x="1993519" y="794663"/>
                    </a:lnTo>
                    <a:lnTo>
                      <a:pt x="2008464" y="794663"/>
                    </a:lnTo>
                    <a:lnTo>
                      <a:pt x="1999534" y="803051"/>
                    </a:lnTo>
                    <a:lnTo>
                      <a:pt x="1999534" y="789185"/>
                    </a:lnTo>
                    <a:lnTo>
                      <a:pt x="2026325" y="789185"/>
                    </a:lnTo>
                    <a:lnTo>
                      <a:pt x="2017395" y="797573"/>
                    </a:lnTo>
                    <a:lnTo>
                      <a:pt x="2017395" y="783535"/>
                    </a:lnTo>
                    <a:lnTo>
                      <a:pt x="2032339" y="783535"/>
                    </a:lnTo>
                    <a:lnTo>
                      <a:pt x="2050201" y="783535"/>
                    </a:lnTo>
                    <a:lnTo>
                      <a:pt x="2041270" y="791924"/>
                    </a:lnTo>
                    <a:lnTo>
                      <a:pt x="2041270" y="777886"/>
                    </a:lnTo>
                    <a:lnTo>
                      <a:pt x="2056215" y="777886"/>
                    </a:lnTo>
                    <a:lnTo>
                      <a:pt x="2047285" y="786274"/>
                    </a:lnTo>
                    <a:lnTo>
                      <a:pt x="2047285" y="772408"/>
                    </a:lnTo>
                    <a:lnTo>
                      <a:pt x="2062229" y="772408"/>
                    </a:lnTo>
                    <a:lnTo>
                      <a:pt x="2068244" y="772408"/>
                    </a:lnTo>
                    <a:lnTo>
                      <a:pt x="2059131" y="780796"/>
                    </a:lnTo>
                    <a:lnTo>
                      <a:pt x="2059131" y="766759"/>
                    </a:lnTo>
                    <a:lnTo>
                      <a:pt x="2080091" y="766759"/>
                    </a:lnTo>
                    <a:lnTo>
                      <a:pt x="2070978" y="775147"/>
                    </a:lnTo>
                    <a:lnTo>
                      <a:pt x="2070978" y="761110"/>
                    </a:lnTo>
                    <a:lnTo>
                      <a:pt x="2091937" y="761110"/>
                    </a:lnTo>
                    <a:lnTo>
                      <a:pt x="2098134" y="761110"/>
                    </a:lnTo>
                    <a:lnTo>
                      <a:pt x="2089021" y="769498"/>
                    </a:lnTo>
                    <a:lnTo>
                      <a:pt x="2089021" y="755460"/>
                    </a:lnTo>
                    <a:lnTo>
                      <a:pt x="2109981" y="755460"/>
                    </a:lnTo>
                    <a:lnTo>
                      <a:pt x="2115813" y="755460"/>
                    </a:lnTo>
                    <a:lnTo>
                      <a:pt x="2106883" y="764020"/>
                    </a:lnTo>
                    <a:lnTo>
                      <a:pt x="2106883" y="749811"/>
                    </a:lnTo>
                    <a:lnTo>
                      <a:pt x="2122010" y="749811"/>
                    </a:lnTo>
                    <a:lnTo>
                      <a:pt x="2112897" y="758371"/>
                    </a:lnTo>
                    <a:lnTo>
                      <a:pt x="2112897" y="744333"/>
                    </a:lnTo>
                    <a:lnTo>
                      <a:pt x="2127842" y="744333"/>
                    </a:lnTo>
                    <a:lnTo>
                      <a:pt x="2133856" y="744333"/>
                    </a:lnTo>
                    <a:lnTo>
                      <a:pt x="2124744" y="752721"/>
                    </a:lnTo>
                    <a:lnTo>
                      <a:pt x="2124744" y="738684"/>
                    </a:lnTo>
                    <a:lnTo>
                      <a:pt x="2145703" y="738684"/>
                    </a:lnTo>
                    <a:lnTo>
                      <a:pt x="2136773" y="747243"/>
                    </a:lnTo>
                    <a:lnTo>
                      <a:pt x="2136773" y="733034"/>
                    </a:lnTo>
                    <a:lnTo>
                      <a:pt x="2151717" y="733034"/>
                    </a:lnTo>
                    <a:lnTo>
                      <a:pt x="2163746" y="733034"/>
                    </a:lnTo>
                    <a:lnTo>
                      <a:pt x="2154634" y="741594"/>
                    </a:lnTo>
                    <a:lnTo>
                      <a:pt x="2154634" y="721907"/>
                    </a:lnTo>
                    <a:lnTo>
                      <a:pt x="2169579" y="721907"/>
                    </a:lnTo>
                    <a:lnTo>
                      <a:pt x="2193636" y="721907"/>
                    </a:lnTo>
                    <a:lnTo>
                      <a:pt x="2205483" y="721907"/>
                    </a:lnTo>
                    <a:lnTo>
                      <a:pt x="2196370" y="730467"/>
                    </a:lnTo>
                    <a:lnTo>
                      <a:pt x="2196370" y="716258"/>
                    </a:lnTo>
                    <a:lnTo>
                      <a:pt x="2211315" y="716258"/>
                    </a:lnTo>
                    <a:lnTo>
                      <a:pt x="2217330" y="716258"/>
                    </a:lnTo>
                    <a:lnTo>
                      <a:pt x="2223344" y="716258"/>
                    </a:lnTo>
                    <a:lnTo>
                      <a:pt x="2229359" y="716258"/>
                    </a:lnTo>
                    <a:lnTo>
                      <a:pt x="2220246" y="724817"/>
                    </a:lnTo>
                    <a:lnTo>
                      <a:pt x="2220246" y="705131"/>
                    </a:lnTo>
                    <a:lnTo>
                      <a:pt x="2235373" y="705131"/>
                    </a:lnTo>
                    <a:lnTo>
                      <a:pt x="2241205" y="705131"/>
                    </a:lnTo>
                    <a:lnTo>
                      <a:pt x="2232275" y="713690"/>
                    </a:lnTo>
                    <a:lnTo>
                      <a:pt x="2232275" y="699652"/>
                    </a:lnTo>
                    <a:lnTo>
                      <a:pt x="2247220" y="699652"/>
                    </a:lnTo>
                    <a:lnTo>
                      <a:pt x="2238289" y="708041"/>
                    </a:lnTo>
                    <a:lnTo>
                      <a:pt x="2238289" y="702391"/>
                    </a:lnTo>
                    <a:lnTo>
                      <a:pt x="2238289" y="688354"/>
                    </a:lnTo>
                    <a:lnTo>
                      <a:pt x="2259249" y="688354"/>
                    </a:lnTo>
                    <a:lnTo>
                      <a:pt x="2250136" y="696913"/>
                    </a:lnTo>
                    <a:lnTo>
                      <a:pt x="2250136" y="682876"/>
                    </a:lnTo>
                    <a:lnTo>
                      <a:pt x="2271095" y="682876"/>
                    </a:lnTo>
                    <a:lnTo>
                      <a:pt x="2262165" y="691264"/>
                    </a:lnTo>
                    <a:lnTo>
                      <a:pt x="2262165" y="677227"/>
                    </a:lnTo>
                    <a:lnTo>
                      <a:pt x="2277110" y="677227"/>
                    </a:lnTo>
                    <a:lnTo>
                      <a:pt x="2300985" y="677227"/>
                    </a:lnTo>
                    <a:lnTo>
                      <a:pt x="2306818" y="677227"/>
                    </a:lnTo>
                    <a:lnTo>
                      <a:pt x="2297887" y="685615"/>
                    </a:lnTo>
                    <a:lnTo>
                      <a:pt x="2297887" y="671577"/>
                    </a:lnTo>
                    <a:lnTo>
                      <a:pt x="2318846" y="671577"/>
                    </a:lnTo>
                    <a:lnTo>
                      <a:pt x="2309916" y="679966"/>
                    </a:lnTo>
                    <a:lnTo>
                      <a:pt x="2309916" y="666099"/>
                    </a:lnTo>
                    <a:lnTo>
                      <a:pt x="2324861" y="666099"/>
                    </a:lnTo>
                    <a:lnTo>
                      <a:pt x="2330875" y="666099"/>
                    </a:lnTo>
                    <a:lnTo>
                      <a:pt x="2321763" y="674488"/>
                    </a:lnTo>
                    <a:lnTo>
                      <a:pt x="2321763" y="654801"/>
                    </a:lnTo>
                    <a:lnTo>
                      <a:pt x="2336708" y="654801"/>
                    </a:lnTo>
                    <a:lnTo>
                      <a:pt x="2327777" y="663189"/>
                    </a:lnTo>
                    <a:lnTo>
                      <a:pt x="2327777" y="649152"/>
                    </a:lnTo>
                    <a:lnTo>
                      <a:pt x="2348736" y="649152"/>
                    </a:lnTo>
                    <a:lnTo>
                      <a:pt x="2339624" y="657711"/>
                    </a:lnTo>
                    <a:lnTo>
                      <a:pt x="2339624" y="643673"/>
                    </a:lnTo>
                    <a:lnTo>
                      <a:pt x="2360583" y="643673"/>
                    </a:lnTo>
                    <a:lnTo>
                      <a:pt x="2366598" y="643673"/>
                    </a:lnTo>
                    <a:lnTo>
                      <a:pt x="2357485" y="652062"/>
                    </a:lnTo>
                    <a:lnTo>
                      <a:pt x="2357485" y="638024"/>
                    </a:lnTo>
                    <a:lnTo>
                      <a:pt x="2372612" y="638024"/>
                    </a:lnTo>
                    <a:lnTo>
                      <a:pt x="2363499" y="646412"/>
                    </a:lnTo>
                    <a:lnTo>
                      <a:pt x="2363499" y="632375"/>
                    </a:lnTo>
                    <a:lnTo>
                      <a:pt x="2378626" y="632375"/>
                    </a:lnTo>
                    <a:lnTo>
                      <a:pt x="2369514" y="640934"/>
                    </a:lnTo>
                    <a:lnTo>
                      <a:pt x="2369514" y="626726"/>
                    </a:lnTo>
                    <a:lnTo>
                      <a:pt x="2384459" y="626726"/>
                    </a:lnTo>
                    <a:lnTo>
                      <a:pt x="2375528" y="635285"/>
                    </a:lnTo>
                    <a:lnTo>
                      <a:pt x="2375528" y="621248"/>
                    </a:lnTo>
                    <a:lnTo>
                      <a:pt x="2390473" y="621248"/>
                    </a:lnTo>
                    <a:lnTo>
                      <a:pt x="2381360" y="629636"/>
                    </a:lnTo>
                    <a:lnTo>
                      <a:pt x="2381360" y="615598"/>
                    </a:lnTo>
                    <a:lnTo>
                      <a:pt x="2396488" y="615598"/>
                    </a:lnTo>
                    <a:lnTo>
                      <a:pt x="2402320" y="615598"/>
                    </a:lnTo>
                    <a:lnTo>
                      <a:pt x="2414349" y="615598"/>
                    </a:lnTo>
                    <a:lnTo>
                      <a:pt x="2426378" y="615598"/>
                    </a:lnTo>
                    <a:lnTo>
                      <a:pt x="2417265" y="624158"/>
                    </a:lnTo>
                    <a:lnTo>
                      <a:pt x="2417265" y="609949"/>
                    </a:lnTo>
                    <a:lnTo>
                      <a:pt x="2432392" y="609949"/>
                    </a:lnTo>
                    <a:lnTo>
                      <a:pt x="2423279" y="618509"/>
                    </a:lnTo>
                    <a:lnTo>
                      <a:pt x="2423279" y="612859"/>
                    </a:lnTo>
                    <a:lnTo>
                      <a:pt x="2423279" y="598822"/>
                    </a:lnTo>
                    <a:lnTo>
                      <a:pt x="2438224" y="598822"/>
                    </a:lnTo>
                    <a:lnTo>
                      <a:pt x="2429294" y="607210"/>
                    </a:lnTo>
                    <a:lnTo>
                      <a:pt x="2429294" y="593172"/>
                    </a:lnTo>
                    <a:lnTo>
                      <a:pt x="2444239" y="593172"/>
                    </a:lnTo>
                    <a:lnTo>
                      <a:pt x="2435126" y="601732"/>
                    </a:lnTo>
                    <a:lnTo>
                      <a:pt x="2435126" y="587694"/>
                    </a:lnTo>
                    <a:lnTo>
                      <a:pt x="2456085" y="587694"/>
                    </a:lnTo>
                    <a:lnTo>
                      <a:pt x="2479961" y="587694"/>
                    </a:lnTo>
                    <a:lnTo>
                      <a:pt x="2471030" y="596083"/>
                    </a:lnTo>
                    <a:lnTo>
                      <a:pt x="2471030" y="590605"/>
                    </a:lnTo>
                    <a:lnTo>
                      <a:pt x="2471030" y="576396"/>
                    </a:lnTo>
                    <a:lnTo>
                      <a:pt x="2485975" y="576396"/>
                    </a:lnTo>
                    <a:lnTo>
                      <a:pt x="2477045" y="584955"/>
                    </a:lnTo>
                    <a:lnTo>
                      <a:pt x="2477045" y="570918"/>
                    </a:lnTo>
                    <a:lnTo>
                      <a:pt x="2491990" y="570918"/>
                    </a:lnTo>
                    <a:lnTo>
                      <a:pt x="2498004" y="570918"/>
                    </a:lnTo>
                    <a:lnTo>
                      <a:pt x="2504019" y="570918"/>
                    </a:lnTo>
                    <a:lnTo>
                      <a:pt x="2494906" y="579306"/>
                    </a:lnTo>
                    <a:lnTo>
                      <a:pt x="2494906" y="565269"/>
                    </a:lnTo>
                    <a:lnTo>
                      <a:pt x="2515866" y="565269"/>
                    </a:lnTo>
                    <a:lnTo>
                      <a:pt x="2521698" y="565269"/>
                    </a:lnTo>
                    <a:lnTo>
                      <a:pt x="2512767" y="573657"/>
                    </a:lnTo>
                    <a:lnTo>
                      <a:pt x="2512767" y="559619"/>
                    </a:lnTo>
                    <a:lnTo>
                      <a:pt x="2527712" y="559619"/>
                    </a:lnTo>
                    <a:lnTo>
                      <a:pt x="2539741" y="559619"/>
                    </a:lnTo>
                    <a:lnTo>
                      <a:pt x="2530628" y="568179"/>
                    </a:lnTo>
                    <a:lnTo>
                      <a:pt x="2530628" y="554141"/>
                    </a:lnTo>
                    <a:lnTo>
                      <a:pt x="2545756" y="554141"/>
                    </a:lnTo>
                    <a:lnTo>
                      <a:pt x="2536643" y="562529"/>
                    </a:lnTo>
                    <a:lnTo>
                      <a:pt x="2536643" y="548492"/>
                    </a:lnTo>
                    <a:lnTo>
                      <a:pt x="2551588" y="548492"/>
                    </a:lnTo>
                    <a:lnTo>
                      <a:pt x="2542657" y="556880"/>
                    </a:lnTo>
                    <a:lnTo>
                      <a:pt x="2542657" y="542843"/>
                    </a:lnTo>
                    <a:lnTo>
                      <a:pt x="2557602" y="542843"/>
                    </a:lnTo>
                    <a:lnTo>
                      <a:pt x="2548672" y="551402"/>
                    </a:lnTo>
                    <a:lnTo>
                      <a:pt x="2548672" y="545753"/>
                    </a:lnTo>
                    <a:lnTo>
                      <a:pt x="2548672" y="531715"/>
                    </a:lnTo>
                    <a:lnTo>
                      <a:pt x="2569631" y="531715"/>
                    </a:lnTo>
                    <a:lnTo>
                      <a:pt x="2560518" y="540104"/>
                    </a:lnTo>
                    <a:lnTo>
                      <a:pt x="2560518" y="526066"/>
                    </a:lnTo>
                    <a:lnTo>
                      <a:pt x="2575463" y="526066"/>
                    </a:lnTo>
                    <a:lnTo>
                      <a:pt x="2566533" y="534626"/>
                    </a:lnTo>
                    <a:lnTo>
                      <a:pt x="2566533" y="520417"/>
                    </a:lnTo>
                    <a:lnTo>
                      <a:pt x="2581478" y="520417"/>
                    </a:lnTo>
                    <a:lnTo>
                      <a:pt x="2572547" y="528976"/>
                    </a:lnTo>
                    <a:lnTo>
                      <a:pt x="2572547" y="514939"/>
                    </a:lnTo>
                    <a:lnTo>
                      <a:pt x="2587492" y="514939"/>
                    </a:lnTo>
                    <a:lnTo>
                      <a:pt x="2578562" y="523327"/>
                    </a:lnTo>
                    <a:lnTo>
                      <a:pt x="2578562" y="517849"/>
                    </a:lnTo>
                    <a:lnTo>
                      <a:pt x="2578562" y="503640"/>
                    </a:lnTo>
                    <a:lnTo>
                      <a:pt x="2599339" y="503640"/>
                    </a:lnTo>
                    <a:lnTo>
                      <a:pt x="2605353" y="503640"/>
                    </a:lnTo>
                    <a:lnTo>
                      <a:pt x="2596240" y="512200"/>
                    </a:lnTo>
                    <a:lnTo>
                      <a:pt x="2596240" y="498162"/>
                    </a:lnTo>
                    <a:lnTo>
                      <a:pt x="2611368" y="498162"/>
                    </a:lnTo>
                    <a:lnTo>
                      <a:pt x="2602255" y="506550"/>
                    </a:lnTo>
                    <a:lnTo>
                      <a:pt x="2602255" y="492513"/>
                    </a:lnTo>
                    <a:lnTo>
                      <a:pt x="2623397" y="492513"/>
                    </a:lnTo>
                    <a:lnTo>
                      <a:pt x="2629229" y="492513"/>
                    </a:lnTo>
                    <a:lnTo>
                      <a:pt x="2641258" y="492513"/>
                    </a:lnTo>
                    <a:lnTo>
                      <a:pt x="2632145" y="501072"/>
                    </a:lnTo>
                    <a:lnTo>
                      <a:pt x="2632145" y="495423"/>
                    </a:lnTo>
                    <a:lnTo>
                      <a:pt x="2632145" y="481386"/>
                    </a:lnTo>
                    <a:lnTo>
                      <a:pt x="2647090" y="481386"/>
                    </a:lnTo>
                    <a:lnTo>
                      <a:pt x="2638159" y="489774"/>
                    </a:lnTo>
                    <a:lnTo>
                      <a:pt x="2638159" y="475736"/>
                    </a:lnTo>
                    <a:lnTo>
                      <a:pt x="2653105" y="475736"/>
                    </a:lnTo>
                    <a:lnTo>
                      <a:pt x="2644174" y="484125"/>
                    </a:lnTo>
                    <a:lnTo>
                      <a:pt x="2644174" y="470087"/>
                    </a:lnTo>
                    <a:lnTo>
                      <a:pt x="2659119" y="470087"/>
                    </a:lnTo>
                    <a:lnTo>
                      <a:pt x="2650006" y="478475"/>
                    </a:lnTo>
                    <a:lnTo>
                      <a:pt x="2650006" y="464609"/>
                    </a:lnTo>
                    <a:lnTo>
                      <a:pt x="2676980" y="464609"/>
                    </a:lnTo>
                    <a:lnTo>
                      <a:pt x="2667867" y="472997"/>
                    </a:lnTo>
                    <a:lnTo>
                      <a:pt x="2667867" y="458960"/>
                    </a:lnTo>
                    <a:lnTo>
                      <a:pt x="2682995" y="458960"/>
                    </a:lnTo>
                    <a:lnTo>
                      <a:pt x="2689009" y="458960"/>
                    </a:lnTo>
                    <a:lnTo>
                      <a:pt x="2694841" y="458960"/>
                    </a:lnTo>
                    <a:lnTo>
                      <a:pt x="2700856" y="458960"/>
                    </a:lnTo>
                    <a:lnTo>
                      <a:pt x="2706870" y="458960"/>
                    </a:lnTo>
                    <a:lnTo>
                      <a:pt x="2697939" y="467348"/>
                    </a:lnTo>
                    <a:lnTo>
                      <a:pt x="2697939" y="461699"/>
                    </a:lnTo>
                    <a:lnTo>
                      <a:pt x="2697939" y="447832"/>
                    </a:lnTo>
                    <a:lnTo>
                      <a:pt x="2712885" y="447832"/>
                    </a:lnTo>
                    <a:lnTo>
                      <a:pt x="2718899" y="447832"/>
                    </a:lnTo>
                    <a:lnTo>
                      <a:pt x="2709786" y="456221"/>
                    </a:lnTo>
                    <a:lnTo>
                      <a:pt x="2709786" y="442183"/>
                    </a:lnTo>
                    <a:lnTo>
                      <a:pt x="2724731" y="442183"/>
                    </a:lnTo>
                    <a:lnTo>
                      <a:pt x="2715800" y="450571"/>
                    </a:lnTo>
                    <a:lnTo>
                      <a:pt x="2715800" y="436534"/>
                    </a:lnTo>
                    <a:lnTo>
                      <a:pt x="2730746" y="436534"/>
                    </a:lnTo>
                    <a:lnTo>
                      <a:pt x="2721633" y="444922"/>
                    </a:lnTo>
                    <a:lnTo>
                      <a:pt x="2721633" y="430885"/>
                    </a:lnTo>
                    <a:lnTo>
                      <a:pt x="2736760" y="430885"/>
                    </a:lnTo>
                    <a:lnTo>
                      <a:pt x="2727647" y="439444"/>
                    </a:lnTo>
                    <a:lnTo>
                      <a:pt x="2727647" y="425406"/>
                    </a:lnTo>
                    <a:lnTo>
                      <a:pt x="2742592" y="425406"/>
                    </a:lnTo>
                    <a:lnTo>
                      <a:pt x="2733662" y="433795"/>
                    </a:lnTo>
                    <a:lnTo>
                      <a:pt x="2733662" y="419757"/>
                    </a:lnTo>
                    <a:lnTo>
                      <a:pt x="2748607" y="419757"/>
                    </a:lnTo>
                    <a:lnTo>
                      <a:pt x="2739676" y="428146"/>
                    </a:lnTo>
                    <a:lnTo>
                      <a:pt x="2739676" y="422667"/>
                    </a:lnTo>
                    <a:lnTo>
                      <a:pt x="2739676" y="408630"/>
                    </a:lnTo>
                    <a:lnTo>
                      <a:pt x="2754621" y="408630"/>
                    </a:lnTo>
                    <a:lnTo>
                      <a:pt x="2745508" y="417018"/>
                    </a:lnTo>
                    <a:lnTo>
                      <a:pt x="2745508" y="402981"/>
                    </a:lnTo>
                    <a:lnTo>
                      <a:pt x="2760636" y="402981"/>
                    </a:lnTo>
                    <a:lnTo>
                      <a:pt x="2766468" y="402981"/>
                    </a:lnTo>
                    <a:lnTo>
                      <a:pt x="2757537" y="411540"/>
                    </a:lnTo>
                    <a:lnTo>
                      <a:pt x="2757537" y="397331"/>
                    </a:lnTo>
                    <a:lnTo>
                      <a:pt x="2772482" y="397331"/>
                    </a:lnTo>
                    <a:lnTo>
                      <a:pt x="2763552" y="405891"/>
                    </a:lnTo>
                    <a:lnTo>
                      <a:pt x="2763552" y="391853"/>
                    </a:lnTo>
                    <a:lnTo>
                      <a:pt x="2778497" y="391853"/>
                    </a:lnTo>
                    <a:lnTo>
                      <a:pt x="2769384" y="400242"/>
                    </a:lnTo>
                    <a:lnTo>
                      <a:pt x="2769384" y="394764"/>
                    </a:lnTo>
                    <a:lnTo>
                      <a:pt x="2769384" y="380555"/>
                    </a:lnTo>
                    <a:lnTo>
                      <a:pt x="2784511" y="380555"/>
                    </a:lnTo>
                    <a:lnTo>
                      <a:pt x="2790343" y="380555"/>
                    </a:lnTo>
                    <a:lnTo>
                      <a:pt x="2781413" y="388943"/>
                    </a:lnTo>
                    <a:lnTo>
                      <a:pt x="2781413" y="375077"/>
                    </a:lnTo>
                    <a:lnTo>
                      <a:pt x="2802372" y="375077"/>
                    </a:lnTo>
                    <a:lnTo>
                      <a:pt x="2793259" y="383465"/>
                    </a:lnTo>
                    <a:lnTo>
                      <a:pt x="2793259" y="369427"/>
                    </a:lnTo>
                    <a:lnTo>
                      <a:pt x="2808387" y="369427"/>
                    </a:lnTo>
                    <a:lnTo>
                      <a:pt x="2814401" y="369427"/>
                    </a:lnTo>
                    <a:lnTo>
                      <a:pt x="2805288" y="377816"/>
                    </a:lnTo>
                    <a:lnTo>
                      <a:pt x="2805288" y="363778"/>
                    </a:lnTo>
                    <a:lnTo>
                      <a:pt x="2826248" y="363778"/>
                    </a:lnTo>
                    <a:lnTo>
                      <a:pt x="2856138" y="363778"/>
                    </a:lnTo>
                    <a:lnTo>
                      <a:pt x="2847025" y="372166"/>
                    </a:lnTo>
                    <a:lnTo>
                      <a:pt x="2847025" y="358300"/>
                    </a:lnTo>
                    <a:lnTo>
                      <a:pt x="2867985" y="358300"/>
                    </a:lnTo>
                    <a:lnTo>
                      <a:pt x="2873999" y="358300"/>
                    </a:lnTo>
                    <a:lnTo>
                      <a:pt x="2864886" y="366688"/>
                    </a:lnTo>
                    <a:lnTo>
                      <a:pt x="2864886" y="352651"/>
                    </a:lnTo>
                    <a:lnTo>
                      <a:pt x="2891860" y="352651"/>
                    </a:lnTo>
                    <a:lnTo>
                      <a:pt x="2897875" y="352651"/>
                    </a:lnTo>
                    <a:lnTo>
                      <a:pt x="2888944" y="361039"/>
                    </a:lnTo>
                    <a:lnTo>
                      <a:pt x="2888944" y="355390"/>
                    </a:lnTo>
                    <a:lnTo>
                      <a:pt x="2888944" y="341523"/>
                    </a:lnTo>
                    <a:lnTo>
                      <a:pt x="2903889" y="341523"/>
                    </a:lnTo>
                    <a:lnTo>
                      <a:pt x="2894776" y="349912"/>
                    </a:lnTo>
                    <a:lnTo>
                      <a:pt x="2894776" y="335703"/>
                    </a:lnTo>
                    <a:lnTo>
                      <a:pt x="2909721" y="335703"/>
                    </a:lnTo>
                    <a:lnTo>
                      <a:pt x="2900791" y="344263"/>
                    </a:lnTo>
                    <a:lnTo>
                      <a:pt x="2900791" y="330225"/>
                    </a:lnTo>
                    <a:lnTo>
                      <a:pt x="2915736" y="330225"/>
                    </a:lnTo>
                    <a:lnTo>
                      <a:pt x="2906805" y="338613"/>
                    </a:lnTo>
                    <a:lnTo>
                      <a:pt x="2906805" y="324576"/>
                    </a:lnTo>
                    <a:lnTo>
                      <a:pt x="2921750" y="324576"/>
                    </a:lnTo>
                    <a:lnTo>
                      <a:pt x="2927582" y="324576"/>
                    </a:lnTo>
                    <a:lnTo>
                      <a:pt x="2918652" y="333135"/>
                    </a:lnTo>
                    <a:lnTo>
                      <a:pt x="2918652" y="318926"/>
                    </a:lnTo>
                    <a:lnTo>
                      <a:pt x="2939611" y="318926"/>
                    </a:lnTo>
                    <a:lnTo>
                      <a:pt x="2945626" y="318926"/>
                    </a:lnTo>
                    <a:lnTo>
                      <a:pt x="2951640" y="318926"/>
                    </a:lnTo>
                    <a:lnTo>
                      <a:pt x="2942527" y="327486"/>
                    </a:lnTo>
                    <a:lnTo>
                      <a:pt x="2942527" y="313448"/>
                    </a:lnTo>
                    <a:lnTo>
                      <a:pt x="2957472" y="313448"/>
                    </a:lnTo>
                    <a:lnTo>
                      <a:pt x="2969501" y="313448"/>
                    </a:lnTo>
                    <a:lnTo>
                      <a:pt x="2981348" y="313448"/>
                    </a:lnTo>
                    <a:lnTo>
                      <a:pt x="2987362" y="313448"/>
                    </a:lnTo>
                    <a:lnTo>
                      <a:pt x="2978250" y="321837"/>
                    </a:lnTo>
                    <a:lnTo>
                      <a:pt x="2978250" y="307799"/>
                    </a:lnTo>
                    <a:lnTo>
                      <a:pt x="2993377" y="307799"/>
                    </a:lnTo>
                    <a:lnTo>
                      <a:pt x="2999391" y="307799"/>
                    </a:lnTo>
                    <a:lnTo>
                      <a:pt x="3005223" y="307799"/>
                    </a:lnTo>
                    <a:lnTo>
                      <a:pt x="2996293" y="316359"/>
                    </a:lnTo>
                    <a:lnTo>
                      <a:pt x="2996293" y="296672"/>
                    </a:lnTo>
                    <a:lnTo>
                      <a:pt x="3011238" y="296672"/>
                    </a:lnTo>
                    <a:lnTo>
                      <a:pt x="3002125" y="305060"/>
                    </a:lnTo>
                    <a:lnTo>
                      <a:pt x="3002125" y="291023"/>
                    </a:lnTo>
                    <a:lnTo>
                      <a:pt x="3023267" y="291023"/>
                    </a:lnTo>
                    <a:lnTo>
                      <a:pt x="3029281" y="291023"/>
                    </a:lnTo>
                    <a:lnTo>
                      <a:pt x="3041128" y="291023"/>
                    </a:lnTo>
                    <a:lnTo>
                      <a:pt x="3032015" y="299582"/>
                    </a:lnTo>
                    <a:lnTo>
                      <a:pt x="3032015" y="285373"/>
                    </a:lnTo>
                    <a:lnTo>
                      <a:pt x="3047142" y="285373"/>
                    </a:lnTo>
                    <a:lnTo>
                      <a:pt x="3038030" y="293933"/>
                    </a:lnTo>
                    <a:lnTo>
                      <a:pt x="3038030" y="274246"/>
                    </a:lnTo>
                    <a:lnTo>
                      <a:pt x="3052975" y="274246"/>
                    </a:lnTo>
                    <a:lnTo>
                      <a:pt x="3058989" y="274246"/>
                    </a:lnTo>
                    <a:lnTo>
                      <a:pt x="3050059" y="282805"/>
                    </a:lnTo>
                    <a:lnTo>
                      <a:pt x="3050059" y="277156"/>
                    </a:lnTo>
                    <a:lnTo>
                      <a:pt x="3050059" y="263119"/>
                    </a:lnTo>
                    <a:lnTo>
                      <a:pt x="3065004" y="263119"/>
                    </a:lnTo>
                    <a:lnTo>
                      <a:pt x="3071018" y="263119"/>
                    </a:lnTo>
                    <a:lnTo>
                      <a:pt x="3061905" y="271507"/>
                    </a:lnTo>
                    <a:lnTo>
                      <a:pt x="3061905" y="265858"/>
                    </a:lnTo>
                    <a:lnTo>
                      <a:pt x="3061905" y="251820"/>
                    </a:lnTo>
                    <a:lnTo>
                      <a:pt x="3076850" y="251820"/>
                    </a:lnTo>
                    <a:lnTo>
                      <a:pt x="3082865" y="251820"/>
                    </a:lnTo>
                    <a:lnTo>
                      <a:pt x="3088879" y="251820"/>
                    </a:lnTo>
                    <a:lnTo>
                      <a:pt x="3079766" y="260380"/>
                    </a:lnTo>
                    <a:lnTo>
                      <a:pt x="3079766" y="246342"/>
                    </a:lnTo>
                    <a:lnTo>
                      <a:pt x="3094894" y="246342"/>
                    </a:lnTo>
                    <a:lnTo>
                      <a:pt x="3100726" y="246342"/>
                    </a:lnTo>
                    <a:lnTo>
                      <a:pt x="3091795" y="254730"/>
                    </a:lnTo>
                    <a:lnTo>
                      <a:pt x="3091795" y="240693"/>
                    </a:lnTo>
                    <a:lnTo>
                      <a:pt x="3106740" y="240693"/>
                    </a:lnTo>
                    <a:lnTo>
                      <a:pt x="3097810" y="249081"/>
                    </a:lnTo>
                    <a:lnTo>
                      <a:pt x="3097810" y="235044"/>
                    </a:lnTo>
                    <a:lnTo>
                      <a:pt x="3112755" y="235044"/>
                    </a:lnTo>
                    <a:lnTo>
                      <a:pt x="3103642" y="243603"/>
                    </a:lnTo>
                    <a:lnTo>
                      <a:pt x="3103642" y="229565"/>
                    </a:lnTo>
                    <a:lnTo>
                      <a:pt x="3118769" y="229565"/>
                    </a:lnTo>
                    <a:lnTo>
                      <a:pt x="3109656" y="237954"/>
                    </a:lnTo>
                    <a:lnTo>
                      <a:pt x="3109656" y="232304"/>
                    </a:lnTo>
                    <a:lnTo>
                      <a:pt x="3109656" y="218267"/>
                    </a:lnTo>
                    <a:lnTo>
                      <a:pt x="3124784" y="218267"/>
                    </a:lnTo>
                    <a:lnTo>
                      <a:pt x="3115671" y="226826"/>
                    </a:lnTo>
                    <a:lnTo>
                      <a:pt x="3115671" y="212618"/>
                    </a:lnTo>
                    <a:lnTo>
                      <a:pt x="3130616" y="212618"/>
                    </a:lnTo>
                    <a:lnTo>
                      <a:pt x="3136630" y="212618"/>
                    </a:lnTo>
                    <a:lnTo>
                      <a:pt x="3127518" y="221177"/>
                    </a:lnTo>
                    <a:lnTo>
                      <a:pt x="3127518" y="207140"/>
                    </a:lnTo>
                    <a:lnTo>
                      <a:pt x="3142462" y="207140"/>
                    </a:lnTo>
                    <a:lnTo>
                      <a:pt x="3133532" y="215528"/>
                    </a:lnTo>
                    <a:lnTo>
                      <a:pt x="3133532" y="201490"/>
                    </a:lnTo>
                    <a:lnTo>
                      <a:pt x="3148477" y="201490"/>
                    </a:lnTo>
                    <a:lnTo>
                      <a:pt x="3154491" y="201490"/>
                    </a:lnTo>
                    <a:lnTo>
                      <a:pt x="3145561" y="210050"/>
                    </a:lnTo>
                    <a:lnTo>
                      <a:pt x="3145561" y="195841"/>
                    </a:lnTo>
                    <a:lnTo>
                      <a:pt x="3160506" y="195841"/>
                    </a:lnTo>
                    <a:lnTo>
                      <a:pt x="3166520" y="195841"/>
                    </a:lnTo>
                    <a:lnTo>
                      <a:pt x="3157408" y="204401"/>
                    </a:lnTo>
                    <a:lnTo>
                      <a:pt x="3157408" y="190363"/>
                    </a:lnTo>
                    <a:lnTo>
                      <a:pt x="3178367" y="190363"/>
                    </a:lnTo>
                    <a:lnTo>
                      <a:pt x="3184381" y="190363"/>
                    </a:lnTo>
                    <a:lnTo>
                      <a:pt x="3175269" y="198751"/>
                    </a:lnTo>
                    <a:lnTo>
                      <a:pt x="3175269" y="184714"/>
                    </a:lnTo>
                    <a:lnTo>
                      <a:pt x="3190396" y="184714"/>
                    </a:lnTo>
                    <a:lnTo>
                      <a:pt x="3181283" y="193102"/>
                    </a:lnTo>
                    <a:lnTo>
                      <a:pt x="3181283" y="187624"/>
                    </a:lnTo>
                    <a:lnTo>
                      <a:pt x="3181283" y="173586"/>
                    </a:lnTo>
                    <a:lnTo>
                      <a:pt x="3196228" y="173586"/>
                    </a:lnTo>
                    <a:lnTo>
                      <a:pt x="3202242" y="173586"/>
                    </a:lnTo>
                    <a:lnTo>
                      <a:pt x="3208257" y="173586"/>
                    </a:lnTo>
                    <a:lnTo>
                      <a:pt x="3214271" y="173586"/>
                    </a:lnTo>
                    <a:lnTo>
                      <a:pt x="3220104" y="173586"/>
                    </a:lnTo>
                    <a:lnTo>
                      <a:pt x="3226118" y="173586"/>
                    </a:lnTo>
                    <a:lnTo>
                      <a:pt x="3217188" y="181975"/>
                    </a:lnTo>
                    <a:lnTo>
                      <a:pt x="3217188" y="162288"/>
                    </a:lnTo>
                    <a:lnTo>
                      <a:pt x="3232132" y="162288"/>
                    </a:lnTo>
                    <a:lnTo>
                      <a:pt x="3237965" y="162288"/>
                    </a:lnTo>
                    <a:lnTo>
                      <a:pt x="3244161" y="162288"/>
                    </a:lnTo>
                    <a:lnTo>
                      <a:pt x="3249994" y="162288"/>
                    </a:lnTo>
                    <a:lnTo>
                      <a:pt x="3256008" y="162288"/>
                    </a:lnTo>
                    <a:lnTo>
                      <a:pt x="3246895" y="170847"/>
                    </a:lnTo>
                    <a:lnTo>
                      <a:pt x="3246895" y="156810"/>
                    </a:lnTo>
                    <a:lnTo>
                      <a:pt x="3262022" y="156810"/>
                    </a:lnTo>
                    <a:lnTo>
                      <a:pt x="3267855" y="156810"/>
                    </a:lnTo>
                    <a:lnTo>
                      <a:pt x="3258924" y="165198"/>
                    </a:lnTo>
                    <a:lnTo>
                      <a:pt x="3258924" y="151161"/>
                    </a:lnTo>
                    <a:lnTo>
                      <a:pt x="3273869" y="151161"/>
                    </a:lnTo>
                    <a:lnTo>
                      <a:pt x="3279884" y="151161"/>
                    </a:lnTo>
                    <a:lnTo>
                      <a:pt x="3270771" y="159549"/>
                    </a:lnTo>
                    <a:lnTo>
                      <a:pt x="3270771" y="145511"/>
                    </a:lnTo>
                    <a:lnTo>
                      <a:pt x="3285898" y="145511"/>
                    </a:lnTo>
                    <a:lnTo>
                      <a:pt x="3276785" y="154071"/>
                    </a:lnTo>
                    <a:lnTo>
                      <a:pt x="3276785" y="140033"/>
                    </a:lnTo>
                    <a:lnTo>
                      <a:pt x="3291730" y="140033"/>
                    </a:lnTo>
                    <a:lnTo>
                      <a:pt x="3282800" y="148421"/>
                    </a:lnTo>
                    <a:lnTo>
                      <a:pt x="3282800" y="134384"/>
                    </a:lnTo>
                    <a:lnTo>
                      <a:pt x="3297745" y="134384"/>
                    </a:lnTo>
                    <a:lnTo>
                      <a:pt x="3303759" y="134384"/>
                    </a:lnTo>
                    <a:lnTo>
                      <a:pt x="3309774" y="134384"/>
                    </a:lnTo>
                    <a:lnTo>
                      <a:pt x="3315606" y="134384"/>
                    </a:lnTo>
                    <a:lnTo>
                      <a:pt x="3321620" y="134384"/>
                    </a:lnTo>
                    <a:lnTo>
                      <a:pt x="3333649" y="134384"/>
                    </a:lnTo>
                    <a:lnTo>
                      <a:pt x="3345496" y="134384"/>
                    </a:lnTo>
                    <a:lnTo>
                      <a:pt x="3351510" y="134384"/>
                    </a:lnTo>
                    <a:lnTo>
                      <a:pt x="3357525" y="134384"/>
                    </a:lnTo>
                    <a:lnTo>
                      <a:pt x="3348412" y="142772"/>
                    </a:lnTo>
                    <a:lnTo>
                      <a:pt x="3348412" y="137294"/>
                    </a:lnTo>
                    <a:lnTo>
                      <a:pt x="3348412" y="123257"/>
                    </a:lnTo>
                    <a:lnTo>
                      <a:pt x="3363357" y="123257"/>
                    </a:lnTo>
                    <a:lnTo>
                      <a:pt x="3354427" y="131645"/>
                    </a:lnTo>
                    <a:lnTo>
                      <a:pt x="3354427" y="125996"/>
                    </a:lnTo>
                    <a:lnTo>
                      <a:pt x="3354427" y="111958"/>
                    </a:lnTo>
                    <a:lnTo>
                      <a:pt x="3369371" y="111958"/>
                    </a:lnTo>
                    <a:lnTo>
                      <a:pt x="3375386" y="111958"/>
                    </a:lnTo>
                    <a:lnTo>
                      <a:pt x="3381400" y="111958"/>
                    </a:lnTo>
                    <a:lnTo>
                      <a:pt x="3372288" y="120518"/>
                    </a:lnTo>
                    <a:lnTo>
                      <a:pt x="3372288" y="106309"/>
                    </a:lnTo>
                    <a:lnTo>
                      <a:pt x="3387233" y="106309"/>
                    </a:lnTo>
                    <a:lnTo>
                      <a:pt x="3378302" y="114868"/>
                    </a:lnTo>
                    <a:lnTo>
                      <a:pt x="3378302" y="100831"/>
                    </a:lnTo>
                    <a:lnTo>
                      <a:pt x="3393247" y="100831"/>
                    </a:lnTo>
                    <a:lnTo>
                      <a:pt x="3399261" y="100831"/>
                    </a:lnTo>
                    <a:lnTo>
                      <a:pt x="3390149" y="109219"/>
                    </a:lnTo>
                    <a:lnTo>
                      <a:pt x="3390149" y="95181"/>
                    </a:lnTo>
                    <a:lnTo>
                      <a:pt x="3405276" y="95181"/>
                    </a:lnTo>
                    <a:lnTo>
                      <a:pt x="3396163" y="103741"/>
                    </a:lnTo>
                    <a:lnTo>
                      <a:pt x="3396163" y="98092"/>
                    </a:lnTo>
                    <a:lnTo>
                      <a:pt x="3396163" y="84054"/>
                    </a:lnTo>
                    <a:lnTo>
                      <a:pt x="3411108" y="84054"/>
                    </a:lnTo>
                    <a:lnTo>
                      <a:pt x="3417123" y="84054"/>
                    </a:lnTo>
                    <a:lnTo>
                      <a:pt x="3423137" y="84054"/>
                    </a:lnTo>
                    <a:lnTo>
                      <a:pt x="3429151" y="84054"/>
                    </a:lnTo>
                    <a:lnTo>
                      <a:pt x="3435166" y="84054"/>
                    </a:lnTo>
                    <a:lnTo>
                      <a:pt x="3426053" y="92442"/>
                    </a:lnTo>
                    <a:lnTo>
                      <a:pt x="3426053" y="78405"/>
                    </a:lnTo>
                    <a:lnTo>
                      <a:pt x="3440998" y="78405"/>
                    </a:lnTo>
                    <a:lnTo>
                      <a:pt x="3447013" y="78405"/>
                    </a:lnTo>
                    <a:lnTo>
                      <a:pt x="3452845" y="78405"/>
                    </a:lnTo>
                    <a:lnTo>
                      <a:pt x="3458859" y="78405"/>
                    </a:lnTo>
                    <a:lnTo>
                      <a:pt x="3449929" y="86793"/>
                    </a:lnTo>
                    <a:lnTo>
                      <a:pt x="3449929" y="72756"/>
                    </a:lnTo>
                    <a:lnTo>
                      <a:pt x="3464874" y="72756"/>
                    </a:lnTo>
                    <a:lnTo>
                      <a:pt x="3470888" y="72756"/>
                    </a:lnTo>
                    <a:lnTo>
                      <a:pt x="3476902" y="72756"/>
                    </a:lnTo>
                    <a:lnTo>
                      <a:pt x="3482735" y="72756"/>
                    </a:lnTo>
                    <a:lnTo>
                      <a:pt x="3473804" y="81144"/>
                    </a:lnTo>
                    <a:lnTo>
                      <a:pt x="3473804" y="67278"/>
                    </a:lnTo>
                    <a:lnTo>
                      <a:pt x="3488750" y="67278"/>
                    </a:lnTo>
                    <a:lnTo>
                      <a:pt x="3494764" y="67278"/>
                    </a:lnTo>
                    <a:lnTo>
                      <a:pt x="3485651" y="75666"/>
                    </a:lnTo>
                    <a:lnTo>
                      <a:pt x="3485651" y="61628"/>
                    </a:lnTo>
                    <a:lnTo>
                      <a:pt x="3500778" y="61628"/>
                    </a:lnTo>
                    <a:lnTo>
                      <a:pt x="3491665" y="70017"/>
                    </a:lnTo>
                    <a:lnTo>
                      <a:pt x="3491665" y="55979"/>
                    </a:lnTo>
                    <a:lnTo>
                      <a:pt x="3506610" y="55979"/>
                    </a:lnTo>
                    <a:lnTo>
                      <a:pt x="3497680" y="64367"/>
                    </a:lnTo>
                    <a:lnTo>
                      <a:pt x="3497680" y="50501"/>
                    </a:lnTo>
                    <a:lnTo>
                      <a:pt x="3512625" y="50501"/>
                    </a:lnTo>
                    <a:lnTo>
                      <a:pt x="3503512" y="58889"/>
                    </a:lnTo>
                    <a:lnTo>
                      <a:pt x="3503512" y="44852"/>
                    </a:lnTo>
                    <a:lnTo>
                      <a:pt x="3518639" y="44852"/>
                    </a:lnTo>
                    <a:lnTo>
                      <a:pt x="3524654" y="44852"/>
                    </a:lnTo>
                    <a:lnTo>
                      <a:pt x="3515541" y="53240"/>
                    </a:lnTo>
                    <a:lnTo>
                      <a:pt x="3515541" y="39202"/>
                    </a:lnTo>
                    <a:lnTo>
                      <a:pt x="3530486" y="39202"/>
                    </a:lnTo>
                    <a:lnTo>
                      <a:pt x="3536501" y="39202"/>
                    </a:lnTo>
                    <a:lnTo>
                      <a:pt x="3527570" y="47591"/>
                    </a:lnTo>
                    <a:lnTo>
                      <a:pt x="3527570" y="33724"/>
                    </a:lnTo>
                    <a:lnTo>
                      <a:pt x="3542515" y="33724"/>
                    </a:lnTo>
                    <a:lnTo>
                      <a:pt x="3548347" y="33724"/>
                    </a:lnTo>
                    <a:lnTo>
                      <a:pt x="3554544" y="33724"/>
                    </a:lnTo>
                    <a:lnTo>
                      <a:pt x="3545431" y="42113"/>
                    </a:lnTo>
                    <a:lnTo>
                      <a:pt x="3545431" y="22426"/>
                    </a:lnTo>
                    <a:lnTo>
                      <a:pt x="3560376" y="22426"/>
                    </a:lnTo>
                    <a:lnTo>
                      <a:pt x="3572405" y="22426"/>
                    </a:lnTo>
                    <a:lnTo>
                      <a:pt x="3563292" y="30814"/>
                    </a:lnTo>
                    <a:lnTo>
                      <a:pt x="3563292" y="16948"/>
                    </a:lnTo>
                    <a:lnTo>
                      <a:pt x="3578237" y="16948"/>
                    </a:lnTo>
                    <a:lnTo>
                      <a:pt x="3584252" y="16948"/>
                    </a:lnTo>
                    <a:lnTo>
                      <a:pt x="3590266" y="16948"/>
                    </a:lnTo>
                    <a:lnTo>
                      <a:pt x="3596281" y="16948"/>
                    </a:lnTo>
                    <a:lnTo>
                      <a:pt x="3602113" y="16948"/>
                    </a:lnTo>
                    <a:lnTo>
                      <a:pt x="3608127" y="16948"/>
                    </a:lnTo>
                    <a:lnTo>
                      <a:pt x="3599014" y="25336"/>
                    </a:lnTo>
                    <a:lnTo>
                      <a:pt x="3599014" y="11299"/>
                    </a:lnTo>
                    <a:lnTo>
                      <a:pt x="3614141" y="11299"/>
                    </a:lnTo>
                    <a:lnTo>
                      <a:pt x="3620156" y="11299"/>
                    </a:lnTo>
                    <a:lnTo>
                      <a:pt x="3625989" y="11299"/>
                    </a:lnTo>
                    <a:lnTo>
                      <a:pt x="3632003" y="11299"/>
                    </a:lnTo>
                    <a:lnTo>
                      <a:pt x="3638018" y="11299"/>
                    </a:lnTo>
                    <a:lnTo>
                      <a:pt x="3643849" y="11299"/>
                    </a:lnTo>
                    <a:lnTo>
                      <a:pt x="3634919" y="19687"/>
                    </a:lnTo>
                    <a:lnTo>
                      <a:pt x="3634919" y="5649"/>
                    </a:lnTo>
                    <a:lnTo>
                      <a:pt x="3650046" y="5649"/>
                    </a:lnTo>
                    <a:lnTo>
                      <a:pt x="3655878" y="5649"/>
                    </a:lnTo>
                    <a:lnTo>
                      <a:pt x="3661893" y="5649"/>
                    </a:lnTo>
                    <a:lnTo>
                      <a:pt x="3652780" y="14038"/>
                    </a:lnTo>
                    <a:lnTo>
                      <a:pt x="3652780" y="0"/>
                    </a:lnTo>
                    <a:lnTo>
                      <a:pt x="3667907" y="0"/>
                    </a:lnTo>
                    <a:lnTo>
                      <a:pt x="3673740" y="0"/>
                    </a:lnTo>
                    <a:lnTo>
                      <a:pt x="3679754" y="0"/>
                    </a:lnTo>
                    <a:lnTo>
                      <a:pt x="3685769" y="0"/>
                    </a:lnTo>
                    <a:lnTo>
                      <a:pt x="3685769" y="16948"/>
                    </a:lnTo>
                    <a:lnTo>
                      <a:pt x="3679754" y="16948"/>
                    </a:lnTo>
                    <a:lnTo>
                      <a:pt x="3673740" y="16948"/>
                    </a:lnTo>
                    <a:lnTo>
                      <a:pt x="3667907" y="16948"/>
                    </a:lnTo>
                    <a:lnTo>
                      <a:pt x="3661893" y="16948"/>
                    </a:lnTo>
                    <a:lnTo>
                      <a:pt x="3670823" y="8559"/>
                    </a:lnTo>
                    <a:lnTo>
                      <a:pt x="3670823" y="22597"/>
                    </a:lnTo>
                    <a:lnTo>
                      <a:pt x="3655878" y="22597"/>
                    </a:lnTo>
                    <a:lnTo>
                      <a:pt x="3650046" y="22597"/>
                    </a:lnTo>
                    <a:lnTo>
                      <a:pt x="3643849" y="22597"/>
                    </a:lnTo>
                    <a:lnTo>
                      <a:pt x="3652962" y="14038"/>
                    </a:lnTo>
                    <a:lnTo>
                      <a:pt x="3652962" y="28075"/>
                    </a:lnTo>
                    <a:lnTo>
                      <a:pt x="3638018" y="28075"/>
                    </a:lnTo>
                    <a:lnTo>
                      <a:pt x="3632003" y="28075"/>
                    </a:lnTo>
                    <a:lnTo>
                      <a:pt x="3625989" y="28075"/>
                    </a:lnTo>
                    <a:lnTo>
                      <a:pt x="3620156" y="28075"/>
                    </a:lnTo>
                    <a:lnTo>
                      <a:pt x="3614141" y="28075"/>
                    </a:lnTo>
                    <a:lnTo>
                      <a:pt x="3608127" y="28075"/>
                    </a:lnTo>
                    <a:lnTo>
                      <a:pt x="3617240" y="19687"/>
                    </a:lnTo>
                    <a:lnTo>
                      <a:pt x="3617240" y="33724"/>
                    </a:lnTo>
                    <a:lnTo>
                      <a:pt x="3602113" y="33724"/>
                    </a:lnTo>
                    <a:lnTo>
                      <a:pt x="3596281" y="33724"/>
                    </a:lnTo>
                    <a:lnTo>
                      <a:pt x="3590266" y="33724"/>
                    </a:lnTo>
                    <a:lnTo>
                      <a:pt x="3584252" y="33724"/>
                    </a:lnTo>
                    <a:lnTo>
                      <a:pt x="3578237" y="33724"/>
                    </a:lnTo>
                    <a:lnTo>
                      <a:pt x="3572405" y="33724"/>
                    </a:lnTo>
                    <a:lnTo>
                      <a:pt x="3581336" y="25336"/>
                    </a:lnTo>
                    <a:lnTo>
                      <a:pt x="3581336" y="39374"/>
                    </a:lnTo>
                    <a:lnTo>
                      <a:pt x="3560376" y="39374"/>
                    </a:lnTo>
                    <a:lnTo>
                      <a:pt x="3554544" y="39374"/>
                    </a:lnTo>
                    <a:lnTo>
                      <a:pt x="3563474" y="30814"/>
                    </a:lnTo>
                    <a:lnTo>
                      <a:pt x="3563474" y="50501"/>
                    </a:lnTo>
                    <a:lnTo>
                      <a:pt x="3548347" y="50501"/>
                    </a:lnTo>
                    <a:lnTo>
                      <a:pt x="3542515" y="50501"/>
                    </a:lnTo>
                    <a:lnTo>
                      <a:pt x="3536501" y="50501"/>
                    </a:lnTo>
                    <a:lnTo>
                      <a:pt x="3545613" y="42113"/>
                    </a:lnTo>
                    <a:lnTo>
                      <a:pt x="3545613" y="56150"/>
                    </a:lnTo>
                    <a:lnTo>
                      <a:pt x="3530486" y="56150"/>
                    </a:lnTo>
                    <a:lnTo>
                      <a:pt x="3524654" y="56150"/>
                    </a:lnTo>
                    <a:lnTo>
                      <a:pt x="3533584" y="47591"/>
                    </a:lnTo>
                    <a:lnTo>
                      <a:pt x="3533584" y="61799"/>
                    </a:lnTo>
                    <a:lnTo>
                      <a:pt x="3518639" y="61799"/>
                    </a:lnTo>
                    <a:lnTo>
                      <a:pt x="3512625" y="61799"/>
                    </a:lnTo>
                    <a:lnTo>
                      <a:pt x="3521738" y="53240"/>
                    </a:lnTo>
                    <a:lnTo>
                      <a:pt x="3521738" y="67278"/>
                    </a:lnTo>
                    <a:lnTo>
                      <a:pt x="3506610" y="67278"/>
                    </a:lnTo>
                    <a:lnTo>
                      <a:pt x="3515723" y="58889"/>
                    </a:lnTo>
                    <a:lnTo>
                      <a:pt x="3515723" y="72927"/>
                    </a:lnTo>
                    <a:lnTo>
                      <a:pt x="3500778" y="72927"/>
                    </a:lnTo>
                    <a:lnTo>
                      <a:pt x="3509709" y="64367"/>
                    </a:lnTo>
                    <a:lnTo>
                      <a:pt x="3509709" y="78576"/>
                    </a:lnTo>
                    <a:lnTo>
                      <a:pt x="3494764" y="78576"/>
                    </a:lnTo>
                    <a:lnTo>
                      <a:pt x="3503694" y="70017"/>
                    </a:lnTo>
                    <a:lnTo>
                      <a:pt x="3503694" y="84054"/>
                    </a:lnTo>
                    <a:lnTo>
                      <a:pt x="3488750" y="84054"/>
                    </a:lnTo>
                    <a:lnTo>
                      <a:pt x="3482735" y="84054"/>
                    </a:lnTo>
                    <a:lnTo>
                      <a:pt x="3491848" y="75666"/>
                    </a:lnTo>
                    <a:lnTo>
                      <a:pt x="3491848" y="89703"/>
                    </a:lnTo>
                    <a:lnTo>
                      <a:pt x="3476902" y="89703"/>
                    </a:lnTo>
                    <a:lnTo>
                      <a:pt x="3470888" y="89703"/>
                    </a:lnTo>
                    <a:lnTo>
                      <a:pt x="3464874" y="89703"/>
                    </a:lnTo>
                    <a:lnTo>
                      <a:pt x="3458859" y="89703"/>
                    </a:lnTo>
                    <a:lnTo>
                      <a:pt x="3467972" y="81144"/>
                    </a:lnTo>
                    <a:lnTo>
                      <a:pt x="3467972" y="95353"/>
                    </a:lnTo>
                    <a:lnTo>
                      <a:pt x="3452845" y="95353"/>
                    </a:lnTo>
                    <a:lnTo>
                      <a:pt x="3447013" y="95353"/>
                    </a:lnTo>
                    <a:lnTo>
                      <a:pt x="3440998" y="95353"/>
                    </a:lnTo>
                    <a:lnTo>
                      <a:pt x="3435166" y="95353"/>
                    </a:lnTo>
                    <a:lnTo>
                      <a:pt x="3444097" y="86793"/>
                    </a:lnTo>
                    <a:lnTo>
                      <a:pt x="3444097" y="100831"/>
                    </a:lnTo>
                    <a:lnTo>
                      <a:pt x="3429151" y="100831"/>
                    </a:lnTo>
                    <a:lnTo>
                      <a:pt x="3423137" y="100831"/>
                    </a:lnTo>
                    <a:lnTo>
                      <a:pt x="3417123" y="100831"/>
                    </a:lnTo>
                    <a:lnTo>
                      <a:pt x="3411108" y="100831"/>
                    </a:lnTo>
                    <a:lnTo>
                      <a:pt x="3405276" y="100831"/>
                    </a:lnTo>
                    <a:lnTo>
                      <a:pt x="3414207" y="92442"/>
                    </a:lnTo>
                    <a:lnTo>
                      <a:pt x="3414207" y="98092"/>
                    </a:lnTo>
                    <a:lnTo>
                      <a:pt x="3414207" y="112129"/>
                    </a:lnTo>
                    <a:lnTo>
                      <a:pt x="3399261" y="112129"/>
                    </a:lnTo>
                    <a:lnTo>
                      <a:pt x="3408192" y="103741"/>
                    </a:lnTo>
                    <a:lnTo>
                      <a:pt x="3408192" y="117607"/>
                    </a:lnTo>
                    <a:lnTo>
                      <a:pt x="3393247" y="117607"/>
                    </a:lnTo>
                    <a:lnTo>
                      <a:pt x="3387233" y="117607"/>
                    </a:lnTo>
                    <a:lnTo>
                      <a:pt x="3396346" y="109219"/>
                    </a:lnTo>
                    <a:lnTo>
                      <a:pt x="3396346" y="123257"/>
                    </a:lnTo>
                    <a:lnTo>
                      <a:pt x="3381400" y="123257"/>
                    </a:lnTo>
                    <a:lnTo>
                      <a:pt x="3390331" y="114868"/>
                    </a:lnTo>
                    <a:lnTo>
                      <a:pt x="3390331" y="128906"/>
                    </a:lnTo>
                    <a:lnTo>
                      <a:pt x="3375386" y="128906"/>
                    </a:lnTo>
                    <a:lnTo>
                      <a:pt x="3369371" y="128906"/>
                    </a:lnTo>
                    <a:lnTo>
                      <a:pt x="3363357" y="128906"/>
                    </a:lnTo>
                    <a:lnTo>
                      <a:pt x="3372470" y="120518"/>
                    </a:lnTo>
                    <a:lnTo>
                      <a:pt x="3372470" y="125996"/>
                    </a:lnTo>
                    <a:lnTo>
                      <a:pt x="3372470" y="140033"/>
                    </a:lnTo>
                    <a:lnTo>
                      <a:pt x="3357525" y="140033"/>
                    </a:lnTo>
                    <a:lnTo>
                      <a:pt x="3366456" y="131645"/>
                    </a:lnTo>
                    <a:lnTo>
                      <a:pt x="3366456" y="137294"/>
                    </a:lnTo>
                    <a:lnTo>
                      <a:pt x="3366456" y="151332"/>
                    </a:lnTo>
                    <a:lnTo>
                      <a:pt x="3351510" y="151332"/>
                    </a:lnTo>
                    <a:lnTo>
                      <a:pt x="3345496" y="151332"/>
                    </a:lnTo>
                    <a:lnTo>
                      <a:pt x="3333649" y="151332"/>
                    </a:lnTo>
                    <a:lnTo>
                      <a:pt x="3321620" y="151332"/>
                    </a:lnTo>
                    <a:lnTo>
                      <a:pt x="3315606" y="151332"/>
                    </a:lnTo>
                    <a:lnTo>
                      <a:pt x="3309774" y="151332"/>
                    </a:lnTo>
                    <a:lnTo>
                      <a:pt x="3303759" y="151332"/>
                    </a:lnTo>
                    <a:lnTo>
                      <a:pt x="3297745" y="151332"/>
                    </a:lnTo>
                    <a:lnTo>
                      <a:pt x="3291730" y="151332"/>
                    </a:lnTo>
                    <a:lnTo>
                      <a:pt x="3300843" y="142772"/>
                    </a:lnTo>
                    <a:lnTo>
                      <a:pt x="3300843" y="156810"/>
                    </a:lnTo>
                    <a:lnTo>
                      <a:pt x="3285898" y="156810"/>
                    </a:lnTo>
                    <a:lnTo>
                      <a:pt x="3294829" y="148421"/>
                    </a:lnTo>
                    <a:lnTo>
                      <a:pt x="3294829" y="162459"/>
                    </a:lnTo>
                    <a:lnTo>
                      <a:pt x="3279884" y="162459"/>
                    </a:lnTo>
                    <a:lnTo>
                      <a:pt x="3288997" y="154071"/>
                    </a:lnTo>
                    <a:lnTo>
                      <a:pt x="3288997" y="168108"/>
                    </a:lnTo>
                    <a:lnTo>
                      <a:pt x="3273869" y="168108"/>
                    </a:lnTo>
                    <a:lnTo>
                      <a:pt x="3267855" y="168108"/>
                    </a:lnTo>
                    <a:lnTo>
                      <a:pt x="3276968" y="159549"/>
                    </a:lnTo>
                    <a:lnTo>
                      <a:pt x="3276968" y="173586"/>
                    </a:lnTo>
                    <a:lnTo>
                      <a:pt x="3262022" y="173586"/>
                    </a:lnTo>
                    <a:lnTo>
                      <a:pt x="3256008" y="173586"/>
                    </a:lnTo>
                    <a:lnTo>
                      <a:pt x="3265121" y="165198"/>
                    </a:lnTo>
                    <a:lnTo>
                      <a:pt x="3265121" y="179236"/>
                    </a:lnTo>
                    <a:lnTo>
                      <a:pt x="3249994" y="179236"/>
                    </a:lnTo>
                    <a:lnTo>
                      <a:pt x="3244161" y="179236"/>
                    </a:lnTo>
                    <a:lnTo>
                      <a:pt x="3237965" y="179236"/>
                    </a:lnTo>
                    <a:lnTo>
                      <a:pt x="3232132" y="179236"/>
                    </a:lnTo>
                    <a:lnTo>
                      <a:pt x="3226118" y="179236"/>
                    </a:lnTo>
                    <a:lnTo>
                      <a:pt x="3235231" y="170847"/>
                    </a:lnTo>
                    <a:lnTo>
                      <a:pt x="3235231" y="190363"/>
                    </a:lnTo>
                    <a:lnTo>
                      <a:pt x="3220104" y="190363"/>
                    </a:lnTo>
                    <a:lnTo>
                      <a:pt x="3214271" y="190363"/>
                    </a:lnTo>
                    <a:lnTo>
                      <a:pt x="3208257" y="190363"/>
                    </a:lnTo>
                    <a:lnTo>
                      <a:pt x="3202242" y="190363"/>
                    </a:lnTo>
                    <a:lnTo>
                      <a:pt x="3196228" y="190363"/>
                    </a:lnTo>
                    <a:lnTo>
                      <a:pt x="3190396" y="190363"/>
                    </a:lnTo>
                    <a:lnTo>
                      <a:pt x="3199327" y="181975"/>
                    </a:lnTo>
                    <a:lnTo>
                      <a:pt x="3199327" y="187624"/>
                    </a:lnTo>
                    <a:lnTo>
                      <a:pt x="3199327" y="201661"/>
                    </a:lnTo>
                    <a:lnTo>
                      <a:pt x="3184381" y="201661"/>
                    </a:lnTo>
                    <a:lnTo>
                      <a:pt x="3193312" y="193102"/>
                    </a:lnTo>
                    <a:lnTo>
                      <a:pt x="3193312" y="207140"/>
                    </a:lnTo>
                    <a:lnTo>
                      <a:pt x="3178367" y="207140"/>
                    </a:lnTo>
                    <a:lnTo>
                      <a:pt x="3166520" y="207140"/>
                    </a:lnTo>
                    <a:lnTo>
                      <a:pt x="3175451" y="198751"/>
                    </a:lnTo>
                    <a:lnTo>
                      <a:pt x="3175451" y="212789"/>
                    </a:lnTo>
                    <a:lnTo>
                      <a:pt x="3160506" y="212789"/>
                    </a:lnTo>
                    <a:lnTo>
                      <a:pt x="3154491" y="212789"/>
                    </a:lnTo>
                    <a:lnTo>
                      <a:pt x="3163422" y="204401"/>
                    </a:lnTo>
                    <a:lnTo>
                      <a:pt x="3163422" y="218438"/>
                    </a:lnTo>
                    <a:lnTo>
                      <a:pt x="3148477" y="218438"/>
                    </a:lnTo>
                    <a:lnTo>
                      <a:pt x="3142462" y="218438"/>
                    </a:lnTo>
                    <a:lnTo>
                      <a:pt x="3151575" y="210050"/>
                    </a:lnTo>
                    <a:lnTo>
                      <a:pt x="3151575" y="223916"/>
                    </a:lnTo>
                    <a:lnTo>
                      <a:pt x="3136630" y="223916"/>
                    </a:lnTo>
                    <a:lnTo>
                      <a:pt x="3145561" y="215528"/>
                    </a:lnTo>
                    <a:lnTo>
                      <a:pt x="3145561" y="229565"/>
                    </a:lnTo>
                    <a:lnTo>
                      <a:pt x="3130616" y="229565"/>
                    </a:lnTo>
                    <a:lnTo>
                      <a:pt x="3124784" y="229565"/>
                    </a:lnTo>
                    <a:lnTo>
                      <a:pt x="3133714" y="221177"/>
                    </a:lnTo>
                    <a:lnTo>
                      <a:pt x="3133714" y="235215"/>
                    </a:lnTo>
                    <a:lnTo>
                      <a:pt x="3118769" y="235215"/>
                    </a:lnTo>
                    <a:lnTo>
                      <a:pt x="3127700" y="226826"/>
                    </a:lnTo>
                    <a:lnTo>
                      <a:pt x="3127700" y="232304"/>
                    </a:lnTo>
                    <a:lnTo>
                      <a:pt x="3127700" y="246342"/>
                    </a:lnTo>
                    <a:lnTo>
                      <a:pt x="3112755" y="246342"/>
                    </a:lnTo>
                    <a:lnTo>
                      <a:pt x="3121685" y="237954"/>
                    </a:lnTo>
                    <a:lnTo>
                      <a:pt x="3121685" y="251991"/>
                    </a:lnTo>
                    <a:lnTo>
                      <a:pt x="3106740" y="251991"/>
                    </a:lnTo>
                    <a:lnTo>
                      <a:pt x="3115853" y="243603"/>
                    </a:lnTo>
                    <a:lnTo>
                      <a:pt x="3115853" y="257641"/>
                    </a:lnTo>
                    <a:lnTo>
                      <a:pt x="3100726" y="257641"/>
                    </a:lnTo>
                    <a:lnTo>
                      <a:pt x="3109839" y="249081"/>
                    </a:lnTo>
                    <a:lnTo>
                      <a:pt x="3109839" y="263290"/>
                    </a:lnTo>
                    <a:lnTo>
                      <a:pt x="3094894" y="263290"/>
                    </a:lnTo>
                    <a:lnTo>
                      <a:pt x="3088879" y="263290"/>
                    </a:lnTo>
                    <a:lnTo>
                      <a:pt x="3097810" y="254730"/>
                    </a:lnTo>
                    <a:lnTo>
                      <a:pt x="3097810" y="268768"/>
                    </a:lnTo>
                    <a:lnTo>
                      <a:pt x="3082865" y="268768"/>
                    </a:lnTo>
                    <a:lnTo>
                      <a:pt x="3076850" y="268768"/>
                    </a:lnTo>
                    <a:lnTo>
                      <a:pt x="3071018" y="268768"/>
                    </a:lnTo>
                    <a:lnTo>
                      <a:pt x="3079949" y="260380"/>
                    </a:lnTo>
                    <a:lnTo>
                      <a:pt x="3079949" y="265858"/>
                    </a:lnTo>
                    <a:lnTo>
                      <a:pt x="3079949" y="280066"/>
                    </a:lnTo>
                    <a:lnTo>
                      <a:pt x="3065004" y="280066"/>
                    </a:lnTo>
                    <a:lnTo>
                      <a:pt x="3058989" y="280066"/>
                    </a:lnTo>
                    <a:lnTo>
                      <a:pt x="3067920" y="271507"/>
                    </a:lnTo>
                    <a:lnTo>
                      <a:pt x="3067920" y="277156"/>
                    </a:lnTo>
                    <a:lnTo>
                      <a:pt x="3067920" y="291194"/>
                    </a:lnTo>
                    <a:lnTo>
                      <a:pt x="3052975" y="291194"/>
                    </a:lnTo>
                    <a:lnTo>
                      <a:pt x="3047142" y="291194"/>
                    </a:lnTo>
                    <a:lnTo>
                      <a:pt x="3056073" y="282805"/>
                    </a:lnTo>
                    <a:lnTo>
                      <a:pt x="3056073" y="302321"/>
                    </a:lnTo>
                    <a:lnTo>
                      <a:pt x="3041128" y="302321"/>
                    </a:lnTo>
                    <a:lnTo>
                      <a:pt x="3050059" y="293933"/>
                    </a:lnTo>
                    <a:lnTo>
                      <a:pt x="3050059" y="307970"/>
                    </a:lnTo>
                    <a:lnTo>
                      <a:pt x="3029281" y="307970"/>
                    </a:lnTo>
                    <a:lnTo>
                      <a:pt x="3023267" y="307970"/>
                    </a:lnTo>
                    <a:lnTo>
                      <a:pt x="3011238" y="307970"/>
                    </a:lnTo>
                    <a:lnTo>
                      <a:pt x="3020351" y="299582"/>
                    </a:lnTo>
                    <a:lnTo>
                      <a:pt x="3020351" y="313620"/>
                    </a:lnTo>
                    <a:lnTo>
                      <a:pt x="3005223" y="313620"/>
                    </a:lnTo>
                    <a:lnTo>
                      <a:pt x="3014336" y="305060"/>
                    </a:lnTo>
                    <a:lnTo>
                      <a:pt x="3014336" y="324747"/>
                    </a:lnTo>
                    <a:lnTo>
                      <a:pt x="2999391" y="324747"/>
                    </a:lnTo>
                    <a:lnTo>
                      <a:pt x="2993377" y="324747"/>
                    </a:lnTo>
                    <a:lnTo>
                      <a:pt x="2987362" y="324747"/>
                    </a:lnTo>
                    <a:lnTo>
                      <a:pt x="2996475" y="316359"/>
                    </a:lnTo>
                    <a:lnTo>
                      <a:pt x="2996475" y="330396"/>
                    </a:lnTo>
                    <a:lnTo>
                      <a:pt x="2981348" y="330396"/>
                    </a:lnTo>
                    <a:lnTo>
                      <a:pt x="2969501" y="330396"/>
                    </a:lnTo>
                    <a:lnTo>
                      <a:pt x="2957472" y="330396"/>
                    </a:lnTo>
                    <a:lnTo>
                      <a:pt x="2951640" y="330396"/>
                    </a:lnTo>
                    <a:lnTo>
                      <a:pt x="2960571" y="321837"/>
                    </a:lnTo>
                    <a:lnTo>
                      <a:pt x="2960571" y="336045"/>
                    </a:lnTo>
                    <a:lnTo>
                      <a:pt x="2945626" y="336045"/>
                    </a:lnTo>
                    <a:lnTo>
                      <a:pt x="2939611" y="336045"/>
                    </a:lnTo>
                    <a:lnTo>
                      <a:pt x="2927582" y="336045"/>
                    </a:lnTo>
                    <a:lnTo>
                      <a:pt x="2936695" y="327486"/>
                    </a:lnTo>
                    <a:lnTo>
                      <a:pt x="2936695" y="341523"/>
                    </a:lnTo>
                    <a:lnTo>
                      <a:pt x="2921750" y="341523"/>
                    </a:lnTo>
                    <a:lnTo>
                      <a:pt x="2915736" y="341523"/>
                    </a:lnTo>
                    <a:lnTo>
                      <a:pt x="2924848" y="333135"/>
                    </a:lnTo>
                    <a:lnTo>
                      <a:pt x="2924848" y="347173"/>
                    </a:lnTo>
                    <a:lnTo>
                      <a:pt x="2909721" y="347173"/>
                    </a:lnTo>
                    <a:lnTo>
                      <a:pt x="2918834" y="338613"/>
                    </a:lnTo>
                    <a:lnTo>
                      <a:pt x="2918834" y="352651"/>
                    </a:lnTo>
                    <a:lnTo>
                      <a:pt x="2903889" y="352651"/>
                    </a:lnTo>
                    <a:lnTo>
                      <a:pt x="2912820" y="344263"/>
                    </a:lnTo>
                    <a:lnTo>
                      <a:pt x="2912820" y="358300"/>
                    </a:lnTo>
                    <a:lnTo>
                      <a:pt x="2897875" y="358300"/>
                    </a:lnTo>
                    <a:lnTo>
                      <a:pt x="2906805" y="349912"/>
                    </a:lnTo>
                    <a:lnTo>
                      <a:pt x="2906805" y="355390"/>
                    </a:lnTo>
                    <a:lnTo>
                      <a:pt x="2906805" y="369599"/>
                    </a:lnTo>
                    <a:lnTo>
                      <a:pt x="2891860" y="369599"/>
                    </a:lnTo>
                    <a:lnTo>
                      <a:pt x="2873999" y="369599"/>
                    </a:lnTo>
                    <a:lnTo>
                      <a:pt x="2882930" y="361039"/>
                    </a:lnTo>
                    <a:lnTo>
                      <a:pt x="2882930" y="375077"/>
                    </a:lnTo>
                    <a:lnTo>
                      <a:pt x="2867985" y="375077"/>
                    </a:lnTo>
                    <a:lnTo>
                      <a:pt x="2856138" y="375077"/>
                    </a:lnTo>
                    <a:lnTo>
                      <a:pt x="2865068" y="366688"/>
                    </a:lnTo>
                    <a:lnTo>
                      <a:pt x="2865068" y="380726"/>
                    </a:lnTo>
                    <a:lnTo>
                      <a:pt x="2826248" y="380726"/>
                    </a:lnTo>
                    <a:lnTo>
                      <a:pt x="2814401" y="380726"/>
                    </a:lnTo>
                    <a:lnTo>
                      <a:pt x="2823332" y="372166"/>
                    </a:lnTo>
                    <a:lnTo>
                      <a:pt x="2823332" y="386375"/>
                    </a:lnTo>
                    <a:lnTo>
                      <a:pt x="2808387" y="386375"/>
                    </a:lnTo>
                    <a:lnTo>
                      <a:pt x="2802372" y="386375"/>
                    </a:lnTo>
                    <a:lnTo>
                      <a:pt x="2811303" y="377816"/>
                    </a:lnTo>
                    <a:lnTo>
                      <a:pt x="2811303" y="391853"/>
                    </a:lnTo>
                    <a:lnTo>
                      <a:pt x="2790343" y="391853"/>
                    </a:lnTo>
                    <a:lnTo>
                      <a:pt x="2799456" y="383465"/>
                    </a:lnTo>
                    <a:lnTo>
                      <a:pt x="2799456" y="397503"/>
                    </a:lnTo>
                    <a:lnTo>
                      <a:pt x="2784511" y="397503"/>
                    </a:lnTo>
                    <a:lnTo>
                      <a:pt x="2778497" y="397503"/>
                    </a:lnTo>
                    <a:lnTo>
                      <a:pt x="2787427" y="388943"/>
                    </a:lnTo>
                    <a:lnTo>
                      <a:pt x="2787427" y="394764"/>
                    </a:lnTo>
                    <a:lnTo>
                      <a:pt x="2787427" y="408630"/>
                    </a:lnTo>
                    <a:lnTo>
                      <a:pt x="2772482" y="408630"/>
                    </a:lnTo>
                    <a:lnTo>
                      <a:pt x="2781595" y="400242"/>
                    </a:lnTo>
                    <a:lnTo>
                      <a:pt x="2781595" y="414279"/>
                    </a:lnTo>
                    <a:lnTo>
                      <a:pt x="2766468" y="414279"/>
                    </a:lnTo>
                    <a:lnTo>
                      <a:pt x="2775581" y="405891"/>
                    </a:lnTo>
                    <a:lnTo>
                      <a:pt x="2775581" y="419928"/>
                    </a:lnTo>
                    <a:lnTo>
                      <a:pt x="2760636" y="419928"/>
                    </a:lnTo>
                    <a:lnTo>
                      <a:pt x="2754621" y="419928"/>
                    </a:lnTo>
                    <a:lnTo>
                      <a:pt x="2763552" y="411540"/>
                    </a:lnTo>
                    <a:lnTo>
                      <a:pt x="2763552" y="425406"/>
                    </a:lnTo>
                    <a:lnTo>
                      <a:pt x="2748607" y="425406"/>
                    </a:lnTo>
                    <a:lnTo>
                      <a:pt x="2757537" y="417018"/>
                    </a:lnTo>
                    <a:lnTo>
                      <a:pt x="2757537" y="422667"/>
                    </a:lnTo>
                    <a:lnTo>
                      <a:pt x="2757537" y="436705"/>
                    </a:lnTo>
                    <a:lnTo>
                      <a:pt x="2742592" y="436705"/>
                    </a:lnTo>
                    <a:lnTo>
                      <a:pt x="2751705" y="428146"/>
                    </a:lnTo>
                    <a:lnTo>
                      <a:pt x="2751705" y="442354"/>
                    </a:lnTo>
                    <a:lnTo>
                      <a:pt x="2736760" y="442354"/>
                    </a:lnTo>
                    <a:lnTo>
                      <a:pt x="2745690" y="433795"/>
                    </a:lnTo>
                    <a:lnTo>
                      <a:pt x="2745690" y="447832"/>
                    </a:lnTo>
                    <a:lnTo>
                      <a:pt x="2730746" y="447832"/>
                    </a:lnTo>
                    <a:lnTo>
                      <a:pt x="2739676" y="439444"/>
                    </a:lnTo>
                    <a:lnTo>
                      <a:pt x="2739676" y="453482"/>
                    </a:lnTo>
                    <a:lnTo>
                      <a:pt x="2724731" y="453482"/>
                    </a:lnTo>
                    <a:lnTo>
                      <a:pt x="2733844" y="444922"/>
                    </a:lnTo>
                    <a:lnTo>
                      <a:pt x="2733844" y="459131"/>
                    </a:lnTo>
                    <a:lnTo>
                      <a:pt x="2718899" y="459131"/>
                    </a:lnTo>
                    <a:lnTo>
                      <a:pt x="2727829" y="450571"/>
                    </a:lnTo>
                    <a:lnTo>
                      <a:pt x="2727829" y="464609"/>
                    </a:lnTo>
                    <a:lnTo>
                      <a:pt x="2712885" y="464609"/>
                    </a:lnTo>
                    <a:lnTo>
                      <a:pt x="2706870" y="464609"/>
                    </a:lnTo>
                    <a:lnTo>
                      <a:pt x="2715800" y="456221"/>
                    </a:lnTo>
                    <a:lnTo>
                      <a:pt x="2715800" y="461699"/>
                    </a:lnTo>
                    <a:lnTo>
                      <a:pt x="2715800" y="475907"/>
                    </a:lnTo>
                    <a:lnTo>
                      <a:pt x="2700856" y="475907"/>
                    </a:lnTo>
                    <a:lnTo>
                      <a:pt x="2694841" y="475907"/>
                    </a:lnTo>
                    <a:lnTo>
                      <a:pt x="2689009" y="475907"/>
                    </a:lnTo>
                    <a:lnTo>
                      <a:pt x="2682995" y="475907"/>
                    </a:lnTo>
                    <a:lnTo>
                      <a:pt x="2676980" y="475907"/>
                    </a:lnTo>
                    <a:lnTo>
                      <a:pt x="2686093" y="467348"/>
                    </a:lnTo>
                    <a:lnTo>
                      <a:pt x="2686093" y="481386"/>
                    </a:lnTo>
                    <a:lnTo>
                      <a:pt x="2659119" y="481386"/>
                    </a:lnTo>
                    <a:lnTo>
                      <a:pt x="2668232" y="472997"/>
                    </a:lnTo>
                    <a:lnTo>
                      <a:pt x="2668232" y="487035"/>
                    </a:lnTo>
                    <a:lnTo>
                      <a:pt x="2653105" y="487035"/>
                    </a:lnTo>
                    <a:lnTo>
                      <a:pt x="2662035" y="478475"/>
                    </a:lnTo>
                    <a:lnTo>
                      <a:pt x="2662035" y="492684"/>
                    </a:lnTo>
                    <a:lnTo>
                      <a:pt x="2647090" y="492684"/>
                    </a:lnTo>
                    <a:lnTo>
                      <a:pt x="2656203" y="484125"/>
                    </a:lnTo>
                    <a:lnTo>
                      <a:pt x="2656203" y="498162"/>
                    </a:lnTo>
                    <a:lnTo>
                      <a:pt x="2641258" y="498162"/>
                    </a:lnTo>
                    <a:lnTo>
                      <a:pt x="2650188" y="489774"/>
                    </a:lnTo>
                    <a:lnTo>
                      <a:pt x="2650188" y="495423"/>
                    </a:lnTo>
                    <a:lnTo>
                      <a:pt x="2650188" y="509461"/>
                    </a:lnTo>
                    <a:lnTo>
                      <a:pt x="2629229" y="509461"/>
                    </a:lnTo>
                    <a:lnTo>
                      <a:pt x="2623397" y="509461"/>
                    </a:lnTo>
                    <a:lnTo>
                      <a:pt x="2611368" y="509461"/>
                    </a:lnTo>
                    <a:lnTo>
                      <a:pt x="2620298" y="501072"/>
                    </a:lnTo>
                    <a:lnTo>
                      <a:pt x="2620298" y="514939"/>
                    </a:lnTo>
                    <a:lnTo>
                      <a:pt x="2605353" y="514939"/>
                    </a:lnTo>
                    <a:lnTo>
                      <a:pt x="2614466" y="506550"/>
                    </a:lnTo>
                    <a:lnTo>
                      <a:pt x="2614466" y="520588"/>
                    </a:lnTo>
                    <a:lnTo>
                      <a:pt x="2599339" y="520588"/>
                    </a:lnTo>
                    <a:lnTo>
                      <a:pt x="2587492" y="520588"/>
                    </a:lnTo>
                    <a:lnTo>
                      <a:pt x="2596423" y="512200"/>
                    </a:lnTo>
                    <a:lnTo>
                      <a:pt x="2596423" y="517849"/>
                    </a:lnTo>
                    <a:lnTo>
                      <a:pt x="2596423" y="531715"/>
                    </a:lnTo>
                    <a:lnTo>
                      <a:pt x="2581478" y="531715"/>
                    </a:lnTo>
                    <a:lnTo>
                      <a:pt x="2590591" y="523327"/>
                    </a:lnTo>
                    <a:lnTo>
                      <a:pt x="2590591" y="537365"/>
                    </a:lnTo>
                    <a:lnTo>
                      <a:pt x="2575463" y="537365"/>
                    </a:lnTo>
                    <a:lnTo>
                      <a:pt x="2584576" y="528976"/>
                    </a:lnTo>
                    <a:lnTo>
                      <a:pt x="2584576" y="543014"/>
                    </a:lnTo>
                    <a:lnTo>
                      <a:pt x="2569631" y="543014"/>
                    </a:lnTo>
                    <a:lnTo>
                      <a:pt x="2578562" y="534626"/>
                    </a:lnTo>
                    <a:lnTo>
                      <a:pt x="2578562" y="548663"/>
                    </a:lnTo>
                    <a:lnTo>
                      <a:pt x="2557602" y="548663"/>
                    </a:lnTo>
                    <a:lnTo>
                      <a:pt x="2566715" y="540104"/>
                    </a:lnTo>
                    <a:lnTo>
                      <a:pt x="2566715" y="545753"/>
                    </a:lnTo>
                    <a:lnTo>
                      <a:pt x="2566715" y="559790"/>
                    </a:lnTo>
                    <a:lnTo>
                      <a:pt x="2551588" y="559790"/>
                    </a:lnTo>
                    <a:lnTo>
                      <a:pt x="2560700" y="551402"/>
                    </a:lnTo>
                    <a:lnTo>
                      <a:pt x="2560700" y="565440"/>
                    </a:lnTo>
                    <a:lnTo>
                      <a:pt x="2545756" y="565440"/>
                    </a:lnTo>
                    <a:lnTo>
                      <a:pt x="2554686" y="556880"/>
                    </a:lnTo>
                    <a:lnTo>
                      <a:pt x="2554686" y="571089"/>
                    </a:lnTo>
                    <a:lnTo>
                      <a:pt x="2539741" y="571089"/>
                    </a:lnTo>
                    <a:lnTo>
                      <a:pt x="2548854" y="562529"/>
                    </a:lnTo>
                    <a:lnTo>
                      <a:pt x="2548854" y="576567"/>
                    </a:lnTo>
                    <a:lnTo>
                      <a:pt x="2527712" y="576567"/>
                    </a:lnTo>
                    <a:lnTo>
                      <a:pt x="2521698" y="576567"/>
                    </a:lnTo>
                    <a:lnTo>
                      <a:pt x="2530810" y="568179"/>
                    </a:lnTo>
                    <a:lnTo>
                      <a:pt x="2530810" y="582216"/>
                    </a:lnTo>
                    <a:lnTo>
                      <a:pt x="2515866" y="582216"/>
                    </a:lnTo>
                    <a:lnTo>
                      <a:pt x="2504019" y="582216"/>
                    </a:lnTo>
                    <a:lnTo>
                      <a:pt x="2512949" y="573657"/>
                    </a:lnTo>
                    <a:lnTo>
                      <a:pt x="2512949" y="587866"/>
                    </a:lnTo>
                    <a:lnTo>
                      <a:pt x="2498004" y="587866"/>
                    </a:lnTo>
                    <a:lnTo>
                      <a:pt x="2491990" y="587866"/>
                    </a:lnTo>
                    <a:lnTo>
                      <a:pt x="2485975" y="587866"/>
                    </a:lnTo>
                    <a:lnTo>
                      <a:pt x="2495088" y="579306"/>
                    </a:lnTo>
                    <a:lnTo>
                      <a:pt x="2495088" y="593344"/>
                    </a:lnTo>
                    <a:lnTo>
                      <a:pt x="2479961" y="593344"/>
                    </a:lnTo>
                    <a:lnTo>
                      <a:pt x="2489074" y="584955"/>
                    </a:lnTo>
                    <a:lnTo>
                      <a:pt x="2489074" y="590605"/>
                    </a:lnTo>
                    <a:lnTo>
                      <a:pt x="2489074" y="604642"/>
                    </a:lnTo>
                    <a:lnTo>
                      <a:pt x="2456085" y="604642"/>
                    </a:lnTo>
                    <a:lnTo>
                      <a:pt x="2444239" y="604642"/>
                    </a:lnTo>
                    <a:lnTo>
                      <a:pt x="2453169" y="596083"/>
                    </a:lnTo>
                    <a:lnTo>
                      <a:pt x="2453169" y="610120"/>
                    </a:lnTo>
                    <a:lnTo>
                      <a:pt x="2438224" y="610120"/>
                    </a:lnTo>
                    <a:lnTo>
                      <a:pt x="2447155" y="601732"/>
                    </a:lnTo>
                    <a:lnTo>
                      <a:pt x="2447155" y="615769"/>
                    </a:lnTo>
                    <a:lnTo>
                      <a:pt x="2432392" y="615769"/>
                    </a:lnTo>
                    <a:lnTo>
                      <a:pt x="2441323" y="607210"/>
                    </a:lnTo>
                    <a:lnTo>
                      <a:pt x="2441323" y="612859"/>
                    </a:lnTo>
                    <a:lnTo>
                      <a:pt x="2441323" y="626897"/>
                    </a:lnTo>
                    <a:lnTo>
                      <a:pt x="2426378" y="626897"/>
                    </a:lnTo>
                    <a:lnTo>
                      <a:pt x="2435308" y="618509"/>
                    </a:lnTo>
                    <a:lnTo>
                      <a:pt x="2435308" y="632546"/>
                    </a:lnTo>
                    <a:lnTo>
                      <a:pt x="2414349" y="632546"/>
                    </a:lnTo>
                    <a:lnTo>
                      <a:pt x="2402320" y="632546"/>
                    </a:lnTo>
                    <a:lnTo>
                      <a:pt x="2396488" y="632546"/>
                    </a:lnTo>
                    <a:lnTo>
                      <a:pt x="2390473" y="632546"/>
                    </a:lnTo>
                    <a:lnTo>
                      <a:pt x="2399586" y="624158"/>
                    </a:lnTo>
                    <a:lnTo>
                      <a:pt x="2399586" y="638024"/>
                    </a:lnTo>
                    <a:lnTo>
                      <a:pt x="2384459" y="638024"/>
                    </a:lnTo>
                    <a:lnTo>
                      <a:pt x="2393572" y="629636"/>
                    </a:lnTo>
                    <a:lnTo>
                      <a:pt x="2393572" y="643673"/>
                    </a:lnTo>
                    <a:lnTo>
                      <a:pt x="2378626" y="643673"/>
                    </a:lnTo>
                    <a:lnTo>
                      <a:pt x="2387557" y="635285"/>
                    </a:lnTo>
                    <a:lnTo>
                      <a:pt x="2387557" y="649323"/>
                    </a:lnTo>
                    <a:lnTo>
                      <a:pt x="2372612" y="649323"/>
                    </a:lnTo>
                    <a:lnTo>
                      <a:pt x="2381543" y="640934"/>
                    </a:lnTo>
                    <a:lnTo>
                      <a:pt x="2381543" y="654801"/>
                    </a:lnTo>
                    <a:lnTo>
                      <a:pt x="2366598" y="654801"/>
                    </a:lnTo>
                    <a:lnTo>
                      <a:pt x="2375711" y="646412"/>
                    </a:lnTo>
                    <a:lnTo>
                      <a:pt x="2375711" y="660450"/>
                    </a:lnTo>
                    <a:lnTo>
                      <a:pt x="2360583" y="660450"/>
                    </a:lnTo>
                    <a:lnTo>
                      <a:pt x="2348736" y="660450"/>
                    </a:lnTo>
                    <a:lnTo>
                      <a:pt x="2357849" y="652062"/>
                    </a:lnTo>
                    <a:lnTo>
                      <a:pt x="2357849" y="666099"/>
                    </a:lnTo>
                    <a:lnTo>
                      <a:pt x="2336708" y="666099"/>
                    </a:lnTo>
                    <a:lnTo>
                      <a:pt x="2345820" y="657711"/>
                    </a:lnTo>
                    <a:lnTo>
                      <a:pt x="2345820" y="671749"/>
                    </a:lnTo>
                    <a:lnTo>
                      <a:pt x="2330875" y="671749"/>
                    </a:lnTo>
                    <a:lnTo>
                      <a:pt x="2339806" y="663189"/>
                    </a:lnTo>
                    <a:lnTo>
                      <a:pt x="2339806" y="682876"/>
                    </a:lnTo>
                    <a:lnTo>
                      <a:pt x="2324861" y="682876"/>
                    </a:lnTo>
                    <a:lnTo>
                      <a:pt x="2318846" y="682876"/>
                    </a:lnTo>
                    <a:lnTo>
                      <a:pt x="2327777" y="674488"/>
                    </a:lnTo>
                    <a:lnTo>
                      <a:pt x="2327777" y="688525"/>
                    </a:lnTo>
                    <a:lnTo>
                      <a:pt x="2306818" y="688525"/>
                    </a:lnTo>
                    <a:lnTo>
                      <a:pt x="2315930" y="679966"/>
                    </a:lnTo>
                    <a:lnTo>
                      <a:pt x="2315930" y="694174"/>
                    </a:lnTo>
                    <a:lnTo>
                      <a:pt x="2300985" y="694174"/>
                    </a:lnTo>
                    <a:lnTo>
                      <a:pt x="2277110" y="694174"/>
                    </a:lnTo>
                    <a:lnTo>
                      <a:pt x="2271095" y="694174"/>
                    </a:lnTo>
                    <a:lnTo>
                      <a:pt x="2280208" y="685615"/>
                    </a:lnTo>
                    <a:lnTo>
                      <a:pt x="2280208" y="699652"/>
                    </a:lnTo>
                    <a:lnTo>
                      <a:pt x="2259249" y="699652"/>
                    </a:lnTo>
                    <a:lnTo>
                      <a:pt x="2268179" y="691264"/>
                    </a:lnTo>
                    <a:lnTo>
                      <a:pt x="2268179" y="705302"/>
                    </a:lnTo>
                    <a:lnTo>
                      <a:pt x="2247220" y="705302"/>
                    </a:lnTo>
                    <a:lnTo>
                      <a:pt x="2256333" y="696913"/>
                    </a:lnTo>
                    <a:lnTo>
                      <a:pt x="2256333" y="702391"/>
                    </a:lnTo>
                    <a:lnTo>
                      <a:pt x="2256333" y="716429"/>
                    </a:lnTo>
                    <a:lnTo>
                      <a:pt x="2241205" y="716429"/>
                    </a:lnTo>
                    <a:lnTo>
                      <a:pt x="2250318" y="708041"/>
                    </a:lnTo>
                    <a:lnTo>
                      <a:pt x="2250318" y="722078"/>
                    </a:lnTo>
                    <a:lnTo>
                      <a:pt x="2235373" y="722078"/>
                    </a:lnTo>
                    <a:lnTo>
                      <a:pt x="2229359" y="722078"/>
                    </a:lnTo>
                    <a:lnTo>
                      <a:pt x="2238472" y="713690"/>
                    </a:lnTo>
                    <a:lnTo>
                      <a:pt x="2238472" y="733206"/>
                    </a:lnTo>
                    <a:lnTo>
                      <a:pt x="2223344" y="733206"/>
                    </a:lnTo>
                    <a:lnTo>
                      <a:pt x="2217330" y="733206"/>
                    </a:lnTo>
                    <a:lnTo>
                      <a:pt x="2211315" y="733206"/>
                    </a:lnTo>
                    <a:lnTo>
                      <a:pt x="2205483" y="733206"/>
                    </a:lnTo>
                    <a:lnTo>
                      <a:pt x="2214414" y="724817"/>
                    </a:lnTo>
                    <a:lnTo>
                      <a:pt x="2214414" y="738855"/>
                    </a:lnTo>
                    <a:lnTo>
                      <a:pt x="2193636" y="738855"/>
                    </a:lnTo>
                    <a:lnTo>
                      <a:pt x="2169579" y="738855"/>
                    </a:lnTo>
                    <a:lnTo>
                      <a:pt x="2163746" y="738855"/>
                    </a:lnTo>
                    <a:lnTo>
                      <a:pt x="2172677" y="730467"/>
                    </a:lnTo>
                    <a:lnTo>
                      <a:pt x="2172677" y="750153"/>
                    </a:lnTo>
                    <a:lnTo>
                      <a:pt x="2151717" y="750153"/>
                    </a:lnTo>
                    <a:lnTo>
                      <a:pt x="2145703" y="750153"/>
                    </a:lnTo>
                    <a:lnTo>
                      <a:pt x="2154816" y="741594"/>
                    </a:lnTo>
                    <a:lnTo>
                      <a:pt x="2154816" y="755631"/>
                    </a:lnTo>
                    <a:lnTo>
                      <a:pt x="2133856" y="755631"/>
                    </a:lnTo>
                    <a:lnTo>
                      <a:pt x="2142787" y="747243"/>
                    </a:lnTo>
                    <a:lnTo>
                      <a:pt x="2142787" y="761281"/>
                    </a:lnTo>
                    <a:lnTo>
                      <a:pt x="2127842" y="761281"/>
                    </a:lnTo>
                    <a:lnTo>
                      <a:pt x="2122010" y="761281"/>
                    </a:lnTo>
                    <a:lnTo>
                      <a:pt x="2130940" y="752721"/>
                    </a:lnTo>
                    <a:lnTo>
                      <a:pt x="2130940" y="766930"/>
                    </a:lnTo>
                    <a:lnTo>
                      <a:pt x="2115813" y="766930"/>
                    </a:lnTo>
                    <a:lnTo>
                      <a:pt x="2124926" y="758371"/>
                    </a:lnTo>
                    <a:lnTo>
                      <a:pt x="2124926" y="772408"/>
                    </a:lnTo>
                    <a:lnTo>
                      <a:pt x="2109981" y="772408"/>
                    </a:lnTo>
                    <a:lnTo>
                      <a:pt x="2098134" y="772408"/>
                    </a:lnTo>
                    <a:lnTo>
                      <a:pt x="2107065" y="764020"/>
                    </a:lnTo>
                    <a:lnTo>
                      <a:pt x="2107065" y="778057"/>
                    </a:lnTo>
                    <a:lnTo>
                      <a:pt x="2091937" y="778057"/>
                    </a:lnTo>
                    <a:lnTo>
                      <a:pt x="2080091" y="778057"/>
                    </a:lnTo>
                    <a:lnTo>
                      <a:pt x="2089204" y="769498"/>
                    </a:lnTo>
                    <a:lnTo>
                      <a:pt x="2089204" y="783707"/>
                    </a:lnTo>
                    <a:lnTo>
                      <a:pt x="2068244" y="783707"/>
                    </a:lnTo>
                    <a:lnTo>
                      <a:pt x="2077175" y="775147"/>
                    </a:lnTo>
                    <a:lnTo>
                      <a:pt x="2077175" y="789185"/>
                    </a:lnTo>
                    <a:lnTo>
                      <a:pt x="2062229" y="789185"/>
                    </a:lnTo>
                    <a:lnTo>
                      <a:pt x="2056215" y="789185"/>
                    </a:lnTo>
                    <a:lnTo>
                      <a:pt x="2065328" y="780796"/>
                    </a:lnTo>
                    <a:lnTo>
                      <a:pt x="2065328" y="794834"/>
                    </a:lnTo>
                    <a:lnTo>
                      <a:pt x="2050201" y="794834"/>
                    </a:lnTo>
                    <a:lnTo>
                      <a:pt x="2059314" y="786274"/>
                    </a:lnTo>
                    <a:lnTo>
                      <a:pt x="2059314" y="800483"/>
                    </a:lnTo>
                    <a:lnTo>
                      <a:pt x="2032339" y="800483"/>
                    </a:lnTo>
                    <a:lnTo>
                      <a:pt x="2026325" y="800483"/>
                    </a:lnTo>
                    <a:lnTo>
                      <a:pt x="2035438" y="791924"/>
                    </a:lnTo>
                    <a:lnTo>
                      <a:pt x="2035438" y="805961"/>
                    </a:lnTo>
                    <a:lnTo>
                      <a:pt x="2008464" y="805961"/>
                    </a:lnTo>
                    <a:lnTo>
                      <a:pt x="2017395" y="797573"/>
                    </a:lnTo>
                    <a:lnTo>
                      <a:pt x="2017395" y="811611"/>
                    </a:lnTo>
                    <a:lnTo>
                      <a:pt x="2002632" y="811611"/>
                    </a:lnTo>
                    <a:lnTo>
                      <a:pt x="2011562" y="803051"/>
                    </a:lnTo>
                    <a:lnTo>
                      <a:pt x="2011562" y="817260"/>
                    </a:lnTo>
                    <a:lnTo>
                      <a:pt x="1996435" y="817260"/>
                    </a:lnTo>
                    <a:lnTo>
                      <a:pt x="2005548" y="808871"/>
                    </a:lnTo>
                    <a:lnTo>
                      <a:pt x="2005548" y="822738"/>
                    </a:lnTo>
                    <a:lnTo>
                      <a:pt x="1990603" y="822738"/>
                    </a:lnTo>
                    <a:lnTo>
                      <a:pt x="1999534" y="814350"/>
                    </a:lnTo>
                    <a:lnTo>
                      <a:pt x="1999534" y="828387"/>
                    </a:lnTo>
                    <a:lnTo>
                      <a:pt x="1978574" y="828387"/>
                    </a:lnTo>
                    <a:lnTo>
                      <a:pt x="1972742" y="828387"/>
                    </a:lnTo>
                    <a:lnTo>
                      <a:pt x="1981672" y="819999"/>
                    </a:lnTo>
                    <a:lnTo>
                      <a:pt x="1981672" y="825648"/>
                    </a:lnTo>
                    <a:lnTo>
                      <a:pt x="1981672" y="839514"/>
                    </a:lnTo>
                    <a:lnTo>
                      <a:pt x="1966727" y="839514"/>
                    </a:lnTo>
                    <a:lnTo>
                      <a:pt x="1960713" y="839514"/>
                    </a:lnTo>
                    <a:lnTo>
                      <a:pt x="1954698" y="839514"/>
                    </a:lnTo>
                    <a:lnTo>
                      <a:pt x="1948866" y="839514"/>
                    </a:lnTo>
                    <a:lnTo>
                      <a:pt x="1957797" y="831126"/>
                    </a:lnTo>
                    <a:lnTo>
                      <a:pt x="1957797" y="845164"/>
                    </a:lnTo>
                    <a:lnTo>
                      <a:pt x="1924991" y="845164"/>
                    </a:lnTo>
                    <a:lnTo>
                      <a:pt x="1918976" y="845164"/>
                    </a:lnTo>
                    <a:lnTo>
                      <a:pt x="1928089" y="836775"/>
                    </a:lnTo>
                    <a:lnTo>
                      <a:pt x="1928089" y="850813"/>
                    </a:lnTo>
                    <a:lnTo>
                      <a:pt x="1912962" y="850813"/>
                    </a:lnTo>
                    <a:lnTo>
                      <a:pt x="1922075" y="842425"/>
                    </a:lnTo>
                    <a:lnTo>
                      <a:pt x="1922075" y="856291"/>
                    </a:lnTo>
                    <a:lnTo>
                      <a:pt x="1900933" y="856291"/>
                    </a:lnTo>
                    <a:lnTo>
                      <a:pt x="1910046" y="847903"/>
                    </a:lnTo>
                    <a:lnTo>
                      <a:pt x="1910046" y="861940"/>
                    </a:lnTo>
                    <a:lnTo>
                      <a:pt x="1889086" y="861940"/>
                    </a:lnTo>
                    <a:lnTo>
                      <a:pt x="1898199" y="853552"/>
                    </a:lnTo>
                    <a:lnTo>
                      <a:pt x="1898199" y="867590"/>
                    </a:lnTo>
                    <a:lnTo>
                      <a:pt x="1877239" y="867590"/>
                    </a:lnTo>
                    <a:lnTo>
                      <a:pt x="1871225" y="867590"/>
                    </a:lnTo>
                    <a:lnTo>
                      <a:pt x="1880156" y="859201"/>
                    </a:lnTo>
                    <a:lnTo>
                      <a:pt x="1880156" y="873068"/>
                    </a:lnTo>
                    <a:lnTo>
                      <a:pt x="1859196" y="873068"/>
                    </a:lnTo>
                    <a:lnTo>
                      <a:pt x="1868309" y="864679"/>
                    </a:lnTo>
                    <a:lnTo>
                      <a:pt x="1868309" y="878717"/>
                    </a:lnTo>
                    <a:lnTo>
                      <a:pt x="1853364" y="878717"/>
                    </a:lnTo>
                    <a:lnTo>
                      <a:pt x="1835320" y="878717"/>
                    </a:lnTo>
                    <a:lnTo>
                      <a:pt x="1844433" y="870329"/>
                    </a:lnTo>
                    <a:lnTo>
                      <a:pt x="1844433" y="884366"/>
                    </a:lnTo>
                    <a:lnTo>
                      <a:pt x="1829488" y="884366"/>
                    </a:lnTo>
                    <a:lnTo>
                      <a:pt x="1838419" y="875978"/>
                    </a:lnTo>
                    <a:lnTo>
                      <a:pt x="1838419" y="890016"/>
                    </a:lnTo>
                    <a:lnTo>
                      <a:pt x="1823474" y="890016"/>
                    </a:lnTo>
                    <a:lnTo>
                      <a:pt x="1832405" y="881456"/>
                    </a:lnTo>
                    <a:lnTo>
                      <a:pt x="1832405" y="895494"/>
                    </a:lnTo>
                    <a:lnTo>
                      <a:pt x="1811627" y="895494"/>
                    </a:lnTo>
                    <a:lnTo>
                      <a:pt x="1820558" y="887105"/>
                    </a:lnTo>
                    <a:lnTo>
                      <a:pt x="1820558" y="901143"/>
                    </a:lnTo>
                    <a:lnTo>
                      <a:pt x="1805430" y="901143"/>
                    </a:lnTo>
                    <a:lnTo>
                      <a:pt x="1781555" y="901143"/>
                    </a:lnTo>
                    <a:lnTo>
                      <a:pt x="1790668" y="892754"/>
                    </a:lnTo>
                    <a:lnTo>
                      <a:pt x="1790668" y="898233"/>
                    </a:lnTo>
                    <a:lnTo>
                      <a:pt x="1790668" y="912270"/>
                    </a:lnTo>
                    <a:lnTo>
                      <a:pt x="1775723" y="912270"/>
                    </a:lnTo>
                    <a:lnTo>
                      <a:pt x="1784653" y="903882"/>
                    </a:lnTo>
                    <a:lnTo>
                      <a:pt x="1784653" y="917919"/>
                    </a:lnTo>
                    <a:lnTo>
                      <a:pt x="1769708" y="917919"/>
                    </a:lnTo>
                    <a:lnTo>
                      <a:pt x="1757862" y="917919"/>
                    </a:lnTo>
                    <a:lnTo>
                      <a:pt x="1766792" y="909531"/>
                    </a:lnTo>
                    <a:lnTo>
                      <a:pt x="1766792" y="915180"/>
                    </a:lnTo>
                    <a:lnTo>
                      <a:pt x="1766792" y="929047"/>
                    </a:lnTo>
                    <a:lnTo>
                      <a:pt x="1751847" y="929047"/>
                    </a:lnTo>
                    <a:lnTo>
                      <a:pt x="1739818" y="929047"/>
                    </a:lnTo>
                    <a:lnTo>
                      <a:pt x="1748931" y="920658"/>
                    </a:lnTo>
                    <a:lnTo>
                      <a:pt x="1748931" y="934696"/>
                    </a:lnTo>
                    <a:lnTo>
                      <a:pt x="1727972" y="934696"/>
                    </a:lnTo>
                    <a:lnTo>
                      <a:pt x="1737084" y="926308"/>
                    </a:lnTo>
                    <a:lnTo>
                      <a:pt x="1737084" y="940345"/>
                    </a:lnTo>
                    <a:lnTo>
                      <a:pt x="1721957" y="940345"/>
                    </a:lnTo>
                    <a:lnTo>
                      <a:pt x="1730888" y="931957"/>
                    </a:lnTo>
                    <a:lnTo>
                      <a:pt x="1730888" y="937435"/>
                    </a:lnTo>
                    <a:lnTo>
                      <a:pt x="1730888" y="951473"/>
                    </a:lnTo>
                    <a:lnTo>
                      <a:pt x="1715943" y="951473"/>
                    </a:lnTo>
                    <a:lnTo>
                      <a:pt x="1710111" y="951473"/>
                    </a:lnTo>
                    <a:lnTo>
                      <a:pt x="1719041" y="943084"/>
                    </a:lnTo>
                    <a:lnTo>
                      <a:pt x="1719041" y="957122"/>
                    </a:lnTo>
                    <a:lnTo>
                      <a:pt x="1704096" y="957122"/>
                    </a:lnTo>
                    <a:lnTo>
                      <a:pt x="1698082" y="957122"/>
                    </a:lnTo>
                    <a:lnTo>
                      <a:pt x="1707012" y="948734"/>
                    </a:lnTo>
                    <a:lnTo>
                      <a:pt x="1707012" y="962771"/>
                    </a:lnTo>
                    <a:lnTo>
                      <a:pt x="1692249" y="962771"/>
                    </a:lnTo>
                    <a:lnTo>
                      <a:pt x="1686053" y="962771"/>
                    </a:lnTo>
                    <a:lnTo>
                      <a:pt x="1695165" y="954212"/>
                    </a:lnTo>
                    <a:lnTo>
                      <a:pt x="1695165" y="968420"/>
                    </a:lnTo>
                    <a:lnTo>
                      <a:pt x="1674206" y="968420"/>
                    </a:lnTo>
                    <a:lnTo>
                      <a:pt x="1683319" y="959861"/>
                    </a:lnTo>
                    <a:lnTo>
                      <a:pt x="1683319" y="973898"/>
                    </a:lnTo>
                    <a:lnTo>
                      <a:pt x="1662359" y="973898"/>
                    </a:lnTo>
                    <a:lnTo>
                      <a:pt x="1671290" y="965510"/>
                    </a:lnTo>
                    <a:lnTo>
                      <a:pt x="1671290" y="979548"/>
                    </a:lnTo>
                    <a:lnTo>
                      <a:pt x="1656345" y="979548"/>
                    </a:lnTo>
                    <a:lnTo>
                      <a:pt x="1650330" y="979548"/>
                    </a:lnTo>
                    <a:lnTo>
                      <a:pt x="1659443" y="970988"/>
                    </a:lnTo>
                    <a:lnTo>
                      <a:pt x="1659443" y="976637"/>
                    </a:lnTo>
                    <a:lnTo>
                      <a:pt x="1659443" y="990675"/>
                    </a:lnTo>
                    <a:lnTo>
                      <a:pt x="1644316" y="990675"/>
                    </a:lnTo>
                    <a:lnTo>
                      <a:pt x="1653429" y="982287"/>
                    </a:lnTo>
                    <a:lnTo>
                      <a:pt x="1653429" y="1001973"/>
                    </a:lnTo>
                    <a:lnTo>
                      <a:pt x="1626455" y="1001973"/>
                    </a:lnTo>
                    <a:lnTo>
                      <a:pt x="1620440" y="1001973"/>
                    </a:lnTo>
                    <a:lnTo>
                      <a:pt x="1608594" y="1001973"/>
                    </a:lnTo>
                    <a:lnTo>
                      <a:pt x="1602579" y="1001973"/>
                    </a:lnTo>
                    <a:lnTo>
                      <a:pt x="1611692" y="993414"/>
                    </a:lnTo>
                    <a:lnTo>
                      <a:pt x="1611692" y="1007452"/>
                    </a:lnTo>
                    <a:lnTo>
                      <a:pt x="1590550" y="1007452"/>
                    </a:lnTo>
                    <a:lnTo>
                      <a:pt x="1599663" y="999063"/>
                    </a:lnTo>
                    <a:lnTo>
                      <a:pt x="1599663" y="1004713"/>
                    </a:lnTo>
                    <a:lnTo>
                      <a:pt x="1599663" y="1018750"/>
                    </a:lnTo>
                    <a:lnTo>
                      <a:pt x="1584718" y="1018750"/>
                    </a:lnTo>
                    <a:lnTo>
                      <a:pt x="1572689" y="1018750"/>
                    </a:lnTo>
                    <a:lnTo>
                      <a:pt x="1566857" y="1018750"/>
                    </a:lnTo>
                    <a:lnTo>
                      <a:pt x="1575788" y="1010191"/>
                    </a:lnTo>
                    <a:lnTo>
                      <a:pt x="1575788" y="1024228"/>
                    </a:lnTo>
                    <a:lnTo>
                      <a:pt x="1560843" y="1024228"/>
                    </a:lnTo>
                    <a:lnTo>
                      <a:pt x="1569773" y="1015840"/>
                    </a:lnTo>
                    <a:lnTo>
                      <a:pt x="1569773" y="1029877"/>
                    </a:lnTo>
                    <a:lnTo>
                      <a:pt x="1554828" y="1029877"/>
                    </a:lnTo>
                    <a:lnTo>
                      <a:pt x="1563941" y="1021318"/>
                    </a:lnTo>
                    <a:lnTo>
                      <a:pt x="1563941" y="1035527"/>
                    </a:lnTo>
                    <a:lnTo>
                      <a:pt x="1542982" y="1035527"/>
                    </a:lnTo>
                    <a:lnTo>
                      <a:pt x="1551912" y="1026967"/>
                    </a:lnTo>
                    <a:lnTo>
                      <a:pt x="1551912" y="1041005"/>
                    </a:lnTo>
                    <a:lnTo>
                      <a:pt x="1530953" y="1041005"/>
                    </a:lnTo>
                    <a:lnTo>
                      <a:pt x="1519106" y="1041005"/>
                    </a:lnTo>
                    <a:lnTo>
                      <a:pt x="1528036" y="1032616"/>
                    </a:lnTo>
                    <a:lnTo>
                      <a:pt x="1528036" y="1046654"/>
                    </a:lnTo>
                    <a:lnTo>
                      <a:pt x="1513092" y="1046654"/>
                    </a:lnTo>
                    <a:lnTo>
                      <a:pt x="1522022" y="1038266"/>
                    </a:lnTo>
                    <a:lnTo>
                      <a:pt x="1522022" y="1052303"/>
                    </a:lnTo>
                    <a:lnTo>
                      <a:pt x="1507077" y="1052303"/>
                    </a:lnTo>
                    <a:lnTo>
                      <a:pt x="1495048" y="1052303"/>
                    </a:lnTo>
                    <a:lnTo>
                      <a:pt x="1489216" y="1052303"/>
                    </a:lnTo>
                    <a:lnTo>
                      <a:pt x="1498146" y="1043744"/>
                    </a:lnTo>
                    <a:lnTo>
                      <a:pt x="1498146" y="1057781"/>
                    </a:lnTo>
                    <a:lnTo>
                      <a:pt x="1483202" y="1057781"/>
                    </a:lnTo>
                    <a:lnTo>
                      <a:pt x="1492314" y="1049393"/>
                    </a:lnTo>
                    <a:lnTo>
                      <a:pt x="1492314" y="1063431"/>
                    </a:lnTo>
                    <a:lnTo>
                      <a:pt x="1477369" y="1063431"/>
                    </a:lnTo>
                    <a:lnTo>
                      <a:pt x="1465340" y="1063431"/>
                    </a:lnTo>
                    <a:lnTo>
                      <a:pt x="1474271" y="1055042"/>
                    </a:lnTo>
                    <a:lnTo>
                      <a:pt x="1474271" y="1069080"/>
                    </a:lnTo>
                    <a:lnTo>
                      <a:pt x="1447479" y="1069080"/>
                    </a:lnTo>
                    <a:lnTo>
                      <a:pt x="1435450" y="1069080"/>
                    </a:lnTo>
                    <a:lnTo>
                      <a:pt x="1444563" y="1060521"/>
                    </a:lnTo>
                    <a:lnTo>
                      <a:pt x="1444563" y="1074558"/>
                    </a:lnTo>
                    <a:lnTo>
                      <a:pt x="1417589" y="1074558"/>
                    </a:lnTo>
                    <a:lnTo>
                      <a:pt x="1426702" y="1066170"/>
                    </a:lnTo>
                    <a:lnTo>
                      <a:pt x="1426702" y="1085857"/>
                    </a:lnTo>
                    <a:lnTo>
                      <a:pt x="1405560" y="1085857"/>
                    </a:lnTo>
                    <a:lnTo>
                      <a:pt x="1399728" y="1085857"/>
                    </a:lnTo>
                    <a:lnTo>
                      <a:pt x="1408659" y="1077297"/>
                    </a:lnTo>
                    <a:lnTo>
                      <a:pt x="1408659" y="1091506"/>
                    </a:lnTo>
                    <a:lnTo>
                      <a:pt x="1393714" y="1091506"/>
                    </a:lnTo>
                    <a:lnTo>
                      <a:pt x="1387699" y="1091506"/>
                    </a:lnTo>
                    <a:lnTo>
                      <a:pt x="1396630" y="1082946"/>
                    </a:lnTo>
                    <a:lnTo>
                      <a:pt x="1396630" y="1088596"/>
                    </a:lnTo>
                    <a:lnTo>
                      <a:pt x="1396630" y="1102633"/>
                    </a:lnTo>
                    <a:lnTo>
                      <a:pt x="1369838" y="1102633"/>
                    </a:lnTo>
                    <a:lnTo>
                      <a:pt x="1363824" y="1102633"/>
                    </a:lnTo>
                    <a:lnTo>
                      <a:pt x="1357809" y="1102633"/>
                    </a:lnTo>
                    <a:lnTo>
                      <a:pt x="1366922" y="1094074"/>
                    </a:lnTo>
                    <a:lnTo>
                      <a:pt x="1366922" y="1108282"/>
                    </a:lnTo>
                    <a:lnTo>
                      <a:pt x="1351977" y="1108282"/>
                    </a:lnTo>
                    <a:lnTo>
                      <a:pt x="1360907" y="1099723"/>
                    </a:lnTo>
                    <a:lnTo>
                      <a:pt x="1360907" y="1113761"/>
                    </a:lnTo>
                    <a:lnTo>
                      <a:pt x="1345963" y="1113761"/>
                    </a:lnTo>
                    <a:lnTo>
                      <a:pt x="1354893" y="1105372"/>
                    </a:lnTo>
                    <a:lnTo>
                      <a:pt x="1354893" y="1119410"/>
                    </a:lnTo>
                    <a:lnTo>
                      <a:pt x="1333934" y="1119410"/>
                    </a:lnTo>
                    <a:lnTo>
                      <a:pt x="1343046" y="1110850"/>
                    </a:lnTo>
                    <a:lnTo>
                      <a:pt x="1343046" y="1125059"/>
                    </a:lnTo>
                    <a:lnTo>
                      <a:pt x="1322087" y="1125059"/>
                    </a:lnTo>
                    <a:lnTo>
                      <a:pt x="1316073" y="1125059"/>
                    </a:lnTo>
                    <a:lnTo>
                      <a:pt x="1325003" y="1116499"/>
                    </a:lnTo>
                    <a:lnTo>
                      <a:pt x="1325003" y="1130537"/>
                    </a:lnTo>
                    <a:lnTo>
                      <a:pt x="1304226" y="1130537"/>
                    </a:lnTo>
                    <a:lnTo>
                      <a:pt x="1313156" y="1122149"/>
                    </a:lnTo>
                    <a:lnTo>
                      <a:pt x="1313156" y="1136186"/>
                    </a:lnTo>
                    <a:lnTo>
                      <a:pt x="1292197" y="1136186"/>
                    </a:lnTo>
                    <a:lnTo>
                      <a:pt x="1280168" y="1136186"/>
                    </a:lnTo>
                    <a:lnTo>
                      <a:pt x="1274336" y="1136186"/>
                    </a:lnTo>
                    <a:lnTo>
                      <a:pt x="1283266" y="1127798"/>
                    </a:lnTo>
                    <a:lnTo>
                      <a:pt x="1283266" y="1141836"/>
                    </a:lnTo>
                    <a:lnTo>
                      <a:pt x="1268321" y="1141836"/>
                    </a:lnTo>
                    <a:lnTo>
                      <a:pt x="1277434" y="1133447"/>
                    </a:lnTo>
                    <a:lnTo>
                      <a:pt x="1277434" y="1147314"/>
                    </a:lnTo>
                    <a:lnTo>
                      <a:pt x="1256475" y="1147314"/>
                    </a:lnTo>
                    <a:lnTo>
                      <a:pt x="1265405" y="1138925"/>
                    </a:lnTo>
                    <a:lnTo>
                      <a:pt x="1265405" y="1152963"/>
                    </a:lnTo>
                    <a:lnTo>
                      <a:pt x="1250460" y="1152963"/>
                    </a:lnTo>
                    <a:lnTo>
                      <a:pt x="1244446" y="1152963"/>
                    </a:lnTo>
                    <a:lnTo>
                      <a:pt x="1238431" y="1152963"/>
                    </a:lnTo>
                    <a:lnTo>
                      <a:pt x="1247544" y="1144575"/>
                    </a:lnTo>
                    <a:lnTo>
                      <a:pt x="1247544" y="1158612"/>
                    </a:lnTo>
                    <a:lnTo>
                      <a:pt x="1220570" y="1158612"/>
                    </a:lnTo>
                    <a:lnTo>
                      <a:pt x="1229683" y="1150053"/>
                    </a:lnTo>
                    <a:lnTo>
                      <a:pt x="1229683" y="1164090"/>
                    </a:lnTo>
                    <a:lnTo>
                      <a:pt x="1214556" y="1164090"/>
                    </a:lnTo>
                    <a:lnTo>
                      <a:pt x="1208724" y="1164090"/>
                    </a:lnTo>
                    <a:lnTo>
                      <a:pt x="1217654" y="1155702"/>
                    </a:lnTo>
                    <a:lnTo>
                      <a:pt x="1217654" y="1169740"/>
                    </a:lnTo>
                    <a:lnTo>
                      <a:pt x="1202709" y="1169740"/>
                    </a:lnTo>
                    <a:lnTo>
                      <a:pt x="1211640" y="1161351"/>
                    </a:lnTo>
                    <a:lnTo>
                      <a:pt x="1211640" y="1166829"/>
                    </a:lnTo>
                    <a:lnTo>
                      <a:pt x="1211640" y="1181038"/>
                    </a:lnTo>
                    <a:lnTo>
                      <a:pt x="1196695" y="1181038"/>
                    </a:lnTo>
                    <a:lnTo>
                      <a:pt x="1205808" y="1172479"/>
                    </a:lnTo>
                    <a:lnTo>
                      <a:pt x="1205808" y="1186516"/>
                    </a:lnTo>
                    <a:lnTo>
                      <a:pt x="1190862" y="1186516"/>
                    </a:lnTo>
                    <a:lnTo>
                      <a:pt x="1199793" y="1178128"/>
                    </a:lnTo>
                    <a:lnTo>
                      <a:pt x="1199793" y="1192165"/>
                    </a:lnTo>
                    <a:lnTo>
                      <a:pt x="1184666" y="1192165"/>
                    </a:lnTo>
                    <a:lnTo>
                      <a:pt x="1193779" y="1183606"/>
                    </a:lnTo>
                    <a:lnTo>
                      <a:pt x="1193779" y="1197815"/>
                    </a:lnTo>
                    <a:lnTo>
                      <a:pt x="1178834" y="1197815"/>
                    </a:lnTo>
                    <a:lnTo>
                      <a:pt x="1187764" y="1189255"/>
                    </a:lnTo>
                    <a:lnTo>
                      <a:pt x="1187764" y="1203293"/>
                    </a:lnTo>
                    <a:lnTo>
                      <a:pt x="1172819" y="1203293"/>
                    </a:lnTo>
                    <a:lnTo>
                      <a:pt x="1181932" y="1194904"/>
                    </a:lnTo>
                    <a:lnTo>
                      <a:pt x="1181932" y="1208942"/>
                    </a:lnTo>
                    <a:lnTo>
                      <a:pt x="1166987" y="1208942"/>
                    </a:lnTo>
                    <a:lnTo>
                      <a:pt x="1160790" y="1208942"/>
                    </a:lnTo>
                    <a:lnTo>
                      <a:pt x="1169903" y="1200382"/>
                    </a:lnTo>
                    <a:lnTo>
                      <a:pt x="1169903" y="1214591"/>
                    </a:lnTo>
                    <a:lnTo>
                      <a:pt x="1142929" y="1214591"/>
                    </a:lnTo>
                    <a:lnTo>
                      <a:pt x="1152042" y="1206032"/>
                    </a:lnTo>
                    <a:lnTo>
                      <a:pt x="1152042" y="1220069"/>
                    </a:lnTo>
                    <a:lnTo>
                      <a:pt x="1131082" y="1220069"/>
                    </a:lnTo>
                    <a:lnTo>
                      <a:pt x="1125068" y="1220069"/>
                    </a:lnTo>
                    <a:lnTo>
                      <a:pt x="1134181" y="1211681"/>
                    </a:lnTo>
                    <a:lnTo>
                      <a:pt x="1134181" y="1225719"/>
                    </a:lnTo>
                    <a:lnTo>
                      <a:pt x="1113221" y="1225719"/>
                    </a:lnTo>
                    <a:lnTo>
                      <a:pt x="1122152" y="1217330"/>
                    </a:lnTo>
                    <a:lnTo>
                      <a:pt x="1122152" y="1231368"/>
                    </a:lnTo>
                    <a:lnTo>
                      <a:pt x="1107207" y="1231368"/>
                    </a:lnTo>
                    <a:lnTo>
                      <a:pt x="1116320" y="1222980"/>
                    </a:lnTo>
                    <a:lnTo>
                      <a:pt x="1116320" y="1228458"/>
                    </a:lnTo>
                    <a:lnTo>
                      <a:pt x="1116320" y="1248144"/>
                    </a:lnTo>
                    <a:lnTo>
                      <a:pt x="1095178" y="1248144"/>
                    </a:lnTo>
                    <a:lnTo>
                      <a:pt x="1089346" y="1248144"/>
                    </a:lnTo>
                    <a:lnTo>
                      <a:pt x="1071302" y="1248144"/>
                    </a:lnTo>
                    <a:lnTo>
                      <a:pt x="1080415" y="1239756"/>
                    </a:lnTo>
                    <a:lnTo>
                      <a:pt x="1080415" y="1253623"/>
                    </a:lnTo>
                    <a:lnTo>
                      <a:pt x="1065288" y="1253623"/>
                    </a:lnTo>
                    <a:lnTo>
                      <a:pt x="1074401" y="1245234"/>
                    </a:lnTo>
                    <a:lnTo>
                      <a:pt x="1074401" y="1259272"/>
                    </a:lnTo>
                    <a:lnTo>
                      <a:pt x="1059456" y="1259272"/>
                    </a:lnTo>
                    <a:lnTo>
                      <a:pt x="1053441" y="1259272"/>
                    </a:lnTo>
                    <a:lnTo>
                      <a:pt x="1062554" y="1250883"/>
                    </a:lnTo>
                    <a:lnTo>
                      <a:pt x="1062554" y="1256533"/>
                    </a:lnTo>
                    <a:lnTo>
                      <a:pt x="1062554" y="1270570"/>
                    </a:lnTo>
                    <a:lnTo>
                      <a:pt x="1047427" y="1270570"/>
                    </a:lnTo>
                    <a:lnTo>
                      <a:pt x="1041595" y="1270570"/>
                    </a:lnTo>
                    <a:lnTo>
                      <a:pt x="1050525" y="1262011"/>
                    </a:lnTo>
                    <a:lnTo>
                      <a:pt x="1050525" y="1267660"/>
                    </a:lnTo>
                    <a:lnTo>
                      <a:pt x="1050525" y="1281698"/>
                    </a:lnTo>
                    <a:lnTo>
                      <a:pt x="1035580" y="1281698"/>
                    </a:lnTo>
                    <a:lnTo>
                      <a:pt x="1029566" y="1281698"/>
                    </a:lnTo>
                    <a:lnTo>
                      <a:pt x="1017719" y="1281698"/>
                    </a:lnTo>
                    <a:lnTo>
                      <a:pt x="1026650" y="1273309"/>
                    </a:lnTo>
                    <a:lnTo>
                      <a:pt x="1026650" y="1287176"/>
                    </a:lnTo>
                    <a:lnTo>
                      <a:pt x="1011705" y="1287176"/>
                    </a:lnTo>
                    <a:lnTo>
                      <a:pt x="1020635" y="1278787"/>
                    </a:lnTo>
                    <a:lnTo>
                      <a:pt x="1020635" y="1292996"/>
                    </a:lnTo>
                    <a:lnTo>
                      <a:pt x="993843" y="1292996"/>
                    </a:lnTo>
                    <a:lnTo>
                      <a:pt x="1002774" y="1284437"/>
                    </a:lnTo>
                    <a:lnTo>
                      <a:pt x="1002774" y="1298474"/>
                    </a:lnTo>
                    <a:lnTo>
                      <a:pt x="981815" y="1298474"/>
                    </a:lnTo>
                    <a:lnTo>
                      <a:pt x="990745" y="1290086"/>
                    </a:lnTo>
                    <a:lnTo>
                      <a:pt x="990745" y="1304123"/>
                    </a:lnTo>
                    <a:lnTo>
                      <a:pt x="975982" y="1304123"/>
                    </a:lnTo>
                    <a:lnTo>
                      <a:pt x="969786" y="1304123"/>
                    </a:lnTo>
                    <a:lnTo>
                      <a:pt x="963953" y="1304123"/>
                    </a:lnTo>
                    <a:lnTo>
                      <a:pt x="957939" y="1304123"/>
                    </a:lnTo>
                    <a:lnTo>
                      <a:pt x="967052" y="1295564"/>
                    </a:lnTo>
                    <a:lnTo>
                      <a:pt x="967052" y="1301213"/>
                    </a:lnTo>
                    <a:lnTo>
                      <a:pt x="967052" y="1315251"/>
                    </a:lnTo>
                    <a:lnTo>
                      <a:pt x="946092" y="1315251"/>
                    </a:lnTo>
                    <a:lnTo>
                      <a:pt x="955023" y="1306863"/>
                    </a:lnTo>
                    <a:lnTo>
                      <a:pt x="955023" y="1320900"/>
                    </a:lnTo>
                    <a:lnTo>
                      <a:pt x="940078" y="1320900"/>
                    </a:lnTo>
                    <a:lnTo>
                      <a:pt x="949008" y="1312341"/>
                    </a:lnTo>
                    <a:lnTo>
                      <a:pt x="949008" y="1326378"/>
                    </a:lnTo>
                    <a:lnTo>
                      <a:pt x="934063" y="1326378"/>
                    </a:lnTo>
                    <a:lnTo>
                      <a:pt x="943176" y="1317990"/>
                    </a:lnTo>
                    <a:lnTo>
                      <a:pt x="943176" y="1332027"/>
                    </a:lnTo>
                    <a:lnTo>
                      <a:pt x="928049" y="1332027"/>
                    </a:lnTo>
                    <a:lnTo>
                      <a:pt x="922217" y="1332027"/>
                    </a:lnTo>
                    <a:lnTo>
                      <a:pt x="931147" y="1323639"/>
                    </a:lnTo>
                    <a:lnTo>
                      <a:pt x="931147" y="1329117"/>
                    </a:lnTo>
                    <a:lnTo>
                      <a:pt x="931147" y="1343155"/>
                    </a:lnTo>
                    <a:lnTo>
                      <a:pt x="916202" y="1343155"/>
                    </a:lnTo>
                    <a:lnTo>
                      <a:pt x="925133" y="1334766"/>
                    </a:lnTo>
                    <a:lnTo>
                      <a:pt x="925133" y="1348804"/>
                    </a:lnTo>
                    <a:lnTo>
                      <a:pt x="910188" y="1348804"/>
                    </a:lnTo>
                    <a:lnTo>
                      <a:pt x="904173" y="1348804"/>
                    </a:lnTo>
                    <a:lnTo>
                      <a:pt x="913286" y="1340416"/>
                    </a:lnTo>
                    <a:lnTo>
                      <a:pt x="913286" y="1354453"/>
                    </a:lnTo>
                    <a:lnTo>
                      <a:pt x="886312" y="1354453"/>
                    </a:lnTo>
                    <a:lnTo>
                      <a:pt x="895425" y="1346065"/>
                    </a:lnTo>
                    <a:lnTo>
                      <a:pt x="895425" y="1359931"/>
                    </a:lnTo>
                    <a:lnTo>
                      <a:pt x="880298" y="1359931"/>
                    </a:lnTo>
                    <a:lnTo>
                      <a:pt x="889411" y="1351543"/>
                    </a:lnTo>
                    <a:lnTo>
                      <a:pt x="889411" y="1357192"/>
                    </a:lnTo>
                    <a:lnTo>
                      <a:pt x="889411" y="1371230"/>
                    </a:lnTo>
                    <a:lnTo>
                      <a:pt x="874283" y="1371230"/>
                    </a:lnTo>
                    <a:lnTo>
                      <a:pt x="883396" y="1362842"/>
                    </a:lnTo>
                    <a:lnTo>
                      <a:pt x="883396" y="1376708"/>
                    </a:lnTo>
                    <a:lnTo>
                      <a:pt x="862437" y="1376708"/>
                    </a:lnTo>
                    <a:lnTo>
                      <a:pt x="856604" y="1376708"/>
                    </a:lnTo>
                    <a:lnTo>
                      <a:pt x="865535" y="1368320"/>
                    </a:lnTo>
                    <a:lnTo>
                      <a:pt x="865535" y="1382357"/>
                    </a:lnTo>
                    <a:lnTo>
                      <a:pt x="850408" y="1382357"/>
                    </a:lnTo>
                    <a:lnTo>
                      <a:pt x="859521" y="1373969"/>
                    </a:lnTo>
                    <a:lnTo>
                      <a:pt x="859521" y="1388006"/>
                    </a:lnTo>
                    <a:lnTo>
                      <a:pt x="838561" y="1388006"/>
                    </a:lnTo>
                    <a:lnTo>
                      <a:pt x="832547" y="1388006"/>
                    </a:lnTo>
                    <a:lnTo>
                      <a:pt x="826714" y="1388006"/>
                    </a:lnTo>
                    <a:lnTo>
                      <a:pt x="835645" y="1379618"/>
                    </a:lnTo>
                    <a:lnTo>
                      <a:pt x="835645" y="1399305"/>
                    </a:lnTo>
                    <a:lnTo>
                      <a:pt x="820700" y="1399305"/>
                    </a:lnTo>
                    <a:lnTo>
                      <a:pt x="814686" y="1399305"/>
                    </a:lnTo>
                    <a:lnTo>
                      <a:pt x="823798" y="1390746"/>
                    </a:lnTo>
                    <a:lnTo>
                      <a:pt x="823798" y="1404783"/>
                    </a:lnTo>
                    <a:lnTo>
                      <a:pt x="808671" y="1404783"/>
                    </a:lnTo>
                    <a:lnTo>
                      <a:pt x="817784" y="1396395"/>
                    </a:lnTo>
                    <a:lnTo>
                      <a:pt x="817784" y="1410432"/>
                    </a:lnTo>
                    <a:lnTo>
                      <a:pt x="802839" y="1410432"/>
                    </a:lnTo>
                    <a:lnTo>
                      <a:pt x="811769" y="1401873"/>
                    </a:lnTo>
                    <a:lnTo>
                      <a:pt x="811769" y="1407522"/>
                    </a:lnTo>
                    <a:lnTo>
                      <a:pt x="811769" y="1421560"/>
                    </a:lnTo>
                    <a:lnTo>
                      <a:pt x="796824" y="1421560"/>
                    </a:lnTo>
                    <a:lnTo>
                      <a:pt x="805937" y="1413171"/>
                    </a:lnTo>
                    <a:lnTo>
                      <a:pt x="805937" y="1427209"/>
                    </a:lnTo>
                    <a:lnTo>
                      <a:pt x="772949" y="1427209"/>
                    </a:lnTo>
                    <a:lnTo>
                      <a:pt x="781879" y="1418821"/>
                    </a:lnTo>
                    <a:lnTo>
                      <a:pt x="781879" y="1432858"/>
                    </a:lnTo>
                    <a:lnTo>
                      <a:pt x="761102" y="1432858"/>
                    </a:lnTo>
                    <a:lnTo>
                      <a:pt x="770033" y="1424299"/>
                    </a:lnTo>
                    <a:lnTo>
                      <a:pt x="770033" y="1429948"/>
                    </a:lnTo>
                    <a:lnTo>
                      <a:pt x="770033" y="1443986"/>
                    </a:lnTo>
                    <a:lnTo>
                      <a:pt x="749073" y="1443986"/>
                    </a:lnTo>
                    <a:lnTo>
                      <a:pt x="737044" y="1443986"/>
                    </a:lnTo>
                    <a:lnTo>
                      <a:pt x="746157" y="1435597"/>
                    </a:lnTo>
                    <a:lnTo>
                      <a:pt x="746157" y="1441075"/>
                    </a:lnTo>
                    <a:lnTo>
                      <a:pt x="746157" y="1455113"/>
                    </a:lnTo>
                    <a:lnTo>
                      <a:pt x="731212" y="1455113"/>
                    </a:lnTo>
                    <a:lnTo>
                      <a:pt x="725198" y="1455113"/>
                    </a:lnTo>
                    <a:lnTo>
                      <a:pt x="734128" y="1446725"/>
                    </a:lnTo>
                    <a:lnTo>
                      <a:pt x="734128" y="1460762"/>
                    </a:lnTo>
                    <a:lnTo>
                      <a:pt x="713169" y="1460762"/>
                    </a:lnTo>
                    <a:lnTo>
                      <a:pt x="701322" y="1460762"/>
                    </a:lnTo>
                    <a:lnTo>
                      <a:pt x="710253" y="1452374"/>
                    </a:lnTo>
                    <a:lnTo>
                      <a:pt x="710253" y="1471889"/>
                    </a:lnTo>
                    <a:lnTo>
                      <a:pt x="695308" y="1471889"/>
                    </a:lnTo>
                    <a:lnTo>
                      <a:pt x="704238" y="1463501"/>
                    </a:lnTo>
                    <a:lnTo>
                      <a:pt x="704238" y="1483188"/>
                    </a:lnTo>
                    <a:lnTo>
                      <a:pt x="689293" y="1483188"/>
                    </a:lnTo>
                    <a:lnTo>
                      <a:pt x="683461" y="1483188"/>
                    </a:lnTo>
                    <a:lnTo>
                      <a:pt x="677446" y="1483188"/>
                    </a:lnTo>
                    <a:lnTo>
                      <a:pt x="686559" y="1474628"/>
                    </a:lnTo>
                    <a:lnTo>
                      <a:pt x="686559" y="1488837"/>
                    </a:lnTo>
                    <a:lnTo>
                      <a:pt x="671432" y="1488837"/>
                    </a:lnTo>
                    <a:lnTo>
                      <a:pt x="665600" y="1488837"/>
                    </a:lnTo>
                    <a:lnTo>
                      <a:pt x="674530" y="1480278"/>
                    </a:lnTo>
                    <a:lnTo>
                      <a:pt x="674530" y="1494315"/>
                    </a:lnTo>
                    <a:lnTo>
                      <a:pt x="659403" y="1494315"/>
                    </a:lnTo>
                    <a:lnTo>
                      <a:pt x="668516" y="1485927"/>
                    </a:lnTo>
                    <a:lnTo>
                      <a:pt x="668516" y="1505614"/>
                    </a:lnTo>
                    <a:lnTo>
                      <a:pt x="653571" y="1505614"/>
                    </a:lnTo>
                    <a:lnTo>
                      <a:pt x="635710" y="1505614"/>
                    </a:lnTo>
                    <a:lnTo>
                      <a:pt x="644640" y="1497054"/>
                    </a:lnTo>
                    <a:lnTo>
                      <a:pt x="644640" y="1502703"/>
                    </a:lnTo>
                    <a:lnTo>
                      <a:pt x="644640" y="1516741"/>
                    </a:lnTo>
                    <a:lnTo>
                      <a:pt x="629695" y="1516741"/>
                    </a:lnTo>
                    <a:lnTo>
                      <a:pt x="638626" y="1508182"/>
                    </a:lnTo>
                    <a:lnTo>
                      <a:pt x="638626" y="1522390"/>
                    </a:lnTo>
                    <a:lnTo>
                      <a:pt x="623681" y="1522390"/>
                    </a:lnTo>
                    <a:lnTo>
                      <a:pt x="632794" y="1513831"/>
                    </a:lnTo>
                    <a:lnTo>
                      <a:pt x="632794" y="1527868"/>
                    </a:lnTo>
                    <a:lnTo>
                      <a:pt x="599805" y="1527868"/>
                    </a:lnTo>
                    <a:lnTo>
                      <a:pt x="593791" y="1527868"/>
                    </a:lnTo>
                    <a:lnTo>
                      <a:pt x="602904" y="1519480"/>
                    </a:lnTo>
                    <a:lnTo>
                      <a:pt x="602904" y="1524958"/>
                    </a:lnTo>
                    <a:lnTo>
                      <a:pt x="602904" y="1539167"/>
                    </a:lnTo>
                    <a:lnTo>
                      <a:pt x="587959" y="1539167"/>
                    </a:lnTo>
                    <a:lnTo>
                      <a:pt x="581944" y="1539167"/>
                    </a:lnTo>
                    <a:lnTo>
                      <a:pt x="590875" y="1530608"/>
                    </a:lnTo>
                    <a:lnTo>
                      <a:pt x="590875" y="1550294"/>
                    </a:lnTo>
                    <a:lnTo>
                      <a:pt x="563901" y="1550294"/>
                    </a:lnTo>
                    <a:lnTo>
                      <a:pt x="573014" y="1541906"/>
                    </a:lnTo>
                    <a:lnTo>
                      <a:pt x="573014" y="1555944"/>
                    </a:lnTo>
                    <a:lnTo>
                      <a:pt x="558069" y="1555944"/>
                    </a:lnTo>
                    <a:lnTo>
                      <a:pt x="566999" y="1547555"/>
                    </a:lnTo>
                    <a:lnTo>
                      <a:pt x="566999" y="1561422"/>
                    </a:lnTo>
                    <a:lnTo>
                      <a:pt x="552054" y="1561422"/>
                    </a:lnTo>
                    <a:lnTo>
                      <a:pt x="561167" y="1553033"/>
                    </a:lnTo>
                    <a:lnTo>
                      <a:pt x="561167" y="1558683"/>
                    </a:lnTo>
                    <a:lnTo>
                      <a:pt x="561167" y="1572720"/>
                    </a:lnTo>
                    <a:lnTo>
                      <a:pt x="546222" y="1572720"/>
                    </a:lnTo>
                    <a:lnTo>
                      <a:pt x="540208" y="1572720"/>
                    </a:lnTo>
                    <a:lnTo>
                      <a:pt x="549138" y="1564332"/>
                    </a:lnTo>
                    <a:lnTo>
                      <a:pt x="549138" y="1569810"/>
                    </a:lnTo>
                    <a:lnTo>
                      <a:pt x="549138" y="1581108"/>
                    </a:lnTo>
                    <a:lnTo>
                      <a:pt x="549138" y="1595146"/>
                    </a:lnTo>
                    <a:lnTo>
                      <a:pt x="528179" y="1595146"/>
                    </a:lnTo>
                    <a:lnTo>
                      <a:pt x="522164" y="1595146"/>
                    </a:lnTo>
                    <a:lnTo>
                      <a:pt x="516332" y="1595146"/>
                    </a:lnTo>
                    <a:lnTo>
                      <a:pt x="525263" y="1586587"/>
                    </a:lnTo>
                    <a:lnTo>
                      <a:pt x="525263" y="1600624"/>
                    </a:lnTo>
                    <a:lnTo>
                      <a:pt x="510318" y="1600624"/>
                    </a:lnTo>
                    <a:lnTo>
                      <a:pt x="519248" y="1592236"/>
                    </a:lnTo>
                    <a:lnTo>
                      <a:pt x="519248" y="1606273"/>
                    </a:lnTo>
                    <a:lnTo>
                      <a:pt x="504303" y="1606273"/>
                    </a:lnTo>
                    <a:lnTo>
                      <a:pt x="498289" y="1606273"/>
                    </a:lnTo>
                    <a:lnTo>
                      <a:pt x="507401" y="1597885"/>
                    </a:lnTo>
                    <a:lnTo>
                      <a:pt x="507401" y="1603363"/>
                    </a:lnTo>
                    <a:lnTo>
                      <a:pt x="507401" y="1609012"/>
                    </a:lnTo>
                    <a:lnTo>
                      <a:pt x="507401" y="1623050"/>
                    </a:lnTo>
                    <a:lnTo>
                      <a:pt x="486442" y="1623050"/>
                    </a:lnTo>
                    <a:lnTo>
                      <a:pt x="480428" y="1623050"/>
                    </a:lnTo>
                    <a:lnTo>
                      <a:pt x="489358" y="1614662"/>
                    </a:lnTo>
                    <a:lnTo>
                      <a:pt x="489358" y="1628699"/>
                    </a:lnTo>
                    <a:lnTo>
                      <a:pt x="474413" y="1628699"/>
                    </a:lnTo>
                    <a:lnTo>
                      <a:pt x="468581" y="1628699"/>
                    </a:lnTo>
                    <a:lnTo>
                      <a:pt x="477511" y="1620140"/>
                    </a:lnTo>
                    <a:lnTo>
                      <a:pt x="477511" y="1625789"/>
                    </a:lnTo>
                    <a:lnTo>
                      <a:pt x="477511" y="1639827"/>
                    </a:lnTo>
                    <a:lnTo>
                      <a:pt x="462566" y="1639827"/>
                    </a:lnTo>
                    <a:lnTo>
                      <a:pt x="471497" y="1631267"/>
                    </a:lnTo>
                    <a:lnTo>
                      <a:pt x="471497" y="1645476"/>
                    </a:lnTo>
                    <a:lnTo>
                      <a:pt x="450720" y="1645476"/>
                    </a:lnTo>
                    <a:lnTo>
                      <a:pt x="459650" y="1637088"/>
                    </a:lnTo>
                    <a:lnTo>
                      <a:pt x="459650" y="1650954"/>
                    </a:lnTo>
                    <a:lnTo>
                      <a:pt x="444523" y="1650954"/>
                    </a:lnTo>
                    <a:lnTo>
                      <a:pt x="453636" y="1642565"/>
                    </a:lnTo>
                    <a:lnTo>
                      <a:pt x="453636" y="1662252"/>
                    </a:lnTo>
                    <a:lnTo>
                      <a:pt x="438691" y="1662252"/>
                    </a:lnTo>
                    <a:lnTo>
                      <a:pt x="447621" y="1653864"/>
                    </a:lnTo>
                    <a:lnTo>
                      <a:pt x="447621" y="1667730"/>
                    </a:lnTo>
                    <a:lnTo>
                      <a:pt x="432676" y="1667730"/>
                    </a:lnTo>
                    <a:lnTo>
                      <a:pt x="441789" y="1659342"/>
                    </a:lnTo>
                    <a:lnTo>
                      <a:pt x="441789" y="1664992"/>
                    </a:lnTo>
                    <a:lnTo>
                      <a:pt x="441789" y="1679029"/>
                    </a:lnTo>
                    <a:lnTo>
                      <a:pt x="426662" y="1679029"/>
                    </a:lnTo>
                    <a:lnTo>
                      <a:pt x="435775" y="1670641"/>
                    </a:lnTo>
                    <a:lnTo>
                      <a:pt x="435775" y="1684678"/>
                    </a:lnTo>
                    <a:lnTo>
                      <a:pt x="420830" y="1684678"/>
                    </a:lnTo>
                    <a:lnTo>
                      <a:pt x="429760" y="1676119"/>
                    </a:lnTo>
                    <a:lnTo>
                      <a:pt x="429760" y="1690156"/>
                    </a:lnTo>
                    <a:lnTo>
                      <a:pt x="414815" y="1690156"/>
                    </a:lnTo>
                    <a:lnTo>
                      <a:pt x="396954" y="1690156"/>
                    </a:lnTo>
                    <a:lnTo>
                      <a:pt x="405885" y="1681768"/>
                    </a:lnTo>
                    <a:lnTo>
                      <a:pt x="405885" y="1701284"/>
                    </a:lnTo>
                    <a:lnTo>
                      <a:pt x="384925" y="1701284"/>
                    </a:lnTo>
                    <a:lnTo>
                      <a:pt x="378911" y="1701284"/>
                    </a:lnTo>
                    <a:lnTo>
                      <a:pt x="388024" y="1692895"/>
                    </a:lnTo>
                    <a:lnTo>
                      <a:pt x="388024" y="1698545"/>
                    </a:lnTo>
                    <a:lnTo>
                      <a:pt x="388024" y="1718231"/>
                    </a:lnTo>
                    <a:lnTo>
                      <a:pt x="373079" y="1718231"/>
                    </a:lnTo>
                    <a:lnTo>
                      <a:pt x="382009" y="1709672"/>
                    </a:lnTo>
                    <a:lnTo>
                      <a:pt x="382009" y="1723881"/>
                    </a:lnTo>
                    <a:lnTo>
                      <a:pt x="367064" y="1723881"/>
                    </a:lnTo>
                    <a:lnTo>
                      <a:pt x="376177" y="1715321"/>
                    </a:lnTo>
                    <a:lnTo>
                      <a:pt x="376177" y="1729359"/>
                    </a:lnTo>
                    <a:lnTo>
                      <a:pt x="355217" y="1729359"/>
                    </a:lnTo>
                    <a:lnTo>
                      <a:pt x="364148" y="1720970"/>
                    </a:lnTo>
                    <a:lnTo>
                      <a:pt x="364148" y="1735008"/>
                    </a:lnTo>
                    <a:lnTo>
                      <a:pt x="349203" y="1735008"/>
                    </a:lnTo>
                    <a:lnTo>
                      <a:pt x="343189" y="1735008"/>
                    </a:lnTo>
                    <a:lnTo>
                      <a:pt x="352119" y="1726449"/>
                    </a:lnTo>
                    <a:lnTo>
                      <a:pt x="352119" y="1740657"/>
                    </a:lnTo>
                    <a:lnTo>
                      <a:pt x="337174" y="1740657"/>
                    </a:lnTo>
                    <a:lnTo>
                      <a:pt x="346287" y="1732098"/>
                    </a:lnTo>
                    <a:lnTo>
                      <a:pt x="346287" y="1746135"/>
                    </a:lnTo>
                    <a:lnTo>
                      <a:pt x="331160" y="1746135"/>
                    </a:lnTo>
                    <a:lnTo>
                      <a:pt x="325327" y="1746135"/>
                    </a:lnTo>
                    <a:lnTo>
                      <a:pt x="334258" y="1737747"/>
                    </a:lnTo>
                    <a:lnTo>
                      <a:pt x="334258" y="1751785"/>
                    </a:lnTo>
                    <a:lnTo>
                      <a:pt x="313299" y="1751785"/>
                    </a:lnTo>
                    <a:lnTo>
                      <a:pt x="322411" y="1743396"/>
                    </a:lnTo>
                    <a:lnTo>
                      <a:pt x="322411" y="1757434"/>
                    </a:lnTo>
                    <a:lnTo>
                      <a:pt x="307284" y="1757434"/>
                    </a:lnTo>
                    <a:lnTo>
                      <a:pt x="301452" y="1757434"/>
                    </a:lnTo>
                    <a:lnTo>
                      <a:pt x="295437" y="1757434"/>
                    </a:lnTo>
                    <a:lnTo>
                      <a:pt x="289423" y="1757434"/>
                    </a:lnTo>
                    <a:lnTo>
                      <a:pt x="298536" y="1748874"/>
                    </a:lnTo>
                    <a:lnTo>
                      <a:pt x="298536" y="1768561"/>
                    </a:lnTo>
                    <a:lnTo>
                      <a:pt x="283409" y="1768561"/>
                    </a:lnTo>
                    <a:lnTo>
                      <a:pt x="271562" y="1768561"/>
                    </a:lnTo>
                    <a:lnTo>
                      <a:pt x="265547" y="1768561"/>
                    </a:lnTo>
                    <a:lnTo>
                      <a:pt x="274478" y="1760173"/>
                    </a:lnTo>
                    <a:lnTo>
                      <a:pt x="274478" y="1765651"/>
                    </a:lnTo>
                    <a:lnTo>
                      <a:pt x="274478" y="1779689"/>
                    </a:lnTo>
                    <a:lnTo>
                      <a:pt x="253519" y="1779689"/>
                    </a:lnTo>
                    <a:lnTo>
                      <a:pt x="262631" y="1771300"/>
                    </a:lnTo>
                    <a:lnTo>
                      <a:pt x="262631" y="1785338"/>
                    </a:lnTo>
                    <a:lnTo>
                      <a:pt x="235840" y="1785338"/>
                    </a:lnTo>
                    <a:lnTo>
                      <a:pt x="229825" y="1785338"/>
                    </a:lnTo>
                    <a:lnTo>
                      <a:pt x="238756" y="1776950"/>
                    </a:lnTo>
                    <a:lnTo>
                      <a:pt x="238756" y="1790987"/>
                    </a:lnTo>
                    <a:lnTo>
                      <a:pt x="223811" y="1790987"/>
                    </a:lnTo>
                    <a:lnTo>
                      <a:pt x="217796" y="1790987"/>
                    </a:lnTo>
                    <a:lnTo>
                      <a:pt x="226909" y="1782427"/>
                    </a:lnTo>
                    <a:lnTo>
                      <a:pt x="226909" y="1796465"/>
                    </a:lnTo>
                    <a:lnTo>
                      <a:pt x="211782" y="1796465"/>
                    </a:lnTo>
                    <a:lnTo>
                      <a:pt x="220895" y="1788077"/>
                    </a:lnTo>
                    <a:lnTo>
                      <a:pt x="220895" y="1802114"/>
                    </a:lnTo>
                    <a:lnTo>
                      <a:pt x="205950" y="1802114"/>
                    </a:lnTo>
                    <a:lnTo>
                      <a:pt x="199935" y="1802114"/>
                    </a:lnTo>
                    <a:lnTo>
                      <a:pt x="193921" y="1802114"/>
                    </a:lnTo>
                    <a:lnTo>
                      <a:pt x="203033" y="1793726"/>
                    </a:lnTo>
                    <a:lnTo>
                      <a:pt x="203033" y="1807764"/>
                    </a:lnTo>
                    <a:lnTo>
                      <a:pt x="187906" y="1807764"/>
                    </a:lnTo>
                    <a:lnTo>
                      <a:pt x="197019" y="1799204"/>
                    </a:lnTo>
                    <a:lnTo>
                      <a:pt x="197019" y="1813413"/>
                    </a:lnTo>
                    <a:lnTo>
                      <a:pt x="176060" y="1813413"/>
                    </a:lnTo>
                    <a:lnTo>
                      <a:pt x="185172" y="1804854"/>
                    </a:lnTo>
                    <a:lnTo>
                      <a:pt x="185172" y="1810503"/>
                    </a:lnTo>
                    <a:lnTo>
                      <a:pt x="185172" y="1824540"/>
                    </a:lnTo>
                    <a:lnTo>
                      <a:pt x="170045" y="1824540"/>
                    </a:lnTo>
                    <a:lnTo>
                      <a:pt x="178976" y="1815981"/>
                    </a:lnTo>
                    <a:lnTo>
                      <a:pt x="178976" y="1830190"/>
                    </a:lnTo>
                    <a:lnTo>
                      <a:pt x="164031" y="1830190"/>
                    </a:lnTo>
                    <a:lnTo>
                      <a:pt x="173143" y="1821630"/>
                    </a:lnTo>
                    <a:lnTo>
                      <a:pt x="173143" y="1835667"/>
                    </a:lnTo>
                    <a:lnTo>
                      <a:pt x="158198" y="1835667"/>
                    </a:lnTo>
                    <a:lnTo>
                      <a:pt x="167129" y="1827279"/>
                    </a:lnTo>
                    <a:lnTo>
                      <a:pt x="167129" y="1841317"/>
                    </a:lnTo>
                    <a:lnTo>
                      <a:pt x="152184" y="1841317"/>
                    </a:lnTo>
                    <a:lnTo>
                      <a:pt x="161115" y="1832929"/>
                    </a:lnTo>
                    <a:lnTo>
                      <a:pt x="161115" y="1846966"/>
                    </a:lnTo>
                    <a:lnTo>
                      <a:pt x="146170" y="1846966"/>
                    </a:lnTo>
                    <a:lnTo>
                      <a:pt x="155282" y="1838578"/>
                    </a:lnTo>
                    <a:lnTo>
                      <a:pt x="155282" y="1858094"/>
                    </a:lnTo>
                    <a:lnTo>
                      <a:pt x="134141" y="1858094"/>
                    </a:lnTo>
                    <a:lnTo>
                      <a:pt x="128308" y="1858094"/>
                    </a:lnTo>
                    <a:lnTo>
                      <a:pt x="137239" y="1849534"/>
                    </a:lnTo>
                    <a:lnTo>
                      <a:pt x="137239" y="1863743"/>
                    </a:lnTo>
                    <a:lnTo>
                      <a:pt x="110447" y="1863743"/>
                    </a:lnTo>
                    <a:lnTo>
                      <a:pt x="119378" y="1855354"/>
                    </a:lnTo>
                    <a:lnTo>
                      <a:pt x="119378" y="1869221"/>
                    </a:lnTo>
                    <a:lnTo>
                      <a:pt x="98418" y="1869221"/>
                    </a:lnTo>
                    <a:lnTo>
                      <a:pt x="107531" y="1860832"/>
                    </a:lnTo>
                    <a:lnTo>
                      <a:pt x="107531" y="1880519"/>
                    </a:lnTo>
                    <a:lnTo>
                      <a:pt x="86572" y="1880519"/>
                    </a:lnTo>
                    <a:lnTo>
                      <a:pt x="74543" y="1880519"/>
                    </a:lnTo>
                    <a:lnTo>
                      <a:pt x="83473" y="1871960"/>
                    </a:lnTo>
                    <a:lnTo>
                      <a:pt x="83473" y="1877609"/>
                    </a:lnTo>
                    <a:lnTo>
                      <a:pt x="83473" y="1891647"/>
                    </a:lnTo>
                    <a:lnTo>
                      <a:pt x="68528" y="1891647"/>
                    </a:lnTo>
                    <a:lnTo>
                      <a:pt x="77641" y="1883258"/>
                    </a:lnTo>
                    <a:lnTo>
                      <a:pt x="77641" y="1897296"/>
                    </a:lnTo>
                    <a:lnTo>
                      <a:pt x="62696" y="1897296"/>
                    </a:lnTo>
                    <a:lnTo>
                      <a:pt x="56682" y="1897296"/>
                    </a:lnTo>
                    <a:lnTo>
                      <a:pt x="65795" y="1888736"/>
                    </a:lnTo>
                    <a:lnTo>
                      <a:pt x="65795" y="1902945"/>
                    </a:lnTo>
                    <a:lnTo>
                      <a:pt x="44653" y="1902945"/>
                    </a:lnTo>
                    <a:lnTo>
                      <a:pt x="53766" y="1894386"/>
                    </a:lnTo>
                    <a:lnTo>
                      <a:pt x="53766" y="1914072"/>
                    </a:lnTo>
                    <a:lnTo>
                      <a:pt x="38821" y="1914072"/>
                    </a:lnTo>
                    <a:lnTo>
                      <a:pt x="47751" y="1905684"/>
                    </a:lnTo>
                    <a:lnTo>
                      <a:pt x="47751" y="1919722"/>
                    </a:lnTo>
                    <a:lnTo>
                      <a:pt x="26792" y="1919722"/>
                    </a:lnTo>
                    <a:lnTo>
                      <a:pt x="35905" y="1911162"/>
                    </a:lnTo>
                    <a:lnTo>
                      <a:pt x="35905" y="1925200"/>
                    </a:lnTo>
                    <a:lnTo>
                      <a:pt x="20777" y="1925200"/>
                    </a:lnTo>
                    <a:lnTo>
                      <a:pt x="29890" y="1916812"/>
                    </a:lnTo>
                    <a:lnTo>
                      <a:pt x="29890" y="1922461"/>
                    </a:lnTo>
                    <a:lnTo>
                      <a:pt x="29890" y="1936498"/>
                    </a:lnTo>
                    <a:lnTo>
                      <a:pt x="8931" y="1936498"/>
                    </a:lnTo>
                    <a:lnTo>
                      <a:pt x="17861" y="1927939"/>
                    </a:lnTo>
                    <a:lnTo>
                      <a:pt x="17861" y="1941976"/>
                    </a:lnTo>
                    <a:lnTo>
                      <a:pt x="2916" y="1941976"/>
                    </a:lnTo>
                    <a:lnTo>
                      <a:pt x="2916" y="1925200"/>
                    </a:lnTo>
                    <a:close/>
                  </a:path>
                </a:pathLst>
              </a:custGeom>
              <a:solidFill>
                <a:srgbClr val="FC840C"/>
              </a:solidFill>
              <a:ln w="3175" cap="flat">
                <a:solidFill>
                  <a:schemeClr val="accent6"/>
                </a:solidFill>
                <a:prstDash val="solid"/>
                <a:miter/>
              </a:ln>
            </p:spPr>
            <p:txBody>
              <a:bodyPr rtlCol="0" anchor="ctr"/>
              <a:lstStyle/>
              <a:p>
                <a:endParaRPr lang="en-IN" sz="900" dirty="0">
                  <a:latin typeface="Century Gothic" panose="020B0502020202020204" pitchFamily="34" charset="0"/>
                </a:endParaRPr>
              </a:p>
            </p:txBody>
          </p:sp>
        </p:grpSp>
        <p:sp>
          <p:nvSpPr>
            <p:cNvPr id="337" name="TextBox 336">
              <a:extLst>
                <a:ext uri="{FF2B5EF4-FFF2-40B4-BE49-F238E27FC236}">
                  <a16:creationId xmlns:a16="http://schemas.microsoft.com/office/drawing/2014/main" id="{5E06FEC5-34C5-3B05-99D5-9E6975880925}"/>
                </a:ext>
              </a:extLst>
            </p:cNvPr>
            <p:cNvSpPr txBox="1"/>
            <p:nvPr/>
          </p:nvSpPr>
          <p:spPr>
            <a:xfrm>
              <a:off x="5506477" y="2504510"/>
              <a:ext cx="323807" cy="138499"/>
            </a:xfrm>
            <a:prstGeom prst="rect">
              <a:avLst/>
            </a:prstGeom>
            <a:noFill/>
          </p:spPr>
          <p:txBody>
            <a:bodyPr wrap="none" lIns="0" tIns="0" rIns="0" bIns="0" rtlCol="0" anchor="ctr" anchorCtr="0">
              <a:spAutoFit/>
            </a:bodyPr>
            <a:lstStyle/>
            <a:p>
              <a:pPr algn="l"/>
              <a:r>
                <a:rPr lang="en-IN" sz="900" b="1" spc="0" baseline="0" dirty="0">
                  <a:ln/>
                  <a:solidFill>
                    <a:schemeClr val="accent6"/>
                  </a:solidFill>
                  <a:latin typeface="Century Gothic" panose="020B0502020202020204" pitchFamily="34" charset="0"/>
                  <a:cs typeface="Arial"/>
                  <a:sym typeface="Arial"/>
                  <a:rtl val="0"/>
                </a:rPr>
                <a:t>15.4%</a:t>
              </a:r>
            </a:p>
          </p:txBody>
        </p:sp>
        <p:sp>
          <p:nvSpPr>
            <p:cNvPr id="338" name="TextBox 337">
              <a:extLst>
                <a:ext uri="{FF2B5EF4-FFF2-40B4-BE49-F238E27FC236}">
                  <a16:creationId xmlns:a16="http://schemas.microsoft.com/office/drawing/2014/main" id="{27852F8D-EAAE-7A5F-ACF1-DE258B419347}"/>
                </a:ext>
              </a:extLst>
            </p:cNvPr>
            <p:cNvSpPr txBox="1"/>
            <p:nvPr/>
          </p:nvSpPr>
          <p:spPr>
            <a:xfrm>
              <a:off x="5506477" y="2261735"/>
              <a:ext cx="323807" cy="138499"/>
            </a:xfrm>
            <a:prstGeom prst="rect">
              <a:avLst/>
            </a:prstGeom>
            <a:noFill/>
          </p:spPr>
          <p:txBody>
            <a:bodyPr wrap="none" lIns="0" tIns="0" rIns="0" bIns="0" rtlCol="0" anchor="ctr" anchorCtr="0">
              <a:spAutoFit/>
            </a:bodyPr>
            <a:lstStyle/>
            <a:p>
              <a:pPr algn="l"/>
              <a:r>
                <a:rPr lang="en-IN" sz="900" b="1" spc="0" baseline="0" dirty="0">
                  <a:ln/>
                  <a:solidFill>
                    <a:srgbClr val="113E6B"/>
                  </a:solidFill>
                  <a:latin typeface="Century Gothic" panose="020B0502020202020204" pitchFamily="34" charset="0"/>
                  <a:cs typeface="Arial"/>
                  <a:sym typeface="Arial"/>
                  <a:rtl val="0"/>
                </a:rPr>
                <a:t>17.5%</a:t>
              </a:r>
            </a:p>
          </p:txBody>
        </p:sp>
        <p:sp>
          <p:nvSpPr>
            <p:cNvPr id="339" name="Freeform: Shape 338">
              <a:extLst>
                <a:ext uri="{FF2B5EF4-FFF2-40B4-BE49-F238E27FC236}">
                  <a16:creationId xmlns:a16="http://schemas.microsoft.com/office/drawing/2014/main" id="{5179DB4E-26DB-0958-C0D2-D9DD9FB1A10F}"/>
                </a:ext>
              </a:extLst>
            </p:cNvPr>
            <p:cNvSpPr/>
            <p:nvPr/>
          </p:nvSpPr>
          <p:spPr>
            <a:xfrm>
              <a:off x="1457290" y="2058800"/>
              <a:ext cx="55632"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40" name="TextBox 339">
              <a:extLst>
                <a:ext uri="{FF2B5EF4-FFF2-40B4-BE49-F238E27FC236}">
                  <a16:creationId xmlns:a16="http://schemas.microsoft.com/office/drawing/2014/main" id="{7AECE4CA-B592-D58B-D92A-038EF6ED75A2}"/>
                </a:ext>
              </a:extLst>
            </p:cNvPr>
            <p:cNvSpPr txBox="1"/>
            <p:nvPr/>
          </p:nvSpPr>
          <p:spPr>
            <a:xfrm>
              <a:off x="1203171" y="2000032"/>
              <a:ext cx="21800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20%</a:t>
              </a:r>
            </a:p>
          </p:txBody>
        </p:sp>
        <p:sp>
          <p:nvSpPr>
            <p:cNvPr id="341" name="TextBox 340">
              <a:extLst>
                <a:ext uri="{FF2B5EF4-FFF2-40B4-BE49-F238E27FC236}">
                  <a16:creationId xmlns:a16="http://schemas.microsoft.com/office/drawing/2014/main" id="{2166DC72-DC5D-5506-9B25-0F3BC0FA96D5}"/>
                </a:ext>
              </a:extLst>
            </p:cNvPr>
            <p:cNvSpPr txBox="1"/>
            <p:nvPr/>
          </p:nvSpPr>
          <p:spPr>
            <a:xfrm>
              <a:off x="1522980"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3,280</a:t>
              </a:r>
            </a:p>
          </p:txBody>
        </p:sp>
        <p:sp>
          <p:nvSpPr>
            <p:cNvPr id="342" name="TextBox 341">
              <a:extLst>
                <a:ext uri="{FF2B5EF4-FFF2-40B4-BE49-F238E27FC236}">
                  <a16:creationId xmlns:a16="http://schemas.microsoft.com/office/drawing/2014/main" id="{8C4F5B8A-831D-879F-394D-868788BCC96B}"/>
                </a:ext>
              </a:extLst>
            </p:cNvPr>
            <p:cNvSpPr txBox="1"/>
            <p:nvPr/>
          </p:nvSpPr>
          <p:spPr>
            <a:xfrm>
              <a:off x="2278705"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3,055</a:t>
              </a:r>
            </a:p>
          </p:txBody>
        </p:sp>
        <p:sp>
          <p:nvSpPr>
            <p:cNvPr id="343" name="TextBox 342">
              <a:extLst>
                <a:ext uri="{FF2B5EF4-FFF2-40B4-BE49-F238E27FC236}">
                  <a16:creationId xmlns:a16="http://schemas.microsoft.com/office/drawing/2014/main" id="{BE175B28-E7F7-FFEF-E13E-D9527EAA6B0E}"/>
                </a:ext>
              </a:extLst>
            </p:cNvPr>
            <p:cNvSpPr txBox="1"/>
            <p:nvPr/>
          </p:nvSpPr>
          <p:spPr>
            <a:xfrm>
              <a:off x="3043123"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2,876</a:t>
              </a:r>
            </a:p>
          </p:txBody>
        </p:sp>
        <p:sp>
          <p:nvSpPr>
            <p:cNvPr id="344" name="TextBox 343">
              <a:extLst>
                <a:ext uri="{FF2B5EF4-FFF2-40B4-BE49-F238E27FC236}">
                  <a16:creationId xmlns:a16="http://schemas.microsoft.com/office/drawing/2014/main" id="{68BBA0CC-CC53-A27D-8DBF-1D1EFF28CD18}"/>
                </a:ext>
              </a:extLst>
            </p:cNvPr>
            <p:cNvSpPr txBox="1"/>
            <p:nvPr/>
          </p:nvSpPr>
          <p:spPr>
            <a:xfrm>
              <a:off x="3799037"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2,716</a:t>
              </a:r>
            </a:p>
          </p:txBody>
        </p:sp>
        <p:sp>
          <p:nvSpPr>
            <p:cNvPr id="345" name="TextBox 344">
              <a:extLst>
                <a:ext uri="{FF2B5EF4-FFF2-40B4-BE49-F238E27FC236}">
                  <a16:creationId xmlns:a16="http://schemas.microsoft.com/office/drawing/2014/main" id="{AFA231D0-2D54-B2F1-DE4B-804C18B716E0}"/>
                </a:ext>
              </a:extLst>
            </p:cNvPr>
            <p:cNvSpPr txBox="1"/>
            <p:nvPr/>
          </p:nvSpPr>
          <p:spPr>
            <a:xfrm>
              <a:off x="4565910"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2,573</a:t>
              </a:r>
            </a:p>
          </p:txBody>
        </p:sp>
        <p:sp>
          <p:nvSpPr>
            <p:cNvPr id="346" name="TextBox 345">
              <a:extLst>
                <a:ext uri="{FF2B5EF4-FFF2-40B4-BE49-F238E27FC236}">
                  <a16:creationId xmlns:a16="http://schemas.microsoft.com/office/drawing/2014/main" id="{E435DD5A-8401-AC28-A381-FAC0DE1CDA0C}"/>
                </a:ext>
              </a:extLst>
            </p:cNvPr>
            <p:cNvSpPr txBox="1"/>
            <p:nvPr/>
          </p:nvSpPr>
          <p:spPr>
            <a:xfrm>
              <a:off x="5313331" y="4744230"/>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1,706</a:t>
              </a:r>
            </a:p>
          </p:txBody>
        </p:sp>
        <p:sp>
          <p:nvSpPr>
            <p:cNvPr id="347" name="TextBox 346">
              <a:extLst>
                <a:ext uri="{FF2B5EF4-FFF2-40B4-BE49-F238E27FC236}">
                  <a16:creationId xmlns:a16="http://schemas.microsoft.com/office/drawing/2014/main" id="{C0A2AF4D-2AB9-5105-55F3-1E27EAE1B8C8}"/>
                </a:ext>
              </a:extLst>
            </p:cNvPr>
            <p:cNvSpPr txBox="1"/>
            <p:nvPr/>
          </p:nvSpPr>
          <p:spPr>
            <a:xfrm>
              <a:off x="1522980"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3,355</a:t>
              </a:r>
            </a:p>
          </p:txBody>
        </p:sp>
        <p:sp>
          <p:nvSpPr>
            <p:cNvPr id="348" name="TextBox 347">
              <a:extLst>
                <a:ext uri="{FF2B5EF4-FFF2-40B4-BE49-F238E27FC236}">
                  <a16:creationId xmlns:a16="http://schemas.microsoft.com/office/drawing/2014/main" id="{3C6D8AC9-5C4E-C3E2-2E95-4663581DB49A}"/>
                </a:ext>
              </a:extLst>
            </p:cNvPr>
            <p:cNvSpPr txBox="1"/>
            <p:nvPr/>
          </p:nvSpPr>
          <p:spPr>
            <a:xfrm>
              <a:off x="2278705"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3,186</a:t>
              </a:r>
            </a:p>
          </p:txBody>
        </p:sp>
        <p:sp>
          <p:nvSpPr>
            <p:cNvPr id="349" name="TextBox 348">
              <a:extLst>
                <a:ext uri="{FF2B5EF4-FFF2-40B4-BE49-F238E27FC236}">
                  <a16:creationId xmlns:a16="http://schemas.microsoft.com/office/drawing/2014/main" id="{AB0F9001-E36E-5097-FD23-58313EB9D802}"/>
                </a:ext>
              </a:extLst>
            </p:cNvPr>
            <p:cNvSpPr txBox="1"/>
            <p:nvPr/>
          </p:nvSpPr>
          <p:spPr>
            <a:xfrm>
              <a:off x="3043123"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3,033</a:t>
              </a:r>
            </a:p>
          </p:txBody>
        </p:sp>
        <p:sp>
          <p:nvSpPr>
            <p:cNvPr id="350" name="TextBox 349">
              <a:extLst>
                <a:ext uri="{FF2B5EF4-FFF2-40B4-BE49-F238E27FC236}">
                  <a16:creationId xmlns:a16="http://schemas.microsoft.com/office/drawing/2014/main" id="{2E594E4B-F608-FB65-3707-194D21EDC725}"/>
                </a:ext>
              </a:extLst>
            </p:cNvPr>
            <p:cNvSpPr txBox="1"/>
            <p:nvPr/>
          </p:nvSpPr>
          <p:spPr>
            <a:xfrm>
              <a:off x="3799037"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2,890</a:t>
              </a:r>
            </a:p>
          </p:txBody>
        </p:sp>
        <p:sp>
          <p:nvSpPr>
            <p:cNvPr id="351" name="TextBox 350">
              <a:extLst>
                <a:ext uri="{FF2B5EF4-FFF2-40B4-BE49-F238E27FC236}">
                  <a16:creationId xmlns:a16="http://schemas.microsoft.com/office/drawing/2014/main" id="{D2B2500A-51B0-DBAD-4102-A857B275B394}"/>
                </a:ext>
              </a:extLst>
            </p:cNvPr>
            <p:cNvSpPr txBox="1"/>
            <p:nvPr/>
          </p:nvSpPr>
          <p:spPr>
            <a:xfrm>
              <a:off x="4565910"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2,716</a:t>
              </a:r>
            </a:p>
          </p:txBody>
        </p:sp>
        <p:sp>
          <p:nvSpPr>
            <p:cNvPr id="352" name="TextBox 351">
              <a:extLst>
                <a:ext uri="{FF2B5EF4-FFF2-40B4-BE49-F238E27FC236}">
                  <a16:creationId xmlns:a16="http://schemas.microsoft.com/office/drawing/2014/main" id="{0850A82E-2B4C-8890-5875-3EB1FB76216F}"/>
                </a:ext>
              </a:extLst>
            </p:cNvPr>
            <p:cNvSpPr txBox="1"/>
            <p:nvPr/>
          </p:nvSpPr>
          <p:spPr>
            <a:xfrm>
              <a:off x="5313331" y="5002061"/>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1,754</a:t>
              </a:r>
            </a:p>
          </p:txBody>
        </p:sp>
        <p:sp>
          <p:nvSpPr>
            <p:cNvPr id="353" name="TextBox 352">
              <a:extLst>
                <a:ext uri="{FF2B5EF4-FFF2-40B4-BE49-F238E27FC236}">
                  <a16:creationId xmlns:a16="http://schemas.microsoft.com/office/drawing/2014/main" id="{B326C330-A962-06BF-B56E-15D3518289E6}"/>
                </a:ext>
              </a:extLst>
            </p:cNvPr>
            <p:cNvSpPr txBox="1"/>
            <p:nvPr/>
          </p:nvSpPr>
          <p:spPr>
            <a:xfrm rot="16200000">
              <a:off x="-524244" y="3119087"/>
              <a:ext cx="2498116" cy="153888"/>
            </a:xfrm>
            <a:prstGeom prst="rect">
              <a:avLst/>
            </a:prstGeom>
            <a:noFill/>
          </p:spPr>
          <p:txBody>
            <a:bodyPr wrap="square" lIns="0" tIns="0" rIns="0" bIns="0" rtlCol="0" anchor="t" anchorCtr="0">
              <a:spAutoFit/>
            </a:bodyPr>
            <a:lstStyle/>
            <a:p>
              <a:pPr algn="ctr"/>
              <a:r>
                <a:rPr lang="en-US" sz="1000" b="1" spc="0" baseline="0" dirty="0">
                  <a:ln/>
                  <a:solidFill>
                    <a:srgbClr val="000000"/>
                  </a:solidFill>
                  <a:latin typeface="Century Gothic" panose="020B0502020202020204" pitchFamily="34" charset="0"/>
                  <a:cs typeface="Arial"/>
                  <a:sym typeface="Arial"/>
                  <a:rtl val="0"/>
                </a:rPr>
                <a:t>Cumulative Incidence (%)</a:t>
              </a:r>
              <a:endParaRPr lang="en-IN" sz="1000" b="1" spc="0" baseline="0" dirty="0">
                <a:ln/>
                <a:solidFill>
                  <a:srgbClr val="000000"/>
                </a:solidFill>
                <a:latin typeface="Century Gothic" panose="020B0502020202020204" pitchFamily="34" charset="0"/>
                <a:cs typeface="Arial"/>
                <a:sym typeface="Arial"/>
                <a:rtl val="0"/>
              </a:endParaRPr>
            </a:p>
          </p:txBody>
        </p:sp>
        <p:sp>
          <p:nvSpPr>
            <p:cNvPr id="354" name="TextBox 353">
              <a:extLst>
                <a:ext uri="{FF2B5EF4-FFF2-40B4-BE49-F238E27FC236}">
                  <a16:creationId xmlns:a16="http://schemas.microsoft.com/office/drawing/2014/main" id="{33D15389-FF50-D71A-A7C1-101462E388DF}"/>
                </a:ext>
              </a:extLst>
            </p:cNvPr>
            <p:cNvSpPr txBox="1"/>
            <p:nvPr/>
          </p:nvSpPr>
          <p:spPr>
            <a:xfrm>
              <a:off x="780681" y="4512124"/>
              <a:ext cx="565861" cy="138499"/>
            </a:xfrm>
            <a:prstGeom prst="rect">
              <a:avLst/>
            </a:prstGeom>
            <a:noFill/>
          </p:spPr>
          <p:txBody>
            <a:bodyPr wrap="none" lIns="0" tIns="0" rIns="0" bIns="0" rtlCol="0" anchor="t" anchorCtr="0">
              <a:spAutoFit/>
            </a:bodyPr>
            <a:lstStyle/>
            <a:p>
              <a:pPr algn="r"/>
              <a:r>
                <a:rPr lang="en-IN" sz="900" spc="0" baseline="0" dirty="0">
                  <a:ln/>
                  <a:solidFill>
                    <a:srgbClr val="000000"/>
                  </a:solidFill>
                  <a:latin typeface="Century Gothic" panose="020B0502020202020204" pitchFamily="34" charset="0"/>
                  <a:cs typeface="Arial"/>
                  <a:sym typeface="Arial"/>
                  <a:rtl val="0"/>
                </a:rPr>
                <a:t>No. at risk:</a:t>
              </a:r>
            </a:p>
          </p:txBody>
        </p:sp>
        <p:sp>
          <p:nvSpPr>
            <p:cNvPr id="355" name="TextBox 354">
              <a:extLst>
                <a:ext uri="{FF2B5EF4-FFF2-40B4-BE49-F238E27FC236}">
                  <a16:creationId xmlns:a16="http://schemas.microsoft.com/office/drawing/2014/main" id="{6ACCB29A-C401-CED1-C9BF-FE616212FAC5}"/>
                </a:ext>
              </a:extLst>
            </p:cNvPr>
            <p:cNvSpPr txBox="1"/>
            <p:nvPr/>
          </p:nvSpPr>
          <p:spPr>
            <a:xfrm>
              <a:off x="404813" y="4664927"/>
              <a:ext cx="941729" cy="249299"/>
            </a:xfrm>
            <a:prstGeom prst="rect">
              <a:avLst/>
            </a:prstGeom>
            <a:noFill/>
          </p:spPr>
          <p:txBody>
            <a:bodyPr wrap="square" lIns="0" tIns="0" rIns="0" bIns="0" rtlCol="0" anchor="t" anchorCtr="0">
              <a:spAutoFit/>
            </a:bodyPr>
            <a:lstStyle/>
            <a:p>
              <a:pPr algn="r">
                <a:lnSpc>
                  <a:spcPct val="90000"/>
                </a:lnSpc>
              </a:pPr>
              <a:r>
                <a:rPr lang="en-IN" sz="900" spc="0" baseline="0" dirty="0">
                  <a:ln/>
                  <a:solidFill>
                    <a:srgbClr val="000000"/>
                  </a:solidFill>
                  <a:latin typeface="Century Gothic" panose="020B0502020202020204" pitchFamily="34" charset="0"/>
                  <a:cs typeface="Arial"/>
                  <a:sym typeface="Arial"/>
                  <a:rtl val="0"/>
                </a:rPr>
                <a:t>Placebo-evolocumab</a:t>
              </a:r>
            </a:p>
          </p:txBody>
        </p:sp>
        <p:sp>
          <p:nvSpPr>
            <p:cNvPr id="356" name="TextBox 355">
              <a:extLst>
                <a:ext uri="{FF2B5EF4-FFF2-40B4-BE49-F238E27FC236}">
                  <a16:creationId xmlns:a16="http://schemas.microsoft.com/office/drawing/2014/main" id="{7892DD13-070E-F276-66DB-EAB554993BEC}"/>
                </a:ext>
              </a:extLst>
            </p:cNvPr>
            <p:cNvSpPr txBox="1"/>
            <p:nvPr/>
          </p:nvSpPr>
          <p:spPr>
            <a:xfrm>
              <a:off x="413648" y="4936826"/>
              <a:ext cx="932894" cy="249299"/>
            </a:xfrm>
            <a:prstGeom prst="rect">
              <a:avLst/>
            </a:prstGeom>
            <a:noFill/>
          </p:spPr>
          <p:txBody>
            <a:bodyPr wrap="square" lIns="0" tIns="0" rIns="0" bIns="0" rtlCol="0" anchor="t" anchorCtr="0">
              <a:spAutoFit/>
            </a:bodyPr>
            <a:lstStyle/>
            <a:p>
              <a:pPr algn="r">
                <a:lnSpc>
                  <a:spcPct val="90000"/>
                </a:lnSpc>
              </a:pPr>
              <a:r>
                <a:rPr lang="en-IN" sz="900" spc="0" baseline="0" dirty="0">
                  <a:ln/>
                  <a:solidFill>
                    <a:srgbClr val="000000"/>
                  </a:solidFill>
                  <a:latin typeface="Century Gothic" panose="020B0502020202020204" pitchFamily="34" charset="0"/>
                  <a:cs typeface="Arial"/>
                  <a:sym typeface="Arial"/>
                  <a:rtl val="0"/>
                </a:rPr>
                <a:t>Evolocumab-evolocumab</a:t>
              </a:r>
            </a:p>
          </p:txBody>
        </p:sp>
        <p:grpSp>
          <p:nvGrpSpPr>
            <p:cNvPr id="357" name="Group 356">
              <a:extLst>
                <a:ext uri="{FF2B5EF4-FFF2-40B4-BE49-F238E27FC236}">
                  <a16:creationId xmlns:a16="http://schemas.microsoft.com/office/drawing/2014/main" id="{A2DB3E49-3007-6F08-F7FF-87E9A1CB7BFA}"/>
                </a:ext>
              </a:extLst>
            </p:cNvPr>
            <p:cNvGrpSpPr/>
            <p:nvPr/>
          </p:nvGrpSpPr>
          <p:grpSpPr>
            <a:xfrm>
              <a:off x="3483027" y="3966097"/>
              <a:ext cx="2524967" cy="316737"/>
              <a:chOff x="4128485" y="3949201"/>
              <a:chExt cx="1919199" cy="316737"/>
            </a:xfrm>
          </p:grpSpPr>
          <p:sp>
            <p:nvSpPr>
              <p:cNvPr id="379" name="Freeform: Shape 378">
                <a:extLst>
                  <a:ext uri="{FF2B5EF4-FFF2-40B4-BE49-F238E27FC236}">
                    <a16:creationId xmlns:a16="http://schemas.microsoft.com/office/drawing/2014/main" id="{E76499EC-1DB9-8C11-AC38-037D3ECD39D1}"/>
                  </a:ext>
                </a:extLst>
              </p:cNvPr>
              <p:cNvSpPr/>
              <p:nvPr/>
            </p:nvSpPr>
            <p:spPr>
              <a:xfrm>
                <a:off x="4128485" y="4209837"/>
                <a:ext cx="252000" cy="15250"/>
              </a:xfrm>
              <a:custGeom>
                <a:avLst/>
                <a:gdLst>
                  <a:gd name="connsiteX0" fmla="*/ 0 w 333893"/>
                  <a:gd name="connsiteY0" fmla="*/ 0 h 16947"/>
                  <a:gd name="connsiteX1" fmla="*/ 333894 w 333893"/>
                  <a:gd name="connsiteY1" fmla="*/ 0 h 16947"/>
                  <a:gd name="connsiteX2" fmla="*/ 333894 w 333893"/>
                  <a:gd name="connsiteY2" fmla="*/ 16948 h 16947"/>
                  <a:gd name="connsiteX3" fmla="*/ 0 w 333893"/>
                  <a:gd name="connsiteY3" fmla="*/ 16948 h 16947"/>
                </a:gdLst>
                <a:ahLst/>
                <a:cxnLst>
                  <a:cxn ang="0">
                    <a:pos x="connsiteX0" y="connsiteY0"/>
                  </a:cxn>
                  <a:cxn ang="0">
                    <a:pos x="connsiteX1" y="connsiteY1"/>
                  </a:cxn>
                  <a:cxn ang="0">
                    <a:pos x="connsiteX2" y="connsiteY2"/>
                  </a:cxn>
                  <a:cxn ang="0">
                    <a:pos x="connsiteX3" y="connsiteY3"/>
                  </a:cxn>
                </a:cxnLst>
                <a:rect l="l" t="t" r="r" b="b"/>
                <a:pathLst>
                  <a:path w="333893" h="16947">
                    <a:moveTo>
                      <a:pt x="0" y="0"/>
                    </a:moveTo>
                    <a:lnTo>
                      <a:pt x="333894" y="0"/>
                    </a:lnTo>
                    <a:lnTo>
                      <a:pt x="333894" y="16948"/>
                    </a:lnTo>
                    <a:lnTo>
                      <a:pt x="0" y="16948"/>
                    </a:lnTo>
                    <a:close/>
                  </a:path>
                </a:pathLst>
              </a:custGeom>
              <a:solidFill>
                <a:srgbClr val="FC840C"/>
              </a:solidFill>
              <a:ln w="635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380" name="Freeform: Shape 379">
                <a:extLst>
                  <a:ext uri="{FF2B5EF4-FFF2-40B4-BE49-F238E27FC236}">
                    <a16:creationId xmlns:a16="http://schemas.microsoft.com/office/drawing/2014/main" id="{25D3719E-E014-B0DD-0CE3-E24E42574D3F}"/>
                  </a:ext>
                </a:extLst>
              </p:cNvPr>
              <p:cNvSpPr/>
              <p:nvPr/>
            </p:nvSpPr>
            <p:spPr>
              <a:xfrm>
                <a:off x="4128485" y="4017750"/>
                <a:ext cx="252000" cy="15250"/>
              </a:xfrm>
              <a:custGeom>
                <a:avLst/>
                <a:gdLst>
                  <a:gd name="connsiteX0" fmla="*/ 0 w 333893"/>
                  <a:gd name="connsiteY0" fmla="*/ 0 h 16947"/>
                  <a:gd name="connsiteX1" fmla="*/ 333894 w 333893"/>
                  <a:gd name="connsiteY1" fmla="*/ 0 h 16947"/>
                  <a:gd name="connsiteX2" fmla="*/ 333894 w 333893"/>
                  <a:gd name="connsiteY2" fmla="*/ 16948 h 16947"/>
                  <a:gd name="connsiteX3" fmla="*/ 0 w 333893"/>
                  <a:gd name="connsiteY3" fmla="*/ 16948 h 16947"/>
                </a:gdLst>
                <a:ahLst/>
                <a:cxnLst>
                  <a:cxn ang="0">
                    <a:pos x="connsiteX0" y="connsiteY0"/>
                  </a:cxn>
                  <a:cxn ang="0">
                    <a:pos x="connsiteX1" y="connsiteY1"/>
                  </a:cxn>
                  <a:cxn ang="0">
                    <a:pos x="connsiteX2" y="connsiteY2"/>
                  </a:cxn>
                  <a:cxn ang="0">
                    <a:pos x="connsiteX3" y="connsiteY3"/>
                  </a:cxn>
                </a:cxnLst>
                <a:rect l="l" t="t" r="r" b="b"/>
                <a:pathLst>
                  <a:path w="333893" h="16947">
                    <a:moveTo>
                      <a:pt x="0" y="0"/>
                    </a:moveTo>
                    <a:lnTo>
                      <a:pt x="333894" y="0"/>
                    </a:lnTo>
                    <a:lnTo>
                      <a:pt x="333894" y="16948"/>
                    </a:lnTo>
                    <a:lnTo>
                      <a:pt x="0" y="16948"/>
                    </a:lnTo>
                    <a:close/>
                  </a:path>
                </a:pathLst>
              </a:custGeom>
              <a:solidFill>
                <a:srgbClr val="003161"/>
              </a:solidFill>
              <a:ln w="635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381" name="TextBox 380">
                <a:extLst>
                  <a:ext uri="{FF2B5EF4-FFF2-40B4-BE49-F238E27FC236}">
                    <a16:creationId xmlns:a16="http://schemas.microsoft.com/office/drawing/2014/main" id="{ED3FD73F-A3BA-7DE1-37DC-9ABA7C749585}"/>
                  </a:ext>
                </a:extLst>
              </p:cNvPr>
              <p:cNvSpPr txBox="1"/>
              <p:nvPr/>
            </p:nvSpPr>
            <p:spPr>
              <a:xfrm>
                <a:off x="4407797" y="4141288"/>
                <a:ext cx="1639887" cy="124650"/>
              </a:xfrm>
              <a:prstGeom prst="rect">
                <a:avLst/>
              </a:prstGeom>
              <a:noFill/>
            </p:spPr>
            <p:txBody>
              <a:bodyPr wrap="square" lIns="0" tIns="0" rIns="0" bIns="0" rtlCol="0" anchor="t" anchorCtr="0">
                <a:spAutoFit/>
              </a:bodyPr>
              <a:lstStyle/>
              <a:p>
                <a:pPr>
                  <a:lnSpc>
                    <a:spcPct val="90000"/>
                  </a:lnSpc>
                </a:pPr>
                <a:r>
                  <a:rPr lang="en-IN" sz="900" spc="0" baseline="0" dirty="0">
                    <a:ln/>
                    <a:solidFill>
                      <a:srgbClr val="000000"/>
                    </a:solidFill>
                    <a:latin typeface="Century Gothic" panose="020B0502020202020204" pitchFamily="34" charset="0"/>
                    <a:cs typeface="Arial"/>
                    <a:sym typeface="Arial"/>
                    <a:rtl val="0"/>
                  </a:rPr>
                  <a:t>Evolocumab-evolocumab</a:t>
                </a:r>
              </a:p>
            </p:txBody>
          </p:sp>
          <p:sp>
            <p:nvSpPr>
              <p:cNvPr id="382" name="TextBox 381">
                <a:extLst>
                  <a:ext uri="{FF2B5EF4-FFF2-40B4-BE49-F238E27FC236}">
                    <a16:creationId xmlns:a16="http://schemas.microsoft.com/office/drawing/2014/main" id="{6294DD47-1555-F78D-9323-F445A8F5C788}"/>
                  </a:ext>
                </a:extLst>
              </p:cNvPr>
              <p:cNvSpPr txBox="1"/>
              <p:nvPr/>
            </p:nvSpPr>
            <p:spPr>
              <a:xfrm>
                <a:off x="4407797" y="3949201"/>
                <a:ext cx="1416321" cy="124650"/>
              </a:xfrm>
              <a:prstGeom prst="rect">
                <a:avLst/>
              </a:prstGeom>
              <a:noFill/>
            </p:spPr>
            <p:txBody>
              <a:bodyPr wrap="square" lIns="0" tIns="0" rIns="0" bIns="0" rtlCol="0" anchor="t" anchorCtr="0">
                <a:spAutoFit/>
              </a:bodyPr>
              <a:lstStyle/>
              <a:p>
                <a:pPr>
                  <a:lnSpc>
                    <a:spcPct val="90000"/>
                  </a:lnSpc>
                </a:pPr>
                <a:r>
                  <a:rPr lang="en-IN" sz="900" spc="0" baseline="0" dirty="0">
                    <a:ln/>
                    <a:solidFill>
                      <a:schemeClr val="tx1">
                        <a:lumMod val="95000"/>
                        <a:lumOff val="5000"/>
                      </a:schemeClr>
                    </a:solidFill>
                    <a:latin typeface="Century Gothic" panose="020B0502020202020204" pitchFamily="34" charset="0"/>
                    <a:cs typeface="Arial"/>
                    <a:sym typeface="Arial"/>
                    <a:rtl val="0"/>
                  </a:rPr>
                  <a:t>Placebo-evolocumab</a:t>
                </a:r>
              </a:p>
            </p:txBody>
          </p:sp>
        </p:grpSp>
        <p:sp>
          <p:nvSpPr>
            <p:cNvPr id="358" name="TextBox 357">
              <a:extLst>
                <a:ext uri="{FF2B5EF4-FFF2-40B4-BE49-F238E27FC236}">
                  <a16:creationId xmlns:a16="http://schemas.microsoft.com/office/drawing/2014/main" id="{5AACE043-FBEE-CABC-5438-7A39EA3C44F0}"/>
                </a:ext>
              </a:extLst>
            </p:cNvPr>
            <p:cNvSpPr txBox="1"/>
            <p:nvPr/>
          </p:nvSpPr>
          <p:spPr>
            <a:xfrm>
              <a:off x="1888117" y="2333846"/>
              <a:ext cx="1251323" cy="373949"/>
            </a:xfrm>
            <a:prstGeom prst="rect">
              <a:avLst/>
            </a:prstGeom>
            <a:noFill/>
          </p:spPr>
          <p:txBody>
            <a:bodyPr wrap="square" lIns="0" tIns="0" rIns="0" bIns="0" rtlCol="0" anchor="t" anchorCtr="0">
              <a:spAutoFit/>
            </a:bodyPr>
            <a:lstStyle/>
            <a:p>
              <a:pPr>
                <a:lnSpc>
                  <a:spcPct val="90000"/>
                </a:lnSpc>
              </a:pPr>
              <a:r>
                <a:rPr lang="it-IT" sz="900" spc="0" baseline="0">
                  <a:ln/>
                  <a:solidFill>
                    <a:srgbClr val="000000"/>
                  </a:solidFill>
                  <a:latin typeface="Century Gothic" panose="020B0502020202020204" pitchFamily="34" charset="0"/>
                  <a:cs typeface="Arial"/>
                  <a:sym typeface="Arial"/>
                  <a:rtl val="0"/>
                </a:rPr>
                <a:t>HR: 0.85</a:t>
              </a:r>
            </a:p>
            <a:p>
              <a:pPr>
                <a:lnSpc>
                  <a:spcPct val="90000"/>
                </a:lnSpc>
              </a:pPr>
              <a:r>
                <a:rPr lang="it-IT" sz="900" spc="0" baseline="0">
                  <a:ln/>
                  <a:solidFill>
                    <a:srgbClr val="000000"/>
                  </a:solidFill>
                  <a:latin typeface="Century Gothic" panose="020B0502020202020204" pitchFamily="34" charset="0"/>
                  <a:cs typeface="Arial"/>
                  <a:sym typeface="Arial"/>
                  <a:rtl val="0"/>
                </a:rPr>
                <a:t>(95% CI: 0.75–0.96)</a:t>
              </a:r>
            </a:p>
            <a:p>
              <a:pPr>
                <a:lnSpc>
                  <a:spcPct val="90000"/>
                </a:lnSpc>
              </a:pPr>
              <a:r>
                <a:rPr lang="it-IT" sz="900" i="1" spc="0" baseline="0">
                  <a:ln/>
                  <a:solidFill>
                    <a:srgbClr val="000000"/>
                  </a:solidFill>
                  <a:latin typeface="Century Gothic" panose="020B0502020202020204" pitchFamily="34" charset="0"/>
                  <a:cs typeface="Arial"/>
                  <a:sym typeface="Arial"/>
                  <a:rtl val="0"/>
                </a:rPr>
                <a:t>P</a:t>
              </a:r>
              <a:r>
                <a:rPr lang="it-IT" sz="900" spc="0" baseline="0">
                  <a:ln/>
                  <a:solidFill>
                    <a:srgbClr val="000000"/>
                  </a:solidFill>
                  <a:latin typeface="Century Gothic" panose="020B0502020202020204" pitchFamily="34" charset="0"/>
                  <a:cs typeface="Arial"/>
                  <a:sym typeface="Arial"/>
                  <a:rtl val="0"/>
                </a:rPr>
                <a:t> = 0.008</a:t>
              </a:r>
              <a:endParaRPr lang="en-IN" sz="900" spc="0" baseline="0" dirty="0">
                <a:ln/>
                <a:solidFill>
                  <a:srgbClr val="000000"/>
                </a:solidFill>
                <a:latin typeface="Century Gothic" panose="020B0502020202020204" pitchFamily="34" charset="0"/>
                <a:cs typeface="Arial"/>
                <a:sym typeface="Arial"/>
                <a:rtl val="0"/>
              </a:endParaRPr>
            </a:p>
          </p:txBody>
        </p:sp>
        <p:sp>
          <p:nvSpPr>
            <p:cNvPr id="359" name="Freeform: Shape 358">
              <a:extLst>
                <a:ext uri="{FF2B5EF4-FFF2-40B4-BE49-F238E27FC236}">
                  <a16:creationId xmlns:a16="http://schemas.microsoft.com/office/drawing/2014/main" id="{3C5B5C7B-3283-3C1C-0609-81892689AE6F}"/>
                </a:ext>
              </a:extLst>
            </p:cNvPr>
            <p:cNvSpPr/>
            <p:nvPr/>
          </p:nvSpPr>
          <p:spPr>
            <a:xfrm>
              <a:off x="1457290" y="4310965"/>
              <a:ext cx="55632"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60" name="TextBox 359">
              <a:extLst>
                <a:ext uri="{FF2B5EF4-FFF2-40B4-BE49-F238E27FC236}">
                  <a16:creationId xmlns:a16="http://schemas.microsoft.com/office/drawing/2014/main" id="{2DBE3E75-797B-527F-1FDD-6F388E3436F3}"/>
                </a:ext>
              </a:extLst>
            </p:cNvPr>
            <p:cNvSpPr txBox="1"/>
            <p:nvPr/>
          </p:nvSpPr>
          <p:spPr>
            <a:xfrm>
              <a:off x="1267291" y="4250021"/>
              <a:ext cx="15388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0%</a:t>
              </a:r>
            </a:p>
          </p:txBody>
        </p:sp>
        <p:sp>
          <p:nvSpPr>
            <p:cNvPr id="361" name="Freeform: Shape 360">
              <a:extLst>
                <a:ext uri="{FF2B5EF4-FFF2-40B4-BE49-F238E27FC236}">
                  <a16:creationId xmlns:a16="http://schemas.microsoft.com/office/drawing/2014/main" id="{9D8E516E-5BB7-7582-694B-123610EF7358}"/>
                </a:ext>
              </a:extLst>
            </p:cNvPr>
            <p:cNvSpPr/>
            <p:nvPr/>
          </p:nvSpPr>
          <p:spPr>
            <a:xfrm>
              <a:off x="1457290" y="3182742"/>
              <a:ext cx="55632"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62" name="TextBox 361">
              <a:extLst>
                <a:ext uri="{FF2B5EF4-FFF2-40B4-BE49-F238E27FC236}">
                  <a16:creationId xmlns:a16="http://schemas.microsoft.com/office/drawing/2014/main" id="{0FA37CFD-A154-B008-E012-75F86B608219}"/>
                </a:ext>
              </a:extLst>
            </p:cNvPr>
            <p:cNvSpPr txBox="1"/>
            <p:nvPr/>
          </p:nvSpPr>
          <p:spPr>
            <a:xfrm>
              <a:off x="1203171" y="3123270"/>
              <a:ext cx="21800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10%</a:t>
              </a:r>
            </a:p>
          </p:txBody>
        </p:sp>
        <p:grpSp>
          <p:nvGrpSpPr>
            <p:cNvPr id="363" name="Group 362">
              <a:extLst>
                <a:ext uri="{FF2B5EF4-FFF2-40B4-BE49-F238E27FC236}">
                  <a16:creationId xmlns:a16="http://schemas.microsoft.com/office/drawing/2014/main" id="{FF0F1B92-D3BD-A7FD-1101-DA1EFD2BE4EC}"/>
                </a:ext>
              </a:extLst>
            </p:cNvPr>
            <p:cNvGrpSpPr/>
            <p:nvPr/>
          </p:nvGrpSpPr>
          <p:grpSpPr>
            <a:xfrm>
              <a:off x="1512923" y="4310965"/>
              <a:ext cx="4505924" cy="332467"/>
              <a:chOff x="1512923" y="4399060"/>
              <a:chExt cx="4505924" cy="332467"/>
            </a:xfrm>
          </p:grpSpPr>
          <p:sp>
            <p:nvSpPr>
              <p:cNvPr id="365" name="Freeform: Shape 364">
                <a:extLst>
                  <a:ext uri="{FF2B5EF4-FFF2-40B4-BE49-F238E27FC236}">
                    <a16:creationId xmlns:a16="http://schemas.microsoft.com/office/drawing/2014/main" id="{9F0D66E1-C95F-855F-CE28-9B0D8213F9FE}"/>
                  </a:ext>
                </a:extLst>
              </p:cNvPr>
              <p:cNvSpPr/>
              <p:nvPr/>
            </p:nvSpPr>
            <p:spPr>
              <a:xfrm>
                <a:off x="1512923" y="4399060"/>
                <a:ext cx="4505924" cy="15250"/>
              </a:xfrm>
              <a:custGeom>
                <a:avLst/>
                <a:gdLst>
                  <a:gd name="connsiteX0" fmla="*/ 0 w 4369411"/>
                  <a:gd name="connsiteY0" fmla="*/ 0 h 16947"/>
                  <a:gd name="connsiteX1" fmla="*/ 4369411 w 4369411"/>
                  <a:gd name="connsiteY1" fmla="*/ 0 h 16947"/>
                  <a:gd name="connsiteX2" fmla="*/ 4369411 w 4369411"/>
                  <a:gd name="connsiteY2" fmla="*/ 16948 h 16947"/>
                  <a:gd name="connsiteX3" fmla="*/ 0 w 4369411"/>
                  <a:gd name="connsiteY3" fmla="*/ 16948 h 16947"/>
                </a:gdLst>
                <a:ahLst/>
                <a:cxnLst>
                  <a:cxn ang="0">
                    <a:pos x="connsiteX0" y="connsiteY0"/>
                  </a:cxn>
                  <a:cxn ang="0">
                    <a:pos x="connsiteX1" y="connsiteY1"/>
                  </a:cxn>
                  <a:cxn ang="0">
                    <a:pos x="connsiteX2" y="connsiteY2"/>
                  </a:cxn>
                  <a:cxn ang="0">
                    <a:pos x="connsiteX3" y="connsiteY3"/>
                  </a:cxn>
                </a:cxnLst>
                <a:rect l="l" t="t" r="r" b="b"/>
                <a:pathLst>
                  <a:path w="4369411" h="16947">
                    <a:moveTo>
                      <a:pt x="0" y="0"/>
                    </a:moveTo>
                    <a:lnTo>
                      <a:pt x="4369411" y="0"/>
                    </a:lnTo>
                    <a:lnTo>
                      <a:pt x="4369411"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66" name="Freeform: Shape 365">
                <a:extLst>
                  <a:ext uri="{FF2B5EF4-FFF2-40B4-BE49-F238E27FC236}">
                    <a16:creationId xmlns:a16="http://schemas.microsoft.com/office/drawing/2014/main" id="{3A995B32-B260-DC0D-4AF4-37DE53978DB9}"/>
                  </a:ext>
                </a:extLst>
              </p:cNvPr>
              <p:cNvSpPr/>
              <p:nvPr/>
            </p:nvSpPr>
            <p:spPr>
              <a:xfrm>
                <a:off x="1657081" y="4410921"/>
                <a:ext cx="18607"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67" name="TextBox 366">
                <a:extLst>
                  <a:ext uri="{FF2B5EF4-FFF2-40B4-BE49-F238E27FC236}">
                    <a16:creationId xmlns:a16="http://schemas.microsoft.com/office/drawing/2014/main" id="{031C08E0-6E57-F04C-9FA3-5AA36434345C}"/>
                  </a:ext>
                </a:extLst>
              </p:cNvPr>
              <p:cNvSpPr txBox="1"/>
              <p:nvPr/>
            </p:nvSpPr>
            <p:spPr>
              <a:xfrm>
                <a:off x="1635189"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0</a:t>
                </a:r>
              </a:p>
            </p:txBody>
          </p:sp>
          <p:sp>
            <p:nvSpPr>
              <p:cNvPr id="368" name="Freeform: Shape 367">
                <a:extLst>
                  <a:ext uri="{FF2B5EF4-FFF2-40B4-BE49-F238E27FC236}">
                    <a16:creationId xmlns:a16="http://schemas.microsoft.com/office/drawing/2014/main" id="{86E07863-DBAA-DECD-0478-17E0CFC2D803}"/>
                  </a:ext>
                </a:extLst>
              </p:cNvPr>
              <p:cNvSpPr/>
              <p:nvPr/>
            </p:nvSpPr>
            <p:spPr>
              <a:xfrm>
                <a:off x="2414522" y="4410921"/>
                <a:ext cx="18607"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69" name="TextBox 368">
                <a:extLst>
                  <a:ext uri="{FF2B5EF4-FFF2-40B4-BE49-F238E27FC236}">
                    <a16:creationId xmlns:a16="http://schemas.microsoft.com/office/drawing/2014/main" id="{80851533-75F5-41DD-93BD-C69DF54A40EF}"/>
                  </a:ext>
                </a:extLst>
              </p:cNvPr>
              <p:cNvSpPr txBox="1"/>
              <p:nvPr/>
            </p:nvSpPr>
            <p:spPr>
              <a:xfrm>
                <a:off x="2390914"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a:t>
                </a:r>
              </a:p>
            </p:txBody>
          </p:sp>
          <p:sp>
            <p:nvSpPr>
              <p:cNvPr id="370" name="Freeform: Shape 369">
                <a:extLst>
                  <a:ext uri="{FF2B5EF4-FFF2-40B4-BE49-F238E27FC236}">
                    <a16:creationId xmlns:a16="http://schemas.microsoft.com/office/drawing/2014/main" id="{D0E513E2-6C89-FF0B-8726-9A663F41D094}"/>
                  </a:ext>
                </a:extLst>
              </p:cNvPr>
              <p:cNvSpPr/>
              <p:nvPr/>
            </p:nvSpPr>
            <p:spPr>
              <a:xfrm>
                <a:off x="3178165" y="4410921"/>
                <a:ext cx="18607"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71" name="TextBox 370">
                <a:extLst>
                  <a:ext uri="{FF2B5EF4-FFF2-40B4-BE49-F238E27FC236}">
                    <a16:creationId xmlns:a16="http://schemas.microsoft.com/office/drawing/2014/main" id="{6169DAD6-3E14-963E-6A2A-374422B9EFF4}"/>
                  </a:ext>
                </a:extLst>
              </p:cNvPr>
              <p:cNvSpPr txBox="1"/>
              <p:nvPr/>
            </p:nvSpPr>
            <p:spPr>
              <a:xfrm>
                <a:off x="3155332"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a:t>
                </a:r>
              </a:p>
            </p:txBody>
          </p:sp>
          <p:sp>
            <p:nvSpPr>
              <p:cNvPr id="372" name="Freeform: Shape 371">
                <a:extLst>
                  <a:ext uri="{FF2B5EF4-FFF2-40B4-BE49-F238E27FC236}">
                    <a16:creationId xmlns:a16="http://schemas.microsoft.com/office/drawing/2014/main" id="{BD6A1ED6-C45F-D885-2C80-CB7F16D4B3B3}"/>
                  </a:ext>
                </a:extLst>
              </p:cNvPr>
              <p:cNvSpPr/>
              <p:nvPr/>
            </p:nvSpPr>
            <p:spPr>
              <a:xfrm>
                <a:off x="3934665" y="4410921"/>
                <a:ext cx="18607"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73" name="TextBox 372">
                <a:extLst>
                  <a:ext uri="{FF2B5EF4-FFF2-40B4-BE49-F238E27FC236}">
                    <a16:creationId xmlns:a16="http://schemas.microsoft.com/office/drawing/2014/main" id="{ECA25286-B944-99B1-8072-7A7536507F6E}"/>
                  </a:ext>
                </a:extLst>
              </p:cNvPr>
              <p:cNvSpPr txBox="1"/>
              <p:nvPr/>
            </p:nvSpPr>
            <p:spPr>
              <a:xfrm>
                <a:off x="3911246"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a:t>
                </a:r>
              </a:p>
            </p:txBody>
          </p:sp>
          <p:sp>
            <p:nvSpPr>
              <p:cNvPr id="374" name="Freeform: Shape 373">
                <a:extLst>
                  <a:ext uri="{FF2B5EF4-FFF2-40B4-BE49-F238E27FC236}">
                    <a16:creationId xmlns:a16="http://schemas.microsoft.com/office/drawing/2014/main" id="{8A365D78-44A7-B4D9-1EB4-074EE2B76654}"/>
                  </a:ext>
                </a:extLst>
              </p:cNvPr>
              <p:cNvSpPr/>
              <p:nvPr/>
            </p:nvSpPr>
            <p:spPr>
              <a:xfrm>
                <a:off x="4698496" y="4410921"/>
                <a:ext cx="18607"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75" name="TextBox 374">
                <a:extLst>
                  <a:ext uri="{FF2B5EF4-FFF2-40B4-BE49-F238E27FC236}">
                    <a16:creationId xmlns:a16="http://schemas.microsoft.com/office/drawing/2014/main" id="{CA68913A-4890-E008-97E9-24415FD7A37B}"/>
                  </a:ext>
                </a:extLst>
              </p:cNvPr>
              <p:cNvSpPr txBox="1"/>
              <p:nvPr/>
            </p:nvSpPr>
            <p:spPr>
              <a:xfrm>
                <a:off x="4678119"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4</a:t>
                </a:r>
              </a:p>
            </p:txBody>
          </p:sp>
          <p:sp>
            <p:nvSpPr>
              <p:cNvPr id="376" name="Freeform: Shape 375">
                <a:extLst>
                  <a:ext uri="{FF2B5EF4-FFF2-40B4-BE49-F238E27FC236}">
                    <a16:creationId xmlns:a16="http://schemas.microsoft.com/office/drawing/2014/main" id="{CE52A6B7-D142-DB63-4ABE-FF6866D15FE5}"/>
                  </a:ext>
                </a:extLst>
              </p:cNvPr>
              <p:cNvSpPr/>
              <p:nvPr/>
            </p:nvSpPr>
            <p:spPr>
              <a:xfrm>
                <a:off x="5454809" y="4410921"/>
                <a:ext cx="18607"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77" name="TextBox 376">
                <a:extLst>
                  <a:ext uri="{FF2B5EF4-FFF2-40B4-BE49-F238E27FC236}">
                    <a16:creationId xmlns:a16="http://schemas.microsoft.com/office/drawing/2014/main" id="{C0A5B554-9513-2982-EF83-790034CC814F}"/>
                  </a:ext>
                </a:extLst>
              </p:cNvPr>
              <p:cNvSpPr txBox="1"/>
              <p:nvPr/>
            </p:nvSpPr>
            <p:spPr>
              <a:xfrm>
                <a:off x="5425540"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5</a:t>
                </a:r>
              </a:p>
            </p:txBody>
          </p:sp>
          <p:sp>
            <p:nvSpPr>
              <p:cNvPr id="378" name="TextBox 377">
                <a:extLst>
                  <a:ext uri="{FF2B5EF4-FFF2-40B4-BE49-F238E27FC236}">
                    <a16:creationId xmlns:a16="http://schemas.microsoft.com/office/drawing/2014/main" id="{5E8CEB40-DC93-EDC9-1693-A16B140FDB47}"/>
                  </a:ext>
                </a:extLst>
              </p:cNvPr>
              <p:cNvSpPr txBox="1"/>
              <p:nvPr/>
            </p:nvSpPr>
            <p:spPr>
              <a:xfrm>
                <a:off x="3409858" y="4593028"/>
                <a:ext cx="310983" cy="138499"/>
              </a:xfrm>
              <a:prstGeom prst="rect">
                <a:avLst/>
              </a:prstGeom>
              <a:noFill/>
            </p:spPr>
            <p:txBody>
              <a:bodyPr wrap="none" lIns="0" tIns="0" rIns="0" bIns="0" rtlCol="0" anchor="t" anchorCtr="0">
                <a:spAutoFit/>
              </a:bodyPr>
              <a:lstStyle/>
              <a:p>
                <a:pPr algn="ctr"/>
                <a:r>
                  <a:rPr lang="en-IN" sz="900" b="1" spc="0" baseline="0" dirty="0">
                    <a:ln/>
                    <a:solidFill>
                      <a:srgbClr val="000000"/>
                    </a:solidFill>
                    <a:latin typeface="Century Gothic" panose="020B0502020202020204" pitchFamily="34" charset="0"/>
                    <a:cs typeface="Arial"/>
                    <a:sym typeface="Arial"/>
                    <a:rtl val="0"/>
                  </a:rPr>
                  <a:t>Years</a:t>
                </a:r>
              </a:p>
            </p:txBody>
          </p:sp>
        </p:grpSp>
        <p:sp>
          <p:nvSpPr>
            <p:cNvPr id="364" name="Freeform: Shape 363">
              <a:extLst>
                <a:ext uri="{FF2B5EF4-FFF2-40B4-BE49-F238E27FC236}">
                  <a16:creationId xmlns:a16="http://schemas.microsoft.com/office/drawing/2014/main" id="{7EA4A8FC-D7DC-635B-4876-B1A696F70AB0}"/>
                </a:ext>
              </a:extLst>
            </p:cNvPr>
            <p:cNvSpPr/>
            <p:nvPr/>
          </p:nvSpPr>
          <p:spPr>
            <a:xfrm>
              <a:off x="1508788" y="2025987"/>
              <a:ext cx="18568" cy="2340864"/>
            </a:xfrm>
            <a:custGeom>
              <a:avLst/>
              <a:gdLst>
                <a:gd name="connsiteX0" fmla="*/ 0 w 18043"/>
                <a:gd name="connsiteY0" fmla="*/ 0 h 2589758"/>
                <a:gd name="connsiteX1" fmla="*/ 18043 w 18043"/>
                <a:gd name="connsiteY1" fmla="*/ 0 h 2589758"/>
                <a:gd name="connsiteX2" fmla="*/ 18043 w 18043"/>
                <a:gd name="connsiteY2" fmla="*/ 2589759 h 2589758"/>
                <a:gd name="connsiteX3" fmla="*/ 0 w 18043"/>
                <a:gd name="connsiteY3" fmla="*/ 2589759 h 2589758"/>
              </a:gdLst>
              <a:ahLst/>
              <a:cxnLst>
                <a:cxn ang="0">
                  <a:pos x="connsiteX0" y="connsiteY0"/>
                </a:cxn>
                <a:cxn ang="0">
                  <a:pos x="connsiteX1" y="connsiteY1"/>
                </a:cxn>
                <a:cxn ang="0">
                  <a:pos x="connsiteX2" y="connsiteY2"/>
                </a:cxn>
                <a:cxn ang="0">
                  <a:pos x="connsiteX3" y="connsiteY3"/>
                </a:cxn>
              </a:cxnLst>
              <a:rect l="l" t="t" r="r" b="b"/>
              <a:pathLst>
                <a:path w="18043" h="2589758">
                  <a:moveTo>
                    <a:pt x="0" y="0"/>
                  </a:moveTo>
                  <a:lnTo>
                    <a:pt x="18043" y="0"/>
                  </a:lnTo>
                  <a:lnTo>
                    <a:pt x="18043" y="2589759"/>
                  </a:lnTo>
                  <a:lnTo>
                    <a:pt x="0" y="2589759"/>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grpSp>
      <p:sp>
        <p:nvSpPr>
          <p:cNvPr id="10" name="Rectangle 9">
            <a:extLst>
              <a:ext uri="{FF2B5EF4-FFF2-40B4-BE49-F238E27FC236}">
                <a16:creationId xmlns:a16="http://schemas.microsoft.com/office/drawing/2014/main" id="{89BD9433-1128-F202-A39E-F62A73240475}"/>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6" name="Graphic 5" descr="House with solid fill">
            <a:hlinkClick r:id="rId3" action="ppaction://hlinksldjump"/>
            <a:extLst>
              <a:ext uri="{FF2B5EF4-FFF2-40B4-BE49-F238E27FC236}">
                <a16:creationId xmlns:a16="http://schemas.microsoft.com/office/drawing/2014/main" id="{5B9B32EF-006E-F749-2153-3E593B62020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8" name="TextBox 7">
            <a:extLst>
              <a:ext uri="{FF2B5EF4-FFF2-40B4-BE49-F238E27FC236}">
                <a16:creationId xmlns:a16="http://schemas.microsoft.com/office/drawing/2014/main" id="{10AFFB8E-5139-B32E-30CE-8B61F14CC36B}"/>
              </a:ext>
            </a:extLst>
          </p:cNvPr>
          <p:cNvSpPr txBox="1"/>
          <p:nvPr/>
        </p:nvSpPr>
        <p:spPr>
          <a:xfrm>
            <a:off x="498853" y="6266439"/>
            <a:ext cx="10223976" cy="430887"/>
          </a:xfrm>
          <a:prstGeom prst="rect">
            <a:avLst/>
          </a:prstGeom>
          <a:noFill/>
        </p:spPr>
        <p:txBody>
          <a:bodyPr wrap="square">
            <a:spAutoFit/>
          </a:bodyPr>
          <a:lstStyle/>
          <a:p>
            <a:r>
              <a:rPr lang="en-US" sz="1050" dirty="0">
                <a:effectLst/>
                <a:latin typeface="Segoe UI" panose="020B0502040204020203" pitchFamily="34" charset="0"/>
              </a:rPr>
              <a:t>Note: Open-label trials are not blinded or controlled, and inherently subject to self-selection bias. CV outcomes were prespecified, but considered exploratory. No statistical conclusions can be drawn from this exploratory analysis. </a:t>
            </a:r>
            <a:endParaRPr lang="en-US" sz="1100" dirty="0">
              <a:effectLst/>
              <a:latin typeface="Arial" panose="020B0604020202020204" pitchFamily="34" charset="0"/>
            </a:endParaRPr>
          </a:p>
        </p:txBody>
      </p:sp>
    </p:spTree>
    <p:extLst>
      <p:ext uri="{BB962C8B-B14F-4D97-AF65-F5344CB8AC3E}">
        <p14:creationId xmlns:p14="http://schemas.microsoft.com/office/powerpoint/2010/main" val="2638704201"/>
      </p:ext>
    </p:extLst>
  </p:cSld>
  <p:clrMapOvr>
    <a:masterClrMapping/>
  </p:clrMapOvr>
  <p:transition>
    <p:fade/>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523494"/>
          </a:xfrm>
        </p:spPr>
        <p:txBody>
          <a:bodyPr/>
          <a:lstStyle/>
          <a:p>
            <a:r>
              <a:rPr lang="en-US" noProof="0" dirty="0"/>
              <a:t>A Lower Risk (20%) of 3-Point MACE Was Observed in Patients Originally Randomized to Evolocumab in the Parent Trial Compared With Placebo</a:t>
            </a:r>
          </a:p>
        </p:txBody>
      </p:sp>
      <p:sp>
        <p:nvSpPr>
          <p:cNvPr id="3" name="TextBox 2">
            <a:extLst>
              <a:ext uri="{FF2B5EF4-FFF2-40B4-BE49-F238E27FC236}">
                <a16:creationId xmlns:a16="http://schemas.microsoft.com/office/drawing/2014/main" id="{964A8B6F-71E8-BE16-F582-66718912F6A7}"/>
              </a:ext>
            </a:extLst>
          </p:cNvPr>
          <p:cNvSpPr txBox="1"/>
          <p:nvPr/>
        </p:nvSpPr>
        <p:spPr>
          <a:xfrm>
            <a:off x="647869" y="1898205"/>
            <a:ext cx="11475720" cy="342466"/>
          </a:xfrm>
          <a:prstGeom prst="rect">
            <a:avLst/>
          </a:prstGeom>
          <a:noFill/>
        </p:spPr>
        <p:txBody>
          <a:bodyPr wrap="square">
            <a:spAutoFit/>
          </a:bodyPr>
          <a:lstStyle/>
          <a:p>
            <a:pPr algn="ctr">
              <a:lnSpc>
                <a:spcPct val="107000"/>
              </a:lnSpc>
              <a:spcAft>
                <a:spcPts val="800"/>
              </a:spcAft>
            </a:pPr>
            <a:r>
              <a:rPr lang="en-US" sz="1600" b="1" dirty="0">
                <a:effectLst/>
                <a:latin typeface="Century Gothic" panose="020B0502020202020204" pitchFamily="34" charset="0"/>
                <a:ea typeface="Calibri" panose="020F0502020204030204" pitchFamily="34" charset="0"/>
                <a:cs typeface="Arial" panose="020B0604020202020204" pitchFamily="34" charset="0"/>
              </a:rPr>
              <a:t>Prespecified Exploratory Analysis – CV death, MI, or stroke</a:t>
            </a:r>
          </a:p>
        </p:txBody>
      </p:sp>
      <p:grpSp>
        <p:nvGrpSpPr>
          <p:cNvPr id="70" name="Group 69">
            <a:extLst>
              <a:ext uri="{FF2B5EF4-FFF2-40B4-BE49-F238E27FC236}">
                <a16:creationId xmlns:a16="http://schemas.microsoft.com/office/drawing/2014/main" id="{EC4AF001-681E-0281-4DB2-F9E1EC986F26}"/>
              </a:ext>
            </a:extLst>
          </p:cNvPr>
          <p:cNvGrpSpPr/>
          <p:nvPr/>
        </p:nvGrpSpPr>
        <p:grpSpPr>
          <a:xfrm>
            <a:off x="6197503" y="2395868"/>
            <a:ext cx="5629274" cy="3579912"/>
            <a:chOff x="6197503" y="1602702"/>
            <a:chExt cx="5629274" cy="3579912"/>
          </a:xfrm>
        </p:grpSpPr>
        <p:sp>
          <p:nvSpPr>
            <p:cNvPr id="10" name="TextBox 9">
              <a:extLst>
                <a:ext uri="{FF2B5EF4-FFF2-40B4-BE49-F238E27FC236}">
                  <a16:creationId xmlns:a16="http://schemas.microsoft.com/office/drawing/2014/main" id="{2A9F12A0-3A88-8997-A5BF-BD1EA65A79CF}"/>
                </a:ext>
              </a:extLst>
            </p:cNvPr>
            <p:cNvSpPr txBox="1"/>
            <p:nvPr/>
          </p:nvSpPr>
          <p:spPr>
            <a:xfrm>
              <a:off x="6203217" y="1602702"/>
              <a:ext cx="5623560" cy="307777"/>
            </a:xfrm>
            <a:prstGeom prst="rect">
              <a:avLst/>
            </a:prstGeom>
            <a:noFill/>
          </p:spPr>
          <p:txBody>
            <a:bodyPr wrap="square">
              <a:spAutoFit/>
            </a:bodyPr>
            <a:lstStyle/>
            <a:p>
              <a:pPr algn="ctr"/>
              <a:r>
                <a:rPr lang="en-US" sz="1400" b="1" dirty="0">
                  <a:latin typeface="Century Gothic" panose="020B0502020202020204" pitchFamily="34" charset="0"/>
                </a:rPr>
                <a:t>Parent FOURIER + FOURIER-OLE</a:t>
              </a:r>
              <a:r>
                <a:rPr lang="en-US" sz="1400" b="1" baseline="30000" dirty="0">
                  <a:latin typeface="Century Gothic" panose="020B0502020202020204" pitchFamily="34" charset="0"/>
                </a:rPr>
                <a:t>2</a:t>
              </a:r>
              <a:endParaRPr lang="en-US" sz="1400" b="1" dirty="0">
                <a:latin typeface="Century Gothic" panose="020B0502020202020204" pitchFamily="34" charset="0"/>
              </a:endParaRPr>
            </a:p>
          </p:txBody>
        </p:sp>
        <p:sp>
          <p:nvSpPr>
            <p:cNvPr id="11" name="Freeform: Shape 10">
              <a:extLst>
                <a:ext uri="{FF2B5EF4-FFF2-40B4-BE49-F238E27FC236}">
                  <a16:creationId xmlns:a16="http://schemas.microsoft.com/office/drawing/2014/main" id="{B71EB82F-63AC-2CD5-0A9A-945A312012CB}"/>
                </a:ext>
              </a:extLst>
            </p:cNvPr>
            <p:cNvSpPr/>
            <p:nvPr/>
          </p:nvSpPr>
          <p:spPr>
            <a:xfrm>
              <a:off x="7299145" y="2022476"/>
              <a:ext cx="18568" cy="2340864"/>
            </a:xfrm>
            <a:custGeom>
              <a:avLst/>
              <a:gdLst>
                <a:gd name="connsiteX0" fmla="*/ 0 w 18043"/>
                <a:gd name="connsiteY0" fmla="*/ 0 h 2589758"/>
                <a:gd name="connsiteX1" fmla="*/ 18043 w 18043"/>
                <a:gd name="connsiteY1" fmla="*/ 0 h 2589758"/>
                <a:gd name="connsiteX2" fmla="*/ 18043 w 18043"/>
                <a:gd name="connsiteY2" fmla="*/ 2589759 h 2589758"/>
                <a:gd name="connsiteX3" fmla="*/ 0 w 18043"/>
                <a:gd name="connsiteY3" fmla="*/ 2589759 h 2589758"/>
              </a:gdLst>
              <a:ahLst/>
              <a:cxnLst>
                <a:cxn ang="0">
                  <a:pos x="connsiteX0" y="connsiteY0"/>
                </a:cxn>
                <a:cxn ang="0">
                  <a:pos x="connsiteX1" y="connsiteY1"/>
                </a:cxn>
                <a:cxn ang="0">
                  <a:pos x="connsiteX2" y="connsiteY2"/>
                </a:cxn>
                <a:cxn ang="0">
                  <a:pos x="connsiteX3" y="connsiteY3"/>
                </a:cxn>
              </a:cxnLst>
              <a:rect l="l" t="t" r="r" b="b"/>
              <a:pathLst>
                <a:path w="18043" h="2589758">
                  <a:moveTo>
                    <a:pt x="0" y="0"/>
                  </a:moveTo>
                  <a:lnTo>
                    <a:pt x="18043" y="0"/>
                  </a:lnTo>
                  <a:lnTo>
                    <a:pt x="18043" y="2589759"/>
                  </a:lnTo>
                  <a:lnTo>
                    <a:pt x="0" y="2589759"/>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2" name="Freeform: Shape 11">
              <a:extLst>
                <a:ext uri="{FF2B5EF4-FFF2-40B4-BE49-F238E27FC236}">
                  <a16:creationId xmlns:a16="http://schemas.microsoft.com/office/drawing/2014/main" id="{271A15E7-EE00-151F-6390-AC44FD8D0668}"/>
                </a:ext>
              </a:extLst>
            </p:cNvPr>
            <p:cNvSpPr/>
            <p:nvPr/>
          </p:nvSpPr>
          <p:spPr>
            <a:xfrm>
              <a:off x="7247756" y="4310965"/>
              <a:ext cx="55514"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3" name="TextBox 12">
              <a:extLst>
                <a:ext uri="{FF2B5EF4-FFF2-40B4-BE49-F238E27FC236}">
                  <a16:creationId xmlns:a16="http://schemas.microsoft.com/office/drawing/2014/main" id="{56C6808C-73A8-55DD-BF8E-D30DCD518BC2}"/>
                </a:ext>
              </a:extLst>
            </p:cNvPr>
            <p:cNvSpPr txBox="1"/>
            <p:nvPr/>
          </p:nvSpPr>
          <p:spPr>
            <a:xfrm>
              <a:off x="7057833" y="4250021"/>
              <a:ext cx="15388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0%</a:t>
              </a:r>
            </a:p>
          </p:txBody>
        </p:sp>
        <p:sp>
          <p:nvSpPr>
            <p:cNvPr id="14" name="Freeform: Shape 13">
              <a:extLst>
                <a:ext uri="{FF2B5EF4-FFF2-40B4-BE49-F238E27FC236}">
                  <a16:creationId xmlns:a16="http://schemas.microsoft.com/office/drawing/2014/main" id="{2C26A141-3368-3DCC-BC75-4835245859D9}"/>
                </a:ext>
              </a:extLst>
            </p:cNvPr>
            <p:cNvSpPr/>
            <p:nvPr/>
          </p:nvSpPr>
          <p:spPr>
            <a:xfrm>
              <a:off x="7247756" y="3183127"/>
              <a:ext cx="55514"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6" name="TextBox 15">
              <a:extLst>
                <a:ext uri="{FF2B5EF4-FFF2-40B4-BE49-F238E27FC236}">
                  <a16:creationId xmlns:a16="http://schemas.microsoft.com/office/drawing/2014/main" id="{A2A63292-281F-74F8-D394-85E13816131F}"/>
                </a:ext>
              </a:extLst>
            </p:cNvPr>
            <p:cNvSpPr txBox="1"/>
            <p:nvPr/>
          </p:nvSpPr>
          <p:spPr>
            <a:xfrm>
              <a:off x="6993713" y="3126454"/>
              <a:ext cx="21800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10%</a:t>
              </a:r>
            </a:p>
          </p:txBody>
        </p:sp>
        <p:sp>
          <p:nvSpPr>
            <p:cNvPr id="18" name="Freeform: Shape 17">
              <a:extLst>
                <a:ext uri="{FF2B5EF4-FFF2-40B4-BE49-F238E27FC236}">
                  <a16:creationId xmlns:a16="http://schemas.microsoft.com/office/drawing/2014/main" id="{53FF15EF-D128-061C-71CD-D9E31AD27E1A}"/>
                </a:ext>
              </a:extLst>
            </p:cNvPr>
            <p:cNvSpPr/>
            <p:nvPr/>
          </p:nvSpPr>
          <p:spPr>
            <a:xfrm>
              <a:off x="7247756" y="2055289"/>
              <a:ext cx="55514"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54" name="TextBox 53">
              <a:extLst>
                <a:ext uri="{FF2B5EF4-FFF2-40B4-BE49-F238E27FC236}">
                  <a16:creationId xmlns:a16="http://schemas.microsoft.com/office/drawing/2014/main" id="{C796E4B3-B71A-375F-D927-21794F3C4ABD}"/>
                </a:ext>
              </a:extLst>
            </p:cNvPr>
            <p:cNvSpPr txBox="1"/>
            <p:nvPr/>
          </p:nvSpPr>
          <p:spPr>
            <a:xfrm>
              <a:off x="6993713" y="1996521"/>
              <a:ext cx="21800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20%</a:t>
              </a:r>
            </a:p>
          </p:txBody>
        </p:sp>
        <p:sp>
          <p:nvSpPr>
            <p:cNvPr id="55" name="TextBox 54">
              <a:extLst>
                <a:ext uri="{FF2B5EF4-FFF2-40B4-BE49-F238E27FC236}">
                  <a16:creationId xmlns:a16="http://schemas.microsoft.com/office/drawing/2014/main" id="{436D118F-8775-5501-D40C-B8FC2A281066}"/>
                </a:ext>
              </a:extLst>
            </p:cNvPr>
            <p:cNvSpPr txBox="1"/>
            <p:nvPr/>
          </p:nvSpPr>
          <p:spPr>
            <a:xfrm>
              <a:off x="7280942" y="4740719"/>
              <a:ext cx="35266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13,780</a:t>
              </a:r>
            </a:p>
          </p:txBody>
        </p:sp>
        <p:sp>
          <p:nvSpPr>
            <p:cNvPr id="60" name="TextBox 59">
              <a:extLst>
                <a:ext uri="{FF2B5EF4-FFF2-40B4-BE49-F238E27FC236}">
                  <a16:creationId xmlns:a16="http://schemas.microsoft.com/office/drawing/2014/main" id="{AD7D5C3B-9F89-222F-76FA-592CCDFDE820}"/>
                </a:ext>
              </a:extLst>
            </p:cNvPr>
            <p:cNvSpPr txBox="1"/>
            <p:nvPr/>
          </p:nvSpPr>
          <p:spPr>
            <a:xfrm>
              <a:off x="7762019" y="4740719"/>
              <a:ext cx="35266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13,140</a:t>
              </a:r>
            </a:p>
          </p:txBody>
        </p:sp>
        <p:sp>
          <p:nvSpPr>
            <p:cNvPr id="61" name="TextBox 60">
              <a:extLst>
                <a:ext uri="{FF2B5EF4-FFF2-40B4-BE49-F238E27FC236}">
                  <a16:creationId xmlns:a16="http://schemas.microsoft.com/office/drawing/2014/main" id="{8635074F-996B-FA28-E4FD-A13C22E83168}"/>
                </a:ext>
              </a:extLst>
            </p:cNvPr>
            <p:cNvSpPr txBox="1"/>
            <p:nvPr/>
          </p:nvSpPr>
          <p:spPr>
            <a:xfrm>
              <a:off x="8268650"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8,846</a:t>
              </a:r>
            </a:p>
          </p:txBody>
        </p:sp>
        <p:sp>
          <p:nvSpPr>
            <p:cNvPr id="111" name="TextBox 110">
              <a:extLst>
                <a:ext uri="{FF2B5EF4-FFF2-40B4-BE49-F238E27FC236}">
                  <a16:creationId xmlns:a16="http://schemas.microsoft.com/office/drawing/2014/main" id="{836167BA-0056-3B58-B385-291906200B9B}"/>
                </a:ext>
              </a:extLst>
            </p:cNvPr>
            <p:cNvSpPr txBox="1"/>
            <p:nvPr/>
          </p:nvSpPr>
          <p:spPr>
            <a:xfrm>
              <a:off x="9211918"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2,861</a:t>
              </a:r>
            </a:p>
          </p:txBody>
        </p:sp>
        <p:sp>
          <p:nvSpPr>
            <p:cNvPr id="114" name="TextBox 113">
              <a:extLst>
                <a:ext uri="{FF2B5EF4-FFF2-40B4-BE49-F238E27FC236}">
                  <a16:creationId xmlns:a16="http://schemas.microsoft.com/office/drawing/2014/main" id="{CECA85BD-595C-708E-F633-F4CE2EA5AEBD}"/>
                </a:ext>
              </a:extLst>
            </p:cNvPr>
            <p:cNvSpPr txBox="1"/>
            <p:nvPr/>
          </p:nvSpPr>
          <p:spPr>
            <a:xfrm>
              <a:off x="10157089"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2,621</a:t>
              </a:r>
            </a:p>
          </p:txBody>
        </p:sp>
        <p:sp>
          <p:nvSpPr>
            <p:cNvPr id="128" name="TextBox 127">
              <a:extLst>
                <a:ext uri="{FF2B5EF4-FFF2-40B4-BE49-F238E27FC236}">
                  <a16:creationId xmlns:a16="http://schemas.microsoft.com/office/drawing/2014/main" id="{2CD3C7A5-BC8B-B9B4-AC81-E4D56F51D1F1}"/>
                </a:ext>
              </a:extLst>
            </p:cNvPr>
            <p:cNvSpPr txBox="1"/>
            <p:nvPr/>
          </p:nvSpPr>
          <p:spPr>
            <a:xfrm>
              <a:off x="10630279"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1,664</a:t>
              </a:r>
            </a:p>
          </p:txBody>
        </p:sp>
        <p:sp>
          <p:nvSpPr>
            <p:cNvPr id="129" name="TextBox 128">
              <a:extLst>
                <a:ext uri="{FF2B5EF4-FFF2-40B4-BE49-F238E27FC236}">
                  <a16:creationId xmlns:a16="http://schemas.microsoft.com/office/drawing/2014/main" id="{51C774BA-A74E-9F0E-D539-D6DA2E2A0895}"/>
                </a:ext>
              </a:extLst>
            </p:cNvPr>
            <p:cNvSpPr txBox="1"/>
            <p:nvPr/>
          </p:nvSpPr>
          <p:spPr>
            <a:xfrm>
              <a:off x="7280942" y="5013064"/>
              <a:ext cx="35266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13,784</a:t>
              </a:r>
            </a:p>
          </p:txBody>
        </p:sp>
        <p:sp>
          <p:nvSpPr>
            <p:cNvPr id="134" name="TextBox 133">
              <a:extLst>
                <a:ext uri="{FF2B5EF4-FFF2-40B4-BE49-F238E27FC236}">
                  <a16:creationId xmlns:a16="http://schemas.microsoft.com/office/drawing/2014/main" id="{CBF1EFD1-3360-1879-0259-D2F23D90D4B8}"/>
                </a:ext>
              </a:extLst>
            </p:cNvPr>
            <p:cNvSpPr txBox="1"/>
            <p:nvPr/>
          </p:nvSpPr>
          <p:spPr>
            <a:xfrm>
              <a:off x="7762019" y="5013064"/>
              <a:ext cx="35266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13,240</a:t>
              </a:r>
            </a:p>
          </p:txBody>
        </p:sp>
        <p:sp>
          <p:nvSpPr>
            <p:cNvPr id="135" name="TextBox 134">
              <a:extLst>
                <a:ext uri="{FF2B5EF4-FFF2-40B4-BE49-F238E27FC236}">
                  <a16:creationId xmlns:a16="http://schemas.microsoft.com/office/drawing/2014/main" id="{6F3A6E29-4C7C-40BE-EF10-0824A79DBE0C}"/>
                </a:ext>
              </a:extLst>
            </p:cNvPr>
            <p:cNvSpPr txBox="1"/>
            <p:nvPr/>
          </p:nvSpPr>
          <p:spPr>
            <a:xfrm>
              <a:off x="8268650"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9,051</a:t>
              </a:r>
            </a:p>
          </p:txBody>
        </p:sp>
        <p:sp>
          <p:nvSpPr>
            <p:cNvPr id="136" name="TextBox 135">
              <a:extLst>
                <a:ext uri="{FF2B5EF4-FFF2-40B4-BE49-F238E27FC236}">
                  <a16:creationId xmlns:a16="http://schemas.microsoft.com/office/drawing/2014/main" id="{7C53DC24-D18A-569C-16D3-FD910E9083D2}"/>
                </a:ext>
              </a:extLst>
            </p:cNvPr>
            <p:cNvSpPr txBox="1"/>
            <p:nvPr/>
          </p:nvSpPr>
          <p:spPr>
            <a:xfrm>
              <a:off x="9211918"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3,046</a:t>
              </a:r>
            </a:p>
          </p:txBody>
        </p:sp>
        <p:sp>
          <p:nvSpPr>
            <p:cNvPr id="140" name="TextBox 139">
              <a:extLst>
                <a:ext uri="{FF2B5EF4-FFF2-40B4-BE49-F238E27FC236}">
                  <a16:creationId xmlns:a16="http://schemas.microsoft.com/office/drawing/2014/main" id="{F82E9AF6-4675-C7FF-CB65-7E85C4166EF4}"/>
                </a:ext>
              </a:extLst>
            </p:cNvPr>
            <p:cNvSpPr txBox="1"/>
            <p:nvPr/>
          </p:nvSpPr>
          <p:spPr>
            <a:xfrm>
              <a:off x="10157089"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2,810</a:t>
              </a:r>
            </a:p>
          </p:txBody>
        </p:sp>
        <p:sp>
          <p:nvSpPr>
            <p:cNvPr id="141" name="TextBox 140">
              <a:extLst>
                <a:ext uri="{FF2B5EF4-FFF2-40B4-BE49-F238E27FC236}">
                  <a16:creationId xmlns:a16="http://schemas.microsoft.com/office/drawing/2014/main" id="{1B994A13-C686-2224-3103-81DFCD586A52}"/>
                </a:ext>
              </a:extLst>
            </p:cNvPr>
            <p:cNvSpPr txBox="1"/>
            <p:nvPr/>
          </p:nvSpPr>
          <p:spPr>
            <a:xfrm>
              <a:off x="10630279"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1,746</a:t>
              </a:r>
            </a:p>
          </p:txBody>
        </p:sp>
        <p:sp>
          <p:nvSpPr>
            <p:cNvPr id="142" name="TextBox 141">
              <a:extLst>
                <a:ext uri="{FF2B5EF4-FFF2-40B4-BE49-F238E27FC236}">
                  <a16:creationId xmlns:a16="http://schemas.microsoft.com/office/drawing/2014/main" id="{8CE2EB42-0F4C-ECBE-6D6B-7A4A698AD526}"/>
                </a:ext>
              </a:extLst>
            </p:cNvPr>
            <p:cNvSpPr txBox="1"/>
            <p:nvPr/>
          </p:nvSpPr>
          <p:spPr>
            <a:xfrm rot="16200000">
              <a:off x="5267769" y="3115577"/>
              <a:ext cx="2498116" cy="153888"/>
            </a:xfrm>
            <a:prstGeom prst="rect">
              <a:avLst/>
            </a:prstGeom>
            <a:noFill/>
          </p:spPr>
          <p:txBody>
            <a:bodyPr wrap="square" lIns="0" tIns="0" rIns="0" bIns="0" rtlCol="0" anchor="t" anchorCtr="0">
              <a:spAutoFit/>
            </a:bodyPr>
            <a:lstStyle/>
            <a:p>
              <a:pPr algn="ctr"/>
              <a:r>
                <a:rPr lang="en-US" sz="1000" b="1" spc="0" baseline="0" dirty="0">
                  <a:ln/>
                  <a:solidFill>
                    <a:srgbClr val="000000"/>
                  </a:solidFill>
                  <a:latin typeface="Century Gothic" panose="020B0502020202020204" pitchFamily="34" charset="0"/>
                  <a:cs typeface="Arial"/>
                  <a:sym typeface="Arial"/>
                  <a:rtl val="0"/>
                </a:rPr>
                <a:t>Cumulative Incidence (%)</a:t>
              </a:r>
              <a:endParaRPr lang="en-IN" sz="1000" b="1" spc="0" baseline="0" dirty="0">
                <a:ln/>
                <a:solidFill>
                  <a:srgbClr val="000000"/>
                </a:solidFill>
                <a:latin typeface="Century Gothic" panose="020B0502020202020204" pitchFamily="34" charset="0"/>
                <a:cs typeface="Arial"/>
                <a:sym typeface="Arial"/>
                <a:rtl val="0"/>
              </a:endParaRPr>
            </a:p>
          </p:txBody>
        </p:sp>
        <p:sp>
          <p:nvSpPr>
            <p:cNvPr id="143" name="TextBox 142">
              <a:extLst>
                <a:ext uri="{FF2B5EF4-FFF2-40B4-BE49-F238E27FC236}">
                  <a16:creationId xmlns:a16="http://schemas.microsoft.com/office/drawing/2014/main" id="{10008984-27F4-32C3-7EB4-1F7535604B66}"/>
                </a:ext>
              </a:extLst>
            </p:cNvPr>
            <p:cNvSpPr txBox="1"/>
            <p:nvPr/>
          </p:nvSpPr>
          <p:spPr>
            <a:xfrm>
              <a:off x="6571380" y="4522681"/>
              <a:ext cx="565861" cy="138499"/>
            </a:xfrm>
            <a:prstGeom prst="rect">
              <a:avLst/>
            </a:prstGeom>
            <a:noFill/>
          </p:spPr>
          <p:txBody>
            <a:bodyPr wrap="none" lIns="0" tIns="0" rIns="0" bIns="0" rtlCol="0" anchor="t" anchorCtr="0">
              <a:spAutoFit/>
            </a:bodyPr>
            <a:lstStyle/>
            <a:p>
              <a:pPr algn="r"/>
              <a:r>
                <a:rPr lang="en-IN" sz="900" spc="0" baseline="0" dirty="0">
                  <a:ln/>
                  <a:solidFill>
                    <a:srgbClr val="000000"/>
                  </a:solidFill>
                  <a:latin typeface="Century Gothic" panose="020B0502020202020204" pitchFamily="34" charset="0"/>
                  <a:cs typeface="Arial"/>
                  <a:sym typeface="Arial"/>
                  <a:rtl val="0"/>
                </a:rPr>
                <a:t>No. at risk:</a:t>
              </a:r>
            </a:p>
          </p:txBody>
        </p:sp>
        <p:sp>
          <p:nvSpPr>
            <p:cNvPr id="144" name="TextBox 143">
              <a:extLst>
                <a:ext uri="{FF2B5EF4-FFF2-40B4-BE49-F238E27FC236}">
                  <a16:creationId xmlns:a16="http://schemas.microsoft.com/office/drawing/2014/main" id="{49625109-8762-B494-E373-5BFA70A9A08D}"/>
                </a:ext>
              </a:extLst>
            </p:cNvPr>
            <p:cNvSpPr txBox="1"/>
            <p:nvPr/>
          </p:nvSpPr>
          <p:spPr>
            <a:xfrm>
              <a:off x="6197503" y="4675484"/>
              <a:ext cx="939739" cy="249299"/>
            </a:xfrm>
            <a:prstGeom prst="rect">
              <a:avLst/>
            </a:prstGeom>
            <a:noFill/>
          </p:spPr>
          <p:txBody>
            <a:bodyPr wrap="square" lIns="0" tIns="0" rIns="0" bIns="0" rtlCol="0" anchor="t" anchorCtr="0">
              <a:spAutoFit/>
            </a:bodyPr>
            <a:lstStyle/>
            <a:p>
              <a:pPr algn="r">
                <a:lnSpc>
                  <a:spcPct val="90000"/>
                </a:lnSpc>
              </a:pPr>
              <a:r>
                <a:rPr lang="en-IN" sz="900" spc="0" baseline="0" dirty="0">
                  <a:ln/>
                  <a:solidFill>
                    <a:srgbClr val="000000"/>
                  </a:solidFill>
                  <a:latin typeface="Century Gothic" panose="020B0502020202020204" pitchFamily="34" charset="0"/>
                  <a:cs typeface="Arial"/>
                  <a:sym typeface="Arial"/>
                  <a:rtl val="0"/>
                </a:rPr>
                <a:t>Placebo-evolocumab</a:t>
              </a:r>
            </a:p>
          </p:txBody>
        </p:sp>
        <p:sp>
          <p:nvSpPr>
            <p:cNvPr id="147" name="TextBox 146">
              <a:extLst>
                <a:ext uri="{FF2B5EF4-FFF2-40B4-BE49-F238E27FC236}">
                  <a16:creationId xmlns:a16="http://schemas.microsoft.com/office/drawing/2014/main" id="{52089880-C264-9765-EC75-243006FE7484}"/>
                </a:ext>
              </a:extLst>
            </p:cNvPr>
            <p:cNvSpPr txBox="1"/>
            <p:nvPr/>
          </p:nvSpPr>
          <p:spPr>
            <a:xfrm>
              <a:off x="6206319" y="4933315"/>
              <a:ext cx="930923" cy="249299"/>
            </a:xfrm>
            <a:prstGeom prst="rect">
              <a:avLst/>
            </a:prstGeom>
            <a:noFill/>
          </p:spPr>
          <p:txBody>
            <a:bodyPr wrap="square" lIns="0" tIns="0" rIns="0" bIns="0" rtlCol="0" anchor="t" anchorCtr="0">
              <a:spAutoFit/>
            </a:bodyPr>
            <a:lstStyle/>
            <a:p>
              <a:pPr algn="r">
                <a:lnSpc>
                  <a:spcPct val="90000"/>
                </a:lnSpc>
              </a:pPr>
              <a:r>
                <a:rPr lang="en-IN" sz="900" spc="0" baseline="0" dirty="0">
                  <a:ln/>
                  <a:solidFill>
                    <a:srgbClr val="000000"/>
                  </a:solidFill>
                  <a:latin typeface="Century Gothic" panose="020B0502020202020204" pitchFamily="34" charset="0"/>
                  <a:cs typeface="Arial"/>
                  <a:sym typeface="Arial"/>
                  <a:rtl val="0"/>
                </a:rPr>
                <a:t>Evolocumab-evolocumab</a:t>
              </a:r>
            </a:p>
          </p:txBody>
        </p:sp>
        <p:sp>
          <p:nvSpPr>
            <p:cNvPr id="149" name="TextBox 148">
              <a:extLst>
                <a:ext uri="{FF2B5EF4-FFF2-40B4-BE49-F238E27FC236}">
                  <a16:creationId xmlns:a16="http://schemas.microsoft.com/office/drawing/2014/main" id="{CA45F2AF-BB8B-B89B-A10F-F8BF59A4B715}"/>
                </a:ext>
              </a:extLst>
            </p:cNvPr>
            <p:cNvSpPr txBox="1"/>
            <p:nvPr/>
          </p:nvSpPr>
          <p:spPr>
            <a:xfrm>
              <a:off x="7347473" y="1923935"/>
              <a:ext cx="1156668" cy="249299"/>
            </a:xfrm>
            <a:prstGeom prst="rect">
              <a:avLst/>
            </a:prstGeom>
            <a:noFill/>
          </p:spPr>
          <p:txBody>
            <a:bodyPr wrap="square" lIns="0" tIns="0" rIns="0" bIns="0" rtlCol="0" anchor="t" anchorCtr="0">
              <a:spAutoFit/>
            </a:bodyPr>
            <a:lstStyle/>
            <a:p>
              <a:pPr algn="ctr">
                <a:lnSpc>
                  <a:spcPct val="90000"/>
                </a:lnSpc>
              </a:pPr>
              <a:r>
                <a:rPr lang="en-US" sz="900" spc="0" baseline="0" dirty="0">
                  <a:ln/>
                  <a:solidFill>
                    <a:srgbClr val="000000"/>
                  </a:solidFill>
                  <a:latin typeface="Century Gothic" panose="020B0502020202020204" pitchFamily="34" charset="0"/>
                  <a:cs typeface="Arial"/>
                  <a:sym typeface="Arial"/>
                  <a:rtl val="0"/>
                </a:rPr>
                <a:t>Parent FOURIER</a:t>
              </a:r>
            </a:p>
            <a:p>
              <a:pPr algn="ctr">
                <a:lnSpc>
                  <a:spcPct val="90000"/>
                </a:lnSpc>
              </a:pPr>
              <a:r>
                <a:rPr lang="en-US" sz="900" spc="0" baseline="0" dirty="0">
                  <a:ln/>
                  <a:solidFill>
                    <a:srgbClr val="000000"/>
                  </a:solidFill>
                  <a:latin typeface="Century Gothic" panose="020B0502020202020204" pitchFamily="34" charset="0"/>
                  <a:cs typeface="Arial"/>
                  <a:sym typeface="Arial"/>
                  <a:rtl val="0"/>
                </a:rPr>
                <a:t>Median: 2.2 years</a:t>
              </a:r>
              <a:endParaRPr lang="en-IN" sz="900" spc="0" baseline="0" dirty="0">
                <a:ln/>
                <a:solidFill>
                  <a:srgbClr val="000000"/>
                </a:solidFill>
                <a:latin typeface="Century Gothic" panose="020B0502020202020204" pitchFamily="34" charset="0"/>
                <a:cs typeface="Arial"/>
                <a:sym typeface="Arial"/>
                <a:rtl val="0"/>
              </a:endParaRPr>
            </a:p>
          </p:txBody>
        </p:sp>
        <p:sp>
          <p:nvSpPr>
            <p:cNvPr id="154" name="TextBox 153">
              <a:extLst>
                <a:ext uri="{FF2B5EF4-FFF2-40B4-BE49-F238E27FC236}">
                  <a16:creationId xmlns:a16="http://schemas.microsoft.com/office/drawing/2014/main" id="{6BCAFF9E-47C6-BCBE-2E30-C66C22D4AAD4}"/>
                </a:ext>
              </a:extLst>
            </p:cNvPr>
            <p:cNvSpPr txBox="1"/>
            <p:nvPr/>
          </p:nvSpPr>
          <p:spPr>
            <a:xfrm>
              <a:off x="9023873" y="1923935"/>
              <a:ext cx="1156668" cy="249299"/>
            </a:xfrm>
            <a:prstGeom prst="rect">
              <a:avLst/>
            </a:prstGeom>
            <a:noFill/>
          </p:spPr>
          <p:txBody>
            <a:bodyPr wrap="square" lIns="0" tIns="0" rIns="0" bIns="0" rtlCol="0" anchor="t" anchorCtr="0">
              <a:spAutoFit/>
            </a:bodyPr>
            <a:lstStyle/>
            <a:p>
              <a:pPr algn="ctr">
                <a:lnSpc>
                  <a:spcPct val="90000"/>
                </a:lnSpc>
              </a:pPr>
              <a:r>
                <a:rPr lang="en-US" sz="900" spc="0" baseline="0" dirty="0">
                  <a:ln/>
                  <a:solidFill>
                    <a:srgbClr val="000000"/>
                  </a:solidFill>
                  <a:latin typeface="Century Gothic" panose="020B0502020202020204" pitchFamily="34" charset="0"/>
                  <a:cs typeface="Arial"/>
                  <a:sym typeface="Arial"/>
                  <a:rtl val="0"/>
                </a:rPr>
                <a:t>FOURIER-OLE</a:t>
              </a:r>
            </a:p>
            <a:p>
              <a:pPr algn="ctr">
                <a:lnSpc>
                  <a:spcPct val="90000"/>
                </a:lnSpc>
              </a:pPr>
              <a:r>
                <a:rPr lang="en-US" sz="900" spc="0" baseline="0" dirty="0">
                  <a:ln/>
                  <a:solidFill>
                    <a:srgbClr val="000000"/>
                  </a:solidFill>
                  <a:latin typeface="Century Gothic" panose="020B0502020202020204" pitchFamily="34" charset="0"/>
                  <a:cs typeface="Arial"/>
                  <a:sym typeface="Arial"/>
                  <a:rtl val="0"/>
                </a:rPr>
                <a:t>Median: 5 years</a:t>
              </a:r>
              <a:endParaRPr lang="en-IN" sz="900" spc="0" baseline="0" dirty="0">
                <a:ln/>
                <a:solidFill>
                  <a:srgbClr val="000000"/>
                </a:solidFill>
                <a:latin typeface="Century Gothic" panose="020B0502020202020204" pitchFamily="34" charset="0"/>
                <a:cs typeface="Arial"/>
                <a:sym typeface="Arial"/>
                <a:rtl val="0"/>
              </a:endParaRPr>
            </a:p>
          </p:txBody>
        </p:sp>
        <p:cxnSp>
          <p:nvCxnSpPr>
            <p:cNvPr id="155" name="Straight Connector 154">
              <a:extLst>
                <a:ext uri="{FF2B5EF4-FFF2-40B4-BE49-F238E27FC236}">
                  <a16:creationId xmlns:a16="http://schemas.microsoft.com/office/drawing/2014/main" id="{5C524BF5-AFBC-0340-C34E-342E82412FB3}"/>
                </a:ext>
              </a:extLst>
            </p:cNvPr>
            <p:cNvCxnSpPr/>
            <p:nvPr/>
          </p:nvCxnSpPr>
          <p:spPr>
            <a:xfrm>
              <a:off x="8504140" y="2031094"/>
              <a:ext cx="0" cy="23114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0E907485-7D0F-29E9-71DD-0A77F0586C2C}"/>
                </a:ext>
              </a:extLst>
            </p:cNvPr>
            <p:cNvCxnSpPr/>
            <p:nvPr/>
          </p:nvCxnSpPr>
          <p:spPr>
            <a:xfrm>
              <a:off x="10859990" y="2031094"/>
              <a:ext cx="0" cy="23114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7" name="Straight Arrow Connector 156">
              <a:extLst>
                <a:ext uri="{FF2B5EF4-FFF2-40B4-BE49-F238E27FC236}">
                  <a16:creationId xmlns:a16="http://schemas.microsoft.com/office/drawing/2014/main" id="{E935A8C9-8806-1912-8B07-EB16C72C0EAD}"/>
                </a:ext>
              </a:extLst>
            </p:cNvPr>
            <p:cNvCxnSpPr>
              <a:cxnSpLocks/>
            </p:cNvCxnSpPr>
            <p:nvPr/>
          </p:nvCxnSpPr>
          <p:spPr>
            <a:xfrm>
              <a:off x="7326215" y="2242835"/>
              <a:ext cx="117157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8" name="Straight Arrow Connector 157">
              <a:extLst>
                <a:ext uri="{FF2B5EF4-FFF2-40B4-BE49-F238E27FC236}">
                  <a16:creationId xmlns:a16="http://schemas.microsoft.com/office/drawing/2014/main" id="{ED39C8DA-D840-EA46-194F-168580D31570}"/>
                </a:ext>
              </a:extLst>
            </p:cNvPr>
            <p:cNvCxnSpPr>
              <a:cxnSpLocks/>
            </p:cNvCxnSpPr>
            <p:nvPr/>
          </p:nvCxnSpPr>
          <p:spPr>
            <a:xfrm>
              <a:off x="8497790" y="2242835"/>
              <a:ext cx="235267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9" name="TextBox 158">
              <a:extLst>
                <a:ext uri="{FF2B5EF4-FFF2-40B4-BE49-F238E27FC236}">
                  <a16:creationId xmlns:a16="http://schemas.microsoft.com/office/drawing/2014/main" id="{CF2DA55A-D9CC-CACC-B307-62352FF9B82D}"/>
                </a:ext>
              </a:extLst>
            </p:cNvPr>
            <p:cNvSpPr txBox="1"/>
            <p:nvPr/>
          </p:nvSpPr>
          <p:spPr>
            <a:xfrm>
              <a:off x="11283292" y="2348916"/>
              <a:ext cx="387927" cy="138499"/>
            </a:xfrm>
            <a:prstGeom prst="rect">
              <a:avLst/>
            </a:prstGeom>
            <a:noFill/>
          </p:spPr>
          <p:txBody>
            <a:bodyPr wrap="none" lIns="0" tIns="0" rIns="0" bIns="0" rtlCol="0" anchor="ctr" anchorCtr="0">
              <a:spAutoFit/>
            </a:bodyPr>
            <a:lstStyle/>
            <a:p>
              <a:pPr algn="l"/>
              <a:r>
                <a:rPr lang="en-IN" sz="900" b="1" spc="0" baseline="0" dirty="0">
                  <a:ln/>
                  <a:solidFill>
                    <a:schemeClr val="accent6"/>
                  </a:solidFill>
                  <a:latin typeface="Century Gothic" panose="020B0502020202020204" pitchFamily="34" charset="0"/>
                  <a:cs typeface="Arial"/>
                  <a:sym typeface="Arial"/>
                  <a:rtl val="0"/>
                </a:rPr>
                <a:t>16.82%</a:t>
              </a:r>
            </a:p>
          </p:txBody>
        </p:sp>
        <p:sp>
          <p:nvSpPr>
            <p:cNvPr id="160" name="TextBox 159">
              <a:extLst>
                <a:ext uri="{FF2B5EF4-FFF2-40B4-BE49-F238E27FC236}">
                  <a16:creationId xmlns:a16="http://schemas.microsoft.com/office/drawing/2014/main" id="{597F2659-9231-F807-C24D-4CB991269145}"/>
                </a:ext>
              </a:extLst>
            </p:cNvPr>
            <p:cNvSpPr txBox="1"/>
            <p:nvPr/>
          </p:nvSpPr>
          <p:spPr>
            <a:xfrm>
              <a:off x="11283292" y="2061691"/>
              <a:ext cx="387927" cy="138499"/>
            </a:xfrm>
            <a:prstGeom prst="rect">
              <a:avLst/>
            </a:prstGeom>
            <a:noFill/>
          </p:spPr>
          <p:txBody>
            <a:bodyPr wrap="none" lIns="0" tIns="0" rIns="0" bIns="0" rtlCol="0" anchor="ctr" anchorCtr="0">
              <a:spAutoFit/>
            </a:bodyPr>
            <a:lstStyle/>
            <a:p>
              <a:pPr algn="l"/>
              <a:r>
                <a:rPr lang="en-IN" sz="900" b="1" spc="0" baseline="0" dirty="0">
                  <a:ln/>
                  <a:solidFill>
                    <a:schemeClr val="accent1"/>
                  </a:solidFill>
                  <a:latin typeface="Century Gothic" panose="020B0502020202020204" pitchFamily="34" charset="0"/>
                  <a:cs typeface="Arial"/>
                  <a:sym typeface="Arial"/>
                  <a:rtl val="0"/>
                </a:rPr>
                <a:t>19.26%</a:t>
              </a:r>
            </a:p>
          </p:txBody>
        </p:sp>
        <p:sp>
          <p:nvSpPr>
            <p:cNvPr id="161" name="TextBox 160">
              <a:extLst>
                <a:ext uri="{FF2B5EF4-FFF2-40B4-BE49-F238E27FC236}">
                  <a16:creationId xmlns:a16="http://schemas.microsoft.com/office/drawing/2014/main" id="{7530AB40-D8A2-3965-0406-4EFD2EA4215F}"/>
                </a:ext>
              </a:extLst>
            </p:cNvPr>
            <p:cNvSpPr txBox="1"/>
            <p:nvPr/>
          </p:nvSpPr>
          <p:spPr>
            <a:xfrm>
              <a:off x="8738550"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3,470</a:t>
              </a:r>
            </a:p>
          </p:txBody>
        </p:sp>
        <p:sp>
          <p:nvSpPr>
            <p:cNvPr id="162" name="TextBox 161">
              <a:extLst>
                <a:ext uri="{FF2B5EF4-FFF2-40B4-BE49-F238E27FC236}">
                  <a16:creationId xmlns:a16="http://schemas.microsoft.com/office/drawing/2014/main" id="{CC906761-36F3-E476-24D9-498B5188C377}"/>
                </a:ext>
              </a:extLst>
            </p:cNvPr>
            <p:cNvSpPr txBox="1"/>
            <p:nvPr/>
          </p:nvSpPr>
          <p:spPr>
            <a:xfrm>
              <a:off x="8738551"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3,617</a:t>
              </a:r>
            </a:p>
          </p:txBody>
        </p:sp>
        <p:sp>
          <p:nvSpPr>
            <p:cNvPr id="163" name="TextBox 162">
              <a:extLst>
                <a:ext uri="{FF2B5EF4-FFF2-40B4-BE49-F238E27FC236}">
                  <a16:creationId xmlns:a16="http://schemas.microsoft.com/office/drawing/2014/main" id="{58A09E1A-AB79-C3E9-AA8B-789714692D44}"/>
                </a:ext>
              </a:extLst>
            </p:cNvPr>
            <p:cNvSpPr txBox="1"/>
            <p:nvPr/>
          </p:nvSpPr>
          <p:spPr>
            <a:xfrm>
              <a:off x="9683406"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2,757</a:t>
              </a:r>
            </a:p>
          </p:txBody>
        </p:sp>
        <p:sp>
          <p:nvSpPr>
            <p:cNvPr id="164" name="TextBox 163">
              <a:extLst>
                <a:ext uri="{FF2B5EF4-FFF2-40B4-BE49-F238E27FC236}">
                  <a16:creationId xmlns:a16="http://schemas.microsoft.com/office/drawing/2014/main" id="{35E0780C-BED1-FF86-B999-9B235C37416D}"/>
                </a:ext>
              </a:extLst>
            </p:cNvPr>
            <p:cNvSpPr txBox="1"/>
            <p:nvPr/>
          </p:nvSpPr>
          <p:spPr>
            <a:xfrm>
              <a:off x="9683406"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2,946</a:t>
              </a:r>
            </a:p>
          </p:txBody>
        </p:sp>
        <p:sp>
          <p:nvSpPr>
            <p:cNvPr id="165" name="TextBox 164">
              <a:extLst>
                <a:ext uri="{FF2B5EF4-FFF2-40B4-BE49-F238E27FC236}">
                  <a16:creationId xmlns:a16="http://schemas.microsoft.com/office/drawing/2014/main" id="{3B548133-3B00-88B0-60B9-2367E59F0CF7}"/>
                </a:ext>
              </a:extLst>
            </p:cNvPr>
            <p:cNvSpPr txBox="1"/>
            <p:nvPr/>
          </p:nvSpPr>
          <p:spPr>
            <a:xfrm>
              <a:off x="11149856" y="4740719"/>
              <a:ext cx="19236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216</a:t>
              </a:r>
            </a:p>
          </p:txBody>
        </p:sp>
        <p:sp>
          <p:nvSpPr>
            <p:cNvPr id="166" name="TextBox 165">
              <a:extLst>
                <a:ext uri="{FF2B5EF4-FFF2-40B4-BE49-F238E27FC236}">
                  <a16:creationId xmlns:a16="http://schemas.microsoft.com/office/drawing/2014/main" id="{EA5592C9-F44A-030A-1FC5-6EFCD3E05CA2}"/>
                </a:ext>
              </a:extLst>
            </p:cNvPr>
            <p:cNvSpPr txBox="1"/>
            <p:nvPr/>
          </p:nvSpPr>
          <p:spPr>
            <a:xfrm>
              <a:off x="11149856" y="5013064"/>
              <a:ext cx="19236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185</a:t>
              </a:r>
            </a:p>
          </p:txBody>
        </p:sp>
        <p:sp>
          <p:nvSpPr>
            <p:cNvPr id="167" name="Freeform: Shape 166">
              <a:extLst>
                <a:ext uri="{FF2B5EF4-FFF2-40B4-BE49-F238E27FC236}">
                  <a16:creationId xmlns:a16="http://schemas.microsoft.com/office/drawing/2014/main" id="{94DC2571-1AF7-035F-153A-CE603FF3682B}"/>
                </a:ext>
              </a:extLst>
            </p:cNvPr>
            <p:cNvSpPr/>
            <p:nvPr/>
          </p:nvSpPr>
          <p:spPr>
            <a:xfrm>
              <a:off x="7464327" y="3493810"/>
              <a:ext cx="1033462" cy="832252"/>
            </a:xfrm>
            <a:custGeom>
              <a:avLst/>
              <a:gdLst>
                <a:gd name="connsiteX0" fmla="*/ 18484 w 1033462"/>
                <a:gd name="connsiteY0" fmla="*/ 822081 h 832252"/>
                <a:gd name="connsiteX1" fmla="*/ 24574 w 1033462"/>
                <a:gd name="connsiteY1" fmla="*/ 822081 h 832252"/>
                <a:gd name="connsiteX2" fmla="*/ 24574 w 1033462"/>
                <a:gd name="connsiteY2" fmla="*/ 827167 h 832252"/>
                <a:gd name="connsiteX3" fmla="*/ 18484 w 1033462"/>
                <a:gd name="connsiteY3" fmla="*/ 827167 h 832252"/>
                <a:gd name="connsiteX4" fmla="*/ 18484 w 1033462"/>
                <a:gd name="connsiteY4" fmla="*/ 819404 h 832252"/>
                <a:gd name="connsiteX5" fmla="*/ 18484 w 1033462"/>
                <a:gd name="connsiteY5" fmla="*/ 822081 h 832252"/>
                <a:gd name="connsiteX6" fmla="*/ 15279 w 1033462"/>
                <a:gd name="connsiteY6" fmla="*/ 822081 h 832252"/>
                <a:gd name="connsiteX7" fmla="*/ 18149 w 1033462"/>
                <a:gd name="connsiteY7" fmla="*/ 819684 h 832252"/>
                <a:gd name="connsiteX8" fmla="*/ 6090 w 1033462"/>
                <a:gd name="connsiteY8" fmla="*/ 816817 h 832252"/>
                <a:gd name="connsiteX9" fmla="*/ 9188 w 1033462"/>
                <a:gd name="connsiteY9" fmla="*/ 816817 h 832252"/>
                <a:gd name="connsiteX10" fmla="*/ 6090 w 1033462"/>
                <a:gd name="connsiteY10" fmla="*/ 819404 h 832252"/>
                <a:gd name="connsiteX11" fmla="*/ 12180 w 1033462"/>
                <a:gd name="connsiteY11" fmla="*/ 811731 h 832252"/>
                <a:gd name="connsiteX12" fmla="*/ 15278 w 1033462"/>
                <a:gd name="connsiteY12" fmla="*/ 811731 h 832252"/>
                <a:gd name="connsiteX13" fmla="*/ 12180 w 1033462"/>
                <a:gd name="connsiteY13" fmla="*/ 814318 h 832252"/>
                <a:gd name="connsiteX14" fmla="*/ 0 w 1033462"/>
                <a:gd name="connsiteY14" fmla="*/ 811731 h 832252"/>
                <a:gd name="connsiteX15" fmla="*/ 6090 w 1033462"/>
                <a:gd name="connsiteY15" fmla="*/ 811731 h 832252"/>
                <a:gd name="connsiteX16" fmla="*/ 6090 w 1033462"/>
                <a:gd name="connsiteY16" fmla="*/ 816817 h 832252"/>
                <a:gd name="connsiteX17" fmla="*/ 2992 w 1033462"/>
                <a:gd name="connsiteY17" fmla="*/ 816817 h 832252"/>
                <a:gd name="connsiteX18" fmla="*/ 2992 w 1033462"/>
                <a:gd name="connsiteY18" fmla="*/ 821992 h 832252"/>
                <a:gd name="connsiteX19" fmla="*/ 0 w 1033462"/>
                <a:gd name="connsiteY19" fmla="*/ 824490 h 832252"/>
                <a:gd name="connsiteX20" fmla="*/ 6090 w 1033462"/>
                <a:gd name="connsiteY20" fmla="*/ 806646 h 832252"/>
                <a:gd name="connsiteX21" fmla="*/ 12180 w 1033462"/>
                <a:gd name="connsiteY21" fmla="*/ 806646 h 832252"/>
                <a:gd name="connsiteX22" fmla="*/ 12180 w 1033462"/>
                <a:gd name="connsiteY22" fmla="*/ 809233 h 832252"/>
                <a:gd name="connsiteX23" fmla="*/ 12180 w 1033462"/>
                <a:gd name="connsiteY23" fmla="*/ 811731 h 832252"/>
                <a:gd name="connsiteX24" fmla="*/ 6090 w 1033462"/>
                <a:gd name="connsiteY24" fmla="*/ 811731 h 832252"/>
                <a:gd name="connsiteX25" fmla="*/ 30557 w 1033462"/>
                <a:gd name="connsiteY25" fmla="*/ 796385 h 832252"/>
                <a:gd name="connsiteX26" fmla="*/ 33655 w 1033462"/>
                <a:gd name="connsiteY26" fmla="*/ 796385 h 832252"/>
                <a:gd name="connsiteX27" fmla="*/ 30557 w 1033462"/>
                <a:gd name="connsiteY27" fmla="*/ 799003 h 832252"/>
                <a:gd name="connsiteX28" fmla="*/ 24467 w 1033462"/>
                <a:gd name="connsiteY28" fmla="*/ 791300 h 832252"/>
                <a:gd name="connsiteX29" fmla="*/ 30557 w 1033462"/>
                <a:gd name="connsiteY29" fmla="*/ 791300 h 832252"/>
                <a:gd name="connsiteX30" fmla="*/ 30557 w 1033462"/>
                <a:gd name="connsiteY30" fmla="*/ 793887 h 832252"/>
                <a:gd name="connsiteX31" fmla="*/ 30557 w 1033462"/>
                <a:gd name="connsiteY31" fmla="*/ 796385 h 832252"/>
                <a:gd name="connsiteX32" fmla="*/ 27565 w 1033462"/>
                <a:gd name="connsiteY32" fmla="*/ 796385 h 832252"/>
                <a:gd name="connsiteX33" fmla="*/ 24467 w 1033462"/>
                <a:gd name="connsiteY33" fmla="*/ 796385 h 832252"/>
                <a:gd name="connsiteX34" fmla="*/ 61220 w 1033462"/>
                <a:gd name="connsiteY34" fmla="*/ 786304 h 832252"/>
                <a:gd name="connsiteX35" fmla="*/ 67417 w 1033462"/>
                <a:gd name="connsiteY35" fmla="*/ 786304 h 832252"/>
                <a:gd name="connsiteX36" fmla="*/ 67417 w 1033462"/>
                <a:gd name="connsiteY36" fmla="*/ 791389 h 832252"/>
                <a:gd name="connsiteX37" fmla="*/ 61220 w 1033462"/>
                <a:gd name="connsiteY37" fmla="*/ 791389 h 832252"/>
                <a:gd name="connsiteX38" fmla="*/ 61220 w 1033462"/>
                <a:gd name="connsiteY38" fmla="*/ 783717 h 832252"/>
                <a:gd name="connsiteX39" fmla="*/ 61220 w 1033462"/>
                <a:gd name="connsiteY39" fmla="*/ 786304 h 832252"/>
                <a:gd name="connsiteX40" fmla="*/ 58122 w 1033462"/>
                <a:gd name="connsiteY40" fmla="*/ 786304 h 832252"/>
                <a:gd name="connsiteX41" fmla="*/ 48934 w 1033462"/>
                <a:gd name="connsiteY41" fmla="*/ 781129 h 832252"/>
                <a:gd name="connsiteX42" fmla="*/ 51997 w 1033462"/>
                <a:gd name="connsiteY42" fmla="*/ 781129 h 832252"/>
                <a:gd name="connsiteX43" fmla="*/ 48934 w 1033462"/>
                <a:gd name="connsiteY43" fmla="*/ 783716 h 832252"/>
                <a:gd name="connsiteX44" fmla="*/ 55024 w 1033462"/>
                <a:gd name="connsiteY44" fmla="*/ 775954 h 832252"/>
                <a:gd name="connsiteX45" fmla="*/ 58122 w 1033462"/>
                <a:gd name="connsiteY45" fmla="*/ 775954 h 832252"/>
                <a:gd name="connsiteX46" fmla="*/ 56587 w 1033462"/>
                <a:gd name="connsiteY46" fmla="*/ 777251 h 832252"/>
                <a:gd name="connsiteX47" fmla="*/ 55024 w 1033462"/>
                <a:gd name="connsiteY47" fmla="*/ 778541 h 832252"/>
                <a:gd name="connsiteX48" fmla="*/ 42844 w 1033462"/>
                <a:gd name="connsiteY48" fmla="*/ 775954 h 832252"/>
                <a:gd name="connsiteX49" fmla="*/ 48934 w 1033462"/>
                <a:gd name="connsiteY49" fmla="*/ 775954 h 832252"/>
                <a:gd name="connsiteX50" fmla="*/ 48934 w 1033462"/>
                <a:gd name="connsiteY50" fmla="*/ 781129 h 832252"/>
                <a:gd name="connsiteX51" fmla="*/ 45942 w 1033462"/>
                <a:gd name="connsiteY51" fmla="*/ 781129 h 832252"/>
                <a:gd name="connsiteX52" fmla="*/ 42844 w 1033462"/>
                <a:gd name="connsiteY52" fmla="*/ 781129 h 832252"/>
                <a:gd name="connsiteX53" fmla="*/ 73507 w 1033462"/>
                <a:gd name="connsiteY53" fmla="*/ 770958 h 832252"/>
                <a:gd name="connsiteX54" fmla="*/ 79597 w 1033462"/>
                <a:gd name="connsiteY54" fmla="*/ 770958 h 832252"/>
                <a:gd name="connsiteX55" fmla="*/ 79597 w 1033462"/>
                <a:gd name="connsiteY55" fmla="*/ 776132 h 832252"/>
                <a:gd name="connsiteX56" fmla="*/ 73507 w 1033462"/>
                <a:gd name="connsiteY56" fmla="*/ 776132 h 832252"/>
                <a:gd name="connsiteX57" fmla="*/ 73507 w 1033462"/>
                <a:gd name="connsiteY57" fmla="*/ 773456 h 832252"/>
                <a:gd name="connsiteX58" fmla="*/ 48934 w 1033462"/>
                <a:gd name="connsiteY58" fmla="*/ 770868 h 832252"/>
                <a:gd name="connsiteX59" fmla="*/ 55024 w 1033462"/>
                <a:gd name="connsiteY59" fmla="*/ 770868 h 832252"/>
                <a:gd name="connsiteX60" fmla="*/ 55024 w 1033462"/>
                <a:gd name="connsiteY60" fmla="*/ 773456 h 832252"/>
                <a:gd name="connsiteX61" fmla="*/ 55024 w 1033462"/>
                <a:gd name="connsiteY61" fmla="*/ 775954 h 832252"/>
                <a:gd name="connsiteX62" fmla="*/ 48934 w 1033462"/>
                <a:gd name="connsiteY62" fmla="*/ 775954 h 832252"/>
                <a:gd name="connsiteX63" fmla="*/ 73507 w 1033462"/>
                <a:gd name="connsiteY63" fmla="*/ 768371 h 832252"/>
                <a:gd name="connsiteX64" fmla="*/ 73507 w 1033462"/>
                <a:gd name="connsiteY64" fmla="*/ 770958 h 832252"/>
                <a:gd name="connsiteX65" fmla="*/ 70444 w 1033462"/>
                <a:gd name="connsiteY65" fmla="*/ 770958 h 832252"/>
                <a:gd name="connsiteX66" fmla="*/ 73423 w 1033462"/>
                <a:gd name="connsiteY66" fmla="*/ 768441 h 832252"/>
                <a:gd name="connsiteX67" fmla="*/ 79597 w 1033462"/>
                <a:gd name="connsiteY67" fmla="*/ 765872 h 832252"/>
                <a:gd name="connsiteX68" fmla="*/ 85687 w 1033462"/>
                <a:gd name="connsiteY68" fmla="*/ 765872 h 832252"/>
                <a:gd name="connsiteX69" fmla="*/ 85687 w 1033462"/>
                <a:gd name="connsiteY69" fmla="*/ 770958 h 832252"/>
                <a:gd name="connsiteX70" fmla="*/ 79597 w 1033462"/>
                <a:gd name="connsiteY70" fmla="*/ 770958 h 832252"/>
                <a:gd name="connsiteX71" fmla="*/ 79597 w 1033462"/>
                <a:gd name="connsiteY71" fmla="*/ 763285 h 832252"/>
                <a:gd name="connsiteX72" fmla="*/ 79597 w 1033462"/>
                <a:gd name="connsiteY72" fmla="*/ 765872 h 832252"/>
                <a:gd name="connsiteX73" fmla="*/ 76499 w 1033462"/>
                <a:gd name="connsiteY73" fmla="*/ 765872 h 832252"/>
                <a:gd name="connsiteX74" fmla="*/ 85687 w 1033462"/>
                <a:gd name="connsiteY74" fmla="*/ 760786 h 832252"/>
                <a:gd name="connsiteX75" fmla="*/ 91884 w 1033462"/>
                <a:gd name="connsiteY75" fmla="*/ 760786 h 832252"/>
                <a:gd name="connsiteX76" fmla="*/ 91884 w 1033462"/>
                <a:gd name="connsiteY76" fmla="*/ 765872 h 832252"/>
                <a:gd name="connsiteX77" fmla="*/ 85687 w 1033462"/>
                <a:gd name="connsiteY77" fmla="*/ 765872 h 832252"/>
                <a:gd name="connsiteX78" fmla="*/ 67310 w 1033462"/>
                <a:gd name="connsiteY78" fmla="*/ 760697 h 832252"/>
                <a:gd name="connsiteX79" fmla="*/ 70374 w 1033462"/>
                <a:gd name="connsiteY79" fmla="*/ 760697 h 832252"/>
                <a:gd name="connsiteX80" fmla="*/ 67337 w 1033462"/>
                <a:gd name="connsiteY80" fmla="*/ 763263 h 832252"/>
                <a:gd name="connsiteX81" fmla="*/ 67310 w 1033462"/>
                <a:gd name="connsiteY81" fmla="*/ 763285 h 832252"/>
                <a:gd name="connsiteX82" fmla="*/ 85687 w 1033462"/>
                <a:gd name="connsiteY82" fmla="*/ 758229 h 832252"/>
                <a:gd name="connsiteX83" fmla="*/ 85687 w 1033462"/>
                <a:gd name="connsiteY83" fmla="*/ 760786 h 832252"/>
                <a:gd name="connsiteX84" fmla="*/ 82590 w 1033462"/>
                <a:gd name="connsiteY84" fmla="*/ 760786 h 832252"/>
                <a:gd name="connsiteX85" fmla="*/ 82609 w 1033462"/>
                <a:gd name="connsiteY85" fmla="*/ 760770 h 832252"/>
                <a:gd name="connsiteX86" fmla="*/ 91884 w 1033462"/>
                <a:gd name="connsiteY86" fmla="*/ 755701 h 832252"/>
                <a:gd name="connsiteX87" fmla="*/ 97974 w 1033462"/>
                <a:gd name="connsiteY87" fmla="*/ 755701 h 832252"/>
                <a:gd name="connsiteX88" fmla="*/ 97974 w 1033462"/>
                <a:gd name="connsiteY88" fmla="*/ 760786 h 832252"/>
                <a:gd name="connsiteX89" fmla="*/ 91884 w 1033462"/>
                <a:gd name="connsiteY89" fmla="*/ 760786 h 832252"/>
                <a:gd name="connsiteX90" fmla="*/ 73400 w 1033462"/>
                <a:gd name="connsiteY90" fmla="*/ 755522 h 832252"/>
                <a:gd name="connsiteX91" fmla="*/ 76499 w 1033462"/>
                <a:gd name="connsiteY91" fmla="*/ 755522 h 832252"/>
                <a:gd name="connsiteX92" fmla="*/ 73400 w 1033462"/>
                <a:gd name="connsiteY92" fmla="*/ 758140 h 832252"/>
                <a:gd name="connsiteX93" fmla="*/ 61220 w 1033462"/>
                <a:gd name="connsiteY93" fmla="*/ 755522 h 832252"/>
                <a:gd name="connsiteX94" fmla="*/ 67310 w 1033462"/>
                <a:gd name="connsiteY94" fmla="*/ 755522 h 832252"/>
                <a:gd name="connsiteX95" fmla="*/ 67310 w 1033462"/>
                <a:gd name="connsiteY95" fmla="*/ 760697 h 832252"/>
                <a:gd name="connsiteX96" fmla="*/ 61220 w 1033462"/>
                <a:gd name="connsiteY96" fmla="*/ 760697 h 832252"/>
                <a:gd name="connsiteX97" fmla="*/ 91884 w 1033462"/>
                <a:gd name="connsiteY97" fmla="*/ 753113 h 832252"/>
                <a:gd name="connsiteX98" fmla="*/ 91884 w 1033462"/>
                <a:gd name="connsiteY98" fmla="*/ 755701 h 832252"/>
                <a:gd name="connsiteX99" fmla="*/ 88786 w 1033462"/>
                <a:gd name="connsiteY99" fmla="*/ 755701 h 832252"/>
                <a:gd name="connsiteX100" fmla="*/ 90365 w 1033462"/>
                <a:gd name="connsiteY100" fmla="*/ 754368 h 832252"/>
                <a:gd name="connsiteX101" fmla="*/ 97974 w 1033462"/>
                <a:gd name="connsiteY101" fmla="*/ 750526 h 832252"/>
                <a:gd name="connsiteX102" fmla="*/ 104064 w 1033462"/>
                <a:gd name="connsiteY102" fmla="*/ 750526 h 832252"/>
                <a:gd name="connsiteX103" fmla="*/ 104064 w 1033462"/>
                <a:gd name="connsiteY103" fmla="*/ 755701 h 832252"/>
                <a:gd name="connsiteX104" fmla="*/ 97974 w 1033462"/>
                <a:gd name="connsiteY104" fmla="*/ 755701 h 832252"/>
                <a:gd name="connsiteX105" fmla="*/ 79597 w 1033462"/>
                <a:gd name="connsiteY105" fmla="*/ 750437 h 832252"/>
                <a:gd name="connsiteX106" fmla="*/ 82589 w 1033462"/>
                <a:gd name="connsiteY106" fmla="*/ 750437 h 832252"/>
                <a:gd name="connsiteX107" fmla="*/ 79597 w 1033462"/>
                <a:gd name="connsiteY107" fmla="*/ 752965 h 832252"/>
                <a:gd name="connsiteX108" fmla="*/ 67310 w 1033462"/>
                <a:gd name="connsiteY108" fmla="*/ 750437 h 832252"/>
                <a:gd name="connsiteX109" fmla="*/ 73400 w 1033462"/>
                <a:gd name="connsiteY109" fmla="*/ 750437 h 832252"/>
                <a:gd name="connsiteX110" fmla="*/ 73400 w 1033462"/>
                <a:gd name="connsiteY110" fmla="*/ 755522 h 832252"/>
                <a:gd name="connsiteX111" fmla="*/ 67310 w 1033462"/>
                <a:gd name="connsiteY111" fmla="*/ 755522 h 832252"/>
                <a:gd name="connsiteX112" fmla="*/ 97974 w 1033462"/>
                <a:gd name="connsiteY112" fmla="*/ 747939 h 832252"/>
                <a:gd name="connsiteX113" fmla="*/ 97974 w 1033462"/>
                <a:gd name="connsiteY113" fmla="*/ 750526 h 832252"/>
                <a:gd name="connsiteX114" fmla="*/ 94911 w 1033462"/>
                <a:gd name="connsiteY114" fmla="*/ 750526 h 832252"/>
                <a:gd name="connsiteX115" fmla="*/ 97891 w 1033462"/>
                <a:gd name="connsiteY115" fmla="*/ 748008 h 832252"/>
                <a:gd name="connsiteX116" fmla="*/ 104064 w 1033462"/>
                <a:gd name="connsiteY116" fmla="*/ 745440 h 832252"/>
                <a:gd name="connsiteX117" fmla="*/ 110261 w 1033462"/>
                <a:gd name="connsiteY117" fmla="*/ 745440 h 832252"/>
                <a:gd name="connsiteX118" fmla="*/ 110261 w 1033462"/>
                <a:gd name="connsiteY118" fmla="*/ 750526 h 832252"/>
                <a:gd name="connsiteX119" fmla="*/ 104064 w 1033462"/>
                <a:gd name="connsiteY119" fmla="*/ 750526 h 832252"/>
                <a:gd name="connsiteX120" fmla="*/ 85687 w 1033462"/>
                <a:gd name="connsiteY120" fmla="*/ 745351 h 832252"/>
                <a:gd name="connsiteX121" fmla="*/ 88785 w 1033462"/>
                <a:gd name="connsiteY121" fmla="*/ 745351 h 832252"/>
                <a:gd name="connsiteX122" fmla="*/ 85687 w 1033462"/>
                <a:gd name="connsiteY122" fmla="*/ 747938 h 832252"/>
                <a:gd name="connsiteX123" fmla="*/ 73400 w 1033462"/>
                <a:gd name="connsiteY123" fmla="*/ 745351 h 832252"/>
                <a:gd name="connsiteX124" fmla="*/ 79597 w 1033462"/>
                <a:gd name="connsiteY124" fmla="*/ 745351 h 832252"/>
                <a:gd name="connsiteX125" fmla="*/ 79597 w 1033462"/>
                <a:gd name="connsiteY125" fmla="*/ 750437 h 832252"/>
                <a:gd name="connsiteX126" fmla="*/ 73400 w 1033462"/>
                <a:gd name="connsiteY126" fmla="*/ 750437 h 832252"/>
                <a:gd name="connsiteX127" fmla="*/ 104064 w 1033462"/>
                <a:gd name="connsiteY127" fmla="*/ 742883 h 832252"/>
                <a:gd name="connsiteX128" fmla="*/ 104064 w 1033462"/>
                <a:gd name="connsiteY128" fmla="*/ 745440 h 832252"/>
                <a:gd name="connsiteX129" fmla="*/ 100967 w 1033462"/>
                <a:gd name="connsiteY129" fmla="*/ 745440 h 832252"/>
                <a:gd name="connsiteX130" fmla="*/ 100982 w 1033462"/>
                <a:gd name="connsiteY130" fmla="*/ 745427 h 832252"/>
                <a:gd name="connsiteX131" fmla="*/ 110261 w 1033462"/>
                <a:gd name="connsiteY131" fmla="*/ 740355 h 832252"/>
                <a:gd name="connsiteX132" fmla="*/ 116351 w 1033462"/>
                <a:gd name="connsiteY132" fmla="*/ 740355 h 832252"/>
                <a:gd name="connsiteX133" fmla="*/ 116351 w 1033462"/>
                <a:gd name="connsiteY133" fmla="*/ 745440 h 832252"/>
                <a:gd name="connsiteX134" fmla="*/ 110261 w 1033462"/>
                <a:gd name="connsiteY134" fmla="*/ 745440 h 832252"/>
                <a:gd name="connsiteX135" fmla="*/ 91777 w 1033462"/>
                <a:gd name="connsiteY135" fmla="*/ 740265 h 832252"/>
                <a:gd name="connsiteX136" fmla="*/ 94876 w 1033462"/>
                <a:gd name="connsiteY136" fmla="*/ 740265 h 832252"/>
                <a:gd name="connsiteX137" fmla="*/ 91777 w 1033462"/>
                <a:gd name="connsiteY137" fmla="*/ 742853 h 832252"/>
                <a:gd name="connsiteX138" fmla="*/ 79597 w 1033462"/>
                <a:gd name="connsiteY138" fmla="*/ 740265 h 832252"/>
                <a:gd name="connsiteX139" fmla="*/ 85687 w 1033462"/>
                <a:gd name="connsiteY139" fmla="*/ 740265 h 832252"/>
                <a:gd name="connsiteX140" fmla="*/ 85687 w 1033462"/>
                <a:gd name="connsiteY140" fmla="*/ 745351 h 832252"/>
                <a:gd name="connsiteX141" fmla="*/ 79597 w 1033462"/>
                <a:gd name="connsiteY141" fmla="*/ 745351 h 832252"/>
                <a:gd name="connsiteX142" fmla="*/ 110261 w 1033462"/>
                <a:gd name="connsiteY142" fmla="*/ 737768 h 832252"/>
                <a:gd name="connsiteX143" fmla="*/ 110261 w 1033462"/>
                <a:gd name="connsiteY143" fmla="*/ 740355 h 832252"/>
                <a:gd name="connsiteX144" fmla="*/ 107162 w 1033462"/>
                <a:gd name="connsiteY144" fmla="*/ 740355 h 832252"/>
                <a:gd name="connsiteX145" fmla="*/ 97760 w 1033462"/>
                <a:gd name="connsiteY145" fmla="*/ 735180 h 832252"/>
                <a:gd name="connsiteX146" fmla="*/ 100894 w 1033462"/>
                <a:gd name="connsiteY146" fmla="*/ 735180 h 832252"/>
                <a:gd name="connsiteX147" fmla="*/ 97760 w 1033462"/>
                <a:gd name="connsiteY147" fmla="*/ 737767 h 832252"/>
                <a:gd name="connsiteX148" fmla="*/ 85687 w 1033462"/>
                <a:gd name="connsiteY148" fmla="*/ 735180 h 832252"/>
                <a:gd name="connsiteX149" fmla="*/ 91777 w 1033462"/>
                <a:gd name="connsiteY149" fmla="*/ 735180 h 832252"/>
                <a:gd name="connsiteX150" fmla="*/ 91777 w 1033462"/>
                <a:gd name="connsiteY150" fmla="*/ 740265 h 832252"/>
                <a:gd name="connsiteX151" fmla="*/ 85687 w 1033462"/>
                <a:gd name="connsiteY151" fmla="*/ 740265 h 832252"/>
                <a:gd name="connsiteX152" fmla="*/ 103957 w 1033462"/>
                <a:gd name="connsiteY152" fmla="*/ 730005 h 832252"/>
                <a:gd name="connsiteX153" fmla="*/ 107162 w 1033462"/>
                <a:gd name="connsiteY153" fmla="*/ 730005 h 832252"/>
                <a:gd name="connsiteX154" fmla="*/ 103957 w 1033462"/>
                <a:gd name="connsiteY154" fmla="*/ 732651 h 832252"/>
                <a:gd name="connsiteX155" fmla="*/ 91777 w 1033462"/>
                <a:gd name="connsiteY155" fmla="*/ 730005 h 832252"/>
                <a:gd name="connsiteX156" fmla="*/ 97760 w 1033462"/>
                <a:gd name="connsiteY156" fmla="*/ 730005 h 832252"/>
                <a:gd name="connsiteX157" fmla="*/ 97760 w 1033462"/>
                <a:gd name="connsiteY157" fmla="*/ 735180 h 832252"/>
                <a:gd name="connsiteX158" fmla="*/ 91777 w 1033462"/>
                <a:gd name="connsiteY158" fmla="*/ 735180 h 832252"/>
                <a:gd name="connsiteX159" fmla="*/ 122441 w 1033462"/>
                <a:gd name="connsiteY159" fmla="*/ 725009 h 832252"/>
                <a:gd name="connsiteX160" fmla="*/ 128638 w 1033462"/>
                <a:gd name="connsiteY160" fmla="*/ 725009 h 832252"/>
                <a:gd name="connsiteX161" fmla="*/ 128638 w 1033462"/>
                <a:gd name="connsiteY161" fmla="*/ 730183 h 832252"/>
                <a:gd name="connsiteX162" fmla="*/ 122441 w 1033462"/>
                <a:gd name="connsiteY162" fmla="*/ 730183 h 832252"/>
                <a:gd name="connsiteX163" fmla="*/ 122441 w 1033462"/>
                <a:gd name="connsiteY163" fmla="*/ 727507 h 832252"/>
                <a:gd name="connsiteX164" fmla="*/ 97760 w 1033462"/>
                <a:gd name="connsiteY164" fmla="*/ 724919 h 832252"/>
                <a:gd name="connsiteX165" fmla="*/ 103957 w 1033462"/>
                <a:gd name="connsiteY165" fmla="*/ 724919 h 832252"/>
                <a:gd name="connsiteX166" fmla="*/ 103957 w 1033462"/>
                <a:gd name="connsiteY166" fmla="*/ 727507 h 832252"/>
                <a:gd name="connsiteX167" fmla="*/ 103957 w 1033462"/>
                <a:gd name="connsiteY167" fmla="*/ 730005 h 832252"/>
                <a:gd name="connsiteX168" fmla="*/ 97760 w 1033462"/>
                <a:gd name="connsiteY168" fmla="*/ 730005 h 832252"/>
                <a:gd name="connsiteX169" fmla="*/ 122441 w 1033462"/>
                <a:gd name="connsiteY169" fmla="*/ 722451 h 832252"/>
                <a:gd name="connsiteX170" fmla="*/ 122441 w 1033462"/>
                <a:gd name="connsiteY170" fmla="*/ 725009 h 832252"/>
                <a:gd name="connsiteX171" fmla="*/ 119378 w 1033462"/>
                <a:gd name="connsiteY171" fmla="*/ 725009 h 832252"/>
                <a:gd name="connsiteX172" fmla="*/ 120885 w 1033462"/>
                <a:gd name="connsiteY172" fmla="*/ 723736 h 832252"/>
                <a:gd name="connsiteX173" fmla="*/ 128638 w 1033462"/>
                <a:gd name="connsiteY173" fmla="*/ 719923 h 832252"/>
                <a:gd name="connsiteX174" fmla="*/ 134728 w 1033462"/>
                <a:gd name="connsiteY174" fmla="*/ 719923 h 832252"/>
                <a:gd name="connsiteX175" fmla="*/ 134728 w 1033462"/>
                <a:gd name="connsiteY175" fmla="*/ 725009 h 832252"/>
                <a:gd name="connsiteX176" fmla="*/ 128638 w 1033462"/>
                <a:gd name="connsiteY176" fmla="*/ 725009 h 832252"/>
                <a:gd name="connsiteX177" fmla="*/ 128638 w 1033462"/>
                <a:gd name="connsiteY177" fmla="*/ 717336 h 832252"/>
                <a:gd name="connsiteX178" fmla="*/ 128638 w 1033462"/>
                <a:gd name="connsiteY178" fmla="*/ 719923 h 832252"/>
                <a:gd name="connsiteX179" fmla="*/ 125504 w 1033462"/>
                <a:gd name="connsiteY179" fmla="*/ 719923 h 832252"/>
                <a:gd name="connsiteX180" fmla="*/ 134728 w 1033462"/>
                <a:gd name="connsiteY180" fmla="*/ 714837 h 832252"/>
                <a:gd name="connsiteX181" fmla="*/ 140818 w 1033462"/>
                <a:gd name="connsiteY181" fmla="*/ 714837 h 832252"/>
                <a:gd name="connsiteX182" fmla="*/ 140818 w 1033462"/>
                <a:gd name="connsiteY182" fmla="*/ 719923 h 832252"/>
                <a:gd name="connsiteX183" fmla="*/ 134728 w 1033462"/>
                <a:gd name="connsiteY183" fmla="*/ 719923 h 832252"/>
                <a:gd name="connsiteX184" fmla="*/ 116137 w 1033462"/>
                <a:gd name="connsiteY184" fmla="*/ 714748 h 832252"/>
                <a:gd name="connsiteX185" fmla="*/ 119236 w 1033462"/>
                <a:gd name="connsiteY185" fmla="*/ 714748 h 832252"/>
                <a:gd name="connsiteX186" fmla="*/ 116137 w 1033462"/>
                <a:gd name="connsiteY186" fmla="*/ 717336 h 832252"/>
                <a:gd name="connsiteX187" fmla="*/ 134728 w 1033462"/>
                <a:gd name="connsiteY187" fmla="*/ 712250 h 832252"/>
                <a:gd name="connsiteX188" fmla="*/ 134728 w 1033462"/>
                <a:gd name="connsiteY188" fmla="*/ 714837 h 832252"/>
                <a:gd name="connsiteX189" fmla="*/ 131594 w 1033462"/>
                <a:gd name="connsiteY189" fmla="*/ 714837 h 832252"/>
                <a:gd name="connsiteX190" fmla="*/ 140818 w 1033462"/>
                <a:gd name="connsiteY190" fmla="*/ 709752 h 832252"/>
                <a:gd name="connsiteX191" fmla="*/ 147014 w 1033462"/>
                <a:gd name="connsiteY191" fmla="*/ 709752 h 832252"/>
                <a:gd name="connsiteX192" fmla="*/ 147014 w 1033462"/>
                <a:gd name="connsiteY192" fmla="*/ 714837 h 832252"/>
                <a:gd name="connsiteX193" fmla="*/ 140818 w 1033462"/>
                <a:gd name="connsiteY193" fmla="*/ 714837 h 832252"/>
                <a:gd name="connsiteX194" fmla="*/ 122334 w 1033462"/>
                <a:gd name="connsiteY194" fmla="*/ 709573 h 832252"/>
                <a:gd name="connsiteX195" fmla="*/ 125432 w 1033462"/>
                <a:gd name="connsiteY195" fmla="*/ 709573 h 832252"/>
                <a:gd name="connsiteX196" fmla="*/ 122334 w 1033462"/>
                <a:gd name="connsiteY196" fmla="*/ 712161 h 832252"/>
                <a:gd name="connsiteX197" fmla="*/ 110047 w 1033462"/>
                <a:gd name="connsiteY197" fmla="*/ 709573 h 832252"/>
                <a:gd name="connsiteX198" fmla="*/ 116137 w 1033462"/>
                <a:gd name="connsiteY198" fmla="*/ 709573 h 832252"/>
                <a:gd name="connsiteX199" fmla="*/ 116137 w 1033462"/>
                <a:gd name="connsiteY199" fmla="*/ 714748 h 832252"/>
                <a:gd name="connsiteX200" fmla="*/ 110047 w 1033462"/>
                <a:gd name="connsiteY200" fmla="*/ 714748 h 832252"/>
                <a:gd name="connsiteX201" fmla="*/ 140818 w 1033462"/>
                <a:gd name="connsiteY201" fmla="*/ 707105 h 832252"/>
                <a:gd name="connsiteX202" fmla="*/ 140818 w 1033462"/>
                <a:gd name="connsiteY202" fmla="*/ 709752 h 832252"/>
                <a:gd name="connsiteX203" fmla="*/ 137612 w 1033462"/>
                <a:gd name="connsiteY203" fmla="*/ 709752 h 832252"/>
                <a:gd name="connsiteX204" fmla="*/ 147014 w 1033462"/>
                <a:gd name="connsiteY204" fmla="*/ 704577 h 832252"/>
                <a:gd name="connsiteX205" fmla="*/ 153104 w 1033462"/>
                <a:gd name="connsiteY205" fmla="*/ 704577 h 832252"/>
                <a:gd name="connsiteX206" fmla="*/ 153104 w 1033462"/>
                <a:gd name="connsiteY206" fmla="*/ 709752 h 832252"/>
                <a:gd name="connsiteX207" fmla="*/ 147014 w 1033462"/>
                <a:gd name="connsiteY207" fmla="*/ 709752 h 832252"/>
                <a:gd name="connsiteX208" fmla="*/ 128424 w 1033462"/>
                <a:gd name="connsiteY208" fmla="*/ 704488 h 832252"/>
                <a:gd name="connsiteX209" fmla="*/ 131522 w 1033462"/>
                <a:gd name="connsiteY209" fmla="*/ 704488 h 832252"/>
                <a:gd name="connsiteX210" fmla="*/ 128424 w 1033462"/>
                <a:gd name="connsiteY210" fmla="*/ 707075 h 832252"/>
                <a:gd name="connsiteX211" fmla="*/ 116137 w 1033462"/>
                <a:gd name="connsiteY211" fmla="*/ 704488 h 832252"/>
                <a:gd name="connsiteX212" fmla="*/ 122334 w 1033462"/>
                <a:gd name="connsiteY212" fmla="*/ 704488 h 832252"/>
                <a:gd name="connsiteX213" fmla="*/ 122334 w 1033462"/>
                <a:gd name="connsiteY213" fmla="*/ 709573 h 832252"/>
                <a:gd name="connsiteX214" fmla="*/ 116137 w 1033462"/>
                <a:gd name="connsiteY214" fmla="*/ 709573 h 832252"/>
                <a:gd name="connsiteX215" fmla="*/ 147014 w 1033462"/>
                <a:gd name="connsiteY215" fmla="*/ 701990 h 832252"/>
                <a:gd name="connsiteX216" fmla="*/ 147014 w 1033462"/>
                <a:gd name="connsiteY216" fmla="*/ 704577 h 832252"/>
                <a:gd name="connsiteX217" fmla="*/ 143881 w 1033462"/>
                <a:gd name="connsiteY217" fmla="*/ 704577 h 832252"/>
                <a:gd name="connsiteX218" fmla="*/ 153104 w 1033462"/>
                <a:gd name="connsiteY218" fmla="*/ 699491 h 832252"/>
                <a:gd name="connsiteX219" fmla="*/ 159194 w 1033462"/>
                <a:gd name="connsiteY219" fmla="*/ 699491 h 832252"/>
                <a:gd name="connsiteX220" fmla="*/ 159194 w 1033462"/>
                <a:gd name="connsiteY220" fmla="*/ 704577 h 832252"/>
                <a:gd name="connsiteX221" fmla="*/ 153104 w 1033462"/>
                <a:gd name="connsiteY221" fmla="*/ 704577 h 832252"/>
                <a:gd name="connsiteX222" fmla="*/ 134514 w 1033462"/>
                <a:gd name="connsiteY222" fmla="*/ 699402 h 832252"/>
                <a:gd name="connsiteX223" fmla="*/ 137612 w 1033462"/>
                <a:gd name="connsiteY223" fmla="*/ 699402 h 832252"/>
                <a:gd name="connsiteX224" fmla="*/ 134514 w 1033462"/>
                <a:gd name="connsiteY224" fmla="*/ 701989 h 832252"/>
                <a:gd name="connsiteX225" fmla="*/ 122334 w 1033462"/>
                <a:gd name="connsiteY225" fmla="*/ 699402 h 832252"/>
                <a:gd name="connsiteX226" fmla="*/ 128424 w 1033462"/>
                <a:gd name="connsiteY226" fmla="*/ 699402 h 832252"/>
                <a:gd name="connsiteX227" fmla="*/ 128424 w 1033462"/>
                <a:gd name="connsiteY227" fmla="*/ 704488 h 832252"/>
                <a:gd name="connsiteX228" fmla="*/ 122334 w 1033462"/>
                <a:gd name="connsiteY228" fmla="*/ 704488 h 832252"/>
                <a:gd name="connsiteX229" fmla="*/ 153104 w 1033462"/>
                <a:gd name="connsiteY229" fmla="*/ 696904 h 832252"/>
                <a:gd name="connsiteX230" fmla="*/ 153104 w 1033462"/>
                <a:gd name="connsiteY230" fmla="*/ 699491 h 832252"/>
                <a:gd name="connsiteX231" fmla="*/ 149970 w 1033462"/>
                <a:gd name="connsiteY231" fmla="*/ 699491 h 832252"/>
                <a:gd name="connsiteX232" fmla="*/ 159194 w 1033462"/>
                <a:gd name="connsiteY232" fmla="*/ 694406 h 832252"/>
                <a:gd name="connsiteX233" fmla="*/ 162079 w 1033462"/>
                <a:gd name="connsiteY233" fmla="*/ 694406 h 832252"/>
                <a:gd name="connsiteX234" fmla="*/ 165284 w 1033462"/>
                <a:gd name="connsiteY234" fmla="*/ 694406 h 832252"/>
                <a:gd name="connsiteX235" fmla="*/ 165284 w 1033462"/>
                <a:gd name="connsiteY235" fmla="*/ 699491 h 832252"/>
                <a:gd name="connsiteX236" fmla="*/ 159194 w 1033462"/>
                <a:gd name="connsiteY236" fmla="*/ 699491 h 832252"/>
                <a:gd name="connsiteX237" fmla="*/ 140711 w 1033462"/>
                <a:gd name="connsiteY237" fmla="*/ 694317 h 832252"/>
                <a:gd name="connsiteX238" fmla="*/ 143809 w 1033462"/>
                <a:gd name="connsiteY238" fmla="*/ 694317 h 832252"/>
                <a:gd name="connsiteX239" fmla="*/ 143792 w 1033462"/>
                <a:gd name="connsiteY239" fmla="*/ 694331 h 832252"/>
                <a:gd name="connsiteX240" fmla="*/ 140711 w 1033462"/>
                <a:gd name="connsiteY240" fmla="*/ 696875 h 832252"/>
                <a:gd name="connsiteX241" fmla="*/ 128424 w 1033462"/>
                <a:gd name="connsiteY241" fmla="*/ 694317 h 832252"/>
                <a:gd name="connsiteX242" fmla="*/ 134514 w 1033462"/>
                <a:gd name="connsiteY242" fmla="*/ 694317 h 832252"/>
                <a:gd name="connsiteX243" fmla="*/ 134514 w 1033462"/>
                <a:gd name="connsiteY243" fmla="*/ 699402 h 832252"/>
                <a:gd name="connsiteX244" fmla="*/ 128424 w 1033462"/>
                <a:gd name="connsiteY244" fmla="*/ 699402 h 832252"/>
                <a:gd name="connsiteX245" fmla="*/ 159194 w 1033462"/>
                <a:gd name="connsiteY245" fmla="*/ 691818 h 832252"/>
                <a:gd name="connsiteX246" fmla="*/ 159194 w 1033462"/>
                <a:gd name="connsiteY246" fmla="*/ 694406 h 832252"/>
                <a:gd name="connsiteX247" fmla="*/ 156059 w 1033462"/>
                <a:gd name="connsiteY247" fmla="*/ 694406 h 832252"/>
                <a:gd name="connsiteX248" fmla="*/ 146801 w 1033462"/>
                <a:gd name="connsiteY248" fmla="*/ 689231 h 832252"/>
                <a:gd name="connsiteX249" fmla="*/ 149864 w 1033462"/>
                <a:gd name="connsiteY249" fmla="*/ 689231 h 832252"/>
                <a:gd name="connsiteX250" fmla="*/ 146801 w 1033462"/>
                <a:gd name="connsiteY250" fmla="*/ 691818 h 832252"/>
                <a:gd name="connsiteX251" fmla="*/ 134514 w 1033462"/>
                <a:gd name="connsiteY251" fmla="*/ 689231 h 832252"/>
                <a:gd name="connsiteX252" fmla="*/ 140711 w 1033462"/>
                <a:gd name="connsiteY252" fmla="*/ 689231 h 832252"/>
                <a:gd name="connsiteX253" fmla="*/ 140711 w 1033462"/>
                <a:gd name="connsiteY253" fmla="*/ 694317 h 832252"/>
                <a:gd name="connsiteX254" fmla="*/ 134514 w 1033462"/>
                <a:gd name="connsiteY254" fmla="*/ 694317 h 832252"/>
                <a:gd name="connsiteX255" fmla="*/ 177571 w 1033462"/>
                <a:gd name="connsiteY255" fmla="*/ 684235 h 832252"/>
                <a:gd name="connsiteX256" fmla="*/ 183661 w 1033462"/>
                <a:gd name="connsiteY256" fmla="*/ 684235 h 832252"/>
                <a:gd name="connsiteX257" fmla="*/ 183661 w 1033462"/>
                <a:gd name="connsiteY257" fmla="*/ 689320 h 832252"/>
                <a:gd name="connsiteX258" fmla="*/ 177571 w 1033462"/>
                <a:gd name="connsiteY258" fmla="*/ 689320 h 832252"/>
                <a:gd name="connsiteX259" fmla="*/ 140711 w 1033462"/>
                <a:gd name="connsiteY259" fmla="*/ 684056 h 832252"/>
                <a:gd name="connsiteX260" fmla="*/ 146801 w 1033462"/>
                <a:gd name="connsiteY260" fmla="*/ 684056 h 832252"/>
                <a:gd name="connsiteX261" fmla="*/ 146801 w 1033462"/>
                <a:gd name="connsiteY261" fmla="*/ 689231 h 832252"/>
                <a:gd name="connsiteX262" fmla="*/ 140711 w 1033462"/>
                <a:gd name="connsiteY262" fmla="*/ 689231 h 832252"/>
                <a:gd name="connsiteX263" fmla="*/ 177571 w 1033462"/>
                <a:gd name="connsiteY263" fmla="*/ 681559 h 832252"/>
                <a:gd name="connsiteX264" fmla="*/ 177571 w 1033462"/>
                <a:gd name="connsiteY264" fmla="*/ 684235 h 832252"/>
                <a:gd name="connsiteX265" fmla="*/ 174366 w 1033462"/>
                <a:gd name="connsiteY265" fmla="*/ 684235 h 832252"/>
                <a:gd name="connsiteX266" fmla="*/ 183661 w 1033462"/>
                <a:gd name="connsiteY266" fmla="*/ 679060 h 832252"/>
                <a:gd name="connsiteX267" fmla="*/ 189751 w 1033462"/>
                <a:gd name="connsiteY267" fmla="*/ 679060 h 832252"/>
                <a:gd name="connsiteX268" fmla="*/ 189751 w 1033462"/>
                <a:gd name="connsiteY268" fmla="*/ 684235 h 832252"/>
                <a:gd name="connsiteX269" fmla="*/ 183661 w 1033462"/>
                <a:gd name="connsiteY269" fmla="*/ 684235 h 832252"/>
                <a:gd name="connsiteX270" fmla="*/ 165177 w 1033462"/>
                <a:gd name="connsiteY270" fmla="*/ 678971 h 832252"/>
                <a:gd name="connsiteX271" fmla="*/ 168275 w 1033462"/>
                <a:gd name="connsiteY271" fmla="*/ 678971 h 832252"/>
                <a:gd name="connsiteX272" fmla="*/ 165177 w 1033462"/>
                <a:gd name="connsiteY272" fmla="*/ 681558 h 832252"/>
                <a:gd name="connsiteX273" fmla="*/ 183661 w 1033462"/>
                <a:gd name="connsiteY273" fmla="*/ 676473 h 832252"/>
                <a:gd name="connsiteX274" fmla="*/ 183661 w 1033462"/>
                <a:gd name="connsiteY274" fmla="*/ 679060 h 832252"/>
                <a:gd name="connsiteX275" fmla="*/ 180563 w 1033462"/>
                <a:gd name="connsiteY275" fmla="*/ 679060 h 832252"/>
                <a:gd name="connsiteX276" fmla="*/ 171267 w 1033462"/>
                <a:gd name="connsiteY276" fmla="*/ 673885 h 832252"/>
                <a:gd name="connsiteX277" fmla="*/ 174366 w 1033462"/>
                <a:gd name="connsiteY277" fmla="*/ 673885 h 832252"/>
                <a:gd name="connsiteX278" fmla="*/ 171267 w 1033462"/>
                <a:gd name="connsiteY278" fmla="*/ 676473 h 832252"/>
                <a:gd name="connsiteX279" fmla="*/ 159088 w 1033462"/>
                <a:gd name="connsiteY279" fmla="*/ 673885 h 832252"/>
                <a:gd name="connsiteX280" fmla="*/ 165177 w 1033462"/>
                <a:gd name="connsiteY280" fmla="*/ 673885 h 832252"/>
                <a:gd name="connsiteX281" fmla="*/ 165177 w 1033462"/>
                <a:gd name="connsiteY281" fmla="*/ 678971 h 832252"/>
                <a:gd name="connsiteX282" fmla="*/ 162079 w 1033462"/>
                <a:gd name="connsiteY282" fmla="*/ 678971 h 832252"/>
                <a:gd name="connsiteX283" fmla="*/ 159088 w 1033462"/>
                <a:gd name="connsiteY283" fmla="*/ 678971 h 832252"/>
                <a:gd name="connsiteX284" fmla="*/ 177357 w 1033462"/>
                <a:gd name="connsiteY284" fmla="*/ 668800 h 832252"/>
                <a:gd name="connsiteX285" fmla="*/ 180456 w 1033462"/>
                <a:gd name="connsiteY285" fmla="*/ 668800 h 832252"/>
                <a:gd name="connsiteX286" fmla="*/ 177357 w 1033462"/>
                <a:gd name="connsiteY286" fmla="*/ 671387 h 832252"/>
                <a:gd name="connsiteX287" fmla="*/ 165177 w 1033462"/>
                <a:gd name="connsiteY287" fmla="*/ 668800 h 832252"/>
                <a:gd name="connsiteX288" fmla="*/ 171267 w 1033462"/>
                <a:gd name="connsiteY288" fmla="*/ 668800 h 832252"/>
                <a:gd name="connsiteX289" fmla="*/ 171267 w 1033462"/>
                <a:gd name="connsiteY289" fmla="*/ 673885 h 832252"/>
                <a:gd name="connsiteX290" fmla="*/ 165177 w 1033462"/>
                <a:gd name="connsiteY290" fmla="*/ 673885 h 832252"/>
                <a:gd name="connsiteX291" fmla="*/ 195841 w 1033462"/>
                <a:gd name="connsiteY291" fmla="*/ 663803 h 832252"/>
                <a:gd name="connsiteX292" fmla="*/ 202038 w 1033462"/>
                <a:gd name="connsiteY292" fmla="*/ 663803 h 832252"/>
                <a:gd name="connsiteX293" fmla="*/ 202038 w 1033462"/>
                <a:gd name="connsiteY293" fmla="*/ 668889 h 832252"/>
                <a:gd name="connsiteX294" fmla="*/ 195841 w 1033462"/>
                <a:gd name="connsiteY294" fmla="*/ 668889 h 832252"/>
                <a:gd name="connsiteX295" fmla="*/ 195841 w 1033462"/>
                <a:gd name="connsiteY295" fmla="*/ 666301 h 832252"/>
                <a:gd name="connsiteX296" fmla="*/ 171267 w 1033462"/>
                <a:gd name="connsiteY296" fmla="*/ 663625 h 832252"/>
                <a:gd name="connsiteX297" fmla="*/ 177357 w 1033462"/>
                <a:gd name="connsiteY297" fmla="*/ 663625 h 832252"/>
                <a:gd name="connsiteX298" fmla="*/ 177357 w 1033462"/>
                <a:gd name="connsiteY298" fmla="*/ 666301 h 832252"/>
                <a:gd name="connsiteX299" fmla="*/ 177357 w 1033462"/>
                <a:gd name="connsiteY299" fmla="*/ 668800 h 832252"/>
                <a:gd name="connsiteX300" fmla="*/ 171267 w 1033462"/>
                <a:gd name="connsiteY300" fmla="*/ 668800 h 832252"/>
                <a:gd name="connsiteX301" fmla="*/ 195841 w 1033462"/>
                <a:gd name="connsiteY301" fmla="*/ 661216 h 832252"/>
                <a:gd name="connsiteX302" fmla="*/ 195841 w 1033462"/>
                <a:gd name="connsiteY302" fmla="*/ 663803 h 832252"/>
                <a:gd name="connsiteX303" fmla="*/ 192743 w 1033462"/>
                <a:gd name="connsiteY303" fmla="*/ 663803 h 832252"/>
                <a:gd name="connsiteX304" fmla="*/ 189644 w 1033462"/>
                <a:gd name="connsiteY304" fmla="*/ 653454 h 832252"/>
                <a:gd name="connsiteX305" fmla="*/ 192742 w 1033462"/>
                <a:gd name="connsiteY305" fmla="*/ 653454 h 832252"/>
                <a:gd name="connsiteX306" fmla="*/ 189644 w 1033462"/>
                <a:gd name="connsiteY306" fmla="*/ 656041 h 832252"/>
                <a:gd name="connsiteX307" fmla="*/ 208128 w 1033462"/>
                <a:gd name="connsiteY307" fmla="*/ 648457 h 832252"/>
                <a:gd name="connsiteX308" fmla="*/ 211119 w 1033462"/>
                <a:gd name="connsiteY308" fmla="*/ 648457 h 832252"/>
                <a:gd name="connsiteX309" fmla="*/ 214218 w 1033462"/>
                <a:gd name="connsiteY309" fmla="*/ 648457 h 832252"/>
                <a:gd name="connsiteX310" fmla="*/ 214218 w 1033462"/>
                <a:gd name="connsiteY310" fmla="*/ 653543 h 832252"/>
                <a:gd name="connsiteX311" fmla="*/ 208128 w 1033462"/>
                <a:gd name="connsiteY311" fmla="*/ 653543 h 832252"/>
                <a:gd name="connsiteX312" fmla="*/ 208128 w 1033462"/>
                <a:gd name="connsiteY312" fmla="*/ 650955 h 832252"/>
                <a:gd name="connsiteX313" fmla="*/ 183554 w 1033462"/>
                <a:gd name="connsiteY313" fmla="*/ 648368 h 832252"/>
                <a:gd name="connsiteX314" fmla="*/ 189644 w 1033462"/>
                <a:gd name="connsiteY314" fmla="*/ 648368 h 832252"/>
                <a:gd name="connsiteX315" fmla="*/ 189644 w 1033462"/>
                <a:gd name="connsiteY315" fmla="*/ 650955 h 832252"/>
                <a:gd name="connsiteX316" fmla="*/ 189644 w 1033462"/>
                <a:gd name="connsiteY316" fmla="*/ 653454 h 832252"/>
                <a:gd name="connsiteX317" fmla="*/ 183554 w 1033462"/>
                <a:gd name="connsiteY317" fmla="*/ 653454 h 832252"/>
                <a:gd name="connsiteX318" fmla="*/ 208128 w 1033462"/>
                <a:gd name="connsiteY318" fmla="*/ 645870 h 832252"/>
                <a:gd name="connsiteX319" fmla="*/ 208128 w 1033462"/>
                <a:gd name="connsiteY319" fmla="*/ 648457 h 832252"/>
                <a:gd name="connsiteX320" fmla="*/ 205029 w 1033462"/>
                <a:gd name="connsiteY320" fmla="*/ 648457 h 832252"/>
                <a:gd name="connsiteX321" fmla="*/ 206528 w 1033462"/>
                <a:gd name="connsiteY321" fmla="*/ 647191 h 832252"/>
                <a:gd name="connsiteX322" fmla="*/ 232595 w 1033462"/>
                <a:gd name="connsiteY322" fmla="*/ 633111 h 832252"/>
                <a:gd name="connsiteX323" fmla="*/ 238685 w 1033462"/>
                <a:gd name="connsiteY323" fmla="*/ 633111 h 832252"/>
                <a:gd name="connsiteX324" fmla="*/ 238685 w 1033462"/>
                <a:gd name="connsiteY324" fmla="*/ 638286 h 832252"/>
                <a:gd name="connsiteX325" fmla="*/ 232595 w 1033462"/>
                <a:gd name="connsiteY325" fmla="*/ 638286 h 832252"/>
                <a:gd name="connsiteX326" fmla="*/ 232595 w 1033462"/>
                <a:gd name="connsiteY326" fmla="*/ 635699 h 832252"/>
                <a:gd name="connsiteX327" fmla="*/ 232595 w 1033462"/>
                <a:gd name="connsiteY327" fmla="*/ 630524 h 832252"/>
                <a:gd name="connsiteX328" fmla="*/ 232595 w 1033462"/>
                <a:gd name="connsiteY328" fmla="*/ 633111 h 832252"/>
                <a:gd name="connsiteX329" fmla="*/ 229533 w 1033462"/>
                <a:gd name="connsiteY329" fmla="*/ 633111 h 832252"/>
                <a:gd name="connsiteX330" fmla="*/ 226291 w 1033462"/>
                <a:gd name="connsiteY330" fmla="*/ 622851 h 832252"/>
                <a:gd name="connsiteX331" fmla="*/ 229425 w 1033462"/>
                <a:gd name="connsiteY331" fmla="*/ 622851 h 832252"/>
                <a:gd name="connsiteX332" fmla="*/ 226291 w 1033462"/>
                <a:gd name="connsiteY332" fmla="*/ 625438 h 832252"/>
                <a:gd name="connsiteX333" fmla="*/ 220201 w 1033462"/>
                <a:gd name="connsiteY333" fmla="*/ 617765 h 832252"/>
                <a:gd name="connsiteX334" fmla="*/ 226291 w 1033462"/>
                <a:gd name="connsiteY334" fmla="*/ 617765 h 832252"/>
                <a:gd name="connsiteX335" fmla="*/ 226291 w 1033462"/>
                <a:gd name="connsiteY335" fmla="*/ 620353 h 832252"/>
                <a:gd name="connsiteX336" fmla="*/ 226291 w 1033462"/>
                <a:gd name="connsiteY336" fmla="*/ 622851 h 832252"/>
                <a:gd name="connsiteX337" fmla="*/ 220201 w 1033462"/>
                <a:gd name="connsiteY337" fmla="*/ 622851 h 832252"/>
                <a:gd name="connsiteX338" fmla="*/ 257061 w 1033462"/>
                <a:gd name="connsiteY338" fmla="*/ 612769 h 832252"/>
                <a:gd name="connsiteX339" fmla="*/ 263151 w 1033462"/>
                <a:gd name="connsiteY339" fmla="*/ 612769 h 832252"/>
                <a:gd name="connsiteX340" fmla="*/ 263151 w 1033462"/>
                <a:gd name="connsiteY340" fmla="*/ 617765 h 832252"/>
                <a:gd name="connsiteX341" fmla="*/ 257061 w 1033462"/>
                <a:gd name="connsiteY341" fmla="*/ 617765 h 832252"/>
                <a:gd name="connsiteX342" fmla="*/ 257061 w 1033462"/>
                <a:gd name="connsiteY342" fmla="*/ 610152 h 832252"/>
                <a:gd name="connsiteX343" fmla="*/ 257061 w 1033462"/>
                <a:gd name="connsiteY343" fmla="*/ 612769 h 832252"/>
                <a:gd name="connsiteX344" fmla="*/ 253963 w 1033462"/>
                <a:gd name="connsiteY344" fmla="*/ 612769 h 832252"/>
                <a:gd name="connsiteX345" fmla="*/ 263151 w 1033462"/>
                <a:gd name="connsiteY345" fmla="*/ 607594 h 832252"/>
                <a:gd name="connsiteX346" fmla="*/ 269348 w 1033462"/>
                <a:gd name="connsiteY346" fmla="*/ 607594 h 832252"/>
                <a:gd name="connsiteX347" fmla="*/ 269348 w 1033462"/>
                <a:gd name="connsiteY347" fmla="*/ 612769 h 832252"/>
                <a:gd name="connsiteX348" fmla="*/ 263151 w 1033462"/>
                <a:gd name="connsiteY348" fmla="*/ 612769 h 832252"/>
                <a:gd name="connsiteX349" fmla="*/ 244668 w 1033462"/>
                <a:gd name="connsiteY349" fmla="*/ 607505 h 832252"/>
                <a:gd name="connsiteX350" fmla="*/ 247802 w 1033462"/>
                <a:gd name="connsiteY350" fmla="*/ 607505 h 832252"/>
                <a:gd name="connsiteX351" fmla="*/ 244668 w 1033462"/>
                <a:gd name="connsiteY351" fmla="*/ 610092 h 832252"/>
                <a:gd name="connsiteX352" fmla="*/ 263151 w 1033462"/>
                <a:gd name="connsiteY352" fmla="*/ 605037 h 832252"/>
                <a:gd name="connsiteX353" fmla="*/ 263151 w 1033462"/>
                <a:gd name="connsiteY353" fmla="*/ 607594 h 832252"/>
                <a:gd name="connsiteX354" fmla="*/ 260089 w 1033462"/>
                <a:gd name="connsiteY354" fmla="*/ 607594 h 832252"/>
                <a:gd name="connsiteX355" fmla="*/ 261618 w 1033462"/>
                <a:gd name="connsiteY355" fmla="*/ 606302 h 832252"/>
                <a:gd name="connsiteX356" fmla="*/ 269348 w 1033462"/>
                <a:gd name="connsiteY356" fmla="*/ 602508 h 832252"/>
                <a:gd name="connsiteX357" fmla="*/ 275438 w 1033462"/>
                <a:gd name="connsiteY357" fmla="*/ 602508 h 832252"/>
                <a:gd name="connsiteX358" fmla="*/ 275438 w 1033462"/>
                <a:gd name="connsiteY358" fmla="*/ 607594 h 832252"/>
                <a:gd name="connsiteX359" fmla="*/ 269348 w 1033462"/>
                <a:gd name="connsiteY359" fmla="*/ 607594 h 832252"/>
                <a:gd name="connsiteX360" fmla="*/ 250758 w 1033462"/>
                <a:gd name="connsiteY360" fmla="*/ 602419 h 832252"/>
                <a:gd name="connsiteX361" fmla="*/ 253857 w 1033462"/>
                <a:gd name="connsiteY361" fmla="*/ 602419 h 832252"/>
                <a:gd name="connsiteX362" fmla="*/ 250758 w 1033462"/>
                <a:gd name="connsiteY362" fmla="*/ 605007 h 832252"/>
                <a:gd name="connsiteX363" fmla="*/ 238578 w 1033462"/>
                <a:gd name="connsiteY363" fmla="*/ 602419 h 832252"/>
                <a:gd name="connsiteX364" fmla="*/ 244668 w 1033462"/>
                <a:gd name="connsiteY364" fmla="*/ 602419 h 832252"/>
                <a:gd name="connsiteX365" fmla="*/ 244668 w 1033462"/>
                <a:gd name="connsiteY365" fmla="*/ 607505 h 832252"/>
                <a:gd name="connsiteX366" fmla="*/ 241783 w 1033462"/>
                <a:gd name="connsiteY366" fmla="*/ 607505 h 832252"/>
                <a:gd name="connsiteX367" fmla="*/ 238578 w 1033462"/>
                <a:gd name="connsiteY367" fmla="*/ 607505 h 832252"/>
                <a:gd name="connsiteX368" fmla="*/ 269348 w 1033462"/>
                <a:gd name="connsiteY368" fmla="*/ 599921 h 832252"/>
                <a:gd name="connsiteX369" fmla="*/ 269348 w 1033462"/>
                <a:gd name="connsiteY369" fmla="*/ 602508 h 832252"/>
                <a:gd name="connsiteX370" fmla="*/ 266250 w 1033462"/>
                <a:gd name="connsiteY370" fmla="*/ 602508 h 832252"/>
                <a:gd name="connsiteX371" fmla="*/ 269333 w 1033462"/>
                <a:gd name="connsiteY371" fmla="*/ 599934 h 832252"/>
                <a:gd name="connsiteX372" fmla="*/ 275438 w 1033462"/>
                <a:gd name="connsiteY372" fmla="*/ 597423 h 832252"/>
                <a:gd name="connsiteX373" fmla="*/ 281528 w 1033462"/>
                <a:gd name="connsiteY373" fmla="*/ 597423 h 832252"/>
                <a:gd name="connsiteX374" fmla="*/ 281528 w 1033462"/>
                <a:gd name="connsiteY374" fmla="*/ 602508 h 832252"/>
                <a:gd name="connsiteX375" fmla="*/ 275438 w 1033462"/>
                <a:gd name="connsiteY375" fmla="*/ 602508 h 832252"/>
                <a:gd name="connsiteX376" fmla="*/ 256848 w 1033462"/>
                <a:gd name="connsiteY376" fmla="*/ 597244 h 832252"/>
                <a:gd name="connsiteX377" fmla="*/ 260053 w 1033462"/>
                <a:gd name="connsiteY377" fmla="*/ 597244 h 832252"/>
                <a:gd name="connsiteX378" fmla="*/ 256848 w 1033462"/>
                <a:gd name="connsiteY378" fmla="*/ 599921 h 832252"/>
                <a:gd name="connsiteX379" fmla="*/ 244668 w 1033462"/>
                <a:gd name="connsiteY379" fmla="*/ 597244 h 832252"/>
                <a:gd name="connsiteX380" fmla="*/ 250758 w 1033462"/>
                <a:gd name="connsiteY380" fmla="*/ 597244 h 832252"/>
                <a:gd name="connsiteX381" fmla="*/ 250758 w 1033462"/>
                <a:gd name="connsiteY381" fmla="*/ 602419 h 832252"/>
                <a:gd name="connsiteX382" fmla="*/ 244668 w 1033462"/>
                <a:gd name="connsiteY382" fmla="*/ 602419 h 832252"/>
                <a:gd name="connsiteX383" fmla="*/ 275438 w 1033462"/>
                <a:gd name="connsiteY383" fmla="*/ 594836 h 832252"/>
                <a:gd name="connsiteX384" fmla="*/ 275438 w 1033462"/>
                <a:gd name="connsiteY384" fmla="*/ 597423 h 832252"/>
                <a:gd name="connsiteX385" fmla="*/ 272340 w 1033462"/>
                <a:gd name="connsiteY385" fmla="*/ 597423 h 832252"/>
                <a:gd name="connsiteX386" fmla="*/ 281528 w 1033462"/>
                <a:gd name="connsiteY386" fmla="*/ 592248 h 832252"/>
                <a:gd name="connsiteX387" fmla="*/ 287725 w 1033462"/>
                <a:gd name="connsiteY387" fmla="*/ 592248 h 832252"/>
                <a:gd name="connsiteX388" fmla="*/ 287725 w 1033462"/>
                <a:gd name="connsiteY388" fmla="*/ 597423 h 832252"/>
                <a:gd name="connsiteX389" fmla="*/ 281528 w 1033462"/>
                <a:gd name="connsiteY389" fmla="*/ 597423 h 832252"/>
                <a:gd name="connsiteX390" fmla="*/ 263045 w 1033462"/>
                <a:gd name="connsiteY390" fmla="*/ 592159 h 832252"/>
                <a:gd name="connsiteX391" fmla="*/ 266250 w 1033462"/>
                <a:gd name="connsiteY391" fmla="*/ 592159 h 832252"/>
                <a:gd name="connsiteX392" fmla="*/ 266206 w 1033462"/>
                <a:gd name="connsiteY392" fmla="*/ 592195 h 832252"/>
                <a:gd name="connsiteX393" fmla="*/ 263045 w 1033462"/>
                <a:gd name="connsiteY393" fmla="*/ 594805 h 832252"/>
                <a:gd name="connsiteX394" fmla="*/ 250758 w 1033462"/>
                <a:gd name="connsiteY394" fmla="*/ 592159 h 832252"/>
                <a:gd name="connsiteX395" fmla="*/ 256848 w 1033462"/>
                <a:gd name="connsiteY395" fmla="*/ 592159 h 832252"/>
                <a:gd name="connsiteX396" fmla="*/ 256848 w 1033462"/>
                <a:gd name="connsiteY396" fmla="*/ 597244 h 832252"/>
                <a:gd name="connsiteX397" fmla="*/ 250758 w 1033462"/>
                <a:gd name="connsiteY397" fmla="*/ 597244 h 832252"/>
                <a:gd name="connsiteX398" fmla="*/ 281528 w 1033462"/>
                <a:gd name="connsiteY398" fmla="*/ 589750 h 832252"/>
                <a:gd name="connsiteX399" fmla="*/ 281528 w 1033462"/>
                <a:gd name="connsiteY399" fmla="*/ 592248 h 832252"/>
                <a:gd name="connsiteX400" fmla="*/ 278537 w 1033462"/>
                <a:gd name="connsiteY400" fmla="*/ 592248 h 832252"/>
                <a:gd name="connsiteX401" fmla="*/ 269135 w 1033462"/>
                <a:gd name="connsiteY401" fmla="*/ 587073 h 832252"/>
                <a:gd name="connsiteX402" fmla="*/ 272340 w 1033462"/>
                <a:gd name="connsiteY402" fmla="*/ 587073 h 832252"/>
                <a:gd name="connsiteX403" fmla="*/ 269135 w 1033462"/>
                <a:gd name="connsiteY403" fmla="*/ 589750 h 832252"/>
                <a:gd name="connsiteX404" fmla="*/ 256848 w 1033462"/>
                <a:gd name="connsiteY404" fmla="*/ 587073 h 832252"/>
                <a:gd name="connsiteX405" fmla="*/ 263045 w 1033462"/>
                <a:gd name="connsiteY405" fmla="*/ 587073 h 832252"/>
                <a:gd name="connsiteX406" fmla="*/ 263045 w 1033462"/>
                <a:gd name="connsiteY406" fmla="*/ 592159 h 832252"/>
                <a:gd name="connsiteX407" fmla="*/ 256848 w 1033462"/>
                <a:gd name="connsiteY407" fmla="*/ 592159 h 832252"/>
                <a:gd name="connsiteX408" fmla="*/ 275225 w 1033462"/>
                <a:gd name="connsiteY408" fmla="*/ 581988 h 832252"/>
                <a:gd name="connsiteX409" fmla="*/ 278359 w 1033462"/>
                <a:gd name="connsiteY409" fmla="*/ 581988 h 832252"/>
                <a:gd name="connsiteX410" fmla="*/ 275225 w 1033462"/>
                <a:gd name="connsiteY410" fmla="*/ 584575 h 832252"/>
                <a:gd name="connsiteX411" fmla="*/ 263045 w 1033462"/>
                <a:gd name="connsiteY411" fmla="*/ 581988 h 832252"/>
                <a:gd name="connsiteX412" fmla="*/ 269135 w 1033462"/>
                <a:gd name="connsiteY412" fmla="*/ 581988 h 832252"/>
                <a:gd name="connsiteX413" fmla="*/ 269135 w 1033462"/>
                <a:gd name="connsiteY413" fmla="*/ 587073 h 832252"/>
                <a:gd name="connsiteX414" fmla="*/ 263045 w 1033462"/>
                <a:gd name="connsiteY414" fmla="*/ 587073 h 832252"/>
                <a:gd name="connsiteX415" fmla="*/ 293815 w 1033462"/>
                <a:gd name="connsiteY415" fmla="*/ 576902 h 832252"/>
                <a:gd name="connsiteX416" fmla="*/ 299905 w 1033462"/>
                <a:gd name="connsiteY416" fmla="*/ 576902 h 832252"/>
                <a:gd name="connsiteX417" fmla="*/ 299905 w 1033462"/>
                <a:gd name="connsiteY417" fmla="*/ 582077 h 832252"/>
                <a:gd name="connsiteX418" fmla="*/ 293815 w 1033462"/>
                <a:gd name="connsiteY418" fmla="*/ 582077 h 832252"/>
                <a:gd name="connsiteX419" fmla="*/ 293815 w 1033462"/>
                <a:gd name="connsiteY419" fmla="*/ 579489 h 832252"/>
                <a:gd name="connsiteX420" fmla="*/ 269135 w 1033462"/>
                <a:gd name="connsiteY420" fmla="*/ 576902 h 832252"/>
                <a:gd name="connsiteX421" fmla="*/ 275225 w 1033462"/>
                <a:gd name="connsiteY421" fmla="*/ 576902 h 832252"/>
                <a:gd name="connsiteX422" fmla="*/ 275225 w 1033462"/>
                <a:gd name="connsiteY422" fmla="*/ 579489 h 832252"/>
                <a:gd name="connsiteX423" fmla="*/ 275225 w 1033462"/>
                <a:gd name="connsiteY423" fmla="*/ 581988 h 832252"/>
                <a:gd name="connsiteX424" fmla="*/ 269135 w 1033462"/>
                <a:gd name="connsiteY424" fmla="*/ 581988 h 832252"/>
                <a:gd name="connsiteX425" fmla="*/ 293815 w 1033462"/>
                <a:gd name="connsiteY425" fmla="*/ 574315 h 832252"/>
                <a:gd name="connsiteX426" fmla="*/ 293815 w 1033462"/>
                <a:gd name="connsiteY426" fmla="*/ 576902 h 832252"/>
                <a:gd name="connsiteX427" fmla="*/ 290717 w 1033462"/>
                <a:gd name="connsiteY427" fmla="*/ 576902 h 832252"/>
                <a:gd name="connsiteX428" fmla="*/ 299905 w 1033462"/>
                <a:gd name="connsiteY428" fmla="*/ 571906 h 832252"/>
                <a:gd name="connsiteX429" fmla="*/ 306102 w 1033462"/>
                <a:gd name="connsiteY429" fmla="*/ 571906 h 832252"/>
                <a:gd name="connsiteX430" fmla="*/ 306102 w 1033462"/>
                <a:gd name="connsiteY430" fmla="*/ 576902 h 832252"/>
                <a:gd name="connsiteX431" fmla="*/ 299905 w 1033462"/>
                <a:gd name="connsiteY431" fmla="*/ 576902 h 832252"/>
                <a:gd name="connsiteX432" fmla="*/ 299905 w 1033462"/>
                <a:gd name="connsiteY432" fmla="*/ 569260 h 832252"/>
                <a:gd name="connsiteX433" fmla="*/ 299905 w 1033462"/>
                <a:gd name="connsiteY433" fmla="*/ 571906 h 832252"/>
                <a:gd name="connsiteX434" fmla="*/ 296700 w 1033462"/>
                <a:gd name="connsiteY434" fmla="*/ 571906 h 832252"/>
                <a:gd name="connsiteX435" fmla="*/ 306102 w 1033462"/>
                <a:gd name="connsiteY435" fmla="*/ 566820 h 832252"/>
                <a:gd name="connsiteX436" fmla="*/ 312192 w 1033462"/>
                <a:gd name="connsiteY436" fmla="*/ 566820 h 832252"/>
                <a:gd name="connsiteX437" fmla="*/ 312192 w 1033462"/>
                <a:gd name="connsiteY437" fmla="*/ 571906 h 832252"/>
                <a:gd name="connsiteX438" fmla="*/ 306102 w 1033462"/>
                <a:gd name="connsiteY438" fmla="*/ 571906 h 832252"/>
                <a:gd name="connsiteX439" fmla="*/ 287511 w 1033462"/>
                <a:gd name="connsiteY439" fmla="*/ 566642 h 832252"/>
                <a:gd name="connsiteX440" fmla="*/ 290609 w 1033462"/>
                <a:gd name="connsiteY440" fmla="*/ 566642 h 832252"/>
                <a:gd name="connsiteX441" fmla="*/ 287511 w 1033462"/>
                <a:gd name="connsiteY441" fmla="*/ 569229 h 832252"/>
                <a:gd name="connsiteX442" fmla="*/ 306102 w 1033462"/>
                <a:gd name="connsiteY442" fmla="*/ 564144 h 832252"/>
                <a:gd name="connsiteX443" fmla="*/ 306102 w 1033462"/>
                <a:gd name="connsiteY443" fmla="*/ 566820 h 832252"/>
                <a:gd name="connsiteX444" fmla="*/ 302897 w 1033462"/>
                <a:gd name="connsiteY444" fmla="*/ 566820 h 832252"/>
                <a:gd name="connsiteX445" fmla="*/ 312192 w 1033462"/>
                <a:gd name="connsiteY445" fmla="*/ 561645 h 832252"/>
                <a:gd name="connsiteX446" fmla="*/ 318282 w 1033462"/>
                <a:gd name="connsiteY446" fmla="*/ 561645 h 832252"/>
                <a:gd name="connsiteX447" fmla="*/ 318282 w 1033462"/>
                <a:gd name="connsiteY447" fmla="*/ 566820 h 832252"/>
                <a:gd name="connsiteX448" fmla="*/ 312192 w 1033462"/>
                <a:gd name="connsiteY448" fmla="*/ 566820 h 832252"/>
                <a:gd name="connsiteX449" fmla="*/ 293601 w 1033462"/>
                <a:gd name="connsiteY449" fmla="*/ 561556 h 832252"/>
                <a:gd name="connsiteX450" fmla="*/ 296700 w 1033462"/>
                <a:gd name="connsiteY450" fmla="*/ 561556 h 832252"/>
                <a:gd name="connsiteX451" fmla="*/ 293601 w 1033462"/>
                <a:gd name="connsiteY451" fmla="*/ 564143 h 832252"/>
                <a:gd name="connsiteX452" fmla="*/ 281421 w 1033462"/>
                <a:gd name="connsiteY452" fmla="*/ 561556 h 832252"/>
                <a:gd name="connsiteX453" fmla="*/ 287511 w 1033462"/>
                <a:gd name="connsiteY453" fmla="*/ 561556 h 832252"/>
                <a:gd name="connsiteX454" fmla="*/ 287511 w 1033462"/>
                <a:gd name="connsiteY454" fmla="*/ 566642 h 832252"/>
                <a:gd name="connsiteX455" fmla="*/ 281421 w 1033462"/>
                <a:gd name="connsiteY455" fmla="*/ 566642 h 832252"/>
                <a:gd name="connsiteX456" fmla="*/ 312192 w 1033462"/>
                <a:gd name="connsiteY456" fmla="*/ 559058 h 832252"/>
                <a:gd name="connsiteX457" fmla="*/ 312192 w 1033462"/>
                <a:gd name="connsiteY457" fmla="*/ 561645 h 832252"/>
                <a:gd name="connsiteX458" fmla="*/ 309094 w 1033462"/>
                <a:gd name="connsiteY458" fmla="*/ 561645 h 832252"/>
                <a:gd name="connsiteX459" fmla="*/ 318282 w 1033462"/>
                <a:gd name="connsiteY459" fmla="*/ 556560 h 832252"/>
                <a:gd name="connsiteX460" fmla="*/ 324372 w 1033462"/>
                <a:gd name="connsiteY460" fmla="*/ 556560 h 832252"/>
                <a:gd name="connsiteX461" fmla="*/ 324372 w 1033462"/>
                <a:gd name="connsiteY461" fmla="*/ 561645 h 832252"/>
                <a:gd name="connsiteX462" fmla="*/ 318282 w 1033462"/>
                <a:gd name="connsiteY462" fmla="*/ 561645 h 832252"/>
                <a:gd name="connsiteX463" fmla="*/ 299798 w 1033462"/>
                <a:gd name="connsiteY463" fmla="*/ 556381 h 832252"/>
                <a:gd name="connsiteX464" fmla="*/ 302897 w 1033462"/>
                <a:gd name="connsiteY464" fmla="*/ 556381 h 832252"/>
                <a:gd name="connsiteX465" fmla="*/ 299798 w 1033462"/>
                <a:gd name="connsiteY465" fmla="*/ 558969 h 832252"/>
                <a:gd name="connsiteX466" fmla="*/ 287511 w 1033462"/>
                <a:gd name="connsiteY466" fmla="*/ 556381 h 832252"/>
                <a:gd name="connsiteX467" fmla="*/ 293601 w 1033462"/>
                <a:gd name="connsiteY467" fmla="*/ 556381 h 832252"/>
                <a:gd name="connsiteX468" fmla="*/ 293601 w 1033462"/>
                <a:gd name="connsiteY468" fmla="*/ 561556 h 832252"/>
                <a:gd name="connsiteX469" fmla="*/ 287511 w 1033462"/>
                <a:gd name="connsiteY469" fmla="*/ 561556 h 832252"/>
                <a:gd name="connsiteX470" fmla="*/ 318282 w 1033462"/>
                <a:gd name="connsiteY470" fmla="*/ 553972 h 832252"/>
                <a:gd name="connsiteX471" fmla="*/ 318282 w 1033462"/>
                <a:gd name="connsiteY471" fmla="*/ 556560 h 832252"/>
                <a:gd name="connsiteX472" fmla="*/ 315147 w 1033462"/>
                <a:gd name="connsiteY472" fmla="*/ 556560 h 832252"/>
                <a:gd name="connsiteX473" fmla="*/ 324372 w 1033462"/>
                <a:gd name="connsiteY473" fmla="*/ 551474 h 832252"/>
                <a:gd name="connsiteX474" fmla="*/ 330462 w 1033462"/>
                <a:gd name="connsiteY474" fmla="*/ 551474 h 832252"/>
                <a:gd name="connsiteX475" fmla="*/ 330462 w 1033462"/>
                <a:gd name="connsiteY475" fmla="*/ 556560 h 832252"/>
                <a:gd name="connsiteX476" fmla="*/ 324372 w 1033462"/>
                <a:gd name="connsiteY476" fmla="*/ 556560 h 832252"/>
                <a:gd name="connsiteX477" fmla="*/ 305888 w 1033462"/>
                <a:gd name="connsiteY477" fmla="*/ 551296 h 832252"/>
                <a:gd name="connsiteX478" fmla="*/ 308987 w 1033462"/>
                <a:gd name="connsiteY478" fmla="*/ 551296 h 832252"/>
                <a:gd name="connsiteX479" fmla="*/ 305888 w 1033462"/>
                <a:gd name="connsiteY479" fmla="*/ 553914 h 832252"/>
                <a:gd name="connsiteX480" fmla="*/ 293601 w 1033462"/>
                <a:gd name="connsiteY480" fmla="*/ 551296 h 832252"/>
                <a:gd name="connsiteX481" fmla="*/ 299798 w 1033462"/>
                <a:gd name="connsiteY481" fmla="*/ 551296 h 832252"/>
                <a:gd name="connsiteX482" fmla="*/ 299798 w 1033462"/>
                <a:gd name="connsiteY482" fmla="*/ 556381 h 832252"/>
                <a:gd name="connsiteX483" fmla="*/ 293601 w 1033462"/>
                <a:gd name="connsiteY483" fmla="*/ 556381 h 832252"/>
                <a:gd name="connsiteX484" fmla="*/ 324372 w 1033462"/>
                <a:gd name="connsiteY484" fmla="*/ 548887 h 832252"/>
                <a:gd name="connsiteX485" fmla="*/ 324372 w 1033462"/>
                <a:gd name="connsiteY485" fmla="*/ 551474 h 832252"/>
                <a:gd name="connsiteX486" fmla="*/ 321273 w 1033462"/>
                <a:gd name="connsiteY486" fmla="*/ 551474 h 832252"/>
                <a:gd name="connsiteX487" fmla="*/ 322772 w 1033462"/>
                <a:gd name="connsiteY487" fmla="*/ 550208 h 832252"/>
                <a:gd name="connsiteX488" fmla="*/ 330462 w 1033462"/>
                <a:gd name="connsiteY488" fmla="*/ 546299 h 832252"/>
                <a:gd name="connsiteX489" fmla="*/ 336552 w 1033462"/>
                <a:gd name="connsiteY489" fmla="*/ 546299 h 832252"/>
                <a:gd name="connsiteX490" fmla="*/ 336552 w 1033462"/>
                <a:gd name="connsiteY490" fmla="*/ 551474 h 832252"/>
                <a:gd name="connsiteX491" fmla="*/ 330462 w 1033462"/>
                <a:gd name="connsiteY491" fmla="*/ 551474 h 832252"/>
                <a:gd name="connsiteX492" fmla="*/ 311978 w 1033462"/>
                <a:gd name="connsiteY492" fmla="*/ 546210 h 832252"/>
                <a:gd name="connsiteX493" fmla="*/ 315077 w 1033462"/>
                <a:gd name="connsiteY493" fmla="*/ 546210 h 832252"/>
                <a:gd name="connsiteX494" fmla="*/ 311978 w 1033462"/>
                <a:gd name="connsiteY494" fmla="*/ 548828 h 832252"/>
                <a:gd name="connsiteX495" fmla="*/ 299798 w 1033462"/>
                <a:gd name="connsiteY495" fmla="*/ 546210 h 832252"/>
                <a:gd name="connsiteX496" fmla="*/ 305888 w 1033462"/>
                <a:gd name="connsiteY496" fmla="*/ 546210 h 832252"/>
                <a:gd name="connsiteX497" fmla="*/ 305888 w 1033462"/>
                <a:gd name="connsiteY497" fmla="*/ 551296 h 832252"/>
                <a:gd name="connsiteX498" fmla="*/ 299798 w 1033462"/>
                <a:gd name="connsiteY498" fmla="*/ 551296 h 832252"/>
                <a:gd name="connsiteX499" fmla="*/ 330462 w 1033462"/>
                <a:gd name="connsiteY499" fmla="*/ 543712 h 832252"/>
                <a:gd name="connsiteX500" fmla="*/ 330462 w 1033462"/>
                <a:gd name="connsiteY500" fmla="*/ 546299 h 832252"/>
                <a:gd name="connsiteX501" fmla="*/ 327400 w 1033462"/>
                <a:gd name="connsiteY501" fmla="*/ 546299 h 832252"/>
                <a:gd name="connsiteX502" fmla="*/ 318175 w 1033462"/>
                <a:gd name="connsiteY502" fmla="*/ 541124 h 832252"/>
                <a:gd name="connsiteX503" fmla="*/ 321273 w 1033462"/>
                <a:gd name="connsiteY503" fmla="*/ 541124 h 832252"/>
                <a:gd name="connsiteX504" fmla="*/ 318175 w 1033462"/>
                <a:gd name="connsiteY504" fmla="*/ 543712 h 832252"/>
                <a:gd name="connsiteX505" fmla="*/ 305888 w 1033462"/>
                <a:gd name="connsiteY505" fmla="*/ 541124 h 832252"/>
                <a:gd name="connsiteX506" fmla="*/ 311978 w 1033462"/>
                <a:gd name="connsiteY506" fmla="*/ 541124 h 832252"/>
                <a:gd name="connsiteX507" fmla="*/ 311978 w 1033462"/>
                <a:gd name="connsiteY507" fmla="*/ 546210 h 832252"/>
                <a:gd name="connsiteX508" fmla="*/ 305888 w 1033462"/>
                <a:gd name="connsiteY508" fmla="*/ 546210 h 832252"/>
                <a:gd name="connsiteX509" fmla="*/ 324265 w 1033462"/>
                <a:gd name="connsiteY509" fmla="*/ 536039 h 832252"/>
                <a:gd name="connsiteX510" fmla="*/ 327363 w 1033462"/>
                <a:gd name="connsiteY510" fmla="*/ 536039 h 832252"/>
                <a:gd name="connsiteX511" fmla="*/ 324265 w 1033462"/>
                <a:gd name="connsiteY511" fmla="*/ 538626 h 832252"/>
                <a:gd name="connsiteX512" fmla="*/ 311978 w 1033462"/>
                <a:gd name="connsiteY512" fmla="*/ 536039 h 832252"/>
                <a:gd name="connsiteX513" fmla="*/ 318175 w 1033462"/>
                <a:gd name="connsiteY513" fmla="*/ 536039 h 832252"/>
                <a:gd name="connsiteX514" fmla="*/ 318175 w 1033462"/>
                <a:gd name="connsiteY514" fmla="*/ 541124 h 832252"/>
                <a:gd name="connsiteX515" fmla="*/ 311978 w 1033462"/>
                <a:gd name="connsiteY515" fmla="*/ 541124 h 832252"/>
                <a:gd name="connsiteX516" fmla="*/ 342749 w 1033462"/>
                <a:gd name="connsiteY516" fmla="*/ 531042 h 832252"/>
                <a:gd name="connsiteX517" fmla="*/ 348839 w 1033462"/>
                <a:gd name="connsiteY517" fmla="*/ 531042 h 832252"/>
                <a:gd name="connsiteX518" fmla="*/ 348839 w 1033462"/>
                <a:gd name="connsiteY518" fmla="*/ 536128 h 832252"/>
                <a:gd name="connsiteX519" fmla="*/ 342749 w 1033462"/>
                <a:gd name="connsiteY519" fmla="*/ 536128 h 832252"/>
                <a:gd name="connsiteX520" fmla="*/ 342749 w 1033462"/>
                <a:gd name="connsiteY520" fmla="*/ 533541 h 832252"/>
                <a:gd name="connsiteX521" fmla="*/ 318175 w 1033462"/>
                <a:gd name="connsiteY521" fmla="*/ 530953 h 832252"/>
                <a:gd name="connsiteX522" fmla="*/ 324265 w 1033462"/>
                <a:gd name="connsiteY522" fmla="*/ 530953 h 832252"/>
                <a:gd name="connsiteX523" fmla="*/ 324265 w 1033462"/>
                <a:gd name="connsiteY523" fmla="*/ 533541 h 832252"/>
                <a:gd name="connsiteX524" fmla="*/ 324265 w 1033462"/>
                <a:gd name="connsiteY524" fmla="*/ 536039 h 832252"/>
                <a:gd name="connsiteX525" fmla="*/ 318175 w 1033462"/>
                <a:gd name="connsiteY525" fmla="*/ 536039 h 832252"/>
                <a:gd name="connsiteX526" fmla="*/ 342749 w 1033462"/>
                <a:gd name="connsiteY526" fmla="*/ 528396 h 832252"/>
                <a:gd name="connsiteX527" fmla="*/ 342749 w 1033462"/>
                <a:gd name="connsiteY527" fmla="*/ 531042 h 832252"/>
                <a:gd name="connsiteX528" fmla="*/ 339544 w 1033462"/>
                <a:gd name="connsiteY528" fmla="*/ 531042 h 832252"/>
                <a:gd name="connsiteX529" fmla="*/ 339645 w 1033462"/>
                <a:gd name="connsiteY529" fmla="*/ 530958 h 832252"/>
                <a:gd name="connsiteX530" fmla="*/ 336445 w 1033462"/>
                <a:gd name="connsiteY530" fmla="*/ 520693 h 832252"/>
                <a:gd name="connsiteX531" fmla="*/ 339543 w 1033462"/>
                <a:gd name="connsiteY531" fmla="*/ 520693 h 832252"/>
                <a:gd name="connsiteX532" fmla="*/ 336445 w 1033462"/>
                <a:gd name="connsiteY532" fmla="*/ 523280 h 832252"/>
                <a:gd name="connsiteX533" fmla="*/ 354929 w 1033462"/>
                <a:gd name="connsiteY533" fmla="*/ 515696 h 832252"/>
                <a:gd name="connsiteX534" fmla="*/ 357920 w 1033462"/>
                <a:gd name="connsiteY534" fmla="*/ 515696 h 832252"/>
                <a:gd name="connsiteX535" fmla="*/ 361019 w 1033462"/>
                <a:gd name="connsiteY535" fmla="*/ 515696 h 832252"/>
                <a:gd name="connsiteX536" fmla="*/ 361019 w 1033462"/>
                <a:gd name="connsiteY536" fmla="*/ 520782 h 832252"/>
                <a:gd name="connsiteX537" fmla="*/ 354929 w 1033462"/>
                <a:gd name="connsiteY537" fmla="*/ 520782 h 832252"/>
                <a:gd name="connsiteX538" fmla="*/ 354929 w 1033462"/>
                <a:gd name="connsiteY538" fmla="*/ 518284 h 832252"/>
                <a:gd name="connsiteX539" fmla="*/ 330355 w 1033462"/>
                <a:gd name="connsiteY539" fmla="*/ 515607 h 832252"/>
                <a:gd name="connsiteX540" fmla="*/ 336445 w 1033462"/>
                <a:gd name="connsiteY540" fmla="*/ 515607 h 832252"/>
                <a:gd name="connsiteX541" fmla="*/ 336445 w 1033462"/>
                <a:gd name="connsiteY541" fmla="*/ 518284 h 832252"/>
                <a:gd name="connsiteX542" fmla="*/ 336445 w 1033462"/>
                <a:gd name="connsiteY542" fmla="*/ 520693 h 832252"/>
                <a:gd name="connsiteX543" fmla="*/ 330355 w 1033462"/>
                <a:gd name="connsiteY543" fmla="*/ 520693 h 832252"/>
                <a:gd name="connsiteX544" fmla="*/ 354929 w 1033462"/>
                <a:gd name="connsiteY544" fmla="*/ 513109 h 832252"/>
                <a:gd name="connsiteX545" fmla="*/ 354929 w 1033462"/>
                <a:gd name="connsiteY545" fmla="*/ 515696 h 832252"/>
                <a:gd name="connsiteX546" fmla="*/ 351831 w 1033462"/>
                <a:gd name="connsiteY546" fmla="*/ 515696 h 832252"/>
                <a:gd name="connsiteX547" fmla="*/ 373305 w 1033462"/>
                <a:gd name="connsiteY547" fmla="*/ 500350 h 832252"/>
                <a:gd name="connsiteX548" fmla="*/ 376297 w 1033462"/>
                <a:gd name="connsiteY548" fmla="*/ 500350 h 832252"/>
                <a:gd name="connsiteX549" fmla="*/ 379395 w 1033462"/>
                <a:gd name="connsiteY549" fmla="*/ 500350 h 832252"/>
                <a:gd name="connsiteX550" fmla="*/ 379395 w 1033462"/>
                <a:gd name="connsiteY550" fmla="*/ 505436 h 832252"/>
                <a:gd name="connsiteX551" fmla="*/ 373305 w 1033462"/>
                <a:gd name="connsiteY551" fmla="*/ 505436 h 832252"/>
                <a:gd name="connsiteX552" fmla="*/ 373305 w 1033462"/>
                <a:gd name="connsiteY552" fmla="*/ 502849 h 832252"/>
                <a:gd name="connsiteX553" fmla="*/ 373305 w 1033462"/>
                <a:gd name="connsiteY553" fmla="*/ 497763 h 832252"/>
                <a:gd name="connsiteX554" fmla="*/ 373305 w 1033462"/>
                <a:gd name="connsiteY554" fmla="*/ 500350 h 832252"/>
                <a:gd name="connsiteX555" fmla="*/ 370208 w 1033462"/>
                <a:gd name="connsiteY555" fmla="*/ 500350 h 832252"/>
                <a:gd name="connsiteX556" fmla="*/ 391682 w 1033462"/>
                <a:gd name="connsiteY556" fmla="*/ 490179 h 832252"/>
                <a:gd name="connsiteX557" fmla="*/ 397772 w 1033462"/>
                <a:gd name="connsiteY557" fmla="*/ 490179 h 832252"/>
                <a:gd name="connsiteX558" fmla="*/ 397772 w 1033462"/>
                <a:gd name="connsiteY558" fmla="*/ 495265 h 832252"/>
                <a:gd name="connsiteX559" fmla="*/ 391682 w 1033462"/>
                <a:gd name="connsiteY559" fmla="*/ 495265 h 832252"/>
                <a:gd name="connsiteX560" fmla="*/ 391682 w 1033462"/>
                <a:gd name="connsiteY560" fmla="*/ 487592 h 832252"/>
                <a:gd name="connsiteX561" fmla="*/ 391682 w 1033462"/>
                <a:gd name="connsiteY561" fmla="*/ 490179 h 832252"/>
                <a:gd name="connsiteX562" fmla="*/ 388585 w 1033462"/>
                <a:gd name="connsiteY562" fmla="*/ 490179 h 832252"/>
                <a:gd name="connsiteX563" fmla="*/ 379289 w 1033462"/>
                <a:gd name="connsiteY563" fmla="*/ 485004 h 832252"/>
                <a:gd name="connsiteX564" fmla="*/ 382388 w 1033462"/>
                <a:gd name="connsiteY564" fmla="*/ 485004 h 832252"/>
                <a:gd name="connsiteX565" fmla="*/ 379289 w 1033462"/>
                <a:gd name="connsiteY565" fmla="*/ 487592 h 832252"/>
                <a:gd name="connsiteX566" fmla="*/ 385379 w 1033462"/>
                <a:gd name="connsiteY566" fmla="*/ 479830 h 832252"/>
                <a:gd name="connsiteX567" fmla="*/ 388513 w 1033462"/>
                <a:gd name="connsiteY567" fmla="*/ 479830 h 832252"/>
                <a:gd name="connsiteX568" fmla="*/ 385379 w 1033462"/>
                <a:gd name="connsiteY568" fmla="*/ 482417 h 832252"/>
                <a:gd name="connsiteX569" fmla="*/ 373199 w 1033462"/>
                <a:gd name="connsiteY569" fmla="*/ 479830 h 832252"/>
                <a:gd name="connsiteX570" fmla="*/ 379289 w 1033462"/>
                <a:gd name="connsiteY570" fmla="*/ 479830 h 832252"/>
                <a:gd name="connsiteX571" fmla="*/ 379289 w 1033462"/>
                <a:gd name="connsiteY571" fmla="*/ 485004 h 832252"/>
                <a:gd name="connsiteX572" fmla="*/ 376297 w 1033462"/>
                <a:gd name="connsiteY572" fmla="*/ 485004 h 832252"/>
                <a:gd name="connsiteX573" fmla="*/ 373199 w 1033462"/>
                <a:gd name="connsiteY573" fmla="*/ 485004 h 832252"/>
                <a:gd name="connsiteX574" fmla="*/ 403862 w 1033462"/>
                <a:gd name="connsiteY574" fmla="*/ 474833 h 832252"/>
                <a:gd name="connsiteX575" fmla="*/ 410059 w 1033462"/>
                <a:gd name="connsiteY575" fmla="*/ 474833 h 832252"/>
                <a:gd name="connsiteX576" fmla="*/ 410059 w 1033462"/>
                <a:gd name="connsiteY576" fmla="*/ 480008 h 832252"/>
                <a:gd name="connsiteX577" fmla="*/ 403862 w 1033462"/>
                <a:gd name="connsiteY577" fmla="*/ 480008 h 832252"/>
                <a:gd name="connsiteX578" fmla="*/ 403862 w 1033462"/>
                <a:gd name="connsiteY578" fmla="*/ 477421 h 832252"/>
                <a:gd name="connsiteX579" fmla="*/ 379289 w 1033462"/>
                <a:gd name="connsiteY579" fmla="*/ 474744 h 832252"/>
                <a:gd name="connsiteX580" fmla="*/ 385379 w 1033462"/>
                <a:gd name="connsiteY580" fmla="*/ 474744 h 832252"/>
                <a:gd name="connsiteX581" fmla="*/ 385379 w 1033462"/>
                <a:gd name="connsiteY581" fmla="*/ 477421 h 832252"/>
                <a:gd name="connsiteX582" fmla="*/ 385379 w 1033462"/>
                <a:gd name="connsiteY582" fmla="*/ 479830 h 832252"/>
                <a:gd name="connsiteX583" fmla="*/ 379289 w 1033462"/>
                <a:gd name="connsiteY583" fmla="*/ 479830 h 832252"/>
                <a:gd name="connsiteX584" fmla="*/ 403862 w 1033462"/>
                <a:gd name="connsiteY584" fmla="*/ 472335 h 832252"/>
                <a:gd name="connsiteX585" fmla="*/ 403862 w 1033462"/>
                <a:gd name="connsiteY585" fmla="*/ 474833 h 832252"/>
                <a:gd name="connsiteX586" fmla="*/ 400871 w 1033462"/>
                <a:gd name="connsiteY586" fmla="*/ 474833 h 832252"/>
                <a:gd name="connsiteX587" fmla="*/ 410059 w 1033462"/>
                <a:gd name="connsiteY587" fmla="*/ 469748 h 832252"/>
                <a:gd name="connsiteX588" fmla="*/ 416149 w 1033462"/>
                <a:gd name="connsiteY588" fmla="*/ 469748 h 832252"/>
                <a:gd name="connsiteX589" fmla="*/ 416149 w 1033462"/>
                <a:gd name="connsiteY589" fmla="*/ 474833 h 832252"/>
                <a:gd name="connsiteX590" fmla="*/ 410059 w 1033462"/>
                <a:gd name="connsiteY590" fmla="*/ 474833 h 832252"/>
                <a:gd name="connsiteX591" fmla="*/ 410059 w 1033462"/>
                <a:gd name="connsiteY591" fmla="*/ 467161 h 832252"/>
                <a:gd name="connsiteX592" fmla="*/ 410059 w 1033462"/>
                <a:gd name="connsiteY592" fmla="*/ 469748 h 832252"/>
                <a:gd name="connsiteX593" fmla="*/ 406961 w 1033462"/>
                <a:gd name="connsiteY593" fmla="*/ 469748 h 832252"/>
                <a:gd name="connsiteX594" fmla="*/ 416149 w 1033462"/>
                <a:gd name="connsiteY594" fmla="*/ 464662 h 832252"/>
                <a:gd name="connsiteX595" fmla="*/ 422239 w 1033462"/>
                <a:gd name="connsiteY595" fmla="*/ 464662 h 832252"/>
                <a:gd name="connsiteX596" fmla="*/ 422239 w 1033462"/>
                <a:gd name="connsiteY596" fmla="*/ 469748 h 832252"/>
                <a:gd name="connsiteX597" fmla="*/ 416149 w 1033462"/>
                <a:gd name="connsiteY597" fmla="*/ 469748 h 832252"/>
                <a:gd name="connsiteX598" fmla="*/ 397665 w 1033462"/>
                <a:gd name="connsiteY598" fmla="*/ 464573 h 832252"/>
                <a:gd name="connsiteX599" fmla="*/ 400799 w 1033462"/>
                <a:gd name="connsiteY599" fmla="*/ 464573 h 832252"/>
                <a:gd name="connsiteX600" fmla="*/ 397665 w 1033462"/>
                <a:gd name="connsiteY600" fmla="*/ 467160 h 832252"/>
                <a:gd name="connsiteX601" fmla="*/ 416149 w 1033462"/>
                <a:gd name="connsiteY601" fmla="*/ 462075 h 832252"/>
                <a:gd name="connsiteX602" fmla="*/ 416149 w 1033462"/>
                <a:gd name="connsiteY602" fmla="*/ 464662 h 832252"/>
                <a:gd name="connsiteX603" fmla="*/ 413052 w 1033462"/>
                <a:gd name="connsiteY603" fmla="*/ 464662 h 832252"/>
                <a:gd name="connsiteX604" fmla="*/ 422239 w 1033462"/>
                <a:gd name="connsiteY604" fmla="*/ 459487 h 832252"/>
                <a:gd name="connsiteX605" fmla="*/ 428436 w 1033462"/>
                <a:gd name="connsiteY605" fmla="*/ 459487 h 832252"/>
                <a:gd name="connsiteX606" fmla="*/ 428436 w 1033462"/>
                <a:gd name="connsiteY606" fmla="*/ 464662 h 832252"/>
                <a:gd name="connsiteX607" fmla="*/ 422239 w 1033462"/>
                <a:gd name="connsiteY607" fmla="*/ 464662 h 832252"/>
                <a:gd name="connsiteX608" fmla="*/ 403755 w 1033462"/>
                <a:gd name="connsiteY608" fmla="*/ 459487 h 832252"/>
                <a:gd name="connsiteX609" fmla="*/ 406854 w 1033462"/>
                <a:gd name="connsiteY609" fmla="*/ 459487 h 832252"/>
                <a:gd name="connsiteX610" fmla="*/ 403755 w 1033462"/>
                <a:gd name="connsiteY610" fmla="*/ 462075 h 832252"/>
                <a:gd name="connsiteX611" fmla="*/ 391468 w 1033462"/>
                <a:gd name="connsiteY611" fmla="*/ 459487 h 832252"/>
                <a:gd name="connsiteX612" fmla="*/ 397665 w 1033462"/>
                <a:gd name="connsiteY612" fmla="*/ 459487 h 832252"/>
                <a:gd name="connsiteX613" fmla="*/ 397665 w 1033462"/>
                <a:gd name="connsiteY613" fmla="*/ 464573 h 832252"/>
                <a:gd name="connsiteX614" fmla="*/ 391468 w 1033462"/>
                <a:gd name="connsiteY614" fmla="*/ 464573 h 832252"/>
                <a:gd name="connsiteX615" fmla="*/ 422239 w 1033462"/>
                <a:gd name="connsiteY615" fmla="*/ 456930 h 832252"/>
                <a:gd name="connsiteX616" fmla="*/ 422239 w 1033462"/>
                <a:gd name="connsiteY616" fmla="*/ 459487 h 832252"/>
                <a:gd name="connsiteX617" fmla="*/ 419177 w 1033462"/>
                <a:gd name="connsiteY617" fmla="*/ 459487 h 832252"/>
                <a:gd name="connsiteX618" fmla="*/ 420707 w 1033462"/>
                <a:gd name="connsiteY618" fmla="*/ 458195 h 832252"/>
                <a:gd name="connsiteX619" fmla="*/ 409845 w 1033462"/>
                <a:gd name="connsiteY619" fmla="*/ 454312 h 832252"/>
                <a:gd name="connsiteX620" fmla="*/ 412981 w 1033462"/>
                <a:gd name="connsiteY620" fmla="*/ 454312 h 832252"/>
                <a:gd name="connsiteX621" fmla="*/ 409845 w 1033462"/>
                <a:gd name="connsiteY621" fmla="*/ 456900 h 832252"/>
                <a:gd name="connsiteX622" fmla="*/ 397665 w 1033462"/>
                <a:gd name="connsiteY622" fmla="*/ 454312 h 832252"/>
                <a:gd name="connsiteX623" fmla="*/ 403755 w 1033462"/>
                <a:gd name="connsiteY623" fmla="*/ 454312 h 832252"/>
                <a:gd name="connsiteX624" fmla="*/ 403755 w 1033462"/>
                <a:gd name="connsiteY624" fmla="*/ 459487 h 832252"/>
                <a:gd name="connsiteX625" fmla="*/ 397665 w 1033462"/>
                <a:gd name="connsiteY625" fmla="*/ 459487 h 832252"/>
                <a:gd name="connsiteX626" fmla="*/ 415935 w 1033462"/>
                <a:gd name="connsiteY626" fmla="*/ 449227 h 832252"/>
                <a:gd name="connsiteX627" fmla="*/ 419069 w 1033462"/>
                <a:gd name="connsiteY627" fmla="*/ 449227 h 832252"/>
                <a:gd name="connsiteX628" fmla="*/ 415935 w 1033462"/>
                <a:gd name="connsiteY628" fmla="*/ 451814 h 832252"/>
                <a:gd name="connsiteX629" fmla="*/ 403755 w 1033462"/>
                <a:gd name="connsiteY629" fmla="*/ 449227 h 832252"/>
                <a:gd name="connsiteX630" fmla="*/ 409845 w 1033462"/>
                <a:gd name="connsiteY630" fmla="*/ 449227 h 832252"/>
                <a:gd name="connsiteX631" fmla="*/ 409845 w 1033462"/>
                <a:gd name="connsiteY631" fmla="*/ 454312 h 832252"/>
                <a:gd name="connsiteX632" fmla="*/ 403755 w 1033462"/>
                <a:gd name="connsiteY632" fmla="*/ 454312 h 832252"/>
                <a:gd name="connsiteX633" fmla="*/ 434526 w 1033462"/>
                <a:gd name="connsiteY633" fmla="*/ 444230 h 832252"/>
                <a:gd name="connsiteX634" fmla="*/ 440616 w 1033462"/>
                <a:gd name="connsiteY634" fmla="*/ 444230 h 832252"/>
                <a:gd name="connsiteX635" fmla="*/ 440616 w 1033462"/>
                <a:gd name="connsiteY635" fmla="*/ 449316 h 832252"/>
                <a:gd name="connsiteX636" fmla="*/ 434526 w 1033462"/>
                <a:gd name="connsiteY636" fmla="*/ 449316 h 832252"/>
                <a:gd name="connsiteX637" fmla="*/ 434526 w 1033462"/>
                <a:gd name="connsiteY637" fmla="*/ 446729 h 832252"/>
                <a:gd name="connsiteX638" fmla="*/ 409845 w 1033462"/>
                <a:gd name="connsiteY638" fmla="*/ 444141 h 832252"/>
                <a:gd name="connsiteX639" fmla="*/ 415935 w 1033462"/>
                <a:gd name="connsiteY639" fmla="*/ 444141 h 832252"/>
                <a:gd name="connsiteX640" fmla="*/ 415935 w 1033462"/>
                <a:gd name="connsiteY640" fmla="*/ 446729 h 832252"/>
                <a:gd name="connsiteX641" fmla="*/ 415935 w 1033462"/>
                <a:gd name="connsiteY641" fmla="*/ 449227 h 832252"/>
                <a:gd name="connsiteX642" fmla="*/ 409845 w 1033462"/>
                <a:gd name="connsiteY642" fmla="*/ 449227 h 832252"/>
                <a:gd name="connsiteX643" fmla="*/ 434526 w 1033462"/>
                <a:gd name="connsiteY643" fmla="*/ 441643 h 832252"/>
                <a:gd name="connsiteX644" fmla="*/ 434526 w 1033462"/>
                <a:gd name="connsiteY644" fmla="*/ 444230 h 832252"/>
                <a:gd name="connsiteX645" fmla="*/ 431427 w 1033462"/>
                <a:gd name="connsiteY645" fmla="*/ 444230 h 832252"/>
                <a:gd name="connsiteX646" fmla="*/ 434450 w 1033462"/>
                <a:gd name="connsiteY646" fmla="*/ 441706 h 832252"/>
                <a:gd name="connsiteX647" fmla="*/ 440616 w 1033462"/>
                <a:gd name="connsiteY647" fmla="*/ 439145 h 832252"/>
                <a:gd name="connsiteX648" fmla="*/ 443607 w 1033462"/>
                <a:gd name="connsiteY648" fmla="*/ 439145 h 832252"/>
                <a:gd name="connsiteX649" fmla="*/ 446813 w 1033462"/>
                <a:gd name="connsiteY649" fmla="*/ 439145 h 832252"/>
                <a:gd name="connsiteX650" fmla="*/ 446813 w 1033462"/>
                <a:gd name="connsiteY650" fmla="*/ 444230 h 832252"/>
                <a:gd name="connsiteX651" fmla="*/ 440616 w 1033462"/>
                <a:gd name="connsiteY651" fmla="*/ 444230 h 832252"/>
                <a:gd name="connsiteX652" fmla="*/ 440616 w 1033462"/>
                <a:gd name="connsiteY652" fmla="*/ 436587 h 832252"/>
                <a:gd name="connsiteX653" fmla="*/ 440616 w 1033462"/>
                <a:gd name="connsiteY653" fmla="*/ 439145 h 832252"/>
                <a:gd name="connsiteX654" fmla="*/ 437517 w 1033462"/>
                <a:gd name="connsiteY654" fmla="*/ 439145 h 832252"/>
                <a:gd name="connsiteX655" fmla="*/ 428222 w 1033462"/>
                <a:gd name="connsiteY655" fmla="*/ 433881 h 832252"/>
                <a:gd name="connsiteX656" fmla="*/ 431427 w 1033462"/>
                <a:gd name="connsiteY656" fmla="*/ 433881 h 832252"/>
                <a:gd name="connsiteX657" fmla="*/ 428222 w 1033462"/>
                <a:gd name="connsiteY657" fmla="*/ 436557 h 832252"/>
                <a:gd name="connsiteX658" fmla="*/ 458993 w 1033462"/>
                <a:gd name="connsiteY658" fmla="*/ 428885 h 832252"/>
                <a:gd name="connsiteX659" fmla="*/ 461984 w 1033462"/>
                <a:gd name="connsiteY659" fmla="*/ 428885 h 832252"/>
                <a:gd name="connsiteX660" fmla="*/ 465083 w 1033462"/>
                <a:gd name="connsiteY660" fmla="*/ 428885 h 832252"/>
                <a:gd name="connsiteX661" fmla="*/ 465083 w 1033462"/>
                <a:gd name="connsiteY661" fmla="*/ 433970 h 832252"/>
                <a:gd name="connsiteX662" fmla="*/ 458993 w 1033462"/>
                <a:gd name="connsiteY662" fmla="*/ 433970 h 832252"/>
                <a:gd name="connsiteX663" fmla="*/ 422132 w 1033462"/>
                <a:gd name="connsiteY663" fmla="*/ 428795 h 832252"/>
                <a:gd name="connsiteX664" fmla="*/ 428222 w 1033462"/>
                <a:gd name="connsiteY664" fmla="*/ 428795 h 832252"/>
                <a:gd name="connsiteX665" fmla="*/ 428222 w 1033462"/>
                <a:gd name="connsiteY665" fmla="*/ 433881 h 832252"/>
                <a:gd name="connsiteX666" fmla="*/ 422132 w 1033462"/>
                <a:gd name="connsiteY666" fmla="*/ 433881 h 832252"/>
                <a:gd name="connsiteX667" fmla="*/ 458993 w 1033462"/>
                <a:gd name="connsiteY667" fmla="*/ 426297 h 832252"/>
                <a:gd name="connsiteX668" fmla="*/ 458993 w 1033462"/>
                <a:gd name="connsiteY668" fmla="*/ 428885 h 832252"/>
                <a:gd name="connsiteX669" fmla="*/ 455858 w 1033462"/>
                <a:gd name="connsiteY669" fmla="*/ 428885 h 832252"/>
                <a:gd name="connsiteX670" fmla="*/ 446599 w 1033462"/>
                <a:gd name="connsiteY670" fmla="*/ 423710 h 832252"/>
                <a:gd name="connsiteX671" fmla="*/ 449697 w 1033462"/>
                <a:gd name="connsiteY671" fmla="*/ 423710 h 832252"/>
                <a:gd name="connsiteX672" fmla="*/ 446599 w 1033462"/>
                <a:gd name="connsiteY672" fmla="*/ 426297 h 832252"/>
                <a:gd name="connsiteX673" fmla="*/ 477262 w 1033462"/>
                <a:gd name="connsiteY673" fmla="*/ 418713 h 832252"/>
                <a:gd name="connsiteX674" fmla="*/ 480361 w 1033462"/>
                <a:gd name="connsiteY674" fmla="*/ 418713 h 832252"/>
                <a:gd name="connsiteX675" fmla="*/ 483353 w 1033462"/>
                <a:gd name="connsiteY675" fmla="*/ 418713 h 832252"/>
                <a:gd name="connsiteX676" fmla="*/ 483353 w 1033462"/>
                <a:gd name="connsiteY676" fmla="*/ 423799 h 832252"/>
                <a:gd name="connsiteX677" fmla="*/ 477262 w 1033462"/>
                <a:gd name="connsiteY677" fmla="*/ 423799 h 832252"/>
                <a:gd name="connsiteX678" fmla="*/ 440509 w 1033462"/>
                <a:gd name="connsiteY678" fmla="*/ 418624 h 832252"/>
                <a:gd name="connsiteX679" fmla="*/ 446599 w 1033462"/>
                <a:gd name="connsiteY679" fmla="*/ 418624 h 832252"/>
                <a:gd name="connsiteX680" fmla="*/ 446599 w 1033462"/>
                <a:gd name="connsiteY680" fmla="*/ 423710 h 832252"/>
                <a:gd name="connsiteX681" fmla="*/ 443607 w 1033462"/>
                <a:gd name="connsiteY681" fmla="*/ 423710 h 832252"/>
                <a:gd name="connsiteX682" fmla="*/ 440509 w 1033462"/>
                <a:gd name="connsiteY682" fmla="*/ 423710 h 832252"/>
                <a:gd name="connsiteX683" fmla="*/ 477262 w 1033462"/>
                <a:gd name="connsiteY683" fmla="*/ 416096 h 832252"/>
                <a:gd name="connsiteX684" fmla="*/ 477262 w 1033462"/>
                <a:gd name="connsiteY684" fmla="*/ 418713 h 832252"/>
                <a:gd name="connsiteX685" fmla="*/ 474164 w 1033462"/>
                <a:gd name="connsiteY685" fmla="*/ 418713 h 832252"/>
                <a:gd name="connsiteX686" fmla="*/ 464976 w 1033462"/>
                <a:gd name="connsiteY686" fmla="*/ 413539 h 832252"/>
                <a:gd name="connsiteX687" fmla="*/ 467968 w 1033462"/>
                <a:gd name="connsiteY687" fmla="*/ 413539 h 832252"/>
                <a:gd name="connsiteX688" fmla="*/ 464976 w 1033462"/>
                <a:gd name="connsiteY688" fmla="*/ 416037 h 832252"/>
                <a:gd name="connsiteX689" fmla="*/ 458886 w 1033462"/>
                <a:gd name="connsiteY689" fmla="*/ 408364 h 832252"/>
                <a:gd name="connsiteX690" fmla="*/ 464976 w 1033462"/>
                <a:gd name="connsiteY690" fmla="*/ 408364 h 832252"/>
                <a:gd name="connsiteX691" fmla="*/ 464976 w 1033462"/>
                <a:gd name="connsiteY691" fmla="*/ 413539 h 832252"/>
                <a:gd name="connsiteX692" fmla="*/ 461984 w 1033462"/>
                <a:gd name="connsiteY692" fmla="*/ 413539 h 832252"/>
                <a:gd name="connsiteX693" fmla="*/ 458886 w 1033462"/>
                <a:gd name="connsiteY693" fmla="*/ 413539 h 832252"/>
                <a:gd name="connsiteX694" fmla="*/ 483353 w 1033462"/>
                <a:gd name="connsiteY694" fmla="*/ 403278 h 832252"/>
                <a:gd name="connsiteX695" fmla="*/ 486451 w 1033462"/>
                <a:gd name="connsiteY695" fmla="*/ 403278 h 832252"/>
                <a:gd name="connsiteX696" fmla="*/ 483353 w 1033462"/>
                <a:gd name="connsiteY696" fmla="*/ 405865 h 832252"/>
                <a:gd name="connsiteX697" fmla="*/ 477262 w 1033462"/>
                <a:gd name="connsiteY697" fmla="*/ 398193 h 832252"/>
                <a:gd name="connsiteX698" fmla="*/ 483353 w 1033462"/>
                <a:gd name="connsiteY698" fmla="*/ 398193 h 832252"/>
                <a:gd name="connsiteX699" fmla="*/ 483353 w 1033462"/>
                <a:gd name="connsiteY699" fmla="*/ 400780 h 832252"/>
                <a:gd name="connsiteX700" fmla="*/ 483353 w 1033462"/>
                <a:gd name="connsiteY700" fmla="*/ 403278 h 832252"/>
                <a:gd name="connsiteX701" fmla="*/ 480361 w 1033462"/>
                <a:gd name="connsiteY701" fmla="*/ 403278 h 832252"/>
                <a:gd name="connsiteX702" fmla="*/ 477262 w 1033462"/>
                <a:gd name="connsiteY702" fmla="*/ 403278 h 832252"/>
                <a:gd name="connsiteX703" fmla="*/ 514016 w 1033462"/>
                <a:gd name="connsiteY703" fmla="*/ 393196 h 832252"/>
                <a:gd name="connsiteX704" fmla="*/ 520106 w 1033462"/>
                <a:gd name="connsiteY704" fmla="*/ 393196 h 832252"/>
                <a:gd name="connsiteX705" fmla="*/ 520106 w 1033462"/>
                <a:gd name="connsiteY705" fmla="*/ 398282 h 832252"/>
                <a:gd name="connsiteX706" fmla="*/ 514016 w 1033462"/>
                <a:gd name="connsiteY706" fmla="*/ 398282 h 832252"/>
                <a:gd name="connsiteX707" fmla="*/ 514016 w 1033462"/>
                <a:gd name="connsiteY707" fmla="*/ 390609 h 832252"/>
                <a:gd name="connsiteX708" fmla="*/ 514016 w 1033462"/>
                <a:gd name="connsiteY708" fmla="*/ 393196 h 832252"/>
                <a:gd name="connsiteX709" fmla="*/ 510919 w 1033462"/>
                <a:gd name="connsiteY709" fmla="*/ 393196 h 832252"/>
                <a:gd name="connsiteX710" fmla="*/ 520106 w 1033462"/>
                <a:gd name="connsiteY710" fmla="*/ 388021 h 832252"/>
                <a:gd name="connsiteX711" fmla="*/ 526303 w 1033462"/>
                <a:gd name="connsiteY711" fmla="*/ 388021 h 832252"/>
                <a:gd name="connsiteX712" fmla="*/ 526303 w 1033462"/>
                <a:gd name="connsiteY712" fmla="*/ 393196 h 832252"/>
                <a:gd name="connsiteX713" fmla="*/ 520106 w 1033462"/>
                <a:gd name="connsiteY713" fmla="*/ 393196 h 832252"/>
                <a:gd name="connsiteX714" fmla="*/ 501729 w 1033462"/>
                <a:gd name="connsiteY714" fmla="*/ 388021 h 832252"/>
                <a:gd name="connsiteX715" fmla="*/ 504793 w 1033462"/>
                <a:gd name="connsiteY715" fmla="*/ 388021 h 832252"/>
                <a:gd name="connsiteX716" fmla="*/ 503288 w 1033462"/>
                <a:gd name="connsiteY716" fmla="*/ 389293 h 832252"/>
                <a:gd name="connsiteX717" fmla="*/ 501729 w 1033462"/>
                <a:gd name="connsiteY717" fmla="*/ 390579 h 832252"/>
                <a:gd name="connsiteX718" fmla="*/ 520106 w 1033462"/>
                <a:gd name="connsiteY718" fmla="*/ 385464 h 832252"/>
                <a:gd name="connsiteX719" fmla="*/ 520106 w 1033462"/>
                <a:gd name="connsiteY719" fmla="*/ 388021 h 832252"/>
                <a:gd name="connsiteX720" fmla="*/ 517044 w 1033462"/>
                <a:gd name="connsiteY720" fmla="*/ 388021 h 832252"/>
                <a:gd name="connsiteX721" fmla="*/ 518571 w 1033462"/>
                <a:gd name="connsiteY721" fmla="*/ 386731 h 832252"/>
                <a:gd name="connsiteX722" fmla="*/ 526303 w 1033462"/>
                <a:gd name="connsiteY722" fmla="*/ 382936 h 832252"/>
                <a:gd name="connsiteX723" fmla="*/ 532393 w 1033462"/>
                <a:gd name="connsiteY723" fmla="*/ 382936 h 832252"/>
                <a:gd name="connsiteX724" fmla="*/ 532393 w 1033462"/>
                <a:gd name="connsiteY724" fmla="*/ 388021 h 832252"/>
                <a:gd name="connsiteX725" fmla="*/ 526303 w 1033462"/>
                <a:gd name="connsiteY725" fmla="*/ 388021 h 832252"/>
                <a:gd name="connsiteX726" fmla="*/ 507819 w 1033462"/>
                <a:gd name="connsiteY726" fmla="*/ 382847 h 832252"/>
                <a:gd name="connsiteX727" fmla="*/ 510917 w 1033462"/>
                <a:gd name="connsiteY727" fmla="*/ 382847 h 832252"/>
                <a:gd name="connsiteX728" fmla="*/ 507819 w 1033462"/>
                <a:gd name="connsiteY728" fmla="*/ 385434 h 832252"/>
                <a:gd name="connsiteX729" fmla="*/ 495532 w 1033462"/>
                <a:gd name="connsiteY729" fmla="*/ 382847 h 832252"/>
                <a:gd name="connsiteX730" fmla="*/ 501729 w 1033462"/>
                <a:gd name="connsiteY730" fmla="*/ 382847 h 832252"/>
                <a:gd name="connsiteX731" fmla="*/ 501729 w 1033462"/>
                <a:gd name="connsiteY731" fmla="*/ 388021 h 832252"/>
                <a:gd name="connsiteX732" fmla="*/ 498631 w 1033462"/>
                <a:gd name="connsiteY732" fmla="*/ 388021 h 832252"/>
                <a:gd name="connsiteX733" fmla="*/ 495532 w 1033462"/>
                <a:gd name="connsiteY733" fmla="*/ 388021 h 832252"/>
                <a:gd name="connsiteX734" fmla="*/ 526303 w 1033462"/>
                <a:gd name="connsiteY734" fmla="*/ 380349 h 832252"/>
                <a:gd name="connsiteX735" fmla="*/ 526303 w 1033462"/>
                <a:gd name="connsiteY735" fmla="*/ 382936 h 832252"/>
                <a:gd name="connsiteX736" fmla="*/ 523205 w 1033462"/>
                <a:gd name="connsiteY736" fmla="*/ 382936 h 832252"/>
                <a:gd name="connsiteX737" fmla="*/ 532393 w 1033462"/>
                <a:gd name="connsiteY737" fmla="*/ 377850 h 832252"/>
                <a:gd name="connsiteX738" fmla="*/ 535384 w 1033462"/>
                <a:gd name="connsiteY738" fmla="*/ 377850 h 832252"/>
                <a:gd name="connsiteX739" fmla="*/ 538483 w 1033462"/>
                <a:gd name="connsiteY739" fmla="*/ 377850 h 832252"/>
                <a:gd name="connsiteX740" fmla="*/ 538483 w 1033462"/>
                <a:gd name="connsiteY740" fmla="*/ 382936 h 832252"/>
                <a:gd name="connsiteX741" fmla="*/ 532393 w 1033462"/>
                <a:gd name="connsiteY741" fmla="*/ 382936 h 832252"/>
                <a:gd name="connsiteX742" fmla="*/ 513909 w 1033462"/>
                <a:gd name="connsiteY742" fmla="*/ 377761 h 832252"/>
                <a:gd name="connsiteX743" fmla="*/ 517008 w 1033462"/>
                <a:gd name="connsiteY743" fmla="*/ 377761 h 832252"/>
                <a:gd name="connsiteX744" fmla="*/ 513987 w 1033462"/>
                <a:gd name="connsiteY744" fmla="*/ 380284 h 832252"/>
                <a:gd name="connsiteX745" fmla="*/ 513909 w 1033462"/>
                <a:gd name="connsiteY745" fmla="*/ 380348 h 832252"/>
                <a:gd name="connsiteX746" fmla="*/ 501729 w 1033462"/>
                <a:gd name="connsiteY746" fmla="*/ 377761 h 832252"/>
                <a:gd name="connsiteX747" fmla="*/ 507819 w 1033462"/>
                <a:gd name="connsiteY747" fmla="*/ 377761 h 832252"/>
                <a:gd name="connsiteX748" fmla="*/ 507819 w 1033462"/>
                <a:gd name="connsiteY748" fmla="*/ 382847 h 832252"/>
                <a:gd name="connsiteX749" fmla="*/ 501729 w 1033462"/>
                <a:gd name="connsiteY749" fmla="*/ 382847 h 832252"/>
                <a:gd name="connsiteX750" fmla="*/ 532393 w 1033462"/>
                <a:gd name="connsiteY750" fmla="*/ 375263 h 832252"/>
                <a:gd name="connsiteX751" fmla="*/ 532393 w 1033462"/>
                <a:gd name="connsiteY751" fmla="*/ 377850 h 832252"/>
                <a:gd name="connsiteX752" fmla="*/ 529295 w 1033462"/>
                <a:gd name="connsiteY752" fmla="*/ 377850 h 832252"/>
                <a:gd name="connsiteX753" fmla="*/ 519999 w 1033462"/>
                <a:gd name="connsiteY753" fmla="*/ 372675 h 832252"/>
                <a:gd name="connsiteX754" fmla="*/ 523098 w 1033462"/>
                <a:gd name="connsiteY754" fmla="*/ 372675 h 832252"/>
                <a:gd name="connsiteX755" fmla="*/ 519999 w 1033462"/>
                <a:gd name="connsiteY755" fmla="*/ 375263 h 832252"/>
                <a:gd name="connsiteX756" fmla="*/ 507819 w 1033462"/>
                <a:gd name="connsiteY756" fmla="*/ 372675 h 832252"/>
                <a:gd name="connsiteX757" fmla="*/ 513909 w 1033462"/>
                <a:gd name="connsiteY757" fmla="*/ 372675 h 832252"/>
                <a:gd name="connsiteX758" fmla="*/ 513909 w 1033462"/>
                <a:gd name="connsiteY758" fmla="*/ 377761 h 832252"/>
                <a:gd name="connsiteX759" fmla="*/ 507819 w 1033462"/>
                <a:gd name="connsiteY759" fmla="*/ 377761 h 832252"/>
                <a:gd name="connsiteX760" fmla="*/ 513909 w 1033462"/>
                <a:gd name="connsiteY760" fmla="*/ 367501 h 832252"/>
                <a:gd name="connsiteX761" fmla="*/ 519999 w 1033462"/>
                <a:gd name="connsiteY761" fmla="*/ 367501 h 832252"/>
                <a:gd name="connsiteX762" fmla="*/ 519999 w 1033462"/>
                <a:gd name="connsiteY762" fmla="*/ 372675 h 832252"/>
                <a:gd name="connsiteX763" fmla="*/ 513909 w 1033462"/>
                <a:gd name="connsiteY763" fmla="*/ 372675 h 832252"/>
                <a:gd name="connsiteX764" fmla="*/ 550770 w 1033462"/>
                <a:gd name="connsiteY764" fmla="*/ 362504 h 832252"/>
                <a:gd name="connsiteX765" fmla="*/ 556860 w 1033462"/>
                <a:gd name="connsiteY765" fmla="*/ 362504 h 832252"/>
                <a:gd name="connsiteX766" fmla="*/ 556860 w 1033462"/>
                <a:gd name="connsiteY766" fmla="*/ 367679 h 832252"/>
                <a:gd name="connsiteX767" fmla="*/ 550770 w 1033462"/>
                <a:gd name="connsiteY767" fmla="*/ 367679 h 832252"/>
                <a:gd name="connsiteX768" fmla="*/ 550770 w 1033462"/>
                <a:gd name="connsiteY768" fmla="*/ 365002 h 832252"/>
                <a:gd name="connsiteX769" fmla="*/ 550770 w 1033462"/>
                <a:gd name="connsiteY769" fmla="*/ 360006 h 832252"/>
                <a:gd name="connsiteX770" fmla="*/ 550770 w 1033462"/>
                <a:gd name="connsiteY770" fmla="*/ 362504 h 832252"/>
                <a:gd name="connsiteX771" fmla="*/ 547779 w 1033462"/>
                <a:gd name="connsiteY771" fmla="*/ 362504 h 832252"/>
                <a:gd name="connsiteX772" fmla="*/ 556860 w 1033462"/>
                <a:gd name="connsiteY772" fmla="*/ 357419 h 832252"/>
                <a:gd name="connsiteX773" fmla="*/ 562950 w 1033462"/>
                <a:gd name="connsiteY773" fmla="*/ 357419 h 832252"/>
                <a:gd name="connsiteX774" fmla="*/ 562950 w 1033462"/>
                <a:gd name="connsiteY774" fmla="*/ 362504 h 832252"/>
                <a:gd name="connsiteX775" fmla="*/ 556860 w 1033462"/>
                <a:gd name="connsiteY775" fmla="*/ 362504 h 832252"/>
                <a:gd name="connsiteX776" fmla="*/ 556860 w 1033462"/>
                <a:gd name="connsiteY776" fmla="*/ 354831 h 832252"/>
                <a:gd name="connsiteX777" fmla="*/ 556860 w 1033462"/>
                <a:gd name="connsiteY777" fmla="*/ 357419 h 832252"/>
                <a:gd name="connsiteX778" fmla="*/ 553761 w 1033462"/>
                <a:gd name="connsiteY778" fmla="*/ 357419 h 832252"/>
                <a:gd name="connsiteX779" fmla="*/ 562950 w 1033462"/>
                <a:gd name="connsiteY779" fmla="*/ 352333 h 832252"/>
                <a:gd name="connsiteX780" fmla="*/ 569146 w 1033462"/>
                <a:gd name="connsiteY780" fmla="*/ 352333 h 832252"/>
                <a:gd name="connsiteX781" fmla="*/ 569146 w 1033462"/>
                <a:gd name="connsiteY781" fmla="*/ 357419 h 832252"/>
                <a:gd name="connsiteX782" fmla="*/ 562950 w 1033462"/>
                <a:gd name="connsiteY782" fmla="*/ 357419 h 832252"/>
                <a:gd name="connsiteX783" fmla="*/ 544466 w 1033462"/>
                <a:gd name="connsiteY783" fmla="*/ 352244 h 832252"/>
                <a:gd name="connsiteX784" fmla="*/ 547600 w 1033462"/>
                <a:gd name="connsiteY784" fmla="*/ 352244 h 832252"/>
                <a:gd name="connsiteX785" fmla="*/ 544466 w 1033462"/>
                <a:gd name="connsiteY785" fmla="*/ 354831 h 832252"/>
                <a:gd name="connsiteX786" fmla="*/ 562950 w 1033462"/>
                <a:gd name="connsiteY786" fmla="*/ 349834 h 832252"/>
                <a:gd name="connsiteX787" fmla="*/ 562950 w 1033462"/>
                <a:gd name="connsiteY787" fmla="*/ 352333 h 832252"/>
                <a:gd name="connsiteX788" fmla="*/ 559958 w 1033462"/>
                <a:gd name="connsiteY788" fmla="*/ 352333 h 832252"/>
                <a:gd name="connsiteX789" fmla="*/ 569146 w 1033462"/>
                <a:gd name="connsiteY789" fmla="*/ 347158 h 832252"/>
                <a:gd name="connsiteX790" fmla="*/ 575236 w 1033462"/>
                <a:gd name="connsiteY790" fmla="*/ 347158 h 832252"/>
                <a:gd name="connsiteX791" fmla="*/ 575236 w 1033462"/>
                <a:gd name="connsiteY791" fmla="*/ 352333 h 832252"/>
                <a:gd name="connsiteX792" fmla="*/ 569146 w 1033462"/>
                <a:gd name="connsiteY792" fmla="*/ 352333 h 832252"/>
                <a:gd name="connsiteX793" fmla="*/ 550556 w 1033462"/>
                <a:gd name="connsiteY793" fmla="*/ 347158 h 832252"/>
                <a:gd name="connsiteX794" fmla="*/ 553727 w 1033462"/>
                <a:gd name="connsiteY794" fmla="*/ 347158 h 832252"/>
                <a:gd name="connsiteX795" fmla="*/ 550556 w 1033462"/>
                <a:gd name="connsiteY795" fmla="*/ 349746 h 832252"/>
                <a:gd name="connsiteX796" fmla="*/ 538376 w 1033462"/>
                <a:gd name="connsiteY796" fmla="*/ 347158 h 832252"/>
                <a:gd name="connsiteX797" fmla="*/ 544466 w 1033462"/>
                <a:gd name="connsiteY797" fmla="*/ 347158 h 832252"/>
                <a:gd name="connsiteX798" fmla="*/ 544466 w 1033462"/>
                <a:gd name="connsiteY798" fmla="*/ 352244 h 832252"/>
                <a:gd name="connsiteX799" fmla="*/ 538376 w 1033462"/>
                <a:gd name="connsiteY799" fmla="*/ 352244 h 832252"/>
                <a:gd name="connsiteX800" fmla="*/ 569146 w 1033462"/>
                <a:gd name="connsiteY800" fmla="*/ 344660 h 832252"/>
                <a:gd name="connsiteX801" fmla="*/ 569146 w 1033462"/>
                <a:gd name="connsiteY801" fmla="*/ 347158 h 832252"/>
                <a:gd name="connsiteX802" fmla="*/ 566155 w 1033462"/>
                <a:gd name="connsiteY802" fmla="*/ 347158 h 832252"/>
                <a:gd name="connsiteX803" fmla="*/ 556753 w 1033462"/>
                <a:gd name="connsiteY803" fmla="*/ 342073 h 832252"/>
                <a:gd name="connsiteX804" fmla="*/ 559851 w 1033462"/>
                <a:gd name="connsiteY804" fmla="*/ 342073 h 832252"/>
                <a:gd name="connsiteX805" fmla="*/ 556753 w 1033462"/>
                <a:gd name="connsiteY805" fmla="*/ 344660 h 832252"/>
                <a:gd name="connsiteX806" fmla="*/ 544466 w 1033462"/>
                <a:gd name="connsiteY806" fmla="*/ 342073 h 832252"/>
                <a:gd name="connsiteX807" fmla="*/ 550556 w 1033462"/>
                <a:gd name="connsiteY807" fmla="*/ 342073 h 832252"/>
                <a:gd name="connsiteX808" fmla="*/ 550556 w 1033462"/>
                <a:gd name="connsiteY808" fmla="*/ 347158 h 832252"/>
                <a:gd name="connsiteX809" fmla="*/ 544466 w 1033462"/>
                <a:gd name="connsiteY809" fmla="*/ 347158 h 832252"/>
                <a:gd name="connsiteX810" fmla="*/ 562843 w 1033462"/>
                <a:gd name="connsiteY810" fmla="*/ 336898 h 832252"/>
                <a:gd name="connsiteX811" fmla="*/ 565977 w 1033462"/>
                <a:gd name="connsiteY811" fmla="*/ 336898 h 832252"/>
                <a:gd name="connsiteX812" fmla="*/ 562843 w 1033462"/>
                <a:gd name="connsiteY812" fmla="*/ 339485 h 832252"/>
                <a:gd name="connsiteX813" fmla="*/ 550556 w 1033462"/>
                <a:gd name="connsiteY813" fmla="*/ 336898 h 832252"/>
                <a:gd name="connsiteX814" fmla="*/ 556753 w 1033462"/>
                <a:gd name="connsiteY814" fmla="*/ 336898 h 832252"/>
                <a:gd name="connsiteX815" fmla="*/ 556753 w 1033462"/>
                <a:gd name="connsiteY815" fmla="*/ 342073 h 832252"/>
                <a:gd name="connsiteX816" fmla="*/ 550556 w 1033462"/>
                <a:gd name="connsiteY816" fmla="*/ 342073 h 832252"/>
                <a:gd name="connsiteX817" fmla="*/ 581326 w 1033462"/>
                <a:gd name="connsiteY817" fmla="*/ 331901 h 832252"/>
                <a:gd name="connsiteX818" fmla="*/ 587523 w 1033462"/>
                <a:gd name="connsiteY818" fmla="*/ 331901 h 832252"/>
                <a:gd name="connsiteX819" fmla="*/ 587523 w 1033462"/>
                <a:gd name="connsiteY819" fmla="*/ 337076 h 832252"/>
                <a:gd name="connsiteX820" fmla="*/ 581326 w 1033462"/>
                <a:gd name="connsiteY820" fmla="*/ 337076 h 832252"/>
                <a:gd name="connsiteX821" fmla="*/ 581326 w 1033462"/>
                <a:gd name="connsiteY821" fmla="*/ 334400 h 832252"/>
                <a:gd name="connsiteX822" fmla="*/ 556753 w 1033462"/>
                <a:gd name="connsiteY822" fmla="*/ 331812 h 832252"/>
                <a:gd name="connsiteX823" fmla="*/ 562843 w 1033462"/>
                <a:gd name="connsiteY823" fmla="*/ 331812 h 832252"/>
                <a:gd name="connsiteX824" fmla="*/ 562843 w 1033462"/>
                <a:gd name="connsiteY824" fmla="*/ 334400 h 832252"/>
                <a:gd name="connsiteX825" fmla="*/ 562843 w 1033462"/>
                <a:gd name="connsiteY825" fmla="*/ 336898 h 832252"/>
                <a:gd name="connsiteX826" fmla="*/ 556753 w 1033462"/>
                <a:gd name="connsiteY826" fmla="*/ 336898 h 832252"/>
                <a:gd name="connsiteX827" fmla="*/ 581326 w 1033462"/>
                <a:gd name="connsiteY827" fmla="*/ 329344 h 832252"/>
                <a:gd name="connsiteX828" fmla="*/ 581326 w 1033462"/>
                <a:gd name="connsiteY828" fmla="*/ 331901 h 832252"/>
                <a:gd name="connsiteX829" fmla="*/ 578264 w 1033462"/>
                <a:gd name="connsiteY829" fmla="*/ 331901 h 832252"/>
                <a:gd name="connsiteX830" fmla="*/ 579791 w 1033462"/>
                <a:gd name="connsiteY830" fmla="*/ 330611 h 832252"/>
                <a:gd name="connsiteX831" fmla="*/ 587523 w 1033462"/>
                <a:gd name="connsiteY831" fmla="*/ 326816 h 832252"/>
                <a:gd name="connsiteX832" fmla="*/ 590408 w 1033462"/>
                <a:gd name="connsiteY832" fmla="*/ 326816 h 832252"/>
                <a:gd name="connsiteX833" fmla="*/ 593613 w 1033462"/>
                <a:gd name="connsiteY833" fmla="*/ 326816 h 832252"/>
                <a:gd name="connsiteX834" fmla="*/ 593613 w 1033462"/>
                <a:gd name="connsiteY834" fmla="*/ 331901 h 832252"/>
                <a:gd name="connsiteX835" fmla="*/ 587523 w 1033462"/>
                <a:gd name="connsiteY835" fmla="*/ 331901 h 832252"/>
                <a:gd name="connsiteX836" fmla="*/ 587523 w 1033462"/>
                <a:gd name="connsiteY836" fmla="*/ 324228 h 832252"/>
                <a:gd name="connsiteX837" fmla="*/ 587523 w 1033462"/>
                <a:gd name="connsiteY837" fmla="*/ 326816 h 832252"/>
                <a:gd name="connsiteX838" fmla="*/ 584388 w 1033462"/>
                <a:gd name="connsiteY838" fmla="*/ 326816 h 832252"/>
                <a:gd name="connsiteX839" fmla="*/ 575023 w 1033462"/>
                <a:gd name="connsiteY839" fmla="*/ 321552 h 832252"/>
                <a:gd name="connsiteX840" fmla="*/ 578228 w 1033462"/>
                <a:gd name="connsiteY840" fmla="*/ 321552 h 832252"/>
                <a:gd name="connsiteX841" fmla="*/ 575023 w 1033462"/>
                <a:gd name="connsiteY841" fmla="*/ 324228 h 832252"/>
                <a:gd name="connsiteX842" fmla="*/ 568933 w 1033462"/>
                <a:gd name="connsiteY842" fmla="*/ 316466 h 832252"/>
                <a:gd name="connsiteX843" fmla="*/ 575023 w 1033462"/>
                <a:gd name="connsiteY843" fmla="*/ 316466 h 832252"/>
                <a:gd name="connsiteX844" fmla="*/ 575023 w 1033462"/>
                <a:gd name="connsiteY844" fmla="*/ 321552 h 832252"/>
                <a:gd name="connsiteX845" fmla="*/ 568933 w 1033462"/>
                <a:gd name="connsiteY845" fmla="*/ 321552 h 832252"/>
                <a:gd name="connsiteX846" fmla="*/ 685390 w 1033462"/>
                <a:gd name="connsiteY846" fmla="*/ 270607 h 832252"/>
                <a:gd name="connsiteX847" fmla="*/ 691480 w 1033462"/>
                <a:gd name="connsiteY847" fmla="*/ 270607 h 832252"/>
                <a:gd name="connsiteX848" fmla="*/ 691480 w 1033462"/>
                <a:gd name="connsiteY848" fmla="*/ 275692 h 832252"/>
                <a:gd name="connsiteX849" fmla="*/ 685390 w 1033462"/>
                <a:gd name="connsiteY849" fmla="*/ 275692 h 832252"/>
                <a:gd name="connsiteX850" fmla="*/ 685390 w 1033462"/>
                <a:gd name="connsiteY850" fmla="*/ 268020 h 832252"/>
                <a:gd name="connsiteX851" fmla="*/ 685390 w 1033462"/>
                <a:gd name="connsiteY851" fmla="*/ 270607 h 832252"/>
                <a:gd name="connsiteX852" fmla="*/ 682292 w 1033462"/>
                <a:gd name="connsiteY852" fmla="*/ 270607 h 832252"/>
                <a:gd name="connsiteX853" fmla="*/ 691480 w 1033462"/>
                <a:gd name="connsiteY853" fmla="*/ 265521 h 832252"/>
                <a:gd name="connsiteX854" fmla="*/ 694472 w 1033462"/>
                <a:gd name="connsiteY854" fmla="*/ 265521 h 832252"/>
                <a:gd name="connsiteX855" fmla="*/ 697570 w 1033462"/>
                <a:gd name="connsiteY855" fmla="*/ 265521 h 832252"/>
                <a:gd name="connsiteX856" fmla="*/ 697570 w 1033462"/>
                <a:gd name="connsiteY856" fmla="*/ 270607 h 832252"/>
                <a:gd name="connsiteX857" fmla="*/ 691480 w 1033462"/>
                <a:gd name="connsiteY857" fmla="*/ 270607 h 832252"/>
                <a:gd name="connsiteX858" fmla="*/ 672890 w 1033462"/>
                <a:gd name="connsiteY858" fmla="*/ 265432 h 832252"/>
                <a:gd name="connsiteX859" fmla="*/ 676060 w 1033462"/>
                <a:gd name="connsiteY859" fmla="*/ 265432 h 832252"/>
                <a:gd name="connsiteX860" fmla="*/ 672890 w 1033462"/>
                <a:gd name="connsiteY860" fmla="*/ 268019 h 832252"/>
                <a:gd name="connsiteX861" fmla="*/ 691480 w 1033462"/>
                <a:gd name="connsiteY861" fmla="*/ 262934 h 832252"/>
                <a:gd name="connsiteX862" fmla="*/ 691480 w 1033462"/>
                <a:gd name="connsiteY862" fmla="*/ 265521 h 832252"/>
                <a:gd name="connsiteX863" fmla="*/ 688383 w 1033462"/>
                <a:gd name="connsiteY863" fmla="*/ 265521 h 832252"/>
                <a:gd name="connsiteX864" fmla="*/ 679087 w 1033462"/>
                <a:gd name="connsiteY864" fmla="*/ 260346 h 832252"/>
                <a:gd name="connsiteX865" fmla="*/ 682222 w 1033462"/>
                <a:gd name="connsiteY865" fmla="*/ 260346 h 832252"/>
                <a:gd name="connsiteX866" fmla="*/ 679087 w 1033462"/>
                <a:gd name="connsiteY866" fmla="*/ 262934 h 832252"/>
                <a:gd name="connsiteX867" fmla="*/ 666800 w 1033462"/>
                <a:gd name="connsiteY867" fmla="*/ 260346 h 832252"/>
                <a:gd name="connsiteX868" fmla="*/ 672890 w 1033462"/>
                <a:gd name="connsiteY868" fmla="*/ 260346 h 832252"/>
                <a:gd name="connsiteX869" fmla="*/ 672890 w 1033462"/>
                <a:gd name="connsiteY869" fmla="*/ 265432 h 832252"/>
                <a:gd name="connsiteX870" fmla="*/ 670005 w 1033462"/>
                <a:gd name="connsiteY870" fmla="*/ 265432 h 832252"/>
                <a:gd name="connsiteX871" fmla="*/ 666800 w 1033462"/>
                <a:gd name="connsiteY871" fmla="*/ 265432 h 832252"/>
                <a:gd name="connsiteX872" fmla="*/ 672890 w 1033462"/>
                <a:gd name="connsiteY872" fmla="*/ 255261 h 832252"/>
                <a:gd name="connsiteX873" fmla="*/ 679087 w 1033462"/>
                <a:gd name="connsiteY873" fmla="*/ 255261 h 832252"/>
                <a:gd name="connsiteX874" fmla="*/ 679087 w 1033462"/>
                <a:gd name="connsiteY874" fmla="*/ 260346 h 832252"/>
                <a:gd name="connsiteX875" fmla="*/ 672890 w 1033462"/>
                <a:gd name="connsiteY875" fmla="*/ 260346 h 832252"/>
                <a:gd name="connsiteX876" fmla="*/ 697464 w 1033462"/>
                <a:gd name="connsiteY876" fmla="*/ 250086 h 832252"/>
                <a:gd name="connsiteX877" fmla="*/ 700598 w 1033462"/>
                <a:gd name="connsiteY877" fmla="*/ 250086 h 832252"/>
                <a:gd name="connsiteX878" fmla="*/ 697464 w 1033462"/>
                <a:gd name="connsiteY878" fmla="*/ 252673 h 832252"/>
                <a:gd name="connsiteX879" fmla="*/ 715947 w 1033462"/>
                <a:gd name="connsiteY879" fmla="*/ 245089 h 832252"/>
                <a:gd name="connsiteX880" fmla="*/ 722037 w 1033462"/>
                <a:gd name="connsiteY880" fmla="*/ 245089 h 832252"/>
                <a:gd name="connsiteX881" fmla="*/ 722037 w 1033462"/>
                <a:gd name="connsiteY881" fmla="*/ 250264 h 832252"/>
                <a:gd name="connsiteX882" fmla="*/ 715947 w 1033462"/>
                <a:gd name="connsiteY882" fmla="*/ 250264 h 832252"/>
                <a:gd name="connsiteX883" fmla="*/ 715947 w 1033462"/>
                <a:gd name="connsiteY883" fmla="*/ 247588 h 832252"/>
                <a:gd name="connsiteX884" fmla="*/ 691267 w 1033462"/>
                <a:gd name="connsiteY884" fmla="*/ 245000 h 832252"/>
                <a:gd name="connsiteX885" fmla="*/ 697464 w 1033462"/>
                <a:gd name="connsiteY885" fmla="*/ 245000 h 832252"/>
                <a:gd name="connsiteX886" fmla="*/ 697464 w 1033462"/>
                <a:gd name="connsiteY886" fmla="*/ 247588 h 832252"/>
                <a:gd name="connsiteX887" fmla="*/ 697464 w 1033462"/>
                <a:gd name="connsiteY887" fmla="*/ 250086 h 832252"/>
                <a:gd name="connsiteX888" fmla="*/ 694472 w 1033462"/>
                <a:gd name="connsiteY888" fmla="*/ 250086 h 832252"/>
                <a:gd name="connsiteX889" fmla="*/ 691267 w 1033462"/>
                <a:gd name="connsiteY889" fmla="*/ 250086 h 832252"/>
                <a:gd name="connsiteX890" fmla="*/ 715947 w 1033462"/>
                <a:gd name="connsiteY890" fmla="*/ 242502 h 832252"/>
                <a:gd name="connsiteX891" fmla="*/ 715947 w 1033462"/>
                <a:gd name="connsiteY891" fmla="*/ 245089 h 832252"/>
                <a:gd name="connsiteX892" fmla="*/ 712885 w 1033462"/>
                <a:gd name="connsiteY892" fmla="*/ 245089 h 832252"/>
                <a:gd name="connsiteX893" fmla="*/ 722037 w 1033462"/>
                <a:gd name="connsiteY893" fmla="*/ 240004 h 832252"/>
                <a:gd name="connsiteX894" fmla="*/ 725029 w 1033462"/>
                <a:gd name="connsiteY894" fmla="*/ 240004 h 832252"/>
                <a:gd name="connsiteX895" fmla="*/ 728234 w 1033462"/>
                <a:gd name="connsiteY895" fmla="*/ 240004 h 832252"/>
                <a:gd name="connsiteX896" fmla="*/ 728234 w 1033462"/>
                <a:gd name="connsiteY896" fmla="*/ 245089 h 832252"/>
                <a:gd name="connsiteX897" fmla="*/ 722037 w 1033462"/>
                <a:gd name="connsiteY897" fmla="*/ 245089 h 832252"/>
                <a:gd name="connsiteX898" fmla="*/ 722037 w 1033462"/>
                <a:gd name="connsiteY898" fmla="*/ 237447 h 832252"/>
                <a:gd name="connsiteX899" fmla="*/ 722037 w 1033462"/>
                <a:gd name="connsiteY899" fmla="*/ 240004 h 832252"/>
                <a:gd name="connsiteX900" fmla="*/ 718939 w 1033462"/>
                <a:gd name="connsiteY900" fmla="*/ 240004 h 832252"/>
                <a:gd name="connsiteX901" fmla="*/ 709643 w 1033462"/>
                <a:gd name="connsiteY901" fmla="*/ 234740 h 832252"/>
                <a:gd name="connsiteX902" fmla="*/ 712849 w 1033462"/>
                <a:gd name="connsiteY902" fmla="*/ 234740 h 832252"/>
                <a:gd name="connsiteX903" fmla="*/ 709774 w 1033462"/>
                <a:gd name="connsiteY903" fmla="*/ 237308 h 832252"/>
                <a:gd name="connsiteX904" fmla="*/ 709643 w 1033462"/>
                <a:gd name="connsiteY904" fmla="*/ 237416 h 832252"/>
                <a:gd name="connsiteX905" fmla="*/ 703554 w 1033462"/>
                <a:gd name="connsiteY905" fmla="*/ 229743 h 832252"/>
                <a:gd name="connsiteX906" fmla="*/ 709643 w 1033462"/>
                <a:gd name="connsiteY906" fmla="*/ 229743 h 832252"/>
                <a:gd name="connsiteX907" fmla="*/ 709643 w 1033462"/>
                <a:gd name="connsiteY907" fmla="*/ 234740 h 832252"/>
                <a:gd name="connsiteX908" fmla="*/ 703554 w 1033462"/>
                <a:gd name="connsiteY908" fmla="*/ 234740 h 832252"/>
                <a:gd name="connsiteX909" fmla="*/ 746611 w 1033462"/>
                <a:gd name="connsiteY909" fmla="*/ 224747 h 832252"/>
                <a:gd name="connsiteX910" fmla="*/ 749496 w 1033462"/>
                <a:gd name="connsiteY910" fmla="*/ 224747 h 832252"/>
                <a:gd name="connsiteX911" fmla="*/ 752701 w 1033462"/>
                <a:gd name="connsiteY911" fmla="*/ 224747 h 832252"/>
                <a:gd name="connsiteX912" fmla="*/ 752701 w 1033462"/>
                <a:gd name="connsiteY912" fmla="*/ 229743 h 832252"/>
                <a:gd name="connsiteX913" fmla="*/ 746611 w 1033462"/>
                <a:gd name="connsiteY913" fmla="*/ 229743 h 832252"/>
                <a:gd name="connsiteX914" fmla="*/ 746611 w 1033462"/>
                <a:gd name="connsiteY914" fmla="*/ 227156 h 832252"/>
                <a:gd name="connsiteX915" fmla="*/ 746611 w 1033462"/>
                <a:gd name="connsiteY915" fmla="*/ 222071 h 832252"/>
                <a:gd name="connsiteX916" fmla="*/ 746611 w 1033462"/>
                <a:gd name="connsiteY916" fmla="*/ 224747 h 832252"/>
                <a:gd name="connsiteX917" fmla="*/ 743406 w 1033462"/>
                <a:gd name="connsiteY917" fmla="*/ 224747 h 832252"/>
                <a:gd name="connsiteX918" fmla="*/ 764881 w 1033462"/>
                <a:gd name="connsiteY918" fmla="*/ 214487 h 832252"/>
                <a:gd name="connsiteX919" fmla="*/ 771078 w 1033462"/>
                <a:gd name="connsiteY919" fmla="*/ 214487 h 832252"/>
                <a:gd name="connsiteX920" fmla="*/ 771078 w 1033462"/>
                <a:gd name="connsiteY920" fmla="*/ 219661 h 832252"/>
                <a:gd name="connsiteX921" fmla="*/ 764881 w 1033462"/>
                <a:gd name="connsiteY921" fmla="*/ 219661 h 832252"/>
                <a:gd name="connsiteX922" fmla="*/ 764881 w 1033462"/>
                <a:gd name="connsiteY922" fmla="*/ 211929 h 832252"/>
                <a:gd name="connsiteX923" fmla="*/ 764881 w 1033462"/>
                <a:gd name="connsiteY923" fmla="*/ 214487 h 832252"/>
                <a:gd name="connsiteX924" fmla="*/ 761782 w 1033462"/>
                <a:gd name="connsiteY924" fmla="*/ 214487 h 832252"/>
                <a:gd name="connsiteX925" fmla="*/ 771078 w 1033462"/>
                <a:gd name="connsiteY925" fmla="*/ 209401 h 832252"/>
                <a:gd name="connsiteX926" fmla="*/ 777061 w 1033462"/>
                <a:gd name="connsiteY926" fmla="*/ 209401 h 832252"/>
                <a:gd name="connsiteX927" fmla="*/ 777061 w 1033462"/>
                <a:gd name="connsiteY927" fmla="*/ 214487 h 832252"/>
                <a:gd name="connsiteX928" fmla="*/ 771078 w 1033462"/>
                <a:gd name="connsiteY928" fmla="*/ 214487 h 832252"/>
                <a:gd name="connsiteX929" fmla="*/ 752487 w 1033462"/>
                <a:gd name="connsiteY929" fmla="*/ 209223 h 832252"/>
                <a:gd name="connsiteX930" fmla="*/ 755586 w 1033462"/>
                <a:gd name="connsiteY930" fmla="*/ 209223 h 832252"/>
                <a:gd name="connsiteX931" fmla="*/ 752487 w 1033462"/>
                <a:gd name="connsiteY931" fmla="*/ 211841 h 832252"/>
                <a:gd name="connsiteX932" fmla="*/ 771078 w 1033462"/>
                <a:gd name="connsiteY932" fmla="*/ 206814 h 832252"/>
                <a:gd name="connsiteX933" fmla="*/ 771078 w 1033462"/>
                <a:gd name="connsiteY933" fmla="*/ 209401 h 832252"/>
                <a:gd name="connsiteX934" fmla="*/ 767944 w 1033462"/>
                <a:gd name="connsiteY934" fmla="*/ 209401 h 832252"/>
                <a:gd name="connsiteX935" fmla="*/ 777061 w 1033462"/>
                <a:gd name="connsiteY935" fmla="*/ 204226 h 832252"/>
                <a:gd name="connsiteX936" fmla="*/ 783258 w 1033462"/>
                <a:gd name="connsiteY936" fmla="*/ 204226 h 832252"/>
                <a:gd name="connsiteX937" fmla="*/ 783258 w 1033462"/>
                <a:gd name="connsiteY937" fmla="*/ 209401 h 832252"/>
                <a:gd name="connsiteX938" fmla="*/ 777061 w 1033462"/>
                <a:gd name="connsiteY938" fmla="*/ 209401 h 832252"/>
                <a:gd name="connsiteX939" fmla="*/ 758684 w 1033462"/>
                <a:gd name="connsiteY939" fmla="*/ 204137 h 832252"/>
                <a:gd name="connsiteX940" fmla="*/ 761782 w 1033462"/>
                <a:gd name="connsiteY940" fmla="*/ 204137 h 832252"/>
                <a:gd name="connsiteX941" fmla="*/ 758684 w 1033462"/>
                <a:gd name="connsiteY941" fmla="*/ 206724 h 832252"/>
                <a:gd name="connsiteX942" fmla="*/ 746397 w 1033462"/>
                <a:gd name="connsiteY942" fmla="*/ 204137 h 832252"/>
                <a:gd name="connsiteX943" fmla="*/ 752487 w 1033462"/>
                <a:gd name="connsiteY943" fmla="*/ 204137 h 832252"/>
                <a:gd name="connsiteX944" fmla="*/ 752487 w 1033462"/>
                <a:gd name="connsiteY944" fmla="*/ 209223 h 832252"/>
                <a:gd name="connsiteX945" fmla="*/ 749496 w 1033462"/>
                <a:gd name="connsiteY945" fmla="*/ 209223 h 832252"/>
                <a:gd name="connsiteX946" fmla="*/ 746397 w 1033462"/>
                <a:gd name="connsiteY946" fmla="*/ 209223 h 832252"/>
                <a:gd name="connsiteX947" fmla="*/ 777061 w 1033462"/>
                <a:gd name="connsiteY947" fmla="*/ 201728 h 832252"/>
                <a:gd name="connsiteX948" fmla="*/ 777061 w 1033462"/>
                <a:gd name="connsiteY948" fmla="*/ 204226 h 832252"/>
                <a:gd name="connsiteX949" fmla="*/ 774070 w 1033462"/>
                <a:gd name="connsiteY949" fmla="*/ 204226 h 832252"/>
                <a:gd name="connsiteX950" fmla="*/ 764774 w 1033462"/>
                <a:gd name="connsiteY950" fmla="*/ 199051 h 832252"/>
                <a:gd name="connsiteX951" fmla="*/ 767872 w 1033462"/>
                <a:gd name="connsiteY951" fmla="*/ 199051 h 832252"/>
                <a:gd name="connsiteX952" fmla="*/ 764774 w 1033462"/>
                <a:gd name="connsiteY952" fmla="*/ 201669 h 832252"/>
                <a:gd name="connsiteX953" fmla="*/ 752487 w 1033462"/>
                <a:gd name="connsiteY953" fmla="*/ 199051 h 832252"/>
                <a:gd name="connsiteX954" fmla="*/ 758684 w 1033462"/>
                <a:gd name="connsiteY954" fmla="*/ 199051 h 832252"/>
                <a:gd name="connsiteX955" fmla="*/ 758684 w 1033462"/>
                <a:gd name="connsiteY955" fmla="*/ 204137 h 832252"/>
                <a:gd name="connsiteX956" fmla="*/ 752487 w 1033462"/>
                <a:gd name="connsiteY956" fmla="*/ 204137 h 832252"/>
                <a:gd name="connsiteX957" fmla="*/ 770864 w 1033462"/>
                <a:gd name="connsiteY957" fmla="*/ 193966 h 832252"/>
                <a:gd name="connsiteX958" fmla="*/ 773962 w 1033462"/>
                <a:gd name="connsiteY958" fmla="*/ 193966 h 832252"/>
                <a:gd name="connsiteX959" fmla="*/ 772427 w 1033462"/>
                <a:gd name="connsiteY959" fmla="*/ 195263 h 832252"/>
                <a:gd name="connsiteX960" fmla="*/ 770864 w 1033462"/>
                <a:gd name="connsiteY960" fmla="*/ 196553 h 832252"/>
                <a:gd name="connsiteX961" fmla="*/ 758684 w 1033462"/>
                <a:gd name="connsiteY961" fmla="*/ 193966 h 832252"/>
                <a:gd name="connsiteX962" fmla="*/ 764774 w 1033462"/>
                <a:gd name="connsiteY962" fmla="*/ 193966 h 832252"/>
                <a:gd name="connsiteX963" fmla="*/ 764774 w 1033462"/>
                <a:gd name="connsiteY963" fmla="*/ 199051 h 832252"/>
                <a:gd name="connsiteX964" fmla="*/ 758684 w 1033462"/>
                <a:gd name="connsiteY964" fmla="*/ 199051 h 832252"/>
                <a:gd name="connsiteX965" fmla="*/ 789347 w 1033462"/>
                <a:gd name="connsiteY965" fmla="*/ 188969 h 832252"/>
                <a:gd name="connsiteX966" fmla="*/ 792339 w 1033462"/>
                <a:gd name="connsiteY966" fmla="*/ 188969 h 832252"/>
                <a:gd name="connsiteX967" fmla="*/ 795437 w 1033462"/>
                <a:gd name="connsiteY967" fmla="*/ 188969 h 832252"/>
                <a:gd name="connsiteX968" fmla="*/ 795437 w 1033462"/>
                <a:gd name="connsiteY968" fmla="*/ 194055 h 832252"/>
                <a:gd name="connsiteX969" fmla="*/ 789347 w 1033462"/>
                <a:gd name="connsiteY969" fmla="*/ 194055 h 832252"/>
                <a:gd name="connsiteX970" fmla="*/ 789347 w 1033462"/>
                <a:gd name="connsiteY970" fmla="*/ 191468 h 832252"/>
                <a:gd name="connsiteX971" fmla="*/ 764774 w 1033462"/>
                <a:gd name="connsiteY971" fmla="*/ 188880 h 832252"/>
                <a:gd name="connsiteX972" fmla="*/ 770864 w 1033462"/>
                <a:gd name="connsiteY972" fmla="*/ 188880 h 832252"/>
                <a:gd name="connsiteX973" fmla="*/ 770864 w 1033462"/>
                <a:gd name="connsiteY973" fmla="*/ 191468 h 832252"/>
                <a:gd name="connsiteX974" fmla="*/ 770864 w 1033462"/>
                <a:gd name="connsiteY974" fmla="*/ 193966 h 832252"/>
                <a:gd name="connsiteX975" fmla="*/ 764774 w 1033462"/>
                <a:gd name="connsiteY975" fmla="*/ 193966 h 832252"/>
                <a:gd name="connsiteX976" fmla="*/ 789347 w 1033462"/>
                <a:gd name="connsiteY976" fmla="*/ 186382 h 832252"/>
                <a:gd name="connsiteX977" fmla="*/ 789347 w 1033462"/>
                <a:gd name="connsiteY977" fmla="*/ 188969 h 832252"/>
                <a:gd name="connsiteX978" fmla="*/ 786249 w 1033462"/>
                <a:gd name="connsiteY978" fmla="*/ 188969 h 832252"/>
                <a:gd name="connsiteX979" fmla="*/ 807724 w 1033462"/>
                <a:gd name="connsiteY979" fmla="*/ 173624 h 832252"/>
                <a:gd name="connsiteX980" fmla="*/ 813814 w 1033462"/>
                <a:gd name="connsiteY980" fmla="*/ 173624 h 832252"/>
                <a:gd name="connsiteX981" fmla="*/ 813814 w 1033462"/>
                <a:gd name="connsiteY981" fmla="*/ 178798 h 832252"/>
                <a:gd name="connsiteX982" fmla="*/ 807724 w 1033462"/>
                <a:gd name="connsiteY982" fmla="*/ 178798 h 832252"/>
                <a:gd name="connsiteX983" fmla="*/ 807724 w 1033462"/>
                <a:gd name="connsiteY983" fmla="*/ 176122 h 832252"/>
                <a:gd name="connsiteX984" fmla="*/ 807724 w 1033462"/>
                <a:gd name="connsiteY984" fmla="*/ 171037 h 832252"/>
                <a:gd name="connsiteX985" fmla="*/ 807724 w 1033462"/>
                <a:gd name="connsiteY985" fmla="*/ 173624 h 832252"/>
                <a:gd name="connsiteX986" fmla="*/ 804661 w 1033462"/>
                <a:gd name="connsiteY986" fmla="*/ 173624 h 832252"/>
                <a:gd name="connsiteX987" fmla="*/ 807640 w 1033462"/>
                <a:gd name="connsiteY987" fmla="*/ 171107 h 832252"/>
                <a:gd name="connsiteX988" fmla="*/ 813814 w 1033462"/>
                <a:gd name="connsiteY988" fmla="*/ 168538 h 832252"/>
                <a:gd name="connsiteX989" fmla="*/ 819904 w 1033462"/>
                <a:gd name="connsiteY989" fmla="*/ 168538 h 832252"/>
                <a:gd name="connsiteX990" fmla="*/ 819904 w 1033462"/>
                <a:gd name="connsiteY990" fmla="*/ 173624 h 832252"/>
                <a:gd name="connsiteX991" fmla="*/ 813814 w 1033462"/>
                <a:gd name="connsiteY991" fmla="*/ 173624 h 832252"/>
                <a:gd name="connsiteX992" fmla="*/ 813814 w 1033462"/>
                <a:gd name="connsiteY992" fmla="*/ 165951 h 832252"/>
                <a:gd name="connsiteX993" fmla="*/ 813814 w 1033462"/>
                <a:gd name="connsiteY993" fmla="*/ 168538 h 832252"/>
                <a:gd name="connsiteX994" fmla="*/ 810717 w 1033462"/>
                <a:gd name="connsiteY994" fmla="*/ 168538 h 832252"/>
                <a:gd name="connsiteX995" fmla="*/ 819904 w 1033462"/>
                <a:gd name="connsiteY995" fmla="*/ 163452 h 832252"/>
                <a:gd name="connsiteX996" fmla="*/ 826101 w 1033462"/>
                <a:gd name="connsiteY996" fmla="*/ 163452 h 832252"/>
                <a:gd name="connsiteX997" fmla="*/ 826101 w 1033462"/>
                <a:gd name="connsiteY997" fmla="*/ 168538 h 832252"/>
                <a:gd name="connsiteX998" fmla="*/ 819904 w 1033462"/>
                <a:gd name="connsiteY998" fmla="*/ 168538 h 832252"/>
                <a:gd name="connsiteX999" fmla="*/ 801527 w 1033462"/>
                <a:gd name="connsiteY999" fmla="*/ 163274 h 832252"/>
                <a:gd name="connsiteX1000" fmla="*/ 804626 w 1033462"/>
                <a:gd name="connsiteY1000" fmla="*/ 163274 h 832252"/>
                <a:gd name="connsiteX1001" fmla="*/ 801527 w 1033462"/>
                <a:gd name="connsiteY1001" fmla="*/ 165862 h 832252"/>
                <a:gd name="connsiteX1002" fmla="*/ 819904 w 1033462"/>
                <a:gd name="connsiteY1002" fmla="*/ 160865 h 832252"/>
                <a:gd name="connsiteX1003" fmla="*/ 819904 w 1033462"/>
                <a:gd name="connsiteY1003" fmla="*/ 163452 h 832252"/>
                <a:gd name="connsiteX1004" fmla="*/ 816807 w 1033462"/>
                <a:gd name="connsiteY1004" fmla="*/ 163452 h 832252"/>
                <a:gd name="connsiteX1005" fmla="*/ 826101 w 1033462"/>
                <a:gd name="connsiteY1005" fmla="*/ 158278 h 832252"/>
                <a:gd name="connsiteX1006" fmla="*/ 832191 w 1033462"/>
                <a:gd name="connsiteY1006" fmla="*/ 158278 h 832252"/>
                <a:gd name="connsiteX1007" fmla="*/ 832191 w 1033462"/>
                <a:gd name="connsiteY1007" fmla="*/ 163452 h 832252"/>
                <a:gd name="connsiteX1008" fmla="*/ 826101 w 1033462"/>
                <a:gd name="connsiteY1008" fmla="*/ 163452 h 832252"/>
                <a:gd name="connsiteX1009" fmla="*/ 807617 w 1033462"/>
                <a:gd name="connsiteY1009" fmla="*/ 158278 h 832252"/>
                <a:gd name="connsiteX1010" fmla="*/ 810680 w 1033462"/>
                <a:gd name="connsiteY1010" fmla="*/ 158278 h 832252"/>
                <a:gd name="connsiteX1011" fmla="*/ 807617 w 1033462"/>
                <a:gd name="connsiteY1011" fmla="*/ 160865 h 832252"/>
                <a:gd name="connsiteX1012" fmla="*/ 795331 w 1033462"/>
                <a:gd name="connsiteY1012" fmla="*/ 158278 h 832252"/>
                <a:gd name="connsiteX1013" fmla="*/ 801527 w 1033462"/>
                <a:gd name="connsiteY1013" fmla="*/ 158278 h 832252"/>
                <a:gd name="connsiteX1014" fmla="*/ 801527 w 1033462"/>
                <a:gd name="connsiteY1014" fmla="*/ 163274 h 832252"/>
                <a:gd name="connsiteX1015" fmla="*/ 795331 w 1033462"/>
                <a:gd name="connsiteY1015" fmla="*/ 163274 h 832252"/>
                <a:gd name="connsiteX1016" fmla="*/ 826101 w 1033462"/>
                <a:gd name="connsiteY1016" fmla="*/ 155691 h 832252"/>
                <a:gd name="connsiteX1017" fmla="*/ 826101 w 1033462"/>
                <a:gd name="connsiteY1017" fmla="*/ 158278 h 832252"/>
                <a:gd name="connsiteX1018" fmla="*/ 823003 w 1033462"/>
                <a:gd name="connsiteY1018" fmla="*/ 158278 h 832252"/>
                <a:gd name="connsiteX1019" fmla="*/ 832191 w 1033462"/>
                <a:gd name="connsiteY1019" fmla="*/ 153192 h 832252"/>
                <a:gd name="connsiteX1020" fmla="*/ 838281 w 1033462"/>
                <a:gd name="connsiteY1020" fmla="*/ 153192 h 832252"/>
                <a:gd name="connsiteX1021" fmla="*/ 838281 w 1033462"/>
                <a:gd name="connsiteY1021" fmla="*/ 158278 h 832252"/>
                <a:gd name="connsiteX1022" fmla="*/ 832191 w 1033462"/>
                <a:gd name="connsiteY1022" fmla="*/ 158278 h 832252"/>
                <a:gd name="connsiteX1023" fmla="*/ 813707 w 1033462"/>
                <a:gd name="connsiteY1023" fmla="*/ 153103 h 832252"/>
                <a:gd name="connsiteX1024" fmla="*/ 816806 w 1033462"/>
                <a:gd name="connsiteY1024" fmla="*/ 153103 h 832252"/>
                <a:gd name="connsiteX1025" fmla="*/ 815302 w 1033462"/>
                <a:gd name="connsiteY1025" fmla="*/ 154374 h 832252"/>
                <a:gd name="connsiteX1026" fmla="*/ 813707 w 1033462"/>
                <a:gd name="connsiteY1026" fmla="*/ 155690 h 832252"/>
                <a:gd name="connsiteX1027" fmla="*/ 801527 w 1033462"/>
                <a:gd name="connsiteY1027" fmla="*/ 153103 h 832252"/>
                <a:gd name="connsiteX1028" fmla="*/ 807617 w 1033462"/>
                <a:gd name="connsiteY1028" fmla="*/ 153103 h 832252"/>
                <a:gd name="connsiteX1029" fmla="*/ 807617 w 1033462"/>
                <a:gd name="connsiteY1029" fmla="*/ 158278 h 832252"/>
                <a:gd name="connsiteX1030" fmla="*/ 801527 w 1033462"/>
                <a:gd name="connsiteY1030" fmla="*/ 158278 h 832252"/>
                <a:gd name="connsiteX1031" fmla="*/ 832191 w 1033462"/>
                <a:gd name="connsiteY1031" fmla="*/ 150605 h 832252"/>
                <a:gd name="connsiteX1032" fmla="*/ 832191 w 1033462"/>
                <a:gd name="connsiteY1032" fmla="*/ 153192 h 832252"/>
                <a:gd name="connsiteX1033" fmla="*/ 829093 w 1033462"/>
                <a:gd name="connsiteY1033" fmla="*/ 153192 h 832252"/>
                <a:gd name="connsiteX1034" fmla="*/ 838281 w 1033462"/>
                <a:gd name="connsiteY1034" fmla="*/ 148106 h 832252"/>
                <a:gd name="connsiteX1035" fmla="*/ 841379 w 1033462"/>
                <a:gd name="connsiteY1035" fmla="*/ 148106 h 832252"/>
                <a:gd name="connsiteX1036" fmla="*/ 844478 w 1033462"/>
                <a:gd name="connsiteY1036" fmla="*/ 148106 h 832252"/>
                <a:gd name="connsiteX1037" fmla="*/ 844478 w 1033462"/>
                <a:gd name="connsiteY1037" fmla="*/ 153192 h 832252"/>
                <a:gd name="connsiteX1038" fmla="*/ 838281 w 1033462"/>
                <a:gd name="connsiteY1038" fmla="*/ 153192 h 832252"/>
                <a:gd name="connsiteX1039" fmla="*/ 819797 w 1033462"/>
                <a:gd name="connsiteY1039" fmla="*/ 148017 h 832252"/>
                <a:gd name="connsiteX1040" fmla="*/ 822933 w 1033462"/>
                <a:gd name="connsiteY1040" fmla="*/ 148017 h 832252"/>
                <a:gd name="connsiteX1041" fmla="*/ 819797 w 1033462"/>
                <a:gd name="connsiteY1041" fmla="*/ 150605 h 832252"/>
                <a:gd name="connsiteX1042" fmla="*/ 807617 w 1033462"/>
                <a:gd name="connsiteY1042" fmla="*/ 148017 h 832252"/>
                <a:gd name="connsiteX1043" fmla="*/ 813707 w 1033462"/>
                <a:gd name="connsiteY1043" fmla="*/ 148017 h 832252"/>
                <a:gd name="connsiteX1044" fmla="*/ 813707 w 1033462"/>
                <a:gd name="connsiteY1044" fmla="*/ 153103 h 832252"/>
                <a:gd name="connsiteX1045" fmla="*/ 807617 w 1033462"/>
                <a:gd name="connsiteY1045" fmla="*/ 153103 h 832252"/>
                <a:gd name="connsiteX1046" fmla="*/ 838281 w 1033462"/>
                <a:gd name="connsiteY1046" fmla="*/ 145519 h 832252"/>
                <a:gd name="connsiteX1047" fmla="*/ 838281 w 1033462"/>
                <a:gd name="connsiteY1047" fmla="*/ 148106 h 832252"/>
                <a:gd name="connsiteX1048" fmla="*/ 835184 w 1033462"/>
                <a:gd name="connsiteY1048" fmla="*/ 148106 h 832252"/>
                <a:gd name="connsiteX1049" fmla="*/ 825887 w 1033462"/>
                <a:gd name="connsiteY1049" fmla="*/ 142932 h 832252"/>
                <a:gd name="connsiteX1050" fmla="*/ 828986 w 1033462"/>
                <a:gd name="connsiteY1050" fmla="*/ 142932 h 832252"/>
                <a:gd name="connsiteX1051" fmla="*/ 825887 w 1033462"/>
                <a:gd name="connsiteY1051" fmla="*/ 145519 h 832252"/>
                <a:gd name="connsiteX1052" fmla="*/ 813707 w 1033462"/>
                <a:gd name="connsiteY1052" fmla="*/ 142932 h 832252"/>
                <a:gd name="connsiteX1053" fmla="*/ 819797 w 1033462"/>
                <a:gd name="connsiteY1053" fmla="*/ 142932 h 832252"/>
                <a:gd name="connsiteX1054" fmla="*/ 819797 w 1033462"/>
                <a:gd name="connsiteY1054" fmla="*/ 148017 h 832252"/>
                <a:gd name="connsiteX1055" fmla="*/ 813707 w 1033462"/>
                <a:gd name="connsiteY1055" fmla="*/ 148017 h 832252"/>
                <a:gd name="connsiteX1056" fmla="*/ 856658 w 1033462"/>
                <a:gd name="connsiteY1056" fmla="*/ 137935 h 832252"/>
                <a:gd name="connsiteX1057" fmla="*/ 862855 w 1033462"/>
                <a:gd name="connsiteY1057" fmla="*/ 137935 h 832252"/>
                <a:gd name="connsiteX1058" fmla="*/ 862855 w 1033462"/>
                <a:gd name="connsiteY1058" fmla="*/ 143021 h 832252"/>
                <a:gd name="connsiteX1059" fmla="*/ 856658 w 1033462"/>
                <a:gd name="connsiteY1059" fmla="*/ 143021 h 832252"/>
                <a:gd name="connsiteX1060" fmla="*/ 819797 w 1033462"/>
                <a:gd name="connsiteY1060" fmla="*/ 137757 h 832252"/>
                <a:gd name="connsiteX1061" fmla="*/ 825887 w 1033462"/>
                <a:gd name="connsiteY1061" fmla="*/ 137757 h 832252"/>
                <a:gd name="connsiteX1062" fmla="*/ 825887 w 1033462"/>
                <a:gd name="connsiteY1062" fmla="*/ 142932 h 832252"/>
                <a:gd name="connsiteX1063" fmla="*/ 819797 w 1033462"/>
                <a:gd name="connsiteY1063" fmla="*/ 142932 h 832252"/>
                <a:gd name="connsiteX1064" fmla="*/ 856658 w 1033462"/>
                <a:gd name="connsiteY1064" fmla="*/ 135348 h 832252"/>
                <a:gd name="connsiteX1065" fmla="*/ 856658 w 1033462"/>
                <a:gd name="connsiteY1065" fmla="*/ 137935 h 832252"/>
                <a:gd name="connsiteX1066" fmla="*/ 853559 w 1033462"/>
                <a:gd name="connsiteY1066" fmla="*/ 137935 h 832252"/>
                <a:gd name="connsiteX1067" fmla="*/ 862855 w 1033462"/>
                <a:gd name="connsiteY1067" fmla="*/ 132850 h 832252"/>
                <a:gd name="connsiteX1068" fmla="*/ 868945 w 1033462"/>
                <a:gd name="connsiteY1068" fmla="*/ 132850 h 832252"/>
                <a:gd name="connsiteX1069" fmla="*/ 868945 w 1033462"/>
                <a:gd name="connsiteY1069" fmla="*/ 137935 h 832252"/>
                <a:gd name="connsiteX1070" fmla="*/ 862855 w 1033462"/>
                <a:gd name="connsiteY1070" fmla="*/ 137935 h 832252"/>
                <a:gd name="connsiteX1071" fmla="*/ 844264 w 1033462"/>
                <a:gd name="connsiteY1071" fmla="*/ 132671 h 832252"/>
                <a:gd name="connsiteX1072" fmla="*/ 847399 w 1033462"/>
                <a:gd name="connsiteY1072" fmla="*/ 132671 h 832252"/>
                <a:gd name="connsiteX1073" fmla="*/ 844264 w 1033462"/>
                <a:gd name="connsiteY1073" fmla="*/ 135259 h 832252"/>
                <a:gd name="connsiteX1074" fmla="*/ 862855 w 1033462"/>
                <a:gd name="connsiteY1074" fmla="*/ 130173 h 832252"/>
                <a:gd name="connsiteX1075" fmla="*/ 862855 w 1033462"/>
                <a:gd name="connsiteY1075" fmla="*/ 132850 h 832252"/>
                <a:gd name="connsiteX1076" fmla="*/ 859649 w 1033462"/>
                <a:gd name="connsiteY1076" fmla="*/ 132850 h 832252"/>
                <a:gd name="connsiteX1077" fmla="*/ 859985 w 1033462"/>
                <a:gd name="connsiteY1077" fmla="*/ 132570 h 832252"/>
                <a:gd name="connsiteX1078" fmla="*/ 868945 w 1033462"/>
                <a:gd name="connsiteY1078" fmla="*/ 127675 h 832252"/>
                <a:gd name="connsiteX1079" fmla="*/ 875035 w 1033462"/>
                <a:gd name="connsiteY1079" fmla="*/ 127675 h 832252"/>
                <a:gd name="connsiteX1080" fmla="*/ 875035 w 1033462"/>
                <a:gd name="connsiteY1080" fmla="*/ 132850 h 832252"/>
                <a:gd name="connsiteX1081" fmla="*/ 868945 w 1033462"/>
                <a:gd name="connsiteY1081" fmla="*/ 132850 h 832252"/>
                <a:gd name="connsiteX1082" fmla="*/ 850354 w 1033462"/>
                <a:gd name="connsiteY1082" fmla="*/ 127586 h 832252"/>
                <a:gd name="connsiteX1083" fmla="*/ 853452 w 1033462"/>
                <a:gd name="connsiteY1083" fmla="*/ 127586 h 832252"/>
                <a:gd name="connsiteX1084" fmla="*/ 850354 w 1033462"/>
                <a:gd name="connsiteY1084" fmla="*/ 130173 h 832252"/>
                <a:gd name="connsiteX1085" fmla="*/ 838174 w 1033462"/>
                <a:gd name="connsiteY1085" fmla="*/ 127586 h 832252"/>
                <a:gd name="connsiteX1086" fmla="*/ 844264 w 1033462"/>
                <a:gd name="connsiteY1086" fmla="*/ 127586 h 832252"/>
                <a:gd name="connsiteX1087" fmla="*/ 844264 w 1033462"/>
                <a:gd name="connsiteY1087" fmla="*/ 132671 h 832252"/>
                <a:gd name="connsiteX1088" fmla="*/ 841379 w 1033462"/>
                <a:gd name="connsiteY1088" fmla="*/ 132671 h 832252"/>
                <a:gd name="connsiteX1089" fmla="*/ 838174 w 1033462"/>
                <a:gd name="connsiteY1089" fmla="*/ 132671 h 832252"/>
                <a:gd name="connsiteX1090" fmla="*/ 868945 w 1033462"/>
                <a:gd name="connsiteY1090" fmla="*/ 125087 h 832252"/>
                <a:gd name="connsiteX1091" fmla="*/ 868945 w 1033462"/>
                <a:gd name="connsiteY1091" fmla="*/ 127675 h 832252"/>
                <a:gd name="connsiteX1092" fmla="*/ 865846 w 1033462"/>
                <a:gd name="connsiteY1092" fmla="*/ 127675 h 832252"/>
                <a:gd name="connsiteX1093" fmla="*/ 856551 w 1033462"/>
                <a:gd name="connsiteY1093" fmla="*/ 122411 h 832252"/>
                <a:gd name="connsiteX1094" fmla="*/ 859649 w 1033462"/>
                <a:gd name="connsiteY1094" fmla="*/ 122411 h 832252"/>
                <a:gd name="connsiteX1095" fmla="*/ 856551 w 1033462"/>
                <a:gd name="connsiteY1095" fmla="*/ 124998 h 832252"/>
                <a:gd name="connsiteX1096" fmla="*/ 844264 w 1033462"/>
                <a:gd name="connsiteY1096" fmla="*/ 122411 h 832252"/>
                <a:gd name="connsiteX1097" fmla="*/ 850354 w 1033462"/>
                <a:gd name="connsiteY1097" fmla="*/ 122411 h 832252"/>
                <a:gd name="connsiteX1098" fmla="*/ 850354 w 1033462"/>
                <a:gd name="connsiteY1098" fmla="*/ 127586 h 832252"/>
                <a:gd name="connsiteX1099" fmla="*/ 844264 w 1033462"/>
                <a:gd name="connsiteY1099" fmla="*/ 127586 h 832252"/>
                <a:gd name="connsiteX1100" fmla="*/ 862641 w 1033462"/>
                <a:gd name="connsiteY1100" fmla="*/ 117414 h 832252"/>
                <a:gd name="connsiteX1101" fmla="*/ 865739 w 1033462"/>
                <a:gd name="connsiteY1101" fmla="*/ 117414 h 832252"/>
                <a:gd name="connsiteX1102" fmla="*/ 862641 w 1033462"/>
                <a:gd name="connsiteY1102" fmla="*/ 120001 h 832252"/>
                <a:gd name="connsiteX1103" fmla="*/ 850354 w 1033462"/>
                <a:gd name="connsiteY1103" fmla="*/ 117414 h 832252"/>
                <a:gd name="connsiteX1104" fmla="*/ 856551 w 1033462"/>
                <a:gd name="connsiteY1104" fmla="*/ 117414 h 832252"/>
                <a:gd name="connsiteX1105" fmla="*/ 856551 w 1033462"/>
                <a:gd name="connsiteY1105" fmla="*/ 122411 h 832252"/>
                <a:gd name="connsiteX1106" fmla="*/ 850354 w 1033462"/>
                <a:gd name="connsiteY1106" fmla="*/ 122411 h 832252"/>
                <a:gd name="connsiteX1107" fmla="*/ 881125 w 1033462"/>
                <a:gd name="connsiteY1107" fmla="*/ 112329 h 832252"/>
                <a:gd name="connsiteX1108" fmla="*/ 884116 w 1033462"/>
                <a:gd name="connsiteY1108" fmla="*/ 112329 h 832252"/>
                <a:gd name="connsiteX1109" fmla="*/ 887322 w 1033462"/>
                <a:gd name="connsiteY1109" fmla="*/ 112329 h 832252"/>
                <a:gd name="connsiteX1110" fmla="*/ 887322 w 1033462"/>
                <a:gd name="connsiteY1110" fmla="*/ 117414 h 832252"/>
                <a:gd name="connsiteX1111" fmla="*/ 881125 w 1033462"/>
                <a:gd name="connsiteY1111" fmla="*/ 117414 h 832252"/>
                <a:gd name="connsiteX1112" fmla="*/ 881125 w 1033462"/>
                <a:gd name="connsiteY1112" fmla="*/ 114916 h 832252"/>
                <a:gd name="connsiteX1113" fmla="*/ 856551 w 1033462"/>
                <a:gd name="connsiteY1113" fmla="*/ 112329 h 832252"/>
                <a:gd name="connsiteX1114" fmla="*/ 862641 w 1033462"/>
                <a:gd name="connsiteY1114" fmla="*/ 112329 h 832252"/>
                <a:gd name="connsiteX1115" fmla="*/ 862641 w 1033462"/>
                <a:gd name="connsiteY1115" fmla="*/ 114916 h 832252"/>
                <a:gd name="connsiteX1116" fmla="*/ 862641 w 1033462"/>
                <a:gd name="connsiteY1116" fmla="*/ 117414 h 832252"/>
                <a:gd name="connsiteX1117" fmla="*/ 856551 w 1033462"/>
                <a:gd name="connsiteY1117" fmla="*/ 117414 h 832252"/>
                <a:gd name="connsiteX1118" fmla="*/ 881125 w 1033462"/>
                <a:gd name="connsiteY1118" fmla="*/ 109771 h 832252"/>
                <a:gd name="connsiteX1119" fmla="*/ 881125 w 1033462"/>
                <a:gd name="connsiteY1119" fmla="*/ 112329 h 832252"/>
                <a:gd name="connsiteX1120" fmla="*/ 878026 w 1033462"/>
                <a:gd name="connsiteY1120" fmla="*/ 112329 h 832252"/>
                <a:gd name="connsiteX1121" fmla="*/ 905698 w 1033462"/>
                <a:gd name="connsiteY1121" fmla="*/ 102158 h 832252"/>
                <a:gd name="connsiteX1122" fmla="*/ 911681 w 1033462"/>
                <a:gd name="connsiteY1122" fmla="*/ 102158 h 832252"/>
                <a:gd name="connsiteX1123" fmla="*/ 911681 w 1033462"/>
                <a:gd name="connsiteY1123" fmla="*/ 107332 h 832252"/>
                <a:gd name="connsiteX1124" fmla="*/ 905698 w 1033462"/>
                <a:gd name="connsiteY1124" fmla="*/ 107332 h 832252"/>
                <a:gd name="connsiteX1125" fmla="*/ 905698 w 1033462"/>
                <a:gd name="connsiteY1125" fmla="*/ 99570 h 832252"/>
                <a:gd name="connsiteX1126" fmla="*/ 905698 w 1033462"/>
                <a:gd name="connsiteY1126" fmla="*/ 102158 h 832252"/>
                <a:gd name="connsiteX1127" fmla="*/ 902563 w 1033462"/>
                <a:gd name="connsiteY1127" fmla="*/ 102158 h 832252"/>
                <a:gd name="connsiteX1128" fmla="*/ 911681 w 1033462"/>
                <a:gd name="connsiteY1128" fmla="*/ 97072 h 832252"/>
                <a:gd name="connsiteX1129" fmla="*/ 917878 w 1033462"/>
                <a:gd name="connsiteY1129" fmla="*/ 97072 h 832252"/>
                <a:gd name="connsiteX1130" fmla="*/ 917878 w 1033462"/>
                <a:gd name="connsiteY1130" fmla="*/ 102158 h 832252"/>
                <a:gd name="connsiteX1131" fmla="*/ 911681 w 1033462"/>
                <a:gd name="connsiteY1131" fmla="*/ 102158 h 832252"/>
                <a:gd name="connsiteX1132" fmla="*/ 893305 w 1033462"/>
                <a:gd name="connsiteY1132" fmla="*/ 96983 h 832252"/>
                <a:gd name="connsiteX1133" fmla="*/ 896296 w 1033462"/>
                <a:gd name="connsiteY1133" fmla="*/ 96983 h 832252"/>
                <a:gd name="connsiteX1134" fmla="*/ 893305 w 1033462"/>
                <a:gd name="connsiteY1134" fmla="*/ 99481 h 832252"/>
                <a:gd name="connsiteX1135" fmla="*/ 911681 w 1033462"/>
                <a:gd name="connsiteY1135" fmla="*/ 94515 h 832252"/>
                <a:gd name="connsiteX1136" fmla="*/ 911681 w 1033462"/>
                <a:gd name="connsiteY1136" fmla="*/ 97072 h 832252"/>
                <a:gd name="connsiteX1137" fmla="*/ 908583 w 1033462"/>
                <a:gd name="connsiteY1137" fmla="*/ 97072 h 832252"/>
                <a:gd name="connsiteX1138" fmla="*/ 908599 w 1033462"/>
                <a:gd name="connsiteY1138" fmla="*/ 97059 h 832252"/>
                <a:gd name="connsiteX1139" fmla="*/ 917878 w 1033462"/>
                <a:gd name="connsiteY1139" fmla="*/ 91986 h 832252"/>
                <a:gd name="connsiteX1140" fmla="*/ 923968 w 1033462"/>
                <a:gd name="connsiteY1140" fmla="*/ 91986 h 832252"/>
                <a:gd name="connsiteX1141" fmla="*/ 923968 w 1033462"/>
                <a:gd name="connsiteY1141" fmla="*/ 97072 h 832252"/>
                <a:gd name="connsiteX1142" fmla="*/ 917878 w 1033462"/>
                <a:gd name="connsiteY1142" fmla="*/ 97072 h 832252"/>
                <a:gd name="connsiteX1143" fmla="*/ 899395 w 1033462"/>
                <a:gd name="connsiteY1143" fmla="*/ 91808 h 832252"/>
                <a:gd name="connsiteX1144" fmla="*/ 902493 w 1033462"/>
                <a:gd name="connsiteY1144" fmla="*/ 91808 h 832252"/>
                <a:gd name="connsiteX1145" fmla="*/ 899395 w 1033462"/>
                <a:gd name="connsiteY1145" fmla="*/ 94425 h 832252"/>
                <a:gd name="connsiteX1146" fmla="*/ 887108 w 1033462"/>
                <a:gd name="connsiteY1146" fmla="*/ 91808 h 832252"/>
                <a:gd name="connsiteX1147" fmla="*/ 893305 w 1033462"/>
                <a:gd name="connsiteY1147" fmla="*/ 91808 h 832252"/>
                <a:gd name="connsiteX1148" fmla="*/ 893305 w 1033462"/>
                <a:gd name="connsiteY1148" fmla="*/ 96983 h 832252"/>
                <a:gd name="connsiteX1149" fmla="*/ 890206 w 1033462"/>
                <a:gd name="connsiteY1149" fmla="*/ 96983 h 832252"/>
                <a:gd name="connsiteX1150" fmla="*/ 887108 w 1033462"/>
                <a:gd name="connsiteY1150" fmla="*/ 96983 h 832252"/>
                <a:gd name="connsiteX1151" fmla="*/ 917878 w 1033462"/>
                <a:gd name="connsiteY1151" fmla="*/ 89399 h 832252"/>
                <a:gd name="connsiteX1152" fmla="*/ 917878 w 1033462"/>
                <a:gd name="connsiteY1152" fmla="*/ 91986 h 832252"/>
                <a:gd name="connsiteX1153" fmla="*/ 914744 w 1033462"/>
                <a:gd name="connsiteY1153" fmla="*/ 91986 h 832252"/>
                <a:gd name="connsiteX1154" fmla="*/ 905485 w 1033462"/>
                <a:gd name="connsiteY1154" fmla="*/ 86722 h 832252"/>
                <a:gd name="connsiteX1155" fmla="*/ 908583 w 1033462"/>
                <a:gd name="connsiteY1155" fmla="*/ 86722 h 832252"/>
                <a:gd name="connsiteX1156" fmla="*/ 905485 w 1033462"/>
                <a:gd name="connsiteY1156" fmla="*/ 89340 h 832252"/>
                <a:gd name="connsiteX1157" fmla="*/ 893305 w 1033462"/>
                <a:gd name="connsiteY1157" fmla="*/ 86722 h 832252"/>
                <a:gd name="connsiteX1158" fmla="*/ 899395 w 1033462"/>
                <a:gd name="connsiteY1158" fmla="*/ 86722 h 832252"/>
                <a:gd name="connsiteX1159" fmla="*/ 899395 w 1033462"/>
                <a:gd name="connsiteY1159" fmla="*/ 91808 h 832252"/>
                <a:gd name="connsiteX1160" fmla="*/ 893305 w 1033462"/>
                <a:gd name="connsiteY1160" fmla="*/ 91808 h 832252"/>
                <a:gd name="connsiteX1161" fmla="*/ 911575 w 1033462"/>
                <a:gd name="connsiteY1161" fmla="*/ 81637 h 832252"/>
                <a:gd name="connsiteX1162" fmla="*/ 914673 w 1033462"/>
                <a:gd name="connsiteY1162" fmla="*/ 81637 h 832252"/>
                <a:gd name="connsiteX1163" fmla="*/ 913138 w 1033462"/>
                <a:gd name="connsiteY1163" fmla="*/ 82934 h 832252"/>
                <a:gd name="connsiteX1164" fmla="*/ 911575 w 1033462"/>
                <a:gd name="connsiteY1164" fmla="*/ 84224 h 832252"/>
                <a:gd name="connsiteX1165" fmla="*/ 899395 w 1033462"/>
                <a:gd name="connsiteY1165" fmla="*/ 81637 h 832252"/>
                <a:gd name="connsiteX1166" fmla="*/ 905485 w 1033462"/>
                <a:gd name="connsiteY1166" fmla="*/ 81637 h 832252"/>
                <a:gd name="connsiteX1167" fmla="*/ 905485 w 1033462"/>
                <a:gd name="connsiteY1167" fmla="*/ 86722 h 832252"/>
                <a:gd name="connsiteX1168" fmla="*/ 899395 w 1033462"/>
                <a:gd name="connsiteY1168" fmla="*/ 86722 h 832252"/>
                <a:gd name="connsiteX1169" fmla="*/ 905485 w 1033462"/>
                <a:gd name="connsiteY1169" fmla="*/ 76551 h 832252"/>
                <a:gd name="connsiteX1170" fmla="*/ 911575 w 1033462"/>
                <a:gd name="connsiteY1170" fmla="*/ 76551 h 832252"/>
                <a:gd name="connsiteX1171" fmla="*/ 911575 w 1033462"/>
                <a:gd name="connsiteY1171" fmla="*/ 79139 h 832252"/>
                <a:gd name="connsiteX1172" fmla="*/ 911575 w 1033462"/>
                <a:gd name="connsiteY1172" fmla="*/ 81637 h 832252"/>
                <a:gd name="connsiteX1173" fmla="*/ 905485 w 1033462"/>
                <a:gd name="connsiteY1173" fmla="*/ 81637 h 832252"/>
                <a:gd name="connsiteX1174" fmla="*/ 942345 w 1033462"/>
                <a:gd name="connsiteY1174" fmla="*/ 66469 h 832252"/>
                <a:gd name="connsiteX1175" fmla="*/ 945337 w 1033462"/>
                <a:gd name="connsiteY1175" fmla="*/ 66469 h 832252"/>
                <a:gd name="connsiteX1176" fmla="*/ 948435 w 1033462"/>
                <a:gd name="connsiteY1176" fmla="*/ 66469 h 832252"/>
                <a:gd name="connsiteX1177" fmla="*/ 948435 w 1033462"/>
                <a:gd name="connsiteY1177" fmla="*/ 71466 h 832252"/>
                <a:gd name="connsiteX1178" fmla="*/ 942345 w 1033462"/>
                <a:gd name="connsiteY1178" fmla="*/ 71466 h 832252"/>
                <a:gd name="connsiteX1179" fmla="*/ 942345 w 1033462"/>
                <a:gd name="connsiteY1179" fmla="*/ 68878 h 832252"/>
                <a:gd name="connsiteX1180" fmla="*/ 942345 w 1033462"/>
                <a:gd name="connsiteY1180" fmla="*/ 63852 h 832252"/>
                <a:gd name="connsiteX1181" fmla="*/ 942345 w 1033462"/>
                <a:gd name="connsiteY1181" fmla="*/ 66469 h 832252"/>
                <a:gd name="connsiteX1182" fmla="*/ 939247 w 1033462"/>
                <a:gd name="connsiteY1182" fmla="*/ 66469 h 832252"/>
                <a:gd name="connsiteX1183" fmla="*/ 960615 w 1033462"/>
                <a:gd name="connsiteY1183" fmla="*/ 56209 h 832252"/>
                <a:gd name="connsiteX1184" fmla="*/ 963713 w 1033462"/>
                <a:gd name="connsiteY1184" fmla="*/ 56209 h 832252"/>
                <a:gd name="connsiteX1185" fmla="*/ 966812 w 1033462"/>
                <a:gd name="connsiteY1185" fmla="*/ 56209 h 832252"/>
                <a:gd name="connsiteX1186" fmla="*/ 966812 w 1033462"/>
                <a:gd name="connsiteY1186" fmla="*/ 61384 h 832252"/>
                <a:gd name="connsiteX1187" fmla="*/ 960615 w 1033462"/>
                <a:gd name="connsiteY1187" fmla="*/ 61384 h 832252"/>
                <a:gd name="connsiteX1188" fmla="*/ 960615 w 1033462"/>
                <a:gd name="connsiteY1188" fmla="*/ 53711 h 832252"/>
                <a:gd name="connsiteX1189" fmla="*/ 960615 w 1033462"/>
                <a:gd name="connsiteY1189" fmla="*/ 56209 h 832252"/>
                <a:gd name="connsiteX1190" fmla="*/ 957623 w 1033462"/>
                <a:gd name="connsiteY1190" fmla="*/ 56209 h 832252"/>
                <a:gd name="connsiteX1191" fmla="*/ 948328 w 1033462"/>
                <a:gd name="connsiteY1191" fmla="*/ 50945 h 832252"/>
                <a:gd name="connsiteX1192" fmla="*/ 951427 w 1033462"/>
                <a:gd name="connsiteY1192" fmla="*/ 50945 h 832252"/>
                <a:gd name="connsiteX1193" fmla="*/ 948328 w 1033462"/>
                <a:gd name="connsiteY1193" fmla="*/ 53563 h 832252"/>
                <a:gd name="connsiteX1194" fmla="*/ 985189 w 1033462"/>
                <a:gd name="connsiteY1194" fmla="*/ 45948 h 832252"/>
                <a:gd name="connsiteX1195" fmla="*/ 991279 w 1033462"/>
                <a:gd name="connsiteY1195" fmla="*/ 45948 h 832252"/>
                <a:gd name="connsiteX1196" fmla="*/ 991279 w 1033462"/>
                <a:gd name="connsiteY1196" fmla="*/ 51123 h 832252"/>
                <a:gd name="connsiteX1197" fmla="*/ 985189 w 1033462"/>
                <a:gd name="connsiteY1197" fmla="*/ 51123 h 832252"/>
                <a:gd name="connsiteX1198" fmla="*/ 942238 w 1033462"/>
                <a:gd name="connsiteY1198" fmla="*/ 45859 h 832252"/>
                <a:gd name="connsiteX1199" fmla="*/ 948328 w 1033462"/>
                <a:gd name="connsiteY1199" fmla="*/ 45859 h 832252"/>
                <a:gd name="connsiteX1200" fmla="*/ 948328 w 1033462"/>
                <a:gd name="connsiteY1200" fmla="*/ 50945 h 832252"/>
                <a:gd name="connsiteX1201" fmla="*/ 945337 w 1033462"/>
                <a:gd name="connsiteY1201" fmla="*/ 50945 h 832252"/>
                <a:gd name="connsiteX1202" fmla="*/ 942238 w 1033462"/>
                <a:gd name="connsiteY1202" fmla="*/ 50945 h 832252"/>
                <a:gd name="connsiteX1203" fmla="*/ 985189 w 1033462"/>
                <a:gd name="connsiteY1203" fmla="*/ 43450 h 832252"/>
                <a:gd name="connsiteX1204" fmla="*/ 985189 w 1033462"/>
                <a:gd name="connsiteY1204" fmla="*/ 45948 h 832252"/>
                <a:gd name="connsiteX1205" fmla="*/ 982163 w 1033462"/>
                <a:gd name="connsiteY1205" fmla="*/ 45948 h 832252"/>
                <a:gd name="connsiteX1206" fmla="*/ 991279 w 1033462"/>
                <a:gd name="connsiteY1206" fmla="*/ 40863 h 832252"/>
                <a:gd name="connsiteX1207" fmla="*/ 994270 w 1033462"/>
                <a:gd name="connsiteY1207" fmla="*/ 40863 h 832252"/>
                <a:gd name="connsiteX1208" fmla="*/ 997369 w 1033462"/>
                <a:gd name="connsiteY1208" fmla="*/ 40863 h 832252"/>
                <a:gd name="connsiteX1209" fmla="*/ 997369 w 1033462"/>
                <a:gd name="connsiteY1209" fmla="*/ 45948 h 832252"/>
                <a:gd name="connsiteX1210" fmla="*/ 991279 w 1033462"/>
                <a:gd name="connsiteY1210" fmla="*/ 45948 h 832252"/>
                <a:gd name="connsiteX1211" fmla="*/ 972795 w 1033462"/>
                <a:gd name="connsiteY1211" fmla="*/ 40774 h 832252"/>
                <a:gd name="connsiteX1212" fmla="*/ 975893 w 1033462"/>
                <a:gd name="connsiteY1212" fmla="*/ 40774 h 832252"/>
                <a:gd name="connsiteX1213" fmla="*/ 972795 w 1033462"/>
                <a:gd name="connsiteY1213" fmla="*/ 43361 h 832252"/>
                <a:gd name="connsiteX1214" fmla="*/ 991279 w 1033462"/>
                <a:gd name="connsiteY1214" fmla="*/ 38275 h 832252"/>
                <a:gd name="connsiteX1215" fmla="*/ 991279 w 1033462"/>
                <a:gd name="connsiteY1215" fmla="*/ 40863 h 832252"/>
                <a:gd name="connsiteX1216" fmla="*/ 988180 w 1033462"/>
                <a:gd name="connsiteY1216" fmla="*/ 40863 h 832252"/>
                <a:gd name="connsiteX1217" fmla="*/ 978885 w 1033462"/>
                <a:gd name="connsiteY1217" fmla="*/ 35688 h 832252"/>
                <a:gd name="connsiteX1218" fmla="*/ 982019 w 1033462"/>
                <a:gd name="connsiteY1218" fmla="*/ 35688 h 832252"/>
                <a:gd name="connsiteX1219" fmla="*/ 978885 w 1033462"/>
                <a:gd name="connsiteY1219" fmla="*/ 38275 h 832252"/>
                <a:gd name="connsiteX1220" fmla="*/ 966598 w 1033462"/>
                <a:gd name="connsiteY1220" fmla="*/ 35688 h 832252"/>
                <a:gd name="connsiteX1221" fmla="*/ 972795 w 1033462"/>
                <a:gd name="connsiteY1221" fmla="*/ 35688 h 832252"/>
                <a:gd name="connsiteX1222" fmla="*/ 972795 w 1033462"/>
                <a:gd name="connsiteY1222" fmla="*/ 40774 h 832252"/>
                <a:gd name="connsiteX1223" fmla="*/ 969803 w 1033462"/>
                <a:gd name="connsiteY1223" fmla="*/ 40774 h 832252"/>
                <a:gd name="connsiteX1224" fmla="*/ 966598 w 1033462"/>
                <a:gd name="connsiteY1224" fmla="*/ 40774 h 832252"/>
                <a:gd name="connsiteX1225" fmla="*/ 1021942 w 1033462"/>
                <a:gd name="connsiteY1225" fmla="*/ 30692 h 832252"/>
                <a:gd name="connsiteX1226" fmla="*/ 1028032 w 1033462"/>
                <a:gd name="connsiteY1226" fmla="*/ 30692 h 832252"/>
                <a:gd name="connsiteX1227" fmla="*/ 1028032 w 1033462"/>
                <a:gd name="connsiteY1227" fmla="*/ 35777 h 832252"/>
                <a:gd name="connsiteX1228" fmla="*/ 1021942 w 1033462"/>
                <a:gd name="connsiteY1228" fmla="*/ 35777 h 832252"/>
                <a:gd name="connsiteX1229" fmla="*/ 972795 w 1033462"/>
                <a:gd name="connsiteY1229" fmla="*/ 30602 h 832252"/>
                <a:gd name="connsiteX1230" fmla="*/ 978885 w 1033462"/>
                <a:gd name="connsiteY1230" fmla="*/ 30602 h 832252"/>
                <a:gd name="connsiteX1231" fmla="*/ 978885 w 1033462"/>
                <a:gd name="connsiteY1231" fmla="*/ 35688 h 832252"/>
                <a:gd name="connsiteX1232" fmla="*/ 972795 w 1033462"/>
                <a:gd name="connsiteY1232" fmla="*/ 35688 h 832252"/>
                <a:gd name="connsiteX1233" fmla="*/ 1021942 w 1033462"/>
                <a:gd name="connsiteY1233" fmla="*/ 28104 h 832252"/>
                <a:gd name="connsiteX1234" fmla="*/ 1021942 w 1033462"/>
                <a:gd name="connsiteY1234" fmla="*/ 30692 h 832252"/>
                <a:gd name="connsiteX1235" fmla="*/ 1018807 w 1033462"/>
                <a:gd name="connsiteY1235" fmla="*/ 30692 h 832252"/>
                <a:gd name="connsiteX1236" fmla="*/ 1028032 w 1033462"/>
                <a:gd name="connsiteY1236" fmla="*/ 25606 h 832252"/>
                <a:gd name="connsiteX1237" fmla="*/ 1033462 w 1033462"/>
                <a:gd name="connsiteY1237" fmla="*/ 25606 h 832252"/>
                <a:gd name="connsiteX1238" fmla="*/ 1033462 w 1033462"/>
                <a:gd name="connsiteY1238" fmla="*/ 30692 h 832252"/>
                <a:gd name="connsiteX1239" fmla="*/ 1028032 w 1033462"/>
                <a:gd name="connsiteY1239" fmla="*/ 30692 h 832252"/>
                <a:gd name="connsiteX1240" fmla="*/ 1009442 w 1033462"/>
                <a:gd name="connsiteY1240" fmla="*/ 25517 h 832252"/>
                <a:gd name="connsiteX1241" fmla="*/ 1012540 w 1033462"/>
                <a:gd name="connsiteY1241" fmla="*/ 25517 h 832252"/>
                <a:gd name="connsiteX1242" fmla="*/ 1009442 w 1033462"/>
                <a:gd name="connsiteY1242" fmla="*/ 28104 h 832252"/>
                <a:gd name="connsiteX1243" fmla="*/ 1028032 w 1033462"/>
                <a:gd name="connsiteY1243" fmla="*/ 22930 h 832252"/>
                <a:gd name="connsiteX1244" fmla="*/ 1028032 w 1033462"/>
                <a:gd name="connsiteY1244" fmla="*/ 25606 h 832252"/>
                <a:gd name="connsiteX1245" fmla="*/ 1024827 w 1033462"/>
                <a:gd name="connsiteY1245" fmla="*/ 25606 h 832252"/>
                <a:gd name="connsiteX1246" fmla="*/ 1015638 w 1033462"/>
                <a:gd name="connsiteY1246" fmla="*/ 20342 h 832252"/>
                <a:gd name="connsiteX1247" fmla="*/ 1018736 w 1033462"/>
                <a:gd name="connsiteY1247" fmla="*/ 20342 h 832252"/>
                <a:gd name="connsiteX1248" fmla="*/ 1015638 w 1033462"/>
                <a:gd name="connsiteY1248" fmla="*/ 22929 h 832252"/>
                <a:gd name="connsiteX1249" fmla="*/ 1003352 w 1033462"/>
                <a:gd name="connsiteY1249" fmla="*/ 20342 h 832252"/>
                <a:gd name="connsiteX1250" fmla="*/ 1009442 w 1033462"/>
                <a:gd name="connsiteY1250" fmla="*/ 20342 h 832252"/>
                <a:gd name="connsiteX1251" fmla="*/ 1009442 w 1033462"/>
                <a:gd name="connsiteY1251" fmla="*/ 25517 h 832252"/>
                <a:gd name="connsiteX1252" fmla="*/ 1006450 w 1033462"/>
                <a:gd name="connsiteY1252" fmla="*/ 25517 h 832252"/>
                <a:gd name="connsiteX1253" fmla="*/ 1003352 w 1033462"/>
                <a:gd name="connsiteY1253" fmla="*/ 25517 h 832252"/>
                <a:gd name="connsiteX1254" fmla="*/ 1033462 w 1033462"/>
                <a:gd name="connsiteY1254" fmla="*/ 18395 h 832252"/>
                <a:gd name="connsiteX1255" fmla="*/ 1033462 w 1033462"/>
                <a:gd name="connsiteY1255" fmla="*/ 20520 h 832252"/>
                <a:gd name="connsiteX1256" fmla="*/ 1030918 w 1033462"/>
                <a:gd name="connsiteY1256" fmla="*/ 20520 h 832252"/>
                <a:gd name="connsiteX1257" fmla="*/ 1021728 w 1033462"/>
                <a:gd name="connsiteY1257" fmla="*/ 15256 h 832252"/>
                <a:gd name="connsiteX1258" fmla="*/ 1024827 w 1033462"/>
                <a:gd name="connsiteY1258" fmla="*/ 15256 h 832252"/>
                <a:gd name="connsiteX1259" fmla="*/ 1021728 w 1033462"/>
                <a:gd name="connsiteY1259" fmla="*/ 17844 h 832252"/>
                <a:gd name="connsiteX1260" fmla="*/ 1009442 w 1033462"/>
                <a:gd name="connsiteY1260" fmla="*/ 15256 h 832252"/>
                <a:gd name="connsiteX1261" fmla="*/ 1015638 w 1033462"/>
                <a:gd name="connsiteY1261" fmla="*/ 15256 h 832252"/>
                <a:gd name="connsiteX1262" fmla="*/ 1015638 w 1033462"/>
                <a:gd name="connsiteY1262" fmla="*/ 20342 h 832252"/>
                <a:gd name="connsiteX1263" fmla="*/ 1009442 w 1033462"/>
                <a:gd name="connsiteY1263" fmla="*/ 20342 h 832252"/>
                <a:gd name="connsiteX1264" fmla="*/ 1027818 w 1033462"/>
                <a:gd name="connsiteY1264" fmla="*/ 10171 h 832252"/>
                <a:gd name="connsiteX1265" fmla="*/ 1030916 w 1033462"/>
                <a:gd name="connsiteY1265" fmla="*/ 10171 h 832252"/>
                <a:gd name="connsiteX1266" fmla="*/ 1027818 w 1033462"/>
                <a:gd name="connsiteY1266" fmla="*/ 12758 h 832252"/>
                <a:gd name="connsiteX1267" fmla="*/ 1015638 w 1033462"/>
                <a:gd name="connsiteY1267" fmla="*/ 10171 h 832252"/>
                <a:gd name="connsiteX1268" fmla="*/ 1021728 w 1033462"/>
                <a:gd name="connsiteY1268" fmla="*/ 10171 h 832252"/>
                <a:gd name="connsiteX1269" fmla="*/ 1021728 w 1033462"/>
                <a:gd name="connsiteY1269" fmla="*/ 15256 h 832252"/>
                <a:gd name="connsiteX1270" fmla="*/ 1015638 w 1033462"/>
                <a:gd name="connsiteY1270" fmla="*/ 15256 h 832252"/>
                <a:gd name="connsiteX1271" fmla="*/ 1033462 w 1033462"/>
                <a:gd name="connsiteY1271" fmla="*/ 8045 h 832252"/>
                <a:gd name="connsiteX1272" fmla="*/ 1033462 w 1033462"/>
                <a:gd name="connsiteY1272" fmla="*/ 18395 h 832252"/>
                <a:gd name="connsiteX1273" fmla="*/ 1030917 w 1033462"/>
                <a:gd name="connsiteY1273" fmla="*/ 20520 h 832252"/>
                <a:gd name="connsiteX1274" fmla="*/ 1030918 w 1033462"/>
                <a:gd name="connsiteY1274" fmla="*/ 20520 h 832252"/>
                <a:gd name="connsiteX1275" fmla="*/ 1028032 w 1033462"/>
                <a:gd name="connsiteY1275" fmla="*/ 22930 h 832252"/>
                <a:gd name="connsiteX1276" fmla="*/ 1028032 w 1033462"/>
                <a:gd name="connsiteY1276" fmla="*/ 22929 h 832252"/>
                <a:gd name="connsiteX1277" fmla="*/ 1018737 w 1033462"/>
                <a:gd name="connsiteY1277" fmla="*/ 30692 h 832252"/>
                <a:gd name="connsiteX1278" fmla="*/ 1018807 w 1033462"/>
                <a:gd name="connsiteY1278" fmla="*/ 30692 h 832252"/>
                <a:gd name="connsiteX1279" fmla="*/ 1012647 w 1033462"/>
                <a:gd name="connsiteY1279" fmla="*/ 35777 h 832252"/>
                <a:gd name="connsiteX1280" fmla="*/ 1021942 w 1033462"/>
                <a:gd name="connsiteY1280" fmla="*/ 35777 h 832252"/>
                <a:gd name="connsiteX1281" fmla="*/ 1021942 w 1033462"/>
                <a:gd name="connsiteY1281" fmla="*/ 40863 h 832252"/>
                <a:gd name="connsiteX1282" fmla="*/ 1006450 w 1033462"/>
                <a:gd name="connsiteY1282" fmla="*/ 40863 h 832252"/>
                <a:gd name="connsiteX1283" fmla="*/ 1000467 w 1033462"/>
                <a:gd name="connsiteY1283" fmla="*/ 40863 h 832252"/>
                <a:gd name="connsiteX1284" fmla="*/ 997369 w 1033462"/>
                <a:gd name="connsiteY1284" fmla="*/ 40863 h 832252"/>
                <a:gd name="connsiteX1285" fmla="*/ 997369 w 1033462"/>
                <a:gd name="connsiteY1285" fmla="*/ 33190 h 832252"/>
                <a:gd name="connsiteX1286" fmla="*/ 991279 w 1033462"/>
                <a:gd name="connsiteY1286" fmla="*/ 38275 h 832252"/>
                <a:gd name="connsiteX1287" fmla="*/ 991279 w 1033462"/>
                <a:gd name="connsiteY1287" fmla="*/ 38275 h 832252"/>
                <a:gd name="connsiteX1288" fmla="*/ 982090 w 1033462"/>
                <a:gd name="connsiteY1288" fmla="*/ 45948 h 832252"/>
                <a:gd name="connsiteX1289" fmla="*/ 982163 w 1033462"/>
                <a:gd name="connsiteY1289" fmla="*/ 45948 h 832252"/>
                <a:gd name="connsiteX1290" fmla="*/ 975893 w 1033462"/>
                <a:gd name="connsiteY1290" fmla="*/ 51123 h 832252"/>
                <a:gd name="connsiteX1291" fmla="*/ 985189 w 1033462"/>
                <a:gd name="connsiteY1291" fmla="*/ 51123 h 832252"/>
                <a:gd name="connsiteX1292" fmla="*/ 985189 w 1033462"/>
                <a:gd name="connsiteY1292" fmla="*/ 56209 h 832252"/>
                <a:gd name="connsiteX1293" fmla="*/ 969803 w 1033462"/>
                <a:gd name="connsiteY1293" fmla="*/ 56209 h 832252"/>
                <a:gd name="connsiteX1294" fmla="*/ 966812 w 1033462"/>
                <a:gd name="connsiteY1294" fmla="*/ 56209 h 832252"/>
                <a:gd name="connsiteX1295" fmla="*/ 966812 w 1033462"/>
                <a:gd name="connsiteY1295" fmla="*/ 48536 h 832252"/>
                <a:gd name="connsiteX1296" fmla="*/ 960615 w 1033462"/>
                <a:gd name="connsiteY1296" fmla="*/ 53711 h 832252"/>
                <a:gd name="connsiteX1297" fmla="*/ 960615 w 1033462"/>
                <a:gd name="connsiteY1297" fmla="*/ 53621 h 832252"/>
                <a:gd name="connsiteX1298" fmla="*/ 951427 w 1033462"/>
                <a:gd name="connsiteY1298" fmla="*/ 61384 h 832252"/>
                <a:gd name="connsiteX1299" fmla="*/ 960615 w 1033462"/>
                <a:gd name="connsiteY1299" fmla="*/ 61384 h 832252"/>
                <a:gd name="connsiteX1300" fmla="*/ 960615 w 1033462"/>
                <a:gd name="connsiteY1300" fmla="*/ 66469 h 832252"/>
                <a:gd name="connsiteX1301" fmla="*/ 948435 w 1033462"/>
                <a:gd name="connsiteY1301" fmla="*/ 66469 h 832252"/>
                <a:gd name="connsiteX1302" fmla="*/ 948435 w 1033462"/>
                <a:gd name="connsiteY1302" fmla="*/ 58707 h 832252"/>
                <a:gd name="connsiteX1303" fmla="*/ 942345 w 1033462"/>
                <a:gd name="connsiteY1303" fmla="*/ 63852 h 832252"/>
                <a:gd name="connsiteX1304" fmla="*/ 942345 w 1033462"/>
                <a:gd name="connsiteY1304" fmla="*/ 63793 h 832252"/>
                <a:gd name="connsiteX1305" fmla="*/ 933050 w 1033462"/>
                <a:gd name="connsiteY1305" fmla="*/ 71466 h 832252"/>
                <a:gd name="connsiteX1306" fmla="*/ 942345 w 1033462"/>
                <a:gd name="connsiteY1306" fmla="*/ 71466 h 832252"/>
                <a:gd name="connsiteX1307" fmla="*/ 942345 w 1033462"/>
                <a:gd name="connsiteY1307" fmla="*/ 81726 h 832252"/>
                <a:gd name="connsiteX1308" fmla="*/ 930058 w 1033462"/>
                <a:gd name="connsiteY1308" fmla="*/ 81726 h 832252"/>
                <a:gd name="connsiteX1309" fmla="*/ 930058 w 1033462"/>
                <a:gd name="connsiteY1309" fmla="*/ 79139 h 832252"/>
                <a:gd name="connsiteX1310" fmla="*/ 930058 w 1033462"/>
                <a:gd name="connsiteY1310" fmla="*/ 74053 h 832252"/>
                <a:gd name="connsiteX1311" fmla="*/ 920870 w 1033462"/>
                <a:gd name="connsiteY1311" fmla="*/ 81726 h 832252"/>
                <a:gd name="connsiteX1312" fmla="*/ 926960 w 1033462"/>
                <a:gd name="connsiteY1312" fmla="*/ 81726 h 832252"/>
                <a:gd name="connsiteX1313" fmla="*/ 930058 w 1033462"/>
                <a:gd name="connsiteY1313" fmla="*/ 81726 h 832252"/>
                <a:gd name="connsiteX1314" fmla="*/ 930058 w 1033462"/>
                <a:gd name="connsiteY1314" fmla="*/ 91986 h 832252"/>
                <a:gd name="connsiteX1315" fmla="*/ 923968 w 1033462"/>
                <a:gd name="connsiteY1315" fmla="*/ 91986 h 832252"/>
                <a:gd name="connsiteX1316" fmla="*/ 923968 w 1033462"/>
                <a:gd name="connsiteY1316" fmla="*/ 84224 h 832252"/>
                <a:gd name="connsiteX1317" fmla="*/ 914673 w 1033462"/>
                <a:gd name="connsiteY1317" fmla="*/ 91986 h 832252"/>
                <a:gd name="connsiteX1318" fmla="*/ 914744 w 1033462"/>
                <a:gd name="connsiteY1318" fmla="*/ 91986 h 832252"/>
                <a:gd name="connsiteX1319" fmla="*/ 911681 w 1033462"/>
                <a:gd name="connsiteY1319" fmla="*/ 94515 h 832252"/>
                <a:gd name="connsiteX1320" fmla="*/ 911681 w 1033462"/>
                <a:gd name="connsiteY1320" fmla="*/ 94485 h 832252"/>
                <a:gd name="connsiteX1321" fmla="*/ 908599 w 1033462"/>
                <a:gd name="connsiteY1321" fmla="*/ 97059 h 832252"/>
                <a:gd name="connsiteX1322" fmla="*/ 908583 w 1033462"/>
                <a:gd name="connsiteY1322" fmla="*/ 97072 h 832252"/>
                <a:gd name="connsiteX1323" fmla="*/ 908583 w 1033462"/>
                <a:gd name="connsiteY1323" fmla="*/ 97072 h 832252"/>
                <a:gd name="connsiteX1324" fmla="*/ 902493 w 1033462"/>
                <a:gd name="connsiteY1324" fmla="*/ 102158 h 832252"/>
                <a:gd name="connsiteX1325" fmla="*/ 902563 w 1033462"/>
                <a:gd name="connsiteY1325" fmla="*/ 102158 h 832252"/>
                <a:gd name="connsiteX1326" fmla="*/ 896296 w 1033462"/>
                <a:gd name="connsiteY1326" fmla="*/ 107332 h 832252"/>
                <a:gd name="connsiteX1327" fmla="*/ 905698 w 1033462"/>
                <a:gd name="connsiteY1327" fmla="*/ 107332 h 832252"/>
                <a:gd name="connsiteX1328" fmla="*/ 905698 w 1033462"/>
                <a:gd name="connsiteY1328" fmla="*/ 112329 h 832252"/>
                <a:gd name="connsiteX1329" fmla="*/ 890206 w 1033462"/>
                <a:gd name="connsiteY1329" fmla="*/ 112329 h 832252"/>
                <a:gd name="connsiteX1330" fmla="*/ 887322 w 1033462"/>
                <a:gd name="connsiteY1330" fmla="*/ 112329 h 832252"/>
                <a:gd name="connsiteX1331" fmla="*/ 887322 w 1033462"/>
                <a:gd name="connsiteY1331" fmla="*/ 104656 h 832252"/>
                <a:gd name="connsiteX1332" fmla="*/ 881125 w 1033462"/>
                <a:gd name="connsiteY1332" fmla="*/ 109771 h 832252"/>
                <a:gd name="connsiteX1333" fmla="*/ 881125 w 1033462"/>
                <a:gd name="connsiteY1333" fmla="*/ 109741 h 832252"/>
                <a:gd name="connsiteX1334" fmla="*/ 871936 w 1033462"/>
                <a:gd name="connsiteY1334" fmla="*/ 117414 h 832252"/>
                <a:gd name="connsiteX1335" fmla="*/ 881125 w 1033462"/>
                <a:gd name="connsiteY1335" fmla="*/ 117414 h 832252"/>
                <a:gd name="connsiteX1336" fmla="*/ 881125 w 1033462"/>
                <a:gd name="connsiteY1336" fmla="*/ 127675 h 832252"/>
                <a:gd name="connsiteX1337" fmla="*/ 875035 w 1033462"/>
                <a:gd name="connsiteY1337" fmla="*/ 127675 h 832252"/>
                <a:gd name="connsiteX1338" fmla="*/ 875035 w 1033462"/>
                <a:gd name="connsiteY1338" fmla="*/ 120002 h 832252"/>
                <a:gd name="connsiteX1339" fmla="*/ 865739 w 1033462"/>
                <a:gd name="connsiteY1339" fmla="*/ 127675 h 832252"/>
                <a:gd name="connsiteX1340" fmla="*/ 865846 w 1033462"/>
                <a:gd name="connsiteY1340" fmla="*/ 127675 h 832252"/>
                <a:gd name="connsiteX1341" fmla="*/ 859985 w 1033462"/>
                <a:gd name="connsiteY1341" fmla="*/ 132570 h 832252"/>
                <a:gd name="connsiteX1342" fmla="*/ 856658 w 1033462"/>
                <a:gd name="connsiteY1342" fmla="*/ 135348 h 832252"/>
                <a:gd name="connsiteX1343" fmla="*/ 856658 w 1033462"/>
                <a:gd name="connsiteY1343" fmla="*/ 135259 h 832252"/>
                <a:gd name="connsiteX1344" fmla="*/ 847469 w 1033462"/>
                <a:gd name="connsiteY1344" fmla="*/ 143021 h 832252"/>
                <a:gd name="connsiteX1345" fmla="*/ 856658 w 1033462"/>
                <a:gd name="connsiteY1345" fmla="*/ 143021 h 832252"/>
                <a:gd name="connsiteX1346" fmla="*/ 856658 w 1033462"/>
                <a:gd name="connsiteY1346" fmla="*/ 148106 h 832252"/>
                <a:gd name="connsiteX1347" fmla="*/ 844478 w 1033462"/>
                <a:gd name="connsiteY1347" fmla="*/ 148106 h 832252"/>
                <a:gd name="connsiteX1348" fmla="*/ 844478 w 1033462"/>
                <a:gd name="connsiteY1348" fmla="*/ 140344 h 832252"/>
                <a:gd name="connsiteX1349" fmla="*/ 835183 w 1033462"/>
                <a:gd name="connsiteY1349" fmla="*/ 148106 h 832252"/>
                <a:gd name="connsiteX1350" fmla="*/ 835184 w 1033462"/>
                <a:gd name="connsiteY1350" fmla="*/ 148106 h 832252"/>
                <a:gd name="connsiteX1351" fmla="*/ 829093 w 1033462"/>
                <a:gd name="connsiteY1351" fmla="*/ 153192 h 832252"/>
                <a:gd name="connsiteX1352" fmla="*/ 829093 w 1033462"/>
                <a:gd name="connsiteY1352" fmla="*/ 153192 h 832252"/>
                <a:gd name="connsiteX1353" fmla="*/ 826101 w 1033462"/>
                <a:gd name="connsiteY1353" fmla="*/ 155691 h 832252"/>
                <a:gd name="connsiteX1354" fmla="*/ 826101 w 1033462"/>
                <a:gd name="connsiteY1354" fmla="*/ 155690 h 832252"/>
                <a:gd name="connsiteX1355" fmla="*/ 816806 w 1033462"/>
                <a:gd name="connsiteY1355" fmla="*/ 163452 h 832252"/>
                <a:gd name="connsiteX1356" fmla="*/ 816807 w 1033462"/>
                <a:gd name="connsiteY1356" fmla="*/ 163452 h 832252"/>
                <a:gd name="connsiteX1357" fmla="*/ 810716 w 1033462"/>
                <a:gd name="connsiteY1357" fmla="*/ 168538 h 832252"/>
                <a:gd name="connsiteX1358" fmla="*/ 810717 w 1033462"/>
                <a:gd name="connsiteY1358" fmla="*/ 168538 h 832252"/>
                <a:gd name="connsiteX1359" fmla="*/ 807724 w 1033462"/>
                <a:gd name="connsiteY1359" fmla="*/ 171037 h 832252"/>
                <a:gd name="connsiteX1360" fmla="*/ 807724 w 1033462"/>
                <a:gd name="connsiteY1360" fmla="*/ 171036 h 832252"/>
                <a:gd name="connsiteX1361" fmla="*/ 807640 w 1033462"/>
                <a:gd name="connsiteY1361" fmla="*/ 171107 h 832252"/>
                <a:gd name="connsiteX1362" fmla="*/ 804626 w 1033462"/>
                <a:gd name="connsiteY1362" fmla="*/ 173624 h 832252"/>
                <a:gd name="connsiteX1363" fmla="*/ 804661 w 1033462"/>
                <a:gd name="connsiteY1363" fmla="*/ 173624 h 832252"/>
                <a:gd name="connsiteX1364" fmla="*/ 798536 w 1033462"/>
                <a:gd name="connsiteY1364" fmla="*/ 178798 h 832252"/>
                <a:gd name="connsiteX1365" fmla="*/ 807724 w 1033462"/>
                <a:gd name="connsiteY1365" fmla="*/ 178798 h 832252"/>
                <a:gd name="connsiteX1366" fmla="*/ 807724 w 1033462"/>
                <a:gd name="connsiteY1366" fmla="*/ 188969 h 832252"/>
                <a:gd name="connsiteX1367" fmla="*/ 795437 w 1033462"/>
                <a:gd name="connsiteY1367" fmla="*/ 188969 h 832252"/>
                <a:gd name="connsiteX1368" fmla="*/ 795437 w 1033462"/>
                <a:gd name="connsiteY1368" fmla="*/ 181207 h 832252"/>
                <a:gd name="connsiteX1369" fmla="*/ 786249 w 1033462"/>
                <a:gd name="connsiteY1369" fmla="*/ 188969 h 832252"/>
                <a:gd name="connsiteX1370" fmla="*/ 786249 w 1033462"/>
                <a:gd name="connsiteY1370" fmla="*/ 188969 h 832252"/>
                <a:gd name="connsiteX1371" fmla="*/ 780159 w 1033462"/>
                <a:gd name="connsiteY1371" fmla="*/ 194055 h 832252"/>
                <a:gd name="connsiteX1372" fmla="*/ 789347 w 1033462"/>
                <a:gd name="connsiteY1372" fmla="*/ 194055 h 832252"/>
                <a:gd name="connsiteX1373" fmla="*/ 789347 w 1033462"/>
                <a:gd name="connsiteY1373" fmla="*/ 204226 h 832252"/>
                <a:gd name="connsiteX1374" fmla="*/ 783258 w 1033462"/>
                <a:gd name="connsiteY1374" fmla="*/ 204226 h 832252"/>
                <a:gd name="connsiteX1375" fmla="*/ 783258 w 1033462"/>
                <a:gd name="connsiteY1375" fmla="*/ 196553 h 832252"/>
                <a:gd name="connsiteX1376" fmla="*/ 773962 w 1033462"/>
                <a:gd name="connsiteY1376" fmla="*/ 204226 h 832252"/>
                <a:gd name="connsiteX1377" fmla="*/ 774070 w 1033462"/>
                <a:gd name="connsiteY1377" fmla="*/ 204226 h 832252"/>
                <a:gd name="connsiteX1378" fmla="*/ 767872 w 1033462"/>
                <a:gd name="connsiteY1378" fmla="*/ 209401 h 832252"/>
                <a:gd name="connsiteX1379" fmla="*/ 767944 w 1033462"/>
                <a:gd name="connsiteY1379" fmla="*/ 209401 h 832252"/>
                <a:gd name="connsiteX1380" fmla="*/ 764881 w 1033462"/>
                <a:gd name="connsiteY1380" fmla="*/ 211929 h 832252"/>
                <a:gd name="connsiteX1381" fmla="*/ 764881 w 1033462"/>
                <a:gd name="connsiteY1381" fmla="*/ 211899 h 832252"/>
                <a:gd name="connsiteX1382" fmla="*/ 755586 w 1033462"/>
                <a:gd name="connsiteY1382" fmla="*/ 219661 h 832252"/>
                <a:gd name="connsiteX1383" fmla="*/ 764881 w 1033462"/>
                <a:gd name="connsiteY1383" fmla="*/ 219661 h 832252"/>
                <a:gd name="connsiteX1384" fmla="*/ 764881 w 1033462"/>
                <a:gd name="connsiteY1384" fmla="*/ 224747 h 832252"/>
                <a:gd name="connsiteX1385" fmla="*/ 752701 w 1033462"/>
                <a:gd name="connsiteY1385" fmla="*/ 224747 h 832252"/>
                <a:gd name="connsiteX1386" fmla="*/ 752701 w 1033462"/>
                <a:gd name="connsiteY1386" fmla="*/ 216985 h 832252"/>
                <a:gd name="connsiteX1387" fmla="*/ 746611 w 1033462"/>
                <a:gd name="connsiteY1387" fmla="*/ 222071 h 832252"/>
                <a:gd name="connsiteX1388" fmla="*/ 746611 w 1033462"/>
                <a:gd name="connsiteY1388" fmla="*/ 222070 h 832252"/>
                <a:gd name="connsiteX1389" fmla="*/ 737209 w 1033462"/>
                <a:gd name="connsiteY1389" fmla="*/ 229743 h 832252"/>
                <a:gd name="connsiteX1390" fmla="*/ 746611 w 1033462"/>
                <a:gd name="connsiteY1390" fmla="*/ 229743 h 832252"/>
                <a:gd name="connsiteX1391" fmla="*/ 746611 w 1033462"/>
                <a:gd name="connsiteY1391" fmla="*/ 240004 h 832252"/>
                <a:gd name="connsiteX1392" fmla="*/ 731119 w 1033462"/>
                <a:gd name="connsiteY1392" fmla="*/ 240004 h 832252"/>
                <a:gd name="connsiteX1393" fmla="*/ 728234 w 1033462"/>
                <a:gd name="connsiteY1393" fmla="*/ 240004 h 832252"/>
                <a:gd name="connsiteX1394" fmla="*/ 728234 w 1033462"/>
                <a:gd name="connsiteY1394" fmla="*/ 232331 h 832252"/>
                <a:gd name="connsiteX1395" fmla="*/ 722037 w 1033462"/>
                <a:gd name="connsiteY1395" fmla="*/ 237447 h 832252"/>
                <a:gd name="connsiteX1396" fmla="*/ 722037 w 1033462"/>
                <a:gd name="connsiteY1396" fmla="*/ 237416 h 832252"/>
                <a:gd name="connsiteX1397" fmla="*/ 712849 w 1033462"/>
                <a:gd name="connsiteY1397" fmla="*/ 245089 h 832252"/>
                <a:gd name="connsiteX1398" fmla="*/ 712885 w 1033462"/>
                <a:gd name="connsiteY1398" fmla="*/ 245089 h 832252"/>
                <a:gd name="connsiteX1399" fmla="*/ 706759 w 1033462"/>
                <a:gd name="connsiteY1399" fmla="*/ 250264 h 832252"/>
                <a:gd name="connsiteX1400" fmla="*/ 715947 w 1033462"/>
                <a:gd name="connsiteY1400" fmla="*/ 250264 h 832252"/>
                <a:gd name="connsiteX1401" fmla="*/ 715947 w 1033462"/>
                <a:gd name="connsiteY1401" fmla="*/ 260435 h 832252"/>
                <a:gd name="connsiteX1402" fmla="*/ 709857 w 1033462"/>
                <a:gd name="connsiteY1402" fmla="*/ 260435 h 832252"/>
                <a:gd name="connsiteX1403" fmla="*/ 709857 w 1033462"/>
                <a:gd name="connsiteY1403" fmla="*/ 252673 h 832252"/>
                <a:gd name="connsiteX1404" fmla="*/ 700669 w 1033462"/>
                <a:gd name="connsiteY1404" fmla="*/ 260435 h 832252"/>
                <a:gd name="connsiteX1405" fmla="*/ 709857 w 1033462"/>
                <a:gd name="connsiteY1405" fmla="*/ 260435 h 832252"/>
                <a:gd name="connsiteX1406" fmla="*/ 709857 w 1033462"/>
                <a:gd name="connsiteY1406" fmla="*/ 265521 h 832252"/>
                <a:gd name="connsiteX1407" fmla="*/ 697570 w 1033462"/>
                <a:gd name="connsiteY1407" fmla="*/ 265521 h 832252"/>
                <a:gd name="connsiteX1408" fmla="*/ 697570 w 1033462"/>
                <a:gd name="connsiteY1408" fmla="*/ 257759 h 832252"/>
                <a:gd name="connsiteX1409" fmla="*/ 688382 w 1033462"/>
                <a:gd name="connsiteY1409" fmla="*/ 265521 h 832252"/>
                <a:gd name="connsiteX1410" fmla="*/ 688383 w 1033462"/>
                <a:gd name="connsiteY1410" fmla="*/ 265521 h 832252"/>
                <a:gd name="connsiteX1411" fmla="*/ 685390 w 1033462"/>
                <a:gd name="connsiteY1411" fmla="*/ 268020 h 832252"/>
                <a:gd name="connsiteX1412" fmla="*/ 685390 w 1033462"/>
                <a:gd name="connsiteY1412" fmla="*/ 268019 h 832252"/>
                <a:gd name="connsiteX1413" fmla="*/ 676095 w 1033462"/>
                <a:gd name="connsiteY1413" fmla="*/ 275692 h 832252"/>
                <a:gd name="connsiteX1414" fmla="*/ 685390 w 1033462"/>
                <a:gd name="connsiteY1414" fmla="*/ 275692 h 832252"/>
                <a:gd name="connsiteX1415" fmla="*/ 685390 w 1033462"/>
                <a:gd name="connsiteY1415" fmla="*/ 280867 h 832252"/>
                <a:gd name="connsiteX1416" fmla="*/ 673104 w 1033462"/>
                <a:gd name="connsiteY1416" fmla="*/ 280867 h 832252"/>
                <a:gd name="connsiteX1417" fmla="*/ 673104 w 1033462"/>
                <a:gd name="connsiteY1417" fmla="*/ 273194 h 832252"/>
                <a:gd name="connsiteX1418" fmla="*/ 663915 w 1033462"/>
                <a:gd name="connsiteY1418" fmla="*/ 280867 h 832252"/>
                <a:gd name="connsiteX1419" fmla="*/ 670005 w 1033462"/>
                <a:gd name="connsiteY1419" fmla="*/ 280867 h 832252"/>
                <a:gd name="connsiteX1420" fmla="*/ 673104 w 1033462"/>
                <a:gd name="connsiteY1420" fmla="*/ 280867 h 832252"/>
                <a:gd name="connsiteX1421" fmla="*/ 673104 w 1033462"/>
                <a:gd name="connsiteY1421" fmla="*/ 285953 h 832252"/>
                <a:gd name="connsiteX1422" fmla="*/ 657718 w 1033462"/>
                <a:gd name="connsiteY1422" fmla="*/ 285953 h 832252"/>
                <a:gd name="connsiteX1423" fmla="*/ 654727 w 1033462"/>
                <a:gd name="connsiteY1423" fmla="*/ 285953 h 832252"/>
                <a:gd name="connsiteX1424" fmla="*/ 654727 w 1033462"/>
                <a:gd name="connsiteY1424" fmla="*/ 278280 h 832252"/>
                <a:gd name="connsiteX1425" fmla="*/ 645538 w 1033462"/>
                <a:gd name="connsiteY1425" fmla="*/ 285953 h 832252"/>
                <a:gd name="connsiteX1426" fmla="*/ 651628 w 1033462"/>
                <a:gd name="connsiteY1426" fmla="*/ 285953 h 832252"/>
                <a:gd name="connsiteX1427" fmla="*/ 654727 w 1033462"/>
                <a:gd name="connsiteY1427" fmla="*/ 285953 h 832252"/>
                <a:gd name="connsiteX1428" fmla="*/ 654727 w 1033462"/>
                <a:gd name="connsiteY1428" fmla="*/ 291038 h 832252"/>
                <a:gd name="connsiteX1429" fmla="*/ 642440 w 1033462"/>
                <a:gd name="connsiteY1429" fmla="*/ 291038 h 832252"/>
                <a:gd name="connsiteX1430" fmla="*/ 642440 w 1033462"/>
                <a:gd name="connsiteY1430" fmla="*/ 288451 h 832252"/>
                <a:gd name="connsiteX1431" fmla="*/ 642440 w 1033462"/>
                <a:gd name="connsiteY1431" fmla="*/ 283365 h 832252"/>
                <a:gd name="connsiteX1432" fmla="*/ 633252 w 1033462"/>
                <a:gd name="connsiteY1432" fmla="*/ 291038 h 832252"/>
                <a:gd name="connsiteX1433" fmla="*/ 639448 w 1033462"/>
                <a:gd name="connsiteY1433" fmla="*/ 291038 h 832252"/>
                <a:gd name="connsiteX1434" fmla="*/ 642440 w 1033462"/>
                <a:gd name="connsiteY1434" fmla="*/ 291038 h 832252"/>
                <a:gd name="connsiteX1435" fmla="*/ 642440 w 1033462"/>
                <a:gd name="connsiteY1435" fmla="*/ 301299 h 832252"/>
                <a:gd name="connsiteX1436" fmla="*/ 630260 w 1033462"/>
                <a:gd name="connsiteY1436" fmla="*/ 301299 h 832252"/>
                <a:gd name="connsiteX1437" fmla="*/ 630260 w 1033462"/>
                <a:gd name="connsiteY1437" fmla="*/ 298622 h 832252"/>
                <a:gd name="connsiteX1438" fmla="*/ 630260 w 1033462"/>
                <a:gd name="connsiteY1438" fmla="*/ 293536 h 832252"/>
                <a:gd name="connsiteX1439" fmla="*/ 621072 w 1033462"/>
                <a:gd name="connsiteY1439" fmla="*/ 301299 h 832252"/>
                <a:gd name="connsiteX1440" fmla="*/ 627162 w 1033462"/>
                <a:gd name="connsiteY1440" fmla="*/ 301299 h 832252"/>
                <a:gd name="connsiteX1441" fmla="*/ 630260 w 1033462"/>
                <a:gd name="connsiteY1441" fmla="*/ 301299 h 832252"/>
                <a:gd name="connsiteX1442" fmla="*/ 630260 w 1033462"/>
                <a:gd name="connsiteY1442" fmla="*/ 311470 h 832252"/>
                <a:gd name="connsiteX1443" fmla="*/ 618080 w 1033462"/>
                <a:gd name="connsiteY1443" fmla="*/ 311470 h 832252"/>
                <a:gd name="connsiteX1444" fmla="*/ 618080 w 1033462"/>
                <a:gd name="connsiteY1444" fmla="*/ 308882 h 832252"/>
                <a:gd name="connsiteX1445" fmla="*/ 618080 w 1033462"/>
                <a:gd name="connsiteY1445" fmla="*/ 303797 h 832252"/>
                <a:gd name="connsiteX1446" fmla="*/ 608785 w 1033462"/>
                <a:gd name="connsiteY1446" fmla="*/ 311470 h 832252"/>
                <a:gd name="connsiteX1447" fmla="*/ 614875 w 1033462"/>
                <a:gd name="connsiteY1447" fmla="*/ 311470 h 832252"/>
                <a:gd name="connsiteX1448" fmla="*/ 618080 w 1033462"/>
                <a:gd name="connsiteY1448" fmla="*/ 311470 h 832252"/>
                <a:gd name="connsiteX1449" fmla="*/ 618080 w 1033462"/>
                <a:gd name="connsiteY1449" fmla="*/ 321730 h 832252"/>
                <a:gd name="connsiteX1450" fmla="*/ 605793 w 1033462"/>
                <a:gd name="connsiteY1450" fmla="*/ 321730 h 832252"/>
                <a:gd name="connsiteX1451" fmla="*/ 605793 w 1033462"/>
                <a:gd name="connsiteY1451" fmla="*/ 313968 h 832252"/>
                <a:gd name="connsiteX1452" fmla="*/ 596498 w 1033462"/>
                <a:gd name="connsiteY1452" fmla="*/ 321730 h 832252"/>
                <a:gd name="connsiteX1453" fmla="*/ 602695 w 1033462"/>
                <a:gd name="connsiteY1453" fmla="*/ 321730 h 832252"/>
                <a:gd name="connsiteX1454" fmla="*/ 605793 w 1033462"/>
                <a:gd name="connsiteY1454" fmla="*/ 321730 h 832252"/>
                <a:gd name="connsiteX1455" fmla="*/ 605793 w 1033462"/>
                <a:gd name="connsiteY1455" fmla="*/ 326816 h 832252"/>
                <a:gd name="connsiteX1456" fmla="*/ 593613 w 1033462"/>
                <a:gd name="connsiteY1456" fmla="*/ 326816 h 832252"/>
                <a:gd name="connsiteX1457" fmla="*/ 593613 w 1033462"/>
                <a:gd name="connsiteY1457" fmla="*/ 319143 h 832252"/>
                <a:gd name="connsiteX1458" fmla="*/ 584318 w 1033462"/>
                <a:gd name="connsiteY1458" fmla="*/ 326816 h 832252"/>
                <a:gd name="connsiteX1459" fmla="*/ 584388 w 1033462"/>
                <a:gd name="connsiteY1459" fmla="*/ 326816 h 832252"/>
                <a:gd name="connsiteX1460" fmla="*/ 581326 w 1033462"/>
                <a:gd name="connsiteY1460" fmla="*/ 329344 h 832252"/>
                <a:gd name="connsiteX1461" fmla="*/ 581326 w 1033462"/>
                <a:gd name="connsiteY1461" fmla="*/ 329314 h 832252"/>
                <a:gd name="connsiteX1462" fmla="*/ 579791 w 1033462"/>
                <a:gd name="connsiteY1462" fmla="*/ 330611 h 832252"/>
                <a:gd name="connsiteX1463" fmla="*/ 578228 w 1033462"/>
                <a:gd name="connsiteY1463" fmla="*/ 331901 h 832252"/>
                <a:gd name="connsiteX1464" fmla="*/ 578264 w 1033462"/>
                <a:gd name="connsiteY1464" fmla="*/ 331901 h 832252"/>
                <a:gd name="connsiteX1465" fmla="*/ 572138 w 1033462"/>
                <a:gd name="connsiteY1465" fmla="*/ 337076 h 832252"/>
                <a:gd name="connsiteX1466" fmla="*/ 581326 w 1033462"/>
                <a:gd name="connsiteY1466" fmla="*/ 337076 h 832252"/>
                <a:gd name="connsiteX1467" fmla="*/ 581326 w 1033462"/>
                <a:gd name="connsiteY1467" fmla="*/ 347158 h 832252"/>
                <a:gd name="connsiteX1468" fmla="*/ 575236 w 1033462"/>
                <a:gd name="connsiteY1468" fmla="*/ 347158 h 832252"/>
                <a:gd name="connsiteX1469" fmla="*/ 575236 w 1033462"/>
                <a:gd name="connsiteY1469" fmla="*/ 339485 h 832252"/>
                <a:gd name="connsiteX1470" fmla="*/ 566048 w 1033462"/>
                <a:gd name="connsiteY1470" fmla="*/ 347158 h 832252"/>
                <a:gd name="connsiteX1471" fmla="*/ 566155 w 1033462"/>
                <a:gd name="connsiteY1471" fmla="*/ 347158 h 832252"/>
                <a:gd name="connsiteX1472" fmla="*/ 562950 w 1033462"/>
                <a:gd name="connsiteY1472" fmla="*/ 349834 h 832252"/>
                <a:gd name="connsiteX1473" fmla="*/ 562950 w 1033462"/>
                <a:gd name="connsiteY1473" fmla="*/ 349746 h 832252"/>
                <a:gd name="connsiteX1474" fmla="*/ 556860 w 1033462"/>
                <a:gd name="connsiteY1474" fmla="*/ 354831 h 832252"/>
                <a:gd name="connsiteX1475" fmla="*/ 556860 w 1033462"/>
                <a:gd name="connsiteY1475" fmla="*/ 354831 h 832252"/>
                <a:gd name="connsiteX1476" fmla="*/ 547671 w 1033462"/>
                <a:gd name="connsiteY1476" fmla="*/ 362504 h 832252"/>
                <a:gd name="connsiteX1477" fmla="*/ 547779 w 1033462"/>
                <a:gd name="connsiteY1477" fmla="*/ 362504 h 832252"/>
                <a:gd name="connsiteX1478" fmla="*/ 541581 w 1033462"/>
                <a:gd name="connsiteY1478" fmla="*/ 367679 h 832252"/>
                <a:gd name="connsiteX1479" fmla="*/ 550770 w 1033462"/>
                <a:gd name="connsiteY1479" fmla="*/ 367679 h 832252"/>
                <a:gd name="connsiteX1480" fmla="*/ 550770 w 1033462"/>
                <a:gd name="connsiteY1480" fmla="*/ 377850 h 832252"/>
                <a:gd name="connsiteX1481" fmla="*/ 538483 w 1033462"/>
                <a:gd name="connsiteY1481" fmla="*/ 377850 h 832252"/>
                <a:gd name="connsiteX1482" fmla="*/ 538483 w 1033462"/>
                <a:gd name="connsiteY1482" fmla="*/ 370177 h 832252"/>
                <a:gd name="connsiteX1483" fmla="*/ 529294 w 1033462"/>
                <a:gd name="connsiteY1483" fmla="*/ 377850 h 832252"/>
                <a:gd name="connsiteX1484" fmla="*/ 529295 w 1033462"/>
                <a:gd name="connsiteY1484" fmla="*/ 377850 h 832252"/>
                <a:gd name="connsiteX1485" fmla="*/ 526303 w 1033462"/>
                <a:gd name="connsiteY1485" fmla="*/ 380349 h 832252"/>
                <a:gd name="connsiteX1486" fmla="*/ 526303 w 1033462"/>
                <a:gd name="connsiteY1486" fmla="*/ 380348 h 832252"/>
                <a:gd name="connsiteX1487" fmla="*/ 520106 w 1033462"/>
                <a:gd name="connsiteY1487" fmla="*/ 385464 h 832252"/>
                <a:gd name="connsiteX1488" fmla="*/ 520106 w 1033462"/>
                <a:gd name="connsiteY1488" fmla="*/ 385434 h 832252"/>
                <a:gd name="connsiteX1489" fmla="*/ 518571 w 1033462"/>
                <a:gd name="connsiteY1489" fmla="*/ 386731 h 832252"/>
                <a:gd name="connsiteX1490" fmla="*/ 517008 w 1033462"/>
                <a:gd name="connsiteY1490" fmla="*/ 388021 h 832252"/>
                <a:gd name="connsiteX1491" fmla="*/ 517044 w 1033462"/>
                <a:gd name="connsiteY1491" fmla="*/ 388021 h 832252"/>
                <a:gd name="connsiteX1492" fmla="*/ 510918 w 1033462"/>
                <a:gd name="connsiteY1492" fmla="*/ 393196 h 832252"/>
                <a:gd name="connsiteX1493" fmla="*/ 510919 w 1033462"/>
                <a:gd name="connsiteY1493" fmla="*/ 393196 h 832252"/>
                <a:gd name="connsiteX1494" fmla="*/ 504828 w 1033462"/>
                <a:gd name="connsiteY1494" fmla="*/ 398282 h 832252"/>
                <a:gd name="connsiteX1495" fmla="*/ 514016 w 1033462"/>
                <a:gd name="connsiteY1495" fmla="*/ 398282 h 832252"/>
                <a:gd name="connsiteX1496" fmla="*/ 514016 w 1033462"/>
                <a:gd name="connsiteY1496" fmla="*/ 403367 h 832252"/>
                <a:gd name="connsiteX1497" fmla="*/ 501729 w 1033462"/>
                <a:gd name="connsiteY1497" fmla="*/ 403367 h 832252"/>
                <a:gd name="connsiteX1498" fmla="*/ 501729 w 1033462"/>
                <a:gd name="connsiteY1498" fmla="*/ 400780 h 832252"/>
                <a:gd name="connsiteX1499" fmla="*/ 501729 w 1033462"/>
                <a:gd name="connsiteY1499" fmla="*/ 395694 h 832252"/>
                <a:gd name="connsiteX1500" fmla="*/ 492541 w 1033462"/>
                <a:gd name="connsiteY1500" fmla="*/ 403367 h 832252"/>
                <a:gd name="connsiteX1501" fmla="*/ 498631 w 1033462"/>
                <a:gd name="connsiteY1501" fmla="*/ 403367 h 832252"/>
                <a:gd name="connsiteX1502" fmla="*/ 501729 w 1033462"/>
                <a:gd name="connsiteY1502" fmla="*/ 403367 h 832252"/>
                <a:gd name="connsiteX1503" fmla="*/ 501729 w 1033462"/>
                <a:gd name="connsiteY1503" fmla="*/ 413628 h 832252"/>
                <a:gd name="connsiteX1504" fmla="*/ 495639 w 1033462"/>
                <a:gd name="connsiteY1504" fmla="*/ 413628 h 832252"/>
                <a:gd name="connsiteX1505" fmla="*/ 495639 w 1033462"/>
                <a:gd name="connsiteY1505" fmla="*/ 405866 h 832252"/>
                <a:gd name="connsiteX1506" fmla="*/ 486451 w 1033462"/>
                <a:gd name="connsiteY1506" fmla="*/ 413628 h 832252"/>
                <a:gd name="connsiteX1507" fmla="*/ 495639 w 1033462"/>
                <a:gd name="connsiteY1507" fmla="*/ 413628 h 832252"/>
                <a:gd name="connsiteX1508" fmla="*/ 495639 w 1033462"/>
                <a:gd name="connsiteY1508" fmla="*/ 418713 h 832252"/>
                <a:gd name="connsiteX1509" fmla="*/ 483353 w 1033462"/>
                <a:gd name="connsiteY1509" fmla="*/ 418713 h 832252"/>
                <a:gd name="connsiteX1510" fmla="*/ 483353 w 1033462"/>
                <a:gd name="connsiteY1510" fmla="*/ 410951 h 832252"/>
                <a:gd name="connsiteX1511" fmla="*/ 477262 w 1033462"/>
                <a:gd name="connsiteY1511" fmla="*/ 416096 h 832252"/>
                <a:gd name="connsiteX1512" fmla="*/ 477262 w 1033462"/>
                <a:gd name="connsiteY1512" fmla="*/ 416037 h 832252"/>
                <a:gd name="connsiteX1513" fmla="*/ 468074 w 1033462"/>
                <a:gd name="connsiteY1513" fmla="*/ 423799 h 832252"/>
                <a:gd name="connsiteX1514" fmla="*/ 477262 w 1033462"/>
                <a:gd name="connsiteY1514" fmla="*/ 423799 h 832252"/>
                <a:gd name="connsiteX1515" fmla="*/ 477262 w 1033462"/>
                <a:gd name="connsiteY1515" fmla="*/ 428885 h 832252"/>
                <a:gd name="connsiteX1516" fmla="*/ 465083 w 1033462"/>
                <a:gd name="connsiteY1516" fmla="*/ 428885 h 832252"/>
                <a:gd name="connsiteX1517" fmla="*/ 465083 w 1033462"/>
                <a:gd name="connsiteY1517" fmla="*/ 421212 h 832252"/>
                <a:gd name="connsiteX1518" fmla="*/ 455787 w 1033462"/>
                <a:gd name="connsiteY1518" fmla="*/ 428885 h 832252"/>
                <a:gd name="connsiteX1519" fmla="*/ 455858 w 1033462"/>
                <a:gd name="connsiteY1519" fmla="*/ 428885 h 832252"/>
                <a:gd name="connsiteX1520" fmla="*/ 449697 w 1033462"/>
                <a:gd name="connsiteY1520" fmla="*/ 433970 h 832252"/>
                <a:gd name="connsiteX1521" fmla="*/ 458993 w 1033462"/>
                <a:gd name="connsiteY1521" fmla="*/ 433970 h 832252"/>
                <a:gd name="connsiteX1522" fmla="*/ 458993 w 1033462"/>
                <a:gd name="connsiteY1522" fmla="*/ 439145 h 832252"/>
                <a:gd name="connsiteX1523" fmla="*/ 446813 w 1033462"/>
                <a:gd name="connsiteY1523" fmla="*/ 439145 h 832252"/>
                <a:gd name="connsiteX1524" fmla="*/ 446813 w 1033462"/>
                <a:gd name="connsiteY1524" fmla="*/ 431472 h 832252"/>
                <a:gd name="connsiteX1525" fmla="*/ 440616 w 1033462"/>
                <a:gd name="connsiteY1525" fmla="*/ 436587 h 832252"/>
                <a:gd name="connsiteX1526" fmla="*/ 440616 w 1033462"/>
                <a:gd name="connsiteY1526" fmla="*/ 436557 h 832252"/>
                <a:gd name="connsiteX1527" fmla="*/ 434450 w 1033462"/>
                <a:gd name="connsiteY1527" fmla="*/ 441706 h 832252"/>
                <a:gd name="connsiteX1528" fmla="*/ 425231 w 1033462"/>
                <a:gd name="connsiteY1528" fmla="*/ 449316 h 832252"/>
                <a:gd name="connsiteX1529" fmla="*/ 434526 w 1033462"/>
                <a:gd name="connsiteY1529" fmla="*/ 449316 h 832252"/>
                <a:gd name="connsiteX1530" fmla="*/ 434526 w 1033462"/>
                <a:gd name="connsiteY1530" fmla="*/ 459487 h 832252"/>
                <a:gd name="connsiteX1531" fmla="*/ 428436 w 1033462"/>
                <a:gd name="connsiteY1531" fmla="*/ 459487 h 832252"/>
                <a:gd name="connsiteX1532" fmla="*/ 428436 w 1033462"/>
                <a:gd name="connsiteY1532" fmla="*/ 451814 h 832252"/>
                <a:gd name="connsiteX1533" fmla="*/ 422239 w 1033462"/>
                <a:gd name="connsiteY1533" fmla="*/ 456930 h 832252"/>
                <a:gd name="connsiteX1534" fmla="*/ 422239 w 1033462"/>
                <a:gd name="connsiteY1534" fmla="*/ 456900 h 832252"/>
                <a:gd name="connsiteX1535" fmla="*/ 420707 w 1033462"/>
                <a:gd name="connsiteY1535" fmla="*/ 458195 h 832252"/>
                <a:gd name="connsiteX1536" fmla="*/ 419141 w 1033462"/>
                <a:gd name="connsiteY1536" fmla="*/ 459487 h 832252"/>
                <a:gd name="connsiteX1537" fmla="*/ 419177 w 1033462"/>
                <a:gd name="connsiteY1537" fmla="*/ 459487 h 832252"/>
                <a:gd name="connsiteX1538" fmla="*/ 413051 w 1033462"/>
                <a:gd name="connsiteY1538" fmla="*/ 464662 h 832252"/>
                <a:gd name="connsiteX1539" fmla="*/ 413052 w 1033462"/>
                <a:gd name="connsiteY1539" fmla="*/ 464662 h 832252"/>
                <a:gd name="connsiteX1540" fmla="*/ 410059 w 1033462"/>
                <a:gd name="connsiteY1540" fmla="*/ 467161 h 832252"/>
                <a:gd name="connsiteX1541" fmla="*/ 410059 w 1033462"/>
                <a:gd name="connsiteY1541" fmla="*/ 467160 h 832252"/>
                <a:gd name="connsiteX1542" fmla="*/ 403862 w 1033462"/>
                <a:gd name="connsiteY1542" fmla="*/ 472335 h 832252"/>
                <a:gd name="connsiteX1543" fmla="*/ 403862 w 1033462"/>
                <a:gd name="connsiteY1543" fmla="*/ 472246 h 832252"/>
                <a:gd name="connsiteX1544" fmla="*/ 394674 w 1033462"/>
                <a:gd name="connsiteY1544" fmla="*/ 480008 h 832252"/>
                <a:gd name="connsiteX1545" fmla="*/ 403862 w 1033462"/>
                <a:gd name="connsiteY1545" fmla="*/ 480008 h 832252"/>
                <a:gd name="connsiteX1546" fmla="*/ 403862 w 1033462"/>
                <a:gd name="connsiteY1546" fmla="*/ 490179 h 832252"/>
                <a:gd name="connsiteX1547" fmla="*/ 397772 w 1033462"/>
                <a:gd name="connsiteY1547" fmla="*/ 490179 h 832252"/>
                <a:gd name="connsiteX1548" fmla="*/ 397772 w 1033462"/>
                <a:gd name="connsiteY1548" fmla="*/ 482417 h 832252"/>
                <a:gd name="connsiteX1549" fmla="*/ 388584 w 1033462"/>
                <a:gd name="connsiteY1549" fmla="*/ 490179 h 832252"/>
                <a:gd name="connsiteX1550" fmla="*/ 388585 w 1033462"/>
                <a:gd name="connsiteY1550" fmla="*/ 490179 h 832252"/>
                <a:gd name="connsiteX1551" fmla="*/ 382494 w 1033462"/>
                <a:gd name="connsiteY1551" fmla="*/ 495265 h 832252"/>
                <a:gd name="connsiteX1552" fmla="*/ 391682 w 1033462"/>
                <a:gd name="connsiteY1552" fmla="*/ 495265 h 832252"/>
                <a:gd name="connsiteX1553" fmla="*/ 391682 w 1033462"/>
                <a:gd name="connsiteY1553" fmla="*/ 500350 h 832252"/>
                <a:gd name="connsiteX1554" fmla="*/ 379395 w 1033462"/>
                <a:gd name="connsiteY1554" fmla="*/ 500350 h 832252"/>
                <a:gd name="connsiteX1555" fmla="*/ 379395 w 1033462"/>
                <a:gd name="connsiteY1555" fmla="*/ 492677 h 832252"/>
                <a:gd name="connsiteX1556" fmla="*/ 370207 w 1033462"/>
                <a:gd name="connsiteY1556" fmla="*/ 500350 h 832252"/>
                <a:gd name="connsiteX1557" fmla="*/ 370208 w 1033462"/>
                <a:gd name="connsiteY1557" fmla="*/ 500350 h 832252"/>
                <a:gd name="connsiteX1558" fmla="*/ 364117 w 1033462"/>
                <a:gd name="connsiteY1558" fmla="*/ 505436 h 832252"/>
                <a:gd name="connsiteX1559" fmla="*/ 373305 w 1033462"/>
                <a:gd name="connsiteY1559" fmla="*/ 505436 h 832252"/>
                <a:gd name="connsiteX1560" fmla="*/ 373305 w 1033462"/>
                <a:gd name="connsiteY1560" fmla="*/ 515696 h 832252"/>
                <a:gd name="connsiteX1561" fmla="*/ 361019 w 1033462"/>
                <a:gd name="connsiteY1561" fmla="*/ 515696 h 832252"/>
                <a:gd name="connsiteX1562" fmla="*/ 361019 w 1033462"/>
                <a:gd name="connsiteY1562" fmla="*/ 508023 h 832252"/>
                <a:gd name="connsiteX1563" fmla="*/ 351830 w 1033462"/>
                <a:gd name="connsiteY1563" fmla="*/ 515696 h 832252"/>
                <a:gd name="connsiteX1564" fmla="*/ 351831 w 1033462"/>
                <a:gd name="connsiteY1564" fmla="*/ 515696 h 832252"/>
                <a:gd name="connsiteX1565" fmla="*/ 345740 w 1033462"/>
                <a:gd name="connsiteY1565" fmla="*/ 520782 h 832252"/>
                <a:gd name="connsiteX1566" fmla="*/ 354929 w 1033462"/>
                <a:gd name="connsiteY1566" fmla="*/ 520782 h 832252"/>
                <a:gd name="connsiteX1567" fmla="*/ 354929 w 1033462"/>
                <a:gd name="connsiteY1567" fmla="*/ 531042 h 832252"/>
                <a:gd name="connsiteX1568" fmla="*/ 348839 w 1033462"/>
                <a:gd name="connsiteY1568" fmla="*/ 531042 h 832252"/>
                <a:gd name="connsiteX1569" fmla="*/ 348839 w 1033462"/>
                <a:gd name="connsiteY1569" fmla="*/ 523369 h 832252"/>
                <a:gd name="connsiteX1570" fmla="*/ 342749 w 1033462"/>
                <a:gd name="connsiteY1570" fmla="*/ 528396 h 832252"/>
                <a:gd name="connsiteX1571" fmla="*/ 342749 w 1033462"/>
                <a:gd name="connsiteY1571" fmla="*/ 528366 h 832252"/>
                <a:gd name="connsiteX1572" fmla="*/ 339645 w 1033462"/>
                <a:gd name="connsiteY1572" fmla="*/ 530958 h 832252"/>
                <a:gd name="connsiteX1573" fmla="*/ 339543 w 1033462"/>
                <a:gd name="connsiteY1573" fmla="*/ 531042 h 832252"/>
                <a:gd name="connsiteX1574" fmla="*/ 339544 w 1033462"/>
                <a:gd name="connsiteY1574" fmla="*/ 531042 h 832252"/>
                <a:gd name="connsiteX1575" fmla="*/ 333453 w 1033462"/>
                <a:gd name="connsiteY1575" fmla="*/ 536128 h 832252"/>
                <a:gd name="connsiteX1576" fmla="*/ 342749 w 1033462"/>
                <a:gd name="connsiteY1576" fmla="*/ 536128 h 832252"/>
                <a:gd name="connsiteX1577" fmla="*/ 342749 w 1033462"/>
                <a:gd name="connsiteY1577" fmla="*/ 546299 h 832252"/>
                <a:gd name="connsiteX1578" fmla="*/ 336552 w 1033462"/>
                <a:gd name="connsiteY1578" fmla="*/ 546299 h 832252"/>
                <a:gd name="connsiteX1579" fmla="*/ 336552 w 1033462"/>
                <a:gd name="connsiteY1579" fmla="*/ 538626 h 832252"/>
                <a:gd name="connsiteX1580" fmla="*/ 327363 w 1033462"/>
                <a:gd name="connsiteY1580" fmla="*/ 546299 h 832252"/>
                <a:gd name="connsiteX1581" fmla="*/ 327400 w 1033462"/>
                <a:gd name="connsiteY1581" fmla="*/ 546299 h 832252"/>
                <a:gd name="connsiteX1582" fmla="*/ 322772 w 1033462"/>
                <a:gd name="connsiteY1582" fmla="*/ 550208 h 832252"/>
                <a:gd name="connsiteX1583" fmla="*/ 315077 w 1033462"/>
                <a:gd name="connsiteY1583" fmla="*/ 556560 h 832252"/>
                <a:gd name="connsiteX1584" fmla="*/ 315147 w 1033462"/>
                <a:gd name="connsiteY1584" fmla="*/ 556560 h 832252"/>
                <a:gd name="connsiteX1585" fmla="*/ 308987 w 1033462"/>
                <a:gd name="connsiteY1585" fmla="*/ 561645 h 832252"/>
                <a:gd name="connsiteX1586" fmla="*/ 309094 w 1033462"/>
                <a:gd name="connsiteY1586" fmla="*/ 561645 h 832252"/>
                <a:gd name="connsiteX1587" fmla="*/ 306102 w 1033462"/>
                <a:gd name="connsiteY1587" fmla="*/ 564144 h 832252"/>
                <a:gd name="connsiteX1588" fmla="*/ 306102 w 1033462"/>
                <a:gd name="connsiteY1588" fmla="*/ 564143 h 832252"/>
                <a:gd name="connsiteX1589" fmla="*/ 299905 w 1033462"/>
                <a:gd name="connsiteY1589" fmla="*/ 569260 h 832252"/>
                <a:gd name="connsiteX1590" fmla="*/ 299905 w 1033462"/>
                <a:gd name="connsiteY1590" fmla="*/ 569229 h 832252"/>
                <a:gd name="connsiteX1591" fmla="*/ 290610 w 1033462"/>
                <a:gd name="connsiteY1591" fmla="*/ 576902 h 832252"/>
                <a:gd name="connsiteX1592" fmla="*/ 290717 w 1033462"/>
                <a:gd name="connsiteY1592" fmla="*/ 576902 h 832252"/>
                <a:gd name="connsiteX1593" fmla="*/ 284520 w 1033462"/>
                <a:gd name="connsiteY1593" fmla="*/ 582077 h 832252"/>
                <a:gd name="connsiteX1594" fmla="*/ 293815 w 1033462"/>
                <a:gd name="connsiteY1594" fmla="*/ 582077 h 832252"/>
                <a:gd name="connsiteX1595" fmla="*/ 293815 w 1033462"/>
                <a:gd name="connsiteY1595" fmla="*/ 592248 h 832252"/>
                <a:gd name="connsiteX1596" fmla="*/ 287725 w 1033462"/>
                <a:gd name="connsiteY1596" fmla="*/ 592248 h 832252"/>
                <a:gd name="connsiteX1597" fmla="*/ 287725 w 1033462"/>
                <a:gd name="connsiteY1597" fmla="*/ 584575 h 832252"/>
                <a:gd name="connsiteX1598" fmla="*/ 278430 w 1033462"/>
                <a:gd name="connsiteY1598" fmla="*/ 592248 h 832252"/>
                <a:gd name="connsiteX1599" fmla="*/ 278537 w 1033462"/>
                <a:gd name="connsiteY1599" fmla="*/ 592248 h 832252"/>
                <a:gd name="connsiteX1600" fmla="*/ 275438 w 1033462"/>
                <a:gd name="connsiteY1600" fmla="*/ 594836 h 832252"/>
                <a:gd name="connsiteX1601" fmla="*/ 275438 w 1033462"/>
                <a:gd name="connsiteY1601" fmla="*/ 594835 h 832252"/>
                <a:gd name="connsiteX1602" fmla="*/ 269333 w 1033462"/>
                <a:gd name="connsiteY1602" fmla="*/ 599934 h 832252"/>
                <a:gd name="connsiteX1603" fmla="*/ 263151 w 1033462"/>
                <a:gd name="connsiteY1603" fmla="*/ 605037 h 832252"/>
                <a:gd name="connsiteX1604" fmla="*/ 263151 w 1033462"/>
                <a:gd name="connsiteY1604" fmla="*/ 605007 h 832252"/>
                <a:gd name="connsiteX1605" fmla="*/ 261618 w 1033462"/>
                <a:gd name="connsiteY1605" fmla="*/ 606302 h 832252"/>
                <a:gd name="connsiteX1606" fmla="*/ 260053 w 1033462"/>
                <a:gd name="connsiteY1606" fmla="*/ 607594 h 832252"/>
                <a:gd name="connsiteX1607" fmla="*/ 260089 w 1033462"/>
                <a:gd name="connsiteY1607" fmla="*/ 607594 h 832252"/>
                <a:gd name="connsiteX1608" fmla="*/ 257061 w 1033462"/>
                <a:gd name="connsiteY1608" fmla="*/ 610152 h 832252"/>
                <a:gd name="connsiteX1609" fmla="*/ 257061 w 1033462"/>
                <a:gd name="connsiteY1609" fmla="*/ 610092 h 832252"/>
                <a:gd name="connsiteX1610" fmla="*/ 247873 w 1033462"/>
                <a:gd name="connsiteY1610" fmla="*/ 617765 h 832252"/>
                <a:gd name="connsiteX1611" fmla="*/ 257061 w 1033462"/>
                <a:gd name="connsiteY1611" fmla="*/ 617765 h 832252"/>
                <a:gd name="connsiteX1612" fmla="*/ 257061 w 1033462"/>
                <a:gd name="connsiteY1612" fmla="*/ 622940 h 832252"/>
                <a:gd name="connsiteX1613" fmla="*/ 244775 w 1033462"/>
                <a:gd name="connsiteY1613" fmla="*/ 622940 h 832252"/>
                <a:gd name="connsiteX1614" fmla="*/ 244775 w 1033462"/>
                <a:gd name="connsiteY1614" fmla="*/ 620353 h 832252"/>
                <a:gd name="connsiteX1615" fmla="*/ 244775 w 1033462"/>
                <a:gd name="connsiteY1615" fmla="*/ 615178 h 832252"/>
                <a:gd name="connsiteX1616" fmla="*/ 235586 w 1033462"/>
                <a:gd name="connsiteY1616" fmla="*/ 622940 h 832252"/>
                <a:gd name="connsiteX1617" fmla="*/ 241783 w 1033462"/>
                <a:gd name="connsiteY1617" fmla="*/ 622940 h 832252"/>
                <a:gd name="connsiteX1618" fmla="*/ 244775 w 1033462"/>
                <a:gd name="connsiteY1618" fmla="*/ 622940 h 832252"/>
                <a:gd name="connsiteX1619" fmla="*/ 244775 w 1033462"/>
                <a:gd name="connsiteY1619" fmla="*/ 633111 h 832252"/>
                <a:gd name="connsiteX1620" fmla="*/ 238685 w 1033462"/>
                <a:gd name="connsiteY1620" fmla="*/ 633111 h 832252"/>
                <a:gd name="connsiteX1621" fmla="*/ 238685 w 1033462"/>
                <a:gd name="connsiteY1621" fmla="*/ 625438 h 832252"/>
                <a:gd name="connsiteX1622" fmla="*/ 229496 w 1033462"/>
                <a:gd name="connsiteY1622" fmla="*/ 633111 h 832252"/>
                <a:gd name="connsiteX1623" fmla="*/ 229533 w 1033462"/>
                <a:gd name="connsiteY1623" fmla="*/ 633111 h 832252"/>
                <a:gd name="connsiteX1624" fmla="*/ 223406 w 1033462"/>
                <a:gd name="connsiteY1624" fmla="*/ 638286 h 832252"/>
                <a:gd name="connsiteX1625" fmla="*/ 232595 w 1033462"/>
                <a:gd name="connsiteY1625" fmla="*/ 638286 h 832252"/>
                <a:gd name="connsiteX1626" fmla="*/ 232595 w 1033462"/>
                <a:gd name="connsiteY1626" fmla="*/ 648457 h 832252"/>
                <a:gd name="connsiteX1627" fmla="*/ 217209 w 1033462"/>
                <a:gd name="connsiteY1627" fmla="*/ 648457 h 832252"/>
                <a:gd name="connsiteX1628" fmla="*/ 214218 w 1033462"/>
                <a:gd name="connsiteY1628" fmla="*/ 648457 h 832252"/>
                <a:gd name="connsiteX1629" fmla="*/ 214218 w 1033462"/>
                <a:gd name="connsiteY1629" fmla="*/ 640695 h 832252"/>
                <a:gd name="connsiteX1630" fmla="*/ 206528 w 1033462"/>
                <a:gd name="connsiteY1630" fmla="*/ 647191 h 832252"/>
                <a:gd name="connsiteX1631" fmla="*/ 198833 w 1033462"/>
                <a:gd name="connsiteY1631" fmla="*/ 653543 h 832252"/>
                <a:gd name="connsiteX1632" fmla="*/ 208128 w 1033462"/>
                <a:gd name="connsiteY1632" fmla="*/ 653543 h 832252"/>
                <a:gd name="connsiteX1633" fmla="*/ 208128 w 1033462"/>
                <a:gd name="connsiteY1633" fmla="*/ 663803 h 832252"/>
                <a:gd name="connsiteX1634" fmla="*/ 202038 w 1033462"/>
                <a:gd name="connsiteY1634" fmla="*/ 663803 h 832252"/>
                <a:gd name="connsiteX1635" fmla="*/ 202038 w 1033462"/>
                <a:gd name="connsiteY1635" fmla="*/ 656041 h 832252"/>
                <a:gd name="connsiteX1636" fmla="*/ 195841 w 1033462"/>
                <a:gd name="connsiteY1636" fmla="*/ 661216 h 832252"/>
                <a:gd name="connsiteX1637" fmla="*/ 195841 w 1033462"/>
                <a:gd name="connsiteY1637" fmla="*/ 661127 h 832252"/>
                <a:gd name="connsiteX1638" fmla="*/ 186653 w 1033462"/>
                <a:gd name="connsiteY1638" fmla="*/ 668889 h 832252"/>
                <a:gd name="connsiteX1639" fmla="*/ 195841 w 1033462"/>
                <a:gd name="connsiteY1639" fmla="*/ 668889 h 832252"/>
                <a:gd name="connsiteX1640" fmla="*/ 195841 w 1033462"/>
                <a:gd name="connsiteY1640" fmla="*/ 679060 h 832252"/>
                <a:gd name="connsiteX1641" fmla="*/ 189751 w 1033462"/>
                <a:gd name="connsiteY1641" fmla="*/ 679060 h 832252"/>
                <a:gd name="connsiteX1642" fmla="*/ 189751 w 1033462"/>
                <a:gd name="connsiteY1642" fmla="*/ 671387 h 832252"/>
                <a:gd name="connsiteX1643" fmla="*/ 180456 w 1033462"/>
                <a:gd name="connsiteY1643" fmla="*/ 679060 h 832252"/>
                <a:gd name="connsiteX1644" fmla="*/ 180563 w 1033462"/>
                <a:gd name="connsiteY1644" fmla="*/ 679060 h 832252"/>
                <a:gd name="connsiteX1645" fmla="*/ 177571 w 1033462"/>
                <a:gd name="connsiteY1645" fmla="*/ 681559 h 832252"/>
                <a:gd name="connsiteX1646" fmla="*/ 177571 w 1033462"/>
                <a:gd name="connsiteY1646" fmla="*/ 681558 h 832252"/>
                <a:gd name="connsiteX1647" fmla="*/ 168276 w 1033462"/>
                <a:gd name="connsiteY1647" fmla="*/ 689320 h 832252"/>
                <a:gd name="connsiteX1648" fmla="*/ 177571 w 1033462"/>
                <a:gd name="connsiteY1648" fmla="*/ 689320 h 832252"/>
                <a:gd name="connsiteX1649" fmla="*/ 177571 w 1033462"/>
                <a:gd name="connsiteY1649" fmla="*/ 694406 h 832252"/>
                <a:gd name="connsiteX1650" fmla="*/ 165284 w 1033462"/>
                <a:gd name="connsiteY1650" fmla="*/ 694406 h 832252"/>
                <a:gd name="connsiteX1651" fmla="*/ 165284 w 1033462"/>
                <a:gd name="connsiteY1651" fmla="*/ 686733 h 832252"/>
                <a:gd name="connsiteX1652" fmla="*/ 155989 w 1033462"/>
                <a:gd name="connsiteY1652" fmla="*/ 694406 h 832252"/>
                <a:gd name="connsiteX1653" fmla="*/ 156059 w 1033462"/>
                <a:gd name="connsiteY1653" fmla="*/ 694406 h 832252"/>
                <a:gd name="connsiteX1654" fmla="*/ 149899 w 1033462"/>
                <a:gd name="connsiteY1654" fmla="*/ 699491 h 832252"/>
                <a:gd name="connsiteX1655" fmla="*/ 149970 w 1033462"/>
                <a:gd name="connsiteY1655" fmla="*/ 699491 h 832252"/>
                <a:gd name="connsiteX1656" fmla="*/ 143809 w 1033462"/>
                <a:gd name="connsiteY1656" fmla="*/ 704577 h 832252"/>
                <a:gd name="connsiteX1657" fmla="*/ 143881 w 1033462"/>
                <a:gd name="connsiteY1657" fmla="*/ 704577 h 832252"/>
                <a:gd name="connsiteX1658" fmla="*/ 140818 w 1033462"/>
                <a:gd name="connsiteY1658" fmla="*/ 707105 h 832252"/>
                <a:gd name="connsiteX1659" fmla="*/ 140818 w 1033462"/>
                <a:gd name="connsiteY1659" fmla="*/ 707075 h 832252"/>
                <a:gd name="connsiteX1660" fmla="*/ 131522 w 1033462"/>
                <a:gd name="connsiteY1660" fmla="*/ 714837 h 832252"/>
                <a:gd name="connsiteX1661" fmla="*/ 131594 w 1033462"/>
                <a:gd name="connsiteY1661" fmla="*/ 714837 h 832252"/>
                <a:gd name="connsiteX1662" fmla="*/ 125432 w 1033462"/>
                <a:gd name="connsiteY1662" fmla="*/ 719923 h 832252"/>
                <a:gd name="connsiteX1663" fmla="*/ 125504 w 1033462"/>
                <a:gd name="connsiteY1663" fmla="*/ 719923 h 832252"/>
                <a:gd name="connsiteX1664" fmla="*/ 122441 w 1033462"/>
                <a:gd name="connsiteY1664" fmla="*/ 722451 h 832252"/>
                <a:gd name="connsiteX1665" fmla="*/ 122441 w 1033462"/>
                <a:gd name="connsiteY1665" fmla="*/ 722421 h 832252"/>
                <a:gd name="connsiteX1666" fmla="*/ 120885 w 1033462"/>
                <a:gd name="connsiteY1666" fmla="*/ 723736 h 832252"/>
                <a:gd name="connsiteX1667" fmla="*/ 119342 w 1033462"/>
                <a:gd name="connsiteY1667" fmla="*/ 725009 h 832252"/>
                <a:gd name="connsiteX1668" fmla="*/ 119378 w 1033462"/>
                <a:gd name="connsiteY1668" fmla="*/ 725009 h 832252"/>
                <a:gd name="connsiteX1669" fmla="*/ 113252 w 1033462"/>
                <a:gd name="connsiteY1669" fmla="*/ 730183 h 832252"/>
                <a:gd name="connsiteX1670" fmla="*/ 122441 w 1033462"/>
                <a:gd name="connsiteY1670" fmla="*/ 730183 h 832252"/>
                <a:gd name="connsiteX1671" fmla="*/ 122441 w 1033462"/>
                <a:gd name="connsiteY1671" fmla="*/ 740355 h 832252"/>
                <a:gd name="connsiteX1672" fmla="*/ 116351 w 1033462"/>
                <a:gd name="connsiteY1672" fmla="*/ 740355 h 832252"/>
                <a:gd name="connsiteX1673" fmla="*/ 116351 w 1033462"/>
                <a:gd name="connsiteY1673" fmla="*/ 732682 h 832252"/>
                <a:gd name="connsiteX1674" fmla="*/ 110261 w 1033462"/>
                <a:gd name="connsiteY1674" fmla="*/ 737768 h 832252"/>
                <a:gd name="connsiteX1675" fmla="*/ 110261 w 1033462"/>
                <a:gd name="connsiteY1675" fmla="*/ 737767 h 832252"/>
                <a:gd name="connsiteX1676" fmla="*/ 104064 w 1033462"/>
                <a:gd name="connsiteY1676" fmla="*/ 742883 h 832252"/>
                <a:gd name="connsiteX1677" fmla="*/ 104064 w 1033462"/>
                <a:gd name="connsiteY1677" fmla="*/ 742853 h 832252"/>
                <a:gd name="connsiteX1678" fmla="*/ 100982 w 1033462"/>
                <a:gd name="connsiteY1678" fmla="*/ 745427 h 832252"/>
                <a:gd name="connsiteX1679" fmla="*/ 100966 w 1033462"/>
                <a:gd name="connsiteY1679" fmla="*/ 745440 h 832252"/>
                <a:gd name="connsiteX1680" fmla="*/ 100967 w 1033462"/>
                <a:gd name="connsiteY1680" fmla="*/ 745440 h 832252"/>
                <a:gd name="connsiteX1681" fmla="*/ 97974 w 1033462"/>
                <a:gd name="connsiteY1681" fmla="*/ 747939 h 832252"/>
                <a:gd name="connsiteX1682" fmla="*/ 97974 w 1033462"/>
                <a:gd name="connsiteY1682" fmla="*/ 747938 h 832252"/>
                <a:gd name="connsiteX1683" fmla="*/ 97891 w 1033462"/>
                <a:gd name="connsiteY1683" fmla="*/ 748008 h 832252"/>
                <a:gd name="connsiteX1684" fmla="*/ 94876 w 1033462"/>
                <a:gd name="connsiteY1684" fmla="*/ 750526 h 832252"/>
                <a:gd name="connsiteX1685" fmla="*/ 94911 w 1033462"/>
                <a:gd name="connsiteY1685" fmla="*/ 750526 h 832252"/>
                <a:gd name="connsiteX1686" fmla="*/ 90365 w 1033462"/>
                <a:gd name="connsiteY1686" fmla="*/ 754368 h 832252"/>
                <a:gd name="connsiteX1687" fmla="*/ 85687 w 1033462"/>
                <a:gd name="connsiteY1687" fmla="*/ 758229 h 832252"/>
                <a:gd name="connsiteX1688" fmla="*/ 85687 w 1033462"/>
                <a:gd name="connsiteY1688" fmla="*/ 758199 h 832252"/>
                <a:gd name="connsiteX1689" fmla="*/ 82609 w 1033462"/>
                <a:gd name="connsiteY1689" fmla="*/ 760770 h 832252"/>
                <a:gd name="connsiteX1690" fmla="*/ 82589 w 1033462"/>
                <a:gd name="connsiteY1690" fmla="*/ 760786 h 832252"/>
                <a:gd name="connsiteX1691" fmla="*/ 82590 w 1033462"/>
                <a:gd name="connsiteY1691" fmla="*/ 760786 h 832252"/>
                <a:gd name="connsiteX1692" fmla="*/ 76499 w 1033462"/>
                <a:gd name="connsiteY1692" fmla="*/ 765872 h 832252"/>
                <a:gd name="connsiteX1693" fmla="*/ 76499 w 1033462"/>
                <a:gd name="connsiteY1693" fmla="*/ 765872 h 832252"/>
                <a:gd name="connsiteX1694" fmla="*/ 73507 w 1033462"/>
                <a:gd name="connsiteY1694" fmla="*/ 768371 h 832252"/>
                <a:gd name="connsiteX1695" fmla="*/ 73507 w 1033462"/>
                <a:gd name="connsiteY1695" fmla="*/ 768370 h 832252"/>
                <a:gd name="connsiteX1696" fmla="*/ 73423 w 1033462"/>
                <a:gd name="connsiteY1696" fmla="*/ 768441 h 832252"/>
                <a:gd name="connsiteX1697" fmla="*/ 70409 w 1033462"/>
                <a:gd name="connsiteY1697" fmla="*/ 770958 h 832252"/>
                <a:gd name="connsiteX1698" fmla="*/ 70444 w 1033462"/>
                <a:gd name="connsiteY1698" fmla="*/ 770958 h 832252"/>
                <a:gd name="connsiteX1699" fmla="*/ 64319 w 1033462"/>
                <a:gd name="connsiteY1699" fmla="*/ 776132 h 832252"/>
                <a:gd name="connsiteX1700" fmla="*/ 73507 w 1033462"/>
                <a:gd name="connsiteY1700" fmla="*/ 776132 h 832252"/>
                <a:gd name="connsiteX1701" fmla="*/ 73507 w 1033462"/>
                <a:gd name="connsiteY1701" fmla="*/ 786304 h 832252"/>
                <a:gd name="connsiteX1702" fmla="*/ 67417 w 1033462"/>
                <a:gd name="connsiteY1702" fmla="*/ 786304 h 832252"/>
                <a:gd name="connsiteX1703" fmla="*/ 67417 w 1033462"/>
                <a:gd name="connsiteY1703" fmla="*/ 778541 h 832252"/>
                <a:gd name="connsiteX1704" fmla="*/ 61220 w 1033462"/>
                <a:gd name="connsiteY1704" fmla="*/ 783717 h 832252"/>
                <a:gd name="connsiteX1705" fmla="*/ 61220 w 1033462"/>
                <a:gd name="connsiteY1705" fmla="*/ 783716 h 832252"/>
                <a:gd name="connsiteX1706" fmla="*/ 52032 w 1033462"/>
                <a:gd name="connsiteY1706" fmla="*/ 791389 h 832252"/>
                <a:gd name="connsiteX1707" fmla="*/ 61220 w 1033462"/>
                <a:gd name="connsiteY1707" fmla="*/ 791389 h 832252"/>
                <a:gd name="connsiteX1708" fmla="*/ 61220 w 1033462"/>
                <a:gd name="connsiteY1708" fmla="*/ 796475 h 832252"/>
                <a:gd name="connsiteX1709" fmla="*/ 49040 w 1033462"/>
                <a:gd name="connsiteY1709" fmla="*/ 796475 h 832252"/>
                <a:gd name="connsiteX1710" fmla="*/ 49040 w 1033462"/>
                <a:gd name="connsiteY1710" fmla="*/ 793887 h 832252"/>
                <a:gd name="connsiteX1711" fmla="*/ 49040 w 1033462"/>
                <a:gd name="connsiteY1711" fmla="*/ 788802 h 832252"/>
                <a:gd name="connsiteX1712" fmla="*/ 39745 w 1033462"/>
                <a:gd name="connsiteY1712" fmla="*/ 796475 h 832252"/>
                <a:gd name="connsiteX1713" fmla="*/ 45942 w 1033462"/>
                <a:gd name="connsiteY1713" fmla="*/ 796475 h 832252"/>
                <a:gd name="connsiteX1714" fmla="*/ 49040 w 1033462"/>
                <a:gd name="connsiteY1714" fmla="*/ 796475 h 832252"/>
                <a:gd name="connsiteX1715" fmla="*/ 49040 w 1033462"/>
                <a:gd name="connsiteY1715" fmla="*/ 806735 h 832252"/>
                <a:gd name="connsiteX1716" fmla="*/ 42844 w 1033462"/>
                <a:gd name="connsiteY1716" fmla="*/ 806735 h 832252"/>
                <a:gd name="connsiteX1717" fmla="*/ 42844 w 1033462"/>
                <a:gd name="connsiteY1717" fmla="*/ 799062 h 832252"/>
                <a:gd name="connsiteX1718" fmla="*/ 33655 w 1033462"/>
                <a:gd name="connsiteY1718" fmla="*/ 806735 h 832252"/>
                <a:gd name="connsiteX1719" fmla="*/ 42844 w 1033462"/>
                <a:gd name="connsiteY1719" fmla="*/ 806735 h 832252"/>
                <a:gd name="connsiteX1720" fmla="*/ 42844 w 1033462"/>
                <a:gd name="connsiteY1720" fmla="*/ 811821 h 832252"/>
                <a:gd name="connsiteX1721" fmla="*/ 30770 w 1033462"/>
                <a:gd name="connsiteY1721" fmla="*/ 811821 h 832252"/>
                <a:gd name="connsiteX1722" fmla="*/ 30770 w 1033462"/>
                <a:gd name="connsiteY1722" fmla="*/ 809233 h 832252"/>
                <a:gd name="connsiteX1723" fmla="*/ 30770 w 1033462"/>
                <a:gd name="connsiteY1723" fmla="*/ 804148 h 832252"/>
                <a:gd name="connsiteX1724" fmla="*/ 21368 w 1033462"/>
                <a:gd name="connsiteY1724" fmla="*/ 811821 h 832252"/>
                <a:gd name="connsiteX1725" fmla="*/ 27565 w 1033462"/>
                <a:gd name="connsiteY1725" fmla="*/ 811821 h 832252"/>
                <a:gd name="connsiteX1726" fmla="*/ 30770 w 1033462"/>
                <a:gd name="connsiteY1726" fmla="*/ 811821 h 832252"/>
                <a:gd name="connsiteX1727" fmla="*/ 30770 w 1033462"/>
                <a:gd name="connsiteY1727" fmla="*/ 822081 h 832252"/>
                <a:gd name="connsiteX1728" fmla="*/ 24574 w 1033462"/>
                <a:gd name="connsiteY1728" fmla="*/ 822081 h 832252"/>
                <a:gd name="connsiteX1729" fmla="*/ 24574 w 1033462"/>
                <a:gd name="connsiteY1729" fmla="*/ 814319 h 832252"/>
                <a:gd name="connsiteX1730" fmla="*/ 18484 w 1033462"/>
                <a:gd name="connsiteY1730" fmla="*/ 819404 h 832252"/>
                <a:gd name="connsiteX1731" fmla="*/ 18484 w 1033462"/>
                <a:gd name="connsiteY1731" fmla="*/ 819404 h 832252"/>
                <a:gd name="connsiteX1732" fmla="*/ 18149 w 1033462"/>
                <a:gd name="connsiteY1732" fmla="*/ 819684 h 832252"/>
                <a:gd name="connsiteX1733" fmla="*/ 15278 w 1033462"/>
                <a:gd name="connsiteY1733" fmla="*/ 822081 h 832252"/>
                <a:gd name="connsiteX1734" fmla="*/ 15279 w 1033462"/>
                <a:gd name="connsiteY1734" fmla="*/ 822081 h 832252"/>
                <a:gd name="connsiteX1735" fmla="*/ 9188 w 1033462"/>
                <a:gd name="connsiteY1735" fmla="*/ 827167 h 832252"/>
                <a:gd name="connsiteX1736" fmla="*/ 18484 w 1033462"/>
                <a:gd name="connsiteY1736" fmla="*/ 827167 h 832252"/>
                <a:gd name="connsiteX1737" fmla="*/ 18484 w 1033462"/>
                <a:gd name="connsiteY1737" fmla="*/ 832252 h 832252"/>
                <a:gd name="connsiteX1738" fmla="*/ 2992 w 1033462"/>
                <a:gd name="connsiteY1738" fmla="*/ 832252 h 832252"/>
                <a:gd name="connsiteX1739" fmla="*/ 2992 w 1033462"/>
                <a:gd name="connsiteY1739" fmla="*/ 821992 h 832252"/>
                <a:gd name="connsiteX1740" fmla="*/ 9188 w 1033462"/>
                <a:gd name="connsiteY1740" fmla="*/ 816817 h 832252"/>
                <a:gd name="connsiteX1741" fmla="*/ 9188 w 1033462"/>
                <a:gd name="connsiteY1741" fmla="*/ 816817 h 832252"/>
                <a:gd name="connsiteX1742" fmla="*/ 12180 w 1033462"/>
                <a:gd name="connsiteY1742" fmla="*/ 814318 h 832252"/>
                <a:gd name="connsiteX1743" fmla="*/ 12180 w 1033462"/>
                <a:gd name="connsiteY1743" fmla="*/ 814319 h 832252"/>
                <a:gd name="connsiteX1744" fmla="*/ 21368 w 1033462"/>
                <a:gd name="connsiteY1744" fmla="*/ 806646 h 832252"/>
                <a:gd name="connsiteX1745" fmla="*/ 12180 w 1033462"/>
                <a:gd name="connsiteY1745" fmla="*/ 806646 h 832252"/>
                <a:gd name="connsiteX1746" fmla="*/ 12180 w 1033462"/>
                <a:gd name="connsiteY1746" fmla="*/ 796385 h 832252"/>
                <a:gd name="connsiteX1747" fmla="*/ 24467 w 1033462"/>
                <a:gd name="connsiteY1747" fmla="*/ 796385 h 832252"/>
                <a:gd name="connsiteX1748" fmla="*/ 24467 w 1033462"/>
                <a:gd name="connsiteY1748" fmla="*/ 804148 h 832252"/>
                <a:gd name="connsiteX1749" fmla="*/ 30557 w 1033462"/>
                <a:gd name="connsiteY1749" fmla="*/ 799003 h 832252"/>
                <a:gd name="connsiteX1750" fmla="*/ 30557 w 1033462"/>
                <a:gd name="connsiteY1750" fmla="*/ 799062 h 832252"/>
                <a:gd name="connsiteX1751" fmla="*/ 39745 w 1033462"/>
                <a:gd name="connsiteY1751" fmla="*/ 791300 h 832252"/>
                <a:gd name="connsiteX1752" fmla="*/ 30557 w 1033462"/>
                <a:gd name="connsiteY1752" fmla="*/ 791300 h 832252"/>
                <a:gd name="connsiteX1753" fmla="*/ 30557 w 1033462"/>
                <a:gd name="connsiteY1753" fmla="*/ 781129 h 832252"/>
                <a:gd name="connsiteX1754" fmla="*/ 42844 w 1033462"/>
                <a:gd name="connsiteY1754" fmla="*/ 781129 h 832252"/>
                <a:gd name="connsiteX1755" fmla="*/ 42844 w 1033462"/>
                <a:gd name="connsiteY1755" fmla="*/ 788802 h 832252"/>
                <a:gd name="connsiteX1756" fmla="*/ 52032 w 1033462"/>
                <a:gd name="connsiteY1756" fmla="*/ 781129 h 832252"/>
                <a:gd name="connsiteX1757" fmla="*/ 51997 w 1033462"/>
                <a:gd name="connsiteY1757" fmla="*/ 781129 h 832252"/>
                <a:gd name="connsiteX1758" fmla="*/ 56587 w 1033462"/>
                <a:gd name="connsiteY1758" fmla="*/ 777251 h 832252"/>
                <a:gd name="connsiteX1759" fmla="*/ 64319 w 1033462"/>
                <a:gd name="connsiteY1759" fmla="*/ 770868 h 832252"/>
                <a:gd name="connsiteX1760" fmla="*/ 55024 w 1033462"/>
                <a:gd name="connsiteY1760" fmla="*/ 770868 h 832252"/>
                <a:gd name="connsiteX1761" fmla="*/ 55024 w 1033462"/>
                <a:gd name="connsiteY1761" fmla="*/ 760697 h 832252"/>
                <a:gd name="connsiteX1762" fmla="*/ 61220 w 1033462"/>
                <a:gd name="connsiteY1762" fmla="*/ 760697 h 832252"/>
                <a:gd name="connsiteX1763" fmla="*/ 61220 w 1033462"/>
                <a:gd name="connsiteY1763" fmla="*/ 768370 h 832252"/>
                <a:gd name="connsiteX1764" fmla="*/ 67310 w 1033462"/>
                <a:gd name="connsiteY1764" fmla="*/ 763285 h 832252"/>
                <a:gd name="connsiteX1765" fmla="*/ 67310 w 1033462"/>
                <a:gd name="connsiteY1765" fmla="*/ 763285 h 832252"/>
                <a:gd name="connsiteX1766" fmla="*/ 67337 w 1033462"/>
                <a:gd name="connsiteY1766" fmla="*/ 763263 h 832252"/>
                <a:gd name="connsiteX1767" fmla="*/ 70409 w 1033462"/>
                <a:gd name="connsiteY1767" fmla="*/ 760697 h 832252"/>
                <a:gd name="connsiteX1768" fmla="*/ 70374 w 1033462"/>
                <a:gd name="connsiteY1768" fmla="*/ 760697 h 832252"/>
                <a:gd name="connsiteX1769" fmla="*/ 73400 w 1033462"/>
                <a:gd name="connsiteY1769" fmla="*/ 758140 h 832252"/>
                <a:gd name="connsiteX1770" fmla="*/ 73400 w 1033462"/>
                <a:gd name="connsiteY1770" fmla="*/ 758199 h 832252"/>
                <a:gd name="connsiteX1771" fmla="*/ 79597 w 1033462"/>
                <a:gd name="connsiteY1771" fmla="*/ 752965 h 832252"/>
                <a:gd name="connsiteX1772" fmla="*/ 79597 w 1033462"/>
                <a:gd name="connsiteY1772" fmla="*/ 753113 h 832252"/>
                <a:gd name="connsiteX1773" fmla="*/ 88786 w 1033462"/>
                <a:gd name="connsiteY1773" fmla="*/ 745351 h 832252"/>
                <a:gd name="connsiteX1774" fmla="*/ 88785 w 1033462"/>
                <a:gd name="connsiteY1774" fmla="*/ 745351 h 832252"/>
                <a:gd name="connsiteX1775" fmla="*/ 91777 w 1033462"/>
                <a:gd name="connsiteY1775" fmla="*/ 742853 h 832252"/>
                <a:gd name="connsiteX1776" fmla="*/ 91777 w 1033462"/>
                <a:gd name="connsiteY1776" fmla="*/ 742853 h 832252"/>
                <a:gd name="connsiteX1777" fmla="*/ 100966 w 1033462"/>
                <a:gd name="connsiteY1777" fmla="*/ 735180 h 832252"/>
                <a:gd name="connsiteX1778" fmla="*/ 100894 w 1033462"/>
                <a:gd name="connsiteY1778" fmla="*/ 735180 h 832252"/>
                <a:gd name="connsiteX1779" fmla="*/ 103957 w 1033462"/>
                <a:gd name="connsiteY1779" fmla="*/ 732651 h 832252"/>
                <a:gd name="connsiteX1780" fmla="*/ 103957 w 1033462"/>
                <a:gd name="connsiteY1780" fmla="*/ 732682 h 832252"/>
                <a:gd name="connsiteX1781" fmla="*/ 113252 w 1033462"/>
                <a:gd name="connsiteY1781" fmla="*/ 724919 h 832252"/>
                <a:gd name="connsiteX1782" fmla="*/ 103957 w 1033462"/>
                <a:gd name="connsiteY1782" fmla="*/ 724919 h 832252"/>
                <a:gd name="connsiteX1783" fmla="*/ 103957 w 1033462"/>
                <a:gd name="connsiteY1783" fmla="*/ 714748 h 832252"/>
                <a:gd name="connsiteX1784" fmla="*/ 110047 w 1033462"/>
                <a:gd name="connsiteY1784" fmla="*/ 714748 h 832252"/>
                <a:gd name="connsiteX1785" fmla="*/ 110047 w 1033462"/>
                <a:gd name="connsiteY1785" fmla="*/ 722421 h 832252"/>
                <a:gd name="connsiteX1786" fmla="*/ 119342 w 1033462"/>
                <a:gd name="connsiteY1786" fmla="*/ 714748 h 832252"/>
                <a:gd name="connsiteX1787" fmla="*/ 119236 w 1033462"/>
                <a:gd name="connsiteY1787" fmla="*/ 714748 h 832252"/>
                <a:gd name="connsiteX1788" fmla="*/ 122334 w 1033462"/>
                <a:gd name="connsiteY1788" fmla="*/ 712161 h 832252"/>
                <a:gd name="connsiteX1789" fmla="*/ 122334 w 1033462"/>
                <a:gd name="connsiteY1789" fmla="*/ 712250 h 832252"/>
                <a:gd name="connsiteX1790" fmla="*/ 131522 w 1033462"/>
                <a:gd name="connsiteY1790" fmla="*/ 704488 h 832252"/>
                <a:gd name="connsiteX1791" fmla="*/ 131522 w 1033462"/>
                <a:gd name="connsiteY1791" fmla="*/ 704488 h 832252"/>
                <a:gd name="connsiteX1792" fmla="*/ 134514 w 1033462"/>
                <a:gd name="connsiteY1792" fmla="*/ 701989 h 832252"/>
                <a:gd name="connsiteX1793" fmla="*/ 134514 w 1033462"/>
                <a:gd name="connsiteY1793" fmla="*/ 701990 h 832252"/>
                <a:gd name="connsiteX1794" fmla="*/ 140711 w 1033462"/>
                <a:gd name="connsiteY1794" fmla="*/ 696875 h 832252"/>
                <a:gd name="connsiteX1795" fmla="*/ 140711 w 1033462"/>
                <a:gd name="connsiteY1795" fmla="*/ 696904 h 832252"/>
                <a:gd name="connsiteX1796" fmla="*/ 143792 w 1033462"/>
                <a:gd name="connsiteY1796" fmla="*/ 694331 h 832252"/>
                <a:gd name="connsiteX1797" fmla="*/ 143809 w 1033462"/>
                <a:gd name="connsiteY1797" fmla="*/ 694317 h 832252"/>
                <a:gd name="connsiteX1798" fmla="*/ 143809 w 1033462"/>
                <a:gd name="connsiteY1798" fmla="*/ 694317 h 832252"/>
                <a:gd name="connsiteX1799" fmla="*/ 149899 w 1033462"/>
                <a:gd name="connsiteY1799" fmla="*/ 689231 h 832252"/>
                <a:gd name="connsiteX1800" fmla="*/ 149864 w 1033462"/>
                <a:gd name="connsiteY1800" fmla="*/ 689231 h 832252"/>
                <a:gd name="connsiteX1801" fmla="*/ 155989 w 1033462"/>
                <a:gd name="connsiteY1801" fmla="*/ 684056 h 832252"/>
                <a:gd name="connsiteX1802" fmla="*/ 146801 w 1033462"/>
                <a:gd name="connsiteY1802" fmla="*/ 684056 h 832252"/>
                <a:gd name="connsiteX1803" fmla="*/ 146801 w 1033462"/>
                <a:gd name="connsiteY1803" fmla="*/ 678971 h 832252"/>
                <a:gd name="connsiteX1804" fmla="*/ 159088 w 1033462"/>
                <a:gd name="connsiteY1804" fmla="*/ 678971 h 832252"/>
                <a:gd name="connsiteX1805" fmla="*/ 159088 w 1033462"/>
                <a:gd name="connsiteY1805" fmla="*/ 686733 h 832252"/>
                <a:gd name="connsiteX1806" fmla="*/ 168276 w 1033462"/>
                <a:gd name="connsiteY1806" fmla="*/ 678971 h 832252"/>
                <a:gd name="connsiteX1807" fmla="*/ 168275 w 1033462"/>
                <a:gd name="connsiteY1807" fmla="*/ 678971 h 832252"/>
                <a:gd name="connsiteX1808" fmla="*/ 171267 w 1033462"/>
                <a:gd name="connsiteY1808" fmla="*/ 676473 h 832252"/>
                <a:gd name="connsiteX1809" fmla="*/ 171267 w 1033462"/>
                <a:gd name="connsiteY1809" fmla="*/ 676473 h 832252"/>
                <a:gd name="connsiteX1810" fmla="*/ 180456 w 1033462"/>
                <a:gd name="connsiteY1810" fmla="*/ 668800 h 832252"/>
                <a:gd name="connsiteX1811" fmla="*/ 180456 w 1033462"/>
                <a:gd name="connsiteY1811" fmla="*/ 668800 h 832252"/>
                <a:gd name="connsiteX1812" fmla="*/ 186653 w 1033462"/>
                <a:gd name="connsiteY1812" fmla="*/ 663625 h 832252"/>
                <a:gd name="connsiteX1813" fmla="*/ 177357 w 1033462"/>
                <a:gd name="connsiteY1813" fmla="*/ 663625 h 832252"/>
                <a:gd name="connsiteX1814" fmla="*/ 177357 w 1033462"/>
                <a:gd name="connsiteY1814" fmla="*/ 653454 h 832252"/>
                <a:gd name="connsiteX1815" fmla="*/ 183554 w 1033462"/>
                <a:gd name="connsiteY1815" fmla="*/ 653454 h 832252"/>
                <a:gd name="connsiteX1816" fmla="*/ 183554 w 1033462"/>
                <a:gd name="connsiteY1816" fmla="*/ 661127 h 832252"/>
                <a:gd name="connsiteX1817" fmla="*/ 192743 w 1033462"/>
                <a:gd name="connsiteY1817" fmla="*/ 653454 h 832252"/>
                <a:gd name="connsiteX1818" fmla="*/ 192742 w 1033462"/>
                <a:gd name="connsiteY1818" fmla="*/ 653454 h 832252"/>
                <a:gd name="connsiteX1819" fmla="*/ 198833 w 1033462"/>
                <a:gd name="connsiteY1819" fmla="*/ 648368 h 832252"/>
                <a:gd name="connsiteX1820" fmla="*/ 189644 w 1033462"/>
                <a:gd name="connsiteY1820" fmla="*/ 648368 h 832252"/>
                <a:gd name="connsiteX1821" fmla="*/ 189644 w 1033462"/>
                <a:gd name="connsiteY1821" fmla="*/ 638108 h 832252"/>
                <a:gd name="connsiteX1822" fmla="*/ 195734 w 1033462"/>
                <a:gd name="connsiteY1822" fmla="*/ 638108 h 832252"/>
                <a:gd name="connsiteX1823" fmla="*/ 195734 w 1033462"/>
                <a:gd name="connsiteY1823" fmla="*/ 645870 h 832252"/>
                <a:gd name="connsiteX1824" fmla="*/ 205029 w 1033462"/>
                <a:gd name="connsiteY1824" fmla="*/ 638108 h 832252"/>
                <a:gd name="connsiteX1825" fmla="*/ 195734 w 1033462"/>
                <a:gd name="connsiteY1825" fmla="*/ 638108 h 832252"/>
                <a:gd name="connsiteX1826" fmla="*/ 195734 w 1033462"/>
                <a:gd name="connsiteY1826" fmla="*/ 633022 h 832252"/>
                <a:gd name="connsiteX1827" fmla="*/ 211119 w 1033462"/>
                <a:gd name="connsiteY1827" fmla="*/ 633022 h 832252"/>
                <a:gd name="connsiteX1828" fmla="*/ 214111 w 1033462"/>
                <a:gd name="connsiteY1828" fmla="*/ 633022 h 832252"/>
                <a:gd name="connsiteX1829" fmla="*/ 214111 w 1033462"/>
                <a:gd name="connsiteY1829" fmla="*/ 635699 h 832252"/>
                <a:gd name="connsiteX1830" fmla="*/ 214111 w 1033462"/>
                <a:gd name="connsiteY1830" fmla="*/ 640695 h 832252"/>
                <a:gd name="connsiteX1831" fmla="*/ 223406 w 1033462"/>
                <a:gd name="connsiteY1831" fmla="*/ 633022 h 832252"/>
                <a:gd name="connsiteX1832" fmla="*/ 217209 w 1033462"/>
                <a:gd name="connsiteY1832" fmla="*/ 633022 h 832252"/>
                <a:gd name="connsiteX1833" fmla="*/ 214111 w 1033462"/>
                <a:gd name="connsiteY1833" fmla="*/ 633022 h 832252"/>
                <a:gd name="connsiteX1834" fmla="*/ 214111 w 1033462"/>
                <a:gd name="connsiteY1834" fmla="*/ 622851 h 832252"/>
                <a:gd name="connsiteX1835" fmla="*/ 220201 w 1033462"/>
                <a:gd name="connsiteY1835" fmla="*/ 622851 h 832252"/>
                <a:gd name="connsiteX1836" fmla="*/ 220201 w 1033462"/>
                <a:gd name="connsiteY1836" fmla="*/ 630524 h 832252"/>
                <a:gd name="connsiteX1837" fmla="*/ 229496 w 1033462"/>
                <a:gd name="connsiteY1837" fmla="*/ 622851 h 832252"/>
                <a:gd name="connsiteX1838" fmla="*/ 229425 w 1033462"/>
                <a:gd name="connsiteY1838" fmla="*/ 622851 h 832252"/>
                <a:gd name="connsiteX1839" fmla="*/ 235586 w 1033462"/>
                <a:gd name="connsiteY1839" fmla="*/ 617765 h 832252"/>
                <a:gd name="connsiteX1840" fmla="*/ 226291 w 1033462"/>
                <a:gd name="connsiteY1840" fmla="*/ 617765 h 832252"/>
                <a:gd name="connsiteX1841" fmla="*/ 226291 w 1033462"/>
                <a:gd name="connsiteY1841" fmla="*/ 607505 h 832252"/>
                <a:gd name="connsiteX1842" fmla="*/ 238578 w 1033462"/>
                <a:gd name="connsiteY1842" fmla="*/ 607505 h 832252"/>
                <a:gd name="connsiteX1843" fmla="*/ 238578 w 1033462"/>
                <a:gd name="connsiteY1843" fmla="*/ 615178 h 832252"/>
                <a:gd name="connsiteX1844" fmla="*/ 247873 w 1033462"/>
                <a:gd name="connsiteY1844" fmla="*/ 607505 h 832252"/>
                <a:gd name="connsiteX1845" fmla="*/ 247802 w 1033462"/>
                <a:gd name="connsiteY1845" fmla="*/ 607505 h 832252"/>
                <a:gd name="connsiteX1846" fmla="*/ 253963 w 1033462"/>
                <a:gd name="connsiteY1846" fmla="*/ 602419 h 832252"/>
                <a:gd name="connsiteX1847" fmla="*/ 253857 w 1033462"/>
                <a:gd name="connsiteY1847" fmla="*/ 602419 h 832252"/>
                <a:gd name="connsiteX1848" fmla="*/ 256848 w 1033462"/>
                <a:gd name="connsiteY1848" fmla="*/ 599921 h 832252"/>
                <a:gd name="connsiteX1849" fmla="*/ 256848 w 1033462"/>
                <a:gd name="connsiteY1849" fmla="*/ 599921 h 832252"/>
                <a:gd name="connsiteX1850" fmla="*/ 263045 w 1033462"/>
                <a:gd name="connsiteY1850" fmla="*/ 594805 h 832252"/>
                <a:gd name="connsiteX1851" fmla="*/ 263045 w 1033462"/>
                <a:gd name="connsiteY1851" fmla="*/ 594835 h 832252"/>
                <a:gd name="connsiteX1852" fmla="*/ 266206 w 1033462"/>
                <a:gd name="connsiteY1852" fmla="*/ 592195 h 832252"/>
                <a:gd name="connsiteX1853" fmla="*/ 266250 w 1033462"/>
                <a:gd name="connsiteY1853" fmla="*/ 592159 h 832252"/>
                <a:gd name="connsiteX1854" fmla="*/ 266250 w 1033462"/>
                <a:gd name="connsiteY1854" fmla="*/ 592159 h 832252"/>
                <a:gd name="connsiteX1855" fmla="*/ 269135 w 1033462"/>
                <a:gd name="connsiteY1855" fmla="*/ 589750 h 832252"/>
                <a:gd name="connsiteX1856" fmla="*/ 269135 w 1033462"/>
                <a:gd name="connsiteY1856" fmla="*/ 589750 h 832252"/>
                <a:gd name="connsiteX1857" fmla="*/ 278430 w 1033462"/>
                <a:gd name="connsiteY1857" fmla="*/ 581988 h 832252"/>
                <a:gd name="connsiteX1858" fmla="*/ 278359 w 1033462"/>
                <a:gd name="connsiteY1858" fmla="*/ 581988 h 832252"/>
                <a:gd name="connsiteX1859" fmla="*/ 284520 w 1033462"/>
                <a:gd name="connsiteY1859" fmla="*/ 576902 h 832252"/>
                <a:gd name="connsiteX1860" fmla="*/ 275225 w 1033462"/>
                <a:gd name="connsiteY1860" fmla="*/ 576902 h 832252"/>
                <a:gd name="connsiteX1861" fmla="*/ 275225 w 1033462"/>
                <a:gd name="connsiteY1861" fmla="*/ 566642 h 832252"/>
                <a:gd name="connsiteX1862" fmla="*/ 281421 w 1033462"/>
                <a:gd name="connsiteY1862" fmla="*/ 566642 h 832252"/>
                <a:gd name="connsiteX1863" fmla="*/ 281421 w 1033462"/>
                <a:gd name="connsiteY1863" fmla="*/ 574315 h 832252"/>
                <a:gd name="connsiteX1864" fmla="*/ 290610 w 1033462"/>
                <a:gd name="connsiteY1864" fmla="*/ 566642 h 832252"/>
                <a:gd name="connsiteX1865" fmla="*/ 290609 w 1033462"/>
                <a:gd name="connsiteY1865" fmla="*/ 566642 h 832252"/>
                <a:gd name="connsiteX1866" fmla="*/ 296700 w 1033462"/>
                <a:gd name="connsiteY1866" fmla="*/ 561556 h 832252"/>
                <a:gd name="connsiteX1867" fmla="*/ 296700 w 1033462"/>
                <a:gd name="connsiteY1867" fmla="*/ 561556 h 832252"/>
                <a:gd name="connsiteX1868" fmla="*/ 299798 w 1033462"/>
                <a:gd name="connsiteY1868" fmla="*/ 558969 h 832252"/>
                <a:gd name="connsiteX1869" fmla="*/ 299798 w 1033462"/>
                <a:gd name="connsiteY1869" fmla="*/ 559058 h 832252"/>
                <a:gd name="connsiteX1870" fmla="*/ 305888 w 1033462"/>
                <a:gd name="connsiteY1870" fmla="*/ 553914 h 832252"/>
                <a:gd name="connsiteX1871" fmla="*/ 305888 w 1033462"/>
                <a:gd name="connsiteY1871" fmla="*/ 553972 h 832252"/>
                <a:gd name="connsiteX1872" fmla="*/ 311978 w 1033462"/>
                <a:gd name="connsiteY1872" fmla="*/ 548828 h 832252"/>
                <a:gd name="connsiteX1873" fmla="*/ 311978 w 1033462"/>
                <a:gd name="connsiteY1873" fmla="*/ 548887 h 832252"/>
                <a:gd name="connsiteX1874" fmla="*/ 318175 w 1033462"/>
                <a:gd name="connsiteY1874" fmla="*/ 543712 h 832252"/>
                <a:gd name="connsiteX1875" fmla="*/ 318175 w 1033462"/>
                <a:gd name="connsiteY1875" fmla="*/ 543712 h 832252"/>
                <a:gd name="connsiteX1876" fmla="*/ 327363 w 1033462"/>
                <a:gd name="connsiteY1876" fmla="*/ 536039 h 832252"/>
                <a:gd name="connsiteX1877" fmla="*/ 327363 w 1033462"/>
                <a:gd name="connsiteY1877" fmla="*/ 536039 h 832252"/>
                <a:gd name="connsiteX1878" fmla="*/ 333453 w 1033462"/>
                <a:gd name="connsiteY1878" fmla="*/ 530953 h 832252"/>
                <a:gd name="connsiteX1879" fmla="*/ 324265 w 1033462"/>
                <a:gd name="connsiteY1879" fmla="*/ 530953 h 832252"/>
                <a:gd name="connsiteX1880" fmla="*/ 324265 w 1033462"/>
                <a:gd name="connsiteY1880" fmla="*/ 520693 h 832252"/>
                <a:gd name="connsiteX1881" fmla="*/ 330355 w 1033462"/>
                <a:gd name="connsiteY1881" fmla="*/ 520693 h 832252"/>
                <a:gd name="connsiteX1882" fmla="*/ 330355 w 1033462"/>
                <a:gd name="connsiteY1882" fmla="*/ 528366 h 832252"/>
                <a:gd name="connsiteX1883" fmla="*/ 336445 w 1033462"/>
                <a:gd name="connsiteY1883" fmla="*/ 523280 h 832252"/>
                <a:gd name="connsiteX1884" fmla="*/ 336445 w 1033462"/>
                <a:gd name="connsiteY1884" fmla="*/ 523369 h 832252"/>
                <a:gd name="connsiteX1885" fmla="*/ 345740 w 1033462"/>
                <a:gd name="connsiteY1885" fmla="*/ 515607 h 832252"/>
                <a:gd name="connsiteX1886" fmla="*/ 336445 w 1033462"/>
                <a:gd name="connsiteY1886" fmla="*/ 515607 h 832252"/>
                <a:gd name="connsiteX1887" fmla="*/ 336445 w 1033462"/>
                <a:gd name="connsiteY1887" fmla="*/ 505436 h 832252"/>
                <a:gd name="connsiteX1888" fmla="*/ 342642 w 1033462"/>
                <a:gd name="connsiteY1888" fmla="*/ 505436 h 832252"/>
                <a:gd name="connsiteX1889" fmla="*/ 342642 w 1033462"/>
                <a:gd name="connsiteY1889" fmla="*/ 513109 h 832252"/>
                <a:gd name="connsiteX1890" fmla="*/ 351830 w 1033462"/>
                <a:gd name="connsiteY1890" fmla="*/ 505436 h 832252"/>
                <a:gd name="connsiteX1891" fmla="*/ 342642 w 1033462"/>
                <a:gd name="connsiteY1891" fmla="*/ 505436 h 832252"/>
                <a:gd name="connsiteX1892" fmla="*/ 342642 w 1033462"/>
                <a:gd name="connsiteY1892" fmla="*/ 500350 h 832252"/>
                <a:gd name="connsiteX1893" fmla="*/ 354822 w 1033462"/>
                <a:gd name="connsiteY1893" fmla="*/ 500350 h 832252"/>
                <a:gd name="connsiteX1894" fmla="*/ 354822 w 1033462"/>
                <a:gd name="connsiteY1894" fmla="*/ 502849 h 832252"/>
                <a:gd name="connsiteX1895" fmla="*/ 354822 w 1033462"/>
                <a:gd name="connsiteY1895" fmla="*/ 508023 h 832252"/>
                <a:gd name="connsiteX1896" fmla="*/ 364117 w 1033462"/>
                <a:gd name="connsiteY1896" fmla="*/ 500350 h 832252"/>
                <a:gd name="connsiteX1897" fmla="*/ 357920 w 1033462"/>
                <a:gd name="connsiteY1897" fmla="*/ 500350 h 832252"/>
                <a:gd name="connsiteX1898" fmla="*/ 354822 w 1033462"/>
                <a:gd name="connsiteY1898" fmla="*/ 500350 h 832252"/>
                <a:gd name="connsiteX1899" fmla="*/ 354822 w 1033462"/>
                <a:gd name="connsiteY1899" fmla="*/ 490090 h 832252"/>
                <a:gd name="connsiteX1900" fmla="*/ 360912 w 1033462"/>
                <a:gd name="connsiteY1900" fmla="*/ 490090 h 832252"/>
                <a:gd name="connsiteX1901" fmla="*/ 360912 w 1033462"/>
                <a:gd name="connsiteY1901" fmla="*/ 497763 h 832252"/>
                <a:gd name="connsiteX1902" fmla="*/ 370207 w 1033462"/>
                <a:gd name="connsiteY1902" fmla="*/ 490090 h 832252"/>
                <a:gd name="connsiteX1903" fmla="*/ 360912 w 1033462"/>
                <a:gd name="connsiteY1903" fmla="*/ 490090 h 832252"/>
                <a:gd name="connsiteX1904" fmla="*/ 360912 w 1033462"/>
                <a:gd name="connsiteY1904" fmla="*/ 485004 h 832252"/>
                <a:gd name="connsiteX1905" fmla="*/ 373199 w 1033462"/>
                <a:gd name="connsiteY1905" fmla="*/ 485004 h 832252"/>
                <a:gd name="connsiteX1906" fmla="*/ 373199 w 1033462"/>
                <a:gd name="connsiteY1906" fmla="*/ 492677 h 832252"/>
                <a:gd name="connsiteX1907" fmla="*/ 382494 w 1033462"/>
                <a:gd name="connsiteY1907" fmla="*/ 485004 h 832252"/>
                <a:gd name="connsiteX1908" fmla="*/ 382388 w 1033462"/>
                <a:gd name="connsiteY1908" fmla="*/ 485004 h 832252"/>
                <a:gd name="connsiteX1909" fmla="*/ 388584 w 1033462"/>
                <a:gd name="connsiteY1909" fmla="*/ 479830 h 832252"/>
                <a:gd name="connsiteX1910" fmla="*/ 388513 w 1033462"/>
                <a:gd name="connsiteY1910" fmla="*/ 479830 h 832252"/>
                <a:gd name="connsiteX1911" fmla="*/ 394674 w 1033462"/>
                <a:gd name="connsiteY1911" fmla="*/ 474744 h 832252"/>
                <a:gd name="connsiteX1912" fmla="*/ 385379 w 1033462"/>
                <a:gd name="connsiteY1912" fmla="*/ 474744 h 832252"/>
                <a:gd name="connsiteX1913" fmla="*/ 385379 w 1033462"/>
                <a:gd name="connsiteY1913" fmla="*/ 464573 h 832252"/>
                <a:gd name="connsiteX1914" fmla="*/ 391468 w 1033462"/>
                <a:gd name="connsiteY1914" fmla="*/ 464573 h 832252"/>
                <a:gd name="connsiteX1915" fmla="*/ 391468 w 1033462"/>
                <a:gd name="connsiteY1915" fmla="*/ 472246 h 832252"/>
                <a:gd name="connsiteX1916" fmla="*/ 400871 w 1033462"/>
                <a:gd name="connsiteY1916" fmla="*/ 464573 h 832252"/>
                <a:gd name="connsiteX1917" fmla="*/ 400799 w 1033462"/>
                <a:gd name="connsiteY1917" fmla="*/ 464573 h 832252"/>
                <a:gd name="connsiteX1918" fmla="*/ 406961 w 1033462"/>
                <a:gd name="connsiteY1918" fmla="*/ 459487 h 832252"/>
                <a:gd name="connsiteX1919" fmla="*/ 406854 w 1033462"/>
                <a:gd name="connsiteY1919" fmla="*/ 459487 h 832252"/>
                <a:gd name="connsiteX1920" fmla="*/ 413051 w 1033462"/>
                <a:gd name="connsiteY1920" fmla="*/ 454312 h 832252"/>
                <a:gd name="connsiteX1921" fmla="*/ 412981 w 1033462"/>
                <a:gd name="connsiteY1921" fmla="*/ 454312 h 832252"/>
                <a:gd name="connsiteX1922" fmla="*/ 419141 w 1033462"/>
                <a:gd name="connsiteY1922" fmla="*/ 449227 h 832252"/>
                <a:gd name="connsiteX1923" fmla="*/ 419069 w 1033462"/>
                <a:gd name="connsiteY1923" fmla="*/ 449227 h 832252"/>
                <a:gd name="connsiteX1924" fmla="*/ 425231 w 1033462"/>
                <a:gd name="connsiteY1924" fmla="*/ 444141 h 832252"/>
                <a:gd name="connsiteX1925" fmla="*/ 415935 w 1033462"/>
                <a:gd name="connsiteY1925" fmla="*/ 444141 h 832252"/>
                <a:gd name="connsiteX1926" fmla="*/ 415935 w 1033462"/>
                <a:gd name="connsiteY1926" fmla="*/ 433881 h 832252"/>
                <a:gd name="connsiteX1927" fmla="*/ 422132 w 1033462"/>
                <a:gd name="connsiteY1927" fmla="*/ 433881 h 832252"/>
                <a:gd name="connsiteX1928" fmla="*/ 422132 w 1033462"/>
                <a:gd name="connsiteY1928" fmla="*/ 441643 h 832252"/>
                <a:gd name="connsiteX1929" fmla="*/ 431427 w 1033462"/>
                <a:gd name="connsiteY1929" fmla="*/ 433881 h 832252"/>
                <a:gd name="connsiteX1930" fmla="*/ 431427 w 1033462"/>
                <a:gd name="connsiteY1930" fmla="*/ 433881 h 832252"/>
                <a:gd name="connsiteX1931" fmla="*/ 437517 w 1033462"/>
                <a:gd name="connsiteY1931" fmla="*/ 428795 h 832252"/>
                <a:gd name="connsiteX1932" fmla="*/ 428222 w 1033462"/>
                <a:gd name="connsiteY1932" fmla="*/ 428795 h 832252"/>
                <a:gd name="connsiteX1933" fmla="*/ 428222 w 1033462"/>
                <a:gd name="connsiteY1933" fmla="*/ 423710 h 832252"/>
                <a:gd name="connsiteX1934" fmla="*/ 440509 w 1033462"/>
                <a:gd name="connsiteY1934" fmla="*/ 423710 h 832252"/>
                <a:gd name="connsiteX1935" fmla="*/ 440509 w 1033462"/>
                <a:gd name="connsiteY1935" fmla="*/ 431472 h 832252"/>
                <a:gd name="connsiteX1936" fmla="*/ 449697 w 1033462"/>
                <a:gd name="connsiteY1936" fmla="*/ 423710 h 832252"/>
                <a:gd name="connsiteX1937" fmla="*/ 449697 w 1033462"/>
                <a:gd name="connsiteY1937" fmla="*/ 423710 h 832252"/>
                <a:gd name="connsiteX1938" fmla="*/ 455787 w 1033462"/>
                <a:gd name="connsiteY1938" fmla="*/ 418624 h 832252"/>
                <a:gd name="connsiteX1939" fmla="*/ 446599 w 1033462"/>
                <a:gd name="connsiteY1939" fmla="*/ 418624 h 832252"/>
                <a:gd name="connsiteX1940" fmla="*/ 446599 w 1033462"/>
                <a:gd name="connsiteY1940" fmla="*/ 413539 h 832252"/>
                <a:gd name="connsiteX1941" fmla="*/ 458886 w 1033462"/>
                <a:gd name="connsiteY1941" fmla="*/ 413539 h 832252"/>
                <a:gd name="connsiteX1942" fmla="*/ 458886 w 1033462"/>
                <a:gd name="connsiteY1942" fmla="*/ 421212 h 832252"/>
                <a:gd name="connsiteX1943" fmla="*/ 468074 w 1033462"/>
                <a:gd name="connsiteY1943" fmla="*/ 413539 h 832252"/>
                <a:gd name="connsiteX1944" fmla="*/ 467968 w 1033462"/>
                <a:gd name="connsiteY1944" fmla="*/ 413539 h 832252"/>
                <a:gd name="connsiteX1945" fmla="*/ 474164 w 1033462"/>
                <a:gd name="connsiteY1945" fmla="*/ 408364 h 832252"/>
                <a:gd name="connsiteX1946" fmla="*/ 464976 w 1033462"/>
                <a:gd name="connsiteY1946" fmla="*/ 408364 h 832252"/>
                <a:gd name="connsiteX1947" fmla="*/ 464976 w 1033462"/>
                <a:gd name="connsiteY1947" fmla="*/ 403278 h 832252"/>
                <a:gd name="connsiteX1948" fmla="*/ 477262 w 1033462"/>
                <a:gd name="connsiteY1948" fmla="*/ 403278 h 832252"/>
                <a:gd name="connsiteX1949" fmla="*/ 477262 w 1033462"/>
                <a:gd name="connsiteY1949" fmla="*/ 410951 h 832252"/>
                <a:gd name="connsiteX1950" fmla="*/ 483353 w 1033462"/>
                <a:gd name="connsiteY1950" fmla="*/ 405865 h 832252"/>
                <a:gd name="connsiteX1951" fmla="*/ 483353 w 1033462"/>
                <a:gd name="connsiteY1951" fmla="*/ 405866 h 832252"/>
                <a:gd name="connsiteX1952" fmla="*/ 492541 w 1033462"/>
                <a:gd name="connsiteY1952" fmla="*/ 398193 h 832252"/>
                <a:gd name="connsiteX1953" fmla="*/ 483353 w 1033462"/>
                <a:gd name="connsiteY1953" fmla="*/ 398193 h 832252"/>
                <a:gd name="connsiteX1954" fmla="*/ 483353 w 1033462"/>
                <a:gd name="connsiteY1954" fmla="*/ 388021 h 832252"/>
                <a:gd name="connsiteX1955" fmla="*/ 495532 w 1033462"/>
                <a:gd name="connsiteY1955" fmla="*/ 388021 h 832252"/>
                <a:gd name="connsiteX1956" fmla="*/ 495532 w 1033462"/>
                <a:gd name="connsiteY1956" fmla="*/ 395694 h 832252"/>
                <a:gd name="connsiteX1957" fmla="*/ 501729 w 1033462"/>
                <a:gd name="connsiteY1957" fmla="*/ 390579 h 832252"/>
                <a:gd name="connsiteX1958" fmla="*/ 501729 w 1033462"/>
                <a:gd name="connsiteY1958" fmla="*/ 390609 h 832252"/>
                <a:gd name="connsiteX1959" fmla="*/ 503288 w 1033462"/>
                <a:gd name="connsiteY1959" fmla="*/ 389293 h 832252"/>
                <a:gd name="connsiteX1960" fmla="*/ 504828 w 1033462"/>
                <a:gd name="connsiteY1960" fmla="*/ 388021 h 832252"/>
                <a:gd name="connsiteX1961" fmla="*/ 504793 w 1033462"/>
                <a:gd name="connsiteY1961" fmla="*/ 388021 h 832252"/>
                <a:gd name="connsiteX1962" fmla="*/ 510918 w 1033462"/>
                <a:gd name="connsiteY1962" fmla="*/ 382847 h 832252"/>
                <a:gd name="connsiteX1963" fmla="*/ 510917 w 1033462"/>
                <a:gd name="connsiteY1963" fmla="*/ 382847 h 832252"/>
                <a:gd name="connsiteX1964" fmla="*/ 513987 w 1033462"/>
                <a:gd name="connsiteY1964" fmla="*/ 380284 h 832252"/>
                <a:gd name="connsiteX1965" fmla="*/ 523205 w 1033462"/>
                <a:gd name="connsiteY1965" fmla="*/ 372675 h 832252"/>
                <a:gd name="connsiteX1966" fmla="*/ 523098 w 1033462"/>
                <a:gd name="connsiteY1966" fmla="*/ 372675 h 832252"/>
                <a:gd name="connsiteX1967" fmla="*/ 529294 w 1033462"/>
                <a:gd name="connsiteY1967" fmla="*/ 367501 h 832252"/>
                <a:gd name="connsiteX1968" fmla="*/ 519999 w 1033462"/>
                <a:gd name="connsiteY1968" fmla="*/ 367501 h 832252"/>
                <a:gd name="connsiteX1969" fmla="*/ 519999 w 1033462"/>
                <a:gd name="connsiteY1969" fmla="*/ 362415 h 832252"/>
                <a:gd name="connsiteX1970" fmla="*/ 532179 w 1033462"/>
                <a:gd name="connsiteY1970" fmla="*/ 362415 h 832252"/>
                <a:gd name="connsiteX1971" fmla="*/ 532179 w 1033462"/>
                <a:gd name="connsiteY1971" fmla="*/ 365002 h 832252"/>
                <a:gd name="connsiteX1972" fmla="*/ 532179 w 1033462"/>
                <a:gd name="connsiteY1972" fmla="*/ 370177 h 832252"/>
                <a:gd name="connsiteX1973" fmla="*/ 541581 w 1033462"/>
                <a:gd name="connsiteY1973" fmla="*/ 362415 h 832252"/>
                <a:gd name="connsiteX1974" fmla="*/ 535384 w 1033462"/>
                <a:gd name="connsiteY1974" fmla="*/ 362415 h 832252"/>
                <a:gd name="connsiteX1975" fmla="*/ 532179 w 1033462"/>
                <a:gd name="connsiteY1975" fmla="*/ 362415 h 832252"/>
                <a:gd name="connsiteX1976" fmla="*/ 532179 w 1033462"/>
                <a:gd name="connsiteY1976" fmla="*/ 352244 h 832252"/>
                <a:gd name="connsiteX1977" fmla="*/ 538376 w 1033462"/>
                <a:gd name="connsiteY1977" fmla="*/ 352244 h 832252"/>
                <a:gd name="connsiteX1978" fmla="*/ 538376 w 1033462"/>
                <a:gd name="connsiteY1978" fmla="*/ 360006 h 832252"/>
                <a:gd name="connsiteX1979" fmla="*/ 547671 w 1033462"/>
                <a:gd name="connsiteY1979" fmla="*/ 352244 h 832252"/>
                <a:gd name="connsiteX1980" fmla="*/ 547600 w 1033462"/>
                <a:gd name="connsiteY1980" fmla="*/ 352244 h 832252"/>
                <a:gd name="connsiteX1981" fmla="*/ 553761 w 1033462"/>
                <a:gd name="connsiteY1981" fmla="*/ 347158 h 832252"/>
                <a:gd name="connsiteX1982" fmla="*/ 553727 w 1033462"/>
                <a:gd name="connsiteY1982" fmla="*/ 347158 h 832252"/>
                <a:gd name="connsiteX1983" fmla="*/ 559958 w 1033462"/>
                <a:gd name="connsiteY1983" fmla="*/ 342073 h 832252"/>
                <a:gd name="connsiteX1984" fmla="*/ 559851 w 1033462"/>
                <a:gd name="connsiteY1984" fmla="*/ 342073 h 832252"/>
                <a:gd name="connsiteX1985" fmla="*/ 566048 w 1033462"/>
                <a:gd name="connsiteY1985" fmla="*/ 336898 h 832252"/>
                <a:gd name="connsiteX1986" fmla="*/ 565977 w 1033462"/>
                <a:gd name="connsiteY1986" fmla="*/ 336898 h 832252"/>
                <a:gd name="connsiteX1987" fmla="*/ 572138 w 1033462"/>
                <a:gd name="connsiteY1987" fmla="*/ 331812 h 832252"/>
                <a:gd name="connsiteX1988" fmla="*/ 562843 w 1033462"/>
                <a:gd name="connsiteY1988" fmla="*/ 331812 h 832252"/>
                <a:gd name="connsiteX1989" fmla="*/ 562843 w 1033462"/>
                <a:gd name="connsiteY1989" fmla="*/ 321552 h 832252"/>
                <a:gd name="connsiteX1990" fmla="*/ 568933 w 1033462"/>
                <a:gd name="connsiteY1990" fmla="*/ 321552 h 832252"/>
                <a:gd name="connsiteX1991" fmla="*/ 568933 w 1033462"/>
                <a:gd name="connsiteY1991" fmla="*/ 329314 h 832252"/>
                <a:gd name="connsiteX1992" fmla="*/ 578228 w 1033462"/>
                <a:gd name="connsiteY1992" fmla="*/ 321552 h 832252"/>
                <a:gd name="connsiteX1993" fmla="*/ 578228 w 1033462"/>
                <a:gd name="connsiteY1993" fmla="*/ 321552 h 832252"/>
                <a:gd name="connsiteX1994" fmla="*/ 584318 w 1033462"/>
                <a:gd name="connsiteY1994" fmla="*/ 316466 h 832252"/>
                <a:gd name="connsiteX1995" fmla="*/ 575023 w 1033462"/>
                <a:gd name="connsiteY1995" fmla="*/ 316466 h 832252"/>
                <a:gd name="connsiteX1996" fmla="*/ 575023 w 1033462"/>
                <a:gd name="connsiteY1996" fmla="*/ 311381 h 832252"/>
                <a:gd name="connsiteX1997" fmla="*/ 587310 w 1033462"/>
                <a:gd name="connsiteY1997" fmla="*/ 311381 h 832252"/>
                <a:gd name="connsiteX1998" fmla="*/ 587310 w 1033462"/>
                <a:gd name="connsiteY1998" fmla="*/ 319143 h 832252"/>
                <a:gd name="connsiteX1999" fmla="*/ 596498 w 1033462"/>
                <a:gd name="connsiteY1999" fmla="*/ 311381 h 832252"/>
                <a:gd name="connsiteX2000" fmla="*/ 590408 w 1033462"/>
                <a:gd name="connsiteY2000" fmla="*/ 311381 h 832252"/>
                <a:gd name="connsiteX2001" fmla="*/ 587310 w 1033462"/>
                <a:gd name="connsiteY2001" fmla="*/ 311381 h 832252"/>
                <a:gd name="connsiteX2002" fmla="*/ 587310 w 1033462"/>
                <a:gd name="connsiteY2002" fmla="*/ 306295 h 832252"/>
                <a:gd name="connsiteX2003" fmla="*/ 599596 w 1033462"/>
                <a:gd name="connsiteY2003" fmla="*/ 306295 h 832252"/>
                <a:gd name="connsiteX2004" fmla="*/ 599596 w 1033462"/>
                <a:gd name="connsiteY2004" fmla="*/ 308882 h 832252"/>
                <a:gd name="connsiteX2005" fmla="*/ 599596 w 1033462"/>
                <a:gd name="connsiteY2005" fmla="*/ 313968 h 832252"/>
                <a:gd name="connsiteX2006" fmla="*/ 608785 w 1033462"/>
                <a:gd name="connsiteY2006" fmla="*/ 306295 h 832252"/>
                <a:gd name="connsiteX2007" fmla="*/ 602695 w 1033462"/>
                <a:gd name="connsiteY2007" fmla="*/ 306295 h 832252"/>
                <a:gd name="connsiteX2008" fmla="*/ 599596 w 1033462"/>
                <a:gd name="connsiteY2008" fmla="*/ 306295 h 832252"/>
                <a:gd name="connsiteX2009" fmla="*/ 599596 w 1033462"/>
                <a:gd name="connsiteY2009" fmla="*/ 296035 h 832252"/>
                <a:gd name="connsiteX2010" fmla="*/ 611776 w 1033462"/>
                <a:gd name="connsiteY2010" fmla="*/ 296035 h 832252"/>
                <a:gd name="connsiteX2011" fmla="*/ 611776 w 1033462"/>
                <a:gd name="connsiteY2011" fmla="*/ 298622 h 832252"/>
                <a:gd name="connsiteX2012" fmla="*/ 611776 w 1033462"/>
                <a:gd name="connsiteY2012" fmla="*/ 303797 h 832252"/>
                <a:gd name="connsiteX2013" fmla="*/ 621072 w 1033462"/>
                <a:gd name="connsiteY2013" fmla="*/ 296035 h 832252"/>
                <a:gd name="connsiteX2014" fmla="*/ 614875 w 1033462"/>
                <a:gd name="connsiteY2014" fmla="*/ 296035 h 832252"/>
                <a:gd name="connsiteX2015" fmla="*/ 611776 w 1033462"/>
                <a:gd name="connsiteY2015" fmla="*/ 296035 h 832252"/>
                <a:gd name="connsiteX2016" fmla="*/ 611776 w 1033462"/>
                <a:gd name="connsiteY2016" fmla="*/ 285863 h 832252"/>
                <a:gd name="connsiteX2017" fmla="*/ 624063 w 1033462"/>
                <a:gd name="connsiteY2017" fmla="*/ 285863 h 832252"/>
                <a:gd name="connsiteX2018" fmla="*/ 624063 w 1033462"/>
                <a:gd name="connsiteY2018" fmla="*/ 288451 h 832252"/>
                <a:gd name="connsiteX2019" fmla="*/ 624063 w 1033462"/>
                <a:gd name="connsiteY2019" fmla="*/ 293536 h 832252"/>
                <a:gd name="connsiteX2020" fmla="*/ 633252 w 1033462"/>
                <a:gd name="connsiteY2020" fmla="*/ 285863 h 832252"/>
                <a:gd name="connsiteX2021" fmla="*/ 627162 w 1033462"/>
                <a:gd name="connsiteY2021" fmla="*/ 285863 h 832252"/>
                <a:gd name="connsiteX2022" fmla="*/ 624063 w 1033462"/>
                <a:gd name="connsiteY2022" fmla="*/ 285863 h 832252"/>
                <a:gd name="connsiteX2023" fmla="*/ 624063 w 1033462"/>
                <a:gd name="connsiteY2023" fmla="*/ 275692 h 832252"/>
                <a:gd name="connsiteX2024" fmla="*/ 636350 w 1033462"/>
                <a:gd name="connsiteY2024" fmla="*/ 275692 h 832252"/>
                <a:gd name="connsiteX2025" fmla="*/ 636350 w 1033462"/>
                <a:gd name="connsiteY2025" fmla="*/ 283365 h 832252"/>
                <a:gd name="connsiteX2026" fmla="*/ 645538 w 1033462"/>
                <a:gd name="connsiteY2026" fmla="*/ 275692 h 832252"/>
                <a:gd name="connsiteX2027" fmla="*/ 639448 w 1033462"/>
                <a:gd name="connsiteY2027" fmla="*/ 275692 h 832252"/>
                <a:gd name="connsiteX2028" fmla="*/ 636350 w 1033462"/>
                <a:gd name="connsiteY2028" fmla="*/ 275692 h 832252"/>
                <a:gd name="connsiteX2029" fmla="*/ 636350 w 1033462"/>
                <a:gd name="connsiteY2029" fmla="*/ 270517 h 832252"/>
                <a:gd name="connsiteX2030" fmla="*/ 651628 w 1033462"/>
                <a:gd name="connsiteY2030" fmla="*/ 270517 h 832252"/>
                <a:gd name="connsiteX2031" fmla="*/ 654620 w 1033462"/>
                <a:gd name="connsiteY2031" fmla="*/ 270517 h 832252"/>
                <a:gd name="connsiteX2032" fmla="*/ 654620 w 1033462"/>
                <a:gd name="connsiteY2032" fmla="*/ 278280 h 832252"/>
                <a:gd name="connsiteX2033" fmla="*/ 663915 w 1033462"/>
                <a:gd name="connsiteY2033" fmla="*/ 270517 h 832252"/>
                <a:gd name="connsiteX2034" fmla="*/ 657718 w 1033462"/>
                <a:gd name="connsiteY2034" fmla="*/ 270517 h 832252"/>
                <a:gd name="connsiteX2035" fmla="*/ 654620 w 1033462"/>
                <a:gd name="connsiteY2035" fmla="*/ 270517 h 832252"/>
                <a:gd name="connsiteX2036" fmla="*/ 654620 w 1033462"/>
                <a:gd name="connsiteY2036" fmla="*/ 265432 h 832252"/>
                <a:gd name="connsiteX2037" fmla="*/ 666800 w 1033462"/>
                <a:gd name="connsiteY2037" fmla="*/ 265432 h 832252"/>
                <a:gd name="connsiteX2038" fmla="*/ 666800 w 1033462"/>
                <a:gd name="connsiteY2038" fmla="*/ 273194 h 832252"/>
                <a:gd name="connsiteX2039" fmla="*/ 676095 w 1033462"/>
                <a:gd name="connsiteY2039" fmla="*/ 265432 h 832252"/>
                <a:gd name="connsiteX2040" fmla="*/ 676060 w 1033462"/>
                <a:gd name="connsiteY2040" fmla="*/ 265432 h 832252"/>
                <a:gd name="connsiteX2041" fmla="*/ 682292 w 1033462"/>
                <a:gd name="connsiteY2041" fmla="*/ 260346 h 832252"/>
                <a:gd name="connsiteX2042" fmla="*/ 682222 w 1033462"/>
                <a:gd name="connsiteY2042" fmla="*/ 260346 h 832252"/>
                <a:gd name="connsiteX2043" fmla="*/ 688382 w 1033462"/>
                <a:gd name="connsiteY2043" fmla="*/ 255261 h 832252"/>
                <a:gd name="connsiteX2044" fmla="*/ 679087 w 1033462"/>
                <a:gd name="connsiteY2044" fmla="*/ 255261 h 832252"/>
                <a:gd name="connsiteX2045" fmla="*/ 679087 w 1033462"/>
                <a:gd name="connsiteY2045" fmla="*/ 250086 h 832252"/>
                <a:gd name="connsiteX2046" fmla="*/ 691267 w 1033462"/>
                <a:gd name="connsiteY2046" fmla="*/ 250086 h 832252"/>
                <a:gd name="connsiteX2047" fmla="*/ 691267 w 1033462"/>
                <a:gd name="connsiteY2047" fmla="*/ 257759 h 832252"/>
                <a:gd name="connsiteX2048" fmla="*/ 700669 w 1033462"/>
                <a:gd name="connsiteY2048" fmla="*/ 250086 h 832252"/>
                <a:gd name="connsiteX2049" fmla="*/ 700598 w 1033462"/>
                <a:gd name="connsiteY2049" fmla="*/ 250086 h 832252"/>
                <a:gd name="connsiteX2050" fmla="*/ 706759 w 1033462"/>
                <a:gd name="connsiteY2050" fmla="*/ 245000 h 832252"/>
                <a:gd name="connsiteX2051" fmla="*/ 697464 w 1033462"/>
                <a:gd name="connsiteY2051" fmla="*/ 245000 h 832252"/>
                <a:gd name="connsiteX2052" fmla="*/ 697464 w 1033462"/>
                <a:gd name="connsiteY2052" fmla="*/ 234740 h 832252"/>
                <a:gd name="connsiteX2053" fmla="*/ 703554 w 1033462"/>
                <a:gd name="connsiteY2053" fmla="*/ 234740 h 832252"/>
                <a:gd name="connsiteX2054" fmla="*/ 703554 w 1033462"/>
                <a:gd name="connsiteY2054" fmla="*/ 242502 h 832252"/>
                <a:gd name="connsiteX2055" fmla="*/ 709774 w 1033462"/>
                <a:gd name="connsiteY2055" fmla="*/ 237308 h 832252"/>
                <a:gd name="connsiteX2056" fmla="*/ 718939 w 1033462"/>
                <a:gd name="connsiteY2056" fmla="*/ 229743 h 832252"/>
                <a:gd name="connsiteX2057" fmla="*/ 709643 w 1033462"/>
                <a:gd name="connsiteY2057" fmla="*/ 229743 h 832252"/>
                <a:gd name="connsiteX2058" fmla="*/ 709643 w 1033462"/>
                <a:gd name="connsiteY2058" fmla="*/ 224569 h 832252"/>
                <a:gd name="connsiteX2059" fmla="*/ 725029 w 1033462"/>
                <a:gd name="connsiteY2059" fmla="*/ 224569 h 832252"/>
                <a:gd name="connsiteX2060" fmla="*/ 728020 w 1033462"/>
                <a:gd name="connsiteY2060" fmla="*/ 224569 h 832252"/>
                <a:gd name="connsiteX2061" fmla="*/ 728020 w 1033462"/>
                <a:gd name="connsiteY2061" fmla="*/ 227156 h 832252"/>
                <a:gd name="connsiteX2062" fmla="*/ 728020 w 1033462"/>
                <a:gd name="connsiteY2062" fmla="*/ 232331 h 832252"/>
                <a:gd name="connsiteX2063" fmla="*/ 737209 w 1033462"/>
                <a:gd name="connsiteY2063" fmla="*/ 224569 h 832252"/>
                <a:gd name="connsiteX2064" fmla="*/ 731119 w 1033462"/>
                <a:gd name="connsiteY2064" fmla="*/ 224569 h 832252"/>
                <a:gd name="connsiteX2065" fmla="*/ 728020 w 1033462"/>
                <a:gd name="connsiteY2065" fmla="*/ 224569 h 832252"/>
                <a:gd name="connsiteX2066" fmla="*/ 728020 w 1033462"/>
                <a:gd name="connsiteY2066" fmla="*/ 214397 h 832252"/>
                <a:gd name="connsiteX2067" fmla="*/ 734217 w 1033462"/>
                <a:gd name="connsiteY2067" fmla="*/ 214397 h 832252"/>
                <a:gd name="connsiteX2068" fmla="*/ 734217 w 1033462"/>
                <a:gd name="connsiteY2068" fmla="*/ 222070 h 832252"/>
                <a:gd name="connsiteX2069" fmla="*/ 743406 w 1033462"/>
                <a:gd name="connsiteY2069" fmla="*/ 214397 h 832252"/>
                <a:gd name="connsiteX2070" fmla="*/ 734217 w 1033462"/>
                <a:gd name="connsiteY2070" fmla="*/ 214397 h 832252"/>
                <a:gd name="connsiteX2071" fmla="*/ 734217 w 1033462"/>
                <a:gd name="connsiteY2071" fmla="*/ 209223 h 832252"/>
                <a:gd name="connsiteX2072" fmla="*/ 746397 w 1033462"/>
                <a:gd name="connsiteY2072" fmla="*/ 209223 h 832252"/>
                <a:gd name="connsiteX2073" fmla="*/ 746397 w 1033462"/>
                <a:gd name="connsiteY2073" fmla="*/ 216985 h 832252"/>
                <a:gd name="connsiteX2074" fmla="*/ 752487 w 1033462"/>
                <a:gd name="connsiteY2074" fmla="*/ 211841 h 832252"/>
                <a:gd name="connsiteX2075" fmla="*/ 752487 w 1033462"/>
                <a:gd name="connsiteY2075" fmla="*/ 211899 h 832252"/>
                <a:gd name="connsiteX2076" fmla="*/ 758684 w 1033462"/>
                <a:gd name="connsiteY2076" fmla="*/ 206724 h 832252"/>
                <a:gd name="connsiteX2077" fmla="*/ 758684 w 1033462"/>
                <a:gd name="connsiteY2077" fmla="*/ 206814 h 832252"/>
                <a:gd name="connsiteX2078" fmla="*/ 764774 w 1033462"/>
                <a:gd name="connsiteY2078" fmla="*/ 201669 h 832252"/>
                <a:gd name="connsiteX2079" fmla="*/ 764774 w 1033462"/>
                <a:gd name="connsiteY2079" fmla="*/ 201728 h 832252"/>
                <a:gd name="connsiteX2080" fmla="*/ 772427 w 1033462"/>
                <a:gd name="connsiteY2080" fmla="*/ 195263 h 832252"/>
                <a:gd name="connsiteX2081" fmla="*/ 780159 w 1033462"/>
                <a:gd name="connsiteY2081" fmla="*/ 188880 h 832252"/>
                <a:gd name="connsiteX2082" fmla="*/ 770864 w 1033462"/>
                <a:gd name="connsiteY2082" fmla="*/ 188880 h 832252"/>
                <a:gd name="connsiteX2083" fmla="*/ 770864 w 1033462"/>
                <a:gd name="connsiteY2083" fmla="*/ 178620 h 832252"/>
                <a:gd name="connsiteX2084" fmla="*/ 777061 w 1033462"/>
                <a:gd name="connsiteY2084" fmla="*/ 178620 h 832252"/>
                <a:gd name="connsiteX2085" fmla="*/ 777061 w 1033462"/>
                <a:gd name="connsiteY2085" fmla="*/ 186382 h 832252"/>
                <a:gd name="connsiteX2086" fmla="*/ 786249 w 1033462"/>
                <a:gd name="connsiteY2086" fmla="*/ 178620 h 832252"/>
                <a:gd name="connsiteX2087" fmla="*/ 777061 w 1033462"/>
                <a:gd name="connsiteY2087" fmla="*/ 178620 h 832252"/>
                <a:gd name="connsiteX2088" fmla="*/ 777061 w 1033462"/>
                <a:gd name="connsiteY2088" fmla="*/ 173534 h 832252"/>
                <a:gd name="connsiteX2089" fmla="*/ 789241 w 1033462"/>
                <a:gd name="connsiteY2089" fmla="*/ 173534 h 832252"/>
                <a:gd name="connsiteX2090" fmla="*/ 789241 w 1033462"/>
                <a:gd name="connsiteY2090" fmla="*/ 176122 h 832252"/>
                <a:gd name="connsiteX2091" fmla="*/ 789241 w 1033462"/>
                <a:gd name="connsiteY2091" fmla="*/ 181207 h 832252"/>
                <a:gd name="connsiteX2092" fmla="*/ 798536 w 1033462"/>
                <a:gd name="connsiteY2092" fmla="*/ 173534 h 832252"/>
                <a:gd name="connsiteX2093" fmla="*/ 792339 w 1033462"/>
                <a:gd name="connsiteY2093" fmla="*/ 173534 h 832252"/>
                <a:gd name="connsiteX2094" fmla="*/ 789241 w 1033462"/>
                <a:gd name="connsiteY2094" fmla="*/ 173534 h 832252"/>
                <a:gd name="connsiteX2095" fmla="*/ 789241 w 1033462"/>
                <a:gd name="connsiteY2095" fmla="*/ 163274 h 832252"/>
                <a:gd name="connsiteX2096" fmla="*/ 795331 w 1033462"/>
                <a:gd name="connsiteY2096" fmla="*/ 163274 h 832252"/>
                <a:gd name="connsiteX2097" fmla="*/ 795331 w 1033462"/>
                <a:gd name="connsiteY2097" fmla="*/ 171036 h 832252"/>
                <a:gd name="connsiteX2098" fmla="*/ 801527 w 1033462"/>
                <a:gd name="connsiteY2098" fmla="*/ 165862 h 832252"/>
                <a:gd name="connsiteX2099" fmla="*/ 801527 w 1033462"/>
                <a:gd name="connsiteY2099" fmla="*/ 165951 h 832252"/>
                <a:gd name="connsiteX2100" fmla="*/ 810716 w 1033462"/>
                <a:gd name="connsiteY2100" fmla="*/ 158278 h 832252"/>
                <a:gd name="connsiteX2101" fmla="*/ 810680 w 1033462"/>
                <a:gd name="connsiteY2101" fmla="*/ 158278 h 832252"/>
                <a:gd name="connsiteX2102" fmla="*/ 815302 w 1033462"/>
                <a:gd name="connsiteY2102" fmla="*/ 154374 h 832252"/>
                <a:gd name="connsiteX2103" fmla="*/ 823003 w 1033462"/>
                <a:gd name="connsiteY2103" fmla="*/ 148017 h 832252"/>
                <a:gd name="connsiteX2104" fmla="*/ 822933 w 1033462"/>
                <a:gd name="connsiteY2104" fmla="*/ 148017 h 832252"/>
                <a:gd name="connsiteX2105" fmla="*/ 829093 w 1033462"/>
                <a:gd name="connsiteY2105" fmla="*/ 142932 h 832252"/>
                <a:gd name="connsiteX2106" fmla="*/ 828986 w 1033462"/>
                <a:gd name="connsiteY2106" fmla="*/ 142932 h 832252"/>
                <a:gd name="connsiteX2107" fmla="*/ 835183 w 1033462"/>
                <a:gd name="connsiteY2107" fmla="*/ 137757 h 832252"/>
                <a:gd name="connsiteX2108" fmla="*/ 825887 w 1033462"/>
                <a:gd name="connsiteY2108" fmla="*/ 137757 h 832252"/>
                <a:gd name="connsiteX2109" fmla="*/ 825887 w 1033462"/>
                <a:gd name="connsiteY2109" fmla="*/ 132671 h 832252"/>
                <a:gd name="connsiteX2110" fmla="*/ 838174 w 1033462"/>
                <a:gd name="connsiteY2110" fmla="*/ 132671 h 832252"/>
                <a:gd name="connsiteX2111" fmla="*/ 838174 w 1033462"/>
                <a:gd name="connsiteY2111" fmla="*/ 140344 h 832252"/>
                <a:gd name="connsiteX2112" fmla="*/ 847469 w 1033462"/>
                <a:gd name="connsiteY2112" fmla="*/ 132671 h 832252"/>
                <a:gd name="connsiteX2113" fmla="*/ 847399 w 1033462"/>
                <a:gd name="connsiteY2113" fmla="*/ 132671 h 832252"/>
                <a:gd name="connsiteX2114" fmla="*/ 853559 w 1033462"/>
                <a:gd name="connsiteY2114" fmla="*/ 127586 h 832252"/>
                <a:gd name="connsiteX2115" fmla="*/ 853452 w 1033462"/>
                <a:gd name="connsiteY2115" fmla="*/ 127586 h 832252"/>
                <a:gd name="connsiteX2116" fmla="*/ 856551 w 1033462"/>
                <a:gd name="connsiteY2116" fmla="*/ 124998 h 832252"/>
                <a:gd name="connsiteX2117" fmla="*/ 856551 w 1033462"/>
                <a:gd name="connsiteY2117" fmla="*/ 125087 h 832252"/>
                <a:gd name="connsiteX2118" fmla="*/ 862641 w 1033462"/>
                <a:gd name="connsiteY2118" fmla="*/ 120001 h 832252"/>
                <a:gd name="connsiteX2119" fmla="*/ 862641 w 1033462"/>
                <a:gd name="connsiteY2119" fmla="*/ 120002 h 832252"/>
                <a:gd name="connsiteX2120" fmla="*/ 871936 w 1033462"/>
                <a:gd name="connsiteY2120" fmla="*/ 112329 h 832252"/>
                <a:gd name="connsiteX2121" fmla="*/ 862641 w 1033462"/>
                <a:gd name="connsiteY2121" fmla="*/ 112329 h 832252"/>
                <a:gd name="connsiteX2122" fmla="*/ 862641 w 1033462"/>
                <a:gd name="connsiteY2122" fmla="*/ 102068 h 832252"/>
                <a:gd name="connsiteX2123" fmla="*/ 868731 w 1033462"/>
                <a:gd name="connsiteY2123" fmla="*/ 102068 h 832252"/>
                <a:gd name="connsiteX2124" fmla="*/ 868731 w 1033462"/>
                <a:gd name="connsiteY2124" fmla="*/ 109741 h 832252"/>
                <a:gd name="connsiteX2125" fmla="*/ 878026 w 1033462"/>
                <a:gd name="connsiteY2125" fmla="*/ 102068 h 832252"/>
                <a:gd name="connsiteX2126" fmla="*/ 868731 w 1033462"/>
                <a:gd name="connsiteY2126" fmla="*/ 102068 h 832252"/>
                <a:gd name="connsiteX2127" fmla="*/ 868731 w 1033462"/>
                <a:gd name="connsiteY2127" fmla="*/ 96983 h 832252"/>
                <a:gd name="connsiteX2128" fmla="*/ 884116 w 1033462"/>
                <a:gd name="connsiteY2128" fmla="*/ 96983 h 832252"/>
                <a:gd name="connsiteX2129" fmla="*/ 887108 w 1033462"/>
                <a:gd name="connsiteY2129" fmla="*/ 96983 h 832252"/>
                <a:gd name="connsiteX2130" fmla="*/ 887108 w 1033462"/>
                <a:gd name="connsiteY2130" fmla="*/ 104656 h 832252"/>
                <a:gd name="connsiteX2131" fmla="*/ 893305 w 1033462"/>
                <a:gd name="connsiteY2131" fmla="*/ 99481 h 832252"/>
                <a:gd name="connsiteX2132" fmla="*/ 893305 w 1033462"/>
                <a:gd name="connsiteY2132" fmla="*/ 99570 h 832252"/>
                <a:gd name="connsiteX2133" fmla="*/ 899395 w 1033462"/>
                <a:gd name="connsiteY2133" fmla="*/ 94425 h 832252"/>
                <a:gd name="connsiteX2134" fmla="*/ 899395 w 1033462"/>
                <a:gd name="connsiteY2134" fmla="*/ 94485 h 832252"/>
                <a:gd name="connsiteX2135" fmla="*/ 905485 w 1033462"/>
                <a:gd name="connsiteY2135" fmla="*/ 89340 h 832252"/>
                <a:gd name="connsiteX2136" fmla="*/ 905485 w 1033462"/>
                <a:gd name="connsiteY2136" fmla="*/ 89399 h 832252"/>
                <a:gd name="connsiteX2137" fmla="*/ 913138 w 1033462"/>
                <a:gd name="connsiteY2137" fmla="*/ 82934 h 832252"/>
                <a:gd name="connsiteX2138" fmla="*/ 920870 w 1033462"/>
                <a:gd name="connsiteY2138" fmla="*/ 76551 h 832252"/>
                <a:gd name="connsiteX2139" fmla="*/ 911575 w 1033462"/>
                <a:gd name="connsiteY2139" fmla="*/ 76551 h 832252"/>
                <a:gd name="connsiteX2140" fmla="*/ 911575 w 1033462"/>
                <a:gd name="connsiteY2140" fmla="*/ 66291 h 832252"/>
                <a:gd name="connsiteX2141" fmla="*/ 923861 w 1033462"/>
                <a:gd name="connsiteY2141" fmla="*/ 66291 h 832252"/>
                <a:gd name="connsiteX2142" fmla="*/ 923861 w 1033462"/>
                <a:gd name="connsiteY2142" fmla="*/ 68878 h 832252"/>
                <a:gd name="connsiteX2143" fmla="*/ 923861 w 1033462"/>
                <a:gd name="connsiteY2143" fmla="*/ 74053 h 832252"/>
                <a:gd name="connsiteX2144" fmla="*/ 933050 w 1033462"/>
                <a:gd name="connsiteY2144" fmla="*/ 66291 h 832252"/>
                <a:gd name="connsiteX2145" fmla="*/ 926960 w 1033462"/>
                <a:gd name="connsiteY2145" fmla="*/ 66291 h 832252"/>
                <a:gd name="connsiteX2146" fmla="*/ 923861 w 1033462"/>
                <a:gd name="connsiteY2146" fmla="*/ 66291 h 832252"/>
                <a:gd name="connsiteX2147" fmla="*/ 923861 w 1033462"/>
                <a:gd name="connsiteY2147" fmla="*/ 56120 h 832252"/>
                <a:gd name="connsiteX2148" fmla="*/ 929951 w 1033462"/>
                <a:gd name="connsiteY2148" fmla="*/ 56120 h 832252"/>
                <a:gd name="connsiteX2149" fmla="*/ 929951 w 1033462"/>
                <a:gd name="connsiteY2149" fmla="*/ 63793 h 832252"/>
                <a:gd name="connsiteX2150" fmla="*/ 939247 w 1033462"/>
                <a:gd name="connsiteY2150" fmla="*/ 56120 h 832252"/>
                <a:gd name="connsiteX2151" fmla="*/ 929951 w 1033462"/>
                <a:gd name="connsiteY2151" fmla="*/ 56120 h 832252"/>
                <a:gd name="connsiteX2152" fmla="*/ 929951 w 1033462"/>
                <a:gd name="connsiteY2152" fmla="*/ 50945 h 832252"/>
                <a:gd name="connsiteX2153" fmla="*/ 942238 w 1033462"/>
                <a:gd name="connsiteY2153" fmla="*/ 50945 h 832252"/>
                <a:gd name="connsiteX2154" fmla="*/ 942238 w 1033462"/>
                <a:gd name="connsiteY2154" fmla="*/ 58707 h 832252"/>
                <a:gd name="connsiteX2155" fmla="*/ 948328 w 1033462"/>
                <a:gd name="connsiteY2155" fmla="*/ 53563 h 832252"/>
                <a:gd name="connsiteX2156" fmla="*/ 948328 w 1033462"/>
                <a:gd name="connsiteY2156" fmla="*/ 53621 h 832252"/>
                <a:gd name="connsiteX2157" fmla="*/ 957623 w 1033462"/>
                <a:gd name="connsiteY2157" fmla="*/ 45859 h 832252"/>
                <a:gd name="connsiteX2158" fmla="*/ 948328 w 1033462"/>
                <a:gd name="connsiteY2158" fmla="*/ 45859 h 832252"/>
                <a:gd name="connsiteX2159" fmla="*/ 948328 w 1033462"/>
                <a:gd name="connsiteY2159" fmla="*/ 40774 h 832252"/>
                <a:gd name="connsiteX2160" fmla="*/ 963713 w 1033462"/>
                <a:gd name="connsiteY2160" fmla="*/ 40774 h 832252"/>
                <a:gd name="connsiteX2161" fmla="*/ 966598 w 1033462"/>
                <a:gd name="connsiteY2161" fmla="*/ 40774 h 832252"/>
                <a:gd name="connsiteX2162" fmla="*/ 966598 w 1033462"/>
                <a:gd name="connsiteY2162" fmla="*/ 48536 h 832252"/>
                <a:gd name="connsiteX2163" fmla="*/ 972795 w 1033462"/>
                <a:gd name="connsiteY2163" fmla="*/ 43361 h 832252"/>
                <a:gd name="connsiteX2164" fmla="*/ 972795 w 1033462"/>
                <a:gd name="connsiteY2164" fmla="*/ 43450 h 832252"/>
                <a:gd name="connsiteX2165" fmla="*/ 982090 w 1033462"/>
                <a:gd name="connsiteY2165" fmla="*/ 35688 h 832252"/>
                <a:gd name="connsiteX2166" fmla="*/ 982019 w 1033462"/>
                <a:gd name="connsiteY2166" fmla="*/ 35688 h 832252"/>
                <a:gd name="connsiteX2167" fmla="*/ 988180 w 1033462"/>
                <a:gd name="connsiteY2167" fmla="*/ 30602 h 832252"/>
                <a:gd name="connsiteX2168" fmla="*/ 978885 w 1033462"/>
                <a:gd name="connsiteY2168" fmla="*/ 30602 h 832252"/>
                <a:gd name="connsiteX2169" fmla="*/ 978885 w 1033462"/>
                <a:gd name="connsiteY2169" fmla="*/ 25517 h 832252"/>
                <a:gd name="connsiteX2170" fmla="*/ 994270 w 1033462"/>
                <a:gd name="connsiteY2170" fmla="*/ 25517 h 832252"/>
                <a:gd name="connsiteX2171" fmla="*/ 1000467 w 1033462"/>
                <a:gd name="connsiteY2171" fmla="*/ 25517 h 832252"/>
                <a:gd name="connsiteX2172" fmla="*/ 1003352 w 1033462"/>
                <a:gd name="connsiteY2172" fmla="*/ 25517 h 832252"/>
                <a:gd name="connsiteX2173" fmla="*/ 1003352 w 1033462"/>
                <a:gd name="connsiteY2173" fmla="*/ 33190 h 832252"/>
                <a:gd name="connsiteX2174" fmla="*/ 1012647 w 1033462"/>
                <a:gd name="connsiteY2174" fmla="*/ 25517 h 832252"/>
                <a:gd name="connsiteX2175" fmla="*/ 1012540 w 1033462"/>
                <a:gd name="connsiteY2175" fmla="*/ 25517 h 832252"/>
                <a:gd name="connsiteX2176" fmla="*/ 1018737 w 1033462"/>
                <a:gd name="connsiteY2176" fmla="*/ 20342 h 832252"/>
                <a:gd name="connsiteX2177" fmla="*/ 1018736 w 1033462"/>
                <a:gd name="connsiteY2177" fmla="*/ 20342 h 832252"/>
                <a:gd name="connsiteX2178" fmla="*/ 1021728 w 1033462"/>
                <a:gd name="connsiteY2178" fmla="*/ 17844 h 832252"/>
                <a:gd name="connsiteX2179" fmla="*/ 1021728 w 1033462"/>
                <a:gd name="connsiteY2179" fmla="*/ 17844 h 832252"/>
                <a:gd name="connsiteX2180" fmla="*/ 1030917 w 1033462"/>
                <a:gd name="connsiteY2180" fmla="*/ 10171 h 832252"/>
                <a:gd name="connsiteX2181" fmla="*/ 1030916 w 1033462"/>
                <a:gd name="connsiteY2181" fmla="*/ 10171 h 832252"/>
                <a:gd name="connsiteX2182" fmla="*/ 1021728 w 1033462"/>
                <a:gd name="connsiteY2182" fmla="*/ 4996 h 832252"/>
                <a:gd name="connsiteX2183" fmla="*/ 1027818 w 1033462"/>
                <a:gd name="connsiteY2183" fmla="*/ 4996 h 832252"/>
                <a:gd name="connsiteX2184" fmla="*/ 1027818 w 1033462"/>
                <a:gd name="connsiteY2184" fmla="*/ 10171 h 832252"/>
                <a:gd name="connsiteX2185" fmla="*/ 1021728 w 1033462"/>
                <a:gd name="connsiteY2185" fmla="*/ 10171 h 832252"/>
                <a:gd name="connsiteX2186" fmla="*/ 1027818 w 1033462"/>
                <a:gd name="connsiteY2186" fmla="*/ 0 h 832252"/>
                <a:gd name="connsiteX2187" fmla="*/ 1033462 w 1033462"/>
                <a:gd name="connsiteY2187" fmla="*/ 0 h 832252"/>
                <a:gd name="connsiteX2188" fmla="*/ 1033462 w 1033462"/>
                <a:gd name="connsiteY2188" fmla="*/ 4996 h 832252"/>
                <a:gd name="connsiteX2189" fmla="*/ 1027818 w 1033462"/>
                <a:gd name="connsiteY2189" fmla="*/ 4996 h 83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Lst>
              <a:rect l="l" t="t" r="r" b="b"/>
              <a:pathLst>
                <a:path w="1033462" h="832252">
                  <a:moveTo>
                    <a:pt x="18484" y="822081"/>
                  </a:moveTo>
                  <a:lnTo>
                    <a:pt x="24574" y="822081"/>
                  </a:lnTo>
                  <a:lnTo>
                    <a:pt x="24574" y="827167"/>
                  </a:lnTo>
                  <a:lnTo>
                    <a:pt x="18484" y="827167"/>
                  </a:lnTo>
                  <a:close/>
                  <a:moveTo>
                    <a:pt x="18484" y="819404"/>
                  </a:moveTo>
                  <a:lnTo>
                    <a:pt x="18484" y="822081"/>
                  </a:lnTo>
                  <a:lnTo>
                    <a:pt x="15279" y="822081"/>
                  </a:lnTo>
                  <a:lnTo>
                    <a:pt x="18149" y="819684"/>
                  </a:lnTo>
                  <a:close/>
                  <a:moveTo>
                    <a:pt x="6090" y="816817"/>
                  </a:moveTo>
                  <a:lnTo>
                    <a:pt x="9188" y="816817"/>
                  </a:lnTo>
                  <a:lnTo>
                    <a:pt x="6090" y="819404"/>
                  </a:lnTo>
                  <a:close/>
                  <a:moveTo>
                    <a:pt x="12180" y="811731"/>
                  </a:moveTo>
                  <a:lnTo>
                    <a:pt x="15278" y="811731"/>
                  </a:lnTo>
                  <a:lnTo>
                    <a:pt x="12180" y="814318"/>
                  </a:lnTo>
                  <a:close/>
                  <a:moveTo>
                    <a:pt x="0" y="811731"/>
                  </a:moveTo>
                  <a:lnTo>
                    <a:pt x="6090" y="811731"/>
                  </a:lnTo>
                  <a:lnTo>
                    <a:pt x="6090" y="816817"/>
                  </a:lnTo>
                  <a:lnTo>
                    <a:pt x="2992" y="816817"/>
                  </a:lnTo>
                  <a:lnTo>
                    <a:pt x="2992" y="821992"/>
                  </a:lnTo>
                  <a:lnTo>
                    <a:pt x="0" y="824490"/>
                  </a:lnTo>
                  <a:close/>
                  <a:moveTo>
                    <a:pt x="6090" y="806646"/>
                  </a:moveTo>
                  <a:lnTo>
                    <a:pt x="12180" y="806646"/>
                  </a:lnTo>
                  <a:lnTo>
                    <a:pt x="12180" y="809233"/>
                  </a:lnTo>
                  <a:lnTo>
                    <a:pt x="12180" y="811731"/>
                  </a:lnTo>
                  <a:lnTo>
                    <a:pt x="6090" y="811731"/>
                  </a:lnTo>
                  <a:close/>
                  <a:moveTo>
                    <a:pt x="30557" y="796385"/>
                  </a:moveTo>
                  <a:lnTo>
                    <a:pt x="33655" y="796385"/>
                  </a:lnTo>
                  <a:lnTo>
                    <a:pt x="30557" y="799003"/>
                  </a:lnTo>
                  <a:close/>
                  <a:moveTo>
                    <a:pt x="24467" y="791300"/>
                  </a:moveTo>
                  <a:lnTo>
                    <a:pt x="30557" y="791300"/>
                  </a:lnTo>
                  <a:lnTo>
                    <a:pt x="30557" y="793887"/>
                  </a:lnTo>
                  <a:lnTo>
                    <a:pt x="30557" y="796385"/>
                  </a:lnTo>
                  <a:lnTo>
                    <a:pt x="27565" y="796385"/>
                  </a:lnTo>
                  <a:lnTo>
                    <a:pt x="24467" y="796385"/>
                  </a:lnTo>
                  <a:close/>
                  <a:moveTo>
                    <a:pt x="61220" y="786304"/>
                  </a:moveTo>
                  <a:lnTo>
                    <a:pt x="67417" y="786304"/>
                  </a:lnTo>
                  <a:lnTo>
                    <a:pt x="67417" y="791389"/>
                  </a:lnTo>
                  <a:lnTo>
                    <a:pt x="61220" y="791389"/>
                  </a:lnTo>
                  <a:close/>
                  <a:moveTo>
                    <a:pt x="61220" y="783717"/>
                  </a:moveTo>
                  <a:lnTo>
                    <a:pt x="61220" y="786304"/>
                  </a:lnTo>
                  <a:lnTo>
                    <a:pt x="58122" y="786304"/>
                  </a:lnTo>
                  <a:close/>
                  <a:moveTo>
                    <a:pt x="48934" y="781129"/>
                  </a:moveTo>
                  <a:lnTo>
                    <a:pt x="51997" y="781129"/>
                  </a:lnTo>
                  <a:lnTo>
                    <a:pt x="48934" y="783716"/>
                  </a:lnTo>
                  <a:close/>
                  <a:moveTo>
                    <a:pt x="55024" y="775954"/>
                  </a:moveTo>
                  <a:lnTo>
                    <a:pt x="58122" y="775954"/>
                  </a:lnTo>
                  <a:lnTo>
                    <a:pt x="56587" y="777251"/>
                  </a:lnTo>
                  <a:lnTo>
                    <a:pt x="55024" y="778541"/>
                  </a:lnTo>
                  <a:close/>
                  <a:moveTo>
                    <a:pt x="42844" y="775954"/>
                  </a:moveTo>
                  <a:lnTo>
                    <a:pt x="48934" y="775954"/>
                  </a:lnTo>
                  <a:lnTo>
                    <a:pt x="48934" y="781129"/>
                  </a:lnTo>
                  <a:lnTo>
                    <a:pt x="45942" y="781129"/>
                  </a:lnTo>
                  <a:lnTo>
                    <a:pt x="42844" y="781129"/>
                  </a:lnTo>
                  <a:close/>
                  <a:moveTo>
                    <a:pt x="73507" y="770958"/>
                  </a:moveTo>
                  <a:lnTo>
                    <a:pt x="79597" y="770958"/>
                  </a:lnTo>
                  <a:lnTo>
                    <a:pt x="79597" y="776132"/>
                  </a:lnTo>
                  <a:lnTo>
                    <a:pt x="73507" y="776132"/>
                  </a:lnTo>
                  <a:lnTo>
                    <a:pt x="73507" y="773456"/>
                  </a:lnTo>
                  <a:close/>
                  <a:moveTo>
                    <a:pt x="48934" y="770868"/>
                  </a:moveTo>
                  <a:lnTo>
                    <a:pt x="55024" y="770868"/>
                  </a:lnTo>
                  <a:lnTo>
                    <a:pt x="55024" y="773456"/>
                  </a:lnTo>
                  <a:lnTo>
                    <a:pt x="55024" y="775954"/>
                  </a:lnTo>
                  <a:lnTo>
                    <a:pt x="48934" y="775954"/>
                  </a:lnTo>
                  <a:close/>
                  <a:moveTo>
                    <a:pt x="73507" y="768371"/>
                  </a:moveTo>
                  <a:lnTo>
                    <a:pt x="73507" y="770958"/>
                  </a:lnTo>
                  <a:lnTo>
                    <a:pt x="70444" y="770958"/>
                  </a:lnTo>
                  <a:lnTo>
                    <a:pt x="73423" y="768441"/>
                  </a:lnTo>
                  <a:close/>
                  <a:moveTo>
                    <a:pt x="79597" y="765872"/>
                  </a:moveTo>
                  <a:lnTo>
                    <a:pt x="85687" y="765872"/>
                  </a:lnTo>
                  <a:lnTo>
                    <a:pt x="85687" y="770958"/>
                  </a:lnTo>
                  <a:lnTo>
                    <a:pt x="79597" y="770958"/>
                  </a:lnTo>
                  <a:close/>
                  <a:moveTo>
                    <a:pt x="79597" y="763285"/>
                  </a:moveTo>
                  <a:lnTo>
                    <a:pt x="79597" y="765872"/>
                  </a:lnTo>
                  <a:lnTo>
                    <a:pt x="76499" y="765872"/>
                  </a:lnTo>
                  <a:close/>
                  <a:moveTo>
                    <a:pt x="85687" y="760786"/>
                  </a:moveTo>
                  <a:lnTo>
                    <a:pt x="91884" y="760786"/>
                  </a:lnTo>
                  <a:lnTo>
                    <a:pt x="91884" y="765872"/>
                  </a:lnTo>
                  <a:lnTo>
                    <a:pt x="85687" y="765872"/>
                  </a:lnTo>
                  <a:close/>
                  <a:moveTo>
                    <a:pt x="67310" y="760697"/>
                  </a:moveTo>
                  <a:lnTo>
                    <a:pt x="70374" y="760697"/>
                  </a:lnTo>
                  <a:lnTo>
                    <a:pt x="67337" y="763263"/>
                  </a:lnTo>
                  <a:lnTo>
                    <a:pt x="67310" y="763285"/>
                  </a:lnTo>
                  <a:close/>
                  <a:moveTo>
                    <a:pt x="85687" y="758229"/>
                  </a:moveTo>
                  <a:lnTo>
                    <a:pt x="85687" y="760786"/>
                  </a:lnTo>
                  <a:lnTo>
                    <a:pt x="82590" y="760786"/>
                  </a:lnTo>
                  <a:lnTo>
                    <a:pt x="82609" y="760770"/>
                  </a:lnTo>
                  <a:close/>
                  <a:moveTo>
                    <a:pt x="91884" y="755701"/>
                  </a:moveTo>
                  <a:lnTo>
                    <a:pt x="97974" y="755701"/>
                  </a:lnTo>
                  <a:lnTo>
                    <a:pt x="97974" y="760786"/>
                  </a:lnTo>
                  <a:lnTo>
                    <a:pt x="91884" y="760786"/>
                  </a:lnTo>
                  <a:close/>
                  <a:moveTo>
                    <a:pt x="73400" y="755522"/>
                  </a:moveTo>
                  <a:lnTo>
                    <a:pt x="76499" y="755522"/>
                  </a:lnTo>
                  <a:lnTo>
                    <a:pt x="73400" y="758140"/>
                  </a:lnTo>
                  <a:close/>
                  <a:moveTo>
                    <a:pt x="61220" y="755522"/>
                  </a:moveTo>
                  <a:lnTo>
                    <a:pt x="67310" y="755522"/>
                  </a:lnTo>
                  <a:lnTo>
                    <a:pt x="67310" y="760697"/>
                  </a:lnTo>
                  <a:lnTo>
                    <a:pt x="61220" y="760697"/>
                  </a:lnTo>
                  <a:close/>
                  <a:moveTo>
                    <a:pt x="91884" y="753113"/>
                  </a:moveTo>
                  <a:lnTo>
                    <a:pt x="91884" y="755701"/>
                  </a:lnTo>
                  <a:lnTo>
                    <a:pt x="88786" y="755701"/>
                  </a:lnTo>
                  <a:lnTo>
                    <a:pt x="90365" y="754368"/>
                  </a:lnTo>
                  <a:close/>
                  <a:moveTo>
                    <a:pt x="97974" y="750526"/>
                  </a:moveTo>
                  <a:lnTo>
                    <a:pt x="104064" y="750526"/>
                  </a:lnTo>
                  <a:lnTo>
                    <a:pt x="104064" y="755701"/>
                  </a:lnTo>
                  <a:lnTo>
                    <a:pt x="97974" y="755701"/>
                  </a:lnTo>
                  <a:close/>
                  <a:moveTo>
                    <a:pt x="79597" y="750437"/>
                  </a:moveTo>
                  <a:lnTo>
                    <a:pt x="82589" y="750437"/>
                  </a:lnTo>
                  <a:lnTo>
                    <a:pt x="79597" y="752965"/>
                  </a:lnTo>
                  <a:close/>
                  <a:moveTo>
                    <a:pt x="67310" y="750437"/>
                  </a:moveTo>
                  <a:lnTo>
                    <a:pt x="73400" y="750437"/>
                  </a:lnTo>
                  <a:lnTo>
                    <a:pt x="73400" y="755522"/>
                  </a:lnTo>
                  <a:lnTo>
                    <a:pt x="67310" y="755522"/>
                  </a:lnTo>
                  <a:close/>
                  <a:moveTo>
                    <a:pt x="97974" y="747939"/>
                  </a:moveTo>
                  <a:lnTo>
                    <a:pt x="97974" y="750526"/>
                  </a:lnTo>
                  <a:lnTo>
                    <a:pt x="94911" y="750526"/>
                  </a:lnTo>
                  <a:lnTo>
                    <a:pt x="97891" y="748008"/>
                  </a:lnTo>
                  <a:close/>
                  <a:moveTo>
                    <a:pt x="104064" y="745440"/>
                  </a:moveTo>
                  <a:lnTo>
                    <a:pt x="110261" y="745440"/>
                  </a:lnTo>
                  <a:lnTo>
                    <a:pt x="110261" y="750526"/>
                  </a:lnTo>
                  <a:lnTo>
                    <a:pt x="104064" y="750526"/>
                  </a:lnTo>
                  <a:close/>
                  <a:moveTo>
                    <a:pt x="85687" y="745351"/>
                  </a:moveTo>
                  <a:lnTo>
                    <a:pt x="88785" y="745351"/>
                  </a:lnTo>
                  <a:lnTo>
                    <a:pt x="85687" y="747938"/>
                  </a:lnTo>
                  <a:close/>
                  <a:moveTo>
                    <a:pt x="73400" y="745351"/>
                  </a:moveTo>
                  <a:lnTo>
                    <a:pt x="79597" y="745351"/>
                  </a:lnTo>
                  <a:lnTo>
                    <a:pt x="79597" y="750437"/>
                  </a:lnTo>
                  <a:lnTo>
                    <a:pt x="73400" y="750437"/>
                  </a:lnTo>
                  <a:close/>
                  <a:moveTo>
                    <a:pt x="104064" y="742883"/>
                  </a:moveTo>
                  <a:lnTo>
                    <a:pt x="104064" y="745440"/>
                  </a:lnTo>
                  <a:lnTo>
                    <a:pt x="100967" y="745440"/>
                  </a:lnTo>
                  <a:lnTo>
                    <a:pt x="100982" y="745427"/>
                  </a:lnTo>
                  <a:close/>
                  <a:moveTo>
                    <a:pt x="110261" y="740355"/>
                  </a:moveTo>
                  <a:lnTo>
                    <a:pt x="116351" y="740355"/>
                  </a:lnTo>
                  <a:lnTo>
                    <a:pt x="116351" y="745440"/>
                  </a:lnTo>
                  <a:lnTo>
                    <a:pt x="110261" y="745440"/>
                  </a:lnTo>
                  <a:close/>
                  <a:moveTo>
                    <a:pt x="91777" y="740265"/>
                  </a:moveTo>
                  <a:lnTo>
                    <a:pt x="94876" y="740265"/>
                  </a:lnTo>
                  <a:lnTo>
                    <a:pt x="91777" y="742853"/>
                  </a:lnTo>
                  <a:close/>
                  <a:moveTo>
                    <a:pt x="79597" y="740265"/>
                  </a:moveTo>
                  <a:lnTo>
                    <a:pt x="85687" y="740265"/>
                  </a:lnTo>
                  <a:lnTo>
                    <a:pt x="85687" y="745351"/>
                  </a:lnTo>
                  <a:lnTo>
                    <a:pt x="79597" y="745351"/>
                  </a:lnTo>
                  <a:close/>
                  <a:moveTo>
                    <a:pt x="110261" y="737768"/>
                  </a:moveTo>
                  <a:lnTo>
                    <a:pt x="110261" y="740355"/>
                  </a:lnTo>
                  <a:lnTo>
                    <a:pt x="107162" y="740355"/>
                  </a:lnTo>
                  <a:close/>
                  <a:moveTo>
                    <a:pt x="97760" y="735180"/>
                  </a:moveTo>
                  <a:lnTo>
                    <a:pt x="100894" y="735180"/>
                  </a:lnTo>
                  <a:lnTo>
                    <a:pt x="97760" y="737767"/>
                  </a:lnTo>
                  <a:close/>
                  <a:moveTo>
                    <a:pt x="85687" y="735180"/>
                  </a:moveTo>
                  <a:lnTo>
                    <a:pt x="91777" y="735180"/>
                  </a:lnTo>
                  <a:lnTo>
                    <a:pt x="91777" y="740265"/>
                  </a:lnTo>
                  <a:lnTo>
                    <a:pt x="85687" y="740265"/>
                  </a:lnTo>
                  <a:close/>
                  <a:moveTo>
                    <a:pt x="103957" y="730005"/>
                  </a:moveTo>
                  <a:lnTo>
                    <a:pt x="107162" y="730005"/>
                  </a:lnTo>
                  <a:lnTo>
                    <a:pt x="103957" y="732651"/>
                  </a:lnTo>
                  <a:close/>
                  <a:moveTo>
                    <a:pt x="91777" y="730005"/>
                  </a:moveTo>
                  <a:lnTo>
                    <a:pt x="97760" y="730005"/>
                  </a:lnTo>
                  <a:lnTo>
                    <a:pt x="97760" y="735180"/>
                  </a:lnTo>
                  <a:lnTo>
                    <a:pt x="91777" y="735180"/>
                  </a:lnTo>
                  <a:close/>
                  <a:moveTo>
                    <a:pt x="122441" y="725009"/>
                  </a:moveTo>
                  <a:lnTo>
                    <a:pt x="128638" y="725009"/>
                  </a:lnTo>
                  <a:lnTo>
                    <a:pt x="128638" y="730183"/>
                  </a:lnTo>
                  <a:lnTo>
                    <a:pt x="122441" y="730183"/>
                  </a:lnTo>
                  <a:lnTo>
                    <a:pt x="122441" y="727507"/>
                  </a:lnTo>
                  <a:close/>
                  <a:moveTo>
                    <a:pt x="97760" y="724919"/>
                  </a:moveTo>
                  <a:lnTo>
                    <a:pt x="103957" y="724919"/>
                  </a:lnTo>
                  <a:lnTo>
                    <a:pt x="103957" y="727507"/>
                  </a:lnTo>
                  <a:lnTo>
                    <a:pt x="103957" y="730005"/>
                  </a:lnTo>
                  <a:lnTo>
                    <a:pt x="97760" y="730005"/>
                  </a:lnTo>
                  <a:close/>
                  <a:moveTo>
                    <a:pt x="122441" y="722451"/>
                  </a:moveTo>
                  <a:lnTo>
                    <a:pt x="122441" y="725009"/>
                  </a:lnTo>
                  <a:lnTo>
                    <a:pt x="119378" y="725009"/>
                  </a:lnTo>
                  <a:lnTo>
                    <a:pt x="120885" y="723736"/>
                  </a:lnTo>
                  <a:close/>
                  <a:moveTo>
                    <a:pt x="128638" y="719923"/>
                  </a:moveTo>
                  <a:lnTo>
                    <a:pt x="134728" y="719923"/>
                  </a:lnTo>
                  <a:lnTo>
                    <a:pt x="134728" y="725009"/>
                  </a:lnTo>
                  <a:lnTo>
                    <a:pt x="128638" y="725009"/>
                  </a:lnTo>
                  <a:close/>
                  <a:moveTo>
                    <a:pt x="128638" y="717336"/>
                  </a:moveTo>
                  <a:lnTo>
                    <a:pt x="128638" y="719923"/>
                  </a:lnTo>
                  <a:lnTo>
                    <a:pt x="125504" y="719923"/>
                  </a:lnTo>
                  <a:close/>
                  <a:moveTo>
                    <a:pt x="134728" y="714837"/>
                  </a:moveTo>
                  <a:lnTo>
                    <a:pt x="140818" y="714837"/>
                  </a:lnTo>
                  <a:lnTo>
                    <a:pt x="140818" y="719923"/>
                  </a:lnTo>
                  <a:lnTo>
                    <a:pt x="134728" y="719923"/>
                  </a:lnTo>
                  <a:close/>
                  <a:moveTo>
                    <a:pt x="116137" y="714748"/>
                  </a:moveTo>
                  <a:lnTo>
                    <a:pt x="119236" y="714748"/>
                  </a:lnTo>
                  <a:lnTo>
                    <a:pt x="116137" y="717336"/>
                  </a:lnTo>
                  <a:close/>
                  <a:moveTo>
                    <a:pt x="134728" y="712250"/>
                  </a:moveTo>
                  <a:lnTo>
                    <a:pt x="134728" y="714837"/>
                  </a:lnTo>
                  <a:lnTo>
                    <a:pt x="131594" y="714837"/>
                  </a:lnTo>
                  <a:close/>
                  <a:moveTo>
                    <a:pt x="140818" y="709752"/>
                  </a:moveTo>
                  <a:lnTo>
                    <a:pt x="147014" y="709752"/>
                  </a:lnTo>
                  <a:lnTo>
                    <a:pt x="147014" y="714837"/>
                  </a:lnTo>
                  <a:lnTo>
                    <a:pt x="140818" y="714837"/>
                  </a:lnTo>
                  <a:close/>
                  <a:moveTo>
                    <a:pt x="122334" y="709573"/>
                  </a:moveTo>
                  <a:lnTo>
                    <a:pt x="125432" y="709573"/>
                  </a:lnTo>
                  <a:lnTo>
                    <a:pt x="122334" y="712161"/>
                  </a:lnTo>
                  <a:close/>
                  <a:moveTo>
                    <a:pt x="110047" y="709573"/>
                  </a:moveTo>
                  <a:lnTo>
                    <a:pt x="116137" y="709573"/>
                  </a:lnTo>
                  <a:lnTo>
                    <a:pt x="116137" y="714748"/>
                  </a:lnTo>
                  <a:lnTo>
                    <a:pt x="110047" y="714748"/>
                  </a:lnTo>
                  <a:close/>
                  <a:moveTo>
                    <a:pt x="140818" y="707105"/>
                  </a:moveTo>
                  <a:lnTo>
                    <a:pt x="140818" y="709752"/>
                  </a:lnTo>
                  <a:lnTo>
                    <a:pt x="137612" y="709752"/>
                  </a:lnTo>
                  <a:close/>
                  <a:moveTo>
                    <a:pt x="147014" y="704577"/>
                  </a:moveTo>
                  <a:lnTo>
                    <a:pt x="153104" y="704577"/>
                  </a:lnTo>
                  <a:lnTo>
                    <a:pt x="153104" y="709752"/>
                  </a:lnTo>
                  <a:lnTo>
                    <a:pt x="147014" y="709752"/>
                  </a:lnTo>
                  <a:close/>
                  <a:moveTo>
                    <a:pt x="128424" y="704488"/>
                  </a:moveTo>
                  <a:lnTo>
                    <a:pt x="131522" y="704488"/>
                  </a:lnTo>
                  <a:lnTo>
                    <a:pt x="128424" y="707075"/>
                  </a:lnTo>
                  <a:close/>
                  <a:moveTo>
                    <a:pt x="116137" y="704488"/>
                  </a:moveTo>
                  <a:lnTo>
                    <a:pt x="122334" y="704488"/>
                  </a:lnTo>
                  <a:lnTo>
                    <a:pt x="122334" y="709573"/>
                  </a:lnTo>
                  <a:lnTo>
                    <a:pt x="116137" y="709573"/>
                  </a:lnTo>
                  <a:close/>
                  <a:moveTo>
                    <a:pt x="147014" y="701990"/>
                  </a:moveTo>
                  <a:lnTo>
                    <a:pt x="147014" y="704577"/>
                  </a:lnTo>
                  <a:lnTo>
                    <a:pt x="143881" y="704577"/>
                  </a:lnTo>
                  <a:close/>
                  <a:moveTo>
                    <a:pt x="153104" y="699491"/>
                  </a:moveTo>
                  <a:lnTo>
                    <a:pt x="159194" y="699491"/>
                  </a:lnTo>
                  <a:lnTo>
                    <a:pt x="159194" y="704577"/>
                  </a:lnTo>
                  <a:lnTo>
                    <a:pt x="153104" y="704577"/>
                  </a:lnTo>
                  <a:close/>
                  <a:moveTo>
                    <a:pt x="134514" y="699402"/>
                  </a:moveTo>
                  <a:lnTo>
                    <a:pt x="137612" y="699402"/>
                  </a:lnTo>
                  <a:lnTo>
                    <a:pt x="134514" y="701989"/>
                  </a:lnTo>
                  <a:close/>
                  <a:moveTo>
                    <a:pt x="122334" y="699402"/>
                  </a:moveTo>
                  <a:lnTo>
                    <a:pt x="128424" y="699402"/>
                  </a:lnTo>
                  <a:lnTo>
                    <a:pt x="128424" y="704488"/>
                  </a:lnTo>
                  <a:lnTo>
                    <a:pt x="122334" y="704488"/>
                  </a:lnTo>
                  <a:close/>
                  <a:moveTo>
                    <a:pt x="153104" y="696904"/>
                  </a:moveTo>
                  <a:lnTo>
                    <a:pt x="153104" y="699491"/>
                  </a:lnTo>
                  <a:lnTo>
                    <a:pt x="149970" y="699491"/>
                  </a:lnTo>
                  <a:close/>
                  <a:moveTo>
                    <a:pt x="159194" y="694406"/>
                  </a:moveTo>
                  <a:lnTo>
                    <a:pt x="162079" y="694406"/>
                  </a:lnTo>
                  <a:lnTo>
                    <a:pt x="165284" y="694406"/>
                  </a:lnTo>
                  <a:lnTo>
                    <a:pt x="165284" y="699491"/>
                  </a:lnTo>
                  <a:lnTo>
                    <a:pt x="159194" y="699491"/>
                  </a:lnTo>
                  <a:close/>
                  <a:moveTo>
                    <a:pt x="140711" y="694317"/>
                  </a:moveTo>
                  <a:lnTo>
                    <a:pt x="143809" y="694317"/>
                  </a:lnTo>
                  <a:lnTo>
                    <a:pt x="143792" y="694331"/>
                  </a:lnTo>
                  <a:lnTo>
                    <a:pt x="140711" y="696875"/>
                  </a:lnTo>
                  <a:close/>
                  <a:moveTo>
                    <a:pt x="128424" y="694317"/>
                  </a:moveTo>
                  <a:lnTo>
                    <a:pt x="134514" y="694317"/>
                  </a:lnTo>
                  <a:lnTo>
                    <a:pt x="134514" y="699402"/>
                  </a:lnTo>
                  <a:lnTo>
                    <a:pt x="128424" y="699402"/>
                  </a:lnTo>
                  <a:close/>
                  <a:moveTo>
                    <a:pt x="159194" y="691818"/>
                  </a:moveTo>
                  <a:lnTo>
                    <a:pt x="159194" y="694406"/>
                  </a:lnTo>
                  <a:lnTo>
                    <a:pt x="156059" y="694406"/>
                  </a:lnTo>
                  <a:close/>
                  <a:moveTo>
                    <a:pt x="146801" y="689231"/>
                  </a:moveTo>
                  <a:lnTo>
                    <a:pt x="149864" y="689231"/>
                  </a:lnTo>
                  <a:lnTo>
                    <a:pt x="146801" y="691818"/>
                  </a:lnTo>
                  <a:close/>
                  <a:moveTo>
                    <a:pt x="134514" y="689231"/>
                  </a:moveTo>
                  <a:lnTo>
                    <a:pt x="140711" y="689231"/>
                  </a:lnTo>
                  <a:lnTo>
                    <a:pt x="140711" y="694317"/>
                  </a:lnTo>
                  <a:lnTo>
                    <a:pt x="134514" y="694317"/>
                  </a:lnTo>
                  <a:close/>
                  <a:moveTo>
                    <a:pt x="177571" y="684235"/>
                  </a:moveTo>
                  <a:lnTo>
                    <a:pt x="183661" y="684235"/>
                  </a:lnTo>
                  <a:lnTo>
                    <a:pt x="183661" y="689320"/>
                  </a:lnTo>
                  <a:lnTo>
                    <a:pt x="177571" y="689320"/>
                  </a:lnTo>
                  <a:close/>
                  <a:moveTo>
                    <a:pt x="140711" y="684056"/>
                  </a:moveTo>
                  <a:lnTo>
                    <a:pt x="146801" y="684056"/>
                  </a:lnTo>
                  <a:lnTo>
                    <a:pt x="146801" y="689231"/>
                  </a:lnTo>
                  <a:lnTo>
                    <a:pt x="140711" y="689231"/>
                  </a:lnTo>
                  <a:close/>
                  <a:moveTo>
                    <a:pt x="177571" y="681559"/>
                  </a:moveTo>
                  <a:lnTo>
                    <a:pt x="177571" y="684235"/>
                  </a:lnTo>
                  <a:lnTo>
                    <a:pt x="174366" y="684235"/>
                  </a:lnTo>
                  <a:close/>
                  <a:moveTo>
                    <a:pt x="183661" y="679060"/>
                  </a:moveTo>
                  <a:lnTo>
                    <a:pt x="189751" y="679060"/>
                  </a:lnTo>
                  <a:lnTo>
                    <a:pt x="189751" y="684235"/>
                  </a:lnTo>
                  <a:lnTo>
                    <a:pt x="183661" y="684235"/>
                  </a:lnTo>
                  <a:close/>
                  <a:moveTo>
                    <a:pt x="165177" y="678971"/>
                  </a:moveTo>
                  <a:lnTo>
                    <a:pt x="168275" y="678971"/>
                  </a:lnTo>
                  <a:lnTo>
                    <a:pt x="165177" y="681558"/>
                  </a:lnTo>
                  <a:close/>
                  <a:moveTo>
                    <a:pt x="183661" y="676473"/>
                  </a:moveTo>
                  <a:lnTo>
                    <a:pt x="183661" y="679060"/>
                  </a:lnTo>
                  <a:lnTo>
                    <a:pt x="180563" y="679060"/>
                  </a:lnTo>
                  <a:close/>
                  <a:moveTo>
                    <a:pt x="171267" y="673885"/>
                  </a:moveTo>
                  <a:lnTo>
                    <a:pt x="174366" y="673885"/>
                  </a:lnTo>
                  <a:lnTo>
                    <a:pt x="171267" y="676473"/>
                  </a:lnTo>
                  <a:close/>
                  <a:moveTo>
                    <a:pt x="159088" y="673885"/>
                  </a:moveTo>
                  <a:lnTo>
                    <a:pt x="165177" y="673885"/>
                  </a:lnTo>
                  <a:lnTo>
                    <a:pt x="165177" y="678971"/>
                  </a:lnTo>
                  <a:lnTo>
                    <a:pt x="162079" y="678971"/>
                  </a:lnTo>
                  <a:lnTo>
                    <a:pt x="159088" y="678971"/>
                  </a:lnTo>
                  <a:close/>
                  <a:moveTo>
                    <a:pt x="177357" y="668800"/>
                  </a:moveTo>
                  <a:lnTo>
                    <a:pt x="180456" y="668800"/>
                  </a:lnTo>
                  <a:lnTo>
                    <a:pt x="177357" y="671387"/>
                  </a:lnTo>
                  <a:close/>
                  <a:moveTo>
                    <a:pt x="165177" y="668800"/>
                  </a:moveTo>
                  <a:lnTo>
                    <a:pt x="171267" y="668800"/>
                  </a:lnTo>
                  <a:lnTo>
                    <a:pt x="171267" y="673885"/>
                  </a:lnTo>
                  <a:lnTo>
                    <a:pt x="165177" y="673885"/>
                  </a:lnTo>
                  <a:close/>
                  <a:moveTo>
                    <a:pt x="195841" y="663803"/>
                  </a:moveTo>
                  <a:lnTo>
                    <a:pt x="202038" y="663803"/>
                  </a:lnTo>
                  <a:lnTo>
                    <a:pt x="202038" y="668889"/>
                  </a:lnTo>
                  <a:lnTo>
                    <a:pt x="195841" y="668889"/>
                  </a:lnTo>
                  <a:lnTo>
                    <a:pt x="195841" y="666301"/>
                  </a:lnTo>
                  <a:close/>
                  <a:moveTo>
                    <a:pt x="171267" y="663625"/>
                  </a:moveTo>
                  <a:lnTo>
                    <a:pt x="177357" y="663625"/>
                  </a:lnTo>
                  <a:lnTo>
                    <a:pt x="177357" y="666301"/>
                  </a:lnTo>
                  <a:lnTo>
                    <a:pt x="177357" y="668800"/>
                  </a:lnTo>
                  <a:lnTo>
                    <a:pt x="171267" y="668800"/>
                  </a:lnTo>
                  <a:close/>
                  <a:moveTo>
                    <a:pt x="195841" y="661216"/>
                  </a:moveTo>
                  <a:lnTo>
                    <a:pt x="195841" y="663803"/>
                  </a:lnTo>
                  <a:lnTo>
                    <a:pt x="192743" y="663803"/>
                  </a:lnTo>
                  <a:close/>
                  <a:moveTo>
                    <a:pt x="189644" y="653454"/>
                  </a:moveTo>
                  <a:lnTo>
                    <a:pt x="192742" y="653454"/>
                  </a:lnTo>
                  <a:lnTo>
                    <a:pt x="189644" y="656041"/>
                  </a:lnTo>
                  <a:close/>
                  <a:moveTo>
                    <a:pt x="208128" y="648457"/>
                  </a:moveTo>
                  <a:lnTo>
                    <a:pt x="211119" y="648457"/>
                  </a:lnTo>
                  <a:lnTo>
                    <a:pt x="214218" y="648457"/>
                  </a:lnTo>
                  <a:lnTo>
                    <a:pt x="214218" y="653543"/>
                  </a:lnTo>
                  <a:lnTo>
                    <a:pt x="208128" y="653543"/>
                  </a:lnTo>
                  <a:lnTo>
                    <a:pt x="208128" y="650955"/>
                  </a:lnTo>
                  <a:close/>
                  <a:moveTo>
                    <a:pt x="183554" y="648368"/>
                  </a:moveTo>
                  <a:lnTo>
                    <a:pt x="189644" y="648368"/>
                  </a:lnTo>
                  <a:lnTo>
                    <a:pt x="189644" y="650955"/>
                  </a:lnTo>
                  <a:lnTo>
                    <a:pt x="189644" y="653454"/>
                  </a:lnTo>
                  <a:lnTo>
                    <a:pt x="183554" y="653454"/>
                  </a:lnTo>
                  <a:close/>
                  <a:moveTo>
                    <a:pt x="208128" y="645870"/>
                  </a:moveTo>
                  <a:lnTo>
                    <a:pt x="208128" y="648457"/>
                  </a:lnTo>
                  <a:lnTo>
                    <a:pt x="205029" y="648457"/>
                  </a:lnTo>
                  <a:lnTo>
                    <a:pt x="206528" y="647191"/>
                  </a:lnTo>
                  <a:close/>
                  <a:moveTo>
                    <a:pt x="232595" y="633111"/>
                  </a:moveTo>
                  <a:lnTo>
                    <a:pt x="238685" y="633111"/>
                  </a:lnTo>
                  <a:lnTo>
                    <a:pt x="238685" y="638286"/>
                  </a:lnTo>
                  <a:lnTo>
                    <a:pt x="232595" y="638286"/>
                  </a:lnTo>
                  <a:lnTo>
                    <a:pt x="232595" y="635699"/>
                  </a:lnTo>
                  <a:close/>
                  <a:moveTo>
                    <a:pt x="232595" y="630524"/>
                  </a:moveTo>
                  <a:lnTo>
                    <a:pt x="232595" y="633111"/>
                  </a:lnTo>
                  <a:lnTo>
                    <a:pt x="229533" y="633111"/>
                  </a:lnTo>
                  <a:close/>
                  <a:moveTo>
                    <a:pt x="226291" y="622851"/>
                  </a:moveTo>
                  <a:lnTo>
                    <a:pt x="229425" y="622851"/>
                  </a:lnTo>
                  <a:lnTo>
                    <a:pt x="226291" y="625438"/>
                  </a:lnTo>
                  <a:close/>
                  <a:moveTo>
                    <a:pt x="220201" y="617765"/>
                  </a:moveTo>
                  <a:lnTo>
                    <a:pt x="226291" y="617765"/>
                  </a:lnTo>
                  <a:lnTo>
                    <a:pt x="226291" y="620353"/>
                  </a:lnTo>
                  <a:lnTo>
                    <a:pt x="226291" y="622851"/>
                  </a:lnTo>
                  <a:lnTo>
                    <a:pt x="220201" y="622851"/>
                  </a:lnTo>
                  <a:close/>
                  <a:moveTo>
                    <a:pt x="257061" y="612769"/>
                  </a:moveTo>
                  <a:lnTo>
                    <a:pt x="263151" y="612769"/>
                  </a:lnTo>
                  <a:lnTo>
                    <a:pt x="263151" y="617765"/>
                  </a:lnTo>
                  <a:lnTo>
                    <a:pt x="257061" y="617765"/>
                  </a:lnTo>
                  <a:close/>
                  <a:moveTo>
                    <a:pt x="257061" y="610152"/>
                  </a:moveTo>
                  <a:lnTo>
                    <a:pt x="257061" y="612769"/>
                  </a:lnTo>
                  <a:lnTo>
                    <a:pt x="253963" y="612769"/>
                  </a:lnTo>
                  <a:close/>
                  <a:moveTo>
                    <a:pt x="263151" y="607594"/>
                  </a:moveTo>
                  <a:lnTo>
                    <a:pt x="269348" y="607594"/>
                  </a:lnTo>
                  <a:lnTo>
                    <a:pt x="269348" y="612769"/>
                  </a:lnTo>
                  <a:lnTo>
                    <a:pt x="263151" y="612769"/>
                  </a:lnTo>
                  <a:close/>
                  <a:moveTo>
                    <a:pt x="244668" y="607505"/>
                  </a:moveTo>
                  <a:lnTo>
                    <a:pt x="247802" y="607505"/>
                  </a:lnTo>
                  <a:lnTo>
                    <a:pt x="244668" y="610092"/>
                  </a:lnTo>
                  <a:close/>
                  <a:moveTo>
                    <a:pt x="263151" y="605037"/>
                  </a:moveTo>
                  <a:lnTo>
                    <a:pt x="263151" y="607594"/>
                  </a:lnTo>
                  <a:lnTo>
                    <a:pt x="260089" y="607594"/>
                  </a:lnTo>
                  <a:lnTo>
                    <a:pt x="261618" y="606302"/>
                  </a:lnTo>
                  <a:close/>
                  <a:moveTo>
                    <a:pt x="269348" y="602508"/>
                  </a:moveTo>
                  <a:lnTo>
                    <a:pt x="275438" y="602508"/>
                  </a:lnTo>
                  <a:lnTo>
                    <a:pt x="275438" y="607594"/>
                  </a:lnTo>
                  <a:lnTo>
                    <a:pt x="269348" y="607594"/>
                  </a:lnTo>
                  <a:close/>
                  <a:moveTo>
                    <a:pt x="250758" y="602419"/>
                  </a:moveTo>
                  <a:lnTo>
                    <a:pt x="253857" y="602419"/>
                  </a:lnTo>
                  <a:lnTo>
                    <a:pt x="250758" y="605007"/>
                  </a:lnTo>
                  <a:close/>
                  <a:moveTo>
                    <a:pt x="238578" y="602419"/>
                  </a:moveTo>
                  <a:lnTo>
                    <a:pt x="244668" y="602419"/>
                  </a:lnTo>
                  <a:lnTo>
                    <a:pt x="244668" y="607505"/>
                  </a:lnTo>
                  <a:lnTo>
                    <a:pt x="241783" y="607505"/>
                  </a:lnTo>
                  <a:lnTo>
                    <a:pt x="238578" y="607505"/>
                  </a:lnTo>
                  <a:close/>
                  <a:moveTo>
                    <a:pt x="269348" y="599921"/>
                  </a:moveTo>
                  <a:lnTo>
                    <a:pt x="269348" y="602508"/>
                  </a:lnTo>
                  <a:lnTo>
                    <a:pt x="266250" y="602508"/>
                  </a:lnTo>
                  <a:lnTo>
                    <a:pt x="269333" y="599934"/>
                  </a:lnTo>
                  <a:close/>
                  <a:moveTo>
                    <a:pt x="275438" y="597423"/>
                  </a:moveTo>
                  <a:lnTo>
                    <a:pt x="281528" y="597423"/>
                  </a:lnTo>
                  <a:lnTo>
                    <a:pt x="281528" y="602508"/>
                  </a:lnTo>
                  <a:lnTo>
                    <a:pt x="275438" y="602508"/>
                  </a:lnTo>
                  <a:close/>
                  <a:moveTo>
                    <a:pt x="256848" y="597244"/>
                  </a:moveTo>
                  <a:lnTo>
                    <a:pt x="260053" y="597244"/>
                  </a:lnTo>
                  <a:lnTo>
                    <a:pt x="256848" y="599921"/>
                  </a:lnTo>
                  <a:close/>
                  <a:moveTo>
                    <a:pt x="244668" y="597244"/>
                  </a:moveTo>
                  <a:lnTo>
                    <a:pt x="250758" y="597244"/>
                  </a:lnTo>
                  <a:lnTo>
                    <a:pt x="250758" y="602419"/>
                  </a:lnTo>
                  <a:lnTo>
                    <a:pt x="244668" y="602419"/>
                  </a:lnTo>
                  <a:close/>
                  <a:moveTo>
                    <a:pt x="275438" y="594836"/>
                  </a:moveTo>
                  <a:lnTo>
                    <a:pt x="275438" y="597423"/>
                  </a:lnTo>
                  <a:lnTo>
                    <a:pt x="272340" y="597423"/>
                  </a:lnTo>
                  <a:close/>
                  <a:moveTo>
                    <a:pt x="281528" y="592248"/>
                  </a:moveTo>
                  <a:lnTo>
                    <a:pt x="287725" y="592248"/>
                  </a:lnTo>
                  <a:lnTo>
                    <a:pt x="287725" y="597423"/>
                  </a:lnTo>
                  <a:lnTo>
                    <a:pt x="281528" y="597423"/>
                  </a:lnTo>
                  <a:close/>
                  <a:moveTo>
                    <a:pt x="263045" y="592159"/>
                  </a:moveTo>
                  <a:lnTo>
                    <a:pt x="266250" y="592159"/>
                  </a:lnTo>
                  <a:lnTo>
                    <a:pt x="266206" y="592195"/>
                  </a:lnTo>
                  <a:lnTo>
                    <a:pt x="263045" y="594805"/>
                  </a:lnTo>
                  <a:close/>
                  <a:moveTo>
                    <a:pt x="250758" y="592159"/>
                  </a:moveTo>
                  <a:lnTo>
                    <a:pt x="256848" y="592159"/>
                  </a:lnTo>
                  <a:lnTo>
                    <a:pt x="256848" y="597244"/>
                  </a:lnTo>
                  <a:lnTo>
                    <a:pt x="250758" y="597244"/>
                  </a:lnTo>
                  <a:close/>
                  <a:moveTo>
                    <a:pt x="281528" y="589750"/>
                  </a:moveTo>
                  <a:lnTo>
                    <a:pt x="281528" y="592248"/>
                  </a:lnTo>
                  <a:lnTo>
                    <a:pt x="278537" y="592248"/>
                  </a:lnTo>
                  <a:close/>
                  <a:moveTo>
                    <a:pt x="269135" y="587073"/>
                  </a:moveTo>
                  <a:lnTo>
                    <a:pt x="272340" y="587073"/>
                  </a:lnTo>
                  <a:lnTo>
                    <a:pt x="269135" y="589750"/>
                  </a:lnTo>
                  <a:close/>
                  <a:moveTo>
                    <a:pt x="256848" y="587073"/>
                  </a:moveTo>
                  <a:lnTo>
                    <a:pt x="263045" y="587073"/>
                  </a:lnTo>
                  <a:lnTo>
                    <a:pt x="263045" y="592159"/>
                  </a:lnTo>
                  <a:lnTo>
                    <a:pt x="256848" y="592159"/>
                  </a:lnTo>
                  <a:close/>
                  <a:moveTo>
                    <a:pt x="275225" y="581988"/>
                  </a:moveTo>
                  <a:lnTo>
                    <a:pt x="278359" y="581988"/>
                  </a:lnTo>
                  <a:lnTo>
                    <a:pt x="275225" y="584575"/>
                  </a:lnTo>
                  <a:close/>
                  <a:moveTo>
                    <a:pt x="263045" y="581988"/>
                  </a:moveTo>
                  <a:lnTo>
                    <a:pt x="269135" y="581988"/>
                  </a:lnTo>
                  <a:lnTo>
                    <a:pt x="269135" y="587073"/>
                  </a:lnTo>
                  <a:lnTo>
                    <a:pt x="263045" y="587073"/>
                  </a:lnTo>
                  <a:close/>
                  <a:moveTo>
                    <a:pt x="293815" y="576902"/>
                  </a:moveTo>
                  <a:lnTo>
                    <a:pt x="299905" y="576902"/>
                  </a:lnTo>
                  <a:lnTo>
                    <a:pt x="299905" y="582077"/>
                  </a:lnTo>
                  <a:lnTo>
                    <a:pt x="293815" y="582077"/>
                  </a:lnTo>
                  <a:lnTo>
                    <a:pt x="293815" y="579489"/>
                  </a:lnTo>
                  <a:close/>
                  <a:moveTo>
                    <a:pt x="269135" y="576902"/>
                  </a:moveTo>
                  <a:lnTo>
                    <a:pt x="275225" y="576902"/>
                  </a:lnTo>
                  <a:lnTo>
                    <a:pt x="275225" y="579489"/>
                  </a:lnTo>
                  <a:lnTo>
                    <a:pt x="275225" y="581988"/>
                  </a:lnTo>
                  <a:lnTo>
                    <a:pt x="269135" y="581988"/>
                  </a:lnTo>
                  <a:close/>
                  <a:moveTo>
                    <a:pt x="293815" y="574315"/>
                  </a:moveTo>
                  <a:lnTo>
                    <a:pt x="293815" y="576902"/>
                  </a:lnTo>
                  <a:lnTo>
                    <a:pt x="290717" y="576902"/>
                  </a:lnTo>
                  <a:close/>
                  <a:moveTo>
                    <a:pt x="299905" y="571906"/>
                  </a:moveTo>
                  <a:lnTo>
                    <a:pt x="306102" y="571906"/>
                  </a:lnTo>
                  <a:lnTo>
                    <a:pt x="306102" y="576902"/>
                  </a:lnTo>
                  <a:lnTo>
                    <a:pt x="299905" y="576902"/>
                  </a:lnTo>
                  <a:close/>
                  <a:moveTo>
                    <a:pt x="299905" y="569260"/>
                  </a:moveTo>
                  <a:lnTo>
                    <a:pt x="299905" y="571906"/>
                  </a:lnTo>
                  <a:lnTo>
                    <a:pt x="296700" y="571906"/>
                  </a:lnTo>
                  <a:close/>
                  <a:moveTo>
                    <a:pt x="306102" y="566820"/>
                  </a:moveTo>
                  <a:lnTo>
                    <a:pt x="312192" y="566820"/>
                  </a:lnTo>
                  <a:lnTo>
                    <a:pt x="312192" y="571906"/>
                  </a:lnTo>
                  <a:lnTo>
                    <a:pt x="306102" y="571906"/>
                  </a:lnTo>
                  <a:close/>
                  <a:moveTo>
                    <a:pt x="287511" y="566642"/>
                  </a:moveTo>
                  <a:lnTo>
                    <a:pt x="290609" y="566642"/>
                  </a:lnTo>
                  <a:lnTo>
                    <a:pt x="287511" y="569229"/>
                  </a:lnTo>
                  <a:close/>
                  <a:moveTo>
                    <a:pt x="306102" y="564144"/>
                  </a:moveTo>
                  <a:lnTo>
                    <a:pt x="306102" y="566820"/>
                  </a:lnTo>
                  <a:lnTo>
                    <a:pt x="302897" y="566820"/>
                  </a:lnTo>
                  <a:close/>
                  <a:moveTo>
                    <a:pt x="312192" y="561645"/>
                  </a:moveTo>
                  <a:lnTo>
                    <a:pt x="318282" y="561645"/>
                  </a:lnTo>
                  <a:lnTo>
                    <a:pt x="318282" y="566820"/>
                  </a:lnTo>
                  <a:lnTo>
                    <a:pt x="312192" y="566820"/>
                  </a:lnTo>
                  <a:close/>
                  <a:moveTo>
                    <a:pt x="293601" y="561556"/>
                  </a:moveTo>
                  <a:lnTo>
                    <a:pt x="296700" y="561556"/>
                  </a:lnTo>
                  <a:lnTo>
                    <a:pt x="293601" y="564143"/>
                  </a:lnTo>
                  <a:close/>
                  <a:moveTo>
                    <a:pt x="281421" y="561556"/>
                  </a:moveTo>
                  <a:lnTo>
                    <a:pt x="287511" y="561556"/>
                  </a:lnTo>
                  <a:lnTo>
                    <a:pt x="287511" y="566642"/>
                  </a:lnTo>
                  <a:lnTo>
                    <a:pt x="281421" y="566642"/>
                  </a:lnTo>
                  <a:close/>
                  <a:moveTo>
                    <a:pt x="312192" y="559058"/>
                  </a:moveTo>
                  <a:lnTo>
                    <a:pt x="312192" y="561645"/>
                  </a:lnTo>
                  <a:lnTo>
                    <a:pt x="309094" y="561645"/>
                  </a:lnTo>
                  <a:close/>
                  <a:moveTo>
                    <a:pt x="318282" y="556560"/>
                  </a:moveTo>
                  <a:lnTo>
                    <a:pt x="324372" y="556560"/>
                  </a:lnTo>
                  <a:lnTo>
                    <a:pt x="324372" y="561645"/>
                  </a:lnTo>
                  <a:lnTo>
                    <a:pt x="318282" y="561645"/>
                  </a:lnTo>
                  <a:close/>
                  <a:moveTo>
                    <a:pt x="299798" y="556381"/>
                  </a:moveTo>
                  <a:lnTo>
                    <a:pt x="302897" y="556381"/>
                  </a:lnTo>
                  <a:lnTo>
                    <a:pt x="299798" y="558969"/>
                  </a:lnTo>
                  <a:close/>
                  <a:moveTo>
                    <a:pt x="287511" y="556381"/>
                  </a:moveTo>
                  <a:lnTo>
                    <a:pt x="293601" y="556381"/>
                  </a:lnTo>
                  <a:lnTo>
                    <a:pt x="293601" y="561556"/>
                  </a:lnTo>
                  <a:lnTo>
                    <a:pt x="287511" y="561556"/>
                  </a:lnTo>
                  <a:close/>
                  <a:moveTo>
                    <a:pt x="318282" y="553972"/>
                  </a:moveTo>
                  <a:lnTo>
                    <a:pt x="318282" y="556560"/>
                  </a:lnTo>
                  <a:lnTo>
                    <a:pt x="315147" y="556560"/>
                  </a:lnTo>
                  <a:close/>
                  <a:moveTo>
                    <a:pt x="324372" y="551474"/>
                  </a:moveTo>
                  <a:lnTo>
                    <a:pt x="330462" y="551474"/>
                  </a:lnTo>
                  <a:lnTo>
                    <a:pt x="330462" y="556560"/>
                  </a:lnTo>
                  <a:lnTo>
                    <a:pt x="324372" y="556560"/>
                  </a:lnTo>
                  <a:close/>
                  <a:moveTo>
                    <a:pt x="305888" y="551296"/>
                  </a:moveTo>
                  <a:lnTo>
                    <a:pt x="308987" y="551296"/>
                  </a:lnTo>
                  <a:lnTo>
                    <a:pt x="305888" y="553914"/>
                  </a:lnTo>
                  <a:close/>
                  <a:moveTo>
                    <a:pt x="293601" y="551296"/>
                  </a:moveTo>
                  <a:lnTo>
                    <a:pt x="299798" y="551296"/>
                  </a:lnTo>
                  <a:lnTo>
                    <a:pt x="299798" y="556381"/>
                  </a:lnTo>
                  <a:lnTo>
                    <a:pt x="293601" y="556381"/>
                  </a:lnTo>
                  <a:close/>
                  <a:moveTo>
                    <a:pt x="324372" y="548887"/>
                  </a:moveTo>
                  <a:lnTo>
                    <a:pt x="324372" y="551474"/>
                  </a:lnTo>
                  <a:lnTo>
                    <a:pt x="321273" y="551474"/>
                  </a:lnTo>
                  <a:lnTo>
                    <a:pt x="322772" y="550208"/>
                  </a:lnTo>
                  <a:close/>
                  <a:moveTo>
                    <a:pt x="330462" y="546299"/>
                  </a:moveTo>
                  <a:lnTo>
                    <a:pt x="336552" y="546299"/>
                  </a:lnTo>
                  <a:lnTo>
                    <a:pt x="336552" y="551474"/>
                  </a:lnTo>
                  <a:lnTo>
                    <a:pt x="330462" y="551474"/>
                  </a:lnTo>
                  <a:close/>
                  <a:moveTo>
                    <a:pt x="311978" y="546210"/>
                  </a:moveTo>
                  <a:lnTo>
                    <a:pt x="315077" y="546210"/>
                  </a:lnTo>
                  <a:lnTo>
                    <a:pt x="311978" y="548828"/>
                  </a:lnTo>
                  <a:close/>
                  <a:moveTo>
                    <a:pt x="299798" y="546210"/>
                  </a:moveTo>
                  <a:lnTo>
                    <a:pt x="305888" y="546210"/>
                  </a:lnTo>
                  <a:lnTo>
                    <a:pt x="305888" y="551296"/>
                  </a:lnTo>
                  <a:lnTo>
                    <a:pt x="299798" y="551296"/>
                  </a:lnTo>
                  <a:close/>
                  <a:moveTo>
                    <a:pt x="330462" y="543712"/>
                  </a:moveTo>
                  <a:lnTo>
                    <a:pt x="330462" y="546299"/>
                  </a:lnTo>
                  <a:lnTo>
                    <a:pt x="327400" y="546299"/>
                  </a:lnTo>
                  <a:close/>
                  <a:moveTo>
                    <a:pt x="318175" y="541124"/>
                  </a:moveTo>
                  <a:lnTo>
                    <a:pt x="321273" y="541124"/>
                  </a:lnTo>
                  <a:lnTo>
                    <a:pt x="318175" y="543712"/>
                  </a:lnTo>
                  <a:close/>
                  <a:moveTo>
                    <a:pt x="305888" y="541124"/>
                  </a:moveTo>
                  <a:lnTo>
                    <a:pt x="311978" y="541124"/>
                  </a:lnTo>
                  <a:lnTo>
                    <a:pt x="311978" y="546210"/>
                  </a:lnTo>
                  <a:lnTo>
                    <a:pt x="305888" y="546210"/>
                  </a:lnTo>
                  <a:close/>
                  <a:moveTo>
                    <a:pt x="324265" y="536039"/>
                  </a:moveTo>
                  <a:lnTo>
                    <a:pt x="327363" y="536039"/>
                  </a:lnTo>
                  <a:lnTo>
                    <a:pt x="324265" y="538626"/>
                  </a:lnTo>
                  <a:close/>
                  <a:moveTo>
                    <a:pt x="311978" y="536039"/>
                  </a:moveTo>
                  <a:lnTo>
                    <a:pt x="318175" y="536039"/>
                  </a:lnTo>
                  <a:lnTo>
                    <a:pt x="318175" y="541124"/>
                  </a:lnTo>
                  <a:lnTo>
                    <a:pt x="311978" y="541124"/>
                  </a:lnTo>
                  <a:close/>
                  <a:moveTo>
                    <a:pt x="342749" y="531042"/>
                  </a:moveTo>
                  <a:lnTo>
                    <a:pt x="348839" y="531042"/>
                  </a:lnTo>
                  <a:lnTo>
                    <a:pt x="348839" y="536128"/>
                  </a:lnTo>
                  <a:lnTo>
                    <a:pt x="342749" y="536128"/>
                  </a:lnTo>
                  <a:lnTo>
                    <a:pt x="342749" y="533541"/>
                  </a:lnTo>
                  <a:close/>
                  <a:moveTo>
                    <a:pt x="318175" y="530953"/>
                  </a:moveTo>
                  <a:lnTo>
                    <a:pt x="324265" y="530953"/>
                  </a:lnTo>
                  <a:lnTo>
                    <a:pt x="324265" y="533541"/>
                  </a:lnTo>
                  <a:lnTo>
                    <a:pt x="324265" y="536039"/>
                  </a:lnTo>
                  <a:lnTo>
                    <a:pt x="318175" y="536039"/>
                  </a:lnTo>
                  <a:close/>
                  <a:moveTo>
                    <a:pt x="342749" y="528396"/>
                  </a:moveTo>
                  <a:lnTo>
                    <a:pt x="342749" y="531042"/>
                  </a:lnTo>
                  <a:lnTo>
                    <a:pt x="339544" y="531042"/>
                  </a:lnTo>
                  <a:lnTo>
                    <a:pt x="339645" y="530958"/>
                  </a:lnTo>
                  <a:close/>
                  <a:moveTo>
                    <a:pt x="336445" y="520693"/>
                  </a:moveTo>
                  <a:lnTo>
                    <a:pt x="339543" y="520693"/>
                  </a:lnTo>
                  <a:lnTo>
                    <a:pt x="336445" y="523280"/>
                  </a:lnTo>
                  <a:close/>
                  <a:moveTo>
                    <a:pt x="354929" y="515696"/>
                  </a:moveTo>
                  <a:lnTo>
                    <a:pt x="357920" y="515696"/>
                  </a:lnTo>
                  <a:lnTo>
                    <a:pt x="361019" y="515696"/>
                  </a:lnTo>
                  <a:lnTo>
                    <a:pt x="361019" y="520782"/>
                  </a:lnTo>
                  <a:lnTo>
                    <a:pt x="354929" y="520782"/>
                  </a:lnTo>
                  <a:lnTo>
                    <a:pt x="354929" y="518284"/>
                  </a:lnTo>
                  <a:close/>
                  <a:moveTo>
                    <a:pt x="330355" y="515607"/>
                  </a:moveTo>
                  <a:lnTo>
                    <a:pt x="336445" y="515607"/>
                  </a:lnTo>
                  <a:lnTo>
                    <a:pt x="336445" y="518284"/>
                  </a:lnTo>
                  <a:lnTo>
                    <a:pt x="336445" y="520693"/>
                  </a:lnTo>
                  <a:lnTo>
                    <a:pt x="330355" y="520693"/>
                  </a:lnTo>
                  <a:close/>
                  <a:moveTo>
                    <a:pt x="354929" y="513109"/>
                  </a:moveTo>
                  <a:lnTo>
                    <a:pt x="354929" y="515696"/>
                  </a:lnTo>
                  <a:lnTo>
                    <a:pt x="351831" y="515696"/>
                  </a:lnTo>
                  <a:close/>
                  <a:moveTo>
                    <a:pt x="373305" y="500350"/>
                  </a:moveTo>
                  <a:lnTo>
                    <a:pt x="376297" y="500350"/>
                  </a:lnTo>
                  <a:lnTo>
                    <a:pt x="379395" y="500350"/>
                  </a:lnTo>
                  <a:lnTo>
                    <a:pt x="379395" y="505436"/>
                  </a:lnTo>
                  <a:lnTo>
                    <a:pt x="373305" y="505436"/>
                  </a:lnTo>
                  <a:lnTo>
                    <a:pt x="373305" y="502849"/>
                  </a:lnTo>
                  <a:close/>
                  <a:moveTo>
                    <a:pt x="373305" y="497763"/>
                  </a:moveTo>
                  <a:lnTo>
                    <a:pt x="373305" y="500350"/>
                  </a:lnTo>
                  <a:lnTo>
                    <a:pt x="370208" y="500350"/>
                  </a:lnTo>
                  <a:close/>
                  <a:moveTo>
                    <a:pt x="391682" y="490179"/>
                  </a:moveTo>
                  <a:lnTo>
                    <a:pt x="397772" y="490179"/>
                  </a:lnTo>
                  <a:lnTo>
                    <a:pt x="397772" y="495265"/>
                  </a:lnTo>
                  <a:lnTo>
                    <a:pt x="391682" y="495265"/>
                  </a:lnTo>
                  <a:close/>
                  <a:moveTo>
                    <a:pt x="391682" y="487592"/>
                  </a:moveTo>
                  <a:lnTo>
                    <a:pt x="391682" y="490179"/>
                  </a:lnTo>
                  <a:lnTo>
                    <a:pt x="388585" y="490179"/>
                  </a:lnTo>
                  <a:close/>
                  <a:moveTo>
                    <a:pt x="379289" y="485004"/>
                  </a:moveTo>
                  <a:lnTo>
                    <a:pt x="382388" y="485004"/>
                  </a:lnTo>
                  <a:lnTo>
                    <a:pt x="379289" y="487592"/>
                  </a:lnTo>
                  <a:close/>
                  <a:moveTo>
                    <a:pt x="385379" y="479830"/>
                  </a:moveTo>
                  <a:lnTo>
                    <a:pt x="388513" y="479830"/>
                  </a:lnTo>
                  <a:lnTo>
                    <a:pt x="385379" y="482417"/>
                  </a:lnTo>
                  <a:close/>
                  <a:moveTo>
                    <a:pt x="373199" y="479830"/>
                  </a:moveTo>
                  <a:lnTo>
                    <a:pt x="379289" y="479830"/>
                  </a:lnTo>
                  <a:lnTo>
                    <a:pt x="379289" y="485004"/>
                  </a:lnTo>
                  <a:lnTo>
                    <a:pt x="376297" y="485004"/>
                  </a:lnTo>
                  <a:lnTo>
                    <a:pt x="373199" y="485004"/>
                  </a:lnTo>
                  <a:close/>
                  <a:moveTo>
                    <a:pt x="403862" y="474833"/>
                  </a:moveTo>
                  <a:lnTo>
                    <a:pt x="410059" y="474833"/>
                  </a:lnTo>
                  <a:lnTo>
                    <a:pt x="410059" y="480008"/>
                  </a:lnTo>
                  <a:lnTo>
                    <a:pt x="403862" y="480008"/>
                  </a:lnTo>
                  <a:lnTo>
                    <a:pt x="403862" y="477421"/>
                  </a:lnTo>
                  <a:close/>
                  <a:moveTo>
                    <a:pt x="379289" y="474744"/>
                  </a:moveTo>
                  <a:lnTo>
                    <a:pt x="385379" y="474744"/>
                  </a:lnTo>
                  <a:lnTo>
                    <a:pt x="385379" y="477421"/>
                  </a:lnTo>
                  <a:lnTo>
                    <a:pt x="385379" y="479830"/>
                  </a:lnTo>
                  <a:lnTo>
                    <a:pt x="379289" y="479830"/>
                  </a:lnTo>
                  <a:close/>
                  <a:moveTo>
                    <a:pt x="403862" y="472335"/>
                  </a:moveTo>
                  <a:lnTo>
                    <a:pt x="403862" y="474833"/>
                  </a:lnTo>
                  <a:lnTo>
                    <a:pt x="400871" y="474833"/>
                  </a:lnTo>
                  <a:close/>
                  <a:moveTo>
                    <a:pt x="410059" y="469748"/>
                  </a:moveTo>
                  <a:lnTo>
                    <a:pt x="416149" y="469748"/>
                  </a:lnTo>
                  <a:lnTo>
                    <a:pt x="416149" y="474833"/>
                  </a:lnTo>
                  <a:lnTo>
                    <a:pt x="410059" y="474833"/>
                  </a:lnTo>
                  <a:close/>
                  <a:moveTo>
                    <a:pt x="410059" y="467161"/>
                  </a:moveTo>
                  <a:lnTo>
                    <a:pt x="410059" y="469748"/>
                  </a:lnTo>
                  <a:lnTo>
                    <a:pt x="406961" y="469748"/>
                  </a:lnTo>
                  <a:close/>
                  <a:moveTo>
                    <a:pt x="416149" y="464662"/>
                  </a:moveTo>
                  <a:lnTo>
                    <a:pt x="422239" y="464662"/>
                  </a:lnTo>
                  <a:lnTo>
                    <a:pt x="422239" y="469748"/>
                  </a:lnTo>
                  <a:lnTo>
                    <a:pt x="416149" y="469748"/>
                  </a:lnTo>
                  <a:close/>
                  <a:moveTo>
                    <a:pt x="397665" y="464573"/>
                  </a:moveTo>
                  <a:lnTo>
                    <a:pt x="400799" y="464573"/>
                  </a:lnTo>
                  <a:lnTo>
                    <a:pt x="397665" y="467160"/>
                  </a:lnTo>
                  <a:close/>
                  <a:moveTo>
                    <a:pt x="416149" y="462075"/>
                  </a:moveTo>
                  <a:lnTo>
                    <a:pt x="416149" y="464662"/>
                  </a:lnTo>
                  <a:lnTo>
                    <a:pt x="413052" y="464662"/>
                  </a:lnTo>
                  <a:close/>
                  <a:moveTo>
                    <a:pt x="422239" y="459487"/>
                  </a:moveTo>
                  <a:lnTo>
                    <a:pt x="428436" y="459487"/>
                  </a:lnTo>
                  <a:lnTo>
                    <a:pt x="428436" y="464662"/>
                  </a:lnTo>
                  <a:lnTo>
                    <a:pt x="422239" y="464662"/>
                  </a:lnTo>
                  <a:close/>
                  <a:moveTo>
                    <a:pt x="403755" y="459487"/>
                  </a:moveTo>
                  <a:lnTo>
                    <a:pt x="406854" y="459487"/>
                  </a:lnTo>
                  <a:lnTo>
                    <a:pt x="403755" y="462075"/>
                  </a:lnTo>
                  <a:close/>
                  <a:moveTo>
                    <a:pt x="391468" y="459487"/>
                  </a:moveTo>
                  <a:lnTo>
                    <a:pt x="397665" y="459487"/>
                  </a:lnTo>
                  <a:lnTo>
                    <a:pt x="397665" y="464573"/>
                  </a:lnTo>
                  <a:lnTo>
                    <a:pt x="391468" y="464573"/>
                  </a:lnTo>
                  <a:close/>
                  <a:moveTo>
                    <a:pt x="422239" y="456930"/>
                  </a:moveTo>
                  <a:lnTo>
                    <a:pt x="422239" y="459487"/>
                  </a:lnTo>
                  <a:lnTo>
                    <a:pt x="419177" y="459487"/>
                  </a:lnTo>
                  <a:lnTo>
                    <a:pt x="420707" y="458195"/>
                  </a:lnTo>
                  <a:close/>
                  <a:moveTo>
                    <a:pt x="409845" y="454312"/>
                  </a:moveTo>
                  <a:lnTo>
                    <a:pt x="412981" y="454312"/>
                  </a:lnTo>
                  <a:lnTo>
                    <a:pt x="409845" y="456900"/>
                  </a:lnTo>
                  <a:close/>
                  <a:moveTo>
                    <a:pt x="397665" y="454312"/>
                  </a:moveTo>
                  <a:lnTo>
                    <a:pt x="403755" y="454312"/>
                  </a:lnTo>
                  <a:lnTo>
                    <a:pt x="403755" y="459487"/>
                  </a:lnTo>
                  <a:lnTo>
                    <a:pt x="397665" y="459487"/>
                  </a:lnTo>
                  <a:close/>
                  <a:moveTo>
                    <a:pt x="415935" y="449227"/>
                  </a:moveTo>
                  <a:lnTo>
                    <a:pt x="419069" y="449227"/>
                  </a:lnTo>
                  <a:lnTo>
                    <a:pt x="415935" y="451814"/>
                  </a:lnTo>
                  <a:close/>
                  <a:moveTo>
                    <a:pt x="403755" y="449227"/>
                  </a:moveTo>
                  <a:lnTo>
                    <a:pt x="409845" y="449227"/>
                  </a:lnTo>
                  <a:lnTo>
                    <a:pt x="409845" y="454312"/>
                  </a:lnTo>
                  <a:lnTo>
                    <a:pt x="403755" y="454312"/>
                  </a:lnTo>
                  <a:close/>
                  <a:moveTo>
                    <a:pt x="434526" y="444230"/>
                  </a:moveTo>
                  <a:lnTo>
                    <a:pt x="440616" y="444230"/>
                  </a:lnTo>
                  <a:lnTo>
                    <a:pt x="440616" y="449316"/>
                  </a:lnTo>
                  <a:lnTo>
                    <a:pt x="434526" y="449316"/>
                  </a:lnTo>
                  <a:lnTo>
                    <a:pt x="434526" y="446729"/>
                  </a:lnTo>
                  <a:close/>
                  <a:moveTo>
                    <a:pt x="409845" y="444141"/>
                  </a:moveTo>
                  <a:lnTo>
                    <a:pt x="415935" y="444141"/>
                  </a:lnTo>
                  <a:lnTo>
                    <a:pt x="415935" y="446729"/>
                  </a:lnTo>
                  <a:lnTo>
                    <a:pt x="415935" y="449227"/>
                  </a:lnTo>
                  <a:lnTo>
                    <a:pt x="409845" y="449227"/>
                  </a:lnTo>
                  <a:close/>
                  <a:moveTo>
                    <a:pt x="434526" y="441643"/>
                  </a:moveTo>
                  <a:lnTo>
                    <a:pt x="434526" y="444230"/>
                  </a:lnTo>
                  <a:lnTo>
                    <a:pt x="431427" y="444230"/>
                  </a:lnTo>
                  <a:lnTo>
                    <a:pt x="434450" y="441706"/>
                  </a:lnTo>
                  <a:close/>
                  <a:moveTo>
                    <a:pt x="440616" y="439145"/>
                  </a:moveTo>
                  <a:lnTo>
                    <a:pt x="443607" y="439145"/>
                  </a:lnTo>
                  <a:lnTo>
                    <a:pt x="446813" y="439145"/>
                  </a:lnTo>
                  <a:lnTo>
                    <a:pt x="446813" y="444230"/>
                  </a:lnTo>
                  <a:lnTo>
                    <a:pt x="440616" y="444230"/>
                  </a:lnTo>
                  <a:close/>
                  <a:moveTo>
                    <a:pt x="440616" y="436587"/>
                  </a:moveTo>
                  <a:lnTo>
                    <a:pt x="440616" y="439145"/>
                  </a:lnTo>
                  <a:lnTo>
                    <a:pt x="437517" y="439145"/>
                  </a:lnTo>
                  <a:close/>
                  <a:moveTo>
                    <a:pt x="428222" y="433881"/>
                  </a:moveTo>
                  <a:lnTo>
                    <a:pt x="431427" y="433881"/>
                  </a:lnTo>
                  <a:lnTo>
                    <a:pt x="428222" y="436557"/>
                  </a:lnTo>
                  <a:close/>
                  <a:moveTo>
                    <a:pt x="458993" y="428885"/>
                  </a:moveTo>
                  <a:lnTo>
                    <a:pt x="461984" y="428885"/>
                  </a:lnTo>
                  <a:lnTo>
                    <a:pt x="465083" y="428885"/>
                  </a:lnTo>
                  <a:lnTo>
                    <a:pt x="465083" y="433970"/>
                  </a:lnTo>
                  <a:lnTo>
                    <a:pt x="458993" y="433970"/>
                  </a:lnTo>
                  <a:close/>
                  <a:moveTo>
                    <a:pt x="422132" y="428795"/>
                  </a:moveTo>
                  <a:lnTo>
                    <a:pt x="428222" y="428795"/>
                  </a:lnTo>
                  <a:lnTo>
                    <a:pt x="428222" y="433881"/>
                  </a:lnTo>
                  <a:lnTo>
                    <a:pt x="422132" y="433881"/>
                  </a:lnTo>
                  <a:close/>
                  <a:moveTo>
                    <a:pt x="458993" y="426297"/>
                  </a:moveTo>
                  <a:lnTo>
                    <a:pt x="458993" y="428885"/>
                  </a:lnTo>
                  <a:lnTo>
                    <a:pt x="455858" y="428885"/>
                  </a:lnTo>
                  <a:close/>
                  <a:moveTo>
                    <a:pt x="446599" y="423710"/>
                  </a:moveTo>
                  <a:lnTo>
                    <a:pt x="449697" y="423710"/>
                  </a:lnTo>
                  <a:lnTo>
                    <a:pt x="446599" y="426297"/>
                  </a:lnTo>
                  <a:close/>
                  <a:moveTo>
                    <a:pt x="477262" y="418713"/>
                  </a:moveTo>
                  <a:lnTo>
                    <a:pt x="480361" y="418713"/>
                  </a:lnTo>
                  <a:lnTo>
                    <a:pt x="483353" y="418713"/>
                  </a:lnTo>
                  <a:lnTo>
                    <a:pt x="483353" y="423799"/>
                  </a:lnTo>
                  <a:lnTo>
                    <a:pt x="477262" y="423799"/>
                  </a:lnTo>
                  <a:close/>
                  <a:moveTo>
                    <a:pt x="440509" y="418624"/>
                  </a:moveTo>
                  <a:lnTo>
                    <a:pt x="446599" y="418624"/>
                  </a:lnTo>
                  <a:lnTo>
                    <a:pt x="446599" y="423710"/>
                  </a:lnTo>
                  <a:lnTo>
                    <a:pt x="443607" y="423710"/>
                  </a:lnTo>
                  <a:lnTo>
                    <a:pt x="440509" y="423710"/>
                  </a:lnTo>
                  <a:close/>
                  <a:moveTo>
                    <a:pt x="477262" y="416096"/>
                  </a:moveTo>
                  <a:lnTo>
                    <a:pt x="477262" y="418713"/>
                  </a:lnTo>
                  <a:lnTo>
                    <a:pt x="474164" y="418713"/>
                  </a:lnTo>
                  <a:close/>
                  <a:moveTo>
                    <a:pt x="464976" y="413539"/>
                  </a:moveTo>
                  <a:lnTo>
                    <a:pt x="467968" y="413539"/>
                  </a:lnTo>
                  <a:lnTo>
                    <a:pt x="464976" y="416037"/>
                  </a:lnTo>
                  <a:close/>
                  <a:moveTo>
                    <a:pt x="458886" y="408364"/>
                  </a:moveTo>
                  <a:lnTo>
                    <a:pt x="464976" y="408364"/>
                  </a:lnTo>
                  <a:lnTo>
                    <a:pt x="464976" y="413539"/>
                  </a:lnTo>
                  <a:lnTo>
                    <a:pt x="461984" y="413539"/>
                  </a:lnTo>
                  <a:lnTo>
                    <a:pt x="458886" y="413539"/>
                  </a:lnTo>
                  <a:close/>
                  <a:moveTo>
                    <a:pt x="483353" y="403278"/>
                  </a:moveTo>
                  <a:lnTo>
                    <a:pt x="486451" y="403278"/>
                  </a:lnTo>
                  <a:lnTo>
                    <a:pt x="483353" y="405865"/>
                  </a:lnTo>
                  <a:close/>
                  <a:moveTo>
                    <a:pt x="477262" y="398193"/>
                  </a:moveTo>
                  <a:lnTo>
                    <a:pt x="483353" y="398193"/>
                  </a:lnTo>
                  <a:lnTo>
                    <a:pt x="483353" y="400780"/>
                  </a:lnTo>
                  <a:lnTo>
                    <a:pt x="483353" y="403278"/>
                  </a:lnTo>
                  <a:lnTo>
                    <a:pt x="480361" y="403278"/>
                  </a:lnTo>
                  <a:lnTo>
                    <a:pt x="477262" y="403278"/>
                  </a:lnTo>
                  <a:close/>
                  <a:moveTo>
                    <a:pt x="514016" y="393196"/>
                  </a:moveTo>
                  <a:lnTo>
                    <a:pt x="520106" y="393196"/>
                  </a:lnTo>
                  <a:lnTo>
                    <a:pt x="520106" y="398282"/>
                  </a:lnTo>
                  <a:lnTo>
                    <a:pt x="514016" y="398282"/>
                  </a:lnTo>
                  <a:close/>
                  <a:moveTo>
                    <a:pt x="514016" y="390609"/>
                  </a:moveTo>
                  <a:lnTo>
                    <a:pt x="514016" y="393196"/>
                  </a:lnTo>
                  <a:lnTo>
                    <a:pt x="510919" y="393196"/>
                  </a:lnTo>
                  <a:close/>
                  <a:moveTo>
                    <a:pt x="520106" y="388021"/>
                  </a:moveTo>
                  <a:lnTo>
                    <a:pt x="526303" y="388021"/>
                  </a:lnTo>
                  <a:lnTo>
                    <a:pt x="526303" y="393196"/>
                  </a:lnTo>
                  <a:lnTo>
                    <a:pt x="520106" y="393196"/>
                  </a:lnTo>
                  <a:close/>
                  <a:moveTo>
                    <a:pt x="501729" y="388021"/>
                  </a:moveTo>
                  <a:lnTo>
                    <a:pt x="504793" y="388021"/>
                  </a:lnTo>
                  <a:lnTo>
                    <a:pt x="503288" y="389293"/>
                  </a:lnTo>
                  <a:lnTo>
                    <a:pt x="501729" y="390579"/>
                  </a:lnTo>
                  <a:close/>
                  <a:moveTo>
                    <a:pt x="520106" y="385464"/>
                  </a:moveTo>
                  <a:lnTo>
                    <a:pt x="520106" y="388021"/>
                  </a:lnTo>
                  <a:lnTo>
                    <a:pt x="517044" y="388021"/>
                  </a:lnTo>
                  <a:lnTo>
                    <a:pt x="518571" y="386731"/>
                  </a:lnTo>
                  <a:close/>
                  <a:moveTo>
                    <a:pt x="526303" y="382936"/>
                  </a:moveTo>
                  <a:lnTo>
                    <a:pt x="532393" y="382936"/>
                  </a:lnTo>
                  <a:lnTo>
                    <a:pt x="532393" y="388021"/>
                  </a:lnTo>
                  <a:lnTo>
                    <a:pt x="526303" y="388021"/>
                  </a:lnTo>
                  <a:close/>
                  <a:moveTo>
                    <a:pt x="507819" y="382847"/>
                  </a:moveTo>
                  <a:lnTo>
                    <a:pt x="510917" y="382847"/>
                  </a:lnTo>
                  <a:lnTo>
                    <a:pt x="507819" y="385434"/>
                  </a:lnTo>
                  <a:close/>
                  <a:moveTo>
                    <a:pt x="495532" y="382847"/>
                  </a:moveTo>
                  <a:lnTo>
                    <a:pt x="501729" y="382847"/>
                  </a:lnTo>
                  <a:lnTo>
                    <a:pt x="501729" y="388021"/>
                  </a:lnTo>
                  <a:lnTo>
                    <a:pt x="498631" y="388021"/>
                  </a:lnTo>
                  <a:lnTo>
                    <a:pt x="495532" y="388021"/>
                  </a:lnTo>
                  <a:close/>
                  <a:moveTo>
                    <a:pt x="526303" y="380349"/>
                  </a:moveTo>
                  <a:lnTo>
                    <a:pt x="526303" y="382936"/>
                  </a:lnTo>
                  <a:lnTo>
                    <a:pt x="523205" y="382936"/>
                  </a:lnTo>
                  <a:close/>
                  <a:moveTo>
                    <a:pt x="532393" y="377850"/>
                  </a:moveTo>
                  <a:lnTo>
                    <a:pt x="535384" y="377850"/>
                  </a:lnTo>
                  <a:lnTo>
                    <a:pt x="538483" y="377850"/>
                  </a:lnTo>
                  <a:lnTo>
                    <a:pt x="538483" y="382936"/>
                  </a:lnTo>
                  <a:lnTo>
                    <a:pt x="532393" y="382936"/>
                  </a:lnTo>
                  <a:close/>
                  <a:moveTo>
                    <a:pt x="513909" y="377761"/>
                  </a:moveTo>
                  <a:lnTo>
                    <a:pt x="517008" y="377761"/>
                  </a:lnTo>
                  <a:lnTo>
                    <a:pt x="513987" y="380284"/>
                  </a:lnTo>
                  <a:lnTo>
                    <a:pt x="513909" y="380348"/>
                  </a:lnTo>
                  <a:close/>
                  <a:moveTo>
                    <a:pt x="501729" y="377761"/>
                  </a:moveTo>
                  <a:lnTo>
                    <a:pt x="507819" y="377761"/>
                  </a:lnTo>
                  <a:lnTo>
                    <a:pt x="507819" y="382847"/>
                  </a:lnTo>
                  <a:lnTo>
                    <a:pt x="501729" y="382847"/>
                  </a:lnTo>
                  <a:close/>
                  <a:moveTo>
                    <a:pt x="532393" y="375263"/>
                  </a:moveTo>
                  <a:lnTo>
                    <a:pt x="532393" y="377850"/>
                  </a:lnTo>
                  <a:lnTo>
                    <a:pt x="529295" y="377850"/>
                  </a:lnTo>
                  <a:close/>
                  <a:moveTo>
                    <a:pt x="519999" y="372675"/>
                  </a:moveTo>
                  <a:lnTo>
                    <a:pt x="523098" y="372675"/>
                  </a:lnTo>
                  <a:lnTo>
                    <a:pt x="519999" y="375263"/>
                  </a:lnTo>
                  <a:close/>
                  <a:moveTo>
                    <a:pt x="507819" y="372675"/>
                  </a:moveTo>
                  <a:lnTo>
                    <a:pt x="513909" y="372675"/>
                  </a:lnTo>
                  <a:lnTo>
                    <a:pt x="513909" y="377761"/>
                  </a:lnTo>
                  <a:lnTo>
                    <a:pt x="507819" y="377761"/>
                  </a:lnTo>
                  <a:close/>
                  <a:moveTo>
                    <a:pt x="513909" y="367501"/>
                  </a:moveTo>
                  <a:lnTo>
                    <a:pt x="519999" y="367501"/>
                  </a:lnTo>
                  <a:lnTo>
                    <a:pt x="519999" y="372675"/>
                  </a:lnTo>
                  <a:lnTo>
                    <a:pt x="513909" y="372675"/>
                  </a:lnTo>
                  <a:close/>
                  <a:moveTo>
                    <a:pt x="550770" y="362504"/>
                  </a:moveTo>
                  <a:lnTo>
                    <a:pt x="556860" y="362504"/>
                  </a:lnTo>
                  <a:lnTo>
                    <a:pt x="556860" y="367679"/>
                  </a:lnTo>
                  <a:lnTo>
                    <a:pt x="550770" y="367679"/>
                  </a:lnTo>
                  <a:lnTo>
                    <a:pt x="550770" y="365002"/>
                  </a:lnTo>
                  <a:close/>
                  <a:moveTo>
                    <a:pt x="550770" y="360006"/>
                  </a:moveTo>
                  <a:lnTo>
                    <a:pt x="550770" y="362504"/>
                  </a:lnTo>
                  <a:lnTo>
                    <a:pt x="547779" y="362504"/>
                  </a:lnTo>
                  <a:close/>
                  <a:moveTo>
                    <a:pt x="556860" y="357419"/>
                  </a:moveTo>
                  <a:lnTo>
                    <a:pt x="562950" y="357419"/>
                  </a:lnTo>
                  <a:lnTo>
                    <a:pt x="562950" y="362504"/>
                  </a:lnTo>
                  <a:lnTo>
                    <a:pt x="556860" y="362504"/>
                  </a:lnTo>
                  <a:close/>
                  <a:moveTo>
                    <a:pt x="556860" y="354831"/>
                  </a:moveTo>
                  <a:lnTo>
                    <a:pt x="556860" y="357419"/>
                  </a:lnTo>
                  <a:lnTo>
                    <a:pt x="553761" y="357419"/>
                  </a:lnTo>
                  <a:close/>
                  <a:moveTo>
                    <a:pt x="562950" y="352333"/>
                  </a:moveTo>
                  <a:lnTo>
                    <a:pt x="569146" y="352333"/>
                  </a:lnTo>
                  <a:lnTo>
                    <a:pt x="569146" y="357419"/>
                  </a:lnTo>
                  <a:lnTo>
                    <a:pt x="562950" y="357419"/>
                  </a:lnTo>
                  <a:close/>
                  <a:moveTo>
                    <a:pt x="544466" y="352244"/>
                  </a:moveTo>
                  <a:lnTo>
                    <a:pt x="547600" y="352244"/>
                  </a:lnTo>
                  <a:lnTo>
                    <a:pt x="544466" y="354831"/>
                  </a:lnTo>
                  <a:close/>
                  <a:moveTo>
                    <a:pt x="562950" y="349834"/>
                  </a:moveTo>
                  <a:lnTo>
                    <a:pt x="562950" y="352333"/>
                  </a:lnTo>
                  <a:lnTo>
                    <a:pt x="559958" y="352333"/>
                  </a:lnTo>
                  <a:close/>
                  <a:moveTo>
                    <a:pt x="569146" y="347158"/>
                  </a:moveTo>
                  <a:lnTo>
                    <a:pt x="575236" y="347158"/>
                  </a:lnTo>
                  <a:lnTo>
                    <a:pt x="575236" y="352333"/>
                  </a:lnTo>
                  <a:lnTo>
                    <a:pt x="569146" y="352333"/>
                  </a:lnTo>
                  <a:close/>
                  <a:moveTo>
                    <a:pt x="550556" y="347158"/>
                  </a:moveTo>
                  <a:lnTo>
                    <a:pt x="553727" y="347158"/>
                  </a:lnTo>
                  <a:lnTo>
                    <a:pt x="550556" y="349746"/>
                  </a:lnTo>
                  <a:close/>
                  <a:moveTo>
                    <a:pt x="538376" y="347158"/>
                  </a:moveTo>
                  <a:lnTo>
                    <a:pt x="544466" y="347158"/>
                  </a:lnTo>
                  <a:lnTo>
                    <a:pt x="544466" y="352244"/>
                  </a:lnTo>
                  <a:lnTo>
                    <a:pt x="538376" y="352244"/>
                  </a:lnTo>
                  <a:close/>
                  <a:moveTo>
                    <a:pt x="569146" y="344660"/>
                  </a:moveTo>
                  <a:lnTo>
                    <a:pt x="569146" y="347158"/>
                  </a:lnTo>
                  <a:lnTo>
                    <a:pt x="566155" y="347158"/>
                  </a:lnTo>
                  <a:close/>
                  <a:moveTo>
                    <a:pt x="556753" y="342073"/>
                  </a:moveTo>
                  <a:lnTo>
                    <a:pt x="559851" y="342073"/>
                  </a:lnTo>
                  <a:lnTo>
                    <a:pt x="556753" y="344660"/>
                  </a:lnTo>
                  <a:close/>
                  <a:moveTo>
                    <a:pt x="544466" y="342073"/>
                  </a:moveTo>
                  <a:lnTo>
                    <a:pt x="550556" y="342073"/>
                  </a:lnTo>
                  <a:lnTo>
                    <a:pt x="550556" y="347158"/>
                  </a:lnTo>
                  <a:lnTo>
                    <a:pt x="544466" y="347158"/>
                  </a:lnTo>
                  <a:close/>
                  <a:moveTo>
                    <a:pt x="562843" y="336898"/>
                  </a:moveTo>
                  <a:lnTo>
                    <a:pt x="565977" y="336898"/>
                  </a:lnTo>
                  <a:lnTo>
                    <a:pt x="562843" y="339485"/>
                  </a:lnTo>
                  <a:close/>
                  <a:moveTo>
                    <a:pt x="550556" y="336898"/>
                  </a:moveTo>
                  <a:lnTo>
                    <a:pt x="556753" y="336898"/>
                  </a:lnTo>
                  <a:lnTo>
                    <a:pt x="556753" y="342073"/>
                  </a:lnTo>
                  <a:lnTo>
                    <a:pt x="550556" y="342073"/>
                  </a:lnTo>
                  <a:close/>
                  <a:moveTo>
                    <a:pt x="581326" y="331901"/>
                  </a:moveTo>
                  <a:lnTo>
                    <a:pt x="587523" y="331901"/>
                  </a:lnTo>
                  <a:lnTo>
                    <a:pt x="587523" y="337076"/>
                  </a:lnTo>
                  <a:lnTo>
                    <a:pt x="581326" y="337076"/>
                  </a:lnTo>
                  <a:lnTo>
                    <a:pt x="581326" y="334400"/>
                  </a:lnTo>
                  <a:close/>
                  <a:moveTo>
                    <a:pt x="556753" y="331812"/>
                  </a:moveTo>
                  <a:lnTo>
                    <a:pt x="562843" y="331812"/>
                  </a:lnTo>
                  <a:lnTo>
                    <a:pt x="562843" y="334400"/>
                  </a:lnTo>
                  <a:lnTo>
                    <a:pt x="562843" y="336898"/>
                  </a:lnTo>
                  <a:lnTo>
                    <a:pt x="556753" y="336898"/>
                  </a:lnTo>
                  <a:close/>
                  <a:moveTo>
                    <a:pt x="581326" y="329344"/>
                  </a:moveTo>
                  <a:lnTo>
                    <a:pt x="581326" y="331901"/>
                  </a:lnTo>
                  <a:lnTo>
                    <a:pt x="578264" y="331901"/>
                  </a:lnTo>
                  <a:lnTo>
                    <a:pt x="579791" y="330611"/>
                  </a:lnTo>
                  <a:close/>
                  <a:moveTo>
                    <a:pt x="587523" y="326816"/>
                  </a:moveTo>
                  <a:lnTo>
                    <a:pt x="590408" y="326816"/>
                  </a:lnTo>
                  <a:lnTo>
                    <a:pt x="593613" y="326816"/>
                  </a:lnTo>
                  <a:lnTo>
                    <a:pt x="593613" y="331901"/>
                  </a:lnTo>
                  <a:lnTo>
                    <a:pt x="587523" y="331901"/>
                  </a:lnTo>
                  <a:close/>
                  <a:moveTo>
                    <a:pt x="587523" y="324228"/>
                  </a:moveTo>
                  <a:lnTo>
                    <a:pt x="587523" y="326816"/>
                  </a:lnTo>
                  <a:lnTo>
                    <a:pt x="584388" y="326816"/>
                  </a:lnTo>
                  <a:close/>
                  <a:moveTo>
                    <a:pt x="575023" y="321552"/>
                  </a:moveTo>
                  <a:lnTo>
                    <a:pt x="578228" y="321552"/>
                  </a:lnTo>
                  <a:lnTo>
                    <a:pt x="575023" y="324228"/>
                  </a:lnTo>
                  <a:close/>
                  <a:moveTo>
                    <a:pt x="568933" y="316466"/>
                  </a:moveTo>
                  <a:lnTo>
                    <a:pt x="575023" y="316466"/>
                  </a:lnTo>
                  <a:lnTo>
                    <a:pt x="575023" y="321552"/>
                  </a:lnTo>
                  <a:lnTo>
                    <a:pt x="568933" y="321552"/>
                  </a:lnTo>
                  <a:close/>
                  <a:moveTo>
                    <a:pt x="685390" y="270607"/>
                  </a:moveTo>
                  <a:lnTo>
                    <a:pt x="691480" y="270607"/>
                  </a:lnTo>
                  <a:lnTo>
                    <a:pt x="691480" y="275692"/>
                  </a:lnTo>
                  <a:lnTo>
                    <a:pt x="685390" y="275692"/>
                  </a:lnTo>
                  <a:close/>
                  <a:moveTo>
                    <a:pt x="685390" y="268020"/>
                  </a:moveTo>
                  <a:lnTo>
                    <a:pt x="685390" y="270607"/>
                  </a:lnTo>
                  <a:lnTo>
                    <a:pt x="682292" y="270607"/>
                  </a:lnTo>
                  <a:close/>
                  <a:moveTo>
                    <a:pt x="691480" y="265521"/>
                  </a:moveTo>
                  <a:lnTo>
                    <a:pt x="694472" y="265521"/>
                  </a:lnTo>
                  <a:lnTo>
                    <a:pt x="697570" y="265521"/>
                  </a:lnTo>
                  <a:lnTo>
                    <a:pt x="697570" y="270607"/>
                  </a:lnTo>
                  <a:lnTo>
                    <a:pt x="691480" y="270607"/>
                  </a:lnTo>
                  <a:close/>
                  <a:moveTo>
                    <a:pt x="672890" y="265432"/>
                  </a:moveTo>
                  <a:lnTo>
                    <a:pt x="676060" y="265432"/>
                  </a:lnTo>
                  <a:lnTo>
                    <a:pt x="672890" y="268019"/>
                  </a:lnTo>
                  <a:close/>
                  <a:moveTo>
                    <a:pt x="691480" y="262934"/>
                  </a:moveTo>
                  <a:lnTo>
                    <a:pt x="691480" y="265521"/>
                  </a:lnTo>
                  <a:lnTo>
                    <a:pt x="688383" y="265521"/>
                  </a:lnTo>
                  <a:close/>
                  <a:moveTo>
                    <a:pt x="679087" y="260346"/>
                  </a:moveTo>
                  <a:lnTo>
                    <a:pt x="682222" y="260346"/>
                  </a:lnTo>
                  <a:lnTo>
                    <a:pt x="679087" y="262934"/>
                  </a:lnTo>
                  <a:close/>
                  <a:moveTo>
                    <a:pt x="666800" y="260346"/>
                  </a:moveTo>
                  <a:lnTo>
                    <a:pt x="672890" y="260346"/>
                  </a:lnTo>
                  <a:lnTo>
                    <a:pt x="672890" y="265432"/>
                  </a:lnTo>
                  <a:lnTo>
                    <a:pt x="670005" y="265432"/>
                  </a:lnTo>
                  <a:lnTo>
                    <a:pt x="666800" y="265432"/>
                  </a:lnTo>
                  <a:close/>
                  <a:moveTo>
                    <a:pt x="672890" y="255261"/>
                  </a:moveTo>
                  <a:lnTo>
                    <a:pt x="679087" y="255261"/>
                  </a:lnTo>
                  <a:lnTo>
                    <a:pt x="679087" y="260346"/>
                  </a:lnTo>
                  <a:lnTo>
                    <a:pt x="672890" y="260346"/>
                  </a:lnTo>
                  <a:close/>
                  <a:moveTo>
                    <a:pt x="697464" y="250086"/>
                  </a:moveTo>
                  <a:lnTo>
                    <a:pt x="700598" y="250086"/>
                  </a:lnTo>
                  <a:lnTo>
                    <a:pt x="697464" y="252673"/>
                  </a:lnTo>
                  <a:close/>
                  <a:moveTo>
                    <a:pt x="715947" y="245089"/>
                  </a:moveTo>
                  <a:lnTo>
                    <a:pt x="722037" y="245089"/>
                  </a:lnTo>
                  <a:lnTo>
                    <a:pt x="722037" y="250264"/>
                  </a:lnTo>
                  <a:lnTo>
                    <a:pt x="715947" y="250264"/>
                  </a:lnTo>
                  <a:lnTo>
                    <a:pt x="715947" y="247588"/>
                  </a:lnTo>
                  <a:close/>
                  <a:moveTo>
                    <a:pt x="691267" y="245000"/>
                  </a:moveTo>
                  <a:lnTo>
                    <a:pt x="697464" y="245000"/>
                  </a:lnTo>
                  <a:lnTo>
                    <a:pt x="697464" y="247588"/>
                  </a:lnTo>
                  <a:lnTo>
                    <a:pt x="697464" y="250086"/>
                  </a:lnTo>
                  <a:lnTo>
                    <a:pt x="694472" y="250086"/>
                  </a:lnTo>
                  <a:lnTo>
                    <a:pt x="691267" y="250086"/>
                  </a:lnTo>
                  <a:close/>
                  <a:moveTo>
                    <a:pt x="715947" y="242502"/>
                  </a:moveTo>
                  <a:lnTo>
                    <a:pt x="715947" y="245089"/>
                  </a:lnTo>
                  <a:lnTo>
                    <a:pt x="712885" y="245089"/>
                  </a:lnTo>
                  <a:close/>
                  <a:moveTo>
                    <a:pt x="722037" y="240004"/>
                  </a:moveTo>
                  <a:lnTo>
                    <a:pt x="725029" y="240004"/>
                  </a:lnTo>
                  <a:lnTo>
                    <a:pt x="728234" y="240004"/>
                  </a:lnTo>
                  <a:lnTo>
                    <a:pt x="728234" y="245089"/>
                  </a:lnTo>
                  <a:lnTo>
                    <a:pt x="722037" y="245089"/>
                  </a:lnTo>
                  <a:close/>
                  <a:moveTo>
                    <a:pt x="722037" y="237447"/>
                  </a:moveTo>
                  <a:lnTo>
                    <a:pt x="722037" y="240004"/>
                  </a:lnTo>
                  <a:lnTo>
                    <a:pt x="718939" y="240004"/>
                  </a:lnTo>
                  <a:close/>
                  <a:moveTo>
                    <a:pt x="709643" y="234740"/>
                  </a:moveTo>
                  <a:lnTo>
                    <a:pt x="712849" y="234740"/>
                  </a:lnTo>
                  <a:lnTo>
                    <a:pt x="709774" y="237308"/>
                  </a:lnTo>
                  <a:lnTo>
                    <a:pt x="709643" y="237416"/>
                  </a:lnTo>
                  <a:close/>
                  <a:moveTo>
                    <a:pt x="703554" y="229743"/>
                  </a:moveTo>
                  <a:lnTo>
                    <a:pt x="709643" y="229743"/>
                  </a:lnTo>
                  <a:lnTo>
                    <a:pt x="709643" y="234740"/>
                  </a:lnTo>
                  <a:lnTo>
                    <a:pt x="703554" y="234740"/>
                  </a:lnTo>
                  <a:close/>
                  <a:moveTo>
                    <a:pt x="746611" y="224747"/>
                  </a:moveTo>
                  <a:lnTo>
                    <a:pt x="749496" y="224747"/>
                  </a:lnTo>
                  <a:lnTo>
                    <a:pt x="752701" y="224747"/>
                  </a:lnTo>
                  <a:lnTo>
                    <a:pt x="752701" y="229743"/>
                  </a:lnTo>
                  <a:lnTo>
                    <a:pt x="746611" y="229743"/>
                  </a:lnTo>
                  <a:lnTo>
                    <a:pt x="746611" y="227156"/>
                  </a:lnTo>
                  <a:close/>
                  <a:moveTo>
                    <a:pt x="746611" y="222071"/>
                  </a:moveTo>
                  <a:lnTo>
                    <a:pt x="746611" y="224747"/>
                  </a:lnTo>
                  <a:lnTo>
                    <a:pt x="743406" y="224747"/>
                  </a:lnTo>
                  <a:close/>
                  <a:moveTo>
                    <a:pt x="764881" y="214487"/>
                  </a:moveTo>
                  <a:lnTo>
                    <a:pt x="771078" y="214487"/>
                  </a:lnTo>
                  <a:lnTo>
                    <a:pt x="771078" y="219661"/>
                  </a:lnTo>
                  <a:lnTo>
                    <a:pt x="764881" y="219661"/>
                  </a:lnTo>
                  <a:close/>
                  <a:moveTo>
                    <a:pt x="764881" y="211929"/>
                  </a:moveTo>
                  <a:lnTo>
                    <a:pt x="764881" y="214487"/>
                  </a:lnTo>
                  <a:lnTo>
                    <a:pt x="761782" y="214487"/>
                  </a:lnTo>
                  <a:close/>
                  <a:moveTo>
                    <a:pt x="771078" y="209401"/>
                  </a:moveTo>
                  <a:lnTo>
                    <a:pt x="777061" y="209401"/>
                  </a:lnTo>
                  <a:lnTo>
                    <a:pt x="777061" y="214487"/>
                  </a:lnTo>
                  <a:lnTo>
                    <a:pt x="771078" y="214487"/>
                  </a:lnTo>
                  <a:close/>
                  <a:moveTo>
                    <a:pt x="752487" y="209223"/>
                  </a:moveTo>
                  <a:lnTo>
                    <a:pt x="755586" y="209223"/>
                  </a:lnTo>
                  <a:lnTo>
                    <a:pt x="752487" y="211841"/>
                  </a:lnTo>
                  <a:close/>
                  <a:moveTo>
                    <a:pt x="771078" y="206814"/>
                  </a:moveTo>
                  <a:lnTo>
                    <a:pt x="771078" y="209401"/>
                  </a:lnTo>
                  <a:lnTo>
                    <a:pt x="767944" y="209401"/>
                  </a:lnTo>
                  <a:close/>
                  <a:moveTo>
                    <a:pt x="777061" y="204226"/>
                  </a:moveTo>
                  <a:lnTo>
                    <a:pt x="783258" y="204226"/>
                  </a:lnTo>
                  <a:lnTo>
                    <a:pt x="783258" y="209401"/>
                  </a:lnTo>
                  <a:lnTo>
                    <a:pt x="777061" y="209401"/>
                  </a:lnTo>
                  <a:close/>
                  <a:moveTo>
                    <a:pt x="758684" y="204137"/>
                  </a:moveTo>
                  <a:lnTo>
                    <a:pt x="761782" y="204137"/>
                  </a:lnTo>
                  <a:lnTo>
                    <a:pt x="758684" y="206724"/>
                  </a:lnTo>
                  <a:close/>
                  <a:moveTo>
                    <a:pt x="746397" y="204137"/>
                  </a:moveTo>
                  <a:lnTo>
                    <a:pt x="752487" y="204137"/>
                  </a:lnTo>
                  <a:lnTo>
                    <a:pt x="752487" y="209223"/>
                  </a:lnTo>
                  <a:lnTo>
                    <a:pt x="749496" y="209223"/>
                  </a:lnTo>
                  <a:lnTo>
                    <a:pt x="746397" y="209223"/>
                  </a:lnTo>
                  <a:close/>
                  <a:moveTo>
                    <a:pt x="777061" y="201728"/>
                  </a:moveTo>
                  <a:lnTo>
                    <a:pt x="777061" y="204226"/>
                  </a:lnTo>
                  <a:lnTo>
                    <a:pt x="774070" y="204226"/>
                  </a:lnTo>
                  <a:close/>
                  <a:moveTo>
                    <a:pt x="764774" y="199051"/>
                  </a:moveTo>
                  <a:lnTo>
                    <a:pt x="767872" y="199051"/>
                  </a:lnTo>
                  <a:lnTo>
                    <a:pt x="764774" y="201669"/>
                  </a:lnTo>
                  <a:close/>
                  <a:moveTo>
                    <a:pt x="752487" y="199051"/>
                  </a:moveTo>
                  <a:lnTo>
                    <a:pt x="758684" y="199051"/>
                  </a:lnTo>
                  <a:lnTo>
                    <a:pt x="758684" y="204137"/>
                  </a:lnTo>
                  <a:lnTo>
                    <a:pt x="752487" y="204137"/>
                  </a:lnTo>
                  <a:close/>
                  <a:moveTo>
                    <a:pt x="770864" y="193966"/>
                  </a:moveTo>
                  <a:lnTo>
                    <a:pt x="773962" y="193966"/>
                  </a:lnTo>
                  <a:lnTo>
                    <a:pt x="772427" y="195263"/>
                  </a:lnTo>
                  <a:lnTo>
                    <a:pt x="770864" y="196553"/>
                  </a:lnTo>
                  <a:close/>
                  <a:moveTo>
                    <a:pt x="758684" y="193966"/>
                  </a:moveTo>
                  <a:lnTo>
                    <a:pt x="764774" y="193966"/>
                  </a:lnTo>
                  <a:lnTo>
                    <a:pt x="764774" y="199051"/>
                  </a:lnTo>
                  <a:lnTo>
                    <a:pt x="758684" y="199051"/>
                  </a:lnTo>
                  <a:close/>
                  <a:moveTo>
                    <a:pt x="789347" y="188969"/>
                  </a:moveTo>
                  <a:lnTo>
                    <a:pt x="792339" y="188969"/>
                  </a:lnTo>
                  <a:lnTo>
                    <a:pt x="795437" y="188969"/>
                  </a:lnTo>
                  <a:lnTo>
                    <a:pt x="795437" y="194055"/>
                  </a:lnTo>
                  <a:lnTo>
                    <a:pt x="789347" y="194055"/>
                  </a:lnTo>
                  <a:lnTo>
                    <a:pt x="789347" y="191468"/>
                  </a:lnTo>
                  <a:close/>
                  <a:moveTo>
                    <a:pt x="764774" y="188880"/>
                  </a:moveTo>
                  <a:lnTo>
                    <a:pt x="770864" y="188880"/>
                  </a:lnTo>
                  <a:lnTo>
                    <a:pt x="770864" y="191468"/>
                  </a:lnTo>
                  <a:lnTo>
                    <a:pt x="770864" y="193966"/>
                  </a:lnTo>
                  <a:lnTo>
                    <a:pt x="764774" y="193966"/>
                  </a:lnTo>
                  <a:close/>
                  <a:moveTo>
                    <a:pt x="789347" y="186382"/>
                  </a:moveTo>
                  <a:lnTo>
                    <a:pt x="789347" y="188969"/>
                  </a:lnTo>
                  <a:lnTo>
                    <a:pt x="786249" y="188969"/>
                  </a:lnTo>
                  <a:close/>
                  <a:moveTo>
                    <a:pt x="807724" y="173624"/>
                  </a:moveTo>
                  <a:lnTo>
                    <a:pt x="813814" y="173624"/>
                  </a:lnTo>
                  <a:lnTo>
                    <a:pt x="813814" y="178798"/>
                  </a:lnTo>
                  <a:lnTo>
                    <a:pt x="807724" y="178798"/>
                  </a:lnTo>
                  <a:lnTo>
                    <a:pt x="807724" y="176122"/>
                  </a:lnTo>
                  <a:close/>
                  <a:moveTo>
                    <a:pt x="807724" y="171037"/>
                  </a:moveTo>
                  <a:lnTo>
                    <a:pt x="807724" y="173624"/>
                  </a:lnTo>
                  <a:lnTo>
                    <a:pt x="804661" y="173624"/>
                  </a:lnTo>
                  <a:lnTo>
                    <a:pt x="807640" y="171107"/>
                  </a:lnTo>
                  <a:close/>
                  <a:moveTo>
                    <a:pt x="813814" y="168538"/>
                  </a:moveTo>
                  <a:lnTo>
                    <a:pt x="819904" y="168538"/>
                  </a:lnTo>
                  <a:lnTo>
                    <a:pt x="819904" y="173624"/>
                  </a:lnTo>
                  <a:lnTo>
                    <a:pt x="813814" y="173624"/>
                  </a:lnTo>
                  <a:close/>
                  <a:moveTo>
                    <a:pt x="813814" y="165951"/>
                  </a:moveTo>
                  <a:lnTo>
                    <a:pt x="813814" y="168538"/>
                  </a:lnTo>
                  <a:lnTo>
                    <a:pt x="810717" y="168538"/>
                  </a:lnTo>
                  <a:close/>
                  <a:moveTo>
                    <a:pt x="819904" y="163452"/>
                  </a:moveTo>
                  <a:lnTo>
                    <a:pt x="826101" y="163452"/>
                  </a:lnTo>
                  <a:lnTo>
                    <a:pt x="826101" y="168538"/>
                  </a:lnTo>
                  <a:lnTo>
                    <a:pt x="819904" y="168538"/>
                  </a:lnTo>
                  <a:close/>
                  <a:moveTo>
                    <a:pt x="801527" y="163274"/>
                  </a:moveTo>
                  <a:lnTo>
                    <a:pt x="804626" y="163274"/>
                  </a:lnTo>
                  <a:lnTo>
                    <a:pt x="801527" y="165862"/>
                  </a:lnTo>
                  <a:close/>
                  <a:moveTo>
                    <a:pt x="819904" y="160865"/>
                  </a:moveTo>
                  <a:lnTo>
                    <a:pt x="819904" y="163452"/>
                  </a:lnTo>
                  <a:lnTo>
                    <a:pt x="816807" y="163452"/>
                  </a:lnTo>
                  <a:close/>
                  <a:moveTo>
                    <a:pt x="826101" y="158278"/>
                  </a:moveTo>
                  <a:lnTo>
                    <a:pt x="832191" y="158278"/>
                  </a:lnTo>
                  <a:lnTo>
                    <a:pt x="832191" y="163452"/>
                  </a:lnTo>
                  <a:lnTo>
                    <a:pt x="826101" y="163452"/>
                  </a:lnTo>
                  <a:close/>
                  <a:moveTo>
                    <a:pt x="807617" y="158278"/>
                  </a:moveTo>
                  <a:lnTo>
                    <a:pt x="810680" y="158278"/>
                  </a:lnTo>
                  <a:lnTo>
                    <a:pt x="807617" y="160865"/>
                  </a:lnTo>
                  <a:close/>
                  <a:moveTo>
                    <a:pt x="795331" y="158278"/>
                  </a:moveTo>
                  <a:lnTo>
                    <a:pt x="801527" y="158278"/>
                  </a:lnTo>
                  <a:lnTo>
                    <a:pt x="801527" y="163274"/>
                  </a:lnTo>
                  <a:lnTo>
                    <a:pt x="795331" y="163274"/>
                  </a:lnTo>
                  <a:close/>
                  <a:moveTo>
                    <a:pt x="826101" y="155691"/>
                  </a:moveTo>
                  <a:lnTo>
                    <a:pt x="826101" y="158278"/>
                  </a:lnTo>
                  <a:lnTo>
                    <a:pt x="823003" y="158278"/>
                  </a:lnTo>
                  <a:close/>
                  <a:moveTo>
                    <a:pt x="832191" y="153192"/>
                  </a:moveTo>
                  <a:lnTo>
                    <a:pt x="838281" y="153192"/>
                  </a:lnTo>
                  <a:lnTo>
                    <a:pt x="838281" y="158278"/>
                  </a:lnTo>
                  <a:lnTo>
                    <a:pt x="832191" y="158278"/>
                  </a:lnTo>
                  <a:close/>
                  <a:moveTo>
                    <a:pt x="813707" y="153103"/>
                  </a:moveTo>
                  <a:lnTo>
                    <a:pt x="816806" y="153103"/>
                  </a:lnTo>
                  <a:lnTo>
                    <a:pt x="815302" y="154374"/>
                  </a:lnTo>
                  <a:lnTo>
                    <a:pt x="813707" y="155690"/>
                  </a:lnTo>
                  <a:close/>
                  <a:moveTo>
                    <a:pt x="801527" y="153103"/>
                  </a:moveTo>
                  <a:lnTo>
                    <a:pt x="807617" y="153103"/>
                  </a:lnTo>
                  <a:lnTo>
                    <a:pt x="807617" y="158278"/>
                  </a:lnTo>
                  <a:lnTo>
                    <a:pt x="801527" y="158278"/>
                  </a:lnTo>
                  <a:close/>
                  <a:moveTo>
                    <a:pt x="832191" y="150605"/>
                  </a:moveTo>
                  <a:lnTo>
                    <a:pt x="832191" y="153192"/>
                  </a:lnTo>
                  <a:lnTo>
                    <a:pt x="829093" y="153192"/>
                  </a:lnTo>
                  <a:close/>
                  <a:moveTo>
                    <a:pt x="838281" y="148106"/>
                  </a:moveTo>
                  <a:lnTo>
                    <a:pt x="841379" y="148106"/>
                  </a:lnTo>
                  <a:lnTo>
                    <a:pt x="844478" y="148106"/>
                  </a:lnTo>
                  <a:lnTo>
                    <a:pt x="844478" y="153192"/>
                  </a:lnTo>
                  <a:lnTo>
                    <a:pt x="838281" y="153192"/>
                  </a:lnTo>
                  <a:close/>
                  <a:moveTo>
                    <a:pt x="819797" y="148017"/>
                  </a:moveTo>
                  <a:lnTo>
                    <a:pt x="822933" y="148017"/>
                  </a:lnTo>
                  <a:lnTo>
                    <a:pt x="819797" y="150605"/>
                  </a:lnTo>
                  <a:close/>
                  <a:moveTo>
                    <a:pt x="807617" y="148017"/>
                  </a:moveTo>
                  <a:lnTo>
                    <a:pt x="813707" y="148017"/>
                  </a:lnTo>
                  <a:lnTo>
                    <a:pt x="813707" y="153103"/>
                  </a:lnTo>
                  <a:lnTo>
                    <a:pt x="807617" y="153103"/>
                  </a:lnTo>
                  <a:close/>
                  <a:moveTo>
                    <a:pt x="838281" y="145519"/>
                  </a:moveTo>
                  <a:lnTo>
                    <a:pt x="838281" y="148106"/>
                  </a:lnTo>
                  <a:lnTo>
                    <a:pt x="835184" y="148106"/>
                  </a:lnTo>
                  <a:close/>
                  <a:moveTo>
                    <a:pt x="825887" y="142932"/>
                  </a:moveTo>
                  <a:lnTo>
                    <a:pt x="828986" y="142932"/>
                  </a:lnTo>
                  <a:lnTo>
                    <a:pt x="825887" y="145519"/>
                  </a:lnTo>
                  <a:close/>
                  <a:moveTo>
                    <a:pt x="813707" y="142932"/>
                  </a:moveTo>
                  <a:lnTo>
                    <a:pt x="819797" y="142932"/>
                  </a:lnTo>
                  <a:lnTo>
                    <a:pt x="819797" y="148017"/>
                  </a:lnTo>
                  <a:lnTo>
                    <a:pt x="813707" y="148017"/>
                  </a:lnTo>
                  <a:close/>
                  <a:moveTo>
                    <a:pt x="856658" y="137935"/>
                  </a:moveTo>
                  <a:lnTo>
                    <a:pt x="862855" y="137935"/>
                  </a:lnTo>
                  <a:lnTo>
                    <a:pt x="862855" y="143021"/>
                  </a:lnTo>
                  <a:lnTo>
                    <a:pt x="856658" y="143021"/>
                  </a:lnTo>
                  <a:close/>
                  <a:moveTo>
                    <a:pt x="819797" y="137757"/>
                  </a:moveTo>
                  <a:lnTo>
                    <a:pt x="825887" y="137757"/>
                  </a:lnTo>
                  <a:lnTo>
                    <a:pt x="825887" y="142932"/>
                  </a:lnTo>
                  <a:lnTo>
                    <a:pt x="819797" y="142932"/>
                  </a:lnTo>
                  <a:close/>
                  <a:moveTo>
                    <a:pt x="856658" y="135348"/>
                  </a:moveTo>
                  <a:lnTo>
                    <a:pt x="856658" y="137935"/>
                  </a:lnTo>
                  <a:lnTo>
                    <a:pt x="853559" y="137935"/>
                  </a:lnTo>
                  <a:close/>
                  <a:moveTo>
                    <a:pt x="862855" y="132850"/>
                  </a:moveTo>
                  <a:lnTo>
                    <a:pt x="868945" y="132850"/>
                  </a:lnTo>
                  <a:lnTo>
                    <a:pt x="868945" y="137935"/>
                  </a:lnTo>
                  <a:lnTo>
                    <a:pt x="862855" y="137935"/>
                  </a:lnTo>
                  <a:close/>
                  <a:moveTo>
                    <a:pt x="844264" y="132671"/>
                  </a:moveTo>
                  <a:lnTo>
                    <a:pt x="847399" y="132671"/>
                  </a:lnTo>
                  <a:lnTo>
                    <a:pt x="844264" y="135259"/>
                  </a:lnTo>
                  <a:close/>
                  <a:moveTo>
                    <a:pt x="862855" y="130173"/>
                  </a:moveTo>
                  <a:lnTo>
                    <a:pt x="862855" y="132850"/>
                  </a:lnTo>
                  <a:lnTo>
                    <a:pt x="859649" y="132850"/>
                  </a:lnTo>
                  <a:lnTo>
                    <a:pt x="859985" y="132570"/>
                  </a:lnTo>
                  <a:close/>
                  <a:moveTo>
                    <a:pt x="868945" y="127675"/>
                  </a:moveTo>
                  <a:lnTo>
                    <a:pt x="875035" y="127675"/>
                  </a:lnTo>
                  <a:lnTo>
                    <a:pt x="875035" y="132850"/>
                  </a:lnTo>
                  <a:lnTo>
                    <a:pt x="868945" y="132850"/>
                  </a:lnTo>
                  <a:close/>
                  <a:moveTo>
                    <a:pt x="850354" y="127586"/>
                  </a:moveTo>
                  <a:lnTo>
                    <a:pt x="853452" y="127586"/>
                  </a:lnTo>
                  <a:lnTo>
                    <a:pt x="850354" y="130173"/>
                  </a:lnTo>
                  <a:close/>
                  <a:moveTo>
                    <a:pt x="838174" y="127586"/>
                  </a:moveTo>
                  <a:lnTo>
                    <a:pt x="844264" y="127586"/>
                  </a:lnTo>
                  <a:lnTo>
                    <a:pt x="844264" y="132671"/>
                  </a:lnTo>
                  <a:lnTo>
                    <a:pt x="841379" y="132671"/>
                  </a:lnTo>
                  <a:lnTo>
                    <a:pt x="838174" y="132671"/>
                  </a:lnTo>
                  <a:close/>
                  <a:moveTo>
                    <a:pt x="868945" y="125087"/>
                  </a:moveTo>
                  <a:lnTo>
                    <a:pt x="868945" y="127675"/>
                  </a:lnTo>
                  <a:lnTo>
                    <a:pt x="865846" y="127675"/>
                  </a:lnTo>
                  <a:close/>
                  <a:moveTo>
                    <a:pt x="856551" y="122411"/>
                  </a:moveTo>
                  <a:lnTo>
                    <a:pt x="859649" y="122411"/>
                  </a:lnTo>
                  <a:lnTo>
                    <a:pt x="856551" y="124998"/>
                  </a:lnTo>
                  <a:close/>
                  <a:moveTo>
                    <a:pt x="844264" y="122411"/>
                  </a:moveTo>
                  <a:lnTo>
                    <a:pt x="850354" y="122411"/>
                  </a:lnTo>
                  <a:lnTo>
                    <a:pt x="850354" y="127586"/>
                  </a:lnTo>
                  <a:lnTo>
                    <a:pt x="844264" y="127586"/>
                  </a:lnTo>
                  <a:close/>
                  <a:moveTo>
                    <a:pt x="862641" y="117414"/>
                  </a:moveTo>
                  <a:lnTo>
                    <a:pt x="865739" y="117414"/>
                  </a:lnTo>
                  <a:lnTo>
                    <a:pt x="862641" y="120001"/>
                  </a:lnTo>
                  <a:close/>
                  <a:moveTo>
                    <a:pt x="850354" y="117414"/>
                  </a:moveTo>
                  <a:lnTo>
                    <a:pt x="856551" y="117414"/>
                  </a:lnTo>
                  <a:lnTo>
                    <a:pt x="856551" y="122411"/>
                  </a:lnTo>
                  <a:lnTo>
                    <a:pt x="850354" y="122411"/>
                  </a:lnTo>
                  <a:close/>
                  <a:moveTo>
                    <a:pt x="881125" y="112329"/>
                  </a:moveTo>
                  <a:lnTo>
                    <a:pt x="884116" y="112329"/>
                  </a:lnTo>
                  <a:lnTo>
                    <a:pt x="887322" y="112329"/>
                  </a:lnTo>
                  <a:lnTo>
                    <a:pt x="887322" y="117414"/>
                  </a:lnTo>
                  <a:lnTo>
                    <a:pt x="881125" y="117414"/>
                  </a:lnTo>
                  <a:lnTo>
                    <a:pt x="881125" y="114916"/>
                  </a:lnTo>
                  <a:close/>
                  <a:moveTo>
                    <a:pt x="856551" y="112329"/>
                  </a:moveTo>
                  <a:lnTo>
                    <a:pt x="862641" y="112329"/>
                  </a:lnTo>
                  <a:lnTo>
                    <a:pt x="862641" y="114916"/>
                  </a:lnTo>
                  <a:lnTo>
                    <a:pt x="862641" y="117414"/>
                  </a:lnTo>
                  <a:lnTo>
                    <a:pt x="856551" y="117414"/>
                  </a:lnTo>
                  <a:close/>
                  <a:moveTo>
                    <a:pt x="881125" y="109771"/>
                  </a:moveTo>
                  <a:lnTo>
                    <a:pt x="881125" y="112329"/>
                  </a:lnTo>
                  <a:lnTo>
                    <a:pt x="878026" y="112329"/>
                  </a:lnTo>
                  <a:close/>
                  <a:moveTo>
                    <a:pt x="905698" y="102158"/>
                  </a:moveTo>
                  <a:lnTo>
                    <a:pt x="911681" y="102158"/>
                  </a:lnTo>
                  <a:lnTo>
                    <a:pt x="911681" y="107332"/>
                  </a:lnTo>
                  <a:lnTo>
                    <a:pt x="905698" y="107332"/>
                  </a:lnTo>
                  <a:close/>
                  <a:moveTo>
                    <a:pt x="905698" y="99570"/>
                  </a:moveTo>
                  <a:lnTo>
                    <a:pt x="905698" y="102158"/>
                  </a:lnTo>
                  <a:lnTo>
                    <a:pt x="902563" y="102158"/>
                  </a:lnTo>
                  <a:close/>
                  <a:moveTo>
                    <a:pt x="911681" y="97072"/>
                  </a:moveTo>
                  <a:lnTo>
                    <a:pt x="917878" y="97072"/>
                  </a:lnTo>
                  <a:lnTo>
                    <a:pt x="917878" y="102158"/>
                  </a:lnTo>
                  <a:lnTo>
                    <a:pt x="911681" y="102158"/>
                  </a:lnTo>
                  <a:close/>
                  <a:moveTo>
                    <a:pt x="893305" y="96983"/>
                  </a:moveTo>
                  <a:lnTo>
                    <a:pt x="896296" y="96983"/>
                  </a:lnTo>
                  <a:lnTo>
                    <a:pt x="893305" y="99481"/>
                  </a:lnTo>
                  <a:close/>
                  <a:moveTo>
                    <a:pt x="911681" y="94515"/>
                  </a:moveTo>
                  <a:lnTo>
                    <a:pt x="911681" y="97072"/>
                  </a:lnTo>
                  <a:lnTo>
                    <a:pt x="908583" y="97072"/>
                  </a:lnTo>
                  <a:lnTo>
                    <a:pt x="908599" y="97059"/>
                  </a:lnTo>
                  <a:close/>
                  <a:moveTo>
                    <a:pt x="917878" y="91986"/>
                  </a:moveTo>
                  <a:lnTo>
                    <a:pt x="923968" y="91986"/>
                  </a:lnTo>
                  <a:lnTo>
                    <a:pt x="923968" y="97072"/>
                  </a:lnTo>
                  <a:lnTo>
                    <a:pt x="917878" y="97072"/>
                  </a:lnTo>
                  <a:close/>
                  <a:moveTo>
                    <a:pt x="899395" y="91808"/>
                  </a:moveTo>
                  <a:lnTo>
                    <a:pt x="902493" y="91808"/>
                  </a:lnTo>
                  <a:lnTo>
                    <a:pt x="899395" y="94425"/>
                  </a:lnTo>
                  <a:close/>
                  <a:moveTo>
                    <a:pt x="887108" y="91808"/>
                  </a:moveTo>
                  <a:lnTo>
                    <a:pt x="893305" y="91808"/>
                  </a:lnTo>
                  <a:lnTo>
                    <a:pt x="893305" y="96983"/>
                  </a:lnTo>
                  <a:lnTo>
                    <a:pt x="890206" y="96983"/>
                  </a:lnTo>
                  <a:lnTo>
                    <a:pt x="887108" y="96983"/>
                  </a:lnTo>
                  <a:close/>
                  <a:moveTo>
                    <a:pt x="917878" y="89399"/>
                  </a:moveTo>
                  <a:lnTo>
                    <a:pt x="917878" y="91986"/>
                  </a:lnTo>
                  <a:lnTo>
                    <a:pt x="914744" y="91986"/>
                  </a:lnTo>
                  <a:close/>
                  <a:moveTo>
                    <a:pt x="905485" y="86722"/>
                  </a:moveTo>
                  <a:lnTo>
                    <a:pt x="908583" y="86722"/>
                  </a:lnTo>
                  <a:lnTo>
                    <a:pt x="905485" y="89340"/>
                  </a:lnTo>
                  <a:close/>
                  <a:moveTo>
                    <a:pt x="893305" y="86722"/>
                  </a:moveTo>
                  <a:lnTo>
                    <a:pt x="899395" y="86722"/>
                  </a:lnTo>
                  <a:lnTo>
                    <a:pt x="899395" y="91808"/>
                  </a:lnTo>
                  <a:lnTo>
                    <a:pt x="893305" y="91808"/>
                  </a:lnTo>
                  <a:close/>
                  <a:moveTo>
                    <a:pt x="911575" y="81637"/>
                  </a:moveTo>
                  <a:lnTo>
                    <a:pt x="914673" y="81637"/>
                  </a:lnTo>
                  <a:lnTo>
                    <a:pt x="913138" y="82934"/>
                  </a:lnTo>
                  <a:lnTo>
                    <a:pt x="911575" y="84224"/>
                  </a:lnTo>
                  <a:close/>
                  <a:moveTo>
                    <a:pt x="899395" y="81637"/>
                  </a:moveTo>
                  <a:lnTo>
                    <a:pt x="905485" y="81637"/>
                  </a:lnTo>
                  <a:lnTo>
                    <a:pt x="905485" y="86722"/>
                  </a:lnTo>
                  <a:lnTo>
                    <a:pt x="899395" y="86722"/>
                  </a:lnTo>
                  <a:close/>
                  <a:moveTo>
                    <a:pt x="905485" y="76551"/>
                  </a:moveTo>
                  <a:lnTo>
                    <a:pt x="911575" y="76551"/>
                  </a:lnTo>
                  <a:lnTo>
                    <a:pt x="911575" y="79139"/>
                  </a:lnTo>
                  <a:lnTo>
                    <a:pt x="911575" y="81637"/>
                  </a:lnTo>
                  <a:lnTo>
                    <a:pt x="905485" y="81637"/>
                  </a:lnTo>
                  <a:close/>
                  <a:moveTo>
                    <a:pt x="942345" y="66469"/>
                  </a:moveTo>
                  <a:lnTo>
                    <a:pt x="945337" y="66469"/>
                  </a:lnTo>
                  <a:lnTo>
                    <a:pt x="948435" y="66469"/>
                  </a:lnTo>
                  <a:lnTo>
                    <a:pt x="948435" y="71466"/>
                  </a:lnTo>
                  <a:lnTo>
                    <a:pt x="942345" y="71466"/>
                  </a:lnTo>
                  <a:lnTo>
                    <a:pt x="942345" y="68878"/>
                  </a:lnTo>
                  <a:close/>
                  <a:moveTo>
                    <a:pt x="942345" y="63852"/>
                  </a:moveTo>
                  <a:lnTo>
                    <a:pt x="942345" y="66469"/>
                  </a:lnTo>
                  <a:lnTo>
                    <a:pt x="939247" y="66469"/>
                  </a:lnTo>
                  <a:close/>
                  <a:moveTo>
                    <a:pt x="960615" y="56209"/>
                  </a:moveTo>
                  <a:lnTo>
                    <a:pt x="963713" y="56209"/>
                  </a:lnTo>
                  <a:lnTo>
                    <a:pt x="966812" y="56209"/>
                  </a:lnTo>
                  <a:lnTo>
                    <a:pt x="966812" y="61384"/>
                  </a:lnTo>
                  <a:lnTo>
                    <a:pt x="960615" y="61384"/>
                  </a:lnTo>
                  <a:close/>
                  <a:moveTo>
                    <a:pt x="960615" y="53711"/>
                  </a:moveTo>
                  <a:lnTo>
                    <a:pt x="960615" y="56209"/>
                  </a:lnTo>
                  <a:lnTo>
                    <a:pt x="957623" y="56209"/>
                  </a:lnTo>
                  <a:close/>
                  <a:moveTo>
                    <a:pt x="948328" y="50945"/>
                  </a:moveTo>
                  <a:lnTo>
                    <a:pt x="951427" y="50945"/>
                  </a:lnTo>
                  <a:lnTo>
                    <a:pt x="948328" y="53563"/>
                  </a:lnTo>
                  <a:close/>
                  <a:moveTo>
                    <a:pt x="985189" y="45948"/>
                  </a:moveTo>
                  <a:lnTo>
                    <a:pt x="991279" y="45948"/>
                  </a:lnTo>
                  <a:lnTo>
                    <a:pt x="991279" y="51123"/>
                  </a:lnTo>
                  <a:lnTo>
                    <a:pt x="985189" y="51123"/>
                  </a:lnTo>
                  <a:close/>
                  <a:moveTo>
                    <a:pt x="942238" y="45859"/>
                  </a:moveTo>
                  <a:lnTo>
                    <a:pt x="948328" y="45859"/>
                  </a:lnTo>
                  <a:lnTo>
                    <a:pt x="948328" y="50945"/>
                  </a:lnTo>
                  <a:lnTo>
                    <a:pt x="945337" y="50945"/>
                  </a:lnTo>
                  <a:lnTo>
                    <a:pt x="942238" y="50945"/>
                  </a:lnTo>
                  <a:close/>
                  <a:moveTo>
                    <a:pt x="985189" y="43450"/>
                  </a:moveTo>
                  <a:lnTo>
                    <a:pt x="985189" y="45948"/>
                  </a:lnTo>
                  <a:lnTo>
                    <a:pt x="982163" y="45948"/>
                  </a:lnTo>
                  <a:close/>
                  <a:moveTo>
                    <a:pt x="991279" y="40863"/>
                  </a:moveTo>
                  <a:lnTo>
                    <a:pt x="994270" y="40863"/>
                  </a:lnTo>
                  <a:lnTo>
                    <a:pt x="997369" y="40863"/>
                  </a:lnTo>
                  <a:lnTo>
                    <a:pt x="997369" y="45948"/>
                  </a:lnTo>
                  <a:lnTo>
                    <a:pt x="991279" y="45948"/>
                  </a:lnTo>
                  <a:close/>
                  <a:moveTo>
                    <a:pt x="972795" y="40774"/>
                  </a:moveTo>
                  <a:lnTo>
                    <a:pt x="975893" y="40774"/>
                  </a:lnTo>
                  <a:lnTo>
                    <a:pt x="972795" y="43361"/>
                  </a:lnTo>
                  <a:close/>
                  <a:moveTo>
                    <a:pt x="991279" y="38275"/>
                  </a:moveTo>
                  <a:lnTo>
                    <a:pt x="991279" y="40863"/>
                  </a:lnTo>
                  <a:lnTo>
                    <a:pt x="988180" y="40863"/>
                  </a:lnTo>
                  <a:close/>
                  <a:moveTo>
                    <a:pt x="978885" y="35688"/>
                  </a:moveTo>
                  <a:lnTo>
                    <a:pt x="982019" y="35688"/>
                  </a:lnTo>
                  <a:lnTo>
                    <a:pt x="978885" y="38275"/>
                  </a:lnTo>
                  <a:close/>
                  <a:moveTo>
                    <a:pt x="966598" y="35688"/>
                  </a:moveTo>
                  <a:lnTo>
                    <a:pt x="972795" y="35688"/>
                  </a:lnTo>
                  <a:lnTo>
                    <a:pt x="972795" y="40774"/>
                  </a:lnTo>
                  <a:lnTo>
                    <a:pt x="969803" y="40774"/>
                  </a:lnTo>
                  <a:lnTo>
                    <a:pt x="966598" y="40774"/>
                  </a:lnTo>
                  <a:close/>
                  <a:moveTo>
                    <a:pt x="1021942" y="30692"/>
                  </a:moveTo>
                  <a:lnTo>
                    <a:pt x="1028032" y="30692"/>
                  </a:lnTo>
                  <a:lnTo>
                    <a:pt x="1028032" y="35777"/>
                  </a:lnTo>
                  <a:lnTo>
                    <a:pt x="1021942" y="35777"/>
                  </a:lnTo>
                  <a:close/>
                  <a:moveTo>
                    <a:pt x="972795" y="30602"/>
                  </a:moveTo>
                  <a:lnTo>
                    <a:pt x="978885" y="30602"/>
                  </a:lnTo>
                  <a:lnTo>
                    <a:pt x="978885" y="35688"/>
                  </a:lnTo>
                  <a:lnTo>
                    <a:pt x="972795" y="35688"/>
                  </a:lnTo>
                  <a:close/>
                  <a:moveTo>
                    <a:pt x="1021942" y="28104"/>
                  </a:moveTo>
                  <a:lnTo>
                    <a:pt x="1021942" y="30692"/>
                  </a:lnTo>
                  <a:lnTo>
                    <a:pt x="1018807" y="30692"/>
                  </a:lnTo>
                  <a:close/>
                  <a:moveTo>
                    <a:pt x="1028032" y="25606"/>
                  </a:moveTo>
                  <a:lnTo>
                    <a:pt x="1033462" y="25606"/>
                  </a:lnTo>
                  <a:lnTo>
                    <a:pt x="1033462" y="30692"/>
                  </a:lnTo>
                  <a:lnTo>
                    <a:pt x="1028032" y="30692"/>
                  </a:lnTo>
                  <a:close/>
                  <a:moveTo>
                    <a:pt x="1009442" y="25517"/>
                  </a:moveTo>
                  <a:lnTo>
                    <a:pt x="1012540" y="25517"/>
                  </a:lnTo>
                  <a:lnTo>
                    <a:pt x="1009442" y="28104"/>
                  </a:lnTo>
                  <a:close/>
                  <a:moveTo>
                    <a:pt x="1028032" y="22930"/>
                  </a:moveTo>
                  <a:lnTo>
                    <a:pt x="1028032" y="25606"/>
                  </a:lnTo>
                  <a:lnTo>
                    <a:pt x="1024827" y="25606"/>
                  </a:lnTo>
                  <a:close/>
                  <a:moveTo>
                    <a:pt x="1015638" y="20342"/>
                  </a:moveTo>
                  <a:lnTo>
                    <a:pt x="1018736" y="20342"/>
                  </a:lnTo>
                  <a:lnTo>
                    <a:pt x="1015638" y="22929"/>
                  </a:lnTo>
                  <a:close/>
                  <a:moveTo>
                    <a:pt x="1003352" y="20342"/>
                  </a:moveTo>
                  <a:lnTo>
                    <a:pt x="1009442" y="20342"/>
                  </a:lnTo>
                  <a:lnTo>
                    <a:pt x="1009442" y="25517"/>
                  </a:lnTo>
                  <a:lnTo>
                    <a:pt x="1006450" y="25517"/>
                  </a:lnTo>
                  <a:lnTo>
                    <a:pt x="1003352" y="25517"/>
                  </a:lnTo>
                  <a:close/>
                  <a:moveTo>
                    <a:pt x="1033462" y="18395"/>
                  </a:moveTo>
                  <a:lnTo>
                    <a:pt x="1033462" y="20520"/>
                  </a:lnTo>
                  <a:lnTo>
                    <a:pt x="1030918" y="20520"/>
                  </a:lnTo>
                  <a:close/>
                  <a:moveTo>
                    <a:pt x="1021728" y="15256"/>
                  </a:moveTo>
                  <a:lnTo>
                    <a:pt x="1024827" y="15256"/>
                  </a:lnTo>
                  <a:lnTo>
                    <a:pt x="1021728" y="17844"/>
                  </a:lnTo>
                  <a:close/>
                  <a:moveTo>
                    <a:pt x="1009442" y="15256"/>
                  </a:moveTo>
                  <a:lnTo>
                    <a:pt x="1015638" y="15256"/>
                  </a:lnTo>
                  <a:lnTo>
                    <a:pt x="1015638" y="20342"/>
                  </a:lnTo>
                  <a:lnTo>
                    <a:pt x="1009442" y="20342"/>
                  </a:lnTo>
                  <a:close/>
                  <a:moveTo>
                    <a:pt x="1027818" y="10171"/>
                  </a:moveTo>
                  <a:lnTo>
                    <a:pt x="1030916" y="10171"/>
                  </a:lnTo>
                  <a:lnTo>
                    <a:pt x="1027818" y="12758"/>
                  </a:lnTo>
                  <a:close/>
                  <a:moveTo>
                    <a:pt x="1015638" y="10171"/>
                  </a:moveTo>
                  <a:lnTo>
                    <a:pt x="1021728" y="10171"/>
                  </a:lnTo>
                  <a:lnTo>
                    <a:pt x="1021728" y="15256"/>
                  </a:lnTo>
                  <a:lnTo>
                    <a:pt x="1015638" y="15256"/>
                  </a:lnTo>
                  <a:close/>
                  <a:moveTo>
                    <a:pt x="1033462" y="8045"/>
                  </a:moveTo>
                  <a:lnTo>
                    <a:pt x="1033462" y="18395"/>
                  </a:lnTo>
                  <a:lnTo>
                    <a:pt x="1030917" y="20520"/>
                  </a:lnTo>
                  <a:lnTo>
                    <a:pt x="1030918" y="20520"/>
                  </a:lnTo>
                  <a:lnTo>
                    <a:pt x="1028032" y="22930"/>
                  </a:lnTo>
                  <a:lnTo>
                    <a:pt x="1028032" y="22929"/>
                  </a:lnTo>
                  <a:lnTo>
                    <a:pt x="1018737" y="30692"/>
                  </a:lnTo>
                  <a:lnTo>
                    <a:pt x="1018807" y="30692"/>
                  </a:lnTo>
                  <a:lnTo>
                    <a:pt x="1012647" y="35777"/>
                  </a:lnTo>
                  <a:lnTo>
                    <a:pt x="1021942" y="35777"/>
                  </a:lnTo>
                  <a:lnTo>
                    <a:pt x="1021942" y="40863"/>
                  </a:lnTo>
                  <a:lnTo>
                    <a:pt x="1006450" y="40863"/>
                  </a:lnTo>
                  <a:lnTo>
                    <a:pt x="1000467" y="40863"/>
                  </a:lnTo>
                  <a:lnTo>
                    <a:pt x="997369" y="40863"/>
                  </a:lnTo>
                  <a:lnTo>
                    <a:pt x="997369" y="33190"/>
                  </a:lnTo>
                  <a:lnTo>
                    <a:pt x="991279" y="38275"/>
                  </a:lnTo>
                  <a:lnTo>
                    <a:pt x="991279" y="38275"/>
                  </a:lnTo>
                  <a:lnTo>
                    <a:pt x="982090" y="45948"/>
                  </a:lnTo>
                  <a:lnTo>
                    <a:pt x="982163" y="45948"/>
                  </a:lnTo>
                  <a:lnTo>
                    <a:pt x="975893" y="51123"/>
                  </a:lnTo>
                  <a:lnTo>
                    <a:pt x="985189" y="51123"/>
                  </a:lnTo>
                  <a:lnTo>
                    <a:pt x="985189" y="56209"/>
                  </a:lnTo>
                  <a:lnTo>
                    <a:pt x="969803" y="56209"/>
                  </a:lnTo>
                  <a:lnTo>
                    <a:pt x="966812" y="56209"/>
                  </a:lnTo>
                  <a:lnTo>
                    <a:pt x="966812" y="48536"/>
                  </a:lnTo>
                  <a:lnTo>
                    <a:pt x="960615" y="53711"/>
                  </a:lnTo>
                  <a:lnTo>
                    <a:pt x="960615" y="53621"/>
                  </a:lnTo>
                  <a:lnTo>
                    <a:pt x="951427" y="61384"/>
                  </a:lnTo>
                  <a:lnTo>
                    <a:pt x="960615" y="61384"/>
                  </a:lnTo>
                  <a:lnTo>
                    <a:pt x="960615" y="66469"/>
                  </a:lnTo>
                  <a:lnTo>
                    <a:pt x="948435" y="66469"/>
                  </a:lnTo>
                  <a:lnTo>
                    <a:pt x="948435" y="58707"/>
                  </a:lnTo>
                  <a:lnTo>
                    <a:pt x="942345" y="63852"/>
                  </a:lnTo>
                  <a:lnTo>
                    <a:pt x="942345" y="63793"/>
                  </a:lnTo>
                  <a:lnTo>
                    <a:pt x="933050" y="71466"/>
                  </a:lnTo>
                  <a:lnTo>
                    <a:pt x="942345" y="71466"/>
                  </a:lnTo>
                  <a:lnTo>
                    <a:pt x="942345" y="81726"/>
                  </a:lnTo>
                  <a:lnTo>
                    <a:pt x="930058" y="81726"/>
                  </a:lnTo>
                  <a:lnTo>
                    <a:pt x="930058" y="79139"/>
                  </a:lnTo>
                  <a:lnTo>
                    <a:pt x="930058" y="74053"/>
                  </a:lnTo>
                  <a:lnTo>
                    <a:pt x="920870" y="81726"/>
                  </a:lnTo>
                  <a:lnTo>
                    <a:pt x="926960" y="81726"/>
                  </a:lnTo>
                  <a:lnTo>
                    <a:pt x="930058" y="81726"/>
                  </a:lnTo>
                  <a:lnTo>
                    <a:pt x="930058" y="91986"/>
                  </a:lnTo>
                  <a:lnTo>
                    <a:pt x="923968" y="91986"/>
                  </a:lnTo>
                  <a:lnTo>
                    <a:pt x="923968" y="84224"/>
                  </a:lnTo>
                  <a:lnTo>
                    <a:pt x="914673" y="91986"/>
                  </a:lnTo>
                  <a:lnTo>
                    <a:pt x="914744" y="91986"/>
                  </a:lnTo>
                  <a:lnTo>
                    <a:pt x="911681" y="94515"/>
                  </a:lnTo>
                  <a:lnTo>
                    <a:pt x="911681" y="94485"/>
                  </a:lnTo>
                  <a:lnTo>
                    <a:pt x="908599" y="97059"/>
                  </a:lnTo>
                  <a:lnTo>
                    <a:pt x="908583" y="97072"/>
                  </a:lnTo>
                  <a:lnTo>
                    <a:pt x="908583" y="97072"/>
                  </a:lnTo>
                  <a:lnTo>
                    <a:pt x="902493" y="102158"/>
                  </a:lnTo>
                  <a:lnTo>
                    <a:pt x="902563" y="102158"/>
                  </a:lnTo>
                  <a:lnTo>
                    <a:pt x="896296" y="107332"/>
                  </a:lnTo>
                  <a:lnTo>
                    <a:pt x="905698" y="107332"/>
                  </a:lnTo>
                  <a:lnTo>
                    <a:pt x="905698" y="112329"/>
                  </a:lnTo>
                  <a:lnTo>
                    <a:pt x="890206" y="112329"/>
                  </a:lnTo>
                  <a:lnTo>
                    <a:pt x="887322" y="112329"/>
                  </a:lnTo>
                  <a:lnTo>
                    <a:pt x="887322" y="104656"/>
                  </a:lnTo>
                  <a:lnTo>
                    <a:pt x="881125" y="109771"/>
                  </a:lnTo>
                  <a:lnTo>
                    <a:pt x="881125" y="109741"/>
                  </a:lnTo>
                  <a:lnTo>
                    <a:pt x="871936" y="117414"/>
                  </a:lnTo>
                  <a:lnTo>
                    <a:pt x="881125" y="117414"/>
                  </a:lnTo>
                  <a:lnTo>
                    <a:pt x="881125" y="127675"/>
                  </a:lnTo>
                  <a:lnTo>
                    <a:pt x="875035" y="127675"/>
                  </a:lnTo>
                  <a:lnTo>
                    <a:pt x="875035" y="120002"/>
                  </a:lnTo>
                  <a:lnTo>
                    <a:pt x="865739" y="127675"/>
                  </a:lnTo>
                  <a:lnTo>
                    <a:pt x="865846" y="127675"/>
                  </a:lnTo>
                  <a:lnTo>
                    <a:pt x="859985" y="132570"/>
                  </a:lnTo>
                  <a:lnTo>
                    <a:pt x="856658" y="135348"/>
                  </a:lnTo>
                  <a:lnTo>
                    <a:pt x="856658" y="135259"/>
                  </a:lnTo>
                  <a:lnTo>
                    <a:pt x="847469" y="143021"/>
                  </a:lnTo>
                  <a:lnTo>
                    <a:pt x="856658" y="143021"/>
                  </a:lnTo>
                  <a:lnTo>
                    <a:pt x="856658" y="148106"/>
                  </a:lnTo>
                  <a:lnTo>
                    <a:pt x="844478" y="148106"/>
                  </a:lnTo>
                  <a:lnTo>
                    <a:pt x="844478" y="140344"/>
                  </a:lnTo>
                  <a:lnTo>
                    <a:pt x="835183" y="148106"/>
                  </a:lnTo>
                  <a:lnTo>
                    <a:pt x="835184" y="148106"/>
                  </a:lnTo>
                  <a:lnTo>
                    <a:pt x="829093" y="153192"/>
                  </a:lnTo>
                  <a:lnTo>
                    <a:pt x="829093" y="153192"/>
                  </a:lnTo>
                  <a:lnTo>
                    <a:pt x="826101" y="155691"/>
                  </a:lnTo>
                  <a:lnTo>
                    <a:pt x="826101" y="155690"/>
                  </a:lnTo>
                  <a:lnTo>
                    <a:pt x="816806" y="163452"/>
                  </a:lnTo>
                  <a:lnTo>
                    <a:pt x="816807" y="163452"/>
                  </a:lnTo>
                  <a:lnTo>
                    <a:pt x="810716" y="168538"/>
                  </a:lnTo>
                  <a:lnTo>
                    <a:pt x="810717" y="168538"/>
                  </a:lnTo>
                  <a:lnTo>
                    <a:pt x="807724" y="171037"/>
                  </a:lnTo>
                  <a:lnTo>
                    <a:pt x="807724" y="171036"/>
                  </a:lnTo>
                  <a:lnTo>
                    <a:pt x="807640" y="171107"/>
                  </a:lnTo>
                  <a:lnTo>
                    <a:pt x="804626" y="173624"/>
                  </a:lnTo>
                  <a:lnTo>
                    <a:pt x="804661" y="173624"/>
                  </a:lnTo>
                  <a:lnTo>
                    <a:pt x="798536" y="178798"/>
                  </a:lnTo>
                  <a:lnTo>
                    <a:pt x="807724" y="178798"/>
                  </a:lnTo>
                  <a:lnTo>
                    <a:pt x="807724" y="188969"/>
                  </a:lnTo>
                  <a:lnTo>
                    <a:pt x="795437" y="188969"/>
                  </a:lnTo>
                  <a:lnTo>
                    <a:pt x="795437" y="181207"/>
                  </a:lnTo>
                  <a:lnTo>
                    <a:pt x="786249" y="188969"/>
                  </a:lnTo>
                  <a:lnTo>
                    <a:pt x="786249" y="188969"/>
                  </a:lnTo>
                  <a:lnTo>
                    <a:pt x="780159" y="194055"/>
                  </a:lnTo>
                  <a:lnTo>
                    <a:pt x="789347" y="194055"/>
                  </a:lnTo>
                  <a:lnTo>
                    <a:pt x="789347" y="204226"/>
                  </a:lnTo>
                  <a:lnTo>
                    <a:pt x="783258" y="204226"/>
                  </a:lnTo>
                  <a:lnTo>
                    <a:pt x="783258" y="196553"/>
                  </a:lnTo>
                  <a:lnTo>
                    <a:pt x="773962" y="204226"/>
                  </a:lnTo>
                  <a:lnTo>
                    <a:pt x="774070" y="204226"/>
                  </a:lnTo>
                  <a:lnTo>
                    <a:pt x="767872" y="209401"/>
                  </a:lnTo>
                  <a:lnTo>
                    <a:pt x="767944" y="209401"/>
                  </a:lnTo>
                  <a:lnTo>
                    <a:pt x="764881" y="211929"/>
                  </a:lnTo>
                  <a:lnTo>
                    <a:pt x="764881" y="211899"/>
                  </a:lnTo>
                  <a:lnTo>
                    <a:pt x="755586" y="219661"/>
                  </a:lnTo>
                  <a:lnTo>
                    <a:pt x="764881" y="219661"/>
                  </a:lnTo>
                  <a:lnTo>
                    <a:pt x="764881" y="224747"/>
                  </a:lnTo>
                  <a:lnTo>
                    <a:pt x="752701" y="224747"/>
                  </a:lnTo>
                  <a:lnTo>
                    <a:pt x="752701" y="216985"/>
                  </a:lnTo>
                  <a:lnTo>
                    <a:pt x="746611" y="222071"/>
                  </a:lnTo>
                  <a:lnTo>
                    <a:pt x="746611" y="222070"/>
                  </a:lnTo>
                  <a:lnTo>
                    <a:pt x="737209" y="229743"/>
                  </a:lnTo>
                  <a:lnTo>
                    <a:pt x="746611" y="229743"/>
                  </a:lnTo>
                  <a:lnTo>
                    <a:pt x="746611" y="240004"/>
                  </a:lnTo>
                  <a:lnTo>
                    <a:pt x="731119" y="240004"/>
                  </a:lnTo>
                  <a:lnTo>
                    <a:pt x="728234" y="240004"/>
                  </a:lnTo>
                  <a:lnTo>
                    <a:pt x="728234" y="232331"/>
                  </a:lnTo>
                  <a:lnTo>
                    <a:pt x="722037" y="237447"/>
                  </a:lnTo>
                  <a:lnTo>
                    <a:pt x="722037" y="237416"/>
                  </a:lnTo>
                  <a:lnTo>
                    <a:pt x="712849" y="245089"/>
                  </a:lnTo>
                  <a:lnTo>
                    <a:pt x="712885" y="245089"/>
                  </a:lnTo>
                  <a:lnTo>
                    <a:pt x="706759" y="250264"/>
                  </a:lnTo>
                  <a:lnTo>
                    <a:pt x="715947" y="250264"/>
                  </a:lnTo>
                  <a:lnTo>
                    <a:pt x="715947" y="260435"/>
                  </a:lnTo>
                  <a:lnTo>
                    <a:pt x="709857" y="260435"/>
                  </a:lnTo>
                  <a:lnTo>
                    <a:pt x="709857" y="252673"/>
                  </a:lnTo>
                  <a:lnTo>
                    <a:pt x="700669" y="260435"/>
                  </a:lnTo>
                  <a:lnTo>
                    <a:pt x="709857" y="260435"/>
                  </a:lnTo>
                  <a:lnTo>
                    <a:pt x="709857" y="265521"/>
                  </a:lnTo>
                  <a:lnTo>
                    <a:pt x="697570" y="265521"/>
                  </a:lnTo>
                  <a:lnTo>
                    <a:pt x="697570" y="257759"/>
                  </a:lnTo>
                  <a:lnTo>
                    <a:pt x="688382" y="265521"/>
                  </a:lnTo>
                  <a:lnTo>
                    <a:pt x="688383" y="265521"/>
                  </a:lnTo>
                  <a:lnTo>
                    <a:pt x="685390" y="268020"/>
                  </a:lnTo>
                  <a:lnTo>
                    <a:pt x="685390" y="268019"/>
                  </a:lnTo>
                  <a:lnTo>
                    <a:pt x="676095" y="275692"/>
                  </a:lnTo>
                  <a:lnTo>
                    <a:pt x="685390" y="275692"/>
                  </a:lnTo>
                  <a:lnTo>
                    <a:pt x="685390" y="280867"/>
                  </a:lnTo>
                  <a:lnTo>
                    <a:pt x="673104" y="280867"/>
                  </a:lnTo>
                  <a:lnTo>
                    <a:pt x="673104" y="273194"/>
                  </a:lnTo>
                  <a:lnTo>
                    <a:pt x="663915" y="280867"/>
                  </a:lnTo>
                  <a:lnTo>
                    <a:pt x="670005" y="280867"/>
                  </a:lnTo>
                  <a:lnTo>
                    <a:pt x="673104" y="280867"/>
                  </a:lnTo>
                  <a:lnTo>
                    <a:pt x="673104" y="285953"/>
                  </a:lnTo>
                  <a:lnTo>
                    <a:pt x="657718" y="285953"/>
                  </a:lnTo>
                  <a:lnTo>
                    <a:pt x="654727" y="285953"/>
                  </a:lnTo>
                  <a:lnTo>
                    <a:pt x="654727" y="278280"/>
                  </a:lnTo>
                  <a:lnTo>
                    <a:pt x="645538" y="285953"/>
                  </a:lnTo>
                  <a:lnTo>
                    <a:pt x="651628" y="285953"/>
                  </a:lnTo>
                  <a:lnTo>
                    <a:pt x="654727" y="285953"/>
                  </a:lnTo>
                  <a:lnTo>
                    <a:pt x="654727" y="291038"/>
                  </a:lnTo>
                  <a:lnTo>
                    <a:pt x="642440" y="291038"/>
                  </a:lnTo>
                  <a:lnTo>
                    <a:pt x="642440" y="288451"/>
                  </a:lnTo>
                  <a:lnTo>
                    <a:pt x="642440" y="283365"/>
                  </a:lnTo>
                  <a:lnTo>
                    <a:pt x="633252" y="291038"/>
                  </a:lnTo>
                  <a:lnTo>
                    <a:pt x="639448" y="291038"/>
                  </a:lnTo>
                  <a:lnTo>
                    <a:pt x="642440" y="291038"/>
                  </a:lnTo>
                  <a:lnTo>
                    <a:pt x="642440" y="301299"/>
                  </a:lnTo>
                  <a:lnTo>
                    <a:pt x="630260" y="301299"/>
                  </a:lnTo>
                  <a:lnTo>
                    <a:pt x="630260" y="298622"/>
                  </a:lnTo>
                  <a:lnTo>
                    <a:pt x="630260" y="293536"/>
                  </a:lnTo>
                  <a:lnTo>
                    <a:pt x="621072" y="301299"/>
                  </a:lnTo>
                  <a:lnTo>
                    <a:pt x="627162" y="301299"/>
                  </a:lnTo>
                  <a:lnTo>
                    <a:pt x="630260" y="301299"/>
                  </a:lnTo>
                  <a:lnTo>
                    <a:pt x="630260" y="311470"/>
                  </a:lnTo>
                  <a:lnTo>
                    <a:pt x="618080" y="311470"/>
                  </a:lnTo>
                  <a:lnTo>
                    <a:pt x="618080" y="308882"/>
                  </a:lnTo>
                  <a:lnTo>
                    <a:pt x="618080" y="303797"/>
                  </a:lnTo>
                  <a:lnTo>
                    <a:pt x="608785" y="311470"/>
                  </a:lnTo>
                  <a:lnTo>
                    <a:pt x="614875" y="311470"/>
                  </a:lnTo>
                  <a:lnTo>
                    <a:pt x="618080" y="311470"/>
                  </a:lnTo>
                  <a:lnTo>
                    <a:pt x="618080" y="321730"/>
                  </a:lnTo>
                  <a:lnTo>
                    <a:pt x="605793" y="321730"/>
                  </a:lnTo>
                  <a:lnTo>
                    <a:pt x="605793" y="313968"/>
                  </a:lnTo>
                  <a:lnTo>
                    <a:pt x="596498" y="321730"/>
                  </a:lnTo>
                  <a:lnTo>
                    <a:pt x="602695" y="321730"/>
                  </a:lnTo>
                  <a:lnTo>
                    <a:pt x="605793" y="321730"/>
                  </a:lnTo>
                  <a:lnTo>
                    <a:pt x="605793" y="326816"/>
                  </a:lnTo>
                  <a:lnTo>
                    <a:pt x="593613" y="326816"/>
                  </a:lnTo>
                  <a:lnTo>
                    <a:pt x="593613" y="319143"/>
                  </a:lnTo>
                  <a:lnTo>
                    <a:pt x="584318" y="326816"/>
                  </a:lnTo>
                  <a:lnTo>
                    <a:pt x="584388" y="326816"/>
                  </a:lnTo>
                  <a:lnTo>
                    <a:pt x="581326" y="329344"/>
                  </a:lnTo>
                  <a:lnTo>
                    <a:pt x="581326" y="329314"/>
                  </a:lnTo>
                  <a:lnTo>
                    <a:pt x="579791" y="330611"/>
                  </a:lnTo>
                  <a:lnTo>
                    <a:pt x="578228" y="331901"/>
                  </a:lnTo>
                  <a:lnTo>
                    <a:pt x="578264" y="331901"/>
                  </a:lnTo>
                  <a:lnTo>
                    <a:pt x="572138" y="337076"/>
                  </a:lnTo>
                  <a:lnTo>
                    <a:pt x="581326" y="337076"/>
                  </a:lnTo>
                  <a:lnTo>
                    <a:pt x="581326" y="347158"/>
                  </a:lnTo>
                  <a:lnTo>
                    <a:pt x="575236" y="347158"/>
                  </a:lnTo>
                  <a:lnTo>
                    <a:pt x="575236" y="339485"/>
                  </a:lnTo>
                  <a:lnTo>
                    <a:pt x="566048" y="347158"/>
                  </a:lnTo>
                  <a:lnTo>
                    <a:pt x="566155" y="347158"/>
                  </a:lnTo>
                  <a:lnTo>
                    <a:pt x="562950" y="349834"/>
                  </a:lnTo>
                  <a:lnTo>
                    <a:pt x="562950" y="349746"/>
                  </a:lnTo>
                  <a:lnTo>
                    <a:pt x="556860" y="354831"/>
                  </a:lnTo>
                  <a:lnTo>
                    <a:pt x="556860" y="354831"/>
                  </a:lnTo>
                  <a:lnTo>
                    <a:pt x="547671" y="362504"/>
                  </a:lnTo>
                  <a:lnTo>
                    <a:pt x="547779" y="362504"/>
                  </a:lnTo>
                  <a:lnTo>
                    <a:pt x="541581" y="367679"/>
                  </a:lnTo>
                  <a:lnTo>
                    <a:pt x="550770" y="367679"/>
                  </a:lnTo>
                  <a:lnTo>
                    <a:pt x="550770" y="377850"/>
                  </a:lnTo>
                  <a:lnTo>
                    <a:pt x="538483" y="377850"/>
                  </a:lnTo>
                  <a:lnTo>
                    <a:pt x="538483" y="370177"/>
                  </a:lnTo>
                  <a:lnTo>
                    <a:pt x="529294" y="377850"/>
                  </a:lnTo>
                  <a:lnTo>
                    <a:pt x="529295" y="377850"/>
                  </a:lnTo>
                  <a:lnTo>
                    <a:pt x="526303" y="380349"/>
                  </a:lnTo>
                  <a:lnTo>
                    <a:pt x="526303" y="380348"/>
                  </a:lnTo>
                  <a:lnTo>
                    <a:pt x="520106" y="385464"/>
                  </a:lnTo>
                  <a:lnTo>
                    <a:pt x="520106" y="385434"/>
                  </a:lnTo>
                  <a:lnTo>
                    <a:pt x="518571" y="386731"/>
                  </a:lnTo>
                  <a:lnTo>
                    <a:pt x="517008" y="388021"/>
                  </a:lnTo>
                  <a:lnTo>
                    <a:pt x="517044" y="388021"/>
                  </a:lnTo>
                  <a:lnTo>
                    <a:pt x="510918" y="393196"/>
                  </a:lnTo>
                  <a:lnTo>
                    <a:pt x="510919" y="393196"/>
                  </a:lnTo>
                  <a:lnTo>
                    <a:pt x="504828" y="398282"/>
                  </a:lnTo>
                  <a:lnTo>
                    <a:pt x="514016" y="398282"/>
                  </a:lnTo>
                  <a:lnTo>
                    <a:pt x="514016" y="403367"/>
                  </a:lnTo>
                  <a:lnTo>
                    <a:pt x="501729" y="403367"/>
                  </a:lnTo>
                  <a:lnTo>
                    <a:pt x="501729" y="400780"/>
                  </a:lnTo>
                  <a:lnTo>
                    <a:pt x="501729" y="395694"/>
                  </a:lnTo>
                  <a:lnTo>
                    <a:pt x="492541" y="403367"/>
                  </a:lnTo>
                  <a:lnTo>
                    <a:pt x="498631" y="403367"/>
                  </a:lnTo>
                  <a:lnTo>
                    <a:pt x="501729" y="403367"/>
                  </a:lnTo>
                  <a:lnTo>
                    <a:pt x="501729" y="413628"/>
                  </a:lnTo>
                  <a:lnTo>
                    <a:pt x="495639" y="413628"/>
                  </a:lnTo>
                  <a:lnTo>
                    <a:pt x="495639" y="405866"/>
                  </a:lnTo>
                  <a:lnTo>
                    <a:pt x="486451" y="413628"/>
                  </a:lnTo>
                  <a:lnTo>
                    <a:pt x="495639" y="413628"/>
                  </a:lnTo>
                  <a:lnTo>
                    <a:pt x="495639" y="418713"/>
                  </a:lnTo>
                  <a:lnTo>
                    <a:pt x="483353" y="418713"/>
                  </a:lnTo>
                  <a:lnTo>
                    <a:pt x="483353" y="410951"/>
                  </a:lnTo>
                  <a:lnTo>
                    <a:pt x="477262" y="416096"/>
                  </a:lnTo>
                  <a:lnTo>
                    <a:pt x="477262" y="416037"/>
                  </a:lnTo>
                  <a:lnTo>
                    <a:pt x="468074" y="423799"/>
                  </a:lnTo>
                  <a:lnTo>
                    <a:pt x="477262" y="423799"/>
                  </a:lnTo>
                  <a:lnTo>
                    <a:pt x="477262" y="428885"/>
                  </a:lnTo>
                  <a:lnTo>
                    <a:pt x="465083" y="428885"/>
                  </a:lnTo>
                  <a:lnTo>
                    <a:pt x="465083" y="421212"/>
                  </a:lnTo>
                  <a:lnTo>
                    <a:pt x="455787" y="428885"/>
                  </a:lnTo>
                  <a:lnTo>
                    <a:pt x="455858" y="428885"/>
                  </a:lnTo>
                  <a:lnTo>
                    <a:pt x="449697" y="433970"/>
                  </a:lnTo>
                  <a:lnTo>
                    <a:pt x="458993" y="433970"/>
                  </a:lnTo>
                  <a:lnTo>
                    <a:pt x="458993" y="439145"/>
                  </a:lnTo>
                  <a:lnTo>
                    <a:pt x="446813" y="439145"/>
                  </a:lnTo>
                  <a:lnTo>
                    <a:pt x="446813" y="431472"/>
                  </a:lnTo>
                  <a:lnTo>
                    <a:pt x="440616" y="436587"/>
                  </a:lnTo>
                  <a:lnTo>
                    <a:pt x="440616" y="436557"/>
                  </a:lnTo>
                  <a:lnTo>
                    <a:pt x="434450" y="441706"/>
                  </a:lnTo>
                  <a:lnTo>
                    <a:pt x="425231" y="449316"/>
                  </a:lnTo>
                  <a:lnTo>
                    <a:pt x="434526" y="449316"/>
                  </a:lnTo>
                  <a:lnTo>
                    <a:pt x="434526" y="459487"/>
                  </a:lnTo>
                  <a:lnTo>
                    <a:pt x="428436" y="459487"/>
                  </a:lnTo>
                  <a:lnTo>
                    <a:pt x="428436" y="451814"/>
                  </a:lnTo>
                  <a:lnTo>
                    <a:pt x="422239" y="456930"/>
                  </a:lnTo>
                  <a:lnTo>
                    <a:pt x="422239" y="456900"/>
                  </a:lnTo>
                  <a:lnTo>
                    <a:pt x="420707" y="458195"/>
                  </a:lnTo>
                  <a:lnTo>
                    <a:pt x="419141" y="459487"/>
                  </a:lnTo>
                  <a:lnTo>
                    <a:pt x="419177" y="459487"/>
                  </a:lnTo>
                  <a:lnTo>
                    <a:pt x="413051" y="464662"/>
                  </a:lnTo>
                  <a:lnTo>
                    <a:pt x="413052" y="464662"/>
                  </a:lnTo>
                  <a:lnTo>
                    <a:pt x="410059" y="467161"/>
                  </a:lnTo>
                  <a:lnTo>
                    <a:pt x="410059" y="467160"/>
                  </a:lnTo>
                  <a:lnTo>
                    <a:pt x="403862" y="472335"/>
                  </a:lnTo>
                  <a:lnTo>
                    <a:pt x="403862" y="472246"/>
                  </a:lnTo>
                  <a:lnTo>
                    <a:pt x="394674" y="480008"/>
                  </a:lnTo>
                  <a:lnTo>
                    <a:pt x="403862" y="480008"/>
                  </a:lnTo>
                  <a:lnTo>
                    <a:pt x="403862" y="490179"/>
                  </a:lnTo>
                  <a:lnTo>
                    <a:pt x="397772" y="490179"/>
                  </a:lnTo>
                  <a:lnTo>
                    <a:pt x="397772" y="482417"/>
                  </a:lnTo>
                  <a:lnTo>
                    <a:pt x="388584" y="490179"/>
                  </a:lnTo>
                  <a:lnTo>
                    <a:pt x="388585" y="490179"/>
                  </a:lnTo>
                  <a:lnTo>
                    <a:pt x="382494" y="495265"/>
                  </a:lnTo>
                  <a:lnTo>
                    <a:pt x="391682" y="495265"/>
                  </a:lnTo>
                  <a:lnTo>
                    <a:pt x="391682" y="500350"/>
                  </a:lnTo>
                  <a:lnTo>
                    <a:pt x="379395" y="500350"/>
                  </a:lnTo>
                  <a:lnTo>
                    <a:pt x="379395" y="492677"/>
                  </a:lnTo>
                  <a:lnTo>
                    <a:pt x="370207" y="500350"/>
                  </a:lnTo>
                  <a:lnTo>
                    <a:pt x="370208" y="500350"/>
                  </a:lnTo>
                  <a:lnTo>
                    <a:pt x="364117" y="505436"/>
                  </a:lnTo>
                  <a:lnTo>
                    <a:pt x="373305" y="505436"/>
                  </a:lnTo>
                  <a:lnTo>
                    <a:pt x="373305" y="515696"/>
                  </a:lnTo>
                  <a:lnTo>
                    <a:pt x="361019" y="515696"/>
                  </a:lnTo>
                  <a:lnTo>
                    <a:pt x="361019" y="508023"/>
                  </a:lnTo>
                  <a:lnTo>
                    <a:pt x="351830" y="515696"/>
                  </a:lnTo>
                  <a:lnTo>
                    <a:pt x="351831" y="515696"/>
                  </a:lnTo>
                  <a:lnTo>
                    <a:pt x="345740" y="520782"/>
                  </a:lnTo>
                  <a:lnTo>
                    <a:pt x="354929" y="520782"/>
                  </a:lnTo>
                  <a:lnTo>
                    <a:pt x="354929" y="531042"/>
                  </a:lnTo>
                  <a:lnTo>
                    <a:pt x="348839" y="531042"/>
                  </a:lnTo>
                  <a:lnTo>
                    <a:pt x="348839" y="523369"/>
                  </a:lnTo>
                  <a:lnTo>
                    <a:pt x="342749" y="528396"/>
                  </a:lnTo>
                  <a:lnTo>
                    <a:pt x="342749" y="528366"/>
                  </a:lnTo>
                  <a:lnTo>
                    <a:pt x="339645" y="530958"/>
                  </a:lnTo>
                  <a:lnTo>
                    <a:pt x="339543" y="531042"/>
                  </a:lnTo>
                  <a:lnTo>
                    <a:pt x="339544" y="531042"/>
                  </a:lnTo>
                  <a:lnTo>
                    <a:pt x="333453" y="536128"/>
                  </a:lnTo>
                  <a:lnTo>
                    <a:pt x="342749" y="536128"/>
                  </a:lnTo>
                  <a:lnTo>
                    <a:pt x="342749" y="546299"/>
                  </a:lnTo>
                  <a:lnTo>
                    <a:pt x="336552" y="546299"/>
                  </a:lnTo>
                  <a:lnTo>
                    <a:pt x="336552" y="538626"/>
                  </a:lnTo>
                  <a:lnTo>
                    <a:pt x="327363" y="546299"/>
                  </a:lnTo>
                  <a:lnTo>
                    <a:pt x="327400" y="546299"/>
                  </a:lnTo>
                  <a:lnTo>
                    <a:pt x="322772" y="550208"/>
                  </a:lnTo>
                  <a:lnTo>
                    <a:pt x="315077" y="556560"/>
                  </a:lnTo>
                  <a:lnTo>
                    <a:pt x="315147" y="556560"/>
                  </a:lnTo>
                  <a:lnTo>
                    <a:pt x="308987" y="561645"/>
                  </a:lnTo>
                  <a:lnTo>
                    <a:pt x="309094" y="561645"/>
                  </a:lnTo>
                  <a:lnTo>
                    <a:pt x="306102" y="564144"/>
                  </a:lnTo>
                  <a:lnTo>
                    <a:pt x="306102" y="564143"/>
                  </a:lnTo>
                  <a:lnTo>
                    <a:pt x="299905" y="569260"/>
                  </a:lnTo>
                  <a:lnTo>
                    <a:pt x="299905" y="569229"/>
                  </a:lnTo>
                  <a:lnTo>
                    <a:pt x="290610" y="576902"/>
                  </a:lnTo>
                  <a:lnTo>
                    <a:pt x="290717" y="576902"/>
                  </a:lnTo>
                  <a:lnTo>
                    <a:pt x="284520" y="582077"/>
                  </a:lnTo>
                  <a:lnTo>
                    <a:pt x="293815" y="582077"/>
                  </a:lnTo>
                  <a:lnTo>
                    <a:pt x="293815" y="592248"/>
                  </a:lnTo>
                  <a:lnTo>
                    <a:pt x="287725" y="592248"/>
                  </a:lnTo>
                  <a:lnTo>
                    <a:pt x="287725" y="584575"/>
                  </a:lnTo>
                  <a:lnTo>
                    <a:pt x="278430" y="592248"/>
                  </a:lnTo>
                  <a:lnTo>
                    <a:pt x="278537" y="592248"/>
                  </a:lnTo>
                  <a:lnTo>
                    <a:pt x="275438" y="594836"/>
                  </a:lnTo>
                  <a:lnTo>
                    <a:pt x="275438" y="594835"/>
                  </a:lnTo>
                  <a:lnTo>
                    <a:pt x="269333" y="599934"/>
                  </a:lnTo>
                  <a:lnTo>
                    <a:pt x="263151" y="605037"/>
                  </a:lnTo>
                  <a:lnTo>
                    <a:pt x="263151" y="605007"/>
                  </a:lnTo>
                  <a:lnTo>
                    <a:pt x="261618" y="606302"/>
                  </a:lnTo>
                  <a:lnTo>
                    <a:pt x="260053" y="607594"/>
                  </a:lnTo>
                  <a:lnTo>
                    <a:pt x="260089" y="607594"/>
                  </a:lnTo>
                  <a:lnTo>
                    <a:pt x="257061" y="610152"/>
                  </a:lnTo>
                  <a:lnTo>
                    <a:pt x="257061" y="610092"/>
                  </a:lnTo>
                  <a:lnTo>
                    <a:pt x="247873" y="617765"/>
                  </a:lnTo>
                  <a:lnTo>
                    <a:pt x="257061" y="617765"/>
                  </a:lnTo>
                  <a:lnTo>
                    <a:pt x="257061" y="622940"/>
                  </a:lnTo>
                  <a:lnTo>
                    <a:pt x="244775" y="622940"/>
                  </a:lnTo>
                  <a:lnTo>
                    <a:pt x="244775" y="620353"/>
                  </a:lnTo>
                  <a:lnTo>
                    <a:pt x="244775" y="615178"/>
                  </a:lnTo>
                  <a:lnTo>
                    <a:pt x="235586" y="622940"/>
                  </a:lnTo>
                  <a:lnTo>
                    <a:pt x="241783" y="622940"/>
                  </a:lnTo>
                  <a:lnTo>
                    <a:pt x="244775" y="622940"/>
                  </a:lnTo>
                  <a:lnTo>
                    <a:pt x="244775" y="633111"/>
                  </a:lnTo>
                  <a:lnTo>
                    <a:pt x="238685" y="633111"/>
                  </a:lnTo>
                  <a:lnTo>
                    <a:pt x="238685" y="625438"/>
                  </a:lnTo>
                  <a:lnTo>
                    <a:pt x="229496" y="633111"/>
                  </a:lnTo>
                  <a:lnTo>
                    <a:pt x="229533" y="633111"/>
                  </a:lnTo>
                  <a:lnTo>
                    <a:pt x="223406" y="638286"/>
                  </a:lnTo>
                  <a:lnTo>
                    <a:pt x="232595" y="638286"/>
                  </a:lnTo>
                  <a:lnTo>
                    <a:pt x="232595" y="648457"/>
                  </a:lnTo>
                  <a:lnTo>
                    <a:pt x="217209" y="648457"/>
                  </a:lnTo>
                  <a:lnTo>
                    <a:pt x="214218" y="648457"/>
                  </a:lnTo>
                  <a:lnTo>
                    <a:pt x="214218" y="640695"/>
                  </a:lnTo>
                  <a:lnTo>
                    <a:pt x="206528" y="647191"/>
                  </a:lnTo>
                  <a:lnTo>
                    <a:pt x="198833" y="653543"/>
                  </a:lnTo>
                  <a:lnTo>
                    <a:pt x="208128" y="653543"/>
                  </a:lnTo>
                  <a:lnTo>
                    <a:pt x="208128" y="663803"/>
                  </a:lnTo>
                  <a:lnTo>
                    <a:pt x="202038" y="663803"/>
                  </a:lnTo>
                  <a:lnTo>
                    <a:pt x="202038" y="656041"/>
                  </a:lnTo>
                  <a:lnTo>
                    <a:pt x="195841" y="661216"/>
                  </a:lnTo>
                  <a:lnTo>
                    <a:pt x="195841" y="661127"/>
                  </a:lnTo>
                  <a:lnTo>
                    <a:pt x="186653" y="668889"/>
                  </a:lnTo>
                  <a:lnTo>
                    <a:pt x="195841" y="668889"/>
                  </a:lnTo>
                  <a:lnTo>
                    <a:pt x="195841" y="679060"/>
                  </a:lnTo>
                  <a:lnTo>
                    <a:pt x="189751" y="679060"/>
                  </a:lnTo>
                  <a:lnTo>
                    <a:pt x="189751" y="671387"/>
                  </a:lnTo>
                  <a:lnTo>
                    <a:pt x="180456" y="679060"/>
                  </a:lnTo>
                  <a:lnTo>
                    <a:pt x="180563" y="679060"/>
                  </a:lnTo>
                  <a:lnTo>
                    <a:pt x="177571" y="681559"/>
                  </a:lnTo>
                  <a:lnTo>
                    <a:pt x="177571" y="681558"/>
                  </a:lnTo>
                  <a:lnTo>
                    <a:pt x="168276" y="689320"/>
                  </a:lnTo>
                  <a:lnTo>
                    <a:pt x="177571" y="689320"/>
                  </a:lnTo>
                  <a:lnTo>
                    <a:pt x="177571" y="694406"/>
                  </a:lnTo>
                  <a:lnTo>
                    <a:pt x="165284" y="694406"/>
                  </a:lnTo>
                  <a:lnTo>
                    <a:pt x="165284" y="686733"/>
                  </a:lnTo>
                  <a:lnTo>
                    <a:pt x="155989" y="694406"/>
                  </a:lnTo>
                  <a:lnTo>
                    <a:pt x="156059" y="694406"/>
                  </a:lnTo>
                  <a:lnTo>
                    <a:pt x="149899" y="699491"/>
                  </a:lnTo>
                  <a:lnTo>
                    <a:pt x="149970" y="699491"/>
                  </a:lnTo>
                  <a:lnTo>
                    <a:pt x="143809" y="704577"/>
                  </a:lnTo>
                  <a:lnTo>
                    <a:pt x="143881" y="704577"/>
                  </a:lnTo>
                  <a:lnTo>
                    <a:pt x="140818" y="707105"/>
                  </a:lnTo>
                  <a:lnTo>
                    <a:pt x="140818" y="707075"/>
                  </a:lnTo>
                  <a:lnTo>
                    <a:pt x="131522" y="714837"/>
                  </a:lnTo>
                  <a:lnTo>
                    <a:pt x="131594" y="714837"/>
                  </a:lnTo>
                  <a:lnTo>
                    <a:pt x="125432" y="719923"/>
                  </a:lnTo>
                  <a:lnTo>
                    <a:pt x="125504" y="719923"/>
                  </a:lnTo>
                  <a:lnTo>
                    <a:pt x="122441" y="722451"/>
                  </a:lnTo>
                  <a:lnTo>
                    <a:pt x="122441" y="722421"/>
                  </a:lnTo>
                  <a:lnTo>
                    <a:pt x="120885" y="723736"/>
                  </a:lnTo>
                  <a:lnTo>
                    <a:pt x="119342" y="725009"/>
                  </a:lnTo>
                  <a:lnTo>
                    <a:pt x="119378" y="725009"/>
                  </a:lnTo>
                  <a:lnTo>
                    <a:pt x="113252" y="730183"/>
                  </a:lnTo>
                  <a:lnTo>
                    <a:pt x="122441" y="730183"/>
                  </a:lnTo>
                  <a:lnTo>
                    <a:pt x="122441" y="740355"/>
                  </a:lnTo>
                  <a:lnTo>
                    <a:pt x="116351" y="740355"/>
                  </a:lnTo>
                  <a:lnTo>
                    <a:pt x="116351" y="732682"/>
                  </a:lnTo>
                  <a:lnTo>
                    <a:pt x="110261" y="737768"/>
                  </a:lnTo>
                  <a:lnTo>
                    <a:pt x="110261" y="737767"/>
                  </a:lnTo>
                  <a:lnTo>
                    <a:pt x="104064" y="742883"/>
                  </a:lnTo>
                  <a:lnTo>
                    <a:pt x="104064" y="742853"/>
                  </a:lnTo>
                  <a:lnTo>
                    <a:pt x="100982" y="745427"/>
                  </a:lnTo>
                  <a:lnTo>
                    <a:pt x="100966" y="745440"/>
                  </a:lnTo>
                  <a:lnTo>
                    <a:pt x="100967" y="745440"/>
                  </a:lnTo>
                  <a:lnTo>
                    <a:pt x="97974" y="747939"/>
                  </a:lnTo>
                  <a:lnTo>
                    <a:pt x="97974" y="747938"/>
                  </a:lnTo>
                  <a:lnTo>
                    <a:pt x="97891" y="748008"/>
                  </a:lnTo>
                  <a:lnTo>
                    <a:pt x="94876" y="750526"/>
                  </a:lnTo>
                  <a:lnTo>
                    <a:pt x="94911" y="750526"/>
                  </a:lnTo>
                  <a:lnTo>
                    <a:pt x="90365" y="754368"/>
                  </a:lnTo>
                  <a:lnTo>
                    <a:pt x="85687" y="758229"/>
                  </a:lnTo>
                  <a:lnTo>
                    <a:pt x="85687" y="758199"/>
                  </a:lnTo>
                  <a:lnTo>
                    <a:pt x="82609" y="760770"/>
                  </a:lnTo>
                  <a:lnTo>
                    <a:pt x="82589" y="760786"/>
                  </a:lnTo>
                  <a:lnTo>
                    <a:pt x="82590" y="760786"/>
                  </a:lnTo>
                  <a:lnTo>
                    <a:pt x="76499" y="765872"/>
                  </a:lnTo>
                  <a:lnTo>
                    <a:pt x="76499" y="765872"/>
                  </a:lnTo>
                  <a:lnTo>
                    <a:pt x="73507" y="768371"/>
                  </a:lnTo>
                  <a:lnTo>
                    <a:pt x="73507" y="768370"/>
                  </a:lnTo>
                  <a:lnTo>
                    <a:pt x="73423" y="768441"/>
                  </a:lnTo>
                  <a:lnTo>
                    <a:pt x="70409" y="770958"/>
                  </a:lnTo>
                  <a:lnTo>
                    <a:pt x="70444" y="770958"/>
                  </a:lnTo>
                  <a:lnTo>
                    <a:pt x="64319" y="776132"/>
                  </a:lnTo>
                  <a:lnTo>
                    <a:pt x="73507" y="776132"/>
                  </a:lnTo>
                  <a:lnTo>
                    <a:pt x="73507" y="786304"/>
                  </a:lnTo>
                  <a:lnTo>
                    <a:pt x="67417" y="786304"/>
                  </a:lnTo>
                  <a:lnTo>
                    <a:pt x="67417" y="778541"/>
                  </a:lnTo>
                  <a:lnTo>
                    <a:pt x="61220" y="783717"/>
                  </a:lnTo>
                  <a:lnTo>
                    <a:pt x="61220" y="783716"/>
                  </a:lnTo>
                  <a:lnTo>
                    <a:pt x="52032" y="791389"/>
                  </a:lnTo>
                  <a:lnTo>
                    <a:pt x="61220" y="791389"/>
                  </a:lnTo>
                  <a:lnTo>
                    <a:pt x="61220" y="796475"/>
                  </a:lnTo>
                  <a:lnTo>
                    <a:pt x="49040" y="796475"/>
                  </a:lnTo>
                  <a:lnTo>
                    <a:pt x="49040" y="793887"/>
                  </a:lnTo>
                  <a:lnTo>
                    <a:pt x="49040" y="788802"/>
                  </a:lnTo>
                  <a:lnTo>
                    <a:pt x="39745" y="796475"/>
                  </a:lnTo>
                  <a:lnTo>
                    <a:pt x="45942" y="796475"/>
                  </a:lnTo>
                  <a:lnTo>
                    <a:pt x="49040" y="796475"/>
                  </a:lnTo>
                  <a:lnTo>
                    <a:pt x="49040" y="806735"/>
                  </a:lnTo>
                  <a:lnTo>
                    <a:pt x="42844" y="806735"/>
                  </a:lnTo>
                  <a:lnTo>
                    <a:pt x="42844" y="799062"/>
                  </a:lnTo>
                  <a:lnTo>
                    <a:pt x="33655" y="806735"/>
                  </a:lnTo>
                  <a:lnTo>
                    <a:pt x="42844" y="806735"/>
                  </a:lnTo>
                  <a:lnTo>
                    <a:pt x="42844" y="811821"/>
                  </a:lnTo>
                  <a:lnTo>
                    <a:pt x="30770" y="811821"/>
                  </a:lnTo>
                  <a:lnTo>
                    <a:pt x="30770" y="809233"/>
                  </a:lnTo>
                  <a:lnTo>
                    <a:pt x="30770" y="804148"/>
                  </a:lnTo>
                  <a:lnTo>
                    <a:pt x="21368" y="811821"/>
                  </a:lnTo>
                  <a:lnTo>
                    <a:pt x="27565" y="811821"/>
                  </a:lnTo>
                  <a:lnTo>
                    <a:pt x="30770" y="811821"/>
                  </a:lnTo>
                  <a:lnTo>
                    <a:pt x="30770" y="822081"/>
                  </a:lnTo>
                  <a:lnTo>
                    <a:pt x="24574" y="822081"/>
                  </a:lnTo>
                  <a:lnTo>
                    <a:pt x="24574" y="814319"/>
                  </a:lnTo>
                  <a:lnTo>
                    <a:pt x="18484" y="819404"/>
                  </a:lnTo>
                  <a:lnTo>
                    <a:pt x="18484" y="819404"/>
                  </a:lnTo>
                  <a:lnTo>
                    <a:pt x="18149" y="819684"/>
                  </a:lnTo>
                  <a:lnTo>
                    <a:pt x="15278" y="822081"/>
                  </a:lnTo>
                  <a:lnTo>
                    <a:pt x="15279" y="822081"/>
                  </a:lnTo>
                  <a:lnTo>
                    <a:pt x="9188" y="827167"/>
                  </a:lnTo>
                  <a:lnTo>
                    <a:pt x="18484" y="827167"/>
                  </a:lnTo>
                  <a:lnTo>
                    <a:pt x="18484" y="832252"/>
                  </a:lnTo>
                  <a:lnTo>
                    <a:pt x="2992" y="832252"/>
                  </a:lnTo>
                  <a:lnTo>
                    <a:pt x="2992" y="821992"/>
                  </a:lnTo>
                  <a:lnTo>
                    <a:pt x="9188" y="816817"/>
                  </a:lnTo>
                  <a:lnTo>
                    <a:pt x="9188" y="816817"/>
                  </a:lnTo>
                  <a:lnTo>
                    <a:pt x="12180" y="814318"/>
                  </a:lnTo>
                  <a:lnTo>
                    <a:pt x="12180" y="814319"/>
                  </a:lnTo>
                  <a:lnTo>
                    <a:pt x="21368" y="806646"/>
                  </a:lnTo>
                  <a:lnTo>
                    <a:pt x="12180" y="806646"/>
                  </a:lnTo>
                  <a:lnTo>
                    <a:pt x="12180" y="796385"/>
                  </a:lnTo>
                  <a:lnTo>
                    <a:pt x="24467" y="796385"/>
                  </a:lnTo>
                  <a:lnTo>
                    <a:pt x="24467" y="804148"/>
                  </a:lnTo>
                  <a:lnTo>
                    <a:pt x="30557" y="799003"/>
                  </a:lnTo>
                  <a:lnTo>
                    <a:pt x="30557" y="799062"/>
                  </a:lnTo>
                  <a:lnTo>
                    <a:pt x="39745" y="791300"/>
                  </a:lnTo>
                  <a:lnTo>
                    <a:pt x="30557" y="791300"/>
                  </a:lnTo>
                  <a:lnTo>
                    <a:pt x="30557" y="781129"/>
                  </a:lnTo>
                  <a:lnTo>
                    <a:pt x="42844" y="781129"/>
                  </a:lnTo>
                  <a:lnTo>
                    <a:pt x="42844" y="788802"/>
                  </a:lnTo>
                  <a:lnTo>
                    <a:pt x="52032" y="781129"/>
                  </a:lnTo>
                  <a:lnTo>
                    <a:pt x="51997" y="781129"/>
                  </a:lnTo>
                  <a:lnTo>
                    <a:pt x="56587" y="777251"/>
                  </a:lnTo>
                  <a:lnTo>
                    <a:pt x="64319" y="770868"/>
                  </a:lnTo>
                  <a:lnTo>
                    <a:pt x="55024" y="770868"/>
                  </a:lnTo>
                  <a:lnTo>
                    <a:pt x="55024" y="760697"/>
                  </a:lnTo>
                  <a:lnTo>
                    <a:pt x="61220" y="760697"/>
                  </a:lnTo>
                  <a:lnTo>
                    <a:pt x="61220" y="768370"/>
                  </a:lnTo>
                  <a:lnTo>
                    <a:pt x="67310" y="763285"/>
                  </a:lnTo>
                  <a:lnTo>
                    <a:pt x="67310" y="763285"/>
                  </a:lnTo>
                  <a:lnTo>
                    <a:pt x="67337" y="763263"/>
                  </a:lnTo>
                  <a:lnTo>
                    <a:pt x="70409" y="760697"/>
                  </a:lnTo>
                  <a:lnTo>
                    <a:pt x="70374" y="760697"/>
                  </a:lnTo>
                  <a:lnTo>
                    <a:pt x="73400" y="758140"/>
                  </a:lnTo>
                  <a:lnTo>
                    <a:pt x="73400" y="758199"/>
                  </a:lnTo>
                  <a:lnTo>
                    <a:pt x="79597" y="752965"/>
                  </a:lnTo>
                  <a:lnTo>
                    <a:pt x="79597" y="753113"/>
                  </a:lnTo>
                  <a:lnTo>
                    <a:pt x="88786" y="745351"/>
                  </a:lnTo>
                  <a:lnTo>
                    <a:pt x="88785" y="745351"/>
                  </a:lnTo>
                  <a:lnTo>
                    <a:pt x="91777" y="742853"/>
                  </a:lnTo>
                  <a:lnTo>
                    <a:pt x="91777" y="742853"/>
                  </a:lnTo>
                  <a:lnTo>
                    <a:pt x="100966" y="735180"/>
                  </a:lnTo>
                  <a:lnTo>
                    <a:pt x="100894" y="735180"/>
                  </a:lnTo>
                  <a:lnTo>
                    <a:pt x="103957" y="732651"/>
                  </a:lnTo>
                  <a:lnTo>
                    <a:pt x="103957" y="732682"/>
                  </a:lnTo>
                  <a:lnTo>
                    <a:pt x="113252" y="724919"/>
                  </a:lnTo>
                  <a:lnTo>
                    <a:pt x="103957" y="724919"/>
                  </a:lnTo>
                  <a:lnTo>
                    <a:pt x="103957" y="714748"/>
                  </a:lnTo>
                  <a:lnTo>
                    <a:pt x="110047" y="714748"/>
                  </a:lnTo>
                  <a:lnTo>
                    <a:pt x="110047" y="722421"/>
                  </a:lnTo>
                  <a:lnTo>
                    <a:pt x="119342" y="714748"/>
                  </a:lnTo>
                  <a:lnTo>
                    <a:pt x="119236" y="714748"/>
                  </a:lnTo>
                  <a:lnTo>
                    <a:pt x="122334" y="712161"/>
                  </a:lnTo>
                  <a:lnTo>
                    <a:pt x="122334" y="712250"/>
                  </a:lnTo>
                  <a:lnTo>
                    <a:pt x="131522" y="704488"/>
                  </a:lnTo>
                  <a:lnTo>
                    <a:pt x="131522" y="704488"/>
                  </a:lnTo>
                  <a:lnTo>
                    <a:pt x="134514" y="701989"/>
                  </a:lnTo>
                  <a:lnTo>
                    <a:pt x="134514" y="701990"/>
                  </a:lnTo>
                  <a:lnTo>
                    <a:pt x="140711" y="696875"/>
                  </a:lnTo>
                  <a:lnTo>
                    <a:pt x="140711" y="696904"/>
                  </a:lnTo>
                  <a:lnTo>
                    <a:pt x="143792" y="694331"/>
                  </a:lnTo>
                  <a:lnTo>
                    <a:pt x="143809" y="694317"/>
                  </a:lnTo>
                  <a:lnTo>
                    <a:pt x="143809" y="694317"/>
                  </a:lnTo>
                  <a:lnTo>
                    <a:pt x="149899" y="689231"/>
                  </a:lnTo>
                  <a:lnTo>
                    <a:pt x="149864" y="689231"/>
                  </a:lnTo>
                  <a:lnTo>
                    <a:pt x="155989" y="684056"/>
                  </a:lnTo>
                  <a:lnTo>
                    <a:pt x="146801" y="684056"/>
                  </a:lnTo>
                  <a:lnTo>
                    <a:pt x="146801" y="678971"/>
                  </a:lnTo>
                  <a:lnTo>
                    <a:pt x="159088" y="678971"/>
                  </a:lnTo>
                  <a:lnTo>
                    <a:pt x="159088" y="686733"/>
                  </a:lnTo>
                  <a:lnTo>
                    <a:pt x="168276" y="678971"/>
                  </a:lnTo>
                  <a:lnTo>
                    <a:pt x="168275" y="678971"/>
                  </a:lnTo>
                  <a:lnTo>
                    <a:pt x="171267" y="676473"/>
                  </a:lnTo>
                  <a:lnTo>
                    <a:pt x="171267" y="676473"/>
                  </a:lnTo>
                  <a:lnTo>
                    <a:pt x="180456" y="668800"/>
                  </a:lnTo>
                  <a:lnTo>
                    <a:pt x="180456" y="668800"/>
                  </a:lnTo>
                  <a:lnTo>
                    <a:pt x="186653" y="663625"/>
                  </a:lnTo>
                  <a:lnTo>
                    <a:pt x="177357" y="663625"/>
                  </a:lnTo>
                  <a:lnTo>
                    <a:pt x="177357" y="653454"/>
                  </a:lnTo>
                  <a:lnTo>
                    <a:pt x="183554" y="653454"/>
                  </a:lnTo>
                  <a:lnTo>
                    <a:pt x="183554" y="661127"/>
                  </a:lnTo>
                  <a:lnTo>
                    <a:pt x="192743" y="653454"/>
                  </a:lnTo>
                  <a:lnTo>
                    <a:pt x="192742" y="653454"/>
                  </a:lnTo>
                  <a:lnTo>
                    <a:pt x="198833" y="648368"/>
                  </a:lnTo>
                  <a:lnTo>
                    <a:pt x="189644" y="648368"/>
                  </a:lnTo>
                  <a:lnTo>
                    <a:pt x="189644" y="638108"/>
                  </a:lnTo>
                  <a:lnTo>
                    <a:pt x="195734" y="638108"/>
                  </a:lnTo>
                  <a:lnTo>
                    <a:pt x="195734" y="645870"/>
                  </a:lnTo>
                  <a:lnTo>
                    <a:pt x="205029" y="638108"/>
                  </a:lnTo>
                  <a:lnTo>
                    <a:pt x="195734" y="638108"/>
                  </a:lnTo>
                  <a:lnTo>
                    <a:pt x="195734" y="633022"/>
                  </a:lnTo>
                  <a:lnTo>
                    <a:pt x="211119" y="633022"/>
                  </a:lnTo>
                  <a:lnTo>
                    <a:pt x="214111" y="633022"/>
                  </a:lnTo>
                  <a:lnTo>
                    <a:pt x="214111" y="635699"/>
                  </a:lnTo>
                  <a:lnTo>
                    <a:pt x="214111" y="640695"/>
                  </a:lnTo>
                  <a:lnTo>
                    <a:pt x="223406" y="633022"/>
                  </a:lnTo>
                  <a:lnTo>
                    <a:pt x="217209" y="633022"/>
                  </a:lnTo>
                  <a:lnTo>
                    <a:pt x="214111" y="633022"/>
                  </a:lnTo>
                  <a:lnTo>
                    <a:pt x="214111" y="622851"/>
                  </a:lnTo>
                  <a:lnTo>
                    <a:pt x="220201" y="622851"/>
                  </a:lnTo>
                  <a:lnTo>
                    <a:pt x="220201" y="630524"/>
                  </a:lnTo>
                  <a:lnTo>
                    <a:pt x="229496" y="622851"/>
                  </a:lnTo>
                  <a:lnTo>
                    <a:pt x="229425" y="622851"/>
                  </a:lnTo>
                  <a:lnTo>
                    <a:pt x="235586" y="617765"/>
                  </a:lnTo>
                  <a:lnTo>
                    <a:pt x="226291" y="617765"/>
                  </a:lnTo>
                  <a:lnTo>
                    <a:pt x="226291" y="607505"/>
                  </a:lnTo>
                  <a:lnTo>
                    <a:pt x="238578" y="607505"/>
                  </a:lnTo>
                  <a:lnTo>
                    <a:pt x="238578" y="615178"/>
                  </a:lnTo>
                  <a:lnTo>
                    <a:pt x="247873" y="607505"/>
                  </a:lnTo>
                  <a:lnTo>
                    <a:pt x="247802" y="607505"/>
                  </a:lnTo>
                  <a:lnTo>
                    <a:pt x="253963" y="602419"/>
                  </a:lnTo>
                  <a:lnTo>
                    <a:pt x="253857" y="602419"/>
                  </a:lnTo>
                  <a:lnTo>
                    <a:pt x="256848" y="599921"/>
                  </a:lnTo>
                  <a:lnTo>
                    <a:pt x="256848" y="599921"/>
                  </a:lnTo>
                  <a:lnTo>
                    <a:pt x="263045" y="594805"/>
                  </a:lnTo>
                  <a:lnTo>
                    <a:pt x="263045" y="594835"/>
                  </a:lnTo>
                  <a:lnTo>
                    <a:pt x="266206" y="592195"/>
                  </a:lnTo>
                  <a:lnTo>
                    <a:pt x="266250" y="592159"/>
                  </a:lnTo>
                  <a:lnTo>
                    <a:pt x="266250" y="592159"/>
                  </a:lnTo>
                  <a:lnTo>
                    <a:pt x="269135" y="589750"/>
                  </a:lnTo>
                  <a:lnTo>
                    <a:pt x="269135" y="589750"/>
                  </a:lnTo>
                  <a:lnTo>
                    <a:pt x="278430" y="581988"/>
                  </a:lnTo>
                  <a:lnTo>
                    <a:pt x="278359" y="581988"/>
                  </a:lnTo>
                  <a:lnTo>
                    <a:pt x="284520" y="576902"/>
                  </a:lnTo>
                  <a:lnTo>
                    <a:pt x="275225" y="576902"/>
                  </a:lnTo>
                  <a:lnTo>
                    <a:pt x="275225" y="566642"/>
                  </a:lnTo>
                  <a:lnTo>
                    <a:pt x="281421" y="566642"/>
                  </a:lnTo>
                  <a:lnTo>
                    <a:pt x="281421" y="574315"/>
                  </a:lnTo>
                  <a:lnTo>
                    <a:pt x="290610" y="566642"/>
                  </a:lnTo>
                  <a:lnTo>
                    <a:pt x="290609" y="566642"/>
                  </a:lnTo>
                  <a:lnTo>
                    <a:pt x="296700" y="561556"/>
                  </a:lnTo>
                  <a:lnTo>
                    <a:pt x="296700" y="561556"/>
                  </a:lnTo>
                  <a:lnTo>
                    <a:pt x="299798" y="558969"/>
                  </a:lnTo>
                  <a:lnTo>
                    <a:pt x="299798" y="559058"/>
                  </a:lnTo>
                  <a:lnTo>
                    <a:pt x="305888" y="553914"/>
                  </a:lnTo>
                  <a:lnTo>
                    <a:pt x="305888" y="553972"/>
                  </a:lnTo>
                  <a:lnTo>
                    <a:pt x="311978" y="548828"/>
                  </a:lnTo>
                  <a:lnTo>
                    <a:pt x="311978" y="548887"/>
                  </a:lnTo>
                  <a:lnTo>
                    <a:pt x="318175" y="543712"/>
                  </a:lnTo>
                  <a:lnTo>
                    <a:pt x="318175" y="543712"/>
                  </a:lnTo>
                  <a:lnTo>
                    <a:pt x="327363" y="536039"/>
                  </a:lnTo>
                  <a:lnTo>
                    <a:pt x="327363" y="536039"/>
                  </a:lnTo>
                  <a:lnTo>
                    <a:pt x="333453" y="530953"/>
                  </a:lnTo>
                  <a:lnTo>
                    <a:pt x="324265" y="530953"/>
                  </a:lnTo>
                  <a:lnTo>
                    <a:pt x="324265" y="520693"/>
                  </a:lnTo>
                  <a:lnTo>
                    <a:pt x="330355" y="520693"/>
                  </a:lnTo>
                  <a:lnTo>
                    <a:pt x="330355" y="528366"/>
                  </a:lnTo>
                  <a:lnTo>
                    <a:pt x="336445" y="523280"/>
                  </a:lnTo>
                  <a:lnTo>
                    <a:pt x="336445" y="523369"/>
                  </a:lnTo>
                  <a:lnTo>
                    <a:pt x="345740" y="515607"/>
                  </a:lnTo>
                  <a:lnTo>
                    <a:pt x="336445" y="515607"/>
                  </a:lnTo>
                  <a:lnTo>
                    <a:pt x="336445" y="505436"/>
                  </a:lnTo>
                  <a:lnTo>
                    <a:pt x="342642" y="505436"/>
                  </a:lnTo>
                  <a:lnTo>
                    <a:pt x="342642" y="513109"/>
                  </a:lnTo>
                  <a:lnTo>
                    <a:pt x="351830" y="505436"/>
                  </a:lnTo>
                  <a:lnTo>
                    <a:pt x="342642" y="505436"/>
                  </a:lnTo>
                  <a:lnTo>
                    <a:pt x="342642" y="500350"/>
                  </a:lnTo>
                  <a:lnTo>
                    <a:pt x="354822" y="500350"/>
                  </a:lnTo>
                  <a:lnTo>
                    <a:pt x="354822" y="502849"/>
                  </a:lnTo>
                  <a:lnTo>
                    <a:pt x="354822" y="508023"/>
                  </a:lnTo>
                  <a:lnTo>
                    <a:pt x="364117" y="500350"/>
                  </a:lnTo>
                  <a:lnTo>
                    <a:pt x="357920" y="500350"/>
                  </a:lnTo>
                  <a:lnTo>
                    <a:pt x="354822" y="500350"/>
                  </a:lnTo>
                  <a:lnTo>
                    <a:pt x="354822" y="490090"/>
                  </a:lnTo>
                  <a:lnTo>
                    <a:pt x="360912" y="490090"/>
                  </a:lnTo>
                  <a:lnTo>
                    <a:pt x="360912" y="497763"/>
                  </a:lnTo>
                  <a:lnTo>
                    <a:pt x="370207" y="490090"/>
                  </a:lnTo>
                  <a:lnTo>
                    <a:pt x="360912" y="490090"/>
                  </a:lnTo>
                  <a:lnTo>
                    <a:pt x="360912" y="485004"/>
                  </a:lnTo>
                  <a:lnTo>
                    <a:pt x="373199" y="485004"/>
                  </a:lnTo>
                  <a:lnTo>
                    <a:pt x="373199" y="492677"/>
                  </a:lnTo>
                  <a:lnTo>
                    <a:pt x="382494" y="485004"/>
                  </a:lnTo>
                  <a:lnTo>
                    <a:pt x="382388" y="485004"/>
                  </a:lnTo>
                  <a:lnTo>
                    <a:pt x="388584" y="479830"/>
                  </a:lnTo>
                  <a:lnTo>
                    <a:pt x="388513" y="479830"/>
                  </a:lnTo>
                  <a:lnTo>
                    <a:pt x="394674" y="474744"/>
                  </a:lnTo>
                  <a:lnTo>
                    <a:pt x="385379" y="474744"/>
                  </a:lnTo>
                  <a:lnTo>
                    <a:pt x="385379" y="464573"/>
                  </a:lnTo>
                  <a:lnTo>
                    <a:pt x="391468" y="464573"/>
                  </a:lnTo>
                  <a:lnTo>
                    <a:pt x="391468" y="472246"/>
                  </a:lnTo>
                  <a:lnTo>
                    <a:pt x="400871" y="464573"/>
                  </a:lnTo>
                  <a:lnTo>
                    <a:pt x="400799" y="464573"/>
                  </a:lnTo>
                  <a:lnTo>
                    <a:pt x="406961" y="459487"/>
                  </a:lnTo>
                  <a:lnTo>
                    <a:pt x="406854" y="459487"/>
                  </a:lnTo>
                  <a:lnTo>
                    <a:pt x="413051" y="454312"/>
                  </a:lnTo>
                  <a:lnTo>
                    <a:pt x="412981" y="454312"/>
                  </a:lnTo>
                  <a:lnTo>
                    <a:pt x="419141" y="449227"/>
                  </a:lnTo>
                  <a:lnTo>
                    <a:pt x="419069" y="449227"/>
                  </a:lnTo>
                  <a:lnTo>
                    <a:pt x="425231" y="444141"/>
                  </a:lnTo>
                  <a:lnTo>
                    <a:pt x="415935" y="444141"/>
                  </a:lnTo>
                  <a:lnTo>
                    <a:pt x="415935" y="433881"/>
                  </a:lnTo>
                  <a:lnTo>
                    <a:pt x="422132" y="433881"/>
                  </a:lnTo>
                  <a:lnTo>
                    <a:pt x="422132" y="441643"/>
                  </a:lnTo>
                  <a:lnTo>
                    <a:pt x="431427" y="433881"/>
                  </a:lnTo>
                  <a:lnTo>
                    <a:pt x="431427" y="433881"/>
                  </a:lnTo>
                  <a:lnTo>
                    <a:pt x="437517" y="428795"/>
                  </a:lnTo>
                  <a:lnTo>
                    <a:pt x="428222" y="428795"/>
                  </a:lnTo>
                  <a:lnTo>
                    <a:pt x="428222" y="423710"/>
                  </a:lnTo>
                  <a:lnTo>
                    <a:pt x="440509" y="423710"/>
                  </a:lnTo>
                  <a:lnTo>
                    <a:pt x="440509" y="431472"/>
                  </a:lnTo>
                  <a:lnTo>
                    <a:pt x="449697" y="423710"/>
                  </a:lnTo>
                  <a:lnTo>
                    <a:pt x="449697" y="423710"/>
                  </a:lnTo>
                  <a:lnTo>
                    <a:pt x="455787" y="418624"/>
                  </a:lnTo>
                  <a:lnTo>
                    <a:pt x="446599" y="418624"/>
                  </a:lnTo>
                  <a:lnTo>
                    <a:pt x="446599" y="413539"/>
                  </a:lnTo>
                  <a:lnTo>
                    <a:pt x="458886" y="413539"/>
                  </a:lnTo>
                  <a:lnTo>
                    <a:pt x="458886" y="421212"/>
                  </a:lnTo>
                  <a:lnTo>
                    <a:pt x="468074" y="413539"/>
                  </a:lnTo>
                  <a:lnTo>
                    <a:pt x="467968" y="413539"/>
                  </a:lnTo>
                  <a:lnTo>
                    <a:pt x="474164" y="408364"/>
                  </a:lnTo>
                  <a:lnTo>
                    <a:pt x="464976" y="408364"/>
                  </a:lnTo>
                  <a:lnTo>
                    <a:pt x="464976" y="403278"/>
                  </a:lnTo>
                  <a:lnTo>
                    <a:pt x="477262" y="403278"/>
                  </a:lnTo>
                  <a:lnTo>
                    <a:pt x="477262" y="410951"/>
                  </a:lnTo>
                  <a:lnTo>
                    <a:pt x="483353" y="405865"/>
                  </a:lnTo>
                  <a:lnTo>
                    <a:pt x="483353" y="405866"/>
                  </a:lnTo>
                  <a:lnTo>
                    <a:pt x="492541" y="398193"/>
                  </a:lnTo>
                  <a:lnTo>
                    <a:pt x="483353" y="398193"/>
                  </a:lnTo>
                  <a:lnTo>
                    <a:pt x="483353" y="388021"/>
                  </a:lnTo>
                  <a:lnTo>
                    <a:pt x="495532" y="388021"/>
                  </a:lnTo>
                  <a:lnTo>
                    <a:pt x="495532" y="395694"/>
                  </a:lnTo>
                  <a:lnTo>
                    <a:pt x="501729" y="390579"/>
                  </a:lnTo>
                  <a:lnTo>
                    <a:pt x="501729" y="390609"/>
                  </a:lnTo>
                  <a:lnTo>
                    <a:pt x="503288" y="389293"/>
                  </a:lnTo>
                  <a:lnTo>
                    <a:pt x="504828" y="388021"/>
                  </a:lnTo>
                  <a:lnTo>
                    <a:pt x="504793" y="388021"/>
                  </a:lnTo>
                  <a:lnTo>
                    <a:pt x="510918" y="382847"/>
                  </a:lnTo>
                  <a:lnTo>
                    <a:pt x="510917" y="382847"/>
                  </a:lnTo>
                  <a:lnTo>
                    <a:pt x="513987" y="380284"/>
                  </a:lnTo>
                  <a:lnTo>
                    <a:pt x="523205" y="372675"/>
                  </a:lnTo>
                  <a:lnTo>
                    <a:pt x="523098" y="372675"/>
                  </a:lnTo>
                  <a:lnTo>
                    <a:pt x="529294" y="367501"/>
                  </a:lnTo>
                  <a:lnTo>
                    <a:pt x="519999" y="367501"/>
                  </a:lnTo>
                  <a:lnTo>
                    <a:pt x="519999" y="362415"/>
                  </a:lnTo>
                  <a:lnTo>
                    <a:pt x="532179" y="362415"/>
                  </a:lnTo>
                  <a:lnTo>
                    <a:pt x="532179" y="365002"/>
                  </a:lnTo>
                  <a:lnTo>
                    <a:pt x="532179" y="370177"/>
                  </a:lnTo>
                  <a:lnTo>
                    <a:pt x="541581" y="362415"/>
                  </a:lnTo>
                  <a:lnTo>
                    <a:pt x="535384" y="362415"/>
                  </a:lnTo>
                  <a:lnTo>
                    <a:pt x="532179" y="362415"/>
                  </a:lnTo>
                  <a:lnTo>
                    <a:pt x="532179" y="352244"/>
                  </a:lnTo>
                  <a:lnTo>
                    <a:pt x="538376" y="352244"/>
                  </a:lnTo>
                  <a:lnTo>
                    <a:pt x="538376" y="360006"/>
                  </a:lnTo>
                  <a:lnTo>
                    <a:pt x="547671" y="352244"/>
                  </a:lnTo>
                  <a:lnTo>
                    <a:pt x="547600" y="352244"/>
                  </a:lnTo>
                  <a:lnTo>
                    <a:pt x="553761" y="347158"/>
                  </a:lnTo>
                  <a:lnTo>
                    <a:pt x="553727" y="347158"/>
                  </a:lnTo>
                  <a:lnTo>
                    <a:pt x="559958" y="342073"/>
                  </a:lnTo>
                  <a:lnTo>
                    <a:pt x="559851" y="342073"/>
                  </a:lnTo>
                  <a:lnTo>
                    <a:pt x="566048" y="336898"/>
                  </a:lnTo>
                  <a:lnTo>
                    <a:pt x="565977" y="336898"/>
                  </a:lnTo>
                  <a:lnTo>
                    <a:pt x="572138" y="331812"/>
                  </a:lnTo>
                  <a:lnTo>
                    <a:pt x="562843" y="331812"/>
                  </a:lnTo>
                  <a:lnTo>
                    <a:pt x="562843" y="321552"/>
                  </a:lnTo>
                  <a:lnTo>
                    <a:pt x="568933" y="321552"/>
                  </a:lnTo>
                  <a:lnTo>
                    <a:pt x="568933" y="329314"/>
                  </a:lnTo>
                  <a:lnTo>
                    <a:pt x="578228" y="321552"/>
                  </a:lnTo>
                  <a:lnTo>
                    <a:pt x="578228" y="321552"/>
                  </a:lnTo>
                  <a:lnTo>
                    <a:pt x="584318" y="316466"/>
                  </a:lnTo>
                  <a:lnTo>
                    <a:pt x="575023" y="316466"/>
                  </a:lnTo>
                  <a:lnTo>
                    <a:pt x="575023" y="311381"/>
                  </a:lnTo>
                  <a:lnTo>
                    <a:pt x="587310" y="311381"/>
                  </a:lnTo>
                  <a:lnTo>
                    <a:pt x="587310" y="319143"/>
                  </a:lnTo>
                  <a:lnTo>
                    <a:pt x="596498" y="311381"/>
                  </a:lnTo>
                  <a:lnTo>
                    <a:pt x="590408" y="311381"/>
                  </a:lnTo>
                  <a:lnTo>
                    <a:pt x="587310" y="311381"/>
                  </a:lnTo>
                  <a:lnTo>
                    <a:pt x="587310" y="306295"/>
                  </a:lnTo>
                  <a:lnTo>
                    <a:pt x="599596" y="306295"/>
                  </a:lnTo>
                  <a:lnTo>
                    <a:pt x="599596" y="308882"/>
                  </a:lnTo>
                  <a:lnTo>
                    <a:pt x="599596" y="313968"/>
                  </a:lnTo>
                  <a:lnTo>
                    <a:pt x="608785" y="306295"/>
                  </a:lnTo>
                  <a:lnTo>
                    <a:pt x="602695" y="306295"/>
                  </a:lnTo>
                  <a:lnTo>
                    <a:pt x="599596" y="306295"/>
                  </a:lnTo>
                  <a:lnTo>
                    <a:pt x="599596" y="296035"/>
                  </a:lnTo>
                  <a:lnTo>
                    <a:pt x="611776" y="296035"/>
                  </a:lnTo>
                  <a:lnTo>
                    <a:pt x="611776" y="298622"/>
                  </a:lnTo>
                  <a:lnTo>
                    <a:pt x="611776" y="303797"/>
                  </a:lnTo>
                  <a:lnTo>
                    <a:pt x="621072" y="296035"/>
                  </a:lnTo>
                  <a:lnTo>
                    <a:pt x="614875" y="296035"/>
                  </a:lnTo>
                  <a:lnTo>
                    <a:pt x="611776" y="296035"/>
                  </a:lnTo>
                  <a:lnTo>
                    <a:pt x="611776" y="285863"/>
                  </a:lnTo>
                  <a:lnTo>
                    <a:pt x="624063" y="285863"/>
                  </a:lnTo>
                  <a:lnTo>
                    <a:pt x="624063" y="288451"/>
                  </a:lnTo>
                  <a:lnTo>
                    <a:pt x="624063" y="293536"/>
                  </a:lnTo>
                  <a:lnTo>
                    <a:pt x="633252" y="285863"/>
                  </a:lnTo>
                  <a:lnTo>
                    <a:pt x="627162" y="285863"/>
                  </a:lnTo>
                  <a:lnTo>
                    <a:pt x="624063" y="285863"/>
                  </a:lnTo>
                  <a:lnTo>
                    <a:pt x="624063" y="275692"/>
                  </a:lnTo>
                  <a:lnTo>
                    <a:pt x="636350" y="275692"/>
                  </a:lnTo>
                  <a:lnTo>
                    <a:pt x="636350" y="283365"/>
                  </a:lnTo>
                  <a:lnTo>
                    <a:pt x="645538" y="275692"/>
                  </a:lnTo>
                  <a:lnTo>
                    <a:pt x="639448" y="275692"/>
                  </a:lnTo>
                  <a:lnTo>
                    <a:pt x="636350" y="275692"/>
                  </a:lnTo>
                  <a:lnTo>
                    <a:pt x="636350" y="270517"/>
                  </a:lnTo>
                  <a:lnTo>
                    <a:pt x="651628" y="270517"/>
                  </a:lnTo>
                  <a:lnTo>
                    <a:pt x="654620" y="270517"/>
                  </a:lnTo>
                  <a:lnTo>
                    <a:pt x="654620" y="278280"/>
                  </a:lnTo>
                  <a:lnTo>
                    <a:pt x="663915" y="270517"/>
                  </a:lnTo>
                  <a:lnTo>
                    <a:pt x="657718" y="270517"/>
                  </a:lnTo>
                  <a:lnTo>
                    <a:pt x="654620" y="270517"/>
                  </a:lnTo>
                  <a:lnTo>
                    <a:pt x="654620" y="265432"/>
                  </a:lnTo>
                  <a:lnTo>
                    <a:pt x="666800" y="265432"/>
                  </a:lnTo>
                  <a:lnTo>
                    <a:pt x="666800" y="273194"/>
                  </a:lnTo>
                  <a:lnTo>
                    <a:pt x="676095" y="265432"/>
                  </a:lnTo>
                  <a:lnTo>
                    <a:pt x="676060" y="265432"/>
                  </a:lnTo>
                  <a:lnTo>
                    <a:pt x="682292" y="260346"/>
                  </a:lnTo>
                  <a:lnTo>
                    <a:pt x="682222" y="260346"/>
                  </a:lnTo>
                  <a:lnTo>
                    <a:pt x="688382" y="255261"/>
                  </a:lnTo>
                  <a:lnTo>
                    <a:pt x="679087" y="255261"/>
                  </a:lnTo>
                  <a:lnTo>
                    <a:pt x="679087" y="250086"/>
                  </a:lnTo>
                  <a:lnTo>
                    <a:pt x="691267" y="250086"/>
                  </a:lnTo>
                  <a:lnTo>
                    <a:pt x="691267" y="257759"/>
                  </a:lnTo>
                  <a:lnTo>
                    <a:pt x="700669" y="250086"/>
                  </a:lnTo>
                  <a:lnTo>
                    <a:pt x="700598" y="250086"/>
                  </a:lnTo>
                  <a:lnTo>
                    <a:pt x="706759" y="245000"/>
                  </a:lnTo>
                  <a:lnTo>
                    <a:pt x="697464" y="245000"/>
                  </a:lnTo>
                  <a:lnTo>
                    <a:pt x="697464" y="234740"/>
                  </a:lnTo>
                  <a:lnTo>
                    <a:pt x="703554" y="234740"/>
                  </a:lnTo>
                  <a:lnTo>
                    <a:pt x="703554" y="242502"/>
                  </a:lnTo>
                  <a:lnTo>
                    <a:pt x="709774" y="237308"/>
                  </a:lnTo>
                  <a:lnTo>
                    <a:pt x="718939" y="229743"/>
                  </a:lnTo>
                  <a:lnTo>
                    <a:pt x="709643" y="229743"/>
                  </a:lnTo>
                  <a:lnTo>
                    <a:pt x="709643" y="224569"/>
                  </a:lnTo>
                  <a:lnTo>
                    <a:pt x="725029" y="224569"/>
                  </a:lnTo>
                  <a:lnTo>
                    <a:pt x="728020" y="224569"/>
                  </a:lnTo>
                  <a:lnTo>
                    <a:pt x="728020" y="227156"/>
                  </a:lnTo>
                  <a:lnTo>
                    <a:pt x="728020" y="232331"/>
                  </a:lnTo>
                  <a:lnTo>
                    <a:pt x="737209" y="224569"/>
                  </a:lnTo>
                  <a:lnTo>
                    <a:pt x="731119" y="224569"/>
                  </a:lnTo>
                  <a:lnTo>
                    <a:pt x="728020" y="224569"/>
                  </a:lnTo>
                  <a:lnTo>
                    <a:pt x="728020" y="214397"/>
                  </a:lnTo>
                  <a:lnTo>
                    <a:pt x="734217" y="214397"/>
                  </a:lnTo>
                  <a:lnTo>
                    <a:pt x="734217" y="222070"/>
                  </a:lnTo>
                  <a:lnTo>
                    <a:pt x="743406" y="214397"/>
                  </a:lnTo>
                  <a:lnTo>
                    <a:pt x="734217" y="214397"/>
                  </a:lnTo>
                  <a:lnTo>
                    <a:pt x="734217" y="209223"/>
                  </a:lnTo>
                  <a:lnTo>
                    <a:pt x="746397" y="209223"/>
                  </a:lnTo>
                  <a:lnTo>
                    <a:pt x="746397" y="216985"/>
                  </a:lnTo>
                  <a:lnTo>
                    <a:pt x="752487" y="211841"/>
                  </a:lnTo>
                  <a:lnTo>
                    <a:pt x="752487" y="211899"/>
                  </a:lnTo>
                  <a:lnTo>
                    <a:pt x="758684" y="206724"/>
                  </a:lnTo>
                  <a:lnTo>
                    <a:pt x="758684" y="206814"/>
                  </a:lnTo>
                  <a:lnTo>
                    <a:pt x="764774" y="201669"/>
                  </a:lnTo>
                  <a:lnTo>
                    <a:pt x="764774" y="201728"/>
                  </a:lnTo>
                  <a:lnTo>
                    <a:pt x="772427" y="195263"/>
                  </a:lnTo>
                  <a:lnTo>
                    <a:pt x="780159" y="188880"/>
                  </a:lnTo>
                  <a:lnTo>
                    <a:pt x="770864" y="188880"/>
                  </a:lnTo>
                  <a:lnTo>
                    <a:pt x="770864" y="178620"/>
                  </a:lnTo>
                  <a:lnTo>
                    <a:pt x="777061" y="178620"/>
                  </a:lnTo>
                  <a:lnTo>
                    <a:pt x="777061" y="186382"/>
                  </a:lnTo>
                  <a:lnTo>
                    <a:pt x="786249" y="178620"/>
                  </a:lnTo>
                  <a:lnTo>
                    <a:pt x="777061" y="178620"/>
                  </a:lnTo>
                  <a:lnTo>
                    <a:pt x="777061" y="173534"/>
                  </a:lnTo>
                  <a:lnTo>
                    <a:pt x="789241" y="173534"/>
                  </a:lnTo>
                  <a:lnTo>
                    <a:pt x="789241" y="176122"/>
                  </a:lnTo>
                  <a:lnTo>
                    <a:pt x="789241" y="181207"/>
                  </a:lnTo>
                  <a:lnTo>
                    <a:pt x="798536" y="173534"/>
                  </a:lnTo>
                  <a:lnTo>
                    <a:pt x="792339" y="173534"/>
                  </a:lnTo>
                  <a:lnTo>
                    <a:pt x="789241" y="173534"/>
                  </a:lnTo>
                  <a:lnTo>
                    <a:pt x="789241" y="163274"/>
                  </a:lnTo>
                  <a:lnTo>
                    <a:pt x="795331" y="163274"/>
                  </a:lnTo>
                  <a:lnTo>
                    <a:pt x="795331" y="171036"/>
                  </a:lnTo>
                  <a:lnTo>
                    <a:pt x="801527" y="165862"/>
                  </a:lnTo>
                  <a:lnTo>
                    <a:pt x="801527" y="165951"/>
                  </a:lnTo>
                  <a:lnTo>
                    <a:pt x="810716" y="158278"/>
                  </a:lnTo>
                  <a:lnTo>
                    <a:pt x="810680" y="158278"/>
                  </a:lnTo>
                  <a:lnTo>
                    <a:pt x="815302" y="154374"/>
                  </a:lnTo>
                  <a:lnTo>
                    <a:pt x="823003" y="148017"/>
                  </a:lnTo>
                  <a:lnTo>
                    <a:pt x="822933" y="148017"/>
                  </a:lnTo>
                  <a:lnTo>
                    <a:pt x="829093" y="142932"/>
                  </a:lnTo>
                  <a:lnTo>
                    <a:pt x="828986" y="142932"/>
                  </a:lnTo>
                  <a:lnTo>
                    <a:pt x="835183" y="137757"/>
                  </a:lnTo>
                  <a:lnTo>
                    <a:pt x="825887" y="137757"/>
                  </a:lnTo>
                  <a:lnTo>
                    <a:pt x="825887" y="132671"/>
                  </a:lnTo>
                  <a:lnTo>
                    <a:pt x="838174" y="132671"/>
                  </a:lnTo>
                  <a:lnTo>
                    <a:pt x="838174" y="140344"/>
                  </a:lnTo>
                  <a:lnTo>
                    <a:pt x="847469" y="132671"/>
                  </a:lnTo>
                  <a:lnTo>
                    <a:pt x="847399" y="132671"/>
                  </a:lnTo>
                  <a:lnTo>
                    <a:pt x="853559" y="127586"/>
                  </a:lnTo>
                  <a:lnTo>
                    <a:pt x="853452" y="127586"/>
                  </a:lnTo>
                  <a:lnTo>
                    <a:pt x="856551" y="124998"/>
                  </a:lnTo>
                  <a:lnTo>
                    <a:pt x="856551" y="125087"/>
                  </a:lnTo>
                  <a:lnTo>
                    <a:pt x="862641" y="120001"/>
                  </a:lnTo>
                  <a:lnTo>
                    <a:pt x="862641" y="120002"/>
                  </a:lnTo>
                  <a:lnTo>
                    <a:pt x="871936" y="112329"/>
                  </a:lnTo>
                  <a:lnTo>
                    <a:pt x="862641" y="112329"/>
                  </a:lnTo>
                  <a:lnTo>
                    <a:pt x="862641" y="102068"/>
                  </a:lnTo>
                  <a:lnTo>
                    <a:pt x="868731" y="102068"/>
                  </a:lnTo>
                  <a:lnTo>
                    <a:pt x="868731" y="109741"/>
                  </a:lnTo>
                  <a:lnTo>
                    <a:pt x="878026" y="102068"/>
                  </a:lnTo>
                  <a:lnTo>
                    <a:pt x="868731" y="102068"/>
                  </a:lnTo>
                  <a:lnTo>
                    <a:pt x="868731" y="96983"/>
                  </a:lnTo>
                  <a:lnTo>
                    <a:pt x="884116" y="96983"/>
                  </a:lnTo>
                  <a:lnTo>
                    <a:pt x="887108" y="96983"/>
                  </a:lnTo>
                  <a:lnTo>
                    <a:pt x="887108" y="104656"/>
                  </a:lnTo>
                  <a:lnTo>
                    <a:pt x="893305" y="99481"/>
                  </a:lnTo>
                  <a:lnTo>
                    <a:pt x="893305" y="99570"/>
                  </a:lnTo>
                  <a:lnTo>
                    <a:pt x="899395" y="94425"/>
                  </a:lnTo>
                  <a:lnTo>
                    <a:pt x="899395" y="94485"/>
                  </a:lnTo>
                  <a:lnTo>
                    <a:pt x="905485" y="89340"/>
                  </a:lnTo>
                  <a:lnTo>
                    <a:pt x="905485" y="89399"/>
                  </a:lnTo>
                  <a:lnTo>
                    <a:pt x="913138" y="82934"/>
                  </a:lnTo>
                  <a:lnTo>
                    <a:pt x="920870" y="76551"/>
                  </a:lnTo>
                  <a:lnTo>
                    <a:pt x="911575" y="76551"/>
                  </a:lnTo>
                  <a:lnTo>
                    <a:pt x="911575" y="66291"/>
                  </a:lnTo>
                  <a:lnTo>
                    <a:pt x="923861" y="66291"/>
                  </a:lnTo>
                  <a:lnTo>
                    <a:pt x="923861" y="68878"/>
                  </a:lnTo>
                  <a:lnTo>
                    <a:pt x="923861" y="74053"/>
                  </a:lnTo>
                  <a:lnTo>
                    <a:pt x="933050" y="66291"/>
                  </a:lnTo>
                  <a:lnTo>
                    <a:pt x="926960" y="66291"/>
                  </a:lnTo>
                  <a:lnTo>
                    <a:pt x="923861" y="66291"/>
                  </a:lnTo>
                  <a:lnTo>
                    <a:pt x="923861" y="56120"/>
                  </a:lnTo>
                  <a:lnTo>
                    <a:pt x="929951" y="56120"/>
                  </a:lnTo>
                  <a:lnTo>
                    <a:pt x="929951" y="63793"/>
                  </a:lnTo>
                  <a:lnTo>
                    <a:pt x="939247" y="56120"/>
                  </a:lnTo>
                  <a:lnTo>
                    <a:pt x="929951" y="56120"/>
                  </a:lnTo>
                  <a:lnTo>
                    <a:pt x="929951" y="50945"/>
                  </a:lnTo>
                  <a:lnTo>
                    <a:pt x="942238" y="50945"/>
                  </a:lnTo>
                  <a:lnTo>
                    <a:pt x="942238" y="58707"/>
                  </a:lnTo>
                  <a:lnTo>
                    <a:pt x="948328" y="53563"/>
                  </a:lnTo>
                  <a:lnTo>
                    <a:pt x="948328" y="53621"/>
                  </a:lnTo>
                  <a:lnTo>
                    <a:pt x="957623" y="45859"/>
                  </a:lnTo>
                  <a:lnTo>
                    <a:pt x="948328" y="45859"/>
                  </a:lnTo>
                  <a:lnTo>
                    <a:pt x="948328" y="40774"/>
                  </a:lnTo>
                  <a:lnTo>
                    <a:pt x="963713" y="40774"/>
                  </a:lnTo>
                  <a:lnTo>
                    <a:pt x="966598" y="40774"/>
                  </a:lnTo>
                  <a:lnTo>
                    <a:pt x="966598" y="48536"/>
                  </a:lnTo>
                  <a:lnTo>
                    <a:pt x="972795" y="43361"/>
                  </a:lnTo>
                  <a:lnTo>
                    <a:pt x="972795" y="43450"/>
                  </a:lnTo>
                  <a:lnTo>
                    <a:pt x="982090" y="35688"/>
                  </a:lnTo>
                  <a:lnTo>
                    <a:pt x="982019" y="35688"/>
                  </a:lnTo>
                  <a:lnTo>
                    <a:pt x="988180" y="30602"/>
                  </a:lnTo>
                  <a:lnTo>
                    <a:pt x="978885" y="30602"/>
                  </a:lnTo>
                  <a:lnTo>
                    <a:pt x="978885" y="25517"/>
                  </a:lnTo>
                  <a:lnTo>
                    <a:pt x="994270" y="25517"/>
                  </a:lnTo>
                  <a:lnTo>
                    <a:pt x="1000467" y="25517"/>
                  </a:lnTo>
                  <a:lnTo>
                    <a:pt x="1003352" y="25517"/>
                  </a:lnTo>
                  <a:lnTo>
                    <a:pt x="1003352" y="33190"/>
                  </a:lnTo>
                  <a:lnTo>
                    <a:pt x="1012647" y="25517"/>
                  </a:lnTo>
                  <a:lnTo>
                    <a:pt x="1012540" y="25517"/>
                  </a:lnTo>
                  <a:lnTo>
                    <a:pt x="1018737" y="20342"/>
                  </a:lnTo>
                  <a:lnTo>
                    <a:pt x="1018736" y="20342"/>
                  </a:lnTo>
                  <a:lnTo>
                    <a:pt x="1021728" y="17844"/>
                  </a:lnTo>
                  <a:lnTo>
                    <a:pt x="1021728" y="17844"/>
                  </a:lnTo>
                  <a:lnTo>
                    <a:pt x="1030917" y="10171"/>
                  </a:lnTo>
                  <a:lnTo>
                    <a:pt x="1030916" y="10171"/>
                  </a:lnTo>
                  <a:close/>
                  <a:moveTo>
                    <a:pt x="1021728" y="4996"/>
                  </a:moveTo>
                  <a:lnTo>
                    <a:pt x="1027818" y="4996"/>
                  </a:lnTo>
                  <a:lnTo>
                    <a:pt x="1027818" y="10171"/>
                  </a:lnTo>
                  <a:lnTo>
                    <a:pt x="1021728" y="10171"/>
                  </a:lnTo>
                  <a:close/>
                  <a:moveTo>
                    <a:pt x="1027818" y="0"/>
                  </a:moveTo>
                  <a:lnTo>
                    <a:pt x="1033462" y="0"/>
                  </a:lnTo>
                  <a:lnTo>
                    <a:pt x="1033462" y="4996"/>
                  </a:lnTo>
                  <a:lnTo>
                    <a:pt x="1027818" y="4996"/>
                  </a:lnTo>
                  <a:close/>
                </a:path>
              </a:pathLst>
            </a:custGeom>
            <a:solidFill>
              <a:schemeClr val="accent5">
                <a:lumMod val="50000"/>
                <a:lumOff val="50000"/>
              </a:schemeClr>
            </a:solidFill>
            <a:ln w="6350" cap="flat">
              <a:solidFill>
                <a:srgbClr val="113E6B"/>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168" name="Freeform: Shape 167">
              <a:extLst>
                <a:ext uri="{FF2B5EF4-FFF2-40B4-BE49-F238E27FC236}">
                  <a16:creationId xmlns:a16="http://schemas.microsoft.com/office/drawing/2014/main" id="{310E1FBF-085C-12B9-5D4E-94E7BA54DA62}"/>
                </a:ext>
              </a:extLst>
            </p:cNvPr>
            <p:cNvSpPr/>
            <p:nvPr/>
          </p:nvSpPr>
          <p:spPr>
            <a:xfrm>
              <a:off x="7464327" y="2427084"/>
              <a:ext cx="3781239" cy="1898977"/>
            </a:xfrm>
            <a:custGeom>
              <a:avLst/>
              <a:gdLst>
                <a:gd name="connsiteX0" fmla="*/ 2992 w 3781239"/>
                <a:gd name="connsiteY0" fmla="*/ 1883543 h 1898977"/>
                <a:gd name="connsiteX1" fmla="*/ 9188 w 3781239"/>
                <a:gd name="connsiteY1" fmla="*/ 1883543 h 1898977"/>
                <a:gd name="connsiteX2" fmla="*/ 0 w 3781239"/>
                <a:gd name="connsiteY2" fmla="*/ 1891216 h 1898977"/>
                <a:gd name="connsiteX3" fmla="*/ 0 w 3781239"/>
                <a:gd name="connsiteY3" fmla="*/ 1878457 h 1898977"/>
                <a:gd name="connsiteX4" fmla="*/ 15278 w 3781239"/>
                <a:gd name="connsiteY4" fmla="*/ 1878457 h 1898977"/>
                <a:gd name="connsiteX5" fmla="*/ 6090 w 3781239"/>
                <a:gd name="connsiteY5" fmla="*/ 1886130 h 1898977"/>
                <a:gd name="connsiteX6" fmla="*/ 6090 w 3781239"/>
                <a:gd name="connsiteY6" fmla="*/ 1873371 h 1898977"/>
                <a:gd name="connsiteX7" fmla="*/ 21368 w 3781239"/>
                <a:gd name="connsiteY7" fmla="*/ 1873371 h 1898977"/>
                <a:gd name="connsiteX8" fmla="*/ 12180 w 3781239"/>
                <a:gd name="connsiteY8" fmla="*/ 1881044 h 1898977"/>
                <a:gd name="connsiteX9" fmla="*/ 12180 w 3781239"/>
                <a:gd name="connsiteY9" fmla="*/ 1868286 h 1898977"/>
                <a:gd name="connsiteX10" fmla="*/ 27565 w 3781239"/>
                <a:gd name="connsiteY10" fmla="*/ 1868286 h 1898977"/>
                <a:gd name="connsiteX11" fmla="*/ 18270 w 3781239"/>
                <a:gd name="connsiteY11" fmla="*/ 1875959 h 1898977"/>
                <a:gd name="connsiteX12" fmla="*/ 18270 w 3781239"/>
                <a:gd name="connsiteY12" fmla="*/ 1863111 h 1898977"/>
                <a:gd name="connsiteX13" fmla="*/ 33655 w 3781239"/>
                <a:gd name="connsiteY13" fmla="*/ 1863111 h 1898977"/>
                <a:gd name="connsiteX14" fmla="*/ 39745 w 3781239"/>
                <a:gd name="connsiteY14" fmla="*/ 1863111 h 1898977"/>
                <a:gd name="connsiteX15" fmla="*/ 30557 w 3781239"/>
                <a:gd name="connsiteY15" fmla="*/ 1870873 h 1898977"/>
                <a:gd name="connsiteX16" fmla="*/ 30557 w 3781239"/>
                <a:gd name="connsiteY16" fmla="*/ 1865788 h 1898977"/>
                <a:gd name="connsiteX17" fmla="*/ 30557 w 3781239"/>
                <a:gd name="connsiteY17" fmla="*/ 1852940 h 1898977"/>
                <a:gd name="connsiteX18" fmla="*/ 45942 w 3781239"/>
                <a:gd name="connsiteY18" fmla="*/ 1852940 h 1898977"/>
                <a:gd name="connsiteX19" fmla="*/ 36647 w 3781239"/>
                <a:gd name="connsiteY19" fmla="*/ 1860613 h 1898977"/>
                <a:gd name="connsiteX20" fmla="*/ 36647 w 3781239"/>
                <a:gd name="connsiteY20" fmla="*/ 1847854 h 1898977"/>
                <a:gd name="connsiteX21" fmla="*/ 52032 w 3781239"/>
                <a:gd name="connsiteY21" fmla="*/ 1847854 h 1898977"/>
                <a:gd name="connsiteX22" fmla="*/ 42844 w 3781239"/>
                <a:gd name="connsiteY22" fmla="*/ 1855527 h 1898977"/>
                <a:gd name="connsiteX23" fmla="*/ 42844 w 3781239"/>
                <a:gd name="connsiteY23" fmla="*/ 1842679 h 1898977"/>
                <a:gd name="connsiteX24" fmla="*/ 58122 w 3781239"/>
                <a:gd name="connsiteY24" fmla="*/ 1842679 h 1898977"/>
                <a:gd name="connsiteX25" fmla="*/ 48934 w 3781239"/>
                <a:gd name="connsiteY25" fmla="*/ 1850442 h 1898977"/>
                <a:gd name="connsiteX26" fmla="*/ 48934 w 3781239"/>
                <a:gd name="connsiteY26" fmla="*/ 1837594 h 1898977"/>
                <a:gd name="connsiteX27" fmla="*/ 64319 w 3781239"/>
                <a:gd name="connsiteY27" fmla="*/ 1837594 h 1898977"/>
                <a:gd name="connsiteX28" fmla="*/ 55024 w 3781239"/>
                <a:gd name="connsiteY28" fmla="*/ 1845356 h 1898977"/>
                <a:gd name="connsiteX29" fmla="*/ 55024 w 3781239"/>
                <a:gd name="connsiteY29" fmla="*/ 1832508 h 1898977"/>
                <a:gd name="connsiteX30" fmla="*/ 70409 w 3781239"/>
                <a:gd name="connsiteY30" fmla="*/ 1832508 h 1898977"/>
                <a:gd name="connsiteX31" fmla="*/ 61220 w 3781239"/>
                <a:gd name="connsiteY31" fmla="*/ 1840181 h 1898977"/>
                <a:gd name="connsiteX32" fmla="*/ 61220 w 3781239"/>
                <a:gd name="connsiteY32" fmla="*/ 1827423 h 1898977"/>
                <a:gd name="connsiteX33" fmla="*/ 76499 w 3781239"/>
                <a:gd name="connsiteY33" fmla="*/ 1827423 h 1898977"/>
                <a:gd name="connsiteX34" fmla="*/ 67310 w 3781239"/>
                <a:gd name="connsiteY34" fmla="*/ 1835096 h 1898977"/>
                <a:gd name="connsiteX35" fmla="*/ 67310 w 3781239"/>
                <a:gd name="connsiteY35" fmla="*/ 1822337 h 1898977"/>
                <a:gd name="connsiteX36" fmla="*/ 82589 w 3781239"/>
                <a:gd name="connsiteY36" fmla="*/ 1822337 h 1898977"/>
                <a:gd name="connsiteX37" fmla="*/ 73400 w 3781239"/>
                <a:gd name="connsiteY37" fmla="*/ 1830010 h 1898977"/>
                <a:gd name="connsiteX38" fmla="*/ 73400 w 3781239"/>
                <a:gd name="connsiteY38" fmla="*/ 1817162 h 1898977"/>
                <a:gd name="connsiteX39" fmla="*/ 88786 w 3781239"/>
                <a:gd name="connsiteY39" fmla="*/ 1817162 h 1898977"/>
                <a:gd name="connsiteX40" fmla="*/ 79597 w 3781239"/>
                <a:gd name="connsiteY40" fmla="*/ 1824924 h 1898977"/>
                <a:gd name="connsiteX41" fmla="*/ 79597 w 3781239"/>
                <a:gd name="connsiteY41" fmla="*/ 1812077 h 1898977"/>
                <a:gd name="connsiteX42" fmla="*/ 94876 w 3781239"/>
                <a:gd name="connsiteY42" fmla="*/ 1812077 h 1898977"/>
                <a:gd name="connsiteX43" fmla="*/ 85687 w 3781239"/>
                <a:gd name="connsiteY43" fmla="*/ 1819839 h 1898977"/>
                <a:gd name="connsiteX44" fmla="*/ 85687 w 3781239"/>
                <a:gd name="connsiteY44" fmla="*/ 1814664 h 1898977"/>
                <a:gd name="connsiteX45" fmla="*/ 85687 w 3781239"/>
                <a:gd name="connsiteY45" fmla="*/ 1801905 h 1898977"/>
                <a:gd name="connsiteX46" fmla="*/ 100966 w 3781239"/>
                <a:gd name="connsiteY46" fmla="*/ 1801905 h 1898977"/>
                <a:gd name="connsiteX47" fmla="*/ 107162 w 3781239"/>
                <a:gd name="connsiteY47" fmla="*/ 1801905 h 1898977"/>
                <a:gd name="connsiteX48" fmla="*/ 97760 w 3781239"/>
                <a:gd name="connsiteY48" fmla="*/ 1809578 h 1898977"/>
                <a:gd name="connsiteX49" fmla="*/ 97760 w 3781239"/>
                <a:gd name="connsiteY49" fmla="*/ 1796731 h 1898977"/>
                <a:gd name="connsiteX50" fmla="*/ 113252 w 3781239"/>
                <a:gd name="connsiteY50" fmla="*/ 1796731 h 1898977"/>
                <a:gd name="connsiteX51" fmla="*/ 103957 w 3781239"/>
                <a:gd name="connsiteY51" fmla="*/ 1804493 h 1898977"/>
                <a:gd name="connsiteX52" fmla="*/ 103957 w 3781239"/>
                <a:gd name="connsiteY52" fmla="*/ 1791645 h 1898977"/>
                <a:gd name="connsiteX53" fmla="*/ 119342 w 3781239"/>
                <a:gd name="connsiteY53" fmla="*/ 1791645 h 1898977"/>
                <a:gd name="connsiteX54" fmla="*/ 110047 w 3781239"/>
                <a:gd name="connsiteY54" fmla="*/ 1799407 h 1898977"/>
                <a:gd name="connsiteX55" fmla="*/ 110047 w 3781239"/>
                <a:gd name="connsiteY55" fmla="*/ 1786559 h 1898977"/>
                <a:gd name="connsiteX56" fmla="*/ 125432 w 3781239"/>
                <a:gd name="connsiteY56" fmla="*/ 1786559 h 1898977"/>
                <a:gd name="connsiteX57" fmla="*/ 116137 w 3781239"/>
                <a:gd name="connsiteY57" fmla="*/ 1794232 h 1898977"/>
                <a:gd name="connsiteX58" fmla="*/ 116137 w 3781239"/>
                <a:gd name="connsiteY58" fmla="*/ 1789147 h 1898977"/>
                <a:gd name="connsiteX59" fmla="*/ 116137 w 3781239"/>
                <a:gd name="connsiteY59" fmla="*/ 1776388 h 1898977"/>
                <a:gd name="connsiteX60" fmla="*/ 131522 w 3781239"/>
                <a:gd name="connsiteY60" fmla="*/ 1776388 h 1898977"/>
                <a:gd name="connsiteX61" fmla="*/ 122334 w 3781239"/>
                <a:gd name="connsiteY61" fmla="*/ 1784061 h 1898977"/>
                <a:gd name="connsiteX62" fmla="*/ 122334 w 3781239"/>
                <a:gd name="connsiteY62" fmla="*/ 1771303 h 1898977"/>
                <a:gd name="connsiteX63" fmla="*/ 137612 w 3781239"/>
                <a:gd name="connsiteY63" fmla="*/ 1771303 h 1898977"/>
                <a:gd name="connsiteX64" fmla="*/ 128424 w 3781239"/>
                <a:gd name="connsiteY64" fmla="*/ 1778976 h 1898977"/>
                <a:gd name="connsiteX65" fmla="*/ 128424 w 3781239"/>
                <a:gd name="connsiteY65" fmla="*/ 1766128 h 1898977"/>
                <a:gd name="connsiteX66" fmla="*/ 143809 w 3781239"/>
                <a:gd name="connsiteY66" fmla="*/ 1766128 h 1898977"/>
                <a:gd name="connsiteX67" fmla="*/ 149899 w 3781239"/>
                <a:gd name="connsiteY67" fmla="*/ 1766128 h 1898977"/>
                <a:gd name="connsiteX68" fmla="*/ 140711 w 3781239"/>
                <a:gd name="connsiteY68" fmla="*/ 1773890 h 1898977"/>
                <a:gd name="connsiteX69" fmla="*/ 140711 w 3781239"/>
                <a:gd name="connsiteY69" fmla="*/ 1761042 h 1898977"/>
                <a:gd name="connsiteX70" fmla="*/ 155989 w 3781239"/>
                <a:gd name="connsiteY70" fmla="*/ 1761042 h 1898977"/>
                <a:gd name="connsiteX71" fmla="*/ 146801 w 3781239"/>
                <a:gd name="connsiteY71" fmla="*/ 1768715 h 1898977"/>
                <a:gd name="connsiteX72" fmla="*/ 146801 w 3781239"/>
                <a:gd name="connsiteY72" fmla="*/ 1755957 h 1898977"/>
                <a:gd name="connsiteX73" fmla="*/ 162079 w 3781239"/>
                <a:gd name="connsiteY73" fmla="*/ 1755957 h 1898977"/>
                <a:gd name="connsiteX74" fmla="*/ 152891 w 3781239"/>
                <a:gd name="connsiteY74" fmla="*/ 1763630 h 1898977"/>
                <a:gd name="connsiteX75" fmla="*/ 152891 w 3781239"/>
                <a:gd name="connsiteY75" fmla="*/ 1750871 h 1898977"/>
                <a:gd name="connsiteX76" fmla="*/ 168276 w 3781239"/>
                <a:gd name="connsiteY76" fmla="*/ 1750871 h 1898977"/>
                <a:gd name="connsiteX77" fmla="*/ 159088 w 3781239"/>
                <a:gd name="connsiteY77" fmla="*/ 1758544 h 1898977"/>
                <a:gd name="connsiteX78" fmla="*/ 159088 w 3781239"/>
                <a:gd name="connsiteY78" fmla="*/ 1745696 h 1898977"/>
                <a:gd name="connsiteX79" fmla="*/ 174366 w 3781239"/>
                <a:gd name="connsiteY79" fmla="*/ 1745696 h 1898977"/>
                <a:gd name="connsiteX80" fmla="*/ 165177 w 3781239"/>
                <a:gd name="connsiteY80" fmla="*/ 1753458 h 1898977"/>
                <a:gd name="connsiteX81" fmla="*/ 165177 w 3781239"/>
                <a:gd name="connsiteY81" fmla="*/ 1740611 h 1898977"/>
                <a:gd name="connsiteX82" fmla="*/ 180456 w 3781239"/>
                <a:gd name="connsiteY82" fmla="*/ 1740611 h 1898977"/>
                <a:gd name="connsiteX83" fmla="*/ 171267 w 3781239"/>
                <a:gd name="connsiteY83" fmla="*/ 1748373 h 1898977"/>
                <a:gd name="connsiteX84" fmla="*/ 171267 w 3781239"/>
                <a:gd name="connsiteY84" fmla="*/ 1735525 h 1898977"/>
                <a:gd name="connsiteX85" fmla="*/ 186653 w 3781239"/>
                <a:gd name="connsiteY85" fmla="*/ 1735525 h 1898977"/>
                <a:gd name="connsiteX86" fmla="*/ 177357 w 3781239"/>
                <a:gd name="connsiteY86" fmla="*/ 1743198 h 1898977"/>
                <a:gd name="connsiteX87" fmla="*/ 177357 w 3781239"/>
                <a:gd name="connsiteY87" fmla="*/ 1730439 h 1898977"/>
                <a:gd name="connsiteX88" fmla="*/ 192743 w 3781239"/>
                <a:gd name="connsiteY88" fmla="*/ 1730439 h 1898977"/>
                <a:gd name="connsiteX89" fmla="*/ 198833 w 3781239"/>
                <a:gd name="connsiteY89" fmla="*/ 1730439 h 1898977"/>
                <a:gd name="connsiteX90" fmla="*/ 189644 w 3781239"/>
                <a:gd name="connsiteY90" fmla="*/ 1738112 h 1898977"/>
                <a:gd name="connsiteX91" fmla="*/ 189644 w 3781239"/>
                <a:gd name="connsiteY91" fmla="*/ 1725265 h 1898977"/>
                <a:gd name="connsiteX92" fmla="*/ 205029 w 3781239"/>
                <a:gd name="connsiteY92" fmla="*/ 1725265 h 1898977"/>
                <a:gd name="connsiteX93" fmla="*/ 195734 w 3781239"/>
                <a:gd name="connsiteY93" fmla="*/ 1733027 h 1898977"/>
                <a:gd name="connsiteX94" fmla="*/ 195734 w 3781239"/>
                <a:gd name="connsiteY94" fmla="*/ 1720179 h 1898977"/>
                <a:gd name="connsiteX95" fmla="*/ 211119 w 3781239"/>
                <a:gd name="connsiteY95" fmla="*/ 1720179 h 1898977"/>
                <a:gd name="connsiteX96" fmla="*/ 201931 w 3781239"/>
                <a:gd name="connsiteY96" fmla="*/ 1727941 h 1898977"/>
                <a:gd name="connsiteX97" fmla="*/ 201931 w 3781239"/>
                <a:gd name="connsiteY97" fmla="*/ 1715093 h 1898977"/>
                <a:gd name="connsiteX98" fmla="*/ 217209 w 3781239"/>
                <a:gd name="connsiteY98" fmla="*/ 1715093 h 1898977"/>
                <a:gd name="connsiteX99" fmla="*/ 208021 w 3781239"/>
                <a:gd name="connsiteY99" fmla="*/ 1722856 h 1898977"/>
                <a:gd name="connsiteX100" fmla="*/ 208021 w 3781239"/>
                <a:gd name="connsiteY100" fmla="*/ 1710008 h 1898977"/>
                <a:gd name="connsiteX101" fmla="*/ 223406 w 3781239"/>
                <a:gd name="connsiteY101" fmla="*/ 1710008 h 1898977"/>
                <a:gd name="connsiteX102" fmla="*/ 229496 w 3781239"/>
                <a:gd name="connsiteY102" fmla="*/ 1710008 h 1898977"/>
                <a:gd name="connsiteX103" fmla="*/ 220201 w 3781239"/>
                <a:gd name="connsiteY103" fmla="*/ 1717681 h 1898977"/>
                <a:gd name="connsiteX104" fmla="*/ 220201 w 3781239"/>
                <a:gd name="connsiteY104" fmla="*/ 1704922 h 1898977"/>
                <a:gd name="connsiteX105" fmla="*/ 235586 w 3781239"/>
                <a:gd name="connsiteY105" fmla="*/ 1704922 h 1898977"/>
                <a:gd name="connsiteX106" fmla="*/ 226291 w 3781239"/>
                <a:gd name="connsiteY106" fmla="*/ 1712595 h 1898977"/>
                <a:gd name="connsiteX107" fmla="*/ 226291 w 3781239"/>
                <a:gd name="connsiteY107" fmla="*/ 1699747 h 1898977"/>
                <a:gd name="connsiteX108" fmla="*/ 241783 w 3781239"/>
                <a:gd name="connsiteY108" fmla="*/ 1699747 h 1898977"/>
                <a:gd name="connsiteX109" fmla="*/ 232381 w 3781239"/>
                <a:gd name="connsiteY109" fmla="*/ 1707510 h 1898977"/>
                <a:gd name="connsiteX110" fmla="*/ 232381 w 3781239"/>
                <a:gd name="connsiteY110" fmla="*/ 1694662 h 1898977"/>
                <a:gd name="connsiteX111" fmla="*/ 247873 w 3781239"/>
                <a:gd name="connsiteY111" fmla="*/ 1694662 h 1898977"/>
                <a:gd name="connsiteX112" fmla="*/ 238578 w 3781239"/>
                <a:gd name="connsiteY112" fmla="*/ 1702424 h 1898977"/>
                <a:gd name="connsiteX113" fmla="*/ 238578 w 3781239"/>
                <a:gd name="connsiteY113" fmla="*/ 1689576 h 1898977"/>
                <a:gd name="connsiteX114" fmla="*/ 253963 w 3781239"/>
                <a:gd name="connsiteY114" fmla="*/ 1689576 h 1898977"/>
                <a:gd name="connsiteX115" fmla="*/ 260053 w 3781239"/>
                <a:gd name="connsiteY115" fmla="*/ 1689576 h 1898977"/>
                <a:gd name="connsiteX116" fmla="*/ 250758 w 3781239"/>
                <a:gd name="connsiteY116" fmla="*/ 1697338 h 1898977"/>
                <a:gd name="connsiteX117" fmla="*/ 250758 w 3781239"/>
                <a:gd name="connsiteY117" fmla="*/ 1684491 h 1898977"/>
                <a:gd name="connsiteX118" fmla="*/ 266250 w 3781239"/>
                <a:gd name="connsiteY118" fmla="*/ 1684491 h 1898977"/>
                <a:gd name="connsiteX119" fmla="*/ 256848 w 3781239"/>
                <a:gd name="connsiteY119" fmla="*/ 1692253 h 1898977"/>
                <a:gd name="connsiteX120" fmla="*/ 256848 w 3781239"/>
                <a:gd name="connsiteY120" fmla="*/ 1679405 h 1898977"/>
                <a:gd name="connsiteX121" fmla="*/ 272340 w 3781239"/>
                <a:gd name="connsiteY121" fmla="*/ 1679405 h 1898977"/>
                <a:gd name="connsiteX122" fmla="*/ 263045 w 3781239"/>
                <a:gd name="connsiteY122" fmla="*/ 1687078 h 1898977"/>
                <a:gd name="connsiteX123" fmla="*/ 263045 w 3781239"/>
                <a:gd name="connsiteY123" fmla="*/ 1681993 h 1898977"/>
                <a:gd name="connsiteX124" fmla="*/ 263045 w 3781239"/>
                <a:gd name="connsiteY124" fmla="*/ 1669145 h 1898977"/>
                <a:gd name="connsiteX125" fmla="*/ 278430 w 3781239"/>
                <a:gd name="connsiteY125" fmla="*/ 1669145 h 1898977"/>
                <a:gd name="connsiteX126" fmla="*/ 284520 w 3781239"/>
                <a:gd name="connsiteY126" fmla="*/ 1669145 h 1898977"/>
                <a:gd name="connsiteX127" fmla="*/ 275225 w 3781239"/>
                <a:gd name="connsiteY127" fmla="*/ 1676818 h 1898977"/>
                <a:gd name="connsiteX128" fmla="*/ 275225 w 3781239"/>
                <a:gd name="connsiteY128" fmla="*/ 1664059 h 1898977"/>
                <a:gd name="connsiteX129" fmla="*/ 290610 w 3781239"/>
                <a:gd name="connsiteY129" fmla="*/ 1664059 h 1898977"/>
                <a:gd name="connsiteX130" fmla="*/ 281421 w 3781239"/>
                <a:gd name="connsiteY130" fmla="*/ 1671732 h 1898977"/>
                <a:gd name="connsiteX131" fmla="*/ 281421 w 3781239"/>
                <a:gd name="connsiteY131" fmla="*/ 1658974 h 1898977"/>
                <a:gd name="connsiteX132" fmla="*/ 296700 w 3781239"/>
                <a:gd name="connsiteY132" fmla="*/ 1658974 h 1898977"/>
                <a:gd name="connsiteX133" fmla="*/ 287511 w 3781239"/>
                <a:gd name="connsiteY133" fmla="*/ 1666647 h 1898977"/>
                <a:gd name="connsiteX134" fmla="*/ 287511 w 3781239"/>
                <a:gd name="connsiteY134" fmla="*/ 1653799 h 1898977"/>
                <a:gd name="connsiteX135" fmla="*/ 302897 w 3781239"/>
                <a:gd name="connsiteY135" fmla="*/ 1653799 h 1898977"/>
                <a:gd name="connsiteX136" fmla="*/ 293601 w 3781239"/>
                <a:gd name="connsiteY136" fmla="*/ 1661561 h 1898977"/>
                <a:gd name="connsiteX137" fmla="*/ 293601 w 3781239"/>
                <a:gd name="connsiteY137" fmla="*/ 1648802 h 1898977"/>
                <a:gd name="connsiteX138" fmla="*/ 308987 w 3781239"/>
                <a:gd name="connsiteY138" fmla="*/ 1648802 h 1898977"/>
                <a:gd name="connsiteX139" fmla="*/ 299798 w 3781239"/>
                <a:gd name="connsiteY139" fmla="*/ 1656475 h 1898977"/>
                <a:gd name="connsiteX140" fmla="*/ 299798 w 3781239"/>
                <a:gd name="connsiteY140" fmla="*/ 1643628 h 1898977"/>
                <a:gd name="connsiteX141" fmla="*/ 315077 w 3781239"/>
                <a:gd name="connsiteY141" fmla="*/ 1643628 h 1898977"/>
                <a:gd name="connsiteX142" fmla="*/ 305888 w 3781239"/>
                <a:gd name="connsiteY142" fmla="*/ 1651390 h 1898977"/>
                <a:gd name="connsiteX143" fmla="*/ 305888 w 3781239"/>
                <a:gd name="connsiteY143" fmla="*/ 1646215 h 1898977"/>
                <a:gd name="connsiteX144" fmla="*/ 305888 w 3781239"/>
                <a:gd name="connsiteY144" fmla="*/ 1633456 h 1898977"/>
                <a:gd name="connsiteX145" fmla="*/ 321273 w 3781239"/>
                <a:gd name="connsiteY145" fmla="*/ 1633456 h 1898977"/>
                <a:gd name="connsiteX146" fmla="*/ 311978 w 3781239"/>
                <a:gd name="connsiteY146" fmla="*/ 1641129 h 1898977"/>
                <a:gd name="connsiteX147" fmla="*/ 311978 w 3781239"/>
                <a:gd name="connsiteY147" fmla="*/ 1628371 h 1898977"/>
                <a:gd name="connsiteX148" fmla="*/ 327363 w 3781239"/>
                <a:gd name="connsiteY148" fmla="*/ 1628371 h 1898977"/>
                <a:gd name="connsiteX149" fmla="*/ 333453 w 3781239"/>
                <a:gd name="connsiteY149" fmla="*/ 1628371 h 1898977"/>
                <a:gd name="connsiteX150" fmla="*/ 324265 w 3781239"/>
                <a:gd name="connsiteY150" fmla="*/ 1636044 h 1898977"/>
                <a:gd name="connsiteX151" fmla="*/ 324265 w 3781239"/>
                <a:gd name="connsiteY151" fmla="*/ 1623196 h 1898977"/>
                <a:gd name="connsiteX152" fmla="*/ 339543 w 3781239"/>
                <a:gd name="connsiteY152" fmla="*/ 1623196 h 1898977"/>
                <a:gd name="connsiteX153" fmla="*/ 330355 w 3781239"/>
                <a:gd name="connsiteY153" fmla="*/ 1630869 h 1898977"/>
                <a:gd name="connsiteX154" fmla="*/ 330355 w 3781239"/>
                <a:gd name="connsiteY154" fmla="*/ 1625783 h 1898977"/>
                <a:gd name="connsiteX155" fmla="*/ 330355 w 3781239"/>
                <a:gd name="connsiteY155" fmla="*/ 1612936 h 1898977"/>
                <a:gd name="connsiteX156" fmla="*/ 345740 w 3781239"/>
                <a:gd name="connsiteY156" fmla="*/ 1612936 h 1898977"/>
                <a:gd name="connsiteX157" fmla="*/ 336445 w 3781239"/>
                <a:gd name="connsiteY157" fmla="*/ 1620698 h 1898977"/>
                <a:gd name="connsiteX158" fmla="*/ 336445 w 3781239"/>
                <a:gd name="connsiteY158" fmla="*/ 1607939 h 1898977"/>
                <a:gd name="connsiteX159" fmla="*/ 351830 w 3781239"/>
                <a:gd name="connsiteY159" fmla="*/ 1607939 h 1898977"/>
                <a:gd name="connsiteX160" fmla="*/ 357920 w 3781239"/>
                <a:gd name="connsiteY160" fmla="*/ 1607939 h 1898977"/>
                <a:gd name="connsiteX161" fmla="*/ 348732 w 3781239"/>
                <a:gd name="connsiteY161" fmla="*/ 1615612 h 1898977"/>
                <a:gd name="connsiteX162" fmla="*/ 348732 w 3781239"/>
                <a:gd name="connsiteY162" fmla="*/ 1602854 h 1898977"/>
                <a:gd name="connsiteX163" fmla="*/ 364117 w 3781239"/>
                <a:gd name="connsiteY163" fmla="*/ 1602854 h 1898977"/>
                <a:gd name="connsiteX164" fmla="*/ 354822 w 3781239"/>
                <a:gd name="connsiteY164" fmla="*/ 1610527 h 1898977"/>
                <a:gd name="connsiteX165" fmla="*/ 354822 w 3781239"/>
                <a:gd name="connsiteY165" fmla="*/ 1597679 h 1898977"/>
                <a:gd name="connsiteX166" fmla="*/ 370207 w 3781239"/>
                <a:gd name="connsiteY166" fmla="*/ 1597679 h 1898977"/>
                <a:gd name="connsiteX167" fmla="*/ 376297 w 3781239"/>
                <a:gd name="connsiteY167" fmla="*/ 1597679 h 1898977"/>
                <a:gd name="connsiteX168" fmla="*/ 382494 w 3781239"/>
                <a:gd name="connsiteY168" fmla="*/ 1597679 h 1898977"/>
                <a:gd name="connsiteX169" fmla="*/ 373199 w 3781239"/>
                <a:gd name="connsiteY169" fmla="*/ 1605441 h 1898977"/>
                <a:gd name="connsiteX170" fmla="*/ 373199 w 3781239"/>
                <a:gd name="connsiteY170" fmla="*/ 1592593 h 1898977"/>
                <a:gd name="connsiteX171" fmla="*/ 388584 w 3781239"/>
                <a:gd name="connsiteY171" fmla="*/ 1592593 h 1898977"/>
                <a:gd name="connsiteX172" fmla="*/ 394674 w 3781239"/>
                <a:gd name="connsiteY172" fmla="*/ 1592593 h 1898977"/>
                <a:gd name="connsiteX173" fmla="*/ 385379 w 3781239"/>
                <a:gd name="connsiteY173" fmla="*/ 1600266 h 1898977"/>
                <a:gd name="connsiteX174" fmla="*/ 385379 w 3781239"/>
                <a:gd name="connsiteY174" fmla="*/ 1595181 h 1898977"/>
                <a:gd name="connsiteX175" fmla="*/ 385379 w 3781239"/>
                <a:gd name="connsiteY175" fmla="*/ 1582333 h 1898977"/>
                <a:gd name="connsiteX176" fmla="*/ 400871 w 3781239"/>
                <a:gd name="connsiteY176" fmla="*/ 1582333 h 1898977"/>
                <a:gd name="connsiteX177" fmla="*/ 406961 w 3781239"/>
                <a:gd name="connsiteY177" fmla="*/ 1582333 h 1898977"/>
                <a:gd name="connsiteX178" fmla="*/ 397665 w 3781239"/>
                <a:gd name="connsiteY178" fmla="*/ 1590095 h 1898977"/>
                <a:gd name="connsiteX179" fmla="*/ 397665 w 3781239"/>
                <a:gd name="connsiteY179" fmla="*/ 1577247 h 1898977"/>
                <a:gd name="connsiteX180" fmla="*/ 413051 w 3781239"/>
                <a:gd name="connsiteY180" fmla="*/ 1577247 h 1898977"/>
                <a:gd name="connsiteX181" fmla="*/ 403755 w 3781239"/>
                <a:gd name="connsiteY181" fmla="*/ 1585009 h 1898977"/>
                <a:gd name="connsiteX182" fmla="*/ 403755 w 3781239"/>
                <a:gd name="connsiteY182" fmla="*/ 1572162 h 1898977"/>
                <a:gd name="connsiteX183" fmla="*/ 419141 w 3781239"/>
                <a:gd name="connsiteY183" fmla="*/ 1572162 h 1898977"/>
                <a:gd name="connsiteX184" fmla="*/ 425231 w 3781239"/>
                <a:gd name="connsiteY184" fmla="*/ 1572162 h 1898977"/>
                <a:gd name="connsiteX185" fmla="*/ 415935 w 3781239"/>
                <a:gd name="connsiteY185" fmla="*/ 1579924 h 1898977"/>
                <a:gd name="connsiteX186" fmla="*/ 415935 w 3781239"/>
                <a:gd name="connsiteY186" fmla="*/ 1567076 h 1898977"/>
                <a:gd name="connsiteX187" fmla="*/ 431427 w 3781239"/>
                <a:gd name="connsiteY187" fmla="*/ 1567076 h 1898977"/>
                <a:gd name="connsiteX188" fmla="*/ 422132 w 3781239"/>
                <a:gd name="connsiteY188" fmla="*/ 1574838 h 1898977"/>
                <a:gd name="connsiteX189" fmla="*/ 422132 w 3781239"/>
                <a:gd name="connsiteY189" fmla="*/ 1561990 h 1898977"/>
                <a:gd name="connsiteX190" fmla="*/ 437517 w 3781239"/>
                <a:gd name="connsiteY190" fmla="*/ 1561990 h 1898977"/>
                <a:gd name="connsiteX191" fmla="*/ 428222 w 3781239"/>
                <a:gd name="connsiteY191" fmla="*/ 1569663 h 1898977"/>
                <a:gd name="connsiteX192" fmla="*/ 428222 w 3781239"/>
                <a:gd name="connsiteY192" fmla="*/ 1556905 h 1898977"/>
                <a:gd name="connsiteX193" fmla="*/ 443607 w 3781239"/>
                <a:gd name="connsiteY193" fmla="*/ 1556905 h 1898977"/>
                <a:gd name="connsiteX194" fmla="*/ 449697 w 3781239"/>
                <a:gd name="connsiteY194" fmla="*/ 1556905 h 1898977"/>
                <a:gd name="connsiteX195" fmla="*/ 440509 w 3781239"/>
                <a:gd name="connsiteY195" fmla="*/ 1564578 h 1898977"/>
                <a:gd name="connsiteX196" fmla="*/ 440509 w 3781239"/>
                <a:gd name="connsiteY196" fmla="*/ 1551730 h 1898977"/>
                <a:gd name="connsiteX197" fmla="*/ 455787 w 3781239"/>
                <a:gd name="connsiteY197" fmla="*/ 1551730 h 1898977"/>
                <a:gd name="connsiteX198" fmla="*/ 446599 w 3781239"/>
                <a:gd name="connsiteY198" fmla="*/ 1559492 h 1898977"/>
                <a:gd name="connsiteX199" fmla="*/ 446599 w 3781239"/>
                <a:gd name="connsiteY199" fmla="*/ 1546644 h 1898977"/>
                <a:gd name="connsiteX200" fmla="*/ 461984 w 3781239"/>
                <a:gd name="connsiteY200" fmla="*/ 1546644 h 1898977"/>
                <a:gd name="connsiteX201" fmla="*/ 452689 w 3781239"/>
                <a:gd name="connsiteY201" fmla="*/ 1554317 h 1898977"/>
                <a:gd name="connsiteX202" fmla="*/ 452689 w 3781239"/>
                <a:gd name="connsiteY202" fmla="*/ 1541559 h 1898977"/>
                <a:gd name="connsiteX203" fmla="*/ 468074 w 3781239"/>
                <a:gd name="connsiteY203" fmla="*/ 1541559 h 1898977"/>
                <a:gd name="connsiteX204" fmla="*/ 474164 w 3781239"/>
                <a:gd name="connsiteY204" fmla="*/ 1541559 h 1898977"/>
                <a:gd name="connsiteX205" fmla="*/ 464976 w 3781239"/>
                <a:gd name="connsiteY205" fmla="*/ 1549232 h 1898977"/>
                <a:gd name="connsiteX206" fmla="*/ 464976 w 3781239"/>
                <a:gd name="connsiteY206" fmla="*/ 1536384 h 1898977"/>
                <a:gd name="connsiteX207" fmla="*/ 480361 w 3781239"/>
                <a:gd name="connsiteY207" fmla="*/ 1536384 h 1898977"/>
                <a:gd name="connsiteX208" fmla="*/ 471066 w 3781239"/>
                <a:gd name="connsiteY208" fmla="*/ 1544146 h 1898977"/>
                <a:gd name="connsiteX209" fmla="*/ 471066 w 3781239"/>
                <a:gd name="connsiteY209" fmla="*/ 1531298 h 1898977"/>
                <a:gd name="connsiteX210" fmla="*/ 486451 w 3781239"/>
                <a:gd name="connsiteY210" fmla="*/ 1531298 h 1898977"/>
                <a:gd name="connsiteX211" fmla="*/ 477262 w 3781239"/>
                <a:gd name="connsiteY211" fmla="*/ 1539061 h 1898977"/>
                <a:gd name="connsiteX212" fmla="*/ 477262 w 3781239"/>
                <a:gd name="connsiteY212" fmla="*/ 1526213 h 1898977"/>
                <a:gd name="connsiteX213" fmla="*/ 492541 w 3781239"/>
                <a:gd name="connsiteY213" fmla="*/ 1526213 h 1898977"/>
                <a:gd name="connsiteX214" fmla="*/ 483353 w 3781239"/>
                <a:gd name="connsiteY214" fmla="*/ 1533975 h 1898977"/>
                <a:gd name="connsiteX215" fmla="*/ 483353 w 3781239"/>
                <a:gd name="connsiteY215" fmla="*/ 1521127 h 1898977"/>
                <a:gd name="connsiteX216" fmla="*/ 498631 w 3781239"/>
                <a:gd name="connsiteY216" fmla="*/ 1521127 h 1898977"/>
                <a:gd name="connsiteX217" fmla="*/ 504828 w 3781239"/>
                <a:gd name="connsiteY217" fmla="*/ 1521127 h 1898977"/>
                <a:gd name="connsiteX218" fmla="*/ 495532 w 3781239"/>
                <a:gd name="connsiteY218" fmla="*/ 1528889 h 1898977"/>
                <a:gd name="connsiteX219" fmla="*/ 495532 w 3781239"/>
                <a:gd name="connsiteY219" fmla="*/ 1516042 h 1898977"/>
                <a:gd name="connsiteX220" fmla="*/ 510918 w 3781239"/>
                <a:gd name="connsiteY220" fmla="*/ 1516042 h 1898977"/>
                <a:gd name="connsiteX221" fmla="*/ 501729 w 3781239"/>
                <a:gd name="connsiteY221" fmla="*/ 1523715 h 1898977"/>
                <a:gd name="connsiteX222" fmla="*/ 501729 w 3781239"/>
                <a:gd name="connsiteY222" fmla="*/ 1510956 h 1898977"/>
                <a:gd name="connsiteX223" fmla="*/ 517008 w 3781239"/>
                <a:gd name="connsiteY223" fmla="*/ 1510956 h 1898977"/>
                <a:gd name="connsiteX224" fmla="*/ 523205 w 3781239"/>
                <a:gd name="connsiteY224" fmla="*/ 1510956 h 1898977"/>
                <a:gd name="connsiteX225" fmla="*/ 513909 w 3781239"/>
                <a:gd name="connsiteY225" fmla="*/ 1518629 h 1898977"/>
                <a:gd name="connsiteX226" fmla="*/ 513909 w 3781239"/>
                <a:gd name="connsiteY226" fmla="*/ 1505781 h 1898977"/>
                <a:gd name="connsiteX227" fmla="*/ 529294 w 3781239"/>
                <a:gd name="connsiteY227" fmla="*/ 1505781 h 1898977"/>
                <a:gd name="connsiteX228" fmla="*/ 519999 w 3781239"/>
                <a:gd name="connsiteY228" fmla="*/ 1513543 h 1898977"/>
                <a:gd name="connsiteX229" fmla="*/ 519999 w 3781239"/>
                <a:gd name="connsiteY229" fmla="*/ 1500696 h 1898977"/>
                <a:gd name="connsiteX230" fmla="*/ 535384 w 3781239"/>
                <a:gd name="connsiteY230" fmla="*/ 1500696 h 1898977"/>
                <a:gd name="connsiteX231" fmla="*/ 526089 w 3781239"/>
                <a:gd name="connsiteY231" fmla="*/ 1508369 h 1898977"/>
                <a:gd name="connsiteX232" fmla="*/ 526089 w 3781239"/>
                <a:gd name="connsiteY232" fmla="*/ 1495610 h 1898977"/>
                <a:gd name="connsiteX233" fmla="*/ 541581 w 3781239"/>
                <a:gd name="connsiteY233" fmla="*/ 1495610 h 1898977"/>
                <a:gd name="connsiteX234" fmla="*/ 547671 w 3781239"/>
                <a:gd name="connsiteY234" fmla="*/ 1495610 h 1898977"/>
                <a:gd name="connsiteX235" fmla="*/ 538376 w 3781239"/>
                <a:gd name="connsiteY235" fmla="*/ 1503372 h 1898977"/>
                <a:gd name="connsiteX236" fmla="*/ 538376 w 3781239"/>
                <a:gd name="connsiteY236" fmla="*/ 1490524 h 1898977"/>
                <a:gd name="connsiteX237" fmla="*/ 553761 w 3781239"/>
                <a:gd name="connsiteY237" fmla="*/ 1490524 h 1898977"/>
                <a:gd name="connsiteX238" fmla="*/ 544466 w 3781239"/>
                <a:gd name="connsiteY238" fmla="*/ 1498287 h 1898977"/>
                <a:gd name="connsiteX239" fmla="*/ 544466 w 3781239"/>
                <a:gd name="connsiteY239" fmla="*/ 1485439 h 1898977"/>
                <a:gd name="connsiteX240" fmla="*/ 559958 w 3781239"/>
                <a:gd name="connsiteY240" fmla="*/ 1485439 h 1898977"/>
                <a:gd name="connsiteX241" fmla="*/ 550556 w 3781239"/>
                <a:gd name="connsiteY241" fmla="*/ 1493112 h 1898977"/>
                <a:gd name="connsiteX242" fmla="*/ 550556 w 3781239"/>
                <a:gd name="connsiteY242" fmla="*/ 1480353 h 1898977"/>
                <a:gd name="connsiteX243" fmla="*/ 566048 w 3781239"/>
                <a:gd name="connsiteY243" fmla="*/ 1480353 h 1898977"/>
                <a:gd name="connsiteX244" fmla="*/ 572138 w 3781239"/>
                <a:gd name="connsiteY244" fmla="*/ 1480353 h 1898977"/>
                <a:gd name="connsiteX245" fmla="*/ 562843 w 3781239"/>
                <a:gd name="connsiteY245" fmla="*/ 1488026 h 1898977"/>
                <a:gd name="connsiteX246" fmla="*/ 562843 w 3781239"/>
                <a:gd name="connsiteY246" fmla="*/ 1475178 h 1898977"/>
                <a:gd name="connsiteX247" fmla="*/ 578228 w 3781239"/>
                <a:gd name="connsiteY247" fmla="*/ 1475178 h 1898977"/>
                <a:gd name="connsiteX248" fmla="*/ 584318 w 3781239"/>
                <a:gd name="connsiteY248" fmla="*/ 1475178 h 1898977"/>
                <a:gd name="connsiteX249" fmla="*/ 575023 w 3781239"/>
                <a:gd name="connsiteY249" fmla="*/ 1482941 h 1898977"/>
                <a:gd name="connsiteX250" fmla="*/ 575023 w 3781239"/>
                <a:gd name="connsiteY250" fmla="*/ 1470093 h 1898977"/>
                <a:gd name="connsiteX251" fmla="*/ 590408 w 3781239"/>
                <a:gd name="connsiteY251" fmla="*/ 1470093 h 1898977"/>
                <a:gd name="connsiteX252" fmla="*/ 581220 w 3781239"/>
                <a:gd name="connsiteY252" fmla="*/ 1477766 h 1898977"/>
                <a:gd name="connsiteX253" fmla="*/ 581220 w 3781239"/>
                <a:gd name="connsiteY253" fmla="*/ 1465007 h 1898977"/>
                <a:gd name="connsiteX254" fmla="*/ 596498 w 3781239"/>
                <a:gd name="connsiteY254" fmla="*/ 1465007 h 1898977"/>
                <a:gd name="connsiteX255" fmla="*/ 587310 w 3781239"/>
                <a:gd name="connsiteY255" fmla="*/ 1472680 h 1898977"/>
                <a:gd name="connsiteX256" fmla="*/ 587310 w 3781239"/>
                <a:gd name="connsiteY256" fmla="*/ 1459832 h 1898977"/>
                <a:gd name="connsiteX257" fmla="*/ 602695 w 3781239"/>
                <a:gd name="connsiteY257" fmla="*/ 1459832 h 1898977"/>
                <a:gd name="connsiteX258" fmla="*/ 608785 w 3781239"/>
                <a:gd name="connsiteY258" fmla="*/ 1459832 h 1898977"/>
                <a:gd name="connsiteX259" fmla="*/ 599596 w 3781239"/>
                <a:gd name="connsiteY259" fmla="*/ 1467595 h 1898977"/>
                <a:gd name="connsiteX260" fmla="*/ 599596 w 3781239"/>
                <a:gd name="connsiteY260" fmla="*/ 1454747 h 1898977"/>
                <a:gd name="connsiteX261" fmla="*/ 614875 w 3781239"/>
                <a:gd name="connsiteY261" fmla="*/ 1454747 h 1898977"/>
                <a:gd name="connsiteX262" fmla="*/ 621072 w 3781239"/>
                <a:gd name="connsiteY262" fmla="*/ 1454747 h 1898977"/>
                <a:gd name="connsiteX263" fmla="*/ 611776 w 3781239"/>
                <a:gd name="connsiteY263" fmla="*/ 1462509 h 1898977"/>
                <a:gd name="connsiteX264" fmla="*/ 611776 w 3781239"/>
                <a:gd name="connsiteY264" fmla="*/ 1457423 h 1898977"/>
                <a:gd name="connsiteX265" fmla="*/ 611776 w 3781239"/>
                <a:gd name="connsiteY265" fmla="*/ 1444576 h 1898977"/>
                <a:gd name="connsiteX266" fmla="*/ 627162 w 3781239"/>
                <a:gd name="connsiteY266" fmla="*/ 1444576 h 1898977"/>
                <a:gd name="connsiteX267" fmla="*/ 633252 w 3781239"/>
                <a:gd name="connsiteY267" fmla="*/ 1444576 h 1898977"/>
                <a:gd name="connsiteX268" fmla="*/ 624063 w 3781239"/>
                <a:gd name="connsiteY268" fmla="*/ 1452249 h 1898977"/>
                <a:gd name="connsiteX269" fmla="*/ 624063 w 3781239"/>
                <a:gd name="connsiteY269" fmla="*/ 1439490 h 1898977"/>
                <a:gd name="connsiteX270" fmla="*/ 639448 w 3781239"/>
                <a:gd name="connsiteY270" fmla="*/ 1439490 h 1898977"/>
                <a:gd name="connsiteX271" fmla="*/ 645538 w 3781239"/>
                <a:gd name="connsiteY271" fmla="*/ 1439490 h 1898977"/>
                <a:gd name="connsiteX272" fmla="*/ 636350 w 3781239"/>
                <a:gd name="connsiteY272" fmla="*/ 1447163 h 1898977"/>
                <a:gd name="connsiteX273" fmla="*/ 636350 w 3781239"/>
                <a:gd name="connsiteY273" fmla="*/ 1434405 h 1898977"/>
                <a:gd name="connsiteX274" fmla="*/ 651628 w 3781239"/>
                <a:gd name="connsiteY274" fmla="*/ 1434405 h 1898977"/>
                <a:gd name="connsiteX275" fmla="*/ 657718 w 3781239"/>
                <a:gd name="connsiteY275" fmla="*/ 1434405 h 1898977"/>
                <a:gd name="connsiteX276" fmla="*/ 648530 w 3781239"/>
                <a:gd name="connsiteY276" fmla="*/ 1442078 h 1898977"/>
                <a:gd name="connsiteX277" fmla="*/ 648530 w 3781239"/>
                <a:gd name="connsiteY277" fmla="*/ 1429230 h 1898977"/>
                <a:gd name="connsiteX278" fmla="*/ 663915 w 3781239"/>
                <a:gd name="connsiteY278" fmla="*/ 1429230 h 1898977"/>
                <a:gd name="connsiteX279" fmla="*/ 654620 w 3781239"/>
                <a:gd name="connsiteY279" fmla="*/ 1436903 h 1898977"/>
                <a:gd name="connsiteX280" fmla="*/ 654620 w 3781239"/>
                <a:gd name="connsiteY280" fmla="*/ 1424144 h 1898977"/>
                <a:gd name="connsiteX281" fmla="*/ 670005 w 3781239"/>
                <a:gd name="connsiteY281" fmla="*/ 1424144 h 1898977"/>
                <a:gd name="connsiteX282" fmla="*/ 676095 w 3781239"/>
                <a:gd name="connsiteY282" fmla="*/ 1424144 h 1898977"/>
                <a:gd name="connsiteX283" fmla="*/ 666800 w 3781239"/>
                <a:gd name="connsiteY283" fmla="*/ 1431817 h 1898977"/>
                <a:gd name="connsiteX284" fmla="*/ 666800 w 3781239"/>
                <a:gd name="connsiteY284" fmla="*/ 1419059 h 1898977"/>
                <a:gd name="connsiteX285" fmla="*/ 682292 w 3781239"/>
                <a:gd name="connsiteY285" fmla="*/ 1419059 h 1898977"/>
                <a:gd name="connsiteX286" fmla="*/ 688382 w 3781239"/>
                <a:gd name="connsiteY286" fmla="*/ 1419059 h 1898977"/>
                <a:gd name="connsiteX287" fmla="*/ 679087 w 3781239"/>
                <a:gd name="connsiteY287" fmla="*/ 1426732 h 1898977"/>
                <a:gd name="connsiteX288" fmla="*/ 679087 w 3781239"/>
                <a:gd name="connsiteY288" fmla="*/ 1413884 h 1898977"/>
                <a:gd name="connsiteX289" fmla="*/ 694472 w 3781239"/>
                <a:gd name="connsiteY289" fmla="*/ 1413884 h 1898977"/>
                <a:gd name="connsiteX290" fmla="*/ 685177 w 3781239"/>
                <a:gd name="connsiteY290" fmla="*/ 1421646 h 1898977"/>
                <a:gd name="connsiteX291" fmla="*/ 685177 w 3781239"/>
                <a:gd name="connsiteY291" fmla="*/ 1408798 h 1898977"/>
                <a:gd name="connsiteX292" fmla="*/ 700669 w 3781239"/>
                <a:gd name="connsiteY292" fmla="*/ 1408798 h 1898977"/>
                <a:gd name="connsiteX293" fmla="*/ 706759 w 3781239"/>
                <a:gd name="connsiteY293" fmla="*/ 1408798 h 1898977"/>
                <a:gd name="connsiteX294" fmla="*/ 697464 w 3781239"/>
                <a:gd name="connsiteY294" fmla="*/ 1416560 h 1898977"/>
                <a:gd name="connsiteX295" fmla="*/ 697464 w 3781239"/>
                <a:gd name="connsiteY295" fmla="*/ 1403713 h 1898977"/>
                <a:gd name="connsiteX296" fmla="*/ 712849 w 3781239"/>
                <a:gd name="connsiteY296" fmla="*/ 1403713 h 1898977"/>
                <a:gd name="connsiteX297" fmla="*/ 718939 w 3781239"/>
                <a:gd name="connsiteY297" fmla="*/ 1403713 h 1898977"/>
                <a:gd name="connsiteX298" fmla="*/ 709643 w 3781239"/>
                <a:gd name="connsiteY298" fmla="*/ 1411475 h 1898977"/>
                <a:gd name="connsiteX299" fmla="*/ 709643 w 3781239"/>
                <a:gd name="connsiteY299" fmla="*/ 1398627 h 1898977"/>
                <a:gd name="connsiteX300" fmla="*/ 725029 w 3781239"/>
                <a:gd name="connsiteY300" fmla="*/ 1398627 h 1898977"/>
                <a:gd name="connsiteX301" fmla="*/ 715840 w 3781239"/>
                <a:gd name="connsiteY301" fmla="*/ 1406300 h 1898977"/>
                <a:gd name="connsiteX302" fmla="*/ 715840 w 3781239"/>
                <a:gd name="connsiteY302" fmla="*/ 1393541 h 1898977"/>
                <a:gd name="connsiteX303" fmla="*/ 731119 w 3781239"/>
                <a:gd name="connsiteY303" fmla="*/ 1393541 h 1898977"/>
                <a:gd name="connsiteX304" fmla="*/ 721930 w 3781239"/>
                <a:gd name="connsiteY304" fmla="*/ 1401214 h 1898977"/>
                <a:gd name="connsiteX305" fmla="*/ 721930 w 3781239"/>
                <a:gd name="connsiteY305" fmla="*/ 1388367 h 1898977"/>
                <a:gd name="connsiteX306" fmla="*/ 737209 w 3781239"/>
                <a:gd name="connsiteY306" fmla="*/ 1388367 h 1898977"/>
                <a:gd name="connsiteX307" fmla="*/ 728020 w 3781239"/>
                <a:gd name="connsiteY307" fmla="*/ 1396129 h 1898977"/>
                <a:gd name="connsiteX308" fmla="*/ 728020 w 3781239"/>
                <a:gd name="connsiteY308" fmla="*/ 1383281 h 1898977"/>
                <a:gd name="connsiteX309" fmla="*/ 743406 w 3781239"/>
                <a:gd name="connsiteY309" fmla="*/ 1383281 h 1898977"/>
                <a:gd name="connsiteX310" fmla="*/ 749496 w 3781239"/>
                <a:gd name="connsiteY310" fmla="*/ 1383281 h 1898977"/>
                <a:gd name="connsiteX311" fmla="*/ 740307 w 3781239"/>
                <a:gd name="connsiteY311" fmla="*/ 1390954 h 1898977"/>
                <a:gd name="connsiteX312" fmla="*/ 740307 w 3781239"/>
                <a:gd name="connsiteY312" fmla="*/ 1378195 h 1898977"/>
                <a:gd name="connsiteX313" fmla="*/ 755586 w 3781239"/>
                <a:gd name="connsiteY313" fmla="*/ 1378195 h 1898977"/>
                <a:gd name="connsiteX314" fmla="*/ 746397 w 3781239"/>
                <a:gd name="connsiteY314" fmla="*/ 1385958 h 1898977"/>
                <a:gd name="connsiteX315" fmla="*/ 746397 w 3781239"/>
                <a:gd name="connsiteY315" fmla="*/ 1373110 h 1898977"/>
                <a:gd name="connsiteX316" fmla="*/ 761782 w 3781239"/>
                <a:gd name="connsiteY316" fmla="*/ 1373110 h 1898977"/>
                <a:gd name="connsiteX317" fmla="*/ 752487 w 3781239"/>
                <a:gd name="connsiteY317" fmla="*/ 1380872 h 1898977"/>
                <a:gd name="connsiteX318" fmla="*/ 752487 w 3781239"/>
                <a:gd name="connsiteY318" fmla="*/ 1368024 h 1898977"/>
                <a:gd name="connsiteX319" fmla="*/ 767872 w 3781239"/>
                <a:gd name="connsiteY319" fmla="*/ 1368024 h 1898977"/>
                <a:gd name="connsiteX320" fmla="*/ 773962 w 3781239"/>
                <a:gd name="connsiteY320" fmla="*/ 1368024 h 1898977"/>
                <a:gd name="connsiteX321" fmla="*/ 764774 w 3781239"/>
                <a:gd name="connsiteY321" fmla="*/ 1375697 h 1898977"/>
                <a:gd name="connsiteX322" fmla="*/ 764774 w 3781239"/>
                <a:gd name="connsiteY322" fmla="*/ 1370612 h 1898977"/>
                <a:gd name="connsiteX323" fmla="*/ 764774 w 3781239"/>
                <a:gd name="connsiteY323" fmla="*/ 1357764 h 1898977"/>
                <a:gd name="connsiteX324" fmla="*/ 780159 w 3781239"/>
                <a:gd name="connsiteY324" fmla="*/ 1357764 h 1898977"/>
                <a:gd name="connsiteX325" fmla="*/ 786249 w 3781239"/>
                <a:gd name="connsiteY325" fmla="*/ 1357764 h 1898977"/>
                <a:gd name="connsiteX326" fmla="*/ 777061 w 3781239"/>
                <a:gd name="connsiteY326" fmla="*/ 1365526 h 1898977"/>
                <a:gd name="connsiteX327" fmla="*/ 777061 w 3781239"/>
                <a:gd name="connsiteY327" fmla="*/ 1352678 h 1898977"/>
                <a:gd name="connsiteX328" fmla="*/ 792339 w 3781239"/>
                <a:gd name="connsiteY328" fmla="*/ 1352678 h 1898977"/>
                <a:gd name="connsiteX329" fmla="*/ 798536 w 3781239"/>
                <a:gd name="connsiteY329" fmla="*/ 1352678 h 1898977"/>
                <a:gd name="connsiteX330" fmla="*/ 789241 w 3781239"/>
                <a:gd name="connsiteY330" fmla="*/ 1360351 h 1898977"/>
                <a:gd name="connsiteX331" fmla="*/ 789241 w 3781239"/>
                <a:gd name="connsiteY331" fmla="*/ 1347593 h 1898977"/>
                <a:gd name="connsiteX332" fmla="*/ 804626 w 3781239"/>
                <a:gd name="connsiteY332" fmla="*/ 1347593 h 1898977"/>
                <a:gd name="connsiteX333" fmla="*/ 795331 w 3781239"/>
                <a:gd name="connsiteY333" fmla="*/ 1355266 h 1898977"/>
                <a:gd name="connsiteX334" fmla="*/ 795331 w 3781239"/>
                <a:gd name="connsiteY334" fmla="*/ 1342418 h 1898977"/>
                <a:gd name="connsiteX335" fmla="*/ 810716 w 3781239"/>
                <a:gd name="connsiteY335" fmla="*/ 1342418 h 1898977"/>
                <a:gd name="connsiteX336" fmla="*/ 801527 w 3781239"/>
                <a:gd name="connsiteY336" fmla="*/ 1350180 h 1898977"/>
                <a:gd name="connsiteX337" fmla="*/ 801527 w 3781239"/>
                <a:gd name="connsiteY337" fmla="*/ 1337332 h 1898977"/>
                <a:gd name="connsiteX338" fmla="*/ 816806 w 3781239"/>
                <a:gd name="connsiteY338" fmla="*/ 1337332 h 1898977"/>
                <a:gd name="connsiteX339" fmla="*/ 807617 w 3781239"/>
                <a:gd name="connsiteY339" fmla="*/ 1345094 h 1898977"/>
                <a:gd name="connsiteX340" fmla="*/ 807617 w 3781239"/>
                <a:gd name="connsiteY340" fmla="*/ 1332247 h 1898977"/>
                <a:gd name="connsiteX341" fmla="*/ 823003 w 3781239"/>
                <a:gd name="connsiteY341" fmla="*/ 1332247 h 1898977"/>
                <a:gd name="connsiteX342" fmla="*/ 829093 w 3781239"/>
                <a:gd name="connsiteY342" fmla="*/ 1332247 h 1898977"/>
                <a:gd name="connsiteX343" fmla="*/ 819797 w 3781239"/>
                <a:gd name="connsiteY343" fmla="*/ 1340009 h 1898977"/>
                <a:gd name="connsiteX344" fmla="*/ 819797 w 3781239"/>
                <a:gd name="connsiteY344" fmla="*/ 1327161 h 1898977"/>
                <a:gd name="connsiteX345" fmla="*/ 835183 w 3781239"/>
                <a:gd name="connsiteY345" fmla="*/ 1327161 h 1898977"/>
                <a:gd name="connsiteX346" fmla="*/ 825887 w 3781239"/>
                <a:gd name="connsiteY346" fmla="*/ 1334923 h 1898977"/>
                <a:gd name="connsiteX347" fmla="*/ 825887 w 3781239"/>
                <a:gd name="connsiteY347" fmla="*/ 1322075 h 1898977"/>
                <a:gd name="connsiteX348" fmla="*/ 841379 w 3781239"/>
                <a:gd name="connsiteY348" fmla="*/ 1322075 h 1898977"/>
                <a:gd name="connsiteX349" fmla="*/ 831977 w 3781239"/>
                <a:gd name="connsiteY349" fmla="*/ 1329748 h 1898977"/>
                <a:gd name="connsiteX350" fmla="*/ 831977 w 3781239"/>
                <a:gd name="connsiteY350" fmla="*/ 1316990 h 1898977"/>
                <a:gd name="connsiteX351" fmla="*/ 847469 w 3781239"/>
                <a:gd name="connsiteY351" fmla="*/ 1316990 h 1898977"/>
                <a:gd name="connsiteX352" fmla="*/ 853559 w 3781239"/>
                <a:gd name="connsiteY352" fmla="*/ 1316990 h 1898977"/>
                <a:gd name="connsiteX353" fmla="*/ 844264 w 3781239"/>
                <a:gd name="connsiteY353" fmla="*/ 1324663 h 1898977"/>
                <a:gd name="connsiteX354" fmla="*/ 844264 w 3781239"/>
                <a:gd name="connsiteY354" fmla="*/ 1311815 h 1898977"/>
                <a:gd name="connsiteX355" fmla="*/ 859649 w 3781239"/>
                <a:gd name="connsiteY355" fmla="*/ 1311815 h 1898977"/>
                <a:gd name="connsiteX356" fmla="*/ 865739 w 3781239"/>
                <a:gd name="connsiteY356" fmla="*/ 1311815 h 1898977"/>
                <a:gd name="connsiteX357" fmla="*/ 856551 w 3781239"/>
                <a:gd name="connsiteY357" fmla="*/ 1319577 h 1898977"/>
                <a:gd name="connsiteX358" fmla="*/ 856551 w 3781239"/>
                <a:gd name="connsiteY358" fmla="*/ 1306729 h 1898977"/>
                <a:gd name="connsiteX359" fmla="*/ 871936 w 3781239"/>
                <a:gd name="connsiteY359" fmla="*/ 1306729 h 1898977"/>
                <a:gd name="connsiteX360" fmla="*/ 862641 w 3781239"/>
                <a:gd name="connsiteY360" fmla="*/ 1314402 h 1898977"/>
                <a:gd name="connsiteX361" fmla="*/ 862641 w 3781239"/>
                <a:gd name="connsiteY361" fmla="*/ 1301644 h 1898977"/>
                <a:gd name="connsiteX362" fmla="*/ 878026 w 3781239"/>
                <a:gd name="connsiteY362" fmla="*/ 1301644 h 1898977"/>
                <a:gd name="connsiteX363" fmla="*/ 884116 w 3781239"/>
                <a:gd name="connsiteY363" fmla="*/ 1301644 h 1898977"/>
                <a:gd name="connsiteX364" fmla="*/ 890206 w 3781239"/>
                <a:gd name="connsiteY364" fmla="*/ 1301644 h 1898977"/>
                <a:gd name="connsiteX365" fmla="*/ 881018 w 3781239"/>
                <a:gd name="connsiteY365" fmla="*/ 1309317 h 1898977"/>
                <a:gd name="connsiteX366" fmla="*/ 881018 w 3781239"/>
                <a:gd name="connsiteY366" fmla="*/ 1296469 h 1898977"/>
                <a:gd name="connsiteX367" fmla="*/ 896296 w 3781239"/>
                <a:gd name="connsiteY367" fmla="*/ 1296469 h 1898977"/>
                <a:gd name="connsiteX368" fmla="*/ 902493 w 3781239"/>
                <a:gd name="connsiteY368" fmla="*/ 1296469 h 1898977"/>
                <a:gd name="connsiteX369" fmla="*/ 908583 w 3781239"/>
                <a:gd name="connsiteY369" fmla="*/ 1296469 h 1898977"/>
                <a:gd name="connsiteX370" fmla="*/ 914673 w 3781239"/>
                <a:gd name="connsiteY370" fmla="*/ 1296469 h 1898977"/>
                <a:gd name="connsiteX371" fmla="*/ 905485 w 3781239"/>
                <a:gd name="connsiteY371" fmla="*/ 1304320 h 1898977"/>
                <a:gd name="connsiteX372" fmla="*/ 905485 w 3781239"/>
                <a:gd name="connsiteY372" fmla="*/ 1291473 h 1898977"/>
                <a:gd name="connsiteX373" fmla="*/ 920870 w 3781239"/>
                <a:gd name="connsiteY373" fmla="*/ 1291473 h 1898977"/>
                <a:gd name="connsiteX374" fmla="*/ 911575 w 3781239"/>
                <a:gd name="connsiteY374" fmla="*/ 1299146 h 1898977"/>
                <a:gd name="connsiteX375" fmla="*/ 911575 w 3781239"/>
                <a:gd name="connsiteY375" fmla="*/ 1286387 h 1898977"/>
                <a:gd name="connsiteX376" fmla="*/ 926960 w 3781239"/>
                <a:gd name="connsiteY376" fmla="*/ 1286387 h 1898977"/>
                <a:gd name="connsiteX377" fmla="*/ 933050 w 3781239"/>
                <a:gd name="connsiteY377" fmla="*/ 1286387 h 1898977"/>
                <a:gd name="connsiteX378" fmla="*/ 923861 w 3781239"/>
                <a:gd name="connsiteY378" fmla="*/ 1294060 h 1898977"/>
                <a:gd name="connsiteX379" fmla="*/ 923861 w 3781239"/>
                <a:gd name="connsiteY379" fmla="*/ 1281212 h 1898977"/>
                <a:gd name="connsiteX380" fmla="*/ 939247 w 3781239"/>
                <a:gd name="connsiteY380" fmla="*/ 1281212 h 1898977"/>
                <a:gd name="connsiteX381" fmla="*/ 929951 w 3781239"/>
                <a:gd name="connsiteY381" fmla="*/ 1288974 h 1898977"/>
                <a:gd name="connsiteX382" fmla="*/ 929951 w 3781239"/>
                <a:gd name="connsiteY382" fmla="*/ 1276127 h 1898977"/>
                <a:gd name="connsiteX383" fmla="*/ 945337 w 3781239"/>
                <a:gd name="connsiteY383" fmla="*/ 1276127 h 1898977"/>
                <a:gd name="connsiteX384" fmla="*/ 936148 w 3781239"/>
                <a:gd name="connsiteY384" fmla="*/ 1283800 h 1898977"/>
                <a:gd name="connsiteX385" fmla="*/ 936148 w 3781239"/>
                <a:gd name="connsiteY385" fmla="*/ 1271041 h 1898977"/>
                <a:gd name="connsiteX386" fmla="*/ 951427 w 3781239"/>
                <a:gd name="connsiteY386" fmla="*/ 1271041 h 1898977"/>
                <a:gd name="connsiteX387" fmla="*/ 942238 w 3781239"/>
                <a:gd name="connsiteY387" fmla="*/ 1278714 h 1898977"/>
                <a:gd name="connsiteX388" fmla="*/ 942238 w 3781239"/>
                <a:gd name="connsiteY388" fmla="*/ 1265866 h 1898977"/>
                <a:gd name="connsiteX389" fmla="*/ 957623 w 3781239"/>
                <a:gd name="connsiteY389" fmla="*/ 1265866 h 1898977"/>
                <a:gd name="connsiteX390" fmla="*/ 963713 w 3781239"/>
                <a:gd name="connsiteY390" fmla="*/ 1265866 h 1898977"/>
                <a:gd name="connsiteX391" fmla="*/ 954418 w 3781239"/>
                <a:gd name="connsiteY391" fmla="*/ 1273628 h 1898977"/>
                <a:gd name="connsiteX392" fmla="*/ 954418 w 3781239"/>
                <a:gd name="connsiteY392" fmla="*/ 1260781 h 1898977"/>
                <a:gd name="connsiteX393" fmla="*/ 969803 w 3781239"/>
                <a:gd name="connsiteY393" fmla="*/ 1260781 h 1898977"/>
                <a:gd name="connsiteX394" fmla="*/ 975893 w 3781239"/>
                <a:gd name="connsiteY394" fmla="*/ 1260781 h 1898977"/>
                <a:gd name="connsiteX395" fmla="*/ 966598 w 3781239"/>
                <a:gd name="connsiteY395" fmla="*/ 1268543 h 1898977"/>
                <a:gd name="connsiteX396" fmla="*/ 966598 w 3781239"/>
                <a:gd name="connsiteY396" fmla="*/ 1263368 h 1898977"/>
                <a:gd name="connsiteX397" fmla="*/ 966598 w 3781239"/>
                <a:gd name="connsiteY397" fmla="*/ 1250609 h 1898977"/>
                <a:gd name="connsiteX398" fmla="*/ 982090 w 3781239"/>
                <a:gd name="connsiteY398" fmla="*/ 1250609 h 1898977"/>
                <a:gd name="connsiteX399" fmla="*/ 988180 w 3781239"/>
                <a:gd name="connsiteY399" fmla="*/ 1250609 h 1898977"/>
                <a:gd name="connsiteX400" fmla="*/ 978885 w 3781239"/>
                <a:gd name="connsiteY400" fmla="*/ 1258282 h 1898977"/>
                <a:gd name="connsiteX401" fmla="*/ 978885 w 3781239"/>
                <a:gd name="connsiteY401" fmla="*/ 1245524 h 1898977"/>
                <a:gd name="connsiteX402" fmla="*/ 994270 w 3781239"/>
                <a:gd name="connsiteY402" fmla="*/ 1245524 h 1898977"/>
                <a:gd name="connsiteX403" fmla="*/ 1000467 w 3781239"/>
                <a:gd name="connsiteY403" fmla="*/ 1245524 h 1898977"/>
                <a:gd name="connsiteX404" fmla="*/ 1006450 w 3781239"/>
                <a:gd name="connsiteY404" fmla="*/ 1245524 h 1898977"/>
                <a:gd name="connsiteX405" fmla="*/ 997262 w 3781239"/>
                <a:gd name="connsiteY405" fmla="*/ 1253197 h 1898977"/>
                <a:gd name="connsiteX406" fmla="*/ 997262 w 3781239"/>
                <a:gd name="connsiteY406" fmla="*/ 1240438 h 1898977"/>
                <a:gd name="connsiteX407" fmla="*/ 1012647 w 3781239"/>
                <a:gd name="connsiteY407" fmla="*/ 1240438 h 1898977"/>
                <a:gd name="connsiteX408" fmla="*/ 1018737 w 3781239"/>
                <a:gd name="connsiteY408" fmla="*/ 1240438 h 1898977"/>
                <a:gd name="connsiteX409" fmla="*/ 1009442 w 3781239"/>
                <a:gd name="connsiteY409" fmla="*/ 1248111 h 1898977"/>
                <a:gd name="connsiteX410" fmla="*/ 1009442 w 3781239"/>
                <a:gd name="connsiteY410" fmla="*/ 1235263 h 1898977"/>
                <a:gd name="connsiteX411" fmla="*/ 1024827 w 3781239"/>
                <a:gd name="connsiteY411" fmla="*/ 1235263 h 1898977"/>
                <a:gd name="connsiteX412" fmla="*/ 1015638 w 3781239"/>
                <a:gd name="connsiteY412" fmla="*/ 1242936 h 1898977"/>
                <a:gd name="connsiteX413" fmla="*/ 1015638 w 3781239"/>
                <a:gd name="connsiteY413" fmla="*/ 1230178 h 1898977"/>
                <a:gd name="connsiteX414" fmla="*/ 1030917 w 3781239"/>
                <a:gd name="connsiteY414" fmla="*/ 1230178 h 1898977"/>
                <a:gd name="connsiteX415" fmla="*/ 1021728 w 3781239"/>
                <a:gd name="connsiteY415" fmla="*/ 1237851 h 1898977"/>
                <a:gd name="connsiteX416" fmla="*/ 1021728 w 3781239"/>
                <a:gd name="connsiteY416" fmla="*/ 1225092 h 1898977"/>
                <a:gd name="connsiteX417" fmla="*/ 1037114 w 3781239"/>
                <a:gd name="connsiteY417" fmla="*/ 1225092 h 1898977"/>
                <a:gd name="connsiteX418" fmla="*/ 1043204 w 3781239"/>
                <a:gd name="connsiteY418" fmla="*/ 1225092 h 1898977"/>
                <a:gd name="connsiteX419" fmla="*/ 1034015 w 3781239"/>
                <a:gd name="connsiteY419" fmla="*/ 1232765 h 1898977"/>
                <a:gd name="connsiteX420" fmla="*/ 1034015 w 3781239"/>
                <a:gd name="connsiteY420" fmla="*/ 1219917 h 1898977"/>
                <a:gd name="connsiteX421" fmla="*/ 1049294 w 3781239"/>
                <a:gd name="connsiteY421" fmla="*/ 1219917 h 1898977"/>
                <a:gd name="connsiteX422" fmla="*/ 1040105 w 3781239"/>
                <a:gd name="connsiteY422" fmla="*/ 1227680 h 1898977"/>
                <a:gd name="connsiteX423" fmla="*/ 1040105 w 3781239"/>
                <a:gd name="connsiteY423" fmla="*/ 1214832 h 1898977"/>
                <a:gd name="connsiteX424" fmla="*/ 1055384 w 3781239"/>
                <a:gd name="connsiteY424" fmla="*/ 1214832 h 1898977"/>
                <a:gd name="connsiteX425" fmla="*/ 1061581 w 3781239"/>
                <a:gd name="connsiteY425" fmla="*/ 1214832 h 1898977"/>
                <a:gd name="connsiteX426" fmla="*/ 1067671 w 3781239"/>
                <a:gd name="connsiteY426" fmla="*/ 1214832 h 1898977"/>
                <a:gd name="connsiteX427" fmla="*/ 1058482 w 3781239"/>
                <a:gd name="connsiteY427" fmla="*/ 1222594 h 1898977"/>
                <a:gd name="connsiteX428" fmla="*/ 1058482 w 3781239"/>
                <a:gd name="connsiteY428" fmla="*/ 1209746 h 1898977"/>
                <a:gd name="connsiteX429" fmla="*/ 1073761 w 3781239"/>
                <a:gd name="connsiteY429" fmla="*/ 1209746 h 1898977"/>
                <a:gd name="connsiteX430" fmla="*/ 1079957 w 3781239"/>
                <a:gd name="connsiteY430" fmla="*/ 1209746 h 1898977"/>
                <a:gd name="connsiteX431" fmla="*/ 1070662 w 3781239"/>
                <a:gd name="connsiteY431" fmla="*/ 1217508 h 1898977"/>
                <a:gd name="connsiteX432" fmla="*/ 1070662 w 3781239"/>
                <a:gd name="connsiteY432" fmla="*/ 1204661 h 1898977"/>
                <a:gd name="connsiteX433" fmla="*/ 1086047 w 3781239"/>
                <a:gd name="connsiteY433" fmla="*/ 1204661 h 1898977"/>
                <a:gd name="connsiteX434" fmla="*/ 1092137 w 3781239"/>
                <a:gd name="connsiteY434" fmla="*/ 1204661 h 1898977"/>
                <a:gd name="connsiteX435" fmla="*/ 1082949 w 3781239"/>
                <a:gd name="connsiteY435" fmla="*/ 1212334 h 1898977"/>
                <a:gd name="connsiteX436" fmla="*/ 1082949 w 3781239"/>
                <a:gd name="connsiteY436" fmla="*/ 1199575 h 1898977"/>
                <a:gd name="connsiteX437" fmla="*/ 1098334 w 3781239"/>
                <a:gd name="connsiteY437" fmla="*/ 1199575 h 1898977"/>
                <a:gd name="connsiteX438" fmla="*/ 1089039 w 3781239"/>
                <a:gd name="connsiteY438" fmla="*/ 1207248 h 1898977"/>
                <a:gd name="connsiteX439" fmla="*/ 1089039 w 3781239"/>
                <a:gd name="connsiteY439" fmla="*/ 1194400 h 1898977"/>
                <a:gd name="connsiteX440" fmla="*/ 1104424 w 3781239"/>
                <a:gd name="connsiteY440" fmla="*/ 1194400 h 1898977"/>
                <a:gd name="connsiteX441" fmla="*/ 1095129 w 3781239"/>
                <a:gd name="connsiteY441" fmla="*/ 1202162 h 1898977"/>
                <a:gd name="connsiteX442" fmla="*/ 1095129 w 3781239"/>
                <a:gd name="connsiteY442" fmla="*/ 1196988 h 1898977"/>
                <a:gd name="connsiteX443" fmla="*/ 1095129 w 3781239"/>
                <a:gd name="connsiteY443" fmla="*/ 1184229 h 1898977"/>
                <a:gd name="connsiteX444" fmla="*/ 1110514 w 3781239"/>
                <a:gd name="connsiteY444" fmla="*/ 1184229 h 1898977"/>
                <a:gd name="connsiteX445" fmla="*/ 1101326 w 3781239"/>
                <a:gd name="connsiteY445" fmla="*/ 1191902 h 1898977"/>
                <a:gd name="connsiteX446" fmla="*/ 1101326 w 3781239"/>
                <a:gd name="connsiteY446" fmla="*/ 1179054 h 1898977"/>
                <a:gd name="connsiteX447" fmla="*/ 1116711 w 3781239"/>
                <a:gd name="connsiteY447" fmla="*/ 1179054 h 1898977"/>
                <a:gd name="connsiteX448" fmla="*/ 1122801 w 3781239"/>
                <a:gd name="connsiteY448" fmla="*/ 1179054 h 1898977"/>
                <a:gd name="connsiteX449" fmla="*/ 1113506 w 3781239"/>
                <a:gd name="connsiteY449" fmla="*/ 1186817 h 1898977"/>
                <a:gd name="connsiteX450" fmla="*/ 1113506 w 3781239"/>
                <a:gd name="connsiteY450" fmla="*/ 1174058 h 1898977"/>
                <a:gd name="connsiteX451" fmla="*/ 1128891 w 3781239"/>
                <a:gd name="connsiteY451" fmla="*/ 1174058 h 1898977"/>
                <a:gd name="connsiteX452" fmla="*/ 1119596 w 3781239"/>
                <a:gd name="connsiteY452" fmla="*/ 1181731 h 1898977"/>
                <a:gd name="connsiteX453" fmla="*/ 1119596 w 3781239"/>
                <a:gd name="connsiteY453" fmla="*/ 1168972 h 1898977"/>
                <a:gd name="connsiteX454" fmla="*/ 1134981 w 3781239"/>
                <a:gd name="connsiteY454" fmla="*/ 1168972 h 1898977"/>
                <a:gd name="connsiteX455" fmla="*/ 1141178 w 3781239"/>
                <a:gd name="connsiteY455" fmla="*/ 1168972 h 1898977"/>
                <a:gd name="connsiteX456" fmla="*/ 1131883 w 3781239"/>
                <a:gd name="connsiteY456" fmla="*/ 1176645 h 1898977"/>
                <a:gd name="connsiteX457" fmla="*/ 1131883 w 3781239"/>
                <a:gd name="connsiteY457" fmla="*/ 1163798 h 1898977"/>
                <a:gd name="connsiteX458" fmla="*/ 1147268 w 3781239"/>
                <a:gd name="connsiteY458" fmla="*/ 1163798 h 1898977"/>
                <a:gd name="connsiteX459" fmla="*/ 1137972 w 3781239"/>
                <a:gd name="connsiteY459" fmla="*/ 1171560 h 1898977"/>
                <a:gd name="connsiteX460" fmla="*/ 1137972 w 3781239"/>
                <a:gd name="connsiteY460" fmla="*/ 1158712 h 1898977"/>
                <a:gd name="connsiteX461" fmla="*/ 1153358 w 3781239"/>
                <a:gd name="connsiteY461" fmla="*/ 1158712 h 1898977"/>
                <a:gd name="connsiteX462" fmla="*/ 1144062 w 3781239"/>
                <a:gd name="connsiteY462" fmla="*/ 1166385 h 1898977"/>
                <a:gd name="connsiteX463" fmla="*/ 1144062 w 3781239"/>
                <a:gd name="connsiteY463" fmla="*/ 1153626 h 1898977"/>
                <a:gd name="connsiteX464" fmla="*/ 1159448 w 3781239"/>
                <a:gd name="connsiteY464" fmla="*/ 1153626 h 1898977"/>
                <a:gd name="connsiteX465" fmla="*/ 1150152 w 3781239"/>
                <a:gd name="connsiteY465" fmla="*/ 1161299 h 1898977"/>
                <a:gd name="connsiteX466" fmla="*/ 1150152 w 3781239"/>
                <a:gd name="connsiteY466" fmla="*/ 1148452 h 1898977"/>
                <a:gd name="connsiteX467" fmla="*/ 1165538 w 3781239"/>
                <a:gd name="connsiteY467" fmla="*/ 1148452 h 1898977"/>
                <a:gd name="connsiteX468" fmla="*/ 1171628 w 3781239"/>
                <a:gd name="connsiteY468" fmla="*/ 1148452 h 1898977"/>
                <a:gd name="connsiteX469" fmla="*/ 1177824 w 3781239"/>
                <a:gd name="connsiteY469" fmla="*/ 1148452 h 1898977"/>
                <a:gd name="connsiteX470" fmla="*/ 1183914 w 3781239"/>
                <a:gd name="connsiteY470" fmla="*/ 1148452 h 1898977"/>
                <a:gd name="connsiteX471" fmla="*/ 1190004 w 3781239"/>
                <a:gd name="connsiteY471" fmla="*/ 1148452 h 1898977"/>
                <a:gd name="connsiteX472" fmla="*/ 1180816 w 3781239"/>
                <a:gd name="connsiteY472" fmla="*/ 1156214 h 1898977"/>
                <a:gd name="connsiteX473" fmla="*/ 1180816 w 3781239"/>
                <a:gd name="connsiteY473" fmla="*/ 1143366 h 1898977"/>
                <a:gd name="connsiteX474" fmla="*/ 1196201 w 3781239"/>
                <a:gd name="connsiteY474" fmla="*/ 1143366 h 1898977"/>
                <a:gd name="connsiteX475" fmla="*/ 1202291 w 3781239"/>
                <a:gd name="connsiteY475" fmla="*/ 1143366 h 1898977"/>
                <a:gd name="connsiteX476" fmla="*/ 1193103 w 3781239"/>
                <a:gd name="connsiteY476" fmla="*/ 1151128 h 1898977"/>
                <a:gd name="connsiteX477" fmla="*/ 1193103 w 3781239"/>
                <a:gd name="connsiteY477" fmla="*/ 1138280 h 1898977"/>
                <a:gd name="connsiteX478" fmla="*/ 1208381 w 3781239"/>
                <a:gd name="connsiteY478" fmla="*/ 1138280 h 1898977"/>
                <a:gd name="connsiteX479" fmla="*/ 1199193 w 3781239"/>
                <a:gd name="connsiteY479" fmla="*/ 1145953 h 1898977"/>
                <a:gd name="connsiteX480" fmla="*/ 1199193 w 3781239"/>
                <a:gd name="connsiteY480" fmla="*/ 1133195 h 1898977"/>
                <a:gd name="connsiteX481" fmla="*/ 1214471 w 3781239"/>
                <a:gd name="connsiteY481" fmla="*/ 1133195 h 1898977"/>
                <a:gd name="connsiteX482" fmla="*/ 1220668 w 3781239"/>
                <a:gd name="connsiteY482" fmla="*/ 1133195 h 1898977"/>
                <a:gd name="connsiteX483" fmla="*/ 1211480 w 3781239"/>
                <a:gd name="connsiteY483" fmla="*/ 1140957 h 1898977"/>
                <a:gd name="connsiteX484" fmla="*/ 1211480 w 3781239"/>
                <a:gd name="connsiteY484" fmla="*/ 1128109 h 1898977"/>
                <a:gd name="connsiteX485" fmla="*/ 1226758 w 3781239"/>
                <a:gd name="connsiteY485" fmla="*/ 1128109 h 1898977"/>
                <a:gd name="connsiteX486" fmla="*/ 1217570 w 3781239"/>
                <a:gd name="connsiteY486" fmla="*/ 1135782 h 1898977"/>
                <a:gd name="connsiteX487" fmla="*/ 1217570 w 3781239"/>
                <a:gd name="connsiteY487" fmla="*/ 1123024 h 1898977"/>
                <a:gd name="connsiteX488" fmla="*/ 1232848 w 3781239"/>
                <a:gd name="connsiteY488" fmla="*/ 1123024 h 1898977"/>
                <a:gd name="connsiteX489" fmla="*/ 1223660 w 3781239"/>
                <a:gd name="connsiteY489" fmla="*/ 1130697 h 1898977"/>
                <a:gd name="connsiteX490" fmla="*/ 1223660 w 3781239"/>
                <a:gd name="connsiteY490" fmla="*/ 1117849 h 1898977"/>
                <a:gd name="connsiteX491" fmla="*/ 1239045 w 3781239"/>
                <a:gd name="connsiteY491" fmla="*/ 1117849 h 1898977"/>
                <a:gd name="connsiteX492" fmla="*/ 1245135 w 3781239"/>
                <a:gd name="connsiteY492" fmla="*/ 1117849 h 1898977"/>
                <a:gd name="connsiteX493" fmla="*/ 1251225 w 3781239"/>
                <a:gd name="connsiteY493" fmla="*/ 1117849 h 1898977"/>
                <a:gd name="connsiteX494" fmla="*/ 1257422 w 3781239"/>
                <a:gd name="connsiteY494" fmla="*/ 1117849 h 1898977"/>
                <a:gd name="connsiteX495" fmla="*/ 1248126 w 3781239"/>
                <a:gd name="connsiteY495" fmla="*/ 1125611 h 1898977"/>
                <a:gd name="connsiteX496" fmla="*/ 1248126 w 3781239"/>
                <a:gd name="connsiteY496" fmla="*/ 1112763 h 1898977"/>
                <a:gd name="connsiteX497" fmla="*/ 1263512 w 3781239"/>
                <a:gd name="connsiteY497" fmla="*/ 1112763 h 1898977"/>
                <a:gd name="connsiteX498" fmla="*/ 1269602 w 3781239"/>
                <a:gd name="connsiteY498" fmla="*/ 1112763 h 1898977"/>
                <a:gd name="connsiteX499" fmla="*/ 1275798 w 3781239"/>
                <a:gd name="connsiteY499" fmla="*/ 1112763 h 1898977"/>
                <a:gd name="connsiteX500" fmla="*/ 1281888 w 3781239"/>
                <a:gd name="connsiteY500" fmla="*/ 1112763 h 1898977"/>
                <a:gd name="connsiteX501" fmla="*/ 1287978 w 3781239"/>
                <a:gd name="connsiteY501" fmla="*/ 1112763 h 1898977"/>
                <a:gd name="connsiteX502" fmla="*/ 1278683 w 3781239"/>
                <a:gd name="connsiteY502" fmla="*/ 1120436 h 1898977"/>
                <a:gd name="connsiteX503" fmla="*/ 1278683 w 3781239"/>
                <a:gd name="connsiteY503" fmla="*/ 1107678 h 1898977"/>
                <a:gd name="connsiteX504" fmla="*/ 1294068 w 3781239"/>
                <a:gd name="connsiteY504" fmla="*/ 1107678 h 1898977"/>
                <a:gd name="connsiteX505" fmla="*/ 1300158 w 3781239"/>
                <a:gd name="connsiteY505" fmla="*/ 1107678 h 1898977"/>
                <a:gd name="connsiteX506" fmla="*/ 1306355 w 3781239"/>
                <a:gd name="connsiteY506" fmla="*/ 1107678 h 1898977"/>
                <a:gd name="connsiteX507" fmla="*/ 1297060 w 3781239"/>
                <a:gd name="connsiteY507" fmla="*/ 1115351 h 1898977"/>
                <a:gd name="connsiteX508" fmla="*/ 1297060 w 3781239"/>
                <a:gd name="connsiteY508" fmla="*/ 1110265 h 1898977"/>
                <a:gd name="connsiteX509" fmla="*/ 1297060 w 3781239"/>
                <a:gd name="connsiteY509" fmla="*/ 1097417 h 1898977"/>
                <a:gd name="connsiteX510" fmla="*/ 1312338 w 3781239"/>
                <a:gd name="connsiteY510" fmla="*/ 1097417 h 1898977"/>
                <a:gd name="connsiteX511" fmla="*/ 1318535 w 3781239"/>
                <a:gd name="connsiteY511" fmla="*/ 1097417 h 1898977"/>
                <a:gd name="connsiteX512" fmla="*/ 1309240 w 3781239"/>
                <a:gd name="connsiteY512" fmla="*/ 1105179 h 1898977"/>
                <a:gd name="connsiteX513" fmla="*/ 1309240 w 3781239"/>
                <a:gd name="connsiteY513" fmla="*/ 1092421 h 1898977"/>
                <a:gd name="connsiteX514" fmla="*/ 1324625 w 3781239"/>
                <a:gd name="connsiteY514" fmla="*/ 1092421 h 1898977"/>
                <a:gd name="connsiteX515" fmla="*/ 1330715 w 3781239"/>
                <a:gd name="connsiteY515" fmla="*/ 1092421 h 1898977"/>
                <a:gd name="connsiteX516" fmla="*/ 1321527 w 3781239"/>
                <a:gd name="connsiteY516" fmla="*/ 1100094 h 1898977"/>
                <a:gd name="connsiteX517" fmla="*/ 1321527 w 3781239"/>
                <a:gd name="connsiteY517" fmla="*/ 1087246 h 1898977"/>
                <a:gd name="connsiteX518" fmla="*/ 1336912 w 3781239"/>
                <a:gd name="connsiteY518" fmla="*/ 1087246 h 1898977"/>
                <a:gd name="connsiteX519" fmla="*/ 1327617 w 3781239"/>
                <a:gd name="connsiteY519" fmla="*/ 1095008 h 1898977"/>
                <a:gd name="connsiteX520" fmla="*/ 1327617 w 3781239"/>
                <a:gd name="connsiteY520" fmla="*/ 1082160 h 1898977"/>
                <a:gd name="connsiteX521" fmla="*/ 1343002 w 3781239"/>
                <a:gd name="connsiteY521" fmla="*/ 1082160 h 1898977"/>
                <a:gd name="connsiteX522" fmla="*/ 1333814 w 3781239"/>
                <a:gd name="connsiteY522" fmla="*/ 1089833 h 1898977"/>
                <a:gd name="connsiteX523" fmla="*/ 1333814 w 3781239"/>
                <a:gd name="connsiteY523" fmla="*/ 1084748 h 1898977"/>
                <a:gd name="connsiteX524" fmla="*/ 1333814 w 3781239"/>
                <a:gd name="connsiteY524" fmla="*/ 1071900 h 1898977"/>
                <a:gd name="connsiteX525" fmla="*/ 1349092 w 3781239"/>
                <a:gd name="connsiteY525" fmla="*/ 1071900 h 1898977"/>
                <a:gd name="connsiteX526" fmla="*/ 1339904 w 3781239"/>
                <a:gd name="connsiteY526" fmla="*/ 1079662 h 1898977"/>
                <a:gd name="connsiteX527" fmla="*/ 1339904 w 3781239"/>
                <a:gd name="connsiteY527" fmla="*/ 1066814 h 1898977"/>
                <a:gd name="connsiteX528" fmla="*/ 1355289 w 3781239"/>
                <a:gd name="connsiteY528" fmla="*/ 1066814 h 1898977"/>
                <a:gd name="connsiteX529" fmla="*/ 1361379 w 3781239"/>
                <a:gd name="connsiteY529" fmla="*/ 1066814 h 1898977"/>
                <a:gd name="connsiteX530" fmla="*/ 1352190 w 3781239"/>
                <a:gd name="connsiteY530" fmla="*/ 1074487 h 1898977"/>
                <a:gd name="connsiteX531" fmla="*/ 1352190 w 3781239"/>
                <a:gd name="connsiteY531" fmla="*/ 1061729 h 1898977"/>
                <a:gd name="connsiteX532" fmla="*/ 1367469 w 3781239"/>
                <a:gd name="connsiteY532" fmla="*/ 1061729 h 1898977"/>
                <a:gd name="connsiteX533" fmla="*/ 1358280 w 3781239"/>
                <a:gd name="connsiteY533" fmla="*/ 1069402 h 1898977"/>
                <a:gd name="connsiteX534" fmla="*/ 1358280 w 3781239"/>
                <a:gd name="connsiteY534" fmla="*/ 1064405 h 1898977"/>
                <a:gd name="connsiteX535" fmla="*/ 1358280 w 3781239"/>
                <a:gd name="connsiteY535" fmla="*/ 1051468 h 1898977"/>
                <a:gd name="connsiteX536" fmla="*/ 1373559 w 3781239"/>
                <a:gd name="connsiteY536" fmla="*/ 1051468 h 1898977"/>
                <a:gd name="connsiteX537" fmla="*/ 1379756 w 3781239"/>
                <a:gd name="connsiteY537" fmla="*/ 1051468 h 1898977"/>
                <a:gd name="connsiteX538" fmla="*/ 1385846 w 3781239"/>
                <a:gd name="connsiteY538" fmla="*/ 1051468 h 1898977"/>
                <a:gd name="connsiteX539" fmla="*/ 1391935 w 3781239"/>
                <a:gd name="connsiteY539" fmla="*/ 1051468 h 1898977"/>
                <a:gd name="connsiteX540" fmla="*/ 1382747 w 3781239"/>
                <a:gd name="connsiteY540" fmla="*/ 1059231 h 1898977"/>
                <a:gd name="connsiteX541" fmla="*/ 1382747 w 3781239"/>
                <a:gd name="connsiteY541" fmla="*/ 1046472 h 1898977"/>
                <a:gd name="connsiteX542" fmla="*/ 1398132 w 3781239"/>
                <a:gd name="connsiteY542" fmla="*/ 1046472 h 1898977"/>
                <a:gd name="connsiteX543" fmla="*/ 1404222 w 3781239"/>
                <a:gd name="connsiteY543" fmla="*/ 1046472 h 1898977"/>
                <a:gd name="connsiteX544" fmla="*/ 1394927 w 3781239"/>
                <a:gd name="connsiteY544" fmla="*/ 1054145 h 1898977"/>
                <a:gd name="connsiteX545" fmla="*/ 1394927 w 3781239"/>
                <a:gd name="connsiteY545" fmla="*/ 1041297 h 1898977"/>
                <a:gd name="connsiteX546" fmla="*/ 1410312 w 3781239"/>
                <a:gd name="connsiteY546" fmla="*/ 1041297 h 1898977"/>
                <a:gd name="connsiteX547" fmla="*/ 1401017 w 3781239"/>
                <a:gd name="connsiteY547" fmla="*/ 1048970 h 1898977"/>
                <a:gd name="connsiteX548" fmla="*/ 1401017 w 3781239"/>
                <a:gd name="connsiteY548" fmla="*/ 1036212 h 1898977"/>
                <a:gd name="connsiteX549" fmla="*/ 1416509 w 3781239"/>
                <a:gd name="connsiteY549" fmla="*/ 1036212 h 1898977"/>
                <a:gd name="connsiteX550" fmla="*/ 1422599 w 3781239"/>
                <a:gd name="connsiteY550" fmla="*/ 1036212 h 1898977"/>
                <a:gd name="connsiteX551" fmla="*/ 1413304 w 3781239"/>
                <a:gd name="connsiteY551" fmla="*/ 1043885 h 1898977"/>
                <a:gd name="connsiteX552" fmla="*/ 1413304 w 3781239"/>
                <a:gd name="connsiteY552" fmla="*/ 1031126 h 1898977"/>
                <a:gd name="connsiteX553" fmla="*/ 1428689 w 3781239"/>
                <a:gd name="connsiteY553" fmla="*/ 1031126 h 1898977"/>
                <a:gd name="connsiteX554" fmla="*/ 1419394 w 3781239"/>
                <a:gd name="connsiteY554" fmla="*/ 1038799 h 1898977"/>
                <a:gd name="connsiteX555" fmla="*/ 1419394 w 3781239"/>
                <a:gd name="connsiteY555" fmla="*/ 1025951 h 1898977"/>
                <a:gd name="connsiteX556" fmla="*/ 1434779 w 3781239"/>
                <a:gd name="connsiteY556" fmla="*/ 1025951 h 1898977"/>
                <a:gd name="connsiteX557" fmla="*/ 1440976 w 3781239"/>
                <a:gd name="connsiteY557" fmla="*/ 1025951 h 1898977"/>
                <a:gd name="connsiteX558" fmla="*/ 1431681 w 3781239"/>
                <a:gd name="connsiteY558" fmla="*/ 1033624 h 1898977"/>
                <a:gd name="connsiteX559" fmla="*/ 1431681 w 3781239"/>
                <a:gd name="connsiteY559" fmla="*/ 1020866 h 1898977"/>
                <a:gd name="connsiteX560" fmla="*/ 1447066 w 3781239"/>
                <a:gd name="connsiteY560" fmla="*/ 1020866 h 1898977"/>
                <a:gd name="connsiteX561" fmla="*/ 1437771 w 3781239"/>
                <a:gd name="connsiteY561" fmla="*/ 1028539 h 1898977"/>
                <a:gd name="connsiteX562" fmla="*/ 1437771 w 3781239"/>
                <a:gd name="connsiteY562" fmla="*/ 1015780 h 1898977"/>
                <a:gd name="connsiteX563" fmla="*/ 1453049 w 3781239"/>
                <a:gd name="connsiteY563" fmla="*/ 1015780 h 1898977"/>
                <a:gd name="connsiteX564" fmla="*/ 1459246 w 3781239"/>
                <a:gd name="connsiteY564" fmla="*/ 1015780 h 1898977"/>
                <a:gd name="connsiteX565" fmla="*/ 1450057 w 3781239"/>
                <a:gd name="connsiteY565" fmla="*/ 1023542 h 1898977"/>
                <a:gd name="connsiteX566" fmla="*/ 1450057 w 3781239"/>
                <a:gd name="connsiteY566" fmla="*/ 1018367 h 1898977"/>
                <a:gd name="connsiteX567" fmla="*/ 1450057 w 3781239"/>
                <a:gd name="connsiteY567" fmla="*/ 1005609 h 1898977"/>
                <a:gd name="connsiteX568" fmla="*/ 1465336 w 3781239"/>
                <a:gd name="connsiteY568" fmla="*/ 1005609 h 1898977"/>
                <a:gd name="connsiteX569" fmla="*/ 1471426 w 3781239"/>
                <a:gd name="connsiteY569" fmla="*/ 1005609 h 1898977"/>
                <a:gd name="connsiteX570" fmla="*/ 1477623 w 3781239"/>
                <a:gd name="connsiteY570" fmla="*/ 1005609 h 1898977"/>
                <a:gd name="connsiteX571" fmla="*/ 1468327 w 3781239"/>
                <a:gd name="connsiteY571" fmla="*/ 1013282 h 1898977"/>
                <a:gd name="connsiteX572" fmla="*/ 1468327 w 3781239"/>
                <a:gd name="connsiteY572" fmla="*/ 1000523 h 1898977"/>
                <a:gd name="connsiteX573" fmla="*/ 1483713 w 3781239"/>
                <a:gd name="connsiteY573" fmla="*/ 1000523 h 1898977"/>
                <a:gd name="connsiteX574" fmla="*/ 1474524 w 3781239"/>
                <a:gd name="connsiteY574" fmla="*/ 1008196 h 1898977"/>
                <a:gd name="connsiteX575" fmla="*/ 1474524 w 3781239"/>
                <a:gd name="connsiteY575" fmla="*/ 1003021 h 1898977"/>
                <a:gd name="connsiteX576" fmla="*/ 1474524 w 3781239"/>
                <a:gd name="connsiteY576" fmla="*/ 990263 h 1898977"/>
                <a:gd name="connsiteX577" fmla="*/ 1489803 w 3781239"/>
                <a:gd name="connsiteY577" fmla="*/ 990263 h 1898977"/>
                <a:gd name="connsiteX578" fmla="*/ 1495999 w 3781239"/>
                <a:gd name="connsiteY578" fmla="*/ 990263 h 1898977"/>
                <a:gd name="connsiteX579" fmla="*/ 1502089 w 3781239"/>
                <a:gd name="connsiteY579" fmla="*/ 990263 h 1898977"/>
                <a:gd name="connsiteX580" fmla="*/ 1508179 w 3781239"/>
                <a:gd name="connsiteY580" fmla="*/ 990263 h 1898977"/>
                <a:gd name="connsiteX581" fmla="*/ 1514376 w 3781239"/>
                <a:gd name="connsiteY581" fmla="*/ 990263 h 1898977"/>
                <a:gd name="connsiteX582" fmla="*/ 1505081 w 3781239"/>
                <a:gd name="connsiteY582" fmla="*/ 997936 h 1898977"/>
                <a:gd name="connsiteX583" fmla="*/ 1505081 w 3781239"/>
                <a:gd name="connsiteY583" fmla="*/ 985088 h 1898977"/>
                <a:gd name="connsiteX584" fmla="*/ 1520466 w 3781239"/>
                <a:gd name="connsiteY584" fmla="*/ 985088 h 1898977"/>
                <a:gd name="connsiteX585" fmla="*/ 1526556 w 3781239"/>
                <a:gd name="connsiteY585" fmla="*/ 985088 h 1898977"/>
                <a:gd name="connsiteX586" fmla="*/ 1532646 w 3781239"/>
                <a:gd name="connsiteY586" fmla="*/ 985088 h 1898977"/>
                <a:gd name="connsiteX587" fmla="*/ 1523458 w 3781239"/>
                <a:gd name="connsiteY587" fmla="*/ 992850 h 1898977"/>
                <a:gd name="connsiteX588" fmla="*/ 1523458 w 3781239"/>
                <a:gd name="connsiteY588" fmla="*/ 980002 h 1898977"/>
                <a:gd name="connsiteX589" fmla="*/ 1538843 w 3781239"/>
                <a:gd name="connsiteY589" fmla="*/ 980002 h 1898977"/>
                <a:gd name="connsiteX590" fmla="*/ 1529548 w 3781239"/>
                <a:gd name="connsiteY590" fmla="*/ 987765 h 1898977"/>
                <a:gd name="connsiteX591" fmla="*/ 1529548 w 3781239"/>
                <a:gd name="connsiteY591" fmla="*/ 974917 h 1898977"/>
                <a:gd name="connsiteX592" fmla="*/ 1544933 w 3781239"/>
                <a:gd name="connsiteY592" fmla="*/ 974917 h 1898977"/>
                <a:gd name="connsiteX593" fmla="*/ 1551023 w 3781239"/>
                <a:gd name="connsiteY593" fmla="*/ 974917 h 1898977"/>
                <a:gd name="connsiteX594" fmla="*/ 1541835 w 3781239"/>
                <a:gd name="connsiteY594" fmla="*/ 982679 h 1898977"/>
                <a:gd name="connsiteX595" fmla="*/ 1541835 w 3781239"/>
                <a:gd name="connsiteY595" fmla="*/ 969831 h 1898977"/>
                <a:gd name="connsiteX596" fmla="*/ 1557220 w 3781239"/>
                <a:gd name="connsiteY596" fmla="*/ 969831 h 1898977"/>
                <a:gd name="connsiteX597" fmla="*/ 1547925 w 3781239"/>
                <a:gd name="connsiteY597" fmla="*/ 977593 h 1898977"/>
                <a:gd name="connsiteX598" fmla="*/ 1547925 w 3781239"/>
                <a:gd name="connsiteY598" fmla="*/ 972419 h 1898977"/>
                <a:gd name="connsiteX599" fmla="*/ 1547925 w 3781239"/>
                <a:gd name="connsiteY599" fmla="*/ 959660 h 1898977"/>
                <a:gd name="connsiteX600" fmla="*/ 1563310 w 3781239"/>
                <a:gd name="connsiteY600" fmla="*/ 959660 h 1898977"/>
                <a:gd name="connsiteX601" fmla="*/ 1569400 w 3781239"/>
                <a:gd name="connsiteY601" fmla="*/ 959660 h 1898977"/>
                <a:gd name="connsiteX602" fmla="*/ 1560105 w 3781239"/>
                <a:gd name="connsiteY602" fmla="*/ 967333 h 1898977"/>
                <a:gd name="connsiteX603" fmla="*/ 1560105 w 3781239"/>
                <a:gd name="connsiteY603" fmla="*/ 954485 h 1898977"/>
                <a:gd name="connsiteX604" fmla="*/ 1575597 w 3781239"/>
                <a:gd name="connsiteY604" fmla="*/ 954485 h 1898977"/>
                <a:gd name="connsiteX605" fmla="*/ 1581580 w 3781239"/>
                <a:gd name="connsiteY605" fmla="*/ 954485 h 1898977"/>
                <a:gd name="connsiteX606" fmla="*/ 1572391 w 3781239"/>
                <a:gd name="connsiteY606" fmla="*/ 962247 h 1898977"/>
                <a:gd name="connsiteX607" fmla="*/ 1572391 w 3781239"/>
                <a:gd name="connsiteY607" fmla="*/ 949400 h 1898977"/>
                <a:gd name="connsiteX608" fmla="*/ 1587777 w 3781239"/>
                <a:gd name="connsiteY608" fmla="*/ 949400 h 1898977"/>
                <a:gd name="connsiteX609" fmla="*/ 1593866 w 3781239"/>
                <a:gd name="connsiteY609" fmla="*/ 949400 h 1898977"/>
                <a:gd name="connsiteX610" fmla="*/ 1584571 w 3781239"/>
                <a:gd name="connsiteY610" fmla="*/ 957073 h 1898977"/>
                <a:gd name="connsiteX611" fmla="*/ 1584571 w 3781239"/>
                <a:gd name="connsiteY611" fmla="*/ 951987 h 1898977"/>
                <a:gd name="connsiteX612" fmla="*/ 1584571 w 3781239"/>
                <a:gd name="connsiteY612" fmla="*/ 939229 h 1898977"/>
                <a:gd name="connsiteX613" fmla="*/ 1599957 w 3781239"/>
                <a:gd name="connsiteY613" fmla="*/ 939229 h 1898977"/>
                <a:gd name="connsiteX614" fmla="*/ 1606047 w 3781239"/>
                <a:gd name="connsiteY614" fmla="*/ 939229 h 1898977"/>
                <a:gd name="connsiteX615" fmla="*/ 1596858 w 3781239"/>
                <a:gd name="connsiteY615" fmla="*/ 946902 h 1898977"/>
                <a:gd name="connsiteX616" fmla="*/ 1596858 w 3781239"/>
                <a:gd name="connsiteY616" fmla="*/ 941816 h 1898977"/>
                <a:gd name="connsiteX617" fmla="*/ 1596858 w 3781239"/>
                <a:gd name="connsiteY617" fmla="*/ 929057 h 1898977"/>
                <a:gd name="connsiteX618" fmla="*/ 1612137 w 3781239"/>
                <a:gd name="connsiteY618" fmla="*/ 929057 h 1898977"/>
                <a:gd name="connsiteX619" fmla="*/ 1602948 w 3781239"/>
                <a:gd name="connsiteY619" fmla="*/ 936730 h 1898977"/>
                <a:gd name="connsiteX620" fmla="*/ 1602948 w 3781239"/>
                <a:gd name="connsiteY620" fmla="*/ 923883 h 1898977"/>
                <a:gd name="connsiteX621" fmla="*/ 1618333 w 3781239"/>
                <a:gd name="connsiteY621" fmla="*/ 923883 h 1898977"/>
                <a:gd name="connsiteX622" fmla="*/ 1624423 w 3781239"/>
                <a:gd name="connsiteY622" fmla="*/ 923883 h 1898977"/>
                <a:gd name="connsiteX623" fmla="*/ 1630513 w 3781239"/>
                <a:gd name="connsiteY623" fmla="*/ 923883 h 1898977"/>
                <a:gd name="connsiteX624" fmla="*/ 1621325 w 3781239"/>
                <a:gd name="connsiteY624" fmla="*/ 931645 h 1898977"/>
                <a:gd name="connsiteX625" fmla="*/ 1621325 w 3781239"/>
                <a:gd name="connsiteY625" fmla="*/ 918797 h 1898977"/>
                <a:gd name="connsiteX626" fmla="*/ 1636710 w 3781239"/>
                <a:gd name="connsiteY626" fmla="*/ 918797 h 1898977"/>
                <a:gd name="connsiteX627" fmla="*/ 1648890 w 3781239"/>
                <a:gd name="connsiteY627" fmla="*/ 918797 h 1898977"/>
                <a:gd name="connsiteX628" fmla="*/ 1639702 w 3781239"/>
                <a:gd name="connsiteY628" fmla="*/ 926470 h 1898977"/>
                <a:gd name="connsiteX629" fmla="*/ 1639702 w 3781239"/>
                <a:gd name="connsiteY629" fmla="*/ 913711 h 1898977"/>
                <a:gd name="connsiteX630" fmla="*/ 1655087 w 3781239"/>
                <a:gd name="connsiteY630" fmla="*/ 913711 h 1898977"/>
                <a:gd name="connsiteX631" fmla="*/ 1645792 w 3781239"/>
                <a:gd name="connsiteY631" fmla="*/ 921384 h 1898977"/>
                <a:gd name="connsiteX632" fmla="*/ 1645792 w 3781239"/>
                <a:gd name="connsiteY632" fmla="*/ 908537 h 1898977"/>
                <a:gd name="connsiteX633" fmla="*/ 1661177 w 3781239"/>
                <a:gd name="connsiteY633" fmla="*/ 908537 h 1898977"/>
                <a:gd name="connsiteX634" fmla="*/ 1667267 w 3781239"/>
                <a:gd name="connsiteY634" fmla="*/ 908537 h 1898977"/>
                <a:gd name="connsiteX635" fmla="*/ 1658079 w 3781239"/>
                <a:gd name="connsiteY635" fmla="*/ 916299 h 1898977"/>
                <a:gd name="connsiteX636" fmla="*/ 1658079 w 3781239"/>
                <a:gd name="connsiteY636" fmla="*/ 911124 h 1898977"/>
                <a:gd name="connsiteX637" fmla="*/ 1658079 w 3781239"/>
                <a:gd name="connsiteY637" fmla="*/ 898365 h 1898977"/>
                <a:gd name="connsiteX638" fmla="*/ 1673464 w 3781239"/>
                <a:gd name="connsiteY638" fmla="*/ 898365 h 1898977"/>
                <a:gd name="connsiteX639" fmla="*/ 1664168 w 3781239"/>
                <a:gd name="connsiteY639" fmla="*/ 906128 h 1898977"/>
                <a:gd name="connsiteX640" fmla="*/ 1664168 w 3781239"/>
                <a:gd name="connsiteY640" fmla="*/ 893280 h 1898977"/>
                <a:gd name="connsiteX641" fmla="*/ 1679554 w 3781239"/>
                <a:gd name="connsiteY641" fmla="*/ 893280 h 1898977"/>
                <a:gd name="connsiteX642" fmla="*/ 1685644 w 3781239"/>
                <a:gd name="connsiteY642" fmla="*/ 893280 h 1898977"/>
                <a:gd name="connsiteX643" fmla="*/ 1676455 w 3781239"/>
                <a:gd name="connsiteY643" fmla="*/ 901042 h 1898977"/>
                <a:gd name="connsiteX644" fmla="*/ 1676455 w 3781239"/>
                <a:gd name="connsiteY644" fmla="*/ 883108 h 1898977"/>
                <a:gd name="connsiteX645" fmla="*/ 1691734 w 3781239"/>
                <a:gd name="connsiteY645" fmla="*/ 883108 h 1898977"/>
                <a:gd name="connsiteX646" fmla="*/ 1682438 w 3781239"/>
                <a:gd name="connsiteY646" fmla="*/ 890781 h 1898977"/>
                <a:gd name="connsiteX647" fmla="*/ 1682438 w 3781239"/>
                <a:gd name="connsiteY647" fmla="*/ 877934 h 1898977"/>
                <a:gd name="connsiteX648" fmla="*/ 1697931 w 3781239"/>
                <a:gd name="connsiteY648" fmla="*/ 877934 h 1898977"/>
                <a:gd name="connsiteX649" fmla="*/ 1704021 w 3781239"/>
                <a:gd name="connsiteY649" fmla="*/ 877934 h 1898977"/>
                <a:gd name="connsiteX650" fmla="*/ 1716307 w 3781239"/>
                <a:gd name="connsiteY650" fmla="*/ 877934 h 1898977"/>
                <a:gd name="connsiteX651" fmla="*/ 1706905 w 3781239"/>
                <a:gd name="connsiteY651" fmla="*/ 885696 h 1898977"/>
                <a:gd name="connsiteX652" fmla="*/ 1706905 w 3781239"/>
                <a:gd name="connsiteY652" fmla="*/ 872848 h 1898977"/>
                <a:gd name="connsiteX653" fmla="*/ 1728487 w 3781239"/>
                <a:gd name="connsiteY653" fmla="*/ 872848 h 1898977"/>
                <a:gd name="connsiteX654" fmla="*/ 1740667 w 3781239"/>
                <a:gd name="connsiteY654" fmla="*/ 872848 h 1898977"/>
                <a:gd name="connsiteX655" fmla="*/ 1731479 w 3781239"/>
                <a:gd name="connsiteY655" fmla="*/ 880521 h 1898977"/>
                <a:gd name="connsiteX656" fmla="*/ 1731479 w 3781239"/>
                <a:gd name="connsiteY656" fmla="*/ 867762 h 1898977"/>
                <a:gd name="connsiteX657" fmla="*/ 1746864 w 3781239"/>
                <a:gd name="connsiteY657" fmla="*/ 867762 h 1898977"/>
                <a:gd name="connsiteX658" fmla="*/ 1737569 w 3781239"/>
                <a:gd name="connsiteY658" fmla="*/ 875435 h 1898977"/>
                <a:gd name="connsiteX659" fmla="*/ 1737569 w 3781239"/>
                <a:gd name="connsiteY659" fmla="*/ 862588 h 1898977"/>
                <a:gd name="connsiteX660" fmla="*/ 1752954 w 3781239"/>
                <a:gd name="connsiteY660" fmla="*/ 862588 h 1898977"/>
                <a:gd name="connsiteX661" fmla="*/ 1743659 w 3781239"/>
                <a:gd name="connsiteY661" fmla="*/ 870350 h 1898977"/>
                <a:gd name="connsiteX662" fmla="*/ 1743659 w 3781239"/>
                <a:gd name="connsiteY662" fmla="*/ 857502 h 1898977"/>
                <a:gd name="connsiteX663" fmla="*/ 1759044 w 3781239"/>
                <a:gd name="connsiteY663" fmla="*/ 857502 h 1898977"/>
                <a:gd name="connsiteX664" fmla="*/ 1771224 w 3781239"/>
                <a:gd name="connsiteY664" fmla="*/ 857502 h 1898977"/>
                <a:gd name="connsiteX665" fmla="*/ 1783511 w 3781239"/>
                <a:gd name="connsiteY665" fmla="*/ 857502 h 1898977"/>
                <a:gd name="connsiteX666" fmla="*/ 1774323 w 3781239"/>
                <a:gd name="connsiteY666" fmla="*/ 865264 h 1898977"/>
                <a:gd name="connsiteX667" fmla="*/ 1774323 w 3781239"/>
                <a:gd name="connsiteY667" fmla="*/ 852417 h 1898977"/>
                <a:gd name="connsiteX668" fmla="*/ 1795798 w 3781239"/>
                <a:gd name="connsiteY668" fmla="*/ 852417 h 1898977"/>
                <a:gd name="connsiteX669" fmla="*/ 1786502 w 3781239"/>
                <a:gd name="connsiteY669" fmla="*/ 860179 h 1898977"/>
                <a:gd name="connsiteX670" fmla="*/ 1786502 w 3781239"/>
                <a:gd name="connsiteY670" fmla="*/ 847331 h 1898977"/>
                <a:gd name="connsiteX671" fmla="*/ 1801888 w 3781239"/>
                <a:gd name="connsiteY671" fmla="*/ 847331 h 1898977"/>
                <a:gd name="connsiteX672" fmla="*/ 1807978 w 3781239"/>
                <a:gd name="connsiteY672" fmla="*/ 847331 h 1898977"/>
                <a:gd name="connsiteX673" fmla="*/ 1798789 w 3781239"/>
                <a:gd name="connsiteY673" fmla="*/ 855093 h 1898977"/>
                <a:gd name="connsiteX674" fmla="*/ 1798789 w 3781239"/>
                <a:gd name="connsiteY674" fmla="*/ 849918 h 1898977"/>
                <a:gd name="connsiteX675" fmla="*/ 1798789 w 3781239"/>
                <a:gd name="connsiteY675" fmla="*/ 837160 h 1898977"/>
                <a:gd name="connsiteX676" fmla="*/ 1814174 w 3781239"/>
                <a:gd name="connsiteY676" fmla="*/ 837160 h 1898977"/>
                <a:gd name="connsiteX677" fmla="*/ 1820264 w 3781239"/>
                <a:gd name="connsiteY677" fmla="*/ 837160 h 1898977"/>
                <a:gd name="connsiteX678" fmla="*/ 1811076 w 3781239"/>
                <a:gd name="connsiteY678" fmla="*/ 844833 h 1898977"/>
                <a:gd name="connsiteX679" fmla="*/ 1811076 w 3781239"/>
                <a:gd name="connsiteY679" fmla="*/ 839658 h 1898977"/>
                <a:gd name="connsiteX680" fmla="*/ 1811076 w 3781239"/>
                <a:gd name="connsiteY680" fmla="*/ 826899 h 1898977"/>
                <a:gd name="connsiteX681" fmla="*/ 1832551 w 3781239"/>
                <a:gd name="connsiteY681" fmla="*/ 826899 h 1898977"/>
                <a:gd name="connsiteX682" fmla="*/ 1844731 w 3781239"/>
                <a:gd name="connsiteY682" fmla="*/ 826899 h 1898977"/>
                <a:gd name="connsiteX683" fmla="*/ 1850821 w 3781239"/>
                <a:gd name="connsiteY683" fmla="*/ 826899 h 1898977"/>
                <a:gd name="connsiteX684" fmla="*/ 1857018 w 3781239"/>
                <a:gd name="connsiteY684" fmla="*/ 826899 h 1898977"/>
                <a:gd name="connsiteX685" fmla="*/ 1863108 w 3781239"/>
                <a:gd name="connsiteY685" fmla="*/ 826899 h 1898977"/>
                <a:gd name="connsiteX686" fmla="*/ 1853813 w 3781239"/>
                <a:gd name="connsiteY686" fmla="*/ 834572 h 1898977"/>
                <a:gd name="connsiteX687" fmla="*/ 1853813 w 3781239"/>
                <a:gd name="connsiteY687" fmla="*/ 821814 h 1898977"/>
                <a:gd name="connsiteX688" fmla="*/ 1869198 w 3781239"/>
                <a:gd name="connsiteY688" fmla="*/ 821814 h 1898977"/>
                <a:gd name="connsiteX689" fmla="*/ 1875395 w 3781239"/>
                <a:gd name="connsiteY689" fmla="*/ 821814 h 1898977"/>
                <a:gd name="connsiteX690" fmla="*/ 1881378 w 3781239"/>
                <a:gd name="connsiteY690" fmla="*/ 821814 h 1898977"/>
                <a:gd name="connsiteX691" fmla="*/ 1872190 w 3781239"/>
                <a:gd name="connsiteY691" fmla="*/ 829576 h 1898977"/>
                <a:gd name="connsiteX692" fmla="*/ 1872190 w 3781239"/>
                <a:gd name="connsiteY692" fmla="*/ 816639 h 1898977"/>
                <a:gd name="connsiteX693" fmla="*/ 1887468 w 3781239"/>
                <a:gd name="connsiteY693" fmla="*/ 816639 h 1898977"/>
                <a:gd name="connsiteX694" fmla="*/ 1893665 w 3781239"/>
                <a:gd name="connsiteY694" fmla="*/ 816639 h 1898977"/>
                <a:gd name="connsiteX695" fmla="*/ 1884369 w 3781239"/>
                <a:gd name="connsiteY695" fmla="*/ 824401 h 1898977"/>
                <a:gd name="connsiteX696" fmla="*/ 1884369 w 3781239"/>
                <a:gd name="connsiteY696" fmla="*/ 811643 h 1898977"/>
                <a:gd name="connsiteX697" fmla="*/ 1899755 w 3781239"/>
                <a:gd name="connsiteY697" fmla="*/ 811643 h 1898977"/>
                <a:gd name="connsiteX698" fmla="*/ 1905845 w 3781239"/>
                <a:gd name="connsiteY698" fmla="*/ 811643 h 1898977"/>
                <a:gd name="connsiteX699" fmla="*/ 1912042 w 3781239"/>
                <a:gd name="connsiteY699" fmla="*/ 811643 h 1898977"/>
                <a:gd name="connsiteX700" fmla="*/ 1918132 w 3781239"/>
                <a:gd name="connsiteY700" fmla="*/ 811643 h 1898977"/>
                <a:gd name="connsiteX701" fmla="*/ 1930311 w 3781239"/>
                <a:gd name="connsiteY701" fmla="*/ 811643 h 1898977"/>
                <a:gd name="connsiteX702" fmla="*/ 1936508 w 3781239"/>
                <a:gd name="connsiteY702" fmla="*/ 811643 h 1898977"/>
                <a:gd name="connsiteX703" fmla="*/ 1927320 w 3781239"/>
                <a:gd name="connsiteY703" fmla="*/ 819316 h 1898977"/>
                <a:gd name="connsiteX704" fmla="*/ 1927320 w 3781239"/>
                <a:gd name="connsiteY704" fmla="*/ 806557 h 1898977"/>
                <a:gd name="connsiteX705" fmla="*/ 1942598 w 3781239"/>
                <a:gd name="connsiteY705" fmla="*/ 806557 h 1898977"/>
                <a:gd name="connsiteX706" fmla="*/ 1933410 w 3781239"/>
                <a:gd name="connsiteY706" fmla="*/ 814230 h 1898977"/>
                <a:gd name="connsiteX707" fmla="*/ 1933410 w 3781239"/>
                <a:gd name="connsiteY707" fmla="*/ 801382 h 1898977"/>
                <a:gd name="connsiteX708" fmla="*/ 1948688 w 3781239"/>
                <a:gd name="connsiteY708" fmla="*/ 801382 h 1898977"/>
                <a:gd name="connsiteX709" fmla="*/ 1939500 w 3781239"/>
                <a:gd name="connsiteY709" fmla="*/ 809055 h 1898977"/>
                <a:gd name="connsiteX710" fmla="*/ 1939500 w 3781239"/>
                <a:gd name="connsiteY710" fmla="*/ 796297 h 1898977"/>
                <a:gd name="connsiteX711" fmla="*/ 1967065 w 3781239"/>
                <a:gd name="connsiteY711" fmla="*/ 796297 h 1898977"/>
                <a:gd name="connsiteX712" fmla="*/ 1973262 w 3781239"/>
                <a:gd name="connsiteY712" fmla="*/ 796297 h 1898977"/>
                <a:gd name="connsiteX713" fmla="*/ 1979352 w 3781239"/>
                <a:gd name="connsiteY713" fmla="*/ 796297 h 1898977"/>
                <a:gd name="connsiteX714" fmla="*/ 1970163 w 3781239"/>
                <a:gd name="connsiteY714" fmla="*/ 803970 h 1898977"/>
                <a:gd name="connsiteX715" fmla="*/ 1970163 w 3781239"/>
                <a:gd name="connsiteY715" fmla="*/ 791211 h 1898977"/>
                <a:gd name="connsiteX716" fmla="*/ 1991639 w 3781239"/>
                <a:gd name="connsiteY716" fmla="*/ 791211 h 1898977"/>
                <a:gd name="connsiteX717" fmla="*/ 1997729 w 3781239"/>
                <a:gd name="connsiteY717" fmla="*/ 791211 h 1898977"/>
                <a:gd name="connsiteX718" fmla="*/ 2009909 w 3781239"/>
                <a:gd name="connsiteY718" fmla="*/ 791211 h 1898977"/>
                <a:gd name="connsiteX719" fmla="*/ 2000613 w 3781239"/>
                <a:gd name="connsiteY719" fmla="*/ 798884 h 1898977"/>
                <a:gd name="connsiteX720" fmla="*/ 2000613 w 3781239"/>
                <a:gd name="connsiteY720" fmla="*/ 786036 h 1898977"/>
                <a:gd name="connsiteX721" fmla="*/ 2015999 w 3781239"/>
                <a:gd name="connsiteY721" fmla="*/ 786036 h 1898977"/>
                <a:gd name="connsiteX722" fmla="*/ 2022089 w 3781239"/>
                <a:gd name="connsiteY722" fmla="*/ 786036 h 1898977"/>
                <a:gd name="connsiteX723" fmla="*/ 2028285 w 3781239"/>
                <a:gd name="connsiteY723" fmla="*/ 786036 h 1898977"/>
                <a:gd name="connsiteX724" fmla="*/ 2018990 w 3781239"/>
                <a:gd name="connsiteY724" fmla="*/ 793798 h 1898977"/>
                <a:gd name="connsiteX725" fmla="*/ 2018990 w 3781239"/>
                <a:gd name="connsiteY725" fmla="*/ 780951 h 1898977"/>
                <a:gd name="connsiteX726" fmla="*/ 2034376 w 3781239"/>
                <a:gd name="connsiteY726" fmla="*/ 780951 h 1898977"/>
                <a:gd name="connsiteX727" fmla="*/ 2025080 w 3781239"/>
                <a:gd name="connsiteY727" fmla="*/ 788713 h 1898977"/>
                <a:gd name="connsiteX728" fmla="*/ 2025080 w 3781239"/>
                <a:gd name="connsiteY728" fmla="*/ 778452 h 1898977"/>
                <a:gd name="connsiteX729" fmla="*/ 2025080 w 3781239"/>
                <a:gd name="connsiteY729" fmla="*/ 765694 h 1898977"/>
                <a:gd name="connsiteX730" fmla="*/ 2040465 w 3781239"/>
                <a:gd name="connsiteY730" fmla="*/ 765694 h 1898977"/>
                <a:gd name="connsiteX731" fmla="*/ 2052752 w 3781239"/>
                <a:gd name="connsiteY731" fmla="*/ 765694 h 1898977"/>
                <a:gd name="connsiteX732" fmla="*/ 2043457 w 3781239"/>
                <a:gd name="connsiteY732" fmla="*/ 773367 h 1898977"/>
                <a:gd name="connsiteX733" fmla="*/ 2043457 w 3781239"/>
                <a:gd name="connsiteY733" fmla="*/ 760519 h 1898977"/>
                <a:gd name="connsiteX734" fmla="*/ 2058842 w 3781239"/>
                <a:gd name="connsiteY734" fmla="*/ 760519 h 1898977"/>
                <a:gd name="connsiteX735" fmla="*/ 2064932 w 3781239"/>
                <a:gd name="connsiteY735" fmla="*/ 760519 h 1898977"/>
                <a:gd name="connsiteX736" fmla="*/ 2055744 w 3781239"/>
                <a:gd name="connsiteY736" fmla="*/ 768281 h 1898977"/>
                <a:gd name="connsiteX737" fmla="*/ 2055744 w 3781239"/>
                <a:gd name="connsiteY737" fmla="*/ 755433 h 1898977"/>
                <a:gd name="connsiteX738" fmla="*/ 2077219 w 3781239"/>
                <a:gd name="connsiteY738" fmla="*/ 755433 h 1898977"/>
                <a:gd name="connsiteX739" fmla="*/ 2083309 w 3781239"/>
                <a:gd name="connsiteY739" fmla="*/ 755433 h 1898977"/>
                <a:gd name="connsiteX740" fmla="*/ 2074121 w 3781239"/>
                <a:gd name="connsiteY740" fmla="*/ 763106 h 1898977"/>
                <a:gd name="connsiteX741" fmla="*/ 2074121 w 3781239"/>
                <a:gd name="connsiteY741" fmla="*/ 750348 h 1898977"/>
                <a:gd name="connsiteX742" fmla="*/ 2089399 w 3781239"/>
                <a:gd name="connsiteY742" fmla="*/ 750348 h 1898977"/>
                <a:gd name="connsiteX743" fmla="*/ 2101686 w 3781239"/>
                <a:gd name="connsiteY743" fmla="*/ 750348 h 1898977"/>
                <a:gd name="connsiteX744" fmla="*/ 2092497 w 3781239"/>
                <a:gd name="connsiteY744" fmla="*/ 758021 h 1898977"/>
                <a:gd name="connsiteX745" fmla="*/ 2092497 w 3781239"/>
                <a:gd name="connsiteY745" fmla="*/ 745173 h 1898977"/>
                <a:gd name="connsiteX746" fmla="*/ 2107776 w 3781239"/>
                <a:gd name="connsiteY746" fmla="*/ 745173 h 1898977"/>
                <a:gd name="connsiteX747" fmla="*/ 2113973 w 3781239"/>
                <a:gd name="connsiteY747" fmla="*/ 745173 h 1898977"/>
                <a:gd name="connsiteX748" fmla="*/ 2104678 w 3781239"/>
                <a:gd name="connsiteY748" fmla="*/ 752935 h 1898977"/>
                <a:gd name="connsiteX749" fmla="*/ 2104678 w 3781239"/>
                <a:gd name="connsiteY749" fmla="*/ 740087 h 1898977"/>
                <a:gd name="connsiteX750" fmla="*/ 2120063 w 3781239"/>
                <a:gd name="connsiteY750" fmla="*/ 740087 h 1898977"/>
                <a:gd name="connsiteX751" fmla="*/ 2132350 w 3781239"/>
                <a:gd name="connsiteY751" fmla="*/ 740087 h 1898977"/>
                <a:gd name="connsiteX752" fmla="*/ 2138439 w 3781239"/>
                <a:gd name="connsiteY752" fmla="*/ 740087 h 1898977"/>
                <a:gd name="connsiteX753" fmla="*/ 2129144 w 3781239"/>
                <a:gd name="connsiteY753" fmla="*/ 747850 h 1898977"/>
                <a:gd name="connsiteX754" fmla="*/ 2129144 w 3781239"/>
                <a:gd name="connsiteY754" fmla="*/ 742764 h 1898977"/>
                <a:gd name="connsiteX755" fmla="*/ 2129144 w 3781239"/>
                <a:gd name="connsiteY755" fmla="*/ 729916 h 1898977"/>
                <a:gd name="connsiteX756" fmla="*/ 2144529 w 3781239"/>
                <a:gd name="connsiteY756" fmla="*/ 729916 h 1898977"/>
                <a:gd name="connsiteX757" fmla="*/ 2150726 w 3781239"/>
                <a:gd name="connsiteY757" fmla="*/ 729916 h 1898977"/>
                <a:gd name="connsiteX758" fmla="*/ 2156816 w 3781239"/>
                <a:gd name="connsiteY758" fmla="*/ 729916 h 1898977"/>
                <a:gd name="connsiteX759" fmla="*/ 2147521 w 3781239"/>
                <a:gd name="connsiteY759" fmla="*/ 737678 h 1898977"/>
                <a:gd name="connsiteX760" fmla="*/ 2147521 w 3781239"/>
                <a:gd name="connsiteY760" fmla="*/ 732504 h 1898977"/>
                <a:gd name="connsiteX761" fmla="*/ 2147521 w 3781239"/>
                <a:gd name="connsiteY761" fmla="*/ 719745 h 1898977"/>
                <a:gd name="connsiteX762" fmla="*/ 2162906 w 3781239"/>
                <a:gd name="connsiteY762" fmla="*/ 719745 h 1898977"/>
                <a:gd name="connsiteX763" fmla="*/ 2168996 w 3781239"/>
                <a:gd name="connsiteY763" fmla="*/ 719745 h 1898977"/>
                <a:gd name="connsiteX764" fmla="*/ 2159701 w 3781239"/>
                <a:gd name="connsiteY764" fmla="*/ 727418 h 1898977"/>
                <a:gd name="connsiteX765" fmla="*/ 2159701 w 3781239"/>
                <a:gd name="connsiteY765" fmla="*/ 722332 h 1898977"/>
                <a:gd name="connsiteX766" fmla="*/ 2159701 w 3781239"/>
                <a:gd name="connsiteY766" fmla="*/ 709485 h 1898977"/>
                <a:gd name="connsiteX767" fmla="*/ 2175086 w 3781239"/>
                <a:gd name="connsiteY767" fmla="*/ 709485 h 1898977"/>
                <a:gd name="connsiteX768" fmla="*/ 2181176 w 3781239"/>
                <a:gd name="connsiteY768" fmla="*/ 709485 h 1898977"/>
                <a:gd name="connsiteX769" fmla="*/ 2171988 w 3781239"/>
                <a:gd name="connsiteY769" fmla="*/ 717158 h 1898977"/>
                <a:gd name="connsiteX770" fmla="*/ 2171988 w 3781239"/>
                <a:gd name="connsiteY770" fmla="*/ 704399 h 1898977"/>
                <a:gd name="connsiteX771" fmla="*/ 2187266 w 3781239"/>
                <a:gd name="connsiteY771" fmla="*/ 704399 h 1898977"/>
                <a:gd name="connsiteX772" fmla="*/ 2193463 w 3781239"/>
                <a:gd name="connsiteY772" fmla="*/ 704399 h 1898977"/>
                <a:gd name="connsiteX773" fmla="*/ 2199553 w 3781239"/>
                <a:gd name="connsiteY773" fmla="*/ 704399 h 1898977"/>
                <a:gd name="connsiteX774" fmla="*/ 2217930 w 3781239"/>
                <a:gd name="connsiteY774" fmla="*/ 704399 h 1898977"/>
                <a:gd name="connsiteX775" fmla="*/ 2224020 w 3781239"/>
                <a:gd name="connsiteY775" fmla="*/ 704399 h 1898977"/>
                <a:gd name="connsiteX776" fmla="*/ 2214831 w 3781239"/>
                <a:gd name="connsiteY776" fmla="*/ 712072 h 1898977"/>
                <a:gd name="connsiteX777" fmla="*/ 2214831 w 3781239"/>
                <a:gd name="connsiteY777" fmla="*/ 699224 h 1898977"/>
                <a:gd name="connsiteX778" fmla="*/ 2236307 w 3781239"/>
                <a:gd name="connsiteY778" fmla="*/ 699224 h 1898977"/>
                <a:gd name="connsiteX779" fmla="*/ 2248593 w 3781239"/>
                <a:gd name="connsiteY779" fmla="*/ 699224 h 1898977"/>
                <a:gd name="connsiteX780" fmla="*/ 2239298 w 3781239"/>
                <a:gd name="connsiteY780" fmla="*/ 707076 h 1898977"/>
                <a:gd name="connsiteX781" fmla="*/ 2239298 w 3781239"/>
                <a:gd name="connsiteY781" fmla="*/ 694228 h 1898977"/>
                <a:gd name="connsiteX782" fmla="*/ 2260773 w 3781239"/>
                <a:gd name="connsiteY782" fmla="*/ 694228 h 1898977"/>
                <a:gd name="connsiteX783" fmla="*/ 2273060 w 3781239"/>
                <a:gd name="connsiteY783" fmla="*/ 694228 h 1898977"/>
                <a:gd name="connsiteX784" fmla="*/ 2263765 w 3781239"/>
                <a:gd name="connsiteY784" fmla="*/ 701901 h 1898977"/>
                <a:gd name="connsiteX785" fmla="*/ 2263765 w 3781239"/>
                <a:gd name="connsiteY785" fmla="*/ 689142 h 1898977"/>
                <a:gd name="connsiteX786" fmla="*/ 2279150 w 3781239"/>
                <a:gd name="connsiteY786" fmla="*/ 689142 h 1898977"/>
                <a:gd name="connsiteX787" fmla="*/ 2285240 w 3781239"/>
                <a:gd name="connsiteY787" fmla="*/ 689142 h 1898977"/>
                <a:gd name="connsiteX788" fmla="*/ 2275945 w 3781239"/>
                <a:gd name="connsiteY788" fmla="*/ 696815 h 1898977"/>
                <a:gd name="connsiteX789" fmla="*/ 2275945 w 3781239"/>
                <a:gd name="connsiteY789" fmla="*/ 683967 h 1898977"/>
                <a:gd name="connsiteX790" fmla="*/ 2291437 w 3781239"/>
                <a:gd name="connsiteY790" fmla="*/ 683967 h 1898977"/>
                <a:gd name="connsiteX791" fmla="*/ 2297527 w 3781239"/>
                <a:gd name="connsiteY791" fmla="*/ 683967 h 1898977"/>
                <a:gd name="connsiteX792" fmla="*/ 2315797 w 3781239"/>
                <a:gd name="connsiteY792" fmla="*/ 683967 h 1898977"/>
                <a:gd name="connsiteX793" fmla="*/ 2306609 w 3781239"/>
                <a:gd name="connsiteY793" fmla="*/ 691730 h 1898977"/>
                <a:gd name="connsiteX794" fmla="*/ 2306609 w 3781239"/>
                <a:gd name="connsiteY794" fmla="*/ 678882 h 1898977"/>
                <a:gd name="connsiteX795" fmla="*/ 2328084 w 3781239"/>
                <a:gd name="connsiteY795" fmla="*/ 678882 h 1898977"/>
                <a:gd name="connsiteX796" fmla="*/ 2318788 w 3781239"/>
                <a:gd name="connsiteY796" fmla="*/ 686555 h 1898977"/>
                <a:gd name="connsiteX797" fmla="*/ 2318788 w 3781239"/>
                <a:gd name="connsiteY797" fmla="*/ 673796 h 1898977"/>
                <a:gd name="connsiteX798" fmla="*/ 2334174 w 3781239"/>
                <a:gd name="connsiteY798" fmla="*/ 673796 h 1898977"/>
                <a:gd name="connsiteX799" fmla="*/ 2340264 w 3781239"/>
                <a:gd name="connsiteY799" fmla="*/ 673796 h 1898977"/>
                <a:gd name="connsiteX800" fmla="*/ 2346354 w 3781239"/>
                <a:gd name="connsiteY800" fmla="*/ 673796 h 1898977"/>
                <a:gd name="connsiteX801" fmla="*/ 2337165 w 3781239"/>
                <a:gd name="connsiteY801" fmla="*/ 681469 h 1898977"/>
                <a:gd name="connsiteX802" fmla="*/ 2337165 w 3781239"/>
                <a:gd name="connsiteY802" fmla="*/ 668621 h 1898977"/>
                <a:gd name="connsiteX803" fmla="*/ 2358640 w 3781239"/>
                <a:gd name="connsiteY803" fmla="*/ 668621 h 1898977"/>
                <a:gd name="connsiteX804" fmla="*/ 2349452 w 3781239"/>
                <a:gd name="connsiteY804" fmla="*/ 676384 h 1898977"/>
                <a:gd name="connsiteX805" fmla="*/ 2349452 w 3781239"/>
                <a:gd name="connsiteY805" fmla="*/ 663536 h 1898977"/>
                <a:gd name="connsiteX806" fmla="*/ 2364731 w 3781239"/>
                <a:gd name="connsiteY806" fmla="*/ 663536 h 1898977"/>
                <a:gd name="connsiteX807" fmla="*/ 2370927 w 3781239"/>
                <a:gd name="connsiteY807" fmla="*/ 663536 h 1898977"/>
                <a:gd name="connsiteX808" fmla="*/ 2377017 w 3781239"/>
                <a:gd name="connsiteY808" fmla="*/ 663536 h 1898977"/>
                <a:gd name="connsiteX809" fmla="*/ 2383107 w 3781239"/>
                <a:gd name="connsiteY809" fmla="*/ 663536 h 1898977"/>
                <a:gd name="connsiteX810" fmla="*/ 2389304 w 3781239"/>
                <a:gd name="connsiteY810" fmla="*/ 663536 h 1898977"/>
                <a:gd name="connsiteX811" fmla="*/ 2395394 w 3781239"/>
                <a:gd name="connsiteY811" fmla="*/ 663536 h 1898977"/>
                <a:gd name="connsiteX812" fmla="*/ 2401484 w 3781239"/>
                <a:gd name="connsiteY812" fmla="*/ 663536 h 1898977"/>
                <a:gd name="connsiteX813" fmla="*/ 2407681 w 3781239"/>
                <a:gd name="connsiteY813" fmla="*/ 663536 h 1898977"/>
                <a:gd name="connsiteX814" fmla="*/ 2413771 w 3781239"/>
                <a:gd name="connsiteY814" fmla="*/ 663536 h 1898977"/>
                <a:gd name="connsiteX815" fmla="*/ 2404476 w 3781239"/>
                <a:gd name="connsiteY815" fmla="*/ 671209 h 1898977"/>
                <a:gd name="connsiteX816" fmla="*/ 2404476 w 3781239"/>
                <a:gd name="connsiteY816" fmla="*/ 658450 h 1898977"/>
                <a:gd name="connsiteX817" fmla="*/ 2419861 w 3781239"/>
                <a:gd name="connsiteY817" fmla="*/ 658450 h 1898977"/>
                <a:gd name="connsiteX818" fmla="*/ 2410673 w 3781239"/>
                <a:gd name="connsiteY818" fmla="*/ 666213 h 1898977"/>
                <a:gd name="connsiteX819" fmla="*/ 2410673 w 3781239"/>
                <a:gd name="connsiteY819" fmla="*/ 653365 h 1898977"/>
                <a:gd name="connsiteX820" fmla="*/ 2425951 w 3781239"/>
                <a:gd name="connsiteY820" fmla="*/ 653365 h 1898977"/>
                <a:gd name="connsiteX821" fmla="*/ 2416656 w 3781239"/>
                <a:gd name="connsiteY821" fmla="*/ 661127 h 1898977"/>
                <a:gd name="connsiteX822" fmla="*/ 2416656 w 3781239"/>
                <a:gd name="connsiteY822" fmla="*/ 648279 h 1898977"/>
                <a:gd name="connsiteX823" fmla="*/ 2438238 w 3781239"/>
                <a:gd name="connsiteY823" fmla="*/ 648279 h 1898977"/>
                <a:gd name="connsiteX824" fmla="*/ 2428942 w 3781239"/>
                <a:gd name="connsiteY824" fmla="*/ 655952 h 1898977"/>
                <a:gd name="connsiteX825" fmla="*/ 2428942 w 3781239"/>
                <a:gd name="connsiteY825" fmla="*/ 643193 h 1898977"/>
                <a:gd name="connsiteX826" fmla="*/ 2444328 w 3781239"/>
                <a:gd name="connsiteY826" fmla="*/ 643193 h 1898977"/>
                <a:gd name="connsiteX827" fmla="*/ 2456614 w 3781239"/>
                <a:gd name="connsiteY827" fmla="*/ 643193 h 1898977"/>
                <a:gd name="connsiteX828" fmla="*/ 2447319 w 3781239"/>
                <a:gd name="connsiteY828" fmla="*/ 650866 h 1898977"/>
                <a:gd name="connsiteX829" fmla="*/ 2447319 w 3781239"/>
                <a:gd name="connsiteY829" fmla="*/ 638019 h 1898977"/>
                <a:gd name="connsiteX830" fmla="*/ 2462704 w 3781239"/>
                <a:gd name="connsiteY830" fmla="*/ 638019 h 1898977"/>
                <a:gd name="connsiteX831" fmla="*/ 2468795 w 3781239"/>
                <a:gd name="connsiteY831" fmla="*/ 638019 h 1898977"/>
                <a:gd name="connsiteX832" fmla="*/ 2459499 w 3781239"/>
                <a:gd name="connsiteY832" fmla="*/ 645781 h 1898977"/>
                <a:gd name="connsiteX833" fmla="*/ 2459499 w 3781239"/>
                <a:gd name="connsiteY833" fmla="*/ 640606 h 1898977"/>
                <a:gd name="connsiteX834" fmla="*/ 2459499 w 3781239"/>
                <a:gd name="connsiteY834" fmla="*/ 627847 h 1898977"/>
                <a:gd name="connsiteX835" fmla="*/ 2474884 w 3781239"/>
                <a:gd name="connsiteY835" fmla="*/ 627847 h 1898977"/>
                <a:gd name="connsiteX836" fmla="*/ 2465696 w 3781239"/>
                <a:gd name="connsiteY836" fmla="*/ 635520 h 1898977"/>
                <a:gd name="connsiteX837" fmla="*/ 2465696 w 3781239"/>
                <a:gd name="connsiteY837" fmla="*/ 622673 h 1898977"/>
                <a:gd name="connsiteX838" fmla="*/ 2480974 w 3781239"/>
                <a:gd name="connsiteY838" fmla="*/ 622673 h 1898977"/>
                <a:gd name="connsiteX839" fmla="*/ 2487171 w 3781239"/>
                <a:gd name="connsiteY839" fmla="*/ 622673 h 1898977"/>
                <a:gd name="connsiteX840" fmla="*/ 2499351 w 3781239"/>
                <a:gd name="connsiteY840" fmla="*/ 622673 h 1898977"/>
                <a:gd name="connsiteX841" fmla="*/ 2505441 w 3781239"/>
                <a:gd name="connsiteY841" fmla="*/ 622673 h 1898977"/>
                <a:gd name="connsiteX842" fmla="*/ 2496253 w 3781239"/>
                <a:gd name="connsiteY842" fmla="*/ 630435 h 1898977"/>
                <a:gd name="connsiteX843" fmla="*/ 2496253 w 3781239"/>
                <a:gd name="connsiteY843" fmla="*/ 617676 h 1898977"/>
                <a:gd name="connsiteX844" fmla="*/ 2511638 w 3781239"/>
                <a:gd name="connsiteY844" fmla="*/ 617676 h 1898977"/>
                <a:gd name="connsiteX845" fmla="*/ 2517728 w 3781239"/>
                <a:gd name="connsiteY845" fmla="*/ 617676 h 1898977"/>
                <a:gd name="connsiteX846" fmla="*/ 2508540 w 3781239"/>
                <a:gd name="connsiteY846" fmla="*/ 625349 h 1898977"/>
                <a:gd name="connsiteX847" fmla="*/ 2508540 w 3781239"/>
                <a:gd name="connsiteY847" fmla="*/ 620264 h 1898977"/>
                <a:gd name="connsiteX848" fmla="*/ 2508540 w 3781239"/>
                <a:gd name="connsiteY848" fmla="*/ 607416 h 1898977"/>
                <a:gd name="connsiteX849" fmla="*/ 2523818 w 3781239"/>
                <a:gd name="connsiteY849" fmla="*/ 607416 h 1898977"/>
                <a:gd name="connsiteX850" fmla="*/ 2530015 w 3781239"/>
                <a:gd name="connsiteY850" fmla="*/ 607416 h 1898977"/>
                <a:gd name="connsiteX851" fmla="*/ 2520719 w 3781239"/>
                <a:gd name="connsiteY851" fmla="*/ 615089 h 1898977"/>
                <a:gd name="connsiteX852" fmla="*/ 2520719 w 3781239"/>
                <a:gd name="connsiteY852" fmla="*/ 602330 h 1898977"/>
                <a:gd name="connsiteX853" fmla="*/ 2536105 w 3781239"/>
                <a:gd name="connsiteY853" fmla="*/ 602330 h 1898977"/>
                <a:gd name="connsiteX854" fmla="*/ 2526916 w 3781239"/>
                <a:gd name="connsiteY854" fmla="*/ 610003 h 1898977"/>
                <a:gd name="connsiteX855" fmla="*/ 2526916 w 3781239"/>
                <a:gd name="connsiteY855" fmla="*/ 604918 h 1898977"/>
                <a:gd name="connsiteX856" fmla="*/ 2526916 w 3781239"/>
                <a:gd name="connsiteY856" fmla="*/ 592070 h 1898977"/>
                <a:gd name="connsiteX857" fmla="*/ 2542195 w 3781239"/>
                <a:gd name="connsiteY857" fmla="*/ 592070 h 1898977"/>
                <a:gd name="connsiteX858" fmla="*/ 2548392 w 3781239"/>
                <a:gd name="connsiteY858" fmla="*/ 592070 h 1898977"/>
                <a:gd name="connsiteX859" fmla="*/ 2554482 w 3781239"/>
                <a:gd name="connsiteY859" fmla="*/ 592070 h 1898977"/>
                <a:gd name="connsiteX860" fmla="*/ 2560572 w 3781239"/>
                <a:gd name="connsiteY860" fmla="*/ 592070 h 1898977"/>
                <a:gd name="connsiteX861" fmla="*/ 2551276 w 3781239"/>
                <a:gd name="connsiteY861" fmla="*/ 599743 h 1898977"/>
                <a:gd name="connsiteX862" fmla="*/ 2551276 w 3781239"/>
                <a:gd name="connsiteY862" fmla="*/ 586984 h 1898977"/>
                <a:gd name="connsiteX863" fmla="*/ 2566768 w 3781239"/>
                <a:gd name="connsiteY863" fmla="*/ 586984 h 1898977"/>
                <a:gd name="connsiteX864" fmla="*/ 2572858 w 3781239"/>
                <a:gd name="connsiteY864" fmla="*/ 586984 h 1898977"/>
                <a:gd name="connsiteX865" fmla="*/ 2563563 w 3781239"/>
                <a:gd name="connsiteY865" fmla="*/ 594657 h 1898977"/>
                <a:gd name="connsiteX866" fmla="*/ 2563563 w 3781239"/>
                <a:gd name="connsiteY866" fmla="*/ 581899 h 1898977"/>
                <a:gd name="connsiteX867" fmla="*/ 2578948 w 3781239"/>
                <a:gd name="connsiteY867" fmla="*/ 581899 h 1898977"/>
                <a:gd name="connsiteX868" fmla="*/ 2585038 w 3781239"/>
                <a:gd name="connsiteY868" fmla="*/ 581899 h 1898977"/>
                <a:gd name="connsiteX869" fmla="*/ 2591235 w 3781239"/>
                <a:gd name="connsiteY869" fmla="*/ 581899 h 1898977"/>
                <a:gd name="connsiteX870" fmla="*/ 2597325 w 3781239"/>
                <a:gd name="connsiteY870" fmla="*/ 581899 h 1898977"/>
                <a:gd name="connsiteX871" fmla="*/ 2588030 w 3781239"/>
                <a:gd name="connsiteY871" fmla="*/ 589661 h 1898977"/>
                <a:gd name="connsiteX872" fmla="*/ 2588030 w 3781239"/>
                <a:gd name="connsiteY872" fmla="*/ 576813 h 1898977"/>
                <a:gd name="connsiteX873" fmla="*/ 2603415 w 3781239"/>
                <a:gd name="connsiteY873" fmla="*/ 576813 h 1898977"/>
                <a:gd name="connsiteX874" fmla="*/ 2609505 w 3781239"/>
                <a:gd name="connsiteY874" fmla="*/ 576813 h 1898977"/>
                <a:gd name="connsiteX875" fmla="*/ 2615595 w 3781239"/>
                <a:gd name="connsiteY875" fmla="*/ 576813 h 1898977"/>
                <a:gd name="connsiteX876" fmla="*/ 2621685 w 3781239"/>
                <a:gd name="connsiteY876" fmla="*/ 576813 h 1898977"/>
                <a:gd name="connsiteX877" fmla="*/ 2612497 w 3781239"/>
                <a:gd name="connsiteY877" fmla="*/ 584486 h 1898977"/>
                <a:gd name="connsiteX878" fmla="*/ 2612497 w 3781239"/>
                <a:gd name="connsiteY878" fmla="*/ 571728 h 1898977"/>
                <a:gd name="connsiteX879" fmla="*/ 2633972 w 3781239"/>
                <a:gd name="connsiteY879" fmla="*/ 571728 h 1898977"/>
                <a:gd name="connsiteX880" fmla="*/ 2624783 w 3781239"/>
                <a:gd name="connsiteY880" fmla="*/ 579401 h 1898977"/>
                <a:gd name="connsiteX881" fmla="*/ 2624783 w 3781239"/>
                <a:gd name="connsiteY881" fmla="*/ 574315 h 1898977"/>
                <a:gd name="connsiteX882" fmla="*/ 2624783 w 3781239"/>
                <a:gd name="connsiteY882" fmla="*/ 561467 h 1898977"/>
                <a:gd name="connsiteX883" fmla="*/ 2640062 w 3781239"/>
                <a:gd name="connsiteY883" fmla="*/ 561467 h 1898977"/>
                <a:gd name="connsiteX884" fmla="*/ 2630874 w 3781239"/>
                <a:gd name="connsiteY884" fmla="*/ 569140 h 1898977"/>
                <a:gd name="connsiteX885" fmla="*/ 2630874 w 3781239"/>
                <a:gd name="connsiteY885" fmla="*/ 556382 h 1898977"/>
                <a:gd name="connsiteX886" fmla="*/ 2646259 w 3781239"/>
                <a:gd name="connsiteY886" fmla="*/ 556382 h 1898977"/>
                <a:gd name="connsiteX887" fmla="*/ 2652349 w 3781239"/>
                <a:gd name="connsiteY887" fmla="*/ 556382 h 1898977"/>
                <a:gd name="connsiteX888" fmla="*/ 2658439 w 3781239"/>
                <a:gd name="connsiteY888" fmla="*/ 556382 h 1898977"/>
                <a:gd name="connsiteX889" fmla="*/ 2649250 w 3781239"/>
                <a:gd name="connsiteY889" fmla="*/ 564055 h 1898977"/>
                <a:gd name="connsiteX890" fmla="*/ 2649250 w 3781239"/>
                <a:gd name="connsiteY890" fmla="*/ 551207 h 1898977"/>
                <a:gd name="connsiteX891" fmla="*/ 2670726 w 3781239"/>
                <a:gd name="connsiteY891" fmla="*/ 551207 h 1898977"/>
                <a:gd name="connsiteX892" fmla="*/ 2682905 w 3781239"/>
                <a:gd name="connsiteY892" fmla="*/ 551207 h 1898977"/>
                <a:gd name="connsiteX893" fmla="*/ 2673717 w 3781239"/>
                <a:gd name="connsiteY893" fmla="*/ 558969 h 1898977"/>
                <a:gd name="connsiteX894" fmla="*/ 2673717 w 3781239"/>
                <a:gd name="connsiteY894" fmla="*/ 546121 h 1898977"/>
                <a:gd name="connsiteX895" fmla="*/ 2689102 w 3781239"/>
                <a:gd name="connsiteY895" fmla="*/ 546121 h 1898977"/>
                <a:gd name="connsiteX896" fmla="*/ 2679807 w 3781239"/>
                <a:gd name="connsiteY896" fmla="*/ 553883 h 1898977"/>
                <a:gd name="connsiteX897" fmla="*/ 2679807 w 3781239"/>
                <a:gd name="connsiteY897" fmla="*/ 541036 h 1898977"/>
                <a:gd name="connsiteX898" fmla="*/ 2695192 w 3781239"/>
                <a:gd name="connsiteY898" fmla="*/ 541036 h 1898977"/>
                <a:gd name="connsiteX899" fmla="*/ 2686004 w 3781239"/>
                <a:gd name="connsiteY899" fmla="*/ 548798 h 1898977"/>
                <a:gd name="connsiteX900" fmla="*/ 2686004 w 3781239"/>
                <a:gd name="connsiteY900" fmla="*/ 535950 h 1898977"/>
                <a:gd name="connsiteX901" fmla="*/ 2701282 w 3781239"/>
                <a:gd name="connsiteY901" fmla="*/ 535950 h 1898977"/>
                <a:gd name="connsiteX902" fmla="*/ 2707479 w 3781239"/>
                <a:gd name="connsiteY902" fmla="*/ 535950 h 1898977"/>
                <a:gd name="connsiteX903" fmla="*/ 2713569 w 3781239"/>
                <a:gd name="connsiteY903" fmla="*/ 535950 h 1898977"/>
                <a:gd name="connsiteX904" fmla="*/ 2719659 w 3781239"/>
                <a:gd name="connsiteY904" fmla="*/ 535950 h 1898977"/>
                <a:gd name="connsiteX905" fmla="*/ 2710364 w 3781239"/>
                <a:gd name="connsiteY905" fmla="*/ 543712 h 1898977"/>
                <a:gd name="connsiteX906" fmla="*/ 2710364 w 3781239"/>
                <a:gd name="connsiteY906" fmla="*/ 530864 h 1898977"/>
                <a:gd name="connsiteX907" fmla="*/ 2725856 w 3781239"/>
                <a:gd name="connsiteY907" fmla="*/ 530864 h 1898977"/>
                <a:gd name="connsiteX908" fmla="*/ 2716454 w 3781239"/>
                <a:gd name="connsiteY908" fmla="*/ 538537 h 1898977"/>
                <a:gd name="connsiteX909" fmla="*/ 2716454 w 3781239"/>
                <a:gd name="connsiteY909" fmla="*/ 533452 h 1898977"/>
                <a:gd name="connsiteX910" fmla="*/ 2716454 w 3781239"/>
                <a:gd name="connsiteY910" fmla="*/ 520604 h 1898977"/>
                <a:gd name="connsiteX911" fmla="*/ 2731946 w 3781239"/>
                <a:gd name="connsiteY911" fmla="*/ 520604 h 1898977"/>
                <a:gd name="connsiteX912" fmla="*/ 2744126 w 3781239"/>
                <a:gd name="connsiteY912" fmla="*/ 520604 h 1898977"/>
                <a:gd name="connsiteX913" fmla="*/ 2734831 w 3781239"/>
                <a:gd name="connsiteY913" fmla="*/ 528366 h 1898977"/>
                <a:gd name="connsiteX914" fmla="*/ 2734831 w 3781239"/>
                <a:gd name="connsiteY914" fmla="*/ 515518 h 1898977"/>
                <a:gd name="connsiteX915" fmla="*/ 2750323 w 3781239"/>
                <a:gd name="connsiteY915" fmla="*/ 515518 h 1898977"/>
                <a:gd name="connsiteX916" fmla="*/ 2756413 w 3781239"/>
                <a:gd name="connsiteY916" fmla="*/ 515518 h 1898977"/>
                <a:gd name="connsiteX917" fmla="*/ 2762503 w 3781239"/>
                <a:gd name="connsiteY917" fmla="*/ 515518 h 1898977"/>
                <a:gd name="connsiteX918" fmla="*/ 2768593 w 3781239"/>
                <a:gd name="connsiteY918" fmla="*/ 515518 h 1898977"/>
                <a:gd name="connsiteX919" fmla="*/ 2774683 w 3781239"/>
                <a:gd name="connsiteY919" fmla="*/ 515518 h 1898977"/>
                <a:gd name="connsiteX920" fmla="*/ 2765494 w 3781239"/>
                <a:gd name="connsiteY920" fmla="*/ 523191 h 1898977"/>
                <a:gd name="connsiteX921" fmla="*/ 2765494 w 3781239"/>
                <a:gd name="connsiteY921" fmla="*/ 518106 h 1898977"/>
                <a:gd name="connsiteX922" fmla="*/ 2765494 w 3781239"/>
                <a:gd name="connsiteY922" fmla="*/ 505258 h 1898977"/>
                <a:gd name="connsiteX923" fmla="*/ 2780772 w 3781239"/>
                <a:gd name="connsiteY923" fmla="*/ 505258 h 1898977"/>
                <a:gd name="connsiteX924" fmla="*/ 2786969 w 3781239"/>
                <a:gd name="connsiteY924" fmla="*/ 505258 h 1898977"/>
                <a:gd name="connsiteX925" fmla="*/ 2793060 w 3781239"/>
                <a:gd name="connsiteY925" fmla="*/ 505258 h 1898977"/>
                <a:gd name="connsiteX926" fmla="*/ 2799149 w 3781239"/>
                <a:gd name="connsiteY926" fmla="*/ 505258 h 1898977"/>
                <a:gd name="connsiteX927" fmla="*/ 2789961 w 3781239"/>
                <a:gd name="connsiteY927" fmla="*/ 513020 h 1898977"/>
                <a:gd name="connsiteX928" fmla="*/ 2789961 w 3781239"/>
                <a:gd name="connsiteY928" fmla="*/ 500172 h 1898977"/>
                <a:gd name="connsiteX929" fmla="*/ 2805346 w 3781239"/>
                <a:gd name="connsiteY929" fmla="*/ 500172 h 1898977"/>
                <a:gd name="connsiteX930" fmla="*/ 2796051 w 3781239"/>
                <a:gd name="connsiteY930" fmla="*/ 507935 h 1898977"/>
                <a:gd name="connsiteX931" fmla="*/ 2796051 w 3781239"/>
                <a:gd name="connsiteY931" fmla="*/ 495176 h 1898977"/>
                <a:gd name="connsiteX932" fmla="*/ 2811436 w 3781239"/>
                <a:gd name="connsiteY932" fmla="*/ 495176 h 1898977"/>
                <a:gd name="connsiteX933" fmla="*/ 2817526 w 3781239"/>
                <a:gd name="connsiteY933" fmla="*/ 495176 h 1898977"/>
                <a:gd name="connsiteX934" fmla="*/ 2808338 w 3781239"/>
                <a:gd name="connsiteY934" fmla="*/ 502849 h 1898977"/>
                <a:gd name="connsiteX935" fmla="*/ 2808338 w 3781239"/>
                <a:gd name="connsiteY935" fmla="*/ 490001 h 1898977"/>
                <a:gd name="connsiteX936" fmla="*/ 2823616 w 3781239"/>
                <a:gd name="connsiteY936" fmla="*/ 490001 h 1898977"/>
                <a:gd name="connsiteX937" fmla="*/ 2814428 w 3781239"/>
                <a:gd name="connsiteY937" fmla="*/ 497763 h 1898977"/>
                <a:gd name="connsiteX938" fmla="*/ 2814428 w 3781239"/>
                <a:gd name="connsiteY938" fmla="*/ 484916 h 1898977"/>
                <a:gd name="connsiteX939" fmla="*/ 2829813 w 3781239"/>
                <a:gd name="connsiteY939" fmla="*/ 484916 h 1898977"/>
                <a:gd name="connsiteX940" fmla="*/ 2820518 w 3781239"/>
                <a:gd name="connsiteY940" fmla="*/ 492589 h 1898977"/>
                <a:gd name="connsiteX941" fmla="*/ 2820625 w 3781239"/>
                <a:gd name="connsiteY941" fmla="*/ 479830 h 1898977"/>
                <a:gd name="connsiteX942" fmla="*/ 2841993 w 3781239"/>
                <a:gd name="connsiteY942" fmla="*/ 479830 h 1898977"/>
                <a:gd name="connsiteX943" fmla="*/ 2832805 w 3781239"/>
                <a:gd name="connsiteY943" fmla="*/ 487503 h 1898977"/>
                <a:gd name="connsiteX944" fmla="*/ 2832805 w 3781239"/>
                <a:gd name="connsiteY944" fmla="*/ 474655 h 1898977"/>
                <a:gd name="connsiteX945" fmla="*/ 2848190 w 3781239"/>
                <a:gd name="connsiteY945" fmla="*/ 474655 h 1898977"/>
                <a:gd name="connsiteX946" fmla="*/ 2838894 w 3781239"/>
                <a:gd name="connsiteY946" fmla="*/ 482417 h 1898977"/>
                <a:gd name="connsiteX947" fmla="*/ 2838894 w 3781239"/>
                <a:gd name="connsiteY947" fmla="*/ 469570 h 1898977"/>
                <a:gd name="connsiteX948" fmla="*/ 2854280 w 3781239"/>
                <a:gd name="connsiteY948" fmla="*/ 469570 h 1898977"/>
                <a:gd name="connsiteX949" fmla="*/ 2860370 w 3781239"/>
                <a:gd name="connsiteY949" fmla="*/ 469570 h 1898977"/>
                <a:gd name="connsiteX950" fmla="*/ 2866566 w 3781239"/>
                <a:gd name="connsiteY950" fmla="*/ 469570 h 1898977"/>
                <a:gd name="connsiteX951" fmla="*/ 2872657 w 3781239"/>
                <a:gd name="connsiteY951" fmla="*/ 469570 h 1898977"/>
                <a:gd name="connsiteX952" fmla="*/ 2863361 w 3781239"/>
                <a:gd name="connsiteY952" fmla="*/ 477332 h 1898977"/>
                <a:gd name="connsiteX953" fmla="*/ 2863361 w 3781239"/>
                <a:gd name="connsiteY953" fmla="*/ 472157 h 1898977"/>
                <a:gd name="connsiteX954" fmla="*/ 2863361 w 3781239"/>
                <a:gd name="connsiteY954" fmla="*/ 459309 h 1898977"/>
                <a:gd name="connsiteX955" fmla="*/ 2878747 w 3781239"/>
                <a:gd name="connsiteY955" fmla="*/ 459309 h 1898977"/>
                <a:gd name="connsiteX956" fmla="*/ 2884837 w 3781239"/>
                <a:gd name="connsiteY956" fmla="*/ 459309 h 1898977"/>
                <a:gd name="connsiteX957" fmla="*/ 2890926 w 3781239"/>
                <a:gd name="connsiteY957" fmla="*/ 459309 h 1898977"/>
                <a:gd name="connsiteX958" fmla="*/ 2881738 w 3781239"/>
                <a:gd name="connsiteY958" fmla="*/ 467161 h 1898977"/>
                <a:gd name="connsiteX959" fmla="*/ 2881738 w 3781239"/>
                <a:gd name="connsiteY959" fmla="*/ 461986 h 1898977"/>
                <a:gd name="connsiteX960" fmla="*/ 2881738 w 3781239"/>
                <a:gd name="connsiteY960" fmla="*/ 449227 h 1898977"/>
                <a:gd name="connsiteX961" fmla="*/ 2897016 w 3781239"/>
                <a:gd name="connsiteY961" fmla="*/ 449227 h 1898977"/>
                <a:gd name="connsiteX962" fmla="*/ 2887828 w 3781239"/>
                <a:gd name="connsiteY962" fmla="*/ 456900 h 1898977"/>
                <a:gd name="connsiteX963" fmla="*/ 2887828 w 3781239"/>
                <a:gd name="connsiteY963" fmla="*/ 438967 h 1898977"/>
                <a:gd name="connsiteX964" fmla="*/ 2903213 w 3781239"/>
                <a:gd name="connsiteY964" fmla="*/ 438967 h 1898977"/>
                <a:gd name="connsiteX965" fmla="*/ 2893918 w 3781239"/>
                <a:gd name="connsiteY965" fmla="*/ 446640 h 1898977"/>
                <a:gd name="connsiteX966" fmla="*/ 2893918 w 3781239"/>
                <a:gd name="connsiteY966" fmla="*/ 433881 h 1898977"/>
                <a:gd name="connsiteX967" fmla="*/ 2909303 w 3781239"/>
                <a:gd name="connsiteY967" fmla="*/ 433881 h 1898977"/>
                <a:gd name="connsiteX968" fmla="*/ 2900115 w 3781239"/>
                <a:gd name="connsiteY968" fmla="*/ 441554 h 1898977"/>
                <a:gd name="connsiteX969" fmla="*/ 2900115 w 3781239"/>
                <a:gd name="connsiteY969" fmla="*/ 436469 h 1898977"/>
                <a:gd name="connsiteX970" fmla="*/ 2900115 w 3781239"/>
                <a:gd name="connsiteY970" fmla="*/ 423621 h 1898977"/>
                <a:gd name="connsiteX971" fmla="*/ 2915393 w 3781239"/>
                <a:gd name="connsiteY971" fmla="*/ 423621 h 1898977"/>
                <a:gd name="connsiteX972" fmla="*/ 2921483 w 3781239"/>
                <a:gd name="connsiteY972" fmla="*/ 423621 h 1898977"/>
                <a:gd name="connsiteX973" fmla="*/ 2927680 w 3781239"/>
                <a:gd name="connsiteY973" fmla="*/ 423621 h 1898977"/>
                <a:gd name="connsiteX974" fmla="*/ 2933770 w 3781239"/>
                <a:gd name="connsiteY974" fmla="*/ 423621 h 1898977"/>
                <a:gd name="connsiteX975" fmla="*/ 2939860 w 3781239"/>
                <a:gd name="connsiteY975" fmla="*/ 423621 h 1898977"/>
                <a:gd name="connsiteX976" fmla="*/ 2946057 w 3781239"/>
                <a:gd name="connsiteY976" fmla="*/ 423621 h 1898977"/>
                <a:gd name="connsiteX977" fmla="*/ 2952147 w 3781239"/>
                <a:gd name="connsiteY977" fmla="*/ 423621 h 1898977"/>
                <a:gd name="connsiteX978" fmla="*/ 2942959 w 3781239"/>
                <a:gd name="connsiteY978" fmla="*/ 431383 h 1898977"/>
                <a:gd name="connsiteX979" fmla="*/ 2942959 w 3781239"/>
                <a:gd name="connsiteY979" fmla="*/ 418535 h 1898977"/>
                <a:gd name="connsiteX980" fmla="*/ 2958237 w 3781239"/>
                <a:gd name="connsiteY980" fmla="*/ 418535 h 1898977"/>
                <a:gd name="connsiteX981" fmla="*/ 2949048 w 3781239"/>
                <a:gd name="connsiteY981" fmla="*/ 426297 h 1898977"/>
                <a:gd name="connsiteX982" fmla="*/ 2949048 w 3781239"/>
                <a:gd name="connsiteY982" fmla="*/ 413450 h 1898977"/>
                <a:gd name="connsiteX983" fmla="*/ 2964434 w 3781239"/>
                <a:gd name="connsiteY983" fmla="*/ 413450 h 1898977"/>
                <a:gd name="connsiteX984" fmla="*/ 2955138 w 3781239"/>
                <a:gd name="connsiteY984" fmla="*/ 421123 h 1898977"/>
                <a:gd name="connsiteX985" fmla="*/ 2955138 w 3781239"/>
                <a:gd name="connsiteY985" fmla="*/ 410951 h 1898977"/>
                <a:gd name="connsiteX986" fmla="*/ 2955138 w 3781239"/>
                <a:gd name="connsiteY986" fmla="*/ 398104 h 1898977"/>
                <a:gd name="connsiteX987" fmla="*/ 2970524 w 3781239"/>
                <a:gd name="connsiteY987" fmla="*/ 398104 h 1898977"/>
                <a:gd name="connsiteX988" fmla="*/ 2976614 w 3781239"/>
                <a:gd name="connsiteY988" fmla="*/ 398104 h 1898977"/>
                <a:gd name="connsiteX989" fmla="*/ 2982704 w 3781239"/>
                <a:gd name="connsiteY989" fmla="*/ 398104 h 1898977"/>
                <a:gd name="connsiteX990" fmla="*/ 2988900 w 3781239"/>
                <a:gd name="connsiteY990" fmla="*/ 398104 h 1898977"/>
                <a:gd name="connsiteX991" fmla="*/ 2979605 w 3781239"/>
                <a:gd name="connsiteY991" fmla="*/ 405777 h 1898977"/>
                <a:gd name="connsiteX992" fmla="*/ 2979605 w 3781239"/>
                <a:gd name="connsiteY992" fmla="*/ 387932 h 1898977"/>
                <a:gd name="connsiteX993" fmla="*/ 2994991 w 3781239"/>
                <a:gd name="connsiteY993" fmla="*/ 387932 h 1898977"/>
                <a:gd name="connsiteX994" fmla="*/ 3001081 w 3781239"/>
                <a:gd name="connsiteY994" fmla="*/ 387932 h 1898977"/>
                <a:gd name="connsiteX995" fmla="*/ 2991785 w 3781239"/>
                <a:gd name="connsiteY995" fmla="*/ 395605 h 1898977"/>
                <a:gd name="connsiteX996" fmla="*/ 2991785 w 3781239"/>
                <a:gd name="connsiteY996" fmla="*/ 382758 h 1898977"/>
                <a:gd name="connsiteX997" fmla="*/ 3007277 w 3781239"/>
                <a:gd name="connsiteY997" fmla="*/ 382758 h 1898977"/>
                <a:gd name="connsiteX998" fmla="*/ 3013367 w 3781239"/>
                <a:gd name="connsiteY998" fmla="*/ 382758 h 1898977"/>
                <a:gd name="connsiteX999" fmla="*/ 3004072 w 3781239"/>
                <a:gd name="connsiteY999" fmla="*/ 390520 h 1898977"/>
                <a:gd name="connsiteX1000" fmla="*/ 3004072 w 3781239"/>
                <a:gd name="connsiteY1000" fmla="*/ 377761 h 1898977"/>
                <a:gd name="connsiteX1001" fmla="*/ 3019457 w 3781239"/>
                <a:gd name="connsiteY1001" fmla="*/ 377761 h 1898977"/>
                <a:gd name="connsiteX1002" fmla="*/ 3010162 w 3781239"/>
                <a:gd name="connsiteY1002" fmla="*/ 385434 h 1898977"/>
                <a:gd name="connsiteX1003" fmla="*/ 3010162 w 3781239"/>
                <a:gd name="connsiteY1003" fmla="*/ 372676 h 1898977"/>
                <a:gd name="connsiteX1004" fmla="*/ 3025654 w 3781239"/>
                <a:gd name="connsiteY1004" fmla="*/ 372676 h 1898977"/>
                <a:gd name="connsiteX1005" fmla="*/ 3031637 w 3781239"/>
                <a:gd name="connsiteY1005" fmla="*/ 372676 h 1898977"/>
                <a:gd name="connsiteX1006" fmla="*/ 3037834 w 3781239"/>
                <a:gd name="connsiteY1006" fmla="*/ 372676 h 1898977"/>
                <a:gd name="connsiteX1007" fmla="*/ 3028539 w 3781239"/>
                <a:gd name="connsiteY1007" fmla="*/ 380349 h 1898977"/>
                <a:gd name="connsiteX1008" fmla="*/ 3028539 w 3781239"/>
                <a:gd name="connsiteY1008" fmla="*/ 375174 h 1898977"/>
                <a:gd name="connsiteX1009" fmla="*/ 3028539 w 3781239"/>
                <a:gd name="connsiteY1009" fmla="*/ 370088 h 1898977"/>
                <a:gd name="connsiteX1010" fmla="*/ 3028539 w 3781239"/>
                <a:gd name="connsiteY1010" fmla="*/ 357241 h 1898977"/>
                <a:gd name="connsiteX1011" fmla="*/ 3043924 w 3781239"/>
                <a:gd name="connsiteY1011" fmla="*/ 357241 h 1898977"/>
                <a:gd name="connsiteX1012" fmla="*/ 3050014 w 3781239"/>
                <a:gd name="connsiteY1012" fmla="*/ 357241 h 1898977"/>
                <a:gd name="connsiteX1013" fmla="*/ 3056104 w 3781239"/>
                <a:gd name="connsiteY1013" fmla="*/ 357241 h 1898977"/>
                <a:gd name="connsiteX1014" fmla="*/ 3062194 w 3781239"/>
                <a:gd name="connsiteY1014" fmla="*/ 357241 h 1898977"/>
                <a:gd name="connsiteX1015" fmla="*/ 3068391 w 3781239"/>
                <a:gd name="connsiteY1015" fmla="*/ 357241 h 1898977"/>
                <a:gd name="connsiteX1016" fmla="*/ 3074481 w 3781239"/>
                <a:gd name="connsiteY1016" fmla="*/ 357241 h 1898977"/>
                <a:gd name="connsiteX1017" fmla="*/ 3065292 w 3781239"/>
                <a:gd name="connsiteY1017" fmla="*/ 365003 h 1898977"/>
                <a:gd name="connsiteX1018" fmla="*/ 3065292 w 3781239"/>
                <a:gd name="connsiteY1018" fmla="*/ 352155 h 1898977"/>
                <a:gd name="connsiteX1019" fmla="*/ 3080571 w 3781239"/>
                <a:gd name="connsiteY1019" fmla="*/ 352155 h 1898977"/>
                <a:gd name="connsiteX1020" fmla="*/ 3071382 w 3781239"/>
                <a:gd name="connsiteY1020" fmla="*/ 359828 h 1898977"/>
                <a:gd name="connsiteX1021" fmla="*/ 3071382 w 3781239"/>
                <a:gd name="connsiteY1021" fmla="*/ 347069 h 1898977"/>
                <a:gd name="connsiteX1022" fmla="*/ 3086768 w 3781239"/>
                <a:gd name="connsiteY1022" fmla="*/ 347069 h 1898977"/>
                <a:gd name="connsiteX1023" fmla="*/ 3077472 w 3781239"/>
                <a:gd name="connsiteY1023" fmla="*/ 354742 h 1898977"/>
                <a:gd name="connsiteX1024" fmla="*/ 3077472 w 3781239"/>
                <a:gd name="connsiteY1024" fmla="*/ 341984 h 1898977"/>
                <a:gd name="connsiteX1025" fmla="*/ 3092858 w 3781239"/>
                <a:gd name="connsiteY1025" fmla="*/ 341984 h 1898977"/>
                <a:gd name="connsiteX1026" fmla="*/ 3098947 w 3781239"/>
                <a:gd name="connsiteY1026" fmla="*/ 341984 h 1898977"/>
                <a:gd name="connsiteX1027" fmla="*/ 3105144 w 3781239"/>
                <a:gd name="connsiteY1027" fmla="*/ 341984 h 1898977"/>
                <a:gd name="connsiteX1028" fmla="*/ 3111235 w 3781239"/>
                <a:gd name="connsiteY1028" fmla="*/ 341984 h 1898977"/>
                <a:gd name="connsiteX1029" fmla="*/ 3117324 w 3781239"/>
                <a:gd name="connsiteY1029" fmla="*/ 341984 h 1898977"/>
                <a:gd name="connsiteX1030" fmla="*/ 3108136 w 3781239"/>
                <a:gd name="connsiteY1030" fmla="*/ 349746 h 1898977"/>
                <a:gd name="connsiteX1031" fmla="*/ 3108136 w 3781239"/>
                <a:gd name="connsiteY1031" fmla="*/ 336898 h 1898977"/>
                <a:gd name="connsiteX1032" fmla="*/ 3123521 w 3781239"/>
                <a:gd name="connsiteY1032" fmla="*/ 336898 h 1898977"/>
                <a:gd name="connsiteX1033" fmla="*/ 3114226 w 3781239"/>
                <a:gd name="connsiteY1033" fmla="*/ 344571 h 1898977"/>
                <a:gd name="connsiteX1034" fmla="*/ 3114226 w 3781239"/>
                <a:gd name="connsiteY1034" fmla="*/ 331813 h 1898977"/>
                <a:gd name="connsiteX1035" fmla="*/ 3129611 w 3781239"/>
                <a:gd name="connsiteY1035" fmla="*/ 331813 h 1898977"/>
                <a:gd name="connsiteX1036" fmla="*/ 3120423 w 3781239"/>
                <a:gd name="connsiteY1036" fmla="*/ 339486 h 1898977"/>
                <a:gd name="connsiteX1037" fmla="*/ 3120423 w 3781239"/>
                <a:gd name="connsiteY1037" fmla="*/ 326638 h 1898977"/>
                <a:gd name="connsiteX1038" fmla="*/ 3135701 w 3781239"/>
                <a:gd name="connsiteY1038" fmla="*/ 326638 h 1898977"/>
                <a:gd name="connsiteX1039" fmla="*/ 3141791 w 3781239"/>
                <a:gd name="connsiteY1039" fmla="*/ 326638 h 1898977"/>
                <a:gd name="connsiteX1040" fmla="*/ 3132603 w 3781239"/>
                <a:gd name="connsiteY1040" fmla="*/ 334400 h 1898977"/>
                <a:gd name="connsiteX1041" fmla="*/ 3132603 w 3781239"/>
                <a:gd name="connsiteY1041" fmla="*/ 321552 h 1898977"/>
                <a:gd name="connsiteX1042" fmla="*/ 3147988 w 3781239"/>
                <a:gd name="connsiteY1042" fmla="*/ 321552 h 1898977"/>
                <a:gd name="connsiteX1043" fmla="*/ 3138693 w 3781239"/>
                <a:gd name="connsiteY1043" fmla="*/ 329225 h 1898977"/>
                <a:gd name="connsiteX1044" fmla="*/ 3138693 w 3781239"/>
                <a:gd name="connsiteY1044" fmla="*/ 316467 h 1898977"/>
                <a:gd name="connsiteX1045" fmla="*/ 3154078 w 3781239"/>
                <a:gd name="connsiteY1045" fmla="*/ 316467 h 1898977"/>
                <a:gd name="connsiteX1046" fmla="*/ 3160168 w 3781239"/>
                <a:gd name="connsiteY1046" fmla="*/ 316467 h 1898977"/>
                <a:gd name="connsiteX1047" fmla="*/ 3166365 w 3781239"/>
                <a:gd name="connsiteY1047" fmla="*/ 316467 h 1898977"/>
                <a:gd name="connsiteX1048" fmla="*/ 3172455 w 3781239"/>
                <a:gd name="connsiteY1048" fmla="*/ 316467 h 1898977"/>
                <a:gd name="connsiteX1049" fmla="*/ 3178545 w 3781239"/>
                <a:gd name="connsiteY1049" fmla="*/ 316467 h 1898977"/>
                <a:gd name="connsiteX1050" fmla="*/ 3184635 w 3781239"/>
                <a:gd name="connsiteY1050" fmla="*/ 316467 h 1898977"/>
                <a:gd name="connsiteX1051" fmla="*/ 3175340 w 3781239"/>
                <a:gd name="connsiteY1051" fmla="*/ 324140 h 1898977"/>
                <a:gd name="connsiteX1052" fmla="*/ 3175340 w 3781239"/>
                <a:gd name="connsiteY1052" fmla="*/ 311292 h 1898977"/>
                <a:gd name="connsiteX1053" fmla="*/ 3190725 w 3781239"/>
                <a:gd name="connsiteY1053" fmla="*/ 311292 h 1898977"/>
                <a:gd name="connsiteX1054" fmla="*/ 3181536 w 3781239"/>
                <a:gd name="connsiteY1054" fmla="*/ 319054 h 1898977"/>
                <a:gd name="connsiteX1055" fmla="*/ 3181536 w 3781239"/>
                <a:gd name="connsiteY1055" fmla="*/ 306206 h 1898977"/>
                <a:gd name="connsiteX1056" fmla="*/ 3196815 w 3781239"/>
                <a:gd name="connsiteY1056" fmla="*/ 306206 h 1898977"/>
                <a:gd name="connsiteX1057" fmla="*/ 3187626 w 3781239"/>
                <a:gd name="connsiteY1057" fmla="*/ 313968 h 1898977"/>
                <a:gd name="connsiteX1058" fmla="*/ 3187626 w 3781239"/>
                <a:gd name="connsiteY1058" fmla="*/ 296035 h 1898977"/>
                <a:gd name="connsiteX1059" fmla="*/ 3203012 w 3781239"/>
                <a:gd name="connsiteY1059" fmla="*/ 296035 h 1898977"/>
                <a:gd name="connsiteX1060" fmla="*/ 3193716 w 3781239"/>
                <a:gd name="connsiteY1060" fmla="*/ 303797 h 1898977"/>
                <a:gd name="connsiteX1061" fmla="*/ 3193716 w 3781239"/>
                <a:gd name="connsiteY1061" fmla="*/ 290949 h 1898977"/>
                <a:gd name="connsiteX1062" fmla="*/ 3209101 w 3781239"/>
                <a:gd name="connsiteY1062" fmla="*/ 290949 h 1898977"/>
                <a:gd name="connsiteX1063" fmla="*/ 3199913 w 3781239"/>
                <a:gd name="connsiteY1063" fmla="*/ 298622 h 1898977"/>
                <a:gd name="connsiteX1064" fmla="*/ 3199913 w 3781239"/>
                <a:gd name="connsiteY1064" fmla="*/ 285864 h 1898977"/>
                <a:gd name="connsiteX1065" fmla="*/ 3215191 w 3781239"/>
                <a:gd name="connsiteY1065" fmla="*/ 285864 h 1898977"/>
                <a:gd name="connsiteX1066" fmla="*/ 3221281 w 3781239"/>
                <a:gd name="connsiteY1066" fmla="*/ 285864 h 1898977"/>
                <a:gd name="connsiteX1067" fmla="*/ 3212093 w 3781239"/>
                <a:gd name="connsiteY1067" fmla="*/ 293537 h 1898977"/>
                <a:gd name="connsiteX1068" fmla="*/ 3212093 w 3781239"/>
                <a:gd name="connsiteY1068" fmla="*/ 288451 h 1898977"/>
                <a:gd name="connsiteX1069" fmla="*/ 3212093 w 3781239"/>
                <a:gd name="connsiteY1069" fmla="*/ 283276 h 1898977"/>
                <a:gd name="connsiteX1070" fmla="*/ 3212093 w 3781239"/>
                <a:gd name="connsiteY1070" fmla="*/ 270518 h 1898977"/>
                <a:gd name="connsiteX1071" fmla="*/ 3227478 w 3781239"/>
                <a:gd name="connsiteY1071" fmla="*/ 270518 h 1898977"/>
                <a:gd name="connsiteX1072" fmla="*/ 3233568 w 3781239"/>
                <a:gd name="connsiteY1072" fmla="*/ 270518 h 1898977"/>
                <a:gd name="connsiteX1073" fmla="*/ 3239658 w 3781239"/>
                <a:gd name="connsiteY1073" fmla="*/ 270518 h 1898977"/>
                <a:gd name="connsiteX1074" fmla="*/ 3230470 w 3781239"/>
                <a:gd name="connsiteY1074" fmla="*/ 278191 h 1898977"/>
                <a:gd name="connsiteX1075" fmla="*/ 3230470 w 3781239"/>
                <a:gd name="connsiteY1075" fmla="*/ 265432 h 1898977"/>
                <a:gd name="connsiteX1076" fmla="*/ 3245855 w 3781239"/>
                <a:gd name="connsiteY1076" fmla="*/ 265432 h 1898977"/>
                <a:gd name="connsiteX1077" fmla="*/ 3236560 w 3781239"/>
                <a:gd name="connsiteY1077" fmla="*/ 273105 h 1898977"/>
                <a:gd name="connsiteX1078" fmla="*/ 3236560 w 3781239"/>
                <a:gd name="connsiteY1078" fmla="*/ 260347 h 1898977"/>
                <a:gd name="connsiteX1079" fmla="*/ 3251945 w 3781239"/>
                <a:gd name="connsiteY1079" fmla="*/ 260347 h 1898977"/>
                <a:gd name="connsiteX1080" fmla="*/ 3242757 w 3781239"/>
                <a:gd name="connsiteY1080" fmla="*/ 268020 h 1898977"/>
                <a:gd name="connsiteX1081" fmla="*/ 3242757 w 3781239"/>
                <a:gd name="connsiteY1081" fmla="*/ 255261 h 1898977"/>
                <a:gd name="connsiteX1082" fmla="*/ 3258035 w 3781239"/>
                <a:gd name="connsiteY1082" fmla="*/ 255261 h 1898977"/>
                <a:gd name="connsiteX1083" fmla="*/ 3264232 w 3781239"/>
                <a:gd name="connsiteY1083" fmla="*/ 255261 h 1898977"/>
                <a:gd name="connsiteX1084" fmla="*/ 3254937 w 3781239"/>
                <a:gd name="connsiteY1084" fmla="*/ 262934 h 1898977"/>
                <a:gd name="connsiteX1085" fmla="*/ 3254937 w 3781239"/>
                <a:gd name="connsiteY1085" fmla="*/ 250086 h 1898977"/>
                <a:gd name="connsiteX1086" fmla="*/ 3270322 w 3781239"/>
                <a:gd name="connsiteY1086" fmla="*/ 250086 h 1898977"/>
                <a:gd name="connsiteX1087" fmla="*/ 3276412 w 3781239"/>
                <a:gd name="connsiteY1087" fmla="*/ 250086 h 1898977"/>
                <a:gd name="connsiteX1088" fmla="*/ 3282609 w 3781239"/>
                <a:gd name="connsiteY1088" fmla="*/ 250086 h 1898977"/>
                <a:gd name="connsiteX1089" fmla="*/ 3288699 w 3781239"/>
                <a:gd name="connsiteY1089" fmla="*/ 250086 h 1898977"/>
                <a:gd name="connsiteX1090" fmla="*/ 3294789 w 3781239"/>
                <a:gd name="connsiteY1090" fmla="*/ 250086 h 1898977"/>
                <a:gd name="connsiteX1091" fmla="*/ 3300879 w 3781239"/>
                <a:gd name="connsiteY1091" fmla="*/ 250086 h 1898977"/>
                <a:gd name="connsiteX1092" fmla="*/ 3307075 w 3781239"/>
                <a:gd name="connsiteY1092" fmla="*/ 250086 h 1898977"/>
                <a:gd name="connsiteX1093" fmla="*/ 3313166 w 3781239"/>
                <a:gd name="connsiteY1093" fmla="*/ 250086 h 1898977"/>
                <a:gd name="connsiteX1094" fmla="*/ 3303870 w 3781239"/>
                <a:gd name="connsiteY1094" fmla="*/ 257848 h 1898977"/>
                <a:gd name="connsiteX1095" fmla="*/ 3303870 w 3781239"/>
                <a:gd name="connsiteY1095" fmla="*/ 245001 h 1898977"/>
                <a:gd name="connsiteX1096" fmla="*/ 3319256 w 3781239"/>
                <a:gd name="connsiteY1096" fmla="*/ 245001 h 1898977"/>
                <a:gd name="connsiteX1097" fmla="*/ 3325452 w 3781239"/>
                <a:gd name="connsiteY1097" fmla="*/ 245001 h 1898977"/>
                <a:gd name="connsiteX1098" fmla="*/ 3331435 w 3781239"/>
                <a:gd name="connsiteY1098" fmla="*/ 245001 h 1898977"/>
                <a:gd name="connsiteX1099" fmla="*/ 3337525 w 3781239"/>
                <a:gd name="connsiteY1099" fmla="*/ 245001 h 1898977"/>
                <a:gd name="connsiteX1100" fmla="*/ 3343722 w 3781239"/>
                <a:gd name="connsiteY1100" fmla="*/ 245001 h 1898977"/>
                <a:gd name="connsiteX1101" fmla="*/ 3349812 w 3781239"/>
                <a:gd name="connsiteY1101" fmla="*/ 245001 h 1898977"/>
                <a:gd name="connsiteX1102" fmla="*/ 3355902 w 3781239"/>
                <a:gd name="connsiteY1102" fmla="*/ 245001 h 1898977"/>
                <a:gd name="connsiteX1103" fmla="*/ 3346714 w 3781239"/>
                <a:gd name="connsiteY1103" fmla="*/ 252674 h 1898977"/>
                <a:gd name="connsiteX1104" fmla="*/ 3346714 w 3781239"/>
                <a:gd name="connsiteY1104" fmla="*/ 239915 h 1898977"/>
                <a:gd name="connsiteX1105" fmla="*/ 3362099 w 3781239"/>
                <a:gd name="connsiteY1105" fmla="*/ 239915 h 1898977"/>
                <a:gd name="connsiteX1106" fmla="*/ 3368189 w 3781239"/>
                <a:gd name="connsiteY1106" fmla="*/ 239915 h 1898977"/>
                <a:gd name="connsiteX1107" fmla="*/ 3359001 w 3781239"/>
                <a:gd name="connsiteY1107" fmla="*/ 247588 h 1898977"/>
                <a:gd name="connsiteX1108" fmla="*/ 3359001 w 3781239"/>
                <a:gd name="connsiteY1108" fmla="*/ 234740 h 1898977"/>
                <a:gd name="connsiteX1109" fmla="*/ 3374279 w 3781239"/>
                <a:gd name="connsiteY1109" fmla="*/ 234740 h 1898977"/>
                <a:gd name="connsiteX1110" fmla="*/ 3365091 w 3781239"/>
                <a:gd name="connsiteY1110" fmla="*/ 242502 h 1898977"/>
                <a:gd name="connsiteX1111" fmla="*/ 3365091 w 3781239"/>
                <a:gd name="connsiteY1111" fmla="*/ 229655 h 1898977"/>
                <a:gd name="connsiteX1112" fmla="*/ 3380369 w 3781239"/>
                <a:gd name="connsiteY1112" fmla="*/ 229655 h 1898977"/>
                <a:gd name="connsiteX1113" fmla="*/ 3386566 w 3781239"/>
                <a:gd name="connsiteY1113" fmla="*/ 229655 h 1898977"/>
                <a:gd name="connsiteX1114" fmla="*/ 3392656 w 3781239"/>
                <a:gd name="connsiteY1114" fmla="*/ 229655 h 1898977"/>
                <a:gd name="connsiteX1115" fmla="*/ 3398746 w 3781239"/>
                <a:gd name="connsiteY1115" fmla="*/ 229655 h 1898977"/>
                <a:gd name="connsiteX1116" fmla="*/ 3389557 w 3781239"/>
                <a:gd name="connsiteY1116" fmla="*/ 237417 h 1898977"/>
                <a:gd name="connsiteX1117" fmla="*/ 3389557 w 3781239"/>
                <a:gd name="connsiteY1117" fmla="*/ 219483 h 1898977"/>
                <a:gd name="connsiteX1118" fmla="*/ 3404943 w 3781239"/>
                <a:gd name="connsiteY1118" fmla="*/ 219483 h 1898977"/>
                <a:gd name="connsiteX1119" fmla="*/ 3411033 w 3781239"/>
                <a:gd name="connsiteY1119" fmla="*/ 219483 h 1898977"/>
                <a:gd name="connsiteX1120" fmla="*/ 3417122 w 3781239"/>
                <a:gd name="connsiteY1120" fmla="*/ 219483 h 1898977"/>
                <a:gd name="connsiteX1121" fmla="*/ 3423319 w 3781239"/>
                <a:gd name="connsiteY1121" fmla="*/ 219483 h 1898977"/>
                <a:gd name="connsiteX1122" fmla="*/ 3429409 w 3781239"/>
                <a:gd name="connsiteY1122" fmla="*/ 219483 h 1898977"/>
                <a:gd name="connsiteX1123" fmla="*/ 3435499 w 3781239"/>
                <a:gd name="connsiteY1123" fmla="*/ 219483 h 1898977"/>
                <a:gd name="connsiteX1124" fmla="*/ 3441696 w 3781239"/>
                <a:gd name="connsiteY1124" fmla="*/ 219483 h 1898977"/>
                <a:gd name="connsiteX1125" fmla="*/ 3432294 w 3781239"/>
                <a:gd name="connsiteY1125" fmla="*/ 227246 h 1898977"/>
                <a:gd name="connsiteX1126" fmla="*/ 3432294 w 3781239"/>
                <a:gd name="connsiteY1126" fmla="*/ 214398 h 1898977"/>
                <a:gd name="connsiteX1127" fmla="*/ 3447786 w 3781239"/>
                <a:gd name="connsiteY1127" fmla="*/ 214398 h 1898977"/>
                <a:gd name="connsiteX1128" fmla="*/ 3438491 w 3781239"/>
                <a:gd name="connsiteY1128" fmla="*/ 222071 h 1898977"/>
                <a:gd name="connsiteX1129" fmla="*/ 3438491 w 3781239"/>
                <a:gd name="connsiteY1129" fmla="*/ 211900 h 1898977"/>
                <a:gd name="connsiteX1130" fmla="*/ 3438491 w 3781239"/>
                <a:gd name="connsiteY1130" fmla="*/ 199052 h 1898977"/>
                <a:gd name="connsiteX1131" fmla="*/ 3453876 w 3781239"/>
                <a:gd name="connsiteY1131" fmla="*/ 199052 h 1898977"/>
                <a:gd name="connsiteX1132" fmla="*/ 3444581 w 3781239"/>
                <a:gd name="connsiteY1132" fmla="*/ 206725 h 1898977"/>
                <a:gd name="connsiteX1133" fmla="*/ 3444581 w 3781239"/>
                <a:gd name="connsiteY1133" fmla="*/ 188791 h 1898977"/>
                <a:gd name="connsiteX1134" fmla="*/ 3459966 w 3781239"/>
                <a:gd name="connsiteY1134" fmla="*/ 188791 h 1898977"/>
                <a:gd name="connsiteX1135" fmla="*/ 3466163 w 3781239"/>
                <a:gd name="connsiteY1135" fmla="*/ 188791 h 1898977"/>
                <a:gd name="connsiteX1136" fmla="*/ 3472253 w 3781239"/>
                <a:gd name="connsiteY1136" fmla="*/ 188791 h 1898977"/>
                <a:gd name="connsiteX1137" fmla="*/ 3462958 w 3781239"/>
                <a:gd name="connsiteY1137" fmla="*/ 196554 h 1898977"/>
                <a:gd name="connsiteX1138" fmla="*/ 3462958 w 3781239"/>
                <a:gd name="connsiteY1138" fmla="*/ 183706 h 1898977"/>
                <a:gd name="connsiteX1139" fmla="*/ 3478343 w 3781239"/>
                <a:gd name="connsiteY1139" fmla="*/ 183706 h 1898977"/>
                <a:gd name="connsiteX1140" fmla="*/ 3484433 w 3781239"/>
                <a:gd name="connsiteY1140" fmla="*/ 183706 h 1898977"/>
                <a:gd name="connsiteX1141" fmla="*/ 3490523 w 3781239"/>
                <a:gd name="connsiteY1141" fmla="*/ 183706 h 1898977"/>
                <a:gd name="connsiteX1142" fmla="*/ 3496613 w 3781239"/>
                <a:gd name="connsiteY1142" fmla="*/ 183706 h 1898977"/>
                <a:gd name="connsiteX1143" fmla="*/ 3502810 w 3781239"/>
                <a:gd name="connsiteY1143" fmla="*/ 183706 h 1898977"/>
                <a:gd name="connsiteX1144" fmla="*/ 3508900 w 3781239"/>
                <a:gd name="connsiteY1144" fmla="*/ 183706 h 1898977"/>
                <a:gd name="connsiteX1145" fmla="*/ 3499711 w 3781239"/>
                <a:gd name="connsiteY1145" fmla="*/ 191468 h 1898977"/>
                <a:gd name="connsiteX1146" fmla="*/ 3499711 w 3781239"/>
                <a:gd name="connsiteY1146" fmla="*/ 173535 h 1898977"/>
                <a:gd name="connsiteX1147" fmla="*/ 3514990 w 3781239"/>
                <a:gd name="connsiteY1147" fmla="*/ 173535 h 1898977"/>
                <a:gd name="connsiteX1148" fmla="*/ 3521187 w 3781239"/>
                <a:gd name="connsiteY1148" fmla="*/ 173535 h 1898977"/>
                <a:gd name="connsiteX1149" fmla="*/ 3527277 w 3781239"/>
                <a:gd name="connsiteY1149" fmla="*/ 173535 h 1898977"/>
                <a:gd name="connsiteX1150" fmla="*/ 3533366 w 3781239"/>
                <a:gd name="connsiteY1150" fmla="*/ 173535 h 1898977"/>
                <a:gd name="connsiteX1151" fmla="*/ 3539456 w 3781239"/>
                <a:gd name="connsiteY1151" fmla="*/ 173535 h 1898977"/>
                <a:gd name="connsiteX1152" fmla="*/ 3530268 w 3781239"/>
                <a:gd name="connsiteY1152" fmla="*/ 181208 h 1898977"/>
                <a:gd name="connsiteX1153" fmla="*/ 3530268 w 3781239"/>
                <a:gd name="connsiteY1153" fmla="*/ 163363 h 1898977"/>
                <a:gd name="connsiteX1154" fmla="*/ 3545653 w 3781239"/>
                <a:gd name="connsiteY1154" fmla="*/ 163363 h 1898977"/>
                <a:gd name="connsiteX1155" fmla="*/ 3551743 w 3781239"/>
                <a:gd name="connsiteY1155" fmla="*/ 163363 h 1898977"/>
                <a:gd name="connsiteX1156" fmla="*/ 3557833 w 3781239"/>
                <a:gd name="connsiteY1156" fmla="*/ 163363 h 1898977"/>
                <a:gd name="connsiteX1157" fmla="*/ 3548645 w 3781239"/>
                <a:gd name="connsiteY1157" fmla="*/ 171036 h 1898977"/>
                <a:gd name="connsiteX1158" fmla="*/ 3548645 w 3781239"/>
                <a:gd name="connsiteY1158" fmla="*/ 147928 h 1898977"/>
                <a:gd name="connsiteX1159" fmla="*/ 3564030 w 3781239"/>
                <a:gd name="connsiteY1159" fmla="*/ 147928 h 1898977"/>
                <a:gd name="connsiteX1160" fmla="*/ 3570120 w 3781239"/>
                <a:gd name="connsiteY1160" fmla="*/ 147928 h 1898977"/>
                <a:gd name="connsiteX1161" fmla="*/ 3576210 w 3781239"/>
                <a:gd name="connsiteY1161" fmla="*/ 147928 h 1898977"/>
                <a:gd name="connsiteX1162" fmla="*/ 3582407 w 3781239"/>
                <a:gd name="connsiteY1162" fmla="*/ 147928 h 1898977"/>
                <a:gd name="connsiteX1163" fmla="*/ 3588497 w 3781239"/>
                <a:gd name="connsiteY1163" fmla="*/ 147928 h 1898977"/>
                <a:gd name="connsiteX1164" fmla="*/ 3579202 w 3781239"/>
                <a:gd name="connsiteY1164" fmla="*/ 155780 h 1898977"/>
                <a:gd name="connsiteX1165" fmla="*/ 3579202 w 3781239"/>
                <a:gd name="connsiteY1165" fmla="*/ 137846 h 1898977"/>
                <a:gd name="connsiteX1166" fmla="*/ 3594587 w 3781239"/>
                <a:gd name="connsiteY1166" fmla="*/ 137846 h 1898977"/>
                <a:gd name="connsiteX1167" fmla="*/ 3600784 w 3781239"/>
                <a:gd name="connsiteY1167" fmla="*/ 137846 h 1898977"/>
                <a:gd name="connsiteX1168" fmla="*/ 3606874 w 3781239"/>
                <a:gd name="connsiteY1168" fmla="*/ 137846 h 1898977"/>
                <a:gd name="connsiteX1169" fmla="*/ 3612964 w 3781239"/>
                <a:gd name="connsiteY1169" fmla="*/ 137846 h 1898977"/>
                <a:gd name="connsiteX1170" fmla="*/ 3619054 w 3781239"/>
                <a:gd name="connsiteY1170" fmla="*/ 137846 h 1898977"/>
                <a:gd name="connsiteX1171" fmla="*/ 3625143 w 3781239"/>
                <a:gd name="connsiteY1171" fmla="*/ 137846 h 1898977"/>
                <a:gd name="connsiteX1172" fmla="*/ 3631341 w 3781239"/>
                <a:gd name="connsiteY1172" fmla="*/ 137846 h 1898977"/>
                <a:gd name="connsiteX1173" fmla="*/ 3637324 w 3781239"/>
                <a:gd name="connsiteY1173" fmla="*/ 137846 h 1898977"/>
                <a:gd name="connsiteX1174" fmla="*/ 3643520 w 3781239"/>
                <a:gd name="connsiteY1174" fmla="*/ 137846 h 1898977"/>
                <a:gd name="connsiteX1175" fmla="*/ 3649610 w 3781239"/>
                <a:gd name="connsiteY1175" fmla="*/ 137846 h 1898977"/>
                <a:gd name="connsiteX1176" fmla="*/ 3655700 w 3781239"/>
                <a:gd name="connsiteY1176" fmla="*/ 137846 h 1898977"/>
                <a:gd name="connsiteX1177" fmla="*/ 3646512 w 3781239"/>
                <a:gd name="connsiteY1177" fmla="*/ 145519 h 1898977"/>
                <a:gd name="connsiteX1178" fmla="*/ 3646512 w 3781239"/>
                <a:gd name="connsiteY1178" fmla="*/ 117325 h 1898977"/>
                <a:gd name="connsiteX1179" fmla="*/ 3661897 w 3781239"/>
                <a:gd name="connsiteY1179" fmla="*/ 117325 h 1898977"/>
                <a:gd name="connsiteX1180" fmla="*/ 3667987 w 3781239"/>
                <a:gd name="connsiteY1180" fmla="*/ 117325 h 1898977"/>
                <a:gd name="connsiteX1181" fmla="*/ 3674077 w 3781239"/>
                <a:gd name="connsiteY1181" fmla="*/ 117325 h 1898977"/>
                <a:gd name="connsiteX1182" fmla="*/ 3680274 w 3781239"/>
                <a:gd name="connsiteY1182" fmla="*/ 117325 h 1898977"/>
                <a:gd name="connsiteX1183" fmla="*/ 3686364 w 3781239"/>
                <a:gd name="connsiteY1183" fmla="*/ 117325 h 1898977"/>
                <a:gd name="connsiteX1184" fmla="*/ 3692454 w 3781239"/>
                <a:gd name="connsiteY1184" fmla="*/ 117325 h 1898977"/>
                <a:gd name="connsiteX1185" fmla="*/ 3698544 w 3781239"/>
                <a:gd name="connsiteY1185" fmla="*/ 117325 h 1898977"/>
                <a:gd name="connsiteX1186" fmla="*/ 3704741 w 3781239"/>
                <a:gd name="connsiteY1186" fmla="*/ 117325 h 1898977"/>
                <a:gd name="connsiteX1187" fmla="*/ 3695553 w 3781239"/>
                <a:gd name="connsiteY1187" fmla="*/ 125088 h 1898977"/>
                <a:gd name="connsiteX1188" fmla="*/ 3695553 w 3781239"/>
                <a:gd name="connsiteY1188" fmla="*/ 91898 h 1898977"/>
                <a:gd name="connsiteX1189" fmla="*/ 3710831 w 3781239"/>
                <a:gd name="connsiteY1189" fmla="*/ 91898 h 1898977"/>
                <a:gd name="connsiteX1190" fmla="*/ 3716921 w 3781239"/>
                <a:gd name="connsiteY1190" fmla="*/ 91898 h 1898977"/>
                <a:gd name="connsiteX1191" fmla="*/ 3723118 w 3781239"/>
                <a:gd name="connsiteY1191" fmla="*/ 91898 h 1898977"/>
                <a:gd name="connsiteX1192" fmla="*/ 3729208 w 3781239"/>
                <a:gd name="connsiteY1192" fmla="*/ 91898 h 1898977"/>
                <a:gd name="connsiteX1193" fmla="*/ 3735297 w 3781239"/>
                <a:gd name="connsiteY1193" fmla="*/ 91898 h 1898977"/>
                <a:gd name="connsiteX1194" fmla="*/ 3741494 w 3781239"/>
                <a:gd name="connsiteY1194" fmla="*/ 91898 h 1898977"/>
                <a:gd name="connsiteX1195" fmla="*/ 3747584 w 3781239"/>
                <a:gd name="connsiteY1195" fmla="*/ 91898 h 1898977"/>
                <a:gd name="connsiteX1196" fmla="*/ 3753674 w 3781239"/>
                <a:gd name="connsiteY1196" fmla="*/ 91898 h 1898977"/>
                <a:gd name="connsiteX1197" fmla="*/ 3759764 w 3781239"/>
                <a:gd name="connsiteY1197" fmla="*/ 91898 h 1898977"/>
                <a:gd name="connsiteX1198" fmla="*/ 3765961 w 3781239"/>
                <a:gd name="connsiteY1198" fmla="*/ 91898 h 1898977"/>
                <a:gd name="connsiteX1199" fmla="*/ 3756666 w 3781239"/>
                <a:gd name="connsiteY1199" fmla="*/ 99571 h 1898977"/>
                <a:gd name="connsiteX1200" fmla="*/ 3756666 w 3781239"/>
                <a:gd name="connsiteY1200" fmla="*/ 45949 h 1898977"/>
                <a:gd name="connsiteX1201" fmla="*/ 3772051 w 3781239"/>
                <a:gd name="connsiteY1201" fmla="*/ 45949 h 1898977"/>
                <a:gd name="connsiteX1202" fmla="*/ 3762756 w 3781239"/>
                <a:gd name="connsiteY1202" fmla="*/ 53622 h 1898977"/>
                <a:gd name="connsiteX1203" fmla="*/ 3762756 w 3781239"/>
                <a:gd name="connsiteY1203" fmla="*/ 0 h 1898977"/>
                <a:gd name="connsiteX1204" fmla="*/ 3778141 w 3781239"/>
                <a:gd name="connsiteY1204" fmla="*/ 0 h 1898977"/>
                <a:gd name="connsiteX1205" fmla="*/ 3778141 w 3781239"/>
                <a:gd name="connsiteY1205" fmla="*/ 15346 h 1898977"/>
                <a:gd name="connsiteX1206" fmla="*/ 3772051 w 3781239"/>
                <a:gd name="connsiteY1206" fmla="*/ 15346 h 1898977"/>
                <a:gd name="connsiteX1207" fmla="*/ 3781240 w 3781239"/>
                <a:gd name="connsiteY1207" fmla="*/ 7673 h 1898977"/>
                <a:gd name="connsiteX1208" fmla="*/ 3781240 w 3781239"/>
                <a:gd name="connsiteY1208" fmla="*/ 61295 h 1898977"/>
                <a:gd name="connsiteX1209" fmla="*/ 3765961 w 3781239"/>
                <a:gd name="connsiteY1209" fmla="*/ 61295 h 1898977"/>
                <a:gd name="connsiteX1210" fmla="*/ 3775150 w 3781239"/>
                <a:gd name="connsiteY1210" fmla="*/ 53622 h 1898977"/>
                <a:gd name="connsiteX1211" fmla="*/ 3775150 w 3781239"/>
                <a:gd name="connsiteY1211" fmla="*/ 107244 h 1898977"/>
                <a:gd name="connsiteX1212" fmla="*/ 3759764 w 3781239"/>
                <a:gd name="connsiteY1212" fmla="*/ 107244 h 1898977"/>
                <a:gd name="connsiteX1213" fmla="*/ 3753674 w 3781239"/>
                <a:gd name="connsiteY1213" fmla="*/ 107244 h 1898977"/>
                <a:gd name="connsiteX1214" fmla="*/ 3747584 w 3781239"/>
                <a:gd name="connsiteY1214" fmla="*/ 107244 h 1898977"/>
                <a:gd name="connsiteX1215" fmla="*/ 3741494 w 3781239"/>
                <a:gd name="connsiteY1215" fmla="*/ 107244 h 1898977"/>
                <a:gd name="connsiteX1216" fmla="*/ 3735297 w 3781239"/>
                <a:gd name="connsiteY1216" fmla="*/ 107244 h 1898977"/>
                <a:gd name="connsiteX1217" fmla="*/ 3729208 w 3781239"/>
                <a:gd name="connsiteY1217" fmla="*/ 107244 h 1898977"/>
                <a:gd name="connsiteX1218" fmla="*/ 3723118 w 3781239"/>
                <a:gd name="connsiteY1218" fmla="*/ 107244 h 1898977"/>
                <a:gd name="connsiteX1219" fmla="*/ 3716921 w 3781239"/>
                <a:gd name="connsiteY1219" fmla="*/ 107244 h 1898977"/>
                <a:gd name="connsiteX1220" fmla="*/ 3710831 w 3781239"/>
                <a:gd name="connsiteY1220" fmla="*/ 107244 h 1898977"/>
                <a:gd name="connsiteX1221" fmla="*/ 3704741 w 3781239"/>
                <a:gd name="connsiteY1221" fmla="*/ 107244 h 1898977"/>
                <a:gd name="connsiteX1222" fmla="*/ 3713929 w 3781239"/>
                <a:gd name="connsiteY1222" fmla="*/ 99571 h 1898977"/>
                <a:gd name="connsiteX1223" fmla="*/ 3713929 w 3781239"/>
                <a:gd name="connsiteY1223" fmla="*/ 132850 h 1898977"/>
                <a:gd name="connsiteX1224" fmla="*/ 3698544 w 3781239"/>
                <a:gd name="connsiteY1224" fmla="*/ 132850 h 1898977"/>
                <a:gd name="connsiteX1225" fmla="*/ 3692454 w 3781239"/>
                <a:gd name="connsiteY1225" fmla="*/ 132850 h 1898977"/>
                <a:gd name="connsiteX1226" fmla="*/ 3686364 w 3781239"/>
                <a:gd name="connsiteY1226" fmla="*/ 132850 h 1898977"/>
                <a:gd name="connsiteX1227" fmla="*/ 3680274 w 3781239"/>
                <a:gd name="connsiteY1227" fmla="*/ 132850 h 1898977"/>
                <a:gd name="connsiteX1228" fmla="*/ 3674077 w 3781239"/>
                <a:gd name="connsiteY1228" fmla="*/ 132850 h 1898977"/>
                <a:gd name="connsiteX1229" fmla="*/ 3667987 w 3781239"/>
                <a:gd name="connsiteY1229" fmla="*/ 132850 h 1898977"/>
                <a:gd name="connsiteX1230" fmla="*/ 3661897 w 3781239"/>
                <a:gd name="connsiteY1230" fmla="*/ 132850 h 1898977"/>
                <a:gd name="connsiteX1231" fmla="*/ 3655700 w 3781239"/>
                <a:gd name="connsiteY1231" fmla="*/ 132850 h 1898977"/>
                <a:gd name="connsiteX1232" fmla="*/ 3665103 w 3781239"/>
                <a:gd name="connsiteY1232" fmla="*/ 125088 h 1898977"/>
                <a:gd name="connsiteX1233" fmla="*/ 3665103 w 3781239"/>
                <a:gd name="connsiteY1233" fmla="*/ 153192 h 1898977"/>
                <a:gd name="connsiteX1234" fmla="*/ 3649610 w 3781239"/>
                <a:gd name="connsiteY1234" fmla="*/ 153192 h 1898977"/>
                <a:gd name="connsiteX1235" fmla="*/ 3643520 w 3781239"/>
                <a:gd name="connsiteY1235" fmla="*/ 153192 h 1898977"/>
                <a:gd name="connsiteX1236" fmla="*/ 3637324 w 3781239"/>
                <a:gd name="connsiteY1236" fmla="*/ 153192 h 1898977"/>
                <a:gd name="connsiteX1237" fmla="*/ 3631341 w 3781239"/>
                <a:gd name="connsiteY1237" fmla="*/ 153192 h 1898977"/>
                <a:gd name="connsiteX1238" fmla="*/ 3625143 w 3781239"/>
                <a:gd name="connsiteY1238" fmla="*/ 153192 h 1898977"/>
                <a:gd name="connsiteX1239" fmla="*/ 3619054 w 3781239"/>
                <a:gd name="connsiteY1239" fmla="*/ 153192 h 1898977"/>
                <a:gd name="connsiteX1240" fmla="*/ 3612964 w 3781239"/>
                <a:gd name="connsiteY1240" fmla="*/ 153192 h 1898977"/>
                <a:gd name="connsiteX1241" fmla="*/ 3606874 w 3781239"/>
                <a:gd name="connsiteY1241" fmla="*/ 153192 h 1898977"/>
                <a:gd name="connsiteX1242" fmla="*/ 3600784 w 3781239"/>
                <a:gd name="connsiteY1242" fmla="*/ 153192 h 1898977"/>
                <a:gd name="connsiteX1243" fmla="*/ 3594587 w 3781239"/>
                <a:gd name="connsiteY1243" fmla="*/ 153192 h 1898977"/>
                <a:gd name="connsiteX1244" fmla="*/ 3588497 w 3781239"/>
                <a:gd name="connsiteY1244" fmla="*/ 153192 h 1898977"/>
                <a:gd name="connsiteX1245" fmla="*/ 3597685 w 3781239"/>
                <a:gd name="connsiteY1245" fmla="*/ 145519 h 1898977"/>
                <a:gd name="connsiteX1246" fmla="*/ 3597685 w 3781239"/>
                <a:gd name="connsiteY1246" fmla="*/ 163453 h 1898977"/>
                <a:gd name="connsiteX1247" fmla="*/ 3582407 w 3781239"/>
                <a:gd name="connsiteY1247" fmla="*/ 163453 h 1898977"/>
                <a:gd name="connsiteX1248" fmla="*/ 3576210 w 3781239"/>
                <a:gd name="connsiteY1248" fmla="*/ 163453 h 1898977"/>
                <a:gd name="connsiteX1249" fmla="*/ 3570120 w 3781239"/>
                <a:gd name="connsiteY1249" fmla="*/ 163453 h 1898977"/>
                <a:gd name="connsiteX1250" fmla="*/ 3564030 w 3781239"/>
                <a:gd name="connsiteY1250" fmla="*/ 163453 h 1898977"/>
                <a:gd name="connsiteX1251" fmla="*/ 3557833 w 3781239"/>
                <a:gd name="connsiteY1251" fmla="*/ 163453 h 1898977"/>
                <a:gd name="connsiteX1252" fmla="*/ 3567128 w 3781239"/>
                <a:gd name="connsiteY1252" fmla="*/ 155780 h 1898977"/>
                <a:gd name="connsiteX1253" fmla="*/ 3567128 w 3781239"/>
                <a:gd name="connsiteY1253" fmla="*/ 178709 h 1898977"/>
                <a:gd name="connsiteX1254" fmla="*/ 3551743 w 3781239"/>
                <a:gd name="connsiteY1254" fmla="*/ 178709 h 1898977"/>
                <a:gd name="connsiteX1255" fmla="*/ 3545653 w 3781239"/>
                <a:gd name="connsiteY1255" fmla="*/ 178709 h 1898977"/>
                <a:gd name="connsiteX1256" fmla="*/ 3539456 w 3781239"/>
                <a:gd name="connsiteY1256" fmla="*/ 178709 h 1898977"/>
                <a:gd name="connsiteX1257" fmla="*/ 3548752 w 3781239"/>
                <a:gd name="connsiteY1257" fmla="*/ 171036 h 1898977"/>
                <a:gd name="connsiteX1258" fmla="*/ 3548752 w 3781239"/>
                <a:gd name="connsiteY1258" fmla="*/ 188970 h 1898977"/>
                <a:gd name="connsiteX1259" fmla="*/ 3533366 w 3781239"/>
                <a:gd name="connsiteY1259" fmla="*/ 188970 h 1898977"/>
                <a:gd name="connsiteX1260" fmla="*/ 3527277 w 3781239"/>
                <a:gd name="connsiteY1260" fmla="*/ 188970 h 1898977"/>
                <a:gd name="connsiteX1261" fmla="*/ 3521187 w 3781239"/>
                <a:gd name="connsiteY1261" fmla="*/ 188970 h 1898977"/>
                <a:gd name="connsiteX1262" fmla="*/ 3514990 w 3781239"/>
                <a:gd name="connsiteY1262" fmla="*/ 188970 h 1898977"/>
                <a:gd name="connsiteX1263" fmla="*/ 3508900 w 3781239"/>
                <a:gd name="connsiteY1263" fmla="*/ 188970 h 1898977"/>
                <a:gd name="connsiteX1264" fmla="*/ 3518195 w 3781239"/>
                <a:gd name="connsiteY1264" fmla="*/ 181208 h 1898977"/>
                <a:gd name="connsiteX1265" fmla="*/ 3518195 w 3781239"/>
                <a:gd name="connsiteY1265" fmla="*/ 199141 h 1898977"/>
                <a:gd name="connsiteX1266" fmla="*/ 3502810 w 3781239"/>
                <a:gd name="connsiteY1266" fmla="*/ 199141 h 1898977"/>
                <a:gd name="connsiteX1267" fmla="*/ 3496613 w 3781239"/>
                <a:gd name="connsiteY1267" fmla="*/ 199141 h 1898977"/>
                <a:gd name="connsiteX1268" fmla="*/ 3490523 w 3781239"/>
                <a:gd name="connsiteY1268" fmla="*/ 199141 h 1898977"/>
                <a:gd name="connsiteX1269" fmla="*/ 3484433 w 3781239"/>
                <a:gd name="connsiteY1269" fmla="*/ 199141 h 1898977"/>
                <a:gd name="connsiteX1270" fmla="*/ 3478343 w 3781239"/>
                <a:gd name="connsiteY1270" fmla="*/ 199141 h 1898977"/>
                <a:gd name="connsiteX1271" fmla="*/ 3472253 w 3781239"/>
                <a:gd name="connsiteY1271" fmla="*/ 199141 h 1898977"/>
                <a:gd name="connsiteX1272" fmla="*/ 3481441 w 3781239"/>
                <a:gd name="connsiteY1272" fmla="*/ 191468 h 1898977"/>
                <a:gd name="connsiteX1273" fmla="*/ 3481441 w 3781239"/>
                <a:gd name="connsiteY1273" fmla="*/ 204316 h 1898977"/>
                <a:gd name="connsiteX1274" fmla="*/ 3466163 w 3781239"/>
                <a:gd name="connsiteY1274" fmla="*/ 204316 h 1898977"/>
                <a:gd name="connsiteX1275" fmla="*/ 3459966 w 3781239"/>
                <a:gd name="connsiteY1275" fmla="*/ 204316 h 1898977"/>
                <a:gd name="connsiteX1276" fmla="*/ 3453876 w 3781239"/>
                <a:gd name="connsiteY1276" fmla="*/ 204316 h 1898977"/>
                <a:gd name="connsiteX1277" fmla="*/ 3463065 w 3781239"/>
                <a:gd name="connsiteY1277" fmla="*/ 196554 h 1898977"/>
                <a:gd name="connsiteX1278" fmla="*/ 3463065 w 3781239"/>
                <a:gd name="connsiteY1278" fmla="*/ 214487 h 1898977"/>
                <a:gd name="connsiteX1279" fmla="*/ 3447786 w 3781239"/>
                <a:gd name="connsiteY1279" fmla="*/ 214487 h 1898977"/>
                <a:gd name="connsiteX1280" fmla="*/ 3456975 w 3781239"/>
                <a:gd name="connsiteY1280" fmla="*/ 206725 h 1898977"/>
                <a:gd name="connsiteX1281" fmla="*/ 3456975 w 3781239"/>
                <a:gd name="connsiteY1281" fmla="*/ 211900 h 1898977"/>
                <a:gd name="connsiteX1282" fmla="*/ 3456975 w 3781239"/>
                <a:gd name="connsiteY1282" fmla="*/ 229744 h 1898977"/>
                <a:gd name="connsiteX1283" fmla="*/ 3441696 w 3781239"/>
                <a:gd name="connsiteY1283" fmla="*/ 229744 h 1898977"/>
                <a:gd name="connsiteX1284" fmla="*/ 3450884 w 3781239"/>
                <a:gd name="connsiteY1284" fmla="*/ 222071 h 1898977"/>
                <a:gd name="connsiteX1285" fmla="*/ 3450884 w 3781239"/>
                <a:gd name="connsiteY1285" fmla="*/ 234919 h 1898977"/>
                <a:gd name="connsiteX1286" fmla="*/ 3435499 w 3781239"/>
                <a:gd name="connsiteY1286" fmla="*/ 234919 h 1898977"/>
                <a:gd name="connsiteX1287" fmla="*/ 3429409 w 3781239"/>
                <a:gd name="connsiteY1287" fmla="*/ 234919 h 1898977"/>
                <a:gd name="connsiteX1288" fmla="*/ 3423319 w 3781239"/>
                <a:gd name="connsiteY1288" fmla="*/ 234919 h 1898977"/>
                <a:gd name="connsiteX1289" fmla="*/ 3417122 w 3781239"/>
                <a:gd name="connsiteY1289" fmla="*/ 234919 h 1898977"/>
                <a:gd name="connsiteX1290" fmla="*/ 3411033 w 3781239"/>
                <a:gd name="connsiteY1290" fmla="*/ 234919 h 1898977"/>
                <a:gd name="connsiteX1291" fmla="*/ 3404943 w 3781239"/>
                <a:gd name="connsiteY1291" fmla="*/ 234919 h 1898977"/>
                <a:gd name="connsiteX1292" fmla="*/ 3398746 w 3781239"/>
                <a:gd name="connsiteY1292" fmla="*/ 234919 h 1898977"/>
                <a:gd name="connsiteX1293" fmla="*/ 3408041 w 3781239"/>
                <a:gd name="connsiteY1293" fmla="*/ 227246 h 1898977"/>
                <a:gd name="connsiteX1294" fmla="*/ 3408041 w 3781239"/>
                <a:gd name="connsiteY1294" fmla="*/ 245090 h 1898977"/>
                <a:gd name="connsiteX1295" fmla="*/ 3392656 w 3781239"/>
                <a:gd name="connsiteY1295" fmla="*/ 245090 h 1898977"/>
                <a:gd name="connsiteX1296" fmla="*/ 3386566 w 3781239"/>
                <a:gd name="connsiteY1296" fmla="*/ 245090 h 1898977"/>
                <a:gd name="connsiteX1297" fmla="*/ 3380369 w 3781239"/>
                <a:gd name="connsiteY1297" fmla="*/ 245090 h 1898977"/>
                <a:gd name="connsiteX1298" fmla="*/ 3374279 w 3781239"/>
                <a:gd name="connsiteY1298" fmla="*/ 245090 h 1898977"/>
                <a:gd name="connsiteX1299" fmla="*/ 3383574 w 3781239"/>
                <a:gd name="connsiteY1299" fmla="*/ 237417 h 1898977"/>
                <a:gd name="connsiteX1300" fmla="*/ 3383574 w 3781239"/>
                <a:gd name="connsiteY1300" fmla="*/ 250175 h 1898977"/>
                <a:gd name="connsiteX1301" fmla="*/ 3368189 w 3781239"/>
                <a:gd name="connsiteY1301" fmla="*/ 250175 h 1898977"/>
                <a:gd name="connsiteX1302" fmla="*/ 3377484 w 3781239"/>
                <a:gd name="connsiteY1302" fmla="*/ 242502 h 1898977"/>
                <a:gd name="connsiteX1303" fmla="*/ 3377484 w 3781239"/>
                <a:gd name="connsiteY1303" fmla="*/ 255261 h 1898977"/>
                <a:gd name="connsiteX1304" fmla="*/ 3362099 w 3781239"/>
                <a:gd name="connsiteY1304" fmla="*/ 255261 h 1898977"/>
                <a:gd name="connsiteX1305" fmla="*/ 3355902 w 3781239"/>
                <a:gd name="connsiteY1305" fmla="*/ 255261 h 1898977"/>
                <a:gd name="connsiteX1306" fmla="*/ 3365197 w 3781239"/>
                <a:gd name="connsiteY1306" fmla="*/ 247588 h 1898977"/>
                <a:gd name="connsiteX1307" fmla="*/ 3365197 w 3781239"/>
                <a:gd name="connsiteY1307" fmla="*/ 260347 h 1898977"/>
                <a:gd name="connsiteX1308" fmla="*/ 3349812 w 3781239"/>
                <a:gd name="connsiteY1308" fmla="*/ 260347 h 1898977"/>
                <a:gd name="connsiteX1309" fmla="*/ 3343722 w 3781239"/>
                <a:gd name="connsiteY1309" fmla="*/ 260347 h 1898977"/>
                <a:gd name="connsiteX1310" fmla="*/ 3337525 w 3781239"/>
                <a:gd name="connsiteY1310" fmla="*/ 260347 h 1898977"/>
                <a:gd name="connsiteX1311" fmla="*/ 3331435 w 3781239"/>
                <a:gd name="connsiteY1311" fmla="*/ 260347 h 1898977"/>
                <a:gd name="connsiteX1312" fmla="*/ 3325452 w 3781239"/>
                <a:gd name="connsiteY1312" fmla="*/ 260347 h 1898977"/>
                <a:gd name="connsiteX1313" fmla="*/ 3319256 w 3781239"/>
                <a:gd name="connsiteY1313" fmla="*/ 260347 h 1898977"/>
                <a:gd name="connsiteX1314" fmla="*/ 3313166 w 3781239"/>
                <a:gd name="connsiteY1314" fmla="*/ 260347 h 1898977"/>
                <a:gd name="connsiteX1315" fmla="*/ 3322354 w 3781239"/>
                <a:gd name="connsiteY1315" fmla="*/ 252674 h 1898977"/>
                <a:gd name="connsiteX1316" fmla="*/ 3322354 w 3781239"/>
                <a:gd name="connsiteY1316" fmla="*/ 265521 h 1898977"/>
                <a:gd name="connsiteX1317" fmla="*/ 3307075 w 3781239"/>
                <a:gd name="connsiteY1317" fmla="*/ 265521 h 1898977"/>
                <a:gd name="connsiteX1318" fmla="*/ 3300879 w 3781239"/>
                <a:gd name="connsiteY1318" fmla="*/ 265521 h 1898977"/>
                <a:gd name="connsiteX1319" fmla="*/ 3294789 w 3781239"/>
                <a:gd name="connsiteY1319" fmla="*/ 265521 h 1898977"/>
                <a:gd name="connsiteX1320" fmla="*/ 3288699 w 3781239"/>
                <a:gd name="connsiteY1320" fmla="*/ 265521 h 1898977"/>
                <a:gd name="connsiteX1321" fmla="*/ 3282609 w 3781239"/>
                <a:gd name="connsiteY1321" fmla="*/ 265521 h 1898977"/>
                <a:gd name="connsiteX1322" fmla="*/ 3276412 w 3781239"/>
                <a:gd name="connsiteY1322" fmla="*/ 265521 h 1898977"/>
                <a:gd name="connsiteX1323" fmla="*/ 3270322 w 3781239"/>
                <a:gd name="connsiteY1323" fmla="*/ 265521 h 1898977"/>
                <a:gd name="connsiteX1324" fmla="*/ 3264232 w 3781239"/>
                <a:gd name="connsiteY1324" fmla="*/ 265521 h 1898977"/>
                <a:gd name="connsiteX1325" fmla="*/ 3273420 w 3781239"/>
                <a:gd name="connsiteY1325" fmla="*/ 257848 h 1898977"/>
                <a:gd name="connsiteX1326" fmla="*/ 3273420 w 3781239"/>
                <a:gd name="connsiteY1326" fmla="*/ 270607 h 1898977"/>
                <a:gd name="connsiteX1327" fmla="*/ 3258035 w 3781239"/>
                <a:gd name="connsiteY1327" fmla="*/ 270607 h 1898977"/>
                <a:gd name="connsiteX1328" fmla="*/ 3251945 w 3781239"/>
                <a:gd name="connsiteY1328" fmla="*/ 270607 h 1898977"/>
                <a:gd name="connsiteX1329" fmla="*/ 3261134 w 3781239"/>
                <a:gd name="connsiteY1329" fmla="*/ 262934 h 1898977"/>
                <a:gd name="connsiteX1330" fmla="*/ 3261134 w 3781239"/>
                <a:gd name="connsiteY1330" fmla="*/ 275782 h 1898977"/>
                <a:gd name="connsiteX1331" fmla="*/ 3245855 w 3781239"/>
                <a:gd name="connsiteY1331" fmla="*/ 275782 h 1898977"/>
                <a:gd name="connsiteX1332" fmla="*/ 3255044 w 3781239"/>
                <a:gd name="connsiteY1332" fmla="*/ 268020 h 1898977"/>
                <a:gd name="connsiteX1333" fmla="*/ 3255044 w 3781239"/>
                <a:gd name="connsiteY1333" fmla="*/ 280867 h 1898977"/>
                <a:gd name="connsiteX1334" fmla="*/ 3239658 w 3781239"/>
                <a:gd name="connsiteY1334" fmla="*/ 280867 h 1898977"/>
                <a:gd name="connsiteX1335" fmla="*/ 3248953 w 3781239"/>
                <a:gd name="connsiteY1335" fmla="*/ 273105 h 1898977"/>
                <a:gd name="connsiteX1336" fmla="*/ 3248953 w 3781239"/>
                <a:gd name="connsiteY1336" fmla="*/ 285953 h 1898977"/>
                <a:gd name="connsiteX1337" fmla="*/ 3233568 w 3781239"/>
                <a:gd name="connsiteY1337" fmla="*/ 285953 h 1898977"/>
                <a:gd name="connsiteX1338" fmla="*/ 3227478 w 3781239"/>
                <a:gd name="connsiteY1338" fmla="*/ 285953 h 1898977"/>
                <a:gd name="connsiteX1339" fmla="*/ 3221281 w 3781239"/>
                <a:gd name="connsiteY1339" fmla="*/ 285953 h 1898977"/>
                <a:gd name="connsiteX1340" fmla="*/ 3230684 w 3781239"/>
                <a:gd name="connsiteY1340" fmla="*/ 278191 h 1898977"/>
                <a:gd name="connsiteX1341" fmla="*/ 3230684 w 3781239"/>
                <a:gd name="connsiteY1341" fmla="*/ 283276 h 1898977"/>
                <a:gd name="connsiteX1342" fmla="*/ 3230684 w 3781239"/>
                <a:gd name="connsiteY1342" fmla="*/ 288451 h 1898977"/>
                <a:gd name="connsiteX1343" fmla="*/ 3230684 w 3781239"/>
                <a:gd name="connsiteY1343" fmla="*/ 301210 h 1898977"/>
                <a:gd name="connsiteX1344" fmla="*/ 3215191 w 3781239"/>
                <a:gd name="connsiteY1344" fmla="*/ 301210 h 1898977"/>
                <a:gd name="connsiteX1345" fmla="*/ 3209101 w 3781239"/>
                <a:gd name="connsiteY1345" fmla="*/ 301210 h 1898977"/>
                <a:gd name="connsiteX1346" fmla="*/ 3218397 w 3781239"/>
                <a:gd name="connsiteY1346" fmla="*/ 293537 h 1898977"/>
                <a:gd name="connsiteX1347" fmla="*/ 3218397 w 3781239"/>
                <a:gd name="connsiteY1347" fmla="*/ 306385 h 1898977"/>
                <a:gd name="connsiteX1348" fmla="*/ 3203012 w 3781239"/>
                <a:gd name="connsiteY1348" fmla="*/ 306385 h 1898977"/>
                <a:gd name="connsiteX1349" fmla="*/ 3212307 w 3781239"/>
                <a:gd name="connsiteY1349" fmla="*/ 298622 h 1898977"/>
                <a:gd name="connsiteX1350" fmla="*/ 3212307 w 3781239"/>
                <a:gd name="connsiteY1350" fmla="*/ 311470 h 1898977"/>
                <a:gd name="connsiteX1351" fmla="*/ 3196815 w 3781239"/>
                <a:gd name="connsiteY1351" fmla="*/ 311470 h 1898977"/>
                <a:gd name="connsiteX1352" fmla="*/ 3206110 w 3781239"/>
                <a:gd name="connsiteY1352" fmla="*/ 303797 h 1898977"/>
                <a:gd name="connsiteX1353" fmla="*/ 3206110 w 3781239"/>
                <a:gd name="connsiteY1353" fmla="*/ 321731 h 1898977"/>
                <a:gd name="connsiteX1354" fmla="*/ 3190725 w 3781239"/>
                <a:gd name="connsiteY1354" fmla="*/ 321731 h 1898977"/>
                <a:gd name="connsiteX1355" fmla="*/ 3200020 w 3781239"/>
                <a:gd name="connsiteY1355" fmla="*/ 313968 h 1898977"/>
                <a:gd name="connsiteX1356" fmla="*/ 3200020 w 3781239"/>
                <a:gd name="connsiteY1356" fmla="*/ 326727 h 1898977"/>
                <a:gd name="connsiteX1357" fmla="*/ 3184635 w 3781239"/>
                <a:gd name="connsiteY1357" fmla="*/ 326727 h 1898977"/>
                <a:gd name="connsiteX1358" fmla="*/ 3193930 w 3781239"/>
                <a:gd name="connsiteY1358" fmla="*/ 319054 h 1898977"/>
                <a:gd name="connsiteX1359" fmla="*/ 3193930 w 3781239"/>
                <a:gd name="connsiteY1359" fmla="*/ 331902 h 1898977"/>
                <a:gd name="connsiteX1360" fmla="*/ 3178545 w 3781239"/>
                <a:gd name="connsiteY1360" fmla="*/ 331902 h 1898977"/>
                <a:gd name="connsiteX1361" fmla="*/ 3172455 w 3781239"/>
                <a:gd name="connsiteY1361" fmla="*/ 331902 h 1898977"/>
                <a:gd name="connsiteX1362" fmla="*/ 3166365 w 3781239"/>
                <a:gd name="connsiteY1362" fmla="*/ 331902 h 1898977"/>
                <a:gd name="connsiteX1363" fmla="*/ 3160168 w 3781239"/>
                <a:gd name="connsiteY1363" fmla="*/ 331902 h 1898977"/>
                <a:gd name="connsiteX1364" fmla="*/ 3154078 w 3781239"/>
                <a:gd name="connsiteY1364" fmla="*/ 331902 h 1898977"/>
                <a:gd name="connsiteX1365" fmla="*/ 3147988 w 3781239"/>
                <a:gd name="connsiteY1365" fmla="*/ 331902 h 1898977"/>
                <a:gd name="connsiteX1366" fmla="*/ 3157176 w 3781239"/>
                <a:gd name="connsiteY1366" fmla="*/ 324140 h 1898977"/>
                <a:gd name="connsiteX1367" fmla="*/ 3157176 w 3781239"/>
                <a:gd name="connsiteY1367" fmla="*/ 336987 h 1898977"/>
                <a:gd name="connsiteX1368" fmla="*/ 3141791 w 3781239"/>
                <a:gd name="connsiteY1368" fmla="*/ 336987 h 1898977"/>
                <a:gd name="connsiteX1369" fmla="*/ 3151086 w 3781239"/>
                <a:gd name="connsiteY1369" fmla="*/ 329225 h 1898977"/>
                <a:gd name="connsiteX1370" fmla="*/ 3151086 w 3781239"/>
                <a:gd name="connsiteY1370" fmla="*/ 342073 h 1898977"/>
                <a:gd name="connsiteX1371" fmla="*/ 3135701 w 3781239"/>
                <a:gd name="connsiteY1371" fmla="*/ 342073 h 1898977"/>
                <a:gd name="connsiteX1372" fmla="*/ 3129611 w 3781239"/>
                <a:gd name="connsiteY1372" fmla="*/ 342073 h 1898977"/>
                <a:gd name="connsiteX1373" fmla="*/ 3138800 w 3781239"/>
                <a:gd name="connsiteY1373" fmla="*/ 334400 h 1898977"/>
                <a:gd name="connsiteX1374" fmla="*/ 3138800 w 3781239"/>
                <a:gd name="connsiteY1374" fmla="*/ 347159 h 1898977"/>
                <a:gd name="connsiteX1375" fmla="*/ 3123521 w 3781239"/>
                <a:gd name="connsiteY1375" fmla="*/ 347159 h 1898977"/>
                <a:gd name="connsiteX1376" fmla="*/ 3132710 w 3781239"/>
                <a:gd name="connsiteY1376" fmla="*/ 339486 h 1898977"/>
                <a:gd name="connsiteX1377" fmla="*/ 3132710 w 3781239"/>
                <a:gd name="connsiteY1377" fmla="*/ 352333 h 1898977"/>
                <a:gd name="connsiteX1378" fmla="*/ 3117324 w 3781239"/>
                <a:gd name="connsiteY1378" fmla="*/ 352333 h 1898977"/>
                <a:gd name="connsiteX1379" fmla="*/ 3126513 w 3781239"/>
                <a:gd name="connsiteY1379" fmla="*/ 344571 h 1898977"/>
                <a:gd name="connsiteX1380" fmla="*/ 3126513 w 3781239"/>
                <a:gd name="connsiteY1380" fmla="*/ 357419 h 1898977"/>
                <a:gd name="connsiteX1381" fmla="*/ 3111235 w 3781239"/>
                <a:gd name="connsiteY1381" fmla="*/ 357419 h 1898977"/>
                <a:gd name="connsiteX1382" fmla="*/ 3105144 w 3781239"/>
                <a:gd name="connsiteY1382" fmla="*/ 357419 h 1898977"/>
                <a:gd name="connsiteX1383" fmla="*/ 3098947 w 3781239"/>
                <a:gd name="connsiteY1383" fmla="*/ 357419 h 1898977"/>
                <a:gd name="connsiteX1384" fmla="*/ 3092858 w 3781239"/>
                <a:gd name="connsiteY1384" fmla="*/ 357419 h 1898977"/>
                <a:gd name="connsiteX1385" fmla="*/ 3086768 w 3781239"/>
                <a:gd name="connsiteY1385" fmla="*/ 357419 h 1898977"/>
                <a:gd name="connsiteX1386" fmla="*/ 3095956 w 3781239"/>
                <a:gd name="connsiteY1386" fmla="*/ 349746 h 1898977"/>
                <a:gd name="connsiteX1387" fmla="*/ 3095956 w 3781239"/>
                <a:gd name="connsiteY1387" fmla="*/ 362505 h 1898977"/>
                <a:gd name="connsiteX1388" fmla="*/ 3080571 w 3781239"/>
                <a:gd name="connsiteY1388" fmla="*/ 362505 h 1898977"/>
                <a:gd name="connsiteX1389" fmla="*/ 3089866 w 3781239"/>
                <a:gd name="connsiteY1389" fmla="*/ 354742 h 1898977"/>
                <a:gd name="connsiteX1390" fmla="*/ 3089866 w 3781239"/>
                <a:gd name="connsiteY1390" fmla="*/ 367590 h 1898977"/>
                <a:gd name="connsiteX1391" fmla="*/ 3074481 w 3781239"/>
                <a:gd name="connsiteY1391" fmla="*/ 367590 h 1898977"/>
                <a:gd name="connsiteX1392" fmla="*/ 3083776 w 3781239"/>
                <a:gd name="connsiteY1392" fmla="*/ 359828 h 1898977"/>
                <a:gd name="connsiteX1393" fmla="*/ 3083776 w 3781239"/>
                <a:gd name="connsiteY1393" fmla="*/ 372676 h 1898977"/>
                <a:gd name="connsiteX1394" fmla="*/ 3068391 w 3781239"/>
                <a:gd name="connsiteY1394" fmla="*/ 372676 h 1898977"/>
                <a:gd name="connsiteX1395" fmla="*/ 3062194 w 3781239"/>
                <a:gd name="connsiteY1395" fmla="*/ 372676 h 1898977"/>
                <a:gd name="connsiteX1396" fmla="*/ 3056104 w 3781239"/>
                <a:gd name="connsiteY1396" fmla="*/ 372676 h 1898977"/>
                <a:gd name="connsiteX1397" fmla="*/ 3050014 w 3781239"/>
                <a:gd name="connsiteY1397" fmla="*/ 372676 h 1898977"/>
                <a:gd name="connsiteX1398" fmla="*/ 3043924 w 3781239"/>
                <a:gd name="connsiteY1398" fmla="*/ 372676 h 1898977"/>
                <a:gd name="connsiteX1399" fmla="*/ 3037834 w 3781239"/>
                <a:gd name="connsiteY1399" fmla="*/ 372676 h 1898977"/>
                <a:gd name="connsiteX1400" fmla="*/ 3047022 w 3781239"/>
                <a:gd name="connsiteY1400" fmla="*/ 365003 h 1898977"/>
                <a:gd name="connsiteX1401" fmla="*/ 3047022 w 3781239"/>
                <a:gd name="connsiteY1401" fmla="*/ 370088 h 1898977"/>
                <a:gd name="connsiteX1402" fmla="*/ 3047022 w 3781239"/>
                <a:gd name="connsiteY1402" fmla="*/ 375174 h 1898977"/>
                <a:gd name="connsiteX1403" fmla="*/ 3047022 w 3781239"/>
                <a:gd name="connsiteY1403" fmla="*/ 388022 h 1898977"/>
                <a:gd name="connsiteX1404" fmla="*/ 3031637 w 3781239"/>
                <a:gd name="connsiteY1404" fmla="*/ 388022 h 1898977"/>
                <a:gd name="connsiteX1405" fmla="*/ 3025654 w 3781239"/>
                <a:gd name="connsiteY1405" fmla="*/ 388022 h 1898977"/>
                <a:gd name="connsiteX1406" fmla="*/ 3019457 w 3781239"/>
                <a:gd name="connsiteY1406" fmla="*/ 388022 h 1898977"/>
                <a:gd name="connsiteX1407" fmla="*/ 3028753 w 3781239"/>
                <a:gd name="connsiteY1407" fmla="*/ 380349 h 1898977"/>
                <a:gd name="connsiteX1408" fmla="*/ 3028753 w 3781239"/>
                <a:gd name="connsiteY1408" fmla="*/ 393107 h 1898977"/>
                <a:gd name="connsiteX1409" fmla="*/ 3013367 w 3781239"/>
                <a:gd name="connsiteY1409" fmla="*/ 393107 h 1898977"/>
                <a:gd name="connsiteX1410" fmla="*/ 3022556 w 3781239"/>
                <a:gd name="connsiteY1410" fmla="*/ 385434 h 1898977"/>
                <a:gd name="connsiteX1411" fmla="*/ 3022556 w 3781239"/>
                <a:gd name="connsiteY1411" fmla="*/ 398282 h 1898977"/>
                <a:gd name="connsiteX1412" fmla="*/ 3007277 w 3781239"/>
                <a:gd name="connsiteY1412" fmla="*/ 398282 h 1898977"/>
                <a:gd name="connsiteX1413" fmla="*/ 3001081 w 3781239"/>
                <a:gd name="connsiteY1413" fmla="*/ 398282 h 1898977"/>
                <a:gd name="connsiteX1414" fmla="*/ 3010376 w 3781239"/>
                <a:gd name="connsiteY1414" fmla="*/ 390520 h 1898977"/>
                <a:gd name="connsiteX1415" fmla="*/ 3010376 w 3781239"/>
                <a:gd name="connsiteY1415" fmla="*/ 403368 h 1898977"/>
                <a:gd name="connsiteX1416" fmla="*/ 2994991 w 3781239"/>
                <a:gd name="connsiteY1416" fmla="*/ 403368 h 1898977"/>
                <a:gd name="connsiteX1417" fmla="*/ 2988900 w 3781239"/>
                <a:gd name="connsiteY1417" fmla="*/ 403368 h 1898977"/>
                <a:gd name="connsiteX1418" fmla="*/ 2998089 w 3781239"/>
                <a:gd name="connsiteY1418" fmla="*/ 395605 h 1898977"/>
                <a:gd name="connsiteX1419" fmla="*/ 2998089 w 3781239"/>
                <a:gd name="connsiteY1419" fmla="*/ 413539 h 1898977"/>
                <a:gd name="connsiteX1420" fmla="*/ 2982704 w 3781239"/>
                <a:gd name="connsiteY1420" fmla="*/ 413539 h 1898977"/>
                <a:gd name="connsiteX1421" fmla="*/ 2976614 w 3781239"/>
                <a:gd name="connsiteY1421" fmla="*/ 413539 h 1898977"/>
                <a:gd name="connsiteX1422" fmla="*/ 2970524 w 3781239"/>
                <a:gd name="connsiteY1422" fmla="*/ 413539 h 1898977"/>
                <a:gd name="connsiteX1423" fmla="*/ 2964434 w 3781239"/>
                <a:gd name="connsiteY1423" fmla="*/ 413539 h 1898977"/>
                <a:gd name="connsiteX1424" fmla="*/ 2973622 w 3781239"/>
                <a:gd name="connsiteY1424" fmla="*/ 405777 h 1898977"/>
                <a:gd name="connsiteX1425" fmla="*/ 2973622 w 3781239"/>
                <a:gd name="connsiteY1425" fmla="*/ 410951 h 1898977"/>
                <a:gd name="connsiteX1426" fmla="*/ 2973622 w 3781239"/>
                <a:gd name="connsiteY1426" fmla="*/ 428885 h 1898977"/>
                <a:gd name="connsiteX1427" fmla="*/ 2958237 w 3781239"/>
                <a:gd name="connsiteY1427" fmla="*/ 428885 h 1898977"/>
                <a:gd name="connsiteX1428" fmla="*/ 2967425 w 3781239"/>
                <a:gd name="connsiteY1428" fmla="*/ 421123 h 1898977"/>
                <a:gd name="connsiteX1429" fmla="*/ 2967425 w 3781239"/>
                <a:gd name="connsiteY1429" fmla="*/ 433970 h 1898977"/>
                <a:gd name="connsiteX1430" fmla="*/ 2952147 w 3781239"/>
                <a:gd name="connsiteY1430" fmla="*/ 433970 h 1898977"/>
                <a:gd name="connsiteX1431" fmla="*/ 2961335 w 3781239"/>
                <a:gd name="connsiteY1431" fmla="*/ 426297 h 1898977"/>
                <a:gd name="connsiteX1432" fmla="*/ 2961335 w 3781239"/>
                <a:gd name="connsiteY1432" fmla="*/ 439056 h 1898977"/>
                <a:gd name="connsiteX1433" fmla="*/ 2946057 w 3781239"/>
                <a:gd name="connsiteY1433" fmla="*/ 439056 h 1898977"/>
                <a:gd name="connsiteX1434" fmla="*/ 2939860 w 3781239"/>
                <a:gd name="connsiteY1434" fmla="*/ 439056 h 1898977"/>
                <a:gd name="connsiteX1435" fmla="*/ 2933770 w 3781239"/>
                <a:gd name="connsiteY1435" fmla="*/ 439056 h 1898977"/>
                <a:gd name="connsiteX1436" fmla="*/ 2927680 w 3781239"/>
                <a:gd name="connsiteY1436" fmla="*/ 439056 h 1898977"/>
                <a:gd name="connsiteX1437" fmla="*/ 2921483 w 3781239"/>
                <a:gd name="connsiteY1437" fmla="*/ 439056 h 1898977"/>
                <a:gd name="connsiteX1438" fmla="*/ 2915393 w 3781239"/>
                <a:gd name="connsiteY1438" fmla="*/ 439056 h 1898977"/>
                <a:gd name="connsiteX1439" fmla="*/ 2909303 w 3781239"/>
                <a:gd name="connsiteY1439" fmla="*/ 439056 h 1898977"/>
                <a:gd name="connsiteX1440" fmla="*/ 2918599 w 3781239"/>
                <a:gd name="connsiteY1440" fmla="*/ 431383 h 1898977"/>
                <a:gd name="connsiteX1441" fmla="*/ 2918599 w 3781239"/>
                <a:gd name="connsiteY1441" fmla="*/ 436469 h 1898977"/>
                <a:gd name="connsiteX1442" fmla="*/ 2918599 w 3781239"/>
                <a:gd name="connsiteY1442" fmla="*/ 449316 h 1898977"/>
                <a:gd name="connsiteX1443" fmla="*/ 2903213 w 3781239"/>
                <a:gd name="connsiteY1443" fmla="*/ 449316 h 1898977"/>
                <a:gd name="connsiteX1444" fmla="*/ 2912509 w 3781239"/>
                <a:gd name="connsiteY1444" fmla="*/ 441554 h 1898977"/>
                <a:gd name="connsiteX1445" fmla="*/ 2912509 w 3781239"/>
                <a:gd name="connsiteY1445" fmla="*/ 454313 h 1898977"/>
                <a:gd name="connsiteX1446" fmla="*/ 2897016 w 3781239"/>
                <a:gd name="connsiteY1446" fmla="*/ 454313 h 1898977"/>
                <a:gd name="connsiteX1447" fmla="*/ 2906312 w 3781239"/>
                <a:gd name="connsiteY1447" fmla="*/ 446640 h 1898977"/>
                <a:gd name="connsiteX1448" fmla="*/ 2906312 w 3781239"/>
                <a:gd name="connsiteY1448" fmla="*/ 464573 h 1898977"/>
                <a:gd name="connsiteX1449" fmla="*/ 2890926 w 3781239"/>
                <a:gd name="connsiteY1449" fmla="*/ 464573 h 1898977"/>
                <a:gd name="connsiteX1450" fmla="*/ 2900222 w 3781239"/>
                <a:gd name="connsiteY1450" fmla="*/ 456900 h 1898977"/>
                <a:gd name="connsiteX1451" fmla="*/ 2900222 w 3781239"/>
                <a:gd name="connsiteY1451" fmla="*/ 461986 h 1898977"/>
                <a:gd name="connsiteX1452" fmla="*/ 2900222 w 3781239"/>
                <a:gd name="connsiteY1452" fmla="*/ 474834 h 1898977"/>
                <a:gd name="connsiteX1453" fmla="*/ 2884837 w 3781239"/>
                <a:gd name="connsiteY1453" fmla="*/ 474834 h 1898977"/>
                <a:gd name="connsiteX1454" fmla="*/ 2878747 w 3781239"/>
                <a:gd name="connsiteY1454" fmla="*/ 474834 h 1898977"/>
                <a:gd name="connsiteX1455" fmla="*/ 2872657 w 3781239"/>
                <a:gd name="connsiteY1455" fmla="*/ 474834 h 1898977"/>
                <a:gd name="connsiteX1456" fmla="*/ 2881845 w 3781239"/>
                <a:gd name="connsiteY1456" fmla="*/ 467161 h 1898977"/>
                <a:gd name="connsiteX1457" fmla="*/ 2881845 w 3781239"/>
                <a:gd name="connsiteY1457" fmla="*/ 472157 h 1898977"/>
                <a:gd name="connsiteX1458" fmla="*/ 2881845 w 3781239"/>
                <a:gd name="connsiteY1458" fmla="*/ 485094 h 1898977"/>
                <a:gd name="connsiteX1459" fmla="*/ 2866566 w 3781239"/>
                <a:gd name="connsiteY1459" fmla="*/ 485094 h 1898977"/>
                <a:gd name="connsiteX1460" fmla="*/ 2860370 w 3781239"/>
                <a:gd name="connsiteY1460" fmla="*/ 485094 h 1898977"/>
                <a:gd name="connsiteX1461" fmla="*/ 2854280 w 3781239"/>
                <a:gd name="connsiteY1461" fmla="*/ 485094 h 1898977"/>
                <a:gd name="connsiteX1462" fmla="*/ 2848190 w 3781239"/>
                <a:gd name="connsiteY1462" fmla="*/ 485094 h 1898977"/>
                <a:gd name="connsiteX1463" fmla="*/ 2857378 w 3781239"/>
                <a:gd name="connsiteY1463" fmla="*/ 477332 h 1898977"/>
                <a:gd name="connsiteX1464" fmla="*/ 2857378 w 3781239"/>
                <a:gd name="connsiteY1464" fmla="*/ 490090 h 1898977"/>
                <a:gd name="connsiteX1465" fmla="*/ 2841993 w 3781239"/>
                <a:gd name="connsiteY1465" fmla="*/ 490090 h 1898977"/>
                <a:gd name="connsiteX1466" fmla="*/ 2851288 w 3781239"/>
                <a:gd name="connsiteY1466" fmla="*/ 482417 h 1898977"/>
                <a:gd name="connsiteX1467" fmla="*/ 2851288 w 3781239"/>
                <a:gd name="connsiteY1467" fmla="*/ 495176 h 1898977"/>
                <a:gd name="connsiteX1468" fmla="*/ 2829813 w 3781239"/>
                <a:gd name="connsiteY1468" fmla="*/ 495176 h 1898977"/>
                <a:gd name="connsiteX1469" fmla="*/ 2839001 w 3781239"/>
                <a:gd name="connsiteY1469" fmla="*/ 487503 h 1898977"/>
                <a:gd name="connsiteX1470" fmla="*/ 2839001 w 3781239"/>
                <a:gd name="connsiteY1470" fmla="*/ 500351 h 1898977"/>
                <a:gd name="connsiteX1471" fmla="*/ 2823616 w 3781239"/>
                <a:gd name="connsiteY1471" fmla="*/ 500351 h 1898977"/>
                <a:gd name="connsiteX1472" fmla="*/ 2832911 w 3781239"/>
                <a:gd name="connsiteY1472" fmla="*/ 492589 h 1898977"/>
                <a:gd name="connsiteX1473" fmla="*/ 2832911 w 3781239"/>
                <a:gd name="connsiteY1473" fmla="*/ 505436 h 1898977"/>
                <a:gd name="connsiteX1474" fmla="*/ 2817526 w 3781239"/>
                <a:gd name="connsiteY1474" fmla="*/ 505436 h 1898977"/>
                <a:gd name="connsiteX1475" fmla="*/ 2826715 w 3781239"/>
                <a:gd name="connsiteY1475" fmla="*/ 497763 h 1898977"/>
                <a:gd name="connsiteX1476" fmla="*/ 2826715 w 3781239"/>
                <a:gd name="connsiteY1476" fmla="*/ 510522 h 1898977"/>
                <a:gd name="connsiteX1477" fmla="*/ 2811436 w 3781239"/>
                <a:gd name="connsiteY1477" fmla="*/ 510522 h 1898977"/>
                <a:gd name="connsiteX1478" fmla="*/ 2805346 w 3781239"/>
                <a:gd name="connsiteY1478" fmla="*/ 510522 h 1898977"/>
                <a:gd name="connsiteX1479" fmla="*/ 2814535 w 3781239"/>
                <a:gd name="connsiteY1479" fmla="*/ 502849 h 1898977"/>
                <a:gd name="connsiteX1480" fmla="*/ 2814535 w 3781239"/>
                <a:gd name="connsiteY1480" fmla="*/ 515697 h 1898977"/>
                <a:gd name="connsiteX1481" fmla="*/ 2799149 w 3781239"/>
                <a:gd name="connsiteY1481" fmla="*/ 515697 h 1898977"/>
                <a:gd name="connsiteX1482" fmla="*/ 2808444 w 3781239"/>
                <a:gd name="connsiteY1482" fmla="*/ 507935 h 1898977"/>
                <a:gd name="connsiteX1483" fmla="*/ 2808444 w 3781239"/>
                <a:gd name="connsiteY1483" fmla="*/ 520782 h 1898977"/>
                <a:gd name="connsiteX1484" fmla="*/ 2793060 w 3781239"/>
                <a:gd name="connsiteY1484" fmla="*/ 520782 h 1898977"/>
                <a:gd name="connsiteX1485" fmla="*/ 2786969 w 3781239"/>
                <a:gd name="connsiteY1485" fmla="*/ 520782 h 1898977"/>
                <a:gd name="connsiteX1486" fmla="*/ 2780772 w 3781239"/>
                <a:gd name="connsiteY1486" fmla="*/ 520782 h 1898977"/>
                <a:gd name="connsiteX1487" fmla="*/ 2774683 w 3781239"/>
                <a:gd name="connsiteY1487" fmla="*/ 520782 h 1898977"/>
                <a:gd name="connsiteX1488" fmla="*/ 2783978 w 3781239"/>
                <a:gd name="connsiteY1488" fmla="*/ 513020 h 1898977"/>
                <a:gd name="connsiteX1489" fmla="*/ 2783978 w 3781239"/>
                <a:gd name="connsiteY1489" fmla="*/ 518106 h 1898977"/>
                <a:gd name="connsiteX1490" fmla="*/ 2783978 w 3781239"/>
                <a:gd name="connsiteY1490" fmla="*/ 530954 h 1898977"/>
                <a:gd name="connsiteX1491" fmla="*/ 2768593 w 3781239"/>
                <a:gd name="connsiteY1491" fmla="*/ 530954 h 1898977"/>
                <a:gd name="connsiteX1492" fmla="*/ 2762503 w 3781239"/>
                <a:gd name="connsiteY1492" fmla="*/ 530954 h 1898977"/>
                <a:gd name="connsiteX1493" fmla="*/ 2756413 w 3781239"/>
                <a:gd name="connsiteY1493" fmla="*/ 530954 h 1898977"/>
                <a:gd name="connsiteX1494" fmla="*/ 2750323 w 3781239"/>
                <a:gd name="connsiteY1494" fmla="*/ 530954 h 1898977"/>
                <a:gd name="connsiteX1495" fmla="*/ 2744126 w 3781239"/>
                <a:gd name="connsiteY1495" fmla="*/ 530954 h 1898977"/>
                <a:gd name="connsiteX1496" fmla="*/ 2753421 w 3781239"/>
                <a:gd name="connsiteY1496" fmla="*/ 523191 h 1898977"/>
                <a:gd name="connsiteX1497" fmla="*/ 2753421 w 3781239"/>
                <a:gd name="connsiteY1497" fmla="*/ 536039 h 1898977"/>
                <a:gd name="connsiteX1498" fmla="*/ 2731946 w 3781239"/>
                <a:gd name="connsiteY1498" fmla="*/ 536039 h 1898977"/>
                <a:gd name="connsiteX1499" fmla="*/ 2725856 w 3781239"/>
                <a:gd name="connsiteY1499" fmla="*/ 536039 h 1898977"/>
                <a:gd name="connsiteX1500" fmla="*/ 2735044 w 3781239"/>
                <a:gd name="connsiteY1500" fmla="*/ 528366 h 1898977"/>
                <a:gd name="connsiteX1501" fmla="*/ 2735044 w 3781239"/>
                <a:gd name="connsiteY1501" fmla="*/ 533452 h 1898977"/>
                <a:gd name="connsiteX1502" fmla="*/ 2735044 w 3781239"/>
                <a:gd name="connsiteY1502" fmla="*/ 546300 h 1898977"/>
                <a:gd name="connsiteX1503" fmla="*/ 2719659 w 3781239"/>
                <a:gd name="connsiteY1503" fmla="*/ 546300 h 1898977"/>
                <a:gd name="connsiteX1504" fmla="*/ 2728848 w 3781239"/>
                <a:gd name="connsiteY1504" fmla="*/ 538537 h 1898977"/>
                <a:gd name="connsiteX1505" fmla="*/ 2728848 w 3781239"/>
                <a:gd name="connsiteY1505" fmla="*/ 551385 h 1898977"/>
                <a:gd name="connsiteX1506" fmla="*/ 2713569 w 3781239"/>
                <a:gd name="connsiteY1506" fmla="*/ 551385 h 1898977"/>
                <a:gd name="connsiteX1507" fmla="*/ 2707479 w 3781239"/>
                <a:gd name="connsiteY1507" fmla="*/ 551385 h 1898977"/>
                <a:gd name="connsiteX1508" fmla="*/ 2701282 w 3781239"/>
                <a:gd name="connsiteY1508" fmla="*/ 551385 h 1898977"/>
                <a:gd name="connsiteX1509" fmla="*/ 2695192 w 3781239"/>
                <a:gd name="connsiteY1509" fmla="*/ 551385 h 1898977"/>
                <a:gd name="connsiteX1510" fmla="*/ 2704381 w 3781239"/>
                <a:gd name="connsiteY1510" fmla="*/ 543712 h 1898977"/>
                <a:gd name="connsiteX1511" fmla="*/ 2704381 w 3781239"/>
                <a:gd name="connsiteY1511" fmla="*/ 556471 h 1898977"/>
                <a:gd name="connsiteX1512" fmla="*/ 2689102 w 3781239"/>
                <a:gd name="connsiteY1512" fmla="*/ 556471 h 1898977"/>
                <a:gd name="connsiteX1513" fmla="*/ 2698291 w 3781239"/>
                <a:gd name="connsiteY1513" fmla="*/ 548798 h 1898977"/>
                <a:gd name="connsiteX1514" fmla="*/ 2698291 w 3781239"/>
                <a:gd name="connsiteY1514" fmla="*/ 561646 h 1898977"/>
                <a:gd name="connsiteX1515" fmla="*/ 2682905 w 3781239"/>
                <a:gd name="connsiteY1515" fmla="*/ 561646 h 1898977"/>
                <a:gd name="connsiteX1516" fmla="*/ 2692201 w 3781239"/>
                <a:gd name="connsiteY1516" fmla="*/ 553883 h 1898977"/>
                <a:gd name="connsiteX1517" fmla="*/ 2692201 w 3781239"/>
                <a:gd name="connsiteY1517" fmla="*/ 566642 h 1898977"/>
                <a:gd name="connsiteX1518" fmla="*/ 2670726 w 3781239"/>
                <a:gd name="connsiteY1518" fmla="*/ 566642 h 1898977"/>
                <a:gd name="connsiteX1519" fmla="*/ 2658439 w 3781239"/>
                <a:gd name="connsiteY1519" fmla="*/ 566642 h 1898977"/>
                <a:gd name="connsiteX1520" fmla="*/ 2667734 w 3781239"/>
                <a:gd name="connsiteY1520" fmla="*/ 558969 h 1898977"/>
                <a:gd name="connsiteX1521" fmla="*/ 2667734 w 3781239"/>
                <a:gd name="connsiteY1521" fmla="*/ 571728 h 1898977"/>
                <a:gd name="connsiteX1522" fmla="*/ 2652349 w 3781239"/>
                <a:gd name="connsiteY1522" fmla="*/ 571728 h 1898977"/>
                <a:gd name="connsiteX1523" fmla="*/ 2646259 w 3781239"/>
                <a:gd name="connsiteY1523" fmla="*/ 571728 h 1898977"/>
                <a:gd name="connsiteX1524" fmla="*/ 2640062 w 3781239"/>
                <a:gd name="connsiteY1524" fmla="*/ 571728 h 1898977"/>
                <a:gd name="connsiteX1525" fmla="*/ 2649357 w 3781239"/>
                <a:gd name="connsiteY1525" fmla="*/ 564055 h 1898977"/>
                <a:gd name="connsiteX1526" fmla="*/ 2649357 w 3781239"/>
                <a:gd name="connsiteY1526" fmla="*/ 576902 h 1898977"/>
                <a:gd name="connsiteX1527" fmla="*/ 2633972 w 3781239"/>
                <a:gd name="connsiteY1527" fmla="*/ 576902 h 1898977"/>
                <a:gd name="connsiteX1528" fmla="*/ 2643267 w 3781239"/>
                <a:gd name="connsiteY1528" fmla="*/ 569140 h 1898977"/>
                <a:gd name="connsiteX1529" fmla="*/ 2643267 w 3781239"/>
                <a:gd name="connsiteY1529" fmla="*/ 574315 h 1898977"/>
                <a:gd name="connsiteX1530" fmla="*/ 2643267 w 3781239"/>
                <a:gd name="connsiteY1530" fmla="*/ 587074 h 1898977"/>
                <a:gd name="connsiteX1531" fmla="*/ 2621685 w 3781239"/>
                <a:gd name="connsiteY1531" fmla="*/ 587074 h 1898977"/>
                <a:gd name="connsiteX1532" fmla="*/ 2631087 w 3781239"/>
                <a:gd name="connsiteY1532" fmla="*/ 579401 h 1898977"/>
                <a:gd name="connsiteX1533" fmla="*/ 2631087 w 3781239"/>
                <a:gd name="connsiteY1533" fmla="*/ 592248 h 1898977"/>
                <a:gd name="connsiteX1534" fmla="*/ 2615595 w 3781239"/>
                <a:gd name="connsiteY1534" fmla="*/ 592248 h 1898977"/>
                <a:gd name="connsiteX1535" fmla="*/ 2609505 w 3781239"/>
                <a:gd name="connsiteY1535" fmla="*/ 592248 h 1898977"/>
                <a:gd name="connsiteX1536" fmla="*/ 2603415 w 3781239"/>
                <a:gd name="connsiteY1536" fmla="*/ 592248 h 1898977"/>
                <a:gd name="connsiteX1537" fmla="*/ 2597325 w 3781239"/>
                <a:gd name="connsiteY1537" fmla="*/ 592248 h 1898977"/>
                <a:gd name="connsiteX1538" fmla="*/ 2606514 w 3781239"/>
                <a:gd name="connsiteY1538" fmla="*/ 584486 h 1898977"/>
                <a:gd name="connsiteX1539" fmla="*/ 2606514 w 3781239"/>
                <a:gd name="connsiteY1539" fmla="*/ 597334 h 1898977"/>
                <a:gd name="connsiteX1540" fmla="*/ 2591235 w 3781239"/>
                <a:gd name="connsiteY1540" fmla="*/ 597334 h 1898977"/>
                <a:gd name="connsiteX1541" fmla="*/ 2585038 w 3781239"/>
                <a:gd name="connsiteY1541" fmla="*/ 597334 h 1898977"/>
                <a:gd name="connsiteX1542" fmla="*/ 2578948 w 3781239"/>
                <a:gd name="connsiteY1542" fmla="*/ 597334 h 1898977"/>
                <a:gd name="connsiteX1543" fmla="*/ 2572858 w 3781239"/>
                <a:gd name="connsiteY1543" fmla="*/ 597334 h 1898977"/>
                <a:gd name="connsiteX1544" fmla="*/ 2582047 w 3781239"/>
                <a:gd name="connsiteY1544" fmla="*/ 589661 h 1898977"/>
                <a:gd name="connsiteX1545" fmla="*/ 2582047 w 3781239"/>
                <a:gd name="connsiteY1545" fmla="*/ 602420 h 1898977"/>
                <a:gd name="connsiteX1546" fmla="*/ 2566768 w 3781239"/>
                <a:gd name="connsiteY1546" fmla="*/ 602420 h 1898977"/>
                <a:gd name="connsiteX1547" fmla="*/ 2560572 w 3781239"/>
                <a:gd name="connsiteY1547" fmla="*/ 602420 h 1898977"/>
                <a:gd name="connsiteX1548" fmla="*/ 2569760 w 3781239"/>
                <a:gd name="connsiteY1548" fmla="*/ 594657 h 1898977"/>
                <a:gd name="connsiteX1549" fmla="*/ 2569760 w 3781239"/>
                <a:gd name="connsiteY1549" fmla="*/ 607505 h 1898977"/>
                <a:gd name="connsiteX1550" fmla="*/ 2554482 w 3781239"/>
                <a:gd name="connsiteY1550" fmla="*/ 607505 h 1898977"/>
                <a:gd name="connsiteX1551" fmla="*/ 2548392 w 3781239"/>
                <a:gd name="connsiteY1551" fmla="*/ 607505 h 1898977"/>
                <a:gd name="connsiteX1552" fmla="*/ 2542195 w 3781239"/>
                <a:gd name="connsiteY1552" fmla="*/ 607505 h 1898977"/>
                <a:gd name="connsiteX1553" fmla="*/ 2536105 w 3781239"/>
                <a:gd name="connsiteY1553" fmla="*/ 607505 h 1898977"/>
                <a:gd name="connsiteX1554" fmla="*/ 2545293 w 3781239"/>
                <a:gd name="connsiteY1554" fmla="*/ 599743 h 1898977"/>
                <a:gd name="connsiteX1555" fmla="*/ 2545293 w 3781239"/>
                <a:gd name="connsiteY1555" fmla="*/ 604918 h 1898977"/>
                <a:gd name="connsiteX1556" fmla="*/ 2545293 w 3781239"/>
                <a:gd name="connsiteY1556" fmla="*/ 617676 h 1898977"/>
                <a:gd name="connsiteX1557" fmla="*/ 2530015 w 3781239"/>
                <a:gd name="connsiteY1557" fmla="*/ 617676 h 1898977"/>
                <a:gd name="connsiteX1558" fmla="*/ 2539203 w 3781239"/>
                <a:gd name="connsiteY1558" fmla="*/ 610003 h 1898977"/>
                <a:gd name="connsiteX1559" fmla="*/ 2539203 w 3781239"/>
                <a:gd name="connsiteY1559" fmla="*/ 622851 h 1898977"/>
                <a:gd name="connsiteX1560" fmla="*/ 2523818 w 3781239"/>
                <a:gd name="connsiteY1560" fmla="*/ 622851 h 1898977"/>
                <a:gd name="connsiteX1561" fmla="*/ 2517728 w 3781239"/>
                <a:gd name="connsiteY1561" fmla="*/ 622851 h 1898977"/>
                <a:gd name="connsiteX1562" fmla="*/ 2526916 w 3781239"/>
                <a:gd name="connsiteY1562" fmla="*/ 615089 h 1898977"/>
                <a:gd name="connsiteX1563" fmla="*/ 2526916 w 3781239"/>
                <a:gd name="connsiteY1563" fmla="*/ 620264 h 1898977"/>
                <a:gd name="connsiteX1564" fmla="*/ 2526916 w 3781239"/>
                <a:gd name="connsiteY1564" fmla="*/ 633022 h 1898977"/>
                <a:gd name="connsiteX1565" fmla="*/ 2511638 w 3781239"/>
                <a:gd name="connsiteY1565" fmla="*/ 633022 h 1898977"/>
                <a:gd name="connsiteX1566" fmla="*/ 2505441 w 3781239"/>
                <a:gd name="connsiteY1566" fmla="*/ 633022 h 1898977"/>
                <a:gd name="connsiteX1567" fmla="*/ 2514736 w 3781239"/>
                <a:gd name="connsiteY1567" fmla="*/ 625349 h 1898977"/>
                <a:gd name="connsiteX1568" fmla="*/ 2514736 w 3781239"/>
                <a:gd name="connsiteY1568" fmla="*/ 638197 h 1898977"/>
                <a:gd name="connsiteX1569" fmla="*/ 2499351 w 3781239"/>
                <a:gd name="connsiteY1569" fmla="*/ 638197 h 1898977"/>
                <a:gd name="connsiteX1570" fmla="*/ 2487171 w 3781239"/>
                <a:gd name="connsiteY1570" fmla="*/ 638197 h 1898977"/>
                <a:gd name="connsiteX1571" fmla="*/ 2480974 w 3781239"/>
                <a:gd name="connsiteY1571" fmla="*/ 638197 h 1898977"/>
                <a:gd name="connsiteX1572" fmla="*/ 2474884 w 3781239"/>
                <a:gd name="connsiteY1572" fmla="*/ 638197 h 1898977"/>
                <a:gd name="connsiteX1573" fmla="*/ 2484180 w 3781239"/>
                <a:gd name="connsiteY1573" fmla="*/ 630435 h 1898977"/>
                <a:gd name="connsiteX1574" fmla="*/ 2484180 w 3781239"/>
                <a:gd name="connsiteY1574" fmla="*/ 643283 h 1898977"/>
                <a:gd name="connsiteX1575" fmla="*/ 2468795 w 3781239"/>
                <a:gd name="connsiteY1575" fmla="*/ 643283 h 1898977"/>
                <a:gd name="connsiteX1576" fmla="*/ 2478090 w 3781239"/>
                <a:gd name="connsiteY1576" fmla="*/ 635520 h 1898977"/>
                <a:gd name="connsiteX1577" fmla="*/ 2478090 w 3781239"/>
                <a:gd name="connsiteY1577" fmla="*/ 640606 h 1898977"/>
                <a:gd name="connsiteX1578" fmla="*/ 2478090 w 3781239"/>
                <a:gd name="connsiteY1578" fmla="*/ 653454 h 1898977"/>
                <a:gd name="connsiteX1579" fmla="*/ 2462704 w 3781239"/>
                <a:gd name="connsiteY1579" fmla="*/ 653454 h 1898977"/>
                <a:gd name="connsiteX1580" fmla="*/ 2456614 w 3781239"/>
                <a:gd name="connsiteY1580" fmla="*/ 653454 h 1898977"/>
                <a:gd name="connsiteX1581" fmla="*/ 2465803 w 3781239"/>
                <a:gd name="connsiteY1581" fmla="*/ 645781 h 1898977"/>
                <a:gd name="connsiteX1582" fmla="*/ 2465803 w 3781239"/>
                <a:gd name="connsiteY1582" fmla="*/ 658540 h 1898977"/>
                <a:gd name="connsiteX1583" fmla="*/ 2444328 w 3781239"/>
                <a:gd name="connsiteY1583" fmla="*/ 658540 h 1898977"/>
                <a:gd name="connsiteX1584" fmla="*/ 2438238 w 3781239"/>
                <a:gd name="connsiteY1584" fmla="*/ 658540 h 1898977"/>
                <a:gd name="connsiteX1585" fmla="*/ 2447426 w 3781239"/>
                <a:gd name="connsiteY1585" fmla="*/ 650866 h 1898977"/>
                <a:gd name="connsiteX1586" fmla="*/ 2447426 w 3781239"/>
                <a:gd name="connsiteY1586" fmla="*/ 663625 h 1898977"/>
                <a:gd name="connsiteX1587" fmla="*/ 2425951 w 3781239"/>
                <a:gd name="connsiteY1587" fmla="*/ 663625 h 1898977"/>
                <a:gd name="connsiteX1588" fmla="*/ 2435246 w 3781239"/>
                <a:gd name="connsiteY1588" fmla="*/ 655952 h 1898977"/>
                <a:gd name="connsiteX1589" fmla="*/ 2435246 w 3781239"/>
                <a:gd name="connsiteY1589" fmla="*/ 668800 h 1898977"/>
                <a:gd name="connsiteX1590" fmla="*/ 2419861 w 3781239"/>
                <a:gd name="connsiteY1590" fmla="*/ 668800 h 1898977"/>
                <a:gd name="connsiteX1591" fmla="*/ 2429049 w 3781239"/>
                <a:gd name="connsiteY1591" fmla="*/ 661127 h 1898977"/>
                <a:gd name="connsiteX1592" fmla="*/ 2429049 w 3781239"/>
                <a:gd name="connsiteY1592" fmla="*/ 673886 h 1898977"/>
                <a:gd name="connsiteX1593" fmla="*/ 2413771 w 3781239"/>
                <a:gd name="connsiteY1593" fmla="*/ 673886 h 1898977"/>
                <a:gd name="connsiteX1594" fmla="*/ 2422959 w 3781239"/>
                <a:gd name="connsiteY1594" fmla="*/ 666213 h 1898977"/>
                <a:gd name="connsiteX1595" fmla="*/ 2422959 w 3781239"/>
                <a:gd name="connsiteY1595" fmla="*/ 678971 h 1898977"/>
                <a:gd name="connsiteX1596" fmla="*/ 2407681 w 3781239"/>
                <a:gd name="connsiteY1596" fmla="*/ 678971 h 1898977"/>
                <a:gd name="connsiteX1597" fmla="*/ 2401484 w 3781239"/>
                <a:gd name="connsiteY1597" fmla="*/ 678971 h 1898977"/>
                <a:gd name="connsiteX1598" fmla="*/ 2395394 w 3781239"/>
                <a:gd name="connsiteY1598" fmla="*/ 678971 h 1898977"/>
                <a:gd name="connsiteX1599" fmla="*/ 2389304 w 3781239"/>
                <a:gd name="connsiteY1599" fmla="*/ 678971 h 1898977"/>
                <a:gd name="connsiteX1600" fmla="*/ 2383107 w 3781239"/>
                <a:gd name="connsiteY1600" fmla="*/ 678971 h 1898977"/>
                <a:gd name="connsiteX1601" fmla="*/ 2377017 w 3781239"/>
                <a:gd name="connsiteY1601" fmla="*/ 678971 h 1898977"/>
                <a:gd name="connsiteX1602" fmla="*/ 2370927 w 3781239"/>
                <a:gd name="connsiteY1602" fmla="*/ 678971 h 1898977"/>
                <a:gd name="connsiteX1603" fmla="*/ 2364731 w 3781239"/>
                <a:gd name="connsiteY1603" fmla="*/ 678971 h 1898977"/>
                <a:gd name="connsiteX1604" fmla="*/ 2358640 w 3781239"/>
                <a:gd name="connsiteY1604" fmla="*/ 678971 h 1898977"/>
                <a:gd name="connsiteX1605" fmla="*/ 2367936 w 3781239"/>
                <a:gd name="connsiteY1605" fmla="*/ 671209 h 1898977"/>
                <a:gd name="connsiteX1606" fmla="*/ 2367936 w 3781239"/>
                <a:gd name="connsiteY1606" fmla="*/ 684057 h 1898977"/>
                <a:gd name="connsiteX1607" fmla="*/ 2346354 w 3781239"/>
                <a:gd name="connsiteY1607" fmla="*/ 684057 h 1898977"/>
                <a:gd name="connsiteX1608" fmla="*/ 2355756 w 3781239"/>
                <a:gd name="connsiteY1608" fmla="*/ 676384 h 1898977"/>
                <a:gd name="connsiteX1609" fmla="*/ 2355756 w 3781239"/>
                <a:gd name="connsiteY1609" fmla="*/ 689232 h 1898977"/>
                <a:gd name="connsiteX1610" fmla="*/ 2340264 w 3781239"/>
                <a:gd name="connsiteY1610" fmla="*/ 689232 h 1898977"/>
                <a:gd name="connsiteX1611" fmla="*/ 2334174 w 3781239"/>
                <a:gd name="connsiteY1611" fmla="*/ 689232 h 1898977"/>
                <a:gd name="connsiteX1612" fmla="*/ 2328084 w 3781239"/>
                <a:gd name="connsiteY1612" fmla="*/ 689232 h 1898977"/>
                <a:gd name="connsiteX1613" fmla="*/ 2337379 w 3781239"/>
                <a:gd name="connsiteY1613" fmla="*/ 681469 h 1898977"/>
                <a:gd name="connsiteX1614" fmla="*/ 2337379 w 3781239"/>
                <a:gd name="connsiteY1614" fmla="*/ 694317 h 1898977"/>
                <a:gd name="connsiteX1615" fmla="*/ 2315797 w 3781239"/>
                <a:gd name="connsiteY1615" fmla="*/ 694317 h 1898977"/>
                <a:gd name="connsiteX1616" fmla="*/ 2325092 w 3781239"/>
                <a:gd name="connsiteY1616" fmla="*/ 686555 h 1898977"/>
                <a:gd name="connsiteX1617" fmla="*/ 2325092 w 3781239"/>
                <a:gd name="connsiteY1617" fmla="*/ 699403 h 1898977"/>
                <a:gd name="connsiteX1618" fmla="*/ 2297527 w 3781239"/>
                <a:gd name="connsiteY1618" fmla="*/ 699403 h 1898977"/>
                <a:gd name="connsiteX1619" fmla="*/ 2291437 w 3781239"/>
                <a:gd name="connsiteY1619" fmla="*/ 699403 h 1898977"/>
                <a:gd name="connsiteX1620" fmla="*/ 2285240 w 3781239"/>
                <a:gd name="connsiteY1620" fmla="*/ 699403 h 1898977"/>
                <a:gd name="connsiteX1621" fmla="*/ 2294535 w 3781239"/>
                <a:gd name="connsiteY1621" fmla="*/ 691730 h 1898977"/>
                <a:gd name="connsiteX1622" fmla="*/ 2294535 w 3781239"/>
                <a:gd name="connsiteY1622" fmla="*/ 704488 h 1898977"/>
                <a:gd name="connsiteX1623" fmla="*/ 2279150 w 3781239"/>
                <a:gd name="connsiteY1623" fmla="*/ 704488 h 1898977"/>
                <a:gd name="connsiteX1624" fmla="*/ 2273060 w 3781239"/>
                <a:gd name="connsiteY1624" fmla="*/ 704488 h 1898977"/>
                <a:gd name="connsiteX1625" fmla="*/ 2282249 w 3781239"/>
                <a:gd name="connsiteY1625" fmla="*/ 696815 h 1898977"/>
                <a:gd name="connsiteX1626" fmla="*/ 2282249 w 3781239"/>
                <a:gd name="connsiteY1626" fmla="*/ 709663 h 1898977"/>
                <a:gd name="connsiteX1627" fmla="*/ 2260773 w 3781239"/>
                <a:gd name="connsiteY1627" fmla="*/ 709663 h 1898977"/>
                <a:gd name="connsiteX1628" fmla="*/ 2248593 w 3781239"/>
                <a:gd name="connsiteY1628" fmla="*/ 709663 h 1898977"/>
                <a:gd name="connsiteX1629" fmla="*/ 2257782 w 3781239"/>
                <a:gd name="connsiteY1629" fmla="*/ 701901 h 1898977"/>
                <a:gd name="connsiteX1630" fmla="*/ 2257782 w 3781239"/>
                <a:gd name="connsiteY1630" fmla="*/ 714749 h 1898977"/>
                <a:gd name="connsiteX1631" fmla="*/ 2236307 w 3781239"/>
                <a:gd name="connsiteY1631" fmla="*/ 714749 h 1898977"/>
                <a:gd name="connsiteX1632" fmla="*/ 2224020 w 3781239"/>
                <a:gd name="connsiteY1632" fmla="*/ 714749 h 1898977"/>
                <a:gd name="connsiteX1633" fmla="*/ 2233315 w 3781239"/>
                <a:gd name="connsiteY1633" fmla="*/ 707076 h 1898977"/>
                <a:gd name="connsiteX1634" fmla="*/ 2233315 w 3781239"/>
                <a:gd name="connsiteY1634" fmla="*/ 719834 h 1898977"/>
                <a:gd name="connsiteX1635" fmla="*/ 2217930 w 3781239"/>
                <a:gd name="connsiteY1635" fmla="*/ 719834 h 1898977"/>
                <a:gd name="connsiteX1636" fmla="*/ 2199553 w 3781239"/>
                <a:gd name="connsiteY1636" fmla="*/ 719834 h 1898977"/>
                <a:gd name="connsiteX1637" fmla="*/ 2193463 w 3781239"/>
                <a:gd name="connsiteY1637" fmla="*/ 719834 h 1898977"/>
                <a:gd name="connsiteX1638" fmla="*/ 2187266 w 3781239"/>
                <a:gd name="connsiteY1638" fmla="*/ 719834 h 1898977"/>
                <a:gd name="connsiteX1639" fmla="*/ 2181176 w 3781239"/>
                <a:gd name="connsiteY1639" fmla="*/ 719834 h 1898977"/>
                <a:gd name="connsiteX1640" fmla="*/ 2190471 w 3781239"/>
                <a:gd name="connsiteY1640" fmla="*/ 712072 h 1898977"/>
                <a:gd name="connsiteX1641" fmla="*/ 2190471 w 3781239"/>
                <a:gd name="connsiteY1641" fmla="*/ 724920 h 1898977"/>
                <a:gd name="connsiteX1642" fmla="*/ 2175086 w 3781239"/>
                <a:gd name="connsiteY1642" fmla="*/ 724920 h 1898977"/>
                <a:gd name="connsiteX1643" fmla="*/ 2168996 w 3781239"/>
                <a:gd name="connsiteY1643" fmla="*/ 724920 h 1898977"/>
                <a:gd name="connsiteX1644" fmla="*/ 2178292 w 3781239"/>
                <a:gd name="connsiteY1644" fmla="*/ 717158 h 1898977"/>
                <a:gd name="connsiteX1645" fmla="*/ 2178292 w 3781239"/>
                <a:gd name="connsiteY1645" fmla="*/ 722332 h 1898977"/>
                <a:gd name="connsiteX1646" fmla="*/ 2178292 w 3781239"/>
                <a:gd name="connsiteY1646" fmla="*/ 735091 h 1898977"/>
                <a:gd name="connsiteX1647" fmla="*/ 2162906 w 3781239"/>
                <a:gd name="connsiteY1647" fmla="*/ 735091 h 1898977"/>
                <a:gd name="connsiteX1648" fmla="*/ 2156816 w 3781239"/>
                <a:gd name="connsiteY1648" fmla="*/ 735091 h 1898977"/>
                <a:gd name="connsiteX1649" fmla="*/ 2166005 w 3781239"/>
                <a:gd name="connsiteY1649" fmla="*/ 727418 h 1898977"/>
                <a:gd name="connsiteX1650" fmla="*/ 2166005 w 3781239"/>
                <a:gd name="connsiteY1650" fmla="*/ 732504 h 1898977"/>
                <a:gd name="connsiteX1651" fmla="*/ 2166005 w 3781239"/>
                <a:gd name="connsiteY1651" fmla="*/ 745351 h 1898977"/>
                <a:gd name="connsiteX1652" fmla="*/ 2150726 w 3781239"/>
                <a:gd name="connsiteY1652" fmla="*/ 745351 h 1898977"/>
                <a:gd name="connsiteX1653" fmla="*/ 2144529 w 3781239"/>
                <a:gd name="connsiteY1653" fmla="*/ 745351 h 1898977"/>
                <a:gd name="connsiteX1654" fmla="*/ 2138439 w 3781239"/>
                <a:gd name="connsiteY1654" fmla="*/ 745351 h 1898977"/>
                <a:gd name="connsiteX1655" fmla="*/ 2147628 w 3781239"/>
                <a:gd name="connsiteY1655" fmla="*/ 737678 h 1898977"/>
                <a:gd name="connsiteX1656" fmla="*/ 2147628 w 3781239"/>
                <a:gd name="connsiteY1656" fmla="*/ 742764 h 1898977"/>
                <a:gd name="connsiteX1657" fmla="*/ 2147628 w 3781239"/>
                <a:gd name="connsiteY1657" fmla="*/ 755612 h 1898977"/>
                <a:gd name="connsiteX1658" fmla="*/ 2132350 w 3781239"/>
                <a:gd name="connsiteY1658" fmla="*/ 755612 h 1898977"/>
                <a:gd name="connsiteX1659" fmla="*/ 2120063 w 3781239"/>
                <a:gd name="connsiteY1659" fmla="*/ 755612 h 1898977"/>
                <a:gd name="connsiteX1660" fmla="*/ 2113973 w 3781239"/>
                <a:gd name="connsiteY1660" fmla="*/ 755612 h 1898977"/>
                <a:gd name="connsiteX1661" fmla="*/ 2123161 w 3781239"/>
                <a:gd name="connsiteY1661" fmla="*/ 747850 h 1898977"/>
                <a:gd name="connsiteX1662" fmla="*/ 2123161 w 3781239"/>
                <a:gd name="connsiteY1662" fmla="*/ 760697 h 1898977"/>
                <a:gd name="connsiteX1663" fmla="*/ 2107776 w 3781239"/>
                <a:gd name="connsiteY1663" fmla="*/ 760697 h 1898977"/>
                <a:gd name="connsiteX1664" fmla="*/ 2101686 w 3781239"/>
                <a:gd name="connsiteY1664" fmla="*/ 760697 h 1898977"/>
                <a:gd name="connsiteX1665" fmla="*/ 2110874 w 3781239"/>
                <a:gd name="connsiteY1665" fmla="*/ 752935 h 1898977"/>
                <a:gd name="connsiteX1666" fmla="*/ 2110874 w 3781239"/>
                <a:gd name="connsiteY1666" fmla="*/ 765783 h 1898977"/>
                <a:gd name="connsiteX1667" fmla="*/ 2089399 w 3781239"/>
                <a:gd name="connsiteY1667" fmla="*/ 765783 h 1898977"/>
                <a:gd name="connsiteX1668" fmla="*/ 2083309 w 3781239"/>
                <a:gd name="connsiteY1668" fmla="*/ 765783 h 1898977"/>
                <a:gd name="connsiteX1669" fmla="*/ 2092497 w 3781239"/>
                <a:gd name="connsiteY1669" fmla="*/ 758021 h 1898977"/>
                <a:gd name="connsiteX1670" fmla="*/ 2092497 w 3781239"/>
                <a:gd name="connsiteY1670" fmla="*/ 770869 h 1898977"/>
                <a:gd name="connsiteX1671" fmla="*/ 2077219 w 3781239"/>
                <a:gd name="connsiteY1671" fmla="*/ 770869 h 1898977"/>
                <a:gd name="connsiteX1672" fmla="*/ 2064932 w 3781239"/>
                <a:gd name="connsiteY1672" fmla="*/ 770869 h 1898977"/>
                <a:gd name="connsiteX1673" fmla="*/ 2074227 w 3781239"/>
                <a:gd name="connsiteY1673" fmla="*/ 763106 h 1898977"/>
                <a:gd name="connsiteX1674" fmla="*/ 2074227 w 3781239"/>
                <a:gd name="connsiteY1674" fmla="*/ 775954 h 1898977"/>
                <a:gd name="connsiteX1675" fmla="*/ 2058842 w 3781239"/>
                <a:gd name="connsiteY1675" fmla="*/ 775954 h 1898977"/>
                <a:gd name="connsiteX1676" fmla="*/ 2052752 w 3781239"/>
                <a:gd name="connsiteY1676" fmla="*/ 775954 h 1898977"/>
                <a:gd name="connsiteX1677" fmla="*/ 2062048 w 3781239"/>
                <a:gd name="connsiteY1677" fmla="*/ 768281 h 1898977"/>
                <a:gd name="connsiteX1678" fmla="*/ 2062048 w 3781239"/>
                <a:gd name="connsiteY1678" fmla="*/ 781040 h 1898977"/>
                <a:gd name="connsiteX1679" fmla="*/ 2040465 w 3781239"/>
                <a:gd name="connsiteY1679" fmla="*/ 781040 h 1898977"/>
                <a:gd name="connsiteX1680" fmla="*/ 2034376 w 3781239"/>
                <a:gd name="connsiteY1680" fmla="*/ 781040 h 1898977"/>
                <a:gd name="connsiteX1681" fmla="*/ 2043671 w 3781239"/>
                <a:gd name="connsiteY1681" fmla="*/ 773367 h 1898977"/>
                <a:gd name="connsiteX1682" fmla="*/ 2043671 w 3781239"/>
                <a:gd name="connsiteY1682" fmla="*/ 778452 h 1898977"/>
                <a:gd name="connsiteX1683" fmla="*/ 2043671 w 3781239"/>
                <a:gd name="connsiteY1683" fmla="*/ 796386 h 1898977"/>
                <a:gd name="connsiteX1684" fmla="*/ 2028285 w 3781239"/>
                <a:gd name="connsiteY1684" fmla="*/ 796386 h 1898977"/>
                <a:gd name="connsiteX1685" fmla="*/ 2037581 w 3781239"/>
                <a:gd name="connsiteY1685" fmla="*/ 788713 h 1898977"/>
                <a:gd name="connsiteX1686" fmla="*/ 2037581 w 3781239"/>
                <a:gd name="connsiteY1686" fmla="*/ 801561 h 1898977"/>
                <a:gd name="connsiteX1687" fmla="*/ 2022089 w 3781239"/>
                <a:gd name="connsiteY1687" fmla="*/ 801561 h 1898977"/>
                <a:gd name="connsiteX1688" fmla="*/ 2015999 w 3781239"/>
                <a:gd name="connsiteY1688" fmla="*/ 801561 h 1898977"/>
                <a:gd name="connsiteX1689" fmla="*/ 2009909 w 3781239"/>
                <a:gd name="connsiteY1689" fmla="*/ 801561 h 1898977"/>
                <a:gd name="connsiteX1690" fmla="*/ 2019204 w 3781239"/>
                <a:gd name="connsiteY1690" fmla="*/ 793798 h 1898977"/>
                <a:gd name="connsiteX1691" fmla="*/ 2019204 w 3781239"/>
                <a:gd name="connsiteY1691" fmla="*/ 806557 h 1898977"/>
                <a:gd name="connsiteX1692" fmla="*/ 1997729 w 3781239"/>
                <a:gd name="connsiteY1692" fmla="*/ 806557 h 1898977"/>
                <a:gd name="connsiteX1693" fmla="*/ 1991639 w 3781239"/>
                <a:gd name="connsiteY1693" fmla="*/ 806557 h 1898977"/>
                <a:gd name="connsiteX1694" fmla="*/ 1979352 w 3781239"/>
                <a:gd name="connsiteY1694" fmla="*/ 806557 h 1898977"/>
                <a:gd name="connsiteX1695" fmla="*/ 1988540 w 3781239"/>
                <a:gd name="connsiteY1695" fmla="*/ 798884 h 1898977"/>
                <a:gd name="connsiteX1696" fmla="*/ 1988540 w 3781239"/>
                <a:gd name="connsiteY1696" fmla="*/ 811643 h 1898977"/>
                <a:gd name="connsiteX1697" fmla="*/ 1973262 w 3781239"/>
                <a:gd name="connsiteY1697" fmla="*/ 811643 h 1898977"/>
                <a:gd name="connsiteX1698" fmla="*/ 1967065 w 3781239"/>
                <a:gd name="connsiteY1698" fmla="*/ 811643 h 1898977"/>
                <a:gd name="connsiteX1699" fmla="*/ 1948688 w 3781239"/>
                <a:gd name="connsiteY1699" fmla="*/ 811643 h 1898977"/>
                <a:gd name="connsiteX1700" fmla="*/ 1957983 w 3781239"/>
                <a:gd name="connsiteY1700" fmla="*/ 803970 h 1898977"/>
                <a:gd name="connsiteX1701" fmla="*/ 1957983 w 3781239"/>
                <a:gd name="connsiteY1701" fmla="*/ 816817 h 1898977"/>
                <a:gd name="connsiteX1702" fmla="*/ 1942598 w 3781239"/>
                <a:gd name="connsiteY1702" fmla="*/ 816817 h 1898977"/>
                <a:gd name="connsiteX1703" fmla="*/ 1951787 w 3781239"/>
                <a:gd name="connsiteY1703" fmla="*/ 809055 h 1898977"/>
                <a:gd name="connsiteX1704" fmla="*/ 1951787 w 3781239"/>
                <a:gd name="connsiteY1704" fmla="*/ 821903 h 1898977"/>
                <a:gd name="connsiteX1705" fmla="*/ 1936508 w 3781239"/>
                <a:gd name="connsiteY1705" fmla="*/ 821903 h 1898977"/>
                <a:gd name="connsiteX1706" fmla="*/ 1945697 w 3781239"/>
                <a:gd name="connsiteY1706" fmla="*/ 814230 h 1898977"/>
                <a:gd name="connsiteX1707" fmla="*/ 1945697 w 3781239"/>
                <a:gd name="connsiteY1707" fmla="*/ 826989 h 1898977"/>
                <a:gd name="connsiteX1708" fmla="*/ 1930311 w 3781239"/>
                <a:gd name="connsiteY1708" fmla="*/ 826989 h 1898977"/>
                <a:gd name="connsiteX1709" fmla="*/ 1918132 w 3781239"/>
                <a:gd name="connsiteY1709" fmla="*/ 826989 h 1898977"/>
                <a:gd name="connsiteX1710" fmla="*/ 1912042 w 3781239"/>
                <a:gd name="connsiteY1710" fmla="*/ 826989 h 1898977"/>
                <a:gd name="connsiteX1711" fmla="*/ 1905845 w 3781239"/>
                <a:gd name="connsiteY1711" fmla="*/ 826989 h 1898977"/>
                <a:gd name="connsiteX1712" fmla="*/ 1899755 w 3781239"/>
                <a:gd name="connsiteY1712" fmla="*/ 826989 h 1898977"/>
                <a:gd name="connsiteX1713" fmla="*/ 1893665 w 3781239"/>
                <a:gd name="connsiteY1713" fmla="*/ 826989 h 1898977"/>
                <a:gd name="connsiteX1714" fmla="*/ 1902960 w 3781239"/>
                <a:gd name="connsiteY1714" fmla="*/ 819316 h 1898977"/>
                <a:gd name="connsiteX1715" fmla="*/ 1902960 w 3781239"/>
                <a:gd name="connsiteY1715" fmla="*/ 832163 h 1898977"/>
                <a:gd name="connsiteX1716" fmla="*/ 1887468 w 3781239"/>
                <a:gd name="connsiteY1716" fmla="*/ 832163 h 1898977"/>
                <a:gd name="connsiteX1717" fmla="*/ 1881378 w 3781239"/>
                <a:gd name="connsiteY1717" fmla="*/ 832163 h 1898977"/>
                <a:gd name="connsiteX1718" fmla="*/ 1890673 w 3781239"/>
                <a:gd name="connsiteY1718" fmla="*/ 824401 h 1898977"/>
                <a:gd name="connsiteX1719" fmla="*/ 1890673 w 3781239"/>
                <a:gd name="connsiteY1719" fmla="*/ 837249 h 1898977"/>
                <a:gd name="connsiteX1720" fmla="*/ 1875395 w 3781239"/>
                <a:gd name="connsiteY1720" fmla="*/ 837249 h 1898977"/>
                <a:gd name="connsiteX1721" fmla="*/ 1869198 w 3781239"/>
                <a:gd name="connsiteY1721" fmla="*/ 837249 h 1898977"/>
                <a:gd name="connsiteX1722" fmla="*/ 1863108 w 3781239"/>
                <a:gd name="connsiteY1722" fmla="*/ 837249 h 1898977"/>
                <a:gd name="connsiteX1723" fmla="*/ 1872296 w 3781239"/>
                <a:gd name="connsiteY1723" fmla="*/ 829576 h 1898977"/>
                <a:gd name="connsiteX1724" fmla="*/ 1872296 w 3781239"/>
                <a:gd name="connsiteY1724" fmla="*/ 842335 h 1898977"/>
                <a:gd name="connsiteX1725" fmla="*/ 1857018 w 3781239"/>
                <a:gd name="connsiteY1725" fmla="*/ 842335 h 1898977"/>
                <a:gd name="connsiteX1726" fmla="*/ 1850821 w 3781239"/>
                <a:gd name="connsiteY1726" fmla="*/ 842335 h 1898977"/>
                <a:gd name="connsiteX1727" fmla="*/ 1844731 w 3781239"/>
                <a:gd name="connsiteY1727" fmla="*/ 842335 h 1898977"/>
                <a:gd name="connsiteX1728" fmla="*/ 1832551 w 3781239"/>
                <a:gd name="connsiteY1728" fmla="*/ 842335 h 1898977"/>
                <a:gd name="connsiteX1729" fmla="*/ 1820264 w 3781239"/>
                <a:gd name="connsiteY1729" fmla="*/ 842335 h 1898977"/>
                <a:gd name="connsiteX1730" fmla="*/ 1829453 w 3781239"/>
                <a:gd name="connsiteY1730" fmla="*/ 834572 h 1898977"/>
                <a:gd name="connsiteX1731" fmla="*/ 1829453 w 3781239"/>
                <a:gd name="connsiteY1731" fmla="*/ 839658 h 1898977"/>
                <a:gd name="connsiteX1732" fmla="*/ 1829453 w 3781239"/>
                <a:gd name="connsiteY1732" fmla="*/ 852506 h 1898977"/>
                <a:gd name="connsiteX1733" fmla="*/ 1814174 w 3781239"/>
                <a:gd name="connsiteY1733" fmla="*/ 852506 h 1898977"/>
                <a:gd name="connsiteX1734" fmla="*/ 1807978 w 3781239"/>
                <a:gd name="connsiteY1734" fmla="*/ 852506 h 1898977"/>
                <a:gd name="connsiteX1735" fmla="*/ 1817273 w 3781239"/>
                <a:gd name="connsiteY1735" fmla="*/ 844833 h 1898977"/>
                <a:gd name="connsiteX1736" fmla="*/ 1817273 w 3781239"/>
                <a:gd name="connsiteY1736" fmla="*/ 849918 h 1898977"/>
                <a:gd name="connsiteX1737" fmla="*/ 1817273 w 3781239"/>
                <a:gd name="connsiteY1737" fmla="*/ 862766 h 1898977"/>
                <a:gd name="connsiteX1738" fmla="*/ 1801888 w 3781239"/>
                <a:gd name="connsiteY1738" fmla="*/ 862766 h 1898977"/>
                <a:gd name="connsiteX1739" fmla="*/ 1795798 w 3781239"/>
                <a:gd name="connsiteY1739" fmla="*/ 862766 h 1898977"/>
                <a:gd name="connsiteX1740" fmla="*/ 1804986 w 3781239"/>
                <a:gd name="connsiteY1740" fmla="*/ 855093 h 1898977"/>
                <a:gd name="connsiteX1741" fmla="*/ 1804986 w 3781239"/>
                <a:gd name="connsiteY1741" fmla="*/ 867852 h 1898977"/>
                <a:gd name="connsiteX1742" fmla="*/ 1783511 w 3781239"/>
                <a:gd name="connsiteY1742" fmla="*/ 867852 h 1898977"/>
                <a:gd name="connsiteX1743" fmla="*/ 1792699 w 3781239"/>
                <a:gd name="connsiteY1743" fmla="*/ 860179 h 1898977"/>
                <a:gd name="connsiteX1744" fmla="*/ 1792699 w 3781239"/>
                <a:gd name="connsiteY1744" fmla="*/ 872937 h 1898977"/>
                <a:gd name="connsiteX1745" fmla="*/ 1771224 w 3781239"/>
                <a:gd name="connsiteY1745" fmla="*/ 872937 h 1898977"/>
                <a:gd name="connsiteX1746" fmla="*/ 1759044 w 3781239"/>
                <a:gd name="connsiteY1746" fmla="*/ 872937 h 1898977"/>
                <a:gd name="connsiteX1747" fmla="*/ 1752954 w 3781239"/>
                <a:gd name="connsiteY1747" fmla="*/ 872937 h 1898977"/>
                <a:gd name="connsiteX1748" fmla="*/ 1762249 w 3781239"/>
                <a:gd name="connsiteY1748" fmla="*/ 865264 h 1898977"/>
                <a:gd name="connsiteX1749" fmla="*/ 1762249 w 3781239"/>
                <a:gd name="connsiteY1749" fmla="*/ 878112 h 1898977"/>
                <a:gd name="connsiteX1750" fmla="*/ 1746864 w 3781239"/>
                <a:gd name="connsiteY1750" fmla="*/ 878112 h 1898977"/>
                <a:gd name="connsiteX1751" fmla="*/ 1756159 w 3781239"/>
                <a:gd name="connsiteY1751" fmla="*/ 870350 h 1898977"/>
                <a:gd name="connsiteX1752" fmla="*/ 1756159 w 3781239"/>
                <a:gd name="connsiteY1752" fmla="*/ 883198 h 1898977"/>
                <a:gd name="connsiteX1753" fmla="*/ 1740667 w 3781239"/>
                <a:gd name="connsiteY1753" fmla="*/ 883198 h 1898977"/>
                <a:gd name="connsiteX1754" fmla="*/ 1749962 w 3781239"/>
                <a:gd name="connsiteY1754" fmla="*/ 875435 h 1898977"/>
                <a:gd name="connsiteX1755" fmla="*/ 1749962 w 3781239"/>
                <a:gd name="connsiteY1755" fmla="*/ 888283 h 1898977"/>
                <a:gd name="connsiteX1756" fmla="*/ 1728487 w 3781239"/>
                <a:gd name="connsiteY1756" fmla="*/ 888283 h 1898977"/>
                <a:gd name="connsiteX1757" fmla="*/ 1716307 w 3781239"/>
                <a:gd name="connsiteY1757" fmla="*/ 888283 h 1898977"/>
                <a:gd name="connsiteX1758" fmla="*/ 1725496 w 3781239"/>
                <a:gd name="connsiteY1758" fmla="*/ 880521 h 1898977"/>
                <a:gd name="connsiteX1759" fmla="*/ 1725496 w 3781239"/>
                <a:gd name="connsiteY1759" fmla="*/ 893369 h 1898977"/>
                <a:gd name="connsiteX1760" fmla="*/ 1704021 w 3781239"/>
                <a:gd name="connsiteY1760" fmla="*/ 893369 h 1898977"/>
                <a:gd name="connsiteX1761" fmla="*/ 1697931 w 3781239"/>
                <a:gd name="connsiteY1761" fmla="*/ 893369 h 1898977"/>
                <a:gd name="connsiteX1762" fmla="*/ 1691734 w 3781239"/>
                <a:gd name="connsiteY1762" fmla="*/ 893369 h 1898977"/>
                <a:gd name="connsiteX1763" fmla="*/ 1701029 w 3781239"/>
                <a:gd name="connsiteY1763" fmla="*/ 885696 h 1898977"/>
                <a:gd name="connsiteX1764" fmla="*/ 1701029 w 3781239"/>
                <a:gd name="connsiteY1764" fmla="*/ 898455 h 1898977"/>
                <a:gd name="connsiteX1765" fmla="*/ 1685644 w 3781239"/>
                <a:gd name="connsiteY1765" fmla="*/ 898455 h 1898977"/>
                <a:gd name="connsiteX1766" fmla="*/ 1694832 w 3781239"/>
                <a:gd name="connsiteY1766" fmla="*/ 890781 h 1898977"/>
                <a:gd name="connsiteX1767" fmla="*/ 1694832 w 3781239"/>
                <a:gd name="connsiteY1767" fmla="*/ 908715 h 1898977"/>
                <a:gd name="connsiteX1768" fmla="*/ 1679554 w 3781239"/>
                <a:gd name="connsiteY1768" fmla="*/ 908715 h 1898977"/>
                <a:gd name="connsiteX1769" fmla="*/ 1673464 w 3781239"/>
                <a:gd name="connsiteY1769" fmla="*/ 908715 h 1898977"/>
                <a:gd name="connsiteX1770" fmla="*/ 1682652 w 3781239"/>
                <a:gd name="connsiteY1770" fmla="*/ 901042 h 1898977"/>
                <a:gd name="connsiteX1771" fmla="*/ 1682652 w 3781239"/>
                <a:gd name="connsiteY1771" fmla="*/ 913801 h 1898977"/>
                <a:gd name="connsiteX1772" fmla="*/ 1667267 w 3781239"/>
                <a:gd name="connsiteY1772" fmla="*/ 913801 h 1898977"/>
                <a:gd name="connsiteX1773" fmla="*/ 1676455 w 3781239"/>
                <a:gd name="connsiteY1773" fmla="*/ 906128 h 1898977"/>
                <a:gd name="connsiteX1774" fmla="*/ 1676455 w 3781239"/>
                <a:gd name="connsiteY1774" fmla="*/ 911124 h 1898977"/>
                <a:gd name="connsiteX1775" fmla="*/ 1676455 w 3781239"/>
                <a:gd name="connsiteY1775" fmla="*/ 923972 h 1898977"/>
                <a:gd name="connsiteX1776" fmla="*/ 1661177 w 3781239"/>
                <a:gd name="connsiteY1776" fmla="*/ 923972 h 1898977"/>
                <a:gd name="connsiteX1777" fmla="*/ 1655087 w 3781239"/>
                <a:gd name="connsiteY1777" fmla="*/ 923972 h 1898977"/>
                <a:gd name="connsiteX1778" fmla="*/ 1664275 w 3781239"/>
                <a:gd name="connsiteY1778" fmla="*/ 916299 h 1898977"/>
                <a:gd name="connsiteX1779" fmla="*/ 1664275 w 3781239"/>
                <a:gd name="connsiteY1779" fmla="*/ 929057 h 1898977"/>
                <a:gd name="connsiteX1780" fmla="*/ 1648890 w 3781239"/>
                <a:gd name="connsiteY1780" fmla="*/ 929057 h 1898977"/>
                <a:gd name="connsiteX1781" fmla="*/ 1658185 w 3781239"/>
                <a:gd name="connsiteY1781" fmla="*/ 921384 h 1898977"/>
                <a:gd name="connsiteX1782" fmla="*/ 1658185 w 3781239"/>
                <a:gd name="connsiteY1782" fmla="*/ 934232 h 1898977"/>
                <a:gd name="connsiteX1783" fmla="*/ 1636710 w 3781239"/>
                <a:gd name="connsiteY1783" fmla="*/ 934232 h 1898977"/>
                <a:gd name="connsiteX1784" fmla="*/ 1630513 w 3781239"/>
                <a:gd name="connsiteY1784" fmla="*/ 934232 h 1898977"/>
                <a:gd name="connsiteX1785" fmla="*/ 1639809 w 3781239"/>
                <a:gd name="connsiteY1785" fmla="*/ 926470 h 1898977"/>
                <a:gd name="connsiteX1786" fmla="*/ 1639809 w 3781239"/>
                <a:gd name="connsiteY1786" fmla="*/ 939318 h 1898977"/>
                <a:gd name="connsiteX1787" fmla="*/ 1624423 w 3781239"/>
                <a:gd name="connsiteY1787" fmla="*/ 939318 h 1898977"/>
                <a:gd name="connsiteX1788" fmla="*/ 1618333 w 3781239"/>
                <a:gd name="connsiteY1788" fmla="*/ 939318 h 1898977"/>
                <a:gd name="connsiteX1789" fmla="*/ 1612137 w 3781239"/>
                <a:gd name="connsiteY1789" fmla="*/ 939318 h 1898977"/>
                <a:gd name="connsiteX1790" fmla="*/ 1621539 w 3781239"/>
                <a:gd name="connsiteY1790" fmla="*/ 931645 h 1898977"/>
                <a:gd name="connsiteX1791" fmla="*/ 1621539 w 3781239"/>
                <a:gd name="connsiteY1791" fmla="*/ 944403 h 1898977"/>
                <a:gd name="connsiteX1792" fmla="*/ 1606047 w 3781239"/>
                <a:gd name="connsiteY1792" fmla="*/ 944403 h 1898977"/>
                <a:gd name="connsiteX1793" fmla="*/ 1615342 w 3781239"/>
                <a:gd name="connsiteY1793" fmla="*/ 936730 h 1898977"/>
                <a:gd name="connsiteX1794" fmla="*/ 1615342 w 3781239"/>
                <a:gd name="connsiteY1794" fmla="*/ 941816 h 1898977"/>
                <a:gd name="connsiteX1795" fmla="*/ 1615342 w 3781239"/>
                <a:gd name="connsiteY1795" fmla="*/ 954664 h 1898977"/>
                <a:gd name="connsiteX1796" fmla="*/ 1599957 w 3781239"/>
                <a:gd name="connsiteY1796" fmla="*/ 954664 h 1898977"/>
                <a:gd name="connsiteX1797" fmla="*/ 1593866 w 3781239"/>
                <a:gd name="connsiteY1797" fmla="*/ 954664 h 1898977"/>
                <a:gd name="connsiteX1798" fmla="*/ 1603162 w 3781239"/>
                <a:gd name="connsiteY1798" fmla="*/ 946902 h 1898977"/>
                <a:gd name="connsiteX1799" fmla="*/ 1603162 w 3781239"/>
                <a:gd name="connsiteY1799" fmla="*/ 951987 h 1898977"/>
                <a:gd name="connsiteX1800" fmla="*/ 1603162 w 3781239"/>
                <a:gd name="connsiteY1800" fmla="*/ 964835 h 1898977"/>
                <a:gd name="connsiteX1801" fmla="*/ 1587777 w 3781239"/>
                <a:gd name="connsiteY1801" fmla="*/ 964835 h 1898977"/>
                <a:gd name="connsiteX1802" fmla="*/ 1581580 w 3781239"/>
                <a:gd name="connsiteY1802" fmla="*/ 964835 h 1898977"/>
                <a:gd name="connsiteX1803" fmla="*/ 1590875 w 3781239"/>
                <a:gd name="connsiteY1803" fmla="*/ 957073 h 1898977"/>
                <a:gd name="connsiteX1804" fmla="*/ 1590875 w 3781239"/>
                <a:gd name="connsiteY1804" fmla="*/ 969920 h 1898977"/>
                <a:gd name="connsiteX1805" fmla="*/ 1575597 w 3781239"/>
                <a:gd name="connsiteY1805" fmla="*/ 969920 h 1898977"/>
                <a:gd name="connsiteX1806" fmla="*/ 1569400 w 3781239"/>
                <a:gd name="connsiteY1806" fmla="*/ 969920 h 1898977"/>
                <a:gd name="connsiteX1807" fmla="*/ 1578695 w 3781239"/>
                <a:gd name="connsiteY1807" fmla="*/ 962247 h 1898977"/>
                <a:gd name="connsiteX1808" fmla="*/ 1578695 w 3781239"/>
                <a:gd name="connsiteY1808" fmla="*/ 975006 h 1898977"/>
                <a:gd name="connsiteX1809" fmla="*/ 1563310 w 3781239"/>
                <a:gd name="connsiteY1809" fmla="*/ 975006 h 1898977"/>
                <a:gd name="connsiteX1810" fmla="*/ 1557220 w 3781239"/>
                <a:gd name="connsiteY1810" fmla="*/ 975006 h 1898977"/>
                <a:gd name="connsiteX1811" fmla="*/ 1566408 w 3781239"/>
                <a:gd name="connsiteY1811" fmla="*/ 967333 h 1898977"/>
                <a:gd name="connsiteX1812" fmla="*/ 1566408 w 3781239"/>
                <a:gd name="connsiteY1812" fmla="*/ 972419 h 1898977"/>
                <a:gd name="connsiteX1813" fmla="*/ 1566408 w 3781239"/>
                <a:gd name="connsiteY1813" fmla="*/ 985266 h 1898977"/>
                <a:gd name="connsiteX1814" fmla="*/ 1551023 w 3781239"/>
                <a:gd name="connsiteY1814" fmla="*/ 985266 h 1898977"/>
                <a:gd name="connsiteX1815" fmla="*/ 1560318 w 3781239"/>
                <a:gd name="connsiteY1815" fmla="*/ 977593 h 1898977"/>
                <a:gd name="connsiteX1816" fmla="*/ 1560318 w 3781239"/>
                <a:gd name="connsiteY1816" fmla="*/ 990352 h 1898977"/>
                <a:gd name="connsiteX1817" fmla="*/ 1544933 w 3781239"/>
                <a:gd name="connsiteY1817" fmla="*/ 990352 h 1898977"/>
                <a:gd name="connsiteX1818" fmla="*/ 1538843 w 3781239"/>
                <a:gd name="connsiteY1818" fmla="*/ 990352 h 1898977"/>
                <a:gd name="connsiteX1819" fmla="*/ 1548031 w 3781239"/>
                <a:gd name="connsiteY1819" fmla="*/ 982679 h 1898977"/>
                <a:gd name="connsiteX1820" fmla="*/ 1548031 w 3781239"/>
                <a:gd name="connsiteY1820" fmla="*/ 995527 h 1898977"/>
                <a:gd name="connsiteX1821" fmla="*/ 1532646 w 3781239"/>
                <a:gd name="connsiteY1821" fmla="*/ 995527 h 1898977"/>
                <a:gd name="connsiteX1822" fmla="*/ 1541942 w 3781239"/>
                <a:gd name="connsiteY1822" fmla="*/ 987765 h 1898977"/>
                <a:gd name="connsiteX1823" fmla="*/ 1541942 w 3781239"/>
                <a:gd name="connsiteY1823" fmla="*/ 1000612 h 1898977"/>
                <a:gd name="connsiteX1824" fmla="*/ 1526556 w 3781239"/>
                <a:gd name="connsiteY1824" fmla="*/ 1000612 h 1898977"/>
                <a:gd name="connsiteX1825" fmla="*/ 1520466 w 3781239"/>
                <a:gd name="connsiteY1825" fmla="*/ 1000612 h 1898977"/>
                <a:gd name="connsiteX1826" fmla="*/ 1514376 w 3781239"/>
                <a:gd name="connsiteY1826" fmla="*/ 1000612 h 1898977"/>
                <a:gd name="connsiteX1827" fmla="*/ 1523565 w 3781239"/>
                <a:gd name="connsiteY1827" fmla="*/ 992850 h 1898977"/>
                <a:gd name="connsiteX1828" fmla="*/ 1523565 w 3781239"/>
                <a:gd name="connsiteY1828" fmla="*/ 1005698 h 1898977"/>
                <a:gd name="connsiteX1829" fmla="*/ 1508179 w 3781239"/>
                <a:gd name="connsiteY1829" fmla="*/ 1005698 h 1898977"/>
                <a:gd name="connsiteX1830" fmla="*/ 1502089 w 3781239"/>
                <a:gd name="connsiteY1830" fmla="*/ 1005698 h 1898977"/>
                <a:gd name="connsiteX1831" fmla="*/ 1495999 w 3781239"/>
                <a:gd name="connsiteY1831" fmla="*/ 1005698 h 1898977"/>
                <a:gd name="connsiteX1832" fmla="*/ 1489803 w 3781239"/>
                <a:gd name="connsiteY1832" fmla="*/ 1005698 h 1898977"/>
                <a:gd name="connsiteX1833" fmla="*/ 1483713 w 3781239"/>
                <a:gd name="connsiteY1833" fmla="*/ 1005698 h 1898977"/>
                <a:gd name="connsiteX1834" fmla="*/ 1493008 w 3781239"/>
                <a:gd name="connsiteY1834" fmla="*/ 997936 h 1898977"/>
                <a:gd name="connsiteX1835" fmla="*/ 1493008 w 3781239"/>
                <a:gd name="connsiteY1835" fmla="*/ 1003021 h 1898977"/>
                <a:gd name="connsiteX1836" fmla="*/ 1493008 w 3781239"/>
                <a:gd name="connsiteY1836" fmla="*/ 1015869 h 1898977"/>
                <a:gd name="connsiteX1837" fmla="*/ 1477623 w 3781239"/>
                <a:gd name="connsiteY1837" fmla="*/ 1015869 h 1898977"/>
                <a:gd name="connsiteX1838" fmla="*/ 1486811 w 3781239"/>
                <a:gd name="connsiteY1838" fmla="*/ 1008196 h 1898977"/>
                <a:gd name="connsiteX1839" fmla="*/ 1486811 w 3781239"/>
                <a:gd name="connsiteY1839" fmla="*/ 1020955 h 1898977"/>
                <a:gd name="connsiteX1840" fmla="*/ 1471426 w 3781239"/>
                <a:gd name="connsiteY1840" fmla="*/ 1020955 h 1898977"/>
                <a:gd name="connsiteX1841" fmla="*/ 1465336 w 3781239"/>
                <a:gd name="connsiteY1841" fmla="*/ 1020955 h 1898977"/>
                <a:gd name="connsiteX1842" fmla="*/ 1459246 w 3781239"/>
                <a:gd name="connsiteY1842" fmla="*/ 1020955 h 1898977"/>
                <a:gd name="connsiteX1843" fmla="*/ 1468541 w 3781239"/>
                <a:gd name="connsiteY1843" fmla="*/ 1013282 h 1898977"/>
                <a:gd name="connsiteX1844" fmla="*/ 1468541 w 3781239"/>
                <a:gd name="connsiteY1844" fmla="*/ 1018367 h 1898977"/>
                <a:gd name="connsiteX1845" fmla="*/ 1468541 w 3781239"/>
                <a:gd name="connsiteY1845" fmla="*/ 1031215 h 1898977"/>
                <a:gd name="connsiteX1846" fmla="*/ 1453049 w 3781239"/>
                <a:gd name="connsiteY1846" fmla="*/ 1031215 h 1898977"/>
                <a:gd name="connsiteX1847" fmla="*/ 1447066 w 3781239"/>
                <a:gd name="connsiteY1847" fmla="*/ 1031215 h 1898977"/>
                <a:gd name="connsiteX1848" fmla="*/ 1456254 w 3781239"/>
                <a:gd name="connsiteY1848" fmla="*/ 1023542 h 1898977"/>
                <a:gd name="connsiteX1849" fmla="*/ 1456254 w 3781239"/>
                <a:gd name="connsiteY1849" fmla="*/ 1036301 h 1898977"/>
                <a:gd name="connsiteX1850" fmla="*/ 1440976 w 3781239"/>
                <a:gd name="connsiteY1850" fmla="*/ 1036301 h 1898977"/>
                <a:gd name="connsiteX1851" fmla="*/ 1450164 w 3781239"/>
                <a:gd name="connsiteY1851" fmla="*/ 1028539 h 1898977"/>
                <a:gd name="connsiteX1852" fmla="*/ 1450164 w 3781239"/>
                <a:gd name="connsiteY1852" fmla="*/ 1041386 h 1898977"/>
                <a:gd name="connsiteX1853" fmla="*/ 1434779 w 3781239"/>
                <a:gd name="connsiteY1853" fmla="*/ 1041386 h 1898977"/>
                <a:gd name="connsiteX1854" fmla="*/ 1428689 w 3781239"/>
                <a:gd name="connsiteY1854" fmla="*/ 1041386 h 1898977"/>
                <a:gd name="connsiteX1855" fmla="*/ 1437878 w 3781239"/>
                <a:gd name="connsiteY1855" fmla="*/ 1033624 h 1898977"/>
                <a:gd name="connsiteX1856" fmla="*/ 1437878 w 3781239"/>
                <a:gd name="connsiteY1856" fmla="*/ 1046472 h 1898977"/>
                <a:gd name="connsiteX1857" fmla="*/ 1422599 w 3781239"/>
                <a:gd name="connsiteY1857" fmla="*/ 1046472 h 1898977"/>
                <a:gd name="connsiteX1858" fmla="*/ 1431787 w 3781239"/>
                <a:gd name="connsiteY1858" fmla="*/ 1038799 h 1898977"/>
                <a:gd name="connsiteX1859" fmla="*/ 1431787 w 3781239"/>
                <a:gd name="connsiteY1859" fmla="*/ 1051558 h 1898977"/>
                <a:gd name="connsiteX1860" fmla="*/ 1416509 w 3781239"/>
                <a:gd name="connsiteY1860" fmla="*/ 1051558 h 1898977"/>
                <a:gd name="connsiteX1861" fmla="*/ 1410312 w 3781239"/>
                <a:gd name="connsiteY1861" fmla="*/ 1051558 h 1898977"/>
                <a:gd name="connsiteX1862" fmla="*/ 1419607 w 3781239"/>
                <a:gd name="connsiteY1862" fmla="*/ 1043885 h 1898977"/>
                <a:gd name="connsiteX1863" fmla="*/ 1419607 w 3781239"/>
                <a:gd name="connsiteY1863" fmla="*/ 1056732 h 1898977"/>
                <a:gd name="connsiteX1864" fmla="*/ 1404222 w 3781239"/>
                <a:gd name="connsiteY1864" fmla="*/ 1056732 h 1898977"/>
                <a:gd name="connsiteX1865" fmla="*/ 1413411 w 3781239"/>
                <a:gd name="connsiteY1865" fmla="*/ 1048970 h 1898977"/>
                <a:gd name="connsiteX1866" fmla="*/ 1413411 w 3781239"/>
                <a:gd name="connsiteY1866" fmla="*/ 1061818 h 1898977"/>
                <a:gd name="connsiteX1867" fmla="*/ 1398132 w 3781239"/>
                <a:gd name="connsiteY1867" fmla="*/ 1061818 h 1898977"/>
                <a:gd name="connsiteX1868" fmla="*/ 1391935 w 3781239"/>
                <a:gd name="connsiteY1868" fmla="*/ 1061818 h 1898977"/>
                <a:gd name="connsiteX1869" fmla="*/ 1401231 w 3781239"/>
                <a:gd name="connsiteY1869" fmla="*/ 1054145 h 1898977"/>
                <a:gd name="connsiteX1870" fmla="*/ 1401231 w 3781239"/>
                <a:gd name="connsiteY1870" fmla="*/ 1066904 h 1898977"/>
                <a:gd name="connsiteX1871" fmla="*/ 1385846 w 3781239"/>
                <a:gd name="connsiteY1871" fmla="*/ 1066904 h 1898977"/>
                <a:gd name="connsiteX1872" fmla="*/ 1379756 w 3781239"/>
                <a:gd name="connsiteY1872" fmla="*/ 1066904 h 1898977"/>
                <a:gd name="connsiteX1873" fmla="*/ 1373559 w 3781239"/>
                <a:gd name="connsiteY1873" fmla="*/ 1066904 h 1898977"/>
                <a:gd name="connsiteX1874" fmla="*/ 1367469 w 3781239"/>
                <a:gd name="connsiteY1874" fmla="*/ 1066904 h 1898977"/>
                <a:gd name="connsiteX1875" fmla="*/ 1376657 w 3781239"/>
                <a:gd name="connsiteY1875" fmla="*/ 1059231 h 1898977"/>
                <a:gd name="connsiteX1876" fmla="*/ 1376657 w 3781239"/>
                <a:gd name="connsiteY1876" fmla="*/ 1064405 h 1898977"/>
                <a:gd name="connsiteX1877" fmla="*/ 1376657 w 3781239"/>
                <a:gd name="connsiteY1877" fmla="*/ 1077164 h 1898977"/>
                <a:gd name="connsiteX1878" fmla="*/ 1361379 w 3781239"/>
                <a:gd name="connsiteY1878" fmla="*/ 1077164 h 1898977"/>
                <a:gd name="connsiteX1879" fmla="*/ 1370567 w 3781239"/>
                <a:gd name="connsiteY1879" fmla="*/ 1069402 h 1898977"/>
                <a:gd name="connsiteX1880" fmla="*/ 1370567 w 3781239"/>
                <a:gd name="connsiteY1880" fmla="*/ 1082250 h 1898977"/>
                <a:gd name="connsiteX1881" fmla="*/ 1355289 w 3781239"/>
                <a:gd name="connsiteY1881" fmla="*/ 1082250 h 1898977"/>
                <a:gd name="connsiteX1882" fmla="*/ 1349092 w 3781239"/>
                <a:gd name="connsiteY1882" fmla="*/ 1082250 h 1898977"/>
                <a:gd name="connsiteX1883" fmla="*/ 1358387 w 3781239"/>
                <a:gd name="connsiteY1883" fmla="*/ 1074487 h 1898977"/>
                <a:gd name="connsiteX1884" fmla="*/ 1358387 w 3781239"/>
                <a:gd name="connsiteY1884" fmla="*/ 1087335 h 1898977"/>
                <a:gd name="connsiteX1885" fmla="*/ 1343002 w 3781239"/>
                <a:gd name="connsiteY1885" fmla="*/ 1087335 h 1898977"/>
                <a:gd name="connsiteX1886" fmla="*/ 1352190 w 3781239"/>
                <a:gd name="connsiteY1886" fmla="*/ 1079662 h 1898977"/>
                <a:gd name="connsiteX1887" fmla="*/ 1352190 w 3781239"/>
                <a:gd name="connsiteY1887" fmla="*/ 1084748 h 1898977"/>
                <a:gd name="connsiteX1888" fmla="*/ 1352190 w 3781239"/>
                <a:gd name="connsiteY1888" fmla="*/ 1097506 h 1898977"/>
                <a:gd name="connsiteX1889" fmla="*/ 1336912 w 3781239"/>
                <a:gd name="connsiteY1889" fmla="*/ 1097506 h 1898977"/>
                <a:gd name="connsiteX1890" fmla="*/ 1346207 w 3781239"/>
                <a:gd name="connsiteY1890" fmla="*/ 1089833 h 1898977"/>
                <a:gd name="connsiteX1891" fmla="*/ 1346207 w 3781239"/>
                <a:gd name="connsiteY1891" fmla="*/ 1102681 h 1898977"/>
                <a:gd name="connsiteX1892" fmla="*/ 1330715 w 3781239"/>
                <a:gd name="connsiteY1892" fmla="*/ 1102681 h 1898977"/>
                <a:gd name="connsiteX1893" fmla="*/ 1340010 w 3781239"/>
                <a:gd name="connsiteY1893" fmla="*/ 1095008 h 1898977"/>
                <a:gd name="connsiteX1894" fmla="*/ 1340010 w 3781239"/>
                <a:gd name="connsiteY1894" fmla="*/ 1107767 h 1898977"/>
                <a:gd name="connsiteX1895" fmla="*/ 1324625 w 3781239"/>
                <a:gd name="connsiteY1895" fmla="*/ 1107767 h 1898977"/>
                <a:gd name="connsiteX1896" fmla="*/ 1318535 w 3781239"/>
                <a:gd name="connsiteY1896" fmla="*/ 1107767 h 1898977"/>
                <a:gd name="connsiteX1897" fmla="*/ 1327830 w 3781239"/>
                <a:gd name="connsiteY1897" fmla="*/ 1100094 h 1898977"/>
                <a:gd name="connsiteX1898" fmla="*/ 1327830 w 3781239"/>
                <a:gd name="connsiteY1898" fmla="*/ 1112942 h 1898977"/>
                <a:gd name="connsiteX1899" fmla="*/ 1312338 w 3781239"/>
                <a:gd name="connsiteY1899" fmla="*/ 1112942 h 1898977"/>
                <a:gd name="connsiteX1900" fmla="*/ 1306355 w 3781239"/>
                <a:gd name="connsiteY1900" fmla="*/ 1112942 h 1898977"/>
                <a:gd name="connsiteX1901" fmla="*/ 1315544 w 3781239"/>
                <a:gd name="connsiteY1901" fmla="*/ 1105179 h 1898977"/>
                <a:gd name="connsiteX1902" fmla="*/ 1315544 w 3781239"/>
                <a:gd name="connsiteY1902" fmla="*/ 1110265 h 1898977"/>
                <a:gd name="connsiteX1903" fmla="*/ 1315544 w 3781239"/>
                <a:gd name="connsiteY1903" fmla="*/ 1123024 h 1898977"/>
                <a:gd name="connsiteX1904" fmla="*/ 1300158 w 3781239"/>
                <a:gd name="connsiteY1904" fmla="*/ 1123024 h 1898977"/>
                <a:gd name="connsiteX1905" fmla="*/ 1294068 w 3781239"/>
                <a:gd name="connsiteY1905" fmla="*/ 1123024 h 1898977"/>
                <a:gd name="connsiteX1906" fmla="*/ 1287978 w 3781239"/>
                <a:gd name="connsiteY1906" fmla="*/ 1123024 h 1898977"/>
                <a:gd name="connsiteX1907" fmla="*/ 1297167 w 3781239"/>
                <a:gd name="connsiteY1907" fmla="*/ 1115351 h 1898977"/>
                <a:gd name="connsiteX1908" fmla="*/ 1297167 w 3781239"/>
                <a:gd name="connsiteY1908" fmla="*/ 1128198 h 1898977"/>
                <a:gd name="connsiteX1909" fmla="*/ 1281888 w 3781239"/>
                <a:gd name="connsiteY1909" fmla="*/ 1128198 h 1898977"/>
                <a:gd name="connsiteX1910" fmla="*/ 1275798 w 3781239"/>
                <a:gd name="connsiteY1910" fmla="*/ 1128198 h 1898977"/>
                <a:gd name="connsiteX1911" fmla="*/ 1269602 w 3781239"/>
                <a:gd name="connsiteY1911" fmla="*/ 1128198 h 1898977"/>
                <a:gd name="connsiteX1912" fmla="*/ 1263512 w 3781239"/>
                <a:gd name="connsiteY1912" fmla="*/ 1128198 h 1898977"/>
                <a:gd name="connsiteX1913" fmla="*/ 1257422 w 3781239"/>
                <a:gd name="connsiteY1913" fmla="*/ 1128198 h 1898977"/>
                <a:gd name="connsiteX1914" fmla="*/ 1266610 w 3781239"/>
                <a:gd name="connsiteY1914" fmla="*/ 1120436 h 1898977"/>
                <a:gd name="connsiteX1915" fmla="*/ 1266610 w 3781239"/>
                <a:gd name="connsiteY1915" fmla="*/ 1133284 h 1898977"/>
                <a:gd name="connsiteX1916" fmla="*/ 1251225 w 3781239"/>
                <a:gd name="connsiteY1916" fmla="*/ 1133284 h 1898977"/>
                <a:gd name="connsiteX1917" fmla="*/ 1245135 w 3781239"/>
                <a:gd name="connsiteY1917" fmla="*/ 1133284 h 1898977"/>
                <a:gd name="connsiteX1918" fmla="*/ 1239045 w 3781239"/>
                <a:gd name="connsiteY1918" fmla="*/ 1133284 h 1898977"/>
                <a:gd name="connsiteX1919" fmla="*/ 1232848 w 3781239"/>
                <a:gd name="connsiteY1919" fmla="*/ 1133284 h 1898977"/>
                <a:gd name="connsiteX1920" fmla="*/ 1242143 w 3781239"/>
                <a:gd name="connsiteY1920" fmla="*/ 1125611 h 1898977"/>
                <a:gd name="connsiteX1921" fmla="*/ 1242143 w 3781239"/>
                <a:gd name="connsiteY1921" fmla="*/ 1138370 h 1898977"/>
                <a:gd name="connsiteX1922" fmla="*/ 1226758 w 3781239"/>
                <a:gd name="connsiteY1922" fmla="*/ 1138370 h 1898977"/>
                <a:gd name="connsiteX1923" fmla="*/ 1235946 w 3781239"/>
                <a:gd name="connsiteY1923" fmla="*/ 1130697 h 1898977"/>
                <a:gd name="connsiteX1924" fmla="*/ 1235946 w 3781239"/>
                <a:gd name="connsiteY1924" fmla="*/ 1143544 h 1898977"/>
                <a:gd name="connsiteX1925" fmla="*/ 1220668 w 3781239"/>
                <a:gd name="connsiteY1925" fmla="*/ 1143544 h 1898977"/>
                <a:gd name="connsiteX1926" fmla="*/ 1229856 w 3781239"/>
                <a:gd name="connsiteY1926" fmla="*/ 1135782 h 1898977"/>
                <a:gd name="connsiteX1927" fmla="*/ 1229856 w 3781239"/>
                <a:gd name="connsiteY1927" fmla="*/ 1148630 h 1898977"/>
                <a:gd name="connsiteX1928" fmla="*/ 1214471 w 3781239"/>
                <a:gd name="connsiteY1928" fmla="*/ 1148630 h 1898977"/>
                <a:gd name="connsiteX1929" fmla="*/ 1208381 w 3781239"/>
                <a:gd name="connsiteY1929" fmla="*/ 1148630 h 1898977"/>
                <a:gd name="connsiteX1930" fmla="*/ 1217676 w 3781239"/>
                <a:gd name="connsiteY1930" fmla="*/ 1140957 h 1898977"/>
                <a:gd name="connsiteX1931" fmla="*/ 1217676 w 3781239"/>
                <a:gd name="connsiteY1931" fmla="*/ 1153716 h 1898977"/>
                <a:gd name="connsiteX1932" fmla="*/ 1202291 w 3781239"/>
                <a:gd name="connsiteY1932" fmla="*/ 1153716 h 1898977"/>
                <a:gd name="connsiteX1933" fmla="*/ 1211480 w 3781239"/>
                <a:gd name="connsiteY1933" fmla="*/ 1145953 h 1898977"/>
                <a:gd name="connsiteX1934" fmla="*/ 1211480 w 3781239"/>
                <a:gd name="connsiteY1934" fmla="*/ 1158801 h 1898977"/>
                <a:gd name="connsiteX1935" fmla="*/ 1196201 w 3781239"/>
                <a:gd name="connsiteY1935" fmla="*/ 1158801 h 1898977"/>
                <a:gd name="connsiteX1936" fmla="*/ 1190004 w 3781239"/>
                <a:gd name="connsiteY1936" fmla="*/ 1158801 h 1898977"/>
                <a:gd name="connsiteX1937" fmla="*/ 1199300 w 3781239"/>
                <a:gd name="connsiteY1937" fmla="*/ 1151128 h 1898977"/>
                <a:gd name="connsiteX1938" fmla="*/ 1199300 w 3781239"/>
                <a:gd name="connsiteY1938" fmla="*/ 1163887 h 1898977"/>
                <a:gd name="connsiteX1939" fmla="*/ 1183914 w 3781239"/>
                <a:gd name="connsiteY1939" fmla="*/ 1163887 h 1898977"/>
                <a:gd name="connsiteX1940" fmla="*/ 1177824 w 3781239"/>
                <a:gd name="connsiteY1940" fmla="*/ 1163887 h 1898977"/>
                <a:gd name="connsiteX1941" fmla="*/ 1171628 w 3781239"/>
                <a:gd name="connsiteY1941" fmla="*/ 1163887 h 1898977"/>
                <a:gd name="connsiteX1942" fmla="*/ 1165538 w 3781239"/>
                <a:gd name="connsiteY1942" fmla="*/ 1163887 h 1898977"/>
                <a:gd name="connsiteX1943" fmla="*/ 1159448 w 3781239"/>
                <a:gd name="connsiteY1943" fmla="*/ 1163887 h 1898977"/>
                <a:gd name="connsiteX1944" fmla="*/ 1168743 w 3781239"/>
                <a:gd name="connsiteY1944" fmla="*/ 1156214 h 1898977"/>
                <a:gd name="connsiteX1945" fmla="*/ 1168743 w 3781239"/>
                <a:gd name="connsiteY1945" fmla="*/ 1168972 h 1898977"/>
                <a:gd name="connsiteX1946" fmla="*/ 1153358 w 3781239"/>
                <a:gd name="connsiteY1946" fmla="*/ 1168972 h 1898977"/>
                <a:gd name="connsiteX1947" fmla="*/ 1162653 w 3781239"/>
                <a:gd name="connsiteY1947" fmla="*/ 1161299 h 1898977"/>
                <a:gd name="connsiteX1948" fmla="*/ 1162653 w 3781239"/>
                <a:gd name="connsiteY1948" fmla="*/ 1174147 h 1898977"/>
                <a:gd name="connsiteX1949" fmla="*/ 1147268 w 3781239"/>
                <a:gd name="connsiteY1949" fmla="*/ 1174147 h 1898977"/>
                <a:gd name="connsiteX1950" fmla="*/ 1156456 w 3781239"/>
                <a:gd name="connsiteY1950" fmla="*/ 1166385 h 1898977"/>
                <a:gd name="connsiteX1951" fmla="*/ 1156456 w 3781239"/>
                <a:gd name="connsiteY1951" fmla="*/ 1179233 h 1898977"/>
                <a:gd name="connsiteX1952" fmla="*/ 1141178 w 3781239"/>
                <a:gd name="connsiteY1952" fmla="*/ 1179233 h 1898977"/>
                <a:gd name="connsiteX1953" fmla="*/ 1150366 w 3781239"/>
                <a:gd name="connsiteY1953" fmla="*/ 1171560 h 1898977"/>
                <a:gd name="connsiteX1954" fmla="*/ 1150366 w 3781239"/>
                <a:gd name="connsiteY1954" fmla="*/ 1184318 h 1898977"/>
                <a:gd name="connsiteX1955" fmla="*/ 1134981 w 3781239"/>
                <a:gd name="connsiteY1955" fmla="*/ 1184318 h 1898977"/>
                <a:gd name="connsiteX1956" fmla="*/ 1128891 w 3781239"/>
                <a:gd name="connsiteY1956" fmla="*/ 1184318 h 1898977"/>
                <a:gd name="connsiteX1957" fmla="*/ 1138079 w 3781239"/>
                <a:gd name="connsiteY1957" fmla="*/ 1176645 h 1898977"/>
                <a:gd name="connsiteX1958" fmla="*/ 1138079 w 3781239"/>
                <a:gd name="connsiteY1958" fmla="*/ 1189493 h 1898977"/>
                <a:gd name="connsiteX1959" fmla="*/ 1122801 w 3781239"/>
                <a:gd name="connsiteY1959" fmla="*/ 1189493 h 1898977"/>
                <a:gd name="connsiteX1960" fmla="*/ 1131989 w 3781239"/>
                <a:gd name="connsiteY1960" fmla="*/ 1181731 h 1898977"/>
                <a:gd name="connsiteX1961" fmla="*/ 1131989 w 3781239"/>
                <a:gd name="connsiteY1961" fmla="*/ 1194579 h 1898977"/>
                <a:gd name="connsiteX1962" fmla="*/ 1116711 w 3781239"/>
                <a:gd name="connsiteY1962" fmla="*/ 1194579 h 1898977"/>
                <a:gd name="connsiteX1963" fmla="*/ 1110514 w 3781239"/>
                <a:gd name="connsiteY1963" fmla="*/ 1194579 h 1898977"/>
                <a:gd name="connsiteX1964" fmla="*/ 1119703 w 3781239"/>
                <a:gd name="connsiteY1964" fmla="*/ 1186817 h 1898977"/>
                <a:gd name="connsiteX1965" fmla="*/ 1119703 w 3781239"/>
                <a:gd name="connsiteY1965" fmla="*/ 1199664 h 1898977"/>
                <a:gd name="connsiteX1966" fmla="*/ 1104424 w 3781239"/>
                <a:gd name="connsiteY1966" fmla="*/ 1199664 h 1898977"/>
                <a:gd name="connsiteX1967" fmla="*/ 1113613 w 3781239"/>
                <a:gd name="connsiteY1967" fmla="*/ 1191902 h 1898977"/>
                <a:gd name="connsiteX1968" fmla="*/ 1113613 w 3781239"/>
                <a:gd name="connsiteY1968" fmla="*/ 1196988 h 1898977"/>
                <a:gd name="connsiteX1969" fmla="*/ 1113613 w 3781239"/>
                <a:gd name="connsiteY1969" fmla="*/ 1209835 h 1898977"/>
                <a:gd name="connsiteX1970" fmla="*/ 1098334 w 3781239"/>
                <a:gd name="connsiteY1970" fmla="*/ 1209835 h 1898977"/>
                <a:gd name="connsiteX1971" fmla="*/ 1107523 w 3781239"/>
                <a:gd name="connsiteY1971" fmla="*/ 1202162 h 1898977"/>
                <a:gd name="connsiteX1972" fmla="*/ 1107523 w 3781239"/>
                <a:gd name="connsiteY1972" fmla="*/ 1214921 h 1898977"/>
                <a:gd name="connsiteX1973" fmla="*/ 1092137 w 3781239"/>
                <a:gd name="connsiteY1973" fmla="*/ 1214921 h 1898977"/>
                <a:gd name="connsiteX1974" fmla="*/ 1101433 w 3781239"/>
                <a:gd name="connsiteY1974" fmla="*/ 1207248 h 1898977"/>
                <a:gd name="connsiteX1975" fmla="*/ 1101433 w 3781239"/>
                <a:gd name="connsiteY1975" fmla="*/ 1220096 h 1898977"/>
                <a:gd name="connsiteX1976" fmla="*/ 1086047 w 3781239"/>
                <a:gd name="connsiteY1976" fmla="*/ 1220096 h 1898977"/>
                <a:gd name="connsiteX1977" fmla="*/ 1079957 w 3781239"/>
                <a:gd name="connsiteY1977" fmla="*/ 1220096 h 1898977"/>
                <a:gd name="connsiteX1978" fmla="*/ 1089146 w 3781239"/>
                <a:gd name="connsiteY1978" fmla="*/ 1212334 h 1898977"/>
                <a:gd name="connsiteX1979" fmla="*/ 1089146 w 3781239"/>
                <a:gd name="connsiteY1979" fmla="*/ 1225181 h 1898977"/>
                <a:gd name="connsiteX1980" fmla="*/ 1073761 w 3781239"/>
                <a:gd name="connsiteY1980" fmla="*/ 1225181 h 1898977"/>
                <a:gd name="connsiteX1981" fmla="*/ 1067671 w 3781239"/>
                <a:gd name="connsiteY1981" fmla="*/ 1225181 h 1898977"/>
                <a:gd name="connsiteX1982" fmla="*/ 1076859 w 3781239"/>
                <a:gd name="connsiteY1982" fmla="*/ 1217508 h 1898977"/>
                <a:gd name="connsiteX1983" fmla="*/ 1076859 w 3781239"/>
                <a:gd name="connsiteY1983" fmla="*/ 1230267 h 1898977"/>
                <a:gd name="connsiteX1984" fmla="*/ 1061581 w 3781239"/>
                <a:gd name="connsiteY1984" fmla="*/ 1230267 h 1898977"/>
                <a:gd name="connsiteX1985" fmla="*/ 1055384 w 3781239"/>
                <a:gd name="connsiteY1985" fmla="*/ 1230267 h 1898977"/>
                <a:gd name="connsiteX1986" fmla="*/ 1049294 w 3781239"/>
                <a:gd name="connsiteY1986" fmla="*/ 1230267 h 1898977"/>
                <a:gd name="connsiteX1987" fmla="*/ 1058589 w 3781239"/>
                <a:gd name="connsiteY1987" fmla="*/ 1222594 h 1898977"/>
                <a:gd name="connsiteX1988" fmla="*/ 1058589 w 3781239"/>
                <a:gd name="connsiteY1988" fmla="*/ 1235442 h 1898977"/>
                <a:gd name="connsiteX1989" fmla="*/ 1043204 w 3781239"/>
                <a:gd name="connsiteY1989" fmla="*/ 1235442 h 1898977"/>
                <a:gd name="connsiteX1990" fmla="*/ 1052499 w 3781239"/>
                <a:gd name="connsiteY1990" fmla="*/ 1227680 h 1898977"/>
                <a:gd name="connsiteX1991" fmla="*/ 1052499 w 3781239"/>
                <a:gd name="connsiteY1991" fmla="*/ 1240438 h 1898977"/>
                <a:gd name="connsiteX1992" fmla="*/ 1037114 w 3781239"/>
                <a:gd name="connsiteY1992" fmla="*/ 1240438 h 1898977"/>
                <a:gd name="connsiteX1993" fmla="*/ 1030917 w 3781239"/>
                <a:gd name="connsiteY1993" fmla="*/ 1240438 h 1898977"/>
                <a:gd name="connsiteX1994" fmla="*/ 1040212 w 3781239"/>
                <a:gd name="connsiteY1994" fmla="*/ 1232765 h 1898977"/>
                <a:gd name="connsiteX1995" fmla="*/ 1040212 w 3781239"/>
                <a:gd name="connsiteY1995" fmla="*/ 1245524 h 1898977"/>
                <a:gd name="connsiteX1996" fmla="*/ 1024827 w 3781239"/>
                <a:gd name="connsiteY1996" fmla="*/ 1245524 h 1898977"/>
                <a:gd name="connsiteX1997" fmla="*/ 1034122 w 3781239"/>
                <a:gd name="connsiteY1997" fmla="*/ 1237851 h 1898977"/>
                <a:gd name="connsiteX1998" fmla="*/ 1034122 w 3781239"/>
                <a:gd name="connsiteY1998" fmla="*/ 1250699 h 1898977"/>
                <a:gd name="connsiteX1999" fmla="*/ 1018737 w 3781239"/>
                <a:gd name="connsiteY1999" fmla="*/ 1250699 h 1898977"/>
                <a:gd name="connsiteX2000" fmla="*/ 1028032 w 3781239"/>
                <a:gd name="connsiteY2000" fmla="*/ 1242936 h 1898977"/>
                <a:gd name="connsiteX2001" fmla="*/ 1028032 w 3781239"/>
                <a:gd name="connsiteY2001" fmla="*/ 1255784 h 1898977"/>
                <a:gd name="connsiteX2002" fmla="*/ 1012647 w 3781239"/>
                <a:gd name="connsiteY2002" fmla="*/ 1255784 h 1898977"/>
                <a:gd name="connsiteX2003" fmla="*/ 1006450 w 3781239"/>
                <a:gd name="connsiteY2003" fmla="*/ 1255784 h 1898977"/>
                <a:gd name="connsiteX2004" fmla="*/ 1015745 w 3781239"/>
                <a:gd name="connsiteY2004" fmla="*/ 1248111 h 1898977"/>
                <a:gd name="connsiteX2005" fmla="*/ 1015745 w 3781239"/>
                <a:gd name="connsiteY2005" fmla="*/ 1260870 h 1898977"/>
                <a:gd name="connsiteX2006" fmla="*/ 1000467 w 3781239"/>
                <a:gd name="connsiteY2006" fmla="*/ 1260870 h 1898977"/>
                <a:gd name="connsiteX2007" fmla="*/ 994270 w 3781239"/>
                <a:gd name="connsiteY2007" fmla="*/ 1260870 h 1898977"/>
                <a:gd name="connsiteX2008" fmla="*/ 988180 w 3781239"/>
                <a:gd name="connsiteY2008" fmla="*/ 1260870 h 1898977"/>
                <a:gd name="connsiteX2009" fmla="*/ 997369 w 3781239"/>
                <a:gd name="connsiteY2009" fmla="*/ 1253197 h 1898977"/>
                <a:gd name="connsiteX2010" fmla="*/ 997369 w 3781239"/>
                <a:gd name="connsiteY2010" fmla="*/ 1266045 h 1898977"/>
                <a:gd name="connsiteX2011" fmla="*/ 982090 w 3781239"/>
                <a:gd name="connsiteY2011" fmla="*/ 1266045 h 1898977"/>
                <a:gd name="connsiteX2012" fmla="*/ 975893 w 3781239"/>
                <a:gd name="connsiteY2012" fmla="*/ 1266045 h 1898977"/>
                <a:gd name="connsiteX2013" fmla="*/ 985189 w 3781239"/>
                <a:gd name="connsiteY2013" fmla="*/ 1258282 h 1898977"/>
                <a:gd name="connsiteX2014" fmla="*/ 985189 w 3781239"/>
                <a:gd name="connsiteY2014" fmla="*/ 1263368 h 1898977"/>
                <a:gd name="connsiteX2015" fmla="*/ 985189 w 3781239"/>
                <a:gd name="connsiteY2015" fmla="*/ 1276216 h 1898977"/>
                <a:gd name="connsiteX2016" fmla="*/ 969803 w 3781239"/>
                <a:gd name="connsiteY2016" fmla="*/ 1276216 h 1898977"/>
                <a:gd name="connsiteX2017" fmla="*/ 963713 w 3781239"/>
                <a:gd name="connsiteY2017" fmla="*/ 1276216 h 1898977"/>
                <a:gd name="connsiteX2018" fmla="*/ 972902 w 3781239"/>
                <a:gd name="connsiteY2018" fmla="*/ 1268543 h 1898977"/>
                <a:gd name="connsiteX2019" fmla="*/ 972902 w 3781239"/>
                <a:gd name="connsiteY2019" fmla="*/ 1281301 h 1898977"/>
                <a:gd name="connsiteX2020" fmla="*/ 957623 w 3781239"/>
                <a:gd name="connsiteY2020" fmla="*/ 1281301 h 1898977"/>
                <a:gd name="connsiteX2021" fmla="*/ 951427 w 3781239"/>
                <a:gd name="connsiteY2021" fmla="*/ 1281301 h 1898977"/>
                <a:gd name="connsiteX2022" fmla="*/ 960615 w 3781239"/>
                <a:gd name="connsiteY2022" fmla="*/ 1273628 h 1898977"/>
                <a:gd name="connsiteX2023" fmla="*/ 960615 w 3781239"/>
                <a:gd name="connsiteY2023" fmla="*/ 1286387 h 1898977"/>
                <a:gd name="connsiteX2024" fmla="*/ 945337 w 3781239"/>
                <a:gd name="connsiteY2024" fmla="*/ 1286387 h 1898977"/>
                <a:gd name="connsiteX2025" fmla="*/ 954525 w 3781239"/>
                <a:gd name="connsiteY2025" fmla="*/ 1278714 h 1898977"/>
                <a:gd name="connsiteX2026" fmla="*/ 954525 w 3781239"/>
                <a:gd name="connsiteY2026" fmla="*/ 1291473 h 1898977"/>
                <a:gd name="connsiteX2027" fmla="*/ 939247 w 3781239"/>
                <a:gd name="connsiteY2027" fmla="*/ 1291473 h 1898977"/>
                <a:gd name="connsiteX2028" fmla="*/ 948435 w 3781239"/>
                <a:gd name="connsiteY2028" fmla="*/ 1283800 h 1898977"/>
                <a:gd name="connsiteX2029" fmla="*/ 948435 w 3781239"/>
                <a:gd name="connsiteY2029" fmla="*/ 1296647 h 1898977"/>
                <a:gd name="connsiteX2030" fmla="*/ 933050 w 3781239"/>
                <a:gd name="connsiteY2030" fmla="*/ 1296647 h 1898977"/>
                <a:gd name="connsiteX2031" fmla="*/ 942345 w 3781239"/>
                <a:gd name="connsiteY2031" fmla="*/ 1288974 h 1898977"/>
                <a:gd name="connsiteX2032" fmla="*/ 942345 w 3781239"/>
                <a:gd name="connsiteY2032" fmla="*/ 1301733 h 1898977"/>
                <a:gd name="connsiteX2033" fmla="*/ 926960 w 3781239"/>
                <a:gd name="connsiteY2033" fmla="*/ 1301733 h 1898977"/>
                <a:gd name="connsiteX2034" fmla="*/ 920870 w 3781239"/>
                <a:gd name="connsiteY2034" fmla="*/ 1301733 h 1898977"/>
                <a:gd name="connsiteX2035" fmla="*/ 930058 w 3781239"/>
                <a:gd name="connsiteY2035" fmla="*/ 1294060 h 1898977"/>
                <a:gd name="connsiteX2036" fmla="*/ 930058 w 3781239"/>
                <a:gd name="connsiteY2036" fmla="*/ 1306819 h 1898977"/>
                <a:gd name="connsiteX2037" fmla="*/ 914673 w 3781239"/>
                <a:gd name="connsiteY2037" fmla="*/ 1306819 h 1898977"/>
                <a:gd name="connsiteX2038" fmla="*/ 923968 w 3781239"/>
                <a:gd name="connsiteY2038" fmla="*/ 1299146 h 1898977"/>
                <a:gd name="connsiteX2039" fmla="*/ 923968 w 3781239"/>
                <a:gd name="connsiteY2039" fmla="*/ 1311993 h 1898977"/>
                <a:gd name="connsiteX2040" fmla="*/ 908583 w 3781239"/>
                <a:gd name="connsiteY2040" fmla="*/ 1311993 h 1898977"/>
                <a:gd name="connsiteX2041" fmla="*/ 902493 w 3781239"/>
                <a:gd name="connsiteY2041" fmla="*/ 1311993 h 1898977"/>
                <a:gd name="connsiteX2042" fmla="*/ 896296 w 3781239"/>
                <a:gd name="connsiteY2042" fmla="*/ 1311993 h 1898977"/>
                <a:gd name="connsiteX2043" fmla="*/ 890206 w 3781239"/>
                <a:gd name="connsiteY2043" fmla="*/ 1311993 h 1898977"/>
                <a:gd name="connsiteX2044" fmla="*/ 899501 w 3781239"/>
                <a:gd name="connsiteY2044" fmla="*/ 1304320 h 1898977"/>
                <a:gd name="connsiteX2045" fmla="*/ 899501 w 3781239"/>
                <a:gd name="connsiteY2045" fmla="*/ 1317079 h 1898977"/>
                <a:gd name="connsiteX2046" fmla="*/ 884116 w 3781239"/>
                <a:gd name="connsiteY2046" fmla="*/ 1317079 h 1898977"/>
                <a:gd name="connsiteX2047" fmla="*/ 878026 w 3781239"/>
                <a:gd name="connsiteY2047" fmla="*/ 1317079 h 1898977"/>
                <a:gd name="connsiteX2048" fmla="*/ 871936 w 3781239"/>
                <a:gd name="connsiteY2048" fmla="*/ 1317079 h 1898977"/>
                <a:gd name="connsiteX2049" fmla="*/ 881125 w 3781239"/>
                <a:gd name="connsiteY2049" fmla="*/ 1309317 h 1898977"/>
                <a:gd name="connsiteX2050" fmla="*/ 881125 w 3781239"/>
                <a:gd name="connsiteY2050" fmla="*/ 1322165 h 1898977"/>
                <a:gd name="connsiteX2051" fmla="*/ 865739 w 3781239"/>
                <a:gd name="connsiteY2051" fmla="*/ 1322165 h 1898977"/>
                <a:gd name="connsiteX2052" fmla="*/ 875035 w 3781239"/>
                <a:gd name="connsiteY2052" fmla="*/ 1314402 h 1898977"/>
                <a:gd name="connsiteX2053" fmla="*/ 875035 w 3781239"/>
                <a:gd name="connsiteY2053" fmla="*/ 1327250 h 1898977"/>
                <a:gd name="connsiteX2054" fmla="*/ 859649 w 3781239"/>
                <a:gd name="connsiteY2054" fmla="*/ 1327250 h 1898977"/>
                <a:gd name="connsiteX2055" fmla="*/ 853559 w 3781239"/>
                <a:gd name="connsiteY2055" fmla="*/ 1327250 h 1898977"/>
                <a:gd name="connsiteX2056" fmla="*/ 862855 w 3781239"/>
                <a:gd name="connsiteY2056" fmla="*/ 1319577 h 1898977"/>
                <a:gd name="connsiteX2057" fmla="*/ 862855 w 3781239"/>
                <a:gd name="connsiteY2057" fmla="*/ 1332336 h 1898977"/>
                <a:gd name="connsiteX2058" fmla="*/ 847469 w 3781239"/>
                <a:gd name="connsiteY2058" fmla="*/ 1332336 h 1898977"/>
                <a:gd name="connsiteX2059" fmla="*/ 841379 w 3781239"/>
                <a:gd name="connsiteY2059" fmla="*/ 1332336 h 1898977"/>
                <a:gd name="connsiteX2060" fmla="*/ 850568 w 3781239"/>
                <a:gd name="connsiteY2060" fmla="*/ 1324663 h 1898977"/>
                <a:gd name="connsiteX2061" fmla="*/ 850568 w 3781239"/>
                <a:gd name="connsiteY2061" fmla="*/ 1337511 h 1898977"/>
                <a:gd name="connsiteX2062" fmla="*/ 835183 w 3781239"/>
                <a:gd name="connsiteY2062" fmla="*/ 1337511 h 1898977"/>
                <a:gd name="connsiteX2063" fmla="*/ 844478 w 3781239"/>
                <a:gd name="connsiteY2063" fmla="*/ 1329748 h 1898977"/>
                <a:gd name="connsiteX2064" fmla="*/ 844478 w 3781239"/>
                <a:gd name="connsiteY2064" fmla="*/ 1342596 h 1898977"/>
                <a:gd name="connsiteX2065" fmla="*/ 829093 w 3781239"/>
                <a:gd name="connsiteY2065" fmla="*/ 1342596 h 1898977"/>
                <a:gd name="connsiteX2066" fmla="*/ 838281 w 3781239"/>
                <a:gd name="connsiteY2066" fmla="*/ 1334923 h 1898977"/>
                <a:gd name="connsiteX2067" fmla="*/ 838281 w 3781239"/>
                <a:gd name="connsiteY2067" fmla="*/ 1347682 h 1898977"/>
                <a:gd name="connsiteX2068" fmla="*/ 823003 w 3781239"/>
                <a:gd name="connsiteY2068" fmla="*/ 1347682 h 1898977"/>
                <a:gd name="connsiteX2069" fmla="*/ 816806 w 3781239"/>
                <a:gd name="connsiteY2069" fmla="*/ 1347682 h 1898977"/>
                <a:gd name="connsiteX2070" fmla="*/ 826101 w 3781239"/>
                <a:gd name="connsiteY2070" fmla="*/ 1340009 h 1898977"/>
                <a:gd name="connsiteX2071" fmla="*/ 826101 w 3781239"/>
                <a:gd name="connsiteY2071" fmla="*/ 1352857 h 1898977"/>
                <a:gd name="connsiteX2072" fmla="*/ 810716 w 3781239"/>
                <a:gd name="connsiteY2072" fmla="*/ 1352857 h 1898977"/>
                <a:gd name="connsiteX2073" fmla="*/ 819904 w 3781239"/>
                <a:gd name="connsiteY2073" fmla="*/ 1345094 h 1898977"/>
                <a:gd name="connsiteX2074" fmla="*/ 819904 w 3781239"/>
                <a:gd name="connsiteY2074" fmla="*/ 1357853 h 1898977"/>
                <a:gd name="connsiteX2075" fmla="*/ 804626 w 3781239"/>
                <a:gd name="connsiteY2075" fmla="*/ 1357853 h 1898977"/>
                <a:gd name="connsiteX2076" fmla="*/ 813814 w 3781239"/>
                <a:gd name="connsiteY2076" fmla="*/ 1350180 h 1898977"/>
                <a:gd name="connsiteX2077" fmla="*/ 813814 w 3781239"/>
                <a:gd name="connsiteY2077" fmla="*/ 1363028 h 1898977"/>
                <a:gd name="connsiteX2078" fmla="*/ 798536 w 3781239"/>
                <a:gd name="connsiteY2078" fmla="*/ 1363028 h 1898977"/>
                <a:gd name="connsiteX2079" fmla="*/ 807724 w 3781239"/>
                <a:gd name="connsiteY2079" fmla="*/ 1355266 h 1898977"/>
                <a:gd name="connsiteX2080" fmla="*/ 807724 w 3781239"/>
                <a:gd name="connsiteY2080" fmla="*/ 1368113 h 1898977"/>
                <a:gd name="connsiteX2081" fmla="*/ 792339 w 3781239"/>
                <a:gd name="connsiteY2081" fmla="*/ 1368113 h 1898977"/>
                <a:gd name="connsiteX2082" fmla="*/ 786249 w 3781239"/>
                <a:gd name="connsiteY2082" fmla="*/ 1368113 h 1898977"/>
                <a:gd name="connsiteX2083" fmla="*/ 795437 w 3781239"/>
                <a:gd name="connsiteY2083" fmla="*/ 1360351 h 1898977"/>
                <a:gd name="connsiteX2084" fmla="*/ 795437 w 3781239"/>
                <a:gd name="connsiteY2084" fmla="*/ 1373199 h 1898977"/>
                <a:gd name="connsiteX2085" fmla="*/ 780159 w 3781239"/>
                <a:gd name="connsiteY2085" fmla="*/ 1373199 h 1898977"/>
                <a:gd name="connsiteX2086" fmla="*/ 773962 w 3781239"/>
                <a:gd name="connsiteY2086" fmla="*/ 1373199 h 1898977"/>
                <a:gd name="connsiteX2087" fmla="*/ 783258 w 3781239"/>
                <a:gd name="connsiteY2087" fmla="*/ 1365526 h 1898977"/>
                <a:gd name="connsiteX2088" fmla="*/ 783258 w 3781239"/>
                <a:gd name="connsiteY2088" fmla="*/ 1370612 h 1898977"/>
                <a:gd name="connsiteX2089" fmla="*/ 783258 w 3781239"/>
                <a:gd name="connsiteY2089" fmla="*/ 1383459 h 1898977"/>
                <a:gd name="connsiteX2090" fmla="*/ 767872 w 3781239"/>
                <a:gd name="connsiteY2090" fmla="*/ 1383459 h 1898977"/>
                <a:gd name="connsiteX2091" fmla="*/ 761782 w 3781239"/>
                <a:gd name="connsiteY2091" fmla="*/ 1383459 h 1898977"/>
                <a:gd name="connsiteX2092" fmla="*/ 771078 w 3781239"/>
                <a:gd name="connsiteY2092" fmla="*/ 1375697 h 1898977"/>
                <a:gd name="connsiteX2093" fmla="*/ 771078 w 3781239"/>
                <a:gd name="connsiteY2093" fmla="*/ 1388545 h 1898977"/>
                <a:gd name="connsiteX2094" fmla="*/ 755586 w 3781239"/>
                <a:gd name="connsiteY2094" fmla="*/ 1388545 h 1898977"/>
                <a:gd name="connsiteX2095" fmla="*/ 764881 w 3781239"/>
                <a:gd name="connsiteY2095" fmla="*/ 1380872 h 1898977"/>
                <a:gd name="connsiteX2096" fmla="*/ 764881 w 3781239"/>
                <a:gd name="connsiteY2096" fmla="*/ 1393631 h 1898977"/>
                <a:gd name="connsiteX2097" fmla="*/ 749496 w 3781239"/>
                <a:gd name="connsiteY2097" fmla="*/ 1393631 h 1898977"/>
                <a:gd name="connsiteX2098" fmla="*/ 758791 w 3781239"/>
                <a:gd name="connsiteY2098" fmla="*/ 1385958 h 1898977"/>
                <a:gd name="connsiteX2099" fmla="*/ 758791 w 3781239"/>
                <a:gd name="connsiteY2099" fmla="*/ 1398716 h 1898977"/>
                <a:gd name="connsiteX2100" fmla="*/ 743406 w 3781239"/>
                <a:gd name="connsiteY2100" fmla="*/ 1398716 h 1898977"/>
                <a:gd name="connsiteX2101" fmla="*/ 737209 w 3781239"/>
                <a:gd name="connsiteY2101" fmla="*/ 1398716 h 1898977"/>
                <a:gd name="connsiteX2102" fmla="*/ 746611 w 3781239"/>
                <a:gd name="connsiteY2102" fmla="*/ 1390954 h 1898977"/>
                <a:gd name="connsiteX2103" fmla="*/ 746611 w 3781239"/>
                <a:gd name="connsiteY2103" fmla="*/ 1403802 h 1898977"/>
                <a:gd name="connsiteX2104" fmla="*/ 731119 w 3781239"/>
                <a:gd name="connsiteY2104" fmla="*/ 1403802 h 1898977"/>
                <a:gd name="connsiteX2105" fmla="*/ 740414 w 3781239"/>
                <a:gd name="connsiteY2105" fmla="*/ 1396129 h 1898977"/>
                <a:gd name="connsiteX2106" fmla="*/ 740414 w 3781239"/>
                <a:gd name="connsiteY2106" fmla="*/ 1408887 h 1898977"/>
                <a:gd name="connsiteX2107" fmla="*/ 725029 w 3781239"/>
                <a:gd name="connsiteY2107" fmla="*/ 1408887 h 1898977"/>
                <a:gd name="connsiteX2108" fmla="*/ 734324 w 3781239"/>
                <a:gd name="connsiteY2108" fmla="*/ 1401214 h 1898977"/>
                <a:gd name="connsiteX2109" fmla="*/ 734324 w 3781239"/>
                <a:gd name="connsiteY2109" fmla="*/ 1414062 h 1898977"/>
                <a:gd name="connsiteX2110" fmla="*/ 718939 w 3781239"/>
                <a:gd name="connsiteY2110" fmla="*/ 1414062 h 1898977"/>
                <a:gd name="connsiteX2111" fmla="*/ 728234 w 3781239"/>
                <a:gd name="connsiteY2111" fmla="*/ 1406300 h 1898977"/>
                <a:gd name="connsiteX2112" fmla="*/ 728234 w 3781239"/>
                <a:gd name="connsiteY2112" fmla="*/ 1419148 h 1898977"/>
                <a:gd name="connsiteX2113" fmla="*/ 712849 w 3781239"/>
                <a:gd name="connsiteY2113" fmla="*/ 1419148 h 1898977"/>
                <a:gd name="connsiteX2114" fmla="*/ 706759 w 3781239"/>
                <a:gd name="connsiteY2114" fmla="*/ 1419148 h 1898977"/>
                <a:gd name="connsiteX2115" fmla="*/ 715947 w 3781239"/>
                <a:gd name="connsiteY2115" fmla="*/ 1411475 h 1898977"/>
                <a:gd name="connsiteX2116" fmla="*/ 715947 w 3781239"/>
                <a:gd name="connsiteY2116" fmla="*/ 1424233 h 1898977"/>
                <a:gd name="connsiteX2117" fmla="*/ 700669 w 3781239"/>
                <a:gd name="connsiteY2117" fmla="*/ 1424233 h 1898977"/>
                <a:gd name="connsiteX2118" fmla="*/ 694472 w 3781239"/>
                <a:gd name="connsiteY2118" fmla="*/ 1424233 h 1898977"/>
                <a:gd name="connsiteX2119" fmla="*/ 703767 w 3781239"/>
                <a:gd name="connsiteY2119" fmla="*/ 1416560 h 1898977"/>
                <a:gd name="connsiteX2120" fmla="*/ 703767 w 3781239"/>
                <a:gd name="connsiteY2120" fmla="*/ 1429408 h 1898977"/>
                <a:gd name="connsiteX2121" fmla="*/ 688382 w 3781239"/>
                <a:gd name="connsiteY2121" fmla="*/ 1429408 h 1898977"/>
                <a:gd name="connsiteX2122" fmla="*/ 697570 w 3781239"/>
                <a:gd name="connsiteY2122" fmla="*/ 1421646 h 1898977"/>
                <a:gd name="connsiteX2123" fmla="*/ 697570 w 3781239"/>
                <a:gd name="connsiteY2123" fmla="*/ 1434494 h 1898977"/>
                <a:gd name="connsiteX2124" fmla="*/ 682292 w 3781239"/>
                <a:gd name="connsiteY2124" fmla="*/ 1434494 h 1898977"/>
                <a:gd name="connsiteX2125" fmla="*/ 676095 w 3781239"/>
                <a:gd name="connsiteY2125" fmla="*/ 1434494 h 1898977"/>
                <a:gd name="connsiteX2126" fmla="*/ 685390 w 3781239"/>
                <a:gd name="connsiteY2126" fmla="*/ 1426732 h 1898977"/>
                <a:gd name="connsiteX2127" fmla="*/ 685390 w 3781239"/>
                <a:gd name="connsiteY2127" fmla="*/ 1439579 h 1898977"/>
                <a:gd name="connsiteX2128" fmla="*/ 670005 w 3781239"/>
                <a:gd name="connsiteY2128" fmla="*/ 1439579 h 1898977"/>
                <a:gd name="connsiteX2129" fmla="*/ 663915 w 3781239"/>
                <a:gd name="connsiteY2129" fmla="*/ 1439579 h 1898977"/>
                <a:gd name="connsiteX2130" fmla="*/ 673104 w 3781239"/>
                <a:gd name="connsiteY2130" fmla="*/ 1431817 h 1898977"/>
                <a:gd name="connsiteX2131" fmla="*/ 673104 w 3781239"/>
                <a:gd name="connsiteY2131" fmla="*/ 1444665 h 1898977"/>
                <a:gd name="connsiteX2132" fmla="*/ 657718 w 3781239"/>
                <a:gd name="connsiteY2132" fmla="*/ 1444665 h 1898977"/>
                <a:gd name="connsiteX2133" fmla="*/ 667014 w 3781239"/>
                <a:gd name="connsiteY2133" fmla="*/ 1436903 h 1898977"/>
                <a:gd name="connsiteX2134" fmla="*/ 667014 w 3781239"/>
                <a:gd name="connsiteY2134" fmla="*/ 1449750 h 1898977"/>
                <a:gd name="connsiteX2135" fmla="*/ 651628 w 3781239"/>
                <a:gd name="connsiteY2135" fmla="*/ 1449750 h 1898977"/>
                <a:gd name="connsiteX2136" fmla="*/ 645538 w 3781239"/>
                <a:gd name="connsiteY2136" fmla="*/ 1449750 h 1898977"/>
                <a:gd name="connsiteX2137" fmla="*/ 654727 w 3781239"/>
                <a:gd name="connsiteY2137" fmla="*/ 1442078 h 1898977"/>
                <a:gd name="connsiteX2138" fmla="*/ 654727 w 3781239"/>
                <a:gd name="connsiteY2138" fmla="*/ 1454836 h 1898977"/>
                <a:gd name="connsiteX2139" fmla="*/ 639448 w 3781239"/>
                <a:gd name="connsiteY2139" fmla="*/ 1454836 h 1898977"/>
                <a:gd name="connsiteX2140" fmla="*/ 633252 w 3781239"/>
                <a:gd name="connsiteY2140" fmla="*/ 1454836 h 1898977"/>
                <a:gd name="connsiteX2141" fmla="*/ 642440 w 3781239"/>
                <a:gd name="connsiteY2141" fmla="*/ 1447163 h 1898977"/>
                <a:gd name="connsiteX2142" fmla="*/ 642440 w 3781239"/>
                <a:gd name="connsiteY2142" fmla="*/ 1460011 h 1898977"/>
                <a:gd name="connsiteX2143" fmla="*/ 627162 w 3781239"/>
                <a:gd name="connsiteY2143" fmla="*/ 1460011 h 1898977"/>
                <a:gd name="connsiteX2144" fmla="*/ 621072 w 3781239"/>
                <a:gd name="connsiteY2144" fmla="*/ 1460011 h 1898977"/>
                <a:gd name="connsiteX2145" fmla="*/ 630260 w 3781239"/>
                <a:gd name="connsiteY2145" fmla="*/ 1452249 h 1898977"/>
                <a:gd name="connsiteX2146" fmla="*/ 630260 w 3781239"/>
                <a:gd name="connsiteY2146" fmla="*/ 1457423 h 1898977"/>
                <a:gd name="connsiteX2147" fmla="*/ 630260 w 3781239"/>
                <a:gd name="connsiteY2147" fmla="*/ 1470182 h 1898977"/>
                <a:gd name="connsiteX2148" fmla="*/ 614875 w 3781239"/>
                <a:gd name="connsiteY2148" fmla="*/ 1470182 h 1898977"/>
                <a:gd name="connsiteX2149" fmla="*/ 608785 w 3781239"/>
                <a:gd name="connsiteY2149" fmla="*/ 1470182 h 1898977"/>
                <a:gd name="connsiteX2150" fmla="*/ 618080 w 3781239"/>
                <a:gd name="connsiteY2150" fmla="*/ 1462509 h 1898977"/>
                <a:gd name="connsiteX2151" fmla="*/ 618080 w 3781239"/>
                <a:gd name="connsiteY2151" fmla="*/ 1475268 h 1898977"/>
                <a:gd name="connsiteX2152" fmla="*/ 602695 w 3781239"/>
                <a:gd name="connsiteY2152" fmla="*/ 1475268 h 1898977"/>
                <a:gd name="connsiteX2153" fmla="*/ 596498 w 3781239"/>
                <a:gd name="connsiteY2153" fmla="*/ 1475268 h 1898977"/>
                <a:gd name="connsiteX2154" fmla="*/ 605793 w 3781239"/>
                <a:gd name="connsiteY2154" fmla="*/ 1467595 h 1898977"/>
                <a:gd name="connsiteX2155" fmla="*/ 605793 w 3781239"/>
                <a:gd name="connsiteY2155" fmla="*/ 1480442 h 1898977"/>
                <a:gd name="connsiteX2156" fmla="*/ 590408 w 3781239"/>
                <a:gd name="connsiteY2156" fmla="*/ 1480442 h 1898977"/>
                <a:gd name="connsiteX2157" fmla="*/ 599703 w 3781239"/>
                <a:gd name="connsiteY2157" fmla="*/ 1472680 h 1898977"/>
                <a:gd name="connsiteX2158" fmla="*/ 599703 w 3781239"/>
                <a:gd name="connsiteY2158" fmla="*/ 1485439 h 1898977"/>
                <a:gd name="connsiteX2159" fmla="*/ 584318 w 3781239"/>
                <a:gd name="connsiteY2159" fmla="*/ 1485439 h 1898977"/>
                <a:gd name="connsiteX2160" fmla="*/ 593613 w 3781239"/>
                <a:gd name="connsiteY2160" fmla="*/ 1477766 h 1898977"/>
                <a:gd name="connsiteX2161" fmla="*/ 593613 w 3781239"/>
                <a:gd name="connsiteY2161" fmla="*/ 1490614 h 1898977"/>
                <a:gd name="connsiteX2162" fmla="*/ 578228 w 3781239"/>
                <a:gd name="connsiteY2162" fmla="*/ 1490614 h 1898977"/>
                <a:gd name="connsiteX2163" fmla="*/ 572138 w 3781239"/>
                <a:gd name="connsiteY2163" fmla="*/ 1490614 h 1898977"/>
                <a:gd name="connsiteX2164" fmla="*/ 581326 w 3781239"/>
                <a:gd name="connsiteY2164" fmla="*/ 1482941 h 1898977"/>
                <a:gd name="connsiteX2165" fmla="*/ 581326 w 3781239"/>
                <a:gd name="connsiteY2165" fmla="*/ 1495699 h 1898977"/>
                <a:gd name="connsiteX2166" fmla="*/ 566048 w 3781239"/>
                <a:gd name="connsiteY2166" fmla="*/ 1495699 h 1898977"/>
                <a:gd name="connsiteX2167" fmla="*/ 559958 w 3781239"/>
                <a:gd name="connsiteY2167" fmla="*/ 1495699 h 1898977"/>
                <a:gd name="connsiteX2168" fmla="*/ 569146 w 3781239"/>
                <a:gd name="connsiteY2168" fmla="*/ 1488026 h 1898977"/>
                <a:gd name="connsiteX2169" fmla="*/ 569146 w 3781239"/>
                <a:gd name="connsiteY2169" fmla="*/ 1500785 h 1898977"/>
                <a:gd name="connsiteX2170" fmla="*/ 553761 w 3781239"/>
                <a:gd name="connsiteY2170" fmla="*/ 1500785 h 1898977"/>
                <a:gd name="connsiteX2171" fmla="*/ 562950 w 3781239"/>
                <a:gd name="connsiteY2171" fmla="*/ 1493112 h 1898977"/>
                <a:gd name="connsiteX2172" fmla="*/ 562950 w 3781239"/>
                <a:gd name="connsiteY2172" fmla="*/ 1505960 h 1898977"/>
                <a:gd name="connsiteX2173" fmla="*/ 547671 w 3781239"/>
                <a:gd name="connsiteY2173" fmla="*/ 1505960 h 1898977"/>
                <a:gd name="connsiteX2174" fmla="*/ 556860 w 3781239"/>
                <a:gd name="connsiteY2174" fmla="*/ 1498287 h 1898977"/>
                <a:gd name="connsiteX2175" fmla="*/ 556860 w 3781239"/>
                <a:gd name="connsiteY2175" fmla="*/ 1511045 h 1898977"/>
                <a:gd name="connsiteX2176" fmla="*/ 541581 w 3781239"/>
                <a:gd name="connsiteY2176" fmla="*/ 1511045 h 1898977"/>
                <a:gd name="connsiteX2177" fmla="*/ 535384 w 3781239"/>
                <a:gd name="connsiteY2177" fmla="*/ 1511045 h 1898977"/>
                <a:gd name="connsiteX2178" fmla="*/ 544680 w 3781239"/>
                <a:gd name="connsiteY2178" fmla="*/ 1503372 h 1898977"/>
                <a:gd name="connsiteX2179" fmla="*/ 544680 w 3781239"/>
                <a:gd name="connsiteY2179" fmla="*/ 1516131 h 1898977"/>
                <a:gd name="connsiteX2180" fmla="*/ 529294 w 3781239"/>
                <a:gd name="connsiteY2180" fmla="*/ 1516131 h 1898977"/>
                <a:gd name="connsiteX2181" fmla="*/ 538483 w 3781239"/>
                <a:gd name="connsiteY2181" fmla="*/ 1508369 h 1898977"/>
                <a:gd name="connsiteX2182" fmla="*/ 538483 w 3781239"/>
                <a:gd name="connsiteY2182" fmla="*/ 1521216 h 1898977"/>
                <a:gd name="connsiteX2183" fmla="*/ 523205 w 3781239"/>
                <a:gd name="connsiteY2183" fmla="*/ 1521216 h 1898977"/>
                <a:gd name="connsiteX2184" fmla="*/ 532393 w 3781239"/>
                <a:gd name="connsiteY2184" fmla="*/ 1513543 h 1898977"/>
                <a:gd name="connsiteX2185" fmla="*/ 532393 w 3781239"/>
                <a:gd name="connsiteY2185" fmla="*/ 1526302 h 1898977"/>
                <a:gd name="connsiteX2186" fmla="*/ 517008 w 3781239"/>
                <a:gd name="connsiteY2186" fmla="*/ 1526302 h 1898977"/>
                <a:gd name="connsiteX2187" fmla="*/ 510918 w 3781239"/>
                <a:gd name="connsiteY2187" fmla="*/ 1526302 h 1898977"/>
                <a:gd name="connsiteX2188" fmla="*/ 520106 w 3781239"/>
                <a:gd name="connsiteY2188" fmla="*/ 1518629 h 1898977"/>
                <a:gd name="connsiteX2189" fmla="*/ 520106 w 3781239"/>
                <a:gd name="connsiteY2189" fmla="*/ 1531477 h 1898977"/>
                <a:gd name="connsiteX2190" fmla="*/ 504828 w 3781239"/>
                <a:gd name="connsiteY2190" fmla="*/ 1531477 h 1898977"/>
                <a:gd name="connsiteX2191" fmla="*/ 514016 w 3781239"/>
                <a:gd name="connsiteY2191" fmla="*/ 1523715 h 1898977"/>
                <a:gd name="connsiteX2192" fmla="*/ 514016 w 3781239"/>
                <a:gd name="connsiteY2192" fmla="*/ 1536562 h 1898977"/>
                <a:gd name="connsiteX2193" fmla="*/ 498631 w 3781239"/>
                <a:gd name="connsiteY2193" fmla="*/ 1536562 h 1898977"/>
                <a:gd name="connsiteX2194" fmla="*/ 492541 w 3781239"/>
                <a:gd name="connsiteY2194" fmla="*/ 1536562 h 1898977"/>
                <a:gd name="connsiteX2195" fmla="*/ 501729 w 3781239"/>
                <a:gd name="connsiteY2195" fmla="*/ 1528889 h 1898977"/>
                <a:gd name="connsiteX2196" fmla="*/ 501729 w 3781239"/>
                <a:gd name="connsiteY2196" fmla="*/ 1541648 h 1898977"/>
                <a:gd name="connsiteX2197" fmla="*/ 486451 w 3781239"/>
                <a:gd name="connsiteY2197" fmla="*/ 1541648 h 1898977"/>
                <a:gd name="connsiteX2198" fmla="*/ 495639 w 3781239"/>
                <a:gd name="connsiteY2198" fmla="*/ 1533975 h 1898977"/>
                <a:gd name="connsiteX2199" fmla="*/ 495639 w 3781239"/>
                <a:gd name="connsiteY2199" fmla="*/ 1546823 h 1898977"/>
                <a:gd name="connsiteX2200" fmla="*/ 480361 w 3781239"/>
                <a:gd name="connsiteY2200" fmla="*/ 1546823 h 1898977"/>
                <a:gd name="connsiteX2201" fmla="*/ 489549 w 3781239"/>
                <a:gd name="connsiteY2201" fmla="*/ 1539061 h 1898977"/>
                <a:gd name="connsiteX2202" fmla="*/ 489549 w 3781239"/>
                <a:gd name="connsiteY2202" fmla="*/ 1551908 h 1898977"/>
                <a:gd name="connsiteX2203" fmla="*/ 474164 w 3781239"/>
                <a:gd name="connsiteY2203" fmla="*/ 1551908 h 1898977"/>
                <a:gd name="connsiteX2204" fmla="*/ 483353 w 3781239"/>
                <a:gd name="connsiteY2204" fmla="*/ 1544146 h 1898977"/>
                <a:gd name="connsiteX2205" fmla="*/ 483353 w 3781239"/>
                <a:gd name="connsiteY2205" fmla="*/ 1556994 h 1898977"/>
                <a:gd name="connsiteX2206" fmla="*/ 468074 w 3781239"/>
                <a:gd name="connsiteY2206" fmla="*/ 1556994 h 1898977"/>
                <a:gd name="connsiteX2207" fmla="*/ 461984 w 3781239"/>
                <a:gd name="connsiteY2207" fmla="*/ 1556994 h 1898977"/>
                <a:gd name="connsiteX2208" fmla="*/ 471172 w 3781239"/>
                <a:gd name="connsiteY2208" fmla="*/ 1549232 h 1898977"/>
                <a:gd name="connsiteX2209" fmla="*/ 471172 w 3781239"/>
                <a:gd name="connsiteY2209" fmla="*/ 1562080 h 1898977"/>
                <a:gd name="connsiteX2210" fmla="*/ 455787 w 3781239"/>
                <a:gd name="connsiteY2210" fmla="*/ 1562080 h 1898977"/>
                <a:gd name="connsiteX2211" fmla="*/ 465083 w 3781239"/>
                <a:gd name="connsiteY2211" fmla="*/ 1554317 h 1898977"/>
                <a:gd name="connsiteX2212" fmla="*/ 465083 w 3781239"/>
                <a:gd name="connsiteY2212" fmla="*/ 1567165 h 1898977"/>
                <a:gd name="connsiteX2213" fmla="*/ 449697 w 3781239"/>
                <a:gd name="connsiteY2213" fmla="*/ 1567165 h 1898977"/>
                <a:gd name="connsiteX2214" fmla="*/ 458993 w 3781239"/>
                <a:gd name="connsiteY2214" fmla="*/ 1559492 h 1898977"/>
                <a:gd name="connsiteX2215" fmla="*/ 458993 w 3781239"/>
                <a:gd name="connsiteY2215" fmla="*/ 1572251 h 1898977"/>
                <a:gd name="connsiteX2216" fmla="*/ 443607 w 3781239"/>
                <a:gd name="connsiteY2216" fmla="*/ 1572251 h 1898977"/>
                <a:gd name="connsiteX2217" fmla="*/ 437517 w 3781239"/>
                <a:gd name="connsiteY2217" fmla="*/ 1572251 h 1898977"/>
                <a:gd name="connsiteX2218" fmla="*/ 446813 w 3781239"/>
                <a:gd name="connsiteY2218" fmla="*/ 1564578 h 1898977"/>
                <a:gd name="connsiteX2219" fmla="*/ 446813 w 3781239"/>
                <a:gd name="connsiteY2219" fmla="*/ 1577426 h 1898977"/>
                <a:gd name="connsiteX2220" fmla="*/ 431427 w 3781239"/>
                <a:gd name="connsiteY2220" fmla="*/ 1577426 h 1898977"/>
                <a:gd name="connsiteX2221" fmla="*/ 440616 w 3781239"/>
                <a:gd name="connsiteY2221" fmla="*/ 1569663 h 1898977"/>
                <a:gd name="connsiteX2222" fmla="*/ 440616 w 3781239"/>
                <a:gd name="connsiteY2222" fmla="*/ 1582511 h 1898977"/>
                <a:gd name="connsiteX2223" fmla="*/ 425231 w 3781239"/>
                <a:gd name="connsiteY2223" fmla="*/ 1582511 h 1898977"/>
                <a:gd name="connsiteX2224" fmla="*/ 434526 w 3781239"/>
                <a:gd name="connsiteY2224" fmla="*/ 1574838 h 1898977"/>
                <a:gd name="connsiteX2225" fmla="*/ 434526 w 3781239"/>
                <a:gd name="connsiteY2225" fmla="*/ 1587597 h 1898977"/>
                <a:gd name="connsiteX2226" fmla="*/ 419141 w 3781239"/>
                <a:gd name="connsiteY2226" fmla="*/ 1587597 h 1898977"/>
                <a:gd name="connsiteX2227" fmla="*/ 413051 w 3781239"/>
                <a:gd name="connsiteY2227" fmla="*/ 1587597 h 1898977"/>
                <a:gd name="connsiteX2228" fmla="*/ 422239 w 3781239"/>
                <a:gd name="connsiteY2228" fmla="*/ 1579924 h 1898977"/>
                <a:gd name="connsiteX2229" fmla="*/ 422239 w 3781239"/>
                <a:gd name="connsiteY2229" fmla="*/ 1592772 h 1898977"/>
                <a:gd name="connsiteX2230" fmla="*/ 406961 w 3781239"/>
                <a:gd name="connsiteY2230" fmla="*/ 1592772 h 1898977"/>
                <a:gd name="connsiteX2231" fmla="*/ 416149 w 3781239"/>
                <a:gd name="connsiteY2231" fmla="*/ 1585009 h 1898977"/>
                <a:gd name="connsiteX2232" fmla="*/ 416149 w 3781239"/>
                <a:gd name="connsiteY2232" fmla="*/ 1597857 h 1898977"/>
                <a:gd name="connsiteX2233" fmla="*/ 400871 w 3781239"/>
                <a:gd name="connsiteY2233" fmla="*/ 1597857 h 1898977"/>
                <a:gd name="connsiteX2234" fmla="*/ 394674 w 3781239"/>
                <a:gd name="connsiteY2234" fmla="*/ 1597857 h 1898977"/>
                <a:gd name="connsiteX2235" fmla="*/ 403862 w 3781239"/>
                <a:gd name="connsiteY2235" fmla="*/ 1590095 h 1898977"/>
                <a:gd name="connsiteX2236" fmla="*/ 403862 w 3781239"/>
                <a:gd name="connsiteY2236" fmla="*/ 1595181 h 1898977"/>
                <a:gd name="connsiteX2237" fmla="*/ 403862 w 3781239"/>
                <a:gd name="connsiteY2237" fmla="*/ 1608028 h 1898977"/>
                <a:gd name="connsiteX2238" fmla="*/ 388584 w 3781239"/>
                <a:gd name="connsiteY2238" fmla="*/ 1608028 h 1898977"/>
                <a:gd name="connsiteX2239" fmla="*/ 382494 w 3781239"/>
                <a:gd name="connsiteY2239" fmla="*/ 1608028 h 1898977"/>
                <a:gd name="connsiteX2240" fmla="*/ 391682 w 3781239"/>
                <a:gd name="connsiteY2240" fmla="*/ 1600266 h 1898977"/>
                <a:gd name="connsiteX2241" fmla="*/ 391682 w 3781239"/>
                <a:gd name="connsiteY2241" fmla="*/ 1613114 h 1898977"/>
                <a:gd name="connsiteX2242" fmla="*/ 376297 w 3781239"/>
                <a:gd name="connsiteY2242" fmla="*/ 1613114 h 1898977"/>
                <a:gd name="connsiteX2243" fmla="*/ 370207 w 3781239"/>
                <a:gd name="connsiteY2243" fmla="*/ 1613114 h 1898977"/>
                <a:gd name="connsiteX2244" fmla="*/ 364117 w 3781239"/>
                <a:gd name="connsiteY2244" fmla="*/ 1613114 h 1898977"/>
                <a:gd name="connsiteX2245" fmla="*/ 373305 w 3781239"/>
                <a:gd name="connsiteY2245" fmla="*/ 1605441 h 1898977"/>
                <a:gd name="connsiteX2246" fmla="*/ 373305 w 3781239"/>
                <a:gd name="connsiteY2246" fmla="*/ 1618200 h 1898977"/>
                <a:gd name="connsiteX2247" fmla="*/ 357920 w 3781239"/>
                <a:gd name="connsiteY2247" fmla="*/ 1618200 h 1898977"/>
                <a:gd name="connsiteX2248" fmla="*/ 367215 w 3781239"/>
                <a:gd name="connsiteY2248" fmla="*/ 1610527 h 1898977"/>
                <a:gd name="connsiteX2249" fmla="*/ 367215 w 3781239"/>
                <a:gd name="connsiteY2249" fmla="*/ 1623374 h 1898977"/>
                <a:gd name="connsiteX2250" fmla="*/ 351830 w 3781239"/>
                <a:gd name="connsiteY2250" fmla="*/ 1623374 h 1898977"/>
                <a:gd name="connsiteX2251" fmla="*/ 345740 w 3781239"/>
                <a:gd name="connsiteY2251" fmla="*/ 1623374 h 1898977"/>
                <a:gd name="connsiteX2252" fmla="*/ 354929 w 3781239"/>
                <a:gd name="connsiteY2252" fmla="*/ 1615612 h 1898977"/>
                <a:gd name="connsiteX2253" fmla="*/ 354929 w 3781239"/>
                <a:gd name="connsiteY2253" fmla="*/ 1628460 h 1898977"/>
                <a:gd name="connsiteX2254" fmla="*/ 339543 w 3781239"/>
                <a:gd name="connsiteY2254" fmla="*/ 1628460 h 1898977"/>
                <a:gd name="connsiteX2255" fmla="*/ 348839 w 3781239"/>
                <a:gd name="connsiteY2255" fmla="*/ 1620698 h 1898977"/>
                <a:gd name="connsiteX2256" fmla="*/ 348839 w 3781239"/>
                <a:gd name="connsiteY2256" fmla="*/ 1625783 h 1898977"/>
                <a:gd name="connsiteX2257" fmla="*/ 348839 w 3781239"/>
                <a:gd name="connsiteY2257" fmla="*/ 1638631 h 1898977"/>
                <a:gd name="connsiteX2258" fmla="*/ 333453 w 3781239"/>
                <a:gd name="connsiteY2258" fmla="*/ 1638631 h 1898977"/>
                <a:gd name="connsiteX2259" fmla="*/ 342749 w 3781239"/>
                <a:gd name="connsiteY2259" fmla="*/ 1630869 h 1898977"/>
                <a:gd name="connsiteX2260" fmla="*/ 342749 w 3781239"/>
                <a:gd name="connsiteY2260" fmla="*/ 1643717 h 1898977"/>
                <a:gd name="connsiteX2261" fmla="*/ 327363 w 3781239"/>
                <a:gd name="connsiteY2261" fmla="*/ 1643717 h 1898977"/>
                <a:gd name="connsiteX2262" fmla="*/ 321273 w 3781239"/>
                <a:gd name="connsiteY2262" fmla="*/ 1643717 h 1898977"/>
                <a:gd name="connsiteX2263" fmla="*/ 330462 w 3781239"/>
                <a:gd name="connsiteY2263" fmla="*/ 1636044 h 1898977"/>
                <a:gd name="connsiteX2264" fmla="*/ 330462 w 3781239"/>
                <a:gd name="connsiteY2264" fmla="*/ 1648802 h 1898977"/>
                <a:gd name="connsiteX2265" fmla="*/ 315077 w 3781239"/>
                <a:gd name="connsiteY2265" fmla="*/ 1648802 h 1898977"/>
                <a:gd name="connsiteX2266" fmla="*/ 324372 w 3781239"/>
                <a:gd name="connsiteY2266" fmla="*/ 1641129 h 1898977"/>
                <a:gd name="connsiteX2267" fmla="*/ 324372 w 3781239"/>
                <a:gd name="connsiteY2267" fmla="*/ 1646215 h 1898977"/>
                <a:gd name="connsiteX2268" fmla="*/ 324372 w 3781239"/>
                <a:gd name="connsiteY2268" fmla="*/ 1659063 h 1898977"/>
                <a:gd name="connsiteX2269" fmla="*/ 308987 w 3781239"/>
                <a:gd name="connsiteY2269" fmla="*/ 1659063 h 1898977"/>
                <a:gd name="connsiteX2270" fmla="*/ 318282 w 3781239"/>
                <a:gd name="connsiteY2270" fmla="*/ 1651390 h 1898977"/>
                <a:gd name="connsiteX2271" fmla="*/ 318282 w 3781239"/>
                <a:gd name="connsiteY2271" fmla="*/ 1664148 h 1898977"/>
                <a:gd name="connsiteX2272" fmla="*/ 302897 w 3781239"/>
                <a:gd name="connsiteY2272" fmla="*/ 1664148 h 1898977"/>
                <a:gd name="connsiteX2273" fmla="*/ 312192 w 3781239"/>
                <a:gd name="connsiteY2273" fmla="*/ 1656475 h 1898977"/>
                <a:gd name="connsiteX2274" fmla="*/ 312192 w 3781239"/>
                <a:gd name="connsiteY2274" fmla="*/ 1669323 h 1898977"/>
                <a:gd name="connsiteX2275" fmla="*/ 296700 w 3781239"/>
                <a:gd name="connsiteY2275" fmla="*/ 1669323 h 1898977"/>
                <a:gd name="connsiteX2276" fmla="*/ 306102 w 3781239"/>
                <a:gd name="connsiteY2276" fmla="*/ 1661561 h 1898977"/>
                <a:gd name="connsiteX2277" fmla="*/ 306102 w 3781239"/>
                <a:gd name="connsiteY2277" fmla="*/ 1674409 h 1898977"/>
                <a:gd name="connsiteX2278" fmla="*/ 290610 w 3781239"/>
                <a:gd name="connsiteY2278" fmla="*/ 1674409 h 1898977"/>
                <a:gd name="connsiteX2279" fmla="*/ 299905 w 3781239"/>
                <a:gd name="connsiteY2279" fmla="*/ 1666647 h 1898977"/>
                <a:gd name="connsiteX2280" fmla="*/ 299905 w 3781239"/>
                <a:gd name="connsiteY2280" fmla="*/ 1679494 h 1898977"/>
                <a:gd name="connsiteX2281" fmla="*/ 284520 w 3781239"/>
                <a:gd name="connsiteY2281" fmla="*/ 1679494 h 1898977"/>
                <a:gd name="connsiteX2282" fmla="*/ 293815 w 3781239"/>
                <a:gd name="connsiteY2282" fmla="*/ 1671732 h 1898977"/>
                <a:gd name="connsiteX2283" fmla="*/ 293815 w 3781239"/>
                <a:gd name="connsiteY2283" fmla="*/ 1684580 h 1898977"/>
                <a:gd name="connsiteX2284" fmla="*/ 278430 w 3781239"/>
                <a:gd name="connsiteY2284" fmla="*/ 1684580 h 1898977"/>
                <a:gd name="connsiteX2285" fmla="*/ 272340 w 3781239"/>
                <a:gd name="connsiteY2285" fmla="*/ 1684580 h 1898977"/>
                <a:gd name="connsiteX2286" fmla="*/ 281528 w 3781239"/>
                <a:gd name="connsiteY2286" fmla="*/ 1676818 h 1898977"/>
                <a:gd name="connsiteX2287" fmla="*/ 281528 w 3781239"/>
                <a:gd name="connsiteY2287" fmla="*/ 1681993 h 1898977"/>
                <a:gd name="connsiteX2288" fmla="*/ 281528 w 3781239"/>
                <a:gd name="connsiteY2288" fmla="*/ 1694751 h 1898977"/>
                <a:gd name="connsiteX2289" fmla="*/ 266250 w 3781239"/>
                <a:gd name="connsiteY2289" fmla="*/ 1694751 h 1898977"/>
                <a:gd name="connsiteX2290" fmla="*/ 275438 w 3781239"/>
                <a:gd name="connsiteY2290" fmla="*/ 1687078 h 1898977"/>
                <a:gd name="connsiteX2291" fmla="*/ 275438 w 3781239"/>
                <a:gd name="connsiteY2291" fmla="*/ 1699926 h 1898977"/>
                <a:gd name="connsiteX2292" fmla="*/ 260053 w 3781239"/>
                <a:gd name="connsiteY2292" fmla="*/ 1699926 h 1898977"/>
                <a:gd name="connsiteX2293" fmla="*/ 269348 w 3781239"/>
                <a:gd name="connsiteY2293" fmla="*/ 1692253 h 1898977"/>
                <a:gd name="connsiteX2294" fmla="*/ 269348 w 3781239"/>
                <a:gd name="connsiteY2294" fmla="*/ 1705011 h 1898977"/>
                <a:gd name="connsiteX2295" fmla="*/ 253963 w 3781239"/>
                <a:gd name="connsiteY2295" fmla="*/ 1705011 h 1898977"/>
                <a:gd name="connsiteX2296" fmla="*/ 247873 w 3781239"/>
                <a:gd name="connsiteY2296" fmla="*/ 1705011 h 1898977"/>
                <a:gd name="connsiteX2297" fmla="*/ 257061 w 3781239"/>
                <a:gd name="connsiteY2297" fmla="*/ 1697338 h 1898977"/>
                <a:gd name="connsiteX2298" fmla="*/ 257061 w 3781239"/>
                <a:gd name="connsiteY2298" fmla="*/ 1710097 h 1898977"/>
                <a:gd name="connsiteX2299" fmla="*/ 241783 w 3781239"/>
                <a:gd name="connsiteY2299" fmla="*/ 1710097 h 1898977"/>
                <a:gd name="connsiteX2300" fmla="*/ 250971 w 3781239"/>
                <a:gd name="connsiteY2300" fmla="*/ 1702424 h 1898977"/>
                <a:gd name="connsiteX2301" fmla="*/ 250971 w 3781239"/>
                <a:gd name="connsiteY2301" fmla="*/ 1715183 h 1898977"/>
                <a:gd name="connsiteX2302" fmla="*/ 235586 w 3781239"/>
                <a:gd name="connsiteY2302" fmla="*/ 1715183 h 1898977"/>
                <a:gd name="connsiteX2303" fmla="*/ 244775 w 3781239"/>
                <a:gd name="connsiteY2303" fmla="*/ 1707510 h 1898977"/>
                <a:gd name="connsiteX2304" fmla="*/ 244775 w 3781239"/>
                <a:gd name="connsiteY2304" fmla="*/ 1720268 h 1898977"/>
                <a:gd name="connsiteX2305" fmla="*/ 229496 w 3781239"/>
                <a:gd name="connsiteY2305" fmla="*/ 1720268 h 1898977"/>
                <a:gd name="connsiteX2306" fmla="*/ 238685 w 3781239"/>
                <a:gd name="connsiteY2306" fmla="*/ 1712595 h 1898977"/>
                <a:gd name="connsiteX2307" fmla="*/ 238685 w 3781239"/>
                <a:gd name="connsiteY2307" fmla="*/ 1725443 h 1898977"/>
                <a:gd name="connsiteX2308" fmla="*/ 223406 w 3781239"/>
                <a:gd name="connsiteY2308" fmla="*/ 1725443 h 1898977"/>
                <a:gd name="connsiteX2309" fmla="*/ 217209 w 3781239"/>
                <a:gd name="connsiteY2309" fmla="*/ 1725443 h 1898977"/>
                <a:gd name="connsiteX2310" fmla="*/ 226505 w 3781239"/>
                <a:gd name="connsiteY2310" fmla="*/ 1717681 h 1898977"/>
                <a:gd name="connsiteX2311" fmla="*/ 226505 w 3781239"/>
                <a:gd name="connsiteY2311" fmla="*/ 1730529 h 1898977"/>
                <a:gd name="connsiteX2312" fmla="*/ 211119 w 3781239"/>
                <a:gd name="connsiteY2312" fmla="*/ 1730529 h 1898977"/>
                <a:gd name="connsiteX2313" fmla="*/ 220308 w 3781239"/>
                <a:gd name="connsiteY2313" fmla="*/ 1722856 h 1898977"/>
                <a:gd name="connsiteX2314" fmla="*/ 220308 w 3781239"/>
                <a:gd name="connsiteY2314" fmla="*/ 1735614 h 1898977"/>
                <a:gd name="connsiteX2315" fmla="*/ 205029 w 3781239"/>
                <a:gd name="connsiteY2315" fmla="*/ 1735614 h 1898977"/>
                <a:gd name="connsiteX2316" fmla="*/ 214218 w 3781239"/>
                <a:gd name="connsiteY2316" fmla="*/ 1727941 h 1898977"/>
                <a:gd name="connsiteX2317" fmla="*/ 214218 w 3781239"/>
                <a:gd name="connsiteY2317" fmla="*/ 1740700 h 1898977"/>
                <a:gd name="connsiteX2318" fmla="*/ 198833 w 3781239"/>
                <a:gd name="connsiteY2318" fmla="*/ 1740700 h 1898977"/>
                <a:gd name="connsiteX2319" fmla="*/ 208128 w 3781239"/>
                <a:gd name="connsiteY2319" fmla="*/ 1733027 h 1898977"/>
                <a:gd name="connsiteX2320" fmla="*/ 208128 w 3781239"/>
                <a:gd name="connsiteY2320" fmla="*/ 1745875 h 1898977"/>
                <a:gd name="connsiteX2321" fmla="*/ 192743 w 3781239"/>
                <a:gd name="connsiteY2321" fmla="*/ 1745875 h 1898977"/>
                <a:gd name="connsiteX2322" fmla="*/ 186653 w 3781239"/>
                <a:gd name="connsiteY2322" fmla="*/ 1745875 h 1898977"/>
                <a:gd name="connsiteX2323" fmla="*/ 195841 w 3781239"/>
                <a:gd name="connsiteY2323" fmla="*/ 1738112 h 1898977"/>
                <a:gd name="connsiteX2324" fmla="*/ 195841 w 3781239"/>
                <a:gd name="connsiteY2324" fmla="*/ 1750960 h 1898977"/>
                <a:gd name="connsiteX2325" fmla="*/ 180456 w 3781239"/>
                <a:gd name="connsiteY2325" fmla="*/ 1750960 h 1898977"/>
                <a:gd name="connsiteX2326" fmla="*/ 189751 w 3781239"/>
                <a:gd name="connsiteY2326" fmla="*/ 1743198 h 1898977"/>
                <a:gd name="connsiteX2327" fmla="*/ 189751 w 3781239"/>
                <a:gd name="connsiteY2327" fmla="*/ 1756046 h 1898977"/>
                <a:gd name="connsiteX2328" fmla="*/ 174366 w 3781239"/>
                <a:gd name="connsiteY2328" fmla="*/ 1756046 h 1898977"/>
                <a:gd name="connsiteX2329" fmla="*/ 183661 w 3781239"/>
                <a:gd name="connsiteY2329" fmla="*/ 1748373 h 1898977"/>
                <a:gd name="connsiteX2330" fmla="*/ 183661 w 3781239"/>
                <a:gd name="connsiteY2330" fmla="*/ 1761131 h 1898977"/>
                <a:gd name="connsiteX2331" fmla="*/ 168276 w 3781239"/>
                <a:gd name="connsiteY2331" fmla="*/ 1761131 h 1898977"/>
                <a:gd name="connsiteX2332" fmla="*/ 177571 w 3781239"/>
                <a:gd name="connsiteY2332" fmla="*/ 1753458 h 1898977"/>
                <a:gd name="connsiteX2333" fmla="*/ 177571 w 3781239"/>
                <a:gd name="connsiteY2333" fmla="*/ 1766217 h 1898977"/>
                <a:gd name="connsiteX2334" fmla="*/ 162079 w 3781239"/>
                <a:gd name="connsiteY2334" fmla="*/ 1766217 h 1898977"/>
                <a:gd name="connsiteX2335" fmla="*/ 171481 w 3781239"/>
                <a:gd name="connsiteY2335" fmla="*/ 1758544 h 1898977"/>
                <a:gd name="connsiteX2336" fmla="*/ 171481 w 3781239"/>
                <a:gd name="connsiteY2336" fmla="*/ 1771392 h 1898977"/>
                <a:gd name="connsiteX2337" fmla="*/ 155989 w 3781239"/>
                <a:gd name="connsiteY2337" fmla="*/ 1771392 h 1898977"/>
                <a:gd name="connsiteX2338" fmla="*/ 165284 w 3781239"/>
                <a:gd name="connsiteY2338" fmla="*/ 1763630 h 1898977"/>
                <a:gd name="connsiteX2339" fmla="*/ 165284 w 3781239"/>
                <a:gd name="connsiteY2339" fmla="*/ 1776477 h 1898977"/>
                <a:gd name="connsiteX2340" fmla="*/ 149899 w 3781239"/>
                <a:gd name="connsiteY2340" fmla="*/ 1776477 h 1898977"/>
                <a:gd name="connsiteX2341" fmla="*/ 159194 w 3781239"/>
                <a:gd name="connsiteY2341" fmla="*/ 1768715 h 1898977"/>
                <a:gd name="connsiteX2342" fmla="*/ 159194 w 3781239"/>
                <a:gd name="connsiteY2342" fmla="*/ 1781563 h 1898977"/>
                <a:gd name="connsiteX2343" fmla="*/ 143809 w 3781239"/>
                <a:gd name="connsiteY2343" fmla="*/ 1781563 h 1898977"/>
                <a:gd name="connsiteX2344" fmla="*/ 137612 w 3781239"/>
                <a:gd name="connsiteY2344" fmla="*/ 1781563 h 1898977"/>
                <a:gd name="connsiteX2345" fmla="*/ 147014 w 3781239"/>
                <a:gd name="connsiteY2345" fmla="*/ 1773890 h 1898977"/>
                <a:gd name="connsiteX2346" fmla="*/ 147014 w 3781239"/>
                <a:gd name="connsiteY2346" fmla="*/ 1786649 h 1898977"/>
                <a:gd name="connsiteX2347" fmla="*/ 131522 w 3781239"/>
                <a:gd name="connsiteY2347" fmla="*/ 1786649 h 1898977"/>
                <a:gd name="connsiteX2348" fmla="*/ 140818 w 3781239"/>
                <a:gd name="connsiteY2348" fmla="*/ 1778976 h 1898977"/>
                <a:gd name="connsiteX2349" fmla="*/ 140818 w 3781239"/>
                <a:gd name="connsiteY2349" fmla="*/ 1791734 h 1898977"/>
                <a:gd name="connsiteX2350" fmla="*/ 125432 w 3781239"/>
                <a:gd name="connsiteY2350" fmla="*/ 1791734 h 1898977"/>
                <a:gd name="connsiteX2351" fmla="*/ 134728 w 3781239"/>
                <a:gd name="connsiteY2351" fmla="*/ 1784061 h 1898977"/>
                <a:gd name="connsiteX2352" fmla="*/ 134728 w 3781239"/>
                <a:gd name="connsiteY2352" fmla="*/ 1789147 h 1898977"/>
                <a:gd name="connsiteX2353" fmla="*/ 134728 w 3781239"/>
                <a:gd name="connsiteY2353" fmla="*/ 1801995 h 1898977"/>
                <a:gd name="connsiteX2354" fmla="*/ 119342 w 3781239"/>
                <a:gd name="connsiteY2354" fmla="*/ 1801995 h 1898977"/>
                <a:gd name="connsiteX2355" fmla="*/ 128638 w 3781239"/>
                <a:gd name="connsiteY2355" fmla="*/ 1794232 h 1898977"/>
                <a:gd name="connsiteX2356" fmla="*/ 128638 w 3781239"/>
                <a:gd name="connsiteY2356" fmla="*/ 1807080 h 1898977"/>
                <a:gd name="connsiteX2357" fmla="*/ 113252 w 3781239"/>
                <a:gd name="connsiteY2357" fmla="*/ 1807080 h 1898977"/>
                <a:gd name="connsiteX2358" fmla="*/ 122441 w 3781239"/>
                <a:gd name="connsiteY2358" fmla="*/ 1799407 h 1898977"/>
                <a:gd name="connsiteX2359" fmla="*/ 122441 w 3781239"/>
                <a:gd name="connsiteY2359" fmla="*/ 1812166 h 1898977"/>
                <a:gd name="connsiteX2360" fmla="*/ 107162 w 3781239"/>
                <a:gd name="connsiteY2360" fmla="*/ 1812166 h 1898977"/>
                <a:gd name="connsiteX2361" fmla="*/ 116351 w 3781239"/>
                <a:gd name="connsiteY2361" fmla="*/ 1804493 h 1898977"/>
                <a:gd name="connsiteX2362" fmla="*/ 116351 w 3781239"/>
                <a:gd name="connsiteY2362" fmla="*/ 1817341 h 1898977"/>
                <a:gd name="connsiteX2363" fmla="*/ 100966 w 3781239"/>
                <a:gd name="connsiteY2363" fmla="*/ 1817341 h 1898977"/>
                <a:gd name="connsiteX2364" fmla="*/ 94876 w 3781239"/>
                <a:gd name="connsiteY2364" fmla="*/ 1817341 h 1898977"/>
                <a:gd name="connsiteX2365" fmla="*/ 104064 w 3781239"/>
                <a:gd name="connsiteY2365" fmla="*/ 1809578 h 1898977"/>
                <a:gd name="connsiteX2366" fmla="*/ 104064 w 3781239"/>
                <a:gd name="connsiteY2366" fmla="*/ 1814664 h 1898977"/>
                <a:gd name="connsiteX2367" fmla="*/ 104064 w 3781239"/>
                <a:gd name="connsiteY2367" fmla="*/ 1827512 h 1898977"/>
                <a:gd name="connsiteX2368" fmla="*/ 88786 w 3781239"/>
                <a:gd name="connsiteY2368" fmla="*/ 1827512 h 1898977"/>
                <a:gd name="connsiteX2369" fmla="*/ 97974 w 3781239"/>
                <a:gd name="connsiteY2369" fmla="*/ 1819839 h 1898977"/>
                <a:gd name="connsiteX2370" fmla="*/ 97974 w 3781239"/>
                <a:gd name="connsiteY2370" fmla="*/ 1832597 h 1898977"/>
                <a:gd name="connsiteX2371" fmla="*/ 82589 w 3781239"/>
                <a:gd name="connsiteY2371" fmla="*/ 1832597 h 1898977"/>
                <a:gd name="connsiteX2372" fmla="*/ 91884 w 3781239"/>
                <a:gd name="connsiteY2372" fmla="*/ 1824924 h 1898977"/>
                <a:gd name="connsiteX2373" fmla="*/ 91884 w 3781239"/>
                <a:gd name="connsiteY2373" fmla="*/ 1837683 h 1898977"/>
                <a:gd name="connsiteX2374" fmla="*/ 76499 w 3781239"/>
                <a:gd name="connsiteY2374" fmla="*/ 1837683 h 1898977"/>
                <a:gd name="connsiteX2375" fmla="*/ 85687 w 3781239"/>
                <a:gd name="connsiteY2375" fmla="*/ 1830010 h 1898977"/>
                <a:gd name="connsiteX2376" fmla="*/ 85687 w 3781239"/>
                <a:gd name="connsiteY2376" fmla="*/ 1842858 h 1898977"/>
                <a:gd name="connsiteX2377" fmla="*/ 70409 w 3781239"/>
                <a:gd name="connsiteY2377" fmla="*/ 1842858 h 1898977"/>
                <a:gd name="connsiteX2378" fmla="*/ 79597 w 3781239"/>
                <a:gd name="connsiteY2378" fmla="*/ 1835096 h 1898977"/>
                <a:gd name="connsiteX2379" fmla="*/ 79597 w 3781239"/>
                <a:gd name="connsiteY2379" fmla="*/ 1847943 h 1898977"/>
                <a:gd name="connsiteX2380" fmla="*/ 64319 w 3781239"/>
                <a:gd name="connsiteY2380" fmla="*/ 1847943 h 1898977"/>
                <a:gd name="connsiteX2381" fmla="*/ 73507 w 3781239"/>
                <a:gd name="connsiteY2381" fmla="*/ 1840181 h 1898977"/>
                <a:gd name="connsiteX2382" fmla="*/ 73507 w 3781239"/>
                <a:gd name="connsiteY2382" fmla="*/ 1853029 h 1898977"/>
                <a:gd name="connsiteX2383" fmla="*/ 58122 w 3781239"/>
                <a:gd name="connsiteY2383" fmla="*/ 1853029 h 1898977"/>
                <a:gd name="connsiteX2384" fmla="*/ 67417 w 3781239"/>
                <a:gd name="connsiteY2384" fmla="*/ 1845356 h 1898977"/>
                <a:gd name="connsiteX2385" fmla="*/ 67417 w 3781239"/>
                <a:gd name="connsiteY2385" fmla="*/ 1858115 h 1898977"/>
                <a:gd name="connsiteX2386" fmla="*/ 52032 w 3781239"/>
                <a:gd name="connsiteY2386" fmla="*/ 1858115 h 1898977"/>
                <a:gd name="connsiteX2387" fmla="*/ 61220 w 3781239"/>
                <a:gd name="connsiteY2387" fmla="*/ 1850442 h 1898977"/>
                <a:gd name="connsiteX2388" fmla="*/ 61220 w 3781239"/>
                <a:gd name="connsiteY2388" fmla="*/ 1863289 h 1898977"/>
                <a:gd name="connsiteX2389" fmla="*/ 45942 w 3781239"/>
                <a:gd name="connsiteY2389" fmla="*/ 1863289 h 1898977"/>
                <a:gd name="connsiteX2390" fmla="*/ 55130 w 3781239"/>
                <a:gd name="connsiteY2390" fmla="*/ 1855527 h 1898977"/>
                <a:gd name="connsiteX2391" fmla="*/ 55130 w 3781239"/>
                <a:gd name="connsiteY2391" fmla="*/ 1868375 h 1898977"/>
                <a:gd name="connsiteX2392" fmla="*/ 39745 w 3781239"/>
                <a:gd name="connsiteY2392" fmla="*/ 1868375 h 1898977"/>
                <a:gd name="connsiteX2393" fmla="*/ 49040 w 3781239"/>
                <a:gd name="connsiteY2393" fmla="*/ 1860613 h 1898977"/>
                <a:gd name="connsiteX2394" fmla="*/ 49040 w 3781239"/>
                <a:gd name="connsiteY2394" fmla="*/ 1865788 h 1898977"/>
                <a:gd name="connsiteX2395" fmla="*/ 49040 w 3781239"/>
                <a:gd name="connsiteY2395" fmla="*/ 1878546 h 1898977"/>
                <a:gd name="connsiteX2396" fmla="*/ 33655 w 3781239"/>
                <a:gd name="connsiteY2396" fmla="*/ 1878546 h 1898977"/>
                <a:gd name="connsiteX2397" fmla="*/ 27565 w 3781239"/>
                <a:gd name="connsiteY2397" fmla="*/ 1878546 h 1898977"/>
                <a:gd name="connsiteX2398" fmla="*/ 36754 w 3781239"/>
                <a:gd name="connsiteY2398" fmla="*/ 1870873 h 1898977"/>
                <a:gd name="connsiteX2399" fmla="*/ 36754 w 3781239"/>
                <a:gd name="connsiteY2399" fmla="*/ 1883632 h 1898977"/>
                <a:gd name="connsiteX2400" fmla="*/ 21368 w 3781239"/>
                <a:gd name="connsiteY2400" fmla="*/ 1883632 h 1898977"/>
                <a:gd name="connsiteX2401" fmla="*/ 30770 w 3781239"/>
                <a:gd name="connsiteY2401" fmla="*/ 1875959 h 1898977"/>
                <a:gd name="connsiteX2402" fmla="*/ 30770 w 3781239"/>
                <a:gd name="connsiteY2402" fmla="*/ 1888807 h 1898977"/>
                <a:gd name="connsiteX2403" fmla="*/ 15278 w 3781239"/>
                <a:gd name="connsiteY2403" fmla="*/ 1888807 h 1898977"/>
                <a:gd name="connsiteX2404" fmla="*/ 24574 w 3781239"/>
                <a:gd name="connsiteY2404" fmla="*/ 1881044 h 1898977"/>
                <a:gd name="connsiteX2405" fmla="*/ 24574 w 3781239"/>
                <a:gd name="connsiteY2405" fmla="*/ 1893892 h 1898977"/>
                <a:gd name="connsiteX2406" fmla="*/ 9188 w 3781239"/>
                <a:gd name="connsiteY2406" fmla="*/ 1893892 h 1898977"/>
                <a:gd name="connsiteX2407" fmla="*/ 18484 w 3781239"/>
                <a:gd name="connsiteY2407" fmla="*/ 1886130 h 1898977"/>
                <a:gd name="connsiteX2408" fmla="*/ 18484 w 3781239"/>
                <a:gd name="connsiteY2408" fmla="*/ 1898978 h 1898977"/>
                <a:gd name="connsiteX2409" fmla="*/ 2992 w 3781239"/>
                <a:gd name="connsiteY2409" fmla="*/ 1898978 h 1898977"/>
                <a:gd name="connsiteX2410" fmla="*/ 2992 w 3781239"/>
                <a:gd name="connsiteY2410" fmla="*/ 1883543 h 1898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Lst>
              <a:rect l="l" t="t" r="r" b="b"/>
              <a:pathLst>
                <a:path w="3781239" h="1898977">
                  <a:moveTo>
                    <a:pt x="2992" y="1883543"/>
                  </a:moveTo>
                  <a:lnTo>
                    <a:pt x="9188" y="1883543"/>
                  </a:lnTo>
                  <a:lnTo>
                    <a:pt x="0" y="1891216"/>
                  </a:lnTo>
                  <a:lnTo>
                    <a:pt x="0" y="1878457"/>
                  </a:lnTo>
                  <a:lnTo>
                    <a:pt x="15278" y="1878457"/>
                  </a:lnTo>
                  <a:lnTo>
                    <a:pt x="6090" y="1886130"/>
                  </a:lnTo>
                  <a:lnTo>
                    <a:pt x="6090" y="1873371"/>
                  </a:lnTo>
                  <a:lnTo>
                    <a:pt x="21368" y="1873371"/>
                  </a:lnTo>
                  <a:lnTo>
                    <a:pt x="12180" y="1881044"/>
                  </a:lnTo>
                  <a:lnTo>
                    <a:pt x="12180" y="1868286"/>
                  </a:lnTo>
                  <a:lnTo>
                    <a:pt x="27565" y="1868286"/>
                  </a:lnTo>
                  <a:lnTo>
                    <a:pt x="18270" y="1875959"/>
                  </a:lnTo>
                  <a:lnTo>
                    <a:pt x="18270" y="1863111"/>
                  </a:lnTo>
                  <a:lnTo>
                    <a:pt x="33655" y="1863111"/>
                  </a:lnTo>
                  <a:lnTo>
                    <a:pt x="39745" y="1863111"/>
                  </a:lnTo>
                  <a:lnTo>
                    <a:pt x="30557" y="1870873"/>
                  </a:lnTo>
                  <a:lnTo>
                    <a:pt x="30557" y="1865788"/>
                  </a:lnTo>
                  <a:lnTo>
                    <a:pt x="30557" y="1852940"/>
                  </a:lnTo>
                  <a:lnTo>
                    <a:pt x="45942" y="1852940"/>
                  </a:lnTo>
                  <a:lnTo>
                    <a:pt x="36647" y="1860613"/>
                  </a:lnTo>
                  <a:lnTo>
                    <a:pt x="36647" y="1847854"/>
                  </a:lnTo>
                  <a:lnTo>
                    <a:pt x="52032" y="1847854"/>
                  </a:lnTo>
                  <a:lnTo>
                    <a:pt x="42844" y="1855527"/>
                  </a:lnTo>
                  <a:lnTo>
                    <a:pt x="42844" y="1842679"/>
                  </a:lnTo>
                  <a:lnTo>
                    <a:pt x="58122" y="1842679"/>
                  </a:lnTo>
                  <a:lnTo>
                    <a:pt x="48934" y="1850442"/>
                  </a:lnTo>
                  <a:lnTo>
                    <a:pt x="48934" y="1837594"/>
                  </a:lnTo>
                  <a:lnTo>
                    <a:pt x="64319" y="1837594"/>
                  </a:lnTo>
                  <a:lnTo>
                    <a:pt x="55024" y="1845356"/>
                  </a:lnTo>
                  <a:lnTo>
                    <a:pt x="55024" y="1832508"/>
                  </a:lnTo>
                  <a:lnTo>
                    <a:pt x="70409" y="1832508"/>
                  </a:lnTo>
                  <a:lnTo>
                    <a:pt x="61220" y="1840181"/>
                  </a:lnTo>
                  <a:lnTo>
                    <a:pt x="61220" y="1827423"/>
                  </a:lnTo>
                  <a:lnTo>
                    <a:pt x="76499" y="1827423"/>
                  </a:lnTo>
                  <a:lnTo>
                    <a:pt x="67310" y="1835096"/>
                  </a:lnTo>
                  <a:lnTo>
                    <a:pt x="67310" y="1822337"/>
                  </a:lnTo>
                  <a:lnTo>
                    <a:pt x="82589" y="1822337"/>
                  </a:lnTo>
                  <a:lnTo>
                    <a:pt x="73400" y="1830010"/>
                  </a:lnTo>
                  <a:lnTo>
                    <a:pt x="73400" y="1817162"/>
                  </a:lnTo>
                  <a:lnTo>
                    <a:pt x="88786" y="1817162"/>
                  </a:lnTo>
                  <a:lnTo>
                    <a:pt x="79597" y="1824924"/>
                  </a:lnTo>
                  <a:lnTo>
                    <a:pt x="79597" y="1812077"/>
                  </a:lnTo>
                  <a:lnTo>
                    <a:pt x="94876" y="1812077"/>
                  </a:lnTo>
                  <a:lnTo>
                    <a:pt x="85687" y="1819839"/>
                  </a:lnTo>
                  <a:lnTo>
                    <a:pt x="85687" y="1814664"/>
                  </a:lnTo>
                  <a:lnTo>
                    <a:pt x="85687" y="1801905"/>
                  </a:lnTo>
                  <a:lnTo>
                    <a:pt x="100966" y="1801905"/>
                  </a:lnTo>
                  <a:lnTo>
                    <a:pt x="107162" y="1801905"/>
                  </a:lnTo>
                  <a:lnTo>
                    <a:pt x="97760" y="1809578"/>
                  </a:lnTo>
                  <a:lnTo>
                    <a:pt x="97760" y="1796731"/>
                  </a:lnTo>
                  <a:lnTo>
                    <a:pt x="113252" y="1796731"/>
                  </a:lnTo>
                  <a:lnTo>
                    <a:pt x="103957" y="1804493"/>
                  </a:lnTo>
                  <a:lnTo>
                    <a:pt x="103957" y="1791645"/>
                  </a:lnTo>
                  <a:lnTo>
                    <a:pt x="119342" y="1791645"/>
                  </a:lnTo>
                  <a:lnTo>
                    <a:pt x="110047" y="1799407"/>
                  </a:lnTo>
                  <a:lnTo>
                    <a:pt x="110047" y="1786559"/>
                  </a:lnTo>
                  <a:lnTo>
                    <a:pt x="125432" y="1786559"/>
                  </a:lnTo>
                  <a:lnTo>
                    <a:pt x="116137" y="1794232"/>
                  </a:lnTo>
                  <a:lnTo>
                    <a:pt x="116137" y="1789147"/>
                  </a:lnTo>
                  <a:lnTo>
                    <a:pt x="116137" y="1776388"/>
                  </a:lnTo>
                  <a:lnTo>
                    <a:pt x="131522" y="1776388"/>
                  </a:lnTo>
                  <a:lnTo>
                    <a:pt x="122334" y="1784061"/>
                  </a:lnTo>
                  <a:lnTo>
                    <a:pt x="122334" y="1771303"/>
                  </a:lnTo>
                  <a:lnTo>
                    <a:pt x="137612" y="1771303"/>
                  </a:lnTo>
                  <a:lnTo>
                    <a:pt x="128424" y="1778976"/>
                  </a:lnTo>
                  <a:lnTo>
                    <a:pt x="128424" y="1766128"/>
                  </a:lnTo>
                  <a:lnTo>
                    <a:pt x="143809" y="1766128"/>
                  </a:lnTo>
                  <a:lnTo>
                    <a:pt x="149899" y="1766128"/>
                  </a:lnTo>
                  <a:lnTo>
                    <a:pt x="140711" y="1773890"/>
                  </a:lnTo>
                  <a:lnTo>
                    <a:pt x="140711" y="1761042"/>
                  </a:lnTo>
                  <a:lnTo>
                    <a:pt x="155989" y="1761042"/>
                  </a:lnTo>
                  <a:lnTo>
                    <a:pt x="146801" y="1768715"/>
                  </a:lnTo>
                  <a:lnTo>
                    <a:pt x="146801" y="1755957"/>
                  </a:lnTo>
                  <a:lnTo>
                    <a:pt x="162079" y="1755957"/>
                  </a:lnTo>
                  <a:lnTo>
                    <a:pt x="152891" y="1763630"/>
                  </a:lnTo>
                  <a:lnTo>
                    <a:pt x="152891" y="1750871"/>
                  </a:lnTo>
                  <a:lnTo>
                    <a:pt x="168276" y="1750871"/>
                  </a:lnTo>
                  <a:lnTo>
                    <a:pt x="159088" y="1758544"/>
                  </a:lnTo>
                  <a:lnTo>
                    <a:pt x="159088" y="1745696"/>
                  </a:lnTo>
                  <a:lnTo>
                    <a:pt x="174366" y="1745696"/>
                  </a:lnTo>
                  <a:lnTo>
                    <a:pt x="165177" y="1753458"/>
                  </a:lnTo>
                  <a:lnTo>
                    <a:pt x="165177" y="1740611"/>
                  </a:lnTo>
                  <a:lnTo>
                    <a:pt x="180456" y="1740611"/>
                  </a:lnTo>
                  <a:lnTo>
                    <a:pt x="171267" y="1748373"/>
                  </a:lnTo>
                  <a:lnTo>
                    <a:pt x="171267" y="1735525"/>
                  </a:lnTo>
                  <a:lnTo>
                    <a:pt x="186653" y="1735525"/>
                  </a:lnTo>
                  <a:lnTo>
                    <a:pt x="177357" y="1743198"/>
                  </a:lnTo>
                  <a:lnTo>
                    <a:pt x="177357" y="1730439"/>
                  </a:lnTo>
                  <a:lnTo>
                    <a:pt x="192743" y="1730439"/>
                  </a:lnTo>
                  <a:lnTo>
                    <a:pt x="198833" y="1730439"/>
                  </a:lnTo>
                  <a:lnTo>
                    <a:pt x="189644" y="1738112"/>
                  </a:lnTo>
                  <a:lnTo>
                    <a:pt x="189644" y="1725265"/>
                  </a:lnTo>
                  <a:lnTo>
                    <a:pt x="205029" y="1725265"/>
                  </a:lnTo>
                  <a:lnTo>
                    <a:pt x="195734" y="1733027"/>
                  </a:lnTo>
                  <a:lnTo>
                    <a:pt x="195734" y="1720179"/>
                  </a:lnTo>
                  <a:lnTo>
                    <a:pt x="211119" y="1720179"/>
                  </a:lnTo>
                  <a:lnTo>
                    <a:pt x="201931" y="1727941"/>
                  </a:lnTo>
                  <a:lnTo>
                    <a:pt x="201931" y="1715093"/>
                  </a:lnTo>
                  <a:lnTo>
                    <a:pt x="217209" y="1715093"/>
                  </a:lnTo>
                  <a:lnTo>
                    <a:pt x="208021" y="1722856"/>
                  </a:lnTo>
                  <a:lnTo>
                    <a:pt x="208021" y="1710008"/>
                  </a:lnTo>
                  <a:lnTo>
                    <a:pt x="223406" y="1710008"/>
                  </a:lnTo>
                  <a:lnTo>
                    <a:pt x="229496" y="1710008"/>
                  </a:lnTo>
                  <a:lnTo>
                    <a:pt x="220201" y="1717681"/>
                  </a:lnTo>
                  <a:lnTo>
                    <a:pt x="220201" y="1704922"/>
                  </a:lnTo>
                  <a:lnTo>
                    <a:pt x="235586" y="1704922"/>
                  </a:lnTo>
                  <a:lnTo>
                    <a:pt x="226291" y="1712595"/>
                  </a:lnTo>
                  <a:lnTo>
                    <a:pt x="226291" y="1699747"/>
                  </a:lnTo>
                  <a:lnTo>
                    <a:pt x="241783" y="1699747"/>
                  </a:lnTo>
                  <a:lnTo>
                    <a:pt x="232381" y="1707510"/>
                  </a:lnTo>
                  <a:lnTo>
                    <a:pt x="232381" y="1694662"/>
                  </a:lnTo>
                  <a:lnTo>
                    <a:pt x="247873" y="1694662"/>
                  </a:lnTo>
                  <a:lnTo>
                    <a:pt x="238578" y="1702424"/>
                  </a:lnTo>
                  <a:lnTo>
                    <a:pt x="238578" y="1689576"/>
                  </a:lnTo>
                  <a:lnTo>
                    <a:pt x="253963" y="1689576"/>
                  </a:lnTo>
                  <a:lnTo>
                    <a:pt x="260053" y="1689576"/>
                  </a:lnTo>
                  <a:lnTo>
                    <a:pt x="250758" y="1697338"/>
                  </a:lnTo>
                  <a:lnTo>
                    <a:pt x="250758" y="1684491"/>
                  </a:lnTo>
                  <a:lnTo>
                    <a:pt x="266250" y="1684491"/>
                  </a:lnTo>
                  <a:lnTo>
                    <a:pt x="256848" y="1692253"/>
                  </a:lnTo>
                  <a:lnTo>
                    <a:pt x="256848" y="1679405"/>
                  </a:lnTo>
                  <a:lnTo>
                    <a:pt x="272340" y="1679405"/>
                  </a:lnTo>
                  <a:lnTo>
                    <a:pt x="263045" y="1687078"/>
                  </a:lnTo>
                  <a:lnTo>
                    <a:pt x="263045" y="1681993"/>
                  </a:lnTo>
                  <a:lnTo>
                    <a:pt x="263045" y="1669145"/>
                  </a:lnTo>
                  <a:lnTo>
                    <a:pt x="278430" y="1669145"/>
                  </a:lnTo>
                  <a:lnTo>
                    <a:pt x="284520" y="1669145"/>
                  </a:lnTo>
                  <a:lnTo>
                    <a:pt x="275225" y="1676818"/>
                  </a:lnTo>
                  <a:lnTo>
                    <a:pt x="275225" y="1664059"/>
                  </a:lnTo>
                  <a:lnTo>
                    <a:pt x="290610" y="1664059"/>
                  </a:lnTo>
                  <a:lnTo>
                    <a:pt x="281421" y="1671732"/>
                  </a:lnTo>
                  <a:lnTo>
                    <a:pt x="281421" y="1658974"/>
                  </a:lnTo>
                  <a:lnTo>
                    <a:pt x="296700" y="1658974"/>
                  </a:lnTo>
                  <a:lnTo>
                    <a:pt x="287511" y="1666647"/>
                  </a:lnTo>
                  <a:lnTo>
                    <a:pt x="287511" y="1653799"/>
                  </a:lnTo>
                  <a:lnTo>
                    <a:pt x="302897" y="1653799"/>
                  </a:lnTo>
                  <a:lnTo>
                    <a:pt x="293601" y="1661561"/>
                  </a:lnTo>
                  <a:lnTo>
                    <a:pt x="293601" y="1648802"/>
                  </a:lnTo>
                  <a:lnTo>
                    <a:pt x="308987" y="1648802"/>
                  </a:lnTo>
                  <a:lnTo>
                    <a:pt x="299798" y="1656475"/>
                  </a:lnTo>
                  <a:lnTo>
                    <a:pt x="299798" y="1643628"/>
                  </a:lnTo>
                  <a:lnTo>
                    <a:pt x="315077" y="1643628"/>
                  </a:lnTo>
                  <a:lnTo>
                    <a:pt x="305888" y="1651390"/>
                  </a:lnTo>
                  <a:lnTo>
                    <a:pt x="305888" y="1646215"/>
                  </a:lnTo>
                  <a:lnTo>
                    <a:pt x="305888" y="1633456"/>
                  </a:lnTo>
                  <a:lnTo>
                    <a:pt x="321273" y="1633456"/>
                  </a:lnTo>
                  <a:lnTo>
                    <a:pt x="311978" y="1641129"/>
                  </a:lnTo>
                  <a:lnTo>
                    <a:pt x="311978" y="1628371"/>
                  </a:lnTo>
                  <a:lnTo>
                    <a:pt x="327363" y="1628371"/>
                  </a:lnTo>
                  <a:lnTo>
                    <a:pt x="333453" y="1628371"/>
                  </a:lnTo>
                  <a:lnTo>
                    <a:pt x="324265" y="1636044"/>
                  </a:lnTo>
                  <a:lnTo>
                    <a:pt x="324265" y="1623196"/>
                  </a:lnTo>
                  <a:lnTo>
                    <a:pt x="339543" y="1623196"/>
                  </a:lnTo>
                  <a:lnTo>
                    <a:pt x="330355" y="1630869"/>
                  </a:lnTo>
                  <a:lnTo>
                    <a:pt x="330355" y="1625783"/>
                  </a:lnTo>
                  <a:lnTo>
                    <a:pt x="330355" y="1612936"/>
                  </a:lnTo>
                  <a:lnTo>
                    <a:pt x="345740" y="1612936"/>
                  </a:lnTo>
                  <a:lnTo>
                    <a:pt x="336445" y="1620698"/>
                  </a:lnTo>
                  <a:lnTo>
                    <a:pt x="336445" y="1607939"/>
                  </a:lnTo>
                  <a:lnTo>
                    <a:pt x="351830" y="1607939"/>
                  </a:lnTo>
                  <a:lnTo>
                    <a:pt x="357920" y="1607939"/>
                  </a:lnTo>
                  <a:lnTo>
                    <a:pt x="348732" y="1615612"/>
                  </a:lnTo>
                  <a:lnTo>
                    <a:pt x="348732" y="1602854"/>
                  </a:lnTo>
                  <a:lnTo>
                    <a:pt x="364117" y="1602854"/>
                  </a:lnTo>
                  <a:lnTo>
                    <a:pt x="354822" y="1610527"/>
                  </a:lnTo>
                  <a:lnTo>
                    <a:pt x="354822" y="1597679"/>
                  </a:lnTo>
                  <a:lnTo>
                    <a:pt x="370207" y="1597679"/>
                  </a:lnTo>
                  <a:lnTo>
                    <a:pt x="376297" y="1597679"/>
                  </a:lnTo>
                  <a:lnTo>
                    <a:pt x="382494" y="1597679"/>
                  </a:lnTo>
                  <a:lnTo>
                    <a:pt x="373199" y="1605441"/>
                  </a:lnTo>
                  <a:lnTo>
                    <a:pt x="373199" y="1592593"/>
                  </a:lnTo>
                  <a:lnTo>
                    <a:pt x="388584" y="1592593"/>
                  </a:lnTo>
                  <a:lnTo>
                    <a:pt x="394674" y="1592593"/>
                  </a:lnTo>
                  <a:lnTo>
                    <a:pt x="385379" y="1600266"/>
                  </a:lnTo>
                  <a:lnTo>
                    <a:pt x="385379" y="1595181"/>
                  </a:lnTo>
                  <a:lnTo>
                    <a:pt x="385379" y="1582333"/>
                  </a:lnTo>
                  <a:lnTo>
                    <a:pt x="400871" y="1582333"/>
                  </a:lnTo>
                  <a:lnTo>
                    <a:pt x="406961" y="1582333"/>
                  </a:lnTo>
                  <a:lnTo>
                    <a:pt x="397665" y="1590095"/>
                  </a:lnTo>
                  <a:lnTo>
                    <a:pt x="397665" y="1577247"/>
                  </a:lnTo>
                  <a:lnTo>
                    <a:pt x="413051" y="1577247"/>
                  </a:lnTo>
                  <a:lnTo>
                    <a:pt x="403755" y="1585009"/>
                  </a:lnTo>
                  <a:lnTo>
                    <a:pt x="403755" y="1572162"/>
                  </a:lnTo>
                  <a:lnTo>
                    <a:pt x="419141" y="1572162"/>
                  </a:lnTo>
                  <a:lnTo>
                    <a:pt x="425231" y="1572162"/>
                  </a:lnTo>
                  <a:lnTo>
                    <a:pt x="415935" y="1579924"/>
                  </a:lnTo>
                  <a:lnTo>
                    <a:pt x="415935" y="1567076"/>
                  </a:lnTo>
                  <a:lnTo>
                    <a:pt x="431427" y="1567076"/>
                  </a:lnTo>
                  <a:lnTo>
                    <a:pt x="422132" y="1574838"/>
                  </a:lnTo>
                  <a:lnTo>
                    <a:pt x="422132" y="1561990"/>
                  </a:lnTo>
                  <a:lnTo>
                    <a:pt x="437517" y="1561990"/>
                  </a:lnTo>
                  <a:lnTo>
                    <a:pt x="428222" y="1569663"/>
                  </a:lnTo>
                  <a:lnTo>
                    <a:pt x="428222" y="1556905"/>
                  </a:lnTo>
                  <a:lnTo>
                    <a:pt x="443607" y="1556905"/>
                  </a:lnTo>
                  <a:lnTo>
                    <a:pt x="449697" y="1556905"/>
                  </a:lnTo>
                  <a:lnTo>
                    <a:pt x="440509" y="1564578"/>
                  </a:lnTo>
                  <a:lnTo>
                    <a:pt x="440509" y="1551730"/>
                  </a:lnTo>
                  <a:lnTo>
                    <a:pt x="455787" y="1551730"/>
                  </a:lnTo>
                  <a:lnTo>
                    <a:pt x="446599" y="1559492"/>
                  </a:lnTo>
                  <a:lnTo>
                    <a:pt x="446599" y="1546644"/>
                  </a:lnTo>
                  <a:lnTo>
                    <a:pt x="461984" y="1546644"/>
                  </a:lnTo>
                  <a:lnTo>
                    <a:pt x="452689" y="1554317"/>
                  </a:lnTo>
                  <a:lnTo>
                    <a:pt x="452689" y="1541559"/>
                  </a:lnTo>
                  <a:lnTo>
                    <a:pt x="468074" y="1541559"/>
                  </a:lnTo>
                  <a:lnTo>
                    <a:pt x="474164" y="1541559"/>
                  </a:lnTo>
                  <a:lnTo>
                    <a:pt x="464976" y="1549232"/>
                  </a:lnTo>
                  <a:lnTo>
                    <a:pt x="464976" y="1536384"/>
                  </a:lnTo>
                  <a:lnTo>
                    <a:pt x="480361" y="1536384"/>
                  </a:lnTo>
                  <a:lnTo>
                    <a:pt x="471066" y="1544146"/>
                  </a:lnTo>
                  <a:lnTo>
                    <a:pt x="471066" y="1531298"/>
                  </a:lnTo>
                  <a:lnTo>
                    <a:pt x="486451" y="1531298"/>
                  </a:lnTo>
                  <a:lnTo>
                    <a:pt x="477262" y="1539061"/>
                  </a:lnTo>
                  <a:lnTo>
                    <a:pt x="477262" y="1526213"/>
                  </a:lnTo>
                  <a:lnTo>
                    <a:pt x="492541" y="1526213"/>
                  </a:lnTo>
                  <a:lnTo>
                    <a:pt x="483353" y="1533975"/>
                  </a:lnTo>
                  <a:lnTo>
                    <a:pt x="483353" y="1521127"/>
                  </a:lnTo>
                  <a:lnTo>
                    <a:pt x="498631" y="1521127"/>
                  </a:lnTo>
                  <a:lnTo>
                    <a:pt x="504828" y="1521127"/>
                  </a:lnTo>
                  <a:lnTo>
                    <a:pt x="495532" y="1528889"/>
                  </a:lnTo>
                  <a:lnTo>
                    <a:pt x="495532" y="1516042"/>
                  </a:lnTo>
                  <a:lnTo>
                    <a:pt x="510918" y="1516042"/>
                  </a:lnTo>
                  <a:lnTo>
                    <a:pt x="501729" y="1523715"/>
                  </a:lnTo>
                  <a:lnTo>
                    <a:pt x="501729" y="1510956"/>
                  </a:lnTo>
                  <a:lnTo>
                    <a:pt x="517008" y="1510956"/>
                  </a:lnTo>
                  <a:lnTo>
                    <a:pt x="523205" y="1510956"/>
                  </a:lnTo>
                  <a:lnTo>
                    <a:pt x="513909" y="1518629"/>
                  </a:lnTo>
                  <a:lnTo>
                    <a:pt x="513909" y="1505781"/>
                  </a:lnTo>
                  <a:lnTo>
                    <a:pt x="529294" y="1505781"/>
                  </a:lnTo>
                  <a:lnTo>
                    <a:pt x="519999" y="1513543"/>
                  </a:lnTo>
                  <a:lnTo>
                    <a:pt x="519999" y="1500696"/>
                  </a:lnTo>
                  <a:lnTo>
                    <a:pt x="535384" y="1500696"/>
                  </a:lnTo>
                  <a:lnTo>
                    <a:pt x="526089" y="1508369"/>
                  </a:lnTo>
                  <a:lnTo>
                    <a:pt x="526089" y="1495610"/>
                  </a:lnTo>
                  <a:lnTo>
                    <a:pt x="541581" y="1495610"/>
                  </a:lnTo>
                  <a:lnTo>
                    <a:pt x="547671" y="1495610"/>
                  </a:lnTo>
                  <a:lnTo>
                    <a:pt x="538376" y="1503372"/>
                  </a:lnTo>
                  <a:lnTo>
                    <a:pt x="538376" y="1490524"/>
                  </a:lnTo>
                  <a:lnTo>
                    <a:pt x="553761" y="1490524"/>
                  </a:lnTo>
                  <a:lnTo>
                    <a:pt x="544466" y="1498287"/>
                  </a:lnTo>
                  <a:lnTo>
                    <a:pt x="544466" y="1485439"/>
                  </a:lnTo>
                  <a:lnTo>
                    <a:pt x="559958" y="1485439"/>
                  </a:lnTo>
                  <a:lnTo>
                    <a:pt x="550556" y="1493112"/>
                  </a:lnTo>
                  <a:lnTo>
                    <a:pt x="550556" y="1480353"/>
                  </a:lnTo>
                  <a:lnTo>
                    <a:pt x="566048" y="1480353"/>
                  </a:lnTo>
                  <a:lnTo>
                    <a:pt x="572138" y="1480353"/>
                  </a:lnTo>
                  <a:lnTo>
                    <a:pt x="562843" y="1488026"/>
                  </a:lnTo>
                  <a:lnTo>
                    <a:pt x="562843" y="1475178"/>
                  </a:lnTo>
                  <a:lnTo>
                    <a:pt x="578228" y="1475178"/>
                  </a:lnTo>
                  <a:lnTo>
                    <a:pt x="584318" y="1475178"/>
                  </a:lnTo>
                  <a:lnTo>
                    <a:pt x="575023" y="1482941"/>
                  </a:lnTo>
                  <a:lnTo>
                    <a:pt x="575023" y="1470093"/>
                  </a:lnTo>
                  <a:lnTo>
                    <a:pt x="590408" y="1470093"/>
                  </a:lnTo>
                  <a:lnTo>
                    <a:pt x="581220" y="1477766"/>
                  </a:lnTo>
                  <a:lnTo>
                    <a:pt x="581220" y="1465007"/>
                  </a:lnTo>
                  <a:lnTo>
                    <a:pt x="596498" y="1465007"/>
                  </a:lnTo>
                  <a:lnTo>
                    <a:pt x="587310" y="1472680"/>
                  </a:lnTo>
                  <a:lnTo>
                    <a:pt x="587310" y="1459832"/>
                  </a:lnTo>
                  <a:lnTo>
                    <a:pt x="602695" y="1459832"/>
                  </a:lnTo>
                  <a:lnTo>
                    <a:pt x="608785" y="1459832"/>
                  </a:lnTo>
                  <a:lnTo>
                    <a:pt x="599596" y="1467595"/>
                  </a:lnTo>
                  <a:lnTo>
                    <a:pt x="599596" y="1454747"/>
                  </a:lnTo>
                  <a:lnTo>
                    <a:pt x="614875" y="1454747"/>
                  </a:lnTo>
                  <a:lnTo>
                    <a:pt x="621072" y="1454747"/>
                  </a:lnTo>
                  <a:lnTo>
                    <a:pt x="611776" y="1462509"/>
                  </a:lnTo>
                  <a:lnTo>
                    <a:pt x="611776" y="1457423"/>
                  </a:lnTo>
                  <a:lnTo>
                    <a:pt x="611776" y="1444576"/>
                  </a:lnTo>
                  <a:lnTo>
                    <a:pt x="627162" y="1444576"/>
                  </a:lnTo>
                  <a:lnTo>
                    <a:pt x="633252" y="1444576"/>
                  </a:lnTo>
                  <a:lnTo>
                    <a:pt x="624063" y="1452249"/>
                  </a:lnTo>
                  <a:lnTo>
                    <a:pt x="624063" y="1439490"/>
                  </a:lnTo>
                  <a:lnTo>
                    <a:pt x="639448" y="1439490"/>
                  </a:lnTo>
                  <a:lnTo>
                    <a:pt x="645538" y="1439490"/>
                  </a:lnTo>
                  <a:lnTo>
                    <a:pt x="636350" y="1447163"/>
                  </a:lnTo>
                  <a:lnTo>
                    <a:pt x="636350" y="1434405"/>
                  </a:lnTo>
                  <a:lnTo>
                    <a:pt x="651628" y="1434405"/>
                  </a:lnTo>
                  <a:lnTo>
                    <a:pt x="657718" y="1434405"/>
                  </a:lnTo>
                  <a:lnTo>
                    <a:pt x="648530" y="1442078"/>
                  </a:lnTo>
                  <a:lnTo>
                    <a:pt x="648530" y="1429230"/>
                  </a:lnTo>
                  <a:lnTo>
                    <a:pt x="663915" y="1429230"/>
                  </a:lnTo>
                  <a:lnTo>
                    <a:pt x="654620" y="1436903"/>
                  </a:lnTo>
                  <a:lnTo>
                    <a:pt x="654620" y="1424144"/>
                  </a:lnTo>
                  <a:lnTo>
                    <a:pt x="670005" y="1424144"/>
                  </a:lnTo>
                  <a:lnTo>
                    <a:pt x="676095" y="1424144"/>
                  </a:lnTo>
                  <a:lnTo>
                    <a:pt x="666800" y="1431817"/>
                  </a:lnTo>
                  <a:lnTo>
                    <a:pt x="666800" y="1419059"/>
                  </a:lnTo>
                  <a:lnTo>
                    <a:pt x="682292" y="1419059"/>
                  </a:lnTo>
                  <a:lnTo>
                    <a:pt x="688382" y="1419059"/>
                  </a:lnTo>
                  <a:lnTo>
                    <a:pt x="679087" y="1426732"/>
                  </a:lnTo>
                  <a:lnTo>
                    <a:pt x="679087" y="1413884"/>
                  </a:lnTo>
                  <a:lnTo>
                    <a:pt x="694472" y="1413884"/>
                  </a:lnTo>
                  <a:lnTo>
                    <a:pt x="685177" y="1421646"/>
                  </a:lnTo>
                  <a:lnTo>
                    <a:pt x="685177" y="1408798"/>
                  </a:lnTo>
                  <a:lnTo>
                    <a:pt x="700669" y="1408798"/>
                  </a:lnTo>
                  <a:lnTo>
                    <a:pt x="706759" y="1408798"/>
                  </a:lnTo>
                  <a:lnTo>
                    <a:pt x="697464" y="1416560"/>
                  </a:lnTo>
                  <a:lnTo>
                    <a:pt x="697464" y="1403713"/>
                  </a:lnTo>
                  <a:lnTo>
                    <a:pt x="712849" y="1403713"/>
                  </a:lnTo>
                  <a:lnTo>
                    <a:pt x="718939" y="1403713"/>
                  </a:lnTo>
                  <a:lnTo>
                    <a:pt x="709643" y="1411475"/>
                  </a:lnTo>
                  <a:lnTo>
                    <a:pt x="709643" y="1398627"/>
                  </a:lnTo>
                  <a:lnTo>
                    <a:pt x="725029" y="1398627"/>
                  </a:lnTo>
                  <a:lnTo>
                    <a:pt x="715840" y="1406300"/>
                  </a:lnTo>
                  <a:lnTo>
                    <a:pt x="715840" y="1393541"/>
                  </a:lnTo>
                  <a:lnTo>
                    <a:pt x="731119" y="1393541"/>
                  </a:lnTo>
                  <a:lnTo>
                    <a:pt x="721930" y="1401214"/>
                  </a:lnTo>
                  <a:lnTo>
                    <a:pt x="721930" y="1388367"/>
                  </a:lnTo>
                  <a:lnTo>
                    <a:pt x="737209" y="1388367"/>
                  </a:lnTo>
                  <a:lnTo>
                    <a:pt x="728020" y="1396129"/>
                  </a:lnTo>
                  <a:lnTo>
                    <a:pt x="728020" y="1383281"/>
                  </a:lnTo>
                  <a:lnTo>
                    <a:pt x="743406" y="1383281"/>
                  </a:lnTo>
                  <a:lnTo>
                    <a:pt x="749496" y="1383281"/>
                  </a:lnTo>
                  <a:lnTo>
                    <a:pt x="740307" y="1390954"/>
                  </a:lnTo>
                  <a:lnTo>
                    <a:pt x="740307" y="1378195"/>
                  </a:lnTo>
                  <a:lnTo>
                    <a:pt x="755586" y="1378195"/>
                  </a:lnTo>
                  <a:lnTo>
                    <a:pt x="746397" y="1385958"/>
                  </a:lnTo>
                  <a:lnTo>
                    <a:pt x="746397" y="1373110"/>
                  </a:lnTo>
                  <a:lnTo>
                    <a:pt x="761782" y="1373110"/>
                  </a:lnTo>
                  <a:lnTo>
                    <a:pt x="752487" y="1380872"/>
                  </a:lnTo>
                  <a:lnTo>
                    <a:pt x="752487" y="1368024"/>
                  </a:lnTo>
                  <a:lnTo>
                    <a:pt x="767872" y="1368024"/>
                  </a:lnTo>
                  <a:lnTo>
                    <a:pt x="773962" y="1368024"/>
                  </a:lnTo>
                  <a:lnTo>
                    <a:pt x="764774" y="1375697"/>
                  </a:lnTo>
                  <a:lnTo>
                    <a:pt x="764774" y="1370612"/>
                  </a:lnTo>
                  <a:lnTo>
                    <a:pt x="764774" y="1357764"/>
                  </a:lnTo>
                  <a:lnTo>
                    <a:pt x="780159" y="1357764"/>
                  </a:lnTo>
                  <a:lnTo>
                    <a:pt x="786249" y="1357764"/>
                  </a:lnTo>
                  <a:lnTo>
                    <a:pt x="777061" y="1365526"/>
                  </a:lnTo>
                  <a:lnTo>
                    <a:pt x="777061" y="1352678"/>
                  </a:lnTo>
                  <a:lnTo>
                    <a:pt x="792339" y="1352678"/>
                  </a:lnTo>
                  <a:lnTo>
                    <a:pt x="798536" y="1352678"/>
                  </a:lnTo>
                  <a:lnTo>
                    <a:pt x="789241" y="1360351"/>
                  </a:lnTo>
                  <a:lnTo>
                    <a:pt x="789241" y="1347593"/>
                  </a:lnTo>
                  <a:lnTo>
                    <a:pt x="804626" y="1347593"/>
                  </a:lnTo>
                  <a:lnTo>
                    <a:pt x="795331" y="1355266"/>
                  </a:lnTo>
                  <a:lnTo>
                    <a:pt x="795331" y="1342418"/>
                  </a:lnTo>
                  <a:lnTo>
                    <a:pt x="810716" y="1342418"/>
                  </a:lnTo>
                  <a:lnTo>
                    <a:pt x="801527" y="1350180"/>
                  </a:lnTo>
                  <a:lnTo>
                    <a:pt x="801527" y="1337332"/>
                  </a:lnTo>
                  <a:lnTo>
                    <a:pt x="816806" y="1337332"/>
                  </a:lnTo>
                  <a:lnTo>
                    <a:pt x="807617" y="1345094"/>
                  </a:lnTo>
                  <a:lnTo>
                    <a:pt x="807617" y="1332247"/>
                  </a:lnTo>
                  <a:lnTo>
                    <a:pt x="823003" y="1332247"/>
                  </a:lnTo>
                  <a:lnTo>
                    <a:pt x="829093" y="1332247"/>
                  </a:lnTo>
                  <a:lnTo>
                    <a:pt x="819797" y="1340009"/>
                  </a:lnTo>
                  <a:lnTo>
                    <a:pt x="819797" y="1327161"/>
                  </a:lnTo>
                  <a:lnTo>
                    <a:pt x="835183" y="1327161"/>
                  </a:lnTo>
                  <a:lnTo>
                    <a:pt x="825887" y="1334923"/>
                  </a:lnTo>
                  <a:lnTo>
                    <a:pt x="825887" y="1322075"/>
                  </a:lnTo>
                  <a:lnTo>
                    <a:pt x="841379" y="1322075"/>
                  </a:lnTo>
                  <a:lnTo>
                    <a:pt x="831977" y="1329748"/>
                  </a:lnTo>
                  <a:lnTo>
                    <a:pt x="831977" y="1316990"/>
                  </a:lnTo>
                  <a:lnTo>
                    <a:pt x="847469" y="1316990"/>
                  </a:lnTo>
                  <a:lnTo>
                    <a:pt x="853559" y="1316990"/>
                  </a:lnTo>
                  <a:lnTo>
                    <a:pt x="844264" y="1324663"/>
                  </a:lnTo>
                  <a:lnTo>
                    <a:pt x="844264" y="1311815"/>
                  </a:lnTo>
                  <a:lnTo>
                    <a:pt x="859649" y="1311815"/>
                  </a:lnTo>
                  <a:lnTo>
                    <a:pt x="865739" y="1311815"/>
                  </a:lnTo>
                  <a:lnTo>
                    <a:pt x="856551" y="1319577"/>
                  </a:lnTo>
                  <a:lnTo>
                    <a:pt x="856551" y="1306729"/>
                  </a:lnTo>
                  <a:lnTo>
                    <a:pt x="871936" y="1306729"/>
                  </a:lnTo>
                  <a:lnTo>
                    <a:pt x="862641" y="1314402"/>
                  </a:lnTo>
                  <a:lnTo>
                    <a:pt x="862641" y="1301644"/>
                  </a:lnTo>
                  <a:lnTo>
                    <a:pt x="878026" y="1301644"/>
                  </a:lnTo>
                  <a:lnTo>
                    <a:pt x="884116" y="1301644"/>
                  </a:lnTo>
                  <a:lnTo>
                    <a:pt x="890206" y="1301644"/>
                  </a:lnTo>
                  <a:lnTo>
                    <a:pt x="881018" y="1309317"/>
                  </a:lnTo>
                  <a:lnTo>
                    <a:pt x="881018" y="1296469"/>
                  </a:lnTo>
                  <a:lnTo>
                    <a:pt x="896296" y="1296469"/>
                  </a:lnTo>
                  <a:lnTo>
                    <a:pt x="902493" y="1296469"/>
                  </a:lnTo>
                  <a:lnTo>
                    <a:pt x="908583" y="1296469"/>
                  </a:lnTo>
                  <a:lnTo>
                    <a:pt x="914673" y="1296469"/>
                  </a:lnTo>
                  <a:lnTo>
                    <a:pt x="905485" y="1304320"/>
                  </a:lnTo>
                  <a:lnTo>
                    <a:pt x="905485" y="1291473"/>
                  </a:lnTo>
                  <a:lnTo>
                    <a:pt x="920870" y="1291473"/>
                  </a:lnTo>
                  <a:lnTo>
                    <a:pt x="911575" y="1299146"/>
                  </a:lnTo>
                  <a:lnTo>
                    <a:pt x="911575" y="1286387"/>
                  </a:lnTo>
                  <a:lnTo>
                    <a:pt x="926960" y="1286387"/>
                  </a:lnTo>
                  <a:lnTo>
                    <a:pt x="933050" y="1286387"/>
                  </a:lnTo>
                  <a:lnTo>
                    <a:pt x="923861" y="1294060"/>
                  </a:lnTo>
                  <a:lnTo>
                    <a:pt x="923861" y="1281212"/>
                  </a:lnTo>
                  <a:lnTo>
                    <a:pt x="939247" y="1281212"/>
                  </a:lnTo>
                  <a:lnTo>
                    <a:pt x="929951" y="1288974"/>
                  </a:lnTo>
                  <a:lnTo>
                    <a:pt x="929951" y="1276127"/>
                  </a:lnTo>
                  <a:lnTo>
                    <a:pt x="945337" y="1276127"/>
                  </a:lnTo>
                  <a:lnTo>
                    <a:pt x="936148" y="1283800"/>
                  </a:lnTo>
                  <a:lnTo>
                    <a:pt x="936148" y="1271041"/>
                  </a:lnTo>
                  <a:lnTo>
                    <a:pt x="951427" y="1271041"/>
                  </a:lnTo>
                  <a:lnTo>
                    <a:pt x="942238" y="1278714"/>
                  </a:lnTo>
                  <a:lnTo>
                    <a:pt x="942238" y="1265866"/>
                  </a:lnTo>
                  <a:lnTo>
                    <a:pt x="957623" y="1265866"/>
                  </a:lnTo>
                  <a:lnTo>
                    <a:pt x="963713" y="1265866"/>
                  </a:lnTo>
                  <a:lnTo>
                    <a:pt x="954418" y="1273628"/>
                  </a:lnTo>
                  <a:lnTo>
                    <a:pt x="954418" y="1260781"/>
                  </a:lnTo>
                  <a:lnTo>
                    <a:pt x="969803" y="1260781"/>
                  </a:lnTo>
                  <a:lnTo>
                    <a:pt x="975893" y="1260781"/>
                  </a:lnTo>
                  <a:lnTo>
                    <a:pt x="966598" y="1268543"/>
                  </a:lnTo>
                  <a:lnTo>
                    <a:pt x="966598" y="1263368"/>
                  </a:lnTo>
                  <a:lnTo>
                    <a:pt x="966598" y="1250609"/>
                  </a:lnTo>
                  <a:lnTo>
                    <a:pt x="982090" y="1250609"/>
                  </a:lnTo>
                  <a:lnTo>
                    <a:pt x="988180" y="1250609"/>
                  </a:lnTo>
                  <a:lnTo>
                    <a:pt x="978885" y="1258282"/>
                  </a:lnTo>
                  <a:lnTo>
                    <a:pt x="978885" y="1245524"/>
                  </a:lnTo>
                  <a:lnTo>
                    <a:pt x="994270" y="1245524"/>
                  </a:lnTo>
                  <a:lnTo>
                    <a:pt x="1000467" y="1245524"/>
                  </a:lnTo>
                  <a:lnTo>
                    <a:pt x="1006450" y="1245524"/>
                  </a:lnTo>
                  <a:lnTo>
                    <a:pt x="997262" y="1253197"/>
                  </a:lnTo>
                  <a:lnTo>
                    <a:pt x="997262" y="1240438"/>
                  </a:lnTo>
                  <a:lnTo>
                    <a:pt x="1012647" y="1240438"/>
                  </a:lnTo>
                  <a:lnTo>
                    <a:pt x="1018737" y="1240438"/>
                  </a:lnTo>
                  <a:lnTo>
                    <a:pt x="1009442" y="1248111"/>
                  </a:lnTo>
                  <a:lnTo>
                    <a:pt x="1009442" y="1235263"/>
                  </a:lnTo>
                  <a:lnTo>
                    <a:pt x="1024827" y="1235263"/>
                  </a:lnTo>
                  <a:lnTo>
                    <a:pt x="1015638" y="1242936"/>
                  </a:lnTo>
                  <a:lnTo>
                    <a:pt x="1015638" y="1230178"/>
                  </a:lnTo>
                  <a:lnTo>
                    <a:pt x="1030917" y="1230178"/>
                  </a:lnTo>
                  <a:lnTo>
                    <a:pt x="1021728" y="1237851"/>
                  </a:lnTo>
                  <a:lnTo>
                    <a:pt x="1021728" y="1225092"/>
                  </a:lnTo>
                  <a:lnTo>
                    <a:pt x="1037114" y="1225092"/>
                  </a:lnTo>
                  <a:lnTo>
                    <a:pt x="1043204" y="1225092"/>
                  </a:lnTo>
                  <a:lnTo>
                    <a:pt x="1034015" y="1232765"/>
                  </a:lnTo>
                  <a:lnTo>
                    <a:pt x="1034015" y="1219917"/>
                  </a:lnTo>
                  <a:lnTo>
                    <a:pt x="1049294" y="1219917"/>
                  </a:lnTo>
                  <a:lnTo>
                    <a:pt x="1040105" y="1227680"/>
                  </a:lnTo>
                  <a:lnTo>
                    <a:pt x="1040105" y="1214832"/>
                  </a:lnTo>
                  <a:lnTo>
                    <a:pt x="1055384" y="1214832"/>
                  </a:lnTo>
                  <a:lnTo>
                    <a:pt x="1061581" y="1214832"/>
                  </a:lnTo>
                  <a:lnTo>
                    <a:pt x="1067671" y="1214832"/>
                  </a:lnTo>
                  <a:lnTo>
                    <a:pt x="1058482" y="1222594"/>
                  </a:lnTo>
                  <a:lnTo>
                    <a:pt x="1058482" y="1209746"/>
                  </a:lnTo>
                  <a:lnTo>
                    <a:pt x="1073761" y="1209746"/>
                  </a:lnTo>
                  <a:lnTo>
                    <a:pt x="1079957" y="1209746"/>
                  </a:lnTo>
                  <a:lnTo>
                    <a:pt x="1070662" y="1217508"/>
                  </a:lnTo>
                  <a:lnTo>
                    <a:pt x="1070662" y="1204661"/>
                  </a:lnTo>
                  <a:lnTo>
                    <a:pt x="1086047" y="1204661"/>
                  </a:lnTo>
                  <a:lnTo>
                    <a:pt x="1092137" y="1204661"/>
                  </a:lnTo>
                  <a:lnTo>
                    <a:pt x="1082949" y="1212334"/>
                  </a:lnTo>
                  <a:lnTo>
                    <a:pt x="1082949" y="1199575"/>
                  </a:lnTo>
                  <a:lnTo>
                    <a:pt x="1098334" y="1199575"/>
                  </a:lnTo>
                  <a:lnTo>
                    <a:pt x="1089039" y="1207248"/>
                  </a:lnTo>
                  <a:lnTo>
                    <a:pt x="1089039" y="1194400"/>
                  </a:lnTo>
                  <a:lnTo>
                    <a:pt x="1104424" y="1194400"/>
                  </a:lnTo>
                  <a:lnTo>
                    <a:pt x="1095129" y="1202162"/>
                  </a:lnTo>
                  <a:lnTo>
                    <a:pt x="1095129" y="1196988"/>
                  </a:lnTo>
                  <a:lnTo>
                    <a:pt x="1095129" y="1184229"/>
                  </a:lnTo>
                  <a:lnTo>
                    <a:pt x="1110514" y="1184229"/>
                  </a:lnTo>
                  <a:lnTo>
                    <a:pt x="1101326" y="1191902"/>
                  </a:lnTo>
                  <a:lnTo>
                    <a:pt x="1101326" y="1179054"/>
                  </a:lnTo>
                  <a:lnTo>
                    <a:pt x="1116711" y="1179054"/>
                  </a:lnTo>
                  <a:lnTo>
                    <a:pt x="1122801" y="1179054"/>
                  </a:lnTo>
                  <a:lnTo>
                    <a:pt x="1113506" y="1186817"/>
                  </a:lnTo>
                  <a:lnTo>
                    <a:pt x="1113506" y="1174058"/>
                  </a:lnTo>
                  <a:lnTo>
                    <a:pt x="1128891" y="1174058"/>
                  </a:lnTo>
                  <a:lnTo>
                    <a:pt x="1119596" y="1181731"/>
                  </a:lnTo>
                  <a:lnTo>
                    <a:pt x="1119596" y="1168972"/>
                  </a:lnTo>
                  <a:lnTo>
                    <a:pt x="1134981" y="1168972"/>
                  </a:lnTo>
                  <a:lnTo>
                    <a:pt x="1141178" y="1168972"/>
                  </a:lnTo>
                  <a:lnTo>
                    <a:pt x="1131883" y="1176645"/>
                  </a:lnTo>
                  <a:lnTo>
                    <a:pt x="1131883" y="1163798"/>
                  </a:lnTo>
                  <a:lnTo>
                    <a:pt x="1147268" y="1163798"/>
                  </a:lnTo>
                  <a:lnTo>
                    <a:pt x="1137972" y="1171560"/>
                  </a:lnTo>
                  <a:lnTo>
                    <a:pt x="1137972" y="1158712"/>
                  </a:lnTo>
                  <a:lnTo>
                    <a:pt x="1153358" y="1158712"/>
                  </a:lnTo>
                  <a:lnTo>
                    <a:pt x="1144062" y="1166385"/>
                  </a:lnTo>
                  <a:lnTo>
                    <a:pt x="1144062" y="1153626"/>
                  </a:lnTo>
                  <a:lnTo>
                    <a:pt x="1159448" y="1153626"/>
                  </a:lnTo>
                  <a:lnTo>
                    <a:pt x="1150152" y="1161299"/>
                  </a:lnTo>
                  <a:lnTo>
                    <a:pt x="1150152" y="1148452"/>
                  </a:lnTo>
                  <a:lnTo>
                    <a:pt x="1165538" y="1148452"/>
                  </a:lnTo>
                  <a:lnTo>
                    <a:pt x="1171628" y="1148452"/>
                  </a:lnTo>
                  <a:lnTo>
                    <a:pt x="1177824" y="1148452"/>
                  </a:lnTo>
                  <a:lnTo>
                    <a:pt x="1183914" y="1148452"/>
                  </a:lnTo>
                  <a:lnTo>
                    <a:pt x="1190004" y="1148452"/>
                  </a:lnTo>
                  <a:lnTo>
                    <a:pt x="1180816" y="1156214"/>
                  </a:lnTo>
                  <a:lnTo>
                    <a:pt x="1180816" y="1143366"/>
                  </a:lnTo>
                  <a:lnTo>
                    <a:pt x="1196201" y="1143366"/>
                  </a:lnTo>
                  <a:lnTo>
                    <a:pt x="1202291" y="1143366"/>
                  </a:lnTo>
                  <a:lnTo>
                    <a:pt x="1193103" y="1151128"/>
                  </a:lnTo>
                  <a:lnTo>
                    <a:pt x="1193103" y="1138280"/>
                  </a:lnTo>
                  <a:lnTo>
                    <a:pt x="1208381" y="1138280"/>
                  </a:lnTo>
                  <a:lnTo>
                    <a:pt x="1199193" y="1145953"/>
                  </a:lnTo>
                  <a:lnTo>
                    <a:pt x="1199193" y="1133195"/>
                  </a:lnTo>
                  <a:lnTo>
                    <a:pt x="1214471" y="1133195"/>
                  </a:lnTo>
                  <a:lnTo>
                    <a:pt x="1220668" y="1133195"/>
                  </a:lnTo>
                  <a:lnTo>
                    <a:pt x="1211480" y="1140957"/>
                  </a:lnTo>
                  <a:lnTo>
                    <a:pt x="1211480" y="1128109"/>
                  </a:lnTo>
                  <a:lnTo>
                    <a:pt x="1226758" y="1128109"/>
                  </a:lnTo>
                  <a:lnTo>
                    <a:pt x="1217570" y="1135782"/>
                  </a:lnTo>
                  <a:lnTo>
                    <a:pt x="1217570" y="1123024"/>
                  </a:lnTo>
                  <a:lnTo>
                    <a:pt x="1232848" y="1123024"/>
                  </a:lnTo>
                  <a:lnTo>
                    <a:pt x="1223660" y="1130697"/>
                  </a:lnTo>
                  <a:lnTo>
                    <a:pt x="1223660" y="1117849"/>
                  </a:lnTo>
                  <a:lnTo>
                    <a:pt x="1239045" y="1117849"/>
                  </a:lnTo>
                  <a:lnTo>
                    <a:pt x="1245135" y="1117849"/>
                  </a:lnTo>
                  <a:lnTo>
                    <a:pt x="1251225" y="1117849"/>
                  </a:lnTo>
                  <a:lnTo>
                    <a:pt x="1257422" y="1117849"/>
                  </a:lnTo>
                  <a:lnTo>
                    <a:pt x="1248126" y="1125611"/>
                  </a:lnTo>
                  <a:lnTo>
                    <a:pt x="1248126" y="1112763"/>
                  </a:lnTo>
                  <a:lnTo>
                    <a:pt x="1263512" y="1112763"/>
                  </a:lnTo>
                  <a:lnTo>
                    <a:pt x="1269602" y="1112763"/>
                  </a:lnTo>
                  <a:lnTo>
                    <a:pt x="1275798" y="1112763"/>
                  </a:lnTo>
                  <a:lnTo>
                    <a:pt x="1281888" y="1112763"/>
                  </a:lnTo>
                  <a:lnTo>
                    <a:pt x="1287978" y="1112763"/>
                  </a:lnTo>
                  <a:lnTo>
                    <a:pt x="1278683" y="1120436"/>
                  </a:lnTo>
                  <a:lnTo>
                    <a:pt x="1278683" y="1107678"/>
                  </a:lnTo>
                  <a:lnTo>
                    <a:pt x="1294068" y="1107678"/>
                  </a:lnTo>
                  <a:lnTo>
                    <a:pt x="1300158" y="1107678"/>
                  </a:lnTo>
                  <a:lnTo>
                    <a:pt x="1306355" y="1107678"/>
                  </a:lnTo>
                  <a:lnTo>
                    <a:pt x="1297060" y="1115351"/>
                  </a:lnTo>
                  <a:lnTo>
                    <a:pt x="1297060" y="1110265"/>
                  </a:lnTo>
                  <a:lnTo>
                    <a:pt x="1297060" y="1097417"/>
                  </a:lnTo>
                  <a:lnTo>
                    <a:pt x="1312338" y="1097417"/>
                  </a:lnTo>
                  <a:lnTo>
                    <a:pt x="1318535" y="1097417"/>
                  </a:lnTo>
                  <a:lnTo>
                    <a:pt x="1309240" y="1105179"/>
                  </a:lnTo>
                  <a:lnTo>
                    <a:pt x="1309240" y="1092421"/>
                  </a:lnTo>
                  <a:lnTo>
                    <a:pt x="1324625" y="1092421"/>
                  </a:lnTo>
                  <a:lnTo>
                    <a:pt x="1330715" y="1092421"/>
                  </a:lnTo>
                  <a:lnTo>
                    <a:pt x="1321527" y="1100094"/>
                  </a:lnTo>
                  <a:lnTo>
                    <a:pt x="1321527" y="1087246"/>
                  </a:lnTo>
                  <a:lnTo>
                    <a:pt x="1336912" y="1087246"/>
                  </a:lnTo>
                  <a:lnTo>
                    <a:pt x="1327617" y="1095008"/>
                  </a:lnTo>
                  <a:lnTo>
                    <a:pt x="1327617" y="1082160"/>
                  </a:lnTo>
                  <a:lnTo>
                    <a:pt x="1343002" y="1082160"/>
                  </a:lnTo>
                  <a:lnTo>
                    <a:pt x="1333814" y="1089833"/>
                  </a:lnTo>
                  <a:lnTo>
                    <a:pt x="1333814" y="1084748"/>
                  </a:lnTo>
                  <a:lnTo>
                    <a:pt x="1333814" y="1071900"/>
                  </a:lnTo>
                  <a:lnTo>
                    <a:pt x="1349092" y="1071900"/>
                  </a:lnTo>
                  <a:lnTo>
                    <a:pt x="1339904" y="1079662"/>
                  </a:lnTo>
                  <a:lnTo>
                    <a:pt x="1339904" y="1066814"/>
                  </a:lnTo>
                  <a:lnTo>
                    <a:pt x="1355289" y="1066814"/>
                  </a:lnTo>
                  <a:lnTo>
                    <a:pt x="1361379" y="1066814"/>
                  </a:lnTo>
                  <a:lnTo>
                    <a:pt x="1352190" y="1074487"/>
                  </a:lnTo>
                  <a:lnTo>
                    <a:pt x="1352190" y="1061729"/>
                  </a:lnTo>
                  <a:lnTo>
                    <a:pt x="1367469" y="1061729"/>
                  </a:lnTo>
                  <a:lnTo>
                    <a:pt x="1358280" y="1069402"/>
                  </a:lnTo>
                  <a:lnTo>
                    <a:pt x="1358280" y="1064405"/>
                  </a:lnTo>
                  <a:lnTo>
                    <a:pt x="1358280" y="1051468"/>
                  </a:lnTo>
                  <a:lnTo>
                    <a:pt x="1373559" y="1051468"/>
                  </a:lnTo>
                  <a:lnTo>
                    <a:pt x="1379756" y="1051468"/>
                  </a:lnTo>
                  <a:lnTo>
                    <a:pt x="1385846" y="1051468"/>
                  </a:lnTo>
                  <a:lnTo>
                    <a:pt x="1391935" y="1051468"/>
                  </a:lnTo>
                  <a:lnTo>
                    <a:pt x="1382747" y="1059231"/>
                  </a:lnTo>
                  <a:lnTo>
                    <a:pt x="1382747" y="1046472"/>
                  </a:lnTo>
                  <a:lnTo>
                    <a:pt x="1398132" y="1046472"/>
                  </a:lnTo>
                  <a:lnTo>
                    <a:pt x="1404222" y="1046472"/>
                  </a:lnTo>
                  <a:lnTo>
                    <a:pt x="1394927" y="1054145"/>
                  </a:lnTo>
                  <a:lnTo>
                    <a:pt x="1394927" y="1041297"/>
                  </a:lnTo>
                  <a:lnTo>
                    <a:pt x="1410312" y="1041297"/>
                  </a:lnTo>
                  <a:lnTo>
                    <a:pt x="1401017" y="1048970"/>
                  </a:lnTo>
                  <a:lnTo>
                    <a:pt x="1401017" y="1036212"/>
                  </a:lnTo>
                  <a:lnTo>
                    <a:pt x="1416509" y="1036212"/>
                  </a:lnTo>
                  <a:lnTo>
                    <a:pt x="1422599" y="1036212"/>
                  </a:lnTo>
                  <a:lnTo>
                    <a:pt x="1413304" y="1043885"/>
                  </a:lnTo>
                  <a:lnTo>
                    <a:pt x="1413304" y="1031126"/>
                  </a:lnTo>
                  <a:lnTo>
                    <a:pt x="1428689" y="1031126"/>
                  </a:lnTo>
                  <a:lnTo>
                    <a:pt x="1419394" y="1038799"/>
                  </a:lnTo>
                  <a:lnTo>
                    <a:pt x="1419394" y="1025951"/>
                  </a:lnTo>
                  <a:lnTo>
                    <a:pt x="1434779" y="1025951"/>
                  </a:lnTo>
                  <a:lnTo>
                    <a:pt x="1440976" y="1025951"/>
                  </a:lnTo>
                  <a:lnTo>
                    <a:pt x="1431681" y="1033624"/>
                  </a:lnTo>
                  <a:lnTo>
                    <a:pt x="1431681" y="1020866"/>
                  </a:lnTo>
                  <a:lnTo>
                    <a:pt x="1447066" y="1020866"/>
                  </a:lnTo>
                  <a:lnTo>
                    <a:pt x="1437771" y="1028539"/>
                  </a:lnTo>
                  <a:lnTo>
                    <a:pt x="1437771" y="1015780"/>
                  </a:lnTo>
                  <a:lnTo>
                    <a:pt x="1453049" y="1015780"/>
                  </a:lnTo>
                  <a:lnTo>
                    <a:pt x="1459246" y="1015780"/>
                  </a:lnTo>
                  <a:lnTo>
                    <a:pt x="1450057" y="1023542"/>
                  </a:lnTo>
                  <a:lnTo>
                    <a:pt x="1450057" y="1018367"/>
                  </a:lnTo>
                  <a:lnTo>
                    <a:pt x="1450057" y="1005609"/>
                  </a:lnTo>
                  <a:lnTo>
                    <a:pt x="1465336" y="1005609"/>
                  </a:lnTo>
                  <a:lnTo>
                    <a:pt x="1471426" y="1005609"/>
                  </a:lnTo>
                  <a:lnTo>
                    <a:pt x="1477623" y="1005609"/>
                  </a:lnTo>
                  <a:lnTo>
                    <a:pt x="1468327" y="1013282"/>
                  </a:lnTo>
                  <a:lnTo>
                    <a:pt x="1468327" y="1000523"/>
                  </a:lnTo>
                  <a:lnTo>
                    <a:pt x="1483713" y="1000523"/>
                  </a:lnTo>
                  <a:lnTo>
                    <a:pt x="1474524" y="1008196"/>
                  </a:lnTo>
                  <a:lnTo>
                    <a:pt x="1474524" y="1003021"/>
                  </a:lnTo>
                  <a:lnTo>
                    <a:pt x="1474524" y="990263"/>
                  </a:lnTo>
                  <a:lnTo>
                    <a:pt x="1489803" y="990263"/>
                  </a:lnTo>
                  <a:lnTo>
                    <a:pt x="1495999" y="990263"/>
                  </a:lnTo>
                  <a:lnTo>
                    <a:pt x="1502089" y="990263"/>
                  </a:lnTo>
                  <a:lnTo>
                    <a:pt x="1508179" y="990263"/>
                  </a:lnTo>
                  <a:lnTo>
                    <a:pt x="1514376" y="990263"/>
                  </a:lnTo>
                  <a:lnTo>
                    <a:pt x="1505081" y="997936"/>
                  </a:lnTo>
                  <a:lnTo>
                    <a:pt x="1505081" y="985088"/>
                  </a:lnTo>
                  <a:lnTo>
                    <a:pt x="1520466" y="985088"/>
                  </a:lnTo>
                  <a:lnTo>
                    <a:pt x="1526556" y="985088"/>
                  </a:lnTo>
                  <a:lnTo>
                    <a:pt x="1532646" y="985088"/>
                  </a:lnTo>
                  <a:lnTo>
                    <a:pt x="1523458" y="992850"/>
                  </a:lnTo>
                  <a:lnTo>
                    <a:pt x="1523458" y="980002"/>
                  </a:lnTo>
                  <a:lnTo>
                    <a:pt x="1538843" y="980002"/>
                  </a:lnTo>
                  <a:lnTo>
                    <a:pt x="1529548" y="987765"/>
                  </a:lnTo>
                  <a:lnTo>
                    <a:pt x="1529548" y="974917"/>
                  </a:lnTo>
                  <a:lnTo>
                    <a:pt x="1544933" y="974917"/>
                  </a:lnTo>
                  <a:lnTo>
                    <a:pt x="1551023" y="974917"/>
                  </a:lnTo>
                  <a:lnTo>
                    <a:pt x="1541835" y="982679"/>
                  </a:lnTo>
                  <a:lnTo>
                    <a:pt x="1541835" y="969831"/>
                  </a:lnTo>
                  <a:lnTo>
                    <a:pt x="1557220" y="969831"/>
                  </a:lnTo>
                  <a:lnTo>
                    <a:pt x="1547925" y="977593"/>
                  </a:lnTo>
                  <a:lnTo>
                    <a:pt x="1547925" y="972419"/>
                  </a:lnTo>
                  <a:lnTo>
                    <a:pt x="1547925" y="959660"/>
                  </a:lnTo>
                  <a:lnTo>
                    <a:pt x="1563310" y="959660"/>
                  </a:lnTo>
                  <a:lnTo>
                    <a:pt x="1569400" y="959660"/>
                  </a:lnTo>
                  <a:lnTo>
                    <a:pt x="1560105" y="967333"/>
                  </a:lnTo>
                  <a:lnTo>
                    <a:pt x="1560105" y="954485"/>
                  </a:lnTo>
                  <a:lnTo>
                    <a:pt x="1575597" y="954485"/>
                  </a:lnTo>
                  <a:lnTo>
                    <a:pt x="1581580" y="954485"/>
                  </a:lnTo>
                  <a:lnTo>
                    <a:pt x="1572391" y="962247"/>
                  </a:lnTo>
                  <a:lnTo>
                    <a:pt x="1572391" y="949400"/>
                  </a:lnTo>
                  <a:lnTo>
                    <a:pt x="1587777" y="949400"/>
                  </a:lnTo>
                  <a:lnTo>
                    <a:pt x="1593866" y="949400"/>
                  </a:lnTo>
                  <a:lnTo>
                    <a:pt x="1584571" y="957073"/>
                  </a:lnTo>
                  <a:lnTo>
                    <a:pt x="1584571" y="951987"/>
                  </a:lnTo>
                  <a:lnTo>
                    <a:pt x="1584571" y="939229"/>
                  </a:lnTo>
                  <a:lnTo>
                    <a:pt x="1599957" y="939229"/>
                  </a:lnTo>
                  <a:lnTo>
                    <a:pt x="1606047" y="939229"/>
                  </a:lnTo>
                  <a:lnTo>
                    <a:pt x="1596858" y="946902"/>
                  </a:lnTo>
                  <a:lnTo>
                    <a:pt x="1596858" y="941816"/>
                  </a:lnTo>
                  <a:lnTo>
                    <a:pt x="1596858" y="929057"/>
                  </a:lnTo>
                  <a:lnTo>
                    <a:pt x="1612137" y="929057"/>
                  </a:lnTo>
                  <a:lnTo>
                    <a:pt x="1602948" y="936730"/>
                  </a:lnTo>
                  <a:lnTo>
                    <a:pt x="1602948" y="923883"/>
                  </a:lnTo>
                  <a:lnTo>
                    <a:pt x="1618333" y="923883"/>
                  </a:lnTo>
                  <a:lnTo>
                    <a:pt x="1624423" y="923883"/>
                  </a:lnTo>
                  <a:lnTo>
                    <a:pt x="1630513" y="923883"/>
                  </a:lnTo>
                  <a:lnTo>
                    <a:pt x="1621325" y="931645"/>
                  </a:lnTo>
                  <a:lnTo>
                    <a:pt x="1621325" y="918797"/>
                  </a:lnTo>
                  <a:lnTo>
                    <a:pt x="1636710" y="918797"/>
                  </a:lnTo>
                  <a:lnTo>
                    <a:pt x="1648890" y="918797"/>
                  </a:lnTo>
                  <a:lnTo>
                    <a:pt x="1639702" y="926470"/>
                  </a:lnTo>
                  <a:lnTo>
                    <a:pt x="1639702" y="913711"/>
                  </a:lnTo>
                  <a:lnTo>
                    <a:pt x="1655087" y="913711"/>
                  </a:lnTo>
                  <a:lnTo>
                    <a:pt x="1645792" y="921384"/>
                  </a:lnTo>
                  <a:lnTo>
                    <a:pt x="1645792" y="908537"/>
                  </a:lnTo>
                  <a:lnTo>
                    <a:pt x="1661177" y="908537"/>
                  </a:lnTo>
                  <a:lnTo>
                    <a:pt x="1667267" y="908537"/>
                  </a:lnTo>
                  <a:lnTo>
                    <a:pt x="1658079" y="916299"/>
                  </a:lnTo>
                  <a:lnTo>
                    <a:pt x="1658079" y="911124"/>
                  </a:lnTo>
                  <a:lnTo>
                    <a:pt x="1658079" y="898365"/>
                  </a:lnTo>
                  <a:lnTo>
                    <a:pt x="1673464" y="898365"/>
                  </a:lnTo>
                  <a:lnTo>
                    <a:pt x="1664168" y="906128"/>
                  </a:lnTo>
                  <a:lnTo>
                    <a:pt x="1664168" y="893280"/>
                  </a:lnTo>
                  <a:lnTo>
                    <a:pt x="1679554" y="893280"/>
                  </a:lnTo>
                  <a:lnTo>
                    <a:pt x="1685644" y="893280"/>
                  </a:lnTo>
                  <a:lnTo>
                    <a:pt x="1676455" y="901042"/>
                  </a:lnTo>
                  <a:lnTo>
                    <a:pt x="1676455" y="883108"/>
                  </a:lnTo>
                  <a:lnTo>
                    <a:pt x="1691734" y="883108"/>
                  </a:lnTo>
                  <a:lnTo>
                    <a:pt x="1682438" y="890781"/>
                  </a:lnTo>
                  <a:lnTo>
                    <a:pt x="1682438" y="877934"/>
                  </a:lnTo>
                  <a:lnTo>
                    <a:pt x="1697931" y="877934"/>
                  </a:lnTo>
                  <a:lnTo>
                    <a:pt x="1704021" y="877934"/>
                  </a:lnTo>
                  <a:lnTo>
                    <a:pt x="1716307" y="877934"/>
                  </a:lnTo>
                  <a:lnTo>
                    <a:pt x="1706905" y="885696"/>
                  </a:lnTo>
                  <a:lnTo>
                    <a:pt x="1706905" y="872848"/>
                  </a:lnTo>
                  <a:lnTo>
                    <a:pt x="1728487" y="872848"/>
                  </a:lnTo>
                  <a:lnTo>
                    <a:pt x="1740667" y="872848"/>
                  </a:lnTo>
                  <a:lnTo>
                    <a:pt x="1731479" y="880521"/>
                  </a:lnTo>
                  <a:lnTo>
                    <a:pt x="1731479" y="867762"/>
                  </a:lnTo>
                  <a:lnTo>
                    <a:pt x="1746864" y="867762"/>
                  </a:lnTo>
                  <a:lnTo>
                    <a:pt x="1737569" y="875435"/>
                  </a:lnTo>
                  <a:lnTo>
                    <a:pt x="1737569" y="862588"/>
                  </a:lnTo>
                  <a:lnTo>
                    <a:pt x="1752954" y="862588"/>
                  </a:lnTo>
                  <a:lnTo>
                    <a:pt x="1743659" y="870350"/>
                  </a:lnTo>
                  <a:lnTo>
                    <a:pt x="1743659" y="857502"/>
                  </a:lnTo>
                  <a:lnTo>
                    <a:pt x="1759044" y="857502"/>
                  </a:lnTo>
                  <a:lnTo>
                    <a:pt x="1771224" y="857502"/>
                  </a:lnTo>
                  <a:lnTo>
                    <a:pt x="1783511" y="857502"/>
                  </a:lnTo>
                  <a:lnTo>
                    <a:pt x="1774323" y="865264"/>
                  </a:lnTo>
                  <a:lnTo>
                    <a:pt x="1774323" y="852417"/>
                  </a:lnTo>
                  <a:lnTo>
                    <a:pt x="1795798" y="852417"/>
                  </a:lnTo>
                  <a:lnTo>
                    <a:pt x="1786502" y="860179"/>
                  </a:lnTo>
                  <a:lnTo>
                    <a:pt x="1786502" y="847331"/>
                  </a:lnTo>
                  <a:lnTo>
                    <a:pt x="1801888" y="847331"/>
                  </a:lnTo>
                  <a:lnTo>
                    <a:pt x="1807978" y="847331"/>
                  </a:lnTo>
                  <a:lnTo>
                    <a:pt x="1798789" y="855093"/>
                  </a:lnTo>
                  <a:lnTo>
                    <a:pt x="1798789" y="849918"/>
                  </a:lnTo>
                  <a:lnTo>
                    <a:pt x="1798789" y="837160"/>
                  </a:lnTo>
                  <a:lnTo>
                    <a:pt x="1814174" y="837160"/>
                  </a:lnTo>
                  <a:lnTo>
                    <a:pt x="1820264" y="837160"/>
                  </a:lnTo>
                  <a:lnTo>
                    <a:pt x="1811076" y="844833"/>
                  </a:lnTo>
                  <a:lnTo>
                    <a:pt x="1811076" y="839658"/>
                  </a:lnTo>
                  <a:lnTo>
                    <a:pt x="1811076" y="826899"/>
                  </a:lnTo>
                  <a:lnTo>
                    <a:pt x="1832551" y="826899"/>
                  </a:lnTo>
                  <a:lnTo>
                    <a:pt x="1844731" y="826899"/>
                  </a:lnTo>
                  <a:lnTo>
                    <a:pt x="1850821" y="826899"/>
                  </a:lnTo>
                  <a:lnTo>
                    <a:pt x="1857018" y="826899"/>
                  </a:lnTo>
                  <a:lnTo>
                    <a:pt x="1863108" y="826899"/>
                  </a:lnTo>
                  <a:lnTo>
                    <a:pt x="1853813" y="834572"/>
                  </a:lnTo>
                  <a:lnTo>
                    <a:pt x="1853813" y="821814"/>
                  </a:lnTo>
                  <a:lnTo>
                    <a:pt x="1869198" y="821814"/>
                  </a:lnTo>
                  <a:lnTo>
                    <a:pt x="1875395" y="821814"/>
                  </a:lnTo>
                  <a:lnTo>
                    <a:pt x="1881378" y="821814"/>
                  </a:lnTo>
                  <a:lnTo>
                    <a:pt x="1872190" y="829576"/>
                  </a:lnTo>
                  <a:lnTo>
                    <a:pt x="1872190" y="816639"/>
                  </a:lnTo>
                  <a:lnTo>
                    <a:pt x="1887468" y="816639"/>
                  </a:lnTo>
                  <a:lnTo>
                    <a:pt x="1893665" y="816639"/>
                  </a:lnTo>
                  <a:lnTo>
                    <a:pt x="1884369" y="824401"/>
                  </a:lnTo>
                  <a:lnTo>
                    <a:pt x="1884369" y="811643"/>
                  </a:lnTo>
                  <a:lnTo>
                    <a:pt x="1899755" y="811643"/>
                  </a:lnTo>
                  <a:lnTo>
                    <a:pt x="1905845" y="811643"/>
                  </a:lnTo>
                  <a:lnTo>
                    <a:pt x="1912042" y="811643"/>
                  </a:lnTo>
                  <a:lnTo>
                    <a:pt x="1918132" y="811643"/>
                  </a:lnTo>
                  <a:lnTo>
                    <a:pt x="1930311" y="811643"/>
                  </a:lnTo>
                  <a:lnTo>
                    <a:pt x="1936508" y="811643"/>
                  </a:lnTo>
                  <a:lnTo>
                    <a:pt x="1927320" y="819316"/>
                  </a:lnTo>
                  <a:lnTo>
                    <a:pt x="1927320" y="806557"/>
                  </a:lnTo>
                  <a:lnTo>
                    <a:pt x="1942598" y="806557"/>
                  </a:lnTo>
                  <a:lnTo>
                    <a:pt x="1933410" y="814230"/>
                  </a:lnTo>
                  <a:lnTo>
                    <a:pt x="1933410" y="801382"/>
                  </a:lnTo>
                  <a:lnTo>
                    <a:pt x="1948688" y="801382"/>
                  </a:lnTo>
                  <a:lnTo>
                    <a:pt x="1939500" y="809055"/>
                  </a:lnTo>
                  <a:lnTo>
                    <a:pt x="1939500" y="796297"/>
                  </a:lnTo>
                  <a:lnTo>
                    <a:pt x="1967065" y="796297"/>
                  </a:lnTo>
                  <a:lnTo>
                    <a:pt x="1973262" y="796297"/>
                  </a:lnTo>
                  <a:lnTo>
                    <a:pt x="1979352" y="796297"/>
                  </a:lnTo>
                  <a:lnTo>
                    <a:pt x="1970163" y="803970"/>
                  </a:lnTo>
                  <a:lnTo>
                    <a:pt x="1970163" y="791211"/>
                  </a:lnTo>
                  <a:lnTo>
                    <a:pt x="1991639" y="791211"/>
                  </a:lnTo>
                  <a:lnTo>
                    <a:pt x="1997729" y="791211"/>
                  </a:lnTo>
                  <a:lnTo>
                    <a:pt x="2009909" y="791211"/>
                  </a:lnTo>
                  <a:lnTo>
                    <a:pt x="2000613" y="798884"/>
                  </a:lnTo>
                  <a:lnTo>
                    <a:pt x="2000613" y="786036"/>
                  </a:lnTo>
                  <a:lnTo>
                    <a:pt x="2015999" y="786036"/>
                  </a:lnTo>
                  <a:lnTo>
                    <a:pt x="2022089" y="786036"/>
                  </a:lnTo>
                  <a:lnTo>
                    <a:pt x="2028285" y="786036"/>
                  </a:lnTo>
                  <a:lnTo>
                    <a:pt x="2018990" y="793798"/>
                  </a:lnTo>
                  <a:lnTo>
                    <a:pt x="2018990" y="780951"/>
                  </a:lnTo>
                  <a:lnTo>
                    <a:pt x="2034376" y="780951"/>
                  </a:lnTo>
                  <a:lnTo>
                    <a:pt x="2025080" y="788713"/>
                  </a:lnTo>
                  <a:lnTo>
                    <a:pt x="2025080" y="778452"/>
                  </a:lnTo>
                  <a:lnTo>
                    <a:pt x="2025080" y="765694"/>
                  </a:lnTo>
                  <a:lnTo>
                    <a:pt x="2040465" y="765694"/>
                  </a:lnTo>
                  <a:lnTo>
                    <a:pt x="2052752" y="765694"/>
                  </a:lnTo>
                  <a:lnTo>
                    <a:pt x="2043457" y="773367"/>
                  </a:lnTo>
                  <a:lnTo>
                    <a:pt x="2043457" y="760519"/>
                  </a:lnTo>
                  <a:lnTo>
                    <a:pt x="2058842" y="760519"/>
                  </a:lnTo>
                  <a:lnTo>
                    <a:pt x="2064932" y="760519"/>
                  </a:lnTo>
                  <a:lnTo>
                    <a:pt x="2055744" y="768281"/>
                  </a:lnTo>
                  <a:lnTo>
                    <a:pt x="2055744" y="755433"/>
                  </a:lnTo>
                  <a:lnTo>
                    <a:pt x="2077219" y="755433"/>
                  </a:lnTo>
                  <a:lnTo>
                    <a:pt x="2083309" y="755433"/>
                  </a:lnTo>
                  <a:lnTo>
                    <a:pt x="2074121" y="763106"/>
                  </a:lnTo>
                  <a:lnTo>
                    <a:pt x="2074121" y="750348"/>
                  </a:lnTo>
                  <a:lnTo>
                    <a:pt x="2089399" y="750348"/>
                  </a:lnTo>
                  <a:lnTo>
                    <a:pt x="2101686" y="750348"/>
                  </a:lnTo>
                  <a:lnTo>
                    <a:pt x="2092497" y="758021"/>
                  </a:lnTo>
                  <a:lnTo>
                    <a:pt x="2092497" y="745173"/>
                  </a:lnTo>
                  <a:lnTo>
                    <a:pt x="2107776" y="745173"/>
                  </a:lnTo>
                  <a:lnTo>
                    <a:pt x="2113973" y="745173"/>
                  </a:lnTo>
                  <a:lnTo>
                    <a:pt x="2104678" y="752935"/>
                  </a:lnTo>
                  <a:lnTo>
                    <a:pt x="2104678" y="740087"/>
                  </a:lnTo>
                  <a:lnTo>
                    <a:pt x="2120063" y="740087"/>
                  </a:lnTo>
                  <a:lnTo>
                    <a:pt x="2132350" y="740087"/>
                  </a:lnTo>
                  <a:lnTo>
                    <a:pt x="2138439" y="740087"/>
                  </a:lnTo>
                  <a:lnTo>
                    <a:pt x="2129144" y="747850"/>
                  </a:lnTo>
                  <a:lnTo>
                    <a:pt x="2129144" y="742764"/>
                  </a:lnTo>
                  <a:lnTo>
                    <a:pt x="2129144" y="729916"/>
                  </a:lnTo>
                  <a:lnTo>
                    <a:pt x="2144529" y="729916"/>
                  </a:lnTo>
                  <a:lnTo>
                    <a:pt x="2150726" y="729916"/>
                  </a:lnTo>
                  <a:lnTo>
                    <a:pt x="2156816" y="729916"/>
                  </a:lnTo>
                  <a:lnTo>
                    <a:pt x="2147521" y="737678"/>
                  </a:lnTo>
                  <a:lnTo>
                    <a:pt x="2147521" y="732504"/>
                  </a:lnTo>
                  <a:lnTo>
                    <a:pt x="2147521" y="719745"/>
                  </a:lnTo>
                  <a:lnTo>
                    <a:pt x="2162906" y="719745"/>
                  </a:lnTo>
                  <a:lnTo>
                    <a:pt x="2168996" y="719745"/>
                  </a:lnTo>
                  <a:lnTo>
                    <a:pt x="2159701" y="727418"/>
                  </a:lnTo>
                  <a:lnTo>
                    <a:pt x="2159701" y="722332"/>
                  </a:lnTo>
                  <a:lnTo>
                    <a:pt x="2159701" y="709485"/>
                  </a:lnTo>
                  <a:lnTo>
                    <a:pt x="2175086" y="709485"/>
                  </a:lnTo>
                  <a:lnTo>
                    <a:pt x="2181176" y="709485"/>
                  </a:lnTo>
                  <a:lnTo>
                    <a:pt x="2171988" y="717158"/>
                  </a:lnTo>
                  <a:lnTo>
                    <a:pt x="2171988" y="704399"/>
                  </a:lnTo>
                  <a:lnTo>
                    <a:pt x="2187266" y="704399"/>
                  </a:lnTo>
                  <a:lnTo>
                    <a:pt x="2193463" y="704399"/>
                  </a:lnTo>
                  <a:lnTo>
                    <a:pt x="2199553" y="704399"/>
                  </a:lnTo>
                  <a:lnTo>
                    <a:pt x="2217930" y="704399"/>
                  </a:lnTo>
                  <a:lnTo>
                    <a:pt x="2224020" y="704399"/>
                  </a:lnTo>
                  <a:lnTo>
                    <a:pt x="2214831" y="712072"/>
                  </a:lnTo>
                  <a:lnTo>
                    <a:pt x="2214831" y="699224"/>
                  </a:lnTo>
                  <a:lnTo>
                    <a:pt x="2236307" y="699224"/>
                  </a:lnTo>
                  <a:lnTo>
                    <a:pt x="2248593" y="699224"/>
                  </a:lnTo>
                  <a:lnTo>
                    <a:pt x="2239298" y="707076"/>
                  </a:lnTo>
                  <a:lnTo>
                    <a:pt x="2239298" y="694228"/>
                  </a:lnTo>
                  <a:lnTo>
                    <a:pt x="2260773" y="694228"/>
                  </a:lnTo>
                  <a:lnTo>
                    <a:pt x="2273060" y="694228"/>
                  </a:lnTo>
                  <a:lnTo>
                    <a:pt x="2263765" y="701901"/>
                  </a:lnTo>
                  <a:lnTo>
                    <a:pt x="2263765" y="689142"/>
                  </a:lnTo>
                  <a:lnTo>
                    <a:pt x="2279150" y="689142"/>
                  </a:lnTo>
                  <a:lnTo>
                    <a:pt x="2285240" y="689142"/>
                  </a:lnTo>
                  <a:lnTo>
                    <a:pt x="2275945" y="696815"/>
                  </a:lnTo>
                  <a:lnTo>
                    <a:pt x="2275945" y="683967"/>
                  </a:lnTo>
                  <a:lnTo>
                    <a:pt x="2291437" y="683967"/>
                  </a:lnTo>
                  <a:lnTo>
                    <a:pt x="2297527" y="683967"/>
                  </a:lnTo>
                  <a:lnTo>
                    <a:pt x="2315797" y="683967"/>
                  </a:lnTo>
                  <a:lnTo>
                    <a:pt x="2306609" y="691730"/>
                  </a:lnTo>
                  <a:lnTo>
                    <a:pt x="2306609" y="678882"/>
                  </a:lnTo>
                  <a:lnTo>
                    <a:pt x="2328084" y="678882"/>
                  </a:lnTo>
                  <a:lnTo>
                    <a:pt x="2318788" y="686555"/>
                  </a:lnTo>
                  <a:lnTo>
                    <a:pt x="2318788" y="673796"/>
                  </a:lnTo>
                  <a:lnTo>
                    <a:pt x="2334174" y="673796"/>
                  </a:lnTo>
                  <a:lnTo>
                    <a:pt x="2340264" y="673796"/>
                  </a:lnTo>
                  <a:lnTo>
                    <a:pt x="2346354" y="673796"/>
                  </a:lnTo>
                  <a:lnTo>
                    <a:pt x="2337165" y="681469"/>
                  </a:lnTo>
                  <a:lnTo>
                    <a:pt x="2337165" y="668621"/>
                  </a:lnTo>
                  <a:lnTo>
                    <a:pt x="2358640" y="668621"/>
                  </a:lnTo>
                  <a:lnTo>
                    <a:pt x="2349452" y="676384"/>
                  </a:lnTo>
                  <a:lnTo>
                    <a:pt x="2349452" y="663536"/>
                  </a:lnTo>
                  <a:lnTo>
                    <a:pt x="2364731" y="663536"/>
                  </a:lnTo>
                  <a:lnTo>
                    <a:pt x="2370927" y="663536"/>
                  </a:lnTo>
                  <a:lnTo>
                    <a:pt x="2377017" y="663536"/>
                  </a:lnTo>
                  <a:lnTo>
                    <a:pt x="2383107" y="663536"/>
                  </a:lnTo>
                  <a:lnTo>
                    <a:pt x="2389304" y="663536"/>
                  </a:lnTo>
                  <a:lnTo>
                    <a:pt x="2395394" y="663536"/>
                  </a:lnTo>
                  <a:lnTo>
                    <a:pt x="2401484" y="663536"/>
                  </a:lnTo>
                  <a:lnTo>
                    <a:pt x="2407681" y="663536"/>
                  </a:lnTo>
                  <a:lnTo>
                    <a:pt x="2413771" y="663536"/>
                  </a:lnTo>
                  <a:lnTo>
                    <a:pt x="2404476" y="671209"/>
                  </a:lnTo>
                  <a:lnTo>
                    <a:pt x="2404476" y="658450"/>
                  </a:lnTo>
                  <a:lnTo>
                    <a:pt x="2419861" y="658450"/>
                  </a:lnTo>
                  <a:lnTo>
                    <a:pt x="2410673" y="666213"/>
                  </a:lnTo>
                  <a:lnTo>
                    <a:pt x="2410673" y="653365"/>
                  </a:lnTo>
                  <a:lnTo>
                    <a:pt x="2425951" y="653365"/>
                  </a:lnTo>
                  <a:lnTo>
                    <a:pt x="2416656" y="661127"/>
                  </a:lnTo>
                  <a:lnTo>
                    <a:pt x="2416656" y="648279"/>
                  </a:lnTo>
                  <a:lnTo>
                    <a:pt x="2438238" y="648279"/>
                  </a:lnTo>
                  <a:lnTo>
                    <a:pt x="2428942" y="655952"/>
                  </a:lnTo>
                  <a:lnTo>
                    <a:pt x="2428942" y="643193"/>
                  </a:lnTo>
                  <a:lnTo>
                    <a:pt x="2444328" y="643193"/>
                  </a:lnTo>
                  <a:lnTo>
                    <a:pt x="2456614" y="643193"/>
                  </a:lnTo>
                  <a:lnTo>
                    <a:pt x="2447319" y="650866"/>
                  </a:lnTo>
                  <a:lnTo>
                    <a:pt x="2447319" y="638019"/>
                  </a:lnTo>
                  <a:lnTo>
                    <a:pt x="2462704" y="638019"/>
                  </a:lnTo>
                  <a:lnTo>
                    <a:pt x="2468795" y="638019"/>
                  </a:lnTo>
                  <a:lnTo>
                    <a:pt x="2459499" y="645781"/>
                  </a:lnTo>
                  <a:lnTo>
                    <a:pt x="2459499" y="640606"/>
                  </a:lnTo>
                  <a:lnTo>
                    <a:pt x="2459499" y="627847"/>
                  </a:lnTo>
                  <a:lnTo>
                    <a:pt x="2474884" y="627847"/>
                  </a:lnTo>
                  <a:lnTo>
                    <a:pt x="2465696" y="635520"/>
                  </a:lnTo>
                  <a:lnTo>
                    <a:pt x="2465696" y="622673"/>
                  </a:lnTo>
                  <a:lnTo>
                    <a:pt x="2480974" y="622673"/>
                  </a:lnTo>
                  <a:lnTo>
                    <a:pt x="2487171" y="622673"/>
                  </a:lnTo>
                  <a:lnTo>
                    <a:pt x="2499351" y="622673"/>
                  </a:lnTo>
                  <a:lnTo>
                    <a:pt x="2505441" y="622673"/>
                  </a:lnTo>
                  <a:lnTo>
                    <a:pt x="2496253" y="630435"/>
                  </a:lnTo>
                  <a:lnTo>
                    <a:pt x="2496253" y="617676"/>
                  </a:lnTo>
                  <a:lnTo>
                    <a:pt x="2511638" y="617676"/>
                  </a:lnTo>
                  <a:lnTo>
                    <a:pt x="2517728" y="617676"/>
                  </a:lnTo>
                  <a:lnTo>
                    <a:pt x="2508540" y="625349"/>
                  </a:lnTo>
                  <a:lnTo>
                    <a:pt x="2508540" y="620264"/>
                  </a:lnTo>
                  <a:lnTo>
                    <a:pt x="2508540" y="607416"/>
                  </a:lnTo>
                  <a:lnTo>
                    <a:pt x="2523818" y="607416"/>
                  </a:lnTo>
                  <a:lnTo>
                    <a:pt x="2530015" y="607416"/>
                  </a:lnTo>
                  <a:lnTo>
                    <a:pt x="2520719" y="615089"/>
                  </a:lnTo>
                  <a:lnTo>
                    <a:pt x="2520719" y="602330"/>
                  </a:lnTo>
                  <a:lnTo>
                    <a:pt x="2536105" y="602330"/>
                  </a:lnTo>
                  <a:lnTo>
                    <a:pt x="2526916" y="610003"/>
                  </a:lnTo>
                  <a:lnTo>
                    <a:pt x="2526916" y="604918"/>
                  </a:lnTo>
                  <a:lnTo>
                    <a:pt x="2526916" y="592070"/>
                  </a:lnTo>
                  <a:lnTo>
                    <a:pt x="2542195" y="592070"/>
                  </a:lnTo>
                  <a:lnTo>
                    <a:pt x="2548392" y="592070"/>
                  </a:lnTo>
                  <a:lnTo>
                    <a:pt x="2554482" y="592070"/>
                  </a:lnTo>
                  <a:lnTo>
                    <a:pt x="2560572" y="592070"/>
                  </a:lnTo>
                  <a:lnTo>
                    <a:pt x="2551276" y="599743"/>
                  </a:lnTo>
                  <a:lnTo>
                    <a:pt x="2551276" y="586984"/>
                  </a:lnTo>
                  <a:lnTo>
                    <a:pt x="2566768" y="586984"/>
                  </a:lnTo>
                  <a:lnTo>
                    <a:pt x="2572858" y="586984"/>
                  </a:lnTo>
                  <a:lnTo>
                    <a:pt x="2563563" y="594657"/>
                  </a:lnTo>
                  <a:lnTo>
                    <a:pt x="2563563" y="581899"/>
                  </a:lnTo>
                  <a:lnTo>
                    <a:pt x="2578948" y="581899"/>
                  </a:lnTo>
                  <a:lnTo>
                    <a:pt x="2585038" y="581899"/>
                  </a:lnTo>
                  <a:lnTo>
                    <a:pt x="2591235" y="581899"/>
                  </a:lnTo>
                  <a:lnTo>
                    <a:pt x="2597325" y="581899"/>
                  </a:lnTo>
                  <a:lnTo>
                    <a:pt x="2588030" y="589661"/>
                  </a:lnTo>
                  <a:lnTo>
                    <a:pt x="2588030" y="576813"/>
                  </a:lnTo>
                  <a:lnTo>
                    <a:pt x="2603415" y="576813"/>
                  </a:lnTo>
                  <a:lnTo>
                    <a:pt x="2609505" y="576813"/>
                  </a:lnTo>
                  <a:lnTo>
                    <a:pt x="2615595" y="576813"/>
                  </a:lnTo>
                  <a:lnTo>
                    <a:pt x="2621685" y="576813"/>
                  </a:lnTo>
                  <a:lnTo>
                    <a:pt x="2612497" y="584486"/>
                  </a:lnTo>
                  <a:lnTo>
                    <a:pt x="2612497" y="571728"/>
                  </a:lnTo>
                  <a:lnTo>
                    <a:pt x="2633972" y="571728"/>
                  </a:lnTo>
                  <a:lnTo>
                    <a:pt x="2624783" y="579401"/>
                  </a:lnTo>
                  <a:lnTo>
                    <a:pt x="2624783" y="574315"/>
                  </a:lnTo>
                  <a:lnTo>
                    <a:pt x="2624783" y="561467"/>
                  </a:lnTo>
                  <a:lnTo>
                    <a:pt x="2640062" y="561467"/>
                  </a:lnTo>
                  <a:lnTo>
                    <a:pt x="2630874" y="569140"/>
                  </a:lnTo>
                  <a:lnTo>
                    <a:pt x="2630874" y="556382"/>
                  </a:lnTo>
                  <a:lnTo>
                    <a:pt x="2646259" y="556382"/>
                  </a:lnTo>
                  <a:lnTo>
                    <a:pt x="2652349" y="556382"/>
                  </a:lnTo>
                  <a:lnTo>
                    <a:pt x="2658439" y="556382"/>
                  </a:lnTo>
                  <a:lnTo>
                    <a:pt x="2649250" y="564055"/>
                  </a:lnTo>
                  <a:lnTo>
                    <a:pt x="2649250" y="551207"/>
                  </a:lnTo>
                  <a:lnTo>
                    <a:pt x="2670726" y="551207"/>
                  </a:lnTo>
                  <a:lnTo>
                    <a:pt x="2682905" y="551207"/>
                  </a:lnTo>
                  <a:lnTo>
                    <a:pt x="2673717" y="558969"/>
                  </a:lnTo>
                  <a:lnTo>
                    <a:pt x="2673717" y="546121"/>
                  </a:lnTo>
                  <a:lnTo>
                    <a:pt x="2689102" y="546121"/>
                  </a:lnTo>
                  <a:lnTo>
                    <a:pt x="2679807" y="553883"/>
                  </a:lnTo>
                  <a:lnTo>
                    <a:pt x="2679807" y="541036"/>
                  </a:lnTo>
                  <a:lnTo>
                    <a:pt x="2695192" y="541036"/>
                  </a:lnTo>
                  <a:lnTo>
                    <a:pt x="2686004" y="548798"/>
                  </a:lnTo>
                  <a:lnTo>
                    <a:pt x="2686004" y="535950"/>
                  </a:lnTo>
                  <a:lnTo>
                    <a:pt x="2701282" y="535950"/>
                  </a:lnTo>
                  <a:lnTo>
                    <a:pt x="2707479" y="535950"/>
                  </a:lnTo>
                  <a:lnTo>
                    <a:pt x="2713569" y="535950"/>
                  </a:lnTo>
                  <a:lnTo>
                    <a:pt x="2719659" y="535950"/>
                  </a:lnTo>
                  <a:lnTo>
                    <a:pt x="2710364" y="543712"/>
                  </a:lnTo>
                  <a:lnTo>
                    <a:pt x="2710364" y="530864"/>
                  </a:lnTo>
                  <a:lnTo>
                    <a:pt x="2725856" y="530864"/>
                  </a:lnTo>
                  <a:lnTo>
                    <a:pt x="2716454" y="538537"/>
                  </a:lnTo>
                  <a:lnTo>
                    <a:pt x="2716454" y="533452"/>
                  </a:lnTo>
                  <a:lnTo>
                    <a:pt x="2716454" y="520604"/>
                  </a:lnTo>
                  <a:lnTo>
                    <a:pt x="2731946" y="520604"/>
                  </a:lnTo>
                  <a:lnTo>
                    <a:pt x="2744126" y="520604"/>
                  </a:lnTo>
                  <a:lnTo>
                    <a:pt x="2734831" y="528366"/>
                  </a:lnTo>
                  <a:lnTo>
                    <a:pt x="2734831" y="515518"/>
                  </a:lnTo>
                  <a:lnTo>
                    <a:pt x="2750323" y="515518"/>
                  </a:lnTo>
                  <a:lnTo>
                    <a:pt x="2756413" y="515518"/>
                  </a:lnTo>
                  <a:lnTo>
                    <a:pt x="2762503" y="515518"/>
                  </a:lnTo>
                  <a:lnTo>
                    <a:pt x="2768593" y="515518"/>
                  </a:lnTo>
                  <a:lnTo>
                    <a:pt x="2774683" y="515518"/>
                  </a:lnTo>
                  <a:lnTo>
                    <a:pt x="2765494" y="523191"/>
                  </a:lnTo>
                  <a:lnTo>
                    <a:pt x="2765494" y="518106"/>
                  </a:lnTo>
                  <a:lnTo>
                    <a:pt x="2765494" y="505258"/>
                  </a:lnTo>
                  <a:lnTo>
                    <a:pt x="2780772" y="505258"/>
                  </a:lnTo>
                  <a:lnTo>
                    <a:pt x="2786969" y="505258"/>
                  </a:lnTo>
                  <a:lnTo>
                    <a:pt x="2793060" y="505258"/>
                  </a:lnTo>
                  <a:lnTo>
                    <a:pt x="2799149" y="505258"/>
                  </a:lnTo>
                  <a:lnTo>
                    <a:pt x="2789961" y="513020"/>
                  </a:lnTo>
                  <a:lnTo>
                    <a:pt x="2789961" y="500172"/>
                  </a:lnTo>
                  <a:lnTo>
                    <a:pt x="2805346" y="500172"/>
                  </a:lnTo>
                  <a:lnTo>
                    <a:pt x="2796051" y="507935"/>
                  </a:lnTo>
                  <a:lnTo>
                    <a:pt x="2796051" y="495176"/>
                  </a:lnTo>
                  <a:lnTo>
                    <a:pt x="2811436" y="495176"/>
                  </a:lnTo>
                  <a:lnTo>
                    <a:pt x="2817526" y="495176"/>
                  </a:lnTo>
                  <a:lnTo>
                    <a:pt x="2808338" y="502849"/>
                  </a:lnTo>
                  <a:lnTo>
                    <a:pt x="2808338" y="490001"/>
                  </a:lnTo>
                  <a:lnTo>
                    <a:pt x="2823616" y="490001"/>
                  </a:lnTo>
                  <a:lnTo>
                    <a:pt x="2814428" y="497763"/>
                  </a:lnTo>
                  <a:lnTo>
                    <a:pt x="2814428" y="484916"/>
                  </a:lnTo>
                  <a:lnTo>
                    <a:pt x="2829813" y="484916"/>
                  </a:lnTo>
                  <a:lnTo>
                    <a:pt x="2820518" y="492589"/>
                  </a:lnTo>
                  <a:lnTo>
                    <a:pt x="2820625" y="479830"/>
                  </a:lnTo>
                  <a:lnTo>
                    <a:pt x="2841993" y="479830"/>
                  </a:lnTo>
                  <a:lnTo>
                    <a:pt x="2832805" y="487503"/>
                  </a:lnTo>
                  <a:lnTo>
                    <a:pt x="2832805" y="474655"/>
                  </a:lnTo>
                  <a:lnTo>
                    <a:pt x="2848190" y="474655"/>
                  </a:lnTo>
                  <a:lnTo>
                    <a:pt x="2838894" y="482417"/>
                  </a:lnTo>
                  <a:lnTo>
                    <a:pt x="2838894" y="469570"/>
                  </a:lnTo>
                  <a:lnTo>
                    <a:pt x="2854280" y="469570"/>
                  </a:lnTo>
                  <a:lnTo>
                    <a:pt x="2860370" y="469570"/>
                  </a:lnTo>
                  <a:lnTo>
                    <a:pt x="2866566" y="469570"/>
                  </a:lnTo>
                  <a:lnTo>
                    <a:pt x="2872657" y="469570"/>
                  </a:lnTo>
                  <a:lnTo>
                    <a:pt x="2863361" y="477332"/>
                  </a:lnTo>
                  <a:lnTo>
                    <a:pt x="2863361" y="472157"/>
                  </a:lnTo>
                  <a:lnTo>
                    <a:pt x="2863361" y="459309"/>
                  </a:lnTo>
                  <a:lnTo>
                    <a:pt x="2878747" y="459309"/>
                  </a:lnTo>
                  <a:lnTo>
                    <a:pt x="2884837" y="459309"/>
                  </a:lnTo>
                  <a:lnTo>
                    <a:pt x="2890926" y="459309"/>
                  </a:lnTo>
                  <a:lnTo>
                    <a:pt x="2881738" y="467161"/>
                  </a:lnTo>
                  <a:lnTo>
                    <a:pt x="2881738" y="461986"/>
                  </a:lnTo>
                  <a:lnTo>
                    <a:pt x="2881738" y="449227"/>
                  </a:lnTo>
                  <a:lnTo>
                    <a:pt x="2897016" y="449227"/>
                  </a:lnTo>
                  <a:lnTo>
                    <a:pt x="2887828" y="456900"/>
                  </a:lnTo>
                  <a:lnTo>
                    <a:pt x="2887828" y="438967"/>
                  </a:lnTo>
                  <a:lnTo>
                    <a:pt x="2903213" y="438967"/>
                  </a:lnTo>
                  <a:lnTo>
                    <a:pt x="2893918" y="446640"/>
                  </a:lnTo>
                  <a:lnTo>
                    <a:pt x="2893918" y="433881"/>
                  </a:lnTo>
                  <a:lnTo>
                    <a:pt x="2909303" y="433881"/>
                  </a:lnTo>
                  <a:lnTo>
                    <a:pt x="2900115" y="441554"/>
                  </a:lnTo>
                  <a:lnTo>
                    <a:pt x="2900115" y="436469"/>
                  </a:lnTo>
                  <a:lnTo>
                    <a:pt x="2900115" y="423621"/>
                  </a:lnTo>
                  <a:lnTo>
                    <a:pt x="2915393" y="423621"/>
                  </a:lnTo>
                  <a:lnTo>
                    <a:pt x="2921483" y="423621"/>
                  </a:lnTo>
                  <a:lnTo>
                    <a:pt x="2927680" y="423621"/>
                  </a:lnTo>
                  <a:lnTo>
                    <a:pt x="2933770" y="423621"/>
                  </a:lnTo>
                  <a:lnTo>
                    <a:pt x="2939860" y="423621"/>
                  </a:lnTo>
                  <a:lnTo>
                    <a:pt x="2946057" y="423621"/>
                  </a:lnTo>
                  <a:lnTo>
                    <a:pt x="2952147" y="423621"/>
                  </a:lnTo>
                  <a:lnTo>
                    <a:pt x="2942959" y="431383"/>
                  </a:lnTo>
                  <a:lnTo>
                    <a:pt x="2942959" y="418535"/>
                  </a:lnTo>
                  <a:lnTo>
                    <a:pt x="2958237" y="418535"/>
                  </a:lnTo>
                  <a:lnTo>
                    <a:pt x="2949048" y="426297"/>
                  </a:lnTo>
                  <a:lnTo>
                    <a:pt x="2949048" y="413450"/>
                  </a:lnTo>
                  <a:lnTo>
                    <a:pt x="2964434" y="413450"/>
                  </a:lnTo>
                  <a:lnTo>
                    <a:pt x="2955138" y="421123"/>
                  </a:lnTo>
                  <a:lnTo>
                    <a:pt x="2955138" y="410951"/>
                  </a:lnTo>
                  <a:lnTo>
                    <a:pt x="2955138" y="398104"/>
                  </a:lnTo>
                  <a:lnTo>
                    <a:pt x="2970524" y="398104"/>
                  </a:lnTo>
                  <a:lnTo>
                    <a:pt x="2976614" y="398104"/>
                  </a:lnTo>
                  <a:lnTo>
                    <a:pt x="2982704" y="398104"/>
                  </a:lnTo>
                  <a:lnTo>
                    <a:pt x="2988900" y="398104"/>
                  </a:lnTo>
                  <a:lnTo>
                    <a:pt x="2979605" y="405777"/>
                  </a:lnTo>
                  <a:lnTo>
                    <a:pt x="2979605" y="387932"/>
                  </a:lnTo>
                  <a:lnTo>
                    <a:pt x="2994991" y="387932"/>
                  </a:lnTo>
                  <a:lnTo>
                    <a:pt x="3001081" y="387932"/>
                  </a:lnTo>
                  <a:lnTo>
                    <a:pt x="2991785" y="395605"/>
                  </a:lnTo>
                  <a:lnTo>
                    <a:pt x="2991785" y="382758"/>
                  </a:lnTo>
                  <a:lnTo>
                    <a:pt x="3007277" y="382758"/>
                  </a:lnTo>
                  <a:lnTo>
                    <a:pt x="3013367" y="382758"/>
                  </a:lnTo>
                  <a:lnTo>
                    <a:pt x="3004072" y="390520"/>
                  </a:lnTo>
                  <a:lnTo>
                    <a:pt x="3004072" y="377761"/>
                  </a:lnTo>
                  <a:lnTo>
                    <a:pt x="3019457" y="377761"/>
                  </a:lnTo>
                  <a:lnTo>
                    <a:pt x="3010162" y="385434"/>
                  </a:lnTo>
                  <a:lnTo>
                    <a:pt x="3010162" y="372676"/>
                  </a:lnTo>
                  <a:lnTo>
                    <a:pt x="3025654" y="372676"/>
                  </a:lnTo>
                  <a:lnTo>
                    <a:pt x="3031637" y="372676"/>
                  </a:lnTo>
                  <a:lnTo>
                    <a:pt x="3037834" y="372676"/>
                  </a:lnTo>
                  <a:lnTo>
                    <a:pt x="3028539" y="380349"/>
                  </a:lnTo>
                  <a:lnTo>
                    <a:pt x="3028539" y="375174"/>
                  </a:lnTo>
                  <a:lnTo>
                    <a:pt x="3028539" y="370088"/>
                  </a:lnTo>
                  <a:lnTo>
                    <a:pt x="3028539" y="357241"/>
                  </a:lnTo>
                  <a:lnTo>
                    <a:pt x="3043924" y="357241"/>
                  </a:lnTo>
                  <a:lnTo>
                    <a:pt x="3050014" y="357241"/>
                  </a:lnTo>
                  <a:lnTo>
                    <a:pt x="3056104" y="357241"/>
                  </a:lnTo>
                  <a:lnTo>
                    <a:pt x="3062194" y="357241"/>
                  </a:lnTo>
                  <a:lnTo>
                    <a:pt x="3068391" y="357241"/>
                  </a:lnTo>
                  <a:lnTo>
                    <a:pt x="3074481" y="357241"/>
                  </a:lnTo>
                  <a:lnTo>
                    <a:pt x="3065292" y="365003"/>
                  </a:lnTo>
                  <a:lnTo>
                    <a:pt x="3065292" y="352155"/>
                  </a:lnTo>
                  <a:lnTo>
                    <a:pt x="3080571" y="352155"/>
                  </a:lnTo>
                  <a:lnTo>
                    <a:pt x="3071382" y="359828"/>
                  </a:lnTo>
                  <a:lnTo>
                    <a:pt x="3071382" y="347069"/>
                  </a:lnTo>
                  <a:lnTo>
                    <a:pt x="3086768" y="347069"/>
                  </a:lnTo>
                  <a:lnTo>
                    <a:pt x="3077472" y="354742"/>
                  </a:lnTo>
                  <a:lnTo>
                    <a:pt x="3077472" y="341984"/>
                  </a:lnTo>
                  <a:lnTo>
                    <a:pt x="3092858" y="341984"/>
                  </a:lnTo>
                  <a:lnTo>
                    <a:pt x="3098947" y="341984"/>
                  </a:lnTo>
                  <a:lnTo>
                    <a:pt x="3105144" y="341984"/>
                  </a:lnTo>
                  <a:lnTo>
                    <a:pt x="3111235" y="341984"/>
                  </a:lnTo>
                  <a:lnTo>
                    <a:pt x="3117324" y="341984"/>
                  </a:lnTo>
                  <a:lnTo>
                    <a:pt x="3108136" y="349746"/>
                  </a:lnTo>
                  <a:lnTo>
                    <a:pt x="3108136" y="336898"/>
                  </a:lnTo>
                  <a:lnTo>
                    <a:pt x="3123521" y="336898"/>
                  </a:lnTo>
                  <a:lnTo>
                    <a:pt x="3114226" y="344571"/>
                  </a:lnTo>
                  <a:lnTo>
                    <a:pt x="3114226" y="331813"/>
                  </a:lnTo>
                  <a:lnTo>
                    <a:pt x="3129611" y="331813"/>
                  </a:lnTo>
                  <a:lnTo>
                    <a:pt x="3120423" y="339486"/>
                  </a:lnTo>
                  <a:lnTo>
                    <a:pt x="3120423" y="326638"/>
                  </a:lnTo>
                  <a:lnTo>
                    <a:pt x="3135701" y="326638"/>
                  </a:lnTo>
                  <a:lnTo>
                    <a:pt x="3141791" y="326638"/>
                  </a:lnTo>
                  <a:lnTo>
                    <a:pt x="3132603" y="334400"/>
                  </a:lnTo>
                  <a:lnTo>
                    <a:pt x="3132603" y="321552"/>
                  </a:lnTo>
                  <a:lnTo>
                    <a:pt x="3147988" y="321552"/>
                  </a:lnTo>
                  <a:lnTo>
                    <a:pt x="3138693" y="329225"/>
                  </a:lnTo>
                  <a:lnTo>
                    <a:pt x="3138693" y="316467"/>
                  </a:lnTo>
                  <a:lnTo>
                    <a:pt x="3154078" y="316467"/>
                  </a:lnTo>
                  <a:lnTo>
                    <a:pt x="3160168" y="316467"/>
                  </a:lnTo>
                  <a:lnTo>
                    <a:pt x="3166365" y="316467"/>
                  </a:lnTo>
                  <a:lnTo>
                    <a:pt x="3172455" y="316467"/>
                  </a:lnTo>
                  <a:lnTo>
                    <a:pt x="3178545" y="316467"/>
                  </a:lnTo>
                  <a:lnTo>
                    <a:pt x="3184635" y="316467"/>
                  </a:lnTo>
                  <a:lnTo>
                    <a:pt x="3175340" y="324140"/>
                  </a:lnTo>
                  <a:lnTo>
                    <a:pt x="3175340" y="311292"/>
                  </a:lnTo>
                  <a:lnTo>
                    <a:pt x="3190725" y="311292"/>
                  </a:lnTo>
                  <a:lnTo>
                    <a:pt x="3181536" y="319054"/>
                  </a:lnTo>
                  <a:lnTo>
                    <a:pt x="3181536" y="306206"/>
                  </a:lnTo>
                  <a:lnTo>
                    <a:pt x="3196815" y="306206"/>
                  </a:lnTo>
                  <a:lnTo>
                    <a:pt x="3187626" y="313968"/>
                  </a:lnTo>
                  <a:lnTo>
                    <a:pt x="3187626" y="296035"/>
                  </a:lnTo>
                  <a:lnTo>
                    <a:pt x="3203012" y="296035"/>
                  </a:lnTo>
                  <a:lnTo>
                    <a:pt x="3193716" y="303797"/>
                  </a:lnTo>
                  <a:lnTo>
                    <a:pt x="3193716" y="290949"/>
                  </a:lnTo>
                  <a:lnTo>
                    <a:pt x="3209101" y="290949"/>
                  </a:lnTo>
                  <a:lnTo>
                    <a:pt x="3199913" y="298622"/>
                  </a:lnTo>
                  <a:lnTo>
                    <a:pt x="3199913" y="285864"/>
                  </a:lnTo>
                  <a:lnTo>
                    <a:pt x="3215191" y="285864"/>
                  </a:lnTo>
                  <a:lnTo>
                    <a:pt x="3221281" y="285864"/>
                  </a:lnTo>
                  <a:lnTo>
                    <a:pt x="3212093" y="293537"/>
                  </a:lnTo>
                  <a:lnTo>
                    <a:pt x="3212093" y="288451"/>
                  </a:lnTo>
                  <a:lnTo>
                    <a:pt x="3212093" y="283276"/>
                  </a:lnTo>
                  <a:lnTo>
                    <a:pt x="3212093" y="270518"/>
                  </a:lnTo>
                  <a:lnTo>
                    <a:pt x="3227478" y="270518"/>
                  </a:lnTo>
                  <a:lnTo>
                    <a:pt x="3233568" y="270518"/>
                  </a:lnTo>
                  <a:lnTo>
                    <a:pt x="3239658" y="270518"/>
                  </a:lnTo>
                  <a:lnTo>
                    <a:pt x="3230470" y="278191"/>
                  </a:lnTo>
                  <a:lnTo>
                    <a:pt x="3230470" y="265432"/>
                  </a:lnTo>
                  <a:lnTo>
                    <a:pt x="3245855" y="265432"/>
                  </a:lnTo>
                  <a:lnTo>
                    <a:pt x="3236560" y="273105"/>
                  </a:lnTo>
                  <a:lnTo>
                    <a:pt x="3236560" y="260347"/>
                  </a:lnTo>
                  <a:lnTo>
                    <a:pt x="3251945" y="260347"/>
                  </a:lnTo>
                  <a:lnTo>
                    <a:pt x="3242757" y="268020"/>
                  </a:lnTo>
                  <a:lnTo>
                    <a:pt x="3242757" y="255261"/>
                  </a:lnTo>
                  <a:lnTo>
                    <a:pt x="3258035" y="255261"/>
                  </a:lnTo>
                  <a:lnTo>
                    <a:pt x="3264232" y="255261"/>
                  </a:lnTo>
                  <a:lnTo>
                    <a:pt x="3254937" y="262934"/>
                  </a:lnTo>
                  <a:lnTo>
                    <a:pt x="3254937" y="250086"/>
                  </a:lnTo>
                  <a:lnTo>
                    <a:pt x="3270322" y="250086"/>
                  </a:lnTo>
                  <a:lnTo>
                    <a:pt x="3276412" y="250086"/>
                  </a:lnTo>
                  <a:lnTo>
                    <a:pt x="3282609" y="250086"/>
                  </a:lnTo>
                  <a:lnTo>
                    <a:pt x="3288699" y="250086"/>
                  </a:lnTo>
                  <a:lnTo>
                    <a:pt x="3294789" y="250086"/>
                  </a:lnTo>
                  <a:lnTo>
                    <a:pt x="3300879" y="250086"/>
                  </a:lnTo>
                  <a:lnTo>
                    <a:pt x="3307075" y="250086"/>
                  </a:lnTo>
                  <a:lnTo>
                    <a:pt x="3313166" y="250086"/>
                  </a:lnTo>
                  <a:lnTo>
                    <a:pt x="3303870" y="257848"/>
                  </a:lnTo>
                  <a:lnTo>
                    <a:pt x="3303870" y="245001"/>
                  </a:lnTo>
                  <a:lnTo>
                    <a:pt x="3319256" y="245001"/>
                  </a:lnTo>
                  <a:lnTo>
                    <a:pt x="3325452" y="245001"/>
                  </a:lnTo>
                  <a:lnTo>
                    <a:pt x="3331435" y="245001"/>
                  </a:lnTo>
                  <a:lnTo>
                    <a:pt x="3337525" y="245001"/>
                  </a:lnTo>
                  <a:lnTo>
                    <a:pt x="3343722" y="245001"/>
                  </a:lnTo>
                  <a:lnTo>
                    <a:pt x="3349812" y="245001"/>
                  </a:lnTo>
                  <a:lnTo>
                    <a:pt x="3355902" y="245001"/>
                  </a:lnTo>
                  <a:lnTo>
                    <a:pt x="3346714" y="252674"/>
                  </a:lnTo>
                  <a:lnTo>
                    <a:pt x="3346714" y="239915"/>
                  </a:lnTo>
                  <a:lnTo>
                    <a:pt x="3362099" y="239915"/>
                  </a:lnTo>
                  <a:lnTo>
                    <a:pt x="3368189" y="239915"/>
                  </a:lnTo>
                  <a:lnTo>
                    <a:pt x="3359001" y="247588"/>
                  </a:lnTo>
                  <a:lnTo>
                    <a:pt x="3359001" y="234740"/>
                  </a:lnTo>
                  <a:lnTo>
                    <a:pt x="3374279" y="234740"/>
                  </a:lnTo>
                  <a:lnTo>
                    <a:pt x="3365091" y="242502"/>
                  </a:lnTo>
                  <a:lnTo>
                    <a:pt x="3365091" y="229655"/>
                  </a:lnTo>
                  <a:lnTo>
                    <a:pt x="3380369" y="229655"/>
                  </a:lnTo>
                  <a:lnTo>
                    <a:pt x="3386566" y="229655"/>
                  </a:lnTo>
                  <a:lnTo>
                    <a:pt x="3392656" y="229655"/>
                  </a:lnTo>
                  <a:lnTo>
                    <a:pt x="3398746" y="229655"/>
                  </a:lnTo>
                  <a:lnTo>
                    <a:pt x="3389557" y="237417"/>
                  </a:lnTo>
                  <a:lnTo>
                    <a:pt x="3389557" y="219483"/>
                  </a:lnTo>
                  <a:lnTo>
                    <a:pt x="3404943" y="219483"/>
                  </a:lnTo>
                  <a:lnTo>
                    <a:pt x="3411033" y="219483"/>
                  </a:lnTo>
                  <a:lnTo>
                    <a:pt x="3417122" y="219483"/>
                  </a:lnTo>
                  <a:lnTo>
                    <a:pt x="3423319" y="219483"/>
                  </a:lnTo>
                  <a:lnTo>
                    <a:pt x="3429409" y="219483"/>
                  </a:lnTo>
                  <a:lnTo>
                    <a:pt x="3435499" y="219483"/>
                  </a:lnTo>
                  <a:lnTo>
                    <a:pt x="3441696" y="219483"/>
                  </a:lnTo>
                  <a:lnTo>
                    <a:pt x="3432294" y="227246"/>
                  </a:lnTo>
                  <a:lnTo>
                    <a:pt x="3432294" y="214398"/>
                  </a:lnTo>
                  <a:lnTo>
                    <a:pt x="3447786" y="214398"/>
                  </a:lnTo>
                  <a:lnTo>
                    <a:pt x="3438491" y="222071"/>
                  </a:lnTo>
                  <a:lnTo>
                    <a:pt x="3438491" y="211900"/>
                  </a:lnTo>
                  <a:lnTo>
                    <a:pt x="3438491" y="199052"/>
                  </a:lnTo>
                  <a:lnTo>
                    <a:pt x="3453876" y="199052"/>
                  </a:lnTo>
                  <a:lnTo>
                    <a:pt x="3444581" y="206725"/>
                  </a:lnTo>
                  <a:lnTo>
                    <a:pt x="3444581" y="188791"/>
                  </a:lnTo>
                  <a:lnTo>
                    <a:pt x="3459966" y="188791"/>
                  </a:lnTo>
                  <a:lnTo>
                    <a:pt x="3466163" y="188791"/>
                  </a:lnTo>
                  <a:lnTo>
                    <a:pt x="3472253" y="188791"/>
                  </a:lnTo>
                  <a:lnTo>
                    <a:pt x="3462958" y="196554"/>
                  </a:lnTo>
                  <a:lnTo>
                    <a:pt x="3462958" y="183706"/>
                  </a:lnTo>
                  <a:lnTo>
                    <a:pt x="3478343" y="183706"/>
                  </a:lnTo>
                  <a:lnTo>
                    <a:pt x="3484433" y="183706"/>
                  </a:lnTo>
                  <a:lnTo>
                    <a:pt x="3490523" y="183706"/>
                  </a:lnTo>
                  <a:lnTo>
                    <a:pt x="3496613" y="183706"/>
                  </a:lnTo>
                  <a:lnTo>
                    <a:pt x="3502810" y="183706"/>
                  </a:lnTo>
                  <a:lnTo>
                    <a:pt x="3508900" y="183706"/>
                  </a:lnTo>
                  <a:lnTo>
                    <a:pt x="3499711" y="191468"/>
                  </a:lnTo>
                  <a:lnTo>
                    <a:pt x="3499711" y="173535"/>
                  </a:lnTo>
                  <a:lnTo>
                    <a:pt x="3514990" y="173535"/>
                  </a:lnTo>
                  <a:lnTo>
                    <a:pt x="3521187" y="173535"/>
                  </a:lnTo>
                  <a:lnTo>
                    <a:pt x="3527277" y="173535"/>
                  </a:lnTo>
                  <a:lnTo>
                    <a:pt x="3533366" y="173535"/>
                  </a:lnTo>
                  <a:lnTo>
                    <a:pt x="3539456" y="173535"/>
                  </a:lnTo>
                  <a:lnTo>
                    <a:pt x="3530268" y="181208"/>
                  </a:lnTo>
                  <a:lnTo>
                    <a:pt x="3530268" y="163363"/>
                  </a:lnTo>
                  <a:lnTo>
                    <a:pt x="3545653" y="163363"/>
                  </a:lnTo>
                  <a:lnTo>
                    <a:pt x="3551743" y="163363"/>
                  </a:lnTo>
                  <a:lnTo>
                    <a:pt x="3557833" y="163363"/>
                  </a:lnTo>
                  <a:lnTo>
                    <a:pt x="3548645" y="171036"/>
                  </a:lnTo>
                  <a:lnTo>
                    <a:pt x="3548645" y="147928"/>
                  </a:lnTo>
                  <a:lnTo>
                    <a:pt x="3564030" y="147928"/>
                  </a:lnTo>
                  <a:lnTo>
                    <a:pt x="3570120" y="147928"/>
                  </a:lnTo>
                  <a:lnTo>
                    <a:pt x="3576210" y="147928"/>
                  </a:lnTo>
                  <a:lnTo>
                    <a:pt x="3582407" y="147928"/>
                  </a:lnTo>
                  <a:lnTo>
                    <a:pt x="3588497" y="147928"/>
                  </a:lnTo>
                  <a:lnTo>
                    <a:pt x="3579202" y="155780"/>
                  </a:lnTo>
                  <a:lnTo>
                    <a:pt x="3579202" y="137846"/>
                  </a:lnTo>
                  <a:lnTo>
                    <a:pt x="3594587" y="137846"/>
                  </a:lnTo>
                  <a:lnTo>
                    <a:pt x="3600784" y="137846"/>
                  </a:lnTo>
                  <a:lnTo>
                    <a:pt x="3606874" y="137846"/>
                  </a:lnTo>
                  <a:lnTo>
                    <a:pt x="3612964" y="137846"/>
                  </a:lnTo>
                  <a:lnTo>
                    <a:pt x="3619054" y="137846"/>
                  </a:lnTo>
                  <a:lnTo>
                    <a:pt x="3625143" y="137846"/>
                  </a:lnTo>
                  <a:lnTo>
                    <a:pt x="3631341" y="137846"/>
                  </a:lnTo>
                  <a:lnTo>
                    <a:pt x="3637324" y="137846"/>
                  </a:lnTo>
                  <a:lnTo>
                    <a:pt x="3643520" y="137846"/>
                  </a:lnTo>
                  <a:lnTo>
                    <a:pt x="3649610" y="137846"/>
                  </a:lnTo>
                  <a:lnTo>
                    <a:pt x="3655700" y="137846"/>
                  </a:lnTo>
                  <a:lnTo>
                    <a:pt x="3646512" y="145519"/>
                  </a:lnTo>
                  <a:lnTo>
                    <a:pt x="3646512" y="117325"/>
                  </a:lnTo>
                  <a:lnTo>
                    <a:pt x="3661897" y="117325"/>
                  </a:lnTo>
                  <a:lnTo>
                    <a:pt x="3667987" y="117325"/>
                  </a:lnTo>
                  <a:lnTo>
                    <a:pt x="3674077" y="117325"/>
                  </a:lnTo>
                  <a:lnTo>
                    <a:pt x="3680274" y="117325"/>
                  </a:lnTo>
                  <a:lnTo>
                    <a:pt x="3686364" y="117325"/>
                  </a:lnTo>
                  <a:lnTo>
                    <a:pt x="3692454" y="117325"/>
                  </a:lnTo>
                  <a:lnTo>
                    <a:pt x="3698544" y="117325"/>
                  </a:lnTo>
                  <a:lnTo>
                    <a:pt x="3704741" y="117325"/>
                  </a:lnTo>
                  <a:lnTo>
                    <a:pt x="3695553" y="125088"/>
                  </a:lnTo>
                  <a:lnTo>
                    <a:pt x="3695553" y="91898"/>
                  </a:lnTo>
                  <a:lnTo>
                    <a:pt x="3710831" y="91898"/>
                  </a:lnTo>
                  <a:lnTo>
                    <a:pt x="3716921" y="91898"/>
                  </a:lnTo>
                  <a:lnTo>
                    <a:pt x="3723118" y="91898"/>
                  </a:lnTo>
                  <a:lnTo>
                    <a:pt x="3729208" y="91898"/>
                  </a:lnTo>
                  <a:lnTo>
                    <a:pt x="3735297" y="91898"/>
                  </a:lnTo>
                  <a:lnTo>
                    <a:pt x="3741494" y="91898"/>
                  </a:lnTo>
                  <a:lnTo>
                    <a:pt x="3747584" y="91898"/>
                  </a:lnTo>
                  <a:lnTo>
                    <a:pt x="3753674" y="91898"/>
                  </a:lnTo>
                  <a:lnTo>
                    <a:pt x="3759764" y="91898"/>
                  </a:lnTo>
                  <a:lnTo>
                    <a:pt x="3765961" y="91898"/>
                  </a:lnTo>
                  <a:lnTo>
                    <a:pt x="3756666" y="99571"/>
                  </a:lnTo>
                  <a:lnTo>
                    <a:pt x="3756666" y="45949"/>
                  </a:lnTo>
                  <a:lnTo>
                    <a:pt x="3772051" y="45949"/>
                  </a:lnTo>
                  <a:lnTo>
                    <a:pt x="3762756" y="53622"/>
                  </a:lnTo>
                  <a:lnTo>
                    <a:pt x="3762756" y="0"/>
                  </a:lnTo>
                  <a:lnTo>
                    <a:pt x="3778141" y="0"/>
                  </a:lnTo>
                  <a:lnTo>
                    <a:pt x="3778141" y="15346"/>
                  </a:lnTo>
                  <a:lnTo>
                    <a:pt x="3772051" y="15346"/>
                  </a:lnTo>
                  <a:lnTo>
                    <a:pt x="3781240" y="7673"/>
                  </a:lnTo>
                  <a:lnTo>
                    <a:pt x="3781240" y="61295"/>
                  </a:lnTo>
                  <a:lnTo>
                    <a:pt x="3765961" y="61295"/>
                  </a:lnTo>
                  <a:lnTo>
                    <a:pt x="3775150" y="53622"/>
                  </a:lnTo>
                  <a:lnTo>
                    <a:pt x="3775150" y="107244"/>
                  </a:lnTo>
                  <a:lnTo>
                    <a:pt x="3759764" y="107244"/>
                  </a:lnTo>
                  <a:lnTo>
                    <a:pt x="3753674" y="107244"/>
                  </a:lnTo>
                  <a:lnTo>
                    <a:pt x="3747584" y="107244"/>
                  </a:lnTo>
                  <a:lnTo>
                    <a:pt x="3741494" y="107244"/>
                  </a:lnTo>
                  <a:lnTo>
                    <a:pt x="3735297" y="107244"/>
                  </a:lnTo>
                  <a:lnTo>
                    <a:pt x="3729208" y="107244"/>
                  </a:lnTo>
                  <a:lnTo>
                    <a:pt x="3723118" y="107244"/>
                  </a:lnTo>
                  <a:lnTo>
                    <a:pt x="3716921" y="107244"/>
                  </a:lnTo>
                  <a:lnTo>
                    <a:pt x="3710831" y="107244"/>
                  </a:lnTo>
                  <a:lnTo>
                    <a:pt x="3704741" y="107244"/>
                  </a:lnTo>
                  <a:lnTo>
                    <a:pt x="3713929" y="99571"/>
                  </a:lnTo>
                  <a:lnTo>
                    <a:pt x="3713929" y="132850"/>
                  </a:lnTo>
                  <a:lnTo>
                    <a:pt x="3698544" y="132850"/>
                  </a:lnTo>
                  <a:lnTo>
                    <a:pt x="3692454" y="132850"/>
                  </a:lnTo>
                  <a:lnTo>
                    <a:pt x="3686364" y="132850"/>
                  </a:lnTo>
                  <a:lnTo>
                    <a:pt x="3680274" y="132850"/>
                  </a:lnTo>
                  <a:lnTo>
                    <a:pt x="3674077" y="132850"/>
                  </a:lnTo>
                  <a:lnTo>
                    <a:pt x="3667987" y="132850"/>
                  </a:lnTo>
                  <a:lnTo>
                    <a:pt x="3661897" y="132850"/>
                  </a:lnTo>
                  <a:lnTo>
                    <a:pt x="3655700" y="132850"/>
                  </a:lnTo>
                  <a:lnTo>
                    <a:pt x="3665103" y="125088"/>
                  </a:lnTo>
                  <a:lnTo>
                    <a:pt x="3665103" y="153192"/>
                  </a:lnTo>
                  <a:lnTo>
                    <a:pt x="3649610" y="153192"/>
                  </a:lnTo>
                  <a:lnTo>
                    <a:pt x="3643520" y="153192"/>
                  </a:lnTo>
                  <a:lnTo>
                    <a:pt x="3637324" y="153192"/>
                  </a:lnTo>
                  <a:lnTo>
                    <a:pt x="3631341" y="153192"/>
                  </a:lnTo>
                  <a:lnTo>
                    <a:pt x="3625143" y="153192"/>
                  </a:lnTo>
                  <a:lnTo>
                    <a:pt x="3619054" y="153192"/>
                  </a:lnTo>
                  <a:lnTo>
                    <a:pt x="3612964" y="153192"/>
                  </a:lnTo>
                  <a:lnTo>
                    <a:pt x="3606874" y="153192"/>
                  </a:lnTo>
                  <a:lnTo>
                    <a:pt x="3600784" y="153192"/>
                  </a:lnTo>
                  <a:lnTo>
                    <a:pt x="3594587" y="153192"/>
                  </a:lnTo>
                  <a:lnTo>
                    <a:pt x="3588497" y="153192"/>
                  </a:lnTo>
                  <a:lnTo>
                    <a:pt x="3597685" y="145519"/>
                  </a:lnTo>
                  <a:lnTo>
                    <a:pt x="3597685" y="163453"/>
                  </a:lnTo>
                  <a:lnTo>
                    <a:pt x="3582407" y="163453"/>
                  </a:lnTo>
                  <a:lnTo>
                    <a:pt x="3576210" y="163453"/>
                  </a:lnTo>
                  <a:lnTo>
                    <a:pt x="3570120" y="163453"/>
                  </a:lnTo>
                  <a:lnTo>
                    <a:pt x="3564030" y="163453"/>
                  </a:lnTo>
                  <a:lnTo>
                    <a:pt x="3557833" y="163453"/>
                  </a:lnTo>
                  <a:lnTo>
                    <a:pt x="3567128" y="155780"/>
                  </a:lnTo>
                  <a:lnTo>
                    <a:pt x="3567128" y="178709"/>
                  </a:lnTo>
                  <a:lnTo>
                    <a:pt x="3551743" y="178709"/>
                  </a:lnTo>
                  <a:lnTo>
                    <a:pt x="3545653" y="178709"/>
                  </a:lnTo>
                  <a:lnTo>
                    <a:pt x="3539456" y="178709"/>
                  </a:lnTo>
                  <a:lnTo>
                    <a:pt x="3548752" y="171036"/>
                  </a:lnTo>
                  <a:lnTo>
                    <a:pt x="3548752" y="188970"/>
                  </a:lnTo>
                  <a:lnTo>
                    <a:pt x="3533366" y="188970"/>
                  </a:lnTo>
                  <a:lnTo>
                    <a:pt x="3527277" y="188970"/>
                  </a:lnTo>
                  <a:lnTo>
                    <a:pt x="3521187" y="188970"/>
                  </a:lnTo>
                  <a:lnTo>
                    <a:pt x="3514990" y="188970"/>
                  </a:lnTo>
                  <a:lnTo>
                    <a:pt x="3508900" y="188970"/>
                  </a:lnTo>
                  <a:lnTo>
                    <a:pt x="3518195" y="181208"/>
                  </a:lnTo>
                  <a:lnTo>
                    <a:pt x="3518195" y="199141"/>
                  </a:lnTo>
                  <a:lnTo>
                    <a:pt x="3502810" y="199141"/>
                  </a:lnTo>
                  <a:lnTo>
                    <a:pt x="3496613" y="199141"/>
                  </a:lnTo>
                  <a:lnTo>
                    <a:pt x="3490523" y="199141"/>
                  </a:lnTo>
                  <a:lnTo>
                    <a:pt x="3484433" y="199141"/>
                  </a:lnTo>
                  <a:lnTo>
                    <a:pt x="3478343" y="199141"/>
                  </a:lnTo>
                  <a:lnTo>
                    <a:pt x="3472253" y="199141"/>
                  </a:lnTo>
                  <a:lnTo>
                    <a:pt x="3481441" y="191468"/>
                  </a:lnTo>
                  <a:lnTo>
                    <a:pt x="3481441" y="204316"/>
                  </a:lnTo>
                  <a:lnTo>
                    <a:pt x="3466163" y="204316"/>
                  </a:lnTo>
                  <a:lnTo>
                    <a:pt x="3459966" y="204316"/>
                  </a:lnTo>
                  <a:lnTo>
                    <a:pt x="3453876" y="204316"/>
                  </a:lnTo>
                  <a:lnTo>
                    <a:pt x="3463065" y="196554"/>
                  </a:lnTo>
                  <a:lnTo>
                    <a:pt x="3463065" y="214487"/>
                  </a:lnTo>
                  <a:lnTo>
                    <a:pt x="3447786" y="214487"/>
                  </a:lnTo>
                  <a:lnTo>
                    <a:pt x="3456975" y="206725"/>
                  </a:lnTo>
                  <a:lnTo>
                    <a:pt x="3456975" y="211900"/>
                  </a:lnTo>
                  <a:lnTo>
                    <a:pt x="3456975" y="229744"/>
                  </a:lnTo>
                  <a:lnTo>
                    <a:pt x="3441696" y="229744"/>
                  </a:lnTo>
                  <a:lnTo>
                    <a:pt x="3450884" y="222071"/>
                  </a:lnTo>
                  <a:lnTo>
                    <a:pt x="3450884" y="234919"/>
                  </a:lnTo>
                  <a:lnTo>
                    <a:pt x="3435499" y="234919"/>
                  </a:lnTo>
                  <a:lnTo>
                    <a:pt x="3429409" y="234919"/>
                  </a:lnTo>
                  <a:lnTo>
                    <a:pt x="3423319" y="234919"/>
                  </a:lnTo>
                  <a:lnTo>
                    <a:pt x="3417122" y="234919"/>
                  </a:lnTo>
                  <a:lnTo>
                    <a:pt x="3411033" y="234919"/>
                  </a:lnTo>
                  <a:lnTo>
                    <a:pt x="3404943" y="234919"/>
                  </a:lnTo>
                  <a:lnTo>
                    <a:pt x="3398746" y="234919"/>
                  </a:lnTo>
                  <a:lnTo>
                    <a:pt x="3408041" y="227246"/>
                  </a:lnTo>
                  <a:lnTo>
                    <a:pt x="3408041" y="245090"/>
                  </a:lnTo>
                  <a:lnTo>
                    <a:pt x="3392656" y="245090"/>
                  </a:lnTo>
                  <a:lnTo>
                    <a:pt x="3386566" y="245090"/>
                  </a:lnTo>
                  <a:lnTo>
                    <a:pt x="3380369" y="245090"/>
                  </a:lnTo>
                  <a:lnTo>
                    <a:pt x="3374279" y="245090"/>
                  </a:lnTo>
                  <a:lnTo>
                    <a:pt x="3383574" y="237417"/>
                  </a:lnTo>
                  <a:lnTo>
                    <a:pt x="3383574" y="250175"/>
                  </a:lnTo>
                  <a:lnTo>
                    <a:pt x="3368189" y="250175"/>
                  </a:lnTo>
                  <a:lnTo>
                    <a:pt x="3377484" y="242502"/>
                  </a:lnTo>
                  <a:lnTo>
                    <a:pt x="3377484" y="255261"/>
                  </a:lnTo>
                  <a:lnTo>
                    <a:pt x="3362099" y="255261"/>
                  </a:lnTo>
                  <a:lnTo>
                    <a:pt x="3355902" y="255261"/>
                  </a:lnTo>
                  <a:lnTo>
                    <a:pt x="3365197" y="247588"/>
                  </a:lnTo>
                  <a:lnTo>
                    <a:pt x="3365197" y="260347"/>
                  </a:lnTo>
                  <a:lnTo>
                    <a:pt x="3349812" y="260347"/>
                  </a:lnTo>
                  <a:lnTo>
                    <a:pt x="3343722" y="260347"/>
                  </a:lnTo>
                  <a:lnTo>
                    <a:pt x="3337525" y="260347"/>
                  </a:lnTo>
                  <a:lnTo>
                    <a:pt x="3331435" y="260347"/>
                  </a:lnTo>
                  <a:lnTo>
                    <a:pt x="3325452" y="260347"/>
                  </a:lnTo>
                  <a:lnTo>
                    <a:pt x="3319256" y="260347"/>
                  </a:lnTo>
                  <a:lnTo>
                    <a:pt x="3313166" y="260347"/>
                  </a:lnTo>
                  <a:lnTo>
                    <a:pt x="3322354" y="252674"/>
                  </a:lnTo>
                  <a:lnTo>
                    <a:pt x="3322354" y="265521"/>
                  </a:lnTo>
                  <a:lnTo>
                    <a:pt x="3307075" y="265521"/>
                  </a:lnTo>
                  <a:lnTo>
                    <a:pt x="3300879" y="265521"/>
                  </a:lnTo>
                  <a:lnTo>
                    <a:pt x="3294789" y="265521"/>
                  </a:lnTo>
                  <a:lnTo>
                    <a:pt x="3288699" y="265521"/>
                  </a:lnTo>
                  <a:lnTo>
                    <a:pt x="3282609" y="265521"/>
                  </a:lnTo>
                  <a:lnTo>
                    <a:pt x="3276412" y="265521"/>
                  </a:lnTo>
                  <a:lnTo>
                    <a:pt x="3270322" y="265521"/>
                  </a:lnTo>
                  <a:lnTo>
                    <a:pt x="3264232" y="265521"/>
                  </a:lnTo>
                  <a:lnTo>
                    <a:pt x="3273420" y="257848"/>
                  </a:lnTo>
                  <a:lnTo>
                    <a:pt x="3273420" y="270607"/>
                  </a:lnTo>
                  <a:lnTo>
                    <a:pt x="3258035" y="270607"/>
                  </a:lnTo>
                  <a:lnTo>
                    <a:pt x="3251945" y="270607"/>
                  </a:lnTo>
                  <a:lnTo>
                    <a:pt x="3261134" y="262934"/>
                  </a:lnTo>
                  <a:lnTo>
                    <a:pt x="3261134" y="275782"/>
                  </a:lnTo>
                  <a:lnTo>
                    <a:pt x="3245855" y="275782"/>
                  </a:lnTo>
                  <a:lnTo>
                    <a:pt x="3255044" y="268020"/>
                  </a:lnTo>
                  <a:lnTo>
                    <a:pt x="3255044" y="280867"/>
                  </a:lnTo>
                  <a:lnTo>
                    <a:pt x="3239658" y="280867"/>
                  </a:lnTo>
                  <a:lnTo>
                    <a:pt x="3248953" y="273105"/>
                  </a:lnTo>
                  <a:lnTo>
                    <a:pt x="3248953" y="285953"/>
                  </a:lnTo>
                  <a:lnTo>
                    <a:pt x="3233568" y="285953"/>
                  </a:lnTo>
                  <a:lnTo>
                    <a:pt x="3227478" y="285953"/>
                  </a:lnTo>
                  <a:lnTo>
                    <a:pt x="3221281" y="285953"/>
                  </a:lnTo>
                  <a:lnTo>
                    <a:pt x="3230684" y="278191"/>
                  </a:lnTo>
                  <a:lnTo>
                    <a:pt x="3230684" y="283276"/>
                  </a:lnTo>
                  <a:lnTo>
                    <a:pt x="3230684" y="288451"/>
                  </a:lnTo>
                  <a:lnTo>
                    <a:pt x="3230684" y="301210"/>
                  </a:lnTo>
                  <a:lnTo>
                    <a:pt x="3215191" y="301210"/>
                  </a:lnTo>
                  <a:lnTo>
                    <a:pt x="3209101" y="301210"/>
                  </a:lnTo>
                  <a:lnTo>
                    <a:pt x="3218397" y="293537"/>
                  </a:lnTo>
                  <a:lnTo>
                    <a:pt x="3218397" y="306385"/>
                  </a:lnTo>
                  <a:lnTo>
                    <a:pt x="3203012" y="306385"/>
                  </a:lnTo>
                  <a:lnTo>
                    <a:pt x="3212307" y="298622"/>
                  </a:lnTo>
                  <a:lnTo>
                    <a:pt x="3212307" y="311470"/>
                  </a:lnTo>
                  <a:lnTo>
                    <a:pt x="3196815" y="311470"/>
                  </a:lnTo>
                  <a:lnTo>
                    <a:pt x="3206110" y="303797"/>
                  </a:lnTo>
                  <a:lnTo>
                    <a:pt x="3206110" y="321731"/>
                  </a:lnTo>
                  <a:lnTo>
                    <a:pt x="3190725" y="321731"/>
                  </a:lnTo>
                  <a:lnTo>
                    <a:pt x="3200020" y="313968"/>
                  </a:lnTo>
                  <a:lnTo>
                    <a:pt x="3200020" y="326727"/>
                  </a:lnTo>
                  <a:lnTo>
                    <a:pt x="3184635" y="326727"/>
                  </a:lnTo>
                  <a:lnTo>
                    <a:pt x="3193930" y="319054"/>
                  </a:lnTo>
                  <a:lnTo>
                    <a:pt x="3193930" y="331902"/>
                  </a:lnTo>
                  <a:lnTo>
                    <a:pt x="3178545" y="331902"/>
                  </a:lnTo>
                  <a:lnTo>
                    <a:pt x="3172455" y="331902"/>
                  </a:lnTo>
                  <a:lnTo>
                    <a:pt x="3166365" y="331902"/>
                  </a:lnTo>
                  <a:lnTo>
                    <a:pt x="3160168" y="331902"/>
                  </a:lnTo>
                  <a:lnTo>
                    <a:pt x="3154078" y="331902"/>
                  </a:lnTo>
                  <a:lnTo>
                    <a:pt x="3147988" y="331902"/>
                  </a:lnTo>
                  <a:lnTo>
                    <a:pt x="3157176" y="324140"/>
                  </a:lnTo>
                  <a:lnTo>
                    <a:pt x="3157176" y="336987"/>
                  </a:lnTo>
                  <a:lnTo>
                    <a:pt x="3141791" y="336987"/>
                  </a:lnTo>
                  <a:lnTo>
                    <a:pt x="3151086" y="329225"/>
                  </a:lnTo>
                  <a:lnTo>
                    <a:pt x="3151086" y="342073"/>
                  </a:lnTo>
                  <a:lnTo>
                    <a:pt x="3135701" y="342073"/>
                  </a:lnTo>
                  <a:lnTo>
                    <a:pt x="3129611" y="342073"/>
                  </a:lnTo>
                  <a:lnTo>
                    <a:pt x="3138800" y="334400"/>
                  </a:lnTo>
                  <a:lnTo>
                    <a:pt x="3138800" y="347159"/>
                  </a:lnTo>
                  <a:lnTo>
                    <a:pt x="3123521" y="347159"/>
                  </a:lnTo>
                  <a:lnTo>
                    <a:pt x="3132710" y="339486"/>
                  </a:lnTo>
                  <a:lnTo>
                    <a:pt x="3132710" y="352333"/>
                  </a:lnTo>
                  <a:lnTo>
                    <a:pt x="3117324" y="352333"/>
                  </a:lnTo>
                  <a:lnTo>
                    <a:pt x="3126513" y="344571"/>
                  </a:lnTo>
                  <a:lnTo>
                    <a:pt x="3126513" y="357419"/>
                  </a:lnTo>
                  <a:lnTo>
                    <a:pt x="3111235" y="357419"/>
                  </a:lnTo>
                  <a:lnTo>
                    <a:pt x="3105144" y="357419"/>
                  </a:lnTo>
                  <a:lnTo>
                    <a:pt x="3098947" y="357419"/>
                  </a:lnTo>
                  <a:lnTo>
                    <a:pt x="3092858" y="357419"/>
                  </a:lnTo>
                  <a:lnTo>
                    <a:pt x="3086768" y="357419"/>
                  </a:lnTo>
                  <a:lnTo>
                    <a:pt x="3095956" y="349746"/>
                  </a:lnTo>
                  <a:lnTo>
                    <a:pt x="3095956" y="362505"/>
                  </a:lnTo>
                  <a:lnTo>
                    <a:pt x="3080571" y="362505"/>
                  </a:lnTo>
                  <a:lnTo>
                    <a:pt x="3089866" y="354742"/>
                  </a:lnTo>
                  <a:lnTo>
                    <a:pt x="3089866" y="367590"/>
                  </a:lnTo>
                  <a:lnTo>
                    <a:pt x="3074481" y="367590"/>
                  </a:lnTo>
                  <a:lnTo>
                    <a:pt x="3083776" y="359828"/>
                  </a:lnTo>
                  <a:lnTo>
                    <a:pt x="3083776" y="372676"/>
                  </a:lnTo>
                  <a:lnTo>
                    <a:pt x="3068391" y="372676"/>
                  </a:lnTo>
                  <a:lnTo>
                    <a:pt x="3062194" y="372676"/>
                  </a:lnTo>
                  <a:lnTo>
                    <a:pt x="3056104" y="372676"/>
                  </a:lnTo>
                  <a:lnTo>
                    <a:pt x="3050014" y="372676"/>
                  </a:lnTo>
                  <a:lnTo>
                    <a:pt x="3043924" y="372676"/>
                  </a:lnTo>
                  <a:lnTo>
                    <a:pt x="3037834" y="372676"/>
                  </a:lnTo>
                  <a:lnTo>
                    <a:pt x="3047022" y="365003"/>
                  </a:lnTo>
                  <a:lnTo>
                    <a:pt x="3047022" y="370088"/>
                  </a:lnTo>
                  <a:lnTo>
                    <a:pt x="3047022" y="375174"/>
                  </a:lnTo>
                  <a:lnTo>
                    <a:pt x="3047022" y="388022"/>
                  </a:lnTo>
                  <a:lnTo>
                    <a:pt x="3031637" y="388022"/>
                  </a:lnTo>
                  <a:lnTo>
                    <a:pt x="3025654" y="388022"/>
                  </a:lnTo>
                  <a:lnTo>
                    <a:pt x="3019457" y="388022"/>
                  </a:lnTo>
                  <a:lnTo>
                    <a:pt x="3028753" y="380349"/>
                  </a:lnTo>
                  <a:lnTo>
                    <a:pt x="3028753" y="393107"/>
                  </a:lnTo>
                  <a:lnTo>
                    <a:pt x="3013367" y="393107"/>
                  </a:lnTo>
                  <a:lnTo>
                    <a:pt x="3022556" y="385434"/>
                  </a:lnTo>
                  <a:lnTo>
                    <a:pt x="3022556" y="398282"/>
                  </a:lnTo>
                  <a:lnTo>
                    <a:pt x="3007277" y="398282"/>
                  </a:lnTo>
                  <a:lnTo>
                    <a:pt x="3001081" y="398282"/>
                  </a:lnTo>
                  <a:lnTo>
                    <a:pt x="3010376" y="390520"/>
                  </a:lnTo>
                  <a:lnTo>
                    <a:pt x="3010376" y="403368"/>
                  </a:lnTo>
                  <a:lnTo>
                    <a:pt x="2994991" y="403368"/>
                  </a:lnTo>
                  <a:lnTo>
                    <a:pt x="2988900" y="403368"/>
                  </a:lnTo>
                  <a:lnTo>
                    <a:pt x="2998089" y="395605"/>
                  </a:lnTo>
                  <a:lnTo>
                    <a:pt x="2998089" y="413539"/>
                  </a:lnTo>
                  <a:lnTo>
                    <a:pt x="2982704" y="413539"/>
                  </a:lnTo>
                  <a:lnTo>
                    <a:pt x="2976614" y="413539"/>
                  </a:lnTo>
                  <a:lnTo>
                    <a:pt x="2970524" y="413539"/>
                  </a:lnTo>
                  <a:lnTo>
                    <a:pt x="2964434" y="413539"/>
                  </a:lnTo>
                  <a:lnTo>
                    <a:pt x="2973622" y="405777"/>
                  </a:lnTo>
                  <a:lnTo>
                    <a:pt x="2973622" y="410951"/>
                  </a:lnTo>
                  <a:lnTo>
                    <a:pt x="2973622" y="428885"/>
                  </a:lnTo>
                  <a:lnTo>
                    <a:pt x="2958237" y="428885"/>
                  </a:lnTo>
                  <a:lnTo>
                    <a:pt x="2967425" y="421123"/>
                  </a:lnTo>
                  <a:lnTo>
                    <a:pt x="2967425" y="433970"/>
                  </a:lnTo>
                  <a:lnTo>
                    <a:pt x="2952147" y="433970"/>
                  </a:lnTo>
                  <a:lnTo>
                    <a:pt x="2961335" y="426297"/>
                  </a:lnTo>
                  <a:lnTo>
                    <a:pt x="2961335" y="439056"/>
                  </a:lnTo>
                  <a:lnTo>
                    <a:pt x="2946057" y="439056"/>
                  </a:lnTo>
                  <a:lnTo>
                    <a:pt x="2939860" y="439056"/>
                  </a:lnTo>
                  <a:lnTo>
                    <a:pt x="2933770" y="439056"/>
                  </a:lnTo>
                  <a:lnTo>
                    <a:pt x="2927680" y="439056"/>
                  </a:lnTo>
                  <a:lnTo>
                    <a:pt x="2921483" y="439056"/>
                  </a:lnTo>
                  <a:lnTo>
                    <a:pt x="2915393" y="439056"/>
                  </a:lnTo>
                  <a:lnTo>
                    <a:pt x="2909303" y="439056"/>
                  </a:lnTo>
                  <a:lnTo>
                    <a:pt x="2918599" y="431383"/>
                  </a:lnTo>
                  <a:lnTo>
                    <a:pt x="2918599" y="436469"/>
                  </a:lnTo>
                  <a:lnTo>
                    <a:pt x="2918599" y="449316"/>
                  </a:lnTo>
                  <a:lnTo>
                    <a:pt x="2903213" y="449316"/>
                  </a:lnTo>
                  <a:lnTo>
                    <a:pt x="2912509" y="441554"/>
                  </a:lnTo>
                  <a:lnTo>
                    <a:pt x="2912509" y="454313"/>
                  </a:lnTo>
                  <a:lnTo>
                    <a:pt x="2897016" y="454313"/>
                  </a:lnTo>
                  <a:lnTo>
                    <a:pt x="2906312" y="446640"/>
                  </a:lnTo>
                  <a:lnTo>
                    <a:pt x="2906312" y="464573"/>
                  </a:lnTo>
                  <a:lnTo>
                    <a:pt x="2890926" y="464573"/>
                  </a:lnTo>
                  <a:lnTo>
                    <a:pt x="2900222" y="456900"/>
                  </a:lnTo>
                  <a:lnTo>
                    <a:pt x="2900222" y="461986"/>
                  </a:lnTo>
                  <a:lnTo>
                    <a:pt x="2900222" y="474834"/>
                  </a:lnTo>
                  <a:lnTo>
                    <a:pt x="2884837" y="474834"/>
                  </a:lnTo>
                  <a:lnTo>
                    <a:pt x="2878747" y="474834"/>
                  </a:lnTo>
                  <a:lnTo>
                    <a:pt x="2872657" y="474834"/>
                  </a:lnTo>
                  <a:lnTo>
                    <a:pt x="2881845" y="467161"/>
                  </a:lnTo>
                  <a:lnTo>
                    <a:pt x="2881845" y="472157"/>
                  </a:lnTo>
                  <a:lnTo>
                    <a:pt x="2881845" y="485094"/>
                  </a:lnTo>
                  <a:lnTo>
                    <a:pt x="2866566" y="485094"/>
                  </a:lnTo>
                  <a:lnTo>
                    <a:pt x="2860370" y="485094"/>
                  </a:lnTo>
                  <a:lnTo>
                    <a:pt x="2854280" y="485094"/>
                  </a:lnTo>
                  <a:lnTo>
                    <a:pt x="2848190" y="485094"/>
                  </a:lnTo>
                  <a:lnTo>
                    <a:pt x="2857378" y="477332"/>
                  </a:lnTo>
                  <a:lnTo>
                    <a:pt x="2857378" y="490090"/>
                  </a:lnTo>
                  <a:lnTo>
                    <a:pt x="2841993" y="490090"/>
                  </a:lnTo>
                  <a:lnTo>
                    <a:pt x="2851288" y="482417"/>
                  </a:lnTo>
                  <a:lnTo>
                    <a:pt x="2851288" y="495176"/>
                  </a:lnTo>
                  <a:lnTo>
                    <a:pt x="2829813" y="495176"/>
                  </a:lnTo>
                  <a:lnTo>
                    <a:pt x="2839001" y="487503"/>
                  </a:lnTo>
                  <a:lnTo>
                    <a:pt x="2839001" y="500351"/>
                  </a:lnTo>
                  <a:lnTo>
                    <a:pt x="2823616" y="500351"/>
                  </a:lnTo>
                  <a:lnTo>
                    <a:pt x="2832911" y="492589"/>
                  </a:lnTo>
                  <a:lnTo>
                    <a:pt x="2832911" y="505436"/>
                  </a:lnTo>
                  <a:lnTo>
                    <a:pt x="2817526" y="505436"/>
                  </a:lnTo>
                  <a:lnTo>
                    <a:pt x="2826715" y="497763"/>
                  </a:lnTo>
                  <a:lnTo>
                    <a:pt x="2826715" y="510522"/>
                  </a:lnTo>
                  <a:lnTo>
                    <a:pt x="2811436" y="510522"/>
                  </a:lnTo>
                  <a:lnTo>
                    <a:pt x="2805346" y="510522"/>
                  </a:lnTo>
                  <a:lnTo>
                    <a:pt x="2814535" y="502849"/>
                  </a:lnTo>
                  <a:lnTo>
                    <a:pt x="2814535" y="515697"/>
                  </a:lnTo>
                  <a:lnTo>
                    <a:pt x="2799149" y="515697"/>
                  </a:lnTo>
                  <a:lnTo>
                    <a:pt x="2808444" y="507935"/>
                  </a:lnTo>
                  <a:lnTo>
                    <a:pt x="2808444" y="520782"/>
                  </a:lnTo>
                  <a:lnTo>
                    <a:pt x="2793060" y="520782"/>
                  </a:lnTo>
                  <a:lnTo>
                    <a:pt x="2786969" y="520782"/>
                  </a:lnTo>
                  <a:lnTo>
                    <a:pt x="2780772" y="520782"/>
                  </a:lnTo>
                  <a:lnTo>
                    <a:pt x="2774683" y="520782"/>
                  </a:lnTo>
                  <a:lnTo>
                    <a:pt x="2783978" y="513020"/>
                  </a:lnTo>
                  <a:lnTo>
                    <a:pt x="2783978" y="518106"/>
                  </a:lnTo>
                  <a:lnTo>
                    <a:pt x="2783978" y="530954"/>
                  </a:lnTo>
                  <a:lnTo>
                    <a:pt x="2768593" y="530954"/>
                  </a:lnTo>
                  <a:lnTo>
                    <a:pt x="2762503" y="530954"/>
                  </a:lnTo>
                  <a:lnTo>
                    <a:pt x="2756413" y="530954"/>
                  </a:lnTo>
                  <a:lnTo>
                    <a:pt x="2750323" y="530954"/>
                  </a:lnTo>
                  <a:lnTo>
                    <a:pt x="2744126" y="530954"/>
                  </a:lnTo>
                  <a:lnTo>
                    <a:pt x="2753421" y="523191"/>
                  </a:lnTo>
                  <a:lnTo>
                    <a:pt x="2753421" y="536039"/>
                  </a:lnTo>
                  <a:lnTo>
                    <a:pt x="2731946" y="536039"/>
                  </a:lnTo>
                  <a:lnTo>
                    <a:pt x="2725856" y="536039"/>
                  </a:lnTo>
                  <a:lnTo>
                    <a:pt x="2735044" y="528366"/>
                  </a:lnTo>
                  <a:lnTo>
                    <a:pt x="2735044" y="533452"/>
                  </a:lnTo>
                  <a:lnTo>
                    <a:pt x="2735044" y="546300"/>
                  </a:lnTo>
                  <a:lnTo>
                    <a:pt x="2719659" y="546300"/>
                  </a:lnTo>
                  <a:lnTo>
                    <a:pt x="2728848" y="538537"/>
                  </a:lnTo>
                  <a:lnTo>
                    <a:pt x="2728848" y="551385"/>
                  </a:lnTo>
                  <a:lnTo>
                    <a:pt x="2713569" y="551385"/>
                  </a:lnTo>
                  <a:lnTo>
                    <a:pt x="2707479" y="551385"/>
                  </a:lnTo>
                  <a:lnTo>
                    <a:pt x="2701282" y="551385"/>
                  </a:lnTo>
                  <a:lnTo>
                    <a:pt x="2695192" y="551385"/>
                  </a:lnTo>
                  <a:lnTo>
                    <a:pt x="2704381" y="543712"/>
                  </a:lnTo>
                  <a:lnTo>
                    <a:pt x="2704381" y="556471"/>
                  </a:lnTo>
                  <a:lnTo>
                    <a:pt x="2689102" y="556471"/>
                  </a:lnTo>
                  <a:lnTo>
                    <a:pt x="2698291" y="548798"/>
                  </a:lnTo>
                  <a:lnTo>
                    <a:pt x="2698291" y="561646"/>
                  </a:lnTo>
                  <a:lnTo>
                    <a:pt x="2682905" y="561646"/>
                  </a:lnTo>
                  <a:lnTo>
                    <a:pt x="2692201" y="553883"/>
                  </a:lnTo>
                  <a:lnTo>
                    <a:pt x="2692201" y="566642"/>
                  </a:lnTo>
                  <a:lnTo>
                    <a:pt x="2670726" y="566642"/>
                  </a:lnTo>
                  <a:lnTo>
                    <a:pt x="2658439" y="566642"/>
                  </a:lnTo>
                  <a:lnTo>
                    <a:pt x="2667734" y="558969"/>
                  </a:lnTo>
                  <a:lnTo>
                    <a:pt x="2667734" y="571728"/>
                  </a:lnTo>
                  <a:lnTo>
                    <a:pt x="2652349" y="571728"/>
                  </a:lnTo>
                  <a:lnTo>
                    <a:pt x="2646259" y="571728"/>
                  </a:lnTo>
                  <a:lnTo>
                    <a:pt x="2640062" y="571728"/>
                  </a:lnTo>
                  <a:lnTo>
                    <a:pt x="2649357" y="564055"/>
                  </a:lnTo>
                  <a:lnTo>
                    <a:pt x="2649357" y="576902"/>
                  </a:lnTo>
                  <a:lnTo>
                    <a:pt x="2633972" y="576902"/>
                  </a:lnTo>
                  <a:lnTo>
                    <a:pt x="2643267" y="569140"/>
                  </a:lnTo>
                  <a:lnTo>
                    <a:pt x="2643267" y="574315"/>
                  </a:lnTo>
                  <a:lnTo>
                    <a:pt x="2643267" y="587074"/>
                  </a:lnTo>
                  <a:lnTo>
                    <a:pt x="2621685" y="587074"/>
                  </a:lnTo>
                  <a:lnTo>
                    <a:pt x="2631087" y="579401"/>
                  </a:lnTo>
                  <a:lnTo>
                    <a:pt x="2631087" y="592248"/>
                  </a:lnTo>
                  <a:lnTo>
                    <a:pt x="2615595" y="592248"/>
                  </a:lnTo>
                  <a:lnTo>
                    <a:pt x="2609505" y="592248"/>
                  </a:lnTo>
                  <a:lnTo>
                    <a:pt x="2603415" y="592248"/>
                  </a:lnTo>
                  <a:lnTo>
                    <a:pt x="2597325" y="592248"/>
                  </a:lnTo>
                  <a:lnTo>
                    <a:pt x="2606514" y="584486"/>
                  </a:lnTo>
                  <a:lnTo>
                    <a:pt x="2606514" y="597334"/>
                  </a:lnTo>
                  <a:lnTo>
                    <a:pt x="2591235" y="597334"/>
                  </a:lnTo>
                  <a:lnTo>
                    <a:pt x="2585038" y="597334"/>
                  </a:lnTo>
                  <a:lnTo>
                    <a:pt x="2578948" y="597334"/>
                  </a:lnTo>
                  <a:lnTo>
                    <a:pt x="2572858" y="597334"/>
                  </a:lnTo>
                  <a:lnTo>
                    <a:pt x="2582047" y="589661"/>
                  </a:lnTo>
                  <a:lnTo>
                    <a:pt x="2582047" y="602420"/>
                  </a:lnTo>
                  <a:lnTo>
                    <a:pt x="2566768" y="602420"/>
                  </a:lnTo>
                  <a:lnTo>
                    <a:pt x="2560572" y="602420"/>
                  </a:lnTo>
                  <a:lnTo>
                    <a:pt x="2569760" y="594657"/>
                  </a:lnTo>
                  <a:lnTo>
                    <a:pt x="2569760" y="607505"/>
                  </a:lnTo>
                  <a:lnTo>
                    <a:pt x="2554482" y="607505"/>
                  </a:lnTo>
                  <a:lnTo>
                    <a:pt x="2548392" y="607505"/>
                  </a:lnTo>
                  <a:lnTo>
                    <a:pt x="2542195" y="607505"/>
                  </a:lnTo>
                  <a:lnTo>
                    <a:pt x="2536105" y="607505"/>
                  </a:lnTo>
                  <a:lnTo>
                    <a:pt x="2545293" y="599743"/>
                  </a:lnTo>
                  <a:lnTo>
                    <a:pt x="2545293" y="604918"/>
                  </a:lnTo>
                  <a:lnTo>
                    <a:pt x="2545293" y="617676"/>
                  </a:lnTo>
                  <a:lnTo>
                    <a:pt x="2530015" y="617676"/>
                  </a:lnTo>
                  <a:lnTo>
                    <a:pt x="2539203" y="610003"/>
                  </a:lnTo>
                  <a:lnTo>
                    <a:pt x="2539203" y="622851"/>
                  </a:lnTo>
                  <a:lnTo>
                    <a:pt x="2523818" y="622851"/>
                  </a:lnTo>
                  <a:lnTo>
                    <a:pt x="2517728" y="622851"/>
                  </a:lnTo>
                  <a:lnTo>
                    <a:pt x="2526916" y="615089"/>
                  </a:lnTo>
                  <a:lnTo>
                    <a:pt x="2526916" y="620264"/>
                  </a:lnTo>
                  <a:lnTo>
                    <a:pt x="2526916" y="633022"/>
                  </a:lnTo>
                  <a:lnTo>
                    <a:pt x="2511638" y="633022"/>
                  </a:lnTo>
                  <a:lnTo>
                    <a:pt x="2505441" y="633022"/>
                  </a:lnTo>
                  <a:lnTo>
                    <a:pt x="2514736" y="625349"/>
                  </a:lnTo>
                  <a:lnTo>
                    <a:pt x="2514736" y="638197"/>
                  </a:lnTo>
                  <a:lnTo>
                    <a:pt x="2499351" y="638197"/>
                  </a:lnTo>
                  <a:lnTo>
                    <a:pt x="2487171" y="638197"/>
                  </a:lnTo>
                  <a:lnTo>
                    <a:pt x="2480974" y="638197"/>
                  </a:lnTo>
                  <a:lnTo>
                    <a:pt x="2474884" y="638197"/>
                  </a:lnTo>
                  <a:lnTo>
                    <a:pt x="2484180" y="630435"/>
                  </a:lnTo>
                  <a:lnTo>
                    <a:pt x="2484180" y="643283"/>
                  </a:lnTo>
                  <a:lnTo>
                    <a:pt x="2468795" y="643283"/>
                  </a:lnTo>
                  <a:lnTo>
                    <a:pt x="2478090" y="635520"/>
                  </a:lnTo>
                  <a:lnTo>
                    <a:pt x="2478090" y="640606"/>
                  </a:lnTo>
                  <a:lnTo>
                    <a:pt x="2478090" y="653454"/>
                  </a:lnTo>
                  <a:lnTo>
                    <a:pt x="2462704" y="653454"/>
                  </a:lnTo>
                  <a:lnTo>
                    <a:pt x="2456614" y="653454"/>
                  </a:lnTo>
                  <a:lnTo>
                    <a:pt x="2465803" y="645781"/>
                  </a:lnTo>
                  <a:lnTo>
                    <a:pt x="2465803" y="658540"/>
                  </a:lnTo>
                  <a:lnTo>
                    <a:pt x="2444328" y="658540"/>
                  </a:lnTo>
                  <a:lnTo>
                    <a:pt x="2438238" y="658540"/>
                  </a:lnTo>
                  <a:lnTo>
                    <a:pt x="2447426" y="650866"/>
                  </a:lnTo>
                  <a:lnTo>
                    <a:pt x="2447426" y="663625"/>
                  </a:lnTo>
                  <a:lnTo>
                    <a:pt x="2425951" y="663625"/>
                  </a:lnTo>
                  <a:lnTo>
                    <a:pt x="2435246" y="655952"/>
                  </a:lnTo>
                  <a:lnTo>
                    <a:pt x="2435246" y="668800"/>
                  </a:lnTo>
                  <a:lnTo>
                    <a:pt x="2419861" y="668800"/>
                  </a:lnTo>
                  <a:lnTo>
                    <a:pt x="2429049" y="661127"/>
                  </a:lnTo>
                  <a:lnTo>
                    <a:pt x="2429049" y="673886"/>
                  </a:lnTo>
                  <a:lnTo>
                    <a:pt x="2413771" y="673886"/>
                  </a:lnTo>
                  <a:lnTo>
                    <a:pt x="2422959" y="666213"/>
                  </a:lnTo>
                  <a:lnTo>
                    <a:pt x="2422959" y="678971"/>
                  </a:lnTo>
                  <a:lnTo>
                    <a:pt x="2407681" y="678971"/>
                  </a:lnTo>
                  <a:lnTo>
                    <a:pt x="2401484" y="678971"/>
                  </a:lnTo>
                  <a:lnTo>
                    <a:pt x="2395394" y="678971"/>
                  </a:lnTo>
                  <a:lnTo>
                    <a:pt x="2389304" y="678971"/>
                  </a:lnTo>
                  <a:lnTo>
                    <a:pt x="2383107" y="678971"/>
                  </a:lnTo>
                  <a:lnTo>
                    <a:pt x="2377017" y="678971"/>
                  </a:lnTo>
                  <a:lnTo>
                    <a:pt x="2370927" y="678971"/>
                  </a:lnTo>
                  <a:lnTo>
                    <a:pt x="2364731" y="678971"/>
                  </a:lnTo>
                  <a:lnTo>
                    <a:pt x="2358640" y="678971"/>
                  </a:lnTo>
                  <a:lnTo>
                    <a:pt x="2367936" y="671209"/>
                  </a:lnTo>
                  <a:lnTo>
                    <a:pt x="2367936" y="684057"/>
                  </a:lnTo>
                  <a:lnTo>
                    <a:pt x="2346354" y="684057"/>
                  </a:lnTo>
                  <a:lnTo>
                    <a:pt x="2355756" y="676384"/>
                  </a:lnTo>
                  <a:lnTo>
                    <a:pt x="2355756" y="689232"/>
                  </a:lnTo>
                  <a:lnTo>
                    <a:pt x="2340264" y="689232"/>
                  </a:lnTo>
                  <a:lnTo>
                    <a:pt x="2334174" y="689232"/>
                  </a:lnTo>
                  <a:lnTo>
                    <a:pt x="2328084" y="689232"/>
                  </a:lnTo>
                  <a:lnTo>
                    <a:pt x="2337379" y="681469"/>
                  </a:lnTo>
                  <a:lnTo>
                    <a:pt x="2337379" y="694317"/>
                  </a:lnTo>
                  <a:lnTo>
                    <a:pt x="2315797" y="694317"/>
                  </a:lnTo>
                  <a:lnTo>
                    <a:pt x="2325092" y="686555"/>
                  </a:lnTo>
                  <a:lnTo>
                    <a:pt x="2325092" y="699403"/>
                  </a:lnTo>
                  <a:lnTo>
                    <a:pt x="2297527" y="699403"/>
                  </a:lnTo>
                  <a:lnTo>
                    <a:pt x="2291437" y="699403"/>
                  </a:lnTo>
                  <a:lnTo>
                    <a:pt x="2285240" y="699403"/>
                  </a:lnTo>
                  <a:lnTo>
                    <a:pt x="2294535" y="691730"/>
                  </a:lnTo>
                  <a:lnTo>
                    <a:pt x="2294535" y="704488"/>
                  </a:lnTo>
                  <a:lnTo>
                    <a:pt x="2279150" y="704488"/>
                  </a:lnTo>
                  <a:lnTo>
                    <a:pt x="2273060" y="704488"/>
                  </a:lnTo>
                  <a:lnTo>
                    <a:pt x="2282249" y="696815"/>
                  </a:lnTo>
                  <a:lnTo>
                    <a:pt x="2282249" y="709663"/>
                  </a:lnTo>
                  <a:lnTo>
                    <a:pt x="2260773" y="709663"/>
                  </a:lnTo>
                  <a:lnTo>
                    <a:pt x="2248593" y="709663"/>
                  </a:lnTo>
                  <a:lnTo>
                    <a:pt x="2257782" y="701901"/>
                  </a:lnTo>
                  <a:lnTo>
                    <a:pt x="2257782" y="714749"/>
                  </a:lnTo>
                  <a:lnTo>
                    <a:pt x="2236307" y="714749"/>
                  </a:lnTo>
                  <a:lnTo>
                    <a:pt x="2224020" y="714749"/>
                  </a:lnTo>
                  <a:lnTo>
                    <a:pt x="2233315" y="707076"/>
                  </a:lnTo>
                  <a:lnTo>
                    <a:pt x="2233315" y="719834"/>
                  </a:lnTo>
                  <a:lnTo>
                    <a:pt x="2217930" y="719834"/>
                  </a:lnTo>
                  <a:lnTo>
                    <a:pt x="2199553" y="719834"/>
                  </a:lnTo>
                  <a:lnTo>
                    <a:pt x="2193463" y="719834"/>
                  </a:lnTo>
                  <a:lnTo>
                    <a:pt x="2187266" y="719834"/>
                  </a:lnTo>
                  <a:lnTo>
                    <a:pt x="2181176" y="719834"/>
                  </a:lnTo>
                  <a:lnTo>
                    <a:pt x="2190471" y="712072"/>
                  </a:lnTo>
                  <a:lnTo>
                    <a:pt x="2190471" y="724920"/>
                  </a:lnTo>
                  <a:lnTo>
                    <a:pt x="2175086" y="724920"/>
                  </a:lnTo>
                  <a:lnTo>
                    <a:pt x="2168996" y="724920"/>
                  </a:lnTo>
                  <a:lnTo>
                    <a:pt x="2178292" y="717158"/>
                  </a:lnTo>
                  <a:lnTo>
                    <a:pt x="2178292" y="722332"/>
                  </a:lnTo>
                  <a:lnTo>
                    <a:pt x="2178292" y="735091"/>
                  </a:lnTo>
                  <a:lnTo>
                    <a:pt x="2162906" y="735091"/>
                  </a:lnTo>
                  <a:lnTo>
                    <a:pt x="2156816" y="735091"/>
                  </a:lnTo>
                  <a:lnTo>
                    <a:pt x="2166005" y="727418"/>
                  </a:lnTo>
                  <a:lnTo>
                    <a:pt x="2166005" y="732504"/>
                  </a:lnTo>
                  <a:lnTo>
                    <a:pt x="2166005" y="745351"/>
                  </a:lnTo>
                  <a:lnTo>
                    <a:pt x="2150726" y="745351"/>
                  </a:lnTo>
                  <a:lnTo>
                    <a:pt x="2144529" y="745351"/>
                  </a:lnTo>
                  <a:lnTo>
                    <a:pt x="2138439" y="745351"/>
                  </a:lnTo>
                  <a:lnTo>
                    <a:pt x="2147628" y="737678"/>
                  </a:lnTo>
                  <a:lnTo>
                    <a:pt x="2147628" y="742764"/>
                  </a:lnTo>
                  <a:lnTo>
                    <a:pt x="2147628" y="755612"/>
                  </a:lnTo>
                  <a:lnTo>
                    <a:pt x="2132350" y="755612"/>
                  </a:lnTo>
                  <a:lnTo>
                    <a:pt x="2120063" y="755612"/>
                  </a:lnTo>
                  <a:lnTo>
                    <a:pt x="2113973" y="755612"/>
                  </a:lnTo>
                  <a:lnTo>
                    <a:pt x="2123161" y="747850"/>
                  </a:lnTo>
                  <a:lnTo>
                    <a:pt x="2123161" y="760697"/>
                  </a:lnTo>
                  <a:lnTo>
                    <a:pt x="2107776" y="760697"/>
                  </a:lnTo>
                  <a:lnTo>
                    <a:pt x="2101686" y="760697"/>
                  </a:lnTo>
                  <a:lnTo>
                    <a:pt x="2110874" y="752935"/>
                  </a:lnTo>
                  <a:lnTo>
                    <a:pt x="2110874" y="765783"/>
                  </a:lnTo>
                  <a:lnTo>
                    <a:pt x="2089399" y="765783"/>
                  </a:lnTo>
                  <a:lnTo>
                    <a:pt x="2083309" y="765783"/>
                  </a:lnTo>
                  <a:lnTo>
                    <a:pt x="2092497" y="758021"/>
                  </a:lnTo>
                  <a:lnTo>
                    <a:pt x="2092497" y="770869"/>
                  </a:lnTo>
                  <a:lnTo>
                    <a:pt x="2077219" y="770869"/>
                  </a:lnTo>
                  <a:lnTo>
                    <a:pt x="2064932" y="770869"/>
                  </a:lnTo>
                  <a:lnTo>
                    <a:pt x="2074227" y="763106"/>
                  </a:lnTo>
                  <a:lnTo>
                    <a:pt x="2074227" y="775954"/>
                  </a:lnTo>
                  <a:lnTo>
                    <a:pt x="2058842" y="775954"/>
                  </a:lnTo>
                  <a:lnTo>
                    <a:pt x="2052752" y="775954"/>
                  </a:lnTo>
                  <a:lnTo>
                    <a:pt x="2062048" y="768281"/>
                  </a:lnTo>
                  <a:lnTo>
                    <a:pt x="2062048" y="781040"/>
                  </a:lnTo>
                  <a:lnTo>
                    <a:pt x="2040465" y="781040"/>
                  </a:lnTo>
                  <a:lnTo>
                    <a:pt x="2034376" y="781040"/>
                  </a:lnTo>
                  <a:lnTo>
                    <a:pt x="2043671" y="773367"/>
                  </a:lnTo>
                  <a:lnTo>
                    <a:pt x="2043671" y="778452"/>
                  </a:lnTo>
                  <a:lnTo>
                    <a:pt x="2043671" y="796386"/>
                  </a:lnTo>
                  <a:lnTo>
                    <a:pt x="2028285" y="796386"/>
                  </a:lnTo>
                  <a:lnTo>
                    <a:pt x="2037581" y="788713"/>
                  </a:lnTo>
                  <a:lnTo>
                    <a:pt x="2037581" y="801561"/>
                  </a:lnTo>
                  <a:lnTo>
                    <a:pt x="2022089" y="801561"/>
                  </a:lnTo>
                  <a:lnTo>
                    <a:pt x="2015999" y="801561"/>
                  </a:lnTo>
                  <a:lnTo>
                    <a:pt x="2009909" y="801561"/>
                  </a:lnTo>
                  <a:lnTo>
                    <a:pt x="2019204" y="793798"/>
                  </a:lnTo>
                  <a:lnTo>
                    <a:pt x="2019204" y="806557"/>
                  </a:lnTo>
                  <a:lnTo>
                    <a:pt x="1997729" y="806557"/>
                  </a:lnTo>
                  <a:lnTo>
                    <a:pt x="1991639" y="806557"/>
                  </a:lnTo>
                  <a:lnTo>
                    <a:pt x="1979352" y="806557"/>
                  </a:lnTo>
                  <a:lnTo>
                    <a:pt x="1988540" y="798884"/>
                  </a:lnTo>
                  <a:lnTo>
                    <a:pt x="1988540" y="811643"/>
                  </a:lnTo>
                  <a:lnTo>
                    <a:pt x="1973262" y="811643"/>
                  </a:lnTo>
                  <a:lnTo>
                    <a:pt x="1967065" y="811643"/>
                  </a:lnTo>
                  <a:lnTo>
                    <a:pt x="1948688" y="811643"/>
                  </a:lnTo>
                  <a:lnTo>
                    <a:pt x="1957983" y="803970"/>
                  </a:lnTo>
                  <a:lnTo>
                    <a:pt x="1957983" y="816817"/>
                  </a:lnTo>
                  <a:lnTo>
                    <a:pt x="1942598" y="816817"/>
                  </a:lnTo>
                  <a:lnTo>
                    <a:pt x="1951787" y="809055"/>
                  </a:lnTo>
                  <a:lnTo>
                    <a:pt x="1951787" y="821903"/>
                  </a:lnTo>
                  <a:lnTo>
                    <a:pt x="1936508" y="821903"/>
                  </a:lnTo>
                  <a:lnTo>
                    <a:pt x="1945697" y="814230"/>
                  </a:lnTo>
                  <a:lnTo>
                    <a:pt x="1945697" y="826989"/>
                  </a:lnTo>
                  <a:lnTo>
                    <a:pt x="1930311" y="826989"/>
                  </a:lnTo>
                  <a:lnTo>
                    <a:pt x="1918132" y="826989"/>
                  </a:lnTo>
                  <a:lnTo>
                    <a:pt x="1912042" y="826989"/>
                  </a:lnTo>
                  <a:lnTo>
                    <a:pt x="1905845" y="826989"/>
                  </a:lnTo>
                  <a:lnTo>
                    <a:pt x="1899755" y="826989"/>
                  </a:lnTo>
                  <a:lnTo>
                    <a:pt x="1893665" y="826989"/>
                  </a:lnTo>
                  <a:lnTo>
                    <a:pt x="1902960" y="819316"/>
                  </a:lnTo>
                  <a:lnTo>
                    <a:pt x="1902960" y="832163"/>
                  </a:lnTo>
                  <a:lnTo>
                    <a:pt x="1887468" y="832163"/>
                  </a:lnTo>
                  <a:lnTo>
                    <a:pt x="1881378" y="832163"/>
                  </a:lnTo>
                  <a:lnTo>
                    <a:pt x="1890673" y="824401"/>
                  </a:lnTo>
                  <a:lnTo>
                    <a:pt x="1890673" y="837249"/>
                  </a:lnTo>
                  <a:lnTo>
                    <a:pt x="1875395" y="837249"/>
                  </a:lnTo>
                  <a:lnTo>
                    <a:pt x="1869198" y="837249"/>
                  </a:lnTo>
                  <a:lnTo>
                    <a:pt x="1863108" y="837249"/>
                  </a:lnTo>
                  <a:lnTo>
                    <a:pt x="1872296" y="829576"/>
                  </a:lnTo>
                  <a:lnTo>
                    <a:pt x="1872296" y="842335"/>
                  </a:lnTo>
                  <a:lnTo>
                    <a:pt x="1857018" y="842335"/>
                  </a:lnTo>
                  <a:lnTo>
                    <a:pt x="1850821" y="842335"/>
                  </a:lnTo>
                  <a:lnTo>
                    <a:pt x="1844731" y="842335"/>
                  </a:lnTo>
                  <a:lnTo>
                    <a:pt x="1832551" y="842335"/>
                  </a:lnTo>
                  <a:lnTo>
                    <a:pt x="1820264" y="842335"/>
                  </a:lnTo>
                  <a:lnTo>
                    <a:pt x="1829453" y="834572"/>
                  </a:lnTo>
                  <a:lnTo>
                    <a:pt x="1829453" y="839658"/>
                  </a:lnTo>
                  <a:lnTo>
                    <a:pt x="1829453" y="852506"/>
                  </a:lnTo>
                  <a:lnTo>
                    <a:pt x="1814174" y="852506"/>
                  </a:lnTo>
                  <a:lnTo>
                    <a:pt x="1807978" y="852506"/>
                  </a:lnTo>
                  <a:lnTo>
                    <a:pt x="1817273" y="844833"/>
                  </a:lnTo>
                  <a:lnTo>
                    <a:pt x="1817273" y="849918"/>
                  </a:lnTo>
                  <a:lnTo>
                    <a:pt x="1817273" y="862766"/>
                  </a:lnTo>
                  <a:lnTo>
                    <a:pt x="1801888" y="862766"/>
                  </a:lnTo>
                  <a:lnTo>
                    <a:pt x="1795798" y="862766"/>
                  </a:lnTo>
                  <a:lnTo>
                    <a:pt x="1804986" y="855093"/>
                  </a:lnTo>
                  <a:lnTo>
                    <a:pt x="1804986" y="867852"/>
                  </a:lnTo>
                  <a:lnTo>
                    <a:pt x="1783511" y="867852"/>
                  </a:lnTo>
                  <a:lnTo>
                    <a:pt x="1792699" y="860179"/>
                  </a:lnTo>
                  <a:lnTo>
                    <a:pt x="1792699" y="872937"/>
                  </a:lnTo>
                  <a:lnTo>
                    <a:pt x="1771224" y="872937"/>
                  </a:lnTo>
                  <a:lnTo>
                    <a:pt x="1759044" y="872937"/>
                  </a:lnTo>
                  <a:lnTo>
                    <a:pt x="1752954" y="872937"/>
                  </a:lnTo>
                  <a:lnTo>
                    <a:pt x="1762249" y="865264"/>
                  </a:lnTo>
                  <a:lnTo>
                    <a:pt x="1762249" y="878112"/>
                  </a:lnTo>
                  <a:lnTo>
                    <a:pt x="1746864" y="878112"/>
                  </a:lnTo>
                  <a:lnTo>
                    <a:pt x="1756159" y="870350"/>
                  </a:lnTo>
                  <a:lnTo>
                    <a:pt x="1756159" y="883198"/>
                  </a:lnTo>
                  <a:lnTo>
                    <a:pt x="1740667" y="883198"/>
                  </a:lnTo>
                  <a:lnTo>
                    <a:pt x="1749962" y="875435"/>
                  </a:lnTo>
                  <a:lnTo>
                    <a:pt x="1749962" y="888283"/>
                  </a:lnTo>
                  <a:lnTo>
                    <a:pt x="1728487" y="888283"/>
                  </a:lnTo>
                  <a:lnTo>
                    <a:pt x="1716307" y="888283"/>
                  </a:lnTo>
                  <a:lnTo>
                    <a:pt x="1725496" y="880521"/>
                  </a:lnTo>
                  <a:lnTo>
                    <a:pt x="1725496" y="893369"/>
                  </a:lnTo>
                  <a:lnTo>
                    <a:pt x="1704021" y="893369"/>
                  </a:lnTo>
                  <a:lnTo>
                    <a:pt x="1697931" y="893369"/>
                  </a:lnTo>
                  <a:lnTo>
                    <a:pt x="1691734" y="893369"/>
                  </a:lnTo>
                  <a:lnTo>
                    <a:pt x="1701029" y="885696"/>
                  </a:lnTo>
                  <a:lnTo>
                    <a:pt x="1701029" y="898455"/>
                  </a:lnTo>
                  <a:lnTo>
                    <a:pt x="1685644" y="898455"/>
                  </a:lnTo>
                  <a:lnTo>
                    <a:pt x="1694832" y="890781"/>
                  </a:lnTo>
                  <a:lnTo>
                    <a:pt x="1694832" y="908715"/>
                  </a:lnTo>
                  <a:lnTo>
                    <a:pt x="1679554" y="908715"/>
                  </a:lnTo>
                  <a:lnTo>
                    <a:pt x="1673464" y="908715"/>
                  </a:lnTo>
                  <a:lnTo>
                    <a:pt x="1682652" y="901042"/>
                  </a:lnTo>
                  <a:lnTo>
                    <a:pt x="1682652" y="913801"/>
                  </a:lnTo>
                  <a:lnTo>
                    <a:pt x="1667267" y="913801"/>
                  </a:lnTo>
                  <a:lnTo>
                    <a:pt x="1676455" y="906128"/>
                  </a:lnTo>
                  <a:lnTo>
                    <a:pt x="1676455" y="911124"/>
                  </a:lnTo>
                  <a:lnTo>
                    <a:pt x="1676455" y="923972"/>
                  </a:lnTo>
                  <a:lnTo>
                    <a:pt x="1661177" y="923972"/>
                  </a:lnTo>
                  <a:lnTo>
                    <a:pt x="1655087" y="923972"/>
                  </a:lnTo>
                  <a:lnTo>
                    <a:pt x="1664275" y="916299"/>
                  </a:lnTo>
                  <a:lnTo>
                    <a:pt x="1664275" y="929057"/>
                  </a:lnTo>
                  <a:lnTo>
                    <a:pt x="1648890" y="929057"/>
                  </a:lnTo>
                  <a:lnTo>
                    <a:pt x="1658185" y="921384"/>
                  </a:lnTo>
                  <a:lnTo>
                    <a:pt x="1658185" y="934232"/>
                  </a:lnTo>
                  <a:lnTo>
                    <a:pt x="1636710" y="934232"/>
                  </a:lnTo>
                  <a:lnTo>
                    <a:pt x="1630513" y="934232"/>
                  </a:lnTo>
                  <a:lnTo>
                    <a:pt x="1639809" y="926470"/>
                  </a:lnTo>
                  <a:lnTo>
                    <a:pt x="1639809" y="939318"/>
                  </a:lnTo>
                  <a:lnTo>
                    <a:pt x="1624423" y="939318"/>
                  </a:lnTo>
                  <a:lnTo>
                    <a:pt x="1618333" y="939318"/>
                  </a:lnTo>
                  <a:lnTo>
                    <a:pt x="1612137" y="939318"/>
                  </a:lnTo>
                  <a:lnTo>
                    <a:pt x="1621539" y="931645"/>
                  </a:lnTo>
                  <a:lnTo>
                    <a:pt x="1621539" y="944403"/>
                  </a:lnTo>
                  <a:lnTo>
                    <a:pt x="1606047" y="944403"/>
                  </a:lnTo>
                  <a:lnTo>
                    <a:pt x="1615342" y="936730"/>
                  </a:lnTo>
                  <a:lnTo>
                    <a:pt x="1615342" y="941816"/>
                  </a:lnTo>
                  <a:lnTo>
                    <a:pt x="1615342" y="954664"/>
                  </a:lnTo>
                  <a:lnTo>
                    <a:pt x="1599957" y="954664"/>
                  </a:lnTo>
                  <a:lnTo>
                    <a:pt x="1593866" y="954664"/>
                  </a:lnTo>
                  <a:lnTo>
                    <a:pt x="1603162" y="946902"/>
                  </a:lnTo>
                  <a:lnTo>
                    <a:pt x="1603162" y="951987"/>
                  </a:lnTo>
                  <a:lnTo>
                    <a:pt x="1603162" y="964835"/>
                  </a:lnTo>
                  <a:lnTo>
                    <a:pt x="1587777" y="964835"/>
                  </a:lnTo>
                  <a:lnTo>
                    <a:pt x="1581580" y="964835"/>
                  </a:lnTo>
                  <a:lnTo>
                    <a:pt x="1590875" y="957073"/>
                  </a:lnTo>
                  <a:lnTo>
                    <a:pt x="1590875" y="969920"/>
                  </a:lnTo>
                  <a:lnTo>
                    <a:pt x="1575597" y="969920"/>
                  </a:lnTo>
                  <a:lnTo>
                    <a:pt x="1569400" y="969920"/>
                  </a:lnTo>
                  <a:lnTo>
                    <a:pt x="1578695" y="962247"/>
                  </a:lnTo>
                  <a:lnTo>
                    <a:pt x="1578695" y="975006"/>
                  </a:lnTo>
                  <a:lnTo>
                    <a:pt x="1563310" y="975006"/>
                  </a:lnTo>
                  <a:lnTo>
                    <a:pt x="1557220" y="975006"/>
                  </a:lnTo>
                  <a:lnTo>
                    <a:pt x="1566408" y="967333"/>
                  </a:lnTo>
                  <a:lnTo>
                    <a:pt x="1566408" y="972419"/>
                  </a:lnTo>
                  <a:lnTo>
                    <a:pt x="1566408" y="985266"/>
                  </a:lnTo>
                  <a:lnTo>
                    <a:pt x="1551023" y="985266"/>
                  </a:lnTo>
                  <a:lnTo>
                    <a:pt x="1560318" y="977593"/>
                  </a:lnTo>
                  <a:lnTo>
                    <a:pt x="1560318" y="990352"/>
                  </a:lnTo>
                  <a:lnTo>
                    <a:pt x="1544933" y="990352"/>
                  </a:lnTo>
                  <a:lnTo>
                    <a:pt x="1538843" y="990352"/>
                  </a:lnTo>
                  <a:lnTo>
                    <a:pt x="1548031" y="982679"/>
                  </a:lnTo>
                  <a:lnTo>
                    <a:pt x="1548031" y="995527"/>
                  </a:lnTo>
                  <a:lnTo>
                    <a:pt x="1532646" y="995527"/>
                  </a:lnTo>
                  <a:lnTo>
                    <a:pt x="1541942" y="987765"/>
                  </a:lnTo>
                  <a:lnTo>
                    <a:pt x="1541942" y="1000612"/>
                  </a:lnTo>
                  <a:lnTo>
                    <a:pt x="1526556" y="1000612"/>
                  </a:lnTo>
                  <a:lnTo>
                    <a:pt x="1520466" y="1000612"/>
                  </a:lnTo>
                  <a:lnTo>
                    <a:pt x="1514376" y="1000612"/>
                  </a:lnTo>
                  <a:lnTo>
                    <a:pt x="1523565" y="992850"/>
                  </a:lnTo>
                  <a:lnTo>
                    <a:pt x="1523565" y="1005698"/>
                  </a:lnTo>
                  <a:lnTo>
                    <a:pt x="1508179" y="1005698"/>
                  </a:lnTo>
                  <a:lnTo>
                    <a:pt x="1502089" y="1005698"/>
                  </a:lnTo>
                  <a:lnTo>
                    <a:pt x="1495999" y="1005698"/>
                  </a:lnTo>
                  <a:lnTo>
                    <a:pt x="1489803" y="1005698"/>
                  </a:lnTo>
                  <a:lnTo>
                    <a:pt x="1483713" y="1005698"/>
                  </a:lnTo>
                  <a:lnTo>
                    <a:pt x="1493008" y="997936"/>
                  </a:lnTo>
                  <a:lnTo>
                    <a:pt x="1493008" y="1003021"/>
                  </a:lnTo>
                  <a:lnTo>
                    <a:pt x="1493008" y="1015869"/>
                  </a:lnTo>
                  <a:lnTo>
                    <a:pt x="1477623" y="1015869"/>
                  </a:lnTo>
                  <a:lnTo>
                    <a:pt x="1486811" y="1008196"/>
                  </a:lnTo>
                  <a:lnTo>
                    <a:pt x="1486811" y="1020955"/>
                  </a:lnTo>
                  <a:lnTo>
                    <a:pt x="1471426" y="1020955"/>
                  </a:lnTo>
                  <a:lnTo>
                    <a:pt x="1465336" y="1020955"/>
                  </a:lnTo>
                  <a:lnTo>
                    <a:pt x="1459246" y="1020955"/>
                  </a:lnTo>
                  <a:lnTo>
                    <a:pt x="1468541" y="1013282"/>
                  </a:lnTo>
                  <a:lnTo>
                    <a:pt x="1468541" y="1018367"/>
                  </a:lnTo>
                  <a:lnTo>
                    <a:pt x="1468541" y="1031215"/>
                  </a:lnTo>
                  <a:lnTo>
                    <a:pt x="1453049" y="1031215"/>
                  </a:lnTo>
                  <a:lnTo>
                    <a:pt x="1447066" y="1031215"/>
                  </a:lnTo>
                  <a:lnTo>
                    <a:pt x="1456254" y="1023542"/>
                  </a:lnTo>
                  <a:lnTo>
                    <a:pt x="1456254" y="1036301"/>
                  </a:lnTo>
                  <a:lnTo>
                    <a:pt x="1440976" y="1036301"/>
                  </a:lnTo>
                  <a:lnTo>
                    <a:pt x="1450164" y="1028539"/>
                  </a:lnTo>
                  <a:lnTo>
                    <a:pt x="1450164" y="1041386"/>
                  </a:lnTo>
                  <a:lnTo>
                    <a:pt x="1434779" y="1041386"/>
                  </a:lnTo>
                  <a:lnTo>
                    <a:pt x="1428689" y="1041386"/>
                  </a:lnTo>
                  <a:lnTo>
                    <a:pt x="1437878" y="1033624"/>
                  </a:lnTo>
                  <a:lnTo>
                    <a:pt x="1437878" y="1046472"/>
                  </a:lnTo>
                  <a:lnTo>
                    <a:pt x="1422599" y="1046472"/>
                  </a:lnTo>
                  <a:lnTo>
                    <a:pt x="1431787" y="1038799"/>
                  </a:lnTo>
                  <a:lnTo>
                    <a:pt x="1431787" y="1051558"/>
                  </a:lnTo>
                  <a:lnTo>
                    <a:pt x="1416509" y="1051558"/>
                  </a:lnTo>
                  <a:lnTo>
                    <a:pt x="1410312" y="1051558"/>
                  </a:lnTo>
                  <a:lnTo>
                    <a:pt x="1419607" y="1043885"/>
                  </a:lnTo>
                  <a:lnTo>
                    <a:pt x="1419607" y="1056732"/>
                  </a:lnTo>
                  <a:lnTo>
                    <a:pt x="1404222" y="1056732"/>
                  </a:lnTo>
                  <a:lnTo>
                    <a:pt x="1413411" y="1048970"/>
                  </a:lnTo>
                  <a:lnTo>
                    <a:pt x="1413411" y="1061818"/>
                  </a:lnTo>
                  <a:lnTo>
                    <a:pt x="1398132" y="1061818"/>
                  </a:lnTo>
                  <a:lnTo>
                    <a:pt x="1391935" y="1061818"/>
                  </a:lnTo>
                  <a:lnTo>
                    <a:pt x="1401231" y="1054145"/>
                  </a:lnTo>
                  <a:lnTo>
                    <a:pt x="1401231" y="1066904"/>
                  </a:lnTo>
                  <a:lnTo>
                    <a:pt x="1385846" y="1066904"/>
                  </a:lnTo>
                  <a:lnTo>
                    <a:pt x="1379756" y="1066904"/>
                  </a:lnTo>
                  <a:lnTo>
                    <a:pt x="1373559" y="1066904"/>
                  </a:lnTo>
                  <a:lnTo>
                    <a:pt x="1367469" y="1066904"/>
                  </a:lnTo>
                  <a:lnTo>
                    <a:pt x="1376657" y="1059231"/>
                  </a:lnTo>
                  <a:lnTo>
                    <a:pt x="1376657" y="1064405"/>
                  </a:lnTo>
                  <a:lnTo>
                    <a:pt x="1376657" y="1077164"/>
                  </a:lnTo>
                  <a:lnTo>
                    <a:pt x="1361379" y="1077164"/>
                  </a:lnTo>
                  <a:lnTo>
                    <a:pt x="1370567" y="1069402"/>
                  </a:lnTo>
                  <a:lnTo>
                    <a:pt x="1370567" y="1082250"/>
                  </a:lnTo>
                  <a:lnTo>
                    <a:pt x="1355289" y="1082250"/>
                  </a:lnTo>
                  <a:lnTo>
                    <a:pt x="1349092" y="1082250"/>
                  </a:lnTo>
                  <a:lnTo>
                    <a:pt x="1358387" y="1074487"/>
                  </a:lnTo>
                  <a:lnTo>
                    <a:pt x="1358387" y="1087335"/>
                  </a:lnTo>
                  <a:lnTo>
                    <a:pt x="1343002" y="1087335"/>
                  </a:lnTo>
                  <a:lnTo>
                    <a:pt x="1352190" y="1079662"/>
                  </a:lnTo>
                  <a:lnTo>
                    <a:pt x="1352190" y="1084748"/>
                  </a:lnTo>
                  <a:lnTo>
                    <a:pt x="1352190" y="1097506"/>
                  </a:lnTo>
                  <a:lnTo>
                    <a:pt x="1336912" y="1097506"/>
                  </a:lnTo>
                  <a:lnTo>
                    <a:pt x="1346207" y="1089833"/>
                  </a:lnTo>
                  <a:lnTo>
                    <a:pt x="1346207" y="1102681"/>
                  </a:lnTo>
                  <a:lnTo>
                    <a:pt x="1330715" y="1102681"/>
                  </a:lnTo>
                  <a:lnTo>
                    <a:pt x="1340010" y="1095008"/>
                  </a:lnTo>
                  <a:lnTo>
                    <a:pt x="1340010" y="1107767"/>
                  </a:lnTo>
                  <a:lnTo>
                    <a:pt x="1324625" y="1107767"/>
                  </a:lnTo>
                  <a:lnTo>
                    <a:pt x="1318535" y="1107767"/>
                  </a:lnTo>
                  <a:lnTo>
                    <a:pt x="1327830" y="1100094"/>
                  </a:lnTo>
                  <a:lnTo>
                    <a:pt x="1327830" y="1112942"/>
                  </a:lnTo>
                  <a:lnTo>
                    <a:pt x="1312338" y="1112942"/>
                  </a:lnTo>
                  <a:lnTo>
                    <a:pt x="1306355" y="1112942"/>
                  </a:lnTo>
                  <a:lnTo>
                    <a:pt x="1315544" y="1105179"/>
                  </a:lnTo>
                  <a:lnTo>
                    <a:pt x="1315544" y="1110265"/>
                  </a:lnTo>
                  <a:lnTo>
                    <a:pt x="1315544" y="1123024"/>
                  </a:lnTo>
                  <a:lnTo>
                    <a:pt x="1300158" y="1123024"/>
                  </a:lnTo>
                  <a:lnTo>
                    <a:pt x="1294068" y="1123024"/>
                  </a:lnTo>
                  <a:lnTo>
                    <a:pt x="1287978" y="1123024"/>
                  </a:lnTo>
                  <a:lnTo>
                    <a:pt x="1297167" y="1115351"/>
                  </a:lnTo>
                  <a:lnTo>
                    <a:pt x="1297167" y="1128198"/>
                  </a:lnTo>
                  <a:lnTo>
                    <a:pt x="1281888" y="1128198"/>
                  </a:lnTo>
                  <a:lnTo>
                    <a:pt x="1275798" y="1128198"/>
                  </a:lnTo>
                  <a:lnTo>
                    <a:pt x="1269602" y="1128198"/>
                  </a:lnTo>
                  <a:lnTo>
                    <a:pt x="1263512" y="1128198"/>
                  </a:lnTo>
                  <a:lnTo>
                    <a:pt x="1257422" y="1128198"/>
                  </a:lnTo>
                  <a:lnTo>
                    <a:pt x="1266610" y="1120436"/>
                  </a:lnTo>
                  <a:lnTo>
                    <a:pt x="1266610" y="1133284"/>
                  </a:lnTo>
                  <a:lnTo>
                    <a:pt x="1251225" y="1133284"/>
                  </a:lnTo>
                  <a:lnTo>
                    <a:pt x="1245135" y="1133284"/>
                  </a:lnTo>
                  <a:lnTo>
                    <a:pt x="1239045" y="1133284"/>
                  </a:lnTo>
                  <a:lnTo>
                    <a:pt x="1232848" y="1133284"/>
                  </a:lnTo>
                  <a:lnTo>
                    <a:pt x="1242143" y="1125611"/>
                  </a:lnTo>
                  <a:lnTo>
                    <a:pt x="1242143" y="1138370"/>
                  </a:lnTo>
                  <a:lnTo>
                    <a:pt x="1226758" y="1138370"/>
                  </a:lnTo>
                  <a:lnTo>
                    <a:pt x="1235946" y="1130697"/>
                  </a:lnTo>
                  <a:lnTo>
                    <a:pt x="1235946" y="1143544"/>
                  </a:lnTo>
                  <a:lnTo>
                    <a:pt x="1220668" y="1143544"/>
                  </a:lnTo>
                  <a:lnTo>
                    <a:pt x="1229856" y="1135782"/>
                  </a:lnTo>
                  <a:lnTo>
                    <a:pt x="1229856" y="1148630"/>
                  </a:lnTo>
                  <a:lnTo>
                    <a:pt x="1214471" y="1148630"/>
                  </a:lnTo>
                  <a:lnTo>
                    <a:pt x="1208381" y="1148630"/>
                  </a:lnTo>
                  <a:lnTo>
                    <a:pt x="1217676" y="1140957"/>
                  </a:lnTo>
                  <a:lnTo>
                    <a:pt x="1217676" y="1153716"/>
                  </a:lnTo>
                  <a:lnTo>
                    <a:pt x="1202291" y="1153716"/>
                  </a:lnTo>
                  <a:lnTo>
                    <a:pt x="1211480" y="1145953"/>
                  </a:lnTo>
                  <a:lnTo>
                    <a:pt x="1211480" y="1158801"/>
                  </a:lnTo>
                  <a:lnTo>
                    <a:pt x="1196201" y="1158801"/>
                  </a:lnTo>
                  <a:lnTo>
                    <a:pt x="1190004" y="1158801"/>
                  </a:lnTo>
                  <a:lnTo>
                    <a:pt x="1199300" y="1151128"/>
                  </a:lnTo>
                  <a:lnTo>
                    <a:pt x="1199300" y="1163887"/>
                  </a:lnTo>
                  <a:lnTo>
                    <a:pt x="1183914" y="1163887"/>
                  </a:lnTo>
                  <a:lnTo>
                    <a:pt x="1177824" y="1163887"/>
                  </a:lnTo>
                  <a:lnTo>
                    <a:pt x="1171628" y="1163887"/>
                  </a:lnTo>
                  <a:lnTo>
                    <a:pt x="1165538" y="1163887"/>
                  </a:lnTo>
                  <a:lnTo>
                    <a:pt x="1159448" y="1163887"/>
                  </a:lnTo>
                  <a:lnTo>
                    <a:pt x="1168743" y="1156214"/>
                  </a:lnTo>
                  <a:lnTo>
                    <a:pt x="1168743" y="1168972"/>
                  </a:lnTo>
                  <a:lnTo>
                    <a:pt x="1153358" y="1168972"/>
                  </a:lnTo>
                  <a:lnTo>
                    <a:pt x="1162653" y="1161299"/>
                  </a:lnTo>
                  <a:lnTo>
                    <a:pt x="1162653" y="1174147"/>
                  </a:lnTo>
                  <a:lnTo>
                    <a:pt x="1147268" y="1174147"/>
                  </a:lnTo>
                  <a:lnTo>
                    <a:pt x="1156456" y="1166385"/>
                  </a:lnTo>
                  <a:lnTo>
                    <a:pt x="1156456" y="1179233"/>
                  </a:lnTo>
                  <a:lnTo>
                    <a:pt x="1141178" y="1179233"/>
                  </a:lnTo>
                  <a:lnTo>
                    <a:pt x="1150366" y="1171560"/>
                  </a:lnTo>
                  <a:lnTo>
                    <a:pt x="1150366" y="1184318"/>
                  </a:lnTo>
                  <a:lnTo>
                    <a:pt x="1134981" y="1184318"/>
                  </a:lnTo>
                  <a:lnTo>
                    <a:pt x="1128891" y="1184318"/>
                  </a:lnTo>
                  <a:lnTo>
                    <a:pt x="1138079" y="1176645"/>
                  </a:lnTo>
                  <a:lnTo>
                    <a:pt x="1138079" y="1189493"/>
                  </a:lnTo>
                  <a:lnTo>
                    <a:pt x="1122801" y="1189493"/>
                  </a:lnTo>
                  <a:lnTo>
                    <a:pt x="1131989" y="1181731"/>
                  </a:lnTo>
                  <a:lnTo>
                    <a:pt x="1131989" y="1194579"/>
                  </a:lnTo>
                  <a:lnTo>
                    <a:pt x="1116711" y="1194579"/>
                  </a:lnTo>
                  <a:lnTo>
                    <a:pt x="1110514" y="1194579"/>
                  </a:lnTo>
                  <a:lnTo>
                    <a:pt x="1119703" y="1186817"/>
                  </a:lnTo>
                  <a:lnTo>
                    <a:pt x="1119703" y="1199664"/>
                  </a:lnTo>
                  <a:lnTo>
                    <a:pt x="1104424" y="1199664"/>
                  </a:lnTo>
                  <a:lnTo>
                    <a:pt x="1113613" y="1191902"/>
                  </a:lnTo>
                  <a:lnTo>
                    <a:pt x="1113613" y="1196988"/>
                  </a:lnTo>
                  <a:lnTo>
                    <a:pt x="1113613" y="1209835"/>
                  </a:lnTo>
                  <a:lnTo>
                    <a:pt x="1098334" y="1209835"/>
                  </a:lnTo>
                  <a:lnTo>
                    <a:pt x="1107523" y="1202162"/>
                  </a:lnTo>
                  <a:lnTo>
                    <a:pt x="1107523" y="1214921"/>
                  </a:lnTo>
                  <a:lnTo>
                    <a:pt x="1092137" y="1214921"/>
                  </a:lnTo>
                  <a:lnTo>
                    <a:pt x="1101433" y="1207248"/>
                  </a:lnTo>
                  <a:lnTo>
                    <a:pt x="1101433" y="1220096"/>
                  </a:lnTo>
                  <a:lnTo>
                    <a:pt x="1086047" y="1220096"/>
                  </a:lnTo>
                  <a:lnTo>
                    <a:pt x="1079957" y="1220096"/>
                  </a:lnTo>
                  <a:lnTo>
                    <a:pt x="1089146" y="1212334"/>
                  </a:lnTo>
                  <a:lnTo>
                    <a:pt x="1089146" y="1225181"/>
                  </a:lnTo>
                  <a:lnTo>
                    <a:pt x="1073761" y="1225181"/>
                  </a:lnTo>
                  <a:lnTo>
                    <a:pt x="1067671" y="1225181"/>
                  </a:lnTo>
                  <a:lnTo>
                    <a:pt x="1076859" y="1217508"/>
                  </a:lnTo>
                  <a:lnTo>
                    <a:pt x="1076859" y="1230267"/>
                  </a:lnTo>
                  <a:lnTo>
                    <a:pt x="1061581" y="1230267"/>
                  </a:lnTo>
                  <a:lnTo>
                    <a:pt x="1055384" y="1230267"/>
                  </a:lnTo>
                  <a:lnTo>
                    <a:pt x="1049294" y="1230267"/>
                  </a:lnTo>
                  <a:lnTo>
                    <a:pt x="1058589" y="1222594"/>
                  </a:lnTo>
                  <a:lnTo>
                    <a:pt x="1058589" y="1235442"/>
                  </a:lnTo>
                  <a:lnTo>
                    <a:pt x="1043204" y="1235442"/>
                  </a:lnTo>
                  <a:lnTo>
                    <a:pt x="1052499" y="1227680"/>
                  </a:lnTo>
                  <a:lnTo>
                    <a:pt x="1052499" y="1240438"/>
                  </a:lnTo>
                  <a:lnTo>
                    <a:pt x="1037114" y="1240438"/>
                  </a:lnTo>
                  <a:lnTo>
                    <a:pt x="1030917" y="1240438"/>
                  </a:lnTo>
                  <a:lnTo>
                    <a:pt x="1040212" y="1232765"/>
                  </a:lnTo>
                  <a:lnTo>
                    <a:pt x="1040212" y="1245524"/>
                  </a:lnTo>
                  <a:lnTo>
                    <a:pt x="1024827" y="1245524"/>
                  </a:lnTo>
                  <a:lnTo>
                    <a:pt x="1034122" y="1237851"/>
                  </a:lnTo>
                  <a:lnTo>
                    <a:pt x="1034122" y="1250699"/>
                  </a:lnTo>
                  <a:lnTo>
                    <a:pt x="1018737" y="1250699"/>
                  </a:lnTo>
                  <a:lnTo>
                    <a:pt x="1028032" y="1242936"/>
                  </a:lnTo>
                  <a:lnTo>
                    <a:pt x="1028032" y="1255784"/>
                  </a:lnTo>
                  <a:lnTo>
                    <a:pt x="1012647" y="1255784"/>
                  </a:lnTo>
                  <a:lnTo>
                    <a:pt x="1006450" y="1255784"/>
                  </a:lnTo>
                  <a:lnTo>
                    <a:pt x="1015745" y="1248111"/>
                  </a:lnTo>
                  <a:lnTo>
                    <a:pt x="1015745" y="1260870"/>
                  </a:lnTo>
                  <a:lnTo>
                    <a:pt x="1000467" y="1260870"/>
                  </a:lnTo>
                  <a:lnTo>
                    <a:pt x="994270" y="1260870"/>
                  </a:lnTo>
                  <a:lnTo>
                    <a:pt x="988180" y="1260870"/>
                  </a:lnTo>
                  <a:lnTo>
                    <a:pt x="997369" y="1253197"/>
                  </a:lnTo>
                  <a:lnTo>
                    <a:pt x="997369" y="1266045"/>
                  </a:lnTo>
                  <a:lnTo>
                    <a:pt x="982090" y="1266045"/>
                  </a:lnTo>
                  <a:lnTo>
                    <a:pt x="975893" y="1266045"/>
                  </a:lnTo>
                  <a:lnTo>
                    <a:pt x="985189" y="1258282"/>
                  </a:lnTo>
                  <a:lnTo>
                    <a:pt x="985189" y="1263368"/>
                  </a:lnTo>
                  <a:lnTo>
                    <a:pt x="985189" y="1276216"/>
                  </a:lnTo>
                  <a:lnTo>
                    <a:pt x="969803" y="1276216"/>
                  </a:lnTo>
                  <a:lnTo>
                    <a:pt x="963713" y="1276216"/>
                  </a:lnTo>
                  <a:lnTo>
                    <a:pt x="972902" y="1268543"/>
                  </a:lnTo>
                  <a:lnTo>
                    <a:pt x="972902" y="1281301"/>
                  </a:lnTo>
                  <a:lnTo>
                    <a:pt x="957623" y="1281301"/>
                  </a:lnTo>
                  <a:lnTo>
                    <a:pt x="951427" y="1281301"/>
                  </a:lnTo>
                  <a:lnTo>
                    <a:pt x="960615" y="1273628"/>
                  </a:lnTo>
                  <a:lnTo>
                    <a:pt x="960615" y="1286387"/>
                  </a:lnTo>
                  <a:lnTo>
                    <a:pt x="945337" y="1286387"/>
                  </a:lnTo>
                  <a:lnTo>
                    <a:pt x="954525" y="1278714"/>
                  </a:lnTo>
                  <a:lnTo>
                    <a:pt x="954525" y="1291473"/>
                  </a:lnTo>
                  <a:lnTo>
                    <a:pt x="939247" y="1291473"/>
                  </a:lnTo>
                  <a:lnTo>
                    <a:pt x="948435" y="1283800"/>
                  </a:lnTo>
                  <a:lnTo>
                    <a:pt x="948435" y="1296647"/>
                  </a:lnTo>
                  <a:lnTo>
                    <a:pt x="933050" y="1296647"/>
                  </a:lnTo>
                  <a:lnTo>
                    <a:pt x="942345" y="1288974"/>
                  </a:lnTo>
                  <a:lnTo>
                    <a:pt x="942345" y="1301733"/>
                  </a:lnTo>
                  <a:lnTo>
                    <a:pt x="926960" y="1301733"/>
                  </a:lnTo>
                  <a:lnTo>
                    <a:pt x="920870" y="1301733"/>
                  </a:lnTo>
                  <a:lnTo>
                    <a:pt x="930058" y="1294060"/>
                  </a:lnTo>
                  <a:lnTo>
                    <a:pt x="930058" y="1306819"/>
                  </a:lnTo>
                  <a:lnTo>
                    <a:pt x="914673" y="1306819"/>
                  </a:lnTo>
                  <a:lnTo>
                    <a:pt x="923968" y="1299146"/>
                  </a:lnTo>
                  <a:lnTo>
                    <a:pt x="923968" y="1311993"/>
                  </a:lnTo>
                  <a:lnTo>
                    <a:pt x="908583" y="1311993"/>
                  </a:lnTo>
                  <a:lnTo>
                    <a:pt x="902493" y="1311993"/>
                  </a:lnTo>
                  <a:lnTo>
                    <a:pt x="896296" y="1311993"/>
                  </a:lnTo>
                  <a:lnTo>
                    <a:pt x="890206" y="1311993"/>
                  </a:lnTo>
                  <a:lnTo>
                    <a:pt x="899501" y="1304320"/>
                  </a:lnTo>
                  <a:lnTo>
                    <a:pt x="899501" y="1317079"/>
                  </a:lnTo>
                  <a:lnTo>
                    <a:pt x="884116" y="1317079"/>
                  </a:lnTo>
                  <a:lnTo>
                    <a:pt x="878026" y="1317079"/>
                  </a:lnTo>
                  <a:lnTo>
                    <a:pt x="871936" y="1317079"/>
                  </a:lnTo>
                  <a:lnTo>
                    <a:pt x="881125" y="1309317"/>
                  </a:lnTo>
                  <a:lnTo>
                    <a:pt x="881125" y="1322165"/>
                  </a:lnTo>
                  <a:lnTo>
                    <a:pt x="865739" y="1322165"/>
                  </a:lnTo>
                  <a:lnTo>
                    <a:pt x="875035" y="1314402"/>
                  </a:lnTo>
                  <a:lnTo>
                    <a:pt x="875035" y="1327250"/>
                  </a:lnTo>
                  <a:lnTo>
                    <a:pt x="859649" y="1327250"/>
                  </a:lnTo>
                  <a:lnTo>
                    <a:pt x="853559" y="1327250"/>
                  </a:lnTo>
                  <a:lnTo>
                    <a:pt x="862855" y="1319577"/>
                  </a:lnTo>
                  <a:lnTo>
                    <a:pt x="862855" y="1332336"/>
                  </a:lnTo>
                  <a:lnTo>
                    <a:pt x="847469" y="1332336"/>
                  </a:lnTo>
                  <a:lnTo>
                    <a:pt x="841379" y="1332336"/>
                  </a:lnTo>
                  <a:lnTo>
                    <a:pt x="850568" y="1324663"/>
                  </a:lnTo>
                  <a:lnTo>
                    <a:pt x="850568" y="1337511"/>
                  </a:lnTo>
                  <a:lnTo>
                    <a:pt x="835183" y="1337511"/>
                  </a:lnTo>
                  <a:lnTo>
                    <a:pt x="844478" y="1329748"/>
                  </a:lnTo>
                  <a:lnTo>
                    <a:pt x="844478" y="1342596"/>
                  </a:lnTo>
                  <a:lnTo>
                    <a:pt x="829093" y="1342596"/>
                  </a:lnTo>
                  <a:lnTo>
                    <a:pt x="838281" y="1334923"/>
                  </a:lnTo>
                  <a:lnTo>
                    <a:pt x="838281" y="1347682"/>
                  </a:lnTo>
                  <a:lnTo>
                    <a:pt x="823003" y="1347682"/>
                  </a:lnTo>
                  <a:lnTo>
                    <a:pt x="816806" y="1347682"/>
                  </a:lnTo>
                  <a:lnTo>
                    <a:pt x="826101" y="1340009"/>
                  </a:lnTo>
                  <a:lnTo>
                    <a:pt x="826101" y="1352857"/>
                  </a:lnTo>
                  <a:lnTo>
                    <a:pt x="810716" y="1352857"/>
                  </a:lnTo>
                  <a:lnTo>
                    <a:pt x="819904" y="1345094"/>
                  </a:lnTo>
                  <a:lnTo>
                    <a:pt x="819904" y="1357853"/>
                  </a:lnTo>
                  <a:lnTo>
                    <a:pt x="804626" y="1357853"/>
                  </a:lnTo>
                  <a:lnTo>
                    <a:pt x="813814" y="1350180"/>
                  </a:lnTo>
                  <a:lnTo>
                    <a:pt x="813814" y="1363028"/>
                  </a:lnTo>
                  <a:lnTo>
                    <a:pt x="798536" y="1363028"/>
                  </a:lnTo>
                  <a:lnTo>
                    <a:pt x="807724" y="1355266"/>
                  </a:lnTo>
                  <a:lnTo>
                    <a:pt x="807724" y="1368113"/>
                  </a:lnTo>
                  <a:lnTo>
                    <a:pt x="792339" y="1368113"/>
                  </a:lnTo>
                  <a:lnTo>
                    <a:pt x="786249" y="1368113"/>
                  </a:lnTo>
                  <a:lnTo>
                    <a:pt x="795437" y="1360351"/>
                  </a:lnTo>
                  <a:lnTo>
                    <a:pt x="795437" y="1373199"/>
                  </a:lnTo>
                  <a:lnTo>
                    <a:pt x="780159" y="1373199"/>
                  </a:lnTo>
                  <a:lnTo>
                    <a:pt x="773962" y="1373199"/>
                  </a:lnTo>
                  <a:lnTo>
                    <a:pt x="783258" y="1365526"/>
                  </a:lnTo>
                  <a:lnTo>
                    <a:pt x="783258" y="1370612"/>
                  </a:lnTo>
                  <a:lnTo>
                    <a:pt x="783258" y="1383459"/>
                  </a:lnTo>
                  <a:lnTo>
                    <a:pt x="767872" y="1383459"/>
                  </a:lnTo>
                  <a:lnTo>
                    <a:pt x="761782" y="1383459"/>
                  </a:lnTo>
                  <a:lnTo>
                    <a:pt x="771078" y="1375697"/>
                  </a:lnTo>
                  <a:lnTo>
                    <a:pt x="771078" y="1388545"/>
                  </a:lnTo>
                  <a:lnTo>
                    <a:pt x="755586" y="1388545"/>
                  </a:lnTo>
                  <a:lnTo>
                    <a:pt x="764881" y="1380872"/>
                  </a:lnTo>
                  <a:lnTo>
                    <a:pt x="764881" y="1393631"/>
                  </a:lnTo>
                  <a:lnTo>
                    <a:pt x="749496" y="1393631"/>
                  </a:lnTo>
                  <a:lnTo>
                    <a:pt x="758791" y="1385958"/>
                  </a:lnTo>
                  <a:lnTo>
                    <a:pt x="758791" y="1398716"/>
                  </a:lnTo>
                  <a:lnTo>
                    <a:pt x="743406" y="1398716"/>
                  </a:lnTo>
                  <a:lnTo>
                    <a:pt x="737209" y="1398716"/>
                  </a:lnTo>
                  <a:lnTo>
                    <a:pt x="746611" y="1390954"/>
                  </a:lnTo>
                  <a:lnTo>
                    <a:pt x="746611" y="1403802"/>
                  </a:lnTo>
                  <a:lnTo>
                    <a:pt x="731119" y="1403802"/>
                  </a:lnTo>
                  <a:lnTo>
                    <a:pt x="740414" y="1396129"/>
                  </a:lnTo>
                  <a:lnTo>
                    <a:pt x="740414" y="1408887"/>
                  </a:lnTo>
                  <a:lnTo>
                    <a:pt x="725029" y="1408887"/>
                  </a:lnTo>
                  <a:lnTo>
                    <a:pt x="734324" y="1401214"/>
                  </a:lnTo>
                  <a:lnTo>
                    <a:pt x="734324" y="1414062"/>
                  </a:lnTo>
                  <a:lnTo>
                    <a:pt x="718939" y="1414062"/>
                  </a:lnTo>
                  <a:lnTo>
                    <a:pt x="728234" y="1406300"/>
                  </a:lnTo>
                  <a:lnTo>
                    <a:pt x="728234" y="1419148"/>
                  </a:lnTo>
                  <a:lnTo>
                    <a:pt x="712849" y="1419148"/>
                  </a:lnTo>
                  <a:lnTo>
                    <a:pt x="706759" y="1419148"/>
                  </a:lnTo>
                  <a:lnTo>
                    <a:pt x="715947" y="1411475"/>
                  </a:lnTo>
                  <a:lnTo>
                    <a:pt x="715947" y="1424233"/>
                  </a:lnTo>
                  <a:lnTo>
                    <a:pt x="700669" y="1424233"/>
                  </a:lnTo>
                  <a:lnTo>
                    <a:pt x="694472" y="1424233"/>
                  </a:lnTo>
                  <a:lnTo>
                    <a:pt x="703767" y="1416560"/>
                  </a:lnTo>
                  <a:lnTo>
                    <a:pt x="703767" y="1429408"/>
                  </a:lnTo>
                  <a:lnTo>
                    <a:pt x="688382" y="1429408"/>
                  </a:lnTo>
                  <a:lnTo>
                    <a:pt x="697570" y="1421646"/>
                  </a:lnTo>
                  <a:lnTo>
                    <a:pt x="697570" y="1434494"/>
                  </a:lnTo>
                  <a:lnTo>
                    <a:pt x="682292" y="1434494"/>
                  </a:lnTo>
                  <a:lnTo>
                    <a:pt x="676095" y="1434494"/>
                  </a:lnTo>
                  <a:lnTo>
                    <a:pt x="685390" y="1426732"/>
                  </a:lnTo>
                  <a:lnTo>
                    <a:pt x="685390" y="1439579"/>
                  </a:lnTo>
                  <a:lnTo>
                    <a:pt x="670005" y="1439579"/>
                  </a:lnTo>
                  <a:lnTo>
                    <a:pt x="663915" y="1439579"/>
                  </a:lnTo>
                  <a:lnTo>
                    <a:pt x="673104" y="1431817"/>
                  </a:lnTo>
                  <a:lnTo>
                    <a:pt x="673104" y="1444665"/>
                  </a:lnTo>
                  <a:lnTo>
                    <a:pt x="657718" y="1444665"/>
                  </a:lnTo>
                  <a:lnTo>
                    <a:pt x="667014" y="1436903"/>
                  </a:lnTo>
                  <a:lnTo>
                    <a:pt x="667014" y="1449750"/>
                  </a:lnTo>
                  <a:lnTo>
                    <a:pt x="651628" y="1449750"/>
                  </a:lnTo>
                  <a:lnTo>
                    <a:pt x="645538" y="1449750"/>
                  </a:lnTo>
                  <a:lnTo>
                    <a:pt x="654727" y="1442078"/>
                  </a:lnTo>
                  <a:lnTo>
                    <a:pt x="654727" y="1454836"/>
                  </a:lnTo>
                  <a:lnTo>
                    <a:pt x="639448" y="1454836"/>
                  </a:lnTo>
                  <a:lnTo>
                    <a:pt x="633252" y="1454836"/>
                  </a:lnTo>
                  <a:lnTo>
                    <a:pt x="642440" y="1447163"/>
                  </a:lnTo>
                  <a:lnTo>
                    <a:pt x="642440" y="1460011"/>
                  </a:lnTo>
                  <a:lnTo>
                    <a:pt x="627162" y="1460011"/>
                  </a:lnTo>
                  <a:lnTo>
                    <a:pt x="621072" y="1460011"/>
                  </a:lnTo>
                  <a:lnTo>
                    <a:pt x="630260" y="1452249"/>
                  </a:lnTo>
                  <a:lnTo>
                    <a:pt x="630260" y="1457423"/>
                  </a:lnTo>
                  <a:lnTo>
                    <a:pt x="630260" y="1470182"/>
                  </a:lnTo>
                  <a:lnTo>
                    <a:pt x="614875" y="1470182"/>
                  </a:lnTo>
                  <a:lnTo>
                    <a:pt x="608785" y="1470182"/>
                  </a:lnTo>
                  <a:lnTo>
                    <a:pt x="618080" y="1462509"/>
                  </a:lnTo>
                  <a:lnTo>
                    <a:pt x="618080" y="1475268"/>
                  </a:lnTo>
                  <a:lnTo>
                    <a:pt x="602695" y="1475268"/>
                  </a:lnTo>
                  <a:lnTo>
                    <a:pt x="596498" y="1475268"/>
                  </a:lnTo>
                  <a:lnTo>
                    <a:pt x="605793" y="1467595"/>
                  </a:lnTo>
                  <a:lnTo>
                    <a:pt x="605793" y="1480442"/>
                  </a:lnTo>
                  <a:lnTo>
                    <a:pt x="590408" y="1480442"/>
                  </a:lnTo>
                  <a:lnTo>
                    <a:pt x="599703" y="1472680"/>
                  </a:lnTo>
                  <a:lnTo>
                    <a:pt x="599703" y="1485439"/>
                  </a:lnTo>
                  <a:lnTo>
                    <a:pt x="584318" y="1485439"/>
                  </a:lnTo>
                  <a:lnTo>
                    <a:pt x="593613" y="1477766"/>
                  </a:lnTo>
                  <a:lnTo>
                    <a:pt x="593613" y="1490614"/>
                  </a:lnTo>
                  <a:lnTo>
                    <a:pt x="578228" y="1490614"/>
                  </a:lnTo>
                  <a:lnTo>
                    <a:pt x="572138" y="1490614"/>
                  </a:lnTo>
                  <a:lnTo>
                    <a:pt x="581326" y="1482941"/>
                  </a:lnTo>
                  <a:lnTo>
                    <a:pt x="581326" y="1495699"/>
                  </a:lnTo>
                  <a:lnTo>
                    <a:pt x="566048" y="1495699"/>
                  </a:lnTo>
                  <a:lnTo>
                    <a:pt x="559958" y="1495699"/>
                  </a:lnTo>
                  <a:lnTo>
                    <a:pt x="569146" y="1488026"/>
                  </a:lnTo>
                  <a:lnTo>
                    <a:pt x="569146" y="1500785"/>
                  </a:lnTo>
                  <a:lnTo>
                    <a:pt x="553761" y="1500785"/>
                  </a:lnTo>
                  <a:lnTo>
                    <a:pt x="562950" y="1493112"/>
                  </a:lnTo>
                  <a:lnTo>
                    <a:pt x="562950" y="1505960"/>
                  </a:lnTo>
                  <a:lnTo>
                    <a:pt x="547671" y="1505960"/>
                  </a:lnTo>
                  <a:lnTo>
                    <a:pt x="556860" y="1498287"/>
                  </a:lnTo>
                  <a:lnTo>
                    <a:pt x="556860" y="1511045"/>
                  </a:lnTo>
                  <a:lnTo>
                    <a:pt x="541581" y="1511045"/>
                  </a:lnTo>
                  <a:lnTo>
                    <a:pt x="535384" y="1511045"/>
                  </a:lnTo>
                  <a:lnTo>
                    <a:pt x="544680" y="1503372"/>
                  </a:lnTo>
                  <a:lnTo>
                    <a:pt x="544680" y="1516131"/>
                  </a:lnTo>
                  <a:lnTo>
                    <a:pt x="529294" y="1516131"/>
                  </a:lnTo>
                  <a:lnTo>
                    <a:pt x="538483" y="1508369"/>
                  </a:lnTo>
                  <a:lnTo>
                    <a:pt x="538483" y="1521216"/>
                  </a:lnTo>
                  <a:lnTo>
                    <a:pt x="523205" y="1521216"/>
                  </a:lnTo>
                  <a:lnTo>
                    <a:pt x="532393" y="1513543"/>
                  </a:lnTo>
                  <a:lnTo>
                    <a:pt x="532393" y="1526302"/>
                  </a:lnTo>
                  <a:lnTo>
                    <a:pt x="517008" y="1526302"/>
                  </a:lnTo>
                  <a:lnTo>
                    <a:pt x="510918" y="1526302"/>
                  </a:lnTo>
                  <a:lnTo>
                    <a:pt x="520106" y="1518629"/>
                  </a:lnTo>
                  <a:lnTo>
                    <a:pt x="520106" y="1531477"/>
                  </a:lnTo>
                  <a:lnTo>
                    <a:pt x="504828" y="1531477"/>
                  </a:lnTo>
                  <a:lnTo>
                    <a:pt x="514016" y="1523715"/>
                  </a:lnTo>
                  <a:lnTo>
                    <a:pt x="514016" y="1536562"/>
                  </a:lnTo>
                  <a:lnTo>
                    <a:pt x="498631" y="1536562"/>
                  </a:lnTo>
                  <a:lnTo>
                    <a:pt x="492541" y="1536562"/>
                  </a:lnTo>
                  <a:lnTo>
                    <a:pt x="501729" y="1528889"/>
                  </a:lnTo>
                  <a:lnTo>
                    <a:pt x="501729" y="1541648"/>
                  </a:lnTo>
                  <a:lnTo>
                    <a:pt x="486451" y="1541648"/>
                  </a:lnTo>
                  <a:lnTo>
                    <a:pt x="495639" y="1533975"/>
                  </a:lnTo>
                  <a:lnTo>
                    <a:pt x="495639" y="1546823"/>
                  </a:lnTo>
                  <a:lnTo>
                    <a:pt x="480361" y="1546823"/>
                  </a:lnTo>
                  <a:lnTo>
                    <a:pt x="489549" y="1539061"/>
                  </a:lnTo>
                  <a:lnTo>
                    <a:pt x="489549" y="1551908"/>
                  </a:lnTo>
                  <a:lnTo>
                    <a:pt x="474164" y="1551908"/>
                  </a:lnTo>
                  <a:lnTo>
                    <a:pt x="483353" y="1544146"/>
                  </a:lnTo>
                  <a:lnTo>
                    <a:pt x="483353" y="1556994"/>
                  </a:lnTo>
                  <a:lnTo>
                    <a:pt x="468074" y="1556994"/>
                  </a:lnTo>
                  <a:lnTo>
                    <a:pt x="461984" y="1556994"/>
                  </a:lnTo>
                  <a:lnTo>
                    <a:pt x="471172" y="1549232"/>
                  </a:lnTo>
                  <a:lnTo>
                    <a:pt x="471172" y="1562080"/>
                  </a:lnTo>
                  <a:lnTo>
                    <a:pt x="455787" y="1562080"/>
                  </a:lnTo>
                  <a:lnTo>
                    <a:pt x="465083" y="1554317"/>
                  </a:lnTo>
                  <a:lnTo>
                    <a:pt x="465083" y="1567165"/>
                  </a:lnTo>
                  <a:lnTo>
                    <a:pt x="449697" y="1567165"/>
                  </a:lnTo>
                  <a:lnTo>
                    <a:pt x="458993" y="1559492"/>
                  </a:lnTo>
                  <a:lnTo>
                    <a:pt x="458993" y="1572251"/>
                  </a:lnTo>
                  <a:lnTo>
                    <a:pt x="443607" y="1572251"/>
                  </a:lnTo>
                  <a:lnTo>
                    <a:pt x="437517" y="1572251"/>
                  </a:lnTo>
                  <a:lnTo>
                    <a:pt x="446813" y="1564578"/>
                  </a:lnTo>
                  <a:lnTo>
                    <a:pt x="446813" y="1577426"/>
                  </a:lnTo>
                  <a:lnTo>
                    <a:pt x="431427" y="1577426"/>
                  </a:lnTo>
                  <a:lnTo>
                    <a:pt x="440616" y="1569663"/>
                  </a:lnTo>
                  <a:lnTo>
                    <a:pt x="440616" y="1582511"/>
                  </a:lnTo>
                  <a:lnTo>
                    <a:pt x="425231" y="1582511"/>
                  </a:lnTo>
                  <a:lnTo>
                    <a:pt x="434526" y="1574838"/>
                  </a:lnTo>
                  <a:lnTo>
                    <a:pt x="434526" y="1587597"/>
                  </a:lnTo>
                  <a:lnTo>
                    <a:pt x="419141" y="1587597"/>
                  </a:lnTo>
                  <a:lnTo>
                    <a:pt x="413051" y="1587597"/>
                  </a:lnTo>
                  <a:lnTo>
                    <a:pt x="422239" y="1579924"/>
                  </a:lnTo>
                  <a:lnTo>
                    <a:pt x="422239" y="1592772"/>
                  </a:lnTo>
                  <a:lnTo>
                    <a:pt x="406961" y="1592772"/>
                  </a:lnTo>
                  <a:lnTo>
                    <a:pt x="416149" y="1585009"/>
                  </a:lnTo>
                  <a:lnTo>
                    <a:pt x="416149" y="1597857"/>
                  </a:lnTo>
                  <a:lnTo>
                    <a:pt x="400871" y="1597857"/>
                  </a:lnTo>
                  <a:lnTo>
                    <a:pt x="394674" y="1597857"/>
                  </a:lnTo>
                  <a:lnTo>
                    <a:pt x="403862" y="1590095"/>
                  </a:lnTo>
                  <a:lnTo>
                    <a:pt x="403862" y="1595181"/>
                  </a:lnTo>
                  <a:lnTo>
                    <a:pt x="403862" y="1608028"/>
                  </a:lnTo>
                  <a:lnTo>
                    <a:pt x="388584" y="1608028"/>
                  </a:lnTo>
                  <a:lnTo>
                    <a:pt x="382494" y="1608028"/>
                  </a:lnTo>
                  <a:lnTo>
                    <a:pt x="391682" y="1600266"/>
                  </a:lnTo>
                  <a:lnTo>
                    <a:pt x="391682" y="1613114"/>
                  </a:lnTo>
                  <a:lnTo>
                    <a:pt x="376297" y="1613114"/>
                  </a:lnTo>
                  <a:lnTo>
                    <a:pt x="370207" y="1613114"/>
                  </a:lnTo>
                  <a:lnTo>
                    <a:pt x="364117" y="1613114"/>
                  </a:lnTo>
                  <a:lnTo>
                    <a:pt x="373305" y="1605441"/>
                  </a:lnTo>
                  <a:lnTo>
                    <a:pt x="373305" y="1618200"/>
                  </a:lnTo>
                  <a:lnTo>
                    <a:pt x="357920" y="1618200"/>
                  </a:lnTo>
                  <a:lnTo>
                    <a:pt x="367215" y="1610527"/>
                  </a:lnTo>
                  <a:lnTo>
                    <a:pt x="367215" y="1623374"/>
                  </a:lnTo>
                  <a:lnTo>
                    <a:pt x="351830" y="1623374"/>
                  </a:lnTo>
                  <a:lnTo>
                    <a:pt x="345740" y="1623374"/>
                  </a:lnTo>
                  <a:lnTo>
                    <a:pt x="354929" y="1615612"/>
                  </a:lnTo>
                  <a:lnTo>
                    <a:pt x="354929" y="1628460"/>
                  </a:lnTo>
                  <a:lnTo>
                    <a:pt x="339543" y="1628460"/>
                  </a:lnTo>
                  <a:lnTo>
                    <a:pt x="348839" y="1620698"/>
                  </a:lnTo>
                  <a:lnTo>
                    <a:pt x="348839" y="1625783"/>
                  </a:lnTo>
                  <a:lnTo>
                    <a:pt x="348839" y="1638631"/>
                  </a:lnTo>
                  <a:lnTo>
                    <a:pt x="333453" y="1638631"/>
                  </a:lnTo>
                  <a:lnTo>
                    <a:pt x="342749" y="1630869"/>
                  </a:lnTo>
                  <a:lnTo>
                    <a:pt x="342749" y="1643717"/>
                  </a:lnTo>
                  <a:lnTo>
                    <a:pt x="327363" y="1643717"/>
                  </a:lnTo>
                  <a:lnTo>
                    <a:pt x="321273" y="1643717"/>
                  </a:lnTo>
                  <a:lnTo>
                    <a:pt x="330462" y="1636044"/>
                  </a:lnTo>
                  <a:lnTo>
                    <a:pt x="330462" y="1648802"/>
                  </a:lnTo>
                  <a:lnTo>
                    <a:pt x="315077" y="1648802"/>
                  </a:lnTo>
                  <a:lnTo>
                    <a:pt x="324372" y="1641129"/>
                  </a:lnTo>
                  <a:lnTo>
                    <a:pt x="324372" y="1646215"/>
                  </a:lnTo>
                  <a:lnTo>
                    <a:pt x="324372" y="1659063"/>
                  </a:lnTo>
                  <a:lnTo>
                    <a:pt x="308987" y="1659063"/>
                  </a:lnTo>
                  <a:lnTo>
                    <a:pt x="318282" y="1651390"/>
                  </a:lnTo>
                  <a:lnTo>
                    <a:pt x="318282" y="1664148"/>
                  </a:lnTo>
                  <a:lnTo>
                    <a:pt x="302897" y="1664148"/>
                  </a:lnTo>
                  <a:lnTo>
                    <a:pt x="312192" y="1656475"/>
                  </a:lnTo>
                  <a:lnTo>
                    <a:pt x="312192" y="1669323"/>
                  </a:lnTo>
                  <a:lnTo>
                    <a:pt x="296700" y="1669323"/>
                  </a:lnTo>
                  <a:lnTo>
                    <a:pt x="306102" y="1661561"/>
                  </a:lnTo>
                  <a:lnTo>
                    <a:pt x="306102" y="1674409"/>
                  </a:lnTo>
                  <a:lnTo>
                    <a:pt x="290610" y="1674409"/>
                  </a:lnTo>
                  <a:lnTo>
                    <a:pt x="299905" y="1666647"/>
                  </a:lnTo>
                  <a:lnTo>
                    <a:pt x="299905" y="1679494"/>
                  </a:lnTo>
                  <a:lnTo>
                    <a:pt x="284520" y="1679494"/>
                  </a:lnTo>
                  <a:lnTo>
                    <a:pt x="293815" y="1671732"/>
                  </a:lnTo>
                  <a:lnTo>
                    <a:pt x="293815" y="1684580"/>
                  </a:lnTo>
                  <a:lnTo>
                    <a:pt x="278430" y="1684580"/>
                  </a:lnTo>
                  <a:lnTo>
                    <a:pt x="272340" y="1684580"/>
                  </a:lnTo>
                  <a:lnTo>
                    <a:pt x="281528" y="1676818"/>
                  </a:lnTo>
                  <a:lnTo>
                    <a:pt x="281528" y="1681993"/>
                  </a:lnTo>
                  <a:lnTo>
                    <a:pt x="281528" y="1694751"/>
                  </a:lnTo>
                  <a:lnTo>
                    <a:pt x="266250" y="1694751"/>
                  </a:lnTo>
                  <a:lnTo>
                    <a:pt x="275438" y="1687078"/>
                  </a:lnTo>
                  <a:lnTo>
                    <a:pt x="275438" y="1699926"/>
                  </a:lnTo>
                  <a:lnTo>
                    <a:pt x="260053" y="1699926"/>
                  </a:lnTo>
                  <a:lnTo>
                    <a:pt x="269348" y="1692253"/>
                  </a:lnTo>
                  <a:lnTo>
                    <a:pt x="269348" y="1705011"/>
                  </a:lnTo>
                  <a:lnTo>
                    <a:pt x="253963" y="1705011"/>
                  </a:lnTo>
                  <a:lnTo>
                    <a:pt x="247873" y="1705011"/>
                  </a:lnTo>
                  <a:lnTo>
                    <a:pt x="257061" y="1697338"/>
                  </a:lnTo>
                  <a:lnTo>
                    <a:pt x="257061" y="1710097"/>
                  </a:lnTo>
                  <a:lnTo>
                    <a:pt x="241783" y="1710097"/>
                  </a:lnTo>
                  <a:lnTo>
                    <a:pt x="250971" y="1702424"/>
                  </a:lnTo>
                  <a:lnTo>
                    <a:pt x="250971" y="1715183"/>
                  </a:lnTo>
                  <a:lnTo>
                    <a:pt x="235586" y="1715183"/>
                  </a:lnTo>
                  <a:lnTo>
                    <a:pt x="244775" y="1707510"/>
                  </a:lnTo>
                  <a:lnTo>
                    <a:pt x="244775" y="1720268"/>
                  </a:lnTo>
                  <a:lnTo>
                    <a:pt x="229496" y="1720268"/>
                  </a:lnTo>
                  <a:lnTo>
                    <a:pt x="238685" y="1712595"/>
                  </a:lnTo>
                  <a:lnTo>
                    <a:pt x="238685" y="1725443"/>
                  </a:lnTo>
                  <a:lnTo>
                    <a:pt x="223406" y="1725443"/>
                  </a:lnTo>
                  <a:lnTo>
                    <a:pt x="217209" y="1725443"/>
                  </a:lnTo>
                  <a:lnTo>
                    <a:pt x="226505" y="1717681"/>
                  </a:lnTo>
                  <a:lnTo>
                    <a:pt x="226505" y="1730529"/>
                  </a:lnTo>
                  <a:lnTo>
                    <a:pt x="211119" y="1730529"/>
                  </a:lnTo>
                  <a:lnTo>
                    <a:pt x="220308" y="1722856"/>
                  </a:lnTo>
                  <a:lnTo>
                    <a:pt x="220308" y="1735614"/>
                  </a:lnTo>
                  <a:lnTo>
                    <a:pt x="205029" y="1735614"/>
                  </a:lnTo>
                  <a:lnTo>
                    <a:pt x="214218" y="1727941"/>
                  </a:lnTo>
                  <a:lnTo>
                    <a:pt x="214218" y="1740700"/>
                  </a:lnTo>
                  <a:lnTo>
                    <a:pt x="198833" y="1740700"/>
                  </a:lnTo>
                  <a:lnTo>
                    <a:pt x="208128" y="1733027"/>
                  </a:lnTo>
                  <a:lnTo>
                    <a:pt x="208128" y="1745875"/>
                  </a:lnTo>
                  <a:lnTo>
                    <a:pt x="192743" y="1745875"/>
                  </a:lnTo>
                  <a:lnTo>
                    <a:pt x="186653" y="1745875"/>
                  </a:lnTo>
                  <a:lnTo>
                    <a:pt x="195841" y="1738112"/>
                  </a:lnTo>
                  <a:lnTo>
                    <a:pt x="195841" y="1750960"/>
                  </a:lnTo>
                  <a:lnTo>
                    <a:pt x="180456" y="1750960"/>
                  </a:lnTo>
                  <a:lnTo>
                    <a:pt x="189751" y="1743198"/>
                  </a:lnTo>
                  <a:lnTo>
                    <a:pt x="189751" y="1756046"/>
                  </a:lnTo>
                  <a:lnTo>
                    <a:pt x="174366" y="1756046"/>
                  </a:lnTo>
                  <a:lnTo>
                    <a:pt x="183661" y="1748373"/>
                  </a:lnTo>
                  <a:lnTo>
                    <a:pt x="183661" y="1761131"/>
                  </a:lnTo>
                  <a:lnTo>
                    <a:pt x="168276" y="1761131"/>
                  </a:lnTo>
                  <a:lnTo>
                    <a:pt x="177571" y="1753458"/>
                  </a:lnTo>
                  <a:lnTo>
                    <a:pt x="177571" y="1766217"/>
                  </a:lnTo>
                  <a:lnTo>
                    <a:pt x="162079" y="1766217"/>
                  </a:lnTo>
                  <a:lnTo>
                    <a:pt x="171481" y="1758544"/>
                  </a:lnTo>
                  <a:lnTo>
                    <a:pt x="171481" y="1771392"/>
                  </a:lnTo>
                  <a:lnTo>
                    <a:pt x="155989" y="1771392"/>
                  </a:lnTo>
                  <a:lnTo>
                    <a:pt x="165284" y="1763630"/>
                  </a:lnTo>
                  <a:lnTo>
                    <a:pt x="165284" y="1776477"/>
                  </a:lnTo>
                  <a:lnTo>
                    <a:pt x="149899" y="1776477"/>
                  </a:lnTo>
                  <a:lnTo>
                    <a:pt x="159194" y="1768715"/>
                  </a:lnTo>
                  <a:lnTo>
                    <a:pt x="159194" y="1781563"/>
                  </a:lnTo>
                  <a:lnTo>
                    <a:pt x="143809" y="1781563"/>
                  </a:lnTo>
                  <a:lnTo>
                    <a:pt x="137612" y="1781563"/>
                  </a:lnTo>
                  <a:lnTo>
                    <a:pt x="147014" y="1773890"/>
                  </a:lnTo>
                  <a:lnTo>
                    <a:pt x="147014" y="1786649"/>
                  </a:lnTo>
                  <a:lnTo>
                    <a:pt x="131522" y="1786649"/>
                  </a:lnTo>
                  <a:lnTo>
                    <a:pt x="140818" y="1778976"/>
                  </a:lnTo>
                  <a:lnTo>
                    <a:pt x="140818" y="1791734"/>
                  </a:lnTo>
                  <a:lnTo>
                    <a:pt x="125432" y="1791734"/>
                  </a:lnTo>
                  <a:lnTo>
                    <a:pt x="134728" y="1784061"/>
                  </a:lnTo>
                  <a:lnTo>
                    <a:pt x="134728" y="1789147"/>
                  </a:lnTo>
                  <a:lnTo>
                    <a:pt x="134728" y="1801995"/>
                  </a:lnTo>
                  <a:lnTo>
                    <a:pt x="119342" y="1801995"/>
                  </a:lnTo>
                  <a:lnTo>
                    <a:pt x="128638" y="1794232"/>
                  </a:lnTo>
                  <a:lnTo>
                    <a:pt x="128638" y="1807080"/>
                  </a:lnTo>
                  <a:lnTo>
                    <a:pt x="113252" y="1807080"/>
                  </a:lnTo>
                  <a:lnTo>
                    <a:pt x="122441" y="1799407"/>
                  </a:lnTo>
                  <a:lnTo>
                    <a:pt x="122441" y="1812166"/>
                  </a:lnTo>
                  <a:lnTo>
                    <a:pt x="107162" y="1812166"/>
                  </a:lnTo>
                  <a:lnTo>
                    <a:pt x="116351" y="1804493"/>
                  </a:lnTo>
                  <a:lnTo>
                    <a:pt x="116351" y="1817341"/>
                  </a:lnTo>
                  <a:lnTo>
                    <a:pt x="100966" y="1817341"/>
                  </a:lnTo>
                  <a:lnTo>
                    <a:pt x="94876" y="1817341"/>
                  </a:lnTo>
                  <a:lnTo>
                    <a:pt x="104064" y="1809578"/>
                  </a:lnTo>
                  <a:lnTo>
                    <a:pt x="104064" y="1814664"/>
                  </a:lnTo>
                  <a:lnTo>
                    <a:pt x="104064" y="1827512"/>
                  </a:lnTo>
                  <a:lnTo>
                    <a:pt x="88786" y="1827512"/>
                  </a:lnTo>
                  <a:lnTo>
                    <a:pt x="97974" y="1819839"/>
                  </a:lnTo>
                  <a:lnTo>
                    <a:pt x="97974" y="1832597"/>
                  </a:lnTo>
                  <a:lnTo>
                    <a:pt x="82589" y="1832597"/>
                  </a:lnTo>
                  <a:lnTo>
                    <a:pt x="91884" y="1824924"/>
                  </a:lnTo>
                  <a:lnTo>
                    <a:pt x="91884" y="1837683"/>
                  </a:lnTo>
                  <a:lnTo>
                    <a:pt x="76499" y="1837683"/>
                  </a:lnTo>
                  <a:lnTo>
                    <a:pt x="85687" y="1830010"/>
                  </a:lnTo>
                  <a:lnTo>
                    <a:pt x="85687" y="1842858"/>
                  </a:lnTo>
                  <a:lnTo>
                    <a:pt x="70409" y="1842858"/>
                  </a:lnTo>
                  <a:lnTo>
                    <a:pt x="79597" y="1835096"/>
                  </a:lnTo>
                  <a:lnTo>
                    <a:pt x="79597" y="1847943"/>
                  </a:lnTo>
                  <a:lnTo>
                    <a:pt x="64319" y="1847943"/>
                  </a:lnTo>
                  <a:lnTo>
                    <a:pt x="73507" y="1840181"/>
                  </a:lnTo>
                  <a:lnTo>
                    <a:pt x="73507" y="1853029"/>
                  </a:lnTo>
                  <a:lnTo>
                    <a:pt x="58122" y="1853029"/>
                  </a:lnTo>
                  <a:lnTo>
                    <a:pt x="67417" y="1845356"/>
                  </a:lnTo>
                  <a:lnTo>
                    <a:pt x="67417" y="1858115"/>
                  </a:lnTo>
                  <a:lnTo>
                    <a:pt x="52032" y="1858115"/>
                  </a:lnTo>
                  <a:lnTo>
                    <a:pt x="61220" y="1850442"/>
                  </a:lnTo>
                  <a:lnTo>
                    <a:pt x="61220" y="1863289"/>
                  </a:lnTo>
                  <a:lnTo>
                    <a:pt x="45942" y="1863289"/>
                  </a:lnTo>
                  <a:lnTo>
                    <a:pt x="55130" y="1855527"/>
                  </a:lnTo>
                  <a:lnTo>
                    <a:pt x="55130" y="1868375"/>
                  </a:lnTo>
                  <a:lnTo>
                    <a:pt x="39745" y="1868375"/>
                  </a:lnTo>
                  <a:lnTo>
                    <a:pt x="49040" y="1860613"/>
                  </a:lnTo>
                  <a:lnTo>
                    <a:pt x="49040" y="1865788"/>
                  </a:lnTo>
                  <a:lnTo>
                    <a:pt x="49040" y="1878546"/>
                  </a:lnTo>
                  <a:lnTo>
                    <a:pt x="33655" y="1878546"/>
                  </a:lnTo>
                  <a:lnTo>
                    <a:pt x="27565" y="1878546"/>
                  </a:lnTo>
                  <a:lnTo>
                    <a:pt x="36754" y="1870873"/>
                  </a:lnTo>
                  <a:lnTo>
                    <a:pt x="36754" y="1883632"/>
                  </a:lnTo>
                  <a:lnTo>
                    <a:pt x="21368" y="1883632"/>
                  </a:lnTo>
                  <a:lnTo>
                    <a:pt x="30770" y="1875959"/>
                  </a:lnTo>
                  <a:lnTo>
                    <a:pt x="30770" y="1888807"/>
                  </a:lnTo>
                  <a:lnTo>
                    <a:pt x="15278" y="1888807"/>
                  </a:lnTo>
                  <a:lnTo>
                    <a:pt x="24574" y="1881044"/>
                  </a:lnTo>
                  <a:lnTo>
                    <a:pt x="24574" y="1893892"/>
                  </a:lnTo>
                  <a:lnTo>
                    <a:pt x="9188" y="1893892"/>
                  </a:lnTo>
                  <a:lnTo>
                    <a:pt x="18484" y="1886130"/>
                  </a:lnTo>
                  <a:lnTo>
                    <a:pt x="18484" y="1898978"/>
                  </a:lnTo>
                  <a:lnTo>
                    <a:pt x="2992" y="1898978"/>
                  </a:lnTo>
                  <a:lnTo>
                    <a:pt x="2992" y="1883543"/>
                  </a:lnTo>
                  <a:close/>
                </a:path>
              </a:pathLst>
            </a:custGeom>
            <a:solidFill>
              <a:srgbClr val="FC840C"/>
            </a:solidFill>
            <a:ln w="6350" cap="flat">
              <a:solidFill>
                <a:schemeClr val="accent6"/>
              </a:solidFill>
              <a:prstDash val="solid"/>
              <a:miter/>
            </a:ln>
          </p:spPr>
          <p:txBody>
            <a:bodyPr rtlCol="0" anchor="ctr"/>
            <a:lstStyle/>
            <a:p>
              <a:endParaRPr lang="en-IN" sz="900" dirty="0">
                <a:latin typeface="Century Gothic" panose="020B0502020202020204" pitchFamily="34" charset="0"/>
              </a:endParaRPr>
            </a:p>
          </p:txBody>
        </p:sp>
        <p:sp>
          <p:nvSpPr>
            <p:cNvPr id="169" name="Freeform: Shape 168">
              <a:extLst>
                <a:ext uri="{FF2B5EF4-FFF2-40B4-BE49-F238E27FC236}">
                  <a16:creationId xmlns:a16="http://schemas.microsoft.com/office/drawing/2014/main" id="{3EB98BD1-DD6F-0DF9-53DD-EC1F520C4863}"/>
                </a:ext>
              </a:extLst>
            </p:cNvPr>
            <p:cNvSpPr/>
            <p:nvPr/>
          </p:nvSpPr>
          <p:spPr>
            <a:xfrm>
              <a:off x="8497790" y="2151035"/>
              <a:ext cx="2747777" cy="1373467"/>
            </a:xfrm>
            <a:custGeom>
              <a:avLst/>
              <a:gdLst>
                <a:gd name="connsiteX0" fmla="*/ 0 w 2747777"/>
                <a:gd name="connsiteY0" fmla="*/ 1368381 h 1373467"/>
                <a:gd name="connsiteX1" fmla="*/ 659 w 2747777"/>
                <a:gd name="connsiteY1" fmla="*/ 1368381 h 1373467"/>
                <a:gd name="connsiteX2" fmla="*/ 659 w 2747777"/>
                <a:gd name="connsiteY2" fmla="*/ 1373467 h 1373467"/>
                <a:gd name="connsiteX3" fmla="*/ 0 w 2747777"/>
                <a:gd name="connsiteY3" fmla="*/ 1373467 h 1373467"/>
                <a:gd name="connsiteX4" fmla="*/ 659 w 2747777"/>
                <a:gd name="connsiteY4" fmla="*/ 1363295 h 1373467"/>
                <a:gd name="connsiteX5" fmla="*/ 6749 w 2747777"/>
                <a:gd name="connsiteY5" fmla="*/ 1363295 h 1373467"/>
                <a:gd name="connsiteX6" fmla="*/ 6749 w 2747777"/>
                <a:gd name="connsiteY6" fmla="*/ 1368381 h 1373467"/>
                <a:gd name="connsiteX7" fmla="*/ 659 w 2747777"/>
                <a:gd name="connsiteY7" fmla="*/ 1368381 h 1373467"/>
                <a:gd name="connsiteX8" fmla="*/ 659 w 2747777"/>
                <a:gd name="connsiteY8" fmla="*/ 1360619 h 1373467"/>
                <a:gd name="connsiteX9" fmla="*/ 659 w 2747777"/>
                <a:gd name="connsiteY9" fmla="*/ 1363295 h 1373467"/>
                <a:gd name="connsiteX10" fmla="*/ 0 w 2747777"/>
                <a:gd name="connsiteY10" fmla="*/ 1363295 h 1373467"/>
                <a:gd name="connsiteX11" fmla="*/ 0 w 2747777"/>
                <a:gd name="connsiteY11" fmla="*/ 1361169 h 1373467"/>
                <a:gd name="connsiteX12" fmla="*/ 6749 w 2747777"/>
                <a:gd name="connsiteY12" fmla="*/ 1358121 h 1373467"/>
                <a:gd name="connsiteX13" fmla="*/ 12946 w 2747777"/>
                <a:gd name="connsiteY13" fmla="*/ 1358121 h 1373467"/>
                <a:gd name="connsiteX14" fmla="*/ 12946 w 2747777"/>
                <a:gd name="connsiteY14" fmla="*/ 1363295 h 1373467"/>
                <a:gd name="connsiteX15" fmla="*/ 6749 w 2747777"/>
                <a:gd name="connsiteY15" fmla="*/ 1363295 h 1373467"/>
                <a:gd name="connsiteX16" fmla="*/ 6749 w 2747777"/>
                <a:gd name="connsiteY16" fmla="*/ 1355564 h 1373467"/>
                <a:gd name="connsiteX17" fmla="*/ 6749 w 2747777"/>
                <a:gd name="connsiteY17" fmla="*/ 1358121 h 1373467"/>
                <a:gd name="connsiteX18" fmla="*/ 3651 w 2747777"/>
                <a:gd name="connsiteY18" fmla="*/ 1358121 h 1373467"/>
                <a:gd name="connsiteX19" fmla="*/ 12946 w 2747777"/>
                <a:gd name="connsiteY19" fmla="*/ 1353035 h 1373467"/>
                <a:gd name="connsiteX20" fmla="*/ 15831 w 2747777"/>
                <a:gd name="connsiteY20" fmla="*/ 1353035 h 1373467"/>
                <a:gd name="connsiteX21" fmla="*/ 19036 w 2747777"/>
                <a:gd name="connsiteY21" fmla="*/ 1353035 h 1373467"/>
                <a:gd name="connsiteX22" fmla="*/ 19036 w 2747777"/>
                <a:gd name="connsiteY22" fmla="*/ 1358121 h 1373467"/>
                <a:gd name="connsiteX23" fmla="*/ 12946 w 2747777"/>
                <a:gd name="connsiteY23" fmla="*/ 1358121 h 1373467"/>
                <a:gd name="connsiteX24" fmla="*/ 12946 w 2747777"/>
                <a:gd name="connsiteY24" fmla="*/ 1350448 h 1373467"/>
                <a:gd name="connsiteX25" fmla="*/ 12946 w 2747777"/>
                <a:gd name="connsiteY25" fmla="*/ 1353035 h 1373467"/>
                <a:gd name="connsiteX26" fmla="*/ 9812 w 2747777"/>
                <a:gd name="connsiteY26" fmla="*/ 1353035 h 1373467"/>
                <a:gd name="connsiteX27" fmla="*/ 552 w 2747777"/>
                <a:gd name="connsiteY27" fmla="*/ 1347771 h 1373467"/>
                <a:gd name="connsiteX28" fmla="*/ 3651 w 2747777"/>
                <a:gd name="connsiteY28" fmla="*/ 1347771 h 1373467"/>
                <a:gd name="connsiteX29" fmla="*/ 552 w 2747777"/>
                <a:gd name="connsiteY29" fmla="*/ 1350359 h 1373467"/>
                <a:gd name="connsiteX30" fmla="*/ 0 w 2747777"/>
                <a:gd name="connsiteY30" fmla="*/ 1342775 h 1373467"/>
                <a:gd name="connsiteX31" fmla="*/ 552 w 2747777"/>
                <a:gd name="connsiteY31" fmla="*/ 1342775 h 1373467"/>
                <a:gd name="connsiteX32" fmla="*/ 552 w 2747777"/>
                <a:gd name="connsiteY32" fmla="*/ 1347771 h 1373467"/>
                <a:gd name="connsiteX33" fmla="*/ 0 w 2747777"/>
                <a:gd name="connsiteY33" fmla="*/ 1347771 h 1373467"/>
                <a:gd name="connsiteX34" fmla="*/ 37306 w 2747777"/>
                <a:gd name="connsiteY34" fmla="*/ 1337689 h 1373467"/>
                <a:gd name="connsiteX35" fmla="*/ 43396 w 2747777"/>
                <a:gd name="connsiteY35" fmla="*/ 1337689 h 1373467"/>
                <a:gd name="connsiteX36" fmla="*/ 43396 w 2747777"/>
                <a:gd name="connsiteY36" fmla="*/ 1342775 h 1373467"/>
                <a:gd name="connsiteX37" fmla="*/ 37306 w 2747777"/>
                <a:gd name="connsiteY37" fmla="*/ 1342775 h 1373467"/>
                <a:gd name="connsiteX38" fmla="*/ 37306 w 2747777"/>
                <a:gd name="connsiteY38" fmla="*/ 1340187 h 1373467"/>
                <a:gd name="connsiteX39" fmla="*/ 37306 w 2747777"/>
                <a:gd name="connsiteY39" fmla="*/ 1335102 h 1373467"/>
                <a:gd name="connsiteX40" fmla="*/ 37306 w 2747777"/>
                <a:gd name="connsiteY40" fmla="*/ 1337689 h 1373467"/>
                <a:gd name="connsiteX41" fmla="*/ 34208 w 2747777"/>
                <a:gd name="connsiteY41" fmla="*/ 1337689 h 1373467"/>
                <a:gd name="connsiteX42" fmla="*/ 43396 w 2747777"/>
                <a:gd name="connsiteY42" fmla="*/ 1332693 h 1373467"/>
                <a:gd name="connsiteX43" fmla="*/ 49593 w 2747777"/>
                <a:gd name="connsiteY43" fmla="*/ 1332693 h 1373467"/>
                <a:gd name="connsiteX44" fmla="*/ 49593 w 2747777"/>
                <a:gd name="connsiteY44" fmla="*/ 1337689 h 1373467"/>
                <a:gd name="connsiteX45" fmla="*/ 43396 w 2747777"/>
                <a:gd name="connsiteY45" fmla="*/ 1337689 h 1373467"/>
                <a:gd name="connsiteX46" fmla="*/ 43396 w 2747777"/>
                <a:gd name="connsiteY46" fmla="*/ 1330076 h 1373467"/>
                <a:gd name="connsiteX47" fmla="*/ 43396 w 2747777"/>
                <a:gd name="connsiteY47" fmla="*/ 1332693 h 1373467"/>
                <a:gd name="connsiteX48" fmla="*/ 40298 w 2747777"/>
                <a:gd name="connsiteY48" fmla="*/ 1332693 h 1373467"/>
                <a:gd name="connsiteX49" fmla="*/ 31109 w 2747777"/>
                <a:gd name="connsiteY49" fmla="*/ 1327429 h 1373467"/>
                <a:gd name="connsiteX50" fmla="*/ 34172 w 2747777"/>
                <a:gd name="connsiteY50" fmla="*/ 1327429 h 1373467"/>
                <a:gd name="connsiteX51" fmla="*/ 31109 w 2747777"/>
                <a:gd name="connsiteY51" fmla="*/ 1330016 h 1373467"/>
                <a:gd name="connsiteX52" fmla="*/ 37199 w 2747777"/>
                <a:gd name="connsiteY52" fmla="*/ 1322254 h 1373467"/>
                <a:gd name="connsiteX53" fmla="*/ 40298 w 2747777"/>
                <a:gd name="connsiteY53" fmla="*/ 1322254 h 1373467"/>
                <a:gd name="connsiteX54" fmla="*/ 38799 w 2747777"/>
                <a:gd name="connsiteY54" fmla="*/ 1323521 h 1373467"/>
                <a:gd name="connsiteX55" fmla="*/ 37199 w 2747777"/>
                <a:gd name="connsiteY55" fmla="*/ 1324841 h 1373467"/>
                <a:gd name="connsiteX56" fmla="*/ 25019 w 2747777"/>
                <a:gd name="connsiteY56" fmla="*/ 1322254 h 1373467"/>
                <a:gd name="connsiteX57" fmla="*/ 31109 w 2747777"/>
                <a:gd name="connsiteY57" fmla="*/ 1322254 h 1373467"/>
                <a:gd name="connsiteX58" fmla="*/ 31109 w 2747777"/>
                <a:gd name="connsiteY58" fmla="*/ 1327429 h 1373467"/>
                <a:gd name="connsiteX59" fmla="*/ 25019 w 2747777"/>
                <a:gd name="connsiteY59" fmla="*/ 1327429 h 1373467"/>
                <a:gd name="connsiteX60" fmla="*/ 31109 w 2747777"/>
                <a:gd name="connsiteY60" fmla="*/ 1317168 h 1373467"/>
                <a:gd name="connsiteX61" fmla="*/ 37199 w 2747777"/>
                <a:gd name="connsiteY61" fmla="*/ 1317168 h 1373467"/>
                <a:gd name="connsiteX62" fmla="*/ 37199 w 2747777"/>
                <a:gd name="connsiteY62" fmla="*/ 1319845 h 1373467"/>
                <a:gd name="connsiteX63" fmla="*/ 37199 w 2747777"/>
                <a:gd name="connsiteY63" fmla="*/ 1322254 h 1373467"/>
                <a:gd name="connsiteX64" fmla="*/ 31109 w 2747777"/>
                <a:gd name="connsiteY64" fmla="*/ 1322254 h 1373467"/>
                <a:gd name="connsiteX65" fmla="*/ 67970 w 2747777"/>
                <a:gd name="connsiteY65" fmla="*/ 1307086 h 1373467"/>
                <a:gd name="connsiteX66" fmla="*/ 70961 w 2747777"/>
                <a:gd name="connsiteY66" fmla="*/ 1307086 h 1373467"/>
                <a:gd name="connsiteX67" fmla="*/ 74060 w 2747777"/>
                <a:gd name="connsiteY67" fmla="*/ 1307086 h 1373467"/>
                <a:gd name="connsiteX68" fmla="*/ 74060 w 2747777"/>
                <a:gd name="connsiteY68" fmla="*/ 1312172 h 1373467"/>
                <a:gd name="connsiteX69" fmla="*/ 67970 w 2747777"/>
                <a:gd name="connsiteY69" fmla="*/ 1312172 h 1373467"/>
                <a:gd name="connsiteX70" fmla="*/ 67970 w 2747777"/>
                <a:gd name="connsiteY70" fmla="*/ 1309584 h 1373467"/>
                <a:gd name="connsiteX71" fmla="*/ 67970 w 2747777"/>
                <a:gd name="connsiteY71" fmla="*/ 1304499 h 1373467"/>
                <a:gd name="connsiteX72" fmla="*/ 67970 w 2747777"/>
                <a:gd name="connsiteY72" fmla="*/ 1307086 h 1373467"/>
                <a:gd name="connsiteX73" fmla="*/ 64871 w 2747777"/>
                <a:gd name="connsiteY73" fmla="*/ 1307086 h 1373467"/>
                <a:gd name="connsiteX74" fmla="*/ 67897 w 2747777"/>
                <a:gd name="connsiteY74" fmla="*/ 1304560 h 1373467"/>
                <a:gd name="connsiteX75" fmla="*/ 86240 w 2747777"/>
                <a:gd name="connsiteY75" fmla="*/ 1296826 h 1373467"/>
                <a:gd name="connsiteX76" fmla="*/ 92436 w 2747777"/>
                <a:gd name="connsiteY76" fmla="*/ 1296826 h 1373467"/>
                <a:gd name="connsiteX77" fmla="*/ 92436 w 2747777"/>
                <a:gd name="connsiteY77" fmla="*/ 1301911 h 1373467"/>
                <a:gd name="connsiteX78" fmla="*/ 86240 w 2747777"/>
                <a:gd name="connsiteY78" fmla="*/ 1301911 h 1373467"/>
                <a:gd name="connsiteX79" fmla="*/ 86240 w 2747777"/>
                <a:gd name="connsiteY79" fmla="*/ 1294327 h 1373467"/>
                <a:gd name="connsiteX80" fmla="*/ 86240 w 2747777"/>
                <a:gd name="connsiteY80" fmla="*/ 1296826 h 1373467"/>
                <a:gd name="connsiteX81" fmla="*/ 83248 w 2747777"/>
                <a:gd name="connsiteY81" fmla="*/ 1296826 h 1373467"/>
                <a:gd name="connsiteX82" fmla="*/ 92436 w 2747777"/>
                <a:gd name="connsiteY82" fmla="*/ 1291829 h 1373467"/>
                <a:gd name="connsiteX83" fmla="*/ 98526 w 2747777"/>
                <a:gd name="connsiteY83" fmla="*/ 1291829 h 1373467"/>
                <a:gd name="connsiteX84" fmla="*/ 98526 w 2747777"/>
                <a:gd name="connsiteY84" fmla="*/ 1296826 h 1373467"/>
                <a:gd name="connsiteX85" fmla="*/ 92436 w 2747777"/>
                <a:gd name="connsiteY85" fmla="*/ 1296826 h 1373467"/>
                <a:gd name="connsiteX86" fmla="*/ 73846 w 2747777"/>
                <a:gd name="connsiteY86" fmla="*/ 1291651 h 1373467"/>
                <a:gd name="connsiteX87" fmla="*/ 77016 w 2747777"/>
                <a:gd name="connsiteY87" fmla="*/ 1291651 h 1373467"/>
                <a:gd name="connsiteX88" fmla="*/ 73846 w 2747777"/>
                <a:gd name="connsiteY88" fmla="*/ 1294238 h 1373467"/>
                <a:gd name="connsiteX89" fmla="*/ 92436 w 2747777"/>
                <a:gd name="connsiteY89" fmla="*/ 1289182 h 1373467"/>
                <a:gd name="connsiteX90" fmla="*/ 92436 w 2747777"/>
                <a:gd name="connsiteY90" fmla="*/ 1291829 h 1373467"/>
                <a:gd name="connsiteX91" fmla="*/ 89338 w 2747777"/>
                <a:gd name="connsiteY91" fmla="*/ 1291829 h 1373467"/>
                <a:gd name="connsiteX92" fmla="*/ 80043 w 2747777"/>
                <a:gd name="connsiteY92" fmla="*/ 1286565 h 1373467"/>
                <a:gd name="connsiteX93" fmla="*/ 83178 w 2747777"/>
                <a:gd name="connsiteY93" fmla="*/ 1286565 h 1373467"/>
                <a:gd name="connsiteX94" fmla="*/ 80043 w 2747777"/>
                <a:gd name="connsiteY94" fmla="*/ 1289153 h 1373467"/>
                <a:gd name="connsiteX95" fmla="*/ 67863 w 2747777"/>
                <a:gd name="connsiteY95" fmla="*/ 1286565 h 1373467"/>
                <a:gd name="connsiteX96" fmla="*/ 73846 w 2747777"/>
                <a:gd name="connsiteY96" fmla="*/ 1286565 h 1373467"/>
                <a:gd name="connsiteX97" fmla="*/ 73846 w 2747777"/>
                <a:gd name="connsiteY97" fmla="*/ 1291651 h 1373467"/>
                <a:gd name="connsiteX98" fmla="*/ 70961 w 2747777"/>
                <a:gd name="connsiteY98" fmla="*/ 1291651 h 1373467"/>
                <a:gd name="connsiteX99" fmla="*/ 67863 w 2747777"/>
                <a:gd name="connsiteY99" fmla="*/ 1291651 h 1373467"/>
                <a:gd name="connsiteX100" fmla="*/ 86133 w 2747777"/>
                <a:gd name="connsiteY100" fmla="*/ 1281480 h 1373467"/>
                <a:gd name="connsiteX101" fmla="*/ 89159 w 2747777"/>
                <a:gd name="connsiteY101" fmla="*/ 1281480 h 1373467"/>
                <a:gd name="connsiteX102" fmla="*/ 86133 w 2747777"/>
                <a:gd name="connsiteY102" fmla="*/ 1283978 h 1373467"/>
                <a:gd name="connsiteX103" fmla="*/ 73846 w 2747777"/>
                <a:gd name="connsiteY103" fmla="*/ 1281480 h 1373467"/>
                <a:gd name="connsiteX104" fmla="*/ 80043 w 2747777"/>
                <a:gd name="connsiteY104" fmla="*/ 1281480 h 1373467"/>
                <a:gd name="connsiteX105" fmla="*/ 80043 w 2747777"/>
                <a:gd name="connsiteY105" fmla="*/ 1286565 h 1373467"/>
                <a:gd name="connsiteX106" fmla="*/ 73846 w 2747777"/>
                <a:gd name="connsiteY106" fmla="*/ 1286565 h 1373467"/>
                <a:gd name="connsiteX107" fmla="*/ 104616 w 2747777"/>
                <a:gd name="connsiteY107" fmla="*/ 1276484 h 1373467"/>
                <a:gd name="connsiteX108" fmla="*/ 110813 w 2747777"/>
                <a:gd name="connsiteY108" fmla="*/ 1276484 h 1373467"/>
                <a:gd name="connsiteX109" fmla="*/ 110813 w 2747777"/>
                <a:gd name="connsiteY109" fmla="*/ 1281569 h 1373467"/>
                <a:gd name="connsiteX110" fmla="*/ 104616 w 2747777"/>
                <a:gd name="connsiteY110" fmla="*/ 1281569 h 1373467"/>
                <a:gd name="connsiteX111" fmla="*/ 104616 w 2747777"/>
                <a:gd name="connsiteY111" fmla="*/ 1278982 h 1373467"/>
                <a:gd name="connsiteX112" fmla="*/ 80043 w 2747777"/>
                <a:gd name="connsiteY112" fmla="*/ 1276305 h 1373467"/>
                <a:gd name="connsiteX113" fmla="*/ 86133 w 2747777"/>
                <a:gd name="connsiteY113" fmla="*/ 1276305 h 1373467"/>
                <a:gd name="connsiteX114" fmla="*/ 86133 w 2747777"/>
                <a:gd name="connsiteY114" fmla="*/ 1278982 h 1373467"/>
                <a:gd name="connsiteX115" fmla="*/ 86133 w 2747777"/>
                <a:gd name="connsiteY115" fmla="*/ 1281480 h 1373467"/>
                <a:gd name="connsiteX116" fmla="*/ 80043 w 2747777"/>
                <a:gd name="connsiteY116" fmla="*/ 1281480 h 1373467"/>
                <a:gd name="connsiteX117" fmla="*/ 104616 w 2747777"/>
                <a:gd name="connsiteY117" fmla="*/ 1273897 h 1373467"/>
                <a:gd name="connsiteX118" fmla="*/ 104616 w 2747777"/>
                <a:gd name="connsiteY118" fmla="*/ 1276484 h 1373467"/>
                <a:gd name="connsiteX119" fmla="*/ 101518 w 2747777"/>
                <a:gd name="connsiteY119" fmla="*/ 1276484 h 1373467"/>
                <a:gd name="connsiteX120" fmla="*/ 110813 w 2747777"/>
                <a:gd name="connsiteY120" fmla="*/ 1271309 h 1373467"/>
                <a:gd name="connsiteX121" fmla="*/ 113805 w 2747777"/>
                <a:gd name="connsiteY121" fmla="*/ 1271309 h 1373467"/>
                <a:gd name="connsiteX122" fmla="*/ 116903 w 2747777"/>
                <a:gd name="connsiteY122" fmla="*/ 1271309 h 1373467"/>
                <a:gd name="connsiteX123" fmla="*/ 116903 w 2747777"/>
                <a:gd name="connsiteY123" fmla="*/ 1276484 h 1373467"/>
                <a:gd name="connsiteX124" fmla="*/ 110813 w 2747777"/>
                <a:gd name="connsiteY124" fmla="*/ 1276484 h 1373467"/>
                <a:gd name="connsiteX125" fmla="*/ 110813 w 2747777"/>
                <a:gd name="connsiteY125" fmla="*/ 1268722 h 1373467"/>
                <a:gd name="connsiteX126" fmla="*/ 110813 w 2747777"/>
                <a:gd name="connsiteY126" fmla="*/ 1271309 h 1373467"/>
                <a:gd name="connsiteX127" fmla="*/ 107715 w 2747777"/>
                <a:gd name="connsiteY127" fmla="*/ 1271309 h 1373467"/>
                <a:gd name="connsiteX128" fmla="*/ 98420 w 2747777"/>
                <a:gd name="connsiteY128" fmla="*/ 1266134 h 1373467"/>
                <a:gd name="connsiteX129" fmla="*/ 101518 w 2747777"/>
                <a:gd name="connsiteY129" fmla="*/ 1266134 h 1373467"/>
                <a:gd name="connsiteX130" fmla="*/ 98427 w 2747777"/>
                <a:gd name="connsiteY130" fmla="*/ 1268715 h 1373467"/>
                <a:gd name="connsiteX131" fmla="*/ 98420 w 2747777"/>
                <a:gd name="connsiteY131" fmla="*/ 1268721 h 1373467"/>
                <a:gd name="connsiteX132" fmla="*/ 92223 w 2747777"/>
                <a:gd name="connsiteY132" fmla="*/ 1261048 h 1373467"/>
                <a:gd name="connsiteX133" fmla="*/ 98420 w 2747777"/>
                <a:gd name="connsiteY133" fmla="*/ 1261048 h 1373467"/>
                <a:gd name="connsiteX134" fmla="*/ 98420 w 2747777"/>
                <a:gd name="connsiteY134" fmla="*/ 1266134 h 1373467"/>
                <a:gd name="connsiteX135" fmla="*/ 92223 w 2747777"/>
                <a:gd name="connsiteY135" fmla="*/ 1266134 h 1373467"/>
                <a:gd name="connsiteX136" fmla="*/ 141370 w 2747777"/>
                <a:gd name="connsiteY136" fmla="*/ 1250966 h 1373467"/>
                <a:gd name="connsiteX137" fmla="*/ 144361 w 2747777"/>
                <a:gd name="connsiteY137" fmla="*/ 1250966 h 1373467"/>
                <a:gd name="connsiteX138" fmla="*/ 147567 w 2747777"/>
                <a:gd name="connsiteY138" fmla="*/ 1250966 h 1373467"/>
                <a:gd name="connsiteX139" fmla="*/ 147567 w 2747777"/>
                <a:gd name="connsiteY139" fmla="*/ 1256052 h 1373467"/>
                <a:gd name="connsiteX140" fmla="*/ 141370 w 2747777"/>
                <a:gd name="connsiteY140" fmla="*/ 1256052 h 1373467"/>
                <a:gd name="connsiteX141" fmla="*/ 141370 w 2747777"/>
                <a:gd name="connsiteY141" fmla="*/ 1253375 h 1373467"/>
                <a:gd name="connsiteX142" fmla="*/ 141370 w 2747777"/>
                <a:gd name="connsiteY142" fmla="*/ 1248320 h 1373467"/>
                <a:gd name="connsiteX143" fmla="*/ 141370 w 2747777"/>
                <a:gd name="connsiteY143" fmla="*/ 1250966 h 1373467"/>
                <a:gd name="connsiteX144" fmla="*/ 138166 w 2747777"/>
                <a:gd name="connsiteY144" fmla="*/ 1250966 h 1373467"/>
                <a:gd name="connsiteX145" fmla="*/ 138207 w 2747777"/>
                <a:gd name="connsiteY145" fmla="*/ 1250932 h 1373467"/>
                <a:gd name="connsiteX146" fmla="*/ 159747 w 2747777"/>
                <a:gd name="connsiteY146" fmla="*/ 1235620 h 1373467"/>
                <a:gd name="connsiteX147" fmla="*/ 165837 w 2747777"/>
                <a:gd name="connsiteY147" fmla="*/ 1235620 h 1373467"/>
                <a:gd name="connsiteX148" fmla="*/ 165837 w 2747777"/>
                <a:gd name="connsiteY148" fmla="*/ 1240706 h 1373467"/>
                <a:gd name="connsiteX149" fmla="*/ 159747 w 2747777"/>
                <a:gd name="connsiteY149" fmla="*/ 1240706 h 1373467"/>
                <a:gd name="connsiteX150" fmla="*/ 159747 w 2747777"/>
                <a:gd name="connsiteY150" fmla="*/ 1233033 h 1373467"/>
                <a:gd name="connsiteX151" fmla="*/ 159747 w 2747777"/>
                <a:gd name="connsiteY151" fmla="*/ 1235620 h 1373467"/>
                <a:gd name="connsiteX152" fmla="*/ 156613 w 2747777"/>
                <a:gd name="connsiteY152" fmla="*/ 1235620 h 1373467"/>
                <a:gd name="connsiteX153" fmla="*/ 165837 w 2747777"/>
                <a:gd name="connsiteY153" fmla="*/ 1230446 h 1373467"/>
                <a:gd name="connsiteX154" fmla="*/ 168828 w 2747777"/>
                <a:gd name="connsiteY154" fmla="*/ 1230446 h 1373467"/>
                <a:gd name="connsiteX155" fmla="*/ 172034 w 2747777"/>
                <a:gd name="connsiteY155" fmla="*/ 1230446 h 1373467"/>
                <a:gd name="connsiteX156" fmla="*/ 172034 w 2747777"/>
                <a:gd name="connsiteY156" fmla="*/ 1235620 h 1373467"/>
                <a:gd name="connsiteX157" fmla="*/ 165837 w 2747777"/>
                <a:gd name="connsiteY157" fmla="*/ 1235620 h 1373467"/>
                <a:gd name="connsiteX158" fmla="*/ 165837 w 2747777"/>
                <a:gd name="connsiteY158" fmla="*/ 1227947 h 1373467"/>
                <a:gd name="connsiteX159" fmla="*/ 165837 w 2747777"/>
                <a:gd name="connsiteY159" fmla="*/ 1230446 h 1373467"/>
                <a:gd name="connsiteX160" fmla="*/ 162809 w 2747777"/>
                <a:gd name="connsiteY160" fmla="*/ 1230446 h 1373467"/>
                <a:gd name="connsiteX161" fmla="*/ 153443 w 2747777"/>
                <a:gd name="connsiteY161" fmla="*/ 1225360 h 1373467"/>
                <a:gd name="connsiteX162" fmla="*/ 156541 w 2747777"/>
                <a:gd name="connsiteY162" fmla="*/ 1225360 h 1373467"/>
                <a:gd name="connsiteX163" fmla="*/ 153443 w 2747777"/>
                <a:gd name="connsiteY163" fmla="*/ 1227947 h 1373467"/>
                <a:gd name="connsiteX164" fmla="*/ 184213 w 2747777"/>
                <a:gd name="connsiteY164" fmla="*/ 1220274 h 1373467"/>
                <a:gd name="connsiteX165" fmla="*/ 190303 w 2747777"/>
                <a:gd name="connsiteY165" fmla="*/ 1220274 h 1373467"/>
                <a:gd name="connsiteX166" fmla="*/ 190303 w 2747777"/>
                <a:gd name="connsiteY166" fmla="*/ 1225360 h 1373467"/>
                <a:gd name="connsiteX167" fmla="*/ 184213 w 2747777"/>
                <a:gd name="connsiteY167" fmla="*/ 1225360 h 1373467"/>
                <a:gd name="connsiteX168" fmla="*/ 147353 w 2747777"/>
                <a:gd name="connsiteY168" fmla="*/ 1220185 h 1373467"/>
                <a:gd name="connsiteX169" fmla="*/ 153443 w 2747777"/>
                <a:gd name="connsiteY169" fmla="*/ 1220185 h 1373467"/>
                <a:gd name="connsiteX170" fmla="*/ 153443 w 2747777"/>
                <a:gd name="connsiteY170" fmla="*/ 1225360 h 1373467"/>
                <a:gd name="connsiteX171" fmla="*/ 147353 w 2747777"/>
                <a:gd name="connsiteY171" fmla="*/ 1225360 h 1373467"/>
                <a:gd name="connsiteX172" fmla="*/ 184213 w 2747777"/>
                <a:gd name="connsiteY172" fmla="*/ 1217687 h 1373467"/>
                <a:gd name="connsiteX173" fmla="*/ 184213 w 2747777"/>
                <a:gd name="connsiteY173" fmla="*/ 1220274 h 1373467"/>
                <a:gd name="connsiteX174" fmla="*/ 181079 w 2747777"/>
                <a:gd name="connsiteY174" fmla="*/ 1220274 h 1373467"/>
                <a:gd name="connsiteX175" fmla="*/ 190303 w 2747777"/>
                <a:gd name="connsiteY175" fmla="*/ 1215189 h 1373467"/>
                <a:gd name="connsiteX176" fmla="*/ 193295 w 2747777"/>
                <a:gd name="connsiteY176" fmla="*/ 1215189 h 1373467"/>
                <a:gd name="connsiteX177" fmla="*/ 196393 w 2747777"/>
                <a:gd name="connsiteY177" fmla="*/ 1215189 h 1373467"/>
                <a:gd name="connsiteX178" fmla="*/ 196393 w 2747777"/>
                <a:gd name="connsiteY178" fmla="*/ 1220274 h 1373467"/>
                <a:gd name="connsiteX179" fmla="*/ 190303 w 2747777"/>
                <a:gd name="connsiteY179" fmla="*/ 1220274 h 1373467"/>
                <a:gd name="connsiteX180" fmla="*/ 171820 w 2747777"/>
                <a:gd name="connsiteY180" fmla="*/ 1215100 h 1373467"/>
                <a:gd name="connsiteX181" fmla="*/ 174918 w 2747777"/>
                <a:gd name="connsiteY181" fmla="*/ 1215100 h 1373467"/>
                <a:gd name="connsiteX182" fmla="*/ 171820 w 2747777"/>
                <a:gd name="connsiteY182" fmla="*/ 1217687 h 1373467"/>
                <a:gd name="connsiteX183" fmla="*/ 190303 w 2747777"/>
                <a:gd name="connsiteY183" fmla="*/ 1212601 h 1373467"/>
                <a:gd name="connsiteX184" fmla="*/ 190303 w 2747777"/>
                <a:gd name="connsiteY184" fmla="*/ 1215189 h 1373467"/>
                <a:gd name="connsiteX185" fmla="*/ 187205 w 2747777"/>
                <a:gd name="connsiteY185" fmla="*/ 1215189 h 1373467"/>
                <a:gd name="connsiteX186" fmla="*/ 188790 w 2747777"/>
                <a:gd name="connsiteY186" fmla="*/ 1213850 h 1373467"/>
                <a:gd name="connsiteX187" fmla="*/ 178017 w 2747777"/>
                <a:gd name="connsiteY187" fmla="*/ 1210014 h 1373467"/>
                <a:gd name="connsiteX188" fmla="*/ 181008 w 2747777"/>
                <a:gd name="connsiteY188" fmla="*/ 1210014 h 1373467"/>
                <a:gd name="connsiteX189" fmla="*/ 178017 w 2747777"/>
                <a:gd name="connsiteY189" fmla="*/ 1212512 h 1373467"/>
                <a:gd name="connsiteX190" fmla="*/ 165730 w 2747777"/>
                <a:gd name="connsiteY190" fmla="*/ 1210014 h 1373467"/>
                <a:gd name="connsiteX191" fmla="*/ 171820 w 2747777"/>
                <a:gd name="connsiteY191" fmla="*/ 1210014 h 1373467"/>
                <a:gd name="connsiteX192" fmla="*/ 171820 w 2747777"/>
                <a:gd name="connsiteY192" fmla="*/ 1215100 h 1373467"/>
                <a:gd name="connsiteX193" fmla="*/ 168828 w 2747777"/>
                <a:gd name="connsiteY193" fmla="*/ 1215100 h 1373467"/>
                <a:gd name="connsiteX194" fmla="*/ 165730 w 2747777"/>
                <a:gd name="connsiteY194" fmla="*/ 1215100 h 1373467"/>
                <a:gd name="connsiteX195" fmla="*/ 171820 w 2747777"/>
                <a:gd name="connsiteY195" fmla="*/ 1204839 h 1373467"/>
                <a:gd name="connsiteX196" fmla="*/ 178017 w 2747777"/>
                <a:gd name="connsiteY196" fmla="*/ 1204839 h 1373467"/>
                <a:gd name="connsiteX197" fmla="*/ 178017 w 2747777"/>
                <a:gd name="connsiteY197" fmla="*/ 1210014 h 1373467"/>
                <a:gd name="connsiteX198" fmla="*/ 171820 w 2747777"/>
                <a:gd name="connsiteY198" fmla="*/ 1210014 h 1373467"/>
                <a:gd name="connsiteX199" fmla="*/ 208680 w 2747777"/>
                <a:gd name="connsiteY199" fmla="*/ 1199843 h 1373467"/>
                <a:gd name="connsiteX200" fmla="*/ 214770 w 2747777"/>
                <a:gd name="connsiteY200" fmla="*/ 1199843 h 1373467"/>
                <a:gd name="connsiteX201" fmla="*/ 214770 w 2747777"/>
                <a:gd name="connsiteY201" fmla="*/ 1205018 h 1373467"/>
                <a:gd name="connsiteX202" fmla="*/ 208680 w 2747777"/>
                <a:gd name="connsiteY202" fmla="*/ 1205018 h 1373467"/>
                <a:gd name="connsiteX203" fmla="*/ 208680 w 2747777"/>
                <a:gd name="connsiteY203" fmla="*/ 1202341 h 1373467"/>
                <a:gd name="connsiteX204" fmla="*/ 208680 w 2747777"/>
                <a:gd name="connsiteY204" fmla="*/ 1197256 h 1373467"/>
                <a:gd name="connsiteX205" fmla="*/ 208680 w 2747777"/>
                <a:gd name="connsiteY205" fmla="*/ 1199843 h 1373467"/>
                <a:gd name="connsiteX206" fmla="*/ 205582 w 2747777"/>
                <a:gd name="connsiteY206" fmla="*/ 1199843 h 1373467"/>
                <a:gd name="connsiteX207" fmla="*/ 214770 w 2747777"/>
                <a:gd name="connsiteY207" fmla="*/ 1194757 h 1373467"/>
                <a:gd name="connsiteX208" fmla="*/ 220860 w 2747777"/>
                <a:gd name="connsiteY208" fmla="*/ 1194757 h 1373467"/>
                <a:gd name="connsiteX209" fmla="*/ 220860 w 2747777"/>
                <a:gd name="connsiteY209" fmla="*/ 1199843 h 1373467"/>
                <a:gd name="connsiteX210" fmla="*/ 214770 w 2747777"/>
                <a:gd name="connsiteY210" fmla="*/ 1199843 h 1373467"/>
                <a:gd name="connsiteX211" fmla="*/ 214770 w 2747777"/>
                <a:gd name="connsiteY211" fmla="*/ 1192170 h 1373467"/>
                <a:gd name="connsiteX212" fmla="*/ 214770 w 2747777"/>
                <a:gd name="connsiteY212" fmla="*/ 1194757 h 1373467"/>
                <a:gd name="connsiteX213" fmla="*/ 211672 w 2747777"/>
                <a:gd name="connsiteY213" fmla="*/ 1194757 h 1373467"/>
                <a:gd name="connsiteX214" fmla="*/ 220860 w 2747777"/>
                <a:gd name="connsiteY214" fmla="*/ 1189672 h 1373467"/>
                <a:gd name="connsiteX215" fmla="*/ 227057 w 2747777"/>
                <a:gd name="connsiteY215" fmla="*/ 1189672 h 1373467"/>
                <a:gd name="connsiteX216" fmla="*/ 227057 w 2747777"/>
                <a:gd name="connsiteY216" fmla="*/ 1194757 h 1373467"/>
                <a:gd name="connsiteX217" fmla="*/ 220860 w 2747777"/>
                <a:gd name="connsiteY217" fmla="*/ 1194757 h 1373467"/>
                <a:gd name="connsiteX218" fmla="*/ 202377 w 2747777"/>
                <a:gd name="connsiteY218" fmla="*/ 1189493 h 1373467"/>
                <a:gd name="connsiteX219" fmla="*/ 205582 w 2747777"/>
                <a:gd name="connsiteY219" fmla="*/ 1189493 h 1373467"/>
                <a:gd name="connsiteX220" fmla="*/ 202377 w 2747777"/>
                <a:gd name="connsiteY220" fmla="*/ 1192170 h 1373467"/>
                <a:gd name="connsiteX221" fmla="*/ 220860 w 2747777"/>
                <a:gd name="connsiteY221" fmla="*/ 1187085 h 1373467"/>
                <a:gd name="connsiteX222" fmla="*/ 220860 w 2747777"/>
                <a:gd name="connsiteY222" fmla="*/ 1189672 h 1373467"/>
                <a:gd name="connsiteX223" fmla="*/ 217762 w 2747777"/>
                <a:gd name="connsiteY223" fmla="*/ 1189672 h 1373467"/>
                <a:gd name="connsiteX224" fmla="*/ 227057 w 2747777"/>
                <a:gd name="connsiteY224" fmla="*/ 1184497 h 1373467"/>
                <a:gd name="connsiteX225" fmla="*/ 233147 w 2747777"/>
                <a:gd name="connsiteY225" fmla="*/ 1184497 h 1373467"/>
                <a:gd name="connsiteX226" fmla="*/ 233147 w 2747777"/>
                <a:gd name="connsiteY226" fmla="*/ 1189672 h 1373467"/>
                <a:gd name="connsiteX227" fmla="*/ 227057 w 2747777"/>
                <a:gd name="connsiteY227" fmla="*/ 1189672 h 1373467"/>
                <a:gd name="connsiteX228" fmla="*/ 208573 w 2747777"/>
                <a:gd name="connsiteY228" fmla="*/ 1184497 h 1373467"/>
                <a:gd name="connsiteX229" fmla="*/ 211671 w 2747777"/>
                <a:gd name="connsiteY229" fmla="*/ 1184497 h 1373467"/>
                <a:gd name="connsiteX230" fmla="*/ 211596 w 2747777"/>
                <a:gd name="connsiteY230" fmla="*/ 1184560 h 1373467"/>
                <a:gd name="connsiteX231" fmla="*/ 208573 w 2747777"/>
                <a:gd name="connsiteY231" fmla="*/ 1187055 h 1373467"/>
                <a:gd name="connsiteX232" fmla="*/ 196287 w 2747777"/>
                <a:gd name="connsiteY232" fmla="*/ 1184497 h 1373467"/>
                <a:gd name="connsiteX233" fmla="*/ 202377 w 2747777"/>
                <a:gd name="connsiteY233" fmla="*/ 1184497 h 1373467"/>
                <a:gd name="connsiteX234" fmla="*/ 202377 w 2747777"/>
                <a:gd name="connsiteY234" fmla="*/ 1189493 h 1373467"/>
                <a:gd name="connsiteX235" fmla="*/ 196287 w 2747777"/>
                <a:gd name="connsiteY235" fmla="*/ 1189493 h 1373467"/>
                <a:gd name="connsiteX236" fmla="*/ 227057 w 2747777"/>
                <a:gd name="connsiteY236" fmla="*/ 1181910 h 1373467"/>
                <a:gd name="connsiteX237" fmla="*/ 227057 w 2747777"/>
                <a:gd name="connsiteY237" fmla="*/ 1184497 h 1373467"/>
                <a:gd name="connsiteX238" fmla="*/ 223959 w 2747777"/>
                <a:gd name="connsiteY238" fmla="*/ 1184497 h 1373467"/>
                <a:gd name="connsiteX239" fmla="*/ 233147 w 2747777"/>
                <a:gd name="connsiteY239" fmla="*/ 1179411 h 1373467"/>
                <a:gd name="connsiteX240" fmla="*/ 239237 w 2747777"/>
                <a:gd name="connsiteY240" fmla="*/ 1179411 h 1373467"/>
                <a:gd name="connsiteX241" fmla="*/ 239237 w 2747777"/>
                <a:gd name="connsiteY241" fmla="*/ 1184497 h 1373467"/>
                <a:gd name="connsiteX242" fmla="*/ 233147 w 2747777"/>
                <a:gd name="connsiteY242" fmla="*/ 1184497 h 1373467"/>
                <a:gd name="connsiteX243" fmla="*/ 214663 w 2747777"/>
                <a:gd name="connsiteY243" fmla="*/ 1179411 h 1373467"/>
                <a:gd name="connsiteX244" fmla="*/ 217689 w 2747777"/>
                <a:gd name="connsiteY244" fmla="*/ 1179411 h 1373467"/>
                <a:gd name="connsiteX245" fmla="*/ 214663 w 2747777"/>
                <a:gd name="connsiteY245" fmla="*/ 1181909 h 1373467"/>
                <a:gd name="connsiteX246" fmla="*/ 202377 w 2747777"/>
                <a:gd name="connsiteY246" fmla="*/ 1179411 h 1373467"/>
                <a:gd name="connsiteX247" fmla="*/ 208573 w 2747777"/>
                <a:gd name="connsiteY247" fmla="*/ 1179411 h 1373467"/>
                <a:gd name="connsiteX248" fmla="*/ 208573 w 2747777"/>
                <a:gd name="connsiteY248" fmla="*/ 1184497 h 1373467"/>
                <a:gd name="connsiteX249" fmla="*/ 202377 w 2747777"/>
                <a:gd name="connsiteY249" fmla="*/ 1184497 h 1373467"/>
                <a:gd name="connsiteX250" fmla="*/ 233147 w 2747777"/>
                <a:gd name="connsiteY250" fmla="*/ 1176824 h 1373467"/>
                <a:gd name="connsiteX251" fmla="*/ 233147 w 2747777"/>
                <a:gd name="connsiteY251" fmla="*/ 1179411 h 1373467"/>
                <a:gd name="connsiteX252" fmla="*/ 230049 w 2747777"/>
                <a:gd name="connsiteY252" fmla="*/ 1179411 h 1373467"/>
                <a:gd name="connsiteX253" fmla="*/ 239237 w 2747777"/>
                <a:gd name="connsiteY253" fmla="*/ 1174415 h 1373467"/>
                <a:gd name="connsiteX254" fmla="*/ 242335 w 2747777"/>
                <a:gd name="connsiteY254" fmla="*/ 1174415 h 1373467"/>
                <a:gd name="connsiteX255" fmla="*/ 245327 w 2747777"/>
                <a:gd name="connsiteY255" fmla="*/ 1174415 h 1373467"/>
                <a:gd name="connsiteX256" fmla="*/ 245327 w 2747777"/>
                <a:gd name="connsiteY256" fmla="*/ 1179411 h 1373467"/>
                <a:gd name="connsiteX257" fmla="*/ 239237 w 2747777"/>
                <a:gd name="connsiteY257" fmla="*/ 1179411 h 1373467"/>
                <a:gd name="connsiteX258" fmla="*/ 220753 w 2747777"/>
                <a:gd name="connsiteY258" fmla="*/ 1174236 h 1373467"/>
                <a:gd name="connsiteX259" fmla="*/ 223888 w 2747777"/>
                <a:gd name="connsiteY259" fmla="*/ 1174236 h 1373467"/>
                <a:gd name="connsiteX260" fmla="*/ 220753 w 2747777"/>
                <a:gd name="connsiteY260" fmla="*/ 1176824 h 1373467"/>
                <a:gd name="connsiteX261" fmla="*/ 208573 w 2747777"/>
                <a:gd name="connsiteY261" fmla="*/ 1174236 h 1373467"/>
                <a:gd name="connsiteX262" fmla="*/ 214663 w 2747777"/>
                <a:gd name="connsiteY262" fmla="*/ 1174236 h 1373467"/>
                <a:gd name="connsiteX263" fmla="*/ 214663 w 2747777"/>
                <a:gd name="connsiteY263" fmla="*/ 1179411 h 1373467"/>
                <a:gd name="connsiteX264" fmla="*/ 208573 w 2747777"/>
                <a:gd name="connsiteY264" fmla="*/ 1179411 h 1373467"/>
                <a:gd name="connsiteX265" fmla="*/ 239237 w 2747777"/>
                <a:gd name="connsiteY265" fmla="*/ 1171768 h 1373467"/>
                <a:gd name="connsiteX266" fmla="*/ 239237 w 2747777"/>
                <a:gd name="connsiteY266" fmla="*/ 1174415 h 1373467"/>
                <a:gd name="connsiteX267" fmla="*/ 236139 w 2747777"/>
                <a:gd name="connsiteY267" fmla="*/ 1174415 h 1373467"/>
                <a:gd name="connsiteX268" fmla="*/ 226843 w 2747777"/>
                <a:gd name="connsiteY268" fmla="*/ 1169151 h 1373467"/>
                <a:gd name="connsiteX269" fmla="*/ 229941 w 2747777"/>
                <a:gd name="connsiteY269" fmla="*/ 1169151 h 1373467"/>
                <a:gd name="connsiteX270" fmla="*/ 226843 w 2747777"/>
                <a:gd name="connsiteY270" fmla="*/ 1171738 h 1373467"/>
                <a:gd name="connsiteX271" fmla="*/ 214663 w 2747777"/>
                <a:gd name="connsiteY271" fmla="*/ 1169151 h 1373467"/>
                <a:gd name="connsiteX272" fmla="*/ 220753 w 2747777"/>
                <a:gd name="connsiteY272" fmla="*/ 1169151 h 1373467"/>
                <a:gd name="connsiteX273" fmla="*/ 220753 w 2747777"/>
                <a:gd name="connsiteY273" fmla="*/ 1174236 h 1373467"/>
                <a:gd name="connsiteX274" fmla="*/ 214663 w 2747777"/>
                <a:gd name="connsiteY274" fmla="*/ 1174236 h 1373467"/>
                <a:gd name="connsiteX275" fmla="*/ 263704 w 2747777"/>
                <a:gd name="connsiteY275" fmla="*/ 1164154 h 1373467"/>
                <a:gd name="connsiteX276" fmla="*/ 269901 w 2747777"/>
                <a:gd name="connsiteY276" fmla="*/ 1164154 h 1373467"/>
                <a:gd name="connsiteX277" fmla="*/ 269901 w 2747777"/>
                <a:gd name="connsiteY277" fmla="*/ 1169240 h 1373467"/>
                <a:gd name="connsiteX278" fmla="*/ 263704 w 2747777"/>
                <a:gd name="connsiteY278" fmla="*/ 1169240 h 1373467"/>
                <a:gd name="connsiteX279" fmla="*/ 220753 w 2747777"/>
                <a:gd name="connsiteY279" fmla="*/ 1163976 h 1373467"/>
                <a:gd name="connsiteX280" fmla="*/ 226843 w 2747777"/>
                <a:gd name="connsiteY280" fmla="*/ 1163976 h 1373467"/>
                <a:gd name="connsiteX281" fmla="*/ 226843 w 2747777"/>
                <a:gd name="connsiteY281" fmla="*/ 1169151 h 1373467"/>
                <a:gd name="connsiteX282" fmla="*/ 220753 w 2747777"/>
                <a:gd name="connsiteY282" fmla="*/ 1169151 h 1373467"/>
                <a:gd name="connsiteX283" fmla="*/ 263704 w 2747777"/>
                <a:gd name="connsiteY283" fmla="*/ 1161596 h 1373467"/>
                <a:gd name="connsiteX284" fmla="*/ 263704 w 2747777"/>
                <a:gd name="connsiteY284" fmla="*/ 1164154 h 1373467"/>
                <a:gd name="connsiteX285" fmla="*/ 260606 w 2747777"/>
                <a:gd name="connsiteY285" fmla="*/ 1164154 h 1373467"/>
                <a:gd name="connsiteX286" fmla="*/ 260686 w 2747777"/>
                <a:gd name="connsiteY286" fmla="*/ 1164088 h 1373467"/>
                <a:gd name="connsiteX287" fmla="*/ 269901 w 2747777"/>
                <a:gd name="connsiteY287" fmla="*/ 1159069 h 1373467"/>
                <a:gd name="connsiteX288" fmla="*/ 275991 w 2747777"/>
                <a:gd name="connsiteY288" fmla="*/ 1159069 h 1373467"/>
                <a:gd name="connsiteX289" fmla="*/ 275991 w 2747777"/>
                <a:gd name="connsiteY289" fmla="*/ 1164154 h 1373467"/>
                <a:gd name="connsiteX290" fmla="*/ 269901 w 2747777"/>
                <a:gd name="connsiteY290" fmla="*/ 1164154 h 1373467"/>
                <a:gd name="connsiteX291" fmla="*/ 251310 w 2747777"/>
                <a:gd name="connsiteY291" fmla="*/ 1158890 h 1373467"/>
                <a:gd name="connsiteX292" fmla="*/ 254515 w 2747777"/>
                <a:gd name="connsiteY292" fmla="*/ 1158890 h 1373467"/>
                <a:gd name="connsiteX293" fmla="*/ 251310 w 2747777"/>
                <a:gd name="connsiteY293" fmla="*/ 1161536 h 1373467"/>
                <a:gd name="connsiteX294" fmla="*/ 269901 w 2747777"/>
                <a:gd name="connsiteY294" fmla="*/ 1156481 h 1373467"/>
                <a:gd name="connsiteX295" fmla="*/ 269901 w 2747777"/>
                <a:gd name="connsiteY295" fmla="*/ 1159069 h 1373467"/>
                <a:gd name="connsiteX296" fmla="*/ 266766 w 2747777"/>
                <a:gd name="connsiteY296" fmla="*/ 1159069 h 1373467"/>
                <a:gd name="connsiteX297" fmla="*/ 275991 w 2747777"/>
                <a:gd name="connsiteY297" fmla="*/ 1153894 h 1373467"/>
                <a:gd name="connsiteX298" fmla="*/ 282081 w 2747777"/>
                <a:gd name="connsiteY298" fmla="*/ 1153894 h 1373467"/>
                <a:gd name="connsiteX299" fmla="*/ 282081 w 2747777"/>
                <a:gd name="connsiteY299" fmla="*/ 1159069 h 1373467"/>
                <a:gd name="connsiteX300" fmla="*/ 275991 w 2747777"/>
                <a:gd name="connsiteY300" fmla="*/ 1159069 h 1373467"/>
                <a:gd name="connsiteX301" fmla="*/ 257507 w 2747777"/>
                <a:gd name="connsiteY301" fmla="*/ 1153805 h 1373467"/>
                <a:gd name="connsiteX302" fmla="*/ 260605 w 2747777"/>
                <a:gd name="connsiteY302" fmla="*/ 1153805 h 1373467"/>
                <a:gd name="connsiteX303" fmla="*/ 257507 w 2747777"/>
                <a:gd name="connsiteY303" fmla="*/ 1156392 h 1373467"/>
                <a:gd name="connsiteX304" fmla="*/ 245220 w 2747777"/>
                <a:gd name="connsiteY304" fmla="*/ 1153805 h 1373467"/>
                <a:gd name="connsiteX305" fmla="*/ 251310 w 2747777"/>
                <a:gd name="connsiteY305" fmla="*/ 1153805 h 1373467"/>
                <a:gd name="connsiteX306" fmla="*/ 251310 w 2747777"/>
                <a:gd name="connsiteY306" fmla="*/ 1158890 h 1373467"/>
                <a:gd name="connsiteX307" fmla="*/ 248425 w 2747777"/>
                <a:gd name="connsiteY307" fmla="*/ 1158890 h 1373467"/>
                <a:gd name="connsiteX308" fmla="*/ 245220 w 2747777"/>
                <a:gd name="connsiteY308" fmla="*/ 1158890 h 1373467"/>
                <a:gd name="connsiteX309" fmla="*/ 275991 w 2747777"/>
                <a:gd name="connsiteY309" fmla="*/ 1151307 h 1373467"/>
                <a:gd name="connsiteX310" fmla="*/ 275991 w 2747777"/>
                <a:gd name="connsiteY310" fmla="*/ 1153894 h 1373467"/>
                <a:gd name="connsiteX311" fmla="*/ 272893 w 2747777"/>
                <a:gd name="connsiteY311" fmla="*/ 1153894 h 1373467"/>
                <a:gd name="connsiteX312" fmla="*/ 282081 w 2747777"/>
                <a:gd name="connsiteY312" fmla="*/ 1148808 h 1373467"/>
                <a:gd name="connsiteX313" fmla="*/ 288277 w 2747777"/>
                <a:gd name="connsiteY313" fmla="*/ 1148808 h 1373467"/>
                <a:gd name="connsiteX314" fmla="*/ 288277 w 2747777"/>
                <a:gd name="connsiteY314" fmla="*/ 1153894 h 1373467"/>
                <a:gd name="connsiteX315" fmla="*/ 282081 w 2747777"/>
                <a:gd name="connsiteY315" fmla="*/ 1153894 h 1373467"/>
                <a:gd name="connsiteX316" fmla="*/ 263597 w 2747777"/>
                <a:gd name="connsiteY316" fmla="*/ 1148719 h 1373467"/>
                <a:gd name="connsiteX317" fmla="*/ 266695 w 2747777"/>
                <a:gd name="connsiteY317" fmla="*/ 1148719 h 1373467"/>
                <a:gd name="connsiteX318" fmla="*/ 265108 w 2747777"/>
                <a:gd name="connsiteY318" fmla="*/ 1150060 h 1373467"/>
                <a:gd name="connsiteX319" fmla="*/ 263597 w 2747777"/>
                <a:gd name="connsiteY319" fmla="*/ 1151307 h 1373467"/>
                <a:gd name="connsiteX320" fmla="*/ 251310 w 2747777"/>
                <a:gd name="connsiteY320" fmla="*/ 1148719 h 1373467"/>
                <a:gd name="connsiteX321" fmla="*/ 257507 w 2747777"/>
                <a:gd name="connsiteY321" fmla="*/ 1148719 h 1373467"/>
                <a:gd name="connsiteX322" fmla="*/ 257507 w 2747777"/>
                <a:gd name="connsiteY322" fmla="*/ 1153805 h 1373467"/>
                <a:gd name="connsiteX323" fmla="*/ 251310 w 2747777"/>
                <a:gd name="connsiteY323" fmla="*/ 1153805 h 1373467"/>
                <a:gd name="connsiteX324" fmla="*/ 282081 w 2747777"/>
                <a:gd name="connsiteY324" fmla="*/ 1146221 h 1373467"/>
                <a:gd name="connsiteX325" fmla="*/ 282081 w 2747777"/>
                <a:gd name="connsiteY325" fmla="*/ 1148808 h 1373467"/>
                <a:gd name="connsiteX326" fmla="*/ 278983 w 2747777"/>
                <a:gd name="connsiteY326" fmla="*/ 1148808 h 1373467"/>
                <a:gd name="connsiteX327" fmla="*/ 288277 w 2747777"/>
                <a:gd name="connsiteY327" fmla="*/ 1143723 h 1373467"/>
                <a:gd name="connsiteX328" fmla="*/ 294367 w 2747777"/>
                <a:gd name="connsiteY328" fmla="*/ 1143723 h 1373467"/>
                <a:gd name="connsiteX329" fmla="*/ 294367 w 2747777"/>
                <a:gd name="connsiteY329" fmla="*/ 1148808 h 1373467"/>
                <a:gd name="connsiteX330" fmla="*/ 288277 w 2747777"/>
                <a:gd name="connsiteY330" fmla="*/ 1148808 h 1373467"/>
                <a:gd name="connsiteX331" fmla="*/ 269687 w 2747777"/>
                <a:gd name="connsiteY331" fmla="*/ 1143634 h 1373467"/>
                <a:gd name="connsiteX332" fmla="*/ 272785 w 2747777"/>
                <a:gd name="connsiteY332" fmla="*/ 1143634 h 1373467"/>
                <a:gd name="connsiteX333" fmla="*/ 269687 w 2747777"/>
                <a:gd name="connsiteY333" fmla="*/ 1146221 h 1373467"/>
                <a:gd name="connsiteX334" fmla="*/ 257507 w 2747777"/>
                <a:gd name="connsiteY334" fmla="*/ 1143634 h 1373467"/>
                <a:gd name="connsiteX335" fmla="*/ 263597 w 2747777"/>
                <a:gd name="connsiteY335" fmla="*/ 1143634 h 1373467"/>
                <a:gd name="connsiteX336" fmla="*/ 263597 w 2747777"/>
                <a:gd name="connsiteY336" fmla="*/ 1148719 h 1373467"/>
                <a:gd name="connsiteX337" fmla="*/ 257507 w 2747777"/>
                <a:gd name="connsiteY337" fmla="*/ 1148719 h 1373467"/>
                <a:gd name="connsiteX338" fmla="*/ 288277 w 2747777"/>
                <a:gd name="connsiteY338" fmla="*/ 1141135 h 1373467"/>
                <a:gd name="connsiteX339" fmla="*/ 288277 w 2747777"/>
                <a:gd name="connsiteY339" fmla="*/ 1143723 h 1373467"/>
                <a:gd name="connsiteX340" fmla="*/ 285106 w 2747777"/>
                <a:gd name="connsiteY340" fmla="*/ 1143723 h 1373467"/>
                <a:gd name="connsiteX341" fmla="*/ 275777 w 2747777"/>
                <a:gd name="connsiteY341" fmla="*/ 1138548 h 1373467"/>
                <a:gd name="connsiteX342" fmla="*/ 278875 w 2747777"/>
                <a:gd name="connsiteY342" fmla="*/ 1138548 h 1373467"/>
                <a:gd name="connsiteX343" fmla="*/ 275777 w 2747777"/>
                <a:gd name="connsiteY343" fmla="*/ 1141135 h 1373467"/>
                <a:gd name="connsiteX344" fmla="*/ 263597 w 2747777"/>
                <a:gd name="connsiteY344" fmla="*/ 1138548 h 1373467"/>
                <a:gd name="connsiteX345" fmla="*/ 269687 w 2747777"/>
                <a:gd name="connsiteY345" fmla="*/ 1138548 h 1373467"/>
                <a:gd name="connsiteX346" fmla="*/ 269687 w 2747777"/>
                <a:gd name="connsiteY346" fmla="*/ 1143634 h 1373467"/>
                <a:gd name="connsiteX347" fmla="*/ 263597 w 2747777"/>
                <a:gd name="connsiteY347" fmla="*/ 1143634 h 1373467"/>
                <a:gd name="connsiteX348" fmla="*/ 281974 w 2747777"/>
                <a:gd name="connsiteY348" fmla="*/ 1133373 h 1373467"/>
                <a:gd name="connsiteX349" fmla="*/ 285072 w 2747777"/>
                <a:gd name="connsiteY349" fmla="*/ 1133373 h 1373467"/>
                <a:gd name="connsiteX350" fmla="*/ 281974 w 2747777"/>
                <a:gd name="connsiteY350" fmla="*/ 1135960 h 1373467"/>
                <a:gd name="connsiteX351" fmla="*/ 269687 w 2747777"/>
                <a:gd name="connsiteY351" fmla="*/ 1133373 h 1373467"/>
                <a:gd name="connsiteX352" fmla="*/ 275777 w 2747777"/>
                <a:gd name="connsiteY352" fmla="*/ 1133373 h 1373467"/>
                <a:gd name="connsiteX353" fmla="*/ 275777 w 2747777"/>
                <a:gd name="connsiteY353" fmla="*/ 1138548 h 1373467"/>
                <a:gd name="connsiteX354" fmla="*/ 269687 w 2747777"/>
                <a:gd name="connsiteY354" fmla="*/ 1138548 h 1373467"/>
                <a:gd name="connsiteX355" fmla="*/ 275777 w 2747777"/>
                <a:gd name="connsiteY355" fmla="*/ 1128288 h 1373467"/>
                <a:gd name="connsiteX356" fmla="*/ 281974 w 2747777"/>
                <a:gd name="connsiteY356" fmla="*/ 1128288 h 1373467"/>
                <a:gd name="connsiteX357" fmla="*/ 281974 w 2747777"/>
                <a:gd name="connsiteY357" fmla="*/ 1130875 h 1373467"/>
                <a:gd name="connsiteX358" fmla="*/ 281974 w 2747777"/>
                <a:gd name="connsiteY358" fmla="*/ 1133373 h 1373467"/>
                <a:gd name="connsiteX359" fmla="*/ 275777 w 2747777"/>
                <a:gd name="connsiteY359" fmla="*/ 1133373 h 1373467"/>
                <a:gd name="connsiteX360" fmla="*/ 324924 w 2747777"/>
                <a:gd name="connsiteY360" fmla="*/ 1113031 h 1373467"/>
                <a:gd name="connsiteX361" fmla="*/ 331014 w 2747777"/>
                <a:gd name="connsiteY361" fmla="*/ 1113031 h 1373467"/>
                <a:gd name="connsiteX362" fmla="*/ 331014 w 2747777"/>
                <a:gd name="connsiteY362" fmla="*/ 1118206 h 1373467"/>
                <a:gd name="connsiteX363" fmla="*/ 324924 w 2747777"/>
                <a:gd name="connsiteY363" fmla="*/ 1118206 h 1373467"/>
                <a:gd name="connsiteX364" fmla="*/ 324924 w 2747777"/>
                <a:gd name="connsiteY364" fmla="*/ 1110444 h 1373467"/>
                <a:gd name="connsiteX365" fmla="*/ 324924 w 2747777"/>
                <a:gd name="connsiteY365" fmla="*/ 1113031 h 1373467"/>
                <a:gd name="connsiteX366" fmla="*/ 321826 w 2747777"/>
                <a:gd name="connsiteY366" fmla="*/ 1113031 h 1373467"/>
                <a:gd name="connsiteX367" fmla="*/ 331014 w 2747777"/>
                <a:gd name="connsiteY367" fmla="*/ 1107945 h 1373467"/>
                <a:gd name="connsiteX368" fmla="*/ 334006 w 2747777"/>
                <a:gd name="connsiteY368" fmla="*/ 1107945 h 1373467"/>
                <a:gd name="connsiteX369" fmla="*/ 337104 w 2747777"/>
                <a:gd name="connsiteY369" fmla="*/ 1107945 h 1373467"/>
                <a:gd name="connsiteX370" fmla="*/ 337104 w 2747777"/>
                <a:gd name="connsiteY370" fmla="*/ 1113031 h 1373467"/>
                <a:gd name="connsiteX371" fmla="*/ 331014 w 2747777"/>
                <a:gd name="connsiteY371" fmla="*/ 1113031 h 1373467"/>
                <a:gd name="connsiteX372" fmla="*/ 312531 w 2747777"/>
                <a:gd name="connsiteY372" fmla="*/ 1107856 h 1373467"/>
                <a:gd name="connsiteX373" fmla="*/ 315629 w 2747777"/>
                <a:gd name="connsiteY373" fmla="*/ 1107856 h 1373467"/>
                <a:gd name="connsiteX374" fmla="*/ 314097 w 2747777"/>
                <a:gd name="connsiteY374" fmla="*/ 1109151 h 1373467"/>
                <a:gd name="connsiteX375" fmla="*/ 312531 w 2747777"/>
                <a:gd name="connsiteY375" fmla="*/ 1110443 h 1373467"/>
                <a:gd name="connsiteX376" fmla="*/ 331014 w 2747777"/>
                <a:gd name="connsiteY376" fmla="*/ 1105358 h 1373467"/>
                <a:gd name="connsiteX377" fmla="*/ 331014 w 2747777"/>
                <a:gd name="connsiteY377" fmla="*/ 1107945 h 1373467"/>
                <a:gd name="connsiteX378" fmla="*/ 327916 w 2747777"/>
                <a:gd name="connsiteY378" fmla="*/ 1107945 h 1373467"/>
                <a:gd name="connsiteX379" fmla="*/ 318727 w 2747777"/>
                <a:gd name="connsiteY379" fmla="*/ 1102770 h 1373467"/>
                <a:gd name="connsiteX380" fmla="*/ 321826 w 2747777"/>
                <a:gd name="connsiteY380" fmla="*/ 1102770 h 1373467"/>
                <a:gd name="connsiteX381" fmla="*/ 318727 w 2747777"/>
                <a:gd name="connsiteY381" fmla="*/ 1105328 h 1373467"/>
                <a:gd name="connsiteX382" fmla="*/ 306441 w 2747777"/>
                <a:gd name="connsiteY382" fmla="*/ 1102770 h 1373467"/>
                <a:gd name="connsiteX383" fmla="*/ 312531 w 2747777"/>
                <a:gd name="connsiteY383" fmla="*/ 1102770 h 1373467"/>
                <a:gd name="connsiteX384" fmla="*/ 312531 w 2747777"/>
                <a:gd name="connsiteY384" fmla="*/ 1107856 h 1373467"/>
                <a:gd name="connsiteX385" fmla="*/ 309539 w 2747777"/>
                <a:gd name="connsiteY385" fmla="*/ 1107856 h 1373467"/>
                <a:gd name="connsiteX386" fmla="*/ 306441 w 2747777"/>
                <a:gd name="connsiteY386" fmla="*/ 1107856 h 1373467"/>
                <a:gd name="connsiteX387" fmla="*/ 361571 w 2747777"/>
                <a:gd name="connsiteY387" fmla="*/ 1097774 h 1373467"/>
                <a:gd name="connsiteX388" fmla="*/ 364669 w 2747777"/>
                <a:gd name="connsiteY388" fmla="*/ 1097774 h 1373467"/>
                <a:gd name="connsiteX389" fmla="*/ 367768 w 2747777"/>
                <a:gd name="connsiteY389" fmla="*/ 1097774 h 1373467"/>
                <a:gd name="connsiteX390" fmla="*/ 367768 w 2747777"/>
                <a:gd name="connsiteY390" fmla="*/ 1102860 h 1373467"/>
                <a:gd name="connsiteX391" fmla="*/ 361571 w 2747777"/>
                <a:gd name="connsiteY391" fmla="*/ 1102860 h 1373467"/>
                <a:gd name="connsiteX392" fmla="*/ 312531 w 2747777"/>
                <a:gd name="connsiteY392" fmla="*/ 1097685 h 1373467"/>
                <a:gd name="connsiteX393" fmla="*/ 318727 w 2747777"/>
                <a:gd name="connsiteY393" fmla="*/ 1097685 h 1373467"/>
                <a:gd name="connsiteX394" fmla="*/ 318727 w 2747777"/>
                <a:gd name="connsiteY394" fmla="*/ 1102770 h 1373467"/>
                <a:gd name="connsiteX395" fmla="*/ 312531 w 2747777"/>
                <a:gd name="connsiteY395" fmla="*/ 1102770 h 1373467"/>
                <a:gd name="connsiteX396" fmla="*/ 361571 w 2747777"/>
                <a:gd name="connsiteY396" fmla="*/ 1095187 h 1373467"/>
                <a:gd name="connsiteX397" fmla="*/ 361571 w 2747777"/>
                <a:gd name="connsiteY397" fmla="*/ 1097774 h 1373467"/>
                <a:gd name="connsiteX398" fmla="*/ 358472 w 2747777"/>
                <a:gd name="connsiteY398" fmla="*/ 1097774 h 1373467"/>
                <a:gd name="connsiteX399" fmla="*/ 349284 w 2747777"/>
                <a:gd name="connsiteY399" fmla="*/ 1092510 h 1373467"/>
                <a:gd name="connsiteX400" fmla="*/ 352382 w 2747777"/>
                <a:gd name="connsiteY400" fmla="*/ 1092510 h 1373467"/>
                <a:gd name="connsiteX401" fmla="*/ 349284 w 2747777"/>
                <a:gd name="connsiteY401" fmla="*/ 1095097 h 1373467"/>
                <a:gd name="connsiteX402" fmla="*/ 343194 w 2747777"/>
                <a:gd name="connsiteY402" fmla="*/ 1087424 h 1373467"/>
                <a:gd name="connsiteX403" fmla="*/ 349284 w 2747777"/>
                <a:gd name="connsiteY403" fmla="*/ 1087424 h 1373467"/>
                <a:gd name="connsiteX404" fmla="*/ 349284 w 2747777"/>
                <a:gd name="connsiteY404" fmla="*/ 1092510 h 1373467"/>
                <a:gd name="connsiteX405" fmla="*/ 346293 w 2747777"/>
                <a:gd name="connsiteY405" fmla="*/ 1092510 h 1373467"/>
                <a:gd name="connsiteX406" fmla="*/ 343194 w 2747777"/>
                <a:gd name="connsiteY406" fmla="*/ 1092510 h 1373467"/>
                <a:gd name="connsiteX407" fmla="*/ 453348 w 2747777"/>
                <a:gd name="connsiteY407" fmla="*/ 1041565 h 1373467"/>
                <a:gd name="connsiteX408" fmla="*/ 456340 w 2747777"/>
                <a:gd name="connsiteY408" fmla="*/ 1041565 h 1373467"/>
                <a:gd name="connsiteX409" fmla="*/ 459545 w 2747777"/>
                <a:gd name="connsiteY409" fmla="*/ 1041565 h 1373467"/>
                <a:gd name="connsiteX410" fmla="*/ 459545 w 2747777"/>
                <a:gd name="connsiteY410" fmla="*/ 1046740 h 1373467"/>
                <a:gd name="connsiteX411" fmla="*/ 453348 w 2747777"/>
                <a:gd name="connsiteY411" fmla="*/ 1046740 h 1373467"/>
                <a:gd name="connsiteX412" fmla="*/ 453348 w 2747777"/>
                <a:gd name="connsiteY412" fmla="*/ 1044152 h 1373467"/>
                <a:gd name="connsiteX413" fmla="*/ 453348 w 2747777"/>
                <a:gd name="connsiteY413" fmla="*/ 1039008 h 1373467"/>
                <a:gd name="connsiteX414" fmla="*/ 453348 w 2747777"/>
                <a:gd name="connsiteY414" fmla="*/ 1041565 h 1373467"/>
                <a:gd name="connsiteX415" fmla="*/ 450285 w 2747777"/>
                <a:gd name="connsiteY415" fmla="*/ 1041565 h 1373467"/>
                <a:gd name="connsiteX416" fmla="*/ 451773 w 2747777"/>
                <a:gd name="connsiteY416" fmla="*/ 1040308 h 1373467"/>
                <a:gd name="connsiteX417" fmla="*/ 471725 w 2747777"/>
                <a:gd name="connsiteY417" fmla="*/ 1031394 h 1373467"/>
                <a:gd name="connsiteX418" fmla="*/ 474716 w 2747777"/>
                <a:gd name="connsiteY418" fmla="*/ 1031394 h 1373467"/>
                <a:gd name="connsiteX419" fmla="*/ 477815 w 2747777"/>
                <a:gd name="connsiteY419" fmla="*/ 1031394 h 1373467"/>
                <a:gd name="connsiteX420" fmla="*/ 477815 w 2747777"/>
                <a:gd name="connsiteY420" fmla="*/ 1036479 h 1373467"/>
                <a:gd name="connsiteX421" fmla="*/ 471725 w 2747777"/>
                <a:gd name="connsiteY421" fmla="*/ 1036479 h 1373467"/>
                <a:gd name="connsiteX422" fmla="*/ 471725 w 2747777"/>
                <a:gd name="connsiteY422" fmla="*/ 1028806 h 1373467"/>
                <a:gd name="connsiteX423" fmla="*/ 471725 w 2747777"/>
                <a:gd name="connsiteY423" fmla="*/ 1031394 h 1373467"/>
                <a:gd name="connsiteX424" fmla="*/ 468626 w 2747777"/>
                <a:gd name="connsiteY424" fmla="*/ 1031394 h 1373467"/>
                <a:gd name="connsiteX425" fmla="*/ 468655 w 2747777"/>
                <a:gd name="connsiteY425" fmla="*/ 1031370 h 1373467"/>
                <a:gd name="connsiteX426" fmla="*/ 459438 w 2747777"/>
                <a:gd name="connsiteY426" fmla="*/ 1026219 h 1373467"/>
                <a:gd name="connsiteX427" fmla="*/ 462536 w 2747777"/>
                <a:gd name="connsiteY427" fmla="*/ 1026219 h 1373467"/>
                <a:gd name="connsiteX428" fmla="*/ 462516 w 2747777"/>
                <a:gd name="connsiteY428" fmla="*/ 1026236 h 1373467"/>
                <a:gd name="connsiteX429" fmla="*/ 459438 w 2747777"/>
                <a:gd name="connsiteY429" fmla="*/ 1028777 h 1373467"/>
                <a:gd name="connsiteX430" fmla="*/ 453241 w 2747777"/>
                <a:gd name="connsiteY430" fmla="*/ 1021133 h 1373467"/>
                <a:gd name="connsiteX431" fmla="*/ 459438 w 2747777"/>
                <a:gd name="connsiteY431" fmla="*/ 1021133 h 1373467"/>
                <a:gd name="connsiteX432" fmla="*/ 459438 w 2747777"/>
                <a:gd name="connsiteY432" fmla="*/ 1026219 h 1373467"/>
                <a:gd name="connsiteX433" fmla="*/ 456340 w 2747777"/>
                <a:gd name="connsiteY433" fmla="*/ 1026219 h 1373467"/>
                <a:gd name="connsiteX434" fmla="*/ 453241 w 2747777"/>
                <a:gd name="connsiteY434" fmla="*/ 1026219 h 1373467"/>
                <a:gd name="connsiteX435" fmla="*/ 483905 w 2747777"/>
                <a:gd name="connsiteY435" fmla="*/ 995527 h 1373467"/>
                <a:gd name="connsiteX436" fmla="*/ 499183 w 2747777"/>
                <a:gd name="connsiteY436" fmla="*/ 995527 h 1373467"/>
                <a:gd name="connsiteX437" fmla="*/ 502282 w 2747777"/>
                <a:gd name="connsiteY437" fmla="*/ 995527 h 1373467"/>
                <a:gd name="connsiteX438" fmla="*/ 502282 w 2747777"/>
                <a:gd name="connsiteY438" fmla="*/ 1003289 h 1373467"/>
                <a:gd name="connsiteX439" fmla="*/ 493093 w 2747777"/>
                <a:gd name="connsiteY439" fmla="*/ 1010962 h 1373467"/>
                <a:gd name="connsiteX440" fmla="*/ 499183 w 2747777"/>
                <a:gd name="connsiteY440" fmla="*/ 1010962 h 1373467"/>
                <a:gd name="connsiteX441" fmla="*/ 502282 w 2747777"/>
                <a:gd name="connsiteY441" fmla="*/ 1010962 h 1373467"/>
                <a:gd name="connsiteX442" fmla="*/ 502282 w 2747777"/>
                <a:gd name="connsiteY442" fmla="*/ 1021133 h 1373467"/>
                <a:gd name="connsiteX443" fmla="*/ 490102 w 2747777"/>
                <a:gd name="connsiteY443" fmla="*/ 1021133 h 1373467"/>
                <a:gd name="connsiteX444" fmla="*/ 490102 w 2747777"/>
                <a:gd name="connsiteY444" fmla="*/ 1018546 h 1373467"/>
                <a:gd name="connsiteX445" fmla="*/ 490102 w 2747777"/>
                <a:gd name="connsiteY445" fmla="*/ 1013460 h 1373467"/>
                <a:gd name="connsiteX446" fmla="*/ 480913 w 2747777"/>
                <a:gd name="connsiteY446" fmla="*/ 1021133 h 1373467"/>
                <a:gd name="connsiteX447" fmla="*/ 487003 w 2747777"/>
                <a:gd name="connsiteY447" fmla="*/ 1021133 h 1373467"/>
                <a:gd name="connsiteX448" fmla="*/ 490102 w 2747777"/>
                <a:gd name="connsiteY448" fmla="*/ 1021133 h 1373467"/>
                <a:gd name="connsiteX449" fmla="*/ 490102 w 2747777"/>
                <a:gd name="connsiteY449" fmla="*/ 1031394 h 1373467"/>
                <a:gd name="connsiteX450" fmla="*/ 477815 w 2747777"/>
                <a:gd name="connsiteY450" fmla="*/ 1031394 h 1373467"/>
                <a:gd name="connsiteX451" fmla="*/ 477815 w 2747777"/>
                <a:gd name="connsiteY451" fmla="*/ 1023631 h 1373467"/>
                <a:gd name="connsiteX452" fmla="*/ 468655 w 2747777"/>
                <a:gd name="connsiteY452" fmla="*/ 1031370 h 1373467"/>
                <a:gd name="connsiteX453" fmla="*/ 462536 w 2747777"/>
                <a:gd name="connsiteY453" fmla="*/ 1036479 h 1373467"/>
                <a:gd name="connsiteX454" fmla="*/ 471725 w 2747777"/>
                <a:gd name="connsiteY454" fmla="*/ 1036479 h 1373467"/>
                <a:gd name="connsiteX455" fmla="*/ 471725 w 2747777"/>
                <a:gd name="connsiteY455" fmla="*/ 1041565 h 1373467"/>
                <a:gd name="connsiteX456" fmla="*/ 459545 w 2747777"/>
                <a:gd name="connsiteY456" fmla="*/ 1041565 h 1373467"/>
                <a:gd name="connsiteX457" fmla="*/ 459545 w 2747777"/>
                <a:gd name="connsiteY457" fmla="*/ 1033892 h 1373467"/>
                <a:gd name="connsiteX458" fmla="*/ 453348 w 2747777"/>
                <a:gd name="connsiteY458" fmla="*/ 1039008 h 1373467"/>
                <a:gd name="connsiteX459" fmla="*/ 453348 w 2747777"/>
                <a:gd name="connsiteY459" fmla="*/ 1038977 h 1373467"/>
                <a:gd name="connsiteX460" fmla="*/ 451773 w 2747777"/>
                <a:gd name="connsiteY460" fmla="*/ 1040308 h 1373467"/>
                <a:gd name="connsiteX461" fmla="*/ 450250 w 2747777"/>
                <a:gd name="connsiteY461" fmla="*/ 1041565 h 1373467"/>
                <a:gd name="connsiteX462" fmla="*/ 450285 w 2747777"/>
                <a:gd name="connsiteY462" fmla="*/ 1041565 h 1373467"/>
                <a:gd name="connsiteX463" fmla="*/ 444160 w 2747777"/>
                <a:gd name="connsiteY463" fmla="*/ 1046740 h 1373467"/>
                <a:gd name="connsiteX464" fmla="*/ 453348 w 2747777"/>
                <a:gd name="connsiteY464" fmla="*/ 1046740 h 1373467"/>
                <a:gd name="connsiteX465" fmla="*/ 453348 w 2747777"/>
                <a:gd name="connsiteY465" fmla="*/ 1049149 h 1373467"/>
                <a:gd name="connsiteX466" fmla="*/ 453348 w 2747777"/>
                <a:gd name="connsiteY466" fmla="*/ 1061996 h 1373467"/>
                <a:gd name="connsiteX467" fmla="*/ 441168 w 2747777"/>
                <a:gd name="connsiteY467" fmla="*/ 1061996 h 1373467"/>
                <a:gd name="connsiteX468" fmla="*/ 441168 w 2747777"/>
                <a:gd name="connsiteY468" fmla="*/ 1054323 h 1373467"/>
                <a:gd name="connsiteX469" fmla="*/ 431873 w 2747777"/>
                <a:gd name="connsiteY469" fmla="*/ 1061996 h 1373467"/>
                <a:gd name="connsiteX470" fmla="*/ 437963 w 2747777"/>
                <a:gd name="connsiteY470" fmla="*/ 1061996 h 1373467"/>
                <a:gd name="connsiteX471" fmla="*/ 441168 w 2747777"/>
                <a:gd name="connsiteY471" fmla="*/ 1061996 h 1373467"/>
                <a:gd name="connsiteX472" fmla="*/ 441168 w 2747777"/>
                <a:gd name="connsiteY472" fmla="*/ 1067082 h 1373467"/>
                <a:gd name="connsiteX473" fmla="*/ 428988 w 2747777"/>
                <a:gd name="connsiteY473" fmla="*/ 1067082 h 1373467"/>
                <a:gd name="connsiteX474" fmla="*/ 428988 w 2747777"/>
                <a:gd name="connsiteY474" fmla="*/ 1064495 h 1373467"/>
                <a:gd name="connsiteX475" fmla="*/ 428988 w 2747777"/>
                <a:gd name="connsiteY475" fmla="*/ 1059409 h 1373467"/>
                <a:gd name="connsiteX476" fmla="*/ 419586 w 2747777"/>
                <a:gd name="connsiteY476" fmla="*/ 1067082 h 1373467"/>
                <a:gd name="connsiteX477" fmla="*/ 425783 w 2747777"/>
                <a:gd name="connsiteY477" fmla="*/ 1067082 h 1373467"/>
                <a:gd name="connsiteX478" fmla="*/ 428988 w 2747777"/>
                <a:gd name="connsiteY478" fmla="*/ 1067082 h 1373467"/>
                <a:gd name="connsiteX479" fmla="*/ 428988 w 2747777"/>
                <a:gd name="connsiteY479" fmla="*/ 1077342 h 1373467"/>
                <a:gd name="connsiteX480" fmla="*/ 416701 w 2747777"/>
                <a:gd name="connsiteY480" fmla="*/ 1077342 h 1373467"/>
                <a:gd name="connsiteX481" fmla="*/ 416701 w 2747777"/>
                <a:gd name="connsiteY481" fmla="*/ 1069669 h 1373467"/>
                <a:gd name="connsiteX482" fmla="*/ 407513 w 2747777"/>
                <a:gd name="connsiteY482" fmla="*/ 1077342 h 1373467"/>
                <a:gd name="connsiteX483" fmla="*/ 413603 w 2747777"/>
                <a:gd name="connsiteY483" fmla="*/ 1077342 h 1373467"/>
                <a:gd name="connsiteX484" fmla="*/ 416701 w 2747777"/>
                <a:gd name="connsiteY484" fmla="*/ 1077342 h 1373467"/>
                <a:gd name="connsiteX485" fmla="*/ 416701 w 2747777"/>
                <a:gd name="connsiteY485" fmla="*/ 1082428 h 1373467"/>
                <a:gd name="connsiteX486" fmla="*/ 404415 w 2747777"/>
                <a:gd name="connsiteY486" fmla="*/ 1082428 h 1373467"/>
                <a:gd name="connsiteX487" fmla="*/ 404415 w 2747777"/>
                <a:gd name="connsiteY487" fmla="*/ 1074755 h 1373467"/>
                <a:gd name="connsiteX488" fmla="*/ 395226 w 2747777"/>
                <a:gd name="connsiteY488" fmla="*/ 1082428 h 1373467"/>
                <a:gd name="connsiteX489" fmla="*/ 401316 w 2747777"/>
                <a:gd name="connsiteY489" fmla="*/ 1082428 h 1373467"/>
                <a:gd name="connsiteX490" fmla="*/ 404415 w 2747777"/>
                <a:gd name="connsiteY490" fmla="*/ 1082428 h 1373467"/>
                <a:gd name="connsiteX491" fmla="*/ 404415 w 2747777"/>
                <a:gd name="connsiteY491" fmla="*/ 1087603 h 1373467"/>
                <a:gd name="connsiteX492" fmla="*/ 392235 w 2747777"/>
                <a:gd name="connsiteY492" fmla="*/ 1087603 h 1373467"/>
                <a:gd name="connsiteX493" fmla="*/ 392235 w 2747777"/>
                <a:gd name="connsiteY493" fmla="*/ 1079841 h 1373467"/>
                <a:gd name="connsiteX494" fmla="*/ 383046 w 2747777"/>
                <a:gd name="connsiteY494" fmla="*/ 1087603 h 1373467"/>
                <a:gd name="connsiteX495" fmla="*/ 389136 w 2747777"/>
                <a:gd name="connsiteY495" fmla="*/ 1087603 h 1373467"/>
                <a:gd name="connsiteX496" fmla="*/ 392235 w 2747777"/>
                <a:gd name="connsiteY496" fmla="*/ 1087603 h 1373467"/>
                <a:gd name="connsiteX497" fmla="*/ 392235 w 2747777"/>
                <a:gd name="connsiteY497" fmla="*/ 1092688 h 1373467"/>
                <a:gd name="connsiteX498" fmla="*/ 379948 w 2747777"/>
                <a:gd name="connsiteY498" fmla="*/ 1092688 h 1373467"/>
                <a:gd name="connsiteX499" fmla="*/ 379948 w 2747777"/>
                <a:gd name="connsiteY499" fmla="*/ 1085015 h 1373467"/>
                <a:gd name="connsiteX500" fmla="*/ 370759 w 2747777"/>
                <a:gd name="connsiteY500" fmla="*/ 1092688 h 1373467"/>
                <a:gd name="connsiteX501" fmla="*/ 376849 w 2747777"/>
                <a:gd name="connsiteY501" fmla="*/ 1092688 h 1373467"/>
                <a:gd name="connsiteX502" fmla="*/ 379948 w 2747777"/>
                <a:gd name="connsiteY502" fmla="*/ 1092688 h 1373467"/>
                <a:gd name="connsiteX503" fmla="*/ 379948 w 2747777"/>
                <a:gd name="connsiteY503" fmla="*/ 1097774 h 1373467"/>
                <a:gd name="connsiteX504" fmla="*/ 367768 w 2747777"/>
                <a:gd name="connsiteY504" fmla="*/ 1097774 h 1373467"/>
                <a:gd name="connsiteX505" fmla="*/ 367768 w 2747777"/>
                <a:gd name="connsiteY505" fmla="*/ 1090012 h 1373467"/>
                <a:gd name="connsiteX506" fmla="*/ 361571 w 2747777"/>
                <a:gd name="connsiteY506" fmla="*/ 1095187 h 1373467"/>
                <a:gd name="connsiteX507" fmla="*/ 361571 w 2747777"/>
                <a:gd name="connsiteY507" fmla="*/ 1095097 h 1373467"/>
                <a:gd name="connsiteX508" fmla="*/ 352383 w 2747777"/>
                <a:gd name="connsiteY508" fmla="*/ 1102860 h 1373467"/>
                <a:gd name="connsiteX509" fmla="*/ 361571 w 2747777"/>
                <a:gd name="connsiteY509" fmla="*/ 1102860 h 1373467"/>
                <a:gd name="connsiteX510" fmla="*/ 361571 w 2747777"/>
                <a:gd name="connsiteY510" fmla="*/ 1107945 h 1373467"/>
                <a:gd name="connsiteX511" fmla="*/ 346293 w 2747777"/>
                <a:gd name="connsiteY511" fmla="*/ 1107945 h 1373467"/>
                <a:gd name="connsiteX512" fmla="*/ 340096 w 2747777"/>
                <a:gd name="connsiteY512" fmla="*/ 1107945 h 1373467"/>
                <a:gd name="connsiteX513" fmla="*/ 337104 w 2747777"/>
                <a:gd name="connsiteY513" fmla="*/ 1107945 h 1373467"/>
                <a:gd name="connsiteX514" fmla="*/ 337104 w 2747777"/>
                <a:gd name="connsiteY514" fmla="*/ 1100272 h 1373467"/>
                <a:gd name="connsiteX515" fmla="*/ 327916 w 2747777"/>
                <a:gd name="connsiteY515" fmla="*/ 1107945 h 1373467"/>
                <a:gd name="connsiteX516" fmla="*/ 327916 w 2747777"/>
                <a:gd name="connsiteY516" fmla="*/ 1107945 h 1373467"/>
                <a:gd name="connsiteX517" fmla="*/ 324924 w 2747777"/>
                <a:gd name="connsiteY517" fmla="*/ 1110444 h 1373467"/>
                <a:gd name="connsiteX518" fmla="*/ 324924 w 2747777"/>
                <a:gd name="connsiteY518" fmla="*/ 1110443 h 1373467"/>
                <a:gd name="connsiteX519" fmla="*/ 315629 w 2747777"/>
                <a:gd name="connsiteY519" fmla="*/ 1118206 h 1373467"/>
                <a:gd name="connsiteX520" fmla="*/ 324924 w 2747777"/>
                <a:gd name="connsiteY520" fmla="*/ 1118206 h 1373467"/>
                <a:gd name="connsiteX521" fmla="*/ 324924 w 2747777"/>
                <a:gd name="connsiteY521" fmla="*/ 1123291 h 1373467"/>
                <a:gd name="connsiteX522" fmla="*/ 312744 w 2747777"/>
                <a:gd name="connsiteY522" fmla="*/ 1123291 h 1373467"/>
                <a:gd name="connsiteX523" fmla="*/ 312744 w 2747777"/>
                <a:gd name="connsiteY523" fmla="*/ 1120704 h 1373467"/>
                <a:gd name="connsiteX524" fmla="*/ 312744 w 2747777"/>
                <a:gd name="connsiteY524" fmla="*/ 1115618 h 1373467"/>
                <a:gd name="connsiteX525" fmla="*/ 303449 w 2747777"/>
                <a:gd name="connsiteY525" fmla="*/ 1123291 h 1373467"/>
                <a:gd name="connsiteX526" fmla="*/ 309539 w 2747777"/>
                <a:gd name="connsiteY526" fmla="*/ 1123291 h 1373467"/>
                <a:gd name="connsiteX527" fmla="*/ 312744 w 2747777"/>
                <a:gd name="connsiteY527" fmla="*/ 1123291 h 1373467"/>
                <a:gd name="connsiteX528" fmla="*/ 312744 w 2747777"/>
                <a:gd name="connsiteY528" fmla="*/ 1133552 h 1373467"/>
                <a:gd name="connsiteX529" fmla="*/ 300457 w 2747777"/>
                <a:gd name="connsiteY529" fmla="*/ 1133552 h 1373467"/>
                <a:gd name="connsiteX530" fmla="*/ 300457 w 2747777"/>
                <a:gd name="connsiteY530" fmla="*/ 1130875 h 1373467"/>
                <a:gd name="connsiteX531" fmla="*/ 300457 w 2747777"/>
                <a:gd name="connsiteY531" fmla="*/ 1125789 h 1373467"/>
                <a:gd name="connsiteX532" fmla="*/ 291162 w 2747777"/>
                <a:gd name="connsiteY532" fmla="*/ 1133552 h 1373467"/>
                <a:gd name="connsiteX533" fmla="*/ 297252 w 2747777"/>
                <a:gd name="connsiteY533" fmla="*/ 1133552 h 1373467"/>
                <a:gd name="connsiteX534" fmla="*/ 300457 w 2747777"/>
                <a:gd name="connsiteY534" fmla="*/ 1133552 h 1373467"/>
                <a:gd name="connsiteX535" fmla="*/ 300457 w 2747777"/>
                <a:gd name="connsiteY535" fmla="*/ 1143723 h 1373467"/>
                <a:gd name="connsiteX536" fmla="*/ 294367 w 2747777"/>
                <a:gd name="connsiteY536" fmla="*/ 1143723 h 1373467"/>
                <a:gd name="connsiteX537" fmla="*/ 294367 w 2747777"/>
                <a:gd name="connsiteY537" fmla="*/ 1135961 h 1373467"/>
                <a:gd name="connsiteX538" fmla="*/ 285072 w 2747777"/>
                <a:gd name="connsiteY538" fmla="*/ 1143723 h 1373467"/>
                <a:gd name="connsiteX539" fmla="*/ 285106 w 2747777"/>
                <a:gd name="connsiteY539" fmla="*/ 1143723 h 1373467"/>
                <a:gd name="connsiteX540" fmla="*/ 278875 w 2747777"/>
                <a:gd name="connsiteY540" fmla="*/ 1148808 h 1373467"/>
                <a:gd name="connsiteX541" fmla="*/ 278983 w 2747777"/>
                <a:gd name="connsiteY541" fmla="*/ 1148808 h 1373467"/>
                <a:gd name="connsiteX542" fmla="*/ 272892 w 2747777"/>
                <a:gd name="connsiteY542" fmla="*/ 1153894 h 1373467"/>
                <a:gd name="connsiteX543" fmla="*/ 272893 w 2747777"/>
                <a:gd name="connsiteY543" fmla="*/ 1153894 h 1373467"/>
                <a:gd name="connsiteX544" fmla="*/ 266695 w 2747777"/>
                <a:gd name="connsiteY544" fmla="*/ 1159069 h 1373467"/>
                <a:gd name="connsiteX545" fmla="*/ 266766 w 2747777"/>
                <a:gd name="connsiteY545" fmla="*/ 1159069 h 1373467"/>
                <a:gd name="connsiteX546" fmla="*/ 263704 w 2747777"/>
                <a:gd name="connsiteY546" fmla="*/ 1161596 h 1373467"/>
                <a:gd name="connsiteX547" fmla="*/ 263704 w 2747777"/>
                <a:gd name="connsiteY547" fmla="*/ 1161567 h 1373467"/>
                <a:gd name="connsiteX548" fmla="*/ 260686 w 2747777"/>
                <a:gd name="connsiteY548" fmla="*/ 1164088 h 1373467"/>
                <a:gd name="connsiteX549" fmla="*/ 260605 w 2747777"/>
                <a:gd name="connsiteY549" fmla="*/ 1164154 h 1373467"/>
                <a:gd name="connsiteX550" fmla="*/ 260606 w 2747777"/>
                <a:gd name="connsiteY550" fmla="*/ 1164154 h 1373467"/>
                <a:gd name="connsiteX551" fmla="*/ 254515 w 2747777"/>
                <a:gd name="connsiteY551" fmla="*/ 1169240 h 1373467"/>
                <a:gd name="connsiteX552" fmla="*/ 263704 w 2747777"/>
                <a:gd name="connsiteY552" fmla="*/ 1169240 h 1373467"/>
                <a:gd name="connsiteX553" fmla="*/ 263704 w 2747777"/>
                <a:gd name="connsiteY553" fmla="*/ 1174415 h 1373467"/>
                <a:gd name="connsiteX554" fmla="*/ 248425 w 2747777"/>
                <a:gd name="connsiteY554" fmla="*/ 1174415 h 1373467"/>
                <a:gd name="connsiteX555" fmla="*/ 245327 w 2747777"/>
                <a:gd name="connsiteY555" fmla="*/ 1174415 h 1373467"/>
                <a:gd name="connsiteX556" fmla="*/ 245327 w 2747777"/>
                <a:gd name="connsiteY556" fmla="*/ 1166563 h 1373467"/>
                <a:gd name="connsiteX557" fmla="*/ 239237 w 2747777"/>
                <a:gd name="connsiteY557" fmla="*/ 1171768 h 1373467"/>
                <a:gd name="connsiteX558" fmla="*/ 239237 w 2747777"/>
                <a:gd name="connsiteY558" fmla="*/ 1171738 h 1373467"/>
                <a:gd name="connsiteX559" fmla="*/ 230049 w 2747777"/>
                <a:gd name="connsiteY559" fmla="*/ 1179411 h 1373467"/>
                <a:gd name="connsiteX560" fmla="*/ 230049 w 2747777"/>
                <a:gd name="connsiteY560" fmla="*/ 1179411 h 1373467"/>
                <a:gd name="connsiteX561" fmla="*/ 227057 w 2747777"/>
                <a:gd name="connsiteY561" fmla="*/ 1181910 h 1373467"/>
                <a:gd name="connsiteX562" fmla="*/ 227057 w 2747777"/>
                <a:gd name="connsiteY562" fmla="*/ 1181909 h 1373467"/>
                <a:gd name="connsiteX563" fmla="*/ 220860 w 2747777"/>
                <a:gd name="connsiteY563" fmla="*/ 1187085 h 1373467"/>
                <a:gd name="connsiteX564" fmla="*/ 220860 w 2747777"/>
                <a:gd name="connsiteY564" fmla="*/ 1187084 h 1373467"/>
                <a:gd name="connsiteX565" fmla="*/ 211672 w 2747777"/>
                <a:gd name="connsiteY565" fmla="*/ 1194757 h 1373467"/>
                <a:gd name="connsiteX566" fmla="*/ 211672 w 2747777"/>
                <a:gd name="connsiteY566" fmla="*/ 1194757 h 1373467"/>
                <a:gd name="connsiteX567" fmla="*/ 208680 w 2747777"/>
                <a:gd name="connsiteY567" fmla="*/ 1197256 h 1373467"/>
                <a:gd name="connsiteX568" fmla="*/ 208680 w 2747777"/>
                <a:gd name="connsiteY568" fmla="*/ 1197255 h 1373467"/>
                <a:gd name="connsiteX569" fmla="*/ 199385 w 2747777"/>
                <a:gd name="connsiteY569" fmla="*/ 1205018 h 1373467"/>
                <a:gd name="connsiteX570" fmla="*/ 208680 w 2747777"/>
                <a:gd name="connsiteY570" fmla="*/ 1205018 h 1373467"/>
                <a:gd name="connsiteX571" fmla="*/ 208680 w 2747777"/>
                <a:gd name="connsiteY571" fmla="*/ 1215189 h 1373467"/>
                <a:gd name="connsiteX572" fmla="*/ 196393 w 2747777"/>
                <a:gd name="connsiteY572" fmla="*/ 1215189 h 1373467"/>
                <a:gd name="connsiteX573" fmla="*/ 196393 w 2747777"/>
                <a:gd name="connsiteY573" fmla="*/ 1207427 h 1373467"/>
                <a:gd name="connsiteX574" fmla="*/ 188790 w 2747777"/>
                <a:gd name="connsiteY574" fmla="*/ 1213850 h 1373467"/>
                <a:gd name="connsiteX575" fmla="*/ 181008 w 2747777"/>
                <a:gd name="connsiteY575" fmla="*/ 1220274 h 1373467"/>
                <a:gd name="connsiteX576" fmla="*/ 181079 w 2747777"/>
                <a:gd name="connsiteY576" fmla="*/ 1220274 h 1373467"/>
                <a:gd name="connsiteX577" fmla="*/ 174918 w 2747777"/>
                <a:gd name="connsiteY577" fmla="*/ 1225360 h 1373467"/>
                <a:gd name="connsiteX578" fmla="*/ 184213 w 2747777"/>
                <a:gd name="connsiteY578" fmla="*/ 1225360 h 1373467"/>
                <a:gd name="connsiteX579" fmla="*/ 184213 w 2747777"/>
                <a:gd name="connsiteY579" fmla="*/ 1230446 h 1373467"/>
                <a:gd name="connsiteX580" fmla="*/ 172034 w 2747777"/>
                <a:gd name="connsiteY580" fmla="*/ 1230446 h 1373467"/>
                <a:gd name="connsiteX581" fmla="*/ 172034 w 2747777"/>
                <a:gd name="connsiteY581" fmla="*/ 1222773 h 1373467"/>
                <a:gd name="connsiteX582" fmla="*/ 162738 w 2747777"/>
                <a:gd name="connsiteY582" fmla="*/ 1230446 h 1373467"/>
                <a:gd name="connsiteX583" fmla="*/ 162809 w 2747777"/>
                <a:gd name="connsiteY583" fmla="*/ 1230446 h 1373467"/>
                <a:gd name="connsiteX584" fmla="*/ 156541 w 2747777"/>
                <a:gd name="connsiteY584" fmla="*/ 1235620 h 1373467"/>
                <a:gd name="connsiteX585" fmla="*/ 156613 w 2747777"/>
                <a:gd name="connsiteY585" fmla="*/ 1235620 h 1373467"/>
                <a:gd name="connsiteX586" fmla="*/ 150451 w 2747777"/>
                <a:gd name="connsiteY586" fmla="*/ 1240706 h 1373467"/>
                <a:gd name="connsiteX587" fmla="*/ 159747 w 2747777"/>
                <a:gd name="connsiteY587" fmla="*/ 1240706 h 1373467"/>
                <a:gd name="connsiteX588" fmla="*/ 159747 w 2747777"/>
                <a:gd name="connsiteY588" fmla="*/ 1250966 h 1373467"/>
                <a:gd name="connsiteX589" fmla="*/ 147567 w 2747777"/>
                <a:gd name="connsiteY589" fmla="*/ 1250966 h 1373467"/>
                <a:gd name="connsiteX590" fmla="*/ 147567 w 2747777"/>
                <a:gd name="connsiteY590" fmla="*/ 1243204 h 1373467"/>
                <a:gd name="connsiteX591" fmla="*/ 141370 w 2747777"/>
                <a:gd name="connsiteY591" fmla="*/ 1248320 h 1373467"/>
                <a:gd name="connsiteX592" fmla="*/ 141370 w 2747777"/>
                <a:gd name="connsiteY592" fmla="*/ 1248290 h 1373467"/>
                <a:gd name="connsiteX593" fmla="*/ 138207 w 2747777"/>
                <a:gd name="connsiteY593" fmla="*/ 1250932 h 1373467"/>
                <a:gd name="connsiteX594" fmla="*/ 138165 w 2747777"/>
                <a:gd name="connsiteY594" fmla="*/ 1250966 h 1373467"/>
                <a:gd name="connsiteX595" fmla="*/ 138166 w 2747777"/>
                <a:gd name="connsiteY595" fmla="*/ 1250966 h 1373467"/>
                <a:gd name="connsiteX596" fmla="*/ 132075 w 2747777"/>
                <a:gd name="connsiteY596" fmla="*/ 1256052 h 1373467"/>
                <a:gd name="connsiteX597" fmla="*/ 141370 w 2747777"/>
                <a:gd name="connsiteY597" fmla="*/ 1256052 h 1373467"/>
                <a:gd name="connsiteX598" fmla="*/ 141370 w 2747777"/>
                <a:gd name="connsiteY598" fmla="*/ 1266223 h 1373467"/>
                <a:gd name="connsiteX599" fmla="*/ 129190 w 2747777"/>
                <a:gd name="connsiteY599" fmla="*/ 1266223 h 1373467"/>
                <a:gd name="connsiteX600" fmla="*/ 129190 w 2747777"/>
                <a:gd name="connsiteY600" fmla="*/ 1258550 h 1373467"/>
                <a:gd name="connsiteX601" fmla="*/ 119895 w 2747777"/>
                <a:gd name="connsiteY601" fmla="*/ 1266223 h 1373467"/>
                <a:gd name="connsiteX602" fmla="*/ 125985 w 2747777"/>
                <a:gd name="connsiteY602" fmla="*/ 1266223 h 1373467"/>
                <a:gd name="connsiteX603" fmla="*/ 129190 w 2747777"/>
                <a:gd name="connsiteY603" fmla="*/ 1266223 h 1373467"/>
                <a:gd name="connsiteX604" fmla="*/ 129190 w 2747777"/>
                <a:gd name="connsiteY604" fmla="*/ 1271309 h 1373467"/>
                <a:gd name="connsiteX605" fmla="*/ 116903 w 2747777"/>
                <a:gd name="connsiteY605" fmla="*/ 1271309 h 1373467"/>
                <a:gd name="connsiteX606" fmla="*/ 116903 w 2747777"/>
                <a:gd name="connsiteY606" fmla="*/ 1263636 h 1373467"/>
                <a:gd name="connsiteX607" fmla="*/ 110813 w 2747777"/>
                <a:gd name="connsiteY607" fmla="*/ 1268722 h 1373467"/>
                <a:gd name="connsiteX608" fmla="*/ 110813 w 2747777"/>
                <a:gd name="connsiteY608" fmla="*/ 1268721 h 1373467"/>
                <a:gd name="connsiteX609" fmla="*/ 104616 w 2747777"/>
                <a:gd name="connsiteY609" fmla="*/ 1273897 h 1373467"/>
                <a:gd name="connsiteX610" fmla="*/ 104616 w 2747777"/>
                <a:gd name="connsiteY610" fmla="*/ 1273896 h 1373467"/>
                <a:gd name="connsiteX611" fmla="*/ 95428 w 2747777"/>
                <a:gd name="connsiteY611" fmla="*/ 1281569 h 1373467"/>
                <a:gd name="connsiteX612" fmla="*/ 104616 w 2747777"/>
                <a:gd name="connsiteY612" fmla="*/ 1281569 h 1373467"/>
                <a:gd name="connsiteX613" fmla="*/ 104616 w 2747777"/>
                <a:gd name="connsiteY613" fmla="*/ 1291829 h 1373467"/>
                <a:gd name="connsiteX614" fmla="*/ 98526 w 2747777"/>
                <a:gd name="connsiteY614" fmla="*/ 1291829 h 1373467"/>
                <a:gd name="connsiteX615" fmla="*/ 98526 w 2747777"/>
                <a:gd name="connsiteY615" fmla="*/ 1283978 h 1373467"/>
                <a:gd name="connsiteX616" fmla="*/ 92436 w 2747777"/>
                <a:gd name="connsiteY616" fmla="*/ 1289182 h 1373467"/>
                <a:gd name="connsiteX617" fmla="*/ 92436 w 2747777"/>
                <a:gd name="connsiteY617" fmla="*/ 1289153 h 1373467"/>
                <a:gd name="connsiteX618" fmla="*/ 86240 w 2747777"/>
                <a:gd name="connsiteY618" fmla="*/ 1294327 h 1373467"/>
                <a:gd name="connsiteX619" fmla="*/ 86240 w 2747777"/>
                <a:gd name="connsiteY619" fmla="*/ 1294238 h 1373467"/>
                <a:gd name="connsiteX620" fmla="*/ 77051 w 2747777"/>
                <a:gd name="connsiteY620" fmla="*/ 1301911 h 1373467"/>
                <a:gd name="connsiteX621" fmla="*/ 86240 w 2747777"/>
                <a:gd name="connsiteY621" fmla="*/ 1301911 h 1373467"/>
                <a:gd name="connsiteX622" fmla="*/ 86240 w 2747777"/>
                <a:gd name="connsiteY622" fmla="*/ 1307086 h 1373467"/>
                <a:gd name="connsiteX623" fmla="*/ 74060 w 2747777"/>
                <a:gd name="connsiteY623" fmla="*/ 1307086 h 1373467"/>
                <a:gd name="connsiteX624" fmla="*/ 74060 w 2747777"/>
                <a:gd name="connsiteY624" fmla="*/ 1299413 h 1373467"/>
                <a:gd name="connsiteX625" fmla="*/ 67897 w 2747777"/>
                <a:gd name="connsiteY625" fmla="*/ 1304560 h 1373467"/>
                <a:gd name="connsiteX626" fmla="*/ 58674 w 2747777"/>
                <a:gd name="connsiteY626" fmla="*/ 1312172 h 1373467"/>
                <a:gd name="connsiteX627" fmla="*/ 67970 w 2747777"/>
                <a:gd name="connsiteY627" fmla="*/ 1312172 h 1373467"/>
                <a:gd name="connsiteX628" fmla="*/ 67970 w 2747777"/>
                <a:gd name="connsiteY628" fmla="*/ 1322432 h 1373467"/>
                <a:gd name="connsiteX629" fmla="*/ 55683 w 2747777"/>
                <a:gd name="connsiteY629" fmla="*/ 1322432 h 1373467"/>
                <a:gd name="connsiteX630" fmla="*/ 55683 w 2747777"/>
                <a:gd name="connsiteY630" fmla="*/ 1319845 h 1373467"/>
                <a:gd name="connsiteX631" fmla="*/ 55683 w 2747777"/>
                <a:gd name="connsiteY631" fmla="*/ 1314759 h 1373467"/>
                <a:gd name="connsiteX632" fmla="*/ 46494 w 2747777"/>
                <a:gd name="connsiteY632" fmla="*/ 1322432 h 1373467"/>
                <a:gd name="connsiteX633" fmla="*/ 52584 w 2747777"/>
                <a:gd name="connsiteY633" fmla="*/ 1322432 h 1373467"/>
                <a:gd name="connsiteX634" fmla="*/ 55683 w 2747777"/>
                <a:gd name="connsiteY634" fmla="*/ 1322432 h 1373467"/>
                <a:gd name="connsiteX635" fmla="*/ 55683 w 2747777"/>
                <a:gd name="connsiteY635" fmla="*/ 1332693 h 1373467"/>
                <a:gd name="connsiteX636" fmla="*/ 49593 w 2747777"/>
                <a:gd name="connsiteY636" fmla="*/ 1332693 h 1373467"/>
                <a:gd name="connsiteX637" fmla="*/ 49593 w 2747777"/>
                <a:gd name="connsiteY637" fmla="*/ 1324841 h 1373467"/>
                <a:gd name="connsiteX638" fmla="*/ 43396 w 2747777"/>
                <a:gd name="connsiteY638" fmla="*/ 1330076 h 1373467"/>
                <a:gd name="connsiteX639" fmla="*/ 43396 w 2747777"/>
                <a:gd name="connsiteY639" fmla="*/ 1330016 h 1373467"/>
                <a:gd name="connsiteX640" fmla="*/ 34208 w 2747777"/>
                <a:gd name="connsiteY640" fmla="*/ 1337689 h 1373467"/>
                <a:gd name="connsiteX641" fmla="*/ 34208 w 2747777"/>
                <a:gd name="connsiteY641" fmla="*/ 1337689 h 1373467"/>
                <a:gd name="connsiteX642" fmla="*/ 28118 w 2747777"/>
                <a:gd name="connsiteY642" fmla="*/ 1342775 h 1373467"/>
                <a:gd name="connsiteX643" fmla="*/ 37306 w 2747777"/>
                <a:gd name="connsiteY643" fmla="*/ 1342775 h 1373467"/>
                <a:gd name="connsiteX644" fmla="*/ 37306 w 2747777"/>
                <a:gd name="connsiteY644" fmla="*/ 1353035 h 1373467"/>
                <a:gd name="connsiteX645" fmla="*/ 21921 w 2747777"/>
                <a:gd name="connsiteY645" fmla="*/ 1353035 h 1373467"/>
                <a:gd name="connsiteX646" fmla="*/ 19036 w 2747777"/>
                <a:gd name="connsiteY646" fmla="*/ 1353035 h 1373467"/>
                <a:gd name="connsiteX647" fmla="*/ 19036 w 2747777"/>
                <a:gd name="connsiteY647" fmla="*/ 1345362 h 1373467"/>
                <a:gd name="connsiteX648" fmla="*/ 9741 w 2747777"/>
                <a:gd name="connsiteY648" fmla="*/ 1353035 h 1373467"/>
                <a:gd name="connsiteX649" fmla="*/ 9812 w 2747777"/>
                <a:gd name="connsiteY649" fmla="*/ 1353035 h 1373467"/>
                <a:gd name="connsiteX650" fmla="*/ 6749 w 2747777"/>
                <a:gd name="connsiteY650" fmla="*/ 1355564 h 1373467"/>
                <a:gd name="connsiteX651" fmla="*/ 6749 w 2747777"/>
                <a:gd name="connsiteY651" fmla="*/ 1355533 h 1373467"/>
                <a:gd name="connsiteX652" fmla="*/ 0 w 2747777"/>
                <a:gd name="connsiteY652" fmla="*/ 1361169 h 1373467"/>
                <a:gd name="connsiteX653" fmla="*/ 0 w 2747777"/>
                <a:gd name="connsiteY653" fmla="*/ 1350820 h 1373467"/>
                <a:gd name="connsiteX654" fmla="*/ 552 w 2747777"/>
                <a:gd name="connsiteY654" fmla="*/ 1350359 h 1373467"/>
                <a:gd name="connsiteX655" fmla="*/ 552 w 2747777"/>
                <a:gd name="connsiteY655" fmla="*/ 1350448 h 1373467"/>
                <a:gd name="connsiteX656" fmla="*/ 9741 w 2747777"/>
                <a:gd name="connsiteY656" fmla="*/ 1342775 h 1373467"/>
                <a:gd name="connsiteX657" fmla="*/ 552 w 2747777"/>
                <a:gd name="connsiteY657" fmla="*/ 1342775 h 1373467"/>
                <a:gd name="connsiteX658" fmla="*/ 552 w 2747777"/>
                <a:gd name="connsiteY658" fmla="*/ 1337600 h 1373467"/>
                <a:gd name="connsiteX659" fmla="*/ 15831 w 2747777"/>
                <a:gd name="connsiteY659" fmla="*/ 1337600 h 1373467"/>
                <a:gd name="connsiteX660" fmla="*/ 18929 w 2747777"/>
                <a:gd name="connsiteY660" fmla="*/ 1337600 h 1373467"/>
                <a:gd name="connsiteX661" fmla="*/ 18929 w 2747777"/>
                <a:gd name="connsiteY661" fmla="*/ 1340187 h 1373467"/>
                <a:gd name="connsiteX662" fmla="*/ 18929 w 2747777"/>
                <a:gd name="connsiteY662" fmla="*/ 1345362 h 1373467"/>
                <a:gd name="connsiteX663" fmla="*/ 28118 w 2747777"/>
                <a:gd name="connsiteY663" fmla="*/ 1337600 h 1373467"/>
                <a:gd name="connsiteX664" fmla="*/ 21921 w 2747777"/>
                <a:gd name="connsiteY664" fmla="*/ 1337600 h 1373467"/>
                <a:gd name="connsiteX665" fmla="*/ 18929 w 2747777"/>
                <a:gd name="connsiteY665" fmla="*/ 1337600 h 1373467"/>
                <a:gd name="connsiteX666" fmla="*/ 18929 w 2747777"/>
                <a:gd name="connsiteY666" fmla="*/ 1327429 h 1373467"/>
                <a:gd name="connsiteX667" fmla="*/ 25019 w 2747777"/>
                <a:gd name="connsiteY667" fmla="*/ 1327429 h 1373467"/>
                <a:gd name="connsiteX668" fmla="*/ 25019 w 2747777"/>
                <a:gd name="connsiteY668" fmla="*/ 1335102 h 1373467"/>
                <a:gd name="connsiteX669" fmla="*/ 34208 w 2747777"/>
                <a:gd name="connsiteY669" fmla="*/ 1327429 h 1373467"/>
                <a:gd name="connsiteX670" fmla="*/ 34172 w 2747777"/>
                <a:gd name="connsiteY670" fmla="*/ 1327429 h 1373467"/>
                <a:gd name="connsiteX671" fmla="*/ 38799 w 2747777"/>
                <a:gd name="connsiteY671" fmla="*/ 1323521 h 1373467"/>
                <a:gd name="connsiteX672" fmla="*/ 46494 w 2747777"/>
                <a:gd name="connsiteY672" fmla="*/ 1317168 h 1373467"/>
                <a:gd name="connsiteX673" fmla="*/ 37199 w 2747777"/>
                <a:gd name="connsiteY673" fmla="*/ 1317168 h 1373467"/>
                <a:gd name="connsiteX674" fmla="*/ 37199 w 2747777"/>
                <a:gd name="connsiteY674" fmla="*/ 1306997 h 1373467"/>
                <a:gd name="connsiteX675" fmla="*/ 49486 w 2747777"/>
                <a:gd name="connsiteY675" fmla="*/ 1306997 h 1373467"/>
                <a:gd name="connsiteX676" fmla="*/ 49486 w 2747777"/>
                <a:gd name="connsiteY676" fmla="*/ 1309584 h 1373467"/>
                <a:gd name="connsiteX677" fmla="*/ 49486 w 2747777"/>
                <a:gd name="connsiteY677" fmla="*/ 1314759 h 1373467"/>
                <a:gd name="connsiteX678" fmla="*/ 58674 w 2747777"/>
                <a:gd name="connsiteY678" fmla="*/ 1306997 h 1373467"/>
                <a:gd name="connsiteX679" fmla="*/ 52584 w 2747777"/>
                <a:gd name="connsiteY679" fmla="*/ 1306997 h 1373467"/>
                <a:gd name="connsiteX680" fmla="*/ 49486 w 2747777"/>
                <a:gd name="connsiteY680" fmla="*/ 1306997 h 1373467"/>
                <a:gd name="connsiteX681" fmla="*/ 49486 w 2747777"/>
                <a:gd name="connsiteY681" fmla="*/ 1296826 h 1373467"/>
                <a:gd name="connsiteX682" fmla="*/ 55576 w 2747777"/>
                <a:gd name="connsiteY682" fmla="*/ 1296826 h 1373467"/>
                <a:gd name="connsiteX683" fmla="*/ 55576 w 2747777"/>
                <a:gd name="connsiteY683" fmla="*/ 1304499 h 1373467"/>
                <a:gd name="connsiteX684" fmla="*/ 64871 w 2747777"/>
                <a:gd name="connsiteY684" fmla="*/ 1296826 h 1373467"/>
                <a:gd name="connsiteX685" fmla="*/ 55576 w 2747777"/>
                <a:gd name="connsiteY685" fmla="*/ 1296826 h 1373467"/>
                <a:gd name="connsiteX686" fmla="*/ 55576 w 2747777"/>
                <a:gd name="connsiteY686" fmla="*/ 1291651 h 1373467"/>
                <a:gd name="connsiteX687" fmla="*/ 67863 w 2747777"/>
                <a:gd name="connsiteY687" fmla="*/ 1291651 h 1373467"/>
                <a:gd name="connsiteX688" fmla="*/ 67863 w 2747777"/>
                <a:gd name="connsiteY688" fmla="*/ 1299413 h 1373467"/>
                <a:gd name="connsiteX689" fmla="*/ 77051 w 2747777"/>
                <a:gd name="connsiteY689" fmla="*/ 1291651 h 1373467"/>
                <a:gd name="connsiteX690" fmla="*/ 77016 w 2747777"/>
                <a:gd name="connsiteY690" fmla="*/ 1291651 h 1373467"/>
                <a:gd name="connsiteX691" fmla="*/ 83248 w 2747777"/>
                <a:gd name="connsiteY691" fmla="*/ 1286565 h 1373467"/>
                <a:gd name="connsiteX692" fmla="*/ 83178 w 2747777"/>
                <a:gd name="connsiteY692" fmla="*/ 1286565 h 1373467"/>
                <a:gd name="connsiteX693" fmla="*/ 89338 w 2747777"/>
                <a:gd name="connsiteY693" fmla="*/ 1281480 h 1373467"/>
                <a:gd name="connsiteX694" fmla="*/ 89159 w 2747777"/>
                <a:gd name="connsiteY694" fmla="*/ 1281480 h 1373467"/>
                <a:gd name="connsiteX695" fmla="*/ 95428 w 2747777"/>
                <a:gd name="connsiteY695" fmla="*/ 1276305 h 1373467"/>
                <a:gd name="connsiteX696" fmla="*/ 86133 w 2747777"/>
                <a:gd name="connsiteY696" fmla="*/ 1276305 h 1373467"/>
                <a:gd name="connsiteX697" fmla="*/ 86133 w 2747777"/>
                <a:gd name="connsiteY697" fmla="*/ 1266134 h 1373467"/>
                <a:gd name="connsiteX698" fmla="*/ 92223 w 2747777"/>
                <a:gd name="connsiteY698" fmla="*/ 1266134 h 1373467"/>
                <a:gd name="connsiteX699" fmla="*/ 92223 w 2747777"/>
                <a:gd name="connsiteY699" fmla="*/ 1273896 h 1373467"/>
                <a:gd name="connsiteX700" fmla="*/ 98427 w 2747777"/>
                <a:gd name="connsiteY700" fmla="*/ 1268715 h 1373467"/>
                <a:gd name="connsiteX701" fmla="*/ 107715 w 2747777"/>
                <a:gd name="connsiteY701" fmla="*/ 1261048 h 1373467"/>
                <a:gd name="connsiteX702" fmla="*/ 98420 w 2747777"/>
                <a:gd name="connsiteY702" fmla="*/ 1261048 h 1373467"/>
                <a:gd name="connsiteX703" fmla="*/ 98420 w 2747777"/>
                <a:gd name="connsiteY703" fmla="*/ 1255963 h 1373467"/>
                <a:gd name="connsiteX704" fmla="*/ 110599 w 2747777"/>
                <a:gd name="connsiteY704" fmla="*/ 1255963 h 1373467"/>
                <a:gd name="connsiteX705" fmla="*/ 110599 w 2747777"/>
                <a:gd name="connsiteY705" fmla="*/ 1263636 h 1373467"/>
                <a:gd name="connsiteX706" fmla="*/ 119895 w 2747777"/>
                <a:gd name="connsiteY706" fmla="*/ 1255963 h 1373467"/>
                <a:gd name="connsiteX707" fmla="*/ 113805 w 2747777"/>
                <a:gd name="connsiteY707" fmla="*/ 1255963 h 1373467"/>
                <a:gd name="connsiteX708" fmla="*/ 110599 w 2747777"/>
                <a:gd name="connsiteY708" fmla="*/ 1255963 h 1373467"/>
                <a:gd name="connsiteX709" fmla="*/ 110599 w 2747777"/>
                <a:gd name="connsiteY709" fmla="*/ 1250788 h 1373467"/>
                <a:gd name="connsiteX710" fmla="*/ 122886 w 2747777"/>
                <a:gd name="connsiteY710" fmla="*/ 1250788 h 1373467"/>
                <a:gd name="connsiteX711" fmla="*/ 122886 w 2747777"/>
                <a:gd name="connsiteY711" fmla="*/ 1253375 h 1373467"/>
                <a:gd name="connsiteX712" fmla="*/ 122886 w 2747777"/>
                <a:gd name="connsiteY712" fmla="*/ 1258550 h 1373467"/>
                <a:gd name="connsiteX713" fmla="*/ 132075 w 2747777"/>
                <a:gd name="connsiteY713" fmla="*/ 1250788 h 1373467"/>
                <a:gd name="connsiteX714" fmla="*/ 125985 w 2747777"/>
                <a:gd name="connsiteY714" fmla="*/ 1250788 h 1373467"/>
                <a:gd name="connsiteX715" fmla="*/ 122886 w 2747777"/>
                <a:gd name="connsiteY715" fmla="*/ 1250788 h 1373467"/>
                <a:gd name="connsiteX716" fmla="*/ 122886 w 2747777"/>
                <a:gd name="connsiteY716" fmla="*/ 1240617 h 1373467"/>
                <a:gd name="connsiteX717" fmla="*/ 128976 w 2747777"/>
                <a:gd name="connsiteY717" fmla="*/ 1240617 h 1373467"/>
                <a:gd name="connsiteX718" fmla="*/ 128976 w 2747777"/>
                <a:gd name="connsiteY718" fmla="*/ 1248290 h 1373467"/>
                <a:gd name="connsiteX719" fmla="*/ 138165 w 2747777"/>
                <a:gd name="connsiteY719" fmla="*/ 1240617 h 1373467"/>
                <a:gd name="connsiteX720" fmla="*/ 128976 w 2747777"/>
                <a:gd name="connsiteY720" fmla="*/ 1240617 h 1373467"/>
                <a:gd name="connsiteX721" fmla="*/ 128976 w 2747777"/>
                <a:gd name="connsiteY721" fmla="*/ 1235442 h 1373467"/>
                <a:gd name="connsiteX722" fmla="*/ 141263 w 2747777"/>
                <a:gd name="connsiteY722" fmla="*/ 1235442 h 1373467"/>
                <a:gd name="connsiteX723" fmla="*/ 141263 w 2747777"/>
                <a:gd name="connsiteY723" fmla="*/ 1243204 h 1373467"/>
                <a:gd name="connsiteX724" fmla="*/ 150451 w 2747777"/>
                <a:gd name="connsiteY724" fmla="*/ 1235442 h 1373467"/>
                <a:gd name="connsiteX725" fmla="*/ 144361 w 2747777"/>
                <a:gd name="connsiteY725" fmla="*/ 1235442 h 1373467"/>
                <a:gd name="connsiteX726" fmla="*/ 141263 w 2747777"/>
                <a:gd name="connsiteY726" fmla="*/ 1235442 h 1373467"/>
                <a:gd name="connsiteX727" fmla="*/ 141263 w 2747777"/>
                <a:gd name="connsiteY727" fmla="*/ 1225360 h 1373467"/>
                <a:gd name="connsiteX728" fmla="*/ 147353 w 2747777"/>
                <a:gd name="connsiteY728" fmla="*/ 1225360 h 1373467"/>
                <a:gd name="connsiteX729" fmla="*/ 147353 w 2747777"/>
                <a:gd name="connsiteY729" fmla="*/ 1233033 h 1373467"/>
                <a:gd name="connsiteX730" fmla="*/ 156541 w 2747777"/>
                <a:gd name="connsiteY730" fmla="*/ 1225360 h 1373467"/>
                <a:gd name="connsiteX731" fmla="*/ 156541 w 2747777"/>
                <a:gd name="connsiteY731" fmla="*/ 1225360 h 1373467"/>
                <a:gd name="connsiteX732" fmla="*/ 162738 w 2747777"/>
                <a:gd name="connsiteY732" fmla="*/ 1220185 h 1373467"/>
                <a:gd name="connsiteX733" fmla="*/ 153443 w 2747777"/>
                <a:gd name="connsiteY733" fmla="*/ 1220185 h 1373467"/>
                <a:gd name="connsiteX734" fmla="*/ 153443 w 2747777"/>
                <a:gd name="connsiteY734" fmla="*/ 1215100 h 1373467"/>
                <a:gd name="connsiteX735" fmla="*/ 165730 w 2747777"/>
                <a:gd name="connsiteY735" fmla="*/ 1215100 h 1373467"/>
                <a:gd name="connsiteX736" fmla="*/ 165730 w 2747777"/>
                <a:gd name="connsiteY736" fmla="*/ 1222773 h 1373467"/>
                <a:gd name="connsiteX737" fmla="*/ 174918 w 2747777"/>
                <a:gd name="connsiteY737" fmla="*/ 1215100 h 1373467"/>
                <a:gd name="connsiteX738" fmla="*/ 174918 w 2747777"/>
                <a:gd name="connsiteY738" fmla="*/ 1215100 h 1373467"/>
                <a:gd name="connsiteX739" fmla="*/ 178017 w 2747777"/>
                <a:gd name="connsiteY739" fmla="*/ 1212512 h 1373467"/>
                <a:gd name="connsiteX740" fmla="*/ 178017 w 2747777"/>
                <a:gd name="connsiteY740" fmla="*/ 1212601 h 1373467"/>
                <a:gd name="connsiteX741" fmla="*/ 187205 w 2747777"/>
                <a:gd name="connsiteY741" fmla="*/ 1204839 h 1373467"/>
                <a:gd name="connsiteX742" fmla="*/ 178017 w 2747777"/>
                <a:gd name="connsiteY742" fmla="*/ 1204839 h 1373467"/>
                <a:gd name="connsiteX743" fmla="*/ 178017 w 2747777"/>
                <a:gd name="connsiteY743" fmla="*/ 1199754 h 1373467"/>
                <a:gd name="connsiteX744" fmla="*/ 190197 w 2747777"/>
                <a:gd name="connsiteY744" fmla="*/ 1199754 h 1373467"/>
                <a:gd name="connsiteX745" fmla="*/ 190197 w 2747777"/>
                <a:gd name="connsiteY745" fmla="*/ 1202341 h 1373467"/>
                <a:gd name="connsiteX746" fmla="*/ 190197 w 2747777"/>
                <a:gd name="connsiteY746" fmla="*/ 1207427 h 1373467"/>
                <a:gd name="connsiteX747" fmla="*/ 199385 w 2747777"/>
                <a:gd name="connsiteY747" fmla="*/ 1199754 h 1373467"/>
                <a:gd name="connsiteX748" fmla="*/ 193295 w 2747777"/>
                <a:gd name="connsiteY748" fmla="*/ 1199754 h 1373467"/>
                <a:gd name="connsiteX749" fmla="*/ 190197 w 2747777"/>
                <a:gd name="connsiteY749" fmla="*/ 1199754 h 1373467"/>
                <a:gd name="connsiteX750" fmla="*/ 190197 w 2747777"/>
                <a:gd name="connsiteY750" fmla="*/ 1189493 h 1373467"/>
                <a:gd name="connsiteX751" fmla="*/ 196287 w 2747777"/>
                <a:gd name="connsiteY751" fmla="*/ 1189493 h 1373467"/>
                <a:gd name="connsiteX752" fmla="*/ 196287 w 2747777"/>
                <a:gd name="connsiteY752" fmla="*/ 1197255 h 1373467"/>
                <a:gd name="connsiteX753" fmla="*/ 202377 w 2747777"/>
                <a:gd name="connsiteY753" fmla="*/ 1192170 h 1373467"/>
                <a:gd name="connsiteX754" fmla="*/ 202377 w 2747777"/>
                <a:gd name="connsiteY754" fmla="*/ 1192170 h 1373467"/>
                <a:gd name="connsiteX755" fmla="*/ 208573 w 2747777"/>
                <a:gd name="connsiteY755" fmla="*/ 1187055 h 1373467"/>
                <a:gd name="connsiteX756" fmla="*/ 208573 w 2747777"/>
                <a:gd name="connsiteY756" fmla="*/ 1187084 h 1373467"/>
                <a:gd name="connsiteX757" fmla="*/ 211596 w 2747777"/>
                <a:gd name="connsiteY757" fmla="*/ 1184560 h 1373467"/>
                <a:gd name="connsiteX758" fmla="*/ 211672 w 2747777"/>
                <a:gd name="connsiteY758" fmla="*/ 1184497 h 1373467"/>
                <a:gd name="connsiteX759" fmla="*/ 211671 w 2747777"/>
                <a:gd name="connsiteY759" fmla="*/ 1184497 h 1373467"/>
                <a:gd name="connsiteX760" fmla="*/ 217762 w 2747777"/>
                <a:gd name="connsiteY760" fmla="*/ 1179411 h 1373467"/>
                <a:gd name="connsiteX761" fmla="*/ 217689 w 2747777"/>
                <a:gd name="connsiteY761" fmla="*/ 1179411 h 1373467"/>
                <a:gd name="connsiteX762" fmla="*/ 223959 w 2747777"/>
                <a:gd name="connsiteY762" fmla="*/ 1174236 h 1373467"/>
                <a:gd name="connsiteX763" fmla="*/ 223888 w 2747777"/>
                <a:gd name="connsiteY763" fmla="*/ 1174236 h 1373467"/>
                <a:gd name="connsiteX764" fmla="*/ 230049 w 2747777"/>
                <a:gd name="connsiteY764" fmla="*/ 1169151 h 1373467"/>
                <a:gd name="connsiteX765" fmla="*/ 229941 w 2747777"/>
                <a:gd name="connsiteY765" fmla="*/ 1169151 h 1373467"/>
                <a:gd name="connsiteX766" fmla="*/ 236139 w 2747777"/>
                <a:gd name="connsiteY766" fmla="*/ 1163976 h 1373467"/>
                <a:gd name="connsiteX767" fmla="*/ 226843 w 2747777"/>
                <a:gd name="connsiteY767" fmla="*/ 1163976 h 1373467"/>
                <a:gd name="connsiteX768" fmla="*/ 226843 w 2747777"/>
                <a:gd name="connsiteY768" fmla="*/ 1158890 h 1373467"/>
                <a:gd name="connsiteX769" fmla="*/ 242335 w 2747777"/>
                <a:gd name="connsiteY769" fmla="*/ 1158890 h 1373467"/>
                <a:gd name="connsiteX770" fmla="*/ 245220 w 2747777"/>
                <a:gd name="connsiteY770" fmla="*/ 1158890 h 1373467"/>
                <a:gd name="connsiteX771" fmla="*/ 245220 w 2747777"/>
                <a:gd name="connsiteY771" fmla="*/ 1166563 h 1373467"/>
                <a:gd name="connsiteX772" fmla="*/ 251310 w 2747777"/>
                <a:gd name="connsiteY772" fmla="*/ 1161536 h 1373467"/>
                <a:gd name="connsiteX773" fmla="*/ 251310 w 2747777"/>
                <a:gd name="connsiteY773" fmla="*/ 1161567 h 1373467"/>
                <a:gd name="connsiteX774" fmla="*/ 257507 w 2747777"/>
                <a:gd name="connsiteY774" fmla="*/ 1156392 h 1373467"/>
                <a:gd name="connsiteX775" fmla="*/ 257507 w 2747777"/>
                <a:gd name="connsiteY775" fmla="*/ 1156481 h 1373467"/>
                <a:gd name="connsiteX776" fmla="*/ 265108 w 2747777"/>
                <a:gd name="connsiteY776" fmla="*/ 1150060 h 1373467"/>
                <a:gd name="connsiteX777" fmla="*/ 272892 w 2747777"/>
                <a:gd name="connsiteY777" fmla="*/ 1143634 h 1373467"/>
                <a:gd name="connsiteX778" fmla="*/ 272785 w 2747777"/>
                <a:gd name="connsiteY778" fmla="*/ 1143634 h 1373467"/>
                <a:gd name="connsiteX779" fmla="*/ 278875 w 2747777"/>
                <a:gd name="connsiteY779" fmla="*/ 1138548 h 1373467"/>
                <a:gd name="connsiteX780" fmla="*/ 278875 w 2747777"/>
                <a:gd name="connsiteY780" fmla="*/ 1138548 h 1373467"/>
                <a:gd name="connsiteX781" fmla="*/ 281974 w 2747777"/>
                <a:gd name="connsiteY781" fmla="*/ 1135960 h 1373467"/>
                <a:gd name="connsiteX782" fmla="*/ 281974 w 2747777"/>
                <a:gd name="connsiteY782" fmla="*/ 1135961 h 1373467"/>
                <a:gd name="connsiteX783" fmla="*/ 291162 w 2747777"/>
                <a:gd name="connsiteY783" fmla="*/ 1128288 h 1373467"/>
                <a:gd name="connsiteX784" fmla="*/ 281974 w 2747777"/>
                <a:gd name="connsiteY784" fmla="*/ 1128288 h 1373467"/>
                <a:gd name="connsiteX785" fmla="*/ 281974 w 2747777"/>
                <a:gd name="connsiteY785" fmla="*/ 1118027 h 1373467"/>
                <a:gd name="connsiteX786" fmla="*/ 294154 w 2747777"/>
                <a:gd name="connsiteY786" fmla="*/ 1118027 h 1373467"/>
                <a:gd name="connsiteX787" fmla="*/ 294154 w 2747777"/>
                <a:gd name="connsiteY787" fmla="*/ 1120704 h 1373467"/>
                <a:gd name="connsiteX788" fmla="*/ 294154 w 2747777"/>
                <a:gd name="connsiteY788" fmla="*/ 1125789 h 1373467"/>
                <a:gd name="connsiteX789" fmla="*/ 303449 w 2747777"/>
                <a:gd name="connsiteY789" fmla="*/ 1118027 h 1373467"/>
                <a:gd name="connsiteX790" fmla="*/ 297252 w 2747777"/>
                <a:gd name="connsiteY790" fmla="*/ 1118027 h 1373467"/>
                <a:gd name="connsiteX791" fmla="*/ 294154 w 2747777"/>
                <a:gd name="connsiteY791" fmla="*/ 1118027 h 1373467"/>
                <a:gd name="connsiteX792" fmla="*/ 294154 w 2747777"/>
                <a:gd name="connsiteY792" fmla="*/ 1107856 h 1373467"/>
                <a:gd name="connsiteX793" fmla="*/ 306441 w 2747777"/>
                <a:gd name="connsiteY793" fmla="*/ 1107856 h 1373467"/>
                <a:gd name="connsiteX794" fmla="*/ 306441 w 2747777"/>
                <a:gd name="connsiteY794" fmla="*/ 1115618 h 1373467"/>
                <a:gd name="connsiteX795" fmla="*/ 314097 w 2747777"/>
                <a:gd name="connsiteY795" fmla="*/ 1109151 h 1373467"/>
                <a:gd name="connsiteX796" fmla="*/ 318727 w 2747777"/>
                <a:gd name="connsiteY796" fmla="*/ 1105328 h 1373467"/>
                <a:gd name="connsiteX797" fmla="*/ 318727 w 2747777"/>
                <a:gd name="connsiteY797" fmla="*/ 1105358 h 1373467"/>
                <a:gd name="connsiteX798" fmla="*/ 327916 w 2747777"/>
                <a:gd name="connsiteY798" fmla="*/ 1097685 h 1373467"/>
                <a:gd name="connsiteX799" fmla="*/ 318727 w 2747777"/>
                <a:gd name="connsiteY799" fmla="*/ 1097685 h 1373467"/>
                <a:gd name="connsiteX800" fmla="*/ 318727 w 2747777"/>
                <a:gd name="connsiteY800" fmla="*/ 1092510 h 1373467"/>
                <a:gd name="connsiteX801" fmla="*/ 334006 w 2747777"/>
                <a:gd name="connsiteY801" fmla="*/ 1092510 h 1373467"/>
                <a:gd name="connsiteX802" fmla="*/ 340096 w 2747777"/>
                <a:gd name="connsiteY802" fmla="*/ 1092510 h 1373467"/>
                <a:gd name="connsiteX803" fmla="*/ 343194 w 2747777"/>
                <a:gd name="connsiteY803" fmla="*/ 1092510 h 1373467"/>
                <a:gd name="connsiteX804" fmla="*/ 343194 w 2747777"/>
                <a:gd name="connsiteY804" fmla="*/ 1100272 h 1373467"/>
                <a:gd name="connsiteX805" fmla="*/ 352383 w 2747777"/>
                <a:gd name="connsiteY805" fmla="*/ 1092510 h 1373467"/>
                <a:gd name="connsiteX806" fmla="*/ 352382 w 2747777"/>
                <a:gd name="connsiteY806" fmla="*/ 1092510 h 1373467"/>
                <a:gd name="connsiteX807" fmla="*/ 358472 w 2747777"/>
                <a:gd name="connsiteY807" fmla="*/ 1087424 h 1373467"/>
                <a:gd name="connsiteX808" fmla="*/ 349284 w 2747777"/>
                <a:gd name="connsiteY808" fmla="*/ 1087424 h 1373467"/>
                <a:gd name="connsiteX809" fmla="*/ 349284 w 2747777"/>
                <a:gd name="connsiteY809" fmla="*/ 1082339 h 1373467"/>
                <a:gd name="connsiteX810" fmla="*/ 361464 w 2747777"/>
                <a:gd name="connsiteY810" fmla="*/ 1082339 h 1373467"/>
                <a:gd name="connsiteX811" fmla="*/ 361464 w 2747777"/>
                <a:gd name="connsiteY811" fmla="*/ 1090012 h 1373467"/>
                <a:gd name="connsiteX812" fmla="*/ 370759 w 2747777"/>
                <a:gd name="connsiteY812" fmla="*/ 1082339 h 1373467"/>
                <a:gd name="connsiteX813" fmla="*/ 364669 w 2747777"/>
                <a:gd name="connsiteY813" fmla="*/ 1082339 h 1373467"/>
                <a:gd name="connsiteX814" fmla="*/ 361464 w 2747777"/>
                <a:gd name="connsiteY814" fmla="*/ 1082339 h 1373467"/>
                <a:gd name="connsiteX815" fmla="*/ 361464 w 2747777"/>
                <a:gd name="connsiteY815" fmla="*/ 1077164 h 1373467"/>
                <a:gd name="connsiteX816" fmla="*/ 373751 w 2747777"/>
                <a:gd name="connsiteY816" fmla="*/ 1077164 h 1373467"/>
                <a:gd name="connsiteX817" fmla="*/ 373751 w 2747777"/>
                <a:gd name="connsiteY817" fmla="*/ 1085015 h 1373467"/>
                <a:gd name="connsiteX818" fmla="*/ 383046 w 2747777"/>
                <a:gd name="connsiteY818" fmla="*/ 1077164 h 1373467"/>
                <a:gd name="connsiteX819" fmla="*/ 376849 w 2747777"/>
                <a:gd name="connsiteY819" fmla="*/ 1077164 h 1373467"/>
                <a:gd name="connsiteX820" fmla="*/ 373751 w 2747777"/>
                <a:gd name="connsiteY820" fmla="*/ 1077164 h 1373467"/>
                <a:gd name="connsiteX821" fmla="*/ 373751 w 2747777"/>
                <a:gd name="connsiteY821" fmla="*/ 1072168 h 1373467"/>
                <a:gd name="connsiteX822" fmla="*/ 385931 w 2747777"/>
                <a:gd name="connsiteY822" fmla="*/ 1072168 h 1373467"/>
                <a:gd name="connsiteX823" fmla="*/ 385931 w 2747777"/>
                <a:gd name="connsiteY823" fmla="*/ 1079841 h 1373467"/>
                <a:gd name="connsiteX824" fmla="*/ 395226 w 2747777"/>
                <a:gd name="connsiteY824" fmla="*/ 1072168 h 1373467"/>
                <a:gd name="connsiteX825" fmla="*/ 389136 w 2747777"/>
                <a:gd name="connsiteY825" fmla="*/ 1072168 h 1373467"/>
                <a:gd name="connsiteX826" fmla="*/ 385931 w 2747777"/>
                <a:gd name="connsiteY826" fmla="*/ 1072168 h 1373467"/>
                <a:gd name="connsiteX827" fmla="*/ 385931 w 2747777"/>
                <a:gd name="connsiteY827" fmla="*/ 1067082 h 1373467"/>
                <a:gd name="connsiteX828" fmla="*/ 398218 w 2747777"/>
                <a:gd name="connsiteY828" fmla="*/ 1067082 h 1373467"/>
                <a:gd name="connsiteX829" fmla="*/ 398218 w 2747777"/>
                <a:gd name="connsiteY829" fmla="*/ 1074755 h 1373467"/>
                <a:gd name="connsiteX830" fmla="*/ 407513 w 2747777"/>
                <a:gd name="connsiteY830" fmla="*/ 1067082 h 1373467"/>
                <a:gd name="connsiteX831" fmla="*/ 401316 w 2747777"/>
                <a:gd name="connsiteY831" fmla="*/ 1067082 h 1373467"/>
                <a:gd name="connsiteX832" fmla="*/ 398218 w 2747777"/>
                <a:gd name="connsiteY832" fmla="*/ 1067082 h 1373467"/>
                <a:gd name="connsiteX833" fmla="*/ 398218 w 2747777"/>
                <a:gd name="connsiteY833" fmla="*/ 1061907 h 1373467"/>
                <a:gd name="connsiteX834" fmla="*/ 410398 w 2747777"/>
                <a:gd name="connsiteY834" fmla="*/ 1061907 h 1373467"/>
                <a:gd name="connsiteX835" fmla="*/ 410398 w 2747777"/>
                <a:gd name="connsiteY835" fmla="*/ 1064495 h 1373467"/>
                <a:gd name="connsiteX836" fmla="*/ 410398 w 2747777"/>
                <a:gd name="connsiteY836" fmla="*/ 1069669 h 1373467"/>
                <a:gd name="connsiteX837" fmla="*/ 419586 w 2747777"/>
                <a:gd name="connsiteY837" fmla="*/ 1061907 h 1373467"/>
                <a:gd name="connsiteX838" fmla="*/ 413603 w 2747777"/>
                <a:gd name="connsiteY838" fmla="*/ 1061907 h 1373467"/>
                <a:gd name="connsiteX839" fmla="*/ 410398 w 2747777"/>
                <a:gd name="connsiteY839" fmla="*/ 1061907 h 1373467"/>
                <a:gd name="connsiteX840" fmla="*/ 410398 w 2747777"/>
                <a:gd name="connsiteY840" fmla="*/ 1051736 h 1373467"/>
                <a:gd name="connsiteX841" fmla="*/ 422684 w 2747777"/>
                <a:gd name="connsiteY841" fmla="*/ 1051736 h 1373467"/>
                <a:gd name="connsiteX842" fmla="*/ 422684 w 2747777"/>
                <a:gd name="connsiteY842" fmla="*/ 1059409 h 1373467"/>
                <a:gd name="connsiteX843" fmla="*/ 431873 w 2747777"/>
                <a:gd name="connsiteY843" fmla="*/ 1051736 h 1373467"/>
                <a:gd name="connsiteX844" fmla="*/ 425783 w 2747777"/>
                <a:gd name="connsiteY844" fmla="*/ 1051736 h 1373467"/>
                <a:gd name="connsiteX845" fmla="*/ 422684 w 2747777"/>
                <a:gd name="connsiteY845" fmla="*/ 1051736 h 1373467"/>
                <a:gd name="connsiteX846" fmla="*/ 422684 w 2747777"/>
                <a:gd name="connsiteY846" fmla="*/ 1046561 h 1373467"/>
                <a:gd name="connsiteX847" fmla="*/ 434864 w 2747777"/>
                <a:gd name="connsiteY847" fmla="*/ 1046561 h 1373467"/>
                <a:gd name="connsiteX848" fmla="*/ 434864 w 2747777"/>
                <a:gd name="connsiteY848" fmla="*/ 1049149 h 1373467"/>
                <a:gd name="connsiteX849" fmla="*/ 434864 w 2747777"/>
                <a:gd name="connsiteY849" fmla="*/ 1054323 h 1373467"/>
                <a:gd name="connsiteX850" fmla="*/ 444160 w 2747777"/>
                <a:gd name="connsiteY850" fmla="*/ 1046561 h 1373467"/>
                <a:gd name="connsiteX851" fmla="*/ 437963 w 2747777"/>
                <a:gd name="connsiteY851" fmla="*/ 1046561 h 1373467"/>
                <a:gd name="connsiteX852" fmla="*/ 434864 w 2747777"/>
                <a:gd name="connsiteY852" fmla="*/ 1046561 h 1373467"/>
                <a:gd name="connsiteX853" fmla="*/ 434864 w 2747777"/>
                <a:gd name="connsiteY853" fmla="*/ 1044152 h 1373467"/>
                <a:gd name="connsiteX854" fmla="*/ 434864 w 2747777"/>
                <a:gd name="connsiteY854" fmla="*/ 1031304 h 1373467"/>
                <a:gd name="connsiteX855" fmla="*/ 441061 w 2747777"/>
                <a:gd name="connsiteY855" fmla="*/ 1031304 h 1373467"/>
                <a:gd name="connsiteX856" fmla="*/ 441061 w 2747777"/>
                <a:gd name="connsiteY856" fmla="*/ 1038977 h 1373467"/>
                <a:gd name="connsiteX857" fmla="*/ 450250 w 2747777"/>
                <a:gd name="connsiteY857" fmla="*/ 1031304 h 1373467"/>
                <a:gd name="connsiteX858" fmla="*/ 441061 w 2747777"/>
                <a:gd name="connsiteY858" fmla="*/ 1031304 h 1373467"/>
                <a:gd name="connsiteX859" fmla="*/ 441061 w 2747777"/>
                <a:gd name="connsiteY859" fmla="*/ 1026219 h 1373467"/>
                <a:gd name="connsiteX860" fmla="*/ 453241 w 2747777"/>
                <a:gd name="connsiteY860" fmla="*/ 1026219 h 1373467"/>
                <a:gd name="connsiteX861" fmla="*/ 453241 w 2747777"/>
                <a:gd name="connsiteY861" fmla="*/ 1033892 h 1373467"/>
                <a:gd name="connsiteX862" fmla="*/ 459438 w 2747777"/>
                <a:gd name="connsiteY862" fmla="*/ 1028777 h 1373467"/>
                <a:gd name="connsiteX863" fmla="*/ 459438 w 2747777"/>
                <a:gd name="connsiteY863" fmla="*/ 1028806 h 1373467"/>
                <a:gd name="connsiteX864" fmla="*/ 462516 w 2747777"/>
                <a:gd name="connsiteY864" fmla="*/ 1026236 h 1373467"/>
                <a:gd name="connsiteX865" fmla="*/ 462536 w 2747777"/>
                <a:gd name="connsiteY865" fmla="*/ 1026219 h 1373467"/>
                <a:gd name="connsiteX866" fmla="*/ 462536 w 2747777"/>
                <a:gd name="connsiteY866" fmla="*/ 1026219 h 1373467"/>
                <a:gd name="connsiteX867" fmla="*/ 468626 w 2747777"/>
                <a:gd name="connsiteY867" fmla="*/ 1021133 h 1373467"/>
                <a:gd name="connsiteX868" fmla="*/ 459438 w 2747777"/>
                <a:gd name="connsiteY868" fmla="*/ 1021133 h 1373467"/>
                <a:gd name="connsiteX869" fmla="*/ 459438 w 2747777"/>
                <a:gd name="connsiteY869" fmla="*/ 1015958 h 1373467"/>
                <a:gd name="connsiteX870" fmla="*/ 471618 w 2747777"/>
                <a:gd name="connsiteY870" fmla="*/ 1015958 h 1373467"/>
                <a:gd name="connsiteX871" fmla="*/ 471618 w 2747777"/>
                <a:gd name="connsiteY871" fmla="*/ 1018546 h 1373467"/>
                <a:gd name="connsiteX872" fmla="*/ 471618 w 2747777"/>
                <a:gd name="connsiteY872" fmla="*/ 1023631 h 1373467"/>
                <a:gd name="connsiteX873" fmla="*/ 480913 w 2747777"/>
                <a:gd name="connsiteY873" fmla="*/ 1015958 h 1373467"/>
                <a:gd name="connsiteX874" fmla="*/ 474716 w 2747777"/>
                <a:gd name="connsiteY874" fmla="*/ 1015958 h 1373467"/>
                <a:gd name="connsiteX875" fmla="*/ 471618 w 2747777"/>
                <a:gd name="connsiteY875" fmla="*/ 1015958 h 1373467"/>
                <a:gd name="connsiteX876" fmla="*/ 471618 w 2747777"/>
                <a:gd name="connsiteY876" fmla="*/ 1005698 h 1373467"/>
                <a:gd name="connsiteX877" fmla="*/ 483905 w 2747777"/>
                <a:gd name="connsiteY877" fmla="*/ 1005698 h 1373467"/>
                <a:gd name="connsiteX878" fmla="*/ 483905 w 2747777"/>
                <a:gd name="connsiteY878" fmla="*/ 1008375 h 1373467"/>
                <a:gd name="connsiteX879" fmla="*/ 483905 w 2747777"/>
                <a:gd name="connsiteY879" fmla="*/ 1013460 h 1373467"/>
                <a:gd name="connsiteX880" fmla="*/ 493093 w 2747777"/>
                <a:gd name="connsiteY880" fmla="*/ 1005698 h 1373467"/>
                <a:gd name="connsiteX881" fmla="*/ 487003 w 2747777"/>
                <a:gd name="connsiteY881" fmla="*/ 1005698 h 1373467"/>
                <a:gd name="connsiteX882" fmla="*/ 483905 w 2747777"/>
                <a:gd name="connsiteY882" fmla="*/ 1005698 h 1373467"/>
                <a:gd name="connsiteX883" fmla="*/ 551322 w 2747777"/>
                <a:gd name="connsiteY883" fmla="*/ 985445 h 1373467"/>
                <a:gd name="connsiteX884" fmla="*/ 557412 w 2747777"/>
                <a:gd name="connsiteY884" fmla="*/ 985445 h 1373467"/>
                <a:gd name="connsiteX885" fmla="*/ 557412 w 2747777"/>
                <a:gd name="connsiteY885" fmla="*/ 990530 h 1373467"/>
                <a:gd name="connsiteX886" fmla="*/ 551322 w 2747777"/>
                <a:gd name="connsiteY886" fmla="*/ 990530 h 1373467"/>
                <a:gd name="connsiteX887" fmla="*/ 551322 w 2747777"/>
                <a:gd name="connsiteY887" fmla="*/ 982858 h 1373467"/>
                <a:gd name="connsiteX888" fmla="*/ 551322 w 2747777"/>
                <a:gd name="connsiteY888" fmla="*/ 985445 h 1373467"/>
                <a:gd name="connsiteX889" fmla="*/ 548224 w 2747777"/>
                <a:gd name="connsiteY889" fmla="*/ 985445 h 1373467"/>
                <a:gd name="connsiteX890" fmla="*/ 538928 w 2747777"/>
                <a:gd name="connsiteY890" fmla="*/ 980270 h 1373467"/>
                <a:gd name="connsiteX891" fmla="*/ 541991 w 2747777"/>
                <a:gd name="connsiteY891" fmla="*/ 980270 h 1373467"/>
                <a:gd name="connsiteX892" fmla="*/ 538928 w 2747777"/>
                <a:gd name="connsiteY892" fmla="*/ 982858 h 1373467"/>
                <a:gd name="connsiteX893" fmla="*/ 545018 w 2747777"/>
                <a:gd name="connsiteY893" fmla="*/ 975095 h 1373467"/>
                <a:gd name="connsiteX894" fmla="*/ 548117 w 2747777"/>
                <a:gd name="connsiteY894" fmla="*/ 975095 h 1373467"/>
                <a:gd name="connsiteX895" fmla="*/ 546567 w 2747777"/>
                <a:gd name="connsiteY895" fmla="*/ 976404 h 1373467"/>
                <a:gd name="connsiteX896" fmla="*/ 545018 w 2747777"/>
                <a:gd name="connsiteY896" fmla="*/ 977683 h 1373467"/>
                <a:gd name="connsiteX897" fmla="*/ 532731 w 2747777"/>
                <a:gd name="connsiteY897" fmla="*/ 975095 h 1373467"/>
                <a:gd name="connsiteX898" fmla="*/ 538928 w 2747777"/>
                <a:gd name="connsiteY898" fmla="*/ 975095 h 1373467"/>
                <a:gd name="connsiteX899" fmla="*/ 538928 w 2747777"/>
                <a:gd name="connsiteY899" fmla="*/ 980270 h 1373467"/>
                <a:gd name="connsiteX900" fmla="*/ 535937 w 2747777"/>
                <a:gd name="connsiteY900" fmla="*/ 980270 h 1373467"/>
                <a:gd name="connsiteX901" fmla="*/ 532731 w 2747777"/>
                <a:gd name="connsiteY901" fmla="*/ 980270 h 1373467"/>
                <a:gd name="connsiteX902" fmla="*/ 538928 w 2747777"/>
                <a:gd name="connsiteY902" fmla="*/ 970010 h 1373467"/>
                <a:gd name="connsiteX903" fmla="*/ 545018 w 2747777"/>
                <a:gd name="connsiteY903" fmla="*/ 970010 h 1373467"/>
                <a:gd name="connsiteX904" fmla="*/ 545018 w 2747777"/>
                <a:gd name="connsiteY904" fmla="*/ 972597 h 1373467"/>
                <a:gd name="connsiteX905" fmla="*/ 545018 w 2747777"/>
                <a:gd name="connsiteY905" fmla="*/ 975095 h 1373467"/>
                <a:gd name="connsiteX906" fmla="*/ 538928 w 2747777"/>
                <a:gd name="connsiteY906" fmla="*/ 975095 h 1373467"/>
                <a:gd name="connsiteX907" fmla="*/ 575789 w 2747777"/>
                <a:gd name="connsiteY907" fmla="*/ 965013 h 1373467"/>
                <a:gd name="connsiteX908" fmla="*/ 578674 w 2747777"/>
                <a:gd name="connsiteY908" fmla="*/ 965013 h 1373467"/>
                <a:gd name="connsiteX909" fmla="*/ 581879 w 2747777"/>
                <a:gd name="connsiteY909" fmla="*/ 965013 h 1373467"/>
                <a:gd name="connsiteX910" fmla="*/ 581879 w 2747777"/>
                <a:gd name="connsiteY910" fmla="*/ 970099 h 1373467"/>
                <a:gd name="connsiteX911" fmla="*/ 575789 w 2747777"/>
                <a:gd name="connsiteY911" fmla="*/ 970099 h 1373467"/>
                <a:gd name="connsiteX912" fmla="*/ 575789 w 2747777"/>
                <a:gd name="connsiteY912" fmla="*/ 962426 h 1373467"/>
                <a:gd name="connsiteX913" fmla="*/ 575789 w 2747777"/>
                <a:gd name="connsiteY913" fmla="*/ 965013 h 1373467"/>
                <a:gd name="connsiteX914" fmla="*/ 572655 w 2747777"/>
                <a:gd name="connsiteY914" fmla="*/ 965013 h 1373467"/>
                <a:gd name="connsiteX915" fmla="*/ 563395 w 2747777"/>
                <a:gd name="connsiteY915" fmla="*/ 959749 h 1373467"/>
                <a:gd name="connsiteX916" fmla="*/ 566494 w 2747777"/>
                <a:gd name="connsiteY916" fmla="*/ 959749 h 1373467"/>
                <a:gd name="connsiteX917" fmla="*/ 563395 w 2747777"/>
                <a:gd name="connsiteY917" fmla="*/ 962367 h 1373467"/>
                <a:gd name="connsiteX918" fmla="*/ 557305 w 2747777"/>
                <a:gd name="connsiteY918" fmla="*/ 954664 h 1373467"/>
                <a:gd name="connsiteX919" fmla="*/ 563395 w 2747777"/>
                <a:gd name="connsiteY919" fmla="*/ 954664 h 1373467"/>
                <a:gd name="connsiteX920" fmla="*/ 563395 w 2747777"/>
                <a:gd name="connsiteY920" fmla="*/ 959749 h 1373467"/>
                <a:gd name="connsiteX921" fmla="*/ 560403 w 2747777"/>
                <a:gd name="connsiteY921" fmla="*/ 959749 h 1373467"/>
                <a:gd name="connsiteX922" fmla="*/ 557305 w 2747777"/>
                <a:gd name="connsiteY922" fmla="*/ 959749 h 1373467"/>
                <a:gd name="connsiteX923" fmla="*/ 612542 w 2747777"/>
                <a:gd name="connsiteY923" fmla="*/ 949667 h 1373467"/>
                <a:gd name="connsiteX924" fmla="*/ 618632 w 2747777"/>
                <a:gd name="connsiteY924" fmla="*/ 949667 h 1373467"/>
                <a:gd name="connsiteX925" fmla="*/ 618632 w 2747777"/>
                <a:gd name="connsiteY925" fmla="*/ 954753 h 1373467"/>
                <a:gd name="connsiteX926" fmla="*/ 612542 w 2747777"/>
                <a:gd name="connsiteY926" fmla="*/ 954753 h 1373467"/>
                <a:gd name="connsiteX927" fmla="*/ 612542 w 2747777"/>
                <a:gd name="connsiteY927" fmla="*/ 947080 h 1373467"/>
                <a:gd name="connsiteX928" fmla="*/ 612542 w 2747777"/>
                <a:gd name="connsiteY928" fmla="*/ 949667 h 1373467"/>
                <a:gd name="connsiteX929" fmla="*/ 609408 w 2747777"/>
                <a:gd name="connsiteY929" fmla="*/ 949667 h 1373467"/>
                <a:gd name="connsiteX930" fmla="*/ 600149 w 2747777"/>
                <a:gd name="connsiteY930" fmla="*/ 944493 h 1373467"/>
                <a:gd name="connsiteX931" fmla="*/ 603247 w 2747777"/>
                <a:gd name="connsiteY931" fmla="*/ 944493 h 1373467"/>
                <a:gd name="connsiteX932" fmla="*/ 603233 w 2747777"/>
                <a:gd name="connsiteY932" fmla="*/ 944505 h 1373467"/>
                <a:gd name="connsiteX933" fmla="*/ 600149 w 2747777"/>
                <a:gd name="connsiteY933" fmla="*/ 947051 h 1373467"/>
                <a:gd name="connsiteX934" fmla="*/ 606239 w 2747777"/>
                <a:gd name="connsiteY934" fmla="*/ 939407 h 1373467"/>
                <a:gd name="connsiteX935" fmla="*/ 609301 w 2747777"/>
                <a:gd name="connsiteY935" fmla="*/ 939407 h 1373467"/>
                <a:gd name="connsiteX936" fmla="*/ 606239 w 2747777"/>
                <a:gd name="connsiteY936" fmla="*/ 941994 h 1373467"/>
                <a:gd name="connsiteX937" fmla="*/ 593952 w 2747777"/>
                <a:gd name="connsiteY937" fmla="*/ 939407 h 1373467"/>
                <a:gd name="connsiteX938" fmla="*/ 600149 w 2747777"/>
                <a:gd name="connsiteY938" fmla="*/ 939407 h 1373467"/>
                <a:gd name="connsiteX939" fmla="*/ 600149 w 2747777"/>
                <a:gd name="connsiteY939" fmla="*/ 944493 h 1373467"/>
                <a:gd name="connsiteX940" fmla="*/ 597050 w 2747777"/>
                <a:gd name="connsiteY940" fmla="*/ 944493 h 1373467"/>
                <a:gd name="connsiteX941" fmla="*/ 593952 w 2747777"/>
                <a:gd name="connsiteY941" fmla="*/ 944493 h 1373467"/>
                <a:gd name="connsiteX942" fmla="*/ 600149 w 2747777"/>
                <a:gd name="connsiteY942" fmla="*/ 934232 h 1373467"/>
                <a:gd name="connsiteX943" fmla="*/ 606239 w 2747777"/>
                <a:gd name="connsiteY943" fmla="*/ 934232 h 1373467"/>
                <a:gd name="connsiteX944" fmla="*/ 606239 w 2747777"/>
                <a:gd name="connsiteY944" fmla="*/ 936819 h 1373467"/>
                <a:gd name="connsiteX945" fmla="*/ 606239 w 2747777"/>
                <a:gd name="connsiteY945" fmla="*/ 939407 h 1373467"/>
                <a:gd name="connsiteX946" fmla="*/ 600149 w 2747777"/>
                <a:gd name="connsiteY946" fmla="*/ 939407 h 1373467"/>
                <a:gd name="connsiteX947" fmla="*/ 655279 w 2747777"/>
                <a:gd name="connsiteY947" fmla="*/ 903808 h 1373467"/>
                <a:gd name="connsiteX948" fmla="*/ 658271 w 2747777"/>
                <a:gd name="connsiteY948" fmla="*/ 903808 h 1373467"/>
                <a:gd name="connsiteX949" fmla="*/ 661369 w 2747777"/>
                <a:gd name="connsiteY949" fmla="*/ 903808 h 1373467"/>
                <a:gd name="connsiteX950" fmla="*/ 661369 w 2747777"/>
                <a:gd name="connsiteY950" fmla="*/ 908804 h 1373467"/>
                <a:gd name="connsiteX951" fmla="*/ 655279 w 2747777"/>
                <a:gd name="connsiteY951" fmla="*/ 908804 h 1373467"/>
                <a:gd name="connsiteX952" fmla="*/ 655279 w 2747777"/>
                <a:gd name="connsiteY952" fmla="*/ 901191 h 1373467"/>
                <a:gd name="connsiteX953" fmla="*/ 655279 w 2747777"/>
                <a:gd name="connsiteY953" fmla="*/ 903808 h 1373467"/>
                <a:gd name="connsiteX954" fmla="*/ 652181 w 2747777"/>
                <a:gd name="connsiteY954" fmla="*/ 903808 h 1373467"/>
                <a:gd name="connsiteX955" fmla="*/ 642992 w 2747777"/>
                <a:gd name="connsiteY955" fmla="*/ 898544 h 1373467"/>
                <a:gd name="connsiteX956" fmla="*/ 646090 w 2747777"/>
                <a:gd name="connsiteY956" fmla="*/ 898544 h 1373467"/>
                <a:gd name="connsiteX957" fmla="*/ 642992 w 2747777"/>
                <a:gd name="connsiteY957" fmla="*/ 901131 h 1373467"/>
                <a:gd name="connsiteX958" fmla="*/ 636902 w 2747777"/>
                <a:gd name="connsiteY958" fmla="*/ 893458 h 1373467"/>
                <a:gd name="connsiteX959" fmla="*/ 642992 w 2747777"/>
                <a:gd name="connsiteY959" fmla="*/ 893458 h 1373467"/>
                <a:gd name="connsiteX960" fmla="*/ 642992 w 2747777"/>
                <a:gd name="connsiteY960" fmla="*/ 898544 h 1373467"/>
                <a:gd name="connsiteX961" fmla="*/ 636902 w 2747777"/>
                <a:gd name="connsiteY961" fmla="*/ 898544 h 1373467"/>
                <a:gd name="connsiteX962" fmla="*/ 673656 w 2747777"/>
                <a:gd name="connsiteY962" fmla="*/ 888462 h 1373467"/>
                <a:gd name="connsiteX963" fmla="*/ 676647 w 2747777"/>
                <a:gd name="connsiteY963" fmla="*/ 888462 h 1373467"/>
                <a:gd name="connsiteX964" fmla="*/ 679746 w 2747777"/>
                <a:gd name="connsiteY964" fmla="*/ 888462 h 1373467"/>
                <a:gd name="connsiteX965" fmla="*/ 679746 w 2747777"/>
                <a:gd name="connsiteY965" fmla="*/ 893547 h 1373467"/>
                <a:gd name="connsiteX966" fmla="*/ 673656 w 2747777"/>
                <a:gd name="connsiteY966" fmla="*/ 893547 h 1373467"/>
                <a:gd name="connsiteX967" fmla="*/ 673656 w 2747777"/>
                <a:gd name="connsiteY967" fmla="*/ 890960 h 1373467"/>
                <a:gd name="connsiteX968" fmla="*/ 673656 w 2747777"/>
                <a:gd name="connsiteY968" fmla="*/ 885874 h 1373467"/>
                <a:gd name="connsiteX969" fmla="*/ 673656 w 2747777"/>
                <a:gd name="connsiteY969" fmla="*/ 888462 h 1373467"/>
                <a:gd name="connsiteX970" fmla="*/ 670558 w 2747777"/>
                <a:gd name="connsiteY970" fmla="*/ 888462 h 1373467"/>
                <a:gd name="connsiteX971" fmla="*/ 670643 w 2747777"/>
                <a:gd name="connsiteY971" fmla="*/ 888391 h 1373467"/>
                <a:gd name="connsiteX972" fmla="*/ 679639 w 2747777"/>
                <a:gd name="connsiteY972" fmla="*/ 873027 h 1373467"/>
                <a:gd name="connsiteX973" fmla="*/ 682773 w 2747777"/>
                <a:gd name="connsiteY973" fmla="*/ 873027 h 1373467"/>
                <a:gd name="connsiteX974" fmla="*/ 679639 w 2747777"/>
                <a:gd name="connsiteY974" fmla="*/ 875614 h 1373467"/>
                <a:gd name="connsiteX975" fmla="*/ 698123 w 2747777"/>
                <a:gd name="connsiteY975" fmla="*/ 868030 h 1373467"/>
                <a:gd name="connsiteX976" fmla="*/ 704319 w 2747777"/>
                <a:gd name="connsiteY976" fmla="*/ 868030 h 1373467"/>
                <a:gd name="connsiteX977" fmla="*/ 704319 w 2747777"/>
                <a:gd name="connsiteY977" fmla="*/ 873116 h 1373467"/>
                <a:gd name="connsiteX978" fmla="*/ 698123 w 2747777"/>
                <a:gd name="connsiteY978" fmla="*/ 873116 h 1373467"/>
                <a:gd name="connsiteX979" fmla="*/ 698123 w 2747777"/>
                <a:gd name="connsiteY979" fmla="*/ 870528 h 1373467"/>
                <a:gd name="connsiteX980" fmla="*/ 673442 w 2747777"/>
                <a:gd name="connsiteY980" fmla="*/ 867941 h 1373467"/>
                <a:gd name="connsiteX981" fmla="*/ 679639 w 2747777"/>
                <a:gd name="connsiteY981" fmla="*/ 867941 h 1373467"/>
                <a:gd name="connsiteX982" fmla="*/ 679639 w 2747777"/>
                <a:gd name="connsiteY982" fmla="*/ 870528 h 1373467"/>
                <a:gd name="connsiteX983" fmla="*/ 679639 w 2747777"/>
                <a:gd name="connsiteY983" fmla="*/ 873027 h 1373467"/>
                <a:gd name="connsiteX984" fmla="*/ 676647 w 2747777"/>
                <a:gd name="connsiteY984" fmla="*/ 873027 h 1373467"/>
                <a:gd name="connsiteX985" fmla="*/ 673442 w 2747777"/>
                <a:gd name="connsiteY985" fmla="*/ 873027 h 1373467"/>
                <a:gd name="connsiteX986" fmla="*/ 698123 w 2747777"/>
                <a:gd name="connsiteY986" fmla="*/ 865442 h 1373467"/>
                <a:gd name="connsiteX987" fmla="*/ 698123 w 2747777"/>
                <a:gd name="connsiteY987" fmla="*/ 868030 h 1373467"/>
                <a:gd name="connsiteX988" fmla="*/ 695024 w 2747777"/>
                <a:gd name="connsiteY988" fmla="*/ 868030 h 1373467"/>
                <a:gd name="connsiteX989" fmla="*/ 704319 w 2747777"/>
                <a:gd name="connsiteY989" fmla="*/ 862945 h 1373467"/>
                <a:gd name="connsiteX990" fmla="*/ 710410 w 2747777"/>
                <a:gd name="connsiteY990" fmla="*/ 862945 h 1373467"/>
                <a:gd name="connsiteX991" fmla="*/ 710410 w 2747777"/>
                <a:gd name="connsiteY991" fmla="*/ 868030 h 1373467"/>
                <a:gd name="connsiteX992" fmla="*/ 704319 w 2747777"/>
                <a:gd name="connsiteY992" fmla="*/ 868030 h 1373467"/>
                <a:gd name="connsiteX993" fmla="*/ 704319 w 2747777"/>
                <a:gd name="connsiteY993" fmla="*/ 860269 h 1373467"/>
                <a:gd name="connsiteX994" fmla="*/ 704319 w 2747777"/>
                <a:gd name="connsiteY994" fmla="*/ 862945 h 1373467"/>
                <a:gd name="connsiteX995" fmla="*/ 701114 w 2747777"/>
                <a:gd name="connsiteY995" fmla="*/ 862945 h 1373467"/>
                <a:gd name="connsiteX996" fmla="*/ 710410 w 2747777"/>
                <a:gd name="connsiteY996" fmla="*/ 857859 h 1373467"/>
                <a:gd name="connsiteX997" fmla="*/ 716499 w 2747777"/>
                <a:gd name="connsiteY997" fmla="*/ 857859 h 1373467"/>
                <a:gd name="connsiteX998" fmla="*/ 716499 w 2747777"/>
                <a:gd name="connsiteY998" fmla="*/ 862945 h 1373467"/>
                <a:gd name="connsiteX999" fmla="*/ 710410 w 2747777"/>
                <a:gd name="connsiteY999" fmla="*/ 862945 h 1373467"/>
                <a:gd name="connsiteX1000" fmla="*/ 691819 w 2747777"/>
                <a:gd name="connsiteY1000" fmla="*/ 857681 h 1373467"/>
                <a:gd name="connsiteX1001" fmla="*/ 694953 w 2747777"/>
                <a:gd name="connsiteY1001" fmla="*/ 857681 h 1373467"/>
                <a:gd name="connsiteX1002" fmla="*/ 691819 w 2747777"/>
                <a:gd name="connsiteY1002" fmla="*/ 860268 h 1373467"/>
                <a:gd name="connsiteX1003" fmla="*/ 710410 w 2747777"/>
                <a:gd name="connsiteY1003" fmla="*/ 855182 h 1373467"/>
                <a:gd name="connsiteX1004" fmla="*/ 710410 w 2747777"/>
                <a:gd name="connsiteY1004" fmla="*/ 857859 h 1373467"/>
                <a:gd name="connsiteX1005" fmla="*/ 707204 w 2747777"/>
                <a:gd name="connsiteY1005" fmla="*/ 857859 h 1373467"/>
                <a:gd name="connsiteX1006" fmla="*/ 716499 w 2747777"/>
                <a:gd name="connsiteY1006" fmla="*/ 852684 h 1373467"/>
                <a:gd name="connsiteX1007" fmla="*/ 719491 w 2747777"/>
                <a:gd name="connsiteY1007" fmla="*/ 852684 h 1373467"/>
                <a:gd name="connsiteX1008" fmla="*/ 722696 w 2747777"/>
                <a:gd name="connsiteY1008" fmla="*/ 852684 h 1373467"/>
                <a:gd name="connsiteX1009" fmla="*/ 722696 w 2747777"/>
                <a:gd name="connsiteY1009" fmla="*/ 857859 h 1373467"/>
                <a:gd name="connsiteX1010" fmla="*/ 716499 w 2747777"/>
                <a:gd name="connsiteY1010" fmla="*/ 857859 h 1373467"/>
                <a:gd name="connsiteX1011" fmla="*/ 698016 w 2747777"/>
                <a:gd name="connsiteY1011" fmla="*/ 852595 h 1373467"/>
                <a:gd name="connsiteX1012" fmla="*/ 701078 w 2747777"/>
                <a:gd name="connsiteY1012" fmla="*/ 852595 h 1373467"/>
                <a:gd name="connsiteX1013" fmla="*/ 699551 w 2747777"/>
                <a:gd name="connsiteY1013" fmla="*/ 853886 h 1373467"/>
                <a:gd name="connsiteX1014" fmla="*/ 698016 w 2747777"/>
                <a:gd name="connsiteY1014" fmla="*/ 855153 h 1373467"/>
                <a:gd name="connsiteX1015" fmla="*/ 685729 w 2747777"/>
                <a:gd name="connsiteY1015" fmla="*/ 852595 h 1373467"/>
                <a:gd name="connsiteX1016" fmla="*/ 691819 w 2747777"/>
                <a:gd name="connsiteY1016" fmla="*/ 852595 h 1373467"/>
                <a:gd name="connsiteX1017" fmla="*/ 691819 w 2747777"/>
                <a:gd name="connsiteY1017" fmla="*/ 857681 h 1373467"/>
                <a:gd name="connsiteX1018" fmla="*/ 685729 w 2747777"/>
                <a:gd name="connsiteY1018" fmla="*/ 857681 h 1373467"/>
                <a:gd name="connsiteX1019" fmla="*/ 716499 w 2747777"/>
                <a:gd name="connsiteY1019" fmla="*/ 850127 h 1373467"/>
                <a:gd name="connsiteX1020" fmla="*/ 716499 w 2747777"/>
                <a:gd name="connsiteY1020" fmla="*/ 852684 h 1373467"/>
                <a:gd name="connsiteX1021" fmla="*/ 713401 w 2747777"/>
                <a:gd name="connsiteY1021" fmla="*/ 852684 h 1373467"/>
                <a:gd name="connsiteX1022" fmla="*/ 713403 w 2747777"/>
                <a:gd name="connsiteY1022" fmla="*/ 852683 h 1373467"/>
                <a:gd name="connsiteX1023" fmla="*/ 704106 w 2747777"/>
                <a:gd name="connsiteY1023" fmla="*/ 847420 h 1373467"/>
                <a:gd name="connsiteX1024" fmla="*/ 707204 w 2747777"/>
                <a:gd name="connsiteY1024" fmla="*/ 847420 h 1373467"/>
                <a:gd name="connsiteX1025" fmla="*/ 704106 w 2747777"/>
                <a:gd name="connsiteY1025" fmla="*/ 850037 h 1373467"/>
                <a:gd name="connsiteX1026" fmla="*/ 691819 w 2747777"/>
                <a:gd name="connsiteY1026" fmla="*/ 847420 h 1373467"/>
                <a:gd name="connsiteX1027" fmla="*/ 698016 w 2747777"/>
                <a:gd name="connsiteY1027" fmla="*/ 847420 h 1373467"/>
                <a:gd name="connsiteX1028" fmla="*/ 698016 w 2747777"/>
                <a:gd name="connsiteY1028" fmla="*/ 852595 h 1373467"/>
                <a:gd name="connsiteX1029" fmla="*/ 691819 w 2747777"/>
                <a:gd name="connsiteY1029" fmla="*/ 852595 h 1373467"/>
                <a:gd name="connsiteX1030" fmla="*/ 698016 w 2747777"/>
                <a:gd name="connsiteY1030" fmla="*/ 842335 h 1373467"/>
                <a:gd name="connsiteX1031" fmla="*/ 704106 w 2747777"/>
                <a:gd name="connsiteY1031" fmla="*/ 842335 h 1373467"/>
                <a:gd name="connsiteX1032" fmla="*/ 704106 w 2747777"/>
                <a:gd name="connsiteY1032" fmla="*/ 847420 h 1373467"/>
                <a:gd name="connsiteX1033" fmla="*/ 698016 w 2747777"/>
                <a:gd name="connsiteY1033" fmla="*/ 847420 h 1373467"/>
                <a:gd name="connsiteX1034" fmla="*/ 777613 w 2747777"/>
                <a:gd name="connsiteY1034" fmla="*/ 811821 h 1373467"/>
                <a:gd name="connsiteX1035" fmla="*/ 783810 w 2747777"/>
                <a:gd name="connsiteY1035" fmla="*/ 811821 h 1373467"/>
                <a:gd name="connsiteX1036" fmla="*/ 783810 w 2747777"/>
                <a:gd name="connsiteY1036" fmla="*/ 816996 h 1373467"/>
                <a:gd name="connsiteX1037" fmla="*/ 777613 w 2747777"/>
                <a:gd name="connsiteY1037" fmla="*/ 816996 h 1373467"/>
                <a:gd name="connsiteX1038" fmla="*/ 777613 w 2747777"/>
                <a:gd name="connsiteY1038" fmla="*/ 809264 h 1373467"/>
                <a:gd name="connsiteX1039" fmla="*/ 777613 w 2747777"/>
                <a:gd name="connsiteY1039" fmla="*/ 811821 h 1373467"/>
                <a:gd name="connsiteX1040" fmla="*/ 774551 w 2747777"/>
                <a:gd name="connsiteY1040" fmla="*/ 811821 h 1373467"/>
                <a:gd name="connsiteX1041" fmla="*/ 776078 w 2747777"/>
                <a:gd name="connsiteY1041" fmla="*/ 810531 h 1373467"/>
                <a:gd name="connsiteX1042" fmla="*/ 783810 w 2747777"/>
                <a:gd name="connsiteY1042" fmla="*/ 806735 h 1373467"/>
                <a:gd name="connsiteX1043" fmla="*/ 789900 w 2747777"/>
                <a:gd name="connsiteY1043" fmla="*/ 806735 h 1373467"/>
                <a:gd name="connsiteX1044" fmla="*/ 789900 w 2747777"/>
                <a:gd name="connsiteY1044" fmla="*/ 811821 h 1373467"/>
                <a:gd name="connsiteX1045" fmla="*/ 783810 w 2747777"/>
                <a:gd name="connsiteY1045" fmla="*/ 811821 h 1373467"/>
                <a:gd name="connsiteX1046" fmla="*/ 765326 w 2747777"/>
                <a:gd name="connsiteY1046" fmla="*/ 806646 h 1373467"/>
                <a:gd name="connsiteX1047" fmla="*/ 768389 w 2747777"/>
                <a:gd name="connsiteY1047" fmla="*/ 806646 h 1373467"/>
                <a:gd name="connsiteX1048" fmla="*/ 765326 w 2747777"/>
                <a:gd name="connsiteY1048" fmla="*/ 809234 h 1373467"/>
                <a:gd name="connsiteX1049" fmla="*/ 783810 w 2747777"/>
                <a:gd name="connsiteY1049" fmla="*/ 804148 h 1373467"/>
                <a:gd name="connsiteX1050" fmla="*/ 783810 w 2747777"/>
                <a:gd name="connsiteY1050" fmla="*/ 806735 h 1373467"/>
                <a:gd name="connsiteX1051" fmla="*/ 780711 w 2747777"/>
                <a:gd name="connsiteY1051" fmla="*/ 806735 h 1373467"/>
                <a:gd name="connsiteX1052" fmla="*/ 783736 w 2747777"/>
                <a:gd name="connsiteY1052" fmla="*/ 804209 h 1373467"/>
                <a:gd name="connsiteX1053" fmla="*/ 771416 w 2747777"/>
                <a:gd name="connsiteY1053" fmla="*/ 801471 h 1373467"/>
                <a:gd name="connsiteX1054" fmla="*/ 774515 w 2747777"/>
                <a:gd name="connsiteY1054" fmla="*/ 801471 h 1373467"/>
                <a:gd name="connsiteX1055" fmla="*/ 771416 w 2747777"/>
                <a:gd name="connsiteY1055" fmla="*/ 804089 h 1373467"/>
                <a:gd name="connsiteX1056" fmla="*/ 759236 w 2747777"/>
                <a:gd name="connsiteY1056" fmla="*/ 801471 h 1373467"/>
                <a:gd name="connsiteX1057" fmla="*/ 765326 w 2747777"/>
                <a:gd name="connsiteY1057" fmla="*/ 801471 h 1373467"/>
                <a:gd name="connsiteX1058" fmla="*/ 765326 w 2747777"/>
                <a:gd name="connsiteY1058" fmla="*/ 806646 h 1373467"/>
                <a:gd name="connsiteX1059" fmla="*/ 762335 w 2747777"/>
                <a:gd name="connsiteY1059" fmla="*/ 806646 h 1373467"/>
                <a:gd name="connsiteX1060" fmla="*/ 759236 w 2747777"/>
                <a:gd name="connsiteY1060" fmla="*/ 806646 h 1373467"/>
                <a:gd name="connsiteX1061" fmla="*/ 777613 w 2747777"/>
                <a:gd name="connsiteY1061" fmla="*/ 796475 h 1373467"/>
                <a:gd name="connsiteX1062" fmla="*/ 780711 w 2747777"/>
                <a:gd name="connsiteY1062" fmla="*/ 796475 h 1373467"/>
                <a:gd name="connsiteX1063" fmla="*/ 780690 w 2747777"/>
                <a:gd name="connsiteY1063" fmla="*/ 796493 h 1373467"/>
                <a:gd name="connsiteX1064" fmla="*/ 777613 w 2747777"/>
                <a:gd name="connsiteY1064" fmla="*/ 799033 h 1373467"/>
                <a:gd name="connsiteX1065" fmla="*/ 765326 w 2747777"/>
                <a:gd name="connsiteY1065" fmla="*/ 796475 h 1373467"/>
                <a:gd name="connsiteX1066" fmla="*/ 771416 w 2747777"/>
                <a:gd name="connsiteY1066" fmla="*/ 796475 h 1373467"/>
                <a:gd name="connsiteX1067" fmla="*/ 771416 w 2747777"/>
                <a:gd name="connsiteY1067" fmla="*/ 801471 h 1373467"/>
                <a:gd name="connsiteX1068" fmla="*/ 765326 w 2747777"/>
                <a:gd name="connsiteY1068" fmla="*/ 801471 h 1373467"/>
                <a:gd name="connsiteX1069" fmla="*/ 786801 w 2747777"/>
                <a:gd name="connsiteY1069" fmla="*/ 791389 h 1373467"/>
                <a:gd name="connsiteX1070" fmla="*/ 792891 w 2747777"/>
                <a:gd name="connsiteY1070" fmla="*/ 791389 h 1373467"/>
                <a:gd name="connsiteX1071" fmla="*/ 795990 w 2747777"/>
                <a:gd name="connsiteY1071" fmla="*/ 791389 h 1373467"/>
                <a:gd name="connsiteX1072" fmla="*/ 795990 w 2747777"/>
                <a:gd name="connsiteY1072" fmla="*/ 793888 h 1373467"/>
                <a:gd name="connsiteX1073" fmla="*/ 795990 w 2747777"/>
                <a:gd name="connsiteY1073" fmla="*/ 806735 h 1373467"/>
                <a:gd name="connsiteX1074" fmla="*/ 789900 w 2747777"/>
                <a:gd name="connsiteY1074" fmla="*/ 806735 h 1373467"/>
                <a:gd name="connsiteX1075" fmla="*/ 789900 w 2747777"/>
                <a:gd name="connsiteY1075" fmla="*/ 799062 h 1373467"/>
                <a:gd name="connsiteX1076" fmla="*/ 783736 w 2747777"/>
                <a:gd name="connsiteY1076" fmla="*/ 804209 h 1373467"/>
                <a:gd name="connsiteX1077" fmla="*/ 777613 w 2747777"/>
                <a:gd name="connsiteY1077" fmla="*/ 809264 h 1373467"/>
                <a:gd name="connsiteX1078" fmla="*/ 777613 w 2747777"/>
                <a:gd name="connsiteY1078" fmla="*/ 809234 h 1373467"/>
                <a:gd name="connsiteX1079" fmla="*/ 776078 w 2747777"/>
                <a:gd name="connsiteY1079" fmla="*/ 810531 h 1373467"/>
                <a:gd name="connsiteX1080" fmla="*/ 774515 w 2747777"/>
                <a:gd name="connsiteY1080" fmla="*/ 811821 h 1373467"/>
                <a:gd name="connsiteX1081" fmla="*/ 774551 w 2747777"/>
                <a:gd name="connsiteY1081" fmla="*/ 811821 h 1373467"/>
                <a:gd name="connsiteX1082" fmla="*/ 768425 w 2747777"/>
                <a:gd name="connsiteY1082" fmla="*/ 816996 h 1373467"/>
                <a:gd name="connsiteX1083" fmla="*/ 777613 w 2747777"/>
                <a:gd name="connsiteY1083" fmla="*/ 816996 h 1373467"/>
                <a:gd name="connsiteX1084" fmla="*/ 777613 w 2747777"/>
                <a:gd name="connsiteY1084" fmla="*/ 822081 h 1373467"/>
                <a:gd name="connsiteX1085" fmla="*/ 762335 w 2747777"/>
                <a:gd name="connsiteY1085" fmla="*/ 822081 h 1373467"/>
                <a:gd name="connsiteX1086" fmla="*/ 756138 w 2747777"/>
                <a:gd name="connsiteY1086" fmla="*/ 822081 h 1373467"/>
                <a:gd name="connsiteX1087" fmla="*/ 753146 w 2747777"/>
                <a:gd name="connsiteY1087" fmla="*/ 822081 h 1373467"/>
                <a:gd name="connsiteX1088" fmla="*/ 753146 w 2747777"/>
                <a:gd name="connsiteY1088" fmla="*/ 814408 h 1373467"/>
                <a:gd name="connsiteX1089" fmla="*/ 743958 w 2747777"/>
                <a:gd name="connsiteY1089" fmla="*/ 822081 h 1373467"/>
                <a:gd name="connsiteX1090" fmla="*/ 753146 w 2747777"/>
                <a:gd name="connsiteY1090" fmla="*/ 822081 h 1373467"/>
                <a:gd name="connsiteX1091" fmla="*/ 753146 w 2747777"/>
                <a:gd name="connsiteY1091" fmla="*/ 832253 h 1373467"/>
                <a:gd name="connsiteX1092" fmla="*/ 740966 w 2747777"/>
                <a:gd name="connsiteY1092" fmla="*/ 832253 h 1373467"/>
                <a:gd name="connsiteX1093" fmla="*/ 740966 w 2747777"/>
                <a:gd name="connsiteY1093" fmla="*/ 829665 h 1373467"/>
                <a:gd name="connsiteX1094" fmla="*/ 740966 w 2747777"/>
                <a:gd name="connsiteY1094" fmla="*/ 824580 h 1373467"/>
                <a:gd name="connsiteX1095" fmla="*/ 731671 w 2747777"/>
                <a:gd name="connsiteY1095" fmla="*/ 832253 h 1373467"/>
                <a:gd name="connsiteX1096" fmla="*/ 737761 w 2747777"/>
                <a:gd name="connsiteY1096" fmla="*/ 832253 h 1373467"/>
                <a:gd name="connsiteX1097" fmla="*/ 740966 w 2747777"/>
                <a:gd name="connsiteY1097" fmla="*/ 832253 h 1373467"/>
                <a:gd name="connsiteX1098" fmla="*/ 740966 w 2747777"/>
                <a:gd name="connsiteY1098" fmla="*/ 842513 h 1373467"/>
                <a:gd name="connsiteX1099" fmla="*/ 734876 w 2747777"/>
                <a:gd name="connsiteY1099" fmla="*/ 842513 h 1373467"/>
                <a:gd name="connsiteX1100" fmla="*/ 734876 w 2747777"/>
                <a:gd name="connsiteY1100" fmla="*/ 839926 h 1373467"/>
                <a:gd name="connsiteX1101" fmla="*/ 734876 w 2747777"/>
                <a:gd name="connsiteY1101" fmla="*/ 834751 h 1373467"/>
                <a:gd name="connsiteX1102" fmla="*/ 725581 w 2747777"/>
                <a:gd name="connsiteY1102" fmla="*/ 842513 h 1373467"/>
                <a:gd name="connsiteX1103" fmla="*/ 734876 w 2747777"/>
                <a:gd name="connsiteY1103" fmla="*/ 842513 h 1373467"/>
                <a:gd name="connsiteX1104" fmla="*/ 734876 w 2747777"/>
                <a:gd name="connsiteY1104" fmla="*/ 852684 h 1373467"/>
                <a:gd name="connsiteX1105" fmla="*/ 722696 w 2747777"/>
                <a:gd name="connsiteY1105" fmla="*/ 852684 h 1373467"/>
                <a:gd name="connsiteX1106" fmla="*/ 722696 w 2747777"/>
                <a:gd name="connsiteY1106" fmla="*/ 845011 h 1373467"/>
                <a:gd name="connsiteX1107" fmla="*/ 716499 w 2747777"/>
                <a:gd name="connsiteY1107" fmla="*/ 850127 h 1373467"/>
                <a:gd name="connsiteX1108" fmla="*/ 716499 w 2747777"/>
                <a:gd name="connsiteY1108" fmla="*/ 850097 h 1373467"/>
                <a:gd name="connsiteX1109" fmla="*/ 713403 w 2747777"/>
                <a:gd name="connsiteY1109" fmla="*/ 852683 h 1373467"/>
                <a:gd name="connsiteX1110" fmla="*/ 713401 w 2747777"/>
                <a:gd name="connsiteY1110" fmla="*/ 852684 h 1373467"/>
                <a:gd name="connsiteX1111" fmla="*/ 713401 w 2747777"/>
                <a:gd name="connsiteY1111" fmla="*/ 852684 h 1373467"/>
                <a:gd name="connsiteX1112" fmla="*/ 707204 w 2747777"/>
                <a:gd name="connsiteY1112" fmla="*/ 857859 h 1373467"/>
                <a:gd name="connsiteX1113" fmla="*/ 707204 w 2747777"/>
                <a:gd name="connsiteY1113" fmla="*/ 857859 h 1373467"/>
                <a:gd name="connsiteX1114" fmla="*/ 704319 w 2747777"/>
                <a:gd name="connsiteY1114" fmla="*/ 860269 h 1373467"/>
                <a:gd name="connsiteX1115" fmla="*/ 704319 w 2747777"/>
                <a:gd name="connsiteY1115" fmla="*/ 860268 h 1373467"/>
                <a:gd name="connsiteX1116" fmla="*/ 698123 w 2747777"/>
                <a:gd name="connsiteY1116" fmla="*/ 865442 h 1373467"/>
                <a:gd name="connsiteX1117" fmla="*/ 698123 w 2747777"/>
                <a:gd name="connsiteY1117" fmla="*/ 865354 h 1373467"/>
                <a:gd name="connsiteX1118" fmla="*/ 688934 w 2747777"/>
                <a:gd name="connsiteY1118" fmla="*/ 873116 h 1373467"/>
                <a:gd name="connsiteX1119" fmla="*/ 698123 w 2747777"/>
                <a:gd name="connsiteY1119" fmla="*/ 873116 h 1373467"/>
                <a:gd name="connsiteX1120" fmla="*/ 698123 w 2747777"/>
                <a:gd name="connsiteY1120" fmla="*/ 883287 h 1373467"/>
                <a:gd name="connsiteX1121" fmla="*/ 692033 w 2747777"/>
                <a:gd name="connsiteY1121" fmla="*/ 883287 h 1373467"/>
                <a:gd name="connsiteX1122" fmla="*/ 692033 w 2747777"/>
                <a:gd name="connsiteY1122" fmla="*/ 875614 h 1373467"/>
                <a:gd name="connsiteX1123" fmla="*/ 682844 w 2747777"/>
                <a:gd name="connsiteY1123" fmla="*/ 883287 h 1373467"/>
                <a:gd name="connsiteX1124" fmla="*/ 692033 w 2747777"/>
                <a:gd name="connsiteY1124" fmla="*/ 883287 h 1373467"/>
                <a:gd name="connsiteX1125" fmla="*/ 692033 w 2747777"/>
                <a:gd name="connsiteY1125" fmla="*/ 888462 h 1373467"/>
                <a:gd name="connsiteX1126" fmla="*/ 679746 w 2747777"/>
                <a:gd name="connsiteY1126" fmla="*/ 888462 h 1373467"/>
                <a:gd name="connsiteX1127" fmla="*/ 679746 w 2747777"/>
                <a:gd name="connsiteY1127" fmla="*/ 880700 h 1373467"/>
                <a:gd name="connsiteX1128" fmla="*/ 670643 w 2747777"/>
                <a:gd name="connsiteY1128" fmla="*/ 888391 h 1373467"/>
                <a:gd name="connsiteX1129" fmla="*/ 664468 w 2747777"/>
                <a:gd name="connsiteY1129" fmla="*/ 893547 h 1373467"/>
                <a:gd name="connsiteX1130" fmla="*/ 673656 w 2747777"/>
                <a:gd name="connsiteY1130" fmla="*/ 893547 h 1373467"/>
                <a:gd name="connsiteX1131" fmla="*/ 673656 w 2747777"/>
                <a:gd name="connsiteY1131" fmla="*/ 903808 h 1373467"/>
                <a:gd name="connsiteX1132" fmla="*/ 661369 w 2747777"/>
                <a:gd name="connsiteY1132" fmla="*/ 903808 h 1373467"/>
                <a:gd name="connsiteX1133" fmla="*/ 661369 w 2747777"/>
                <a:gd name="connsiteY1133" fmla="*/ 896046 h 1373467"/>
                <a:gd name="connsiteX1134" fmla="*/ 655279 w 2747777"/>
                <a:gd name="connsiteY1134" fmla="*/ 901191 h 1373467"/>
                <a:gd name="connsiteX1135" fmla="*/ 655279 w 2747777"/>
                <a:gd name="connsiteY1135" fmla="*/ 901131 h 1373467"/>
                <a:gd name="connsiteX1136" fmla="*/ 646091 w 2747777"/>
                <a:gd name="connsiteY1136" fmla="*/ 908804 h 1373467"/>
                <a:gd name="connsiteX1137" fmla="*/ 655279 w 2747777"/>
                <a:gd name="connsiteY1137" fmla="*/ 908804 h 1373467"/>
                <a:gd name="connsiteX1138" fmla="*/ 655279 w 2747777"/>
                <a:gd name="connsiteY1138" fmla="*/ 913979 h 1373467"/>
                <a:gd name="connsiteX1139" fmla="*/ 633804 w 2747777"/>
                <a:gd name="connsiteY1139" fmla="*/ 913979 h 1373467"/>
                <a:gd name="connsiteX1140" fmla="*/ 630812 w 2747777"/>
                <a:gd name="connsiteY1140" fmla="*/ 913979 h 1373467"/>
                <a:gd name="connsiteX1141" fmla="*/ 630812 w 2747777"/>
                <a:gd name="connsiteY1141" fmla="*/ 906217 h 1373467"/>
                <a:gd name="connsiteX1142" fmla="*/ 621624 w 2747777"/>
                <a:gd name="connsiteY1142" fmla="*/ 913979 h 1373467"/>
                <a:gd name="connsiteX1143" fmla="*/ 627714 w 2747777"/>
                <a:gd name="connsiteY1143" fmla="*/ 913979 h 1373467"/>
                <a:gd name="connsiteX1144" fmla="*/ 630812 w 2747777"/>
                <a:gd name="connsiteY1144" fmla="*/ 913979 h 1373467"/>
                <a:gd name="connsiteX1145" fmla="*/ 630812 w 2747777"/>
                <a:gd name="connsiteY1145" fmla="*/ 924150 h 1373467"/>
                <a:gd name="connsiteX1146" fmla="*/ 624722 w 2747777"/>
                <a:gd name="connsiteY1146" fmla="*/ 924150 h 1373467"/>
                <a:gd name="connsiteX1147" fmla="*/ 624722 w 2747777"/>
                <a:gd name="connsiteY1147" fmla="*/ 921563 h 1373467"/>
                <a:gd name="connsiteX1148" fmla="*/ 624722 w 2747777"/>
                <a:gd name="connsiteY1148" fmla="*/ 916477 h 1373467"/>
                <a:gd name="connsiteX1149" fmla="*/ 615427 w 2747777"/>
                <a:gd name="connsiteY1149" fmla="*/ 924150 h 1373467"/>
                <a:gd name="connsiteX1150" fmla="*/ 624722 w 2747777"/>
                <a:gd name="connsiteY1150" fmla="*/ 924150 h 1373467"/>
                <a:gd name="connsiteX1151" fmla="*/ 624722 w 2747777"/>
                <a:gd name="connsiteY1151" fmla="*/ 926738 h 1373467"/>
                <a:gd name="connsiteX1152" fmla="*/ 624722 w 2747777"/>
                <a:gd name="connsiteY1152" fmla="*/ 936819 h 1373467"/>
                <a:gd name="connsiteX1153" fmla="*/ 624722 w 2747777"/>
                <a:gd name="connsiteY1153" fmla="*/ 949667 h 1373467"/>
                <a:gd name="connsiteX1154" fmla="*/ 618632 w 2747777"/>
                <a:gd name="connsiteY1154" fmla="*/ 949667 h 1373467"/>
                <a:gd name="connsiteX1155" fmla="*/ 618632 w 2747777"/>
                <a:gd name="connsiteY1155" fmla="*/ 941994 h 1373467"/>
                <a:gd name="connsiteX1156" fmla="*/ 609337 w 2747777"/>
                <a:gd name="connsiteY1156" fmla="*/ 949667 h 1373467"/>
                <a:gd name="connsiteX1157" fmla="*/ 609408 w 2747777"/>
                <a:gd name="connsiteY1157" fmla="*/ 949667 h 1373467"/>
                <a:gd name="connsiteX1158" fmla="*/ 603247 w 2747777"/>
                <a:gd name="connsiteY1158" fmla="*/ 954753 h 1373467"/>
                <a:gd name="connsiteX1159" fmla="*/ 612542 w 2747777"/>
                <a:gd name="connsiteY1159" fmla="*/ 954753 h 1373467"/>
                <a:gd name="connsiteX1160" fmla="*/ 612542 w 2747777"/>
                <a:gd name="connsiteY1160" fmla="*/ 959928 h 1373467"/>
                <a:gd name="connsiteX1161" fmla="*/ 597050 w 2747777"/>
                <a:gd name="connsiteY1161" fmla="*/ 959928 h 1373467"/>
                <a:gd name="connsiteX1162" fmla="*/ 594166 w 2747777"/>
                <a:gd name="connsiteY1162" fmla="*/ 959928 h 1373467"/>
                <a:gd name="connsiteX1163" fmla="*/ 594166 w 2747777"/>
                <a:gd name="connsiteY1163" fmla="*/ 952166 h 1373467"/>
                <a:gd name="connsiteX1164" fmla="*/ 584870 w 2747777"/>
                <a:gd name="connsiteY1164" fmla="*/ 959928 h 1373467"/>
                <a:gd name="connsiteX1165" fmla="*/ 590960 w 2747777"/>
                <a:gd name="connsiteY1165" fmla="*/ 959928 h 1373467"/>
                <a:gd name="connsiteX1166" fmla="*/ 594166 w 2747777"/>
                <a:gd name="connsiteY1166" fmla="*/ 959928 h 1373467"/>
                <a:gd name="connsiteX1167" fmla="*/ 594166 w 2747777"/>
                <a:gd name="connsiteY1167" fmla="*/ 965013 h 1373467"/>
                <a:gd name="connsiteX1168" fmla="*/ 581879 w 2747777"/>
                <a:gd name="connsiteY1168" fmla="*/ 965013 h 1373467"/>
                <a:gd name="connsiteX1169" fmla="*/ 581879 w 2747777"/>
                <a:gd name="connsiteY1169" fmla="*/ 957340 h 1373467"/>
                <a:gd name="connsiteX1170" fmla="*/ 572584 w 2747777"/>
                <a:gd name="connsiteY1170" fmla="*/ 965013 h 1373467"/>
                <a:gd name="connsiteX1171" fmla="*/ 572655 w 2747777"/>
                <a:gd name="connsiteY1171" fmla="*/ 965013 h 1373467"/>
                <a:gd name="connsiteX1172" fmla="*/ 566494 w 2747777"/>
                <a:gd name="connsiteY1172" fmla="*/ 970099 h 1373467"/>
                <a:gd name="connsiteX1173" fmla="*/ 575789 w 2747777"/>
                <a:gd name="connsiteY1173" fmla="*/ 970099 h 1373467"/>
                <a:gd name="connsiteX1174" fmla="*/ 575789 w 2747777"/>
                <a:gd name="connsiteY1174" fmla="*/ 975274 h 1373467"/>
                <a:gd name="connsiteX1175" fmla="*/ 563502 w 2747777"/>
                <a:gd name="connsiteY1175" fmla="*/ 975274 h 1373467"/>
                <a:gd name="connsiteX1176" fmla="*/ 563502 w 2747777"/>
                <a:gd name="connsiteY1176" fmla="*/ 972597 h 1373467"/>
                <a:gd name="connsiteX1177" fmla="*/ 563502 w 2747777"/>
                <a:gd name="connsiteY1177" fmla="*/ 967512 h 1373467"/>
                <a:gd name="connsiteX1178" fmla="*/ 554314 w 2747777"/>
                <a:gd name="connsiteY1178" fmla="*/ 975274 h 1373467"/>
                <a:gd name="connsiteX1179" fmla="*/ 560403 w 2747777"/>
                <a:gd name="connsiteY1179" fmla="*/ 975274 h 1373467"/>
                <a:gd name="connsiteX1180" fmla="*/ 563502 w 2747777"/>
                <a:gd name="connsiteY1180" fmla="*/ 975274 h 1373467"/>
                <a:gd name="connsiteX1181" fmla="*/ 563502 w 2747777"/>
                <a:gd name="connsiteY1181" fmla="*/ 985445 h 1373467"/>
                <a:gd name="connsiteX1182" fmla="*/ 557412 w 2747777"/>
                <a:gd name="connsiteY1182" fmla="*/ 985445 h 1373467"/>
                <a:gd name="connsiteX1183" fmla="*/ 557412 w 2747777"/>
                <a:gd name="connsiteY1183" fmla="*/ 977683 h 1373467"/>
                <a:gd name="connsiteX1184" fmla="*/ 548117 w 2747777"/>
                <a:gd name="connsiteY1184" fmla="*/ 985445 h 1373467"/>
                <a:gd name="connsiteX1185" fmla="*/ 548224 w 2747777"/>
                <a:gd name="connsiteY1185" fmla="*/ 985445 h 1373467"/>
                <a:gd name="connsiteX1186" fmla="*/ 542134 w 2747777"/>
                <a:gd name="connsiteY1186" fmla="*/ 990530 h 1373467"/>
                <a:gd name="connsiteX1187" fmla="*/ 551322 w 2747777"/>
                <a:gd name="connsiteY1187" fmla="*/ 990530 h 1373467"/>
                <a:gd name="connsiteX1188" fmla="*/ 551322 w 2747777"/>
                <a:gd name="connsiteY1188" fmla="*/ 995616 h 1373467"/>
                <a:gd name="connsiteX1189" fmla="*/ 539035 w 2747777"/>
                <a:gd name="connsiteY1189" fmla="*/ 995616 h 1373467"/>
                <a:gd name="connsiteX1190" fmla="*/ 539035 w 2747777"/>
                <a:gd name="connsiteY1190" fmla="*/ 993029 h 1373467"/>
                <a:gd name="connsiteX1191" fmla="*/ 539035 w 2747777"/>
                <a:gd name="connsiteY1191" fmla="*/ 987943 h 1373467"/>
                <a:gd name="connsiteX1192" fmla="*/ 529847 w 2747777"/>
                <a:gd name="connsiteY1192" fmla="*/ 995616 h 1373467"/>
                <a:gd name="connsiteX1193" fmla="*/ 535937 w 2747777"/>
                <a:gd name="connsiteY1193" fmla="*/ 995616 h 1373467"/>
                <a:gd name="connsiteX1194" fmla="*/ 539035 w 2747777"/>
                <a:gd name="connsiteY1194" fmla="*/ 995616 h 1373467"/>
                <a:gd name="connsiteX1195" fmla="*/ 539035 w 2747777"/>
                <a:gd name="connsiteY1195" fmla="*/ 1005876 h 1373467"/>
                <a:gd name="connsiteX1196" fmla="*/ 523757 w 2747777"/>
                <a:gd name="connsiteY1196" fmla="*/ 1005876 h 1373467"/>
                <a:gd name="connsiteX1197" fmla="*/ 520658 w 2747777"/>
                <a:gd name="connsiteY1197" fmla="*/ 1005876 h 1373467"/>
                <a:gd name="connsiteX1198" fmla="*/ 520658 w 2747777"/>
                <a:gd name="connsiteY1198" fmla="*/ 998203 h 1373467"/>
                <a:gd name="connsiteX1199" fmla="*/ 511470 w 2747777"/>
                <a:gd name="connsiteY1199" fmla="*/ 1005876 h 1373467"/>
                <a:gd name="connsiteX1200" fmla="*/ 517560 w 2747777"/>
                <a:gd name="connsiteY1200" fmla="*/ 1005876 h 1373467"/>
                <a:gd name="connsiteX1201" fmla="*/ 520658 w 2747777"/>
                <a:gd name="connsiteY1201" fmla="*/ 1005876 h 1373467"/>
                <a:gd name="connsiteX1202" fmla="*/ 520658 w 2747777"/>
                <a:gd name="connsiteY1202" fmla="*/ 1010962 h 1373467"/>
                <a:gd name="connsiteX1203" fmla="*/ 505380 w 2747777"/>
                <a:gd name="connsiteY1203" fmla="*/ 1010962 h 1373467"/>
                <a:gd name="connsiteX1204" fmla="*/ 502282 w 2747777"/>
                <a:gd name="connsiteY1204" fmla="*/ 1010962 h 1373467"/>
                <a:gd name="connsiteX1205" fmla="*/ 502282 w 2747777"/>
                <a:gd name="connsiteY1205" fmla="*/ 1008375 h 1373467"/>
                <a:gd name="connsiteX1206" fmla="*/ 502282 w 2747777"/>
                <a:gd name="connsiteY1206" fmla="*/ 1003289 h 1373467"/>
                <a:gd name="connsiteX1207" fmla="*/ 511470 w 2747777"/>
                <a:gd name="connsiteY1207" fmla="*/ 995527 h 1373467"/>
                <a:gd name="connsiteX1208" fmla="*/ 505380 w 2747777"/>
                <a:gd name="connsiteY1208" fmla="*/ 995527 h 1373467"/>
                <a:gd name="connsiteX1209" fmla="*/ 502282 w 2747777"/>
                <a:gd name="connsiteY1209" fmla="*/ 995527 h 1373467"/>
                <a:gd name="connsiteX1210" fmla="*/ 502282 w 2747777"/>
                <a:gd name="connsiteY1210" fmla="*/ 990441 h 1373467"/>
                <a:gd name="connsiteX1211" fmla="*/ 517560 w 2747777"/>
                <a:gd name="connsiteY1211" fmla="*/ 990441 h 1373467"/>
                <a:gd name="connsiteX1212" fmla="*/ 520552 w 2747777"/>
                <a:gd name="connsiteY1212" fmla="*/ 990441 h 1373467"/>
                <a:gd name="connsiteX1213" fmla="*/ 520552 w 2747777"/>
                <a:gd name="connsiteY1213" fmla="*/ 993029 h 1373467"/>
                <a:gd name="connsiteX1214" fmla="*/ 520552 w 2747777"/>
                <a:gd name="connsiteY1214" fmla="*/ 998203 h 1373467"/>
                <a:gd name="connsiteX1215" fmla="*/ 529847 w 2747777"/>
                <a:gd name="connsiteY1215" fmla="*/ 990441 h 1373467"/>
                <a:gd name="connsiteX1216" fmla="*/ 523757 w 2747777"/>
                <a:gd name="connsiteY1216" fmla="*/ 990441 h 1373467"/>
                <a:gd name="connsiteX1217" fmla="*/ 520552 w 2747777"/>
                <a:gd name="connsiteY1217" fmla="*/ 990441 h 1373467"/>
                <a:gd name="connsiteX1218" fmla="*/ 520552 w 2747777"/>
                <a:gd name="connsiteY1218" fmla="*/ 980270 h 1373467"/>
                <a:gd name="connsiteX1219" fmla="*/ 532731 w 2747777"/>
                <a:gd name="connsiteY1219" fmla="*/ 980270 h 1373467"/>
                <a:gd name="connsiteX1220" fmla="*/ 532731 w 2747777"/>
                <a:gd name="connsiteY1220" fmla="*/ 987943 h 1373467"/>
                <a:gd name="connsiteX1221" fmla="*/ 542134 w 2747777"/>
                <a:gd name="connsiteY1221" fmla="*/ 980270 h 1373467"/>
                <a:gd name="connsiteX1222" fmla="*/ 541991 w 2747777"/>
                <a:gd name="connsiteY1222" fmla="*/ 980270 h 1373467"/>
                <a:gd name="connsiteX1223" fmla="*/ 546567 w 2747777"/>
                <a:gd name="connsiteY1223" fmla="*/ 976404 h 1373467"/>
                <a:gd name="connsiteX1224" fmla="*/ 554314 w 2747777"/>
                <a:gd name="connsiteY1224" fmla="*/ 970010 h 1373467"/>
                <a:gd name="connsiteX1225" fmla="*/ 545018 w 2747777"/>
                <a:gd name="connsiteY1225" fmla="*/ 970010 h 1373467"/>
                <a:gd name="connsiteX1226" fmla="*/ 545018 w 2747777"/>
                <a:gd name="connsiteY1226" fmla="*/ 959749 h 1373467"/>
                <a:gd name="connsiteX1227" fmla="*/ 557305 w 2747777"/>
                <a:gd name="connsiteY1227" fmla="*/ 959749 h 1373467"/>
                <a:gd name="connsiteX1228" fmla="*/ 557305 w 2747777"/>
                <a:gd name="connsiteY1228" fmla="*/ 967512 h 1373467"/>
                <a:gd name="connsiteX1229" fmla="*/ 563395 w 2747777"/>
                <a:gd name="connsiteY1229" fmla="*/ 962367 h 1373467"/>
                <a:gd name="connsiteX1230" fmla="*/ 563395 w 2747777"/>
                <a:gd name="connsiteY1230" fmla="*/ 962426 h 1373467"/>
                <a:gd name="connsiteX1231" fmla="*/ 572584 w 2747777"/>
                <a:gd name="connsiteY1231" fmla="*/ 954664 h 1373467"/>
                <a:gd name="connsiteX1232" fmla="*/ 563395 w 2747777"/>
                <a:gd name="connsiteY1232" fmla="*/ 954664 h 1373467"/>
                <a:gd name="connsiteX1233" fmla="*/ 563395 w 2747777"/>
                <a:gd name="connsiteY1233" fmla="*/ 949667 h 1373467"/>
                <a:gd name="connsiteX1234" fmla="*/ 575682 w 2747777"/>
                <a:gd name="connsiteY1234" fmla="*/ 949667 h 1373467"/>
                <a:gd name="connsiteX1235" fmla="*/ 575682 w 2747777"/>
                <a:gd name="connsiteY1235" fmla="*/ 957340 h 1373467"/>
                <a:gd name="connsiteX1236" fmla="*/ 584870 w 2747777"/>
                <a:gd name="connsiteY1236" fmla="*/ 949667 h 1373467"/>
                <a:gd name="connsiteX1237" fmla="*/ 578674 w 2747777"/>
                <a:gd name="connsiteY1237" fmla="*/ 949667 h 1373467"/>
                <a:gd name="connsiteX1238" fmla="*/ 575682 w 2747777"/>
                <a:gd name="connsiteY1238" fmla="*/ 949667 h 1373467"/>
                <a:gd name="connsiteX1239" fmla="*/ 575682 w 2747777"/>
                <a:gd name="connsiteY1239" fmla="*/ 944493 h 1373467"/>
                <a:gd name="connsiteX1240" fmla="*/ 590960 w 2747777"/>
                <a:gd name="connsiteY1240" fmla="*/ 944493 h 1373467"/>
                <a:gd name="connsiteX1241" fmla="*/ 593952 w 2747777"/>
                <a:gd name="connsiteY1241" fmla="*/ 944493 h 1373467"/>
                <a:gd name="connsiteX1242" fmla="*/ 593952 w 2747777"/>
                <a:gd name="connsiteY1242" fmla="*/ 952166 h 1373467"/>
                <a:gd name="connsiteX1243" fmla="*/ 600149 w 2747777"/>
                <a:gd name="connsiteY1243" fmla="*/ 947051 h 1373467"/>
                <a:gd name="connsiteX1244" fmla="*/ 600149 w 2747777"/>
                <a:gd name="connsiteY1244" fmla="*/ 947080 h 1373467"/>
                <a:gd name="connsiteX1245" fmla="*/ 603233 w 2747777"/>
                <a:gd name="connsiteY1245" fmla="*/ 944505 h 1373467"/>
                <a:gd name="connsiteX1246" fmla="*/ 603247 w 2747777"/>
                <a:gd name="connsiteY1246" fmla="*/ 944493 h 1373467"/>
                <a:gd name="connsiteX1247" fmla="*/ 603247 w 2747777"/>
                <a:gd name="connsiteY1247" fmla="*/ 944493 h 1373467"/>
                <a:gd name="connsiteX1248" fmla="*/ 609337 w 2747777"/>
                <a:gd name="connsiteY1248" fmla="*/ 939407 h 1373467"/>
                <a:gd name="connsiteX1249" fmla="*/ 609301 w 2747777"/>
                <a:gd name="connsiteY1249" fmla="*/ 939407 h 1373467"/>
                <a:gd name="connsiteX1250" fmla="*/ 615427 w 2747777"/>
                <a:gd name="connsiteY1250" fmla="*/ 934232 h 1373467"/>
                <a:gd name="connsiteX1251" fmla="*/ 606239 w 2747777"/>
                <a:gd name="connsiteY1251" fmla="*/ 934232 h 1373467"/>
                <a:gd name="connsiteX1252" fmla="*/ 606239 w 2747777"/>
                <a:gd name="connsiteY1252" fmla="*/ 926738 h 1373467"/>
                <a:gd name="connsiteX1253" fmla="*/ 606239 w 2747777"/>
                <a:gd name="connsiteY1253" fmla="*/ 921563 h 1373467"/>
                <a:gd name="connsiteX1254" fmla="*/ 606239 w 2747777"/>
                <a:gd name="connsiteY1254" fmla="*/ 908804 h 1373467"/>
                <a:gd name="connsiteX1255" fmla="*/ 612329 w 2747777"/>
                <a:gd name="connsiteY1255" fmla="*/ 908804 h 1373467"/>
                <a:gd name="connsiteX1256" fmla="*/ 612329 w 2747777"/>
                <a:gd name="connsiteY1256" fmla="*/ 916477 h 1373467"/>
                <a:gd name="connsiteX1257" fmla="*/ 621624 w 2747777"/>
                <a:gd name="connsiteY1257" fmla="*/ 908804 h 1373467"/>
                <a:gd name="connsiteX1258" fmla="*/ 612329 w 2747777"/>
                <a:gd name="connsiteY1258" fmla="*/ 908804 h 1373467"/>
                <a:gd name="connsiteX1259" fmla="*/ 612329 w 2747777"/>
                <a:gd name="connsiteY1259" fmla="*/ 898544 h 1373467"/>
                <a:gd name="connsiteX1260" fmla="*/ 627714 w 2747777"/>
                <a:gd name="connsiteY1260" fmla="*/ 898544 h 1373467"/>
                <a:gd name="connsiteX1261" fmla="*/ 633804 w 2747777"/>
                <a:gd name="connsiteY1261" fmla="*/ 898544 h 1373467"/>
                <a:gd name="connsiteX1262" fmla="*/ 636902 w 2747777"/>
                <a:gd name="connsiteY1262" fmla="*/ 898544 h 1373467"/>
                <a:gd name="connsiteX1263" fmla="*/ 636902 w 2747777"/>
                <a:gd name="connsiteY1263" fmla="*/ 906217 h 1373467"/>
                <a:gd name="connsiteX1264" fmla="*/ 646091 w 2747777"/>
                <a:gd name="connsiteY1264" fmla="*/ 898544 h 1373467"/>
                <a:gd name="connsiteX1265" fmla="*/ 646090 w 2747777"/>
                <a:gd name="connsiteY1265" fmla="*/ 898544 h 1373467"/>
                <a:gd name="connsiteX1266" fmla="*/ 652181 w 2747777"/>
                <a:gd name="connsiteY1266" fmla="*/ 893458 h 1373467"/>
                <a:gd name="connsiteX1267" fmla="*/ 642992 w 2747777"/>
                <a:gd name="connsiteY1267" fmla="*/ 893458 h 1373467"/>
                <a:gd name="connsiteX1268" fmla="*/ 642992 w 2747777"/>
                <a:gd name="connsiteY1268" fmla="*/ 888283 h 1373467"/>
                <a:gd name="connsiteX1269" fmla="*/ 655172 w 2747777"/>
                <a:gd name="connsiteY1269" fmla="*/ 888283 h 1373467"/>
                <a:gd name="connsiteX1270" fmla="*/ 655172 w 2747777"/>
                <a:gd name="connsiteY1270" fmla="*/ 890960 h 1373467"/>
                <a:gd name="connsiteX1271" fmla="*/ 655172 w 2747777"/>
                <a:gd name="connsiteY1271" fmla="*/ 896046 h 1373467"/>
                <a:gd name="connsiteX1272" fmla="*/ 664468 w 2747777"/>
                <a:gd name="connsiteY1272" fmla="*/ 888283 h 1373467"/>
                <a:gd name="connsiteX1273" fmla="*/ 658271 w 2747777"/>
                <a:gd name="connsiteY1273" fmla="*/ 888283 h 1373467"/>
                <a:gd name="connsiteX1274" fmla="*/ 655172 w 2747777"/>
                <a:gd name="connsiteY1274" fmla="*/ 888283 h 1373467"/>
                <a:gd name="connsiteX1275" fmla="*/ 655172 w 2747777"/>
                <a:gd name="connsiteY1275" fmla="*/ 878112 h 1373467"/>
                <a:gd name="connsiteX1276" fmla="*/ 661262 w 2747777"/>
                <a:gd name="connsiteY1276" fmla="*/ 878112 h 1373467"/>
                <a:gd name="connsiteX1277" fmla="*/ 661262 w 2747777"/>
                <a:gd name="connsiteY1277" fmla="*/ 885874 h 1373467"/>
                <a:gd name="connsiteX1278" fmla="*/ 670558 w 2747777"/>
                <a:gd name="connsiteY1278" fmla="*/ 878112 h 1373467"/>
                <a:gd name="connsiteX1279" fmla="*/ 661262 w 2747777"/>
                <a:gd name="connsiteY1279" fmla="*/ 878112 h 1373467"/>
                <a:gd name="connsiteX1280" fmla="*/ 661262 w 2747777"/>
                <a:gd name="connsiteY1280" fmla="*/ 873027 h 1373467"/>
                <a:gd name="connsiteX1281" fmla="*/ 673442 w 2747777"/>
                <a:gd name="connsiteY1281" fmla="*/ 873027 h 1373467"/>
                <a:gd name="connsiteX1282" fmla="*/ 673442 w 2747777"/>
                <a:gd name="connsiteY1282" fmla="*/ 880700 h 1373467"/>
                <a:gd name="connsiteX1283" fmla="*/ 682844 w 2747777"/>
                <a:gd name="connsiteY1283" fmla="*/ 873027 h 1373467"/>
                <a:gd name="connsiteX1284" fmla="*/ 682773 w 2747777"/>
                <a:gd name="connsiteY1284" fmla="*/ 873027 h 1373467"/>
                <a:gd name="connsiteX1285" fmla="*/ 688934 w 2747777"/>
                <a:gd name="connsiteY1285" fmla="*/ 867941 h 1373467"/>
                <a:gd name="connsiteX1286" fmla="*/ 679639 w 2747777"/>
                <a:gd name="connsiteY1286" fmla="*/ 867941 h 1373467"/>
                <a:gd name="connsiteX1287" fmla="*/ 679639 w 2747777"/>
                <a:gd name="connsiteY1287" fmla="*/ 857681 h 1373467"/>
                <a:gd name="connsiteX1288" fmla="*/ 685729 w 2747777"/>
                <a:gd name="connsiteY1288" fmla="*/ 857681 h 1373467"/>
                <a:gd name="connsiteX1289" fmla="*/ 685729 w 2747777"/>
                <a:gd name="connsiteY1289" fmla="*/ 865354 h 1373467"/>
                <a:gd name="connsiteX1290" fmla="*/ 695024 w 2747777"/>
                <a:gd name="connsiteY1290" fmla="*/ 857681 h 1373467"/>
                <a:gd name="connsiteX1291" fmla="*/ 694953 w 2747777"/>
                <a:gd name="connsiteY1291" fmla="*/ 857681 h 1373467"/>
                <a:gd name="connsiteX1292" fmla="*/ 698016 w 2747777"/>
                <a:gd name="connsiteY1292" fmla="*/ 855153 h 1373467"/>
                <a:gd name="connsiteX1293" fmla="*/ 698016 w 2747777"/>
                <a:gd name="connsiteY1293" fmla="*/ 855182 h 1373467"/>
                <a:gd name="connsiteX1294" fmla="*/ 699551 w 2747777"/>
                <a:gd name="connsiteY1294" fmla="*/ 853886 h 1373467"/>
                <a:gd name="connsiteX1295" fmla="*/ 701114 w 2747777"/>
                <a:gd name="connsiteY1295" fmla="*/ 852595 h 1373467"/>
                <a:gd name="connsiteX1296" fmla="*/ 701078 w 2747777"/>
                <a:gd name="connsiteY1296" fmla="*/ 852595 h 1373467"/>
                <a:gd name="connsiteX1297" fmla="*/ 704106 w 2747777"/>
                <a:gd name="connsiteY1297" fmla="*/ 850037 h 1373467"/>
                <a:gd name="connsiteX1298" fmla="*/ 704106 w 2747777"/>
                <a:gd name="connsiteY1298" fmla="*/ 850097 h 1373467"/>
                <a:gd name="connsiteX1299" fmla="*/ 713401 w 2747777"/>
                <a:gd name="connsiteY1299" fmla="*/ 842335 h 1373467"/>
                <a:gd name="connsiteX1300" fmla="*/ 704106 w 2747777"/>
                <a:gd name="connsiteY1300" fmla="*/ 842335 h 1373467"/>
                <a:gd name="connsiteX1301" fmla="*/ 704106 w 2747777"/>
                <a:gd name="connsiteY1301" fmla="*/ 837249 h 1373467"/>
                <a:gd name="connsiteX1302" fmla="*/ 716393 w 2747777"/>
                <a:gd name="connsiteY1302" fmla="*/ 837249 h 1373467"/>
                <a:gd name="connsiteX1303" fmla="*/ 716393 w 2747777"/>
                <a:gd name="connsiteY1303" fmla="*/ 839926 h 1373467"/>
                <a:gd name="connsiteX1304" fmla="*/ 716393 w 2747777"/>
                <a:gd name="connsiteY1304" fmla="*/ 845011 h 1373467"/>
                <a:gd name="connsiteX1305" fmla="*/ 725581 w 2747777"/>
                <a:gd name="connsiteY1305" fmla="*/ 837249 h 1373467"/>
                <a:gd name="connsiteX1306" fmla="*/ 719491 w 2747777"/>
                <a:gd name="connsiteY1306" fmla="*/ 837249 h 1373467"/>
                <a:gd name="connsiteX1307" fmla="*/ 716393 w 2747777"/>
                <a:gd name="connsiteY1307" fmla="*/ 837249 h 1373467"/>
                <a:gd name="connsiteX1308" fmla="*/ 716393 w 2747777"/>
                <a:gd name="connsiteY1308" fmla="*/ 827078 h 1373467"/>
                <a:gd name="connsiteX1309" fmla="*/ 722483 w 2747777"/>
                <a:gd name="connsiteY1309" fmla="*/ 827078 h 1373467"/>
                <a:gd name="connsiteX1310" fmla="*/ 722483 w 2747777"/>
                <a:gd name="connsiteY1310" fmla="*/ 829665 h 1373467"/>
                <a:gd name="connsiteX1311" fmla="*/ 722483 w 2747777"/>
                <a:gd name="connsiteY1311" fmla="*/ 834751 h 1373467"/>
                <a:gd name="connsiteX1312" fmla="*/ 731671 w 2747777"/>
                <a:gd name="connsiteY1312" fmla="*/ 827078 h 1373467"/>
                <a:gd name="connsiteX1313" fmla="*/ 722483 w 2747777"/>
                <a:gd name="connsiteY1313" fmla="*/ 827078 h 1373467"/>
                <a:gd name="connsiteX1314" fmla="*/ 722483 w 2747777"/>
                <a:gd name="connsiteY1314" fmla="*/ 816817 h 1373467"/>
                <a:gd name="connsiteX1315" fmla="*/ 734769 w 2747777"/>
                <a:gd name="connsiteY1315" fmla="*/ 816817 h 1373467"/>
                <a:gd name="connsiteX1316" fmla="*/ 734769 w 2747777"/>
                <a:gd name="connsiteY1316" fmla="*/ 824580 h 1373467"/>
                <a:gd name="connsiteX1317" fmla="*/ 743958 w 2747777"/>
                <a:gd name="connsiteY1317" fmla="*/ 816817 h 1373467"/>
                <a:gd name="connsiteX1318" fmla="*/ 737761 w 2747777"/>
                <a:gd name="connsiteY1318" fmla="*/ 816817 h 1373467"/>
                <a:gd name="connsiteX1319" fmla="*/ 734769 w 2747777"/>
                <a:gd name="connsiteY1319" fmla="*/ 816817 h 1373467"/>
                <a:gd name="connsiteX1320" fmla="*/ 734769 w 2747777"/>
                <a:gd name="connsiteY1320" fmla="*/ 806646 h 1373467"/>
                <a:gd name="connsiteX1321" fmla="*/ 756138 w 2747777"/>
                <a:gd name="connsiteY1321" fmla="*/ 806646 h 1373467"/>
                <a:gd name="connsiteX1322" fmla="*/ 759236 w 2747777"/>
                <a:gd name="connsiteY1322" fmla="*/ 806646 h 1373467"/>
                <a:gd name="connsiteX1323" fmla="*/ 759236 w 2747777"/>
                <a:gd name="connsiteY1323" fmla="*/ 814408 h 1373467"/>
                <a:gd name="connsiteX1324" fmla="*/ 768425 w 2747777"/>
                <a:gd name="connsiteY1324" fmla="*/ 806646 h 1373467"/>
                <a:gd name="connsiteX1325" fmla="*/ 768389 w 2747777"/>
                <a:gd name="connsiteY1325" fmla="*/ 806646 h 1373467"/>
                <a:gd name="connsiteX1326" fmla="*/ 771416 w 2747777"/>
                <a:gd name="connsiteY1326" fmla="*/ 804089 h 1373467"/>
                <a:gd name="connsiteX1327" fmla="*/ 771416 w 2747777"/>
                <a:gd name="connsiteY1327" fmla="*/ 804148 h 1373467"/>
                <a:gd name="connsiteX1328" fmla="*/ 777613 w 2747777"/>
                <a:gd name="connsiteY1328" fmla="*/ 799033 h 1373467"/>
                <a:gd name="connsiteX1329" fmla="*/ 777613 w 2747777"/>
                <a:gd name="connsiteY1329" fmla="*/ 799062 h 1373467"/>
                <a:gd name="connsiteX1330" fmla="*/ 780690 w 2747777"/>
                <a:gd name="connsiteY1330" fmla="*/ 796493 h 1373467"/>
                <a:gd name="connsiteX1331" fmla="*/ 780711 w 2747777"/>
                <a:gd name="connsiteY1331" fmla="*/ 796475 h 1373467"/>
                <a:gd name="connsiteX1332" fmla="*/ 780711 w 2747777"/>
                <a:gd name="connsiteY1332" fmla="*/ 796475 h 1373467"/>
                <a:gd name="connsiteX1333" fmla="*/ 771416 w 2747777"/>
                <a:gd name="connsiteY1333" fmla="*/ 791389 h 1373467"/>
                <a:gd name="connsiteX1334" fmla="*/ 777613 w 2747777"/>
                <a:gd name="connsiteY1334" fmla="*/ 791389 h 1373467"/>
                <a:gd name="connsiteX1335" fmla="*/ 777613 w 2747777"/>
                <a:gd name="connsiteY1335" fmla="*/ 793888 h 1373467"/>
                <a:gd name="connsiteX1336" fmla="*/ 777613 w 2747777"/>
                <a:gd name="connsiteY1336" fmla="*/ 796475 h 1373467"/>
                <a:gd name="connsiteX1337" fmla="*/ 771416 w 2747777"/>
                <a:gd name="connsiteY1337" fmla="*/ 796475 h 1373467"/>
                <a:gd name="connsiteX1338" fmla="*/ 851120 w 2747777"/>
                <a:gd name="connsiteY1338" fmla="*/ 765872 h 1373467"/>
                <a:gd name="connsiteX1339" fmla="*/ 857210 w 2747777"/>
                <a:gd name="connsiteY1339" fmla="*/ 765872 h 1373467"/>
                <a:gd name="connsiteX1340" fmla="*/ 857210 w 2747777"/>
                <a:gd name="connsiteY1340" fmla="*/ 771047 h 1373467"/>
                <a:gd name="connsiteX1341" fmla="*/ 851120 w 2747777"/>
                <a:gd name="connsiteY1341" fmla="*/ 771047 h 1373467"/>
                <a:gd name="connsiteX1342" fmla="*/ 851120 w 2747777"/>
                <a:gd name="connsiteY1342" fmla="*/ 763285 h 1373467"/>
                <a:gd name="connsiteX1343" fmla="*/ 851120 w 2747777"/>
                <a:gd name="connsiteY1343" fmla="*/ 765872 h 1373467"/>
                <a:gd name="connsiteX1344" fmla="*/ 848058 w 2747777"/>
                <a:gd name="connsiteY1344" fmla="*/ 765872 h 1373467"/>
                <a:gd name="connsiteX1345" fmla="*/ 857210 w 2747777"/>
                <a:gd name="connsiteY1345" fmla="*/ 760787 h 1373467"/>
                <a:gd name="connsiteX1346" fmla="*/ 863407 w 2747777"/>
                <a:gd name="connsiteY1346" fmla="*/ 760787 h 1373467"/>
                <a:gd name="connsiteX1347" fmla="*/ 863407 w 2747777"/>
                <a:gd name="connsiteY1347" fmla="*/ 765872 h 1373467"/>
                <a:gd name="connsiteX1348" fmla="*/ 857210 w 2747777"/>
                <a:gd name="connsiteY1348" fmla="*/ 765872 h 1373467"/>
                <a:gd name="connsiteX1349" fmla="*/ 838727 w 2747777"/>
                <a:gd name="connsiteY1349" fmla="*/ 760697 h 1373467"/>
                <a:gd name="connsiteX1350" fmla="*/ 841826 w 2747777"/>
                <a:gd name="connsiteY1350" fmla="*/ 760697 h 1373467"/>
                <a:gd name="connsiteX1351" fmla="*/ 838727 w 2747777"/>
                <a:gd name="connsiteY1351" fmla="*/ 763285 h 1373467"/>
                <a:gd name="connsiteX1352" fmla="*/ 857210 w 2747777"/>
                <a:gd name="connsiteY1352" fmla="*/ 758199 h 1373467"/>
                <a:gd name="connsiteX1353" fmla="*/ 857210 w 2747777"/>
                <a:gd name="connsiteY1353" fmla="*/ 760787 h 1373467"/>
                <a:gd name="connsiteX1354" fmla="*/ 854075 w 2747777"/>
                <a:gd name="connsiteY1354" fmla="*/ 760787 h 1373467"/>
                <a:gd name="connsiteX1355" fmla="*/ 844817 w 2747777"/>
                <a:gd name="connsiteY1355" fmla="*/ 755612 h 1373467"/>
                <a:gd name="connsiteX1356" fmla="*/ 847915 w 2747777"/>
                <a:gd name="connsiteY1356" fmla="*/ 755612 h 1373467"/>
                <a:gd name="connsiteX1357" fmla="*/ 844817 w 2747777"/>
                <a:gd name="connsiteY1357" fmla="*/ 758199 h 1373467"/>
                <a:gd name="connsiteX1358" fmla="*/ 832530 w 2747777"/>
                <a:gd name="connsiteY1358" fmla="*/ 755612 h 1373467"/>
                <a:gd name="connsiteX1359" fmla="*/ 838727 w 2747777"/>
                <a:gd name="connsiteY1359" fmla="*/ 755612 h 1373467"/>
                <a:gd name="connsiteX1360" fmla="*/ 838727 w 2747777"/>
                <a:gd name="connsiteY1360" fmla="*/ 760697 h 1373467"/>
                <a:gd name="connsiteX1361" fmla="*/ 835735 w 2747777"/>
                <a:gd name="connsiteY1361" fmla="*/ 760697 h 1373467"/>
                <a:gd name="connsiteX1362" fmla="*/ 832530 w 2747777"/>
                <a:gd name="connsiteY1362" fmla="*/ 760697 h 1373467"/>
                <a:gd name="connsiteX1363" fmla="*/ 838727 w 2747777"/>
                <a:gd name="connsiteY1363" fmla="*/ 750526 h 1373467"/>
                <a:gd name="connsiteX1364" fmla="*/ 844817 w 2747777"/>
                <a:gd name="connsiteY1364" fmla="*/ 750526 h 1373467"/>
                <a:gd name="connsiteX1365" fmla="*/ 844817 w 2747777"/>
                <a:gd name="connsiteY1365" fmla="*/ 755612 h 1373467"/>
                <a:gd name="connsiteX1366" fmla="*/ 838727 w 2747777"/>
                <a:gd name="connsiteY1366" fmla="*/ 755612 h 1373467"/>
                <a:gd name="connsiteX1367" fmla="*/ 942897 w 2747777"/>
                <a:gd name="connsiteY1367" fmla="*/ 699581 h 1373467"/>
                <a:gd name="connsiteX1368" fmla="*/ 945889 w 2747777"/>
                <a:gd name="connsiteY1368" fmla="*/ 699581 h 1373467"/>
                <a:gd name="connsiteX1369" fmla="*/ 948987 w 2747777"/>
                <a:gd name="connsiteY1369" fmla="*/ 699581 h 1373467"/>
                <a:gd name="connsiteX1370" fmla="*/ 948987 w 2747777"/>
                <a:gd name="connsiteY1370" fmla="*/ 704667 h 1373467"/>
                <a:gd name="connsiteX1371" fmla="*/ 942897 w 2747777"/>
                <a:gd name="connsiteY1371" fmla="*/ 704667 h 1373467"/>
                <a:gd name="connsiteX1372" fmla="*/ 942897 w 2747777"/>
                <a:gd name="connsiteY1372" fmla="*/ 696964 h 1373467"/>
                <a:gd name="connsiteX1373" fmla="*/ 942897 w 2747777"/>
                <a:gd name="connsiteY1373" fmla="*/ 699581 h 1373467"/>
                <a:gd name="connsiteX1374" fmla="*/ 939799 w 2747777"/>
                <a:gd name="connsiteY1374" fmla="*/ 699581 h 1373467"/>
                <a:gd name="connsiteX1375" fmla="*/ 930504 w 2747777"/>
                <a:gd name="connsiteY1375" fmla="*/ 694317 h 1373467"/>
                <a:gd name="connsiteX1376" fmla="*/ 933602 w 2747777"/>
                <a:gd name="connsiteY1376" fmla="*/ 694317 h 1373467"/>
                <a:gd name="connsiteX1377" fmla="*/ 930504 w 2747777"/>
                <a:gd name="connsiteY1377" fmla="*/ 696904 h 1373467"/>
                <a:gd name="connsiteX1378" fmla="*/ 991831 w 2747777"/>
                <a:gd name="connsiteY1378" fmla="*/ 689321 h 1373467"/>
                <a:gd name="connsiteX1379" fmla="*/ 997921 w 2747777"/>
                <a:gd name="connsiteY1379" fmla="*/ 689321 h 1373467"/>
                <a:gd name="connsiteX1380" fmla="*/ 997921 w 2747777"/>
                <a:gd name="connsiteY1380" fmla="*/ 694406 h 1373467"/>
                <a:gd name="connsiteX1381" fmla="*/ 991831 w 2747777"/>
                <a:gd name="connsiteY1381" fmla="*/ 694406 h 1373467"/>
                <a:gd name="connsiteX1382" fmla="*/ 924414 w 2747777"/>
                <a:gd name="connsiteY1382" fmla="*/ 689142 h 1373467"/>
                <a:gd name="connsiteX1383" fmla="*/ 930504 w 2747777"/>
                <a:gd name="connsiteY1383" fmla="*/ 689142 h 1373467"/>
                <a:gd name="connsiteX1384" fmla="*/ 930504 w 2747777"/>
                <a:gd name="connsiteY1384" fmla="*/ 694317 h 1373467"/>
                <a:gd name="connsiteX1385" fmla="*/ 927512 w 2747777"/>
                <a:gd name="connsiteY1385" fmla="*/ 694317 h 1373467"/>
                <a:gd name="connsiteX1386" fmla="*/ 924414 w 2747777"/>
                <a:gd name="connsiteY1386" fmla="*/ 694317 h 1373467"/>
                <a:gd name="connsiteX1387" fmla="*/ 991831 w 2747777"/>
                <a:gd name="connsiteY1387" fmla="*/ 686733 h 1373467"/>
                <a:gd name="connsiteX1388" fmla="*/ 991831 w 2747777"/>
                <a:gd name="connsiteY1388" fmla="*/ 689321 h 1373467"/>
                <a:gd name="connsiteX1389" fmla="*/ 988696 w 2747777"/>
                <a:gd name="connsiteY1389" fmla="*/ 689321 h 1373467"/>
                <a:gd name="connsiteX1390" fmla="*/ 979437 w 2747777"/>
                <a:gd name="connsiteY1390" fmla="*/ 684057 h 1373467"/>
                <a:gd name="connsiteX1391" fmla="*/ 982536 w 2747777"/>
                <a:gd name="connsiteY1391" fmla="*/ 684057 h 1373467"/>
                <a:gd name="connsiteX1392" fmla="*/ 979437 w 2747777"/>
                <a:gd name="connsiteY1392" fmla="*/ 686675 h 1373467"/>
                <a:gd name="connsiteX1393" fmla="*/ 973347 w 2747777"/>
                <a:gd name="connsiteY1393" fmla="*/ 679060 h 1373467"/>
                <a:gd name="connsiteX1394" fmla="*/ 979437 w 2747777"/>
                <a:gd name="connsiteY1394" fmla="*/ 679060 h 1373467"/>
                <a:gd name="connsiteX1395" fmla="*/ 979437 w 2747777"/>
                <a:gd name="connsiteY1395" fmla="*/ 684057 h 1373467"/>
                <a:gd name="connsiteX1396" fmla="*/ 973347 w 2747777"/>
                <a:gd name="connsiteY1396" fmla="*/ 684057 h 1373467"/>
                <a:gd name="connsiteX1397" fmla="*/ 1052944 w 2747777"/>
                <a:gd name="connsiteY1397" fmla="*/ 653454 h 1373467"/>
                <a:gd name="connsiteX1398" fmla="*/ 1055936 w 2747777"/>
                <a:gd name="connsiteY1398" fmla="*/ 653454 h 1373467"/>
                <a:gd name="connsiteX1399" fmla="*/ 1052944 w 2747777"/>
                <a:gd name="connsiteY1399" fmla="*/ 655982 h 1373467"/>
                <a:gd name="connsiteX1400" fmla="*/ 1046748 w 2747777"/>
                <a:gd name="connsiteY1400" fmla="*/ 648368 h 1373467"/>
                <a:gd name="connsiteX1401" fmla="*/ 1052944 w 2747777"/>
                <a:gd name="connsiteY1401" fmla="*/ 648368 h 1373467"/>
                <a:gd name="connsiteX1402" fmla="*/ 1052944 w 2747777"/>
                <a:gd name="connsiteY1402" fmla="*/ 651045 h 1373467"/>
                <a:gd name="connsiteX1403" fmla="*/ 1052944 w 2747777"/>
                <a:gd name="connsiteY1403" fmla="*/ 653454 h 1373467"/>
                <a:gd name="connsiteX1404" fmla="*/ 1049846 w 2747777"/>
                <a:gd name="connsiteY1404" fmla="*/ 653454 h 1373467"/>
                <a:gd name="connsiteX1405" fmla="*/ 1046748 w 2747777"/>
                <a:gd name="connsiteY1405" fmla="*/ 653454 h 1373467"/>
                <a:gd name="connsiteX1406" fmla="*/ 1144829 w 2747777"/>
                <a:gd name="connsiteY1406" fmla="*/ 638197 h 1373467"/>
                <a:gd name="connsiteX1407" fmla="*/ 1150918 w 2747777"/>
                <a:gd name="connsiteY1407" fmla="*/ 638197 h 1373467"/>
                <a:gd name="connsiteX1408" fmla="*/ 1150918 w 2747777"/>
                <a:gd name="connsiteY1408" fmla="*/ 643372 h 1373467"/>
                <a:gd name="connsiteX1409" fmla="*/ 1144829 w 2747777"/>
                <a:gd name="connsiteY1409" fmla="*/ 643372 h 1373467"/>
                <a:gd name="connsiteX1410" fmla="*/ 1144829 w 2747777"/>
                <a:gd name="connsiteY1410" fmla="*/ 635610 h 1373467"/>
                <a:gd name="connsiteX1411" fmla="*/ 1144829 w 2747777"/>
                <a:gd name="connsiteY1411" fmla="*/ 638197 h 1373467"/>
                <a:gd name="connsiteX1412" fmla="*/ 1141731 w 2747777"/>
                <a:gd name="connsiteY1412" fmla="*/ 638197 h 1373467"/>
                <a:gd name="connsiteX1413" fmla="*/ 1132435 w 2747777"/>
                <a:gd name="connsiteY1413" fmla="*/ 633112 h 1373467"/>
                <a:gd name="connsiteX1414" fmla="*/ 1135426 w 2747777"/>
                <a:gd name="connsiteY1414" fmla="*/ 633112 h 1373467"/>
                <a:gd name="connsiteX1415" fmla="*/ 1132435 w 2747777"/>
                <a:gd name="connsiteY1415" fmla="*/ 635610 h 1373467"/>
                <a:gd name="connsiteX1416" fmla="*/ 1138525 w 2747777"/>
                <a:gd name="connsiteY1416" fmla="*/ 627937 h 1373467"/>
                <a:gd name="connsiteX1417" fmla="*/ 1141623 w 2747777"/>
                <a:gd name="connsiteY1417" fmla="*/ 627937 h 1373467"/>
                <a:gd name="connsiteX1418" fmla="*/ 1138525 w 2747777"/>
                <a:gd name="connsiteY1418" fmla="*/ 630524 h 1373467"/>
                <a:gd name="connsiteX1419" fmla="*/ 1126238 w 2747777"/>
                <a:gd name="connsiteY1419" fmla="*/ 627937 h 1373467"/>
                <a:gd name="connsiteX1420" fmla="*/ 1132435 w 2747777"/>
                <a:gd name="connsiteY1420" fmla="*/ 627937 h 1373467"/>
                <a:gd name="connsiteX1421" fmla="*/ 1132435 w 2747777"/>
                <a:gd name="connsiteY1421" fmla="*/ 633112 h 1373467"/>
                <a:gd name="connsiteX1422" fmla="*/ 1126238 w 2747777"/>
                <a:gd name="connsiteY1422" fmla="*/ 633112 h 1373467"/>
                <a:gd name="connsiteX1423" fmla="*/ 1132435 w 2747777"/>
                <a:gd name="connsiteY1423" fmla="*/ 622851 h 1373467"/>
                <a:gd name="connsiteX1424" fmla="*/ 1138525 w 2747777"/>
                <a:gd name="connsiteY1424" fmla="*/ 622851 h 1373467"/>
                <a:gd name="connsiteX1425" fmla="*/ 1138525 w 2747777"/>
                <a:gd name="connsiteY1425" fmla="*/ 625439 h 1373467"/>
                <a:gd name="connsiteX1426" fmla="*/ 1138525 w 2747777"/>
                <a:gd name="connsiteY1426" fmla="*/ 627937 h 1373467"/>
                <a:gd name="connsiteX1427" fmla="*/ 1132435 w 2747777"/>
                <a:gd name="connsiteY1427" fmla="*/ 627937 h 1373467"/>
                <a:gd name="connsiteX1428" fmla="*/ 1175385 w 2747777"/>
                <a:gd name="connsiteY1428" fmla="*/ 617855 h 1373467"/>
                <a:gd name="connsiteX1429" fmla="*/ 1181475 w 2747777"/>
                <a:gd name="connsiteY1429" fmla="*/ 617855 h 1373467"/>
                <a:gd name="connsiteX1430" fmla="*/ 1181475 w 2747777"/>
                <a:gd name="connsiteY1430" fmla="*/ 622940 h 1373467"/>
                <a:gd name="connsiteX1431" fmla="*/ 1175385 w 2747777"/>
                <a:gd name="connsiteY1431" fmla="*/ 622940 h 1373467"/>
                <a:gd name="connsiteX1432" fmla="*/ 1175385 w 2747777"/>
                <a:gd name="connsiteY1432" fmla="*/ 615267 h 1373467"/>
                <a:gd name="connsiteX1433" fmla="*/ 1175385 w 2747777"/>
                <a:gd name="connsiteY1433" fmla="*/ 617855 h 1373467"/>
                <a:gd name="connsiteX1434" fmla="*/ 1172250 w 2747777"/>
                <a:gd name="connsiteY1434" fmla="*/ 617855 h 1373467"/>
                <a:gd name="connsiteX1435" fmla="*/ 1162992 w 2747777"/>
                <a:gd name="connsiteY1435" fmla="*/ 612591 h 1373467"/>
                <a:gd name="connsiteX1436" fmla="*/ 1166090 w 2747777"/>
                <a:gd name="connsiteY1436" fmla="*/ 612591 h 1373467"/>
                <a:gd name="connsiteX1437" fmla="*/ 1162992 w 2747777"/>
                <a:gd name="connsiteY1437" fmla="*/ 615208 h 1373467"/>
                <a:gd name="connsiteX1438" fmla="*/ 1156902 w 2747777"/>
                <a:gd name="connsiteY1438" fmla="*/ 607505 h 1373467"/>
                <a:gd name="connsiteX1439" fmla="*/ 1162992 w 2747777"/>
                <a:gd name="connsiteY1439" fmla="*/ 607505 h 1373467"/>
                <a:gd name="connsiteX1440" fmla="*/ 1162992 w 2747777"/>
                <a:gd name="connsiteY1440" fmla="*/ 612591 h 1373467"/>
                <a:gd name="connsiteX1441" fmla="*/ 1156902 w 2747777"/>
                <a:gd name="connsiteY1441" fmla="*/ 612591 h 1373467"/>
                <a:gd name="connsiteX1442" fmla="*/ 1205942 w 2747777"/>
                <a:gd name="connsiteY1442" fmla="*/ 602509 h 1373467"/>
                <a:gd name="connsiteX1443" fmla="*/ 1208934 w 2747777"/>
                <a:gd name="connsiteY1443" fmla="*/ 602509 h 1373467"/>
                <a:gd name="connsiteX1444" fmla="*/ 1212032 w 2747777"/>
                <a:gd name="connsiteY1444" fmla="*/ 602509 h 1373467"/>
                <a:gd name="connsiteX1445" fmla="*/ 1212032 w 2747777"/>
                <a:gd name="connsiteY1445" fmla="*/ 607594 h 1373467"/>
                <a:gd name="connsiteX1446" fmla="*/ 1205942 w 2747777"/>
                <a:gd name="connsiteY1446" fmla="*/ 607594 h 1373467"/>
                <a:gd name="connsiteX1447" fmla="*/ 1205942 w 2747777"/>
                <a:gd name="connsiteY1447" fmla="*/ 599922 h 1373467"/>
                <a:gd name="connsiteX1448" fmla="*/ 1205942 w 2747777"/>
                <a:gd name="connsiteY1448" fmla="*/ 602509 h 1373467"/>
                <a:gd name="connsiteX1449" fmla="*/ 1202844 w 2747777"/>
                <a:gd name="connsiteY1449" fmla="*/ 602509 h 1373467"/>
                <a:gd name="connsiteX1450" fmla="*/ 1193655 w 2747777"/>
                <a:gd name="connsiteY1450" fmla="*/ 597334 h 1373467"/>
                <a:gd name="connsiteX1451" fmla="*/ 1196753 w 2747777"/>
                <a:gd name="connsiteY1451" fmla="*/ 597334 h 1373467"/>
                <a:gd name="connsiteX1452" fmla="*/ 1196678 w 2747777"/>
                <a:gd name="connsiteY1452" fmla="*/ 597397 h 1373467"/>
                <a:gd name="connsiteX1453" fmla="*/ 1193655 w 2747777"/>
                <a:gd name="connsiteY1453" fmla="*/ 599892 h 1373467"/>
                <a:gd name="connsiteX1454" fmla="*/ 1187458 w 2747777"/>
                <a:gd name="connsiteY1454" fmla="*/ 592248 h 1373467"/>
                <a:gd name="connsiteX1455" fmla="*/ 1193655 w 2747777"/>
                <a:gd name="connsiteY1455" fmla="*/ 592248 h 1373467"/>
                <a:gd name="connsiteX1456" fmla="*/ 1193655 w 2747777"/>
                <a:gd name="connsiteY1456" fmla="*/ 597334 h 1373467"/>
                <a:gd name="connsiteX1457" fmla="*/ 1187458 w 2747777"/>
                <a:gd name="connsiteY1457" fmla="*/ 597334 h 1373467"/>
                <a:gd name="connsiteX1458" fmla="*/ 1340456 w 2747777"/>
                <a:gd name="connsiteY1458" fmla="*/ 556471 h 1373467"/>
                <a:gd name="connsiteX1459" fmla="*/ 1343554 w 2747777"/>
                <a:gd name="connsiteY1459" fmla="*/ 556471 h 1373467"/>
                <a:gd name="connsiteX1460" fmla="*/ 1340456 w 2747777"/>
                <a:gd name="connsiteY1460" fmla="*/ 559058 h 1373467"/>
                <a:gd name="connsiteX1461" fmla="*/ 1334366 w 2747777"/>
                <a:gd name="connsiteY1461" fmla="*/ 551385 h 1373467"/>
                <a:gd name="connsiteX1462" fmla="*/ 1340456 w 2747777"/>
                <a:gd name="connsiteY1462" fmla="*/ 551385 h 1373467"/>
                <a:gd name="connsiteX1463" fmla="*/ 1340456 w 2747777"/>
                <a:gd name="connsiteY1463" fmla="*/ 553973 h 1373467"/>
                <a:gd name="connsiteX1464" fmla="*/ 1340456 w 2747777"/>
                <a:gd name="connsiteY1464" fmla="*/ 556471 h 1373467"/>
                <a:gd name="connsiteX1465" fmla="*/ 1337464 w 2747777"/>
                <a:gd name="connsiteY1465" fmla="*/ 556471 h 1373467"/>
                <a:gd name="connsiteX1466" fmla="*/ 1334366 w 2747777"/>
                <a:gd name="connsiteY1466" fmla="*/ 556471 h 1373467"/>
                <a:gd name="connsiteX1467" fmla="*/ 1413963 w 2747777"/>
                <a:gd name="connsiteY1467" fmla="*/ 536128 h 1373467"/>
                <a:gd name="connsiteX1468" fmla="*/ 1416955 w 2747777"/>
                <a:gd name="connsiteY1468" fmla="*/ 536128 h 1373467"/>
                <a:gd name="connsiteX1469" fmla="*/ 1420160 w 2747777"/>
                <a:gd name="connsiteY1469" fmla="*/ 536128 h 1373467"/>
                <a:gd name="connsiteX1470" fmla="*/ 1420160 w 2747777"/>
                <a:gd name="connsiteY1470" fmla="*/ 541303 h 1373467"/>
                <a:gd name="connsiteX1471" fmla="*/ 1413963 w 2747777"/>
                <a:gd name="connsiteY1471" fmla="*/ 541303 h 1373467"/>
                <a:gd name="connsiteX1472" fmla="*/ 1413963 w 2747777"/>
                <a:gd name="connsiteY1472" fmla="*/ 533571 h 1373467"/>
                <a:gd name="connsiteX1473" fmla="*/ 1413963 w 2747777"/>
                <a:gd name="connsiteY1473" fmla="*/ 536128 h 1373467"/>
                <a:gd name="connsiteX1474" fmla="*/ 1410901 w 2747777"/>
                <a:gd name="connsiteY1474" fmla="*/ 536128 h 1373467"/>
                <a:gd name="connsiteX1475" fmla="*/ 1412428 w 2747777"/>
                <a:gd name="connsiteY1475" fmla="*/ 534838 h 1373467"/>
                <a:gd name="connsiteX1476" fmla="*/ 1401569 w 2747777"/>
                <a:gd name="connsiteY1476" fmla="*/ 530954 h 1373467"/>
                <a:gd name="connsiteX1477" fmla="*/ 1404703 w 2747777"/>
                <a:gd name="connsiteY1477" fmla="*/ 530954 h 1373467"/>
                <a:gd name="connsiteX1478" fmla="*/ 1401569 w 2747777"/>
                <a:gd name="connsiteY1478" fmla="*/ 533541 h 1373467"/>
                <a:gd name="connsiteX1479" fmla="*/ 1395479 w 2747777"/>
                <a:gd name="connsiteY1479" fmla="*/ 525868 h 1373467"/>
                <a:gd name="connsiteX1480" fmla="*/ 1401569 w 2747777"/>
                <a:gd name="connsiteY1480" fmla="*/ 525868 h 1373467"/>
                <a:gd name="connsiteX1481" fmla="*/ 1401569 w 2747777"/>
                <a:gd name="connsiteY1481" fmla="*/ 530954 h 1373467"/>
                <a:gd name="connsiteX1482" fmla="*/ 1398685 w 2747777"/>
                <a:gd name="connsiteY1482" fmla="*/ 530954 h 1373467"/>
                <a:gd name="connsiteX1483" fmla="*/ 1395479 w 2747777"/>
                <a:gd name="connsiteY1483" fmla="*/ 530954 h 1373467"/>
                <a:gd name="connsiteX1484" fmla="*/ 1432340 w 2747777"/>
                <a:gd name="connsiteY1484" fmla="*/ 520872 h 1373467"/>
                <a:gd name="connsiteX1485" fmla="*/ 1438537 w 2747777"/>
                <a:gd name="connsiteY1485" fmla="*/ 520872 h 1373467"/>
                <a:gd name="connsiteX1486" fmla="*/ 1438537 w 2747777"/>
                <a:gd name="connsiteY1486" fmla="*/ 525957 h 1373467"/>
                <a:gd name="connsiteX1487" fmla="*/ 1432340 w 2747777"/>
                <a:gd name="connsiteY1487" fmla="*/ 525957 h 1373467"/>
                <a:gd name="connsiteX1488" fmla="*/ 1432340 w 2747777"/>
                <a:gd name="connsiteY1488" fmla="*/ 523370 h 1373467"/>
                <a:gd name="connsiteX1489" fmla="*/ 1432340 w 2747777"/>
                <a:gd name="connsiteY1489" fmla="*/ 518284 h 1373467"/>
                <a:gd name="connsiteX1490" fmla="*/ 1432340 w 2747777"/>
                <a:gd name="connsiteY1490" fmla="*/ 520872 h 1373467"/>
                <a:gd name="connsiteX1491" fmla="*/ 1429241 w 2747777"/>
                <a:gd name="connsiteY1491" fmla="*/ 520872 h 1373467"/>
                <a:gd name="connsiteX1492" fmla="*/ 1438537 w 2747777"/>
                <a:gd name="connsiteY1492" fmla="*/ 515697 h 1373467"/>
                <a:gd name="connsiteX1493" fmla="*/ 1441421 w 2747777"/>
                <a:gd name="connsiteY1493" fmla="*/ 515697 h 1373467"/>
                <a:gd name="connsiteX1494" fmla="*/ 1444627 w 2747777"/>
                <a:gd name="connsiteY1494" fmla="*/ 515697 h 1373467"/>
                <a:gd name="connsiteX1495" fmla="*/ 1444627 w 2747777"/>
                <a:gd name="connsiteY1495" fmla="*/ 520872 h 1373467"/>
                <a:gd name="connsiteX1496" fmla="*/ 1438537 w 2747777"/>
                <a:gd name="connsiteY1496" fmla="*/ 520872 h 1373467"/>
                <a:gd name="connsiteX1497" fmla="*/ 1438537 w 2747777"/>
                <a:gd name="connsiteY1497" fmla="*/ 513109 h 1373467"/>
                <a:gd name="connsiteX1498" fmla="*/ 1438537 w 2747777"/>
                <a:gd name="connsiteY1498" fmla="*/ 515697 h 1373467"/>
                <a:gd name="connsiteX1499" fmla="*/ 1435438 w 2747777"/>
                <a:gd name="connsiteY1499" fmla="*/ 515697 h 1373467"/>
                <a:gd name="connsiteX1500" fmla="*/ 1426036 w 2747777"/>
                <a:gd name="connsiteY1500" fmla="*/ 510522 h 1373467"/>
                <a:gd name="connsiteX1501" fmla="*/ 1429170 w 2747777"/>
                <a:gd name="connsiteY1501" fmla="*/ 510522 h 1373467"/>
                <a:gd name="connsiteX1502" fmla="*/ 1426036 w 2747777"/>
                <a:gd name="connsiteY1502" fmla="*/ 513109 h 1373467"/>
                <a:gd name="connsiteX1503" fmla="*/ 1419946 w 2747777"/>
                <a:gd name="connsiteY1503" fmla="*/ 505436 h 1373467"/>
                <a:gd name="connsiteX1504" fmla="*/ 1426036 w 2747777"/>
                <a:gd name="connsiteY1504" fmla="*/ 505436 h 1373467"/>
                <a:gd name="connsiteX1505" fmla="*/ 1426036 w 2747777"/>
                <a:gd name="connsiteY1505" fmla="*/ 510522 h 1373467"/>
                <a:gd name="connsiteX1506" fmla="*/ 1419946 w 2747777"/>
                <a:gd name="connsiteY1506" fmla="*/ 510522 h 1373467"/>
                <a:gd name="connsiteX1507" fmla="*/ 1499543 w 2747777"/>
                <a:gd name="connsiteY1507" fmla="*/ 490090 h 1373467"/>
                <a:gd name="connsiteX1508" fmla="*/ 1502642 w 2747777"/>
                <a:gd name="connsiteY1508" fmla="*/ 490090 h 1373467"/>
                <a:gd name="connsiteX1509" fmla="*/ 1499543 w 2747777"/>
                <a:gd name="connsiteY1509" fmla="*/ 492708 h 1373467"/>
                <a:gd name="connsiteX1510" fmla="*/ 1493453 w 2747777"/>
                <a:gd name="connsiteY1510" fmla="*/ 485005 h 1373467"/>
                <a:gd name="connsiteX1511" fmla="*/ 1499543 w 2747777"/>
                <a:gd name="connsiteY1511" fmla="*/ 485005 h 1373467"/>
                <a:gd name="connsiteX1512" fmla="*/ 1499543 w 2747777"/>
                <a:gd name="connsiteY1512" fmla="*/ 487592 h 1373467"/>
                <a:gd name="connsiteX1513" fmla="*/ 1499543 w 2747777"/>
                <a:gd name="connsiteY1513" fmla="*/ 490090 h 1373467"/>
                <a:gd name="connsiteX1514" fmla="*/ 1493453 w 2747777"/>
                <a:gd name="connsiteY1514" fmla="*/ 490090 h 1373467"/>
                <a:gd name="connsiteX1515" fmla="*/ 1560871 w 2747777"/>
                <a:gd name="connsiteY1515" fmla="*/ 469837 h 1373467"/>
                <a:gd name="connsiteX1516" fmla="*/ 1563862 w 2747777"/>
                <a:gd name="connsiteY1516" fmla="*/ 469837 h 1373467"/>
                <a:gd name="connsiteX1517" fmla="*/ 1566961 w 2747777"/>
                <a:gd name="connsiteY1517" fmla="*/ 469837 h 1373467"/>
                <a:gd name="connsiteX1518" fmla="*/ 1566961 w 2747777"/>
                <a:gd name="connsiteY1518" fmla="*/ 474923 h 1373467"/>
                <a:gd name="connsiteX1519" fmla="*/ 1560871 w 2747777"/>
                <a:gd name="connsiteY1519" fmla="*/ 474923 h 1373467"/>
                <a:gd name="connsiteX1520" fmla="*/ 1560871 w 2747777"/>
                <a:gd name="connsiteY1520" fmla="*/ 467219 h 1373467"/>
                <a:gd name="connsiteX1521" fmla="*/ 1560871 w 2747777"/>
                <a:gd name="connsiteY1521" fmla="*/ 469837 h 1373467"/>
                <a:gd name="connsiteX1522" fmla="*/ 1557772 w 2747777"/>
                <a:gd name="connsiteY1522" fmla="*/ 469837 h 1373467"/>
                <a:gd name="connsiteX1523" fmla="*/ 1548370 w 2747777"/>
                <a:gd name="connsiteY1523" fmla="*/ 464573 h 1373467"/>
                <a:gd name="connsiteX1524" fmla="*/ 1551541 w 2747777"/>
                <a:gd name="connsiteY1524" fmla="*/ 464573 h 1373467"/>
                <a:gd name="connsiteX1525" fmla="*/ 1548370 w 2747777"/>
                <a:gd name="connsiteY1525" fmla="*/ 467161 h 1373467"/>
                <a:gd name="connsiteX1526" fmla="*/ 1579247 w 2747777"/>
                <a:gd name="connsiteY1526" fmla="*/ 459577 h 1373467"/>
                <a:gd name="connsiteX1527" fmla="*/ 1585337 w 2747777"/>
                <a:gd name="connsiteY1527" fmla="*/ 459577 h 1373467"/>
                <a:gd name="connsiteX1528" fmla="*/ 1585337 w 2747777"/>
                <a:gd name="connsiteY1528" fmla="*/ 464662 h 1373467"/>
                <a:gd name="connsiteX1529" fmla="*/ 1579247 w 2747777"/>
                <a:gd name="connsiteY1529" fmla="*/ 464662 h 1373467"/>
                <a:gd name="connsiteX1530" fmla="*/ 1542280 w 2747777"/>
                <a:gd name="connsiteY1530" fmla="*/ 459488 h 1373467"/>
                <a:gd name="connsiteX1531" fmla="*/ 1548370 w 2747777"/>
                <a:gd name="connsiteY1531" fmla="*/ 459488 h 1373467"/>
                <a:gd name="connsiteX1532" fmla="*/ 1548370 w 2747777"/>
                <a:gd name="connsiteY1532" fmla="*/ 464573 h 1373467"/>
                <a:gd name="connsiteX1533" fmla="*/ 1542280 w 2747777"/>
                <a:gd name="connsiteY1533" fmla="*/ 464573 h 1373467"/>
                <a:gd name="connsiteX1534" fmla="*/ 1579247 w 2747777"/>
                <a:gd name="connsiteY1534" fmla="*/ 456989 h 1373467"/>
                <a:gd name="connsiteX1535" fmla="*/ 1579247 w 2747777"/>
                <a:gd name="connsiteY1535" fmla="*/ 459577 h 1373467"/>
                <a:gd name="connsiteX1536" fmla="*/ 1576112 w 2747777"/>
                <a:gd name="connsiteY1536" fmla="*/ 459577 h 1373467"/>
                <a:gd name="connsiteX1537" fmla="*/ 1566747 w 2747777"/>
                <a:gd name="connsiteY1537" fmla="*/ 454313 h 1373467"/>
                <a:gd name="connsiteX1538" fmla="*/ 1569951 w 2747777"/>
                <a:gd name="connsiteY1538" fmla="*/ 454313 h 1373467"/>
                <a:gd name="connsiteX1539" fmla="*/ 1566747 w 2747777"/>
                <a:gd name="connsiteY1539" fmla="*/ 456989 h 1373467"/>
                <a:gd name="connsiteX1540" fmla="*/ 1572944 w 2747777"/>
                <a:gd name="connsiteY1540" fmla="*/ 449227 h 1373467"/>
                <a:gd name="connsiteX1541" fmla="*/ 1576042 w 2747777"/>
                <a:gd name="connsiteY1541" fmla="*/ 449227 h 1373467"/>
                <a:gd name="connsiteX1542" fmla="*/ 1572944 w 2747777"/>
                <a:gd name="connsiteY1542" fmla="*/ 451814 h 1373467"/>
                <a:gd name="connsiteX1543" fmla="*/ 1560657 w 2747777"/>
                <a:gd name="connsiteY1543" fmla="*/ 449227 h 1373467"/>
                <a:gd name="connsiteX1544" fmla="*/ 1566747 w 2747777"/>
                <a:gd name="connsiteY1544" fmla="*/ 449227 h 1373467"/>
                <a:gd name="connsiteX1545" fmla="*/ 1566747 w 2747777"/>
                <a:gd name="connsiteY1545" fmla="*/ 454313 h 1373467"/>
                <a:gd name="connsiteX1546" fmla="*/ 1563862 w 2747777"/>
                <a:gd name="connsiteY1546" fmla="*/ 454313 h 1373467"/>
                <a:gd name="connsiteX1547" fmla="*/ 1560657 w 2747777"/>
                <a:gd name="connsiteY1547" fmla="*/ 454313 h 1373467"/>
                <a:gd name="connsiteX1548" fmla="*/ 1566747 w 2747777"/>
                <a:gd name="connsiteY1548" fmla="*/ 444142 h 1373467"/>
                <a:gd name="connsiteX1549" fmla="*/ 1572944 w 2747777"/>
                <a:gd name="connsiteY1549" fmla="*/ 444142 h 1373467"/>
                <a:gd name="connsiteX1550" fmla="*/ 1572944 w 2747777"/>
                <a:gd name="connsiteY1550" fmla="*/ 446729 h 1373467"/>
                <a:gd name="connsiteX1551" fmla="*/ 1572944 w 2747777"/>
                <a:gd name="connsiteY1551" fmla="*/ 449227 h 1373467"/>
                <a:gd name="connsiteX1552" fmla="*/ 1566747 w 2747777"/>
                <a:gd name="connsiteY1552" fmla="*/ 449227 h 1373467"/>
                <a:gd name="connsiteX1553" fmla="*/ 1658738 w 2747777"/>
                <a:gd name="connsiteY1553" fmla="*/ 434060 h 1373467"/>
                <a:gd name="connsiteX1554" fmla="*/ 1664828 w 2747777"/>
                <a:gd name="connsiteY1554" fmla="*/ 434060 h 1373467"/>
                <a:gd name="connsiteX1555" fmla="*/ 1664828 w 2747777"/>
                <a:gd name="connsiteY1555" fmla="*/ 439145 h 1373467"/>
                <a:gd name="connsiteX1556" fmla="*/ 1658738 w 2747777"/>
                <a:gd name="connsiteY1556" fmla="*/ 439145 h 1373467"/>
                <a:gd name="connsiteX1557" fmla="*/ 1658738 w 2747777"/>
                <a:gd name="connsiteY1557" fmla="*/ 431442 h 1373467"/>
                <a:gd name="connsiteX1558" fmla="*/ 1658738 w 2747777"/>
                <a:gd name="connsiteY1558" fmla="*/ 434060 h 1373467"/>
                <a:gd name="connsiteX1559" fmla="*/ 1655639 w 2747777"/>
                <a:gd name="connsiteY1559" fmla="*/ 434060 h 1373467"/>
                <a:gd name="connsiteX1560" fmla="*/ 1646344 w 2747777"/>
                <a:gd name="connsiteY1560" fmla="*/ 428796 h 1373467"/>
                <a:gd name="connsiteX1561" fmla="*/ 1649442 w 2747777"/>
                <a:gd name="connsiteY1561" fmla="*/ 428796 h 1373467"/>
                <a:gd name="connsiteX1562" fmla="*/ 1647909 w 2747777"/>
                <a:gd name="connsiteY1562" fmla="*/ 430091 h 1373467"/>
                <a:gd name="connsiteX1563" fmla="*/ 1646344 w 2747777"/>
                <a:gd name="connsiteY1563" fmla="*/ 431383 h 1373467"/>
                <a:gd name="connsiteX1564" fmla="*/ 1640254 w 2747777"/>
                <a:gd name="connsiteY1564" fmla="*/ 423710 h 1373467"/>
                <a:gd name="connsiteX1565" fmla="*/ 1646344 w 2747777"/>
                <a:gd name="connsiteY1565" fmla="*/ 423710 h 1373467"/>
                <a:gd name="connsiteX1566" fmla="*/ 1646344 w 2747777"/>
                <a:gd name="connsiteY1566" fmla="*/ 428796 h 1373467"/>
                <a:gd name="connsiteX1567" fmla="*/ 1643352 w 2747777"/>
                <a:gd name="connsiteY1567" fmla="*/ 428796 h 1373467"/>
                <a:gd name="connsiteX1568" fmla="*/ 1640254 w 2747777"/>
                <a:gd name="connsiteY1568" fmla="*/ 428796 h 1373467"/>
                <a:gd name="connsiteX1569" fmla="*/ 1701581 w 2747777"/>
                <a:gd name="connsiteY1569" fmla="*/ 408453 h 1373467"/>
                <a:gd name="connsiteX1570" fmla="*/ 1704573 w 2747777"/>
                <a:gd name="connsiteY1570" fmla="*/ 408453 h 1373467"/>
                <a:gd name="connsiteX1571" fmla="*/ 1707671 w 2747777"/>
                <a:gd name="connsiteY1571" fmla="*/ 408453 h 1373467"/>
                <a:gd name="connsiteX1572" fmla="*/ 1707671 w 2747777"/>
                <a:gd name="connsiteY1572" fmla="*/ 413628 h 1373467"/>
                <a:gd name="connsiteX1573" fmla="*/ 1701581 w 2747777"/>
                <a:gd name="connsiteY1573" fmla="*/ 413628 h 1373467"/>
                <a:gd name="connsiteX1574" fmla="*/ 1701581 w 2747777"/>
                <a:gd name="connsiteY1574" fmla="*/ 411041 h 1373467"/>
                <a:gd name="connsiteX1575" fmla="*/ 1701581 w 2747777"/>
                <a:gd name="connsiteY1575" fmla="*/ 405955 h 1373467"/>
                <a:gd name="connsiteX1576" fmla="*/ 1701581 w 2747777"/>
                <a:gd name="connsiteY1576" fmla="*/ 408453 h 1373467"/>
                <a:gd name="connsiteX1577" fmla="*/ 1698590 w 2747777"/>
                <a:gd name="connsiteY1577" fmla="*/ 408453 h 1373467"/>
                <a:gd name="connsiteX1578" fmla="*/ 1830005 w 2747777"/>
                <a:gd name="connsiteY1578" fmla="*/ 362505 h 1373467"/>
                <a:gd name="connsiteX1579" fmla="*/ 1833103 w 2747777"/>
                <a:gd name="connsiteY1579" fmla="*/ 362505 h 1373467"/>
                <a:gd name="connsiteX1580" fmla="*/ 1836202 w 2747777"/>
                <a:gd name="connsiteY1580" fmla="*/ 362505 h 1373467"/>
                <a:gd name="connsiteX1581" fmla="*/ 1836202 w 2747777"/>
                <a:gd name="connsiteY1581" fmla="*/ 367679 h 1373467"/>
                <a:gd name="connsiteX1582" fmla="*/ 1830005 w 2747777"/>
                <a:gd name="connsiteY1582" fmla="*/ 367679 h 1373467"/>
                <a:gd name="connsiteX1583" fmla="*/ 1830005 w 2747777"/>
                <a:gd name="connsiteY1583" fmla="*/ 359948 h 1373467"/>
                <a:gd name="connsiteX1584" fmla="*/ 1830005 w 2747777"/>
                <a:gd name="connsiteY1584" fmla="*/ 362505 h 1373467"/>
                <a:gd name="connsiteX1585" fmla="*/ 1826942 w 2747777"/>
                <a:gd name="connsiteY1585" fmla="*/ 362505 h 1373467"/>
                <a:gd name="connsiteX1586" fmla="*/ 1828419 w 2747777"/>
                <a:gd name="connsiteY1586" fmla="*/ 361257 h 1373467"/>
                <a:gd name="connsiteX1587" fmla="*/ 1817718 w 2747777"/>
                <a:gd name="connsiteY1587" fmla="*/ 357330 h 1373467"/>
                <a:gd name="connsiteX1588" fmla="*/ 1820816 w 2747777"/>
                <a:gd name="connsiteY1588" fmla="*/ 357330 h 1373467"/>
                <a:gd name="connsiteX1589" fmla="*/ 1817718 w 2747777"/>
                <a:gd name="connsiteY1589" fmla="*/ 359917 h 1373467"/>
                <a:gd name="connsiteX1590" fmla="*/ 1811522 w 2747777"/>
                <a:gd name="connsiteY1590" fmla="*/ 352244 h 1373467"/>
                <a:gd name="connsiteX1591" fmla="*/ 1817718 w 2747777"/>
                <a:gd name="connsiteY1591" fmla="*/ 352244 h 1373467"/>
                <a:gd name="connsiteX1592" fmla="*/ 1817718 w 2747777"/>
                <a:gd name="connsiteY1592" fmla="*/ 357330 h 1373467"/>
                <a:gd name="connsiteX1593" fmla="*/ 1814727 w 2747777"/>
                <a:gd name="connsiteY1593" fmla="*/ 357330 h 1373467"/>
                <a:gd name="connsiteX1594" fmla="*/ 1811522 w 2747777"/>
                <a:gd name="connsiteY1594" fmla="*/ 357330 h 1373467"/>
                <a:gd name="connsiteX1595" fmla="*/ 1885136 w 2747777"/>
                <a:gd name="connsiteY1595" fmla="*/ 342162 h 1373467"/>
                <a:gd name="connsiteX1596" fmla="*/ 1888020 w 2747777"/>
                <a:gd name="connsiteY1596" fmla="*/ 342162 h 1373467"/>
                <a:gd name="connsiteX1597" fmla="*/ 1891225 w 2747777"/>
                <a:gd name="connsiteY1597" fmla="*/ 342162 h 1373467"/>
                <a:gd name="connsiteX1598" fmla="*/ 1891225 w 2747777"/>
                <a:gd name="connsiteY1598" fmla="*/ 347248 h 1373467"/>
                <a:gd name="connsiteX1599" fmla="*/ 1885136 w 2747777"/>
                <a:gd name="connsiteY1599" fmla="*/ 347248 h 1373467"/>
                <a:gd name="connsiteX1600" fmla="*/ 1885136 w 2747777"/>
                <a:gd name="connsiteY1600" fmla="*/ 339575 h 1373467"/>
                <a:gd name="connsiteX1601" fmla="*/ 1885136 w 2747777"/>
                <a:gd name="connsiteY1601" fmla="*/ 342162 h 1373467"/>
                <a:gd name="connsiteX1602" fmla="*/ 1882002 w 2747777"/>
                <a:gd name="connsiteY1602" fmla="*/ 342162 h 1373467"/>
                <a:gd name="connsiteX1603" fmla="*/ 1872742 w 2747777"/>
                <a:gd name="connsiteY1603" fmla="*/ 336898 h 1373467"/>
                <a:gd name="connsiteX1604" fmla="*/ 1875840 w 2747777"/>
                <a:gd name="connsiteY1604" fmla="*/ 336898 h 1373467"/>
                <a:gd name="connsiteX1605" fmla="*/ 1872742 w 2747777"/>
                <a:gd name="connsiteY1605" fmla="*/ 339515 h 1373467"/>
                <a:gd name="connsiteX1606" fmla="*/ 1866652 w 2747777"/>
                <a:gd name="connsiteY1606" fmla="*/ 331902 h 1373467"/>
                <a:gd name="connsiteX1607" fmla="*/ 1872742 w 2747777"/>
                <a:gd name="connsiteY1607" fmla="*/ 331902 h 1373467"/>
                <a:gd name="connsiteX1608" fmla="*/ 1872742 w 2747777"/>
                <a:gd name="connsiteY1608" fmla="*/ 336898 h 1373467"/>
                <a:gd name="connsiteX1609" fmla="*/ 1869750 w 2747777"/>
                <a:gd name="connsiteY1609" fmla="*/ 336898 h 1373467"/>
                <a:gd name="connsiteX1610" fmla="*/ 1866652 w 2747777"/>
                <a:gd name="connsiteY1610" fmla="*/ 336898 h 1373467"/>
                <a:gd name="connsiteX1611" fmla="*/ 1958536 w 2747777"/>
                <a:gd name="connsiteY1611" fmla="*/ 311559 h 1373467"/>
                <a:gd name="connsiteX1612" fmla="*/ 1964626 w 2747777"/>
                <a:gd name="connsiteY1612" fmla="*/ 311559 h 1373467"/>
                <a:gd name="connsiteX1613" fmla="*/ 1964626 w 2747777"/>
                <a:gd name="connsiteY1613" fmla="*/ 316645 h 1373467"/>
                <a:gd name="connsiteX1614" fmla="*/ 1958536 w 2747777"/>
                <a:gd name="connsiteY1614" fmla="*/ 316645 h 1373467"/>
                <a:gd name="connsiteX1615" fmla="*/ 1958536 w 2747777"/>
                <a:gd name="connsiteY1615" fmla="*/ 313968 h 1373467"/>
                <a:gd name="connsiteX1616" fmla="*/ 1958536 w 2747777"/>
                <a:gd name="connsiteY1616" fmla="*/ 308972 h 1373467"/>
                <a:gd name="connsiteX1617" fmla="*/ 1958536 w 2747777"/>
                <a:gd name="connsiteY1617" fmla="*/ 311559 h 1373467"/>
                <a:gd name="connsiteX1618" fmla="*/ 1955437 w 2747777"/>
                <a:gd name="connsiteY1618" fmla="*/ 311559 h 1373467"/>
                <a:gd name="connsiteX1619" fmla="*/ 1956937 w 2747777"/>
                <a:gd name="connsiteY1619" fmla="*/ 310293 h 1373467"/>
                <a:gd name="connsiteX1620" fmla="*/ 1964626 w 2747777"/>
                <a:gd name="connsiteY1620" fmla="*/ 306385 h 1373467"/>
                <a:gd name="connsiteX1621" fmla="*/ 1970716 w 2747777"/>
                <a:gd name="connsiteY1621" fmla="*/ 306385 h 1373467"/>
                <a:gd name="connsiteX1622" fmla="*/ 1970716 w 2747777"/>
                <a:gd name="connsiteY1622" fmla="*/ 311559 h 1373467"/>
                <a:gd name="connsiteX1623" fmla="*/ 1964626 w 2747777"/>
                <a:gd name="connsiteY1623" fmla="*/ 311559 h 1373467"/>
                <a:gd name="connsiteX1624" fmla="*/ 1964626 w 2747777"/>
                <a:gd name="connsiteY1624" fmla="*/ 303798 h 1373467"/>
                <a:gd name="connsiteX1625" fmla="*/ 1964626 w 2747777"/>
                <a:gd name="connsiteY1625" fmla="*/ 306385 h 1373467"/>
                <a:gd name="connsiteX1626" fmla="*/ 1961562 w 2747777"/>
                <a:gd name="connsiteY1626" fmla="*/ 306385 h 1373467"/>
                <a:gd name="connsiteX1627" fmla="*/ 1964537 w 2747777"/>
                <a:gd name="connsiteY1627" fmla="*/ 303872 h 1373467"/>
                <a:gd name="connsiteX1628" fmla="*/ 1970716 w 2747777"/>
                <a:gd name="connsiteY1628" fmla="*/ 301299 h 1373467"/>
                <a:gd name="connsiteX1629" fmla="*/ 1973814 w 2747777"/>
                <a:gd name="connsiteY1629" fmla="*/ 301299 h 1373467"/>
                <a:gd name="connsiteX1630" fmla="*/ 1976913 w 2747777"/>
                <a:gd name="connsiteY1630" fmla="*/ 301299 h 1373467"/>
                <a:gd name="connsiteX1631" fmla="*/ 1976913 w 2747777"/>
                <a:gd name="connsiteY1631" fmla="*/ 306385 h 1373467"/>
                <a:gd name="connsiteX1632" fmla="*/ 1970716 w 2747777"/>
                <a:gd name="connsiteY1632" fmla="*/ 306385 h 1373467"/>
                <a:gd name="connsiteX1633" fmla="*/ 1952232 w 2747777"/>
                <a:gd name="connsiteY1633" fmla="*/ 301210 h 1373467"/>
                <a:gd name="connsiteX1634" fmla="*/ 1955366 w 2747777"/>
                <a:gd name="connsiteY1634" fmla="*/ 301210 h 1373467"/>
                <a:gd name="connsiteX1635" fmla="*/ 1952232 w 2747777"/>
                <a:gd name="connsiteY1635" fmla="*/ 303797 h 1373467"/>
                <a:gd name="connsiteX1636" fmla="*/ 1970716 w 2747777"/>
                <a:gd name="connsiteY1636" fmla="*/ 298742 h 1373467"/>
                <a:gd name="connsiteX1637" fmla="*/ 1970716 w 2747777"/>
                <a:gd name="connsiteY1637" fmla="*/ 301299 h 1373467"/>
                <a:gd name="connsiteX1638" fmla="*/ 1967618 w 2747777"/>
                <a:gd name="connsiteY1638" fmla="*/ 301299 h 1373467"/>
                <a:gd name="connsiteX1639" fmla="*/ 1967632 w 2747777"/>
                <a:gd name="connsiteY1639" fmla="*/ 301287 h 1373467"/>
                <a:gd name="connsiteX1640" fmla="*/ 1958322 w 2747777"/>
                <a:gd name="connsiteY1640" fmla="*/ 296124 h 1373467"/>
                <a:gd name="connsiteX1641" fmla="*/ 1961457 w 2747777"/>
                <a:gd name="connsiteY1641" fmla="*/ 296124 h 1373467"/>
                <a:gd name="connsiteX1642" fmla="*/ 1958322 w 2747777"/>
                <a:gd name="connsiteY1642" fmla="*/ 298712 h 1373467"/>
                <a:gd name="connsiteX1643" fmla="*/ 1946142 w 2747777"/>
                <a:gd name="connsiteY1643" fmla="*/ 296124 h 1373467"/>
                <a:gd name="connsiteX1644" fmla="*/ 1952232 w 2747777"/>
                <a:gd name="connsiteY1644" fmla="*/ 296124 h 1373467"/>
                <a:gd name="connsiteX1645" fmla="*/ 1952232 w 2747777"/>
                <a:gd name="connsiteY1645" fmla="*/ 301210 h 1373467"/>
                <a:gd name="connsiteX1646" fmla="*/ 1946142 w 2747777"/>
                <a:gd name="connsiteY1646" fmla="*/ 301210 h 1373467"/>
                <a:gd name="connsiteX1647" fmla="*/ 1952232 w 2747777"/>
                <a:gd name="connsiteY1647" fmla="*/ 291039 h 1373467"/>
                <a:gd name="connsiteX1648" fmla="*/ 1958322 w 2747777"/>
                <a:gd name="connsiteY1648" fmla="*/ 291039 h 1373467"/>
                <a:gd name="connsiteX1649" fmla="*/ 1958322 w 2747777"/>
                <a:gd name="connsiteY1649" fmla="*/ 296124 h 1373467"/>
                <a:gd name="connsiteX1650" fmla="*/ 1952232 w 2747777"/>
                <a:gd name="connsiteY1650" fmla="*/ 296124 h 1373467"/>
                <a:gd name="connsiteX1651" fmla="*/ 2019756 w 2747777"/>
                <a:gd name="connsiteY1651" fmla="*/ 285953 h 1373467"/>
                <a:gd name="connsiteX1652" fmla="*/ 2022641 w 2747777"/>
                <a:gd name="connsiteY1652" fmla="*/ 285953 h 1373467"/>
                <a:gd name="connsiteX1653" fmla="*/ 2025846 w 2747777"/>
                <a:gd name="connsiteY1653" fmla="*/ 285953 h 1373467"/>
                <a:gd name="connsiteX1654" fmla="*/ 2025846 w 2747777"/>
                <a:gd name="connsiteY1654" fmla="*/ 291039 h 1373467"/>
                <a:gd name="connsiteX1655" fmla="*/ 2019756 w 2747777"/>
                <a:gd name="connsiteY1655" fmla="*/ 291039 h 1373467"/>
                <a:gd name="connsiteX1656" fmla="*/ 2019756 w 2747777"/>
                <a:gd name="connsiteY1656" fmla="*/ 283366 h 1373467"/>
                <a:gd name="connsiteX1657" fmla="*/ 2019756 w 2747777"/>
                <a:gd name="connsiteY1657" fmla="*/ 285953 h 1373467"/>
                <a:gd name="connsiteX1658" fmla="*/ 2016622 w 2747777"/>
                <a:gd name="connsiteY1658" fmla="*/ 285953 h 1373467"/>
                <a:gd name="connsiteX1659" fmla="*/ 2007362 w 2747777"/>
                <a:gd name="connsiteY1659" fmla="*/ 280778 h 1373467"/>
                <a:gd name="connsiteX1660" fmla="*/ 2010461 w 2747777"/>
                <a:gd name="connsiteY1660" fmla="*/ 280778 h 1373467"/>
                <a:gd name="connsiteX1661" fmla="*/ 2007362 w 2747777"/>
                <a:gd name="connsiteY1661" fmla="*/ 283336 h 1373467"/>
                <a:gd name="connsiteX1662" fmla="*/ 2001166 w 2747777"/>
                <a:gd name="connsiteY1662" fmla="*/ 275693 h 1373467"/>
                <a:gd name="connsiteX1663" fmla="*/ 2007362 w 2747777"/>
                <a:gd name="connsiteY1663" fmla="*/ 275693 h 1373467"/>
                <a:gd name="connsiteX1664" fmla="*/ 2007362 w 2747777"/>
                <a:gd name="connsiteY1664" fmla="*/ 280778 h 1373467"/>
                <a:gd name="connsiteX1665" fmla="*/ 2004371 w 2747777"/>
                <a:gd name="connsiteY1665" fmla="*/ 280778 h 1373467"/>
                <a:gd name="connsiteX1666" fmla="*/ 2001166 w 2747777"/>
                <a:gd name="connsiteY1666" fmla="*/ 280778 h 1373467"/>
                <a:gd name="connsiteX1667" fmla="*/ 2025739 w 2747777"/>
                <a:gd name="connsiteY1667" fmla="*/ 270518 h 1373467"/>
                <a:gd name="connsiteX1668" fmla="*/ 2028731 w 2747777"/>
                <a:gd name="connsiteY1668" fmla="*/ 270518 h 1373467"/>
                <a:gd name="connsiteX1669" fmla="*/ 2025739 w 2747777"/>
                <a:gd name="connsiteY1669" fmla="*/ 273046 h 1373467"/>
                <a:gd name="connsiteX1670" fmla="*/ 2044223 w 2747777"/>
                <a:gd name="connsiteY1670" fmla="*/ 265521 h 1373467"/>
                <a:gd name="connsiteX1671" fmla="*/ 2047108 w 2747777"/>
                <a:gd name="connsiteY1671" fmla="*/ 265521 h 1373467"/>
                <a:gd name="connsiteX1672" fmla="*/ 2050313 w 2747777"/>
                <a:gd name="connsiteY1672" fmla="*/ 265521 h 1373467"/>
                <a:gd name="connsiteX1673" fmla="*/ 2050313 w 2747777"/>
                <a:gd name="connsiteY1673" fmla="*/ 270696 h 1373467"/>
                <a:gd name="connsiteX1674" fmla="*/ 2044223 w 2747777"/>
                <a:gd name="connsiteY1674" fmla="*/ 270696 h 1373467"/>
                <a:gd name="connsiteX1675" fmla="*/ 2044223 w 2747777"/>
                <a:gd name="connsiteY1675" fmla="*/ 268109 h 1373467"/>
                <a:gd name="connsiteX1676" fmla="*/ 2019543 w 2747777"/>
                <a:gd name="connsiteY1676" fmla="*/ 265432 h 1373467"/>
                <a:gd name="connsiteX1677" fmla="*/ 2025739 w 2747777"/>
                <a:gd name="connsiteY1677" fmla="*/ 265432 h 1373467"/>
                <a:gd name="connsiteX1678" fmla="*/ 2025739 w 2747777"/>
                <a:gd name="connsiteY1678" fmla="*/ 268109 h 1373467"/>
                <a:gd name="connsiteX1679" fmla="*/ 2025739 w 2747777"/>
                <a:gd name="connsiteY1679" fmla="*/ 270518 h 1373467"/>
                <a:gd name="connsiteX1680" fmla="*/ 2022641 w 2747777"/>
                <a:gd name="connsiteY1680" fmla="*/ 270518 h 1373467"/>
                <a:gd name="connsiteX1681" fmla="*/ 2019543 w 2747777"/>
                <a:gd name="connsiteY1681" fmla="*/ 270518 h 1373467"/>
                <a:gd name="connsiteX1682" fmla="*/ 2044223 w 2747777"/>
                <a:gd name="connsiteY1682" fmla="*/ 263023 h 1373467"/>
                <a:gd name="connsiteX1683" fmla="*/ 2044223 w 2747777"/>
                <a:gd name="connsiteY1683" fmla="*/ 265521 h 1373467"/>
                <a:gd name="connsiteX1684" fmla="*/ 2041197 w 2747777"/>
                <a:gd name="connsiteY1684" fmla="*/ 265521 h 1373467"/>
                <a:gd name="connsiteX1685" fmla="*/ 2086960 w 2747777"/>
                <a:gd name="connsiteY1685" fmla="*/ 255350 h 1373467"/>
                <a:gd name="connsiteX1686" fmla="*/ 2090058 w 2747777"/>
                <a:gd name="connsiteY1686" fmla="*/ 255350 h 1373467"/>
                <a:gd name="connsiteX1687" fmla="*/ 2093050 w 2747777"/>
                <a:gd name="connsiteY1687" fmla="*/ 255350 h 1373467"/>
                <a:gd name="connsiteX1688" fmla="*/ 2093050 w 2747777"/>
                <a:gd name="connsiteY1688" fmla="*/ 260436 h 1373467"/>
                <a:gd name="connsiteX1689" fmla="*/ 2086960 w 2747777"/>
                <a:gd name="connsiteY1689" fmla="*/ 260436 h 1373467"/>
                <a:gd name="connsiteX1690" fmla="*/ 2086960 w 2747777"/>
                <a:gd name="connsiteY1690" fmla="*/ 252763 h 1373467"/>
                <a:gd name="connsiteX1691" fmla="*/ 2086960 w 2747777"/>
                <a:gd name="connsiteY1691" fmla="*/ 255350 h 1373467"/>
                <a:gd name="connsiteX1692" fmla="*/ 2083862 w 2747777"/>
                <a:gd name="connsiteY1692" fmla="*/ 255350 h 1373467"/>
                <a:gd name="connsiteX1693" fmla="*/ 2074673 w 2747777"/>
                <a:gd name="connsiteY1693" fmla="*/ 250175 h 1373467"/>
                <a:gd name="connsiteX1694" fmla="*/ 2077772 w 2747777"/>
                <a:gd name="connsiteY1694" fmla="*/ 250175 h 1373467"/>
                <a:gd name="connsiteX1695" fmla="*/ 2077710 w 2747777"/>
                <a:gd name="connsiteY1695" fmla="*/ 250227 h 1373467"/>
                <a:gd name="connsiteX1696" fmla="*/ 2074673 w 2747777"/>
                <a:gd name="connsiteY1696" fmla="*/ 252763 h 1373467"/>
                <a:gd name="connsiteX1697" fmla="*/ 2068583 w 2747777"/>
                <a:gd name="connsiteY1697" fmla="*/ 245090 h 1373467"/>
                <a:gd name="connsiteX1698" fmla="*/ 2074673 w 2747777"/>
                <a:gd name="connsiteY1698" fmla="*/ 245090 h 1373467"/>
                <a:gd name="connsiteX1699" fmla="*/ 2074673 w 2747777"/>
                <a:gd name="connsiteY1699" fmla="*/ 250175 h 1373467"/>
                <a:gd name="connsiteX1700" fmla="*/ 2071681 w 2747777"/>
                <a:gd name="connsiteY1700" fmla="*/ 250175 h 1373467"/>
                <a:gd name="connsiteX1701" fmla="*/ 2068583 w 2747777"/>
                <a:gd name="connsiteY1701" fmla="*/ 250175 h 1373467"/>
                <a:gd name="connsiteX1702" fmla="*/ 2142090 w 2747777"/>
                <a:gd name="connsiteY1702" fmla="*/ 234919 h 1373467"/>
                <a:gd name="connsiteX1703" fmla="*/ 2145082 w 2747777"/>
                <a:gd name="connsiteY1703" fmla="*/ 234919 h 1373467"/>
                <a:gd name="connsiteX1704" fmla="*/ 2148180 w 2747777"/>
                <a:gd name="connsiteY1704" fmla="*/ 234919 h 1373467"/>
                <a:gd name="connsiteX1705" fmla="*/ 2148180 w 2747777"/>
                <a:gd name="connsiteY1705" fmla="*/ 240093 h 1373467"/>
                <a:gd name="connsiteX1706" fmla="*/ 2142090 w 2747777"/>
                <a:gd name="connsiteY1706" fmla="*/ 240093 h 1373467"/>
                <a:gd name="connsiteX1707" fmla="*/ 2142090 w 2747777"/>
                <a:gd name="connsiteY1707" fmla="*/ 232332 h 1373467"/>
                <a:gd name="connsiteX1708" fmla="*/ 2142090 w 2747777"/>
                <a:gd name="connsiteY1708" fmla="*/ 234919 h 1373467"/>
                <a:gd name="connsiteX1709" fmla="*/ 2139027 w 2747777"/>
                <a:gd name="connsiteY1709" fmla="*/ 234919 h 1373467"/>
                <a:gd name="connsiteX1710" fmla="*/ 2142005 w 2747777"/>
                <a:gd name="connsiteY1710" fmla="*/ 232403 h 1373467"/>
                <a:gd name="connsiteX1711" fmla="*/ 2129697 w 2747777"/>
                <a:gd name="connsiteY1711" fmla="*/ 229744 h 1373467"/>
                <a:gd name="connsiteX1712" fmla="*/ 2132795 w 2747777"/>
                <a:gd name="connsiteY1712" fmla="*/ 229744 h 1373467"/>
                <a:gd name="connsiteX1713" fmla="*/ 2129697 w 2747777"/>
                <a:gd name="connsiteY1713" fmla="*/ 232331 h 1373467"/>
                <a:gd name="connsiteX1714" fmla="*/ 2123500 w 2747777"/>
                <a:gd name="connsiteY1714" fmla="*/ 224569 h 1373467"/>
                <a:gd name="connsiteX1715" fmla="*/ 2129697 w 2747777"/>
                <a:gd name="connsiteY1715" fmla="*/ 224569 h 1373467"/>
                <a:gd name="connsiteX1716" fmla="*/ 2129697 w 2747777"/>
                <a:gd name="connsiteY1716" fmla="*/ 229744 h 1373467"/>
                <a:gd name="connsiteX1717" fmla="*/ 2126705 w 2747777"/>
                <a:gd name="connsiteY1717" fmla="*/ 229744 h 1373467"/>
                <a:gd name="connsiteX1718" fmla="*/ 2123500 w 2747777"/>
                <a:gd name="connsiteY1718" fmla="*/ 229744 h 1373467"/>
                <a:gd name="connsiteX1719" fmla="*/ 2184934 w 2747777"/>
                <a:gd name="connsiteY1719" fmla="*/ 214487 h 1373467"/>
                <a:gd name="connsiteX1720" fmla="*/ 2187818 w 2747777"/>
                <a:gd name="connsiteY1720" fmla="*/ 214487 h 1373467"/>
                <a:gd name="connsiteX1721" fmla="*/ 2191024 w 2747777"/>
                <a:gd name="connsiteY1721" fmla="*/ 214487 h 1373467"/>
                <a:gd name="connsiteX1722" fmla="*/ 2191024 w 2747777"/>
                <a:gd name="connsiteY1722" fmla="*/ 219573 h 1373467"/>
                <a:gd name="connsiteX1723" fmla="*/ 2184934 w 2747777"/>
                <a:gd name="connsiteY1723" fmla="*/ 219573 h 1373467"/>
                <a:gd name="connsiteX1724" fmla="*/ 2184934 w 2747777"/>
                <a:gd name="connsiteY1724" fmla="*/ 211900 h 1373467"/>
                <a:gd name="connsiteX1725" fmla="*/ 2184934 w 2747777"/>
                <a:gd name="connsiteY1725" fmla="*/ 214487 h 1373467"/>
                <a:gd name="connsiteX1726" fmla="*/ 2181800 w 2747777"/>
                <a:gd name="connsiteY1726" fmla="*/ 214487 h 1373467"/>
                <a:gd name="connsiteX1727" fmla="*/ 2172540 w 2747777"/>
                <a:gd name="connsiteY1727" fmla="*/ 209312 h 1373467"/>
                <a:gd name="connsiteX1728" fmla="*/ 2175638 w 2747777"/>
                <a:gd name="connsiteY1728" fmla="*/ 209312 h 1373467"/>
                <a:gd name="connsiteX1729" fmla="*/ 2172540 w 2747777"/>
                <a:gd name="connsiteY1729" fmla="*/ 211899 h 1373467"/>
                <a:gd name="connsiteX1730" fmla="*/ 2166450 w 2747777"/>
                <a:gd name="connsiteY1730" fmla="*/ 204227 h 1373467"/>
                <a:gd name="connsiteX1731" fmla="*/ 2172540 w 2747777"/>
                <a:gd name="connsiteY1731" fmla="*/ 204227 h 1373467"/>
                <a:gd name="connsiteX1732" fmla="*/ 2172540 w 2747777"/>
                <a:gd name="connsiteY1732" fmla="*/ 209312 h 1373467"/>
                <a:gd name="connsiteX1733" fmla="*/ 2169549 w 2747777"/>
                <a:gd name="connsiteY1733" fmla="*/ 209312 h 1373467"/>
                <a:gd name="connsiteX1734" fmla="*/ 2166450 w 2747777"/>
                <a:gd name="connsiteY1734" fmla="*/ 209312 h 1373467"/>
                <a:gd name="connsiteX1735" fmla="*/ 2258120 w 2747777"/>
                <a:gd name="connsiteY1735" fmla="*/ 188881 h 1373467"/>
                <a:gd name="connsiteX1736" fmla="*/ 2261218 w 2747777"/>
                <a:gd name="connsiteY1736" fmla="*/ 188881 h 1373467"/>
                <a:gd name="connsiteX1737" fmla="*/ 2258120 w 2747777"/>
                <a:gd name="connsiteY1737" fmla="*/ 191468 h 1373467"/>
                <a:gd name="connsiteX1738" fmla="*/ 2276711 w 2747777"/>
                <a:gd name="connsiteY1738" fmla="*/ 183884 h 1373467"/>
                <a:gd name="connsiteX1739" fmla="*/ 2282801 w 2747777"/>
                <a:gd name="connsiteY1739" fmla="*/ 183884 h 1373467"/>
                <a:gd name="connsiteX1740" fmla="*/ 2282801 w 2747777"/>
                <a:gd name="connsiteY1740" fmla="*/ 188970 h 1373467"/>
                <a:gd name="connsiteX1741" fmla="*/ 2276711 w 2747777"/>
                <a:gd name="connsiteY1741" fmla="*/ 188970 h 1373467"/>
                <a:gd name="connsiteX1742" fmla="*/ 2252031 w 2747777"/>
                <a:gd name="connsiteY1742" fmla="*/ 183706 h 1373467"/>
                <a:gd name="connsiteX1743" fmla="*/ 2258120 w 2747777"/>
                <a:gd name="connsiteY1743" fmla="*/ 183706 h 1373467"/>
                <a:gd name="connsiteX1744" fmla="*/ 2258120 w 2747777"/>
                <a:gd name="connsiteY1744" fmla="*/ 188881 h 1373467"/>
                <a:gd name="connsiteX1745" fmla="*/ 2255236 w 2747777"/>
                <a:gd name="connsiteY1745" fmla="*/ 188881 h 1373467"/>
                <a:gd name="connsiteX1746" fmla="*/ 2252031 w 2747777"/>
                <a:gd name="connsiteY1746" fmla="*/ 188881 h 1373467"/>
                <a:gd name="connsiteX1747" fmla="*/ 2276711 w 2747777"/>
                <a:gd name="connsiteY1747" fmla="*/ 181297 h 1373467"/>
                <a:gd name="connsiteX1748" fmla="*/ 2276711 w 2747777"/>
                <a:gd name="connsiteY1748" fmla="*/ 183884 h 1373467"/>
                <a:gd name="connsiteX1749" fmla="*/ 2273612 w 2747777"/>
                <a:gd name="connsiteY1749" fmla="*/ 183884 h 1373467"/>
                <a:gd name="connsiteX1750" fmla="*/ 2276637 w 2747777"/>
                <a:gd name="connsiteY1750" fmla="*/ 181358 h 1373467"/>
                <a:gd name="connsiteX1751" fmla="*/ 2282801 w 2747777"/>
                <a:gd name="connsiteY1751" fmla="*/ 178709 h 1373467"/>
                <a:gd name="connsiteX1752" fmla="*/ 2288891 w 2747777"/>
                <a:gd name="connsiteY1752" fmla="*/ 178709 h 1373467"/>
                <a:gd name="connsiteX1753" fmla="*/ 2288891 w 2747777"/>
                <a:gd name="connsiteY1753" fmla="*/ 183884 h 1373467"/>
                <a:gd name="connsiteX1754" fmla="*/ 2282801 w 2747777"/>
                <a:gd name="connsiteY1754" fmla="*/ 183884 h 1373467"/>
                <a:gd name="connsiteX1755" fmla="*/ 2282801 w 2747777"/>
                <a:gd name="connsiteY1755" fmla="*/ 176211 h 1373467"/>
                <a:gd name="connsiteX1756" fmla="*/ 2282801 w 2747777"/>
                <a:gd name="connsiteY1756" fmla="*/ 178709 h 1373467"/>
                <a:gd name="connsiteX1757" fmla="*/ 2279809 w 2747777"/>
                <a:gd name="connsiteY1757" fmla="*/ 178709 h 1373467"/>
                <a:gd name="connsiteX1758" fmla="*/ 2288891 w 2747777"/>
                <a:gd name="connsiteY1758" fmla="*/ 173624 h 1373467"/>
                <a:gd name="connsiteX1759" fmla="*/ 2291989 w 2747777"/>
                <a:gd name="connsiteY1759" fmla="*/ 173624 h 1373467"/>
                <a:gd name="connsiteX1760" fmla="*/ 2295088 w 2747777"/>
                <a:gd name="connsiteY1760" fmla="*/ 173624 h 1373467"/>
                <a:gd name="connsiteX1761" fmla="*/ 2295088 w 2747777"/>
                <a:gd name="connsiteY1761" fmla="*/ 178709 h 1373467"/>
                <a:gd name="connsiteX1762" fmla="*/ 2288891 w 2747777"/>
                <a:gd name="connsiteY1762" fmla="*/ 178709 h 1373467"/>
                <a:gd name="connsiteX1763" fmla="*/ 2270407 w 2747777"/>
                <a:gd name="connsiteY1763" fmla="*/ 173624 h 1373467"/>
                <a:gd name="connsiteX1764" fmla="*/ 2273505 w 2747777"/>
                <a:gd name="connsiteY1764" fmla="*/ 173624 h 1373467"/>
                <a:gd name="connsiteX1765" fmla="*/ 2270407 w 2747777"/>
                <a:gd name="connsiteY1765" fmla="*/ 176211 h 1373467"/>
                <a:gd name="connsiteX1766" fmla="*/ 2288891 w 2747777"/>
                <a:gd name="connsiteY1766" fmla="*/ 171067 h 1373467"/>
                <a:gd name="connsiteX1767" fmla="*/ 2288891 w 2747777"/>
                <a:gd name="connsiteY1767" fmla="*/ 173624 h 1373467"/>
                <a:gd name="connsiteX1768" fmla="*/ 2285793 w 2747777"/>
                <a:gd name="connsiteY1768" fmla="*/ 173624 h 1373467"/>
                <a:gd name="connsiteX1769" fmla="*/ 2276497 w 2747777"/>
                <a:gd name="connsiteY1769" fmla="*/ 168449 h 1373467"/>
                <a:gd name="connsiteX1770" fmla="*/ 2279631 w 2747777"/>
                <a:gd name="connsiteY1770" fmla="*/ 168449 h 1373467"/>
                <a:gd name="connsiteX1771" fmla="*/ 2276497 w 2747777"/>
                <a:gd name="connsiteY1771" fmla="*/ 171036 h 1373467"/>
                <a:gd name="connsiteX1772" fmla="*/ 2264317 w 2747777"/>
                <a:gd name="connsiteY1772" fmla="*/ 168449 h 1373467"/>
                <a:gd name="connsiteX1773" fmla="*/ 2270407 w 2747777"/>
                <a:gd name="connsiteY1773" fmla="*/ 168449 h 1373467"/>
                <a:gd name="connsiteX1774" fmla="*/ 2270407 w 2747777"/>
                <a:gd name="connsiteY1774" fmla="*/ 173624 h 1373467"/>
                <a:gd name="connsiteX1775" fmla="*/ 2264317 w 2747777"/>
                <a:gd name="connsiteY1775" fmla="*/ 173624 h 1373467"/>
                <a:gd name="connsiteX1776" fmla="*/ 2270407 w 2747777"/>
                <a:gd name="connsiteY1776" fmla="*/ 163363 h 1373467"/>
                <a:gd name="connsiteX1777" fmla="*/ 2276497 w 2747777"/>
                <a:gd name="connsiteY1777" fmla="*/ 163363 h 1373467"/>
                <a:gd name="connsiteX1778" fmla="*/ 2276497 w 2747777"/>
                <a:gd name="connsiteY1778" fmla="*/ 168449 h 1373467"/>
                <a:gd name="connsiteX1779" fmla="*/ 2270407 w 2747777"/>
                <a:gd name="connsiteY1779" fmla="*/ 168449 h 1373467"/>
                <a:gd name="connsiteX1780" fmla="*/ 2729293 w 2747777"/>
                <a:gd name="connsiteY1780" fmla="*/ 0 h 1373467"/>
                <a:gd name="connsiteX1781" fmla="*/ 2744678 w 2747777"/>
                <a:gd name="connsiteY1781" fmla="*/ 0 h 1373467"/>
                <a:gd name="connsiteX1782" fmla="*/ 2744678 w 2747777"/>
                <a:gd name="connsiteY1782" fmla="*/ 10261 h 1373467"/>
                <a:gd name="connsiteX1783" fmla="*/ 2738588 w 2747777"/>
                <a:gd name="connsiteY1783" fmla="*/ 15346 h 1373467"/>
                <a:gd name="connsiteX1784" fmla="*/ 2744678 w 2747777"/>
                <a:gd name="connsiteY1784" fmla="*/ 15346 h 1373467"/>
                <a:gd name="connsiteX1785" fmla="*/ 2744678 w 2747777"/>
                <a:gd name="connsiteY1785" fmla="*/ 10261 h 1373467"/>
                <a:gd name="connsiteX1786" fmla="*/ 2747777 w 2747777"/>
                <a:gd name="connsiteY1786" fmla="*/ 7673 h 1373467"/>
                <a:gd name="connsiteX1787" fmla="*/ 2747777 w 2747777"/>
                <a:gd name="connsiteY1787" fmla="*/ 56209 h 1373467"/>
                <a:gd name="connsiteX1788" fmla="*/ 2732498 w 2747777"/>
                <a:gd name="connsiteY1788" fmla="*/ 56209 h 1373467"/>
                <a:gd name="connsiteX1789" fmla="*/ 2726301 w 2747777"/>
                <a:gd name="connsiteY1789" fmla="*/ 56209 h 1373467"/>
                <a:gd name="connsiteX1790" fmla="*/ 2720211 w 2747777"/>
                <a:gd name="connsiteY1790" fmla="*/ 56209 h 1373467"/>
                <a:gd name="connsiteX1791" fmla="*/ 2714121 w 2747777"/>
                <a:gd name="connsiteY1791" fmla="*/ 56209 h 1373467"/>
                <a:gd name="connsiteX1792" fmla="*/ 2708031 w 2747777"/>
                <a:gd name="connsiteY1792" fmla="*/ 56209 h 1373467"/>
                <a:gd name="connsiteX1793" fmla="*/ 2701834 w 2747777"/>
                <a:gd name="connsiteY1793" fmla="*/ 56209 h 1373467"/>
                <a:gd name="connsiteX1794" fmla="*/ 2695745 w 2747777"/>
                <a:gd name="connsiteY1794" fmla="*/ 56209 h 1373467"/>
                <a:gd name="connsiteX1795" fmla="*/ 2689655 w 2747777"/>
                <a:gd name="connsiteY1795" fmla="*/ 56209 h 1373467"/>
                <a:gd name="connsiteX1796" fmla="*/ 2683458 w 2747777"/>
                <a:gd name="connsiteY1796" fmla="*/ 56209 h 1373467"/>
                <a:gd name="connsiteX1797" fmla="*/ 2677368 w 2747777"/>
                <a:gd name="connsiteY1797" fmla="*/ 56209 h 1373467"/>
                <a:gd name="connsiteX1798" fmla="*/ 2671278 w 2747777"/>
                <a:gd name="connsiteY1798" fmla="*/ 56209 h 1373467"/>
                <a:gd name="connsiteX1799" fmla="*/ 2665081 w 2747777"/>
                <a:gd name="connsiteY1799" fmla="*/ 56209 h 1373467"/>
                <a:gd name="connsiteX1800" fmla="*/ 2658991 w 2747777"/>
                <a:gd name="connsiteY1800" fmla="*/ 56209 h 1373467"/>
                <a:gd name="connsiteX1801" fmla="*/ 2652901 w 2747777"/>
                <a:gd name="connsiteY1801" fmla="*/ 56209 h 1373467"/>
                <a:gd name="connsiteX1802" fmla="*/ 2646811 w 2747777"/>
                <a:gd name="connsiteY1802" fmla="*/ 56209 h 1373467"/>
                <a:gd name="connsiteX1803" fmla="*/ 2640614 w 2747777"/>
                <a:gd name="connsiteY1803" fmla="*/ 56209 h 1373467"/>
                <a:gd name="connsiteX1804" fmla="*/ 2637729 w 2747777"/>
                <a:gd name="connsiteY1804" fmla="*/ 56209 h 1373467"/>
                <a:gd name="connsiteX1805" fmla="*/ 2637729 w 2747777"/>
                <a:gd name="connsiteY1805" fmla="*/ 48536 h 1373467"/>
                <a:gd name="connsiteX1806" fmla="*/ 2628434 w 2747777"/>
                <a:gd name="connsiteY1806" fmla="*/ 56209 h 1373467"/>
                <a:gd name="connsiteX1807" fmla="*/ 2634524 w 2747777"/>
                <a:gd name="connsiteY1807" fmla="*/ 56209 h 1373467"/>
                <a:gd name="connsiteX1808" fmla="*/ 2637729 w 2747777"/>
                <a:gd name="connsiteY1808" fmla="*/ 56209 h 1373467"/>
                <a:gd name="connsiteX1809" fmla="*/ 2637729 w 2747777"/>
                <a:gd name="connsiteY1809" fmla="*/ 76641 h 1373467"/>
                <a:gd name="connsiteX1810" fmla="*/ 2622237 w 2747777"/>
                <a:gd name="connsiteY1810" fmla="*/ 76641 h 1373467"/>
                <a:gd name="connsiteX1811" fmla="*/ 2616147 w 2747777"/>
                <a:gd name="connsiteY1811" fmla="*/ 76641 h 1373467"/>
                <a:gd name="connsiteX1812" fmla="*/ 2610057 w 2747777"/>
                <a:gd name="connsiteY1812" fmla="*/ 76641 h 1373467"/>
                <a:gd name="connsiteX1813" fmla="*/ 2603861 w 2747777"/>
                <a:gd name="connsiteY1813" fmla="*/ 76641 h 1373467"/>
                <a:gd name="connsiteX1814" fmla="*/ 2597878 w 2747777"/>
                <a:gd name="connsiteY1814" fmla="*/ 76641 h 1373467"/>
                <a:gd name="connsiteX1815" fmla="*/ 2591680 w 2747777"/>
                <a:gd name="connsiteY1815" fmla="*/ 76641 h 1373467"/>
                <a:gd name="connsiteX1816" fmla="*/ 2588689 w 2747777"/>
                <a:gd name="connsiteY1816" fmla="*/ 76641 h 1373467"/>
                <a:gd name="connsiteX1817" fmla="*/ 2588689 w 2747777"/>
                <a:gd name="connsiteY1817" fmla="*/ 68968 h 1373467"/>
                <a:gd name="connsiteX1818" fmla="*/ 2579501 w 2747777"/>
                <a:gd name="connsiteY1818" fmla="*/ 76641 h 1373467"/>
                <a:gd name="connsiteX1819" fmla="*/ 2585591 w 2747777"/>
                <a:gd name="connsiteY1819" fmla="*/ 76641 h 1373467"/>
                <a:gd name="connsiteX1820" fmla="*/ 2588689 w 2747777"/>
                <a:gd name="connsiteY1820" fmla="*/ 76641 h 1373467"/>
                <a:gd name="connsiteX1821" fmla="*/ 2588689 w 2747777"/>
                <a:gd name="connsiteY1821" fmla="*/ 91898 h 1373467"/>
                <a:gd name="connsiteX1822" fmla="*/ 2573411 w 2747777"/>
                <a:gd name="connsiteY1822" fmla="*/ 91898 h 1373467"/>
                <a:gd name="connsiteX1823" fmla="*/ 2570312 w 2747777"/>
                <a:gd name="connsiteY1823" fmla="*/ 91898 h 1373467"/>
                <a:gd name="connsiteX1824" fmla="*/ 2570312 w 2747777"/>
                <a:gd name="connsiteY1824" fmla="*/ 84225 h 1373467"/>
                <a:gd name="connsiteX1825" fmla="*/ 2561124 w 2747777"/>
                <a:gd name="connsiteY1825" fmla="*/ 91898 h 1373467"/>
                <a:gd name="connsiteX1826" fmla="*/ 2567321 w 2747777"/>
                <a:gd name="connsiteY1826" fmla="*/ 91898 h 1373467"/>
                <a:gd name="connsiteX1827" fmla="*/ 2570312 w 2747777"/>
                <a:gd name="connsiteY1827" fmla="*/ 91898 h 1373467"/>
                <a:gd name="connsiteX1828" fmla="*/ 2570312 w 2747777"/>
                <a:gd name="connsiteY1828" fmla="*/ 102158 h 1373467"/>
                <a:gd name="connsiteX1829" fmla="*/ 2555034 w 2747777"/>
                <a:gd name="connsiteY1829" fmla="*/ 102158 h 1373467"/>
                <a:gd name="connsiteX1830" fmla="*/ 2548944 w 2747777"/>
                <a:gd name="connsiteY1830" fmla="*/ 102158 h 1373467"/>
                <a:gd name="connsiteX1831" fmla="*/ 2542747 w 2747777"/>
                <a:gd name="connsiteY1831" fmla="*/ 102158 h 1373467"/>
                <a:gd name="connsiteX1832" fmla="*/ 2536657 w 2747777"/>
                <a:gd name="connsiteY1832" fmla="*/ 102158 h 1373467"/>
                <a:gd name="connsiteX1833" fmla="*/ 2530567 w 2747777"/>
                <a:gd name="connsiteY1833" fmla="*/ 102158 h 1373467"/>
                <a:gd name="connsiteX1834" fmla="*/ 2524370 w 2747777"/>
                <a:gd name="connsiteY1834" fmla="*/ 102158 h 1373467"/>
                <a:gd name="connsiteX1835" fmla="*/ 2518280 w 2747777"/>
                <a:gd name="connsiteY1835" fmla="*/ 102158 h 1373467"/>
                <a:gd name="connsiteX1836" fmla="*/ 2512190 w 2747777"/>
                <a:gd name="connsiteY1836" fmla="*/ 102158 h 1373467"/>
                <a:gd name="connsiteX1837" fmla="*/ 2505993 w 2747777"/>
                <a:gd name="connsiteY1837" fmla="*/ 102158 h 1373467"/>
                <a:gd name="connsiteX1838" fmla="*/ 2499903 w 2747777"/>
                <a:gd name="connsiteY1838" fmla="*/ 102158 h 1373467"/>
                <a:gd name="connsiteX1839" fmla="*/ 2497019 w 2747777"/>
                <a:gd name="connsiteY1839" fmla="*/ 102158 h 1373467"/>
                <a:gd name="connsiteX1840" fmla="*/ 2497019 w 2747777"/>
                <a:gd name="connsiteY1840" fmla="*/ 94485 h 1373467"/>
                <a:gd name="connsiteX1841" fmla="*/ 2487724 w 2747777"/>
                <a:gd name="connsiteY1841" fmla="*/ 102158 h 1373467"/>
                <a:gd name="connsiteX1842" fmla="*/ 2493814 w 2747777"/>
                <a:gd name="connsiteY1842" fmla="*/ 102158 h 1373467"/>
                <a:gd name="connsiteX1843" fmla="*/ 2497019 w 2747777"/>
                <a:gd name="connsiteY1843" fmla="*/ 102158 h 1373467"/>
                <a:gd name="connsiteX1844" fmla="*/ 2497019 w 2747777"/>
                <a:gd name="connsiteY1844" fmla="*/ 112418 h 1373467"/>
                <a:gd name="connsiteX1845" fmla="*/ 2481527 w 2747777"/>
                <a:gd name="connsiteY1845" fmla="*/ 112418 h 1373467"/>
                <a:gd name="connsiteX1846" fmla="*/ 2475437 w 2747777"/>
                <a:gd name="connsiteY1846" fmla="*/ 112418 h 1373467"/>
                <a:gd name="connsiteX1847" fmla="*/ 2472552 w 2747777"/>
                <a:gd name="connsiteY1847" fmla="*/ 112418 h 1373467"/>
                <a:gd name="connsiteX1848" fmla="*/ 2472552 w 2747777"/>
                <a:gd name="connsiteY1848" fmla="*/ 104745 h 1373467"/>
                <a:gd name="connsiteX1849" fmla="*/ 2463150 w 2747777"/>
                <a:gd name="connsiteY1849" fmla="*/ 112418 h 1373467"/>
                <a:gd name="connsiteX1850" fmla="*/ 2469347 w 2747777"/>
                <a:gd name="connsiteY1850" fmla="*/ 112418 h 1373467"/>
                <a:gd name="connsiteX1851" fmla="*/ 2472552 w 2747777"/>
                <a:gd name="connsiteY1851" fmla="*/ 112418 h 1373467"/>
                <a:gd name="connsiteX1852" fmla="*/ 2472552 w 2747777"/>
                <a:gd name="connsiteY1852" fmla="*/ 122679 h 1373467"/>
                <a:gd name="connsiteX1853" fmla="*/ 2457060 w 2747777"/>
                <a:gd name="connsiteY1853" fmla="*/ 122679 h 1373467"/>
                <a:gd name="connsiteX1854" fmla="*/ 2450970 w 2747777"/>
                <a:gd name="connsiteY1854" fmla="*/ 122679 h 1373467"/>
                <a:gd name="connsiteX1855" fmla="*/ 2444880 w 2747777"/>
                <a:gd name="connsiteY1855" fmla="*/ 122679 h 1373467"/>
                <a:gd name="connsiteX1856" fmla="*/ 2438790 w 2747777"/>
                <a:gd name="connsiteY1856" fmla="*/ 122679 h 1373467"/>
                <a:gd name="connsiteX1857" fmla="*/ 2432700 w 2747777"/>
                <a:gd name="connsiteY1857" fmla="*/ 122679 h 1373467"/>
                <a:gd name="connsiteX1858" fmla="*/ 2426503 w 2747777"/>
                <a:gd name="connsiteY1858" fmla="*/ 122679 h 1373467"/>
                <a:gd name="connsiteX1859" fmla="*/ 2420413 w 2747777"/>
                <a:gd name="connsiteY1859" fmla="*/ 122679 h 1373467"/>
                <a:gd name="connsiteX1860" fmla="*/ 2417421 w 2747777"/>
                <a:gd name="connsiteY1860" fmla="*/ 122679 h 1373467"/>
                <a:gd name="connsiteX1861" fmla="*/ 2417421 w 2747777"/>
                <a:gd name="connsiteY1861" fmla="*/ 114917 h 1373467"/>
                <a:gd name="connsiteX1862" fmla="*/ 2408233 w 2747777"/>
                <a:gd name="connsiteY1862" fmla="*/ 122679 h 1373467"/>
                <a:gd name="connsiteX1863" fmla="*/ 2414323 w 2747777"/>
                <a:gd name="connsiteY1863" fmla="*/ 122679 h 1373467"/>
                <a:gd name="connsiteX1864" fmla="*/ 2417421 w 2747777"/>
                <a:gd name="connsiteY1864" fmla="*/ 122679 h 1373467"/>
                <a:gd name="connsiteX1865" fmla="*/ 2417421 w 2747777"/>
                <a:gd name="connsiteY1865" fmla="*/ 127675 h 1373467"/>
                <a:gd name="connsiteX1866" fmla="*/ 2405135 w 2747777"/>
                <a:gd name="connsiteY1866" fmla="*/ 127675 h 1373467"/>
                <a:gd name="connsiteX1867" fmla="*/ 2405135 w 2747777"/>
                <a:gd name="connsiteY1867" fmla="*/ 120002 h 1373467"/>
                <a:gd name="connsiteX1868" fmla="*/ 2395946 w 2747777"/>
                <a:gd name="connsiteY1868" fmla="*/ 127675 h 1373467"/>
                <a:gd name="connsiteX1869" fmla="*/ 2402036 w 2747777"/>
                <a:gd name="connsiteY1869" fmla="*/ 127675 h 1373467"/>
                <a:gd name="connsiteX1870" fmla="*/ 2405135 w 2747777"/>
                <a:gd name="connsiteY1870" fmla="*/ 127675 h 1373467"/>
                <a:gd name="connsiteX1871" fmla="*/ 2405135 w 2747777"/>
                <a:gd name="connsiteY1871" fmla="*/ 137936 h 1373467"/>
                <a:gd name="connsiteX1872" fmla="*/ 2392955 w 2747777"/>
                <a:gd name="connsiteY1872" fmla="*/ 137936 h 1373467"/>
                <a:gd name="connsiteX1873" fmla="*/ 2392955 w 2747777"/>
                <a:gd name="connsiteY1873" fmla="*/ 130173 h 1373467"/>
                <a:gd name="connsiteX1874" fmla="*/ 2383659 w 2747777"/>
                <a:gd name="connsiteY1874" fmla="*/ 137936 h 1373467"/>
                <a:gd name="connsiteX1875" fmla="*/ 2389856 w 2747777"/>
                <a:gd name="connsiteY1875" fmla="*/ 137936 h 1373467"/>
                <a:gd name="connsiteX1876" fmla="*/ 2392955 w 2747777"/>
                <a:gd name="connsiteY1876" fmla="*/ 137936 h 1373467"/>
                <a:gd name="connsiteX1877" fmla="*/ 2392955 w 2747777"/>
                <a:gd name="connsiteY1877" fmla="*/ 143021 h 1373467"/>
                <a:gd name="connsiteX1878" fmla="*/ 2380668 w 2747777"/>
                <a:gd name="connsiteY1878" fmla="*/ 143021 h 1373467"/>
                <a:gd name="connsiteX1879" fmla="*/ 2380668 w 2747777"/>
                <a:gd name="connsiteY1879" fmla="*/ 135348 h 1373467"/>
                <a:gd name="connsiteX1880" fmla="*/ 2371480 w 2747777"/>
                <a:gd name="connsiteY1880" fmla="*/ 143021 h 1373467"/>
                <a:gd name="connsiteX1881" fmla="*/ 2377570 w 2747777"/>
                <a:gd name="connsiteY1881" fmla="*/ 143021 h 1373467"/>
                <a:gd name="connsiteX1882" fmla="*/ 2380668 w 2747777"/>
                <a:gd name="connsiteY1882" fmla="*/ 143021 h 1373467"/>
                <a:gd name="connsiteX1883" fmla="*/ 2380668 w 2747777"/>
                <a:gd name="connsiteY1883" fmla="*/ 153282 h 1373467"/>
                <a:gd name="connsiteX1884" fmla="*/ 2365283 w 2747777"/>
                <a:gd name="connsiteY1884" fmla="*/ 153282 h 1373467"/>
                <a:gd name="connsiteX1885" fmla="*/ 2359193 w 2747777"/>
                <a:gd name="connsiteY1885" fmla="*/ 153282 h 1373467"/>
                <a:gd name="connsiteX1886" fmla="*/ 2353103 w 2747777"/>
                <a:gd name="connsiteY1886" fmla="*/ 153282 h 1373467"/>
                <a:gd name="connsiteX1887" fmla="*/ 2350111 w 2747777"/>
                <a:gd name="connsiteY1887" fmla="*/ 153282 h 1373467"/>
                <a:gd name="connsiteX1888" fmla="*/ 2350111 w 2747777"/>
                <a:gd name="connsiteY1888" fmla="*/ 145519 h 1373467"/>
                <a:gd name="connsiteX1889" fmla="*/ 2340816 w 2747777"/>
                <a:gd name="connsiteY1889" fmla="*/ 153282 h 1373467"/>
                <a:gd name="connsiteX1890" fmla="*/ 2346906 w 2747777"/>
                <a:gd name="connsiteY1890" fmla="*/ 153282 h 1373467"/>
                <a:gd name="connsiteX1891" fmla="*/ 2350111 w 2747777"/>
                <a:gd name="connsiteY1891" fmla="*/ 153282 h 1373467"/>
                <a:gd name="connsiteX1892" fmla="*/ 2350111 w 2747777"/>
                <a:gd name="connsiteY1892" fmla="*/ 158367 h 1373467"/>
                <a:gd name="connsiteX1893" fmla="*/ 2334726 w 2747777"/>
                <a:gd name="connsiteY1893" fmla="*/ 158367 h 1373467"/>
                <a:gd name="connsiteX1894" fmla="*/ 2328636 w 2747777"/>
                <a:gd name="connsiteY1894" fmla="*/ 158367 h 1373467"/>
                <a:gd name="connsiteX1895" fmla="*/ 2325644 w 2747777"/>
                <a:gd name="connsiteY1895" fmla="*/ 158367 h 1373467"/>
                <a:gd name="connsiteX1896" fmla="*/ 2325644 w 2747777"/>
                <a:gd name="connsiteY1896" fmla="*/ 150694 h 1373467"/>
                <a:gd name="connsiteX1897" fmla="*/ 2316349 w 2747777"/>
                <a:gd name="connsiteY1897" fmla="*/ 158367 h 1373467"/>
                <a:gd name="connsiteX1898" fmla="*/ 2322439 w 2747777"/>
                <a:gd name="connsiteY1898" fmla="*/ 158367 h 1373467"/>
                <a:gd name="connsiteX1899" fmla="*/ 2325644 w 2747777"/>
                <a:gd name="connsiteY1899" fmla="*/ 158367 h 1373467"/>
                <a:gd name="connsiteX1900" fmla="*/ 2325644 w 2747777"/>
                <a:gd name="connsiteY1900" fmla="*/ 163453 h 1373467"/>
                <a:gd name="connsiteX1901" fmla="*/ 2310259 w 2747777"/>
                <a:gd name="connsiteY1901" fmla="*/ 163453 h 1373467"/>
                <a:gd name="connsiteX1902" fmla="*/ 2307268 w 2747777"/>
                <a:gd name="connsiteY1902" fmla="*/ 163453 h 1373467"/>
                <a:gd name="connsiteX1903" fmla="*/ 2307268 w 2747777"/>
                <a:gd name="connsiteY1903" fmla="*/ 160776 h 1373467"/>
                <a:gd name="connsiteX1904" fmla="*/ 2307268 w 2747777"/>
                <a:gd name="connsiteY1904" fmla="*/ 155690 h 1373467"/>
                <a:gd name="connsiteX1905" fmla="*/ 2297972 w 2747777"/>
                <a:gd name="connsiteY1905" fmla="*/ 163453 h 1373467"/>
                <a:gd name="connsiteX1906" fmla="*/ 2304062 w 2747777"/>
                <a:gd name="connsiteY1906" fmla="*/ 163453 h 1373467"/>
                <a:gd name="connsiteX1907" fmla="*/ 2307268 w 2747777"/>
                <a:gd name="connsiteY1907" fmla="*/ 163453 h 1373467"/>
                <a:gd name="connsiteX1908" fmla="*/ 2307268 w 2747777"/>
                <a:gd name="connsiteY1908" fmla="*/ 173624 h 1373467"/>
                <a:gd name="connsiteX1909" fmla="*/ 2295088 w 2747777"/>
                <a:gd name="connsiteY1909" fmla="*/ 173624 h 1373467"/>
                <a:gd name="connsiteX1910" fmla="*/ 2295088 w 2747777"/>
                <a:gd name="connsiteY1910" fmla="*/ 165951 h 1373467"/>
                <a:gd name="connsiteX1911" fmla="*/ 2288891 w 2747777"/>
                <a:gd name="connsiteY1911" fmla="*/ 171067 h 1373467"/>
                <a:gd name="connsiteX1912" fmla="*/ 2288891 w 2747777"/>
                <a:gd name="connsiteY1912" fmla="*/ 171036 h 1373467"/>
                <a:gd name="connsiteX1913" fmla="*/ 2279703 w 2747777"/>
                <a:gd name="connsiteY1913" fmla="*/ 178709 h 1373467"/>
                <a:gd name="connsiteX1914" fmla="*/ 2279809 w 2747777"/>
                <a:gd name="connsiteY1914" fmla="*/ 178709 h 1373467"/>
                <a:gd name="connsiteX1915" fmla="*/ 2276637 w 2747777"/>
                <a:gd name="connsiteY1915" fmla="*/ 181358 h 1373467"/>
                <a:gd name="connsiteX1916" fmla="*/ 2267416 w 2747777"/>
                <a:gd name="connsiteY1916" fmla="*/ 188970 h 1373467"/>
                <a:gd name="connsiteX1917" fmla="*/ 2276711 w 2747777"/>
                <a:gd name="connsiteY1917" fmla="*/ 188970 h 1373467"/>
                <a:gd name="connsiteX1918" fmla="*/ 2276711 w 2747777"/>
                <a:gd name="connsiteY1918" fmla="*/ 199230 h 1373467"/>
                <a:gd name="connsiteX1919" fmla="*/ 2270514 w 2747777"/>
                <a:gd name="connsiteY1919" fmla="*/ 199230 h 1373467"/>
                <a:gd name="connsiteX1920" fmla="*/ 2270514 w 2747777"/>
                <a:gd name="connsiteY1920" fmla="*/ 191468 h 1373467"/>
                <a:gd name="connsiteX1921" fmla="*/ 2261326 w 2747777"/>
                <a:gd name="connsiteY1921" fmla="*/ 199230 h 1373467"/>
                <a:gd name="connsiteX1922" fmla="*/ 2270514 w 2747777"/>
                <a:gd name="connsiteY1922" fmla="*/ 199230 h 1373467"/>
                <a:gd name="connsiteX1923" fmla="*/ 2270514 w 2747777"/>
                <a:gd name="connsiteY1923" fmla="*/ 204316 h 1373467"/>
                <a:gd name="connsiteX1924" fmla="*/ 2255236 w 2747777"/>
                <a:gd name="connsiteY1924" fmla="*/ 204316 h 1373467"/>
                <a:gd name="connsiteX1925" fmla="*/ 2249146 w 2747777"/>
                <a:gd name="connsiteY1925" fmla="*/ 204316 h 1373467"/>
                <a:gd name="connsiteX1926" fmla="*/ 2246047 w 2747777"/>
                <a:gd name="connsiteY1926" fmla="*/ 204316 h 1373467"/>
                <a:gd name="connsiteX1927" fmla="*/ 2246047 w 2747777"/>
                <a:gd name="connsiteY1927" fmla="*/ 196554 h 1373467"/>
                <a:gd name="connsiteX1928" fmla="*/ 2236859 w 2747777"/>
                <a:gd name="connsiteY1928" fmla="*/ 204316 h 1373467"/>
                <a:gd name="connsiteX1929" fmla="*/ 2242949 w 2747777"/>
                <a:gd name="connsiteY1929" fmla="*/ 204316 h 1373467"/>
                <a:gd name="connsiteX1930" fmla="*/ 2246047 w 2747777"/>
                <a:gd name="connsiteY1930" fmla="*/ 204316 h 1373467"/>
                <a:gd name="connsiteX1931" fmla="*/ 2246047 w 2747777"/>
                <a:gd name="connsiteY1931" fmla="*/ 209401 h 1373467"/>
                <a:gd name="connsiteX1932" fmla="*/ 2230769 w 2747777"/>
                <a:gd name="connsiteY1932" fmla="*/ 209401 h 1373467"/>
                <a:gd name="connsiteX1933" fmla="*/ 2224572 w 2747777"/>
                <a:gd name="connsiteY1933" fmla="*/ 209401 h 1373467"/>
                <a:gd name="connsiteX1934" fmla="*/ 2218482 w 2747777"/>
                <a:gd name="connsiteY1934" fmla="*/ 209401 h 1373467"/>
                <a:gd name="connsiteX1935" fmla="*/ 2212392 w 2747777"/>
                <a:gd name="connsiteY1935" fmla="*/ 209401 h 1373467"/>
                <a:gd name="connsiteX1936" fmla="*/ 2206195 w 2747777"/>
                <a:gd name="connsiteY1936" fmla="*/ 209401 h 1373467"/>
                <a:gd name="connsiteX1937" fmla="*/ 2203204 w 2747777"/>
                <a:gd name="connsiteY1937" fmla="*/ 209401 h 1373467"/>
                <a:gd name="connsiteX1938" fmla="*/ 2203204 w 2747777"/>
                <a:gd name="connsiteY1938" fmla="*/ 201639 h 1373467"/>
                <a:gd name="connsiteX1939" fmla="*/ 2194015 w 2747777"/>
                <a:gd name="connsiteY1939" fmla="*/ 209401 h 1373467"/>
                <a:gd name="connsiteX1940" fmla="*/ 2200105 w 2747777"/>
                <a:gd name="connsiteY1940" fmla="*/ 209401 h 1373467"/>
                <a:gd name="connsiteX1941" fmla="*/ 2203204 w 2747777"/>
                <a:gd name="connsiteY1941" fmla="*/ 209401 h 1373467"/>
                <a:gd name="connsiteX1942" fmla="*/ 2203204 w 2747777"/>
                <a:gd name="connsiteY1942" fmla="*/ 214487 h 1373467"/>
                <a:gd name="connsiteX1943" fmla="*/ 2191024 w 2747777"/>
                <a:gd name="connsiteY1943" fmla="*/ 214487 h 1373467"/>
                <a:gd name="connsiteX1944" fmla="*/ 2191024 w 2747777"/>
                <a:gd name="connsiteY1944" fmla="*/ 206814 h 1373467"/>
                <a:gd name="connsiteX1945" fmla="*/ 2181728 w 2747777"/>
                <a:gd name="connsiteY1945" fmla="*/ 214487 h 1373467"/>
                <a:gd name="connsiteX1946" fmla="*/ 2181800 w 2747777"/>
                <a:gd name="connsiteY1946" fmla="*/ 214487 h 1373467"/>
                <a:gd name="connsiteX1947" fmla="*/ 2175638 w 2747777"/>
                <a:gd name="connsiteY1947" fmla="*/ 219573 h 1373467"/>
                <a:gd name="connsiteX1948" fmla="*/ 2184934 w 2747777"/>
                <a:gd name="connsiteY1948" fmla="*/ 219573 h 1373467"/>
                <a:gd name="connsiteX1949" fmla="*/ 2184934 w 2747777"/>
                <a:gd name="connsiteY1949" fmla="*/ 224747 h 1373467"/>
                <a:gd name="connsiteX1950" fmla="*/ 2172647 w 2747777"/>
                <a:gd name="connsiteY1950" fmla="*/ 224747 h 1373467"/>
                <a:gd name="connsiteX1951" fmla="*/ 2172647 w 2747777"/>
                <a:gd name="connsiteY1951" fmla="*/ 216985 h 1373467"/>
                <a:gd name="connsiteX1952" fmla="*/ 2163352 w 2747777"/>
                <a:gd name="connsiteY1952" fmla="*/ 224747 h 1373467"/>
                <a:gd name="connsiteX1953" fmla="*/ 2169549 w 2747777"/>
                <a:gd name="connsiteY1953" fmla="*/ 224747 h 1373467"/>
                <a:gd name="connsiteX1954" fmla="*/ 2172647 w 2747777"/>
                <a:gd name="connsiteY1954" fmla="*/ 224747 h 1373467"/>
                <a:gd name="connsiteX1955" fmla="*/ 2172647 w 2747777"/>
                <a:gd name="connsiteY1955" fmla="*/ 229833 h 1373467"/>
                <a:gd name="connsiteX1956" fmla="*/ 2160467 w 2747777"/>
                <a:gd name="connsiteY1956" fmla="*/ 229833 h 1373467"/>
                <a:gd name="connsiteX1957" fmla="*/ 2160467 w 2747777"/>
                <a:gd name="connsiteY1957" fmla="*/ 222160 h 1373467"/>
                <a:gd name="connsiteX1958" fmla="*/ 2151172 w 2747777"/>
                <a:gd name="connsiteY1958" fmla="*/ 229833 h 1373467"/>
                <a:gd name="connsiteX1959" fmla="*/ 2157262 w 2747777"/>
                <a:gd name="connsiteY1959" fmla="*/ 229833 h 1373467"/>
                <a:gd name="connsiteX1960" fmla="*/ 2160467 w 2747777"/>
                <a:gd name="connsiteY1960" fmla="*/ 229833 h 1373467"/>
                <a:gd name="connsiteX1961" fmla="*/ 2160467 w 2747777"/>
                <a:gd name="connsiteY1961" fmla="*/ 234919 h 1373467"/>
                <a:gd name="connsiteX1962" fmla="*/ 2148180 w 2747777"/>
                <a:gd name="connsiteY1962" fmla="*/ 234919 h 1373467"/>
                <a:gd name="connsiteX1963" fmla="*/ 2148180 w 2747777"/>
                <a:gd name="connsiteY1963" fmla="*/ 227246 h 1373467"/>
                <a:gd name="connsiteX1964" fmla="*/ 2142090 w 2747777"/>
                <a:gd name="connsiteY1964" fmla="*/ 232332 h 1373467"/>
                <a:gd name="connsiteX1965" fmla="*/ 2142090 w 2747777"/>
                <a:gd name="connsiteY1965" fmla="*/ 232331 h 1373467"/>
                <a:gd name="connsiteX1966" fmla="*/ 2142005 w 2747777"/>
                <a:gd name="connsiteY1966" fmla="*/ 232403 h 1373467"/>
                <a:gd name="connsiteX1967" fmla="*/ 2138992 w 2747777"/>
                <a:gd name="connsiteY1967" fmla="*/ 234919 h 1373467"/>
                <a:gd name="connsiteX1968" fmla="*/ 2139027 w 2747777"/>
                <a:gd name="connsiteY1968" fmla="*/ 234919 h 1373467"/>
                <a:gd name="connsiteX1969" fmla="*/ 2132902 w 2747777"/>
                <a:gd name="connsiteY1969" fmla="*/ 240093 h 1373467"/>
                <a:gd name="connsiteX1970" fmla="*/ 2142090 w 2747777"/>
                <a:gd name="connsiteY1970" fmla="*/ 240093 h 1373467"/>
                <a:gd name="connsiteX1971" fmla="*/ 2142090 w 2747777"/>
                <a:gd name="connsiteY1971" fmla="*/ 245179 h 1373467"/>
                <a:gd name="connsiteX1972" fmla="*/ 2126705 w 2747777"/>
                <a:gd name="connsiteY1972" fmla="*/ 245179 h 1373467"/>
                <a:gd name="connsiteX1973" fmla="*/ 2123713 w 2747777"/>
                <a:gd name="connsiteY1973" fmla="*/ 245179 h 1373467"/>
                <a:gd name="connsiteX1974" fmla="*/ 2123713 w 2747777"/>
                <a:gd name="connsiteY1974" fmla="*/ 237417 h 1373467"/>
                <a:gd name="connsiteX1975" fmla="*/ 2114525 w 2747777"/>
                <a:gd name="connsiteY1975" fmla="*/ 245179 h 1373467"/>
                <a:gd name="connsiteX1976" fmla="*/ 2120615 w 2747777"/>
                <a:gd name="connsiteY1976" fmla="*/ 245179 h 1373467"/>
                <a:gd name="connsiteX1977" fmla="*/ 2123713 w 2747777"/>
                <a:gd name="connsiteY1977" fmla="*/ 245179 h 1373467"/>
                <a:gd name="connsiteX1978" fmla="*/ 2123713 w 2747777"/>
                <a:gd name="connsiteY1978" fmla="*/ 250175 h 1373467"/>
                <a:gd name="connsiteX1979" fmla="*/ 2108328 w 2747777"/>
                <a:gd name="connsiteY1979" fmla="*/ 250175 h 1373467"/>
                <a:gd name="connsiteX1980" fmla="*/ 2105337 w 2747777"/>
                <a:gd name="connsiteY1980" fmla="*/ 250175 h 1373467"/>
                <a:gd name="connsiteX1981" fmla="*/ 2105337 w 2747777"/>
                <a:gd name="connsiteY1981" fmla="*/ 242502 h 1373467"/>
                <a:gd name="connsiteX1982" fmla="*/ 2096148 w 2747777"/>
                <a:gd name="connsiteY1982" fmla="*/ 250175 h 1373467"/>
                <a:gd name="connsiteX1983" fmla="*/ 2102238 w 2747777"/>
                <a:gd name="connsiteY1983" fmla="*/ 250175 h 1373467"/>
                <a:gd name="connsiteX1984" fmla="*/ 2105337 w 2747777"/>
                <a:gd name="connsiteY1984" fmla="*/ 250175 h 1373467"/>
                <a:gd name="connsiteX1985" fmla="*/ 2105337 w 2747777"/>
                <a:gd name="connsiteY1985" fmla="*/ 255350 h 1373467"/>
                <a:gd name="connsiteX1986" fmla="*/ 2093050 w 2747777"/>
                <a:gd name="connsiteY1986" fmla="*/ 255350 h 1373467"/>
                <a:gd name="connsiteX1987" fmla="*/ 2093050 w 2747777"/>
                <a:gd name="connsiteY1987" fmla="*/ 247677 h 1373467"/>
                <a:gd name="connsiteX1988" fmla="*/ 2083861 w 2747777"/>
                <a:gd name="connsiteY1988" fmla="*/ 255350 h 1373467"/>
                <a:gd name="connsiteX1989" fmla="*/ 2083862 w 2747777"/>
                <a:gd name="connsiteY1989" fmla="*/ 255350 h 1373467"/>
                <a:gd name="connsiteX1990" fmla="*/ 2077772 w 2747777"/>
                <a:gd name="connsiteY1990" fmla="*/ 260436 h 1373467"/>
                <a:gd name="connsiteX1991" fmla="*/ 2086960 w 2747777"/>
                <a:gd name="connsiteY1991" fmla="*/ 260436 h 1373467"/>
                <a:gd name="connsiteX1992" fmla="*/ 2086960 w 2747777"/>
                <a:gd name="connsiteY1992" fmla="*/ 265521 h 1373467"/>
                <a:gd name="connsiteX1993" fmla="*/ 2071681 w 2747777"/>
                <a:gd name="connsiteY1993" fmla="*/ 265521 h 1373467"/>
                <a:gd name="connsiteX1994" fmla="*/ 2065484 w 2747777"/>
                <a:gd name="connsiteY1994" fmla="*/ 265521 h 1373467"/>
                <a:gd name="connsiteX1995" fmla="*/ 2059395 w 2747777"/>
                <a:gd name="connsiteY1995" fmla="*/ 265521 h 1373467"/>
                <a:gd name="connsiteX1996" fmla="*/ 2053305 w 2747777"/>
                <a:gd name="connsiteY1996" fmla="*/ 265521 h 1373467"/>
                <a:gd name="connsiteX1997" fmla="*/ 2050313 w 2747777"/>
                <a:gd name="connsiteY1997" fmla="*/ 265521 h 1373467"/>
                <a:gd name="connsiteX1998" fmla="*/ 2050313 w 2747777"/>
                <a:gd name="connsiteY1998" fmla="*/ 257848 h 1373467"/>
                <a:gd name="connsiteX1999" fmla="*/ 2041018 w 2747777"/>
                <a:gd name="connsiteY1999" fmla="*/ 265521 h 1373467"/>
                <a:gd name="connsiteX2000" fmla="*/ 2041197 w 2747777"/>
                <a:gd name="connsiteY2000" fmla="*/ 265521 h 1373467"/>
                <a:gd name="connsiteX2001" fmla="*/ 2034928 w 2747777"/>
                <a:gd name="connsiteY2001" fmla="*/ 270696 h 1373467"/>
                <a:gd name="connsiteX2002" fmla="*/ 2044223 w 2747777"/>
                <a:gd name="connsiteY2002" fmla="*/ 270696 h 1373467"/>
                <a:gd name="connsiteX2003" fmla="*/ 2044223 w 2747777"/>
                <a:gd name="connsiteY2003" fmla="*/ 280867 h 1373467"/>
                <a:gd name="connsiteX2004" fmla="*/ 2038133 w 2747777"/>
                <a:gd name="connsiteY2004" fmla="*/ 280867 h 1373467"/>
                <a:gd name="connsiteX2005" fmla="*/ 2038133 w 2747777"/>
                <a:gd name="connsiteY2005" fmla="*/ 273105 h 1373467"/>
                <a:gd name="connsiteX2006" fmla="*/ 2028731 w 2747777"/>
                <a:gd name="connsiteY2006" fmla="*/ 280867 h 1373467"/>
                <a:gd name="connsiteX2007" fmla="*/ 2038133 w 2747777"/>
                <a:gd name="connsiteY2007" fmla="*/ 280867 h 1373467"/>
                <a:gd name="connsiteX2008" fmla="*/ 2038133 w 2747777"/>
                <a:gd name="connsiteY2008" fmla="*/ 285953 h 1373467"/>
                <a:gd name="connsiteX2009" fmla="*/ 2025846 w 2747777"/>
                <a:gd name="connsiteY2009" fmla="*/ 285953 h 1373467"/>
                <a:gd name="connsiteX2010" fmla="*/ 2025846 w 2747777"/>
                <a:gd name="connsiteY2010" fmla="*/ 278280 h 1373467"/>
                <a:gd name="connsiteX2011" fmla="*/ 2016551 w 2747777"/>
                <a:gd name="connsiteY2011" fmla="*/ 285953 h 1373467"/>
                <a:gd name="connsiteX2012" fmla="*/ 2016622 w 2747777"/>
                <a:gd name="connsiteY2012" fmla="*/ 285953 h 1373467"/>
                <a:gd name="connsiteX2013" fmla="*/ 2010461 w 2747777"/>
                <a:gd name="connsiteY2013" fmla="*/ 291039 h 1373467"/>
                <a:gd name="connsiteX2014" fmla="*/ 2019756 w 2747777"/>
                <a:gd name="connsiteY2014" fmla="*/ 291039 h 1373467"/>
                <a:gd name="connsiteX2015" fmla="*/ 2019756 w 2747777"/>
                <a:gd name="connsiteY2015" fmla="*/ 296213 h 1373467"/>
                <a:gd name="connsiteX2016" fmla="*/ 2004371 w 2747777"/>
                <a:gd name="connsiteY2016" fmla="*/ 296213 h 1373467"/>
                <a:gd name="connsiteX2017" fmla="*/ 2001379 w 2747777"/>
                <a:gd name="connsiteY2017" fmla="*/ 296213 h 1373467"/>
                <a:gd name="connsiteX2018" fmla="*/ 2001379 w 2747777"/>
                <a:gd name="connsiteY2018" fmla="*/ 288451 h 1373467"/>
                <a:gd name="connsiteX2019" fmla="*/ 1992191 w 2747777"/>
                <a:gd name="connsiteY2019" fmla="*/ 296213 h 1373467"/>
                <a:gd name="connsiteX2020" fmla="*/ 1998174 w 2747777"/>
                <a:gd name="connsiteY2020" fmla="*/ 296213 h 1373467"/>
                <a:gd name="connsiteX2021" fmla="*/ 2001379 w 2747777"/>
                <a:gd name="connsiteY2021" fmla="*/ 296213 h 1373467"/>
                <a:gd name="connsiteX2022" fmla="*/ 2001379 w 2747777"/>
                <a:gd name="connsiteY2022" fmla="*/ 301299 h 1373467"/>
                <a:gd name="connsiteX2023" fmla="*/ 1985994 w 2747777"/>
                <a:gd name="connsiteY2023" fmla="*/ 301299 h 1373467"/>
                <a:gd name="connsiteX2024" fmla="*/ 1979904 w 2747777"/>
                <a:gd name="connsiteY2024" fmla="*/ 301299 h 1373467"/>
                <a:gd name="connsiteX2025" fmla="*/ 1976913 w 2747777"/>
                <a:gd name="connsiteY2025" fmla="*/ 301299 h 1373467"/>
                <a:gd name="connsiteX2026" fmla="*/ 1976913 w 2747777"/>
                <a:gd name="connsiteY2026" fmla="*/ 293626 h 1373467"/>
                <a:gd name="connsiteX2027" fmla="*/ 1970716 w 2747777"/>
                <a:gd name="connsiteY2027" fmla="*/ 298742 h 1373467"/>
                <a:gd name="connsiteX2028" fmla="*/ 1970716 w 2747777"/>
                <a:gd name="connsiteY2028" fmla="*/ 298712 h 1373467"/>
                <a:gd name="connsiteX2029" fmla="*/ 1967632 w 2747777"/>
                <a:gd name="connsiteY2029" fmla="*/ 301287 h 1373467"/>
                <a:gd name="connsiteX2030" fmla="*/ 1967618 w 2747777"/>
                <a:gd name="connsiteY2030" fmla="*/ 301299 h 1373467"/>
                <a:gd name="connsiteX2031" fmla="*/ 1967618 w 2747777"/>
                <a:gd name="connsiteY2031" fmla="*/ 301299 h 1373467"/>
                <a:gd name="connsiteX2032" fmla="*/ 1964626 w 2747777"/>
                <a:gd name="connsiteY2032" fmla="*/ 303798 h 1373467"/>
                <a:gd name="connsiteX2033" fmla="*/ 1964626 w 2747777"/>
                <a:gd name="connsiteY2033" fmla="*/ 303797 h 1373467"/>
                <a:gd name="connsiteX2034" fmla="*/ 1964537 w 2747777"/>
                <a:gd name="connsiteY2034" fmla="*/ 303872 h 1373467"/>
                <a:gd name="connsiteX2035" fmla="*/ 1961528 w 2747777"/>
                <a:gd name="connsiteY2035" fmla="*/ 306385 h 1373467"/>
                <a:gd name="connsiteX2036" fmla="*/ 1961562 w 2747777"/>
                <a:gd name="connsiteY2036" fmla="*/ 306385 h 1373467"/>
                <a:gd name="connsiteX2037" fmla="*/ 1956937 w 2747777"/>
                <a:gd name="connsiteY2037" fmla="*/ 310293 h 1373467"/>
                <a:gd name="connsiteX2038" fmla="*/ 1949241 w 2747777"/>
                <a:gd name="connsiteY2038" fmla="*/ 316645 h 1373467"/>
                <a:gd name="connsiteX2039" fmla="*/ 1958536 w 2747777"/>
                <a:gd name="connsiteY2039" fmla="*/ 316645 h 1373467"/>
                <a:gd name="connsiteX2040" fmla="*/ 1958536 w 2747777"/>
                <a:gd name="connsiteY2040" fmla="*/ 326816 h 1373467"/>
                <a:gd name="connsiteX2041" fmla="*/ 1943151 w 2747777"/>
                <a:gd name="connsiteY2041" fmla="*/ 326816 h 1373467"/>
                <a:gd name="connsiteX2042" fmla="*/ 1937061 w 2747777"/>
                <a:gd name="connsiteY2042" fmla="*/ 326816 h 1373467"/>
                <a:gd name="connsiteX2043" fmla="*/ 1933962 w 2747777"/>
                <a:gd name="connsiteY2043" fmla="*/ 326816 h 1373467"/>
                <a:gd name="connsiteX2044" fmla="*/ 1933962 w 2747777"/>
                <a:gd name="connsiteY2044" fmla="*/ 319054 h 1373467"/>
                <a:gd name="connsiteX2045" fmla="*/ 1924774 w 2747777"/>
                <a:gd name="connsiteY2045" fmla="*/ 326816 h 1373467"/>
                <a:gd name="connsiteX2046" fmla="*/ 1930971 w 2747777"/>
                <a:gd name="connsiteY2046" fmla="*/ 326816 h 1373467"/>
                <a:gd name="connsiteX2047" fmla="*/ 1933962 w 2747777"/>
                <a:gd name="connsiteY2047" fmla="*/ 326816 h 1373467"/>
                <a:gd name="connsiteX2048" fmla="*/ 1933962 w 2747777"/>
                <a:gd name="connsiteY2048" fmla="*/ 331902 h 1373467"/>
                <a:gd name="connsiteX2049" fmla="*/ 1921782 w 2747777"/>
                <a:gd name="connsiteY2049" fmla="*/ 331902 h 1373467"/>
                <a:gd name="connsiteX2050" fmla="*/ 1921782 w 2747777"/>
                <a:gd name="connsiteY2050" fmla="*/ 324229 h 1373467"/>
                <a:gd name="connsiteX2051" fmla="*/ 1912594 w 2747777"/>
                <a:gd name="connsiteY2051" fmla="*/ 331902 h 1373467"/>
                <a:gd name="connsiteX2052" fmla="*/ 1918684 w 2747777"/>
                <a:gd name="connsiteY2052" fmla="*/ 331902 h 1373467"/>
                <a:gd name="connsiteX2053" fmla="*/ 1921782 w 2747777"/>
                <a:gd name="connsiteY2053" fmla="*/ 331902 h 1373467"/>
                <a:gd name="connsiteX2054" fmla="*/ 1921782 w 2747777"/>
                <a:gd name="connsiteY2054" fmla="*/ 336987 h 1373467"/>
                <a:gd name="connsiteX2055" fmla="*/ 1906397 w 2747777"/>
                <a:gd name="connsiteY2055" fmla="*/ 336987 h 1373467"/>
                <a:gd name="connsiteX2056" fmla="*/ 1903513 w 2747777"/>
                <a:gd name="connsiteY2056" fmla="*/ 336987 h 1373467"/>
                <a:gd name="connsiteX2057" fmla="*/ 1903513 w 2747777"/>
                <a:gd name="connsiteY2057" fmla="*/ 329314 h 1373467"/>
                <a:gd name="connsiteX2058" fmla="*/ 1894217 w 2747777"/>
                <a:gd name="connsiteY2058" fmla="*/ 336987 h 1373467"/>
                <a:gd name="connsiteX2059" fmla="*/ 1900307 w 2747777"/>
                <a:gd name="connsiteY2059" fmla="*/ 336987 h 1373467"/>
                <a:gd name="connsiteX2060" fmla="*/ 1903513 w 2747777"/>
                <a:gd name="connsiteY2060" fmla="*/ 336987 h 1373467"/>
                <a:gd name="connsiteX2061" fmla="*/ 1903513 w 2747777"/>
                <a:gd name="connsiteY2061" fmla="*/ 342162 h 1373467"/>
                <a:gd name="connsiteX2062" fmla="*/ 1891225 w 2747777"/>
                <a:gd name="connsiteY2062" fmla="*/ 342162 h 1373467"/>
                <a:gd name="connsiteX2063" fmla="*/ 1891225 w 2747777"/>
                <a:gd name="connsiteY2063" fmla="*/ 334489 h 1373467"/>
                <a:gd name="connsiteX2064" fmla="*/ 1881930 w 2747777"/>
                <a:gd name="connsiteY2064" fmla="*/ 342162 h 1373467"/>
                <a:gd name="connsiteX2065" fmla="*/ 1882002 w 2747777"/>
                <a:gd name="connsiteY2065" fmla="*/ 342162 h 1373467"/>
                <a:gd name="connsiteX2066" fmla="*/ 1875840 w 2747777"/>
                <a:gd name="connsiteY2066" fmla="*/ 347248 h 1373467"/>
                <a:gd name="connsiteX2067" fmla="*/ 1885136 w 2747777"/>
                <a:gd name="connsiteY2067" fmla="*/ 347248 h 1373467"/>
                <a:gd name="connsiteX2068" fmla="*/ 1885136 w 2747777"/>
                <a:gd name="connsiteY2068" fmla="*/ 352333 h 1373467"/>
                <a:gd name="connsiteX2069" fmla="*/ 1869750 w 2747777"/>
                <a:gd name="connsiteY2069" fmla="*/ 352333 h 1373467"/>
                <a:gd name="connsiteX2070" fmla="*/ 1863553 w 2747777"/>
                <a:gd name="connsiteY2070" fmla="*/ 352333 h 1373467"/>
                <a:gd name="connsiteX2071" fmla="*/ 1857463 w 2747777"/>
                <a:gd name="connsiteY2071" fmla="*/ 352333 h 1373467"/>
                <a:gd name="connsiteX2072" fmla="*/ 1851374 w 2747777"/>
                <a:gd name="connsiteY2072" fmla="*/ 352333 h 1373467"/>
                <a:gd name="connsiteX2073" fmla="*/ 1848382 w 2747777"/>
                <a:gd name="connsiteY2073" fmla="*/ 352333 h 1373467"/>
                <a:gd name="connsiteX2074" fmla="*/ 1848382 w 2747777"/>
                <a:gd name="connsiteY2074" fmla="*/ 349746 h 1373467"/>
                <a:gd name="connsiteX2075" fmla="*/ 1848382 w 2747777"/>
                <a:gd name="connsiteY2075" fmla="*/ 344660 h 1373467"/>
                <a:gd name="connsiteX2076" fmla="*/ 1839194 w 2747777"/>
                <a:gd name="connsiteY2076" fmla="*/ 352333 h 1373467"/>
                <a:gd name="connsiteX2077" fmla="*/ 1845284 w 2747777"/>
                <a:gd name="connsiteY2077" fmla="*/ 352333 h 1373467"/>
                <a:gd name="connsiteX2078" fmla="*/ 1848382 w 2747777"/>
                <a:gd name="connsiteY2078" fmla="*/ 352333 h 1373467"/>
                <a:gd name="connsiteX2079" fmla="*/ 1848382 w 2747777"/>
                <a:gd name="connsiteY2079" fmla="*/ 362505 h 1373467"/>
                <a:gd name="connsiteX2080" fmla="*/ 1836202 w 2747777"/>
                <a:gd name="connsiteY2080" fmla="*/ 362505 h 1373467"/>
                <a:gd name="connsiteX2081" fmla="*/ 1836202 w 2747777"/>
                <a:gd name="connsiteY2081" fmla="*/ 354832 h 1373467"/>
                <a:gd name="connsiteX2082" fmla="*/ 1830005 w 2747777"/>
                <a:gd name="connsiteY2082" fmla="*/ 359948 h 1373467"/>
                <a:gd name="connsiteX2083" fmla="*/ 1830005 w 2747777"/>
                <a:gd name="connsiteY2083" fmla="*/ 359917 h 1373467"/>
                <a:gd name="connsiteX2084" fmla="*/ 1828419 w 2747777"/>
                <a:gd name="connsiteY2084" fmla="*/ 361257 h 1373467"/>
                <a:gd name="connsiteX2085" fmla="*/ 1826907 w 2747777"/>
                <a:gd name="connsiteY2085" fmla="*/ 362505 h 1373467"/>
                <a:gd name="connsiteX2086" fmla="*/ 1826942 w 2747777"/>
                <a:gd name="connsiteY2086" fmla="*/ 362505 h 1373467"/>
                <a:gd name="connsiteX2087" fmla="*/ 1820817 w 2747777"/>
                <a:gd name="connsiteY2087" fmla="*/ 367679 h 1373467"/>
                <a:gd name="connsiteX2088" fmla="*/ 1830005 w 2747777"/>
                <a:gd name="connsiteY2088" fmla="*/ 367679 h 1373467"/>
                <a:gd name="connsiteX2089" fmla="*/ 1830005 w 2747777"/>
                <a:gd name="connsiteY2089" fmla="*/ 372765 h 1373467"/>
                <a:gd name="connsiteX2090" fmla="*/ 1817825 w 2747777"/>
                <a:gd name="connsiteY2090" fmla="*/ 372765 h 1373467"/>
                <a:gd name="connsiteX2091" fmla="*/ 1817825 w 2747777"/>
                <a:gd name="connsiteY2091" fmla="*/ 365092 h 1373467"/>
                <a:gd name="connsiteX2092" fmla="*/ 1808530 w 2747777"/>
                <a:gd name="connsiteY2092" fmla="*/ 372765 h 1373467"/>
                <a:gd name="connsiteX2093" fmla="*/ 1814727 w 2747777"/>
                <a:gd name="connsiteY2093" fmla="*/ 372765 h 1373467"/>
                <a:gd name="connsiteX2094" fmla="*/ 1817825 w 2747777"/>
                <a:gd name="connsiteY2094" fmla="*/ 372765 h 1373467"/>
                <a:gd name="connsiteX2095" fmla="*/ 1817825 w 2747777"/>
                <a:gd name="connsiteY2095" fmla="*/ 377851 h 1373467"/>
                <a:gd name="connsiteX2096" fmla="*/ 1802440 w 2747777"/>
                <a:gd name="connsiteY2096" fmla="*/ 377851 h 1373467"/>
                <a:gd name="connsiteX2097" fmla="*/ 1796350 w 2747777"/>
                <a:gd name="connsiteY2097" fmla="*/ 377851 h 1373467"/>
                <a:gd name="connsiteX2098" fmla="*/ 1790153 w 2747777"/>
                <a:gd name="connsiteY2098" fmla="*/ 377851 h 1373467"/>
                <a:gd name="connsiteX2099" fmla="*/ 1784063 w 2747777"/>
                <a:gd name="connsiteY2099" fmla="*/ 377851 h 1373467"/>
                <a:gd name="connsiteX2100" fmla="*/ 1777973 w 2747777"/>
                <a:gd name="connsiteY2100" fmla="*/ 377851 h 1373467"/>
                <a:gd name="connsiteX2101" fmla="*/ 1771883 w 2747777"/>
                <a:gd name="connsiteY2101" fmla="*/ 377851 h 1373467"/>
                <a:gd name="connsiteX2102" fmla="*/ 1765686 w 2747777"/>
                <a:gd name="connsiteY2102" fmla="*/ 377851 h 1373467"/>
                <a:gd name="connsiteX2103" fmla="*/ 1759597 w 2747777"/>
                <a:gd name="connsiteY2103" fmla="*/ 377851 h 1373467"/>
                <a:gd name="connsiteX2104" fmla="*/ 1756605 w 2747777"/>
                <a:gd name="connsiteY2104" fmla="*/ 377851 h 1373467"/>
                <a:gd name="connsiteX2105" fmla="*/ 1756605 w 2747777"/>
                <a:gd name="connsiteY2105" fmla="*/ 370178 h 1373467"/>
                <a:gd name="connsiteX2106" fmla="*/ 1747309 w 2747777"/>
                <a:gd name="connsiteY2106" fmla="*/ 377851 h 1373467"/>
                <a:gd name="connsiteX2107" fmla="*/ 1753506 w 2747777"/>
                <a:gd name="connsiteY2107" fmla="*/ 377851 h 1373467"/>
                <a:gd name="connsiteX2108" fmla="*/ 1756605 w 2747777"/>
                <a:gd name="connsiteY2108" fmla="*/ 377851 h 1373467"/>
                <a:gd name="connsiteX2109" fmla="*/ 1756605 w 2747777"/>
                <a:gd name="connsiteY2109" fmla="*/ 380438 h 1373467"/>
                <a:gd name="connsiteX2110" fmla="*/ 1756605 w 2747777"/>
                <a:gd name="connsiteY2110" fmla="*/ 393197 h 1373467"/>
                <a:gd name="connsiteX2111" fmla="*/ 1744425 w 2747777"/>
                <a:gd name="connsiteY2111" fmla="*/ 393197 h 1373467"/>
                <a:gd name="connsiteX2112" fmla="*/ 1744425 w 2747777"/>
                <a:gd name="connsiteY2112" fmla="*/ 385524 h 1373467"/>
                <a:gd name="connsiteX2113" fmla="*/ 1735130 w 2747777"/>
                <a:gd name="connsiteY2113" fmla="*/ 393197 h 1373467"/>
                <a:gd name="connsiteX2114" fmla="*/ 1741220 w 2747777"/>
                <a:gd name="connsiteY2114" fmla="*/ 393197 h 1373467"/>
                <a:gd name="connsiteX2115" fmla="*/ 1744425 w 2747777"/>
                <a:gd name="connsiteY2115" fmla="*/ 393197 h 1373467"/>
                <a:gd name="connsiteX2116" fmla="*/ 1744425 w 2747777"/>
                <a:gd name="connsiteY2116" fmla="*/ 398371 h 1373467"/>
                <a:gd name="connsiteX2117" fmla="*/ 1732138 w 2747777"/>
                <a:gd name="connsiteY2117" fmla="*/ 398371 h 1373467"/>
                <a:gd name="connsiteX2118" fmla="*/ 1732138 w 2747777"/>
                <a:gd name="connsiteY2118" fmla="*/ 390520 h 1373467"/>
                <a:gd name="connsiteX2119" fmla="*/ 1722950 w 2747777"/>
                <a:gd name="connsiteY2119" fmla="*/ 398371 h 1373467"/>
                <a:gd name="connsiteX2120" fmla="*/ 1732138 w 2747777"/>
                <a:gd name="connsiteY2120" fmla="*/ 398371 h 1373467"/>
                <a:gd name="connsiteX2121" fmla="*/ 1732138 w 2747777"/>
                <a:gd name="connsiteY2121" fmla="*/ 403368 h 1373467"/>
                <a:gd name="connsiteX2122" fmla="*/ 1719958 w 2747777"/>
                <a:gd name="connsiteY2122" fmla="*/ 403368 h 1373467"/>
                <a:gd name="connsiteX2123" fmla="*/ 1719958 w 2747777"/>
                <a:gd name="connsiteY2123" fmla="*/ 395695 h 1373467"/>
                <a:gd name="connsiteX2124" fmla="*/ 1710663 w 2747777"/>
                <a:gd name="connsiteY2124" fmla="*/ 403368 h 1373467"/>
                <a:gd name="connsiteX2125" fmla="*/ 1719958 w 2747777"/>
                <a:gd name="connsiteY2125" fmla="*/ 403368 h 1373467"/>
                <a:gd name="connsiteX2126" fmla="*/ 1719958 w 2747777"/>
                <a:gd name="connsiteY2126" fmla="*/ 408453 h 1373467"/>
                <a:gd name="connsiteX2127" fmla="*/ 1707671 w 2747777"/>
                <a:gd name="connsiteY2127" fmla="*/ 408453 h 1373467"/>
                <a:gd name="connsiteX2128" fmla="*/ 1707671 w 2747777"/>
                <a:gd name="connsiteY2128" fmla="*/ 400780 h 1373467"/>
                <a:gd name="connsiteX2129" fmla="*/ 1698483 w 2747777"/>
                <a:gd name="connsiteY2129" fmla="*/ 408453 h 1373467"/>
                <a:gd name="connsiteX2130" fmla="*/ 1698590 w 2747777"/>
                <a:gd name="connsiteY2130" fmla="*/ 408453 h 1373467"/>
                <a:gd name="connsiteX2131" fmla="*/ 1692393 w 2747777"/>
                <a:gd name="connsiteY2131" fmla="*/ 413628 h 1373467"/>
                <a:gd name="connsiteX2132" fmla="*/ 1701581 w 2747777"/>
                <a:gd name="connsiteY2132" fmla="*/ 413628 h 1373467"/>
                <a:gd name="connsiteX2133" fmla="*/ 1701581 w 2747777"/>
                <a:gd name="connsiteY2133" fmla="*/ 423799 h 1373467"/>
                <a:gd name="connsiteX2134" fmla="*/ 1689294 w 2747777"/>
                <a:gd name="connsiteY2134" fmla="*/ 423799 h 1373467"/>
                <a:gd name="connsiteX2135" fmla="*/ 1689294 w 2747777"/>
                <a:gd name="connsiteY2135" fmla="*/ 421301 h 1373467"/>
                <a:gd name="connsiteX2136" fmla="*/ 1689294 w 2747777"/>
                <a:gd name="connsiteY2136" fmla="*/ 416126 h 1373467"/>
                <a:gd name="connsiteX2137" fmla="*/ 1680106 w 2747777"/>
                <a:gd name="connsiteY2137" fmla="*/ 423799 h 1373467"/>
                <a:gd name="connsiteX2138" fmla="*/ 1686196 w 2747777"/>
                <a:gd name="connsiteY2138" fmla="*/ 423799 h 1373467"/>
                <a:gd name="connsiteX2139" fmla="*/ 1689294 w 2747777"/>
                <a:gd name="connsiteY2139" fmla="*/ 423799 h 1373467"/>
                <a:gd name="connsiteX2140" fmla="*/ 1689294 w 2747777"/>
                <a:gd name="connsiteY2140" fmla="*/ 434060 h 1373467"/>
                <a:gd name="connsiteX2141" fmla="*/ 1674016 w 2747777"/>
                <a:gd name="connsiteY2141" fmla="*/ 434060 h 1373467"/>
                <a:gd name="connsiteX2142" fmla="*/ 1667819 w 2747777"/>
                <a:gd name="connsiteY2142" fmla="*/ 434060 h 1373467"/>
                <a:gd name="connsiteX2143" fmla="*/ 1664828 w 2747777"/>
                <a:gd name="connsiteY2143" fmla="*/ 434060 h 1373467"/>
                <a:gd name="connsiteX2144" fmla="*/ 1664828 w 2747777"/>
                <a:gd name="connsiteY2144" fmla="*/ 426297 h 1373467"/>
                <a:gd name="connsiteX2145" fmla="*/ 1658738 w 2747777"/>
                <a:gd name="connsiteY2145" fmla="*/ 431442 h 1373467"/>
                <a:gd name="connsiteX2146" fmla="*/ 1658738 w 2747777"/>
                <a:gd name="connsiteY2146" fmla="*/ 431383 h 1373467"/>
                <a:gd name="connsiteX2147" fmla="*/ 1649442 w 2747777"/>
                <a:gd name="connsiteY2147" fmla="*/ 439145 h 1373467"/>
                <a:gd name="connsiteX2148" fmla="*/ 1658738 w 2747777"/>
                <a:gd name="connsiteY2148" fmla="*/ 439145 h 1373467"/>
                <a:gd name="connsiteX2149" fmla="*/ 1658738 w 2747777"/>
                <a:gd name="connsiteY2149" fmla="*/ 444231 h 1373467"/>
                <a:gd name="connsiteX2150" fmla="*/ 1643352 w 2747777"/>
                <a:gd name="connsiteY2150" fmla="*/ 444231 h 1373467"/>
                <a:gd name="connsiteX2151" fmla="*/ 1637263 w 2747777"/>
                <a:gd name="connsiteY2151" fmla="*/ 444231 h 1373467"/>
                <a:gd name="connsiteX2152" fmla="*/ 1618886 w 2747777"/>
                <a:gd name="connsiteY2152" fmla="*/ 444231 h 1373467"/>
                <a:gd name="connsiteX2153" fmla="*/ 1615894 w 2747777"/>
                <a:gd name="connsiteY2153" fmla="*/ 444231 h 1373467"/>
                <a:gd name="connsiteX2154" fmla="*/ 1615894 w 2747777"/>
                <a:gd name="connsiteY2154" fmla="*/ 436558 h 1373467"/>
                <a:gd name="connsiteX2155" fmla="*/ 1606599 w 2747777"/>
                <a:gd name="connsiteY2155" fmla="*/ 444231 h 1373467"/>
                <a:gd name="connsiteX2156" fmla="*/ 1612796 w 2747777"/>
                <a:gd name="connsiteY2156" fmla="*/ 444231 h 1373467"/>
                <a:gd name="connsiteX2157" fmla="*/ 1615894 w 2747777"/>
                <a:gd name="connsiteY2157" fmla="*/ 444231 h 1373467"/>
                <a:gd name="connsiteX2158" fmla="*/ 1615894 w 2747777"/>
                <a:gd name="connsiteY2158" fmla="*/ 449316 h 1373467"/>
                <a:gd name="connsiteX2159" fmla="*/ 1594419 w 2747777"/>
                <a:gd name="connsiteY2159" fmla="*/ 449316 h 1373467"/>
                <a:gd name="connsiteX2160" fmla="*/ 1591427 w 2747777"/>
                <a:gd name="connsiteY2160" fmla="*/ 449316 h 1373467"/>
                <a:gd name="connsiteX2161" fmla="*/ 1591427 w 2747777"/>
                <a:gd name="connsiteY2161" fmla="*/ 446729 h 1373467"/>
                <a:gd name="connsiteX2162" fmla="*/ 1591427 w 2747777"/>
                <a:gd name="connsiteY2162" fmla="*/ 441643 h 1373467"/>
                <a:gd name="connsiteX2163" fmla="*/ 1582132 w 2747777"/>
                <a:gd name="connsiteY2163" fmla="*/ 449316 h 1373467"/>
                <a:gd name="connsiteX2164" fmla="*/ 1588222 w 2747777"/>
                <a:gd name="connsiteY2164" fmla="*/ 449316 h 1373467"/>
                <a:gd name="connsiteX2165" fmla="*/ 1591427 w 2747777"/>
                <a:gd name="connsiteY2165" fmla="*/ 449316 h 1373467"/>
                <a:gd name="connsiteX2166" fmla="*/ 1591427 w 2747777"/>
                <a:gd name="connsiteY2166" fmla="*/ 459577 h 1373467"/>
                <a:gd name="connsiteX2167" fmla="*/ 1585337 w 2747777"/>
                <a:gd name="connsiteY2167" fmla="*/ 459577 h 1373467"/>
                <a:gd name="connsiteX2168" fmla="*/ 1585337 w 2747777"/>
                <a:gd name="connsiteY2168" fmla="*/ 451904 h 1373467"/>
                <a:gd name="connsiteX2169" fmla="*/ 1576042 w 2747777"/>
                <a:gd name="connsiteY2169" fmla="*/ 459577 h 1373467"/>
                <a:gd name="connsiteX2170" fmla="*/ 1576112 w 2747777"/>
                <a:gd name="connsiteY2170" fmla="*/ 459577 h 1373467"/>
                <a:gd name="connsiteX2171" fmla="*/ 1569952 w 2747777"/>
                <a:gd name="connsiteY2171" fmla="*/ 464662 h 1373467"/>
                <a:gd name="connsiteX2172" fmla="*/ 1579247 w 2747777"/>
                <a:gd name="connsiteY2172" fmla="*/ 464662 h 1373467"/>
                <a:gd name="connsiteX2173" fmla="*/ 1579247 w 2747777"/>
                <a:gd name="connsiteY2173" fmla="*/ 469837 h 1373467"/>
                <a:gd name="connsiteX2174" fmla="*/ 1566961 w 2747777"/>
                <a:gd name="connsiteY2174" fmla="*/ 469837 h 1373467"/>
                <a:gd name="connsiteX2175" fmla="*/ 1566961 w 2747777"/>
                <a:gd name="connsiteY2175" fmla="*/ 462075 h 1373467"/>
                <a:gd name="connsiteX2176" fmla="*/ 1560871 w 2747777"/>
                <a:gd name="connsiteY2176" fmla="*/ 467219 h 1373467"/>
                <a:gd name="connsiteX2177" fmla="*/ 1560871 w 2747777"/>
                <a:gd name="connsiteY2177" fmla="*/ 467161 h 1373467"/>
                <a:gd name="connsiteX2178" fmla="*/ 1551575 w 2747777"/>
                <a:gd name="connsiteY2178" fmla="*/ 474923 h 1373467"/>
                <a:gd name="connsiteX2179" fmla="*/ 1560871 w 2747777"/>
                <a:gd name="connsiteY2179" fmla="*/ 474923 h 1373467"/>
                <a:gd name="connsiteX2180" fmla="*/ 1560871 w 2747777"/>
                <a:gd name="connsiteY2180" fmla="*/ 480008 h 1373467"/>
                <a:gd name="connsiteX2181" fmla="*/ 1536297 w 2747777"/>
                <a:gd name="connsiteY2181" fmla="*/ 480008 h 1373467"/>
                <a:gd name="connsiteX2182" fmla="*/ 1536297 w 2747777"/>
                <a:gd name="connsiteY2182" fmla="*/ 477332 h 1373467"/>
                <a:gd name="connsiteX2183" fmla="*/ 1536297 w 2747777"/>
                <a:gd name="connsiteY2183" fmla="*/ 472246 h 1373467"/>
                <a:gd name="connsiteX2184" fmla="*/ 1527109 w 2747777"/>
                <a:gd name="connsiteY2184" fmla="*/ 480008 h 1373467"/>
                <a:gd name="connsiteX2185" fmla="*/ 1533305 w 2747777"/>
                <a:gd name="connsiteY2185" fmla="*/ 480008 h 1373467"/>
                <a:gd name="connsiteX2186" fmla="*/ 1536297 w 2747777"/>
                <a:gd name="connsiteY2186" fmla="*/ 480008 h 1373467"/>
                <a:gd name="connsiteX2187" fmla="*/ 1536297 w 2747777"/>
                <a:gd name="connsiteY2187" fmla="*/ 490180 h 1373467"/>
                <a:gd name="connsiteX2188" fmla="*/ 1521019 w 2747777"/>
                <a:gd name="connsiteY2188" fmla="*/ 490180 h 1373467"/>
                <a:gd name="connsiteX2189" fmla="*/ 1518027 w 2747777"/>
                <a:gd name="connsiteY2189" fmla="*/ 490180 h 1373467"/>
                <a:gd name="connsiteX2190" fmla="*/ 1518027 w 2747777"/>
                <a:gd name="connsiteY2190" fmla="*/ 487592 h 1373467"/>
                <a:gd name="connsiteX2191" fmla="*/ 1518027 w 2747777"/>
                <a:gd name="connsiteY2191" fmla="*/ 482507 h 1373467"/>
                <a:gd name="connsiteX2192" fmla="*/ 1508732 w 2747777"/>
                <a:gd name="connsiteY2192" fmla="*/ 490180 h 1373467"/>
                <a:gd name="connsiteX2193" fmla="*/ 1514929 w 2747777"/>
                <a:gd name="connsiteY2193" fmla="*/ 490180 h 1373467"/>
                <a:gd name="connsiteX2194" fmla="*/ 1518027 w 2747777"/>
                <a:gd name="connsiteY2194" fmla="*/ 490180 h 1373467"/>
                <a:gd name="connsiteX2195" fmla="*/ 1518027 w 2747777"/>
                <a:gd name="connsiteY2195" fmla="*/ 500440 h 1373467"/>
                <a:gd name="connsiteX2196" fmla="*/ 1511830 w 2747777"/>
                <a:gd name="connsiteY2196" fmla="*/ 500440 h 1373467"/>
                <a:gd name="connsiteX2197" fmla="*/ 1511830 w 2747777"/>
                <a:gd name="connsiteY2197" fmla="*/ 492767 h 1373467"/>
                <a:gd name="connsiteX2198" fmla="*/ 1502642 w 2747777"/>
                <a:gd name="connsiteY2198" fmla="*/ 500440 h 1373467"/>
                <a:gd name="connsiteX2199" fmla="*/ 1511830 w 2747777"/>
                <a:gd name="connsiteY2199" fmla="*/ 500440 h 1373467"/>
                <a:gd name="connsiteX2200" fmla="*/ 1511830 w 2747777"/>
                <a:gd name="connsiteY2200" fmla="*/ 505526 h 1373467"/>
                <a:gd name="connsiteX2201" fmla="*/ 1499650 w 2747777"/>
                <a:gd name="connsiteY2201" fmla="*/ 505526 h 1373467"/>
                <a:gd name="connsiteX2202" fmla="*/ 1499650 w 2747777"/>
                <a:gd name="connsiteY2202" fmla="*/ 497853 h 1373467"/>
                <a:gd name="connsiteX2203" fmla="*/ 1490355 w 2747777"/>
                <a:gd name="connsiteY2203" fmla="*/ 505526 h 1373467"/>
                <a:gd name="connsiteX2204" fmla="*/ 1499650 w 2747777"/>
                <a:gd name="connsiteY2204" fmla="*/ 505526 h 1373467"/>
                <a:gd name="connsiteX2205" fmla="*/ 1499650 w 2747777"/>
                <a:gd name="connsiteY2205" fmla="*/ 510611 h 1373467"/>
                <a:gd name="connsiteX2206" fmla="*/ 1484265 w 2747777"/>
                <a:gd name="connsiteY2206" fmla="*/ 510611 h 1373467"/>
                <a:gd name="connsiteX2207" fmla="*/ 1478175 w 2747777"/>
                <a:gd name="connsiteY2207" fmla="*/ 510611 h 1373467"/>
                <a:gd name="connsiteX2208" fmla="*/ 1465888 w 2747777"/>
                <a:gd name="connsiteY2208" fmla="*/ 510611 h 1373467"/>
                <a:gd name="connsiteX2209" fmla="*/ 1463004 w 2747777"/>
                <a:gd name="connsiteY2209" fmla="*/ 510611 h 1373467"/>
                <a:gd name="connsiteX2210" fmla="*/ 1463004 w 2747777"/>
                <a:gd name="connsiteY2210" fmla="*/ 502938 h 1373467"/>
                <a:gd name="connsiteX2211" fmla="*/ 1453708 w 2747777"/>
                <a:gd name="connsiteY2211" fmla="*/ 510611 h 1373467"/>
                <a:gd name="connsiteX2212" fmla="*/ 1463004 w 2747777"/>
                <a:gd name="connsiteY2212" fmla="*/ 510611 h 1373467"/>
                <a:gd name="connsiteX2213" fmla="*/ 1463004 w 2747777"/>
                <a:gd name="connsiteY2213" fmla="*/ 515697 h 1373467"/>
                <a:gd name="connsiteX2214" fmla="*/ 1447511 w 2747777"/>
                <a:gd name="connsiteY2214" fmla="*/ 515697 h 1373467"/>
                <a:gd name="connsiteX2215" fmla="*/ 1444627 w 2747777"/>
                <a:gd name="connsiteY2215" fmla="*/ 515697 h 1373467"/>
                <a:gd name="connsiteX2216" fmla="*/ 1444627 w 2747777"/>
                <a:gd name="connsiteY2216" fmla="*/ 508024 h 1373467"/>
                <a:gd name="connsiteX2217" fmla="*/ 1435332 w 2747777"/>
                <a:gd name="connsiteY2217" fmla="*/ 515697 h 1373467"/>
                <a:gd name="connsiteX2218" fmla="*/ 1435438 w 2747777"/>
                <a:gd name="connsiteY2218" fmla="*/ 515697 h 1373467"/>
                <a:gd name="connsiteX2219" fmla="*/ 1432340 w 2747777"/>
                <a:gd name="connsiteY2219" fmla="*/ 518284 h 1373467"/>
                <a:gd name="connsiteX2220" fmla="*/ 1432340 w 2747777"/>
                <a:gd name="connsiteY2220" fmla="*/ 518195 h 1373467"/>
                <a:gd name="connsiteX2221" fmla="*/ 1423151 w 2747777"/>
                <a:gd name="connsiteY2221" fmla="*/ 525957 h 1373467"/>
                <a:gd name="connsiteX2222" fmla="*/ 1432340 w 2747777"/>
                <a:gd name="connsiteY2222" fmla="*/ 525957 h 1373467"/>
                <a:gd name="connsiteX2223" fmla="*/ 1432340 w 2747777"/>
                <a:gd name="connsiteY2223" fmla="*/ 536128 h 1373467"/>
                <a:gd name="connsiteX2224" fmla="*/ 1420160 w 2747777"/>
                <a:gd name="connsiteY2224" fmla="*/ 536128 h 1373467"/>
                <a:gd name="connsiteX2225" fmla="*/ 1420160 w 2747777"/>
                <a:gd name="connsiteY2225" fmla="*/ 528455 h 1373467"/>
                <a:gd name="connsiteX2226" fmla="*/ 1413963 w 2747777"/>
                <a:gd name="connsiteY2226" fmla="*/ 533571 h 1373467"/>
                <a:gd name="connsiteX2227" fmla="*/ 1413963 w 2747777"/>
                <a:gd name="connsiteY2227" fmla="*/ 533541 h 1373467"/>
                <a:gd name="connsiteX2228" fmla="*/ 1412428 w 2747777"/>
                <a:gd name="connsiteY2228" fmla="*/ 534838 h 1373467"/>
                <a:gd name="connsiteX2229" fmla="*/ 1410865 w 2747777"/>
                <a:gd name="connsiteY2229" fmla="*/ 536128 h 1373467"/>
                <a:gd name="connsiteX2230" fmla="*/ 1410901 w 2747777"/>
                <a:gd name="connsiteY2230" fmla="*/ 536128 h 1373467"/>
                <a:gd name="connsiteX2231" fmla="*/ 1404775 w 2747777"/>
                <a:gd name="connsiteY2231" fmla="*/ 541303 h 1373467"/>
                <a:gd name="connsiteX2232" fmla="*/ 1413963 w 2747777"/>
                <a:gd name="connsiteY2232" fmla="*/ 541303 h 1373467"/>
                <a:gd name="connsiteX2233" fmla="*/ 1413963 w 2747777"/>
                <a:gd name="connsiteY2233" fmla="*/ 546389 h 1373467"/>
                <a:gd name="connsiteX2234" fmla="*/ 1398685 w 2747777"/>
                <a:gd name="connsiteY2234" fmla="*/ 546389 h 1373467"/>
                <a:gd name="connsiteX2235" fmla="*/ 1392488 w 2747777"/>
                <a:gd name="connsiteY2235" fmla="*/ 546389 h 1373467"/>
                <a:gd name="connsiteX2236" fmla="*/ 1389496 w 2747777"/>
                <a:gd name="connsiteY2236" fmla="*/ 546389 h 1373467"/>
                <a:gd name="connsiteX2237" fmla="*/ 1389496 w 2747777"/>
                <a:gd name="connsiteY2237" fmla="*/ 538716 h 1373467"/>
                <a:gd name="connsiteX2238" fmla="*/ 1380308 w 2747777"/>
                <a:gd name="connsiteY2238" fmla="*/ 546389 h 1373467"/>
                <a:gd name="connsiteX2239" fmla="*/ 1386398 w 2747777"/>
                <a:gd name="connsiteY2239" fmla="*/ 546389 h 1373467"/>
                <a:gd name="connsiteX2240" fmla="*/ 1389496 w 2747777"/>
                <a:gd name="connsiteY2240" fmla="*/ 546389 h 1373467"/>
                <a:gd name="connsiteX2241" fmla="*/ 1389496 w 2747777"/>
                <a:gd name="connsiteY2241" fmla="*/ 551474 h 1373467"/>
                <a:gd name="connsiteX2242" fmla="*/ 1377210 w 2747777"/>
                <a:gd name="connsiteY2242" fmla="*/ 551474 h 1373467"/>
                <a:gd name="connsiteX2243" fmla="*/ 1377210 w 2747777"/>
                <a:gd name="connsiteY2243" fmla="*/ 543801 h 1373467"/>
                <a:gd name="connsiteX2244" fmla="*/ 1368021 w 2747777"/>
                <a:gd name="connsiteY2244" fmla="*/ 551474 h 1373467"/>
                <a:gd name="connsiteX2245" fmla="*/ 1374218 w 2747777"/>
                <a:gd name="connsiteY2245" fmla="*/ 551474 h 1373467"/>
                <a:gd name="connsiteX2246" fmla="*/ 1377210 w 2747777"/>
                <a:gd name="connsiteY2246" fmla="*/ 551474 h 1373467"/>
                <a:gd name="connsiteX2247" fmla="*/ 1377210 w 2747777"/>
                <a:gd name="connsiteY2247" fmla="*/ 556560 h 1373467"/>
                <a:gd name="connsiteX2248" fmla="*/ 1358940 w 2747777"/>
                <a:gd name="connsiteY2248" fmla="*/ 556560 h 1373467"/>
                <a:gd name="connsiteX2249" fmla="*/ 1358940 w 2747777"/>
                <a:gd name="connsiteY2249" fmla="*/ 553973 h 1373467"/>
                <a:gd name="connsiteX2250" fmla="*/ 1358940 w 2747777"/>
                <a:gd name="connsiteY2250" fmla="*/ 548798 h 1373467"/>
                <a:gd name="connsiteX2251" fmla="*/ 1349644 w 2747777"/>
                <a:gd name="connsiteY2251" fmla="*/ 556560 h 1373467"/>
                <a:gd name="connsiteX2252" fmla="*/ 1355841 w 2747777"/>
                <a:gd name="connsiteY2252" fmla="*/ 556560 h 1373467"/>
                <a:gd name="connsiteX2253" fmla="*/ 1358940 w 2747777"/>
                <a:gd name="connsiteY2253" fmla="*/ 556560 h 1373467"/>
                <a:gd name="connsiteX2254" fmla="*/ 1358940 w 2747777"/>
                <a:gd name="connsiteY2254" fmla="*/ 566731 h 1373467"/>
                <a:gd name="connsiteX2255" fmla="*/ 1352743 w 2747777"/>
                <a:gd name="connsiteY2255" fmla="*/ 566731 h 1373467"/>
                <a:gd name="connsiteX2256" fmla="*/ 1352743 w 2747777"/>
                <a:gd name="connsiteY2256" fmla="*/ 559058 h 1373467"/>
                <a:gd name="connsiteX2257" fmla="*/ 1343554 w 2747777"/>
                <a:gd name="connsiteY2257" fmla="*/ 566731 h 1373467"/>
                <a:gd name="connsiteX2258" fmla="*/ 1352743 w 2747777"/>
                <a:gd name="connsiteY2258" fmla="*/ 566731 h 1373467"/>
                <a:gd name="connsiteX2259" fmla="*/ 1352743 w 2747777"/>
                <a:gd name="connsiteY2259" fmla="*/ 571906 h 1373467"/>
                <a:gd name="connsiteX2260" fmla="*/ 1337464 w 2747777"/>
                <a:gd name="connsiteY2260" fmla="*/ 571906 h 1373467"/>
                <a:gd name="connsiteX2261" fmla="*/ 1331268 w 2747777"/>
                <a:gd name="connsiteY2261" fmla="*/ 571906 h 1373467"/>
                <a:gd name="connsiteX2262" fmla="*/ 1322293 w 2747777"/>
                <a:gd name="connsiteY2262" fmla="*/ 571906 h 1373467"/>
                <a:gd name="connsiteX2263" fmla="*/ 1322293 w 2747777"/>
                <a:gd name="connsiteY2263" fmla="*/ 564144 h 1373467"/>
                <a:gd name="connsiteX2264" fmla="*/ 1312891 w 2747777"/>
                <a:gd name="connsiteY2264" fmla="*/ 571906 h 1373467"/>
                <a:gd name="connsiteX2265" fmla="*/ 1319088 w 2747777"/>
                <a:gd name="connsiteY2265" fmla="*/ 571906 h 1373467"/>
                <a:gd name="connsiteX2266" fmla="*/ 1322293 w 2747777"/>
                <a:gd name="connsiteY2266" fmla="*/ 571906 h 1373467"/>
                <a:gd name="connsiteX2267" fmla="*/ 1322293 w 2747777"/>
                <a:gd name="connsiteY2267" fmla="*/ 582077 h 1373467"/>
                <a:gd name="connsiteX2268" fmla="*/ 1288424 w 2747777"/>
                <a:gd name="connsiteY2268" fmla="*/ 582077 h 1373467"/>
                <a:gd name="connsiteX2269" fmla="*/ 1285539 w 2747777"/>
                <a:gd name="connsiteY2269" fmla="*/ 582077 h 1373467"/>
                <a:gd name="connsiteX2270" fmla="*/ 1285539 w 2747777"/>
                <a:gd name="connsiteY2270" fmla="*/ 579490 h 1373467"/>
                <a:gd name="connsiteX2271" fmla="*/ 1285539 w 2747777"/>
                <a:gd name="connsiteY2271" fmla="*/ 574404 h 1373467"/>
                <a:gd name="connsiteX2272" fmla="*/ 1276351 w 2747777"/>
                <a:gd name="connsiteY2272" fmla="*/ 582077 h 1373467"/>
                <a:gd name="connsiteX2273" fmla="*/ 1285539 w 2747777"/>
                <a:gd name="connsiteY2273" fmla="*/ 582077 h 1373467"/>
                <a:gd name="connsiteX2274" fmla="*/ 1285539 w 2747777"/>
                <a:gd name="connsiteY2274" fmla="*/ 592338 h 1373467"/>
                <a:gd name="connsiteX2275" fmla="*/ 1270154 w 2747777"/>
                <a:gd name="connsiteY2275" fmla="*/ 592338 h 1373467"/>
                <a:gd name="connsiteX2276" fmla="*/ 1264064 w 2747777"/>
                <a:gd name="connsiteY2276" fmla="*/ 592338 h 1373467"/>
                <a:gd name="connsiteX2277" fmla="*/ 1251777 w 2747777"/>
                <a:gd name="connsiteY2277" fmla="*/ 592338 h 1373467"/>
                <a:gd name="connsiteX2278" fmla="*/ 1248786 w 2747777"/>
                <a:gd name="connsiteY2278" fmla="*/ 592338 h 1373467"/>
                <a:gd name="connsiteX2279" fmla="*/ 1248786 w 2747777"/>
                <a:gd name="connsiteY2279" fmla="*/ 584575 h 1373467"/>
                <a:gd name="connsiteX2280" fmla="*/ 1239597 w 2747777"/>
                <a:gd name="connsiteY2280" fmla="*/ 592338 h 1373467"/>
                <a:gd name="connsiteX2281" fmla="*/ 1248786 w 2747777"/>
                <a:gd name="connsiteY2281" fmla="*/ 592338 h 1373467"/>
                <a:gd name="connsiteX2282" fmla="*/ 1248786 w 2747777"/>
                <a:gd name="connsiteY2282" fmla="*/ 602509 h 1373467"/>
                <a:gd name="connsiteX2283" fmla="*/ 1233400 w 2747777"/>
                <a:gd name="connsiteY2283" fmla="*/ 602509 h 1373467"/>
                <a:gd name="connsiteX2284" fmla="*/ 1215130 w 2747777"/>
                <a:gd name="connsiteY2284" fmla="*/ 602509 h 1373467"/>
                <a:gd name="connsiteX2285" fmla="*/ 1212032 w 2747777"/>
                <a:gd name="connsiteY2285" fmla="*/ 602509 h 1373467"/>
                <a:gd name="connsiteX2286" fmla="*/ 1212032 w 2747777"/>
                <a:gd name="connsiteY2286" fmla="*/ 594836 h 1373467"/>
                <a:gd name="connsiteX2287" fmla="*/ 1205942 w 2747777"/>
                <a:gd name="connsiteY2287" fmla="*/ 599922 h 1373467"/>
                <a:gd name="connsiteX2288" fmla="*/ 1205942 w 2747777"/>
                <a:gd name="connsiteY2288" fmla="*/ 599921 h 1373467"/>
                <a:gd name="connsiteX2289" fmla="*/ 1196754 w 2747777"/>
                <a:gd name="connsiteY2289" fmla="*/ 607594 h 1373467"/>
                <a:gd name="connsiteX2290" fmla="*/ 1205942 w 2747777"/>
                <a:gd name="connsiteY2290" fmla="*/ 607594 h 1373467"/>
                <a:gd name="connsiteX2291" fmla="*/ 1205942 w 2747777"/>
                <a:gd name="connsiteY2291" fmla="*/ 612769 h 1373467"/>
                <a:gd name="connsiteX2292" fmla="*/ 1193762 w 2747777"/>
                <a:gd name="connsiteY2292" fmla="*/ 612769 h 1373467"/>
                <a:gd name="connsiteX2293" fmla="*/ 1193762 w 2747777"/>
                <a:gd name="connsiteY2293" fmla="*/ 605007 h 1373467"/>
                <a:gd name="connsiteX2294" fmla="*/ 1184467 w 2747777"/>
                <a:gd name="connsiteY2294" fmla="*/ 612769 h 1373467"/>
                <a:gd name="connsiteX2295" fmla="*/ 1193762 w 2747777"/>
                <a:gd name="connsiteY2295" fmla="*/ 612769 h 1373467"/>
                <a:gd name="connsiteX2296" fmla="*/ 1193762 w 2747777"/>
                <a:gd name="connsiteY2296" fmla="*/ 617855 h 1373467"/>
                <a:gd name="connsiteX2297" fmla="*/ 1181475 w 2747777"/>
                <a:gd name="connsiteY2297" fmla="*/ 617855 h 1373467"/>
                <a:gd name="connsiteX2298" fmla="*/ 1181475 w 2747777"/>
                <a:gd name="connsiteY2298" fmla="*/ 610182 h 1373467"/>
                <a:gd name="connsiteX2299" fmla="*/ 1172180 w 2747777"/>
                <a:gd name="connsiteY2299" fmla="*/ 617855 h 1373467"/>
                <a:gd name="connsiteX2300" fmla="*/ 1172250 w 2747777"/>
                <a:gd name="connsiteY2300" fmla="*/ 617855 h 1373467"/>
                <a:gd name="connsiteX2301" fmla="*/ 1166090 w 2747777"/>
                <a:gd name="connsiteY2301" fmla="*/ 622940 h 1373467"/>
                <a:gd name="connsiteX2302" fmla="*/ 1175385 w 2747777"/>
                <a:gd name="connsiteY2302" fmla="*/ 622940 h 1373467"/>
                <a:gd name="connsiteX2303" fmla="*/ 1175385 w 2747777"/>
                <a:gd name="connsiteY2303" fmla="*/ 628115 h 1373467"/>
                <a:gd name="connsiteX2304" fmla="*/ 1157008 w 2747777"/>
                <a:gd name="connsiteY2304" fmla="*/ 628115 h 1373467"/>
                <a:gd name="connsiteX2305" fmla="*/ 1157008 w 2747777"/>
                <a:gd name="connsiteY2305" fmla="*/ 625439 h 1373467"/>
                <a:gd name="connsiteX2306" fmla="*/ 1157008 w 2747777"/>
                <a:gd name="connsiteY2306" fmla="*/ 620353 h 1373467"/>
                <a:gd name="connsiteX2307" fmla="*/ 1147713 w 2747777"/>
                <a:gd name="connsiteY2307" fmla="*/ 628115 h 1373467"/>
                <a:gd name="connsiteX2308" fmla="*/ 1157008 w 2747777"/>
                <a:gd name="connsiteY2308" fmla="*/ 628115 h 1373467"/>
                <a:gd name="connsiteX2309" fmla="*/ 1157008 w 2747777"/>
                <a:gd name="connsiteY2309" fmla="*/ 638197 h 1373467"/>
                <a:gd name="connsiteX2310" fmla="*/ 1150918 w 2747777"/>
                <a:gd name="connsiteY2310" fmla="*/ 638197 h 1373467"/>
                <a:gd name="connsiteX2311" fmla="*/ 1150918 w 2747777"/>
                <a:gd name="connsiteY2311" fmla="*/ 630524 h 1373467"/>
                <a:gd name="connsiteX2312" fmla="*/ 1141623 w 2747777"/>
                <a:gd name="connsiteY2312" fmla="*/ 638197 h 1373467"/>
                <a:gd name="connsiteX2313" fmla="*/ 1141731 w 2747777"/>
                <a:gd name="connsiteY2313" fmla="*/ 638197 h 1373467"/>
                <a:gd name="connsiteX2314" fmla="*/ 1135533 w 2747777"/>
                <a:gd name="connsiteY2314" fmla="*/ 643372 h 1373467"/>
                <a:gd name="connsiteX2315" fmla="*/ 1144829 w 2747777"/>
                <a:gd name="connsiteY2315" fmla="*/ 643372 h 1373467"/>
                <a:gd name="connsiteX2316" fmla="*/ 1144829 w 2747777"/>
                <a:gd name="connsiteY2316" fmla="*/ 648458 h 1373467"/>
                <a:gd name="connsiteX2317" fmla="*/ 1123353 w 2747777"/>
                <a:gd name="connsiteY2317" fmla="*/ 648458 h 1373467"/>
                <a:gd name="connsiteX2318" fmla="*/ 1120362 w 2747777"/>
                <a:gd name="connsiteY2318" fmla="*/ 648458 h 1373467"/>
                <a:gd name="connsiteX2319" fmla="*/ 1120362 w 2747777"/>
                <a:gd name="connsiteY2319" fmla="*/ 640785 h 1373467"/>
                <a:gd name="connsiteX2320" fmla="*/ 1111066 w 2747777"/>
                <a:gd name="connsiteY2320" fmla="*/ 648458 h 1373467"/>
                <a:gd name="connsiteX2321" fmla="*/ 1117263 w 2747777"/>
                <a:gd name="connsiteY2321" fmla="*/ 648458 h 1373467"/>
                <a:gd name="connsiteX2322" fmla="*/ 1120362 w 2747777"/>
                <a:gd name="connsiteY2322" fmla="*/ 648458 h 1373467"/>
                <a:gd name="connsiteX2323" fmla="*/ 1120362 w 2747777"/>
                <a:gd name="connsiteY2323" fmla="*/ 653543 h 1373467"/>
                <a:gd name="connsiteX2324" fmla="*/ 1098887 w 2747777"/>
                <a:gd name="connsiteY2324" fmla="*/ 653543 h 1373467"/>
                <a:gd name="connsiteX2325" fmla="*/ 1080510 w 2747777"/>
                <a:gd name="connsiteY2325" fmla="*/ 653543 h 1373467"/>
                <a:gd name="connsiteX2326" fmla="*/ 1071321 w 2747777"/>
                <a:gd name="connsiteY2326" fmla="*/ 653543 h 1373467"/>
                <a:gd name="connsiteX2327" fmla="*/ 1071321 w 2747777"/>
                <a:gd name="connsiteY2327" fmla="*/ 651045 h 1373467"/>
                <a:gd name="connsiteX2328" fmla="*/ 1071321 w 2747777"/>
                <a:gd name="connsiteY2328" fmla="*/ 645870 h 1373467"/>
                <a:gd name="connsiteX2329" fmla="*/ 1062133 w 2747777"/>
                <a:gd name="connsiteY2329" fmla="*/ 653543 h 1373467"/>
                <a:gd name="connsiteX2330" fmla="*/ 1068223 w 2747777"/>
                <a:gd name="connsiteY2330" fmla="*/ 653543 h 1373467"/>
                <a:gd name="connsiteX2331" fmla="*/ 1071321 w 2747777"/>
                <a:gd name="connsiteY2331" fmla="*/ 653543 h 1373467"/>
                <a:gd name="connsiteX2332" fmla="*/ 1071321 w 2747777"/>
                <a:gd name="connsiteY2332" fmla="*/ 663804 h 1373467"/>
                <a:gd name="connsiteX2333" fmla="*/ 1065231 w 2747777"/>
                <a:gd name="connsiteY2333" fmla="*/ 663804 h 1373467"/>
                <a:gd name="connsiteX2334" fmla="*/ 1065231 w 2747777"/>
                <a:gd name="connsiteY2334" fmla="*/ 656131 h 1373467"/>
                <a:gd name="connsiteX2335" fmla="*/ 1055936 w 2747777"/>
                <a:gd name="connsiteY2335" fmla="*/ 663804 h 1373467"/>
                <a:gd name="connsiteX2336" fmla="*/ 1065231 w 2747777"/>
                <a:gd name="connsiteY2336" fmla="*/ 663804 h 1373467"/>
                <a:gd name="connsiteX2337" fmla="*/ 1065231 w 2747777"/>
                <a:gd name="connsiteY2337" fmla="*/ 668889 h 1373467"/>
                <a:gd name="connsiteX2338" fmla="*/ 1052944 w 2747777"/>
                <a:gd name="connsiteY2338" fmla="*/ 668889 h 1373467"/>
                <a:gd name="connsiteX2339" fmla="*/ 1052944 w 2747777"/>
                <a:gd name="connsiteY2339" fmla="*/ 661216 h 1373467"/>
                <a:gd name="connsiteX2340" fmla="*/ 1043756 w 2747777"/>
                <a:gd name="connsiteY2340" fmla="*/ 668889 h 1373467"/>
                <a:gd name="connsiteX2341" fmla="*/ 1049846 w 2747777"/>
                <a:gd name="connsiteY2341" fmla="*/ 668889 h 1373467"/>
                <a:gd name="connsiteX2342" fmla="*/ 1052944 w 2747777"/>
                <a:gd name="connsiteY2342" fmla="*/ 668889 h 1373467"/>
                <a:gd name="connsiteX2343" fmla="*/ 1052944 w 2747777"/>
                <a:gd name="connsiteY2343" fmla="*/ 673975 h 1373467"/>
                <a:gd name="connsiteX2344" fmla="*/ 1037666 w 2747777"/>
                <a:gd name="connsiteY2344" fmla="*/ 673975 h 1373467"/>
                <a:gd name="connsiteX2345" fmla="*/ 1034675 w 2747777"/>
                <a:gd name="connsiteY2345" fmla="*/ 673975 h 1373467"/>
                <a:gd name="connsiteX2346" fmla="*/ 1034675 w 2747777"/>
                <a:gd name="connsiteY2346" fmla="*/ 666302 h 1373467"/>
                <a:gd name="connsiteX2347" fmla="*/ 1025379 w 2747777"/>
                <a:gd name="connsiteY2347" fmla="*/ 673975 h 1373467"/>
                <a:gd name="connsiteX2348" fmla="*/ 1034675 w 2747777"/>
                <a:gd name="connsiteY2348" fmla="*/ 673975 h 1373467"/>
                <a:gd name="connsiteX2349" fmla="*/ 1034675 w 2747777"/>
                <a:gd name="connsiteY2349" fmla="*/ 679060 h 1373467"/>
                <a:gd name="connsiteX2350" fmla="*/ 1022494 w 2747777"/>
                <a:gd name="connsiteY2350" fmla="*/ 679060 h 1373467"/>
                <a:gd name="connsiteX2351" fmla="*/ 1022494 w 2747777"/>
                <a:gd name="connsiteY2351" fmla="*/ 676473 h 1373467"/>
                <a:gd name="connsiteX2352" fmla="*/ 1022494 w 2747777"/>
                <a:gd name="connsiteY2352" fmla="*/ 671387 h 1373467"/>
                <a:gd name="connsiteX2353" fmla="*/ 1013092 w 2747777"/>
                <a:gd name="connsiteY2353" fmla="*/ 679060 h 1373467"/>
                <a:gd name="connsiteX2354" fmla="*/ 1019289 w 2747777"/>
                <a:gd name="connsiteY2354" fmla="*/ 679060 h 1373467"/>
                <a:gd name="connsiteX2355" fmla="*/ 1022494 w 2747777"/>
                <a:gd name="connsiteY2355" fmla="*/ 679060 h 1373467"/>
                <a:gd name="connsiteX2356" fmla="*/ 1022494 w 2747777"/>
                <a:gd name="connsiteY2356" fmla="*/ 689321 h 1373467"/>
                <a:gd name="connsiteX2357" fmla="*/ 1000913 w 2747777"/>
                <a:gd name="connsiteY2357" fmla="*/ 689321 h 1373467"/>
                <a:gd name="connsiteX2358" fmla="*/ 997921 w 2747777"/>
                <a:gd name="connsiteY2358" fmla="*/ 689321 h 1373467"/>
                <a:gd name="connsiteX2359" fmla="*/ 997921 w 2747777"/>
                <a:gd name="connsiteY2359" fmla="*/ 681648 h 1373467"/>
                <a:gd name="connsiteX2360" fmla="*/ 988626 w 2747777"/>
                <a:gd name="connsiteY2360" fmla="*/ 689321 h 1373467"/>
                <a:gd name="connsiteX2361" fmla="*/ 988696 w 2747777"/>
                <a:gd name="connsiteY2361" fmla="*/ 689321 h 1373467"/>
                <a:gd name="connsiteX2362" fmla="*/ 982536 w 2747777"/>
                <a:gd name="connsiteY2362" fmla="*/ 694406 h 1373467"/>
                <a:gd name="connsiteX2363" fmla="*/ 991831 w 2747777"/>
                <a:gd name="connsiteY2363" fmla="*/ 694406 h 1373467"/>
                <a:gd name="connsiteX2364" fmla="*/ 991831 w 2747777"/>
                <a:gd name="connsiteY2364" fmla="*/ 699581 h 1373467"/>
                <a:gd name="connsiteX2365" fmla="*/ 970356 w 2747777"/>
                <a:gd name="connsiteY2365" fmla="*/ 699581 h 1373467"/>
                <a:gd name="connsiteX2366" fmla="*/ 964266 w 2747777"/>
                <a:gd name="connsiteY2366" fmla="*/ 699581 h 1373467"/>
                <a:gd name="connsiteX2367" fmla="*/ 948987 w 2747777"/>
                <a:gd name="connsiteY2367" fmla="*/ 699581 h 1373467"/>
                <a:gd name="connsiteX2368" fmla="*/ 948987 w 2747777"/>
                <a:gd name="connsiteY2368" fmla="*/ 691819 h 1373467"/>
                <a:gd name="connsiteX2369" fmla="*/ 942897 w 2747777"/>
                <a:gd name="connsiteY2369" fmla="*/ 696964 h 1373467"/>
                <a:gd name="connsiteX2370" fmla="*/ 942897 w 2747777"/>
                <a:gd name="connsiteY2370" fmla="*/ 696904 h 1373467"/>
                <a:gd name="connsiteX2371" fmla="*/ 933602 w 2747777"/>
                <a:gd name="connsiteY2371" fmla="*/ 704667 h 1373467"/>
                <a:gd name="connsiteX2372" fmla="*/ 942897 w 2747777"/>
                <a:gd name="connsiteY2372" fmla="*/ 704667 h 1373467"/>
                <a:gd name="connsiteX2373" fmla="*/ 942897 w 2747777"/>
                <a:gd name="connsiteY2373" fmla="*/ 709752 h 1373467"/>
                <a:gd name="connsiteX2374" fmla="*/ 927512 w 2747777"/>
                <a:gd name="connsiteY2374" fmla="*/ 709752 h 1373467"/>
                <a:gd name="connsiteX2375" fmla="*/ 924520 w 2747777"/>
                <a:gd name="connsiteY2375" fmla="*/ 709752 h 1373467"/>
                <a:gd name="connsiteX2376" fmla="*/ 924520 w 2747777"/>
                <a:gd name="connsiteY2376" fmla="*/ 707076 h 1373467"/>
                <a:gd name="connsiteX2377" fmla="*/ 924520 w 2747777"/>
                <a:gd name="connsiteY2377" fmla="*/ 701990 h 1373467"/>
                <a:gd name="connsiteX2378" fmla="*/ 915225 w 2747777"/>
                <a:gd name="connsiteY2378" fmla="*/ 709752 h 1373467"/>
                <a:gd name="connsiteX2379" fmla="*/ 921422 w 2747777"/>
                <a:gd name="connsiteY2379" fmla="*/ 709752 h 1373467"/>
                <a:gd name="connsiteX2380" fmla="*/ 924520 w 2747777"/>
                <a:gd name="connsiteY2380" fmla="*/ 709752 h 1373467"/>
                <a:gd name="connsiteX2381" fmla="*/ 924520 w 2747777"/>
                <a:gd name="connsiteY2381" fmla="*/ 719924 h 1373467"/>
                <a:gd name="connsiteX2382" fmla="*/ 912234 w 2747777"/>
                <a:gd name="connsiteY2382" fmla="*/ 719924 h 1373467"/>
                <a:gd name="connsiteX2383" fmla="*/ 912234 w 2747777"/>
                <a:gd name="connsiteY2383" fmla="*/ 712251 h 1373467"/>
                <a:gd name="connsiteX2384" fmla="*/ 903045 w 2747777"/>
                <a:gd name="connsiteY2384" fmla="*/ 719924 h 1373467"/>
                <a:gd name="connsiteX2385" fmla="*/ 912234 w 2747777"/>
                <a:gd name="connsiteY2385" fmla="*/ 719924 h 1373467"/>
                <a:gd name="connsiteX2386" fmla="*/ 912234 w 2747777"/>
                <a:gd name="connsiteY2386" fmla="*/ 730184 h 1373467"/>
                <a:gd name="connsiteX2387" fmla="*/ 893964 w 2747777"/>
                <a:gd name="connsiteY2387" fmla="*/ 730184 h 1373467"/>
                <a:gd name="connsiteX2388" fmla="*/ 893964 w 2747777"/>
                <a:gd name="connsiteY2388" fmla="*/ 727597 h 1373467"/>
                <a:gd name="connsiteX2389" fmla="*/ 893964 w 2747777"/>
                <a:gd name="connsiteY2389" fmla="*/ 722422 h 1373467"/>
                <a:gd name="connsiteX2390" fmla="*/ 884669 w 2747777"/>
                <a:gd name="connsiteY2390" fmla="*/ 730184 h 1373467"/>
                <a:gd name="connsiteX2391" fmla="*/ 893964 w 2747777"/>
                <a:gd name="connsiteY2391" fmla="*/ 730184 h 1373467"/>
                <a:gd name="connsiteX2392" fmla="*/ 893964 w 2747777"/>
                <a:gd name="connsiteY2392" fmla="*/ 740355 h 1373467"/>
                <a:gd name="connsiteX2393" fmla="*/ 881677 w 2747777"/>
                <a:gd name="connsiteY2393" fmla="*/ 740355 h 1373467"/>
                <a:gd name="connsiteX2394" fmla="*/ 881677 w 2747777"/>
                <a:gd name="connsiteY2394" fmla="*/ 737768 h 1373467"/>
                <a:gd name="connsiteX2395" fmla="*/ 881677 w 2747777"/>
                <a:gd name="connsiteY2395" fmla="*/ 732682 h 1373467"/>
                <a:gd name="connsiteX2396" fmla="*/ 872382 w 2747777"/>
                <a:gd name="connsiteY2396" fmla="*/ 740355 h 1373467"/>
                <a:gd name="connsiteX2397" fmla="*/ 878579 w 2747777"/>
                <a:gd name="connsiteY2397" fmla="*/ 740355 h 1373467"/>
                <a:gd name="connsiteX2398" fmla="*/ 881677 w 2747777"/>
                <a:gd name="connsiteY2398" fmla="*/ 740355 h 1373467"/>
                <a:gd name="connsiteX2399" fmla="*/ 881677 w 2747777"/>
                <a:gd name="connsiteY2399" fmla="*/ 742853 h 1373467"/>
                <a:gd name="connsiteX2400" fmla="*/ 881677 w 2747777"/>
                <a:gd name="connsiteY2400" fmla="*/ 747939 h 1373467"/>
                <a:gd name="connsiteX2401" fmla="*/ 881677 w 2747777"/>
                <a:gd name="connsiteY2401" fmla="*/ 760787 h 1373467"/>
                <a:gd name="connsiteX2402" fmla="*/ 866292 w 2747777"/>
                <a:gd name="connsiteY2402" fmla="*/ 760787 h 1373467"/>
                <a:gd name="connsiteX2403" fmla="*/ 863407 w 2747777"/>
                <a:gd name="connsiteY2403" fmla="*/ 760787 h 1373467"/>
                <a:gd name="connsiteX2404" fmla="*/ 863407 w 2747777"/>
                <a:gd name="connsiteY2404" fmla="*/ 753114 h 1373467"/>
                <a:gd name="connsiteX2405" fmla="*/ 854005 w 2747777"/>
                <a:gd name="connsiteY2405" fmla="*/ 760787 h 1373467"/>
                <a:gd name="connsiteX2406" fmla="*/ 854075 w 2747777"/>
                <a:gd name="connsiteY2406" fmla="*/ 760787 h 1373467"/>
                <a:gd name="connsiteX2407" fmla="*/ 847915 w 2747777"/>
                <a:gd name="connsiteY2407" fmla="*/ 765872 h 1373467"/>
                <a:gd name="connsiteX2408" fmla="*/ 848058 w 2747777"/>
                <a:gd name="connsiteY2408" fmla="*/ 765872 h 1373467"/>
                <a:gd name="connsiteX2409" fmla="*/ 841932 w 2747777"/>
                <a:gd name="connsiteY2409" fmla="*/ 771047 h 1373467"/>
                <a:gd name="connsiteX2410" fmla="*/ 851120 w 2747777"/>
                <a:gd name="connsiteY2410" fmla="*/ 771047 h 1373467"/>
                <a:gd name="connsiteX2411" fmla="*/ 851120 w 2747777"/>
                <a:gd name="connsiteY2411" fmla="*/ 776133 h 1373467"/>
                <a:gd name="connsiteX2412" fmla="*/ 835735 w 2747777"/>
                <a:gd name="connsiteY2412" fmla="*/ 776133 h 1373467"/>
                <a:gd name="connsiteX2413" fmla="*/ 832743 w 2747777"/>
                <a:gd name="connsiteY2413" fmla="*/ 776133 h 1373467"/>
                <a:gd name="connsiteX2414" fmla="*/ 832743 w 2747777"/>
                <a:gd name="connsiteY2414" fmla="*/ 768460 h 1373467"/>
                <a:gd name="connsiteX2415" fmla="*/ 823555 w 2747777"/>
                <a:gd name="connsiteY2415" fmla="*/ 776133 h 1373467"/>
                <a:gd name="connsiteX2416" fmla="*/ 832743 w 2747777"/>
                <a:gd name="connsiteY2416" fmla="*/ 776133 h 1373467"/>
                <a:gd name="connsiteX2417" fmla="*/ 832743 w 2747777"/>
                <a:gd name="connsiteY2417" fmla="*/ 781218 h 1373467"/>
                <a:gd name="connsiteX2418" fmla="*/ 817358 w 2747777"/>
                <a:gd name="connsiteY2418" fmla="*/ 781218 h 1373467"/>
                <a:gd name="connsiteX2419" fmla="*/ 811268 w 2747777"/>
                <a:gd name="connsiteY2419" fmla="*/ 781218 h 1373467"/>
                <a:gd name="connsiteX2420" fmla="*/ 808277 w 2747777"/>
                <a:gd name="connsiteY2420" fmla="*/ 781218 h 1373467"/>
                <a:gd name="connsiteX2421" fmla="*/ 808277 w 2747777"/>
                <a:gd name="connsiteY2421" fmla="*/ 778631 h 1373467"/>
                <a:gd name="connsiteX2422" fmla="*/ 808277 w 2747777"/>
                <a:gd name="connsiteY2422" fmla="*/ 773545 h 1373467"/>
                <a:gd name="connsiteX2423" fmla="*/ 799088 w 2747777"/>
                <a:gd name="connsiteY2423" fmla="*/ 781218 h 1373467"/>
                <a:gd name="connsiteX2424" fmla="*/ 808277 w 2747777"/>
                <a:gd name="connsiteY2424" fmla="*/ 781218 h 1373467"/>
                <a:gd name="connsiteX2425" fmla="*/ 808277 w 2747777"/>
                <a:gd name="connsiteY2425" fmla="*/ 791389 h 1373467"/>
                <a:gd name="connsiteX2426" fmla="*/ 795990 w 2747777"/>
                <a:gd name="connsiteY2426" fmla="*/ 791389 h 1373467"/>
                <a:gd name="connsiteX2427" fmla="*/ 795990 w 2747777"/>
                <a:gd name="connsiteY2427" fmla="*/ 788802 h 1373467"/>
                <a:gd name="connsiteX2428" fmla="*/ 795990 w 2747777"/>
                <a:gd name="connsiteY2428" fmla="*/ 783716 h 1373467"/>
                <a:gd name="connsiteX2429" fmla="*/ 786801 w 2747777"/>
                <a:gd name="connsiteY2429" fmla="*/ 791389 h 1373467"/>
                <a:gd name="connsiteX2430" fmla="*/ 777613 w 2747777"/>
                <a:gd name="connsiteY2430" fmla="*/ 791389 h 1373467"/>
                <a:gd name="connsiteX2431" fmla="*/ 777613 w 2747777"/>
                <a:gd name="connsiteY2431" fmla="*/ 788802 h 1373467"/>
                <a:gd name="connsiteX2432" fmla="*/ 777613 w 2747777"/>
                <a:gd name="connsiteY2432" fmla="*/ 775954 h 1373467"/>
                <a:gd name="connsiteX2433" fmla="*/ 789793 w 2747777"/>
                <a:gd name="connsiteY2433" fmla="*/ 775954 h 1373467"/>
                <a:gd name="connsiteX2434" fmla="*/ 789793 w 2747777"/>
                <a:gd name="connsiteY2434" fmla="*/ 778631 h 1373467"/>
                <a:gd name="connsiteX2435" fmla="*/ 789793 w 2747777"/>
                <a:gd name="connsiteY2435" fmla="*/ 783716 h 1373467"/>
                <a:gd name="connsiteX2436" fmla="*/ 799088 w 2747777"/>
                <a:gd name="connsiteY2436" fmla="*/ 775954 h 1373467"/>
                <a:gd name="connsiteX2437" fmla="*/ 792891 w 2747777"/>
                <a:gd name="connsiteY2437" fmla="*/ 775954 h 1373467"/>
                <a:gd name="connsiteX2438" fmla="*/ 789793 w 2747777"/>
                <a:gd name="connsiteY2438" fmla="*/ 775954 h 1373467"/>
                <a:gd name="connsiteX2439" fmla="*/ 789793 w 2747777"/>
                <a:gd name="connsiteY2439" fmla="*/ 765783 h 1373467"/>
                <a:gd name="connsiteX2440" fmla="*/ 811268 w 2747777"/>
                <a:gd name="connsiteY2440" fmla="*/ 765783 h 1373467"/>
                <a:gd name="connsiteX2441" fmla="*/ 814260 w 2747777"/>
                <a:gd name="connsiteY2441" fmla="*/ 765783 h 1373467"/>
                <a:gd name="connsiteX2442" fmla="*/ 814260 w 2747777"/>
                <a:gd name="connsiteY2442" fmla="*/ 773545 h 1373467"/>
                <a:gd name="connsiteX2443" fmla="*/ 823555 w 2747777"/>
                <a:gd name="connsiteY2443" fmla="*/ 765783 h 1373467"/>
                <a:gd name="connsiteX2444" fmla="*/ 817358 w 2747777"/>
                <a:gd name="connsiteY2444" fmla="*/ 765783 h 1373467"/>
                <a:gd name="connsiteX2445" fmla="*/ 814260 w 2747777"/>
                <a:gd name="connsiteY2445" fmla="*/ 765783 h 1373467"/>
                <a:gd name="connsiteX2446" fmla="*/ 814260 w 2747777"/>
                <a:gd name="connsiteY2446" fmla="*/ 760697 h 1373467"/>
                <a:gd name="connsiteX2447" fmla="*/ 832530 w 2747777"/>
                <a:gd name="connsiteY2447" fmla="*/ 760697 h 1373467"/>
                <a:gd name="connsiteX2448" fmla="*/ 832530 w 2747777"/>
                <a:gd name="connsiteY2448" fmla="*/ 768460 h 1373467"/>
                <a:gd name="connsiteX2449" fmla="*/ 841932 w 2747777"/>
                <a:gd name="connsiteY2449" fmla="*/ 760697 h 1373467"/>
                <a:gd name="connsiteX2450" fmla="*/ 841826 w 2747777"/>
                <a:gd name="connsiteY2450" fmla="*/ 760697 h 1373467"/>
                <a:gd name="connsiteX2451" fmla="*/ 847915 w 2747777"/>
                <a:gd name="connsiteY2451" fmla="*/ 755612 h 1373467"/>
                <a:gd name="connsiteX2452" fmla="*/ 847915 w 2747777"/>
                <a:gd name="connsiteY2452" fmla="*/ 755612 h 1373467"/>
                <a:gd name="connsiteX2453" fmla="*/ 854005 w 2747777"/>
                <a:gd name="connsiteY2453" fmla="*/ 750526 h 1373467"/>
                <a:gd name="connsiteX2454" fmla="*/ 844817 w 2747777"/>
                <a:gd name="connsiteY2454" fmla="*/ 750526 h 1373467"/>
                <a:gd name="connsiteX2455" fmla="*/ 844817 w 2747777"/>
                <a:gd name="connsiteY2455" fmla="*/ 745351 h 1373467"/>
                <a:gd name="connsiteX2456" fmla="*/ 863193 w 2747777"/>
                <a:gd name="connsiteY2456" fmla="*/ 745351 h 1373467"/>
                <a:gd name="connsiteX2457" fmla="*/ 863193 w 2747777"/>
                <a:gd name="connsiteY2457" fmla="*/ 747939 h 1373467"/>
                <a:gd name="connsiteX2458" fmla="*/ 863193 w 2747777"/>
                <a:gd name="connsiteY2458" fmla="*/ 753114 h 1373467"/>
                <a:gd name="connsiteX2459" fmla="*/ 872382 w 2747777"/>
                <a:gd name="connsiteY2459" fmla="*/ 745351 h 1373467"/>
                <a:gd name="connsiteX2460" fmla="*/ 866292 w 2747777"/>
                <a:gd name="connsiteY2460" fmla="*/ 745351 h 1373467"/>
                <a:gd name="connsiteX2461" fmla="*/ 863193 w 2747777"/>
                <a:gd name="connsiteY2461" fmla="*/ 745351 h 1373467"/>
                <a:gd name="connsiteX2462" fmla="*/ 863193 w 2747777"/>
                <a:gd name="connsiteY2462" fmla="*/ 742853 h 1373467"/>
                <a:gd name="connsiteX2463" fmla="*/ 863193 w 2747777"/>
                <a:gd name="connsiteY2463" fmla="*/ 737768 h 1373467"/>
                <a:gd name="connsiteX2464" fmla="*/ 863193 w 2747777"/>
                <a:gd name="connsiteY2464" fmla="*/ 724920 h 1373467"/>
                <a:gd name="connsiteX2465" fmla="*/ 875480 w 2747777"/>
                <a:gd name="connsiteY2465" fmla="*/ 724920 h 1373467"/>
                <a:gd name="connsiteX2466" fmla="*/ 875480 w 2747777"/>
                <a:gd name="connsiteY2466" fmla="*/ 727597 h 1373467"/>
                <a:gd name="connsiteX2467" fmla="*/ 875480 w 2747777"/>
                <a:gd name="connsiteY2467" fmla="*/ 732682 h 1373467"/>
                <a:gd name="connsiteX2468" fmla="*/ 884669 w 2747777"/>
                <a:gd name="connsiteY2468" fmla="*/ 724920 h 1373467"/>
                <a:gd name="connsiteX2469" fmla="*/ 878579 w 2747777"/>
                <a:gd name="connsiteY2469" fmla="*/ 724920 h 1373467"/>
                <a:gd name="connsiteX2470" fmla="*/ 875480 w 2747777"/>
                <a:gd name="connsiteY2470" fmla="*/ 724920 h 1373467"/>
                <a:gd name="connsiteX2471" fmla="*/ 875480 w 2747777"/>
                <a:gd name="connsiteY2471" fmla="*/ 714749 h 1373467"/>
                <a:gd name="connsiteX2472" fmla="*/ 893857 w 2747777"/>
                <a:gd name="connsiteY2472" fmla="*/ 714749 h 1373467"/>
                <a:gd name="connsiteX2473" fmla="*/ 893857 w 2747777"/>
                <a:gd name="connsiteY2473" fmla="*/ 722422 h 1373467"/>
                <a:gd name="connsiteX2474" fmla="*/ 903045 w 2747777"/>
                <a:gd name="connsiteY2474" fmla="*/ 714749 h 1373467"/>
                <a:gd name="connsiteX2475" fmla="*/ 893857 w 2747777"/>
                <a:gd name="connsiteY2475" fmla="*/ 714749 h 1373467"/>
                <a:gd name="connsiteX2476" fmla="*/ 893857 w 2747777"/>
                <a:gd name="connsiteY2476" fmla="*/ 704578 h 1373467"/>
                <a:gd name="connsiteX2477" fmla="*/ 906037 w 2747777"/>
                <a:gd name="connsiteY2477" fmla="*/ 704578 h 1373467"/>
                <a:gd name="connsiteX2478" fmla="*/ 906037 w 2747777"/>
                <a:gd name="connsiteY2478" fmla="*/ 707076 h 1373467"/>
                <a:gd name="connsiteX2479" fmla="*/ 906037 w 2747777"/>
                <a:gd name="connsiteY2479" fmla="*/ 712251 h 1373467"/>
                <a:gd name="connsiteX2480" fmla="*/ 915225 w 2747777"/>
                <a:gd name="connsiteY2480" fmla="*/ 704578 h 1373467"/>
                <a:gd name="connsiteX2481" fmla="*/ 906037 w 2747777"/>
                <a:gd name="connsiteY2481" fmla="*/ 704578 h 1373467"/>
                <a:gd name="connsiteX2482" fmla="*/ 906037 w 2747777"/>
                <a:gd name="connsiteY2482" fmla="*/ 694317 h 1373467"/>
                <a:gd name="connsiteX2483" fmla="*/ 921422 w 2747777"/>
                <a:gd name="connsiteY2483" fmla="*/ 694317 h 1373467"/>
                <a:gd name="connsiteX2484" fmla="*/ 924414 w 2747777"/>
                <a:gd name="connsiteY2484" fmla="*/ 694317 h 1373467"/>
                <a:gd name="connsiteX2485" fmla="*/ 924414 w 2747777"/>
                <a:gd name="connsiteY2485" fmla="*/ 701990 h 1373467"/>
                <a:gd name="connsiteX2486" fmla="*/ 933602 w 2747777"/>
                <a:gd name="connsiteY2486" fmla="*/ 694317 h 1373467"/>
                <a:gd name="connsiteX2487" fmla="*/ 933602 w 2747777"/>
                <a:gd name="connsiteY2487" fmla="*/ 694317 h 1373467"/>
                <a:gd name="connsiteX2488" fmla="*/ 939799 w 2747777"/>
                <a:gd name="connsiteY2488" fmla="*/ 689142 h 1373467"/>
                <a:gd name="connsiteX2489" fmla="*/ 930504 w 2747777"/>
                <a:gd name="connsiteY2489" fmla="*/ 689142 h 1373467"/>
                <a:gd name="connsiteX2490" fmla="*/ 930504 w 2747777"/>
                <a:gd name="connsiteY2490" fmla="*/ 684057 h 1373467"/>
                <a:gd name="connsiteX2491" fmla="*/ 945889 w 2747777"/>
                <a:gd name="connsiteY2491" fmla="*/ 684057 h 1373467"/>
                <a:gd name="connsiteX2492" fmla="*/ 964266 w 2747777"/>
                <a:gd name="connsiteY2492" fmla="*/ 684057 h 1373467"/>
                <a:gd name="connsiteX2493" fmla="*/ 970356 w 2747777"/>
                <a:gd name="connsiteY2493" fmla="*/ 684057 h 1373467"/>
                <a:gd name="connsiteX2494" fmla="*/ 973347 w 2747777"/>
                <a:gd name="connsiteY2494" fmla="*/ 684057 h 1373467"/>
                <a:gd name="connsiteX2495" fmla="*/ 973347 w 2747777"/>
                <a:gd name="connsiteY2495" fmla="*/ 691819 h 1373467"/>
                <a:gd name="connsiteX2496" fmla="*/ 979437 w 2747777"/>
                <a:gd name="connsiteY2496" fmla="*/ 686675 h 1373467"/>
                <a:gd name="connsiteX2497" fmla="*/ 979437 w 2747777"/>
                <a:gd name="connsiteY2497" fmla="*/ 686733 h 1373467"/>
                <a:gd name="connsiteX2498" fmla="*/ 988626 w 2747777"/>
                <a:gd name="connsiteY2498" fmla="*/ 679060 h 1373467"/>
                <a:gd name="connsiteX2499" fmla="*/ 979437 w 2747777"/>
                <a:gd name="connsiteY2499" fmla="*/ 679060 h 1373467"/>
                <a:gd name="connsiteX2500" fmla="*/ 979437 w 2747777"/>
                <a:gd name="connsiteY2500" fmla="*/ 673885 h 1373467"/>
                <a:gd name="connsiteX2501" fmla="*/ 1000913 w 2747777"/>
                <a:gd name="connsiteY2501" fmla="*/ 673885 h 1373467"/>
                <a:gd name="connsiteX2502" fmla="*/ 1003904 w 2747777"/>
                <a:gd name="connsiteY2502" fmla="*/ 673885 h 1373467"/>
                <a:gd name="connsiteX2503" fmla="*/ 1003904 w 2747777"/>
                <a:gd name="connsiteY2503" fmla="*/ 676473 h 1373467"/>
                <a:gd name="connsiteX2504" fmla="*/ 1003904 w 2747777"/>
                <a:gd name="connsiteY2504" fmla="*/ 681648 h 1373467"/>
                <a:gd name="connsiteX2505" fmla="*/ 1013092 w 2747777"/>
                <a:gd name="connsiteY2505" fmla="*/ 673885 h 1373467"/>
                <a:gd name="connsiteX2506" fmla="*/ 1003904 w 2747777"/>
                <a:gd name="connsiteY2506" fmla="*/ 673885 h 1373467"/>
                <a:gd name="connsiteX2507" fmla="*/ 1003904 w 2747777"/>
                <a:gd name="connsiteY2507" fmla="*/ 663714 h 1373467"/>
                <a:gd name="connsiteX2508" fmla="*/ 1016191 w 2747777"/>
                <a:gd name="connsiteY2508" fmla="*/ 663714 h 1373467"/>
                <a:gd name="connsiteX2509" fmla="*/ 1016191 w 2747777"/>
                <a:gd name="connsiteY2509" fmla="*/ 671387 h 1373467"/>
                <a:gd name="connsiteX2510" fmla="*/ 1025379 w 2747777"/>
                <a:gd name="connsiteY2510" fmla="*/ 663714 h 1373467"/>
                <a:gd name="connsiteX2511" fmla="*/ 1019289 w 2747777"/>
                <a:gd name="connsiteY2511" fmla="*/ 663714 h 1373467"/>
                <a:gd name="connsiteX2512" fmla="*/ 1016191 w 2747777"/>
                <a:gd name="connsiteY2512" fmla="*/ 663714 h 1373467"/>
                <a:gd name="connsiteX2513" fmla="*/ 1016191 w 2747777"/>
                <a:gd name="connsiteY2513" fmla="*/ 658539 h 1373467"/>
                <a:gd name="connsiteX2514" fmla="*/ 1034568 w 2747777"/>
                <a:gd name="connsiteY2514" fmla="*/ 658539 h 1373467"/>
                <a:gd name="connsiteX2515" fmla="*/ 1034568 w 2747777"/>
                <a:gd name="connsiteY2515" fmla="*/ 666302 h 1373467"/>
                <a:gd name="connsiteX2516" fmla="*/ 1043756 w 2747777"/>
                <a:gd name="connsiteY2516" fmla="*/ 658539 h 1373467"/>
                <a:gd name="connsiteX2517" fmla="*/ 1037666 w 2747777"/>
                <a:gd name="connsiteY2517" fmla="*/ 658539 h 1373467"/>
                <a:gd name="connsiteX2518" fmla="*/ 1034568 w 2747777"/>
                <a:gd name="connsiteY2518" fmla="*/ 658539 h 1373467"/>
                <a:gd name="connsiteX2519" fmla="*/ 1034568 w 2747777"/>
                <a:gd name="connsiteY2519" fmla="*/ 653454 h 1373467"/>
                <a:gd name="connsiteX2520" fmla="*/ 1046748 w 2747777"/>
                <a:gd name="connsiteY2520" fmla="*/ 653454 h 1373467"/>
                <a:gd name="connsiteX2521" fmla="*/ 1046748 w 2747777"/>
                <a:gd name="connsiteY2521" fmla="*/ 661216 h 1373467"/>
                <a:gd name="connsiteX2522" fmla="*/ 1052944 w 2747777"/>
                <a:gd name="connsiteY2522" fmla="*/ 655982 h 1373467"/>
                <a:gd name="connsiteX2523" fmla="*/ 1052944 w 2747777"/>
                <a:gd name="connsiteY2523" fmla="*/ 656131 h 1373467"/>
                <a:gd name="connsiteX2524" fmla="*/ 1062133 w 2747777"/>
                <a:gd name="connsiteY2524" fmla="*/ 648368 h 1373467"/>
                <a:gd name="connsiteX2525" fmla="*/ 1052944 w 2747777"/>
                <a:gd name="connsiteY2525" fmla="*/ 648368 h 1373467"/>
                <a:gd name="connsiteX2526" fmla="*/ 1052944 w 2747777"/>
                <a:gd name="connsiteY2526" fmla="*/ 638197 h 1373467"/>
                <a:gd name="connsiteX2527" fmla="*/ 1068223 w 2747777"/>
                <a:gd name="connsiteY2527" fmla="*/ 638197 h 1373467"/>
                <a:gd name="connsiteX2528" fmla="*/ 1080510 w 2747777"/>
                <a:gd name="connsiteY2528" fmla="*/ 638197 h 1373467"/>
                <a:gd name="connsiteX2529" fmla="*/ 1098887 w 2747777"/>
                <a:gd name="connsiteY2529" fmla="*/ 638197 h 1373467"/>
                <a:gd name="connsiteX2530" fmla="*/ 1101771 w 2747777"/>
                <a:gd name="connsiteY2530" fmla="*/ 638197 h 1373467"/>
                <a:gd name="connsiteX2531" fmla="*/ 1101771 w 2747777"/>
                <a:gd name="connsiteY2531" fmla="*/ 645870 h 1373467"/>
                <a:gd name="connsiteX2532" fmla="*/ 1111066 w 2747777"/>
                <a:gd name="connsiteY2532" fmla="*/ 638197 h 1373467"/>
                <a:gd name="connsiteX2533" fmla="*/ 1101771 w 2747777"/>
                <a:gd name="connsiteY2533" fmla="*/ 638197 h 1373467"/>
                <a:gd name="connsiteX2534" fmla="*/ 1101771 w 2747777"/>
                <a:gd name="connsiteY2534" fmla="*/ 633112 h 1373467"/>
                <a:gd name="connsiteX2535" fmla="*/ 1117263 w 2747777"/>
                <a:gd name="connsiteY2535" fmla="*/ 633112 h 1373467"/>
                <a:gd name="connsiteX2536" fmla="*/ 1123353 w 2747777"/>
                <a:gd name="connsiteY2536" fmla="*/ 633112 h 1373467"/>
                <a:gd name="connsiteX2537" fmla="*/ 1126238 w 2747777"/>
                <a:gd name="connsiteY2537" fmla="*/ 633112 h 1373467"/>
                <a:gd name="connsiteX2538" fmla="*/ 1126238 w 2747777"/>
                <a:gd name="connsiteY2538" fmla="*/ 640785 h 1373467"/>
                <a:gd name="connsiteX2539" fmla="*/ 1135533 w 2747777"/>
                <a:gd name="connsiteY2539" fmla="*/ 633112 h 1373467"/>
                <a:gd name="connsiteX2540" fmla="*/ 1135426 w 2747777"/>
                <a:gd name="connsiteY2540" fmla="*/ 633112 h 1373467"/>
                <a:gd name="connsiteX2541" fmla="*/ 1141623 w 2747777"/>
                <a:gd name="connsiteY2541" fmla="*/ 627937 h 1373467"/>
                <a:gd name="connsiteX2542" fmla="*/ 1141623 w 2747777"/>
                <a:gd name="connsiteY2542" fmla="*/ 627937 h 1373467"/>
                <a:gd name="connsiteX2543" fmla="*/ 1147713 w 2747777"/>
                <a:gd name="connsiteY2543" fmla="*/ 622851 h 1373467"/>
                <a:gd name="connsiteX2544" fmla="*/ 1138525 w 2747777"/>
                <a:gd name="connsiteY2544" fmla="*/ 622851 h 1373467"/>
                <a:gd name="connsiteX2545" fmla="*/ 1138525 w 2747777"/>
                <a:gd name="connsiteY2545" fmla="*/ 612591 h 1373467"/>
                <a:gd name="connsiteX2546" fmla="*/ 1156902 w 2747777"/>
                <a:gd name="connsiteY2546" fmla="*/ 612591 h 1373467"/>
                <a:gd name="connsiteX2547" fmla="*/ 1156902 w 2747777"/>
                <a:gd name="connsiteY2547" fmla="*/ 620353 h 1373467"/>
                <a:gd name="connsiteX2548" fmla="*/ 1162992 w 2747777"/>
                <a:gd name="connsiteY2548" fmla="*/ 615208 h 1373467"/>
                <a:gd name="connsiteX2549" fmla="*/ 1162992 w 2747777"/>
                <a:gd name="connsiteY2549" fmla="*/ 615267 h 1373467"/>
                <a:gd name="connsiteX2550" fmla="*/ 1172180 w 2747777"/>
                <a:gd name="connsiteY2550" fmla="*/ 607505 h 1373467"/>
                <a:gd name="connsiteX2551" fmla="*/ 1162992 w 2747777"/>
                <a:gd name="connsiteY2551" fmla="*/ 607505 h 1373467"/>
                <a:gd name="connsiteX2552" fmla="*/ 1162992 w 2747777"/>
                <a:gd name="connsiteY2552" fmla="*/ 602420 h 1373467"/>
                <a:gd name="connsiteX2553" fmla="*/ 1175278 w 2747777"/>
                <a:gd name="connsiteY2553" fmla="*/ 602420 h 1373467"/>
                <a:gd name="connsiteX2554" fmla="*/ 1175278 w 2747777"/>
                <a:gd name="connsiteY2554" fmla="*/ 610182 h 1373467"/>
                <a:gd name="connsiteX2555" fmla="*/ 1184467 w 2747777"/>
                <a:gd name="connsiteY2555" fmla="*/ 602420 h 1373467"/>
                <a:gd name="connsiteX2556" fmla="*/ 1175278 w 2747777"/>
                <a:gd name="connsiteY2556" fmla="*/ 602420 h 1373467"/>
                <a:gd name="connsiteX2557" fmla="*/ 1175278 w 2747777"/>
                <a:gd name="connsiteY2557" fmla="*/ 597334 h 1373467"/>
                <a:gd name="connsiteX2558" fmla="*/ 1187458 w 2747777"/>
                <a:gd name="connsiteY2558" fmla="*/ 597334 h 1373467"/>
                <a:gd name="connsiteX2559" fmla="*/ 1187458 w 2747777"/>
                <a:gd name="connsiteY2559" fmla="*/ 605007 h 1373467"/>
                <a:gd name="connsiteX2560" fmla="*/ 1193655 w 2747777"/>
                <a:gd name="connsiteY2560" fmla="*/ 599892 h 1373467"/>
                <a:gd name="connsiteX2561" fmla="*/ 1193655 w 2747777"/>
                <a:gd name="connsiteY2561" fmla="*/ 599921 h 1373467"/>
                <a:gd name="connsiteX2562" fmla="*/ 1196678 w 2747777"/>
                <a:gd name="connsiteY2562" fmla="*/ 597397 h 1373467"/>
                <a:gd name="connsiteX2563" fmla="*/ 1196754 w 2747777"/>
                <a:gd name="connsiteY2563" fmla="*/ 597334 h 1373467"/>
                <a:gd name="connsiteX2564" fmla="*/ 1196753 w 2747777"/>
                <a:gd name="connsiteY2564" fmla="*/ 597334 h 1373467"/>
                <a:gd name="connsiteX2565" fmla="*/ 1202844 w 2747777"/>
                <a:gd name="connsiteY2565" fmla="*/ 592248 h 1373467"/>
                <a:gd name="connsiteX2566" fmla="*/ 1193655 w 2747777"/>
                <a:gd name="connsiteY2566" fmla="*/ 592248 h 1373467"/>
                <a:gd name="connsiteX2567" fmla="*/ 1193655 w 2747777"/>
                <a:gd name="connsiteY2567" fmla="*/ 587074 h 1373467"/>
                <a:gd name="connsiteX2568" fmla="*/ 1208934 w 2747777"/>
                <a:gd name="connsiteY2568" fmla="*/ 587074 h 1373467"/>
                <a:gd name="connsiteX2569" fmla="*/ 1215130 w 2747777"/>
                <a:gd name="connsiteY2569" fmla="*/ 587074 h 1373467"/>
                <a:gd name="connsiteX2570" fmla="*/ 1230302 w 2747777"/>
                <a:gd name="connsiteY2570" fmla="*/ 587074 h 1373467"/>
                <a:gd name="connsiteX2571" fmla="*/ 1230302 w 2747777"/>
                <a:gd name="connsiteY2571" fmla="*/ 594836 h 1373467"/>
                <a:gd name="connsiteX2572" fmla="*/ 1239597 w 2747777"/>
                <a:gd name="connsiteY2572" fmla="*/ 587074 h 1373467"/>
                <a:gd name="connsiteX2573" fmla="*/ 1233400 w 2747777"/>
                <a:gd name="connsiteY2573" fmla="*/ 587074 h 1373467"/>
                <a:gd name="connsiteX2574" fmla="*/ 1230302 w 2747777"/>
                <a:gd name="connsiteY2574" fmla="*/ 587074 h 1373467"/>
                <a:gd name="connsiteX2575" fmla="*/ 1230302 w 2747777"/>
                <a:gd name="connsiteY2575" fmla="*/ 576902 h 1373467"/>
                <a:gd name="connsiteX2576" fmla="*/ 1251777 w 2747777"/>
                <a:gd name="connsiteY2576" fmla="*/ 576902 h 1373467"/>
                <a:gd name="connsiteX2577" fmla="*/ 1264064 w 2747777"/>
                <a:gd name="connsiteY2577" fmla="*/ 576902 h 1373467"/>
                <a:gd name="connsiteX2578" fmla="*/ 1266949 w 2747777"/>
                <a:gd name="connsiteY2578" fmla="*/ 576902 h 1373467"/>
                <a:gd name="connsiteX2579" fmla="*/ 1266949 w 2747777"/>
                <a:gd name="connsiteY2579" fmla="*/ 579490 h 1373467"/>
                <a:gd name="connsiteX2580" fmla="*/ 1266949 w 2747777"/>
                <a:gd name="connsiteY2580" fmla="*/ 584575 h 1373467"/>
                <a:gd name="connsiteX2581" fmla="*/ 1276351 w 2747777"/>
                <a:gd name="connsiteY2581" fmla="*/ 576902 h 1373467"/>
                <a:gd name="connsiteX2582" fmla="*/ 1270154 w 2747777"/>
                <a:gd name="connsiteY2582" fmla="*/ 576902 h 1373467"/>
                <a:gd name="connsiteX2583" fmla="*/ 1266949 w 2747777"/>
                <a:gd name="connsiteY2583" fmla="*/ 576902 h 1373467"/>
                <a:gd name="connsiteX2584" fmla="*/ 1266949 w 2747777"/>
                <a:gd name="connsiteY2584" fmla="*/ 566731 h 1373467"/>
                <a:gd name="connsiteX2585" fmla="*/ 1288424 w 2747777"/>
                <a:gd name="connsiteY2585" fmla="*/ 566731 h 1373467"/>
                <a:gd name="connsiteX2586" fmla="*/ 1303702 w 2747777"/>
                <a:gd name="connsiteY2586" fmla="*/ 566731 h 1373467"/>
                <a:gd name="connsiteX2587" fmla="*/ 1303702 w 2747777"/>
                <a:gd name="connsiteY2587" fmla="*/ 574404 h 1373467"/>
                <a:gd name="connsiteX2588" fmla="*/ 1312891 w 2747777"/>
                <a:gd name="connsiteY2588" fmla="*/ 566731 h 1373467"/>
                <a:gd name="connsiteX2589" fmla="*/ 1303702 w 2747777"/>
                <a:gd name="connsiteY2589" fmla="*/ 566731 h 1373467"/>
                <a:gd name="connsiteX2590" fmla="*/ 1303702 w 2747777"/>
                <a:gd name="connsiteY2590" fmla="*/ 556471 h 1373467"/>
                <a:gd name="connsiteX2591" fmla="*/ 1319088 w 2747777"/>
                <a:gd name="connsiteY2591" fmla="*/ 556471 h 1373467"/>
                <a:gd name="connsiteX2592" fmla="*/ 1331268 w 2747777"/>
                <a:gd name="connsiteY2592" fmla="*/ 556471 h 1373467"/>
                <a:gd name="connsiteX2593" fmla="*/ 1334366 w 2747777"/>
                <a:gd name="connsiteY2593" fmla="*/ 556471 h 1373467"/>
                <a:gd name="connsiteX2594" fmla="*/ 1334366 w 2747777"/>
                <a:gd name="connsiteY2594" fmla="*/ 564144 h 1373467"/>
                <a:gd name="connsiteX2595" fmla="*/ 1343554 w 2747777"/>
                <a:gd name="connsiteY2595" fmla="*/ 556471 h 1373467"/>
                <a:gd name="connsiteX2596" fmla="*/ 1343554 w 2747777"/>
                <a:gd name="connsiteY2596" fmla="*/ 556471 h 1373467"/>
                <a:gd name="connsiteX2597" fmla="*/ 1349644 w 2747777"/>
                <a:gd name="connsiteY2597" fmla="*/ 551385 h 1373467"/>
                <a:gd name="connsiteX2598" fmla="*/ 1340456 w 2747777"/>
                <a:gd name="connsiteY2598" fmla="*/ 551385 h 1373467"/>
                <a:gd name="connsiteX2599" fmla="*/ 1340456 w 2747777"/>
                <a:gd name="connsiteY2599" fmla="*/ 541125 h 1373467"/>
                <a:gd name="connsiteX2600" fmla="*/ 1355841 w 2747777"/>
                <a:gd name="connsiteY2600" fmla="*/ 541125 h 1373467"/>
                <a:gd name="connsiteX2601" fmla="*/ 1358833 w 2747777"/>
                <a:gd name="connsiteY2601" fmla="*/ 541125 h 1373467"/>
                <a:gd name="connsiteX2602" fmla="*/ 1358833 w 2747777"/>
                <a:gd name="connsiteY2602" fmla="*/ 548798 h 1373467"/>
                <a:gd name="connsiteX2603" fmla="*/ 1368021 w 2747777"/>
                <a:gd name="connsiteY2603" fmla="*/ 541125 h 1373467"/>
                <a:gd name="connsiteX2604" fmla="*/ 1358833 w 2747777"/>
                <a:gd name="connsiteY2604" fmla="*/ 541125 h 1373467"/>
                <a:gd name="connsiteX2605" fmla="*/ 1358833 w 2747777"/>
                <a:gd name="connsiteY2605" fmla="*/ 536039 h 1373467"/>
                <a:gd name="connsiteX2606" fmla="*/ 1371013 w 2747777"/>
                <a:gd name="connsiteY2606" fmla="*/ 536039 h 1373467"/>
                <a:gd name="connsiteX2607" fmla="*/ 1371013 w 2747777"/>
                <a:gd name="connsiteY2607" fmla="*/ 543801 h 1373467"/>
                <a:gd name="connsiteX2608" fmla="*/ 1380308 w 2747777"/>
                <a:gd name="connsiteY2608" fmla="*/ 536039 h 1373467"/>
                <a:gd name="connsiteX2609" fmla="*/ 1374218 w 2747777"/>
                <a:gd name="connsiteY2609" fmla="*/ 536039 h 1373467"/>
                <a:gd name="connsiteX2610" fmla="*/ 1371013 w 2747777"/>
                <a:gd name="connsiteY2610" fmla="*/ 536039 h 1373467"/>
                <a:gd name="connsiteX2611" fmla="*/ 1371013 w 2747777"/>
                <a:gd name="connsiteY2611" fmla="*/ 530954 h 1373467"/>
                <a:gd name="connsiteX2612" fmla="*/ 1386398 w 2747777"/>
                <a:gd name="connsiteY2612" fmla="*/ 530954 h 1373467"/>
                <a:gd name="connsiteX2613" fmla="*/ 1392488 w 2747777"/>
                <a:gd name="connsiteY2613" fmla="*/ 530954 h 1373467"/>
                <a:gd name="connsiteX2614" fmla="*/ 1395479 w 2747777"/>
                <a:gd name="connsiteY2614" fmla="*/ 530954 h 1373467"/>
                <a:gd name="connsiteX2615" fmla="*/ 1395479 w 2747777"/>
                <a:gd name="connsiteY2615" fmla="*/ 538716 h 1373467"/>
                <a:gd name="connsiteX2616" fmla="*/ 1404775 w 2747777"/>
                <a:gd name="connsiteY2616" fmla="*/ 530954 h 1373467"/>
                <a:gd name="connsiteX2617" fmla="*/ 1404703 w 2747777"/>
                <a:gd name="connsiteY2617" fmla="*/ 530954 h 1373467"/>
                <a:gd name="connsiteX2618" fmla="*/ 1410865 w 2747777"/>
                <a:gd name="connsiteY2618" fmla="*/ 525868 h 1373467"/>
                <a:gd name="connsiteX2619" fmla="*/ 1401569 w 2747777"/>
                <a:gd name="connsiteY2619" fmla="*/ 525868 h 1373467"/>
                <a:gd name="connsiteX2620" fmla="*/ 1401569 w 2747777"/>
                <a:gd name="connsiteY2620" fmla="*/ 520782 h 1373467"/>
                <a:gd name="connsiteX2621" fmla="*/ 1413856 w 2747777"/>
                <a:gd name="connsiteY2621" fmla="*/ 520782 h 1373467"/>
                <a:gd name="connsiteX2622" fmla="*/ 1413856 w 2747777"/>
                <a:gd name="connsiteY2622" fmla="*/ 523370 h 1373467"/>
                <a:gd name="connsiteX2623" fmla="*/ 1413856 w 2747777"/>
                <a:gd name="connsiteY2623" fmla="*/ 528455 h 1373467"/>
                <a:gd name="connsiteX2624" fmla="*/ 1423151 w 2747777"/>
                <a:gd name="connsiteY2624" fmla="*/ 520782 h 1373467"/>
                <a:gd name="connsiteX2625" fmla="*/ 1416955 w 2747777"/>
                <a:gd name="connsiteY2625" fmla="*/ 520782 h 1373467"/>
                <a:gd name="connsiteX2626" fmla="*/ 1413856 w 2747777"/>
                <a:gd name="connsiteY2626" fmla="*/ 520782 h 1373467"/>
                <a:gd name="connsiteX2627" fmla="*/ 1413856 w 2747777"/>
                <a:gd name="connsiteY2627" fmla="*/ 510522 h 1373467"/>
                <a:gd name="connsiteX2628" fmla="*/ 1419946 w 2747777"/>
                <a:gd name="connsiteY2628" fmla="*/ 510522 h 1373467"/>
                <a:gd name="connsiteX2629" fmla="*/ 1419946 w 2747777"/>
                <a:gd name="connsiteY2629" fmla="*/ 518195 h 1373467"/>
                <a:gd name="connsiteX2630" fmla="*/ 1429241 w 2747777"/>
                <a:gd name="connsiteY2630" fmla="*/ 510522 h 1373467"/>
                <a:gd name="connsiteX2631" fmla="*/ 1429170 w 2747777"/>
                <a:gd name="connsiteY2631" fmla="*/ 510522 h 1373467"/>
                <a:gd name="connsiteX2632" fmla="*/ 1435332 w 2747777"/>
                <a:gd name="connsiteY2632" fmla="*/ 505436 h 1373467"/>
                <a:gd name="connsiteX2633" fmla="*/ 1426036 w 2747777"/>
                <a:gd name="connsiteY2633" fmla="*/ 505436 h 1373467"/>
                <a:gd name="connsiteX2634" fmla="*/ 1426036 w 2747777"/>
                <a:gd name="connsiteY2634" fmla="*/ 500262 h 1373467"/>
                <a:gd name="connsiteX2635" fmla="*/ 1441421 w 2747777"/>
                <a:gd name="connsiteY2635" fmla="*/ 500262 h 1373467"/>
                <a:gd name="connsiteX2636" fmla="*/ 1444413 w 2747777"/>
                <a:gd name="connsiteY2636" fmla="*/ 500262 h 1373467"/>
                <a:gd name="connsiteX2637" fmla="*/ 1444413 w 2747777"/>
                <a:gd name="connsiteY2637" fmla="*/ 508024 h 1373467"/>
                <a:gd name="connsiteX2638" fmla="*/ 1453708 w 2747777"/>
                <a:gd name="connsiteY2638" fmla="*/ 500262 h 1373467"/>
                <a:gd name="connsiteX2639" fmla="*/ 1447511 w 2747777"/>
                <a:gd name="connsiteY2639" fmla="*/ 500262 h 1373467"/>
                <a:gd name="connsiteX2640" fmla="*/ 1444413 w 2747777"/>
                <a:gd name="connsiteY2640" fmla="*/ 500262 h 1373467"/>
                <a:gd name="connsiteX2641" fmla="*/ 1444413 w 2747777"/>
                <a:gd name="connsiteY2641" fmla="*/ 495176 h 1373467"/>
                <a:gd name="connsiteX2642" fmla="*/ 1465888 w 2747777"/>
                <a:gd name="connsiteY2642" fmla="*/ 495176 h 1373467"/>
                <a:gd name="connsiteX2643" fmla="*/ 1478175 w 2747777"/>
                <a:gd name="connsiteY2643" fmla="*/ 495176 h 1373467"/>
                <a:gd name="connsiteX2644" fmla="*/ 1481167 w 2747777"/>
                <a:gd name="connsiteY2644" fmla="*/ 495176 h 1373467"/>
                <a:gd name="connsiteX2645" fmla="*/ 1481167 w 2747777"/>
                <a:gd name="connsiteY2645" fmla="*/ 502938 h 1373467"/>
                <a:gd name="connsiteX2646" fmla="*/ 1490355 w 2747777"/>
                <a:gd name="connsiteY2646" fmla="*/ 495176 h 1373467"/>
                <a:gd name="connsiteX2647" fmla="*/ 1484265 w 2747777"/>
                <a:gd name="connsiteY2647" fmla="*/ 495176 h 1373467"/>
                <a:gd name="connsiteX2648" fmla="*/ 1481167 w 2747777"/>
                <a:gd name="connsiteY2648" fmla="*/ 495176 h 1373467"/>
                <a:gd name="connsiteX2649" fmla="*/ 1481167 w 2747777"/>
                <a:gd name="connsiteY2649" fmla="*/ 490090 h 1373467"/>
                <a:gd name="connsiteX2650" fmla="*/ 1493453 w 2747777"/>
                <a:gd name="connsiteY2650" fmla="*/ 490090 h 1373467"/>
                <a:gd name="connsiteX2651" fmla="*/ 1493453 w 2747777"/>
                <a:gd name="connsiteY2651" fmla="*/ 497853 h 1373467"/>
                <a:gd name="connsiteX2652" fmla="*/ 1499543 w 2747777"/>
                <a:gd name="connsiteY2652" fmla="*/ 492708 h 1373467"/>
                <a:gd name="connsiteX2653" fmla="*/ 1499543 w 2747777"/>
                <a:gd name="connsiteY2653" fmla="*/ 492767 h 1373467"/>
                <a:gd name="connsiteX2654" fmla="*/ 1508732 w 2747777"/>
                <a:gd name="connsiteY2654" fmla="*/ 485005 h 1373467"/>
                <a:gd name="connsiteX2655" fmla="*/ 1499543 w 2747777"/>
                <a:gd name="connsiteY2655" fmla="*/ 485005 h 1373467"/>
                <a:gd name="connsiteX2656" fmla="*/ 1499543 w 2747777"/>
                <a:gd name="connsiteY2656" fmla="*/ 474834 h 1373467"/>
                <a:gd name="connsiteX2657" fmla="*/ 1514929 w 2747777"/>
                <a:gd name="connsiteY2657" fmla="*/ 474834 h 1373467"/>
                <a:gd name="connsiteX2658" fmla="*/ 1517813 w 2747777"/>
                <a:gd name="connsiteY2658" fmla="*/ 474834 h 1373467"/>
                <a:gd name="connsiteX2659" fmla="*/ 1517813 w 2747777"/>
                <a:gd name="connsiteY2659" fmla="*/ 477332 h 1373467"/>
                <a:gd name="connsiteX2660" fmla="*/ 1517813 w 2747777"/>
                <a:gd name="connsiteY2660" fmla="*/ 482507 h 1373467"/>
                <a:gd name="connsiteX2661" fmla="*/ 1527109 w 2747777"/>
                <a:gd name="connsiteY2661" fmla="*/ 474834 h 1373467"/>
                <a:gd name="connsiteX2662" fmla="*/ 1521019 w 2747777"/>
                <a:gd name="connsiteY2662" fmla="*/ 474834 h 1373467"/>
                <a:gd name="connsiteX2663" fmla="*/ 1517813 w 2747777"/>
                <a:gd name="connsiteY2663" fmla="*/ 474834 h 1373467"/>
                <a:gd name="connsiteX2664" fmla="*/ 1517813 w 2747777"/>
                <a:gd name="connsiteY2664" fmla="*/ 464573 h 1373467"/>
                <a:gd name="connsiteX2665" fmla="*/ 1533305 w 2747777"/>
                <a:gd name="connsiteY2665" fmla="*/ 464573 h 1373467"/>
                <a:gd name="connsiteX2666" fmla="*/ 1542280 w 2747777"/>
                <a:gd name="connsiteY2666" fmla="*/ 464573 h 1373467"/>
                <a:gd name="connsiteX2667" fmla="*/ 1542280 w 2747777"/>
                <a:gd name="connsiteY2667" fmla="*/ 472246 h 1373467"/>
                <a:gd name="connsiteX2668" fmla="*/ 1551575 w 2747777"/>
                <a:gd name="connsiteY2668" fmla="*/ 464573 h 1373467"/>
                <a:gd name="connsiteX2669" fmla="*/ 1551541 w 2747777"/>
                <a:gd name="connsiteY2669" fmla="*/ 464573 h 1373467"/>
                <a:gd name="connsiteX2670" fmla="*/ 1557772 w 2747777"/>
                <a:gd name="connsiteY2670" fmla="*/ 459488 h 1373467"/>
                <a:gd name="connsiteX2671" fmla="*/ 1548370 w 2747777"/>
                <a:gd name="connsiteY2671" fmla="*/ 459488 h 1373467"/>
                <a:gd name="connsiteX2672" fmla="*/ 1548370 w 2747777"/>
                <a:gd name="connsiteY2672" fmla="*/ 454313 h 1373467"/>
                <a:gd name="connsiteX2673" fmla="*/ 1560657 w 2747777"/>
                <a:gd name="connsiteY2673" fmla="*/ 454313 h 1373467"/>
                <a:gd name="connsiteX2674" fmla="*/ 1560657 w 2747777"/>
                <a:gd name="connsiteY2674" fmla="*/ 462075 h 1373467"/>
                <a:gd name="connsiteX2675" fmla="*/ 1569952 w 2747777"/>
                <a:gd name="connsiteY2675" fmla="*/ 454313 h 1373467"/>
                <a:gd name="connsiteX2676" fmla="*/ 1569951 w 2747777"/>
                <a:gd name="connsiteY2676" fmla="*/ 454313 h 1373467"/>
                <a:gd name="connsiteX2677" fmla="*/ 1572944 w 2747777"/>
                <a:gd name="connsiteY2677" fmla="*/ 451814 h 1373467"/>
                <a:gd name="connsiteX2678" fmla="*/ 1572944 w 2747777"/>
                <a:gd name="connsiteY2678" fmla="*/ 451904 h 1373467"/>
                <a:gd name="connsiteX2679" fmla="*/ 1582132 w 2747777"/>
                <a:gd name="connsiteY2679" fmla="*/ 444142 h 1373467"/>
                <a:gd name="connsiteX2680" fmla="*/ 1572944 w 2747777"/>
                <a:gd name="connsiteY2680" fmla="*/ 444142 h 1373467"/>
                <a:gd name="connsiteX2681" fmla="*/ 1572944 w 2747777"/>
                <a:gd name="connsiteY2681" fmla="*/ 433970 h 1373467"/>
                <a:gd name="connsiteX2682" fmla="*/ 1588222 w 2747777"/>
                <a:gd name="connsiteY2682" fmla="*/ 433970 h 1373467"/>
                <a:gd name="connsiteX2683" fmla="*/ 1594419 w 2747777"/>
                <a:gd name="connsiteY2683" fmla="*/ 433970 h 1373467"/>
                <a:gd name="connsiteX2684" fmla="*/ 1597411 w 2747777"/>
                <a:gd name="connsiteY2684" fmla="*/ 433970 h 1373467"/>
                <a:gd name="connsiteX2685" fmla="*/ 1597411 w 2747777"/>
                <a:gd name="connsiteY2685" fmla="*/ 441643 h 1373467"/>
                <a:gd name="connsiteX2686" fmla="*/ 1606599 w 2747777"/>
                <a:gd name="connsiteY2686" fmla="*/ 433970 h 1373467"/>
                <a:gd name="connsiteX2687" fmla="*/ 1597411 w 2747777"/>
                <a:gd name="connsiteY2687" fmla="*/ 433970 h 1373467"/>
                <a:gd name="connsiteX2688" fmla="*/ 1597411 w 2747777"/>
                <a:gd name="connsiteY2688" fmla="*/ 428796 h 1373467"/>
                <a:gd name="connsiteX2689" fmla="*/ 1612796 w 2747777"/>
                <a:gd name="connsiteY2689" fmla="*/ 428796 h 1373467"/>
                <a:gd name="connsiteX2690" fmla="*/ 1618886 w 2747777"/>
                <a:gd name="connsiteY2690" fmla="*/ 428796 h 1373467"/>
                <a:gd name="connsiteX2691" fmla="*/ 1637263 w 2747777"/>
                <a:gd name="connsiteY2691" fmla="*/ 428796 h 1373467"/>
                <a:gd name="connsiteX2692" fmla="*/ 1640254 w 2747777"/>
                <a:gd name="connsiteY2692" fmla="*/ 428796 h 1373467"/>
                <a:gd name="connsiteX2693" fmla="*/ 1640254 w 2747777"/>
                <a:gd name="connsiteY2693" fmla="*/ 436558 h 1373467"/>
                <a:gd name="connsiteX2694" fmla="*/ 1647909 w 2747777"/>
                <a:gd name="connsiteY2694" fmla="*/ 430091 h 1373467"/>
                <a:gd name="connsiteX2695" fmla="*/ 1655639 w 2747777"/>
                <a:gd name="connsiteY2695" fmla="*/ 423710 h 1373467"/>
                <a:gd name="connsiteX2696" fmla="*/ 1646344 w 2747777"/>
                <a:gd name="connsiteY2696" fmla="*/ 423710 h 1373467"/>
                <a:gd name="connsiteX2697" fmla="*/ 1646344 w 2747777"/>
                <a:gd name="connsiteY2697" fmla="*/ 418624 h 1373467"/>
                <a:gd name="connsiteX2698" fmla="*/ 1667819 w 2747777"/>
                <a:gd name="connsiteY2698" fmla="*/ 418624 h 1373467"/>
                <a:gd name="connsiteX2699" fmla="*/ 1670811 w 2747777"/>
                <a:gd name="connsiteY2699" fmla="*/ 418624 h 1373467"/>
                <a:gd name="connsiteX2700" fmla="*/ 1670811 w 2747777"/>
                <a:gd name="connsiteY2700" fmla="*/ 421301 h 1373467"/>
                <a:gd name="connsiteX2701" fmla="*/ 1670811 w 2747777"/>
                <a:gd name="connsiteY2701" fmla="*/ 426297 h 1373467"/>
                <a:gd name="connsiteX2702" fmla="*/ 1680106 w 2747777"/>
                <a:gd name="connsiteY2702" fmla="*/ 418624 h 1373467"/>
                <a:gd name="connsiteX2703" fmla="*/ 1674016 w 2747777"/>
                <a:gd name="connsiteY2703" fmla="*/ 418624 h 1373467"/>
                <a:gd name="connsiteX2704" fmla="*/ 1670811 w 2747777"/>
                <a:gd name="connsiteY2704" fmla="*/ 418624 h 1373467"/>
                <a:gd name="connsiteX2705" fmla="*/ 1670811 w 2747777"/>
                <a:gd name="connsiteY2705" fmla="*/ 408453 h 1373467"/>
                <a:gd name="connsiteX2706" fmla="*/ 1682991 w 2747777"/>
                <a:gd name="connsiteY2706" fmla="*/ 408453 h 1373467"/>
                <a:gd name="connsiteX2707" fmla="*/ 1682991 w 2747777"/>
                <a:gd name="connsiteY2707" fmla="*/ 411041 h 1373467"/>
                <a:gd name="connsiteX2708" fmla="*/ 1682991 w 2747777"/>
                <a:gd name="connsiteY2708" fmla="*/ 416126 h 1373467"/>
                <a:gd name="connsiteX2709" fmla="*/ 1692393 w 2747777"/>
                <a:gd name="connsiteY2709" fmla="*/ 408453 h 1373467"/>
                <a:gd name="connsiteX2710" fmla="*/ 1686196 w 2747777"/>
                <a:gd name="connsiteY2710" fmla="*/ 408453 h 1373467"/>
                <a:gd name="connsiteX2711" fmla="*/ 1682991 w 2747777"/>
                <a:gd name="connsiteY2711" fmla="*/ 408453 h 1373467"/>
                <a:gd name="connsiteX2712" fmla="*/ 1682991 w 2747777"/>
                <a:gd name="connsiteY2712" fmla="*/ 398193 h 1373467"/>
                <a:gd name="connsiteX2713" fmla="*/ 1689188 w 2747777"/>
                <a:gd name="connsiteY2713" fmla="*/ 398193 h 1373467"/>
                <a:gd name="connsiteX2714" fmla="*/ 1689188 w 2747777"/>
                <a:gd name="connsiteY2714" fmla="*/ 405955 h 1373467"/>
                <a:gd name="connsiteX2715" fmla="*/ 1698483 w 2747777"/>
                <a:gd name="connsiteY2715" fmla="*/ 398193 h 1373467"/>
                <a:gd name="connsiteX2716" fmla="*/ 1689188 w 2747777"/>
                <a:gd name="connsiteY2716" fmla="*/ 398193 h 1373467"/>
                <a:gd name="connsiteX2717" fmla="*/ 1689188 w 2747777"/>
                <a:gd name="connsiteY2717" fmla="*/ 393107 h 1373467"/>
                <a:gd name="connsiteX2718" fmla="*/ 1701368 w 2747777"/>
                <a:gd name="connsiteY2718" fmla="*/ 393107 h 1373467"/>
                <a:gd name="connsiteX2719" fmla="*/ 1701368 w 2747777"/>
                <a:gd name="connsiteY2719" fmla="*/ 400780 h 1373467"/>
                <a:gd name="connsiteX2720" fmla="*/ 1710663 w 2747777"/>
                <a:gd name="connsiteY2720" fmla="*/ 393107 h 1373467"/>
                <a:gd name="connsiteX2721" fmla="*/ 1704573 w 2747777"/>
                <a:gd name="connsiteY2721" fmla="*/ 393107 h 1373467"/>
                <a:gd name="connsiteX2722" fmla="*/ 1701368 w 2747777"/>
                <a:gd name="connsiteY2722" fmla="*/ 393107 h 1373467"/>
                <a:gd name="connsiteX2723" fmla="*/ 1701368 w 2747777"/>
                <a:gd name="connsiteY2723" fmla="*/ 388022 h 1373467"/>
                <a:gd name="connsiteX2724" fmla="*/ 1713654 w 2747777"/>
                <a:gd name="connsiteY2724" fmla="*/ 388022 h 1373467"/>
                <a:gd name="connsiteX2725" fmla="*/ 1713654 w 2747777"/>
                <a:gd name="connsiteY2725" fmla="*/ 395695 h 1373467"/>
                <a:gd name="connsiteX2726" fmla="*/ 1722950 w 2747777"/>
                <a:gd name="connsiteY2726" fmla="*/ 388022 h 1373467"/>
                <a:gd name="connsiteX2727" fmla="*/ 1713654 w 2747777"/>
                <a:gd name="connsiteY2727" fmla="*/ 388022 h 1373467"/>
                <a:gd name="connsiteX2728" fmla="*/ 1713654 w 2747777"/>
                <a:gd name="connsiteY2728" fmla="*/ 382847 h 1373467"/>
                <a:gd name="connsiteX2729" fmla="*/ 1725834 w 2747777"/>
                <a:gd name="connsiteY2729" fmla="*/ 382847 h 1373467"/>
                <a:gd name="connsiteX2730" fmla="*/ 1725834 w 2747777"/>
                <a:gd name="connsiteY2730" fmla="*/ 390520 h 1373467"/>
                <a:gd name="connsiteX2731" fmla="*/ 1735130 w 2747777"/>
                <a:gd name="connsiteY2731" fmla="*/ 382847 h 1373467"/>
                <a:gd name="connsiteX2732" fmla="*/ 1725834 w 2747777"/>
                <a:gd name="connsiteY2732" fmla="*/ 382847 h 1373467"/>
                <a:gd name="connsiteX2733" fmla="*/ 1725834 w 2747777"/>
                <a:gd name="connsiteY2733" fmla="*/ 377761 h 1373467"/>
                <a:gd name="connsiteX2734" fmla="*/ 1738121 w 2747777"/>
                <a:gd name="connsiteY2734" fmla="*/ 377761 h 1373467"/>
                <a:gd name="connsiteX2735" fmla="*/ 1738121 w 2747777"/>
                <a:gd name="connsiteY2735" fmla="*/ 380438 h 1373467"/>
                <a:gd name="connsiteX2736" fmla="*/ 1738121 w 2747777"/>
                <a:gd name="connsiteY2736" fmla="*/ 385524 h 1373467"/>
                <a:gd name="connsiteX2737" fmla="*/ 1747309 w 2747777"/>
                <a:gd name="connsiteY2737" fmla="*/ 377761 h 1373467"/>
                <a:gd name="connsiteX2738" fmla="*/ 1741220 w 2747777"/>
                <a:gd name="connsiteY2738" fmla="*/ 377761 h 1373467"/>
                <a:gd name="connsiteX2739" fmla="*/ 1738121 w 2747777"/>
                <a:gd name="connsiteY2739" fmla="*/ 377761 h 1373467"/>
                <a:gd name="connsiteX2740" fmla="*/ 1738121 w 2747777"/>
                <a:gd name="connsiteY2740" fmla="*/ 362505 h 1373467"/>
                <a:gd name="connsiteX2741" fmla="*/ 1753506 w 2747777"/>
                <a:gd name="connsiteY2741" fmla="*/ 362505 h 1373467"/>
                <a:gd name="connsiteX2742" fmla="*/ 1759597 w 2747777"/>
                <a:gd name="connsiteY2742" fmla="*/ 362505 h 1373467"/>
                <a:gd name="connsiteX2743" fmla="*/ 1765686 w 2747777"/>
                <a:gd name="connsiteY2743" fmla="*/ 362505 h 1373467"/>
                <a:gd name="connsiteX2744" fmla="*/ 1771883 w 2747777"/>
                <a:gd name="connsiteY2744" fmla="*/ 362505 h 1373467"/>
                <a:gd name="connsiteX2745" fmla="*/ 1777973 w 2747777"/>
                <a:gd name="connsiteY2745" fmla="*/ 362505 h 1373467"/>
                <a:gd name="connsiteX2746" fmla="*/ 1784063 w 2747777"/>
                <a:gd name="connsiteY2746" fmla="*/ 362505 h 1373467"/>
                <a:gd name="connsiteX2747" fmla="*/ 1790153 w 2747777"/>
                <a:gd name="connsiteY2747" fmla="*/ 362505 h 1373467"/>
                <a:gd name="connsiteX2748" fmla="*/ 1796350 w 2747777"/>
                <a:gd name="connsiteY2748" fmla="*/ 362505 h 1373467"/>
                <a:gd name="connsiteX2749" fmla="*/ 1799342 w 2747777"/>
                <a:gd name="connsiteY2749" fmla="*/ 362505 h 1373467"/>
                <a:gd name="connsiteX2750" fmla="*/ 1799342 w 2747777"/>
                <a:gd name="connsiteY2750" fmla="*/ 370178 h 1373467"/>
                <a:gd name="connsiteX2751" fmla="*/ 1808530 w 2747777"/>
                <a:gd name="connsiteY2751" fmla="*/ 362505 h 1373467"/>
                <a:gd name="connsiteX2752" fmla="*/ 1802440 w 2747777"/>
                <a:gd name="connsiteY2752" fmla="*/ 362505 h 1373467"/>
                <a:gd name="connsiteX2753" fmla="*/ 1799342 w 2747777"/>
                <a:gd name="connsiteY2753" fmla="*/ 362505 h 1373467"/>
                <a:gd name="connsiteX2754" fmla="*/ 1799342 w 2747777"/>
                <a:gd name="connsiteY2754" fmla="*/ 357330 h 1373467"/>
                <a:gd name="connsiteX2755" fmla="*/ 1811522 w 2747777"/>
                <a:gd name="connsiteY2755" fmla="*/ 357330 h 1373467"/>
                <a:gd name="connsiteX2756" fmla="*/ 1811522 w 2747777"/>
                <a:gd name="connsiteY2756" fmla="*/ 365092 h 1373467"/>
                <a:gd name="connsiteX2757" fmla="*/ 1820817 w 2747777"/>
                <a:gd name="connsiteY2757" fmla="*/ 357330 h 1373467"/>
                <a:gd name="connsiteX2758" fmla="*/ 1820816 w 2747777"/>
                <a:gd name="connsiteY2758" fmla="*/ 357330 h 1373467"/>
                <a:gd name="connsiteX2759" fmla="*/ 1826907 w 2747777"/>
                <a:gd name="connsiteY2759" fmla="*/ 352244 h 1373467"/>
                <a:gd name="connsiteX2760" fmla="*/ 1817718 w 2747777"/>
                <a:gd name="connsiteY2760" fmla="*/ 352244 h 1373467"/>
                <a:gd name="connsiteX2761" fmla="*/ 1817718 w 2747777"/>
                <a:gd name="connsiteY2761" fmla="*/ 347159 h 1373467"/>
                <a:gd name="connsiteX2762" fmla="*/ 1829898 w 2747777"/>
                <a:gd name="connsiteY2762" fmla="*/ 347159 h 1373467"/>
                <a:gd name="connsiteX2763" fmla="*/ 1829898 w 2747777"/>
                <a:gd name="connsiteY2763" fmla="*/ 349746 h 1373467"/>
                <a:gd name="connsiteX2764" fmla="*/ 1829898 w 2747777"/>
                <a:gd name="connsiteY2764" fmla="*/ 354832 h 1373467"/>
                <a:gd name="connsiteX2765" fmla="*/ 1839194 w 2747777"/>
                <a:gd name="connsiteY2765" fmla="*/ 347159 h 1373467"/>
                <a:gd name="connsiteX2766" fmla="*/ 1833103 w 2747777"/>
                <a:gd name="connsiteY2766" fmla="*/ 347159 h 1373467"/>
                <a:gd name="connsiteX2767" fmla="*/ 1829898 w 2747777"/>
                <a:gd name="connsiteY2767" fmla="*/ 347159 h 1373467"/>
                <a:gd name="connsiteX2768" fmla="*/ 1829898 w 2747777"/>
                <a:gd name="connsiteY2768" fmla="*/ 336898 h 1373467"/>
                <a:gd name="connsiteX2769" fmla="*/ 1845284 w 2747777"/>
                <a:gd name="connsiteY2769" fmla="*/ 336898 h 1373467"/>
                <a:gd name="connsiteX2770" fmla="*/ 1851374 w 2747777"/>
                <a:gd name="connsiteY2770" fmla="*/ 336898 h 1373467"/>
                <a:gd name="connsiteX2771" fmla="*/ 1857463 w 2747777"/>
                <a:gd name="connsiteY2771" fmla="*/ 336898 h 1373467"/>
                <a:gd name="connsiteX2772" fmla="*/ 1863553 w 2747777"/>
                <a:gd name="connsiteY2772" fmla="*/ 336898 h 1373467"/>
                <a:gd name="connsiteX2773" fmla="*/ 1866652 w 2747777"/>
                <a:gd name="connsiteY2773" fmla="*/ 336898 h 1373467"/>
                <a:gd name="connsiteX2774" fmla="*/ 1866652 w 2747777"/>
                <a:gd name="connsiteY2774" fmla="*/ 344660 h 1373467"/>
                <a:gd name="connsiteX2775" fmla="*/ 1872742 w 2747777"/>
                <a:gd name="connsiteY2775" fmla="*/ 339515 h 1373467"/>
                <a:gd name="connsiteX2776" fmla="*/ 1872742 w 2747777"/>
                <a:gd name="connsiteY2776" fmla="*/ 339575 h 1373467"/>
                <a:gd name="connsiteX2777" fmla="*/ 1881930 w 2747777"/>
                <a:gd name="connsiteY2777" fmla="*/ 331902 h 1373467"/>
                <a:gd name="connsiteX2778" fmla="*/ 1872742 w 2747777"/>
                <a:gd name="connsiteY2778" fmla="*/ 331902 h 1373467"/>
                <a:gd name="connsiteX2779" fmla="*/ 1872742 w 2747777"/>
                <a:gd name="connsiteY2779" fmla="*/ 326727 h 1373467"/>
                <a:gd name="connsiteX2780" fmla="*/ 1884922 w 2747777"/>
                <a:gd name="connsiteY2780" fmla="*/ 326727 h 1373467"/>
                <a:gd name="connsiteX2781" fmla="*/ 1884922 w 2747777"/>
                <a:gd name="connsiteY2781" fmla="*/ 334489 h 1373467"/>
                <a:gd name="connsiteX2782" fmla="*/ 1894217 w 2747777"/>
                <a:gd name="connsiteY2782" fmla="*/ 326727 h 1373467"/>
                <a:gd name="connsiteX2783" fmla="*/ 1888020 w 2747777"/>
                <a:gd name="connsiteY2783" fmla="*/ 326727 h 1373467"/>
                <a:gd name="connsiteX2784" fmla="*/ 1884922 w 2747777"/>
                <a:gd name="connsiteY2784" fmla="*/ 326727 h 1373467"/>
                <a:gd name="connsiteX2785" fmla="*/ 1884922 w 2747777"/>
                <a:gd name="connsiteY2785" fmla="*/ 321641 h 1373467"/>
                <a:gd name="connsiteX2786" fmla="*/ 1900307 w 2747777"/>
                <a:gd name="connsiteY2786" fmla="*/ 321641 h 1373467"/>
                <a:gd name="connsiteX2787" fmla="*/ 1903299 w 2747777"/>
                <a:gd name="connsiteY2787" fmla="*/ 321641 h 1373467"/>
                <a:gd name="connsiteX2788" fmla="*/ 1903299 w 2747777"/>
                <a:gd name="connsiteY2788" fmla="*/ 329314 h 1373467"/>
                <a:gd name="connsiteX2789" fmla="*/ 1912594 w 2747777"/>
                <a:gd name="connsiteY2789" fmla="*/ 321641 h 1373467"/>
                <a:gd name="connsiteX2790" fmla="*/ 1906397 w 2747777"/>
                <a:gd name="connsiteY2790" fmla="*/ 321641 h 1373467"/>
                <a:gd name="connsiteX2791" fmla="*/ 1903299 w 2747777"/>
                <a:gd name="connsiteY2791" fmla="*/ 321641 h 1373467"/>
                <a:gd name="connsiteX2792" fmla="*/ 1903299 w 2747777"/>
                <a:gd name="connsiteY2792" fmla="*/ 316556 h 1373467"/>
                <a:gd name="connsiteX2793" fmla="*/ 1915585 w 2747777"/>
                <a:gd name="connsiteY2793" fmla="*/ 316556 h 1373467"/>
                <a:gd name="connsiteX2794" fmla="*/ 1915585 w 2747777"/>
                <a:gd name="connsiteY2794" fmla="*/ 324229 h 1373467"/>
                <a:gd name="connsiteX2795" fmla="*/ 1924774 w 2747777"/>
                <a:gd name="connsiteY2795" fmla="*/ 316556 h 1373467"/>
                <a:gd name="connsiteX2796" fmla="*/ 1918684 w 2747777"/>
                <a:gd name="connsiteY2796" fmla="*/ 316556 h 1373467"/>
                <a:gd name="connsiteX2797" fmla="*/ 1915585 w 2747777"/>
                <a:gd name="connsiteY2797" fmla="*/ 316556 h 1373467"/>
                <a:gd name="connsiteX2798" fmla="*/ 1915585 w 2747777"/>
                <a:gd name="connsiteY2798" fmla="*/ 311381 h 1373467"/>
                <a:gd name="connsiteX2799" fmla="*/ 1930971 w 2747777"/>
                <a:gd name="connsiteY2799" fmla="*/ 311381 h 1373467"/>
                <a:gd name="connsiteX2800" fmla="*/ 1937061 w 2747777"/>
                <a:gd name="connsiteY2800" fmla="*/ 311381 h 1373467"/>
                <a:gd name="connsiteX2801" fmla="*/ 1940052 w 2747777"/>
                <a:gd name="connsiteY2801" fmla="*/ 311381 h 1373467"/>
                <a:gd name="connsiteX2802" fmla="*/ 1940052 w 2747777"/>
                <a:gd name="connsiteY2802" fmla="*/ 313968 h 1373467"/>
                <a:gd name="connsiteX2803" fmla="*/ 1940052 w 2747777"/>
                <a:gd name="connsiteY2803" fmla="*/ 319054 h 1373467"/>
                <a:gd name="connsiteX2804" fmla="*/ 1949241 w 2747777"/>
                <a:gd name="connsiteY2804" fmla="*/ 311381 h 1373467"/>
                <a:gd name="connsiteX2805" fmla="*/ 1943151 w 2747777"/>
                <a:gd name="connsiteY2805" fmla="*/ 311381 h 1373467"/>
                <a:gd name="connsiteX2806" fmla="*/ 1940052 w 2747777"/>
                <a:gd name="connsiteY2806" fmla="*/ 311381 h 1373467"/>
                <a:gd name="connsiteX2807" fmla="*/ 1940052 w 2747777"/>
                <a:gd name="connsiteY2807" fmla="*/ 301210 h 1373467"/>
                <a:gd name="connsiteX2808" fmla="*/ 1946142 w 2747777"/>
                <a:gd name="connsiteY2808" fmla="*/ 301210 h 1373467"/>
                <a:gd name="connsiteX2809" fmla="*/ 1946142 w 2747777"/>
                <a:gd name="connsiteY2809" fmla="*/ 308972 h 1373467"/>
                <a:gd name="connsiteX2810" fmla="*/ 1955437 w 2747777"/>
                <a:gd name="connsiteY2810" fmla="*/ 301210 h 1373467"/>
                <a:gd name="connsiteX2811" fmla="*/ 1955366 w 2747777"/>
                <a:gd name="connsiteY2811" fmla="*/ 301210 h 1373467"/>
                <a:gd name="connsiteX2812" fmla="*/ 1961528 w 2747777"/>
                <a:gd name="connsiteY2812" fmla="*/ 296124 h 1373467"/>
                <a:gd name="connsiteX2813" fmla="*/ 1961457 w 2747777"/>
                <a:gd name="connsiteY2813" fmla="*/ 296124 h 1373467"/>
                <a:gd name="connsiteX2814" fmla="*/ 1967618 w 2747777"/>
                <a:gd name="connsiteY2814" fmla="*/ 291039 h 1373467"/>
                <a:gd name="connsiteX2815" fmla="*/ 1958322 w 2747777"/>
                <a:gd name="connsiteY2815" fmla="*/ 291039 h 1373467"/>
                <a:gd name="connsiteX2816" fmla="*/ 1958322 w 2747777"/>
                <a:gd name="connsiteY2816" fmla="*/ 285864 h 1373467"/>
                <a:gd name="connsiteX2817" fmla="*/ 1973814 w 2747777"/>
                <a:gd name="connsiteY2817" fmla="*/ 285864 h 1373467"/>
                <a:gd name="connsiteX2818" fmla="*/ 1979904 w 2747777"/>
                <a:gd name="connsiteY2818" fmla="*/ 285864 h 1373467"/>
                <a:gd name="connsiteX2819" fmla="*/ 1982789 w 2747777"/>
                <a:gd name="connsiteY2819" fmla="*/ 285864 h 1373467"/>
                <a:gd name="connsiteX2820" fmla="*/ 1982789 w 2747777"/>
                <a:gd name="connsiteY2820" fmla="*/ 293626 h 1373467"/>
                <a:gd name="connsiteX2821" fmla="*/ 1992191 w 2747777"/>
                <a:gd name="connsiteY2821" fmla="*/ 285864 h 1373467"/>
                <a:gd name="connsiteX2822" fmla="*/ 1985994 w 2747777"/>
                <a:gd name="connsiteY2822" fmla="*/ 285864 h 1373467"/>
                <a:gd name="connsiteX2823" fmla="*/ 1982789 w 2747777"/>
                <a:gd name="connsiteY2823" fmla="*/ 285864 h 1373467"/>
                <a:gd name="connsiteX2824" fmla="*/ 1982789 w 2747777"/>
                <a:gd name="connsiteY2824" fmla="*/ 280778 h 1373467"/>
                <a:gd name="connsiteX2825" fmla="*/ 1998174 w 2747777"/>
                <a:gd name="connsiteY2825" fmla="*/ 280778 h 1373467"/>
                <a:gd name="connsiteX2826" fmla="*/ 2001166 w 2747777"/>
                <a:gd name="connsiteY2826" fmla="*/ 280778 h 1373467"/>
                <a:gd name="connsiteX2827" fmla="*/ 2001166 w 2747777"/>
                <a:gd name="connsiteY2827" fmla="*/ 288451 h 1373467"/>
                <a:gd name="connsiteX2828" fmla="*/ 2007362 w 2747777"/>
                <a:gd name="connsiteY2828" fmla="*/ 283336 h 1373467"/>
                <a:gd name="connsiteX2829" fmla="*/ 2007362 w 2747777"/>
                <a:gd name="connsiteY2829" fmla="*/ 283366 h 1373467"/>
                <a:gd name="connsiteX2830" fmla="*/ 2016551 w 2747777"/>
                <a:gd name="connsiteY2830" fmla="*/ 275693 h 1373467"/>
                <a:gd name="connsiteX2831" fmla="*/ 2007362 w 2747777"/>
                <a:gd name="connsiteY2831" fmla="*/ 275693 h 1373467"/>
                <a:gd name="connsiteX2832" fmla="*/ 2007362 w 2747777"/>
                <a:gd name="connsiteY2832" fmla="*/ 270518 h 1373467"/>
                <a:gd name="connsiteX2833" fmla="*/ 2019543 w 2747777"/>
                <a:gd name="connsiteY2833" fmla="*/ 270518 h 1373467"/>
                <a:gd name="connsiteX2834" fmla="*/ 2019543 w 2747777"/>
                <a:gd name="connsiteY2834" fmla="*/ 278280 h 1373467"/>
                <a:gd name="connsiteX2835" fmla="*/ 2025739 w 2747777"/>
                <a:gd name="connsiteY2835" fmla="*/ 273046 h 1373467"/>
                <a:gd name="connsiteX2836" fmla="*/ 2025739 w 2747777"/>
                <a:gd name="connsiteY2836" fmla="*/ 273105 h 1373467"/>
                <a:gd name="connsiteX2837" fmla="*/ 2034928 w 2747777"/>
                <a:gd name="connsiteY2837" fmla="*/ 265432 h 1373467"/>
                <a:gd name="connsiteX2838" fmla="*/ 2025739 w 2747777"/>
                <a:gd name="connsiteY2838" fmla="*/ 265432 h 1373467"/>
                <a:gd name="connsiteX2839" fmla="*/ 2025739 w 2747777"/>
                <a:gd name="connsiteY2839" fmla="*/ 255261 h 1373467"/>
                <a:gd name="connsiteX2840" fmla="*/ 2031829 w 2747777"/>
                <a:gd name="connsiteY2840" fmla="*/ 255261 h 1373467"/>
                <a:gd name="connsiteX2841" fmla="*/ 2031829 w 2747777"/>
                <a:gd name="connsiteY2841" fmla="*/ 263023 h 1373467"/>
                <a:gd name="connsiteX2842" fmla="*/ 2041018 w 2747777"/>
                <a:gd name="connsiteY2842" fmla="*/ 255261 h 1373467"/>
                <a:gd name="connsiteX2843" fmla="*/ 2031829 w 2747777"/>
                <a:gd name="connsiteY2843" fmla="*/ 255261 h 1373467"/>
                <a:gd name="connsiteX2844" fmla="*/ 2031829 w 2747777"/>
                <a:gd name="connsiteY2844" fmla="*/ 250175 h 1373467"/>
                <a:gd name="connsiteX2845" fmla="*/ 2047108 w 2747777"/>
                <a:gd name="connsiteY2845" fmla="*/ 250175 h 1373467"/>
                <a:gd name="connsiteX2846" fmla="*/ 2053305 w 2747777"/>
                <a:gd name="connsiteY2846" fmla="*/ 250175 h 1373467"/>
                <a:gd name="connsiteX2847" fmla="*/ 2059395 w 2747777"/>
                <a:gd name="connsiteY2847" fmla="*/ 250175 h 1373467"/>
                <a:gd name="connsiteX2848" fmla="*/ 2065484 w 2747777"/>
                <a:gd name="connsiteY2848" fmla="*/ 250175 h 1373467"/>
                <a:gd name="connsiteX2849" fmla="*/ 2068583 w 2747777"/>
                <a:gd name="connsiteY2849" fmla="*/ 250175 h 1373467"/>
                <a:gd name="connsiteX2850" fmla="*/ 2068583 w 2747777"/>
                <a:gd name="connsiteY2850" fmla="*/ 257848 h 1373467"/>
                <a:gd name="connsiteX2851" fmla="*/ 2074673 w 2747777"/>
                <a:gd name="connsiteY2851" fmla="*/ 252763 h 1373467"/>
                <a:gd name="connsiteX2852" fmla="*/ 2074673 w 2747777"/>
                <a:gd name="connsiteY2852" fmla="*/ 252763 h 1373467"/>
                <a:gd name="connsiteX2853" fmla="*/ 2077710 w 2747777"/>
                <a:gd name="connsiteY2853" fmla="*/ 250227 h 1373467"/>
                <a:gd name="connsiteX2854" fmla="*/ 2077772 w 2747777"/>
                <a:gd name="connsiteY2854" fmla="*/ 250175 h 1373467"/>
                <a:gd name="connsiteX2855" fmla="*/ 2077772 w 2747777"/>
                <a:gd name="connsiteY2855" fmla="*/ 250175 h 1373467"/>
                <a:gd name="connsiteX2856" fmla="*/ 2083861 w 2747777"/>
                <a:gd name="connsiteY2856" fmla="*/ 245090 h 1373467"/>
                <a:gd name="connsiteX2857" fmla="*/ 2074673 w 2747777"/>
                <a:gd name="connsiteY2857" fmla="*/ 245090 h 1373467"/>
                <a:gd name="connsiteX2858" fmla="*/ 2074673 w 2747777"/>
                <a:gd name="connsiteY2858" fmla="*/ 239915 h 1373467"/>
                <a:gd name="connsiteX2859" fmla="*/ 2086960 w 2747777"/>
                <a:gd name="connsiteY2859" fmla="*/ 239915 h 1373467"/>
                <a:gd name="connsiteX2860" fmla="*/ 2086960 w 2747777"/>
                <a:gd name="connsiteY2860" fmla="*/ 247677 h 1373467"/>
                <a:gd name="connsiteX2861" fmla="*/ 2096148 w 2747777"/>
                <a:gd name="connsiteY2861" fmla="*/ 239915 h 1373467"/>
                <a:gd name="connsiteX2862" fmla="*/ 2090058 w 2747777"/>
                <a:gd name="connsiteY2862" fmla="*/ 239915 h 1373467"/>
                <a:gd name="connsiteX2863" fmla="*/ 2086960 w 2747777"/>
                <a:gd name="connsiteY2863" fmla="*/ 239915 h 1373467"/>
                <a:gd name="connsiteX2864" fmla="*/ 2086960 w 2747777"/>
                <a:gd name="connsiteY2864" fmla="*/ 234829 h 1373467"/>
                <a:gd name="connsiteX2865" fmla="*/ 2102238 w 2747777"/>
                <a:gd name="connsiteY2865" fmla="*/ 234829 h 1373467"/>
                <a:gd name="connsiteX2866" fmla="*/ 2105230 w 2747777"/>
                <a:gd name="connsiteY2866" fmla="*/ 234829 h 1373467"/>
                <a:gd name="connsiteX2867" fmla="*/ 2105230 w 2747777"/>
                <a:gd name="connsiteY2867" fmla="*/ 242502 h 1373467"/>
                <a:gd name="connsiteX2868" fmla="*/ 2114525 w 2747777"/>
                <a:gd name="connsiteY2868" fmla="*/ 234829 h 1373467"/>
                <a:gd name="connsiteX2869" fmla="*/ 2108328 w 2747777"/>
                <a:gd name="connsiteY2869" fmla="*/ 234829 h 1373467"/>
                <a:gd name="connsiteX2870" fmla="*/ 2105230 w 2747777"/>
                <a:gd name="connsiteY2870" fmla="*/ 234829 h 1373467"/>
                <a:gd name="connsiteX2871" fmla="*/ 2105230 w 2747777"/>
                <a:gd name="connsiteY2871" fmla="*/ 229744 h 1373467"/>
                <a:gd name="connsiteX2872" fmla="*/ 2120615 w 2747777"/>
                <a:gd name="connsiteY2872" fmla="*/ 229744 h 1373467"/>
                <a:gd name="connsiteX2873" fmla="*/ 2123500 w 2747777"/>
                <a:gd name="connsiteY2873" fmla="*/ 229744 h 1373467"/>
                <a:gd name="connsiteX2874" fmla="*/ 2123500 w 2747777"/>
                <a:gd name="connsiteY2874" fmla="*/ 237417 h 1373467"/>
                <a:gd name="connsiteX2875" fmla="*/ 2132902 w 2747777"/>
                <a:gd name="connsiteY2875" fmla="*/ 229744 h 1373467"/>
                <a:gd name="connsiteX2876" fmla="*/ 2132795 w 2747777"/>
                <a:gd name="connsiteY2876" fmla="*/ 229744 h 1373467"/>
                <a:gd name="connsiteX2877" fmla="*/ 2138992 w 2747777"/>
                <a:gd name="connsiteY2877" fmla="*/ 224569 h 1373467"/>
                <a:gd name="connsiteX2878" fmla="*/ 2129697 w 2747777"/>
                <a:gd name="connsiteY2878" fmla="*/ 224569 h 1373467"/>
                <a:gd name="connsiteX2879" fmla="*/ 2129697 w 2747777"/>
                <a:gd name="connsiteY2879" fmla="*/ 219483 h 1373467"/>
                <a:gd name="connsiteX2880" fmla="*/ 2141877 w 2747777"/>
                <a:gd name="connsiteY2880" fmla="*/ 219483 h 1373467"/>
                <a:gd name="connsiteX2881" fmla="*/ 2141877 w 2747777"/>
                <a:gd name="connsiteY2881" fmla="*/ 227246 h 1373467"/>
                <a:gd name="connsiteX2882" fmla="*/ 2151172 w 2747777"/>
                <a:gd name="connsiteY2882" fmla="*/ 219483 h 1373467"/>
                <a:gd name="connsiteX2883" fmla="*/ 2145082 w 2747777"/>
                <a:gd name="connsiteY2883" fmla="*/ 219483 h 1373467"/>
                <a:gd name="connsiteX2884" fmla="*/ 2141877 w 2747777"/>
                <a:gd name="connsiteY2884" fmla="*/ 219483 h 1373467"/>
                <a:gd name="connsiteX2885" fmla="*/ 2141877 w 2747777"/>
                <a:gd name="connsiteY2885" fmla="*/ 214398 h 1373467"/>
                <a:gd name="connsiteX2886" fmla="*/ 2154163 w 2747777"/>
                <a:gd name="connsiteY2886" fmla="*/ 214398 h 1373467"/>
                <a:gd name="connsiteX2887" fmla="*/ 2154163 w 2747777"/>
                <a:gd name="connsiteY2887" fmla="*/ 222160 h 1373467"/>
                <a:gd name="connsiteX2888" fmla="*/ 2163352 w 2747777"/>
                <a:gd name="connsiteY2888" fmla="*/ 214398 h 1373467"/>
                <a:gd name="connsiteX2889" fmla="*/ 2157262 w 2747777"/>
                <a:gd name="connsiteY2889" fmla="*/ 214398 h 1373467"/>
                <a:gd name="connsiteX2890" fmla="*/ 2154163 w 2747777"/>
                <a:gd name="connsiteY2890" fmla="*/ 214398 h 1373467"/>
                <a:gd name="connsiteX2891" fmla="*/ 2154163 w 2747777"/>
                <a:gd name="connsiteY2891" fmla="*/ 209312 h 1373467"/>
                <a:gd name="connsiteX2892" fmla="*/ 2166450 w 2747777"/>
                <a:gd name="connsiteY2892" fmla="*/ 209312 h 1373467"/>
                <a:gd name="connsiteX2893" fmla="*/ 2166450 w 2747777"/>
                <a:gd name="connsiteY2893" fmla="*/ 216985 h 1373467"/>
                <a:gd name="connsiteX2894" fmla="*/ 2172540 w 2747777"/>
                <a:gd name="connsiteY2894" fmla="*/ 211899 h 1373467"/>
                <a:gd name="connsiteX2895" fmla="*/ 2172540 w 2747777"/>
                <a:gd name="connsiteY2895" fmla="*/ 211900 h 1373467"/>
                <a:gd name="connsiteX2896" fmla="*/ 2181728 w 2747777"/>
                <a:gd name="connsiteY2896" fmla="*/ 204227 h 1373467"/>
                <a:gd name="connsiteX2897" fmla="*/ 2172540 w 2747777"/>
                <a:gd name="connsiteY2897" fmla="*/ 204227 h 1373467"/>
                <a:gd name="connsiteX2898" fmla="*/ 2172540 w 2747777"/>
                <a:gd name="connsiteY2898" fmla="*/ 199052 h 1373467"/>
                <a:gd name="connsiteX2899" fmla="*/ 2184827 w 2747777"/>
                <a:gd name="connsiteY2899" fmla="*/ 199052 h 1373467"/>
                <a:gd name="connsiteX2900" fmla="*/ 2184827 w 2747777"/>
                <a:gd name="connsiteY2900" fmla="*/ 206814 h 1373467"/>
                <a:gd name="connsiteX2901" fmla="*/ 2194015 w 2747777"/>
                <a:gd name="connsiteY2901" fmla="*/ 199052 h 1373467"/>
                <a:gd name="connsiteX2902" fmla="*/ 2187818 w 2747777"/>
                <a:gd name="connsiteY2902" fmla="*/ 199052 h 1373467"/>
                <a:gd name="connsiteX2903" fmla="*/ 2184827 w 2747777"/>
                <a:gd name="connsiteY2903" fmla="*/ 199052 h 1373467"/>
                <a:gd name="connsiteX2904" fmla="*/ 2184827 w 2747777"/>
                <a:gd name="connsiteY2904" fmla="*/ 193966 h 1373467"/>
                <a:gd name="connsiteX2905" fmla="*/ 2200105 w 2747777"/>
                <a:gd name="connsiteY2905" fmla="*/ 193966 h 1373467"/>
                <a:gd name="connsiteX2906" fmla="*/ 2206195 w 2747777"/>
                <a:gd name="connsiteY2906" fmla="*/ 193966 h 1373467"/>
                <a:gd name="connsiteX2907" fmla="*/ 2212392 w 2747777"/>
                <a:gd name="connsiteY2907" fmla="*/ 193966 h 1373467"/>
                <a:gd name="connsiteX2908" fmla="*/ 2218482 w 2747777"/>
                <a:gd name="connsiteY2908" fmla="*/ 193966 h 1373467"/>
                <a:gd name="connsiteX2909" fmla="*/ 2224572 w 2747777"/>
                <a:gd name="connsiteY2909" fmla="*/ 193966 h 1373467"/>
                <a:gd name="connsiteX2910" fmla="*/ 2227671 w 2747777"/>
                <a:gd name="connsiteY2910" fmla="*/ 193966 h 1373467"/>
                <a:gd name="connsiteX2911" fmla="*/ 2227671 w 2747777"/>
                <a:gd name="connsiteY2911" fmla="*/ 201639 h 1373467"/>
                <a:gd name="connsiteX2912" fmla="*/ 2236859 w 2747777"/>
                <a:gd name="connsiteY2912" fmla="*/ 193966 h 1373467"/>
                <a:gd name="connsiteX2913" fmla="*/ 2230769 w 2747777"/>
                <a:gd name="connsiteY2913" fmla="*/ 193966 h 1373467"/>
                <a:gd name="connsiteX2914" fmla="*/ 2227671 w 2747777"/>
                <a:gd name="connsiteY2914" fmla="*/ 193966 h 1373467"/>
                <a:gd name="connsiteX2915" fmla="*/ 2227671 w 2747777"/>
                <a:gd name="connsiteY2915" fmla="*/ 188881 h 1373467"/>
                <a:gd name="connsiteX2916" fmla="*/ 2242949 w 2747777"/>
                <a:gd name="connsiteY2916" fmla="*/ 188881 h 1373467"/>
                <a:gd name="connsiteX2917" fmla="*/ 2249146 w 2747777"/>
                <a:gd name="connsiteY2917" fmla="*/ 188881 h 1373467"/>
                <a:gd name="connsiteX2918" fmla="*/ 2252031 w 2747777"/>
                <a:gd name="connsiteY2918" fmla="*/ 188881 h 1373467"/>
                <a:gd name="connsiteX2919" fmla="*/ 2252031 w 2747777"/>
                <a:gd name="connsiteY2919" fmla="*/ 196554 h 1373467"/>
                <a:gd name="connsiteX2920" fmla="*/ 2261326 w 2747777"/>
                <a:gd name="connsiteY2920" fmla="*/ 188881 h 1373467"/>
                <a:gd name="connsiteX2921" fmla="*/ 2261218 w 2747777"/>
                <a:gd name="connsiteY2921" fmla="*/ 188881 h 1373467"/>
                <a:gd name="connsiteX2922" fmla="*/ 2267416 w 2747777"/>
                <a:gd name="connsiteY2922" fmla="*/ 183706 h 1373467"/>
                <a:gd name="connsiteX2923" fmla="*/ 2258120 w 2747777"/>
                <a:gd name="connsiteY2923" fmla="*/ 183706 h 1373467"/>
                <a:gd name="connsiteX2924" fmla="*/ 2258120 w 2747777"/>
                <a:gd name="connsiteY2924" fmla="*/ 173624 h 1373467"/>
                <a:gd name="connsiteX2925" fmla="*/ 2264317 w 2747777"/>
                <a:gd name="connsiteY2925" fmla="*/ 173624 h 1373467"/>
                <a:gd name="connsiteX2926" fmla="*/ 2264317 w 2747777"/>
                <a:gd name="connsiteY2926" fmla="*/ 181297 h 1373467"/>
                <a:gd name="connsiteX2927" fmla="*/ 2273612 w 2747777"/>
                <a:gd name="connsiteY2927" fmla="*/ 173624 h 1373467"/>
                <a:gd name="connsiteX2928" fmla="*/ 2273505 w 2747777"/>
                <a:gd name="connsiteY2928" fmla="*/ 173624 h 1373467"/>
                <a:gd name="connsiteX2929" fmla="*/ 2279703 w 2747777"/>
                <a:gd name="connsiteY2929" fmla="*/ 168449 h 1373467"/>
                <a:gd name="connsiteX2930" fmla="*/ 2279631 w 2747777"/>
                <a:gd name="connsiteY2930" fmla="*/ 168449 h 1373467"/>
                <a:gd name="connsiteX2931" fmla="*/ 2285793 w 2747777"/>
                <a:gd name="connsiteY2931" fmla="*/ 163363 h 1373467"/>
                <a:gd name="connsiteX2932" fmla="*/ 2276497 w 2747777"/>
                <a:gd name="connsiteY2932" fmla="*/ 163363 h 1373467"/>
                <a:gd name="connsiteX2933" fmla="*/ 2276497 w 2747777"/>
                <a:gd name="connsiteY2933" fmla="*/ 158278 h 1373467"/>
                <a:gd name="connsiteX2934" fmla="*/ 2288784 w 2747777"/>
                <a:gd name="connsiteY2934" fmla="*/ 158278 h 1373467"/>
                <a:gd name="connsiteX2935" fmla="*/ 2288784 w 2747777"/>
                <a:gd name="connsiteY2935" fmla="*/ 160776 h 1373467"/>
                <a:gd name="connsiteX2936" fmla="*/ 2288784 w 2747777"/>
                <a:gd name="connsiteY2936" fmla="*/ 165951 h 1373467"/>
                <a:gd name="connsiteX2937" fmla="*/ 2297972 w 2747777"/>
                <a:gd name="connsiteY2937" fmla="*/ 158278 h 1373467"/>
                <a:gd name="connsiteX2938" fmla="*/ 2291989 w 2747777"/>
                <a:gd name="connsiteY2938" fmla="*/ 158278 h 1373467"/>
                <a:gd name="connsiteX2939" fmla="*/ 2288784 w 2747777"/>
                <a:gd name="connsiteY2939" fmla="*/ 158278 h 1373467"/>
                <a:gd name="connsiteX2940" fmla="*/ 2288784 w 2747777"/>
                <a:gd name="connsiteY2940" fmla="*/ 148017 h 1373467"/>
                <a:gd name="connsiteX2941" fmla="*/ 2304062 w 2747777"/>
                <a:gd name="connsiteY2941" fmla="*/ 148017 h 1373467"/>
                <a:gd name="connsiteX2942" fmla="*/ 2307161 w 2747777"/>
                <a:gd name="connsiteY2942" fmla="*/ 148017 h 1373467"/>
                <a:gd name="connsiteX2943" fmla="*/ 2307161 w 2747777"/>
                <a:gd name="connsiteY2943" fmla="*/ 155690 h 1373467"/>
                <a:gd name="connsiteX2944" fmla="*/ 2316349 w 2747777"/>
                <a:gd name="connsiteY2944" fmla="*/ 148017 h 1373467"/>
                <a:gd name="connsiteX2945" fmla="*/ 2310259 w 2747777"/>
                <a:gd name="connsiteY2945" fmla="*/ 148017 h 1373467"/>
                <a:gd name="connsiteX2946" fmla="*/ 2307161 w 2747777"/>
                <a:gd name="connsiteY2946" fmla="*/ 148017 h 1373467"/>
                <a:gd name="connsiteX2947" fmla="*/ 2307161 w 2747777"/>
                <a:gd name="connsiteY2947" fmla="*/ 142932 h 1373467"/>
                <a:gd name="connsiteX2948" fmla="*/ 2322439 w 2747777"/>
                <a:gd name="connsiteY2948" fmla="*/ 142932 h 1373467"/>
                <a:gd name="connsiteX2949" fmla="*/ 2328636 w 2747777"/>
                <a:gd name="connsiteY2949" fmla="*/ 142932 h 1373467"/>
                <a:gd name="connsiteX2950" fmla="*/ 2331628 w 2747777"/>
                <a:gd name="connsiteY2950" fmla="*/ 142932 h 1373467"/>
                <a:gd name="connsiteX2951" fmla="*/ 2331628 w 2747777"/>
                <a:gd name="connsiteY2951" fmla="*/ 150694 h 1373467"/>
                <a:gd name="connsiteX2952" fmla="*/ 2340816 w 2747777"/>
                <a:gd name="connsiteY2952" fmla="*/ 142932 h 1373467"/>
                <a:gd name="connsiteX2953" fmla="*/ 2334726 w 2747777"/>
                <a:gd name="connsiteY2953" fmla="*/ 142932 h 1373467"/>
                <a:gd name="connsiteX2954" fmla="*/ 2331628 w 2747777"/>
                <a:gd name="connsiteY2954" fmla="*/ 142932 h 1373467"/>
                <a:gd name="connsiteX2955" fmla="*/ 2331628 w 2747777"/>
                <a:gd name="connsiteY2955" fmla="*/ 137846 h 1373467"/>
                <a:gd name="connsiteX2956" fmla="*/ 2346906 w 2747777"/>
                <a:gd name="connsiteY2956" fmla="*/ 137846 h 1373467"/>
                <a:gd name="connsiteX2957" fmla="*/ 2353103 w 2747777"/>
                <a:gd name="connsiteY2957" fmla="*/ 137846 h 1373467"/>
                <a:gd name="connsiteX2958" fmla="*/ 2359193 w 2747777"/>
                <a:gd name="connsiteY2958" fmla="*/ 137846 h 1373467"/>
                <a:gd name="connsiteX2959" fmla="*/ 2362184 w 2747777"/>
                <a:gd name="connsiteY2959" fmla="*/ 137846 h 1373467"/>
                <a:gd name="connsiteX2960" fmla="*/ 2362184 w 2747777"/>
                <a:gd name="connsiteY2960" fmla="*/ 145519 h 1373467"/>
                <a:gd name="connsiteX2961" fmla="*/ 2371480 w 2747777"/>
                <a:gd name="connsiteY2961" fmla="*/ 137846 h 1373467"/>
                <a:gd name="connsiteX2962" fmla="*/ 2365283 w 2747777"/>
                <a:gd name="connsiteY2962" fmla="*/ 137846 h 1373467"/>
                <a:gd name="connsiteX2963" fmla="*/ 2362184 w 2747777"/>
                <a:gd name="connsiteY2963" fmla="*/ 137846 h 1373467"/>
                <a:gd name="connsiteX2964" fmla="*/ 2362184 w 2747777"/>
                <a:gd name="connsiteY2964" fmla="*/ 127586 h 1373467"/>
                <a:gd name="connsiteX2965" fmla="*/ 2374471 w 2747777"/>
                <a:gd name="connsiteY2965" fmla="*/ 127586 h 1373467"/>
                <a:gd name="connsiteX2966" fmla="*/ 2374471 w 2747777"/>
                <a:gd name="connsiteY2966" fmla="*/ 135348 h 1373467"/>
                <a:gd name="connsiteX2967" fmla="*/ 2383659 w 2747777"/>
                <a:gd name="connsiteY2967" fmla="*/ 127586 h 1373467"/>
                <a:gd name="connsiteX2968" fmla="*/ 2377570 w 2747777"/>
                <a:gd name="connsiteY2968" fmla="*/ 127586 h 1373467"/>
                <a:gd name="connsiteX2969" fmla="*/ 2374471 w 2747777"/>
                <a:gd name="connsiteY2969" fmla="*/ 127586 h 1373467"/>
                <a:gd name="connsiteX2970" fmla="*/ 2374471 w 2747777"/>
                <a:gd name="connsiteY2970" fmla="*/ 122500 h 1373467"/>
                <a:gd name="connsiteX2971" fmla="*/ 2386758 w 2747777"/>
                <a:gd name="connsiteY2971" fmla="*/ 122500 h 1373467"/>
                <a:gd name="connsiteX2972" fmla="*/ 2386758 w 2747777"/>
                <a:gd name="connsiteY2972" fmla="*/ 130173 h 1373467"/>
                <a:gd name="connsiteX2973" fmla="*/ 2395946 w 2747777"/>
                <a:gd name="connsiteY2973" fmla="*/ 122500 h 1373467"/>
                <a:gd name="connsiteX2974" fmla="*/ 2389856 w 2747777"/>
                <a:gd name="connsiteY2974" fmla="*/ 122500 h 1373467"/>
                <a:gd name="connsiteX2975" fmla="*/ 2386758 w 2747777"/>
                <a:gd name="connsiteY2975" fmla="*/ 122500 h 1373467"/>
                <a:gd name="connsiteX2976" fmla="*/ 2386758 w 2747777"/>
                <a:gd name="connsiteY2976" fmla="*/ 112240 h 1373467"/>
                <a:gd name="connsiteX2977" fmla="*/ 2398831 w 2747777"/>
                <a:gd name="connsiteY2977" fmla="*/ 112240 h 1373467"/>
                <a:gd name="connsiteX2978" fmla="*/ 2398831 w 2747777"/>
                <a:gd name="connsiteY2978" fmla="*/ 120002 h 1373467"/>
                <a:gd name="connsiteX2979" fmla="*/ 2408233 w 2747777"/>
                <a:gd name="connsiteY2979" fmla="*/ 112240 h 1373467"/>
                <a:gd name="connsiteX2980" fmla="*/ 2402036 w 2747777"/>
                <a:gd name="connsiteY2980" fmla="*/ 112240 h 1373467"/>
                <a:gd name="connsiteX2981" fmla="*/ 2398831 w 2747777"/>
                <a:gd name="connsiteY2981" fmla="*/ 112240 h 1373467"/>
                <a:gd name="connsiteX2982" fmla="*/ 2398831 w 2747777"/>
                <a:gd name="connsiteY2982" fmla="*/ 107154 h 1373467"/>
                <a:gd name="connsiteX2983" fmla="*/ 2414323 w 2747777"/>
                <a:gd name="connsiteY2983" fmla="*/ 107154 h 1373467"/>
                <a:gd name="connsiteX2984" fmla="*/ 2420413 w 2747777"/>
                <a:gd name="connsiteY2984" fmla="*/ 107154 h 1373467"/>
                <a:gd name="connsiteX2985" fmla="*/ 2426503 w 2747777"/>
                <a:gd name="connsiteY2985" fmla="*/ 107154 h 1373467"/>
                <a:gd name="connsiteX2986" fmla="*/ 2432700 w 2747777"/>
                <a:gd name="connsiteY2986" fmla="*/ 107154 h 1373467"/>
                <a:gd name="connsiteX2987" fmla="*/ 2438790 w 2747777"/>
                <a:gd name="connsiteY2987" fmla="*/ 107154 h 1373467"/>
                <a:gd name="connsiteX2988" fmla="*/ 2444880 w 2747777"/>
                <a:gd name="connsiteY2988" fmla="*/ 107154 h 1373467"/>
                <a:gd name="connsiteX2989" fmla="*/ 2450970 w 2747777"/>
                <a:gd name="connsiteY2989" fmla="*/ 107154 h 1373467"/>
                <a:gd name="connsiteX2990" fmla="*/ 2453962 w 2747777"/>
                <a:gd name="connsiteY2990" fmla="*/ 107154 h 1373467"/>
                <a:gd name="connsiteX2991" fmla="*/ 2453962 w 2747777"/>
                <a:gd name="connsiteY2991" fmla="*/ 114917 h 1373467"/>
                <a:gd name="connsiteX2992" fmla="*/ 2463150 w 2747777"/>
                <a:gd name="connsiteY2992" fmla="*/ 107154 h 1373467"/>
                <a:gd name="connsiteX2993" fmla="*/ 2457060 w 2747777"/>
                <a:gd name="connsiteY2993" fmla="*/ 107154 h 1373467"/>
                <a:gd name="connsiteX2994" fmla="*/ 2453962 w 2747777"/>
                <a:gd name="connsiteY2994" fmla="*/ 107154 h 1373467"/>
                <a:gd name="connsiteX2995" fmla="*/ 2453962 w 2747777"/>
                <a:gd name="connsiteY2995" fmla="*/ 96983 h 1373467"/>
                <a:gd name="connsiteX2996" fmla="*/ 2469347 w 2747777"/>
                <a:gd name="connsiteY2996" fmla="*/ 96983 h 1373467"/>
                <a:gd name="connsiteX2997" fmla="*/ 2475437 w 2747777"/>
                <a:gd name="connsiteY2997" fmla="*/ 96983 h 1373467"/>
                <a:gd name="connsiteX2998" fmla="*/ 2478428 w 2747777"/>
                <a:gd name="connsiteY2998" fmla="*/ 96983 h 1373467"/>
                <a:gd name="connsiteX2999" fmla="*/ 2478428 w 2747777"/>
                <a:gd name="connsiteY2999" fmla="*/ 104745 h 1373467"/>
                <a:gd name="connsiteX3000" fmla="*/ 2487724 w 2747777"/>
                <a:gd name="connsiteY3000" fmla="*/ 96983 h 1373467"/>
                <a:gd name="connsiteX3001" fmla="*/ 2481527 w 2747777"/>
                <a:gd name="connsiteY3001" fmla="*/ 96983 h 1373467"/>
                <a:gd name="connsiteX3002" fmla="*/ 2478428 w 2747777"/>
                <a:gd name="connsiteY3002" fmla="*/ 96983 h 1373467"/>
                <a:gd name="connsiteX3003" fmla="*/ 2478428 w 2747777"/>
                <a:gd name="connsiteY3003" fmla="*/ 86812 h 1373467"/>
                <a:gd name="connsiteX3004" fmla="*/ 2493814 w 2747777"/>
                <a:gd name="connsiteY3004" fmla="*/ 86812 h 1373467"/>
                <a:gd name="connsiteX3005" fmla="*/ 2499903 w 2747777"/>
                <a:gd name="connsiteY3005" fmla="*/ 86812 h 1373467"/>
                <a:gd name="connsiteX3006" fmla="*/ 2505993 w 2747777"/>
                <a:gd name="connsiteY3006" fmla="*/ 86812 h 1373467"/>
                <a:gd name="connsiteX3007" fmla="*/ 2512190 w 2747777"/>
                <a:gd name="connsiteY3007" fmla="*/ 86812 h 1373467"/>
                <a:gd name="connsiteX3008" fmla="*/ 2518280 w 2747777"/>
                <a:gd name="connsiteY3008" fmla="*/ 86812 h 1373467"/>
                <a:gd name="connsiteX3009" fmla="*/ 2524370 w 2747777"/>
                <a:gd name="connsiteY3009" fmla="*/ 86812 h 1373467"/>
                <a:gd name="connsiteX3010" fmla="*/ 2530567 w 2747777"/>
                <a:gd name="connsiteY3010" fmla="*/ 86812 h 1373467"/>
                <a:gd name="connsiteX3011" fmla="*/ 2536657 w 2747777"/>
                <a:gd name="connsiteY3011" fmla="*/ 86812 h 1373467"/>
                <a:gd name="connsiteX3012" fmla="*/ 2542747 w 2747777"/>
                <a:gd name="connsiteY3012" fmla="*/ 86812 h 1373467"/>
                <a:gd name="connsiteX3013" fmla="*/ 2548944 w 2747777"/>
                <a:gd name="connsiteY3013" fmla="*/ 86812 h 1373467"/>
                <a:gd name="connsiteX3014" fmla="*/ 2551829 w 2747777"/>
                <a:gd name="connsiteY3014" fmla="*/ 86812 h 1373467"/>
                <a:gd name="connsiteX3015" fmla="*/ 2551829 w 2747777"/>
                <a:gd name="connsiteY3015" fmla="*/ 94485 h 1373467"/>
                <a:gd name="connsiteX3016" fmla="*/ 2561124 w 2747777"/>
                <a:gd name="connsiteY3016" fmla="*/ 86812 h 1373467"/>
                <a:gd name="connsiteX3017" fmla="*/ 2555034 w 2747777"/>
                <a:gd name="connsiteY3017" fmla="*/ 86812 h 1373467"/>
                <a:gd name="connsiteX3018" fmla="*/ 2551829 w 2747777"/>
                <a:gd name="connsiteY3018" fmla="*/ 86812 h 1373467"/>
                <a:gd name="connsiteX3019" fmla="*/ 2551829 w 2747777"/>
                <a:gd name="connsiteY3019" fmla="*/ 76552 h 1373467"/>
                <a:gd name="connsiteX3020" fmla="*/ 2567321 w 2747777"/>
                <a:gd name="connsiteY3020" fmla="*/ 76552 h 1373467"/>
                <a:gd name="connsiteX3021" fmla="*/ 2570206 w 2747777"/>
                <a:gd name="connsiteY3021" fmla="*/ 76552 h 1373467"/>
                <a:gd name="connsiteX3022" fmla="*/ 2570206 w 2747777"/>
                <a:gd name="connsiteY3022" fmla="*/ 84225 h 1373467"/>
                <a:gd name="connsiteX3023" fmla="*/ 2579501 w 2747777"/>
                <a:gd name="connsiteY3023" fmla="*/ 76552 h 1373467"/>
                <a:gd name="connsiteX3024" fmla="*/ 2573411 w 2747777"/>
                <a:gd name="connsiteY3024" fmla="*/ 76552 h 1373467"/>
                <a:gd name="connsiteX3025" fmla="*/ 2570206 w 2747777"/>
                <a:gd name="connsiteY3025" fmla="*/ 76552 h 1373467"/>
                <a:gd name="connsiteX3026" fmla="*/ 2570206 w 2747777"/>
                <a:gd name="connsiteY3026" fmla="*/ 61295 h 1373467"/>
                <a:gd name="connsiteX3027" fmla="*/ 2585591 w 2747777"/>
                <a:gd name="connsiteY3027" fmla="*/ 61295 h 1373467"/>
                <a:gd name="connsiteX3028" fmla="*/ 2591680 w 2747777"/>
                <a:gd name="connsiteY3028" fmla="*/ 61295 h 1373467"/>
                <a:gd name="connsiteX3029" fmla="*/ 2597878 w 2747777"/>
                <a:gd name="connsiteY3029" fmla="*/ 61295 h 1373467"/>
                <a:gd name="connsiteX3030" fmla="*/ 2603861 w 2747777"/>
                <a:gd name="connsiteY3030" fmla="*/ 61295 h 1373467"/>
                <a:gd name="connsiteX3031" fmla="*/ 2610057 w 2747777"/>
                <a:gd name="connsiteY3031" fmla="*/ 61295 h 1373467"/>
                <a:gd name="connsiteX3032" fmla="*/ 2616147 w 2747777"/>
                <a:gd name="connsiteY3032" fmla="*/ 61295 h 1373467"/>
                <a:gd name="connsiteX3033" fmla="*/ 2619139 w 2747777"/>
                <a:gd name="connsiteY3033" fmla="*/ 61295 h 1373467"/>
                <a:gd name="connsiteX3034" fmla="*/ 2619139 w 2747777"/>
                <a:gd name="connsiteY3034" fmla="*/ 68968 h 1373467"/>
                <a:gd name="connsiteX3035" fmla="*/ 2628434 w 2747777"/>
                <a:gd name="connsiteY3035" fmla="*/ 61295 h 1373467"/>
                <a:gd name="connsiteX3036" fmla="*/ 2622237 w 2747777"/>
                <a:gd name="connsiteY3036" fmla="*/ 61295 h 1373467"/>
                <a:gd name="connsiteX3037" fmla="*/ 2619139 w 2747777"/>
                <a:gd name="connsiteY3037" fmla="*/ 61295 h 1373467"/>
                <a:gd name="connsiteX3038" fmla="*/ 2619139 w 2747777"/>
                <a:gd name="connsiteY3038" fmla="*/ 40774 h 1373467"/>
                <a:gd name="connsiteX3039" fmla="*/ 2634524 w 2747777"/>
                <a:gd name="connsiteY3039" fmla="*/ 40774 h 1373467"/>
                <a:gd name="connsiteX3040" fmla="*/ 2640614 w 2747777"/>
                <a:gd name="connsiteY3040" fmla="*/ 40774 h 1373467"/>
                <a:gd name="connsiteX3041" fmla="*/ 2646811 w 2747777"/>
                <a:gd name="connsiteY3041" fmla="*/ 40774 h 1373467"/>
                <a:gd name="connsiteX3042" fmla="*/ 2652901 w 2747777"/>
                <a:gd name="connsiteY3042" fmla="*/ 40774 h 1373467"/>
                <a:gd name="connsiteX3043" fmla="*/ 2658991 w 2747777"/>
                <a:gd name="connsiteY3043" fmla="*/ 40774 h 1373467"/>
                <a:gd name="connsiteX3044" fmla="*/ 2665081 w 2747777"/>
                <a:gd name="connsiteY3044" fmla="*/ 40774 h 1373467"/>
                <a:gd name="connsiteX3045" fmla="*/ 2671278 w 2747777"/>
                <a:gd name="connsiteY3045" fmla="*/ 40774 h 1373467"/>
                <a:gd name="connsiteX3046" fmla="*/ 2677368 w 2747777"/>
                <a:gd name="connsiteY3046" fmla="*/ 40774 h 1373467"/>
                <a:gd name="connsiteX3047" fmla="*/ 2683458 w 2747777"/>
                <a:gd name="connsiteY3047" fmla="*/ 40774 h 1373467"/>
                <a:gd name="connsiteX3048" fmla="*/ 2689655 w 2747777"/>
                <a:gd name="connsiteY3048" fmla="*/ 40774 h 1373467"/>
                <a:gd name="connsiteX3049" fmla="*/ 2695745 w 2747777"/>
                <a:gd name="connsiteY3049" fmla="*/ 40774 h 1373467"/>
                <a:gd name="connsiteX3050" fmla="*/ 2701834 w 2747777"/>
                <a:gd name="connsiteY3050" fmla="*/ 40774 h 1373467"/>
                <a:gd name="connsiteX3051" fmla="*/ 2708031 w 2747777"/>
                <a:gd name="connsiteY3051" fmla="*/ 40774 h 1373467"/>
                <a:gd name="connsiteX3052" fmla="*/ 2714121 w 2747777"/>
                <a:gd name="connsiteY3052" fmla="*/ 40774 h 1373467"/>
                <a:gd name="connsiteX3053" fmla="*/ 2720211 w 2747777"/>
                <a:gd name="connsiteY3053" fmla="*/ 40774 h 1373467"/>
                <a:gd name="connsiteX3054" fmla="*/ 2726301 w 2747777"/>
                <a:gd name="connsiteY3054" fmla="*/ 40774 h 1373467"/>
                <a:gd name="connsiteX3055" fmla="*/ 2729293 w 2747777"/>
                <a:gd name="connsiteY3055" fmla="*/ 40774 h 1373467"/>
                <a:gd name="connsiteX3056" fmla="*/ 2729293 w 2747777"/>
                <a:gd name="connsiteY3056" fmla="*/ 48536 h 1373467"/>
                <a:gd name="connsiteX3057" fmla="*/ 2738588 w 2747777"/>
                <a:gd name="connsiteY3057" fmla="*/ 40774 h 1373467"/>
                <a:gd name="connsiteX3058" fmla="*/ 2732498 w 2747777"/>
                <a:gd name="connsiteY3058" fmla="*/ 40774 h 1373467"/>
                <a:gd name="connsiteX3059" fmla="*/ 2729293 w 2747777"/>
                <a:gd name="connsiteY3059" fmla="*/ 40774 h 137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Lst>
              <a:rect l="l" t="t" r="r" b="b"/>
              <a:pathLst>
                <a:path w="2747777" h="1373467">
                  <a:moveTo>
                    <a:pt x="0" y="1368381"/>
                  </a:moveTo>
                  <a:lnTo>
                    <a:pt x="659" y="1368381"/>
                  </a:lnTo>
                  <a:lnTo>
                    <a:pt x="659" y="1373467"/>
                  </a:lnTo>
                  <a:lnTo>
                    <a:pt x="0" y="1373467"/>
                  </a:lnTo>
                  <a:close/>
                  <a:moveTo>
                    <a:pt x="659" y="1363295"/>
                  </a:moveTo>
                  <a:lnTo>
                    <a:pt x="6749" y="1363295"/>
                  </a:lnTo>
                  <a:lnTo>
                    <a:pt x="6749" y="1368381"/>
                  </a:lnTo>
                  <a:lnTo>
                    <a:pt x="659" y="1368381"/>
                  </a:lnTo>
                  <a:close/>
                  <a:moveTo>
                    <a:pt x="659" y="1360619"/>
                  </a:moveTo>
                  <a:lnTo>
                    <a:pt x="659" y="1363295"/>
                  </a:lnTo>
                  <a:lnTo>
                    <a:pt x="0" y="1363295"/>
                  </a:lnTo>
                  <a:lnTo>
                    <a:pt x="0" y="1361169"/>
                  </a:lnTo>
                  <a:close/>
                  <a:moveTo>
                    <a:pt x="6749" y="1358121"/>
                  </a:moveTo>
                  <a:lnTo>
                    <a:pt x="12946" y="1358121"/>
                  </a:lnTo>
                  <a:lnTo>
                    <a:pt x="12946" y="1363295"/>
                  </a:lnTo>
                  <a:lnTo>
                    <a:pt x="6749" y="1363295"/>
                  </a:lnTo>
                  <a:close/>
                  <a:moveTo>
                    <a:pt x="6749" y="1355564"/>
                  </a:moveTo>
                  <a:lnTo>
                    <a:pt x="6749" y="1358121"/>
                  </a:lnTo>
                  <a:lnTo>
                    <a:pt x="3651" y="1358121"/>
                  </a:lnTo>
                  <a:close/>
                  <a:moveTo>
                    <a:pt x="12946" y="1353035"/>
                  </a:moveTo>
                  <a:lnTo>
                    <a:pt x="15831" y="1353035"/>
                  </a:lnTo>
                  <a:lnTo>
                    <a:pt x="19036" y="1353035"/>
                  </a:lnTo>
                  <a:lnTo>
                    <a:pt x="19036" y="1358121"/>
                  </a:lnTo>
                  <a:lnTo>
                    <a:pt x="12946" y="1358121"/>
                  </a:lnTo>
                  <a:close/>
                  <a:moveTo>
                    <a:pt x="12946" y="1350448"/>
                  </a:moveTo>
                  <a:lnTo>
                    <a:pt x="12946" y="1353035"/>
                  </a:lnTo>
                  <a:lnTo>
                    <a:pt x="9812" y="1353035"/>
                  </a:lnTo>
                  <a:close/>
                  <a:moveTo>
                    <a:pt x="552" y="1347771"/>
                  </a:moveTo>
                  <a:lnTo>
                    <a:pt x="3651" y="1347771"/>
                  </a:lnTo>
                  <a:lnTo>
                    <a:pt x="552" y="1350359"/>
                  </a:lnTo>
                  <a:close/>
                  <a:moveTo>
                    <a:pt x="0" y="1342775"/>
                  </a:moveTo>
                  <a:lnTo>
                    <a:pt x="552" y="1342775"/>
                  </a:lnTo>
                  <a:lnTo>
                    <a:pt x="552" y="1347771"/>
                  </a:lnTo>
                  <a:lnTo>
                    <a:pt x="0" y="1347771"/>
                  </a:lnTo>
                  <a:close/>
                  <a:moveTo>
                    <a:pt x="37306" y="1337689"/>
                  </a:moveTo>
                  <a:lnTo>
                    <a:pt x="43396" y="1337689"/>
                  </a:lnTo>
                  <a:lnTo>
                    <a:pt x="43396" y="1342775"/>
                  </a:lnTo>
                  <a:lnTo>
                    <a:pt x="37306" y="1342775"/>
                  </a:lnTo>
                  <a:lnTo>
                    <a:pt x="37306" y="1340187"/>
                  </a:lnTo>
                  <a:close/>
                  <a:moveTo>
                    <a:pt x="37306" y="1335102"/>
                  </a:moveTo>
                  <a:lnTo>
                    <a:pt x="37306" y="1337689"/>
                  </a:lnTo>
                  <a:lnTo>
                    <a:pt x="34208" y="1337689"/>
                  </a:lnTo>
                  <a:close/>
                  <a:moveTo>
                    <a:pt x="43396" y="1332693"/>
                  </a:moveTo>
                  <a:lnTo>
                    <a:pt x="49593" y="1332693"/>
                  </a:lnTo>
                  <a:lnTo>
                    <a:pt x="49593" y="1337689"/>
                  </a:lnTo>
                  <a:lnTo>
                    <a:pt x="43396" y="1337689"/>
                  </a:lnTo>
                  <a:close/>
                  <a:moveTo>
                    <a:pt x="43396" y="1330076"/>
                  </a:moveTo>
                  <a:lnTo>
                    <a:pt x="43396" y="1332693"/>
                  </a:lnTo>
                  <a:lnTo>
                    <a:pt x="40298" y="1332693"/>
                  </a:lnTo>
                  <a:close/>
                  <a:moveTo>
                    <a:pt x="31109" y="1327429"/>
                  </a:moveTo>
                  <a:lnTo>
                    <a:pt x="34172" y="1327429"/>
                  </a:lnTo>
                  <a:lnTo>
                    <a:pt x="31109" y="1330016"/>
                  </a:lnTo>
                  <a:close/>
                  <a:moveTo>
                    <a:pt x="37199" y="1322254"/>
                  </a:moveTo>
                  <a:lnTo>
                    <a:pt x="40298" y="1322254"/>
                  </a:lnTo>
                  <a:lnTo>
                    <a:pt x="38799" y="1323521"/>
                  </a:lnTo>
                  <a:lnTo>
                    <a:pt x="37199" y="1324841"/>
                  </a:lnTo>
                  <a:close/>
                  <a:moveTo>
                    <a:pt x="25019" y="1322254"/>
                  </a:moveTo>
                  <a:lnTo>
                    <a:pt x="31109" y="1322254"/>
                  </a:lnTo>
                  <a:lnTo>
                    <a:pt x="31109" y="1327429"/>
                  </a:lnTo>
                  <a:lnTo>
                    <a:pt x="25019" y="1327429"/>
                  </a:lnTo>
                  <a:close/>
                  <a:moveTo>
                    <a:pt x="31109" y="1317168"/>
                  </a:moveTo>
                  <a:lnTo>
                    <a:pt x="37199" y="1317168"/>
                  </a:lnTo>
                  <a:lnTo>
                    <a:pt x="37199" y="1319845"/>
                  </a:lnTo>
                  <a:lnTo>
                    <a:pt x="37199" y="1322254"/>
                  </a:lnTo>
                  <a:lnTo>
                    <a:pt x="31109" y="1322254"/>
                  </a:lnTo>
                  <a:close/>
                  <a:moveTo>
                    <a:pt x="67970" y="1307086"/>
                  </a:moveTo>
                  <a:lnTo>
                    <a:pt x="70961" y="1307086"/>
                  </a:lnTo>
                  <a:lnTo>
                    <a:pt x="74060" y="1307086"/>
                  </a:lnTo>
                  <a:lnTo>
                    <a:pt x="74060" y="1312172"/>
                  </a:lnTo>
                  <a:lnTo>
                    <a:pt x="67970" y="1312172"/>
                  </a:lnTo>
                  <a:lnTo>
                    <a:pt x="67970" y="1309584"/>
                  </a:lnTo>
                  <a:close/>
                  <a:moveTo>
                    <a:pt x="67970" y="1304499"/>
                  </a:moveTo>
                  <a:lnTo>
                    <a:pt x="67970" y="1307086"/>
                  </a:lnTo>
                  <a:lnTo>
                    <a:pt x="64871" y="1307086"/>
                  </a:lnTo>
                  <a:lnTo>
                    <a:pt x="67897" y="1304560"/>
                  </a:lnTo>
                  <a:close/>
                  <a:moveTo>
                    <a:pt x="86240" y="1296826"/>
                  </a:moveTo>
                  <a:lnTo>
                    <a:pt x="92436" y="1296826"/>
                  </a:lnTo>
                  <a:lnTo>
                    <a:pt x="92436" y="1301911"/>
                  </a:lnTo>
                  <a:lnTo>
                    <a:pt x="86240" y="1301911"/>
                  </a:lnTo>
                  <a:close/>
                  <a:moveTo>
                    <a:pt x="86240" y="1294327"/>
                  </a:moveTo>
                  <a:lnTo>
                    <a:pt x="86240" y="1296826"/>
                  </a:lnTo>
                  <a:lnTo>
                    <a:pt x="83248" y="1296826"/>
                  </a:lnTo>
                  <a:close/>
                  <a:moveTo>
                    <a:pt x="92436" y="1291829"/>
                  </a:moveTo>
                  <a:lnTo>
                    <a:pt x="98526" y="1291829"/>
                  </a:lnTo>
                  <a:lnTo>
                    <a:pt x="98526" y="1296826"/>
                  </a:lnTo>
                  <a:lnTo>
                    <a:pt x="92436" y="1296826"/>
                  </a:lnTo>
                  <a:close/>
                  <a:moveTo>
                    <a:pt x="73846" y="1291651"/>
                  </a:moveTo>
                  <a:lnTo>
                    <a:pt x="77016" y="1291651"/>
                  </a:lnTo>
                  <a:lnTo>
                    <a:pt x="73846" y="1294238"/>
                  </a:lnTo>
                  <a:close/>
                  <a:moveTo>
                    <a:pt x="92436" y="1289182"/>
                  </a:moveTo>
                  <a:lnTo>
                    <a:pt x="92436" y="1291829"/>
                  </a:lnTo>
                  <a:lnTo>
                    <a:pt x="89338" y="1291829"/>
                  </a:lnTo>
                  <a:close/>
                  <a:moveTo>
                    <a:pt x="80043" y="1286565"/>
                  </a:moveTo>
                  <a:lnTo>
                    <a:pt x="83178" y="1286565"/>
                  </a:lnTo>
                  <a:lnTo>
                    <a:pt x="80043" y="1289153"/>
                  </a:lnTo>
                  <a:close/>
                  <a:moveTo>
                    <a:pt x="67863" y="1286565"/>
                  </a:moveTo>
                  <a:lnTo>
                    <a:pt x="73846" y="1286565"/>
                  </a:lnTo>
                  <a:lnTo>
                    <a:pt x="73846" y="1291651"/>
                  </a:lnTo>
                  <a:lnTo>
                    <a:pt x="70961" y="1291651"/>
                  </a:lnTo>
                  <a:lnTo>
                    <a:pt x="67863" y="1291651"/>
                  </a:lnTo>
                  <a:close/>
                  <a:moveTo>
                    <a:pt x="86133" y="1281480"/>
                  </a:moveTo>
                  <a:lnTo>
                    <a:pt x="89159" y="1281480"/>
                  </a:lnTo>
                  <a:lnTo>
                    <a:pt x="86133" y="1283978"/>
                  </a:lnTo>
                  <a:close/>
                  <a:moveTo>
                    <a:pt x="73846" y="1281480"/>
                  </a:moveTo>
                  <a:lnTo>
                    <a:pt x="80043" y="1281480"/>
                  </a:lnTo>
                  <a:lnTo>
                    <a:pt x="80043" y="1286565"/>
                  </a:lnTo>
                  <a:lnTo>
                    <a:pt x="73846" y="1286565"/>
                  </a:lnTo>
                  <a:close/>
                  <a:moveTo>
                    <a:pt x="104616" y="1276484"/>
                  </a:moveTo>
                  <a:lnTo>
                    <a:pt x="110813" y="1276484"/>
                  </a:lnTo>
                  <a:lnTo>
                    <a:pt x="110813" y="1281569"/>
                  </a:lnTo>
                  <a:lnTo>
                    <a:pt x="104616" y="1281569"/>
                  </a:lnTo>
                  <a:lnTo>
                    <a:pt x="104616" y="1278982"/>
                  </a:lnTo>
                  <a:close/>
                  <a:moveTo>
                    <a:pt x="80043" y="1276305"/>
                  </a:moveTo>
                  <a:lnTo>
                    <a:pt x="86133" y="1276305"/>
                  </a:lnTo>
                  <a:lnTo>
                    <a:pt x="86133" y="1278982"/>
                  </a:lnTo>
                  <a:lnTo>
                    <a:pt x="86133" y="1281480"/>
                  </a:lnTo>
                  <a:lnTo>
                    <a:pt x="80043" y="1281480"/>
                  </a:lnTo>
                  <a:close/>
                  <a:moveTo>
                    <a:pt x="104616" y="1273897"/>
                  </a:moveTo>
                  <a:lnTo>
                    <a:pt x="104616" y="1276484"/>
                  </a:lnTo>
                  <a:lnTo>
                    <a:pt x="101518" y="1276484"/>
                  </a:lnTo>
                  <a:close/>
                  <a:moveTo>
                    <a:pt x="110813" y="1271309"/>
                  </a:moveTo>
                  <a:lnTo>
                    <a:pt x="113805" y="1271309"/>
                  </a:lnTo>
                  <a:lnTo>
                    <a:pt x="116903" y="1271309"/>
                  </a:lnTo>
                  <a:lnTo>
                    <a:pt x="116903" y="1276484"/>
                  </a:lnTo>
                  <a:lnTo>
                    <a:pt x="110813" y="1276484"/>
                  </a:lnTo>
                  <a:close/>
                  <a:moveTo>
                    <a:pt x="110813" y="1268722"/>
                  </a:moveTo>
                  <a:lnTo>
                    <a:pt x="110813" y="1271309"/>
                  </a:lnTo>
                  <a:lnTo>
                    <a:pt x="107715" y="1271309"/>
                  </a:lnTo>
                  <a:close/>
                  <a:moveTo>
                    <a:pt x="98420" y="1266134"/>
                  </a:moveTo>
                  <a:lnTo>
                    <a:pt x="101518" y="1266134"/>
                  </a:lnTo>
                  <a:lnTo>
                    <a:pt x="98427" y="1268715"/>
                  </a:lnTo>
                  <a:lnTo>
                    <a:pt x="98420" y="1268721"/>
                  </a:lnTo>
                  <a:close/>
                  <a:moveTo>
                    <a:pt x="92223" y="1261048"/>
                  </a:moveTo>
                  <a:lnTo>
                    <a:pt x="98420" y="1261048"/>
                  </a:lnTo>
                  <a:lnTo>
                    <a:pt x="98420" y="1266134"/>
                  </a:lnTo>
                  <a:lnTo>
                    <a:pt x="92223" y="1266134"/>
                  </a:lnTo>
                  <a:close/>
                  <a:moveTo>
                    <a:pt x="141370" y="1250966"/>
                  </a:moveTo>
                  <a:lnTo>
                    <a:pt x="144361" y="1250966"/>
                  </a:lnTo>
                  <a:lnTo>
                    <a:pt x="147567" y="1250966"/>
                  </a:lnTo>
                  <a:lnTo>
                    <a:pt x="147567" y="1256052"/>
                  </a:lnTo>
                  <a:lnTo>
                    <a:pt x="141370" y="1256052"/>
                  </a:lnTo>
                  <a:lnTo>
                    <a:pt x="141370" y="1253375"/>
                  </a:lnTo>
                  <a:close/>
                  <a:moveTo>
                    <a:pt x="141370" y="1248320"/>
                  </a:moveTo>
                  <a:lnTo>
                    <a:pt x="141370" y="1250966"/>
                  </a:lnTo>
                  <a:lnTo>
                    <a:pt x="138166" y="1250966"/>
                  </a:lnTo>
                  <a:lnTo>
                    <a:pt x="138207" y="1250932"/>
                  </a:lnTo>
                  <a:close/>
                  <a:moveTo>
                    <a:pt x="159747" y="1235620"/>
                  </a:moveTo>
                  <a:lnTo>
                    <a:pt x="165837" y="1235620"/>
                  </a:lnTo>
                  <a:lnTo>
                    <a:pt x="165837" y="1240706"/>
                  </a:lnTo>
                  <a:lnTo>
                    <a:pt x="159747" y="1240706"/>
                  </a:lnTo>
                  <a:close/>
                  <a:moveTo>
                    <a:pt x="159747" y="1233033"/>
                  </a:moveTo>
                  <a:lnTo>
                    <a:pt x="159747" y="1235620"/>
                  </a:lnTo>
                  <a:lnTo>
                    <a:pt x="156613" y="1235620"/>
                  </a:lnTo>
                  <a:close/>
                  <a:moveTo>
                    <a:pt x="165837" y="1230446"/>
                  </a:moveTo>
                  <a:lnTo>
                    <a:pt x="168828" y="1230446"/>
                  </a:lnTo>
                  <a:lnTo>
                    <a:pt x="172034" y="1230446"/>
                  </a:lnTo>
                  <a:lnTo>
                    <a:pt x="172034" y="1235620"/>
                  </a:lnTo>
                  <a:lnTo>
                    <a:pt x="165837" y="1235620"/>
                  </a:lnTo>
                  <a:close/>
                  <a:moveTo>
                    <a:pt x="165837" y="1227947"/>
                  </a:moveTo>
                  <a:lnTo>
                    <a:pt x="165837" y="1230446"/>
                  </a:lnTo>
                  <a:lnTo>
                    <a:pt x="162809" y="1230446"/>
                  </a:lnTo>
                  <a:close/>
                  <a:moveTo>
                    <a:pt x="153443" y="1225360"/>
                  </a:moveTo>
                  <a:lnTo>
                    <a:pt x="156541" y="1225360"/>
                  </a:lnTo>
                  <a:lnTo>
                    <a:pt x="153443" y="1227947"/>
                  </a:lnTo>
                  <a:close/>
                  <a:moveTo>
                    <a:pt x="184213" y="1220274"/>
                  </a:moveTo>
                  <a:lnTo>
                    <a:pt x="190303" y="1220274"/>
                  </a:lnTo>
                  <a:lnTo>
                    <a:pt x="190303" y="1225360"/>
                  </a:lnTo>
                  <a:lnTo>
                    <a:pt x="184213" y="1225360"/>
                  </a:lnTo>
                  <a:close/>
                  <a:moveTo>
                    <a:pt x="147353" y="1220185"/>
                  </a:moveTo>
                  <a:lnTo>
                    <a:pt x="153443" y="1220185"/>
                  </a:lnTo>
                  <a:lnTo>
                    <a:pt x="153443" y="1225360"/>
                  </a:lnTo>
                  <a:lnTo>
                    <a:pt x="147353" y="1225360"/>
                  </a:lnTo>
                  <a:close/>
                  <a:moveTo>
                    <a:pt x="184213" y="1217687"/>
                  </a:moveTo>
                  <a:lnTo>
                    <a:pt x="184213" y="1220274"/>
                  </a:lnTo>
                  <a:lnTo>
                    <a:pt x="181079" y="1220274"/>
                  </a:lnTo>
                  <a:close/>
                  <a:moveTo>
                    <a:pt x="190303" y="1215189"/>
                  </a:moveTo>
                  <a:lnTo>
                    <a:pt x="193295" y="1215189"/>
                  </a:lnTo>
                  <a:lnTo>
                    <a:pt x="196393" y="1215189"/>
                  </a:lnTo>
                  <a:lnTo>
                    <a:pt x="196393" y="1220274"/>
                  </a:lnTo>
                  <a:lnTo>
                    <a:pt x="190303" y="1220274"/>
                  </a:lnTo>
                  <a:close/>
                  <a:moveTo>
                    <a:pt x="171820" y="1215100"/>
                  </a:moveTo>
                  <a:lnTo>
                    <a:pt x="174918" y="1215100"/>
                  </a:lnTo>
                  <a:lnTo>
                    <a:pt x="171820" y="1217687"/>
                  </a:lnTo>
                  <a:close/>
                  <a:moveTo>
                    <a:pt x="190303" y="1212601"/>
                  </a:moveTo>
                  <a:lnTo>
                    <a:pt x="190303" y="1215189"/>
                  </a:lnTo>
                  <a:lnTo>
                    <a:pt x="187205" y="1215189"/>
                  </a:lnTo>
                  <a:lnTo>
                    <a:pt x="188790" y="1213850"/>
                  </a:lnTo>
                  <a:close/>
                  <a:moveTo>
                    <a:pt x="178017" y="1210014"/>
                  </a:moveTo>
                  <a:lnTo>
                    <a:pt x="181008" y="1210014"/>
                  </a:lnTo>
                  <a:lnTo>
                    <a:pt x="178017" y="1212512"/>
                  </a:lnTo>
                  <a:close/>
                  <a:moveTo>
                    <a:pt x="165730" y="1210014"/>
                  </a:moveTo>
                  <a:lnTo>
                    <a:pt x="171820" y="1210014"/>
                  </a:lnTo>
                  <a:lnTo>
                    <a:pt x="171820" y="1215100"/>
                  </a:lnTo>
                  <a:lnTo>
                    <a:pt x="168828" y="1215100"/>
                  </a:lnTo>
                  <a:lnTo>
                    <a:pt x="165730" y="1215100"/>
                  </a:lnTo>
                  <a:close/>
                  <a:moveTo>
                    <a:pt x="171820" y="1204839"/>
                  </a:moveTo>
                  <a:lnTo>
                    <a:pt x="178017" y="1204839"/>
                  </a:lnTo>
                  <a:lnTo>
                    <a:pt x="178017" y="1210014"/>
                  </a:lnTo>
                  <a:lnTo>
                    <a:pt x="171820" y="1210014"/>
                  </a:lnTo>
                  <a:close/>
                  <a:moveTo>
                    <a:pt x="208680" y="1199843"/>
                  </a:moveTo>
                  <a:lnTo>
                    <a:pt x="214770" y="1199843"/>
                  </a:lnTo>
                  <a:lnTo>
                    <a:pt x="214770" y="1205018"/>
                  </a:lnTo>
                  <a:lnTo>
                    <a:pt x="208680" y="1205018"/>
                  </a:lnTo>
                  <a:lnTo>
                    <a:pt x="208680" y="1202341"/>
                  </a:lnTo>
                  <a:close/>
                  <a:moveTo>
                    <a:pt x="208680" y="1197256"/>
                  </a:moveTo>
                  <a:lnTo>
                    <a:pt x="208680" y="1199843"/>
                  </a:lnTo>
                  <a:lnTo>
                    <a:pt x="205582" y="1199843"/>
                  </a:lnTo>
                  <a:close/>
                  <a:moveTo>
                    <a:pt x="214770" y="1194757"/>
                  </a:moveTo>
                  <a:lnTo>
                    <a:pt x="220860" y="1194757"/>
                  </a:lnTo>
                  <a:lnTo>
                    <a:pt x="220860" y="1199843"/>
                  </a:lnTo>
                  <a:lnTo>
                    <a:pt x="214770" y="1199843"/>
                  </a:lnTo>
                  <a:close/>
                  <a:moveTo>
                    <a:pt x="214770" y="1192170"/>
                  </a:moveTo>
                  <a:lnTo>
                    <a:pt x="214770" y="1194757"/>
                  </a:lnTo>
                  <a:lnTo>
                    <a:pt x="211672" y="1194757"/>
                  </a:lnTo>
                  <a:close/>
                  <a:moveTo>
                    <a:pt x="220860" y="1189672"/>
                  </a:moveTo>
                  <a:lnTo>
                    <a:pt x="227057" y="1189672"/>
                  </a:lnTo>
                  <a:lnTo>
                    <a:pt x="227057" y="1194757"/>
                  </a:lnTo>
                  <a:lnTo>
                    <a:pt x="220860" y="1194757"/>
                  </a:lnTo>
                  <a:close/>
                  <a:moveTo>
                    <a:pt x="202377" y="1189493"/>
                  </a:moveTo>
                  <a:lnTo>
                    <a:pt x="205582" y="1189493"/>
                  </a:lnTo>
                  <a:lnTo>
                    <a:pt x="202377" y="1192170"/>
                  </a:lnTo>
                  <a:close/>
                  <a:moveTo>
                    <a:pt x="220860" y="1187085"/>
                  </a:moveTo>
                  <a:lnTo>
                    <a:pt x="220860" y="1189672"/>
                  </a:lnTo>
                  <a:lnTo>
                    <a:pt x="217762" y="1189672"/>
                  </a:lnTo>
                  <a:close/>
                  <a:moveTo>
                    <a:pt x="227057" y="1184497"/>
                  </a:moveTo>
                  <a:lnTo>
                    <a:pt x="233147" y="1184497"/>
                  </a:lnTo>
                  <a:lnTo>
                    <a:pt x="233147" y="1189672"/>
                  </a:lnTo>
                  <a:lnTo>
                    <a:pt x="227057" y="1189672"/>
                  </a:lnTo>
                  <a:close/>
                  <a:moveTo>
                    <a:pt x="208573" y="1184497"/>
                  </a:moveTo>
                  <a:lnTo>
                    <a:pt x="211671" y="1184497"/>
                  </a:lnTo>
                  <a:lnTo>
                    <a:pt x="211596" y="1184560"/>
                  </a:lnTo>
                  <a:lnTo>
                    <a:pt x="208573" y="1187055"/>
                  </a:lnTo>
                  <a:close/>
                  <a:moveTo>
                    <a:pt x="196287" y="1184497"/>
                  </a:moveTo>
                  <a:lnTo>
                    <a:pt x="202377" y="1184497"/>
                  </a:lnTo>
                  <a:lnTo>
                    <a:pt x="202377" y="1189493"/>
                  </a:lnTo>
                  <a:lnTo>
                    <a:pt x="196287" y="1189493"/>
                  </a:lnTo>
                  <a:close/>
                  <a:moveTo>
                    <a:pt x="227057" y="1181910"/>
                  </a:moveTo>
                  <a:lnTo>
                    <a:pt x="227057" y="1184497"/>
                  </a:lnTo>
                  <a:lnTo>
                    <a:pt x="223959" y="1184497"/>
                  </a:lnTo>
                  <a:close/>
                  <a:moveTo>
                    <a:pt x="233147" y="1179411"/>
                  </a:moveTo>
                  <a:lnTo>
                    <a:pt x="239237" y="1179411"/>
                  </a:lnTo>
                  <a:lnTo>
                    <a:pt x="239237" y="1184497"/>
                  </a:lnTo>
                  <a:lnTo>
                    <a:pt x="233147" y="1184497"/>
                  </a:lnTo>
                  <a:close/>
                  <a:moveTo>
                    <a:pt x="214663" y="1179411"/>
                  </a:moveTo>
                  <a:lnTo>
                    <a:pt x="217689" y="1179411"/>
                  </a:lnTo>
                  <a:lnTo>
                    <a:pt x="214663" y="1181909"/>
                  </a:lnTo>
                  <a:close/>
                  <a:moveTo>
                    <a:pt x="202377" y="1179411"/>
                  </a:moveTo>
                  <a:lnTo>
                    <a:pt x="208573" y="1179411"/>
                  </a:lnTo>
                  <a:lnTo>
                    <a:pt x="208573" y="1184497"/>
                  </a:lnTo>
                  <a:lnTo>
                    <a:pt x="202377" y="1184497"/>
                  </a:lnTo>
                  <a:close/>
                  <a:moveTo>
                    <a:pt x="233147" y="1176824"/>
                  </a:moveTo>
                  <a:lnTo>
                    <a:pt x="233147" y="1179411"/>
                  </a:lnTo>
                  <a:lnTo>
                    <a:pt x="230049" y="1179411"/>
                  </a:lnTo>
                  <a:close/>
                  <a:moveTo>
                    <a:pt x="239237" y="1174415"/>
                  </a:moveTo>
                  <a:lnTo>
                    <a:pt x="242335" y="1174415"/>
                  </a:lnTo>
                  <a:lnTo>
                    <a:pt x="245327" y="1174415"/>
                  </a:lnTo>
                  <a:lnTo>
                    <a:pt x="245327" y="1179411"/>
                  </a:lnTo>
                  <a:lnTo>
                    <a:pt x="239237" y="1179411"/>
                  </a:lnTo>
                  <a:close/>
                  <a:moveTo>
                    <a:pt x="220753" y="1174236"/>
                  </a:moveTo>
                  <a:lnTo>
                    <a:pt x="223888" y="1174236"/>
                  </a:lnTo>
                  <a:lnTo>
                    <a:pt x="220753" y="1176824"/>
                  </a:lnTo>
                  <a:close/>
                  <a:moveTo>
                    <a:pt x="208573" y="1174236"/>
                  </a:moveTo>
                  <a:lnTo>
                    <a:pt x="214663" y="1174236"/>
                  </a:lnTo>
                  <a:lnTo>
                    <a:pt x="214663" y="1179411"/>
                  </a:lnTo>
                  <a:lnTo>
                    <a:pt x="208573" y="1179411"/>
                  </a:lnTo>
                  <a:close/>
                  <a:moveTo>
                    <a:pt x="239237" y="1171768"/>
                  </a:moveTo>
                  <a:lnTo>
                    <a:pt x="239237" y="1174415"/>
                  </a:lnTo>
                  <a:lnTo>
                    <a:pt x="236139" y="1174415"/>
                  </a:lnTo>
                  <a:close/>
                  <a:moveTo>
                    <a:pt x="226843" y="1169151"/>
                  </a:moveTo>
                  <a:lnTo>
                    <a:pt x="229941" y="1169151"/>
                  </a:lnTo>
                  <a:lnTo>
                    <a:pt x="226843" y="1171738"/>
                  </a:lnTo>
                  <a:close/>
                  <a:moveTo>
                    <a:pt x="214663" y="1169151"/>
                  </a:moveTo>
                  <a:lnTo>
                    <a:pt x="220753" y="1169151"/>
                  </a:lnTo>
                  <a:lnTo>
                    <a:pt x="220753" y="1174236"/>
                  </a:lnTo>
                  <a:lnTo>
                    <a:pt x="214663" y="1174236"/>
                  </a:lnTo>
                  <a:close/>
                  <a:moveTo>
                    <a:pt x="263704" y="1164154"/>
                  </a:moveTo>
                  <a:lnTo>
                    <a:pt x="269901" y="1164154"/>
                  </a:lnTo>
                  <a:lnTo>
                    <a:pt x="269901" y="1169240"/>
                  </a:lnTo>
                  <a:lnTo>
                    <a:pt x="263704" y="1169240"/>
                  </a:lnTo>
                  <a:close/>
                  <a:moveTo>
                    <a:pt x="220753" y="1163976"/>
                  </a:moveTo>
                  <a:lnTo>
                    <a:pt x="226843" y="1163976"/>
                  </a:lnTo>
                  <a:lnTo>
                    <a:pt x="226843" y="1169151"/>
                  </a:lnTo>
                  <a:lnTo>
                    <a:pt x="220753" y="1169151"/>
                  </a:lnTo>
                  <a:close/>
                  <a:moveTo>
                    <a:pt x="263704" y="1161596"/>
                  </a:moveTo>
                  <a:lnTo>
                    <a:pt x="263704" y="1164154"/>
                  </a:lnTo>
                  <a:lnTo>
                    <a:pt x="260606" y="1164154"/>
                  </a:lnTo>
                  <a:lnTo>
                    <a:pt x="260686" y="1164088"/>
                  </a:lnTo>
                  <a:close/>
                  <a:moveTo>
                    <a:pt x="269901" y="1159069"/>
                  </a:moveTo>
                  <a:lnTo>
                    <a:pt x="275991" y="1159069"/>
                  </a:lnTo>
                  <a:lnTo>
                    <a:pt x="275991" y="1164154"/>
                  </a:lnTo>
                  <a:lnTo>
                    <a:pt x="269901" y="1164154"/>
                  </a:lnTo>
                  <a:close/>
                  <a:moveTo>
                    <a:pt x="251310" y="1158890"/>
                  </a:moveTo>
                  <a:lnTo>
                    <a:pt x="254515" y="1158890"/>
                  </a:lnTo>
                  <a:lnTo>
                    <a:pt x="251310" y="1161536"/>
                  </a:lnTo>
                  <a:close/>
                  <a:moveTo>
                    <a:pt x="269901" y="1156481"/>
                  </a:moveTo>
                  <a:lnTo>
                    <a:pt x="269901" y="1159069"/>
                  </a:lnTo>
                  <a:lnTo>
                    <a:pt x="266766" y="1159069"/>
                  </a:lnTo>
                  <a:close/>
                  <a:moveTo>
                    <a:pt x="275991" y="1153894"/>
                  </a:moveTo>
                  <a:lnTo>
                    <a:pt x="282081" y="1153894"/>
                  </a:lnTo>
                  <a:lnTo>
                    <a:pt x="282081" y="1159069"/>
                  </a:lnTo>
                  <a:lnTo>
                    <a:pt x="275991" y="1159069"/>
                  </a:lnTo>
                  <a:close/>
                  <a:moveTo>
                    <a:pt x="257507" y="1153805"/>
                  </a:moveTo>
                  <a:lnTo>
                    <a:pt x="260605" y="1153805"/>
                  </a:lnTo>
                  <a:lnTo>
                    <a:pt x="257507" y="1156392"/>
                  </a:lnTo>
                  <a:close/>
                  <a:moveTo>
                    <a:pt x="245220" y="1153805"/>
                  </a:moveTo>
                  <a:lnTo>
                    <a:pt x="251310" y="1153805"/>
                  </a:lnTo>
                  <a:lnTo>
                    <a:pt x="251310" y="1158890"/>
                  </a:lnTo>
                  <a:lnTo>
                    <a:pt x="248425" y="1158890"/>
                  </a:lnTo>
                  <a:lnTo>
                    <a:pt x="245220" y="1158890"/>
                  </a:lnTo>
                  <a:close/>
                  <a:moveTo>
                    <a:pt x="275991" y="1151307"/>
                  </a:moveTo>
                  <a:lnTo>
                    <a:pt x="275991" y="1153894"/>
                  </a:lnTo>
                  <a:lnTo>
                    <a:pt x="272893" y="1153894"/>
                  </a:lnTo>
                  <a:close/>
                  <a:moveTo>
                    <a:pt x="282081" y="1148808"/>
                  </a:moveTo>
                  <a:lnTo>
                    <a:pt x="288277" y="1148808"/>
                  </a:lnTo>
                  <a:lnTo>
                    <a:pt x="288277" y="1153894"/>
                  </a:lnTo>
                  <a:lnTo>
                    <a:pt x="282081" y="1153894"/>
                  </a:lnTo>
                  <a:close/>
                  <a:moveTo>
                    <a:pt x="263597" y="1148719"/>
                  </a:moveTo>
                  <a:lnTo>
                    <a:pt x="266695" y="1148719"/>
                  </a:lnTo>
                  <a:lnTo>
                    <a:pt x="265108" y="1150060"/>
                  </a:lnTo>
                  <a:lnTo>
                    <a:pt x="263597" y="1151307"/>
                  </a:lnTo>
                  <a:close/>
                  <a:moveTo>
                    <a:pt x="251310" y="1148719"/>
                  </a:moveTo>
                  <a:lnTo>
                    <a:pt x="257507" y="1148719"/>
                  </a:lnTo>
                  <a:lnTo>
                    <a:pt x="257507" y="1153805"/>
                  </a:lnTo>
                  <a:lnTo>
                    <a:pt x="251310" y="1153805"/>
                  </a:lnTo>
                  <a:close/>
                  <a:moveTo>
                    <a:pt x="282081" y="1146221"/>
                  </a:moveTo>
                  <a:lnTo>
                    <a:pt x="282081" y="1148808"/>
                  </a:lnTo>
                  <a:lnTo>
                    <a:pt x="278983" y="1148808"/>
                  </a:lnTo>
                  <a:close/>
                  <a:moveTo>
                    <a:pt x="288277" y="1143723"/>
                  </a:moveTo>
                  <a:lnTo>
                    <a:pt x="294367" y="1143723"/>
                  </a:lnTo>
                  <a:lnTo>
                    <a:pt x="294367" y="1148808"/>
                  </a:lnTo>
                  <a:lnTo>
                    <a:pt x="288277" y="1148808"/>
                  </a:lnTo>
                  <a:close/>
                  <a:moveTo>
                    <a:pt x="269687" y="1143634"/>
                  </a:moveTo>
                  <a:lnTo>
                    <a:pt x="272785" y="1143634"/>
                  </a:lnTo>
                  <a:lnTo>
                    <a:pt x="269687" y="1146221"/>
                  </a:lnTo>
                  <a:close/>
                  <a:moveTo>
                    <a:pt x="257507" y="1143634"/>
                  </a:moveTo>
                  <a:lnTo>
                    <a:pt x="263597" y="1143634"/>
                  </a:lnTo>
                  <a:lnTo>
                    <a:pt x="263597" y="1148719"/>
                  </a:lnTo>
                  <a:lnTo>
                    <a:pt x="257507" y="1148719"/>
                  </a:lnTo>
                  <a:close/>
                  <a:moveTo>
                    <a:pt x="288277" y="1141135"/>
                  </a:moveTo>
                  <a:lnTo>
                    <a:pt x="288277" y="1143723"/>
                  </a:lnTo>
                  <a:lnTo>
                    <a:pt x="285106" y="1143723"/>
                  </a:lnTo>
                  <a:close/>
                  <a:moveTo>
                    <a:pt x="275777" y="1138548"/>
                  </a:moveTo>
                  <a:lnTo>
                    <a:pt x="278875" y="1138548"/>
                  </a:lnTo>
                  <a:lnTo>
                    <a:pt x="275777" y="1141135"/>
                  </a:lnTo>
                  <a:close/>
                  <a:moveTo>
                    <a:pt x="263597" y="1138548"/>
                  </a:moveTo>
                  <a:lnTo>
                    <a:pt x="269687" y="1138548"/>
                  </a:lnTo>
                  <a:lnTo>
                    <a:pt x="269687" y="1143634"/>
                  </a:lnTo>
                  <a:lnTo>
                    <a:pt x="263597" y="1143634"/>
                  </a:lnTo>
                  <a:close/>
                  <a:moveTo>
                    <a:pt x="281974" y="1133373"/>
                  </a:moveTo>
                  <a:lnTo>
                    <a:pt x="285072" y="1133373"/>
                  </a:lnTo>
                  <a:lnTo>
                    <a:pt x="281974" y="1135960"/>
                  </a:lnTo>
                  <a:close/>
                  <a:moveTo>
                    <a:pt x="269687" y="1133373"/>
                  </a:moveTo>
                  <a:lnTo>
                    <a:pt x="275777" y="1133373"/>
                  </a:lnTo>
                  <a:lnTo>
                    <a:pt x="275777" y="1138548"/>
                  </a:lnTo>
                  <a:lnTo>
                    <a:pt x="269687" y="1138548"/>
                  </a:lnTo>
                  <a:close/>
                  <a:moveTo>
                    <a:pt x="275777" y="1128288"/>
                  </a:moveTo>
                  <a:lnTo>
                    <a:pt x="281974" y="1128288"/>
                  </a:lnTo>
                  <a:lnTo>
                    <a:pt x="281974" y="1130875"/>
                  </a:lnTo>
                  <a:lnTo>
                    <a:pt x="281974" y="1133373"/>
                  </a:lnTo>
                  <a:lnTo>
                    <a:pt x="275777" y="1133373"/>
                  </a:lnTo>
                  <a:close/>
                  <a:moveTo>
                    <a:pt x="324924" y="1113031"/>
                  </a:moveTo>
                  <a:lnTo>
                    <a:pt x="331014" y="1113031"/>
                  </a:lnTo>
                  <a:lnTo>
                    <a:pt x="331014" y="1118206"/>
                  </a:lnTo>
                  <a:lnTo>
                    <a:pt x="324924" y="1118206"/>
                  </a:lnTo>
                  <a:close/>
                  <a:moveTo>
                    <a:pt x="324924" y="1110444"/>
                  </a:moveTo>
                  <a:lnTo>
                    <a:pt x="324924" y="1113031"/>
                  </a:lnTo>
                  <a:lnTo>
                    <a:pt x="321826" y="1113031"/>
                  </a:lnTo>
                  <a:close/>
                  <a:moveTo>
                    <a:pt x="331014" y="1107945"/>
                  </a:moveTo>
                  <a:lnTo>
                    <a:pt x="334006" y="1107945"/>
                  </a:lnTo>
                  <a:lnTo>
                    <a:pt x="337104" y="1107945"/>
                  </a:lnTo>
                  <a:lnTo>
                    <a:pt x="337104" y="1113031"/>
                  </a:lnTo>
                  <a:lnTo>
                    <a:pt x="331014" y="1113031"/>
                  </a:lnTo>
                  <a:close/>
                  <a:moveTo>
                    <a:pt x="312531" y="1107856"/>
                  </a:moveTo>
                  <a:lnTo>
                    <a:pt x="315629" y="1107856"/>
                  </a:lnTo>
                  <a:lnTo>
                    <a:pt x="314097" y="1109151"/>
                  </a:lnTo>
                  <a:lnTo>
                    <a:pt x="312531" y="1110443"/>
                  </a:lnTo>
                  <a:close/>
                  <a:moveTo>
                    <a:pt x="331014" y="1105358"/>
                  </a:moveTo>
                  <a:lnTo>
                    <a:pt x="331014" y="1107945"/>
                  </a:lnTo>
                  <a:lnTo>
                    <a:pt x="327916" y="1107945"/>
                  </a:lnTo>
                  <a:close/>
                  <a:moveTo>
                    <a:pt x="318727" y="1102770"/>
                  </a:moveTo>
                  <a:lnTo>
                    <a:pt x="321826" y="1102770"/>
                  </a:lnTo>
                  <a:lnTo>
                    <a:pt x="318727" y="1105328"/>
                  </a:lnTo>
                  <a:close/>
                  <a:moveTo>
                    <a:pt x="306441" y="1102770"/>
                  </a:moveTo>
                  <a:lnTo>
                    <a:pt x="312531" y="1102770"/>
                  </a:lnTo>
                  <a:lnTo>
                    <a:pt x="312531" y="1107856"/>
                  </a:lnTo>
                  <a:lnTo>
                    <a:pt x="309539" y="1107856"/>
                  </a:lnTo>
                  <a:lnTo>
                    <a:pt x="306441" y="1107856"/>
                  </a:lnTo>
                  <a:close/>
                  <a:moveTo>
                    <a:pt x="361571" y="1097774"/>
                  </a:moveTo>
                  <a:lnTo>
                    <a:pt x="364669" y="1097774"/>
                  </a:lnTo>
                  <a:lnTo>
                    <a:pt x="367768" y="1097774"/>
                  </a:lnTo>
                  <a:lnTo>
                    <a:pt x="367768" y="1102860"/>
                  </a:lnTo>
                  <a:lnTo>
                    <a:pt x="361571" y="1102860"/>
                  </a:lnTo>
                  <a:close/>
                  <a:moveTo>
                    <a:pt x="312531" y="1097685"/>
                  </a:moveTo>
                  <a:lnTo>
                    <a:pt x="318727" y="1097685"/>
                  </a:lnTo>
                  <a:lnTo>
                    <a:pt x="318727" y="1102770"/>
                  </a:lnTo>
                  <a:lnTo>
                    <a:pt x="312531" y="1102770"/>
                  </a:lnTo>
                  <a:close/>
                  <a:moveTo>
                    <a:pt x="361571" y="1095187"/>
                  </a:moveTo>
                  <a:lnTo>
                    <a:pt x="361571" y="1097774"/>
                  </a:lnTo>
                  <a:lnTo>
                    <a:pt x="358472" y="1097774"/>
                  </a:lnTo>
                  <a:close/>
                  <a:moveTo>
                    <a:pt x="349284" y="1092510"/>
                  </a:moveTo>
                  <a:lnTo>
                    <a:pt x="352382" y="1092510"/>
                  </a:lnTo>
                  <a:lnTo>
                    <a:pt x="349284" y="1095097"/>
                  </a:lnTo>
                  <a:close/>
                  <a:moveTo>
                    <a:pt x="343194" y="1087424"/>
                  </a:moveTo>
                  <a:lnTo>
                    <a:pt x="349284" y="1087424"/>
                  </a:lnTo>
                  <a:lnTo>
                    <a:pt x="349284" y="1092510"/>
                  </a:lnTo>
                  <a:lnTo>
                    <a:pt x="346293" y="1092510"/>
                  </a:lnTo>
                  <a:lnTo>
                    <a:pt x="343194" y="1092510"/>
                  </a:lnTo>
                  <a:close/>
                  <a:moveTo>
                    <a:pt x="453348" y="1041565"/>
                  </a:moveTo>
                  <a:lnTo>
                    <a:pt x="456340" y="1041565"/>
                  </a:lnTo>
                  <a:lnTo>
                    <a:pt x="459545" y="1041565"/>
                  </a:lnTo>
                  <a:lnTo>
                    <a:pt x="459545" y="1046740"/>
                  </a:lnTo>
                  <a:lnTo>
                    <a:pt x="453348" y="1046740"/>
                  </a:lnTo>
                  <a:lnTo>
                    <a:pt x="453348" y="1044152"/>
                  </a:lnTo>
                  <a:close/>
                  <a:moveTo>
                    <a:pt x="453348" y="1039008"/>
                  </a:moveTo>
                  <a:lnTo>
                    <a:pt x="453348" y="1041565"/>
                  </a:lnTo>
                  <a:lnTo>
                    <a:pt x="450285" y="1041565"/>
                  </a:lnTo>
                  <a:lnTo>
                    <a:pt x="451773" y="1040308"/>
                  </a:lnTo>
                  <a:close/>
                  <a:moveTo>
                    <a:pt x="471725" y="1031394"/>
                  </a:moveTo>
                  <a:lnTo>
                    <a:pt x="474716" y="1031394"/>
                  </a:lnTo>
                  <a:lnTo>
                    <a:pt x="477815" y="1031394"/>
                  </a:lnTo>
                  <a:lnTo>
                    <a:pt x="477815" y="1036479"/>
                  </a:lnTo>
                  <a:lnTo>
                    <a:pt x="471725" y="1036479"/>
                  </a:lnTo>
                  <a:close/>
                  <a:moveTo>
                    <a:pt x="471725" y="1028806"/>
                  </a:moveTo>
                  <a:lnTo>
                    <a:pt x="471725" y="1031394"/>
                  </a:lnTo>
                  <a:lnTo>
                    <a:pt x="468626" y="1031394"/>
                  </a:lnTo>
                  <a:lnTo>
                    <a:pt x="468655" y="1031370"/>
                  </a:lnTo>
                  <a:close/>
                  <a:moveTo>
                    <a:pt x="459438" y="1026219"/>
                  </a:moveTo>
                  <a:lnTo>
                    <a:pt x="462536" y="1026219"/>
                  </a:lnTo>
                  <a:lnTo>
                    <a:pt x="462516" y="1026236"/>
                  </a:lnTo>
                  <a:lnTo>
                    <a:pt x="459438" y="1028777"/>
                  </a:lnTo>
                  <a:close/>
                  <a:moveTo>
                    <a:pt x="453241" y="1021133"/>
                  </a:moveTo>
                  <a:lnTo>
                    <a:pt x="459438" y="1021133"/>
                  </a:lnTo>
                  <a:lnTo>
                    <a:pt x="459438" y="1026219"/>
                  </a:lnTo>
                  <a:lnTo>
                    <a:pt x="456340" y="1026219"/>
                  </a:lnTo>
                  <a:lnTo>
                    <a:pt x="453241" y="1026219"/>
                  </a:lnTo>
                  <a:close/>
                  <a:moveTo>
                    <a:pt x="483905" y="995527"/>
                  </a:moveTo>
                  <a:lnTo>
                    <a:pt x="499183" y="995527"/>
                  </a:lnTo>
                  <a:lnTo>
                    <a:pt x="502282" y="995527"/>
                  </a:lnTo>
                  <a:lnTo>
                    <a:pt x="502282" y="1003289"/>
                  </a:lnTo>
                  <a:lnTo>
                    <a:pt x="493093" y="1010962"/>
                  </a:lnTo>
                  <a:lnTo>
                    <a:pt x="499183" y="1010962"/>
                  </a:lnTo>
                  <a:lnTo>
                    <a:pt x="502282" y="1010962"/>
                  </a:lnTo>
                  <a:lnTo>
                    <a:pt x="502282" y="1021133"/>
                  </a:lnTo>
                  <a:lnTo>
                    <a:pt x="490102" y="1021133"/>
                  </a:lnTo>
                  <a:lnTo>
                    <a:pt x="490102" y="1018546"/>
                  </a:lnTo>
                  <a:lnTo>
                    <a:pt x="490102" y="1013460"/>
                  </a:lnTo>
                  <a:lnTo>
                    <a:pt x="480913" y="1021133"/>
                  </a:lnTo>
                  <a:lnTo>
                    <a:pt x="487003" y="1021133"/>
                  </a:lnTo>
                  <a:lnTo>
                    <a:pt x="490102" y="1021133"/>
                  </a:lnTo>
                  <a:lnTo>
                    <a:pt x="490102" y="1031394"/>
                  </a:lnTo>
                  <a:lnTo>
                    <a:pt x="477815" y="1031394"/>
                  </a:lnTo>
                  <a:lnTo>
                    <a:pt x="477815" y="1023631"/>
                  </a:lnTo>
                  <a:lnTo>
                    <a:pt x="468655" y="1031370"/>
                  </a:lnTo>
                  <a:lnTo>
                    <a:pt x="462536" y="1036479"/>
                  </a:lnTo>
                  <a:lnTo>
                    <a:pt x="471725" y="1036479"/>
                  </a:lnTo>
                  <a:lnTo>
                    <a:pt x="471725" y="1041565"/>
                  </a:lnTo>
                  <a:lnTo>
                    <a:pt x="459545" y="1041565"/>
                  </a:lnTo>
                  <a:lnTo>
                    <a:pt x="459545" y="1033892"/>
                  </a:lnTo>
                  <a:lnTo>
                    <a:pt x="453348" y="1039008"/>
                  </a:lnTo>
                  <a:lnTo>
                    <a:pt x="453348" y="1038977"/>
                  </a:lnTo>
                  <a:lnTo>
                    <a:pt x="451773" y="1040308"/>
                  </a:lnTo>
                  <a:lnTo>
                    <a:pt x="450250" y="1041565"/>
                  </a:lnTo>
                  <a:lnTo>
                    <a:pt x="450285" y="1041565"/>
                  </a:lnTo>
                  <a:lnTo>
                    <a:pt x="444160" y="1046740"/>
                  </a:lnTo>
                  <a:lnTo>
                    <a:pt x="453348" y="1046740"/>
                  </a:lnTo>
                  <a:lnTo>
                    <a:pt x="453348" y="1049149"/>
                  </a:lnTo>
                  <a:lnTo>
                    <a:pt x="453348" y="1061996"/>
                  </a:lnTo>
                  <a:lnTo>
                    <a:pt x="441168" y="1061996"/>
                  </a:lnTo>
                  <a:lnTo>
                    <a:pt x="441168" y="1054323"/>
                  </a:lnTo>
                  <a:lnTo>
                    <a:pt x="431873" y="1061996"/>
                  </a:lnTo>
                  <a:lnTo>
                    <a:pt x="437963" y="1061996"/>
                  </a:lnTo>
                  <a:lnTo>
                    <a:pt x="441168" y="1061996"/>
                  </a:lnTo>
                  <a:lnTo>
                    <a:pt x="441168" y="1067082"/>
                  </a:lnTo>
                  <a:lnTo>
                    <a:pt x="428988" y="1067082"/>
                  </a:lnTo>
                  <a:lnTo>
                    <a:pt x="428988" y="1064495"/>
                  </a:lnTo>
                  <a:lnTo>
                    <a:pt x="428988" y="1059409"/>
                  </a:lnTo>
                  <a:lnTo>
                    <a:pt x="419586" y="1067082"/>
                  </a:lnTo>
                  <a:lnTo>
                    <a:pt x="425783" y="1067082"/>
                  </a:lnTo>
                  <a:lnTo>
                    <a:pt x="428988" y="1067082"/>
                  </a:lnTo>
                  <a:lnTo>
                    <a:pt x="428988" y="1077342"/>
                  </a:lnTo>
                  <a:lnTo>
                    <a:pt x="416701" y="1077342"/>
                  </a:lnTo>
                  <a:lnTo>
                    <a:pt x="416701" y="1069669"/>
                  </a:lnTo>
                  <a:lnTo>
                    <a:pt x="407513" y="1077342"/>
                  </a:lnTo>
                  <a:lnTo>
                    <a:pt x="413603" y="1077342"/>
                  </a:lnTo>
                  <a:lnTo>
                    <a:pt x="416701" y="1077342"/>
                  </a:lnTo>
                  <a:lnTo>
                    <a:pt x="416701" y="1082428"/>
                  </a:lnTo>
                  <a:lnTo>
                    <a:pt x="404415" y="1082428"/>
                  </a:lnTo>
                  <a:lnTo>
                    <a:pt x="404415" y="1074755"/>
                  </a:lnTo>
                  <a:lnTo>
                    <a:pt x="395226" y="1082428"/>
                  </a:lnTo>
                  <a:lnTo>
                    <a:pt x="401316" y="1082428"/>
                  </a:lnTo>
                  <a:lnTo>
                    <a:pt x="404415" y="1082428"/>
                  </a:lnTo>
                  <a:lnTo>
                    <a:pt x="404415" y="1087603"/>
                  </a:lnTo>
                  <a:lnTo>
                    <a:pt x="392235" y="1087603"/>
                  </a:lnTo>
                  <a:lnTo>
                    <a:pt x="392235" y="1079841"/>
                  </a:lnTo>
                  <a:lnTo>
                    <a:pt x="383046" y="1087603"/>
                  </a:lnTo>
                  <a:lnTo>
                    <a:pt x="389136" y="1087603"/>
                  </a:lnTo>
                  <a:lnTo>
                    <a:pt x="392235" y="1087603"/>
                  </a:lnTo>
                  <a:lnTo>
                    <a:pt x="392235" y="1092688"/>
                  </a:lnTo>
                  <a:lnTo>
                    <a:pt x="379948" y="1092688"/>
                  </a:lnTo>
                  <a:lnTo>
                    <a:pt x="379948" y="1085015"/>
                  </a:lnTo>
                  <a:lnTo>
                    <a:pt x="370759" y="1092688"/>
                  </a:lnTo>
                  <a:lnTo>
                    <a:pt x="376849" y="1092688"/>
                  </a:lnTo>
                  <a:lnTo>
                    <a:pt x="379948" y="1092688"/>
                  </a:lnTo>
                  <a:lnTo>
                    <a:pt x="379948" y="1097774"/>
                  </a:lnTo>
                  <a:lnTo>
                    <a:pt x="367768" y="1097774"/>
                  </a:lnTo>
                  <a:lnTo>
                    <a:pt x="367768" y="1090012"/>
                  </a:lnTo>
                  <a:lnTo>
                    <a:pt x="361571" y="1095187"/>
                  </a:lnTo>
                  <a:lnTo>
                    <a:pt x="361571" y="1095097"/>
                  </a:lnTo>
                  <a:lnTo>
                    <a:pt x="352383" y="1102860"/>
                  </a:lnTo>
                  <a:lnTo>
                    <a:pt x="361571" y="1102860"/>
                  </a:lnTo>
                  <a:lnTo>
                    <a:pt x="361571" y="1107945"/>
                  </a:lnTo>
                  <a:lnTo>
                    <a:pt x="346293" y="1107945"/>
                  </a:lnTo>
                  <a:lnTo>
                    <a:pt x="340096" y="1107945"/>
                  </a:lnTo>
                  <a:lnTo>
                    <a:pt x="337104" y="1107945"/>
                  </a:lnTo>
                  <a:lnTo>
                    <a:pt x="337104" y="1100272"/>
                  </a:lnTo>
                  <a:lnTo>
                    <a:pt x="327916" y="1107945"/>
                  </a:lnTo>
                  <a:lnTo>
                    <a:pt x="327916" y="1107945"/>
                  </a:lnTo>
                  <a:lnTo>
                    <a:pt x="324924" y="1110444"/>
                  </a:lnTo>
                  <a:lnTo>
                    <a:pt x="324924" y="1110443"/>
                  </a:lnTo>
                  <a:lnTo>
                    <a:pt x="315629" y="1118206"/>
                  </a:lnTo>
                  <a:lnTo>
                    <a:pt x="324924" y="1118206"/>
                  </a:lnTo>
                  <a:lnTo>
                    <a:pt x="324924" y="1123291"/>
                  </a:lnTo>
                  <a:lnTo>
                    <a:pt x="312744" y="1123291"/>
                  </a:lnTo>
                  <a:lnTo>
                    <a:pt x="312744" y="1120704"/>
                  </a:lnTo>
                  <a:lnTo>
                    <a:pt x="312744" y="1115618"/>
                  </a:lnTo>
                  <a:lnTo>
                    <a:pt x="303449" y="1123291"/>
                  </a:lnTo>
                  <a:lnTo>
                    <a:pt x="309539" y="1123291"/>
                  </a:lnTo>
                  <a:lnTo>
                    <a:pt x="312744" y="1123291"/>
                  </a:lnTo>
                  <a:lnTo>
                    <a:pt x="312744" y="1133552"/>
                  </a:lnTo>
                  <a:lnTo>
                    <a:pt x="300457" y="1133552"/>
                  </a:lnTo>
                  <a:lnTo>
                    <a:pt x="300457" y="1130875"/>
                  </a:lnTo>
                  <a:lnTo>
                    <a:pt x="300457" y="1125789"/>
                  </a:lnTo>
                  <a:lnTo>
                    <a:pt x="291162" y="1133552"/>
                  </a:lnTo>
                  <a:lnTo>
                    <a:pt x="297252" y="1133552"/>
                  </a:lnTo>
                  <a:lnTo>
                    <a:pt x="300457" y="1133552"/>
                  </a:lnTo>
                  <a:lnTo>
                    <a:pt x="300457" y="1143723"/>
                  </a:lnTo>
                  <a:lnTo>
                    <a:pt x="294367" y="1143723"/>
                  </a:lnTo>
                  <a:lnTo>
                    <a:pt x="294367" y="1135961"/>
                  </a:lnTo>
                  <a:lnTo>
                    <a:pt x="285072" y="1143723"/>
                  </a:lnTo>
                  <a:lnTo>
                    <a:pt x="285106" y="1143723"/>
                  </a:lnTo>
                  <a:lnTo>
                    <a:pt x="278875" y="1148808"/>
                  </a:lnTo>
                  <a:lnTo>
                    <a:pt x="278983" y="1148808"/>
                  </a:lnTo>
                  <a:lnTo>
                    <a:pt x="272892" y="1153894"/>
                  </a:lnTo>
                  <a:lnTo>
                    <a:pt x="272893" y="1153894"/>
                  </a:lnTo>
                  <a:lnTo>
                    <a:pt x="266695" y="1159069"/>
                  </a:lnTo>
                  <a:lnTo>
                    <a:pt x="266766" y="1159069"/>
                  </a:lnTo>
                  <a:lnTo>
                    <a:pt x="263704" y="1161596"/>
                  </a:lnTo>
                  <a:lnTo>
                    <a:pt x="263704" y="1161567"/>
                  </a:lnTo>
                  <a:lnTo>
                    <a:pt x="260686" y="1164088"/>
                  </a:lnTo>
                  <a:lnTo>
                    <a:pt x="260605" y="1164154"/>
                  </a:lnTo>
                  <a:lnTo>
                    <a:pt x="260606" y="1164154"/>
                  </a:lnTo>
                  <a:lnTo>
                    <a:pt x="254515" y="1169240"/>
                  </a:lnTo>
                  <a:lnTo>
                    <a:pt x="263704" y="1169240"/>
                  </a:lnTo>
                  <a:lnTo>
                    <a:pt x="263704" y="1174415"/>
                  </a:lnTo>
                  <a:lnTo>
                    <a:pt x="248425" y="1174415"/>
                  </a:lnTo>
                  <a:lnTo>
                    <a:pt x="245327" y="1174415"/>
                  </a:lnTo>
                  <a:lnTo>
                    <a:pt x="245327" y="1166563"/>
                  </a:lnTo>
                  <a:lnTo>
                    <a:pt x="239237" y="1171768"/>
                  </a:lnTo>
                  <a:lnTo>
                    <a:pt x="239237" y="1171738"/>
                  </a:lnTo>
                  <a:lnTo>
                    <a:pt x="230049" y="1179411"/>
                  </a:lnTo>
                  <a:lnTo>
                    <a:pt x="230049" y="1179411"/>
                  </a:lnTo>
                  <a:lnTo>
                    <a:pt x="227057" y="1181910"/>
                  </a:lnTo>
                  <a:lnTo>
                    <a:pt x="227057" y="1181909"/>
                  </a:lnTo>
                  <a:lnTo>
                    <a:pt x="220860" y="1187085"/>
                  </a:lnTo>
                  <a:lnTo>
                    <a:pt x="220860" y="1187084"/>
                  </a:lnTo>
                  <a:lnTo>
                    <a:pt x="211672" y="1194757"/>
                  </a:lnTo>
                  <a:lnTo>
                    <a:pt x="211672" y="1194757"/>
                  </a:lnTo>
                  <a:lnTo>
                    <a:pt x="208680" y="1197256"/>
                  </a:lnTo>
                  <a:lnTo>
                    <a:pt x="208680" y="1197255"/>
                  </a:lnTo>
                  <a:lnTo>
                    <a:pt x="199385" y="1205018"/>
                  </a:lnTo>
                  <a:lnTo>
                    <a:pt x="208680" y="1205018"/>
                  </a:lnTo>
                  <a:lnTo>
                    <a:pt x="208680" y="1215189"/>
                  </a:lnTo>
                  <a:lnTo>
                    <a:pt x="196393" y="1215189"/>
                  </a:lnTo>
                  <a:lnTo>
                    <a:pt x="196393" y="1207427"/>
                  </a:lnTo>
                  <a:lnTo>
                    <a:pt x="188790" y="1213850"/>
                  </a:lnTo>
                  <a:lnTo>
                    <a:pt x="181008" y="1220274"/>
                  </a:lnTo>
                  <a:lnTo>
                    <a:pt x="181079" y="1220274"/>
                  </a:lnTo>
                  <a:lnTo>
                    <a:pt x="174918" y="1225360"/>
                  </a:lnTo>
                  <a:lnTo>
                    <a:pt x="184213" y="1225360"/>
                  </a:lnTo>
                  <a:lnTo>
                    <a:pt x="184213" y="1230446"/>
                  </a:lnTo>
                  <a:lnTo>
                    <a:pt x="172034" y="1230446"/>
                  </a:lnTo>
                  <a:lnTo>
                    <a:pt x="172034" y="1222773"/>
                  </a:lnTo>
                  <a:lnTo>
                    <a:pt x="162738" y="1230446"/>
                  </a:lnTo>
                  <a:lnTo>
                    <a:pt x="162809" y="1230446"/>
                  </a:lnTo>
                  <a:lnTo>
                    <a:pt x="156541" y="1235620"/>
                  </a:lnTo>
                  <a:lnTo>
                    <a:pt x="156613" y="1235620"/>
                  </a:lnTo>
                  <a:lnTo>
                    <a:pt x="150451" y="1240706"/>
                  </a:lnTo>
                  <a:lnTo>
                    <a:pt x="159747" y="1240706"/>
                  </a:lnTo>
                  <a:lnTo>
                    <a:pt x="159747" y="1250966"/>
                  </a:lnTo>
                  <a:lnTo>
                    <a:pt x="147567" y="1250966"/>
                  </a:lnTo>
                  <a:lnTo>
                    <a:pt x="147567" y="1243204"/>
                  </a:lnTo>
                  <a:lnTo>
                    <a:pt x="141370" y="1248320"/>
                  </a:lnTo>
                  <a:lnTo>
                    <a:pt x="141370" y="1248290"/>
                  </a:lnTo>
                  <a:lnTo>
                    <a:pt x="138207" y="1250932"/>
                  </a:lnTo>
                  <a:lnTo>
                    <a:pt x="138165" y="1250966"/>
                  </a:lnTo>
                  <a:lnTo>
                    <a:pt x="138166" y="1250966"/>
                  </a:lnTo>
                  <a:lnTo>
                    <a:pt x="132075" y="1256052"/>
                  </a:lnTo>
                  <a:lnTo>
                    <a:pt x="141370" y="1256052"/>
                  </a:lnTo>
                  <a:lnTo>
                    <a:pt x="141370" y="1266223"/>
                  </a:lnTo>
                  <a:lnTo>
                    <a:pt x="129190" y="1266223"/>
                  </a:lnTo>
                  <a:lnTo>
                    <a:pt x="129190" y="1258550"/>
                  </a:lnTo>
                  <a:lnTo>
                    <a:pt x="119895" y="1266223"/>
                  </a:lnTo>
                  <a:lnTo>
                    <a:pt x="125985" y="1266223"/>
                  </a:lnTo>
                  <a:lnTo>
                    <a:pt x="129190" y="1266223"/>
                  </a:lnTo>
                  <a:lnTo>
                    <a:pt x="129190" y="1271309"/>
                  </a:lnTo>
                  <a:lnTo>
                    <a:pt x="116903" y="1271309"/>
                  </a:lnTo>
                  <a:lnTo>
                    <a:pt x="116903" y="1263636"/>
                  </a:lnTo>
                  <a:lnTo>
                    <a:pt x="110813" y="1268722"/>
                  </a:lnTo>
                  <a:lnTo>
                    <a:pt x="110813" y="1268721"/>
                  </a:lnTo>
                  <a:lnTo>
                    <a:pt x="104616" y="1273897"/>
                  </a:lnTo>
                  <a:lnTo>
                    <a:pt x="104616" y="1273896"/>
                  </a:lnTo>
                  <a:lnTo>
                    <a:pt x="95428" y="1281569"/>
                  </a:lnTo>
                  <a:lnTo>
                    <a:pt x="104616" y="1281569"/>
                  </a:lnTo>
                  <a:lnTo>
                    <a:pt x="104616" y="1291829"/>
                  </a:lnTo>
                  <a:lnTo>
                    <a:pt x="98526" y="1291829"/>
                  </a:lnTo>
                  <a:lnTo>
                    <a:pt x="98526" y="1283978"/>
                  </a:lnTo>
                  <a:lnTo>
                    <a:pt x="92436" y="1289182"/>
                  </a:lnTo>
                  <a:lnTo>
                    <a:pt x="92436" y="1289153"/>
                  </a:lnTo>
                  <a:lnTo>
                    <a:pt x="86240" y="1294327"/>
                  </a:lnTo>
                  <a:lnTo>
                    <a:pt x="86240" y="1294238"/>
                  </a:lnTo>
                  <a:lnTo>
                    <a:pt x="77051" y="1301911"/>
                  </a:lnTo>
                  <a:lnTo>
                    <a:pt x="86240" y="1301911"/>
                  </a:lnTo>
                  <a:lnTo>
                    <a:pt x="86240" y="1307086"/>
                  </a:lnTo>
                  <a:lnTo>
                    <a:pt x="74060" y="1307086"/>
                  </a:lnTo>
                  <a:lnTo>
                    <a:pt x="74060" y="1299413"/>
                  </a:lnTo>
                  <a:lnTo>
                    <a:pt x="67897" y="1304560"/>
                  </a:lnTo>
                  <a:lnTo>
                    <a:pt x="58674" y="1312172"/>
                  </a:lnTo>
                  <a:lnTo>
                    <a:pt x="67970" y="1312172"/>
                  </a:lnTo>
                  <a:lnTo>
                    <a:pt x="67970" y="1322432"/>
                  </a:lnTo>
                  <a:lnTo>
                    <a:pt x="55683" y="1322432"/>
                  </a:lnTo>
                  <a:lnTo>
                    <a:pt x="55683" y="1319845"/>
                  </a:lnTo>
                  <a:lnTo>
                    <a:pt x="55683" y="1314759"/>
                  </a:lnTo>
                  <a:lnTo>
                    <a:pt x="46494" y="1322432"/>
                  </a:lnTo>
                  <a:lnTo>
                    <a:pt x="52584" y="1322432"/>
                  </a:lnTo>
                  <a:lnTo>
                    <a:pt x="55683" y="1322432"/>
                  </a:lnTo>
                  <a:lnTo>
                    <a:pt x="55683" y="1332693"/>
                  </a:lnTo>
                  <a:lnTo>
                    <a:pt x="49593" y="1332693"/>
                  </a:lnTo>
                  <a:lnTo>
                    <a:pt x="49593" y="1324841"/>
                  </a:lnTo>
                  <a:lnTo>
                    <a:pt x="43396" y="1330076"/>
                  </a:lnTo>
                  <a:lnTo>
                    <a:pt x="43396" y="1330016"/>
                  </a:lnTo>
                  <a:lnTo>
                    <a:pt x="34208" y="1337689"/>
                  </a:lnTo>
                  <a:lnTo>
                    <a:pt x="34208" y="1337689"/>
                  </a:lnTo>
                  <a:lnTo>
                    <a:pt x="28118" y="1342775"/>
                  </a:lnTo>
                  <a:lnTo>
                    <a:pt x="37306" y="1342775"/>
                  </a:lnTo>
                  <a:lnTo>
                    <a:pt x="37306" y="1353035"/>
                  </a:lnTo>
                  <a:lnTo>
                    <a:pt x="21921" y="1353035"/>
                  </a:lnTo>
                  <a:lnTo>
                    <a:pt x="19036" y="1353035"/>
                  </a:lnTo>
                  <a:lnTo>
                    <a:pt x="19036" y="1345362"/>
                  </a:lnTo>
                  <a:lnTo>
                    <a:pt x="9741" y="1353035"/>
                  </a:lnTo>
                  <a:lnTo>
                    <a:pt x="9812" y="1353035"/>
                  </a:lnTo>
                  <a:lnTo>
                    <a:pt x="6749" y="1355564"/>
                  </a:lnTo>
                  <a:lnTo>
                    <a:pt x="6749" y="1355533"/>
                  </a:lnTo>
                  <a:lnTo>
                    <a:pt x="0" y="1361169"/>
                  </a:lnTo>
                  <a:lnTo>
                    <a:pt x="0" y="1350820"/>
                  </a:lnTo>
                  <a:lnTo>
                    <a:pt x="552" y="1350359"/>
                  </a:lnTo>
                  <a:lnTo>
                    <a:pt x="552" y="1350448"/>
                  </a:lnTo>
                  <a:lnTo>
                    <a:pt x="9741" y="1342775"/>
                  </a:lnTo>
                  <a:lnTo>
                    <a:pt x="552" y="1342775"/>
                  </a:lnTo>
                  <a:lnTo>
                    <a:pt x="552" y="1337600"/>
                  </a:lnTo>
                  <a:lnTo>
                    <a:pt x="15831" y="1337600"/>
                  </a:lnTo>
                  <a:lnTo>
                    <a:pt x="18929" y="1337600"/>
                  </a:lnTo>
                  <a:lnTo>
                    <a:pt x="18929" y="1340187"/>
                  </a:lnTo>
                  <a:lnTo>
                    <a:pt x="18929" y="1345362"/>
                  </a:lnTo>
                  <a:lnTo>
                    <a:pt x="28118" y="1337600"/>
                  </a:lnTo>
                  <a:lnTo>
                    <a:pt x="21921" y="1337600"/>
                  </a:lnTo>
                  <a:lnTo>
                    <a:pt x="18929" y="1337600"/>
                  </a:lnTo>
                  <a:lnTo>
                    <a:pt x="18929" y="1327429"/>
                  </a:lnTo>
                  <a:lnTo>
                    <a:pt x="25019" y="1327429"/>
                  </a:lnTo>
                  <a:lnTo>
                    <a:pt x="25019" y="1335102"/>
                  </a:lnTo>
                  <a:lnTo>
                    <a:pt x="34208" y="1327429"/>
                  </a:lnTo>
                  <a:lnTo>
                    <a:pt x="34172" y="1327429"/>
                  </a:lnTo>
                  <a:lnTo>
                    <a:pt x="38799" y="1323521"/>
                  </a:lnTo>
                  <a:lnTo>
                    <a:pt x="46494" y="1317168"/>
                  </a:lnTo>
                  <a:lnTo>
                    <a:pt x="37199" y="1317168"/>
                  </a:lnTo>
                  <a:lnTo>
                    <a:pt x="37199" y="1306997"/>
                  </a:lnTo>
                  <a:lnTo>
                    <a:pt x="49486" y="1306997"/>
                  </a:lnTo>
                  <a:lnTo>
                    <a:pt x="49486" y="1309584"/>
                  </a:lnTo>
                  <a:lnTo>
                    <a:pt x="49486" y="1314759"/>
                  </a:lnTo>
                  <a:lnTo>
                    <a:pt x="58674" y="1306997"/>
                  </a:lnTo>
                  <a:lnTo>
                    <a:pt x="52584" y="1306997"/>
                  </a:lnTo>
                  <a:lnTo>
                    <a:pt x="49486" y="1306997"/>
                  </a:lnTo>
                  <a:lnTo>
                    <a:pt x="49486" y="1296826"/>
                  </a:lnTo>
                  <a:lnTo>
                    <a:pt x="55576" y="1296826"/>
                  </a:lnTo>
                  <a:lnTo>
                    <a:pt x="55576" y="1304499"/>
                  </a:lnTo>
                  <a:lnTo>
                    <a:pt x="64871" y="1296826"/>
                  </a:lnTo>
                  <a:lnTo>
                    <a:pt x="55576" y="1296826"/>
                  </a:lnTo>
                  <a:lnTo>
                    <a:pt x="55576" y="1291651"/>
                  </a:lnTo>
                  <a:lnTo>
                    <a:pt x="67863" y="1291651"/>
                  </a:lnTo>
                  <a:lnTo>
                    <a:pt x="67863" y="1299413"/>
                  </a:lnTo>
                  <a:lnTo>
                    <a:pt x="77051" y="1291651"/>
                  </a:lnTo>
                  <a:lnTo>
                    <a:pt x="77016" y="1291651"/>
                  </a:lnTo>
                  <a:lnTo>
                    <a:pt x="83248" y="1286565"/>
                  </a:lnTo>
                  <a:lnTo>
                    <a:pt x="83178" y="1286565"/>
                  </a:lnTo>
                  <a:lnTo>
                    <a:pt x="89338" y="1281480"/>
                  </a:lnTo>
                  <a:lnTo>
                    <a:pt x="89159" y="1281480"/>
                  </a:lnTo>
                  <a:lnTo>
                    <a:pt x="95428" y="1276305"/>
                  </a:lnTo>
                  <a:lnTo>
                    <a:pt x="86133" y="1276305"/>
                  </a:lnTo>
                  <a:lnTo>
                    <a:pt x="86133" y="1266134"/>
                  </a:lnTo>
                  <a:lnTo>
                    <a:pt x="92223" y="1266134"/>
                  </a:lnTo>
                  <a:lnTo>
                    <a:pt x="92223" y="1273896"/>
                  </a:lnTo>
                  <a:lnTo>
                    <a:pt x="98427" y="1268715"/>
                  </a:lnTo>
                  <a:lnTo>
                    <a:pt x="107715" y="1261048"/>
                  </a:lnTo>
                  <a:lnTo>
                    <a:pt x="98420" y="1261048"/>
                  </a:lnTo>
                  <a:lnTo>
                    <a:pt x="98420" y="1255963"/>
                  </a:lnTo>
                  <a:lnTo>
                    <a:pt x="110599" y="1255963"/>
                  </a:lnTo>
                  <a:lnTo>
                    <a:pt x="110599" y="1263636"/>
                  </a:lnTo>
                  <a:lnTo>
                    <a:pt x="119895" y="1255963"/>
                  </a:lnTo>
                  <a:lnTo>
                    <a:pt x="113805" y="1255963"/>
                  </a:lnTo>
                  <a:lnTo>
                    <a:pt x="110599" y="1255963"/>
                  </a:lnTo>
                  <a:lnTo>
                    <a:pt x="110599" y="1250788"/>
                  </a:lnTo>
                  <a:lnTo>
                    <a:pt x="122886" y="1250788"/>
                  </a:lnTo>
                  <a:lnTo>
                    <a:pt x="122886" y="1253375"/>
                  </a:lnTo>
                  <a:lnTo>
                    <a:pt x="122886" y="1258550"/>
                  </a:lnTo>
                  <a:lnTo>
                    <a:pt x="132075" y="1250788"/>
                  </a:lnTo>
                  <a:lnTo>
                    <a:pt x="125985" y="1250788"/>
                  </a:lnTo>
                  <a:lnTo>
                    <a:pt x="122886" y="1250788"/>
                  </a:lnTo>
                  <a:lnTo>
                    <a:pt x="122886" y="1240617"/>
                  </a:lnTo>
                  <a:lnTo>
                    <a:pt x="128976" y="1240617"/>
                  </a:lnTo>
                  <a:lnTo>
                    <a:pt x="128976" y="1248290"/>
                  </a:lnTo>
                  <a:lnTo>
                    <a:pt x="138165" y="1240617"/>
                  </a:lnTo>
                  <a:lnTo>
                    <a:pt x="128976" y="1240617"/>
                  </a:lnTo>
                  <a:lnTo>
                    <a:pt x="128976" y="1235442"/>
                  </a:lnTo>
                  <a:lnTo>
                    <a:pt x="141263" y="1235442"/>
                  </a:lnTo>
                  <a:lnTo>
                    <a:pt x="141263" y="1243204"/>
                  </a:lnTo>
                  <a:lnTo>
                    <a:pt x="150451" y="1235442"/>
                  </a:lnTo>
                  <a:lnTo>
                    <a:pt x="144361" y="1235442"/>
                  </a:lnTo>
                  <a:lnTo>
                    <a:pt x="141263" y="1235442"/>
                  </a:lnTo>
                  <a:lnTo>
                    <a:pt x="141263" y="1225360"/>
                  </a:lnTo>
                  <a:lnTo>
                    <a:pt x="147353" y="1225360"/>
                  </a:lnTo>
                  <a:lnTo>
                    <a:pt x="147353" y="1233033"/>
                  </a:lnTo>
                  <a:lnTo>
                    <a:pt x="156541" y="1225360"/>
                  </a:lnTo>
                  <a:lnTo>
                    <a:pt x="156541" y="1225360"/>
                  </a:lnTo>
                  <a:lnTo>
                    <a:pt x="162738" y="1220185"/>
                  </a:lnTo>
                  <a:lnTo>
                    <a:pt x="153443" y="1220185"/>
                  </a:lnTo>
                  <a:lnTo>
                    <a:pt x="153443" y="1215100"/>
                  </a:lnTo>
                  <a:lnTo>
                    <a:pt x="165730" y="1215100"/>
                  </a:lnTo>
                  <a:lnTo>
                    <a:pt x="165730" y="1222773"/>
                  </a:lnTo>
                  <a:lnTo>
                    <a:pt x="174918" y="1215100"/>
                  </a:lnTo>
                  <a:lnTo>
                    <a:pt x="174918" y="1215100"/>
                  </a:lnTo>
                  <a:lnTo>
                    <a:pt x="178017" y="1212512"/>
                  </a:lnTo>
                  <a:lnTo>
                    <a:pt x="178017" y="1212601"/>
                  </a:lnTo>
                  <a:lnTo>
                    <a:pt x="187205" y="1204839"/>
                  </a:lnTo>
                  <a:lnTo>
                    <a:pt x="178017" y="1204839"/>
                  </a:lnTo>
                  <a:lnTo>
                    <a:pt x="178017" y="1199754"/>
                  </a:lnTo>
                  <a:lnTo>
                    <a:pt x="190197" y="1199754"/>
                  </a:lnTo>
                  <a:lnTo>
                    <a:pt x="190197" y="1202341"/>
                  </a:lnTo>
                  <a:lnTo>
                    <a:pt x="190197" y="1207427"/>
                  </a:lnTo>
                  <a:lnTo>
                    <a:pt x="199385" y="1199754"/>
                  </a:lnTo>
                  <a:lnTo>
                    <a:pt x="193295" y="1199754"/>
                  </a:lnTo>
                  <a:lnTo>
                    <a:pt x="190197" y="1199754"/>
                  </a:lnTo>
                  <a:lnTo>
                    <a:pt x="190197" y="1189493"/>
                  </a:lnTo>
                  <a:lnTo>
                    <a:pt x="196287" y="1189493"/>
                  </a:lnTo>
                  <a:lnTo>
                    <a:pt x="196287" y="1197255"/>
                  </a:lnTo>
                  <a:lnTo>
                    <a:pt x="202377" y="1192170"/>
                  </a:lnTo>
                  <a:lnTo>
                    <a:pt x="202377" y="1192170"/>
                  </a:lnTo>
                  <a:lnTo>
                    <a:pt x="208573" y="1187055"/>
                  </a:lnTo>
                  <a:lnTo>
                    <a:pt x="208573" y="1187084"/>
                  </a:lnTo>
                  <a:lnTo>
                    <a:pt x="211596" y="1184560"/>
                  </a:lnTo>
                  <a:lnTo>
                    <a:pt x="211672" y="1184497"/>
                  </a:lnTo>
                  <a:lnTo>
                    <a:pt x="211671" y="1184497"/>
                  </a:lnTo>
                  <a:lnTo>
                    <a:pt x="217762" y="1179411"/>
                  </a:lnTo>
                  <a:lnTo>
                    <a:pt x="217689" y="1179411"/>
                  </a:lnTo>
                  <a:lnTo>
                    <a:pt x="223959" y="1174236"/>
                  </a:lnTo>
                  <a:lnTo>
                    <a:pt x="223888" y="1174236"/>
                  </a:lnTo>
                  <a:lnTo>
                    <a:pt x="230049" y="1169151"/>
                  </a:lnTo>
                  <a:lnTo>
                    <a:pt x="229941" y="1169151"/>
                  </a:lnTo>
                  <a:lnTo>
                    <a:pt x="236139" y="1163976"/>
                  </a:lnTo>
                  <a:lnTo>
                    <a:pt x="226843" y="1163976"/>
                  </a:lnTo>
                  <a:lnTo>
                    <a:pt x="226843" y="1158890"/>
                  </a:lnTo>
                  <a:lnTo>
                    <a:pt x="242335" y="1158890"/>
                  </a:lnTo>
                  <a:lnTo>
                    <a:pt x="245220" y="1158890"/>
                  </a:lnTo>
                  <a:lnTo>
                    <a:pt x="245220" y="1166563"/>
                  </a:lnTo>
                  <a:lnTo>
                    <a:pt x="251310" y="1161536"/>
                  </a:lnTo>
                  <a:lnTo>
                    <a:pt x="251310" y="1161567"/>
                  </a:lnTo>
                  <a:lnTo>
                    <a:pt x="257507" y="1156392"/>
                  </a:lnTo>
                  <a:lnTo>
                    <a:pt x="257507" y="1156481"/>
                  </a:lnTo>
                  <a:lnTo>
                    <a:pt x="265108" y="1150060"/>
                  </a:lnTo>
                  <a:lnTo>
                    <a:pt x="272892" y="1143634"/>
                  </a:lnTo>
                  <a:lnTo>
                    <a:pt x="272785" y="1143634"/>
                  </a:lnTo>
                  <a:lnTo>
                    <a:pt x="278875" y="1138548"/>
                  </a:lnTo>
                  <a:lnTo>
                    <a:pt x="278875" y="1138548"/>
                  </a:lnTo>
                  <a:lnTo>
                    <a:pt x="281974" y="1135960"/>
                  </a:lnTo>
                  <a:lnTo>
                    <a:pt x="281974" y="1135961"/>
                  </a:lnTo>
                  <a:lnTo>
                    <a:pt x="291162" y="1128288"/>
                  </a:lnTo>
                  <a:lnTo>
                    <a:pt x="281974" y="1128288"/>
                  </a:lnTo>
                  <a:lnTo>
                    <a:pt x="281974" y="1118027"/>
                  </a:lnTo>
                  <a:lnTo>
                    <a:pt x="294154" y="1118027"/>
                  </a:lnTo>
                  <a:lnTo>
                    <a:pt x="294154" y="1120704"/>
                  </a:lnTo>
                  <a:lnTo>
                    <a:pt x="294154" y="1125789"/>
                  </a:lnTo>
                  <a:lnTo>
                    <a:pt x="303449" y="1118027"/>
                  </a:lnTo>
                  <a:lnTo>
                    <a:pt x="297252" y="1118027"/>
                  </a:lnTo>
                  <a:lnTo>
                    <a:pt x="294154" y="1118027"/>
                  </a:lnTo>
                  <a:lnTo>
                    <a:pt x="294154" y="1107856"/>
                  </a:lnTo>
                  <a:lnTo>
                    <a:pt x="306441" y="1107856"/>
                  </a:lnTo>
                  <a:lnTo>
                    <a:pt x="306441" y="1115618"/>
                  </a:lnTo>
                  <a:lnTo>
                    <a:pt x="314097" y="1109151"/>
                  </a:lnTo>
                  <a:lnTo>
                    <a:pt x="318727" y="1105328"/>
                  </a:lnTo>
                  <a:lnTo>
                    <a:pt x="318727" y="1105358"/>
                  </a:lnTo>
                  <a:lnTo>
                    <a:pt x="327916" y="1097685"/>
                  </a:lnTo>
                  <a:lnTo>
                    <a:pt x="318727" y="1097685"/>
                  </a:lnTo>
                  <a:lnTo>
                    <a:pt x="318727" y="1092510"/>
                  </a:lnTo>
                  <a:lnTo>
                    <a:pt x="334006" y="1092510"/>
                  </a:lnTo>
                  <a:lnTo>
                    <a:pt x="340096" y="1092510"/>
                  </a:lnTo>
                  <a:lnTo>
                    <a:pt x="343194" y="1092510"/>
                  </a:lnTo>
                  <a:lnTo>
                    <a:pt x="343194" y="1100272"/>
                  </a:lnTo>
                  <a:lnTo>
                    <a:pt x="352383" y="1092510"/>
                  </a:lnTo>
                  <a:lnTo>
                    <a:pt x="352382" y="1092510"/>
                  </a:lnTo>
                  <a:lnTo>
                    <a:pt x="358472" y="1087424"/>
                  </a:lnTo>
                  <a:lnTo>
                    <a:pt x="349284" y="1087424"/>
                  </a:lnTo>
                  <a:lnTo>
                    <a:pt x="349284" y="1082339"/>
                  </a:lnTo>
                  <a:lnTo>
                    <a:pt x="361464" y="1082339"/>
                  </a:lnTo>
                  <a:lnTo>
                    <a:pt x="361464" y="1090012"/>
                  </a:lnTo>
                  <a:lnTo>
                    <a:pt x="370759" y="1082339"/>
                  </a:lnTo>
                  <a:lnTo>
                    <a:pt x="364669" y="1082339"/>
                  </a:lnTo>
                  <a:lnTo>
                    <a:pt x="361464" y="1082339"/>
                  </a:lnTo>
                  <a:lnTo>
                    <a:pt x="361464" y="1077164"/>
                  </a:lnTo>
                  <a:lnTo>
                    <a:pt x="373751" y="1077164"/>
                  </a:lnTo>
                  <a:lnTo>
                    <a:pt x="373751" y="1085015"/>
                  </a:lnTo>
                  <a:lnTo>
                    <a:pt x="383046" y="1077164"/>
                  </a:lnTo>
                  <a:lnTo>
                    <a:pt x="376849" y="1077164"/>
                  </a:lnTo>
                  <a:lnTo>
                    <a:pt x="373751" y="1077164"/>
                  </a:lnTo>
                  <a:lnTo>
                    <a:pt x="373751" y="1072168"/>
                  </a:lnTo>
                  <a:lnTo>
                    <a:pt x="385931" y="1072168"/>
                  </a:lnTo>
                  <a:lnTo>
                    <a:pt x="385931" y="1079841"/>
                  </a:lnTo>
                  <a:lnTo>
                    <a:pt x="395226" y="1072168"/>
                  </a:lnTo>
                  <a:lnTo>
                    <a:pt x="389136" y="1072168"/>
                  </a:lnTo>
                  <a:lnTo>
                    <a:pt x="385931" y="1072168"/>
                  </a:lnTo>
                  <a:lnTo>
                    <a:pt x="385931" y="1067082"/>
                  </a:lnTo>
                  <a:lnTo>
                    <a:pt x="398218" y="1067082"/>
                  </a:lnTo>
                  <a:lnTo>
                    <a:pt x="398218" y="1074755"/>
                  </a:lnTo>
                  <a:lnTo>
                    <a:pt x="407513" y="1067082"/>
                  </a:lnTo>
                  <a:lnTo>
                    <a:pt x="401316" y="1067082"/>
                  </a:lnTo>
                  <a:lnTo>
                    <a:pt x="398218" y="1067082"/>
                  </a:lnTo>
                  <a:lnTo>
                    <a:pt x="398218" y="1061907"/>
                  </a:lnTo>
                  <a:lnTo>
                    <a:pt x="410398" y="1061907"/>
                  </a:lnTo>
                  <a:lnTo>
                    <a:pt x="410398" y="1064495"/>
                  </a:lnTo>
                  <a:lnTo>
                    <a:pt x="410398" y="1069669"/>
                  </a:lnTo>
                  <a:lnTo>
                    <a:pt x="419586" y="1061907"/>
                  </a:lnTo>
                  <a:lnTo>
                    <a:pt x="413603" y="1061907"/>
                  </a:lnTo>
                  <a:lnTo>
                    <a:pt x="410398" y="1061907"/>
                  </a:lnTo>
                  <a:lnTo>
                    <a:pt x="410398" y="1051736"/>
                  </a:lnTo>
                  <a:lnTo>
                    <a:pt x="422684" y="1051736"/>
                  </a:lnTo>
                  <a:lnTo>
                    <a:pt x="422684" y="1059409"/>
                  </a:lnTo>
                  <a:lnTo>
                    <a:pt x="431873" y="1051736"/>
                  </a:lnTo>
                  <a:lnTo>
                    <a:pt x="425783" y="1051736"/>
                  </a:lnTo>
                  <a:lnTo>
                    <a:pt x="422684" y="1051736"/>
                  </a:lnTo>
                  <a:lnTo>
                    <a:pt x="422684" y="1046561"/>
                  </a:lnTo>
                  <a:lnTo>
                    <a:pt x="434864" y="1046561"/>
                  </a:lnTo>
                  <a:lnTo>
                    <a:pt x="434864" y="1049149"/>
                  </a:lnTo>
                  <a:lnTo>
                    <a:pt x="434864" y="1054323"/>
                  </a:lnTo>
                  <a:lnTo>
                    <a:pt x="444160" y="1046561"/>
                  </a:lnTo>
                  <a:lnTo>
                    <a:pt x="437963" y="1046561"/>
                  </a:lnTo>
                  <a:lnTo>
                    <a:pt x="434864" y="1046561"/>
                  </a:lnTo>
                  <a:lnTo>
                    <a:pt x="434864" y="1044152"/>
                  </a:lnTo>
                  <a:lnTo>
                    <a:pt x="434864" y="1031304"/>
                  </a:lnTo>
                  <a:lnTo>
                    <a:pt x="441061" y="1031304"/>
                  </a:lnTo>
                  <a:lnTo>
                    <a:pt x="441061" y="1038977"/>
                  </a:lnTo>
                  <a:lnTo>
                    <a:pt x="450250" y="1031304"/>
                  </a:lnTo>
                  <a:lnTo>
                    <a:pt x="441061" y="1031304"/>
                  </a:lnTo>
                  <a:lnTo>
                    <a:pt x="441061" y="1026219"/>
                  </a:lnTo>
                  <a:lnTo>
                    <a:pt x="453241" y="1026219"/>
                  </a:lnTo>
                  <a:lnTo>
                    <a:pt x="453241" y="1033892"/>
                  </a:lnTo>
                  <a:lnTo>
                    <a:pt x="459438" y="1028777"/>
                  </a:lnTo>
                  <a:lnTo>
                    <a:pt x="459438" y="1028806"/>
                  </a:lnTo>
                  <a:lnTo>
                    <a:pt x="462516" y="1026236"/>
                  </a:lnTo>
                  <a:lnTo>
                    <a:pt x="462536" y="1026219"/>
                  </a:lnTo>
                  <a:lnTo>
                    <a:pt x="462536" y="1026219"/>
                  </a:lnTo>
                  <a:lnTo>
                    <a:pt x="468626" y="1021133"/>
                  </a:lnTo>
                  <a:lnTo>
                    <a:pt x="459438" y="1021133"/>
                  </a:lnTo>
                  <a:lnTo>
                    <a:pt x="459438" y="1015958"/>
                  </a:lnTo>
                  <a:lnTo>
                    <a:pt x="471618" y="1015958"/>
                  </a:lnTo>
                  <a:lnTo>
                    <a:pt x="471618" y="1018546"/>
                  </a:lnTo>
                  <a:lnTo>
                    <a:pt x="471618" y="1023631"/>
                  </a:lnTo>
                  <a:lnTo>
                    <a:pt x="480913" y="1015958"/>
                  </a:lnTo>
                  <a:lnTo>
                    <a:pt x="474716" y="1015958"/>
                  </a:lnTo>
                  <a:lnTo>
                    <a:pt x="471618" y="1015958"/>
                  </a:lnTo>
                  <a:lnTo>
                    <a:pt x="471618" y="1005698"/>
                  </a:lnTo>
                  <a:lnTo>
                    <a:pt x="483905" y="1005698"/>
                  </a:lnTo>
                  <a:lnTo>
                    <a:pt x="483905" y="1008375"/>
                  </a:lnTo>
                  <a:lnTo>
                    <a:pt x="483905" y="1013460"/>
                  </a:lnTo>
                  <a:lnTo>
                    <a:pt x="493093" y="1005698"/>
                  </a:lnTo>
                  <a:lnTo>
                    <a:pt x="487003" y="1005698"/>
                  </a:lnTo>
                  <a:lnTo>
                    <a:pt x="483905" y="1005698"/>
                  </a:lnTo>
                  <a:close/>
                  <a:moveTo>
                    <a:pt x="551322" y="985445"/>
                  </a:moveTo>
                  <a:lnTo>
                    <a:pt x="557412" y="985445"/>
                  </a:lnTo>
                  <a:lnTo>
                    <a:pt x="557412" y="990530"/>
                  </a:lnTo>
                  <a:lnTo>
                    <a:pt x="551322" y="990530"/>
                  </a:lnTo>
                  <a:close/>
                  <a:moveTo>
                    <a:pt x="551322" y="982858"/>
                  </a:moveTo>
                  <a:lnTo>
                    <a:pt x="551322" y="985445"/>
                  </a:lnTo>
                  <a:lnTo>
                    <a:pt x="548224" y="985445"/>
                  </a:lnTo>
                  <a:close/>
                  <a:moveTo>
                    <a:pt x="538928" y="980270"/>
                  </a:moveTo>
                  <a:lnTo>
                    <a:pt x="541991" y="980270"/>
                  </a:lnTo>
                  <a:lnTo>
                    <a:pt x="538928" y="982858"/>
                  </a:lnTo>
                  <a:close/>
                  <a:moveTo>
                    <a:pt x="545018" y="975095"/>
                  </a:moveTo>
                  <a:lnTo>
                    <a:pt x="548117" y="975095"/>
                  </a:lnTo>
                  <a:lnTo>
                    <a:pt x="546567" y="976404"/>
                  </a:lnTo>
                  <a:lnTo>
                    <a:pt x="545018" y="977683"/>
                  </a:lnTo>
                  <a:close/>
                  <a:moveTo>
                    <a:pt x="532731" y="975095"/>
                  </a:moveTo>
                  <a:lnTo>
                    <a:pt x="538928" y="975095"/>
                  </a:lnTo>
                  <a:lnTo>
                    <a:pt x="538928" y="980270"/>
                  </a:lnTo>
                  <a:lnTo>
                    <a:pt x="535937" y="980270"/>
                  </a:lnTo>
                  <a:lnTo>
                    <a:pt x="532731" y="980270"/>
                  </a:lnTo>
                  <a:close/>
                  <a:moveTo>
                    <a:pt x="538928" y="970010"/>
                  </a:moveTo>
                  <a:lnTo>
                    <a:pt x="545018" y="970010"/>
                  </a:lnTo>
                  <a:lnTo>
                    <a:pt x="545018" y="972597"/>
                  </a:lnTo>
                  <a:lnTo>
                    <a:pt x="545018" y="975095"/>
                  </a:lnTo>
                  <a:lnTo>
                    <a:pt x="538928" y="975095"/>
                  </a:lnTo>
                  <a:close/>
                  <a:moveTo>
                    <a:pt x="575789" y="965013"/>
                  </a:moveTo>
                  <a:lnTo>
                    <a:pt x="578674" y="965013"/>
                  </a:lnTo>
                  <a:lnTo>
                    <a:pt x="581879" y="965013"/>
                  </a:lnTo>
                  <a:lnTo>
                    <a:pt x="581879" y="970099"/>
                  </a:lnTo>
                  <a:lnTo>
                    <a:pt x="575789" y="970099"/>
                  </a:lnTo>
                  <a:close/>
                  <a:moveTo>
                    <a:pt x="575789" y="962426"/>
                  </a:moveTo>
                  <a:lnTo>
                    <a:pt x="575789" y="965013"/>
                  </a:lnTo>
                  <a:lnTo>
                    <a:pt x="572655" y="965013"/>
                  </a:lnTo>
                  <a:close/>
                  <a:moveTo>
                    <a:pt x="563395" y="959749"/>
                  </a:moveTo>
                  <a:lnTo>
                    <a:pt x="566494" y="959749"/>
                  </a:lnTo>
                  <a:lnTo>
                    <a:pt x="563395" y="962367"/>
                  </a:lnTo>
                  <a:close/>
                  <a:moveTo>
                    <a:pt x="557305" y="954664"/>
                  </a:moveTo>
                  <a:lnTo>
                    <a:pt x="563395" y="954664"/>
                  </a:lnTo>
                  <a:lnTo>
                    <a:pt x="563395" y="959749"/>
                  </a:lnTo>
                  <a:lnTo>
                    <a:pt x="560403" y="959749"/>
                  </a:lnTo>
                  <a:lnTo>
                    <a:pt x="557305" y="959749"/>
                  </a:lnTo>
                  <a:close/>
                  <a:moveTo>
                    <a:pt x="612542" y="949667"/>
                  </a:moveTo>
                  <a:lnTo>
                    <a:pt x="618632" y="949667"/>
                  </a:lnTo>
                  <a:lnTo>
                    <a:pt x="618632" y="954753"/>
                  </a:lnTo>
                  <a:lnTo>
                    <a:pt x="612542" y="954753"/>
                  </a:lnTo>
                  <a:close/>
                  <a:moveTo>
                    <a:pt x="612542" y="947080"/>
                  </a:moveTo>
                  <a:lnTo>
                    <a:pt x="612542" y="949667"/>
                  </a:lnTo>
                  <a:lnTo>
                    <a:pt x="609408" y="949667"/>
                  </a:lnTo>
                  <a:close/>
                  <a:moveTo>
                    <a:pt x="600149" y="944493"/>
                  </a:moveTo>
                  <a:lnTo>
                    <a:pt x="603247" y="944493"/>
                  </a:lnTo>
                  <a:lnTo>
                    <a:pt x="603233" y="944505"/>
                  </a:lnTo>
                  <a:lnTo>
                    <a:pt x="600149" y="947051"/>
                  </a:lnTo>
                  <a:close/>
                  <a:moveTo>
                    <a:pt x="606239" y="939407"/>
                  </a:moveTo>
                  <a:lnTo>
                    <a:pt x="609301" y="939407"/>
                  </a:lnTo>
                  <a:lnTo>
                    <a:pt x="606239" y="941994"/>
                  </a:lnTo>
                  <a:close/>
                  <a:moveTo>
                    <a:pt x="593952" y="939407"/>
                  </a:moveTo>
                  <a:lnTo>
                    <a:pt x="600149" y="939407"/>
                  </a:lnTo>
                  <a:lnTo>
                    <a:pt x="600149" y="944493"/>
                  </a:lnTo>
                  <a:lnTo>
                    <a:pt x="597050" y="944493"/>
                  </a:lnTo>
                  <a:lnTo>
                    <a:pt x="593952" y="944493"/>
                  </a:lnTo>
                  <a:close/>
                  <a:moveTo>
                    <a:pt x="600149" y="934232"/>
                  </a:moveTo>
                  <a:lnTo>
                    <a:pt x="606239" y="934232"/>
                  </a:lnTo>
                  <a:lnTo>
                    <a:pt x="606239" y="936819"/>
                  </a:lnTo>
                  <a:lnTo>
                    <a:pt x="606239" y="939407"/>
                  </a:lnTo>
                  <a:lnTo>
                    <a:pt x="600149" y="939407"/>
                  </a:lnTo>
                  <a:close/>
                  <a:moveTo>
                    <a:pt x="655279" y="903808"/>
                  </a:moveTo>
                  <a:lnTo>
                    <a:pt x="658271" y="903808"/>
                  </a:lnTo>
                  <a:lnTo>
                    <a:pt x="661369" y="903808"/>
                  </a:lnTo>
                  <a:lnTo>
                    <a:pt x="661369" y="908804"/>
                  </a:lnTo>
                  <a:lnTo>
                    <a:pt x="655279" y="908804"/>
                  </a:lnTo>
                  <a:close/>
                  <a:moveTo>
                    <a:pt x="655279" y="901191"/>
                  </a:moveTo>
                  <a:lnTo>
                    <a:pt x="655279" y="903808"/>
                  </a:lnTo>
                  <a:lnTo>
                    <a:pt x="652181" y="903808"/>
                  </a:lnTo>
                  <a:close/>
                  <a:moveTo>
                    <a:pt x="642992" y="898544"/>
                  </a:moveTo>
                  <a:lnTo>
                    <a:pt x="646090" y="898544"/>
                  </a:lnTo>
                  <a:lnTo>
                    <a:pt x="642992" y="901131"/>
                  </a:lnTo>
                  <a:close/>
                  <a:moveTo>
                    <a:pt x="636902" y="893458"/>
                  </a:moveTo>
                  <a:lnTo>
                    <a:pt x="642992" y="893458"/>
                  </a:lnTo>
                  <a:lnTo>
                    <a:pt x="642992" y="898544"/>
                  </a:lnTo>
                  <a:lnTo>
                    <a:pt x="636902" y="898544"/>
                  </a:lnTo>
                  <a:close/>
                  <a:moveTo>
                    <a:pt x="673656" y="888462"/>
                  </a:moveTo>
                  <a:lnTo>
                    <a:pt x="676647" y="888462"/>
                  </a:lnTo>
                  <a:lnTo>
                    <a:pt x="679746" y="888462"/>
                  </a:lnTo>
                  <a:lnTo>
                    <a:pt x="679746" y="893547"/>
                  </a:lnTo>
                  <a:lnTo>
                    <a:pt x="673656" y="893547"/>
                  </a:lnTo>
                  <a:lnTo>
                    <a:pt x="673656" y="890960"/>
                  </a:lnTo>
                  <a:close/>
                  <a:moveTo>
                    <a:pt x="673656" y="885874"/>
                  </a:moveTo>
                  <a:lnTo>
                    <a:pt x="673656" y="888462"/>
                  </a:lnTo>
                  <a:lnTo>
                    <a:pt x="670558" y="888462"/>
                  </a:lnTo>
                  <a:lnTo>
                    <a:pt x="670643" y="888391"/>
                  </a:lnTo>
                  <a:close/>
                  <a:moveTo>
                    <a:pt x="679639" y="873027"/>
                  </a:moveTo>
                  <a:lnTo>
                    <a:pt x="682773" y="873027"/>
                  </a:lnTo>
                  <a:lnTo>
                    <a:pt x="679639" y="875614"/>
                  </a:lnTo>
                  <a:close/>
                  <a:moveTo>
                    <a:pt x="698123" y="868030"/>
                  </a:moveTo>
                  <a:lnTo>
                    <a:pt x="704319" y="868030"/>
                  </a:lnTo>
                  <a:lnTo>
                    <a:pt x="704319" y="873116"/>
                  </a:lnTo>
                  <a:lnTo>
                    <a:pt x="698123" y="873116"/>
                  </a:lnTo>
                  <a:lnTo>
                    <a:pt x="698123" y="870528"/>
                  </a:lnTo>
                  <a:close/>
                  <a:moveTo>
                    <a:pt x="673442" y="867941"/>
                  </a:moveTo>
                  <a:lnTo>
                    <a:pt x="679639" y="867941"/>
                  </a:lnTo>
                  <a:lnTo>
                    <a:pt x="679639" y="870528"/>
                  </a:lnTo>
                  <a:lnTo>
                    <a:pt x="679639" y="873027"/>
                  </a:lnTo>
                  <a:lnTo>
                    <a:pt x="676647" y="873027"/>
                  </a:lnTo>
                  <a:lnTo>
                    <a:pt x="673442" y="873027"/>
                  </a:lnTo>
                  <a:close/>
                  <a:moveTo>
                    <a:pt x="698123" y="865442"/>
                  </a:moveTo>
                  <a:lnTo>
                    <a:pt x="698123" y="868030"/>
                  </a:lnTo>
                  <a:lnTo>
                    <a:pt x="695024" y="868030"/>
                  </a:lnTo>
                  <a:close/>
                  <a:moveTo>
                    <a:pt x="704319" y="862945"/>
                  </a:moveTo>
                  <a:lnTo>
                    <a:pt x="710410" y="862945"/>
                  </a:lnTo>
                  <a:lnTo>
                    <a:pt x="710410" y="868030"/>
                  </a:lnTo>
                  <a:lnTo>
                    <a:pt x="704319" y="868030"/>
                  </a:lnTo>
                  <a:close/>
                  <a:moveTo>
                    <a:pt x="704319" y="860269"/>
                  </a:moveTo>
                  <a:lnTo>
                    <a:pt x="704319" y="862945"/>
                  </a:lnTo>
                  <a:lnTo>
                    <a:pt x="701114" y="862945"/>
                  </a:lnTo>
                  <a:close/>
                  <a:moveTo>
                    <a:pt x="710410" y="857859"/>
                  </a:moveTo>
                  <a:lnTo>
                    <a:pt x="716499" y="857859"/>
                  </a:lnTo>
                  <a:lnTo>
                    <a:pt x="716499" y="862945"/>
                  </a:lnTo>
                  <a:lnTo>
                    <a:pt x="710410" y="862945"/>
                  </a:lnTo>
                  <a:close/>
                  <a:moveTo>
                    <a:pt x="691819" y="857681"/>
                  </a:moveTo>
                  <a:lnTo>
                    <a:pt x="694953" y="857681"/>
                  </a:lnTo>
                  <a:lnTo>
                    <a:pt x="691819" y="860268"/>
                  </a:lnTo>
                  <a:close/>
                  <a:moveTo>
                    <a:pt x="710410" y="855182"/>
                  </a:moveTo>
                  <a:lnTo>
                    <a:pt x="710410" y="857859"/>
                  </a:lnTo>
                  <a:lnTo>
                    <a:pt x="707204" y="857859"/>
                  </a:lnTo>
                  <a:close/>
                  <a:moveTo>
                    <a:pt x="716499" y="852684"/>
                  </a:moveTo>
                  <a:lnTo>
                    <a:pt x="719491" y="852684"/>
                  </a:lnTo>
                  <a:lnTo>
                    <a:pt x="722696" y="852684"/>
                  </a:lnTo>
                  <a:lnTo>
                    <a:pt x="722696" y="857859"/>
                  </a:lnTo>
                  <a:lnTo>
                    <a:pt x="716499" y="857859"/>
                  </a:lnTo>
                  <a:close/>
                  <a:moveTo>
                    <a:pt x="698016" y="852595"/>
                  </a:moveTo>
                  <a:lnTo>
                    <a:pt x="701078" y="852595"/>
                  </a:lnTo>
                  <a:lnTo>
                    <a:pt x="699551" y="853886"/>
                  </a:lnTo>
                  <a:lnTo>
                    <a:pt x="698016" y="855153"/>
                  </a:lnTo>
                  <a:close/>
                  <a:moveTo>
                    <a:pt x="685729" y="852595"/>
                  </a:moveTo>
                  <a:lnTo>
                    <a:pt x="691819" y="852595"/>
                  </a:lnTo>
                  <a:lnTo>
                    <a:pt x="691819" y="857681"/>
                  </a:lnTo>
                  <a:lnTo>
                    <a:pt x="685729" y="857681"/>
                  </a:lnTo>
                  <a:close/>
                  <a:moveTo>
                    <a:pt x="716499" y="850127"/>
                  </a:moveTo>
                  <a:lnTo>
                    <a:pt x="716499" y="852684"/>
                  </a:lnTo>
                  <a:lnTo>
                    <a:pt x="713401" y="852684"/>
                  </a:lnTo>
                  <a:lnTo>
                    <a:pt x="713403" y="852683"/>
                  </a:lnTo>
                  <a:close/>
                  <a:moveTo>
                    <a:pt x="704106" y="847420"/>
                  </a:moveTo>
                  <a:lnTo>
                    <a:pt x="707204" y="847420"/>
                  </a:lnTo>
                  <a:lnTo>
                    <a:pt x="704106" y="850037"/>
                  </a:lnTo>
                  <a:close/>
                  <a:moveTo>
                    <a:pt x="691819" y="847420"/>
                  </a:moveTo>
                  <a:lnTo>
                    <a:pt x="698016" y="847420"/>
                  </a:lnTo>
                  <a:lnTo>
                    <a:pt x="698016" y="852595"/>
                  </a:lnTo>
                  <a:lnTo>
                    <a:pt x="691819" y="852595"/>
                  </a:lnTo>
                  <a:close/>
                  <a:moveTo>
                    <a:pt x="698016" y="842335"/>
                  </a:moveTo>
                  <a:lnTo>
                    <a:pt x="704106" y="842335"/>
                  </a:lnTo>
                  <a:lnTo>
                    <a:pt x="704106" y="847420"/>
                  </a:lnTo>
                  <a:lnTo>
                    <a:pt x="698016" y="847420"/>
                  </a:lnTo>
                  <a:close/>
                  <a:moveTo>
                    <a:pt x="777613" y="811821"/>
                  </a:moveTo>
                  <a:lnTo>
                    <a:pt x="783810" y="811821"/>
                  </a:lnTo>
                  <a:lnTo>
                    <a:pt x="783810" y="816996"/>
                  </a:lnTo>
                  <a:lnTo>
                    <a:pt x="777613" y="816996"/>
                  </a:lnTo>
                  <a:close/>
                  <a:moveTo>
                    <a:pt x="777613" y="809264"/>
                  </a:moveTo>
                  <a:lnTo>
                    <a:pt x="777613" y="811821"/>
                  </a:lnTo>
                  <a:lnTo>
                    <a:pt x="774551" y="811821"/>
                  </a:lnTo>
                  <a:lnTo>
                    <a:pt x="776078" y="810531"/>
                  </a:lnTo>
                  <a:close/>
                  <a:moveTo>
                    <a:pt x="783810" y="806735"/>
                  </a:moveTo>
                  <a:lnTo>
                    <a:pt x="789900" y="806735"/>
                  </a:lnTo>
                  <a:lnTo>
                    <a:pt x="789900" y="811821"/>
                  </a:lnTo>
                  <a:lnTo>
                    <a:pt x="783810" y="811821"/>
                  </a:lnTo>
                  <a:close/>
                  <a:moveTo>
                    <a:pt x="765326" y="806646"/>
                  </a:moveTo>
                  <a:lnTo>
                    <a:pt x="768389" y="806646"/>
                  </a:lnTo>
                  <a:lnTo>
                    <a:pt x="765326" y="809234"/>
                  </a:lnTo>
                  <a:close/>
                  <a:moveTo>
                    <a:pt x="783810" y="804148"/>
                  </a:moveTo>
                  <a:lnTo>
                    <a:pt x="783810" y="806735"/>
                  </a:lnTo>
                  <a:lnTo>
                    <a:pt x="780711" y="806735"/>
                  </a:lnTo>
                  <a:lnTo>
                    <a:pt x="783736" y="804209"/>
                  </a:lnTo>
                  <a:close/>
                  <a:moveTo>
                    <a:pt x="771416" y="801471"/>
                  </a:moveTo>
                  <a:lnTo>
                    <a:pt x="774515" y="801471"/>
                  </a:lnTo>
                  <a:lnTo>
                    <a:pt x="771416" y="804089"/>
                  </a:lnTo>
                  <a:close/>
                  <a:moveTo>
                    <a:pt x="759236" y="801471"/>
                  </a:moveTo>
                  <a:lnTo>
                    <a:pt x="765326" y="801471"/>
                  </a:lnTo>
                  <a:lnTo>
                    <a:pt x="765326" y="806646"/>
                  </a:lnTo>
                  <a:lnTo>
                    <a:pt x="762335" y="806646"/>
                  </a:lnTo>
                  <a:lnTo>
                    <a:pt x="759236" y="806646"/>
                  </a:lnTo>
                  <a:close/>
                  <a:moveTo>
                    <a:pt x="777613" y="796475"/>
                  </a:moveTo>
                  <a:lnTo>
                    <a:pt x="780711" y="796475"/>
                  </a:lnTo>
                  <a:lnTo>
                    <a:pt x="780690" y="796493"/>
                  </a:lnTo>
                  <a:lnTo>
                    <a:pt x="777613" y="799033"/>
                  </a:lnTo>
                  <a:close/>
                  <a:moveTo>
                    <a:pt x="765326" y="796475"/>
                  </a:moveTo>
                  <a:lnTo>
                    <a:pt x="771416" y="796475"/>
                  </a:lnTo>
                  <a:lnTo>
                    <a:pt x="771416" y="801471"/>
                  </a:lnTo>
                  <a:lnTo>
                    <a:pt x="765326" y="801471"/>
                  </a:lnTo>
                  <a:close/>
                  <a:moveTo>
                    <a:pt x="786801" y="791389"/>
                  </a:moveTo>
                  <a:lnTo>
                    <a:pt x="792891" y="791389"/>
                  </a:lnTo>
                  <a:lnTo>
                    <a:pt x="795990" y="791389"/>
                  </a:lnTo>
                  <a:lnTo>
                    <a:pt x="795990" y="793888"/>
                  </a:lnTo>
                  <a:lnTo>
                    <a:pt x="795990" y="806735"/>
                  </a:lnTo>
                  <a:lnTo>
                    <a:pt x="789900" y="806735"/>
                  </a:lnTo>
                  <a:lnTo>
                    <a:pt x="789900" y="799062"/>
                  </a:lnTo>
                  <a:lnTo>
                    <a:pt x="783736" y="804209"/>
                  </a:lnTo>
                  <a:lnTo>
                    <a:pt x="777613" y="809264"/>
                  </a:lnTo>
                  <a:lnTo>
                    <a:pt x="777613" y="809234"/>
                  </a:lnTo>
                  <a:lnTo>
                    <a:pt x="776078" y="810531"/>
                  </a:lnTo>
                  <a:lnTo>
                    <a:pt x="774515" y="811821"/>
                  </a:lnTo>
                  <a:lnTo>
                    <a:pt x="774551" y="811821"/>
                  </a:lnTo>
                  <a:lnTo>
                    <a:pt x="768425" y="816996"/>
                  </a:lnTo>
                  <a:lnTo>
                    <a:pt x="777613" y="816996"/>
                  </a:lnTo>
                  <a:lnTo>
                    <a:pt x="777613" y="822081"/>
                  </a:lnTo>
                  <a:lnTo>
                    <a:pt x="762335" y="822081"/>
                  </a:lnTo>
                  <a:lnTo>
                    <a:pt x="756138" y="822081"/>
                  </a:lnTo>
                  <a:lnTo>
                    <a:pt x="753146" y="822081"/>
                  </a:lnTo>
                  <a:lnTo>
                    <a:pt x="753146" y="814408"/>
                  </a:lnTo>
                  <a:lnTo>
                    <a:pt x="743958" y="822081"/>
                  </a:lnTo>
                  <a:lnTo>
                    <a:pt x="753146" y="822081"/>
                  </a:lnTo>
                  <a:lnTo>
                    <a:pt x="753146" y="832253"/>
                  </a:lnTo>
                  <a:lnTo>
                    <a:pt x="740966" y="832253"/>
                  </a:lnTo>
                  <a:lnTo>
                    <a:pt x="740966" y="829665"/>
                  </a:lnTo>
                  <a:lnTo>
                    <a:pt x="740966" y="824580"/>
                  </a:lnTo>
                  <a:lnTo>
                    <a:pt x="731671" y="832253"/>
                  </a:lnTo>
                  <a:lnTo>
                    <a:pt x="737761" y="832253"/>
                  </a:lnTo>
                  <a:lnTo>
                    <a:pt x="740966" y="832253"/>
                  </a:lnTo>
                  <a:lnTo>
                    <a:pt x="740966" y="842513"/>
                  </a:lnTo>
                  <a:lnTo>
                    <a:pt x="734876" y="842513"/>
                  </a:lnTo>
                  <a:lnTo>
                    <a:pt x="734876" y="839926"/>
                  </a:lnTo>
                  <a:lnTo>
                    <a:pt x="734876" y="834751"/>
                  </a:lnTo>
                  <a:lnTo>
                    <a:pt x="725581" y="842513"/>
                  </a:lnTo>
                  <a:lnTo>
                    <a:pt x="734876" y="842513"/>
                  </a:lnTo>
                  <a:lnTo>
                    <a:pt x="734876" y="852684"/>
                  </a:lnTo>
                  <a:lnTo>
                    <a:pt x="722696" y="852684"/>
                  </a:lnTo>
                  <a:lnTo>
                    <a:pt x="722696" y="845011"/>
                  </a:lnTo>
                  <a:lnTo>
                    <a:pt x="716499" y="850127"/>
                  </a:lnTo>
                  <a:lnTo>
                    <a:pt x="716499" y="850097"/>
                  </a:lnTo>
                  <a:lnTo>
                    <a:pt x="713403" y="852683"/>
                  </a:lnTo>
                  <a:lnTo>
                    <a:pt x="713401" y="852684"/>
                  </a:lnTo>
                  <a:lnTo>
                    <a:pt x="713401" y="852684"/>
                  </a:lnTo>
                  <a:lnTo>
                    <a:pt x="707204" y="857859"/>
                  </a:lnTo>
                  <a:lnTo>
                    <a:pt x="707204" y="857859"/>
                  </a:lnTo>
                  <a:lnTo>
                    <a:pt x="704319" y="860269"/>
                  </a:lnTo>
                  <a:lnTo>
                    <a:pt x="704319" y="860268"/>
                  </a:lnTo>
                  <a:lnTo>
                    <a:pt x="698123" y="865442"/>
                  </a:lnTo>
                  <a:lnTo>
                    <a:pt x="698123" y="865354"/>
                  </a:lnTo>
                  <a:lnTo>
                    <a:pt x="688934" y="873116"/>
                  </a:lnTo>
                  <a:lnTo>
                    <a:pt x="698123" y="873116"/>
                  </a:lnTo>
                  <a:lnTo>
                    <a:pt x="698123" y="883287"/>
                  </a:lnTo>
                  <a:lnTo>
                    <a:pt x="692033" y="883287"/>
                  </a:lnTo>
                  <a:lnTo>
                    <a:pt x="692033" y="875614"/>
                  </a:lnTo>
                  <a:lnTo>
                    <a:pt x="682844" y="883287"/>
                  </a:lnTo>
                  <a:lnTo>
                    <a:pt x="692033" y="883287"/>
                  </a:lnTo>
                  <a:lnTo>
                    <a:pt x="692033" y="888462"/>
                  </a:lnTo>
                  <a:lnTo>
                    <a:pt x="679746" y="888462"/>
                  </a:lnTo>
                  <a:lnTo>
                    <a:pt x="679746" y="880700"/>
                  </a:lnTo>
                  <a:lnTo>
                    <a:pt x="670643" y="888391"/>
                  </a:lnTo>
                  <a:lnTo>
                    <a:pt x="664468" y="893547"/>
                  </a:lnTo>
                  <a:lnTo>
                    <a:pt x="673656" y="893547"/>
                  </a:lnTo>
                  <a:lnTo>
                    <a:pt x="673656" y="903808"/>
                  </a:lnTo>
                  <a:lnTo>
                    <a:pt x="661369" y="903808"/>
                  </a:lnTo>
                  <a:lnTo>
                    <a:pt x="661369" y="896046"/>
                  </a:lnTo>
                  <a:lnTo>
                    <a:pt x="655279" y="901191"/>
                  </a:lnTo>
                  <a:lnTo>
                    <a:pt x="655279" y="901131"/>
                  </a:lnTo>
                  <a:lnTo>
                    <a:pt x="646091" y="908804"/>
                  </a:lnTo>
                  <a:lnTo>
                    <a:pt x="655279" y="908804"/>
                  </a:lnTo>
                  <a:lnTo>
                    <a:pt x="655279" y="913979"/>
                  </a:lnTo>
                  <a:lnTo>
                    <a:pt x="633804" y="913979"/>
                  </a:lnTo>
                  <a:lnTo>
                    <a:pt x="630812" y="913979"/>
                  </a:lnTo>
                  <a:lnTo>
                    <a:pt x="630812" y="906217"/>
                  </a:lnTo>
                  <a:lnTo>
                    <a:pt x="621624" y="913979"/>
                  </a:lnTo>
                  <a:lnTo>
                    <a:pt x="627714" y="913979"/>
                  </a:lnTo>
                  <a:lnTo>
                    <a:pt x="630812" y="913979"/>
                  </a:lnTo>
                  <a:lnTo>
                    <a:pt x="630812" y="924150"/>
                  </a:lnTo>
                  <a:lnTo>
                    <a:pt x="624722" y="924150"/>
                  </a:lnTo>
                  <a:lnTo>
                    <a:pt x="624722" y="921563"/>
                  </a:lnTo>
                  <a:lnTo>
                    <a:pt x="624722" y="916477"/>
                  </a:lnTo>
                  <a:lnTo>
                    <a:pt x="615427" y="924150"/>
                  </a:lnTo>
                  <a:lnTo>
                    <a:pt x="624722" y="924150"/>
                  </a:lnTo>
                  <a:lnTo>
                    <a:pt x="624722" y="926738"/>
                  </a:lnTo>
                  <a:lnTo>
                    <a:pt x="624722" y="936819"/>
                  </a:lnTo>
                  <a:lnTo>
                    <a:pt x="624722" y="949667"/>
                  </a:lnTo>
                  <a:lnTo>
                    <a:pt x="618632" y="949667"/>
                  </a:lnTo>
                  <a:lnTo>
                    <a:pt x="618632" y="941994"/>
                  </a:lnTo>
                  <a:lnTo>
                    <a:pt x="609337" y="949667"/>
                  </a:lnTo>
                  <a:lnTo>
                    <a:pt x="609408" y="949667"/>
                  </a:lnTo>
                  <a:lnTo>
                    <a:pt x="603247" y="954753"/>
                  </a:lnTo>
                  <a:lnTo>
                    <a:pt x="612542" y="954753"/>
                  </a:lnTo>
                  <a:lnTo>
                    <a:pt x="612542" y="959928"/>
                  </a:lnTo>
                  <a:lnTo>
                    <a:pt x="597050" y="959928"/>
                  </a:lnTo>
                  <a:lnTo>
                    <a:pt x="594166" y="959928"/>
                  </a:lnTo>
                  <a:lnTo>
                    <a:pt x="594166" y="952166"/>
                  </a:lnTo>
                  <a:lnTo>
                    <a:pt x="584870" y="959928"/>
                  </a:lnTo>
                  <a:lnTo>
                    <a:pt x="590960" y="959928"/>
                  </a:lnTo>
                  <a:lnTo>
                    <a:pt x="594166" y="959928"/>
                  </a:lnTo>
                  <a:lnTo>
                    <a:pt x="594166" y="965013"/>
                  </a:lnTo>
                  <a:lnTo>
                    <a:pt x="581879" y="965013"/>
                  </a:lnTo>
                  <a:lnTo>
                    <a:pt x="581879" y="957340"/>
                  </a:lnTo>
                  <a:lnTo>
                    <a:pt x="572584" y="965013"/>
                  </a:lnTo>
                  <a:lnTo>
                    <a:pt x="572655" y="965013"/>
                  </a:lnTo>
                  <a:lnTo>
                    <a:pt x="566494" y="970099"/>
                  </a:lnTo>
                  <a:lnTo>
                    <a:pt x="575789" y="970099"/>
                  </a:lnTo>
                  <a:lnTo>
                    <a:pt x="575789" y="975274"/>
                  </a:lnTo>
                  <a:lnTo>
                    <a:pt x="563502" y="975274"/>
                  </a:lnTo>
                  <a:lnTo>
                    <a:pt x="563502" y="972597"/>
                  </a:lnTo>
                  <a:lnTo>
                    <a:pt x="563502" y="967512"/>
                  </a:lnTo>
                  <a:lnTo>
                    <a:pt x="554314" y="975274"/>
                  </a:lnTo>
                  <a:lnTo>
                    <a:pt x="560403" y="975274"/>
                  </a:lnTo>
                  <a:lnTo>
                    <a:pt x="563502" y="975274"/>
                  </a:lnTo>
                  <a:lnTo>
                    <a:pt x="563502" y="985445"/>
                  </a:lnTo>
                  <a:lnTo>
                    <a:pt x="557412" y="985445"/>
                  </a:lnTo>
                  <a:lnTo>
                    <a:pt x="557412" y="977683"/>
                  </a:lnTo>
                  <a:lnTo>
                    <a:pt x="548117" y="985445"/>
                  </a:lnTo>
                  <a:lnTo>
                    <a:pt x="548224" y="985445"/>
                  </a:lnTo>
                  <a:lnTo>
                    <a:pt x="542134" y="990530"/>
                  </a:lnTo>
                  <a:lnTo>
                    <a:pt x="551322" y="990530"/>
                  </a:lnTo>
                  <a:lnTo>
                    <a:pt x="551322" y="995616"/>
                  </a:lnTo>
                  <a:lnTo>
                    <a:pt x="539035" y="995616"/>
                  </a:lnTo>
                  <a:lnTo>
                    <a:pt x="539035" y="993029"/>
                  </a:lnTo>
                  <a:lnTo>
                    <a:pt x="539035" y="987943"/>
                  </a:lnTo>
                  <a:lnTo>
                    <a:pt x="529847" y="995616"/>
                  </a:lnTo>
                  <a:lnTo>
                    <a:pt x="535937" y="995616"/>
                  </a:lnTo>
                  <a:lnTo>
                    <a:pt x="539035" y="995616"/>
                  </a:lnTo>
                  <a:lnTo>
                    <a:pt x="539035" y="1005876"/>
                  </a:lnTo>
                  <a:lnTo>
                    <a:pt x="523757" y="1005876"/>
                  </a:lnTo>
                  <a:lnTo>
                    <a:pt x="520658" y="1005876"/>
                  </a:lnTo>
                  <a:lnTo>
                    <a:pt x="520658" y="998203"/>
                  </a:lnTo>
                  <a:lnTo>
                    <a:pt x="511470" y="1005876"/>
                  </a:lnTo>
                  <a:lnTo>
                    <a:pt x="517560" y="1005876"/>
                  </a:lnTo>
                  <a:lnTo>
                    <a:pt x="520658" y="1005876"/>
                  </a:lnTo>
                  <a:lnTo>
                    <a:pt x="520658" y="1010962"/>
                  </a:lnTo>
                  <a:lnTo>
                    <a:pt x="505380" y="1010962"/>
                  </a:lnTo>
                  <a:lnTo>
                    <a:pt x="502282" y="1010962"/>
                  </a:lnTo>
                  <a:lnTo>
                    <a:pt x="502282" y="1008375"/>
                  </a:lnTo>
                  <a:lnTo>
                    <a:pt x="502282" y="1003289"/>
                  </a:lnTo>
                  <a:lnTo>
                    <a:pt x="511470" y="995527"/>
                  </a:lnTo>
                  <a:lnTo>
                    <a:pt x="505380" y="995527"/>
                  </a:lnTo>
                  <a:lnTo>
                    <a:pt x="502282" y="995527"/>
                  </a:lnTo>
                  <a:lnTo>
                    <a:pt x="502282" y="990441"/>
                  </a:lnTo>
                  <a:lnTo>
                    <a:pt x="517560" y="990441"/>
                  </a:lnTo>
                  <a:lnTo>
                    <a:pt x="520552" y="990441"/>
                  </a:lnTo>
                  <a:lnTo>
                    <a:pt x="520552" y="993029"/>
                  </a:lnTo>
                  <a:lnTo>
                    <a:pt x="520552" y="998203"/>
                  </a:lnTo>
                  <a:lnTo>
                    <a:pt x="529847" y="990441"/>
                  </a:lnTo>
                  <a:lnTo>
                    <a:pt x="523757" y="990441"/>
                  </a:lnTo>
                  <a:lnTo>
                    <a:pt x="520552" y="990441"/>
                  </a:lnTo>
                  <a:lnTo>
                    <a:pt x="520552" y="980270"/>
                  </a:lnTo>
                  <a:lnTo>
                    <a:pt x="532731" y="980270"/>
                  </a:lnTo>
                  <a:lnTo>
                    <a:pt x="532731" y="987943"/>
                  </a:lnTo>
                  <a:lnTo>
                    <a:pt x="542134" y="980270"/>
                  </a:lnTo>
                  <a:lnTo>
                    <a:pt x="541991" y="980270"/>
                  </a:lnTo>
                  <a:lnTo>
                    <a:pt x="546567" y="976404"/>
                  </a:lnTo>
                  <a:lnTo>
                    <a:pt x="554314" y="970010"/>
                  </a:lnTo>
                  <a:lnTo>
                    <a:pt x="545018" y="970010"/>
                  </a:lnTo>
                  <a:lnTo>
                    <a:pt x="545018" y="959749"/>
                  </a:lnTo>
                  <a:lnTo>
                    <a:pt x="557305" y="959749"/>
                  </a:lnTo>
                  <a:lnTo>
                    <a:pt x="557305" y="967512"/>
                  </a:lnTo>
                  <a:lnTo>
                    <a:pt x="563395" y="962367"/>
                  </a:lnTo>
                  <a:lnTo>
                    <a:pt x="563395" y="962426"/>
                  </a:lnTo>
                  <a:lnTo>
                    <a:pt x="572584" y="954664"/>
                  </a:lnTo>
                  <a:lnTo>
                    <a:pt x="563395" y="954664"/>
                  </a:lnTo>
                  <a:lnTo>
                    <a:pt x="563395" y="949667"/>
                  </a:lnTo>
                  <a:lnTo>
                    <a:pt x="575682" y="949667"/>
                  </a:lnTo>
                  <a:lnTo>
                    <a:pt x="575682" y="957340"/>
                  </a:lnTo>
                  <a:lnTo>
                    <a:pt x="584870" y="949667"/>
                  </a:lnTo>
                  <a:lnTo>
                    <a:pt x="578674" y="949667"/>
                  </a:lnTo>
                  <a:lnTo>
                    <a:pt x="575682" y="949667"/>
                  </a:lnTo>
                  <a:lnTo>
                    <a:pt x="575682" y="944493"/>
                  </a:lnTo>
                  <a:lnTo>
                    <a:pt x="590960" y="944493"/>
                  </a:lnTo>
                  <a:lnTo>
                    <a:pt x="593952" y="944493"/>
                  </a:lnTo>
                  <a:lnTo>
                    <a:pt x="593952" y="952166"/>
                  </a:lnTo>
                  <a:lnTo>
                    <a:pt x="600149" y="947051"/>
                  </a:lnTo>
                  <a:lnTo>
                    <a:pt x="600149" y="947080"/>
                  </a:lnTo>
                  <a:lnTo>
                    <a:pt x="603233" y="944505"/>
                  </a:lnTo>
                  <a:lnTo>
                    <a:pt x="603247" y="944493"/>
                  </a:lnTo>
                  <a:lnTo>
                    <a:pt x="603247" y="944493"/>
                  </a:lnTo>
                  <a:lnTo>
                    <a:pt x="609337" y="939407"/>
                  </a:lnTo>
                  <a:lnTo>
                    <a:pt x="609301" y="939407"/>
                  </a:lnTo>
                  <a:lnTo>
                    <a:pt x="615427" y="934232"/>
                  </a:lnTo>
                  <a:lnTo>
                    <a:pt x="606239" y="934232"/>
                  </a:lnTo>
                  <a:lnTo>
                    <a:pt x="606239" y="926738"/>
                  </a:lnTo>
                  <a:lnTo>
                    <a:pt x="606239" y="921563"/>
                  </a:lnTo>
                  <a:lnTo>
                    <a:pt x="606239" y="908804"/>
                  </a:lnTo>
                  <a:lnTo>
                    <a:pt x="612329" y="908804"/>
                  </a:lnTo>
                  <a:lnTo>
                    <a:pt x="612329" y="916477"/>
                  </a:lnTo>
                  <a:lnTo>
                    <a:pt x="621624" y="908804"/>
                  </a:lnTo>
                  <a:lnTo>
                    <a:pt x="612329" y="908804"/>
                  </a:lnTo>
                  <a:lnTo>
                    <a:pt x="612329" y="898544"/>
                  </a:lnTo>
                  <a:lnTo>
                    <a:pt x="627714" y="898544"/>
                  </a:lnTo>
                  <a:lnTo>
                    <a:pt x="633804" y="898544"/>
                  </a:lnTo>
                  <a:lnTo>
                    <a:pt x="636902" y="898544"/>
                  </a:lnTo>
                  <a:lnTo>
                    <a:pt x="636902" y="906217"/>
                  </a:lnTo>
                  <a:lnTo>
                    <a:pt x="646091" y="898544"/>
                  </a:lnTo>
                  <a:lnTo>
                    <a:pt x="646090" y="898544"/>
                  </a:lnTo>
                  <a:lnTo>
                    <a:pt x="652181" y="893458"/>
                  </a:lnTo>
                  <a:lnTo>
                    <a:pt x="642992" y="893458"/>
                  </a:lnTo>
                  <a:lnTo>
                    <a:pt x="642992" y="888283"/>
                  </a:lnTo>
                  <a:lnTo>
                    <a:pt x="655172" y="888283"/>
                  </a:lnTo>
                  <a:lnTo>
                    <a:pt x="655172" y="890960"/>
                  </a:lnTo>
                  <a:lnTo>
                    <a:pt x="655172" y="896046"/>
                  </a:lnTo>
                  <a:lnTo>
                    <a:pt x="664468" y="888283"/>
                  </a:lnTo>
                  <a:lnTo>
                    <a:pt x="658271" y="888283"/>
                  </a:lnTo>
                  <a:lnTo>
                    <a:pt x="655172" y="888283"/>
                  </a:lnTo>
                  <a:lnTo>
                    <a:pt x="655172" y="878112"/>
                  </a:lnTo>
                  <a:lnTo>
                    <a:pt x="661262" y="878112"/>
                  </a:lnTo>
                  <a:lnTo>
                    <a:pt x="661262" y="885874"/>
                  </a:lnTo>
                  <a:lnTo>
                    <a:pt x="670558" y="878112"/>
                  </a:lnTo>
                  <a:lnTo>
                    <a:pt x="661262" y="878112"/>
                  </a:lnTo>
                  <a:lnTo>
                    <a:pt x="661262" y="873027"/>
                  </a:lnTo>
                  <a:lnTo>
                    <a:pt x="673442" y="873027"/>
                  </a:lnTo>
                  <a:lnTo>
                    <a:pt x="673442" y="880700"/>
                  </a:lnTo>
                  <a:lnTo>
                    <a:pt x="682844" y="873027"/>
                  </a:lnTo>
                  <a:lnTo>
                    <a:pt x="682773" y="873027"/>
                  </a:lnTo>
                  <a:lnTo>
                    <a:pt x="688934" y="867941"/>
                  </a:lnTo>
                  <a:lnTo>
                    <a:pt x="679639" y="867941"/>
                  </a:lnTo>
                  <a:lnTo>
                    <a:pt x="679639" y="857681"/>
                  </a:lnTo>
                  <a:lnTo>
                    <a:pt x="685729" y="857681"/>
                  </a:lnTo>
                  <a:lnTo>
                    <a:pt x="685729" y="865354"/>
                  </a:lnTo>
                  <a:lnTo>
                    <a:pt x="695024" y="857681"/>
                  </a:lnTo>
                  <a:lnTo>
                    <a:pt x="694953" y="857681"/>
                  </a:lnTo>
                  <a:lnTo>
                    <a:pt x="698016" y="855153"/>
                  </a:lnTo>
                  <a:lnTo>
                    <a:pt x="698016" y="855182"/>
                  </a:lnTo>
                  <a:lnTo>
                    <a:pt x="699551" y="853886"/>
                  </a:lnTo>
                  <a:lnTo>
                    <a:pt x="701114" y="852595"/>
                  </a:lnTo>
                  <a:lnTo>
                    <a:pt x="701078" y="852595"/>
                  </a:lnTo>
                  <a:lnTo>
                    <a:pt x="704106" y="850037"/>
                  </a:lnTo>
                  <a:lnTo>
                    <a:pt x="704106" y="850097"/>
                  </a:lnTo>
                  <a:lnTo>
                    <a:pt x="713401" y="842335"/>
                  </a:lnTo>
                  <a:lnTo>
                    <a:pt x="704106" y="842335"/>
                  </a:lnTo>
                  <a:lnTo>
                    <a:pt x="704106" y="837249"/>
                  </a:lnTo>
                  <a:lnTo>
                    <a:pt x="716393" y="837249"/>
                  </a:lnTo>
                  <a:lnTo>
                    <a:pt x="716393" y="839926"/>
                  </a:lnTo>
                  <a:lnTo>
                    <a:pt x="716393" y="845011"/>
                  </a:lnTo>
                  <a:lnTo>
                    <a:pt x="725581" y="837249"/>
                  </a:lnTo>
                  <a:lnTo>
                    <a:pt x="719491" y="837249"/>
                  </a:lnTo>
                  <a:lnTo>
                    <a:pt x="716393" y="837249"/>
                  </a:lnTo>
                  <a:lnTo>
                    <a:pt x="716393" y="827078"/>
                  </a:lnTo>
                  <a:lnTo>
                    <a:pt x="722483" y="827078"/>
                  </a:lnTo>
                  <a:lnTo>
                    <a:pt x="722483" y="829665"/>
                  </a:lnTo>
                  <a:lnTo>
                    <a:pt x="722483" y="834751"/>
                  </a:lnTo>
                  <a:lnTo>
                    <a:pt x="731671" y="827078"/>
                  </a:lnTo>
                  <a:lnTo>
                    <a:pt x="722483" y="827078"/>
                  </a:lnTo>
                  <a:lnTo>
                    <a:pt x="722483" y="816817"/>
                  </a:lnTo>
                  <a:lnTo>
                    <a:pt x="734769" y="816817"/>
                  </a:lnTo>
                  <a:lnTo>
                    <a:pt x="734769" y="824580"/>
                  </a:lnTo>
                  <a:lnTo>
                    <a:pt x="743958" y="816817"/>
                  </a:lnTo>
                  <a:lnTo>
                    <a:pt x="737761" y="816817"/>
                  </a:lnTo>
                  <a:lnTo>
                    <a:pt x="734769" y="816817"/>
                  </a:lnTo>
                  <a:lnTo>
                    <a:pt x="734769" y="806646"/>
                  </a:lnTo>
                  <a:lnTo>
                    <a:pt x="756138" y="806646"/>
                  </a:lnTo>
                  <a:lnTo>
                    <a:pt x="759236" y="806646"/>
                  </a:lnTo>
                  <a:lnTo>
                    <a:pt x="759236" y="814408"/>
                  </a:lnTo>
                  <a:lnTo>
                    <a:pt x="768425" y="806646"/>
                  </a:lnTo>
                  <a:lnTo>
                    <a:pt x="768389" y="806646"/>
                  </a:lnTo>
                  <a:lnTo>
                    <a:pt x="771416" y="804089"/>
                  </a:lnTo>
                  <a:lnTo>
                    <a:pt x="771416" y="804148"/>
                  </a:lnTo>
                  <a:lnTo>
                    <a:pt x="777613" y="799033"/>
                  </a:lnTo>
                  <a:lnTo>
                    <a:pt x="777613" y="799062"/>
                  </a:lnTo>
                  <a:lnTo>
                    <a:pt x="780690" y="796493"/>
                  </a:lnTo>
                  <a:lnTo>
                    <a:pt x="780711" y="796475"/>
                  </a:lnTo>
                  <a:lnTo>
                    <a:pt x="780711" y="796475"/>
                  </a:lnTo>
                  <a:close/>
                  <a:moveTo>
                    <a:pt x="771416" y="791389"/>
                  </a:moveTo>
                  <a:lnTo>
                    <a:pt x="777613" y="791389"/>
                  </a:lnTo>
                  <a:lnTo>
                    <a:pt x="777613" y="793888"/>
                  </a:lnTo>
                  <a:lnTo>
                    <a:pt x="777613" y="796475"/>
                  </a:lnTo>
                  <a:lnTo>
                    <a:pt x="771416" y="796475"/>
                  </a:lnTo>
                  <a:close/>
                  <a:moveTo>
                    <a:pt x="851120" y="765872"/>
                  </a:moveTo>
                  <a:lnTo>
                    <a:pt x="857210" y="765872"/>
                  </a:lnTo>
                  <a:lnTo>
                    <a:pt x="857210" y="771047"/>
                  </a:lnTo>
                  <a:lnTo>
                    <a:pt x="851120" y="771047"/>
                  </a:lnTo>
                  <a:close/>
                  <a:moveTo>
                    <a:pt x="851120" y="763285"/>
                  </a:moveTo>
                  <a:lnTo>
                    <a:pt x="851120" y="765872"/>
                  </a:lnTo>
                  <a:lnTo>
                    <a:pt x="848058" y="765872"/>
                  </a:lnTo>
                  <a:close/>
                  <a:moveTo>
                    <a:pt x="857210" y="760787"/>
                  </a:moveTo>
                  <a:lnTo>
                    <a:pt x="863407" y="760787"/>
                  </a:lnTo>
                  <a:lnTo>
                    <a:pt x="863407" y="765872"/>
                  </a:lnTo>
                  <a:lnTo>
                    <a:pt x="857210" y="765872"/>
                  </a:lnTo>
                  <a:close/>
                  <a:moveTo>
                    <a:pt x="838727" y="760697"/>
                  </a:moveTo>
                  <a:lnTo>
                    <a:pt x="841826" y="760697"/>
                  </a:lnTo>
                  <a:lnTo>
                    <a:pt x="838727" y="763285"/>
                  </a:lnTo>
                  <a:close/>
                  <a:moveTo>
                    <a:pt x="857210" y="758199"/>
                  </a:moveTo>
                  <a:lnTo>
                    <a:pt x="857210" y="760787"/>
                  </a:lnTo>
                  <a:lnTo>
                    <a:pt x="854075" y="760787"/>
                  </a:lnTo>
                  <a:close/>
                  <a:moveTo>
                    <a:pt x="844817" y="755612"/>
                  </a:moveTo>
                  <a:lnTo>
                    <a:pt x="847915" y="755612"/>
                  </a:lnTo>
                  <a:lnTo>
                    <a:pt x="844817" y="758199"/>
                  </a:lnTo>
                  <a:close/>
                  <a:moveTo>
                    <a:pt x="832530" y="755612"/>
                  </a:moveTo>
                  <a:lnTo>
                    <a:pt x="838727" y="755612"/>
                  </a:lnTo>
                  <a:lnTo>
                    <a:pt x="838727" y="760697"/>
                  </a:lnTo>
                  <a:lnTo>
                    <a:pt x="835735" y="760697"/>
                  </a:lnTo>
                  <a:lnTo>
                    <a:pt x="832530" y="760697"/>
                  </a:lnTo>
                  <a:close/>
                  <a:moveTo>
                    <a:pt x="838727" y="750526"/>
                  </a:moveTo>
                  <a:lnTo>
                    <a:pt x="844817" y="750526"/>
                  </a:lnTo>
                  <a:lnTo>
                    <a:pt x="844817" y="755612"/>
                  </a:lnTo>
                  <a:lnTo>
                    <a:pt x="838727" y="755612"/>
                  </a:lnTo>
                  <a:close/>
                  <a:moveTo>
                    <a:pt x="942897" y="699581"/>
                  </a:moveTo>
                  <a:lnTo>
                    <a:pt x="945889" y="699581"/>
                  </a:lnTo>
                  <a:lnTo>
                    <a:pt x="948987" y="699581"/>
                  </a:lnTo>
                  <a:lnTo>
                    <a:pt x="948987" y="704667"/>
                  </a:lnTo>
                  <a:lnTo>
                    <a:pt x="942897" y="704667"/>
                  </a:lnTo>
                  <a:close/>
                  <a:moveTo>
                    <a:pt x="942897" y="696964"/>
                  </a:moveTo>
                  <a:lnTo>
                    <a:pt x="942897" y="699581"/>
                  </a:lnTo>
                  <a:lnTo>
                    <a:pt x="939799" y="699581"/>
                  </a:lnTo>
                  <a:close/>
                  <a:moveTo>
                    <a:pt x="930504" y="694317"/>
                  </a:moveTo>
                  <a:lnTo>
                    <a:pt x="933602" y="694317"/>
                  </a:lnTo>
                  <a:lnTo>
                    <a:pt x="930504" y="696904"/>
                  </a:lnTo>
                  <a:close/>
                  <a:moveTo>
                    <a:pt x="991831" y="689321"/>
                  </a:moveTo>
                  <a:lnTo>
                    <a:pt x="997921" y="689321"/>
                  </a:lnTo>
                  <a:lnTo>
                    <a:pt x="997921" y="694406"/>
                  </a:lnTo>
                  <a:lnTo>
                    <a:pt x="991831" y="694406"/>
                  </a:lnTo>
                  <a:close/>
                  <a:moveTo>
                    <a:pt x="924414" y="689142"/>
                  </a:moveTo>
                  <a:lnTo>
                    <a:pt x="930504" y="689142"/>
                  </a:lnTo>
                  <a:lnTo>
                    <a:pt x="930504" y="694317"/>
                  </a:lnTo>
                  <a:lnTo>
                    <a:pt x="927512" y="694317"/>
                  </a:lnTo>
                  <a:lnTo>
                    <a:pt x="924414" y="694317"/>
                  </a:lnTo>
                  <a:close/>
                  <a:moveTo>
                    <a:pt x="991831" y="686733"/>
                  </a:moveTo>
                  <a:lnTo>
                    <a:pt x="991831" y="689321"/>
                  </a:lnTo>
                  <a:lnTo>
                    <a:pt x="988696" y="689321"/>
                  </a:lnTo>
                  <a:close/>
                  <a:moveTo>
                    <a:pt x="979437" y="684057"/>
                  </a:moveTo>
                  <a:lnTo>
                    <a:pt x="982536" y="684057"/>
                  </a:lnTo>
                  <a:lnTo>
                    <a:pt x="979437" y="686675"/>
                  </a:lnTo>
                  <a:close/>
                  <a:moveTo>
                    <a:pt x="973347" y="679060"/>
                  </a:moveTo>
                  <a:lnTo>
                    <a:pt x="979437" y="679060"/>
                  </a:lnTo>
                  <a:lnTo>
                    <a:pt x="979437" y="684057"/>
                  </a:lnTo>
                  <a:lnTo>
                    <a:pt x="973347" y="684057"/>
                  </a:lnTo>
                  <a:close/>
                  <a:moveTo>
                    <a:pt x="1052944" y="653454"/>
                  </a:moveTo>
                  <a:lnTo>
                    <a:pt x="1055936" y="653454"/>
                  </a:lnTo>
                  <a:lnTo>
                    <a:pt x="1052944" y="655982"/>
                  </a:lnTo>
                  <a:close/>
                  <a:moveTo>
                    <a:pt x="1046748" y="648368"/>
                  </a:moveTo>
                  <a:lnTo>
                    <a:pt x="1052944" y="648368"/>
                  </a:lnTo>
                  <a:lnTo>
                    <a:pt x="1052944" y="651045"/>
                  </a:lnTo>
                  <a:lnTo>
                    <a:pt x="1052944" y="653454"/>
                  </a:lnTo>
                  <a:lnTo>
                    <a:pt x="1049846" y="653454"/>
                  </a:lnTo>
                  <a:lnTo>
                    <a:pt x="1046748" y="653454"/>
                  </a:lnTo>
                  <a:close/>
                  <a:moveTo>
                    <a:pt x="1144829" y="638197"/>
                  </a:moveTo>
                  <a:lnTo>
                    <a:pt x="1150918" y="638197"/>
                  </a:lnTo>
                  <a:lnTo>
                    <a:pt x="1150918" y="643372"/>
                  </a:lnTo>
                  <a:lnTo>
                    <a:pt x="1144829" y="643372"/>
                  </a:lnTo>
                  <a:close/>
                  <a:moveTo>
                    <a:pt x="1144829" y="635610"/>
                  </a:moveTo>
                  <a:lnTo>
                    <a:pt x="1144829" y="638197"/>
                  </a:lnTo>
                  <a:lnTo>
                    <a:pt x="1141731" y="638197"/>
                  </a:lnTo>
                  <a:close/>
                  <a:moveTo>
                    <a:pt x="1132435" y="633112"/>
                  </a:moveTo>
                  <a:lnTo>
                    <a:pt x="1135426" y="633112"/>
                  </a:lnTo>
                  <a:lnTo>
                    <a:pt x="1132435" y="635610"/>
                  </a:lnTo>
                  <a:close/>
                  <a:moveTo>
                    <a:pt x="1138525" y="627937"/>
                  </a:moveTo>
                  <a:lnTo>
                    <a:pt x="1141623" y="627937"/>
                  </a:lnTo>
                  <a:lnTo>
                    <a:pt x="1138525" y="630524"/>
                  </a:lnTo>
                  <a:close/>
                  <a:moveTo>
                    <a:pt x="1126238" y="627937"/>
                  </a:moveTo>
                  <a:lnTo>
                    <a:pt x="1132435" y="627937"/>
                  </a:lnTo>
                  <a:lnTo>
                    <a:pt x="1132435" y="633112"/>
                  </a:lnTo>
                  <a:lnTo>
                    <a:pt x="1126238" y="633112"/>
                  </a:lnTo>
                  <a:close/>
                  <a:moveTo>
                    <a:pt x="1132435" y="622851"/>
                  </a:moveTo>
                  <a:lnTo>
                    <a:pt x="1138525" y="622851"/>
                  </a:lnTo>
                  <a:lnTo>
                    <a:pt x="1138525" y="625439"/>
                  </a:lnTo>
                  <a:lnTo>
                    <a:pt x="1138525" y="627937"/>
                  </a:lnTo>
                  <a:lnTo>
                    <a:pt x="1132435" y="627937"/>
                  </a:lnTo>
                  <a:close/>
                  <a:moveTo>
                    <a:pt x="1175385" y="617855"/>
                  </a:moveTo>
                  <a:lnTo>
                    <a:pt x="1181475" y="617855"/>
                  </a:lnTo>
                  <a:lnTo>
                    <a:pt x="1181475" y="622940"/>
                  </a:lnTo>
                  <a:lnTo>
                    <a:pt x="1175385" y="622940"/>
                  </a:lnTo>
                  <a:close/>
                  <a:moveTo>
                    <a:pt x="1175385" y="615267"/>
                  </a:moveTo>
                  <a:lnTo>
                    <a:pt x="1175385" y="617855"/>
                  </a:lnTo>
                  <a:lnTo>
                    <a:pt x="1172250" y="617855"/>
                  </a:lnTo>
                  <a:close/>
                  <a:moveTo>
                    <a:pt x="1162992" y="612591"/>
                  </a:moveTo>
                  <a:lnTo>
                    <a:pt x="1166090" y="612591"/>
                  </a:lnTo>
                  <a:lnTo>
                    <a:pt x="1162992" y="615208"/>
                  </a:lnTo>
                  <a:close/>
                  <a:moveTo>
                    <a:pt x="1156902" y="607505"/>
                  </a:moveTo>
                  <a:lnTo>
                    <a:pt x="1162992" y="607505"/>
                  </a:lnTo>
                  <a:lnTo>
                    <a:pt x="1162992" y="612591"/>
                  </a:lnTo>
                  <a:lnTo>
                    <a:pt x="1156902" y="612591"/>
                  </a:lnTo>
                  <a:close/>
                  <a:moveTo>
                    <a:pt x="1205942" y="602509"/>
                  </a:moveTo>
                  <a:lnTo>
                    <a:pt x="1208934" y="602509"/>
                  </a:lnTo>
                  <a:lnTo>
                    <a:pt x="1212032" y="602509"/>
                  </a:lnTo>
                  <a:lnTo>
                    <a:pt x="1212032" y="607594"/>
                  </a:lnTo>
                  <a:lnTo>
                    <a:pt x="1205942" y="607594"/>
                  </a:lnTo>
                  <a:close/>
                  <a:moveTo>
                    <a:pt x="1205942" y="599922"/>
                  </a:moveTo>
                  <a:lnTo>
                    <a:pt x="1205942" y="602509"/>
                  </a:lnTo>
                  <a:lnTo>
                    <a:pt x="1202844" y="602509"/>
                  </a:lnTo>
                  <a:close/>
                  <a:moveTo>
                    <a:pt x="1193655" y="597334"/>
                  </a:moveTo>
                  <a:lnTo>
                    <a:pt x="1196753" y="597334"/>
                  </a:lnTo>
                  <a:lnTo>
                    <a:pt x="1196678" y="597397"/>
                  </a:lnTo>
                  <a:lnTo>
                    <a:pt x="1193655" y="599892"/>
                  </a:lnTo>
                  <a:close/>
                  <a:moveTo>
                    <a:pt x="1187458" y="592248"/>
                  </a:moveTo>
                  <a:lnTo>
                    <a:pt x="1193655" y="592248"/>
                  </a:lnTo>
                  <a:lnTo>
                    <a:pt x="1193655" y="597334"/>
                  </a:lnTo>
                  <a:lnTo>
                    <a:pt x="1187458" y="597334"/>
                  </a:lnTo>
                  <a:close/>
                  <a:moveTo>
                    <a:pt x="1340456" y="556471"/>
                  </a:moveTo>
                  <a:lnTo>
                    <a:pt x="1343554" y="556471"/>
                  </a:lnTo>
                  <a:lnTo>
                    <a:pt x="1340456" y="559058"/>
                  </a:lnTo>
                  <a:close/>
                  <a:moveTo>
                    <a:pt x="1334366" y="551385"/>
                  </a:moveTo>
                  <a:lnTo>
                    <a:pt x="1340456" y="551385"/>
                  </a:lnTo>
                  <a:lnTo>
                    <a:pt x="1340456" y="553973"/>
                  </a:lnTo>
                  <a:lnTo>
                    <a:pt x="1340456" y="556471"/>
                  </a:lnTo>
                  <a:lnTo>
                    <a:pt x="1337464" y="556471"/>
                  </a:lnTo>
                  <a:lnTo>
                    <a:pt x="1334366" y="556471"/>
                  </a:lnTo>
                  <a:close/>
                  <a:moveTo>
                    <a:pt x="1413963" y="536128"/>
                  </a:moveTo>
                  <a:lnTo>
                    <a:pt x="1416955" y="536128"/>
                  </a:lnTo>
                  <a:lnTo>
                    <a:pt x="1420160" y="536128"/>
                  </a:lnTo>
                  <a:lnTo>
                    <a:pt x="1420160" y="541303"/>
                  </a:lnTo>
                  <a:lnTo>
                    <a:pt x="1413963" y="541303"/>
                  </a:lnTo>
                  <a:close/>
                  <a:moveTo>
                    <a:pt x="1413963" y="533571"/>
                  </a:moveTo>
                  <a:lnTo>
                    <a:pt x="1413963" y="536128"/>
                  </a:lnTo>
                  <a:lnTo>
                    <a:pt x="1410901" y="536128"/>
                  </a:lnTo>
                  <a:lnTo>
                    <a:pt x="1412428" y="534838"/>
                  </a:lnTo>
                  <a:close/>
                  <a:moveTo>
                    <a:pt x="1401569" y="530954"/>
                  </a:moveTo>
                  <a:lnTo>
                    <a:pt x="1404703" y="530954"/>
                  </a:lnTo>
                  <a:lnTo>
                    <a:pt x="1401569" y="533541"/>
                  </a:lnTo>
                  <a:close/>
                  <a:moveTo>
                    <a:pt x="1395479" y="525868"/>
                  </a:moveTo>
                  <a:lnTo>
                    <a:pt x="1401569" y="525868"/>
                  </a:lnTo>
                  <a:lnTo>
                    <a:pt x="1401569" y="530954"/>
                  </a:lnTo>
                  <a:lnTo>
                    <a:pt x="1398685" y="530954"/>
                  </a:lnTo>
                  <a:lnTo>
                    <a:pt x="1395479" y="530954"/>
                  </a:lnTo>
                  <a:close/>
                  <a:moveTo>
                    <a:pt x="1432340" y="520872"/>
                  </a:moveTo>
                  <a:lnTo>
                    <a:pt x="1438537" y="520872"/>
                  </a:lnTo>
                  <a:lnTo>
                    <a:pt x="1438537" y="525957"/>
                  </a:lnTo>
                  <a:lnTo>
                    <a:pt x="1432340" y="525957"/>
                  </a:lnTo>
                  <a:lnTo>
                    <a:pt x="1432340" y="523370"/>
                  </a:lnTo>
                  <a:close/>
                  <a:moveTo>
                    <a:pt x="1432340" y="518284"/>
                  </a:moveTo>
                  <a:lnTo>
                    <a:pt x="1432340" y="520872"/>
                  </a:lnTo>
                  <a:lnTo>
                    <a:pt x="1429241" y="520872"/>
                  </a:lnTo>
                  <a:close/>
                  <a:moveTo>
                    <a:pt x="1438537" y="515697"/>
                  </a:moveTo>
                  <a:lnTo>
                    <a:pt x="1441421" y="515697"/>
                  </a:lnTo>
                  <a:lnTo>
                    <a:pt x="1444627" y="515697"/>
                  </a:lnTo>
                  <a:lnTo>
                    <a:pt x="1444627" y="520872"/>
                  </a:lnTo>
                  <a:lnTo>
                    <a:pt x="1438537" y="520872"/>
                  </a:lnTo>
                  <a:close/>
                  <a:moveTo>
                    <a:pt x="1438537" y="513109"/>
                  </a:moveTo>
                  <a:lnTo>
                    <a:pt x="1438537" y="515697"/>
                  </a:lnTo>
                  <a:lnTo>
                    <a:pt x="1435438" y="515697"/>
                  </a:lnTo>
                  <a:close/>
                  <a:moveTo>
                    <a:pt x="1426036" y="510522"/>
                  </a:moveTo>
                  <a:lnTo>
                    <a:pt x="1429170" y="510522"/>
                  </a:lnTo>
                  <a:lnTo>
                    <a:pt x="1426036" y="513109"/>
                  </a:lnTo>
                  <a:close/>
                  <a:moveTo>
                    <a:pt x="1419946" y="505436"/>
                  </a:moveTo>
                  <a:lnTo>
                    <a:pt x="1426036" y="505436"/>
                  </a:lnTo>
                  <a:lnTo>
                    <a:pt x="1426036" y="510522"/>
                  </a:lnTo>
                  <a:lnTo>
                    <a:pt x="1419946" y="510522"/>
                  </a:lnTo>
                  <a:close/>
                  <a:moveTo>
                    <a:pt x="1499543" y="490090"/>
                  </a:moveTo>
                  <a:lnTo>
                    <a:pt x="1502642" y="490090"/>
                  </a:lnTo>
                  <a:lnTo>
                    <a:pt x="1499543" y="492708"/>
                  </a:lnTo>
                  <a:close/>
                  <a:moveTo>
                    <a:pt x="1493453" y="485005"/>
                  </a:moveTo>
                  <a:lnTo>
                    <a:pt x="1499543" y="485005"/>
                  </a:lnTo>
                  <a:lnTo>
                    <a:pt x="1499543" y="487592"/>
                  </a:lnTo>
                  <a:lnTo>
                    <a:pt x="1499543" y="490090"/>
                  </a:lnTo>
                  <a:lnTo>
                    <a:pt x="1493453" y="490090"/>
                  </a:lnTo>
                  <a:close/>
                  <a:moveTo>
                    <a:pt x="1560871" y="469837"/>
                  </a:moveTo>
                  <a:lnTo>
                    <a:pt x="1563862" y="469837"/>
                  </a:lnTo>
                  <a:lnTo>
                    <a:pt x="1566961" y="469837"/>
                  </a:lnTo>
                  <a:lnTo>
                    <a:pt x="1566961" y="474923"/>
                  </a:lnTo>
                  <a:lnTo>
                    <a:pt x="1560871" y="474923"/>
                  </a:lnTo>
                  <a:close/>
                  <a:moveTo>
                    <a:pt x="1560871" y="467219"/>
                  </a:moveTo>
                  <a:lnTo>
                    <a:pt x="1560871" y="469837"/>
                  </a:lnTo>
                  <a:lnTo>
                    <a:pt x="1557772" y="469837"/>
                  </a:lnTo>
                  <a:close/>
                  <a:moveTo>
                    <a:pt x="1548370" y="464573"/>
                  </a:moveTo>
                  <a:lnTo>
                    <a:pt x="1551541" y="464573"/>
                  </a:lnTo>
                  <a:lnTo>
                    <a:pt x="1548370" y="467161"/>
                  </a:lnTo>
                  <a:close/>
                  <a:moveTo>
                    <a:pt x="1579247" y="459577"/>
                  </a:moveTo>
                  <a:lnTo>
                    <a:pt x="1585337" y="459577"/>
                  </a:lnTo>
                  <a:lnTo>
                    <a:pt x="1585337" y="464662"/>
                  </a:lnTo>
                  <a:lnTo>
                    <a:pt x="1579247" y="464662"/>
                  </a:lnTo>
                  <a:close/>
                  <a:moveTo>
                    <a:pt x="1542280" y="459488"/>
                  </a:moveTo>
                  <a:lnTo>
                    <a:pt x="1548370" y="459488"/>
                  </a:lnTo>
                  <a:lnTo>
                    <a:pt x="1548370" y="464573"/>
                  </a:lnTo>
                  <a:lnTo>
                    <a:pt x="1542280" y="464573"/>
                  </a:lnTo>
                  <a:close/>
                  <a:moveTo>
                    <a:pt x="1579247" y="456989"/>
                  </a:moveTo>
                  <a:lnTo>
                    <a:pt x="1579247" y="459577"/>
                  </a:lnTo>
                  <a:lnTo>
                    <a:pt x="1576112" y="459577"/>
                  </a:lnTo>
                  <a:close/>
                  <a:moveTo>
                    <a:pt x="1566747" y="454313"/>
                  </a:moveTo>
                  <a:lnTo>
                    <a:pt x="1569951" y="454313"/>
                  </a:lnTo>
                  <a:lnTo>
                    <a:pt x="1566747" y="456989"/>
                  </a:lnTo>
                  <a:close/>
                  <a:moveTo>
                    <a:pt x="1572944" y="449227"/>
                  </a:moveTo>
                  <a:lnTo>
                    <a:pt x="1576042" y="449227"/>
                  </a:lnTo>
                  <a:lnTo>
                    <a:pt x="1572944" y="451814"/>
                  </a:lnTo>
                  <a:close/>
                  <a:moveTo>
                    <a:pt x="1560657" y="449227"/>
                  </a:moveTo>
                  <a:lnTo>
                    <a:pt x="1566747" y="449227"/>
                  </a:lnTo>
                  <a:lnTo>
                    <a:pt x="1566747" y="454313"/>
                  </a:lnTo>
                  <a:lnTo>
                    <a:pt x="1563862" y="454313"/>
                  </a:lnTo>
                  <a:lnTo>
                    <a:pt x="1560657" y="454313"/>
                  </a:lnTo>
                  <a:close/>
                  <a:moveTo>
                    <a:pt x="1566747" y="444142"/>
                  </a:moveTo>
                  <a:lnTo>
                    <a:pt x="1572944" y="444142"/>
                  </a:lnTo>
                  <a:lnTo>
                    <a:pt x="1572944" y="446729"/>
                  </a:lnTo>
                  <a:lnTo>
                    <a:pt x="1572944" y="449227"/>
                  </a:lnTo>
                  <a:lnTo>
                    <a:pt x="1566747" y="449227"/>
                  </a:lnTo>
                  <a:close/>
                  <a:moveTo>
                    <a:pt x="1658738" y="434060"/>
                  </a:moveTo>
                  <a:lnTo>
                    <a:pt x="1664828" y="434060"/>
                  </a:lnTo>
                  <a:lnTo>
                    <a:pt x="1664828" y="439145"/>
                  </a:lnTo>
                  <a:lnTo>
                    <a:pt x="1658738" y="439145"/>
                  </a:lnTo>
                  <a:close/>
                  <a:moveTo>
                    <a:pt x="1658738" y="431442"/>
                  </a:moveTo>
                  <a:lnTo>
                    <a:pt x="1658738" y="434060"/>
                  </a:lnTo>
                  <a:lnTo>
                    <a:pt x="1655639" y="434060"/>
                  </a:lnTo>
                  <a:close/>
                  <a:moveTo>
                    <a:pt x="1646344" y="428796"/>
                  </a:moveTo>
                  <a:lnTo>
                    <a:pt x="1649442" y="428796"/>
                  </a:lnTo>
                  <a:lnTo>
                    <a:pt x="1647909" y="430091"/>
                  </a:lnTo>
                  <a:lnTo>
                    <a:pt x="1646344" y="431383"/>
                  </a:lnTo>
                  <a:close/>
                  <a:moveTo>
                    <a:pt x="1640254" y="423710"/>
                  </a:moveTo>
                  <a:lnTo>
                    <a:pt x="1646344" y="423710"/>
                  </a:lnTo>
                  <a:lnTo>
                    <a:pt x="1646344" y="428796"/>
                  </a:lnTo>
                  <a:lnTo>
                    <a:pt x="1643352" y="428796"/>
                  </a:lnTo>
                  <a:lnTo>
                    <a:pt x="1640254" y="428796"/>
                  </a:lnTo>
                  <a:close/>
                  <a:moveTo>
                    <a:pt x="1701581" y="408453"/>
                  </a:moveTo>
                  <a:lnTo>
                    <a:pt x="1704573" y="408453"/>
                  </a:lnTo>
                  <a:lnTo>
                    <a:pt x="1707671" y="408453"/>
                  </a:lnTo>
                  <a:lnTo>
                    <a:pt x="1707671" y="413628"/>
                  </a:lnTo>
                  <a:lnTo>
                    <a:pt x="1701581" y="413628"/>
                  </a:lnTo>
                  <a:lnTo>
                    <a:pt x="1701581" y="411041"/>
                  </a:lnTo>
                  <a:close/>
                  <a:moveTo>
                    <a:pt x="1701581" y="405955"/>
                  </a:moveTo>
                  <a:lnTo>
                    <a:pt x="1701581" y="408453"/>
                  </a:lnTo>
                  <a:lnTo>
                    <a:pt x="1698590" y="408453"/>
                  </a:lnTo>
                  <a:close/>
                  <a:moveTo>
                    <a:pt x="1830005" y="362505"/>
                  </a:moveTo>
                  <a:lnTo>
                    <a:pt x="1833103" y="362505"/>
                  </a:lnTo>
                  <a:lnTo>
                    <a:pt x="1836202" y="362505"/>
                  </a:lnTo>
                  <a:lnTo>
                    <a:pt x="1836202" y="367679"/>
                  </a:lnTo>
                  <a:lnTo>
                    <a:pt x="1830005" y="367679"/>
                  </a:lnTo>
                  <a:close/>
                  <a:moveTo>
                    <a:pt x="1830005" y="359948"/>
                  </a:moveTo>
                  <a:lnTo>
                    <a:pt x="1830005" y="362505"/>
                  </a:lnTo>
                  <a:lnTo>
                    <a:pt x="1826942" y="362505"/>
                  </a:lnTo>
                  <a:lnTo>
                    <a:pt x="1828419" y="361257"/>
                  </a:lnTo>
                  <a:close/>
                  <a:moveTo>
                    <a:pt x="1817718" y="357330"/>
                  </a:moveTo>
                  <a:lnTo>
                    <a:pt x="1820816" y="357330"/>
                  </a:lnTo>
                  <a:lnTo>
                    <a:pt x="1817718" y="359917"/>
                  </a:lnTo>
                  <a:close/>
                  <a:moveTo>
                    <a:pt x="1811522" y="352244"/>
                  </a:moveTo>
                  <a:lnTo>
                    <a:pt x="1817718" y="352244"/>
                  </a:lnTo>
                  <a:lnTo>
                    <a:pt x="1817718" y="357330"/>
                  </a:lnTo>
                  <a:lnTo>
                    <a:pt x="1814727" y="357330"/>
                  </a:lnTo>
                  <a:lnTo>
                    <a:pt x="1811522" y="357330"/>
                  </a:lnTo>
                  <a:close/>
                  <a:moveTo>
                    <a:pt x="1885136" y="342162"/>
                  </a:moveTo>
                  <a:lnTo>
                    <a:pt x="1888020" y="342162"/>
                  </a:lnTo>
                  <a:lnTo>
                    <a:pt x="1891225" y="342162"/>
                  </a:lnTo>
                  <a:lnTo>
                    <a:pt x="1891225" y="347248"/>
                  </a:lnTo>
                  <a:lnTo>
                    <a:pt x="1885136" y="347248"/>
                  </a:lnTo>
                  <a:close/>
                  <a:moveTo>
                    <a:pt x="1885136" y="339575"/>
                  </a:moveTo>
                  <a:lnTo>
                    <a:pt x="1885136" y="342162"/>
                  </a:lnTo>
                  <a:lnTo>
                    <a:pt x="1882002" y="342162"/>
                  </a:lnTo>
                  <a:close/>
                  <a:moveTo>
                    <a:pt x="1872742" y="336898"/>
                  </a:moveTo>
                  <a:lnTo>
                    <a:pt x="1875840" y="336898"/>
                  </a:lnTo>
                  <a:lnTo>
                    <a:pt x="1872742" y="339515"/>
                  </a:lnTo>
                  <a:close/>
                  <a:moveTo>
                    <a:pt x="1866652" y="331902"/>
                  </a:moveTo>
                  <a:lnTo>
                    <a:pt x="1872742" y="331902"/>
                  </a:lnTo>
                  <a:lnTo>
                    <a:pt x="1872742" y="336898"/>
                  </a:lnTo>
                  <a:lnTo>
                    <a:pt x="1869750" y="336898"/>
                  </a:lnTo>
                  <a:lnTo>
                    <a:pt x="1866652" y="336898"/>
                  </a:lnTo>
                  <a:close/>
                  <a:moveTo>
                    <a:pt x="1958536" y="311559"/>
                  </a:moveTo>
                  <a:lnTo>
                    <a:pt x="1964626" y="311559"/>
                  </a:lnTo>
                  <a:lnTo>
                    <a:pt x="1964626" y="316645"/>
                  </a:lnTo>
                  <a:lnTo>
                    <a:pt x="1958536" y="316645"/>
                  </a:lnTo>
                  <a:lnTo>
                    <a:pt x="1958536" y="313968"/>
                  </a:lnTo>
                  <a:close/>
                  <a:moveTo>
                    <a:pt x="1958536" y="308972"/>
                  </a:moveTo>
                  <a:lnTo>
                    <a:pt x="1958536" y="311559"/>
                  </a:lnTo>
                  <a:lnTo>
                    <a:pt x="1955437" y="311559"/>
                  </a:lnTo>
                  <a:lnTo>
                    <a:pt x="1956937" y="310293"/>
                  </a:lnTo>
                  <a:close/>
                  <a:moveTo>
                    <a:pt x="1964626" y="306385"/>
                  </a:moveTo>
                  <a:lnTo>
                    <a:pt x="1970716" y="306385"/>
                  </a:lnTo>
                  <a:lnTo>
                    <a:pt x="1970716" y="311559"/>
                  </a:lnTo>
                  <a:lnTo>
                    <a:pt x="1964626" y="311559"/>
                  </a:lnTo>
                  <a:close/>
                  <a:moveTo>
                    <a:pt x="1964626" y="303798"/>
                  </a:moveTo>
                  <a:lnTo>
                    <a:pt x="1964626" y="306385"/>
                  </a:lnTo>
                  <a:lnTo>
                    <a:pt x="1961562" y="306385"/>
                  </a:lnTo>
                  <a:lnTo>
                    <a:pt x="1964537" y="303872"/>
                  </a:lnTo>
                  <a:close/>
                  <a:moveTo>
                    <a:pt x="1970716" y="301299"/>
                  </a:moveTo>
                  <a:lnTo>
                    <a:pt x="1973814" y="301299"/>
                  </a:lnTo>
                  <a:lnTo>
                    <a:pt x="1976913" y="301299"/>
                  </a:lnTo>
                  <a:lnTo>
                    <a:pt x="1976913" y="306385"/>
                  </a:lnTo>
                  <a:lnTo>
                    <a:pt x="1970716" y="306385"/>
                  </a:lnTo>
                  <a:close/>
                  <a:moveTo>
                    <a:pt x="1952232" y="301210"/>
                  </a:moveTo>
                  <a:lnTo>
                    <a:pt x="1955366" y="301210"/>
                  </a:lnTo>
                  <a:lnTo>
                    <a:pt x="1952232" y="303797"/>
                  </a:lnTo>
                  <a:close/>
                  <a:moveTo>
                    <a:pt x="1970716" y="298742"/>
                  </a:moveTo>
                  <a:lnTo>
                    <a:pt x="1970716" y="301299"/>
                  </a:lnTo>
                  <a:lnTo>
                    <a:pt x="1967618" y="301299"/>
                  </a:lnTo>
                  <a:lnTo>
                    <a:pt x="1967632" y="301287"/>
                  </a:lnTo>
                  <a:close/>
                  <a:moveTo>
                    <a:pt x="1958322" y="296124"/>
                  </a:moveTo>
                  <a:lnTo>
                    <a:pt x="1961457" y="296124"/>
                  </a:lnTo>
                  <a:lnTo>
                    <a:pt x="1958322" y="298712"/>
                  </a:lnTo>
                  <a:close/>
                  <a:moveTo>
                    <a:pt x="1946142" y="296124"/>
                  </a:moveTo>
                  <a:lnTo>
                    <a:pt x="1952232" y="296124"/>
                  </a:lnTo>
                  <a:lnTo>
                    <a:pt x="1952232" y="301210"/>
                  </a:lnTo>
                  <a:lnTo>
                    <a:pt x="1946142" y="301210"/>
                  </a:lnTo>
                  <a:close/>
                  <a:moveTo>
                    <a:pt x="1952232" y="291039"/>
                  </a:moveTo>
                  <a:lnTo>
                    <a:pt x="1958322" y="291039"/>
                  </a:lnTo>
                  <a:lnTo>
                    <a:pt x="1958322" y="296124"/>
                  </a:lnTo>
                  <a:lnTo>
                    <a:pt x="1952232" y="296124"/>
                  </a:lnTo>
                  <a:close/>
                  <a:moveTo>
                    <a:pt x="2019756" y="285953"/>
                  </a:moveTo>
                  <a:lnTo>
                    <a:pt x="2022641" y="285953"/>
                  </a:lnTo>
                  <a:lnTo>
                    <a:pt x="2025846" y="285953"/>
                  </a:lnTo>
                  <a:lnTo>
                    <a:pt x="2025846" y="291039"/>
                  </a:lnTo>
                  <a:lnTo>
                    <a:pt x="2019756" y="291039"/>
                  </a:lnTo>
                  <a:close/>
                  <a:moveTo>
                    <a:pt x="2019756" y="283366"/>
                  </a:moveTo>
                  <a:lnTo>
                    <a:pt x="2019756" y="285953"/>
                  </a:lnTo>
                  <a:lnTo>
                    <a:pt x="2016622" y="285953"/>
                  </a:lnTo>
                  <a:close/>
                  <a:moveTo>
                    <a:pt x="2007362" y="280778"/>
                  </a:moveTo>
                  <a:lnTo>
                    <a:pt x="2010461" y="280778"/>
                  </a:lnTo>
                  <a:lnTo>
                    <a:pt x="2007362" y="283336"/>
                  </a:lnTo>
                  <a:close/>
                  <a:moveTo>
                    <a:pt x="2001166" y="275693"/>
                  </a:moveTo>
                  <a:lnTo>
                    <a:pt x="2007362" y="275693"/>
                  </a:lnTo>
                  <a:lnTo>
                    <a:pt x="2007362" y="280778"/>
                  </a:lnTo>
                  <a:lnTo>
                    <a:pt x="2004371" y="280778"/>
                  </a:lnTo>
                  <a:lnTo>
                    <a:pt x="2001166" y="280778"/>
                  </a:lnTo>
                  <a:close/>
                  <a:moveTo>
                    <a:pt x="2025739" y="270518"/>
                  </a:moveTo>
                  <a:lnTo>
                    <a:pt x="2028731" y="270518"/>
                  </a:lnTo>
                  <a:lnTo>
                    <a:pt x="2025739" y="273046"/>
                  </a:lnTo>
                  <a:close/>
                  <a:moveTo>
                    <a:pt x="2044223" y="265521"/>
                  </a:moveTo>
                  <a:lnTo>
                    <a:pt x="2047108" y="265521"/>
                  </a:lnTo>
                  <a:lnTo>
                    <a:pt x="2050313" y="265521"/>
                  </a:lnTo>
                  <a:lnTo>
                    <a:pt x="2050313" y="270696"/>
                  </a:lnTo>
                  <a:lnTo>
                    <a:pt x="2044223" y="270696"/>
                  </a:lnTo>
                  <a:lnTo>
                    <a:pt x="2044223" y="268109"/>
                  </a:lnTo>
                  <a:close/>
                  <a:moveTo>
                    <a:pt x="2019543" y="265432"/>
                  </a:moveTo>
                  <a:lnTo>
                    <a:pt x="2025739" y="265432"/>
                  </a:lnTo>
                  <a:lnTo>
                    <a:pt x="2025739" y="268109"/>
                  </a:lnTo>
                  <a:lnTo>
                    <a:pt x="2025739" y="270518"/>
                  </a:lnTo>
                  <a:lnTo>
                    <a:pt x="2022641" y="270518"/>
                  </a:lnTo>
                  <a:lnTo>
                    <a:pt x="2019543" y="270518"/>
                  </a:lnTo>
                  <a:close/>
                  <a:moveTo>
                    <a:pt x="2044223" y="263023"/>
                  </a:moveTo>
                  <a:lnTo>
                    <a:pt x="2044223" y="265521"/>
                  </a:lnTo>
                  <a:lnTo>
                    <a:pt x="2041197" y="265521"/>
                  </a:lnTo>
                  <a:close/>
                  <a:moveTo>
                    <a:pt x="2086960" y="255350"/>
                  </a:moveTo>
                  <a:lnTo>
                    <a:pt x="2090058" y="255350"/>
                  </a:lnTo>
                  <a:lnTo>
                    <a:pt x="2093050" y="255350"/>
                  </a:lnTo>
                  <a:lnTo>
                    <a:pt x="2093050" y="260436"/>
                  </a:lnTo>
                  <a:lnTo>
                    <a:pt x="2086960" y="260436"/>
                  </a:lnTo>
                  <a:close/>
                  <a:moveTo>
                    <a:pt x="2086960" y="252763"/>
                  </a:moveTo>
                  <a:lnTo>
                    <a:pt x="2086960" y="255350"/>
                  </a:lnTo>
                  <a:lnTo>
                    <a:pt x="2083862" y="255350"/>
                  </a:lnTo>
                  <a:close/>
                  <a:moveTo>
                    <a:pt x="2074673" y="250175"/>
                  </a:moveTo>
                  <a:lnTo>
                    <a:pt x="2077772" y="250175"/>
                  </a:lnTo>
                  <a:lnTo>
                    <a:pt x="2077710" y="250227"/>
                  </a:lnTo>
                  <a:lnTo>
                    <a:pt x="2074673" y="252763"/>
                  </a:lnTo>
                  <a:close/>
                  <a:moveTo>
                    <a:pt x="2068583" y="245090"/>
                  </a:moveTo>
                  <a:lnTo>
                    <a:pt x="2074673" y="245090"/>
                  </a:lnTo>
                  <a:lnTo>
                    <a:pt x="2074673" y="250175"/>
                  </a:lnTo>
                  <a:lnTo>
                    <a:pt x="2071681" y="250175"/>
                  </a:lnTo>
                  <a:lnTo>
                    <a:pt x="2068583" y="250175"/>
                  </a:lnTo>
                  <a:close/>
                  <a:moveTo>
                    <a:pt x="2142090" y="234919"/>
                  </a:moveTo>
                  <a:lnTo>
                    <a:pt x="2145082" y="234919"/>
                  </a:lnTo>
                  <a:lnTo>
                    <a:pt x="2148180" y="234919"/>
                  </a:lnTo>
                  <a:lnTo>
                    <a:pt x="2148180" y="240093"/>
                  </a:lnTo>
                  <a:lnTo>
                    <a:pt x="2142090" y="240093"/>
                  </a:lnTo>
                  <a:close/>
                  <a:moveTo>
                    <a:pt x="2142090" y="232332"/>
                  </a:moveTo>
                  <a:lnTo>
                    <a:pt x="2142090" y="234919"/>
                  </a:lnTo>
                  <a:lnTo>
                    <a:pt x="2139027" y="234919"/>
                  </a:lnTo>
                  <a:lnTo>
                    <a:pt x="2142005" y="232403"/>
                  </a:lnTo>
                  <a:close/>
                  <a:moveTo>
                    <a:pt x="2129697" y="229744"/>
                  </a:moveTo>
                  <a:lnTo>
                    <a:pt x="2132795" y="229744"/>
                  </a:lnTo>
                  <a:lnTo>
                    <a:pt x="2129697" y="232331"/>
                  </a:lnTo>
                  <a:close/>
                  <a:moveTo>
                    <a:pt x="2123500" y="224569"/>
                  </a:moveTo>
                  <a:lnTo>
                    <a:pt x="2129697" y="224569"/>
                  </a:lnTo>
                  <a:lnTo>
                    <a:pt x="2129697" y="229744"/>
                  </a:lnTo>
                  <a:lnTo>
                    <a:pt x="2126705" y="229744"/>
                  </a:lnTo>
                  <a:lnTo>
                    <a:pt x="2123500" y="229744"/>
                  </a:lnTo>
                  <a:close/>
                  <a:moveTo>
                    <a:pt x="2184934" y="214487"/>
                  </a:moveTo>
                  <a:lnTo>
                    <a:pt x="2187818" y="214487"/>
                  </a:lnTo>
                  <a:lnTo>
                    <a:pt x="2191024" y="214487"/>
                  </a:lnTo>
                  <a:lnTo>
                    <a:pt x="2191024" y="219573"/>
                  </a:lnTo>
                  <a:lnTo>
                    <a:pt x="2184934" y="219573"/>
                  </a:lnTo>
                  <a:close/>
                  <a:moveTo>
                    <a:pt x="2184934" y="211900"/>
                  </a:moveTo>
                  <a:lnTo>
                    <a:pt x="2184934" y="214487"/>
                  </a:lnTo>
                  <a:lnTo>
                    <a:pt x="2181800" y="214487"/>
                  </a:lnTo>
                  <a:close/>
                  <a:moveTo>
                    <a:pt x="2172540" y="209312"/>
                  </a:moveTo>
                  <a:lnTo>
                    <a:pt x="2175638" y="209312"/>
                  </a:lnTo>
                  <a:lnTo>
                    <a:pt x="2172540" y="211899"/>
                  </a:lnTo>
                  <a:close/>
                  <a:moveTo>
                    <a:pt x="2166450" y="204227"/>
                  </a:moveTo>
                  <a:lnTo>
                    <a:pt x="2172540" y="204227"/>
                  </a:lnTo>
                  <a:lnTo>
                    <a:pt x="2172540" y="209312"/>
                  </a:lnTo>
                  <a:lnTo>
                    <a:pt x="2169549" y="209312"/>
                  </a:lnTo>
                  <a:lnTo>
                    <a:pt x="2166450" y="209312"/>
                  </a:lnTo>
                  <a:close/>
                  <a:moveTo>
                    <a:pt x="2258120" y="188881"/>
                  </a:moveTo>
                  <a:lnTo>
                    <a:pt x="2261218" y="188881"/>
                  </a:lnTo>
                  <a:lnTo>
                    <a:pt x="2258120" y="191468"/>
                  </a:lnTo>
                  <a:close/>
                  <a:moveTo>
                    <a:pt x="2276711" y="183884"/>
                  </a:moveTo>
                  <a:lnTo>
                    <a:pt x="2282801" y="183884"/>
                  </a:lnTo>
                  <a:lnTo>
                    <a:pt x="2282801" y="188970"/>
                  </a:lnTo>
                  <a:lnTo>
                    <a:pt x="2276711" y="188970"/>
                  </a:lnTo>
                  <a:close/>
                  <a:moveTo>
                    <a:pt x="2252031" y="183706"/>
                  </a:moveTo>
                  <a:lnTo>
                    <a:pt x="2258120" y="183706"/>
                  </a:lnTo>
                  <a:lnTo>
                    <a:pt x="2258120" y="188881"/>
                  </a:lnTo>
                  <a:lnTo>
                    <a:pt x="2255236" y="188881"/>
                  </a:lnTo>
                  <a:lnTo>
                    <a:pt x="2252031" y="188881"/>
                  </a:lnTo>
                  <a:close/>
                  <a:moveTo>
                    <a:pt x="2276711" y="181297"/>
                  </a:moveTo>
                  <a:lnTo>
                    <a:pt x="2276711" y="183884"/>
                  </a:lnTo>
                  <a:lnTo>
                    <a:pt x="2273612" y="183884"/>
                  </a:lnTo>
                  <a:lnTo>
                    <a:pt x="2276637" y="181358"/>
                  </a:lnTo>
                  <a:close/>
                  <a:moveTo>
                    <a:pt x="2282801" y="178709"/>
                  </a:moveTo>
                  <a:lnTo>
                    <a:pt x="2288891" y="178709"/>
                  </a:lnTo>
                  <a:lnTo>
                    <a:pt x="2288891" y="183884"/>
                  </a:lnTo>
                  <a:lnTo>
                    <a:pt x="2282801" y="183884"/>
                  </a:lnTo>
                  <a:close/>
                  <a:moveTo>
                    <a:pt x="2282801" y="176211"/>
                  </a:moveTo>
                  <a:lnTo>
                    <a:pt x="2282801" y="178709"/>
                  </a:lnTo>
                  <a:lnTo>
                    <a:pt x="2279809" y="178709"/>
                  </a:lnTo>
                  <a:close/>
                  <a:moveTo>
                    <a:pt x="2288891" y="173624"/>
                  </a:moveTo>
                  <a:lnTo>
                    <a:pt x="2291989" y="173624"/>
                  </a:lnTo>
                  <a:lnTo>
                    <a:pt x="2295088" y="173624"/>
                  </a:lnTo>
                  <a:lnTo>
                    <a:pt x="2295088" y="178709"/>
                  </a:lnTo>
                  <a:lnTo>
                    <a:pt x="2288891" y="178709"/>
                  </a:lnTo>
                  <a:close/>
                  <a:moveTo>
                    <a:pt x="2270407" y="173624"/>
                  </a:moveTo>
                  <a:lnTo>
                    <a:pt x="2273505" y="173624"/>
                  </a:lnTo>
                  <a:lnTo>
                    <a:pt x="2270407" y="176211"/>
                  </a:lnTo>
                  <a:close/>
                  <a:moveTo>
                    <a:pt x="2288891" y="171067"/>
                  </a:moveTo>
                  <a:lnTo>
                    <a:pt x="2288891" y="173624"/>
                  </a:lnTo>
                  <a:lnTo>
                    <a:pt x="2285793" y="173624"/>
                  </a:lnTo>
                  <a:close/>
                  <a:moveTo>
                    <a:pt x="2276497" y="168449"/>
                  </a:moveTo>
                  <a:lnTo>
                    <a:pt x="2279631" y="168449"/>
                  </a:lnTo>
                  <a:lnTo>
                    <a:pt x="2276497" y="171036"/>
                  </a:lnTo>
                  <a:close/>
                  <a:moveTo>
                    <a:pt x="2264317" y="168449"/>
                  </a:moveTo>
                  <a:lnTo>
                    <a:pt x="2270407" y="168449"/>
                  </a:lnTo>
                  <a:lnTo>
                    <a:pt x="2270407" y="173624"/>
                  </a:lnTo>
                  <a:lnTo>
                    <a:pt x="2264317" y="173624"/>
                  </a:lnTo>
                  <a:close/>
                  <a:moveTo>
                    <a:pt x="2270407" y="163363"/>
                  </a:moveTo>
                  <a:lnTo>
                    <a:pt x="2276497" y="163363"/>
                  </a:lnTo>
                  <a:lnTo>
                    <a:pt x="2276497" y="168449"/>
                  </a:lnTo>
                  <a:lnTo>
                    <a:pt x="2270407" y="168449"/>
                  </a:lnTo>
                  <a:close/>
                  <a:moveTo>
                    <a:pt x="2729293" y="0"/>
                  </a:moveTo>
                  <a:lnTo>
                    <a:pt x="2744678" y="0"/>
                  </a:lnTo>
                  <a:lnTo>
                    <a:pt x="2744678" y="10261"/>
                  </a:lnTo>
                  <a:lnTo>
                    <a:pt x="2738588" y="15346"/>
                  </a:lnTo>
                  <a:lnTo>
                    <a:pt x="2744678" y="15346"/>
                  </a:lnTo>
                  <a:lnTo>
                    <a:pt x="2744678" y="10261"/>
                  </a:lnTo>
                  <a:lnTo>
                    <a:pt x="2747777" y="7673"/>
                  </a:lnTo>
                  <a:lnTo>
                    <a:pt x="2747777" y="56209"/>
                  </a:lnTo>
                  <a:lnTo>
                    <a:pt x="2732498" y="56209"/>
                  </a:lnTo>
                  <a:lnTo>
                    <a:pt x="2726301" y="56209"/>
                  </a:lnTo>
                  <a:lnTo>
                    <a:pt x="2720211" y="56209"/>
                  </a:lnTo>
                  <a:lnTo>
                    <a:pt x="2714121" y="56209"/>
                  </a:lnTo>
                  <a:lnTo>
                    <a:pt x="2708031" y="56209"/>
                  </a:lnTo>
                  <a:lnTo>
                    <a:pt x="2701834" y="56209"/>
                  </a:lnTo>
                  <a:lnTo>
                    <a:pt x="2695745" y="56209"/>
                  </a:lnTo>
                  <a:lnTo>
                    <a:pt x="2689655" y="56209"/>
                  </a:lnTo>
                  <a:lnTo>
                    <a:pt x="2683458" y="56209"/>
                  </a:lnTo>
                  <a:lnTo>
                    <a:pt x="2677368" y="56209"/>
                  </a:lnTo>
                  <a:lnTo>
                    <a:pt x="2671278" y="56209"/>
                  </a:lnTo>
                  <a:lnTo>
                    <a:pt x="2665081" y="56209"/>
                  </a:lnTo>
                  <a:lnTo>
                    <a:pt x="2658991" y="56209"/>
                  </a:lnTo>
                  <a:lnTo>
                    <a:pt x="2652901" y="56209"/>
                  </a:lnTo>
                  <a:lnTo>
                    <a:pt x="2646811" y="56209"/>
                  </a:lnTo>
                  <a:lnTo>
                    <a:pt x="2640614" y="56209"/>
                  </a:lnTo>
                  <a:lnTo>
                    <a:pt x="2637729" y="56209"/>
                  </a:lnTo>
                  <a:lnTo>
                    <a:pt x="2637729" y="48536"/>
                  </a:lnTo>
                  <a:lnTo>
                    <a:pt x="2628434" y="56209"/>
                  </a:lnTo>
                  <a:lnTo>
                    <a:pt x="2634524" y="56209"/>
                  </a:lnTo>
                  <a:lnTo>
                    <a:pt x="2637729" y="56209"/>
                  </a:lnTo>
                  <a:lnTo>
                    <a:pt x="2637729" y="76641"/>
                  </a:lnTo>
                  <a:lnTo>
                    <a:pt x="2622237" y="76641"/>
                  </a:lnTo>
                  <a:lnTo>
                    <a:pt x="2616147" y="76641"/>
                  </a:lnTo>
                  <a:lnTo>
                    <a:pt x="2610057" y="76641"/>
                  </a:lnTo>
                  <a:lnTo>
                    <a:pt x="2603861" y="76641"/>
                  </a:lnTo>
                  <a:lnTo>
                    <a:pt x="2597878" y="76641"/>
                  </a:lnTo>
                  <a:lnTo>
                    <a:pt x="2591680" y="76641"/>
                  </a:lnTo>
                  <a:lnTo>
                    <a:pt x="2588689" y="76641"/>
                  </a:lnTo>
                  <a:lnTo>
                    <a:pt x="2588689" y="68968"/>
                  </a:lnTo>
                  <a:lnTo>
                    <a:pt x="2579501" y="76641"/>
                  </a:lnTo>
                  <a:lnTo>
                    <a:pt x="2585591" y="76641"/>
                  </a:lnTo>
                  <a:lnTo>
                    <a:pt x="2588689" y="76641"/>
                  </a:lnTo>
                  <a:lnTo>
                    <a:pt x="2588689" y="91898"/>
                  </a:lnTo>
                  <a:lnTo>
                    <a:pt x="2573411" y="91898"/>
                  </a:lnTo>
                  <a:lnTo>
                    <a:pt x="2570312" y="91898"/>
                  </a:lnTo>
                  <a:lnTo>
                    <a:pt x="2570312" y="84225"/>
                  </a:lnTo>
                  <a:lnTo>
                    <a:pt x="2561124" y="91898"/>
                  </a:lnTo>
                  <a:lnTo>
                    <a:pt x="2567321" y="91898"/>
                  </a:lnTo>
                  <a:lnTo>
                    <a:pt x="2570312" y="91898"/>
                  </a:lnTo>
                  <a:lnTo>
                    <a:pt x="2570312" y="102158"/>
                  </a:lnTo>
                  <a:lnTo>
                    <a:pt x="2555034" y="102158"/>
                  </a:lnTo>
                  <a:lnTo>
                    <a:pt x="2548944" y="102158"/>
                  </a:lnTo>
                  <a:lnTo>
                    <a:pt x="2542747" y="102158"/>
                  </a:lnTo>
                  <a:lnTo>
                    <a:pt x="2536657" y="102158"/>
                  </a:lnTo>
                  <a:lnTo>
                    <a:pt x="2530567" y="102158"/>
                  </a:lnTo>
                  <a:lnTo>
                    <a:pt x="2524370" y="102158"/>
                  </a:lnTo>
                  <a:lnTo>
                    <a:pt x="2518280" y="102158"/>
                  </a:lnTo>
                  <a:lnTo>
                    <a:pt x="2512190" y="102158"/>
                  </a:lnTo>
                  <a:lnTo>
                    <a:pt x="2505993" y="102158"/>
                  </a:lnTo>
                  <a:lnTo>
                    <a:pt x="2499903" y="102158"/>
                  </a:lnTo>
                  <a:lnTo>
                    <a:pt x="2497019" y="102158"/>
                  </a:lnTo>
                  <a:lnTo>
                    <a:pt x="2497019" y="94485"/>
                  </a:lnTo>
                  <a:lnTo>
                    <a:pt x="2487724" y="102158"/>
                  </a:lnTo>
                  <a:lnTo>
                    <a:pt x="2493814" y="102158"/>
                  </a:lnTo>
                  <a:lnTo>
                    <a:pt x="2497019" y="102158"/>
                  </a:lnTo>
                  <a:lnTo>
                    <a:pt x="2497019" y="112418"/>
                  </a:lnTo>
                  <a:lnTo>
                    <a:pt x="2481527" y="112418"/>
                  </a:lnTo>
                  <a:lnTo>
                    <a:pt x="2475437" y="112418"/>
                  </a:lnTo>
                  <a:lnTo>
                    <a:pt x="2472552" y="112418"/>
                  </a:lnTo>
                  <a:lnTo>
                    <a:pt x="2472552" y="104745"/>
                  </a:lnTo>
                  <a:lnTo>
                    <a:pt x="2463150" y="112418"/>
                  </a:lnTo>
                  <a:lnTo>
                    <a:pt x="2469347" y="112418"/>
                  </a:lnTo>
                  <a:lnTo>
                    <a:pt x="2472552" y="112418"/>
                  </a:lnTo>
                  <a:lnTo>
                    <a:pt x="2472552" y="122679"/>
                  </a:lnTo>
                  <a:lnTo>
                    <a:pt x="2457060" y="122679"/>
                  </a:lnTo>
                  <a:lnTo>
                    <a:pt x="2450970" y="122679"/>
                  </a:lnTo>
                  <a:lnTo>
                    <a:pt x="2444880" y="122679"/>
                  </a:lnTo>
                  <a:lnTo>
                    <a:pt x="2438790" y="122679"/>
                  </a:lnTo>
                  <a:lnTo>
                    <a:pt x="2432700" y="122679"/>
                  </a:lnTo>
                  <a:lnTo>
                    <a:pt x="2426503" y="122679"/>
                  </a:lnTo>
                  <a:lnTo>
                    <a:pt x="2420413" y="122679"/>
                  </a:lnTo>
                  <a:lnTo>
                    <a:pt x="2417421" y="122679"/>
                  </a:lnTo>
                  <a:lnTo>
                    <a:pt x="2417421" y="114917"/>
                  </a:lnTo>
                  <a:lnTo>
                    <a:pt x="2408233" y="122679"/>
                  </a:lnTo>
                  <a:lnTo>
                    <a:pt x="2414323" y="122679"/>
                  </a:lnTo>
                  <a:lnTo>
                    <a:pt x="2417421" y="122679"/>
                  </a:lnTo>
                  <a:lnTo>
                    <a:pt x="2417421" y="127675"/>
                  </a:lnTo>
                  <a:lnTo>
                    <a:pt x="2405135" y="127675"/>
                  </a:lnTo>
                  <a:lnTo>
                    <a:pt x="2405135" y="120002"/>
                  </a:lnTo>
                  <a:lnTo>
                    <a:pt x="2395946" y="127675"/>
                  </a:lnTo>
                  <a:lnTo>
                    <a:pt x="2402036" y="127675"/>
                  </a:lnTo>
                  <a:lnTo>
                    <a:pt x="2405135" y="127675"/>
                  </a:lnTo>
                  <a:lnTo>
                    <a:pt x="2405135" y="137936"/>
                  </a:lnTo>
                  <a:lnTo>
                    <a:pt x="2392955" y="137936"/>
                  </a:lnTo>
                  <a:lnTo>
                    <a:pt x="2392955" y="130173"/>
                  </a:lnTo>
                  <a:lnTo>
                    <a:pt x="2383659" y="137936"/>
                  </a:lnTo>
                  <a:lnTo>
                    <a:pt x="2389856" y="137936"/>
                  </a:lnTo>
                  <a:lnTo>
                    <a:pt x="2392955" y="137936"/>
                  </a:lnTo>
                  <a:lnTo>
                    <a:pt x="2392955" y="143021"/>
                  </a:lnTo>
                  <a:lnTo>
                    <a:pt x="2380668" y="143021"/>
                  </a:lnTo>
                  <a:lnTo>
                    <a:pt x="2380668" y="135348"/>
                  </a:lnTo>
                  <a:lnTo>
                    <a:pt x="2371480" y="143021"/>
                  </a:lnTo>
                  <a:lnTo>
                    <a:pt x="2377570" y="143021"/>
                  </a:lnTo>
                  <a:lnTo>
                    <a:pt x="2380668" y="143021"/>
                  </a:lnTo>
                  <a:lnTo>
                    <a:pt x="2380668" y="153282"/>
                  </a:lnTo>
                  <a:lnTo>
                    <a:pt x="2365283" y="153282"/>
                  </a:lnTo>
                  <a:lnTo>
                    <a:pt x="2359193" y="153282"/>
                  </a:lnTo>
                  <a:lnTo>
                    <a:pt x="2353103" y="153282"/>
                  </a:lnTo>
                  <a:lnTo>
                    <a:pt x="2350111" y="153282"/>
                  </a:lnTo>
                  <a:lnTo>
                    <a:pt x="2350111" y="145519"/>
                  </a:lnTo>
                  <a:lnTo>
                    <a:pt x="2340816" y="153282"/>
                  </a:lnTo>
                  <a:lnTo>
                    <a:pt x="2346906" y="153282"/>
                  </a:lnTo>
                  <a:lnTo>
                    <a:pt x="2350111" y="153282"/>
                  </a:lnTo>
                  <a:lnTo>
                    <a:pt x="2350111" y="158367"/>
                  </a:lnTo>
                  <a:lnTo>
                    <a:pt x="2334726" y="158367"/>
                  </a:lnTo>
                  <a:lnTo>
                    <a:pt x="2328636" y="158367"/>
                  </a:lnTo>
                  <a:lnTo>
                    <a:pt x="2325644" y="158367"/>
                  </a:lnTo>
                  <a:lnTo>
                    <a:pt x="2325644" y="150694"/>
                  </a:lnTo>
                  <a:lnTo>
                    <a:pt x="2316349" y="158367"/>
                  </a:lnTo>
                  <a:lnTo>
                    <a:pt x="2322439" y="158367"/>
                  </a:lnTo>
                  <a:lnTo>
                    <a:pt x="2325644" y="158367"/>
                  </a:lnTo>
                  <a:lnTo>
                    <a:pt x="2325644" y="163453"/>
                  </a:lnTo>
                  <a:lnTo>
                    <a:pt x="2310259" y="163453"/>
                  </a:lnTo>
                  <a:lnTo>
                    <a:pt x="2307268" y="163453"/>
                  </a:lnTo>
                  <a:lnTo>
                    <a:pt x="2307268" y="160776"/>
                  </a:lnTo>
                  <a:lnTo>
                    <a:pt x="2307268" y="155690"/>
                  </a:lnTo>
                  <a:lnTo>
                    <a:pt x="2297972" y="163453"/>
                  </a:lnTo>
                  <a:lnTo>
                    <a:pt x="2304062" y="163453"/>
                  </a:lnTo>
                  <a:lnTo>
                    <a:pt x="2307268" y="163453"/>
                  </a:lnTo>
                  <a:lnTo>
                    <a:pt x="2307268" y="173624"/>
                  </a:lnTo>
                  <a:lnTo>
                    <a:pt x="2295088" y="173624"/>
                  </a:lnTo>
                  <a:lnTo>
                    <a:pt x="2295088" y="165951"/>
                  </a:lnTo>
                  <a:lnTo>
                    <a:pt x="2288891" y="171067"/>
                  </a:lnTo>
                  <a:lnTo>
                    <a:pt x="2288891" y="171036"/>
                  </a:lnTo>
                  <a:lnTo>
                    <a:pt x="2279703" y="178709"/>
                  </a:lnTo>
                  <a:lnTo>
                    <a:pt x="2279809" y="178709"/>
                  </a:lnTo>
                  <a:lnTo>
                    <a:pt x="2276637" y="181358"/>
                  </a:lnTo>
                  <a:lnTo>
                    <a:pt x="2267416" y="188970"/>
                  </a:lnTo>
                  <a:lnTo>
                    <a:pt x="2276711" y="188970"/>
                  </a:lnTo>
                  <a:lnTo>
                    <a:pt x="2276711" y="199230"/>
                  </a:lnTo>
                  <a:lnTo>
                    <a:pt x="2270514" y="199230"/>
                  </a:lnTo>
                  <a:lnTo>
                    <a:pt x="2270514" y="191468"/>
                  </a:lnTo>
                  <a:lnTo>
                    <a:pt x="2261326" y="199230"/>
                  </a:lnTo>
                  <a:lnTo>
                    <a:pt x="2270514" y="199230"/>
                  </a:lnTo>
                  <a:lnTo>
                    <a:pt x="2270514" y="204316"/>
                  </a:lnTo>
                  <a:lnTo>
                    <a:pt x="2255236" y="204316"/>
                  </a:lnTo>
                  <a:lnTo>
                    <a:pt x="2249146" y="204316"/>
                  </a:lnTo>
                  <a:lnTo>
                    <a:pt x="2246047" y="204316"/>
                  </a:lnTo>
                  <a:lnTo>
                    <a:pt x="2246047" y="196554"/>
                  </a:lnTo>
                  <a:lnTo>
                    <a:pt x="2236859" y="204316"/>
                  </a:lnTo>
                  <a:lnTo>
                    <a:pt x="2242949" y="204316"/>
                  </a:lnTo>
                  <a:lnTo>
                    <a:pt x="2246047" y="204316"/>
                  </a:lnTo>
                  <a:lnTo>
                    <a:pt x="2246047" y="209401"/>
                  </a:lnTo>
                  <a:lnTo>
                    <a:pt x="2230769" y="209401"/>
                  </a:lnTo>
                  <a:lnTo>
                    <a:pt x="2224572" y="209401"/>
                  </a:lnTo>
                  <a:lnTo>
                    <a:pt x="2218482" y="209401"/>
                  </a:lnTo>
                  <a:lnTo>
                    <a:pt x="2212392" y="209401"/>
                  </a:lnTo>
                  <a:lnTo>
                    <a:pt x="2206195" y="209401"/>
                  </a:lnTo>
                  <a:lnTo>
                    <a:pt x="2203204" y="209401"/>
                  </a:lnTo>
                  <a:lnTo>
                    <a:pt x="2203204" y="201639"/>
                  </a:lnTo>
                  <a:lnTo>
                    <a:pt x="2194015" y="209401"/>
                  </a:lnTo>
                  <a:lnTo>
                    <a:pt x="2200105" y="209401"/>
                  </a:lnTo>
                  <a:lnTo>
                    <a:pt x="2203204" y="209401"/>
                  </a:lnTo>
                  <a:lnTo>
                    <a:pt x="2203204" y="214487"/>
                  </a:lnTo>
                  <a:lnTo>
                    <a:pt x="2191024" y="214487"/>
                  </a:lnTo>
                  <a:lnTo>
                    <a:pt x="2191024" y="206814"/>
                  </a:lnTo>
                  <a:lnTo>
                    <a:pt x="2181728" y="214487"/>
                  </a:lnTo>
                  <a:lnTo>
                    <a:pt x="2181800" y="214487"/>
                  </a:lnTo>
                  <a:lnTo>
                    <a:pt x="2175638" y="219573"/>
                  </a:lnTo>
                  <a:lnTo>
                    <a:pt x="2184934" y="219573"/>
                  </a:lnTo>
                  <a:lnTo>
                    <a:pt x="2184934" y="224747"/>
                  </a:lnTo>
                  <a:lnTo>
                    <a:pt x="2172647" y="224747"/>
                  </a:lnTo>
                  <a:lnTo>
                    <a:pt x="2172647" y="216985"/>
                  </a:lnTo>
                  <a:lnTo>
                    <a:pt x="2163352" y="224747"/>
                  </a:lnTo>
                  <a:lnTo>
                    <a:pt x="2169549" y="224747"/>
                  </a:lnTo>
                  <a:lnTo>
                    <a:pt x="2172647" y="224747"/>
                  </a:lnTo>
                  <a:lnTo>
                    <a:pt x="2172647" y="229833"/>
                  </a:lnTo>
                  <a:lnTo>
                    <a:pt x="2160467" y="229833"/>
                  </a:lnTo>
                  <a:lnTo>
                    <a:pt x="2160467" y="222160"/>
                  </a:lnTo>
                  <a:lnTo>
                    <a:pt x="2151172" y="229833"/>
                  </a:lnTo>
                  <a:lnTo>
                    <a:pt x="2157262" y="229833"/>
                  </a:lnTo>
                  <a:lnTo>
                    <a:pt x="2160467" y="229833"/>
                  </a:lnTo>
                  <a:lnTo>
                    <a:pt x="2160467" y="234919"/>
                  </a:lnTo>
                  <a:lnTo>
                    <a:pt x="2148180" y="234919"/>
                  </a:lnTo>
                  <a:lnTo>
                    <a:pt x="2148180" y="227246"/>
                  </a:lnTo>
                  <a:lnTo>
                    <a:pt x="2142090" y="232332"/>
                  </a:lnTo>
                  <a:lnTo>
                    <a:pt x="2142090" y="232331"/>
                  </a:lnTo>
                  <a:lnTo>
                    <a:pt x="2142005" y="232403"/>
                  </a:lnTo>
                  <a:lnTo>
                    <a:pt x="2138992" y="234919"/>
                  </a:lnTo>
                  <a:lnTo>
                    <a:pt x="2139027" y="234919"/>
                  </a:lnTo>
                  <a:lnTo>
                    <a:pt x="2132902" y="240093"/>
                  </a:lnTo>
                  <a:lnTo>
                    <a:pt x="2142090" y="240093"/>
                  </a:lnTo>
                  <a:lnTo>
                    <a:pt x="2142090" y="245179"/>
                  </a:lnTo>
                  <a:lnTo>
                    <a:pt x="2126705" y="245179"/>
                  </a:lnTo>
                  <a:lnTo>
                    <a:pt x="2123713" y="245179"/>
                  </a:lnTo>
                  <a:lnTo>
                    <a:pt x="2123713" y="237417"/>
                  </a:lnTo>
                  <a:lnTo>
                    <a:pt x="2114525" y="245179"/>
                  </a:lnTo>
                  <a:lnTo>
                    <a:pt x="2120615" y="245179"/>
                  </a:lnTo>
                  <a:lnTo>
                    <a:pt x="2123713" y="245179"/>
                  </a:lnTo>
                  <a:lnTo>
                    <a:pt x="2123713" y="250175"/>
                  </a:lnTo>
                  <a:lnTo>
                    <a:pt x="2108328" y="250175"/>
                  </a:lnTo>
                  <a:lnTo>
                    <a:pt x="2105337" y="250175"/>
                  </a:lnTo>
                  <a:lnTo>
                    <a:pt x="2105337" y="242502"/>
                  </a:lnTo>
                  <a:lnTo>
                    <a:pt x="2096148" y="250175"/>
                  </a:lnTo>
                  <a:lnTo>
                    <a:pt x="2102238" y="250175"/>
                  </a:lnTo>
                  <a:lnTo>
                    <a:pt x="2105337" y="250175"/>
                  </a:lnTo>
                  <a:lnTo>
                    <a:pt x="2105337" y="255350"/>
                  </a:lnTo>
                  <a:lnTo>
                    <a:pt x="2093050" y="255350"/>
                  </a:lnTo>
                  <a:lnTo>
                    <a:pt x="2093050" y="247677"/>
                  </a:lnTo>
                  <a:lnTo>
                    <a:pt x="2083861" y="255350"/>
                  </a:lnTo>
                  <a:lnTo>
                    <a:pt x="2083862" y="255350"/>
                  </a:lnTo>
                  <a:lnTo>
                    <a:pt x="2077772" y="260436"/>
                  </a:lnTo>
                  <a:lnTo>
                    <a:pt x="2086960" y="260436"/>
                  </a:lnTo>
                  <a:lnTo>
                    <a:pt x="2086960" y="265521"/>
                  </a:lnTo>
                  <a:lnTo>
                    <a:pt x="2071681" y="265521"/>
                  </a:lnTo>
                  <a:lnTo>
                    <a:pt x="2065484" y="265521"/>
                  </a:lnTo>
                  <a:lnTo>
                    <a:pt x="2059395" y="265521"/>
                  </a:lnTo>
                  <a:lnTo>
                    <a:pt x="2053305" y="265521"/>
                  </a:lnTo>
                  <a:lnTo>
                    <a:pt x="2050313" y="265521"/>
                  </a:lnTo>
                  <a:lnTo>
                    <a:pt x="2050313" y="257848"/>
                  </a:lnTo>
                  <a:lnTo>
                    <a:pt x="2041018" y="265521"/>
                  </a:lnTo>
                  <a:lnTo>
                    <a:pt x="2041197" y="265521"/>
                  </a:lnTo>
                  <a:lnTo>
                    <a:pt x="2034928" y="270696"/>
                  </a:lnTo>
                  <a:lnTo>
                    <a:pt x="2044223" y="270696"/>
                  </a:lnTo>
                  <a:lnTo>
                    <a:pt x="2044223" y="280867"/>
                  </a:lnTo>
                  <a:lnTo>
                    <a:pt x="2038133" y="280867"/>
                  </a:lnTo>
                  <a:lnTo>
                    <a:pt x="2038133" y="273105"/>
                  </a:lnTo>
                  <a:lnTo>
                    <a:pt x="2028731" y="280867"/>
                  </a:lnTo>
                  <a:lnTo>
                    <a:pt x="2038133" y="280867"/>
                  </a:lnTo>
                  <a:lnTo>
                    <a:pt x="2038133" y="285953"/>
                  </a:lnTo>
                  <a:lnTo>
                    <a:pt x="2025846" y="285953"/>
                  </a:lnTo>
                  <a:lnTo>
                    <a:pt x="2025846" y="278280"/>
                  </a:lnTo>
                  <a:lnTo>
                    <a:pt x="2016551" y="285953"/>
                  </a:lnTo>
                  <a:lnTo>
                    <a:pt x="2016622" y="285953"/>
                  </a:lnTo>
                  <a:lnTo>
                    <a:pt x="2010461" y="291039"/>
                  </a:lnTo>
                  <a:lnTo>
                    <a:pt x="2019756" y="291039"/>
                  </a:lnTo>
                  <a:lnTo>
                    <a:pt x="2019756" y="296213"/>
                  </a:lnTo>
                  <a:lnTo>
                    <a:pt x="2004371" y="296213"/>
                  </a:lnTo>
                  <a:lnTo>
                    <a:pt x="2001379" y="296213"/>
                  </a:lnTo>
                  <a:lnTo>
                    <a:pt x="2001379" y="288451"/>
                  </a:lnTo>
                  <a:lnTo>
                    <a:pt x="1992191" y="296213"/>
                  </a:lnTo>
                  <a:lnTo>
                    <a:pt x="1998174" y="296213"/>
                  </a:lnTo>
                  <a:lnTo>
                    <a:pt x="2001379" y="296213"/>
                  </a:lnTo>
                  <a:lnTo>
                    <a:pt x="2001379" y="301299"/>
                  </a:lnTo>
                  <a:lnTo>
                    <a:pt x="1985994" y="301299"/>
                  </a:lnTo>
                  <a:lnTo>
                    <a:pt x="1979904" y="301299"/>
                  </a:lnTo>
                  <a:lnTo>
                    <a:pt x="1976913" y="301299"/>
                  </a:lnTo>
                  <a:lnTo>
                    <a:pt x="1976913" y="293626"/>
                  </a:lnTo>
                  <a:lnTo>
                    <a:pt x="1970716" y="298742"/>
                  </a:lnTo>
                  <a:lnTo>
                    <a:pt x="1970716" y="298712"/>
                  </a:lnTo>
                  <a:lnTo>
                    <a:pt x="1967632" y="301287"/>
                  </a:lnTo>
                  <a:lnTo>
                    <a:pt x="1967618" y="301299"/>
                  </a:lnTo>
                  <a:lnTo>
                    <a:pt x="1967618" y="301299"/>
                  </a:lnTo>
                  <a:lnTo>
                    <a:pt x="1964626" y="303798"/>
                  </a:lnTo>
                  <a:lnTo>
                    <a:pt x="1964626" y="303797"/>
                  </a:lnTo>
                  <a:lnTo>
                    <a:pt x="1964537" y="303872"/>
                  </a:lnTo>
                  <a:lnTo>
                    <a:pt x="1961528" y="306385"/>
                  </a:lnTo>
                  <a:lnTo>
                    <a:pt x="1961562" y="306385"/>
                  </a:lnTo>
                  <a:lnTo>
                    <a:pt x="1956937" y="310293"/>
                  </a:lnTo>
                  <a:lnTo>
                    <a:pt x="1949241" y="316645"/>
                  </a:lnTo>
                  <a:lnTo>
                    <a:pt x="1958536" y="316645"/>
                  </a:lnTo>
                  <a:lnTo>
                    <a:pt x="1958536" y="326816"/>
                  </a:lnTo>
                  <a:lnTo>
                    <a:pt x="1943151" y="326816"/>
                  </a:lnTo>
                  <a:lnTo>
                    <a:pt x="1937061" y="326816"/>
                  </a:lnTo>
                  <a:lnTo>
                    <a:pt x="1933962" y="326816"/>
                  </a:lnTo>
                  <a:lnTo>
                    <a:pt x="1933962" y="319054"/>
                  </a:lnTo>
                  <a:lnTo>
                    <a:pt x="1924774" y="326816"/>
                  </a:lnTo>
                  <a:lnTo>
                    <a:pt x="1930971" y="326816"/>
                  </a:lnTo>
                  <a:lnTo>
                    <a:pt x="1933962" y="326816"/>
                  </a:lnTo>
                  <a:lnTo>
                    <a:pt x="1933962" y="331902"/>
                  </a:lnTo>
                  <a:lnTo>
                    <a:pt x="1921782" y="331902"/>
                  </a:lnTo>
                  <a:lnTo>
                    <a:pt x="1921782" y="324229"/>
                  </a:lnTo>
                  <a:lnTo>
                    <a:pt x="1912594" y="331902"/>
                  </a:lnTo>
                  <a:lnTo>
                    <a:pt x="1918684" y="331902"/>
                  </a:lnTo>
                  <a:lnTo>
                    <a:pt x="1921782" y="331902"/>
                  </a:lnTo>
                  <a:lnTo>
                    <a:pt x="1921782" y="336987"/>
                  </a:lnTo>
                  <a:lnTo>
                    <a:pt x="1906397" y="336987"/>
                  </a:lnTo>
                  <a:lnTo>
                    <a:pt x="1903513" y="336987"/>
                  </a:lnTo>
                  <a:lnTo>
                    <a:pt x="1903513" y="329314"/>
                  </a:lnTo>
                  <a:lnTo>
                    <a:pt x="1894217" y="336987"/>
                  </a:lnTo>
                  <a:lnTo>
                    <a:pt x="1900307" y="336987"/>
                  </a:lnTo>
                  <a:lnTo>
                    <a:pt x="1903513" y="336987"/>
                  </a:lnTo>
                  <a:lnTo>
                    <a:pt x="1903513" y="342162"/>
                  </a:lnTo>
                  <a:lnTo>
                    <a:pt x="1891225" y="342162"/>
                  </a:lnTo>
                  <a:lnTo>
                    <a:pt x="1891225" y="334489"/>
                  </a:lnTo>
                  <a:lnTo>
                    <a:pt x="1881930" y="342162"/>
                  </a:lnTo>
                  <a:lnTo>
                    <a:pt x="1882002" y="342162"/>
                  </a:lnTo>
                  <a:lnTo>
                    <a:pt x="1875840" y="347248"/>
                  </a:lnTo>
                  <a:lnTo>
                    <a:pt x="1885136" y="347248"/>
                  </a:lnTo>
                  <a:lnTo>
                    <a:pt x="1885136" y="352333"/>
                  </a:lnTo>
                  <a:lnTo>
                    <a:pt x="1869750" y="352333"/>
                  </a:lnTo>
                  <a:lnTo>
                    <a:pt x="1863553" y="352333"/>
                  </a:lnTo>
                  <a:lnTo>
                    <a:pt x="1857463" y="352333"/>
                  </a:lnTo>
                  <a:lnTo>
                    <a:pt x="1851374" y="352333"/>
                  </a:lnTo>
                  <a:lnTo>
                    <a:pt x="1848382" y="352333"/>
                  </a:lnTo>
                  <a:lnTo>
                    <a:pt x="1848382" y="349746"/>
                  </a:lnTo>
                  <a:lnTo>
                    <a:pt x="1848382" y="344660"/>
                  </a:lnTo>
                  <a:lnTo>
                    <a:pt x="1839194" y="352333"/>
                  </a:lnTo>
                  <a:lnTo>
                    <a:pt x="1845284" y="352333"/>
                  </a:lnTo>
                  <a:lnTo>
                    <a:pt x="1848382" y="352333"/>
                  </a:lnTo>
                  <a:lnTo>
                    <a:pt x="1848382" y="362505"/>
                  </a:lnTo>
                  <a:lnTo>
                    <a:pt x="1836202" y="362505"/>
                  </a:lnTo>
                  <a:lnTo>
                    <a:pt x="1836202" y="354832"/>
                  </a:lnTo>
                  <a:lnTo>
                    <a:pt x="1830005" y="359948"/>
                  </a:lnTo>
                  <a:lnTo>
                    <a:pt x="1830005" y="359917"/>
                  </a:lnTo>
                  <a:lnTo>
                    <a:pt x="1828419" y="361257"/>
                  </a:lnTo>
                  <a:lnTo>
                    <a:pt x="1826907" y="362505"/>
                  </a:lnTo>
                  <a:lnTo>
                    <a:pt x="1826942" y="362505"/>
                  </a:lnTo>
                  <a:lnTo>
                    <a:pt x="1820817" y="367679"/>
                  </a:lnTo>
                  <a:lnTo>
                    <a:pt x="1830005" y="367679"/>
                  </a:lnTo>
                  <a:lnTo>
                    <a:pt x="1830005" y="372765"/>
                  </a:lnTo>
                  <a:lnTo>
                    <a:pt x="1817825" y="372765"/>
                  </a:lnTo>
                  <a:lnTo>
                    <a:pt x="1817825" y="365092"/>
                  </a:lnTo>
                  <a:lnTo>
                    <a:pt x="1808530" y="372765"/>
                  </a:lnTo>
                  <a:lnTo>
                    <a:pt x="1814727" y="372765"/>
                  </a:lnTo>
                  <a:lnTo>
                    <a:pt x="1817825" y="372765"/>
                  </a:lnTo>
                  <a:lnTo>
                    <a:pt x="1817825" y="377851"/>
                  </a:lnTo>
                  <a:lnTo>
                    <a:pt x="1802440" y="377851"/>
                  </a:lnTo>
                  <a:lnTo>
                    <a:pt x="1796350" y="377851"/>
                  </a:lnTo>
                  <a:lnTo>
                    <a:pt x="1790153" y="377851"/>
                  </a:lnTo>
                  <a:lnTo>
                    <a:pt x="1784063" y="377851"/>
                  </a:lnTo>
                  <a:lnTo>
                    <a:pt x="1777973" y="377851"/>
                  </a:lnTo>
                  <a:lnTo>
                    <a:pt x="1771883" y="377851"/>
                  </a:lnTo>
                  <a:lnTo>
                    <a:pt x="1765686" y="377851"/>
                  </a:lnTo>
                  <a:lnTo>
                    <a:pt x="1759597" y="377851"/>
                  </a:lnTo>
                  <a:lnTo>
                    <a:pt x="1756605" y="377851"/>
                  </a:lnTo>
                  <a:lnTo>
                    <a:pt x="1756605" y="370178"/>
                  </a:lnTo>
                  <a:lnTo>
                    <a:pt x="1747309" y="377851"/>
                  </a:lnTo>
                  <a:lnTo>
                    <a:pt x="1753506" y="377851"/>
                  </a:lnTo>
                  <a:lnTo>
                    <a:pt x="1756605" y="377851"/>
                  </a:lnTo>
                  <a:lnTo>
                    <a:pt x="1756605" y="380438"/>
                  </a:lnTo>
                  <a:lnTo>
                    <a:pt x="1756605" y="393197"/>
                  </a:lnTo>
                  <a:lnTo>
                    <a:pt x="1744425" y="393197"/>
                  </a:lnTo>
                  <a:lnTo>
                    <a:pt x="1744425" y="385524"/>
                  </a:lnTo>
                  <a:lnTo>
                    <a:pt x="1735130" y="393197"/>
                  </a:lnTo>
                  <a:lnTo>
                    <a:pt x="1741220" y="393197"/>
                  </a:lnTo>
                  <a:lnTo>
                    <a:pt x="1744425" y="393197"/>
                  </a:lnTo>
                  <a:lnTo>
                    <a:pt x="1744425" y="398371"/>
                  </a:lnTo>
                  <a:lnTo>
                    <a:pt x="1732138" y="398371"/>
                  </a:lnTo>
                  <a:lnTo>
                    <a:pt x="1732138" y="390520"/>
                  </a:lnTo>
                  <a:lnTo>
                    <a:pt x="1722950" y="398371"/>
                  </a:lnTo>
                  <a:lnTo>
                    <a:pt x="1732138" y="398371"/>
                  </a:lnTo>
                  <a:lnTo>
                    <a:pt x="1732138" y="403368"/>
                  </a:lnTo>
                  <a:lnTo>
                    <a:pt x="1719958" y="403368"/>
                  </a:lnTo>
                  <a:lnTo>
                    <a:pt x="1719958" y="395695"/>
                  </a:lnTo>
                  <a:lnTo>
                    <a:pt x="1710663" y="403368"/>
                  </a:lnTo>
                  <a:lnTo>
                    <a:pt x="1719958" y="403368"/>
                  </a:lnTo>
                  <a:lnTo>
                    <a:pt x="1719958" y="408453"/>
                  </a:lnTo>
                  <a:lnTo>
                    <a:pt x="1707671" y="408453"/>
                  </a:lnTo>
                  <a:lnTo>
                    <a:pt x="1707671" y="400780"/>
                  </a:lnTo>
                  <a:lnTo>
                    <a:pt x="1698483" y="408453"/>
                  </a:lnTo>
                  <a:lnTo>
                    <a:pt x="1698590" y="408453"/>
                  </a:lnTo>
                  <a:lnTo>
                    <a:pt x="1692393" y="413628"/>
                  </a:lnTo>
                  <a:lnTo>
                    <a:pt x="1701581" y="413628"/>
                  </a:lnTo>
                  <a:lnTo>
                    <a:pt x="1701581" y="423799"/>
                  </a:lnTo>
                  <a:lnTo>
                    <a:pt x="1689294" y="423799"/>
                  </a:lnTo>
                  <a:lnTo>
                    <a:pt x="1689294" y="421301"/>
                  </a:lnTo>
                  <a:lnTo>
                    <a:pt x="1689294" y="416126"/>
                  </a:lnTo>
                  <a:lnTo>
                    <a:pt x="1680106" y="423799"/>
                  </a:lnTo>
                  <a:lnTo>
                    <a:pt x="1686196" y="423799"/>
                  </a:lnTo>
                  <a:lnTo>
                    <a:pt x="1689294" y="423799"/>
                  </a:lnTo>
                  <a:lnTo>
                    <a:pt x="1689294" y="434060"/>
                  </a:lnTo>
                  <a:lnTo>
                    <a:pt x="1674016" y="434060"/>
                  </a:lnTo>
                  <a:lnTo>
                    <a:pt x="1667819" y="434060"/>
                  </a:lnTo>
                  <a:lnTo>
                    <a:pt x="1664828" y="434060"/>
                  </a:lnTo>
                  <a:lnTo>
                    <a:pt x="1664828" y="426297"/>
                  </a:lnTo>
                  <a:lnTo>
                    <a:pt x="1658738" y="431442"/>
                  </a:lnTo>
                  <a:lnTo>
                    <a:pt x="1658738" y="431383"/>
                  </a:lnTo>
                  <a:lnTo>
                    <a:pt x="1649442" y="439145"/>
                  </a:lnTo>
                  <a:lnTo>
                    <a:pt x="1658738" y="439145"/>
                  </a:lnTo>
                  <a:lnTo>
                    <a:pt x="1658738" y="444231"/>
                  </a:lnTo>
                  <a:lnTo>
                    <a:pt x="1643352" y="444231"/>
                  </a:lnTo>
                  <a:lnTo>
                    <a:pt x="1637263" y="444231"/>
                  </a:lnTo>
                  <a:lnTo>
                    <a:pt x="1618886" y="444231"/>
                  </a:lnTo>
                  <a:lnTo>
                    <a:pt x="1615894" y="444231"/>
                  </a:lnTo>
                  <a:lnTo>
                    <a:pt x="1615894" y="436558"/>
                  </a:lnTo>
                  <a:lnTo>
                    <a:pt x="1606599" y="444231"/>
                  </a:lnTo>
                  <a:lnTo>
                    <a:pt x="1612796" y="444231"/>
                  </a:lnTo>
                  <a:lnTo>
                    <a:pt x="1615894" y="444231"/>
                  </a:lnTo>
                  <a:lnTo>
                    <a:pt x="1615894" y="449316"/>
                  </a:lnTo>
                  <a:lnTo>
                    <a:pt x="1594419" y="449316"/>
                  </a:lnTo>
                  <a:lnTo>
                    <a:pt x="1591427" y="449316"/>
                  </a:lnTo>
                  <a:lnTo>
                    <a:pt x="1591427" y="446729"/>
                  </a:lnTo>
                  <a:lnTo>
                    <a:pt x="1591427" y="441643"/>
                  </a:lnTo>
                  <a:lnTo>
                    <a:pt x="1582132" y="449316"/>
                  </a:lnTo>
                  <a:lnTo>
                    <a:pt x="1588222" y="449316"/>
                  </a:lnTo>
                  <a:lnTo>
                    <a:pt x="1591427" y="449316"/>
                  </a:lnTo>
                  <a:lnTo>
                    <a:pt x="1591427" y="459577"/>
                  </a:lnTo>
                  <a:lnTo>
                    <a:pt x="1585337" y="459577"/>
                  </a:lnTo>
                  <a:lnTo>
                    <a:pt x="1585337" y="451904"/>
                  </a:lnTo>
                  <a:lnTo>
                    <a:pt x="1576042" y="459577"/>
                  </a:lnTo>
                  <a:lnTo>
                    <a:pt x="1576112" y="459577"/>
                  </a:lnTo>
                  <a:lnTo>
                    <a:pt x="1569952" y="464662"/>
                  </a:lnTo>
                  <a:lnTo>
                    <a:pt x="1579247" y="464662"/>
                  </a:lnTo>
                  <a:lnTo>
                    <a:pt x="1579247" y="469837"/>
                  </a:lnTo>
                  <a:lnTo>
                    <a:pt x="1566961" y="469837"/>
                  </a:lnTo>
                  <a:lnTo>
                    <a:pt x="1566961" y="462075"/>
                  </a:lnTo>
                  <a:lnTo>
                    <a:pt x="1560871" y="467219"/>
                  </a:lnTo>
                  <a:lnTo>
                    <a:pt x="1560871" y="467161"/>
                  </a:lnTo>
                  <a:lnTo>
                    <a:pt x="1551575" y="474923"/>
                  </a:lnTo>
                  <a:lnTo>
                    <a:pt x="1560871" y="474923"/>
                  </a:lnTo>
                  <a:lnTo>
                    <a:pt x="1560871" y="480008"/>
                  </a:lnTo>
                  <a:lnTo>
                    <a:pt x="1536297" y="480008"/>
                  </a:lnTo>
                  <a:lnTo>
                    <a:pt x="1536297" y="477332"/>
                  </a:lnTo>
                  <a:lnTo>
                    <a:pt x="1536297" y="472246"/>
                  </a:lnTo>
                  <a:lnTo>
                    <a:pt x="1527109" y="480008"/>
                  </a:lnTo>
                  <a:lnTo>
                    <a:pt x="1533305" y="480008"/>
                  </a:lnTo>
                  <a:lnTo>
                    <a:pt x="1536297" y="480008"/>
                  </a:lnTo>
                  <a:lnTo>
                    <a:pt x="1536297" y="490180"/>
                  </a:lnTo>
                  <a:lnTo>
                    <a:pt x="1521019" y="490180"/>
                  </a:lnTo>
                  <a:lnTo>
                    <a:pt x="1518027" y="490180"/>
                  </a:lnTo>
                  <a:lnTo>
                    <a:pt x="1518027" y="487592"/>
                  </a:lnTo>
                  <a:lnTo>
                    <a:pt x="1518027" y="482507"/>
                  </a:lnTo>
                  <a:lnTo>
                    <a:pt x="1508732" y="490180"/>
                  </a:lnTo>
                  <a:lnTo>
                    <a:pt x="1514929" y="490180"/>
                  </a:lnTo>
                  <a:lnTo>
                    <a:pt x="1518027" y="490180"/>
                  </a:lnTo>
                  <a:lnTo>
                    <a:pt x="1518027" y="500440"/>
                  </a:lnTo>
                  <a:lnTo>
                    <a:pt x="1511830" y="500440"/>
                  </a:lnTo>
                  <a:lnTo>
                    <a:pt x="1511830" y="492767"/>
                  </a:lnTo>
                  <a:lnTo>
                    <a:pt x="1502642" y="500440"/>
                  </a:lnTo>
                  <a:lnTo>
                    <a:pt x="1511830" y="500440"/>
                  </a:lnTo>
                  <a:lnTo>
                    <a:pt x="1511830" y="505526"/>
                  </a:lnTo>
                  <a:lnTo>
                    <a:pt x="1499650" y="505526"/>
                  </a:lnTo>
                  <a:lnTo>
                    <a:pt x="1499650" y="497853"/>
                  </a:lnTo>
                  <a:lnTo>
                    <a:pt x="1490355" y="505526"/>
                  </a:lnTo>
                  <a:lnTo>
                    <a:pt x="1499650" y="505526"/>
                  </a:lnTo>
                  <a:lnTo>
                    <a:pt x="1499650" y="510611"/>
                  </a:lnTo>
                  <a:lnTo>
                    <a:pt x="1484265" y="510611"/>
                  </a:lnTo>
                  <a:lnTo>
                    <a:pt x="1478175" y="510611"/>
                  </a:lnTo>
                  <a:lnTo>
                    <a:pt x="1465888" y="510611"/>
                  </a:lnTo>
                  <a:lnTo>
                    <a:pt x="1463004" y="510611"/>
                  </a:lnTo>
                  <a:lnTo>
                    <a:pt x="1463004" y="502938"/>
                  </a:lnTo>
                  <a:lnTo>
                    <a:pt x="1453708" y="510611"/>
                  </a:lnTo>
                  <a:lnTo>
                    <a:pt x="1463004" y="510611"/>
                  </a:lnTo>
                  <a:lnTo>
                    <a:pt x="1463004" y="515697"/>
                  </a:lnTo>
                  <a:lnTo>
                    <a:pt x="1447511" y="515697"/>
                  </a:lnTo>
                  <a:lnTo>
                    <a:pt x="1444627" y="515697"/>
                  </a:lnTo>
                  <a:lnTo>
                    <a:pt x="1444627" y="508024"/>
                  </a:lnTo>
                  <a:lnTo>
                    <a:pt x="1435332" y="515697"/>
                  </a:lnTo>
                  <a:lnTo>
                    <a:pt x="1435438" y="515697"/>
                  </a:lnTo>
                  <a:lnTo>
                    <a:pt x="1432340" y="518284"/>
                  </a:lnTo>
                  <a:lnTo>
                    <a:pt x="1432340" y="518195"/>
                  </a:lnTo>
                  <a:lnTo>
                    <a:pt x="1423151" y="525957"/>
                  </a:lnTo>
                  <a:lnTo>
                    <a:pt x="1432340" y="525957"/>
                  </a:lnTo>
                  <a:lnTo>
                    <a:pt x="1432340" y="536128"/>
                  </a:lnTo>
                  <a:lnTo>
                    <a:pt x="1420160" y="536128"/>
                  </a:lnTo>
                  <a:lnTo>
                    <a:pt x="1420160" y="528455"/>
                  </a:lnTo>
                  <a:lnTo>
                    <a:pt x="1413963" y="533571"/>
                  </a:lnTo>
                  <a:lnTo>
                    <a:pt x="1413963" y="533541"/>
                  </a:lnTo>
                  <a:lnTo>
                    <a:pt x="1412428" y="534838"/>
                  </a:lnTo>
                  <a:lnTo>
                    <a:pt x="1410865" y="536128"/>
                  </a:lnTo>
                  <a:lnTo>
                    <a:pt x="1410901" y="536128"/>
                  </a:lnTo>
                  <a:lnTo>
                    <a:pt x="1404775" y="541303"/>
                  </a:lnTo>
                  <a:lnTo>
                    <a:pt x="1413963" y="541303"/>
                  </a:lnTo>
                  <a:lnTo>
                    <a:pt x="1413963" y="546389"/>
                  </a:lnTo>
                  <a:lnTo>
                    <a:pt x="1398685" y="546389"/>
                  </a:lnTo>
                  <a:lnTo>
                    <a:pt x="1392488" y="546389"/>
                  </a:lnTo>
                  <a:lnTo>
                    <a:pt x="1389496" y="546389"/>
                  </a:lnTo>
                  <a:lnTo>
                    <a:pt x="1389496" y="538716"/>
                  </a:lnTo>
                  <a:lnTo>
                    <a:pt x="1380308" y="546389"/>
                  </a:lnTo>
                  <a:lnTo>
                    <a:pt x="1386398" y="546389"/>
                  </a:lnTo>
                  <a:lnTo>
                    <a:pt x="1389496" y="546389"/>
                  </a:lnTo>
                  <a:lnTo>
                    <a:pt x="1389496" y="551474"/>
                  </a:lnTo>
                  <a:lnTo>
                    <a:pt x="1377210" y="551474"/>
                  </a:lnTo>
                  <a:lnTo>
                    <a:pt x="1377210" y="543801"/>
                  </a:lnTo>
                  <a:lnTo>
                    <a:pt x="1368021" y="551474"/>
                  </a:lnTo>
                  <a:lnTo>
                    <a:pt x="1374218" y="551474"/>
                  </a:lnTo>
                  <a:lnTo>
                    <a:pt x="1377210" y="551474"/>
                  </a:lnTo>
                  <a:lnTo>
                    <a:pt x="1377210" y="556560"/>
                  </a:lnTo>
                  <a:lnTo>
                    <a:pt x="1358940" y="556560"/>
                  </a:lnTo>
                  <a:lnTo>
                    <a:pt x="1358940" y="553973"/>
                  </a:lnTo>
                  <a:lnTo>
                    <a:pt x="1358940" y="548798"/>
                  </a:lnTo>
                  <a:lnTo>
                    <a:pt x="1349644" y="556560"/>
                  </a:lnTo>
                  <a:lnTo>
                    <a:pt x="1355841" y="556560"/>
                  </a:lnTo>
                  <a:lnTo>
                    <a:pt x="1358940" y="556560"/>
                  </a:lnTo>
                  <a:lnTo>
                    <a:pt x="1358940" y="566731"/>
                  </a:lnTo>
                  <a:lnTo>
                    <a:pt x="1352743" y="566731"/>
                  </a:lnTo>
                  <a:lnTo>
                    <a:pt x="1352743" y="559058"/>
                  </a:lnTo>
                  <a:lnTo>
                    <a:pt x="1343554" y="566731"/>
                  </a:lnTo>
                  <a:lnTo>
                    <a:pt x="1352743" y="566731"/>
                  </a:lnTo>
                  <a:lnTo>
                    <a:pt x="1352743" y="571906"/>
                  </a:lnTo>
                  <a:lnTo>
                    <a:pt x="1337464" y="571906"/>
                  </a:lnTo>
                  <a:lnTo>
                    <a:pt x="1331268" y="571906"/>
                  </a:lnTo>
                  <a:lnTo>
                    <a:pt x="1322293" y="571906"/>
                  </a:lnTo>
                  <a:lnTo>
                    <a:pt x="1322293" y="564144"/>
                  </a:lnTo>
                  <a:lnTo>
                    <a:pt x="1312891" y="571906"/>
                  </a:lnTo>
                  <a:lnTo>
                    <a:pt x="1319088" y="571906"/>
                  </a:lnTo>
                  <a:lnTo>
                    <a:pt x="1322293" y="571906"/>
                  </a:lnTo>
                  <a:lnTo>
                    <a:pt x="1322293" y="582077"/>
                  </a:lnTo>
                  <a:lnTo>
                    <a:pt x="1288424" y="582077"/>
                  </a:lnTo>
                  <a:lnTo>
                    <a:pt x="1285539" y="582077"/>
                  </a:lnTo>
                  <a:lnTo>
                    <a:pt x="1285539" y="579490"/>
                  </a:lnTo>
                  <a:lnTo>
                    <a:pt x="1285539" y="574404"/>
                  </a:lnTo>
                  <a:lnTo>
                    <a:pt x="1276351" y="582077"/>
                  </a:lnTo>
                  <a:lnTo>
                    <a:pt x="1285539" y="582077"/>
                  </a:lnTo>
                  <a:lnTo>
                    <a:pt x="1285539" y="592338"/>
                  </a:lnTo>
                  <a:lnTo>
                    <a:pt x="1270154" y="592338"/>
                  </a:lnTo>
                  <a:lnTo>
                    <a:pt x="1264064" y="592338"/>
                  </a:lnTo>
                  <a:lnTo>
                    <a:pt x="1251777" y="592338"/>
                  </a:lnTo>
                  <a:lnTo>
                    <a:pt x="1248786" y="592338"/>
                  </a:lnTo>
                  <a:lnTo>
                    <a:pt x="1248786" y="584575"/>
                  </a:lnTo>
                  <a:lnTo>
                    <a:pt x="1239597" y="592338"/>
                  </a:lnTo>
                  <a:lnTo>
                    <a:pt x="1248786" y="592338"/>
                  </a:lnTo>
                  <a:lnTo>
                    <a:pt x="1248786" y="602509"/>
                  </a:lnTo>
                  <a:lnTo>
                    <a:pt x="1233400" y="602509"/>
                  </a:lnTo>
                  <a:lnTo>
                    <a:pt x="1215130" y="602509"/>
                  </a:lnTo>
                  <a:lnTo>
                    <a:pt x="1212032" y="602509"/>
                  </a:lnTo>
                  <a:lnTo>
                    <a:pt x="1212032" y="594836"/>
                  </a:lnTo>
                  <a:lnTo>
                    <a:pt x="1205942" y="599922"/>
                  </a:lnTo>
                  <a:lnTo>
                    <a:pt x="1205942" y="599921"/>
                  </a:lnTo>
                  <a:lnTo>
                    <a:pt x="1196754" y="607594"/>
                  </a:lnTo>
                  <a:lnTo>
                    <a:pt x="1205942" y="607594"/>
                  </a:lnTo>
                  <a:lnTo>
                    <a:pt x="1205942" y="612769"/>
                  </a:lnTo>
                  <a:lnTo>
                    <a:pt x="1193762" y="612769"/>
                  </a:lnTo>
                  <a:lnTo>
                    <a:pt x="1193762" y="605007"/>
                  </a:lnTo>
                  <a:lnTo>
                    <a:pt x="1184467" y="612769"/>
                  </a:lnTo>
                  <a:lnTo>
                    <a:pt x="1193762" y="612769"/>
                  </a:lnTo>
                  <a:lnTo>
                    <a:pt x="1193762" y="617855"/>
                  </a:lnTo>
                  <a:lnTo>
                    <a:pt x="1181475" y="617855"/>
                  </a:lnTo>
                  <a:lnTo>
                    <a:pt x="1181475" y="610182"/>
                  </a:lnTo>
                  <a:lnTo>
                    <a:pt x="1172180" y="617855"/>
                  </a:lnTo>
                  <a:lnTo>
                    <a:pt x="1172250" y="617855"/>
                  </a:lnTo>
                  <a:lnTo>
                    <a:pt x="1166090" y="622940"/>
                  </a:lnTo>
                  <a:lnTo>
                    <a:pt x="1175385" y="622940"/>
                  </a:lnTo>
                  <a:lnTo>
                    <a:pt x="1175385" y="628115"/>
                  </a:lnTo>
                  <a:lnTo>
                    <a:pt x="1157008" y="628115"/>
                  </a:lnTo>
                  <a:lnTo>
                    <a:pt x="1157008" y="625439"/>
                  </a:lnTo>
                  <a:lnTo>
                    <a:pt x="1157008" y="620353"/>
                  </a:lnTo>
                  <a:lnTo>
                    <a:pt x="1147713" y="628115"/>
                  </a:lnTo>
                  <a:lnTo>
                    <a:pt x="1157008" y="628115"/>
                  </a:lnTo>
                  <a:lnTo>
                    <a:pt x="1157008" y="638197"/>
                  </a:lnTo>
                  <a:lnTo>
                    <a:pt x="1150918" y="638197"/>
                  </a:lnTo>
                  <a:lnTo>
                    <a:pt x="1150918" y="630524"/>
                  </a:lnTo>
                  <a:lnTo>
                    <a:pt x="1141623" y="638197"/>
                  </a:lnTo>
                  <a:lnTo>
                    <a:pt x="1141731" y="638197"/>
                  </a:lnTo>
                  <a:lnTo>
                    <a:pt x="1135533" y="643372"/>
                  </a:lnTo>
                  <a:lnTo>
                    <a:pt x="1144829" y="643372"/>
                  </a:lnTo>
                  <a:lnTo>
                    <a:pt x="1144829" y="648458"/>
                  </a:lnTo>
                  <a:lnTo>
                    <a:pt x="1123353" y="648458"/>
                  </a:lnTo>
                  <a:lnTo>
                    <a:pt x="1120362" y="648458"/>
                  </a:lnTo>
                  <a:lnTo>
                    <a:pt x="1120362" y="640785"/>
                  </a:lnTo>
                  <a:lnTo>
                    <a:pt x="1111066" y="648458"/>
                  </a:lnTo>
                  <a:lnTo>
                    <a:pt x="1117263" y="648458"/>
                  </a:lnTo>
                  <a:lnTo>
                    <a:pt x="1120362" y="648458"/>
                  </a:lnTo>
                  <a:lnTo>
                    <a:pt x="1120362" y="653543"/>
                  </a:lnTo>
                  <a:lnTo>
                    <a:pt x="1098887" y="653543"/>
                  </a:lnTo>
                  <a:lnTo>
                    <a:pt x="1080510" y="653543"/>
                  </a:lnTo>
                  <a:lnTo>
                    <a:pt x="1071321" y="653543"/>
                  </a:lnTo>
                  <a:lnTo>
                    <a:pt x="1071321" y="651045"/>
                  </a:lnTo>
                  <a:lnTo>
                    <a:pt x="1071321" y="645870"/>
                  </a:lnTo>
                  <a:lnTo>
                    <a:pt x="1062133" y="653543"/>
                  </a:lnTo>
                  <a:lnTo>
                    <a:pt x="1068223" y="653543"/>
                  </a:lnTo>
                  <a:lnTo>
                    <a:pt x="1071321" y="653543"/>
                  </a:lnTo>
                  <a:lnTo>
                    <a:pt x="1071321" y="663804"/>
                  </a:lnTo>
                  <a:lnTo>
                    <a:pt x="1065231" y="663804"/>
                  </a:lnTo>
                  <a:lnTo>
                    <a:pt x="1065231" y="656131"/>
                  </a:lnTo>
                  <a:lnTo>
                    <a:pt x="1055936" y="663804"/>
                  </a:lnTo>
                  <a:lnTo>
                    <a:pt x="1065231" y="663804"/>
                  </a:lnTo>
                  <a:lnTo>
                    <a:pt x="1065231" y="668889"/>
                  </a:lnTo>
                  <a:lnTo>
                    <a:pt x="1052944" y="668889"/>
                  </a:lnTo>
                  <a:lnTo>
                    <a:pt x="1052944" y="661216"/>
                  </a:lnTo>
                  <a:lnTo>
                    <a:pt x="1043756" y="668889"/>
                  </a:lnTo>
                  <a:lnTo>
                    <a:pt x="1049846" y="668889"/>
                  </a:lnTo>
                  <a:lnTo>
                    <a:pt x="1052944" y="668889"/>
                  </a:lnTo>
                  <a:lnTo>
                    <a:pt x="1052944" y="673975"/>
                  </a:lnTo>
                  <a:lnTo>
                    <a:pt x="1037666" y="673975"/>
                  </a:lnTo>
                  <a:lnTo>
                    <a:pt x="1034675" y="673975"/>
                  </a:lnTo>
                  <a:lnTo>
                    <a:pt x="1034675" y="666302"/>
                  </a:lnTo>
                  <a:lnTo>
                    <a:pt x="1025379" y="673975"/>
                  </a:lnTo>
                  <a:lnTo>
                    <a:pt x="1034675" y="673975"/>
                  </a:lnTo>
                  <a:lnTo>
                    <a:pt x="1034675" y="679060"/>
                  </a:lnTo>
                  <a:lnTo>
                    <a:pt x="1022494" y="679060"/>
                  </a:lnTo>
                  <a:lnTo>
                    <a:pt x="1022494" y="676473"/>
                  </a:lnTo>
                  <a:lnTo>
                    <a:pt x="1022494" y="671387"/>
                  </a:lnTo>
                  <a:lnTo>
                    <a:pt x="1013092" y="679060"/>
                  </a:lnTo>
                  <a:lnTo>
                    <a:pt x="1019289" y="679060"/>
                  </a:lnTo>
                  <a:lnTo>
                    <a:pt x="1022494" y="679060"/>
                  </a:lnTo>
                  <a:lnTo>
                    <a:pt x="1022494" y="689321"/>
                  </a:lnTo>
                  <a:lnTo>
                    <a:pt x="1000913" y="689321"/>
                  </a:lnTo>
                  <a:lnTo>
                    <a:pt x="997921" y="689321"/>
                  </a:lnTo>
                  <a:lnTo>
                    <a:pt x="997921" y="681648"/>
                  </a:lnTo>
                  <a:lnTo>
                    <a:pt x="988626" y="689321"/>
                  </a:lnTo>
                  <a:lnTo>
                    <a:pt x="988696" y="689321"/>
                  </a:lnTo>
                  <a:lnTo>
                    <a:pt x="982536" y="694406"/>
                  </a:lnTo>
                  <a:lnTo>
                    <a:pt x="991831" y="694406"/>
                  </a:lnTo>
                  <a:lnTo>
                    <a:pt x="991831" y="699581"/>
                  </a:lnTo>
                  <a:lnTo>
                    <a:pt x="970356" y="699581"/>
                  </a:lnTo>
                  <a:lnTo>
                    <a:pt x="964266" y="699581"/>
                  </a:lnTo>
                  <a:lnTo>
                    <a:pt x="948987" y="699581"/>
                  </a:lnTo>
                  <a:lnTo>
                    <a:pt x="948987" y="691819"/>
                  </a:lnTo>
                  <a:lnTo>
                    <a:pt x="942897" y="696964"/>
                  </a:lnTo>
                  <a:lnTo>
                    <a:pt x="942897" y="696904"/>
                  </a:lnTo>
                  <a:lnTo>
                    <a:pt x="933602" y="704667"/>
                  </a:lnTo>
                  <a:lnTo>
                    <a:pt x="942897" y="704667"/>
                  </a:lnTo>
                  <a:lnTo>
                    <a:pt x="942897" y="709752"/>
                  </a:lnTo>
                  <a:lnTo>
                    <a:pt x="927512" y="709752"/>
                  </a:lnTo>
                  <a:lnTo>
                    <a:pt x="924520" y="709752"/>
                  </a:lnTo>
                  <a:lnTo>
                    <a:pt x="924520" y="707076"/>
                  </a:lnTo>
                  <a:lnTo>
                    <a:pt x="924520" y="701990"/>
                  </a:lnTo>
                  <a:lnTo>
                    <a:pt x="915225" y="709752"/>
                  </a:lnTo>
                  <a:lnTo>
                    <a:pt x="921422" y="709752"/>
                  </a:lnTo>
                  <a:lnTo>
                    <a:pt x="924520" y="709752"/>
                  </a:lnTo>
                  <a:lnTo>
                    <a:pt x="924520" y="719924"/>
                  </a:lnTo>
                  <a:lnTo>
                    <a:pt x="912234" y="719924"/>
                  </a:lnTo>
                  <a:lnTo>
                    <a:pt x="912234" y="712251"/>
                  </a:lnTo>
                  <a:lnTo>
                    <a:pt x="903045" y="719924"/>
                  </a:lnTo>
                  <a:lnTo>
                    <a:pt x="912234" y="719924"/>
                  </a:lnTo>
                  <a:lnTo>
                    <a:pt x="912234" y="730184"/>
                  </a:lnTo>
                  <a:lnTo>
                    <a:pt x="893964" y="730184"/>
                  </a:lnTo>
                  <a:lnTo>
                    <a:pt x="893964" y="727597"/>
                  </a:lnTo>
                  <a:lnTo>
                    <a:pt x="893964" y="722422"/>
                  </a:lnTo>
                  <a:lnTo>
                    <a:pt x="884669" y="730184"/>
                  </a:lnTo>
                  <a:lnTo>
                    <a:pt x="893964" y="730184"/>
                  </a:lnTo>
                  <a:lnTo>
                    <a:pt x="893964" y="740355"/>
                  </a:lnTo>
                  <a:lnTo>
                    <a:pt x="881677" y="740355"/>
                  </a:lnTo>
                  <a:lnTo>
                    <a:pt x="881677" y="737768"/>
                  </a:lnTo>
                  <a:lnTo>
                    <a:pt x="881677" y="732682"/>
                  </a:lnTo>
                  <a:lnTo>
                    <a:pt x="872382" y="740355"/>
                  </a:lnTo>
                  <a:lnTo>
                    <a:pt x="878579" y="740355"/>
                  </a:lnTo>
                  <a:lnTo>
                    <a:pt x="881677" y="740355"/>
                  </a:lnTo>
                  <a:lnTo>
                    <a:pt x="881677" y="742853"/>
                  </a:lnTo>
                  <a:lnTo>
                    <a:pt x="881677" y="747939"/>
                  </a:lnTo>
                  <a:lnTo>
                    <a:pt x="881677" y="760787"/>
                  </a:lnTo>
                  <a:lnTo>
                    <a:pt x="866292" y="760787"/>
                  </a:lnTo>
                  <a:lnTo>
                    <a:pt x="863407" y="760787"/>
                  </a:lnTo>
                  <a:lnTo>
                    <a:pt x="863407" y="753114"/>
                  </a:lnTo>
                  <a:lnTo>
                    <a:pt x="854005" y="760787"/>
                  </a:lnTo>
                  <a:lnTo>
                    <a:pt x="854075" y="760787"/>
                  </a:lnTo>
                  <a:lnTo>
                    <a:pt x="847915" y="765872"/>
                  </a:lnTo>
                  <a:lnTo>
                    <a:pt x="848058" y="765872"/>
                  </a:lnTo>
                  <a:lnTo>
                    <a:pt x="841932" y="771047"/>
                  </a:lnTo>
                  <a:lnTo>
                    <a:pt x="851120" y="771047"/>
                  </a:lnTo>
                  <a:lnTo>
                    <a:pt x="851120" y="776133"/>
                  </a:lnTo>
                  <a:lnTo>
                    <a:pt x="835735" y="776133"/>
                  </a:lnTo>
                  <a:lnTo>
                    <a:pt x="832743" y="776133"/>
                  </a:lnTo>
                  <a:lnTo>
                    <a:pt x="832743" y="768460"/>
                  </a:lnTo>
                  <a:lnTo>
                    <a:pt x="823555" y="776133"/>
                  </a:lnTo>
                  <a:lnTo>
                    <a:pt x="832743" y="776133"/>
                  </a:lnTo>
                  <a:lnTo>
                    <a:pt x="832743" y="781218"/>
                  </a:lnTo>
                  <a:lnTo>
                    <a:pt x="817358" y="781218"/>
                  </a:lnTo>
                  <a:lnTo>
                    <a:pt x="811268" y="781218"/>
                  </a:lnTo>
                  <a:lnTo>
                    <a:pt x="808277" y="781218"/>
                  </a:lnTo>
                  <a:lnTo>
                    <a:pt x="808277" y="778631"/>
                  </a:lnTo>
                  <a:lnTo>
                    <a:pt x="808277" y="773545"/>
                  </a:lnTo>
                  <a:lnTo>
                    <a:pt x="799088" y="781218"/>
                  </a:lnTo>
                  <a:lnTo>
                    <a:pt x="808277" y="781218"/>
                  </a:lnTo>
                  <a:lnTo>
                    <a:pt x="808277" y="791389"/>
                  </a:lnTo>
                  <a:lnTo>
                    <a:pt x="795990" y="791389"/>
                  </a:lnTo>
                  <a:lnTo>
                    <a:pt x="795990" y="788802"/>
                  </a:lnTo>
                  <a:lnTo>
                    <a:pt x="795990" y="783716"/>
                  </a:lnTo>
                  <a:lnTo>
                    <a:pt x="786801" y="791389"/>
                  </a:lnTo>
                  <a:lnTo>
                    <a:pt x="777613" y="791389"/>
                  </a:lnTo>
                  <a:lnTo>
                    <a:pt x="777613" y="788802"/>
                  </a:lnTo>
                  <a:lnTo>
                    <a:pt x="777613" y="775954"/>
                  </a:lnTo>
                  <a:lnTo>
                    <a:pt x="789793" y="775954"/>
                  </a:lnTo>
                  <a:lnTo>
                    <a:pt x="789793" y="778631"/>
                  </a:lnTo>
                  <a:lnTo>
                    <a:pt x="789793" y="783716"/>
                  </a:lnTo>
                  <a:lnTo>
                    <a:pt x="799088" y="775954"/>
                  </a:lnTo>
                  <a:lnTo>
                    <a:pt x="792891" y="775954"/>
                  </a:lnTo>
                  <a:lnTo>
                    <a:pt x="789793" y="775954"/>
                  </a:lnTo>
                  <a:lnTo>
                    <a:pt x="789793" y="765783"/>
                  </a:lnTo>
                  <a:lnTo>
                    <a:pt x="811268" y="765783"/>
                  </a:lnTo>
                  <a:lnTo>
                    <a:pt x="814260" y="765783"/>
                  </a:lnTo>
                  <a:lnTo>
                    <a:pt x="814260" y="773545"/>
                  </a:lnTo>
                  <a:lnTo>
                    <a:pt x="823555" y="765783"/>
                  </a:lnTo>
                  <a:lnTo>
                    <a:pt x="817358" y="765783"/>
                  </a:lnTo>
                  <a:lnTo>
                    <a:pt x="814260" y="765783"/>
                  </a:lnTo>
                  <a:lnTo>
                    <a:pt x="814260" y="760697"/>
                  </a:lnTo>
                  <a:lnTo>
                    <a:pt x="832530" y="760697"/>
                  </a:lnTo>
                  <a:lnTo>
                    <a:pt x="832530" y="768460"/>
                  </a:lnTo>
                  <a:lnTo>
                    <a:pt x="841932" y="760697"/>
                  </a:lnTo>
                  <a:lnTo>
                    <a:pt x="841826" y="760697"/>
                  </a:lnTo>
                  <a:lnTo>
                    <a:pt x="847915" y="755612"/>
                  </a:lnTo>
                  <a:lnTo>
                    <a:pt x="847915" y="755612"/>
                  </a:lnTo>
                  <a:lnTo>
                    <a:pt x="854005" y="750526"/>
                  </a:lnTo>
                  <a:lnTo>
                    <a:pt x="844817" y="750526"/>
                  </a:lnTo>
                  <a:lnTo>
                    <a:pt x="844817" y="745351"/>
                  </a:lnTo>
                  <a:lnTo>
                    <a:pt x="863193" y="745351"/>
                  </a:lnTo>
                  <a:lnTo>
                    <a:pt x="863193" y="747939"/>
                  </a:lnTo>
                  <a:lnTo>
                    <a:pt x="863193" y="753114"/>
                  </a:lnTo>
                  <a:lnTo>
                    <a:pt x="872382" y="745351"/>
                  </a:lnTo>
                  <a:lnTo>
                    <a:pt x="866292" y="745351"/>
                  </a:lnTo>
                  <a:lnTo>
                    <a:pt x="863193" y="745351"/>
                  </a:lnTo>
                  <a:lnTo>
                    <a:pt x="863193" y="742853"/>
                  </a:lnTo>
                  <a:lnTo>
                    <a:pt x="863193" y="737768"/>
                  </a:lnTo>
                  <a:lnTo>
                    <a:pt x="863193" y="724920"/>
                  </a:lnTo>
                  <a:lnTo>
                    <a:pt x="875480" y="724920"/>
                  </a:lnTo>
                  <a:lnTo>
                    <a:pt x="875480" y="727597"/>
                  </a:lnTo>
                  <a:lnTo>
                    <a:pt x="875480" y="732682"/>
                  </a:lnTo>
                  <a:lnTo>
                    <a:pt x="884669" y="724920"/>
                  </a:lnTo>
                  <a:lnTo>
                    <a:pt x="878579" y="724920"/>
                  </a:lnTo>
                  <a:lnTo>
                    <a:pt x="875480" y="724920"/>
                  </a:lnTo>
                  <a:lnTo>
                    <a:pt x="875480" y="714749"/>
                  </a:lnTo>
                  <a:lnTo>
                    <a:pt x="893857" y="714749"/>
                  </a:lnTo>
                  <a:lnTo>
                    <a:pt x="893857" y="722422"/>
                  </a:lnTo>
                  <a:lnTo>
                    <a:pt x="903045" y="714749"/>
                  </a:lnTo>
                  <a:lnTo>
                    <a:pt x="893857" y="714749"/>
                  </a:lnTo>
                  <a:lnTo>
                    <a:pt x="893857" y="704578"/>
                  </a:lnTo>
                  <a:lnTo>
                    <a:pt x="906037" y="704578"/>
                  </a:lnTo>
                  <a:lnTo>
                    <a:pt x="906037" y="707076"/>
                  </a:lnTo>
                  <a:lnTo>
                    <a:pt x="906037" y="712251"/>
                  </a:lnTo>
                  <a:lnTo>
                    <a:pt x="915225" y="704578"/>
                  </a:lnTo>
                  <a:lnTo>
                    <a:pt x="906037" y="704578"/>
                  </a:lnTo>
                  <a:lnTo>
                    <a:pt x="906037" y="694317"/>
                  </a:lnTo>
                  <a:lnTo>
                    <a:pt x="921422" y="694317"/>
                  </a:lnTo>
                  <a:lnTo>
                    <a:pt x="924414" y="694317"/>
                  </a:lnTo>
                  <a:lnTo>
                    <a:pt x="924414" y="701990"/>
                  </a:lnTo>
                  <a:lnTo>
                    <a:pt x="933602" y="694317"/>
                  </a:lnTo>
                  <a:lnTo>
                    <a:pt x="933602" y="694317"/>
                  </a:lnTo>
                  <a:lnTo>
                    <a:pt x="939799" y="689142"/>
                  </a:lnTo>
                  <a:lnTo>
                    <a:pt x="930504" y="689142"/>
                  </a:lnTo>
                  <a:lnTo>
                    <a:pt x="930504" y="684057"/>
                  </a:lnTo>
                  <a:lnTo>
                    <a:pt x="945889" y="684057"/>
                  </a:lnTo>
                  <a:lnTo>
                    <a:pt x="964266" y="684057"/>
                  </a:lnTo>
                  <a:lnTo>
                    <a:pt x="970356" y="684057"/>
                  </a:lnTo>
                  <a:lnTo>
                    <a:pt x="973347" y="684057"/>
                  </a:lnTo>
                  <a:lnTo>
                    <a:pt x="973347" y="691819"/>
                  </a:lnTo>
                  <a:lnTo>
                    <a:pt x="979437" y="686675"/>
                  </a:lnTo>
                  <a:lnTo>
                    <a:pt x="979437" y="686733"/>
                  </a:lnTo>
                  <a:lnTo>
                    <a:pt x="988626" y="679060"/>
                  </a:lnTo>
                  <a:lnTo>
                    <a:pt x="979437" y="679060"/>
                  </a:lnTo>
                  <a:lnTo>
                    <a:pt x="979437" y="673885"/>
                  </a:lnTo>
                  <a:lnTo>
                    <a:pt x="1000913" y="673885"/>
                  </a:lnTo>
                  <a:lnTo>
                    <a:pt x="1003904" y="673885"/>
                  </a:lnTo>
                  <a:lnTo>
                    <a:pt x="1003904" y="676473"/>
                  </a:lnTo>
                  <a:lnTo>
                    <a:pt x="1003904" y="681648"/>
                  </a:lnTo>
                  <a:lnTo>
                    <a:pt x="1013092" y="673885"/>
                  </a:lnTo>
                  <a:lnTo>
                    <a:pt x="1003904" y="673885"/>
                  </a:lnTo>
                  <a:lnTo>
                    <a:pt x="1003904" y="663714"/>
                  </a:lnTo>
                  <a:lnTo>
                    <a:pt x="1016191" y="663714"/>
                  </a:lnTo>
                  <a:lnTo>
                    <a:pt x="1016191" y="671387"/>
                  </a:lnTo>
                  <a:lnTo>
                    <a:pt x="1025379" y="663714"/>
                  </a:lnTo>
                  <a:lnTo>
                    <a:pt x="1019289" y="663714"/>
                  </a:lnTo>
                  <a:lnTo>
                    <a:pt x="1016191" y="663714"/>
                  </a:lnTo>
                  <a:lnTo>
                    <a:pt x="1016191" y="658539"/>
                  </a:lnTo>
                  <a:lnTo>
                    <a:pt x="1034568" y="658539"/>
                  </a:lnTo>
                  <a:lnTo>
                    <a:pt x="1034568" y="666302"/>
                  </a:lnTo>
                  <a:lnTo>
                    <a:pt x="1043756" y="658539"/>
                  </a:lnTo>
                  <a:lnTo>
                    <a:pt x="1037666" y="658539"/>
                  </a:lnTo>
                  <a:lnTo>
                    <a:pt x="1034568" y="658539"/>
                  </a:lnTo>
                  <a:lnTo>
                    <a:pt x="1034568" y="653454"/>
                  </a:lnTo>
                  <a:lnTo>
                    <a:pt x="1046748" y="653454"/>
                  </a:lnTo>
                  <a:lnTo>
                    <a:pt x="1046748" y="661216"/>
                  </a:lnTo>
                  <a:lnTo>
                    <a:pt x="1052944" y="655982"/>
                  </a:lnTo>
                  <a:lnTo>
                    <a:pt x="1052944" y="656131"/>
                  </a:lnTo>
                  <a:lnTo>
                    <a:pt x="1062133" y="648368"/>
                  </a:lnTo>
                  <a:lnTo>
                    <a:pt x="1052944" y="648368"/>
                  </a:lnTo>
                  <a:lnTo>
                    <a:pt x="1052944" y="638197"/>
                  </a:lnTo>
                  <a:lnTo>
                    <a:pt x="1068223" y="638197"/>
                  </a:lnTo>
                  <a:lnTo>
                    <a:pt x="1080510" y="638197"/>
                  </a:lnTo>
                  <a:lnTo>
                    <a:pt x="1098887" y="638197"/>
                  </a:lnTo>
                  <a:lnTo>
                    <a:pt x="1101771" y="638197"/>
                  </a:lnTo>
                  <a:lnTo>
                    <a:pt x="1101771" y="645870"/>
                  </a:lnTo>
                  <a:lnTo>
                    <a:pt x="1111066" y="638197"/>
                  </a:lnTo>
                  <a:lnTo>
                    <a:pt x="1101771" y="638197"/>
                  </a:lnTo>
                  <a:lnTo>
                    <a:pt x="1101771" y="633112"/>
                  </a:lnTo>
                  <a:lnTo>
                    <a:pt x="1117263" y="633112"/>
                  </a:lnTo>
                  <a:lnTo>
                    <a:pt x="1123353" y="633112"/>
                  </a:lnTo>
                  <a:lnTo>
                    <a:pt x="1126238" y="633112"/>
                  </a:lnTo>
                  <a:lnTo>
                    <a:pt x="1126238" y="640785"/>
                  </a:lnTo>
                  <a:lnTo>
                    <a:pt x="1135533" y="633112"/>
                  </a:lnTo>
                  <a:lnTo>
                    <a:pt x="1135426" y="633112"/>
                  </a:lnTo>
                  <a:lnTo>
                    <a:pt x="1141623" y="627937"/>
                  </a:lnTo>
                  <a:lnTo>
                    <a:pt x="1141623" y="627937"/>
                  </a:lnTo>
                  <a:lnTo>
                    <a:pt x="1147713" y="622851"/>
                  </a:lnTo>
                  <a:lnTo>
                    <a:pt x="1138525" y="622851"/>
                  </a:lnTo>
                  <a:lnTo>
                    <a:pt x="1138525" y="612591"/>
                  </a:lnTo>
                  <a:lnTo>
                    <a:pt x="1156902" y="612591"/>
                  </a:lnTo>
                  <a:lnTo>
                    <a:pt x="1156902" y="620353"/>
                  </a:lnTo>
                  <a:lnTo>
                    <a:pt x="1162992" y="615208"/>
                  </a:lnTo>
                  <a:lnTo>
                    <a:pt x="1162992" y="615267"/>
                  </a:lnTo>
                  <a:lnTo>
                    <a:pt x="1172180" y="607505"/>
                  </a:lnTo>
                  <a:lnTo>
                    <a:pt x="1162992" y="607505"/>
                  </a:lnTo>
                  <a:lnTo>
                    <a:pt x="1162992" y="602420"/>
                  </a:lnTo>
                  <a:lnTo>
                    <a:pt x="1175278" y="602420"/>
                  </a:lnTo>
                  <a:lnTo>
                    <a:pt x="1175278" y="610182"/>
                  </a:lnTo>
                  <a:lnTo>
                    <a:pt x="1184467" y="602420"/>
                  </a:lnTo>
                  <a:lnTo>
                    <a:pt x="1175278" y="602420"/>
                  </a:lnTo>
                  <a:lnTo>
                    <a:pt x="1175278" y="597334"/>
                  </a:lnTo>
                  <a:lnTo>
                    <a:pt x="1187458" y="597334"/>
                  </a:lnTo>
                  <a:lnTo>
                    <a:pt x="1187458" y="605007"/>
                  </a:lnTo>
                  <a:lnTo>
                    <a:pt x="1193655" y="599892"/>
                  </a:lnTo>
                  <a:lnTo>
                    <a:pt x="1193655" y="599921"/>
                  </a:lnTo>
                  <a:lnTo>
                    <a:pt x="1196678" y="597397"/>
                  </a:lnTo>
                  <a:lnTo>
                    <a:pt x="1196754" y="597334"/>
                  </a:lnTo>
                  <a:lnTo>
                    <a:pt x="1196753" y="597334"/>
                  </a:lnTo>
                  <a:lnTo>
                    <a:pt x="1202844" y="592248"/>
                  </a:lnTo>
                  <a:lnTo>
                    <a:pt x="1193655" y="592248"/>
                  </a:lnTo>
                  <a:lnTo>
                    <a:pt x="1193655" y="587074"/>
                  </a:lnTo>
                  <a:lnTo>
                    <a:pt x="1208934" y="587074"/>
                  </a:lnTo>
                  <a:lnTo>
                    <a:pt x="1215130" y="587074"/>
                  </a:lnTo>
                  <a:lnTo>
                    <a:pt x="1230302" y="587074"/>
                  </a:lnTo>
                  <a:lnTo>
                    <a:pt x="1230302" y="594836"/>
                  </a:lnTo>
                  <a:lnTo>
                    <a:pt x="1239597" y="587074"/>
                  </a:lnTo>
                  <a:lnTo>
                    <a:pt x="1233400" y="587074"/>
                  </a:lnTo>
                  <a:lnTo>
                    <a:pt x="1230302" y="587074"/>
                  </a:lnTo>
                  <a:lnTo>
                    <a:pt x="1230302" y="576902"/>
                  </a:lnTo>
                  <a:lnTo>
                    <a:pt x="1251777" y="576902"/>
                  </a:lnTo>
                  <a:lnTo>
                    <a:pt x="1264064" y="576902"/>
                  </a:lnTo>
                  <a:lnTo>
                    <a:pt x="1266949" y="576902"/>
                  </a:lnTo>
                  <a:lnTo>
                    <a:pt x="1266949" y="579490"/>
                  </a:lnTo>
                  <a:lnTo>
                    <a:pt x="1266949" y="584575"/>
                  </a:lnTo>
                  <a:lnTo>
                    <a:pt x="1276351" y="576902"/>
                  </a:lnTo>
                  <a:lnTo>
                    <a:pt x="1270154" y="576902"/>
                  </a:lnTo>
                  <a:lnTo>
                    <a:pt x="1266949" y="576902"/>
                  </a:lnTo>
                  <a:lnTo>
                    <a:pt x="1266949" y="566731"/>
                  </a:lnTo>
                  <a:lnTo>
                    <a:pt x="1288424" y="566731"/>
                  </a:lnTo>
                  <a:lnTo>
                    <a:pt x="1303702" y="566731"/>
                  </a:lnTo>
                  <a:lnTo>
                    <a:pt x="1303702" y="574404"/>
                  </a:lnTo>
                  <a:lnTo>
                    <a:pt x="1312891" y="566731"/>
                  </a:lnTo>
                  <a:lnTo>
                    <a:pt x="1303702" y="566731"/>
                  </a:lnTo>
                  <a:lnTo>
                    <a:pt x="1303702" y="556471"/>
                  </a:lnTo>
                  <a:lnTo>
                    <a:pt x="1319088" y="556471"/>
                  </a:lnTo>
                  <a:lnTo>
                    <a:pt x="1331268" y="556471"/>
                  </a:lnTo>
                  <a:lnTo>
                    <a:pt x="1334366" y="556471"/>
                  </a:lnTo>
                  <a:lnTo>
                    <a:pt x="1334366" y="564144"/>
                  </a:lnTo>
                  <a:lnTo>
                    <a:pt x="1343554" y="556471"/>
                  </a:lnTo>
                  <a:lnTo>
                    <a:pt x="1343554" y="556471"/>
                  </a:lnTo>
                  <a:lnTo>
                    <a:pt x="1349644" y="551385"/>
                  </a:lnTo>
                  <a:lnTo>
                    <a:pt x="1340456" y="551385"/>
                  </a:lnTo>
                  <a:lnTo>
                    <a:pt x="1340456" y="541125"/>
                  </a:lnTo>
                  <a:lnTo>
                    <a:pt x="1355841" y="541125"/>
                  </a:lnTo>
                  <a:lnTo>
                    <a:pt x="1358833" y="541125"/>
                  </a:lnTo>
                  <a:lnTo>
                    <a:pt x="1358833" y="548798"/>
                  </a:lnTo>
                  <a:lnTo>
                    <a:pt x="1368021" y="541125"/>
                  </a:lnTo>
                  <a:lnTo>
                    <a:pt x="1358833" y="541125"/>
                  </a:lnTo>
                  <a:lnTo>
                    <a:pt x="1358833" y="536039"/>
                  </a:lnTo>
                  <a:lnTo>
                    <a:pt x="1371013" y="536039"/>
                  </a:lnTo>
                  <a:lnTo>
                    <a:pt x="1371013" y="543801"/>
                  </a:lnTo>
                  <a:lnTo>
                    <a:pt x="1380308" y="536039"/>
                  </a:lnTo>
                  <a:lnTo>
                    <a:pt x="1374218" y="536039"/>
                  </a:lnTo>
                  <a:lnTo>
                    <a:pt x="1371013" y="536039"/>
                  </a:lnTo>
                  <a:lnTo>
                    <a:pt x="1371013" y="530954"/>
                  </a:lnTo>
                  <a:lnTo>
                    <a:pt x="1386398" y="530954"/>
                  </a:lnTo>
                  <a:lnTo>
                    <a:pt x="1392488" y="530954"/>
                  </a:lnTo>
                  <a:lnTo>
                    <a:pt x="1395479" y="530954"/>
                  </a:lnTo>
                  <a:lnTo>
                    <a:pt x="1395479" y="538716"/>
                  </a:lnTo>
                  <a:lnTo>
                    <a:pt x="1404775" y="530954"/>
                  </a:lnTo>
                  <a:lnTo>
                    <a:pt x="1404703" y="530954"/>
                  </a:lnTo>
                  <a:lnTo>
                    <a:pt x="1410865" y="525868"/>
                  </a:lnTo>
                  <a:lnTo>
                    <a:pt x="1401569" y="525868"/>
                  </a:lnTo>
                  <a:lnTo>
                    <a:pt x="1401569" y="520782"/>
                  </a:lnTo>
                  <a:lnTo>
                    <a:pt x="1413856" y="520782"/>
                  </a:lnTo>
                  <a:lnTo>
                    <a:pt x="1413856" y="523370"/>
                  </a:lnTo>
                  <a:lnTo>
                    <a:pt x="1413856" y="528455"/>
                  </a:lnTo>
                  <a:lnTo>
                    <a:pt x="1423151" y="520782"/>
                  </a:lnTo>
                  <a:lnTo>
                    <a:pt x="1416955" y="520782"/>
                  </a:lnTo>
                  <a:lnTo>
                    <a:pt x="1413856" y="520782"/>
                  </a:lnTo>
                  <a:lnTo>
                    <a:pt x="1413856" y="510522"/>
                  </a:lnTo>
                  <a:lnTo>
                    <a:pt x="1419946" y="510522"/>
                  </a:lnTo>
                  <a:lnTo>
                    <a:pt x="1419946" y="518195"/>
                  </a:lnTo>
                  <a:lnTo>
                    <a:pt x="1429241" y="510522"/>
                  </a:lnTo>
                  <a:lnTo>
                    <a:pt x="1429170" y="510522"/>
                  </a:lnTo>
                  <a:lnTo>
                    <a:pt x="1435332" y="505436"/>
                  </a:lnTo>
                  <a:lnTo>
                    <a:pt x="1426036" y="505436"/>
                  </a:lnTo>
                  <a:lnTo>
                    <a:pt x="1426036" y="500262"/>
                  </a:lnTo>
                  <a:lnTo>
                    <a:pt x="1441421" y="500262"/>
                  </a:lnTo>
                  <a:lnTo>
                    <a:pt x="1444413" y="500262"/>
                  </a:lnTo>
                  <a:lnTo>
                    <a:pt x="1444413" y="508024"/>
                  </a:lnTo>
                  <a:lnTo>
                    <a:pt x="1453708" y="500262"/>
                  </a:lnTo>
                  <a:lnTo>
                    <a:pt x="1447511" y="500262"/>
                  </a:lnTo>
                  <a:lnTo>
                    <a:pt x="1444413" y="500262"/>
                  </a:lnTo>
                  <a:lnTo>
                    <a:pt x="1444413" y="495176"/>
                  </a:lnTo>
                  <a:lnTo>
                    <a:pt x="1465888" y="495176"/>
                  </a:lnTo>
                  <a:lnTo>
                    <a:pt x="1478175" y="495176"/>
                  </a:lnTo>
                  <a:lnTo>
                    <a:pt x="1481167" y="495176"/>
                  </a:lnTo>
                  <a:lnTo>
                    <a:pt x="1481167" y="502938"/>
                  </a:lnTo>
                  <a:lnTo>
                    <a:pt x="1490355" y="495176"/>
                  </a:lnTo>
                  <a:lnTo>
                    <a:pt x="1484265" y="495176"/>
                  </a:lnTo>
                  <a:lnTo>
                    <a:pt x="1481167" y="495176"/>
                  </a:lnTo>
                  <a:lnTo>
                    <a:pt x="1481167" y="490090"/>
                  </a:lnTo>
                  <a:lnTo>
                    <a:pt x="1493453" y="490090"/>
                  </a:lnTo>
                  <a:lnTo>
                    <a:pt x="1493453" y="497853"/>
                  </a:lnTo>
                  <a:lnTo>
                    <a:pt x="1499543" y="492708"/>
                  </a:lnTo>
                  <a:lnTo>
                    <a:pt x="1499543" y="492767"/>
                  </a:lnTo>
                  <a:lnTo>
                    <a:pt x="1508732" y="485005"/>
                  </a:lnTo>
                  <a:lnTo>
                    <a:pt x="1499543" y="485005"/>
                  </a:lnTo>
                  <a:lnTo>
                    <a:pt x="1499543" y="474834"/>
                  </a:lnTo>
                  <a:lnTo>
                    <a:pt x="1514929" y="474834"/>
                  </a:lnTo>
                  <a:lnTo>
                    <a:pt x="1517813" y="474834"/>
                  </a:lnTo>
                  <a:lnTo>
                    <a:pt x="1517813" y="477332"/>
                  </a:lnTo>
                  <a:lnTo>
                    <a:pt x="1517813" y="482507"/>
                  </a:lnTo>
                  <a:lnTo>
                    <a:pt x="1527109" y="474834"/>
                  </a:lnTo>
                  <a:lnTo>
                    <a:pt x="1521019" y="474834"/>
                  </a:lnTo>
                  <a:lnTo>
                    <a:pt x="1517813" y="474834"/>
                  </a:lnTo>
                  <a:lnTo>
                    <a:pt x="1517813" y="464573"/>
                  </a:lnTo>
                  <a:lnTo>
                    <a:pt x="1533305" y="464573"/>
                  </a:lnTo>
                  <a:lnTo>
                    <a:pt x="1542280" y="464573"/>
                  </a:lnTo>
                  <a:lnTo>
                    <a:pt x="1542280" y="472246"/>
                  </a:lnTo>
                  <a:lnTo>
                    <a:pt x="1551575" y="464573"/>
                  </a:lnTo>
                  <a:lnTo>
                    <a:pt x="1551541" y="464573"/>
                  </a:lnTo>
                  <a:lnTo>
                    <a:pt x="1557772" y="459488"/>
                  </a:lnTo>
                  <a:lnTo>
                    <a:pt x="1548370" y="459488"/>
                  </a:lnTo>
                  <a:lnTo>
                    <a:pt x="1548370" y="454313"/>
                  </a:lnTo>
                  <a:lnTo>
                    <a:pt x="1560657" y="454313"/>
                  </a:lnTo>
                  <a:lnTo>
                    <a:pt x="1560657" y="462075"/>
                  </a:lnTo>
                  <a:lnTo>
                    <a:pt x="1569952" y="454313"/>
                  </a:lnTo>
                  <a:lnTo>
                    <a:pt x="1569951" y="454313"/>
                  </a:lnTo>
                  <a:lnTo>
                    <a:pt x="1572944" y="451814"/>
                  </a:lnTo>
                  <a:lnTo>
                    <a:pt x="1572944" y="451904"/>
                  </a:lnTo>
                  <a:lnTo>
                    <a:pt x="1582132" y="444142"/>
                  </a:lnTo>
                  <a:lnTo>
                    <a:pt x="1572944" y="444142"/>
                  </a:lnTo>
                  <a:lnTo>
                    <a:pt x="1572944" y="433970"/>
                  </a:lnTo>
                  <a:lnTo>
                    <a:pt x="1588222" y="433970"/>
                  </a:lnTo>
                  <a:lnTo>
                    <a:pt x="1594419" y="433970"/>
                  </a:lnTo>
                  <a:lnTo>
                    <a:pt x="1597411" y="433970"/>
                  </a:lnTo>
                  <a:lnTo>
                    <a:pt x="1597411" y="441643"/>
                  </a:lnTo>
                  <a:lnTo>
                    <a:pt x="1606599" y="433970"/>
                  </a:lnTo>
                  <a:lnTo>
                    <a:pt x="1597411" y="433970"/>
                  </a:lnTo>
                  <a:lnTo>
                    <a:pt x="1597411" y="428796"/>
                  </a:lnTo>
                  <a:lnTo>
                    <a:pt x="1612796" y="428796"/>
                  </a:lnTo>
                  <a:lnTo>
                    <a:pt x="1618886" y="428796"/>
                  </a:lnTo>
                  <a:lnTo>
                    <a:pt x="1637263" y="428796"/>
                  </a:lnTo>
                  <a:lnTo>
                    <a:pt x="1640254" y="428796"/>
                  </a:lnTo>
                  <a:lnTo>
                    <a:pt x="1640254" y="436558"/>
                  </a:lnTo>
                  <a:lnTo>
                    <a:pt x="1647909" y="430091"/>
                  </a:lnTo>
                  <a:lnTo>
                    <a:pt x="1655639" y="423710"/>
                  </a:lnTo>
                  <a:lnTo>
                    <a:pt x="1646344" y="423710"/>
                  </a:lnTo>
                  <a:lnTo>
                    <a:pt x="1646344" y="418624"/>
                  </a:lnTo>
                  <a:lnTo>
                    <a:pt x="1667819" y="418624"/>
                  </a:lnTo>
                  <a:lnTo>
                    <a:pt x="1670811" y="418624"/>
                  </a:lnTo>
                  <a:lnTo>
                    <a:pt x="1670811" y="421301"/>
                  </a:lnTo>
                  <a:lnTo>
                    <a:pt x="1670811" y="426297"/>
                  </a:lnTo>
                  <a:lnTo>
                    <a:pt x="1680106" y="418624"/>
                  </a:lnTo>
                  <a:lnTo>
                    <a:pt x="1674016" y="418624"/>
                  </a:lnTo>
                  <a:lnTo>
                    <a:pt x="1670811" y="418624"/>
                  </a:lnTo>
                  <a:lnTo>
                    <a:pt x="1670811" y="408453"/>
                  </a:lnTo>
                  <a:lnTo>
                    <a:pt x="1682991" y="408453"/>
                  </a:lnTo>
                  <a:lnTo>
                    <a:pt x="1682991" y="411041"/>
                  </a:lnTo>
                  <a:lnTo>
                    <a:pt x="1682991" y="416126"/>
                  </a:lnTo>
                  <a:lnTo>
                    <a:pt x="1692393" y="408453"/>
                  </a:lnTo>
                  <a:lnTo>
                    <a:pt x="1686196" y="408453"/>
                  </a:lnTo>
                  <a:lnTo>
                    <a:pt x="1682991" y="408453"/>
                  </a:lnTo>
                  <a:lnTo>
                    <a:pt x="1682991" y="398193"/>
                  </a:lnTo>
                  <a:lnTo>
                    <a:pt x="1689188" y="398193"/>
                  </a:lnTo>
                  <a:lnTo>
                    <a:pt x="1689188" y="405955"/>
                  </a:lnTo>
                  <a:lnTo>
                    <a:pt x="1698483" y="398193"/>
                  </a:lnTo>
                  <a:lnTo>
                    <a:pt x="1689188" y="398193"/>
                  </a:lnTo>
                  <a:lnTo>
                    <a:pt x="1689188" y="393107"/>
                  </a:lnTo>
                  <a:lnTo>
                    <a:pt x="1701368" y="393107"/>
                  </a:lnTo>
                  <a:lnTo>
                    <a:pt x="1701368" y="400780"/>
                  </a:lnTo>
                  <a:lnTo>
                    <a:pt x="1710663" y="393107"/>
                  </a:lnTo>
                  <a:lnTo>
                    <a:pt x="1704573" y="393107"/>
                  </a:lnTo>
                  <a:lnTo>
                    <a:pt x="1701368" y="393107"/>
                  </a:lnTo>
                  <a:lnTo>
                    <a:pt x="1701368" y="388022"/>
                  </a:lnTo>
                  <a:lnTo>
                    <a:pt x="1713654" y="388022"/>
                  </a:lnTo>
                  <a:lnTo>
                    <a:pt x="1713654" y="395695"/>
                  </a:lnTo>
                  <a:lnTo>
                    <a:pt x="1722950" y="388022"/>
                  </a:lnTo>
                  <a:lnTo>
                    <a:pt x="1713654" y="388022"/>
                  </a:lnTo>
                  <a:lnTo>
                    <a:pt x="1713654" y="382847"/>
                  </a:lnTo>
                  <a:lnTo>
                    <a:pt x="1725834" y="382847"/>
                  </a:lnTo>
                  <a:lnTo>
                    <a:pt x="1725834" y="390520"/>
                  </a:lnTo>
                  <a:lnTo>
                    <a:pt x="1735130" y="382847"/>
                  </a:lnTo>
                  <a:lnTo>
                    <a:pt x="1725834" y="382847"/>
                  </a:lnTo>
                  <a:lnTo>
                    <a:pt x="1725834" y="377761"/>
                  </a:lnTo>
                  <a:lnTo>
                    <a:pt x="1738121" y="377761"/>
                  </a:lnTo>
                  <a:lnTo>
                    <a:pt x="1738121" y="380438"/>
                  </a:lnTo>
                  <a:lnTo>
                    <a:pt x="1738121" y="385524"/>
                  </a:lnTo>
                  <a:lnTo>
                    <a:pt x="1747309" y="377761"/>
                  </a:lnTo>
                  <a:lnTo>
                    <a:pt x="1741220" y="377761"/>
                  </a:lnTo>
                  <a:lnTo>
                    <a:pt x="1738121" y="377761"/>
                  </a:lnTo>
                  <a:lnTo>
                    <a:pt x="1738121" y="362505"/>
                  </a:lnTo>
                  <a:lnTo>
                    <a:pt x="1753506" y="362505"/>
                  </a:lnTo>
                  <a:lnTo>
                    <a:pt x="1759597" y="362505"/>
                  </a:lnTo>
                  <a:lnTo>
                    <a:pt x="1765686" y="362505"/>
                  </a:lnTo>
                  <a:lnTo>
                    <a:pt x="1771883" y="362505"/>
                  </a:lnTo>
                  <a:lnTo>
                    <a:pt x="1777973" y="362505"/>
                  </a:lnTo>
                  <a:lnTo>
                    <a:pt x="1784063" y="362505"/>
                  </a:lnTo>
                  <a:lnTo>
                    <a:pt x="1790153" y="362505"/>
                  </a:lnTo>
                  <a:lnTo>
                    <a:pt x="1796350" y="362505"/>
                  </a:lnTo>
                  <a:lnTo>
                    <a:pt x="1799342" y="362505"/>
                  </a:lnTo>
                  <a:lnTo>
                    <a:pt x="1799342" y="370178"/>
                  </a:lnTo>
                  <a:lnTo>
                    <a:pt x="1808530" y="362505"/>
                  </a:lnTo>
                  <a:lnTo>
                    <a:pt x="1802440" y="362505"/>
                  </a:lnTo>
                  <a:lnTo>
                    <a:pt x="1799342" y="362505"/>
                  </a:lnTo>
                  <a:lnTo>
                    <a:pt x="1799342" y="357330"/>
                  </a:lnTo>
                  <a:lnTo>
                    <a:pt x="1811522" y="357330"/>
                  </a:lnTo>
                  <a:lnTo>
                    <a:pt x="1811522" y="365092"/>
                  </a:lnTo>
                  <a:lnTo>
                    <a:pt x="1820817" y="357330"/>
                  </a:lnTo>
                  <a:lnTo>
                    <a:pt x="1820816" y="357330"/>
                  </a:lnTo>
                  <a:lnTo>
                    <a:pt x="1826907" y="352244"/>
                  </a:lnTo>
                  <a:lnTo>
                    <a:pt x="1817718" y="352244"/>
                  </a:lnTo>
                  <a:lnTo>
                    <a:pt x="1817718" y="347159"/>
                  </a:lnTo>
                  <a:lnTo>
                    <a:pt x="1829898" y="347159"/>
                  </a:lnTo>
                  <a:lnTo>
                    <a:pt x="1829898" y="349746"/>
                  </a:lnTo>
                  <a:lnTo>
                    <a:pt x="1829898" y="354832"/>
                  </a:lnTo>
                  <a:lnTo>
                    <a:pt x="1839194" y="347159"/>
                  </a:lnTo>
                  <a:lnTo>
                    <a:pt x="1833103" y="347159"/>
                  </a:lnTo>
                  <a:lnTo>
                    <a:pt x="1829898" y="347159"/>
                  </a:lnTo>
                  <a:lnTo>
                    <a:pt x="1829898" y="336898"/>
                  </a:lnTo>
                  <a:lnTo>
                    <a:pt x="1845284" y="336898"/>
                  </a:lnTo>
                  <a:lnTo>
                    <a:pt x="1851374" y="336898"/>
                  </a:lnTo>
                  <a:lnTo>
                    <a:pt x="1857463" y="336898"/>
                  </a:lnTo>
                  <a:lnTo>
                    <a:pt x="1863553" y="336898"/>
                  </a:lnTo>
                  <a:lnTo>
                    <a:pt x="1866652" y="336898"/>
                  </a:lnTo>
                  <a:lnTo>
                    <a:pt x="1866652" y="344660"/>
                  </a:lnTo>
                  <a:lnTo>
                    <a:pt x="1872742" y="339515"/>
                  </a:lnTo>
                  <a:lnTo>
                    <a:pt x="1872742" y="339575"/>
                  </a:lnTo>
                  <a:lnTo>
                    <a:pt x="1881930" y="331902"/>
                  </a:lnTo>
                  <a:lnTo>
                    <a:pt x="1872742" y="331902"/>
                  </a:lnTo>
                  <a:lnTo>
                    <a:pt x="1872742" y="326727"/>
                  </a:lnTo>
                  <a:lnTo>
                    <a:pt x="1884922" y="326727"/>
                  </a:lnTo>
                  <a:lnTo>
                    <a:pt x="1884922" y="334489"/>
                  </a:lnTo>
                  <a:lnTo>
                    <a:pt x="1894217" y="326727"/>
                  </a:lnTo>
                  <a:lnTo>
                    <a:pt x="1888020" y="326727"/>
                  </a:lnTo>
                  <a:lnTo>
                    <a:pt x="1884922" y="326727"/>
                  </a:lnTo>
                  <a:lnTo>
                    <a:pt x="1884922" y="321641"/>
                  </a:lnTo>
                  <a:lnTo>
                    <a:pt x="1900307" y="321641"/>
                  </a:lnTo>
                  <a:lnTo>
                    <a:pt x="1903299" y="321641"/>
                  </a:lnTo>
                  <a:lnTo>
                    <a:pt x="1903299" y="329314"/>
                  </a:lnTo>
                  <a:lnTo>
                    <a:pt x="1912594" y="321641"/>
                  </a:lnTo>
                  <a:lnTo>
                    <a:pt x="1906397" y="321641"/>
                  </a:lnTo>
                  <a:lnTo>
                    <a:pt x="1903299" y="321641"/>
                  </a:lnTo>
                  <a:lnTo>
                    <a:pt x="1903299" y="316556"/>
                  </a:lnTo>
                  <a:lnTo>
                    <a:pt x="1915585" y="316556"/>
                  </a:lnTo>
                  <a:lnTo>
                    <a:pt x="1915585" y="324229"/>
                  </a:lnTo>
                  <a:lnTo>
                    <a:pt x="1924774" y="316556"/>
                  </a:lnTo>
                  <a:lnTo>
                    <a:pt x="1918684" y="316556"/>
                  </a:lnTo>
                  <a:lnTo>
                    <a:pt x="1915585" y="316556"/>
                  </a:lnTo>
                  <a:lnTo>
                    <a:pt x="1915585" y="311381"/>
                  </a:lnTo>
                  <a:lnTo>
                    <a:pt x="1930971" y="311381"/>
                  </a:lnTo>
                  <a:lnTo>
                    <a:pt x="1937061" y="311381"/>
                  </a:lnTo>
                  <a:lnTo>
                    <a:pt x="1940052" y="311381"/>
                  </a:lnTo>
                  <a:lnTo>
                    <a:pt x="1940052" y="313968"/>
                  </a:lnTo>
                  <a:lnTo>
                    <a:pt x="1940052" y="319054"/>
                  </a:lnTo>
                  <a:lnTo>
                    <a:pt x="1949241" y="311381"/>
                  </a:lnTo>
                  <a:lnTo>
                    <a:pt x="1943151" y="311381"/>
                  </a:lnTo>
                  <a:lnTo>
                    <a:pt x="1940052" y="311381"/>
                  </a:lnTo>
                  <a:lnTo>
                    <a:pt x="1940052" y="301210"/>
                  </a:lnTo>
                  <a:lnTo>
                    <a:pt x="1946142" y="301210"/>
                  </a:lnTo>
                  <a:lnTo>
                    <a:pt x="1946142" y="308972"/>
                  </a:lnTo>
                  <a:lnTo>
                    <a:pt x="1955437" y="301210"/>
                  </a:lnTo>
                  <a:lnTo>
                    <a:pt x="1955366" y="301210"/>
                  </a:lnTo>
                  <a:lnTo>
                    <a:pt x="1961528" y="296124"/>
                  </a:lnTo>
                  <a:lnTo>
                    <a:pt x="1961457" y="296124"/>
                  </a:lnTo>
                  <a:lnTo>
                    <a:pt x="1967618" y="291039"/>
                  </a:lnTo>
                  <a:lnTo>
                    <a:pt x="1958322" y="291039"/>
                  </a:lnTo>
                  <a:lnTo>
                    <a:pt x="1958322" y="285864"/>
                  </a:lnTo>
                  <a:lnTo>
                    <a:pt x="1973814" y="285864"/>
                  </a:lnTo>
                  <a:lnTo>
                    <a:pt x="1979904" y="285864"/>
                  </a:lnTo>
                  <a:lnTo>
                    <a:pt x="1982789" y="285864"/>
                  </a:lnTo>
                  <a:lnTo>
                    <a:pt x="1982789" y="293626"/>
                  </a:lnTo>
                  <a:lnTo>
                    <a:pt x="1992191" y="285864"/>
                  </a:lnTo>
                  <a:lnTo>
                    <a:pt x="1985994" y="285864"/>
                  </a:lnTo>
                  <a:lnTo>
                    <a:pt x="1982789" y="285864"/>
                  </a:lnTo>
                  <a:lnTo>
                    <a:pt x="1982789" y="280778"/>
                  </a:lnTo>
                  <a:lnTo>
                    <a:pt x="1998174" y="280778"/>
                  </a:lnTo>
                  <a:lnTo>
                    <a:pt x="2001166" y="280778"/>
                  </a:lnTo>
                  <a:lnTo>
                    <a:pt x="2001166" y="288451"/>
                  </a:lnTo>
                  <a:lnTo>
                    <a:pt x="2007362" y="283336"/>
                  </a:lnTo>
                  <a:lnTo>
                    <a:pt x="2007362" y="283366"/>
                  </a:lnTo>
                  <a:lnTo>
                    <a:pt x="2016551" y="275693"/>
                  </a:lnTo>
                  <a:lnTo>
                    <a:pt x="2007362" y="275693"/>
                  </a:lnTo>
                  <a:lnTo>
                    <a:pt x="2007362" y="270518"/>
                  </a:lnTo>
                  <a:lnTo>
                    <a:pt x="2019543" y="270518"/>
                  </a:lnTo>
                  <a:lnTo>
                    <a:pt x="2019543" y="278280"/>
                  </a:lnTo>
                  <a:lnTo>
                    <a:pt x="2025739" y="273046"/>
                  </a:lnTo>
                  <a:lnTo>
                    <a:pt x="2025739" y="273105"/>
                  </a:lnTo>
                  <a:lnTo>
                    <a:pt x="2034928" y="265432"/>
                  </a:lnTo>
                  <a:lnTo>
                    <a:pt x="2025739" y="265432"/>
                  </a:lnTo>
                  <a:lnTo>
                    <a:pt x="2025739" y="255261"/>
                  </a:lnTo>
                  <a:lnTo>
                    <a:pt x="2031829" y="255261"/>
                  </a:lnTo>
                  <a:lnTo>
                    <a:pt x="2031829" y="263023"/>
                  </a:lnTo>
                  <a:lnTo>
                    <a:pt x="2041018" y="255261"/>
                  </a:lnTo>
                  <a:lnTo>
                    <a:pt x="2031829" y="255261"/>
                  </a:lnTo>
                  <a:lnTo>
                    <a:pt x="2031829" y="250175"/>
                  </a:lnTo>
                  <a:lnTo>
                    <a:pt x="2047108" y="250175"/>
                  </a:lnTo>
                  <a:lnTo>
                    <a:pt x="2053305" y="250175"/>
                  </a:lnTo>
                  <a:lnTo>
                    <a:pt x="2059395" y="250175"/>
                  </a:lnTo>
                  <a:lnTo>
                    <a:pt x="2065484" y="250175"/>
                  </a:lnTo>
                  <a:lnTo>
                    <a:pt x="2068583" y="250175"/>
                  </a:lnTo>
                  <a:lnTo>
                    <a:pt x="2068583" y="257848"/>
                  </a:lnTo>
                  <a:lnTo>
                    <a:pt x="2074673" y="252763"/>
                  </a:lnTo>
                  <a:lnTo>
                    <a:pt x="2074673" y="252763"/>
                  </a:lnTo>
                  <a:lnTo>
                    <a:pt x="2077710" y="250227"/>
                  </a:lnTo>
                  <a:lnTo>
                    <a:pt x="2077772" y="250175"/>
                  </a:lnTo>
                  <a:lnTo>
                    <a:pt x="2077772" y="250175"/>
                  </a:lnTo>
                  <a:lnTo>
                    <a:pt x="2083861" y="245090"/>
                  </a:lnTo>
                  <a:lnTo>
                    <a:pt x="2074673" y="245090"/>
                  </a:lnTo>
                  <a:lnTo>
                    <a:pt x="2074673" y="239915"/>
                  </a:lnTo>
                  <a:lnTo>
                    <a:pt x="2086960" y="239915"/>
                  </a:lnTo>
                  <a:lnTo>
                    <a:pt x="2086960" y="247677"/>
                  </a:lnTo>
                  <a:lnTo>
                    <a:pt x="2096148" y="239915"/>
                  </a:lnTo>
                  <a:lnTo>
                    <a:pt x="2090058" y="239915"/>
                  </a:lnTo>
                  <a:lnTo>
                    <a:pt x="2086960" y="239915"/>
                  </a:lnTo>
                  <a:lnTo>
                    <a:pt x="2086960" y="234829"/>
                  </a:lnTo>
                  <a:lnTo>
                    <a:pt x="2102238" y="234829"/>
                  </a:lnTo>
                  <a:lnTo>
                    <a:pt x="2105230" y="234829"/>
                  </a:lnTo>
                  <a:lnTo>
                    <a:pt x="2105230" y="242502"/>
                  </a:lnTo>
                  <a:lnTo>
                    <a:pt x="2114525" y="234829"/>
                  </a:lnTo>
                  <a:lnTo>
                    <a:pt x="2108328" y="234829"/>
                  </a:lnTo>
                  <a:lnTo>
                    <a:pt x="2105230" y="234829"/>
                  </a:lnTo>
                  <a:lnTo>
                    <a:pt x="2105230" y="229744"/>
                  </a:lnTo>
                  <a:lnTo>
                    <a:pt x="2120615" y="229744"/>
                  </a:lnTo>
                  <a:lnTo>
                    <a:pt x="2123500" y="229744"/>
                  </a:lnTo>
                  <a:lnTo>
                    <a:pt x="2123500" y="237417"/>
                  </a:lnTo>
                  <a:lnTo>
                    <a:pt x="2132902" y="229744"/>
                  </a:lnTo>
                  <a:lnTo>
                    <a:pt x="2132795" y="229744"/>
                  </a:lnTo>
                  <a:lnTo>
                    <a:pt x="2138992" y="224569"/>
                  </a:lnTo>
                  <a:lnTo>
                    <a:pt x="2129697" y="224569"/>
                  </a:lnTo>
                  <a:lnTo>
                    <a:pt x="2129697" y="219483"/>
                  </a:lnTo>
                  <a:lnTo>
                    <a:pt x="2141877" y="219483"/>
                  </a:lnTo>
                  <a:lnTo>
                    <a:pt x="2141877" y="227246"/>
                  </a:lnTo>
                  <a:lnTo>
                    <a:pt x="2151172" y="219483"/>
                  </a:lnTo>
                  <a:lnTo>
                    <a:pt x="2145082" y="219483"/>
                  </a:lnTo>
                  <a:lnTo>
                    <a:pt x="2141877" y="219483"/>
                  </a:lnTo>
                  <a:lnTo>
                    <a:pt x="2141877" y="214398"/>
                  </a:lnTo>
                  <a:lnTo>
                    <a:pt x="2154163" y="214398"/>
                  </a:lnTo>
                  <a:lnTo>
                    <a:pt x="2154163" y="222160"/>
                  </a:lnTo>
                  <a:lnTo>
                    <a:pt x="2163352" y="214398"/>
                  </a:lnTo>
                  <a:lnTo>
                    <a:pt x="2157262" y="214398"/>
                  </a:lnTo>
                  <a:lnTo>
                    <a:pt x="2154163" y="214398"/>
                  </a:lnTo>
                  <a:lnTo>
                    <a:pt x="2154163" y="209312"/>
                  </a:lnTo>
                  <a:lnTo>
                    <a:pt x="2166450" y="209312"/>
                  </a:lnTo>
                  <a:lnTo>
                    <a:pt x="2166450" y="216985"/>
                  </a:lnTo>
                  <a:lnTo>
                    <a:pt x="2172540" y="211899"/>
                  </a:lnTo>
                  <a:lnTo>
                    <a:pt x="2172540" y="211900"/>
                  </a:lnTo>
                  <a:lnTo>
                    <a:pt x="2181728" y="204227"/>
                  </a:lnTo>
                  <a:lnTo>
                    <a:pt x="2172540" y="204227"/>
                  </a:lnTo>
                  <a:lnTo>
                    <a:pt x="2172540" y="199052"/>
                  </a:lnTo>
                  <a:lnTo>
                    <a:pt x="2184827" y="199052"/>
                  </a:lnTo>
                  <a:lnTo>
                    <a:pt x="2184827" y="206814"/>
                  </a:lnTo>
                  <a:lnTo>
                    <a:pt x="2194015" y="199052"/>
                  </a:lnTo>
                  <a:lnTo>
                    <a:pt x="2187818" y="199052"/>
                  </a:lnTo>
                  <a:lnTo>
                    <a:pt x="2184827" y="199052"/>
                  </a:lnTo>
                  <a:lnTo>
                    <a:pt x="2184827" y="193966"/>
                  </a:lnTo>
                  <a:lnTo>
                    <a:pt x="2200105" y="193966"/>
                  </a:lnTo>
                  <a:lnTo>
                    <a:pt x="2206195" y="193966"/>
                  </a:lnTo>
                  <a:lnTo>
                    <a:pt x="2212392" y="193966"/>
                  </a:lnTo>
                  <a:lnTo>
                    <a:pt x="2218482" y="193966"/>
                  </a:lnTo>
                  <a:lnTo>
                    <a:pt x="2224572" y="193966"/>
                  </a:lnTo>
                  <a:lnTo>
                    <a:pt x="2227671" y="193966"/>
                  </a:lnTo>
                  <a:lnTo>
                    <a:pt x="2227671" y="201639"/>
                  </a:lnTo>
                  <a:lnTo>
                    <a:pt x="2236859" y="193966"/>
                  </a:lnTo>
                  <a:lnTo>
                    <a:pt x="2230769" y="193966"/>
                  </a:lnTo>
                  <a:lnTo>
                    <a:pt x="2227671" y="193966"/>
                  </a:lnTo>
                  <a:lnTo>
                    <a:pt x="2227671" y="188881"/>
                  </a:lnTo>
                  <a:lnTo>
                    <a:pt x="2242949" y="188881"/>
                  </a:lnTo>
                  <a:lnTo>
                    <a:pt x="2249146" y="188881"/>
                  </a:lnTo>
                  <a:lnTo>
                    <a:pt x="2252031" y="188881"/>
                  </a:lnTo>
                  <a:lnTo>
                    <a:pt x="2252031" y="196554"/>
                  </a:lnTo>
                  <a:lnTo>
                    <a:pt x="2261326" y="188881"/>
                  </a:lnTo>
                  <a:lnTo>
                    <a:pt x="2261218" y="188881"/>
                  </a:lnTo>
                  <a:lnTo>
                    <a:pt x="2267416" y="183706"/>
                  </a:lnTo>
                  <a:lnTo>
                    <a:pt x="2258120" y="183706"/>
                  </a:lnTo>
                  <a:lnTo>
                    <a:pt x="2258120" y="173624"/>
                  </a:lnTo>
                  <a:lnTo>
                    <a:pt x="2264317" y="173624"/>
                  </a:lnTo>
                  <a:lnTo>
                    <a:pt x="2264317" y="181297"/>
                  </a:lnTo>
                  <a:lnTo>
                    <a:pt x="2273612" y="173624"/>
                  </a:lnTo>
                  <a:lnTo>
                    <a:pt x="2273505" y="173624"/>
                  </a:lnTo>
                  <a:lnTo>
                    <a:pt x="2279703" y="168449"/>
                  </a:lnTo>
                  <a:lnTo>
                    <a:pt x="2279631" y="168449"/>
                  </a:lnTo>
                  <a:lnTo>
                    <a:pt x="2285793" y="163363"/>
                  </a:lnTo>
                  <a:lnTo>
                    <a:pt x="2276497" y="163363"/>
                  </a:lnTo>
                  <a:lnTo>
                    <a:pt x="2276497" y="158278"/>
                  </a:lnTo>
                  <a:lnTo>
                    <a:pt x="2288784" y="158278"/>
                  </a:lnTo>
                  <a:lnTo>
                    <a:pt x="2288784" y="160776"/>
                  </a:lnTo>
                  <a:lnTo>
                    <a:pt x="2288784" y="165951"/>
                  </a:lnTo>
                  <a:lnTo>
                    <a:pt x="2297972" y="158278"/>
                  </a:lnTo>
                  <a:lnTo>
                    <a:pt x="2291989" y="158278"/>
                  </a:lnTo>
                  <a:lnTo>
                    <a:pt x="2288784" y="158278"/>
                  </a:lnTo>
                  <a:lnTo>
                    <a:pt x="2288784" y="148017"/>
                  </a:lnTo>
                  <a:lnTo>
                    <a:pt x="2304062" y="148017"/>
                  </a:lnTo>
                  <a:lnTo>
                    <a:pt x="2307161" y="148017"/>
                  </a:lnTo>
                  <a:lnTo>
                    <a:pt x="2307161" y="155690"/>
                  </a:lnTo>
                  <a:lnTo>
                    <a:pt x="2316349" y="148017"/>
                  </a:lnTo>
                  <a:lnTo>
                    <a:pt x="2310259" y="148017"/>
                  </a:lnTo>
                  <a:lnTo>
                    <a:pt x="2307161" y="148017"/>
                  </a:lnTo>
                  <a:lnTo>
                    <a:pt x="2307161" y="142932"/>
                  </a:lnTo>
                  <a:lnTo>
                    <a:pt x="2322439" y="142932"/>
                  </a:lnTo>
                  <a:lnTo>
                    <a:pt x="2328636" y="142932"/>
                  </a:lnTo>
                  <a:lnTo>
                    <a:pt x="2331628" y="142932"/>
                  </a:lnTo>
                  <a:lnTo>
                    <a:pt x="2331628" y="150694"/>
                  </a:lnTo>
                  <a:lnTo>
                    <a:pt x="2340816" y="142932"/>
                  </a:lnTo>
                  <a:lnTo>
                    <a:pt x="2334726" y="142932"/>
                  </a:lnTo>
                  <a:lnTo>
                    <a:pt x="2331628" y="142932"/>
                  </a:lnTo>
                  <a:lnTo>
                    <a:pt x="2331628" y="137846"/>
                  </a:lnTo>
                  <a:lnTo>
                    <a:pt x="2346906" y="137846"/>
                  </a:lnTo>
                  <a:lnTo>
                    <a:pt x="2353103" y="137846"/>
                  </a:lnTo>
                  <a:lnTo>
                    <a:pt x="2359193" y="137846"/>
                  </a:lnTo>
                  <a:lnTo>
                    <a:pt x="2362184" y="137846"/>
                  </a:lnTo>
                  <a:lnTo>
                    <a:pt x="2362184" y="145519"/>
                  </a:lnTo>
                  <a:lnTo>
                    <a:pt x="2371480" y="137846"/>
                  </a:lnTo>
                  <a:lnTo>
                    <a:pt x="2365283" y="137846"/>
                  </a:lnTo>
                  <a:lnTo>
                    <a:pt x="2362184" y="137846"/>
                  </a:lnTo>
                  <a:lnTo>
                    <a:pt x="2362184" y="127586"/>
                  </a:lnTo>
                  <a:lnTo>
                    <a:pt x="2374471" y="127586"/>
                  </a:lnTo>
                  <a:lnTo>
                    <a:pt x="2374471" y="135348"/>
                  </a:lnTo>
                  <a:lnTo>
                    <a:pt x="2383659" y="127586"/>
                  </a:lnTo>
                  <a:lnTo>
                    <a:pt x="2377570" y="127586"/>
                  </a:lnTo>
                  <a:lnTo>
                    <a:pt x="2374471" y="127586"/>
                  </a:lnTo>
                  <a:lnTo>
                    <a:pt x="2374471" y="122500"/>
                  </a:lnTo>
                  <a:lnTo>
                    <a:pt x="2386758" y="122500"/>
                  </a:lnTo>
                  <a:lnTo>
                    <a:pt x="2386758" y="130173"/>
                  </a:lnTo>
                  <a:lnTo>
                    <a:pt x="2395946" y="122500"/>
                  </a:lnTo>
                  <a:lnTo>
                    <a:pt x="2389856" y="122500"/>
                  </a:lnTo>
                  <a:lnTo>
                    <a:pt x="2386758" y="122500"/>
                  </a:lnTo>
                  <a:lnTo>
                    <a:pt x="2386758" y="112240"/>
                  </a:lnTo>
                  <a:lnTo>
                    <a:pt x="2398831" y="112240"/>
                  </a:lnTo>
                  <a:lnTo>
                    <a:pt x="2398831" y="120002"/>
                  </a:lnTo>
                  <a:lnTo>
                    <a:pt x="2408233" y="112240"/>
                  </a:lnTo>
                  <a:lnTo>
                    <a:pt x="2402036" y="112240"/>
                  </a:lnTo>
                  <a:lnTo>
                    <a:pt x="2398831" y="112240"/>
                  </a:lnTo>
                  <a:lnTo>
                    <a:pt x="2398831" y="107154"/>
                  </a:lnTo>
                  <a:lnTo>
                    <a:pt x="2414323" y="107154"/>
                  </a:lnTo>
                  <a:lnTo>
                    <a:pt x="2420413" y="107154"/>
                  </a:lnTo>
                  <a:lnTo>
                    <a:pt x="2426503" y="107154"/>
                  </a:lnTo>
                  <a:lnTo>
                    <a:pt x="2432700" y="107154"/>
                  </a:lnTo>
                  <a:lnTo>
                    <a:pt x="2438790" y="107154"/>
                  </a:lnTo>
                  <a:lnTo>
                    <a:pt x="2444880" y="107154"/>
                  </a:lnTo>
                  <a:lnTo>
                    <a:pt x="2450970" y="107154"/>
                  </a:lnTo>
                  <a:lnTo>
                    <a:pt x="2453962" y="107154"/>
                  </a:lnTo>
                  <a:lnTo>
                    <a:pt x="2453962" y="114917"/>
                  </a:lnTo>
                  <a:lnTo>
                    <a:pt x="2463150" y="107154"/>
                  </a:lnTo>
                  <a:lnTo>
                    <a:pt x="2457060" y="107154"/>
                  </a:lnTo>
                  <a:lnTo>
                    <a:pt x="2453962" y="107154"/>
                  </a:lnTo>
                  <a:lnTo>
                    <a:pt x="2453962" y="96983"/>
                  </a:lnTo>
                  <a:lnTo>
                    <a:pt x="2469347" y="96983"/>
                  </a:lnTo>
                  <a:lnTo>
                    <a:pt x="2475437" y="96983"/>
                  </a:lnTo>
                  <a:lnTo>
                    <a:pt x="2478428" y="96983"/>
                  </a:lnTo>
                  <a:lnTo>
                    <a:pt x="2478428" y="104745"/>
                  </a:lnTo>
                  <a:lnTo>
                    <a:pt x="2487724" y="96983"/>
                  </a:lnTo>
                  <a:lnTo>
                    <a:pt x="2481527" y="96983"/>
                  </a:lnTo>
                  <a:lnTo>
                    <a:pt x="2478428" y="96983"/>
                  </a:lnTo>
                  <a:lnTo>
                    <a:pt x="2478428" y="86812"/>
                  </a:lnTo>
                  <a:lnTo>
                    <a:pt x="2493814" y="86812"/>
                  </a:lnTo>
                  <a:lnTo>
                    <a:pt x="2499903" y="86812"/>
                  </a:lnTo>
                  <a:lnTo>
                    <a:pt x="2505993" y="86812"/>
                  </a:lnTo>
                  <a:lnTo>
                    <a:pt x="2512190" y="86812"/>
                  </a:lnTo>
                  <a:lnTo>
                    <a:pt x="2518280" y="86812"/>
                  </a:lnTo>
                  <a:lnTo>
                    <a:pt x="2524370" y="86812"/>
                  </a:lnTo>
                  <a:lnTo>
                    <a:pt x="2530567" y="86812"/>
                  </a:lnTo>
                  <a:lnTo>
                    <a:pt x="2536657" y="86812"/>
                  </a:lnTo>
                  <a:lnTo>
                    <a:pt x="2542747" y="86812"/>
                  </a:lnTo>
                  <a:lnTo>
                    <a:pt x="2548944" y="86812"/>
                  </a:lnTo>
                  <a:lnTo>
                    <a:pt x="2551829" y="86812"/>
                  </a:lnTo>
                  <a:lnTo>
                    <a:pt x="2551829" y="94485"/>
                  </a:lnTo>
                  <a:lnTo>
                    <a:pt x="2561124" y="86812"/>
                  </a:lnTo>
                  <a:lnTo>
                    <a:pt x="2555034" y="86812"/>
                  </a:lnTo>
                  <a:lnTo>
                    <a:pt x="2551829" y="86812"/>
                  </a:lnTo>
                  <a:lnTo>
                    <a:pt x="2551829" y="76552"/>
                  </a:lnTo>
                  <a:lnTo>
                    <a:pt x="2567321" y="76552"/>
                  </a:lnTo>
                  <a:lnTo>
                    <a:pt x="2570206" y="76552"/>
                  </a:lnTo>
                  <a:lnTo>
                    <a:pt x="2570206" y="84225"/>
                  </a:lnTo>
                  <a:lnTo>
                    <a:pt x="2579501" y="76552"/>
                  </a:lnTo>
                  <a:lnTo>
                    <a:pt x="2573411" y="76552"/>
                  </a:lnTo>
                  <a:lnTo>
                    <a:pt x="2570206" y="76552"/>
                  </a:lnTo>
                  <a:lnTo>
                    <a:pt x="2570206" y="61295"/>
                  </a:lnTo>
                  <a:lnTo>
                    <a:pt x="2585591" y="61295"/>
                  </a:lnTo>
                  <a:lnTo>
                    <a:pt x="2591680" y="61295"/>
                  </a:lnTo>
                  <a:lnTo>
                    <a:pt x="2597878" y="61295"/>
                  </a:lnTo>
                  <a:lnTo>
                    <a:pt x="2603861" y="61295"/>
                  </a:lnTo>
                  <a:lnTo>
                    <a:pt x="2610057" y="61295"/>
                  </a:lnTo>
                  <a:lnTo>
                    <a:pt x="2616147" y="61295"/>
                  </a:lnTo>
                  <a:lnTo>
                    <a:pt x="2619139" y="61295"/>
                  </a:lnTo>
                  <a:lnTo>
                    <a:pt x="2619139" y="68968"/>
                  </a:lnTo>
                  <a:lnTo>
                    <a:pt x="2628434" y="61295"/>
                  </a:lnTo>
                  <a:lnTo>
                    <a:pt x="2622237" y="61295"/>
                  </a:lnTo>
                  <a:lnTo>
                    <a:pt x="2619139" y="61295"/>
                  </a:lnTo>
                  <a:lnTo>
                    <a:pt x="2619139" y="40774"/>
                  </a:lnTo>
                  <a:lnTo>
                    <a:pt x="2634524" y="40774"/>
                  </a:lnTo>
                  <a:lnTo>
                    <a:pt x="2640614" y="40774"/>
                  </a:lnTo>
                  <a:lnTo>
                    <a:pt x="2646811" y="40774"/>
                  </a:lnTo>
                  <a:lnTo>
                    <a:pt x="2652901" y="40774"/>
                  </a:lnTo>
                  <a:lnTo>
                    <a:pt x="2658991" y="40774"/>
                  </a:lnTo>
                  <a:lnTo>
                    <a:pt x="2665081" y="40774"/>
                  </a:lnTo>
                  <a:lnTo>
                    <a:pt x="2671278" y="40774"/>
                  </a:lnTo>
                  <a:lnTo>
                    <a:pt x="2677368" y="40774"/>
                  </a:lnTo>
                  <a:lnTo>
                    <a:pt x="2683458" y="40774"/>
                  </a:lnTo>
                  <a:lnTo>
                    <a:pt x="2689655" y="40774"/>
                  </a:lnTo>
                  <a:lnTo>
                    <a:pt x="2695745" y="40774"/>
                  </a:lnTo>
                  <a:lnTo>
                    <a:pt x="2701834" y="40774"/>
                  </a:lnTo>
                  <a:lnTo>
                    <a:pt x="2708031" y="40774"/>
                  </a:lnTo>
                  <a:lnTo>
                    <a:pt x="2714121" y="40774"/>
                  </a:lnTo>
                  <a:lnTo>
                    <a:pt x="2720211" y="40774"/>
                  </a:lnTo>
                  <a:lnTo>
                    <a:pt x="2726301" y="40774"/>
                  </a:lnTo>
                  <a:lnTo>
                    <a:pt x="2729293" y="40774"/>
                  </a:lnTo>
                  <a:lnTo>
                    <a:pt x="2729293" y="48536"/>
                  </a:lnTo>
                  <a:lnTo>
                    <a:pt x="2738588" y="40774"/>
                  </a:lnTo>
                  <a:lnTo>
                    <a:pt x="2732498" y="40774"/>
                  </a:lnTo>
                  <a:lnTo>
                    <a:pt x="2729293" y="40774"/>
                  </a:lnTo>
                  <a:close/>
                </a:path>
              </a:pathLst>
            </a:custGeom>
            <a:solidFill>
              <a:srgbClr val="3C88D1"/>
            </a:solidFill>
            <a:ln w="6350" cap="flat">
              <a:solidFill>
                <a:srgbClr val="0063C3"/>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171" name="TextBox 170">
              <a:extLst>
                <a:ext uri="{FF2B5EF4-FFF2-40B4-BE49-F238E27FC236}">
                  <a16:creationId xmlns:a16="http://schemas.microsoft.com/office/drawing/2014/main" id="{CBE84907-2BEB-00A9-9884-E076637C9203}"/>
                </a:ext>
              </a:extLst>
            </p:cNvPr>
            <p:cNvSpPr txBox="1"/>
            <p:nvPr/>
          </p:nvSpPr>
          <p:spPr>
            <a:xfrm>
              <a:off x="9347314" y="4562234"/>
              <a:ext cx="310983" cy="138499"/>
            </a:xfrm>
            <a:prstGeom prst="rect">
              <a:avLst/>
            </a:prstGeom>
            <a:noFill/>
          </p:spPr>
          <p:txBody>
            <a:bodyPr wrap="none" lIns="0" tIns="0" rIns="0" bIns="0" rtlCol="0" anchor="ctr" anchorCtr="0">
              <a:spAutoFit/>
            </a:bodyPr>
            <a:lstStyle/>
            <a:p>
              <a:r>
                <a:rPr lang="en-IN" sz="900" b="1" spc="0" baseline="0" dirty="0">
                  <a:ln/>
                  <a:solidFill>
                    <a:srgbClr val="000000"/>
                  </a:solidFill>
                  <a:latin typeface="Century Gothic" panose="020B0502020202020204" pitchFamily="34" charset="0"/>
                  <a:cs typeface="Arial"/>
                  <a:sym typeface="Arial"/>
                  <a:rtl val="0"/>
                </a:rPr>
                <a:t>Years</a:t>
              </a:r>
            </a:p>
          </p:txBody>
        </p:sp>
        <p:grpSp>
          <p:nvGrpSpPr>
            <p:cNvPr id="172" name="Group 171">
              <a:extLst>
                <a:ext uri="{FF2B5EF4-FFF2-40B4-BE49-F238E27FC236}">
                  <a16:creationId xmlns:a16="http://schemas.microsoft.com/office/drawing/2014/main" id="{62E8A01B-201D-EC92-CB1B-A5D100458AA9}"/>
                </a:ext>
              </a:extLst>
            </p:cNvPr>
            <p:cNvGrpSpPr/>
            <p:nvPr/>
          </p:nvGrpSpPr>
          <p:grpSpPr>
            <a:xfrm>
              <a:off x="7303271" y="4310965"/>
              <a:ext cx="4496402" cy="221600"/>
              <a:chOff x="7301781" y="4399060"/>
              <a:chExt cx="4496402" cy="221600"/>
            </a:xfrm>
          </p:grpSpPr>
          <p:sp>
            <p:nvSpPr>
              <p:cNvPr id="173" name="Freeform: Shape 172">
                <a:extLst>
                  <a:ext uri="{FF2B5EF4-FFF2-40B4-BE49-F238E27FC236}">
                    <a16:creationId xmlns:a16="http://schemas.microsoft.com/office/drawing/2014/main" id="{735D9129-B1EC-5B90-3B00-A0EE481F541E}"/>
                  </a:ext>
                </a:extLst>
              </p:cNvPr>
              <p:cNvSpPr/>
              <p:nvPr/>
            </p:nvSpPr>
            <p:spPr>
              <a:xfrm>
                <a:off x="7301781" y="4399060"/>
                <a:ext cx="4496402" cy="15250"/>
              </a:xfrm>
              <a:custGeom>
                <a:avLst/>
                <a:gdLst>
                  <a:gd name="connsiteX0" fmla="*/ 0 w 4369411"/>
                  <a:gd name="connsiteY0" fmla="*/ 0 h 16947"/>
                  <a:gd name="connsiteX1" fmla="*/ 4369411 w 4369411"/>
                  <a:gd name="connsiteY1" fmla="*/ 0 h 16947"/>
                  <a:gd name="connsiteX2" fmla="*/ 4369411 w 4369411"/>
                  <a:gd name="connsiteY2" fmla="*/ 16948 h 16947"/>
                  <a:gd name="connsiteX3" fmla="*/ 0 w 4369411"/>
                  <a:gd name="connsiteY3" fmla="*/ 16948 h 16947"/>
                </a:gdLst>
                <a:ahLst/>
                <a:cxnLst>
                  <a:cxn ang="0">
                    <a:pos x="connsiteX0" y="connsiteY0"/>
                  </a:cxn>
                  <a:cxn ang="0">
                    <a:pos x="connsiteX1" y="connsiteY1"/>
                  </a:cxn>
                  <a:cxn ang="0">
                    <a:pos x="connsiteX2" y="connsiteY2"/>
                  </a:cxn>
                  <a:cxn ang="0">
                    <a:pos x="connsiteX3" y="connsiteY3"/>
                  </a:cxn>
                </a:cxnLst>
                <a:rect l="l" t="t" r="r" b="b"/>
                <a:pathLst>
                  <a:path w="4369411" h="16947">
                    <a:moveTo>
                      <a:pt x="0" y="0"/>
                    </a:moveTo>
                    <a:lnTo>
                      <a:pt x="4369411" y="0"/>
                    </a:lnTo>
                    <a:lnTo>
                      <a:pt x="4369411"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74" name="Freeform: Shape 173">
                <a:extLst>
                  <a:ext uri="{FF2B5EF4-FFF2-40B4-BE49-F238E27FC236}">
                    <a16:creationId xmlns:a16="http://schemas.microsoft.com/office/drawing/2014/main" id="{C9C41EFF-1DF1-AF96-4D74-31564962A38A}"/>
                  </a:ext>
                </a:extLst>
              </p:cNvPr>
              <p:cNvSpPr/>
              <p:nvPr/>
            </p:nvSpPr>
            <p:spPr>
              <a:xfrm>
                <a:off x="7452778" y="4410921"/>
                <a:ext cx="18568"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75" name="TextBox 174">
                <a:extLst>
                  <a:ext uri="{FF2B5EF4-FFF2-40B4-BE49-F238E27FC236}">
                    <a16:creationId xmlns:a16="http://schemas.microsoft.com/office/drawing/2014/main" id="{405552B8-F20B-F1BE-B2DB-928B1A77DDFD}"/>
                  </a:ext>
                </a:extLst>
              </p:cNvPr>
              <p:cNvSpPr txBox="1"/>
              <p:nvPr/>
            </p:nvSpPr>
            <p:spPr>
              <a:xfrm>
                <a:off x="7430865"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0</a:t>
                </a:r>
              </a:p>
            </p:txBody>
          </p:sp>
          <p:sp>
            <p:nvSpPr>
              <p:cNvPr id="176" name="Freeform: Shape 175">
                <a:extLst>
                  <a:ext uri="{FF2B5EF4-FFF2-40B4-BE49-F238E27FC236}">
                    <a16:creationId xmlns:a16="http://schemas.microsoft.com/office/drawing/2014/main" id="{2F2FC0B2-C382-8E22-8C55-3B96CC431893}"/>
                  </a:ext>
                </a:extLst>
              </p:cNvPr>
              <p:cNvSpPr/>
              <p:nvPr/>
            </p:nvSpPr>
            <p:spPr>
              <a:xfrm>
                <a:off x="7930012" y="4410921"/>
                <a:ext cx="18568"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77" name="TextBox 176">
                <a:extLst>
                  <a:ext uri="{FF2B5EF4-FFF2-40B4-BE49-F238E27FC236}">
                    <a16:creationId xmlns:a16="http://schemas.microsoft.com/office/drawing/2014/main" id="{6B54B214-1477-909C-9029-8B2DBCB93E0C}"/>
                  </a:ext>
                </a:extLst>
              </p:cNvPr>
              <p:cNvSpPr txBox="1"/>
              <p:nvPr/>
            </p:nvSpPr>
            <p:spPr>
              <a:xfrm>
                <a:off x="7904800"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a:t>
                </a:r>
              </a:p>
            </p:txBody>
          </p:sp>
          <p:sp>
            <p:nvSpPr>
              <p:cNvPr id="178" name="Freeform: Shape 177">
                <a:extLst>
                  <a:ext uri="{FF2B5EF4-FFF2-40B4-BE49-F238E27FC236}">
                    <a16:creationId xmlns:a16="http://schemas.microsoft.com/office/drawing/2014/main" id="{770C4102-24C4-87CB-D909-AA06201108F3}"/>
                  </a:ext>
                </a:extLst>
              </p:cNvPr>
              <p:cNvSpPr/>
              <p:nvPr/>
            </p:nvSpPr>
            <p:spPr>
              <a:xfrm>
                <a:off x="8399148"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79" name="TextBox 178">
                <a:extLst>
                  <a:ext uri="{FF2B5EF4-FFF2-40B4-BE49-F238E27FC236}">
                    <a16:creationId xmlns:a16="http://schemas.microsoft.com/office/drawing/2014/main" id="{57DF5E5E-83D2-4B32-D4A7-E472A1179FC7}"/>
                  </a:ext>
                </a:extLst>
              </p:cNvPr>
              <p:cNvSpPr txBox="1"/>
              <p:nvPr/>
            </p:nvSpPr>
            <p:spPr>
              <a:xfrm>
                <a:off x="8379371"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a:t>
                </a:r>
              </a:p>
            </p:txBody>
          </p:sp>
          <p:sp>
            <p:nvSpPr>
              <p:cNvPr id="180" name="Freeform: Shape 179">
                <a:extLst>
                  <a:ext uri="{FF2B5EF4-FFF2-40B4-BE49-F238E27FC236}">
                    <a16:creationId xmlns:a16="http://schemas.microsoft.com/office/drawing/2014/main" id="{D0A82883-7593-6766-A2FE-C97BC14AEFEA}"/>
                  </a:ext>
                </a:extLst>
              </p:cNvPr>
              <p:cNvSpPr/>
              <p:nvPr/>
            </p:nvSpPr>
            <p:spPr>
              <a:xfrm>
                <a:off x="8873062"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81" name="TextBox 180">
                <a:extLst>
                  <a:ext uri="{FF2B5EF4-FFF2-40B4-BE49-F238E27FC236}">
                    <a16:creationId xmlns:a16="http://schemas.microsoft.com/office/drawing/2014/main" id="{01E37406-E02C-5837-6E55-CCC9B371F681}"/>
                  </a:ext>
                </a:extLst>
              </p:cNvPr>
              <p:cNvSpPr txBox="1"/>
              <p:nvPr/>
            </p:nvSpPr>
            <p:spPr>
              <a:xfrm>
                <a:off x="8849271"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a:t>
                </a:r>
              </a:p>
            </p:txBody>
          </p:sp>
          <p:sp>
            <p:nvSpPr>
              <p:cNvPr id="182" name="Freeform: Shape 181">
                <a:extLst>
                  <a:ext uri="{FF2B5EF4-FFF2-40B4-BE49-F238E27FC236}">
                    <a16:creationId xmlns:a16="http://schemas.microsoft.com/office/drawing/2014/main" id="{2A7BD898-406A-85D6-3891-EFC1316DCAFC}"/>
                  </a:ext>
                </a:extLst>
              </p:cNvPr>
              <p:cNvSpPr/>
              <p:nvPr/>
            </p:nvSpPr>
            <p:spPr>
              <a:xfrm>
                <a:off x="9340003"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83" name="TextBox 182">
                <a:extLst>
                  <a:ext uri="{FF2B5EF4-FFF2-40B4-BE49-F238E27FC236}">
                    <a16:creationId xmlns:a16="http://schemas.microsoft.com/office/drawing/2014/main" id="{515FEF98-F4E1-888B-E6F7-95AD803C30A7}"/>
                  </a:ext>
                </a:extLst>
              </p:cNvPr>
              <p:cNvSpPr txBox="1"/>
              <p:nvPr/>
            </p:nvSpPr>
            <p:spPr>
              <a:xfrm>
                <a:off x="9322639"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4</a:t>
                </a:r>
              </a:p>
            </p:txBody>
          </p:sp>
          <p:sp>
            <p:nvSpPr>
              <p:cNvPr id="184" name="Freeform: Shape 183">
                <a:extLst>
                  <a:ext uri="{FF2B5EF4-FFF2-40B4-BE49-F238E27FC236}">
                    <a16:creationId xmlns:a16="http://schemas.microsoft.com/office/drawing/2014/main" id="{70E69C53-AF2F-5F5B-4011-F3E552C8F5D4}"/>
                  </a:ext>
                </a:extLst>
              </p:cNvPr>
              <p:cNvSpPr/>
              <p:nvPr/>
            </p:nvSpPr>
            <p:spPr>
              <a:xfrm>
                <a:off x="11235337" y="4410921"/>
                <a:ext cx="18568"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85" name="TextBox 184">
                <a:extLst>
                  <a:ext uri="{FF2B5EF4-FFF2-40B4-BE49-F238E27FC236}">
                    <a16:creationId xmlns:a16="http://schemas.microsoft.com/office/drawing/2014/main" id="{40473138-E88C-C961-1F84-5B6A026C5F01}"/>
                  </a:ext>
                </a:extLst>
              </p:cNvPr>
              <p:cNvSpPr txBox="1"/>
              <p:nvPr/>
            </p:nvSpPr>
            <p:spPr>
              <a:xfrm>
                <a:off x="11212486"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8</a:t>
                </a:r>
              </a:p>
            </p:txBody>
          </p:sp>
          <p:sp>
            <p:nvSpPr>
              <p:cNvPr id="186" name="Freeform: Shape 185">
                <a:extLst>
                  <a:ext uri="{FF2B5EF4-FFF2-40B4-BE49-F238E27FC236}">
                    <a16:creationId xmlns:a16="http://schemas.microsoft.com/office/drawing/2014/main" id="{12CCDF40-D82C-2610-6510-253F198F12AF}"/>
                  </a:ext>
                </a:extLst>
              </p:cNvPr>
              <p:cNvSpPr/>
              <p:nvPr/>
            </p:nvSpPr>
            <p:spPr>
              <a:xfrm>
                <a:off x="10761610"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87" name="Freeform: Shape 186">
                <a:extLst>
                  <a:ext uri="{FF2B5EF4-FFF2-40B4-BE49-F238E27FC236}">
                    <a16:creationId xmlns:a16="http://schemas.microsoft.com/office/drawing/2014/main" id="{6A533557-5D0F-745F-DF95-C15CD49F7A7F}"/>
                  </a:ext>
                </a:extLst>
              </p:cNvPr>
              <p:cNvSpPr/>
              <p:nvPr/>
            </p:nvSpPr>
            <p:spPr>
              <a:xfrm>
                <a:off x="9818634"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88" name="TextBox 187">
                <a:extLst>
                  <a:ext uri="{FF2B5EF4-FFF2-40B4-BE49-F238E27FC236}">
                    <a16:creationId xmlns:a16="http://schemas.microsoft.com/office/drawing/2014/main" id="{34B6A57A-BE3B-9290-49B9-90AF95FEF4FB}"/>
                  </a:ext>
                </a:extLst>
              </p:cNvPr>
              <p:cNvSpPr txBox="1"/>
              <p:nvPr/>
            </p:nvSpPr>
            <p:spPr>
              <a:xfrm>
                <a:off x="9794127"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5</a:t>
                </a:r>
              </a:p>
            </p:txBody>
          </p:sp>
          <p:sp>
            <p:nvSpPr>
              <p:cNvPr id="189" name="Freeform: Shape 188">
                <a:extLst>
                  <a:ext uri="{FF2B5EF4-FFF2-40B4-BE49-F238E27FC236}">
                    <a16:creationId xmlns:a16="http://schemas.microsoft.com/office/drawing/2014/main" id="{82EB82A2-42F2-A2EA-3BB0-3F2DD68D0770}"/>
                  </a:ext>
                </a:extLst>
              </p:cNvPr>
              <p:cNvSpPr/>
              <p:nvPr/>
            </p:nvSpPr>
            <p:spPr>
              <a:xfrm>
                <a:off x="10292502" y="4410921"/>
                <a:ext cx="18568"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90" name="TextBox 189">
                <a:extLst>
                  <a:ext uri="{FF2B5EF4-FFF2-40B4-BE49-F238E27FC236}">
                    <a16:creationId xmlns:a16="http://schemas.microsoft.com/office/drawing/2014/main" id="{68110E12-BA2F-F804-74BF-65727CA3C643}"/>
                  </a:ext>
                </a:extLst>
              </p:cNvPr>
              <p:cNvSpPr txBox="1"/>
              <p:nvPr/>
            </p:nvSpPr>
            <p:spPr>
              <a:xfrm>
                <a:off x="10267810"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6</a:t>
                </a:r>
              </a:p>
            </p:txBody>
          </p:sp>
          <p:sp>
            <p:nvSpPr>
              <p:cNvPr id="191" name="Freeform: Shape 190">
                <a:extLst>
                  <a:ext uri="{FF2B5EF4-FFF2-40B4-BE49-F238E27FC236}">
                    <a16:creationId xmlns:a16="http://schemas.microsoft.com/office/drawing/2014/main" id="{72352AA0-00D6-4856-1BCE-8E7AD7AF2054}"/>
                  </a:ext>
                </a:extLst>
              </p:cNvPr>
              <p:cNvSpPr/>
              <p:nvPr/>
            </p:nvSpPr>
            <p:spPr>
              <a:xfrm>
                <a:off x="10763849" y="4410921"/>
                <a:ext cx="18568"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192" name="TextBox 191">
                <a:extLst>
                  <a:ext uri="{FF2B5EF4-FFF2-40B4-BE49-F238E27FC236}">
                    <a16:creationId xmlns:a16="http://schemas.microsoft.com/office/drawing/2014/main" id="{DBC6C3F8-06D0-4468-1D47-326AEC53D6ED}"/>
                  </a:ext>
                </a:extLst>
              </p:cNvPr>
              <p:cNvSpPr txBox="1"/>
              <p:nvPr/>
            </p:nvSpPr>
            <p:spPr>
              <a:xfrm>
                <a:off x="10741000"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7</a:t>
                </a:r>
              </a:p>
            </p:txBody>
          </p:sp>
        </p:grpSp>
        <p:sp>
          <p:nvSpPr>
            <p:cNvPr id="8" name="Freeform: Shape 7">
              <a:extLst>
                <a:ext uri="{FF2B5EF4-FFF2-40B4-BE49-F238E27FC236}">
                  <a16:creationId xmlns:a16="http://schemas.microsoft.com/office/drawing/2014/main" id="{6D553DDD-6619-DB8B-0B8D-952DECE167FE}"/>
                </a:ext>
              </a:extLst>
            </p:cNvPr>
            <p:cNvSpPr/>
            <p:nvPr/>
          </p:nvSpPr>
          <p:spPr>
            <a:xfrm>
              <a:off x="8802992" y="4200849"/>
              <a:ext cx="182880" cy="15250"/>
            </a:xfrm>
            <a:custGeom>
              <a:avLst/>
              <a:gdLst>
                <a:gd name="connsiteX0" fmla="*/ 0 w 333893"/>
                <a:gd name="connsiteY0" fmla="*/ 0 h 16947"/>
                <a:gd name="connsiteX1" fmla="*/ 333894 w 333893"/>
                <a:gd name="connsiteY1" fmla="*/ 0 h 16947"/>
                <a:gd name="connsiteX2" fmla="*/ 333894 w 333893"/>
                <a:gd name="connsiteY2" fmla="*/ 16948 h 16947"/>
                <a:gd name="connsiteX3" fmla="*/ 0 w 333893"/>
                <a:gd name="connsiteY3" fmla="*/ 16948 h 16947"/>
              </a:gdLst>
              <a:ahLst/>
              <a:cxnLst>
                <a:cxn ang="0">
                  <a:pos x="connsiteX0" y="connsiteY0"/>
                </a:cxn>
                <a:cxn ang="0">
                  <a:pos x="connsiteX1" y="connsiteY1"/>
                </a:cxn>
                <a:cxn ang="0">
                  <a:pos x="connsiteX2" y="connsiteY2"/>
                </a:cxn>
                <a:cxn ang="0">
                  <a:pos x="connsiteX3" y="connsiteY3"/>
                </a:cxn>
              </a:cxnLst>
              <a:rect l="l" t="t" r="r" b="b"/>
              <a:pathLst>
                <a:path w="333893" h="16947">
                  <a:moveTo>
                    <a:pt x="0" y="0"/>
                  </a:moveTo>
                  <a:lnTo>
                    <a:pt x="333894" y="0"/>
                  </a:lnTo>
                  <a:lnTo>
                    <a:pt x="333894" y="16948"/>
                  </a:lnTo>
                  <a:lnTo>
                    <a:pt x="0" y="16948"/>
                  </a:lnTo>
                  <a:close/>
                </a:path>
              </a:pathLst>
            </a:custGeom>
            <a:solidFill>
              <a:schemeClr val="accent6"/>
            </a:solidFill>
            <a:ln w="635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15" name="TextBox 14">
              <a:extLst>
                <a:ext uri="{FF2B5EF4-FFF2-40B4-BE49-F238E27FC236}">
                  <a16:creationId xmlns:a16="http://schemas.microsoft.com/office/drawing/2014/main" id="{CB96391E-1A9E-A61E-335A-4B5A2FE1CD19}"/>
                </a:ext>
              </a:extLst>
            </p:cNvPr>
            <p:cNvSpPr txBox="1"/>
            <p:nvPr/>
          </p:nvSpPr>
          <p:spPr>
            <a:xfrm>
              <a:off x="9013782" y="4164937"/>
              <a:ext cx="1798552" cy="124650"/>
            </a:xfrm>
            <a:prstGeom prst="rect">
              <a:avLst/>
            </a:prstGeom>
            <a:noFill/>
          </p:spPr>
          <p:txBody>
            <a:bodyPr wrap="square" lIns="0" tIns="0" rIns="0" bIns="0" rtlCol="0" anchor="t" anchorCtr="0">
              <a:spAutoFit/>
            </a:bodyPr>
            <a:lstStyle/>
            <a:p>
              <a:pPr>
                <a:lnSpc>
                  <a:spcPct val="90000"/>
                </a:lnSpc>
              </a:pPr>
              <a:r>
                <a:rPr lang="en-IN" sz="900" spc="0" baseline="0" dirty="0">
                  <a:ln/>
                  <a:solidFill>
                    <a:srgbClr val="000000"/>
                  </a:solidFill>
                  <a:latin typeface="Century Gothic" panose="020B0502020202020204" pitchFamily="34" charset="0"/>
                  <a:cs typeface="Arial"/>
                  <a:sym typeface="Arial"/>
                  <a:rtl val="0"/>
                </a:rPr>
                <a:t>Evolocumab-evolocumab</a:t>
              </a:r>
            </a:p>
          </p:txBody>
        </p:sp>
        <p:sp>
          <p:nvSpPr>
            <p:cNvPr id="17" name="Freeform: Shape 16">
              <a:extLst>
                <a:ext uri="{FF2B5EF4-FFF2-40B4-BE49-F238E27FC236}">
                  <a16:creationId xmlns:a16="http://schemas.microsoft.com/office/drawing/2014/main" id="{CFE718D5-903A-C3D2-B964-14D3D781B7A1}"/>
                </a:ext>
              </a:extLst>
            </p:cNvPr>
            <p:cNvSpPr/>
            <p:nvPr/>
          </p:nvSpPr>
          <p:spPr>
            <a:xfrm>
              <a:off x="8802992" y="4036204"/>
              <a:ext cx="182880" cy="15250"/>
            </a:xfrm>
            <a:custGeom>
              <a:avLst/>
              <a:gdLst>
                <a:gd name="connsiteX0" fmla="*/ 0 w 333893"/>
                <a:gd name="connsiteY0" fmla="*/ 0 h 16947"/>
                <a:gd name="connsiteX1" fmla="*/ 333894 w 333893"/>
                <a:gd name="connsiteY1" fmla="*/ 0 h 16947"/>
                <a:gd name="connsiteX2" fmla="*/ 333894 w 333893"/>
                <a:gd name="connsiteY2" fmla="*/ 16948 h 16947"/>
                <a:gd name="connsiteX3" fmla="*/ 0 w 333893"/>
                <a:gd name="connsiteY3" fmla="*/ 16948 h 16947"/>
              </a:gdLst>
              <a:ahLst/>
              <a:cxnLst>
                <a:cxn ang="0">
                  <a:pos x="connsiteX0" y="connsiteY0"/>
                </a:cxn>
                <a:cxn ang="0">
                  <a:pos x="connsiteX1" y="connsiteY1"/>
                </a:cxn>
                <a:cxn ang="0">
                  <a:pos x="connsiteX2" y="connsiteY2"/>
                </a:cxn>
                <a:cxn ang="0">
                  <a:pos x="connsiteX3" y="connsiteY3"/>
                </a:cxn>
              </a:cxnLst>
              <a:rect l="l" t="t" r="r" b="b"/>
              <a:pathLst>
                <a:path w="333893" h="16947">
                  <a:moveTo>
                    <a:pt x="0" y="0"/>
                  </a:moveTo>
                  <a:lnTo>
                    <a:pt x="333894" y="0"/>
                  </a:lnTo>
                  <a:lnTo>
                    <a:pt x="333894" y="16948"/>
                  </a:lnTo>
                  <a:lnTo>
                    <a:pt x="0" y="16948"/>
                  </a:lnTo>
                  <a:close/>
                </a:path>
              </a:pathLst>
            </a:custGeom>
            <a:solidFill>
              <a:srgbClr val="0063C3"/>
            </a:solidFill>
            <a:ln w="6350" cap="flat">
              <a:solidFill>
                <a:srgbClr val="0063C3"/>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19" name="TextBox 18">
              <a:extLst>
                <a:ext uri="{FF2B5EF4-FFF2-40B4-BE49-F238E27FC236}">
                  <a16:creationId xmlns:a16="http://schemas.microsoft.com/office/drawing/2014/main" id="{B9D82294-1E47-27F4-8F5B-75A54BA3B9E8}"/>
                </a:ext>
              </a:extLst>
            </p:cNvPr>
            <p:cNvSpPr txBox="1"/>
            <p:nvPr/>
          </p:nvSpPr>
          <p:spPr>
            <a:xfrm>
              <a:off x="9013782" y="3967655"/>
              <a:ext cx="1554644" cy="124650"/>
            </a:xfrm>
            <a:prstGeom prst="rect">
              <a:avLst/>
            </a:prstGeom>
            <a:noFill/>
          </p:spPr>
          <p:txBody>
            <a:bodyPr wrap="square" lIns="0" tIns="0" rIns="0" bIns="0" rtlCol="0" anchor="t" anchorCtr="0">
              <a:spAutoFit/>
            </a:bodyPr>
            <a:lstStyle/>
            <a:p>
              <a:pPr>
                <a:lnSpc>
                  <a:spcPct val="90000"/>
                </a:lnSpc>
              </a:pPr>
              <a:r>
                <a:rPr lang="en-IN" sz="900" spc="0" baseline="0" dirty="0">
                  <a:ln/>
                  <a:solidFill>
                    <a:srgbClr val="000000"/>
                  </a:solidFill>
                  <a:latin typeface="Century Gothic" panose="020B0502020202020204" pitchFamily="34" charset="0"/>
                  <a:cs typeface="Arial"/>
                  <a:sym typeface="Arial"/>
                  <a:rtl val="0"/>
                </a:rPr>
                <a:t>Placebo-evolocumab</a:t>
              </a:r>
            </a:p>
          </p:txBody>
        </p:sp>
        <p:sp>
          <p:nvSpPr>
            <p:cNvPr id="63" name="Freeform: Shape 62">
              <a:extLst>
                <a:ext uri="{FF2B5EF4-FFF2-40B4-BE49-F238E27FC236}">
                  <a16:creationId xmlns:a16="http://schemas.microsoft.com/office/drawing/2014/main" id="{1B4FCF8F-5903-FEC2-76E1-29659553AF9A}"/>
                </a:ext>
              </a:extLst>
            </p:cNvPr>
            <p:cNvSpPr/>
            <p:nvPr/>
          </p:nvSpPr>
          <p:spPr>
            <a:xfrm>
              <a:off x="8802992" y="3871559"/>
              <a:ext cx="182880" cy="15250"/>
            </a:xfrm>
            <a:custGeom>
              <a:avLst/>
              <a:gdLst>
                <a:gd name="connsiteX0" fmla="*/ 0 w 333893"/>
                <a:gd name="connsiteY0" fmla="*/ 0 h 16947"/>
                <a:gd name="connsiteX1" fmla="*/ 333894 w 333893"/>
                <a:gd name="connsiteY1" fmla="*/ 0 h 16947"/>
                <a:gd name="connsiteX2" fmla="*/ 333894 w 333893"/>
                <a:gd name="connsiteY2" fmla="*/ 16948 h 16947"/>
                <a:gd name="connsiteX3" fmla="*/ 0 w 333893"/>
                <a:gd name="connsiteY3" fmla="*/ 16948 h 16947"/>
              </a:gdLst>
              <a:ahLst/>
              <a:cxnLst>
                <a:cxn ang="0">
                  <a:pos x="connsiteX0" y="connsiteY0"/>
                </a:cxn>
                <a:cxn ang="0">
                  <a:pos x="connsiteX1" y="connsiteY1"/>
                </a:cxn>
                <a:cxn ang="0">
                  <a:pos x="connsiteX2" y="connsiteY2"/>
                </a:cxn>
                <a:cxn ang="0">
                  <a:pos x="connsiteX3" y="connsiteY3"/>
                </a:cxn>
              </a:cxnLst>
              <a:rect l="l" t="t" r="r" b="b"/>
              <a:pathLst>
                <a:path w="333893" h="16947">
                  <a:moveTo>
                    <a:pt x="0" y="0"/>
                  </a:moveTo>
                  <a:lnTo>
                    <a:pt x="333894" y="0"/>
                  </a:lnTo>
                  <a:lnTo>
                    <a:pt x="333894" y="16948"/>
                  </a:lnTo>
                  <a:lnTo>
                    <a:pt x="0" y="16948"/>
                  </a:lnTo>
                  <a:close/>
                </a:path>
              </a:pathLst>
            </a:custGeom>
            <a:solidFill>
              <a:schemeClr val="accent1"/>
            </a:solidFill>
            <a:ln w="6350" cap="flat">
              <a:solidFill>
                <a:srgbClr val="113E6B"/>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64" name="TextBox 63">
              <a:extLst>
                <a:ext uri="{FF2B5EF4-FFF2-40B4-BE49-F238E27FC236}">
                  <a16:creationId xmlns:a16="http://schemas.microsoft.com/office/drawing/2014/main" id="{B5B3D624-B30D-2A1F-F01A-14A7FFFCAD14}"/>
                </a:ext>
              </a:extLst>
            </p:cNvPr>
            <p:cNvSpPr txBox="1"/>
            <p:nvPr/>
          </p:nvSpPr>
          <p:spPr>
            <a:xfrm>
              <a:off x="9013781" y="3803010"/>
              <a:ext cx="2372021" cy="124650"/>
            </a:xfrm>
            <a:prstGeom prst="rect">
              <a:avLst/>
            </a:prstGeom>
            <a:noFill/>
          </p:spPr>
          <p:txBody>
            <a:bodyPr wrap="square" lIns="0" tIns="0" rIns="0" bIns="0" rtlCol="0" anchor="t" anchorCtr="0">
              <a:spAutoFit/>
            </a:bodyPr>
            <a:lstStyle/>
            <a:p>
              <a:pPr>
                <a:lnSpc>
                  <a:spcPct val="90000"/>
                </a:lnSpc>
              </a:pPr>
              <a:r>
                <a:rPr lang="en-IN" sz="900" spc="0" baseline="0" dirty="0">
                  <a:ln/>
                  <a:solidFill>
                    <a:srgbClr val="000000"/>
                  </a:solidFill>
                  <a:latin typeface="Century Gothic" panose="020B0502020202020204" pitchFamily="34" charset="0"/>
                  <a:cs typeface="Arial"/>
                  <a:sym typeface="Arial"/>
                  <a:rtl val="0"/>
                </a:rPr>
                <a:t>Original randomization to placebo</a:t>
              </a:r>
            </a:p>
          </p:txBody>
        </p:sp>
      </p:grpSp>
      <p:grpSp>
        <p:nvGrpSpPr>
          <p:cNvPr id="69" name="Group 68">
            <a:extLst>
              <a:ext uri="{FF2B5EF4-FFF2-40B4-BE49-F238E27FC236}">
                <a16:creationId xmlns:a16="http://schemas.microsoft.com/office/drawing/2014/main" id="{D3F1CCB6-A7C8-1A2A-AC41-A1440324667A}"/>
              </a:ext>
            </a:extLst>
          </p:cNvPr>
          <p:cNvGrpSpPr/>
          <p:nvPr/>
        </p:nvGrpSpPr>
        <p:grpSpPr>
          <a:xfrm>
            <a:off x="351057" y="2395868"/>
            <a:ext cx="5667790" cy="3579912"/>
            <a:chOff x="351057" y="1602702"/>
            <a:chExt cx="5667790" cy="3579912"/>
          </a:xfrm>
        </p:grpSpPr>
        <p:sp>
          <p:nvSpPr>
            <p:cNvPr id="20" name="TextBox 19">
              <a:extLst>
                <a:ext uri="{FF2B5EF4-FFF2-40B4-BE49-F238E27FC236}">
                  <a16:creationId xmlns:a16="http://schemas.microsoft.com/office/drawing/2014/main" id="{517FB86E-018D-F256-7836-34A4AABC1E40}"/>
                </a:ext>
              </a:extLst>
            </p:cNvPr>
            <p:cNvSpPr txBox="1"/>
            <p:nvPr/>
          </p:nvSpPr>
          <p:spPr>
            <a:xfrm>
              <a:off x="5506477" y="3139174"/>
              <a:ext cx="259686" cy="138499"/>
            </a:xfrm>
            <a:prstGeom prst="rect">
              <a:avLst/>
            </a:prstGeom>
            <a:noFill/>
          </p:spPr>
          <p:txBody>
            <a:bodyPr wrap="none" lIns="0" tIns="0" rIns="0" bIns="0" rtlCol="0" anchor="ctr" anchorCtr="0">
              <a:spAutoFit/>
            </a:bodyPr>
            <a:lstStyle/>
            <a:p>
              <a:pPr algn="l"/>
              <a:r>
                <a:rPr lang="en-IN" sz="900" b="1" spc="0" baseline="0" dirty="0">
                  <a:ln/>
                  <a:solidFill>
                    <a:schemeClr val="accent6"/>
                  </a:solidFill>
                  <a:latin typeface="Century Gothic" panose="020B0502020202020204" pitchFamily="34" charset="0"/>
                  <a:cs typeface="Arial"/>
                  <a:sym typeface="Arial"/>
                  <a:rtl val="0"/>
                </a:rPr>
                <a:t>9.7%</a:t>
              </a:r>
            </a:p>
          </p:txBody>
        </p:sp>
        <p:sp>
          <p:nvSpPr>
            <p:cNvPr id="21" name="TextBox 20">
              <a:extLst>
                <a:ext uri="{FF2B5EF4-FFF2-40B4-BE49-F238E27FC236}">
                  <a16:creationId xmlns:a16="http://schemas.microsoft.com/office/drawing/2014/main" id="{D96ABD68-4DAF-AD49-ADCE-67463EC85A5D}"/>
                </a:ext>
              </a:extLst>
            </p:cNvPr>
            <p:cNvSpPr txBox="1"/>
            <p:nvPr/>
          </p:nvSpPr>
          <p:spPr>
            <a:xfrm>
              <a:off x="5506477" y="2896399"/>
              <a:ext cx="323807" cy="138499"/>
            </a:xfrm>
            <a:prstGeom prst="rect">
              <a:avLst/>
            </a:prstGeom>
            <a:noFill/>
          </p:spPr>
          <p:txBody>
            <a:bodyPr wrap="none" lIns="0" tIns="0" rIns="0" bIns="0" rtlCol="0" anchor="ctr" anchorCtr="0">
              <a:spAutoFit/>
            </a:bodyPr>
            <a:lstStyle/>
            <a:p>
              <a:pPr algn="l"/>
              <a:r>
                <a:rPr lang="en-IN" sz="900" b="1" spc="0" baseline="0" dirty="0">
                  <a:ln/>
                  <a:solidFill>
                    <a:srgbClr val="113E6B"/>
                  </a:solidFill>
                  <a:latin typeface="Century Gothic" panose="020B0502020202020204" pitchFamily="34" charset="0"/>
                  <a:cs typeface="Arial"/>
                  <a:sym typeface="Arial"/>
                  <a:rtl val="0"/>
                </a:rPr>
                <a:t>11.9%</a:t>
              </a:r>
            </a:p>
          </p:txBody>
        </p:sp>
        <p:sp>
          <p:nvSpPr>
            <p:cNvPr id="35" name="Freeform: Shape 34">
              <a:extLst>
                <a:ext uri="{FF2B5EF4-FFF2-40B4-BE49-F238E27FC236}">
                  <a16:creationId xmlns:a16="http://schemas.microsoft.com/office/drawing/2014/main" id="{9DD3CD41-B772-5B84-04F4-ABD6DA2C1B77}"/>
                </a:ext>
              </a:extLst>
            </p:cNvPr>
            <p:cNvSpPr/>
            <p:nvPr/>
          </p:nvSpPr>
          <p:spPr>
            <a:xfrm>
              <a:off x="1508788" y="2022476"/>
              <a:ext cx="18607" cy="2340864"/>
            </a:xfrm>
            <a:custGeom>
              <a:avLst/>
              <a:gdLst>
                <a:gd name="connsiteX0" fmla="*/ 0 w 18043"/>
                <a:gd name="connsiteY0" fmla="*/ 0 h 2589758"/>
                <a:gd name="connsiteX1" fmla="*/ 18043 w 18043"/>
                <a:gd name="connsiteY1" fmla="*/ 0 h 2589758"/>
                <a:gd name="connsiteX2" fmla="*/ 18043 w 18043"/>
                <a:gd name="connsiteY2" fmla="*/ 2589759 h 2589758"/>
                <a:gd name="connsiteX3" fmla="*/ 0 w 18043"/>
                <a:gd name="connsiteY3" fmla="*/ 2589759 h 2589758"/>
              </a:gdLst>
              <a:ahLst/>
              <a:cxnLst>
                <a:cxn ang="0">
                  <a:pos x="connsiteX0" y="connsiteY0"/>
                </a:cxn>
                <a:cxn ang="0">
                  <a:pos x="connsiteX1" y="connsiteY1"/>
                </a:cxn>
                <a:cxn ang="0">
                  <a:pos x="connsiteX2" y="connsiteY2"/>
                </a:cxn>
                <a:cxn ang="0">
                  <a:pos x="connsiteX3" y="connsiteY3"/>
                </a:cxn>
              </a:cxnLst>
              <a:rect l="l" t="t" r="r" b="b"/>
              <a:pathLst>
                <a:path w="18043" h="2589758">
                  <a:moveTo>
                    <a:pt x="0" y="0"/>
                  </a:moveTo>
                  <a:lnTo>
                    <a:pt x="18043" y="0"/>
                  </a:lnTo>
                  <a:lnTo>
                    <a:pt x="18043" y="2589759"/>
                  </a:lnTo>
                  <a:lnTo>
                    <a:pt x="0" y="2589759"/>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6" name="Freeform: Shape 35">
              <a:extLst>
                <a:ext uri="{FF2B5EF4-FFF2-40B4-BE49-F238E27FC236}">
                  <a16:creationId xmlns:a16="http://schemas.microsoft.com/office/drawing/2014/main" id="{667CCC8C-2F5B-108C-EEE1-803D65DFD09E}"/>
                </a:ext>
              </a:extLst>
            </p:cNvPr>
            <p:cNvSpPr/>
            <p:nvPr/>
          </p:nvSpPr>
          <p:spPr>
            <a:xfrm>
              <a:off x="1457290" y="4310965"/>
              <a:ext cx="55632"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7" name="TextBox 36">
              <a:extLst>
                <a:ext uri="{FF2B5EF4-FFF2-40B4-BE49-F238E27FC236}">
                  <a16:creationId xmlns:a16="http://schemas.microsoft.com/office/drawing/2014/main" id="{10CF4724-C3F2-0179-C1AB-4FD2A96BE4AA}"/>
                </a:ext>
              </a:extLst>
            </p:cNvPr>
            <p:cNvSpPr txBox="1"/>
            <p:nvPr/>
          </p:nvSpPr>
          <p:spPr>
            <a:xfrm>
              <a:off x="1267291" y="4250021"/>
              <a:ext cx="15388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0%</a:t>
              </a:r>
            </a:p>
          </p:txBody>
        </p:sp>
        <p:sp>
          <p:nvSpPr>
            <p:cNvPr id="38" name="Freeform: Shape 37">
              <a:extLst>
                <a:ext uri="{FF2B5EF4-FFF2-40B4-BE49-F238E27FC236}">
                  <a16:creationId xmlns:a16="http://schemas.microsoft.com/office/drawing/2014/main" id="{9833C2DF-72E9-BB60-BE33-8257CF459C39}"/>
                </a:ext>
              </a:extLst>
            </p:cNvPr>
            <p:cNvSpPr/>
            <p:nvPr/>
          </p:nvSpPr>
          <p:spPr>
            <a:xfrm>
              <a:off x="1457290" y="3182742"/>
              <a:ext cx="55632"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9" name="TextBox 38">
              <a:extLst>
                <a:ext uri="{FF2B5EF4-FFF2-40B4-BE49-F238E27FC236}">
                  <a16:creationId xmlns:a16="http://schemas.microsoft.com/office/drawing/2014/main" id="{23608981-532B-9DB6-54DF-0BF3D573E1F3}"/>
                </a:ext>
              </a:extLst>
            </p:cNvPr>
            <p:cNvSpPr txBox="1"/>
            <p:nvPr/>
          </p:nvSpPr>
          <p:spPr>
            <a:xfrm>
              <a:off x="1203171" y="3123270"/>
              <a:ext cx="21800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10%</a:t>
              </a:r>
            </a:p>
          </p:txBody>
        </p:sp>
        <p:sp>
          <p:nvSpPr>
            <p:cNvPr id="40" name="Freeform: Shape 39">
              <a:extLst>
                <a:ext uri="{FF2B5EF4-FFF2-40B4-BE49-F238E27FC236}">
                  <a16:creationId xmlns:a16="http://schemas.microsoft.com/office/drawing/2014/main" id="{31E0DEA2-D35B-9D4C-E383-FA8785F2E393}"/>
                </a:ext>
              </a:extLst>
            </p:cNvPr>
            <p:cNvSpPr/>
            <p:nvPr/>
          </p:nvSpPr>
          <p:spPr>
            <a:xfrm>
              <a:off x="1457290" y="2055289"/>
              <a:ext cx="55632" cy="15250"/>
            </a:xfrm>
            <a:custGeom>
              <a:avLst/>
              <a:gdLst>
                <a:gd name="connsiteX0" fmla="*/ 0 w 53947"/>
                <a:gd name="connsiteY0" fmla="*/ 0 h 16947"/>
                <a:gd name="connsiteX1" fmla="*/ 53948 w 53947"/>
                <a:gd name="connsiteY1" fmla="*/ 0 h 16947"/>
                <a:gd name="connsiteX2" fmla="*/ 53948 w 53947"/>
                <a:gd name="connsiteY2" fmla="*/ 16948 h 16947"/>
                <a:gd name="connsiteX3" fmla="*/ 0 w 53947"/>
                <a:gd name="connsiteY3" fmla="*/ 16948 h 16947"/>
              </a:gdLst>
              <a:ahLst/>
              <a:cxnLst>
                <a:cxn ang="0">
                  <a:pos x="connsiteX0" y="connsiteY0"/>
                </a:cxn>
                <a:cxn ang="0">
                  <a:pos x="connsiteX1" y="connsiteY1"/>
                </a:cxn>
                <a:cxn ang="0">
                  <a:pos x="connsiteX2" y="connsiteY2"/>
                </a:cxn>
                <a:cxn ang="0">
                  <a:pos x="connsiteX3" y="connsiteY3"/>
                </a:cxn>
              </a:cxnLst>
              <a:rect l="l" t="t" r="r" b="b"/>
              <a:pathLst>
                <a:path w="53947" h="16947">
                  <a:moveTo>
                    <a:pt x="0" y="0"/>
                  </a:moveTo>
                  <a:lnTo>
                    <a:pt x="53948" y="0"/>
                  </a:lnTo>
                  <a:lnTo>
                    <a:pt x="53948"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41" name="TextBox 40">
              <a:extLst>
                <a:ext uri="{FF2B5EF4-FFF2-40B4-BE49-F238E27FC236}">
                  <a16:creationId xmlns:a16="http://schemas.microsoft.com/office/drawing/2014/main" id="{FD06ADFF-7CA1-3CA3-F01F-01A4C78CC397}"/>
                </a:ext>
              </a:extLst>
            </p:cNvPr>
            <p:cNvSpPr txBox="1"/>
            <p:nvPr/>
          </p:nvSpPr>
          <p:spPr>
            <a:xfrm>
              <a:off x="1203171" y="1996521"/>
              <a:ext cx="218008" cy="138499"/>
            </a:xfrm>
            <a:prstGeom prst="rect">
              <a:avLst/>
            </a:prstGeom>
            <a:noFill/>
          </p:spPr>
          <p:txBody>
            <a:bodyPr wrap="none" lIns="0" tIns="0" rIns="0" bIns="0" rtlCol="0" anchor="ctr" anchorCtr="0">
              <a:spAutoFit/>
            </a:bodyPr>
            <a:lstStyle/>
            <a:p>
              <a:pPr algn="r"/>
              <a:r>
                <a:rPr lang="en-IN" sz="900" spc="0" baseline="0" dirty="0">
                  <a:ln/>
                  <a:solidFill>
                    <a:srgbClr val="000000"/>
                  </a:solidFill>
                  <a:latin typeface="Century Gothic" panose="020B0502020202020204" pitchFamily="34" charset="0"/>
                  <a:cs typeface="Arial"/>
                  <a:sym typeface="Arial"/>
                  <a:rtl val="0"/>
                </a:rPr>
                <a:t>20%</a:t>
              </a:r>
            </a:p>
          </p:txBody>
        </p:sp>
        <p:sp>
          <p:nvSpPr>
            <p:cNvPr id="42" name="TextBox 41">
              <a:extLst>
                <a:ext uri="{FF2B5EF4-FFF2-40B4-BE49-F238E27FC236}">
                  <a16:creationId xmlns:a16="http://schemas.microsoft.com/office/drawing/2014/main" id="{6392F1C3-B355-2E2D-28FB-38A38E6080D4}"/>
                </a:ext>
              </a:extLst>
            </p:cNvPr>
            <p:cNvSpPr txBox="1"/>
            <p:nvPr/>
          </p:nvSpPr>
          <p:spPr>
            <a:xfrm>
              <a:off x="1522980"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3,280</a:t>
              </a:r>
            </a:p>
          </p:txBody>
        </p:sp>
        <p:sp>
          <p:nvSpPr>
            <p:cNvPr id="43" name="TextBox 42">
              <a:extLst>
                <a:ext uri="{FF2B5EF4-FFF2-40B4-BE49-F238E27FC236}">
                  <a16:creationId xmlns:a16="http://schemas.microsoft.com/office/drawing/2014/main" id="{84182684-C1E5-B979-25EF-717BC1F2B7A3}"/>
                </a:ext>
              </a:extLst>
            </p:cNvPr>
            <p:cNvSpPr txBox="1"/>
            <p:nvPr/>
          </p:nvSpPr>
          <p:spPr>
            <a:xfrm>
              <a:off x="2278706"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3,128</a:t>
              </a:r>
            </a:p>
          </p:txBody>
        </p:sp>
        <p:sp>
          <p:nvSpPr>
            <p:cNvPr id="44" name="TextBox 43">
              <a:extLst>
                <a:ext uri="{FF2B5EF4-FFF2-40B4-BE49-F238E27FC236}">
                  <a16:creationId xmlns:a16="http://schemas.microsoft.com/office/drawing/2014/main" id="{EA841BC6-19ED-3CA2-3C99-F96D5D8B9A0F}"/>
                </a:ext>
              </a:extLst>
            </p:cNvPr>
            <p:cNvSpPr txBox="1"/>
            <p:nvPr/>
          </p:nvSpPr>
          <p:spPr>
            <a:xfrm>
              <a:off x="3043123"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2,987</a:t>
              </a:r>
            </a:p>
          </p:txBody>
        </p:sp>
        <p:sp>
          <p:nvSpPr>
            <p:cNvPr id="45" name="TextBox 44">
              <a:extLst>
                <a:ext uri="{FF2B5EF4-FFF2-40B4-BE49-F238E27FC236}">
                  <a16:creationId xmlns:a16="http://schemas.microsoft.com/office/drawing/2014/main" id="{7E8C35EC-16A8-48DA-60F6-14BD5314EF50}"/>
                </a:ext>
              </a:extLst>
            </p:cNvPr>
            <p:cNvSpPr txBox="1"/>
            <p:nvPr/>
          </p:nvSpPr>
          <p:spPr>
            <a:xfrm>
              <a:off x="3799037"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2,857</a:t>
              </a:r>
            </a:p>
          </p:txBody>
        </p:sp>
        <p:sp>
          <p:nvSpPr>
            <p:cNvPr id="46" name="TextBox 45">
              <a:extLst>
                <a:ext uri="{FF2B5EF4-FFF2-40B4-BE49-F238E27FC236}">
                  <a16:creationId xmlns:a16="http://schemas.microsoft.com/office/drawing/2014/main" id="{5A476348-F733-7BCC-D2AE-A0E40C02FD3E}"/>
                </a:ext>
              </a:extLst>
            </p:cNvPr>
            <p:cNvSpPr txBox="1"/>
            <p:nvPr/>
          </p:nvSpPr>
          <p:spPr>
            <a:xfrm>
              <a:off x="4565910"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2,729</a:t>
              </a:r>
            </a:p>
          </p:txBody>
        </p:sp>
        <p:sp>
          <p:nvSpPr>
            <p:cNvPr id="47" name="TextBox 46">
              <a:extLst>
                <a:ext uri="{FF2B5EF4-FFF2-40B4-BE49-F238E27FC236}">
                  <a16:creationId xmlns:a16="http://schemas.microsoft.com/office/drawing/2014/main" id="{DC2AD5FD-9FBB-0AEF-5CF2-357016087D73}"/>
                </a:ext>
              </a:extLst>
            </p:cNvPr>
            <p:cNvSpPr txBox="1"/>
            <p:nvPr/>
          </p:nvSpPr>
          <p:spPr>
            <a:xfrm>
              <a:off x="5313331" y="4740719"/>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1,809</a:t>
              </a:r>
            </a:p>
          </p:txBody>
        </p:sp>
        <p:sp>
          <p:nvSpPr>
            <p:cNvPr id="48" name="TextBox 47">
              <a:extLst>
                <a:ext uri="{FF2B5EF4-FFF2-40B4-BE49-F238E27FC236}">
                  <a16:creationId xmlns:a16="http://schemas.microsoft.com/office/drawing/2014/main" id="{AE17555A-543A-5645-274D-3120010B2F92}"/>
                </a:ext>
              </a:extLst>
            </p:cNvPr>
            <p:cNvSpPr txBox="1"/>
            <p:nvPr/>
          </p:nvSpPr>
          <p:spPr>
            <a:xfrm>
              <a:off x="1522980"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3,355</a:t>
              </a:r>
            </a:p>
          </p:txBody>
        </p:sp>
        <p:sp>
          <p:nvSpPr>
            <p:cNvPr id="49" name="TextBox 48">
              <a:extLst>
                <a:ext uri="{FF2B5EF4-FFF2-40B4-BE49-F238E27FC236}">
                  <a16:creationId xmlns:a16="http://schemas.microsoft.com/office/drawing/2014/main" id="{0EC7FCC6-616C-4CC0-AC40-517474D98451}"/>
                </a:ext>
              </a:extLst>
            </p:cNvPr>
            <p:cNvSpPr txBox="1"/>
            <p:nvPr/>
          </p:nvSpPr>
          <p:spPr>
            <a:xfrm>
              <a:off x="2278705"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3,247</a:t>
              </a:r>
            </a:p>
          </p:txBody>
        </p:sp>
        <p:sp>
          <p:nvSpPr>
            <p:cNvPr id="50" name="TextBox 49">
              <a:extLst>
                <a:ext uri="{FF2B5EF4-FFF2-40B4-BE49-F238E27FC236}">
                  <a16:creationId xmlns:a16="http://schemas.microsoft.com/office/drawing/2014/main" id="{694875D6-E8D9-3C02-53F8-2F72B8C0BE55}"/>
                </a:ext>
              </a:extLst>
            </p:cNvPr>
            <p:cNvSpPr txBox="1"/>
            <p:nvPr/>
          </p:nvSpPr>
          <p:spPr>
            <a:xfrm>
              <a:off x="3043123"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3,123</a:t>
              </a:r>
            </a:p>
          </p:txBody>
        </p:sp>
        <p:sp>
          <p:nvSpPr>
            <p:cNvPr id="51" name="TextBox 50">
              <a:extLst>
                <a:ext uri="{FF2B5EF4-FFF2-40B4-BE49-F238E27FC236}">
                  <a16:creationId xmlns:a16="http://schemas.microsoft.com/office/drawing/2014/main" id="{0B87E704-A158-3222-1EB5-B52BAF283EA0}"/>
                </a:ext>
              </a:extLst>
            </p:cNvPr>
            <p:cNvSpPr txBox="1"/>
            <p:nvPr/>
          </p:nvSpPr>
          <p:spPr>
            <a:xfrm>
              <a:off x="3799037"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3,012</a:t>
              </a:r>
            </a:p>
          </p:txBody>
        </p:sp>
        <p:sp>
          <p:nvSpPr>
            <p:cNvPr id="52" name="TextBox 51">
              <a:extLst>
                <a:ext uri="{FF2B5EF4-FFF2-40B4-BE49-F238E27FC236}">
                  <a16:creationId xmlns:a16="http://schemas.microsoft.com/office/drawing/2014/main" id="{B15B1DD1-5555-1A83-588C-82099A21F028}"/>
                </a:ext>
              </a:extLst>
            </p:cNvPr>
            <p:cNvSpPr txBox="1"/>
            <p:nvPr/>
          </p:nvSpPr>
          <p:spPr>
            <a:xfrm>
              <a:off x="4565910"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2,870</a:t>
              </a:r>
            </a:p>
          </p:txBody>
        </p:sp>
        <p:sp>
          <p:nvSpPr>
            <p:cNvPr id="53" name="TextBox 52">
              <a:extLst>
                <a:ext uri="{FF2B5EF4-FFF2-40B4-BE49-F238E27FC236}">
                  <a16:creationId xmlns:a16="http://schemas.microsoft.com/office/drawing/2014/main" id="{C480D7AA-C88A-205C-4A8A-F665F6D5BD97}"/>
                </a:ext>
              </a:extLst>
            </p:cNvPr>
            <p:cNvSpPr txBox="1"/>
            <p:nvPr/>
          </p:nvSpPr>
          <p:spPr>
            <a:xfrm>
              <a:off x="5313331" y="5013064"/>
              <a:ext cx="288541"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1,862</a:t>
              </a:r>
            </a:p>
          </p:txBody>
        </p:sp>
        <p:sp>
          <p:nvSpPr>
            <p:cNvPr id="56" name="TextBox 55">
              <a:extLst>
                <a:ext uri="{FF2B5EF4-FFF2-40B4-BE49-F238E27FC236}">
                  <a16:creationId xmlns:a16="http://schemas.microsoft.com/office/drawing/2014/main" id="{A26B05AE-C0A6-E5EA-A374-D0886F68462F}"/>
                </a:ext>
              </a:extLst>
            </p:cNvPr>
            <p:cNvSpPr txBox="1"/>
            <p:nvPr/>
          </p:nvSpPr>
          <p:spPr>
            <a:xfrm rot="16200000">
              <a:off x="-524244" y="3115576"/>
              <a:ext cx="2498116" cy="153888"/>
            </a:xfrm>
            <a:prstGeom prst="rect">
              <a:avLst/>
            </a:prstGeom>
            <a:noFill/>
          </p:spPr>
          <p:txBody>
            <a:bodyPr wrap="square" lIns="0" tIns="0" rIns="0" bIns="0" rtlCol="0" anchor="t" anchorCtr="0">
              <a:spAutoFit/>
            </a:bodyPr>
            <a:lstStyle/>
            <a:p>
              <a:pPr algn="ctr"/>
              <a:r>
                <a:rPr lang="en-US" sz="1000" b="1" spc="0" baseline="0" dirty="0">
                  <a:ln/>
                  <a:solidFill>
                    <a:srgbClr val="000000"/>
                  </a:solidFill>
                  <a:latin typeface="Century Gothic" panose="020B0502020202020204" pitchFamily="34" charset="0"/>
                  <a:cs typeface="Arial"/>
                  <a:sym typeface="Arial"/>
                  <a:rtl val="0"/>
                </a:rPr>
                <a:t>Cumulative Incidence (%)</a:t>
              </a:r>
              <a:endParaRPr lang="en-IN" sz="1000" b="1" spc="0" baseline="0" dirty="0">
                <a:ln/>
                <a:solidFill>
                  <a:srgbClr val="000000"/>
                </a:solidFill>
                <a:latin typeface="Century Gothic" panose="020B0502020202020204" pitchFamily="34" charset="0"/>
                <a:cs typeface="Arial"/>
                <a:sym typeface="Arial"/>
                <a:rtl val="0"/>
              </a:endParaRPr>
            </a:p>
          </p:txBody>
        </p:sp>
        <p:sp>
          <p:nvSpPr>
            <p:cNvPr id="57" name="TextBox 56">
              <a:extLst>
                <a:ext uri="{FF2B5EF4-FFF2-40B4-BE49-F238E27FC236}">
                  <a16:creationId xmlns:a16="http://schemas.microsoft.com/office/drawing/2014/main" id="{95F43BEE-C748-ED61-AFF2-861CFC97A6E1}"/>
                </a:ext>
              </a:extLst>
            </p:cNvPr>
            <p:cNvSpPr txBox="1"/>
            <p:nvPr/>
          </p:nvSpPr>
          <p:spPr>
            <a:xfrm>
              <a:off x="780680" y="4522681"/>
              <a:ext cx="565861" cy="138499"/>
            </a:xfrm>
            <a:prstGeom prst="rect">
              <a:avLst/>
            </a:prstGeom>
            <a:noFill/>
          </p:spPr>
          <p:txBody>
            <a:bodyPr wrap="none" lIns="0" tIns="0" rIns="0" bIns="0" rtlCol="0" anchor="t" anchorCtr="0">
              <a:spAutoFit/>
            </a:bodyPr>
            <a:lstStyle/>
            <a:p>
              <a:pPr algn="r"/>
              <a:r>
                <a:rPr lang="en-IN" sz="900" spc="0" baseline="0" dirty="0">
                  <a:ln/>
                  <a:solidFill>
                    <a:srgbClr val="000000"/>
                  </a:solidFill>
                  <a:latin typeface="Century Gothic" panose="020B0502020202020204" pitchFamily="34" charset="0"/>
                  <a:cs typeface="Arial"/>
                  <a:sym typeface="Arial"/>
                  <a:rtl val="0"/>
                </a:rPr>
                <a:t>No. at risk:</a:t>
              </a:r>
            </a:p>
          </p:txBody>
        </p:sp>
        <p:sp>
          <p:nvSpPr>
            <p:cNvPr id="58" name="TextBox 57">
              <a:extLst>
                <a:ext uri="{FF2B5EF4-FFF2-40B4-BE49-F238E27FC236}">
                  <a16:creationId xmlns:a16="http://schemas.microsoft.com/office/drawing/2014/main" id="{713105D5-5CAC-BD55-F8FE-CCB8B65A982F}"/>
                </a:ext>
              </a:extLst>
            </p:cNvPr>
            <p:cNvSpPr txBox="1"/>
            <p:nvPr/>
          </p:nvSpPr>
          <p:spPr>
            <a:xfrm>
              <a:off x="404813" y="4675484"/>
              <a:ext cx="941729" cy="249299"/>
            </a:xfrm>
            <a:prstGeom prst="rect">
              <a:avLst/>
            </a:prstGeom>
            <a:noFill/>
          </p:spPr>
          <p:txBody>
            <a:bodyPr wrap="square" lIns="0" tIns="0" rIns="0" bIns="0" rtlCol="0" anchor="t" anchorCtr="0">
              <a:spAutoFit/>
            </a:bodyPr>
            <a:lstStyle/>
            <a:p>
              <a:pPr algn="r">
                <a:lnSpc>
                  <a:spcPct val="90000"/>
                </a:lnSpc>
              </a:pPr>
              <a:r>
                <a:rPr lang="en-IN" sz="900" spc="0" baseline="0" dirty="0">
                  <a:ln/>
                  <a:solidFill>
                    <a:srgbClr val="000000"/>
                  </a:solidFill>
                  <a:latin typeface="Century Gothic" panose="020B0502020202020204" pitchFamily="34" charset="0"/>
                  <a:cs typeface="Arial"/>
                  <a:sym typeface="Arial"/>
                  <a:rtl val="0"/>
                </a:rPr>
                <a:t>Placebo-evolocumab</a:t>
              </a:r>
            </a:p>
          </p:txBody>
        </p:sp>
        <p:sp>
          <p:nvSpPr>
            <p:cNvPr id="59" name="TextBox 58">
              <a:extLst>
                <a:ext uri="{FF2B5EF4-FFF2-40B4-BE49-F238E27FC236}">
                  <a16:creationId xmlns:a16="http://schemas.microsoft.com/office/drawing/2014/main" id="{2FC70DE8-BBED-1629-9C80-68C620296CAB}"/>
                </a:ext>
              </a:extLst>
            </p:cNvPr>
            <p:cNvSpPr txBox="1"/>
            <p:nvPr/>
          </p:nvSpPr>
          <p:spPr>
            <a:xfrm>
              <a:off x="413648" y="4933315"/>
              <a:ext cx="932894" cy="249299"/>
            </a:xfrm>
            <a:prstGeom prst="rect">
              <a:avLst/>
            </a:prstGeom>
            <a:noFill/>
          </p:spPr>
          <p:txBody>
            <a:bodyPr wrap="square" lIns="0" tIns="0" rIns="0" bIns="0" rtlCol="0" anchor="t" anchorCtr="0">
              <a:spAutoFit/>
            </a:bodyPr>
            <a:lstStyle/>
            <a:p>
              <a:pPr algn="r">
                <a:lnSpc>
                  <a:spcPct val="90000"/>
                </a:lnSpc>
              </a:pPr>
              <a:r>
                <a:rPr lang="en-IN" sz="900" spc="0" baseline="0" dirty="0">
                  <a:ln/>
                  <a:solidFill>
                    <a:srgbClr val="000000"/>
                  </a:solidFill>
                  <a:latin typeface="Century Gothic" panose="020B0502020202020204" pitchFamily="34" charset="0"/>
                  <a:cs typeface="Arial"/>
                  <a:sym typeface="Arial"/>
                  <a:rtl val="0"/>
                </a:rPr>
                <a:t>Evolocumab-evolocumab</a:t>
              </a:r>
            </a:p>
          </p:txBody>
        </p:sp>
        <p:sp>
          <p:nvSpPr>
            <p:cNvPr id="62" name="TextBox 61">
              <a:extLst>
                <a:ext uri="{FF2B5EF4-FFF2-40B4-BE49-F238E27FC236}">
                  <a16:creationId xmlns:a16="http://schemas.microsoft.com/office/drawing/2014/main" id="{00D5CD2D-C24E-5F37-F889-01D419F0CD87}"/>
                </a:ext>
              </a:extLst>
            </p:cNvPr>
            <p:cNvSpPr txBox="1"/>
            <p:nvPr/>
          </p:nvSpPr>
          <p:spPr>
            <a:xfrm>
              <a:off x="1888117" y="2330335"/>
              <a:ext cx="1251323" cy="373949"/>
            </a:xfrm>
            <a:prstGeom prst="rect">
              <a:avLst/>
            </a:prstGeom>
            <a:noFill/>
          </p:spPr>
          <p:txBody>
            <a:bodyPr wrap="square" lIns="0" tIns="0" rIns="0" bIns="0" rtlCol="0" anchor="t" anchorCtr="0">
              <a:spAutoFit/>
            </a:bodyPr>
            <a:lstStyle/>
            <a:p>
              <a:pPr>
                <a:lnSpc>
                  <a:spcPct val="90000"/>
                </a:lnSpc>
              </a:pPr>
              <a:r>
                <a:rPr lang="it-IT" sz="900" spc="0" baseline="0" dirty="0">
                  <a:ln/>
                  <a:solidFill>
                    <a:srgbClr val="000000"/>
                  </a:solidFill>
                  <a:latin typeface="Century Gothic" panose="020B0502020202020204" pitchFamily="34" charset="0"/>
                  <a:cs typeface="Arial"/>
                  <a:sym typeface="Arial"/>
                  <a:rtl val="0"/>
                </a:rPr>
                <a:t>HR: 0.80</a:t>
              </a:r>
            </a:p>
            <a:p>
              <a:pPr>
                <a:lnSpc>
                  <a:spcPct val="90000"/>
                </a:lnSpc>
              </a:pPr>
              <a:r>
                <a:rPr lang="it-IT" sz="900" spc="0" baseline="0" dirty="0">
                  <a:ln/>
                  <a:solidFill>
                    <a:srgbClr val="000000"/>
                  </a:solidFill>
                  <a:latin typeface="Century Gothic" panose="020B0502020202020204" pitchFamily="34" charset="0"/>
                  <a:cs typeface="Arial"/>
                  <a:sym typeface="Arial"/>
                  <a:rtl val="0"/>
                </a:rPr>
                <a:t>(95% CI: 0.68–0.93)</a:t>
              </a:r>
            </a:p>
            <a:p>
              <a:pPr>
                <a:lnSpc>
                  <a:spcPct val="90000"/>
                </a:lnSpc>
              </a:pPr>
              <a:r>
                <a:rPr lang="it-IT" sz="900" i="1" spc="0" baseline="0" dirty="0">
                  <a:ln/>
                  <a:solidFill>
                    <a:srgbClr val="000000"/>
                  </a:solidFill>
                  <a:latin typeface="Century Gothic" panose="020B0502020202020204" pitchFamily="34" charset="0"/>
                  <a:cs typeface="Arial"/>
                  <a:sym typeface="Arial"/>
                  <a:rtl val="0"/>
                </a:rPr>
                <a:t>P </a:t>
              </a:r>
              <a:r>
                <a:rPr lang="it-IT" sz="900" spc="0" baseline="0" dirty="0">
                  <a:ln/>
                  <a:solidFill>
                    <a:srgbClr val="000000"/>
                  </a:solidFill>
                  <a:latin typeface="Century Gothic" panose="020B0502020202020204" pitchFamily="34" charset="0"/>
                  <a:cs typeface="Arial"/>
                  <a:sym typeface="Arial"/>
                  <a:rtl val="0"/>
                </a:rPr>
                <a:t>= 0.003</a:t>
              </a:r>
              <a:endParaRPr lang="en-IN" sz="900" spc="0" baseline="0" dirty="0">
                <a:ln/>
                <a:solidFill>
                  <a:srgbClr val="000000"/>
                </a:solidFill>
                <a:latin typeface="Century Gothic" panose="020B0502020202020204" pitchFamily="34" charset="0"/>
                <a:cs typeface="Arial"/>
                <a:sym typeface="Arial"/>
                <a:rtl val="0"/>
              </a:endParaRPr>
            </a:p>
          </p:txBody>
        </p:sp>
        <p:grpSp>
          <p:nvGrpSpPr>
            <p:cNvPr id="139" name="Group 138">
              <a:extLst>
                <a:ext uri="{FF2B5EF4-FFF2-40B4-BE49-F238E27FC236}">
                  <a16:creationId xmlns:a16="http://schemas.microsoft.com/office/drawing/2014/main" id="{191BC0C5-BB60-6322-054F-E30DD2F3974D}"/>
                </a:ext>
              </a:extLst>
            </p:cNvPr>
            <p:cNvGrpSpPr/>
            <p:nvPr/>
          </p:nvGrpSpPr>
          <p:grpSpPr>
            <a:xfrm>
              <a:off x="1663283" y="2969653"/>
              <a:ext cx="3783333" cy="1356409"/>
              <a:chOff x="1680697" y="3162300"/>
              <a:chExt cx="3783333" cy="1356409"/>
            </a:xfrm>
          </p:grpSpPr>
          <p:sp>
            <p:nvSpPr>
              <p:cNvPr id="137" name="Freeform: Shape 136">
                <a:extLst>
                  <a:ext uri="{FF2B5EF4-FFF2-40B4-BE49-F238E27FC236}">
                    <a16:creationId xmlns:a16="http://schemas.microsoft.com/office/drawing/2014/main" id="{82527DB6-B7A5-9528-8199-60CC37982AF1}"/>
                  </a:ext>
                </a:extLst>
              </p:cNvPr>
              <p:cNvSpPr/>
              <p:nvPr/>
            </p:nvSpPr>
            <p:spPr>
              <a:xfrm>
                <a:off x="1680697" y="3162300"/>
                <a:ext cx="3783333" cy="1356409"/>
              </a:xfrm>
              <a:custGeom>
                <a:avLst/>
                <a:gdLst>
                  <a:gd name="connsiteX0" fmla="*/ 3117 w 3783333"/>
                  <a:gd name="connsiteY0" fmla="*/ 1341206 h 1356409"/>
                  <a:gd name="connsiteX1" fmla="*/ 9167 w 3783333"/>
                  <a:gd name="connsiteY1" fmla="*/ 1341206 h 1356409"/>
                  <a:gd name="connsiteX2" fmla="*/ 0 w 3783333"/>
                  <a:gd name="connsiteY2" fmla="*/ 1348733 h 1356409"/>
                  <a:gd name="connsiteX3" fmla="*/ 0 w 3783333"/>
                  <a:gd name="connsiteY3" fmla="*/ 1336089 h 1356409"/>
                  <a:gd name="connsiteX4" fmla="*/ 15400 w 3783333"/>
                  <a:gd name="connsiteY4" fmla="*/ 1336089 h 1356409"/>
                  <a:gd name="connsiteX5" fmla="*/ 6050 w 3783333"/>
                  <a:gd name="connsiteY5" fmla="*/ 1343765 h 1356409"/>
                  <a:gd name="connsiteX6" fmla="*/ 6050 w 3783333"/>
                  <a:gd name="connsiteY6" fmla="*/ 1331121 h 1356409"/>
                  <a:gd name="connsiteX7" fmla="*/ 33734 w 3783333"/>
                  <a:gd name="connsiteY7" fmla="*/ 1331121 h 1356409"/>
                  <a:gd name="connsiteX8" fmla="*/ 24567 w 3783333"/>
                  <a:gd name="connsiteY8" fmla="*/ 1338798 h 1356409"/>
                  <a:gd name="connsiteX9" fmla="*/ 24567 w 3783333"/>
                  <a:gd name="connsiteY9" fmla="*/ 1326003 h 1356409"/>
                  <a:gd name="connsiteX10" fmla="*/ 39784 w 3783333"/>
                  <a:gd name="connsiteY10" fmla="*/ 1326003 h 1356409"/>
                  <a:gd name="connsiteX11" fmla="*/ 30617 w 3783333"/>
                  <a:gd name="connsiteY11" fmla="*/ 1333680 h 1356409"/>
                  <a:gd name="connsiteX12" fmla="*/ 30617 w 3783333"/>
                  <a:gd name="connsiteY12" fmla="*/ 1316068 h 1356409"/>
                  <a:gd name="connsiteX13" fmla="*/ 46017 w 3783333"/>
                  <a:gd name="connsiteY13" fmla="*/ 1316068 h 1356409"/>
                  <a:gd name="connsiteX14" fmla="*/ 36667 w 3783333"/>
                  <a:gd name="connsiteY14" fmla="*/ 1323595 h 1356409"/>
                  <a:gd name="connsiteX15" fmla="*/ 36667 w 3783333"/>
                  <a:gd name="connsiteY15" fmla="*/ 1318627 h 1356409"/>
                  <a:gd name="connsiteX16" fmla="*/ 36667 w 3783333"/>
                  <a:gd name="connsiteY16" fmla="*/ 1305983 h 1356409"/>
                  <a:gd name="connsiteX17" fmla="*/ 64351 w 3783333"/>
                  <a:gd name="connsiteY17" fmla="*/ 1305983 h 1356409"/>
                  <a:gd name="connsiteX18" fmla="*/ 55001 w 3783333"/>
                  <a:gd name="connsiteY18" fmla="*/ 1313660 h 1356409"/>
                  <a:gd name="connsiteX19" fmla="*/ 55001 w 3783333"/>
                  <a:gd name="connsiteY19" fmla="*/ 1308542 h 1356409"/>
                  <a:gd name="connsiteX20" fmla="*/ 55001 w 3783333"/>
                  <a:gd name="connsiteY20" fmla="*/ 1295897 h 1356409"/>
                  <a:gd name="connsiteX21" fmla="*/ 70585 w 3783333"/>
                  <a:gd name="connsiteY21" fmla="*/ 1295897 h 1356409"/>
                  <a:gd name="connsiteX22" fmla="*/ 61234 w 3783333"/>
                  <a:gd name="connsiteY22" fmla="*/ 1303574 h 1356409"/>
                  <a:gd name="connsiteX23" fmla="*/ 61234 w 3783333"/>
                  <a:gd name="connsiteY23" fmla="*/ 1290930 h 1356409"/>
                  <a:gd name="connsiteX24" fmla="*/ 82685 w 3783333"/>
                  <a:gd name="connsiteY24" fmla="*/ 1290930 h 1356409"/>
                  <a:gd name="connsiteX25" fmla="*/ 73518 w 3783333"/>
                  <a:gd name="connsiteY25" fmla="*/ 1298457 h 1356409"/>
                  <a:gd name="connsiteX26" fmla="*/ 73518 w 3783333"/>
                  <a:gd name="connsiteY26" fmla="*/ 1285963 h 1356409"/>
                  <a:gd name="connsiteX27" fmla="*/ 94968 w 3783333"/>
                  <a:gd name="connsiteY27" fmla="*/ 1285963 h 1356409"/>
                  <a:gd name="connsiteX28" fmla="*/ 101018 w 3783333"/>
                  <a:gd name="connsiteY28" fmla="*/ 1285963 h 1356409"/>
                  <a:gd name="connsiteX29" fmla="*/ 91852 w 3783333"/>
                  <a:gd name="connsiteY29" fmla="*/ 1293489 h 1356409"/>
                  <a:gd name="connsiteX30" fmla="*/ 91852 w 3783333"/>
                  <a:gd name="connsiteY30" fmla="*/ 1288371 h 1356409"/>
                  <a:gd name="connsiteX31" fmla="*/ 91852 w 3783333"/>
                  <a:gd name="connsiteY31" fmla="*/ 1270910 h 1356409"/>
                  <a:gd name="connsiteX32" fmla="*/ 113302 w 3783333"/>
                  <a:gd name="connsiteY32" fmla="*/ 1270910 h 1356409"/>
                  <a:gd name="connsiteX33" fmla="*/ 104135 w 3783333"/>
                  <a:gd name="connsiteY33" fmla="*/ 1278436 h 1356409"/>
                  <a:gd name="connsiteX34" fmla="*/ 104135 w 3783333"/>
                  <a:gd name="connsiteY34" fmla="*/ 1265792 h 1356409"/>
                  <a:gd name="connsiteX35" fmla="*/ 119535 w 3783333"/>
                  <a:gd name="connsiteY35" fmla="*/ 1265792 h 1356409"/>
                  <a:gd name="connsiteX36" fmla="*/ 110185 w 3783333"/>
                  <a:gd name="connsiteY36" fmla="*/ 1273318 h 1356409"/>
                  <a:gd name="connsiteX37" fmla="*/ 110185 w 3783333"/>
                  <a:gd name="connsiteY37" fmla="*/ 1260824 h 1356409"/>
                  <a:gd name="connsiteX38" fmla="*/ 125586 w 3783333"/>
                  <a:gd name="connsiteY38" fmla="*/ 1260824 h 1356409"/>
                  <a:gd name="connsiteX39" fmla="*/ 137869 w 3783333"/>
                  <a:gd name="connsiteY39" fmla="*/ 1260824 h 1356409"/>
                  <a:gd name="connsiteX40" fmla="*/ 128702 w 3783333"/>
                  <a:gd name="connsiteY40" fmla="*/ 1268351 h 1356409"/>
                  <a:gd name="connsiteX41" fmla="*/ 128702 w 3783333"/>
                  <a:gd name="connsiteY41" fmla="*/ 1255857 h 1356409"/>
                  <a:gd name="connsiteX42" fmla="*/ 144103 w 3783333"/>
                  <a:gd name="connsiteY42" fmla="*/ 1255857 h 1356409"/>
                  <a:gd name="connsiteX43" fmla="*/ 134752 w 3783333"/>
                  <a:gd name="connsiteY43" fmla="*/ 1263383 h 1356409"/>
                  <a:gd name="connsiteX44" fmla="*/ 134752 w 3783333"/>
                  <a:gd name="connsiteY44" fmla="*/ 1250739 h 1356409"/>
                  <a:gd name="connsiteX45" fmla="*/ 150153 w 3783333"/>
                  <a:gd name="connsiteY45" fmla="*/ 1250739 h 1356409"/>
                  <a:gd name="connsiteX46" fmla="*/ 140986 w 3783333"/>
                  <a:gd name="connsiteY46" fmla="*/ 1258265 h 1356409"/>
                  <a:gd name="connsiteX47" fmla="*/ 140986 w 3783333"/>
                  <a:gd name="connsiteY47" fmla="*/ 1253298 h 1356409"/>
                  <a:gd name="connsiteX48" fmla="*/ 140986 w 3783333"/>
                  <a:gd name="connsiteY48" fmla="*/ 1240804 h 1356409"/>
                  <a:gd name="connsiteX49" fmla="*/ 156203 w 3783333"/>
                  <a:gd name="connsiteY49" fmla="*/ 1240804 h 1356409"/>
                  <a:gd name="connsiteX50" fmla="*/ 162436 w 3783333"/>
                  <a:gd name="connsiteY50" fmla="*/ 1240804 h 1356409"/>
                  <a:gd name="connsiteX51" fmla="*/ 168486 w 3783333"/>
                  <a:gd name="connsiteY51" fmla="*/ 1240804 h 1356409"/>
                  <a:gd name="connsiteX52" fmla="*/ 159319 w 3783333"/>
                  <a:gd name="connsiteY52" fmla="*/ 1248331 h 1356409"/>
                  <a:gd name="connsiteX53" fmla="*/ 159319 w 3783333"/>
                  <a:gd name="connsiteY53" fmla="*/ 1235686 h 1356409"/>
                  <a:gd name="connsiteX54" fmla="*/ 174720 w 3783333"/>
                  <a:gd name="connsiteY54" fmla="*/ 1235686 h 1356409"/>
                  <a:gd name="connsiteX55" fmla="*/ 165370 w 3783333"/>
                  <a:gd name="connsiteY55" fmla="*/ 1243213 h 1356409"/>
                  <a:gd name="connsiteX56" fmla="*/ 165370 w 3783333"/>
                  <a:gd name="connsiteY56" fmla="*/ 1230719 h 1356409"/>
                  <a:gd name="connsiteX57" fmla="*/ 180770 w 3783333"/>
                  <a:gd name="connsiteY57" fmla="*/ 1230719 h 1356409"/>
                  <a:gd name="connsiteX58" fmla="*/ 187003 w 3783333"/>
                  <a:gd name="connsiteY58" fmla="*/ 1230719 h 1356409"/>
                  <a:gd name="connsiteX59" fmla="*/ 177653 w 3783333"/>
                  <a:gd name="connsiteY59" fmla="*/ 1238245 h 1356409"/>
                  <a:gd name="connsiteX60" fmla="*/ 177653 w 3783333"/>
                  <a:gd name="connsiteY60" fmla="*/ 1233278 h 1356409"/>
                  <a:gd name="connsiteX61" fmla="*/ 177653 w 3783333"/>
                  <a:gd name="connsiteY61" fmla="*/ 1220633 h 1356409"/>
                  <a:gd name="connsiteX62" fmla="*/ 193053 w 3783333"/>
                  <a:gd name="connsiteY62" fmla="*/ 1220633 h 1356409"/>
                  <a:gd name="connsiteX63" fmla="*/ 199103 w 3783333"/>
                  <a:gd name="connsiteY63" fmla="*/ 1220633 h 1356409"/>
                  <a:gd name="connsiteX64" fmla="*/ 189937 w 3783333"/>
                  <a:gd name="connsiteY64" fmla="*/ 1228160 h 1356409"/>
                  <a:gd name="connsiteX65" fmla="*/ 189937 w 3783333"/>
                  <a:gd name="connsiteY65" fmla="*/ 1215666 h 1356409"/>
                  <a:gd name="connsiteX66" fmla="*/ 205337 w 3783333"/>
                  <a:gd name="connsiteY66" fmla="*/ 1215666 h 1356409"/>
                  <a:gd name="connsiteX67" fmla="*/ 195987 w 3783333"/>
                  <a:gd name="connsiteY67" fmla="*/ 1223192 h 1356409"/>
                  <a:gd name="connsiteX68" fmla="*/ 195987 w 3783333"/>
                  <a:gd name="connsiteY68" fmla="*/ 1210548 h 1356409"/>
                  <a:gd name="connsiteX69" fmla="*/ 211387 w 3783333"/>
                  <a:gd name="connsiteY69" fmla="*/ 1210548 h 1356409"/>
                  <a:gd name="connsiteX70" fmla="*/ 202220 w 3783333"/>
                  <a:gd name="connsiteY70" fmla="*/ 1218225 h 1356409"/>
                  <a:gd name="connsiteX71" fmla="*/ 202220 w 3783333"/>
                  <a:gd name="connsiteY71" fmla="*/ 1205581 h 1356409"/>
                  <a:gd name="connsiteX72" fmla="*/ 217437 w 3783333"/>
                  <a:gd name="connsiteY72" fmla="*/ 1205581 h 1356409"/>
                  <a:gd name="connsiteX73" fmla="*/ 208270 w 3783333"/>
                  <a:gd name="connsiteY73" fmla="*/ 1213107 h 1356409"/>
                  <a:gd name="connsiteX74" fmla="*/ 208270 w 3783333"/>
                  <a:gd name="connsiteY74" fmla="*/ 1200463 h 1356409"/>
                  <a:gd name="connsiteX75" fmla="*/ 229721 w 3783333"/>
                  <a:gd name="connsiteY75" fmla="*/ 1200463 h 1356409"/>
                  <a:gd name="connsiteX76" fmla="*/ 220554 w 3783333"/>
                  <a:gd name="connsiteY76" fmla="*/ 1208140 h 1356409"/>
                  <a:gd name="connsiteX77" fmla="*/ 220554 w 3783333"/>
                  <a:gd name="connsiteY77" fmla="*/ 1195495 h 1356409"/>
                  <a:gd name="connsiteX78" fmla="*/ 242004 w 3783333"/>
                  <a:gd name="connsiteY78" fmla="*/ 1195495 h 1356409"/>
                  <a:gd name="connsiteX79" fmla="*/ 232837 w 3783333"/>
                  <a:gd name="connsiteY79" fmla="*/ 1203172 h 1356409"/>
                  <a:gd name="connsiteX80" fmla="*/ 232837 w 3783333"/>
                  <a:gd name="connsiteY80" fmla="*/ 1190528 h 1356409"/>
                  <a:gd name="connsiteX81" fmla="*/ 254288 w 3783333"/>
                  <a:gd name="connsiteY81" fmla="*/ 1190528 h 1356409"/>
                  <a:gd name="connsiteX82" fmla="*/ 245121 w 3783333"/>
                  <a:gd name="connsiteY82" fmla="*/ 1198054 h 1356409"/>
                  <a:gd name="connsiteX83" fmla="*/ 245121 w 3783333"/>
                  <a:gd name="connsiteY83" fmla="*/ 1185410 h 1356409"/>
                  <a:gd name="connsiteX84" fmla="*/ 260338 w 3783333"/>
                  <a:gd name="connsiteY84" fmla="*/ 1185410 h 1356409"/>
                  <a:gd name="connsiteX85" fmla="*/ 272621 w 3783333"/>
                  <a:gd name="connsiteY85" fmla="*/ 1185410 h 1356409"/>
                  <a:gd name="connsiteX86" fmla="*/ 263455 w 3783333"/>
                  <a:gd name="connsiteY86" fmla="*/ 1193087 h 1356409"/>
                  <a:gd name="connsiteX87" fmla="*/ 263455 w 3783333"/>
                  <a:gd name="connsiteY87" fmla="*/ 1187969 h 1356409"/>
                  <a:gd name="connsiteX88" fmla="*/ 263455 w 3783333"/>
                  <a:gd name="connsiteY88" fmla="*/ 1175324 h 1356409"/>
                  <a:gd name="connsiteX89" fmla="*/ 278855 w 3783333"/>
                  <a:gd name="connsiteY89" fmla="*/ 1175324 h 1356409"/>
                  <a:gd name="connsiteX90" fmla="*/ 291138 w 3783333"/>
                  <a:gd name="connsiteY90" fmla="*/ 1175324 h 1356409"/>
                  <a:gd name="connsiteX91" fmla="*/ 297189 w 3783333"/>
                  <a:gd name="connsiteY91" fmla="*/ 1175324 h 1356409"/>
                  <a:gd name="connsiteX92" fmla="*/ 287838 w 3783333"/>
                  <a:gd name="connsiteY92" fmla="*/ 1183001 h 1356409"/>
                  <a:gd name="connsiteX93" fmla="*/ 287838 w 3783333"/>
                  <a:gd name="connsiteY93" fmla="*/ 1170357 h 1356409"/>
                  <a:gd name="connsiteX94" fmla="*/ 309472 w 3783333"/>
                  <a:gd name="connsiteY94" fmla="*/ 1170357 h 1356409"/>
                  <a:gd name="connsiteX95" fmla="*/ 315522 w 3783333"/>
                  <a:gd name="connsiteY95" fmla="*/ 1170357 h 1356409"/>
                  <a:gd name="connsiteX96" fmla="*/ 306355 w 3783333"/>
                  <a:gd name="connsiteY96" fmla="*/ 1178034 h 1356409"/>
                  <a:gd name="connsiteX97" fmla="*/ 306355 w 3783333"/>
                  <a:gd name="connsiteY97" fmla="*/ 1172916 h 1356409"/>
                  <a:gd name="connsiteX98" fmla="*/ 306355 w 3783333"/>
                  <a:gd name="connsiteY98" fmla="*/ 1160272 h 1356409"/>
                  <a:gd name="connsiteX99" fmla="*/ 327806 w 3783333"/>
                  <a:gd name="connsiteY99" fmla="*/ 1160272 h 1356409"/>
                  <a:gd name="connsiteX100" fmla="*/ 318639 w 3783333"/>
                  <a:gd name="connsiteY100" fmla="*/ 1167948 h 1356409"/>
                  <a:gd name="connsiteX101" fmla="*/ 318639 w 3783333"/>
                  <a:gd name="connsiteY101" fmla="*/ 1162831 h 1356409"/>
                  <a:gd name="connsiteX102" fmla="*/ 318639 w 3783333"/>
                  <a:gd name="connsiteY102" fmla="*/ 1150337 h 1356409"/>
                  <a:gd name="connsiteX103" fmla="*/ 340089 w 3783333"/>
                  <a:gd name="connsiteY103" fmla="*/ 1150337 h 1356409"/>
                  <a:gd name="connsiteX104" fmla="*/ 352373 w 3783333"/>
                  <a:gd name="connsiteY104" fmla="*/ 1150337 h 1356409"/>
                  <a:gd name="connsiteX105" fmla="*/ 343023 w 3783333"/>
                  <a:gd name="connsiteY105" fmla="*/ 1157863 h 1356409"/>
                  <a:gd name="connsiteX106" fmla="*/ 343023 w 3783333"/>
                  <a:gd name="connsiteY106" fmla="*/ 1152896 h 1356409"/>
                  <a:gd name="connsiteX107" fmla="*/ 343023 w 3783333"/>
                  <a:gd name="connsiteY107" fmla="*/ 1140251 h 1356409"/>
                  <a:gd name="connsiteX108" fmla="*/ 358423 w 3783333"/>
                  <a:gd name="connsiteY108" fmla="*/ 1140251 h 1356409"/>
                  <a:gd name="connsiteX109" fmla="*/ 364656 w 3783333"/>
                  <a:gd name="connsiteY109" fmla="*/ 1140251 h 1356409"/>
                  <a:gd name="connsiteX110" fmla="*/ 370707 w 3783333"/>
                  <a:gd name="connsiteY110" fmla="*/ 1140251 h 1356409"/>
                  <a:gd name="connsiteX111" fmla="*/ 389040 w 3783333"/>
                  <a:gd name="connsiteY111" fmla="*/ 1140251 h 1356409"/>
                  <a:gd name="connsiteX112" fmla="*/ 379873 w 3783333"/>
                  <a:gd name="connsiteY112" fmla="*/ 1147778 h 1356409"/>
                  <a:gd name="connsiteX113" fmla="*/ 379873 w 3783333"/>
                  <a:gd name="connsiteY113" fmla="*/ 1142810 h 1356409"/>
                  <a:gd name="connsiteX114" fmla="*/ 379873 w 3783333"/>
                  <a:gd name="connsiteY114" fmla="*/ 1130166 h 1356409"/>
                  <a:gd name="connsiteX115" fmla="*/ 395274 w 3783333"/>
                  <a:gd name="connsiteY115" fmla="*/ 1130166 h 1356409"/>
                  <a:gd name="connsiteX116" fmla="*/ 385923 w 3783333"/>
                  <a:gd name="connsiteY116" fmla="*/ 1137692 h 1356409"/>
                  <a:gd name="connsiteX117" fmla="*/ 385923 w 3783333"/>
                  <a:gd name="connsiteY117" fmla="*/ 1120081 h 1356409"/>
                  <a:gd name="connsiteX118" fmla="*/ 401324 w 3783333"/>
                  <a:gd name="connsiteY118" fmla="*/ 1120081 h 1356409"/>
                  <a:gd name="connsiteX119" fmla="*/ 413607 w 3783333"/>
                  <a:gd name="connsiteY119" fmla="*/ 1120081 h 1356409"/>
                  <a:gd name="connsiteX120" fmla="*/ 404257 w 3783333"/>
                  <a:gd name="connsiteY120" fmla="*/ 1127757 h 1356409"/>
                  <a:gd name="connsiteX121" fmla="*/ 404257 w 3783333"/>
                  <a:gd name="connsiteY121" fmla="*/ 1115113 h 1356409"/>
                  <a:gd name="connsiteX122" fmla="*/ 419657 w 3783333"/>
                  <a:gd name="connsiteY122" fmla="*/ 1115113 h 1356409"/>
                  <a:gd name="connsiteX123" fmla="*/ 410491 w 3783333"/>
                  <a:gd name="connsiteY123" fmla="*/ 1122640 h 1356409"/>
                  <a:gd name="connsiteX124" fmla="*/ 410491 w 3783333"/>
                  <a:gd name="connsiteY124" fmla="*/ 1110146 h 1356409"/>
                  <a:gd name="connsiteX125" fmla="*/ 425891 w 3783333"/>
                  <a:gd name="connsiteY125" fmla="*/ 1110146 h 1356409"/>
                  <a:gd name="connsiteX126" fmla="*/ 416541 w 3783333"/>
                  <a:gd name="connsiteY126" fmla="*/ 1117672 h 1356409"/>
                  <a:gd name="connsiteX127" fmla="*/ 416541 w 3783333"/>
                  <a:gd name="connsiteY127" fmla="*/ 1100060 h 1356409"/>
                  <a:gd name="connsiteX128" fmla="*/ 431941 w 3783333"/>
                  <a:gd name="connsiteY128" fmla="*/ 1100060 h 1356409"/>
                  <a:gd name="connsiteX129" fmla="*/ 422774 w 3783333"/>
                  <a:gd name="connsiteY129" fmla="*/ 1107587 h 1356409"/>
                  <a:gd name="connsiteX130" fmla="*/ 422774 w 3783333"/>
                  <a:gd name="connsiteY130" fmla="*/ 1095093 h 1356409"/>
                  <a:gd name="connsiteX131" fmla="*/ 437991 w 3783333"/>
                  <a:gd name="connsiteY131" fmla="*/ 1095093 h 1356409"/>
                  <a:gd name="connsiteX132" fmla="*/ 444224 w 3783333"/>
                  <a:gd name="connsiteY132" fmla="*/ 1095093 h 1356409"/>
                  <a:gd name="connsiteX133" fmla="*/ 434874 w 3783333"/>
                  <a:gd name="connsiteY133" fmla="*/ 1102619 h 1356409"/>
                  <a:gd name="connsiteX134" fmla="*/ 434874 w 3783333"/>
                  <a:gd name="connsiteY134" fmla="*/ 1089975 h 1356409"/>
                  <a:gd name="connsiteX135" fmla="*/ 456508 w 3783333"/>
                  <a:gd name="connsiteY135" fmla="*/ 1089975 h 1356409"/>
                  <a:gd name="connsiteX136" fmla="*/ 447158 w 3783333"/>
                  <a:gd name="connsiteY136" fmla="*/ 1097652 h 1356409"/>
                  <a:gd name="connsiteX137" fmla="*/ 447158 w 3783333"/>
                  <a:gd name="connsiteY137" fmla="*/ 1085008 h 1356409"/>
                  <a:gd name="connsiteX138" fmla="*/ 462558 w 3783333"/>
                  <a:gd name="connsiteY138" fmla="*/ 1085008 h 1356409"/>
                  <a:gd name="connsiteX139" fmla="*/ 468792 w 3783333"/>
                  <a:gd name="connsiteY139" fmla="*/ 1085008 h 1356409"/>
                  <a:gd name="connsiteX140" fmla="*/ 459441 w 3783333"/>
                  <a:gd name="connsiteY140" fmla="*/ 1092534 h 1356409"/>
                  <a:gd name="connsiteX141" fmla="*/ 459441 w 3783333"/>
                  <a:gd name="connsiteY141" fmla="*/ 1080040 h 1356409"/>
                  <a:gd name="connsiteX142" fmla="*/ 474842 w 3783333"/>
                  <a:gd name="connsiteY142" fmla="*/ 1080040 h 1356409"/>
                  <a:gd name="connsiteX143" fmla="*/ 465675 w 3783333"/>
                  <a:gd name="connsiteY143" fmla="*/ 1087566 h 1356409"/>
                  <a:gd name="connsiteX144" fmla="*/ 465675 w 3783333"/>
                  <a:gd name="connsiteY144" fmla="*/ 1074922 h 1356409"/>
                  <a:gd name="connsiteX145" fmla="*/ 487125 w 3783333"/>
                  <a:gd name="connsiteY145" fmla="*/ 1074922 h 1356409"/>
                  <a:gd name="connsiteX146" fmla="*/ 493175 w 3783333"/>
                  <a:gd name="connsiteY146" fmla="*/ 1074922 h 1356409"/>
                  <a:gd name="connsiteX147" fmla="*/ 499409 w 3783333"/>
                  <a:gd name="connsiteY147" fmla="*/ 1074922 h 1356409"/>
                  <a:gd name="connsiteX148" fmla="*/ 490059 w 3783333"/>
                  <a:gd name="connsiteY148" fmla="*/ 1082599 h 1356409"/>
                  <a:gd name="connsiteX149" fmla="*/ 490059 w 3783333"/>
                  <a:gd name="connsiteY149" fmla="*/ 1069955 h 1356409"/>
                  <a:gd name="connsiteX150" fmla="*/ 505459 w 3783333"/>
                  <a:gd name="connsiteY150" fmla="*/ 1069955 h 1356409"/>
                  <a:gd name="connsiteX151" fmla="*/ 496292 w 3783333"/>
                  <a:gd name="connsiteY151" fmla="*/ 1077481 h 1356409"/>
                  <a:gd name="connsiteX152" fmla="*/ 496292 w 3783333"/>
                  <a:gd name="connsiteY152" fmla="*/ 1064987 h 1356409"/>
                  <a:gd name="connsiteX153" fmla="*/ 511692 w 3783333"/>
                  <a:gd name="connsiteY153" fmla="*/ 1064987 h 1356409"/>
                  <a:gd name="connsiteX154" fmla="*/ 502342 w 3783333"/>
                  <a:gd name="connsiteY154" fmla="*/ 1072514 h 1356409"/>
                  <a:gd name="connsiteX155" fmla="*/ 502342 w 3783333"/>
                  <a:gd name="connsiteY155" fmla="*/ 1059869 h 1356409"/>
                  <a:gd name="connsiteX156" fmla="*/ 517742 w 3783333"/>
                  <a:gd name="connsiteY156" fmla="*/ 1059869 h 1356409"/>
                  <a:gd name="connsiteX157" fmla="*/ 508392 w 3783333"/>
                  <a:gd name="connsiteY157" fmla="*/ 1067546 h 1356409"/>
                  <a:gd name="connsiteX158" fmla="*/ 508392 w 3783333"/>
                  <a:gd name="connsiteY158" fmla="*/ 1054902 h 1356409"/>
                  <a:gd name="connsiteX159" fmla="*/ 523976 w 3783333"/>
                  <a:gd name="connsiteY159" fmla="*/ 1054902 h 1356409"/>
                  <a:gd name="connsiteX160" fmla="*/ 530026 w 3783333"/>
                  <a:gd name="connsiteY160" fmla="*/ 1054902 h 1356409"/>
                  <a:gd name="connsiteX161" fmla="*/ 542310 w 3783333"/>
                  <a:gd name="connsiteY161" fmla="*/ 1054902 h 1356409"/>
                  <a:gd name="connsiteX162" fmla="*/ 532959 w 3783333"/>
                  <a:gd name="connsiteY162" fmla="*/ 1062428 h 1356409"/>
                  <a:gd name="connsiteX163" fmla="*/ 532959 w 3783333"/>
                  <a:gd name="connsiteY163" fmla="*/ 1049784 h 1356409"/>
                  <a:gd name="connsiteX164" fmla="*/ 554410 w 3783333"/>
                  <a:gd name="connsiteY164" fmla="*/ 1049784 h 1356409"/>
                  <a:gd name="connsiteX165" fmla="*/ 545243 w 3783333"/>
                  <a:gd name="connsiteY165" fmla="*/ 1057461 h 1356409"/>
                  <a:gd name="connsiteX166" fmla="*/ 545243 w 3783333"/>
                  <a:gd name="connsiteY166" fmla="*/ 1044816 h 1356409"/>
                  <a:gd name="connsiteX167" fmla="*/ 566693 w 3783333"/>
                  <a:gd name="connsiteY167" fmla="*/ 1044816 h 1356409"/>
                  <a:gd name="connsiteX168" fmla="*/ 557526 w 3783333"/>
                  <a:gd name="connsiteY168" fmla="*/ 1052493 h 1356409"/>
                  <a:gd name="connsiteX169" fmla="*/ 557526 w 3783333"/>
                  <a:gd name="connsiteY169" fmla="*/ 1039849 h 1356409"/>
                  <a:gd name="connsiteX170" fmla="*/ 572927 w 3783333"/>
                  <a:gd name="connsiteY170" fmla="*/ 1039849 h 1356409"/>
                  <a:gd name="connsiteX171" fmla="*/ 578977 w 3783333"/>
                  <a:gd name="connsiteY171" fmla="*/ 1039849 h 1356409"/>
                  <a:gd name="connsiteX172" fmla="*/ 585210 w 3783333"/>
                  <a:gd name="connsiteY172" fmla="*/ 1039849 h 1356409"/>
                  <a:gd name="connsiteX173" fmla="*/ 575860 w 3783333"/>
                  <a:gd name="connsiteY173" fmla="*/ 1047375 h 1356409"/>
                  <a:gd name="connsiteX174" fmla="*/ 575860 w 3783333"/>
                  <a:gd name="connsiteY174" fmla="*/ 1034731 h 1356409"/>
                  <a:gd name="connsiteX175" fmla="*/ 591260 w 3783333"/>
                  <a:gd name="connsiteY175" fmla="*/ 1034731 h 1356409"/>
                  <a:gd name="connsiteX176" fmla="*/ 582094 w 3783333"/>
                  <a:gd name="connsiteY176" fmla="*/ 1042408 h 1356409"/>
                  <a:gd name="connsiteX177" fmla="*/ 582094 w 3783333"/>
                  <a:gd name="connsiteY177" fmla="*/ 1029764 h 1356409"/>
                  <a:gd name="connsiteX178" fmla="*/ 628111 w 3783333"/>
                  <a:gd name="connsiteY178" fmla="*/ 1029764 h 1356409"/>
                  <a:gd name="connsiteX179" fmla="*/ 634161 w 3783333"/>
                  <a:gd name="connsiteY179" fmla="*/ 1029764 h 1356409"/>
                  <a:gd name="connsiteX180" fmla="*/ 624994 w 3783333"/>
                  <a:gd name="connsiteY180" fmla="*/ 1037290 h 1356409"/>
                  <a:gd name="connsiteX181" fmla="*/ 624994 w 3783333"/>
                  <a:gd name="connsiteY181" fmla="*/ 1019678 h 1356409"/>
                  <a:gd name="connsiteX182" fmla="*/ 640395 w 3783333"/>
                  <a:gd name="connsiteY182" fmla="*/ 1019678 h 1356409"/>
                  <a:gd name="connsiteX183" fmla="*/ 631044 w 3783333"/>
                  <a:gd name="connsiteY183" fmla="*/ 1027355 h 1356409"/>
                  <a:gd name="connsiteX184" fmla="*/ 631044 w 3783333"/>
                  <a:gd name="connsiteY184" fmla="*/ 1014711 h 1356409"/>
                  <a:gd name="connsiteX185" fmla="*/ 646445 w 3783333"/>
                  <a:gd name="connsiteY185" fmla="*/ 1014711 h 1356409"/>
                  <a:gd name="connsiteX186" fmla="*/ 637278 w 3783333"/>
                  <a:gd name="connsiteY186" fmla="*/ 1022237 h 1356409"/>
                  <a:gd name="connsiteX187" fmla="*/ 637278 w 3783333"/>
                  <a:gd name="connsiteY187" fmla="*/ 1009593 h 1356409"/>
                  <a:gd name="connsiteX188" fmla="*/ 664778 w 3783333"/>
                  <a:gd name="connsiteY188" fmla="*/ 1009593 h 1356409"/>
                  <a:gd name="connsiteX189" fmla="*/ 677062 w 3783333"/>
                  <a:gd name="connsiteY189" fmla="*/ 1009593 h 1356409"/>
                  <a:gd name="connsiteX190" fmla="*/ 695396 w 3783333"/>
                  <a:gd name="connsiteY190" fmla="*/ 1009593 h 1356409"/>
                  <a:gd name="connsiteX191" fmla="*/ 701629 w 3783333"/>
                  <a:gd name="connsiteY191" fmla="*/ 1009593 h 1356409"/>
                  <a:gd name="connsiteX192" fmla="*/ 692279 w 3783333"/>
                  <a:gd name="connsiteY192" fmla="*/ 1017270 h 1356409"/>
                  <a:gd name="connsiteX193" fmla="*/ 692279 w 3783333"/>
                  <a:gd name="connsiteY193" fmla="*/ 999658 h 1356409"/>
                  <a:gd name="connsiteX194" fmla="*/ 726013 w 3783333"/>
                  <a:gd name="connsiteY194" fmla="*/ 999658 h 1356409"/>
                  <a:gd name="connsiteX195" fmla="*/ 716846 w 3783333"/>
                  <a:gd name="connsiteY195" fmla="*/ 1007184 h 1356409"/>
                  <a:gd name="connsiteX196" fmla="*/ 716846 w 3783333"/>
                  <a:gd name="connsiteY196" fmla="*/ 994540 h 1356409"/>
                  <a:gd name="connsiteX197" fmla="*/ 732246 w 3783333"/>
                  <a:gd name="connsiteY197" fmla="*/ 994540 h 1356409"/>
                  <a:gd name="connsiteX198" fmla="*/ 738296 w 3783333"/>
                  <a:gd name="connsiteY198" fmla="*/ 994540 h 1356409"/>
                  <a:gd name="connsiteX199" fmla="*/ 729130 w 3783333"/>
                  <a:gd name="connsiteY199" fmla="*/ 1002217 h 1356409"/>
                  <a:gd name="connsiteX200" fmla="*/ 729130 w 3783333"/>
                  <a:gd name="connsiteY200" fmla="*/ 997099 h 1356409"/>
                  <a:gd name="connsiteX201" fmla="*/ 729130 w 3783333"/>
                  <a:gd name="connsiteY201" fmla="*/ 984455 h 1356409"/>
                  <a:gd name="connsiteX202" fmla="*/ 744530 w 3783333"/>
                  <a:gd name="connsiteY202" fmla="*/ 984455 h 1356409"/>
                  <a:gd name="connsiteX203" fmla="*/ 735180 w 3783333"/>
                  <a:gd name="connsiteY203" fmla="*/ 992132 h 1356409"/>
                  <a:gd name="connsiteX204" fmla="*/ 735180 w 3783333"/>
                  <a:gd name="connsiteY204" fmla="*/ 979487 h 1356409"/>
                  <a:gd name="connsiteX205" fmla="*/ 750580 w 3783333"/>
                  <a:gd name="connsiteY205" fmla="*/ 979487 h 1356409"/>
                  <a:gd name="connsiteX206" fmla="*/ 741413 w 3783333"/>
                  <a:gd name="connsiteY206" fmla="*/ 987014 h 1356409"/>
                  <a:gd name="connsiteX207" fmla="*/ 741413 w 3783333"/>
                  <a:gd name="connsiteY207" fmla="*/ 974520 h 1356409"/>
                  <a:gd name="connsiteX208" fmla="*/ 756630 w 3783333"/>
                  <a:gd name="connsiteY208" fmla="*/ 974520 h 1356409"/>
                  <a:gd name="connsiteX209" fmla="*/ 768914 w 3783333"/>
                  <a:gd name="connsiteY209" fmla="*/ 974520 h 1356409"/>
                  <a:gd name="connsiteX210" fmla="*/ 759747 w 3783333"/>
                  <a:gd name="connsiteY210" fmla="*/ 982046 h 1356409"/>
                  <a:gd name="connsiteX211" fmla="*/ 759747 w 3783333"/>
                  <a:gd name="connsiteY211" fmla="*/ 977079 h 1356409"/>
                  <a:gd name="connsiteX212" fmla="*/ 759747 w 3783333"/>
                  <a:gd name="connsiteY212" fmla="*/ 964434 h 1356409"/>
                  <a:gd name="connsiteX213" fmla="*/ 774964 w 3783333"/>
                  <a:gd name="connsiteY213" fmla="*/ 964434 h 1356409"/>
                  <a:gd name="connsiteX214" fmla="*/ 765797 w 3783333"/>
                  <a:gd name="connsiteY214" fmla="*/ 971961 h 1356409"/>
                  <a:gd name="connsiteX215" fmla="*/ 765797 w 3783333"/>
                  <a:gd name="connsiteY215" fmla="*/ 959467 h 1356409"/>
                  <a:gd name="connsiteX216" fmla="*/ 781197 w 3783333"/>
                  <a:gd name="connsiteY216" fmla="*/ 959467 h 1356409"/>
                  <a:gd name="connsiteX217" fmla="*/ 771847 w 3783333"/>
                  <a:gd name="connsiteY217" fmla="*/ 966993 h 1356409"/>
                  <a:gd name="connsiteX218" fmla="*/ 771847 w 3783333"/>
                  <a:gd name="connsiteY218" fmla="*/ 949382 h 1356409"/>
                  <a:gd name="connsiteX219" fmla="*/ 787431 w 3783333"/>
                  <a:gd name="connsiteY219" fmla="*/ 949382 h 1356409"/>
                  <a:gd name="connsiteX220" fmla="*/ 778080 w 3783333"/>
                  <a:gd name="connsiteY220" fmla="*/ 956908 h 1356409"/>
                  <a:gd name="connsiteX221" fmla="*/ 778080 w 3783333"/>
                  <a:gd name="connsiteY221" fmla="*/ 944414 h 1356409"/>
                  <a:gd name="connsiteX222" fmla="*/ 793481 w 3783333"/>
                  <a:gd name="connsiteY222" fmla="*/ 944414 h 1356409"/>
                  <a:gd name="connsiteX223" fmla="*/ 784130 w 3783333"/>
                  <a:gd name="connsiteY223" fmla="*/ 951941 h 1356409"/>
                  <a:gd name="connsiteX224" fmla="*/ 784130 w 3783333"/>
                  <a:gd name="connsiteY224" fmla="*/ 939296 h 1356409"/>
                  <a:gd name="connsiteX225" fmla="*/ 799714 w 3783333"/>
                  <a:gd name="connsiteY225" fmla="*/ 939296 h 1356409"/>
                  <a:gd name="connsiteX226" fmla="*/ 790364 w 3783333"/>
                  <a:gd name="connsiteY226" fmla="*/ 946973 h 1356409"/>
                  <a:gd name="connsiteX227" fmla="*/ 790364 w 3783333"/>
                  <a:gd name="connsiteY227" fmla="*/ 934329 h 1356409"/>
                  <a:gd name="connsiteX228" fmla="*/ 805764 w 3783333"/>
                  <a:gd name="connsiteY228" fmla="*/ 934329 h 1356409"/>
                  <a:gd name="connsiteX229" fmla="*/ 796414 w 3783333"/>
                  <a:gd name="connsiteY229" fmla="*/ 941855 h 1356409"/>
                  <a:gd name="connsiteX230" fmla="*/ 796414 w 3783333"/>
                  <a:gd name="connsiteY230" fmla="*/ 929361 h 1356409"/>
                  <a:gd name="connsiteX231" fmla="*/ 811814 w 3783333"/>
                  <a:gd name="connsiteY231" fmla="*/ 929361 h 1356409"/>
                  <a:gd name="connsiteX232" fmla="*/ 817864 w 3783333"/>
                  <a:gd name="connsiteY232" fmla="*/ 929361 h 1356409"/>
                  <a:gd name="connsiteX233" fmla="*/ 824098 w 3783333"/>
                  <a:gd name="connsiteY233" fmla="*/ 929361 h 1356409"/>
                  <a:gd name="connsiteX234" fmla="*/ 814931 w 3783333"/>
                  <a:gd name="connsiteY234" fmla="*/ 936888 h 1356409"/>
                  <a:gd name="connsiteX235" fmla="*/ 814931 w 3783333"/>
                  <a:gd name="connsiteY235" fmla="*/ 924243 h 1356409"/>
                  <a:gd name="connsiteX236" fmla="*/ 830148 w 3783333"/>
                  <a:gd name="connsiteY236" fmla="*/ 924243 h 1356409"/>
                  <a:gd name="connsiteX237" fmla="*/ 820981 w 3783333"/>
                  <a:gd name="connsiteY237" fmla="*/ 931920 h 1356409"/>
                  <a:gd name="connsiteX238" fmla="*/ 820981 w 3783333"/>
                  <a:gd name="connsiteY238" fmla="*/ 919276 h 1356409"/>
                  <a:gd name="connsiteX239" fmla="*/ 842432 w 3783333"/>
                  <a:gd name="connsiteY239" fmla="*/ 919276 h 1356409"/>
                  <a:gd name="connsiteX240" fmla="*/ 833265 w 3783333"/>
                  <a:gd name="connsiteY240" fmla="*/ 926802 h 1356409"/>
                  <a:gd name="connsiteX241" fmla="*/ 833265 w 3783333"/>
                  <a:gd name="connsiteY241" fmla="*/ 921835 h 1356409"/>
                  <a:gd name="connsiteX242" fmla="*/ 833265 w 3783333"/>
                  <a:gd name="connsiteY242" fmla="*/ 909191 h 1356409"/>
                  <a:gd name="connsiteX243" fmla="*/ 848665 w 3783333"/>
                  <a:gd name="connsiteY243" fmla="*/ 909191 h 1356409"/>
                  <a:gd name="connsiteX244" fmla="*/ 866999 w 3783333"/>
                  <a:gd name="connsiteY244" fmla="*/ 909191 h 1356409"/>
                  <a:gd name="connsiteX245" fmla="*/ 857832 w 3783333"/>
                  <a:gd name="connsiteY245" fmla="*/ 916867 h 1356409"/>
                  <a:gd name="connsiteX246" fmla="*/ 857832 w 3783333"/>
                  <a:gd name="connsiteY246" fmla="*/ 904223 h 1356409"/>
                  <a:gd name="connsiteX247" fmla="*/ 873049 w 3783333"/>
                  <a:gd name="connsiteY247" fmla="*/ 904223 h 1356409"/>
                  <a:gd name="connsiteX248" fmla="*/ 863882 w 3783333"/>
                  <a:gd name="connsiteY248" fmla="*/ 911749 h 1356409"/>
                  <a:gd name="connsiteX249" fmla="*/ 863882 w 3783333"/>
                  <a:gd name="connsiteY249" fmla="*/ 899105 h 1356409"/>
                  <a:gd name="connsiteX250" fmla="*/ 891566 w 3783333"/>
                  <a:gd name="connsiteY250" fmla="*/ 899105 h 1356409"/>
                  <a:gd name="connsiteX251" fmla="*/ 882216 w 3783333"/>
                  <a:gd name="connsiteY251" fmla="*/ 906782 h 1356409"/>
                  <a:gd name="connsiteX252" fmla="*/ 882216 w 3783333"/>
                  <a:gd name="connsiteY252" fmla="*/ 894138 h 1356409"/>
                  <a:gd name="connsiteX253" fmla="*/ 897616 w 3783333"/>
                  <a:gd name="connsiteY253" fmla="*/ 894138 h 1356409"/>
                  <a:gd name="connsiteX254" fmla="*/ 888266 w 3783333"/>
                  <a:gd name="connsiteY254" fmla="*/ 901815 h 1356409"/>
                  <a:gd name="connsiteX255" fmla="*/ 888266 w 3783333"/>
                  <a:gd name="connsiteY255" fmla="*/ 889020 h 1356409"/>
                  <a:gd name="connsiteX256" fmla="*/ 909899 w 3783333"/>
                  <a:gd name="connsiteY256" fmla="*/ 889020 h 1356409"/>
                  <a:gd name="connsiteX257" fmla="*/ 915949 w 3783333"/>
                  <a:gd name="connsiteY257" fmla="*/ 889020 h 1356409"/>
                  <a:gd name="connsiteX258" fmla="*/ 906783 w 3783333"/>
                  <a:gd name="connsiteY258" fmla="*/ 896697 h 1356409"/>
                  <a:gd name="connsiteX259" fmla="*/ 906783 w 3783333"/>
                  <a:gd name="connsiteY259" fmla="*/ 891729 h 1356409"/>
                  <a:gd name="connsiteX260" fmla="*/ 906783 w 3783333"/>
                  <a:gd name="connsiteY260" fmla="*/ 879085 h 1356409"/>
                  <a:gd name="connsiteX261" fmla="*/ 928233 w 3783333"/>
                  <a:gd name="connsiteY261" fmla="*/ 879085 h 1356409"/>
                  <a:gd name="connsiteX262" fmla="*/ 919066 w 3783333"/>
                  <a:gd name="connsiteY262" fmla="*/ 886611 h 1356409"/>
                  <a:gd name="connsiteX263" fmla="*/ 919066 w 3783333"/>
                  <a:gd name="connsiteY263" fmla="*/ 873967 h 1356409"/>
                  <a:gd name="connsiteX264" fmla="*/ 934283 w 3783333"/>
                  <a:gd name="connsiteY264" fmla="*/ 873967 h 1356409"/>
                  <a:gd name="connsiteX265" fmla="*/ 925116 w 3783333"/>
                  <a:gd name="connsiteY265" fmla="*/ 881644 h 1356409"/>
                  <a:gd name="connsiteX266" fmla="*/ 925116 w 3783333"/>
                  <a:gd name="connsiteY266" fmla="*/ 876526 h 1356409"/>
                  <a:gd name="connsiteX267" fmla="*/ 925116 w 3783333"/>
                  <a:gd name="connsiteY267" fmla="*/ 864032 h 1356409"/>
                  <a:gd name="connsiteX268" fmla="*/ 940517 w 3783333"/>
                  <a:gd name="connsiteY268" fmla="*/ 864032 h 1356409"/>
                  <a:gd name="connsiteX269" fmla="*/ 931166 w 3783333"/>
                  <a:gd name="connsiteY269" fmla="*/ 871558 h 1356409"/>
                  <a:gd name="connsiteX270" fmla="*/ 931166 w 3783333"/>
                  <a:gd name="connsiteY270" fmla="*/ 858914 h 1356409"/>
                  <a:gd name="connsiteX271" fmla="*/ 946567 w 3783333"/>
                  <a:gd name="connsiteY271" fmla="*/ 858914 h 1356409"/>
                  <a:gd name="connsiteX272" fmla="*/ 952800 w 3783333"/>
                  <a:gd name="connsiteY272" fmla="*/ 858914 h 1356409"/>
                  <a:gd name="connsiteX273" fmla="*/ 943450 w 3783333"/>
                  <a:gd name="connsiteY273" fmla="*/ 866591 h 1356409"/>
                  <a:gd name="connsiteX274" fmla="*/ 943450 w 3783333"/>
                  <a:gd name="connsiteY274" fmla="*/ 853947 h 1356409"/>
                  <a:gd name="connsiteX275" fmla="*/ 965084 w 3783333"/>
                  <a:gd name="connsiteY275" fmla="*/ 853947 h 1356409"/>
                  <a:gd name="connsiteX276" fmla="*/ 955734 w 3783333"/>
                  <a:gd name="connsiteY276" fmla="*/ 861473 h 1356409"/>
                  <a:gd name="connsiteX277" fmla="*/ 955734 w 3783333"/>
                  <a:gd name="connsiteY277" fmla="*/ 848829 h 1356409"/>
                  <a:gd name="connsiteX278" fmla="*/ 977184 w 3783333"/>
                  <a:gd name="connsiteY278" fmla="*/ 848829 h 1356409"/>
                  <a:gd name="connsiteX279" fmla="*/ 989467 w 3783333"/>
                  <a:gd name="connsiteY279" fmla="*/ 848829 h 1356409"/>
                  <a:gd name="connsiteX280" fmla="*/ 980301 w 3783333"/>
                  <a:gd name="connsiteY280" fmla="*/ 856506 h 1356409"/>
                  <a:gd name="connsiteX281" fmla="*/ 980301 w 3783333"/>
                  <a:gd name="connsiteY281" fmla="*/ 851388 h 1356409"/>
                  <a:gd name="connsiteX282" fmla="*/ 980301 w 3783333"/>
                  <a:gd name="connsiteY282" fmla="*/ 838894 h 1356409"/>
                  <a:gd name="connsiteX283" fmla="*/ 995518 w 3783333"/>
                  <a:gd name="connsiteY283" fmla="*/ 838894 h 1356409"/>
                  <a:gd name="connsiteX284" fmla="*/ 1001751 w 3783333"/>
                  <a:gd name="connsiteY284" fmla="*/ 838894 h 1356409"/>
                  <a:gd name="connsiteX285" fmla="*/ 992401 w 3783333"/>
                  <a:gd name="connsiteY285" fmla="*/ 846420 h 1356409"/>
                  <a:gd name="connsiteX286" fmla="*/ 992401 w 3783333"/>
                  <a:gd name="connsiteY286" fmla="*/ 833776 h 1356409"/>
                  <a:gd name="connsiteX287" fmla="*/ 1014035 w 3783333"/>
                  <a:gd name="connsiteY287" fmla="*/ 833776 h 1356409"/>
                  <a:gd name="connsiteX288" fmla="*/ 1004684 w 3783333"/>
                  <a:gd name="connsiteY288" fmla="*/ 841453 h 1356409"/>
                  <a:gd name="connsiteX289" fmla="*/ 1004684 w 3783333"/>
                  <a:gd name="connsiteY289" fmla="*/ 828808 h 1356409"/>
                  <a:gd name="connsiteX290" fmla="*/ 1020268 w 3783333"/>
                  <a:gd name="connsiteY290" fmla="*/ 828808 h 1356409"/>
                  <a:gd name="connsiteX291" fmla="*/ 1010918 w 3783333"/>
                  <a:gd name="connsiteY291" fmla="*/ 836335 h 1356409"/>
                  <a:gd name="connsiteX292" fmla="*/ 1010918 w 3783333"/>
                  <a:gd name="connsiteY292" fmla="*/ 823841 h 1356409"/>
                  <a:gd name="connsiteX293" fmla="*/ 1026318 w 3783333"/>
                  <a:gd name="connsiteY293" fmla="*/ 823841 h 1356409"/>
                  <a:gd name="connsiteX294" fmla="*/ 1050702 w 3783333"/>
                  <a:gd name="connsiteY294" fmla="*/ 823841 h 1356409"/>
                  <a:gd name="connsiteX295" fmla="*/ 1041535 w 3783333"/>
                  <a:gd name="connsiteY295" fmla="*/ 831367 h 1356409"/>
                  <a:gd name="connsiteX296" fmla="*/ 1041535 w 3783333"/>
                  <a:gd name="connsiteY296" fmla="*/ 818723 h 1356409"/>
                  <a:gd name="connsiteX297" fmla="*/ 1056935 w 3783333"/>
                  <a:gd name="connsiteY297" fmla="*/ 818723 h 1356409"/>
                  <a:gd name="connsiteX298" fmla="*/ 1069219 w 3783333"/>
                  <a:gd name="connsiteY298" fmla="*/ 818723 h 1356409"/>
                  <a:gd name="connsiteX299" fmla="*/ 1059869 w 3783333"/>
                  <a:gd name="connsiteY299" fmla="*/ 826400 h 1356409"/>
                  <a:gd name="connsiteX300" fmla="*/ 1059869 w 3783333"/>
                  <a:gd name="connsiteY300" fmla="*/ 813756 h 1356409"/>
                  <a:gd name="connsiteX301" fmla="*/ 1081502 w 3783333"/>
                  <a:gd name="connsiteY301" fmla="*/ 813756 h 1356409"/>
                  <a:gd name="connsiteX302" fmla="*/ 1072152 w 3783333"/>
                  <a:gd name="connsiteY302" fmla="*/ 821282 h 1356409"/>
                  <a:gd name="connsiteX303" fmla="*/ 1072152 w 3783333"/>
                  <a:gd name="connsiteY303" fmla="*/ 808788 h 1356409"/>
                  <a:gd name="connsiteX304" fmla="*/ 1087552 w 3783333"/>
                  <a:gd name="connsiteY304" fmla="*/ 808788 h 1356409"/>
                  <a:gd name="connsiteX305" fmla="*/ 1078386 w 3783333"/>
                  <a:gd name="connsiteY305" fmla="*/ 816315 h 1356409"/>
                  <a:gd name="connsiteX306" fmla="*/ 1078386 w 3783333"/>
                  <a:gd name="connsiteY306" fmla="*/ 803670 h 1356409"/>
                  <a:gd name="connsiteX307" fmla="*/ 1099836 w 3783333"/>
                  <a:gd name="connsiteY307" fmla="*/ 803670 h 1356409"/>
                  <a:gd name="connsiteX308" fmla="*/ 1105886 w 3783333"/>
                  <a:gd name="connsiteY308" fmla="*/ 803670 h 1356409"/>
                  <a:gd name="connsiteX309" fmla="*/ 1096719 w 3783333"/>
                  <a:gd name="connsiteY309" fmla="*/ 811197 h 1356409"/>
                  <a:gd name="connsiteX310" fmla="*/ 1096719 w 3783333"/>
                  <a:gd name="connsiteY310" fmla="*/ 798703 h 1356409"/>
                  <a:gd name="connsiteX311" fmla="*/ 1112120 w 3783333"/>
                  <a:gd name="connsiteY311" fmla="*/ 798703 h 1356409"/>
                  <a:gd name="connsiteX312" fmla="*/ 1102769 w 3783333"/>
                  <a:gd name="connsiteY312" fmla="*/ 806229 h 1356409"/>
                  <a:gd name="connsiteX313" fmla="*/ 1102769 w 3783333"/>
                  <a:gd name="connsiteY313" fmla="*/ 793735 h 1356409"/>
                  <a:gd name="connsiteX314" fmla="*/ 1118170 w 3783333"/>
                  <a:gd name="connsiteY314" fmla="*/ 793735 h 1356409"/>
                  <a:gd name="connsiteX315" fmla="*/ 1108820 w 3783333"/>
                  <a:gd name="connsiteY315" fmla="*/ 801262 h 1356409"/>
                  <a:gd name="connsiteX316" fmla="*/ 1108820 w 3783333"/>
                  <a:gd name="connsiteY316" fmla="*/ 788617 h 1356409"/>
                  <a:gd name="connsiteX317" fmla="*/ 1124403 w 3783333"/>
                  <a:gd name="connsiteY317" fmla="*/ 788617 h 1356409"/>
                  <a:gd name="connsiteX318" fmla="*/ 1130453 w 3783333"/>
                  <a:gd name="connsiteY318" fmla="*/ 788617 h 1356409"/>
                  <a:gd name="connsiteX319" fmla="*/ 1121103 w 3783333"/>
                  <a:gd name="connsiteY319" fmla="*/ 796144 h 1356409"/>
                  <a:gd name="connsiteX320" fmla="*/ 1121103 w 3783333"/>
                  <a:gd name="connsiteY320" fmla="*/ 783650 h 1356409"/>
                  <a:gd name="connsiteX321" fmla="*/ 1136503 w 3783333"/>
                  <a:gd name="connsiteY321" fmla="*/ 783650 h 1356409"/>
                  <a:gd name="connsiteX322" fmla="*/ 1127337 w 3783333"/>
                  <a:gd name="connsiteY322" fmla="*/ 791176 h 1356409"/>
                  <a:gd name="connsiteX323" fmla="*/ 1127337 w 3783333"/>
                  <a:gd name="connsiteY323" fmla="*/ 778683 h 1356409"/>
                  <a:gd name="connsiteX324" fmla="*/ 1142737 w 3783333"/>
                  <a:gd name="connsiteY324" fmla="*/ 778683 h 1356409"/>
                  <a:gd name="connsiteX325" fmla="*/ 1133570 w 3783333"/>
                  <a:gd name="connsiteY325" fmla="*/ 786209 h 1356409"/>
                  <a:gd name="connsiteX326" fmla="*/ 1133570 w 3783333"/>
                  <a:gd name="connsiteY326" fmla="*/ 773565 h 1356409"/>
                  <a:gd name="connsiteX327" fmla="*/ 1148787 w 3783333"/>
                  <a:gd name="connsiteY327" fmla="*/ 773565 h 1356409"/>
                  <a:gd name="connsiteX328" fmla="*/ 1139620 w 3783333"/>
                  <a:gd name="connsiteY328" fmla="*/ 781091 h 1356409"/>
                  <a:gd name="connsiteX329" fmla="*/ 1139620 w 3783333"/>
                  <a:gd name="connsiteY329" fmla="*/ 768597 h 1356409"/>
                  <a:gd name="connsiteX330" fmla="*/ 1154837 w 3783333"/>
                  <a:gd name="connsiteY330" fmla="*/ 768597 h 1356409"/>
                  <a:gd name="connsiteX331" fmla="*/ 1167121 w 3783333"/>
                  <a:gd name="connsiteY331" fmla="*/ 768597 h 1356409"/>
                  <a:gd name="connsiteX332" fmla="*/ 1173354 w 3783333"/>
                  <a:gd name="connsiteY332" fmla="*/ 768597 h 1356409"/>
                  <a:gd name="connsiteX333" fmla="*/ 1164004 w 3783333"/>
                  <a:gd name="connsiteY333" fmla="*/ 776124 h 1356409"/>
                  <a:gd name="connsiteX334" fmla="*/ 1164004 w 3783333"/>
                  <a:gd name="connsiteY334" fmla="*/ 763630 h 1356409"/>
                  <a:gd name="connsiteX335" fmla="*/ 1185638 w 3783333"/>
                  <a:gd name="connsiteY335" fmla="*/ 763630 h 1356409"/>
                  <a:gd name="connsiteX336" fmla="*/ 1197921 w 3783333"/>
                  <a:gd name="connsiteY336" fmla="*/ 763630 h 1356409"/>
                  <a:gd name="connsiteX337" fmla="*/ 1188571 w 3783333"/>
                  <a:gd name="connsiteY337" fmla="*/ 771156 h 1356409"/>
                  <a:gd name="connsiteX338" fmla="*/ 1188571 w 3783333"/>
                  <a:gd name="connsiteY338" fmla="*/ 766038 h 1356409"/>
                  <a:gd name="connsiteX339" fmla="*/ 1188571 w 3783333"/>
                  <a:gd name="connsiteY339" fmla="*/ 753544 h 1356409"/>
                  <a:gd name="connsiteX340" fmla="*/ 1203971 w 3783333"/>
                  <a:gd name="connsiteY340" fmla="*/ 753544 h 1356409"/>
                  <a:gd name="connsiteX341" fmla="*/ 1210021 w 3783333"/>
                  <a:gd name="connsiteY341" fmla="*/ 753544 h 1356409"/>
                  <a:gd name="connsiteX342" fmla="*/ 1216071 w 3783333"/>
                  <a:gd name="connsiteY342" fmla="*/ 753544 h 1356409"/>
                  <a:gd name="connsiteX343" fmla="*/ 1206905 w 3783333"/>
                  <a:gd name="connsiteY343" fmla="*/ 761071 h 1356409"/>
                  <a:gd name="connsiteX344" fmla="*/ 1206905 w 3783333"/>
                  <a:gd name="connsiteY344" fmla="*/ 748426 h 1356409"/>
                  <a:gd name="connsiteX345" fmla="*/ 1222305 w 3783333"/>
                  <a:gd name="connsiteY345" fmla="*/ 748426 h 1356409"/>
                  <a:gd name="connsiteX346" fmla="*/ 1213138 w 3783333"/>
                  <a:gd name="connsiteY346" fmla="*/ 756103 h 1356409"/>
                  <a:gd name="connsiteX347" fmla="*/ 1213138 w 3783333"/>
                  <a:gd name="connsiteY347" fmla="*/ 743459 h 1356409"/>
                  <a:gd name="connsiteX348" fmla="*/ 1228538 w 3783333"/>
                  <a:gd name="connsiteY348" fmla="*/ 743459 h 1356409"/>
                  <a:gd name="connsiteX349" fmla="*/ 1234588 w 3783333"/>
                  <a:gd name="connsiteY349" fmla="*/ 743459 h 1356409"/>
                  <a:gd name="connsiteX350" fmla="*/ 1246872 w 3783333"/>
                  <a:gd name="connsiteY350" fmla="*/ 743459 h 1356409"/>
                  <a:gd name="connsiteX351" fmla="*/ 1237522 w 3783333"/>
                  <a:gd name="connsiteY351" fmla="*/ 750985 h 1356409"/>
                  <a:gd name="connsiteX352" fmla="*/ 1237522 w 3783333"/>
                  <a:gd name="connsiteY352" fmla="*/ 738341 h 1356409"/>
                  <a:gd name="connsiteX353" fmla="*/ 1252922 w 3783333"/>
                  <a:gd name="connsiteY353" fmla="*/ 738341 h 1356409"/>
                  <a:gd name="connsiteX354" fmla="*/ 1243755 w 3783333"/>
                  <a:gd name="connsiteY354" fmla="*/ 746018 h 1356409"/>
                  <a:gd name="connsiteX355" fmla="*/ 1243755 w 3783333"/>
                  <a:gd name="connsiteY355" fmla="*/ 733374 h 1356409"/>
                  <a:gd name="connsiteX356" fmla="*/ 1265206 w 3783333"/>
                  <a:gd name="connsiteY356" fmla="*/ 733374 h 1356409"/>
                  <a:gd name="connsiteX357" fmla="*/ 1277489 w 3783333"/>
                  <a:gd name="connsiteY357" fmla="*/ 733374 h 1356409"/>
                  <a:gd name="connsiteX358" fmla="*/ 1268139 w 3783333"/>
                  <a:gd name="connsiteY358" fmla="*/ 741050 h 1356409"/>
                  <a:gd name="connsiteX359" fmla="*/ 1268139 w 3783333"/>
                  <a:gd name="connsiteY359" fmla="*/ 728406 h 1356409"/>
                  <a:gd name="connsiteX360" fmla="*/ 1283539 w 3783333"/>
                  <a:gd name="connsiteY360" fmla="*/ 728406 h 1356409"/>
                  <a:gd name="connsiteX361" fmla="*/ 1289773 w 3783333"/>
                  <a:gd name="connsiteY361" fmla="*/ 728406 h 1356409"/>
                  <a:gd name="connsiteX362" fmla="*/ 1295823 w 3783333"/>
                  <a:gd name="connsiteY362" fmla="*/ 728406 h 1356409"/>
                  <a:gd name="connsiteX363" fmla="*/ 1308106 w 3783333"/>
                  <a:gd name="connsiteY363" fmla="*/ 728406 h 1356409"/>
                  <a:gd name="connsiteX364" fmla="*/ 1298940 w 3783333"/>
                  <a:gd name="connsiteY364" fmla="*/ 735933 h 1356409"/>
                  <a:gd name="connsiteX365" fmla="*/ 1298940 w 3783333"/>
                  <a:gd name="connsiteY365" fmla="*/ 730965 h 1356409"/>
                  <a:gd name="connsiteX366" fmla="*/ 1298940 w 3783333"/>
                  <a:gd name="connsiteY366" fmla="*/ 718321 h 1356409"/>
                  <a:gd name="connsiteX367" fmla="*/ 1332674 w 3783333"/>
                  <a:gd name="connsiteY367" fmla="*/ 718321 h 1356409"/>
                  <a:gd name="connsiteX368" fmla="*/ 1338724 w 3783333"/>
                  <a:gd name="connsiteY368" fmla="*/ 718321 h 1356409"/>
                  <a:gd name="connsiteX369" fmla="*/ 1329373 w 3783333"/>
                  <a:gd name="connsiteY369" fmla="*/ 725998 h 1356409"/>
                  <a:gd name="connsiteX370" fmla="*/ 1329373 w 3783333"/>
                  <a:gd name="connsiteY370" fmla="*/ 720880 h 1356409"/>
                  <a:gd name="connsiteX371" fmla="*/ 1329373 w 3783333"/>
                  <a:gd name="connsiteY371" fmla="*/ 708235 h 1356409"/>
                  <a:gd name="connsiteX372" fmla="*/ 1344957 w 3783333"/>
                  <a:gd name="connsiteY372" fmla="*/ 708235 h 1356409"/>
                  <a:gd name="connsiteX373" fmla="*/ 1357241 w 3783333"/>
                  <a:gd name="connsiteY373" fmla="*/ 708235 h 1356409"/>
                  <a:gd name="connsiteX374" fmla="*/ 1347890 w 3783333"/>
                  <a:gd name="connsiteY374" fmla="*/ 715912 h 1356409"/>
                  <a:gd name="connsiteX375" fmla="*/ 1347890 w 3783333"/>
                  <a:gd name="connsiteY375" fmla="*/ 703268 h 1356409"/>
                  <a:gd name="connsiteX376" fmla="*/ 1381624 w 3783333"/>
                  <a:gd name="connsiteY376" fmla="*/ 703268 h 1356409"/>
                  <a:gd name="connsiteX377" fmla="*/ 1372458 w 3783333"/>
                  <a:gd name="connsiteY377" fmla="*/ 710794 h 1356409"/>
                  <a:gd name="connsiteX378" fmla="*/ 1372458 w 3783333"/>
                  <a:gd name="connsiteY378" fmla="*/ 698150 h 1356409"/>
                  <a:gd name="connsiteX379" fmla="*/ 1387674 w 3783333"/>
                  <a:gd name="connsiteY379" fmla="*/ 698150 h 1356409"/>
                  <a:gd name="connsiteX380" fmla="*/ 1399958 w 3783333"/>
                  <a:gd name="connsiteY380" fmla="*/ 698150 h 1356409"/>
                  <a:gd name="connsiteX381" fmla="*/ 1390791 w 3783333"/>
                  <a:gd name="connsiteY381" fmla="*/ 705827 h 1356409"/>
                  <a:gd name="connsiteX382" fmla="*/ 1390791 w 3783333"/>
                  <a:gd name="connsiteY382" fmla="*/ 693182 h 1356409"/>
                  <a:gd name="connsiteX383" fmla="*/ 1406191 w 3783333"/>
                  <a:gd name="connsiteY383" fmla="*/ 693182 h 1356409"/>
                  <a:gd name="connsiteX384" fmla="*/ 1412242 w 3783333"/>
                  <a:gd name="connsiteY384" fmla="*/ 693182 h 1356409"/>
                  <a:gd name="connsiteX385" fmla="*/ 1403075 w 3783333"/>
                  <a:gd name="connsiteY385" fmla="*/ 700709 h 1356409"/>
                  <a:gd name="connsiteX386" fmla="*/ 1403075 w 3783333"/>
                  <a:gd name="connsiteY386" fmla="*/ 688215 h 1356409"/>
                  <a:gd name="connsiteX387" fmla="*/ 1424525 w 3783333"/>
                  <a:gd name="connsiteY387" fmla="*/ 688215 h 1356409"/>
                  <a:gd name="connsiteX388" fmla="*/ 1442859 w 3783333"/>
                  <a:gd name="connsiteY388" fmla="*/ 688215 h 1356409"/>
                  <a:gd name="connsiteX389" fmla="*/ 1449092 w 3783333"/>
                  <a:gd name="connsiteY389" fmla="*/ 688215 h 1356409"/>
                  <a:gd name="connsiteX390" fmla="*/ 1439742 w 3783333"/>
                  <a:gd name="connsiteY390" fmla="*/ 695741 h 1356409"/>
                  <a:gd name="connsiteX391" fmla="*/ 1439742 w 3783333"/>
                  <a:gd name="connsiteY391" fmla="*/ 683097 h 1356409"/>
                  <a:gd name="connsiteX392" fmla="*/ 1485760 w 3783333"/>
                  <a:gd name="connsiteY392" fmla="*/ 683097 h 1356409"/>
                  <a:gd name="connsiteX393" fmla="*/ 1476593 w 3783333"/>
                  <a:gd name="connsiteY393" fmla="*/ 690774 h 1356409"/>
                  <a:gd name="connsiteX394" fmla="*/ 1476593 w 3783333"/>
                  <a:gd name="connsiteY394" fmla="*/ 678130 h 1356409"/>
                  <a:gd name="connsiteX395" fmla="*/ 1491810 w 3783333"/>
                  <a:gd name="connsiteY395" fmla="*/ 678130 h 1356409"/>
                  <a:gd name="connsiteX396" fmla="*/ 1482643 w 3783333"/>
                  <a:gd name="connsiteY396" fmla="*/ 685656 h 1356409"/>
                  <a:gd name="connsiteX397" fmla="*/ 1482643 w 3783333"/>
                  <a:gd name="connsiteY397" fmla="*/ 673012 h 1356409"/>
                  <a:gd name="connsiteX398" fmla="*/ 1498043 w 3783333"/>
                  <a:gd name="connsiteY398" fmla="*/ 673012 h 1356409"/>
                  <a:gd name="connsiteX399" fmla="*/ 1504277 w 3783333"/>
                  <a:gd name="connsiteY399" fmla="*/ 673012 h 1356409"/>
                  <a:gd name="connsiteX400" fmla="*/ 1510327 w 3783333"/>
                  <a:gd name="connsiteY400" fmla="*/ 673012 h 1356409"/>
                  <a:gd name="connsiteX401" fmla="*/ 1522610 w 3783333"/>
                  <a:gd name="connsiteY401" fmla="*/ 673012 h 1356409"/>
                  <a:gd name="connsiteX402" fmla="*/ 1528660 w 3783333"/>
                  <a:gd name="connsiteY402" fmla="*/ 673012 h 1356409"/>
                  <a:gd name="connsiteX403" fmla="*/ 1519493 w 3783333"/>
                  <a:gd name="connsiteY403" fmla="*/ 680689 h 1356409"/>
                  <a:gd name="connsiteX404" fmla="*/ 1519493 w 3783333"/>
                  <a:gd name="connsiteY404" fmla="*/ 668044 h 1356409"/>
                  <a:gd name="connsiteX405" fmla="*/ 1540944 w 3783333"/>
                  <a:gd name="connsiteY405" fmla="*/ 668044 h 1356409"/>
                  <a:gd name="connsiteX406" fmla="*/ 1553227 w 3783333"/>
                  <a:gd name="connsiteY406" fmla="*/ 668044 h 1356409"/>
                  <a:gd name="connsiteX407" fmla="*/ 1543877 w 3783333"/>
                  <a:gd name="connsiteY407" fmla="*/ 675571 h 1356409"/>
                  <a:gd name="connsiteX408" fmla="*/ 1543877 w 3783333"/>
                  <a:gd name="connsiteY408" fmla="*/ 663077 h 1356409"/>
                  <a:gd name="connsiteX409" fmla="*/ 1559278 w 3783333"/>
                  <a:gd name="connsiteY409" fmla="*/ 663077 h 1356409"/>
                  <a:gd name="connsiteX410" fmla="*/ 1565511 w 3783333"/>
                  <a:gd name="connsiteY410" fmla="*/ 663077 h 1356409"/>
                  <a:gd name="connsiteX411" fmla="*/ 1556161 w 3783333"/>
                  <a:gd name="connsiteY411" fmla="*/ 670603 h 1356409"/>
                  <a:gd name="connsiteX412" fmla="*/ 1556161 w 3783333"/>
                  <a:gd name="connsiteY412" fmla="*/ 657959 h 1356409"/>
                  <a:gd name="connsiteX413" fmla="*/ 1571561 w 3783333"/>
                  <a:gd name="connsiteY413" fmla="*/ 657959 h 1356409"/>
                  <a:gd name="connsiteX414" fmla="*/ 1562394 w 3783333"/>
                  <a:gd name="connsiteY414" fmla="*/ 665636 h 1356409"/>
                  <a:gd name="connsiteX415" fmla="*/ 1562394 w 3783333"/>
                  <a:gd name="connsiteY415" fmla="*/ 652991 h 1356409"/>
                  <a:gd name="connsiteX416" fmla="*/ 1577794 w 3783333"/>
                  <a:gd name="connsiteY416" fmla="*/ 652991 h 1356409"/>
                  <a:gd name="connsiteX417" fmla="*/ 1568444 w 3783333"/>
                  <a:gd name="connsiteY417" fmla="*/ 660518 h 1356409"/>
                  <a:gd name="connsiteX418" fmla="*/ 1568444 w 3783333"/>
                  <a:gd name="connsiteY418" fmla="*/ 648024 h 1356409"/>
                  <a:gd name="connsiteX419" fmla="*/ 1583845 w 3783333"/>
                  <a:gd name="connsiteY419" fmla="*/ 648024 h 1356409"/>
                  <a:gd name="connsiteX420" fmla="*/ 1589895 w 3783333"/>
                  <a:gd name="connsiteY420" fmla="*/ 648024 h 1356409"/>
                  <a:gd name="connsiteX421" fmla="*/ 1580728 w 3783333"/>
                  <a:gd name="connsiteY421" fmla="*/ 655550 h 1356409"/>
                  <a:gd name="connsiteX422" fmla="*/ 1580728 w 3783333"/>
                  <a:gd name="connsiteY422" fmla="*/ 642906 h 1356409"/>
                  <a:gd name="connsiteX423" fmla="*/ 1596128 w 3783333"/>
                  <a:gd name="connsiteY423" fmla="*/ 642906 h 1356409"/>
                  <a:gd name="connsiteX424" fmla="*/ 1614462 w 3783333"/>
                  <a:gd name="connsiteY424" fmla="*/ 642906 h 1356409"/>
                  <a:gd name="connsiteX425" fmla="*/ 1605112 w 3783333"/>
                  <a:gd name="connsiteY425" fmla="*/ 650583 h 1356409"/>
                  <a:gd name="connsiteX426" fmla="*/ 1605112 w 3783333"/>
                  <a:gd name="connsiteY426" fmla="*/ 637939 h 1356409"/>
                  <a:gd name="connsiteX427" fmla="*/ 1620512 w 3783333"/>
                  <a:gd name="connsiteY427" fmla="*/ 637939 h 1356409"/>
                  <a:gd name="connsiteX428" fmla="*/ 1626745 w 3783333"/>
                  <a:gd name="connsiteY428" fmla="*/ 637939 h 1356409"/>
                  <a:gd name="connsiteX429" fmla="*/ 1617395 w 3783333"/>
                  <a:gd name="connsiteY429" fmla="*/ 645465 h 1356409"/>
                  <a:gd name="connsiteX430" fmla="*/ 1617395 w 3783333"/>
                  <a:gd name="connsiteY430" fmla="*/ 632971 h 1356409"/>
                  <a:gd name="connsiteX431" fmla="*/ 1632795 w 3783333"/>
                  <a:gd name="connsiteY431" fmla="*/ 632971 h 1356409"/>
                  <a:gd name="connsiteX432" fmla="*/ 1623629 w 3783333"/>
                  <a:gd name="connsiteY432" fmla="*/ 640498 h 1356409"/>
                  <a:gd name="connsiteX433" fmla="*/ 1623629 w 3783333"/>
                  <a:gd name="connsiteY433" fmla="*/ 627853 h 1356409"/>
                  <a:gd name="connsiteX434" fmla="*/ 1651129 w 3783333"/>
                  <a:gd name="connsiteY434" fmla="*/ 627853 h 1356409"/>
                  <a:gd name="connsiteX435" fmla="*/ 1641962 w 3783333"/>
                  <a:gd name="connsiteY435" fmla="*/ 635530 h 1356409"/>
                  <a:gd name="connsiteX436" fmla="*/ 1641962 w 3783333"/>
                  <a:gd name="connsiteY436" fmla="*/ 622886 h 1356409"/>
                  <a:gd name="connsiteX437" fmla="*/ 1663413 w 3783333"/>
                  <a:gd name="connsiteY437" fmla="*/ 622886 h 1356409"/>
                  <a:gd name="connsiteX438" fmla="*/ 1675696 w 3783333"/>
                  <a:gd name="connsiteY438" fmla="*/ 622886 h 1356409"/>
                  <a:gd name="connsiteX439" fmla="*/ 1681930 w 3783333"/>
                  <a:gd name="connsiteY439" fmla="*/ 622886 h 1356409"/>
                  <a:gd name="connsiteX440" fmla="*/ 1672580 w 3783333"/>
                  <a:gd name="connsiteY440" fmla="*/ 630412 h 1356409"/>
                  <a:gd name="connsiteX441" fmla="*/ 1672580 w 3783333"/>
                  <a:gd name="connsiteY441" fmla="*/ 617918 h 1356409"/>
                  <a:gd name="connsiteX442" fmla="*/ 1687980 w 3783333"/>
                  <a:gd name="connsiteY442" fmla="*/ 617918 h 1356409"/>
                  <a:gd name="connsiteX443" fmla="*/ 1678630 w 3783333"/>
                  <a:gd name="connsiteY443" fmla="*/ 625445 h 1356409"/>
                  <a:gd name="connsiteX444" fmla="*/ 1678630 w 3783333"/>
                  <a:gd name="connsiteY444" fmla="*/ 612800 h 1356409"/>
                  <a:gd name="connsiteX445" fmla="*/ 1694030 w 3783333"/>
                  <a:gd name="connsiteY445" fmla="*/ 612800 h 1356409"/>
                  <a:gd name="connsiteX446" fmla="*/ 1684863 w 3783333"/>
                  <a:gd name="connsiteY446" fmla="*/ 620477 h 1356409"/>
                  <a:gd name="connsiteX447" fmla="*/ 1684863 w 3783333"/>
                  <a:gd name="connsiteY447" fmla="*/ 607833 h 1356409"/>
                  <a:gd name="connsiteX448" fmla="*/ 1700263 w 3783333"/>
                  <a:gd name="connsiteY448" fmla="*/ 607833 h 1356409"/>
                  <a:gd name="connsiteX449" fmla="*/ 1690913 w 3783333"/>
                  <a:gd name="connsiteY449" fmla="*/ 615359 h 1356409"/>
                  <a:gd name="connsiteX450" fmla="*/ 1690913 w 3783333"/>
                  <a:gd name="connsiteY450" fmla="*/ 602866 h 1356409"/>
                  <a:gd name="connsiteX451" fmla="*/ 1712547 w 3783333"/>
                  <a:gd name="connsiteY451" fmla="*/ 602866 h 1356409"/>
                  <a:gd name="connsiteX452" fmla="*/ 1703197 w 3783333"/>
                  <a:gd name="connsiteY452" fmla="*/ 610392 h 1356409"/>
                  <a:gd name="connsiteX453" fmla="*/ 1703197 w 3783333"/>
                  <a:gd name="connsiteY453" fmla="*/ 605425 h 1356409"/>
                  <a:gd name="connsiteX454" fmla="*/ 1703197 w 3783333"/>
                  <a:gd name="connsiteY454" fmla="*/ 592780 h 1356409"/>
                  <a:gd name="connsiteX455" fmla="*/ 1724830 w 3783333"/>
                  <a:gd name="connsiteY455" fmla="*/ 592780 h 1356409"/>
                  <a:gd name="connsiteX456" fmla="*/ 1715480 w 3783333"/>
                  <a:gd name="connsiteY456" fmla="*/ 600307 h 1356409"/>
                  <a:gd name="connsiteX457" fmla="*/ 1715480 w 3783333"/>
                  <a:gd name="connsiteY457" fmla="*/ 595339 h 1356409"/>
                  <a:gd name="connsiteX458" fmla="*/ 1715480 w 3783333"/>
                  <a:gd name="connsiteY458" fmla="*/ 582695 h 1356409"/>
                  <a:gd name="connsiteX459" fmla="*/ 1730881 w 3783333"/>
                  <a:gd name="connsiteY459" fmla="*/ 582695 h 1356409"/>
                  <a:gd name="connsiteX460" fmla="*/ 1721530 w 3783333"/>
                  <a:gd name="connsiteY460" fmla="*/ 590372 h 1356409"/>
                  <a:gd name="connsiteX461" fmla="*/ 1721530 w 3783333"/>
                  <a:gd name="connsiteY461" fmla="*/ 577727 h 1356409"/>
                  <a:gd name="connsiteX462" fmla="*/ 1737114 w 3783333"/>
                  <a:gd name="connsiteY462" fmla="*/ 577727 h 1356409"/>
                  <a:gd name="connsiteX463" fmla="*/ 1743164 w 3783333"/>
                  <a:gd name="connsiteY463" fmla="*/ 577727 h 1356409"/>
                  <a:gd name="connsiteX464" fmla="*/ 1733814 w 3783333"/>
                  <a:gd name="connsiteY464" fmla="*/ 585254 h 1356409"/>
                  <a:gd name="connsiteX465" fmla="*/ 1733814 w 3783333"/>
                  <a:gd name="connsiteY465" fmla="*/ 572609 h 1356409"/>
                  <a:gd name="connsiteX466" fmla="*/ 1749214 w 3783333"/>
                  <a:gd name="connsiteY466" fmla="*/ 572609 h 1356409"/>
                  <a:gd name="connsiteX467" fmla="*/ 1755448 w 3783333"/>
                  <a:gd name="connsiteY467" fmla="*/ 572609 h 1356409"/>
                  <a:gd name="connsiteX468" fmla="*/ 1761498 w 3783333"/>
                  <a:gd name="connsiteY468" fmla="*/ 572609 h 1356409"/>
                  <a:gd name="connsiteX469" fmla="*/ 1779831 w 3783333"/>
                  <a:gd name="connsiteY469" fmla="*/ 572609 h 1356409"/>
                  <a:gd name="connsiteX470" fmla="*/ 1786065 w 3783333"/>
                  <a:gd name="connsiteY470" fmla="*/ 572609 h 1356409"/>
                  <a:gd name="connsiteX471" fmla="*/ 1792115 w 3783333"/>
                  <a:gd name="connsiteY471" fmla="*/ 572609 h 1356409"/>
                  <a:gd name="connsiteX472" fmla="*/ 1782948 w 3783333"/>
                  <a:gd name="connsiteY472" fmla="*/ 580286 h 1356409"/>
                  <a:gd name="connsiteX473" fmla="*/ 1782948 w 3783333"/>
                  <a:gd name="connsiteY473" fmla="*/ 567642 h 1356409"/>
                  <a:gd name="connsiteX474" fmla="*/ 1798348 w 3783333"/>
                  <a:gd name="connsiteY474" fmla="*/ 567642 h 1356409"/>
                  <a:gd name="connsiteX475" fmla="*/ 1788998 w 3783333"/>
                  <a:gd name="connsiteY475" fmla="*/ 575319 h 1356409"/>
                  <a:gd name="connsiteX476" fmla="*/ 1788998 w 3783333"/>
                  <a:gd name="connsiteY476" fmla="*/ 562675 h 1356409"/>
                  <a:gd name="connsiteX477" fmla="*/ 1804398 w 3783333"/>
                  <a:gd name="connsiteY477" fmla="*/ 562675 h 1356409"/>
                  <a:gd name="connsiteX478" fmla="*/ 1795232 w 3783333"/>
                  <a:gd name="connsiteY478" fmla="*/ 570201 h 1356409"/>
                  <a:gd name="connsiteX479" fmla="*/ 1795232 w 3783333"/>
                  <a:gd name="connsiteY479" fmla="*/ 557557 h 1356409"/>
                  <a:gd name="connsiteX480" fmla="*/ 1816682 w 3783333"/>
                  <a:gd name="connsiteY480" fmla="*/ 557557 h 1356409"/>
                  <a:gd name="connsiteX481" fmla="*/ 1807332 w 3783333"/>
                  <a:gd name="connsiteY481" fmla="*/ 565233 h 1356409"/>
                  <a:gd name="connsiteX482" fmla="*/ 1807332 w 3783333"/>
                  <a:gd name="connsiteY482" fmla="*/ 552589 h 1356409"/>
                  <a:gd name="connsiteX483" fmla="*/ 1822732 w 3783333"/>
                  <a:gd name="connsiteY483" fmla="*/ 552589 h 1356409"/>
                  <a:gd name="connsiteX484" fmla="*/ 1841066 w 3783333"/>
                  <a:gd name="connsiteY484" fmla="*/ 552589 h 1356409"/>
                  <a:gd name="connsiteX485" fmla="*/ 1847299 w 3783333"/>
                  <a:gd name="connsiteY485" fmla="*/ 552589 h 1356409"/>
                  <a:gd name="connsiteX486" fmla="*/ 1837949 w 3783333"/>
                  <a:gd name="connsiteY486" fmla="*/ 560116 h 1356409"/>
                  <a:gd name="connsiteX487" fmla="*/ 1837949 w 3783333"/>
                  <a:gd name="connsiteY487" fmla="*/ 555148 h 1356409"/>
                  <a:gd name="connsiteX488" fmla="*/ 1837949 w 3783333"/>
                  <a:gd name="connsiteY488" fmla="*/ 537386 h 1356409"/>
                  <a:gd name="connsiteX489" fmla="*/ 1865633 w 3783333"/>
                  <a:gd name="connsiteY489" fmla="*/ 537386 h 1356409"/>
                  <a:gd name="connsiteX490" fmla="*/ 1877916 w 3783333"/>
                  <a:gd name="connsiteY490" fmla="*/ 537386 h 1356409"/>
                  <a:gd name="connsiteX491" fmla="*/ 1902483 w 3783333"/>
                  <a:gd name="connsiteY491" fmla="*/ 537386 h 1356409"/>
                  <a:gd name="connsiteX492" fmla="*/ 1893133 w 3783333"/>
                  <a:gd name="connsiteY492" fmla="*/ 545063 h 1356409"/>
                  <a:gd name="connsiteX493" fmla="*/ 1893133 w 3783333"/>
                  <a:gd name="connsiteY493" fmla="*/ 532418 h 1356409"/>
                  <a:gd name="connsiteX494" fmla="*/ 1914767 w 3783333"/>
                  <a:gd name="connsiteY494" fmla="*/ 532418 h 1356409"/>
                  <a:gd name="connsiteX495" fmla="*/ 1905417 w 3783333"/>
                  <a:gd name="connsiteY495" fmla="*/ 540095 h 1356409"/>
                  <a:gd name="connsiteX496" fmla="*/ 1905417 w 3783333"/>
                  <a:gd name="connsiteY496" fmla="*/ 527451 h 1356409"/>
                  <a:gd name="connsiteX497" fmla="*/ 1926867 w 3783333"/>
                  <a:gd name="connsiteY497" fmla="*/ 527451 h 1356409"/>
                  <a:gd name="connsiteX498" fmla="*/ 1933101 w 3783333"/>
                  <a:gd name="connsiteY498" fmla="*/ 527451 h 1356409"/>
                  <a:gd name="connsiteX499" fmla="*/ 1939151 w 3783333"/>
                  <a:gd name="connsiteY499" fmla="*/ 527451 h 1356409"/>
                  <a:gd name="connsiteX500" fmla="*/ 1929984 w 3783333"/>
                  <a:gd name="connsiteY500" fmla="*/ 534977 h 1356409"/>
                  <a:gd name="connsiteX501" fmla="*/ 1929984 w 3783333"/>
                  <a:gd name="connsiteY501" fmla="*/ 522333 h 1356409"/>
                  <a:gd name="connsiteX502" fmla="*/ 1945384 w 3783333"/>
                  <a:gd name="connsiteY502" fmla="*/ 522333 h 1356409"/>
                  <a:gd name="connsiteX503" fmla="*/ 1936034 w 3783333"/>
                  <a:gd name="connsiteY503" fmla="*/ 530010 h 1356409"/>
                  <a:gd name="connsiteX504" fmla="*/ 1936034 w 3783333"/>
                  <a:gd name="connsiteY504" fmla="*/ 525042 h 1356409"/>
                  <a:gd name="connsiteX505" fmla="*/ 1936034 w 3783333"/>
                  <a:gd name="connsiteY505" fmla="*/ 512398 h 1356409"/>
                  <a:gd name="connsiteX506" fmla="*/ 1951434 w 3783333"/>
                  <a:gd name="connsiteY506" fmla="*/ 512398 h 1356409"/>
                  <a:gd name="connsiteX507" fmla="*/ 1957668 w 3783333"/>
                  <a:gd name="connsiteY507" fmla="*/ 512398 h 1356409"/>
                  <a:gd name="connsiteX508" fmla="*/ 1948318 w 3783333"/>
                  <a:gd name="connsiteY508" fmla="*/ 519925 h 1356409"/>
                  <a:gd name="connsiteX509" fmla="*/ 1948318 w 3783333"/>
                  <a:gd name="connsiteY509" fmla="*/ 507280 h 1356409"/>
                  <a:gd name="connsiteX510" fmla="*/ 1963718 w 3783333"/>
                  <a:gd name="connsiteY510" fmla="*/ 507280 h 1356409"/>
                  <a:gd name="connsiteX511" fmla="*/ 1976001 w 3783333"/>
                  <a:gd name="connsiteY511" fmla="*/ 507280 h 1356409"/>
                  <a:gd name="connsiteX512" fmla="*/ 1966651 w 3783333"/>
                  <a:gd name="connsiteY512" fmla="*/ 514957 h 1356409"/>
                  <a:gd name="connsiteX513" fmla="*/ 1966651 w 3783333"/>
                  <a:gd name="connsiteY513" fmla="*/ 502313 h 1356409"/>
                  <a:gd name="connsiteX514" fmla="*/ 1982052 w 3783333"/>
                  <a:gd name="connsiteY514" fmla="*/ 502313 h 1356409"/>
                  <a:gd name="connsiteX515" fmla="*/ 2000385 w 3783333"/>
                  <a:gd name="connsiteY515" fmla="*/ 502313 h 1356409"/>
                  <a:gd name="connsiteX516" fmla="*/ 1991218 w 3783333"/>
                  <a:gd name="connsiteY516" fmla="*/ 509839 h 1356409"/>
                  <a:gd name="connsiteX517" fmla="*/ 1991218 w 3783333"/>
                  <a:gd name="connsiteY517" fmla="*/ 497345 h 1356409"/>
                  <a:gd name="connsiteX518" fmla="*/ 2006619 w 3783333"/>
                  <a:gd name="connsiteY518" fmla="*/ 497345 h 1356409"/>
                  <a:gd name="connsiteX519" fmla="*/ 1997269 w 3783333"/>
                  <a:gd name="connsiteY519" fmla="*/ 504872 h 1356409"/>
                  <a:gd name="connsiteX520" fmla="*/ 1997269 w 3783333"/>
                  <a:gd name="connsiteY520" fmla="*/ 492227 h 1356409"/>
                  <a:gd name="connsiteX521" fmla="*/ 2012669 w 3783333"/>
                  <a:gd name="connsiteY521" fmla="*/ 492227 h 1356409"/>
                  <a:gd name="connsiteX522" fmla="*/ 2003502 w 3783333"/>
                  <a:gd name="connsiteY522" fmla="*/ 499904 h 1356409"/>
                  <a:gd name="connsiteX523" fmla="*/ 2003502 w 3783333"/>
                  <a:gd name="connsiteY523" fmla="*/ 487260 h 1356409"/>
                  <a:gd name="connsiteX524" fmla="*/ 2024952 w 3783333"/>
                  <a:gd name="connsiteY524" fmla="*/ 487260 h 1356409"/>
                  <a:gd name="connsiteX525" fmla="*/ 2037236 w 3783333"/>
                  <a:gd name="connsiteY525" fmla="*/ 487260 h 1356409"/>
                  <a:gd name="connsiteX526" fmla="*/ 2027886 w 3783333"/>
                  <a:gd name="connsiteY526" fmla="*/ 494786 h 1356409"/>
                  <a:gd name="connsiteX527" fmla="*/ 2027886 w 3783333"/>
                  <a:gd name="connsiteY527" fmla="*/ 482292 h 1356409"/>
                  <a:gd name="connsiteX528" fmla="*/ 2049336 w 3783333"/>
                  <a:gd name="connsiteY528" fmla="*/ 482292 h 1356409"/>
                  <a:gd name="connsiteX529" fmla="*/ 2040169 w 3783333"/>
                  <a:gd name="connsiteY529" fmla="*/ 489819 h 1356409"/>
                  <a:gd name="connsiteX530" fmla="*/ 2040169 w 3783333"/>
                  <a:gd name="connsiteY530" fmla="*/ 477174 h 1356409"/>
                  <a:gd name="connsiteX531" fmla="*/ 2055570 w 3783333"/>
                  <a:gd name="connsiteY531" fmla="*/ 477174 h 1356409"/>
                  <a:gd name="connsiteX532" fmla="*/ 2061620 w 3783333"/>
                  <a:gd name="connsiteY532" fmla="*/ 477174 h 1356409"/>
                  <a:gd name="connsiteX533" fmla="*/ 2074086 w 3783333"/>
                  <a:gd name="connsiteY533" fmla="*/ 477174 h 1356409"/>
                  <a:gd name="connsiteX534" fmla="*/ 2064736 w 3783333"/>
                  <a:gd name="connsiteY534" fmla="*/ 484851 h 1356409"/>
                  <a:gd name="connsiteX535" fmla="*/ 2064736 w 3783333"/>
                  <a:gd name="connsiteY535" fmla="*/ 472207 h 1356409"/>
                  <a:gd name="connsiteX536" fmla="*/ 2086187 w 3783333"/>
                  <a:gd name="connsiteY536" fmla="*/ 472207 h 1356409"/>
                  <a:gd name="connsiteX537" fmla="*/ 2077020 w 3783333"/>
                  <a:gd name="connsiteY537" fmla="*/ 479733 h 1356409"/>
                  <a:gd name="connsiteX538" fmla="*/ 2077020 w 3783333"/>
                  <a:gd name="connsiteY538" fmla="*/ 467240 h 1356409"/>
                  <a:gd name="connsiteX539" fmla="*/ 2092237 w 3783333"/>
                  <a:gd name="connsiteY539" fmla="*/ 467240 h 1356409"/>
                  <a:gd name="connsiteX540" fmla="*/ 2083070 w 3783333"/>
                  <a:gd name="connsiteY540" fmla="*/ 474766 h 1356409"/>
                  <a:gd name="connsiteX541" fmla="*/ 2083070 w 3783333"/>
                  <a:gd name="connsiteY541" fmla="*/ 469799 h 1356409"/>
                  <a:gd name="connsiteX542" fmla="*/ 2083070 w 3783333"/>
                  <a:gd name="connsiteY542" fmla="*/ 457154 h 1356409"/>
                  <a:gd name="connsiteX543" fmla="*/ 2104520 w 3783333"/>
                  <a:gd name="connsiteY543" fmla="*/ 457154 h 1356409"/>
                  <a:gd name="connsiteX544" fmla="*/ 2110754 w 3783333"/>
                  <a:gd name="connsiteY544" fmla="*/ 457154 h 1356409"/>
                  <a:gd name="connsiteX545" fmla="*/ 2101404 w 3783333"/>
                  <a:gd name="connsiteY545" fmla="*/ 464681 h 1356409"/>
                  <a:gd name="connsiteX546" fmla="*/ 2101404 w 3783333"/>
                  <a:gd name="connsiteY546" fmla="*/ 452187 h 1356409"/>
                  <a:gd name="connsiteX547" fmla="*/ 2123037 w 3783333"/>
                  <a:gd name="connsiteY547" fmla="*/ 452187 h 1356409"/>
                  <a:gd name="connsiteX548" fmla="*/ 2135321 w 3783333"/>
                  <a:gd name="connsiteY548" fmla="*/ 452187 h 1356409"/>
                  <a:gd name="connsiteX549" fmla="*/ 2125971 w 3783333"/>
                  <a:gd name="connsiteY549" fmla="*/ 459713 h 1356409"/>
                  <a:gd name="connsiteX550" fmla="*/ 2125971 w 3783333"/>
                  <a:gd name="connsiteY550" fmla="*/ 447069 h 1356409"/>
                  <a:gd name="connsiteX551" fmla="*/ 2159705 w 3783333"/>
                  <a:gd name="connsiteY551" fmla="*/ 447069 h 1356409"/>
                  <a:gd name="connsiteX552" fmla="*/ 2165938 w 3783333"/>
                  <a:gd name="connsiteY552" fmla="*/ 447069 h 1356409"/>
                  <a:gd name="connsiteX553" fmla="*/ 2156588 w 3783333"/>
                  <a:gd name="connsiteY553" fmla="*/ 454746 h 1356409"/>
                  <a:gd name="connsiteX554" fmla="*/ 2156588 w 3783333"/>
                  <a:gd name="connsiteY554" fmla="*/ 442101 h 1356409"/>
                  <a:gd name="connsiteX555" fmla="*/ 2178222 w 3783333"/>
                  <a:gd name="connsiteY555" fmla="*/ 442101 h 1356409"/>
                  <a:gd name="connsiteX556" fmla="*/ 2168872 w 3783333"/>
                  <a:gd name="connsiteY556" fmla="*/ 449628 h 1356409"/>
                  <a:gd name="connsiteX557" fmla="*/ 2168872 w 3783333"/>
                  <a:gd name="connsiteY557" fmla="*/ 436983 h 1356409"/>
                  <a:gd name="connsiteX558" fmla="*/ 2190322 w 3783333"/>
                  <a:gd name="connsiteY558" fmla="*/ 436983 h 1356409"/>
                  <a:gd name="connsiteX559" fmla="*/ 2181155 w 3783333"/>
                  <a:gd name="connsiteY559" fmla="*/ 444660 h 1356409"/>
                  <a:gd name="connsiteX560" fmla="*/ 2181155 w 3783333"/>
                  <a:gd name="connsiteY560" fmla="*/ 432016 h 1356409"/>
                  <a:gd name="connsiteX561" fmla="*/ 2196555 w 3783333"/>
                  <a:gd name="connsiteY561" fmla="*/ 432016 h 1356409"/>
                  <a:gd name="connsiteX562" fmla="*/ 2187205 w 3783333"/>
                  <a:gd name="connsiteY562" fmla="*/ 439542 h 1356409"/>
                  <a:gd name="connsiteX563" fmla="*/ 2187205 w 3783333"/>
                  <a:gd name="connsiteY563" fmla="*/ 421931 h 1356409"/>
                  <a:gd name="connsiteX564" fmla="*/ 2220939 w 3783333"/>
                  <a:gd name="connsiteY564" fmla="*/ 421931 h 1356409"/>
                  <a:gd name="connsiteX565" fmla="*/ 2239456 w 3783333"/>
                  <a:gd name="connsiteY565" fmla="*/ 421931 h 1356409"/>
                  <a:gd name="connsiteX566" fmla="*/ 2245506 w 3783333"/>
                  <a:gd name="connsiteY566" fmla="*/ 421931 h 1356409"/>
                  <a:gd name="connsiteX567" fmla="*/ 2236339 w 3783333"/>
                  <a:gd name="connsiteY567" fmla="*/ 429608 h 1356409"/>
                  <a:gd name="connsiteX568" fmla="*/ 2236339 w 3783333"/>
                  <a:gd name="connsiteY568" fmla="*/ 411845 h 1356409"/>
                  <a:gd name="connsiteX569" fmla="*/ 2251740 w 3783333"/>
                  <a:gd name="connsiteY569" fmla="*/ 411845 h 1356409"/>
                  <a:gd name="connsiteX570" fmla="*/ 2263840 w 3783333"/>
                  <a:gd name="connsiteY570" fmla="*/ 411845 h 1356409"/>
                  <a:gd name="connsiteX571" fmla="*/ 2282357 w 3783333"/>
                  <a:gd name="connsiteY571" fmla="*/ 411845 h 1356409"/>
                  <a:gd name="connsiteX572" fmla="*/ 2288407 w 3783333"/>
                  <a:gd name="connsiteY572" fmla="*/ 411845 h 1356409"/>
                  <a:gd name="connsiteX573" fmla="*/ 2294640 w 3783333"/>
                  <a:gd name="connsiteY573" fmla="*/ 411845 h 1356409"/>
                  <a:gd name="connsiteX574" fmla="*/ 2300690 w 3783333"/>
                  <a:gd name="connsiteY574" fmla="*/ 411845 h 1356409"/>
                  <a:gd name="connsiteX575" fmla="*/ 2306741 w 3783333"/>
                  <a:gd name="connsiteY575" fmla="*/ 411845 h 1356409"/>
                  <a:gd name="connsiteX576" fmla="*/ 2312974 w 3783333"/>
                  <a:gd name="connsiteY576" fmla="*/ 411845 h 1356409"/>
                  <a:gd name="connsiteX577" fmla="*/ 2303624 w 3783333"/>
                  <a:gd name="connsiteY577" fmla="*/ 419522 h 1356409"/>
                  <a:gd name="connsiteX578" fmla="*/ 2303624 w 3783333"/>
                  <a:gd name="connsiteY578" fmla="*/ 406878 h 1356409"/>
                  <a:gd name="connsiteX579" fmla="*/ 2325074 w 3783333"/>
                  <a:gd name="connsiteY579" fmla="*/ 406878 h 1356409"/>
                  <a:gd name="connsiteX580" fmla="*/ 2337358 w 3783333"/>
                  <a:gd name="connsiteY580" fmla="*/ 406878 h 1356409"/>
                  <a:gd name="connsiteX581" fmla="*/ 2328191 w 3783333"/>
                  <a:gd name="connsiteY581" fmla="*/ 414555 h 1356409"/>
                  <a:gd name="connsiteX582" fmla="*/ 2328191 w 3783333"/>
                  <a:gd name="connsiteY582" fmla="*/ 401910 h 1356409"/>
                  <a:gd name="connsiteX583" fmla="*/ 2355875 w 3783333"/>
                  <a:gd name="connsiteY583" fmla="*/ 401910 h 1356409"/>
                  <a:gd name="connsiteX584" fmla="*/ 2346525 w 3783333"/>
                  <a:gd name="connsiteY584" fmla="*/ 409437 h 1356409"/>
                  <a:gd name="connsiteX585" fmla="*/ 2346525 w 3783333"/>
                  <a:gd name="connsiteY585" fmla="*/ 396792 h 1356409"/>
                  <a:gd name="connsiteX586" fmla="*/ 2367975 w 3783333"/>
                  <a:gd name="connsiteY586" fmla="*/ 396792 h 1356409"/>
                  <a:gd name="connsiteX587" fmla="*/ 2411059 w 3783333"/>
                  <a:gd name="connsiteY587" fmla="*/ 396792 h 1356409"/>
                  <a:gd name="connsiteX588" fmla="*/ 2401709 w 3783333"/>
                  <a:gd name="connsiteY588" fmla="*/ 404469 h 1356409"/>
                  <a:gd name="connsiteX589" fmla="*/ 2401709 w 3783333"/>
                  <a:gd name="connsiteY589" fmla="*/ 391825 h 1356409"/>
                  <a:gd name="connsiteX590" fmla="*/ 2417109 w 3783333"/>
                  <a:gd name="connsiteY590" fmla="*/ 391825 h 1356409"/>
                  <a:gd name="connsiteX591" fmla="*/ 2429209 w 3783333"/>
                  <a:gd name="connsiteY591" fmla="*/ 391825 h 1356409"/>
                  <a:gd name="connsiteX592" fmla="*/ 2420043 w 3783333"/>
                  <a:gd name="connsiteY592" fmla="*/ 399351 h 1356409"/>
                  <a:gd name="connsiteX593" fmla="*/ 2420043 w 3783333"/>
                  <a:gd name="connsiteY593" fmla="*/ 386858 h 1356409"/>
                  <a:gd name="connsiteX594" fmla="*/ 2435443 w 3783333"/>
                  <a:gd name="connsiteY594" fmla="*/ 386858 h 1356409"/>
                  <a:gd name="connsiteX595" fmla="*/ 2441676 w 3783333"/>
                  <a:gd name="connsiteY595" fmla="*/ 386858 h 1356409"/>
                  <a:gd name="connsiteX596" fmla="*/ 2432326 w 3783333"/>
                  <a:gd name="connsiteY596" fmla="*/ 394384 h 1356409"/>
                  <a:gd name="connsiteX597" fmla="*/ 2432326 w 3783333"/>
                  <a:gd name="connsiteY597" fmla="*/ 376772 h 1356409"/>
                  <a:gd name="connsiteX598" fmla="*/ 2453776 w 3783333"/>
                  <a:gd name="connsiteY598" fmla="*/ 376772 h 1356409"/>
                  <a:gd name="connsiteX599" fmla="*/ 2444610 w 3783333"/>
                  <a:gd name="connsiteY599" fmla="*/ 384299 h 1356409"/>
                  <a:gd name="connsiteX600" fmla="*/ 2444610 w 3783333"/>
                  <a:gd name="connsiteY600" fmla="*/ 371654 h 1356409"/>
                  <a:gd name="connsiteX601" fmla="*/ 2460010 w 3783333"/>
                  <a:gd name="connsiteY601" fmla="*/ 371654 h 1356409"/>
                  <a:gd name="connsiteX602" fmla="*/ 2466060 w 3783333"/>
                  <a:gd name="connsiteY602" fmla="*/ 371654 h 1356409"/>
                  <a:gd name="connsiteX603" fmla="*/ 2456893 w 3783333"/>
                  <a:gd name="connsiteY603" fmla="*/ 379331 h 1356409"/>
                  <a:gd name="connsiteX604" fmla="*/ 2456893 w 3783333"/>
                  <a:gd name="connsiteY604" fmla="*/ 374213 h 1356409"/>
                  <a:gd name="connsiteX605" fmla="*/ 2456893 w 3783333"/>
                  <a:gd name="connsiteY605" fmla="*/ 361719 h 1356409"/>
                  <a:gd name="connsiteX606" fmla="*/ 2472294 w 3783333"/>
                  <a:gd name="connsiteY606" fmla="*/ 361719 h 1356409"/>
                  <a:gd name="connsiteX607" fmla="*/ 2462943 w 3783333"/>
                  <a:gd name="connsiteY607" fmla="*/ 369246 h 1356409"/>
                  <a:gd name="connsiteX608" fmla="*/ 2462943 w 3783333"/>
                  <a:gd name="connsiteY608" fmla="*/ 356601 h 1356409"/>
                  <a:gd name="connsiteX609" fmla="*/ 2484394 w 3783333"/>
                  <a:gd name="connsiteY609" fmla="*/ 356601 h 1356409"/>
                  <a:gd name="connsiteX610" fmla="*/ 2490627 w 3783333"/>
                  <a:gd name="connsiteY610" fmla="*/ 356601 h 1356409"/>
                  <a:gd name="connsiteX611" fmla="*/ 2502911 w 3783333"/>
                  <a:gd name="connsiteY611" fmla="*/ 356601 h 1356409"/>
                  <a:gd name="connsiteX612" fmla="*/ 2521244 w 3783333"/>
                  <a:gd name="connsiteY612" fmla="*/ 356601 h 1356409"/>
                  <a:gd name="connsiteX613" fmla="*/ 2533528 w 3783333"/>
                  <a:gd name="connsiteY613" fmla="*/ 356601 h 1356409"/>
                  <a:gd name="connsiteX614" fmla="*/ 2524178 w 3783333"/>
                  <a:gd name="connsiteY614" fmla="*/ 364278 h 1356409"/>
                  <a:gd name="connsiteX615" fmla="*/ 2524178 w 3783333"/>
                  <a:gd name="connsiteY615" fmla="*/ 351634 h 1356409"/>
                  <a:gd name="connsiteX616" fmla="*/ 2539578 w 3783333"/>
                  <a:gd name="connsiteY616" fmla="*/ 351634 h 1356409"/>
                  <a:gd name="connsiteX617" fmla="*/ 2530411 w 3783333"/>
                  <a:gd name="connsiteY617" fmla="*/ 359160 h 1356409"/>
                  <a:gd name="connsiteX618" fmla="*/ 2530411 w 3783333"/>
                  <a:gd name="connsiteY618" fmla="*/ 346667 h 1356409"/>
                  <a:gd name="connsiteX619" fmla="*/ 2558095 w 3783333"/>
                  <a:gd name="connsiteY619" fmla="*/ 346667 h 1356409"/>
                  <a:gd name="connsiteX620" fmla="*/ 2582479 w 3783333"/>
                  <a:gd name="connsiteY620" fmla="*/ 346667 h 1356409"/>
                  <a:gd name="connsiteX621" fmla="*/ 2588529 w 3783333"/>
                  <a:gd name="connsiteY621" fmla="*/ 346667 h 1356409"/>
                  <a:gd name="connsiteX622" fmla="*/ 2579362 w 3783333"/>
                  <a:gd name="connsiteY622" fmla="*/ 354193 h 1356409"/>
                  <a:gd name="connsiteX623" fmla="*/ 2579362 w 3783333"/>
                  <a:gd name="connsiteY623" fmla="*/ 341549 h 1356409"/>
                  <a:gd name="connsiteX624" fmla="*/ 2613096 w 3783333"/>
                  <a:gd name="connsiteY624" fmla="*/ 341549 h 1356409"/>
                  <a:gd name="connsiteX625" fmla="*/ 2603929 w 3783333"/>
                  <a:gd name="connsiteY625" fmla="*/ 349075 h 1356409"/>
                  <a:gd name="connsiteX626" fmla="*/ 2603929 w 3783333"/>
                  <a:gd name="connsiteY626" fmla="*/ 336581 h 1356409"/>
                  <a:gd name="connsiteX627" fmla="*/ 2619329 w 3783333"/>
                  <a:gd name="connsiteY627" fmla="*/ 336581 h 1356409"/>
                  <a:gd name="connsiteX628" fmla="*/ 2609979 w 3783333"/>
                  <a:gd name="connsiteY628" fmla="*/ 344108 h 1356409"/>
                  <a:gd name="connsiteX629" fmla="*/ 2609979 w 3783333"/>
                  <a:gd name="connsiteY629" fmla="*/ 331614 h 1356409"/>
                  <a:gd name="connsiteX630" fmla="*/ 2625380 w 3783333"/>
                  <a:gd name="connsiteY630" fmla="*/ 331614 h 1356409"/>
                  <a:gd name="connsiteX631" fmla="*/ 2631613 w 3783333"/>
                  <a:gd name="connsiteY631" fmla="*/ 331614 h 1356409"/>
                  <a:gd name="connsiteX632" fmla="*/ 2643713 w 3783333"/>
                  <a:gd name="connsiteY632" fmla="*/ 331614 h 1356409"/>
                  <a:gd name="connsiteX633" fmla="*/ 2634546 w 3783333"/>
                  <a:gd name="connsiteY633" fmla="*/ 339140 h 1356409"/>
                  <a:gd name="connsiteX634" fmla="*/ 2634546 w 3783333"/>
                  <a:gd name="connsiteY634" fmla="*/ 326496 h 1356409"/>
                  <a:gd name="connsiteX635" fmla="*/ 2649947 w 3783333"/>
                  <a:gd name="connsiteY635" fmla="*/ 326496 h 1356409"/>
                  <a:gd name="connsiteX636" fmla="*/ 2686614 w 3783333"/>
                  <a:gd name="connsiteY636" fmla="*/ 326496 h 1356409"/>
                  <a:gd name="connsiteX637" fmla="*/ 2677447 w 3783333"/>
                  <a:gd name="connsiteY637" fmla="*/ 334022 h 1356409"/>
                  <a:gd name="connsiteX638" fmla="*/ 2677447 w 3783333"/>
                  <a:gd name="connsiteY638" fmla="*/ 321528 h 1356409"/>
                  <a:gd name="connsiteX639" fmla="*/ 2698898 w 3783333"/>
                  <a:gd name="connsiteY639" fmla="*/ 321528 h 1356409"/>
                  <a:gd name="connsiteX640" fmla="*/ 2689731 w 3783333"/>
                  <a:gd name="connsiteY640" fmla="*/ 329055 h 1356409"/>
                  <a:gd name="connsiteX641" fmla="*/ 2689731 w 3783333"/>
                  <a:gd name="connsiteY641" fmla="*/ 316561 h 1356409"/>
                  <a:gd name="connsiteX642" fmla="*/ 2711181 w 3783333"/>
                  <a:gd name="connsiteY642" fmla="*/ 316561 h 1356409"/>
                  <a:gd name="connsiteX643" fmla="*/ 2717231 w 3783333"/>
                  <a:gd name="connsiteY643" fmla="*/ 316561 h 1356409"/>
                  <a:gd name="connsiteX644" fmla="*/ 2708064 w 3783333"/>
                  <a:gd name="connsiteY644" fmla="*/ 324087 h 1356409"/>
                  <a:gd name="connsiteX645" fmla="*/ 2708064 w 3783333"/>
                  <a:gd name="connsiteY645" fmla="*/ 318969 h 1356409"/>
                  <a:gd name="connsiteX646" fmla="*/ 2708064 w 3783333"/>
                  <a:gd name="connsiteY646" fmla="*/ 306475 h 1356409"/>
                  <a:gd name="connsiteX647" fmla="*/ 2723465 w 3783333"/>
                  <a:gd name="connsiteY647" fmla="*/ 306475 h 1356409"/>
                  <a:gd name="connsiteX648" fmla="*/ 2735748 w 3783333"/>
                  <a:gd name="connsiteY648" fmla="*/ 306475 h 1356409"/>
                  <a:gd name="connsiteX649" fmla="*/ 2760132 w 3783333"/>
                  <a:gd name="connsiteY649" fmla="*/ 306475 h 1356409"/>
                  <a:gd name="connsiteX650" fmla="*/ 2750965 w 3783333"/>
                  <a:gd name="connsiteY650" fmla="*/ 314002 h 1356409"/>
                  <a:gd name="connsiteX651" fmla="*/ 2750965 w 3783333"/>
                  <a:gd name="connsiteY651" fmla="*/ 296390 h 1356409"/>
                  <a:gd name="connsiteX652" fmla="*/ 2766182 w 3783333"/>
                  <a:gd name="connsiteY652" fmla="*/ 296390 h 1356409"/>
                  <a:gd name="connsiteX653" fmla="*/ 2784699 w 3783333"/>
                  <a:gd name="connsiteY653" fmla="*/ 296390 h 1356409"/>
                  <a:gd name="connsiteX654" fmla="*/ 2790749 w 3783333"/>
                  <a:gd name="connsiteY654" fmla="*/ 296390 h 1356409"/>
                  <a:gd name="connsiteX655" fmla="*/ 2781582 w 3783333"/>
                  <a:gd name="connsiteY655" fmla="*/ 303917 h 1356409"/>
                  <a:gd name="connsiteX656" fmla="*/ 2781582 w 3783333"/>
                  <a:gd name="connsiteY656" fmla="*/ 291423 h 1356409"/>
                  <a:gd name="connsiteX657" fmla="*/ 2796983 w 3783333"/>
                  <a:gd name="connsiteY657" fmla="*/ 291423 h 1356409"/>
                  <a:gd name="connsiteX658" fmla="*/ 2803033 w 3783333"/>
                  <a:gd name="connsiteY658" fmla="*/ 291423 h 1356409"/>
                  <a:gd name="connsiteX659" fmla="*/ 2793866 w 3783333"/>
                  <a:gd name="connsiteY659" fmla="*/ 298949 h 1356409"/>
                  <a:gd name="connsiteX660" fmla="*/ 2793866 w 3783333"/>
                  <a:gd name="connsiteY660" fmla="*/ 286305 h 1356409"/>
                  <a:gd name="connsiteX661" fmla="*/ 2827600 w 3783333"/>
                  <a:gd name="connsiteY661" fmla="*/ 286305 h 1356409"/>
                  <a:gd name="connsiteX662" fmla="*/ 2833650 w 3783333"/>
                  <a:gd name="connsiteY662" fmla="*/ 286305 h 1356409"/>
                  <a:gd name="connsiteX663" fmla="*/ 2824483 w 3783333"/>
                  <a:gd name="connsiteY663" fmla="*/ 293982 h 1356409"/>
                  <a:gd name="connsiteX664" fmla="*/ 2824483 w 3783333"/>
                  <a:gd name="connsiteY664" fmla="*/ 281337 h 1356409"/>
                  <a:gd name="connsiteX665" fmla="*/ 2839883 w 3783333"/>
                  <a:gd name="connsiteY665" fmla="*/ 281337 h 1356409"/>
                  <a:gd name="connsiteX666" fmla="*/ 2830533 w 3783333"/>
                  <a:gd name="connsiteY666" fmla="*/ 288864 h 1356409"/>
                  <a:gd name="connsiteX667" fmla="*/ 2830533 w 3783333"/>
                  <a:gd name="connsiteY667" fmla="*/ 276370 h 1356409"/>
                  <a:gd name="connsiteX668" fmla="*/ 2852167 w 3783333"/>
                  <a:gd name="connsiteY668" fmla="*/ 276370 h 1356409"/>
                  <a:gd name="connsiteX669" fmla="*/ 2858217 w 3783333"/>
                  <a:gd name="connsiteY669" fmla="*/ 276370 h 1356409"/>
                  <a:gd name="connsiteX670" fmla="*/ 2849050 w 3783333"/>
                  <a:gd name="connsiteY670" fmla="*/ 283896 h 1356409"/>
                  <a:gd name="connsiteX671" fmla="*/ 2849050 w 3783333"/>
                  <a:gd name="connsiteY671" fmla="*/ 271252 h 1356409"/>
                  <a:gd name="connsiteX672" fmla="*/ 2876551 w 3783333"/>
                  <a:gd name="connsiteY672" fmla="*/ 271252 h 1356409"/>
                  <a:gd name="connsiteX673" fmla="*/ 2867384 w 3783333"/>
                  <a:gd name="connsiteY673" fmla="*/ 278929 h 1356409"/>
                  <a:gd name="connsiteX674" fmla="*/ 2867384 w 3783333"/>
                  <a:gd name="connsiteY674" fmla="*/ 266284 h 1356409"/>
                  <a:gd name="connsiteX675" fmla="*/ 2888834 w 3783333"/>
                  <a:gd name="connsiteY675" fmla="*/ 266284 h 1356409"/>
                  <a:gd name="connsiteX676" fmla="*/ 2901118 w 3783333"/>
                  <a:gd name="connsiteY676" fmla="*/ 266284 h 1356409"/>
                  <a:gd name="connsiteX677" fmla="*/ 2891768 w 3783333"/>
                  <a:gd name="connsiteY677" fmla="*/ 273811 h 1356409"/>
                  <a:gd name="connsiteX678" fmla="*/ 2891768 w 3783333"/>
                  <a:gd name="connsiteY678" fmla="*/ 261166 h 1356409"/>
                  <a:gd name="connsiteX679" fmla="*/ 2907168 w 3783333"/>
                  <a:gd name="connsiteY679" fmla="*/ 261166 h 1356409"/>
                  <a:gd name="connsiteX680" fmla="*/ 2898001 w 3783333"/>
                  <a:gd name="connsiteY680" fmla="*/ 268843 h 1356409"/>
                  <a:gd name="connsiteX681" fmla="*/ 2898001 w 3783333"/>
                  <a:gd name="connsiteY681" fmla="*/ 263725 h 1356409"/>
                  <a:gd name="connsiteX682" fmla="*/ 2898001 w 3783333"/>
                  <a:gd name="connsiteY682" fmla="*/ 258758 h 1356409"/>
                  <a:gd name="connsiteX683" fmla="*/ 2898001 w 3783333"/>
                  <a:gd name="connsiteY683" fmla="*/ 246114 h 1356409"/>
                  <a:gd name="connsiteX684" fmla="*/ 2913401 w 3783333"/>
                  <a:gd name="connsiteY684" fmla="*/ 246114 h 1356409"/>
                  <a:gd name="connsiteX685" fmla="*/ 2919452 w 3783333"/>
                  <a:gd name="connsiteY685" fmla="*/ 246114 h 1356409"/>
                  <a:gd name="connsiteX686" fmla="*/ 2910285 w 3783333"/>
                  <a:gd name="connsiteY686" fmla="*/ 253791 h 1356409"/>
                  <a:gd name="connsiteX687" fmla="*/ 2910285 w 3783333"/>
                  <a:gd name="connsiteY687" fmla="*/ 241146 h 1356409"/>
                  <a:gd name="connsiteX688" fmla="*/ 2925502 w 3783333"/>
                  <a:gd name="connsiteY688" fmla="*/ 241146 h 1356409"/>
                  <a:gd name="connsiteX689" fmla="*/ 2937785 w 3783333"/>
                  <a:gd name="connsiteY689" fmla="*/ 241146 h 1356409"/>
                  <a:gd name="connsiteX690" fmla="*/ 2928618 w 3783333"/>
                  <a:gd name="connsiteY690" fmla="*/ 248673 h 1356409"/>
                  <a:gd name="connsiteX691" fmla="*/ 2928618 w 3783333"/>
                  <a:gd name="connsiteY691" fmla="*/ 236028 h 1356409"/>
                  <a:gd name="connsiteX692" fmla="*/ 2962352 w 3783333"/>
                  <a:gd name="connsiteY692" fmla="*/ 236028 h 1356409"/>
                  <a:gd name="connsiteX693" fmla="*/ 2953185 w 3783333"/>
                  <a:gd name="connsiteY693" fmla="*/ 243705 h 1356409"/>
                  <a:gd name="connsiteX694" fmla="*/ 2953185 w 3783333"/>
                  <a:gd name="connsiteY694" fmla="*/ 231061 h 1356409"/>
                  <a:gd name="connsiteX695" fmla="*/ 2968586 w 3783333"/>
                  <a:gd name="connsiteY695" fmla="*/ 231061 h 1356409"/>
                  <a:gd name="connsiteX696" fmla="*/ 2959236 w 3783333"/>
                  <a:gd name="connsiteY696" fmla="*/ 238738 h 1356409"/>
                  <a:gd name="connsiteX697" fmla="*/ 2959236 w 3783333"/>
                  <a:gd name="connsiteY697" fmla="*/ 226093 h 1356409"/>
                  <a:gd name="connsiteX698" fmla="*/ 2980686 w 3783333"/>
                  <a:gd name="connsiteY698" fmla="*/ 226093 h 1356409"/>
                  <a:gd name="connsiteX699" fmla="*/ 2971519 w 3783333"/>
                  <a:gd name="connsiteY699" fmla="*/ 233620 h 1356409"/>
                  <a:gd name="connsiteX700" fmla="*/ 2971519 w 3783333"/>
                  <a:gd name="connsiteY700" fmla="*/ 220975 h 1356409"/>
                  <a:gd name="connsiteX701" fmla="*/ 2986736 w 3783333"/>
                  <a:gd name="connsiteY701" fmla="*/ 220975 h 1356409"/>
                  <a:gd name="connsiteX702" fmla="*/ 2992969 w 3783333"/>
                  <a:gd name="connsiteY702" fmla="*/ 220975 h 1356409"/>
                  <a:gd name="connsiteX703" fmla="*/ 2983803 w 3783333"/>
                  <a:gd name="connsiteY703" fmla="*/ 228652 h 1356409"/>
                  <a:gd name="connsiteX704" fmla="*/ 2983803 w 3783333"/>
                  <a:gd name="connsiteY704" fmla="*/ 216008 h 1356409"/>
                  <a:gd name="connsiteX705" fmla="*/ 2999203 w 3783333"/>
                  <a:gd name="connsiteY705" fmla="*/ 216008 h 1356409"/>
                  <a:gd name="connsiteX706" fmla="*/ 3011486 w 3783333"/>
                  <a:gd name="connsiteY706" fmla="*/ 216008 h 1356409"/>
                  <a:gd name="connsiteX707" fmla="*/ 3002136 w 3783333"/>
                  <a:gd name="connsiteY707" fmla="*/ 223534 h 1356409"/>
                  <a:gd name="connsiteX708" fmla="*/ 3002136 w 3783333"/>
                  <a:gd name="connsiteY708" fmla="*/ 210890 h 1356409"/>
                  <a:gd name="connsiteX709" fmla="*/ 3029820 w 3783333"/>
                  <a:gd name="connsiteY709" fmla="*/ 210890 h 1356409"/>
                  <a:gd name="connsiteX710" fmla="*/ 3020470 w 3783333"/>
                  <a:gd name="connsiteY710" fmla="*/ 218567 h 1356409"/>
                  <a:gd name="connsiteX711" fmla="*/ 3020470 w 3783333"/>
                  <a:gd name="connsiteY711" fmla="*/ 205923 h 1356409"/>
                  <a:gd name="connsiteX712" fmla="*/ 3035870 w 3783333"/>
                  <a:gd name="connsiteY712" fmla="*/ 205923 h 1356409"/>
                  <a:gd name="connsiteX713" fmla="*/ 3048154 w 3783333"/>
                  <a:gd name="connsiteY713" fmla="*/ 205923 h 1356409"/>
                  <a:gd name="connsiteX714" fmla="*/ 3054204 w 3783333"/>
                  <a:gd name="connsiteY714" fmla="*/ 205923 h 1356409"/>
                  <a:gd name="connsiteX715" fmla="*/ 3045037 w 3783333"/>
                  <a:gd name="connsiteY715" fmla="*/ 213600 h 1356409"/>
                  <a:gd name="connsiteX716" fmla="*/ 3045037 w 3783333"/>
                  <a:gd name="connsiteY716" fmla="*/ 200955 h 1356409"/>
                  <a:gd name="connsiteX717" fmla="*/ 3060437 w 3783333"/>
                  <a:gd name="connsiteY717" fmla="*/ 200955 h 1356409"/>
                  <a:gd name="connsiteX718" fmla="*/ 3051087 w 3783333"/>
                  <a:gd name="connsiteY718" fmla="*/ 208482 h 1356409"/>
                  <a:gd name="connsiteX719" fmla="*/ 3051087 w 3783333"/>
                  <a:gd name="connsiteY719" fmla="*/ 203514 h 1356409"/>
                  <a:gd name="connsiteX720" fmla="*/ 3051087 w 3783333"/>
                  <a:gd name="connsiteY720" fmla="*/ 190870 h 1356409"/>
                  <a:gd name="connsiteX721" fmla="*/ 3078771 w 3783333"/>
                  <a:gd name="connsiteY721" fmla="*/ 190870 h 1356409"/>
                  <a:gd name="connsiteX722" fmla="*/ 3097104 w 3783333"/>
                  <a:gd name="connsiteY722" fmla="*/ 190870 h 1356409"/>
                  <a:gd name="connsiteX723" fmla="*/ 3087938 w 3783333"/>
                  <a:gd name="connsiteY723" fmla="*/ 198396 h 1356409"/>
                  <a:gd name="connsiteX724" fmla="*/ 3087938 w 3783333"/>
                  <a:gd name="connsiteY724" fmla="*/ 185902 h 1356409"/>
                  <a:gd name="connsiteX725" fmla="*/ 3115622 w 3783333"/>
                  <a:gd name="connsiteY725" fmla="*/ 185902 h 1356409"/>
                  <a:gd name="connsiteX726" fmla="*/ 3106271 w 3783333"/>
                  <a:gd name="connsiteY726" fmla="*/ 193429 h 1356409"/>
                  <a:gd name="connsiteX727" fmla="*/ 3106271 w 3783333"/>
                  <a:gd name="connsiteY727" fmla="*/ 180784 h 1356409"/>
                  <a:gd name="connsiteX728" fmla="*/ 3121672 w 3783333"/>
                  <a:gd name="connsiteY728" fmla="*/ 180784 h 1356409"/>
                  <a:gd name="connsiteX729" fmla="*/ 3133955 w 3783333"/>
                  <a:gd name="connsiteY729" fmla="*/ 180784 h 1356409"/>
                  <a:gd name="connsiteX730" fmla="*/ 3146055 w 3783333"/>
                  <a:gd name="connsiteY730" fmla="*/ 180784 h 1356409"/>
                  <a:gd name="connsiteX731" fmla="*/ 3152289 w 3783333"/>
                  <a:gd name="connsiteY731" fmla="*/ 180784 h 1356409"/>
                  <a:gd name="connsiteX732" fmla="*/ 3143122 w 3783333"/>
                  <a:gd name="connsiteY732" fmla="*/ 188461 h 1356409"/>
                  <a:gd name="connsiteX733" fmla="*/ 3143122 w 3783333"/>
                  <a:gd name="connsiteY733" fmla="*/ 175817 h 1356409"/>
                  <a:gd name="connsiteX734" fmla="*/ 3164572 w 3783333"/>
                  <a:gd name="connsiteY734" fmla="*/ 175817 h 1356409"/>
                  <a:gd name="connsiteX735" fmla="*/ 3170623 w 3783333"/>
                  <a:gd name="connsiteY735" fmla="*/ 175817 h 1356409"/>
                  <a:gd name="connsiteX736" fmla="*/ 3161456 w 3783333"/>
                  <a:gd name="connsiteY736" fmla="*/ 183343 h 1356409"/>
                  <a:gd name="connsiteX737" fmla="*/ 3161456 w 3783333"/>
                  <a:gd name="connsiteY737" fmla="*/ 170850 h 1356409"/>
                  <a:gd name="connsiteX738" fmla="*/ 3176856 w 3783333"/>
                  <a:gd name="connsiteY738" fmla="*/ 170850 h 1356409"/>
                  <a:gd name="connsiteX739" fmla="*/ 3167506 w 3783333"/>
                  <a:gd name="connsiteY739" fmla="*/ 178376 h 1356409"/>
                  <a:gd name="connsiteX740" fmla="*/ 3167506 w 3783333"/>
                  <a:gd name="connsiteY740" fmla="*/ 173409 h 1356409"/>
                  <a:gd name="connsiteX741" fmla="*/ 3167506 w 3783333"/>
                  <a:gd name="connsiteY741" fmla="*/ 160764 h 1356409"/>
                  <a:gd name="connsiteX742" fmla="*/ 3189139 w 3783333"/>
                  <a:gd name="connsiteY742" fmla="*/ 160764 h 1356409"/>
                  <a:gd name="connsiteX743" fmla="*/ 3195190 w 3783333"/>
                  <a:gd name="connsiteY743" fmla="*/ 160764 h 1356409"/>
                  <a:gd name="connsiteX744" fmla="*/ 3201240 w 3783333"/>
                  <a:gd name="connsiteY744" fmla="*/ 160764 h 1356409"/>
                  <a:gd name="connsiteX745" fmla="*/ 3207473 w 3783333"/>
                  <a:gd name="connsiteY745" fmla="*/ 160764 h 1356409"/>
                  <a:gd name="connsiteX746" fmla="*/ 3198123 w 3783333"/>
                  <a:gd name="connsiteY746" fmla="*/ 168291 h 1356409"/>
                  <a:gd name="connsiteX747" fmla="*/ 3198123 w 3783333"/>
                  <a:gd name="connsiteY747" fmla="*/ 155797 h 1356409"/>
                  <a:gd name="connsiteX748" fmla="*/ 3213523 w 3783333"/>
                  <a:gd name="connsiteY748" fmla="*/ 155797 h 1356409"/>
                  <a:gd name="connsiteX749" fmla="*/ 3219757 w 3783333"/>
                  <a:gd name="connsiteY749" fmla="*/ 155797 h 1356409"/>
                  <a:gd name="connsiteX750" fmla="*/ 3210407 w 3783333"/>
                  <a:gd name="connsiteY750" fmla="*/ 163323 h 1356409"/>
                  <a:gd name="connsiteX751" fmla="*/ 3210407 w 3783333"/>
                  <a:gd name="connsiteY751" fmla="*/ 150679 h 1356409"/>
                  <a:gd name="connsiteX752" fmla="*/ 3225807 w 3783333"/>
                  <a:gd name="connsiteY752" fmla="*/ 150679 h 1356409"/>
                  <a:gd name="connsiteX753" fmla="*/ 3232040 w 3783333"/>
                  <a:gd name="connsiteY753" fmla="*/ 150679 h 1356409"/>
                  <a:gd name="connsiteX754" fmla="*/ 3222690 w 3783333"/>
                  <a:gd name="connsiteY754" fmla="*/ 158356 h 1356409"/>
                  <a:gd name="connsiteX755" fmla="*/ 3222690 w 3783333"/>
                  <a:gd name="connsiteY755" fmla="*/ 145711 h 1356409"/>
                  <a:gd name="connsiteX756" fmla="*/ 3238090 w 3783333"/>
                  <a:gd name="connsiteY756" fmla="*/ 145711 h 1356409"/>
                  <a:gd name="connsiteX757" fmla="*/ 3228923 w 3783333"/>
                  <a:gd name="connsiteY757" fmla="*/ 153238 h 1356409"/>
                  <a:gd name="connsiteX758" fmla="*/ 3228923 w 3783333"/>
                  <a:gd name="connsiteY758" fmla="*/ 140744 h 1356409"/>
                  <a:gd name="connsiteX759" fmla="*/ 3244140 w 3783333"/>
                  <a:gd name="connsiteY759" fmla="*/ 140744 h 1356409"/>
                  <a:gd name="connsiteX760" fmla="*/ 3250374 w 3783333"/>
                  <a:gd name="connsiteY760" fmla="*/ 140744 h 1356409"/>
                  <a:gd name="connsiteX761" fmla="*/ 3241024 w 3783333"/>
                  <a:gd name="connsiteY761" fmla="*/ 148270 h 1356409"/>
                  <a:gd name="connsiteX762" fmla="*/ 3241024 w 3783333"/>
                  <a:gd name="connsiteY762" fmla="*/ 143303 h 1356409"/>
                  <a:gd name="connsiteX763" fmla="*/ 3241024 w 3783333"/>
                  <a:gd name="connsiteY763" fmla="*/ 130659 h 1356409"/>
                  <a:gd name="connsiteX764" fmla="*/ 3256424 w 3783333"/>
                  <a:gd name="connsiteY764" fmla="*/ 130659 h 1356409"/>
                  <a:gd name="connsiteX765" fmla="*/ 3262474 w 3783333"/>
                  <a:gd name="connsiteY765" fmla="*/ 130659 h 1356409"/>
                  <a:gd name="connsiteX766" fmla="*/ 3253307 w 3783333"/>
                  <a:gd name="connsiteY766" fmla="*/ 138185 h 1356409"/>
                  <a:gd name="connsiteX767" fmla="*/ 3253307 w 3783333"/>
                  <a:gd name="connsiteY767" fmla="*/ 125691 h 1356409"/>
                  <a:gd name="connsiteX768" fmla="*/ 3268707 w 3783333"/>
                  <a:gd name="connsiteY768" fmla="*/ 125691 h 1356409"/>
                  <a:gd name="connsiteX769" fmla="*/ 3259357 w 3783333"/>
                  <a:gd name="connsiteY769" fmla="*/ 133217 h 1356409"/>
                  <a:gd name="connsiteX770" fmla="*/ 3259357 w 3783333"/>
                  <a:gd name="connsiteY770" fmla="*/ 120573 h 1356409"/>
                  <a:gd name="connsiteX771" fmla="*/ 3280991 w 3783333"/>
                  <a:gd name="connsiteY771" fmla="*/ 120573 h 1356409"/>
                  <a:gd name="connsiteX772" fmla="*/ 3287041 w 3783333"/>
                  <a:gd name="connsiteY772" fmla="*/ 120573 h 1356409"/>
                  <a:gd name="connsiteX773" fmla="*/ 3293275 w 3783333"/>
                  <a:gd name="connsiteY773" fmla="*/ 120573 h 1356409"/>
                  <a:gd name="connsiteX774" fmla="*/ 3305375 w 3783333"/>
                  <a:gd name="connsiteY774" fmla="*/ 120573 h 1356409"/>
                  <a:gd name="connsiteX775" fmla="*/ 3296208 w 3783333"/>
                  <a:gd name="connsiteY775" fmla="*/ 128250 h 1356409"/>
                  <a:gd name="connsiteX776" fmla="*/ 3296208 w 3783333"/>
                  <a:gd name="connsiteY776" fmla="*/ 110488 h 1356409"/>
                  <a:gd name="connsiteX777" fmla="*/ 3311608 w 3783333"/>
                  <a:gd name="connsiteY777" fmla="*/ 110488 h 1356409"/>
                  <a:gd name="connsiteX778" fmla="*/ 3302442 w 3783333"/>
                  <a:gd name="connsiteY778" fmla="*/ 118165 h 1356409"/>
                  <a:gd name="connsiteX779" fmla="*/ 3302442 w 3783333"/>
                  <a:gd name="connsiteY779" fmla="*/ 105520 h 1356409"/>
                  <a:gd name="connsiteX780" fmla="*/ 3317659 w 3783333"/>
                  <a:gd name="connsiteY780" fmla="*/ 105520 h 1356409"/>
                  <a:gd name="connsiteX781" fmla="*/ 3323892 w 3783333"/>
                  <a:gd name="connsiteY781" fmla="*/ 105520 h 1356409"/>
                  <a:gd name="connsiteX782" fmla="*/ 3329942 w 3783333"/>
                  <a:gd name="connsiteY782" fmla="*/ 105520 h 1356409"/>
                  <a:gd name="connsiteX783" fmla="*/ 3336175 w 3783333"/>
                  <a:gd name="connsiteY783" fmla="*/ 105520 h 1356409"/>
                  <a:gd name="connsiteX784" fmla="*/ 3342226 w 3783333"/>
                  <a:gd name="connsiteY784" fmla="*/ 105520 h 1356409"/>
                  <a:gd name="connsiteX785" fmla="*/ 3348459 w 3783333"/>
                  <a:gd name="connsiteY785" fmla="*/ 105520 h 1356409"/>
                  <a:gd name="connsiteX786" fmla="*/ 3339109 w 3783333"/>
                  <a:gd name="connsiteY786" fmla="*/ 113047 h 1356409"/>
                  <a:gd name="connsiteX787" fmla="*/ 3339109 w 3783333"/>
                  <a:gd name="connsiteY787" fmla="*/ 100402 h 1356409"/>
                  <a:gd name="connsiteX788" fmla="*/ 3354509 w 3783333"/>
                  <a:gd name="connsiteY788" fmla="*/ 100402 h 1356409"/>
                  <a:gd name="connsiteX789" fmla="*/ 3345342 w 3783333"/>
                  <a:gd name="connsiteY789" fmla="*/ 108079 h 1356409"/>
                  <a:gd name="connsiteX790" fmla="*/ 3345342 w 3783333"/>
                  <a:gd name="connsiteY790" fmla="*/ 85350 h 1356409"/>
                  <a:gd name="connsiteX791" fmla="*/ 3360559 w 3783333"/>
                  <a:gd name="connsiteY791" fmla="*/ 85350 h 1356409"/>
                  <a:gd name="connsiteX792" fmla="*/ 3366793 w 3783333"/>
                  <a:gd name="connsiteY792" fmla="*/ 85350 h 1356409"/>
                  <a:gd name="connsiteX793" fmla="*/ 3372843 w 3783333"/>
                  <a:gd name="connsiteY793" fmla="*/ 85350 h 1356409"/>
                  <a:gd name="connsiteX794" fmla="*/ 3378893 w 3783333"/>
                  <a:gd name="connsiteY794" fmla="*/ 85350 h 1356409"/>
                  <a:gd name="connsiteX795" fmla="*/ 3385126 w 3783333"/>
                  <a:gd name="connsiteY795" fmla="*/ 85350 h 1356409"/>
                  <a:gd name="connsiteX796" fmla="*/ 3391176 w 3783333"/>
                  <a:gd name="connsiteY796" fmla="*/ 85350 h 1356409"/>
                  <a:gd name="connsiteX797" fmla="*/ 3397410 w 3783333"/>
                  <a:gd name="connsiteY797" fmla="*/ 85350 h 1356409"/>
                  <a:gd name="connsiteX798" fmla="*/ 3403460 w 3783333"/>
                  <a:gd name="connsiteY798" fmla="*/ 85350 h 1356409"/>
                  <a:gd name="connsiteX799" fmla="*/ 3394293 w 3783333"/>
                  <a:gd name="connsiteY799" fmla="*/ 93026 h 1356409"/>
                  <a:gd name="connsiteX800" fmla="*/ 3394293 w 3783333"/>
                  <a:gd name="connsiteY800" fmla="*/ 80382 h 1356409"/>
                  <a:gd name="connsiteX801" fmla="*/ 3409693 w 3783333"/>
                  <a:gd name="connsiteY801" fmla="*/ 80382 h 1356409"/>
                  <a:gd name="connsiteX802" fmla="*/ 3415743 w 3783333"/>
                  <a:gd name="connsiteY802" fmla="*/ 80382 h 1356409"/>
                  <a:gd name="connsiteX803" fmla="*/ 3421794 w 3783333"/>
                  <a:gd name="connsiteY803" fmla="*/ 80382 h 1356409"/>
                  <a:gd name="connsiteX804" fmla="*/ 3428027 w 3783333"/>
                  <a:gd name="connsiteY804" fmla="*/ 80382 h 1356409"/>
                  <a:gd name="connsiteX805" fmla="*/ 3418677 w 3783333"/>
                  <a:gd name="connsiteY805" fmla="*/ 87908 h 1356409"/>
                  <a:gd name="connsiteX806" fmla="*/ 3418677 w 3783333"/>
                  <a:gd name="connsiteY806" fmla="*/ 75264 h 1356409"/>
                  <a:gd name="connsiteX807" fmla="*/ 3434077 w 3783333"/>
                  <a:gd name="connsiteY807" fmla="*/ 75264 h 1356409"/>
                  <a:gd name="connsiteX808" fmla="*/ 3440310 w 3783333"/>
                  <a:gd name="connsiteY808" fmla="*/ 75264 h 1356409"/>
                  <a:gd name="connsiteX809" fmla="*/ 3430960 w 3783333"/>
                  <a:gd name="connsiteY809" fmla="*/ 82941 h 1356409"/>
                  <a:gd name="connsiteX810" fmla="*/ 3430960 w 3783333"/>
                  <a:gd name="connsiteY810" fmla="*/ 70297 h 1356409"/>
                  <a:gd name="connsiteX811" fmla="*/ 3452594 w 3783333"/>
                  <a:gd name="connsiteY811" fmla="*/ 70297 h 1356409"/>
                  <a:gd name="connsiteX812" fmla="*/ 3458644 w 3783333"/>
                  <a:gd name="connsiteY812" fmla="*/ 70297 h 1356409"/>
                  <a:gd name="connsiteX813" fmla="*/ 3464694 w 3783333"/>
                  <a:gd name="connsiteY813" fmla="*/ 70297 h 1356409"/>
                  <a:gd name="connsiteX814" fmla="*/ 3455527 w 3783333"/>
                  <a:gd name="connsiteY814" fmla="*/ 77974 h 1356409"/>
                  <a:gd name="connsiteX815" fmla="*/ 3455527 w 3783333"/>
                  <a:gd name="connsiteY815" fmla="*/ 65329 h 1356409"/>
                  <a:gd name="connsiteX816" fmla="*/ 3470928 w 3783333"/>
                  <a:gd name="connsiteY816" fmla="*/ 65329 h 1356409"/>
                  <a:gd name="connsiteX817" fmla="*/ 3476978 w 3783333"/>
                  <a:gd name="connsiteY817" fmla="*/ 65329 h 1356409"/>
                  <a:gd name="connsiteX818" fmla="*/ 3483028 w 3783333"/>
                  <a:gd name="connsiteY818" fmla="*/ 65329 h 1356409"/>
                  <a:gd name="connsiteX819" fmla="*/ 3489262 w 3783333"/>
                  <a:gd name="connsiteY819" fmla="*/ 65329 h 1356409"/>
                  <a:gd name="connsiteX820" fmla="*/ 3495495 w 3783333"/>
                  <a:gd name="connsiteY820" fmla="*/ 65329 h 1356409"/>
                  <a:gd name="connsiteX821" fmla="*/ 3501545 w 3783333"/>
                  <a:gd name="connsiteY821" fmla="*/ 65329 h 1356409"/>
                  <a:gd name="connsiteX822" fmla="*/ 3492195 w 3783333"/>
                  <a:gd name="connsiteY822" fmla="*/ 72856 h 1356409"/>
                  <a:gd name="connsiteX823" fmla="*/ 3492195 w 3783333"/>
                  <a:gd name="connsiteY823" fmla="*/ 60211 h 1356409"/>
                  <a:gd name="connsiteX824" fmla="*/ 3507595 w 3783333"/>
                  <a:gd name="connsiteY824" fmla="*/ 60211 h 1356409"/>
                  <a:gd name="connsiteX825" fmla="*/ 3498428 w 3783333"/>
                  <a:gd name="connsiteY825" fmla="*/ 67888 h 1356409"/>
                  <a:gd name="connsiteX826" fmla="*/ 3498428 w 3783333"/>
                  <a:gd name="connsiteY826" fmla="*/ 55244 h 1356409"/>
                  <a:gd name="connsiteX827" fmla="*/ 3513829 w 3783333"/>
                  <a:gd name="connsiteY827" fmla="*/ 55244 h 1356409"/>
                  <a:gd name="connsiteX828" fmla="*/ 3504478 w 3783333"/>
                  <a:gd name="connsiteY828" fmla="*/ 62770 h 1356409"/>
                  <a:gd name="connsiteX829" fmla="*/ 3504478 w 3783333"/>
                  <a:gd name="connsiteY829" fmla="*/ 50276 h 1356409"/>
                  <a:gd name="connsiteX830" fmla="*/ 3519879 w 3783333"/>
                  <a:gd name="connsiteY830" fmla="*/ 50276 h 1356409"/>
                  <a:gd name="connsiteX831" fmla="*/ 3526112 w 3783333"/>
                  <a:gd name="connsiteY831" fmla="*/ 50276 h 1356409"/>
                  <a:gd name="connsiteX832" fmla="*/ 3532162 w 3783333"/>
                  <a:gd name="connsiteY832" fmla="*/ 50276 h 1356409"/>
                  <a:gd name="connsiteX833" fmla="*/ 3538212 w 3783333"/>
                  <a:gd name="connsiteY833" fmla="*/ 50276 h 1356409"/>
                  <a:gd name="connsiteX834" fmla="*/ 3544446 w 3783333"/>
                  <a:gd name="connsiteY834" fmla="*/ 50276 h 1356409"/>
                  <a:gd name="connsiteX835" fmla="*/ 3550496 w 3783333"/>
                  <a:gd name="connsiteY835" fmla="*/ 50276 h 1356409"/>
                  <a:gd name="connsiteX836" fmla="*/ 3556729 w 3783333"/>
                  <a:gd name="connsiteY836" fmla="*/ 50276 h 1356409"/>
                  <a:gd name="connsiteX837" fmla="*/ 3562779 w 3783333"/>
                  <a:gd name="connsiteY837" fmla="*/ 50276 h 1356409"/>
                  <a:gd name="connsiteX838" fmla="*/ 3553429 w 3783333"/>
                  <a:gd name="connsiteY838" fmla="*/ 57803 h 1356409"/>
                  <a:gd name="connsiteX839" fmla="*/ 3553429 w 3783333"/>
                  <a:gd name="connsiteY839" fmla="*/ 45158 h 1356409"/>
                  <a:gd name="connsiteX840" fmla="*/ 3569013 w 3783333"/>
                  <a:gd name="connsiteY840" fmla="*/ 45158 h 1356409"/>
                  <a:gd name="connsiteX841" fmla="*/ 3575063 w 3783333"/>
                  <a:gd name="connsiteY841" fmla="*/ 45158 h 1356409"/>
                  <a:gd name="connsiteX842" fmla="*/ 3581113 w 3783333"/>
                  <a:gd name="connsiteY842" fmla="*/ 45158 h 1356409"/>
                  <a:gd name="connsiteX843" fmla="*/ 3587346 w 3783333"/>
                  <a:gd name="connsiteY843" fmla="*/ 45158 h 1356409"/>
                  <a:gd name="connsiteX844" fmla="*/ 3599630 w 3783333"/>
                  <a:gd name="connsiteY844" fmla="*/ 45158 h 1356409"/>
                  <a:gd name="connsiteX845" fmla="*/ 3605680 w 3783333"/>
                  <a:gd name="connsiteY845" fmla="*/ 45158 h 1356409"/>
                  <a:gd name="connsiteX846" fmla="*/ 3596330 w 3783333"/>
                  <a:gd name="connsiteY846" fmla="*/ 52835 h 1356409"/>
                  <a:gd name="connsiteX847" fmla="*/ 3596330 w 3783333"/>
                  <a:gd name="connsiteY847" fmla="*/ 47717 h 1356409"/>
                  <a:gd name="connsiteX848" fmla="*/ 3596330 w 3783333"/>
                  <a:gd name="connsiteY848" fmla="*/ 35224 h 1356409"/>
                  <a:gd name="connsiteX849" fmla="*/ 3611730 w 3783333"/>
                  <a:gd name="connsiteY849" fmla="*/ 35224 h 1356409"/>
                  <a:gd name="connsiteX850" fmla="*/ 3617964 w 3783333"/>
                  <a:gd name="connsiteY850" fmla="*/ 35224 h 1356409"/>
                  <a:gd name="connsiteX851" fmla="*/ 3608614 w 3783333"/>
                  <a:gd name="connsiteY851" fmla="*/ 42750 h 1356409"/>
                  <a:gd name="connsiteX852" fmla="*/ 3608614 w 3783333"/>
                  <a:gd name="connsiteY852" fmla="*/ 30106 h 1356409"/>
                  <a:gd name="connsiteX853" fmla="*/ 3636297 w 3783333"/>
                  <a:gd name="connsiteY853" fmla="*/ 30106 h 1356409"/>
                  <a:gd name="connsiteX854" fmla="*/ 3627130 w 3783333"/>
                  <a:gd name="connsiteY854" fmla="*/ 37783 h 1356409"/>
                  <a:gd name="connsiteX855" fmla="*/ 3627130 w 3783333"/>
                  <a:gd name="connsiteY855" fmla="*/ 25138 h 1356409"/>
                  <a:gd name="connsiteX856" fmla="*/ 3642347 w 3783333"/>
                  <a:gd name="connsiteY856" fmla="*/ 25138 h 1356409"/>
                  <a:gd name="connsiteX857" fmla="*/ 3633181 w 3783333"/>
                  <a:gd name="connsiteY857" fmla="*/ 32665 h 1356409"/>
                  <a:gd name="connsiteX858" fmla="*/ 3633181 w 3783333"/>
                  <a:gd name="connsiteY858" fmla="*/ 20171 h 1356409"/>
                  <a:gd name="connsiteX859" fmla="*/ 3648581 w 3783333"/>
                  <a:gd name="connsiteY859" fmla="*/ 20171 h 1356409"/>
                  <a:gd name="connsiteX860" fmla="*/ 3654631 w 3783333"/>
                  <a:gd name="connsiteY860" fmla="*/ 20171 h 1356409"/>
                  <a:gd name="connsiteX861" fmla="*/ 3660864 w 3783333"/>
                  <a:gd name="connsiteY861" fmla="*/ 20171 h 1356409"/>
                  <a:gd name="connsiteX862" fmla="*/ 3666914 w 3783333"/>
                  <a:gd name="connsiteY862" fmla="*/ 20171 h 1356409"/>
                  <a:gd name="connsiteX863" fmla="*/ 3673148 w 3783333"/>
                  <a:gd name="connsiteY863" fmla="*/ 20171 h 1356409"/>
                  <a:gd name="connsiteX864" fmla="*/ 3663798 w 3783333"/>
                  <a:gd name="connsiteY864" fmla="*/ 27697 h 1356409"/>
                  <a:gd name="connsiteX865" fmla="*/ 3663798 w 3783333"/>
                  <a:gd name="connsiteY865" fmla="*/ 15053 h 1356409"/>
                  <a:gd name="connsiteX866" fmla="*/ 3679198 w 3783333"/>
                  <a:gd name="connsiteY866" fmla="*/ 15053 h 1356409"/>
                  <a:gd name="connsiteX867" fmla="*/ 3685432 w 3783333"/>
                  <a:gd name="connsiteY867" fmla="*/ 15053 h 1356409"/>
                  <a:gd name="connsiteX868" fmla="*/ 3676081 w 3783333"/>
                  <a:gd name="connsiteY868" fmla="*/ 22730 h 1356409"/>
                  <a:gd name="connsiteX869" fmla="*/ 3676081 w 3783333"/>
                  <a:gd name="connsiteY869" fmla="*/ 10085 h 1356409"/>
                  <a:gd name="connsiteX870" fmla="*/ 3691482 w 3783333"/>
                  <a:gd name="connsiteY870" fmla="*/ 10085 h 1356409"/>
                  <a:gd name="connsiteX871" fmla="*/ 3697532 w 3783333"/>
                  <a:gd name="connsiteY871" fmla="*/ 10085 h 1356409"/>
                  <a:gd name="connsiteX872" fmla="*/ 3703582 w 3783333"/>
                  <a:gd name="connsiteY872" fmla="*/ 10085 h 1356409"/>
                  <a:gd name="connsiteX873" fmla="*/ 3694415 w 3783333"/>
                  <a:gd name="connsiteY873" fmla="*/ 17612 h 1356409"/>
                  <a:gd name="connsiteX874" fmla="*/ 3694415 w 3783333"/>
                  <a:gd name="connsiteY874" fmla="*/ 5118 h 1356409"/>
                  <a:gd name="connsiteX875" fmla="*/ 3709815 w 3783333"/>
                  <a:gd name="connsiteY875" fmla="*/ 5118 h 1356409"/>
                  <a:gd name="connsiteX876" fmla="*/ 3716049 w 3783333"/>
                  <a:gd name="connsiteY876" fmla="*/ 5118 h 1356409"/>
                  <a:gd name="connsiteX877" fmla="*/ 3722099 w 3783333"/>
                  <a:gd name="connsiteY877" fmla="*/ 5118 h 1356409"/>
                  <a:gd name="connsiteX878" fmla="*/ 3728149 w 3783333"/>
                  <a:gd name="connsiteY878" fmla="*/ 5118 h 1356409"/>
                  <a:gd name="connsiteX879" fmla="*/ 3734382 w 3783333"/>
                  <a:gd name="connsiteY879" fmla="*/ 5118 h 1356409"/>
                  <a:gd name="connsiteX880" fmla="*/ 3740433 w 3783333"/>
                  <a:gd name="connsiteY880" fmla="*/ 5118 h 1356409"/>
                  <a:gd name="connsiteX881" fmla="*/ 3731266 w 3783333"/>
                  <a:gd name="connsiteY881" fmla="*/ 12644 h 1356409"/>
                  <a:gd name="connsiteX882" fmla="*/ 3731266 w 3783333"/>
                  <a:gd name="connsiteY882" fmla="*/ 0 h 1356409"/>
                  <a:gd name="connsiteX883" fmla="*/ 3746666 w 3783333"/>
                  <a:gd name="connsiteY883" fmla="*/ 0 h 1356409"/>
                  <a:gd name="connsiteX884" fmla="*/ 3752716 w 3783333"/>
                  <a:gd name="connsiteY884" fmla="*/ 0 h 1356409"/>
                  <a:gd name="connsiteX885" fmla="*/ 3758766 w 3783333"/>
                  <a:gd name="connsiteY885" fmla="*/ 0 h 1356409"/>
                  <a:gd name="connsiteX886" fmla="*/ 3765000 w 3783333"/>
                  <a:gd name="connsiteY886" fmla="*/ 0 h 1356409"/>
                  <a:gd name="connsiteX887" fmla="*/ 3771050 w 3783333"/>
                  <a:gd name="connsiteY887" fmla="*/ 0 h 1356409"/>
                  <a:gd name="connsiteX888" fmla="*/ 3777283 w 3783333"/>
                  <a:gd name="connsiteY888" fmla="*/ 0 h 1356409"/>
                  <a:gd name="connsiteX889" fmla="*/ 3783333 w 3783333"/>
                  <a:gd name="connsiteY889" fmla="*/ 0 h 1356409"/>
                  <a:gd name="connsiteX890" fmla="*/ 3783333 w 3783333"/>
                  <a:gd name="connsiteY890" fmla="*/ 15203 h 1356409"/>
                  <a:gd name="connsiteX891" fmla="*/ 3777283 w 3783333"/>
                  <a:gd name="connsiteY891" fmla="*/ 15203 h 1356409"/>
                  <a:gd name="connsiteX892" fmla="*/ 3771050 w 3783333"/>
                  <a:gd name="connsiteY892" fmla="*/ 15203 h 1356409"/>
                  <a:gd name="connsiteX893" fmla="*/ 3765000 w 3783333"/>
                  <a:gd name="connsiteY893" fmla="*/ 15203 h 1356409"/>
                  <a:gd name="connsiteX894" fmla="*/ 3758766 w 3783333"/>
                  <a:gd name="connsiteY894" fmla="*/ 15203 h 1356409"/>
                  <a:gd name="connsiteX895" fmla="*/ 3752716 w 3783333"/>
                  <a:gd name="connsiteY895" fmla="*/ 15203 h 1356409"/>
                  <a:gd name="connsiteX896" fmla="*/ 3746666 w 3783333"/>
                  <a:gd name="connsiteY896" fmla="*/ 15203 h 1356409"/>
                  <a:gd name="connsiteX897" fmla="*/ 3740433 w 3783333"/>
                  <a:gd name="connsiteY897" fmla="*/ 15203 h 1356409"/>
                  <a:gd name="connsiteX898" fmla="*/ 3749783 w 3783333"/>
                  <a:gd name="connsiteY898" fmla="*/ 7677 h 1356409"/>
                  <a:gd name="connsiteX899" fmla="*/ 3749783 w 3783333"/>
                  <a:gd name="connsiteY899" fmla="*/ 20171 h 1356409"/>
                  <a:gd name="connsiteX900" fmla="*/ 3734382 w 3783333"/>
                  <a:gd name="connsiteY900" fmla="*/ 20171 h 1356409"/>
                  <a:gd name="connsiteX901" fmla="*/ 3728149 w 3783333"/>
                  <a:gd name="connsiteY901" fmla="*/ 20171 h 1356409"/>
                  <a:gd name="connsiteX902" fmla="*/ 3722099 w 3783333"/>
                  <a:gd name="connsiteY902" fmla="*/ 20171 h 1356409"/>
                  <a:gd name="connsiteX903" fmla="*/ 3716049 w 3783333"/>
                  <a:gd name="connsiteY903" fmla="*/ 20171 h 1356409"/>
                  <a:gd name="connsiteX904" fmla="*/ 3709815 w 3783333"/>
                  <a:gd name="connsiteY904" fmla="*/ 20171 h 1356409"/>
                  <a:gd name="connsiteX905" fmla="*/ 3703582 w 3783333"/>
                  <a:gd name="connsiteY905" fmla="*/ 20171 h 1356409"/>
                  <a:gd name="connsiteX906" fmla="*/ 3712932 w 3783333"/>
                  <a:gd name="connsiteY906" fmla="*/ 12644 h 1356409"/>
                  <a:gd name="connsiteX907" fmla="*/ 3712932 w 3783333"/>
                  <a:gd name="connsiteY907" fmla="*/ 25289 h 1356409"/>
                  <a:gd name="connsiteX908" fmla="*/ 3697532 w 3783333"/>
                  <a:gd name="connsiteY908" fmla="*/ 25289 h 1356409"/>
                  <a:gd name="connsiteX909" fmla="*/ 3691482 w 3783333"/>
                  <a:gd name="connsiteY909" fmla="*/ 25289 h 1356409"/>
                  <a:gd name="connsiteX910" fmla="*/ 3685432 w 3783333"/>
                  <a:gd name="connsiteY910" fmla="*/ 25289 h 1356409"/>
                  <a:gd name="connsiteX911" fmla="*/ 3694598 w 3783333"/>
                  <a:gd name="connsiteY911" fmla="*/ 17612 h 1356409"/>
                  <a:gd name="connsiteX912" fmla="*/ 3694598 w 3783333"/>
                  <a:gd name="connsiteY912" fmla="*/ 30256 h 1356409"/>
                  <a:gd name="connsiteX913" fmla="*/ 3679198 w 3783333"/>
                  <a:gd name="connsiteY913" fmla="*/ 30256 h 1356409"/>
                  <a:gd name="connsiteX914" fmla="*/ 3673148 w 3783333"/>
                  <a:gd name="connsiteY914" fmla="*/ 30256 h 1356409"/>
                  <a:gd name="connsiteX915" fmla="*/ 3682315 w 3783333"/>
                  <a:gd name="connsiteY915" fmla="*/ 22730 h 1356409"/>
                  <a:gd name="connsiteX916" fmla="*/ 3682315 w 3783333"/>
                  <a:gd name="connsiteY916" fmla="*/ 35224 h 1356409"/>
                  <a:gd name="connsiteX917" fmla="*/ 3666914 w 3783333"/>
                  <a:gd name="connsiteY917" fmla="*/ 35224 h 1356409"/>
                  <a:gd name="connsiteX918" fmla="*/ 3660864 w 3783333"/>
                  <a:gd name="connsiteY918" fmla="*/ 35224 h 1356409"/>
                  <a:gd name="connsiteX919" fmla="*/ 3654631 w 3783333"/>
                  <a:gd name="connsiteY919" fmla="*/ 35224 h 1356409"/>
                  <a:gd name="connsiteX920" fmla="*/ 3648581 w 3783333"/>
                  <a:gd name="connsiteY920" fmla="*/ 35224 h 1356409"/>
                  <a:gd name="connsiteX921" fmla="*/ 3642347 w 3783333"/>
                  <a:gd name="connsiteY921" fmla="*/ 35224 h 1356409"/>
                  <a:gd name="connsiteX922" fmla="*/ 3651697 w 3783333"/>
                  <a:gd name="connsiteY922" fmla="*/ 27697 h 1356409"/>
                  <a:gd name="connsiteX923" fmla="*/ 3651697 w 3783333"/>
                  <a:gd name="connsiteY923" fmla="*/ 40342 h 1356409"/>
                  <a:gd name="connsiteX924" fmla="*/ 3636297 w 3783333"/>
                  <a:gd name="connsiteY924" fmla="*/ 40342 h 1356409"/>
                  <a:gd name="connsiteX925" fmla="*/ 3645464 w 3783333"/>
                  <a:gd name="connsiteY925" fmla="*/ 32665 h 1356409"/>
                  <a:gd name="connsiteX926" fmla="*/ 3645464 w 3783333"/>
                  <a:gd name="connsiteY926" fmla="*/ 45309 h 1356409"/>
                  <a:gd name="connsiteX927" fmla="*/ 3617964 w 3783333"/>
                  <a:gd name="connsiteY927" fmla="*/ 45309 h 1356409"/>
                  <a:gd name="connsiteX928" fmla="*/ 3627130 w 3783333"/>
                  <a:gd name="connsiteY928" fmla="*/ 37783 h 1356409"/>
                  <a:gd name="connsiteX929" fmla="*/ 3627130 w 3783333"/>
                  <a:gd name="connsiteY929" fmla="*/ 50427 h 1356409"/>
                  <a:gd name="connsiteX930" fmla="*/ 3611730 w 3783333"/>
                  <a:gd name="connsiteY930" fmla="*/ 50427 h 1356409"/>
                  <a:gd name="connsiteX931" fmla="*/ 3605680 w 3783333"/>
                  <a:gd name="connsiteY931" fmla="*/ 50427 h 1356409"/>
                  <a:gd name="connsiteX932" fmla="*/ 3615030 w 3783333"/>
                  <a:gd name="connsiteY932" fmla="*/ 42750 h 1356409"/>
                  <a:gd name="connsiteX933" fmla="*/ 3615030 w 3783333"/>
                  <a:gd name="connsiteY933" fmla="*/ 47717 h 1356409"/>
                  <a:gd name="connsiteX934" fmla="*/ 3615030 w 3783333"/>
                  <a:gd name="connsiteY934" fmla="*/ 60362 h 1356409"/>
                  <a:gd name="connsiteX935" fmla="*/ 3599630 w 3783333"/>
                  <a:gd name="connsiteY935" fmla="*/ 60362 h 1356409"/>
                  <a:gd name="connsiteX936" fmla="*/ 3587346 w 3783333"/>
                  <a:gd name="connsiteY936" fmla="*/ 60362 h 1356409"/>
                  <a:gd name="connsiteX937" fmla="*/ 3581113 w 3783333"/>
                  <a:gd name="connsiteY937" fmla="*/ 60362 h 1356409"/>
                  <a:gd name="connsiteX938" fmla="*/ 3575063 w 3783333"/>
                  <a:gd name="connsiteY938" fmla="*/ 60362 h 1356409"/>
                  <a:gd name="connsiteX939" fmla="*/ 3569013 w 3783333"/>
                  <a:gd name="connsiteY939" fmla="*/ 60362 h 1356409"/>
                  <a:gd name="connsiteX940" fmla="*/ 3562779 w 3783333"/>
                  <a:gd name="connsiteY940" fmla="*/ 60362 h 1356409"/>
                  <a:gd name="connsiteX941" fmla="*/ 3572129 w 3783333"/>
                  <a:gd name="connsiteY941" fmla="*/ 52835 h 1356409"/>
                  <a:gd name="connsiteX942" fmla="*/ 3572129 w 3783333"/>
                  <a:gd name="connsiteY942" fmla="*/ 65480 h 1356409"/>
                  <a:gd name="connsiteX943" fmla="*/ 3556729 w 3783333"/>
                  <a:gd name="connsiteY943" fmla="*/ 65480 h 1356409"/>
                  <a:gd name="connsiteX944" fmla="*/ 3550496 w 3783333"/>
                  <a:gd name="connsiteY944" fmla="*/ 65480 h 1356409"/>
                  <a:gd name="connsiteX945" fmla="*/ 3544446 w 3783333"/>
                  <a:gd name="connsiteY945" fmla="*/ 65480 h 1356409"/>
                  <a:gd name="connsiteX946" fmla="*/ 3538212 w 3783333"/>
                  <a:gd name="connsiteY946" fmla="*/ 65480 h 1356409"/>
                  <a:gd name="connsiteX947" fmla="*/ 3532162 w 3783333"/>
                  <a:gd name="connsiteY947" fmla="*/ 65480 h 1356409"/>
                  <a:gd name="connsiteX948" fmla="*/ 3526112 w 3783333"/>
                  <a:gd name="connsiteY948" fmla="*/ 65480 h 1356409"/>
                  <a:gd name="connsiteX949" fmla="*/ 3519879 w 3783333"/>
                  <a:gd name="connsiteY949" fmla="*/ 65480 h 1356409"/>
                  <a:gd name="connsiteX950" fmla="*/ 3513829 w 3783333"/>
                  <a:gd name="connsiteY950" fmla="*/ 65480 h 1356409"/>
                  <a:gd name="connsiteX951" fmla="*/ 3522995 w 3783333"/>
                  <a:gd name="connsiteY951" fmla="*/ 57803 h 1356409"/>
                  <a:gd name="connsiteX952" fmla="*/ 3522995 w 3783333"/>
                  <a:gd name="connsiteY952" fmla="*/ 70447 h 1356409"/>
                  <a:gd name="connsiteX953" fmla="*/ 3507595 w 3783333"/>
                  <a:gd name="connsiteY953" fmla="*/ 70447 h 1356409"/>
                  <a:gd name="connsiteX954" fmla="*/ 3516945 w 3783333"/>
                  <a:gd name="connsiteY954" fmla="*/ 62770 h 1356409"/>
                  <a:gd name="connsiteX955" fmla="*/ 3516945 w 3783333"/>
                  <a:gd name="connsiteY955" fmla="*/ 75415 h 1356409"/>
                  <a:gd name="connsiteX956" fmla="*/ 3501545 w 3783333"/>
                  <a:gd name="connsiteY956" fmla="*/ 75415 h 1356409"/>
                  <a:gd name="connsiteX957" fmla="*/ 3510895 w 3783333"/>
                  <a:gd name="connsiteY957" fmla="*/ 67888 h 1356409"/>
                  <a:gd name="connsiteX958" fmla="*/ 3510895 w 3783333"/>
                  <a:gd name="connsiteY958" fmla="*/ 80533 h 1356409"/>
                  <a:gd name="connsiteX959" fmla="*/ 3495495 w 3783333"/>
                  <a:gd name="connsiteY959" fmla="*/ 80533 h 1356409"/>
                  <a:gd name="connsiteX960" fmla="*/ 3489262 w 3783333"/>
                  <a:gd name="connsiteY960" fmla="*/ 80533 h 1356409"/>
                  <a:gd name="connsiteX961" fmla="*/ 3483028 w 3783333"/>
                  <a:gd name="connsiteY961" fmla="*/ 80533 h 1356409"/>
                  <a:gd name="connsiteX962" fmla="*/ 3476978 w 3783333"/>
                  <a:gd name="connsiteY962" fmla="*/ 80533 h 1356409"/>
                  <a:gd name="connsiteX963" fmla="*/ 3470928 w 3783333"/>
                  <a:gd name="connsiteY963" fmla="*/ 80533 h 1356409"/>
                  <a:gd name="connsiteX964" fmla="*/ 3464694 w 3783333"/>
                  <a:gd name="connsiteY964" fmla="*/ 80533 h 1356409"/>
                  <a:gd name="connsiteX965" fmla="*/ 3474045 w 3783333"/>
                  <a:gd name="connsiteY965" fmla="*/ 72856 h 1356409"/>
                  <a:gd name="connsiteX966" fmla="*/ 3474045 w 3783333"/>
                  <a:gd name="connsiteY966" fmla="*/ 85500 h 1356409"/>
                  <a:gd name="connsiteX967" fmla="*/ 3458644 w 3783333"/>
                  <a:gd name="connsiteY967" fmla="*/ 85500 h 1356409"/>
                  <a:gd name="connsiteX968" fmla="*/ 3452594 w 3783333"/>
                  <a:gd name="connsiteY968" fmla="*/ 85500 h 1356409"/>
                  <a:gd name="connsiteX969" fmla="*/ 3440310 w 3783333"/>
                  <a:gd name="connsiteY969" fmla="*/ 85500 h 1356409"/>
                  <a:gd name="connsiteX970" fmla="*/ 3449477 w 3783333"/>
                  <a:gd name="connsiteY970" fmla="*/ 77974 h 1356409"/>
                  <a:gd name="connsiteX971" fmla="*/ 3449477 w 3783333"/>
                  <a:gd name="connsiteY971" fmla="*/ 90618 h 1356409"/>
                  <a:gd name="connsiteX972" fmla="*/ 3434077 w 3783333"/>
                  <a:gd name="connsiteY972" fmla="*/ 90618 h 1356409"/>
                  <a:gd name="connsiteX973" fmla="*/ 3428027 w 3783333"/>
                  <a:gd name="connsiteY973" fmla="*/ 90618 h 1356409"/>
                  <a:gd name="connsiteX974" fmla="*/ 3437194 w 3783333"/>
                  <a:gd name="connsiteY974" fmla="*/ 82941 h 1356409"/>
                  <a:gd name="connsiteX975" fmla="*/ 3437194 w 3783333"/>
                  <a:gd name="connsiteY975" fmla="*/ 95585 h 1356409"/>
                  <a:gd name="connsiteX976" fmla="*/ 3421794 w 3783333"/>
                  <a:gd name="connsiteY976" fmla="*/ 95585 h 1356409"/>
                  <a:gd name="connsiteX977" fmla="*/ 3415743 w 3783333"/>
                  <a:gd name="connsiteY977" fmla="*/ 95585 h 1356409"/>
                  <a:gd name="connsiteX978" fmla="*/ 3409693 w 3783333"/>
                  <a:gd name="connsiteY978" fmla="*/ 95585 h 1356409"/>
                  <a:gd name="connsiteX979" fmla="*/ 3403460 w 3783333"/>
                  <a:gd name="connsiteY979" fmla="*/ 95585 h 1356409"/>
                  <a:gd name="connsiteX980" fmla="*/ 3412810 w 3783333"/>
                  <a:gd name="connsiteY980" fmla="*/ 87908 h 1356409"/>
                  <a:gd name="connsiteX981" fmla="*/ 3412810 w 3783333"/>
                  <a:gd name="connsiteY981" fmla="*/ 100553 h 1356409"/>
                  <a:gd name="connsiteX982" fmla="*/ 3397410 w 3783333"/>
                  <a:gd name="connsiteY982" fmla="*/ 100553 h 1356409"/>
                  <a:gd name="connsiteX983" fmla="*/ 3391176 w 3783333"/>
                  <a:gd name="connsiteY983" fmla="*/ 100553 h 1356409"/>
                  <a:gd name="connsiteX984" fmla="*/ 3385126 w 3783333"/>
                  <a:gd name="connsiteY984" fmla="*/ 100553 h 1356409"/>
                  <a:gd name="connsiteX985" fmla="*/ 3378893 w 3783333"/>
                  <a:gd name="connsiteY985" fmla="*/ 100553 h 1356409"/>
                  <a:gd name="connsiteX986" fmla="*/ 3372843 w 3783333"/>
                  <a:gd name="connsiteY986" fmla="*/ 100553 h 1356409"/>
                  <a:gd name="connsiteX987" fmla="*/ 3366793 w 3783333"/>
                  <a:gd name="connsiteY987" fmla="*/ 100553 h 1356409"/>
                  <a:gd name="connsiteX988" fmla="*/ 3360559 w 3783333"/>
                  <a:gd name="connsiteY988" fmla="*/ 100553 h 1356409"/>
                  <a:gd name="connsiteX989" fmla="*/ 3354509 w 3783333"/>
                  <a:gd name="connsiteY989" fmla="*/ 100553 h 1356409"/>
                  <a:gd name="connsiteX990" fmla="*/ 3363676 w 3783333"/>
                  <a:gd name="connsiteY990" fmla="*/ 93026 h 1356409"/>
                  <a:gd name="connsiteX991" fmla="*/ 3363676 w 3783333"/>
                  <a:gd name="connsiteY991" fmla="*/ 115756 h 1356409"/>
                  <a:gd name="connsiteX992" fmla="*/ 3348459 w 3783333"/>
                  <a:gd name="connsiteY992" fmla="*/ 115756 h 1356409"/>
                  <a:gd name="connsiteX993" fmla="*/ 3357626 w 3783333"/>
                  <a:gd name="connsiteY993" fmla="*/ 108079 h 1356409"/>
                  <a:gd name="connsiteX994" fmla="*/ 3357626 w 3783333"/>
                  <a:gd name="connsiteY994" fmla="*/ 120724 h 1356409"/>
                  <a:gd name="connsiteX995" fmla="*/ 3342226 w 3783333"/>
                  <a:gd name="connsiteY995" fmla="*/ 120724 h 1356409"/>
                  <a:gd name="connsiteX996" fmla="*/ 3336175 w 3783333"/>
                  <a:gd name="connsiteY996" fmla="*/ 120724 h 1356409"/>
                  <a:gd name="connsiteX997" fmla="*/ 3329942 w 3783333"/>
                  <a:gd name="connsiteY997" fmla="*/ 120724 h 1356409"/>
                  <a:gd name="connsiteX998" fmla="*/ 3323892 w 3783333"/>
                  <a:gd name="connsiteY998" fmla="*/ 120724 h 1356409"/>
                  <a:gd name="connsiteX999" fmla="*/ 3317659 w 3783333"/>
                  <a:gd name="connsiteY999" fmla="*/ 120724 h 1356409"/>
                  <a:gd name="connsiteX1000" fmla="*/ 3311608 w 3783333"/>
                  <a:gd name="connsiteY1000" fmla="*/ 120724 h 1356409"/>
                  <a:gd name="connsiteX1001" fmla="*/ 3320775 w 3783333"/>
                  <a:gd name="connsiteY1001" fmla="*/ 113047 h 1356409"/>
                  <a:gd name="connsiteX1002" fmla="*/ 3320775 w 3783333"/>
                  <a:gd name="connsiteY1002" fmla="*/ 125691 h 1356409"/>
                  <a:gd name="connsiteX1003" fmla="*/ 3305375 w 3783333"/>
                  <a:gd name="connsiteY1003" fmla="*/ 125691 h 1356409"/>
                  <a:gd name="connsiteX1004" fmla="*/ 3314725 w 3783333"/>
                  <a:gd name="connsiteY1004" fmla="*/ 118165 h 1356409"/>
                  <a:gd name="connsiteX1005" fmla="*/ 3314725 w 3783333"/>
                  <a:gd name="connsiteY1005" fmla="*/ 135776 h 1356409"/>
                  <a:gd name="connsiteX1006" fmla="*/ 3293275 w 3783333"/>
                  <a:gd name="connsiteY1006" fmla="*/ 135776 h 1356409"/>
                  <a:gd name="connsiteX1007" fmla="*/ 3287041 w 3783333"/>
                  <a:gd name="connsiteY1007" fmla="*/ 135776 h 1356409"/>
                  <a:gd name="connsiteX1008" fmla="*/ 3280991 w 3783333"/>
                  <a:gd name="connsiteY1008" fmla="*/ 135776 h 1356409"/>
                  <a:gd name="connsiteX1009" fmla="*/ 3268707 w 3783333"/>
                  <a:gd name="connsiteY1009" fmla="*/ 135776 h 1356409"/>
                  <a:gd name="connsiteX1010" fmla="*/ 3278058 w 3783333"/>
                  <a:gd name="connsiteY1010" fmla="*/ 128250 h 1356409"/>
                  <a:gd name="connsiteX1011" fmla="*/ 3278058 w 3783333"/>
                  <a:gd name="connsiteY1011" fmla="*/ 140744 h 1356409"/>
                  <a:gd name="connsiteX1012" fmla="*/ 3262474 w 3783333"/>
                  <a:gd name="connsiteY1012" fmla="*/ 140744 h 1356409"/>
                  <a:gd name="connsiteX1013" fmla="*/ 3271824 w 3783333"/>
                  <a:gd name="connsiteY1013" fmla="*/ 133217 h 1356409"/>
                  <a:gd name="connsiteX1014" fmla="*/ 3271824 w 3783333"/>
                  <a:gd name="connsiteY1014" fmla="*/ 145862 h 1356409"/>
                  <a:gd name="connsiteX1015" fmla="*/ 3256424 w 3783333"/>
                  <a:gd name="connsiteY1015" fmla="*/ 145862 h 1356409"/>
                  <a:gd name="connsiteX1016" fmla="*/ 3250374 w 3783333"/>
                  <a:gd name="connsiteY1016" fmla="*/ 145862 h 1356409"/>
                  <a:gd name="connsiteX1017" fmla="*/ 3259541 w 3783333"/>
                  <a:gd name="connsiteY1017" fmla="*/ 138185 h 1356409"/>
                  <a:gd name="connsiteX1018" fmla="*/ 3259541 w 3783333"/>
                  <a:gd name="connsiteY1018" fmla="*/ 143303 h 1356409"/>
                  <a:gd name="connsiteX1019" fmla="*/ 3259541 w 3783333"/>
                  <a:gd name="connsiteY1019" fmla="*/ 155797 h 1356409"/>
                  <a:gd name="connsiteX1020" fmla="*/ 3244140 w 3783333"/>
                  <a:gd name="connsiteY1020" fmla="*/ 155797 h 1356409"/>
                  <a:gd name="connsiteX1021" fmla="*/ 3238090 w 3783333"/>
                  <a:gd name="connsiteY1021" fmla="*/ 155797 h 1356409"/>
                  <a:gd name="connsiteX1022" fmla="*/ 3247257 w 3783333"/>
                  <a:gd name="connsiteY1022" fmla="*/ 148270 h 1356409"/>
                  <a:gd name="connsiteX1023" fmla="*/ 3247257 w 3783333"/>
                  <a:gd name="connsiteY1023" fmla="*/ 160915 h 1356409"/>
                  <a:gd name="connsiteX1024" fmla="*/ 3232040 w 3783333"/>
                  <a:gd name="connsiteY1024" fmla="*/ 160915 h 1356409"/>
                  <a:gd name="connsiteX1025" fmla="*/ 3241207 w 3783333"/>
                  <a:gd name="connsiteY1025" fmla="*/ 153238 h 1356409"/>
                  <a:gd name="connsiteX1026" fmla="*/ 3241207 w 3783333"/>
                  <a:gd name="connsiteY1026" fmla="*/ 165882 h 1356409"/>
                  <a:gd name="connsiteX1027" fmla="*/ 3225807 w 3783333"/>
                  <a:gd name="connsiteY1027" fmla="*/ 165882 h 1356409"/>
                  <a:gd name="connsiteX1028" fmla="*/ 3219757 w 3783333"/>
                  <a:gd name="connsiteY1028" fmla="*/ 165882 h 1356409"/>
                  <a:gd name="connsiteX1029" fmla="*/ 3228923 w 3783333"/>
                  <a:gd name="connsiteY1029" fmla="*/ 158356 h 1356409"/>
                  <a:gd name="connsiteX1030" fmla="*/ 3228923 w 3783333"/>
                  <a:gd name="connsiteY1030" fmla="*/ 170850 h 1356409"/>
                  <a:gd name="connsiteX1031" fmla="*/ 3213523 w 3783333"/>
                  <a:gd name="connsiteY1031" fmla="*/ 170850 h 1356409"/>
                  <a:gd name="connsiteX1032" fmla="*/ 3207473 w 3783333"/>
                  <a:gd name="connsiteY1032" fmla="*/ 170850 h 1356409"/>
                  <a:gd name="connsiteX1033" fmla="*/ 3216640 w 3783333"/>
                  <a:gd name="connsiteY1033" fmla="*/ 163323 h 1356409"/>
                  <a:gd name="connsiteX1034" fmla="*/ 3216640 w 3783333"/>
                  <a:gd name="connsiteY1034" fmla="*/ 175967 h 1356409"/>
                  <a:gd name="connsiteX1035" fmla="*/ 3201240 w 3783333"/>
                  <a:gd name="connsiteY1035" fmla="*/ 175967 h 1356409"/>
                  <a:gd name="connsiteX1036" fmla="*/ 3195190 w 3783333"/>
                  <a:gd name="connsiteY1036" fmla="*/ 175967 h 1356409"/>
                  <a:gd name="connsiteX1037" fmla="*/ 3189139 w 3783333"/>
                  <a:gd name="connsiteY1037" fmla="*/ 175967 h 1356409"/>
                  <a:gd name="connsiteX1038" fmla="*/ 3176856 w 3783333"/>
                  <a:gd name="connsiteY1038" fmla="*/ 175967 h 1356409"/>
                  <a:gd name="connsiteX1039" fmla="*/ 3186023 w 3783333"/>
                  <a:gd name="connsiteY1039" fmla="*/ 168291 h 1356409"/>
                  <a:gd name="connsiteX1040" fmla="*/ 3186023 w 3783333"/>
                  <a:gd name="connsiteY1040" fmla="*/ 173409 h 1356409"/>
                  <a:gd name="connsiteX1041" fmla="*/ 3186023 w 3783333"/>
                  <a:gd name="connsiteY1041" fmla="*/ 185902 h 1356409"/>
                  <a:gd name="connsiteX1042" fmla="*/ 3170623 w 3783333"/>
                  <a:gd name="connsiteY1042" fmla="*/ 185902 h 1356409"/>
                  <a:gd name="connsiteX1043" fmla="*/ 3179973 w 3783333"/>
                  <a:gd name="connsiteY1043" fmla="*/ 178376 h 1356409"/>
                  <a:gd name="connsiteX1044" fmla="*/ 3179973 w 3783333"/>
                  <a:gd name="connsiteY1044" fmla="*/ 191020 h 1356409"/>
                  <a:gd name="connsiteX1045" fmla="*/ 3164572 w 3783333"/>
                  <a:gd name="connsiteY1045" fmla="*/ 191020 h 1356409"/>
                  <a:gd name="connsiteX1046" fmla="*/ 3152289 w 3783333"/>
                  <a:gd name="connsiteY1046" fmla="*/ 191020 h 1356409"/>
                  <a:gd name="connsiteX1047" fmla="*/ 3161456 w 3783333"/>
                  <a:gd name="connsiteY1047" fmla="*/ 183343 h 1356409"/>
                  <a:gd name="connsiteX1048" fmla="*/ 3161456 w 3783333"/>
                  <a:gd name="connsiteY1048" fmla="*/ 195988 h 1356409"/>
                  <a:gd name="connsiteX1049" fmla="*/ 3146055 w 3783333"/>
                  <a:gd name="connsiteY1049" fmla="*/ 195988 h 1356409"/>
                  <a:gd name="connsiteX1050" fmla="*/ 3133955 w 3783333"/>
                  <a:gd name="connsiteY1050" fmla="*/ 195988 h 1356409"/>
                  <a:gd name="connsiteX1051" fmla="*/ 3121672 w 3783333"/>
                  <a:gd name="connsiteY1051" fmla="*/ 195988 h 1356409"/>
                  <a:gd name="connsiteX1052" fmla="*/ 3115622 w 3783333"/>
                  <a:gd name="connsiteY1052" fmla="*/ 195988 h 1356409"/>
                  <a:gd name="connsiteX1053" fmla="*/ 3124788 w 3783333"/>
                  <a:gd name="connsiteY1053" fmla="*/ 188461 h 1356409"/>
                  <a:gd name="connsiteX1054" fmla="*/ 3124788 w 3783333"/>
                  <a:gd name="connsiteY1054" fmla="*/ 201106 h 1356409"/>
                  <a:gd name="connsiteX1055" fmla="*/ 3097104 w 3783333"/>
                  <a:gd name="connsiteY1055" fmla="*/ 201106 h 1356409"/>
                  <a:gd name="connsiteX1056" fmla="*/ 3106455 w 3783333"/>
                  <a:gd name="connsiteY1056" fmla="*/ 193429 h 1356409"/>
                  <a:gd name="connsiteX1057" fmla="*/ 3106455 w 3783333"/>
                  <a:gd name="connsiteY1057" fmla="*/ 206073 h 1356409"/>
                  <a:gd name="connsiteX1058" fmla="*/ 3078771 w 3783333"/>
                  <a:gd name="connsiteY1058" fmla="*/ 206073 h 1356409"/>
                  <a:gd name="connsiteX1059" fmla="*/ 3060437 w 3783333"/>
                  <a:gd name="connsiteY1059" fmla="*/ 206073 h 1356409"/>
                  <a:gd name="connsiteX1060" fmla="*/ 3069604 w 3783333"/>
                  <a:gd name="connsiteY1060" fmla="*/ 198396 h 1356409"/>
                  <a:gd name="connsiteX1061" fmla="*/ 3069604 w 3783333"/>
                  <a:gd name="connsiteY1061" fmla="*/ 203514 h 1356409"/>
                  <a:gd name="connsiteX1062" fmla="*/ 3069604 w 3783333"/>
                  <a:gd name="connsiteY1062" fmla="*/ 216159 h 1356409"/>
                  <a:gd name="connsiteX1063" fmla="*/ 3054204 w 3783333"/>
                  <a:gd name="connsiteY1063" fmla="*/ 216159 h 1356409"/>
                  <a:gd name="connsiteX1064" fmla="*/ 3063554 w 3783333"/>
                  <a:gd name="connsiteY1064" fmla="*/ 208482 h 1356409"/>
                  <a:gd name="connsiteX1065" fmla="*/ 3063554 w 3783333"/>
                  <a:gd name="connsiteY1065" fmla="*/ 221126 h 1356409"/>
                  <a:gd name="connsiteX1066" fmla="*/ 3048154 w 3783333"/>
                  <a:gd name="connsiteY1066" fmla="*/ 221126 h 1356409"/>
                  <a:gd name="connsiteX1067" fmla="*/ 3035870 w 3783333"/>
                  <a:gd name="connsiteY1067" fmla="*/ 221126 h 1356409"/>
                  <a:gd name="connsiteX1068" fmla="*/ 3029820 w 3783333"/>
                  <a:gd name="connsiteY1068" fmla="*/ 221126 h 1356409"/>
                  <a:gd name="connsiteX1069" fmla="*/ 3038987 w 3783333"/>
                  <a:gd name="connsiteY1069" fmla="*/ 213600 h 1356409"/>
                  <a:gd name="connsiteX1070" fmla="*/ 3038987 w 3783333"/>
                  <a:gd name="connsiteY1070" fmla="*/ 226244 h 1356409"/>
                  <a:gd name="connsiteX1071" fmla="*/ 3011486 w 3783333"/>
                  <a:gd name="connsiteY1071" fmla="*/ 226244 h 1356409"/>
                  <a:gd name="connsiteX1072" fmla="*/ 3020653 w 3783333"/>
                  <a:gd name="connsiteY1072" fmla="*/ 218567 h 1356409"/>
                  <a:gd name="connsiteX1073" fmla="*/ 3020653 w 3783333"/>
                  <a:gd name="connsiteY1073" fmla="*/ 231211 h 1356409"/>
                  <a:gd name="connsiteX1074" fmla="*/ 2999203 w 3783333"/>
                  <a:gd name="connsiteY1074" fmla="*/ 231211 h 1356409"/>
                  <a:gd name="connsiteX1075" fmla="*/ 2992969 w 3783333"/>
                  <a:gd name="connsiteY1075" fmla="*/ 231211 h 1356409"/>
                  <a:gd name="connsiteX1076" fmla="*/ 3002319 w 3783333"/>
                  <a:gd name="connsiteY1076" fmla="*/ 223534 h 1356409"/>
                  <a:gd name="connsiteX1077" fmla="*/ 3002319 w 3783333"/>
                  <a:gd name="connsiteY1077" fmla="*/ 236179 h 1356409"/>
                  <a:gd name="connsiteX1078" fmla="*/ 2986736 w 3783333"/>
                  <a:gd name="connsiteY1078" fmla="*/ 236179 h 1356409"/>
                  <a:gd name="connsiteX1079" fmla="*/ 2980686 w 3783333"/>
                  <a:gd name="connsiteY1079" fmla="*/ 236179 h 1356409"/>
                  <a:gd name="connsiteX1080" fmla="*/ 2990036 w 3783333"/>
                  <a:gd name="connsiteY1080" fmla="*/ 228652 h 1356409"/>
                  <a:gd name="connsiteX1081" fmla="*/ 2990036 w 3783333"/>
                  <a:gd name="connsiteY1081" fmla="*/ 241297 h 1356409"/>
                  <a:gd name="connsiteX1082" fmla="*/ 2968586 w 3783333"/>
                  <a:gd name="connsiteY1082" fmla="*/ 241297 h 1356409"/>
                  <a:gd name="connsiteX1083" fmla="*/ 2977752 w 3783333"/>
                  <a:gd name="connsiteY1083" fmla="*/ 233620 h 1356409"/>
                  <a:gd name="connsiteX1084" fmla="*/ 2977752 w 3783333"/>
                  <a:gd name="connsiteY1084" fmla="*/ 246264 h 1356409"/>
                  <a:gd name="connsiteX1085" fmla="*/ 2962352 w 3783333"/>
                  <a:gd name="connsiteY1085" fmla="*/ 246264 h 1356409"/>
                  <a:gd name="connsiteX1086" fmla="*/ 2971519 w 3783333"/>
                  <a:gd name="connsiteY1086" fmla="*/ 238738 h 1356409"/>
                  <a:gd name="connsiteX1087" fmla="*/ 2971519 w 3783333"/>
                  <a:gd name="connsiteY1087" fmla="*/ 251382 h 1356409"/>
                  <a:gd name="connsiteX1088" fmla="*/ 2937785 w 3783333"/>
                  <a:gd name="connsiteY1088" fmla="*/ 251382 h 1356409"/>
                  <a:gd name="connsiteX1089" fmla="*/ 2947135 w 3783333"/>
                  <a:gd name="connsiteY1089" fmla="*/ 243705 h 1356409"/>
                  <a:gd name="connsiteX1090" fmla="*/ 2947135 w 3783333"/>
                  <a:gd name="connsiteY1090" fmla="*/ 256350 h 1356409"/>
                  <a:gd name="connsiteX1091" fmla="*/ 2925502 w 3783333"/>
                  <a:gd name="connsiteY1091" fmla="*/ 256350 h 1356409"/>
                  <a:gd name="connsiteX1092" fmla="*/ 2919452 w 3783333"/>
                  <a:gd name="connsiteY1092" fmla="*/ 256350 h 1356409"/>
                  <a:gd name="connsiteX1093" fmla="*/ 2928802 w 3783333"/>
                  <a:gd name="connsiteY1093" fmla="*/ 248673 h 1356409"/>
                  <a:gd name="connsiteX1094" fmla="*/ 2928802 w 3783333"/>
                  <a:gd name="connsiteY1094" fmla="*/ 261317 h 1356409"/>
                  <a:gd name="connsiteX1095" fmla="*/ 2913401 w 3783333"/>
                  <a:gd name="connsiteY1095" fmla="*/ 261317 h 1356409"/>
                  <a:gd name="connsiteX1096" fmla="*/ 2907168 w 3783333"/>
                  <a:gd name="connsiteY1096" fmla="*/ 261317 h 1356409"/>
                  <a:gd name="connsiteX1097" fmla="*/ 2916518 w 3783333"/>
                  <a:gd name="connsiteY1097" fmla="*/ 253791 h 1356409"/>
                  <a:gd name="connsiteX1098" fmla="*/ 2916518 w 3783333"/>
                  <a:gd name="connsiteY1098" fmla="*/ 258758 h 1356409"/>
                  <a:gd name="connsiteX1099" fmla="*/ 2916518 w 3783333"/>
                  <a:gd name="connsiteY1099" fmla="*/ 263725 h 1356409"/>
                  <a:gd name="connsiteX1100" fmla="*/ 2916518 w 3783333"/>
                  <a:gd name="connsiteY1100" fmla="*/ 276370 h 1356409"/>
                  <a:gd name="connsiteX1101" fmla="*/ 2901118 w 3783333"/>
                  <a:gd name="connsiteY1101" fmla="*/ 276370 h 1356409"/>
                  <a:gd name="connsiteX1102" fmla="*/ 2910285 w 3783333"/>
                  <a:gd name="connsiteY1102" fmla="*/ 268843 h 1356409"/>
                  <a:gd name="connsiteX1103" fmla="*/ 2910285 w 3783333"/>
                  <a:gd name="connsiteY1103" fmla="*/ 281488 h 1356409"/>
                  <a:gd name="connsiteX1104" fmla="*/ 2888834 w 3783333"/>
                  <a:gd name="connsiteY1104" fmla="*/ 281488 h 1356409"/>
                  <a:gd name="connsiteX1105" fmla="*/ 2876551 w 3783333"/>
                  <a:gd name="connsiteY1105" fmla="*/ 281488 h 1356409"/>
                  <a:gd name="connsiteX1106" fmla="*/ 2885901 w 3783333"/>
                  <a:gd name="connsiteY1106" fmla="*/ 273811 h 1356409"/>
                  <a:gd name="connsiteX1107" fmla="*/ 2885901 w 3783333"/>
                  <a:gd name="connsiteY1107" fmla="*/ 286455 h 1356409"/>
                  <a:gd name="connsiteX1108" fmla="*/ 2858217 w 3783333"/>
                  <a:gd name="connsiteY1108" fmla="*/ 286455 h 1356409"/>
                  <a:gd name="connsiteX1109" fmla="*/ 2867384 w 3783333"/>
                  <a:gd name="connsiteY1109" fmla="*/ 278929 h 1356409"/>
                  <a:gd name="connsiteX1110" fmla="*/ 2867384 w 3783333"/>
                  <a:gd name="connsiteY1110" fmla="*/ 291423 h 1356409"/>
                  <a:gd name="connsiteX1111" fmla="*/ 2852167 w 3783333"/>
                  <a:gd name="connsiteY1111" fmla="*/ 291423 h 1356409"/>
                  <a:gd name="connsiteX1112" fmla="*/ 2839883 w 3783333"/>
                  <a:gd name="connsiteY1112" fmla="*/ 291423 h 1356409"/>
                  <a:gd name="connsiteX1113" fmla="*/ 2849050 w 3783333"/>
                  <a:gd name="connsiteY1113" fmla="*/ 283896 h 1356409"/>
                  <a:gd name="connsiteX1114" fmla="*/ 2849050 w 3783333"/>
                  <a:gd name="connsiteY1114" fmla="*/ 296541 h 1356409"/>
                  <a:gd name="connsiteX1115" fmla="*/ 2833650 w 3783333"/>
                  <a:gd name="connsiteY1115" fmla="*/ 296541 h 1356409"/>
                  <a:gd name="connsiteX1116" fmla="*/ 2843000 w 3783333"/>
                  <a:gd name="connsiteY1116" fmla="*/ 288864 h 1356409"/>
                  <a:gd name="connsiteX1117" fmla="*/ 2843000 w 3783333"/>
                  <a:gd name="connsiteY1117" fmla="*/ 301508 h 1356409"/>
                  <a:gd name="connsiteX1118" fmla="*/ 2827600 w 3783333"/>
                  <a:gd name="connsiteY1118" fmla="*/ 301508 h 1356409"/>
                  <a:gd name="connsiteX1119" fmla="*/ 2803033 w 3783333"/>
                  <a:gd name="connsiteY1119" fmla="*/ 301508 h 1356409"/>
                  <a:gd name="connsiteX1120" fmla="*/ 2812383 w 3783333"/>
                  <a:gd name="connsiteY1120" fmla="*/ 293982 h 1356409"/>
                  <a:gd name="connsiteX1121" fmla="*/ 2812383 w 3783333"/>
                  <a:gd name="connsiteY1121" fmla="*/ 306475 h 1356409"/>
                  <a:gd name="connsiteX1122" fmla="*/ 2796983 w 3783333"/>
                  <a:gd name="connsiteY1122" fmla="*/ 306475 h 1356409"/>
                  <a:gd name="connsiteX1123" fmla="*/ 2790749 w 3783333"/>
                  <a:gd name="connsiteY1123" fmla="*/ 306475 h 1356409"/>
                  <a:gd name="connsiteX1124" fmla="*/ 2800099 w 3783333"/>
                  <a:gd name="connsiteY1124" fmla="*/ 298949 h 1356409"/>
                  <a:gd name="connsiteX1125" fmla="*/ 2800099 w 3783333"/>
                  <a:gd name="connsiteY1125" fmla="*/ 311593 h 1356409"/>
                  <a:gd name="connsiteX1126" fmla="*/ 2784699 w 3783333"/>
                  <a:gd name="connsiteY1126" fmla="*/ 311593 h 1356409"/>
                  <a:gd name="connsiteX1127" fmla="*/ 2766182 w 3783333"/>
                  <a:gd name="connsiteY1127" fmla="*/ 311593 h 1356409"/>
                  <a:gd name="connsiteX1128" fmla="*/ 2760132 w 3783333"/>
                  <a:gd name="connsiteY1128" fmla="*/ 311593 h 1356409"/>
                  <a:gd name="connsiteX1129" fmla="*/ 2769482 w 3783333"/>
                  <a:gd name="connsiteY1129" fmla="*/ 303917 h 1356409"/>
                  <a:gd name="connsiteX1130" fmla="*/ 2769482 w 3783333"/>
                  <a:gd name="connsiteY1130" fmla="*/ 321528 h 1356409"/>
                  <a:gd name="connsiteX1131" fmla="*/ 2735748 w 3783333"/>
                  <a:gd name="connsiteY1131" fmla="*/ 321528 h 1356409"/>
                  <a:gd name="connsiteX1132" fmla="*/ 2723465 w 3783333"/>
                  <a:gd name="connsiteY1132" fmla="*/ 321528 h 1356409"/>
                  <a:gd name="connsiteX1133" fmla="*/ 2717231 w 3783333"/>
                  <a:gd name="connsiteY1133" fmla="*/ 321528 h 1356409"/>
                  <a:gd name="connsiteX1134" fmla="*/ 2726581 w 3783333"/>
                  <a:gd name="connsiteY1134" fmla="*/ 314002 h 1356409"/>
                  <a:gd name="connsiteX1135" fmla="*/ 2726581 w 3783333"/>
                  <a:gd name="connsiteY1135" fmla="*/ 318969 h 1356409"/>
                  <a:gd name="connsiteX1136" fmla="*/ 2726581 w 3783333"/>
                  <a:gd name="connsiteY1136" fmla="*/ 331614 h 1356409"/>
                  <a:gd name="connsiteX1137" fmla="*/ 2711181 w 3783333"/>
                  <a:gd name="connsiteY1137" fmla="*/ 331614 h 1356409"/>
                  <a:gd name="connsiteX1138" fmla="*/ 2698898 w 3783333"/>
                  <a:gd name="connsiteY1138" fmla="*/ 331614 h 1356409"/>
                  <a:gd name="connsiteX1139" fmla="*/ 2708248 w 3783333"/>
                  <a:gd name="connsiteY1139" fmla="*/ 324087 h 1356409"/>
                  <a:gd name="connsiteX1140" fmla="*/ 2708248 w 3783333"/>
                  <a:gd name="connsiteY1140" fmla="*/ 336581 h 1356409"/>
                  <a:gd name="connsiteX1141" fmla="*/ 2686614 w 3783333"/>
                  <a:gd name="connsiteY1141" fmla="*/ 336581 h 1356409"/>
                  <a:gd name="connsiteX1142" fmla="*/ 2695964 w 3783333"/>
                  <a:gd name="connsiteY1142" fmla="*/ 329055 h 1356409"/>
                  <a:gd name="connsiteX1143" fmla="*/ 2695964 w 3783333"/>
                  <a:gd name="connsiteY1143" fmla="*/ 341699 h 1356409"/>
                  <a:gd name="connsiteX1144" fmla="*/ 2649947 w 3783333"/>
                  <a:gd name="connsiteY1144" fmla="*/ 341699 h 1356409"/>
                  <a:gd name="connsiteX1145" fmla="*/ 2643713 w 3783333"/>
                  <a:gd name="connsiteY1145" fmla="*/ 341699 h 1356409"/>
                  <a:gd name="connsiteX1146" fmla="*/ 2653064 w 3783333"/>
                  <a:gd name="connsiteY1146" fmla="*/ 334022 h 1356409"/>
                  <a:gd name="connsiteX1147" fmla="*/ 2653064 w 3783333"/>
                  <a:gd name="connsiteY1147" fmla="*/ 346667 h 1356409"/>
                  <a:gd name="connsiteX1148" fmla="*/ 2631613 w 3783333"/>
                  <a:gd name="connsiteY1148" fmla="*/ 346667 h 1356409"/>
                  <a:gd name="connsiteX1149" fmla="*/ 2625380 w 3783333"/>
                  <a:gd name="connsiteY1149" fmla="*/ 346667 h 1356409"/>
                  <a:gd name="connsiteX1150" fmla="*/ 2619329 w 3783333"/>
                  <a:gd name="connsiteY1150" fmla="*/ 346667 h 1356409"/>
                  <a:gd name="connsiteX1151" fmla="*/ 2628496 w 3783333"/>
                  <a:gd name="connsiteY1151" fmla="*/ 339140 h 1356409"/>
                  <a:gd name="connsiteX1152" fmla="*/ 2628496 w 3783333"/>
                  <a:gd name="connsiteY1152" fmla="*/ 351634 h 1356409"/>
                  <a:gd name="connsiteX1153" fmla="*/ 2613096 w 3783333"/>
                  <a:gd name="connsiteY1153" fmla="*/ 351634 h 1356409"/>
                  <a:gd name="connsiteX1154" fmla="*/ 2622446 w 3783333"/>
                  <a:gd name="connsiteY1154" fmla="*/ 344108 h 1356409"/>
                  <a:gd name="connsiteX1155" fmla="*/ 2622446 w 3783333"/>
                  <a:gd name="connsiteY1155" fmla="*/ 356752 h 1356409"/>
                  <a:gd name="connsiteX1156" fmla="*/ 2588529 w 3783333"/>
                  <a:gd name="connsiteY1156" fmla="*/ 356752 h 1356409"/>
                  <a:gd name="connsiteX1157" fmla="*/ 2597879 w 3783333"/>
                  <a:gd name="connsiteY1157" fmla="*/ 349075 h 1356409"/>
                  <a:gd name="connsiteX1158" fmla="*/ 2597879 w 3783333"/>
                  <a:gd name="connsiteY1158" fmla="*/ 361719 h 1356409"/>
                  <a:gd name="connsiteX1159" fmla="*/ 2582479 w 3783333"/>
                  <a:gd name="connsiteY1159" fmla="*/ 361719 h 1356409"/>
                  <a:gd name="connsiteX1160" fmla="*/ 2558095 w 3783333"/>
                  <a:gd name="connsiteY1160" fmla="*/ 361719 h 1356409"/>
                  <a:gd name="connsiteX1161" fmla="*/ 2539578 w 3783333"/>
                  <a:gd name="connsiteY1161" fmla="*/ 361719 h 1356409"/>
                  <a:gd name="connsiteX1162" fmla="*/ 2548928 w 3783333"/>
                  <a:gd name="connsiteY1162" fmla="*/ 354193 h 1356409"/>
                  <a:gd name="connsiteX1163" fmla="*/ 2548928 w 3783333"/>
                  <a:gd name="connsiteY1163" fmla="*/ 366837 h 1356409"/>
                  <a:gd name="connsiteX1164" fmla="*/ 2533528 w 3783333"/>
                  <a:gd name="connsiteY1164" fmla="*/ 366837 h 1356409"/>
                  <a:gd name="connsiteX1165" fmla="*/ 2542695 w 3783333"/>
                  <a:gd name="connsiteY1165" fmla="*/ 359160 h 1356409"/>
                  <a:gd name="connsiteX1166" fmla="*/ 2542695 w 3783333"/>
                  <a:gd name="connsiteY1166" fmla="*/ 371805 h 1356409"/>
                  <a:gd name="connsiteX1167" fmla="*/ 2521244 w 3783333"/>
                  <a:gd name="connsiteY1167" fmla="*/ 371805 h 1356409"/>
                  <a:gd name="connsiteX1168" fmla="*/ 2502911 w 3783333"/>
                  <a:gd name="connsiteY1168" fmla="*/ 371805 h 1356409"/>
                  <a:gd name="connsiteX1169" fmla="*/ 2490627 w 3783333"/>
                  <a:gd name="connsiteY1169" fmla="*/ 371805 h 1356409"/>
                  <a:gd name="connsiteX1170" fmla="*/ 2484394 w 3783333"/>
                  <a:gd name="connsiteY1170" fmla="*/ 371805 h 1356409"/>
                  <a:gd name="connsiteX1171" fmla="*/ 2472294 w 3783333"/>
                  <a:gd name="connsiteY1171" fmla="*/ 371805 h 1356409"/>
                  <a:gd name="connsiteX1172" fmla="*/ 2481460 w 3783333"/>
                  <a:gd name="connsiteY1172" fmla="*/ 364278 h 1356409"/>
                  <a:gd name="connsiteX1173" fmla="*/ 2481460 w 3783333"/>
                  <a:gd name="connsiteY1173" fmla="*/ 376923 h 1356409"/>
                  <a:gd name="connsiteX1174" fmla="*/ 2466060 w 3783333"/>
                  <a:gd name="connsiteY1174" fmla="*/ 376923 h 1356409"/>
                  <a:gd name="connsiteX1175" fmla="*/ 2475410 w 3783333"/>
                  <a:gd name="connsiteY1175" fmla="*/ 369246 h 1356409"/>
                  <a:gd name="connsiteX1176" fmla="*/ 2475410 w 3783333"/>
                  <a:gd name="connsiteY1176" fmla="*/ 374213 h 1356409"/>
                  <a:gd name="connsiteX1177" fmla="*/ 2475410 w 3783333"/>
                  <a:gd name="connsiteY1177" fmla="*/ 386858 h 1356409"/>
                  <a:gd name="connsiteX1178" fmla="*/ 2460010 w 3783333"/>
                  <a:gd name="connsiteY1178" fmla="*/ 386858 h 1356409"/>
                  <a:gd name="connsiteX1179" fmla="*/ 2453776 w 3783333"/>
                  <a:gd name="connsiteY1179" fmla="*/ 386858 h 1356409"/>
                  <a:gd name="connsiteX1180" fmla="*/ 2463127 w 3783333"/>
                  <a:gd name="connsiteY1180" fmla="*/ 379331 h 1356409"/>
                  <a:gd name="connsiteX1181" fmla="*/ 2463127 w 3783333"/>
                  <a:gd name="connsiteY1181" fmla="*/ 391976 h 1356409"/>
                  <a:gd name="connsiteX1182" fmla="*/ 2441676 w 3783333"/>
                  <a:gd name="connsiteY1182" fmla="*/ 391976 h 1356409"/>
                  <a:gd name="connsiteX1183" fmla="*/ 2450843 w 3783333"/>
                  <a:gd name="connsiteY1183" fmla="*/ 384299 h 1356409"/>
                  <a:gd name="connsiteX1184" fmla="*/ 2450843 w 3783333"/>
                  <a:gd name="connsiteY1184" fmla="*/ 401910 h 1356409"/>
                  <a:gd name="connsiteX1185" fmla="*/ 2435443 w 3783333"/>
                  <a:gd name="connsiteY1185" fmla="*/ 401910 h 1356409"/>
                  <a:gd name="connsiteX1186" fmla="*/ 2429209 w 3783333"/>
                  <a:gd name="connsiteY1186" fmla="*/ 401910 h 1356409"/>
                  <a:gd name="connsiteX1187" fmla="*/ 2438560 w 3783333"/>
                  <a:gd name="connsiteY1187" fmla="*/ 394384 h 1356409"/>
                  <a:gd name="connsiteX1188" fmla="*/ 2438560 w 3783333"/>
                  <a:gd name="connsiteY1188" fmla="*/ 407028 h 1356409"/>
                  <a:gd name="connsiteX1189" fmla="*/ 2417109 w 3783333"/>
                  <a:gd name="connsiteY1189" fmla="*/ 407028 h 1356409"/>
                  <a:gd name="connsiteX1190" fmla="*/ 2411059 w 3783333"/>
                  <a:gd name="connsiteY1190" fmla="*/ 407028 h 1356409"/>
                  <a:gd name="connsiteX1191" fmla="*/ 2420226 w 3783333"/>
                  <a:gd name="connsiteY1191" fmla="*/ 399351 h 1356409"/>
                  <a:gd name="connsiteX1192" fmla="*/ 2420226 w 3783333"/>
                  <a:gd name="connsiteY1192" fmla="*/ 411996 h 1356409"/>
                  <a:gd name="connsiteX1193" fmla="*/ 2367975 w 3783333"/>
                  <a:gd name="connsiteY1193" fmla="*/ 411996 h 1356409"/>
                  <a:gd name="connsiteX1194" fmla="*/ 2355875 w 3783333"/>
                  <a:gd name="connsiteY1194" fmla="*/ 411996 h 1356409"/>
                  <a:gd name="connsiteX1195" fmla="*/ 2365042 w 3783333"/>
                  <a:gd name="connsiteY1195" fmla="*/ 404469 h 1356409"/>
                  <a:gd name="connsiteX1196" fmla="*/ 2365042 w 3783333"/>
                  <a:gd name="connsiteY1196" fmla="*/ 417114 h 1356409"/>
                  <a:gd name="connsiteX1197" fmla="*/ 2337358 w 3783333"/>
                  <a:gd name="connsiteY1197" fmla="*/ 417114 h 1356409"/>
                  <a:gd name="connsiteX1198" fmla="*/ 2346708 w 3783333"/>
                  <a:gd name="connsiteY1198" fmla="*/ 409437 h 1356409"/>
                  <a:gd name="connsiteX1199" fmla="*/ 2346708 w 3783333"/>
                  <a:gd name="connsiteY1199" fmla="*/ 422081 h 1356409"/>
                  <a:gd name="connsiteX1200" fmla="*/ 2325074 w 3783333"/>
                  <a:gd name="connsiteY1200" fmla="*/ 422081 h 1356409"/>
                  <a:gd name="connsiteX1201" fmla="*/ 2312974 w 3783333"/>
                  <a:gd name="connsiteY1201" fmla="*/ 422081 h 1356409"/>
                  <a:gd name="connsiteX1202" fmla="*/ 2322141 w 3783333"/>
                  <a:gd name="connsiteY1202" fmla="*/ 414555 h 1356409"/>
                  <a:gd name="connsiteX1203" fmla="*/ 2322141 w 3783333"/>
                  <a:gd name="connsiteY1203" fmla="*/ 427049 h 1356409"/>
                  <a:gd name="connsiteX1204" fmla="*/ 2306741 w 3783333"/>
                  <a:gd name="connsiteY1204" fmla="*/ 427049 h 1356409"/>
                  <a:gd name="connsiteX1205" fmla="*/ 2300690 w 3783333"/>
                  <a:gd name="connsiteY1205" fmla="*/ 427049 h 1356409"/>
                  <a:gd name="connsiteX1206" fmla="*/ 2294640 w 3783333"/>
                  <a:gd name="connsiteY1206" fmla="*/ 427049 h 1356409"/>
                  <a:gd name="connsiteX1207" fmla="*/ 2288407 w 3783333"/>
                  <a:gd name="connsiteY1207" fmla="*/ 427049 h 1356409"/>
                  <a:gd name="connsiteX1208" fmla="*/ 2282357 w 3783333"/>
                  <a:gd name="connsiteY1208" fmla="*/ 427049 h 1356409"/>
                  <a:gd name="connsiteX1209" fmla="*/ 2263840 w 3783333"/>
                  <a:gd name="connsiteY1209" fmla="*/ 427049 h 1356409"/>
                  <a:gd name="connsiteX1210" fmla="*/ 2251740 w 3783333"/>
                  <a:gd name="connsiteY1210" fmla="*/ 427049 h 1356409"/>
                  <a:gd name="connsiteX1211" fmla="*/ 2245506 w 3783333"/>
                  <a:gd name="connsiteY1211" fmla="*/ 427049 h 1356409"/>
                  <a:gd name="connsiteX1212" fmla="*/ 2254673 w 3783333"/>
                  <a:gd name="connsiteY1212" fmla="*/ 419522 h 1356409"/>
                  <a:gd name="connsiteX1213" fmla="*/ 2254673 w 3783333"/>
                  <a:gd name="connsiteY1213" fmla="*/ 437134 h 1356409"/>
                  <a:gd name="connsiteX1214" fmla="*/ 2239456 w 3783333"/>
                  <a:gd name="connsiteY1214" fmla="*/ 437134 h 1356409"/>
                  <a:gd name="connsiteX1215" fmla="*/ 2220939 w 3783333"/>
                  <a:gd name="connsiteY1215" fmla="*/ 437134 h 1356409"/>
                  <a:gd name="connsiteX1216" fmla="*/ 2196555 w 3783333"/>
                  <a:gd name="connsiteY1216" fmla="*/ 437134 h 1356409"/>
                  <a:gd name="connsiteX1217" fmla="*/ 2205722 w 3783333"/>
                  <a:gd name="connsiteY1217" fmla="*/ 429608 h 1356409"/>
                  <a:gd name="connsiteX1218" fmla="*/ 2205722 w 3783333"/>
                  <a:gd name="connsiteY1218" fmla="*/ 447219 h 1356409"/>
                  <a:gd name="connsiteX1219" fmla="*/ 2190322 w 3783333"/>
                  <a:gd name="connsiteY1219" fmla="*/ 447219 h 1356409"/>
                  <a:gd name="connsiteX1220" fmla="*/ 2199672 w 3783333"/>
                  <a:gd name="connsiteY1220" fmla="*/ 439542 h 1356409"/>
                  <a:gd name="connsiteX1221" fmla="*/ 2199672 w 3783333"/>
                  <a:gd name="connsiteY1221" fmla="*/ 452187 h 1356409"/>
                  <a:gd name="connsiteX1222" fmla="*/ 2178222 w 3783333"/>
                  <a:gd name="connsiteY1222" fmla="*/ 452187 h 1356409"/>
                  <a:gd name="connsiteX1223" fmla="*/ 2187388 w 3783333"/>
                  <a:gd name="connsiteY1223" fmla="*/ 444660 h 1356409"/>
                  <a:gd name="connsiteX1224" fmla="*/ 2187388 w 3783333"/>
                  <a:gd name="connsiteY1224" fmla="*/ 457154 h 1356409"/>
                  <a:gd name="connsiteX1225" fmla="*/ 2165938 w 3783333"/>
                  <a:gd name="connsiteY1225" fmla="*/ 457154 h 1356409"/>
                  <a:gd name="connsiteX1226" fmla="*/ 2175105 w 3783333"/>
                  <a:gd name="connsiteY1226" fmla="*/ 449628 h 1356409"/>
                  <a:gd name="connsiteX1227" fmla="*/ 2175105 w 3783333"/>
                  <a:gd name="connsiteY1227" fmla="*/ 462272 h 1356409"/>
                  <a:gd name="connsiteX1228" fmla="*/ 2159705 w 3783333"/>
                  <a:gd name="connsiteY1228" fmla="*/ 462272 h 1356409"/>
                  <a:gd name="connsiteX1229" fmla="*/ 2135321 w 3783333"/>
                  <a:gd name="connsiteY1229" fmla="*/ 462272 h 1356409"/>
                  <a:gd name="connsiteX1230" fmla="*/ 2144488 w 3783333"/>
                  <a:gd name="connsiteY1230" fmla="*/ 454746 h 1356409"/>
                  <a:gd name="connsiteX1231" fmla="*/ 2144488 w 3783333"/>
                  <a:gd name="connsiteY1231" fmla="*/ 467240 h 1356409"/>
                  <a:gd name="connsiteX1232" fmla="*/ 2123037 w 3783333"/>
                  <a:gd name="connsiteY1232" fmla="*/ 467240 h 1356409"/>
                  <a:gd name="connsiteX1233" fmla="*/ 2110754 w 3783333"/>
                  <a:gd name="connsiteY1233" fmla="*/ 467240 h 1356409"/>
                  <a:gd name="connsiteX1234" fmla="*/ 2120104 w 3783333"/>
                  <a:gd name="connsiteY1234" fmla="*/ 459713 h 1356409"/>
                  <a:gd name="connsiteX1235" fmla="*/ 2120104 w 3783333"/>
                  <a:gd name="connsiteY1235" fmla="*/ 472207 h 1356409"/>
                  <a:gd name="connsiteX1236" fmla="*/ 2104520 w 3783333"/>
                  <a:gd name="connsiteY1236" fmla="*/ 472207 h 1356409"/>
                  <a:gd name="connsiteX1237" fmla="*/ 2092237 w 3783333"/>
                  <a:gd name="connsiteY1237" fmla="*/ 472207 h 1356409"/>
                  <a:gd name="connsiteX1238" fmla="*/ 2101587 w 3783333"/>
                  <a:gd name="connsiteY1238" fmla="*/ 464681 h 1356409"/>
                  <a:gd name="connsiteX1239" fmla="*/ 2101587 w 3783333"/>
                  <a:gd name="connsiteY1239" fmla="*/ 469799 h 1356409"/>
                  <a:gd name="connsiteX1240" fmla="*/ 2101587 w 3783333"/>
                  <a:gd name="connsiteY1240" fmla="*/ 482292 h 1356409"/>
                  <a:gd name="connsiteX1241" fmla="*/ 2086187 w 3783333"/>
                  <a:gd name="connsiteY1241" fmla="*/ 482292 h 1356409"/>
                  <a:gd name="connsiteX1242" fmla="*/ 2095537 w 3783333"/>
                  <a:gd name="connsiteY1242" fmla="*/ 474766 h 1356409"/>
                  <a:gd name="connsiteX1243" fmla="*/ 2095537 w 3783333"/>
                  <a:gd name="connsiteY1243" fmla="*/ 487260 h 1356409"/>
                  <a:gd name="connsiteX1244" fmla="*/ 2074086 w 3783333"/>
                  <a:gd name="connsiteY1244" fmla="*/ 487260 h 1356409"/>
                  <a:gd name="connsiteX1245" fmla="*/ 2083253 w 3783333"/>
                  <a:gd name="connsiteY1245" fmla="*/ 479733 h 1356409"/>
                  <a:gd name="connsiteX1246" fmla="*/ 2083253 w 3783333"/>
                  <a:gd name="connsiteY1246" fmla="*/ 492378 h 1356409"/>
                  <a:gd name="connsiteX1247" fmla="*/ 2061620 w 3783333"/>
                  <a:gd name="connsiteY1247" fmla="*/ 492378 h 1356409"/>
                  <a:gd name="connsiteX1248" fmla="*/ 2055570 w 3783333"/>
                  <a:gd name="connsiteY1248" fmla="*/ 492378 h 1356409"/>
                  <a:gd name="connsiteX1249" fmla="*/ 2049336 w 3783333"/>
                  <a:gd name="connsiteY1249" fmla="*/ 492378 h 1356409"/>
                  <a:gd name="connsiteX1250" fmla="*/ 2058686 w 3783333"/>
                  <a:gd name="connsiteY1250" fmla="*/ 484851 h 1356409"/>
                  <a:gd name="connsiteX1251" fmla="*/ 2058686 w 3783333"/>
                  <a:gd name="connsiteY1251" fmla="*/ 497345 h 1356409"/>
                  <a:gd name="connsiteX1252" fmla="*/ 2037236 w 3783333"/>
                  <a:gd name="connsiteY1252" fmla="*/ 497345 h 1356409"/>
                  <a:gd name="connsiteX1253" fmla="*/ 2046403 w 3783333"/>
                  <a:gd name="connsiteY1253" fmla="*/ 489819 h 1356409"/>
                  <a:gd name="connsiteX1254" fmla="*/ 2046403 w 3783333"/>
                  <a:gd name="connsiteY1254" fmla="*/ 502463 h 1356409"/>
                  <a:gd name="connsiteX1255" fmla="*/ 2024952 w 3783333"/>
                  <a:gd name="connsiteY1255" fmla="*/ 502463 h 1356409"/>
                  <a:gd name="connsiteX1256" fmla="*/ 2012669 w 3783333"/>
                  <a:gd name="connsiteY1256" fmla="*/ 502463 h 1356409"/>
                  <a:gd name="connsiteX1257" fmla="*/ 2022019 w 3783333"/>
                  <a:gd name="connsiteY1257" fmla="*/ 494786 h 1356409"/>
                  <a:gd name="connsiteX1258" fmla="*/ 2022019 w 3783333"/>
                  <a:gd name="connsiteY1258" fmla="*/ 507431 h 1356409"/>
                  <a:gd name="connsiteX1259" fmla="*/ 2006619 w 3783333"/>
                  <a:gd name="connsiteY1259" fmla="*/ 507431 h 1356409"/>
                  <a:gd name="connsiteX1260" fmla="*/ 2015785 w 3783333"/>
                  <a:gd name="connsiteY1260" fmla="*/ 499904 h 1356409"/>
                  <a:gd name="connsiteX1261" fmla="*/ 2015785 w 3783333"/>
                  <a:gd name="connsiteY1261" fmla="*/ 512398 h 1356409"/>
                  <a:gd name="connsiteX1262" fmla="*/ 2000385 w 3783333"/>
                  <a:gd name="connsiteY1262" fmla="*/ 512398 h 1356409"/>
                  <a:gd name="connsiteX1263" fmla="*/ 2009735 w 3783333"/>
                  <a:gd name="connsiteY1263" fmla="*/ 504872 h 1356409"/>
                  <a:gd name="connsiteX1264" fmla="*/ 2009735 w 3783333"/>
                  <a:gd name="connsiteY1264" fmla="*/ 517516 h 1356409"/>
                  <a:gd name="connsiteX1265" fmla="*/ 1982052 w 3783333"/>
                  <a:gd name="connsiteY1265" fmla="*/ 517516 h 1356409"/>
                  <a:gd name="connsiteX1266" fmla="*/ 1976001 w 3783333"/>
                  <a:gd name="connsiteY1266" fmla="*/ 517516 h 1356409"/>
                  <a:gd name="connsiteX1267" fmla="*/ 1985168 w 3783333"/>
                  <a:gd name="connsiteY1267" fmla="*/ 509839 h 1356409"/>
                  <a:gd name="connsiteX1268" fmla="*/ 1985168 w 3783333"/>
                  <a:gd name="connsiteY1268" fmla="*/ 522483 h 1356409"/>
                  <a:gd name="connsiteX1269" fmla="*/ 1963718 w 3783333"/>
                  <a:gd name="connsiteY1269" fmla="*/ 522483 h 1356409"/>
                  <a:gd name="connsiteX1270" fmla="*/ 1957668 w 3783333"/>
                  <a:gd name="connsiteY1270" fmla="*/ 522483 h 1356409"/>
                  <a:gd name="connsiteX1271" fmla="*/ 1966835 w 3783333"/>
                  <a:gd name="connsiteY1271" fmla="*/ 514957 h 1356409"/>
                  <a:gd name="connsiteX1272" fmla="*/ 1966835 w 3783333"/>
                  <a:gd name="connsiteY1272" fmla="*/ 527601 h 1356409"/>
                  <a:gd name="connsiteX1273" fmla="*/ 1951434 w 3783333"/>
                  <a:gd name="connsiteY1273" fmla="*/ 527601 h 1356409"/>
                  <a:gd name="connsiteX1274" fmla="*/ 1945384 w 3783333"/>
                  <a:gd name="connsiteY1274" fmla="*/ 527601 h 1356409"/>
                  <a:gd name="connsiteX1275" fmla="*/ 1954551 w 3783333"/>
                  <a:gd name="connsiteY1275" fmla="*/ 519925 h 1356409"/>
                  <a:gd name="connsiteX1276" fmla="*/ 1954551 w 3783333"/>
                  <a:gd name="connsiteY1276" fmla="*/ 525042 h 1356409"/>
                  <a:gd name="connsiteX1277" fmla="*/ 1954551 w 3783333"/>
                  <a:gd name="connsiteY1277" fmla="*/ 537536 h 1356409"/>
                  <a:gd name="connsiteX1278" fmla="*/ 1939151 w 3783333"/>
                  <a:gd name="connsiteY1278" fmla="*/ 537536 h 1356409"/>
                  <a:gd name="connsiteX1279" fmla="*/ 1948501 w 3783333"/>
                  <a:gd name="connsiteY1279" fmla="*/ 530010 h 1356409"/>
                  <a:gd name="connsiteX1280" fmla="*/ 1948501 w 3783333"/>
                  <a:gd name="connsiteY1280" fmla="*/ 542654 h 1356409"/>
                  <a:gd name="connsiteX1281" fmla="*/ 1933101 w 3783333"/>
                  <a:gd name="connsiteY1281" fmla="*/ 542654 h 1356409"/>
                  <a:gd name="connsiteX1282" fmla="*/ 1926867 w 3783333"/>
                  <a:gd name="connsiteY1282" fmla="*/ 542654 h 1356409"/>
                  <a:gd name="connsiteX1283" fmla="*/ 1914767 w 3783333"/>
                  <a:gd name="connsiteY1283" fmla="*/ 542654 h 1356409"/>
                  <a:gd name="connsiteX1284" fmla="*/ 1923934 w 3783333"/>
                  <a:gd name="connsiteY1284" fmla="*/ 534977 h 1356409"/>
                  <a:gd name="connsiteX1285" fmla="*/ 1923934 w 3783333"/>
                  <a:gd name="connsiteY1285" fmla="*/ 547622 h 1356409"/>
                  <a:gd name="connsiteX1286" fmla="*/ 1902483 w 3783333"/>
                  <a:gd name="connsiteY1286" fmla="*/ 547622 h 1356409"/>
                  <a:gd name="connsiteX1287" fmla="*/ 1911650 w 3783333"/>
                  <a:gd name="connsiteY1287" fmla="*/ 540095 h 1356409"/>
                  <a:gd name="connsiteX1288" fmla="*/ 1911650 w 3783333"/>
                  <a:gd name="connsiteY1288" fmla="*/ 552740 h 1356409"/>
                  <a:gd name="connsiteX1289" fmla="*/ 1877916 w 3783333"/>
                  <a:gd name="connsiteY1289" fmla="*/ 552740 h 1356409"/>
                  <a:gd name="connsiteX1290" fmla="*/ 1865633 w 3783333"/>
                  <a:gd name="connsiteY1290" fmla="*/ 552740 h 1356409"/>
                  <a:gd name="connsiteX1291" fmla="*/ 1847299 w 3783333"/>
                  <a:gd name="connsiteY1291" fmla="*/ 552740 h 1356409"/>
                  <a:gd name="connsiteX1292" fmla="*/ 1856466 w 3783333"/>
                  <a:gd name="connsiteY1292" fmla="*/ 545063 h 1356409"/>
                  <a:gd name="connsiteX1293" fmla="*/ 1856466 w 3783333"/>
                  <a:gd name="connsiteY1293" fmla="*/ 555148 h 1356409"/>
                  <a:gd name="connsiteX1294" fmla="*/ 1856466 w 3783333"/>
                  <a:gd name="connsiteY1294" fmla="*/ 567793 h 1356409"/>
                  <a:gd name="connsiteX1295" fmla="*/ 1841066 w 3783333"/>
                  <a:gd name="connsiteY1295" fmla="*/ 567793 h 1356409"/>
                  <a:gd name="connsiteX1296" fmla="*/ 1822732 w 3783333"/>
                  <a:gd name="connsiteY1296" fmla="*/ 567793 h 1356409"/>
                  <a:gd name="connsiteX1297" fmla="*/ 1816682 w 3783333"/>
                  <a:gd name="connsiteY1297" fmla="*/ 567793 h 1356409"/>
                  <a:gd name="connsiteX1298" fmla="*/ 1825849 w 3783333"/>
                  <a:gd name="connsiteY1298" fmla="*/ 560116 h 1356409"/>
                  <a:gd name="connsiteX1299" fmla="*/ 1825849 w 3783333"/>
                  <a:gd name="connsiteY1299" fmla="*/ 572760 h 1356409"/>
                  <a:gd name="connsiteX1300" fmla="*/ 1804398 w 3783333"/>
                  <a:gd name="connsiteY1300" fmla="*/ 572760 h 1356409"/>
                  <a:gd name="connsiteX1301" fmla="*/ 1813565 w 3783333"/>
                  <a:gd name="connsiteY1301" fmla="*/ 565233 h 1356409"/>
                  <a:gd name="connsiteX1302" fmla="*/ 1813565 w 3783333"/>
                  <a:gd name="connsiteY1302" fmla="*/ 577727 h 1356409"/>
                  <a:gd name="connsiteX1303" fmla="*/ 1798348 w 3783333"/>
                  <a:gd name="connsiteY1303" fmla="*/ 577727 h 1356409"/>
                  <a:gd name="connsiteX1304" fmla="*/ 1807515 w 3783333"/>
                  <a:gd name="connsiteY1304" fmla="*/ 570201 h 1356409"/>
                  <a:gd name="connsiteX1305" fmla="*/ 1807515 w 3783333"/>
                  <a:gd name="connsiteY1305" fmla="*/ 582845 h 1356409"/>
                  <a:gd name="connsiteX1306" fmla="*/ 1792115 w 3783333"/>
                  <a:gd name="connsiteY1306" fmla="*/ 582845 h 1356409"/>
                  <a:gd name="connsiteX1307" fmla="*/ 1801465 w 3783333"/>
                  <a:gd name="connsiteY1307" fmla="*/ 575319 h 1356409"/>
                  <a:gd name="connsiteX1308" fmla="*/ 1801465 w 3783333"/>
                  <a:gd name="connsiteY1308" fmla="*/ 587813 h 1356409"/>
                  <a:gd name="connsiteX1309" fmla="*/ 1786065 w 3783333"/>
                  <a:gd name="connsiteY1309" fmla="*/ 587813 h 1356409"/>
                  <a:gd name="connsiteX1310" fmla="*/ 1779831 w 3783333"/>
                  <a:gd name="connsiteY1310" fmla="*/ 587813 h 1356409"/>
                  <a:gd name="connsiteX1311" fmla="*/ 1761498 w 3783333"/>
                  <a:gd name="connsiteY1311" fmla="*/ 587813 h 1356409"/>
                  <a:gd name="connsiteX1312" fmla="*/ 1755448 w 3783333"/>
                  <a:gd name="connsiteY1312" fmla="*/ 587813 h 1356409"/>
                  <a:gd name="connsiteX1313" fmla="*/ 1749214 w 3783333"/>
                  <a:gd name="connsiteY1313" fmla="*/ 587813 h 1356409"/>
                  <a:gd name="connsiteX1314" fmla="*/ 1743164 w 3783333"/>
                  <a:gd name="connsiteY1314" fmla="*/ 587813 h 1356409"/>
                  <a:gd name="connsiteX1315" fmla="*/ 1752331 w 3783333"/>
                  <a:gd name="connsiteY1315" fmla="*/ 580286 h 1356409"/>
                  <a:gd name="connsiteX1316" fmla="*/ 1752331 w 3783333"/>
                  <a:gd name="connsiteY1316" fmla="*/ 592931 h 1356409"/>
                  <a:gd name="connsiteX1317" fmla="*/ 1737114 w 3783333"/>
                  <a:gd name="connsiteY1317" fmla="*/ 592931 h 1356409"/>
                  <a:gd name="connsiteX1318" fmla="*/ 1730881 w 3783333"/>
                  <a:gd name="connsiteY1318" fmla="*/ 592931 h 1356409"/>
                  <a:gd name="connsiteX1319" fmla="*/ 1740231 w 3783333"/>
                  <a:gd name="connsiteY1319" fmla="*/ 585254 h 1356409"/>
                  <a:gd name="connsiteX1320" fmla="*/ 1740231 w 3783333"/>
                  <a:gd name="connsiteY1320" fmla="*/ 597898 h 1356409"/>
                  <a:gd name="connsiteX1321" fmla="*/ 1724830 w 3783333"/>
                  <a:gd name="connsiteY1321" fmla="*/ 597898 h 1356409"/>
                  <a:gd name="connsiteX1322" fmla="*/ 1733997 w 3783333"/>
                  <a:gd name="connsiteY1322" fmla="*/ 590372 h 1356409"/>
                  <a:gd name="connsiteX1323" fmla="*/ 1733997 w 3783333"/>
                  <a:gd name="connsiteY1323" fmla="*/ 595339 h 1356409"/>
                  <a:gd name="connsiteX1324" fmla="*/ 1733997 w 3783333"/>
                  <a:gd name="connsiteY1324" fmla="*/ 607984 h 1356409"/>
                  <a:gd name="connsiteX1325" fmla="*/ 1712547 w 3783333"/>
                  <a:gd name="connsiteY1325" fmla="*/ 607984 h 1356409"/>
                  <a:gd name="connsiteX1326" fmla="*/ 1721714 w 3783333"/>
                  <a:gd name="connsiteY1326" fmla="*/ 600307 h 1356409"/>
                  <a:gd name="connsiteX1327" fmla="*/ 1721714 w 3783333"/>
                  <a:gd name="connsiteY1327" fmla="*/ 605425 h 1356409"/>
                  <a:gd name="connsiteX1328" fmla="*/ 1721714 w 3783333"/>
                  <a:gd name="connsiteY1328" fmla="*/ 617918 h 1356409"/>
                  <a:gd name="connsiteX1329" fmla="*/ 1700263 w 3783333"/>
                  <a:gd name="connsiteY1329" fmla="*/ 617918 h 1356409"/>
                  <a:gd name="connsiteX1330" fmla="*/ 1709430 w 3783333"/>
                  <a:gd name="connsiteY1330" fmla="*/ 610392 h 1356409"/>
                  <a:gd name="connsiteX1331" fmla="*/ 1709430 w 3783333"/>
                  <a:gd name="connsiteY1331" fmla="*/ 623036 h 1356409"/>
                  <a:gd name="connsiteX1332" fmla="*/ 1694030 w 3783333"/>
                  <a:gd name="connsiteY1332" fmla="*/ 623036 h 1356409"/>
                  <a:gd name="connsiteX1333" fmla="*/ 1703380 w 3783333"/>
                  <a:gd name="connsiteY1333" fmla="*/ 615359 h 1356409"/>
                  <a:gd name="connsiteX1334" fmla="*/ 1703380 w 3783333"/>
                  <a:gd name="connsiteY1334" fmla="*/ 628004 h 1356409"/>
                  <a:gd name="connsiteX1335" fmla="*/ 1687980 w 3783333"/>
                  <a:gd name="connsiteY1335" fmla="*/ 628004 h 1356409"/>
                  <a:gd name="connsiteX1336" fmla="*/ 1697147 w 3783333"/>
                  <a:gd name="connsiteY1336" fmla="*/ 620477 h 1356409"/>
                  <a:gd name="connsiteX1337" fmla="*/ 1697147 w 3783333"/>
                  <a:gd name="connsiteY1337" fmla="*/ 632971 h 1356409"/>
                  <a:gd name="connsiteX1338" fmla="*/ 1681930 w 3783333"/>
                  <a:gd name="connsiteY1338" fmla="*/ 632971 h 1356409"/>
                  <a:gd name="connsiteX1339" fmla="*/ 1691096 w 3783333"/>
                  <a:gd name="connsiteY1339" fmla="*/ 625445 h 1356409"/>
                  <a:gd name="connsiteX1340" fmla="*/ 1691096 w 3783333"/>
                  <a:gd name="connsiteY1340" fmla="*/ 638089 h 1356409"/>
                  <a:gd name="connsiteX1341" fmla="*/ 1675696 w 3783333"/>
                  <a:gd name="connsiteY1341" fmla="*/ 638089 h 1356409"/>
                  <a:gd name="connsiteX1342" fmla="*/ 1663413 w 3783333"/>
                  <a:gd name="connsiteY1342" fmla="*/ 638089 h 1356409"/>
                  <a:gd name="connsiteX1343" fmla="*/ 1651129 w 3783333"/>
                  <a:gd name="connsiteY1343" fmla="*/ 638089 h 1356409"/>
                  <a:gd name="connsiteX1344" fmla="*/ 1660479 w 3783333"/>
                  <a:gd name="connsiteY1344" fmla="*/ 630412 h 1356409"/>
                  <a:gd name="connsiteX1345" fmla="*/ 1660479 w 3783333"/>
                  <a:gd name="connsiteY1345" fmla="*/ 643057 h 1356409"/>
                  <a:gd name="connsiteX1346" fmla="*/ 1632795 w 3783333"/>
                  <a:gd name="connsiteY1346" fmla="*/ 643057 h 1356409"/>
                  <a:gd name="connsiteX1347" fmla="*/ 1642146 w 3783333"/>
                  <a:gd name="connsiteY1347" fmla="*/ 635530 h 1356409"/>
                  <a:gd name="connsiteX1348" fmla="*/ 1642146 w 3783333"/>
                  <a:gd name="connsiteY1348" fmla="*/ 648024 h 1356409"/>
                  <a:gd name="connsiteX1349" fmla="*/ 1626745 w 3783333"/>
                  <a:gd name="connsiteY1349" fmla="*/ 648024 h 1356409"/>
                  <a:gd name="connsiteX1350" fmla="*/ 1635912 w 3783333"/>
                  <a:gd name="connsiteY1350" fmla="*/ 640498 h 1356409"/>
                  <a:gd name="connsiteX1351" fmla="*/ 1635912 w 3783333"/>
                  <a:gd name="connsiteY1351" fmla="*/ 653142 h 1356409"/>
                  <a:gd name="connsiteX1352" fmla="*/ 1620512 w 3783333"/>
                  <a:gd name="connsiteY1352" fmla="*/ 653142 h 1356409"/>
                  <a:gd name="connsiteX1353" fmla="*/ 1614462 w 3783333"/>
                  <a:gd name="connsiteY1353" fmla="*/ 653142 h 1356409"/>
                  <a:gd name="connsiteX1354" fmla="*/ 1623812 w 3783333"/>
                  <a:gd name="connsiteY1354" fmla="*/ 645465 h 1356409"/>
                  <a:gd name="connsiteX1355" fmla="*/ 1623812 w 3783333"/>
                  <a:gd name="connsiteY1355" fmla="*/ 658109 h 1356409"/>
                  <a:gd name="connsiteX1356" fmla="*/ 1596128 w 3783333"/>
                  <a:gd name="connsiteY1356" fmla="*/ 658109 h 1356409"/>
                  <a:gd name="connsiteX1357" fmla="*/ 1589895 w 3783333"/>
                  <a:gd name="connsiteY1357" fmla="*/ 658109 h 1356409"/>
                  <a:gd name="connsiteX1358" fmla="*/ 1599245 w 3783333"/>
                  <a:gd name="connsiteY1358" fmla="*/ 650583 h 1356409"/>
                  <a:gd name="connsiteX1359" fmla="*/ 1599245 w 3783333"/>
                  <a:gd name="connsiteY1359" fmla="*/ 663077 h 1356409"/>
                  <a:gd name="connsiteX1360" fmla="*/ 1583845 w 3783333"/>
                  <a:gd name="connsiteY1360" fmla="*/ 663077 h 1356409"/>
                  <a:gd name="connsiteX1361" fmla="*/ 1577794 w 3783333"/>
                  <a:gd name="connsiteY1361" fmla="*/ 663077 h 1356409"/>
                  <a:gd name="connsiteX1362" fmla="*/ 1586961 w 3783333"/>
                  <a:gd name="connsiteY1362" fmla="*/ 655550 h 1356409"/>
                  <a:gd name="connsiteX1363" fmla="*/ 1586961 w 3783333"/>
                  <a:gd name="connsiteY1363" fmla="*/ 668195 h 1356409"/>
                  <a:gd name="connsiteX1364" fmla="*/ 1571561 w 3783333"/>
                  <a:gd name="connsiteY1364" fmla="*/ 668195 h 1356409"/>
                  <a:gd name="connsiteX1365" fmla="*/ 1580911 w 3783333"/>
                  <a:gd name="connsiteY1365" fmla="*/ 660518 h 1356409"/>
                  <a:gd name="connsiteX1366" fmla="*/ 1580911 w 3783333"/>
                  <a:gd name="connsiteY1366" fmla="*/ 673162 h 1356409"/>
                  <a:gd name="connsiteX1367" fmla="*/ 1565511 w 3783333"/>
                  <a:gd name="connsiteY1367" fmla="*/ 673162 h 1356409"/>
                  <a:gd name="connsiteX1368" fmla="*/ 1574678 w 3783333"/>
                  <a:gd name="connsiteY1368" fmla="*/ 665636 h 1356409"/>
                  <a:gd name="connsiteX1369" fmla="*/ 1574678 w 3783333"/>
                  <a:gd name="connsiteY1369" fmla="*/ 678280 h 1356409"/>
                  <a:gd name="connsiteX1370" fmla="*/ 1559278 w 3783333"/>
                  <a:gd name="connsiteY1370" fmla="*/ 678280 h 1356409"/>
                  <a:gd name="connsiteX1371" fmla="*/ 1553227 w 3783333"/>
                  <a:gd name="connsiteY1371" fmla="*/ 678280 h 1356409"/>
                  <a:gd name="connsiteX1372" fmla="*/ 1562394 w 3783333"/>
                  <a:gd name="connsiteY1372" fmla="*/ 670603 h 1356409"/>
                  <a:gd name="connsiteX1373" fmla="*/ 1562394 w 3783333"/>
                  <a:gd name="connsiteY1373" fmla="*/ 683248 h 1356409"/>
                  <a:gd name="connsiteX1374" fmla="*/ 1540944 w 3783333"/>
                  <a:gd name="connsiteY1374" fmla="*/ 683248 h 1356409"/>
                  <a:gd name="connsiteX1375" fmla="*/ 1528660 w 3783333"/>
                  <a:gd name="connsiteY1375" fmla="*/ 683248 h 1356409"/>
                  <a:gd name="connsiteX1376" fmla="*/ 1537827 w 3783333"/>
                  <a:gd name="connsiteY1376" fmla="*/ 675571 h 1356409"/>
                  <a:gd name="connsiteX1377" fmla="*/ 1537827 w 3783333"/>
                  <a:gd name="connsiteY1377" fmla="*/ 688366 h 1356409"/>
                  <a:gd name="connsiteX1378" fmla="*/ 1522610 w 3783333"/>
                  <a:gd name="connsiteY1378" fmla="*/ 688366 h 1356409"/>
                  <a:gd name="connsiteX1379" fmla="*/ 1510327 w 3783333"/>
                  <a:gd name="connsiteY1379" fmla="*/ 688366 h 1356409"/>
                  <a:gd name="connsiteX1380" fmla="*/ 1504277 w 3783333"/>
                  <a:gd name="connsiteY1380" fmla="*/ 688366 h 1356409"/>
                  <a:gd name="connsiteX1381" fmla="*/ 1498043 w 3783333"/>
                  <a:gd name="connsiteY1381" fmla="*/ 688366 h 1356409"/>
                  <a:gd name="connsiteX1382" fmla="*/ 1491810 w 3783333"/>
                  <a:gd name="connsiteY1382" fmla="*/ 688366 h 1356409"/>
                  <a:gd name="connsiteX1383" fmla="*/ 1501160 w 3783333"/>
                  <a:gd name="connsiteY1383" fmla="*/ 680689 h 1356409"/>
                  <a:gd name="connsiteX1384" fmla="*/ 1501160 w 3783333"/>
                  <a:gd name="connsiteY1384" fmla="*/ 693333 h 1356409"/>
                  <a:gd name="connsiteX1385" fmla="*/ 1485760 w 3783333"/>
                  <a:gd name="connsiteY1385" fmla="*/ 693333 h 1356409"/>
                  <a:gd name="connsiteX1386" fmla="*/ 1495110 w 3783333"/>
                  <a:gd name="connsiteY1386" fmla="*/ 685656 h 1356409"/>
                  <a:gd name="connsiteX1387" fmla="*/ 1495110 w 3783333"/>
                  <a:gd name="connsiteY1387" fmla="*/ 698300 h 1356409"/>
                  <a:gd name="connsiteX1388" fmla="*/ 1449092 w 3783333"/>
                  <a:gd name="connsiteY1388" fmla="*/ 698300 h 1356409"/>
                  <a:gd name="connsiteX1389" fmla="*/ 1458259 w 3783333"/>
                  <a:gd name="connsiteY1389" fmla="*/ 690774 h 1356409"/>
                  <a:gd name="connsiteX1390" fmla="*/ 1458259 w 3783333"/>
                  <a:gd name="connsiteY1390" fmla="*/ 703418 h 1356409"/>
                  <a:gd name="connsiteX1391" fmla="*/ 1442859 w 3783333"/>
                  <a:gd name="connsiteY1391" fmla="*/ 703418 h 1356409"/>
                  <a:gd name="connsiteX1392" fmla="*/ 1424525 w 3783333"/>
                  <a:gd name="connsiteY1392" fmla="*/ 703418 h 1356409"/>
                  <a:gd name="connsiteX1393" fmla="*/ 1412242 w 3783333"/>
                  <a:gd name="connsiteY1393" fmla="*/ 703418 h 1356409"/>
                  <a:gd name="connsiteX1394" fmla="*/ 1421592 w 3783333"/>
                  <a:gd name="connsiteY1394" fmla="*/ 695741 h 1356409"/>
                  <a:gd name="connsiteX1395" fmla="*/ 1421592 w 3783333"/>
                  <a:gd name="connsiteY1395" fmla="*/ 708386 h 1356409"/>
                  <a:gd name="connsiteX1396" fmla="*/ 1406191 w 3783333"/>
                  <a:gd name="connsiteY1396" fmla="*/ 708386 h 1356409"/>
                  <a:gd name="connsiteX1397" fmla="*/ 1399958 w 3783333"/>
                  <a:gd name="connsiteY1397" fmla="*/ 708386 h 1356409"/>
                  <a:gd name="connsiteX1398" fmla="*/ 1409308 w 3783333"/>
                  <a:gd name="connsiteY1398" fmla="*/ 700709 h 1356409"/>
                  <a:gd name="connsiteX1399" fmla="*/ 1409308 w 3783333"/>
                  <a:gd name="connsiteY1399" fmla="*/ 713504 h 1356409"/>
                  <a:gd name="connsiteX1400" fmla="*/ 1387674 w 3783333"/>
                  <a:gd name="connsiteY1400" fmla="*/ 713504 h 1356409"/>
                  <a:gd name="connsiteX1401" fmla="*/ 1381624 w 3783333"/>
                  <a:gd name="connsiteY1401" fmla="*/ 713504 h 1356409"/>
                  <a:gd name="connsiteX1402" fmla="*/ 1390791 w 3783333"/>
                  <a:gd name="connsiteY1402" fmla="*/ 705827 h 1356409"/>
                  <a:gd name="connsiteX1403" fmla="*/ 1390791 w 3783333"/>
                  <a:gd name="connsiteY1403" fmla="*/ 718471 h 1356409"/>
                  <a:gd name="connsiteX1404" fmla="*/ 1357241 w 3783333"/>
                  <a:gd name="connsiteY1404" fmla="*/ 718471 h 1356409"/>
                  <a:gd name="connsiteX1405" fmla="*/ 1366407 w 3783333"/>
                  <a:gd name="connsiteY1405" fmla="*/ 710794 h 1356409"/>
                  <a:gd name="connsiteX1406" fmla="*/ 1366407 w 3783333"/>
                  <a:gd name="connsiteY1406" fmla="*/ 723439 h 1356409"/>
                  <a:gd name="connsiteX1407" fmla="*/ 1344957 w 3783333"/>
                  <a:gd name="connsiteY1407" fmla="*/ 723439 h 1356409"/>
                  <a:gd name="connsiteX1408" fmla="*/ 1338724 w 3783333"/>
                  <a:gd name="connsiteY1408" fmla="*/ 723439 h 1356409"/>
                  <a:gd name="connsiteX1409" fmla="*/ 1348074 w 3783333"/>
                  <a:gd name="connsiteY1409" fmla="*/ 715912 h 1356409"/>
                  <a:gd name="connsiteX1410" fmla="*/ 1348074 w 3783333"/>
                  <a:gd name="connsiteY1410" fmla="*/ 720880 h 1356409"/>
                  <a:gd name="connsiteX1411" fmla="*/ 1348074 w 3783333"/>
                  <a:gd name="connsiteY1411" fmla="*/ 733524 h 1356409"/>
                  <a:gd name="connsiteX1412" fmla="*/ 1332674 w 3783333"/>
                  <a:gd name="connsiteY1412" fmla="*/ 733524 h 1356409"/>
                  <a:gd name="connsiteX1413" fmla="*/ 1308106 w 3783333"/>
                  <a:gd name="connsiteY1413" fmla="*/ 733524 h 1356409"/>
                  <a:gd name="connsiteX1414" fmla="*/ 1317273 w 3783333"/>
                  <a:gd name="connsiteY1414" fmla="*/ 725998 h 1356409"/>
                  <a:gd name="connsiteX1415" fmla="*/ 1317273 w 3783333"/>
                  <a:gd name="connsiteY1415" fmla="*/ 730965 h 1356409"/>
                  <a:gd name="connsiteX1416" fmla="*/ 1317273 w 3783333"/>
                  <a:gd name="connsiteY1416" fmla="*/ 743609 h 1356409"/>
                  <a:gd name="connsiteX1417" fmla="*/ 1295823 w 3783333"/>
                  <a:gd name="connsiteY1417" fmla="*/ 743609 h 1356409"/>
                  <a:gd name="connsiteX1418" fmla="*/ 1289773 w 3783333"/>
                  <a:gd name="connsiteY1418" fmla="*/ 743609 h 1356409"/>
                  <a:gd name="connsiteX1419" fmla="*/ 1283539 w 3783333"/>
                  <a:gd name="connsiteY1419" fmla="*/ 743609 h 1356409"/>
                  <a:gd name="connsiteX1420" fmla="*/ 1277489 w 3783333"/>
                  <a:gd name="connsiteY1420" fmla="*/ 743609 h 1356409"/>
                  <a:gd name="connsiteX1421" fmla="*/ 1286839 w 3783333"/>
                  <a:gd name="connsiteY1421" fmla="*/ 735933 h 1356409"/>
                  <a:gd name="connsiteX1422" fmla="*/ 1286839 w 3783333"/>
                  <a:gd name="connsiteY1422" fmla="*/ 748577 h 1356409"/>
                  <a:gd name="connsiteX1423" fmla="*/ 1265206 w 3783333"/>
                  <a:gd name="connsiteY1423" fmla="*/ 748577 h 1356409"/>
                  <a:gd name="connsiteX1424" fmla="*/ 1252922 w 3783333"/>
                  <a:gd name="connsiteY1424" fmla="*/ 748577 h 1356409"/>
                  <a:gd name="connsiteX1425" fmla="*/ 1262272 w 3783333"/>
                  <a:gd name="connsiteY1425" fmla="*/ 741050 h 1356409"/>
                  <a:gd name="connsiteX1426" fmla="*/ 1262272 w 3783333"/>
                  <a:gd name="connsiteY1426" fmla="*/ 753544 h 1356409"/>
                  <a:gd name="connsiteX1427" fmla="*/ 1246872 w 3783333"/>
                  <a:gd name="connsiteY1427" fmla="*/ 753544 h 1356409"/>
                  <a:gd name="connsiteX1428" fmla="*/ 1256039 w 3783333"/>
                  <a:gd name="connsiteY1428" fmla="*/ 746018 h 1356409"/>
                  <a:gd name="connsiteX1429" fmla="*/ 1256039 w 3783333"/>
                  <a:gd name="connsiteY1429" fmla="*/ 758662 h 1356409"/>
                  <a:gd name="connsiteX1430" fmla="*/ 1234588 w 3783333"/>
                  <a:gd name="connsiteY1430" fmla="*/ 758662 h 1356409"/>
                  <a:gd name="connsiteX1431" fmla="*/ 1228538 w 3783333"/>
                  <a:gd name="connsiteY1431" fmla="*/ 758662 h 1356409"/>
                  <a:gd name="connsiteX1432" fmla="*/ 1222305 w 3783333"/>
                  <a:gd name="connsiteY1432" fmla="*/ 758662 h 1356409"/>
                  <a:gd name="connsiteX1433" fmla="*/ 1231655 w 3783333"/>
                  <a:gd name="connsiteY1433" fmla="*/ 750985 h 1356409"/>
                  <a:gd name="connsiteX1434" fmla="*/ 1231655 w 3783333"/>
                  <a:gd name="connsiteY1434" fmla="*/ 763630 h 1356409"/>
                  <a:gd name="connsiteX1435" fmla="*/ 1216071 w 3783333"/>
                  <a:gd name="connsiteY1435" fmla="*/ 763630 h 1356409"/>
                  <a:gd name="connsiteX1436" fmla="*/ 1225422 w 3783333"/>
                  <a:gd name="connsiteY1436" fmla="*/ 756103 h 1356409"/>
                  <a:gd name="connsiteX1437" fmla="*/ 1225422 w 3783333"/>
                  <a:gd name="connsiteY1437" fmla="*/ 768597 h 1356409"/>
                  <a:gd name="connsiteX1438" fmla="*/ 1210021 w 3783333"/>
                  <a:gd name="connsiteY1438" fmla="*/ 768597 h 1356409"/>
                  <a:gd name="connsiteX1439" fmla="*/ 1203971 w 3783333"/>
                  <a:gd name="connsiteY1439" fmla="*/ 768597 h 1356409"/>
                  <a:gd name="connsiteX1440" fmla="*/ 1197921 w 3783333"/>
                  <a:gd name="connsiteY1440" fmla="*/ 768597 h 1356409"/>
                  <a:gd name="connsiteX1441" fmla="*/ 1207088 w 3783333"/>
                  <a:gd name="connsiteY1441" fmla="*/ 761071 h 1356409"/>
                  <a:gd name="connsiteX1442" fmla="*/ 1207088 w 3783333"/>
                  <a:gd name="connsiteY1442" fmla="*/ 766038 h 1356409"/>
                  <a:gd name="connsiteX1443" fmla="*/ 1207088 w 3783333"/>
                  <a:gd name="connsiteY1443" fmla="*/ 778683 h 1356409"/>
                  <a:gd name="connsiteX1444" fmla="*/ 1185638 w 3783333"/>
                  <a:gd name="connsiteY1444" fmla="*/ 778683 h 1356409"/>
                  <a:gd name="connsiteX1445" fmla="*/ 1173354 w 3783333"/>
                  <a:gd name="connsiteY1445" fmla="*/ 778683 h 1356409"/>
                  <a:gd name="connsiteX1446" fmla="*/ 1182521 w 3783333"/>
                  <a:gd name="connsiteY1446" fmla="*/ 771156 h 1356409"/>
                  <a:gd name="connsiteX1447" fmla="*/ 1182521 w 3783333"/>
                  <a:gd name="connsiteY1447" fmla="*/ 783650 h 1356409"/>
                  <a:gd name="connsiteX1448" fmla="*/ 1167121 w 3783333"/>
                  <a:gd name="connsiteY1448" fmla="*/ 783650 h 1356409"/>
                  <a:gd name="connsiteX1449" fmla="*/ 1154837 w 3783333"/>
                  <a:gd name="connsiteY1449" fmla="*/ 783650 h 1356409"/>
                  <a:gd name="connsiteX1450" fmla="*/ 1148787 w 3783333"/>
                  <a:gd name="connsiteY1450" fmla="*/ 783650 h 1356409"/>
                  <a:gd name="connsiteX1451" fmla="*/ 1157954 w 3783333"/>
                  <a:gd name="connsiteY1451" fmla="*/ 776124 h 1356409"/>
                  <a:gd name="connsiteX1452" fmla="*/ 1157954 w 3783333"/>
                  <a:gd name="connsiteY1452" fmla="*/ 788768 h 1356409"/>
                  <a:gd name="connsiteX1453" fmla="*/ 1142737 w 3783333"/>
                  <a:gd name="connsiteY1453" fmla="*/ 788768 h 1356409"/>
                  <a:gd name="connsiteX1454" fmla="*/ 1151904 w 3783333"/>
                  <a:gd name="connsiteY1454" fmla="*/ 781091 h 1356409"/>
                  <a:gd name="connsiteX1455" fmla="*/ 1151904 w 3783333"/>
                  <a:gd name="connsiteY1455" fmla="*/ 793735 h 1356409"/>
                  <a:gd name="connsiteX1456" fmla="*/ 1136503 w 3783333"/>
                  <a:gd name="connsiteY1456" fmla="*/ 793735 h 1356409"/>
                  <a:gd name="connsiteX1457" fmla="*/ 1145854 w 3783333"/>
                  <a:gd name="connsiteY1457" fmla="*/ 786209 h 1356409"/>
                  <a:gd name="connsiteX1458" fmla="*/ 1145854 w 3783333"/>
                  <a:gd name="connsiteY1458" fmla="*/ 798703 h 1356409"/>
                  <a:gd name="connsiteX1459" fmla="*/ 1130453 w 3783333"/>
                  <a:gd name="connsiteY1459" fmla="*/ 798703 h 1356409"/>
                  <a:gd name="connsiteX1460" fmla="*/ 1139620 w 3783333"/>
                  <a:gd name="connsiteY1460" fmla="*/ 791176 h 1356409"/>
                  <a:gd name="connsiteX1461" fmla="*/ 1139620 w 3783333"/>
                  <a:gd name="connsiteY1461" fmla="*/ 803821 h 1356409"/>
                  <a:gd name="connsiteX1462" fmla="*/ 1124403 w 3783333"/>
                  <a:gd name="connsiteY1462" fmla="*/ 803821 h 1356409"/>
                  <a:gd name="connsiteX1463" fmla="*/ 1118170 w 3783333"/>
                  <a:gd name="connsiteY1463" fmla="*/ 803821 h 1356409"/>
                  <a:gd name="connsiteX1464" fmla="*/ 1127520 w 3783333"/>
                  <a:gd name="connsiteY1464" fmla="*/ 796144 h 1356409"/>
                  <a:gd name="connsiteX1465" fmla="*/ 1127520 w 3783333"/>
                  <a:gd name="connsiteY1465" fmla="*/ 808788 h 1356409"/>
                  <a:gd name="connsiteX1466" fmla="*/ 1112120 w 3783333"/>
                  <a:gd name="connsiteY1466" fmla="*/ 808788 h 1356409"/>
                  <a:gd name="connsiteX1467" fmla="*/ 1121286 w 3783333"/>
                  <a:gd name="connsiteY1467" fmla="*/ 801262 h 1356409"/>
                  <a:gd name="connsiteX1468" fmla="*/ 1121286 w 3783333"/>
                  <a:gd name="connsiteY1468" fmla="*/ 813756 h 1356409"/>
                  <a:gd name="connsiteX1469" fmla="*/ 1105886 w 3783333"/>
                  <a:gd name="connsiteY1469" fmla="*/ 813756 h 1356409"/>
                  <a:gd name="connsiteX1470" fmla="*/ 1115236 w 3783333"/>
                  <a:gd name="connsiteY1470" fmla="*/ 806229 h 1356409"/>
                  <a:gd name="connsiteX1471" fmla="*/ 1115236 w 3783333"/>
                  <a:gd name="connsiteY1471" fmla="*/ 818874 h 1356409"/>
                  <a:gd name="connsiteX1472" fmla="*/ 1099836 w 3783333"/>
                  <a:gd name="connsiteY1472" fmla="*/ 818874 h 1356409"/>
                  <a:gd name="connsiteX1473" fmla="*/ 1087552 w 3783333"/>
                  <a:gd name="connsiteY1473" fmla="*/ 818874 h 1356409"/>
                  <a:gd name="connsiteX1474" fmla="*/ 1096719 w 3783333"/>
                  <a:gd name="connsiteY1474" fmla="*/ 811197 h 1356409"/>
                  <a:gd name="connsiteX1475" fmla="*/ 1096719 w 3783333"/>
                  <a:gd name="connsiteY1475" fmla="*/ 823841 h 1356409"/>
                  <a:gd name="connsiteX1476" fmla="*/ 1081502 w 3783333"/>
                  <a:gd name="connsiteY1476" fmla="*/ 823841 h 1356409"/>
                  <a:gd name="connsiteX1477" fmla="*/ 1090669 w 3783333"/>
                  <a:gd name="connsiteY1477" fmla="*/ 816315 h 1356409"/>
                  <a:gd name="connsiteX1478" fmla="*/ 1090669 w 3783333"/>
                  <a:gd name="connsiteY1478" fmla="*/ 828959 h 1356409"/>
                  <a:gd name="connsiteX1479" fmla="*/ 1069219 w 3783333"/>
                  <a:gd name="connsiteY1479" fmla="*/ 828959 h 1356409"/>
                  <a:gd name="connsiteX1480" fmla="*/ 1078386 w 3783333"/>
                  <a:gd name="connsiteY1480" fmla="*/ 821282 h 1356409"/>
                  <a:gd name="connsiteX1481" fmla="*/ 1078386 w 3783333"/>
                  <a:gd name="connsiteY1481" fmla="*/ 833926 h 1356409"/>
                  <a:gd name="connsiteX1482" fmla="*/ 1056935 w 3783333"/>
                  <a:gd name="connsiteY1482" fmla="*/ 833926 h 1356409"/>
                  <a:gd name="connsiteX1483" fmla="*/ 1050702 w 3783333"/>
                  <a:gd name="connsiteY1483" fmla="*/ 833926 h 1356409"/>
                  <a:gd name="connsiteX1484" fmla="*/ 1060052 w 3783333"/>
                  <a:gd name="connsiteY1484" fmla="*/ 826400 h 1356409"/>
                  <a:gd name="connsiteX1485" fmla="*/ 1060052 w 3783333"/>
                  <a:gd name="connsiteY1485" fmla="*/ 838894 h 1356409"/>
                  <a:gd name="connsiteX1486" fmla="*/ 1026318 w 3783333"/>
                  <a:gd name="connsiteY1486" fmla="*/ 838894 h 1356409"/>
                  <a:gd name="connsiteX1487" fmla="*/ 1020268 w 3783333"/>
                  <a:gd name="connsiteY1487" fmla="*/ 838894 h 1356409"/>
                  <a:gd name="connsiteX1488" fmla="*/ 1029435 w 3783333"/>
                  <a:gd name="connsiteY1488" fmla="*/ 831367 h 1356409"/>
                  <a:gd name="connsiteX1489" fmla="*/ 1029435 w 3783333"/>
                  <a:gd name="connsiteY1489" fmla="*/ 844012 h 1356409"/>
                  <a:gd name="connsiteX1490" fmla="*/ 1014035 w 3783333"/>
                  <a:gd name="connsiteY1490" fmla="*/ 844012 h 1356409"/>
                  <a:gd name="connsiteX1491" fmla="*/ 1023385 w 3783333"/>
                  <a:gd name="connsiteY1491" fmla="*/ 836335 h 1356409"/>
                  <a:gd name="connsiteX1492" fmla="*/ 1023385 w 3783333"/>
                  <a:gd name="connsiteY1492" fmla="*/ 848979 h 1356409"/>
                  <a:gd name="connsiteX1493" fmla="*/ 1001751 w 3783333"/>
                  <a:gd name="connsiteY1493" fmla="*/ 848979 h 1356409"/>
                  <a:gd name="connsiteX1494" fmla="*/ 1011101 w 3783333"/>
                  <a:gd name="connsiteY1494" fmla="*/ 841453 h 1356409"/>
                  <a:gd name="connsiteX1495" fmla="*/ 1011101 w 3783333"/>
                  <a:gd name="connsiteY1495" fmla="*/ 854097 h 1356409"/>
                  <a:gd name="connsiteX1496" fmla="*/ 995518 w 3783333"/>
                  <a:gd name="connsiteY1496" fmla="*/ 854097 h 1356409"/>
                  <a:gd name="connsiteX1497" fmla="*/ 989467 w 3783333"/>
                  <a:gd name="connsiteY1497" fmla="*/ 854097 h 1356409"/>
                  <a:gd name="connsiteX1498" fmla="*/ 998818 w 3783333"/>
                  <a:gd name="connsiteY1498" fmla="*/ 846420 h 1356409"/>
                  <a:gd name="connsiteX1499" fmla="*/ 998818 w 3783333"/>
                  <a:gd name="connsiteY1499" fmla="*/ 851388 h 1356409"/>
                  <a:gd name="connsiteX1500" fmla="*/ 998818 w 3783333"/>
                  <a:gd name="connsiteY1500" fmla="*/ 864183 h 1356409"/>
                  <a:gd name="connsiteX1501" fmla="*/ 977184 w 3783333"/>
                  <a:gd name="connsiteY1501" fmla="*/ 864183 h 1356409"/>
                  <a:gd name="connsiteX1502" fmla="*/ 965084 w 3783333"/>
                  <a:gd name="connsiteY1502" fmla="*/ 864183 h 1356409"/>
                  <a:gd name="connsiteX1503" fmla="*/ 974250 w 3783333"/>
                  <a:gd name="connsiteY1503" fmla="*/ 856506 h 1356409"/>
                  <a:gd name="connsiteX1504" fmla="*/ 974250 w 3783333"/>
                  <a:gd name="connsiteY1504" fmla="*/ 869150 h 1356409"/>
                  <a:gd name="connsiteX1505" fmla="*/ 952800 w 3783333"/>
                  <a:gd name="connsiteY1505" fmla="*/ 869150 h 1356409"/>
                  <a:gd name="connsiteX1506" fmla="*/ 961967 w 3783333"/>
                  <a:gd name="connsiteY1506" fmla="*/ 861473 h 1356409"/>
                  <a:gd name="connsiteX1507" fmla="*/ 961967 w 3783333"/>
                  <a:gd name="connsiteY1507" fmla="*/ 874117 h 1356409"/>
                  <a:gd name="connsiteX1508" fmla="*/ 946567 w 3783333"/>
                  <a:gd name="connsiteY1508" fmla="*/ 874117 h 1356409"/>
                  <a:gd name="connsiteX1509" fmla="*/ 940517 w 3783333"/>
                  <a:gd name="connsiteY1509" fmla="*/ 874117 h 1356409"/>
                  <a:gd name="connsiteX1510" fmla="*/ 949683 w 3783333"/>
                  <a:gd name="connsiteY1510" fmla="*/ 866591 h 1356409"/>
                  <a:gd name="connsiteX1511" fmla="*/ 949683 w 3783333"/>
                  <a:gd name="connsiteY1511" fmla="*/ 879235 h 1356409"/>
                  <a:gd name="connsiteX1512" fmla="*/ 934283 w 3783333"/>
                  <a:gd name="connsiteY1512" fmla="*/ 879235 h 1356409"/>
                  <a:gd name="connsiteX1513" fmla="*/ 943633 w 3783333"/>
                  <a:gd name="connsiteY1513" fmla="*/ 871558 h 1356409"/>
                  <a:gd name="connsiteX1514" fmla="*/ 943633 w 3783333"/>
                  <a:gd name="connsiteY1514" fmla="*/ 876526 h 1356409"/>
                  <a:gd name="connsiteX1515" fmla="*/ 943633 w 3783333"/>
                  <a:gd name="connsiteY1515" fmla="*/ 889170 h 1356409"/>
                  <a:gd name="connsiteX1516" fmla="*/ 928233 w 3783333"/>
                  <a:gd name="connsiteY1516" fmla="*/ 889170 h 1356409"/>
                  <a:gd name="connsiteX1517" fmla="*/ 937400 w 3783333"/>
                  <a:gd name="connsiteY1517" fmla="*/ 881644 h 1356409"/>
                  <a:gd name="connsiteX1518" fmla="*/ 937400 w 3783333"/>
                  <a:gd name="connsiteY1518" fmla="*/ 894288 h 1356409"/>
                  <a:gd name="connsiteX1519" fmla="*/ 915949 w 3783333"/>
                  <a:gd name="connsiteY1519" fmla="*/ 894288 h 1356409"/>
                  <a:gd name="connsiteX1520" fmla="*/ 925300 w 3783333"/>
                  <a:gd name="connsiteY1520" fmla="*/ 886611 h 1356409"/>
                  <a:gd name="connsiteX1521" fmla="*/ 925300 w 3783333"/>
                  <a:gd name="connsiteY1521" fmla="*/ 891729 h 1356409"/>
                  <a:gd name="connsiteX1522" fmla="*/ 925300 w 3783333"/>
                  <a:gd name="connsiteY1522" fmla="*/ 904223 h 1356409"/>
                  <a:gd name="connsiteX1523" fmla="*/ 909899 w 3783333"/>
                  <a:gd name="connsiteY1523" fmla="*/ 904223 h 1356409"/>
                  <a:gd name="connsiteX1524" fmla="*/ 897616 w 3783333"/>
                  <a:gd name="connsiteY1524" fmla="*/ 904223 h 1356409"/>
                  <a:gd name="connsiteX1525" fmla="*/ 906966 w 3783333"/>
                  <a:gd name="connsiteY1525" fmla="*/ 896697 h 1356409"/>
                  <a:gd name="connsiteX1526" fmla="*/ 906966 w 3783333"/>
                  <a:gd name="connsiteY1526" fmla="*/ 909341 h 1356409"/>
                  <a:gd name="connsiteX1527" fmla="*/ 891566 w 3783333"/>
                  <a:gd name="connsiteY1527" fmla="*/ 909341 h 1356409"/>
                  <a:gd name="connsiteX1528" fmla="*/ 900733 w 3783333"/>
                  <a:gd name="connsiteY1528" fmla="*/ 901815 h 1356409"/>
                  <a:gd name="connsiteX1529" fmla="*/ 900733 w 3783333"/>
                  <a:gd name="connsiteY1529" fmla="*/ 914308 h 1356409"/>
                  <a:gd name="connsiteX1530" fmla="*/ 873049 w 3783333"/>
                  <a:gd name="connsiteY1530" fmla="*/ 914308 h 1356409"/>
                  <a:gd name="connsiteX1531" fmla="*/ 882399 w 3783333"/>
                  <a:gd name="connsiteY1531" fmla="*/ 906782 h 1356409"/>
                  <a:gd name="connsiteX1532" fmla="*/ 882399 w 3783333"/>
                  <a:gd name="connsiteY1532" fmla="*/ 919276 h 1356409"/>
                  <a:gd name="connsiteX1533" fmla="*/ 866999 w 3783333"/>
                  <a:gd name="connsiteY1533" fmla="*/ 919276 h 1356409"/>
                  <a:gd name="connsiteX1534" fmla="*/ 876165 w 3783333"/>
                  <a:gd name="connsiteY1534" fmla="*/ 911749 h 1356409"/>
                  <a:gd name="connsiteX1535" fmla="*/ 876165 w 3783333"/>
                  <a:gd name="connsiteY1535" fmla="*/ 924394 h 1356409"/>
                  <a:gd name="connsiteX1536" fmla="*/ 848665 w 3783333"/>
                  <a:gd name="connsiteY1536" fmla="*/ 924394 h 1356409"/>
                  <a:gd name="connsiteX1537" fmla="*/ 842432 w 3783333"/>
                  <a:gd name="connsiteY1537" fmla="*/ 924394 h 1356409"/>
                  <a:gd name="connsiteX1538" fmla="*/ 851782 w 3783333"/>
                  <a:gd name="connsiteY1538" fmla="*/ 916867 h 1356409"/>
                  <a:gd name="connsiteX1539" fmla="*/ 851782 w 3783333"/>
                  <a:gd name="connsiteY1539" fmla="*/ 921835 h 1356409"/>
                  <a:gd name="connsiteX1540" fmla="*/ 851782 w 3783333"/>
                  <a:gd name="connsiteY1540" fmla="*/ 934329 h 1356409"/>
                  <a:gd name="connsiteX1541" fmla="*/ 830148 w 3783333"/>
                  <a:gd name="connsiteY1541" fmla="*/ 934329 h 1356409"/>
                  <a:gd name="connsiteX1542" fmla="*/ 839498 w 3783333"/>
                  <a:gd name="connsiteY1542" fmla="*/ 926802 h 1356409"/>
                  <a:gd name="connsiteX1543" fmla="*/ 839498 w 3783333"/>
                  <a:gd name="connsiteY1543" fmla="*/ 939447 h 1356409"/>
                  <a:gd name="connsiteX1544" fmla="*/ 824098 w 3783333"/>
                  <a:gd name="connsiteY1544" fmla="*/ 939447 h 1356409"/>
                  <a:gd name="connsiteX1545" fmla="*/ 833265 w 3783333"/>
                  <a:gd name="connsiteY1545" fmla="*/ 931920 h 1356409"/>
                  <a:gd name="connsiteX1546" fmla="*/ 833265 w 3783333"/>
                  <a:gd name="connsiteY1546" fmla="*/ 944414 h 1356409"/>
                  <a:gd name="connsiteX1547" fmla="*/ 817864 w 3783333"/>
                  <a:gd name="connsiteY1547" fmla="*/ 944414 h 1356409"/>
                  <a:gd name="connsiteX1548" fmla="*/ 811814 w 3783333"/>
                  <a:gd name="connsiteY1548" fmla="*/ 944414 h 1356409"/>
                  <a:gd name="connsiteX1549" fmla="*/ 805764 w 3783333"/>
                  <a:gd name="connsiteY1549" fmla="*/ 944414 h 1356409"/>
                  <a:gd name="connsiteX1550" fmla="*/ 814931 w 3783333"/>
                  <a:gd name="connsiteY1550" fmla="*/ 936888 h 1356409"/>
                  <a:gd name="connsiteX1551" fmla="*/ 814931 w 3783333"/>
                  <a:gd name="connsiteY1551" fmla="*/ 949382 h 1356409"/>
                  <a:gd name="connsiteX1552" fmla="*/ 799714 w 3783333"/>
                  <a:gd name="connsiteY1552" fmla="*/ 949382 h 1356409"/>
                  <a:gd name="connsiteX1553" fmla="*/ 808881 w 3783333"/>
                  <a:gd name="connsiteY1553" fmla="*/ 941855 h 1356409"/>
                  <a:gd name="connsiteX1554" fmla="*/ 808881 w 3783333"/>
                  <a:gd name="connsiteY1554" fmla="*/ 954499 h 1356409"/>
                  <a:gd name="connsiteX1555" fmla="*/ 793481 w 3783333"/>
                  <a:gd name="connsiteY1555" fmla="*/ 954499 h 1356409"/>
                  <a:gd name="connsiteX1556" fmla="*/ 802647 w 3783333"/>
                  <a:gd name="connsiteY1556" fmla="*/ 946973 h 1356409"/>
                  <a:gd name="connsiteX1557" fmla="*/ 802647 w 3783333"/>
                  <a:gd name="connsiteY1557" fmla="*/ 959467 h 1356409"/>
                  <a:gd name="connsiteX1558" fmla="*/ 787431 w 3783333"/>
                  <a:gd name="connsiteY1558" fmla="*/ 959467 h 1356409"/>
                  <a:gd name="connsiteX1559" fmla="*/ 796597 w 3783333"/>
                  <a:gd name="connsiteY1559" fmla="*/ 951941 h 1356409"/>
                  <a:gd name="connsiteX1560" fmla="*/ 796597 w 3783333"/>
                  <a:gd name="connsiteY1560" fmla="*/ 964585 h 1356409"/>
                  <a:gd name="connsiteX1561" fmla="*/ 781197 w 3783333"/>
                  <a:gd name="connsiteY1561" fmla="*/ 964585 h 1356409"/>
                  <a:gd name="connsiteX1562" fmla="*/ 790547 w 3783333"/>
                  <a:gd name="connsiteY1562" fmla="*/ 956908 h 1356409"/>
                  <a:gd name="connsiteX1563" fmla="*/ 790547 w 3783333"/>
                  <a:gd name="connsiteY1563" fmla="*/ 974520 h 1356409"/>
                  <a:gd name="connsiteX1564" fmla="*/ 774964 w 3783333"/>
                  <a:gd name="connsiteY1564" fmla="*/ 974520 h 1356409"/>
                  <a:gd name="connsiteX1565" fmla="*/ 784314 w 3783333"/>
                  <a:gd name="connsiteY1565" fmla="*/ 966993 h 1356409"/>
                  <a:gd name="connsiteX1566" fmla="*/ 784314 w 3783333"/>
                  <a:gd name="connsiteY1566" fmla="*/ 979638 h 1356409"/>
                  <a:gd name="connsiteX1567" fmla="*/ 768914 w 3783333"/>
                  <a:gd name="connsiteY1567" fmla="*/ 979638 h 1356409"/>
                  <a:gd name="connsiteX1568" fmla="*/ 778264 w 3783333"/>
                  <a:gd name="connsiteY1568" fmla="*/ 971961 h 1356409"/>
                  <a:gd name="connsiteX1569" fmla="*/ 778264 w 3783333"/>
                  <a:gd name="connsiteY1569" fmla="*/ 977079 h 1356409"/>
                  <a:gd name="connsiteX1570" fmla="*/ 778264 w 3783333"/>
                  <a:gd name="connsiteY1570" fmla="*/ 989723 h 1356409"/>
                  <a:gd name="connsiteX1571" fmla="*/ 756630 w 3783333"/>
                  <a:gd name="connsiteY1571" fmla="*/ 989723 h 1356409"/>
                  <a:gd name="connsiteX1572" fmla="*/ 750580 w 3783333"/>
                  <a:gd name="connsiteY1572" fmla="*/ 989723 h 1356409"/>
                  <a:gd name="connsiteX1573" fmla="*/ 759747 w 3783333"/>
                  <a:gd name="connsiteY1573" fmla="*/ 982046 h 1356409"/>
                  <a:gd name="connsiteX1574" fmla="*/ 759747 w 3783333"/>
                  <a:gd name="connsiteY1574" fmla="*/ 994691 h 1356409"/>
                  <a:gd name="connsiteX1575" fmla="*/ 744530 w 3783333"/>
                  <a:gd name="connsiteY1575" fmla="*/ 994691 h 1356409"/>
                  <a:gd name="connsiteX1576" fmla="*/ 753697 w 3783333"/>
                  <a:gd name="connsiteY1576" fmla="*/ 987014 h 1356409"/>
                  <a:gd name="connsiteX1577" fmla="*/ 753697 w 3783333"/>
                  <a:gd name="connsiteY1577" fmla="*/ 999658 h 1356409"/>
                  <a:gd name="connsiteX1578" fmla="*/ 738296 w 3783333"/>
                  <a:gd name="connsiteY1578" fmla="*/ 999658 h 1356409"/>
                  <a:gd name="connsiteX1579" fmla="*/ 747646 w 3783333"/>
                  <a:gd name="connsiteY1579" fmla="*/ 992132 h 1356409"/>
                  <a:gd name="connsiteX1580" fmla="*/ 747646 w 3783333"/>
                  <a:gd name="connsiteY1580" fmla="*/ 997099 h 1356409"/>
                  <a:gd name="connsiteX1581" fmla="*/ 747646 w 3783333"/>
                  <a:gd name="connsiteY1581" fmla="*/ 1009743 h 1356409"/>
                  <a:gd name="connsiteX1582" fmla="*/ 732246 w 3783333"/>
                  <a:gd name="connsiteY1582" fmla="*/ 1009743 h 1356409"/>
                  <a:gd name="connsiteX1583" fmla="*/ 726013 w 3783333"/>
                  <a:gd name="connsiteY1583" fmla="*/ 1009743 h 1356409"/>
                  <a:gd name="connsiteX1584" fmla="*/ 735363 w 3783333"/>
                  <a:gd name="connsiteY1584" fmla="*/ 1002217 h 1356409"/>
                  <a:gd name="connsiteX1585" fmla="*/ 735363 w 3783333"/>
                  <a:gd name="connsiteY1585" fmla="*/ 1014861 h 1356409"/>
                  <a:gd name="connsiteX1586" fmla="*/ 701629 w 3783333"/>
                  <a:gd name="connsiteY1586" fmla="*/ 1014861 h 1356409"/>
                  <a:gd name="connsiteX1587" fmla="*/ 710796 w 3783333"/>
                  <a:gd name="connsiteY1587" fmla="*/ 1007184 h 1356409"/>
                  <a:gd name="connsiteX1588" fmla="*/ 710796 w 3783333"/>
                  <a:gd name="connsiteY1588" fmla="*/ 1024796 h 1356409"/>
                  <a:gd name="connsiteX1589" fmla="*/ 695396 w 3783333"/>
                  <a:gd name="connsiteY1589" fmla="*/ 1024796 h 1356409"/>
                  <a:gd name="connsiteX1590" fmla="*/ 677062 w 3783333"/>
                  <a:gd name="connsiteY1590" fmla="*/ 1024796 h 1356409"/>
                  <a:gd name="connsiteX1591" fmla="*/ 664778 w 3783333"/>
                  <a:gd name="connsiteY1591" fmla="*/ 1024796 h 1356409"/>
                  <a:gd name="connsiteX1592" fmla="*/ 646445 w 3783333"/>
                  <a:gd name="connsiteY1592" fmla="*/ 1024796 h 1356409"/>
                  <a:gd name="connsiteX1593" fmla="*/ 655612 w 3783333"/>
                  <a:gd name="connsiteY1593" fmla="*/ 1017270 h 1356409"/>
                  <a:gd name="connsiteX1594" fmla="*/ 655612 w 3783333"/>
                  <a:gd name="connsiteY1594" fmla="*/ 1029914 h 1356409"/>
                  <a:gd name="connsiteX1595" fmla="*/ 640395 w 3783333"/>
                  <a:gd name="connsiteY1595" fmla="*/ 1029914 h 1356409"/>
                  <a:gd name="connsiteX1596" fmla="*/ 649561 w 3783333"/>
                  <a:gd name="connsiteY1596" fmla="*/ 1022237 h 1356409"/>
                  <a:gd name="connsiteX1597" fmla="*/ 649561 w 3783333"/>
                  <a:gd name="connsiteY1597" fmla="*/ 1034882 h 1356409"/>
                  <a:gd name="connsiteX1598" fmla="*/ 634161 w 3783333"/>
                  <a:gd name="connsiteY1598" fmla="*/ 1034882 h 1356409"/>
                  <a:gd name="connsiteX1599" fmla="*/ 643328 w 3783333"/>
                  <a:gd name="connsiteY1599" fmla="*/ 1027355 h 1356409"/>
                  <a:gd name="connsiteX1600" fmla="*/ 643328 w 3783333"/>
                  <a:gd name="connsiteY1600" fmla="*/ 1044967 h 1356409"/>
                  <a:gd name="connsiteX1601" fmla="*/ 628111 w 3783333"/>
                  <a:gd name="connsiteY1601" fmla="*/ 1044967 h 1356409"/>
                  <a:gd name="connsiteX1602" fmla="*/ 591260 w 3783333"/>
                  <a:gd name="connsiteY1602" fmla="*/ 1044967 h 1356409"/>
                  <a:gd name="connsiteX1603" fmla="*/ 600427 w 3783333"/>
                  <a:gd name="connsiteY1603" fmla="*/ 1037290 h 1356409"/>
                  <a:gd name="connsiteX1604" fmla="*/ 600427 w 3783333"/>
                  <a:gd name="connsiteY1604" fmla="*/ 1049934 h 1356409"/>
                  <a:gd name="connsiteX1605" fmla="*/ 585210 w 3783333"/>
                  <a:gd name="connsiteY1605" fmla="*/ 1049934 h 1356409"/>
                  <a:gd name="connsiteX1606" fmla="*/ 594377 w 3783333"/>
                  <a:gd name="connsiteY1606" fmla="*/ 1042408 h 1356409"/>
                  <a:gd name="connsiteX1607" fmla="*/ 594377 w 3783333"/>
                  <a:gd name="connsiteY1607" fmla="*/ 1055052 h 1356409"/>
                  <a:gd name="connsiteX1608" fmla="*/ 578977 w 3783333"/>
                  <a:gd name="connsiteY1608" fmla="*/ 1055052 h 1356409"/>
                  <a:gd name="connsiteX1609" fmla="*/ 572927 w 3783333"/>
                  <a:gd name="connsiteY1609" fmla="*/ 1055052 h 1356409"/>
                  <a:gd name="connsiteX1610" fmla="*/ 566693 w 3783333"/>
                  <a:gd name="connsiteY1610" fmla="*/ 1055052 h 1356409"/>
                  <a:gd name="connsiteX1611" fmla="*/ 576043 w 3783333"/>
                  <a:gd name="connsiteY1611" fmla="*/ 1047375 h 1356409"/>
                  <a:gd name="connsiteX1612" fmla="*/ 576043 w 3783333"/>
                  <a:gd name="connsiteY1612" fmla="*/ 1060020 h 1356409"/>
                  <a:gd name="connsiteX1613" fmla="*/ 554410 w 3783333"/>
                  <a:gd name="connsiteY1613" fmla="*/ 1060020 h 1356409"/>
                  <a:gd name="connsiteX1614" fmla="*/ 563760 w 3783333"/>
                  <a:gd name="connsiteY1614" fmla="*/ 1052493 h 1356409"/>
                  <a:gd name="connsiteX1615" fmla="*/ 563760 w 3783333"/>
                  <a:gd name="connsiteY1615" fmla="*/ 1064987 h 1356409"/>
                  <a:gd name="connsiteX1616" fmla="*/ 542310 w 3783333"/>
                  <a:gd name="connsiteY1616" fmla="*/ 1064987 h 1356409"/>
                  <a:gd name="connsiteX1617" fmla="*/ 551476 w 3783333"/>
                  <a:gd name="connsiteY1617" fmla="*/ 1057461 h 1356409"/>
                  <a:gd name="connsiteX1618" fmla="*/ 551476 w 3783333"/>
                  <a:gd name="connsiteY1618" fmla="*/ 1070105 h 1356409"/>
                  <a:gd name="connsiteX1619" fmla="*/ 530026 w 3783333"/>
                  <a:gd name="connsiteY1619" fmla="*/ 1070105 h 1356409"/>
                  <a:gd name="connsiteX1620" fmla="*/ 523976 w 3783333"/>
                  <a:gd name="connsiteY1620" fmla="*/ 1070105 h 1356409"/>
                  <a:gd name="connsiteX1621" fmla="*/ 517742 w 3783333"/>
                  <a:gd name="connsiteY1621" fmla="*/ 1070105 h 1356409"/>
                  <a:gd name="connsiteX1622" fmla="*/ 527093 w 3783333"/>
                  <a:gd name="connsiteY1622" fmla="*/ 1062428 h 1356409"/>
                  <a:gd name="connsiteX1623" fmla="*/ 527093 w 3783333"/>
                  <a:gd name="connsiteY1623" fmla="*/ 1075073 h 1356409"/>
                  <a:gd name="connsiteX1624" fmla="*/ 511692 w 3783333"/>
                  <a:gd name="connsiteY1624" fmla="*/ 1075073 h 1356409"/>
                  <a:gd name="connsiteX1625" fmla="*/ 520859 w 3783333"/>
                  <a:gd name="connsiteY1625" fmla="*/ 1067546 h 1356409"/>
                  <a:gd name="connsiteX1626" fmla="*/ 520859 w 3783333"/>
                  <a:gd name="connsiteY1626" fmla="*/ 1080040 h 1356409"/>
                  <a:gd name="connsiteX1627" fmla="*/ 505459 w 3783333"/>
                  <a:gd name="connsiteY1627" fmla="*/ 1080040 h 1356409"/>
                  <a:gd name="connsiteX1628" fmla="*/ 514809 w 3783333"/>
                  <a:gd name="connsiteY1628" fmla="*/ 1072514 h 1356409"/>
                  <a:gd name="connsiteX1629" fmla="*/ 514809 w 3783333"/>
                  <a:gd name="connsiteY1629" fmla="*/ 1085158 h 1356409"/>
                  <a:gd name="connsiteX1630" fmla="*/ 499409 w 3783333"/>
                  <a:gd name="connsiteY1630" fmla="*/ 1085158 h 1356409"/>
                  <a:gd name="connsiteX1631" fmla="*/ 508576 w 3783333"/>
                  <a:gd name="connsiteY1631" fmla="*/ 1077481 h 1356409"/>
                  <a:gd name="connsiteX1632" fmla="*/ 508576 w 3783333"/>
                  <a:gd name="connsiteY1632" fmla="*/ 1090125 h 1356409"/>
                  <a:gd name="connsiteX1633" fmla="*/ 493175 w 3783333"/>
                  <a:gd name="connsiteY1633" fmla="*/ 1090125 h 1356409"/>
                  <a:gd name="connsiteX1634" fmla="*/ 487125 w 3783333"/>
                  <a:gd name="connsiteY1634" fmla="*/ 1090125 h 1356409"/>
                  <a:gd name="connsiteX1635" fmla="*/ 474842 w 3783333"/>
                  <a:gd name="connsiteY1635" fmla="*/ 1090125 h 1356409"/>
                  <a:gd name="connsiteX1636" fmla="*/ 484009 w 3783333"/>
                  <a:gd name="connsiteY1636" fmla="*/ 1082599 h 1356409"/>
                  <a:gd name="connsiteX1637" fmla="*/ 484009 w 3783333"/>
                  <a:gd name="connsiteY1637" fmla="*/ 1095093 h 1356409"/>
                  <a:gd name="connsiteX1638" fmla="*/ 468792 w 3783333"/>
                  <a:gd name="connsiteY1638" fmla="*/ 1095093 h 1356409"/>
                  <a:gd name="connsiteX1639" fmla="*/ 477958 w 3783333"/>
                  <a:gd name="connsiteY1639" fmla="*/ 1087566 h 1356409"/>
                  <a:gd name="connsiteX1640" fmla="*/ 477958 w 3783333"/>
                  <a:gd name="connsiteY1640" fmla="*/ 1100211 h 1356409"/>
                  <a:gd name="connsiteX1641" fmla="*/ 462558 w 3783333"/>
                  <a:gd name="connsiteY1641" fmla="*/ 1100211 h 1356409"/>
                  <a:gd name="connsiteX1642" fmla="*/ 456508 w 3783333"/>
                  <a:gd name="connsiteY1642" fmla="*/ 1100211 h 1356409"/>
                  <a:gd name="connsiteX1643" fmla="*/ 465858 w 3783333"/>
                  <a:gd name="connsiteY1643" fmla="*/ 1092534 h 1356409"/>
                  <a:gd name="connsiteX1644" fmla="*/ 465858 w 3783333"/>
                  <a:gd name="connsiteY1644" fmla="*/ 1105178 h 1356409"/>
                  <a:gd name="connsiteX1645" fmla="*/ 444224 w 3783333"/>
                  <a:gd name="connsiteY1645" fmla="*/ 1105178 h 1356409"/>
                  <a:gd name="connsiteX1646" fmla="*/ 453575 w 3783333"/>
                  <a:gd name="connsiteY1646" fmla="*/ 1097652 h 1356409"/>
                  <a:gd name="connsiteX1647" fmla="*/ 453575 w 3783333"/>
                  <a:gd name="connsiteY1647" fmla="*/ 1110146 h 1356409"/>
                  <a:gd name="connsiteX1648" fmla="*/ 437991 w 3783333"/>
                  <a:gd name="connsiteY1648" fmla="*/ 1110146 h 1356409"/>
                  <a:gd name="connsiteX1649" fmla="*/ 431941 w 3783333"/>
                  <a:gd name="connsiteY1649" fmla="*/ 1110146 h 1356409"/>
                  <a:gd name="connsiteX1650" fmla="*/ 441291 w 3783333"/>
                  <a:gd name="connsiteY1650" fmla="*/ 1102619 h 1356409"/>
                  <a:gd name="connsiteX1651" fmla="*/ 441291 w 3783333"/>
                  <a:gd name="connsiteY1651" fmla="*/ 1115264 h 1356409"/>
                  <a:gd name="connsiteX1652" fmla="*/ 425891 w 3783333"/>
                  <a:gd name="connsiteY1652" fmla="*/ 1115264 h 1356409"/>
                  <a:gd name="connsiteX1653" fmla="*/ 435058 w 3783333"/>
                  <a:gd name="connsiteY1653" fmla="*/ 1107587 h 1356409"/>
                  <a:gd name="connsiteX1654" fmla="*/ 435058 w 3783333"/>
                  <a:gd name="connsiteY1654" fmla="*/ 1125199 h 1356409"/>
                  <a:gd name="connsiteX1655" fmla="*/ 419657 w 3783333"/>
                  <a:gd name="connsiteY1655" fmla="*/ 1125199 h 1356409"/>
                  <a:gd name="connsiteX1656" fmla="*/ 429008 w 3783333"/>
                  <a:gd name="connsiteY1656" fmla="*/ 1117672 h 1356409"/>
                  <a:gd name="connsiteX1657" fmla="*/ 429008 w 3783333"/>
                  <a:gd name="connsiteY1657" fmla="*/ 1130316 h 1356409"/>
                  <a:gd name="connsiteX1658" fmla="*/ 413607 w 3783333"/>
                  <a:gd name="connsiteY1658" fmla="*/ 1130316 h 1356409"/>
                  <a:gd name="connsiteX1659" fmla="*/ 422774 w 3783333"/>
                  <a:gd name="connsiteY1659" fmla="*/ 1122640 h 1356409"/>
                  <a:gd name="connsiteX1660" fmla="*/ 422774 w 3783333"/>
                  <a:gd name="connsiteY1660" fmla="*/ 1135284 h 1356409"/>
                  <a:gd name="connsiteX1661" fmla="*/ 401324 w 3783333"/>
                  <a:gd name="connsiteY1661" fmla="*/ 1135284 h 1356409"/>
                  <a:gd name="connsiteX1662" fmla="*/ 395274 w 3783333"/>
                  <a:gd name="connsiteY1662" fmla="*/ 1135284 h 1356409"/>
                  <a:gd name="connsiteX1663" fmla="*/ 404440 w 3783333"/>
                  <a:gd name="connsiteY1663" fmla="*/ 1127757 h 1356409"/>
                  <a:gd name="connsiteX1664" fmla="*/ 404440 w 3783333"/>
                  <a:gd name="connsiteY1664" fmla="*/ 1145369 h 1356409"/>
                  <a:gd name="connsiteX1665" fmla="*/ 389040 w 3783333"/>
                  <a:gd name="connsiteY1665" fmla="*/ 1145369 h 1356409"/>
                  <a:gd name="connsiteX1666" fmla="*/ 398390 w 3783333"/>
                  <a:gd name="connsiteY1666" fmla="*/ 1137692 h 1356409"/>
                  <a:gd name="connsiteX1667" fmla="*/ 398390 w 3783333"/>
                  <a:gd name="connsiteY1667" fmla="*/ 1142810 h 1356409"/>
                  <a:gd name="connsiteX1668" fmla="*/ 398390 w 3783333"/>
                  <a:gd name="connsiteY1668" fmla="*/ 1155455 h 1356409"/>
                  <a:gd name="connsiteX1669" fmla="*/ 370707 w 3783333"/>
                  <a:gd name="connsiteY1669" fmla="*/ 1155455 h 1356409"/>
                  <a:gd name="connsiteX1670" fmla="*/ 364656 w 3783333"/>
                  <a:gd name="connsiteY1670" fmla="*/ 1155455 h 1356409"/>
                  <a:gd name="connsiteX1671" fmla="*/ 358423 w 3783333"/>
                  <a:gd name="connsiteY1671" fmla="*/ 1155455 h 1356409"/>
                  <a:gd name="connsiteX1672" fmla="*/ 352373 w 3783333"/>
                  <a:gd name="connsiteY1672" fmla="*/ 1155455 h 1356409"/>
                  <a:gd name="connsiteX1673" fmla="*/ 361540 w 3783333"/>
                  <a:gd name="connsiteY1673" fmla="*/ 1147778 h 1356409"/>
                  <a:gd name="connsiteX1674" fmla="*/ 361540 w 3783333"/>
                  <a:gd name="connsiteY1674" fmla="*/ 1152896 h 1356409"/>
                  <a:gd name="connsiteX1675" fmla="*/ 361540 w 3783333"/>
                  <a:gd name="connsiteY1675" fmla="*/ 1165390 h 1356409"/>
                  <a:gd name="connsiteX1676" fmla="*/ 340089 w 3783333"/>
                  <a:gd name="connsiteY1676" fmla="*/ 1165390 h 1356409"/>
                  <a:gd name="connsiteX1677" fmla="*/ 327806 w 3783333"/>
                  <a:gd name="connsiteY1677" fmla="*/ 1165390 h 1356409"/>
                  <a:gd name="connsiteX1678" fmla="*/ 337156 w 3783333"/>
                  <a:gd name="connsiteY1678" fmla="*/ 1157863 h 1356409"/>
                  <a:gd name="connsiteX1679" fmla="*/ 337156 w 3783333"/>
                  <a:gd name="connsiteY1679" fmla="*/ 1162831 h 1356409"/>
                  <a:gd name="connsiteX1680" fmla="*/ 337156 w 3783333"/>
                  <a:gd name="connsiteY1680" fmla="*/ 1175475 h 1356409"/>
                  <a:gd name="connsiteX1681" fmla="*/ 315522 w 3783333"/>
                  <a:gd name="connsiteY1681" fmla="*/ 1175475 h 1356409"/>
                  <a:gd name="connsiteX1682" fmla="*/ 324689 w 3783333"/>
                  <a:gd name="connsiteY1682" fmla="*/ 1167948 h 1356409"/>
                  <a:gd name="connsiteX1683" fmla="*/ 324689 w 3783333"/>
                  <a:gd name="connsiteY1683" fmla="*/ 1172916 h 1356409"/>
                  <a:gd name="connsiteX1684" fmla="*/ 324689 w 3783333"/>
                  <a:gd name="connsiteY1684" fmla="*/ 1185560 h 1356409"/>
                  <a:gd name="connsiteX1685" fmla="*/ 309472 w 3783333"/>
                  <a:gd name="connsiteY1685" fmla="*/ 1185560 h 1356409"/>
                  <a:gd name="connsiteX1686" fmla="*/ 297189 w 3783333"/>
                  <a:gd name="connsiteY1686" fmla="*/ 1185560 h 1356409"/>
                  <a:gd name="connsiteX1687" fmla="*/ 306539 w 3783333"/>
                  <a:gd name="connsiteY1687" fmla="*/ 1178034 h 1356409"/>
                  <a:gd name="connsiteX1688" fmla="*/ 306539 w 3783333"/>
                  <a:gd name="connsiteY1688" fmla="*/ 1190528 h 1356409"/>
                  <a:gd name="connsiteX1689" fmla="*/ 291138 w 3783333"/>
                  <a:gd name="connsiteY1689" fmla="*/ 1190528 h 1356409"/>
                  <a:gd name="connsiteX1690" fmla="*/ 278855 w 3783333"/>
                  <a:gd name="connsiteY1690" fmla="*/ 1190528 h 1356409"/>
                  <a:gd name="connsiteX1691" fmla="*/ 272621 w 3783333"/>
                  <a:gd name="connsiteY1691" fmla="*/ 1190528 h 1356409"/>
                  <a:gd name="connsiteX1692" fmla="*/ 281972 w 3783333"/>
                  <a:gd name="connsiteY1692" fmla="*/ 1183001 h 1356409"/>
                  <a:gd name="connsiteX1693" fmla="*/ 281972 w 3783333"/>
                  <a:gd name="connsiteY1693" fmla="*/ 1187969 h 1356409"/>
                  <a:gd name="connsiteX1694" fmla="*/ 281972 w 3783333"/>
                  <a:gd name="connsiteY1694" fmla="*/ 1200613 h 1356409"/>
                  <a:gd name="connsiteX1695" fmla="*/ 260338 w 3783333"/>
                  <a:gd name="connsiteY1695" fmla="*/ 1200613 h 1356409"/>
                  <a:gd name="connsiteX1696" fmla="*/ 254288 w 3783333"/>
                  <a:gd name="connsiteY1696" fmla="*/ 1200613 h 1356409"/>
                  <a:gd name="connsiteX1697" fmla="*/ 263455 w 3783333"/>
                  <a:gd name="connsiteY1697" fmla="*/ 1193087 h 1356409"/>
                  <a:gd name="connsiteX1698" fmla="*/ 263455 w 3783333"/>
                  <a:gd name="connsiteY1698" fmla="*/ 1205731 h 1356409"/>
                  <a:gd name="connsiteX1699" fmla="*/ 242004 w 3783333"/>
                  <a:gd name="connsiteY1699" fmla="*/ 1205731 h 1356409"/>
                  <a:gd name="connsiteX1700" fmla="*/ 251354 w 3783333"/>
                  <a:gd name="connsiteY1700" fmla="*/ 1198054 h 1356409"/>
                  <a:gd name="connsiteX1701" fmla="*/ 251354 w 3783333"/>
                  <a:gd name="connsiteY1701" fmla="*/ 1210699 h 1356409"/>
                  <a:gd name="connsiteX1702" fmla="*/ 229721 w 3783333"/>
                  <a:gd name="connsiteY1702" fmla="*/ 1210699 h 1356409"/>
                  <a:gd name="connsiteX1703" fmla="*/ 239071 w 3783333"/>
                  <a:gd name="connsiteY1703" fmla="*/ 1203172 h 1356409"/>
                  <a:gd name="connsiteX1704" fmla="*/ 239071 w 3783333"/>
                  <a:gd name="connsiteY1704" fmla="*/ 1215666 h 1356409"/>
                  <a:gd name="connsiteX1705" fmla="*/ 217437 w 3783333"/>
                  <a:gd name="connsiteY1705" fmla="*/ 1215666 h 1356409"/>
                  <a:gd name="connsiteX1706" fmla="*/ 226787 w 3783333"/>
                  <a:gd name="connsiteY1706" fmla="*/ 1208140 h 1356409"/>
                  <a:gd name="connsiteX1707" fmla="*/ 226787 w 3783333"/>
                  <a:gd name="connsiteY1707" fmla="*/ 1220784 h 1356409"/>
                  <a:gd name="connsiteX1708" fmla="*/ 211387 w 3783333"/>
                  <a:gd name="connsiteY1708" fmla="*/ 1220784 h 1356409"/>
                  <a:gd name="connsiteX1709" fmla="*/ 220737 w 3783333"/>
                  <a:gd name="connsiteY1709" fmla="*/ 1213107 h 1356409"/>
                  <a:gd name="connsiteX1710" fmla="*/ 220737 w 3783333"/>
                  <a:gd name="connsiteY1710" fmla="*/ 1225751 h 1356409"/>
                  <a:gd name="connsiteX1711" fmla="*/ 205337 w 3783333"/>
                  <a:gd name="connsiteY1711" fmla="*/ 1225751 h 1356409"/>
                  <a:gd name="connsiteX1712" fmla="*/ 214504 w 3783333"/>
                  <a:gd name="connsiteY1712" fmla="*/ 1218225 h 1356409"/>
                  <a:gd name="connsiteX1713" fmla="*/ 214504 w 3783333"/>
                  <a:gd name="connsiteY1713" fmla="*/ 1230719 h 1356409"/>
                  <a:gd name="connsiteX1714" fmla="*/ 199103 w 3783333"/>
                  <a:gd name="connsiteY1714" fmla="*/ 1230719 h 1356409"/>
                  <a:gd name="connsiteX1715" fmla="*/ 208454 w 3783333"/>
                  <a:gd name="connsiteY1715" fmla="*/ 1223192 h 1356409"/>
                  <a:gd name="connsiteX1716" fmla="*/ 208454 w 3783333"/>
                  <a:gd name="connsiteY1716" fmla="*/ 1235837 h 1356409"/>
                  <a:gd name="connsiteX1717" fmla="*/ 193053 w 3783333"/>
                  <a:gd name="connsiteY1717" fmla="*/ 1235837 h 1356409"/>
                  <a:gd name="connsiteX1718" fmla="*/ 187003 w 3783333"/>
                  <a:gd name="connsiteY1718" fmla="*/ 1235837 h 1356409"/>
                  <a:gd name="connsiteX1719" fmla="*/ 196170 w 3783333"/>
                  <a:gd name="connsiteY1719" fmla="*/ 1228160 h 1356409"/>
                  <a:gd name="connsiteX1720" fmla="*/ 196170 w 3783333"/>
                  <a:gd name="connsiteY1720" fmla="*/ 1233278 h 1356409"/>
                  <a:gd name="connsiteX1721" fmla="*/ 196170 w 3783333"/>
                  <a:gd name="connsiteY1721" fmla="*/ 1245772 h 1356409"/>
                  <a:gd name="connsiteX1722" fmla="*/ 180770 w 3783333"/>
                  <a:gd name="connsiteY1722" fmla="*/ 1245772 h 1356409"/>
                  <a:gd name="connsiteX1723" fmla="*/ 174720 w 3783333"/>
                  <a:gd name="connsiteY1723" fmla="*/ 1245772 h 1356409"/>
                  <a:gd name="connsiteX1724" fmla="*/ 183887 w 3783333"/>
                  <a:gd name="connsiteY1724" fmla="*/ 1238245 h 1356409"/>
                  <a:gd name="connsiteX1725" fmla="*/ 183887 w 3783333"/>
                  <a:gd name="connsiteY1725" fmla="*/ 1250890 h 1356409"/>
                  <a:gd name="connsiteX1726" fmla="*/ 168486 w 3783333"/>
                  <a:gd name="connsiteY1726" fmla="*/ 1250890 h 1356409"/>
                  <a:gd name="connsiteX1727" fmla="*/ 177836 w 3783333"/>
                  <a:gd name="connsiteY1727" fmla="*/ 1243213 h 1356409"/>
                  <a:gd name="connsiteX1728" fmla="*/ 177836 w 3783333"/>
                  <a:gd name="connsiteY1728" fmla="*/ 1255857 h 1356409"/>
                  <a:gd name="connsiteX1729" fmla="*/ 162436 w 3783333"/>
                  <a:gd name="connsiteY1729" fmla="*/ 1255857 h 1356409"/>
                  <a:gd name="connsiteX1730" fmla="*/ 156203 w 3783333"/>
                  <a:gd name="connsiteY1730" fmla="*/ 1255857 h 1356409"/>
                  <a:gd name="connsiteX1731" fmla="*/ 150153 w 3783333"/>
                  <a:gd name="connsiteY1731" fmla="*/ 1255857 h 1356409"/>
                  <a:gd name="connsiteX1732" fmla="*/ 159319 w 3783333"/>
                  <a:gd name="connsiteY1732" fmla="*/ 1248331 h 1356409"/>
                  <a:gd name="connsiteX1733" fmla="*/ 159319 w 3783333"/>
                  <a:gd name="connsiteY1733" fmla="*/ 1253298 h 1356409"/>
                  <a:gd name="connsiteX1734" fmla="*/ 159319 w 3783333"/>
                  <a:gd name="connsiteY1734" fmla="*/ 1265942 h 1356409"/>
                  <a:gd name="connsiteX1735" fmla="*/ 144103 w 3783333"/>
                  <a:gd name="connsiteY1735" fmla="*/ 1265942 h 1356409"/>
                  <a:gd name="connsiteX1736" fmla="*/ 153269 w 3783333"/>
                  <a:gd name="connsiteY1736" fmla="*/ 1258265 h 1356409"/>
                  <a:gd name="connsiteX1737" fmla="*/ 153269 w 3783333"/>
                  <a:gd name="connsiteY1737" fmla="*/ 1270910 h 1356409"/>
                  <a:gd name="connsiteX1738" fmla="*/ 137869 w 3783333"/>
                  <a:gd name="connsiteY1738" fmla="*/ 1270910 h 1356409"/>
                  <a:gd name="connsiteX1739" fmla="*/ 147219 w 3783333"/>
                  <a:gd name="connsiteY1739" fmla="*/ 1263383 h 1356409"/>
                  <a:gd name="connsiteX1740" fmla="*/ 147219 w 3783333"/>
                  <a:gd name="connsiteY1740" fmla="*/ 1276028 h 1356409"/>
                  <a:gd name="connsiteX1741" fmla="*/ 125586 w 3783333"/>
                  <a:gd name="connsiteY1741" fmla="*/ 1276028 h 1356409"/>
                  <a:gd name="connsiteX1742" fmla="*/ 119535 w 3783333"/>
                  <a:gd name="connsiteY1742" fmla="*/ 1276028 h 1356409"/>
                  <a:gd name="connsiteX1743" fmla="*/ 128886 w 3783333"/>
                  <a:gd name="connsiteY1743" fmla="*/ 1268351 h 1356409"/>
                  <a:gd name="connsiteX1744" fmla="*/ 128886 w 3783333"/>
                  <a:gd name="connsiteY1744" fmla="*/ 1280995 h 1356409"/>
                  <a:gd name="connsiteX1745" fmla="*/ 113302 w 3783333"/>
                  <a:gd name="connsiteY1745" fmla="*/ 1280995 h 1356409"/>
                  <a:gd name="connsiteX1746" fmla="*/ 122652 w 3783333"/>
                  <a:gd name="connsiteY1746" fmla="*/ 1273318 h 1356409"/>
                  <a:gd name="connsiteX1747" fmla="*/ 122652 w 3783333"/>
                  <a:gd name="connsiteY1747" fmla="*/ 1285963 h 1356409"/>
                  <a:gd name="connsiteX1748" fmla="*/ 101018 w 3783333"/>
                  <a:gd name="connsiteY1748" fmla="*/ 1285963 h 1356409"/>
                  <a:gd name="connsiteX1749" fmla="*/ 110369 w 3783333"/>
                  <a:gd name="connsiteY1749" fmla="*/ 1278436 h 1356409"/>
                  <a:gd name="connsiteX1750" fmla="*/ 110369 w 3783333"/>
                  <a:gd name="connsiteY1750" fmla="*/ 1288371 h 1356409"/>
                  <a:gd name="connsiteX1751" fmla="*/ 110369 w 3783333"/>
                  <a:gd name="connsiteY1751" fmla="*/ 1301166 h 1356409"/>
                  <a:gd name="connsiteX1752" fmla="*/ 94968 w 3783333"/>
                  <a:gd name="connsiteY1752" fmla="*/ 1301166 h 1356409"/>
                  <a:gd name="connsiteX1753" fmla="*/ 82685 w 3783333"/>
                  <a:gd name="connsiteY1753" fmla="*/ 1301166 h 1356409"/>
                  <a:gd name="connsiteX1754" fmla="*/ 92035 w 3783333"/>
                  <a:gd name="connsiteY1754" fmla="*/ 1293489 h 1356409"/>
                  <a:gd name="connsiteX1755" fmla="*/ 92035 w 3783333"/>
                  <a:gd name="connsiteY1755" fmla="*/ 1306133 h 1356409"/>
                  <a:gd name="connsiteX1756" fmla="*/ 70585 w 3783333"/>
                  <a:gd name="connsiteY1756" fmla="*/ 1306133 h 1356409"/>
                  <a:gd name="connsiteX1757" fmla="*/ 79751 w 3783333"/>
                  <a:gd name="connsiteY1757" fmla="*/ 1298457 h 1356409"/>
                  <a:gd name="connsiteX1758" fmla="*/ 79751 w 3783333"/>
                  <a:gd name="connsiteY1758" fmla="*/ 1311101 h 1356409"/>
                  <a:gd name="connsiteX1759" fmla="*/ 64351 w 3783333"/>
                  <a:gd name="connsiteY1759" fmla="*/ 1311101 h 1356409"/>
                  <a:gd name="connsiteX1760" fmla="*/ 73701 w 3783333"/>
                  <a:gd name="connsiteY1760" fmla="*/ 1303574 h 1356409"/>
                  <a:gd name="connsiteX1761" fmla="*/ 73701 w 3783333"/>
                  <a:gd name="connsiteY1761" fmla="*/ 1308542 h 1356409"/>
                  <a:gd name="connsiteX1762" fmla="*/ 73701 w 3783333"/>
                  <a:gd name="connsiteY1762" fmla="*/ 1321186 h 1356409"/>
                  <a:gd name="connsiteX1763" fmla="*/ 46017 w 3783333"/>
                  <a:gd name="connsiteY1763" fmla="*/ 1321186 h 1356409"/>
                  <a:gd name="connsiteX1764" fmla="*/ 55184 w 3783333"/>
                  <a:gd name="connsiteY1764" fmla="*/ 1313660 h 1356409"/>
                  <a:gd name="connsiteX1765" fmla="*/ 55184 w 3783333"/>
                  <a:gd name="connsiteY1765" fmla="*/ 1318627 h 1356409"/>
                  <a:gd name="connsiteX1766" fmla="*/ 55184 w 3783333"/>
                  <a:gd name="connsiteY1766" fmla="*/ 1331272 h 1356409"/>
                  <a:gd name="connsiteX1767" fmla="*/ 39784 w 3783333"/>
                  <a:gd name="connsiteY1767" fmla="*/ 1331272 h 1356409"/>
                  <a:gd name="connsiteX1768" fmla="*/ 49134 w 3783333"/>
                  <a:gd name="connsiteY1768" fmla="*/ 1323595 h 1356409"/>
                  <a:gd name="connsiteX1769" fmla="*/ 49134 w 3783333"/>
                  <a:gd name="connsiteY1769" fmla="*/ 1341357 h 1356409"/>
                  <a:gd name="connsiteX1770" fmla="*/ 33734 w 3783333"/>
                  <a:gd name="connsiteY1770" fmla="*/ 1341357 h 1356409"/>
                  <a:gd name="connsiteX1771" fmla="*/ 42901 w 3783333"/>
                  <a:gd name="connsiteY1771" fmla="*/ 1333680 h 1356409"/>
                  <a:gd name="connsiteX1772" fmla="*/ 42901 w 3783333"/>
                  <a:gd name="connsiteY1772" fmla="*/ 1346325 h 1356409"/>
                  <a:gd name="connsiteX1773" fmla="*/ 15400 w 3783333"/>
                  <a:gd name="connsiteY1773" fmla="*/ 1346325 h 1356409"/>
                  <a:gd name="connsiteX1774" fmla="*/ 24567 w 3783333"/>
                  <a:gd name="connsiteY1774" fmla="*/ 1338798 h 1356409"/>
                  <a:gd name="connsiteX1775" fmla="*/ 24567 w 3783333"/>
                  <a:gd name="connsiteY1775" fmla="*/ 1351292 h 1356409"/>
                  <a:gd name="connsiteX1776" fmla="*/ 9167 w 3783333"/>
                  <a:gd name="connsiteY1776" fmla="*/ 1351292 h 1356409"/>
                  <a:gd name="connsiteX1777" fmla="*/ 18517 w 3783333"/>
                  <a:gd name="connsiteY1777" fmla="*/ 1343765 h 1356409"/>
                  <a:gd name="connsiteX1778" fmla="*/ 18517 w 3783333"/>
                  <a:gd name="connsiteY1778" fmla="*/ 1356410 h 1356409"/>
                  <a:gd name="connsiteX1779" fmla="*/ 3117 w 3783333"/>
                  <a:gd name="connsiteY1779" fmla="*/ 1356410 h 1356409"/>
                  <a:gd name="connsiteX1780" fmla="*/ 3117 w 3783333"/>
                  <a:gd name="connsiteY1780" fmla="*/ 1341206 h 1356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Lst>
                <a:rect l="l" t="t" r="r" b="b"/>
                <a:pathLst>
                  <a:path w="3783333" h="1356409">
                    <a:moveTo>
                      <a:pt x="3117" y="1341206"/>
                    </a:moveTo>
                    <a:lnTo>
                      <a:pt x="9167" y="1341206"/>
                    </a:lnTo>
                    <a:lnTo>
                      <a:pt x="0" y="1348733"/>
                    </a:lnTo>
                    <a:lnTo>
                      <a:pt x="0" y="1336089"/>
                    </a:lnTo>
                    <a:lnTo>
                      <a:pt x="15400" y="1336089"/>
                    </a:lnTo>
                    <a:lnTo>
                      <a:pt x="6050" y="1343765"/>
                    </a:lnTo>
                    <a:lnTo>
                      <a:pt x="6050" y="1331121"/>
                    </a:lnTo>
                    <a:lnTo>
                      <a:pt x="33734" y="1331121"/>
                    </a:lnTo>
                    <a:lnTo>
                      <a:pt x="24567" y="1338798"/>
                    </a:lnTo>
                    <a:lnTo>
                      <a:pt x="24567" y="1326003"/>
                    </a:lnTo>
                    <a:lnTo>
                      <a:pt x="39784" y="1326003"/>
                    </a:lnTo>
                    <a:lnTo>
                      <a:pt x="30617" y="1333680"/>
                    </a:lnTo>
                    <a:lnTo>
                      <a:pt x="30617" y="1316068"/>
                    </a:lnTo>
                    <a:lnTo>
                      <a:pt x="46017" y="1316068"/>
                    </a:lnTo>
                    <a:lnTo>
                      <a:pt x="36667" y="1323595"/>
                    </a:lnTo>
                    <a:lnTo>
                      <a:pt x="36667" y="1318627"/>
                    </a:lnTo>
                    <a:lnTo>
                      <a:pt x="36667" y="1305983"/>
                    </a:lnTo>
                    <a:lnTo>
                      <a:pt x="64351" y="1305983"/>
                    </a:lnTo>
                    <a:lnTo>
                      <a:pt x="55001" y="1313660"/>
                    </a:lnTo>
                    <a:lnTo>
                      <a:pt x="55001" y="1308542"/>
                    </a:lnTo>
                    <a:lnTo>
                      <a:pt x="55001" y="1295897"/>
                    </a:lnTo>
                    <a:lnTo>
                      <a:pt x="70585" y="1295897"/>
                    </a:lnTo>
                    <a:lnTo>
                      <a:pt x="61234" y="1303574"/>
                    </a:lnTo>
                    <a:lnTo>
                      <a:pt x="61234" y="1290930"/>
                    </a:lnTo>
                    <a:lnTo>
                      <a:pt x="82685" y="1290930"/>
                    </a:lnTo>
                    <a:lnTo>
                      <a:pt x="73518" y="1298457"/>
                    </a:lnTo>
                    <a:lnTo>
                      <a:pt x="73518" y="1285963"/>
                    </a:lnTo>
                    <a:lnTo>
                      <a:pt x="94968" y="1285963"/>
                    </a:lnTo>
                    <a:lnTo>
                      <a:pt x="101018" y="1285963"/>
                    </a:lnTo>
                    <a:lnTo>
                      <a:pt x="91852" y="1293489"/>
                    </a:lnTo>
                    <a:lnTo>
                      <a:pt x="91852" y="1288371"/>
                    </a:lnTo>
                    <a:lnTo>
                      <a:pt x="91852" y="1270910"/>
                    </a:lnTo>
                    <a:lnTo>
                      <a:pt x="113302" y="1270910"/>
                    </a:lnTo>
                    <a:lnTo>
                      <a:pt x="104135" y="1278436"/>
                    </a:lnTo>
                    <a:lnTo>
                      <a:pt x="104135" y="1265792"/>
                    </a:lnTo>
                    <a:lnTo>
                      <a:pt x="119535" y="1265792"/>
                    </a:lnTo>
                    <a:lnTo>
                      <a:pt x="110185" y="1273318"/>
                    </a:lnTo>
                    <a:lnTo>
                      <a:pt x="110185" y="1260824"/>
                    </a:lnTo>
                    <a:lnTo>
                      <a:pt x="125586" y="1260824"/>
                    </a:lnTo>
                    <a:lnTo>
                      <a:pt x="137869" y="1260824"/>
                    </a:lnTo>
                    <a:lnTo>
                      <a:pt x="128702" y="1268351"/>
                    </a:lnTo>
                    <a:lnTo>
                      <a:pt x="128702" y="1255857"/>
                    </a:lnTo>
                    <a:lnTo>
                      <a:pt x="144103" y="1255857"/>
                    </a:lnTo>
                    <a:lnTo>
                      <a:pt x="134752" y="1263383"/>
                    </a:lnTo>
                    <a:lnTo>
                      <a:pt x="134752" y="1250739"/>
                    </a:lnTo>
                    <a:lnTo>
                      <a:pt x="150153" y="1250739"/>
                    </a:lnTo>
                    <a:lnTo>
                      <a:pt x="140986" y="1258265"/>
                    </a:lnTo>
                    <a:lnTo>
                      <a:pt x="140986" y="1253298"/>
                    </a:lnTo>
                    <a:lnTo>
                      <a:pt x="140986" y="1240804"/>
                    </a:lnTo>
                    <a:lnTo>
                      <a:pt x="156203" y="1240804"/>
                    </a:lnTo>
                    <a:lnTo>
                      <a:pt x="162436" y="1240804"/>
                    </a:lnTo>
                    <a:lnTo>
                      <a:pt x="168486" y="1240804"/>
                    </a:lnTo>
                    <a:lnTo>
                      <a:pt x="159319" y="1248331"/>
                    </a:lnTo>
                    <a:lnTo>
                      <a:pt x="159319" y="1235686"/>
                    </a:lnTo>
                    <a:lnTo>
                      <a:pt x="174720" y="1235686"/>
                    </a:lnTo>
                    <a:lnTo>
                      <a:pt x="165370" y="1243213"/>
                    </a:lnTo>
                    <a:lnTo>
                      <a:pt x="165370" y="1230719"/>
                    </a:lnTo>
                    <a:lnTo>
                      <a:pt x="180770" y="1230719"/>
                    </a:lnTo>
                    <a:lnTo>
                      <a:pt x="187003" y="1230719"/>
                    </a:lnTo>
                    <a:lnTo>
                      <a:pt x="177653" y="1238245"/>
                    </a:lnTo>
                    <a:lnTo>
                      <a:pt x="177653" y="1233278"/>
                    </a:lnTo>
                    <a:lnTo>
                      <a:pt x="177653" y="1220633"/>
                    </a:lnTo>
                    <a:lnTo>
                      <a:pt x="193053" y="1220633"/>
                    </a:lnTo>
                    <a:lnTo>
                      <a:pt x="199103" y="1220633"/>
                    </a:lnTo>
                    <a:lnTo>
                      <a:pt x="189937" y="1228160"/>
                    </a:lnTo>
                    <a:lnTo>
                      <a:pt x="189937" y="1215666"/>
                    </a:lnTo>
                    <a:lnTo>
                      <a:pt x="205337" y="1215666"/>
                    </a:lnTo>
                    <a:lnTo>
                      <a:pt x="195987" y="1223192"/>
                    </a:lnTo>
                    <a:lnTo>
                      <a:pt x="195987" y="1210548"/>
                    </a:lnTo>
                    <a:lnTo>
                      <a:pt x="211387" y="1210548"/>
                    </a:lnTo>
                    <a:lnTo>
                      <a:pt x="202220" y="1218225"/>
                    </a:lnTo>
                    <a:lnTo>
                      <a:pt x="202220" y="1205581"/>
                    </a:lnTo>
                    <a:lnTo>
                      <a:pt x="217437" y="1205581"/>
                    </a:lnTo>
                    <a:lnTo>
                      <a:pt x="208270" y="1213107"/>
                    </a:lnTo>
                    <a:lnTo>
                      <a:pt x="208270" y="1200463"/>
                    </a:lnTo>
                    <a:lnTo>
                      <a:pt x="229721" y="1200463"/>
                    </a:lnTo>
                    <a:lnTo>
                      <a:pt x="220554" y="1208140"/>
                    </a:lnTo>
                    <a:lnTo>
                      <a:pt x="220554" y="1195495"/>
                    </a:lnTo>
                    <a:lnTo>
                      <a:pt x="242004" y="1195495"/>
                    </a:lnTo>
                    <a:lnTo>
                      <a:pt x="232837" y="1203172"/>
                    </a:lnTo>
                    <a:lnTo>
                      <a:pt x="232837" y="1190528"/>
                    </a:lnTo>
                    <a:lnTo>
                      <a:pt x="254288" y="1190528"/>
                    </a:lnTo>
                    <a:lnTo>
                      <a:pt x="245121" y="1198054"/>
                    </a:lnTo>
                    <a:lnTo>
                      <a:pt x="245121" y="1185410"/>
                    </a:lnTo>
                    <a:lnTo>
                      <a:pt x="260338" y="1185410"/>
                    </a:lnTo>
                    <a:lnTo>
                      <a:pt x="272621" y="1185410"/>
                    </a:lnTo>
                    <a:lnTo>
                      <a:pt x="263455" y="1193087"/>
                    </a:lnTo>
                    <a:lnTo>
                      <a:pt x="263455" y="1187969"/>
                    </a:lnTo>
                    <a:lnTo>
                      <a:pt x="263455" y="1175324"/>
                    </a:lnTo>
                    <a:lnTo>
                      <a:pt x="278855" y="1175324"/>
                    </a:lnTo>
                    <a:lnTo>
                      <a:pt x="291138" y="1175324"/>
                    </a:lnTo>
                    <a:lnTo>
                      <a:pt x="297189" y="1175324"/>
                    </a:lnTo>
                    <a:lnTo>
                      <a:pt x="287838" y="1183001"/>
                    </a:lnTo>
                    <a:lnTo>
                      <a:pt x="287838" y="1170357"/>
                    </a:lnTo>
                    <a:lnTo>
                      <a:pt x="309472" y="1170357"/>
                    </a:lnTo>
                    <a:lnTo>
                      <a:pt x="315522" y="1170357"/>
                    </a:lnTo>
                    <a:lnTo>
                      <a:pt x="306355" y="1178034"/>
                    </a:lnTo>
                    <a:lnTo>
                      <a:pt x="306355" y="1172916"/>
                    </a:lnTo>
                    <a:lnTo>
                      <a:pt x="306355" y="1160272"/>
                    </a:lnTo>
                    <a:lnTo>
                      <a:pt x="327806" y="1160272"/>
                    </a:lnTo>
                    <a:lnTo>
                      <a:pt x="318639" y="1167948"/>
                    </a:lnTo>
                    <a:lnTo>
                      <a:pt x="318639" y="1162831"/>
                    </a:lnTo>
                    <a:lnTo>
                      <a:pt x="318639" y="1150337"/>
                    </a:lnTo>
                    <a:lnTo>
                      <a:pt x="340089" y="1150337"/>
                    </a:lnTo>
                    <a:lnTo>
                      <a:pt x="352373" y="1150337"/>
                    </a:lnTo>
                    <a:lnTo>
                      <a:pt x="343023" y="1157863"/>
                    </a:lnTo>
                    <a:lnTo>
                      <a:pt x="343023" y="1152896"/>
                    </a:lnTo>
                    <a:lnTo>
                      <a:pt x="343023" y="1140251"/>
                    </a:lnTo>
                    <a:lnTo>
                      <a:pt x="358423" y="1140251"/>
                    </a:lnTo>
                    <a:lnTo>
                      <a:pt x="364656" y="1140251"/>
                    </a:lnTo>
                    <a:lnTo>
                      <a:pt x="370707" y="1140251"/>
                    </a:lnTo>
                    <a:lnTo>
                      <a:pt x="389040" y="1140251"/>
                    </a:lnTo>
                    <a:lnTo>
                      <a:pt x="379873" y="1147778"/>
                    </a:lnTo>
                    <a:lnTo>
                      <a:pt x="379873" y="1142810"/>
                    </a:lnTo>
                    <a:lnTo>
                      <a:pt x="379873" y="1130166"/>
                    </a:lnTo>
                    <a:lnTo>
                      <a:pt x="395274" y="1130166"/>
                    </a:lnTo>
                    <a:lnTo>
                      <a:pt x="385923" y="1137692"/>
                    </a:lnTo>
                    <a:lnTo>
                      <a:pt x="385923" y="1120081"/>
                    </a:lnTo>
                    <a:lnTo>
                      <a:pt x="401324" y="1120081"/>
                    </a:lnTo>
                    <a:lnTo>
                      <a:pt x="413607" y="1120081"/>
                    </a:lnTo>
                    <a:lnTo>
                      <a:pt x="404257" y="1127757"/>
                    </a:lnTo>
                    <a:lnTo>
                      <a:pt x="404257" y="1115113"/>
                    </a:lnTo>
                    <a:lnTo>
                      <a:pt x="419657" y="1115113"/>
                    </a:lnTo>
                    <a:lnTo>
                      <a:pt x="410491" y="1122640"/>
                    </a:lnTo>
                    <a:lnTo>
                      <a:pt x="410491" y="1110146"/>
                    </a:lnTo>
                    <a:lnTo>
                      <a:pt x="425891" y="1110146"/>
                    </a:lnTo>
                    <a:lnTo>
                      <a:pt x="416541" y="1117672"/>
                    </a:lnTo>
                    <a:lnTo>
                      <a:pt x="416541" y="1100060"/>
                    </a:lnTo>
                    <a:lnTo>
                      <a:pt x="431941" y="1100060"/>
                    </a:lnTo>
                    <a:lnTo>
                      <a:pt x="422774" y="1107587"/>
                    </a:lnTo>
                    <a:lnTo>
                      <a:pt x="422774" y="1095093"/>
                    </a:lnTo>
                    <a:lnTo>
                      <a:pt x="437991" y="1095093"/>
                    </a:lnTo>
                    <a:lnTo>
                      <a:pt x="444224" y="1095093"/>
                    </a:lnTo>
                    <a:lnTo>
                      <a:pt x="434874" y="1102619"/>
                    </a:lnTo>
                    <a:lnTo>
                      <a:pt x="434874" y="1089975"/>
                    </a:lnTo>
                    <a:lnTo>
                      <a:pt x="456508" y="1089975"/>
                    </a:lnTo>
                    <a:lnTo>
                      <a:pt x="447158" y="1097652"/>
                    </a:lnTo>
                    <a:lnTo>
                      <a:pt x="447158" y="1085008"/>
                    </a:lnTo>
                    <a:lnTo>
                      <a:pt x="462558" y="1085008"/>
                    </a:lnTo>
                    <a:lnTo>
                      <a:pt x="468792" y="1085008"/>
                    </a:lnTo>
                    <a:lnTo>
                      <a:pt x="459441" y="1092534"/>
                    </a:lnTo>
                    <a:lnTo>
                      <a:pt x="459441" y="1080040"/>
                    </a:lnTo>
                    <a:lnTo>
                      <a:pt x="474842" y="1080040"/>
                    </a:lnTo>
                    <a:lnTo>
                      <a:pt x="465675" y="1087566"/>
                    </a:lnTo>
                    <a:lnTo>
                      <a:pt x="465675" y="1074922"/>
                    </a:lnTo>
                    <a:lnTo>
                      <a:pt x="487125" y="1074922"/>
                    </a:lnTo>
                    <a:lnTo>
                      <a:pt x="493175" y="1074922"/>
                    </a:lnTo>
                    <a:lnTo>
                      <a:pt x="499409" y="1074922"/>
                    </a:lnTo>
                    <a:lnTo>
                      <a:pt x="490059" y="1082599"/>
                    </a:lnTo>
                    <a:lnTo>
                      <a:pt x="490059" y="1069955"/>
                    </a:lnTo>
                    <a:lnTo>
                      <a:pt x="505459" y="1069955"/>
                    </a:lnTo>
                    <a:lnTo>
                      <a:pt x="496292" y="1077481"/>
                    </a:lnTo>
                    <a:lnTo>
                      <a:pt x="496292" y="1064987"/>
                    </a:lnTo>
                    <a:lnTo>
                      <a:pt x="511692" y="1064987"/>
                    </a:lnTo>
                    <a:lnTo>
                      <a:pt x="502342" y="1072514"/>
                    </a:lnTo>
                    <a:lnTo>
                      <a:pt x="502342" y="1059869"/>
                    </a:lnTo>
                    <a:lnTo>
                      <a:pt x="517742" y="1059869"/>
                    </a:lnTo>
                    <a:lnTo>
                      <a:pt x="508392" y="1067546"/>
                    </a:lnTo>
                    <a:lnTo>
                      <a:pt x="508392" y="1054902"/>
                    </a:lnTo>
                    <a:lnTo>
                      <a:pt x="523976" y="1054902"/>
                    </a:lnTo>
                    <a:lnTo>
                      <a:pt x="530026" y="1054902"/>
                    </a:lnTo>
                    <a:lnTo>
                      <a:pt x="542310" y="1054902"/>
                    </a:lnTo>
                    <a:lnTo>
                      <a:pt x="532959" y="1062428"/>
                    </a:lnTo>
                    <a:lnTo>
                      <a:pt x="532959" y="1049784"/>
                    </a:lnTo>
                    <a:lnTo>
                      <a:pt x="554410" y="1049784"/>
                    </a:lnTo>
                    <a:lnTo>
                      <a:pt x="545243" y="1057461"/>
                    </a:lnTo>
                    <a:lnTo>
                      <a:pt x="545243" y="1044816"/>
                    </a:lnTo>
                    <a:lnTo>
                      <a:pt x="566693" y="1044816"/>
                    </a:lnTo>
                    <a:lnTo>
                      <a:pt x="557526" y="1052493"/>
                    </a:lnTo>
                    <a:lnTo>
                      <a:pt x="557526" y="1039849"/>
                    </a:lnTo>
                    <a:lnTo>
                      <a:pt x="572927" y="1039849"/>
                    </a:lnTo>
                    <a:lnTo>
                      <a:pt x="578977" y="1039849"/>
                    </a:lnTo>
                    <a:lnTo>
                      <a:pt x="585210" y="1039849"/>
                    </a:lnTo>
                    <a:lnTo>
                      <a:pt x="575860" y="1047375"/>
                    </a:lnTo>
                    <a:lnTo>
                      <a:pt x="575860" y="1034731"/>
                    </a:lnTo>
                    <a:lnTo>
                      <a:pt x="591260" y="1034731"/>
                    </a:lnTo>
                    <a:lnTo>
                      <a:pt x="582094" y="1042408"/>
                    </a:lnTo>
                    <a:lnTo>
                      <a:pt x="582094" y="1029764"/>
                    </a:lnTo>
                    <a:lnTo>
                      <a:pt x="628111" y="1029764"/>
                    </a:lnTo>
                    <a:lnTo>
                      <a:pt x="634161" y="1029764"/>
                    </a:lnTo>
                    <a:lnTo>
                      <a:pt x="624994" y="1037290"/>
                    </a:lnTo>
                    <a:lnTo>
                      <a:pt x="624994" y="1019678"/>
                    </a:lnTo>
                    <a:lnTo>
                      <a:pt x="640395" y="1019678"/>
                    </a:lnTo>
                    <a:lnTo>
                      <a:pt x="631044" y="1027355"/>
                    </a:lnTo>
                    <a:lnTo>
                      <a:pt x="631044" y="1014711"/>
                    </a:lnTo>
                    <a:lnTo>
                      <a:pt x="646445" y="1014711"/>
                    </a:lnTo>
                    <a:lnTo>
                      <a:pt x="637278" y="1022237"/>
                    </a:lnTo>
                    <a:lnTo>
                      <a:pt x="637278" y="1009593"/>
                    </a:lnTo>
                    <a:lnTo>
                      <a:pt x="664778" y="1009593"/>
                    </a:lnTo>
                    <a:lnTo>
                      <a:pt x="677062" y="1009593"/>
                    </a:lnTo>
                    <a:lnTo>
                      <a:pt x="695396" y="1009593"/>
                    </a:lnTo>
                    <a:lnTo>
                      <a:pt x="701629" y="1009593"/>
                    </a:lnTo>
                    <a:lnTo>
                      <a:pt x="692279" y="1017270"/>
                    </a:lnTo>
                    <a:lnTo>
                      <a:pt x="692279" y="999658"/>
                    </a:lnTo>
                    <a:lnTo>
                      <a:pt x="726013" y="999658"/>
                    </a:lnTo>
                    <a:lnTo>
                      <a:pt x="716846" y="1007184"/>
                    </a:lnTo>
                    <a:lnTo>
                      <a:pt x="716846" y="994540"/>
                    </a:lnTo>
                    <a:lnTo>
                      <a:pt x="732246" y="994540"/>
                    </a:lnTo>
                    <a:lnTo>
                      <a:pt x="738296" y="994540"/>
                    </a:lnTo>
                    <a:lnTo>
                      <a:pt x="729130" y="1002217"/>
                    </a:lnTo>
                    <a:lnTo>
                      <a:pt x="729130" y="997099"/>
                    </a:lnTo>
                    <a:lnTo>
                      <a:pt x="729130" y="984455"/>
                    </a:lnTo>
                    <a:lnTo>
                      <a:pt x="744530" y="984455"/>
                    </a:lnTo>
                    <a:lnTo>
                      <a:pt x="735180" y="992132"/>
                    </a:lnTo>
                    <a:lnTo>
                      <a:pt x="735180" y="979487"/>
                    </a:lnTo>
                    <a:lnTo>
                      <a:pt x="750580" y="979487"/>
                    </a:lnTo>
                    <a:lnTo>
                      <a:pt x="741413" y="987014"/>
                    </a:lnTo>
                    <a:lnTo>
                      <a:pt x="741413" y="974520"/>
                    </a:lnTo>
                    <a:lnTo>
                      <a:pt x="756630" y="974520"/>
                    </a:lnTo>
                    <a:lnTo>
                      <a:pt x="768914" y="974520"/>
                    </a:lnTo>
                    <a:lnTo>
                      <a:pt x="759747" y="982046"/>
                    </a:lnTo>
                    <a:lnTo>
                      <a:pt x="759747" y="977079"/>
                    </a:lnTo>
                    <a:lnTo>
                      <a:pt x="759747" y="964434"/>
                    </a:lnTo>
                    <a:lnTo>
                      <a:pt x="774964" y="964434"/>
                    </a:lnTo>
                    <a:lnTo>
                      <a:pt x="765797" y="971961"/>
                    </a:lnTo>
                    <a:lnTo>
                      <a:pt x="765797" y="959467"/>
                    </a:lnTo>
                    <a:lnTo>
                      <a:pt x="781197" y="959467"/>
                    </a:lnTo>
                    <a:lnTo>
                      <a:pt x="771847" y="966993"/>
                    </a:lnTo>
                    <a:lnTo>
                      <a:pt x="771847" y="949382"/>
                    </a:lnTo>
                    <a:lnTo>
                      <a:pt x="787431" y="949382"/>
                    </a:lnTo>
                    <a:lnTo>
                      <a:pt x="778080" y="956908"/>
                    </a:lnTo>
                    <a:lnTo>
                      <a:pt x="778080" y="944414"/>
                    </a:lnTo>
                    <a:lnTo>
                      <a:pt x="793481" y="944414"/>
                    </a:lnTo>
                    <a:lnTo>
                      <a:pt x="784130" y="951941"/>
                    </a:lnTo>
                    <a:lnTo>
                      <a:pt x="784130" y="939296"/>
                    </a:lnTo>
                    <a:lnTo>
                      <a:pt x="799714" y="939296"/>
                    </a:lnTo>
                    <a:lnTo>
                      <a:pt x="790364" y="946973"/>
                    </a:lnTo>
                    <a:lnTo>
                      <a:pt x="790364" y="934329"/>
                    </a:lnTo>
                    <a:lnTo>
                      <a:pt x="805764" y="934329"/>
                    </a:lnTo>
                    <a:lnTo>
                      <a:pt x="796414" y="941855"/>
                    </a:lnTo>
                    <a:lnTo>
                      <a:pt x="796414" y="929361"/>
                    </a:lnTo>
                    <a:lnTo>
                      <a:pt x="811814" y="929361"/>
                    </a:lnTo>
                    <a:lnTo>
                      <a:pt x="817864" y="929361"/>
                    </a:lnTo>
                    <a:lnTo>
                      <a:pt x="824098" y="929361"/>
                    </a:lnTo>
                    <a:lnTo>
                      <a:pt x="814931" y="936888"/>
                    </a:lnTo>
                    <a:lnTo>
                      <a:pt x="814931" y="924243"/>
                    </a:lnTo>
                    <a:lnTo>
                      <a:pt x="830148" y="924243"/>
                    </a:lnTo>
                    <a:lnTo>
                      <a:pt x="820981" y="931920"/>
                    </a:lnTo>
                    <a:lnTo>
                      <a:pt x="820981" y="919276"/>
                    </a:lnTo>
                    <a:lnTo>
                      <a:pt x="842432" y="919276"/>
                    </a:lnTo>
                    <a:lnTo>
                      <a:pt x="833265" y="926802"/>
                    </a:lnTo>
                    <a:lnTo>
                      <a:pt x="833265" y="921835"/>
                    </a:lnTo>
                    <a:lnTo>
                      <a:pt x="833265" y="909191"/>
                    </a:lnTo>
                    <a:lnTo>
                      <a:pt x="848665" y="909191"/>
                    </a:lnTo>
                    <a:lnTo>
                      <a:pt x="866999" y="909191"/>
                    </a:lnTo>
                    <a:lnTo>
                      <a:pt x="857832" y="916867"/>
                    </a:lnTo>
                    <a:lnTo>
                      <a:pt x="857832" y="904223"/>
                    </a:lnTo>
                    <a:lnTo>
                      <a:pt x="873049" y="904223"/>
                    </a:lnTo>
                    <a:lnTo>
                      <a:pt x="863882" y="911749"/>
                    </a:lnTo>
                    <a:lnTo>
                      <a:pt x="863882" y="899105"/>
                    </a:lnTo>
                    <a:lnTo>
                      <a:pt x="891566" y="899105"/>
                    </a:lnTo>
                    <a:lnTo>
                      <a:pt x="882216" y="906782"/>
                    </a:lnTo>
                    <a:lnTo>
                      <a:pt x="882216" y="894138"/>
                    </a:lnTo>
                    <a:lnTo>
                      <a:pt x="897616" y="894138"/>
                    </a:lnTo>
                    <a:lnTo>
                      <a:pt x="888266" y="901815"/>
                    </a:lnTo>
                    <a:lnTo>
                      <a:pt x="888266" y="889020"/>
                    </a:lnTo>
                    <a:lnTo>
                      <a:pt x="909899" y="889020"/>
                    </a:lnTo>
                    <a:lnTo>
                      <a:pt x="915949" y="889020"/>
                    </a:lnTo>
                    <a:lnTo>
                      <a:pt x="906783" y="896697"/>
                    </a:lnTo>
                    <a:lnTo>
                      <a:pt x="906783" y="891729"/>
                    </a:lnTo>
                    <a:lnTo>
                      <a:pt x="906783" y="879085"/>
                    </a:lnTo>
                    <a:lnTo>
                      <a:pt x="928233" y="879085"/>
                    </a:lnTo>
                    <a:lnTo>
                      <a:pt x="919066" y="886611"/>
                    </a:lnTo>
                    <a:lnTo>
                      <a:pt x="919066" y="873967"/>
                    </a:lnTo>
                    <a:lnTo>
                      <a:pt x="934283" y="873967"/>
                    </a:lnTo>
                    <a:lnTo>
                      <a:pt x="925116" y="881644"/>
                    </a:lnTo>
                    <a:lnTo>
                      <a:pt x="925116" y="876526"/>
                    </a:lnTo>
                    <a:lnTo>
                      <a:pt x="925116" y="864032"/>
                    </a:lnTo>
                    <a:lnTo>
                      <a:pt x="940517" y="864032"/>
                    </a:lnTo>
                    <a:lnTo>
                      <a:pt x="931166" y="871558"/>
                    </a:lnTo>
                    <a:lnTo>
                      <a:pt x="931166" y="858914"/>
                    </a:lnTo>
                    <a:lnTo>
                      <a:pt x="946567" y="858914"/>
                    </a:lnTo>
                    <a:lnTo>
                      <a:pt x="952800" y="858914"/>
                    </a:lnTo>
                    <a:lnTo>
                      <a:pt x="943450" y="866591"/>
                    </a:lnTo>
                    <a:lnTo>
                      <a:pt x="943450" y="853947"/>
                    </a:lnTo>
                    <a:lnTo>
                      <a:pt x="965084" y="853947"/>
                    </a:lnTo>
                    <a:lnTo>
                      <a:pt x="955734" y="861473"/>
                    </a:lnTo>
                    <a:lnTo>
                      <a:pt x="955734" y="848829"/>
                    </a:lnTo>
                    <a:lnTo>
                      <a:pt x="977184" y="848829"/>
                    </a:lnTo>
                    <a:lnTo>
                      <a:pt x="989467" y="848829"/>
                    </a:lnTo>
                    <a:lnTo>
                      <a:pt x="980301" y="856506"/>
                    </a:lnTo>
                    <a:lnTo>
                      <a:pt x="980301" y="851388"/>
                    </a:lnTo>
                    <a:lnTo>
                      <a:pt x="980301" y="838894"/>
                    </a:lnTo>
                    <a:lnTo>
                      <a:pt x="995518" y="838894"/>
                    </a:lnTo>
                    <a:lnTo>
                      <a:pt x="1001751" y="838894"/>
                    </a:lnTo>
                    <a:lnTo>
                      <a:pt x="992401" y="846420"/>
                    </a:lnTo>
                    <a:lnTo>
                      <a:pt x="992401" y="833776"/>
                    </a:lnTo>
                    <a:lnTo>
                      <a:pt x="1014035" y="833776"/>
                    </a:lnTo>
                    <a:lnTo>
                      <a:pt x="1004684" y="841453"/>
                    </a:lnTo>
                    <a:lnTo>
                      <a:pt x="1004684" y="828808"/>
                    </a:lnTo>
                    <a:lnTo>
                      <a:pt x="1020268" y="828808"/>
                    </a:lnTo>
                    <a:lnTo>
                      <a:pt x="1010918" y="836335"/>
                    </a:lnTo>
                    <a:lnTo>
                      <a:pt x="1010918" y="823841"/>
                    </a:lnTo>
                    <a:lnTo>
                      <a:pt x="1026318" y="823841"/>
                    </a:lnTo>
                    <a:lnTo>
                      <a:pt x="1050702" y="823841"/>
                    </a:lnTo>
                    <a:lnTo>
                      <a:pt x="1041535" y="831367"/>
                    </a:lnTo>
                    <a:lnTo>
                      <a:pt x="1041535" y="818723"/>
                    </a:lnTo>
                    <a:lnTo>
                      <a:pt x="1056935" y="818723"/>
                    </a:lnTo>
                    <a:lnTo>
                      <a:pt x="1069219" y="818723"/>
                    </a:lnTo>
                    <a:lnTo>
                      <a:pt x="1059869" y="826400"/>
                    </a:lnTo>
                    <a:lnTo>
                      <a:pt x="1059869" y="813756"/>
                    </a:lnTo>
                    <a:lnTo>
                      <a:pt x="1081502" y="813756"/>
                    </a:lnTo>
                    <a:lnTo>
                      <a:pt x="1072152" y="821282"/>
                    </a:lnTo>
                    <a:lnTo>
                      <a:pt x="1072152" y="808788"/>
                    </a:lnTo>
                    <a:lnTo>
                      <a:pt x="1087552" y="808788"/>
                    </a:lnTo>
                    <a:lnTo>
                      <a:pt x="1078386" y="816315"/>
                    </a:lnTo>
                    <a:lnTo>
                      <a:pt x="1078386" y="803670"/>
                    </a:lnTo>
                    <a:lnTo>
                      <a:pt x="1099836" y="803670"/>
                    </a:lnTo>
                    <a:lnTo>
                      <a:pt x="1105886" y="803670"/>
                    </a:lnTo>
                    <a:lnTo>
                      <a:pt x="1096719" y="811197"/>
                    </a:lnTo>
                    <a:lnTo>
                      <a:pt x="1096719" y="798703"/>
                    </a:lnTo>
                    <a:lnTo>
                      <a:pt x="1112120" y="798703"/>
                    </a:lnTo>
                    <a:lnTo>
                      <a:pt x="1102769" y="806229"/>
                    </a:lnTo>
                    <a:lnTo>
                      <a:pt x="1102769" y="793735"/>
                    </a:lnTo>
                    <a:lnTo>
                      <a:pt x="1118170" y="793735"/>
                    </a:lnTo>
                    <a:lnTo>
                      <a:pt x="1108820" y="801262"/>
                    </a:lnTo>
                    <a:lnTo>
                      <a:pt x="1108820" y="788617"/>
                    </a:lnTo>
                    <a:lnTo>
                      <a:pt x="1124403" y="788617"/>
                    </a:lnTo>
                    <a:lnTo>
                      <a:pt x="1130453" y="788617"/>
                    </a:lnTo>
                    <a:lnTo>
                      <a:pt x="1121103" y="796144"/>
                    </a:lnTo>
                    <a:lnTo>
                      <a:pt x="1121103" y="783650"/>
                    </a:lnTo>
                    <a:lnTo>
                      <a:pt x="1136503" y="783650"/>
                    </a:lnTo>
                    <a:lnTo>
                      <a:pt x="1127337" y="791176"/>
                    </a:lnTo>
                    <a:lnTo>
                      <a:pt x="1127337" y="778683"/>
                    </a:lnTo>
                    <a:lnTo>
                      <a:pt x="1142737" y="778683"/>
                    </a:lnTo>
                    <a:lnTo>
                      <a:pt x="1133570" y="786209"/>
                    </a:lnTo>
                    <a:lnTo>
                      <a:pt x="1133570" y="773565"/>
                    </a:lnTo>
                    <a:lnTo>
                      <a:pt x="1148787" y="773565"/>
                    </a:lnTo>
                    <a:lnTo>
                      <a:pt x="1139620" y="781091"/>
                    </a:lnTo>
                    <a:lnTo>
                      <a:pt x="1139620" y="768597"/>
                    </a:lnTo>
                    <a:lnTo>
                      <a:pt x="1154837" y="768597"/>
                    </a:lnTo>
                    <a:lnTo>
                      <a:pt x="1167121" y="768597"/>
                    </a:lnTo>
                    <a:lnTo>
                      <a:pt x="1173354" y="768597"/>
                    </a:lnTo>
                    <a:lnTo>
                      <a:pt x="1164004" y="776124"/>
                    </a:lnTo>
                    <a:lnTo>
                      <a:pt x="1164004" y="763630"/>
                    </a:lnTo>
                    <a:lnTo>
                      <a:pt x="1185638" y="763630"/>
                    </a:lnTo>
                    <a:lnTo>
                      <a:pt x="1197921" y="763630"/>
                    </a:lnTo>
                    <a:lnTo>
                      <a:pt x="1188571" y="771156"/>
                    </a:lnTo>
                    <a:lnTo>
                      <a:pt x="1188571" y="766038"/>
                    </a:lnTo>
                    <a:lnTo>
                      <a:pt x="1188571" y="753544"/>
                    </a:lnTo>
                    <a:lnTo>
                      <a:pt x="1203971" y="753544"/>
                    </a:lnTo>
                    <a:lnTo>
                      <a:pt x="1210021" y="753544"/>
                    </a:lnTo>
                    <a:lnTo>
                      <a:pt x="1216071" y="753544"/>
                    </a:lnTo>
                    <a:lnTo>
                      <a:pt x="1206905" y="761071"/>
                    </a:lnTo>
                    <a:lnTo>
                      <a:pt x="1206905" y="748426"/>
                    </a:lnTo>
                    <a:lnTo>
                      <a:pt x="1222305" y="748426"/>
                    </a:lnTo>
                    <a:lnTo>
                      <a:pt x="1213138" y="756103"/>
                    </a:lnTo>
                    <a:lnTo>
                      <a:pt x="1213138" y="743459"/>
                    </a:lnTo>
                    <a:lnTo>
                      <a:pt x="1228538" y="743459"/>
                    </a:lnTo>
                    <a:lnTo>
                      <a:pt x="1234588" y="743459"/>
                    </a:lnTo>
                    <a:lnTo>
                      <a:pt x="1246872" y="743459"/>
                    </a:lnTo>
                    <a:lnTo>
                      <a:pt x="1237522" y="750985"/>
                    </a:lnTo>
                    <a:lnTo>
                      <a:pt x="1237522" y="738341"/>
                    </a:lnTo>
                    <a:lnTo>
                      <a:pt x="1252922" y="738341"/>
                    </a:lnTo>
                    <a:lnTo>
                      <a:pt x="1243755" y="746018"/>
                    </a:lnTo>
                    <a:lnTo>
                      <a:pt x="1243755" y="733374"/>
                    </a:lnTo>
                    <a:lnTo>
                      <a:pt x="1265206" y="733374"/>
                    </a:lnTo>
                    <a:lnTo>
                      <a:pt x="1277489" y="733374"/>
                    </a:lnTo>
                    <a:lnTo>
                      <a:pt x="1268139" y="741050"/>
                    </a:lnTo>
                    <a:lnTo>
                      <a:pt x="1268139" y="728406"/>
                    </a:lnTo>
                    <a:lnTo>
                      <a:pt x="1283539" y="728406"/>
                    </a:lnTo>
                    <a:lnTo>
                      <a:pt x="1289773" y="728406"/>
                    </a:lnTo>
                    <a:lnTo>
                      <a:pt x="1295823" y="728406"/>
                    </a:lnTo>
                    <a:lnTo>
                      <a:pt x="1308106" y="728406"/>
                    </a:lnTo>
                    <a:lnTo>
                      <a:pt x="1298940" y="735933"/>
                    </a:lnTo>
                    <a:lnTo>
                      <a:pt x="1298940" y="730965"/>
                    </a:lnTo>
                    <a:lnTo>
                      <a:pt x="1298940" y="718321"/>
                    </a:lnTo>
                    <a:lnTo>
                      <a:pt x="1332674" y="718321"/>
                    </a:lnTo>
                    <a:lnTo>
                      <a:pt x="1338724" y="718321"/>
                    </a:lnTo>
                    <a:lnTo>
                      <a:pt x="1329373" y="725998"/>
                    </a:lnTo>
                    <a:lnTo>
                      <a:pt x="1329373" y="720880"/>
                    </a:lnTo>
                    <a:lnTo>
                      <a:pt x="1329373" y="708235"/>
                    </a:lnTo>
                    <a:lnTo>
                      <a:pt x="1344957" y="708235"/>
                    </a:lnTo>
                    <a:lnTo>
                      <a:pt x="1357241" y="708235"/>
                    </a:lnTo>
                    <a:lnTo>
                      <a:pt x="1347890" y="715912"/>
                    </a:lnTo>
                    <a:lnTo>
                      <a:pt x="1347890" y="703268"/>
                    </a:lnTo>
                    <a:lnTo>
                      <a:pt x="1381624" y="703268"/>
                    </a:lnTo>
                    <a:lnTo>
                      <a:pt x="1372458" y="710794"/>
                    </a:lnTo>
                    <a:lnTo>
                      <a:pt x="1372458" y="698150"/>
                    </a:lnTo>
                    <a:lnTo>
                      <a:pt x="1387674" y="698150"/>
                    </a:lnTo>
                    <a:lnTo>
                      <a:pt x="1399958" y="698150"/>
                    </a:lnTo>
                    <a:lnTo>
                      <a:pt x="1390791" y="705827"/>
                    </a:lnTo>
                    <a:lnTo>
                      <a:pt x="1390791" y="693182"/>
                    </a:lnTo>
                    <a:lnTo>
                      <a:pt x="1406191" y="693182"/>
                    </a:lnTo>
                    <a:lnTo>
                      <a:pt x="1412242" y="693182"/>
                    </a:lnTo>
                    <a:lnTo>
                      <a:pt x="1403075" y="700709"/>
                    </a:lnTo>
                    <a:lnTo>
                      <a:pt x="1403075" y="688215"/>
                    </a:lnTo>
                    <a:lnTo>
                      <a:pt x="1424525" y="688215"/>
                    </a:lnTo>
                    <a:lnTo>
                      <a:pt x="1442859" y="688215"/>
                    </a:lnTo>
                    <a:lnTo>
                      <a:pt x="1449092" y="688215"/>
                    </a:lnTo>
                    <a:lnTo>
                      <a:pt x="1439742" y="695741"/>
                    </a:lnTo>
                    <a:lnTo>
                      <a:pt x="1439742" y="683097"/>
                    </a:lnTo>
                    <a:lnTo>
                      <a:pt x="1485760" y="683097"/>
                    </a:lnTo>
                    <a:lnTo>
                      <a:pt x="1476593" y="690774"/>
                    </a:lnTo>
                    <a:lnTo>
                      <a:pt x="1476593" y="678130"/>
                    </a:lnTo>
                    <a:lnTo>
                      <a:pt x="1491810" y="678130"/>
                    </a:lnTo>
                    <a:lnTo>
                      <a:pt x="1482643" y="685656"/>
                    </a:lnTo>
                    <a:lnTo>
                      <a:pt x="1482643" y="673012"/>
                    </a:lnTo>
                    <a:lnTo>
                      <a:pt x="1498043" y="673012"/>
                    </a:lnTo>
                    <a:lnTo>
                      <a:pt x="1504277" y="673012"/>
                    </a:lnTo>
                    <a:lnTo>
                      <a:pt x="1510327" y="673012"/>
                    </a:lnTo>
                    <a:lnTo>
                      <a:pt x="1522610" y="673012"/>
                    </a:lnTo>
                    <a:lnTo>
                      <a:pt x="1528660" y="673012"/>
                    </a:lnTo>
                    <a:lnTo>
                      <a:pt x="1519493" y="680689"/>
                    </a:lnTo>
                    <a:lnTo>
                      <a:pt x="1519493" y="668044"/>
                    </a:lnTo>
                    <a:lnTo>
                      <a:pt x="1540944" y="668044"/>
                    </a:lnTo>
                    <a:lnTo>
                      <a:pt x="1553227" y="668044"/>
                    </a:lnTo>
                    <a:lnTo>
                      <a:pt x="1543877" y="675571"/>
                    </a:lnTo>
                    <a:lnTo>
                      <a:pt x="1543877" y="663077"/>
                    </a:lnTo>
                    <a:lnTo>
                      <a:pt x="1559278" y="663077"/>
                    </a:lnTo>
                    <a:lnTo>
                      <a:pt x="1565511" y="663077"/>
                    </a:lnTo>
                    <a:lnTo>
                      <a:pt x="1556161" y="670603"/>
                    </a:lnTo>
                    <a:lnTo>
                      <a:pt x="1556161" y="657959"/>
                    </a:lnTo>
                    <a:lnTo>
                      <a:pt x="1571561" y="657959"/>
                    </a:lnTo>
                    <a:lnTo>
                      <a:pt x="1562394" y="665636"/>
                    </a:lnTo>
                    <a:lnTo>
                      <a:pt x="1562394" y="652991"/>
                    </a:lnTo>
                    <a:lnTo>
                      <a:pt x="1577794" y="652991"/>
                    </a:lnTo>
                    <a:lnTo>
                      <a:pt x="1568444" y="660518"/>
                    </a:lnTo>
                    <a:lnTo>
                      <a:pt x="1568444" y="648024"/>
                    </a:lnTo>
                    <a:lnTo>
                      <a:pt x="1583845" y="648024"/>
                    </a:lnTo>
                    <a:lnTo>
                      <a:pt x="1589895" y="648024"/>
                    </a:lnTo>
                    <a:lnTo>
                      <a:pt x="1580728" y="655550"/>
                    </a:lnTo>
                    <a:lnTo>
                      <a:pt x="1580728" y="642906"/>
                    </a:lnTo>
                    <a:lnTo>
                      <a:pt x="1596128" y="642906"/>
                    </a:lnTo>
                    <a:lnTo>
                      <a:pt x="1614462" y="642906"/>
                    </a:lnTo>
                    <a:lnTo>
                      <a:pt x="1605112" y="650583"/>
                    </a:lnTo>
                    <a:lnTo>
                      <a:pt x="1605112" y="637939"/>
                    </a:lnTo>
                    <a:lnTo>
                      <a:pt x="1620512" y="637939"/>
                    </a:lnTo>
                    <a:lnTo>
                      <a:pt x="1626745" y="637939"/>
                    </a:lnTo>
                    <a:lnTo>
                      <a:pt x="1617395" y="645465"/>
                    </a:lnTo>
                    <a:lnTo>
                      <a:pt x="1617395" y="632971"/>
                    </a:lnTo>
                    <a:lnTo>
                      <a:pt x="1632795" y="632971"/>
                    </a:lnTo>
                    <a:lnTo>
                      <a:pt x="1623629" y="640498"/>
                    </a:lnTo>
                    <a:lnTo>
                      <a:pt x="1623629" y="627853"/>
                    </a:lnTo>
                    <a:lnTo>
                      <a:pt x="1651129" y="627853"/>
                    </a:lnTo>
                    <a:lnTo>
                      <a:pt x="1641962" y="635530"/>
                    </a:lnTo>
                    <a:lnTo>
                      <a:pt x="1641962" y="622886"/>
                    </a:lnTo>
                    <a:lnTo>
                      <a:pt x="1663413" y="622886"/>
                    </a:lnTo>
                    <a:lnTo>
                      <a:pt x="1675696" y="622886"/>
                    </a:lnTo>
                    <a:lnTo>
                      <a:pt x="1681930" y="622886"/>
                    </a:lnTo>
                    <a:lnTo>
                      <a:pt x="1672580" y="630412"/>
                    </a:lnTo>
                    <a:lnTo>
                      <a:pt x="1672580" y="617918"/>
                    </a:lnTo>
                    <a:lnTo>
                      <a:pt x="1687980" y="617918"/>
                    </a:lnTo>
                    <a:lnTo>
                      <a:pt x="1678630" y="625445"/>
                    </a:lnTo>
                    <a:lnTo>
                      <a:pt x="1678630" y="612800"/>
                    </a:lnTo>
                    <a:lnTo>
                      <a:pt x="1694030" y="612800"/>
                    </a:lnTo>
                    <a:lnTo>
                      <a:pt x="1684863" y="620477"/>
                    </a:lnTo>
                    <a:lnTo>
                      <a:pt x="1684863" y="607833"/>
                    </a:lnTo>
                    <a:lnTo>
                      <a:pt x="1700263" y="607833"/>
                    </a:lnTo>
                    <a:lnTo>
                      <a:pt x="1690913" y="615359"/>
                    </a:lnTo>
                    <a:lnTo>
                      <a:pt x="1690913" y="602866"/>
                    </a:lnTo>
                    <a:lnTo>
                      <a:pt x="1712547" y="602866"/>
                    </a:lnTo>
                    <a:lnTo>
                      <a:pt x="1703197" y="610392"/>
                    </a:lnTo>
                    <a:lnTo>
                      <a:pt x="1703197" y="605425"/>
                    </a:lnTo>
                    <a:lnTo>
                      <a:pt x="1703197" y="592780"/>
                    </a:lnTo>
                    <a:lnTo>
                      <a:pt x="1724830" y="592780"/>
                    </a:lnTo>
                    <a:lnTo>
                      <a:pt x="1715480" y="600307"/>
                    </a:lnTo>
                    <a:lnTo>
                      <a:pt x="1715480" y="595339"/>
                    </a:lnTo>
                    <a:lnTo>
                      <a:pt x="1715480" y="582695"/>
                    </a:lnTo>
                    <a:lnTo>
                      <a:pt x="1730881" y="582695"/>
                    </a:lnTo>
                    <a:lnTo>
                      <a:pt x="1721530" y="590372"/>
                    </a:lnTo>
                    <a:lnTo>
                      <a:pt x="1721530" y="577727"/>
                    </a:lnTo>
                    <a:lnTo>
                      <a:pt x="1737114" y="577727"/>
                    </a:lnTo>
                    <a:lnTo>
                      <a:pt x="1743164" y="577727"/>
                    </a:lnTo>
                    <a:lnTo>
                      <a:pt x="1733814" y="585254"/>
                    </a:lnTo>
                    <a:lnTo>
                      <a:pt x="1733814" y="572609"/>
                    </a:lnTo>
                    <a:lnTo>
                      <a:pt x="1749214" y="572609"/>
                    </a:lnTo>
                    <a:lnTo>
                      <a:pt x="1755448" y="572609"/>
                    </a:lnTo>
                    <a:lnTo>
                      <a:pt x="1761498" y="572609"/>
                    </a:lnTo>
                    <a:lnTo>
                      <a:pt x="1779831" y="572609"/>
                    </a:lnTo>
                    <a:lnTo>
                      <a:pt x="1786065" y="572609"/>
                    </a:lnTo>
                    <a:lnTo>
                      <a:pt x="1792115" y="572609"/>
                    </a:lnTo>
                    <a:lnTo>
                      <a:pt x="1782948" y="580286"/>
                    </a:lnTo>
                    <a:lnTo>
                      <a:pt x="1782948" y="567642"/>
                    </a:lnTo>
                    <a:lnTo>
                      <a:pt x="1798348" y="567642"/>
                    </a:lnTo>
                    <a:lnTo>
                      <a:pt x="1788998" y="575319"/>
                    </a:lnTo>
                    <a:lnTo>
                      <a:pt x="1788998" y="562675"/>
                    </a:lnTo>
                    <a:lnTo>
                      <a:pt x="1804398" y="562675"/>
                    </a:lnTo>
                    <a:lnTo>
                      <a:pt x="1795232" y="570201"/>
                    </a:lnTo>
                    <a:lnTo>
                      <a:pt x="1795232" y="557557"/>
                    </a:lnTo>
                    <a:lnTo>
                      <a:pt x="1816682" y="557557"/>
                    </a:lnTo>
                    <a:lnTo>
                      <a:pt x="1807332" y="565233"/>
                    </a:lnTo>
                    <a:lnTo>
                      <a:pt x="1807332" y="552589"/>
                    </a:lnTo>
                    <a:lnTo>
                      <a:pt x="1822732" y="552589"/>
                    </a:lnTo>
                    <a:lnTo>
                      <a:pt x="1841066" y="552589"/>
                    </a:lnTo>
                    <a:lnTo>
                      <a:pt x="1847299" y="552589"/>
                    </a:lnTo>
                    <a:lnTo>
                      <a:pt x="1837949" y="560116"/>
                    </a:lnTo>
                    <a:lnTo>
                      <a:pt x="1837949" y="555148"/>
                    </a:lnTo>
                    <a:lnTo>
                      <a:pt x="1837949" y="537386"/>
                    </a:lnTo>
                    <a:lnTo>
                      <a:pt x="1865633" y="537386"/>
                    </a:lnTo>
                    <a:lnTo>
                      <a:pt x="1877916" y="537386"/>
                    </a:lnTo>
                    <a:lnTo>
                      <a:pt x="1902483" y="537386"/>
                    </a:lnTo>
                    <a:lnTo>
                      <a:pt x="1893133" y="545063"/>
                    </a:lnTo>
                    <a:lnTo>
                      <a:pt x="1893133" y="532418"/>
                    </a:lnTo>
                    <a:lnTo>
                      <a:pt x="1914767" y="532418"/>
                    </a:lnTo>
                    <a:lnTo>
                      <a:pt x="1905417" y="540095"/>
                    </a:lnTo>
                    <a:lnTo>
                      <a:pt x="1905417" y="527451"/>
                    </a:lnTo>
                    <a:lnTo>
                      <a:pt x="1926867" y="527451"/>
                    </a:lnTo>
                    <a:lnTo>
                      <a:pt x="1933101" y="527451"/>
                    </a:lnTo>
                    <a:lnTo>
                      <a:pt x="1939151" y="527451"/>
                    </a:lnTo>
                    <a:lnTo>
                      <a:pt x="1929984" y="534977"/>
                    </a:lnTo>
                    <a:lnTo>
                      <a:pt x="1929984" y="522333"/>
                    </a:lnTo>
                    <a:lnTo>
                      <a:pt x="1945384" y="522333"/>
                    </a:lnTo>
                    <a:lnTo>
                      <a:pt x="1936034" y="530010"/>
                    </a:lnTo>
                    <a:lnTo>
                      <a:pt x="1936034" y="525042"/>
                    </a:lnTo>
                    <a:lnTo>
                      <a:pt x="1936034" y="512398"/>
                    </a:lnTo>
                    <a:lnTo>
                      <a:pt x="1951434" y="512398"/>
                    </a:lnTo>
                    <a:lnTo>
                      <a:pt x="1957668" y="512398"/>
                    </a:lnTo>
                    <a:lnTo>
                      <a:pt x="1948318" y="519925"/>
                    </a:lnTo>
                    <a:lnTo>
                      <a:pt x="1948318" y="507280"/>
                    </a:lnTo>
                    <a:lnTo>
                      <a:pt x="1963718" y="507280"/>
                    </a:lnTo>
                    <a:lnTo>
                      <a:pt x="1976001" y="507280"/>
                    </a:lnTo>
                    <a:lnTo>
                      <a:pt x="1966651" y="514957"/>
                    </a:lnTo>
                    <a:lnTo>
                      <a:pt x="1966651" y="502313"/>
                    </a:lnTo>
                    <a:lnTo>
                      <a:pt x="1982052" y="502313"/>
                    </a:lnTo>
                    <a:lnTo>
                      <a:pt x="2000385" y="502313"/>
                    </a:lnTo>
                    <a:lnTo>
                      <a:pt x="1991218" y="509839"/>
                    </a:lnTo>
                    <a:lnTo>
                      <a:pt x="1991218" y="497345"/>
                    </a:lnTo>
                    <a:lnTo>
                      <a:pt x="2006619" y="497345"/>
                    </a:lnTo>
                    <a:lnTo>
                      <a:pt x="1997269" y="504872"/>
                    </a:lnTo>
                    <a:lnTo>
                      <a:pt x="1997269" y="492227"/>
                    </a:lnTo>
                    <a:lnTo>
                      <a:pt x="2012669" y="492227"/>
                    </a:lnTo>
                    <a:lnTo>
                      <a:pt x="2003502" y="499904"/>
                    </a:lnTo>
                    <a:lnTo>
                      <a:pt x="2003502" y="487260"/>
                    </a:lnTo>
                    <a:lnTo>
                      <a:pt x="2024952" y="487260"/>
                    </a:lnTo>
                    <a:lnTo>
                      <a:pt x="2037236" y="487260"/>
                    </a:lnTo>
                    <a:lnTo>
                      <a:pt x="2027886" y="494786"/>
                    </a:lnTo>
                    <a:lnTo>
                      <a:pt x="2027886" y="482292"/>
                    </a:lnTo>
                    <a:lnTo>
                      <a:pt x="2049336" y="482292"/>
                    </a:lnTo>
                    <a:lnTo>
                      <a:pt x="2040169" y="489819"/>
                    </a:lnTo>
                    <a:lnTo>
                      <a:pt x="2040169" y="477174"/>
                    </a:lnTo>
                    <a:lnTo>
                      <a:pt x="2055570" y="477174"/>
                    </a:lnTo>
                    <a:lnTo>
                      <a:pt x="2061620" y="477174"/>
                    </a:lnTo>
                    <a:lnTo>
                      <a:pt x="2074086" y="477174"/>
                    </a:lnTo>
                    <a:lnTo>
                      <a:pt x="2064736" y="484851"/>
                    </a:lnTo>
                    <a:lnTo>
                      <a:pt x="2064736" y="472207"/>
                    </a:lnTo>
                    <a:lnTo>
                      <a:pt x="2086187" y="472207"/>
                    </a:lnTo>
                    <a:lnTo>
                      <a:pt x="2077020" y="479733"/>
                    </a:lnTo>
                    <a:lnTo>
                      <a:pt x="2077020" y="467240"/>
                    </a:lnTo>
                    <a:lnTo>
                      <a:pt x="2092237" y="467240"/>
                    </a:lnTo>
                    <a:lnTo>
                      <a:pt x="2083070" y="474766"/>
                    </a:lnTo>
                    <a:lnTo>
                      <a:pt x="2083070" y="469799"/>
                    </a:lnTo>
                    <a:lnTo>
                      <a:pt x="2083070" y="457154"/>
                    </a:lnTo>
                    <a:lnTo>
                      <a:pt x="2104520" y="457154"/>
                    </a:lnTo>
                    <a:lnTo>
                      <a:pt x="2110754" y="457154"/>
                    </a:lnTo>
                    <a:lnTo>
                      <a:pt x="2101404" y="464681"/>
                    </a:lnTo>
                    <a:lnTo>
                      <a:pt x="2101404" y="452187"/>
                    </a:lnTo>
                    <a:lnTo>
                      <a:pt x="2123037" y="452187"/>
                    </a:lnTo>
                    <a:lnTo>
                      <a:pt x="2135321" y="452187"/>
                    </a:lnTo>
                    <a:lnTo>
                      <a:pt x="2125971" y="459713"/>
                    </a:lnTo>
                    <a:lnTo>
                      <a:pt x="2125971" y="447069"/>
                    </a:lnTo>
                    <a:lnTo>
                      <a:pt x="2159705" y="447069"/>
                    </a:lnTo>
                    <a:lnTo>
                      <a:pt x="2165938" y="447069"/>
                    </a:lnTo>
                    <a:lnTo>
                      <a:pt x="2156588" y="454746"/>
                    </a:lnTo>
                    <a:lnTo>
                      <a:pt x="2156588" y="442101"/>
                    </a:lnTo>
                    <a:lnTo>
                      <a:pt x="2178222" y="442101"/>
                    </a:lnTo>
                    <a:lnTo>
                      <a:pt x="2168872" y="449628"/>
                    </a:lnTo>
                    <a:lnTo>
                      <a:pt x="2168872" y="436983"/>
                    </a:lnTo>
                    <a:lnTo>
                      <a:pt x="2190322" y="436983"/>
                    </a:lnTo>
                    <a:lnTo>
                      <a:pt x="2181155" y="444660"/>
                    </a:lnTo>
                    <a:lnTo>
                      <a:pt x="2181155" y="432016"/>
                    </a:lnTo>
                    <a:lnTo>
                      <a:pt x="2196555" y="432016"/>
                    </a:lnTo>
                    <a:lnTo>
                      <a:pt x="2187205" y="439542"/>
                    </a:lnTo>
                    <a:lnTo>
                      <a:pt x="2187205" y="421931"/>
                    </a:lnTo>
                    <a:lnTo>
                      <a:pt x="2220939" y="421931"/>
                    </a:lnTo>
                    <a:lnTo>
                      <a:pt x="2239456" y="421931"/>
                    </a:lnTo>
                    <a:lnTo>
                      <a:pt x="2245506" y="421931"/>
                    </a:lnTo>
                    <a:lnTo>
                      <a:pt x="2236339" y="429608"/>
                    </a:lnTo>
                    <a:lnTo>
                      <a:pt x="2236339" y="411845"/>
                    </a:lnTo>
                    <a:lnTo>
                      <a:pt x="2251740" y="411845"/>
                    </a:lnTo>
                    <a:lnTo>
                      <a:pt x="2263840" y="411845"/>
                    </a:lnTo>
                    <a:lnTo>
                      <a:pt x="2282357" y="411845"/>
                    </a:lnTo>
                    <a:lnTo>
                      <a:pt x="2288407" y="411845"/>
                    </a:lnTo>
                    <a:lnTo>
                      <a:pt x="2294640" y="411845"/>
                    </a:lnTo>
                    <a:lnTo>
                      <a:pt x="2300690" y="411845"/>
                    </a:lnTo>
                    <a:lnTo>
                      <a:pt x="2306741" y="411845"/>
                    </a:lnTo>
                    <a:lnTo>
                      <a:pt x="2312974" y="411845"/>
                    </a:lnTo>
                    <a:lnTo>
                      <a:pt x="2303624" y="419522"/>
                    </a:lnTo>
                    <a:lnTo>
                      <a:pt x="2303624" y="406878"/>
                    </a:lnTo>
                    <a:lnTo>
                      <a:pt x="2325074" y="406878"/>
                    </a:lnTo>
                    <a:lnTo>
                      <a:pt x="2337358" y="406878"/>
                    </a:lnTo>
                    <a:lnTo>
                      <a:pt x="2328191" y="414555"/>
                    </a:lnTo>
                    <a:lnTo>
                      <a:pt x="2328191" y="401910"/>
                    </a:lnTo>
                    <a:lnTo>
                      <a:pt x="2355875" y="401910"/>
                    </a:lnTo>
                    <a:lnTo>
                      <a:pt x="2346525" y="409437"/>
                    </a:lnTo>
                    <a:lnTo>
                      <a:pt x="2346525" y="396792"/>
                    </a:lnTo>
                    <a:lnTo>
                      <a:pt x="2367975" y="396792"/>
                    </a:lnTo>
                    <a:lnTo>
                      <a:pt x="2411059" y="396792"/>
                    </a:lnTo>
                    <a:lnTo>
                      <a:pt x="2401709" y="404469"/>
                    </a:lnTo>
                    <a:lnTo>
                      <a:pt x="2401709" y="391825"/>
                    </a:lnTo>
                    <a:lnTo>
                      <a:pt x="2417109" y="391825"/>
                    </a:lnTo>
                    <a:lnTo>
                      <a:pt x="2429209" y="391825"/>
                    </a:lnTo>
                    <a:lnTo>
                      <a:pt x="2420043" y="399351"/>
                    </a:lnTo>
                    <a:lnTo>
                      <a:pt x="2420043" y="386858"/>
                    </a:lnTo>
                    <a:lnTo>
                      <a:pt x="2435443" y="386858"/>
                    </a:lnTo>
                    <a:lnTo>
                      <a:pt x="2441676" y="386858"/>
                    </a:lnTo>
                    <a:lnTo>
                      <a:pt x="2432326" y="394384"/>
                    </a:lnTo>
                    <a:lnTo>
                      <a:pt x="2432326" y="376772"/>
                    </a:lnTo>
                    <a:lnTo>
                      <a:pt x="2453776" y="376772"/>
                    </a:lnTo>
                    <a:lnTo>
                      <a:pt x="2444610" y="384299"/>
                    </a:lnTo>
                    <a:lnTo>
                      <a:pt x="2444610" y="371654"/>
                    </a:lnTo>
                    <a:lnTo>
                      <a:pt x="2460010" y="371654"/>
                    </a:lnTo>
                    <a:lnTo>
                      <a:pt x="2466060" y="371654"/>
                    </a:lnTo>
                    <a:lnTo>
                      <a:pt x="2456893" y="379331"/>
                    </a:lnTo>
                    <a:lnTo>
                      <a:pt x="2456893" y="374213"/>
                    </a:lnTo>
                    <a:lnTo>
                      <a:pt x="2456893" y="361719"/>
                    </a:lnTo>
                    <a:lnTo>
                      <a:pt x="2472294" y="361719"/>
                    </a:lnTo>
                    <a:lnTo>
                      <a:pt x="2462943" y="369246"/>
                    </a:lnTo>
                    <a:lnTo>
                      <a:pt x="2462943" y="356601"/>
                    </a:lnTo>
                    <a:lnTo>
                      <a:pt x="2484394" y="356601"/>
                    </a:lnTo>
                    <a:lnTo>
                      <a:pt x="2490627" y="356601"/>
                    </a:lnTo>
                    <a:lnTo>
                      <a:pt x="2502911" y="356601"/>
                    </a:lnTo>
                    <a:lnTo>
                      <a:pt x="2521244" y="356601"/>
                    </a:lnTo>
                    <a:lnTo>
                      <a:pt x="2533528" y="356601"/>
                    </a:lnTo>
                    <a:lnTo>
                      <a:pt x="2524178" y="364278"/>
                    </a:lnTo>
                    <a:lnTo>
                      <a:pt x="2524178" y="351634"/>
                    </a:lnTo>
                    <a:lnTo>
                      <a:pt x="2539578" y="351634"/>
                    </a:lnTo>
                    <a:lnTo>
                      <a:pt x="2530411" y="359160"/>
                    </a:lnTo>
                    <a:lnTo>
                      <a:pt x="2530411" y="346667"/>
                    </a:lnTo>
                    <a:lnTo>
                      <a:pt x="2558095" y="346667"/>
                    </a:lnTo>
                    <a:lnTo>
                      <a:pt x="2582479" y="346667"/>
                    </a:lnTo>
                    <a:lnTo>
                      <a:pt x="2588529" y="346667"/>
                    </a:lnTo>
                    <a:lnTo>
                      <a:pt x="2579362" y="354193"/>
                    </a:lnTo>
                    <a:lnTo>
                      <a:pt x="2579362" y="341549"/>
                    </a:lnTo>
                    <a:lnTo>
                      <a:pt x="2613096" y="341549"/>
                    </a:lnTo>
                    <a:lnTo>
                      <a:pt x="2603929" y="349075"/>
                    </a:lnTo>
                    <a:lnTo>
                      <a:pt x="2603929" y="336581"/>
                    </a:lnTo>
                    <a:lnTo>
                      <a:pt x="2619329" y="336581"/>
                    </a:lnTo>
                    <a:lnTo>
                      <a:pt x="2609979" y="344108"/>
                    </a:lnTo>
                    <a:lnTo>
                      <a:pt x="2609979" y="331614"/>
                    </a:lnTo>
                    <a:lnTo>
                      <a:pt x="2625380" y="331614"/>
                    </a:lnTo>
                    <a:lnTo>
                      <a:pt x="2631613" y="331614"/>
                    </a:lnTo>
                    <a:lnTo>
                      <a:pt x="2643713" y="331614"/>
                    </a:lnTo>
                    <a:lnTo>
                      <a:pt x="2634546" y="339140"/>
                    </a:lnTo>
                    <a:lnTo>
                      <a:pt x="2634546" y="326496"/>
                    </a:lnTo>
                    <a:lnTo>
                      <a:pt x="2649947" y="326496"/>
                    </a:lnTo>
                    <a:lnTo>
                      <a:pt x="2686614" y="326496"/>
                    </a:lnTo>
                    <a:lnTo>
                      <a:pt x="2677447" y="334022"/>
                    </a:lnTo>
                    <a:lnTo>
                      <a:pt x="2677447" y="321528"/>
                    </a:lnTo>
                    <a:lnTo>
                      <a:pt x="2698898" y="321528"/>
                    </a:lnTo>
                    <a:lnTo>
                      <a:pt x="2689731" y="329055"/>
                    </a:lnTo>
                    <a:lnTo>
                      <a:pt x="2689731" y="316561"/>
                    </a:lnTo>
                    <a:lnTo>
                      <a:pt x="2711181" y="316561"/>
                    </a:lnTo>
                    <a:lnTo>
                      <a:pt x="2717231" y="316561"/>
                    </a:lnTo>
                    <a:lnTo>
                      <a:pt x="2708064" y="324087"/>
                    </a:lnTo>
                    <a:lnTo>
                      <a:pt x="2708064" y="318969"/>
                    </a:lnTo>
                    <a:lnTo>
                      <a:pt x="2708064" y="306475"/>
                    </a:lnTo>
                    <a:lnTo>
                      <a:pt x="2723465" y="306475"/>
                    </a:lnTo>
                    <a:lnTo>
                      <a:pt x="2735748" y="306475"/>
                    </a:lnTo>
                    <a:lnTo>
                      <a:pt x="2760132" y="306475"/>
                    </a:lnTo>
                    <a:lnTo>
                      <a:pt x="2750965" y="314002"/>
                    </a:lnTo>
                    <a:lnTo>
                      <a:pt x="2750965" y="296390"/>
                    </a:lnTo>
                    <a:lnTo>
                      <a:pt x="2766182" y="296390"/>
                    </a:lnTo>
                    <a:lnTo>
                      <a:pt x="2784699" y="296390"/>
                    </a:lnTo>
                    <a:lnTo>
                      <a:pt x="2790749" y="296390"/>
                    </a:lnTo>
                    <a:lnTo>
                      <a:pt x="2781582" y="303917"/>
                    </a:lnTo>
                    <a:lnTo>
                      <a:pt x="2781582" y="291423"/>
                    </a:lnTo>
                    <a:lnTo>
                      <a:pt x="2796983" y="291423"/>
                    </a:lnTo>
                    <a:lnTo>
                      <a:pt x="2803033" y="291423"/>
                    </a:lnTo>
                    <a:lnTo>
                      <a:pt x="2793866" y="298949"/>
                    </a:lnTo>
                    <a:lnTo>
                      <a:pt x="2793866" y="286305"/>
                    </a:lnTo>
                    <a:lnTo>
                      <a:pt x="2827600" y="286305"/>
                    </a:lnTo>
                    <a:lnTo>
                      <a:pt x="2833650" y="286305"/>
                    </a:lnTo>
                    <a:lnTo>
                      <a:pt x="2824483" y="293982"/>
                    </a:lnTo>
                    <a:lnTo>
                      <a:pt x="2824483" y="281337"/>
                    </a:lnTo>
                    <a:lnTo>
                      <a:pt x="2839883" y="281337"/>
                    </a:lnTo>
                    <a:lnTo>
                      <a:pt x="2830533" y="288864"/>
                    </a:lnTo>
                    <a:lnTo>
                      <a:pt x="2830533" y="276370"/>
                    </a:lnTo>
                    <a:lnTo>
                      <a:pt x="2852167" y="276370"/>
                    </a:lnTo>
                    <a:lnTo>
                      <a:pt x="2858217" y="276370"/>
                    </a:lnTo>
                    <a:lnTo>
                      <a:pt x="2849050" y="283896"/>
                    </a:lnTo>
                    <a:lnTo>
                      <a:pt x="2849050" y="271252"/>
                    </a:lnTo>
                    <a:lnTo>
                      <a:pt x="2876551" y="271252"/>
                    </a:lnTo>
                    <a:lnTo>
                      <a:pt x="2867384" y="278929"/>
                    </a:lnTo>
                    <a:lnTo>
                      <a:pt x="2867384" y="266284"/>
                    </a:lnTo>
                    <a:lnTo>
                      <a:pt x="2888834" y="266284"/>
                    </a:lnTo>
                    <a:lnTo>
                      <a:pt x="2901118" y="266284"/>
                    </a:lnTo>
                    <a:lnTo>
                      <a:pt x="2891768" y="273811"/>
                    </a:lnTo>
                    <a:lnTo>
                      <a:pt x="2891768" y="261166"/>
                    </a:lnTo>
                    <a:lnTo>
                      <a:pt x="2907168" y="261166"/>
                    </a:lnTo>
                    <a:lnTo>
                      <a:pt x="2898001" y="268843"/>
                    </a:lnTo>
                    <a:lnTo>
                      <a:pt x="2898001" y="263725"/>
                    </a:lnTo>
                    <a:lnTo>
                      <a:pt x="2898001" y="258758"/>
                    </a:lnTo>
                    <a:lnTo>
                      <a:pt x="2898001" y="246114"/>
                    </a:lnTo>
                    <a:lnTo>
                      <a:pt x="2913401" y="246114"/>
                    </a:lnTo>
                    <a:lnTo>
                      <a:pt x="2919452" y="246114"/>
                    </a:lnTo>
                    <a:lnTo>
                      <a:pt x="2910285" y="253791"/>
                    </a:lnTo>
                    <a:lnTo>
                      <a:pt x="2910285" y="241146"/>
                    </a:lnTo>
                    <a:lnTo>
                      <a:pt x="2925502" y="241146"/>
                    </a:lnTo>
                    <a:lnTo>
                      <a:pt x="2937785" y="241146"/>
                    </a:lnTo>
                    <a:lnTo>
                      <a:pt x="2928618" y="248673"/>
                    </a:lnTo>
                    <a:lnTo>
                      <a:pt x="2928618" y="236028"/>
                    </a:lnTo>
                    <a:lnTo>
                      <a:pt x="2962352" y="236028"/>
                    </a:lnTo>
                    <a:lnTo>
                      <a:pt x="2953185" y="243705"/>
                    </a:lnTo>
                    <a:lnTo>
                      <a:pt x="2953185" y="231061"/>
                    </a:lnTo>
                    <a:lnTo>
                      <a:pt x="2968586" y="231061"/>
                    </a:lnTo>
                    <a:lnTo>
                      <a:pt x="2959236" y="238738"/>
                    </a:lnTo>
                    <a:lnTo>
                      <a:pt x="2959236" y="226093"/>
                    </a:lnTo>
                    <a:lnTo>
                      <a:pt x="2980686" y="226093"/>
                    </a:lnTo>
                    <a:lnTo>
                      <a:pt x="2971519" y="233620"/>
                    </a:lnTo>
                    <a:lnTo>
                      <a:pt x="2971519" y="220975"/>
                    </a:lnTo>
                    <a:lnTo>
                      <a:pt x="2986736" y="220975"/>
                    </a:lnTo>
                    <a:lnTo>
                      <a:pt x="2992969" y="220975"/>
                    </a:lnTo>
                    <a:lnTo>
                      <a:pt x="2983803" y="228652"/>
                    </a:lnTo>
                    <a:lnTo>
                      <a:pt x="2983803" y="216008"/>
                    </a:lnTo>
                    <a:lnTo>
                      <a:pt x="2999203" y="216008"/>
                    </a:lnTo>
                    <a:lnTo>
                      <a:pt x="3011486" y="216008"/>
                    </a:lnTo>
                    <a:lnTo>
                      <a:pt x="3002136" y="223534"/>
                    </a:lnTo>
                    <a:lnTo>
                      <a:pt x="3002136" y="210890"/>
                    </a:lnTo>
                    <a:lnTo>
                      <a:pt x="3029820" y="210890"/>
                    </a:lnTo>
                    <a:lnTo>
                      <a:pt x="3020470" y="218567"/>
                    </a:lnTo>
                    <a:lnTo>
                      <a:pt x="3020470" y="205923"/>
                    </a:lnTo>
                    <a:lnTo>
                      <a:pt x="3035870" y="205923"/>
                    </a:lnTo>
                    <a:lnTo>
                      <a:pt x="3048154" y="205923"/>
                    </a:lnTo>
                    <a:lnTo>
                      <a:pt x="3054204" y="205923"/>
                    </a:lnTo>
                    <a:lnTo>
                      <a:pt x="3045037" y="213600"/>
                    </a:lnTo>
                    <a:lnTo>
                      <a:pt x="3045037" y="200955"/>
                    </a:lnTo>
                    <a:lnTo>
                      <a:pt x="3060437" y="200955"/>
                    </a:lnTo>
                    <a:lnTo>
                      <a:pt x="3051087" y="208482"/>
                    </a:lnTo>
                    <a:lnTo>
                      <a:pt x="3051087" y="203514"/>
                    </a:lnTo>
                    <a:lnTo>
                      <a:pt x="3051087" y="190870"/>
                    </a:lnTo>
                    <a:lnTo>
                      <a:pt x="3078771" y="190870"/>
                    </a:lnTo>
                    <a:lnTo>
                      <a:pt x="3097104" y="190870"/>
                    </a:lnTo>
                    <a:lnTo>
                      <a:pt x="3087938" y="198396"/>
                    </a:lnTo>
                    <a:lnTo>
                      <a:pt x="3087938" y="185902"/>
                    </a:lnTo>
                    <a:lnTo>
                      <a:pt x="3115622" y="185902"/>
                    </a:lnTo>
                    <a:lnTo>
                      <a:pt x="3106271" y="193429"/>
                    </a:lnTo>
                    <a:lnTo>
                      <a:pt x="3106271" y="180784"/>
                    </a:lnTo>
                    <a:lnTo>
                      <a:pt x="3121672" y="180784"/>
                    </a:lnTo>
                    <a:lnTo>
                      <a:pt x="3133955" y="180784"/>
                    </a:lnTo>
                    <a:lnTo>
                      <a:pt x="3146055" y="180784"/>
                    </a:lnTo>
                    <a:lnTo>
                      <a:pt x="3152289" y="180784"/>
                    </a:lnTo>
                    <a:lnTo>
                      <a:pt x="3143122" y="188461"/>
                    </a:lnTo>
                    <a:lnTo>
                      <a:pt x="3143122" y="175817"/>
                    </a:lnTo>
                    <a:lnTo>
                      <a:pt x="3164572" y="175817"/>
                    </a:lnTo>
                    <a:lnTo>
                      <a:pt x="3170623" y="175817"/>
                    </a:lnTo>
                    <a:lnTo>
                      <a:pt x="3161456" y="183343"/>
                    </a:lnTo>
                    <a:lnTo>
                      <a:pt x="3161456" y="170850"/>
                    </a:lnTo>
                    <a:lnTo>
                      <a:pt x="3176856" y="170850"/>
                    </a:lnTo>
                    <a:lnTo>
                      <a:pt x="3167506" y="178376"/>
                    </a:lnTo>
                    <a:lnTo>
                      <a:pt x="3167506" y="173409"/>
                    </a:lnTo>
                    <a:lnTo>
                      <a:pt x="3167506" y="160764"/>
                    </a:lnTo>
                    <a:lnTo>
                      <a:pt x="3189139" y="160764"/>
                    </a:lnTo>
                    <a:lnTo>
                      <a:pt x="3195190" y="160764"/>
                    </a:lnTo>
                    <a:lnTo>
                      <a:pt x="3201240" y="160764"/>
                    </a:lnTo>
                    <a:lnTo>
                      <a:pt x="3207473" y="160764"/>
                    </a:lnTo>
                    <a:lnTo>
                      <a:pt x="3198123" y="168291"/>
                    </a:lnTo>
                    <a:lnTo>
                      <a:pt x="3198123" y="155797"/>
                    </a:lnTo>
                    <a:lnTo>
                      <a:pt x="3213523" y="155797"/>
                    </a:lnTo>
                    <a:lnTo>
                      <a:pt x="3219757" y="155797"/>
                    </a:lnTo>
                    <a:lnTo>
                      <a:pt x="3210407" y="163323"/>
                    </a:lnTo>
                    <a:lnTo>
                      <a:pt x="3210407" y="150679"/>
                    </a:lnTo>
                    <a:lnTo>
                      <a:pt x="3225807" y="150679"/>
                    </a:lnTo>
                    <a:lnTo>
                      <a:pt x="3232040" y="150679"/>
                    </a:lnTo>
                    <a:lnTo>
                      <a:pt x="3222690" y="158356"/>
                    </a:lnTo>
                    <a:lnTo>
                      <a:pt x="3222690" y="145711"/>
                    </a:lnTo>
                    <a:lnTo>
                      <a:pt x="3238090" y="145711"/>
                    </a:lnTo>
                    <a:lnTo>
                      <a:pt x="3228923" y="153238"/>
                    </a:lnTo>
                    <a:lnTo>
                      <a:pt x="3228923" y="140744"/>
                    </a:lnTo>
                    <a:lnTo>
                      <a:pt x="3244140" y="140744"/>
                    </a:lnTo>
                    <a:lnTo>
                      <a:pt x="3250374" y="140744"/>
                    </a:lnTo>
                    <a:lnTo>
                      <a:pt x="3241024" y="148270"/>
                    </a:lnTo>
                    <a:lnTo>
                      <a:pt x="3241024" y="143303"/>
                    </a:lnTo>
                    <a:lnTo>
                      <a:pt x="3241024" y="130659"/>
                    </a:lnTo>
                    <a:lnTo>
                      <a:pt x="3256424" y="130659"/>
                    </a:lnTo>
                    <a:lnTo>
                      <a:pt x="3262474" y="130659"/>
                    </a:lnTo>
                    <a:lnTo>
                      <a:pt x="3253307" y="138185"/>
                    </a:lnTo>
                    <a:lnTo>
                      <a:pt x="3253307" y="125691"/>
                    </a:lnTo>
                    <a:lnTo>
                      <a:pt x="3268707" y="125691"/>
                    </a:lnTo>
                    <a:lnTo>
                      <a:pt x="3259357" y="133217"/>
                    </a:lnTo>
                    <a:lnTo>
                      <a:pt x="3259357" y="120573"/>
                    </a:lnTo>
                    <a:lnTo>
                      <a:pt x="3280991" y="120573"/>
                    </a:lnTo>
                    <a:lnTo>
                      <a:pt x="3287041" y="120573"/>
                    </a:lnTo>
                    <a:lnTo>
                      <a:pt x="3293275" y="120573"/>
                    </a:lnTo>
                    <a:lnTo>
                      <a:pt x="3305375" y="120573"/>
                    </a:lnTo>
                    <a:lnTo>
                      <a:pt x="3296208" y="128250"/>
                    </a:lnTo>
                    <a:lnTo>
                      <a:pt x="3296208" y="110488"/>
                    </a:lnTo>
                    <a:lnTo>
                      <a:pt x="3311608" y="110488"/>
                    </a:lnTo>
                    <a:lnTo>
                      <a:pt x="3302442" y="118165"/>
                    </a:lnTo>
                    <a:lnTo>
                      <a:pt x="3302442" y="105520"/>
                    </a:lnTo>
                    <a:lnTo>
                      <a:pt x="3317659" y="105520"/>
                    </a:lnTo>
                    <a:lnTo>
                      <a:pt x="3323892" y="105520"/>
                    </a:lnTo>
                    <a:lnTo>
                      <a:pt x="3329942" y="105520"/>
                    </a:lnTo>
                    <a:lnTo>
                      <a:pt x="3336175" y="105520"/>
                    </a:lnTo>
                    <a:lnTo>
                      <a:pt x="3342226" y="105520"/>
                    </a:lnTo>
                    <a:lnTo>
                      <a:pt x="3348459" y="105520"/>
                    </a:lnTo>
                    <a:lnTo>
                      <a:pt x="3339109" y="113047"/>
                    </a:lnTo>
                    <a:lnTo>
                      <a:pt x="3339109" y="100402"/>
                    </a:lnTo>
                    <a:lnTo>
                      <a:pt x="3354509" y="100402"/>
                    </a:lnTo>
                    <a:lnTo>
                      <a:pt x="3345342" y="108079"/>
                    </a:lnTo>
                    <a:lnTo>
                      <a:pt x="3345342" y="85350"/>
                    </a:lnTo>
                    <a:lnTo>
                      <a:pt x="3360559" y="85350"/>
                    </a:lnTo>
                    <a:lnTo>
                      <a:pt x="3366793" y="85350"/>
                    </a:lnTo>
                    <a:lnTo>
                      <a:pt x="3372843" y="85350"/>
                    </a:lnTo>
                    <a:lnTo>
                      <a:pt x="3378893" y="85350"/>
                    </a:lnTo>
                    <a:lnTo>
                      <a:pt x="3385126" y="85350"/>
                    </a:lnTo>
                    <a:lnTo>
                      <a:pt x="3391176" y="85350"/>
                    </a:lnTo>
                    <a:lnTo>
                      <a:pt x="3397410" y="85350"/>
                    </a:lnTo>
                    <a:lnTo>
                      <a:pt x="3403460" y="85350"/>
                    </a:lnTo>
                    <a:lnTo>
                      <a:pt x="3394293" y="93026"/>
                    </a:lnTo>
                    <a:lnTo>
                      <a:pt x="3394293" y="80382"/>
                    </a:lnTo>
                    <a:lnTo>
                      <a:pt x="3409693" y="80382"/>
                    </a:lnTo>
                    <a:lnTo>
                      <a:pt x="3415743" y="80382"/>
                    </a:lnTo>
                    <a:lnTo>
                      <a:pt x="3421794" y="80382"/>
                    </a:lnTo>
                    <a:lnTo>
                      <a:pt x="3428027" y="80382"/>
                    </a:lnTo>
                    <a:lnTo>
                      <a:pt x="3418677" y="87908"/>
                    </a:lnTo>
                    <a:lnTo>
                      <a:pt x="3418677" y="75264"/>
                    </a:lnTo>
                    <a:lnTo>
                      <a:pt x="3434077" y="75264"/>
                    </a:lnTo>
                    <a:lnTo>
                      <a:pt x="3440310" y="75264"/>
                    </a:lnTo>
                    <a:lnTo>
                      <a:pt x="3430960" y="82941"/>
                    </a:lnTo>
                    <a:lnTo>
                      <a:pt x="3430960" y="70297"/>
                    </a:lnTo>
                    <a:lnTo>
                      <a:pt x="3452594" y="70297"/>
                    </a:lnTo>
                    <a:lnTo>
                      <a:pt x="3458644" y="70297"/>
                    </a:lnTo>
                    <a:lnTo>
                      <a:pt x="3464694" y="70297"/>
                    </a:lnTo>
                    <a:lnTo>
                      <a:pt x="3455527" y="77974"/>
                    </a:lnTo>
                    <a:lnTo>
                      <a:pt x="3455527" y="65329"/>
                    </a:lnTo>
                    <a:lnTo>
                      <a:pt x="3470928" y="65329"/>
                    </a:lnTo>
                    <a:lnTo>
                      <a:pt x="3476978" y="65329"/>
                    </a:lnTo>
                    <a:lnTo>
                      <a:pt x="3483028" y="65329"/>
                    </a:lnTo>
                    <a:lnTo>
                      <a:pt x="3489262" y="65329"/>
                    </a:lnTo>
                    <a:lnTo>
                      <a:pt x="3495495" y="65329"/>
                    </a:lnTo>
                    <a:lnTo>
                      <a:pt x="3501545" y="65329"/>
                    </a:lnTo>
                    <a:lnTo>
                      <a:pt x="3492195" y="72856"/>
                    </a:lnTo>
                    <a:lnTo>
                      <a:pt x="3492195" y="60211"/>
                    </a:lnTo>
                    <a:lnTo>
                      <a:pt x="3507595" y="60211"/>
                    </a:lnTo>
                    <a:lnTo>
                      <a:pt x="3498428" y="67888"/>
                    </a:lnTo>
                    <a:lnTo>
                      <a:pt x="3498428" y="55244"/>
                    </a:lnTo>
                    <a:lnTo>
                      <a:pt x="3513829" y="55244"/>
                    </a:lnTo>
                    <a:lnTo>
                      <a:pt x="3504478" y="62770"/>
                    </a:lnTo>
                    <a:lnTo>
                      <a:pt x="3504478" y="50276"/>
                    </a:lnTo>
                    <a:lnTo>
                      <a:pt x="3519879" y="50276"/>
                    </a:lnTo>
                    <a:lnTo>
                      <a:pt x="3526112" y="50276"/>
                    </a:lnTo>
                    <a:lnTo>
                      <a:pt x="3532162" y="50276"/>
                    </a:lnTo>
                    <a:lnTo>
                      <a:pt x="3538212" y="50276"/>
                    </a:lnTo>
                    <a:lnTo>
                      <a:pt x="3544446" y="50276"/>
                    </a:lnTo>
                    <a:lnTo>
                      <a:pt x="3550496" y="50276"/>
                    </a:lnTo>
                    <a:lnTo>
                      <a:pt x="3556729" y="50276"/>
                    </a:lnTo>
                    <a:lnTo>
                      <a:pt x="3562779" y="50276"/>
                    </a:lnTo>
                    <a:lnTo>
                      <a:pt x="3553429" y="57803"/>
                    </a:lnTo>
                    <a:lnTo>
                      <a:pt x="3553429" y="45158"/>
                    </a:lnTo>
                    <a:lnTo>
                      <a:pt x="3569013" y="45158"/>
                    </a:lnTo>
                    <a:lnTo>
                      <a:pt x="3575063" y="45158"/>
                    </a:lnTo>
                    <a:lnTo>
                      <a:pt x="3581113" y="45158"/>
                    </a:lnTo>
                    <a:lnTo>
                      <a:pt x="3587346" y="45158"/>
                    </a:lnTo>
                    <a:lnTo>
                      <a:pt x="3599630" y="45158"/>
                    </a:lnTo>
                    <a:lnTo>
                      <a:pt x="3605680" y="45158"/>
                    </a:lnTo>
                    <a:lnTo>
                      <a:pt x="3596330" y="52835"/>
                    </a:lnTo>
                    <a:lnTo>
                      <a:pt x="3596330" y="47717"/>
                    </a:lnTo>
                    <a:lnTo>
                      <a:pt x="3596330" y="35224"/>
                    </a:lnTo>
                    <a:lnTo>
                      <a:pt x="3611730" y="35224"/>
                    </a:lnTo>
                    <a:lnTo>
                      <a:pt x="3617964" y="35224"/>
                    </a:lnTo>
                    <a:lnTo>
                      <a:pt x="3608614" y="42750"/>
                    </a:lnTo>
                    <a:lnTo>
                      <a:pt x="3608614" y="30106"/>
                    </a:lnTo>
                    <a:lnTo>
                      <a:pt x="3636297" y="30106"/>
                    </a:lnTo>
                    <a:lnTo>
                      <a:pt x="3627130" y="37783"/>
                    </a:lnTo>
                    <a:lnTo>
                      <a:pt x="3627130" y="25138"/>
                    </a:lnTo>
                    <a:lnTo>
                      <a:pt x="3642347" y="25138"/>
                    </a:lnTo>
                    <a:lnTo>
                      <a:pt x="3633181" y="32665"/>
                    </a:lnTo>
                    <a:lnTo>
                      <a:pt x="3633181" y="20171"/>
                    </a:lnTo>
                    <a:lnTo>
                      <a:pt x="3648581" y="20171"/>
                    </a:lnTo>
                    <a:lnTo>
                      <a:pt x="3654631" y="20171"/>
                    </a:lnTo>
                    <a:lnTo>
                      <a:pt x="3660864" y="20171"/>
                    </a:lnTo>
                    <a:lnTo>
                      <a:pt x="3666914" y="20171"/>
                    </a:lnTo>
                    <a:lnTo>
                      <a:pt x="3673148" y="20171"/>
                    </a:lnTo>
                    <a:lnTo>
                      <a:pt x="3663798" y="27697"/>
                    </a:lnTo>
                    <a:lnTo>
                      <a:pt x="3663798" y="15053"/>
                    </a:lnTo>
                    <a:lnTo>
                      <a:pt x="3679198" y="15053"/>
                    </a:lnTo>
                    <a:lnTo>
                      <a:pt x="3685432" y="15053"/>
                    </a:lnTo>
                    <a:lnTo>
                      <a:pt x="3676081" y="22730"/>
                    </a:lnTo>
                    <a:lnTo>
                      <a:pt x="3676081" y="10085"/>
                    </a:lnTo>
                    <a:lnTo>
                      <a:pt x="3691482" y="10085"/>
                    </a:lnTo>
                    <a:lnTo>
                      <a:pt x="3697532" y="10085"/>
                    </a:lnTo>
                    <a:lnTo>
                      <a:pt x="3703582" y="10085"/>
                    </a:lnTo>
                    <a:lnTo>
                      <a:pt x="3694415" y="17612"/>
                    </a:lnTo>
                    <a:lnTo>
                      <a:pt x="3694415" y="5118"/>
                    </a:lnTo>
                    <a:lnTo>
                      <a:pt x="3709815" y="5118"/>
                    </a:lnTo>
                    <a:lnTo>
                      <a:pt x="3716049" y="5118"/>
                    </a:lnTo>
                    <a:lnTo>
                      <a:pt x="3722099" y="5118"/>
                    </a:lnTo>
                    <a:lnTo>
                      <a:pt x="3728149" y="5118"/>
                    </a:lnTo>
                    <a:lnTo>
                      <a:pt x="3734382" y="5118"/>
                    </a:lnTo>
                    <a:lnTo>
                      <a:pt x="3740433" y="5118"/>
                    </a:lnTo>
                    <a:lnTo>
                      <a:pt x="3731266" y="12644"/>
                    </a:lnTo>
                    <a:lnTo>
                      <a:pt x="3731266" y="0"/>
                    </a:lnTo>
                    <a:lnTo>
                      <a:pt x="3746666" y="0"/>
                    </a:lnTo>
                    <a:lnTo>
                      <a:pt x="3752716" y="0"/>
                    </a:lnTo>
                    <a:lnTo>
                      <a:pt x="3758766" y="0"/>
                    </a:lnTo>
                    <a:lnTo>
                      <a:pt x="3765000" y="0"/>
                    </a:lnTo>
                    <a:lnTo>
                      <a:pt x="3771050" y="0"/>
                    </a:lnTo>
                    <a:lnTo>
                      <a:pt x="3777283" y="0"/>
                    </a:lnTo>
                    <a:lnTo>
                      <a:pt x="3783333" y="0"/>
                    </a:lnTo>
                    <a:lnTo>
                      <a:pt x="3783333" y="15203"/>
                    </a:lnTo>
                    <a:lnTo>
                      <a:pt x="3777283" y="15203"/>
                    </a:lnTo>
                    <a:lnTo>
                      <a:pt x="3771050" y="15203"/>
                    </a:lnTo>
                    <a:lnTo>
                      <a:pt x="3765000" y="15203"/>
                    </a:lnTo>
                    <a:lnTo>
                      <a:pt x="3758766" y="15203"/>
                    </a:lnTo>
                    <a:lnTo>
                      <a:pt x="3752716" y="15203"/>
                    </a:lnTo>
                    <a:lnTo>
                      <a:pt x="3746666" y="15203"/>
                    </a:lnTo>
                    <a:lnTo>
                      <a:pt x="3740433" y="15203"/>
                    </a:lnTo>
                    <a:lnTo>
                      <a:pt x="3749783" y="7677"/>
                    </a:lnTo>
                    <a:lnTo>
                      <a:pt x="3749783" y="20171"/>
                    </a:lnTo>
                    <a:lnTo>
                      <a:pt x="3734382" y="20171"/>
                    </a:lnTo>
                    <a:lnTo>
                      <a:pt x="3728149" y="20171"/>
                    </a:lnTo>
                    <a:lnTo>
                      <a:pt x="3722099" y="20171"/>
                    </a:lnTo>
                    <a:lnTo>
                      <a:pt x="3716049" y="20171"/>
                    </a:lnTo>
                    <a:lnTo>
                      <a:pt x="3709815" y="20171"/>
                    </a:lnTo>
                    <a:lnTo>
                      <a:pt x="3703582" y="20171"/>
                    </a:lnTo>
                    <a:lnTo>
                      <a:pt x="3712932" y="12644"/>
                    </a:lnTo>
                    <a:lnTo>
                      <a:pt x="3712932" y="25289"/>
                    </a:lnTo>
                    <a:lnTo>
                      <a:pt x="3697532" y="25289"/>
                    </a:lnTo>
                    <a:lnTo>
                      <a:pt x="3691482" y="25289"/>
                    </a:lnTo>
                    <a:lnTo>
                      <a:pt x="3685432" y="25289"/>
                    </a:lnTo>
                    <a:lnTo>
                      <a:pt x="3694598" y="17612"/>
                    </a:lnTo>
                    <a:lnTo>
                      <a:pt x="3694598" y="30256"/>
                    </a:lnTo>
                    <a:lnTo>
                      <a:pt x="3679198" y="30256"/>
                    </a:lnTo>
                    <a:lnTo>
                      <a:pt x="3673148" y="30256"/>
                    </a:lnTo>
                    <a:lnTo>
                      <a:pt x="3682315" y="22730"/>
                    </a:lnTo>
                    <a:lnTo>
                      <a:pt x="3682315" y="35224"/>
                    </a:lnTo>
                    <a:lnTo>
                      <a:pt x="3666914" y="35224"/>
                    </a:lnTo>
                    <a:lnTo>
                      <a:pt x="3660864" y="35224"/>
                    </a:lnTo>
                    <a:lnTo>
                      <a:pt x="3654631" y="35224"/>
                    </a:lnTo>
                    <a:lnTo>
                      <a:pt x="3648581" y="35224"/>
                    </a:lnTo>
                    <a:lnTo>
                      <a:pt x="3642347" y="35224"/>
                    </a:lnTo>
                    <a:lnTo>
                      <a:pt x="3651697" y="27697"/>
                    </a:lnTo>
                    <a:lnTo>
                      <a:pt x="3651697" y="40342"/>
                    </a:lnTo>
                    <a:lnTo>
                      <a:pt x="3636297" y="40342"/>
                    </a:lnTo>
                    <a:lnTo>
                      <a:pt x="3645464" y="32665"/>
                    </a:lnTo>
                    <a:lnTo>
                      <a:pt x="3645464" y="45309"/>
                    </a:lnTo>
                    <a:lnTo>
                      <a:pt x="3617964" y="45309"/>
                    </a:lnTo>
                    <a:lnTo>
                      <a:pt x="3627130" y="37783"/>
                    </a:lnTo>
                    <a:lnTo>
                      <a:pt x="3627130" y="50427"/>
                    </a:lnTo>
                    <a:lnTo>
                      <a:pt x="3611730" y="50427"/>
                    </a:lnTo>
                    <a:lnTo>
                      <a:pt x="3605680" y="50427"/>
                    </a:lnTo>
                    <a:lnTo>
                      <a:pt x="3615030" y="42750"/>
                    </a:lnTo>
                    <a:lnTo>
                      <a:pt x="3615030" y="47717"/>
                    </a:lnTo>
                    <a:lnTo>
                      <a:pt x="3615030" y="60362"/>
                    </a:lnTo>
                    <a:lnTo>
                      <a:pt x="3599630" y="60362"/>
                    </a:lnTo>
                    <a:lnTo>
                      <a:pt x="3587346" y="60362"/>
                    </a:lnTo>
                    <a:lnTo>
                      <a:pt x="3581113" y="60362"/>
                    </a:lnTo>
                    <a:lnTo>
                      <a:pt x="3575063" y="60362"/>
                    </a:lnTo>
                    <a:lnTo>
                      <a:pt x="3569013" y="60362"/>
                    </a:lnTo>
                    <a:lnTo>
                      <a:pt x="3562779" y="60362"/>
                    </a:lnTo>
                    <a:lnTo>
                      <a:pt x="3572129" y="52835"/>
                    </a:lnTo>
                    <a:lnTo>
                      <a:pt x="3572129" y="65480"/>
                    </a:lnTo>
                    <a:lnTo>
                      <a:pt x="3556729" y="65480"/>
                    </a:lnTo>
                    <a:lnTo>
                      <a:pt x="3550496" y="65480"/>
                    </a:lnTo>
                    <a:lnTo>
                      <a:pt x="3544446" y="65480"/>
                    </a:lnTo>
                    <a:lnTo>
                      <a:pt x="3538212" y="65480"/>
                    </a:lnTo>
                    <a:lnTo>
                      <a:pt x="3532162" y="65480"/>
                    </a:lnTo>
                    <a:lnTo>
                      <a:pt x="3526112" y="65480"/>
                    </a:lnTo>
                    <a:lnTo>
                      <a:pt x="3519879" y="65480"/>
                    </a:lnTo>
                    <a:lnTo>
                      <a:pt x="3513829" y="65480"/>
                    </a:lnTo>
                    <a:lnTo>
                      <a:pt x="3522995" y="57803"/>
                    </a:lnTo>
                    <a:lnTo>
                      <a:pt x="3522995" y="70447"/>
                    </a:lnTo>
                    <a:lnTo>
                      <a:pt x="3507595" y="70447"/>
                    </a:lnTo>
                    <a:lnTo>
                      <a:pt x="3516945" y="62770"/>
                    </a:lnTo>
                    <a:lnTo>
                      <a:pt x="3516945" y="75415"/>
                    </a:lnTo>
                    <a:lnTo>
                      <a:pt x="3501545" y="75415"/>
                    </a:lnTo>
                    <a:lnTo>
                      <a:pt x="3510895" y="67888"/>
                    </a:lnTo>
                    <a:lnTo>
                      <a:pt x="3510895" y="80533"/>
                    </a:lnTo>
                    <a:lnTo>
                      <a:pt x="3495495" y="80533"/>
                    </a:lnTo>
                    <a:lnTo>
                      <a:pt x="3489262" y="80533"/>
                    </a:lnTo>
                    <a:lnTo>
                      <a:pt x="3483028" y="80533"/>
                    </a:lnTo>
                    <a:lnTo>
                      <a:pt x="3476978" y="80533"/>
                    </a:lnTo>
                    <a:lnTo>
                      <a:pt x="3470928" y="80533"/>
                    </a:lnTo>
                    <a:lnTo>
                      <a:pt x="3464694" y="80533"/>
                    </a:lnTo>
                    <a:lnTo>
                      <a:pt x="3474045" y="72856"/>
                    </a:lnTo>
                    <a:lnTo>
                      <a:pt x="3474045" y="85500"/>
                    </a:lnTo>
                    <a:lnTo>
                      <a:pt x="3458644" y="85500"/>
                    </a:lnTo>
                    <a:lnTo>
                      <a:pt x="3452594" y="85500"/>
                    </a:lnTo>
                    <a:lnTo>
                      <a:pt x="3440310" y="85500"/>
                    </a:lnTo>
                    <a:lnTo>
                      <a:pt x="3449477" y="77974"/>
                    </a:lnTo>
                    <a:lnTo>
                      <a:pt x="3449477" y="90618"/>
                    </a:lnTo>
                    <a:lnTo>
                      <a:pt x="3434077" y="90618"/>
                    </a:lnTo>
                    <a:lnTo>
                      <a:pt x="3428027" y="90618"/>
                    </a:lnTo>
                    <a:lnTo>
                      <a:pt x="3437194" y="82941"/>
                    </a:lnTo>
                    <a:lnTo>
                      <a:pt x="3437194" y="95585"/>
                    </a:lnTo>
                    <a:lnTo>
                      <a:pt x="3421794" y="95585"/>
                    </a:lnTo>
                    <a:lnTo>
                      <a:pt x="3415743" y="95585"/>
                    </a:lnTo>
                    <a:lnTo>
                      <a:pt x="3409693" y="95585"/>
                    </a:lnTo>
                    <a:lnTo>
                      <a:pt x="3403460" y="95585"/>
                    </a:lnTo>
                    <a:lnTo>
                      <a:pt x="3412810" y="87908"/>
                    </a:lnTo>
                    <a:lnTo>
                      <a:pt x="3412810" y="100553"/>
                    </a:lnTo>
                    <a:lnTo>
                      <a:pt x="3397410" y="100553"/>
                    </a:lnTo>
                    <a:lnTo>
                      <a:pt x="3391176" y="100553"/>
                    </a:lnTo>
                    <a:lnTo>
                      <a:pt x="3385126" y="100553"/>
                    </a:lnTo>
                    <a:lnTo>
                      <a:pt x="3378893" y="100553"/>
                    </a:lnTo>
                    <a:lnTo>
                      <a:pt x="3372843" y="100553"/>
                    </a:lnTo>
                    <a:lnTo>
                      <a:pt x="3366793" y="100553"/>
                    </a:lnTo>
                    <a:lnTo>
                      <a:pt x="3360559" y="100553"/>
                    </a:lnTo>
                    <a:lnTo>
                      <a:pt x="3354509" y="100553"/>
                    </a:lnTo>
                    <a:lnTo>
                      <a:pt x="3363676" y="93026"/>
                    </a:lnTo>
                    <a:lnTo>
                      <a:pt x="3363676" y="115756"/>
                    </a:lnTo>
                    <a:lnTo>
                      <a:pt x="3348459" y="115756"/>
                    </a:lnTo>
                    <a:lnTo>
                      <a:pt x="3357626" y="108079"/>
                    </a:lnTo>
                    <a:lnTo>
                      <a:pt x="3357626" y="120724"/>
                    </a:lnTo>
                    <a:lnTo>
                      <a:pt x="3342226" y="120724"/>
                    </a:lnTo>
                    <a:lnTo>
                      <a:pt x="3336175" y="120724"/>
                    </a:lnTo>
                    <a:lnTo>
                      <a:pt x="3329942" y="120724"/>
                    </a:lnTo>
                    <a:lnTo>
                      <a:pt x="3323892" y="120724"/>
                    </a:lnTo>
                    <a:lnTo>
                      <a:pt x="3317659" y="120724"/>
                    </a:lnTo>
                    <a:lnTo>
                      <a:pt x="3311608" y="120724"/>
                    </a:lnTo>
                    <a:lnTo>
                      <a:pt x="3320775" y="113047"/>
                    </a:lnTo>
                    <a:lnTo>
                      <a:pt x="3320775" y="125691"/>
                    </a:lnTo>
                    <a:lnTo>
                      <a:pt x="3305375" y="125691"/>
                    </a:lnTo>
                    <a:lnTo>
                      <a:pt x="3314725" y="118165"/>
                    </a:lnTo>
                    <a:lnTo>
                      <a:pt x="3314725" y="135776"/>
                    </a:lnTo>
                    <a:lnTo>
                      <a:pt x="3293275" y="135776"/>
                    </a:lnTo>
                    <a:lnTo>
                      <a:pt x="3287041" y="135776"/>
                    </a:lnTo>
                    <a:lnTo>
                      <a:pt x="3280991" y="135776"/>
                    </a:lnTo>
                    <a:lnTo>
                      <a:pt x="3268707" y="135776"/>
                    </a:lnTo>
                    <a:lnTo>
                      <a:pt x="3278058" y="128250"/>
                    </a:lnTo>
                    <a:lnTo>
                      <a:pt x="3278058" y="140744"/>
                    </a:lnTo>
                    <a:lnTo>
                      <a:pt x="3262474" y="140744"/>
                    </a:lnTo>
                    <a:lnTo>
                      <a:pt x="3271824" y="133217"/>
                    </a:lnTo>
                    <a:lnTo>
                      <a:pt x="3271824" y="145862"/>
                    </a:lnTo>
                    <a:lnTo>
                      <a:pt x="3256424" y="145862"/>
                    </a:lnTo>
                    <a:lnTo>
                      <a:pt x="3250374" y="145862"/>
                    </a:lnTo>
                    <a:lnTo>
                      <a:pt x="3259541" y="138185"/>
                    </a:lnTo>
                    <a:lnTo>
                      <a:pt x="3259541" y="143303"/>
                    </a:lnTo>
                    <a:lnTo>
                      <a:pt x="3259541" y="155797"/>
                    </a:lnTo>
                    <a:lnTo>
                      <a:pt x="3244140" y="155797"/>
                    </a:lnTo>
                    <a:lnTo>
                      <a:pt x="3238090" y="155797"/>
                    </a:lnTo>
                    <a:lnTo>
                      <a:pt x="3247257" y="148270"/>
                    </a:lnTo>
                    <a:lnTo>
                      <a:pt x="3247257" y="160915"/>
                    </a:lnTo>
                    <a:lnTo>
                      <a:pt x="3232040" y="160915"/>
                    </a:lnTo>
                    <a:lnTo>
                      <a:pt x="3241207" y="153238"/>
                    </a:lnTo>
                    <a:lnTo>
                      <a:pt x="3241207" y="165882"/>
                    </a:lnTo>
                    <a:lnTo>
                      <a:pt x="3225807" y="165882"/>
                    </a:lnTo>
                    <a:lnTo>
                      <a:pt x="3219757" y="165882"/>
                    </a:lnTo>
                    <a:lnTo>
                      <a:pt x="3228923" y="158356"/>
                    </a:lnTo>
                    <a:lnTo>
                      <a:pt x="3228923" y="170850"/>
                    </a:lnTo>
                    <a:lnTo>
                      <a:pt x="3213523" y="170850"/>
                    </a:lnTo>
                    <a:lnTo>
                      <a:pt x="3207473" y="170850"/>
                    </a:lnTo>
                    <a:lnTo>
                      <a:pt x="3216640" y="163323"/>
                    </a:lnTo>
                    <a:lnTo>
                      <a:pt x="3216640" y="175967"/>
                    </a:lnTo>
                    <a:lnTo>
                      <a:pt x="3201240" y="175967"/>
                    </a:lnTo>
                    <a:lnTo>
                      <a:pt x="3195190" y="175967"/>
                    </a:lnTo>
                    <a:lnTo>
                      <a:pt x="3189139" y="175967"/>
                    </a:lnTo>
                    <a:lnTo>
                      <a:pt x="3176856" y="175967"/>
                    </a:lnTo>
                    <a:lnTo>
                      <a:pt x="3186023" y="168291"/>
                    </a:lnTo>
                    <a:lnTo>
                      <a:pt x="3186023" y="173409"/>
                    </a:lnTo>
                    <a:lnTo>
                      <a:pt x="3186023" y="185902"/>
                    </a:lnTo>
                    <a:lnTo>
                      <a:pt x="3170623" y="185902"/>
                    </a:lnTo>
                    <a:lnTo>
                      <a:pt x="3179973" y="178376"/>
                    </a:lnTo>
                    <a:lnTo>
                      <a:pt x="3179973" y="191020"/>
                    </a:lnTo>
                    <a:lnTo>
                      <a:pt x="3164572" y="191020"/>
                    </a:lnTo>
                    <a:lnTo>
                      <a:pt x="3152289" y="191020"/>
                    </a:lnTo>
                    <a:lnTo>
                      <a:pt x="3161456" y="183343"/>
                    </a:lnTo>
                    <a:lnTo>
                      <a:pt x="3161456" y="195988"/>
                    </a:lnTo>
                    <a:lnTo>
                      <a:pt x="3146055" y="195988"/>
                    </a:lnTo>
                    <a:lnTo>
                      <a:pt x="3133955" y="195988"/>
                    </a:lnTo>
                    <a:lnTo>
                      <a:pt x="3121672" y="195988"/>
                    </a:lnTo>
                    <a:lnTo>
                      <a:pt x="3115622" y="195988"/>
                    </a:lnTo>
                    <a:lnTo>
                      <a:pt x="3124788" y="188461"/>
                    </a:lnTo>
                    <a:lnTo>
                      <a:pt x="3124788" y="201106"/>
                    </a:lnTo>
                    <a:lnTo>
                      <a:pt x="3097104" y="201106"/>
                    </a:lnTo>
                    <a:lnTo>
                      <a:pt x="3106455" y="193429"/>
                    </a:lnTo>
                    <a:lnTo>
                      <a:pt x="3106455" y="206073"/>
                    </a:lnTo>
                    <a:lnTo>
                      <a:pt x="3078771" y="206073"/>
                    </a:lnTo>
                    <a:lnTo>
                      <a:pt x="3060437" y="206073"/>
                    </a:lnTo>
                    <a:lnTo>
                      <a:pt x="3069604" y="198396"/>
                    </a:lnTo>
                    <a:lnTo>
                      <a:pt x="3069604" y="203514"/>
                    </a:lnTo>
                    <a:lnTo>
                      <a:pt x="3069604" y="216159"/>
                    </a:lnTo>
                    <a:lnTo>
                      <a:pt x="3054204" y="216159"/>
                    </a:lnTo>
                    <a:lnTo>
                      <a:pt x="3063554" y="208482"/>
                    </a:lnTo>
                    <a:lnTo>
                      <a:pt x="3063554" y="221126"/>
                    </a:lnTo>
                    <a:lnTo>
                      <a:pt x="3048154" y="221126"/>
                    </a:lnTo>
                    <a:lnTo>
                      <a:pt x="3035870" y="221126"/>
                    </a:lnTo>
                    <a:lnTo>
                      <a:pt x="3029820" y="221126"/>
                    </a:lnTo>
                    <a:lnTo>
                      <a:pt x="3038987" y="213600"/>
                    </a:lnTo>
                    <a:lnTo>
                      <a:pt x="3038987" y="226244"/>
                    </a:lnTo>
                    <a:lnTo>
                      <a:pt x="3011486" y="226244"/>
                    </a:lnTo>
                    <a:lnTo>
                      <a:pt x="3020653" y="218567"/>
                    </a:lnTo>
                    <a:lnTo>
                      <a:pt x="3020653" y="231211"/>
                    </a:lnTo>
                    <a:lnTo>
                      <a:pt x="2999203" y="231211"/>
                    </a:lnTo>
                    <a:lnTo>
                      <a:pt x="2992969" y="231211"/>
                    </a:lnTo>
                    <a:lnTo>
                      <a:pt x="3002319" y="223534"/>
                    </a:lnTo>
                    <a:lnTo>
                      <a:pt x="3002319" y="236179"/>
                    </a:lnTo>
                    <a:lnTo>
                      <a:pt x="2986736" y="236179"/>
                    </a:lnTo>
                    <a:lnTo>
                      <a:pt x="2980686" y="236179"/>
                    </a:lnTo>
                    <a:lnTo>
                      <a:pt x="2990036" y="228652"/>
                    </a:lnTo>
                    <a:lnTo>
                      <a:pt x="2990036" y="241297"/>
                    </a:lnTo>
                    <a:lnTo>
                      <a:pt x="2968586" y="241297"/>
                    </a:lnTo>
                    <a:lnTo>
                      <a:pt x="2977752" y="233620"/>
                    </a:lnTo>
                    <a:lnTo>
                      <a:pt x="2977752" y="246264"/>
                    </a:lnTo>
                    <a:lnTo>
                      <a:pt x="2962352" y="246264"/>
                    </a:lnTo>
                    <a:lnTo>
                      <a:pt x="2971519" y="238738"/>
                    </a:lnTo>
                    <a:lnTo>
                      <a:pt x="2971519" y="251382"/>
                    </a:lnTo>
                    <a:lnTo>
                      <a:pt x="2937785" y="251382"/>
                    </a:lnTo>
                    <a:lnTo>
                      <a:pt x="2947135" y="243705"/>
                    </a:lnTo>
                    <a:lnTo>
                      <a:pt x="2947135" y="256350"/>
                    </a:lnTo>
                    <a:lnTo>
                      <a:pt x="2925502" y="256350"/>
                    </a:lnTo>
                    <a:lnTo>
                      <a:pt x="2919452" y="256350"/>
                    </a:lnTo>
                    <a:lnTo>
                      <a:pt x="2928802" y="248673"/>
                    </a:lnTo>
                    <a:lnTo>
                      <a:pt x="2928802" y="261317"/>
                    </a:lnTo>
                    <a:lnTo>
                      <a:pt x="2913401" y="261317"/>
                    </a:lnTo>
                    <a:lnTo>
                      <a:pt x="2907168" y="261317"/>
                    </a:lnTo>
                    <a:lnTo>
                      <a:pt x="2916518" y="253791"/>
                    </a:lnTo>
                    <a:lnTo>
                      <a:pt x="2916518" y="258758"/>
                    </a:lnTo>
                    <a:lnTo>
                      <a:pt x="2916518" y="263725"/>
                    </a:lnTo>
                    <a:lnTo>
                      <a:pt x="2916518" y="276370"/>
                    </a:lnTo>
                    <a:lnTo>
                      <a:pt x="2901118" y="276370"/>
                    </a:lnTo>
                    <a:lnTo>
                      <a:pt x="2910285" y="268843"/>
                    </a:lnTo>
                    <a:lnTo>
                      <a:pt x="2910285" y="281488"/>
                    </a:lnTo>
                    <a:lnTo>
                      <a:pt x="2888834" y="281488"/>
                    </a:lnTo>
                    <a:lnTo>
                      <a:pt x="2876551" y="281488"/>
                    </a:lnTo>
                    <a:lnTo>
                      <a:pt x="2885901" y="273811"/>
                    </a:lnTo>
                    <a:lnTo>
                      <a:pt x="2885901" y="286455"/>
                    </a:lnTo>
                    <a:lnTo>
                      <a:pt x="2858217" y="286455"/>
                    </a:lnTo>
                    <a:lnTo>
                      <a:pt x="2867384" y="278929"/>
                    </a:lnTo>
                    <a:lnTo>
                      <a:pt x="2867384" y="291423"/>
                    </a:lnTo>
                    <a:lnTo>
                      <a:pt x="2852167" y="291423"/>
                    </a:lnTo>
                    <a:lnTo>
                      <a:pt x="2839883" y="291423"/>
                    </a:lnTo>
                    <a:lnTo>
                      <a:pt x="2849050" y="283896"/>
                    </a:lnTo>
                    <a:lnTo>
                      <a:pt x="2849050" y="296541"/>
                    </a:lnTo>
                    <a:lnTo>
                      <a:pt x="2833650" y="296541"/>
                    </a:lnTo>
                    <a:lnTo>
                      <a:pt x="2843000" y="288864"/>
                    </a:lnTo>
                    <a:lnTo>
                      <a:pt x="2843000" y="301508"/>
                    </a:lnTo>
                    <a:lnTo>
                      <a:pt x="2827600" y="301508"/>
                    </a:lnTo>
                    <a:lnTo>
                      <a:pt x="2803033" y="301508"/>
                    </a:lnTo>
                    <a:lnTo>
                      <a:pt x="2812383" y="293982"/>
                    </a:lnTo>
                    <a:lnTo>
                      <a:pt x="2812383" y="306475"/>
                    </a:lnTo>
                    <a:lnTo>
                      <a:pt x="2796983" y="306475"/>
                    </a:lnTo>
                    <a:lnTo>
                      <a:pt x="2790749" y="306475"/>
                    </a:lnTo>
                    <a:lnTo>
                      <a:pt x="2800099" y="298949"/>
                    </a:lnTo>
                    <a:lnTo>
                      <a:pt x="2800099" y="311593"/>
                    </a:lnTo>
                    <a:lnTo>
                      <a:pt x="2784699" y="311593"/>
                    </a:lnTo>
                    <a:lnTo>
                      <a:pt x="2766182" y="311593"/>
                    </a:lnTo>
                    <a:lnTo>
                      <a:pt x="2760132" y="311593"/>
                    </a:lnTo>
                    <a:lnTo>
                      <a:pt x="2769482" y="303917"/>
                    </a:lnTo>
                    <a:lnTo>
                      <a:pt x="2769482" y="321528"/>
                    </a:lnTo>
                    <a:lnTo>
                      <a:pt x="2735748" y="321528"/>
                    </a:lnTo>
                    <a:lnTo>
                      <a:pt x="2723465" y="321528"/>
                    </a:lnTo>
                    <a:lnTo>
                      <a:pt x="2717231" y="321528"/>
                    </a:lnTo>
                    <a:lnTo>
                      <a:pt x="2726581" y="314002"/>
                    </a:lnTo>
                    <a:lnTo>
                      <a:pt x="2726581" y="318969"/>
                    </a:lnTo>
                    <a:lnTo>
                      <a:pt x="2726581" y="331614"/>
                    </a:lnTo>
                    <a:lnTo>
                      <a:pt x="2711181" y="331614"/>
                    </a:lnTo>
                    <a:lnTo>
                      <a:pt x="2698898" y="331614"/>
                    </a:lnTo>
                    <a:lnTo>
                      <a:pt x="2708248" y="324087"/>
                    </a:lnTo>
                    <a:lnTo>
                      <a:pt x="2708248" y="336581"/>
                    </a:lnTo>
                    <a:lnTo>
                      <a:pt x="2686614" y="336581"/>
                    </a:lnTo>
                    <a:lnTo>
                      <a:pt x="2695964" y="329055"/>
                    </a:lnTo>
                    <a:lnTo>
                      <a:pt x="2695964" y="341699"/>
                    </a:lnTo>
                    <a:lnTo>
                      <a:pt x="2649947" y="341699"/>
                    </a:lnTo>
                    <a:lnTo>
                      <a:pt x="2643713" y="341699"/>
                    </a:lnTo>
                    <a:lnTo>
                      <a:pt x="2653064" y="334022"/>
                    </a:lnTo>
                    <a:lnTo>
                      <a:pt x="2653064" y="346667"/>
                    </a:lnTo>
                    <a:lnTo>
                      <a:pt x="2631613" y="346667"/>
                    </a:lnTo>
                    <a:lnTo>
                      <a:pt x="2625380" y="346667"/>
                    </a:lnTo>
                    <a:lnTo>
                      <a:pt x="2619329" y="346667"/>
                    </a:lnTo>
                    <a:lnTo>
                      <a:pt x="2628496" y="339140"/>
                    </a:lnTo>
                    <a:lnTo>
                      <a:pt x="2628496" y="351634"/>
                    </a:lnTo>
                    <a:lnTo>
                      <a:pt x="2613096" y="351634"/>
                    </a:lnTo>
                    <a:lnTo>
                      <a:pt x="2622446" y="344108"/>
                    </a:lnTo>
                    <a:lnTo>
                      <a:pt x="2622446" y="356752"/>
                    </a:lnTo>
                    <a:lnTo>
                      <a:pt x="2588529" y="356752"/>
                    </a:lnTo>
                    <a:lnTo>
                      <a:pt x="2597879" y="349075"/>
                    </a:lnTo>
                    <a:lnTo>
                      <a:pt x="2597879" y="361719"/>
                    </a:lnTo>
                    <a:lnTo>
                      <a:pt x="2582479" y="361719"/>
                    </a:lnTo>
                    <a:lnTo>
                      <a:pt x="2558095" y="361719"/>
                    </a:lnTo>
                    <a:lnTo>
                      <a:pt x="2539578" y="361719"/>
                    </a:lnTo>
                    <a:lnTo>
                      <a:pt x="2548928" y="354193"/>
                    </a:lnTo>
                    <a:lnTo>
                      <a:pt x="2548928" y="366837"/>
                    </a:lnTo>
                    <a:lnTo>
                      <a:pt x="2533528" y="366837"/>
                    </a:lnTo>
                    <a:lnTo>
                      <a:pt x="2542695" y="359160"/>
                    </a:lnTo>
                    <a:lnTo>
                      <a:pt x="2542695" y="371805"/>
                    </a:lnTo>
                    <a:lnTo>
                      <a:pt x="2521244" y="371805"/>
                    </a:lnTo>
                    <a:lnTo>
                      <a:pt x="2502911" y="371805"/>
                    </a:lnTo>
                    <a:lnTo>
                      <a:pt x="2490627" y="371805"/>
                    </a:lnTo>
                    <a:lnTo>
                      <a:pt x="2484394" y="371805"/>
                    </a:lnTo>
                    <a:lnTo>
                      <a:pt x="2472294" y="371805"/>
                    </a:lnTo>
                    <a:lnTo>
                      <a:pt x="2481460" y="364278"/>
                    </a:lnTo>
                    <a:lnTo>
                      <a:pt x="2481460" y="376923"/>
                    </a:lnTo>
                    <a:lnTo>
                      <a:pt x="2466060" y="376923"/>
                    </a:lnTo>
                    <a:lnTo>
                      <a:pt x="2475410" y="369246"/>
                    </a:lnTo>
                    <a:lnTo>
                      <a:pt x="2475410" y="374213"/>
                    </a:lnTo>
                    <a:lnTo>
                      <a:pt x="2475410" y="386858"/>
                    </a:lnTo>
                    <a:lnTo>
                      <a:pt x="2460010" y="386858"/>
                    </a:lnTo>
                    <a:lnTo>
                      <a:pt x="2453776" y="386858"/>
                    </a:lnTo>
                    <a:lnTo>
                      <a:pt x="2463127" y="379331"/>
                    </a:lnTo>
                    <a:lnTo>
                      <a:pt x="2463127" y="391976"/>
                    </a:lnTo>
                    <a:lnTo>
                      <a:pt x="2441676" y="391976"/>
                    </a:lnTo>
                    <a:lnTo>
                      <a:pt x="2450843" y="384299"/>
                    </a:lnTo>
                    <a:lnTo>
                      <a:pt x="2450843" y="401910"/>
                    </a:lnTo>
                    <a:lnTo>
                      <a:pt x="2435443" y="401910"/>
                    </a:lnTo>
                    <a:lnTo>
                      <a:pt x="2429209" y="401910"/>
                    </a:lnTo>
                    <a:lnTo>
                      <a:pt x="2438560" y="394384"/>
                    </a:lnTo>
                    <a:lnTo>
                      <a:pt x="2438560" y="407028"/>
                    </a:lnTo>
                    <a:lnTo>
                      <a:pt x="2417109" y="407028"/>
                    </a:lnTo>
                    <a:lnTo>
                      <a:pt x="2411059" y="407028"/>
                    </a:lnTo>
                    <a:lnTo>
                      <a:pt x="2420226" y="399351"/>
                    </a:lnTo>
                    <a:lnTo>
                      <a:pt x="2420226" y="411996"/>
                    </a:lnTo>
                    <a:lnTo>
                      <a:pt x="2367975" y="411996"/>
                    </a:lnTo>
                    <a:lnTo>
                      <a:pt x="2355875" y="411996"/>
                    </a:lnTo>
                    <a:lnTo>
                      <a:pt x="2365042" y="404469"/>
                    </a:lnTo>
                    <a:lnTo>
                      <a:pt x="2365042" y="417114"/>
                    </a:lnTo>
                    <a:lnTo>
                      <a:pt x="2337358" y="417114"/>
                    </a:lnTo>
                    <a:lnTo>
                      <a:pt x="2346708" y="409437"/>
                    </a:lnTo>
                    <a:lnTo>
                      <a:pt x="2346708" y="422081"/>
                    </a:lnTo>
                    <a:lnTo>
                      <a:pt x="2325074" y="422081"/>
                    </a:lnTo>
                    <a:lnTo>
                      <a:pt x="2312974" y="422081"/>
                    </a:lnTo>
                    <a:lnTo>
                      <a:pt x="2322141" y="414555"/>
                    </a:lnTo>
                    <a:lnTo>
                      <a:pt x="2322141" y="427049"/>
                    </a:lnTo>
                    <a:lnTo>
                      <a:pt x="2306741" y="427049"/>
                    </a:lnTo>
                    <a:lnTo>
                      <a:pt x="2300690" y="427049"/>
                    </a:lnTo>
                    <a:lnTo>
                      <a:pt x="2294640" y="427049"/>
                    </a:lnTo>
                    <a:lnTo>
                      <a:pt x="2288407" y="427049"/>
                    </a:lnTo>
                    <a:lnTo>
                      <a:pt x="2282357" y="427049"/>
                    </a:lnTo>
                    <a:lnTo>
                      <a:pt x="2263840" y="427049"/>
                    </a:lnTo>
                    <a:lnTo>
                      <a:pt x="2251740" y="427049"/>
                    </a:lnTo>
                    <a:lnTo>
                      <a:pt x="2245506" y="427049"/>
                    </a:lnTo>
                    <a:lnTo>
                      <a:pt x="2254673" y="419522"/>
                    </a:lnTo>
                    <a:lnTo>
                      <a:pt x="2254673" y="437134"/>
                    </a:lnTo>
                    <a:lnTo>
                      <a:pt x="2239456" y="437134"/>
                    </a:lnTo>
                    <a:lnTo>
                      <a:pt x="2220939" y="437134"/>
                    </a:lnTo>
                    <a:lnTo>
                      <a:pt x="2196555" y="437134"/>
                    </a:lnTo>
                    <a:lnTo>
                      <a:pt x="2205722" y="429608"/>
                    </a:lnTo>
                    <a:lnTo>
                      <a:pt x="2205722" y="447219"/>
                    </a:lnTo>
                    <a:lnTo>
                      <a:pt x="2190322" y="447219"/>
                    </a:lnTo>
                    <a:lnTo>
                      <a:pt x="2199672" y="439542"/>
                    </a:lnTo>
                    <a:lnTo>
                      <a:pt x="2199672" y="452187"/>
                    </a:lnTo>
                    <a:lnTo>
                      <a:pt x="2178222" y="452187"/>
                    </a:lnTo>
                    <a:lnTo>
                      <a:pt x="2187388" y="444660"/>
                    </a:lnTo>
                    <a:lnTo>
                      <a:pt x="2187388" y="457154"/>
                    </a:lnTo>
                    <a:lnTo>
                      <a:pt x="2165938" y="457154"/>
                    </a:lnTo>
                    <a:lnTo>
                      <a:pt x="2175105" y="449628"/>
                    </a:lnTo>
                    <a:lnTo>
                      <a:pt x="2175105" y="462272"/>
                    </a:lnTo>
                    <a:lnTo>
                      <a:pt x="2159705" y="462272"/>
                    </a:lnTo>
                    <a:lnTo>
                      <a:pt x="2135321" y="462272"/>
                    </a:lnTo>
                    <a:lnTo>
                      <a:pt x="2144488" y="454746"/>
                    </a:lnTo>
                    <a:lnTo>
                      <a:pt x="2144488" y="467240"/>
                    </a:lnTo>
                    <a:lnTo>
                      <a:pt x="2123037" y="467240"/>
                    </a:lnTo>
                    <a:lnTo>
                      <a:pt x="2110754" y="467240"/>
                    </a:lnTo>
                    <a:lnTo>
                      <a:pt x="2120104" y="459713"/>
                    </a:lnTo>
                    <a:lnTo>
                      <a:pt x="2120104" y="472207"/>
                    </a:lnTo>
                    <a:lnTo>
                      <a:pt x="2104520" y="472207"/>
                    </a:lnTo>
                    <a:lnTo>
                      <a:pt x="2092237" y="472207"/>
                    </a:lnTo>
                    <a:lnTo>
                      <a:pt x="2101587" y="464681"/>
                    </a:lnTo>
                    <a:lnTo>
                      <a:pt x="2101587" y="469799"/>
                    </a:lnTo>
                    <a:lnTo>
                      <a:pt x="2101587" y="482292"/>
                    </a:lnTo>
                    <a:lnTo>
                      <a:pt x="2086187" y="482292"/>
                    </a:lnTo>
                    <a:lnTo>
                      <a:pt x="2095537" y="474766"/>
                    </a:lnTo>
                    <a:lnTo>
                      <a:pt x="2095537" y="487260"/>
                    </a:lnTo>
                    <a:lnTo>
                      <a:pt x="2074086" y="487260"/>
                    </a:lnTo>
                    <a:lnTo>
                      <a:pt x="2083253" y="479733"/>
                    </a:lnTo>
                    <a:lnTo>
                      <a:pt x="2083253" y="492378"/>
                    </a:lnTo>
                    <a:lnTo>
                      <a:pt x="2061620" y="492378"/>
                    </a:lnTo>
                    <a:lnTo>
                      <a:pt x="2055570" y="492378"/>
                    </a:lnTo>
                    <a:lnTo>
                      <a:pt x="2049336" y="492378"/>
                    </a:lnTo>
                    <a:lnTo>
                      <a:pt x="2058686" y="484851"/>
                    </a:lnTo>
                    <a:lnTo>
                      <a:pt x="2058686" y="497345"/>
                    </a:lnTo>
                    <a:lnTo>
                      <a:pt x="2037236" y="497345"/>
                    </a:lnTo>
                    <a:lnTo>
                      <a:pt x="2046403" y="489819"/>
                    </a:lnTo>
                    <a:lnTo>
                      <a:pt x="2046403" y="502463"/>
                    </a:lnTo>
                    <a:lnTo>
                      <a:pt x="2024952" y="502463"/>
                    </a:lnTo>
                    <a:lnTo>
                      <a:pt x="2012669" y="502463"/>
                    </a:lnTo>
                    <a:lnTo>
                      <a:pt x="2022019" y="494786"/>
                    </a:lnTo>
                    <a:lnTo>
                      <a:pt x="2022019" y="507431"/>
                    </a:lnTo>
                    <a:lnTo>
                      <a:pt x="2006619" y="507431"/>
                    </a:lnTo>
                    <a:lnTo>
                      <a:pt x="2015785" y="499904"/>
                    </a:lnTo>
                    <a:lnTo>
                      <a:pt x="2015785" y="512398"/>
                    </a:lnTo>
                    <a:lnTo>
                      <a:pt x="2000385" y="512398"/>
                    </a:lnTo>
                    <a:lnTo>
                      <a:pt x="2009735" y="504872"/>
                    </a:lnTo>
                    <a:lnTo>
                      <a:pt x="2009735" y="517516"/>
                    </a:lnTo>
                    <a:lnTo>
                      <a:pt x="1982052" y="517516"/>
                    </a:lnTo>
                    <a:lnTo>
                      <a:pt x="1976001" y="517516"/>
                    </a:lnTo>
                    <a:lnTo>
                      <a:pt x="1985168" y="509839"/>
                    </a:lnTo>
                    <a:lnTo>
                      <a:pt x="1985168" y="522483"/>
                    </a:lnTo>
                    <a:lnTo>
                      <a:pt x="1963718" y="522483"/>
                    </a:lnTo>
                    <a:lnTo>
                      <a:pt x="1957668" y="522483"/>
                    </a:lnTo>
                    <a:lnTo>
                      <a:pt x="1966835" y="514957"/>
                    </a:lnTo>
                    <a:lnTo>
                      <a:pt x="1966835" y="527601"/>
                    </a:lnTo>
                    <a:lnTo>
                      <a:pt x="1951434" y="527601"/>
                    </a:lnTo>
                    <a:lnTo>
                      <a:pt x="1945384" y="527601"/>
                    </a:lnTo>
                    <a:lnTo>
                      <a:pt x="1954551" y="519925"/>
                    </a:lnTo>
                    <a:lnTo>
                      <a:pt x="1954551" y="525042"/>
                    </a:lnTo>
                    <a:lnTo>
                      <a:pt x="1954551" y="537536"/>
                    </a:lnTo>
                    <a:lnTo>
                      <a:pt x="1939151" y="537536"/>
                    </a:lnTo>
                    <a:lnTo>
                      <a:pt x="1948501" y="530010"/>
                    </a:lnTo>
                    <a:lnTo>
                      <a:pt x="1948501" y="542654"/>
                    </a:lnTo>
                    <a:lnTo>
                      <a:pt x="1933101" y="542654"/>
                    </a:lnTo>
                    <a:lnTo>
                      <a:pt x="1926867" y="542654"/>
                    </a:lnTo>
                    <a:lnTo>
                      <a:pt x="1914767" y="542654"/>
                    </a:lnTo>
                    <a:lnTo>
                      <a:pt x="1923934" y="534977"/>
                    </a:lnTo>
                    <a:lnTo>
                      <a:pt x="1923934" y="547622"/>
                    </a:lnTo>
                    <a:lnTo>
                      <a:pt x="1902483" y="547622"/>
                    </a:lnTo>
                    <a:lnTo>
                      <a:pt x="1911650" y="540095"/>
                    </a:lnTo>
                    <a:lnTo>
                      <a:pt x="1911650" y="552740"/>
                    </a:lnTo>
                    <a:lnTo>
                      <a:pt x="1877916" y="552740"/>
                    </a:lnTo>
                    <a:lnTo>
                      <a:pt x="1865633" y="552740"/>
                    </a:lnTo>
                    <a:lnTo>
                      <a:pt x="1847299" y="552740"/>
                    </a:lnTo>
                    <a:lnTo>
                      <a:pt x="1856466" y="545063"/>
                    </a:lnTo>
                    <a:lnTo>
                      <a:pt x="1856466" y="555148"/>
                    </a:lnTo>
                    <a:lnTo>
                      <a:pt x="1856466" y="567793"/>
                    </a:lnTo>
                    <a:lnTo>
                      <a:pt x="1841066" y="567793"/>
                    </a:lnTo>
                    <a:lnTo>
                      <a:pt x="1822732" y="567793"/>
                    </a:lnTo>
                    <a:lnTo>
                      <a:pt x="1816682" y="567793"/>
                    </a:lnTo>
                    <a:lnTo>
                      <a:pt x="1825849" y="560116"/>
                    </a:lnTo>
                    <a:lnTo>
                      <a:pt x="1825849" y="572760"/>
                    </a:lnTo>
                    <a:lnTo>
                      <a:pt x="1804398" y="572760"/>
                    </a:lnTo>
                    <a:lnTo>
                      <a:pt x="1813565" y="565233"/>
                    </a:lnTo>
                    <a:lnTo>
                      <a:pt x="1813565" y="577727"/>
                    </a:lnTo>
                    <a:lnTo>
                      <a:pt x="1798348" y="577727"/>
                    </a:lnTo>
                    <a:lnTo>
                      <a:pt x="1807515" y="570201"/>
                    </a:lnTo>
                    <a:lnTo>
                      <a:pt x="1807515" y="582845"/>
                    </a:lnTo>
                    <a:lnTo>
                      <a:pt x="1792115" y="582845"/>
                    </a:lnTo>
                    <a:lnTo>
                      <a:pt x="1801465" y="575319"/>
                    </a:lnTo>
                    <a:lnTo>
                      <a:pt x="1801465" y="587813"/>
                    </a:lnTo>
                    <a:lnTo>
                      <a:pt x="1786065" y="587813"/>
                    </a:lnTo>
                    <a:lnTo>
                      <a:pt x="1779831" y="587813"/>
                    </a:lnTo>
                    <a:lnTo>
                      <a:pt x="1761498" y="587813"/>
                    </a:lnTo>
                    <a:lnTo>
                      <a:pt x="1755448" y="587813"/>
                    </a:lnTo>
                    <a:lnTo>
                      <a:pt x="1749214" y="587813"/>
                    </a:lnTo>
                    <a:lnTo>
                      <a:pt x="1743164" y="587813"/>
                    </a:lnTo>
                    <a:lnTo>
                      <a:pt x="1752331" y="580286"/>
                    </a:lnTo>
                    <a:lnTo>
                      <a:pt x="1752331" y="592931"/>
                    </a:lnTo>
                    <a:lnTo>
                      <a:pt x="1737114" y="592931"/>
                    </a:lnTo>
                    <a:lnTo>
                      <a:pt x="1730881" y="592931"/>
                    </a:lnTo>
                    <a:lnTo>
                      <a:pt x="1740231" y="585254"/>
                    </a:lnTo>
                    <a:lnTo>
                      <a:pt x="1740231" y="597898"/>
                    </a:lnTo>
                    <a:lnTo>
                      <a:pt x="1724830" y="597898"/>
                    </a:lnTo>
                    <a:lnTo>
                      <a:pt x="1733997" y="590372"/>
                    </a:lnTo>
                    <a:lnTo>
                      <a:pt x="1733997" y="595339"/>
                    </a:lnTo>
                    <a:lnTo>
                      <a:pt x="1733997" y="607984"/>
                    </a:lnTo>
                    <a:lnTo>
                      <a:pt x="1712547" y="607984"/>
                    </a:lnTo>
                    <a:lnTo>
                      <a:pt x="1721714" y="600307"/>
                    </a:lnTo>
                    <a:lnTo>
                      <a:pt x="1721714" y="605425"/>
                    </a:lnTo>
                    <a:lnTo>
                      <a:pt x="1721714" y="617918"/>
                    </a:lnTo>
                    <a:lnTo>
                      <a:pt x="1700263" y="617918"/>
                    </a:lnTo>
                    <a:lnTo>
                      <a:pt x="1709430" y="610392"/>
                    </a:lnTo>
                    <a:lnTo>
                      <a:pt x="1709430" y="623036"/>
                    </a:lnTo>
                    <a:lnTo>
                      <a:pt x="1694030" y="623036"/>
                    </a:lnTo>
                    <a:lnTo>
                      <a:pt x="1703380" y="615359"/>
                    </a:lnTo>
                    <a:lnTo>
                      <a:pt x="1703380" y="628004"/>
                    </a:lnTo>
                    <a:lnTo>
                      <a:pt x="1687980" y="628004"/>
                    </a:lnTo>
                    <a:lnTo>
                      <a:pt x="1697147" y="620477"/>
                    </a:lnTo>
                    <a:lnTo>
                      <a:pt x="1697147" y="632971"/>
                    </a:lnTo>
                    <a:lnTo>
                      <a:pt x="1681930" y="632971"/>
                    </a:lnTo>
                    <a:lnTo>
                      <a:pt x="1691096" y="625445"/>
                    </a:lnTo>
                    <a:lnTo>
                      <a:pt x="1691096" y="638089"/>
                    </a:lnTo>
                    <a:lnTo>
                      <a:pt x="1675696" y="638089"/>
                    </a:lnTo>
                    <a:lnTo>
                      <a:pt x="1663413" y="638089"/>
                    </a:lnTo>
                    <a:lnTo>
                      <a:pt x="1651129" y="638089"/>
                    </a:lnTo>
                    <a:lnTo>
                      <a:pt x="1660479" y="630412"/>
                    </a:lnTo>
                    <a:lnTo>
                      <a:pt x="1660479" y="643057"/>
                    </a:lnTo>
                    <a:lnTo>
                      <a:pt x="1632795" y="643057"/>
                    </a:lnTo>
                    <a:lnTo>
                      <a:pt x="1642146" y="635530"/>
                    </a:lnTo>
                    <a:lnTo>
                      <a:pt x="1642146" y="648024"/>
                    </a:lnTo>
                    <a:lnTo>
                      <a:pt x="1626745" y="648024"/>
                    </a:lnTo>
                    <a:lnTo>
                      <a:pt x="1635912" y="640498"/>
                    </a:lnTo>
                    <a:lnTo>
                      <a:pt x="1635912" y="653142"/>
                    </a:lnTo>
                    <a:lnTo>
                      <a:pt x="1620512" y="653142"/>
                    </a:lnTo>
                    <a:lnTo>
                      <a:pt x="1614462" y="653142"/>
                    </a:lnTo>
                    <a:lnTo>
                      <a:pt x="1623812" y="645465"/>
                    </a:lnTo>
                    <a:lnTo>
                      <a:pt x="1623812" y="658109"/>
                    </a:lnTo>
                    <a:lnTo>
                      <a:pt x="1596128" y="658109"/>
                    </a:lnTo>
                    <a:lnTo>
                      <a:pt x="1589895" y="658109"/>
                    </a:lnTo>
                    <a:lnTo>
                      <a:pt x="1599245" y="650583"/>
                    </a:lnTo>
                    <a:lnTo>
                      <a:pt x="1599245" y="663077"/>
                    </a:lnTo>
                    <a:lnTo>
                      <a:pt x="1583845" y="663077"/>
                    </a:lnTo>
                    <a:lnTo>
                      <a:pt x="1577794" y="663077"/>
                    </a:lnTo>
                    <a:lnTo>
                      <a:pt x="1586961" y="655550"/>
                    </a:lnTo>
                    <a:lnTo>
                      <a:pt x="1586961" y="668195"/>
                    </a:lnTo>
                    <a:lnTo>
                      <a:pt x="1571561" y="668195"/>
                    </a:lnTo>
                    <a:lnTo>
                      <a:pt x="1580911" y="660518"/>
                    </a:lnTo>
                    <a:lnTo>
                      <a:pt x="1580911" y="673162"/>
                    </a:lnTo>
                    <a:lnTo>
                      <a:pt x="1565511" y="673162"/>
                    </a:lnTo>
                    <a:lnTo>
                      <a:pt x="1574678" y="665636"/>
                    </a:lnTo>
                    <a:lnTo>
                      <a:pt x="1574678" y="678280"/>
                    </a:lnTo>
                    <a:lnTo>
                      <a:pt x="1559278" y="678280"/>
                    </a:lnTo>
                    <a:lnTo>
                      <a:pt x="1553227" y="678280"/>
                    </a:lnTo>
                    <a:lnTo>
                      <a:pt x="1562394" y="670603"/>
                    </a:lnTo>
                    <a:lnTo>
                      <a:pt x="1562394" y="683248"/>
                    </a:lnTo>
                    <a:lnTo>
                      <a:pt x="1540944" y="683248"/>
                    </a:lnTo>
                    <a:lnTo>
                      <a:pt x="1528660" y="683248"/>
                    </a:lnTo>
                    <a:lnTo>
                      <a:pt x="1537827" y="675571"/>
                    </a:lnTo>
                    <a:lnTo>
                      <a:pt x="1537827" y="688366"/>
                    </a:lnTo>
                    <a:lnTo>
                      <a:pt x="1522610" y="688366"/>
                    </a:lnTo>
                    <a:lnTo>
                      <a:pt x="1510327" y="688366"/>
                    </a:lnTo>
                    <a:lnTo>
                      <a:pt x="1504277" y="688366"/>
                    </a:lnTo>
                    <a:lnTo>
                      <a:pt x="1498043" y="688366"/>
                    </a:lnTo>
                    <a:lnTo>
                      <a:pt x="1491810" y="688366"/>
                    </a:lnTo>
                    <a:lnTo>
                      <a:pt x="1501160" y="680689"/>
                    </a:lnTo>
                    <a:lnTo>
                      <a:pt x="1501160" y="693333"/>
                    </a:lnTo>
                    <a:lnTo>
                      <a:pt x="1485760" y="693333"/>
                    </a:lnTo>
                    <a:lnTo>
                      <a:pt x="1495110" y="685656"/>
                    </a:lnTo>
                    <a:lnTo>
                      <a:pt x="1495110" y="698300"/>
                    </a:lnTo>
                    <a:lnTo>
                      <a:pt x="1449092" y="698300"/>
                    </a:lnTo>
                    <a:lnTo>
                      <a:pt x="1458259" y="690774"/>
                    </a:lnTo>
                    <a:lnTo>
                      <a:pt x="1458259" y="703418"/>
                    </a:lnTo>
                    <a:lnTo>
                      <a:pt x="1442859" y="703418"/>
                    </a:lnTo>
                    <a:lnTo>
                      <a:pt x="1424525" y="703418"/>
                    </a:lnTo>
                    <a:lnTo>
                      <a:pt x="1412242" y="703418"/>
                    </a:lnTo>
                    <a:lnTo>
                      <a:pt x="1421592" y="695741"/>
                    </a:lnTo>
                    <a:lnTo>
                      <a:pt x="1421592" y="708386"/>
                    </a:lnTo>
                    <a:lnTo>
                      <a:pt x="1406191" y="708386"/>
                    </a:lnTo>
                    <a:lnTo>
                      <a:pt x="1399958" y="708386"/>
                    </a:lnTo>
                    <a:lnTo>
                      <a:pt x="1409308" y="700709"/>
                    </a:lnTo>
                    <a:lnTo>
                      <a:pt x="1409308" y="713504"/>
                    </a:lnTo>
                    <a:lnTo>
                      <a:pt x="1387674" y="713504"/>
                    </a:lnTo>
                    <a:lnTo>
                      <a:pt x="1381624" y="713504"/>
                    </a:lnTo>
                    <a:lnTo>
                      <a:pt x="1390791" y="705827"/>
                    </a:lnTo>
                    <a:lnTo>
                      <a:pt x="1390791" y="718471"/>
                    </a:lnTo>
                    <a:lnTo>
                      <a:pt x="1357241" y="718471"/>
                    </a:lnTo>
                    <a:lnTo>
                      <a:pt x="1366407" y="710794"/>
                    </a:lnTo>
                    <a:lnTo>
                      <a:pt x="1366407" y="723439"/>
                    </a:lnTo>
                    <a:lnTo>
                      <a:pt x="1344957" y="723439"/>
                    </a:lnTo>
                    <a:lnTo>
                      <a:pt x="1338724" y="723439"/>
                    </a:lnTo>
                    <a:lnTo>
                      <a:pt x="1348074" y="715912"/>
                    </a:lnTo>
                    <a:lnTo>
                      <a:pt x="1348074" y="720880"/>
                    </a:lnTo>
                    <a:lnTo>
                      <a:pt x="1348074" y="733524"/>
                    </a:lnTo>
                    <a:lnTo>
                      <a:pt x="1332674" y="733524"/>
                    </a:lnTo>
                    <a:lnTo>
                      <a:pt x="1308106" y="733524"/>
                    </a:lnTo>
                    <a:lnTo>
                      <a:pt x="1317273" y="725998"/>
                    </a:lnTo>
                    <a:lnTo>
                      <a:pt x="1317273" y="730965"/>
                    </a:lnTo>
                    <a:lnTo>
                      <a:pt x="1317273" y="743609"/>
                    </a:lnTo>
                    <a:lnTo>
                      <a:pt x="1295823" y="743609"/>
                    </a:lnTo>
                    <a:lnTo>
                      <a:pt x="1289773" y="743609"/>
                    </a:lnTo>
                    <a:lnTo>
                      <a:pt x="1283539" y="743609"/>
                    </a:lnTo>
                    <a:lnTo>
                      <a:pt x="1277489" y="743609"/>
                    </a:lnTo>
                    <a:lnTo>
                      <a:pt x="1286839" y="735933"/>
                    </a:lnTo>
                    <a:lnTo>
                      <a:pt x="1286839" y="748577"/>
                    </a:lnTo>
                    <a:lnTo>
                      <a:pt x="1265206" y="748577"/>
                    </a:lnTo>
                    <a:lnTo>
                      <a:pt x="1252922" y="748577"/>
                    </a:lnTo>
                    <a:lnTo>
                      <a:pt x="1262272" y="741050"/>
                    </a:lnTo>
                    <a:lnTo>
                      <a:pt x="1262272" y="753544"/>
                    </a:lnTo>
                    <a:lnTo>
                      <a:pt x="1246872" y="753544"/>
                    </a:lnTo>
                    <a:lnTo>
                      <a:pt x="1256039" y="746018"/>
                    </a:lnTo>
                    <a:lnTo>
                      <a:pt x="1256039" y="758662"/>
                    </a:lnTo>
                    <a:lnTo>
                      <a:pt x="1234588" y="758662"/>
                    </a:lnTo>
                    <a:lnTo>
                      <a:pt x="1228538" y="758662"/>
                    </a:lnTo>
                    <a:lnTo>
                      <a:pt x="1222305" y="758662"/>
                    </a:lnTo>
                    <a:lnTo>
                      <a:pt x="1231655" y="750985"/>
                    </a:lnTo>
                    <a:lnTo>
                      <a:pt x="1231655" y="763630"/>
                    </a:lnTo>
                    <a:lnTo>
                      <a:pt x="1216071" y="763630"/>
                    </a:lnTo>
                    <a:lnTo>
                      <a:pt x="1225422" y="756103"/>
                    </a:lnTo>
                    <a:lnTo>
                      <a:pt x="1225422" y="768597"/>
                    </a:lnTo>
                    <a:lnTo>
                      <a:pt x="1210021" y="768597"/>
                    </a:lnTo>
                    <a:lnTo>
                      <a:pt x="1203971" y="768597"/>
                    </a:lnTo>
                    <a:lnTo>
                      <a:pt x="1197921" y="768597"/>
                    </a:lnTo>
                    <a:lnTo>
                      <a:pt x="1207088" y="761071"/>
                    </a:lnTo>
                    <a:lnTo>
                      <a:pt x="1207088" y="766038"/>
                    </a:lnTo>
                    <a:lnTo>
                      <a:pt x="1207088" y="778683"/>
                    </a:lnTo>
                    <a:lnTo>
                      <a:pt x="1185638" y="778683"/>
                    </a:lnTo>
                    <a:lnTo>
                      <a:pt x="1173354" y="778683"/>
                    </a:lnTo>
                    <a:lnTo>
                      <a:pt x="1182521" y="771156"/>
                    </a:lnTo>
                    <a:lnTo>
                      <a:pt x="1182521" y="783650"/>
                    </a:lnTo>
                    <a:lnTo>
                      <a:pt x="1167121" y="783650"/>
                    </a:lnTo>
                    <a:lnTo>
                      <a:pt x="1154837" y="783650"/>
                    </a:lnTo>
                    <a:lnTo>
                      <a:pt x="1148787" y="783650"/>
                    </a:lnTo>
                    <a:lnTo>
                      <a:pt x="1157954" y="776124"/>
                    </a:lnTo>
                    <a:lnTo>
                      <a:pt x="1157954" y="788768"/>
                    </a:lnTo>
                    <a:lnTo>
                      <a:pt x="1142737" y="788768"/>
                    </a:lnTo>
                    <a:lnTo>
                      <a:pt x="1151904" y="781091"/>
                    </a:lnTo>
                    <a:lnTo>
                      <a:pt x="1151904" y="793735"/>
                    </a:lnTo>
                    <a:lnTo>
                      <a:pt x="1136503" y="793735"/>
                    </a:lnTo>
                    <a:lnTo>
                      <a:pt x="1145854" y="786209"/>
                    </a:lnTo>
                    <a:lnTo>
                      <a:pt x="1145854" y="798703"/>
                    </a:lnTo>
                    <a:lnTo>
                      <a:pt x="1130453" y="798703"/>
                    </a:lnTo>
                    <a:lnTo>
                      <a:pt x="1139620" y="791176"/>
                    </a:lnTo>
                    <a:lnTo>
                      <a:pt x="1139620" y="803821"/>
                    </a:lnTo>
                    <a:lnTo>
                      <a:pt x="1124403" y="803821"/>
                    </a:lnTo>
                    <a:lnTo>
                      <a:pt x="1118170" y="803821"/>
                    </a:lnTo>
                    <a:lnTo>
                      <a:pt x="1127520" y="796144"/>
                    </a:lnTo>
                    <a:lnTo>
                      <a:pt x="1127520" y="808788"/>
                    </a:lnTo>
                    <a:lnTo>
                      <a:pt x="1112120" y="808788"/>
                    </a:lnTo>
                    <a:lnTo>
                      <a:pt x="1121286" y="801262"/>
                    </a:lnTo>
                    <a:lnTo>
                      <a:pt x="1121286" y="813756"/>
                    </a:lnTo>
                    <a:lnTo>
                      <a:pt x="1105886" y="813756"/>
                    </a:lnTo>
                    <a:lnTo>
                      <a:pt x="1115236" y="806229"/>
                    </a:lnTo>
                    <a:lnTo>
                      <a:pt x="1115236" y="818874"/>
                    </a:lnTo>
                    <a:lnTo>
                      <a:pt x="1099836" y="818874"/>
                    </a:lnTo>
                    <a:lnTo>
                      <a:pt x="1087552" y="818874"/>
                    </a:lnTo>
                    <a:lnTo>
                      <a:pt x="1096719" y="811197"/>
                    </a:lnTo>
                    <a:lnTo>
                      <a:pt x="1096719" y="823841"/>
                    </a:lnTo>
                    <a:lnTo>
                      <a:pt x="1081502" y="823841"/>
                    </a:lnTo>
                    <a:lnTo>
                      <a:pt x="1090669" y="816315"/>
                    </a:lnTo>
                    <a:lnTo>
                      <a:pt x="1090669" y="828959"/>
                    </a:lnTo>
                    <a:lnTo>
                      <a:pt x="1069219" y="828959"/>
                    </a:lnTo>
                    <a:lnTo>
                      <a:pt x="1078386" y="821282"/>
                    </a:lnTo>
                    <a:lnTo>
                      <a:pt x="1078386" y="833926"/>
                    </a:lnTo>
                    <a:lnTo>
                      <a:pt x="1056935" y="833926"/>
                    </a:lnTo>
                    <a:lnTo>
                      <a:pt x="1050702" y="833926"/>
                    </a:lnTo>
                    <a:lnTo>
                      <a:pt x="1060052" y="826400"/>
                    </a:lnTo>
                    <a:lnTo>
                      <a:pt x="1060052" y="838894"/>
                    </a:lnTo>
                    <a:lnTo>
                      <a:pt x="1026318" y="838894"/>
                    </a:lnTo>
                    <a:lnTo>
                      <a:pt x="1020268" y="838894"/>
                    </a:lnTo>
                    <a:lnTo>
                      <a:pt x="1029435" y="831367"/>
                    </a:lnTo>
                    <a:lnTo>
                      <a:pt x="1029435" y="844012"/>
                    </a:lnTo>
                    <a:lnTo>
                      <a:pt x="1014035" y="844012"/>
                    </a:lnTo>
                    <a:lnTo>
                      <a:pt x="1023385" y="836335"/>
                    </a:lnTo>
                    <a:lnTo>
                      <a:pt x="1023385" y="848979"/>
                    </a:lnTo>
                    <a:lnTo>
                      <a:pt x="1001751" y="848979"/>
                    </a:lnTo>
                    <a:lnTo>
                      <a:pt x="1011101" y="841453"/>
                    </a:lnTo>
                    <a:lnTo>
                      <a:pt x="1011101" y="854097"/>
                    </a:lnTo>
                    <a:lnTo>
                      <a:pt x="995518" y="854097"/>
                    </a:lnTo>
                    <a:lnTo>
                      <a:pt x="989467" y="854097"/>
                    </a:lnTo>
                    <a:lnTo>
                      <a:pt x="998818" y="846420"/>
                    </a:lnTo>
                    <a:lnTo>
                      <a:pt x="998818" y="851388"/>
                    </a:lnTo>
                    <a:lnTo>
                      <a:pt x="998818" y="864183"/>
                    </a:lnTo>
                    <a:lnTo>
                      <a:pt x="977184" y="864183"/>
                    </a:lnTo>
                    <a:lnTo>
                      <a:pt x="965084" y="864183"/>
                    </a:lnTo>
                    <a:lnTo>
                      <a:pt x="974250" y="856506"/>
                    </a:lnTo>
                    <a:lnTo>
                      <a:pt x="974250" y="869150"/>
                    </a:lnTo>
                    <a:lnTo>
                      <a:pt x="952800" y="869150"/>
                    </a:lnTo>
                    <a:lnTo>
                      <a:pt x="961967" y="861473"/>
                    </a:lnTo>
                    <a:lnTo>
                      <a:pt x="961967" y="874117"/>
                    </a:lnTo>
                    <a:lnTo>
                      <a:pt x="946567" y="874117"/>
                    </a:lnTo>
                    <a:lnTo>
                      <a:pt x="940517" y="874117"/>
                    </a:lnTo>
                    <a:lnTo>
                      <a:pt x="949683" y="866591"/>
                    </a:lnTo>
                    <a:lnTo>
                      <a:pt x="949683" y="879235"/>
                    </a:lnTo>
                    <a:lnTo>
                      <a:pt x="934283" y="879235"/>
                    </a:lnTo>
                    <a:lnTo>
                      <a:pt x="943633" y="871558"/>
                    </a:lnTo>
                    <a:lnTo>
                      <a:pt x="943633" y="876526"/>
                    </a:lnTo>
                    <a:lnTo>
                      <a:pt x="943633" y="889170"/>
                    </a:lnTo>
                    <a:lnTo>
                      <a:pt x="928233" y="889170"/>
                    </a:lnTo>
                    <a:lnTo>
                      <a:pt x="937400" y="881644"/>
                    </a:lnTo>
                    <a:lnTo>
                      <a:pt x="937400" y="894288"/>
                    </a:lnTo>
                    <a:lnTo>
                      <a:pt x="915949" y="894288"/>
                    </a:lnTo>
                    <a:lnTo>
                      <a:pt x="925300" y="886611"/>
                    </a:lnTo>
                    <a:lnTo>
                      <a:pt x="925300" y="891729"/>
                    </a:lnTo>
                    <a:lnTo>
                      <a:pt x="925300" y="904223"/>
                    </a:lnTo>
                    <a:lnTo>
                      <a:pt x="909899" y="904223"/>
                    </a:lnTo>
                    <a:lnTo>
                      <a:pt x="897616" y="904223"/>
                    </a:lnTo>
                    <a:lnTo>
                      <a:pt x="906966" y="896697"/>
                    </a:lnTo>
                    <a:lnTo>
                      <a:pt x="906966" y="909341"/>
                    </a:lnTo>
                    <a:lnTo>
                      <a:pt x="891566" y="909341"/>
                    </a:lnTo>
                    <a:lnTo>
                      <a:pt x="900733" y="901815"/>
                    </a:lnTo>
                    <a:lnTo>
                      <a:pt x="900733" y="914308"/>
                    </a:lnTo>
                    <a:lnTo>
                      <a:pt x="873049" y="914308"/>
                    </a:lnTo>
                    <a:lnTo>
                      <a:pt x="882399" y="906782"/>
                    </a:lnTo>
                    <a:lnTo>
                      <a:pt x="882399" y="919276"/>
                    </a:lnTo>
                    <a:lnTo>
                      <a:pt x="866999" y="919276"/>
                    </a:lnTo>
                    <a:lnTo>
                      <a:pt x="876165" y="911749"/>
                    </a:lnTo>
                    <a:lnTo>
                      <a:pt x="876165" y="924394"/>
                    </a:lnTo>
                    <a:lnTo>
                      <a:pt x="848665" y="924394"/>
                    </a:lnTo>
                    <a:lnTo>
                      <a:pt x="842432" y="924394"/>
                    </a:lnTo>
                    <a:lnTo>
                      <a:pt x="851782" y="916867"/>
                    </a:lnTo>
                    <a:lnTo>
                      <a:pt x="851782" y="921835"/>
                    </a:lnTo>
                    <a:lnTo>
                      <a:pt x="851782" y="934329"/>
                    </a:lnTo>
                    <a:lnTo>
                      <a:pt x="830148" y="934329"/>
                    </a:lnTo>
                    <a:lnTo>
                      <a:pt x="839498" y="926802"/>
                    </a:lnTo>
                    <a:lnTo>
                      <a:pt x="839498" y="939447"/>
                    </a:lnTo>
                    <a:lnTo>
                      <a:pt x="824098" y="939447"/>
                    </a:lnTo>
                    <a:lnTo>
                      <a:pt x="833265" y="931920"/>
                    </a:lnTo>
                    <a:lnTo>
                      <a:pt x="833265" y="944414"/>
                    </a:lnTo>
                    <a:lnTo>
                      <a:pt x="817864" y="944414"/>
                    </a:lnTo>
                    <a:lnTo>
                      <a:pt x="811814" y="944414"/>
                    </a:lnTo>
                    <a:lnTo>
                      <a:pt x="805764" y="944414"/>
                    </a:lnTo>
                    <a:lnTo>
                      <a:pt x="814931" y="936888"/>
                    </a:lnTo>
                    <a:lnTo>
                      <a:pt x="814931" y="949382"/>
                    </a:lnTo>
                    <a:lnTo>
                      <a:pt x="799714" y="949382"/>
                    </a:lnTo>
                    <a:lnTo>
                      <a:pt x="808881" y="941855"/>
                    </a:lnTo>
                    <a:lnTo>
                      <a:pt x="808881" y="954499"/>
                    </a:lnTo>
                    <a:lnTo>
                      <a:pt x="793481" y="954499"/>
                    </a:lnTo>
                    <a:lnTo>
                      <a:pt x="802647" y="946973"/>
                    </a:lnTo>
                    <a:lnTo>
                      <a:pt x="802647" y="959467"/>
                    </a:lnTo>
                    <a:lnTo>
                      <a:pt x="787431" y="959467"/>
                    </a:lnTo>
                    <a:lnTo>
                      <a:pt x="796597" y="951941"/>
                    </a:lnTo>
                    <a:lnTo>
                      <a:pt x="796597" y="964585"/>
                    </a:lnTo>
                    <a:lnTo>
                      <a:pt x="781197" y="964585"/>
                    </a:lnTo>
                    <a:lnTo>
                      <a:pt x="790547" y="956908"/>
                    </a:lnTo>
                    <a:lnTo>
                      <a:pt x="790547" y="974520"/>
                    </a:lnTo>
                    <a:lnTo>
                      <a:pt x="774964" y="974520"/>
                    </a:lnTo>
                    <a:lnTo>
                      <a:pt x="784314" y="966993"/>
                    </a:lnTo>
                    <a:lnTo>
                      <a:pt x="784314" y="979638"/>
                    </a:lnTo>
                    <a:lnTo>
                      <a:pt x="768914" y="979638"/>
                    </a:lnTo>
                    <a:lnTo>
                      <a:pt x="778264" y="971961"/>
                    </a:lnTo>
                    <a:lnTo>
                      <a:pt x="778264" y="977079"/>
                    </a:lnTo>
                    <a:lnTo>
                      <a:pt x="778264" y="989723"/>
                    </a:lnTo>
                    <a:lnTo>
                      <a:pt x="756630" y="989723"/>
                    </a:lnTo>
                    <a:lnTo>
                      <a:pt x="750580" y="989723"/>
                    </a:lnTo>
                    <a:lnTo>
                      <a:pt x="759747" y="982046"/>
                    </a:lnTo>
                    <a:lnTo>
                      <a:pt x="759747" y="994691"/>
                    </a:lnTo>
                    <a:lnTo>
                      <a:pt x="744530" y="994691"/>
                    </a:lnTo>
                    <a:lnTo>
                      <a:pt x="753697" y="987014"/>
                    </a:lnTo>
                    <a:lnTo>
                      <a:pt x="753697" y="999658"/>
                    </a:lnTo>
                    <a:lnTo>
                      <a:pt x="738296" y="999658"/>
                    </a:lnTo>
                    <a:lnTo>
                      <a:pt x="747646" y="992132"/>
                    </a:lnTo>
                    <a:lnTo>
                      <a:pt x="747646" y="997099"/>
                    </a:lnTo>
                    <a:lnTo>
                      <a:pt x="747646" y="1009743"/>
                    </a:lnTo>
                    <a:lnTo>
                      <a:pt x="732246" y="1009743"/>
                    </a:lnTo>
                    <a:lnTo>
                      <a:pt x="726013" y="1009743"/>
                    </a:lnTo>
                    <a:lnTo>
                      <a:pt x="735363" y="1002217"/>
                    </a:lnTo>
                    <a:lnTo>
                      <a:pt x="735363" y="1014861"/>
                    </a:lnTo>
                    <a:lnTo>
                      <a:pt x="701629" y="1014861"/>
                    </a:lnTo>
                    <a:lnTo>
                      <a:pt x="710796" y="1007184"/>
                    </a:lnTo>
                    <a:lnTo>
                      <a:pt x="710796" y="1024796"/>
                    </a:lnTo>
                    <a:lnTo>
                      <a:pt x="695396" y="1024796"/>
                    </a:lnTo>
                    <a:lnTo>
                      <a:pt x="677062" y="1024796"/>
                    </a:lnTo>
                    <a:lnTo>
                      <a:pt x="664778" y="1024796"/>
                    </a:lnTo>
                    <a:lnTo>
                      <a:pt x="646445" y="1024796"/>
                    </a:lnTo>
                    <a:lnTo>
                      <a:pt x="655612" y="1017270"/>
                    </a:lnTo>
                    <a:lnTo>
                      <a:pt x="655612" y="1029914"/>
                    </a:lnTo>
                    <a:lnTo>
                      <a:pt x="640395" y="1029914"/>
                    </a:lnTo>
                    <a:lnTo>
                      <a:pt x="649561" y="1022237"/>
                    </a:lnTo>
                    <a:lnTo>
                      <a:pt x="649561" y="1034882"/>
                    </a:lnTo>
                    <a:lnTo>
                      <a:pt x="634161" y="1034882"/>
                    </a:lnTo>
                    <a:lnTo>
                      <a:pt x="643328" y="1027355"/>
                    </a:lnTo>
                    <a:lnTo>
                      <a:pt x="643328" y="1044967"/>
                    </a:lnTo>
                    <a:lnTo>
                      <a:pt x="628111" y="1044967"/>
                    </a:lnTo>
                    <a:lnTo>
                      <a:pt x="591260" y="1044967"/>
                    </a:lnTo>
                    <a:lnTo>
                      <a:pt x="600427" y="1037290"/>
                    </a:lnTo>
                    <a:lnTo>
                      <a:pt x="600427" y="1049934"/>
                    </a:lnTo>
                    <a:lnTo>
                      <a:pt x="585210" y="1049934"/>
                    </a:lnTo>
                    <a:lnTo>
                      <a:pt x="594377" y="1042408"/>
                    </a:lnTo>
                    <a:lnTo>
                      <a:pt x="594377" y="1055052"/>
                    </a:lnTo>
                    <a:lnTo>
                      <a:pt x="578977" y="1055052"/>
                    </a:lnTo>
                    <a:lnTo>
                      <a:pt x="572927" y="1055052"/>
                    </a:lnTo>
                    <a:lnTo>
                      <a:pt x="566693" y="1055052"/>
                    </a:lnTo>
                    <a:lnTo>
                      <a:pt x="576043" y="1047375"/>
                    </a:lnTo>
                    <a:lnTo>
                      <a:pt x="576043" y="1060020"/>
                    </a:lnTo>
                    <a:lnTo>
                      <a:pt x="554410" y="1060020"/>
                    </a:lnTo>
                    <a:lnTo>
                      <a:pt x="563760" y="1052493"/>
                    </a:lnTo>
                    <a:lnTo>
                      <a:pt x="563760" y="1064987"/>
                    </a:lnTo>
                    <a:lnTo>
                      <a:pt x="542310" y="1064987"/>
                    </a:lnTo>
                    <a:lnTo>
                      <a:pt x="551476" y="1057461"/>
                    </a:lnTo>
                    <a:lnTo>
                      <a:pt x="551476" y="1070105"/>
                    </a:lnTo>
                    <a:lnTo>
                      <a:pt x="530026" y="1070105"/>
                    </a:lnTo>
                    <a:lnTo>
                      <a:pt x="523976" y="1070105"/>
                    </a:lnTo>
                    <a:lnTo>
                      <a:pt x="517742" y="1070105"/>
                    </a:lnTo>
                    <a:lnTo>
                      <a:pt x="527093" y="1062428"/>
                    </a:lnTo>
                    <a:lnTo>
                      <a:pt x="527093" y="1075073"/>
                    </a:lnTo>
                    <a:lnTo>
                      <a:pt x="511692" y="1075073"/>
                    </a:lnTo>
                    <a:lnTo>
                      <a:pt x="520859" y="1067546"/>
                    </a:lnTo>
                    <a:lnTo>
                      <a:pt x="520859" y="1080040"/>
                    </a:lnTo>
                    <a:lnTo>
                      <a:pt x="505459" y="1080040"/>
                    </a:lnTo>
                    <a:lnTo>
                      <a:pt x="514809" y="1072514"/>
                    </a:lnTo>
                    <a:lnTo>
                      <a:pt x="514809" y="1085158"/>
                    </a:lnTo>
                    <a:lnTo>
                      <a:pt x="499409" y="1085158"/>
                    </a:lnTo>
                    <a:lnTo>
                      <a:pt x="508576" y="1077481"/>
                    </a:lnTo>
                    <a:lnTo>
                      <a:pt x="508576" y="1090125"/>
                    </a:lnTo>
                    <a:lnTo>
                      <a:pt x="493175" y="1090125"/>
                    </a:lnTo>
                    <a:lnTo>
                      <a:pt x="487125" y="1090125"/>
                    </a:lnTo>
                    <a:lnTo>
                      <a:pt x="474842" y="1090125"/>
                    </a:lnTo>
                    <a:lnTo>
                      <a:pt x="484009" y="1082599"/>
                    </a:lnTo>
                    <a:lnTo>
                      <a:pt x="484009" y="1095093"/>
                    </a:lnTo>
                    <a:lnTo>
                      <a:pt x="468792" y="1095093"/>
                    </a:lnTo>
                    <a:lnTo>
                      <a:pt x="477958" y="1087566"/>
                    </a:lnTo>
                    <a:lnTo>
                      <a:pt x="477958" y="1100211"/>
                    </a:lnTo>
                    <a:lnTo>
                      <a:pt x="462558" y="1100211"/>
                    </a:lnTo>
                    <a:lnTo>
                      <a:pt x="456508" y="1100211"/>
                    </a:lnTo>
                    <a:lnTo>
                      <a:pt x="465858" y="1092534"/>
                    </a:lnTo>
                    <a:lnTo>
                      <a:pt x="465858" y="1105178"/>
                    </a:lnTo>
                    <a:lnTo>
                      <a:pt x="444224" y="1105178"/>
                    </a:lnTo>
                    <a:lnTo>
                      <a:pt x="453575" y="1097652"/>
                    </a:lnTo>
                    <a:lnTo>
                      <a:pt x="453575" y="1110146"/>
                    </a:lnTo>
                    <a:lnTo>
                      <a:pt x="437991" y="1110146"/>
                    </a:lnTo>
                    <a:lnTo>
                      <a:pt x="431941" y="1110146"/>
                    </a:lnTo>
                    <a:lnTo>
                      <a:pt x="441291" y="1102619"/>
                    </a:lnTo>
                    <a:lnTo>
                      <a:pt x="441291" y="1115264"/>
                    </a:lnTo>
                    <a:lnTo>
                      <a:pt x="425891" y="1115264"/>
                    </a:lnTo>
                    <a:lnTo>
                      <a:pt x="435058" y="1107587"/>
                    </a:lnTo>
                    <a:lnTo>
                      <a:pt x="435058" y="1125199"/>
                    </a:lnTo>
                    <a:lnTo>
                      <a:pt x="419657" y="1125199"/>
                    </a:lnTo>
                    <a:lnTo>
                      <a:pt x="429008" y="1117672"/>
                    </a:lnTo>
                    <a:lnTo>
                      <a:pt x="429008" y="1130316"/>
                    </a:lnTo>
                    <a:lnTo>
                      <a:pt x="413607" y="1130316"/>
                    </a:lnTo>
                    <a:lnTo>
                      <a:pt x="422774" y="1122640"/>
                    </a:lnTo>
                    <a:lnTo>
                      <a:pt x="422774" y="1135284"/>
                    </a:lnTo>
                    <a:lnTo>
                      <a:pt x="401324" y="1135284"/>
                    </a:lnTo>
                    <a:lnTo>
                      <a:pt x="395274" y="1135284"/>
                    </a:lnTo>
                    <a:lnTo>
                      <a:pt x="404440" y="1127757"/>
                    </a:lnTo>
                    <a:lnTo>
                      <a:pt x="404440" y="1145369"/>
                    </a:lnTo>
                    <a:lnTo>
                      <a:pt x="389040" y="1145369"/>
                    </a:lnTo>
                    <a:lnTo>
                      <a:pt x="398390" y="1137692"/>
                    </a:lnTo>
                    <a:lnTo>
                      <a:pt x="398390" y="1142810"/>
                    </a:lnTo>
                    <a:lnTo>
                      <a:pt x="398390" y="1155455"/>
                    </a:lnTo>
                    <a:lnTo>
                      <a:pt x="370707" y="1155455"/>
                    </a:lnTo>
                    <a:lnTo>
                      <a:pt x="364656" y="1155455"/>
                    </a:lnTo>
                    <a:lnTo>
                      <a:pt x="358423" y="1155455"/>
                    </a:lnTo>
                    <a:lnTo>
                      <a:pt x="352373" y="1155455"/>
                    </a:lnTo>
                    <a:lnTo>
                      <a:pt x="361540" y="1147778"/>
                    </a:lnTo>
                    <a:lnTo>
                      <a:pt x="361540" y="1152896"/>
                    </a:lnTo>
                    <a:lnTo>
                      <a:pt x="361540" y="1165390"/>
                    </a:lnTo>
                    <a:lnTo>
                      <a:pt x="340089" y="1165390"/>
                    </a:lnTo>
                    <a:lnTo>
                      <a:pt x="327806" y="1165390"/>
                    </a:lnTo>
                    <a:lnTo>
                      <a:pt x="337156" y="1157863"/>
                    </a:lnTo>
                    <a:lnTo>
                      <a:pt x="337156" y="1162831"/>
                    </a:lnTo>
                    <a:lnTo>
                      <a:pt x="337156" y="1175475"/>
                    </a:lnTo>
                    <a:lnTo>
                      <a:pt x="315522" y="1175475"/>
                    </a:lnTo>
                    <a:lnTo>
                      <a:pt x="324689" y="1167948"/>
                    </a:lnTo>
                    <a:lnTo>
                      <a:pt x="324689" y="1172916"/>
                    </a:lnTo>
                    <a:lnTo>
                      <a:pt x="324689" y="1185560"/>
                    </a:lnTo>
                    <a:lnTo>
                      <a:pt x="309472" y="1185560"/>
                    </a:lnTo>
                    <a:lnTo>
                      <a:pt x="297189" y="1185560"/>
                    </a:lnTo>
                    <a:lnTo>
                      <a:pt x="306539" y="1178034"/>
                    </a:lnTo>
                    <a:lnTo>
                      <a:pt x="306539" y="1190528"/>
                    </a:lnTo>
                    <a:lnTo>
                      <a:pt x="291138" y="1190528"/>
                    </a:lnTo>
                    <a:lnTo>
                      <a:pt x="278855" y="1190528"/>
                    </a:lnTo>
                    <a:lnTo>
                      <a:pt x="272621" y="1190528"/>
                    </a:lnTo>
                    <a:lnTo>
                      <a:pt x="281972" y="1183001"/>
                    </a:lnTo>
                    <a:lnTo>
                      <a:pt x="281972" y="1187969"/>
                    </a:lnTo>
                    <a:lnTo>
                      <a:pt x="281972" y="1200613"/>
                    </a:lnTo>
                    <a:lnTo>
                      <a:pt x="260338" y="1200613"/>
                    </a:lnTo>
                    <a:lnTo>
                      <a:pt x="254288" y="1200613"/>
                    </a:lnTo>
                    <a:lnTo>
                      <a:pt x="263455" y="1193087"/>
                    </a:lnTo>
                    <a:lnTo>
                      <a:pt x="263455" y="1205731"/>
                    </a:lnTo>
                    <a:lnTo>
                      <a:pt x="242004" y="1205731"/>
                    </a:lnTo>
                    <a:lnTo>
                      <a:pt x="251354" y="1198054"/>
                    </a:lnTo>
                    <a:lnTo>
                      <a:pt x="251354" y="1210699"/>
                    </a:lnTo>
                    <a:lnTo>
                      <a:pt x="229721" y="1210699"/>
                    </a:lnTo>
                    <a:lnTo>
                      <a:pt x="239071" y="1203172"/>
                    </a:lnTo>
                    <a:lnTo>
                      <a:pt x="239071" y="1215666"/>
                    </a:lnTo>
                    <a:lnTo>
                      <a:pt x="217437" y="1215666"/>
                    </a:lnTo>
                    <a:lnTo>
                      <a:pt x="226787" y="1208140"/>
                    </a:lnTo>
                    <a:lnTo>
                      <a:pt x="226787" y="1220784"/>
                    </a:lnTo>
                    <a:lnTo>
                      <a:pt x="211387" y="1220784"/>
                    </a:lnTo>
                    <a:lnTo>
                      <a:pt x="220737" y="1213107"/>
                    </a:lnTo>
                    <a:lnTo>
                      <a:pt x="220737" y="1225751"/>
                    </a:lnTo>
                    <a:lnTo>
                      <a:pt x="205337" y="1225751"/>
                    </a:lnTo>
                    <a:lnTo>
                      <a:pt x="214504" y="1218225"/>
                    </a:lnTo>
                    <a:lnTo>
                      <a:pt x="214504" y="1230719"/>
                    </a:lnTo>
                    <a:lnTo>
                      <a:pt x="199103" y="1230719"/>
                    </a:lnTo>
                    <a:lnTo>
                      <a:pt x="208454" y="1223192"/>
                    </a:lnTo>
                    <a:lnTo>
                      <a:pt x="208454" y="1235837"/>
                    </a:lnTo>
                    <a:lnTo>
                      <a:pt x="193053" y="1235837"/>
                    </a:lnTo>
                    <a:lnTo>
                      <a:pt x="187003" y="1235837"/>
                    </a:lnTo>
                    <a:lnTo>
                      <a:pt x="196170" y="1228160"/>
                    </a:lnTo>
                    <a:lnTo>
                      <a:pt x="196170" y="1233278"/>
                    </a:lnTo>
                    <a:lnTo>
                      <a:pt x="196170" y="1245772"/>
                    </a:lnTo>
                    <a:lnTo>
                      <a:pt x="180770" y="1245772"/>
                    </a:lnTo>
                    <a:lnTo>
                      <a:pt x="174720" y="1245772"/>
                    </a:lnTo>
                    <a:lnTo>
                      <a:pt x="183887" y="1238245"/>
                    </a:lnTo>
                    <a:lnTo>
                      <a:pt x="183887" y="1250890"/>
                    </a:lnTo>
                    <a:lnTo>
                      <a:pt x="168486" y="1250890"/>
                    </a:lnTo>
                    <a:lnTo>
                      <a:pt x="177836" y="1243213"/>
                    </a:lnTo>
                    <a:lnTo>
                      <a:pt x="177836" y="1255857"/>
                    </a:lnTo>
                    <a:lnTo>
                      <a:pt x="162436" y="1255857"/>
                    </a:lnTo>
                    <a:lnTo>
                      <a:pt x="156203" y="1255857"/>
                    </a:lnTo>
                    <a:lnTo>
                      <a:pt x="150153" y="1255857"/>
                    </a:lnTo>
                    <a:lnTo>
                      <a:pt x="159319" y="1248331"/>
                    </a:lnTo>
                    <a:lnTo>
                      <a:pt x="159319" y="1253298"/>
                    </a:lnTo>
                    <a:lnTo>
                      <a:pt x="159319" y="1265942"/>
                    </a:lnTo>
                    <a:lnTo>
                      <a:pt x="144103" y="1265942"/>
                    </a:lnTo>
                    <a:lnTo>
                      <a:pt x="153269" y="1258265"/>
                    </a:lnTo>
                    <a:lnTo>
                      <a:pt x="153269" y="1270910"/>
                    </a:lnTo>
                    <a:lnTo>
                      <a:pt x="137869" y="1270910"/>
                    </a:lnTo>
                    <a:lnTo>
                      <a:pt x="147219" y="1263383"/>
                    </a:lnTo>
                    <a:lnTo>
                      <a:pt x="147219" y="1276028"/>
                    </a:lnTo>
                    <a:lnTo>
                      <a:pt x="125586" y="1276028"/>
                    </a:lnTo>
                    <a:lnTo>
                      <a:pt x="119535" y="1276028"/>
                    </a:lnTo>
                    <a:lnTo>
                      <a:pt x="128886" y="1268351"/>
                    </a:lnTo>
                    <a:lnTo>
                      <a:pt x="128886" y="1280995"/>
                    </a:lnTo>
                    <a:lnTo>
                      <a:pt x="113302" y="1280995"/>
                    </a:lnTo>
                    <a:lnTo>
                      <a:pt x="122652" y="1273318"/>
                    </a:lnTo>
                    <a:lnTo>
                      <a:pt x="122652" y="1285963"/>
                    </a:lnTo>
                    <a:lnTo>
                      <a:pt x="101018" y="1285963"/>
                    </a:lnTo>
                    <a:lnTo>
                      <a:pt x="110369" y="1278436"/>
                    </a:lnTo>
                    <a:lnTo>
                      <a:pt x="110369" y="1288371"/>
                    </a:lnTo>
                    <a:lnTo>
                      <a:pt x="110369" y="1301166"/>
                    </a:lnTo>
                    <a:lnTo>
                      <a:pt x="94968" y="1301166"/>
                    </a:lnTo>
                    <a:lnTo>
                      <a:pt x="82685" y="1301166"/>
                    </a:lnTo>
                    <a:lnTo>
                      <a:pt x="92035" y="1293489"/>
                    </a:lnTo>
                    <a:lnTo>
                      <a:pt x="92035" y="1306133"/>
                    </a:lnTo>
                    <a:lnTo>
                      <a:pt x="70585" y="1306133"/>
                    </a:lnTo>
                    <a:lnTo>
                      <a:pt x="79751" y="1298457"/>
                    </a:lnTo>
                    <a:lnTo>
                      <a:pt x="79751" y="1311101"/>
                    </a:lnTo>
                    <a:lnTo>
                      <a:pt x="64351" y="1311101"/>
                    </a:lnTo>
                    <a:lnTo>
                      <a:pt x="73701" y="1303574"/>
                    </a:lnTo>
                    <a:lnTo>
                      <a:pt x="73701" y="1308542"/>
                    </a:lnTo>
                    <a:lnTo>
                      <a:pt x="73701" y="1321186"/>
                    </a:lnTo>
                    <a:lnTo>
                      <a:pt x="46017" y="1321186"/>
                    </a:lnTo>
                    <a:lnTo>
                      <a:pt x="55184" y="1313660"/>
                    </a:lnTo>
                    <a:lnTo>
                      <a:pt x="55184" y="1318627"/>
                    </a:lnTo>
                    <a:lnTo>
                      <a:pt x="55184" y="1331272"/>
                    </a:lnTo>
                    <a:lnTo>
                      <a:pt x="39784" y="1331272"/>
                    </a:lnTo>
                    <a:lnTo>
                      <a:pt x="49134" y="1323595"/>
                    </a:lnTo>
                    <a:lnTo>
                      <a:pt x="49134" y="1341357"/>
                    </a:lnTo>
                    <a:lnTo>
                      <a:pt x="33734" y="1341357"/>
                    </a:lnTo>
                    <a:lnTo>
                      <a:pt x="42901" y="1333680"/>
                    </a:lnTo>
                    <a:lnTo>
                      <a:pt x="42901" y="1346325"/>
                    </a:lnTo>
                    <a:lnTo>
                      <a:pt x="15400" y="1346325"/>
                    </a:lnTo>
                    <a:lnTo>
                      <a:pt x="24567" y="1338798"/>
                    </a:lnTo>
                    <a:lnTo>
                      <a:pt x="24567" y="1351292"/>
                    </a:lnTo>
                    <a:lnTo>
                      <a:pt x="9167" y="1351292"/>
                    </a:lnTo>
                    <a:lnTo>
                      <a:pt x="18517" y="1343765"/>
                    </a:lnTo>
                    <a:lnTo>
                      <a:pt x="18517" y="1356410"/>
                    </a:lnTo>
                    <a:lnTo>
                      <a:pt x="3117" y="1356410"/>
                    </a:lnTo>
                    <a:lnTo>
                      <a:pt x="3117" y="1341206"/>
                    </a:lnTo>
                    <a:close/>
                  </a:path>
                </a:pathLst>
              </a:custGeom>
              <a:solidFill>
                <a:srgbClr val="003161"/>
              </a:solidFill>
              <a:ln w="6350" cap="flat">
                <a:solidFill>
                  <a:srgbClr val="113E6B"/>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138" name="Freeform: Shape 137">
                <a:extLst>
                  <a:ext uri="{FF2B5EF4-FFF2-40B4-BE49-F238E27FC236}">
                    <a16:creationId xmlns:a16="http://schemas.microsoft.com/office/drawing/2014/main" id="{1F8A2317-67B9-8D19-A3C8-1AAA6D24732E}"/>
                  </a:ext>
                </a:extLst>
              </p:cNvPr>
              <p:cNvSpPr/>
              <p:nvPr/>
            </p:nvSpPr>
            <p:spPr>
              <a:xfrm>
                <a:off x="1680697" y="3408263"/>
                <a:ext cx="3783333" cy="1110446"/>
              </a:xfrm>
              <a:custGeom>
                <a:avLst/>
                <a:gdLst>
                  <a:gd name="connsiteX0" fmla="*/ 3117 w 3783333"/>
                  <a:gd name="connsiteY0" fmla="*/ 1095243 h 1110446"/>
                  <a:gd name="connsiteX1" fmla="*/ 9167 w 3783333"/>
                  <a:gd name="connsiteY1" fmla="*/ 1095243 h 1110446"/>
                  <a:gd name="connsiteX2" fmla="*/ 0 w 3783333"/>
                  <a:gd name="connsiteY2" fmla="*/ 1102770 h 1110446"/>
                  <a:gd name="connsiteX3" fmla="*/ 0 w 3783333"/>
                  <a:gd name="connsiteY3" fmla="*/ 1090125 h 1110446"/>
                  <a:gd name="connsiteX4" fmla="*/ 27684 w 3783333"/>
                  <a:gd name="connsiteY4" fmla="*/ 1090125 h 1110446"/>
                  <a:gd name="connsiteX5" fmla="*/ 18334 w 3783333"/>
                  <a:gd name="connsiteY5" fmla="*/ 1097802 h 1110446"/>
                  <a:gd name="connsiteX6" fmla="*/ 18334 w 3783333"/>
                  <a:gd name="connsiteY6" fmla="*/ 1085158 h 1110446"/>
                  <a:gd name="connsiteX7" fmla="*/ 39784 w 3783333"/>
                  <a:gd name="connsiteY7" fmla="*/ 1085158 h 1110446"/>
                  <a:gd name="connsiteX8" fmla="*/ 30617 w 3783333"/>
                  <a:gd name="connsiteY8" fmla="*/ 1092835 h 1110446"/>
                  <a:gd name="connsiteX9" fmla="*/ 30617 w 3783333"/>
                  <a:gd name="connsiteY9" fmla="*/ 1080040 h 1110446"/>
                  <a:gd name="connsiteX10" fmla="*/ 58118 w 3783333"/>
                  <a:gd name="connsiteY10" fmla="*/ 1080040 h 1110446"/>
                  <a:gd name="connsiteX11" fmla="*/ 64351 w 3783333"/>
                  <a:gd name="connsiteY11" fmla="*/ 1080040 h 1110446"/>
                  <a:gd name="connsiteX12" fmla="*/ 70585 w 3783333"/>
                  <a:gd name="connsiteY12" fmla="*/ 1080040 h 1110446"/>
                  <a:gd name="connsiteX13" fmla="*/ 61234 w 3783333"/>
                  <a:gd name="connsiteY13" fmla="*/ 1087717 h 1110446"/>
                  <a:gd name="connsiteX14" fmla="*/ 61234 w 3783333"/>
                  <a:gd name="connsiteY14" fmla="*/ 1082750 h 1110446"/>
                  <a:gd name="connsiteX15" fmla="*/ 61234 w 3783333"/>
                  <a:gd name="connsiteY15" fmla="*/ 1070105 h 1110446"/>
                  <a:gd name="connsiteX16" fmla="*/ 76635 w 3783333"/>
                  <a:gd name="connsiteY16" fmla="*/ 1070105 h 1110446"/>
                  <a:gd name="connsiteX17" fmla="*/ 88918 w 3783333"/>
                  <a:gd name="connsiteY17" fmla="*/ 1070105 h 1110446"/>
                  <a:gd name="connsiteX18" fmla="*/ 79568 w 3783333"/>
                  <a:gd name="connsiteY18" fmla="*/ 1077632 h 1110446"/>
                  <a:gd name="connsiteX19" fmla="*/ 79568 w 3783333"/>
                  <a:gd name="connsiteY19" fmla="*/ 1064987 h 1110446"/>
                  <a:gd name="connsiteX20" fmla="*/ 101018 w 3783333"/>
                  <a:gd name="connsiteY20" fmla="*/ 1064987 h 1110446"/>
                  <a:gd name="connsiteX21" fmla="*/ 91852 w 3783333"/>
                  <a:gd name="connsiteY21" fmla="*/ 1072664 h 1110446"/>
                  <a:gd name="connsiteX22" fmla="*/ 91852 w 3783333"/>
                  <a:gd name="connsiteY22" fmla="*/ 1060020 h 1110446"/>
                  <a:gd name="connsiteX23" fmla="*/ 137869 w 3783333"/>
                  <a:gd name="connsiteY23" fmla="*/ 1060020 h 1110446"/>
                  <a:gd name="connsiteX24" fmla="*/ 150153 w 3783333"/>
                  <a:gd name="connsiteY24" fmla="*/ 1060020 h 1110446"/>
                  <a:gd name="connsiteX25" fmla="*/ 140986 w 3783333"/>
                  <a:gd name="connsiteY25" fmla="*/ 1067697 h 1110446"/>
                  <a:gd name="connsiteX26" fmla="*/ 140986 w 3783333"/>
                  <a:gd name="connsiteY26" fmla="*/ 1062579 h 1110446"/>
                  <a:gd name="connsiteX27" fmla="*/ 140986 w 3783333"/>
                  <a:gd name="connsiteY27" fmla="*/ 1049934 h 1110446"/>
                  <a:gd name="connsiteX28" fmla="*/ 162436 w 3783333"/>
                  <a:gd name="connsiteY28" fmla="*/ 1049934 h 1110446"/>
                  <a:gd name="connsiteX29" fmla="*/ 168486 w 3783333"/>
                  <a:gd name="connsiteY29" fmla="*/ 1049934 h 1110446"/>
                  <a:gd name="connsiteX30" fmla="*/ 159319 w 3783333"/>
                  <a:gd name="connsiteY30" fmla="*/ 1057611 h 1110446"/>
                  <a:gd name="connsiteX31" fmla="*/ 159319 w 3783333"/>
                  <a:gd name="connsiteY31" fmla="*/ 1044967 h 1110446"/>
                  <a:gd name="connsiteX32" fmla="*/ 174720 w 3783333"/>
                  <a:gd name="connsiteY32" fmla="*/ 1044967 h 1110446"/>
                  <a:gd name="connsiteX33" fmla="*/ 165370 w 3783333"/>
                  <a:gd name="connsiteY33" fmla="*/ 1052493 h 1110446"/>
                  <a:gd name="connsiteX34" fmla="*/ 165370 w 3783333"/>
                  <a:gd name="connsiteY34" fmla="*/ 1039849 h 1110446"/>
                  <a:gd name="connsiteX35" fmla="*/ 180770 w 3783333"/>
                  <a:gd name="connsiteY35" fmla="*/ 1039849 h 1110446"/>
                  <a:gd name="connsiteX36" fmla="*/ 193053 w 3783333"/>
                  <a:gd name="connsiteY36" fmla="*/ 1039849 h 1110446"/>
                  <a:gd name="connsiteX37" fmla="*/ 183703 w 3783333"/>
                  <a:gd name="connsiteY37" fmla="*/ 1047526 h 1110446"/>
                  <a:gd name="connsiteX38" fmla="*/ 183703 w 3783333"/>
                  <a:gd name="connsiteY38" fmla="*/ 1034882 h 1110446"/>
                  <a:gd name="connsiteX39" fmla="*/ 199103 w 3783333"/>
                  <a:gd name="connsiteY39" fmla="*/ 1034882 h 1110446"/>
                  <a:gd name="connsiteX40" fmla="*/ 189937 w 3783333"/>
                  <a:gd name="connsiteY40" fmla="*/ 1042408 h 1110446"/>
                  <a:gd name="connsiteX41" fmla="*/ 189937 w 3783333"/>
                  <a:gd name="connsiteY41" fmla="*/ 1029914 h 1110446"/>
                  <a:gd name="connsiteX42" fmla="*/ 205337 w 3783333"/>
                  <a:gd name="connsiteY42" fmla="*/ 1029914 h 1110446"/>
                  <a:gd name="connsiteX43" fmla="*/ 211387 w 3783333"/>
                  <a:gd name="connsiteY43" fmla="*/ 1029914 h 1110446"/>
                  <a:gd name="connsiteX44" fmla="*/ 217437 w 3783333"/>
                  <a:gd name="connsiteY44" fmla="*/ 1029914 h 1110446"/>
                  <a:gd name="connsiteX45" fmla="*/ 223671 w 3783333"/>
                  <a:gd name="connsiteY45" fmla="*/ 1029914 h 1110446"/>
                  <a:gd name="connsiteX46" fmla="*/ 214320 w 3783333"/>
                  <a:gd name="connsiteY46" fmla="*/ 1037441 h 1110446"/>
                  <a:gd name="connsiteX47" fmla="*/ 214320 w 3783333"/>
                  <a:gd name="connsiteY47" fmla="*/ 1024796 h 1110446"/>
                  <a:gd name="connsiteX48" fmla="*/ 229721 w 3783333"/>
                  <a:gd name="connsiteY48" fmla="*/ 1024796 h 1110446"/>
                  <a:gd name="connsiteX49" fmla="*/ 220554 w 3783333"/>
                  <a:gd name="connsiteY49" fmla="*/ 1032473 h 1110446"/>
                  <a:gd name="connsiteX50" fmla="*/ 220554 w 3783333"/>
                  <a:gd name="connsiteY50" fmla="*/ 1019829 h 1110446"/>
                  <a:gd name="connsiteX51" fmla="*/ 235954 w 3783333"/>
                  <a:gd name="connsiteY51" fmla="*/ 1019829 h 1110446"/>
                  <a:gd name="connsiteX52" fmla="*/ 242004 w 3783333"/>
                  <a:gd name="connsiteY52" fmla="*/ 1019829 h 1110446"/>
                  <a:gd name="connsiteX53" fmla="*/ 260338 w 3783333"/>
                  <a:gd name="connsiteY53" fmla="*/ 1019829 h 1110446"/>
                  <a:gd name="connsiteX54" fmla="*/ 272621 w 3783333"/>
                  <a:gd name="connsiteY54" fmla="*/ 1019829 h 1110446"/>
                  <a:gd name="connsiteX55" fmla="*/ 291138 w 3783333"/>
                  <a:gd name="connsiteY55" fmla="*/ 1019829 h 1110446"/>
                  <a:gd name="connsiteX56" fmla="*/ 297189 w 3783333"/>
                  <a:gd name="connsiteY56" fmla="*/ 1019829 h 1110446"/>
                  <a:gd name="connsiteX57" fmla="*/ 287838 w 3783333"/>
                  <a:gd name="connsiteY57" fmla="*/ 1027355 h 1110446"/>
                  <a:gd name="connsiteX58" fmla="*/ 287838 w 3783333"/>
                  <a:gd name="connsiteY58" fmla="*/ 1014861 h 1110446"/>
                  <a:gd name="connsiteX59" fmla="*/ 303422 w 3783333"/>
                  <a:gd name="connsiteY59" fmla="*/ 1014861 h 1110446"/>
                  <a:gd name="connsiteX60" fmla="*/ 309472 w 3783333"/>
                  <a:gd name="connsiteY60" fmla="*/ 1014861 h 1110446"/>
                  <a:gd name="connsiteX61" fmla="*/ 315522 w 3783333"/>
                  <a:gd name="connsiteY61" fmla="*/ 1014861 h 1110446"/>
                  <a:gd name="connsiteX62" fmla="*/ 340089 w 3783333"/>
                  <a:gd name="connsiteY62" fmla="*/ 1014861 h 1110446"/>
                  <a:gd name="connsiteX63" fmla="*/ 330739 w 3783333"/>
                  <a:gd name="connsiteY63" fmla="*/ 1022388 h 1110446"/>
                  <a:gd name="connsiteX64" fmla="*/ 330739 w 3783333"/>
                  <a:gd name="connsiteY64" fmla="*/ 1009743 h 1110446"/>
                  <a:gd name="connsiteX65" fmla="*/ 352373 w 3783333"/>
                  <a:gd name="connsiteY65" fmla="*/ 1009743 h 1110446"/>
                  <a:gd name="connsiteX66" fmla="*/ 358423 w 3783333"/>
                  <a:gd name="connsiteY66" fmla="*/ 1009743 h 1110446"/>
                  <a:gd name="connsiteX67" fmla="*/ 349256 w 3783333"/>
                  <a:gd name="connsiteY67" fmla="*/ 1017420 h 1110446"/>
                  <a:gd name="connsiteX68" fmla="*/ 349256 w 3783333"/>
                  <a:gd name="connsiteY68" fmla="*/ 1004776 h 1110446"/>
                  <a:gd name="connsiteX69" fmla="*/ 382990 w 3783333"/>
                  <a:gd name="connsiteY69" fmla="*/ 1004776 h 1110446"/>
                  <a:gd name="connsiteX70" fmla="*/ 373640 w 3783333"/>
                  <a:gd name="connsiteY70" fmla="*/ 1012302 h 1110446"/>
                  <a:gd name="connsiteX71" fmla="*/ 373640 w 3783333"/>
                  <a:gd name="connsiteY71" fmla="*/ 999809 h 1110446"/>
                  <a:gd name="connsiteX72" fmla="*/ 389040 w 3783333"/>
                  <a:gd name="connsiteY72" fmla="*/ 999809 h 1110446"/>
                  <a:gd name="connsiteX73" fmla="*/ 379873 w 3783333"/>
                  <a:gd name="connsiteY73" fmla="*/ 1007335 h 1110446"/>
                  <a:gd name="connsiteX74" fmla="*/ 379873 w 3783333"/>
                  <a:gd name="connsiteY74" fmla="*/ 994690 h 1110446"/>
                  <a:gd name="connsiteX75" fmla="*/ 395274 w 3783333"/>
                  <a:gd name="connsiteY75" fmla="*/ 994690 h 1110446"/>
                  <a:gd name="connsiteX76" fmla="*/ 385923 w 3783333"/>
                  <a:gd name="connsiteY76" fmla="*/ 1002367 h 1110446"/>
                  <a:gd name="connsiteX77" fmla="*/ 385923 w 3783333"/>
                  <a:gd name="connsiteY77" fmla="*/ 989723 h 1110446"/>
                  <a:gd name="connsiteX78" fmla="*/ 407557 w 3783333"/>
                  <a:gd name="connsiteY78" fmla="*/ 989723 h 1110446"/>
                  <a:gd name="connsiteX79" fmla="*/ 425891 w 3783333"/>
                  <a:gd name="connsiteY79" fmla="*/ 989723 h 1110446"/>
                  <a:gd name="connsiteX80" fmla="*/ 416541 w 3783333"/>
                  <a:gd name="connsiteY80" fmla="*/ 997249 h 1110446"/>
                  <a:gd name="connsiteX81" fmla="*/ 416541 w 3783333"/>
                  <a:gd name="connsiteY81" fmla="*/ 984756 h 1110446"/>
                  <a:gd name="connsiteX82" fmla="*/ 444224 w 3783333"/>
                  <a:gd name="connsiteY82" fmla="*/ 984756 h 1110446"/>
                  <a:gd name="connsiteX83" fmla="*/ 434874 w 3783333"/>
                  <a:gd name="connsiteY83" fmla="*/ 992282 h 1110446"/>
                  <a:gd name="connsiteX84" fmla="*/ 434874 w 3783333"/>
                  <a:gd name="connsiteY84" fmla="*/ 987164 h 1110446"/>
                  <a:gd name="connsiteX85" fmla="*/ 434874 w 3783333"/>
                  <a:gd name="connsiteY85" fmla="*/ 974670 h 1110446"/>
                  <a:gd name="connsiteX86" fmla="*/ 450275 w 3783333"/>
                  <a:gd name="connsiteY86" fmla="*/ 974670 h 1110446"/>
                  <a:gd name="connsiteX87" fmla="*/ 441108 w 3783333"/>
                  <a:gd name="connsiteY87" fmla="*/ 982197 h 1110446"/>
                  <a:gd name="connsiteX88" fmla="*/ 441108 w 3783333"/>
                  <a:gd name="connsiteY88" fmla="*/ 969703 h 1110446"/>
                  <a:gd name="connsiteX89" fmla="*/ 456508 w 3783333"/>
                  <a:gd name="connsiteY89" fmla="*/ 969703 h 1110446"/>
                  <a:gd name="connsiteX90" fmla="*/ 447158 w 3783333"/>
                  <a:gd name="connsiteY90" fmla="*/ 977229 h 1110446"/>
                  <a:gd name="connsiteX91" fmla="*/ 447158 w 3783333"/>
                  <a:gd name="connsiteY91" fmla="*/ 964585 h 1110446"/>
                  <a:gd name="connsiteX92" fmla="*/ 462558 w 3783333"/>
                  <a:gd name="connsiteY92" fmla="*/ 964585 h 1110446"/>
                  <a:gd name="connsiteX93" fmla="*/ 453391 w 3783333"/>
                  <a:gd name="connsiteY93" fmla="*/ 972111 h 1110446"/>
                  <a:gd name="connsiteX94" fmla="*/ 453391 w 3783333"/>
                  <a:gd name="connsiteY94" fmla="*/ 959617 h 1110446"/>
                  <a:gd name="connsiteX95" fmla="*/ 481075 w 3783333"/>
                  <a:gd name="connsiteY95" fmla="*/ 959617 h 1110446"/>
                  <a:gd name="connsiteX96" fmla="*/ 471725 w 3783333"/>
                  <a:gd name="connsiteY96" fmla="*/ 967144 h 1110446"/>
                  <a:gd name="connsiteX97" fmla="*/ 471725 w 3783333"/>
                  <a:gd name="connsiteY97" fmla="*/ 954499 h 1110446"/>
                  <a:gd name="connsiteX98" fmla="*/ 487125 w 3783333"/>
                  <a:gd name="connsiteY98" fmla="*/ 954499 h 1110446"/>
                  <a:gd name="connsiteX99" fmla="*/ 499409 w 3783333"/>
                  <a:gd name="connsiteY99" fmla="*/ 954499 h 1110446"/>
                  <a:gd name="connsiteX100" fmla="*/ 490059 w 3783333"/>
                  <a:gd name="connsiteY100" fmla="*/ 962176 h 1110446"/>
                  <a:gd name="connsiteX101" fmla="*/ 490059 w 3783333"/>
                  <a:gd name="connsiteY101" fmla="*/ 949532 h 1110446"/>
                  <a:gd name="connsiteX102" fmla="*/ 511692 w 3783333"/>
                  <a:gd name="connsiteY102" fmla="*/ 949532 h 1110446"/>
                  <a:gd name="connsiteX103" fmla="*/ 502342 w 3783333"/>
                  <a:gd name="connsiteY103" fmla="*/ 957058 h 1110446"/>
                  <a:gd name="connsiteX104" fmla="*/ 502342 w 3783333"/>
                  <a:gd name="connsiteY104" fmla="*/ 939447 h 1110446"/>
                  <a:gd name="connsiteX105" fmla="*/ 517742 w 3783333"/>
                  <a:gd name="connsiteY105" fmla="*/ 939447 h 1110446"/>
                  <a:gd name="connsiteX106" fmla="*/ 508392 w 3783333"/>
                  <a:gd name="connsiteY106" fmla="*/ 947124 h 1110446"/>
                  <a:gd name="connsiteX107" fmla="*/ 508392 w 3783333"/>
                  <a:gd name="connsiteY107" fmla="*/ 934479 h 1110446"/>
                  <a:gd name="connsiteX108" fmla="*/ 530026 w 3783333"/>
                  <a:gd name="connsiteY108" fmla="*/ 934479 h 1110446"/>
                  <a:gd name="connsiteX109" fmla="*/ 520859 w 3783333"/>
                  <a:gd name="connsiteY109" fmla="*/ 942006 h 1110446"/>
                  <a:gd name="connsiteX110" fmla="*/ 520859 w 3783333"/>
                  <a:gd name="connsiteY110" fmla="*/ 929361 h 1110446"/>
                  <a:gd name="connsiteX111" fmla="*/ 536076 w 3783333"/>
                  <a:gd name="connsiteY111" fmla="*/ 929361 h 1110446"/>
                  <a:gd name="connsiteX112" fmla="*/ 542310 w 3783333"/>
                  <a:gd name="connsiteY112" fmla="*/ 929361 h 1110446"/>
                  <a:gd name="connsiteX113" fmla="*/ 554410 w 3783333"/>
                  <a:gd name="connsiteY113" fmla="*/ 929361 h 1110446"/>
                  <a:gd name="connsiteX114" fmla="*/ 545243 w 3783333"/>
                  <a:gd name="connsiteY114" fmla="*/ 937038 h 1110446"/>
                  <a:gd name="connsiteX115" fmla="*/ 545243 w 3783333"/>
                  <a:gd name="connsiteY115" fmla="*/ 926953 h 1110446"/>
                  <a:gd name="connsiteX116" fmla="*/ 545243 w 3783333"/>
                  <a:gd name="connsiteY116" fmla="*/ 914308 h 1110446"/>
                  <a:gd name="connsiteX117" fmla="*/ 560643 w 3783333"/>
                  <a:gd name="connsiteY117" fmla="*/ 914308 h 1110446"/>
                  <a:gd name="connsiteX118" fmla="*/ 551293 w 3783333"/>
                  <a:gd name="connsiteY118" fmla="*/ 921985 h 1110446"/>
                  <a:gd name="connsiteX119" fmla="*/ 551293 w 3783333"/>
                  <a:gd name="connsiteY119" fmla="*/ 909341 h 1110446"/>
                  <a:gd name="connsiteX120" fmla="*/ 566693 w 3783333"/>
                  <a:gd name="connsiteY120" fmla="*/ 909341 h 1110446"/>
                  <a:gd name="connsiteX121" fmla="*/ 578977 w 3783333"/>
                  <a:gd name="connsiteY121" fmla="*/ 909341 h 1110446"/>
                  <a:gd name="connsiteX122" fmla="*/ 569810 w 3783333"/>
                  <a:gd name="connsiteY122" fmla="*/ 916867 h 1110446"/>
                  <a:gd name="connsiteX123" fmla="*/ 569810 w 3783333"/>
                  <a:gd name="connsiteY123" fmla="*/ 904374 h 1110446"/>
                  <a:gd name="connsiteX124" fmla="*/ 597311 w 3783333"/>
                  <a:gd name="connsiteY124" fmla="*/ 904374 h 1110446"/>
                  <a:gd name="connsiteX125" fmla="*/ 588144 w 3783333"/>
                  <a:gd name="connsiteY125" fmla="*/ 911900 h 1110446"/>
                  <a:gd name="connsiteX126" fmla="*/ 588144 w 3783333"/>
                  <a:gd name="connsiteY126" fmla="*/ 899256 h 1110446"/>
                  <a:gd name="connsiteX127" fmla="*/ 615828 w 3783333"/>
                  <a:gd name="connsiteY127" fmla="*/ 899256 h 1110446"/>
                  <a:gd name="connsiteX128" fmla="*/ 606477 w 3783333"/>
                  <a:gd name="connsiteY128" fmla="*/ 906933 h 1110446"/>
                  <a:gd name="connsiteX129" fmla="*/ 606477 w 3783333"/>
                  <a:gd name="connsiteY129" fmla="*/ 894288 h 1110446"/>
                  <a:gd name="connsiteX130" fmla="*/ 640395 w 3783333"/>
                  <a:gd name="connsiteY130" fmla="*/ 894288 h 1110446"/>
                  <a:gd name="connsiteX131" fmla="*/ 631044 w 3783333"/>
                  <a:gd name="connsiteY131" fmla="*/ 901815 h 1110446"/>
                  <a:gd name="connsiteX132" fmla="*/ 631044 w 3783333"/>
                  <a:gd name="connsiteY132" fmla="*/ 889170 h 1110446"/>
                  <a:gd name="connsiteX133" fmla="*/ 652495 w 3783333"/>
                  <a:gd name="connsiteY133" fmla="*/ 889170 h 1110446"/>
                  <a:gd name="connsiteX134" fmla="*/ 643328 w 3783333"/>
                  <a:gd name="connsiteY134" fmla="*/ 896847 h 1110446"/>
                  <a:gd name="connsiteX135" fmla="*/ 643328 w 3783333"/>
                  <a:gd name="connsiteY135" fmla="*/ 891729 h 1110446"/>
                  <a:gd name="connsiteX136" fmla="*/ 643328 w 3783333"/>
                  <a:gd name="connsiteY136" fmla="*/ 879235 h 1110446"/>
                  <a:gd name="connsiteX137" fmla="*/ 670828 w 3783333"/>
                  <a:gd name="connsiteY137" fmla="*/ 879235 h 1110446"/>
                  <a:gd name="connsiteX138" fmla="*/ 661662 w 3783333"/>
                  <a:gd name="connsiteY138" fmla="*/ 886762 h 1110446"/>
                  <a:gd name="connsiteX139" fmla="*/ 661662 w 3783333"/>
                  <a:gd name="connsiteY139" fmla="*/ 874117 h 1110446"/>
                  <a:gd name="connsiteX140" fmla="*/ 689345 w 3783333"/>
                  <a:gd name="connsiteY140" fmla="*/ 874117 h 1110446"/>
                  <a:gd name="connsiteX141" fmla="*/ 695396 w 3783333"/>
                  <a:gd name="connsiteY141" fmla="*/ 874117 h 1110446"/>
                  <a:gd name="connsiteX142" fmla="*/ 701629 w 3783333"/>
                  <a:gd name="connsiteY142" fmla="*/ 874117 h 1110446"/>
                  <a:gd name="connsiteX143" fmla="*/ 707679 w 3783333"/>
                  <a:gd name="connsiteY143" fmla="*/ 874117 h 1110446"/>
                  <a:gd name="connsiteX144" fmla="*/ 698512 w 3783333"/>
                  <a:gd name="connsiteY144" fmla="*/ 881794 h 1110446"/>
                  <a:gd name="connsiteX145" fmla="*/ 698512 w 3783333"/>
                  <a:gd name="connsiteY145" fmla="*/ 869150 h 1110446"/>
                  <a:gd name="connsiteX146" fmla="*/ 719963 w 3783333"/>
                  <a:gd name="connsiteY146" fmla="*/ 869150 h 1110446"/>
                  <a:gd name="connsiteX147" fmla="*/ 710612 w 3783333"/>
                  <a:gd name="connsiteY147" fmla="*/ 876676 h 1110446"/>
                  <a:gd name="connsiteX148" fmla="*/ 710612 w 3783333"/>
                  <a:gd name="connsiteY148" fmla="*/ 864032 h 1110446"/>
                  <a:gd name="connsiteX149" fmla="*/ 732246 w 3783333"/>
                  <a:gd name="connsiteY149" fmla="*/ 864032 h 1110446"/>
                  <a:gd name="connsiteX150" fmla="*/ 750580 w 3783333"/>
                  <a:gd name="connsiteY150" fmla="*/ 864032 h 1110446"/>
                  <a:gd name="connsiteX151" fmla="*/ 741413 w 3783333"/>
                  <a:gd name="connsiteY151" fmla="*/ 871709 h 1110446"/>
                  <a:gd name="connsiteX152" fmla="*/ 741413 w 3783333"/>
                  <a:gd name="connsiteY152" fmla="*/ 859065 h 1110446"/>
                  <a:gd name="connsiteX153" fmla="*/ 781197 w 3783333"/>
                  <a:gd name="connsiteY153" fmla="*/ 859065 h 1110446"/>
                  <a:gd name="connsiteX154" fmla="*/ 771847 w 3783333"/>
                  <a:gd name="connsiteY154" fmla="*/ 866742 h 1110446"/>
                  <a:gd name="connsiteX155" fmla="*/ 771847 w 3783333"/>
                  <a:gd name="connsiteY155" fmla="*/ 854097 h 1110446"/>
                  <a:gd name="connsiteX156" fmla="*/ 793481 w 3783333"/>
                  <a:gd name="connsiteY156" fmla="*/ 854097 h 1110446"/>
                  <a:gd name="connsiteX157" fmla="*/ 817864 w 3783333"/>
                  <a:gd name="connsiteY157" fmla="*/ 854097 h 1110446"/>
                  <a:gd name="connsiteX158" fmla="*/ 824098 w 3783333"/>
                  <a:gd name="connsiteY158" fmla="*/ 854097 h 1110446"/>
                  <a:gd name="connsiteX159" fmla="*/ 814931 w 3783333"/>
                  <a:gd name="connsiteY159" fmla="*/ 861624 h 1110446"/>
                  <a:gd name="connsiteX160" fmla="*/ 814931 w 3783333"/>
                  <a:gd name="connsiteY160" fmla="*/ 856656 h 1110446"/>
                  <a:gd name="connsiteX161" fmla="*/ 814931 w 3783333"/>
                  <a:gd name="connsiteY161" fmla="*/ 844012 h 1110446"/>
                  <a:gd name="connsiteX162" fmla="*/ 830148 w 3783333"/>
                  <a:gd name="connsiteY162" fmla="*/ 844012 h 1110446"/>
                  <a:gd name="connsiteX163" fmla="*/ 836381 w 3783333"/>
                  <a:gd name="connsiteY163" fmla="*/ 844012 h 1110446"/>
                  <a:gd name="connsiteX164" fmla="*/ 827031 w 3783333"/>
                  <a:gd name="connsiteY164" fmla="*/ 851538 h 1110446"/>
                  <a:gd name="connsiteX165" fmla="*/ 827031 w 3783333"/>
                  <a:gd name="connsiteY165" fmla="*/ 833926 h 1110446"/>
                  <a:gd name="connsiteX166" fmla="*/ 842432 w 3783333"/>
                  <a:gd name="connsiteY166" fmla="*/ 833926 h 1110446"/>
                  <a:gd name="connsiteX167" fmla="*/ 848665 w 3783333"/>
                  <a:gd name="connsiteY167" fmla="*/ 833926 h 1110446"/>
                  <a:gd name="connsiteX168" fmla="*/ 839315 w 3783333"/>
                  <a:gd name="connsiteY168" fmla="*/ 841603 h 1110446"/>
                  <a:gd name="connsiteX169" fmla="*/ 839315 w 3783333"/>
                  <a:gd name="connsiteY169" fmla="*/ 828959 h 1110446"/>
                  <a:gd name="connsiteX170" fmla="*/ 854715 w 3783333"/>
                  <a:gd name="connsiteY170" fmla="*/ 828959 h 1110446"/>
                  <a:gd name="connsiteX171" fmla="*/ 860948 w 3783333"/>
                  <a:gd name="connsiteY171" fmla="*/ 828959 h 1110446"/>
                  <a:gd name="connsiteX172" fmla="*/ 873049 w 3783333"/>
                  <a:gd name="connsiteY172" fmla="*/ 828959 h 1110446"/>
                  <a:gd name="connsiteX173" fmla="*/ 863882 w 3783333"/>
                  <a:gd name="connsiteY173" fmla="*/ 836485 h 1110446"/>
                  <a:gd name="connsiteX174" fmla="*/ 863882 w 3783333"/>
                  <a:gd name="connsiteY174" fmla="*/ 823841 h 1110446"/>
                  <a:gd name="connsiteX175" fmla="*/ 879282 w 3783333"/>
                  <a:gd name="connsiteY175" fmla="*/ 823841 h 1110446"/>
                  <a:gd name="connsiteX176" fmla="*/ 885332 w 3783333"/>
                  <a:gd name="connsiteY176" fmla="*/ 823841 h 1110446"/>
                  <a:gd name="connsiteX177" fmla="*/ 876165 w 3783333"/>
                  <a:gd name="connsiteY177" fmla="*/ 831518 h 1110446"/>
                  <a:gd name="connsiteX178" fmla="*/ 876165 w 3783333"/>
                  <a:gd name="connsiteY178" fmla="*/ 818874 h 1110446"/>
                  <a:gd name="connsiteX179" fmla="*/ 897616 w 3783333"/>
                  <a:gd name="connsiteY179" fmla="*/ 818874 h 1110446"/>
                  <a:gd name="connsiteX180" fmla="*/ 888266 w 3783333"/>
                  <a:gd name="connsiteY180" fmla="*/ 826400 h 1110446"/>
                  <a:gd name="connsiteX181" fmla="*/ 888266 w 3783333"/>
                  <a:gd name="connsiteY181" fmla="*/ 813906 h 1110446"/>
                  <a:gd name="connsiteX182" fmla="*/ 903849 w 3783333"/>
                  <a:gd name="connsiteY182" fmla="*/ 813906 h 1110446"/>
                  <a:gd name="connsiteX183" fmla="*/ 909899 w 3783333"/>
                  <a:gd name="connsiteY183" fmla="*/ 813906 h 1110446"/>
                  <a:gd name="connsiteX184" fmla="*/ 900549 w 3783333"/>
                  <a:gd name="connsiteY184" fmla="*/ 821433 h 1110446"/>
                  <a:gd name="connsiteX185" fmla="*/ 900549 w 3783333"/>
                  <a:gd name="connsiteY185" fmla="*/ 816465 h 1110446"/>
                  <a:gd name="connsiteX186" fmla="*/ 900549 w 3783333"/>
                  <a:gd name="connsiteY186" fmla="*/ 803821 h 1110446"/>
                  <a:gd name="connsiteX187" fmla="*/ 928233 w 3783333"/>
                  <a:gd name="connsiteY187" fmla="*/ 803821 h 1110446"/>
                  <a:gd name="connsiteX188" fmla="*/ 934283 w 3783333"/>
                  <a:gd name="connsiteY188" fmla="*/ 803821 h 1110446"/>
                  <a:gd name="connsiteX189" fmla="*/ 940517 w 3783333"/>
                  <a:gd name="connsiteY189" fmla="*/ 803821 h 1110446"/>
                  <a:gd name="connsiteX190" fmla="*/ 931166 w 3783333"/>
                  <a:gd name="connsiteY190" fmla="*/ 811347 h 1110446"/>
                  <a:gd name="connsiteX191" fmla="*/ 931166 w 3783333"/>
                  <a:gd name="connsiteY191" fmla="*/ 806380 h 1110446"/>
                  <a:gd name="connsiteX192" fmla="*/ 931166 w 3783333"/>
                  <a:gd name="connsiteY192" fmla="*/ 793735 h 1110446"/>
                  <a:gd name="connsiteX193" fmla="*/ 946567 w 3783333"/>
                  <a:gd name="connsiteY193" fmla="*/ 793735 h 1110446"/>
                  <a:gd name="connsiteX194" fmla="*/ 937400 w 3783333"/>
                  <a:gd name="connsiteY194" fmla="*/ 801412 h 1110446"/>
                  <a:gd name="connsiteX195" fmla="*/ 937400 w 3783333"/>
                  <a:gd name="connsiteY195" fmla="*/ 796294 h 1110446"/>
                  <a:gd name="connsiteX196" fmla="*/ 937400 w 3783333"/>
                  <a:gd name="connsiteY196" fmla="*/ 783801 h 1110446"/>
                  <a:gd name="connsiteX197" fmla="*/ 952800 w 3783333"/>
                  <a:gd name="connsiteY197" fmla="*/ 783801 h 1110446"/>
                  <a:gd name="connsiteX198" fmla="*/ 958850 w 3783333"/>
                  <a:gd name="connsiteY198" fmla="*/ 783801 h 1110446"/>
                  <a:gd name="connsiteX199" fmla="*/ 949683 w 3783333"/>
                  <a:gd name="connsiteY199" fmla="*/ 791327 h 1110446"/>
                  <a:gd name="connsiteX200" fmla="*/ 949683 w 3783333"/>
                  <a:gd name="connsiteY200" fmla="*/ 778683 h 1110446"/>
                  <a:gd name="connsiteX201" fmla="*/ 965084 w 3783333"/>
                  <a:gd name="connsiteY201" fmla="*/ 778683 h 1110446"/>
                  <a:gd name="connsiteX202" fmla="*/ 955734 w 3783333"/>
                  <a:gd name="connsiteY202" fmla="*/ 786359 h 1110446"/>
                  <a:gd name="connsiteX203" fmla="*/ 955734 w 3783333"/>
                  <a:gd name="connsiteY203" fmla="*/ 773715 h 1110446"/>
                  <a:gd name="connsiteX204" fmla="*/ 971134 w 3783333"/>
                  <a:gd name="connsiteY204" fmla="*/ 773715 h 1110446"/>
                  <a:gd name="connsiteX205" fmla="*/ 961967 w 3783333"/>
                  <a:gd name="connsiteY205" fmla="*/ 781241 h 1110446"/>
                  <a:gd name="connsiteX206" fmla="*/ 961967 w 3783333"/>
                  <a:gd name="connsiteY206" fmla="*/ 768748 h 1110446"/>
                  <a:gd name="connsiteX207" fmla="*/ 983417 w 3783333"/>
                  <a:gd name="connsiteY207" fmla="*/ 768748 h 1110446"/>
                  <a:gd name="connsiteX208" fmla="*/ 974250 w 3783333"/>
                  <a:gd name="connsiteY208" fmla="*/ 776274 h 1110446"/>
                  <a:gd name="connsiteX209" fmla="*/ 974250 w 3783333"/>
                  <a:gd name="connsiteY209" fmla="*/ 763630 h 1110446"/>
                  <a:gd name="connsiteX210" fmla="*/ 989467 w 3783333"/>
                  <a:gd name="connsiteY210" fmla="*/ 763630 h 1110446"/>
                  <a:gd name="connsiteX211" fmla="*/ 995518 w 3783333"/>
                  <a:gd name="connsiteY211" fmla="*/ 763630 h 1110446"/>
                  <a:gd name="connsiteX212" fmla="*/ 1007984 w 3783333"/>
                  <a:gd name="connsiteY212" fmla="*/ 763630 h 1110446"/>
                  <a:gd name="connsiteX213" fmla="*/ 998634 w 3783333"/>
                  <a:gd name="connsiteY213" fmla="*/ 771307 h 1110446"/>
                  <a:gd name="connsiteX214" fmla="*/ 998634 w 3783333"/>
                  <a:gd name="connsiteY214" fmla="*/ 758662 h 1110446"/>
                  <a:gd name="connsiteX215" fmla="*/ 1020268 w 3783333"/>
                  <a:gd name="connsiteY215" fmla="*/ 758662 h 1110446"/>
                  <a:gd name="connsiteX216" fmla="*/ 1038602 w 3783333"/>
                  <a:gd name="connsiteY216" fmla="*/ 758662 h 1110446"/>
                  <a:gd name="connsiteX217" fmla="*/ 1029251 w 3783333"/>
                  <a:gd name="connsiteY217" fmla="*/ 766189 h 1110446"/>
                  <a:gd name="connsiteX218" fmla="*/ 1029251 w 3783333"/>
                  <a:gd name="connsiteY218" fmla="*/ 753695 h 1110446"/>
                  <a:gd name="connsiteX219" fmla="*/ 1044652 w 3783333"/>
                  <a:gd name="connsiteY219" fmla="*/ 753695 h 1110446"/>
                  <a:gd name="connsiteX220" fmla="*/ 1035485 w 3783333"/>
                  <a:gd name="connsiteY220" fmla="*/ 761221 h 1110446"/>
                  <a:gd name="connsiteX221" fmla="*/ 1035485 w 3783333"/>
                  <a:gd name="connsiteY221" fmla="*/ 748577 h 1110446"/>
                  <a:gd name="connsiteX222" fmla="*/ 1056935 w 3783333"/>
                  <a:gd name="connsiteY222" fmla="*/ 748577 h 1110446"/>
                  <a:gd name="connsiteX223" fmla="*/ 1062985 w 3783333"/>
                  <a:gd name="connsiteY223" fmla="*/ 748577 h 1110446"/>
                  <a:gd name="connsiteX224" fmla="*/ 1069219 w 3783333"/>
                  <a:gd name="connsiteY224" fmla="*/ 748577 h 1110446"/>
                  <a:gd name="connsiteX225" fmla="*/ 1059869 w 3783333"/>
                  <a:gd name="connsiteY225" fmla="*/ 756103 h 1110446"/>
                  <a:gd name="connsiteX226" fmla="*/ 1059869 w 3783333"/>
                  <a:gd name="connsiteY226" fmla="*/ 743609 h 1110446"/>
                  <a:gd name="connsiteX227" fmla="*/ 1075269 w 3783333"/>
                  <a:gd name="connsiteY227" fmla="*/ 743609 h 1110446"/>
                  <a:gd name="connsiteX228" fmla="*/ 1081502 w 3783333"/>
                  <a:gd name="connsiteY228" fmla="*/ 743609 h 1110446"/>
                  <a:gd name="connsiteX229" fmla="*/ 1072152 w 3783333"/>
                  <a:gd name="connsiteY229" fmla="*/ 751136 h 1110446"/>
                  <a:gd name="connsiteX230" fmla="*/ 1072152 w 3783333"/>
                  <a:gd name="connsiteY230" fmla="*/ 738492 h 1110446"/>
                  <a:gd name="connsiteX231" fmla="*/ 1093603 w 3783333"/>
                  <a:gd name="connsiteY231" fmla="*/ 738492 h 1110446"/>
                  <a:gd name="connsiteX232" fmla="*/ 1099836 w 3783333"/>
                  <a:gd name="connsiteY232" fmla="*/ 738492 h 1110446"/>
                  <a:gd name="connsiteX233" fmla="*/ 1090486 w 3783333"/>
                  <a:gd name="connsiteY233" fmla="*/ 746168 h 1110446"/>
                  <a:gd name="connsiteX234" fmla="*/ 1090486 w 3783333"/>
                  <a:gd name="connsiteY234" fmla="*/ 733524 h 1110446"/>
                  <a:gd name="connsiteX235" fmla="*/ 1105886 w 3783333"/>
                  <a:gd name="connsiteY235" fmla="*/ 733524 h 1110446"/>
                  <a:gd name="connsiteX236" fmla="*/ 1124403 w 3783333"/>
                  <a:gd name="connsiteY236" fmla="*/ 733524 h 1110446"/>
                  <a:gd name="connsiteX237" fmla="*/ 1136503 w 3783333"/>
                  <a:gd name="connsiteY237" fmla="*/ 733524 h 1110446"/>
                  <a:gd name="connsiteX238" fmla="*/ 1127337 w 3783333"/>
                  <a:gd name="connsiteY238" fmla="*/ 741050 h 1110446"/>
                  <a:gd name="connsiteX239" fmla="*/ 1127337 w 3783333"/>
                  <a:gd name="connsiteY239" fmla="*/ 728406 h 1110446"/>
                  <a:gd name="connsiteX240" fmla="*/ 1142737 w 3783333"/>
                  <a:gd name="connsiteY240" fmla="*/ 728406 h 1110446"/>
                  <a:gd name="connsiteX241" fmla="*/ 1133570 w 3783333"/>
                  <a:gd name="connsiteY241" fmla="*/ 736083 h 1110446"/>
                  <a:gd name="connsiteX242" fmla="*/ 1133570 w 3783333"/>
                  <a:gd name="connsiteY242" fmla="*/ 723439 h 1110446"/>
                  <a:gd name="connsiteX243" fmla="*/ 1154837 w 3783333"/>
                  <a:gd name="connsiteY243" fmla="*/ 723439 h 1110446"/>
                  <a:gd name="connsiteX244" fmla="*/ 1145670 w 3783333"/>
                  <a:gd name="connsiteY244" fmla="*/ 731116 h 1110446"/>
                  <a:gd name="connsiteX245" fmla="*/ 1145670 w 3783333"/>
                  <a:gd name="connsiteY245" fmla="*/ 718471 h 1110446"/>
                  <a:gd name="connsiteX246" fmla="*/ 1161070 w 3783333"/>
                  <a:gd name="connsiteY246" fmla="*/ 718471 h 1110446"/>
                  <a:gd name="connsiteX247" fmla="*/ 1173354 w 3783333"/>
                  <a:gd name="connsiteY247" fmla="*/ 718471 h 1110446"/>
                  <a:gd name="connsiteX248" fmla="*/ 1164004 w 3783333"/>
                  <a:gd name="connsiteY248" fmla="*/ 725998 h 1110446"/>
                  <a:gd name="connsiteX249" fmla="*/ 1164004 w 3783333"/>
                  <a:gd name="connsiteY249" fmla="*/ 713353 h 1110446"/>
                  <a:gd name="connsiteX250" fmla="*/ 1197921 w 3783333"/>
                  <a:gd name="connsiteY250" fmla="*/ 713353 h 1110446"/>
                  <a:gd name="connsiteX251" fmla="*/ 1188571 w 3783333"/>
                  <a:gd name="connsiteY251" fmla="*/ 721030 h 1110446"/>
                  <a:gd name="connsiteX252" fmla="*/ 1188571 w 3783333"/>
                  <a:gd name="connsiteY252" fmla="*/ 708386 h 1110446"/>
                  <a:gd name="connsiteX253" fmla="*/ 1203971 w 3783333"/>
                  <a:gd name="connsiteY253" fmla="*/ 708386 h 1110446"/>
                  <a:gd name="connsiteX254" fmla="*/ 1216071 w 3783333"/>
                  <a:gd name="connsiteY254" fmla="*/ 708386 h 1110446"/>
                  <a:gd name="connsiteX255" fmla="*/ 1222305 w 3783333"/>
                  <a:gd name="connsiteY255" fmla="*/ 708386 h 1110446"/>
                  <a:gd name="connsiteX256" fmla="*/ 1213138 w 3783333"/>
                  <a:gd name="connsiteY256" fmla="*/ 715912 h 1110446"/>
                  <a:gd name="connsiteX257" fmla="*/ 1213138 w 3783333"/>
                  <a:gd name="connsiteY257" fmla="*/ 703268 h 1110446"/>
                  <a:gd name="connsiteX258" fmla="*/ 1228538 w 3783333"/>
                  <a:gd name="connsiteY258" fmla="*/ 703268 h 1110446"/>
                  <a:gd name="connsiteX259" fmla="*/ 1219188 w 3783333"/>
                  <a:gd name="connsiteY259" fmla="*/ 710945 h 1110446"/>
                  <a:gd name="connsiteX260" fmla="*/ 1219188 w 3783333"/>
                  <a:gd name="connsiteY260" fmla="*/ 698300 h 1110446"/>
                  <a:gd name="connsiteX261" fmla="*/ 1234588 w 3783333"/>
                  <a:gd name="connsiteY261" fmla="*/ 698300 h 1110446"/>
                  <a:gd name="connsiteX262" fmla="*/ 1225238 w 3783333"/>
                  <a:gd name="connsiteY262" fmla="*/ 705827 h 1110446"/>
                  <a:gd name="connsiteX263" fmla="*/ 1225238 w 3783333"/>
                  <a:gd name="connsiteY263" fmla="*/ 693333 h 1110446"/>
                  <a:gd name="connsiteX264" fmla="*/ 1240822 w 3783333"/>
                  <a:gd name="connsiteY264" fmla="*/ 693333 h 1110446"/>
                  <a:gd name="connsiteX265" fmla="*/ 1231472 w 3783333"/>
                  <a:gd name="connsiteY265" fmla="*/ 700859 h 1110446"/>
                  <a:gd name="connsiteX266" fmla="*/ 1231472 w 3783333"/>
                  <a:gd name="connsiteY266" fmla="*/ 688215 h 1110446"/>
                  <a:gd name="connsiteX267" fmla="*/ 1246872 w 3783333"/>
                  <a:gd name="connsiteY267" fmla="*/ 688215 h 1110446"/>
                  <a:gd name="connsiteX268" fmla="*/ 1252922 w 3783333"/>
                  <a:gd name="connsiteY268" fmla="*/ 688215 h 1110446"/>
                  <a:gd name="connsiteX269" fmla="*/ 1271256 w 3783333"/>
                  <a:gd name="connsiteY269" fmla="*/ 688215 h 1110446"/>
                  <a:gd name="connsiteX270" fmla="*/ 1262089 w 3783333"/>
                  <a:gd name="connsiteY270" fmla="*/ 695892 h 1110446"/>
                  <a:gd name="connsiteX271" fmla="*/ 1262089 w 3783333"/>
                  <a:gd name="connsiteY271" fmla="*/ 683248 h 1110446"/>
                  <a:gd name="connsiteX272" fmla="*/ 1283539 w 3783333"/>
                  <a:gd name="connsiteY272" fmla="*/ 683248 h 1110446"/>
                  <a:gd name="connsiteX273" fmla="*/ 1289773 w 3783333"/>
                  <a:gd name="connsiteY273" fmla="*/ 683248 h 1110446"/>
                  <a:gd name="connsiteX274" fmla="*/ 1280422 w 3783333"/>
                  <a:gd name="connsiteY274" fmla="*/ 690774 h 1110446"/>
                  <a:gd name="connsiteX275" fmla="*/ 1280422 w 3783333"/>
                  <a:gd name="connsiteY275" fmla="*/ 685807 h 1110446"/>
                  <a:gd name="connsiteX276" fmla="*/ 1280422 w 3783333"/>
                  <a:gd name="connsiteY276" fmla="*/ 673162 h 1110446"/>
                  <a:gd name="connsiteX277" fmla="*/ 1302056 w 3783333"/>
                  <a:gd name="connsiteY277" fmla="*/ 673162 h 1110446"/>
                  <a:gd name="connsiteX278" fmla="*/ 1308106 w 3783333"/>
                  <a:gd name="connsiteY278" fmla="*/ 673162 h 1110446"/>
                  <a:gd name="connsiteX279" fmla="*/ 1314156 w 3783333"/>
                  <a:gd name="connsiteY279" fmla="*/ 673162 h 1110446"/>
                  <a:gd name="connsiteX280" fmla="*/ 1326440 w 3783333"/>
                  <a:gd name="connsiteY280" fmla="*/ 673162 h 1110446"/>
                  <a:gd name="connsiteX281" fmla="*/ 1317273 w 3783333"/>
                  <a:gd name="connsiteY281" fmla="*/ 680689 h 1110446"/>
                  <a:gd name="connsiteX282" fmla="*/ 1317273 w 3783333"/>
                  <a:gd name="connsiteY282" fmla="*/ 668195 h 1110446"/>
                  <a:gd name="connsiteX283" fmla="*/ 1338724 w 3783333"/>
                  <a:gd name="connsiteY283" fmla="*/ 668195 h 1110446"/>
                  <a:gd name="connsiteX284" fmla="*/ 1329373 w 3783333"/>
                  <a:gd name="connsiteY284" fmla="*/ 675721 h 1110446"/>
                  <a:gd name="connsiteX285" fmla="*/ 1329373 w 3783333"/>
                  <a:gd name="connsiteY285" fmla="*/ 663077 h 1110446"/>
                  <a:gd name="connsiteX286" fmla="*/ 1351007 w 3783333"/>
                  <a:gd name="connsiteY286" fmla="*/ 663077 h 1110446"/>
                  <a:gd name="connsiteX287" fmla="*/ 1357241 w 3783333"/>
                  <a:gd name="connsiteY287" fmla="*/ 663077 h 1110446"/>
                  <a:gd name="connsiteX288" fmla="*/ 1363291 w 3783333"/>
                  <a:gd name="connsiteY288" fmla="*/ 663077 h 1110446"/>
                  <a:gd name="connsiteX289" fmla="*/ 1354124 w 3783333"/>
                  <a:gd name="connsiteY289" fmla="*/ 670754 h 1110446"/>
                  <a:gd name="connsiteX290" fmla="*/ 1354124 w 3783333"/>
                  <a:gd name="connsiteY290" fmla="*/ 658109 h 1110446"/>
                  <a:gd name="connsiteX291" fmla="*/ 1369341 w 3783333"/>
                  <a:gd name="connsiteY291" fmla="*/ 658109 h 1110446"/>
                  <a:gd name="connsiteX292" fmla="*/ 1360174 w 3783333"/>
                  <a:gd name="connsiteY292" fmla="*/ 665636 h 1110446"/>
                  <a:gd name="connsiteX293" fmla="*/ 1360174 w 3783333"/>
                  <a:gd name="connsiteY293" fmla="*/ 653142 h 1110446"/>
                  <a:gd name="connsiteX294" fmla="*/ 1387674 w 3783333"/>
                  <a:gd name="connsiteY294" fmla="*/ 653142 h 1110446"/>
                  <a:gd name="connsiteX295" fmla="*/ 1393908 w 3783333"/>
                  <a:gd name="connsiteY295" fmla="*/ 653142 h 1110446"/>
                  <a:gd name="connsiteX296" fmla="*/ 1384558 w 3783333"/>
                  <a:gd name="connsiteY296" fmla="*/ 660668 h 1110446"/>
                  <a:gd name="connsiteX297" fmla="*/ 1384558 w 3783333"/>
                  <a:gd name="connsiteY297" fmla="*/ 648024 h 1110446"/>
                  <a:gd name="connsiteX298" fmla="*/ 1406191 w 3783333"/>
                  <a:gd name="connsiteY298" fmla="*/ 648024 h 1110446"/>
                  <a:gd name="connsiteX299" fmla="*/ 1424525 w 3783333"/>
                  <a:gd name="connsiteY299" fmla="*/ 648024 h 1110446"/>
                  <a:gd name="connsiteX300" fmla="*/ 1415358 w 3783333"/>
                  <a:gd name="connsiteY300" fmla="*/ 655701 h 1110446"/>
                  <a:gd name="connsiteX301" fmla="*/ 1415358 w 3783333"/>
                  <a:gd name="connsiteY301" fmla="*/ 643057 h 1110446"/>
                  <a:gd name="connsiteX302" fmla="*/ 1430575 w 3783333"/>
                  <a:gd name="connsiteY302" fmla="*/ 643057 h 1110446"/>
                  <a:gd name="connsiteX303" fmla="*/ 1436809 w 3783333"/>
                  <a:gd name="connsiteY303" fmla="*/ 643057 h 1110446"/>
                  <a:gd name="connsiteX304" fmla="*/ 1442859 w 3783333"/>
                  <a:gd name="connsiteY304" fmla="*/ 643057 h 1110446"/>
                  <a:gd name="connsiteX305" fmla="*/ 1455142 w 3783333"/>
                  <a:gd name="connsiteY305" fmla="*/ 643057 h 1110446"/>
                  <a:gd name="connsiteX306" fmla="*/ 1445792 w 3783333"/>
                  <a:gd name="connsiteY306" fmla="*/ 650583 h 1110446"/>
                  <a:gd name="connsiteX307" fmla="*/ 1445792 w 3783333"/>
                  <a:gd name="connsiteY307" fmla="*/ 632971 h 1110446"/>
                  <a:gd name="connsiteX308" fmla="*/ 1473476 w 3783333"/>
                  <a:gd name="connsiteY308" fmla="*/ 632971 h 1110446"/>
                  <a:gd name="connsiteX309" fmla="*/ 1485760 w 3783333"/>
                  <a:gd name="connsiteY309" fmla="*/ 632971 h 1110446"/>
                  <a:gd name="connsiteX310" fmla="*/ 1504277 w 3783333"/>
                  <a:gd name="connsiteY310" fmla="*/ 632971 h 1110446"/>
                  <a:gd name="connsiteX311" fmla="*/ 1494926 w 3783333"/>
                  <a:gd name="connsiteY311" fmla="*/ 640498 h 1110446"/>
                  <a:gd name="connsiteX312" fmla="*/ 1494926 w 3783333"/>
                  <a:gd name="connsiteY312" fmla="*/ 628004 h 1110446"/>
                  <a:gd name="connsiteX313" fmla="*/ 1516560 w 3783333"/>
                  <a:gd name="connsiteY313" fmla="*/ 628004 h 1110446"/>
                  <a:gd name="connsiteX314" fmla="*/ 1507210 w 3783333"/>
                  <a:gd name="connsiteY314" fmla="*/ 635530 h 1110446"/>
                  <a:gd name="connsiteX315" fmla="*/ 1507210 w 3783333"/>
                  <a:gd name="connsiteY315" fmla="*/ 622886 h 1110446"/>
                  <a:gd name="connsiteX316" fmla="*/ 1522610 w 3783333"/>
                  <a:gd name="connsiteY316" fmla="*/ 622886 h 1110446"/>
                  <a:gd name="connsiteX317" fmla="*/ 1513260 w 3783333"/>
                  <a:gd name="connsiteY317" fmla="*/ 630563 h 1110446"/>
                  <a:gd name="connsiteX318" fmla="*/ 1513260 w 3783333"/>
                  <a:gd name="connsiteY318" fmla="*/ 617918 h 1110446"/>
                  <a:gd name="connsiteX319" fmla="*/ 1528660 w 3783333"/>
                  <a:gd name="connsiteY319" fmla="*/ 617918 h 1110446"/>
                  <a:gd name="connsiteX320" fmla="*/ 1534710 w 3783333"/>
                  <a:gd name="connsiteY320" fmla="*/ 617918 h 1110446"/>
                  <a:gd name="connsiteX321" fmla="*/ 1546994 w 3783333"/>
                  <a:gd name="connsiteY321" fmla="*/ 617918 h 1110446"/>
                  <a:gd name="connsiteX322" fmla="*/ 1537827 w 3783333"/>
                  <a:gd name="connsiteY322" fmla="*/ 625445 h 1110446"/>
                  <a:gd name="connsiteX323" fmla="*/ 1537827 w 3783333"/>
                  <a:gd name="connsiteY323" fmla="*/ 612951 h 1110446"/>
                  <a:gd name="connsiteX324" fmla="*/ 1553227 w 3783333"/>
                  <a:gd name="connsiteY324" fmla="*/ 612951 h 1110446"/>
                  <a:gd name="connsiteX325" fmla="*/ 1543877 w 3783333"/>
                  <a:gd name="connsiteY325" fmla="*/ 620477 h 1110446"/>
                  <a:gd name="connsiteX326" fmla="*/ 1543877 w 3783333"/>
                  <a:gd name="connsiteY326" fmla="*/ 607833 h 1110446"/>
                  <a:gd name="connsiteX327" fmla="*/ 1559278 w 3783333"/>
                  <a:gd name="connsiteY327" fmla="*/ 607833 h 1110446"/>
                  <a:gd name="connsiteX328" fmla="*/ 1550111 w 3783333"/>
                  <a:gd name="connsiteY328" fmla="*/ 615510 h 1110446"/>
                  <a:gd name="connsiteX329" fmla="*/ 1550111 w 3783333"/>
                  <a:gd name="connsiteY329" fmla="*/ 602866 h 1110446"/>
                  <a:gd name="connsiteX330" fmla="*/ 1571561 w 3783333"/>
                  <a:gd name="connsiteY330" fmla="*/ 602866 h 1110446"/>
                  <a:gd name="connsiteX331" fmla="*/ 1583845 w 3783333"/>
                  <a:gd name="connsiteY331" fmla="*/ 602866 h 1110446"/>
                  <a:gd name="connsiteX332" fmla="*/ 1602178 w 3783333"/>
                  <a:gd name="connsiteY332" fmla="*/ 602866 h 1110446"/>
                  <a:gd name="connsiteX333" fmla="*/ 1593011 w 3783333"/>
                  <a:gd name="connsiteY333" fmla="*/ 610392 h 1110446"/>
                  <a:gd name="connsiteX334" fmla="*/ 1593011 w 3783333"/>
                  <a:gd name="connsiteY334" fmla="*/ 597898 h 1110446"/>
                  <a:gd name="connsiteX335" fmla="*/ 1608228 w 3783333"/>
                  <a:gd name="connsiteY335" fmla="*/ 597898 h 1110446"/>
                  <a:gd name="connsiteX336" fmla="*/ 1614462 w 3783333"/>
                  <a:gd name="connsiteY336" fmla="*/ 597898 h 1110446"/>
                  <a:gd name="connsiteX337" fmla="*/ 1626745 w 3783333"/>
                  <a:gd name="connsiteY337" fmla="*/ 597898 h 1110446"/>
                  <a:gd name="connsiteX338" fmla="*/ 1632795 w 3783333"/>
                  <a:gd name="connsiteY338" fmla="*/ 597898 h 1110446"/>
                  <a:gd name="connsiteX339" fmla="*/ 1623629 w 3783333"/>
                  <a:gd name="connsiteY339" fmla="*/ 605425 h 1110446"/>
                  <a:gd name="connsiteX340" fmla="*/ 1623629 w 3783333"/>
                  <a:gd name="connsiteY340" fmla="*/ 592780 h 1110446"/>
                  <a:gd name="connsiteX341" fmla="*/ 1651129 w 3783333"/>
                  <a:gd name="connsiteY341" fmla="*/ 592780 h 1110446"/>
                  <a:gd name="connsiteX342" fmla="*/ 1663413 w 3783333"/>
                  <a:gd name="connsiteY342" fmla="*/ 592780 h 1110446"/>
                  <a:gd name="connsiteX343" fmla="*/ 1669646 w 3783333"/>
                  <a:gd name="connsiteY343" fmla="*/ 592780 h 1110446"/>
                  <a:gd name="connsiteX344" fmla="*/ 1660296 w 3783333"/>
                  <a:gd name="connsiteY344" fmla="*/ 600457 h 1110446"/>
                  <a:gd name="connsiteX345" fmla="*/ 1660296 w 3783333"/>
                  <a:gd name="connsiteY345" fmla="*/ 587813 h 1110446"/>
                  <a:gd name="connsiteX346" fmla="*/ 1687980 w 3783333"/>
                  <a:gd name="connsiteY346" fmla="*/ 587813 h 1110446"/>
                  <a:gd name="connsiteX347" fmla="*/ 1678630 w 3783333"/>
                  <a:gd name="connsiteY347" fmla="*/ 595339 h 1110446"/>
                  <a:gd name="connsiteX348" fmla="*/ 1678630 w 3783333"/>
                  <a:gd name="connsiteY348" fmla="*/ 582845 h 1110446"/>
                  <a:gd name="connsiteX349" fmla="*/ 1694030 w 3783333"/>
                  <a:gd name="connsiteY349" fmla="*/ 582845 h 1110446"/>
                  <a:gd name="connsiteX350" fmla="*/ 1684863 w 3783333"/>
                  <a:gd name="connsiteY350" fmla="*/ 590372 h 1110446"/>
                  <a:gd name="connsiteX351" fmla="*/ 1684863 w 3783333"/>
                  <a:gd name="connsiteY351" fmla="*/ 577727 h 1110446"/>
                  <a:gd name="connsiteX352" fmla="*/ 1700263 w 3783333"/>
                  <a:gd name="connsiteY352" fmla="*/ 577727 h 1110446"/>
                  <a:gd name="connsiteX353" fmla="*/ 1690913 w 3783333"/>
                  <a:gd name="connsiteY353" fmla="*/ 585404 h 1110446"/>
                  <a:gd name="connsiteX354" fmla="*/ 1690913 w 3783333"/>
                  <a:gd name="connsiteY354" fmla="*/ 572760 h 1110446"/>
                  <a:gd name="connsiteX355" fmla="*/ 1706313 w 3783333"/>
                  <a:gd name="connsiteY355" fmla="*/ 572760 h 1110446"/>
                  <a:gd name="connsiteX356" fmla="*/ 1697147 w 3783333"/>
                  <a:gd name="connsiteY356" fmla="*/ 580286 h 1110446"/>
                  <a:gd name="connsiteX357" fmla="*/ 1697147 w 3783333"/>
                  <a:gd name="connsiteY357" fmla="*/ 567642 h 1110446"/>
                  <a:gd name="connsiteX358" fmla="*/ 1730881 w 3783333"/>
                  <a:gd name="connsiteY358" fmla="*/ 567642 h 1110446"/>
                  <a:gd name="connsiteX359" fmla="*/ 1721530 w 3783333"/>
                  <a:gd name="connsiteY359" fmla="*/ 575319 h 1110446"/>
                  <a:gd name="connsiteX360" fmla="*/ 1721530 w 3783333"/>
                  <a:gd name="connsiteY360" fmla="*/ 562675 h 1110446"/>
                  <a:gd name="connsiteX361" fmla="*/ 1737114 w 3783333"/>
                  <a:gd name="connsiteY361" fmla="*/ 562675 h 1110446"/>
                  <a:gd name="connsiteX362" fmla="*/ 1743164 w 3783333"/>
                  <a:gd name="connsiteY362" fmla="*/ 562675 h 1110446"/>
                  <a:gd name="connsiteX363" fmla="*/ 1749214 w 3783333"/>
                  <a:gd name="connsiteY363" fmla="*/ 562675 h 1110446"/>
                  <a:gd name="connsiteX364" fmla="*/ 1761498 w 3783333"/>
                  <a:gd name="connsiteY364" fmla="*/ 562675 h 1110446"/>
                  <a:gd name="connsiteX365" fmla="*/ 1752331 w 3783333"/>
                  <a:gd name="connsiteY365" fmla="*/ 570351 h 1110446"/>
                  <a:gd name="connsiteX366" fmla="*/ 1752331 w 3783333"/>
                  <a:gd name="connsiteY366" fmla="*/ 557707 h 1110446"/>
                  <a:gd name="connsiteX367" fmla="*/ 1767548 w 3783333"/>
                  <a:gd name="connsiteY367" fmla="*/ 557707 h 1110446"/>
                  <a:gd name="connsiteX368" fmla="*/ 1758381 w 3783333"/>
                  <a:gd name="connsiteY368" fmla="*/ 565233 h 1110446"/>
                  <a:gd name="connsiteX369" fmla="*/ 1758381 w 3783333"/>
                  <a:gd name="connsiteY369" fmla="*/ 560266 h 1110446"/>
                  <a:gd name="connsiteX370" fmla="*/ 1758381 w 3783333"/>
                  <a:gd name="connsiteY370" fmla="*/ 547622 h 1110446"/>
                  <a:gd name="connsiteX371" fmla="*/ 1773781 w 3783333"/>
                  <a:gd name="connsiteY371" fmla="*/ 547622 h 1110446"/>
                  <a:gd name="connsiteX372" fmla="*/ 1786065 w 3783333"/>
                  <a:gd name="connsiteY372" fmla="*/ 547622 h 1110446"/>
                  <a:gd name="connsiteX373" fmla="*/ 1776715 w 3783333"/>
                  <a:gd name="connsiteY373" fmla="*/ 555299 h 1110446"/>
                  <a:gd name="connsiteX374" fmla="*/ 1776715 w 3783333"/>
                  <a:gd name="connsiteY374" fmla="*/ 542504 h 1110446"/>
                  <a:gd name="connsiteX375" fmla="*/ 1804398 w 3783333"/>
                  <a:gd name="connsiteY375" fmla="*/ 542504 h 1110446"/>
                  <a:gd name="connsiteX376" fmla="*/ 1816682 w 3783333"/>
                  <a:gd name="connsiteY376" fmla="*/ 542504 h 1110446"/>
                  <a:gd name="connsiteX377" fmla="*/ 1822732 w 3783333"/>
                  <a:gd name="connsiteY377" fmla="*/ 542504 h 1110446"/>
                  <a:gd name="connsiteX378" fmla="*/ 1828782 w 3783333"/>
                  <a:gd name="connsiteY378" fmla="*/ 542504 h 1110446"/>
                  <a:gd name="connsiteX379" fmla="*/ 1819615 w 3783333"/>
                  <a:gd name="connsiteY379" fmla="*/ 550181 h 1110446"/>
                  <a:gd name="connsiteX380" fmla="*/ 1819615 w 3783333"/>
                  <a:gd name="connsiteY380" fmla="*/ 537536 h 1110446"/>
                  <a:gd name="connsiteX381" fmla="*/ 1853349 w 3783333"/>
                  <a:gd name="connsiteY381" fmla="*/ 537536 h 1110446"/>
                  <a:gd name="connsiteX382" fmla="*/ 1859583 w 3783333"/>
                  <a:gd name="connsiteY382" fmla="*/ 537536 h 1110446"/>
                  <a:gd name="connsiteX383" fmla="*/ 1850233 w 3783333"/>
                  <a:gd name="connsiteY383" fmla="*/ 545213 h 1110446"/>
                  <a:gd name="connsiteX384" fmla="*/ 1850233 w 3783333"/>
                  <a:gd name="connsiteY384" fmla="*/ 532569 h 1110446"/>
                  <a:gd name="connsiteX385" fmla="*/ 1871683 w 3783333"/>
                  <a:gd name="connsiteY385" fmla="*/ 532569 h 1110446"/>
                  <a:gd name="connsiteX386" fmla="*/ 1877916 w 3783333"/>
                  <a:gd name="connsiteY386" fmla="*/ 532569 h 1110446"/>
                  <a:gd name="connsiteX387" fmla="*/ 1868566 w 3783333"/>
                  <a:gd name="connsiteY387" fmla="*/ 540095 h 1110446"/>
                  <a:gd name="connsiteX388" fmla="*/ 1868566 w 3783333"/>
                  <a:gd name="connsiteY388" fmla="*/ 527451 h 1110446"/>
                  <a:gd name="connsiteX389" fmla="*/ 1902483 w 3783333"/>
                  <a:gd name="connsiteY389" fmla="*/ 527451 h 1110446"/>
                  <a:gd name="connsiteX390" fmla="*/ 1893133 w 3783333"/>
                  <a:gd name="connsiteY390" fmla="*/ 535128 h 1110446"/>
                  <a:gd name="connsiteX391" fmla="*/ 1893133 w 3783333"/>
                  <a:gd name="connsiteY391" fmla="*/ 522483 h 1110446"/>
                  <a:gd name="connsiteX392" fmla="*/ 1908534 w 3783333"/>
                  <a:gd name="connsiteY392" fmla="*/ 522483 h 1110446"/>
                  <a:gd name="connsiteX393" fmla="*/ 1899183 w 3783333"/>
                  <a:gd name="connsiteY393" fmla="*/ 530010 h 1110446"/>
                  <a:gd name="connsiteX394" fmla="*/ 1899183 w 3783333"/>
                  <a:gd name="connsiteY394" fmla="*/ 517516 h 1110446"/>
                  <a:gd name="connsiteX395" fmla="*/ 1914767 w 3783333"/>
                  <a:gd name="connsiteY395" fmla="*/ 517516 h 1110446"/>
                  <a:gd name="connsiteX396" fmla="*/ 1920817 w 3783333"/>
                  <a:gd name="connsiteY396" fmla="*/ 517516 h 1110446"/>
                  <a:gd name="connsiteX397" fmla="*/ 1926867 w 3783333"/>
                  <a:gd name="connsiteY397" fmla="*/ 517516 h 1110446"/>
                  <a:gd name="connsiteX398" fmla="*/ 1917700 w 3783333"/>
                  <a:gd name="connsiteY398" fmla="*/ 525042 h 1110446"/>
                  <a:gd name="connsiteX399" fmla="*/ 1917700 w 3783333"/>
                  <a:gd name="connsiteY399" fmla="*/ 512398 h 1110446"/>
                  <a:gd name="connsiteX400" fmla="*/ 1939151 w 3783333"/>
                  <a:gd name="connsiteY400" fmla="*/ 512398 h 1110446"/>
                  <a:gd name="connsiteX401" fmla="*/ 1951434 w 3783333"/>
                  <a:gd name="connsiteY401" fmla="*/ 512398 h 1110446"/>
                  <a:gd name="connsiteX402" fmla="*/ 1942084 w 3783333"/>
                  <a:gd name="connsiteY402" fmla="*/ 520075 h 1110446"/>
                  <a:gd name="connsiteX403" fmla="*/ 1942084 w 3783333"/>
                  <a:gd name="connsiteY403" fmla="*/ 507431 h 1110446"/>
                  <a:gd name="connsiteX404" fmla="*/ 1963718 w 3783333"/>
                  <a:gd name="connsiteY404" fmla="*/ 507431 h 1110446"/>
                  <a:gd name="connsiteX405" fmla="*/ 1969768 w 3783333"/>
                  <a:gd name="connsiteY405" fmla="*/ 507431 h 1110446"/>
                  <a:gd name="connsiteX406" fmla="*/ 1976001 w 3783333"/>
                  <a:gd name="connsiteY406" fmla="*/ 507431 h 1110446"/>
                  <a:gd name="connsiteX407" fmla="*/ 2000385 w 3783333"/>
                  <a:gd name="connsiteY407" fmla="*/ 507431 h 1110446"/>
                  <a:gd name="connsiteX408" fmla="*/ 1991218 w 3783333"/>
                  <a:gd name="connsiteY408" fmla="*/ 514957 h 1110446"/>
                  <a:gd name="connsiteX409" fmla="*/ 1991218 w 3783333"/>
                  <a:gd name="connsiteY409" fmla="*/ 502313 h 1110446"/>
                  <a:gd name="connsiteX410" fmla="*/ 2012669 w 3783333"/>
                  <a:gd name="connsiteY410" fmla="*/ 502313 h 1110446"/>
                  <a:gd name="connsiteX411" fmla="*/ 2018902 w 3783333"/>
                  <a:gd name="connsiteY411" fmla="*/ 502313 h 1110446"/>
                  <a:gd name="connsiteX412" fmla="*/ 2024952 w 3783333"/>
                  <a:gd name="connsiteY412" fmla="*/ 502313 h 1110446"/>
                  <a:gd name="connsiteX413" fmla="*/ 2015785 w 3783333"/>
                  <a:gd name="connsiteY413" fmla="*/ 509990 h 1110446"/>
                  <a:gd name="connsiteX414" fmla="*/ 2015785 w 3783333"/>
                  <a:gd name="connsiteY414" fmla="*/ 497345 h 1110446"/>
                  <a:gd name="connsiteX415" fmla="*/ 2031002 w 3783333"/>
                  <a:gd name="connsiteY415" fmla="*/ 497345 h 1110446"/>
                  <a:gd name="connsiteX416" fmla="*/ 2055570 w 3783333"/>
                  <a:gd name="connsiteY416" fmla="*/ 497345 h 1110446"/>
                  <a:gd name="connsiteX417" fmla="*/ 2046219 w 3783333"/>
                  <a:gd name="connsiteY417" fmla="*/ 504872 h 1110446"/>
                  <a:gd name="connsiteX418" fmla="*/ 2046219 w 3783333"/>
                  <a:gd name="connsiteY418" fmla="*/ 499904 h 1110446"/>
                  <a:gd name="connsiteX419" fmla="*/ 2046219 w 3783333"/>
                  <a:gd name="connsiteY419" fmla="*/ 487260 h 1110446"/>
                  <a:gd name="connsiteX420" fmla="*/ 2061620 w 3783333"/>
                  <a:gd name="connsiteY420" fmla="*/ 487260 h 1110446"/>
                  <a:gd name="connsiteX421" fmla="*/ 2052453 w 3783333"/>
                  <a:gd name="connsiteY421" fmla="*/ 494937 h 1110446"/>
                  <a:gd name="connsiteX422" fmla="*/ 2052453 w 3783333"/>
                  <a:gd name="connsiteY422" fmla="*/ 482292 h 1110446"/>
                  <a:gd name="connsiteX423" fmla="*/ 2080137 w 3783333"/>
                  <a:gd name="connsiteY423" fmla="*/ 482292 h 1110446"/>
                  <a:gd name="connsiteX424" fmla="*/ 2086187 w 3783333"/>
                  <a:gd name="connsiteY424" fmla="*/ 482292 h 1110446"/>
                  <a:gd name="connsiteX425" fmla="*/ 2104520 w 3783333"/>
                  <a:gd name="connsiteY425" fmla="*/ 482292 h 1110446"/>
                  <a:gd name="connsiteX426" fmla="*/ 2095354 w 3783333"/>
                  <a:gd name="connsiteY426" fmla="*/ 489819 h 1110446"/>
                  <a:gd name="connsiteX427" fmla="*/ 2095354 w 3783333"/>
                  <a:gd name="connsiteY427" fmla="*/ 477174 h 1110446"/>
                  <a:gd name="connsiteX428" fmla="*/ 2110754 w 3783333"/>
                  <a:gd name="connsiteY428" fmla="*/ 477174 h 1110446"/>
                  <a:gd name="connsiteX429" fmla="*/ 2101404 w 3783333"/>
                  <a:gd name="connsiteY429" fmla="*/ 484851 h 1110446"/>
                  <a:gd name="connsiteX430" fmla="*/ 2101404 w 3783333"/>
                  <a:gd name="connsiteY430" fmla="*/ 472207 h 1110446"/>
                  <a:gd name="connsiteX431" fmla="*/ 2116804 w 3783333"/>
                  <a:gd name="connsiteY431" fmla="*/ 472207 h 1110446"/>
                  <a:gd name="connsiteX432" fmla="*/ 2135321 w 3783333"/>
                  <a:gd name="connsiteY432" fmla="*/ 472207 h 1110446"/>
                  <a:gd name="connsiteX433" fmla="*/ 2125971 w 3783333"/>
                  <a:gd name="connsiteY433" fmla="*/ 479884 h 1110446"/>
                  <a:gd name="connsiteX434" fmla="*/ 2125971 w 3783333"/>
                  <a:gd name="connsiteY434" fmla="*/ 474766 h 1110446"/>
                  <a:gd name="connsiteX435" fmla="*/ 2125971 w 3783333"/>
                  <a:gd name="connsiteY435" fmla="*/ 462122 h 1110446"/>
                  <a:gd name="connsiteX436" fmla="*/ 2147421 w 3783333"/>
                  <a:gd name="connsiteY436" fmla="*/ 462122 h 1110446"/>
                  <a:gd name="connsiteX437" fmla="*/ 2165938 w 3783333"/>
                  <a:gd name="connsiteY437" fmla="*/ 462122 h 1110446"/>
                  <a:gd name="connsiteX438" fmla="*/ 2184272 w 3783333"/>
                  <a:gd name="connsiteY438" fmla="*/ 462122 h 1110446"/>
                  <a:gd name="connsiteX439" fmla="*/ 2175105 w 3783333"/>
                  <a:gd name="connsiteY439" fmla="*/ 469799 h 1110446"/>
                  <a:gd name="connsiteX440" fmla="*/ 2175105 w 3783333"/>
                  <a:gd name="connsiteY440" fmla="*/ 457154 h 1110446"/>
                  <a:gd name="connsiteX441" fmla="*/ 2190322 w 3783333"/>
                  <a:gd name="connsiteY441" fmla="*/ 457154 h 1110446"/>
                  <a:gd name="connsiteX442" fmla="*/ 2208656 w 3783333"/>
                  <a:gd name="connsiteY442" fmla="*/ 457154 h 1110446"/>
                  <a:gd name="connsiteX443" fmla="*/ 2220939 w 3783333"/>
                  <a:gd name="connsiteY443" fmla="*/ 457154 h 1110446"/>
                  <a:gd name="connsiteX444" fmla="*/ 2211772 w 3783333"/>
                  <a:gd name="connsiteY444" fmla="*/ 464681 h 1110446"/>
                  <a:gd name="connsiteX445" fmla="*/ 2211772 w 3783333"/>
                  <a:gd name="connsiteY445" fmla="*/ 447069 h 1110446"/>
                  <a:gd name="connsiteX446" fmla="*/ 2227173 w 3783333"/>
                  <a:gd name="connsiteY446" fmla="*/ 447069 h 1110446"/>
                  <a:gd name="connsiteX447" fmla="*/ 2251740 w 3783333"/>
                  <a:gd name="connsiteY447" fmla="*/ 447069 h 1110446"/>
                  <a:gd name="connsiteX448" fmla="*/ 2263840 w 3783333"/>
                  <a:gd name="connsiteY448" fmla="*/ 447069 h 1110446"/>
                  <a:gd name="connsiteX449" fmla="*/ 2270073 w 3783333"/>
                  <a:gd name="connsiteY449" fmla="*/ 447069 h 1110446"/>
                  <a:gd name="connsiteX450" fmla="*/ 2276123 w 3783333"/>
                  <a:gd name="connsiteY450" fmla="*/ 447069 h 1110446"/>
                  <a:gd name="connsiteX451" fmla="*/ 2282357 w 3783333"/>
                  <a:gd name="connsiteY451" fmla="*/ 447069 h 1110446"/>
                  <a:gd name="connsiteX452" fmla="*/ 2288407 w 3783333"/>
                  <a:gd name="connsiteY452" fmla="*/ 447069 h 1110446"/>
                  <a:gd name="connsiteX453" fmla="*/ 2279057 w 3783333"/>
                  <a:gd name="connsiteY453" fmla="*/ 454746 h 1110446"/>
                  <a:gd name="connsiteX454" fmla="*/ 2279057 w 3783333"/>
                  <a:gd name="connsiteY454" fmla="*/ 442101 h 1110446"/>
                  <a:gd name="connsiteX455" fmla="*/ 2294640 w 3783333"/>
                  <a:gd name="connsiteY455" fmla="*/ 442101 h 1110446"/>
                  <a:gd name="connsiteX456" fmla="*/ 2285290 w 3783333"/>
                  <a:gd name="connsiteY456" fmla="*/ 449628 h 1110446"/>
                  <a:gd name="connsiteX457" fmla="*/ 2285290 w 3783333"/>
                  <a:gd name="connsiteY457" fmla="*/ 437134 h 1110446"/>
                  <a:gd name="connsiteX458" fmla="*/ 2306741 w 3783333"/>
                  <a:gd name="connsiteY458" fmla="*/ 437134 h 1110446"/>
                  <a:gd name="connsiteX459" fmla="*/ 2297574 w 3783333"/>
                  <a:gd name="connsiteY459" fmla="*/ 444660 h 1110446"/>
                  <a:gd name="connsiteX460" fmla="*/ 2297574 w 3783333"/>
                  <a:gd name="connsiteY460" fmla="*/ 432016 h 1110446"/>
                  <a:gd name="connsiteX461" fmla="*/ 2319024 w 3783333"/>
                  <a:gd name="connsiteY461" fmla="*/ 432016 h 1110446"/>
                  <a:gd name="connsiteX462" fmla="*/ 2309857 w 3783333"/>
                  <a:gd name="connsiteY462" fmla="*/ 439693 h 1110446"/>
                  <a:gd name="connsiteX463" fmla="*/ 2309857 w 3783333"/>
                  <a:gd name="connsiteY463" fmla="*/ 427049 h 1110446"/>
                  <a:gd name="connsiteX464" fmla="*/ 2337358 w 3783333"/>
                  <a:gd name="connsiteY464" fmla="*/ 427049 h 1110446"/>
                  <a:gd name="connsiteX465" fmla="*/ 2361925 w 3783333"/>
                  <a:gd name="connsiteY465" fmla="*/ 427049 h 1110446"/>
                  <a:gd name="connsiteX466" fmla="*/ 2367975 w 3783333"/>
                  <a:gd name="connsiteY466" fmla="*/ 427049 h 1110446"/>
                  <a:gd name="connsiteX467" fmla="*/ 2380259 w 3783333"/>
                  <a:gd name="connsiteY467" fmla="*/ 427049 h 1110446"/>
                  <a:gd name="connsiteX468" fmla="*/ 2371092 w 3783333"/>
                  <a:gd name="connsiteY468" fmla="*/ 434575 h 1110446"/>
                  <a:gd name="connsiteX469" fmla="*/ 2371092 w 3783333"/>
                  <a:gd name="connsiteY469" fmla="*/ 422081 h 1110446"/>
                  <a:gd name="connsiteX470" fmla="*/ 2386492 w 3783333"/>
                  <a:gd name="connsiteY470" fmla="*/ 422081 h 1110446"/>
                  <a:gd name="connsiteX471" fmla="*/ 2377142 w 3783333"/>
                  <a:gd name="connsiteY471" fmla="*/ 429608 h 1110446"/>
                  <a:gd name="connsiteX472" fmla="*/ 2377142 w 3783333"/>
                  <a:gd name="connsiteY472" fmla="*/ 416963 h 1110446"/>
                  <a:gd name="connsiteX473" fmla="*/ 2392542 w 3783333"/>
                  <a:gd name="connsiteY473" fmla="*/ 416963 h 1110446"/>
                  <a:gd name="connsiteX474" fmla="*/ 2383375 w 3783333"/>
                  <a:gd name="connsiteY474" fmla="*/ 424490 h 1110446"/>
                  <a:gd name="connsiteX475" fmla="*/ 2383375 w 3783333"/>
                  <a:gd name="connsiteY475" fmla="*/ 411996 h 1110446"/>
                  <a:gd name="connsiteX476" fmla="*/ 2398776 w 3783333"/>
                  <a:gd name="connsiteY476" fmla="*/ 411996 h 1110446"/>
                  <a:gd name="connsiteX477" fmla="*/ 2389425 w 3783333"/>
                  <a:gd name="connsiteY477" fmla="*/ 419522 h 1110446"/>
                  <a:gd name="connsiteX478" fmla="*/ 2389425 w 3783333"/>
                  <a:gd name="connsiteY478" fmla="*/ 407028 h 1110446"/>
                  <a:gd name="connsiteX479" fmla="*/ 2411059 w 3783333"/>
                  <a:gd name="connsiteY479" fmla="*/ 407028 h 1110446"/>
                  <a:gd name="connsiteX480" fmla="*/ 2401709 w 3783333"/>
                  <a:gd name="connsiteY480" fmla="*/ 414555 h 1110446"/>
                  <a:gd name="connsiteX481" fmla="*/ 2401709 w 3783333"/>
                  <a:gd name="connsiteY481" fmla="*/ 401910 h 1110446"/>
                  <a:gd name="connsiteX482" fmla="*/ 2423159 w 3783333"/>
                  <a:gd name="connsiteY482" fmla="*/ 401910 h 1110446"/>
                  <a:gd name="connsiteX483" fmla="*/ 2441676 w 3783333"/>
                  <a:gd name="connsiteY483" fmla="*/ 401910 h 1110446"/>
                  <a:gd name="connsiteX484" fmla="*/ 2432326 w 3783333"/>
                  <a:gd name="connsiteY484" fmla="*/ 409437 h 1110446"/>
                  <a:gd name="connsiteX485" fmla="*/ 2432326 w 3783333"/>
                  <a:gd name="connsiteY485" fmla="*/ 396943 h 1110446"/>
                  <a:gd name="connsiteX486" fmla="*/ 2447726 w 3783333"/>
                  <a:gd name="connsiteY486" fmla="*/ 396943 h 1110446"/>
                  <a:gd name="connsiteX487" fmla="*/ 2453776 w 3783333"/>
                  <a:gd name="connsiteY487" fmla="*/ 396943 h 1110446"/>
                  <a:gd name="connsiteX488" fmla="*/ 2460010 w 3783333"/>
                  <a:gd name="connsiteY488" fmla="*/ 396943 h 1110446"/>
                  <a:gd name="connsiteX489" fmla="*/ 2466060 w 3783333"/>
                  <a:gd name="connsiteY489" fmla="*/ 396943 h 1110446"/>
                  <a:gd name="connsiteX490" fmla="*/ 2478344 w 3783333"/>
                  <a:gd name="connsiteY490" fmla="*/ 396943 h 1110446"/>
                  <a:gd name="connsiteX491" fmla="*/ 2469177 w 3783333"/>
                  <a:gd name="connsiteY491" fmla="*/ 404469 h 1110446"/>
                  <a:gd name="connsiteX492" fmla="*/ 2469177 w 3783333"/>
                  <a:gd name="connsiteY492" fmla="*/ 391825 h 1110446"/>
                  <a:gd name="connsiteX493" fmla="*/ 2490627 w 3783333"/>
                  <a:gd name="connsiteY493" fmla="*/ 391825 h 1110446"/>
                  <a:gd name="connsiteX494" fmla="*/ 2496677 w 3783333"/>
                  <a:gd name="connsiteY494" fmla="*/ 391825 h 1110446"/>
                  <a:gd name="connsiteX495" fmla="*/ 2502911 w 3783333"/>
                  <a:gd name="connsiteY495" fmla="*/ 391825 h 1110446"/>
                  <a:gd name="connsiteX496" fmla="*/ 2493560 w 3783333"/>
                  <a:gd name="connsiteY496" fmla="*/ 399502 h 1110446"/>
                  <a:gd name="connsiteX497" fmla="*/ 2493560 w 3783333"/>
                  <a:gd name="connsiteY497" fmla="*/ 394384 h 1110446"/>
                  <a:gd name="connsiteX498" fmla="*/ 2493560 w 3783333"/>
                  <a:gd name="connsiteY498" fmla="*/ 381890 h 1110446"/>
                  <a:gd name="connsiteX499" fmla="*/ 2508961 w 3783333"/>
                  <a:gd name="connsiteY499" fmla="*/ 381890 h 1110446"/>
                  <a:gd name="connsiteX500" fmla="*/ 2499611 w 3783333"/>
                  <a:gd name="connsiteY500" fmla="*/ 389417 h 1110446"/>
                  <a:gd name="connsiteX501" fmla="*/ 2499611 w 3783333"/>
                  <a:gd name="connsiteY501" fmla="*/ 376772 h 1110446"/>
                  <a:gd name="connsiteX502" fmla="*/ 2521244 w 3783333"/>
                  <a:gd name="connsiteY502" fmla="*/ 376772 h 1110446"/>
                  <a:gd name="connsiteX503" fmla="*/ 2545628 w 3783333"/>
                  <a:gd name="connsiteY503" fmla="*/ 376772 h 1110446"/>
                  <a:gd name="connsiteX504" fmla="*/ 2536461 w 3783333"/>
                  <a:gd name="connsiteY504" fmla="*/ 384449 h 1110446"/>
                  <a:gd name="connsiteX505" fmla="*/ 2536461 w 3783333"/>
                  <a:gd name="connsiteY505" fmla="*/ 371805 h 1110446"/>
                  <a:gd name="connsiteX506" fmla="*/ 2551862 w 3783333"/>
                  <a:gd name="connsiteY506" fmla="*/ 371805 h 1110446"/>
                  <a:gd name="connsiteX507" fmla="*/ 2558095 w 3783333"/>
                  <a:gd name="connsiteY507" fmla="*/ 371805 h 1110446"/>
                  <a:gd name="connsiteX508" fmla="*/ 2564145 w 3783333"/>
                  <a:gd name="connsiteY508" fmla="*/ 371805 h 1110446"/>
                  <a:gd name="connsiteX509" fmla="*/ 2554795 w 3783333"/>
                  <a:gd name="connsiteY509" fmla="*/ 379331 h 1110446"/>
                  <a:gd name="connsiteX510" fmla="*/ 2554795 w 3783333"/>
                  <a:gd name="connsiteY510" fmla="*/ 366687 h 1110446"/>
                  <a:gd name="connsiteX511" fmla="*/ 2570195 w 3783333"/>
                  <a:gd name="connsiteY511" fmla="*/ 366687 h 1110446"/>
                  <a:gd name="connsiteX512" fmla="*/ 2582479 w 3783333"/>
                  <a:gd name="connsiteY512" fmla="*/ 366687 h 1110446"/>
                  <a:gd name="connsiteX513" fmla="*/ 2588529 w 3783333"/>
                  <a:gd name="connsiteY513" fmla="*/ 366687 h 1110446"/>
                  <a:gd name="connsiteX514" fmla="*/ 2579362 w 3783333"/>
                  <a:gd name="connsiteY514" fmla="*/ 374364 h 1110446"/>
                  <a:gd name="connsiteX515" fmla="*/ 2579362 w 3783333"/>
                  <a:gd name="connsiteY515" fmla="*/ 369396 h 1110446"/>
                  <a:gd name="connsiteX516" fmla="*/ 2579362 w 3783333"/>
                  <a:gd name="connsiteY516" fmla="*/ 356752 h 1110446"/>
                  <a:gd name="connsiteX517" fmla="*/ 2594762 w 3783333"/>
                  <a:gd name="connsiteY517" fmla="*/ 356752 h 1110446"/>
                  <a:gd name="connsiteX518" fmla="*/ 2607046 w 3783333"/>
                  <a:gd name="connsiteY518" fmla="*/ 356752 h 1110446"/>
                  <a:gd name="connsiteX519" fmla="*/ 2597696 w 3783333"/>
                  <a:gd name="connsiteY519" fmla="*/ 364278 h 1110446"/>
                  <a:gd name="connsiteX520" fmla="*/ 2597696 w 3783333"/>
                  <a:gd name="connsiteY520" fmla="*/ 351634 h 1110446"/>
                  <a:gd name="connsiteX521" fmla="*/ 2613096 w 3783333"/>
                  <a:gd name="connsiteY521" fmla="*/ 351634 h 1110446"/>
                  <a:gd name="connsiteX522" fmla="*/ 2619329 w 3783333"/>
                  <a:gd name="connsiteY522" fmla="*/ 351634 h 1110446"/>
                  <a:gd name="connsiteX523" fmla="*/ 2609979 w 3783333"/>
                  <a:gd name="connsiteY523" fmla="*/ 359311 h 1110446"/>
                  <a:gd name="connsiteX524" fmla="*/ 2609979 w 3783333"/>
                  <a:gd name="connsiteY524" fmla="*/ 346666 h 1110446"/>
                  <a:gd name="connsiteX525" fmla="*/ 2625380 w 3783333"/>
                  <a:gd name="connsiteY525" fmla="*/ 346666 h 1110446"/>
                  <a:gd name="connsiteX526" fmla="*/ 2616029 w 3783333"/>
                  <a:gd name="connsiteY526" fmla="*/ 354343 h 1110446"/>
                  <a:gd name="connsiteX527" fmla="*/ 2616029 w 3783333"/>
                  <a:gd name="connsiteY527" fmla="*/ 341549 h 1110446"/>
                  <a:gd name="connsiteX528" fmla="*/ 2643713 w 3783333"/>
                  <a:gd name="connsiteY528" fmla="*/ 341549 h 1110446"/>
                  <a:gd name="connsiteX529" fmla="*/ 2655997 w 3783333"/>
                  <a:gd name="connsiteY529" fmla="*/ 341549 h 1110446"/>
                  <a:gd name="connsiteX530" fmla="*/ 2646830 w 3783333"/>
                  <a:gd name="connsiteY530" fmla="*/ 349226 h 1110446"/>
                  <a:gd name="connsiteX531" fmla="*/ 2646830 w 3783333"/>
                  <a:gd name="connsiteY531" fmla="*/ 344258 h 1110446"/>
                  <a:gd name="connsiteX532" fmla="*/ 2646830 w 3783333"/>
                  <a:gd name="connsiteY532" fmla="*/ 331614 h 1110446"/>
                  <a:gd name="connsiteX533" fmla="*/ 2668280 w 3783333"/>
                  <a:gd name="connsiteY533" fmla="*/ 331614 h 1110446"/>
                  <a:gd name="connsiteX534" fmla="*/ 2674514 w 3783333"/>
                  <a:gd name="connsiteY534" fmla="*/ 331614 h 1110446"/>
                  <a:gd name="connsiteX535" fmla="*/ 2665164 w 3783333"/>
                  <a:gd name="connsiteY535" fmla="*/ 339140 h 1110446"/>
                  <a:gd name="connsiteX536" fmla="*/ 2665164 w 3783333"/>
                  <a:gd name="connsiteY536" fmla="*/ 326496 h 1110446"/>
                  <a:gd name="connsiteX537" fmla="*/ 2692848 w 3783333"/>
                  <a:gd name="connsiteY537" fmla="*/ 326496 h 1110446"/>
                  <a:gd name="connsiteX538" fmla="*/ 2698898 w 3783333"/>
                  <a:gd name="connsiteY538" fmla="*/ 326496 h 1110446"/>
                  <a:gd name="connsiteX539" fmla="*/ 2704948 w 3783333"/>
                  <a:gd name="connsiteY539" fmla="*/ 326496 h 1110446"/>
                  <a:gd name="connsiteX540" fmla="*/ 2711181 w 3783333"/>
                  <a:gd name="connsiteY540" fmla="*/ 326496 h 1110446"/>
                  <a:gd name="connsiteX541" fmla="*/ 2701831 w 3783333"/>
                  <a:gd name="connsiteY541" fmla="*/ 334173 h 1110446"/>
                  <a:gd name="connsiteX542" fmla="*/ 2701831 w 3783333"/>
                  <a:gd name="connsiteY542" fmla="*/ 329055 h 1110446"/>
                  <a:gd name="connsiteX543" fmla="*/ 2701831 w 3783333"/>
                  <a:gd name="connsiteY543" fmla="*/ 316561 h 1110446"/>
                  <a:gd name="connsiteX544" fmla="*/ 2717231 w 3783333"/>
                  <a:gd name="connsiteY544" fmla="*/ 316561 h 1110446"/>
                  <a:gd name="connsiteX545" fmla="*/ 2723465 w 3783333"/>
                  <a:gd name="connsiteY545" fmla="*/ 316561 h 1110446"/>
                  <a:gd name="connsiteX546" fmla="*/ 2729515 w 3783333"/>
                  <a:gd name="connsiteY546" fmla="*/ 316561 h 1110446"/>
                  <a:gd name="connsiteX547" fmla="*/ 2720348 w 3783333"/>
                  <a:gd name="connsiteY547" fmla="*/ 324087 h 1110446"/>
                  <a:gd name="connsiteX548" fmla="*/ 2720348 w 3783333"/>
                  <a:gd name="connsiteY548" fmla="*/ 311443 h 1110446"/>
                  <a:gd name="connsiteX549" fmla="*/ 2747848 w 3783333"/>
                  <a:gd name="connsiteY549" fmla="*/ 311443 h 1110446"/>
                  <a:gd name="connsiteX550" fmla="*/ 2738682 w 3783333"/>
                  <a:gd name="connsiteY550" fmla="*/ 319120 h 1110446"/>
                  <a:gd name="connsiteX551" fmla="*/ 2738682 w 3783333"/>
                  <a:gd name="connsiteY551" fmla="*/ 306475 h 1110446"/>
                  <a:gd name="connsiteX552" fmla="*/ 2754082 w 3783333"/>
                  <a:gd name="connsiteY552" fmla="*/ 306475 h 1110446"/>
                  <a:gd name="connsiteX553" fmla="*/ 2760132 w 3783333"/>
                  <a:gd name="connsiteY553" fmla="*/ 306475 h 1110446"/>
                  <a:gd name="connsiteX554" fmla="*/ 2766182 w 3783333"/>
                  <a:gd name="connsiteY554" fmla="*/ 306475 h 1110446"/>
                  <a:gd name="connsiteX555" fmla="*/ 2772416 w 3783333"/>
                  <a:gd name="connsiteY555" fmla="*/ 306475 h 1110446"/>
                  <a:gd name="connsiteX556" fmla="*/ 2763065 w 3783333"/>
                  <a:gd name="connsiteY556" fmla="*/ 314002 h 1110446"/>
                  <a:gd name="connsiteX557" fmla="*/ 2763065 w 3783333"/>
                  <a:gd name="connsiteY557" fmla="*/ 301358 h 1110446"/>
                  <a:gd name="connsiteX558" fmla="*/ 2778649 w 3783333"/>
                  <a:gd name="connsiteY558" fmla="*/ 301358 h 1110446"/>
                  <a:gd name="connsiteX559" fmla="*/ 2784699 w 3783333"/>
                  <a:gd name="connsiteY559" fmla="*/ 301358 h 1110446"/>
                  <a:gd name="connsiteX560" fmla="*/ 2790749 w 3783333"/>
                  <a:gd name="connsiteY560" fmla="*/ 301358 h 1110446"/>
                  <a:gd name="connsiteX561" fmla="*/ 2781582 w 3783333"/>
                  <a:gd name="connsiteY561" fmla="*/ 309034 h 1110446"/>
                  <a:gd name="connsiteX562" fmla="*/ 2781582 w 3783333"/>
                  <a:gd name="connsiteY562" fmla="*/ 296390 h 1110446"/>
                  <a:gd name="connsiteX563" fmla="*/ 2796983 w 3783333"/>
                  <a:gd name="connsiteY563" fmla="*/ 296390 h 1110446"/>
                  <a:gd name="connsiteX564" fmla="*/ 2787632 w 3783333"/>
                  <a:gd name="connsiteY564" fmla="*/ 303916 h 1110446"/>
                  <a:gd name="connsiteX565" fmla="*/ 2787632 w 3783333"/>
                  <a:gd name="connsiteY565" fmla="*/ 291423 h 1110446"/>
                  <a:gd name="connsiteX566" fmla="*/ 2809266 w 3783333"/>
                  <a:gd name="connsiteY566" fmla="*/ 291423 h 1110446"/>
                  <a:gd name="connsiteX567" fmla="*/ 2799916 w 3783333"/>
                  <a:gd name="connsiteY567" fmla="*/ 298949 h 1110446"/>
                  <a:gd name="connsiteX568" fmla="*/ 2799916 w 3783333"/>
                  <a:gd name="connsiteY568" fmla="*/ 286305 h 1110446"/>
                  <a:gd name="connsiteX569" fmla="*/ 2815316 w 3783333"/>
                  <a:gd name="connsiteY569" fmla="*/ 286305 h 1110446"/>
                  <a:gd name="connsiteX570" fmla="*/ 2806149 w 3783333"/>
                  <a:gd name="connsiteY570" fmla="*/ 293982 h 1110446"/>
                  <a:gd name="connsiteX571" fmla="*/ 2806149 w 3783333"/>
                  <a:gd name="connsiteY571" fmla="*/ 281337 h 1110446"/>
                  <a:gd name="connsiteX572" fmla="*/ 2821366 w 3783333"/>
                  <a:gd name="connsiteY572" fmla="*/ 281337 h 1110446"/>
                  <a:gd name="connsiteX573" fmla="*/ 2812200 w 3783333"/>
                  <a:gd name="connsiteY573" fmla="*/ 288864 h 1110446"/>
                  <a:gd name="connsiteX574" fmla="*/ 2812200 w 3783333"/>
                  <a:gd name="connsiteY574" fmla="*/ 283896 h 1110446"/>
                  <a:gd name="connsiteX575" fmla="*/ 2812200 w 3783333"/>
                  <a:gd name="connsiteY575" fmla="*/ 266284 h 1110446"/>
                  <a:gd name="connsiteX576" fmla="*/ 2827600 w 3783333"/>
                  <a:gd name="connsiteY576" fmla="*/ 266284 h 1110446"/>
                  <a:gd name="connsiteX577" fmla="*/ 2833650 w 3783333"/>
                  <a:gd name="connsiteY577" fmla="*/ 266284 h 1110446"/>
                  <a:gd name="connsiteX578" fmla="*/ 2839883 w 3783333"/>
                  <a:gd name="connsiteY578" fmla="*/ 266284 h 1110446"/>
                  <a:gd name="connsiteX579" fmla="*/ 2845933 w 3783333"/>
                  <a:gd name="connsiteY579" fmla="*/ 266284 h 1110446"/>
                  <a:gd name="connsiteX580" fmla="*/ 2836583 w 3783333"/>
                  <a:gd name="connsiteY580" fmla="*/ 273811 h 1110446"/>
                  <a:gd name="connsiteX581" fmla="*/ 2836583 w 3783333"/>
                  <a:gd name="connsiteY581" fmla="*/ 261166 h 1110446"/>
                  <a:gd name="connsiteX582" fmla="*/ 2852167 w 3783333"/>
                  <a:gd name="connsiteY582" fmla="*/ 261166 h 1110446"/>
                  <a:gd name="connsiteX583" fmla="*/ 2842817 w 3783333"/>
                  <a:gd name="connsiteY583" fmla="*/ 268843 h 1110446"/>
                  <a:gd name="connsiteX584" fmla="*/ 2842817 w 3783333"/>
                  <a:gd name="connsiteY584" fmla="*/ 263725 h 1110446"/>
                  <a:gd name="connsiteX585" fmla="*/ 2842817 w 3783333"/>
                  <a:gd name="connsiteY585" fmla="*/ 251232 h 1110446"/>
                  <a:gd name="connsiteX586" fmla="*/ 2858217 w 3783333"/>
                  <a:gd name="connsiteY586" fmla="*/ 251232 h 1110446"/>
                  <a:gd name="connsiteX587" fmla="*/ 2864267 w 3783333"/>
                  <a:gd name="connsiteY587" fmla="*/ 251232 h 1110446"/>
                  <a:gd name="connsiteX588" fmla="*/ 2855100 w 3783333"/>
                  <a:gd name="connsiteY588" fmla="*/ 258758 h 1110446"/>
                  <a:gd name="connsiteX589" fmla="*/ 2855100 w 3783333"/>
                  <a:gd name="connsiteY589" fmla="*/ 246114 h 1110446"/>
                  <a:gd name="connsiteX590" fmla="*/ 2882784 w 3783333"/>
                  <a:gd name="connsiteY590" fmla="*/ 246114 h 1110446"/>
                  <a:gd name="connsiteX591" fmla="*/ 2888834 w 3783333"/>
                  <a:gd name="connsiteY591" fmla="*/ 246114 h 1110446"/>
                  <a:gd name="connsiteX592" fmla="*/ 2879484 w 3783333"/>
                  <a:gd name="connsiteY592" fmla="*/ 253791 h 1110446"/>
                  <a:gd name="connsiteX593" fmla="*/ 2879484 w 3783333"/>
                  <a:gd name="connsiteY593" fmla="*/ 241146 h 1110446"/>
                  <a:gd name="connsiteX594" fmla="*/ 2895068 w 3783333"/>
                  <a:gd name="connsiteY594" fmla="*/ 241146 h 1110446"/>
                  <a:gd name="connsiteX595" fmla="*/ 2901118 w 3783333"/>
                  <a:gd name="connsiteY595" fmla="*/ 241146 h 1110446"/>
                  <a:gd name="connsiteX596" fmla="*/ 2925502 w 3783333"/>
                  <a:gd name="connsiteY596" fmla="*/ 241146 h 1110446"/>
                  <a:gd name="connsiteX597" fmla="*/ 2931735 w 3783333"/>
                  <a:gd name="connsiteY597" fmla="*/ 241146 h 1110446"/>
                  <a:gd name="connsiteX598" fmla="*/ 2922385 w 3783333"/>
                  <a:gd name="connsiteY598" fmla="*/ 248673 h 1110446"/>
                  <a:gd name="connsiteX599" fmla="*/ 2922385 w 3783333"/>
                  <a:gd name="connsiteY599" fmla="*/ 236179 h 1110446"/>
                  <a:gd name="connsiteX600" fmla="*/ 2944019 w 3783333"/>
                  <a:gd name="connsiteY600" fmla="*/ 236179 h 1110446"/>
                  <a:gd name="connsiteX601" fmla="*/ 2950069 w 3783333"/>
                  <a:gd name="connsiteY601" fmla="*/ 236179 h 1110446"/>
                  <a:gd name="connsiteX602" fmla="*/ 2940902 w 3783333"/>
                  <a:gd name="connsiteY602" fmla="*/ 243705 h 1110446"/>
                  <a:gd name="connsiteX603" fmla="*/ 2940902 w 3783333"/>
                  <a:gd name="connsiteY603" fmla="*/ 231061 h 1110446"/>
                  <a:gd name="connsiteX604" fmla="*/ 2968586 w 3783333"/>
                  <a:gd name="connsiteY604" fmla="*/ 231061 h 1110446"/>
                  <a:gd name="connsiteX605" fmla="*/ 2959236 w 3783333"/>
                  <a:gd name="connsiteY605" fmla="*/ 238738 h 1110446"/>
                  <a:gd name="connsiteX606" fmla="*/ 2959236 w 3783333"/>
                  <a:gd name="connsiteY606" fmla="*/ 226093 h 1110446"/>
                  <a:gd name="connsiteX607" fmla="*/ 2974636 w 3783333"/>
                  <a:gd name="connsiteY607" fmla="*/ 226093 h 1110446"/>
                  <a:gd name="connsiteX608" fmla="*/ 2980686 w 3783333"/>
                  <a:gd name="connsiteY608" fmla="*/ 226093 h 1110446"/>
                  <a:gd name="connsiteX609" fmla="*/ 2992969 w 3783333"/>
                  <a:gd name="connsiteY609" fmla="*/ 226093 h 1110446"/>
                  <a:gd name="connsiteX610" fmla="*/ 2983803 w 3783333"/>
                  <a:gd name="connsiteY610" fmla="*/ 233620 h 1110446"/>
                  <a:gd name="connsiteX611" fmla="*/ 2983803 w 3783333"/>
                  <a:gd name="connsiteY611" fmla="*/ 221126 h 1110446"/>
                  <a:gd name="connsiteX612" fmla="*/ 3005253 w 3783333"/>
                  <a:gd name="connsiteY612" fmla="*/ 221126 h 1110446"/>
                  <a:gd name="connsiteX613" fmla="*/ 2995903 w 3783333"/>
                  <a:gd name="connsiteY613" fmla="*/ 228652 h 1110446"/>
                  <a:gd name="connsiteX614" fmla="*/ 2995903 w 3783333"/>
                  <a:gd name="connsiteY614" fmla="*/ 216008 h 1110446"/>
                  <a:gd name="connsiteX615" fmla="*/ 3017536 w 3783333"/>
                  <a:gd name="connsiteY615" fmla="*/ 216008 h 1110446"/>
                  <a:gd name="connsiteX616" fmla="*/ 3023587 w 3783333"/>
                  <a:gd name="connsiteY616" fmla="*/ 216008 h 1110446"/>
                  <a:gd name="connsiteX617" fmla="*/ 3029820 w 3783333"/>
                  <a:gd name="connsiteY617" fmla="*/ 216008 h 1110446"/>
                  <a:gd name="connsiteX618" fmla="*/ 3020470 w 3783333"/>
                  <a:gd name="connsiteY618" fmla="*/ 223685 h 1110446"/>
                  <a:gd name="connsiteX619" fmla="*/ 3020470 w 3783333"/>
                  <a:gd name="connsiteY619" fmla="*/ 211041 h 1110446"/>
                  <a:gd name="connsiteX620" fmla="*/ 3035870 w 3783333"/>
                  <a:gd name="connsiteY620" fmla="*/ 211041 h 1110446"/>
                  <a:gd name="connsiteX621" fmla="*/ 3041920 w 3783333"/>
                  <a:gd name="connsiteY621" fmla="*/ 211041 h 1110446"/>
                  <a:gd name="connsiteX622" fmla="*/ 3032753 w 3783333"/>
                  <a:gd name="connsiteY622" fmla="*/ 218567 h 1110446"/>
                  <a:gd name="connsiteX623" fmla="*/ 3032753 w 3783333"/>
                  <a:gd name="connsiteY623" fmla="*/ 206073 h 1110446"/>
                  <a:gd name="connsiteX624" fmla="*/ 3048154 w 3783333"/>
                  <a:gd name="connsiteY624" fmla="*/ 206073 h 1110446"/>
                  <a:gd name="connsiteX625" fmla="*/ 3060437 w 3783333"/>
                  <a:gd name="connsiteY625" fmla="*/ 206073 h 1110446"/>
                  <a:gd name="connsiteX626" fmla="*/ 3072721 w 3783333"/>
                  <a:gd name="connsiteY626" fmla="*/ 206073 h 1110446"/>
                  <a:gd name="connsiteX627" fmla="*/ 3063371 w 3783333"/>
                  <a:gd name="connsiteY627" fmla="*/ 213600 h 1110446"/>
                  <a:gd name="connsiteX628" fmla="*/ 3063371 w 3783333"/>
                  <a:gd name="connsiteY628" fmla="*/ 200955 h 1110446"/>
                  <a:gd name="connsiteX629" fmla="*/ 3078771 w 3783333"/>
                  <a:gd name="connsiteY629" fmla="*/ 200955 h 1110446"/>
                  <a:gd name="connsiteX630" fmla="*/ 3084821 w 3783333"/>
                  <a:gd name="connsiteY630" fmla="*/ 200955 h 1110446"/>
                  <a:gd name="connsiteX631" fmla="*/ 3075654 w 3783333"/>
                  <a:gd name="connsiteY631" fmla="*/ 208482 h 1110446"/>
                  <a:gd name="connsiteX632" fmla="*/ 3075654 w 3783333"/>
                  <a:gd name="connsiteY632" fmla="*/ 195988 h 1110446"/>
                  <a:gd name="connsiteX633" fmla="*/ 3091055 w 3783333"/>
                  <a:gd name="connsiteY633" fmla="*/ 195988 h 1110446"/>
                  <a:gd name="connsiteX634" fmla="*/ 3081704 w 3783333"/>
                  <a:gd name="connsiteY634" fmla="*/ 203514 h 1110446"/>
                  <a:gd name="connsiteX635" fmla="*/ 3081704 w 3783333"/>
                  <a:gd name="connsiteY635" fmla="*/ 190870 h 1110446"/>
                  <a:gd name="connsiteX636" fmla="*/ 3103155 w 3783333"/>
                  <a:gd name="connsiteY636" fmla="*/ 190870 h 1110446"/>
                  <a:gd name="connsiteX637" fmla="*/ 3109388 w 3783333"/>
                  <a:gd name="connsiteY637" fmla="*/ 190870 h 1110446"/>
                  <a:gd name="connsiteX638" fmla="*/ 3121672 w 3783333"/>
                  <a:gd name="connsiteY638" fmla="*/ 190870 h 1110446"/>
                  <a:gd name="connsiteX639" fmla="*/ 3127905 w 3783333"/>
                  <a:gd name="connsiteY639" fmla="*/ 190870 h 1110446"/>
                  <a:gd name="connsiteX640" fmla="*/ 3118555 w 3783333"/>
                  <a:gd name="connsiteY640" fmla="*/ 198547 h 1110446"/>
                  <a:gd name="connsiteX641" fmla="*/ 3118555 w 3783333"/>
                  <a:gd name="connsiteY641" fmla="*/ 175817 h 1110446"/>
                  <a:gd name="connsiteX642" fmla="*/ 3133955 w 3783333"/>
                  <a:gd name="connsiteY642" fmla="*/ 175817 h 1110446"/>
                  <a:gd name="connsiteX643" fmla="*/ 3140005 w 3783333"/>
                  <a:gd name="connsiteY643" fmla="*/ 175817 h 1110446"/>
                  <a:gd name="connsiteX644" fmla="*/ 3146055 w 3783333"/>
                  <a:gd name="connsiteY644" fmla="*/ 175817 h 1110446"/>
                  <a:gd name="connsiteX645" fmla="*/ 3152289 w 3783333"/>
                  <a:gd name="connsiteY645" fmla="*/ 175817 h 1110446"/>
                  <a:gd name="connsiteX646" fmla="*/ 3143122 w 3783333"/>
                  <a:gd name="connsiteY646" fmla="*/ 183494 h 1110446"/>
                  <a:gd name="connsiteX647" fmla="*/ 3143122 w 3783333"/>
                  <a:gd name="connsiteY647" fmla="*/ 173409 h 1110446"/>
                  <a:gd name="connsiteX648" fmla="*/ 3143122 w 3783333"/>
                  <a:gd name="connsiteY648" fmla="*/ 160764 h 1110446"/>
                  <a:gd name="connsiteX649" fmla="*/ 3158339 w 3783333"/>
                  <a:gd name="connsiteY649" fmla="*/ 160764 h 1110446"/>
                  <a:gd name="connsiteX650" fmla="*/ 3164572 w 3783333"/>
                  <a:gd name="connsiteY650" fmla="*/ 160764 h 1110446"/>
                  <a:gd name="connsiteX651" fmla="*/ 3170623 w 3783333"/>
                  <a:gd name="connsiteY651" fmla="*/ 160764 h 1110446"/>
                  <a:gd name="connsiteX652" fmla="*/ 3161456 w 3783333"/>
                  <a:gd name="connsiteY652" fmla="*/ 168441 h 1110446"/>
                  <a:gd name="connsiteX653" fmla="*/ 3161456 w 3783333"/>
                  <a:gd name="connsiteY653" fmla="*/ 155797 h 1110446"/>
                  <a:gd name="connsiteX654" fmla="*/ 3176856 w 3783333"/>
                  <a:gd name="connsiteY654" fmla="*/ 155797 h 1110446"/>
                  <a:gd name="connsiteX655" fmla="*/ 3182906 w 3783333"/>
                  <a:gd name="connsiteY655" fmla="*/ 155797 h 1110446"/>
                  <a:gd name="connsiteX656" fmla="*/ 3173739 w 3783333"/>
                  <a:gd name="connsiteY656" fmla="*/ 163323 h 1110446"/>
                  <a:gd name="connsiteX657" fmla="*/ 3173739 w 3783333"/>
                  <a:gd name="connsiteY657" fmla="*/ 150679 h 1110446"/>
                  <a:gd name="connsiteX658" fmla="*/ 3189139 w 3783333"/>
                  <a:gd name="connsiteY658" fmla="*/ 150679 h 1110446"/>
                  <a:gd name="connsiteX659" fmla="*/ 3195190 w 3783333"/>
                  <a:gd name="connsiteY659" fmla="*/ 150679 h 1110446"/>
                  <a:gd name="connsiteX660" fmla="*/ 3186023 w 3783333"/>
                  <a:gd name="connsiteY660" fmla="*/ 158356 h 1110446"/>
                  <a:gd name="connsiteX661" fmla="*/ 3186023 w 3783333"/>
                  <a:gd name="connsiteY661" fmla="*/ 145711 h 1110446"/>
                  <a:gd name="connsiteX662" fmla="*/ 3201240 w 3783333"/>
                  <a:gd name="connsiteY662" fmla="*/ 145711 h 1110446"/>
                  <a:gd name="connsiteX663" fmla="*/ 3207473 w 3783333"/>
                  <a:gd name="connsiteY663" fmla="*/ 145711 h 1110446"/>
                  <a:gd name="connsiteX664" fmla="*/ 3198123 w 3783333"/>
                  <a:gd name="connsiteY664" fmla="*/ 153238 h 1110446"/>
                  <a:gd name="connsiteX665" fmla="*/ 3198123 w 3783333"/>
                  <a:gd name="connsiteY665" fmla="*/ 135626 h 1110446"/>
                  <a:gd name="connsiteX666" fmla="*/ 3213523 w 3783333"/>
                  <a:gd name="connsiteY666" fmla="*/ 135626 h 1110446"/>
                  <a:gd name="connsiteX667" fmla="*/ 3219757 w 3783333"/>
                  <a:gd name="connsiteY667" fmla="*/ 135626 h 1110446"/>
                  <a:gd name="connsiteX668" fmla="*/ 3225807 w 3783333"/>
                  <a:gd name="connsiteY668" fmla="*/ 135626 h 1110446"/>
                  <a:gd name="connsiteX669" fmla="*/ 3216457 w 3783333"/>
                  <a:gd name="connsiteY669" fmla="*/ 143303 h 1110446"/>
                  <a:gd name="connsiteX670" fmla="*/ 3216457 w 3783333"/>
                  <a:gd name="connsiteY670" fmla="*/ 130659 h 1110446"/>
                  <a:gd name="connsiteX671" fmla="*/ 3232040 w 3783333"/>
                  <a:gd name="connsiteY671" fmla="*/ 130659 h 1110446"/>
                  <a:gd name="connsiteX672" fmla="*/ 3238090 w 3783333"/>
                  <a:gd name="connsiteY672" fmla="*/ 130659 h 1110446"/>
                  <a:gd name="connsiteX673" fmla="*/ 3228923 w 3783333"/>
                  <a:gd name="connsiteY673" fmla="*/ 138185 h 1110446"/>
                  <a:gd name="connsiteX674" fmla="*/ 3228923 w 3783333"/>
                  <a:gd name="connsiteY674" fmla="*/ 125541 h 1110446"/>
                  <a:gd name="connsiteX675" fmla="*/ 3244140 w 3783333"/>
                  <a:gd name="connsiteY675" fmla="*/ 125541 h 1110446"/>
                  <a:gd name="connsiteX676" fmla="*/ 3250374 w 3783333"/>
                  <a:gd name="connsiteY676" fmla="*/ 125541 h 1110446"/>
                  <a:gd name="connsiteX677" fmla="*/ 3241024 w 3783333"/>
                  <a:gd name="connsiteY677" fmla="*/ 133217 h 1110446"/>
                  <a:gd name="connsiteX678" fmla="*/ 3241024 w 3783333"/>
                  <a:gd name="connsiteY678" fmla="*/ 120573 h 1110446"/>
                  <a:gd name="connsiteX679" fmla="*/ 3262474 w 3783333"/>
                  <a:gd name="connsiteY679" fmla="*/ 120573 h 1110446"/>
                  <a:gd name="connsiteX680" fmla="*/ 3268707 w 3783333"/>
                  <a:gd name="connsiteY680" fmla="*/ 120573 h 1110446"/>
                  <a:gd name="connsiteX681" fmla="*/ 3259357 w 3783333"/>
                  <a:gd name="connsiteY681" fmla="*/ 128250 h 1110446"/>
                  <a:gd name="connsiteX682" fmla="*/ 3259357 w 3783333"/>
                  <a:gd name="connsiteY682" fmla="*/ 115606 h 1110446"/>
                  <a:gd name="connsiteX683" fmla="*/ 3274758 w 3783333"/>
                  <a:gd name="connsiteY683" fmla="*/ 115606 h 1110446"/>
                  <a:gd name="connsiteX684" fmla="*/ 3280991 w 3783333"/>
                  <a:gd name="connsiteY684" fmla="*/ 115606 h 1110446"/>
                  <a:gd name="connsiteX685" fmla="*/ 3287041 w 3783333"/>
                  <a:gd name="connsiteY685" fmla="*/ 115606 h 1110446"/>
                  <a:gd name="connsiteX686" fmla="*/ 3293275 w 3783333"/>
                  <a:gd name="connsiteY686" fmla="*/ 115606 h 1110446"/>
                  <a:gd name="connsiteX687" fmla="*/ 3283924 w 3783333"/>
                  <a:gd name="connsiteY687" fmla="*/ 123132 h 1110446"/>
                  <a:gd name="connsiteX688" fmla="*/ 3283924 w 3783333"/>
                  <a:gd name="connsiteY688" fmla="*/ 110488 h 1110446"/>
                  <a:gd name="connsiteX689" fmla="*/ 3299325 w 3783333"/>
                  <a:gd name="connsiteY689" fmla="*/ 110488 h 1110446"/>
                  <a:gd name="connsiteX690" fmla="*/ 3305375 w 3783333"/>
                  <a:gd name="connsiteY690" fmla="*/ 110488 h 1110446"/>
                  <a:gd name="connsiteX691" fmla="*/ 3296208 w 3783333"/>
                  <a:gd name="connsiteY691" fmla="*/ 118165 h 1110446"/>
                  <a:gd name="connsiteX692" fmla="*/ 3296208 w 3783333"/>
                  <a:gd name="connsiteY692" fmla="*/ 105520 h 1110446"/>
                  <a:gd name="connsiteX693" fmla="*/ 3311608 w 3783333"/>
                  <a:gd name="connsiteY693" fmla="*/ 105520 h 1110446"/>
                  <a:gd name="connsiteX694" fmla="*/ 3317659 w 3783333"/>
                  <a:gd name="connsiteY694" fmla="*/ 105520 h 1110446"/>
                  <a:gd name="connsiteX695" fmla="*/ 3323892 w 3783333"/>
                  <a:gd name="connsiteY695" fmla="*/ 105520 h 1110446"/>
                  <a:gd name="connsiteX696" fmla="*/ 3329942 w 3783333"/>
                  <a:gd name="connsiteY696" fmla="*/ 105520 h 1110446"/>
                  <a:gd name="connsiteX697" fmla="*/ 3336175 w 3783333"/>
                  <a:gd name="connsiteY697" fmla="*/ 105520 h 1110446"/>
                  <a:gd name="connsiteX698" fmla="*/ 3342226 w 3783333"/>
                  <a:gd name="connsiteY698" fmla="*/ 105520 h 1110446"/>
                  <a:gd name="connsiteX699" fmla="*/ 3348459 w 3783333"/>
                  <a:gd name="connsiteY699" fmla="*/ 105520 h 1110446"/>
                  <a:gd name="connsiteX700" fmla="*/ 3354509 w 3783333"/>
                  <a:gd name="connsiteY700" fmla="*/ 105520 h 1110446"/>
                  <a:gd name="connsiteX701" fmla="*/ 3345342 w 3783333"/>
                  <a:gd name="connsiteY701" fmla="*/ 113047 h 1110446"/>
                  <a:gd name="connsiteX702" fmla="*/ 3345342 w 3783333"/>
                  <a:gd name="connsiteY702" fmla="*/ 100402 h 1110446"/>
                  <a:gd name="connsiteX703" fmla="*/ 3360559 w 3783333"/>
                  <a:gd name="connsiteY703" fmla="*/ 100402 h 1110446"/>
                  <a:gd name="connsiteX704" fmla="*/ 3366793 w 3783333"/>
                  <a:gd name="connsiteY704" fmla="*/ 100402 h 1110446"/>
                  <a:gd name="connsiteX705" fmla="*/ 3357443 w 3783333"/>
                  <a:gd name="connsiteY705" fmla="*/ 108079 h 1110446"/>
                  <a:gd name="connsiteX706" fmla="*/ 3357443 w 3783333"/>
                  <a:gd name="connsiteY706" fmla="*/ 95435 h 1110446"/>
                  <a:gd name="connsiteX707" fmla="*/ 3372843 w 3783333"/>
                  <a:gd name="connsiteY707" fmla="*/ 95435 h 1110446"/>
                  <a:gd name="connsiteX708" fmla="*/ 3378893 w 3783333"/>
                  <a:gd name="connsiteY708" fmla="*/ 95435 h 1110446"/>
                  <a:gd name="connsiteX709" fmla="*/ 3385126 w 3783333"/>
                  <a:gd name="connsiteY709" fmla="*/ 95435 h 1110446"/>
                  <a:gd name="connsiteX710" fmla="*/ 3391176 w 3783333"/>
                  <a:gd name="connsiteY710" fmla="*/ 95435 h 1110446"/>
                  <a:gd name="connsiteX711" fmla="*/ 3397410 w 3783333"/>
                  <a:gd name="connsiteY711" fmla="*/ 95435 h 1110446"/>
                  <a:gd name="connsiteX712" fmla="*/ 3388060 w 3783333"/>
                  <a:gd name="connsiteY712" fmla="*/ 102961 h 1110446"/>
                  <a:gd name="connsiteX713" fmla="*/ 3388060 w 3783333"/>
                  <a:gd name="connsiteY713" fmla="*/ 90467 h 1110446"/>
                  <a:gd name="connsiteX714" fmla="*/ 3403460 w 3783333"/>
                  <a:gd name="connsiteY714" fmla="*/ 90467 h 1110446"/>
                  <a:gd name="connsiteX715" fmla="*/ 3409693 w 3783333"/>
                  <a:gd name="connsiteY715" fmla="*/ 90467 h 1110446"/>
                  <a:gd name="connsiteX716" fmla="*/ 3421794 w 3783333"/>
                  <a:gd name="connsiteY716" fmla="*/ 90467 h 1110446"/>
                  <a:gd name="connsiteX717" fmla="*/ 3434077 w 3783333"/>
                  <a:gd name="connsiteY717" fmla="*/ 90467 h 1110446"/>
                  <a:gd name="connsiteX718" fmla="*/ 3440310 w 3783333"/>
                  <a:gd name="connsiteY718" fmla="*/ 90467 h 1110446"/>
                  <a:gd name="connsiteX719" fmla="*/ 3446361 w 3783333"/>
                  <a:gd name="connsiteY719" fmla="*/ 90467 h 1110446"/>
                  <a:gd name="connsiteX720" fmla="*/ 3437011 w 3783333"/>
                  <a:gd name="connsiteY720" fmla="*/ 97994 h 1110446"/>
                  <a:gd name="connsiteX721" fmla="*/ 3437011 w 3783333"/>
                  <a:gd name="connsiteY721" fmla="*/ 85350 h 1110446"/>
                  <a:gd name="connsiteX722" fmla="*/ 3452594 w 3783333"/>
                  <a:gd name="connsiteY722" fmla="*/ 85350 h 1110446"/>
                  <a:gd name="connsiteX723" fmla="*/ 3443244 w 3783333"/>
                  <a:gd name="connsiteY723" fmla="*/ 93026 h 1110446"/>
                  <a:gd name="connsiteX724" fmla="*/ 3443244 w 3783333"/>
                  <a:gd name="connsiteY724" fmla="*/ 80382 h 1110446"/>
                  <a:gd name="connsiteX725" fmla="*/ 3458644 w 3783333"/>
                  <a:gd name="connsiteY725" fmla="*/ 80382 h 1110446"/>
                  <a:gd name="connsiteX726" fmla="*/ 3449477 w 3783333"/>
                  <a:gd name="connsiteY726" fmla="*/ 87908 h 1110446"/>
                  <a:gd name="connsiteX727" fmla="*/ 3449477 w 3783333"/>
                  <a:gd name="connsiteY727" fmla="*/ 75264 h 1110446"/>
                  <a:gd name="connsiteX728" fmla="*/ 3464694 w 3783333"/>
                  <a:gd name="connsiteY728" fmla="*/ 75264 h 1110446"/>
                  <a:gd name="connsiteX729" fmla="*/ 3470928 w 3783333"/>
                  <a:gd name="connsiteY729" fmla="*/ 75264 h 1110446"/>
                  <a:gd name="connsiteX730" fmla="*/ 3461578 w 3783333"/>
                  <a:gd name="connsiteY730" fmla="*/ 82941 h 1110446"/>
                  <a:gd name="connsiteX731" fmla="*/ 3461578 w 3783333"/>
                  <a:gd name="connsiteY731" fmla="*/ 70297 h 1110446"/>
                  <a:gd name="connsiteX732" fmla="*/ 3476978 w 3783333"/>
                  <a:gd name="connsiteY732" fmla="*/ 70297 h 1110446"/>
                  <a:gd name="connsiteX733" fmla="*/ 3467811 w 3783333"/>
                  <a:gd name="connsiteY733" fmla="*/ 77974 h 1110446"/>
                  <a:gd name="connsiteX734" fmla="*/ 3467811 w 3783333"/>
                  <a:gd name="connsiteY734" fmla="*/ 65329 h 1110446"/>
                  <a:gd name="connsiteX735" fmla="*/ 3483028 w 3783333"/>
                  <a:gd name="connsiteY735" fmla="*/ 65329 h 1110446"/>
                  <a:gd name="connsiteX736" fmla="*/ 3489262 w 3783333"/>
                  <a:gd name="connsiteY736" fmla="*/ 65329 h 1110446"/>
                  <a:gd name="connsiteX737" fmla="*/ 3495495 w 3783333"/>
                  <a:gd name="connsiteY737" fmla="*/ 65329 h 1110446"/>
                  <a:gd name="connsiteX738" fmla="*/ 3486145 w 3783333"/>
                  <a:gd name="connsiteY738" fmla="*/ 72856 h 1110446"/>
                  <a:gd name="connsiteX739" fmla="*/ 3486145 w 3783333"/>
                  <a:gd name="connsiteY739" fmla="*/ 60211 h 1110446"/>
                  <a:gd name="connsiteX740" fmla="*/ 3501545 w 3783333"/>
                  <a:gd name="connsiteY740" fmla="*/ 60211 h 1110446"/>
                  <a:gd name="connsiteX741" fmla="*/ 3507595 w 3783333"/>
                  <a:gd name="connsiteY741" fmla="*/ 60211 h 1110446"/>
                  <a:gd name="connsiteX742" fmla="*/ 3498428 w 3783333"/>
                  <a:gd name="connsiteY742" fmla="*/ 67888 h 1110446"/>
                  <a:gd name="connsiteX743" fmla="*/ 3498428 w 3783333"/>
                  <a:gd name="connsiteY743" fmla="*/ 55244 h 1110446"/>
                  <a:gd name="connsiteX744" fmla="*/ 3513829 w 3783333"/>
                  <a:gd name="connsiteY744" fmla="*/ 55244 h 1110446"/>
                  <a:gd name="connsiteX745" fmla="*/ 3519879 w 3783333"/>
                  <a:gd name="connsiteY745" fmla="*/ 55244 h 1110446"/>
                  <a:gd name="connsiteX746" fmla="*/ 3526112 w 3783333"/>
                  <a:gd name="connsiteY746" fmla="*/ 55244 h 1110446"/>
                  <a:gd name="connsiteX747" fmla="*/ 3516762 w 3783333"/>
                  <a:gd name="connsiteY747" fmla="*/ 62770 h 1110446"/>
                  <a:gd name="connsiteX748" fmla="*/ 3516762 w 3783333"/>
                  <a:gd name="connsiteY748" fmla="*/ 50276 h 1110446"/>
                  <a:gd name="connsiteX749" fmla="*/ 3532162 w 3783333"/>
                  <a:gd name="connsiteY749" fmla="*/ 50276 h 1110446"/>
                  <a:gd name="connsiteX750" fmla="*/ 3538212 w 3783333"/>
                  <a:gd name="connsiteY750" fmla="*/ 50276 h 1110446"/>
                  <a:gd name="connsiteX751" fmla="*/ 3544446 w 3783333"/>
                  <a:gd name="connsiteY751" fmla="*/ 50276 h 1110446"/>
                  <a:gd name="connsiteX752" fmla="*/ 3550496 w 3783333"/>
                  <a:gd name="connsiteY752" fmla="*/ 50276 h 1110446"/>
                  <a:gd name="connsiteX753" fmla="*/ 3556729 w 3783333"/>
                  <a:gd name="connsiteY753" fmla="*/ 50276 h 1110446"/>
                  <a:gd name="connsiteX754" fmla="*/ 3562779 w 3783333"/>
                  <a:gd name="connsiteY754" fmla="*/ 50276 h 1110446"/>
                  <a:gd name="connsiteX755" fmla="*/ 3569013 w 3783333"/>
                  <a:gd name="connsiteY755" fmla="*/ 50276 h 1110446"/>
                  <a:gd name="connsiteX756" fmla="*/ 3575063 w 3783333"/>
                  <a:gd name="connsiteY756" fmla="*/ 50276 h 1110446"/>
                  <a:gd name="connsiteX757" fmla="*/ 3565896 w 3783333"/>
                  <a:gd name="connsiteY757" fmla="*/ 57803 h 1110446"/>
                  <a:gd name="connsiteX758" fmla="*/ 3565896 w 3783333"/>
                  <a:gd name="connsiteY758" fmla="*/ 45158 h 1110446"/>
                  <a:gd name="connsiteX759" fmla="*/ 3581113 w 3783333"/>
                  <a:gd name="connsiteY759" fmla="*/ 45158 h 1110446"/>
                  <a:gd name="connsiteX760" fmla="*/ 3587346 w 3783333"/>
                  <a:gd name="connsiteY760" fmla="*/ 45158 h 1110446"/>
                  <a:gd name="connsiteX761" fmla="*/ 3577996 w 3783333"/>
                  <a:gd name="connsiteY761" fmla="*/ 52835 h 1110446"/>
                  <a:gd name="connsiteX762" fmla="*/ 3577996 w 3783333"/>
                  <a:gd name="connsiteY762" fmla="*/ 40191 h 1110446"/>
                  <a:gd name="connsiteX763" fmla="*/ 3593397 w 3783333"/>
                  <a:gd name="connsiteY763" fmla="*/ 40191 h 1110446"/>
                  <a:gd name="connsiteX764" fmla="*/ 3599630 w 3783333"/>
                  <a:gd name="connsiteY764" fmla="*/ 40191 h 1110446"/>
                  <a:gd name="connsiteX765" fmla="*/ 3611730 w 3783333"/>
                  <a:gd name="connsiteY765" fmla="*/ 40191 h 1110446"/>
                  <a:gd name="connsiteX766" fmla="*/ 3617964 w 3783333"/>
                  <a:gd name="connsiteY766" fmla="*/ 40191 h 1110446"/>
                  <a:gd name="connsiteX767" fmla="*/ 3624014 w 3783333"/>
                  <a:gd name="connsiteY767" fmla="*/ 40191 h 1110446"/>
                  <a:gd name="connsiteX768" fmla="*/ 3630247 w 3783333"/>
                  <a:gd name="connsiteY768" fmla="*/ 40191 h 1110446"/>
                  <a:gd name="connsiteX769" fmla="*/ 3620897 w 3783333"/>
                  <a:gd name="connsiteY769" fmla="*/ 47717 h 1110446"/>
                  <a:gd name="connsiteX770" fmla="*/ 3620897 w 3783333"/>
                  <a:gd name="connsiteY770" fmla="*/ 35224 h 1110446"/>
                  <a:gd name="connsiteX771" fmla="*/ 3636297 w 3783333"/>
                  <a:gd name="connsiteY771" fmla="*/ 35224 h 1110446"/>
                  <a:gd name="connsiteX772" fmla="*/ 3642347 w 3783333"/>
                  <a:gd name="connsiteY772" fmla="*/ 35224 h 1110446"/>
                  <a:gd name="connsiteX773" fmla="*/ 3648581 w 3783333"/>
                  <a:gd name="connsiteY773" fmla="*/ 35224 h 1110446"/>
                  <a:gd name="connsiteX774" fmla="*/ 3639231 w 3783333"/>
                  <a:gd name="connsiteY774" fmla="*/ 42750 h 1110446"/>
                  <a:gd name="connsiteX775" fmla="*/ 3639231 w 3783333"/>
                  <a:gd name="connsiteY775" fmla="*/ 25138 h 1110446"/>
                  <a:gd name="connsiteX776" fmla="*/ 3654631 w 3783333"/>
                  <a:gd name="connsiteY776" fmla="*/ 25138 h 1110446"/>
                  <a:gd name="connsiteX777" fmla="*/ 3666914 w 3783333"/>
                  <a:gd name="connsiteY777" fmla="*/ 25138 h 1110446"/>
                  <a:gd name="connsiteX778" fmla="*/ 3673148 w 3783333"/>
                  <a:gd name="connsiteY778" fmla="*/ 25138 h 1110446"/>
                  <a:gd name="connsiteX779" fmla="*/ 3679198 w 3783333"/>
                  <a:gd name="connsiteY779" fmla="*/ 25138 h 1110446"/>
                  <a:gd name="connsiteX780" fmla="*/ 3685432 w 3783333"/>
                  <a:gd name="connsiteY780" fmla="*/ 25138 h 1110446"/>
                  <a:gd name="connsiteX781" fmla="*/ 3691482 w 3783333"/>
                  <a:gd name="connsiteY781" fmla="*/ 25138 h 1110446"/>
                  <a:gd name="connsiteX782" fmla="*/ 3697532 w 3783333"/>
                  <a:gd name="connsiteY782" fmla="*/ 25138 h 1110446"/>
                  <a:gd name="connsiteX783" fmla="*/ 3703582 w 3783333"/>
                  <a:gd name="connsiteY783" fmla="*/ 25138 h 1110446"/>
                  <a:gd name="connsiteX784" fmla="*/ 3694415 w 3783333"/>
                  <a:gd name="connsiteY784" fmla="*/ 32665 h 1110446"/>
                  <a:gd name="connsiteX785" fmla="*/ 3694415 w 3783333"/>
                  <a:gd name="connsiteY785" fmla="*/ 20171 h 1110446"/>
                  <a:gd name="connsiteX786" fmla="*/ 3709815 w 3783333"/>
                  <a:gd name="connsiteY786" fmla="*/ 20171 h 1110446"/>
                  <a:gd name="connsiteX787" fmla="*/ 3700649 w 3783333"/>
                  <a:gd name="connsiteY787" fmla="*/ 27697 h 1110446"/>
                  <a:gd name="connsiteX788" fmla="*/ 3700649 w 3783333"/>
                  <a:gd name="connsiteY788" fmla="*/ 15053 h 1110446"/>
                  <a:gd name="connsiteX789" fmla="*/ 3716049 w 3783333"/>
                  <a:gd name="connsiteY789" fmla="*/ 15053 h 1110446"/>
                  <a:gd name="connsiteX790" fmla="*/ 3722099 w 3783333"/>
                  <a:gd name="connsiteY790" fmla="*/ 15053 h 1110446"/>
                  <a:gd name="connsiteX791" fmla="*/ 3728149 w 3783333"/>
                  <a:gd name="connsiteY791" fmla="*/ 15053 h 1110446"/>
                  <a:gd name="connsiteX792" fmla="*/ 3734382 w 3783333"/>
                  <a:gd name="connsiteY792" fmla="*/ 15053 h 1110446"/>
                  <a:gd name="connsiteX793" fmla="*/ 3740433 w 3783333"/>
                  <a:gd name="connsiteY793" fmla="*/ 15053 h 1110446"/>
                  <a:gd name="connsiteX794" fmla="*/ 3731266 w 3783333"/>
                  <a:gd name="connsiteY794" fmla="*/ 22730 h 1110446"/>
                  <a:gd name="connsiteX795" fmla="*/ 3731266 w 3783333"/>
                  <a:gd name="connsiteY795" fmla="*/ 10085 h 1110446"/>
                  <a:gd name="connsiteX796" fmla="*/ 3746666 w 3783333"/>
                  <a:gd name="connsiteY796" fmla="*/ 10085 h 1110446"/>
                  <a:gd name="connsiteX797" fmla="*/ 3752716 w 3783333"/>
                  <a:gd name="connsiteY797" fmla="*/ 10085 h 1110446"/>
                  <a:gd name="connsiteX798" fmla="*/ 3758766 w 3783333"/>
                  <a:gd name="connsiteY798" fmla="*/ 10085 h 1110446"/>
                  <a:gd name="connsiteX799" fmla="*/ 3749599 w 3783333"/>
                  <a:gd name="connsiteY799" fmla="*/ 17612 h 1110446"/>
                  <a:gd name="connsiteX800" fmla="*/ 3749599 w 3783333"/>
                  <a:gd name="connsiteY800" fmla="*/ 12644 h 1110446"/>
                  <a:gd name="connsiteX801" fmla="*/ 3749599 w 3783333"/>
                  <a:gd name="connsiteY801" fmla="*/ 0 h 1110446"/>
                  <a:gd name="connsiteX802" fmla="*/ 3765000 w 3783333"/>
                  <a:gd name="connsiteY802" fmla="*/ 0 h 1110446"/>
                  <a:gd name="connsiteX803" fmla="*/ 3771050 w 3783333"/>
                  <a:gd name="connsiteY803" fmla="*/ 0 h 1110446"/>
                  <a:gd name="connsiteX804" fmla="*/ 3777283 w 3783333"/>
                  <a:gd name="connsiteY804" fmla="*/ 0 h 1110446"/>
                  <a:gd name="connsiteX805" fmla="*/ 3783333 w 3783333"/>
                  <a:gd name="connsiteY805" fmla="*/ 0 h 1110446"/>
                  <a:gd name="connsiteX806" fmla="*/ 3783333 w 3783333"/>
                  <a:gd name="connsiteY806" fmla="*/ 15203 h 1110446"/>
                  <a:gd name="connsiteX807" fmla="*/ 3777283 w 3783333"/>
                  <a:gd name="connsiteY807" fmla="*/ 15203 h 1110446"/>
                  <a:gd name="connsiteX808" fmla="*/ 3771050 w 3783333"/>
                  <a:gd name="connsiteY808" fmla="*/ 15203 h 1110446"/>
                  <a:gd name="connsiteX809" fmla="*/ 3765000 w 3783333"/>
                  <a:gd name="connsiteY809" fmla="*/ 15203 h 1110446"/>
                  <a:gd name="connsiteX810" fmla="*/ 3758766 w 3783333"/>
                  <a:gd name="connsiteY810" fmla="*/ 15203 h 1110446"/>
                  <a:gd name="connsiteX811" fmla="*/ 3768116 w 3783333"/>
                  <a:gd name="connsiteY811" fmla="*/ 7677 h 1110446"/>
                  <a:gd name="connsiteX812" fmla="*/ 3768116 w 3783333"/>
                  <a:gd name="connsiteY812" fmla="*/ 12644 h 1110446"/>
                  <a:gd name="connsiteX813" fmla="*/ 3768116 w 3783333"/>
                  <a:gd name="connsiteY813" fmla="*/ 25138 h 1110446"/>
                  <a:gd name="connsiteX814" fmla="*/ 3752716 w 3783333"/>
                  <a:gd name="connsiteY814" fmla="*/ 25138 h 1110446"/>
                  <a:gd name="connsiteX815" fmla="*/ 3746666 w 3783333"/>
                  <a:gd name="connsiteY815" fmla="*/ 25138 h 1110446"/>
                  <a:gd name="connsiteX816" fmla="*/ 3740433 w 3783333"/>
                  <a:gd name="connsiteY816" fmla="*/ 25138 h 1110446"/>
                  <a:gd name="connsiteX817" fmla="*/ 3749783 w 3783333"/>
                  <a:gd name="connsiteY817" fmla="*/ 17612 h 1110446"/>
                  <a:gd name="connsiteX818" fmla="*/ 3749783 w 3783333"/>
                  <a:gd name="connsiteY818" fmla="*/ 30256 h 1110446"/>
                  <a:gd name="connsiteX819" fmla="*/ 3734382 w 3783333"/>
                  <a:gd name="connsiteY819" fmla="*/ 30256 h 1110446"/>
                  <a:gd name="connsiteX820" fmla="*/ 3728149 w 3783333"/>
                  <a:gd name="connsiteY820" fmla="*/ 30256 h 1110446"/>
                  <a:gd name="connsiteX821" fmla="*/ 3722099 w 3783333"/>
                  <a:gd name="connsiteY821" fmla="*/ 30256 h 1110446"/>
                  <a:gd name="connsiteX822" fmla="*/ 3716049 w 3783333"/>
                  <a:gd name="connsiteY822" fmla="*/ 30256 h 1110446"/>
                  <a:gd name="connsiteX823" fmla="*/ 3709815 w 3783333"/>
                  <a:gd name="connsiteY823" fmla="*/ 30256 h 1110446"/>
                  <a:gd name="connsiteX824" fmla="*/ 3719165 w 3783333"/>
                  <a:gd name="connsiteY824" fmla="*/ 22730 h 1110446"/>
                  <a:gd name="connsiteX825" fmla="*/ 3719165 w 3783333"/>
                  <a:gd name="connsiteY825" fmla="*/ 35224 h 1110446"/>
                  <a:gd name="connsiteX826" fmla="*/ 3703582 w 3783333"/>
                  <a:gd name="connsiteY826" fmla="*/ 35224 h 1110446"/>
                  <a:gd name="connsiteX827" fmla="*/ 3712932 w 3783333"/>
                  <a:gd name="connsiteY827" fmla="*/ 27697 h 1110446"/>
                  <a:gd name="connsiteX828" fmla="*/ 3712932 w 3783333"/>
                  <a:gd name="connsiteY828" fmla="*/ 40342 h 1110446"/>
                  <a:gd name="connsiteX829" fmla="*/ 3697532 w 3783333"/>
                  <a:gd name="connsiteY829" fmla="*/ 40342 h 1110446"/>
                  <a:gd name="connsiteX830" fmla="*/ 3691482 w 3783333"/>
                  <a:gd name="connsiteY830" fmla="*/ 40342 h 1110446"/>
                  <a:gd name="connsiteX831" fmla="*/ 3685432 w 3783333"/>
                  <a:gd name="connsiteY831" fmla="*/ 40342 h 1110446"/>
                  <a:gd name="connsiteX832" fmla="*/ 3679198 w 3783333"/>
                  <a:gd name="connsiteY832" fmla="*/ 40342 h 1110446"/>
                  <a:gd name="connsiteX833" fmla="*/ 3673148 w 3783333"/>
                  <a:gd name="connsiteY833" fmla="*/ 40342 h 1110446"/>
                  <a:gd name="connsiteX834" fmla="*/ 3666914 w 3783333"/>
                  <a:gd name="connsiteY834" fmla="*/ 40342 h 1110446"/>
                  <a:gd name="connsiteX835" fmla="*/ 3654631 w 3783333"/>
                  <a:gd name="connsiteY835" fmla="*/ 40342 h 1110446"/>
                  <a:gd name="connsiteX836" fmla="*/ 3648581 w 3783333"/>
                  <a:gd name="connsiteY836" fmla="*/ 40342 h 1110446"/>
                  <a:gd name="connsiteX837" fmla="*/ 3657748 w 3783333"/>
                  <a:gd name="connsiteY837" fmla="*/ 32665 h 1110446"/>
                  <a:gd name="connsiteX838" fmla="*/ 3657748 w 3783333"/>
                  <a:gd name="connsiteY838" fmla="*/ 50276 h 1110446"/>
                  <a:gd name="connsiteX839" fmla="*/ 3642347 w 3783333"/>
                  <a:gd name="connsiteY839" fmla="*/ 50276 h 1110446"/>
                  <a:gd name="connsiteX840" fmla="*/ 3636297 w 3783333"/>
                  <a:gd name="connsiteY840" fmla="*/ 50276 h 1110446"/>
                  <a:gd name="connsiteX841" fmla="*/ 3630247 w 3783333"/>
                  <a:gd name="connsiteY841" fmla="*/ 50276 h 1110446"/>
                  <a:gd name="connsiteX842" fmla="*/ 3639414 w 3783333"/>
                  <a:gd name="connsiteY842" fmla="*/ 42750 h 1110446"/>
                  <a:gd name="connsiteX843" fmla="*/ 3639414 w 3783333"/>
                  <a:gd name="connsiteY843" fmla="*/ 55394 h 1110446"/>
                  <a:gd name="connsiteX844" fmla="*/ 3624014 w 3783333"/>
                  <a:gd name="connsiteY844" fmla="*/ 55394 h 1110446"/>
                  <a:gd name="connsiteX845" fmla="*/ 3617964 w 3783333"/>
                  <a:gd name="connsiteY845" fmla="*/ 55394 h 1110446"/>
                  <a:gd name="connsiteX846" fmla="*/ 3611730 w 3783333"/>
                  <a:gd name="connsiteY846" fmla="*/ 55394 h 1110446"/>
                  <a:gd name="connsiteX847" fmla="*/ 3599630 w 3783333"/>
                  <a:gd name="connsiteY847" fmla="*/ 55394 h 1110446"/>
                  <a:gd name="connsiteX848" fmla="*/ 3593397 w 3783333"/>
                  <a:gd name="connsiteY848" fmla="*/ 55394 h 1110446"/>
                  <a:gd name="connsiteX849" fmla="*/ 3587346 w 3783333"/>
                  <a:gd name="connsiteY849" fmla="*/ 55394 h 1110446"/>
                  <a:gd name="connsiteX850" fmla="*/ 3596513 w 3783333"/>
                  <a:gd name="connsiteY850" fmla="*/ 47717 h 1110446"/>
                  <a:gd name="connsiteX851" fmla="*/ 3596513 w 3783333"/>
                  <a:gd name="connsiteY851" fmla="*/ 60362 h 1110446"/>
                  <a:gd name="connsiteX852" fmla="*/ 3581113 w 3783333"/>
                  <a:gd name="connsiteY852" fmla="*/ 60362 h 1110446"/>
                  <a:gd name="connsiteX853" fmla="*/ 3575063 w 3783333"/>
                  <a:gd name="connsiteY853" fmla="*/ 60362 h 1110446"/>
                  <a:gd name="connsiteX854" fmla="*/ 3584230 w 3783333"/>
                  <a:gd name="connsiteY854" fmla="*/ 52835 h 1110446"/>
                  <a:gd name="connsiteX855" fmla="*/ 3584230 w 3783333"/>
                  <a:gd name="connsiteY855" fmla="*/ 65329 h 1110446"/>
                  <a:gd name="connsiteX856" fmla="*/ 3569013 w 3783333"/>
                  <a:gd name="connsiteY856" fmla="*/ 65329 h 1110446"/>
                  <a:gd name="connsiteX857" fmla="*/ 3562779 w 3783333"/>
                  <a:gd name="connsiteY857" fmla="*/ 65329 h 1110446"/>
                  <a:gd name="connsiteX858" fmla="*/ 3556729 w 3783333"/>
                  <a:gd name="connsiteY858" fmla="*/ 65329 h 1110446"/>
                  <a:gd name="connsiteX859" fmla="*/ 3550496 w 3783333"/>
                  <a:gd name="connsiteY859" fmla="*/ 65329 h 1110446"/>
                  <a:gd name="connsiteX860" fmla="*/ 3544446 w 3783333"/>
                  <a:gd name="connsiteY860" fmla="*/ 65329 h 1110446"/>
                  <a:gd name="connsiteX861" fmla="*/ 3538212 w 3783333"/>
                  <a:gd name="connsiteY861" fmla="*/ 65329 h 1110446"/>
                  <a:gd name="connsiteX862" fmla="*/ 3532162 w 3783333"/>
                  <a:gd name="connsiteY862" fmla="*/ 65329 h 1110446"/>
                  <a:gd name="connsiteX863" fmla="*/ 3526112 w 3783333"/>
                  <a:gd name="connsiteY863" fmla="*/ 65329 h 1110446"/>
                  <a:gd name="connsiteX864" fmla="*/ 3535279 w 3783333"/>
                  <a:gd name="connsiteY864" fmla="*/ 57803 h 1110446"/>
                  <a:gd name="connsiteX865" fmla="*/ 3535279 w 3783333"/>
                  <a:gd name="connsiteY865" fmla="*/ 70447 h 1110446"/>
                  <a:gd name="connsiteX866" fmla="*/ 3519879 w 3783333"/>
                  <a:gd name="connsiteY866" fmla="*/ 70447 h 1110446"/>
                  <a:gd name="connsiteX867" fmla="*/ 3513829 w 3783333"/>
                  <a:gd name="connsiteY867" fmla="*/ 70447 h 1110446"/>
                  <a:gd name="connsiteX868" fmla="*/ 3507595 w 3783333"/>
                  <a:gd name="connsiteY868" fmla="*/ 70447 h 1110446"/>
                  <a:gd name="connsiteX869" fmla="*/ 3516945 w 3783333"/>
                  <a:gd name="connsiteY869" fmla="*/ 62770 h 1110446"/>
                  <a:gd name="connsiteX870" fmla="*/ 3516945 w 3783333"/>
                  <a:gd name="connsiteY870" fmla="*/ 75415 h 1110446"/>
                  <a:gd name="connsiteX871" fmla="*/ 3501545 w 3783333"/>
                  <a:gd name="connsiteY871" fmla="*/ 75415 h 1110446"/>
                  <a:gd name="connsiteX872" fmla="*/ 3495495 w 3783333"/>
                  <a:gd name="connsiteY872" fmla="*/ 75415 h 1110446"/>
                  <a:gd name="connsiteX873" fmla="*/ 3504662 w 3783333"/>
                  <a:gd name="connsiteY873" fmla="*/ 67888 h 1110446"/>
                  <a:gd name="connsiteX874" fmla="*/ 3504662 w 3783333"/>
                  <a:gd name="connsiteY874" fmla="*/ 80533 h 1110446"/>
                  <a:gd name="connsiteX875" fmla="*/ 3489262 w 3783333"/>
                  <a:gd name="connsiteY875" fmla="*/ 80533 h 1110446"/>
                  <a:gd name="connsiteX876" fmla="*/ 3483028 w 3783333"/>
                  <a:gd name="connsiteY876" fmla="*/ 80533 h 1110446"/>
                  <a:gd name="connsiteX877" fmla="*/ 3476978 w 3783333"/>
                  <a:gd name="connsiteY877" fmla="*/ 80533 h 1110446"/>
                  <a:gd name="connsiteX878" fmla="*/ 3486328 w 3783333"/>
                  <a:gd name="connsiteY878" fmla="*/ 72856 h 1110446"/>
                  <a:gd name="connsiteX879" fmla="*/ 3486328 w 3783333"/>
                  <a:gd name="connsiteY879" fmla="*/ 85500 h 1110446"/>
                  <a:gd name="connsiteX880" fmla="*/ 3470928 w 3783333"/>
                  <a:gd name="connsiteY880" fmla="*/ 85500 h 1110446"/>
                  <a:gd name="connsiteX881" fmla="*/ 3480095 w 3783333"/>
                  <a:gd name="connsiteY881" fmla="*/ 77974 h 1110446"/>
                  <a:gd name="connsiteX882" fmla="*/ 3480095 w 3783333"/>
                  <a:gd name="connsiteY882" fmla="*/ 90618 h 1110446"/>
                  <a:gd name="connsiteX883" fmla="*/ 3464694 w 3783333"/>
                  <a:gd name="connsiteY883" fmla="*/ 90618 h 1110446"/>
                  <a:gd name="connsiteX884" fmla="*/ 3458644 w 3783333"/>
                  <a:gd name="connsiteY884" fmla="*/ 90618 h 1110446"/>
                  <a:gd name="connsiteX885" fmla="*/ 3467811 w 3783333"/>
                  <a:gd name="connsiteY885" fmla="*/ 82941 h 1110446"/>
                  <a:gd name="connsiteX886" fmla="*/ 3467811 w 3783333"/>
                  <a:gd name="connsiteY886" fmla="*/ 95585 h 1110446"/>
                  <a:gd name="connsiteX887" fmla="*/ 3452594 w 3783333"/>
                  <a:gd name="connsiteY887" fmla="*/ 95585 h 1110446"/>
                  <a:gd name="connsiteX888" fmla="*/ 3461761 w 3783333"/>
                  <a:gd name="connsiteY888" fmla="*/ 87908 h 1110446"/>
                  <a:gd name="connsiteX889" fmla="*/ 3461761 w 3783333"/>
                  <a:gd name="connsiteY889" fmla="*/ 100553 h 1110446"/>
                  <a:gd name="connsiteX890" fmla="*/ 3446361 w 3783333"/>
                  <a:gd name="connsiteY890" fmla="*/ 100553 h 1110446"/>
                  <a:gd name="connsiteX891" fmla="*/ 3455711 w 3783333"/>
                  <a:gd name="connsiteY891" fmla="*/ 93026 h 1110446"/>
                  <a:gd name="connsiteX892" fmla="*/ 3455711 w 3783333"/>
                  <a:gd name="connsiteY892" fmla="*/ 105671 h 1110446"/>
                  <a:gd name="connsiteX893" fmla="*/ 3440310 w 3783333"/>
                  <a:gd name="connsiteY893" fmla="*/ 105671 h 1110446"/>
                  <a:gd name="connsiteX894" fmla="*/ 3434077 w 3783333"/>
                  <a:gd name="connsiteY894" fmla="*/ 105671 h 1110446"/>
                  <a:gd name="connsiteX895" fmla="*/ 3421794 w 3783333"/>
                  <a:gd name="connsiteY895" fmla="*/ 105671 h 1110446"/>
                  <a:gd name="connsiteX896" fmla="*/ 3409693 w 3783333"/>
                  <a:gd name="connsiteY896" fmla="*/ 105671 h 1110446"/>
                  <a:gd name="connsiteX897" fmla="*/ 3403460 w 3783333"/>
                  <a:gd name="connsiteY897" fmla="*/ 105671 h 1110446"/>
                  <a:gd name="connsiteX898" fmla="*/ 3397410 w 3783333"/>
                  <a:gd name="connsiteY898" fmla="*/ 105671 h 1110446"/>
                  <a:gd name="connsiteX899" fmla="*/ 3406577 w 3783333"/>
                  <a:gd name="connsiteY899" fmla="*/ 97994 h 1110446"/>
                  <a:gd name="connsiteX900" fmla="*/ 3406577 w 3783333"/>
                  <a:gd name="connsiteY900" fmla="*/ 110638 h 1110446"/>
                  <a:gd name="connsiteX901" fmla="*/ 3391176 w 3783333"/>
                  <a:gd name="connsiteY901" fmla="*/ 110638 h 1110446"/>
                  <a:gd name="connsiteX902" fmla="*/ 3385126 w 3783333"/>
                  <a:gd name="connsiteY902" fmla="*/ 110638 h 1110446"/>
                  <a:gd name="connsiteX903" fmla="*/ 3378893 w 3783333"/>
                  <a:gd name="connsiteY903" fmla="*/ 110638 h 1110446"/>
                  <a:gd name="connsiteX904" fmla="*/ 3372843 w 3783333"/>
                  <a:gd name="connsiteY904" fmla="*/ 110638 h 1110446"/>
                  <a:gd name="connsiteX905" fmla="*/ 3366793 w 3783333"/>
                  <a:gd name="connsiteY905" fmla="*/ 110638 h 1110446"/>
                  <a:gd name="connsiteX906" fmla="*/ 3375959 w 3783333"/>
                  <a:gd name="connsiteY906" fmla="*/ 102961 h 1110446"/>
                  <a:gd name="connsiteX907" fmla="*/ 3375959 w 3783333"/>
                  <a:gd name="connsiteY907" fmla="*/ 115606 h 1110446"/>
                  <a:gd name="connsiteX908" fmla="*/ 3360559 w 3783333"/>
                  <a:gd name="connsiteY908" fmla="*/ 115606 h 1110446"/>
                  <a:gd name="connsiteX909" fmla="*/ 3354509 w 3783333"/>
                  <a:gd name="connsiteY909" fmla="*/ 115606 h 1110446"/>
                  <a:gd name="connsiteX910" fmla="*/ 3363676 w 3783333"/>
                  <a:gd name="connsiteY910" fmla="*/ 108079 h 1110446"/>
                  <a:gd name="connsiteX911" fmla="*/ 3363676 w 3783333"/>
                  <a:gd name="connsiteY911" fmla="*/ 120724 h 1110446"/>
                  <a:gd name="connsiteX912" fmla="*/ 3348459 w 3783333"/>
                  <a:gd name="connsiteY912" fmla="*/ 120724 h 1110446"/>
                  <a:gd name="connsiteX913" fmla="*/ 3342226 w 3783333"/>
                  <a:gd name="connsiteY913" fmla="*/ 120724 h 1110446"/>
                  <a:gd name="connsiteX914" fmla="*/ 3336175 w 3783333"/>
                  <a:gd name="connsiteY914" fmla="*/ 120724 h 1110446"/>
                  <a:gd name="connsiteX915" fmla="*/ 3329942 w 3783333"/>
                  <a:gd name="connsiteY915" fmla="*/ 120724 h 1110446"/>
                  <a:gd name="connsiteX916" fmla="*/ 3323892 w 3783333"/>
                  <a:gd name="connsiteY916" fmla="*/ 120724 h 1110446"/>
                  <a:gd name="connsiteX917" fmla="*/ 3317659 w 3783333"/>
                  <a:gd name="connsiteY917" fmla="*/ 120724 h 1110446"/>
                  <a:gd name="connsiteX918" fmla="*/ 3311608 w 3783333"/>
                  <a:gd name="connsiteY918" fmla="*/ 120724 h 1110446"/>
                  <a:gd name="connsiteX919" fmla="*/ 3305375 w 3783333"/>
                  <a:gd name="connsiteY919" fmla="*/ 120724 h 1110446"/>
                  <a:gd name="connsiteX920" fmla="*/ 3314725 w 3783333"/>
                  <a:gd name="connsiteY920" fmla="*/ 113047 h 1110446"/>
                  <a:gd name="connsiteX921" fmla="*/ 3314725 w 3783333"/>
                  <a:gd name="connsiteY921" fmla="*/ 125691 h 1110446"/>
                  <a:gd name="connsiteX922" fmla="*/ 3299325 w 3783333"/>
                  <a:gd name="connsiteY922" fmla="*/ 125691 h 1110446"/>
                  <a:gd name="connsiteX923" fmla="*/ 3293275 w 3783333"/>
                  <a:gd name="connsiteY923" fmla="*/ 125691 h 1110446"/>
                  <a:gd name="connsiteX924" fmla="*/ 3302442 w 3783333"/>
                  <a:gd name="connsiteY924" fmla="*/ 118165 h 1110446"/>
                  <a:gd name="connsiteX925" fmla="*/ 3302442 w 3783333"/>
                  <a:gd name="connsiteY925" fmla="*/ 130809 h 1110446"/>
                  <a:gd name="connsiteX926" fmla="*/ 3287041 w 3783333"/>
                  <a:gd name="connsiteY926" fmla="*/ 130809 h 1110446"/>
                  <a:gd name="connsiteX927" fmla="*/ 3280991 w 3783333"/>
                  <a:gd name="connsiteY927" fmla="*/ 130809 h 1110446"/>
                  <a:gd name="connsiteX928" fmla="*/ 3274758 w 3783333"/>
                  <a:gd name="connsiteY928" fmla="*/ 130809 h 1110446"/>
                  <a:gd name="connsiteX929" fmla="*/ 3268707 w 3783333"/>
                  <a:gd name="connsiteY929" fmla="*/ 130809 h 1110446"/>
                  <a:gd name="connsiteX930" fmla="*/ 3278058 w 3783333"/>
                  <a:gd name="connsiteY930" fmla="*/ 123132 h 1110446"/>
                  <a:gd name="connsiteX931" fmla="*/ 3278058 w 3783333"/>
                  <a:gd name="connsiteY931" fmla="*/ 135776 h 1110446"/>
                  <a:gd name="connsiteX932" fmla="*/ 3262474 w 3783333"/>
                  <a:gd name="connsiteY932" fmla="*/ 135776 h 1110446"/>
                  <a:gd name="connsiteX933" fmla="*/ 3250374 w 3783333"/>
                  <a:gd name="connsiteY933" fmla="*/ 135776 h 1110446"/>
                  <a:gd name="connsiteX934" fmla="*/ 3259541 w 3783333"/>
                  <a:gd name="connsiteY934" fmla="*/ 128250 h 1110446"/>
                  <a:gd name="connsiteX935" fmla="*/ 3259541 w 3783333"/>
                  <a:gd name="connsiteY935" fmla="*/ 140744 h 1110446"/>
                  <a:gd name="connsiteX936" fmla="*/ 3244140 w 3783333"/>
                  <a:gd name="connsiteY936" fmla="*/ 140744 h 1110446"/>
                  <a:gd name="connsiteX937" fmla="*/ 3238090 w 3783333"/>
                  <a:gd name="connsiteY937" fmla="*/ 140744 h 1110446"/>
                  <a:gd name="connsiteX938" fmla="*/ 3247257 w 3783333"/>
                  <a:gd name="connsiteY938" fmla="*/ 133217 h 1110446"/>
                  <a:gd name="connsiteX939" fmla="*/ 3247257 w 3783333"/>
                  <a:gd name="connsiteY939" fmla="*/ 145862 h 1110446"/>
                  <a:gd name="connsiteX940" fmla="*/ 3232040 w 3783333"/>
                  <a:gd name="connsiteY940" fmla="*/ 145862 h 1110446"/>
                  <a:gd name="connsiteX941" fmla="*/ 3225807 w 3783333"/>
                  <a:gd name="connsiteY941" fmla="*/ 145862 h 1110446"/>
                  <a:gd name="connsiteX942" fmla="*/ 3235157 w 3783333"/>
                  <a:gd name="connsiteY942" fmla="*/ 138185 h 1110446"/>
                  <a:gd name="connsiteX943" fmla="*/ 3235157 w 3783333"/>
                  <a:gd name="connsiteY943" fmla="*/ 150829 h 1110446"/>
                  <a:gd name="connsiteX944" fmla="*/ 3219757 w 3783333"/>
                  <a:gd name="connsiteY944" fmla="*/ 150829 h 1110446"/>
                  <a:gd name="connsiteX945" fmla="*/ 3213523 w 3783333"/>
                  <a:gd name="connsiteY945" fmla="*/ 150829 h 1110446"/>
                  <a:gd name="connsiteX946" fmla="*/ 3207473 w 3783333"/>
                  <a:gd name="connsiteY946" fmla="*/ 150829 h 1110446"/>
                  <a:gd name="connsiteX947" fmla="*/ 3216640 w 3783333"/>
                  <a:gd name="connsiteY947" fmla="*/ 143303 h 1110446"/>
                  <a:gd name="connsiteX948" fmla="*/ 3216640 w 3783333"/>
                  <a:gd name="connsiteY948" fmla="*/ 160915 h 1110446"/>
                  <a:gd name="connsiteX949" fmla="*/ 3201240 w 3783333"/>
                  <a:gd name="connsiteY949" fmla="*/ 160915 h 1110446"/>
                  <a:gd name="connsiteX950" fmla="*/ 3195190 w 3783333"/>
                  <a:gd name="connsiteY950" fmla="*/ 160915 h 1110446"/>
                  <a:gd name="connsiteX951" fmla="*/ 3204356 w 3783333"/>
                  <a:gd name="connsiteY951" fmla="*/ 153238 h 1110446"/>
                  <a:gd name="connsiteX952" fmla="*/ 3204356 w 3783333"/>
                  <a:gd name="connsiteY952" fmla="*/ 165882 h 1110446"/>
                  <a:gd name="connsiteX953" fmla="*/ 3189139 w 3783333"/>
                  <a:gd name="connsiteY953" fmla="*/ 165882 h 1110446"/>
                  <a:gd name="connsiteX954" fmla="*/ 3182906 w 3783333"/>
                  <a:gd name="connsiteY954" fmla="*/ 165882 h 1110446"/>
                  <a:gd name="connsiteX955" fmla="*/ 3192256 w 3783333"/>
                  <a:gd name="connsiteY955" fmla="*/ 158356 h 1110446"/>
                  <a:gd name="connsiteX956" fmla="*/ 3192256 w 3783333"/>
                  <a:gd name="connsiteY956" fmla="*/ 171000 h 1110446"/>
                  <a:gd name="connsiteX957" fmla="*/ 3176856 w 3783333"/>
                  <a:gd name="connsiteY957" fmla="*/ 171000 h 1110446"/>
                  <a:gd name="connsiteX958" fmla="*/ 3170623 w 3783333"/>
                  <a:gd name="connsiteY958" fmla="*/ 171000 h 1110446"/>
                  <a:gd name="connsiteX959" fmla="*/ 3179973 w 3783333"/>
                  <a:gd name="connsiteY959" fmla="*/ 163323 h 1110446"/>
                  <a:gd name="connsiteX960" fmla="*/ 3179973 w 3783333"/>
                  <a:gd name="connsiteY960" fmla="*/ 175968 h 1110446"/>
                  <a:gd name="connsiteX961" fmla="*/ 3164572 w 3783333"/>
                  <a:gd name="connsiteY961" fmla="*/ 175968 h 1110446"/>
                  <a:gd name="connsiteX962" fmla="*/ 3158339 w 3783333"/>
                  <a:gd name="connsiteY962" fmla="*/ 175968 h 1110446"/>
                  <a:gd name="connsiteX963" fmla="*/ 3152289 w 3783333"/>
                  <a:gd name="connsiteY963" fmla="*/ 175968 h 1110446"/>
                  <a:gd name="connsiteX964" fmla="*/ 3161456 w 3783333"/>
                  <a:gd name="connsiteY964" fmla="*/ 168441 h 1110446"/>
                  <a:gd name="connsiteX965" fmla="*/ 3161456 w 3783333"/>
                  <a:gd name="connsiteY965" fmla="*/ 173409 h 1110446"/>
                  <a:gd name="connsiteX966" fmla="*/ 3161456 w 3783333"/>
                  <a:gd name="connsiteY966" fmla="*/ 191020 h 1110446"/>
                  <a:gd name="connsiteX967" fmla="*/ 3146055 w 3783333"/>
                  <a:gd name="connsiteY967" fmla="*/ 191020 h 1110446"/>
                  <a:gd name="connsiteX968" fmla="*/ 3140005 w 3783333"/>
                  <a:gd name="connsiteY968" fmla="*/ 191020 h 1110446"/>
                  <a:gd name="connsiteX969" fmla="*/ 3133955 w 3783333"/>
                  <a:gd name="connsiteY969" fmla="*/ 191020 h 1110446"/>
                  <a:gd name="connsiteX970" fmla="*/ 3127905 w 3783333"/>
                  <a:gd name="connsiteY970" fmla="*/ 191020 h 1110446"/>
                  <a:gd name="connsiteX971" fmla="*/ 3137072 w 3783333"/>
                  <a:gd name="connsiteY971" fmla="*/ 183494 h 1110446"/>
                  <a:gd name="connsiteX972" fmla="*/ 3137072 w 3783333"/>
                  <a:gd name="connsiteY972" fmla="*/ 206073 h 1110446"/>
                  <a:gd name="connsiteX973" fmla="*/ 3121672 w 3783333"/>
                  <a:gd name="connsiteY973" fmla="*/ 206073 h 1110446"/>
                  <a:gd name="connsiteX974" fmla="*/ 3109388 w 3783333"/>
                  <a:gd name="connsiteY974" fmla="*/ 206073 h 1110446"/>
                  <a:gd name="connsiteX975" fmla="*/ 3103155 w 3783333"/>
                  <a:gd name="connsiteY975" fmla="*/ 206073 h 1110446"/>
                  <a:gd name="connsiteX976" fmla="*/ 3091055 w 3783333"/>
                  <a:gd name="connsiteY976" fmla="*/ 206073 h 1110446"/>
                  <a:gd name="connsiteX977" fmla="*/ 3100221 w 3783333"/>
                  <a:gd name="connsiteY977" fmla="*/ 198547 h 1110446"/>
                  <a:gd name="connsiteX978" fmla="*/ 3100221 w 3783333"/>
                  <a:gd name="connsiteY978" fmla="*/ 211041 h 1110446"/>
                  <a:gd name="connsiteX979" fmla="*/ 3084821 w 3783333"/>
                  <a:gd name="connsiteY979" fmla="*/ 211041 h 1110446"/>
                  <a:gd name="connsiteX980" fmla="*/ 3094171 w 3783333"/>
                  <a:gd name="connsiteY980" fmla="*/ 203514 h 1110446"/>
                  <a:gd name="connsiteX981" fmla="*/ 3094171 w 3783333"/>
                  <a:gd name="connsiteY981" fmla="*/ 216159 h 1110446"/>
                  <a:gd name="connsiteX982" fmla="*/ 3078771 w 3783333"/>
                  <a:gd name="connsiteY982" fmla="*/ 216159 h 1110446"/>
                  <a:gd name="connsiteX983" fmla="*/ 3072721 w 3783333"/>
                  <a:gd name="connsiteY983" fmla="*/ 216159 h 1110446"/>
                  <a:gd name="connsiteX984" fmla="*/ 3081888 w 3783333"/>
                  <a:gd name="connsiteY984" fmla="*/ 208482 h 1110446"/>
                  <a:gd name="connsiteX985" fmla="*/ 3081888 w 3783333"/>
                  <a:gd name="connsiteY985" fmla="*/ 221126 h 1110446"/>
                  <a:gd name="connsiteX986" fmla="*/ 3060437 w 3783333"/>
                  <a:gd name="connsiteY986" fmla="*/ 221126 h 1110446"/>
                  <a:gd name="connsiteX987" fmla="*/ 3048154 w 3783333"/>
                  <a:gd name="connsiteY987" fmla="*/ 221126 h 1110446"/>
                  <a:gd name="connsiteX988" fmla="*/ 3041920 w 3783333"/>
                  <a:gd name="connsiteY988" fmla="*/ 221126 h 1110446"/>
                  <a:gd name="connsiteX989" fmla="*/ 3051270 w 3783333"/>
                  <a:gd name="connsiteY989" fmla="*/ 213600 h 1110446"/>
                  <a:gd name="connsiteX990" fmla="*/ 3051270 w 3783333"/>
                  <a:gd name="connsiteY990" fmla="*/ 226093 h 1110446"/>
                  <a:gd name="connsiteX991" fmla="*/ 3035870 w 3783333"/>
                  <a:gd name="connsiteY991" fmla="*/ 226093 h 1110446"/>
                  <a:gd name="connsiteX992" fmla="*/ 3029820 w 3783333"/>
                  <a:gd name="connsiteY992" fmla="*/ 226093 h 1110446"/>
                  <a:gd name="connsiteX993" fmla="*/ 3038987 w 3783333"/>
                  <a:gd name="connsiteY993" fmla="*/ 218567 h 1110446"/>
                  <a:gd name="connsiteX994" fmla="*/ 3038987 w 3783333"/>
                  <a:gd name="connsiteY994" fmla="*/ 231211 h 1110446"/>
                  <a:gd name="connsiteX995" fmla="*/ 3023587 w 3783333"/>
                  <a:gd name="connsiteY995" fmla="*/ 231211 h 1110446"/>
                  <a:gd name="connsiteX996" fmla="*/ 3017536 w 3783333"/>
                  <a:gd name="connsiteY996" fmla="*/ 231211 h 1110446"/>
                  <a:gd name="connsiteX997" fmla="*/ 3005253 w 3783333"/>
                  <a:gd name="connsiteY997" fmla="*/ 231211 h 1110446"/>
                  <a:gd name="connsiteX998" fmla="*/ 3014603 w 3783333"/>
                  <a:gd name="connsiteY998" fmla="*/ 223685 h 1110446"/>
                  <a:gd name="connsiteX999" fmla="*/ 3014603 w 3783333"/>
                  <a:gd name="connsiteY999" fmla="*/ 236179 h 1110446"/>
                  <a:gd name="connsiteX1000" fmla="*/ 2992969 w 3783333"/>
                  <a:gd name="connsiteY1000" fmla="*/ 236179 h 1110446"/>
                  <a:gd name="connsiteX1001" fmla="*/ 3002319 w 3783333"/>
                  <a:gd name="connsiteY1001" fmla="*/ 228652 h 1110446"/>
                  <a:gd name="connsiteX1002" fmla="*/ 3002319 w 3783333"/>
                  <a:gd name="connsiteY1002" fmla="*/ 241297 h 1110446"/>
                  <a:gd name="connsiteX1003" fmla="*/ 2980686 w 3783333"/>
                  <a:gd name="connsiteY1003" fmla="*/ 241297 h 1110446"/>
                  <a:gd name="connsiteX1004" fmla="*/ 2974636 w 3783333"/>
                  <a:gd name="connsiteY1004" fmla="*/ 241297 h 1110446"/>
                  <a:gd name="connsiteX1005" fmla="*/ 2968586 w 3783333"/>
                  <a:gd name="connsiteY1005" fmla="*/ 241297 h 1110446"/>
                  <a:gd name="connsiteX1006" fmla="*/ 2977752 w 3783333"/>
                  <a:gd name="connsiteY1006" fmla="*/ 233620 h 1110446"/>
                  <a:gd name="connsiteX1007" fmla="*/ 2977752 w 3783333"/>
                  <a:gd name="connsiteY1007" fmla="*/ 246264 h 1110446"/>
                  <a:gd name="connsiteX1008" fmla="*/ 2950069 w 3783333"/>
                  <a:gd name="connsiteY1008" fmla="*/ 246264 h 1110446"/>
                  <a:gd name="connsiteX1009" fmla="*/ 2959419 w 3783333"/>
                  <a:gd name="connsiteY1009" fmla="*/ 238738 h 1110446"/>
                  <a:gd name="connsiteX1010" fmla="*/ 2959419 w 3783333"/>
                  <a:gd name="connsiteY1010" fmla="*/ 251232 h 1110446"/>
                  <a:gd name="connsiteX1011" fmla="*/ 2944019 w 3783333"/>
                  <a:gd name="connsiteY1011" fmla="*/ 251232 h 1110446"/>
                  <a:gd name="connsiteX1012" fmla="*/ 2931735 w 3783333"/>
                  <a:gd name="connsiteY1012" fmla="*/ 251232 h 1110446"/>
                  <a:gd name="connsiteX1013" fmla="*/ 2940902 w 3783333"/>
                  <a:gd name="connsiteY1013" fmla="*/ 243705 h 1110446"/>
                  <a:gd name="connsiteX1014" fmla="*/ 2940902 w 3783333"/>
                  <a:gd name="connsiteY1014" fmla="*/ 256350 h 1110446"/>
                  <a:gd name="connsiteX1015" fmla="*/ 2925502 w 3783333"/>
                  <a:gd name="connsiteY1015" fmla="*/ 256350 h 1110446"/>
                  <a:gd name="connsiteX1016" fmla="*/ 2901118 w 3783333"/>
                  <a:gd name="connsiteY1016" fmla="*/ 256350 h 1110446"/>
                  <a:gd name="connsiteX1017" fmla="*/ 2895068 w 3783333"/>
                  <a:gd name="connsiteY1017" fmla="*/ 256350 h 1110446"/>
                  <a:gd name="connsiteX1018" fmla="*/ 2888834 w 3783333"/>
                  <a:gd name="connsiteY1018" fmla="*/ 256350 h 1110446"/>
                  <a:gd name="connsiteX1019" fmla="*/ 2898184 w 3783333"/>
                  <a:gd name="connsiteY1019" fmla="*/ 248673 h 1110446"/>
                  <a:gd name="connsiteX1020" fmla="*/ 2898184 w 3783333"/>
                  <a:gd name="connsiteY1020" fmla="*/ 261317 h 1110446"/>
                  <a:gd name="connsiteX1021" fmla="*/ 2882784 w 3783333"/>
                  <a:gd name="connsiteY1021" fmla="*/ 261317 h 1110446"/>
                  <a:gd name="connsiteX1022" fmla="*/ 2864267 w 3783333"/>
                  <a:gd name="connsiteY1022" fmla="*/ 261317 h 1110446"/>
                  <a:gd name="connsiteX1023" fmla="*/ 2873617 w 3783333"/>
                  <a:gd name="connsiteY1023" fmla="*/ 253791 h 1110446"/>
                  <a:gd name="connsiteX1024" fmla="*/ 2873617 w 3783333"/>
                  <a:gd name="connsiteY1024" fmla="*/ 266284 h 1110446"/>
                  <a:gd name="connsiteX1025" fmla="*/ 2858217 w 3783333"/>
                  <a:gd name="connsiteY1025" fmla="*/ 266284 h 1110446"/>
                  <a:gd name="connsiteX1026" fmla="*/ 2852167 w 3783333"/>
                  <a:gd name="connsiteY1026" fmla="*/ 266284 h 1110446"/>
                  <a:gd name="connsiteX1027" fmla="*/ 2861334 w 3783333"/>
                  <a:gd name="connsiteY1027" fmla="*/ 258758 h 1110446"/>
                  <a:gd name="connsiteX1028" fmla="*/ 2861334 w 3783333"/>
                  <a:gd name="connsiteY1028" fmla="*/ 263725 h 1110446"/>
                  <a:gd name="connsiteX1029" fmla="*/ 2861334 w 3783333"/>
                  <a:gd name="connsiteY1029" fmla="*/ 276370 h 1110446"/>
                  <a:gd name="connsiteX1030" fmla="*/ 2845933 w 3783333"/>
                  <a:gd name="connsiteY1030" fmla="*/ 276370 h 1110446"/>
                  <a:gd name="connsiteX1031" fmla="*/ 2855284 w 3783333"/>
                  <a:gd name="connsiteY1031" fmla="*/ 268843 h 1110446"/>
                  <a:gd name="connsiteX1032" fmla="*/ 2855284 w 3783333"/>
                  <a:gd name="connsiteY1032" fmla="*/ 281488 h 1110446"/>
                  <a:gd name="connsiteX1033" fmla="*/ 2839883 w 3783333"/>
                  <a:gd name="connsiteY1033" fmla="*/ 281488 h 1110446"/>
                  <a:gd name="connsiteX1034" fmla="*/ 2833650 w 3783333"/>
                  <a:gd name="connsiteY1034" fmla="*/ 281488 h 1110446"/>
                  <a:gd name="connsiteX1035" fmla="*/ 2827600 w 3783333"/>
                  <a:gd name="connsiteY1035" fmla="*/ 281488 h 1110446"/>
                  <a:gd name="connsiteX1036" fmla="*/ 2821366 w 3783333"/>
                  <a:gd name="connsiteY1036" fmla="*/ 281488 h 1110446"/>
                  <a:gd name="connsiteX1037" fmla="*/ 2830716 w 3783333"/>
                  <a:gd name="connsiteY1037" fmla="*/ 273811 h 1110446"/>
                  <a:gd name="connsiteX1038" fmla="*/ 2830716 w 3783333"/>
                  <a:gd name="connsiteY1038" fmla="*/ 283896 h 1110446"/>
                  <a:gd name="connsiteX1039" fmla="*/ 2830716 w 3783333"/>
                  <a:gd name="connsiteY1039" fmla="*/ 296541 h 1110446"/>
                  <a:gd name="connsiteX1040" fmla="*/ 2815316 w 3783333"/>
                  <a:gd name="connsiteY1040" fmla="*/ 296541 h 1110446"/>
                  <a:gd name="connsiteX1041" fmla="*/ 2824483 w 3783333"/>
                  <a:gd name="connsiteY1041" fmla="*/ 288864 h 1110446"/>
                  <a:gd name="connsiteX1042" fmla="*/ 2824483 w 3783333"/>
                  <a:gd name="connsiteY1042" fmla="*/ 301508 h 1110446"/>
                  <a:gd name="connsiteX1043" fmla="*/ 2809266 w 3783333"/>
                  <a:gd name="connsiteY1043" fmla="*/ 301508 h 1110446"/>
                  <a:gd name="connsiteX1044" fmla="*/ 2818433 w 3783333"/>
                  <a:gd name="connsiteY1044" fmla="*/ 293982 h 1110446"/>
                  <a:gd name="connsiteX1045" fmla="*/ 2818433 w 3783333"/>
                  <a:gd name="connsiteY1045" fmla="*/ 306626 h 1110446"/>
                  <a:gd name="connsiteX1046" fmla="*/ 2796983 w 3783333"/>
                  <a:gd name="connsiteY1046" fmla="*/ 306626 h 1110446"/>
                  <a:gd name="connsiteX1047" fmla="*/ 2806149 w 3783333"/>
                  <a:gd name="connsiteY1047" fmla="*/ 298949 h 1110446"/>
                  <a:gd name="connsiteX1048" fmla="*/ 2806149 w 3783333"/>
                  <a:gd name="connsiteY1048" fmla="*/ 311593 h 1110446"/>
                  <a:gd name="connsiteX1049" fmla="*/ 2790749 w 3783333"/>
                  <a:gd name="connsiteY1049" fmla="*/ 311593 h 1110446"/>
                  <a:gd name="connsiteX1050" fmla="*/ 2800099 w 3783333"/>
                  <a:gd name="connsiteY1050" fmla="*/ 303916 h 1110446"/>
                  <a:gd name="connsiteX1051" fmla="*/ 2800099 w 3783333"/>
                  <a:gd name="connsiteY1051" fmla="*/ 316711 h 1110446"/>
                  <a:gd name="connsiteX1052" fmla="*/ 2784699 w 3783333"/>
                  <a:gd name="connsiteY1052" fmla="*/ 316711 h 1110446"/>
                  <a:gd name="connsiteX1053" fmla="*/ 2778649 w 3783333"/>
                  <a:gd name="connsiteY1053" fmla="*/ 316711 h 1110446"/>
                  <a:gd name="connsiteX1054" fmla="*/ 2772416 w 3783333"/>
                  <a:gd name="connsiteY1054" fmla="*/ 316711 h 1110446"/>
                  <a:gd name="connsiteX1055" fmla="*/ 2781766 w 3783333"/>
                  <a:gd name="connsiteY1055" fmla="*/ 309034 h 1110446"/>
                  <a:gd name="connsiteX1056" fmla="*/ 2781766 w 3783333"/>
                  <a:gd name="connsiteY1056" fmla="*/ 321679 h 1110446"/>
                  <a:gd name="connsiteX1057" fmla="*/ 2766182 w 3783333"/>
                  <a:gd name="connsiteY1057" fmla="*/ 321679 h 1110446"/>
                  <a:gd name="connsiteX1058" fmla="*/ 2760132 w 3783333"/>
                  <a:gd name="connsiteY1058" fmla="*/ 321679 h 1110446"/>
                  <a:gd name="connsiteX1059" fmla="*/ 2754082 w 3783333"/>
                  <a:gd name="connsiteY1059" fmla="*/ 321679 h 1110446"/>
                  <a:gd name="connsiteX1060" fmla="*/ 2747848 w 3783333"/>
                  <a:gd name="connsiteY1060" fmla="*/ 321679 h 1110446"/>
                  <a:gd name="connsiteX1061" fmla="*/ 2757199 w 3783333"/>
                  <a:gd name="connsiteY1061" fmla="*/ 314002 h 1110446"/>
                  <a:gd name="connsiteX1062" fmla="*/ 2757199 w 3783333"/>
                  <a:gd name="connsiteY1062" fmla="*/ 326646 h 1110446"/>
                  <a:gd name="connsiteX1063" fmla="*/ 2729515 w 3783333"/>
                  <a:gd name="connsiteY1063" fmla="*/ 326646 h 1110446"/>
                  <a:gd name="connsiteX1064" fmla="*/ 2738865 w 3783333"/>
                  <a:gd name="connsiteY1064" fmla="*/ 319120 h 1110446"/>
                  <a:gd name="connsiteX1065" fmla="*/ 2738865 w 3783333"/>
                  <a:gd name="connsiteY1065" fmla="*/ 331764 h 1110446"/>
                  <a:gd name="connsiteX1066" fmla="*/ 2723465 w 3783333"/>
                  <a:gd name="connsiteY1066" fmla="*/ 331764 h 1110446"/>
                  <a:gd name="connsiteX1067" fmla="*/ 2717231 w 3783333"/>
                  <a:gd name="connsiteY1067" fmla="*/ 331764 h 1110446"/>
                  <a:gd name="connsiteX1068" fmla="*/ 2711181 w 3783333"/>
                  <a:gd name="connsiteY1068" fmla="*/ 331764 h 1110446"/>
                  <a:gd name="connsiteX1069" fmla="*/ 2720348 w 3783333"/>
                  <a:gd name="connsiteY1069" fmla="*/ 324087 h 1110446"/>
                  <a:gd name="connsiteX1070" fmla="*/ 2720348 w 3783333"/>
                  <a:gd name="connsiteY1070" fmla="*/ 329055 h 1110446"/>
                  <a:gd name="connsiteX1071" fmla="*/ 2720348 w 3783333"/>
                  <a:gd name="connsiteY1071" fmla="*/ 341699 h 1110446"/>
                  <a:gd name="connsiteX1072" fmla="*/ 2704948 w 3783333"/>
                  <a:gd name="connsiteY1072" fmla="*/ 341699 h 1110446"/>
                  <a:gd name="connsiteX1073" fmla="*/ 2698898 w 3783333"/>
                  <a:gd name="connsiteY1073" fmla="*/ 341699 h 1110446"/>
                  <a:gd name="connsiteX1074" fmla="*/ 2692848 w 3783333"/>
                  <a:gd name="connsiteY1074" fmla="*/ 341699 h 1110446"/>
                  <a:gd name="connsiteX1075" fmla="*/ 2674514 w 3783333"/>
                  <a:gd name="connsiteY1075" fmla="*/ 341699 h 1110446"/>
                  <a:gd name="connsiteX1076" fmla="*/ 2683681 w 3783333"/>
                  <a:gd name="connsiteY1076" fmla="*/ 334173 h 1110446"/>
                  <a:gd name="connsiteX1077" fmla="*/ 2683681 w 3783333"/>
                  <a:gd name="connsiteY1077" fmla="*/ 346817 h 1110446"/>
                  <a:gd name="connsiteX1078" fmla="*/ 2668280 w 3783333"/>
                  <a:gd name="connsiteY1078" fmla="*/ 346817 h 1110446"/>
                  <a:gd name="connsiteX1079" fmla="*/ 2655997 w 3783333"/>
                  <a:gd name="connsiteY1079" fmla="*/ 346817 h 1110446"/>
                  <a:gd name="connsiteX1080" fmla="*/ 2665347 w 3783333"/>
                  <a:gd name="connsiteY1080" fmla="*/ 339140 h 1110446"/>
                  <a:gd name="connsiteX1081" fmla="*/ 2665347 w 3783333"/>
                  <a:gd name="connsiteY1081" fmla="*/ 344258 h 1110446"/>
                  <a:gd name="connsiteX1082" fmla="*/ 2665347 w 3783333"/>
                  <a:gd name="connsiteY1082" fmla="*/ 356752 h 1110446"/>
                  <a:gd name="connsiteX1083" fmla="*/ 2643713 w 3783333"/>
                  <a:gd name="connsiteY1083" fmla="*/ 356752 h 1110446"/>
                  <a:gd name="connsiteX1084" fmla="*/ 2625380 w 3783333"/>
                  <a:gd name="connsiteY1084" fmla="*/ 356752 h 1110446"/>
                  <a:gd name="connsiteX1085" fmla="*/ 2634730 w 3783333"/>
                  <a:gd name="connsiteY1085" fmla="*/ 349226 h 1110446"/>
                  <a:gd name="connsiteX1086" fmla="*/ 2634730 w 3783333"/>
                  <a:gd name="connsiteY1086" fmla="*/ 361870 h 1110446"/>
                  <a:gd name="connsiteX1087" fmla="*/ 2619329 w 3783333"/>
                  <a:gd name="connsiteY1087" fmla="*/ 361870 h 1110446"/>
                  <a:gd name="connsiteX1088" fmla="*/ 2628496 w 3783333"/>
                  <a:gd name="connsiteY1088" fmla="*/ 354343 h 1110446"/>
                  <a:gd name="connsiteX1089" fmla="*/ 2628496 w 3783333"/>
                  <a:gd name="connsiteY1089" fmla="*/ 366837 h 1110446"/>
                  <a:gd name="connsiteX1090" fmla="*/ 2613096 w 3783333"/>
                  <a:gd name="connsiteY1090" fmla="*/ 366837 h 1110446"/>
                  <a:gd name="connsiteX1091" fmla="*/ 2607046 w 3783333"/>
                  <a:gd name="connsiteY1091" fmla="*/ 366837 h 1110446"/>
                  <a:gd name="connsiteX1092" fmla="*/ 2616396 w 3783333"/>
                  <a:gd name="connsiteY1092" fmla="*/ 359311 h 1110446"/>
                  <a:gd name="connsiteX1093" fmla="*/ 2616396 w 3783333"/>
                  <a:gd name="connsiteY1093" fmla="*/ 371955 h 1110446"/>
                  <a:gd name="connsiteX1094" fmla="*/ 2594762 w 3783333"/>
                  <a:gd name="connsiteY1094" fmla="*/ 371955 h 1110446"/>
                  <a:gd name="connsiteX1095" fmla="*/ 2588529 w 3783333"/>
                  <a:gd name="connsiteY1095" fmla="*/ 371955 h 1110446"/>
                  <a:gd name="connsiteX1096" fmla="*/ 2597879 w 3783333"/>
                  <a:gd name="connsiteY1096" fmla="*/ 364278 h 1110446"/>
                  <a:gd name="connsiteX1097" fmla="*/ 2597879 w 3783333"/>
                  <a:gd name="connsiteY1097" fmla="*/ 369396 h 1110446"/>
                  <a:gd name="connsiteX1098" fmla="*/ 2597879 w 3783333"/>
                  <a:gd name="connsiteY1098" fmla="*/ 381890 h 1110446"/>
                  <a:gd name="connsiteX1099" fmla="*/ 2582479 w 3783333"/>
                  <a:gd name="connsiteY1099" fmla="*/ 381890 h 1110446"/>
                  <a:gd name="connsiteX1100" fmla="*/ 2570195 w 3783333"/>
                  <a:gd name="connsiteY1100" fmla="*/ 381890 h 1110446"/>
                  <a:gd name="connsiteX1101" fmla="*/ 2564145 w 3783333"/>
                  <a:gd name="connsiteY1101" fmla="*/ 381890 h 1110446"/>
                  <a:gd name="connsiteX1102" fmla="*/ 2573312 w 3783333"/>
                  <a:gd name="connsiteY1102" fmla="*/ 374364 h 1110446"/>
                  <a:gd name="connsiteX1103" fmla="*/ 2573312 w 3783333"/>
                  <a:gd name="connsiteY1103" fmla="*/ 387008 h 1110446"/>
                  <a:gd name="connsiteX1104" fmla="*/ 2558095 w 3783333"/>
                  <a:gd name="connsiteY1104" fmla="*/ 387008 h 1110446"/>
                  <a:gd name="connsiteX1105" fmla="*/ 2551862 w 3783333"/>
                  <a:gd name="connsiteY1105" fmla="*/ 387008 h 1110446"/>
                  <a:gd name="connsiteX1106" fmla="*/ 2545628 w 3783333"/>
                  <a:gd name="connsiteY1106" fmla="*/ 387008 h 1110446"/>
                  <a:gd name="connsiteX1107" fmla="*/ 2554978 w 3783333"/>
                  <a:gd name="connsiteY1107" fmla="*/ 379331 h 1110446"/>
                  <a:gd name="connsiteX1108" fmla="*/ 2554978 w 3783333"/>
                  <a:gd name="connsiteY1108" fmla="*/ 391976 h 1110446"/>
                  <a:gd name="connsiteX1109" fmla="*/ 2521244 w 3783333"/>
                  <a:gd name="connsiteY1109" fmla="*/ 391976 h 1110446"/>
                  <a:gd name="connsiteX1110" fmla="*/ 2508961 w 3783333"/>
                  <a:gd name="connsiteY1110" fmla="*/ 391976 h 1110446"/>
                  <a:gd name="connsiteX1111" fmla="*/ 2518311 w 3783333"/>
                  <a:gd name="connsiteY1111" fmla="*/ 384449 h 1110446"/>
                  <a:gd name="connsiteX1112" fmla="*/ 2518311 w 3783333"/>
                  <a:gd name="connsiteY1112" fmla="*/ 396943 h 1110446"/>
                  <a:gd name="connsiteX1113" fmla="*/ 2502911 w 3783333"/>
                  <a:gd name="connsiteY1113" fmla="*/ 396943 h 1110446"/>
                  <a:gd name="connsiteX1114" fmla="*/ 2512078 w 3783333"/>
                  <a:gd name="connsiteY1114" fmla="*/ 389417 h 1110446"/>
                  <a:gd name="connsiteX1115" fmla="*/ 2512078 w 3783333"/>
                  <a:gd name="connsiteY1115" fmla="*/ 394384 h 1110446"/>
                  <a:gd name="connsiteX1116" fmla="*/ 2512078 w 3783333"/>
                  <a:gd name="connsiteY1116" fmla="*/ 407028 h 1110446"/>
                  <a:gd name="connsiteX1117" fmla="*/ 2496677 w 3783333"/>
                  <a:gd name="connsiteY1117" fmla="*/ 407028 h 1110446"/>
                  <a:gd name="connsiteX1118" fmla="*/ 2490627 w 3783333"/>
                  <a:gd name="connsiteY1118" fmla="*/ 407028 h 1110446"/>
                  <a:gd name="connsiteX1119" fmla="*/ 2478344 w 3783333"/>
                  <a:gd name="connsiteY1119" fmla="*/ 407028 h 1110446"/>
                  <a:gd name="connsiteX1120" fmla="*/ 2487510 w 3783333"/>
                  <a:gd name="connsiteY1120" fmla="*/ 399502 h 1110446"/>
                  <a:gd name="connsiteX1121" fmla="*/ 2487510 w 3783333"/>
                  <a:gd name="connsiteY1121" fmla="*/ 411996 h 1110446"/>
                  <a:gd name="connsiteX1122" fmla="*/ 2466060 w 3783333"/>
                  <a:gd name="connsiteY1122" fmla="*/ 411996 h 1110446"/>
                  <a:gd name="connsiteX1123" fmla="*/ 2460010 w 3783333"/>
                  <a:gd name="connsiteY1123" fmla="*/ 411996 h 1110446"/>
                  <a:gd name="connsiteX1124" fmla="*/ 2453776 w 3783333"/>
                  <a:gd name="connsiteY1124" fmla="*/ 411996 h 1110446"/>
                  <a:gd name="connsiteX1125" fmla="*/ 2447726 w 3783333"/>
                  <a:gd name="connsiteY1125" fmla="*/ 411996 h 1110446"/>
                  <a:gd name="connsiteX1126" fmla="*/ 2441676 w 3783333"/>
                  <a:gd name="connsiteY1126" fmla="*/ 411996 h 1110446"/>
                  <a:gd name="connsiteX1127" fmla="*/ 2450843 w 3783333"/>
                  <a:gd name="connsiteY1127" fmla="*/ 404469 h 1110446"/>
                  <a:gd name="connsiteX1128" fmla="*/ 2450843 w 3783333"/>
                  <a:gd name="connsiteY1128" fmla="*/ 417114 h 1110446"/>
                  <a:gd name="connsiteX1129" fmla="*/ 2423159 w 3783333"/>
                  <a:gd name="connsiteY1129" fmla="*/ 417114 h 1110446"/>
                  <a:gd name="connsiteX1130" fmla="*/ 2411059 w 3783333"/>
                  <a:gd name="connsiteY1130" fmla="*/ 417114 h 1110446"/>
                  <a:gd name="connsiteX1131" fmla="*/ 2420226 w 3783333"/>
                  <a:gd name="connsiteY1131" fmla="*/ 409437 h 1110446"/>
                  <a:gd name="connsiteX1132" fmla="*/ 2420226 w 3783333"/>
                  <a:gd name="connsiteY1132" fmla="*/ 422081 h 1110446"/>
                  <a:gd name="connsiteX1133" fmla="*/ 2398776 w 3783333"/>
                  <a:gd name="connsiteY1133" fmla="*/ 422081 h 1110446"/>
                  <a:gd name="connsiteX1134" fmla="*/ 2407942 w 3783333"/>
                  <a:gd name="connsiteY1134" fmla="*/ 414555 h 1110446"/>
                  <a:gd name="connsiteX1135" fmla="*/ 2407942 w 3783333"/>
                  <a:gd name="connsiteY1135" fmla="*/ 427049 h 1110446"/>
                  <a:gd name="connsiteX1136" fmla="*/ 2392542 w 3783333"/>
                  <a:gd name="connsiteY1136" fmla="*/ 427049 h 1110446"/>
                  <a:gd name="connsiteX1137" fmla="*/ 2401892 w 3783333"/>
                  <a:gd name="connsiteY1137" fmla="*/ 419522 h 1110446"/>
                  <a:gd name="connsiteX1138" fmla="*/ 2401892 w 3783333"/>
                  <a:gd name="connsiteY1138" fmla="*/ 432167 h 1110446"/>
                  <a:gd name="connsiteX1139" fmla="*/ 2386492 w 3783333"/>
                  <a:gd name="connsiteY1139" fmla="*/ 432167 h 1110446"/>
                  <a:gd name="connsiteX1140" fmla="*/ 2395659 w 3783333"/>
                  <a:gd name="connsiteY1140" fmla="*/ 424490 h 1110446"/>
                  <a:gd name="connsiteX1141" fmla="*/ 2395659 w 3783333"/>
                  <a:gd name="connsiteY1141" fmla="*/ 437134 h 1110446"/>
                  <a:gd name="connsiteX1142" fmla="*/ 2380259 w 3783333"/>
                  <a:gd name="connsiteY1142" fmla="*/ 437134 h 1110446"/>
                  <a:gd name="connsiteX1143" fmla="*/ 2389609 w 3783333"/>
                  <a:gd name="connsiteY1143" fmla="*/ 429608 h 1110446"/>
                  <a:gd name="connsiteX1144" fmla="*/ 2389609 w 3783333"/>
                  <a:gd name="connsiteY1144" fmla="*/ 442252 h 1110446"/>
                  <a:gd name="connsiteX1145" fmla="*/ 2367975 w 3783333"/>
                  <a:gd name="connsiteY1145" fmla="*/ 442252 h 1110446"/>
                  <a:gd name="connsiteX1146" fmla="*/ 2361925 w 3783333"/>
                  <a:gd name="connsiteY1146" fmla="*/ 442252 h 1110446"/>
                  <a:gd name="connsiteX1147" fmla="*/ 2337358 w 3783333"/>
                  <a:gd name="connsiteY1147" fmla="*/ 442252 h 1110446"/>
                  <a:gd name="connsiteX1148" fmla="*/ 2319024 w 3783333"/>
                  <a:gd name="connsiteY1148" fmla="*/ 442252 h 1110446"/>
                  <a:gd name="connsiteX1149" fmla="*/ 2328374 w 3783333"/>
                  <a:gd name="connsiteY1149" fmla="*/ 434575 h 1110446"/>
                  <a:gd name="connsiteX1150" fmla="*/ 2328374 w 3783333"/>
                  <a:gd name="connsiteY1150" fmla="*/ 447219 h 1110446"/>
                  <a:gd name="connsiteX1151" fmla="*/ 2306741 w 3783333"/>
                  <a:gd name="connsiteY1151" fmla="*/ 447219 h 1110446"/>
                  <a:gd name="connsiteX1152" fmla="*/ 2316091 w 3783333"/>
                  <a:gd name="connsiteY1152" fmla="*/ 439693 h 1110446"/>
                  <a:gd name="connsiteX1153" fmla="*/ 2316091 w 3783333"/>
                  <a:gd name="connsiteY1153" fmla="*/ 452187 h 1110446"/>
                  <a:gd name="connsiteX1154" fmla="*/ 2294640 w 3783333"/>
                  <a:gd name="connsiteY1154" fmla="*/ 452187 h 1110446"/>
                  <a:gd name="connsiteX1155" fmla="*/ 2303807 w 3783333"/>
                  <a:gd name="connsiteY1155" fmla="*/ 444660 h 1110446"/>
                  <a:gd name="connsiteX1156" fmla="*/ 2303807 w 3783333"/>
                  <a:gd name="connsiteY1156" fmla="*/ 457305 h 1110446"/>
                  <a:gd name="connsiteX1157" fmla="*/ 2288407 w 3783333"/>
                  <a:gd name="connsiteY1157" fmla="*/ 457305 h 1110446"/>
                  <a:gd name="connsiteX1158" fmla="*/ 2297757 w 3783333"/>
                  <a:gd name="connsiteY1158" fmla="*/ 449628 h 1110446"/>
                  <a:gd name="connsiteX1159" fmla="*/ 2297757 w 3783333"/>
                  <a:gd name="connsiteY1159" fmla="*/ 462272 h 1110446"/>
                  <a:gd name="connsiteX1160" fmla="*/ 2282357 w 3783333"/>
                  <a:gd name="connsiteY1160" fmla="*/ 462272 h 1110446"/>
                  <a:gd name="connsiteX1161" fmla="*/ 2276123 w 3783333"/>
                  <a:gd name="connsiteY1161" fmla="*/ 462272 h 1110446"/>
                  <a:gd name="connsiteX1162" fmla="*/ 2270073 w 3783333"/>
                  <a:gd name="connsiteY1162" fmla="*/ 462272 h 1110446"/>
                  <a:gd name="connsiteX1163" fmla="*/ 2263840 w 3783333"/>
                  <a:gd name="connsiteY1163" fmla="*/ 462272 h 1110446"/>
                  <a:gd name="connsiteX1164" fmla="*/ 2251740 w 3783333"/>
                  <a:gd name="connsiteY1164" fmla="*/ 462272 h 1110446"/>
                  <a:gd name="connsiteX1165" fmla="*/ 2227173 w 3783333"/>
                  <a:gd name="connsiteY1165" fmla="*/ 462272 h 1110446"/>
                  <a:gd name="connsiteX1166" fmla="*/ 2220939 w 3783333"/>
                  <a:gd name="connsiteY1166" fmla="*/ 462272 h 1110446"/>
                  <a:gd name="connsiteX1167" fmla="*/ 2230289 w 3783333"/>
                  <a:gd name="connsiteY1167" fmla="*/ 454746 h 1110446"/>
                  <a:gd name="connsiteX1168" fmla="*/ 2230289 w 3783333"/>
                  <a:gd name="connsiteY1168" fmla="*/ 472358 h 1110446"/>
                  <a:gd name="connsiteX1169" fmla="*/ 2208656 w 3783333"/>
                  <a:gd name="connsiteY1169" fmla="*/ 472358 h 1110446"/>
                  <a:gd name="connsiteX1170" fmla="*/ 2190322 w 3783333"/>
                  <a:gd name="connsiteY1170" fmla="*/ 472358 h 1110446"/>
                  <a:gd name="connsiteX1171" fmla="*/ 2184272 w 3783333"/>
                  <a:gd name="connsiteY1171" fmla="*/ 472358 h 1110446"/>
                  <a:gd name="connsiteX1172" fmla="*/ 2193439 w 3783333"/>
                  <a:gd name="connsiteY1172" fmla="*/ 464681 h 1110446"/>
                  <a:gd name="connsiteX1173" fmla="*/ 2193439 w 3783333"/>
                  <a:gd name="connsiteY1173" fmla="*/ 477325 h 1110446"/>
                  <a:gd name="connsiteX1174" fmla="*/ 2165938 w 3783333"/>
                  <a:gd name="connsiteY1174" fmla="*/ 477325 h 1110446"/>
                  <a:gd name="connsiteX1175" fmla="*/ 2147421 w 3783333"/>
                  <a:gd name="connsiteY1175" fmla="*/ 477325 h 1110446"/>
                  <a:gd name="connsiteX1176" fmla="*/ 2135321 w 3783333"/>
                  <a:gd name="connsiteY1176" fmla="*/ 477325 h 1110446"/>
                  <a:gd name="connsiteX1177" fmla="*/ 2144488 w 3783333"/>
                  <a:gd name="connsiteY1177" fmla="*/ 469799 h 1110446"/>
                  <a:gd name="connsiteX1178" fmla="*/ 2144488 w 3783333"/>
                  <a:gd name="connsiteY1178" fmla="*/ 474766 h 1110446"/>
                  <a:gd name="connsiteX1179" fmla="*/ 2144488 w 3783333"/>
                  <a:gd name="connsiteY1179" fmla="*/ 487410 h 1110446"/>
                  <a:gd name="connsiteX1180" fmla="*/ 2116804 w 3783333"/>
                  <a:gd name="connsiteY1180" fmla="*/ 487410 h 1110446"/>
                  <a:gd name="connsiteX1181" fmla="*/ 2110754 w 3783333"/>
                  <a:gd name="connsiteY1181" fmla="*/ 487410 h 1110446"/>
                  <a:gd name="connsiteX1182" fmla="*/ 2120104 w 3783333"/>
                  <a:gd name="connsiteY1182" fmla="*/ 479884 h 1110446"/>
                  <a:gd name="connsiteX1183" fmla="*/ 2120104 w 3783333"/>
                  <a:gd name="connsiteY1183" fmla="*/ 492378 h 1110446"/>
                  <a:gd name="connsiteX1184" fmla="*/ 2104520 w 3783333"/>
                  <a:gd name="connsiteY1184" fmla="*/ 492378 h 1110446"/>
                  <a:gd name="connsiteX1185" fmla="*/ 2113871 w 3783333"/>
                  <a:gd name="connsiteY1185" fmla="*/ 484851 h 1110446"/>
                  <a:gd name="connsiteX1186" fmla="*/ 2113871 w 3783333"/>
                  <a:gd name="connsiteY1186" fmla="*/ 497496 h 1110446"/>
                  <a:gd name="connsiteX1187" fmla="*/ 2086187 w 3783333"/>
                  <a:gd name="connsiteY1187" fmla="*/ 497496 h 1110446"/>
                  <a:gd name="connsiteX1188" fmla="*/ 2080137 w 3783333"/>
                  <a:gd name="connsiteY1188" fmla="*/ 497496 h 1110446"/>
                  <a:gd name="connsiteX1189" fmla="*/ 2061620 w 3783333"/>
                  <a:gd name="connsiteY1189" fmla="*/ 497496 h 1110446"/>
                  <a:gd name="connsiteX1190" fmla="*/ 2070970 w 3783333"/>
                  <a:gd name="connsiteY1190" fmla="*/ 489819 h 1110446"/>
                  <a:gd name="connsiteX1191" fmla="*/ 2070970 w 3783333"/>
                  <a:gd name="connsiteY1191" fmla="*/ 502463 h 1110446"/>
                  <a:gd name="connsiteX1192" fmla="*/ 2055570 w 3783333"/>
                  <a:gd name="connsiteY1192" fmla="*/ 502463 h 1110446"/>
                  <a:gd name="connsiteX1193" fmla="*/ 2064920 w 3783333"/>
                  <a:gd name="connsiteY1193" fmla="*/ 494937 h 1110446"/>
                  <a:gd name="connsiteX1194" fmla="*/ 2064920 w 3783333"/>
                  <a:gd name="connsiteY1194" fmla="*/ 499904 h 1110446"/>
                  <a:gd name="connsiteX1195" fmla="*/ 2064920 w 3783333"/>
                  <a:gd name="connsiteY1195" fmla="*/ 512549 h 1110446"/>
                  <a:gd name="connsiteX1196" fmla="*/ 2031002 w 3783333"/>
                  <a:gd name="connsiteY1196" fmla="*/ 512549 h 1110446"/>
                  <a:gd name="connsiteX1197" fmla="*/ 2024952 w 3783333"/>
                  <a:gd name="connsiteY1197" fmla="*/ 512549 h 1110446"/>
                  <a:gd name="connsiteX1198" fmla="*/ 2034119 w 3783333"/>
                  <a:gd name="connsiteY1198" fmla="*/ 504872 h 1110446"/>
                  <a:gd name="connsiteX1199" fmla="*/ 2034119 w 3783333"/>
                  <a:gd name="connsiteY1199" fmla="*/ 517667 h 1110446"/>
                  <a:gd name="connsiteX1200" fmla="*/ 2018902 w 3783333"/>
                  <a:gd name="connsiteY1200" fmla="*/ 517667 h 1110446"/>
                  <a:gd name="connsiteX1201" fmla="*/ 2012669 w 3783333"/>
                  <a:gd name="connsiteY1201" fmla="*/ 517667 h 1110446"/>
                  <a:gd name="connsiteX1202" fmla="*/ 2000385 w 3783333"/>
                  <a:gd name="connsiteY1202" fmla="*/ 517667 h 1110446"/>
                  <a:gd name="connsiteX1203" fmla="*/ 2009735 w 3783333"/>
                  <a:gd name="connsiteY1203" fmla="*/ 509990 h 1110446"/>
                  <a:gd name="connsiteX1204" fmla="*/ 2009735 w 3783333"/>
                  <a:gd name="connsiteY1204" fmla="*/ 522634 h 1110446"/>
                  <a:gd name="connsiteX1205" fmla="*/ 1976001 w 3783333"/>
                  <a:gd name="connsiteY1205" fmla="*/ 522634 h 1110446"/>
                  <a:gd name="connsiteX1206" fmla="*/ 1969768 w 3783333"/>
                  <a:gd name="connsiteY1206" fmla="*/ 522634 h 1110446"/>
                  <a:gd name="connsiteX1207" fmla="*/ 1963718 w 3783333"/>
                  <a:gd name="connsiteY1207" fmla="*/ 522634 h 1110446"/>
                  <a:gd name="connsiteX1208" fmla="*/ 1951434 w 3783333"/>
                  <a:gd name="connsiteY1208" fmla="*/ 522634 h 1110446"/>
                  <a:gd name="connsiteX1209" fmla="*/ 1960784 w 3783333"/>
                  <a:gd name="connsiteY1209" fmla="*/ 514957 h 1110446"/>
                  <a:gd name="connsiteX1210" fmla="*/ 1960784 w 3783333"/>
                  <a:gd name="connsiteY1210" fmla="*/ 527601 h 1110446"/>
                  <a:gd name="connsiteX1211" fmla="*/ 1939151 w 3783333"/>
                  <a:gd name="connsiteY1211" fmla="*/ 527601 h 1110446"/>
                  <a:gd name="connsiteX1212" fmla="*/ 1926867 w 3783333"/>
                  <a:gd name="connsiteY1212" fmla="*/ 527601 h 1110446"/>
                  <a:gd name="connsiteX1213" fmla="*/ 1936217 w 3783333"/>
                  <a:gd name="connsiteY1213" fmla="*/ 520075 h 1110446"/>
                  <a:gd name="connsiteX1214" fmla="*/ 1936217 w 3783333"/>
                  <a:gd name="connsiteY1214" fmla="*/ 532719 h 1110446"/>
                  <a:gd name="connsiteX1215" fmla="*/ 1920817 w 3783333"/>
                  <a:gd name="connsiteY1215" fmla="*/ 532719 h 1110446"/>
                  <a:gd name="connsiteX1216" fmla="*/ 1914767 w 3783333"/>
                  <a:gd name="connsiteY1216" fmla="*/ 532719 h 1110446"/>
                  <a:gd name="connsiteX1217" fmla="*/ 1908534 w 3783333"/>
                  <a:gd name="connsiteY1217" fmla="*/ 532719 h 1110446"/>
                  <a:gd name="connsiteX1218" fmla="*/ 1917884 w 3783333"/>
                  <a:gd name="connsiteY1218" fmla="*/ 525042 h 1110446"/>
                  <a:gd name="connsiteX1219" fmla="*/ 1917884 w 3783333"/>
                  <a:gd name="connsiteY1219" fmla="*/ 537687 h 1110446"/>
                  <a:gd name="connsiteX1220" fmla="*/ 1902483 w 3783333"/>
                  <a:gd name="connsiteY1220" fmla="*/ 537687 h 1110446"/>
                  <a:gd name="connsiteX1221" fmla="*/ 1911650 w 3783333"/>
                  <a:gd name="connsiteY1221" fmla="*/ 530010 h 1110446"/>
                  <a:gd name="connsiteX1222" fmla="*/ 1911650 w 3783333"/>
                  <a:gd name="connsiteY1222" fmla="*/ 542654 h 1110446"/>
                  <a:gd name="connsiteX1223" fmla="*/ 1877916 w 3783333"/>
                  <a:gd name="connsiteY1223" fmla="*/ 542654 h 1110446"/>
                  <a:gd name="connsiteX1224" fmla="*/ 1887267 w 3783333"/>
                  <a:gd name="connsiteY1224" fmla="*/ 535128 h 1110446"/>
                  <a:gd name="connsiteX1225" fmla="*/ 1887267 w 3783333"/>
                  <a:gd name="connsiteY1225" fmla="*/ 547772 h 1110446"/>
                  <a:gd name="connsiteX1226" fmla="*/ 1871683 w 3783333"/>
                  <a:gd name="connsiteY1226" fmla="*/ 547772 h 1110446"/>
                  <a:gd name="connsiteX1227" fmla="*/ 1859583 w 3783333"/>
                  <a:gd name="connsiteY1227" fmla="*/ 547772 h 1110446"/>
                  <a:gd name="connsiteX1228" fmla="*/ 1868750 w 3783333"/>
                  <a:gd name="connsiteY1228" fmla="*/ 540095 h 1110446"/>
                  <a:gd name="connsiteX1229" fmla="*/ 1868750 w 3783333"/>
                  <a:gd name="connsiteY1229" fmla="*/ 552740 h 1110446"/>
                  <a:gd name="connsiteX1230" fmla="*/ 1853349 w 3783333"/>
                  <a:gd name="connsiteY1230" fmla="*/ 552740 h 1110446"/>
                  <a:gd name="connsiteX1231" fmla="*/ 1828782 w 3783333"/>
                  <a:gd name="connsiteY1231" fmla="*/ 552740 h 1110446"/>
                  <a:gd name="connsiteX1232" fmla="*/ 1838132 w 3783333"/>
                  <a:gd name="connsiteY1232" fmla="*/ 545213 h 1110446"/>
                  <a:gd name="connsiteX1233" fmla="*/ 1838132 w 3783333"/>
                  <a:gd name="connsiteY1233" fmla="*/ 557707 h 1110446"/>
                  <a:gd name="connsiteX1234" fmla="*/ 1822732 w 3783333"/>
                  <a:gd name="connsiteY1234" fmla="*/ 557707 h 1110446"/>
                  <a:gd name="connsiteX1235" fmla="*/ 1816682 w 3783333"/>
                  <a:gd name="connsiteY1235" fmla="*/ 557707 h 1110446"/>
                  <a:gd name="connsiteX1236" fmla="*/ 1804398 w 3783333"/>
                  <a:gd name="connsiteY1236" fmla="*/ 557707 h 1110446"/>
                  <a:gd name="connsiteX1237" fmla="*/ 1786065 w 3783333"/>
                  <a:gd name="connsiteY1237" fmla="*/ 557707 h 1110446"/>
                  <a:gd name="connsiteX1238" fmla="*/ 1795232 w 3783333"/>
                  <a:gd name="connsiteY1238" fmla="*/ 550181 h 1110446"/>
                  <a:gd name="connsiteX1239" fmla="*/ 1795232 w 3783333"/>
                  <a:gd name="connsiteY1239" fmla="*/ 562825 h 1110446"/>
                  <a:gd name="connsiteX1240" fmla="*/ 1773781 w 3783333"/>
                  <a:gd name="connsiteY1240" fmla="*/ 562825 h 1110446"/>
                  <a:gd name="connsiteX1241" fmla="*/ 1767548 w 3783333"/>
                  <a:gd name="connsiteY1241" fmla="*/ 562825 h 1110446"/>
                  <a:gd name="connsiteX1242" fmla="*/ 1776898 w 3783333"/>
                  <a:gd name="connsiteY1242" fmla="*/ 555299 h 1110446"/>
                  <a:gd name="connsiteX1243" fmla="*/ 1776898 w 3783333"/>
                  <a:gd name="connsiteY1243" fmla="*/ 560266 h 1110446"/>
                  <a:gd name="connsiteX1244" fmla="*/ 1776898 w 3783333"/>
                  <a:gd name="connsiteY1244" fmla="*/ 572760 h 1110446"/>
                  <a:gd name="connsiteX1245" fmla="*/ 1761498 w 3783333"/>
                  <a:gd name="connsiteY1245" fmla="*/ 572760 h 1110446"/>
                  <a:gd name="connsiteX1246" fmla="*/ 1770665 w 3783333"/>
                  <a:gd name="connsiteY1246" fmla="*/ 565233 h 1110446"/>
                  <a:gd name="connsiteX1247" fmla="*/ 1770665 w 3783333"/>
                  <a:gd name="connsiteY1247" fmla="*/ 577878 h 1110446"/>
                  <a:gd name="connsiteX1248" fmla="*/ 1749214 w 3783333"/>
                  <a:gd name="connsiteY1248" fmla="*/ 577878 h 1110446"/>
                  <a:gd name="connsiteX1249" fmla="*/ 1743164 w 3783333"/>
                  <a:gd name="connsiteY1249" fmla="*/ 577878 h 1110446"/>
                  <a:gd name="connsiteX1250" fmla="*/ 1737114 w 3783333"/>
                  <a:gd name="connsiteY1250" fmla="*/ 577878 h 1110446"/>
                  <a:gd name="connsiteX1251" fmla="*/ 1730881 w 3783333"/>
                  <a:gd name="connsiteY1251" fmla="*/ 577878 h 1110446"/>
                  <a:gd name="connsiteX1252" fmla="*/ 1740231 w 3783333"/>
                  <a:gd name="connsiteY1252" fmla="*/ 570351 h 1110446"/>
                  <a:gd name="connsiteX1253" fmla="*/ 1740231 w 3783333"/>
                  <a:gd name="connsiteY1253" fmla="*/ 582845 h 1110446"/>
                  <a:gd name="connsiteX1254" fmla="*/ 1706313 w 3783333"/>
                  <a:gd name="connsiteY1254" fmla="*/ 582845 h 1110446"/>
                  <a:gd name="connsiteX1255" fmla="*/ 1715664 w 3783333"/>
                  <a:gd name="connsiteY1255" fmla="*/ 575319 h 1110446"/>
                  <a:gd name="connsiteX1256" fmla="*/ 1715664 w 3783333"/>
                  <a:gd name="connsiteY1256" fmla="*/ 587963 h 1110446"/>
                  <a:gd name="connsiteX1257" fmla="*/ 1700263 w 3783333"/>
                  <a:gd name="connsiteY1257" fmla="*/ 587963 h 1110446"/>
                  <a:gd name="connsiteX1258" fmla="*/ 1709430 w 3783333"/>
                  <a:gd name="connsiteY1258" fmla="*/ 580286 h 1110446"/>
                  <a:gd name="connsiteX1259" fmla="*/ 1709430 w 3783333"/>
                  <a:gd name="connsiteY1259" fmla="*/ 592931 h 1110446"/>
                  <a:gd name="connsiteX1260" fmla="*/ 1694030 w 3783333"/>
                  <a:gd name="connsiteY1260" fmla="*/ 592931 h 1110446"/>
                  <a:gd name="connsiteX1261" fmla="*/ 1703380 w 3783333"/>
                  <a:gd name="connsiteY1261" fmla="*/ 585404 h 1110446"/>
                  <a:gd name="connsiteX1262" fmla="*/ 1703380 w 3783333"/>
                  <a:gd name="connsiteY1262" fmla="*/ 597898 h 1110446"/>
                  <a:gd name="connsiteX1263" fmla="*/ 1687980 w 3783333"/>
                  <a:gd name="connsiteY1263" fmla="*/ 597898 h 1110446"/>
                  <a:gd name="connsiteX1264" fmla="*/ 1697147 w 3783333"/>
                  <a:gd name="connsiteY1264" fmla="*/ 590372 h 1110446"/>
                  <a:gd name="connsiteX1265" fmla="*/ 1697147 w 3783333"/>
                  <a:gd name="connsiteY1265" fmla="*/ 603016 h 1110446"/>
                  <a:gd name="connsiteX1266" fmla="*/ 1669646 w 3783333"/>
                  <a:gd name="connsiteY1266" fmla="*/ 603016 h 1110446"/>
                  <a:gd name="connsiteX1267" fmla="*/ 1678813 w 3783333"/>
                  <a:gd name="connsiteY1267" fmla="*/ 595339 h 1110446"/>
                  <a:gd name="connsiteX1268" fmla="*/ 1678813 w 3783333"/>
                  <a:gd name="connsiteY1268" fmla="*/ 607984 h 1110446"/>
                  <a:gd name="connsiteX1269" fmla="*/ 1663413 w 3783333"/>
                  <a:gd name="connsiteY1269" fmla="*/ 607984 h 1110446"/>
                  <a:gd name="connsiteX1270" fmla="*/ 1651129 w 3783333"/>
                  <a:gd name="connsiteY1270" fmla="*/ 607984 h 1110446"/>
                  <a:gd name="connsiteX1271" fmla="*/ 1632795 w 3783333"/>
                  <a:gd name="connsiteY1271" fmla="*/ 607984 h 1110446"/>
                  <a:gd name="connsiteX1272" fmla="*/ 1642146 w 3783333"/>
                  <a:gd name="connsiteY1272" fmla="*/ 600457 h 1110446"/>
                  <a:gd name="connsiteX1273" fmla="*/ 1642146 w 3783333"/>
                  <a:gd name="connsiteY1273" fmla="*/ 612951 h 1110446"/>
                  <a:gd name="connsiteX1274" fmla="*/ 1626745 w 3783333"/>
                  <a:gd name="connsiteY1274" fmla="*/ 612951 h 1110446"/>
                  <a:gd name="connsiteX1275" fmla="*/ 1614462 w 3783333"/>
                  <a:gd name="connsiteY1275" fmla="*/ 612951 h 1110446"/>
                  <a:gd name="connsiteX1276" fmla="*/ 1608228 w 3783333"/>
                  <a:gd name="connsiteY1276" fmla="*/ 612951 h 1110446"/>
                  <a:gd name="connsiteX1277" fmla="*/ 1602178 w 3783333"/>
                  <a:gd name="connsiteY1277" fmla="*/ 612951 h 1110446"/>
                  <a:gd name="connsiteX1278" fmla="*/ 1611528 w 3783333"/>
                  <a:gd name="connsiteY1278" fmla="*/ 605425 h 1110446"/>
                  <a:gd name="connsiteX1279" fmla="*/ 1611528 w 3783333"/>
                  <a:gd name="connsiteY1279" fmla="*/ 618069 h 1110446"/>
                  <a:gd name="connsiteX1280" fmla="*/ 1583845 w 3783333"/>
                  <a:gd name="connsiteY1280" fmla="*/ 618069 h 1110446"/>
                  <a:gd name="connsiteX1281" fmla="*/ 1571561 w 3783333"/>
                  <a:gd name="connsiteY1281" fmla="*/ 618069 h 1110446"/>
                  <a:gd name="connsiteX1282" fmla="*/ 1559278 w 3783333"/>
                  <a:gd name="connsiteY1282" fmla="*/ 618069 h 1110446"/>
                  <a:gd name="connsiteX1283" fmla="*/ 1568628 w 3783333"/>
                  <a:gd name="connsiteY1283" fmla="*/ 610392 h 1110446"/>
                  <a:gd name="connsiteX1284" fmla="*/ 1568628 w 3783333"/>
                  <a:gd name="connsiteY1284" fmla="*/ 623036 h 1110446"/>
                  <a:gd name="connsiteX1285" fmla="*/ 1553227 w 3783333"/>
                  <a:gd name="connsiteY1285" fmla="*/ 623036 h 1110446"/>
                  <a:gd name="connsiteX1286" fmla="*/ 1562394 w 3783333"/>
                  <a:gd name="connsiteY1286" fmla="*/ 615510 h 1110446"/>
                  <a:gd name="connsiteX1287" fmla="*/ 1562394 w 3783333"/>
                  <a:gd name="connsiteY1287" fmla="*/ 628004 h 1110446"/>
                  <a:gd name="connsiteX1288" fmla="*/ 1546994 w 3783333"/>
                  <a:gd name="connsiteY1288" fmla="*/ 628004 h 1110446"/>
                  <a:gd name="connsiteX1289" fmla="*/ 1556344 w 3783333"/>
                  <a:gd name="connsiteY1289" fmla="*/ 620477 h 1110446"/>
                  <a:gd name="connsiteX1290" fmla="*/ 1556344 w 3783333"/>
                  <a:gd name="connsiteY1290" fmla="*/ 633122 h 1110446"/>
                  <a:gd name="connsiteX1291" fmla="*/ 1534710 w 3783333"/>
                  <a:gd name="connsiteY1291" fmla="*/ 633122 h 1110446"/>
                  <a:gd name="connsiteX1292" fmla="*/ 1528660 w 3783333"/>
                  <a:gd name="connsiteY1292" fmla="*/ 633122 h 1110446"/>
                  <a:gd name="connsiteX1293" fmla="*/ 1522610 w 3783333"/>
                  <a:gd name="connsiteY1293" fmla="*/ 633122 h 1110446"/>
                  <a:gd name="connsiteX1294" fmla="*/ 1531777 w 3783333"/>
                  <a:gd name="connsiteY1294" fmla="*/ 625445 h 1110446"/>
                  <a:gd name="connsiteX1295" fmla="*/ 1531777 w 3783333"/>
                  <a:gd name="connsiteY1295" fmla="*/ 638089 h 1110446"/>
                  <a:gd name="connsiteX1296" fmla="*/ 1516560 w 3783333"/>
                  <a:gd name="connsiteY1296" fmla="*/ 638089 h 1110446"/>
                  <a:gd name="connsiteX1297" fmla="*/ 1525727 w 3783333"/>
                  <a:gd name="connsiteY1297" fmla="*/ 630563 h 1110446"/>
                  <a:gd name="connsiteX1298" fmla="*/ 1525727 w 3783333"/>
                  <a:gd name="connsiteY1298" fmla="*/ 643057 h 1110446"/>
                  <a:gd name="connsiteX1299" fmla="*/ 1504277 w 3783333"/>
                  <a:gd name="connsiteY1299" fmla="*/ 643057 h 1110446"/>
                  <a:gd name="connsiteX1300" fmla="*/ 1513443 w 3783333"/>
                  <a:gd name="connsiteY1300" fmla="*/ 635530 h 1110446"/>
                  <a:gd name="connsiteX1301" fmla="*/ 1513443 w 3783333"/>
                  <a:gd name="connsiteY1301" fmla="*/ 648175 h 1110446"/>
                  <a:gd name="connsiteX1302" fmla="*/ 1485760 w 3783333"/>
                  <a:gd name="connsiteY1302" fmla="*/ 648175 h 1110446"/>
                  <a:gd name="connsiteX1303" fmla="*/ 1473476 w 3783333"/>
                  <a:gd name="connsiteY1303" fmla="*/ 648175 h 1110446"/>
                  <a:gd name="connsiteX1304" fmla="*/ 1455142 w 3783333"/>
                  <a:gd name="connsiteY1304" fmla="*/ 648175 h 1110446"/>
                  <a:gd name="connsiteX1305" fmla="*/ 1464492 w 3783333"/>
                  <a:gd name="connsiteY1305" fmla="*/ 640498 h 1110446"/>
                  <a:gd name="connsiteX1306" fmla="*/ 1464492 w 3783333"/>
                  <a:gd name="connsiteY1306" fmla="*/ 658260 h 1110446"/>
                  <a:gd name="connsiteX1307" fmla="*/ 1442859 w 3783333"/>
                  <a:gd name="connsiteY1307" fmla="*/ 658260 h 1110446"/>
                  <a:gd name="connsiteX1308" fmla="*/ 1436809 w 3783333"/>
                  <a:gd name="connsiteY1308" fmla="*/ 658260 h 1110446"/>
                  <a:gd name="connsiteX1309" fmla="*/ 1430575 w 3783333"/>
                  <a:gd name="connsiteY1309" fmla="*/ 658260 h 1110446"/>
                  <a:gd name="connsiteX1310" fmla="*/ 1424525 w 3783333"/>
                  <a:gd name="connsiteY1310" fmla="*/ 658260 h 1110446"/>
                  <a:gd name="connsiteX1311" fmla="*/ 1433692 w 3783333"/>
                  <a:gd name="connsiteY1311" fmla="*/ 650583 h 1110446"/>
                  <a:gd name="connsiteX1312" fmla="*/ 1433692 w 3783333"/>
                  <a:gd name="connsiteY1312" fmla="*/ 663227 h 1110446"/>
                  <a:gd name="connsiteX1313" fmla="*/ 1406191 w 3783333"/>
                  <a:gd name="connsiteY1313" fmla="*/ 663227 h 1110446"/>
                  <a:gd name="connsiteX1314" fmla="*/ 1393908 w 3783333"/>
                  <a:gd name="connsiteY1314" fmla="*/ 663227 h 1110446"/>
                  <a:gd name="connsiteX1315" fmla="*/ 1403258 w 3783333"/>
                  <a:gd name="connsiteY1315" fmla="*/ 655701 h 1110446"/>
                  <a:gd name="connsiteX1316" fmla="*/ 1403258 w 3783333"/>
                  <a:gd name="connsiteY1316" fmla="*/ 668195 h 1110446"/>
                  <a:gd name="connsiteX1317" fmla="*/ 1387674 w 3783333"/>
                  <a:gd name="connsiteY1317" fmla="*/ 668195 h 1110446"/>
                  <a:gd name="connsiteX1318" fmla="*/ 1369341 w 3783333"/>
                  <a:gd name="connsiteY1318" fmla="*/ 668195 h 1110446"/>
                  <a:gd name="connsiteX1319" fmla="*/ 1378508 w 3783333"/>
                  <a:gd name="connsiteY1319" fmla="*/ 660668 h 1110446"/>
                  <a:gd name="connsiteX1320" fmla="*/ 1378508 w 3783333"/>
                  <a:gd name="connsiteY1320" fmla="*/ 673313 h 1110446"/>
                  <a:gd name="connsiteX1321" fmla="*/ 1363291 w 3783333"/>
                  <a:gd name="connsiteY1321" fmla="*/ 673313 h 1110446"/>
                  <a:gd name="connsiteX1322" fmla="*/ 1372458 w 3783333"/>
                  <a:gd name="connsiteY1322" fmla="*/ 665636 h 1110446"/>
                  <a:gd name="connsiteX1323" fmla="*/ 1372458 w 3783333"/>
                  <a:gd name="connsiteY1323" fmla="*/ 678280 h 1110446"/>
                  <a:gd name="connsiteX1324" fmla="*/ 1357241 w 3783333"/>
                  <a:gd name="connsiteY1324" fmla="*/ 678280 h 1110446"/>
                  <a:gd name="connsiteX1325" fmla="*/ 1351007 w 3783333"/>
                  <a:gd name="connsiteY1325" fmla="*/ 678280 h 1110446"/>
                  <a:gd name="connsiteX1326" fmla="*/ 1338724 w 3783333"/>
                  <a:gd name="connsiteY1326" fmla="*/ 678280 h 1110446"/>
                  <a:gd name="connsiteX1327" fmla="*/ 1348074 w 3783333"/>
                  <a:gd name="connsiteY1327" fmla="*/ 670754 h 1110446"/>
                  <a:gd name="connsiteX1328" fmla="*/ 1348074 w 3783333"/>
                  <a:gd name="connsiteY1328" fmla="*/ 683398 h 1110446"/>
                  <a:gd name="connsiteX1329" fmla="*/ 1326440 w 3783333"/>
                  <a:gd name="connsiteY1329" fmla="*/ 683398 h 1110446"/>
                  <a:gd name="connsiteX1330" fmla="*/ 1335790 w 3783333"/>
                  <a:gd name="connsiteY1330" fmla="*/ 675721 h 1110446"/>
                  <a:gd name="connsiteX1331" fmla="*/ 1335790 w 3783333"/>
                  <a:gd name="connsiteY1331" fmla="*/ 688366 h 1110446"/>
                  <a:gd name="connsiteX1332" fmla="*/ 1314156 w 3783333"/>
                  <a:gd name="connsiteY1332" fmla="*/ 688366 h 1110446"/>
                  <a:gd name="connsiteX1333" fmla="*/ 1308106 w 3783333"/>
                  <a:gd name="connsiteY1333" fmla="*/ 688366 h 1110446"/>
                  <a:gd name="connsiteX1334" fmla="*/ 1302056 w 3783333"/>
                  <a:gd name="connsiteY1334" fmla="*/ 688366 h 1110446"/>
                  <a:gd name="connsiteX1335" fmla="*/ 1289773 w 3783333"/>
                  <a:gd name="connsiteY1335" fmla="*/ 688366 h 1110446"/>
                  <a:gd name="connsiteX1336" fmla="*/ 1298940 w 3783333"/>
                  <a:gd name="connsiteY1336" fmla="*/ 680689 h 1110446"/>
                  <a:gd name="connsiteX1337" fmla="*/ 1298940 w 3783333"/>
                  <a:gd name="connsiteY1337" fmla="*/ 685807 h 1110446"/>
                  <a:gd name="connsiteX1338" fmla="*/ 1298940 w 3783333"/>
                  <a:gd name="connsiteY1338" fmla="*/ 698451 h 1110446"/>
                  <a:gd name="connsiteX1339" fmla="*/ 1283539 w 3783333"/>
                  <a:gd name="connsiteY1339" fmla="*/ 698451 h 1110446"/>
                  <a:gd name="connsiteX1340" fmla="*/ 1271256 w 3783333"/>
                  <a:gd name="connsiteY1340" fmla="*/ 698451 h 1110446"/>
                  <a:gd name="connsiteX1341" fmla="*/ 1280606 w 3783333"/>
                  <a:gd name="connsiteY1341" fmla="*/ 690774 h 1110446"/>
                  <a:gd name="connsiteX1342" fmla="*/ 1280606 w 3783333"/>
                  <a:gd name="connsiteY1342" fmla="*/ 703418 h 1110446"/>
                  <a:gd name="connsiteX1343" fmla="*/ 1252922 w 3783333"/>
                  <a:gd name="connsiteY1343" fmla="*/ 703418 h 1110446"/>
                  <a:gd name="connsiteX1344" fmla="*/ 1246872 w 3783333"/>
                  <a:gd name="connsiteY1344" fmla="*/ 703418 h 1110446"/>
                  <a:gd name="connsiteX1345" fmla="*/ 1240822 w 3783333"/>
                  <a:gd name="connsiteY1345" fmla="*/ 703418 h 1110446"/>
                  <a:gd name="connsiteX1346" fmla="*/ 1249989 w 3783333"/>
                  <a:gd name="connsiteY1346" fmla="*/ 695892 h 1110446"/>
                  <a:gd name="connsiteX1347" fmla="*/ 1249989 w 3783333"/>
                  <a:gd name="connsiteY1347" fmla="*/ 708536 h 1110446"/>
                  <a:gd name="connsiteX1348" fmla="*/ 1234588 w 3783333"/>
                  <a:gd name="connsiteY1348" fmla="*/ 708536 h 1110446"/>
                  <a:gd name="connsiteX1349" fmla="*/ 1243939 w 3783333"/>
                  <a:gd name="connsiteY1349" fmla="*/ 700859 h 1110446"/>
                  <a:gd name="connsiteX1350" fmla="*/ 1243939 w 3783333"/>
                  <a:gd name="connsiteY1350" fmla="*/ 713504 h 1110446"/>
                  <a:gd name="connsiteX1351" fmla="*/ 1228538 w 3783333"/>
                  <a:gd name="connsiteY1351" fmla="*/ 713504 h 1110446"/>
                  <a:gd name="connsiteX1352" fmla="*/ 1237705 w 3783333"/>
                  <a:gd name="connsiteY1352" fmla="*/ 705827 h 1110446"/>
                  <a:gd name="connsiteX1353" fmla="*/ 1237705 w 3783333"/>
                  <a:gd name="connsiteY1353" fmla="*/ 718622 h 1110446"/>
                  <a:gd name="connsiteX1354" fmla="*/ 1222305 w 3783333"/>
                  <a:gd name="connsiteY1354" fmla="*/ 718622 h 1110446"/>
                  <a:gd name="connsiteX1355" fmla="*/ 1231655 w 3783333"/>
                  <a:gd name="connsiteY1355" fmla="*/ 710945 h 1110446"/>
                  <a:gd name="connsiteX1356" fmla="*/ 1231655 w 3783333"/>
                  <a:gd name="connsiteY1356" fmla="*/ 723589 h 1110446"/>
                  <a:gd name="connsiteX1357" fmla="*/ 1216071 w 3783333"/>
                  <a:gd name="connsiteY1357" fmla="*/ 723589 h 1110446"/>
                  <a:gd name="connsiteX1358" fmla="*/ 1203971 w 3783333"/>
                  <a:gd name="connsiteY1358" fmla="*/ 723589 h 1110446"/>
                  <a:gd name="connsiteX1359" fmla="*/ 1197921 w 3783333"/>
                  <a:gd name="connsiteY1359" fmla="*/ 723589 h 1110446"/>
                  <a:gd name="connsiteX1360" fmla="*/ 1207088 w 3783333"/>
                  <a:gd name="connsiteY1360" fmla="*/ 715912 h 1110446"/>
                  <a:gd name="connsiteX1361" fmla="*/ 1207088 w 3783333"/>
                  <a:gd name="connsiteY1361" fmla="*/ 728557 h 1110446"/>
                  <a:gd name="connsiteX1362" fmla="*/ 1173354 w 3783333"/>
                  <a:gd name="connsiteY1362" fmla="*/ 728557 h 1110446"/>
                  <a:gd name="connsiteX1363" fmla="*/ 1182521 w 3783333"/>
                  <a:gd name="connsiteY1363" fmla="*/ 721030 h 1110446"/>
                  <a:gd name="connsiteX1364" fmla="*/ 1182521 w 3783333"/>
                  <a:gd name="connsiteY1364" fmla="*/ 733675 h 1110446"/>
                  <a:gd name="connsiteX1365" fmla="*/ 1161070 w 3783333"/>
                  <a:gd name="connsiteY1365" fmla="*/ 733675 h 1110446"/>
                  <a:gd name="connsiteX1366" fmla="*/ 1154837 w 3783333"/>
                  <a:gd name="connsiteY1366" fmla="*/ 733675 h 1110446"/>
                  <a:gd name="connsiteX1367" fmla="*/ 1164187 w 3783333"/>
                  <a:gd name="connsiteY1367" fmla="*/ 725998 h 1110446"/>
                  <a:gd name="connsiteX1368" fmla="*/ 1164187 w 3783333"/>
                  <a:gd name="connsiteY1368" fmla="*/ 738642 h 1110446"/>
                  <a:gd name="connsiteX1369" fmla="*/ 1142737 w 3783333"/>
                  <a:gd name="connsiteY1369" fmla="*/ 738642 h 1110446"/>
                  <a:gd name="connsiteX1370" fmla="*/ 1151904 w 3783333"/>
                  <a:gd name="connsiteY1370" fmla="*/ 731116 h 1110446"/>
                  <a:gd name="connsiteX1371" fmla="*/ 1151904 w 3783333"/>
                  <a:gd name="connsiteY1371" fmla="*/ 743609 h 1110446"/>
                  <a:gd name="connsiteX1372" fmla="*/ 1136503 w 3783333"/>
                  <a:gd name="connsiteY1372" fmla="*/ 743609 h 1110446"/>
                  <a:gd name="connsiteX1373" fmla="*/ 1145854 w 3783333"/>
                  <a:gd name="connsiteY1373" fmla="*/ 736083 h 1110446"/>
                  <a:gd name="connsiteX1374" fmla="*/ 1145854 w 3783333"/>
                  <a:gd name="connsiteY1374" fmla="*/ 748727 h 1110446"/>
                  <a:gd name="connsiteX1375" fmla="*/ 1124403 w 3783333"/>
                  <a:gd name="connsiteY1375" fmla="*/ 748727 h 1110446"/>
                  <a:gd name="connsiteX1376" fmla="*/ 1105886 w 3783333"/>
                  <a:gd name="connsiteY1376" fmla="*/ 748727 h 1110446"/>
                  <a:gd name="connsiteX1377" fmla="*/ 1099836 w 3783333"/>
                  <a:gd name="connsiteY1377" fmla="*/ 748727 h 1110446"/>
                  <a:gd name="connsiteX1378" fmla="*/ 1109003 w 3783333"/>
                  <a:gd name="connsiteY1378" fmla="*/ 741050 h 1110446"/>
                  <a:gd name="connsiteX1379" fmla="*/ 1109003 w 3783333"/>
                  <a:gd name="connsiteY1379" fmla="*/ 753695 h 1110446"/>
                  <a:gd name="connsiteX1380" fmla="*/ 1093603 w 3783333"/>
                  <a:gd name="connsiteY1380" fmla="*/ 753695 h 1110446"/>
                  <a:gd name="connsiteX1381" fmla="*/ 1081502 w 3783333"/>
                  <a:gd name="connsiteY1381" fmla="*/ 753695 h 1110446"/>
                  <a:gd name="connsiteX1382" fmla="*/ 1090669 w 3783333"/>
                  <a:gd name="connsiteY1382" fmla="*/ 746168 h 1110446"/>
                  <a:gd name="connsiteX1383" fmla="*/ 1090669 w 3783333"/>
                  <a:gd name="connsiteY1383" fmla="*/ 758662 h 1110446"/>
                  <a:gd name="connsiteX1384" fmla="*/ 1075269 w 3783333"/>
                  <a:gd name="connsiteY1384" fmla="*/ 758662 h 1110446"/>
                  <a:gd name="connsiteX1385" fmla="*/ 1069219 w 3783333"/>
                  <a:gd name="connsiteY1385" fmla="*/ 758662 h 1110446"/>
                  <a:gd name="connsiteX1386" fmla="*/ 1078386 w 3783333"/>
                  <a:gd name="connsiteY1386" fmla="*/ 751136 h 1110446"/>
                  <a:gd name="connsiteX1387" fmla="*/ 1078386 w 3783333"/>
                  <a:gd name="connsiteY1387" fmla="*/ 763780 h 1110446"/>
                  <a:gd name="connsiteX1388" fmla="*/ 1062985 w 3783333"/>
                  <a:gd name="connsiteY1388" fmla="*/ 763780 h 1110446"/>
                  <a:gd name="connsiteX1389" fmla="*/ 1056935 w 3783333"/>
                  <a:gd name="connsiteY1389" fmla="*/ 763780 h 1110446"/>
                  <a:gd name="connsiteX1390" fmla="*/ 1044652 w 3783333"/>
                  <a:gd name="connsiteY1390" fmla="*/ 763780 h 1110446"/>
                  <a:gd name="connsiteX1391" fmla="*/ 1053819 w 3783333"/>
                  <a:gd name="connsiteY1391" fmla="*/ 756103 h 1110446"/>
                  <a:gd name="connsiteX1392" fmla="*/ 1053819 w 3783333"/>
                  <a:gd name="connsiteY1392" fmla="*/ 768748 h 1110446"/>
                  <a:gd name="connsiteX1393" fmla="*/ 1038602 w 3783333"/>
                  <a:gd name="connsiteY1393" fmla="*/ 768748 h 1110446"/>
                  <a:gd name="connsiteX1394" fmla="*/ 1047768 w 3783333"/>
                  <a:gd name="connsiteY1394" fmla="*/ 761221 h 1110446"/>
                  <a:gd name="connsiteX1395" fmla="*/ 1047768 w 3783333"/>
                  <a:gd name="connsiteY1395" fmla="*/ 773715 h 1110446"/>
                  <a:gd name="connsiteX1396" fmla="*/ 1020268 w 3783333"/>
                  <a:gd name="connsiteY1396" fmla="*/ 773715 h 1110446"/>
                  <a:gd name="connsiteX1397" fmla="*/ 1007984 w 3783333"/>
                  <a:gd name="connsiteY1397" fmla="*/ 773715 h 1110446"/>
                  <a:gd name="connsiteX1398" fmla="*/ 1017151 w 3783333"/>
                  <a:gd name="connsiteY1398" fmla="*/ 766189 h 1110446"/>
                  <a:gd name="connsiteX1399" fmla="*/ 1017151 w 3783333"/>
                  <a:gd name="connsiteY1399" fmla="*/ 778833 h 1110446"/>
                  <a:gd name="connsiteX1400" fmla="*/ 995518 w 3783333"/>
                  <a:gd name="connsiteY1400" fmla="*/ 778833 h 1110446"/>
                  <a:gd name="connsiteX1401" fmla="*/ 989467 w 3783333"/>
                  <a:gd name="connsiteY1401" fmla="*/ 778833 h 1110446"/>
                  <a:gd name="connsiteX1402" fmla="*/ 983417 w 3783333"/>
                  <a:gd name="connsiteY1402" fmla="*/ 778833 h 1110446"/>
                  <a:gd name="connsiteX1403" fmla="*/ 992584 w 3783333"/>
                  <a:gd name="connsiteY1403" fmla="*/ 771307 h 1110446"/>
                  <a:gd name="connsiteX1404" fmla="*/ 992584 w 3783333"/>
                  <a:gd name="connsiteY1404" fmla="*/ 783801 h 1110446"/>
                  <a:gd name="connsiteX1405" fmla="*/ 971134 w 3783333"/>
                  <a:gd name="connsiteY1405" fmla="*/ 783801 h 1110446"/>
                  <a:gd name="connsiteX1406" fmla="*/ 980301 w 3783333"/>
                  <a:gd name="connsiteY1406" fmla="*/ 776274 h 1110446"/>
                  <a:gd name="connsiteX1407" fmla="*/ 980301 w 3783333"/>
                  <a:gd name="connsiteY1407" fmla="*/ 788768 h 1110446"/>
                  <a:gd name="connsiteX1408" fmla="*/ 965084 w 3783333"/>
                  <a:gd name="connsiteY1408" fmla="*/ 788768 h 1110446"/>
                  <a:gd name="connsiteX1409" fmla="*/ 974250 w 3783333"/>
                  <a:gd name="connsiteY1409" fmla="*/ 781241 h 1110446"/>
                  <a:gd name="connsiteX1410" fmla="*/ 974250 w 3783333"/>
                  <a:gd name="connsiteY1410" fmla="*/ 793886 h 1110446"/>
                  <a:gd name="connsiteX1411" fmla="*/ 958850 w 3783333"/>
                  <a:gd name="connsiteY1411" fmla="*/ 793886 h 1110446"/>
                  <a:gd name="connsiteX1412" fmla="*/ 968200 w 3783333"/>
                  <a:gd name="connsiteY1412" fmla="*/ 786359 h 1110446"/>
                  <a:gd name="connsiteX1413" fmla="*/ 968200 w 3783333"/>
                  <a:gd name="connsiteY1413" fmla="*/ 798853 h 1110446"/>
                  <a:gd name="connsiteX1414" fmla="*/ 952800 w 3783333"/>
                  <a:gd name="connsiteY1414" fmla="*/ 798853 h 1110446"/>
                  <a:gd name="connsiteX1415" fmla="*/ 946567 w 3783333"/>
                  <a:gd name="connsiteY1415" fmla="*/ 798853 h 1110446"/>
                  <a:gd name="connsiteX1416" fmla="*/ 955917 w 3783333"/>
                  <a:gd name="connsiteY1416" fmla="*/ 791327 h 1110446"/>
                  <a:gd name="connsiteX1417" fmla="*/ 955917 w 3783333"/>
                  <a:gd name="connsiteY1417" fmla="*/ 796294 h 1110446"/>
                  <a:gd name="connsiteX1418" fmla="*/ 955917 w 3783333"/>
                  <a:gd name="connsiteY1418" fmla="*/ 808939 h 1110446"/>
                  <a:gd name="connsiteX1419" fmla="*/ 940517 w 3783333"/>
                  <a:gd name="connsiteY1419" fmla="*/ 808939 h 1110446"/>
                  <a:gd name="connsiteX1420" fmla="*/ 949683 w 3783333"/>
                  <a:gd name="connsiteY1420" fmla="*/ 801412 h 1110446"/>
                  <a:gd name="connsiteX1421" fmla="*/ 949683 w 3783333"/>
                  <a:gd name="connsiteY1421" fmla="*/ 806380 h 1110446"/>
                  <a:gd name="connsiteX1422" fmla="*/ 949683 w 3783333"/>
                  <a:gd name="connsiteY1422" fmla="*/ 819024 h 1110446"/>
                  <a:gd name="connsiteX1423" fmla="*/ 934283 w 3783333"/>
                  <a:gd name="connsiteY1423" fmla="*/ 819024 h 1110446"/>
                  <a:gd name="connsiteX1424" fmla="*/ 928233 w 3783333"/>
                  <a:gd name="connsiteY1424" fmla="*/ 819024 h 1110446"/>
                  <a:gd name="connsiteX1425" fmla="*/ 909899 w 3783333"/>
                  <a:gd name="connsiteY1425" fmla="*/ 819024 h 1110446"/>
                  <a:gd name="connsiteX1426" fmla="*/ 919066 w 3783333"/>
                  <a:gd name="connsiteY1426" fmla="*/ 811347 h 1110446"/>
                  <a:gd name="connsiteX1427" fmla="*/ 919066 w 3783333"/>
                  <a:gd name="connsiteY1427" fmla="*/ 816465 h 1110446"/>
                  <a:gd name="connsiteX1428" fmla="*/ 919066 w 3783333"/>
                  <a:gd name="connsiteY1428" fmla="*/ 828959 h 1110446"/>
                  <a:gd name="connsiteX1429" fmla="*/ 903849 w 3783333"/>
                  <a:gd name="connsiteY1429" fmla="*/ 828959 h 1110446"/>
                  <a:gd name="connsiteX1430" fmla="*/ 897616 w 3783333"/>
                  <a:gd name="connsiteY1430" fmla="*/ 828959 h 1110446"/>
                  <a:gd name="connsiteX1431" fmla="*/ 906966 w 3783333"/>
                  <a:gd name="connsiteY1431" fmla="*/ 821433 h 1110446"/>
                  <a:gd name="connsiteX1432" fmla="*/ 906966 w 3783333"/>
                  <a:gd name="connsiteY1432" fmla="*/ 834077 h 1110446"/>
                  <a:gd name="connsiteX1433" fmla="*/ 885332 w 3783333"/>
                  <a:gd name="connsiteY1433" fmla="*/ 834077 h 1110446"/>
                  <a:gd name="connsiteX1434" fmla="*/ 894682 w 3783333"/>
                  <a:gd name="connsiteY1434" fmla="*/ 826400 h 1110446"/>
                  <a:gd name="connsiteX1435" fmla="*/ 894682 w 3783333"/>
                  <a:gd name="connsiteY1435" fmla="*/ 839044 h 1110446"/>
                  <a:gd name="connsiteX1436" fmla="*/ 879282 w 3783333"/>
                  <a:gd name="connsiteY1436" fmla="*/ 839044 h 1110446"/>
                  <a:gd name="connsiteX1437" fmla="*/ 873049 w 3783333"/>
                  <a:gd name="connsiteY1437" fmla="*/ 839044 h 1110446"/>
                  <a:gd name="connsiteX1438" fmla="*/ 882399 w 3783333"/>
                  <a:gd name="connsiteY1438" fmla="*/ 831518 h 1110446"/>
                  <a:gd name="connsiteX1439" fmla="*/ 882399 w 3783333"/>
                  <a:gd name="connsiteY1439" fmla="*/ 844162 h 1110446"/>
                  <a:gd name="connsiteX1440" fmla="*/ 860948 w 3783333"/>
                  <a:gd name="connsiteY1440" fmla="*/ 844162 h 1110446"/>
                  <a:gd name="connsiteX1441" fmla="*/ 854715 w 3783333"/>
                  <a:gd name="connsiteY1441" fmla="*/ 844162 h 1110446"/>
                  <a:gd name="connsiteX1442" fmla="*/ 848665 w 3783333"/>
                  <a:gd name="connsiteY1442" fmla="*/ 844162 h 1110446"/>
                  <a:gd name="connsiteX1443" fmla="*/ 857832 w 3783333"/>
                  <a:gd name="connsiteY1443" fmla="*/ 836485 h 1110446"/>
                  <a:gd name="connsiteX1444" fmla="*/ 857832 w 3783333"/>
                  <a:gd name="connsiteY1444" fmla="*/ 849130 h 1110446"/>
                  <a:gd name="connsiteX1445" fmla="*/ 842432 w 3783333"/>
                  <a:gd name="connsiteY1445" fmla="*/ 849130 h 1110446"/>
                  <a:gd name="connsiteX1446" fmla="*/ 836381 w 3783333"/>
                  <a:gd name="connsiteY1446" fmla="*/ 849130 h 1110446"/>
                  <a:gd name="connsiteX1447" fmla="*/ 845732 w 3783333"/>
                  <a:gd name="connsiteY1447" fmla="*/ 841603 h 1110446"/>
                  <a:gd name="connsiteX1448" fmla="*/ 845732 w 3783333"/>
                  <a:gd name="connsiteY1448" fmla="*/ 859215 h 1110446"/>
                  <a:gd name="connsiteX1449" fmla="*/ 830148 w 3783333"/>
                  <a:gd name="connsiteY1449" fmla="*/ 859215 h 1110446"/>
                  <a:gd name="connsiteX1450" fmla="*/ 824098 w 3783333"/>
                  <a:gd name="connsiteY1450" fmla="*/ 859215 h 1110446"/>
                  <a:gd name="connsiteX1451" fmla="*/ 833265 w 3783333"/>
                  <a:gd name="connsiteY1451" fmla="*/ 851538 h 1110446"/>
                  <a:gd name="connsiteX1452" fmla="*/ 833265 w 3783333"/>
                  <a:gd name="connsiteY1452" fmla="*/ 856656 h 1110446"/>
                  <a:gd name="connsiteX1453" fmla="*/ 833265 w 3783333"/>
                  <a:gd name="connsiteY1453" fmla="*/ 869150 h 1110446"/>
                  <a:gd name="connsiteX1454" fmla="*/ 817864 w 3783333"/>
                  <a:gd name="connsiteY1454" fmla="*/ 869150 h 1110446"/>
                  <a:gd name="connsiteX1455" fmla="*/ 793481 w 3783333"/>
                  <a:gd name="connsiteY1455" fmla="*/ 869150 h 1110446"/>
                  <a:gd name="connsiteX1456" fmla="*/ 781197 w 3783333"/>
                  <a:gd name="connsiteY1456" fmla="*/ 869150 h 1110446"/>
                  <a:gd name="connsiteX1457" fmla="*/ 790547 w 3783333"/>
                  <a:gd name="connsiteY1457" fmla="*/ 861624 h 1110446"/>
                  <a:gd name="connsiteX1458" fmla="*/ 790547 w 3783333"/>
                  <a:gd name="connsiteY1458" fmla="*/ 874268 h 1110446"/>
                  <a:gd name="connsiteX1459" fmla="*/ 750580 w 3783333"/>
                  <a:gd name="connsiteY1459" fmla="*/ 874268 h 1110446"/>
                  <a:gd name="connsiteX1460" fmla="*/ 759747 w 3783333"/>
                  <a:gd name="connsiteY1460" fmla="*/ 866742 h 1110446"/>
                  <a:gd name="connsiteX1461" fmla="*/ 759747 w 3783333"/>
                  <a:gd name="connsiteY1461" fmla="*/ 879235 h 1110446"/>
                  <a:gd name="connsiteX1462" fmla="*/ 732246 w 3783333"/>
                  <a:gd name="connsiteY1462" fmla="*/ 879235 h 1110446"/>
                  <a:gd name="connsiteX1463" fmla="*/ 719963 w 3783333"/>
                  <a:gd name="connsiteY1463" fmla="*/ 879235 h 1110446"/>
                  <a:gd name="connsiteX1464" fmla="*/ 729130 w 3783333"/>
                  <a:gd name="connsiteY1464" fmla="*/ 871709 h 1110446"/>
                  <a:gd name="connsiteX1465" fmla="*/ 729130 w 3783333"/>
                  <a:gd name="connsiteY1465" fmla="*/ 884353 h 1110446"/>
                  <a:gd name="connsiteX1466" fmla="*/ 707679 w 3783333"/>
                  <a:gd name="connsiteY1466" fmla="*/ 884353 h 1110446"/>
                  <a:gd name="connsiteX1467" fmla="*/ 716846 w 3783333"/>
                  <a:gd name="connsiteY1467" fmla="*/ 876676 h 1110446"/>
                  <a:gd name="connsiteX1468" fmla="*/ 716846 w 3783333"/>
                  <a:gd name="connsiteY1468" fmla="*/ 889321 h 1110446"/>
                  <a:gd name="connsiteX1469" fmla="*/ 701629 w 3783333"/>
                  <a:gd name="connsiteY1469" fmla="*/ 889321 h 1110446"/>
                  <a:gd name="connsiteX1470" fmla="*/ 695396 w 3783333"/>
                  <a:gd name="connsiteY1470" fmla="*/ 889321 h 1110446"/>
                  <a:gd name="connsiteX1471" fmla="*/ 689345 w 3783333"/>
                  <a:gd name="connsiteY1471" fmla="*/ 889321 h 1110446"/>
                  <a:gd name="connsiteX1472" fmla="*/ 670828 w 3783333"/>
                  <a:gd name="connsiteY1472" fmla="*/ 889321 h 1110446"/>
                  <a:gd name="connsiteX1473" fmla="*/ 680179 w 3783333"/>
                  <a:gd name="connsiteY1473" fmla="*/ 881794 h 1110446"/>
                  <a:gd name="connsiteX1474" fmla="*/ 680179 w 3783333"/>
                  <a:gd name="connsiteY1474" fmla="*/ 894288 h 1110446"/>
                  <a:gd name="connsiteX1475" fmla="*/ 652495 w 3783333"/>
                  <a:gd name="connsiteY1475" fmla="*/ 894288 h 1110446"/>
                  <a:gd name="connsiteX1476" fmla="*/ 661845 w 3783333"/>
                  <a:gd name="connsiteY1476" fmla="*/ 886762 h 1110446"/>
                  <a:gd name="connsiteX1477" fmla="*/ 661845 w 3783333"/>
                  <a:gd name="connsiteY1477" fmla="*/ 891729 h 1110446"/>
                  <a:gd name="connsiteX1478" fmla="*/ 661845 w 3783333"/>
                  <a:gd name="connsiteY1478" fmla="*/ 904374 h 1110446"/>
                  <a:gd name="connsiteX1479" fmla="*/ 640395 w 3783333"/>
                  <a:gd name="connsiteY1479" fmla="*/ 904374 h 1110446"/>
                  <a:gd name="connsiteX1480" fmla="*/ 649561 w 3783333"/>
                  <a:gd name="connsiteY1480" fmla="*/ 896847 h 1110446"/>
                  <a:gd name="connsiteX1481" fmla="*/ 649561 w 3783333"/>
                  <a:gd name="connsiteY1481" fmla="*/ 909492 h 1110446"/>
                  <a:gd name="connsiteX1482" fmla="*/ 615828 w 3783333"/>
                  <a:gd name="connsiteY1482" fmla="*/ 909492 h 1110446"/>
                  <a:gd name="connsiteX1483" fmla="*/ 624994 w 3783333"/>
                  <a:gd name="connsiteY1483" fmla="*/ 901815 h 1110446"/>
                  <a:gd name="connsiteX1484" fmla="*/ 624994 w 3783333"/>
                  <a:gd name="connsiteY1484" fmla="*/ 914459 h 1110446"/>
                  <a:gd name="connsiteX1485" fmla="*/ 597311 w 3783333"/>
                  <a:gd name="connsiteY1485" fmla="*/ 914459 h 1110446"/>
                  <a:gd name="connsiteX1486" fmla="*/ 606661 w 3783333"/>
                  <a:gd name="connsiteY1486" fmla="*/ 906933 h 1110446"/>
                  <a:gd name="connsiteX1487" fmla="*/ 606661 w 3783333"/>
                  <a:gd name="connsiteY1487" fmla="*/ 919426 h 1110446"/>
                  <a:gd name="connsiteX1488" fmla="*/ 578977 w 3783333"/>
                  <a:gd name="connsiteY1488" fmla="*/ 919426 h 1110446"/>
                  <a:gd name="connsiteX1489" fmla="*/ 588327 w 3783333"/>
                  <a:gd name="connsiteY1489" fmla="*/ 911900 h 1110446"/>
                  <a:gd name="connsiteX1490" fmla="*/ 588327 w 3783333"/>
                  <a:gd name="connsiteY1490" fmla="*/ 924544 h 1110446"/>
                  <a:gd name="connsiteX1491" fmla="*/ 566693 w 3783333"/>
                  <a:gd name="connsiteY1491" fmla="*/ 924544 h 1110446"/>
                  <a:gd name="connsiteX1492" fmla="*/ 560643 w 3783333"/>
                  <a:gd name="connsiteY1492" fmla="*/ 924544 h 1110446"/>
                  <a:gd name="connsiteX1493" fmla="*/ 569993 w 3783333"/>
                  <a:gd name="connsiteY1493" fmla="*/ 916867 h 1110446"/>
                  <a:gd name="connsiteX1494" fmla="*/ 569993 w 3783333"/>
                  <a:gd name="connsiteY1494" fmla="*/ 929512 h 1110446"/>
                  <a:gd name="connsiteX1495" fmla="*/ 554410 w 3783333"/>
                  <a:gd name="connsiteY1495" fmla="*/ 929512 h 1110446"/>
                  <a:gd name="connsiteX1496" fmla="*/ 563760 w 3783333"/>
                  <a:gd name="connsiteY1496" fmla="*/ 921985 h 1110446"/>
                  <a:gd name="connsiteX1497" fmla="*/ 563760 w 3783333"/>
                  <a:gd name="connsiteY1497" fmla="*/ 926953 h 1110446"/>
                  <a:gd name="connsiteX1498" fmla="*/ 563760 w 3783333"/>
                  <a:gd name="connsiteY1498" fmla="*/ 944565 h 1110446"/>
                  <a:gd name="connsiteX1499" fmla="*/ 542310 w 3783333"/>
                  <a:gd name="connsiteY1499" fmla="*/ 944565 h 1110446"/>
                  <a:gd name="connsiteX1500" fmla="*/ 536076 w 3783333"/>
                  <a:gd name="connsiteY1500" fmla="*/ 944565 h 1110446"/>
                  <a:gd name="connsiteX1501" fmla="*/ 530026 w 3783333"/>
                  <a:gd name="connsiteY1501" fmla="*/ 944565 h 1110446"/>
                  <a:gd name="connsiteX1502" fmla="*/ 539193 w 3783333"/>
                  <a:gd name="connsiteY1502" fmla="*/ 937038 h 1110446"/>
                  <a:gd name="connsiteX1503" fmla="*/ 539193 w 3783333"/>
                  <a:gd name="connsiteY1503" fmla="*/ 949683 h 1110446"/>
                  <a:gd name="connsiteX1504" fmla="*/ 517742 w 3783333"/>
                  <a:gd name="connsiteY1504" fmla="*/ 949683 h 1110446"/>
                  <a:gd name="connsiteX1505" fmla="*/ 527093 w 3783333"/>
                  <a:gd name="connsiteY1505" fmla="*/ 942006 h 1110446"/>
                  <a:gd name="connsiteX1506" fmla="*/ 527093 w 3783333"/>
                  <a:gd name="connsiteY1506" fmla="*/ 954650 h 1110446"/>
                  <a:gd name="connsiteX1507" fmla="*/ 511692 w 3783333"/>
                  <a:gd name="connsiteY1507" fmla="*/ 954650 h 1110446"/>
                  <a:gd name="connsiteX1508" fmla="*/ 520859 w 3783333"/>
                  <a:gd name="connsiteY1508" fmla="*/ 947124 h 1110446"/>
                  <a:gd name="connsiteX1509" fmla="*/ 520859 w 3783333"/>
                  <a:gd name="connsiteY1509" fmla="*/ 964735 h 1110446"/>
                  <a:gd name="connsiteX1510" fmla="*/ 499409 w 3783333"/>
                  <a:gd name="connsiteY1510" fmla="*/ 964735 h 1110446"/>
                  <a:gd name="connsiteX1511" fmla="*/ 508576 w 3783333"/>
                  <a:gd name="connsiteY1511" fmla="*/ 957058 h 1110446"/>
                  <a:gd name="connsiteX1512" fmla="*/ 508576 w 3783333"/>
                  <a:gd name="connsiteY1512" fmla="*/ 969703 h 1110446"/>
                  <a:gd name="connsiteX1513" fmla="*/ 487125 w 3783333"/>
                  <a:gd name="connsiteY1513" fmla="*/ 969703 h 1110446"/>
                  <a:gd name="connsiteX1514" fmla="*/ 481075 w 3783333"/>
                  <a:gd name="connsiteY1514" fmla="*/ 969703 h 1110446"/>
                  <a:gd name="connsiteX1515" fmla="*/ 490242 w 3783333"/>
                  <a:gd name="connsiteY1515" fmla="*/ 962176 h 1110446"/>
                  <a:gd name="connsiteX1516" fmla="*/ 490242 w 3783333"/>
                  <a:gd name="connsiteY1516" fmla="*/ 974670 h 1110446"/>
                  <a:gd name="connsiteX1517" fmla="*/ 462558 w 3783333"/>
                  <a:gd name="connsiteY1517" fmla="*/ 974670 h 1110446"/>
                  <a:gd name="connsiteX1518" fmla="*/ 471908 w 3783333"/>
                  <a:gd name="connsiteY1518" fmla="*/ 967144 h 1110446"/>
                  <a:gd name="connsiteX1519" fmla="*/ 471908 w 3783333"/>
                  <a:gd name="connsiteY1519" fmla="*/ 979788 h 1110446"/>
                  <a:gd name="connsiteX1520" fmla="*/ 456508 w 3783333"/>
                  <a:gd name="connsiteY1520" fmla="*/ 979788 h 1110446"/>
                  <a:gd name="connsiteX1521" fmla="*/ 465858 w 3783333"/>
                  <a:gd name="connsiteY1521" fmla="*/ 972111 h 1110446"/>
                  <a:gd name="connsiteX1522" fmla="*/ 465858 w 3783333"/>
                  <a:gd name="connsiteY1522" fmla="*/ 984756 h 1110446"/>
                  <a:gd name="connsiteX1523" fmla="*/ 450275 w 3783333"/>
                  <a:gd name="connsiteY1523" fmla="*/ 984756 h 1110446"/>
                  <a:gd name="connsiteX1524" fmla="*/ 459625 w 3783333"/>
                  <a:gd name="connsiteY1524" fmla="*/ 977229 h 1110446"/>
                  <a:gd name="connsiteX1525" fmla="*/ 459625 w 3783333"/>
                  <a:gd name="connsiteY1525" fmla="*/ 989723 h 1110446"/>
                  <a:gd name="connsiteX1526" fmla="*/ 444224 w 3783333"/>
                  <a:gd name="connsiteY1526" fmla="*/ 989723 h 1110446"/>
                  <a:gd name="connsiteX1527" fmla="*/ 453575 w 3783333"/>
                  <a:gd name="connsiteY1527" fmla="*/ 982197 h 1110446"/>
                  <a:gd name="connsiteX1528" fmla="*/ 453575 w 3783333"/>
                  <a:gd name="connsiteY1528" fmla="*/ 987164 h 1110446"/>
                  <a:gd name="connsiteX1529" fmla="*/ 453575 w 3783333"/>
                  <a:gd name="connsiteY1529" fmla="*/ 999809 h 1110446"/>
                  <a:gd name="connsiteX1530" fmla="*/ 425891 w 3783333"/>
                  <a:gd name="connsiteY1530" fmla="*/ 999809 h 1110446"/>
                  <a:gd name="connsiteX1531" fmla="*/ 435058 w 3783333"/>
                  <a:gd name="connsiteY1531" fmla="*/ 992282 h 1110446"/>
                  <a:gd name="connsiteX1532" fmla="*/ 435058 w 3783333"/>
                  <a:gd name="connsiteY1532" fmla="*/ 1004776 h 1110446"/>
                  <a:gd name="connsiteX1533" fmla="*/ 407557 w 3783333"/>
                  <a:gd name="connsiteY1533" fmla="*/ 1004776 h 1110446"/>
                  <a:gd name="connsiteX1534" fmla="*/ 395274 w 3783333"/>
                  <a:gd name="connsiteY1534" fmla="*/ 1004776 h 1110446"/>
                  <a:gd name="connsiteX1535" fmla="*/ 404440 w 3783333"/>
                  <a:gd name="connsiteY1535" fmla="*/ 997249 h 1110446"/>
                  <a:gd name="connsiteX1536" fmla="*/ 404440 w 3783333"/>
                  <a:gd name="connsiteY1536" fmla="*/ 1009894 h 1110446"/>
                  <a:gd name="connsiteX1537" fmla="*/ 389040 w 3783333"/>
                  <a:gd name="connsiteY1537" fmla="*/ 1009894 h 1110446"/>
                  <a:gd name="connsiteX1538" fmla="*/ 398390 w 3783333"/>
                  <a:gd name="connsiteY1538" fmla="*/ 1002367 h 1110446"/>
                  <a:gd name="connsiteX1539" fmla="*/ 398390 w 3783333"/>
                  <a:gd name="connsiteY1539" fmla="*/ 1014861 h 1110446"/>
                  <a:gd name="connsiteX1540" fmla="*/ 382990 w 3783333"/>
                  <a:gd name="connsiteY1540" fmla="*/ 1014861 h 1110446"/>
                  <a:gd name="connsiteX1541" fmla="*/ 392157 w 3783333"/>
                  <a:gd name="connsiteY1541" fmla="*/ 1007335 h 1110446"/>
                  <a:gd name="connsiteX1542" fmla="*/ 392157 w 3783333"/>
                  <a:gd name="connsiteY1542" fmla="*/ 1019979 h 1110446"/>
                  <a:gd name="connsiteX1543" fmla="*/ 358423 w 3783333"/>
                  <a:gd name="connsiteY1543" fmla="*/ 1019979 h 1110446"/>
                  <a:gd name="connsiteX1544" fmla="*/ 367773 w 3783333"/>
                  <a:gd name="connsiteY1544" fmla="*/ 1012302 h 1110446"/>
                  <a:gd name="connsiteX1545" fmla="*/ 367773 w 3783333"/>
                  <a:gd name="connsiteY1545" fmla="*/ 1024947 h 1110446"/>
                  <a:gd name="connsiteX1546" fmla="*/ 352373 w 3783333"/>
                  <a:gd name="connsiteY1546" fmla="*/ 1024947 h 1110446"/>
                  <a:gd name="connsiteX1547" fmla="*/ 340089 w 3783333"/>
                  <a:gd name="connsiteY1547" fmla="*/ 1024947 h 1110446"/>
                  <a:gd name="connsiteX1548" fmla="*/ 349256 w 3783333"/>
                  <a:gd name="connsiteY1548" fmla="*/ 1017420 h 1110446"/>
                  <a:gd name="connsiteX1549" fmla="*/ 349256 w 3783333"/>
                  <a:gd name="connsiteY1549" fmla="*/ 1030065 h 1110446"/>
                  <a:gd name="connsiteX1550" fmla="*/ 315522 w 3783333"/>
                  <a:gd name="connsiteY1550" fmla="*/ 1030065 h 1110446"/>
                  <a:gd name="connsiteX1551" fmla="*/ 309472 w 3783333"/>
                  <a:gd name="connsiteY1551" fmla="*/ 1030065 h 1110446"/>
                  <a:gd name="connsiteX1552" fmla="*/ 303422 w 3783333"/>
                  <a:gd name="connsiteY1552" fmla="*/ 1030065 h 1110446"/>
                  <a:gd name="connsiteX1553" fmla="*/ 297189 w 3783333"/>
                  <a:gd name="connsiteY1553" fmla="*/ 1030065 h 1110446"/>
                  <a:gd name="connsiteX1554" fmla="*/ 306539 w 3783333"/>
                  <a:gd name="connsiteY1554" fmla="*/ 1022388 h 1110446"/>
                  <a:gd name="connsiteX1555" fmla="*/ 306539 w 3783333"/>
                  <a:gd name="connsiteY1555" fmla="*/ 1035032 h 1110446"/>
                  <a:gd name="connsiteX1556" fmla="*/ 291138 w 3783333"/>
                  <a:gd name="connsiteY1556" fmla="*/ 1035032 h 1110446"/>
                  <a:gd name="connsiteX1557" fmla="*/ 272621 w 3783333"/>
                  <a:gd name="connsiteY1557" fmla="*/ 1035032 h 1110446"/>
                  <a:gd name="connsiteX1558" fmla="*/ 260338 w 3783333"/>
                  <a:gd name="connsiteY1558" fmla="*/ 1035032 h 1110446"/>
                  <a:gd name="connsiteX1559" fmla="*/ 242004 w 3783333"/>
                  <a:gd name="connsiteY1559" fmla="*/ 1035032 h 1110446"/>
                  <a:gd name="connsiteX1560" fmla="*/ 235954 w 3783333"/>
                  <a:gd name="connsiteY1560" fmla="*/ 1035032 h 1110446"/>
                  <a:gd name="connsiteX1561" fmla="*/ 229721 w 3783333"/>
                  <a:gd name="connsiteY1561" fmla="*/ 1035032 h 1110446"/>
                  <a:gd name="connsiteX1562" fmla="*/ 239071 w 3783333"/>
                  <a:gd name="connsiteY1562" fmla="*/ 1027355 h 1110446"/>
                  <a:gd name="connsiteX1563" fmla="*/ 239071 w 3783333"/>
                  <a:gd name="connsiteY1563" fmla="*/ 1040000 h 1110446"/>
                  <a:gd name="connsiteX1564" fmla="*/ 223671 w 3783333"/>
                  <a:gd name="connsiteY1564" fmla="*/ 1040000 h 1110446"/>
                  <a:gd name="connsiteX1565" fmla="*/ 233021 w 3783333"/>
                  <a:gd name="connsiteY1565" fmla="*/ 1032473 h 1110446"/>
                  <a:gd name="connsiteX1566" fmla="*/ 233021 w 3783333"/>
                  <a:gd name="connsiteY1566" fmla="*/ 1045117 h 1110446"/>
                  <a:gd name="connsiteX1567" fmla="*/ 217437 w 3783333"/>
                  <a:gd name="connsiteY1567" fmla="*/ 1045117 h 1110446"/>
                  <a:gd name="connsiteX1568" fmla="*/ 211387 w 3783333"/>
                  <a:gd name="connsiteY1568" fmla="*/ 1045117 h 1110446"/>
                  <a:gd name="connsiteX1569" fmla="*/ 205337 w 3783333"/>
                  <a:gd name="connsiteY1569" fmla="*/ 1045117 h 1110446"/>
                  <a:gd name="connsiteX1570" fmla="*/ 199103 w 3783333"/>
                  <a:gd name="connsiteY1570" fmla="*/ 1045117 h 1110446"/>
                  <a:gd name="connsiteX1571" fmla="*/ 208454 w 3783333"/>
                  <a:gd name="connsiteY1571" fmla="*/ 1037441 h 1110446"/>
                  <a:gd name="connsiteX1572" fmla="*/ 208454 w 3783333"/>
                  <a:gd name="connsiteY1572" fmla="*/ 1050085 h 1110446"/>
                  <a:gd name="connsiteX1573" fmla="*/ 193053 w 3783333"/>
                  <a:gd name="connsiteY1573" fmla="*/ 1050085 h 1110446"/>
                  <a:gd name="connsiteX1574" fmla="*/ 202220 w 3783333"/>
                  <a:gd name="connsiteY1574" fmla="*/ 1042408 h 1110446"/>
                  <a:gd name="connsiteX1575" fmla="*/ 202220 w 3783333"/>
                  <a:gd name="connsiteY1575" fmla="*/ 1055203 h 1110446"/>
                  <a:gd name="connsiteX1576" fmla="*/ 180770 w 3783333"/>
                  <a:gd name="connsiteY1576" fmla="*/ 1055203 h 1110446"/>
                  <a:gd name="connsiteX1577" fmla="*/ 174720 w 3783333"/>
                  <a:gd name="connsiteY1577" fmla="*/ 1055203 h 1110446"/>
                  <a:gd name="connsiteX1578" fmla="*/ 183887 w 3783333"/>
                  <a:gd name="connsiteY1578" fmla="*/ 1047526 h 1110446"/>
                  <a:gd name="connsiteX1579" fmla="*/ 183887 w 3783333"/>
                  <a:gd name="connsiteY1579" fmla="*/ 1060170 h 1110446"/>
                  <a:gd name="connsiteX1580" fmla="*/ 168486 w 3783333"/>
                  <a:gd name="connsiteY1580" fmla="*/ 1060170 h 1110446"/>
                  <a:gd name="connsiteX1581" fmla="*/ 177836 w 3783333"/>
                  <a:gd name="connsiteY1581" fmla="*/ 1052493 h 1110446"/>
                  <a:gd name="connsiteX1582" fmla="*/ 177836 w 3783333"/>
                  <a:gd name="connsiteY1582" fmla="*/ 1065138 h 1110446"/>
                  <a:gd name="connsiteX1583" fmla="*/ 162436 w 3783333"/>
                  <a:gd name="connsiteY1583" fmla="*/ 1065138 h 1110446"/>
                  <a:gd name="connsiteX1584" fmla="*/ 150153 w 3783333"/>
                  <a:gd name="connsiteY1584" fmla="*/ 1065138 h 1110446"/>
                  <a:gd name="connsiteX1585" fmla="*/ 159319 w 3783333"/>
                  <a:gd name="connsiteY1585" fmla="*/ 1057611 h 1110446"/>
                  <a:gd name="connsiteX1586" fmla="*/ 159319 w 3783333"/>
                  <a:gd name="connsiteY1586" fmla="*/ 1062579 h 1110446"/>
                  <a:gd name="connsiteX1587" fmla="*/ 159319 w 3783333"/>
                  <a:gd name="connsiteY1587" fmla="*/ 1075223 h 1110446"/>
                  <a:gd name="connsiteX1588" fmla="*/ 137869 w 3783333"/>
                  <a:gd name="connsiteY1588" fmla="*/ 1075223 h 1110446"/>
                  <a:gd name="connsiteX1589" fmla="*/ 101018 w 3783333"/>
                  <a:gd name="connsiteY1589" fmla="*/ 1075223 h 1110446"/>
                  <a:gd name="connsiteX1590" fmla="*/ 110369 w 3783333"/>
                  <a:gd name="connsiteY1590" fmla="*/ 1067697 h 1110446"/>
                  <a:gd name="connsiteX1591" fmla="*/ 110369 w 3783333"/>
                  <a:gd name="connsiteY1591" fmla="*/ 1080341 h 1110446"/>
                  <a:gd name="connsiteX1592" fmla="*/ 88918 w 3783333"/>
                  <a:gd name="connsiteY1592" fmla="*/ 1080341 h 1110446"/>
                  <a:gd name="connsiteX1593" fmla="*/ 98085 w 3783333"/>
                  <a:gd name="connsiteY1593" fmla="*/ 1072664 h 1110446"/>
                  <a:gd name="connsiteX1594" fmla="*/ 98085 w 3783333"/>
                  <a:gd name="connsiteY1594" fmla="*/ 1085309 h 1110446"/>
                  <a:gd name="connsiteX1595" fmla="*/ 76635 w 3783333"/>
                  <a:gd name="connsiteY1595" fmla="*/ 1085309 h 1110446"/>
                  <a:gd name="connsiteX1596" fmla="*/ 70585 w 3783333"/>
                  <a:gd name="connsiteY1596" fmla="*/ 1085309 h 1110446"/>
                  <a:gd name="connsiteX1597" fmla="*/ 79751 w 3783333"/>
                  <a:gd name="connsiteY1597" fmla="*/ 1077632 h 1110446"/>
                  <a:gd name="connsiteX1598" fmla="*/ 79751 w 3783333"/>
                  <a:gd name="connsiteY1598" fmla="*/ 1082750 h 1110446"/>
                  <a:gd name="connsiteX1599" fmla="*/ 79751 w 3783333"/>
                  <a:gd name="connsiteY1599" fmla="*/ 1095394 h 1110446"/>
                  <a:gd name="connsiteX1600" fmla="*/ 64351 w 3783333"/>
                  <a:gd name="connsiteY1600" fmla="*/ 1095394 h 1110446"/>
                  <a:gd name="connsiteX1601" fmla="*/ 58118 w 3783333"/>
                  <a:gd name="connsiteY1601" fmla="*/ 1095394 h 1110446"/>
                  <a:gd name="connsiteX1602" fmla="*/ 39784 w 3783333"/>
                  <a:gd name="connsiteY1602" fmla="*/ 1095394 h 1110446"/>
                  <a:gd name="connsiteX1603" fmla="*/ 49134 w 3783333"/>
                  <a:gd name="connsiteY1603" fmla="*/ 1087717 h 1110446"/>
                  <a:gd name="connsiteX1604" fmla="*/ 49134 w 3783333"/>
                  <a:gd name="connsiteY1604" fmla="*/ 1100361 h 1110446"/>
                  <a:gd name="connsiteX1605" fmla="*/ 27684 w 3783333"/>
                  <a:gd name="connsiteY1605" fmla="*/ 1100361 h 1110446"/>
                  <a:gd name="connsiteX1606" fmla="*/ 36851 w 3783333"/>
                  <a:gd name="connsiteY1606" fmla="*/ 1092835 h 1110446"/>
                  <a:gd name="connsiteX1607" fmla="*/ 36851 w 3783333"/>
                  <a:gd name="connsiteY1607" fmla="*/ 1105329 h 1110446"/>
                  <a:gd name="connsiteX1608" fmla="*/ 9167 w 3783333"/>
                  <a:gd name="connsiteY1608" fmla="*/ 1105329 h 1110446"/>
                  <a:gd name="connsiteX1609" fmla="*/ 18517 w 3783333"/>
                  <a:gd name="connsiteY1609" fmla="*/ 1097802 h 1110446"/>
                  <a:gd name="connsiteX1610" fmla="*/ 18517 w 3783333"/>
                  <a:gd name="connsiteY1610" fmla="*/ 1110447 h 1110446"/>
                  <a:gd name="connsiteX1611" fmla="*/ 3117 w 3783333"/>
                  <a:gd name="connsiteY1611" fmla="*/ 1110447 h 1110446"/>
                  <a:gd name="connsiteX1612" fmla="*/ 3117 w 3783333"/>
                  <a:gd name="connsiteY1612" fmla="*/ 1095243 h 111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Lst>
                <a:rect l="l" t="t" r="r" b="b"/>
                <a:pathLst>
                  <a:path w="3783333" h="1110446">
                    <a:moveTo>
                      <a:pt x="3117" y="1095243"/>
                    </a:moveTo>
                    <a:lnTo>
                      <a:pt x="9167" y="1095243"/>
                    </a:lnTo>
                    <a:lnTo>
                      <a:pt x="0" y="1102770"/>
                    </a:lnTo>
                    <a:lnTo>
                      <a:pt x="0" y="1090125"/>
                    </a:lnTo>
                    <a:lnTo>
                      <a:pt x="27684" y="1090125"/>
                    </a:lnTo>
                    <a:lnTo>
                      <a:pt x="18334" y="1097802"/>
                    </a:lnTo>
                    <a:lnTo>
                      <a:pt x="18334" y="1085158"/>
                    </a:lnTo>
                    <a:lnTo>
                      <a:pt x="39784" y="1085158"/>
                    </a:lnTo>
                    <a:lnTo>
                      <a:pt x="30617" y="1092835"/>
                    </a:lnTo>
                    <a:lnTo>
                      <a:pt x="30617" y="1080040"/>
                    </a:lnTo>
                    <a:lnTo>
                      <a:pt x="58118" y="1080040"/>
                    </a:lnTo>
                    <a:lnTo>
                      <a:pt x="64351" y="1080040"/>
                    </a:lnTo>
                    <a:lnTo>
                      <a:pt x="70585" y="1080040"/>
                    </a:lnTo>
                    <a:lnTo>
                      <a:pt x="61234" y="1087717"/>
                    </a:lnTo>
                    <a:lnTo>
                      <a:pt x="61234" y="1082750"/>
                    </a:lnTo>
                    <a:lnTo>
                      <a:pt x="61234" y="1070105"/>
                    </a:lnTo>
                    <a:lnTo>
                      <a:pt x="76635" y="1070105"/>
                    </a:lnTo>
                    <a:lnTo>
                      <a:pt x="88918" y="1070105"/>
                    </a:lnTo>
                    <a:lnTo>
                      <a:pt x="79568" y="1077632"/>
                    </a:lnTo>
                    <a:lnTo>
                      <a:pt x="79568" y="1064987"/>
                    </a:lnTo>
                    <a:lnTo>
                      <a:pt x="101018" y="1064987"/>
                    </a:lnTo>
                    <a:lnTo>
                      <a:pt x="91852" y="1072664"/>
                    </a:lnTo>
                    <a:lnTo>
                      <a:pt x="91852" y="1060020"/>
                    </a:lnTo>
                    <a:lnTo>
                      <a:pt x="137869" y="1060020"/>
                    </a:lnTo>
                    <a:lnTo>
                      <a:pt x="150153" y="1060020"/>
                    </a:lnTo>
                    <a:lnTo>
                      <a:pt x="140986" y="1067697"/>
                    </a:lnTo>
                    <a:lnTo>
                      <a:pt x="140986" y="1062579"/>
                    </a:lnTo>
                    <a:lnTo>
                      <a:pt x="140986" y="1049934"/>
                    </a:lnTo>
                    <a:lnTo>
                      <a:pt x="162436" y="1049934"/>
                    </a:lnTo>
                    <a:lnTo>
                      <a:pt x="168486" y="1049934"/>
                    </a:lnTo>
                    <a:lnTo>
                      <a:pt x="159319" y="1057611"/>
                    </a:lnTo>
                    <a:lnTo>
                      <a:pt x="159319" y="1044967"/>
                    </a:lnTo>
                    <a:lnTo>
                      <a:pt x="174720" y="1044967"/>
                    </a:lnTo>
                    <a:lnTo>
                      <a:pt x="165370" y="1052493"/>
                    </a:lnTo>
                    <a:lnTo>
                      <a:pt x="165370" y="1039849"/>
                    </a:lnTo>
                    <a:lnTo>
                      <a:pt x="180770" y="1039849"/>
                    </a:lnTo>
                    <a:lnTo>
                      <a:pt x="193053" y="1039849"/>
                    </a:lnTo>
                    <a:lnTo>
                      <a:pt x="183703" y="1047526"/>
                    </a:lnTo>
                    <a:lnTo>
                      <a:pt x="183703" y="1034882"/>
                    </a:lnTo>
                    <a:lnTo>
                      <a:pt x="199103" y="1034882"/>
                    </a:lnTo>
                    <a:lnTo>
                      <a:pt x="189937" y="1042408"/>
                    </a:lnTo>
                    <a:lnTo>
                      <a:pt x="189937" y="1029914"/>
                    </a:lnTo>
                    <a:lnTo>
                      <a:pt x="205337" y="1029914"/>
                    </a:lnTo>
                    <a:lnTo>
                      <a:pt x="211387" y="1029914"/>
                    </a:lnTo>
                    <a:lnTo>
                      <a:pt x="217437" y="1029914"/>
                    </a:lnTo>
                    <a:lnTo>
                      <a:pt x="223671" y="1029914"/>
                    </a:lnTo>
                    <a:lnTo>
                      <a:pt x="214320" y="1037441"/>
                    </a:lnTo>
                    <a:lnTo>
                      <a:pt x="214320" y="1024796"/>
                    </a:lnTo>
                    <a:lnTo>
                      <a:pt x="229721" y="1024796"/>
                    </a:lnTo>
                    <a:lnTo>
                      <a:pt x="220554" y="1032473"/>
                    </a:lnTo>
                    <a:lnTo>
                      <a:pt x="220554" y="1019829"/>
                    </a:lnTo>
                    <a:lnTo>
                      <a:pt x="235954" y="1019829"/>
                    </a:lnTo>
                    <a:lnTo>
                      <a:pt x="242004" y="1019829"/>
                    </a:lnTo>
                    <a:lnTo>
                      <a:pt x="260338" y="1019829"/>
                    </a:lnTo>
                    <a:lnTo>
                      <a:pt x="272621" y="1019829"/>
                    </a:lnTo>
                    <a:lnTo>
                      <a:pt x="291138" y="1019829"/>
                    </a:lnTo>
                    <a:lnTo>
                      <a:pt x="297189" y="1019829"/>
                    </a:lnTo>
                    <a:lnTo>
                      <a:pt x="287838" y="1027355"/>
                    </a:lnTo>
                    <a:lnTo>
                      <a:pt x="287838" y="1014861"/>
                    </a:lnTo>
                    <a:lnTo>
                      <a:pt x="303422" y="1014861"/>
                    </a:lnTo>
                    <a:lnTo>
                      <a:pt x="309472" y="1014861"/>
                    </a:lnTo>
                    <a:lnTo>
                      <a:pt x="315522" y="1014861"/>
                    </a:lnTo>
                    <a:lnTo>
                      <a:pt x="340089" y="1014861"/>
                    </a:lnTo>
                    <a:lnTo>
                      <a:pt x="330739" y="1022388"/>
                    </a:lnTo>
                    <a:lnTo>
                      <a:pt x="330739" y="1009743"/>
                    </a:lnTo>
                    <a:lnTo>
                      <a:pt x="352373" y="1009743"/>
                    </a:lnTo>
                    <a:lnTo>
                      <a:pt x="358423" y="1009743"/>
                    </a:lnTo>
                    <a:lnTo>
                      <a:pt x="349256" y="1017420"/>
                    </a:lnTo>
                    <a:lnTo>
                      <a:pt x="349256" y="1004776"/>
                    </a:lnTo>
                    <a:lnTo>
                      <a:pt x="382990" y="1004776"/>
                    </a:lnTo>
                    <a:lnTo>
                      <a:pt x="373640" y="1012302"/>
                    </a:lnTo>
                    <a:lnTo>
                      <a:pt x="373640" y="999809"/>
                    </a:lnTo>
                    <a:lnTo>
                      <a:pt x="389040" y="999809"/>
                    </a:lnTo>
                    <a:lnTo>
                      <a:pt x="379873" y="1007335"/>
                    </a:lnTo>
                    <a:lnTo>
                      <a:pt x="379873" y="994690"/>
                    </a:lnTo>
                    <a:lnTo>
                      <a:pt x="395274" y="994690"/>
                    </a:lnTo>
                    <a:lnTo>
                      <a:pt x="385923" y="1002367"/>
                    </a:lnTo>
                    <a:lnTo>
                      <a:pt x="385923" y="989723"/>
                    </a:lnTo>
                    <a:lnTo>
                      <a:pt x="407557" y="989723"/>
                    </a:lnTo>
                    <a:lnTo>
                      <a:pt x="425891" y="989723"/>
                    </a:lnTo>
                    <a:lnTo>
                      <a:pt x="416541" y="997249"/>
                    </a:lnTo>
                    <a:lnTo>
                      <a:pt x="416541" y="984756"/>
                    </a:lnTo>
                    <a:lnTo>
                      <a:pt x="444224" y="984756"/>
                    </a:lnTo>
                    <a:lnTo>
                      <a:pt x="434874" y="992282"/>
                    </a:lnTo>
                    <a:lnTo>
                      <a:pt x="434874" y="987164"/>
                    </a:lnTo>
                    <a:lnTo>
                      <a:pt x="434874" y="974670"/>
                    </a:lnTo>
                    <a:lnTo>
                      <a:pt x="450275" y="974670"/>
                    </a:lnTo>
                    <a:lnTo>
                      <a:pt x="441108" y="982197"/>
                    </a:lnTo>
                    <a:lnTo>
                      <a:pt x="441108" y="969703"/>
                    </a:lnTo>
                    <a:lnTo>
                      <a:pt x="456508" y="969703"/>
                    </a:lnTo>
                    <a:lnTo>
                      <a:pt x="447158" y="977229"/>
                    </a:lnTo>
                    <a:lnTo>
                      <a:pt x="447158" y="964585"/>
                    </a:lnTo>
                    <a:lnTo>
                      <a:pt x="462558" y="964585"/>
                    </a:lnTo>
                    <a:lnTo>
                      <a:pt x="453391" y="972111"/>
                    </a:lnTo>
                    <a:lnTo>
                      <a:pt x="453391" y="959617"/>
                    </a:lnTo>
                    <a:lnTo>
                      <a:pt x="481075" y="959617"/>
                    </a:lnTo>
                    <a:lnTo>
                      <a:pt x="471725" y="967144"/>
                    </a:lnTo>
                    <a:lnTo>
                      <a:pt x="471725" y="954499"/>
                    </a:lnTo>
                    <a:lnTo>
                      <a:pt x="487125" y="954499"/>
                    </a:lnTo>
                    <a:lnTo>
                      <a:pt x="499409" y="954499"/>
                    </a:lnTo>
                    <a:lnTo>
                      <a:pt x="490059" y="962176"/>
                    </a:lnTo>
                    <a:lnTo>
                      <a:pt x="490059" y="949532"/>
                    </a:lnTo>
                    <a:lnTo>
                      <a:pt x="511692" y="949532"/>
                    </a:lnTo>
                    <a:lnTo>
                      <a:pt x="502342" y="957058"/>
                    </a:lnTo>
                    <a:lnTo>
                      <a:pt x="502342" y="939447"/>
                    </a:lnTo>
                    <a:lnTo>
                      <a:pt x="517742" y="939447"/>
                    </a:lnTo>
                    <a:lnTo>
                      <a:pt x="508392" y="947124"/>
                    </a:lnTo>
                    <a:lnTo>
                      <a:pt x="508392" y="934479"/>
                    </a:lnTo>
                    <a:lnTo>
                      <a:pt x="530026" y="934479"/>
                    </a:lnTo>
                    <a:lnTo>
                      <a:pt x="520859" y="942006"/>
                    </a:lnTo>
                    <a:lnTo>
                      <a:pt x="520859" y="929361"/>
                    </a:lnTo>
                    <a:lnTo>
                      <a:pt x="536076" y="929361"/>
                    </a:lnTo>
                    <a:lnTo>
                      <a:pt x="542310" y="929361"/>
                    </a:lnTo>
                    <a:lnTo>
                      <a:pt x="554410" y="929361"/>
                    </a:lnTo>
                    <a:lnTo>
                      <a:pt x="545243" y="937038"/>
                    </a:lnTo>
                    <a:lnTo>
                      <a:pt x="545243" y="926953"/>
                    </a:lnTo>
                    <a:lnTo>
                      <a:pt x="545243" y="914308"/>
                    </a:lnTo>
                    <a:lnTo>
                      <a:pt x="560643" y="914308"/>
                    </a:lnTo>
                    <a:lnTo>
                      <a:pt x="551293" y="921985"/>
                    </a:lnTo>
                    <a:lnTo>
                      <a:pt x="551293" y="909341"/>
                    </a:lnTo>
                    <a:lnTo>
                      <a:pt x="566693" y="909341"/>
                    </a:lnTo>
                    <a:lnTo>
                      <a:pt x="578977" y="909341"/>
                    </a:lnTo>
                    <a:lnTo>
                      <a:pt x="569810" y="916867"/>
                    </a:lnTo>
                    <a:lnTo>
                      <a:pt x="569810" y="904374"/>
                    </a:lnTo>
                    <a:lnTo>
                      <a:pt x="597311" y="904374"/>
                    </a:lnTo>
                    <a:lnTo>
                      <a:pt x="588144" y="911900"/>
                    </a:lnTo>
                    <a:lnTo>
                      <a:pt x="588144" y="899256"/>
                    </a:lnTo>
                    <a:lnTo>
                      <a:pt x="615828" y="899256"/>
                    </a:lnTo>
                    <a:lnTo>
                      <a:pt x="606477" y="906933"/>
                    </a:lnTo>
                    <a:lnTo>
                      <a:pt x="606477" y="894288"/>
                    </a:lnTo>
                    <a:lnTo>
                      <a:pt x="640395" y="894288"/>
                    </a:lnTo>
                    <a:lnTo>
                      <a:pt x="631044" y="901815"/>
                    </a:lnTo>
                    <a:lnTo>
                      <a:pt x="631044" y="889170"/>
                    </a:lnTo>
                    <a:lnTo>
                      <a:pt x="652495" y="889170"/>
                    </a:lnTo>
                    <a:lnTo>
                      <a:pt x="643328" y="896847"/>
                    </a:lnTo>
                    <a:lnTo>
                      <a:pt x="643328" y="891729"/>
                    </a:lnTo>
                    <a:lnTo>
                      <a:pt x="643328" y="879235"/>
                    </a:lnTo>
                    <a:lnTo>
                      <a:pt x="670828" y="879235"/>
                    </a:lnTo>
                    <a:lnTo>
                      <a:pt x="661662" y="886762"/>
                    </a:lnTo>
                    <a:lnTo>
                      <a:pt x="661662" y="874117"/>
                    </a:lnTo>
                    <a:lnTo>
                      <a:pt x="689345" y="874117"/>
                    </a:lnTo>
                    <a:lnTo>
                      <a:pt x="695396" y="874117"/>
                    </a:lnTo>
                    <a:lnTo>
                      <a:pt x="701629" y="874117"/>
                    </a:lnTo>
                    <a:lnTo>
                      <a:pt x="707679" y="874117"/>
                    </a:lnTo>
                    <a:lnTo>
                      <a:pt x="698512" y="881794"/>
                    </a:lnTo>
                    <a:lnTo>
                      <a:pt x="698512" y="869150"/>
                    </a:lnTo>
                    <a:lnTo>
                      <a:pt x="719963" y="869150"/>
                    </a:lnTo>
                    <a:lnTo>
                      <a:pt x="710612" y="876676"/>
                    </a:lnTo>
                    <a:lnTo>
                      <a:pt x="710612" y="864032"/>
                    </a:lnTo>
                    <a:lnTo>
                      <a:pt x="732246" y="864032"/>
                    </a:lnTo>
                    <a:lnTo>
                      <a:pt x="750580" y="864032"/>
                    </a:lnTo>
                    <a:lnTo>
                      <a:pt x="741413" y="871709"/>
                    </a:lnTo>
                    <a:lnTo>
                      <a:pt x="741413" y="859065"/>
                    </a:lnTo>
                    <a:lnTo>
                      <a:pt x="781197" y="859065"/>
                    </a:lnTo>
                    <a:lnTo>
                      <a:pt x="771847" y="866742"/>
                    </a:lnTo>
                    <a:lnTo>
                      <a:pt x="771847" y="854097"/>
                    </a:lnTo>
                    <a:lnTo>
                      <a:pt x="793481" y="854097"/>
                    </a:lnTo>
                    <a:lnTo>
                      <a:pt x="817864" y="854097"/>
                    </a:lnTo>
                    <a:lnTo>
                      <a:pt x="824098" y="854097"/>
                    </a:lnTo>
                    <a:lnTo>
                      <a:pt x="814931" y="861624"/>
                    </a:lnTo>
                    <a:lnTo>
                      <a:pt x="814931" y="856656"/>
                    </a:lnTo>
                    <a:lnTo>
                      <a:pt x="814931" y="844012"/>
                    </a:lnTo>
                    <a:lnTo>
                      <a:pt x="830148" y="844012"/>
                    </a:lnTo>
                    <a:lnTo>
                      <a:pt x="836381" y="844012"/>
                    </a:lnTo>
                    <a:lnTo>
                      <a:pt x="827031" y="851538"/>
                    </a:lnTo>
                    <a:lnTo>
                      <a:pt x="827031" y="833926"/>
                    </a:lnTo>
                    <a:lnTo>
                      <a:pt x="842432" y="833926"/>
                    </a:lnTo>
                    <a:lnTo>
                      <a:pt x="848665" y="833926"/>
                    </a:lnTo>
                    <a:lnTo>
                      <a:pt x="839315" y="841603"/>
                    </a:lnTo>
                    <a:lnTo>
                      <a:pt x="839315" y="828959"/>
                    </a:lnTo>
                    <a:lnTo>
                      <a:pt x="854715" y="828959"/>
                    </a:lnTo>
                    <a:lnTo>
                      <a:pt x="860948" y="828959"/>
                    </a:lnTo>
                    <a:lnTo>
                      <a:pt x="873049" y="828959"/>
                    </a:lnTo>
                    <a:lnTo>
                      <a:pt x="863882" y="836485"/>
                    </a:lnTo>
                    <a:lnTo>
                      <a:pt x="863882" y="823841"/>
                    </a:lnTo>
                    <a:lnTo>
                      <a:pt x="879282" y="823841"/>
                    </a:lnTo>
                    <a:lnTo>
                      <a:pt x="885332" y="823841"/>
                    </a:lnTo>
                    <a:lnTo>
                      <a:pt x="876165" y="831518"/>
                    </a:lnTo>
                    <a:lnTo>
                      <a:pt x="876165" y="818874"/>
                    </a:lnTo>
                    <a:lnTo>
                      <a:pt x="897616" y="818874"/>
                    </a:lnTo>
                    <a:lnTo>
                      <a:pt x="888266" y="826400"/>
                    </a:lnTo>
                    <a:lnTo>
                      <a:pt x="888266" y="813906"/>
                    </a:lnTo>
                    <a:lnTo>
                      <a:pt x="903849" y="813906"/>
                    </a:lnTo>
                    <a:lnTo>
                      <a:pt x="909899" y="813906"/>
                    </a:lnTo>
                    <a:lnTo>
                      <a:pt x="900549" y="821433"/>
                    </a:lnTo>
                    <a:lnTo>
                      <a:pt x="900549" y="816465"/>
                    </a:lnTo>
                    <a:lnTo>
                      <a:pt x="900549" y="803821"/>
                    </a:lnTo>
                    <a:lnTo>
                      <a:pt x="928233" y="803821"/>
                    </a:lnTo>
                    <a:lnTo>
                      <a:pt x="934283" y="803821"/>
                    </a:lnTo>
                    <a:lnTo>
                      <a:pt x="940517" y="803821"/>
                    </a:lnTo>
                    <a:lnTo>
                      <a:pt x="931166" y="811347"/>
                    </a:lnTo>
                    <a:lnTo>
                      <a:pt x="931166" y="806380"/>
                    </a:lnTo>
                    <a:lnTo>
                      <a:pt x="931166" y="793735"/>
                    </a:lnTo>
                    <a:lnTo>
                      <a:pt x="946567" y="793735"/>
                    </a:lnTo>
                    <a:lnTo>
                      <a:pt x="937400" y="801412"/>
                    </a:lnTo>
                    <a:lnTo>
                      <a:pt x="937400" y="796294"/>
                    </a:lnTo>
                    <a:lnTo>
                      <a:pt x="937400" y="783801"/>
                    </a:lnTo>
                    <a:lnTo>
                      <a:pt x="952800" y="783801"/>
                    </a:lnTo>
                    <a:lnTo>
                      <a:pt x="958850" y="783801"/>
                    </a:lnTo>
                    <a:lnTo>
                      <a:pt x="949683" y="791327"/>
                    </a:lnTo>
                    <a:lnTo>
                      <a:pt x="949683" y="778683"/>
                    </a:lnTo>
                    <a:lnTo>
                      <a:pt x="965084" y="778683"/>
                    </a:lnTo>
                    <a:lnTo>
                      <a:pt x="955734" y="786359"/>
                    </a:lnTo>
                    <a:lnTo>
                      <a:pt x="955734" y="773715"/>
                    </a:lnTo>
                    <a:lnTo>
                      <a:pt x="971134" y="773715"/>
                    </a:lnTo>
                    <a:lnTo>
                      <a:pt x="961967" y="781241"/>
                    </a:lnTo>
                    <a:lnTo>
                      <a:pt x="961967" y="768748"/>
                    </a:lnTo>
                    <a:lnTo>
                      <a:pt x="983417" y="768748"/>
                    </a:lnTo>
                    <a:lnTo>
                      <a:pt x="974250" y="776274"/>
                    </a:lnTo>
                    <a:lnTo>
                      <a:pt x="974250" y="763630"/>
                    </a:lnTo>
                    <a:lnTo>
                      <a:pt x="989467" y="763630"/>
                    </a:lnTo>
                    <a:lnTo>
                      <a:pt x="995518" y="763630"/>
                    </a:lnTo>
                    <a:lnTo>
                      <a:pt x="1007984" y="763630"/>
                    </a:lnTo>
                    <a:lnTo>
                      <a:pt x="998634" y="771307"/>
                    </a:lnTo>
                    <a:lnTo>
                      <a:pt x="998634" y="758662"/>
                    </a:lnTo>
                    <a:lnTo>
                      <a:pt x="1020268" y="758662"/>
                    </a:lnTo>
                    <a:lnTo>
                      <a:pt x="1038602" y="758662"/>
                    </a:lnTo>
                    <a:lnTo>
                      <a:pt x="1029251" y="766189"/>
                    </a:lnTo>
                    <a:lnTo>
                      <a:pt x="1029251" y="753695"/>
                    </a:lnTo>
                    <a:lnTo>
                      <a:pt x="1044652" y="753695"/>
                    </a:lnTo>
                    <a:lnTo>
                      <a:pt x="1035485" y="761221"/>
                    </a:lnTo>
                    <a:lnTo>
                      <a:pt x="1035485" y="748577"/>
                    </a:lnTo>
                    <a:lnTo>
                      <a:pt x="1056935" y="748577"/>
                    </a:lnTo>
                    <a:lnTo>
                      <a:pt x="1062985" y="748577"/>
                    </a:lnTo>
                    <a:lnTo>
                      <a:pt x="1069219" y="748577"/>
                    </a:lnTo>
                    <a:lnTo>
                      <a:pt x="1059869" y="756103"/>
                    </a:lnTo>
                    <a:lnTo>
                      <a:pt x="1059869" y="743609"/>
                    </a:lnTo>
                    <a:lnTo>
                      <a:pt x="1075269" y="743609"/>
                    </a:lnTo>
                    <a:lnTo>
                      <a:pt x="1081502" y="743609"/>
                    </a:lnTo>
                    <a:lnTo>
                      <a:pt x="1072152" y="751136"/>
                    </a:lnTo>
                    <a:lnTo>
                      <a:pt x="1072152" y="738492"/>
                    </a:lnTo>
                    <a:lnTo>
                      <a:pt x="1093603" y="738492"/>
                    </a:lnTo>
                    <a:lnTo>
                      <a:pt x="1099836" y="738492"/>
                    </a:lnTo>
                    <a:lnTo>
                      <a:pt x="1090486" y="746168"/>
                    </a:lnTo>
                    <a:lnTo>
                      <a:pt x="1090486" y="733524"/>
                    </a:lnTo>
                    <a:lnTo>
                      <a:pt x="1105886" y="733524"/>
                    </a:lnTo>
                    <a:lnTo>
                      <a:pt x="1124403" y="733524"/>
                    </a:lnTo>
                    <a:lnTo>
                      <a:pt x="1136503" y="733524"/>
                    </a:lnTo>
                    <a:lnTo>
                      <a:pt x="1127337" y="741050"/>
                    </a:lnTo>
                    <a:lnTo>
                      <a:pt x="1127337" y="728406"/>
                    </a:lnTo>
                    <a:lnTo>
                      <a:pt x="1142737" y="728406"/>
                    </a:lnTo>
                    <a:lnTo>
                      <a:pt x="1133570" y="736083"/>
                    </a:lnTo>
                    <a:lnTo>
                      <a:pt x="1133570" y="723439"/>
                    </a:lnTo>
                    <a:lnTo>
                      <a:pt x="1154837" y="723439"/>
                    </a:lnTo>
                    <a:lnTo>
                      <a:pt x="1145670" y="731116"/>
                    </a:lnTo>
                    <a:lnTo>
                      <a:pt x="1145670" y="718471"/>
                    </a:lnTo>
                    <a:lnTo>
                      <a:pt x="1161070" y="718471"/>
                    </a:lnTo>
                    <a:lnTo>
                      <a:pt x="1173354" y="718471"/>
                    </a:lnTo>
                    <a:lnTo>
                      <a:pt x="1164004" y="725998"/>
                    </a:lnTo>
                    <a:lnTo>
                      <a:pt x="1164004" y="713353"/>
                    </a:lnTo>
                    <a:lnTo>
                      <a:pt x="1197921" y="713353"/>
                    </a:lnTo>
                    <a:lnTo>
                      <a:pt x="1188571" y="721030"/>
                    </a:lnTo>
                    <a:lnTo>
                      <a:pt x="1188571" y="708386"/>
                    </a:lnTo>
                    <a:lnTo>
                      <a:pt x="1203971" y="708386"/>
                    </a:lnTo>
                    <a:lnTo>
                      <a:pt x="1216071" y="708386"/>
                    </a:lnTo>
                    <a:lnTo>
                      <a:pt x="1222305" y="708386"/>
                    </a:lnTo>
                    <a:lnTo>
                      <a:pt x="1213138" y="715912"/>
                    </a:lnTo>
                    <a:lnTo>
                      <a:pt x="1213138" y="703268"/>
                    </a:lnTo>
                    <a:lnTo>
                      <a:pt x="1228538" y="703268"/>
                    </a:lnTo>
                    <a:lnTo>
                      <a:pt x="1219188" y="710945"/>
                    </a:lnTo>
                    <a:lnTo>
                      <a:pt x="1219188" y="698300"/>
                    </a:lnTo>
                    <a:lnTo>
                      <a:pt x="1234588" y="698300"/>
                    </a:lnTo>
                    <a:lnTo>
                      <a:pt x="1225238" y="705827"/>
                    </a:lnTo>
                    <a:lnTo>
                      <a:pt x="1225238" y="693333"/>
                    </a:lnTo>
                    <a:lnTo>
                      <a:pt x="1240822" y="693333"/>
                    </a:lnTo>
                    <a:lnTo>
                      <a:pt x="1231472" y="700859"/>
                    </a:lnTo>
                    <a:lnTo>
                      <a:pt x="1231472" y="688215"/>
                    </a:lnTo>
                    <a:lnTo>
                      <a:pt x="1246872" y="688215"/>
                    </a:lnTo>
                    <a:lnTo>
                      <a:pt x="1252922" y="688215"/>
                    </a:lnTo>
                    <a:lnTo>
                      <a:pt x="1271256" y="688215"/>
                    </a:lnTo>
                    <a:lnTo>
                      <a:pt x="1262089" y="695892"/>
                    </a:lnTo>
                    <a:lnTo>
                      <a:pt x="1262089" y="683248"/>
                    </a:lnTo>
                    <a:lnTo>
                      <a:pt x="1283539" y="683248"/>
                    </a:lnTo>
                    <a:lnTo>
                      <a:pt x="1289773" y="683248"/>
                    </a:lnTo>
                    <a:lnTo>
                      <a:pt x="1280422" y="690774"/>
                    </a:lnTo>
                    <a:lnTo>
                      <a:pt x="1280422" y="685807"/>
                    </a:lnTo>
                    <a:lnTo>
                      <a:pt x="1280422" y="673162"/>
                    </a:lnTo>
                    <a:lnTo>
                      <a:pt x="1302056" y="673162"/>
                    </a:lnTo>
                    <a:lnTo>
                      <a:pt x="1308106" y="673162"/>
                    </a:lnTo>
                    <a:lnTo>
                      <a:pt x="1314156" y="673162"/>
                    </a:lnTo>
                    <a:lnTo>
                      <a:pt x="1326440" y="673162"/>
                    </a:lnTo>
                    <a:lnTo>
                      <a:pt x="1317273" y="680689"/>
                    </a:lnTo>
                    <a:lnTo>
                      <a:pt x="1317273" y="668195"/>
                    </a:lnTo>
                    <a:lnTo>
                      <a:pt x="1338724" y="668195"/>
                    </a:lnTo>
                    <a:lnTo>
                      <a:pt x="1329373" y="675721"/>
                    </a:lnTo>
                    <a:lnTo>
                      <a:pt x="1329373" y="663077"/>
                    </a:lnTo>
                    <a:lnTo>
                      <a:pt x="1351007" y="663077"/>
                    </a:lnTo>
                    <a:lnTo>
                      <a:pt x="1357241" y="663077"/>
                    </a:lnTo>
                    <a:lnTo>
                      <a:pt x="1363291" y="663077"/>
                    </a:lnTo>
                    <a:lnTo>
                      <a:pt x="1354124" y="670754"/>
                    </a:lnTo>
                    <a:lnTo>
                      <a:pt x="1354124" y="658109"/>
                    </a:lnTo>
                    <a:lnTo>
                      <a:pt x="1369341" y="658109"/>
                    </a:lnTo>
                    <a:lnTo>
                      <a:pt x="1360174" y="665636"/>
                    </a:lnTo>
                    <a:lnTo>
                      <a:pt x="1360174" y="653142"/>
                    </a:lnTo>
                    <a:lnTo>
                      <a:pt x="1387674" y="653142"/>
                    </a:lnTo>
                    <a:lnTo>
                      <a:pt x="1393908" y="653142"/>
                    </a:lnTo>
                    <a:lnTo>
                      <a:pt x="1384558" y="660668"/>
                    </a:lnTo>
                    <a:lnTo>
                      <a:pt x="1384558" y="648024"/>
                    </a:lnTo>
                    <a:lnTo>
                      <a:pt x="1406191" y="648024"/>
                    </a:lnTo>
                    <a:lnTo>
                      <a:pt x="1424525" y="648024"/>
                    </a:lnTo>
                    <a:lnTo>
                      <a:pt x="1415358" y="655701"/>
                    </a:lnTo>
                    <a:lnTo>
                      <a:pt x="1415358" y="643057"/>
                    </a:lnTo>
                    <a:lnTo>
                      <a:pt x="1430575" y="643057"/>
                    </a:lnTo>
                    <a:lnTo>
                      <a:pt x="1436809" y="643057"/>
                    </a:lnTo>
                    <a:lnTo>
                      <a:pt x="1442859" y="643057"/>
                    </a:lnTo>
                    <a:lnTo>
                      <a:pt x="1455142" y="643057"/>
                    </a:lnTo>
                    <a:lnTo>
                      <a:pt x="1445792" y="650583"/>
                    </a:lnTo>
                    <a:lnTo>
                      <a:pt x="1445792" y="632971"/>
                    </a:lnTo>
                    <a:lnTo>
                      <a:pt x="1473476" y="632971"/>
                    </a:lnTo>
                    <a:lnTo>
                      <a:pt x="1485760" y="632971"/>
                    </a:lnTo>
                    <a:lnTo>
                      <a:pt x="1504277" y="632971"/>
                    </a:lnTo>
                    <a:lnTo>
                      <a:pt x="1494926" y="640498"/>
                    </a:lnTo>
                    <a:lnTo>
                      <a:pt x="1494926" y="628004"/>
                    </a:lnTo>
                    <a:lnTo>
                      <a:pt x="1516560" y="628004"/>
                    </a:lnTo>
                    <a:lnTo>
                      <a:pt x="1507210" y="635530"/>
                    </a:lnTo>
                    <a:lnTo>
                      <a:pt x="1507210" y="622886"/>
                    </a:lnTo>
                    <a:lnTo>
                      <a:pt x="1522610" y="622886"/>
                    </a:lnTo>
                    <a:lnTo>
                      <a:pt x="1513260" y="630563"/>
                    </a:lnTo>
                    <a:lnTo>
                      <a:pt x="1513260" y="617918"/>
                    </a:lnTo>
                    <a:lnTo>
                      <a:pt x="1528660" y="617918"/>
                    </a:lnTo>
                    <a:lnTo>
                      <a:pt x="1534710" y="617918"/>
                    </a:lnTo>
                    <a:lnTo>
                      <a:pt x="1546994" y="617918"/>
                    </a:lnTo>
                    <a:lnTo>
                      <a:pt x="1537827" y="625445"/>
                    </a:lnTo>
                    <a:lnTo>
                      <a:pt x="1537827" y="612951"/>
                    </a:lnTo>
                    <a:lnTo>
                      <a:pt x="1553227" y="612951"/>
                    </a:lnTo>
                    <a:lnTo>
                      <a:pt x="1543877" y="620477"/>
                    </a:lnTo>
                    <a:lnTo>
                      <a:pt x="1543877" y="607833"/>
                    </a:lnTo>
                    <a:lnTo>
                      <a:pt x="1559278" y="607833"/>
                    </a:lnTo>
                    <a:lnTo>
                      <a:pt x="1550111" y="615510"/>
                    </a:lnTo>
                    <a:lnTo>
                      <a:pt x="1550111" y="602866"/>
                    </a:lnTo>
                    <a:lnTo>
                      <a:pt x="1571561" y="602866"/>
                    </a:lnTo>
                    <a:lnTo>
                      <a:pt x="1583845" y="602866"/>
                    </a:lnTo>
                    <a:lnTo>
                      <a:pt x="1602178" y="602866"/>
                    </a:lnTo>
                    <a:lnTo>
                      <a:pt x="1593011" y="610392"/>
                    </a:lnTo>
                    <a:lnTo>
                      <a:pt x="1593011" y="597898"/>
                    </a:lnTo>
                    <a:lnTo>
                      <a:pt x="1608228" y="597898"/>
                    </a:lnTo>
                    <a:lnTo>
                      <a:pt x="1614462" y="597898"/>
                    </a:lnTo>
                    <a:lnTo>
                      <a:pt x="1626745" y="597898"/>
                    </a:lnTo>
                    <a:lnTo>
                      <a:pt x="1632795" y="597898"/>
                    </a:lnTo>
                    <a:lnTo>
                      <a:pt x="1623629" y="605425"/>
                    </a:lnTo>
                    <a:lnTo>
                      <a:pt x="1623629" y="592780"/>
                    </a:lnTo>
                    <a:lnTo>
                      <a:pt x="1651129" y="592780"/>
                    </a:lnTo>
                    <a:lnTo>
                      <a:pt x="1663413" y="592780"/>
                    </a:lnTo>
                    <a:lnTo>
                      <a:pt x="1669646" y="592780"/>
                    </a:lnTo>
                    <a:lnTo>
                      <a:pt x="1660296" y="600457"/>
                    </a:lnTo>
                    <a:lnTo>
                      <a:pt x="1660296" y="587813"/>
                    </a:lnTo>
                    <a:lnTo>
                      <a:pt x="1687980" y="587813"/>
                    </a:lnTo>
                    <a:lnTo>
                      <a:pt x="1678630" y="595339"/>
                    </a:lnTo>
                    <a:lnTo>
                      <a:pt x="1678630" y="582845"/>
                    </a:lnTo>
                    <a:lnTo>
                      <a:pt x="1694030" y="582845"/>
                    </a:lnTo>
                    <a:lnTo>
                      <a:pt x="1684863" y="590372"/>
                    </a:lnTo>
                    <a:lnTo>
                      <a:pt x="1684863" y="577727"/>
                    </a:lnTo>
                    <a:lnTo>
                      <a:pt x="1700263" y="577727"/>
                    </a:lnTo>
                    <a:lnTo>
                      <a:pt x="1690913" y="585404"/>
                    </a:lnTo>
                    <a:lnTo>
                      <a:pt x="1690913" y="572760"/>
                    </a:lnTo>
                    <a:lnTo>
                      <a:pt x="1706313" y="572760"/>
                    </a:lnTo>
                    <a:lnTo>
                      <a:pt x="1697147" y="580286"/>
                    </a:lnTo>
                    <a:lnTo>
                      <a:pt x="1697147" y="567642"/>
                    </a:lnTo>
                    <a:lnTo>
                      <a:pt x="1730881" y="567642"/>
                    </a:lnTo>
                    <a:lnTo>
                      <a:pt x="1721530" y="575319"/>
                    </a:lnTo>
                    <a:lnTo>
                      <a:pt x="1721530" y="562675"/>
                    </a:lnTo>
                    <a:lnTo>
                      <a:pt x="1737114" y="562675"/>
                    </a:lnTo>
                    <a:lnTo>
                      <a:pt x="1743164" y="562675"/>
                    </a:lnTo>
                    <a:lnTo>
                      <a:pt x="1749214" y="562675"/>
                    </a:lnTo>
                    <a:lnTo>
                      <a:pt x="1761498" y="562675"/>
                    </a:lnTo>
                    <a:lnTo>
                      <a:pt x="1752331" y="570351"/>
                    </a:lnTo>
                    <a:lnTo>
                      <a:pt x="1752331" y="557707"/>
                    </a:lnTo>
                    <a:lnTo>
                      <a:pt x="1767548" y="557707"/>
                    </a:lnTo>
                    <a:lnTo>
                      <a:pt x="1758381" y="565233"/>
                    </a:lnTo>
                    <a:lnTo>
                      <a:pt x="1758381" y="560266"/>
                    </a:lnTo>
                    <a:lnTo>
                      <a:pt x="1758381" y="547622"/>
                    </a:lnTo>
                    <a:lnTo>
                      <a:pt x="1773781" y="547622"/>
                    </a:lnTo>
                    <a:lnTo>
                      <a:pt x="1786065" y="547622"/>
                    </a:lnTo>
                    <a:lnTo>
                      <a:pt x="1776715" y="555299"/>
                    </a:lnTo>
                    <a:lnTo>
                      <a:pt x="1776715" y="542504"/>
                    </a:lnTo>
                    <a:lnTo>
                      <a:pt x="1804398" y="542504"/>
                    </a:lnTo>
                    <a:lnTo>
                      <a:pt x="1816682" y="542504"/>
                    </a:lnTo>
                    <a:lnTo>
                      <a:pt x="1822732" y="542504"/>
                    </a:lnTo>
                    <a:lnTo>
                      <a:pt x="1828782" y="542504"/>
                    </a:lnTo>
                    <a:lnTo>
                      <a:pt x="1819615" y="550181"/>
                    </a:lnTo>
                    <a:lnTo>
                      <a:pt x="1819615" y="537536"/>
                    </a:lnTo>
                    <a:lnTo>
                      <a:pt x="1853349" y="537536"/>
                    </a:lnTo>
                    <a:lnTo>
                      <a:pt x="1859583" y="537536"/>
                    </a:lnTo>
                    <a:lnTo>
                      <a:pt x="1850233" y="545213"/>
                    </a:lnTo>
                    <a:lnTo>
                      <a:pt x="1850233" y="532569"/>
                    </a:lnTo>
                    <a:lnTo>
                      <a:pt x="1871683" y="532569"/>
                    </a:lnTo>
                    <a:lnTo>
                      <a:pt x="1877916" y="532569"/>
                    </a:lnTo>
                    <a:lnTo>
                      <a:pt x="1868566" y="540095"/>
                    </a:lnTo>
                    <a:lnTo>
                      <a:pt x="1868566" y="527451"/>
                    </a:lnTo>
                    <a:lnTo>
                      <a:pt x="1902483" y="527451"/>
                    </a:lnTo>
                    <a:lnTo>
                      <a:pt x="1893133" y="535128"/>
                    </a:lnTo>
                    <a:lnTo>
                      <a:pt x="1893133" y="522483"/>
                    </a:lnTo>
                    <a:lnTo>
                      <a:pt x="1908534" y="522483"/>
                    </a:lnTo>
                    <a:lnTo>
                      <a:pt x="1899183" y="530010"/>
                    </a:lnTo>
                    <a:lnTo>
                      <a:pt x="1899183" y="517516"/>
                    </a:lnTo>
                    <a:lnTo>
                      <a:pt x="1914767" y="517516"/>
                    </a:lnTo>
                    <a:lnTo>
                      <a:pt x="1920817" y="517516"/>
                    </a:lnTo>
                    <a:lnTo>
                      <a:pt x="1926867" y="517516"/>
                    </a:lnTo>
                    <a:lnTo>
                      <a:pt x="1917700" y="525042"/>
                    </a:lnTo>
                    <a:lnTo>
                      <a:pt x="1917700" y="512398"/>
                    </a:lnTo>
                    <a:lnTo>
                      <a:pt x="1939151" y="512398"/>
                    </a:lnTo>
                    <a:lnTo>
                      <a:pt x="1951434" y="512398"/>
                    </a:lnTo>
                    <a:lnTo>
                      <a:pt x="1942084" y="520075"/>
                    </a:lnTo>
                    <a:lnTo>
                      <a:pt x="1942084" y="507431"/>
                    </a:lnTo>
                    <a:lnTo>
                      <a:pt x="1963718" y="507431"/>
                    </a:lnTo>
                    <a:lnTo>
                      <a:pt x="1969768" y="507431"/>
                    </a:lnTo>
                    <a:lnTo>
                      <a:pt x="1976001" y="507431"/>
                    </a:lnTo>
                    <a:lnTo>
                      <a:pt x="2000385" y="507431"/>
                    </a:lnTo>
                    <a:lnTo>
                      <a:pt x="1991218" y="514957"/>
                    </a:lnTo>
                    <a:lnTo>
                      <a:pt x="1991218" y="502313"/>
                    </a:lnTo>
                    <a:lnTo>
                      <a:pt x="2012669" y="502313"/>
                    </a:lnTo>
                    <a:lnTo>
                      <a:pt x="2018902" y="502313"/>
                    </a:lnTo>
                    <a:lnTo>
                      <a:pt x="2024952" y="502313"/>
                    </a:lnTo>
                    <a:lnTo>
                      <a:pt x="2015785" y="509990"/>
                    </a:lnTo>
                    <a:lnTo>
                      <a:pt x="2015785" y="497345"/>
                    </a:lnTo>
                    <a:lnTo>
                      <a:pt x="2031002" y="497345"/>
                    </a:lnTo>
                    <a:lnTo>
                      <a:pt x="2055570" y="497345"/>
                    </a:lnTo>
                    <a:lnTo>
                      <a:pt x="2046219" y="504872"/>
                    </a:lnTo>
                    <a:lnTo>
                      <a:pt x="2046219" y="499904"/>
                    </a:lnTo>
                    <a:lnTo>
                      <a:pt x="2046219" y="487260"/>
                    </a:lnTo>
                    <a:lnTo>
                      <a:pt x="2061620" y="487260"/>
                    </a:lnTo>
                    <a:lnTo>
                      <a:pt x="2052453" y="494937"/>
                    </a:lnTo>
                    <a:lnTo>
                      <a:pt x="2052453" y="482292"/>
                    </a:lnTo>
                    <a:lnTo>
                      <a:pt x="2080137" y="482292"/>
                    </a:lnTo>
                    <a:lnTo>
                      <a:pt x="2086187" y="482292"/>
                    </a:lnTo>
                    <a:lnTo>
                      <a:pt x="2104520" y="482292"/>
                    </a:lnTo>
                    <a:lnTo>
                      <a:pt x="2095354" y="489819"/>
                    </a:lnTo>
                    <a:lnTo>
                      <a:pt x="2095354" y="477174"/>
                    </a:lnTo>
                    <a:lnTo>
                      <a:pt x="2110754" y="477174"/>
                    </a:lnTo>
                    <a:lnTo>
                      <a:pt x="2101404" y="484851"/>
                    </a:lnTo>
                    <a:lnTo>
                      <a:pt x="2101404" y="472207"/>
                    </a:lnTo>
                    <a:lnTo>
                      <a:pt x="2116804" y="472207"/>
                    </a:lnTo>
                    <a:lnTo>
                      <a:pt x="2135321" y="472207"/>
                    </a:lnTo>
                    <a:lnTo>
                      <a:pt x="2125971" y="479884"/>
                    </a:lnTo>
                    <a:lnTo>
                      <a:pt x="2125971" y="474766"/>
                    </a:lnTo>
                    <a:lnTo>
                      <a:pt x="2125971" y="462122"/>
                    </a:lnTo>
                    <a:lnTo>
                      <a:pt x="2147421" y="462122"/>
                    </a:lnTo>
                    <a:lnTo>
                      <a:pt x="2165938" y="462122"/>
                    </a:lnTo>
                    <a:lnTo>
                      <a:pt x="2184272" y="462122"/>
                    </a:lnTo>
                    <a:lnTo>
                      <a:pt x="2175105" y="469799"/>
                    </a:lnTo>
                    <a:lnTo>
                      <a:pt x="2175105" y="457154"/>
                    </a:lnTo>
                    <a:lnTo>
                      <a:pt x="2190322" y="457154"/>
                    </a:lnTo>
                    <a:lnTo>
                      <a:pt x="2208656" y="457154"/>
                    </a:lnTo>
                    <a:lnTo>
                      <a:pt x="2220939" y="457154"/>
                    </a:lnTo>
                    <a:lnTo>
                      <a:pt x="2211772" y="464681"/>
                    </a:lnTo>
                    <a:lnTo>
                      <a:pt x="2211772" y="447069"/>
                    </a:lnTo>
                    <a:lnTo>
                      <a:pt x="2227173" y="447069"/>
                    </a:lnTo>
                    <a:lnTo>
                      <a:pt x="2251740" y="447069"/>
                    </a:lnTo>
                    <a:lnTo>
                      <a:pt x="2263840" y="447069"/>
                    </a:lnTo>
                    <a:lnTo>
                      <a:pt x="2270073" y="447069"/>
                    </a:lnTo>
                    <a:lnTo>
                      <a:pt x="2276123" y="447069"/>
                    </a:lnTo>
                    <a:lnTo>
                      <a:pt x="2282357" y="447069"/>
                    </a:lnTo>
                    <a:lnTo>
                      <a:pt x="2288407" y="447069"/>
                    </a:lnTo>
                    <a:lnTo>
                      <a:pt x="2279057" y="454746"/>
                    </a:lnTo>
                    <a:lnTo>
                      <a:pt x="2279057" y="442101"/>
                    </a:lnTo>
                    <a:lnTo>
                      <a:pt x="2294640" y="442101"/>
                    </a:lnTo>
                    <a:lnTo>
                      <a:pt x="2285290" y="449628"/>
                    </a:lnTo>
                    <a:lnTo>
                      <a:pt x="2285290" y="437134"/>
                    </a:lnTo>
                    <a:lnTo>
                      <a:pt x="2306741" y="437134"/>
                    </a:lnTo>
                    <a:lnTo>
                      <a:pt x="2297574" y="444660"/>
                    </a:lnTo>
                    <a:lnTo>
                      <a:pt x="2297574" y="432016"/>
                    </a:lnTo>
                    <a:lnTo>
                      <a:pt x="2319024" y="432016"/>
                    </a:lnTo>
                    <a:lnTo>
                      <a:pt x="2309857" y="439693"/>
                    </a:lnTo>
                    <a:lnTo>
                      <a:pt x="2309857" y="427049"/>
                    </a:lnTo>
                    <a:lnTo>
                      <a:pt x="2337358" y="427049"/>
                    </a:lnTo>
                    <a:lnTo>
                      <a:pt x="2361925" y="427049"/>
                    </a:lnTo>
                    <a:lnTo>
                      <a:pt x="2367975" y="427049"/>
                    </a:lnTo>
                    <a:lnTo>
                      <a:pt x="2380259" y="427049"/>
                    </a:lnTo>
                    <a:lnTo>
                      <a:pt x="2371092" y="434575"/>
                    </a:lnTo>
                    <a:lnTo>
                      <a:pt x="2371092" y="422081"/>
                    </a:lnTo>
                    <a:lnTo>
                      <a:pt x="2386492" y="422081"/>
                    </a:lnTo>
                    <a:lnTo>
                      <a:pt x="2377142" y="429608"/>
                    </a:lnTo>
                    <a:lnTo>
                      <a:pt x="2377142" y="416963"/>
                    </a:lnTo>
                    <a:lnTo>
                      <a:pt x="2392542" y="416963"/>
                    </a:lnTo>
                    <a:lnTo>
                      <a:pt x="2383375" y="424490"/>
                    </a:lnTo>
                    <a:lnTo>
                      <a:pt x="2383375" y="411996"/>
                    </a:lnTo>
                    <a:lnTo>
                      <a:pt x="2398776" y="411996"/>
                    </a:lnTo>
                    <a:lnTo>
                      <a:pt x="2389425" y="419522"/>
                    </a:lnTo>
                    <a:lnTo>
                      <a:pt x="2389425" y="407028"/>
                    </a:lnTo>
                    <a:lnTo>
                      <a:pt x="2411059" y="407028"/>
                    </a:lnTo>
                    <a:lnTo>
                      <a:pt x="2401709" y="414555"/>
                    </a:lnTo>
                    <a:lnTo>
                      <a:pt x="2401709" y="401910"/>
                    </a:lnTo>
                    <a:lnTo>
                      <a:pt x="2423159" y="401910"/>
                    </a:lnTo>
                    <a:lnTo>
                      <a:pt x="2441676" y="401910"/>
                    </a:lnTo>
                    <a:lnTo>
                      <a:pt x="2432326" y="409437"/>
                    </a:lnTo>
                    <a:lnTo>
                      <a:pt x="2432326" y="396943"/>
                    </a:lnTo>
                    <a:lnTo>
                      <a:pt x="2447726" y="396943"/>
                    </a:lnTo>
                    <a:lnTo>
                      <a:pt x="2453776" y="396943"/>
                    </a:lnTo>
                    <a:lnTo>
                      <a:pt x="2460010" y="396943"/>
                    </a:lnTo>
                    <a:lnTo>
                      <a:pt x="2466060" y="396943"/>
                    </a:lnTo>
                    <a:lnTo>
                      <a:pt x="2478344" y="396943"/>
                    </a:lnTo>
                    <a:lnTo>
                      <a:pt x="2469177" y="404469"/>
                    </a:lnTo>
                    <a:lnTo>
                      <a:pt x="2469177" y="391825"/>
                    </a:lnTo>
                    <a:lnTo>
                      <a:pt x="2490627" y="391825"/>
                    </a:lnTo>
                    <a:lnTo>
                      <a:pt x="2496677" y="391825"/>
                    </a:lnTo>
                    <a:lnTo>
                      <a:pt x="2502911" y="391825"/>
                    </a:lnTo>
                    <a:lnTo>
                      <a:pt x="2493560" y="399502"/>
                    </a:lnTo>
                    <a:lnTo>
                      <a:pt x="2493560" y="394384"/>
                    </a:lnTo>
                    <a:lnTo>
                      <a:pt x="2493560" y="381890"/>
                    </a:lnTo>
                    <a:lnTo>
                      <a:pt x="2508961" y="381890"/>
                    </a:lnTo>
                    <a:lnTo>
                      <a:pt x="2499611" y="389417"/>
                    </a:lnTo>
                    <a:lnTo>
                      <a:pt x="2499611" y="376772"/>
                    </a:lnTo>
                    <a:lnTo>
                      <a:pt x="2521244" y="376772"/>
                    </a:lnTo>
                    <a:lnTo>
                      <a:pt x="2545628" y="376772"/>
                    </a:lnTo>
                    <a:lnTo>
                      <a:pt x="2536461" y="384449"/>
                    </a:lnTo>
                    <a:lnTo>
                      <a:pt x="2536461" y="371805"/>
                    </a:lnTo>
                    <a:lnTo>
                      <a:pt x="2551862" y="371805"/>
                    </a:lnTo>
                    <a:lnTo>
                      <a:pt x="2558095" y="371805"/>
                    </a:lnTo>
                    <a:lnTo>
                      <a:pt x="2564145" y="371805"/>
                    </a:lnTo>
                    <a:lnTo>
                      <a:pt x="2554795" y="379331"/>
                    </a:lnTo>
                    <a:lnTo>
                      <a:pt x="2554795" y="366687"/>
                    </a:lnTo>
                    <a:lnTo>
                      <a:pt x="2570195" y="366687"/>
                    </a:lnTo>
                    <a:lnTo>
                      <a:pt x="2582479" y="366687"/>
                    </a:lnTo>
                    <a:lnTo>
                      <a:pt x="2588529" y="366687"/>
                    </a:lnTo>
                    <a:lnTo>
                      <a:pt x="2579362" y="374364"/>
                    </a:lnTo>
                    <a:lnTo>
                      <a:pt x="2579362" y="369396"/>
                    </a:lnTo>
                    <a:lnTo>
                      <a:pt x="2579362" y="356752"/>
                    </a:lnTo>
                    <a:lnTo>
                      <a:pt x="2594762" y="356752"/>
                    </a:lnTo>
                    <a:lnTo>
                      <a:pt x="2607046" y="356752"/>
                    </a:lnTo>
                    <a:lnTo>
                      <a:pt x="2597696" y="364278"/>
                    </a:lnTo>
                    <a:lnTo>
                      <a:pt x="2597696" y="351634"/>
                    </a:lnTo>
                    <a:lnTo>
                      <a:pt x="2613096" y="351634"/>
                    </a:lnTo>
                    <a:lnTo>
                      <a:pt x="2619329" y="351634"/>
                    </a:lnTo>
                    <a:lnTo>
                      <a:pt x="2609979" y="359311"/>
                    </a:lnTo>
                    <a:lnTo>
                      <a:pt x="2609979" y="346666"/>
                    </a:lnTo>
                    <a:lnTo>
                      <a:pt x="2625380" y="346666"/>
                    </a:lnTo>
                    <a:lnTo>
                      <a:pt x="2616029" y="354343"/>
                    </a:lnTo>
                    <a:lnTo>
                      <a:pt x="2616029" y="341549"/>
                    </a:lnTo>
                    <a:lnTo>
                      <a:pt x="2643713" y="341549"/>
                    </a:lnTo>
                    <a:lnTo>
                      <a:pt x="2655997" y="341549"/>
                    </a:lnTo>
                    <a:lnTo>
                      <a:pt x="2646830" y="349226"/>
                    </a:lnTo>
                    <a:lnTo>
                      <a:pt x="2646830" y="344258"/>
                    </a:lnTo>
                    <a:lnTo>
                      <a:pt x="2646830" y="331614"/>
                    </a:lnTo>
                    <a:lnTo>
                      <a:pt x="2668280" y="331614"/>
                    </a:lnTo>
                    <a:lnTo>
                      <a:pt x="2674514" y="331614"/>
                    </a:lnTo>
                    <a:lnTo>
                      <a:pt x="2665164" y="339140"/>
                    </a:lnTo>
                    <a:lnTo>
                      <a:pt x="2665164" y="326496"/>
                    </a:lnTo>
                    <a:lnTo>
                      <a:pt x="2692848" y="326496"/>
                    </a:lnTo>
                    <a:lnTo>
                      <a:pt x="2698898" y="326496"/>
                    </a:lnTo>
                    <a:lnTo>
                      <a:pt x="2704948" y="326496"/>
                    </a:lnTo>
                    <a:lnTo>
                      <a:pt x="2711181" y="326496"/>
                    </a:lnTo>
                    <a:lnTo>
                      <a:pt x="2701831" y="334173"/>
                    </a:lnTo>
                    <a:lnTo>
                      <a:pt x="2701831" y="329055"/>
                    </a:lnTo>
                    <a:lnTo>
                      <a:pt x="2701831" y="316561"/>
                    </a:lnTo>
                    <a:lnTo>
                      <a:pt x="2717231" y="316561"/>
                    </a:lnTo>
                    <a:lnTo>
                      <a:pt x="2723465" y="316561"/>
                    </a:lnTo>
                    <a:lnTo>
                      <a:pt x="2729515" y="316561"/>
                    </a:lnTo>
                    <a:lnTo>
                      <a:pt x="2720348" y="324087"/>
                    </a:lnTo>
                    <a:lnTo>
                      <a:pt x="2720348" y="311443"/>
                    </a:lnTo>
                    <a:lnTo>
                      <a:pt x="2747848" y="311443"/>
                    </a:lnTo>
                    <a:lnTo>
                      <a:pt x="2738682" y="319120"/>
                    </a:lnTo>
                    <a:lnTo>
                      <a:pt x="2738682" y="306475"/>
                    </a:lnTo>
                    <a:lnTo>
                      <a:pt x="2754082" y="306475"/>
                    </a:lnTo>
                    <a:lnTo>
                      <a:pt x="2760132" y="306475"/>
                    </a:lnTo>
                    <a:lnTo>
                      <a:pt x="2766182" y="306475"/>
                    </a:lnTo>
                    <a:lnTo>
                      <a:pt x="2772416" y="306475"/>
                    </a:lnTo>
                    <a:lnTo>
                      <a:pt x="2763065" y="314002"/>
                    </a:lnTo>
                    <a:lnTo>
                      <a:pt x="2763065" y="301358"/>
                    </a:lnTo>
                    <a:lnTo>
                      <a:pt x="2778649" y="301358"/>
                    </a:lnTo>
                    <a:lnTo>
                      <a:pt x="2784699" y="301358"/>
                    </a:lnTo>
                    <a:lnTo>
                      <a:pt x="2790749" y="301358"/>
                    </a:lnTo>
                    <a:lnTo>
                      <a:pt x="2781582" y="309034"/>
                    </a:lnTo>
                    <a:lnTo>
                      <a:pt x="2781582" y="296390"/>
                    </a:lnTo>
                    <a:lnTo>
                      <a:pt x="2796983" y="296390"/>
                    </a:lnTo>
                    <a:lnTo>
                      <a:pt x="2787632" y="303916"/>
                    </a:lnTo>
                    <a:lnTo>
                      <a:pt x="2787632" y="291423"/>
                    </a:lnTo>
                    <a:lnTo>
                      <a:pt x="2809266" y="291423"/>
                    </a:lnTo>
                    <a:lnTo>
                      <a:pt x="2799916" y="298949"/>
                    </a:lnTo>
                    <a:lnTo>
                      <a:pt x="2799916" y="286305"/>
                    </a:lnTo>
                    <a:lnTo>
                      <a:pt x="2815316" y="286305"/>
                    </a:lnTo>
                    <a:lnTo>
                      <a:pt x="2806149" y="293982"/>
                    </a:lnTo>
                    <a:lnTo>
                      <a:pt x="2806149" y="281337"/>
                    </a:lnTo>
                    <a:lnTo>
                      <a:pt x="2821366" y="281337"/>
                    </a:lnTo>
                    <a:lnTo>
                      <a:pt x="2812200" y="288864"/>
                    </a:lnTo>
                    <a:lnTo>
                      <a:pt x="2812200" y="283896"/>
                    </a:lnTo>
                    <a:lnTo>
                      <a:pt x="2812200" y="266284"/>
                    </a:lnTo>
                    <a:lnTo>
                      <a:pt x="2827600" y="266284"/>
                    </a:lnTo>
                    <a:lnTo>
                      <a:pt x="2833650" y="266284"/>
                    </a:lnTo>
                    <a:lnTo>
                      <a:pt x="2839883" y="266284"/>
                    </a:lnTo>
                    <a:lnTo>
                      <a:pt x="2845933" y="266284"/>
                    </a:lnTo>
                    <a:lnTo>
                      <a:pt x="2836583" y="273811"/>
                    </a:lnTo>
                    <a:lnTo>
                      <a:pt x="2836583" y="261166"/>
                    </a:lnTo>
                    <a:lnTo>
                      <a:pt x="2852167" y="261166"/>
                    </a:lnTo>
                    <a:lnTo>
                      <a:pt x="2842817" y="268843"/>
                    </a:lnTo>
                    <a:lnTo>
                      <a:pt x="2842817" y="263725"/>
                    </a:lnTo>
                    <a:lnTo>
                      <a:pt x="2842817" y="251232"/>
                    </a:lnTo>
                    <a:lnTo>
                      <a:pt x="2858217" y="251232"/>
                    </a:lnTo>
                    <a:lnTo>
                      <a:pt x="2864267" y="251232"/>
                    </a:lnTo>
                    <a:lnTo>
                      <a:pt x="2855100" y="258758"/>
                    </a:lnTo>
                    <a:lnTo>
                      <a:pt x="2855100" y="246114"/>
                    </a:lnTo>
                    <a:lnTo>
                      <a:pt x="2882784" y="246114"/>
                    </a:lnTo>
                    <a:lnTo>
                      <a:pt x="2888834" y="246114"/>
                    </a:lnTo>
                    <a:lnTo>
                      <a:pt x="2879484" y="253791"/>
                    </a:lnTo>
                    <a:lnTo>
                      <a:pt x="2879484" y="241146"/>
                    </a:lnTo>
                    <a:lnTo>
                      <a:pt x="2895068" y="241146"/>
                    </a:lnTo>
                    <a:lnTo>
                      <a:pt x="2901118" y="241146"/>
                    </a:lnTo>
                    <a:lnTo>
                      <a:pt x="2925502" y="241146"/>
                    </a:lnTo>
                    <a:lnTo>
                      <a:pt x="2931735" y="241146"/>
                    </a:lnTo>
                    <a:lnTo>
                      <a:pt x="2922385" y="248673"/>
                    </a:lnTo>
                    <a:lnTo>
                      <a:pt x="2922385" y="236179"/>
                    </a:lnTo>
                    <a:lnTo>
                      <a:pt x="2944019" y="236179"/>
                    </a:lnTo>
                    <a:lnTo>
                      <a:pt x="2950069" y="236179"/>
                    </a:lnTo>
                    <a:lnTo>
                      <a:pt x="2940902" y="243705"/>
                    </a:lnTo>
                    <a:lnTo>
                      <a:pt x="2940902" y="231061"/>
                    </a:lnTo>
                    <a:lnTo>
                      <a:pt x="2968586" y="231061"/>
                    </a:lnTo>
                    <a:lnTo>
                      <a:pt x="2959236" y="238738"/>
                    </a:lnTo>
                    <a:lnTo>
                      <a:pt x="2959236" y="226093"/>
                    </a:lnTo>
                    <a:lnTo>
                      <a:pt x="2974636" y="226093"/>
                    </a:lnTo>
                    <a:lnTo>
                      <a:pt x="2980686" y="226093"/>
                    </a:lnTo>
                    <a:lnTo>
                      <a:pt x="2992969" y="226093"/>
                    </a:lnTo>
                    <a:lnTo>
                      <a:pt x="2983803" y="233620"/>
                    </a:lnTo>
                    <a:lnTo>
                      <a:pt x="2983803" y="221126"/>
                    </a:lnTo>
                    <a:lnTo>
                      <a:pt x="3005253" y="221126"/>
                    </a:lnTo>
                    <a:lnTo>
                      <a:pt x="2995903" y="228652"/>
                    </a:lnTo>
                    <a:lnTo>
                      <a:pt x="2995903" y="216008"/>
                    </a:lnTo>
                    <a:lnTo>
                      <a:pt x="3017536" y="216008"/>
                    </a:lnTo>
                    <a:lnTo>
                      <a:pt x="3023587" y="216008"/>
                    </a:lnTo>
                    <a:lnTo>
                      <a:pt x="3029820" y="216008"/>
                    </a:lnTo>
                    <a:lnTo>
                      <a:pt x="3020470" y="223685"/>
                    </a:lnTo>
                    <a:lnTo>
                      <a:pt x="3020470" y="211041"/>
                    </a:lnTo>
                    <a:lnTo>
                      <a:pt x="3035870" y="211041"/>
                    </a:lnTo>
                    <a:lnTo>
                      <a:pt x="3041920" y="211041"/>
                    </a:lnTo>
                    <a:lnTo>
                      <a:pt x="3032753" y="218567"/>
                    </a:lnTo>
                    <a:lnTo>
                      <a:pt x="3032753" y="206073"/>
                    </a:lnTo>
                    <a:lnTo>
                      <a:pt x="3048154" y="206073"/>
                    </a:lnTo>
                    <a:lnTo>
                      <a:pt x="3060437" y="206073"/>
                    </a:lnTo>
                    <a:lnTo>
                      <a:pt x="3072721" y="206073"/>
                    </a:lnTo>
                    <a:lnTo>
                      <a:pt x="3063371" y="213600"/>
                    </a:lnTo>
                    <a:lnTo>
                      <a:pt x="3063371" y="200955"/>
                    </a:lnTo>
                    <a:lnTo>
                      <a:pt x="3078771" y="200955"/>
                    </a:lnTo>
                    <a:lnTo>
                      <a:pt x="3084821" y="200955"/>
                    </a:lnTo>
                    <a:lnTo>
                      <a:pt x="3075654" y="208482"/>
                    </a:lnTo>
                    <a:lnTo>
                      <a:pt x="3075654" y="195988"/>
                    </a:lnTo>
                    <a:lnTo>
                      <a:pt x="3091055" y="195988"/>
                    </a:lnTo>
                    <a:lnTo>
                      <a:pt x="3081704" y="203514"/>
                    </a:lnTo>
                    <a:lnTo>
                      <a:pt x="3081704" y="190870"/>
                    </a:lnTo>
                    <a:lnTo>
                      <a:pt x="3103155" y="190870"/>
                    </a:lnTo>
                    <a:lnTo>
                      <a:pt x="3109388" y="190870"/>
                    </a:lnTo>
                    <a:lnTo>
                      <a:pt x="3121672" y="190870"/>
                    </a:lnTo>
                    <a:lnTo>
                      <a:pt x="3127905" y="190870"/>
                    </a:lnTo>
                    <a:lnTo>
                      <a:pt x="3118555" y="198547"/>
                    </a:lnTo>
                    <a:lnTo>
                      <a:pt x="3118555" y="175817"/>
                    </a:lnTo>
                    <a:lnTo>
                      <a:pt x="3133955" y="175817"/>
                    </a:lnTo>
                    <a:lnTo>
                      <a:pt x="3140005" y="175817"/>
                    </a:lnTo>
                    <a:lnTo>
                      <a:pt x="3146055" y="175817"/>
                    </a:lnTo>
                    <a:lnTo>
                      <a:pt x="3152289" y="175817"/>
                    </a:lnTo>
                    <a:lnTo>
                      <a:pt x="3143122" y="183494"/>
                    </a:lnTo>
                    <a:lnTo>
                      <a:pt x="3143122" y="173409"/>
                    </a:lnTo>
                    <a:lnTo>
                      <a:pt x="3143122" y="160764"/>
                    </a:lnTo>
                    <a:lnTo>
                      <a:pt x="3158339" y="160764"/>
                    </a:lnTo>
                    <a:lnTo>
                      <a:pt x="3164572" y="160764"/>
                    </a:lnTo>
                    <a:lnTo>
                      <a:pt x="3170623" y="160764"/>
                    </a:lnTo>
                    <a:lnTo>
                      <a:pt x="3161456" y="168441"/>
                    </a:lnTo>
                    <a:lnTo>
                      <a:pt x="3161456" y="155797"/>
                    </a:lnTo>
                    <a:lnTo>
                      <a:pt x="3176856" y="155797"/>
                    </a:lnTo>
                    <a:lnTo>
                      <a:pt x="3182906" y="155797"/>
                    </a:lnTo>
                    <a:lnTo>
                      <a:pt x="3173739" y="163323"/>
                    </a:lnTo>
                    <a:lnTo>
                      <a:pt x="3173739" y="150679"/>
                    </a:lnTo>
                    <a:lnTo>
                      <a:pt x="3189139" y="150679"/>
                    </a:lnTo>
                    <a:lnTo>
                      <a:pt x="3195190" y="150679"/>
                    </a:lnTo>
                    <a:lnTo>
                      <a:pt x="3186023" y="158356"/>
                    </a:lnTo>
                    <a:lnTo>
                      <a:pt x="3186023" y="145711"/>
                    </a:lnTo>
                    <a:lnTo>
                      <a:pt x="3201240" y="145711"/>
                    </a:lnTo>
                    <a:lnTo>
                      <a:pt x="3207473" y="145711"/>
                    </a:lnTo>
                    <a:lnTo>
                      <a:pt x="3198123" y="153238"/>
                    </a:lnTo>
                    <a:lnTo>
                      <a:pt x="3198123" y="135626"/>
                    </a:lnTo>
                    <a:lnTo>
                      <a:pt x="3213523" y="135626"/>
                    </a:lnTo>
                    <a:lnTo>
                      <a:pt x="3219757" y="135626"/>
                    </a:lnTo>
                    <a:lnTo>
                      <a:pt x="3225807" y="135626"/>
                    </a:lnTo>
                    <a:lnTo>
                      <a:pt x="3216457" y="143303"/>
                    </a:lnTo>
                    <a:lnTo>
                      <a:pt x="3216457" y="130659"/>
                    </a:lnTo>
                    <a:lnTo>
                      <a:pt x="3232040" y="130659"/>
                    </a:lnTo>
                    <a:lnTo>
                      <a:pt x="3238090" y="130659"/>
                    </a:lnTo>
                    <a:lnTo>
                      <a:pt x="3228923" y="138185"/>
                    </a:lnTo>
                    <a:lnTo>
                      <a:pt x="3228923" y="125541"/>
                    </a:lnTo>
                    <a:lnTo>
                      <a:pt x="3244140" y="125541"/>
                    </a:lnTo>
                    <a:lnTo>
                      <a:pt x="3250374" y="125541"/>
                    </a:lnTo>
                    <a:lnTo>
                      <a:pt x="3241024" y="133217"/>
                    </a:lnTo>
                    <a:lnTo>
                      <a:pt x="3241024" y="120573"/>
                    </a:lnTo>
                    <a:lnTo>
                      <a:pt x="3262474" y="120573"/>
                    </a:lnTo>
                    <a:lnTo>
                      <a:pt x="3268707" y="120573"/>
                    </a:lnTo>
                    <a:lnTo>
                      <a:pt x="3259357" y="128250"/>
                    </a:lnTo>
                    <a:lnTo>
                      <a:pt x="3259357" y="115606"/>
                    </a:lnTo>
                    <a:lnTo>
                      <a:pt x="3274758" y="115606"/>
                    </a:lnTo>
                    <a:lnTo>
                      <a:pt x="3280991" y="115606"/>
                    </a:lnTo>
                    <a:lnTo>
                      <a:pt x="3287041" y="115606"/>
                    </a:lnTo>
                    <a:lnTo>
                      <a:pt x="3293275" y="115606"/>
                    </a:lnTo>
                    <a:lnTo>
                      <a:pt x="3283924" y="123132"/>
                    </a:lnTo>
                    <a:lnTo>
                      <a:pt x="3283924" y="110488"/>
                    </a:lnTo>
                    <a:lnTo>
                      <a:pt x="3299325" y="110488"/>
                    </a:lnTo>
                    <a:lnTo>
                      <a:pt x="3305375" y="110488"/>
                    </a:lnTo>
                    <a:lnTo>
                      <a:pt x="3296208" y="118165"/>
                    </a:lnTo>
                    <a:lnTo>
                      <a:pt x="3296208" y="105520"/>
                    </a:lnTo>
                    <a:lnTo>
                      <a:pt x="3311608" y="105520"/>
                    </a:lnTo>
                    <a:lnTo>
                      <a:pt x="3317659" y="105520"/>
                    </a:lnTo>
                    <a:lnTo>
                      <a:pt x="3323892" y="105520"/>
                    </a:lnTo>
                    <a:lnTo>
                      <a:pt x="3329942" y="105520"/>
                    </a:lnTo>
                    <a:lnTo>
                      <a:pt x="3336175" y="105520"/>
                    </a:lnTo>
                    <a:lnTo>
                      <a:pt x="3342226" y="105520"/>
                    </a:lnTo>
                    <a:lnTo>
                      <a:pt x="3348459" y="105520"/>
                    </a:lnTo>
                    <a:lnTo>
                      <a:pt x="3354509" y="105520"/>
                    </a:lnTo>
                    <a:lnTo>
                      <a:pt x="3345342" y="113047"/>
                    </a:lnTo>
                    <a:lnTo>
                      <a:pt x="3345342" y="100402"/>
                    </a:lnTo>
                    <a:lnTo>
                      <a:pt x="3360559" y="100402"/>
                    </a:lnTo>
                    <a:lnTo>
                      <a:pt x="3366793" y="100402"/>
                    </a:lnTo>
                    <a:lnTo>
                      <a:pt x="3357443" y="108079"/>
                    </a:lnTo>
                    <a:lnTo>
                      <a:pt x="3357443" y="95435"/>
                    </a:lnTo>
                    <a:lnTo>
                      <a:pt x="3372843" y="95435"/>
                    </a:lnTo>
                    <a:lnTo>
                      <a:pt x="3378893" y="95435"/>
                    </a:lnTo>
                    <a:lnTo>
                      <a:pt x="3385126" y="95435"/>
                    </a:lnTo>
                    <a:lnTo>
                      <a:pt x="3391176" y="95435"/>
                    </a:lnTo>
                    <a:lnTo>
                      <a:pt x="3397410" y="95435"/>
                    </a:lnTo>
                    <a:lnTo>
                      <a:pt x="3388060" y="102961"/>
                    </a:lnTo>
                    <a:lnTo>
                      <a:pt x="3388060" y="90467"/>
                    </a:lnTo>
                    <a:lnTo>
                      <a:pt x="3403460" y="90467"/>
                    </a:lnTo>
                    <a:lnTo>
                      <a:pt x="3409693" y="90467"/>
                    </a:lnTo>
                    <a:lnTo>
                      <a:pt x="3421794" y="90467"/>
                    </a:lnTo>
                    <a:lnTo>
                      <a:pt x="3434077" y="90467"/>
                    </a:lnTo>
                    <a:lnTo>
                      <a:pt x="3440310" y="90467"/>
                    </a:lnTo>
                    <a:lnTo>
                      <a:pt x="3446361" y="90467"/>
                    </a:lnTo>
                    <a:lnTo>
                      <a:pt x="3437011" y="97994"/>
                    </a:lnTo>
                    <a:lnTo>
                      <a:pt x="3437011" y="85350"/>
                    </a:lnTo>
                    <a:lnTo>
                      <a:pt x="3452594" y="85350"/>
                    </a:lnTo>
                    <a:lnTo>
                      <a:pt x="3443244" y="93026"/>
                    </a:lnTo>
                    <a:lnTo>
                      <a:pt x="3443244" y="80382"/>
                    </a:lnTo>
                    <a:lnTo>
                      <a:pt x="3458644" y="80382"/>
                    </a:lnTo>
                    <a:lnTo>
                      <a:pt x="3449477" y="87908"/>
                    </a:lnTo>
                    <a:lnTo>
                      <a:pt x="3449477" y="75264"/>
                    </a:lnTo>
                    <a:lnTo>
                      <a:pt x="3464694" y="75264"/>
                    </a:lnTo>
                    <a:lnTo>
                      <a:pt x="3470928" y="75264"/>
                    </a:lnTo>
                    <a:lnTo>
                      <a:pt x="3461578" y="82941"/>
                    </a:lnTo>
                    <a:lnTo>
                      <a:pt x="3461578" y="70297"/>
                    </a:lnTo>
                    <a:lnTo>
                      <a:pt x="3476978" y="70297"/>
                    </a:lnTo>
                    <a:lnTo>
                      <a:pt x="3467811" y="77974"/>
                    </a:lnTo>
                    <a:lnTo>
                      <a:pt x="3467811" y="65329"/>
                    </a:lnTo>
                    <a:lnTo>
                      <a:pt x="3483028" y="65329"/>
                    </a:lnTo>
                    <a:lnTo>
                      <a:pt x="3489262" y="65329"/>
                    </a:lnTo>
                    <a:lnTo>
                      <a:pt x="3495495" y="65329"/>
                    </a:lnTo>
                    <a:lnTo>
                      <a:pt x="3486145" y="72856"/>
                    </a:lnTo>
                    <a:lnTo>
                      <a:pt x="3486145" y="60211"/>
                    </a:lnTo>
                    <a:lnTo>
                      <a:pt x="3501545" y="60211"/>
                    </a:lnTo>
                    <a:lnTo>
                      <a:pt x="3507595" y="60211"/>
                    </a:lnTo>
                    <a:lnTo>
                      <a:pt x="3498428" y="67888"/>
                    </a:lnTo>
                    <a:lnTo>
                      <a:pt x="3498428" y="55244"/>
                    </a:lnTo>
                    <a:lnTo>
                      <a:pt x="3513829" y="55244"/>
                    </a:lnTo>
                    <a:lnTo>
                      <a:pt x="3519879" y="55244"/>
                    </a:lnTo>
                    <a:lnTo>
                      <a:pt x="3526112" y="55244"/>
                    </a:lnTo>
                    <a:lnTo>
                      <a:pt x="3516762" y="62770"/>
                    </a:lnTo>
                    <a:lnTo>
                      <a:pt x="3516762" y="50276"/>
                    </a:lnTo>
                    <a:lnTo>
                      <a:pt x="3532162" y="50276"/>
                    </a:lnTo>
                    <a:lnTo>
                      <a:pt x="3538212" y="50276"/>
                    </a:lnTo>
                    <a:lnTo>
                      <a:pt x="3544446" y="50276"/>
                    </a:lnTo>
                    <a:lnTo>
                      <a:pt x="3550496" y="50276"/>
                    </a:lnTo>
                    <a:lnTo>
                      <a:pt x="3556729" y="50276"/>
                    </a:lnTo>
                    <a:lnTo>
                      <a:pt x="3562779" y="50276"/>
                    </a:lnTo>
                    <a:lnTo>
                      <a:pt x="3569013" y="50276"/>
                    </a:lnTo>
                    <a:lnTo>
                      <a:pt x="3575063" y="50276"/>
                    </a:lnTo>
                    <a:lnTo>
                      <a:pt x="3565896" y="57803"/>
                    </a:lnTo>
                    <a:lnTo>
                      <a:pt x="3565896" y="45158"/>
                    </a:lnTo>
                    <a:lnTo>
                      <a:pt x="3581113" y="45158"/>
                    </a:lnTo>
                    <a:lnTo>
                      <a:pt x="3587346" y="45158"/>
                    </a:lnTo>
                    <a:lnTo>
                      <a:pt x="3577996" y="52835"/>
                    </a:lnTo>
                    <a:lnTo>
                      <a:pt x="3577996" y="40191"/>
                    </a:lnTo>
                    <a:lnTo>
                      <a:pt x="3593397" y="40191"/>
                    </a:lnTo>
                    <a:lnTo>
                      <a:pt x="3599630" y="40191"/>
                    </a:lnTo>
                    <a:lnTo>
                      <a:pt x="3611730" y="40191"/>
                    </a:lnTo>
                    <a:lnTo>
                      <a:pt x="3617964" y="40191"/>
                    </a:lnTo>
                    <a:lnTo>
                      <a:pt x="3624014" y="40191"/>
                    </a:lnTo>
                    <a:lnTo>
                      <a:pt x="3630247" y="40191"/>
                    </a:lnTo>
                    <a:lnTo>
                      <a:pt x="3620897" y="47717"/>
                    </a:lnTo>
                    <a:lnTo>
                      <a:pt x="3620897" y="35224"/>
                    </a:lnTo>
                    <a:lnTo>
                      <a:pt x="3636297" y="35224"/>
                    </a:lnTo>
                    <a:lnTo>
                      <a:pt x="3642347" y="35224"/>
                    </a:lnTo>
                    <a:lnTo>
                      <a:pt x="3648581" y="35224"/>
                    </a:lnTo>
                    <a:lnTo>
                      <a:pt x="3639231" y="42750"/>
                    </a:lnTo>
                    <a:lnTo>
                      <a:pt x="3639231" y="25138"/>
                    </a:lnTo>
                    <a:lnTo>
                      <a:pt x="3654631" y="25138"/>
                    </a:lnTo>
                    <a:lnTo>
                      <a:pt x="3666914" y="25138"/>
                    </a:lnTo>
                    <a:lnTo>
                      <a:pt x="3673148" y="25138"/>
                    </a:lnTo>
                    <a:lnTo>
                      <a:pt x="3679198" y="25138"/>
                    </a:lnTo>
                    <a:lnTo>
                      <a:pt x="3685432" y="25138"/>
                    </a:lnTo>
                    <a:lnTo>
                      <a:pt x="3691482" y="25138"/>
                    </a:lnTo>
                    <a:lnTo>
                      <a:pt x="3697532" y="25138"/>
                    </a:lnTo>
                    <a:lnTo>
                      <a:pt x="3703582" y="25138"/>
                    </a:lnTo>
                    <a:lnTo>
                      <a:pt x="3694415" y="32665"/>
                    </a:lnTo>
                    <a:lnTo>
                      <a:pt x="3694415" y="20171"/>
                    </a:lnTo>
                    <a:lnTo>
                      <a:pt x="3709815" y="20171"/>
                    </a:lnTo>
                    <a:lnTo>
                      <a:pt x="3700649" y="27697"/>
                    </a:lnTo>
                    <a:lnTo>
                      <a:pt x="3700649" y="15053"/>
                    </a:lnTo>
                    <a:lnTo>
                      <a:pt x="3716049" y="15053"/>
                    </a:lnTo>
                    <a:lnTo>
                      <a:pt x="3722099" y="15053"/>
                    </a:lnTo>
                    <a:lnTo>
                      <a:pt x="3728149" y="15053"/>
                    </a:lnTo>
                    <a:lnTo>
                      <a:pt x="3734382" y="15053"/>
                    </a:lnTo>
                    <a:lnTo>
                      <a:pt x="3740433" y="15053"/>
                    </a:lnTo>
                    <a:lnTo>
                      <a:pt x="3731266" y="22730"/>
                    </a:lnTo>
                    <a:lnTo>
                      <a:pt x="3731266" y="10085"/>
                    </a:lnTo>
                    <a:lnTo>
                      <a:pt x="3746666" y="10085"/>
                    </a:lnTo>
                    <a:lnTo>
                      <a:pt x="3752716" y="10085"/>
                    </a:lnTo>
                    <a:lnTo>
                      <a:pt x="3758766" y="10085"/>
                    </a:lnTo>
                    <a:lnTo>
                      <a:pt x="3749599" y="17612"/>
                    </a:lnTo>
                    <a:lnTo>
                      <a:pt x="3749599" y="12644"/>
                    </a:lnTo>
                    <a:lnTo>
                      <a:pt x="3749599" y="0"/>
                    </a:lnTo>
                    <a:lnTo>
                      <a:pt x="3765000" y="0"/>
                    </a:lnTo>
                    <a:lnTo>
                      <a:pt x="3771050" y="0"/>
                    </a:lnTo>
                    <a:lnTo>
                      <a:pt x="3777283" y="0"/>
                    </a:lnTo>
                    <a:lnTo>
                      <a:pt x="3783333" y="0"/>
                    </a:lnTo>
                    <a:lnTo>
                      <a:pt x="3783333" y="15203"/>
                    </a:lnTo>
                    <a:lnTo>
                      <a:pt x="3777283" y="15203"/>
                    </a:lnTo>
                    <a:lnTo>
                      <a:pt x="3771050" y="15203"/>
                    </a:lnTo>
                    <a:lnTo>
                      <a:pt x="3765000" y="15203"/>
                    </a:lnTo>
                    <a:lnTo>
                      <a:pt x="3758766" y="15203"/>
                    </a:lnTo>
                    <a:lnTo>
                      <a:pt x="3768116" y="7677"/>
                    </a:lnTo>
                    <a:lnTo>
                      <a:pt x="3768116" y="12644"/>
                    </a:lnTo>
                    <a:lnTo>
                      <a:pt x="3768116" y="25138"/>
                    </a:lnTo>
                    <a:lnTo>
                      <a:pt x="3752716" y="25138"/>
                    </a:lnTo>
                    <a:lnTo>
                      <a:pt x="3746666" y="25138"/>
                    </a:lnTo>
                    <a:lnTo>
                      <a:pt x="3740433" y="25138"/>
                    </a:lnTo>
                    <a:lnTo>
                      <a:pt x="3749783" y="17612"/>
                    </a:lnTo>
                    <a:lnTo>
                      <a:pt x="3749783" y="30256"/>
                    </a:lnTo>
                    <a:lnTo>
                      <a:pt x="3734382" y="30256"/>
                    </a:lnTo>
                    <a:lnTo>
                      <a:pt x="3728149" y="30256"/>
                    </a:lnTo>
                    <a:lnTo>
                      <a:pt x="3722099" y="30256"/>
                    </a:lnTo>
                    <a:lnTo>
                      <a:pt x="3716049" y="30256"/>
                    </a:lnTo>
                    <a:lnTo>
                      <a:pt x="3709815" y="30256"/>
                    </a:lnTo>
                    <a:lnTo>
                      <a:pt x="3719165" y="22730"/>
                    </a:lnTo>
                    <a:lnTo>
                      <a:pt x="3719165" y="35224"/>
                    </a:lnTo>
                    <a:lnTo>
                      <a:pt x="3703582" y="35224"/>
                    </a:lnTo>
                    <a:lnTo>
                      <a:pt x="3712932" y="27697"/>
                    </a:lnTo>
                    <a:lnTo>
                      <a:pt x="3712932" y="40342"/>
                    </a:lnTo>
                    <a:lnTo>
                      <a:pt x="3697532" y="40342"/>
                    </a:lnTo>
                    <a:lnTo>
                      <a:pt x="3691482" y="40342"/>
                    </a:lnTo>
                    <a:lnTo>
                      <a:pt x="3685432" y="40342"/>
                    </a:lnTo>
                    <a:lnTo>
                      <a:pt x="3679198" y="40342"/>
                    </a:lnTo>
                    <a:lnTo>
                      <a:pt x="3673148" y="40342"/>
                    </a:lnTo>
                    <a:lnTo>
                      <a:pt x="3666914" y="40342"/>
                    </a:lnTo>
                    <a:lnTo>
                      <a:pt x="3654631" y="40342"/>
                    </a:lnTo>
                    <a:lnTo>
                      <a:pt x="3648581" y="40342"/>
                    </a:lnTo>
                    <a:lnTo>
                      <a:pt x="3657748" y="32665"/>
                    </a:lnTo>
                    <a:lnTo>
                      <a:pt x="3657748" y="50276"/>
                    </a:lnTo>
                    <a:lnTo>
                      <a:pt x="3642347" y="50276"/>
                    </a:lnTo>
                    <a:lnTo>
                      <a:pt x="3636297" y="50276"/>
                    </a:lnTo>
                    <a:lnTo>
                      <a:pt x="3630247" y="50276"/>
                    </a:lnTo>
                    <a:lnTo>
                      <a:pt x="3639414" y="42750"/>
                    </a:lnTo>
                    <a:lnTo>
                      <a:pt x="3639414" y="55394"/>
                    </a:lnTo>
                    <a:lnTo>
                      <a:pt x="3624014" y="55394"/>
                    </a:lnTo>
                    <a:lnTo>
                      <a:pt x="3617964" y="55394"/>
                    </a:lnTo>
                    <a:lnTo>
                      <a:pt x="3611730" y="55394"/>
                    </a:lnTo>
                    <a:lnTo>
                      <a:pt x="3599630" y="55394"/>
                    </a:lnTo>
                    <a:lnTo>
                      <a:pt x="3593397" y="55394"/>
                    </a:lnTo>
                    <a:lnTo>
                      <a:pt x="3587346" y="55394"/>
                    </a:lnTo>
                    <a:lnTo>
                      <a:pt x="3596513" y="47717"/>
                    </a:lnTo>
                    <a:lnTo>
                      <a:pt x="3596513" y="60362"/>
                    </a:lnTo>
                    <a:lnTo>
                      <a:pt x="3581113" y="60362"/>
                    </a:lnTo>
                    <a:lnTo>
                      <a:pt x="3575063" y="60362"/>
                    </a:lnTo>
                    <a:lnTo>
                      <a:pt x="3584230" y="52835"/>
                    </a:lnTo>
                    <a:lnTo>
                      <a:pt x="3584230" y="65329"/>
                    </a:lnTo>
                    <a:lnTo>
                      <a:pt x="3569013" y="65329"/>
                    </a:lnTo>
                    <a:lnTo>
                      <a:pt x="3562779" y="65329"/>
                    </a:lnTo>
                    <a:lnTo>
                      <a:pt x="3556729" y="65329"/>
                    </a:lnTo>
                    <a:lnTo>
                      <a:pt x="3550496" y="65329"/>
                    </a:lnTo>
                    <a:lnTo>
                      <a:pt x="3544446" y="65329"/>
                    </a:lnTo>
                    <a:lnTo>
                      <a:pt x="3538212" y="65329"/>
                    </a:lnTo>
                    <a:lnTo>
                      <a:pt x="3532162" y="65329"/>
                    </a:lnTo>
                    <a:lnTo>
                      <a:pt x="3526112" y="65329"/>
                    </a:lnTo>
                    <a:lnTo>
                      <a:pt x="3535279" y="57803"/>
                    </a:lnTo>
                    <a:lnTo>
                      <a:pt x="3535279" y="70447"/>
                    </a:lnTo>
                    <a:lnTo>
                      <a:pt x="3519879" y="70447"/>
                    </a:lnTo>
                    <a:lnTo>
                      <a:pt x="3513829" y="70447"/>
                    </a:lnTo>
                    <a:lnTo>
                      <a:pt x="3507595" y="70447"/>
                    </a:lnTo>
                    <a:lnTo>
                      <a:pt x="3516945" y="62770"/>
                    </a:lnTo>
                    <a:lnTo>
                      <a:pt x="3516945" y="75415"/>
                    </a:lnTo>
                    <a:lnTo>
                      <a:pt x="3501545" y="75415"/>
                    </a:lnTo>
                    <a:lnTo>
                      <a:pt x="3495495" y="75415"/>
                    </a:lnTo>
                    <a:lnTo>
                      <a:pt x="3504662" y="67888"/>
                    </a:lnTo>
                    <a:lnTo>
                      <a:pt x="3504662" y="80533"/>
                    </a:lnTo>
                    <a:lnTo>
                      <a:pt x="3489262" y="80533"/>
                    </a:lnTo>
                    <a:lnTo>
                      <a:pt x="3483028" y="80533"/>
                    </a:lnTo>
                    <a:lnTo>
                      <a:pt x="3476978" y="80533"/>
                    </a:lnTo>
                    <a:lnTo>
                      <a:pt x="3486328" y="72856"/>
                    </a:lnTo>
                    <a:lnTo>
                      <a:pt x="3486328" y="85500"/>
                    </a:lnTo>
                    <a:lnTo>
                      <a:pt x="3470928" y="85500"/>
                    </a:lnTo>
                    <a:lnTo>
                      <a:pt x="3480095" y="77974"/>
                    </a:lnTo>
                    <a:lnTo>
                      <a:pt x="3480095" y="90618"/>
                    </a:lnTo>
                    <a:lnTo>
                      <a:pt x="3464694" y="90618"/>
                    </a:lnTo>
                    <a:lnTo>
                      <a:pt x="3458644" y="90618"/>
                    </a:lnTo>
                    <a:lnTo>
                      <a:pt x="3467811" y="82941"/>
                    </a:lnTo>
                    <a:lnTo>
                      <a:pt x="3467811" y="95585"/>
                    </a:lnTo>
                    <a:lnTo>
                      <a:pt x="3452594" y="95585"/>
                    </a:lnTo>
                    <a:lnTo>
                      <a:pt x="3461761" y="87908"/>
                    </a:lnTo>
                    <a:lnTo>
                      <a:pt x="3461761" y="100553"/>
                    </a:lnTo>
                    <a:lnTo>
                      <a:pt x="3446361" y="100553"/>
                    </a:lnTo>
                    <a:lnTo>
                      <a:pt x="3455711" y="93026"/>
                    </a:lnTo>
                    <a:lnTo>
                      <a:pt x="3455711" y="105671"/>
                    </a:lnTo>
                    <a:lnTo>
                      <a:pt x="3440310" y="105671"/>
                    </a:lnTo>
                    <a:lnTo>
                      <a:pt x="3434077" y="105671"/>
                    </a:lnTo>
                    <a:lnTo>
                      <a:pt x="3421794" y="105671"/>
                    </a:lnTo>
                    <a:lnTo>
                      <a:pt x="3409693" y="105671"/>
                    </a:lnTo>
                    <a:lnTo>
                      <a:pt x="3403460" y="105671"/>
                    </a:lnTo>
                    <a:lnTo>
                      <a:pt x="3397410" y="105671"/>
                    </a:lnTo>
                    <a:lnTo>
                      <a:pt x="3406577" y="97994"/>
                    </a:lnTo>
                    <a:lnTo>
                      <a:pt x="3406577" y="110638"/>
                    </a:lnTo>
                    <a:lnTo>
                      <a:pt x="3391176" y="110638"/>
                    </a:lnTo>
                    <a:lnTo>
                      <a:pt x="3385126" y="110638"/>
                    </a:lnTo>
                    <a:lnTo>
                      <a:pt x="3378893" y="110638"/>
                    </a:lnTo>
                    <a:lnTo>
                      <a:pt x="3372843" y="110638"/>
                    </a:lnTo>
                    <a:lnTo>
                      <a:pt x="3366793" y="110638"/>
                    </a:lnTo>
                    <a:lnTo>
                      <a:pt x="3375959" y="102961"/>
                    </a:lnTo>
                    <a:lnTo>
                      <a:pt x="3375959" y="115606"/>
                    </a:lnTo>
                    <a:lnTo>
                      <a:pt x="3360559" y="115606"/>
                    </a:lnTo>
                    <a:lnTo>
                      <a:pt x="3354509" y="115606"/>
                    </a:lnTo>
                    <a:lnTo>
                      <a:pt x="3363676" y="108079"/>
                    </a:lnTo>
                    <a:lnTo>
                      <a:pt x="3363676" y="120724"/>
                    </a:lnTo>
                    <a:lnTo>
                      <a:pt x="3348459" y="120724"/>
                    </a:lnTo>
                    <a:lnTo>
                      <a:pt x="3342226" y="120724"/>
                    </a:lnTo>
                    <a:lnTo>
                      <a:pt x="3336175" y="120724"/>
                    </a:lnTo>
                    <a:lnTo>
                      <a:pt x="3329942" y="120724"/>
                    </a:lnTo>
                    <a:lnTo>
                      <a:pt x="3323892" y="120724"/>
                    </a:lnTo>
                    <a:lnTo>
                      <a:pt x="3317659" y="120724"/>
                    </a:lnTo>
                    <a:lnTo>
                      <a:pt x="3311608" y="120724"/>
                    </a:lnTo>
                    <a:lnTo>
                      <a:pt x="3305375" y="120724"/>
                    </a:lnTo>
                    <a:lnTo>
                      <a:pt x="3314725" y="113047"/>
                    </a:lnTo>
                    <a:lnTo>
                      <a:pt x="3314725" y="125691"/>
                    </a:lnTo>
                    <a:lnTo>
                      <a:pt x="3299325" y="125691"/>
                    </a:lnTo>
                    <a:lnTo>
                      <a:pt x="3293275" y="125691"/>
                    </a:lnTo>
                    <a:lnTo>
                      <a:pt x="3302442" y="118165"/>
                    </a:lnTo>
                    <a:lnTo>
                      <a:pt x="3302442" y="130809"/>
                    </a:lnTo>
                    <a:lnTo>
                      <a:pt x="3287041" y="130809"/>
                    </a:lnTo>
                    <a:lnTo>
                      <a:pt x="3280991" y="130809"/>
                    </a:lnTo>
                    <a:lnTo>
                      <a:pt x="3274758" y="130809"/>
                    </a:lnTo>
                    <a:lnTo>
                      <a:pt x="3268707" y="130809"/>
                    </a:lnTo>
                    <a:lnTo>
                      <a:pt x="3278058" y="123132"/>
                    </a:lnTo>
                    <a:lnTo>
                      <a:pt x="3278058" y="135776"/>
                    </a:lnTo>
                    <a:lnTo>
                      <a:pt x="3262474" y="135776"/>
                    </a:lnTo>
                    <a:lnTo>
                      <a:pt x="3250374" y="135776"/>
                    </a:lnTo>
                    <a:lnTo>
                      <a:pt x="3259541" y="128250"/>
                    </a:lnTo>
                    <a:lnTo>
                      <a:pt x="3259541" y="140744"/>
                    </a:lnTo>
                    <a:lnTo>
                      <a:pt x="3244140" y="140744"/>
                    </a:lnTo>
                    <a:lnTo>
                      <a:pt x="3238090" y="140744"/>
                    </a:lnTo>
                    <a:lnTo>
                      <a:pt x="3247257" y="133217"/>
                    </a:lnTo>
                    <a:lnTo>
                      <a:pt x="3247257" y="145862"/>
                    </a:lnTo>
                    <a:lnTo>
                      <a:pt x="3232040" y="145862"/>
                    </a:lnTo>
                    <a:lnTo>
                      <a:pt x="3225807" y="145862"/>
                    </a:lnTo>
                    <a:lnTo>
                      <a:pt x="3235157" y="138185"/>
                    </a:lnTo>
                    <a:lnTo>
                      <a:pt x="3235157" y="150829"/>
                    </a:lnTo>
                    <a:lnTo>
                      <a:pt x="3219757" y="150829"/>
                    </a:lnTo>
                    <a:lnTo>
                      <a:pt x="3213523" y="150829"/>
                    </a:lnTo>
                    <a:lnTo>
                      <a:pt x="3207473" y="150829"/>
                    </a:lnTo>
                    <a:lnTo>
                      <a:pt x="3216640" y="143303"/>
                    </a:lnTo>
                    <a:lnTo>
                      <a:pt x="3216640" y="160915"/>
                    </a:lnTo>
                    <a:lnTo>
                      <a:pt x="3201240" y="160915"/>
                    </a:lnTo>
                    <a:lnTo>
                      <a:pt x="3195190" y="160915"/>
                    </a:lnTo>
                    <a:lnTo>
                      <a:pt x="3204356" y="153238"/>
                    </a:lnTo>
                    <a:lnTo>
                      <a:pt x="3204356" y="165882"/>
                    </a:lnTo>
                    <a:lnTo>
                      <a:pt x="3189139" y="165882"/>
                    </a:lnTo>
                    <a:lnTo>
                      <a:pt x="3182906" y="165882"/>
                    </a:lnTo>
                    <a:lnTo>
                      <a:pt x="3192256" y="158356"/>
                    </a:lnTo>
                    <a:lnTo>
                      <a:pt x="3192256" y="171000"/>
                    </a:lnTo>
                    <a:lnTo>
                      <a:pt x="3176856" y="171000"/>
                    </a:lnTo>
                    <a:lnTo>
                      <a:pt x="3170623" y="171000"/>
                    </a:lnTo>
                    <a:lnTo>
                      <a:pt x="3179973" y="163323"/>
                    </a:lnTo>
                    <a:lnTo>
                      <a:pt x="3179973" y="175968"/>
                    </a:lnTo>
                    <a:lnTo>
                      <a:pt x="3164572" y="175968"/>
                    </a:lnTo>
                    <a:lnTo>
                      <a:pt x="3158339" y="175968"/>
                    </a:lnTo>
                    <a:lnTo>
                      <a:pt x="3152289" y="175968"/>
                    </a:lnTo>
                    <a:lnTo>
                      <a:pt x="3161456" y="168441"/>
                    </a:lnTo>
                    <a:lnTo>
                      <a:pt x="3161456" y="173409"/>
                    </a:lnTo>
                    <a:lnTo>
                      <a:pt x="3161456" y="191020"/>
                    </a:lnTo>
                    <a:lnTo>
                      <a:pt x="3146055" y="191020"/>
                    </a:lnTo>
                    <a:lnTo>
                      <a:pt x="3140005" y="191020"/>
                    </a:lnTo>
                    <a:lnTo>
                      <a:pt x="3133955" y="191020"/>
                    </a:lnTo>
                    <a:lnTo>
                      <a:pt x="3127905" y="191020"/>
                    </a:lnTo>
                    <a:lnTo>
                      <a:pt x="3137072" y="183494"/>
                    </a:lnTo>
                    <a:lnTo>
                      <a:pt x="3137072" y="206073"/>
                    </a:lnTo>
                    <a:lnTo>
                      <a:pt x="3121672" y="206073"/>
                    </a:lnTo>
                    <a:lnTo>
                      <a:pt x="3109388" y="206073"/>
                    </a:lnTo>
                    <a:lnTo>
                      <a:pt x="3103155" y="206073"/>
                    </a:lnTo>
                    <a:lnTo>
                      <a:pt x="3091055" y="206073"/>
                    </a:lnTo>
                    <a:lnTo>
                      <a:pt x="3100221" y="198547"/>
                    </a:lnTo>
                    <a:lnTo>
                      <a:pt x="3100221" y="211041"/>
                    </a:lnTo>
                    <a:lnTo>
                      <a:pt x="3084821" y="211041"/>
                    </a:lnTo>
                    <a:lnTo>
                      <a:pt x="3094171" y="203514"/>
                    </a:lnTo>
                    <a:lnTo>
                      <a:pt x="3094171" y="216159"/>
                    </a:lnTo>
                    <a:lnTo>
                      <a:pt x="3078771" y="216159"/>
                    </a:lnTo>
                    <a:lnTo>
                      <a:pt x="3072721" y="216159"/>
                    </a:lnTo>
                    <a:lnTo>
                      <a:pt x="3081888" y="208482"/>
                    </a:lnTo>
                    <a:lnTo>
                      <a:pt x="3081888" y="221126"/>
                    </a:lnTo>
                    <a:lnTo>
                      <a:pt x="3060437" y="221126"/>
                    </a:lnTo>
                    <a:lnTo>
                      <a:pt x="3048154" y="221126"/>
                    </a:lnTo>
                    <a:lnTo>
                      <a:pt x="3041920" y="221126"/>
                    </a:lnTo>
                    <a:lnTo>
                      <a:pt x="3051270" y="213600"/>
                    </a:lnTo>
                    <a:lnTo>
                      <a:pt x="3051270" y="226093"/>
                    </a:lnTo>
                    <a:lnTo>
                      <a:pt x="3035870" y="226093"/>
                    </a:lnTo>
                    <a:lnTo>
                      <a:pt x="3029820" y="226093"/>
                    </a:lnTo>
                    <a:lnTo>
                      <a:pt x="3038987" y="218567"/>
                    </a:lnTo>
                    <a:lnTo>
                      <a:pt x="3038987" y="231211"/>
                    </a:lnTo>
                    <a:lnTo>
                      <a:pt x="3023587" y="231211"/>
                    </a:lnTo>
                    <a:lnTo>
                      <a:pt x="3017536" y="231211"/>
                    </a:lnTo>
                    <a:lnTo>
                      <a:pt x="3005253" y="231211"/>
                    </a:lnTo>
                    <a:lnTo>
                      <a:pt x="3014603" y="223685"/>
                    </a:lnTo>
                    <a:lnTo>
                      <a:pt x="3014603" y="236179"/>
                    </a:lnTo>
                    <a:lnTo>
                      <a:pt x="2992969" y="236179"/>
                    </a:lnTo>
                    <a:lnTo>
                      <a:pt x="3002319" y="228652"/>
                    </a:lnTo>
                    <a:lnTo>
                      <a:pt x="3002319" y="241297"/>
                    </a:lnTo>
                    <a:lnTo>
                      <a:pt x="2980686" y="241297"/>
                    </a:lnTo>
                    <a:lnTo>
                      <a:pt x="2974636" y="241297"/>
                    </a:lnTo>
                    <a:lnTo>
                      <a:pt x="2968586" y="241297"/>
                    </a:lnTo>
                    <a:lnTo>
                      <a:pt x="2977752" y="233620"/>
                    </a:lnTo>
                    <a:lnTo>
                      <a:pt x="2977752" y="246264"/>
                    </a:lnTo>
                    <a:lnTo>
                      <a:pt x="2950069" y="246264"/>
                    </a:lnTo>
                    <a:lnTo>
                      <a:pt x="2959419" y="238738"/>
                    </a:lnTo>
                    <a:lnTo>
                      <a:pt x="2959419" y="251232"/>
                    </a:lnTo>
                    <a:lnTo>
                      <a:pt x="2944019" y="251232"/>
                    </a:lnTo>
                    <a:lnTo>
                      <a:pt x="2931735" y="251232"/>
                    </a:lnTo>
                    <a:lnTo>
                      <a:pt x="2940902" y="243705"/>
                    </a:lnTo>
                    <a:lnTo>
                      <a:pt x="2940902" y="256350"/>
                    </a:lnTo>
                    <a:lnTo>
                      <a:pt x="2925502" y="256350"/>
                    </a:lnTo>
                    <a:lnTo>
                      <a:pt x="2901118" y="256350"/>
                    </a:lnTo>
                    <a:lnTo>
                      <a:pt x="2895068" y="256350"/>
                    </a:lnTo>
                    <a:lnTo>
                      <a:pt x="2888834" y="256350"/>
                    </a:lnTo>
                    <a:lnTo>
                      <a:pt x="2898184" y="248673"/>
                    </a:lnTo>
                    <a:lnTo>
                      <a:pt x="2898184" y="261317"/>
                    </a:lnTo>
                    <a:lnTo>
                      <a:pt x="2882784" y="261317"/>
                    </a:lnTo>
                    <a:lnTo>
                      <a:pt x="2864267" y="261317"/>
                    </a:lnTo>
                    <a:lnTo>
                      <a:pt x="2873617" y="253791"/>
                    </a:lnTo>
                    <a:lnTo>
                      <a:pt x="2873617" y="266284"/>
                    </a:lnTo>
                    <a:lnTo>
                      <a:pt x="2858217" y="266284"/>
                    </a:lnTo>
                    <a:lnTo>
                      <a:pt x="2852167" y="266284"/>
                    </a:lnTo>
                    <a:lnTo>
                      <a:pt x="2861334" y="258758"/>
                    </a:lnTo>
                    <a:lnTo>
                      <a:pt x="2861334" y="263725"/>
                    </a:lnTo>
                    <a:lnTo>
                      <a:pt x="2861334" y="276370"/>
                    </a:lnTo>
                    <a:lnTo>
                      <a:pt x="2845933" y="276370"/>
                    </a:lnTo>
                    <a:lnTo>
                      <a:pt x="2855284" y="268843"/>
                    </a:lnTo>
                    <a:lnTo>
                      <a:pt x="2855284" y="281488"/>
                    </a:lnTo>
                    <a:lnTo>
                      <a:pt x="2839883" y="281488"/>
                    </a:lnTo>
                    <a:lnTo>
                      <a:pt x="2833650" y="281488"/>
                    </a:lnTo>
                    <a:lnTo>
                      <a:pt x="2827600" y="281488"/>
                    </a:lnTo>
                    <a:lnTo>
                      <a:pt x="2821366" y="281488"/>
                    </a:lnTo>
                    <a:lnTo>
                      <a:pt x="2830716" y="273811"/>
                    </a:lnTo>
                    <a:lnTo>
                      <a:pt x="2830716" y="283896"/>
                    </a:lnTo>
                    <a:lnTo>
                      <a:pt x="2830716" y="296541"/>
                    </a:lnTo>
                    <a:lnTo>
                      <a:pt x="2815316" y="296541"/>
                    </a:lnTo>
                    <a:lnTo>
                      <a:pt x="2824483" y="288864"/>
                    </a:lnTo>
                    <a:lnTo>
                      <a:pt x="2824483" y="301508"/>
                    </a:lnTo>
                    <a:lnTo>
                      <a:pt x="2809266" y="301508"/>
                    </a:lnTo>
                    <a:lnTo>
                      <a:pt x="2818433" y="293982"/>
                    </a:lnTo>
                    <a:lnTo>
                      <a:pt x="2818433" y="306626"/>
                    </a:lnTo>
                    <a:lnTo>
                      <a:pt x="2796983" y="306626"/>
                    </a:lnTo>
                    <a:lnTo>
                      <a:pt x="2806149" y="298949"/>
                    </a:lnTo>
                    <a:lnTo>
                      <a:pt x="2806149" y="311593"/>
                    </a:lnTo>
                    <a:lnTo>
                      <a:pt x="2790749" y="311593"/>
                    </a:lnTo>
                    <a:lnTo>
                      <a:pt x="2800099" y="303916"/>
                    </a:lnTo>
                    <a:lnTo>
                      <a:pt x="2800099" y="316711"/>
                    </a:lnTo>
                    <a:lnTo>
                      <a:pt x="2784699" y="316711"/>
                    </a:lnTo>
                    <a:lnTo>
                      <a:pt x="2778649" y="316711"/>
                    </a:lnTo>
                    <a:lnTo>
                      <a:pt x="2772416" y="316711"/>
                    </a:lnTo>
                    <a:lnTo>
                      <a:pt x="2781766" y="309034"/>
                    </a:lnTo>
                    <a:lnTo>
                      <a:pt x="2781766" y="321679"/>
                    </a:lnTo>
                    <a:lnTo>
                      <a:pt x="2766182" y="321679"/>
                    </a:lnTo>
                    <a:lnTo>
                      <a:pt x="2760132" y="321679"/>
                    </a:lnTo>
                    <a:lnTo>
                      <a:pt x="2754082" y="321679"/>
                    </a:lnTo>
                    <a:lnTo>
                      <a:pt x="2747848" y="321679"/>
                    </a:lnTo>
                    <a:lnTo>
                      <a:pt x="2757199" y="314002"/>
                    </a:lnTo>
                    <a:lnTo>
                      <a:pt x="2757199" y="326646"/>
                    </a:lnTo>
                    <a:lnTo>
                      <a:pt x="2729515" y="326646"/>
                    </a:lnTo>
                    <a:lnTo>
                      <a:pt x="2738865" y="319120"/>
                    </a:lnTo>
                    <a:lnTo>
                      <a:pt x="2738865" y="331764"/>
                    </a:lnTo>
                    <a:lnTo>
                      <a:pt x="2723465" y="331764"/>
                    </a:lnTo>
                    <a:lnTo>
                      <a:pt x="2717231" y="331764"/>
                    </a:lnTo>
                    <a:lnTo>
                      <a:pt x="2711181" y="331764"/>
                    </a:lnTo>
                    <a:lnTo>
                      <a:pt x="2720348" y="324087"/>
                    </a:lnTo>
                    <a:lnTo>
                      <a:pt x="2720348" y="329055"/>
                    </a:lnTo>
                    <a:lnTo>
                      <a:pt x="2720348" y="341699"/>
                    </a:lnTo>
                    <a:lnTo>
                      <a:pt x="2704948" y="341699"/>
                    </a:lnTo>
                    <a:lnTo>
                      <a:pt x="2698898" y="341699"/>
                    </a:lnTo>
                    <a:lnTo>
                      <a:pt x="2692848" y="341699"/>
                    </a:lnTo>
                    <a:lnTo>
                      <a:pt x="2674514" y="341699"/>
                    </a:lnTo>
                    <a:lnTo>
                      <a:pt x="2683681" y="334173"/>
                    </a:lnTo>
                    <a:lnTo>
                      <a:pt x="2683681" y="346817"/>
                    </a:lnTo>
                    <a:lnTo>
                      <a:pt x="2668280" y="346817"/>
                    </a:lnTo>
                    <a:lnTo>
                      <a:pt x="2655997" y="346817"/>
                    </a:lnTo>
                    <a:lnTo>
                      <a:pt x="2665347" y="339140"/>
                    </a:lnTo>
                    <a:lnTo>
                      <a:pt x="2665347" y="344258"/>
                    </a:lnTo>
                    <a:lnTo>
                      <a:pt x="2665347" y="356752"/>
                    </a:lnTo>
                    <a:lnTo>
                      <a:pt x="2643713" y="356752"/>
                    </a:lnTo>
                    <a:lnTo>
                      <a:pt x="2625380" y="356752"/>
                    </a:lnTo>
                    <a:lnTo>
                      <a:pt x="2634730" y="349226"/>
                    </a:lnTo>
                    <a:lnTo>
                      <a:pt x="2634730" y="361870"/>
                    </a:lnTo>
                    <a:lnTo>
                      <a:pt x="2619329" y="361870"/>
                    </a:lnTo>
                    <a:lnTo>
                      <a:pt x="2628496" y="354343"/>
                    </a:lnTo>
                    <a:lnTo>
                      <a:pt x="2628496" y="366837"/>
                    </a:lnTo>
                    <a:lnTo>
                      <a:pt x="2613096" y="366837"/>
                    </a:lnTo>
                    <a:lnTo>
                      <a:pt x="2607046" y="366837"/>
                    </a:lnTo>
                    <a:lnTo>
                      <a:pt x="2616396" y="359311"/>
                    </a:lnTo>
                    <a:lnTo>
                      <a:pt x="2616396" y="371955"/>
                    </a:lnTo>
                    <a:lnTo>
                      <a:pt x="2594762" y="371955"/>
                    </a:lnTo>
                    <a:lnTo>
                      <a:pt x="2588529" y="371955"/>
                    </a:lnTo>
                    <a:lnTo>
                      <a:pt x="2597879" y="364278"/>
                    </a:lnTo>
                    <a:lnTo>
                      <a:pt x="2597879" y="369396"/>
                    </a:lnTo>
                    <a:lnTo>
                      <a:pt x="2597879" y="381890"/>
                    </a:lnTo>
                    <a:lnTo>
                      <a:pt x="2582479" y="381890"/>
                    </a:lnTo>
                    <a:lnTo>
                      <a:pt x="2570195" y="381890"/>
                    </a:lnTo>
                    <a:lnTo>
                      <a:pt x="2564145" y="381890"/>
                    </a:lnTo>
                    <a:lnTo>
                      <a:pt x="2573312" y="374364"/>
                    </a:lnTo>
                    <a:lnTo>
                      <a:pt x="2573312" y="387008"/>
                    </a:lnTo>
                    <a:lnTo>
                      <a:pt x="2558095" y="387008"/>
                    </a:lnTo>
                    <a:lnTo>
                      <a:pt x="2551862" y="387008"/>
                    </a:lnTo>
                    <a:lnTo>
                      <a:pt x="2545628" y="387008"/>
                    </a:lnTo>
                    <a:lnTo>
                      <a:pt x="2554978" y="379331"/>
                    </a:lnTo>
                    <a:lnTo>
                      <a:pt x="2554978" y="391976"/>
                    </a:lnTo>
                    <a:lnTo>
                      <a:pt x="2521244" y="391976"/>
                    </a:lnTo>
                    <a:lnTo>
                      <a:pt x="2508961" y="391976"/>
                    </a:lnTo>
                    <a:lnTo>
                      <a:pt x="2518311" y="384449"/>
                    </a:lnTo>
                    <a:lnTo>
                      <a:pt x="2518311" y="396943"/>
                    </a:lnTo>
                    <a:lnTo>
                      <a:pt x="2502911" y="396943"/>
                    </a:lnTo>
                    <a:lnTo>
                      <a:pt x="2512078" y="389417"/>
                    </a:lnTo>
                    <a:lnTo>
                      <a:pt x="2512078" y="394384"/>
                    </a:lnTo>
                    <a:lnTo>
                      <a:pt x="2512078" y="407028"/>
                    </a:lnTo>
                    <a:lnTo>
                      <a:pt x="2496677" y="407028"/>
                    </a:lnTo>
                    <a:lnTo>
                      <a:pt x="2490627" y="407028"/>
                    </a:lnTo>
                    <a:lnTo>
                      <a:pt x="2478344" y="407028"/>
                    </a:lnTo>
                    <a:lnTo>
                      <a:pt x="2487510" y="399502"/>
                    </a:lnTo>
                    <a:lnTo>
                      <a:pt x="2487510" y="411996"/>
                    </a:lnTo>
                    <a:lnTo>
                      <a:pt x="2466060" y="411996"/>
                    </a:lnTo>
                    <a:lnTo>
                      <a:pt x="2460010" y="411996"/>
                    </a:lnTo>
                    <a:lnTo>
                      <a:pt x="2453776" y="411996"/>
                    </a:lnTo>
                    <a:lnTo>
                      <a:pt x="2447726" y="411996"/>
                    </a:lnTo>
                    <a:lnTo>
                      <a:pt x="2441676" y="411996"/>
                    </a:lnTo>
                    <a:lnTo>
                      <a:pt x="2450843" y="404469"/>
                    </a:lnTo>
                    <a:lnTo>
                      <a:pt x="2450843" y="417114"/>
                    </a:lnTo>
                    <a:lnTo>
                      <a:pt x="2423159" y="417114"/>
                    </a:lnTo>
                    <a:lnTo>
                      <a:pt x="2411059" y="417114"/>
                    </a:lnTo>
                    <a:lnTo>
                      <a:pt x="2420226" y="409437"/>
                    </a:lnTo>
                    <a:lnTo>
                      <a:pt x="2420226" y="422081"/>
                    </a:lnTo>
                    <a:lnTo>
                      <a:pt x="2398776" y="422081"/>
                    </a:lnTo>
                    <a:lnTo>
                      <a:pt x="2407942" y="414555"/>
                    </a:lnTo>
                    <a:lnTo>
                      <a:pt x="2407942" y="427049"/>
                    </a:lnTo>
                    <a:lnTo>
                      <a:pt x="2392542" y="427049"/>
                    </a:lnTo>
                    <a:lnTo>
                      <a:pt x="2401892" y="419522"/>
                    </a:lnTo>
                    <a:lnTo>
                      <a:pt x="2401892" y="432167"/>
                    </a:lnTo>
                    <a:lnTo>
                      <a:pt x="2386492" y="432167"/>
                    </a:lnTo>
                    <a:lnTo>
                      <a:pt x="2395659" y="424490"/>
                    </a:lnTo>
                    <a:lnTo>
                      <a:pt x="2395659" y="437134"/>
                    </a:lnTo>
                    <a:lnTo>
                      <a:pt x="2380259" y="437134"/>
                    </a:lnTo>
                    <a:lnTo>
                      <a:pt x="2389609" y="429608"/>
                    </a:lnTo>
                    <a:lnTo>
                      <a:pt x="2389609" y="442252"/>
                    </a:lnTo>
                    <a:lnTo>
                      <a:pt x="2367975" y="442252"/>
                    </a:lnTo>
                    <a:lnTo>
                      <a:pt x="2361925" y="442252"/>
                    </a:lnTo>
                    <a:lnTo>
                      <a:pt x="2337358" y="442252"/>
                    </a:lnTo>
                    <a:lnTo>
                      <a:pt x="2319024" y="442252"/>
                    </a:lnTo>
                    <a:lnTo>
                      <a:pt x="2328374" y="434575"/>
                    </a:lnTo>
                    <a:lnTo>
                      <a:pt x="2328374" y="447219"/>
                    </a:lnTo>
                    <a:lnTo>
                      <a:pt x="2306741" y="447219"/>
                    </a:lnTo>
                    <a:lnTo>
                      <a:pt x="2316091" y="439693"/>
                    </a:lnTo>
                    <a:lnTo>
                      <a:pt x="2316091" y="452187"/>
                    </a:lnTo>
                    <a:lnTo>
                      <a:pt x="2294640" y="452187"/>
                    </a:lnTo>
                    <a:lnTo>
                      <a:pt x="2303807" y="444660"/>
                    </a:lnTo>
                    <a:lnTo>
                      <a:pt x="2303807" y="457305"/>
                    </a:lnTo>
                    <a:lnTo>
                      <a:pt x="2288407" y="457305"/>
                    </a:lnTo>
                    <a:lnTo>
                      <a:pt x="2297757" y="449628"/>
                    </a:lnTo>
                    <a:lnTo>
                      <a:pt x="2297757" y="462272"/>
                    </a:lnTo>
                    <a:lnTo>
                      <a:pt x="2282357" y="462272"/>
                    </a:lnTo>
                    <a:lnTo>
                      <a:pt x="2276123" y="462272"/>
                    </a:lnTo>
                    <a:lnTo>
                      <a:pt x="2270073" y="462272"/>
                    </a:lnTo>
                    <a:lnTo>
                      <a:pt x="2263840" y="462272"/>
                    </a:lnTo>
                    <a:lnTo>
                      <a:pt x="2251740" y="462272"/>
                    </a:lnTo>
                    <a:lnTo>
                      <a:pt x="2227173" y="462272"/>
                    </a:lnTo>
                    <a:lnTo>
                      <a:pt x="2220939" y="462272"/>
                    </a:lnTo>
                    <a:lnTo>
                      <a:pt x="2230289" y="454746"/>
                    </a:lnTo>
                    <a:lnTo>
                      <a:pt x="2230289" y="472358"/>
                    </a:lnTo>
                    <a:lnTo>
                      <a:pt x="2208656" y="472358"/>
                    </a:lnTo>
                    <a:lnTo>
                      <a:pt x="2190322" y="472358"/>
                    </a:lnTo>
                    <a:lnTo>
                      <a:pt x="2184272" y="472358"/>
                    </a:lnTo>
                    <a:lnTo>
                      <a:pt x="2193439" y="464681"/>
                    </a:lnTo>
                    <a:lnTo>
                      <a:pt x="2193439" y="477325"/>
                    </a:lnTo>
                    <a:lnTo>
                      <a:pt x="2165938" y="477325"/>
                    </a:lnTo>
                    <a:lnTo>
                      <a:pt x="2147421" y="477325"/>
                    </a:lnTo>
                    <a:lnTo>
                      <a:pt x="2135321" y="477325"/>
                    </a:lnTo>
                    <a:lnTo>
                      <a:pt x="2144488" y="469799"/>
                    </a:lnTo>
                    <a:lnTo>
                      <a:pt x="2144488" y="474766"/>
                    </a:lnTo>
                    <a:lnTo>
                      <a:pt x="2144488" y="487410"/>
                    </a:lnTo>
                    <a:lnTo>
                      <a:pt x="2116804" y="487410"/>
                    </a:lnTo>
                    <a:lnTo>
                      <a:pt x="2110754" y="487410"/>
                    </a:lnTo>
                    <a:lnTo>
                      <a:pt x="2120104" y="479884"/>
                    </a:lnTo>
                    <a:lnTo>
                      <a:pt x="2120104" y="492378"/>
                    </a:lnTo>
                    <a:lnTo>
                      <a:pt x="2104520" y="492378"/>
                    </a:lnTo>
                    <a:lnTo>
                      <a:pt x="2113871" y="484851"/>
                    </a:lnTo>
                    <a:lnTo>
                      <a:pt x="2113871" y="497496"/>
                    </a:lnTo>
                    <a:lnTo>
                      <a:pt x="2086187" y="497496"/>
                    </a:lnTo>
                    <a:lnTo>
                      <a:pt x="2080137" y="497496"/>
                    </a:lnTo>
                    <a:lnTo>
                      <a:pt x="2061620" y="497496"/>
                    </a:lnTo>
                    <a:lnTo>
                      <a:pt x="2070970" y="489819"/>
                    </a:lnTo>
                    <a:lnTo>
                      <a:pt x="2070970" y="502463"/>
                    </a:lnTo>
                    <a:lnTo>
                      <a:pt x="2055570" y="502463"/>
                    </a:lnTo>
                    <a:lnTo>
                      <a:pt x="2064920" y="494937"/>
                    </a:lnTo>
                    <a:lnTo>
                      <a:pt x="2064920" y="499904"/>
                    </a:lnTo>
                    <a:lnTo>
                      <a:pt x="2064920" y="512549"/>
                    </a:lnTo>
                    <a:lnTo>
                      <a:pt x="2031002" y="512549"/>
                    </a:lnTo>
                    <a:lnTo>
                      <a:pt x="2024952" y="512549"/>
                    </a:lnTo>
                    <a:lnTo>
                      <a:pt x="2034119" y="504872"/>
                    </a:lnTo>
                    <a:lnTo>
                      <a:pt x="2034119" y="517667"/>
                    </a:lnTo>
                    <a:lnTo>
                      <a:pt x="2018902" y="517667"/>
                    </a:lnTo>
                    <a:lnTo>
                      <a:pt x="2012669" y="517667"/>
                    </a:lnTo>
                    <a:lnTo>
                      <a:pt x="2000385" y="517667"/>
                    </a:lnTo>
                    <a:lnTo>
                      <a:pt x="2009735" y="509990"/>
                    </a:lnTo>
                    <a:lnTo>
                      <a:pt x="2009735" y="522634"/>
                    </a:lnTo>
                    <a:lnTo>
                      <a:pt x="1976001" y="522634"/>
                    </a:lnTo>
                    <a:lnTo>
                      <a:pt x="1969768" y="522634"/>
                    </a:lnTo>
                    <a:lnTo>
                      <a:pt x="1963718" y="522634"/>
                    </a:lnTo>
                    <a:lnTo>
                      <a:pt x="1951434" y="522634"/>
                    </a:lnTo>
                    <a:lnTo>
                      <a:pt x="1960784" y="514957"/>
                    </a:lnTo>
                    <a:lnTo>
                      <a:pt x="1960784" y="527601"/>
                    </a:lnTo>
                    <a:lnTo>
                      <a:pt x="1939151" y="527601"/>
                    </a:lnTo>
                    <a:lnTo>
                      <a:pt x="1926867" y="527601"/>
                    </a:lnTo>
                    <a:lnTo>
                      <a:pt x="1936217" y="520075"/>
                    </a:lnTo>
                    <a:lnTo>
                      <a:pt x="1936217" y="532719"/>
                    </a:lnTo>
                    <a:lnTo>
                      <a:pt x="1920817" y="532719"/>
                    </a:lnTo>
                    <a:lnTo>
                      <a:pt x="1914767" y="532719"/>
                    </a:lnTo>
                    <a:lnTo>
                      <a:pt x="1908534" y="532719"/>
                    </a:lnTo>
                    <a:lnTo>
                      <a:pt x="1917884" y="525042"/>
                    </a:lnTo>
                    <a:lnTo>
                      <a:pt x="1917884" y="537687"/>
                    </a:lnTo>
                    <a:lnTo>
                      <a:pt x="1902483" y="537687"/>
                    </a:lnTo>
                    <a:lnTo>
                      <a:pt x="1911650" y="530010"/>
                    </a:lnTo>
                    <a:lnTo>
                      <a:pt x="1911650" y="542654"/>
                    </a:lnTo>
                    <a:lnTo>
                      <a:pt x="1877916" y="542654"/>
                    </a:lnTo>
                    <a:lnTo>
                      <a:pt x="1887267" y="535128"/>
                    </a:lnTo>
                    <a:lnTo>
                      <a:pt x="1887267" y="547772"/>
                    </a:lnTo>
                    <a:lnTo>
                      <a:pt x="1871683" y="547772"/>
                    </a:lnTo>
                    <a:lnTo>
                      <a:pt x="1859583" y="547772"/>
                    </a:lnTo>
                    <a:lnTo>
                      <a:pt x="1868750" y="540095"/>
                    </a:lnTo>
                    <a:lnTo>
                      <a:pt x="1868750" y="552740"/>
                    </a:lnTo>
                    <a:lnTo>
                      <a:pt x="1853349" y="552740"/>
                    </a:lnTo>
                    <a:lnTo>
                      <a:pt x="1828782" y="552740"/>
                    </a:lnTo>
                    <a:lnTo>
                      <a:pt x="1838132" y="545213"/>
                    </a:lnTo>
                    <a:lnTo>
                      <a:pt x="1838132" y="557707"/>
                    </a:lnTo>
                    <a:lnTo>
                      <a:pt x="1822732" y="557707"/>
                    </a:lnTo>
                    <a:lnTo>
                      <a:pt x="1816682" y="557707"/>
                    </a:lnTo>
                    <a:lnTo>
                      <a:pt x="1804398" y="557707"/>
                    </a:lnTo>
                    <a:lnTo>
                      <a:pt x="1786065" y="557707"/>
                    </a:lnTo>
                    <a:lnTo>
                      <a:pt x="1795232" y="550181"/>
                    </a:lnTo>
                    <a:lnTo>
                      <a:pt x="1795232" y="562825"/>
                    </a:lnTo>
                    <a:lnTo>
                      <a:pt x="1773781" y="562825"/>
                    </a:lnTo>
                    <a:lnTo>
                      <a:pt x="1767548" y="562825"/>
                    </a:lnTo>
                    <a:lnTo>
                      <a:pt x="1776898" y="555299"/>
                    </a:lnTo>
                    <a:lnTo>
                      <a:pt x="1776898" y="560266"/>
                    </a:lnTo>
                    <a:lnTo>
                      <a:pt x="1776898" y="572760"/>
                    </a:lnTo>
                    <a:lnTo>
                      <a:pt x="1761498" y="572760"/>
                    </a:lnTo>
                    <a:lnTo>
                      <a:pt x="1770665" y="565233"/>
                    </a:lnTo>
                    <a:lnTo>
                      <a:pt x="1770665" y="577878"/>
                    </a:lnTo>
                    <a:lnTo>
                      <a:pt x="1749214" y="577878"/>
                    </a:lnTo>
                    <a:lnTo>
                      <a:pt x="1743164" y="577878"/>
                    </a:lnTo>
                    <a:lnTo>
                      <a:pt x="1737114" y="577878"/>
                    </a:lnTo>
                    <a:lnTo>
                      <a:pt x="1730881" y="577878"/>
                    </a:lnTo>
                    <a:lnTo>
                      <a:pt x="1740231" y="570351"/>
                    </a:lnTo>
                    <a:lnTo>
                      <a:pt x="1740231" y="582845"/>
                    </a:lnTo>
                    <a:lnTo>
                      <a:pt x="1706313" y="582845"/>
                    </a:lnTo>
                    <a:lnTo>
                      <a:pt x="1715664" y="575319"/>
                    </a:lnTo>
                    <a:lnTo>
                      <a:pt x="1715664" y="587963"/>
                    </a:lnTo>
                    <a:lnTo>
                      <a:pt x="1700263" y="587963"/>
                    </a:lnTo>
                    <a:lnTo>
                      <a:pt x="1709430" y="580286"/>
                    </a:lnTo>
                    <a:lnTo>
                      <a:pt x="1709430" y="592931"/>
                    </a:lnTo>
                    <a:lnTo>
                      <a:pt x="1694030" y="592931"/>
                    </a:lnTo>
                    <a:lnTo>
                      <a:pt x="1703380" y="585404"/>
                    </a:lnTo>
                    <a:lnTo>
                      <a:pt x="1703380" y="597898"/>
                    </a:lnTo>
                    <a:lnTo>
                      <a:pt x="1687980" y="597898"/>
                    </a:lnTo>
                    <a:lnTo>
                      <a:pt x="1697147" y="590372"/>
                    </a:lnTo>
                    <a:lnTo>
                      <a:pt x="1697147" y="603016"/>
                    </a:lnTo>
                    <a:lnTo>
                      <a:pt x="1669646" y="603016"/>
                    </a:lnTo>
                    <a:lnTo>
                      <a:pt x="1678813" y="595339"/>
                    </a:lnTo>
                    <a:lnTo>
                      <a:pt x="1678813" y="607984"/>
                    </a:lnTo>
                    <a:lnTo>
                      <a:pt x="1663413" y="607984"/>
                    </a:lnTo>
                    <a:lnTo>
                      <a:pt x="1651129" y="607984"/>
                    </a:lnTo>
                    <a:lnTo>
                      <a:pt x="1632795" y="607984"/>
                    </a:lnTo>
                    <a:lnTo>
                      <a:pt x="1642146" y="600457"/>
                    </a:lnTo>
                    <a:lnTo>
                      <a:pt x="1642146" y="612951"/>
                    </a:lnTo>
                    <a:lnTo>
                      <a:pt x="1626745" y="612951"/>
                    </a:lnTo>
                    <a:lnTo>
                      <a:pt x="1614462" y="612951"/>
                    </a:lnTo>
                    <a:lnTo>
                      <a:pt x="1608228" y="612951"/>
                    </a:lnTo>
                    <a:lnTo>
                      <a:pt x="1602178" y="612951"/>
                    </a:lnTo>
                    <a:lnTo>
                      <a:pt x="1611528" y="605425"/>
                    </a:lnTo>
                    <a:lnTo>
                      <a:pt x="1611528" y="618069"/>
                    </a:lnTo>
                    <a:lnTo>
                      <a:pt x="1583845" y="618069"/>
                    </a:lnTo>
                    <a:lnTo>
                      <a:pt x="1571561" y="618069"/>
                    </a:lnTo>
                    <a:lnTo>
                      <a:pt x="1559278" y="618069"/>
                    </a:lnTo>
                    <a:lnTo>
                      <a:pt x="1568628" y="610392"/>
                    </a:lnTo>
                    <a:lnTo>
                      <a:pt x="1568628" y="623036"/>
                    </a:lnTo>
                    <a:lnTo>
                      <a:pt x="1553227" y="623036"/>
                    </a:lnTo>
                    <a:lnTo>
                      <a:pt x="1562394" y="615510"/>
                    </a:lnTo>
                    <a:lnTo>
                      <a:pt x="1562394" y="628004"/>
                    </a:lnTo>
                    <a:lnTo>
                      <a:pt x="1546994" y="628004"/>
                    </a:lnTo>
                    <a:lnTo>
                      <a:pt x="1556344" y="620477"/>
                    </a:lnTo>
                    <a:lnTo>
                      <a:pt x="1556344" y="633122"/>
                    </a:lnTo>
                    <a:lnTo>
                      <a:pt x="1534710" y="633122"/>
                    </a:lnTo>
                    <a:lnTo>
                      <a:pt x="1528660" y="633122"/>
                    </a:lnTo>
                    <a:lnTo>
                      <a:pt x="1522610" y="633122"/>
                    </a:lnTo>
                    <a:lnTo>
                      <a:pt x="1531777" y="625445"/>
                    </a:lnTo>
                    <a:lnTo>
                      <a:pt x="1531777" y="638089"/>
                    </a:lnTo>
                    <a:lnTo>
                      <a:pt x="1516560" y="638089"/>
                    </a:lnTo>
                    <a:lnTo>
                      <a:pt x="1525727" y="630563"/>
                    </a:lnTo>
                    <a:lnTo>
                      <a:pt x="1525727" y="643057"/>
                    </a:lnTo>
                    <a:lnTo>
                      <a:pt x="1504277" y="643057"/>
                    </a:lnTo>
                    <a:lnTo>
                      <a:pt x="1513443" y="635530"/>
                    </a:lnTo>
                    <a:lnTo>
                      <a:pt x="1513443" y="648175"/>
                    </a:lnTo>
                    <a:lnTo>
                      <a:pt x="1485760" y="648175"/>
                    </a:lnTo>
                    <a:lnTo>
                      <a:pt x="1473476" y="648175"/>
                    </a:lnTo>
                    <a:lnTo>
                      <a:pt x="1455142" y="648175"/>
                    </a:lnTo>
                    <a:lnTo>
                      <a:pt x="1464492" y="640498"/>
                    </a:lnTo>
                    <a:lnTo>
                      <a:pt x="1464492" y="658260"/>
                    </a:lnTo>
                    <a:lnTo>
                      <a:pt x="1442859" y="658260"/>
                    </a:lnTo>
                    <a:lnTo>
                      <a:pt x="1436809" y="658260"/>
                    </a:lnTo>
                    <a:lnTo>
                      <a:pt x="1430575" y="658260"/>
                    </a:lnTo>
                    <a:lnTo>
                      <a:pt x="1424525" y="658260"/>
                    </a:lnTo>
                    <a:lnTo>
                      <a:pt x="1433692" y="650583"/>
                    </a:lnTo>
                    <a:lnTo>
                      <a:pt x="1433692" y="663227"/>
                    </a:lnTo>
                    <a:lnTo>
                      <a:pt x="1406191" y="663227"/>
                    </a:lnTo>
                    <a:lnTo>
                      <a:pt x="1393908" y="663227"/>
                    </a:lnTo>
                    <a:lnTo>
                      <a:pt x="1403258" y="655701"/>
                    </a:lnTo>
                    <a:lnTo>
                      <a:pt x="1403258" y="668195"/>
                    </a:lnTo>
                    <a:lnTo>
                      <a:pt x="1387674" y="668195"/>
                    </a:lnTo>
                    <a:lnTo>
                      <a:pt x="1369341" y="668195"/>
                    </a:lnTo>
                    <a:lnTo>
                      <a:pt x="1378508" y="660668"/>
                    </a:lnTo>
                    <a:lnTo>
                      <a:pt x="1378508" y="673313"/>
                    </a:lnTo>
                    <a:lnTo>
                      <a:pt x="1363291" y="673313"/>
                    </a:lnTo>
                    <a:lnTo>
                      <a:pt x="1372458" y="665636"/>
                    </a:lnTo>
                    <a:lnTo>
                      <a:pt x="1372458" y="678280"/>
                    </a:lnTo>
                    <a:lnTo>
                      <a:pt x="1357241" y="678280"/>
                    </a:lnTo>
                    <a:lnTo>
                      <a:pt x="1351007" y="678280"/>
                    </a:lnTo>
                    <a:lnTo>
                      <a:pt x="1338724" y="678280"/>
                    </a:lnTo>
                    <a:lnTo>
                      <a:pt x="1348074" y="670754"/>
                    </a:lnTo>
                    <a:lnTo>
                      <a:pt x="1348074" y="683398"/>
                    </a:lnTo>
                    <a:lnTo>
                      <a:pt x="1326440" y="683398"/>
                    </a:lnTo>
                    <a:lnTo>
                      <a:pt x="1335790" y="675721"/>
                    </a:lnTo>
                    <a:lnTo>
                      <a:pt x="1335790" y="688366"/>
                    </a:lnTo>
                    <a:lnTo>
                      <a:pt x="1314156" y="688366"/>
                    </a:lnTo>
                    <a:lnTo>
                      <a:pt x="1308106" y="688366"/>
                    </a:lnTo>
                    <a:lnTo>
                      <a:pt x="1302056" y="688366"/>
                    </a:lnTo>
                    <a:lnTo>
                      <a:pt x="1289773" y="688366"/>
                    </a:lnTo>
                    <a:lnTo>
                      <a:pt x="1298940" y="680689"/>
                    </a:lnTo>
                    <a:lnTo>
                      <a:pt x="1298940" y="685807"/>
                    </a:lnTo>
                    <a:lnTo>
                      <a:pt x="1298940" y="698451"/>
                    </a:lnTo>
                    <a:lnTo>
                      <a:pt x="1283539" y="698451"/>
                    </a:lnTo>
                    <a:lnTo>
                      <a:pt x="1271256" y="698451"/>
                    </a:lnTo>
                    <a:lnTo>
                      <a:pt x="1280606" y="690774"/>
                    </a:lnTo>
                    <a:lnTo>
                      <a:pt x="1280606" y="703418"/>
                    </a:lnTo>
                    <a:lnTo>
                      <a:pt x="1252922" y="703418"/>
                    </a:lnTo>
                    <a:lnTo>
                      <a:pt x="1246872" y="703418"/>
                    </a:lnTo>
                    <a:lnTo>
                      <a:pt x="1240822" y="703418"/>
                    </a:lnTo>
                    <a:lnTo>
                      <a:pt x="1249989" y="695892"/>
                    </a:lnTo>
                    <a:lnTo>
                      <a:pt x="1249989" y="708536"/>
                    </a:lnTo>
                    <a:lnTo>
                      <a:pt x="1234588" y="708536"/>
                    </a:lnTo>
                    <a:lnTo>
                      <a:pt x="1243939" y="700859"/>
                    </a:lnTo>
                    <a:lnTo>
                      <a:pt x="1243939" y="713504"/>
                    </a:lnTo>
                    <a:lnTo>
                      <a:pt x="1228538" y="713504"/>
                    </a:lnTo>
                    <a:lnTo>
                      <a:pt x="1237705" y="705827"/>
                    </a:lnTo>
                    <a:lnTo>
                      <a:pt x="1237705" y="718622"/>
                    </a:lnTo>
                    <a:lnTo>
                      <a:pt x="1222305" y="718622"/>
                    </a:lnTo>
                    <a:lnTo>
                      <a:pt x="1231655" y="710945"/>
                    </a:lnTo>
                    <a:lnTo>
                      <a:pt x="1231655" y="723589"/>
                    </a:lnTo>
                    <a:lnTo>
                      <a:pt x="1216071" y="723589"/>
                    </a:lnTo>
                    <a:lnTo>
                      <a:pt x="1203971" y="723589"/>
                    </a:lnTo>
                    <a:lnTo>
                      <a:pt x="1197921" y="723589"/>
                    </a:lnTo>
                    <a:lnTo>
                      <a:pt x="1207088" y="715912"/>
                    </a:lnTo>
                    <a:lnTo>
                      <a:pt x="1207088" y="728557"/>
                    </a:lnTo>
                    <a:lnTo>
                      <a:pt x="1173354" y="728557"/>
                    </a:lnTo>
                    <a:lnTo>
                      <a:pt x="1182521" y="721030"/>
                    </a:lnTo>
                    <a:lnTo>
                      <a:pt x="1182521" y="733675"/>
                    </a:lnTo>
                    <a:lnTo>
                      <a:pt x="1161070" y="733675"/>
                    </a:lnTo>
                    <a:lnTo>
                      <a:pt x="1154837" y="733675"/>
                    </a:lnTo>
                    <a:lnTo>
                      <a:pt x="1164187" y="725998"/>
                    </a:lnTo>
                    <a:lnTo>
                      <a:pt x="1164187" y="738642"/>
                    </a:lnTo>
                    <a:lnTo>
                      <a:pt x="1142737" y="738642"/>
                    </a:lnTo>
                    <a:lnTo>
                      <a:pt x="1151904" y="731116"/>
                    </a:lnTo>
                    <a:lnTo>
                      <a:pt x="1151904" y="743609"/>
                    </a:lnTo>
                    <a:lnTo>
                      <a:pt x="1136503" y="743609"/>
                    </a:lnTo>
                    <a:lnTo>
                      <a:pt x="1145854" y="736083"/>
                    </a:lnTo>
                    <a:lnTo>
                      <a:pt x="1145854" y="748727"/>
                    </a:lnTo>
                    <a:lnTo>
                      <a:pt x="1124403" y="748727"/>
                    </a:lnTo>
                    <a:lnTo>
                      <a:pt x="1105886" y="748727"/>
                    </a:lnTo>
                    <a:lnTo>
                      <a:pt x="1099836" y="748727"/>
                    </a:lnTo>
                    <a:lnTo>
                      <a:pt x="1109003" y="741050"/>
                    </a:lnTo>
                    <a:lnTo>
                      <a:pt x="1109003" y="753695"/>
                    </a:lnTo>
                    <a:lnTo>
                      <a:pt x="1093603" y="753695"/>
                    </a:lnTo>
                    <a:lnTo>
                      <a:pt x="1081502" y="753695"/>
                    </a:lnTo>
                    <a:lnTo>
                      <a:pt x="1090669" y="746168"/>
                    </a:lnTo>
                    <a:lnTo>
                      <a:pt x="1090669" y="758662"/>
                    </a:lnTo>
                    <a:lnTo>
                      <a:pt x="1075269" y="758662"/>
                    </a:lnTo>
                    <a:lnTo>
                      <a:pt x="1069219" y="758662"/>
                    </a:lnTo>
                    <a:lnTo>
                      <a:pt x="1078386" y="751136"/>
                    </a:lnTo>
                    <a:lnTo>
                      <a:pt x="1078386" y="763780"/>
                    </a:lnTo>
                    <a:lnTo>
                      <a:pt x="1062985" y="763780"/>
                    </a:lnTo>
                    <a:lnTo>
                      <a:pt x="1056935" y="763780"/>
                    </a:lnTo>
                    <a:lnTo>
                      <a:pt x="1044652" y="763780"/>
                    </a:lnTo>
                    <a:lnTo>
                      <a:pt x="1053819" y="756103"/>
                    </a:lnTo>
                    <a:lnTo>
                      <a:pt x="1053819" y="768748"/>
                    </a:lnTo>
                    <a:lnTo>
                      <a:pt x="1038602" y="768748"/>
                    </a:lnTo>
                    <a:lnTo>
                      <a:pt x="1047768" y="761221"/>
                    </a:lnTo>
                    <a:lnTo>
                      <a:pt x="1047768" y="773715"/>
                    </a:lnTo>
                    <a:lnTo>
                      <a:pt x="1020268" y="773715"/>
                    </a:lnTo>
                    <a:lnTo>
                      <a:pt x="1007984" y="773715"/>
                    </a:lnTo>
                    <a:lnTo>
                      <a:pt x="1017151" y="766189"/>
                    </a:lnTo>
                    <a:lnTo>
                      <a:pt x="1017151" y="778833"/>
                    </a:lnTo>
                    <a:lnTo>
                      <a:pt x="995518" y="778833"/>
                    </a:lnTo>
                    <a:lnTo>
                      <a:pt x="989467" y="778833"/>
                    </a:lnTo>
                    <a:lnTo>
                      <a:pt x="983417" y="778833"/>
                    </a:lnTo>
                    <a:lnTo>
                      <a:pt x="992584" y="771307"/>
                    </a:lnTo>
                    <a:lnTo>
                      <a:pt x="992584" y="783801"/>
                    </a:lnTo>
                    <a:lnTo>
                      <a:pt x="971134" y="783801"/>
                    </a:lnTo>
                    <a:lnTo>
                      <a:pt x="980301" y="776274"/>
                    </a:lnTo>
                    <a:lnTo>
                      <a:pt x="980301" y="788768"/>
                    </a:lnTo>
                    <a:lnTo>
                      <a:pt x="965084" y="788768"/>
                    </a:lnTo>
                    <a:lnTo>
                      <a:pt x="974250" y="781241"/>
                    </a:lnTo>
                    <a:lnTo>
                      <a:pt x="974250" y="793886"/>
                    </a:lnTo>
                    <a:lnTo>
                      <a:pt x="958850" y="793886"/>
                    </a:lnTo>
                    <a:lnTo>
                      <a:pt x="968200" y="786359"/>
                    </a:lnTo>
                    <a:lnTo>
                      <a:pt x="968200" y="798853"/>
                    </a:lnTo>
                    <a:lnTo>
                      <a:pt x="952800" y="798853"/>
                    </a:lnTo>
                    <a:lnTo>
                      <a:pt x="946567" y="798853"/>
                    </a:lnTo>
                    <a:lnTo>
                      <a:pt x="955917" y="791327"/>
                    </a:lnTo>
                    <a:lnTo>
                      <a:pt x="955917" y="796294"/>
                    </a:lnTo>
                    <a:lnTo>
                      <a:pt x="955917" y="808939"/>
                    </a:lnTo>
                    <a:lnTo>
                      <a:pt x="940517" y="808939"/>
                    </a:lnTo>
                    <a:lnTo>
                      <a:pt x="949683" y="801412"/>
                    </a:lnTo>
                    <a:lnTo>
                      <a:pt x="949683" y="806380"/>
                    </a:lnTo>
                    <a:lnTo>
                      <a:pt x="949683" y="819024"/>
                    </a:lnTo>
                    <a:lnTo>
                      <a:pt x="934283" y="819024"/>
                    </a:lnTo>
                    <a:lnTo>
                      <a:pt x="928233" y="819024"/>
                    </a:lnTo>
                    <a:lnTo>
                      <a:pt x="909899" y="819024"/>
                    </a:lnTo>
                    <a:lnTo>
                      <a:pt x="919066" y="811347"/>
                    </a:lnTo>
                    <a:lnTo>
                      <a:pt x="919066" y="816465"/>
                    </a:lnTo>
                    <a:lnTo>
                      <a:pt x="919066" y="828959"/>
                    </a:lnTo>
                    <a:lnTo>
                      <a:pt x="903849" y="828959"/>
                    </a:lnTo>
                    <a:lnTo>
                      <a:pt x="897616" y="828959"/>
                    </a:lnTo>
                    <a:lnTo>
                      <a:pt x="906966" y="821433"/>
                    </a:lnTo>
                    <a:lnTo>
                      <a:pt x="906966" y="834077"/>
                    </a:lnTo>
                    <a:lnTo>
                      <a:pt x="885332" y="834077"/>
                    </a:lnTo>
                    <a:lnTo>
                      <a:pt x="894682" y="826400"/>
                    </a:lnTo>
                    <a:lnTo>
                      <a:pt x="894682" y="839044"/>
                    </a:lnTo>
                    <a:lnTo>
                      <a:pt x="879282" y="839044"/>
                    </a:lnTo>
                    <a:lnTo>
                      <a:pt x="873049" y="839044"/>
                    </a:lnTo>
                    <a:lnTo>
                      <a:pt x="882399" y="831518"/>
                    </a:lnTo>
                    <a:lnTo>
                      <a:pt x="882399" y="844162"/>
                    </a:lnTo>
                    <a:lnTo>
                      <a:pt x="860948" y="844162"/>
                    </a:lnTo>
                    <a:lnTo>
                      <a:pt x="854715" y="844162"/>
                    </a:lnTo>
                    <a:lnTo>
                      <a:pt x="848665" y="844162"/>
                    </a:lnTo>
                    <a:lnTo>
                      <a:pt x="857832" y="836485"/>
                    </a:lnTo>
                    <a:lnTo>
                      <a:pt x="857832" y="849130"/>
                    </a:lnTo>
                    <a:lnTo>
                      <a:pt x="842432" y="849130"/>
                    </a:lnTo>
                    <a:lnTo>
                      <a:pt x="836381" y="849130"/>
                    </a:lnTo>
                    <a:lnTo>
                      <a:pt x="845732" y="841603"/>
                    </a:lnTo>
                    <a:lnTo>
                      <a:pt x="845732" y="859215"/>
                    </a:lnTo>
                    <a:lnTo>
                      <a:pt x="830148" y="859215"/>
                    </a:lnTo>
                    <a:lnTo>
                      <a:pt x="824098" y="859215"/>
                    </a:lnTo>
                    <a:lnTo>
                      <a:pt x="833265" y="851538"/>
                    </a:lnTo>
                    <a:lnTo>
                      <a:pt x="833265" y="856656"/>
                    </a:lnTo>
                    <a:lnTo>
                      <a:pt x="833265" y="869150"/>
                    </a:lnTo>
                    <a:lnTo>
                      <a:pt x="817864" y="869150"/>
                    </a:lnTo>
                    <a:lnTo>
                      <a:pt x="793481" y="869150"/>
                    </a:lnTo>
                    <a:lnTo>
                      <a:pt x="781197" y="869150"/>
                    </a:lnTo>
                    <a:lnTo>
                      <a:pt x="790547" y="861624"/>
                    </a:lnTo>
                    <a:lnTo>
                      <a:pt x="790547" y="874268"/>
                    </a:lnTo>
                    <a:lnTo>
                      <a:pt x="750580" y="874268"/>
                    </a:lnTo>
                    <a:lnTo>
                      <a:pt x="759747" y="866742"/>
                    </a:lnTo>
                    <a:lnTo>
                      <a:pt x="759747" y="879235"/>
                    </a:lnTo>
                    <a:lnTo>
                      <a:pt x="732246" y="879235"/>
                    </a:lnTo>
                    <a:lnTo>
                      <a:pt x="719963" y="879235"/>
                    </a:lnTo>
                    <a:lnTo>
                      <a:pt x="729130" y="871709"/>
                    </a:lnTo>
                    <a:lnTo>
                      <a:pt x="729130" y="884353"/>
                    </a:lnTo>
                    <a:lnTo>
                      <a:pt x="707679" y="884353"/>
                    </a:lnTo>
                    <a:lnTo>
                      <a:pt x="716846" y="876676"/>
                    </a:lnTo>
                    <a:lnTo>
                      <a:pt x="716846" y="889321"/>
                    </a:lnTo>
                    <a:lnTo>
                      <a:pt x="701629" y="889321"/>
                    </a:lnTo>
                    <a:lnTo>
                      <a:pt x="695396" y="889321"/>
                    </a:lnTo>
                    <a:lnTo>
                      <a:pt x="689345" y="889321"/>
                    </a:lnTo>
                    <a:lnTo>
                      <a:pt x="670828" y="889321"/>
                    </a:lnTo>
                    <a:lnTo>
                      <a:pt x="680179" y="881794"/>
                    </a:lnTo>
                    <a:lnTo>
                      <a:pt x="680179" y="894288"/>
                    </a:lnTo>
                    <a:lnTo>
                      <a:pt x="652495" y="894288"/>
                    </a:lnTo>
                    <a:lnTo>
                      <a:pt x="661845" y="886762"/>
                    </a:lnTo>
                    <a:lnTo>
                      <a:pt x="661845" y="891729"/>
                    </a:lnTo>
                    <a:lnTo>
                      <a:pt x="661845" y="904374"/>
                    </a:lnTo>
                    <a:lnTo>
                      <a:pt x="640395" y="904374"/>
                    </a:lnTo>
                    <a:lnTo>
                      <a:pt x="649561" y="896847"/>
                    </a:lnTo>
                    <a:lnTo>
                      <a:pt x="649561" y="909492"/>
                    </a:lnTo>
                    <a:lnTo>
                      <a:pt x="615828" y="909492"/>
                    </a:lnTo>
                    <a:lnTo>
                      <a:pt x="624994" y="901815"/>
                    </a:lnTo>
                    <a:lnTo>
                      <a:pt x="624994" y="914459"/>
                    </a:lnTo>
                    <a:lnTo>
                      <a:pt x="597311" y="914459"/>
                    </a:lnTo>
                    <a:lnTo>
                      <a:pt x="606661" y="906933"/>
                    </a:lnTo>
                    <a:lnTo>
                      <a:pt x="606661" y="919426"/>
                    </a:lnTo>
                    <a:lnTo>
                      <a:pt x="578977" y="919426"/>
                    </a:lnTo>
                    <a:lnTo>
                      <a:pt x="588327" y="911900"/>
                    </a:lnTo>
                    <a:lnTo>
                      <a:pt x="588327" y="924544"/>
                    </a:lnTo>
                    <a:lnTo>
                      <a:pt x="566693" y="924544"/>
                    </a:lnTo>
                    <a:lnTo>
                      <a:pt x="560643" y="924544"/>
                    </a:lnTo>
                    <a:lnTo>
                      <a:pt x="569993" y="916867"/>
                    </a:lnTo>
                    <a:lnTo>
                      <a:pt x="569993" y="929512"/>
                    </a:lnTo>
                    <a:lnTo>
                      <a:pt x="554410" y="929512"/>
                    </a:lnTo>
                    <a:lnTo>
                      <a:pt x="563760" y="921985"/>
                    </a:lnTo>
                    <a:lnTo>
                      <a:pt x="563760" y="926953"/>
                    </a:lnTo>
                    <a:lnTo>
                      <a:pt x="563760" y="944565"/>
                    </a:lnTo>
                    <a:lnTo>
                      <a:pt x="542310" y="944565"/>
                    </a:lnTo>
                    <a:lnTo>
                      <a:pt x="536076" y="944565"/>
                    </a:lnTo>
                    <a:lnTo>
                      <a:pt x="530026" y="944565"/>
                    </a:lnTo>
                    <a:lnTo>
                      <a:pt x="539193" y="937038"/>
                    </a:lnTo>
                    <a:lnTo>
                      <a:pt x="539193" y="949683"/>
                    </a:lnTo>
                    <a:lnTo>
                      <a:pt x="517742" y="949683"/>
                    </a:lnTo>
                    <a:lnTo>
                      <a:pt x="527093" y="942006"/>
                    </a:lnTo>
                    <a:lnTo>
                      <a:pt x="527093" y="954650"/>
                    </a:lnTo>
                    <a:lnTo>
                      <a:pt x="511692" y="954650"/>
                    </a:lnTo>
                    <a:lnTo>
                      <a:pt x="520859" y="947124"/>
                    </a:lnTo>
                    <a:lnTo>
                      <a:pt x="520859" y="964735"/>
                    </a:lnTo>
                    <a:lnTo>
                      <a:pt x="499409" y="964735"/>
                    </a:lnTo>
                    <a:lnTo>
                      <a:pt x="508576" y="957058"/>
                    </a:lnTo>
                    <a:lnTo>
                      <a:pt x="508576" y="969703"/>
                    </a:lnTo>
                    <a:lnTo>
                      <a:pt x="487125" y="969703"/>
                    </a:lnTo>
                    <a:lnTo>
                      <a:pt x="481075" y="969703"/>
                    </a:lnTo>
                    <a:lnTo>
                      <a:pt x="490242" y="962176"/>
                    </a:lnTo>
                    <a:lnTo>
                      <a:pt x="490242" y="974670"/>
                    </a:lnTo>
                    <a:lnTo>
                      <a:pt x="462558" y="974670"/>
                    </a:lnTo>
                    <a:lnTo>
                      <a:pt x="471908" y="967144"/>
                    </a:lnTo>
                    <a:lnTo>
                      <a:pt x="471908" y="979788"/>
                    </a:lnTo>
                    <a:lnTo>
                      <a:pt x="456508" y="979788"/>
                    </a:lnTo>
                    <a:lnTo>
                      <a:pt x="465858" y="972111"/>
                    </a:lnTo>
                    <a:lnTo>
                      <a:pt x="465858" y="984756"/>
                    </a:lnTo>
                    <a:lnTo>
                      <a:pt x="450275" y="984756"/>
                    </a:lnTo>
                    <a:lnTo>
                      <a:pt x="459625" y="977229"/>
                    </a:lnTo>
                    <a:lnTo>
                      <a:pt x="459625" y="989723"/>
                    </a:lnTo>
                    <a:lnTo>
                      <a:pt x="444224" y="989723"/>
                    </a:lnTo>
                    <a:lnTo>
                      <a:pt x="453575" y="982197"/>
                    </a:lnTo>
                    <a:lnTo>
                      <a:pt x="453575" y="987164"/>
                    </a:lnTo>
                    <a:lnTo>
                      <a:pt x="453575" y="999809"/>
                    </a:lnTo>
                    <a:lnTo>
                      <a:pt x="425891" y="999809"/>
                    </a:lnTo>
                    <a:lnTo>
                      <a:pt x="435058" y="992282"/>
                    </a:lnTo>
                    <a:lnTo>
                      <a:pt x="435058" y="1004776"/>
                    </a:lnTo>
                    <a:lnTo>
                      <a:pt x="407557" y="1004776"/>
                    </a:lnTo>
                    <a:lnTo>
                      <a:pt x="395274" y="1004776"/>
                    </a:lnTo>
                    <a:lnTo>
                      <a:pt x="404440" y="997249"/>
                    </a:lnTo>
                    <a:lnTo>
                      <a:pt x="404440" y="1009894"/>
                    </a:lnTo>
                    <a:lnTo>
                      <a:pt x="389040" y="1009894"/>
                    </a:lnTo>
                    <a:lnTo>
                      <a:pt x="398390" y="1002367"/>
                    </a:lnTo>
                    <a:lnTo>
                      <a:pt x="398390" y="1014861"/>
                    </a:lnTo>
                    <a:lnTo>
                      <a:pt x="382990" y="1014861"/>
                    </a:lnTo>
                    <a:lnTo>
                      <a:pt x="392157" y="1007335"/>
                    </a:lnTo>
                    <a:lnTo>
                      <a:pt x="392157" y="1019979"/>
                    </a:lnTo>
                    <a:lnTo>
                      <a:pt x="358423" y="1019979"/>
                    </a:lnTo>
                    <a:lnTo>
                      <a:pt x="367773" y="1012302"/>
                    </a:lnTo>
                    <a:lnTo>
                      <a:pt x="367773" y="1024947"/>
                    </a:lnTo>
                    <a:lnTo>
                      <a:pt x="352373" y="1024947"/>
                    </a:lnTo>
                    <a:lnTo>
                      <a:pt x="340089" y="1024947"/>
                    </a:lnTo>
                    <a:lnTo>
                      <a:pt x="349256" y="1017420"/>
                    </a:lnTo>
                    <a:lnTo>
                      <a:pt x="349256" y="1030065"/>
                    </a:lnTo>
                    <a:lnTo>
                      <a:pt x="315522" y="1030065"/>
                    </a:lnTo>
                    <a:lnTo>
                      <a:pt x="309472" y="1030065"/>
                    </a:lnTo>
                    <a:lnTo>
                      <a:pt x="303422" y="1030065"/>
                    </a:lnTo>
                    <a:lnTo>
                      <a:pt x="297189" y="1030065"/>
                    </a:lnTo>
                    <a:lnTo>
                      <a:pt x="306539" y="1022388"/>
                    </a:lnTo>
                    <a:lnTo>
                      <a:pt x="306539" y="1035032"/>
                    </a:lnTo>
                    <a:lnTo>
                      <a:pt x="291138" y="1035032"/>
                    </a:lnTo>
                    <a:lnTo>
                      <a:pt x="272621" y="1035032"/>
                    </a:lnTo>
                    <a:lnTo>
                      <a:pt x="260338" y="1035032"/>
                    </a:lnTo>
                    <a:lnTo>
                      <a:pt x="242004" y="1035032"/>
                    </a:lnTo>
                    <a:lnTo>
                      <a:pt x="235954" y="1035032"/>
                    </a:lnTo>
                    <a:lnTo>
                      <a:pt x="229721" y="1035032"/>
                    </a:lnTo>
                    <a:lnTo>
                      <a:pt x="239071" y="1027355"/>
                    </a:lnTo>
                    <a:lnTo>
                      <a:pt x="239071" y="1040000"/>
                    </a:lnTo>
                    <a:lnTo>
                      <a:pt x="223671" y="1040000"/>
                    </a:lnTo>
                    <a:lnTo>
                      <a:pt x="233021" y="1032473"/>
                    </a:lnTo>
                    <a:lnTo>
                      <a:pt x="233021" y="1045117"/>
                    </a:lnTo>
                    <a:lnTo>
                      <a:pt x="217437" y="1045117"/>
                    </a:lnTo>
                    <a:lnTo>
                      <a:pt x="211387" y="1045117"/>
                    </a:lnTo>
                    <a:lnTo>
                      <a:pt x="205337" y="1045117"/>
                    </a:lnTo>
                    <a:lnTo>
                      <a:pt x="199103" y="1045117"/>
                    </a:lnTo>
                    <a:lnTo>
                      <a:pt x="208454" y="1037441"/>
                    </a:lnTo>
                    <a:lnTo>
                      <a:pt x="208454" y="1050085"/>
                    </a:lnTo>
                    <a:lnTo>
                      <a:pt x="193053" y="1050085"/>
                    </a:lnTo>
                    <a:lnTo>
                      <a:pt x="202220" y="1042408"/>
                    </a:lnTo>
                    <a:lnTo>
                      <a:pt x="202220" y="1055203"/>
                    </a:lnTo>
                    <a:lnTo>
                      <a:pt x="180770" y="1055203"/>
                    </a:lnTo>
                    <a:lnTo>
                      <a:pt x="174720" y="1055203"/>
                    </a:lnTo>
                    <a:lnTo>
                      <a:pt x="183887" y="1047526"/>
                    </a:lnTo>
                    <a:lnTo>
                      <a:pt x="183887" y="1060170"/>
                    </a:lnTo>
                    <a:lnTo>
                      <a:pt x="168486" y="1060170"/>
                    </a:lnTo>
                    <a:lnTo>
                      <a:pt x="177836" y="1052493"/>
                    </a:lnTo>
                    <a:lnTo>
                      <a:pt x="177836" y="1065138"/>
                    </a:lnTo>
                    <a:lnTo>
                      <a:pt x="162436" y="1065138"/>
                    </a:lnTo>
                    <a:lnTo>
                      <a:pt x="150153" y="1065138"/>
                    </a:lnTo>
                    <a:lnTo>
                      <a:pt x="159319" y="1057611"/>
                    </a:lnTo>
                    <a:lnTo>
                      <a:pt x="159319" y="1062579"/>
                    </a:lnTo>
                    <a:lnTo>
                      <a:pt x="159319" y="1075223"/>
                    </a:lnTo>
                    <a:lnTo>
                      <a:pt x="137869" y="1075223"/>
                    </a:lnTo>
                    <a:lnTo>
                      <a:pt x="101018" y="1075223"/>
                    </a:lnTo>
                    <a:lnTo>
                      <a:pt x="110369" y="1067697"/>
                    </a:lnTo>
                    <a:lnTo>
                      <a:pt x="110369" y="1080341"/>
                    </a:lnTo>
                    <a:lnTo>
                      <a:pt x="88918" y="1080341"/>
                    </a:lnTo>
                    <a:lnTo>
                      <a:pt x="98085" y="1072664"/>
                    </a:lnTo>
                    <a:lnTo>
                      <a:pt x="98085" y="1085309"/>
                    </a:lnTo>
                    <a:lnTo>
                      <a:pt x="76635" y="1085309"/>
                    </a:lnTo>
                    <a:lnTo>
                      <a:pt x="70585" y="1085309"/>
                    </a:lnTo>
                    <a:lnTo>
                      <a:pt x="79751" y="1077632"/>
                    </a:lnTo>
                    <a:lnTo>
                      <a:pt x="79751" y="1082750"/>
                    </a:lnTo>
                    <a:lnTo>
                      <a:pt x="79751" y="1095394"/>
                    </a:lnTo>
                    <a:lnTo>
                      <a:pt x="64351" y="1095394"/>
                    </a:lnTo>
                    <a:lnTo>
                      <a:pt x="58118" y="1095394"/>
                    </a:lnTo>
                    <a:lnTo>
                      <a:pt x="39784" y="1095394"/>
                    </a:lnTo>
                    <a:lnTo>
                      <a:pt x="49134" y="1087717"/>
                    </a:lnTo>
                    <a:lnTo>
                      <a:pt x="49134" y="1100361"/>
                    </a:lnTo>
                    <a:lnTo>
                      <a:pt x="27684" y="1100361"/>
                    </a:lnTo>
                    <a:lnTo>
                      <a:pt x="36851" y="1092835"/>
                    </a:lnTo>
                    <a:lnTo>
                      <a:pt x="36851" y="1105329"/>
                    </a:lnTo>
                    <a:lnTo>
                      <a:pt x="9167" y="1105329"/>
                    </a:lnTo>
                    <a:lnTo>
                      <a:pt x="18517" y="1097802"/>
                    </a:lnTo>
                    <a:lnTo>
                      <a:pt x="18517" y="1110447"/>
                    </a:lnTo>
                    <a:lnTo>
                      <a:pt x="3117" y="1110447"/>
                    </a:lnTo>
                    <a:lnTo>
                      <a:pt x="3117" y="1095243"/>
                    </a:lnTo>
                    <a:close/>
                  </a:path>
                </a:pathLst>
              </a:custGeom>
              <a:solidFill>
                <a:srgbClr val="FC840C"/>
              </a:solidFill>
              <a:ln w="6350" cap="flat">
                <a:solidFill>
                  <a:schemeClr val="accent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grpSp>
        <p:sp>
          <p:nvSpPr>
            <p:cNvPr id="6" name="TextBox 5">
              <a:extLst>
                <a:ext uri="{FF2B5EF4-FFF2-40B4-BE49-F238E27FC236}">
                  <a16:creationId xmlns:a16="http://schemas.microsoft.com/office/drawing/2014/main" id="{5A663C9A-A6E4-82D9-DA26-245F22D41448}"/>
                </a:ext>
              </a:extLst>
            </p:cNvPr>
            <p:cNvSpPr txBox="1"/>
            <p:nvPr/>
          </p:nvSpPr>
          <p:spPr>
            <a:xfrm>
              <a:off x="351057" y="1602702"/>
              <a:ext cx="5650992" cy="304442"/>
            </a:xfrm>
            <a:prstGeom prst="rect">
              <a:avLst/>
            </a:prstGeom>
            <a:noFill/>
          </p:spPr>
          <p:txBody>
            <a:bodyPr wrap="square">
              <a:spAutoFit/>
            </a:bodyPr>
            <a:lstStyle/>
            <a:p>
              <a:pPr algn="ctr">
                <a:lnSpc>
                  <a:spcPct val="107000"/>
                </a:lnSpc>
                <a:spcAft>
                  <a:spcPts val="800"/>
                </a:spcAft>
              </a:pPr>
              <a:r>
                <a:rPr lang="en-IN" sz="1400" b="1" dirty="0">
                  <a:effectLst/>
                  <a:latin typeface="Century Gothic" panose="020B0502020202020204" pitchFamily="34" charset="0"/>
                  <a:ea typeface="Calibri" panose="020F0502020204030204" pitchFamily="34" charset="0"/>
                  <a:cs typeface="Arial" panose="020B0604020202020204" pitchFamily="34" charset="0"/>
                </a:rPr>
                <a:t>FOURIER-OLE</a:t>
              </a:r>
              <a:r>
                <a:rPr lang="en-IN" sz="1400" b="1" baseline="30000" dirty="0">
                  <a:effectLst/>
                  <a:latin typeface="Century Gothic" panose="020B0502020202020204" pitchFamily="34" charset="0"/>
                  <a:ea typeface="Calibri" panose="020F0502020204030204" pitchFamily="34" charset="0"/>
                  <a:cs typeface="Arial" panose="020B0604020202020204" pitchFamily="34" charset="0"/>
                </a:rPr>
                <a:t>1</a:t>
              </a:r>
              <a:r>
                <a:rPr lang="en-IN" sz="1400" b="1" dirty="0">
                  <a:effectLst/>
                  <a:latin typeface="Century Gothic" panose="020B0502020202020204" pitchFamily="34" charset="0"/>
                  <a:ea typeface="Calibri" panose="020F0502020204030204" pitchFamily="34" charset="0"/>
                  <a:cs typeface="Arial" panose="020B0604020202020204" pitchFamily="34" charset="0"/>
                </a:rPr>
                <a:t> </a:t>
              </a:r>
              <a:endParaRPr lang="en-US" sz="1200" b="1" dirty="0">
                <a:effectLst/>
                <a:latin typeface="Century Gothic" panose="020B0502020202020204" pitchFamily="34" charset="0"/>
                <a:ea typeface="Calibri" panose="020F0502020204030204" pitchFamily="34" charset="0"/>
                <a:cs typeface="Arial" panose="020B0604020202020204" pitchFamily="34" charset="0"/>
              </a:endParaRPr>
            </a:p>
          </p:txBody>
        </p:sp>
        <p:grpSp>
          <p:nvGrpSpPr>
            <p:cNvPr id="151" name="Group 150">
              <a:extLst>
                <a:ext uri="{FF2B5EF4-FFF2-40B4-BE49-F238E27FC236}">
                  <a16:creationId xmlns:a16="http://schemas.microsoft.com/office/drawing/2014/main" id="{1BDD5741-D6D0-F0A7-B010-AAC962E9260F}"/>
                </a:ext>
              </a:extLst>
            </p:cNvPr>
            <p:cNvGrpSpPr/>
            <p:nvPr/>
          </p:nvGrpSpPr>
          <p:grpSpPr>
            <a:xfrm>
              <a:off x="1512923" y="4310965"/>
              <a:ext cx="4505924" cy="332467"/>
              <a:chOff x="1512923" y="4399060"/>
              <a:chExt cx="4505924" cy="332467"/>
            </a:xfrm>
          </p:grpSpPr>
          <p:sp>
            <p:nvSpPr>
              <p:cNvPr id="22" name="Freeform: Shape 21">
                <a:extLst>
                  <a:ext uri="{FF2B5EF4-FFF2-40B4-BE49-F238E27FC236}">
                    <a16:creationId xmlns:a16="http://schemas.microsoft.com/office/drawing/2014/main" id="{7617B87A-1F9F-1470-2455-14DEC0B9770A}"/>
                  </a:ext>
                </a:extLst>
              </p:cNvPr>
              <p:cNvSpPr/>
              <p:nvPr/>
            </p:nvSpPr>
            <p:spPr>
              <a:xfrm>
                <a:off x="1512923" y="4399060"/>
                <a:ext cx="4505924" cy="15250"/>
              </a:xfrm>
              <a:custGeom>
                <a:avLst/>
                <a:gdLst>
                  <a:gd name="connsiteX0" fmla="*/ 0 w 4369411"/>
                  <a:gd name="connsiteY0" fmla="*/ 0 h 16947"/>
                  <a:gd name="connsiteX1" fmla="*/ 4369411 w 4369411"/>
                  <a:gd name="connsiteY1" fmla="*/ 0 h 16947"/>
                  <a:gd name="connsiteX2" fmla="*/ 4369411 w 4369411"/>
                  <a:gd name="connsiteY2" fmla="*/ 16948 h 16947"/>
                  <a:gd name="connsiteX3" fmla="*/ 0 w 4369411"/>
                  <a:gd name="connsiteY3" fmla="*/ 16948 h 16947"/>
                </a:gdLst>
                <a:ahLst/>
                <a:cxnLst>
                  <a:cxn ang="0">
                    <a:pos x="connsiteX0" y="connsiteY0"/>
                  </a:cxn>
                  <a:cxn ang="0">
                    <a:pos x="connsiteX1" y="connsiteY1"/>
                  </a:cxn>
                  <a:cxn ang="0">
                    <a:pos x="connsiteX2" y="connsiteY2"/>
                  </a:cxn>
                  <a:cxn ang="0">
                    <a:pos x="connsiteX3" y="connsiteY3"/>
                  </a:cxn>
                </a:cxnLst>
                <a:rect l="l" t="t" r="r" b="b"/>
                <a:pathLst>
                  <a:path w="4369411" h="16947">
                    <a:moveTo>
                      <a:pt x="0" y="0"/>
                    </a:moveTo>
                    <a:lnTo>
                      <a:pt x="4369411" y="0"/>
                    </a:lnTo>
                    <a:lnTo>
                      <a:pt x="4369411" y="16948"/>
                    </a:lnTo>
                    <a:lnTo>
                      <a:pt x="0" y="16948"/>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3" name="Freeform: Shape 22">
                <a:extLst>
                  <a:ext uri="{FF2B5EF4-FFF2-40B4-BE49-F238E27FC236}">
                    <a16:creationId xmlns:a16="http://schemas.microsoft.com/office/drawing/2014/main" id="{3443563C-49EE-8BF4-0340-77FFF4CB9C5B}"/>
                  </a:ext>
                </a:extLst>
              </p:cNvPr>
              <p:cNvSpPr/>
              <p:nvPr/>
            </p:nvSpPr>
            <p:spPr>
              <a:xfrm>
                <a:off x="1657081" y="4410921"/>
                <a:ext cx="18607"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4" name="TextBox 23">
                <a:extLst>
                  <a:ext uri="{FF2B5EF4-FFF2-40B4-BE49-F238E27FC236}">
                    <a16:creationId xmlns:a16="http://schemas.microsoft.com/office/drawing/2014/main" id="{71EA2385-6745-B752-0E6A-A97928C21D1C}"/>
                  </a:ext>
                </a:extLst>
              </p:cNvPr>
              <p:cNvSpPr txBox="1"/>
              <p:nvPr/>
            </p:nvSpPr>
            <p:spPr>
              <a:xfrm>
                <a:off x="1635189"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0</a:t>
                </a:r>
              </a:p>
            </p:txBody>
          </p:sp>
          <p:sp>
            <p:nvSpPr>
              <p:cNvPr id="25" name="Freeform: Shape 24">
                <a:extLst>
                  <a:ext uri="{FF2B5EF4-FFF2-40B4-BE49-F238E27FC236}">
                    <a16:creationId xmlns:a16="http://schemas.microsoft.com/office/drawing/2014/main" id="{56782472-1AC8-BF14-BB20-E26EFA5124B0}"/>
                  </a:ext>
                </a:extLst>
              </p:cNvPr>
              <p:cNvSpPr/>
              <p:nvPr/>
            </p:nvSpPr>
            <p:spPr>
              <a:xfrm>
                <a:off x="2414522" y="4410921"/>
                <a:ext cx="18607"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6" name="TextBox 25">
                <a:extLst>
                  <a:ext uri="{FF2B5EF4-FFF2-40B4-BE49-F238E27FC236}">
                    <a16:creationId xmlns:a16="http://schemas.microsoft.com/office/drawing/2014/main" id="{671413DD-16B1-7FD5-D257-CD0C71875CB0}"/>
                  </a:ext>
                </a:extLst>
              </p:cNvPr>
              <p:cNvSpPr txBox="1"/>
              <p:nvPr/>
            </p:nvSpPr>
            <p:spPr>
              <a:xfrm>
                <a:off x="2390914"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1</a:t>
                </a:r>
              </a:p>
            </p:txBody>
          </p:sp>
          <p:sp>
            <p:nvSpPr>
              <p:cNvPr id="27" name="Freeform: Shape 26">
                <a:extLst>
                  <a:ext uri="{FF2B5EF4-FFF2-40B4-BE49-F238E27FC236}">
                    <a16:creationId xmlns:a16="http://schemas.microsoft.com/office/drawing/2014/main" id="{B8190864-7465-192B-4BB9-EBB7C519025D}"/>
                  </a:ext>
                </a:extLst>
              </p:cNvPr>
              <p:cNvSpPr/>
              <p:nvPr/>
            </p:nvSpPr>
            <p:spPr>
              <a:xfrm>
                <a:off x="3178165" y="4410921"/>
                <a:ext cx="18607"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28" name="TextBox 27">
                <a:extLst>
                  <a:ext uri="{FF2B5EF4-FFF2-40B4-BE49-F238E27FC236}">
                    <a16:creationId xmlns:a16="http://schemas.microsoft.com/office/drawing/2014/main" id="{6E6017FD-0E9F-91E2-C62B-BF53D233199E}"/>
                  </a:ext>
                </a:extLst>
              </p:cNvPr>
              <p:cNvSpPr txBox="1"/>
              <p:nvPr/>
            </p:nvSpPr>
            <p:spPr>
              <a:xfrm>
                <a:off x="3155332"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2</a:t>
                </a:r>
              </a:p>
            </p:txBody>
          </p:sp>
          <p:sp>
            <p:nvSpPr>
              <p:cNvPr id="29" name="Freeform: Shape 28">
                <a:extLst>
                  <a:ext uri="{FF2B5EF4-FFF2-40B4-BE49-F238E27FC236}">
                    <a16:creationId xmlns:a16="http://schemas.microsoft.com/office/drawing/2014/main" id="{45E94BEA-B835-FF4B-AB29-519323AB6DEF}"/>
                  </a:ext>
                </a:extLst>
              </p:cNvPr>
              <p:cNvSpPr/>
              <p:nvPr/>
            </p:nvSpPr>
            <p:spPr>
              <a:xfrm>
                <a:off x="3934665" y="4410921"/>
                <a:ext cx="18607"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0" name="TextBox 29">
                <a:extLst>
                  <a:ext uri="{FF2B5EF4-FFF2-40B4-BE49-F238E27FC236}">
                    <a16:creationId xmlns:a16="http://schemas.microsoft.com/office/drawing/2014/main" id="{EB8C407C-A2D4-4345-CA27-F687245B2463}"/>
                  </a:ext>
                </a:extLst>
              </p:cNvPr>
              <p:cNvSpPr txBox="1"/>
              <p:nvPr/>
            </p:nvSpPr>
            <p:spPr>
              <a:xfrm>
                <a:off x="3911246"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3</a:t>
                </a:r>
              </a:p>
            </p:txBody>
          </p:sp>
          <p:sp>
            <p:nvSpPr>
              <p:cNvPr id="31" name="Freeform: Shape 30">
                <a:extLst>
                  <a:ext uri="{FF2B5EF4-FFF2-40B4-BE49-F238E27FC236}">
                    <a16:creationId xmlns:a16="http://schemas.microsoft.com/office/drawing/2014/main" id="{141D508C-4FB8-6CC4-3FC8-28C25D20FCC3}"/>
                  </a:ext>
                </a:extLst>
              </p:cNvPr>
              <p:cNvSpPr/>
              <p:nvPr/>
            </p:nvSpPr>
            <p:spPr>
              <a:xfrm>
                <a:off x="4698496" y="4410921"/>
                <a:ext cx="18607" cy="45597"/>
              </a:xfrm>
              <a:custGeom>
                <a:avLst/>
                <a:gdLst>
                  <a:gd name="connsiteX0" fmla="*/ 0 w 18043"/>
                  <a:gd name="connsiteY0" fmla="*/ 0 h 50672"/>
                  <a:gd name="connsiteX1" fmla="*/ 18044 w 18043"/>
                  <a:gd name="connsiteY1" fmla="*/ 0 h 50672"/>
                  <a:gd name="connsiteX2" fmla="*/ 18044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4" y="0"/>
                    </a:lnTo>
                    <a:lnTo>
                      <a:pt x="18044"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2" name="TextBox 31">
                <a:extLst>
                  <a:ext uri="{FF2B5EF4-FFF2-40B4-BE49-F238E27FC236}">
                    <a16:creationId xmlns:a16="http://schemas.microsoft.com/office/drawing/2014/main" id="{25130065-EB2F-4956-5BED-DBAB05B30173}"/>
                  </a:ext>
                </a:extLst>
              </p:cNvPr>
              <p:cNvSpPr txBox="1"/>
              <p:nvPr/>
            </p:nvSpPr>
            <p:spPr>
              <a:xfrm>
                <a:off x="4678119"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4</a:t>
                </a:r>
              </a:p>
            </p:txBody>
          </p:sp>
          <p:sp>
            <p:nvSpPr>
              <p:cNvPr id="33" name="Freeform: Shape 32">
                <a:extLst>
                  <a:ext uri="{FF2B5EF4-FFF2-40B4-BE49-F238E27FC236}">
                    <a16:creationId xmlns:a16="http://schemas.microsoft.com/office/drawing/2014/main" id="{4AF6FD4A-2F25-2D5B-5A2E-1643F833F0D6}"/>
                  </a:ext>
                </a:extLst>
              </p:cNvPr>
              <p:cNvSpPr/>
              <p:nvPr/>
            </p:nvSpPr>
            <p:spPr>
              <a:xfrm>
                <a:off x="5454809" y="4410921"/>
                <a:ext cx="18607" cy="45597"/>
              </a:xfrm>
              <a:custGeom>
                <a:avLst/>
                <a:gdLst>
                  <a:gd name="connsiteX0" fmla="*/ 0 w 18043"/>
                  <a:gd name="connsiteY0" fmla="*/ 0 h 50672"/>
                  <a:gd name="connsiteX1" fmla="*/ 18043 w 18043"/>
                  <a:gd name="connsiteY1" fmla="*/ 0 h 50672"/>
                  <a:gd name="connsiteX2" fmla="*/ 18043 w 18043"/>
                  <a:gd name="connsiteY2" fmla="*/ 50672 h 50672"/>
                  <a:gd name="connsiteX3" fmla="*/ 0 w 18043"/>
                  <a:gd name="connsiteY3" fmla="*/ 50672 h 50672"/>
                </a:gdLst>
                <a:ahLst/>
                <a:cxnLst>
                  <a:cxn ang="0">
                    <a:pos x="connsiteX0" y="connsiteY0"/>
                  </a:cxn>
                  <a:cxn ang="0">
                    <a:pos x="connsiteX1" y="connsiteY1"/>
                  </a:cxn>
                  <a:cxn ang="0">
                    <a:pos x="connsiteX2" y="connsiteY2"/>
                  </a:cxn>
                  <a:cxn ang="0">
                    <a:pos x="connsiteX3" y="connsiteY3"/>
                  </a:cxn>
                </a:cxnLst>
                <a:rect l="l" t="t" r="r" b="b"/>
                <a:pathLst>
                  <a:path w="18043" h="50672">
                    <a:moveTo>
                      <a:pt x="0" y="0"/>
                    </a:moveTo>
                    <a:lnTo>
                      <a:pt x="18043" y="0"/>
                    </a:lnTo>
                    <a:lnTo>
                      <a:pt x="18043" y="50672"/>
                    </a:lnTo>
                    <a:lnTo>
                      <a:pt x="0" y="50672"/>
                    </a:lnTo>
                    <a:close/>
                  </a:path>
                </a:pathLst>
              </a:custGeom>
              <a:solidFill>
                <a:srgbClr val="000000"/>
              </a:solidFill>
              <a:ln w="18212" cap="flat">
                <a:noFill/>
                <a:prstDash val="solid"/>
                <a:miter/>
              </a:ln>
            </p:spPr>
            <p:txBody>
              <a:bodyPr rtlCol="0" anchor="ctr"/>
              <a:lstStyle/>
              <a:p>
                <a:endParaRPr lang="en-IN" sz="900" dirty="0">
                  <a:latin typeface="Century Gothic" panose="020B0502020202020204" pitchFamily="34" charset="0"/>
                </a:endParaRPr>
              </a:p>
            </p:txBody>
          </p:sp>
          <p:sp>
            <p:nvSpPr>
              <p:cNvPr id="34" name="TextBox 33">
                <a:extLst>
                  <a:ext uri="{FF2B5EF4-FFF2-40B4-BE49-F238E27FC236}">
                    <a16:creationId xmlns:a16="http://schemas.microsoft.com/office/drawing/2014/main" id="{73BA609E-19AC-0CDA-FDEB-9B1954110FEA}"/>
                  </a:ext>
                </a:extLst>
              </p:cNvPr>
              <p:cNvSpPr txBox="1"/>
              <p:nvPr/>
            </p:nvSpPr>
            <p:spPr>
              <a:xfrm>
                <a:off x="5425540" y="4482161"/>
                <a:ext cx="64120" cy="138499"/>
              </a:xfrm>
              <a:prstGeom prst="rect">
                <a:avLst/>
              </a:prstGeom>
              <a:noFill/>
            </p:spPr>
            <p:txBody>
              <a:bodyPr wrap="none" lIns="0" tIns="0" rIns="0" bIns="0" rtlCol="0" anchor="ctr" anchorCtr="0">
                <a:spAutoFit/>
              </a:bodyPr>
              <a:lstStyle/>
              <a:p>
                <a:pPr algn="ctr"/>
                <a:r>
                  <a:rPr lang="en-IN" sz="900" spc="0" baseline="0" dirty="0">
                    <a:ln/>
                    <a:solidFill>
                      <a:srgbClr val="000000"/>
                    </a:solidFill>
                    <a:latin typeface="Century Gothic" panose="020B0502020202020204" pitchFamily="34" charset="0"/>
                    <a:cs typeface="Arial"/>
                    <a:sym typeface="Arial"/>
                    <a:rtl val="0"/>
                  </a:rPr>
                  <a:t>5</a:t>
                </a:r>
              </a:p>
            </p:txBody>
          </p:sp>
          <p:sp>
            <p:nvSpPr>
              <p:cNvPr id="150" name="TextBox 149">
                <a:extLst>
                  <a:ext uri="{FF2B5EF4-FFF2-40B4-BE49-F238E27FC236}">
                    <a16:creationId xmlns:a16="http://schemas.microsoft.com/office/drawing/2014/main" id="{D3D6E047-95BB-22BA-CC1A-D1ACA8096ED2}"/>
                  </a:ext>
                </a:extLst>
              </p:cNvPr>
              <p:cNvSpPr txBox="1"/>
              <p:nvPr/>
            </p:nvSpPr>
            <p:spPr>
              <a:xfrm>
                <a:off x="3409858" y="4593028"/>
                <a:ext cx="310983" cy="138499"/>
              </a:xfrm>
              <a:prstGeom prst="rect">
                <a:avLst/>
              </a:prstGeom>
              <a:noFill/>
            </p:spPr>
            <p:txBody>
              <a:bodyPr wrap="none" lIns="0" tIns="0" rIns="0" bIns="0" rtlCol="0" anchor="t" anchorCtr="0">
                <a:spAutoFit/>
              </a:bodyPr>
              <a:lstStyle/>
              <a:p>
                <a:pPr algn="ctr"/>
                <a:r>
                  <a:rPr lang="en-IN" sz="900" b="1" spc="0" baseline="0" dirty="0">
                    <a:ln/>
                    <a:solidFill>
                      <a:srgbClr val="000000"/>
                    </a:solidFill>
                    <a:latin typeface="Century Gothic" panose="020B0502020202020204" pitchFamily="34" charset="0"/>
                    <a:cs typeface="Arial"/>
                    <a:sym typeface="Arial"/>
                    <a:rtl val="0"/>
                  </a:rPr>
                  <a:t>Years</a:t>
                </a:r>
              </a:p>
            </p:txBody>
          </p:sp>
        </p:grpSp>
        <p:sp>
          <p:nvSpPr>
            <p:cNvPr id="65" name="Freeform: Shape 64">
              <a:extLst>
                <a:ext uri="{FF2B5EF4-FFF2-40B4-BE49-F238E27FC236}">
                  <a16:creationId xmlns:a16="http://schemas.microsoft.com/office/drawing/2014/main" id="{1E0BCEC5-B008-5158-4E9D-00D7FD9DB352}"/>
                </a:ext>
              </a:extLst>
            </p:cNvPr>
            <p:cNvSpPr/>
            <p:nvPr/>
          </p:nvSpPr>
          <p:spPr>
            <a:xfrm>
              <a:off x="3483027" y="4226733"/>
              <a:ext cx="331540" cy="15250"/>
            </a:xfrm>
            <a:custGeom>
              <a:avLst/>
              <a:gdLst>
                <a:gd name="connsiteX0" fmla="*/ 0 w 333893"/>
                <a:gd name="connsiteY0" fmla="*/ 0 h 16947"/>
                <a:gd name="connsiteX1" fmla="*/ 333894 w 333893"/>
                <a:gd name="connsiteY1" fmla="*/ 0 h 16947"/>
                <a:gd name="connsiteX2" fmla="*/ 333894 w 333893"/>
                <a:gd name="connsiteY2" fmla="*/ 16948 h 16947"/>
                <a:gd name="connsiteX3" fmla="*/ 0 w 333893"/>
                <a:gd name="connsiteY3" fmla="*/ 16948 h 16947"/>
              </a:gdLst>
              <a:ahLst/>
              <a:cxnLst>
                <a:cxn ang="0">
                  <a:pos x="connsiteX0" y="connsiteY0"/>
                </a:cxn>
                <a:cxn ang="0">
                  <a:pos x="connsiteX1" y="connsiteY1"/>
                </a:cxn>
                <a:cxn ang="0">
                  <a:pos x="connsiteX2" y="connsiteY2"/>
                </a:cxn>
                <a:cxn ang="0">
                  <a:pos x="connsiteX3" y="connsiteY3"/>
                </a:cxn>
              </a:cxnLst>
              <a:rect l="l" t="t" r="r" b="b"/>
              <a:pathLst>
                <a:path w="333893" h="16947">
                  <a:moveTo>
                    <a:pt x="0" y="0"/>
                  </a:moveTo>
                  <a:lnTo>
                    <a:pt x="333894" y="0"/>
                  </a:lnTo>
                  <a:lnTo>
                    <a:pt x="333894" y="16948"/>
                  </a:lnTo>
                  <a:lnTo>
                    <a:pt x="0" y="16948"/>
                  </a:lnTo>
                  <a:close/>
                </a:path>
              </a:pathLst>
            </a:custGeom>
            <a:solidFill>
              <a:srgbClr val="FC840C"/>
            </a:solidFill>
            <a:ln w="635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66" name="Freeform: Shape 65">
              <a:extLst>
                <a:ext uri="{FF2B5EF4-FFF2-40B4-BE49-F238E27FC236}">
                  <a16:creationId xmlns:a16="http://schemas.microsoft.com/office/drawing/2014/main" id="{949E701C-53A2-3552-5C55-2FB7DAB947D6}"/>
                </a:ext>
              </a:extLst>
            </p:cNvPr>
            <p:cNvSpPr/>
            <p:nvPr/>
          </p:nvSpPr>
          <p:spPr>
            <a:xfrm>
              <a:off x="3483027" y="4034646"/>
              <a:ext cx="331540" cy="15250"/>
            </a:xfrm>
            <a:custGeom>
              <a:avLst/>
              <a:gdLst>
                <a:gd name="connsiteX0" fmla="*/ 0 w 333893"/>
                <a:gd name="connsiteY0" fmla="*/ 0 h 16947"/>
                <a:gd name="connsiteX1" fmla="*/ 333894 w 333893"/>
                <a:gd name="connsiteY1" fmla="*/ 0 h 16947"/>
                <a:gd name="connsiteX2" fmla="*/ 333894 w 333893"/>
                <a:gd name="connsiteY2" fmla="*/ 16948 h 16947"/>
                <a:gd name="connsiteX3" fmla="*/ 0 w 333893"/>
                <a:gd name="connsiteY3" fmla="*/ 16948 h 16947"/>
              </a:gdLst>
              <a:ahLst/>
              <a:cxnLst>
                <a:cxn ang="0">
                  <a:pos x="connsiteX0" y="connsiteY0"/>
                </a:cxn>
                <a:cxn ang="0">
                  <a:pos x="connsiteX1" y="connsiteY1"/>
                </a:cxn>
                <a:cxn ang="0">
                  <a:pos x="connsiteX2" y="connsiteY2"/>
                </a:cxn>
                <a:cxn ang="0">
                  <a:pos x="connsiteX3" y="connsiteY3"/>
                </a:cxn>
              </a:cxnLst>
              <a:rect l="l" t="t" r="r" b="b"/>
              <a:pathLst>
                <a:path w="333893" h="16947">
                  <a:moveTo>
                    <a:pt x="0" y="0"/>
                  </a:moveTo>
                  <a:lnTo>
                    <a:pt x="333894" y="0"/>
                  </a:lnTo>
                  <a:lnTo>
                    <a:pt x="333894" y="16948"/>
                  </a:lnTo>
                  <a:lnTo>
                    <a:pt x="0" y="16948"/>
                  </a:lnTo>
                  <a:close/>
                </a:path>
              </a:pathLst>
            </a:custGeom>
            <a:solidFill>
              <a:srgbClr val="003161"/>
            </a:solidFill>
            <a:ln w="635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sz="900" dirty="0">
                <a:latin typeface="Century Gothic" panose="020B0502020202020204" pitchFamily="34" charset="0"/>
              </a:endParaRPr>
            </a:p>
          </p:txBody>
        </p:sp>
        <p:sp>
          <p:nvSpPr>
            <p:cNvPr id="67" name="TextBox 66">
              <a:extLst>
                <a:ext uri="{FF2B5EF4-FFF2-40B4-BE49-F238E27FC236}">
                  <a16:creationId xmlns:a16="http://schemas.microsoft.com/office/drawing/2014/main" id="{93893163-BCAB-E8F0-1E0F-A4ACE829EC91}"/>
                </a:ext>
              </a:extLst>
            </p:cNvPr>
            <p:cNvSpPr txBox="1"/>
            <p:nvPr/>
          </p:nvSpPr>
          <p:spPr>
            <a:xfrm>
              <a:off x="3850500" y="4158184"/>
              <a:ext cx="2157494" cy="124650"/>
            </a:xfrm>
            <a:prstGeom prst="rect">
              <a:avLst/>
            </a:prstGeom>
            <a:noFill/>
          </p:spPr>
          <p:txBody>
            <a:bodyPr wrap="square" lIns="0" tIns="0" rIns="0" bIns="0" rtlCol="0" anchor="t" anchorCtr="0">
              <a:spAutoFit/>
            </a:bodyPr>
            <a:lstStyle/>
            <a:p>
              <a:pPr>
                <a:lnSpc>
                  <a:spcPct val="90000"/>
                </a:lnSpc>
              </a:pPr>
              <a:r>
                <a:rPr lang="en-IN" sz="900" spc="0" baseline="0" dirty="0">
                  <a:ln/>
                  <a:solidFill>
                    <a:srgbClr val="000000"/>
                  </a:solidFill>
                  <a:latin typeface="Century Gothic" panose="020B0502020202020204" pitchFamily="34" charset="0"/>
                  <a:cs typeface="Arial"/>
                  <a:sym typeface="Arial"/>
                  <a:rtl val="0"/>
                </a:rPr>
                <a:t>Evolocumab-evolocumab</a:t>
              </a:r>
            </a:p>
          </p:txBody>
        </p:sp>
        <p:sp>
          <p:nvSpPr>
            <p:cNvPr id="68" name="TextBox 67">
              <a:extLst>
                <a:ext uri="{FF2B5EF4-FFF2-40B4-BE49-F238E27FC236}">
                  <a16:creationId xmlns:a16="http://schemas.microsoft.com/office/drawing/2014/main" id="{3CACE84A-14BA-55DF-A474-988C0483B4DB}"/>
                </a:ext>
              </a:extLst>
            </p:cNvPr>
            <p:cNvSpPr txBox="1"/>
            <p:nvPr/>
          </p:nvSpPr>
          <p:spPr>
            <a:xfrm>
              <a:off x="3850500" y="3966097"/>
              <a:ext cx="1863363" cy="124650"/>
            </a:xfrm>
            <a:prstGeom prst="rect">
              <a:avLst/>
            </a:prstGeom>
            <a:noFill/>
          </p:spPr>
          <p:txBody>
            <a:bodyPr wrap="square" lIns="0" tIns="0" rIns="0" bIns="0" rtlCol="0" anchor="t" anchorCtr="0">
              <a:spAutoFit/>
            </a:bodyPr>
            <a:lstStyle/>
            <a:p>
              <a:pPr>
                <a:lnSpc>
                  <a:spcPct val="90000"/>
                </a:lnSpc>
              </a:pPr>
              <a:r>
                <a:rPr lang="en-IN" sz="900" spc="0" baseline="0" dirty="0">
                  <a:ln/>
                  <a:solidFill>
                    <a:schemeClr val="tx1">
                      <a:lumMod val="95000"/>
                      <a:lumOff val="5000"/>
                    </a:schemeClr>
                  </a:solidFill>
                  <a:latin typeface="Century Gothic" panose="020B0502020202020204" pitchFamily="34" charset="0"/>
                  <a:cs typeface="Arial"/>
                  <a:sym typeface="Arial"/>
                  <a:rtl val="0"/>
                </a:rPr>
                <a:t>Placebo-evolocumab</a:t>
              </a:r>
            </a:p>
          </p:txBody>
        </p:sp>
      </p:grpSp>
      <p:sp>
        <p:nvSpPr>
          <p:cNvPr id="71" name="Rectangle 70">
            <a:extLst>
              <a:ext uri="{FF2B5EF4-FFF2-40B4-BE49-F238E27FC236}">
                <a16:creationId xmlns:a16="http://schemas.microsoft.com/office/drawing/2014/main" id="{9BA4F07B-904D-78A6-5288-BAD093F3E482}"/>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4" name="Graphic 3" descr="House with solid fill">
            <a:hlinkClick r:id="rId3" action="ppaction://hlinksldjump"/>
            <a:extLst>
              <a:ext uri="{FF2B5EF4-FFF2-40B4-BE49-F238E27FC236}">
                <a16:creationId xmlns:a16="http://schemas.microsoft.com/office/drawing/2014/main" id="{622535EE-4AAE-84B7-E8AD-6C4FB9A6A64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5" name="TextBox 4">
            <a:extLst>
              <a:ext uri="{FF2B5EF4-FFF2-40B4-BE49-F238E27FC236}">
                <a16:creationId xmlns:a16="http://schemas.microsoft.com/office/drawing/2014/main" id="{0F043FDA-99B9-0F2E-72BB-5A3F2B95491D}"/>
              </a:ext>
            </a:extLst>
          </p:cNvPr>
          <p:cNvSpPr txBox="1"/>
          <p:nvPr/>
        </p:nvSpPr>
        <p:spPr>
          <a:xfrm>
            <a:off x="498853" y="6266439"/>
            <a:ext cx="10223976" cy="430887"/>
          </a:xfrm>
          <a:prstGeom prst="rect">
            <a:avLst/>
          </a:prstGeom>
          <a:noFill/>
        </p:spPr>
        <p:txBody>
          <a:bodyPr wrap="square">
            <a:spAutoFit/>
          </a:bodyPr>
          <a:lstStyle/>
          <a:p>
            <a:r>
              <a:rPr lang="en-US" sz="1050" dirty="0">
                <a:effectLst/>
                <a:latin typeface="Segoe UI" panose="020B0502040204020203" pitchFamily="34" charset="0"/>
              </a:rPr>
              <a:t>Note: Open-label trials are not blinded or controlled, and inherently subject to self-selection bias. CV outcomes were prespecified, but considered exploratory. No statistical conclusions can be drawn from this exploratory analysis. </a:t>
            </a:r>
            <a:endParaRPr lang="en-US" sz="1100" dirty="0">
              <a:effectLst/>
              <a:latin typeface="Arial" panose="020B0604020202020204" pitchFamily="34" charset="0"/>
            </a:endParaRPr>
          </a:p>
        </p:txBody>
      </p:sp>
    </p:spTree>
    <p:extLst>
      <p:ext uri="{BB962C8B-B14F-4D97-AF65-F5344CB8AC3E}">
        <p14:creationId xmlns:p14="http://schemas.microsoft.com/office/powerpoint/2010/main" val="1135327354"/>
      </p:ext>
    </p:extLst>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507831"/>
          </a:xfrm>
        </p:spPr>
        <p:txBody>
          <a:bodyPr/>
          <a:lstStyle/>
          <a:p>
            <a:r>
              <a:rPr lang="en-US" noProof="0" dirty="0"/>
              <a:t>Evolocumab Reduced 3-Point MACE by 20% vs Placebo</a:t>
            </a:r>
          </a:p>
        </p:txBody>
      </p:sp>
      <p:grpSp>
        <p:nvGrpSpPr>
          <p:cNvPr id="420" name="Group 419">
            <a:extLst>
              <a:ext uri="{FF2B5EF4-FFF2-40B4-BE49-F238E27FC236}">
                <a16:creationId xmlns:a16="http://schemas.microsoft.com/office/drawing/2014/main" id="{00D1F85B-A551-776B-8E34-27730BABC643}"/>
              </a:ext>
            </a:extLst>
          </p:cNvPr>
          <p:cNvGrpSpPr/>
          <p:nvPr/>
        </p:nvGrpSpPr>
        <p:grpSpPr>
          <a:xfrm>
            <a:off x="5550449" y="3867608"/>
            <a:ext cx="130082" cy="197489"/>
            <a:chOff x="3890963" y="3487655"/>
            <a:chExt cx="34925" cy="201613"/>
          </a:xfrm>
          <a:solidFill>
            <a:srgbClr val="113E6B"/>
          </a:solidFill>
        </p:grpSpPr>
        <p:sp>
          <p:nvSpPr>
            <p:cNvPr id="512" name="Freeform 104">
              <a:extLst>
                <a:ext uri="{FF2B5EF4-FFF2-40B4-BE49-F238E27FC236}">
                  <a16:creationId xmlns:a16="http://schemas.microsoft.com/office/drawing/2014/main" id="{535DBEFD-F43C-C158-7281-2D928446DF41}"/>
                </a:ext>
              </a:extLst>
            </p:cNvPr>
            <p:cNvSpPr>
              <a:spLocks/>
            </p:cNvSpPr>
            <p:nvPr/>
          </p:nvSpPr>
          <p:spPr bwMode="auto">
            <a:xfrm>
              <a:off x="3908426" y="3487655"/>
              <a:ext cx="0" cy="201613"/>
            </a:xfrm>
            <a:custGeom>
              <a:avLst/>
              <a:gdLst>
                <a:gd name="T0" fmla="*/ 127 h 127"/>
                <a:gd name="T1" fmla="*/ 65 h 127"/>
                <a:gd name="T2" fmla="*/ 0 h 127"/>
              </a:gdLst>
              <a:ahLst/>
              <a:cxnLst>
                <a:cxn ang="0">
                  <a:pos x="0" y="T0"/>
                </a:cxn>
                <a:cxn ang="0">
                  <a:pos x="0" y="T1"/>
                </a:cxn>
                <a:cxn ang="0">
                  <a:pos x="0" y="T2"/>
                </a:cxn>
              </a:cxnLst>
              <a:rect l="0" t="0" r="r" b="b"/>
              <a:pathLst>
                <a:path h="127">
                  <a:moveTo>
                    <a:pt x="0" y="127"/>
                  </a:moveTo>
                  <a:lnTo>
                    <a:pt x="0" y="65"/>
                  </a:lnTo>
                  <a:lnTo>
                    <a:pt x="0" y="0"/>
                  </a:lnTo>
                </a:path>
              </a:pathLst>
            </a:custGeom>
            <a:grp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513" name="Line 105">
              <a:extLst>
                <a:ext uri="{FF2B5EF4-FFF2-40B4-BE49-F238E27FC236}">
                  <a16:creationId xmlns:a16="http://schemas.microsoft.com/office/drawing/2014/main" id="{A381C941-CE2F-584E-53F8-66FC0401B44C}"/>
                </a:ext>
              </a:extLst>
            </p:cNvPr>
            <p:cNvSpPr>
              <a:spLocks noChangeShapeType="1"/>
            </p:cNvSpPr>
            <p:nvPr/>
          </p:nvSpPr>
          <p:spPr bwMode="auto">
            <a:xfrm>
              <a:off x="3890963" y="3689267"/>
              <a:ext cx="34925" cy="0"/>
            </a:xfrm>
            <a:prstGeom prst="line">
              <a:avLst/>
            </a:prstGeom>
            <a:grp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514" name="Line 106">
              <a:extLst>
                <a:ext uri="{FF2B5EF4-FFF2-40B4-BE49-F238E27FC236}">
                  <a16:creationId xmlns:a16="http://schemas.microsoft.com/office/drawing/2014/main" id="{A90370F5-4ACD-39B0-2DF4-F13CD2C8F70A}"/>
                </a:ext>
              </a:extLst>
            </p:cNvPr>
            <p:cNvSpPr>
              <a:spLocks noChangeShapeType="1"/>
            </p:cNvSpPr>
            <p:nvPr/>
          </p:nvSpPr>
          <p:spPr bwMode="auto">
            <a:xfrm>
              <a:off x="3890963" y="3487655"/>
              <a:ext cx="34925" cy="0"/>
            </a:xfrm>
            <a:prstGeom prst="line">
              <a:avLst/>
            </a:prstGeom>
            <a:grp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421" name="Group 420">
            <a:extLst>
              <a:ext uri="{FF2B5EF4-FFF2-40B4-BE49-F238E27FC236}">
                <a16:creationId xmlns:a16="http://schemas.microsoft.com/office/drawing/2014/main" id="{64936D6D-77D9-D473-DB79-F09A7D903993}"/>
              </a:ext>
            </a:extLst>
          </p:cNvPr>
          <p:cNvGrpSpPr/>
          <p:nvPr/>
        </p:nvGrpSpPr>
        <p:grpSpPr>
          <a:xfrm>
            <a:off x="5541853" y="1600200"/>
            <a:ext cx="4542493" cy="2259250"/>
            <a:chOff x="3861734" y="1172900"/>
            <a:chExt cx="3193101" cy="2306426"/>
          </a:xfrm>
        </p:grpSpPr>
        <p:sp>
          <p:nvSpPr>
            <p:cNvPr id="509" name="Rectangle 212">
              <a:extLst>
                <a:ext uri="{FF2B5EF4-FFF2-40B4-BE49-F238E27FC236}">
                  <a16:creationId xmlns:a16="http://schemas.microsoft.com/office/drawing/2014/main" id="{B9940256-D70D-E10C-74F6-C24CA5FDF07D}"/>
                </a:ext>
              </a:extLst>
            </p:cNvPr>
            <p:cNvSpPr>
              <a:spLocks noChangeArrowheads="1"/>
            </p:cNvSpPr>
            <p:nvPr/>
          </p:nvSpPr>
          <p:spPr bwMode="auto">
            <a:xfrm>
              <a:off x="3861734" y="3290804"/>
              <a:ext cx="152120" cy="188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113E6B"/>
                  </a:solidFill>
                  <a:latin typeface="+mj-lt"/>
                </a:rPr>
                <a:t>3.7</a:t>
              </a:r>
              <a:endParaRPr lang="en-US" altLang="en-US" sz="2000" b="1" dirty="0">
                <a:solidFill>
                  <a:srgbClr val="113E6B"/>
                </a:solidFill>
                <a:latin typeface="+mj-lt"/>
              </a:endParaRPr>
            </a:p>
          </p:txBody>
        </p:sp>
        <p:sp>
          <p:nvSpPr>
            <p:cNvPr id="510" name="Rectangle 213">
              <a:extLst>
                <a:ext uri="{FF2B5EF4-FFF2-40B4-BE49-F238E27FC236}">
                  <a16:creationId xmlns:a16="http://schemas.microsoft.com/office/drawing/2014/main" id="{C6E4240C-6E38-076D-F2D2-3966E866B86D}"/>
                </a:ext>
              </a:extLst>
            </p:cNvPr>
            <p:cNvSpPr>
              <a:spLocks noChangeArrowheads="1"/>
            </p:cNvSpPr>
            <p:nvPr/>
          </p:nvSpPr>
          <p:spPr bwMode="auto">
            <a:xfrm>
              <a:off x="5372550" y="2273218"/>
              <a:ext cx="152120" cy="188522"/>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113E6B"/>
                  </a:solidFill>
                  <a:latin typeface="+mj-lt"/>
                </a:rPr>
                <a:t>6.8</a:t>
              </a:r>
              <a:endParaRPr lang="en-US" altLang="en-US" sz="2000" b="1" dirty="0">
                <a:solidFill>
                  <a:srgbClr val="113E6B"/>
                </a:solidFill>
                <a:latin typeface="+mj-lt"/>
              </a:endParaRPr>
            </a:p>
          </p:txBody>
        </p:sp>
        <p:sp>
          <p:nvSpPr>
            <p:cNvPr id="511" name="Rectangle 214">
              <a:extLst>
                <a:ext uri="{FF2B5EF4-FFF2-40B4-BE49-F238E27FC236}">
                  <a16:creationId xmlns:a16="http://schemas.microsoft.com/office/drawing/2014/main" id="{0FC79603-F35F-09EC-4114-699A7F1DA5F9}"/>
                </a:ext>
              </a:extLst>
            </p:cNvPr>
            <p:cNvSpPr>
              <a:spLocks noChangeArrowheads="1"/>
            </p:cNvSpPr>
            <p:nvPr/>
          </p:nvSpPr>
          <p:spPr bwMode="auto">
            <a:xfrm>
              <a:off x="6902715" y="1172900"/>
              <a:ext cx="152120" cy="188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rgbClr val="113E6B"/>
                  </a:solidFill>
                  <a:latin typeface="+mj-lt"/>
                </a:rPr>
                <a:t>9.9</a:t>
              </a:r>
              <a:endParaRPr lang="en-US" altLang="en-US" sz="2000" b="1" dirty="0">
                <a:solidFill>
                  <a:srgbClr val="113E6B"/>
                </a:solidFill>
                <a:latin typeface="+mj-lt"/>
              </a:endParaRPr>
            </a:p>
          </p:txBody>
        </p:sp>
      </p:grpSp>
      <p:sp>
        <p:nvSpPr>
          <p:cNvPr id="423" name="Rectangle 284">
            <a:extLst>
              <a:ext uri="{FF2B5EF4-FFF2-40B4-BE49-F238E27FC236}">
                <a16:creationId xmlns:a16="http://schemas.microsoft.com/office/drawing/2014/main" id="{7CA35DF0-6D53-E62D-6EFC-AA4F86AC7F07}"/>
              </a:ext>
            </a:extLst>
          </p:cNvPr>
          <p:cNvSpPr>
            <a:spLocks noChangeArrowheads="1"/>
          </p:cNvSpPr>
          <p:nvPr/>
        </p:nvSpPr>
        <p:spPr bwMode="auto">
          <a:xfrm>
            <a:off x="8138367" y="2146661"/>
            <a:ext cx="77745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500" b="1" dirty="0">
                <a:solidFill>
                  <a:srgbClr val="113E6B"/>
                </a:solidFill>
                <a:latin typeface="+mj-lt"/>
              </a:rPr>
              <a:t>Placebo</a:t>
            </a:r>
            <a:endParaRPr lang="en-US" altLang="en-US" b="1" dirty="0">
              <a:solidFill>
                <a:srgbClr val="113E6B"/>
              </a:solidFill>
              <a:latin typeface="+mj-lt"/>
            </a:endParaRPr>
          </a:p>
        </p:txBody>
      </p:sp>
      <p:sp>
        <p:nvSpPr>
          <p:cNvPr id="424" name="Rectangle 285">
            <a:extLst>
              <a:ext uri="{FF2B5EF4-FFF2-40B4-BE49-F238E27FC236}">
                <a16:creationId xmlns:a16="http://schemas.microsoft.com/office/drawing/2014/main" id="{792D001B-FB22-7746-0121-8B183E18320E}"/>
              </a:ext>
            </a:extLst>
          </p:cNvPr>
          <p:cNvSpPr>
            <a:spLocks noChangeArrowheads="1"/>
          </p:cNvSpPr>
          <p:nvPr/>
        </p:nvSpPr>
        <p:spPr bwMode="auto">
          <a:xfrm>
            <a:off x="8740398" y="3252213"/>
            <a:ext cx="1251954" cy="247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500" b="1" dirty="0">
                <a:solidFill>
                  <a:schemeClr val="accent6"/>
                </a:solidFill>
                <a:latin typeface="+mj-lt"/>
              </a:rPr>
              <a:t>Evolocumab</a:t>
            </a:r>
            <a:endParaRPr lang="en-US" altLang="en-US" b="1" dirty="0">
              <a:solidFill>
                <a:schemeClr val="accent6"/>
              </a:solidFill>
              <a:latin typeface="+mj-lt"/>
            </a:endParaRPr>
          </a:p>
        </p:txBody>
      </p:sp>
      <p:sp>
        <p:nvSpPr>
          <p:cNvPr id="463" name="Line 151">
            <a:extLst>
              <a:ext uri="{FF2B5EF4-FFF2-40B4-BE49-F238E27FC236}">
                <a16:creationId xmlns:a16="http://schemas.microsoft.com/office/drawing/2014/main" id="{9292BD9F-9ADD-50C1-CB0B-510540329766}"/>
              </a:ext>
            </a:extLst>
          </p:cNvPr>
          <p:cNvSpPr>
            <a:spLocks noChangeShapeType="1"/>
          </p:cNvSpPr>
          <p:nvPr/>
        </p:nvSpPr>
        <p:spPr bwMode="auto">
          <a:xfrm>
            <a:off x="3428945" y="5105492"/>
            <a:ext cx="6537987"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64" name="Line 155">
            <a:extLst>
              <a:ext uri="{FF2B5EF4-FFF2-40B4-BE49-F238E27FC236}">
                <a16:creationId xmlns:a16="http://schemas.microsoft.com/office/drawing/2014/main" id="{0481DC03-884A-2F93-C7F3-C7B33354D09A}"/>
              </a:ext>
            </a:extLst>
          </p:cNvPr>
          <p:cNvSpPr>
            <a:spLocks noChangeShapeType="1"/>
          </p:cNvSpPr>
          <p:nvPr/>
        </p:nvSpPr>
        <p:spPr bwMode="auto">
          <a:xfrm>
            <a:off x="4517480" y="5105491"/>
            <a:ext cx="0" cy="71656"/>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65" name="Line 157">
            <a:extLst>
              <a:ext uri="{FF2B5EF4-FFF2-40B4-BE49-F238E27FC236}">
                <a16:creationId xmlns:a16="http://schemas.microsoft.com/office/drawing/2014/main" id="{8C57D8B3-0602-6749-0AEB-85E5E0B7800E}"/>
              </a:ext>
            </a:extLst>
          </p:cNvPr>
          <p:cNvSpPr>
            <a:spLocks noChangeShapeType="1"/>
          </p:cNvSpPr>
          <p:nvPr/>
        </p:nvSpPr>
        <p:spPr bwMode="auto">
          <a:xfrm>
            <a:off x="5608275" y="5105491"/>
            <a:ext cx="0" cy="71656"/>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66" name="Line 159">
            <a:extLst>
              <a:ext uri="{FF2B5EF4-FFF2-40B4-BE49-F238E27FC236}">
                <a16:creationId xmlns:a16="http://schemas.microsoft.com/office/drawing/2014/main" id="{117D81F5-08DC-A21D-82D1-F8349C39CA28}"/>
              </a:ext>
            </a:extLst>
          </p:cNvPr>
          <p:cNvSpPr>
            <a:spLocks noChangeShapeType="1"/>
          </p:cNvSpPr>
          <p:nvPr/>
        </p:nvSpPr>
        <p:spPr bwMode="auto">
          <a:xfrm>
            <a:off x="6696810" y="5105491"/>
            <a:ext cx="0" cy="71656"/>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67" name="Line 161">
            <a:extLst>
              <a:ext uri="{FF2B5EF4-FFF2-40B4-BE49-F238E27FC236}">
                <a16:creationId xmlns:a16="http://schemas.microsoft.com/office/drawing/2014/main" id="{3AC6E24C-48AB-4BEF-6E81-2E688CAA8275}"/>
              </a:ext>
            </a:extLst>
          </p:cNvPr>
          <p:cNvSpPr>
            <a:spLocks noChangeShapeType="1"/>
          </p:cNvSpPr>
          <p:nvPr/>
        </p:nvSpPr>
        <p:spPr bwMode="auto">
          <a:xfrm>
            <a:off x="7787603" y="5105491"/>
            <a:ext cx="0" cy="71656"/>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68" name="Line 163">
            <a:extLst>
              <a:ext uri="{FF2B5EF4-FFF2-40B4-BE49-F238E27FC236}">
                <a16:creationId xmlns:a16="http://schemas.microsoft.com/office/drawing/2014/main" id="{D361488F-651D-14B7-AF7B-022CDD558A0D}"/>
              </a:ext>
            </a:extLst>
          </p:cNvPr>
          <p:cNvSpPr>
            <a:spLocks noChangeShapeType="1"/>
          </p:cNvSpPr>
          <p:nvPr/>
        </p:nvSpPr>
        <p:spPr bwMode="auto">
          <a:xfrm>
            <a:off x="8871037" y="5105491"/>
            <a:ext cx="0" cy="71656"/>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69" name="Line 165">
            <a:extLst>
              <a:ext uri="{FF2B5EF4-FFF2-40B4-BE49-F238E27FC236}">
                <a16:creationId xmlns:a16="http://schemas.microsoft.com/office/drawing/2014/main" id="{5EFFCB41-BB8E-083B-2BBC-E6BD6A6EF9A1}"/>
              </a:ext>
            </a:extLst>
          </p:cNvPr>
          <p:cNvSpPr>
            <a:spLocks noChangeShapeType="1"/>
          </p:cNvSpPr>
          <p:nvPr/>
        </p:nvSpPr>
        <p:spPr bwMode="auto">
          <a:xfrm>
            <a:off x="9960157" y="5105491"/>
            <a:ext cx="0" cy="71656"/>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70" name="Line 153">
            <a:extLst>
              <a:ext uri="{FF2B5EF4-FFF2-40B4-BE49-F238E27FC236}">
                <a16:creationId xmlns:a16="http://schemas.microsoft.com/office/drawing/2014/main" id="{84610209-E1B9-9520-25A5-9C6CD819DF57}"/>
              </a:ext>
            </a:extLst>
          </p:cNvPr>
          <p:cNvSpPr>
            <a:spLocks noChangeShapeType="1"/>
          </p:cNvSpPr>
          <p:nvPr/>
        </p:nvSpPr>
        <p:spPr bwMode="auto">
          <a:xfrm>
            <a:off x="3428945" y="5105491"/>
            <a:ext cx="0" cy="71656"/>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71" name="Line 131">
            <a:extLst>
              <a:ext uri="{FF2B5EF4-FFF2-40B4-BE49-F238E27FC236}">
                <a16:creationId xmlns:a16="http://schemas.microsoft.com/office/drawing/2014/main" id="{11AA092B-22F9-063D-4A9B-6E475E3C3F17}"/>
              </a:ext>
            </a:extLst>
          </p:cNvPr>
          <p:cNvSpPr>
            <a:spLocks noChangeShapeType="1"/>
          </p:cNvSpPr>
          <p:nvPr/>
        </p:nvSpPr>
        <p:spPr bwMode="auto">
          <a:xfrm flipV="1">
            <a:off x="3428945" y="1729524"/>
            <a:ext cx="0" cy="3375968"/>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72" name="Line 133">
            <a:extLst>
              <a:ext uri="{FF2B5EF4-FFF2-40B4-BE49-F238E27FC236}">
                <a16:creationId xmlns:a16="http://schemas.microsoft.com/office/drawing/2014/main" id="{75DC12CA-0E9F-7F18-BFED-2E6D4A3B3B2C}"/>
              </a:ext>
            </a:extLst>
          </p:cNvPr>
          <p:cNvSpPr>
            <a:spLocks noChangeShapeType="1"/>
          </p:cNvSpPr>
          <p:nvPr/>
        </p:nvSpPr>
        <p:spPr bwMode="auto">
          <a:xfrm>
            <a:off x="3328264" y="5105492"/>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73" name="Line 135">
            <a:extLst>
              <a:ext uri="{FF2B5EF4-FFF2-40B4-BE49-F238E27FC236}">
                <a16:creationId xmlns:a16="http://schemas.microsoft.com/office/drawing/2014/main" id="{9412E531-9762-B6F9-5BE1-43115E277CE6}"/>
              </a:ext>
            </a:extLst>
          </p:cNvPr>
          <p:cNvSpPr>
            <a:spLocks noChangeShapeType="1"/>
          </p:cNvSpPr>
          <p:nvPr/>
        </p:nvSpPr>
        <p:spPr bwMode="auto">
          <a:xfrm>
            <a:off x="3328264" y="4491682"/>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74" name="Line 137">
            <a:extLst>
              <a:ext uri="{FF2B5EF4-FFF2-40B4-BE49-F238E27FC236}">
                <a16:creationId xmlns:a16="http://schemas.microsoft.com/office/drawing/2014/main" id="{BAD04F65-5399-BAFD-AE4A-066CFE05711E}"/>
              </a:ext>
            </a:extLst>
          </p:cNvPr>
          <p:cNvSpPr>
            <a:spLocks noChangeShapeType="1"/>
          </p:cNvSpPr>
          <p:nvPr/>
        </p:nvSpPr>
        <p:spPr bwMode="auto">
          <a:xfrm>
            <a:off x="3328264" y="3877869"/>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75" name="Line 139">
            <a:extLst>
              <a:ext uri="{FF2B5EF4-FFF2-40B4-BE49-F238E27FC236}">
                <a16:creationId xmlns:a16="http://schemas.microsoft.com/office/drawing/2014/main" id="{A53E56EA-B61A-5689-924F-5C7F28233DA4}"/>
              </a:ext>
            </a:extLst>
          </p:cNvPr>
          <p:cNvSpPr>
            <a:spLocks noChangeShapeType="1"/>
          </p:cNvSpPr>
          <p:nvPr/>
        </p:nvSpPr>
        <p:spPr bwMode="auto">
          <a:xfrm>
            <a:off x="3328264" y="3264056"/>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76" name="Line 141">
            <a:extLst>
              <a:ext uri="{FF2B5EF4-FFF2-40B4-BE49-F238E27FC236}">
                <a16:creationId xmlns:a16="http://schemas.microsoft.com/office/drawing/2014/main" id="{AC2348C1-EB48-57C3-22CC-97698A87C07C}"/>
              </a:ext>
            </a:extLst>
          </p:cNvPr>
          <p:cNvSpPr>
            <a:spLocks noChangeShapeType="1"/>
          </p:cNvSpPr>
          <p:nvPr/>
        </p:nvSpPr>
        <p:spPr bwMode="auto">
          <a:xfrm>
            <a:off x="3328264" y="2650244"/>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77" name="Line 145">
            <a:extLst>
              <a:ext uri="{FF2B5EF4-FFF2-40B4-BE49-F238E27FC236}">
                <a16:creationId xmlns:a16="http://schemas.microsoft.com/office/drawing/2014/main" id="{76720897-E1C9-1C09-F25B-A8B65A8A40B5}"/>
              </a:ext>
            </a:extLst>
          </p:cNvPr>
          <p:cNvSpPr>
            <a:spLocks noChangeShapeType="1"/>
          </p:cNvSpPr>
          <p:nvPr/>
        </p:nvSpPr>
        <p:spPr bwMode="auto">
          <a:xfrm>
            <a:off x="3328264" y="2343337"/>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78" name="Line 147">
            <a:extLst>
              <a:ext uri="{FF2B5EF4-FFF2-40B4-BE49-F238E27FC236}">
                <a16:creationId xmlns:a16="http://schemas.microsoft.com/office/drawing/2014/main" id="{86668C87-13E8-BF45-6F6C-3F18891689D9}"/>
              </a:ext>
            </a:extLst>
          </p:cNvPr>
          <p:cNvSpPr>
            <a:spLocks noChangeShapeType="1"/>
          </p:cNvSpPr>
          <p:nvPr/>
        </p:nvSpPr>
        <p:spPr bwMode="auto">
          <a:xfrm>
            <a:off x="3328264" y="2036431"/>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79" name="Line 149">
            <a:extLst>
              <a:ext uri="{FF2B5EF4-FFF2-40B4-BE49-F238E27FC236}">
                <a16:creationId xmlns:a16="http://schemas.microsoft.com/office/drawing/2014/main" id="{34972589-7B34-8C44-EB5E-D1E99EE34D67}"/>
              </a:ext>
            </a:extLst>
          </p:cNvPr>
          <p:cNvSpPr>
            <a:spLocks noChangeShapeType="1"/>
          </p:cNvSpPr>
          <p:nvPr/>
        </p:nvSpPr>
        <p:spPr bwMode="auto">
          <a:xfrm>
            <a:off x="3328264" y="1729524"/>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86" name="Rectangle 286">
            <a:extLst>
              <a:ext uri="{FF2B5EF4-FFF2-40B4-BE49-F238E27FC236}">
                <a16:creationId xmlns:a16="http://schemas.microsoft.com/office/drawing/2014/main" id="{30670DD2-04B9-4855-A844-D2B7516D2DFA}"/>
              </a:ext>
            </a:extLst>
          </p:cNvPr>
          <p:cNvSpPr>
            <a:spLocks noChangeArrowheads="1"/>
          </p:cNvSpPr>
          <p:nvPr/>
        </p:nvSpPr>
        <p:spPr bwMode="auto">
          <a:xfrm>
            <a:off x="3157315" y="5011753"/>
            <a:ext cx="106040"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0</a:t>
            </a:r>
            <a:endParaRPr lang="en-US" altLang="en-US" sz="2400" dirty="0">
              <a:solidFill>
                <a:srgbClr val="000000"/>
              </a:solidFill>
              <a:latin typeface="+mj-lt"/>
            </a:endParaRPr>
          </a:p>
        </p:txBody>
      </p:sp>
      <p:sp>
        <p:nvSpPr>
          <p:cNvPr id="487" name="Rectangle 287">
            <a:extLst>
              <a:ext uri="{FF2B5EF4-FFF2-40B4-BE49-F238E27FC236}">
                <a16:creationId xmlns:a16="http://schemas.microsoft.com/office/drawing/2014/main" id="{A3F69080-6CFF-F5EC-CF4F-0ADC73FC66E5}"/>
              </a:ext>
            </a:extLst>
          </p:cNvPr>
          <p:cNvSpPr>
            <a:spLocks noChangeArrowheads="1"/>
          </p:cNvSpPr>
          <p:nvPr/>
        </p:nvSpPr>
        <p:spPr bwMode="auto">
          <a:xfrm>
            <a:off x="3157315" y="4396525"/>
            <a:ext cx="106040"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2</a:t>
            </a:r>
            <a:endParaRPr lang="en-US" altLang="en-US" sz="2400" dirty="0">
              <a:solidFill>
                <a:srgbClr val="000000"/>
              </a:solidFill>
              <a:latin typeface="+mj-lt"/>
            </a:endParaRPr>
          </a:p>
        </p:txBody>
      </p:sp>
      <p:sp>
        <p:nvSpPr>
          <p:cNvPr id="488" name="Rectangle 288">
            <a:extLst>
              <a:ext uri="{FF2B5EF4-FFF2-40B4-BE49-F238E27FC236}">
                <a16:creationId xmlns:a16="http://schemas.microsoft.com/office/drawing/2014/main" id="{8B1CE1E6-A448-51A9-656A-32E4B1177B50}"/>
              </a:ext>
            </a:extLst>
          </p:cNvPr>
          <p:cNvSpPr>
            <a:spLocks noChangeArrowheads="1"/>
          </p:cNvSpPr>
          <p:nvPr/>
        </p:nvSpPr>
        <p:spPr bwMode="auto">
          <a:xfrm>
            <a:off x="3157315" y="3781300"/>
            <a:ext cx="106040"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4</a:t>
            </a:r>
            <a:endParaRPr lang="en-US" altLang="en-US" sz="2400" dirty="0">
              <a:solidFill>
                <a:srgbClr val="000000"/>
              </a:solidFill>
              <a:latin typeface="+mj-lt"/>
            </a:endParaRPr>
          </a:p>
        </p:txBody>
      </p:sp>
      <p:sp>
        <p:nvSpPr>
          <p:cNvPr id="489" name="Rectangle 289">
            <a:extLst>
              <a:ext uri="{FF2B5EF4-FFF2-40B4-BE49-F238E27FC236}">
                <a16:creationId xmlns:a16="http://schemas.microsoft.com/office/drawing/2014/main" id="{260CEEFC-62C2-4405-BC86-032DC5E3C365}"/>
              </a:ext>
            </a:extLst>
          </p:cNvPr>
          <p:cNvSpPr>
            <a:spLocks noChangeArrowheads="1"/>
          </p:cNvSpPr>
          <p:nvPr/>
        </p:nvSpPr>
        <p:spPr bwMode="auto">
          <a:xfrm>
            <a:off x="3157315" y="3166074"/>
            <a:ext cx="106040"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6</a:t>
            </a:r>
            <a:endParaRPr lang="en-US" altLang="en-US" sz="2400" dirty="0">
              <a:solidFill>
                <a:srgbClr val="000000"/>
              </a:solidFill>
              <a:latin typeface="+mj-lt"/>
            </a:endParaRPr>
          </a:p>
        </p:txBody>
      </p:sp>
      <p:sp>
        <p:nvSpPr>
          <p:cNvPr id="490" name="Rectangle 290">
            <a:extLst>
              <a:ext uri="{FF2B5EF4-FFF2-40B4-BE49-F238E27FC236}">
                <a16:creationId xmlns:a16="http://schemas.microsoft.com/office/drawing/2014/main" id="{3C808052-2969-A2C8-0B68-7FABC5597AED}"/>
              </a:ext>
            </a:extLst>
          </p:cNvPr>
          <p:cNvSpPr>
            <a:spLocks noChangeArrowheads="1"/>
          </p:cNvSpPr>
          <p:nvPr/>
        </p:nvSpPr>
        <p:spPr bwMode="auto">
          <a:xfrm>
            <a:off x="3157315" y="2550849"/>
            <a:ext cx="106040"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8</a:t>
            </a:r>
            <a:endParaRPr lang="en-US" altLang="en-US" sz="2400" dirty="0">
              <a:solidFill>
                <a:srgbClr val="000000"/>
              </a:solidFill>
              <a:latin typeface="+mj-lt"/>
            </a:endParaRPr>
          </a:p>
        </p:txBody>
      </p:sp>
      <p:sp>
        <p:nvSpPr>
          <p:cNvPr id="491" name="Rectangle 292">
            <a:extLst>
              <a:ext uri="{FF2B5EF4-FFF2-40B4-BE49-F238E27FC236}">
                <a16:creationId xmlns:a16="http://schemas.microsoft.com/office/drawing/2014/main" id="{07C51A41-1AA0-F8DD-6710-D737FE21BB79}"/>
              </a:ext>
            </a:extLst>
          </p:cNvPr>
          <p:cNvSpPr>
            <a:spLocks noChangeArrowheads="1"/>
          </p:cNvSpPr>
          <p:nvPr/>
        </p:nvSpPr>
        <p:spPr bwMode="auto">
          <a:xfrm>
            <a:off x="3157317" y="2243236"/>
            <a:ext cx="106040"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9</a:t>
            </a:r>
            <a:endParaRPr lang="en-US" altLang="en-US" sz="2400" dirty="0">
              <a:solidFill>
                <a:srgbClr val="000000"/>
              </a:solidFill>
              <a:latin typeface="+mj-lt"/>
            </a:endParaRPr>
          </a:p>
        </p:txBody>
      </p:sp>
      <p:sp>
        <p:nvSpPr>
          <p:cNvPr id="492" name="Rectangle 293">
            <a:extLst>
              <a:ext uri="{FF2B5EF4-FFF2-40B4-BE49-F238E27FC236}">
                <a16:creationId xmlns:a16="http://schemas.microsoft.com/office/drawing/2014/main" id="{5EC78AD2-3121-3686-BD5F-57815CCCA105}"/>
              </a:ext>
            </a:extLst>
          </p:cNvPr>
          <p:cNvSpPr>
            <a:spLocks noChangeArrowheads="1"/>
          </p:cNvSpPr>
          <p:nvPr/>
        </p:nvSpPr>
        <p:spPr bwMode="auto">
          <a:xfrm>
            <a:off x="3051277" y="1935624"/>
            <a:ext cx="212079"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10</a:t>
            </a:r>
            <a:endParaRPr lang="en-US" altLang="en-US" sz="2400" dirty="0">
              <a:solidFill>
                <a:srgbClr val="000000"/>
              </a:solidFill>
              <a:latin typeface="+mj-lt"/>
            </a:endParaRPr>
          </a:p>
        </p:txBody>
      </p:sp>
      <p:sp>
        <p:nvSpPr>
          <p:cNvPr id="493" name="Rectangle 294">
            <a:extLst>
              <a:ext uri="{FF2B5EF4-FFF2-40B4-BE49-F238E27FC236}">
                <a16:creationId xmlns:a16="http://schemas.microsoft.com/office/drawing/2014/main" id="{E98E4639-6304-152E-6EF7-00DB33F73BAE}"/>
              </a:ext>
            </a:extLst>
          </p:cNvPr>
          <p:cNvSpPr>
            <a:spLocks noChangeArrowheads="1"/>
          </p:cNvSpPr>
          <p:nvPr/>
        </p:nvSpPr>
        <p:spPr bwMode="auto">
          <a:xfrm>
            <a:off x="3051277" y="1628011"/>
            <a:ext cx="212079"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11</a:t>
            </a:r>
            <a:endParaRPr lang="en-US" altLang="en-US" sz="2400" dirty="0">
              <a:solidFill>
                <a:srgbClr val="000000"/>
              </a:solidFill>
              <a:latin typeface="+mj-lt"/>
            </a:endParaRPr>
          </a:p>
        </p:txBody>
      </p:sp>
      <p:sp>
        <p:nvSpPr>
          <p:cNvPr id="501" name="Line 135">
            <a:extLst>
              <a:ext uri="{FF2B5EF4-FFF2-40B4-BE49-F238E27FC236}">
                <a16:creationId xmlns:a16="http://schemas.microsoft.com/office/drawing/2014/main" id="{3323A6B0-BA40-4386-32D7-E87FCB913574}"/>
              </a:ext>
            </a:extLst>
          </p:cNvPr>
          <p:cNvSpPr>
            <a:spLocks noChangeShapeType="1"/>
          </p:cNvSpPr>
          <p:nvPr/>
        </p:nvSpPr>
        <p:spPr bwMode="auto">
          <a:xfrm>
            <a:off x="3328264" y="4798589"/>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502" name="Line 137">
            <a:extLst>
              <a:ext uri="{FF2B5EF4-FFF2-40B4-BE49-F238E27FC236}">
                <a16:creationId xmlns:a16="http://schemas.microsoft.com/office/drawing/2014/main" id="{C36FF2D0-8AEB-5BF8-6CC5-70265D54683A}"/>
              </a:ext>
            </a:extLst>
          </p:cNvPr>
          <p:cNvSpPr>
            <a:spLocks noChangeShapeType="1"/>
          </p:cNvSpPr>
          <p:nvPr/>
        </p:nvSpPr>
        <p:spPr bwMode="auto">
          <a:xfrm>
            <a:off x="3328264" y="4184776"/>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503" name="Line 139">
            <a:extLst>
              <a:ext uri="{FF2B5EF4-FFF2-40B4-BE49-F238E27FC236}">
                <a16:creationId xmlns:a16="http://schemas.microsoft.com/office/drawing/2014/main" id="{365915CA-DD83-C0E7-FD6B-00B874D746FA}"/>
              </a:ext>
            </a:extLst>
          </p:cNvPr>
          <p:cNvSpPr>
            <a:spLocks noChangeShapeType="1"/>
          </p:cNvSpPr>
          <p:nvPr/>
        </p:nvSpPr>
        <p:spPr bwMode="auto">
          <a:xfrm>
            <a:off x="3328264" y="3570963"/>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504" name="Line 141">
            <a:extLst>
              <a:ext uri="{FF2B5EF4-FFF2-40B4-BE49-F238E27FC236}">
                <a16:creationId xmlns:a16="http://schemas.microsoft.com/office/drawing/2014/main" id="{EEA1480C-130E-2A23-37CE-B7BD3734DB3B}"/>
              </a:ext>
            </a:extLst>
          </p:cNvPr>
          <p:cNvSpPr>
            <a:spLocks noChangeShapeType="1"/>
          </p:cNvSpPr>
          <p:nvPr/>
        </p:nvSpPr>
        <p:spPr bwMode="auto">
          <a:xfrm>
            <a:off x="3328264" y="2957150"/>
            <a:ext cx="104066" cy="0"/>
          </a:xfrm>
          <a:prstGeom prst="line">
            <a:avLst/>
          </a:prstGeom>
          <a:noFill/>
          <a:ln w="12700" cap="flat">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505" name="Rectangle 287">
            <a:extLst>
              <a:ext uri="{FF2B5EF4-FFF2-40B4-BE49-F238E27FC236}">
                <a16:creationId xmlns:a16="http://schemas.microsoft.com/office/drawing/2014/main" id="{6F641D38-CEC2-B1E3-A588-D97B7C8BFE25}"/>
              </a:ext>
            </a:extLst>
          </p:cNvPr>
          <p:cNvSpPr>
            <a:spLocks noChangeArrowheads="1"/>
          </p:cNvSpPr>
          <p:nvPr/>
        </p:nvSpPr>
        <p:spPr bwMode="auto">
          <a:xfrm>
            <a:off x="3157316" y="4704138"/>
            <a:ext cx="106040"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1</a:t>
            </a:r>
            <a:endParaRPr lang="en-US" altLang="en-US" sz="2400" dirty="0">
              <a:solidFill>
                <a:srgbClr val="000000"/>
              </a:solidFill>
              <a:latin typeface="+mj-lt"/>
            </a:endParaRPr>
          </a:p>
        </p:txBody>
      </p:sp>
      <p:sp>
        <p:nvSpPr>
          <p:cNvPr id="506" name="Rectangle 288">
            <a:extLst>
              <a:ext uri="{FF2B5EF4-FFF2-40B4-BE49-F238E27FC236}">
                <a16:creationId xmlns:a16="http://schemas.microsoft.com/office/drawing/2014/main" id="{AD785845-7871-A732-61E5-5B82B983FC6D}"/>
              </a:ext>
            </a:extLst>
          </p:cNvPr>
          <p:cNvSpPr>
            <a:spLocks noChangeArrowheads="1"/>
          </p:cNvSpPr>
          <p:nvPr/>
        </p:nvSpPr>
        <p:spPr bwMode="auto">
          <a:xfrm>
            <a:off x="3157316" y="4088912"/>
            <a:ext cx="106040"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3</a:t>
            </a:r>
            <a:endParaRPr lang="en-US" altLang="en-US" sz="2400" dirty="0">
              <a:solidFill>
                <a:srgbClr val="000000"/>
              </a:solidFill>
              <a:latin typeface="+mj-lt"/>
            </a:endParaRPr>
          </a:p>
        </p:txBody>
      </p:sp>
      <p:sp>
        <p:nvSpPr>
          <p:cNvPr id="507" name="Rectangle 289">
            <a:extLst>
              <a:ext uri="{FF2B5EF4-FFF2-40B4-BE49-F238E27FC236}">
                <a16:creationId xmlns:a16="http://schemas.microsoft.com/office/drawing/2014/main" id="{D5B208A7-CD63-0699-E509-9F3EE2FF22EF}"/>
              </a:ext>
            </a:extLst>
          </p:cNvPr>
          <p:cNvSpPr>
            <a:spLocks noChangeArrowheads="1"/>
          </p:cNvSpPr>
          <p:nvPr/>
        </p:nvSpPr>
        <p:spPr bwMode="auto">
          <a:xfrm>
            <a:off x="3157316" y="3473687"/>
            <a:ext cx="106040"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5</a:t>
            </a:r>
            <a:endParaRPr lang="en-US" altLang="en-US" sz="2400" dirty="0">
              <a:solidFill>
                <a:srgbClr val="000000"/>
              </a:solidFill>
              <a:latin typeface="+mj-lt"/>
            </a:endParaRPr>
          </a:p>
        </p:txBody>
      </p:sp>
      <p:sp>
        <p:nvSpPr>
          <p:cNvPr id="508" name="Rectangle 290">
            <a:extLst>
              <a:ext uri="{FF2B5EF4-FFF2-40B4-BE49-F238E27FC236}">
                <a16:creationId xmlns:a16="http://schemas.microsoft.com/office/drawing/2014/main" id="{4A655A30-FA5C-4EA2-208D-8970B7374D57}"/>
              </a:ext>
            </a:extLst>
          </p:cNvPr>
          <p:cNvSpPr>
            <a:spLocks noChangeArrowheads="1"/>
          </p:cNvSpPr>
          <p:nvPr/>
        </p:nvSpPr>
        <p:spPr bwMode="auto">
          <a:xfrm>
            <a:off x="3157316" y="2858462"/>
            <a:ext cx="106040" cy="23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r"/>
            <a:r>
              <a:rPr lang="en-US" altLang="en-US" sz="1400" dirty="0">
                <a:solidFill>
                  <a:srgbClr val="000000"/>
                </a:solidFill>
                <a:latin typeface="+mj-lt"/>
              </a:rPr>
              <a:t>7</a:t>
            </a:r>
            <a:endParaRPr lang="en-US" altLang="en-US" sz="2400" dirty="0">
              <a:solidFill>
                <a:srgbClr val="000000"/>
              </a:solidFill>
              <a:latin typeface="+mj-lt"/>
            </a:endParaRPr>
          </a:p>
        </p:txBody>
      </p:sp>
      <p:grpSp>
        <p:nvGrpSpPr>
          <p:cNvPr id="427" name="Group 426">
            <a:extLst>
              <a:ext uri="{FF2B5EF4-FFF2-40B4-BE49-F238E27FC236}">
                <a16:creationId xmlns:a16="http://schemas.microsoft.com/office/drawing/2014/main" id="{1202D851-2B7B-1E09-7BDE-37CA35575983}"/>
              </a:ext>
            </a:extLst>
          </p:cNvPr>
          <p:cNvGrpSpPr/>
          <p:nvPr/>
        </p:nvGrpSpPr>
        <p:grpSpPr>
          <a:xfrm>
            <a:off x="5550449" y="4057322"/>
            <a:ext cx="130082" cy="174163"/>
            <a:chOff x="3890963" y="3681330"/>
            <a:chExt cx="34925" cy="177800"/>
          </a:xfrm>
        </p:grpSpPr>
        <p:sp>
          <p:nvSpPr>
            <p:cNvPr id="460" name="Freeform 86">
              <a:extLst>
                <a:ext uri="{FF2B5EF4-FFF2-40B4-BE49-F238E27FC236}">
                  <a16:creationId xmlns:a16="http://schemas.microsoft.com/office/drawing/2014/main" id="{D93602A9-881A-D17B-DBDF-7580620AEF44}"/>
                </a:ext>
              </a:extLst>
            </p:cNvPr>
            <p:cNvSpPr>
              <a:spLocks/>
            </p:cNvSpPr>
            <p:nvPr/>
          </p:nvSpPr>
          <p:spPr bwMode="auto">
            <a:xfrm>
              <a:off x="3908426" y="3681330"/>
              <a:ext cx="0" cy="177800"/>
            </a:xfrm>
            <a:custGeom>
              <a:avLst/>
              <a:gdLst>
                <a:gd name="T0" fmla="*/ 112 h 112"/>
                <a:gd name="T1" fmla="*/ 58 h 112"/>
                <a:gd name="T2" fmla="*/ 0 h 112"/>
              </a:gdLst>
              <a:ahLst/>
              <a:cxnLst>
                <a:cxn ang="0">
                  <a:pos x="0" y="T0"/>
                </a:cxn>
                <a:cxn ang="0">
                  <a:pos x="0" y="T1"/>
                </a:cxn>
                <a:cxn ang="0">
                  <a:pos x="0" y="T2"/>
                </a:cxn>
              </a:cxnLst>
              <a:rect l="0" t="0" r="r" b="b"/>
              <a:pathLst>
                <a:path h="112">
                  <a:moveTo>
                    <a:pt x="0" y="112"/>
                  </a:moveTo>
                  <a:lnTo>
                    <a:pt x="0" y="58"/>
                  </a:lnTo>
                  <a:lnTo>
                    <a:pt x="0"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61" name="Line 87">
              <a:extLst>
                <a:ext uri="{FF2B5EF4-FFF2-40B4-BE49-F238E27FC236}">
                  <a16:creationId xmlns:a16="http://schemas.microsoft.com/office/drawing/2014/main" id="{109BA22B-1D55-3476-5C6D-F7CE5F721565}"/>
                </a:ext>
              </a:extLst>
            </p:cNvPr>
            <p:cNvSpPr>
              <a:spLocks noChangeShapeType="1"/>
            </p:cNvSpPr>
            <p:nvPr/>
          </p:nvSpPr>
          <p:spPr bwMode="auto">
            <a:xfrm>
              <a:off x="3890963" y="3859130"/>
              <a:ext cx="34925"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62" name="Line 88">
              <a:extLst>
                <a:ext uri="{FF2B5EF4-FFF2-40B4-BE49-F238E27FC236}">
                  <a16:creationId xmlns:a16="http://schemas.microsoft.com/office/drawing/2014/main" id="{B6287E2E-6B05-BBB3-D532-42C281B86727}"/>
                </a:ext>
              </a:extLst>
            </p:cNvPr>
            <p:cNvSpPr>
              <a:spLocks noChangeShapeType="1"/>
            </p:cNvSpPr>
            <p:nvPr/>
          </p:nvSpPr>
          <p:spPr bwMode="auto">
            <a:xfrm>
              <a:off x="3890963" y="3681330"/>
              <a:ext cx="34925"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428" name="Group 427">
            <a:extLst>
              <a:ext uri="{FF2B5EF4-FFF2-40B4-BE49-F238E27FC236}">
                <a16:creationId xmlns:a16="http://schemas.microsoft.com/office/drawing/2014/main" id="{BCB691BF-7FC8-0149-6B6A-885E7BFD7FAD}"/>
              </a:ext>
            </a:extLst>
          </p:cNvPr>
          <p:cNvGrpSpPr/>
          <p:nvPr/>
        </p:nvGrpSpPr>
        <p:grpSpPr>
          <a:xfrm>
            <a:off x="7734296" y="3295358"/>
            <a:ext cx="130082" cy="241030"/>
            <a:chOff x="5426076" y="2903455"/>
            <a:chExt cx="34925" cy="246063"/>
          </a:xfrm>
        </p:grpSpPr>
        <p:sp>
          <p:nvSpPr>
            <p:cNvPr id="457" name="Freeform 122">
              <a:extLst>
                <a:ext uri="{FF2B5EF4-FFF2-40B4-BE49-F238E27FC236}">
                  <a16:creationId xmlns:a16="http://schemas.microsoft.com/office/drawing/2014/main" id="{58506DCC-BD9B-F8F7-DB62-DF58936152B6}"/>
                </a:ext>
              </a:extLst>
            </p:cNvPr>
            <p:cNvSpPr>
              <a:spLocks/>
            </p:cNvSpPr>
            <p:nvPr/>
          </p:nvSpPr>
          <p:spPr bwMode="auto">
            <a:xfrm>
              <a:off x="5443538" y="2903455"/>
              <a:ext cx="0" cy="246063"/>
            </a:xfrm>
            <a:custGeom>
              <a:avLst/>
              <a:gdLst>
                <a:gd name="T0" fmla="*/ 155 h 155"/>
                <a:gd name="T1" fmla="*/ 81 h 155"/>
                <a:gd name="T2" fmla="*/ 0 h 155"/>
              </a:gdLst>
              <a:ahLst/>
              <a:cxnLst>
                <a:cxn ang="0">
                  <a:pos x="0" y="T0"/>
                </a:cxn>
                <a:cxn ang="0">
                  <a:pos x="0" y="T1"/>
                </a:cxn>
                <a:cxn ang="0">
                  <a:pos x="0" y="T2"/>
                </a:cxn>
              </a:cxnLst>
              <a:rect l="0" t="0" r="r" b="b"/>
              <a:pathLst>
                <a:path h="155">
                  <a:moveTo>
                    <a:pt x="0" y="155"/>
                  </a:moveTo>
                  <a:lnTo>
                    <a:pt x="0" y="81"/>
                  </a:lnTo>
                  <a:lnTo>
                    <a:pt x="0"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58" name="Line 123">
              <a:extLst>
                <a:ext uri="{FF2B5EF4-FFF2-40B4-BE49-F238E27FC236}">
                  <a16:creationId xmlns:a16="http://schemas.microsoft.com/office/drawing/2014/main" id="{28B6A1EE-FC4F-817F-78EC-85D7AE46028F}"/>
                </a:ext>
              </a:extLst>
            </p:cNvPr>
            <p:cNvSpPr>
              <a:spLocks noChangeShapeType="1"/>
            </p:cNvSpPr>
            <p:nvPr/>
          </p:nvSpPr>
          <p:spPr bwMode="auto">
            <a:xfrm>
              <a:off x="5426076" y="3149517"/>
              <a:ext cx="34925"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59" name="Line 124">
              <a:extLst>
                <a:ext uri="{FF2B5EF4-FFF2-40B4-BE49-F238E27FC236}">
                  <a16:creationId xmlns:a16="http://schemas.microsoft.com/office/drawing/2014/main" id="{6B0AC096-0DEF-A5D1-45F6-00A05BD08EC0}"/>
                </a:ext>
              </a:extLst>
            </p:cNvPr>
            <p:cNvSpPr>
              <a:spLocks noChangeShapeType="1"/>
            </p:cNvSpPr>
            <p:nvPr/>
          </p:nvSpPr>
          <p:spPr bwMode="auto">
            <a:xfrm>
              <a:off x="5426076" y="2903455"/>
              <a:ext cx="34925"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429" name="Group 428">
            <a:extLst>
              <a:ext uri="{FF2B5EF4-FFF2-40B4-BE49-F238E27FC236}">
                <a16:creationId xmlns:a16="http://schemas.microsoft.com/office/drawing/2014/main" id="{E797333C-6BFE-7000-3040-62885F1828F2}"/>
              </a:ext>
            </a:extLst>
          </p:cNvPr>
          <p:cNvGrpSpPr/>
          <p:nvPr/>
        </p:nvGrpSpPr>
        <p:grpSpPr>
          <a:xfrm>
            <a:off x="7734296" y="2866170"/>
            <a:ext cx="130082" cy="270576"/>
            <a:chOff x="5426076" y="2465305"/>
            <a:chExt cx="34925" cy="276225"/>
          </a:xfrm>
          <a:solidFill>
            <a:srgbClr val="113E6B"/>
          </a:solidFill>
        </p:grpSpPr>
        <p:sp>
          <p:nvSpPr>
            <p:cNvPr id="454" name="Freeform 140">
              <a:extLst>
                <a:ext uri="{FF2B5EF4-FFF2-40B4-BE49-F238E27FC236}">
                  <a16:creationId xmlns:a16="http://schemas.microsoft.com/office/drawing/2014/main" id="{510D61E4-7668-C0BC-42DF-87BED4D04518}"/>
                </a:ext>
              </a:extLst>
            </p:cNvPr>
            <p:cNvSpPr>
              <a:spLocks/>
            </p:cNvSpPr>
            <p:nvPr/>
          </p:nvSpPr>
          <p:spPr bwMode="auto">
            <a:xfrm>
              <a:off x="5443538" y="2465305"/>
              <a:ext cx="0" cy="276225"/>
            </a:xfrm>
            <a:custGeom>
              <a:avLst/>
              <a:gdLst>
                <a:gd name="T0" fmla="*/ 174 h 174"/>
                <a:gd name="T1" fmla="*/ 89 h 174"/>
                <a:gd name="T2" fmla="*/ 0 h 174"/>
              </a:gdLst>
              <a:ahLst/>
              <a:cxnLst>
                <a:cxn ang="0">
                  <a:pos x="0" y="T0"/>
                </a:cxn>
                <a:cxn ang="0">
                  <a:pos x="0" y="T1"/>
                </a:cxn>
                <a:cxn ang="0">
                  <a:pos x="0" y="T2"/>
                </a:cxn>
              </a:cxnLst>
              <a:rect l="0" t="0" r="r" b="b"/>
              <a:pathLst>
                <a:path h="174">
                  <a:moveTo>
                    <a:pt x="0" y="174"/>
                  </a:moveTo>
                  <a:lnTo>
                    <a:pt x="0" y="89"/>
                  </a:lnTo>
                  <a:lnTo>
                    <a:pt x="0" y="0"/>
                  </a:lnTo>
                </a:path>
              </a:pathLst>
            </a:custGeom>
            <a:grp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55" name="Line 141">
              <a:extLst>
                <a:ext uri="{FF2B5EF4-FFF2-40B4-BE49-F238E27FC236}">
                  <a16:creationId xmlns:a16="http://schemas.microsoft.com/office/drawing/2014/main" id="{91BB4B62-44D6-4254-E9BF-6C6AE3E9ED00}"/>
                </a:ext>
              </a:extLst>
            </p:cNvPr>
            <p:cNvSpPr>
              <a:spLocks noChangeShapeType="1"/>
            </p:cNvSpPr>
            <p:nvPr/>
          </p:nvSpPr>
          <p:spPr bwMode="auto">
            <a:xfrm>
              <a:off x="5426076" y="2741530"/>
              <a:ext cx="34925" cy="0"/>
            </a:xfrm>
            <a:prstGeom prst="line">
              <a:avLst/>
            </a:prstGeom>
            <a:grp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56" name="Line 142">
              <a:extLst>
                <a:ext uri="{FF2B5EF4-FFF2-40B4-BE49-F238E27FC236}">
                  <a16:creationId xmlns:a16="http://schemas.microsoft.com/office/drawing/2014/main" id="{1EDF226E-04DC-2389-F442-C604FEC8C247}"/>
                </a:ext>
              </a:extLst>
            </p:cNvPr>
            <p:cNvSpPr>
              <a:spLocks noChangeShapeType="1"/>
            </p:cNvSpPr>
            <p:nvPr/>
          </p:nvSpPr>
          <p:spPr bwMode="auto">
            <a:xfrm>
              <a:off x="5426076" y="2465305"/>
              <a:ext cx="34925" cy="0"/>
            </a:xfrm>
            <a:prstGeom prst="line">
              <a:avLst/>
            </a:prstGeom>
            <a:grpFill/>
            <a:ln w="12700" cap="flat">
              <a:solidFill>
                <a:srgbClr val="113E6B"/>
              </a:solidFill>
              <a:prstDash val="solid"/>
              <a:round/>
              <a:headEnd/>
              <a:tailEnd/>
            </a:ln>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430" name="Group 429">
            <a:extLst>
              <a:ext uri="{FF2B5EF4-FFF2-40B4-BE49-F238E27FC236}">
                <a16:creationId xmlns:a16="http://schemas.microsoft.com/office/drawing/2014/main" id="{BEA3184E-3ACF-E5F0-A4D8-BCBE278CCE62}"/>
              </a:ext>
            </a:extLst>
          </p:cNvPr>
          <p:cNvGrpSpPr/>
          <p:nvPr/>
        </p:nvGrpSpPr>
        <p:grpSpPr>
          <a:xfrm>
            <a:off x="9909107" y="2438536"/>
            <a:ext cx="130082" cy="450958"/>
            <a:chOff x="6954838" y="2028742"/>
            <a:chExt cx="34925" cy="460375"/>
          </a:xfrm>
        </p:grpSpPr>
        <p:sp>
          <p:nvSpPr>
            <p:cNvPr id="451" name="Freeform 158">
              <a:extLst>
                <a:ext uri="{FF2B5EF4-FFF2-40B4-BE49-F238E27FC236}">
                  <a16:creationId xmlns:a16="http://schemas.microsoft.com/office/drawing/2014/main" id="{86079DCD-A1AE-6BB6-EB74-E95D9A2EAD9C}"/>
                </a:ext>
              </a:extLst>
            </p:cNvPr>
            <p:cNvSpPr>
              <a:spLocks/>
            </p:cNvSpPr>
            <p:nvPr/>
          </p:nvSpPr>
          <p:spPr bwMode="auto">
            <a:xfrm>
              <a:off x="6972301" y="2028742"/>
              <a:ext cx="0" cy="460375"/>
            </a:xfrm>
            <a:custGeom>
              <a:avLst/>
              <a:gdLst>
                <a:gd name="T0" fmla="*/ 290 h 290"/>
                <a:gd name="T1" fmla="*/ 151 h 290"/>
                <a:gd name="T2" fmla="*/ 0 h 290"/>
              </a:gdLst>
              <a:ahLst/>
              <a:cxnLst>
                <a:cxn ang="0">
                  <a:pos x="0" y="T0"/>
                </a:cxn>
                <a:cxn ang="0">
                  <a:pos x="0" y="T1"/>
                </a:cxn>
                <a:cxn ang="0">
                  <a:pos x="0" y="T2"/>
                </a:cxn>
              </a:cxnLst>
              <a:rect l="0" t="0" r="r" b="b"/>
              <a:pathLst>
                <a:path h="290">
                  <a:moveTo>
                    <a:pt x="0" y="290"/>
                  </a:moveTo>
                  <a:lnTo>
                    <a:pt x="0" y="151"/>
                  </a:lnTo>
                  <a:lnTo>
                    <a:pt x="0" y="0"/>
                  </a:lnTo>
                </a:path>
              </a:pathLst>
            </a:custGeom>
            <a:noFill/>
            <a:ln w="12700"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52" name="Line 159">
              <a:extLst>
                <a:ext uri="{FF2B5EF4-FFF2-40B4-BE49-F238E27FC236}">
                  <a16:creationId xmlns:a16="http://schemas.microsoft.com/office/drawing/2014/main" id="{DB24334D-2B99-A684-6D6B-F82C342CEB06}"/>
                </a:ext>
              </a:extLst>
            </p:cNvPr>
            <p:cNvSpPr>
              <a:spLocks noChangeShapeType="1"/>
            </p:cNvSpPr>
            <p:nvPr/>
          </p:nvSpPr>
          <p:spPr bwMode="auto">
            <a:xfrm>
              <a:off x="6954838" y="2489117"/>
              <a:ext cx="34925"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53" name="Line 160">
              <a:extLst>
                <a:ext uri="{FF2B5EF4-FFF2-40B4-BE49-F238E27FC236}">
                  <a16:creationId xmlns:a16="http://schemas.microsoft.com/office/drawing/2014/main" id="{49F00B9B-7AA7-15A9-8F25-7221B7CB8934}"/>
                </a:ext>
              </a:extLst>
            </p:cNvPr>
            <p:cNvSpPr>
              <a:spLocks noChangeShapeType="1"/>
            </p:cNvSpPr>
            <p:nvPr/>
          </p:nvSpPr>
          <p:spPr bwMode="auto">
            <a:xfrm>
              <a:off x="6954838" y="2028742"/>
              <a:ext cx="34925" cy="0"/>
            </a:xfrm>
            <a:prstGeom prst="line">
              <a:avLst/>
            </a:prstGeom>
            <a:noFill/>
            <a:ln w="12700" cap="flat">
              <a:solidFill>
                <a:schemeClr val="accent6"/>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431" name="Group 430">
            <a:extLst>
              <a:ext uri="{FF2B5EF4-FFF2-40B4-BE49-F238E27FC236}">
                <a16:creationId xmlns:a16="http://schemas.microsoft.com/office/drawing/2014/main" id="{5E0215B6-4D6F-C606-C424-07ADE73FF8F9}"/>
              </a:ext>
            </a:extLst>
          </p:cNvPr>
          <p:cNvGrpSpPr/>
          <p:nvPr/>
        </p:nvGrpSpPr>
        <p:grpSpPr>
          <a:xfrm>
            <a:off x="9909107" y="1807194"/>
            <a:ext cx="130082" cy="475840"/>
            <a:chOff x="6954838" y="1384217"/>
            <a:chExt cx="34925" cy="485775"/>
          </a:xfrm>
        </p:grpSpPr>
        <p:sp>
          <p:nvSpPr>
            <p:cNvPr id="448" name="Freeform 176">
              <a:extLst>
                <a:ext uri="{FF2B5EF4-FFF2-40B4-BE49-F238E27FC236}">
                  <a16:creationId xmlns:a16="http://schemas.microsoft.com/office/drawing/2014/main" id="{22BCC759-F025-5F33-48D9-BC8D712EF1D3}"/>
                </a:ext>
              </a:extLst>
            </p:cNvPr>
            <p:cNvSpPr>
              <a:spLocks/>
            </p:cNvSpPr>
            <p:nvPr/>
          </p:nvSpPr>
          <p:spPr bwMode="auto">
            <a:xfrm>
              <a:off x="6972301" y="1384217"/>
              <a:ext cx="0" cy="485775"/>
            </a:xfrm>
            <a:custGeom>
              <a:avLst/>
              <a:gdLst>
                <a:gd name="T0" fmla="*/ 306 h 306"/>
                <a:gd name="T1" fmla="*/ 159 h 306"/>
                <a:gd name="T2" fmla="*/ 0 h 306"/>
              </a:gdLst>
              <a:ahLst/>
              <a:cxnLst>
                <a:cxn ang="0">
                  <a:pos x="0" y="T0"/>
                </a:cxn>
                <a:cxn ang="0">
                  <a:pos x="0" y="T1"/>
                </a:cxn>
                <a:cxn ang="0">
                  <a:pos x="0" y="T2"/>
                </a:cxn>
              </a:cxnLst>
              <a:rect l="0" t="0" r="r" b="b"/>
              <a:pathLst>
                <a:path h="306">
                  <a:moveTo>
                    <a:pt x="0" y="306"/>
                  </a:moveTo>
                  <a:lnTo>
                    <a:pt x="0" y="159"/>
                  </a:lnTo>
                  <a:lnTo>
                    <a:pt x="0" y="0"/>
                  </a:lnTo>
                </a:path>
              </a:pathLst>
            </a:custGeom>
            <a:noFill/>
            <a:ln w="12700" cap="flat">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49" name="Line 177">
              <a:extLst>
                <a:ext uri="{FF2B5EF4-FFF2-40B4-BE49-F238E27FC236}">
                  <a16:creationId xmlns:a16="http://schemas.microsoft.com/office/drawing/2014/main" id="{B9FBB0F9-48F8-DB14-51C9-1B3DAD3961FF}"/>
                </a:ext>
              </a:extLst>
            </p:cNvPr>
            <p:cNvSpPr>
              <a:spLocks noChangeShapeType="1"/>
            </p:cNvSpPr>
            <p:nvPr/>
          </p:nvSpPr>
          <p:spPr bwMode="auto">
            <a:xfrm>
              <a:off x="6954838" y="1869992"/>
              <a:ext cx="34925" cy="0"/>
            </a:xfrm>
            <a:prstGeom prst="line">
              <a:avLst/>
            </a:prstGeom>
            <a:noFill/>
            <a:ln w="12700" cap="flat">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50" name="Line 178">
              <a:extLst>
                <a:ext uri="{FF2B5EF4-FFF2-40B4-BE49-F238E27FC236}">
                  <a16:creationId xmlns:a16="http://schemas.microsoft.com/office/drawing/2014/main" id="{568D5243-E7D3-AD7E-5C77-7BF2326C8A8E}"/>
                </a:ext>
              </a:extLst>
            </p:cNvPr>
            <p:cNvSpPr>
              <a:spLocks noChangeShapeType="1"/>
            </p:cNvSpPr>
            <p:nvPr/>
          </p:nvSpPr>
          <p:spPr bwMode="auto">
            <a:xfrm>
              <a:off x="6954838" y="1384217"/>
              <a:ext cx="34925" cy="0"/>
            </a:xfrm>
            <a:prstGeom prst="line">
              <a:avLst/>
            </a:prstGeom>
            <a:noFill/>
            <a:ln w="12700" cap="flat">
              <a:solidFill>
                <a:srgbClr val="113E6B"/>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432" name="Group 431">
            <a:extLst>
              <a:ext uri="{FF2B5EF4-FFF2-40B4-BE49-F238E27FC236}">
                <a16:creationId xmlns:a16="http://schemas.microsoft.com/office/drawing/2014/main" id="{D4F23D87-175F-8E62-8459-2A714BC5EE2C}"/>
              </a:ext>
            </a:extLst>
          </p:cNvPr>
          <p:cNvGrpSpPr/>
          <p:nvPr/>
        </p:nvGrpSpPr>
        <p:grpSpPr>
          <a:xfrm>
            <a:off x="3435721" y="2049779"/>
            <a:ext cx="6531212" cy="3044747"/>
            <a:chOff x="2381251" y="1631867"/>
            <a:chExt cx="4591050" cy="3108325"/>
          </a:xfrm>
        </p:grpSpPr>
        <p:sp>
          <p:nvSpPr>
            <p:cNvPr id="443" name="Freeform 179">
              <a:extLst>
                <a:ext uri="{FF2B5EF4-FFF2-40B4-BE49-F238E27FC236}">
                  <a16:creationId xmlns:a16="http://schemas.microsoft.com/office/drawing/2014/main" id="{8296F3D7-43FD-AFFC-DE5F-588179B47A73}"/>
                </a:ext>
              </a:extLst>
            </p:cNvPr>
            <p:cNvSpPr>
              <a:spLocks/>
            </p:cNvSpPr>
            <p:nvPr/>
          </p:nvSpPr>
          <p:spPr bwMode="auto">
            <a:xfrm>
              <a:off x="2381251" y="4006767"/>
              <a:ext cx="960438" cy="733425"/>
            </a:xfrm>
            <a:custGeom>
              <a:avLst/>
              <a:gdLst>
                <a:gd name="T0" fmla="*/ 6 w 605"/>
                <a:gd name="T1" fmla="*/ 455 h 462"/>
                <a:gd name="T2" fmla="*/ 17 w 605"/>
                <a:gd name="T3" fmla="*/ 451 h 462"/>
                <a:gd name="T4" fmla="*/ 28 w 605"/>
                <a:gd name="T5" fmla="*/ 444 h 462"/>
                <a:gd name="T6" fmla="*/ 39 w 605"/>
                <a:gd name="T7" fmla="*/ 429 h 462"/>
                <a:gd name="T8" fmla="*/ 53 w 605"/>
                <a:gd name="T9" fmla="*/ 425 h 462"/>
                <a:gd name="T10" fmla="*/ 68 w 605"/>
                <a:gd name="T11" fmla="*/ 418 h 462"/>
                <a:gd name="T12" fmla="*/ 79 w 605"/>
                <a:gd name="T13" fmla="*/ 398 h 462"/>
                <a:gd name="T14" fmla="*/ 90 w 605"/>
                <a:gd name="T15" fmla="*/ 394 h 462"/>
                <a:gd name="T16" fmla="*/ 100 w 605"/>
                <a:gd name="T17" fmla="*/ 387 h 462"/>
                <a:gd name="T18" fmla="*/ 111 w 605"/>
                <a:gd name="T19" fmla="*/ 383 h 462"/>
                <a:gd name="T20" fmla="*/ 122 w 605"/>
                <a:gd name="T21" fmla="*/ 368 h 462"/>
                <a:gd name="T22" fmla="*/ 133 w 605"/>
                <a:gd name="T23" fmla="*/ 357 h 462"/>
                <a:gd name="T24" fmla="*/ 144 w 605"/>
                <a:gd name="T25" fmla="*/ 350 h 462"/>
                <a:gd name="T26" fmla="*/ 159 w 605"/>
                <a:gd name="T27" fmla="*/ 346 h 462"/>
                <a:gd name="T28" fmla="*/ 168 w 605"/>
                <a:gd name="T29" fmla="*/ 335 h 462"/>
                <a:gd name="T30" fmla="*/ 177 w 605"/>
                <a:gd name="T31" fmla="*/ 324 h 462"/>
                <a:gd name="T32" fmla="*/ 190 w 605"/>
                <a:gd name="T33" fmla="*/ 316 h 462"/>
                <a:gd name="T34" fmla="*/ 206 w 605"/>
                <a:gd name="T35" fmla="*/ 305 h 462"/>
                <a:gd name="T36" fmla="*/ 216 w 605"/>
                <a:gd name="T37" fmla="*/ 298 h 462"/>
                <a:gd name="T38" fmla="*/ 230 w 605"/>
                <a:gd name="T39" fmla="*/ 287 h 462"/>
                <a:gd name="T40" fmla="*/ 241 w 605"/>
                <a:gd name="T41" fmla="*/ 276 h 462"/>
                <a:gd name="T42" fmla="*/ 255 w 605"/>
                <a:gd name="T43" fmla="*/ 265 h 462"/>
                <a:gd name="T44" fmla="*/ 266 w 605"/>
                <a:gd name="T45" fmla="*/ 253 h 462"/>
                <a:gd name="T46" fmla="*/ 277 w 605"/>
                <a:gd name="T47" fmla="*/ 246 h 462"/>
                <a:gd name="T48" fmla="*/ 288 w 605"/>
                <a:gd name="T49" fmla="*/ 235 h 462"/>
                <a:gd name="T50" fmla="*/ 303 w 605"/>
                <a:gd name="T51" fmla="*/ 227 h 462"/>
                <a:gd name="T52" fmla="*/ 317 w 605"/>
                <a:gd name="T53" fmla="*/ 224 h 462"/>
                <a:gd name="T54" fmla="*/ 328 w 605"/>
                <a:gd name="T55" fmla="*/ 216 h 462"/>
                <a:gd name="T56" fmla="*/ 339 w 605"/>
                <a:gd name="T57" fmla="*/ 209 h 462"/>
                <a:gd name="T58" fmla="*/ 352 w 605"/>
                <a:gd name="T59" fmla="*/ 202 h 462"/>
                <a:gd name="T60" fmla="*/ 368 w 605"/>
                <a:gd name="T61" fmla="*/ 194 h 462"/>
                <a:gd name="T62" fmla="*/ 374 w 605"/>
                <a:gd name="T63" fmla="*/ 179 h 462"/>
                <a:gd name="T64" fmla="*/ 385 w 605"/>
                <a:gd name="T65" fmla="*/ 168 h 462"/>
                <a:gd name="T66" fmla="*/ 396 w 605"/>
                <a:gd name="T67" fmla="*/ 157 h 462"/>
                <a:gd name="T68" fmla="*/ 410 w 605"/>
                <a:gd name="T69" fmla="*/ 142 h 462"/>
                <a:gd name="T70" fmla="*/ 421 w 605"/>
                <a:gd name="T71" fmla="*/ 137 h 462"/>
                <a:gd name="T72" fmla="*/ 436 w 605"/>
                <a:gd name="T73" fmla="*/ 135 h 462"/>
                <a:gd name="T74" fmla="*/ 447 w 605"/>
                <a:gd name="T75" fmla="*/ 126 h 462"/>
                <a:gd name="T76" fmla="*/ 457 w 605"/>
                <a:gd name="T77" fmla="*/ 116 h 462"/>
                <a:gd name="T78" fmla="*/ 468 w 605"/>
                <a:gd name="T79" fmla="*/ 105 h 462"/>
                <a:gd name="T80" fmla="*/ 479 w 605"/>
                <a:gd name="T81" fmla="*/ 98 h 462"/>
                <a:gd name="T82" fmla="*/ 494 w 605"/>
                <a:gd name="T83" fmla="*/ 87 h 462"/>
                <a:gd name="T84" fmla="*/ 508 w 605"/>
                <a:gd name="T85" fmla="*/ 83 h 462"/>
                <a:gd name="T86" fmla="*/ 523 w 605"/>
                <a:gd name="T87" fmla="*/ 72 h 462"/>
                <a:gd name="T88" fmla="*/ 534 w 605"/>
                <a:gd name="T89" fmla="*/ 61 h 462"/>
                <a:gd name="T90" fmla="*/ 547 w 605"/>
                <a:gd name="T91" fmla="*/ 56 h 462"/>
                <a:gd name="T92" fmla="*/ 558 w 605"/>
                <a:gd name="T93" fmla="*/ 41 h 462"/>
                <a:gd name="T94" fmla="*/ 572 w 605"/>
                <a:gd name="T95" fmla="*/ 26 h 462"/>
                <a:gd name="T96" fmla="*/ 587 w 605"/>
                <a:gd name="T97" fmla="*/ 15 h 462"/>
                <a:gd name="T98" fmla="*/ 601 w 605"/>
                <a:gd name="T99" fmla="*/ 4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5" h="462">
                  <a:moveTo>
                    <a:pt x="0" y="462"/>
                  </a:moveTo>
                  <a:lnTo>
                    <a:pt x="0" y="458"/>
                  </a:lnTo>
                  <a:lnTo>
                    <a:pt x="4" y="458"/>
                  </a:lnTo>
                  <a:lnTo>
                    <a:pt x="6" y="455"/>
                  </a:lnTo>
                  <a:lnTo>
                    <a:pt x="10" y="455"/>
                  </a:lnTo>
                  <a:lnTo>
                    <a:pt x="10" y="451"/>
                  </a:lnTo>
                  <a:lnTo>
                    <a:pt x="13" y="451"/>
                  </a:lnTo>
                  <a:lnTo>
                    <a:pt x="17" y="451"/>
                  </a:lnTo>
                  <a:lnTo>
                    <a:pt x="21" y="447"/>
                  </a:lnTo>
                  <a:lnTo>
                    <a:pt x="24" y="447"/>
                  </a:lnTo>
                  <a:lnTo>
                    <a:pt x="28" y="447"/>
                  </a:lnTo>
                  <a:lnTo>
                    <a:pt x="28" y="444"/>
                  </a:lnTo>
                  <a:lnTo>
                    <a:pt x="32" y="436"/>
                  </a:lnTo>
                  <a:lnTo>
                    <a:pt x="35" y="436"/>
                  </a:lnTo>
                  <a:lnTo>
                    <a:pt x="39" y="431"/>
                  </a:lnTo>
                  <a:lnTo>
                    <a:pt x="39" y="429"/>
                  </a:lnTo>
                  <a:lnTo>
                    <a:pt x="42" y="425"/>
                  </a:lnTo>
                  <a:lnTo>
                    <a:pt x="46" y="425"/>
                  </a:lnTo>
                  <a:lnTo>
                    <a:pt x="50" y="425"/>
                  </a:lnTo>
                  <a:lnTo>
                    <a:pt x="53" y="425"/>
                  </a:lnTo>
                  <a:lnTo>
                    <a:pt x="57" y="420"/>
                  </a:lnTo>
                  <a:lnTo>
                    <a:pt x="61" y="420"/>
                  </a:lnTo>
                  <a:lnTo>
                    <a:pt x="64" y="420"/>
                  </a:lnTo>
                  <a:lnTo>
                    <a:pt x="68" y="418"/>
                  </a:lnTo>
                  <a:lnTo>
                    <a:pt x="71" y="414"/>
                  </a:lnTo>
                  <a:lnTo>
                    <a:pt x="75" y="407"/>
                  </a:lnTo>
                  <a:lnTo>
                    <a:pt x="79" y="403"/>
                  </a:lnTo>
                  <a:lnTo>
                    <a:pt x="79" y="398"/>
                  </a:lnTo>
                  <a:lnTo>
                    <a:pt x="82" y="398"/>
                  </a:lnTo>
                  <a:lnTo>
                    <a:pt x="86" y="398"/>
                  </a:lnTo>
                  <a:lnTo>
                    <a:pt x="90" y="398"/>
                  </a:lnTo>
                  <a:lnTo>
                    <a:pt x="90" y="394"/>
                  </a:lnTo>
                  <a:lnTo>
                    <a:pt x="93" y="394"/>
                  </a:lnTo>
                  <a:lnTo>
                    <a:pt x="97" y="394"/>
                  </a:lnTo>
                  <a:lnTo>
                    <a:pt x="97" y="392"/>
                  </a:lnTo>
                  <a:lnTo>
                    <a:pt x="100" y="387"/>
                  </a:lnTo>
                  <a:lnTo>
                    <a:pt x="104" y="387"/>
                  </a:lnTo>
                  <a:lnTo>
                    <a:pt x="108" y="387"/>
                  </a:lnTo>
                  <a:lnTo>
                    <a:pt x="108" y="383"/>
                  </a:lnTo>
                  <a:lnTo>
                    <a:pt x="111" y="383"/>
                  </a:lnTo>
                  <a:lnTo>
                    <a:pt x="115" y="376"/>
                  </a:lnTo>
                  <a:lnTo>
                    <a:pt x="119" y="372"/>
                  </a:lnTo>
                  <a:lnTo>
                    <a:pt x="119" y="368"/>
                  </a:lnTo>
                  <a:lnTo>
                    <a:pt x="122" y="368"/>
                  </a:lnTo>
                  <a:lnTo>
                    <a:pt x="126" y="365"/>
                  </a:lnTo>
                  <a:lnTo>
                    <a:pt x="129" y="361"/>
                  </a:lnTo>
                  <a:lnTo>
                    <a:pt x="129" y="357"/>
                  </a:lnTo>
                  <a:lnTo>
                    <a:pt x="133" y="357"/>
                  </a:lnTo>
                  <a:lnTo>
                    <a:pt x="137" y="357"/>
                  </a:lnTo>
                  <a:lnTo>
                    <a:pt x="137" y="354"/>
                  </a:lnTo>
                  <a:lnTo>
                    <a:pt x="140" y="350"/>
                  </a:lnTo>
                  <a:lnTo>
                    <a:pt x="144" y="350"/>
                  </a:lnTo>
                  <a:lnTo>
                    <a:pt x="148" y="346"/>
                  </a:lnTo>
                  <a:lnTo>
                    <a:pt x="151" y="346"/>
                  </a:lnTo>
                  <a:lnTo>
                    <a:pt x="155" y="346"/>
                  </a:lnTo>
                  <a:lnTo>
                    <a:pt x="159" y="346"/>
                  </a:lnTo>
                  <a:lnTo>
                    <a:pt x="159" y="339"/>
                  </a:lnTo>
                  <a:lnTo>
                    <a:pt x="162" y="339"/>
                  </a:lnTo>
                  <a:lnTo>
                    <a:pt x="166" y="335"/>
                  </a:lnTo>
                  <a:lnTo>
                    <a:pt x="168" y="335"/>
                  </a:lnTo>
                  <a:lnTo>
                    <a:pt x="168" y="331"/>
                  </a:lnTo>
                  <a:lnTo>
                    <a:pt x="173" y="331"/>
                  </a:lnTo>
                  <a:lnTo>
                    <a:pt x="177" y="328"/>
                  </a:lnTo>
                  <a:lnTo>
                    <a:pt x="177" y="324"/>
                  </a:lnTo>
                  <a:lnTo>
                    <a:pt x="179" y="320"/>
                  </a:lnTo>
                  <a:lnTo>
                    <a:pt x="184" y="320"/>
                  </a:lnTo>
                  <a:lnTo>
                    <a:pt x="188" y="320"/>
                  </a:lnTo>
                  <a:lnTo>
                    <a:pt x="190" y="316"/>
                  </a:lnTo>
                  <a:lnTo>
                    <a:pt x="195" y="313"/>
                  </a:lnTo>
                  <a:lnTo>
                    <a:pt x="197" y="313"/>
                  </a:lnTo>
                  <a:lnTo>
                    <a:pt x="201" y="313"/>
                  </a:lnTo>
                  <a:lnTo>
                    <a:pt x="206" y="305"/>
                  </a:lnTo>
                  <a:lnTo>
                    <a:pt x="208" y="302"/>
                  </a:lnTo>
                  <a:lnTo>
                    <a:pt x="212" y="302"/>
                  </a:lnTo>
                  <a:lnTo>
                    <a:pt x="216" y="302"/>
                  </a:lnTo>
                  <a:lnTo>
                    <a:pt x="216" y="298"/>
                  </a:lnTo>
                  <a:lnTo>
                    <a:pt x="219" y="298"/>
                  </a:lnTo>
                  <a:lnTo>
                    <a:pt x="223" y="294"/>
                  </a:lnTo>
                  <a:lnTo>
                    <a:pt x="226" y="287"/>
                  </a:lnTo>
                  <a:lnTo>
                    <a:pt x="230" y="287"/>
                  </a:lnTo>
                  <a:lnTo>
                    <a:pt x="234" y="287"/>
                  </a:lnTo>
                  <a:lnTo>
                    <a:pt x="237" y="283"/>
                  </a:lnTo>
                  <a:lnTo>
                    <a:pt x="237" y="279"/>
                  </a:lnTo>
                  <a:lnTo>
                    <a:pt x="241" y="276"/>
                  </a:lnTo>
                  <a:lnTo>
                    <a:pt x="245" y="272"/>
                  </a:lnTo>
                  <a:lnTo>
                    <a:pt x="248" y="268"/>
                  </a:lnTo>
                  <a:lnTo>
                    <a:pt x="252" y="268"/>
                  </a:lnTo>
                  <a:lnTo>
                    <a:pt x="255" y="265"/>
                  </a:lnTo>
                  <a:lnTo>
                    <a:pt x="255" y="257"/>
                  </a:lnTo>
                  <a:lnTo>
                    <a:pt x="259" y="257"/>
                  </a:lnTo>
                  <a:lnTo>
                    <a:pt x="263" y="253"/>
                  </a:lnTo>
                  <a:lnTo>
                    <a:pt x="266" y="253"/>
                  </a:lnTo>
                  <a:lnTo>
                    <a:pt x="266" y="250"/>
                  </a:lnTo>
                  <a:lnTo>
                    <a:pt x="270" y="250"/>
                  </a:lnTo>
                  <a:lnTo>
                    <a:pt x="274" y="250"/>
                  </a:lnTo>
                  <a:lnTo>
                    <a:pt x="277" y="246"/>
                  </a:lnTo>
                  <a:lnTo>
                    <a:pt x="281" y="239"/>
                  </a:lnTo>
                  <a:lnTo>
                    <a:pt x="284" y="239"/>
                  </a:lnTo>
                  <a:lnTo>
                    <a:pt x="288" y="239"/>
                  </a:lnTo>
                  <a:lnTo>
                    <a:pt x="288" y="235"/>
                  </a:lnTo>
                  <a:lnTo>
                    <a:pt x="292" y="231"/>
                  </a:lnTo>
                  <a:lnTo>
                    <a:pt x="295" y="231"/>
                  </a:lnTo>
                  <a:lnTo>
                    <a:pt x="299" y="231"/>
                  </a:lnTo>
                  <a:lnTo>
                    <a:pt x="303" y="227"/>
                  </a:lnTo>
                  <a:lnTo>
                    <a:pt x="306" y="227"/>
                  </a:lnTo>
                  <a:lnTo>
                    <a:pt x="310" y="224"/>
                  </a:lnTo>
                  <a:lnTo>
                    <a:pt x="313" y="224"/>
                  </a:lnTo>
                  <a:lnTo>
                    <a:pt x="317" y="224"/>
                  </a:lnTo>
                  <a:lnTo>
                    <a:pt x="317" y="220"/>
                  </a:lnTo>
                  <a:lnTo>
                    <a:pt x="321" y="220"/>
                  </a:lnTo>
                  <a:lnTo>
                    <a:pt x="324" y="220"/>
                  </a:lnTo>
                  <a:lnTo>
                    <a:pt x="328" y="216"/>
                  </a:lnTo>
                  <a:lnTo>
                    <a:pt x="332" y="216"/>
                  </a:lnTo>
                  <a:lnTo>
                    <a:pt x="335" y="213"/>
                  </a:lnTo>
                  <a:lnTo>
                    <a:pt x="335" y="209"/>
                  </a:lnTo>
                  <a:lnTo>
                    <a:pt x="339" y="209"/>
                  </a:lnTo>
                  <a:lnTo>
                    <a:pt x="341" y="205"/>
                  </a:lnTo>
                  <a:lnTo>
                    <a:pt x="346" y="205"/>
                  </a:lnTo>
                  <a:lnTo>
                    <a:pt x="350" y="202"/>
                  </a:lnTo>
                  <a:lnTo>
                    <a:pt x="352" y="202"/>
                  </a:lnTo>
                  <a:lnTo>
                    <a:pt x="357" y="198"/>
                  </a:lnTo>
                  <a:lnTo>
                    <a:pt x="361" y="198"/>
                  </a:lnTo>
                  <a:lnTo>
                    <a:pt x="363" y="194"/>
                  </a:lnTo>
                  <a:lnTo>
                    <a:pt x="368" y="194"/>
                  </a:lnTo>
                  <a:lnTo>
                    <a:pt x="368" y="187"/>
                  </a:lnTo>
                  <a:lnTo>
                    <a:pt x="370" y="183"/>
                  </a:lnTo>
                  <a:lnTo>
                    <a:pt x="374" y="183"/>
                  </a:lnTo>
                  <a:lnTo>
                    <a:pt x="374" y="179"/>
                  </a:lnTo>
                  <a:lnTo>
                    <a:pt x="379" y="176"/>
                  </a:lnTo>
                  <a:lnTo>
                    <a:pt x="381" y="172"/>
                  </a:lnTo>
                  <a:lnTo>
                    <a:pt x="385" y="172"/>
                  </a:lnTo>
                  <a:lnTo>
                    <a:pt x="385" y="168"/>
                  </a:lnTo>
                  <a:lnTo>
                    <a:pt x="390" y="164"/>
                  </a:lnTo>
                  <a:lnTo>
                    <a:pt x="392" y="161"/>
                  </a:lnTo>
                  <a:lnTo>
                    <a:pt x="396" y="161"/>
                  </a:lnTo>
                  <a:lnTo>
                    <a:pt x="396" y="157"/>
                  </a:lnTo>
                  <a:lnTo>
                    <a:pt x="399" y="153"/>
                  </a:lnTo>
                  <a:lnTo>
                    <a:pt x="403" y="150"/>
                  </a:lnTo>
                  <a:lnTo>
                    <a:pt x="407" y="146"/>
                  </a:lnTo>
                  <a:lnTo>
                    <a:pt x="410" y="142"/>
                  </a:lnTo>
                  <a:lnTo>
                    <a:pt x="414" y="142"/>
                  </a:lnTo>
                  <a:lnTo>
                    <a:pt x="414" y="137"/>
                  </a:lnTo>
                  <a:lnTo>
                    <a:pt x="418" y="137"/>
                  </a:lnTo>
                  <a:lnTo>
                    <a:pt x="421" y="137"/>
                  </a:lnTo>
                  <a:lnTo>
                    <a:pt x="425" y="137"/>
                  </a:lnTo>
                  <a:lnTo>
                    <a:pt x="428" y="137"/>
                  </a:lnTo>
                  <a:lnTo>
                    <a:pt x="432" y="137"/>
                  </a:lnTo>
                  <a:lnTo>
                    <a:pt x="436" y="135"/>
                  </a:lnTo>
                  <a:lnTo>
                    <a:pt x="439" y="135"/>
                  </a:lnTo>
                  <a:lnTo>
                    <a:pt x="443" y="131"/>
                  </a:lnTo>
                  <a:lnTo>
                    <a:pt x="443" y="126"/>
                  </a:lnTo>
                  <a:lnTo>
                    <a:pt x="447" y="126"/>
                  </a:lnTo>
                  <a:lnTo>
                    <a:pt x="450" y="124"/>
                  </a:lnTo>
                  <a:lnTo>
                    <a:pt x="454" y="120"/>
                  </a:lnTo>
                  <a:lnTo>
                    <a:pt x="454" y="116"/>
                  </a:lnTo>
                  <a:lnTo>
                    <a:pt x="457" y="116"/>
                  </a:lnTo>
                  <a:lnTo>
                    <a:pt x="461" y="111"/>
                  </a:lnTo>
                  <a:lnTo>
                    <a:pt x="465" y="111"/>
                  </a:lnTo>
                  <a:lnTo>
                    <a:pt x="465" y="109"/>
                  </a:lnTo>
                  <a:lnTo>
                    <a:pt x="468" y="105"/>
                  </a:lnTo>
                  <a:lnTo>
                    <a:pt x="472" y="105"/>
                  </a:lnTo>
                  <a:lnTo>
                    <a:pt x="476" y="100"/>
                  </a:lnTo>
                  <a:lnTo>
                    <a:pt x="476" y="98"/>
                  </a:lnTo>
                  <a:lnTo>
                    <a:pt x="479" y="98"/>
                  </a:lnTo>
                  <a:lnTo>
                    <a:pt x="483" y="98"/>
                  </a:lnTo>
                  <a:lnTo>
                    <a:pt x="486" y="94"/>
                  </a:lnTo>
                  <a:lnTo>
                    <a:pt x="490" y="89"/>
                  </a:lnTo>
                  <a:lnTo>
                    <a:pt x="494" y="87"/>
                  </a:lnTo>
                  <a:lnTo>
                    <a:pt x="497" y="87"/>
                  </a:lnTo>
                  <a:lnTo>
                    <a:pt x="501" y="87"/>
                  </a:lnTo>
                  <a:lnTo>
                    <a:pt x="505" y="83"/>
                  </a:lnTo>
                  <a:lnTo>
                    <a:pt x="508" y="83"/>
                  </a:lnTo>
                  <a:lnTo>
                    <a:pt x="512" y="78"/>
                  </a:lnTo>
                  <a:lnTo>
                    <a:pt x="515" y="74"/>
                  </a:lnTo>
                  <a:lnTo>
                    <a:pt x="519" y="74"/>
                  </a:lnTo>
                  <a:lnTo>
                    <a:pt x="523" y="72"/>
                  </a:lnTo>
                  <a:lnTo>
                    <a:pt x="525" y="67"/>
                  </a:lnTo>
                  <a:lnTo>
                    <a:pt x="530" y="67"/>
                  </a:lnTo>
                  <a:lnTo>
                    <a:pt x="534" y="63"/>
                  </a:lnTo>
                  <a:lnTo>
                    <a:pt x="534" y="61"/>
                  </a:lnTo>
                  <a:lnTo>
                    <a:pt x="536" y="61"/>
                  </a:lnTo>
                  <a:lnTo>
                    <a:pt x="541" y="56"/>
                  </a:lnTo>
                  <a:lnTo>
                    <a:pt x="543" y="56"/>
                  </a:lnTo>
                  <a:lnTo>
                    <a:pt x="547" y="56"/>
                  </a:lnTo>
                  <a:lnTo>
                    <a:pt x="552" y="52"/>
                  </a:lnTo>
                  <a:lnTo>
                    <a:pt x="554" y="48"/>
                  </a:lnTo>
                  <a:lnTo>
                    <a:pt x="554" y="41"/>
                  </a:lnTo>
                  <a:lnTo>
                    <a:pt x="558" y="41"/>
                  </a:lnTo>
                  <a:lnTo>
                    <a:pt x="563" y="37"/>
                  </a:lnTo>
                  <a:lnTo>
                    <a:pt x="565" y="37"/>
                  </a:lnTo>
                  <a:lnTo>
                    <a:pt x="569" y="34"/>
                  </a:lnTo>
                  <a:lnTo>
                    <a:pt x="572" y="26"/>
                  </a:lnTo>
                  <a:lnTo>
                    <a:pt x="576" y="22"/>
                  </a:lnTo>
                  <a:lnTo>
                    <a:pt x="580" y="19"/>
                  </a:lnTo>
                  <a:lnTo>
                    <a:pt x="583" y="19"/>
                  </a:lnTo>
                  <a:lnTo>
                    <a:pt x="587" y="15"/>
                  </a:lnTo>
                  <a:lnTo>
                    <a:pt x="591" y="11"/>
                  </a:lnTo>
                  <a:lnTo>
                    <a:pt x="594" y="8"/>
                  </a:lnTo>
                  <a:lnTo>
                    <a:pt x="598" y="8"/>
                  </a:lnTo>
                  <a:lnTo>
                    <a:pt x="601" y="4"/>
                  </a:lnTo>
                  <a:lnTo>
                    <a:pt x="605" y="0"/>
                  </a:lnTo>
                </a:path>
              </a:pathLst>
            </a:custGeom>
            <a:noFill/>
            <a:ln w="30163"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44" name="Freeform 180">
              <a:extLst>
                <a:ext uri="{FF2B5EF4-FFF2-40B4-BE49-F238E27FC236}">
                  <a16:creationId xmlns:a16="http://schemas.microsoft.com/office/drawing/2014/main" id="{D8B92A1A-F8CB-0212-7BAE-05FF02FF1A3D}"/>
                </a:ext>
              </a:extLst>
            </p:cNvPr>
            <p:cNvSpPr>
              <a:spLocks/>
            </p:cNvSpPr>
            <p:nvPr/>
          </p:nvSpPr>
          <p:spPr bwMode="auto">
            <a:xfrm>
              <a:off x="3341688" y="3316205"/>
              <a:ext cx="985838" cy="690563"/>
            </a:xfrm>
            <a:custGeom>
              <a:avLst/>
              <a:gdLst>
                <a:gd name="T0" fmla="*/ 7 w 621"/>
                <a:gd name="T1" fmla="*/ 424 h 435"/>
                <a:gd name="T2" fmla="*/ 18 w 621"/>
                <a:gd name="T3" fmla="*/ 420 h 435"/>
                <a:gd name="T4" fmla="*/ 29 w 621"/>
                <a:gd name="T5" fmla="*/ 417 h 435"/>
                <a:gd name="T6" fmla="*/ 40 w 621"/>
                <a:gd name="T7" fmla="*/ 406 h 435"/>
                <a:gd name="T8" fmla="*/ 54 w 621"/>
                <a:gd name="T9" fmla="*/ 394 h 435"/>
                <a:gd name="T10" fmla="*/ 69 w 621"/>
                <a:gd name="T11" fmla="*/ 387 h 435"/>
                <a:gd name="T12" fmla="*/ 80 w 621"/>
                <a:gd name="T13" fmla="*/ 372 h 435"/>
                <a:gd name="T14" fmla="*/ 94 w 621"/>
                <a:gd name="T15" fmla="*/ 357 h 435"/>
                <a:gd name="T16" fmla="*/ 105 w 621"/>
                <a:gd name="T17" fmla="*/ 346 h 435"/>
                <a:gd name="T18" fmla="*/ 115 w 621"/>
                <a:gd name="T19" fmla="*/ 339 h 435"/>
                <a:gd name="T20" fmla="*/ 131 w 621"/>
                <a:gd name="T21" fmla="*/ 331 h 435"/>
                <a:gd name="T22" fmla="*/ 144 w 621"/>
                <a:gd name="T23" fmla="*/ 324 h 435"/>
                <a:gd name="T24" fmla="*/ 159 w 621"/>
                <a:gd name="T25" fmla="*/ 313 h 435"/>
                <a:gd name="T26" fmla="*/ 173 w 621"/>
                <a:gd name="T27" fmla="*/ 302 h 435"/>
                <a:gd name="T28" fmla="*/ 184 w 621"/>
                <a:gd name="T29" fmla="*/ 298 h 435"/>
                <a:gd name="T30" fmla="*/ 195 w 621"/>
                <a:gd name="T31" fmla="*/ 287 h 435"/>
                <a:gd name="T32" fmla="*/ 206 w 621"/>
                <a:gd name="T33" fmla="*/ 272 h 435"/>
                <a:gd name="T34" fmla="*/ 217 w 621"/>
                <a:gd name="T35" fmla="*/ 268 h 435"/>
                <a:gd name="T36" fmla="*/ 228 w 621"/>
                <a:gd name="T37" fmla="*/ 257 h 435"/>
                <a:gd name="T38" fmla="*/ 242 w 621"/>
                <a:gd name="T39" fmla="*/ 246 h 435"/>
                <a:gd name="T40" fmla="*/ 253 w 621"/>
                <a:gd name="T41" fmla="*/ 235 h 435"/>
                <a:gd name="T42" fmla="*/ 264 w 621"/>
                <a:gd name="T43" fmla="*/ 224 h 435"/>
                <a:gd name="T44" fmla="*/ 278 w 621"/>
                <a:gd name="T45" fmla="*/ 213 h 435"/>
                <a:gd name="T46" fmla="*/ 293 w 621"/>
                <a:gd name="T47" fmla="*/ 204 h 435"/>
                <a:gd name="T48" fmla="*/ 304 w 621"/>
                <a:gd name="T49" fmla="*/ 202 h 435"/>
                <a:gd name="T50" fmla="*/ 315 w 621"/>
                <a:gd name="T51" fmla="*/ 193 h 435"/>
                <a:gd name="T52" fmla="*/ 328 w 621"/>
                <a:gd name="T53" fmla="*/ 189 h 435"/>
                <a:gd name="T54" fmla="*/ 339 w 621"/>
                <a:gd name="T55" fmla="*/ 187 h 435"/>
                <a:gd name="T56" fmla="*/ 350 w 621"/>
                <a:gd name="T57" fmla="*/ 178 h 435"/>
                <a:gd name="T58" fmla="*/ 361 w 621"/>
                <a:gd name="T59" fmla="*/ 171 h 435"/>
                <a:gd name="T60" fmla="*/ 375 w 621"/>
                <a:gd name="T61" fmla="*/ 167 h 435"/>
                <a:gd name="T62" fmla="*/ 386 w 621"/>
                <a:gd name="T63" fmla="*/ 156 h 435"/>
                <a:gd name="T64" fmla="*/ 397 w 621"/>
                <a:gd name="T65" fmla="*/ 145 h 435"/>
                <a:gd name="T66" fmla="*/ 411 w 621"/>
                <a:gd name="T67" fmla="*/ 141 h 435"/>
                <a:gd name="T68" fmla="*/ 426 w 621"/>
                <a:gd name="T69" fmla="*/ 130 h 435"/>
                <a:gd name="T70" fmla="*/ 437 w 621"/>
                <a:gd name="T71" fmla="*/ 123 h 435"/>
                <a:gd name="T72" fmla="*/ 451 w 621"/>
                <a:gd name="T73" fmla="*/ 112 h 435"/>
                <a:gd name="T74" fmla="*/ 462 w 621"/>
                <a:gd name="T75" fmla="*/ 108 h 435"/>
                <a:gd name="T76" fmla="*/ 477 w 621"/>
                <a:gd name="T77" fmla="*/ 100 h 435"/>
                <a:gd name="T78" fmla="*/ 490 w 621"/>
                <a:gd name="T79" fmla="*/ 93 h 435"/>
                <a:gd name="T80" fmla="*/ 501 w 621"/>
                <a:gd name="T81" fmla="*/ 78 h 435"/>
                <a:gd name="T82" fmla="*/ 512 w 621"/>
                <a:gd name="T83" fmla="*/ 71 h 435"/>
                <a:gd name="T84" fmla="*/ 526 w 621"/>
                <a:gd name="T85" fmla="*/ 63 h 435"/>
                <a:gd name="T86" fmla="*/ 537 w 621"/>
                <a:gd name="T87" fmla="*/ 56 h 435"/>
                <a:gd name="T88" fmla="*/ 552 w 621"/>
                <a:gd name="T89" fmla="*/ 41 h 435"/>
                <a:gd name="T90" fmla="*/ 563 w 621"/>
                <a:gd name="T91" fmla="*/ 30 h 435"/>
                <a:gd name="T92" fmla="*/ 577 w 621"/>
                <a:gd name="T93" fmla="*/ 19 h 435"/>
                <a:gd name="T94" fmla="*/ 592 w 621"/>
                <a:gd name="T95" fmla="*/ 11 h 435"/>
                <a:gd name="T96" fmla="*/ 603 w 621"/>
                <a:gd name="T97" fmla="*/ 4 h 435"/>
                <a:gd name="T98" fmla="*/ 617 w 621"/>
                <a:gd name="T99" fmla="*/ 0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1" h="435">
                  <a:moveTo>
                    <a:pt x="0" y="435"/>
                  </a:moveTo>
                  <a:lnTo>
                    <a:pt x="4" y="432"/>
                  </a:lnTo>
                  <a:lnTo>
                    <a:pt x="7" y="428"/>
                  </a:lnTo>
                  <a:lnTo>
                    <a:pt x="7" y="424"/>
                  </a:lnTo>
                  <a:lnTo>
                    <a:pt x="11" y="424"/>
                  </a:lnTo>
                  <a:lnTo>
                    <a:pt x="15" y="424"/>
                  </a:lnTo>
                  <a:lnTo>
                    <a:pt x="18" y="424"/>
                  </a:lnTo>
                  <a:lnTo>
                    <a:pt x="18" y="420"/>
                  </a:lnTo>
                  <a:lnTo>
                    <a:pt x="22" y="420"/>
                  </a:lnTo>
                  <a:lnTo>
                    <a:pt x="25" y="420"/>
                  </a:lnTo>
                  <a:lnTo>
                    <a:pt x="29" y="420"/>
                  </a:lnTo>
                  <a:lnTo>
                    <a:pt x="29" y="417"/>
                  </a:lnTo>
                  <a:lnTo>
                    <a:pt x="33" y="417"/>
                  </a:lnTo>
                  <a:lnTo>
                    <a:pt x="36" y="409"/>
                  </a:lnTo>
                  <a:lnTo>
                    <a:pt x="36" y="406"/>
                  </a:lnTo>
                  <a:lnTo>
                    <a:pt x="40" y="406"/>
                  </a:lnTo>
                  <a:lnTo>
                    <a:pt x="44" y="402"/>
                  </a:lnTo>
                  <a:lnTo>
                    <a:pt x="47" y="402"/>
                  </a:lnTo>
                  <a:lnTo>
                    <a:pt x="51" y="398"/>
                  </a:lnTo>
                  <a:lnTo>
                    <a:pt x="54" y="394"/>
                  </a:lnTo>
                  <a:lnTo>
                    <a:pt x="58" y="391"/>
                  </a:lnTo>
                  <a:lnTo>
                    <a:pt x="62" y="387"/>
                  </a:lnTo>
                  <a:lnTo>
                    <a:pt x="65" y="387"/>
                  </a:lnTo>
                  <a:lnTo>
                    <a:pt x="69" y="387"/>
                  </a:lnTo>
                  <a:lnTo>
                    <a:pt x="69" y="383"/>
                  </a:lnTo>
                  <a:lnTo>
                    <a:pt x="73" y="380"/>
                  </a:lnTo>
                  <a:lnTo>
                    <a:pt x="76" y="376"/>
                  </a:lnTo>
                  <a:lnTo>
                    <a:pt x="80" y="372"/>
                  </a:lnTo>
                  <a:lnTo>
                    <a:pt x="83" y="368"/>
                  </a:lnTo>
                  <a:lnTo>
                    <a:pt x="87" y="368"/>
                  </a:lnTo>
                  <a:lnTo>
                    <a:pt x="91" y="361"/>
                  </a:lnTo>
                  <a:lnTo>
                    <a:pt x="94" y="357"/>
                  </a:lnTo>
                  <a:lnTo>
                    <a:pt x="98" y="354"/>
                  </a:lnTo>
                  <a:lnTo>
                    <a:pt x="98" y="350"/>
                  </a:lnTo>
                  <a:lnTo>
                    <a:pt x="102" y="350"/>
                  </a:lnTo>
                  <a:lnTo>
                    <a:pt x="105" y="346"/>
                  </a:lnTo>
                  <a:lnTo>
                    <a:pt x="109" y="342"/>
                  </a:lnTo>
                  <a:lnTo>
                    <a:pt x="109" y="339"/>
                  </a:lnTo>
                  <a:lnTo>
                    <a:pt x="111" y="339"/>
                  </a:lnTo>
                  <a:lnTo>
                    <a:pt x="115" y="339"/>
                  </a:lnTo>
                  <a:lnTo>
                    <a:pt x="120" y="339"/>
                  </a:lnTo>
                  <a:lnTo>
                    <a:pt x="122" y="335"/>
                  </a:lnTo>
                  <a:lnTo>
                    <a:pt x="126" y="331"/>
                  </a:lnTo>
                  <a:lnTo>
                    <a:pt x="131" y="331"/>
                  </a:lnTo>
                  <a:lnTo>
                    <a:pt x="133" y="324"/>
                  </a:lnTo>
                  <a:lnTo>
                    <a:pt x="137" y="324"/>
                  </a:lnTo>
                  <a:lnTo>
                    <a:pt x="140" y="324"/>
                  </a:lnTo>
                  <a:lnTo>
                    <a:pt x="144" y="324"/>
                  </a:lnTo>
                  <a:lnTo>
                    <a:pt x="148" y="320"/>
                  </a:lnTo>
                  <a:lnTo>
                    <a:pt x="151" y="313"/>
                  </a:lnTo>
                  <a:lnTo>
                    <a:pt x="155" y="313"/>
                  </a:lnTo>
                  <a:lnTo>
                    <a:pt x="159" y="313"/>
                  </a:lnTo>
                  <a:lnTo>
                    <a:pt x="162" y="309"/>
                  </a:lnTo>
                  <a:lnTo>
                    <a:pt x="166" y="305"/>
                  </a:lnTo>
                  <a:lnTo>
                    <a:pt x="169" y="305"/>
                  </a:lnTo>
                  <a:lnTo>
                    <a:pt x="173" y="302"/>
                  </a:lnTo>
                  <a:lnTo>
                    <a:pt x="177" y="302"/>
                  </a:lnTo>
                  <a:lnTo>
                    <a:pt x="177" y="298"/>
                  </a:lnTo>
                  <a:lnTo>
                    <a:pt x="180" y="298"/>
                  </a:lnTo>
                  <a:lnTo>
                    <a:pt x="184" y="298"/>
                  </a:lnTo>
                  <a:lnTo>
                    <a:pt x="188" y="294"/>
                  </a:lnTo>
                  <a:lnTo>
                    <a:pt x="188" y="291"/>
                  </a:lnTo>
                  <a:lnTo>
                    <a:pt x="191" y="291"/>
                  </a:lnTo>
                  <a:lnTo>
                    <a:pt x="195" y="287"/>
                  </a:lnTo>
                  <a:lnTo>
                    <a:pt x="195" y="283"/>
                  </a:lnTo>
                  <a:lnTo>
                    <a:pt x="198" y="279"/>
                  </a:lnTo>
                  <a:lnTo>
                    <a:pt x="202" y="276"/>
                  </a:lnTo>
                  <a:lnTo>
                    <a:pt x="206" y="272"/>
                  </a:lnTo>
                  <a:lnTo>
                    <a:pt x="206" y="268"/>
                  </a:lnTo>
                  <a:lnTo>
                    <a:pt x="209" y="268"/>
                  </a:lnTo>
                  <a:lnTo>
                    <a:pt x="213" y="268"/>
                  </a:lnTo>
                  <a:lnTo>
                    <a:pt x="217" y="268"/>
                  </a:lnTo>
                  <a:lnTo>
                    <a:pt x="217" y="265"/>
                  </a:lnTo>
                  <a:lnTo>
                    <a:pt x="220" y="265"/>
                  </a:lnTo>
                  <a:lnTo>
                    <a:pt x="224" y="261"/>
                  </a:lnTo>
                  <a:lnTo>
                    <a:pt x="228" y="257"/>
                  </a:lnTo>
                  <a:lnTo>
                    <a:pt x="231" y="252"/>
                  </a:lnTo>
                  <a:lnTo>
                    <a:pt x="235" y="252"/>
                  </a:lnTo>
                  <a:lnTo>
                    <a:pt x="238" y="250"/>
                  </a:lnTo>
                  <a:lnTo>
                    <a:pt x="242" y="246"/>
                  </a:lnTo>
                  <a:lnTo>
                    <a:pt x="246" y="246"/>
                  </a:lnTo>
                  <a:lnTo>
                    <a:pt x="246" y="241"/>
                  </a:lnTo>
                  <a:lnTo>
                    <a:pt x="249" y="239"/>
                  </a:lnTo>
                  <a:lnTo>
                    <a:pt x="253" y="235"/>
                  </a:lnTo>
                  <a:lnTo>
                    <a:pt x="257" y="230"/>
                  </a:lnTo>
                  <a:lnTo>
                    <a:pt x="257" y="224"/>
                  </a:lnTo>
                  <a:lnTo>
                    <a:pt x="260" y="224"/>
                  </a:lnTo>
                  <a:lnTo>
                    <a:pt x="264" y="224"/>
                  </a:lnTo>
                  <a:lnTo>
                    <a:pt x="267" y="219"/>
                  </a:lnTo>
                  <a:lnTo>
                    <a:pt x="271" y="219"/>
                  </a:lnTo>
                  <a:lnTo>
                    <a:pt x="275" y="215"/>
                  </a:lnTo>
                  <a:lnTo>
                    <a:pt x="278" y="213"/>
                  </a:lnTo>
                  <a:lnTo>
                    <a:pt x="282" y="213"/>
                  </a:lnTo>
                  <a:lnTo>
                    <a:pt x="286" y="209"/>
                  </a:lnTo>
                  <a:lnTo>
                    <a:pt x="289" y="204"/>
                  </a:lnTo>
                  <a:lnTo>
                    <a:pt x="293" y="204"/>
                  </a:lnTo>
                  <a:lnTo>
                    <a:pt x="295" y="204"/>
                  </a:lnTo>
                  <a:lnTo>
                    <a:pt x="295" y="202"/>
                  </a:lnTo>
                  <a:lnTo>
                    <a:pt x="300" y="202"/>
                  </a:lnTo>
                  <a:lnTo>
                    <a:pt x="304" y="202"/>
                  </a:lnTo>
                  <a:lnTo>
                    <a:pt x="306" y="202"/>
                  </a:lnTo>
                  <a:lnTo>
                    <a:pt x="306" y="198"/>
                  </a:lnTo>
                  <a:lnTo>
                    <a:pt x="311" y="198"/>
                  </a:lnTo>
                  <a:lnTo>
                    <a:pt x="315" y="193"/>
                  </a:lnTo>
                  <a:lnTo>
                    <a:pt x="317" y="193"/>
                  </a:lnTo>
                  <a:lnTo>
                    <a:pt x="321" y="193"/>
                  </a:lnTo>
                  <a:lnTo>
                    <a:pt x="324" y="189"/>
                  </a:lnTo>
                  <a:lnTo>
                    <a:pt x="328" y="189"/>
                  </a:lnTo>
                  <a:lnTo>
                    <a:pt x="332" y="189"/>
                  </a:lnTo>
                  <a:lnTo>
                    <a:pt x="335" y="189"/>
                  </a:lnTo>
                  <a:lnTo>
                    <a:pt x="335" y="187"/>
                  </a:lnTo>
                  <a:lnTo>
                    <a:pt x="339" y="187"/>
                  </a:lnTo>
                  <a:lnTo>
                    <a:pt x="343" y="187"/>
                  </a:lnTo>
                  <a:lnTo>
                    <a:pt x="346" y="187"/>
                  </a:lnTo>
                  <a:lnTo>
                    <a:pt x="346" y="182"/>
                  </a:lnTo>
                  <a:lnTo>
                    <a:pt x="350" y="178"/>
                  </a:lnTo>
                  <a:lnTo>
                    <a:pt x="353" y="176"/>
                  </a:lnTo>
                  <a:lnTo>
                    <a:pt x="353" y="171"/>
                  </a:lnTo>
                  <a:lnTo>
                    <a:pt x="357" y="171"/>
                  </a:lnTo>
                  <a:lnTo>
                    <a:pt x="361" y="171"/>
                  </a:lnTo>
                  <a:lnTo>
                    <a:pt x="364" y="171"/>
                  </a:lnTo>
                  <a:lnTo>
                    <a:pt x="368" y="167"/>
                  </a:lnTo>
                  <a:lnTo>
                    <a:pt x="372" y="167"/>
                  </a:lnTo>
                  <a:lnTo>
                    <a:pt x="375" y="167"/>
                  </a:lnTo>
                  <a:lnTo>
                    <a:pt x="379" y="167"/>
                  </a:lnTo>
                  <a:lnTo>
                    <a:pt x="382" y="160"/>
                  </a:lnTo>
                  <a:lnTo>
                    <a:pt x="386" y="160"/>
                  </a:lnTo>
                  <a:lnTo>
                    <a:pt x="386" y="156"/>
                  </a:lnTo>
                  <a:lnTo>
                    <a:pt x="390" y="152"/>
                  </a:lnTo>
                  <a:lnTo>
                    <a:pt x="393" y="152"/>
                  </a:lnTo>
                  <a:lnTo>
                    <a:pt x="393" y="145"/>
                  </a:lnTo>
                  <a:lnTo>
                    <a:pt x="397" y="145"/>
                  </a:lnTo>
                  <a:lnTo>
                    <a:pt x="401" y="145"/>
                  </a:lnTo>
                  <a:lnTo>
                    <a:pt x="404" y="145"/>
                  </a:lnTo>
                  <a:lnTo>
                    <a:pt x="408" y="141"/>
                  </a:lnTo>
                  <a:lnTo>
                    <a:pt x="411" y="141"/>
                  </a:lnTo>
                  <a:lnTo>
                    <a:pt x="415" y="141"/>
                  </a:lnTo>
                  <a:lnTo>
                    <a:pt x="419" y="134"/>
                  </a:lnTo>
                  <a:lnTo>
                    <a:pt x="422" y="134"/>
                  </a:lnTo>
                  <a:lnTo>
                    <a:pt x="426" y="130"/>
                  </a:lnTo>
                  <a:lnTo>
                    <a:pt x="430" y="126"/>
                  </a:lnTo>
                  <a:lnTo>
                    <a:pt x="433" y="126"/>
                  </a:lnTo>
                  <a:lnTo>
                    <a:pt x="433" y="123"/>
                  </a:lnTo>
                  <a:lnTo>
                    <a:pt x="437" y="123"/>
                  </a:lnTo>
                  <a:lnTo>
                    <a:pt x="440" y="123"/>
                  </a:lnTo>
                  <a:lnTo>
                    <a:pt x="444" y="119"/>
                  </a:lnTo>
                  <a:lnTo>
                    <a:pt x="448" y="112"/>
                  </a:lnTo>
                  <a:lnTo>
                    <a:pt x="451" y="112"/>
                  </a:lnTo>
                  <a:lnTo>
                    <a:pt x="455" y="112"/>
                  </a:lnTo>
                  <a:lnTo>
                    <a:pt x="455" y="108"/>
                  </a:lnTo>
                  <a:lnTo>
                    <a:pt x="459" y="108"/>
                  </a:lnTo>
                  <a:lnTo>
                    <a:pt x="462" y="108"/>
                  </a:lnTo>
                  <a:lnTo>
                    <a:pt x="466" y="100"/>
                  </a:lnTo>
                  <a:lnTo>
                    <a:pt x="468" y="100"/>
                  </a:lnTo>
                  <a:lnTo>
                    <a:pt x="473" y="100"/>
                  </a:lnTo>
                  <a:lnTo>
                    <a:pt x="477" y="100"/>
                  </a:lnTo>
                  <a:lnTo>
                    <a:pt x="479" y="97"/>
                  </a:lnTo>
                  <a:lnTo>
                    <a:pt x="484" y="97"/>
                  </a:lnTo>
                  <a:lnTo>
                    <a:pt x="488" y="93"/>
                  </a:lnTo>
                  <a:lnTo>
                    <a:pt x="490" y="93"/>
                  </a:lnTo>
                  <a:lnTo>
                    <a:pt x="495" y="86"/>
                  </a:lnTo>
                  <a:lnTo>
                    <a:pt x="497" y="86"/>
                  </a:lnTo>
                  <a:lnTo>
                    <a:pt x="501" y="82"/>
                  </a:lnTo>
                  <a:lnTo>
                    <a:pt x="501" y="78"/>
                  </a:lnTo>
                  <a:lnTo>
                    <a:pt x="506" y="78"/>
                  </a:lnTo>
                  <a:lnTo>
                    <a:pt x="508" y="74"/>
                  </a:lnTo>
                  <a:lnTo>
                    <a:pt x="512" y="74"/>
                  </a:lnTo>
                  <a:lnTo>
                    <a:pt x="512" y="71"/>
                  </a:lnTo>
                  <a:lnTo>
                    <a:pt x="517" y="71"/>
                  </a:lnTo>
                  <a:lnTo>
                    <a:pt x="519" y="67"/>
                  </a:lnTo>
                  <a:lnTo>
                    <a:pt x="523" y="67"/>
                  </a:lnTo>
                  <a:lnTo>
                    <a:pt x="526" y="63"/>
                  </a:lnTo>
                  <a:lnTo>
                    <a:pt x="530" y="63"/>
                  </a:lnTo>
                  <a:lnTo>
                    <a:pt x="534" y="60"/>
                  </a:lnTo>
                  <a:lnTo>
                    <a:pt x="534" y="56"/>
                  </a:lnTo>
                  <a:lnTo>
                    <a:pt x="537" y="56"/>
                  </a:lnTo>
                  <a:lnTo>
                    <a:pt x="541" y="52"/>
                  </a:lnTo>
                  <a:lnTo>
                    <a:pt x="545" y="45"/>
                  </a:lnTo>
                  <a:lnTo>
                    <a:pt x="548" y="41"/>
                  </a:lnTo>
                  <a:lnTo>
                    <a:pt x="552" y="41"/>
                  </a:lnTo>
                  <a:lnTo>
                    <a:pt x="552" y="37"/>
                  </a:lnTo>
                  <a:lnTo>
                    <a:pt x="555" y="37"/>
                  </a:lnTo>
                  <a:lnTo>
                    <a:pt x="559" y="34"/>
                  </a:lnTo>
                  <a:lnTo>
                    <a:pt x="563" y="30"/>
                  </a:lnTo>
                  <a:lnTo>
                    <a:pt x="566" y="30"/>
                  </a:lnTo>
                  <a:lnTo>
                    <a:pt x="570" y="26"/>
                  </a:lnTo>
                  <a:lnTo>
                    <a:pt x="574" y="23"/>
                  </a:lnTo>
                  <a:lnTo>
                    <a:pt x="577" y="19"/>
                  </a:lnTo>
                  <a:lnTo>
                    <a:pt x="581" y="15"/>
                  </a:lnTo>
                  <a:lnTo>
                    <a:pt x="584" y="11"/>
                  </a:lnTo>
                  <a:lnTo>
                    <a:pt x="588" y="11"/>
                  </a:lnTo>
                  <a:lnTo>
                    <a:pt x="592" y="11"/>
                  </a:lnTo>
                  <a:lnTo>
                    <a:pt x="595" y="8"/>
                  </a:lnTo>
                  <a:lnTo>
                    <a:pt x="599" y="8"/>
                  </a:lnTo>
                  <a:lnTo>
                    <a:pt x="603" y="8"/>
                  </a:lnTo>
                  <a:lnTo>
                    <a:pt x="603" y="4"/>
                  </a:lnTo>
                  <a:lnTo>
                    <a:pt x="606" y="4"/>
                  </a:lnTo>
                  <a:lnTo>
                    <a:pt x="610" y="4"/>
                  </a:lnTo>
                  <a:lnTo>
                    <a:pt x="613" y="0"/>
                  </a:lnTo>
                  <a:lnTo>
                    <a:pt x="617" y="0"/>
                  </a:lnTo>
                  <a:lnTo>
                    <a:pt x="621" y="0"/>
                  </a:lnTo>
                </a:path>
              </a:pathLst>
            </a:custGeom>
            <a:noFill/>
            <a:ln w="30163"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45" name="Freeform 181">
              <a:extLst>
                <a:ext uri="{FF2B5EF4-FFF2-40B4-BE49-F238E27FC236}">
                  <a16:creationId xmlns:a16="http://schemas.microsoft.com/office/drawing/2014/main" id="{07B96EEB-0D74-64E3-4FE2-747CD595B9BD}"/>
                </a:ext>
              </a:extLst>
            </p:cNvPr>
            <p:cNvSpPr>
              <a:spLocks/>
            </p:cNvSpPr>
            <p:nvPr/>
          </p:nvSpPr>
          <p:spPr bwMode="auto">
            <a:xfrm>
              <a:off x="4327526" y="2697080"/>
              <a:ext cx="982663" cy="619125"/>
            </a:xfrm>
            <a:custGeom>
              <a:avLst/>
              <a:gdLst>
                <a:gd name="T0" fmla="*/ 7 w 619"/>
                <a:gd name="T1" fmla="*/ 383 h 390"/>
                <a:gd name="T2" fmla="*/ 18 w 619"/>
                <a:gd name="T3" fmla="*/ 372 h 390"/>
                <a:gd name="T4" fmla="*/ 31 w 619"/>
                <a:gd name="T5" fmla="*/ 368 h 390"/>
                <a:gd name="T6" fmla="*/ 42 w 619"/>
                <a:gd name="T7" fmla="*/ 353 h 390"/>
                <a:gd name="T8" fmla="*/ 58 w 619"/>
                <a:gd name="T9" fmla="*/ 346 h 390"/>
                <a:gd name="T10" fmla="*/ 71 w 619"/>
                <a:gd name="T11" fmla="*/ 338 h 390"/>
                <a:gd name="T12" fmla="*/ 82 w 619"/>
                <a:gd name="T13" fmla="*/ 331 h 390"/>
                <a:gd name="T14" fmla="*/ 97 w 619"/>
                <a:gd name="T15" fmla="*/ 327 h 390"/>
                <a:gd name="T16" fmla="*/ 111 w 619"/>
                <a:gd name="T17" fmla="*/ 327 h 390"/>
                <a:gd name="T18" fmla="*/ 126 w 619"/>
                <a:gd name="T19" fmla="*/ 320 h 390"/>
                <a:gd name="T20" fmla="*/ 140 w 619"/>
                <a:gd name="T21" fmla="*/ 316 h 390"/>
                <a:gd name="T22" fmla="*/ 155 w 619"/>
                <a:gd name="T23" fmla="*/ 305 h 390"/>
                <a:gd name="T24" fmla="*/ 169 w 619"/>
                <a:gd name="T25" fmla="*/ 298 h 390"/>
                <a:gd name="T26" fmla="*/ 184 w 619"/>
                <a:gd name="T27" fmla="*/ 289 h 390"/>
                <a:gd name="T28" fmla="*/ 198 w 619"/>
                <a:gd name="T29" fmla="*/ 285 h 390"/>
                <a:gd name="T30" fmla="*/ 209 w 619"/>
                <a:gd name="T31" fmla="*/ 272 h 390"/>
                <a:gd name="T32" fmla="*/ 222 w 619"/>
                <a:gd name="T33" fmla="*/ 259 h 390"/>
                <a:gd name="T34" fmla="*/ 237 w 619"/>
                <a:gd name="T35" fmla="*/ 248 h 390"/>
                <a:gd name="T36" fmla="*/ 251 w 619"/>
                <a:gd name="T37" fmla="*/ 248 h 390"/>
                <a:gd name="T38" fmla="*/ 262 w 619"/>
                <a:gd name="T39" fmla="*/ 246 h 390"/>
                <a:gd name="T40" fmla="*/ 273 w 619"/>
                <a:gd name="T41" fmla="*/ 233 h 390"/>
                <a:gd name="T42" fmla="*/ 288 w 619"/>
                <a:gd name="T43" fmla="*/ 219 h 390"/>
                <a:gd name="T44" fmla="*/ 299 w 619"/>
                <a:gd name="T45" fmla="*/ 215 h 390"/>
                <a:gd name="T46" fmla="*/ 313 w 619"/>
                <a:gd name="T47" fmla="*/ 211 h 390"/>
                <a:gd name="T48" fmla="*/ 324 w 619"/>
                <a:gd name="T49" fmla="*/ 204 h 390"/>
                <a:gd name="T50" fmla="*/ 339 w 619"/>
                <a:gd name="T51" fmla="*/ 193 h 390"/>
                <a:gd name="T52" fmla="*/ 353 w 619"/>
                <a:gd name="T53" fmla="*/ 182 h 390"/>
                <a:gd name="T54" fmla="*/ 364 w 619"/>
                <a:gd name="T55" fmla="*/ 170 h 390"/>
                <a:gd name="T56" fmla="*/ 375 w 619"/>
                <a:gd name="T57" fmla="*/ 159 h 390"/>
                <a:gd name="T58" fmla="*/ 386 w 619"/>
                <a:gd name="T59" fmla="*/ 156 h 390"/>
                <a:gd name="T60" fmla="*/ 397 w 619"/>
                <a:gd name="T61" fmla="*/ 144 h 390"/>
                <a:gd name="T62" fmla="*/ 406 w 619"/>
                <a:gd name="T63" fmla="*/ 137 h 390"/>
                <a:gd name="T64" fmla="*/ 417 w 619"/>
                <a:gd name="T65" fmla="*/ 126 h 390"/>
                <a:gd name="T66" fmla="*/ 428 w 619"/>
                <a:gd name="T67" fmla="*/ 118 h 390"/>
                <a:gd name="T68" fmla="*/ 439 w 619"/>
                <a:gd name="T69" fmla="*/ 111 h 390"/>
                <a:gd name="T70" fmla="*/ 450 w 619"/>
                <a:gd name="T71" fmla="*/ 104 h 390"/>
                <a:gd name="T72" fmla="*/ 464 w 619"/>
                <a:gd name="T73" fmla="*/ 96 h 390"/>
                <a:gd name="T74" fmla="*/ 475 w 619"/>
                <a:gd name="T75" fmla="*/ 89 h 390"/>
                <a:gd name="T76" fmla="*/ 486 w 619"/>
                <a:gd name="T77" fmla="*/ 85 h 390"/>
                <a:gd name="T78" fmla="*/ 497 w 619"/>
                <a:gd name="T79" fmla="*/ 70 h 390"/>
                <a:gd name="T80" fmla="*/ 512 w 619"/>
                <a:gd name="T81" fmla="*/ 67 h 390"/>
                <a:gd name="T82" fmla="*/ 522 w 619"/>
                <a:gd name="T83" fmla="*/ 59 h 390"/>
                <a:gd name="T84" fmla="*/ 533 w 619"/>
                <a:gd name="T85" fmla="*/ 55 h 390"/>
                <a:gd name="T86" fmla="*/ 544 w 619"/>
                <a:gd name="T87" fmla="*/ 37 h 390"/>
                <a:gd name="T88" fmla="*/ 555 w 619"/>
                <a:gd name="T89" fmla="*/ 26 h 390"/>
                <a:gd name="T90" fmla="*/ 566 w 619"/>
                <a:gd name="T91" fmla="*/ 22 h 390"/>
                <a:gd name="T92" fmla="*/ 579 w 619"/>
                <a:gd name="T93" fmla="*/ 22 h 390"/>
                <a:gd name="T94" fmla="*/ 595 w 619"/>
                <a:gd name="T95" fmla="*/ 18 h 390"/>
                <a:gd name="T96" fmla="*/ 606 w 619"/>
                <a:gd name="T97" fmla="*/ 7 h 390"/>
                <a:gd name="T98" fmla="*/ 616 w 619"/>
                <a:gd name="T9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9" h="390">
                  <a:moveTo>
                    <a:pt x="0" y="390"/>
                  </a:moveTo>
                  <a:lnTo>
                    <a:pt x="0" y="387"/>
                  </a:lnTo>
                  <a:lnTo>
                    <a:pt x="3" y="383"/>
                  </a:lnTo>
                  <a:lnTo>
                    <a:pt x="7" y="383"/>
                  </a:lnTo>
                  <a:lnTo>
                    <a:pt x="11" y="383"/>
                  </a:lnTo>
                  <a:lnTo>
                    <a:pt x="11" y="379"/>
                  </a:lnTo>
                  <a:lnTo>
                    <a:pt x="14" y="372"/>
                  </a:lnTo>
                  <a:lnTo>
                    <a:pt x="18" y="372"/>
                  </a:lnTo>
                  <a:lnTo>
                    <a:pt x="20" y="372"/>
                  </a:lnTo>
                  <a:lnTo>
                    <a:pt x="25" y="368"/>
                  </a:lnTo>
                  <a:lnTo>
                    <a:pt x="29" y="368"/>
                  </a:lnTo>
                  <a:lnTo>
                    <a:pt x="31" y="368"/>
                  </a:lnTo>
                  <a:lnTo>
                    <a:pt x="36" y="364"/>
                  </a:lnTo>
                  <a:lnTo>
                    <a:pt x="40" y="361"/>
                  </a:lnTo>
                  <a:lnTo>
                    <a:pt x="40" y="357"/>
                  </a:lnTo>
                  <a:lnTo>
                    <a:pt x="42" y="353"/>
                  </a:lnTo>
                  <a:lnTo>
                    <a:pt x="47" y="353"/>
                  </a:lnTo>
                  <a:lnTo>
                    <a:pt x="49" y="349"/>
                  </a:lnTo>
                  <a:lnTo>
                    <a:pt x="53" y="346"/>
                  </a:lnTo>
                  <a:lnTo>
                    <a:pt x="58" y="346"/>
                  </a:lnTo>
                  <a:lnTo>
                    <a:pt x="60" y="346"/>
                  </a:lnTo>
                  <a:lnTo>
                    <a:pt x="64" y="338"/>
                  </a:lnTo>
                  <a:lnTo>
                    <a:pt x="69" y="338"/>
                  </a:lnTo>
                  <a:lnTo>
                    <a:pt x="71" y="338"/>
                  </a:lnTo>
                  <a:lnTo>
                    <a:pt x="71" y="335"/>
                  </a:lnTo>
                  <a:lnTo>
                    <a:pt x="75" y="335"/>
                  </a:lnTo>
                  <a:lnTo>
                    <a:pt x="78" y="335"/>
                  </a:lnTo>
                  <a:lnTo>
                    <a:pt x="82" y="331"/>
                  </a:lnTo>
                  <a:lnTo>
                    <a:pt x="86" y="331"/>
                  </a:lnTo>
                  <a:lnTo>
                    <a:pt x="89" y="331"/>
                  </a:lnTo>
                  <a:lnTo>
                    <a:pt x="93" y="331"/>
                  </a:lnTo>
                  <a:lnTo>
                    <a:pt x="97" y="327"/>
                  </a:lnTo>
                  <a:lnTo>
                    <a:pt x="100" y="327"/>
                  </a:lnTo>
                  <a:lnTo>
                    <a:pt x="104" y="327"/>
                  </a:lnTo>
                  <a:lnTo>
                    <a:pt x="107" y="327"/>
                  </a:lnTo>
                  <a:lnTo>
                    <a:pt x="111" y="327"/>
                  </a:lnTo>
                  <a:lnTo>
                    <a:pt x="115" y="327"/>
                  </a:lnTo>
                  <a:lnTo>
                    <a:pt x="118" y="322"/>
                  </a:lnTo>
                  <a:lnTo>
                    <a:pt x="122" y="322"/>
                  </a:lnTo>
                  <a:lnTo>
                    <a:pt x="126" y="320"/>
                  </a:lnTo>
                  <a:lnTo>
                    <a:pt x="129" y="320"/>
                  </a:lnTo>
                  <a:lnTo>
                    <a:pt x="133" y="316"/>
                  </a:lnTo>
                  <a:lnTo>
                    <a:pt x="136" y="316"/>
                  </a:lnTo>
                  <a:lnTo>
                    <a:pt x="140" y="316"/>
                  </a:lnTo>
                  <a:lnTo>
                    <a:pt x="144" y="316"/>
                  </a:lnTo>
                  <a:lnTo>
                    <a:pt x="147" y="316"/>
                  </a:lnTo>
                  <a:lnTo>
                    <a:pt x="151" y="311"/>
                  </a:lnTo>
                  <a:lnTo>
                    <a:pt x="155" y="305"/>
                  </a:lnTo>
                  <a:lnTo>
                    <a:pt x="158" y="300"/>
                  </a:lnTo>
                  <a:lnTo>
                    <a:pt x="162" y="298"/>
                  </a:lnTo>
                  <a:lnTo>
                    <a:pt x="165" y="298"/>
                  </a:lnTo>
                  <a:lnTo>
                    <a:pt x="169" y="298"/>
                  </a:lnTo>
                  <a:lnTo>
                    <a:pt x="173" y="294"/>
                  </a:lnTo>
                  <a:lnTo>
                    <a:pt x="176" y="289"/>
                  </a:lnTo>
                  <a:lnTo>
                    <a:pt x="180" y="289"/>
                  </a:lnTo>
                  <a:lnTo>
                    <a:pt x="184" y="289"/>
                  </a:lnTo>
                  <a:lnTo>
                    <a:pt x="187" y="289"/>
                  </a:lnTo>
                  <a:lnTo>
                    <a:pt x="191" y="285"/>
                  </a:lnTo>
                  <a:lnTo>
                    <a:pt x="194" y="285"/>
                  </a:lnTo>
                  <a:lnTo>
                    <a:pt x="198" y="285"/>
                  </a:lnTo>
                  <a:lnTo>
                    <a:pt x="198" y="283"/>
                  </a:lnTo>
                  <a:lnTo>
                    <a:pt x="202" y="283"/>
                  </a:lnTo>
                  <a:lnTo>
                    <a:pt x="204" y="278"/>
                  </a:lnTo>
                  <a:lnTo>
                    <a:pt x="209" y="272"/>
                  </a:lnTo>
                  <a:lnTo>
                    <a:pt x="213" y="272"/>
                  </a:lnTo>
                  <a:lnTo>
                    <a:pt x="215" y="267"/>
                  </a:lnTo>
                  <a:lnTo>
                    <a:pt x="220" y="263"/>
                  </a:lnTo>
                  <a:lnTo>
                    <a:pt x="222" y="259"/>
                  </a:lnTo>
                  <a:lnTo>
                    <a:pt x="226" y="259"/>
                  </a:lnTo>
                  <a:lnTo>
                    <a:pt x="231" y="257"/>
                  </a:lnTo>
                  <a:lnTo>
                    <a:pt x="233" y="252"/>
                  </a:lnTo>
                  <a:lnTo>
                    <a:pt x="237" y="248"/>
                  </a:lnTo>
                  <a:lnTo>
                    <a:pt x="242" y="248"/>
                  </a:lnTo>
                  <a:lnTo>
                    <a:pt x="244" y="248"/>
                  </a:lnTo>
                  <a:lnTo>
                    <a:pt x="248" y="248"/>
                  </a:lnTo>
                  <a:lnTo>
                    <a:pt x="251" y="248"/>
                  </a:lnTo>
                  <a:lnTo>
                    <a:pt x="255" y="248"/>
                  </a:lnTo>
                  <a:lnTo>
                    <a:pt x="259" y="248"/>
                  </a:lnTo>
                  <a:lnTo>
                    <a:pt x="259" y="246"/>
                  </a:lnTo>
                  <a:lnTo>
                    <a:pt x="262" y="246"/>
                  </a:lnTo>
                  <a:lnTo>
                    <a:pt x="266" y="241"/>
                  </a:lnTo>
                  <a:lnTo>
                    <a:pt x="270" y="237"/>
                  </a:lnTo>
                  <a:lnTo>
                    <a:pt x="270" y="233"/>
                  </a:lnTo>
                  <a:lnTo>
                    <a:pt x="273" y="233"/>
                  </a:lnTo>
                  <a:lnTo>
                    <a:pt x="277" y="230"/>
                  </a:lnTo>
                  <a:lnTo>
                    <a:pt x="281" y="226"/>
                  </a:lnTo>
                  <a:lnTo>
                    <a:pt x="284" y="222"/>
                  </a:lnTo>
                  <a:lnTo>
                    <a:pt x="288" y="219"/>
                  </a:lnTo>
                  <a:lnTo>
                    <a:pt x="291" y="219"/>
                  </a:lnTo>
                  <a:lnTo>
                    <a:pt x="295" y="219"/>
                  </a:lnTo>
                  <a:lnTo>
                    <a:pt x="299" y="219"/>
                  </a:lnTo>
                  <a:lnTo>
                    <a:pt x="299" y="215"/>
                  </a:lnTo>
                  <a:lnTo>
                    <a:pt x="302" y="215"/>
                  </a:lnTo>
                  <a:lnTo>
                    <a:pt x="306" y="215"/>
                  </a:lnTo>
                  <a:lnTo>
                    <a:pt x="310" y="211"/>
                  </a:lnTo>
                  <a:lnTo>
                    <a:pt x="313" y="211"/>
                  </a:lnTo>
                  <a:lnTo>
                    <a:pt x="317" y="211"/>
                  </a:lnTo>
                  <a:lnTo>
                    <a:pt x="317" y="208"/>
                  </a:lnTo>
                  <a:lnTo>
                    <a:pt x="320" y="208"/>
                  </a:lnTo>
                  <a:lnTo>
                    <a:pt x="324" y="204"/>
                  </a:lnTo>
                  <a:lnTo>
                    <a:pt x="328" y="200"/>
                  </a:lnTo>
                  <a:lnTo>
                    <a:pt x="331" y="196"/>
                  </a:lnTo>
                  <a:lnTo>
                    <a:pt x="335" y="193"/>
                  </a:lnTo>
                  <a:lnTo>
                    <a:pt x="339" y="193"/>
                  </a:lnTo>
                  <a:lnTo>
                    <a:pt x="342" y="189"/>
                  </a:lnTo>
                  <a:lnTo>
                    <a:pt x="346" y="185"/>
                  </a:lnTo>
                  <a:lnTo>
                    <a:pt x="349" y="185"/>
                  </a:lnTo>
                  <a:lnTo>
                    <a:pt x="353" y="182"/>
                  </a:lnTo>
                  <a:lnTo>
                    <a:pt x="357" y="182"/>
                  </a:lnTo>
                  <a:lnTo>
                    <a:pt x="357" y="174"/>
                  </a:lnTo>
                  <a:lnTo>
                    <a:pt x="360" y="170"/>
                  </a:lnTo>
                  <a:lnTo>
                    <a:pt x="364" y="170"/>
                  </a:lnTo>
                  <a:lnTo>
                    <a:pt x="368" y="167"/>
                  </a:lnTo>
                  <a:lnTo>
                    <a:pt x="368" y="163"/>
                  </a:lnTo>
                  <a:lnTo>
                    <a:pt x="371" y="163"/>
                  </a:lnTo>
                  <a:lnTo>
                    <a:pt x="375" y="159"/>
                  </a:lnTo>
                  <a:lnTo>
                    <a:pt x="378" y="159"/>
                  </a:lnTo>
                  <a:lnTo>
                    <a:pt x="378" y="156"/>
                  </a:lnTo>
                  <a:lnTo>
                    <a:pt x="382" y="156"/>
                  </a:lnTo>
                  <a:lnTo>
                    <a:pt x="386" y="156"/>
                  </a:lnTo>
                  <a:lnTo>
                    <a:pt x="389" y="156"/>
                  </a:lnTo>
                  <a:lnTo>
                    <a:pt x="393" y="152"/>
                  </a:lnTo>
                  <a:lnTo>
                    <a:pt x="397" y="148"/>
                  </a:lnTo>
                  <a:lnTo>
                    <a:pt x="397" y="144"/>
                  </a:lnTo>
                  <a:lnTo>
                    <a:pt x="400" y="141"/>
                  </a:lnTo>
                  <a:lnTo>
                    <a:pt x="404" y="141"/>
                  </a:lnTo>
                  <a:lnTo>
                    <a:pt x="406" y="141"/>
                  </a:lnTo>
                  <a:lnTo>
                    <a:pt x="406" y="137"/>
                  </a:lnTo>
                  <a:lnTo>
                    <a:pt x="410" y="137"/>
                  </a:lnTo>
                  <a:lnTo>
                    <a:pt x="415" y="133"/>
                  </a:lnTo>
                  <a:lnTo>
                    <a:pt x="417" y="133"/>
                  </a:lnTo>
                  <a:lnTo>
                    <a:pt x="417" y="126"/>
                  </a:lnTo>
                  <a:lnTo>
                    <a:pt x="421" y="126"/>
                  </a:lnTo>
                  <a:lnTo>
                    <a:pt x="426" y="122"/>
                  </a:lnTo>
                  <a:lnTo>
                    <a:pt x="428" y="122"/>
                  </a:lnTo>
                  <a:lnTo>
                    <a:pt x="428" y="118"/>
                  </a:lnTo>
                  <a:lnTo>
                    <a:pt x="432" y="118"/>
                  </a:lnTo>
                  <a:lnTo>
                    <a:pt x="435" y="115"/>
                  </a:lnTo>
                  <a:lnTo>
                    <a:pt x="435" y="111"/>
                  </a:lnTo>
                  <a:lnTo>
                    <a:pt x="439" y="111"/>
                  </a:lnTo>
                  <a:lnTo>
                    <a:pt x="443" y="111"/>
                  </a:lnTo>
                  <a:lnTo>
                    <a:pt x="446" y="107"/>
                  </a:lnTo>
                  <a:lnTo>
                    <a:pt x="446" y="104"/>
                  </a:lnTo>
                  <a:lnTo>
                    <a:pt x="450" y="104"/>
                  </a:lnTo>
                  <a:lnTo>
                    <a:pt x="454" y="100"/>
                  </a:lnTo>
                  <a:lnTo>
                    <a:pt x="457" y="100"/>
                  </a:lnTo>
                  <a:lnTo>
                    <a:pt x="461" y="100"/>
                  </a:lnTo>
                  <a:lnTo>
                    <a:pt x="464" y="96"/>
                  </a:lnTo>
                  <a:lnTo>
                    <a:pt x="468" y="96"/>
                  </a:lnTo>
                  <a:lnTo>
                    <a:pt x="468" y="93"/>
                  </a:lnTo>
                  <a:lnTo>
                    <a:pt x="472" y="93"/>
                  </a:lnTo>
                  <a:lnTo>
                    <a:pt x="475" y="89"/>
                  </a:lnTo>
                  <a:lnTo>
                    <a:pt x="475" y="85"/>
                  </a:lnTo>
                  <a:lnTo>
                    <a:pt x="479" y="85"/>
                  </a:lnTo>
                  <a:lnTo>
                    <a:pt x="483" y="85"/>
                  </a:lnTo>
                  <a:lnTo>
                    <a:pt x="486" y="85"/>
                  </a:lnTo>
                  <a:lnTo>
                    <a:pt x="490" y="81"/>
                  </a:lnTo>
                  <a:lnTo>
                    <a:pt x="493" y="78"/>
                  </a:lnTo>
                  <a:lnTo>
                    <a:pt x="497" y="78"/>
                  </a:lnTo>
                  <a:lnTo>
                    <a:pt x="497" y="70"/>
                  </a:lnTo>
                  <a:lnTo>
                    <a:pt x="501" y="70"/>
                  </a:lnTo>
                  <a:lnTo>
                    <a:pt x="504" y="70"/>
                  </a:lnTo>
                  <a:lnTo>
                    <a:pt x="508" y="67"/>
                  </a:lnTo>
                  <a:lnTo>
                    <a:pt x="512" y="67"/>
                  </a:lnTo>
                  <a:lnTo>
                    <a:pt x="515" y="67"/>
                  </a:lnTo>
                  <a:lnTo>
                    <a:pt x="515" y="63"/>
                  </a:lnTo>
                  <a:lnTo>
                    <a:pt x="519" y="63"/>
                  </a:lnTo>
                  <a:lnTo>
                    <a:pt x="522" y="59"/>
                  </a:lnTo>
                  <a:lnTo>
                    <a:pt x="526" y="59"/>
                  </a:lnTo>
                  <a:lnTo>
                    <a:pt x="526" y="55"/>
                  </a:lnTo>
                  <a:lnTo>
                    <a:pt x="530" y="55"/>
                  </a:lnTo>
                  <a:lnTo>
                    <a:pt x="533" y="55"/>
                  </a:lnTo>
                  <a:lnTo>
                    <a:pt x="537" y="52"/>
                  </a:lnTo>
                  <a:lnTo>
                    <a:pt x="541" y="44"/>
                  </a:lnTo>
                  <a:lnTo>
                    <a:pt x="544" y="41"/>
                  </a:lnTo>
                  <a:lnTo>
                    <a:pt x="544" y="37"/>
                  </a:lnTo>
                  <a:lnTo>
                    <a:pt x="548" y="33"/>
                  </a:lnTo>
                  <a:lnTo>
                    <a:pt x="551" y="33"/>
                  </a:lnTo>
                  <a:lnTo>
                    <a:pt x="555" y="28"/>
                  </a:lnTo>
                  <a:lnTo>
                    <a:pt x="555" y="26"/>
                  </a:lnTo>
                  <a:lnTo>
                    <a:pt x="559" y="26"/>
                  </a:lnTo>
                  <a:lnTo>
                    <a:pt x="562" y="26"/>
                  </a:lnTo>
                  <a:lnTo>
                    <a:pt x="566" y="26"/>
                  </a:lnTo>
                  <a:lnTo>
                    <a:pt x="566" y="22"/>
                  </a:lnTo>
                  <a:lnTo>
                    <a:pt x="570" y="22"/>
                  </a:lnTo>
                  <a:lnTo>
                    <a:pt x="573" y="22"/>
                  </a:lnTo>
                  <a:lnTo>
                    <a:pt x="577" y="22"/>
                  </a:lnTo>
                  <a:lnTo>
                    <a:pt x="579" y="22"/>
                  </a:lnTo>
                  <a:lnTo>
                    <a:pt x="584" y="22"/>
                  </a:lnTo>
                  <a:lnTo>
                    <a:pt x="588" y="22"/>
                  </a:lnTo>
                  <a:lnTo>
                    <a:pt x="590" y="18"/>
                  </a:lnTo>
                  <a:lnTo>
                    <a:pt x="595" y="18"/>
                  </a:lnTo>
                  <a:lnTo>
                    <a:pt x="595" y="15"/>
                  </a:lnTo>
                  <a:lnTo>
                    <a:pt x="599" y="15"/>
                  </a:lnTo>
                  <a:lnTo>
                    <a:pt x="601" y="7"/>
                  </a:lnTo>
                  <a:lnTo>
                    <a:pt x="606" y="7"/>
                  </a:lnTo>
                  <a:lnTo>
                    <a:pt x="608" y="7"/>
                  </a:lnTo>
                  <a:lnTo>
                    <a:pt x="612" y="7"/>
                  </a:lnTo>
                  <a:lnTo>
                    <a:pt x="616" y="4"/>
                  </a:lnTo>
                  <a:lnTo>
                    <a:pt x="616" y="0"/>
                  </a:lnTo>
                  <a:lnTo>
                    <a:pt x="619" y="0"/>
                  </a:lnTo>
                </a:path>
              </a:pathLst>
            </a:custGeom>
            <a:noFill/>
            <a:ln w="30163"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113E6B"/>
                </a:solidFill>
                <a:latin typeface="+mj-lt"/>
              </a:endParaRPr>
            </a:p>
          </p:txBody>
        </p:sp>
        <p:sp>
          <p:nvSpPr>
            <p:cNvPr id="446" name="Freeform 182">
              <a:extLst>
                <a:ext uri="{FF2B5EF4-FFF2-40B4-BE49-F238E27FC236}">
                  <a16:creationId xmlns:a16="http://schemas.microsoft.com/office/drawing/2014/main" id="{B132A591-4646-1BDB-5952-F9B440FB5515}"/>
                </a:ext>
              </a:extLst>
            </p:cNvPr>
            <p:cNvSpPr>
              <a:spLocks/>
            </p:cNvSpPr>
            <p:nvPr/>
          </p:nvSpPr>
          <p:spPr bwMode="auto">
            <a:xfrm>
              <a:off x="5310188" y="2063667"/>
              <a:ext cx="1049338" cy="633413"/>
            </a:xfrm>
            <a:custGeom>
              <a:avLst/>
              <a:gdLst>
                <a:gd name="T0" fmla="*/ 11 w 661"/>
                <a:gd name="T1" fmla="*/ 384 h 399"/>
                <a:gd name="T2" fmla="*/ 22 w 661"/>
                <a:gd name="T3" fmla="*/ 379 h 399"/>
                <a:gd name="T4" fmla="*/ 33 w 661"/>
                <a:gd name="T5" fmla="*/ 368 h 399"/>
                <a:gd name="T6" fmla="*/ 47 w 661"/>
                <a:gd name="T7" fmla="*/ 353 h 399"/>
                <a:gd name="T8" fmla="*/ 62 w 661"/>
                <a:gd name="T9" fmla="*/ 346 h 399"/>
                <a:gd name="T10" fmla="*/ 73 w 661"/>
                <a:gd name="T11" fmla="*/ 338 h 399"/>
                <a:gd name="T12" fmla="*/ 87 w 661"/>
                <a:gd name="T13" fmla="*/ 331 h 399"/>
                <a:gd name="T14" fmla="*/ 102 w 661"/>
                <a:gd name="T15" fmla="*/ 324 h 399"/>
                <a:gd name="T16" fmla="*/ 116 w 661"/>
                <a:gd name="T17" fmla="*/ 324 h 399"/>
                <a:gd name="T18" fmla="*/ 131 w 661"/>
                <a:gd name="T19" fmla="*/ 320 h 399"/>
                <a:gd name="T20" fmla="*/ 144 w 661"/>
                <a:gd name="T21" fmla="*/ 316 h 399"/>
                <a:gd name="T22" fmla="*/ 160 w 661"/>
                <a:gd name="T23" fmla="*/ 305 h 399"/>
                <a:gd name="T24" fmla="*/ 173 w 661"/>
                <a:gd name="T25" fmla="*/ 298 h 399"/>
                <a:gd name="T26" fmla="*/ 188 w 661"/>
                <a:gd name="T27" fmla="*/ 298 h 399"/>
                <a:gd name="T28" fmla="*/ 202 w 661"/>
                <a:gd name="T29" fmla="*/ 298 h 399"/>
                <a:gd name="T30" fmla="*/ 217 w 661"/>
                <a:gd name="T31" fmla="*/ 294 h 399"/>
                <a:gd name="T32" fmla="*/ 228 w 661"/>
                <a:gd name="T33" fmla="*/ 283 h 399"/>
                <a:gd name="T34" fmla="*/ 242 w 661"/>
                <a:gd name="T35" fmla="*/ 279 h 399"/>
                <a:gd name="T36" fmla="*/ 253 w 661"/>
                <a:gd name="T37" fmla="*/ 268 h 399"/>
                <a:gd name="T38" fmla="*/ 264 w 661"/>
                <a:gd name="T39" fmla="*/ 261 h 399"/>
                <a:gd name="T40" fmla="*/ 275 w 661"/>
                <a:gd name="T41" fmla="*/ 249 h 399"/>
                <a:gd name="T42" fmla="*/ 289 w 661"/>
                <a:gd name="T43" fmla="*/ 246 h 399"/>
                <a:gd name="T44" fmla="*/ 304 w 661"/>
                <a:gd name="T45" fmla="*/ 246 h 399"/>
                <a:gd name="T46" fmla="*/ 315 w 661"/>
                <a:gd name="T47" fmla="*/ 227 h 399"/>
                <a:gd name="T48" fmla="*/ 328 w 661"/>
                <a:gd name="T49" fmla="*/ 223 h 399"/>
                <a:gd name="T50" fmla="*/ 339 w 661"/>
                <a:gd name="T51" fmla="*/ 212 h 399"/>
                <a:gd name="T52" fmla="*/ 355 w 661"/>
                <a:gd name="T53" fmla="*/ 198 h 399"/>
                <a:gd name="T54" fmla="*/ 366 w 661"/>
                <a:gd name="T55" fmla="*/ 179 h 399"/>
                <a:gd name="T56" fmla="*/ 379 w 661"/>
                <a:gd name="T57" fmla="*/ 168 h 399"/>
                <a:gd name="T58" fmla="*/ 390 w 661"/>
                <a:gd name="T59" fmla="*/ 160 h 399"/>
                <a:gd name="T60" fmla="*/ 404 w 661"/>
                <a:gd name="T61" fmla="*/ 142 h 399"/>
                <a:gd name="T62" fmla="*/ 419 w 661"/>
                <a:gd name="T63" fmla="*/ 142 h 399"/>
                <a:gd name="T64" fmla="*/ 433 w 661"/>
                <a:gd name="T65" fmla="*/ 134 h 399"/>
                <a:gd name="T66" fmla="*/ 448 w 661"/>
                <a:gd name="T67" fmla="*/ 127 h 399"/>
                <a:gd name="T68" fmla="*/ 459 w 661"/>
                <a:gd name="T69" fmla="*/ 107 h 399"/>
                <a:gd name="T70" fmla="*/ 470 w 661"/>
                <a:gd name="T71" fmla="*/ 101 h 399"/>
                <a:gd name="T72" fmla="*/ 484 w 661"/>
                <a:gd name="T73" fmla="*/ 101 h 399"/>
                <a:gd name="T74" fmla="*/ 499 w 661"/>
                <a:gd name="T75" fmla="*/ 96 h 399"/>
                <a:gd name="T76" fmla="*/ 512 w 661"/>
                <a:gd name="T77" fmla="*/ 96 h 399"/>
                <a:gd name="T78" fmla="*/ 523 w 661"/>
                <a:gd name="T79" fmla="*/ 85 h 399"/>
                <a:gd name="T80" fmla="*/ 534 w 661"/>
                <a:gd name="T81" fmla="*/ 68 h 399"/>
                <a:gd name="T82" fmla="*/ 548 w 661"/>
                <a:gd name="T83" fmla="*/ 59 h 399"/>
                <a:gd name="T84" fmla="*/ 563 w 661"/>
                <a:gd name="T85" fmla="*/ 48 h 399"/>
                <a:gd name="T86" fmla="*/ 574 w 661"/>
                <a:gd name="T87" fmla="*/ 33 h 399"/>
                <a:gd name="T88" fmla="*/ 588 w 661"/>
                <a:gd name="T89" fmla="*/ 31 h 399"/>
                <a:gd name="T90" fmla="*/ 599 w 661"/>
                <a:gd name="T91" fmla="*/ 22 h 399"/>
                <a:gd name="T92" fmla="*/ 614 w 661"/>
                <a:gd name="T93" fmla="*/ 18 h 399"/>
                <a:gd name="T94" fmla="*/ 628 w 661"/>
                <a:gd name="T95" fmla="*/ 4 h 399"/>
                <a:gd name="T96" fmla="*/ 643 w 661"/>
                <a:gd name="T97" fmla="*/ 4 h 399"/>
                <a:gd name="T98" fmla="*/ 657 w 661"/>
                <a:gd name="T99" fmla="*/ 4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61" h="399">
                  <a:moveTo>
                    <a:pt x="0" y="399"/>
                  </a:moveTo>
                  <a:lnTo>
                    <a:pt x="4" y="390"/>
                  </a:lnTo>
                  <a:lnTo>
                    <a:pt x="8" y="390"/>
                  </a:lnTo>
                  <a:lnTo>
                    <a:pt x="11" y="384"/>
                  </a:lnTo>
                  <a:lnTo>
                    <a:pt x="15" y="384"/>
                  </a:lnTo>
                  <a:lnTo>
                    <a:pt x="15" y="379"/>
                  </a:lnTo>
                  <a:lnTo>
                    <a:pt x="18" y="379"/>
                  </a:lnTo>
                  <a:lnTo>
                    <a:pt x="22" y="379"/>
                  </a:lnTo>
                  <a:lnTo>
                    <a:pt x="26" y="379"/>
                  </a:lnTo>
                  <a:lnTo>
                    <a:pt x="26" y="373"/>
                  </a:lnTo>
                  <a:lnTo>
                    <a:pt x="29" y="373"/>
                  </a:lnTo>
                  <a:lnTo>
                    <a:pt x="33" y="368"/>
                  </a:lnTo>
                  <a:lnTo>
                    <a:pt x="37" y="368"/>
                  </a:lnTo>
                  <a:lnTo>
                    <a:pt x="40" y="368"/>
                  </a:lnTo>
                  <a:lnTo>
                    <a:pt x="44" y="362"/>
                  </a:lnTo>
                  <a:lnTo>
                    <a:pt x="47" y="353"/>
                  </a:lnTo>
                  <a:lnTo>
                    <a:pt x="51" y="351"/>
                  </a:lnTo>
                  <a:lnTo>
                    <a:pt x="55" y="351"/>
                  </a:lnTo>
                  <a:lnTo>
                    <a:pt x="58" y="351"/>
                  </a:lnTo>
                  <a:lnTo>
                    <a:pt x="62" y="346"/>
                  </a:lnTo>
                  <a:lnTo>
                    <a:pt x="66" y="346"/>
                  </a:lnTo>
                  <a:lnTo>
                    <a:pt x="66" y="338"/>
                  </a:lnTo>
                  <a:lnTo>
                    <a:pt x="69" y="338"/>
                  </a:lnTo>
                  <a:lnTo>
                    <a:pt x="73" y="338"/>
                  </a:lnTo>
                  <a:lnTo>
                    <a:pt x="76" y="338"/>
                  </a:lnTo>
                  <a:lnTo>
                    <a:pt x="80" y="338"/>
                  </a:lnTo>
                  <a:lnTo>
                    <a:pt x="84" y="335"/>
                  </a:lnTo>
                  <a:lnTo>
                    <a:pt x="87" y="331"/>
                  </a:lnTo>
                  <a:lnTo>
                    <a:pt x="91" y="331"/>
                  </a:lnTo>
                  <a:lnTo>
                    <a:pt x="95" y="327"/>
                  </a:lnTo>
                  <a:lnTo>
                    <a:pt x="98" y="324"/>
                  </a:lnTo>
                  <a:lnTo>
                    <a:pt x="102" y="324"/>
                  </a:lnTo>
                  <a:lnTo>
                    <a:pt x="105" y="324"/>
                  </a:lnTo>
                  <a:lnTo>
                    <a:pt x="109" y="324"/>
                  </a:lnTo>
                  <a:lnTo>
                    <a:pt x="113" y="324"/>
                  </a:lnTo>
                  <a:lnTo>
                    <a:pt x="116" y="324"/>
                  </a:lnTo>
                  <a:lnTo>
                    <a:pt x="120" y="324"/>
                  </a:lnTo>
                  <a:lnTo>
                    <a:pt x="124" y="324"/>
                  </a:lnTo>
                  <a:lnTo>
                    <a:pt x="127" y="324"/>
                  </a:lnTo>
                  <a:lnTo>
                    <a:pt x="131" y="320"/>
                  </a:lnTo>
                  <a:lnTo>
                    <a:pt x="133" y="320"/>
                  </a:lnTo>
                  <a:lnTo>
                    <a:pt x="138" y="316"/>
                  </a:lnTo>
                  <a:lnTo>
                    <a:pt x="142" y="316"/>
                  </a:lnTo>
                  <a:lnTo>
                    <a:pt x="144" y="316"/>
                  </a:lnTo>
                  <a:lnTo>
                    <a:pt x="149" y="316"/>
                  </a:lnTo>
                  <a:lnTo>
                    <a:pt x="153" y="312"/>
                  </a:lnTo>
                  <a:lnTo>
                    <a:pt x="155" y="305"/>
                  </a:lnTo>
                  <a:lnTo>
                    <a:pt x="160" y="305"/>
                  </a:lnTo>
                  <a:lnTo>
                    <a:pt x="162" y="301"/>
                  </a:lnTo>
                  <a:lnTo>
                    <a:pt x="166" y="301"/>
                  </a:lnTo>
                  <a:lnTo>
                    <a:pt x="171" y="298"/>
                  </a:lnTo>
                  <a:lnTo>
                    <a:pt x="173" y="298"/>
                  </a:lnTo>
                  <a:lnTo>
                    <a:pt x="177" y="298"/>
                  </a:lnTo>
                  <a:lnTo>
                    <a:pt x="182" y="298"/>
                  </a:lnTo>
                  <a:lnTo>
                    <a:pt x="184" y="298"/>
                  </a:lnTo>
                  <a:lnTo>
                    <a:pt x="188" y="298"/>
                  </a:lnTo>
                  <a:lnTo>
                    <a:pt x="191" y="298"/>
                  </a:lnTo>
                  <a:lnTo>
                    <a:pt x="195" y="298"/>
                  </a:lnTo>
                  <a:lnTo>
                    <a:pt x="199" y="298"/>
                  </a:lnTo>
                  <a:lnTo>
                    <a:pt x="202" y="298"/>
                  </a:lnTo>
                  <a:lnTo>
                    <a:pt x="206" y="298"/>
                  </a:lnTo>
                  <a:lnTo>
                    <a:pt x="210" y="298"/>
                  </a:lnTo>
                  <a:lnTo>
                    <a:pt x="213" y="298"/>
                  </a:lnTo>
                  <a:lnTo>
                    <a:pt x="217" y="294"/>
                  </a:lnTo>
                  <a:lnTo>
                    <a:pt x="220" y="290"/>
                  </a:lnTo>
                  <a:lnTo>
                    <a:pt x="224" y="290"/>
                  </a:lnTo>
                  <a:lnTo>
                    <a:pt x="224" y="283"/>
                  </a:lnTo>
                  <a:lnTo>
                    <a:pt x="228" y="283"/>
                  </a:lnTo>
                  <a:lnTo>
                    <a:pt x="231" y="283"/>
                  </a:lnTo>
                  <a:lnTo>
                    <a:pt x="235" y="283"/>
                  </a:lnTo>
                  <a:lnTo>
                    <a:pt x="239" y="279"/>
                  </a:lnTo>
                  <a:lnTo>
                    <a:pt x="242" y="279"/>
                  </a:lnTo>
                  <a:lnTo>
                    <a:pt x="246" y="275"/>
                  </a:lnTo>
                  <a:lnTo>
                    <a:pt x="249" y="272"/>
                  </a:lnTo>
                  <a:lnTo>
                    <a:pt x="253" y="272"/>
                  </a:lnTo>
                  <a:lnTo>
                    <a:pt x="253" y="268"/>
                  </a:lnTo>
                  <a:lnTo>
                    <a:pt x="257" y="268"/>
                  </a:lnTo>
                  <a:lnTo>
                    <a:pt x="260" y="264"/>
                  </a:lnTo>
                  <a:lnTo>
                    <a:pt x="264" y="264"/>
                  </a:lnTo>
                  <a:lnTo>
                    <a:pt x="264" y="261"/>
                  </a:lnTo>
                  <a:lnTo>
                    <a:pt x="268" y="261"/>
                  </a:lnTo>
                  <a:lnTo>
                    <a:pt x="271" y="257"/>
                  </a:lnTo>
                  <a:lnTo>
                    <a:pt x="275" y="253"/>
                  </a:lnTo>
                  <a:lnTo>
                    <a:pt x="275" y="249"/>
                  </a:lnTo>
                  <a:lnTo>
                    <a:pt x="278" y="246"/>
                  </a:lnTo>
                  <a:lnTo>
                    <a:pt x="282" y="246"/>
                  </a:lnTo>
                  <a:lnTo>
                    <a:pt x="286" y="246"/>
                  </a:lnTo>
                  <a:lnTo>
                    <a:pt x="289" y="246"/>
                  </a:lnTo>
                  <a:lnTo>
                    <a:pt x="293" y="246"/>
                  </a:lnTo>
                  <a:lnTo>
                    <a:pt x="297" y="246"/>
                  </a:lnTo>
                  <a:lnTo>
                    <a:pt x="300" y="246"/>
                  </a:lnTo>
                  <a:lnTo>
                    <a:pt x="304" y="246"/>
                  </a:lnTo>
                  <a:lnTo>
                    <a:pt x="306" y="238"/>
                  </a:lnTo>
                  <a:lnTo>
                    <a:pt x="311" y="238"/>
                  </a:lnTo>
                  <a:lnTo>
                    <a:pt x="315" y="235"/>
                  </a:lnTo>
                  <a:lnTo>
                    <a:pt x="315" y="227"/>
                  </a:lnTo>
                  <a:lnTo>
                    <a:pt x="317" y="227"/>
                  </a:lnTo>
                  <a:lnTo>
                    <a:pt x="322" y="223"/>
                  </a:lnTo>
                  <a:lnTo>
                    <a:pt x="326" y="223"/>
                  </a:lnTo>
                  <a:lnTo>
                    <a:pt x="328" y="223"/>
                  </a:lnTo>
                  <a:lnTo>
                    <a:pt x="333" y="220"/>
                  </a:lnTo>
                  <a:lnTo>
                    <a:pt x="333" y="216"/>
                  </a:lnTo>
                  <a:lnTo>
                    <a:pt x="335" y="216"/>
                  </a:lnTo>
                  <a:lnTo>
                    <a:pt x="339" y="212"/>
                  </a:lnTo>
                  <a:lnTo>
                    <a:pt x="344" y="205"/>
                  </a:lnTo>
                  <a:lnTo>
                    <a:pt x="346" y="201"/>
                  </a:lnTo>
                  <a:lnTo>
                    <a:pt x="350" y="201"/>
                  </a:lnTo>
                  <a:lnTo>
                    <a:pt x="355" y="198"/>
                  </a:lnTo>
                  <a:lnTo>
                    <a:pt x="355" y="194"/>
                  </a:lnTo>
                  <a:lnTo>
                    <a:pt x="357" y="186"/>
                  </a:lnTo>
                  <a:lnTo>
                    <a:pt x="361" y="183"/>
                  </a:lnTo>
                  <a:lnTo>
                    <a:pt x="366" y="179"/>
                  </a:lnTo>
                  <a:lnTo>
                    <a:pt x="368" y="179"/>
                  </a:lnTo>
                  <a:lnTo>
                    <a:pt x="372" y="179"/>
                  </a:lnTo>
                  <a:lnTo>
                    <a:pt x="375" y="172"/>
                  </a:lnTo>
                  <a:lnTo>
                    <a:pt x="379" y="168"/>
                  </a:lnTo>
                  <a:lnTo>
                    <a:pt x="383" y="168"/>
                  </a:lnTo>
                  <a:lnTo>
                    <a:pt x="383" y="164"/>
                  </a:lnTo>
                  <a:lnTo>
                    <a:pt x="386" y="160"/>
                  </a:lnTo>
                  <a:lnTo>
                    <a:pt x="390" y="160"/>
                  </a:lnTo>
                  <a:lnTo>
                    <a:pt x="394" y="160"/>
                  </a:lnTo>
                  <a:lnTo>
                    <a:pt x="397" y="153"/>
                  </a:lnTo>
                  <a:lnTo>
                    <a:pt x="401" y="153"/>
                  </a:lnTo>
                  <a:lnTo>
                    <a:pt x="404" y="142"/>
                  </a:lnTo>
                  <a:lnTo>
                    <a:pt x="408" y="142"/>
                  </a:lnTo>
                  <a:lnTo>
                    <a:pt x="412" y="142"/>
                  </a:lnTo>
                  <a:lnTo>
                    <a:pt x="415" y="142"/>
                  </a:lnTo>
                  <a:lnTo>
                    <a:pt x="419" y="142"/>
                  </a:lnTo>
                  <a:lnTo>
                    <a:pt x="423" y="142"/>
                  </a:lnTo>
                  <a:lnTo>
                    <a:pt x="426" y="138"/>
                  </a:lnTo>
                  <a:lnTo>
                    <a:pt x="430" y="134"/>
                  </a:lnTo>
                  <a:lnTo>
                    <a:pt x="433" y="134"/>
                  </a:lnTo>
                  <a:lnTo>
                    <a:pt x="437" y="131"/>
                  </a:lnTo>
                  <a:lnTo>
                    <a:pt x="441" y="127"/>
                  </a:lnTo>
                  <a:lnTo>
                    <a:pt x="444" y="127"/>
                  </a:lnTo>
                  <a:lnTo>
                    <a:pt x="448" y="127"/>
                  </a:lnTo>
                  <a:lnTo>
                    <a:pt x="452" y="123"/>
                  </a:lnTo>
                  <a:lnTo>
                    <a:pt x="452" y="120"/>
                  </a:lnTo>
                  <a:lnTo>
                    <a:pt x="455" y="107"/>
                  </a:lnTo>
                  <a:lnTo>
                    <a:pt x="459" y="107"/>
                  </a:lnTo>
                  <a:lnTo>
                    <a:pt x="462" y="107"/>
                  </a:lnTo>
                  <a:lnTo>
                    <a:pt x="462" y="101"/>
                  </a:lnTo>
                  <a:lnTo>
                    <a:pt x="466" y="101"/>
                  </a:lnTo>
                  <a:lnTo>
                    <a:pt x="470" y="101"/>
                  </a:lnTo>
                  <a:lnTo>
                    <a:pt x="473" y="101"/>
                  </a:lnTo>
                  <a:lnTo>
                    <a:pt x="477" y="101"/>
                  </a:lnTo>
                  <a:lnTo>
                    <a:pt x="481" y="101"/>
                  </a:lnTo>
                  <a:lnTo>
                    <a:pt x="484" y="101"/>
                  </a:lnTo>
                  <a:lnTo>
                    <a:pt x="488" y="101"/>
                  </a:lnTo>
                  <a:lnTo>
                    <a:pt x="491" y="101"/>
                  </a:lnTo>
                  <a:lnTo>
                    <a:pt x="495" y="96"/>
                  </a:lnTo>
                  <a:lnTo>
                    <a:pt x="499" y="96"/>
                  </a:lnTo>
                  <a:lnTo>
                    <a:pt x="501" y="96"/>
                  </a:lnTo>
                  <a:lnTo>
                    <a:pt x="506" y="96"/>
                  </a:lnTo>
                  <a:lnTo>
                    <a:pt x="510" y="96"/>
                  </a:lnTo>
                  <a:lnTo>
                    <a:pt x="512" y="96"/>
                  </a:lnTo>
                  <a:lnTo>
                    <a:pt x="517" y="96"/>
                  </a:lnTo>
                  <a:lnTo>
                    <a:pt x="519" y="96"/>
                  </a:lnTo>
                  <a:lnTo>
                    <a:pt x="519" y="94"/>
                  </a:lnTo>
                  <a:lnTo>
                    <a:pt x="523" y="85"/>
                  </a:lnTo>
                  <a:lnTo>
                    <a:pt x="528" y="83"/>
                  </a:lnTo>
                  <a:lnTo>
                    <a:pt x="530" y="70"/>
                  </a:lnTo>
                  <a:lnTo>
                    <a:pt x="530" y="68"/>
                  </a:lnTo>
                  <a:lnTo>
                    <a:pt x="534" y="68"/>
                  </a:lnTo>
                  <a:lnTo>
                    <a:pt x="539" y="68"/>
                  </a:lnTo>
                  <a:lnTo>
                    <a:pt x="541" y="68"/>
                  </a:lnTo>
                  <a:lnTo>
                    <a:pt x="545" y="64"/>
                  </a:lnTo>
                  <a:lnTo>
                    <a:pt x="548" y="59"/>
                  </a:lnTo>
                  <a:lnTo>
                    <a:pt x="552" y="59"/>
                  </a:lnTo>
                  <a:lnTo>
                    <a:pt x="556" y="59"/>
                  </a:lnTo>
                  <a:lnTo>
                    <a:pt x="559" y="53"/>
                  </a:lnTo>
                  <a:lnTo>
                    <a:pt x="563" y="48"/>
                  </a:lnTo>
                  <a:lnTo>
                    <a:pt x="567" y="37"/>
                  </a:lnTo>
                  <a:lnTo>
                    <a:pt x="570" y="37"/>
                  </a:lnTo>
                  <a:lnTo>
                    <a:pt x="570" y="33"/>
                  </a:lnTo>
                  <a:lnTo>
                    <a:pt x="574" y="33"/>
                  </a:lnTo>
                  <a:lnTo>
                    <a:pt x="577" y="33"/>
                  </a:lnTo>
                  <a:lnTo>
                    <a:pt x="581" y="33"/>
                  </a:lnTo>
                  <a:lnTo>
                    <a:pt x="585" y="33"/>
                  </a:lnTo>
                  <a:lnTo>
                    <a:pt x="588" y="31"/>
                  </a:lnTo>
                  <a:lnTo>
                    <a:pt x="588" y="22"/>
                  </a:lnTo>
                  <a:lnTo>
                    <a:pt x="592" y="22"/>
                  </a:lnTo>
                  <a:lnTo>
                    <a:pt x="596" y="22"/>
                  </a:lnTo>
                  <a:lnTo>
                    <a:pt x="599" y="22"/>
                  </a:lnTo>
                  <a:lnTo>
                    <a:pt x="603" y="22"/>
                  </a:lnTo>
                  <a:lnTo>
                    <a:pt x="606" y="22"/>
                  </a:lnTo>
                  <a:lnTo>
                    <a:pt x="610" y="22"/>
                  </a:lnTo>
                  <a:lnTo>
                    <a:pt x="614" y="18"/>
                  </a:lnTo>
                  <a:lnTo>
                    <a:pt x="617" y="11"/>
                  </a:lnTo>
                  <a:lnTo>
                    <a:pt x="621" y="4"/>
                  </a:lnTo>
                  <a:lnTo>
                    <a:pt x="625" y="4"/>
                  </a:lnTo>
                  <a:lnTo>
                    <a:pt x="628" y="4"/>
                  </a:lnTo>
                  <a:lnTo>
                    <a:pt x="632" y="4"/>
                  </a:lnTo>
                  <a:lnTo>
                    <a:pt x="635" y="4"/>
                  </a:lnTo>
                  <a:lnTo>
                    <a:pt x="639" y="4"/>
                  </a:lnTo>
                  <a:lnTo>
                    <a:pt x="643" y="4"/>
                  </a:lnTo>
                  <a:lnTo>
                    <a:pt x="646" y="4"/>
                  </a:lnTo>
                  <a:lnTo>
                    <a:pt x="650" y="4"/>
                  </a:lnTo>
                  <a:lnTo>
                    <a:pt x="654" y="4"/>
                  </a:lnTo>
                  <a:lnTo>
                    <a:pt x="657" y="4"/>
                  </a:lnTo>
                  <a:lnTo>
                    <a:pt x="661" y="0"/>
                  </a:lnTo>
                </a:path>
              </a:pathLst>
            </a:custGeom>
            <a:noFill/>
            <a:ln w="30163"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47" name="Freeform 183">
              <a:extLst>
                <a:ext uri="{FF2B5EF4-FFF2-40B4-BE49-F238E27FC236}">
                  <a16:creationId xmlns:a16="http://schemas.microsoft.com/office/drawing/2014/main" id="{4AB45F26-0461-B945-FD90-571DA1CF1E4D}"/>
                </a:ext>
              </a:extLst>
            </p:cNvPr>
            <p:cNvSpPr>
              <a:spLocks/>
            </p:cNvSpPr>
            <p:nvPr/>
          </p:nvSpPr>
          <p:spPr bwMode="auto">
            <a:xfrm>
              <a:off x="6359526" y="1631867"/>
              <a:ext cx="612775" cy="431800"/>
            </a:xfrm>
            <a:custGeom>
              <a:avLst/>
              <a:gdLst>
                <a:gd name="T0" fmla="*/ 3 w 386"/>
                <a:gd name="T1" fmla="*/ 265 h 272"/>
                <a:gd name="T2" fmla="*/ 7 w 386"/>
                <a:gd name="T3" fmla="*/ 253 h 272"/>
                <a:gd name="T4" fmla="*/ 14 w 386"/>
                <a:gd name="T5" fmla="*/ 253 h 272"/>
                <a:gd name="T6" fmla="*/ 22 w 386"/>
                <a:gd name="T7" fmla="*/ 246 h 272"/>
                <a:gd name="T8" fmla="*/ 29 w 386"/>
                <a:gd name="T9" fmla="*/ 239 h 272"/>
                <a:gd name="T10" fmla="*/ 35 w 386"/>
                <a:gd name="T11" fmla="*/ 231 h 272"/>
                <a:gd name="T12" fmla="*/ 42 w 386"/>
                <a:gd name="T13" fmla="*/ 227 h 272"/>
                <a:gd name="T14" fmla="*/ 51 w 386"/>
                <a:gd name="T15" fmla="*/ 220 h 272"/>
                <a:gd name="T16" fmla="*/ 57 w 386"/>
                <a:gd name="T17" fmla="*/ 220 h 272"/>
                <a:gd name="T18" fmla="*/ 60 w 386"/>
                <a:gd name="T19" fmla="*/ 205 h 272"/>
                <a:gd name="T20" fmla="*/ 68 w 386"/>
                <a:gd name="T21" fmla="*/ 205 h 272"/>
                <a:gd name="T22" fmla="*/ 75 w 386"/>
                <a:gd name="T23" fmla="*/ 198 h 272"/>
                <a:gd name="T24" fmla="*/ 82 w 386"/>
                <a:gd name="T25" fmla="*/ 198 h 272"/>
                <a:gd name="T26" fmla="*/ 89 w 386"/>
                <a:gd name="T27" fmla="*/ 198 h 272"/>
                <a:gd name="T28" fmla="*/ 97 w 386"/>
                <a:gd name="T29" fmla="*/ 198 h 272"/>
                <a:gd name="T30" fmla="*/ 100 w 386"/>
                <a:gd name="T31" fmla="*/ 190 h 272"/>
                <a:gd name="T32" fmla="*/ 108 w 386"/>
                <a:gd name="T33" fmla="*/ 190 h 272"/>
                <a:gd name="T34" fmla="*/ 115 w 386"/>
                <a:gd name="T35" fmla="*/ 190 h 272"/>
                <a:gd name="T36" fmla="*/ 122 w 386"/>
                <a:gd name="T37" fmla="*/ 190 h 272"/>
                <a:gd name="T38" fmla="*/ 129 w 386"/>
                <a:gd name="T39" fmla="*/ 190 h 272"/>
                <a:gd name="T40" fmla="*/ 137 w 386"/>
                <a:gd name="T41" fmla="*/ 172 h 272"/>
                <a:gd name="T42" fmla="*/ 144 w 386"/>
                <a:gd name="T43" fmla="*/ 161 h 272"/>
                <a:gd name="T44" fmla="*/ 151 w 386"/>
                <a:gd name="T45" fmla="*/ 161 h 272"/>
                <a:gd name="T46" fmla="*/ 158 w 386"/>
                <a:gd name="T47" fmla="*/ 161 h 272"/>
                <a:gd name="T48" fmla="*/ 166 w 386"/>
                <a:gd name="T49" fmla="*/ 161 h 272"/>
                <a:gd name="T50" fmla="*/ 173 w 386"/>
                <a:gd name="T51" fmla="*/ 161 h 272"/>
                <a:gd name="T52" fmla="*/ 180 w 386"/>
                <a:gd name="T53" fmla="*/ 153 h 272"/>
                <a:gd name="T54" fmla="*/ 187 w 386"/>
                <a:gd name="T55" fmla="*/ 138 h 272"/>
                <a:gd name="T56" fmla="*/ 191 w 386"/>
                <a:gd name="T57" fmla="*/ 127 h 272"/>
                <a:gd name="T58" fmla="*/ 198 w 386"/>
                <a:gd name="T59" fmla="*/ 116 h 272"/>
                <a:gd name="T60" fmla="*/ 204 w 386"/>
                <a:gd name="T61" fmla="*/ 116 h 272"/>
                <a:gd name="T62" fmla="*/ 213 w 386"/>
                <a:gd name="T63" fmla="*/ 101 h 272"/>
                <a:gd name="T64" fmla="*/ 220 w 386"/>
                <a:gd name="T65" fmla="*/ 75 h 272"/>
                <a:gd name="T66" fmla="*/ 226 w 386"/>
                <a:gd name="T67" fmla="*/ 64 h 272"/>
                <a:gd name="T68" fmla="*/ 233 w 386"/>
                <a:gd name="T69" fmla="*/ 64 h 272"/>
                <a:gd name="T70" fmla="*/ 241 w 386"/>
                <a:gd name="T71" fmla="*/ 48 h 272"/>
                <a:gd name="T72" fmla="*/ 248 w 386"/>
                <a:gd name="T73" fmla="*/ 48 h 272"/>
                <a:gd name="T74" fmla="*/ 255 w 386"/>
                <a:gd name="T75" fmla="*/ 48 h 272"/>
                <a:gd name="T76" fmla="*/ 259 w 386"/>
                <a:gd name="T77" fmla="*/ 37 h 272"/>
                <a:gd name="T78" fmla="*/ 266 w 386"/>
                <a:gd name="T79" fmla="*/ 37 h 272"/>
                <a:gd name="T80" fmla="*/ 273 w 386"/>
                <a:gd name="T81" fmla="*/ 37 h 272"/>
                <a:gd name="T82" fmla="*/ 281 w 386"/>
                <a:gd name="T83" fmla="*/ 37 h 272"/>
                <a:gd name="T84" fmla="*/ 288 w 386"/>
                <a:gd name="T85" fmla="*/ 37 h 272"/>
                <a:gd name="T86" fmla="*/ 295 w 386"/>
                <a:gd name="T87" fmla="*/ 22 h 272"/>
                <a:gd name="T88" fmla="*/ 302 w 386"/>
                <a:gd name="T89" fmla="*/ 22 h 272"/>
                <a:gd name="T90" fmla="*/ 310 w 386"/>
                <a:gd name="T91" fmla="*/ 22 h 272"/>
                <a:gd name="T92" fmla="*/ 317 w 386"/>
                <a:gd name="T93" fmla="*/ 22 h 272"/>
                <a:gd name="T94" fmla="*/ 324 w 386"/>
                <a:gd name="T95" fmla="*/ 22 h 272"/>
                <a:gd name="T96" fmla="*/ 331 w 386"/>
                <a:gd name="T97" fmla="*/ 22 h 272"/>
                <a:gd name="T98" fmla="*/ 339 w 386"/>
                <a:gd name="T99" fmla="*/ 22 h 272"/>
                <a:gd name="T100" fmla="*/ 346 w 386"/>
                <a:gd name="T101" fmla="*/ 22 h 272"/>
                <a:gd name="T102" fmla="*/ 353 w 386"/>
                <a:gd name="T103" fmla="*/ 0 h 272"/>
                <a:gd name="T104" fmla="*/ 360 w 386"/>
                <a:gd name="T105" fmla="*/ 0 h 272"/>
                <a:gd name="T106" fmla="*/ 368 w 386"/>
                <a:gd name="T107" fmla="*/ 0 h 272"/>
                <a:gd name="T108" fmla="*/ 375 w 386"/>
                <a:gd name="T109" fmla="*/ 0 h 272"/>
                <a:gd name="T110" fmla="*/ 382 w 386"/>
                <a:gd name="T111"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6" h="272">
                  <a:moveTo>
                    <a:pt x="0" y="272"/>
                  </a:moveTo>
                  <a:lnTo>
                    <a:pt x="3" y="265"/>
                  </a:lnTo>
                  <a:lnTo>
                    <a:pt x="7" y="265"/>
                  </a:lnTo>
                  <a:lnTo>
                    <a:pt x="7" y="253"/>
                  </a:lnTo>
                  <a:lnTo>
                    <a:pt x="11" y="253"/>
                  </a:lnTo>
                  <a:lnTo>
                    <a:pt x="14" y="253"/>
                  </a:lnTo>
                  <a:lnTo>
                    <a:pt x="18" y="253"/>
                  </a:lnTo>
                  <a:lnTo>
                    <a:pt x="22" y="246"/>
                  </a:lnTo>
                  <a:lnTo>
                    <a:pt x="25" y="239"/>
                  </a:lnTo>
                  <a:lnTo>
                    <a:pt x="29" y="239"/>
                  </a:lnTo>
                  <a:lnTo>
                    <a:pt x="31" y="239"/>
                  </a:lnTo>
                  <a:lnTo>
                    <a:pt x="35" y="231"/>
                  </a:lnTo>
                  <a:lnTo>
                    <a:pt x="40" y="231"/>
                  </a:lnTo>
                  <a:lnTo>
                    <a:pt x="42" y="227"/>
                  </a:lnTo>
                  <a:lnTo>
                    <a:pt x="46" y="220"/>
                  </a:lnTo>
                  <a:lnTo>
                    <a:pt x="51" y="220"/>
                  </a:lnTo>
                  <a:lnTo>
                    <a:pt x="53" y="220"/>
                  </a:lnTo>
                  <a:lnTo>
                    <a:pt x="57" y="220"/>
                  </a:lnTo>
                  <a:lnTo>
                    <a:pt x="57" y="213"/>
                  </a:lnTo>
                  <a:lnTo>
                    <a:pt x="60" y="205"/>
                  </a:lnTo>
                  <a:lnTo>
                    <a:pt x="64" y="205"/>
                  </a:lnTo>
                  <a:lnTo>
                    <a:pt x="68" y="205"/>
                  </a:lnTo>
                  <a:lnTo>
                    <a:pt x="71" y="205"/>
                  </a:lnTo>
                  <a:lnTo>
                    <a:pt x="75" y="198"/>
                  </a:lnTo>
                  <a:lnTo>
                    <a:pt x="79" y="198"/>
                  </a:lnTo>
                  <a:lnTo>
                    <a:pt x="82" y="198"/>
                  </a:lnTo>
                  <a:lnTo>
                    <a:pt x="86" y="198"/>
                  </a:lnTo>
                  <a:lnTo>
                    <a:pt x="89" y="198"/>
                  </a:lnTo>
                  <a:lnTo>
                    <a:pt x="93" y="198"/>
                  </a:lnTo>
                  <a:lnTo>
                    <a:pt x="97" y="198"/>
                  </a:lnTo>
                  <a:lnTo>
                    <a:pt x="97" y="190"/>
                  </a:lnTo>
                  <a:lnTo>
                    <a:pt x="100" y="190"/>
                  </a:lnTo>
                  <a:lnTo>
                    <a:pt x="104" y="190"/>
                  </a:lnTo>
                  <a:lnTo>
                    <a:pt x="108" y="190"/>
                  </a:lnTo>
                  <a:lnTo>
                    <a:pt x="111" y="190"/>
                  </a:lnTo>
                  <a:lnTo>
                    <a:pt x="115" y="190"/>
                  </a:lnTo>
                  <a:lnTo>
                    <a:pt x="118" y="190"/>
                  </a:lnTo>
                  <a:lnTo>
                    <a:pt x="122" y="190"/>
                  </a:lnTo>
                  <a:lnTo>
                    <a:pt x="126" y="190"/>
                  </a:lnTo>
                  <a:lnTo>
                    <a:pt x="129" y="190"/>
                  </a:lnTo>
                  <a:lnTo>
                    <a:pt x="133" y="190"/>
                  </a:lnTo>
                  <a:lnTo>
                    <a:pt x="137" y="172"/>
                  </a:lnTo>
                  <a:lnTo>
                    <a:pt x="140" y="172"/>
                  </a:lnTo>
                  <a:lnTo>
                    <a:pt x="144" y="161"/>
                  </a:lnTo>
                  <a:lnTo>
                    <a:pt x="147" y="161"/>
                  </a:lnTo>
                  <a:lnTo>
                    <a:pt x="151" y="161"/>
                  </a:lnTo>
                  <a:lnTo>
                    <a:pt x="155" y="161"/>
                  </a:lnTo>
                  <a:lnTo>
                    <a:pt x="158" y="161"/>
                  </a:lnTo>
                  <a:lnTo>
                    <a:pt x="162" y="161"/>
                  </a:lnTo>
                  <a:lnTo>
                    <a:pt x="166" y="161"/>
                  </a:lnTo>
                  <a:lnTo>
                    <a:pt x="169" y="161"/>
                  </a:lnTo>
                  <a:lnTo>
                    <a:pt x="173" y="161"/>
                  </a:lnTo>
                  <a:lnTo>
                    <a:pt x="176" y="153"/>
                  </a:lnTo>
                  <a:lnTo>
                    <a:pt x="180" y="153"/>
                  </a:lnTo>
                  <a:lnTo>
                    <a:pt x="184" y="138"/>
                  </a:lnTo>
                  <a:lnTo>
                    <a:pt x="187" y="138"/>
                  </a:lnTo>
                  <a:lnTo>
                    <a:pt x="187" y="127"/>
                  </a:lnTo>
                  <a:lnTo>
                    <a:pt x="191" y="127"/>
                  </a:lnTo>
                  <a:lnTo>
                    <a:pt x="195" y="116"/>
                  </a:lnTo>
                  <a:lnTo>
                    <a:pt x="198" y="116"/>
                  </a:lnTo>
                  <a:lnTo>
                    <a:pt x="202" y="116"/>
                  </a:lnTo>
                  <a:lnTo>
                    <a:pt x="204" y="116"/>
                  </a:lnTo>
                  <a:lnTo>
                    <a:pt x="209" y="116"/>
                  </a:lnTo>
                  <a:lnTo>
                    <a:pt x="213" y="101"/>
                  </a:lnTo>
                  <a:lnTo>
                    <a:pt x="215" y="101"/>
                  </a:lnTo>
                  <a:lnTo>
                    <a:pt x="220" y="75"/>
                  </a:lnTo>
                  <a:lnTo>
                    <a:pt x="224" y="64"/>
                  </a:lnTo>
                  <a:lnTo>
                    <a:pt x="226" y="64"/>
                  </a:lnTo>
                  <a:lnTo>
                    <a:pt x="231" y="64"/>
                  </a:lnTo>
                  <a:lnTo>
                    <a:pt x="233" y="64"/>
                  </a:lnTo>
                  <a:lnTo>
                    <a:pt x="237" y="64"/>
                  </a:lnTo>
                  <a:lnTo>
                    <a:pt x="241" y="48"/>
                  </a:lnTo>
                  <a:lnTo>
                    <a:pt x="244" y="48"/>
                  </a:lnTo>
                  <a:lnTo>
                    <a:pt x="248" y="48"/>
                  </a:lnTo>
                  <a:lnTo>
                    <a:pt x="252" y="48"/>
                  </a:lnTo>
                  <a:lnTo>
                    <a:pt x="255" y="48"/>
                  </a:lnTo>
                  <a:lnTo>
                    <a:pt x="255" y="37"/>
                  </a:lnTo>
                  <a:lnTo>
                    <a:pt x="259" y="37"/>
                  </a:lnTo>
                  <a:lnTo>
                    <a:pt x="262" y="37"/>
                  </a:lnTo>
                  <a:lnTo>
                    <a:pt x="266" y="37"/>
                  </a:lnTo>
                  <a:lnTo>
                    <a:pt x="270" y="37"/>
                  </a:lnTo>
                  <a:lnTo>
                    <a:pt x="273" y="37"/>
                  </a:lnTo>
                  <a:lnTo>
                    <a:pt x="277" y="37"/>
                  </a:lnTo>
                  <a:lnTo>
                    <a:pt x="281" y="37"/>
                  </a:lnTo>
                  <a:lnTo>
                    <a:pt x="284" y="37"/>
                  </a:lnTo>
                  <a:lnTo>
                    <a:pt x="288" y="37"/>
                  </a:lnTo>
                  <a:lnTo>
                    <a:pt x="291" y="37"/>
                  </a:lnTo>
                  <a:lnTo>
                    <a:pt x="295" y="22"/>
                  </a:lnTo>
                  <a:lnTo>
                    <a:pt x="299" y="22"/>
                  </a:lnTo>
                  <a:lnTo>
                    <a:pt x="302" y="22"/>
                  </a:lnTo>
                  <a:lnTo>
                    <a:pt x="306" y="22"/>
                  </a:lnTo>
                  <a:lnTo>
                    <a:pt x="310" y="22"/>
                  </a:lnTo>
                  <a:lnTo>
                    <a:pt x="313" y="22"/>
                  </a:lnTo>
                  <a:lnTo>
                    <a:pt x="317" y="22"/>
                  </a:lnTo>
                  <a:lnTo>
                    <a:pt x="320" y="22"/>
                  </a:lnTo>
                  <a:lnTo>
                    <a:pt x="324" y="22"/>
                  </a:lnTo>
                  <a:lnTo>
                    <a:pt x="328" y="22"/>
                  </a:lnTo>
                  <a:lnTo>
                    <a:pt x="331" y="22"/>
                  </a:lnTo>
                  <a:lnTo>
                    <a:pt x="335" y="22"/>
                  </a:lnTo>
                  <a:lnTo>
                    <a:pt x="339" y="22"/>
                  </a:lnTo>
                  <a:lnTo>
                    <a:pt x="342" y="22"/>
                  </a:lnTo>
                  <a:lnTo>
                    <a:pt x="346" y="22"/>
                  </a:lnTo>
                  <a:lnTo>
                    <a:pt x="349" y="22"/>
                  </a:lnTo>
                  <a:lnTo>
                    <a:pt x="353" y="0"/>
                  </a:lnTo>
                  <a:lnTo>
                    <a:pt x="357" y="0"/>
                  </a:lnTo>
                  <a:lnTo>
                    <a:pt x="360" y="0"/>
                  </a:lnTo>
                  <a:lnTo>
                    <a:pt x="364" y="0"/>
                  </a:lnTo>
                  <a:lnTo>
                    <a:pt x="368" y="0"/>
                  </a:lnTo>
                  <a:lnTo>
                    <a:pt x="371" y="0"/>
                  </a:lnTo>
                  <a:lnTo>
                    <a:pt x="375" y="0"/>
                  </a:lnTo>
                  <a:lnTo>
                    <a:pt x="379" y="0"/>
                  </a:lnTo>
                  <a:lnTo>
                    <a:pt x="382" y="0"/>
                  </a:lnTo>
                  <a:lnTo>
                    <a:pt x="386" y="0"/>
                  </a:lnTo>
                </a:path>
              </a:pathLst>
            </a:custGeom>
            <a:noFill/>
            <a:ln w="30163" cap="rnd">
              <a:solidFill>
                <a:srgbClr val="113E6B"/>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433" name="Group 432">
            <a:extLst>
              <a:ext uri="{FF2B5EF4-FFF2-40B4-BE49-F238E27FC236}">
                <a16:creationId xmlns:a16="http://schemas.microsoft.com/office/drawing/2014/main" id="{87CF37DA-933F-CDD3-585B-4D3447ADE9BB}"/>
              </a:ext>
            </a:extLst>
          </p:cNvPr>
          <p:cNvGrpSpPr/>
          <p:nvPr/>
        </p:nvGrpSpPr>
        <p:grpSpPr>
          <a:xfrm>
            <a:off x="3431204" y="2671791"/>
            <a:ext cx="6537988" cy="2419626"/>
            <a:chOff x="2378076" y="2266867"/>
            <a:chExt cx="4595813" cy="2470150"/>
          </a:xfrm>
        </p:grpSpPr>
        <p:sp>
          <p:nvSpPr>
            <p:cNvPr id="438" name="Freeform 184">
              <a:extLst>
                <a:ext uri="{FF2B5EF4-FFF2-40B4-BE49-F238E27FC236}">
                  <a16:creationId xmlns:a16="http://schemas.microsoft.com/office/drawing/2014/main" id="{0B43D2AC-7F32-2DDC-801F-9E2D905A59DE}"/>
                </a:ext>
              </a:extLst>
            </p:cNvPr>
            <p:cNvSpPr>
              <a:spLocks/>
            </p:cNvSpPr>
            <p:nvPr/>
          </p:nvSpPr>
          <p:spPr bwMode="auto">
            <a:xfrm>
              <a:off x="2378076" y="4070267"/>
              <a:ext cx="996950" cy="666750"/>
            </a:xfrm>
            <a:custGeom>
              <a:avLst/>
              <a:gdLst>
                <a:gd name="T0" fmla="*/ 7 w 628"/>
                <a:gd name="T1" fmla="*/ 416 h 420"/>
                <a:gd name="T2" fmla="*/ 18 w 628"/>
                <a:gd name="T3" fmla="*/ 409 h 420"/>
                <a:gd name="T4" fmla="*/ 32 w 628"/>
                <a:gd name="T5" fmla="*/ 405 h 420"/>
                <a:gd name="T6" fmla="*/ 43 w 628"/>
                <a:gd name="T7" fmla="*/ 394 h 420"/>
                <a:gd name="T8" fmla="*/ 54 w 628"/>
                <a:gd name="T9" fmla="*/ 390 h 420"/>
                <a:gd name="T10" fmla="*/ 69 w 628"/>
                <a:gd name="T11" fmla="*/ 383 h 420"/>
                <a:gd name="T12" fmla="*/ 78 w 628"/>
                <a:gd name="T13" fmla="*/ 372 h 420"/>
                <a:gd name="T14" fmla="*/ 94 w 628"/>
                <a:gd name="T15" fmla="*/ 357 h 420"/>
                <a:gd name="T16" fmla="*/ 105 w 628"/>
                <a:gd name="T17" fmla="*/ 349 h 420"/>
                <a:gd name="T18" fmla="*/ 115 w 628"/>
                <a:gd name="T19" fmla="*/ 342 h 420"/>
                <a:gd name="T20" fmla="*/ 129 w 628"/>
                <a:gd name="T21" fmla="*/ 331 h 420"/>
                <a:gd name="T22" fmla="*/ 144 w 628"/>
                <a:gd name="T23" fmla="*/ 320 h 420"/>
                <a:gd name="T24" fmla="*/ 155 w 628"/>
                <a:gd name="T25" fmla="*/ 312 h 420"/>
                <a:gd name="T26" fmla="*/ 165 w 628"/>
                <a:gd name="T27" fmla="*/ 305 h 420"/>
                <a:gd name="T28" fmla="*/ 173 w 628"/>
                <a:gd name="T29" fmla="*/ 297 h 420"/>
                <a:gd name="T30" fmla="*/ 187 w 628"/>
                <a:gd name="T31" fmla="*/ 286 h 420"/>
                <a:gd name="T32" fmla="*/ 202 w 628"/>
                <a:gd name="T33" fmla="*/ 279 h 420"/>
                <a:gd name="T34" fmla="*/ 216 w 628"/>
                <a:gd name="T35" fmla="*/ 268 h 420"/>
                <a:gd name="T36" fmla="*/ 231 w 628"/>
                <a:gd name="T37" fmla="*/ 260 h 420"/>
                <a:gd name="T38" fmla="*/ 245 w 628"/>
                <a:gd name="T39" fmla="*/ 249 h 420"/>
                <a:gd name="T40" fmla="*/ 256 w 628"/>
                <a:gd name="T41" fmla="*/ 233 h 420"/>
                <a:gd name="T42" fmla="*/ 271 w 628"/>
                <a:gd name="T43" fmla="*/ 227 h 420"/>
                <a:gd name="T44" fmla="*/ 284 w 628"/>
                <a:gd name="T45" fmla="*/ 220 h 420"/>
                <a:gd name="T46" fmla="*/ 291 w 628"/>
                <a:gd name="T47" fmla="*/ 211 h 420"/>
                <a:gd name="T48" fmla="*/ 306 w 628"/>
                <a:gd name="T49" fmla="*/ 207 h 420"/>
                <a:gd name="T50" fmla="*/ 320 w 628"/>
                <a:gd name="T51" fmla="*/ 200 h 420"/>
                <a:gd name="T52" fmla="*/ 331 w 628"/>
                <a:gd name="T53" fmla="*/ 185 h 420"/>
                <a:gd name="T54" fmla="*/ 346 w 628"/>
                <a:gd name="T55" fmla="*/ 179 h 420"/>
                <a:gd name="T56" fmla="*/ 357 w 628"/>
                <a:gd name="T57" fmla="*/ 168 h 420"/>
                <a:gd name="T58" fmla="*/ 371 w 628"/>
                <a:gd name="T59" fmla="*/ 163 h 420"/>
                <a:gd name="T60" fmla="*/ 386 w 628"/>
                <a:gd name="T61" fmla="*/ 148 h 420"/>
                <a:gd name="T62" fmla="*/ 400 w 628"/>
                <a:gd name="T63" fmla="*/ 144 h 420"/>
                <a:gd name="T64" fmla="*/ 415 w 628"/>
                <a:gd name="T65" fmla="*/ 137 h 420"/>
                <a:gd name="T66" fmla="*/ 424 w 628"/>
                <a:gd name="T67" fmla="*/ 133 h 420"/>
                <a:gd name="T68" fmla="*/ 435 w 628"/>
                <a:gd name="T69" fmla="*/ 122 h 420"/>
                <a:gd name="T70" fmla="*/ 451 w 628"/>
                <a:gd name="T71" fmla="*/ 115 h 420"/>
                <a:gd name="T72" fmla="*/ 462 w 628"/>
                <a:gd name="T73" fmla="*/ 111 h 420"/>
                <a:gd name="T74" fmla="*/ 473 w 628"/>
                <a:gd name="T75" fmla="*/ 100 h 420"/>
                <a:gd name="T76" fmla="*/ 484 w 628"/>
                <a:gd name="T77" fmla="*/ 92 h 420"/>
                <a:gd name="T78" fmla="*/ 497 w 628"/>
                <a:gd name="T79" fmla="*/ 89 h 420"/>
                <a:gd name="T80" fmla="*/ 512 w 628"/>
                <a:gd name="T81" fmla="*/ 81 h 420"/>
                <a:gd name="T82" fmla="*/ 526 w 628"/>
                <a:gd name="T83" fmla="*/ 74 h 420"/>
                <a:gd name="T84" fmla="*/ 537 w 628"/>
                <a:gd name="T85" fmla="*/ 63 h 420"/>
                <a:gd name="T86" fmla="*/ 551 w 628"/>
                <a:gd name="T87" fmla="*/ 52 h 420"/>
                <a:gd name="T88" fmla="*/ 566 w 628"/>
                <a:gd name="T89" fmla="*/ 44 h 420"/>
                <a:gd name="T90" fmla="*/ 580 w 628"/>
                <a:gd name="T91" fmla="*/ 33 h 420"/>
                <a:gd name="T92" fmla="*/ 591 w 628"/>
                <a:gd name="T93" fmla="*/ 29 h 420"/>
                <a:gd name="T94" fmla="*/ 602 w 628"/>
                <a:gd name="T95" fmla="*/ 22 h 420"/>
                <a:gd name="T96" fmla="*/ 613 w 628"/>
                <a:gd name="T97" fmla="*/ 15 h 420"/>
                <a:gd name="T98" fmla="*/ 624 w 628"/>
                <a:gd name="T99" fmla="*/ 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8" h="420">
                  <a:moveTo>
                    <a:pt x="0" y="420"/>
                  </a:moveTo>
                  <a:lnTo>
                    <a:pt x="3" y="420"/>
                  </a:lnTo>
                  <a:lnTo>
                    <a:pt x="7" y="420"/>
                  </a:lnTo>
                  <a:lnTo>
                    <a:pt x="7" y="416"/>
                  </a:lnTo>
                  <a:lnTo>
                    <a:pt x="11" y="416"/>
                  </a:lnTo>
                  <a:lnTo>
                    <a:pt x="14" y="412"/>
                  </a:lnTo>
                  <a:lnTo>
                    <a:pt x="18" y="412"/>
                  </a:lnTo>
                  <a:lnTo>
                    <a:pt x="18" y="409"/>
                  </a:lnTo>
                  <a:lnTo>
                    <a:pt x="21" y="409"/>
                  </a:lnTo>
                  <a:lnTo>
                    <a:pt x="25" y="405"/>
                  </a:lnTo>
                  <a:lnTo>
                    <a:pt x="29" y="405"/>
                  </a:lnTo>
                  <a:lnTo>
                    <a:pt x="32" y="405"/>
                  </a:lnTo>
                  <a:lnTo>
                    <a:pt x="36" y="401"/>
                  </a:lnTo>
                  <a:lnTo>
                    <a:pt x="36" y="398"/>
                  </a:lnTo>
                  <a:lnTo>
                    <a:pt x="40" y="398"/>
                  </a:lnTo>
                  <a:lnTo>
                    <a:pt x="43" y="394"/>
                  </a:lnTo>
                  <a:lnTo>
                    <a:pt x="47" y="394"/>
                  </a:lnTo>
                  <a:lnTo>
                    <a:pt x="50" y="394"/>
                  </a:lnTo>
                  <a:lnTo>
                    <a:pt x="54" y="394"/>
                  </a:lnTo>
                  <a:lnTo>
                    <a:pt x="54" y="390"/>
                  </a:lnTo>
                  <a:lnTo>
                    <a:pt x="58" y="390"/>
                  </a:lnTo>
                  <a:lnTo>
                    <a:pt x="61" y="383"/>
                  </a:lnTo>
                  <a:lnTo>
                    <a:pt x="65" y="383"/>
                  </a:lnTo>
                  <a:lnTo>
                    <a:pt x="69" y="383"/>
                  </a:lnTo>
                  <a:lnTo>
                    <a:pt x="72" y="379"/>
                  </a:lnTo>
                  <a:lnTo>
                    <a:pt x="76" y="375"/>
                  </a:lnTo>
                  <a:lnTo>
                    <a:pt x="76" y="372"/>
                  </a:lnTo>
                  <a:lnTo>
                    <a:pt x="78" y="372"/>
                  </a:lnTo>
                  <a:lnTo>
                    <a:pt x="83" y="368"/>
                  </a:lnTo>
                  <a:lnTo>
                    <a:pt x="87" y="368"/>
                  </a:lnTo>
                  <a:lnTo>
                    <a:pt x="89" y="360"/>
                  </a:lnTo>
                  <a:lnTo>
                    <a:pt x="94" y="357"/>
                  </a:lnTo>
                  <a:lnTo>
                    <a:pt x="94" y="353"/>
                  </a:lnTo>
                  <a:lnTo>
                    <a:pt x="98" y="353"/>
                  </a:lnTo>
                  <a:lnTo>
                    <a:pt x="100" y="349"/>
                  </a:lnTo>
                  <a:lnTo>
                    <a:pt x="105" y="349"/>
                  </a:lnTo>
                  <a:lnTo>
                    <a:pt x="105" y="346"/>
                  </a:lnTo>
                  <a:lnTo>
                    <a:pt x="107" y="346"/>
                  </a:lnTo>
                  <a:lnTo>
                    <a:pt x="111" y="346"/>
                  </a:lnTo>
                  <a:lnTo>
                    <a:pt x="115" y="342"/>
                  </a:lnTo>
                  <a:lnTo>
                    <a:pt x="118" y="338"/>
                  </a:lnTo>
                  <a:lnTo>
                    <a:pt x="122" y="331"/>
                  </a:lnTo>
                  <a:lnTo>
                    <a:pt x="126" y="331"/>
                  </a:lnTo>
                  <a:lnTo>
                    <a:pt x="129" y="331"/>
                  </a:lnTo>
                  <a:lnTo>
                    <a:pt x="133" y="327"/>
                  </a:lnTo>
                  <a:lnTo>
                    <a:pt x="136" y="320"/>
                  </a:lnTo>
                  <a:lnTo>
                    <a:pt x="140" y="320"/>
                  </a:lnTo>
                  <a:lnTo>
                    <a:pt x="144" y="320"/>
                  </a:lnTo>
                  <a:lnTo>
                    <a:pt x="144" y="316"/>
                  </a:lnTo>
                  <a:lnTo>
                    <a:pt x="147" y="312"/>
                  </a:lnTo>
                  <a:lnTo>
                    <a:pt x="151" y="312"/>
                  </a:lnTo>
                  <a:lnTo>
                    <a:pt x="155" y="312"/>
                  </a:lnTo>
                  <a:lnTo>
                    <a:pt x="155" y="309"/>
                  </a:lnTo>
                  <a:lnTo>
                    <a:pt x="158" y="309"/>
                  </a:lnTo>
                  <a:lnTo>
                    <a:pt x="162" y="305"/>
                  </a:lnTo>
                  <a:lnTo>
                    <a:pt x="165" y="305"/>
                  </a:lnTo>
                  <a:lnTo>
                    <a:pt x="165" y="301"/>
                  </a:lnTo>
                  <a:lnTo>
                    <a:pt x="169" y="301"/>
                  </a:lnTo>
                  <a:lnTo>
                    <a:pt x="173" y="301"/>
                  </a:lnTo>
                  <a:lnTo>
                    <a:pt x="173" y="297"/>
                  </a:lnTo>
                  <a:lnTo>
                    <a:pt x="176" y="294"/>
                  </a:lnTo>
                  <a:lnTo>
                    <a:pt x="180" y="294"/>
                  </a:lnTo>
                  <a:lnTo>
                    <a:pt x="184" y="290"/>
                  </a:lnTo>
                  <a:lnTo>
                    <a:pt x="187" y="286"/>
                  </a:lnTo>
                  <a:lnTo>
                    <a:pt x="191" y="286"/>
                  </a:lnTo>
                  <a:lnTo>
                    <a:pt x="194" y="283"/>
                  </a:lnTo>
                  <a:lnTo>
                    <a:pt x="198" y="283"/>
                  </a:lnTo>
                  <a:lnTo>
                    <a:pt x="202" y="279"/>
                  </a:lnTo>
                  <a:lnTo>
                    <a:pt x="205" y="279"/>
                  </a:lnTo>
                  <a:lnTo>
                    <a:pt x="209" y="275"/>
                  </a:lnTo>
                  <a:lnTo>
                    <a:pt x="213" y="268"/>
                  </a:lnTo>
                  <a:lnTo>
                    <a:pt x="216" y="268"/>
                  </a:lnTo>
                  <a:lnTo>
                    <a:pt x="220" y="264"/>
                  </a:lnTo>
                  <a:lnTo>
                    <a:pt x="223" y="264"/>
                  </a:lnTo>
                  <a:lnTo>
                    <a:pt x="227" y="264"/>
                  </a:lnTo>
                  <a:lnTo>
                    <a:pt x="231" y="260"/>
                  </a:lnTo>
                  <a:lnTo>
                    <a:pt x="234" y="257"/>
                  </a:lnTo>
                  <a:lnTo>
                    <a:pt x="238" y="253"/>
                  </a:lnTo>
                  <a:lnTo>
                    <a:pt x="242" y="253"/>
                  </a:lnTo>
                  <a:lnTo>
                    <a:pt x="245" y="249"/>
                  </a:lnTo>
                  <a:lnTo>
                    <a:pt x="245" y="244"/>
                  </a:lnTo>
                  <a:lnTo>
                    <a:pt x="249" y="244"/>
                  </a:lnTo>
                  <a:lnTo>
                    <a:pt x="251" y="238"/>
                  </a:lnTo>
                  <a:lnTo>
                    <a:pt x="256" y="233"/>
                  </a:lnTo>
                  <a:lnTo>
                    <a:pt x="260" y="231"/>
                  </a:lnTo>
                  <a:lnTo>
                    <a:pt x="262" y="231"/>
                  </a:lnTo>
                  <a:lnTo>
                    <a:pt x="267" y="227"/>
                  </a:lnTo>
                  <a:lnTo>
                    <a:pt x="271" y="227"/>
                  </a:lnTo>
                  <a:lnTo>
                    <a:pt x="273" y="222"/>
                  </a:lnTo>
                  <a:lnTo>
                    <a:pt x="278" y="222"/>
                  </a:lnTo>
                  <a:lnTo>
                    <a:pt x="280" y="220"/>
                  </a:lnTo>
                  <a:lnTo>
                    <a:pt x="284" y="220"/>
                  </a:lnTo>
                  <a:lnTo>
                    <a:pt x="284" y="216"/>
                  </a:lnTo>
                  <a:lnTo>
                    <a:pt x="289" y="216"/>
                  </a:lnTo>
                  <a:lnTo>
                    <a:pt x="291" y="216"/>
                  </a:lnTo>
                  <a:lnTo>
                    <a:pt x="291" y="211"/>
                  </a:lnTo>
                  <a:lnTo>
                    <a:pt x="295" y="211"/>
                  </a:lnTo>
                  <a:lnTo>
                    <a:pt x="300" y="211"/>
                  </a:lnTo>
                  <a:lnTo>
                    <a:pt x="302" y="207"/>
                  </a:lnTo>
                  <a:lnTo>
                    <a:pt x="306" y="207"/>
                  </a:lnTo>
                  <a:lnTo>
                    <a:pt x="309" y="207"/>
                  </a:lnTo>
                  <a:lnTo>
                    <a:pt x="313" y="200"/>
                  </a:lnTo>
                  <a:lnTo>
                    <a:pt x="317" y="200"/>
                  </a:lnTo>
                  <a:lnTo>
                    <a:pt x="320" y="200"/>
                  </a:lnTo>
                  <a:lnTo>
                    <a:pt x="324" y="196"/>
                  </a:lnTo>
                  <a:lnTo>
                    <a:pt x="328" y="196"/>
                  </a:lnTo>
                  <a:lnTo>
                    <a:pt x="331" y="190"/>
                  </a:lnTo>
                  <a:lnTo>
                    <a:pt x="331" y="185"/>
                  </a:lnTo>
                  <a:lnTo>
                    <a:pt x="335" y="185"/>
                  </a:lnTo>
                  <a:lnTo>
                    <a:pt x="338" y="181"/>
                  </a:lnTo>
                  <a:lnTo>
                    <a:pt x="342" y="179"/>
                  </a:lnTo>
                  <a:lnTo>
                    <a:pt x="346" y="179"/>
                  </a:lnTo>
                  <a:lnTo>
                    <a:pt x="349" y="179"/>
                  </a:lnTo>
                  <a:lnTo>
                    <a:pt x="353" y="179"/>
                  </a:lnTo>
                  <a:lnTo>
                    <a:pt x="353" y="174"/>
                  </a:lnTo>
                  <a:lnTo>
                    <a:pt x="357" y="168"/>
                  </a:lnTo>
                  <a:lnTo>
                    <a:pt x="360" y="168"/>
                  </a:lnTo>
                  <a:lnTo>
                    <a:pt x="364" y="163"/>
                  </a:lnTo>
                  <a:lnTo>
                    <a:pt x="367" y="163"/>
                  </a:lnTo>
                  <a:lnTo>
                    <a:pt x="371" y="163"/>
                  </a:lnTo>
                  <a:lnTo>
                    <a:pt x="375" y="159"/>
                  </a:lnTo>
                  <a:lnTo>
                    <a:pt x="378" y="155"/>
                  </a:lnTo>
                  <a:lnTo>
                    <a:pt x="382" y="152"/>
                  </a:lnTo>
                  <a:lnTo>
                    <a:pt x="386" y="148"/>
                  </a:lnTo>
                  <a:lnTo>
                    <a:pt x="389" y="148"/>
                  </a:lnTo>
                  <a:lnTo>
                    <a:pt x="393" y="148"/>
                  </a:lnTo>
                  <a:lnTo>
                    <a:pt x="396" y="144"/>
                  </a:lnTo>
                  <a:lnTo>
                    <a:pt x="400" y="144"/>
                  </a:lnTo>
                  <a:lnTo>
                    <a:pt x="404" y="144"/>
                  </a:lnTo>
                  <a:lnTo>
                    <a:pt x="407" y="141"/>
                  </a:lnTo>
                  <a:lnTo>
                    <a:pt x="411" y="141"/>
                  </a:lnTo>
                  <a:lnTo>
                    <a:pt x="415" y="137"/>
                  </a:lnTo>
                  <a:lnTo>
                    <a:pt x="418" y="137"/>
                  </a:lnTo>
                  <a:lnTo>
                    <a:pt x="422" y="137"/>
                  </a:lnTo>
                  <a:lnTo>
                    <a:pt x="422" y="133"/>
                  </a:lnTo>
                  <a:lnTo>
                    <a:pt x="424" y="133"/>
                  </a:lnTo>
                  <a:lnTo>
                    <a:pt x="429" y="129"/>
                  </a:lnTo>
                  <a:lnTo>
                    <a:pt x="433" y="126"/>
                  </a:lnTo>
                  <a:lnTo>
                    <a:pt x="433" y="122"/>
                  </a:lnTo>
                  <a:lnTo>
                    <a:pt x="435" y="122"/>
                  </a:lnTo>
                  <a:lnTo>
                    <a:pt x="440" y="122"/>
                  </a:lnTo>
                  <a:lnTo>
                    <a:pt x="444" y="115"/>
                  </a:lnTo>
                  <a:lnTo>
                    <a:pt x="446" y="115"/>
                  </a:lnTo>
                  <a:lnTo>
                    <a:pt x="451" y="115"/>
                  </a:lnTo>
                  <a:lnTo>
                    <a:pt x="453" y="115"/>
                  </a:lnTo>
                  <a:lnTo>
                    <a:pt x="457" y="115"/>
                  </a:lnTo>
                  <a:lnTo>
                    <a:pt x="462" y="115"/>
                  </a:lnTo>
                  <a:lnTo>
                    <a:pt x="462" y="111"/>
                  </a:lnTo>
                  <a:lnTo>
                    <a:pt x="464" y="107"/>
                  </a:lnTo>
                  <a:lnTo>
                    <a:pt x="468" y="107"/>
                  </a:lnTo>
                  <a:lnTo>
                    <a:pt x="473" y="104"/>
                  </a:lnTo>
                  <a:lnTo>
                    <a:pt x="473" y="100"/>
                  </a:lnTo>
                  <a:lnTo>
                    <a:pt x="475" y="100"/>
                  </a:lnTo>
                  <a:lnTo>
                    <a:pt x="479" y="96"/>
                  </a:lnTo>
                  <a:lnTo>
                    <a:pt x="484" y="96"/>
                  </a:lnTo>
                  <a:lnTo>
                    <a:pt x="484" y="92"/>
                  </a:lnTo>
                  <a:lnTo>
                    <a:pt x="486" y="89"/>
                  </a:lnTo>
                  <a:lnTo>
                    <a:pt x="490" y="89"/>
                  </a:lnTo>
                  <a:lnTo>
                    <a:pt x="493" y="89"/>
                  </a:lnTo>
                  <a:lnTo>
                    <a:pt x="497" y="89"/>
                  </a:lnTo>
                  <a:lnTo>
                    <a:pt x="501" y="85"/>
                  </a:lnTo>
                  <a:lnTo>
                    <a:pt x="504" y="85"/>
                  </a:lnTo>
                  <a:lnTo>
                    <a:pt x="508" y="85"/>
                  </a:lnTo>
                  <a:lnTo>
                    <a:pt x="512" y="81"/>
                  </a:lnTo>
                  <a:lnTo>
                    <a:pt x="515" y="78"/>
                  </a:lnTo>
                  <a:lnTo>
                    <a:pt x="519" y="78"/>
                  </a:lnTo>
                  <a:lnTo>
                    <a:pt x="522" y="74"/>
                  </a:lnTo>
                  <a:lnTo>
                    <a:pt x="526" y="74"/>
                  </a:lnTo>
                  <a:lnTo>
                    <a:pt x="530" y="70"/>
                  </a:lnTo>
                  <a:lnTo>
                    <a:pt x="530" y="63"/>
                  </a:lnTo>
                  <a:lnTo>
                    <a:pt x="533" y="63"/>
                  </a:lnTo>
                  <a:lnTo>
                    <a:pt x="537" y="63"/>
                  </a:lnTo>
                  <a:lnTo>
                    <a:pt x="541" y="59"/>
                  </a:lnTo>
                  <a:lnTo>
                    <a:pt x="544" y="55"/>
                  </a:lnTo>
                  <a:lnTo>
                    <a:pt x="548" y="52"/>
                  </a:lnTo>
                  <a:lnTo>
                    <a:pt x="551" y="52"/>
                  </a:lnTo>
                  <a:lnTo>
                    <a:pt x="555" y="48"/>
                  </a:lnTo>
                  <a:lnTo>
                    <a:pt x="559" y="48"/>
                  </a:lnTo>
                  <a:lnTo>
                    <a:pt x="562" y="44"/>
                  </a:lnTo>
                  <a:lnTo>
                    <a:pt x="566" y="44"/>
                  </a:lnTo>
                  <a:lnTo>
                    <a:pt x="570" y="40"/>
                  </a:lnTo>
                  <a:lnTo>
                    <a:pt x="573" y="37"/>
                  </a:lnTo>
                  <a:lnTo>
                    <a:pt x="577" y="37"/>
                  </a:lnTo>
                  <a:lnTo>
                    <a:pt x="580" y="33"/>
                  </a:lnTo>
                  <a:lnTo>
                    <a:pt x="580" y="29"/>
                  </a:lnTo>
                  <a:lnTo>
                    <a:pt x="584" y="29"/>
                  </a:lnTo>
                  <a:lnTo>
                    <a:pt x="588" y="29"/>
                  </a:lnTo>
                  <a:lnTo>
                    <a:pt x="591" y="29"/>
                  </a:lnTo>
                  <a:lnTo>
                    <a:pt x="591" y="26"/>
                  </a:lnTo>
                  <a:lnTo>
                    <a:pt x="595" y="26"/>
                  </a:lnTo>
                  <a:lnTo>
                    <a:pt x="599" y="26"/>
                  </a:lnTo>
                  <a:lnTo>
                    <a:pt x="602" y="22"/>
                  </a:lnTo>
                  <a:lnTo>
                    <a:pt x="606" y="22"/>
                  </a:lnTo>
                  <a:lnTo>
                    <a:pt x="609" y="18"/>
                  </a:lnTo>
                  <a:lnTo>
                    <a:pt x="609" y="15"/>
                  </a:lnTo>
                  <a:lnTo>
                    <a:pt x="613" y="15"/>
                  </a:lnTo>
                  <a:lnTo>
                    <a:pt x="617" y="15"/>
                  </a:lnTo>
                  <a:lnTo>
                    <a:pt x="619" y="15"/>
                  </a:lnTo>
                  <a:lnTo>
                    <a:pt x="619" y="3"/>
                  </a:lnTo>
                  <a:lnTo>
                    <a:pt x="624" y="0"/>
                  </a:lnTo>
                  <a:lnTo>
                    <a:pt x="628" y="0"/>
                  </a:lnTo>
                </a:path>
              </a:pathLst>
            </a:custGeom>
            <a:noFill/>
            <a:ln w="23813"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39" name="Freeform 185">
              <a:extLst>
                <a:ext uri="{FF2B5EF4-FFF2-40B4-BE49-F238E27FC236}">
                  <a16:creationId xmlns:a16="http://schemas.microsoft.com/office/drawing/2014/main" id="{4AC3181C-741A-E943-470B-6477C10E0B2B}"/>
                </a:ext>
              </a:extLst>
            </p:cNvPr>
            <p:cNvSpPr>
              <a:spLocks/>
            </p:cNvSpPr>
            <p:nvPr/>
          </p:nvSpPr>
          <p:spPr bwMode="auto">
            <a:xfrm>
              <a:off x="3375026" y="3520992"/>
              <a:ext cx="1017588" cy="549275"/>
            </a:xfrm>
            <a:custGeom>
              <a:avLst/>
              <a:gdLst>
                <a:gd name="T0" fmla="*/ 7 w 641"/>
                <a:gd name="T1" fmla="*/ 338 h 346"/>
                <a:gd name="T2" fmla="*/ 20 w 641"/>
                <a:gd name="T3" fmla="*/ 331 h 346"/>
                <a:gd name="T4" fmla="*/ 31 w 641"/>
                <a:gd name="T5" fmla="*/ 316 h 346"/>
                <a:gd name="T6" fmla="*/ 42 w 641"/>
                <a:gd name="T7" fmla="*/ 312 h 346"/>
                <a:gd name="T8" fmla="*/ 53 w 641"/>
                <a:gd name="T9" fmla="*/ 301 h 346"/>
                <a:gd name="T10" fmla="*/ 64 w 641"/>
                <a:gd name="T11" fmla="*/ 294 h 346"/>
                <a:gd name="T12" fmla="*/ 75 w 641"/>
                <a:gd name="T13" fmla="*/ 290 h 346"/>
                <a:gd name="T14" fmla="*/ 89 w 641"/>
                <a:gd name="T15" fmla="*/ 283 h 346"/>
                <a:gd name="T16" fmla="*/ 100 w 641"/>
                <a:gd name="T17" fmla="*/ 275 h 346"/>
                <a:gd name="T18" fmla="*/ 115 w 641"/>
                <a:gd name="T19" fmla="*/ 268 h 346"/>
                <a:gd name="T20" fmla="*/ 129 w 641"/>
                <a:gd name="T21" fmla="*/ 264 h 346"/>
                <a:gd name="T22" fmla="*/ 144 w 641"/>
                <a:gd name="T23" fmla="*/ 259 h 346"/>
                <a:gd name="T24" fmla="*/ 154 w 641"/>
                <a:gd name="T25" fmla="*/ 257 h 346"/>
                <a:gd name="T26" fmla="*/ 169 w 641"/>
                <a:gd name="T27" fmla="*/ 253 h 346"/>
                <a:gd name="T28" fmla="*/ 180 w 641"/>
                <a:gd name="T29" fmla="*/ 242 h 346"/>
                <a:gd name="T30" fmla="*/ 191 w 641"/>
                <a:gd name="T31" fmla="*/ 233 h 346"/>
                <a:gd name="T32" fmla="*/ 202 w 641"/>
                <a:gd name="T33" fmla="*/ 226 h 346"/>
                <a:gd name="T34" fmla="*/ 215 w 641"/>
                <a:gd name="T35" fmla="*/ 222 h 346"/>
                <a:gd name="T36" fmla="*/ 226 w 641"/>
                <a:gd name="T37" fmla="*/ 215 h 346"/>
                <a:gd name="T38" fmla="*/ 240 w 641"/>
                <a:gd name="T39" fmla="*/ 211 h 346"/>
                <a:gd name="T40" fmla="*/ 251 w 641"/>
                <a:gd name="T41" fmla="*/ 204 h 346"/>
                <a:gd name="T42" fmla="*/ 266 w 641"/>
                <a:gd name="T43" fmla="*/ 194 h 346"/>
                <a:gd name="T44" fmla="*/ 277 w 641"/>
                <a:gd name="T45" fmla="*/ 189 h 346"/>
                <a:gd name="T46" fmla="*/ 288 w 641"/>
                <a:gd name="T47" fmla="*/ 181 h 346"/>
                <a:gd name="T48" fmla="*/ 302 w 641"/>
                <a:gd name="T49" fmla="*/ 174 h 346"/>
                <a:gd name="T50" fmla="*/ 317 w 641"/>
                <a:gd name="T51" fmla="*/ 167 h 346"/>
                <a:gd name="T52" fmla="*/ 327 w 641"/>
                <a:gd name="T53" fmla="*/ 163 h 346"/>
                <a:gd name="T54" fmla="*/ 342 w 641"/>
                <a:gd name="T55" fmla="*/ 156 h 346"/>
                <a:gd name="T56" fmla="*/ 355 w 641"/>
                <a:gd name="T57" fmla="*/ 144 h 346"/>
                <a:gd name="T58" fmla="*/ 366 w 641"/>
                <a:gd name="T59" fmla="*/ 137 h 346"/>
                <a:gd name="T60" fmla="*/ 382 w 641"/>
                <a:gd name="T61" fmla="*/ 133 h 346"/>
                <a:gd name="T62" fmla="*/ 395 w 641"/>
                <a:gd name="T63" fmla="*/ 126 h 346"/>
                <a:gd name="T64" fmla="*/ 410 w 641"/>
                <a:gd name="T65" fmla="*/ 118 h 346"/>
                <a:gd name="T66" fmla="*/ 424 w 641"/>
                <a:gd name="T67" fmla="*/ 111 h 346"/>
                <a:gd name="T68" fmla="*/ 439 w 641"/>
                <a:gd name="T69" fmla="*/ 107 h 346"/>
                <a:gd name="T70" fmla="*/ 450 w 641"/>
                <a:gd name="T71" fmla="*/ 96 h 346"/>
                <a:gd name="T72" fmla="*/ 461 w 641"/>
                <a:gd name="T73" fmla="*/ 92 h 346"/>
                <a:gd name="T74" fmla="*/ 475 w 641"/>
                <a:gd name="T75" fmla="*/ 89 h 346"/>
                <a:gd name="T76" fmla="*/ 486 w 641"/>
                <a:gd name="T77" fmla="*/ 78 h 346"/>
                <a:gd name="T78" fmla="*/ 500 w 641"/>
                <a:gd name="T79" fmla="*/ 74 h 346"/>
                <a:gd name="T80" fmla="*/ 515 w 641"/>
                <a:gd name="T81" fmla="*/ 63 h 346"/>
                <a:gd name="T82" fmla="*/ 526 w 641"/>
                <a:gd name="T83" fmla="*/ 59 h 346"/>
                <a:gd name="T84" fmla="*/ 539 w 641"/>
                <a:gd name="T85" fmla="*/ 52 h 346"/>
                <a:gd name="T86" fmla="*/ 555 w 641"/>
                <a:gd name="T87" fmla="*/ 44 h 346"/>
                <a:gd name="T88" fmla="*/ 568 w 641"/>
                <a:gd name="T89" fmla="*/ 37 h 346"/>
                <a:gd name="T90" fmla="*/ 579 w 641"/>
                <a:gd name="T91" fmla="*/ 33 h 346"/>
                <a:gd name="T92" fmla="*/ 594 w 641"/>
                <a:gd name="T93" fmla="*/ 26 h 346"/>
                <a:gd name="T94" fmla="*/ 608 w 641"/>
                <a:gd name="T95" fmla="*/ 18 h 346"/>
                <a:gd name="T96" fmla="*/ 623 w 641"/>
                <a:gd name="T97" fmla="*/ 11 h 346"/>
                <a:gd name="T98" fmla="*/ 637 w 641"/>
                <a:gd name="T99" fmla="*/ 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1" h="346">
                  <a:moveTo>
                    <a:pt x="0" y="346"/>
                  </a:moveTo>
                  <a:lnTo>
                    <a:pt x="2" y="346"/>
                  </a:lnTo>
                  <a:lnTo>
                    <a:pt x="2" y="342"/>
                  </a:lnTo>
                  <a:lnTo>
                    <a:pt x="7" y="338"/>
                  </a:lnTo>
                  <a:lnTo>
                    <a:pt x="9" y="335"/>
                  </a:lnTo>
                  <a:lnTo>
                    <a:pt x="13" y="331"/>
                  </a:lnTo>
                  <a:lnTo>
                    <a:pt x="18" y="331"/>
                  </a:lnTo>
                  <a:lnTo>
                    <a:pt x="20" y="331"/>
                  </a:lnTo>
                  <a:lnTo>
                    <a:pt x="20" y="327"/>
                  </a:lnTo>
                  <a:lnTo>
                    <a:pt x="24" y="323"/>
                  </a:lnTo>
                  <a:lnTo>
                    <a:pt x="29" y="320"/>
                  </a:lnTo>
                  <a:lnTo>
                    <a:pt x="31" y="316"/>
                  </a:lnTo>
                  <a:lnTo>
                    <a:pt x="35" y="316"/>
                  </a:lnTo>
                  <a:lnTo>
                    <a:pt x="38" y="316"/>
                  </a:lnTo>
                  <a:lnTo>
                    <a:pt x="42" y="316"/>
                  </a:lnTo>
                  <a:lnTo>
                    <a:pt x="42" y="312"/>
                  </a:lnTo>
                  <a:lnTo>
                    <a:pt x="46" y="312"/>
                  </a:lnTo>
                  <a:lnTo>
                    <a:pt x="49" y="309"/>
                  </a:lnTo>
                  <a:lnTo>
                    <a:pt x="53" y="305"/>
                  </a:lnTo>
                  <a:lnTo>
                    <a:pt x="53" y="301"/>
                  </a:lnTo>
                  <a:lnTo>
                    <a:pt x="57" y="297"/>
                  </a:lnTo>
                  <a:lnTo>
                    <a:pt x="60" y="297"/>
                  </a:lnTo>
                  <a:lnTo>
                    <a:pt x="60" y="294"/>
                  </a:lnTo>
                  <a:lnTo>
                    <a:pt x="64" y="294"/>
                  </a:lnTo>
                  <a:lnTo>
                    <a:pt x="67" y="294"/>
                  </a:lnTo>
                  <a:lnTo>
                    <a:pt x="71" y="294"/>
                  </a:lnTo>
                  <a:lnTo>
                    <a:pt x="71" y="290"/>
                  </a:lnTo>
                  <a:lnTo>
                    <a:pt x="75" y="290"/>
                  </a:lnTo>
                  <a:lnTo>
                    <a:pt x="78" y="286"/>
                  </a:lnTo>
                  <a:lnTo>
                    <a:pt x="82" y="286"/>
                  </a:lnTo>
                  <a:lnTo>
                    <a:pt x="86" y="286"/>
                  </a:lnTo>
                  <a:lnTo>
                    <a:pt x="89" y="283"/>
                  </a:lnTo>
                  <a:lnTo>
                    <a:pt x="93" y="283"/>
                  </a:lnTo>
                  <a:lnTo>
                    <a:pt x="96" y="283"/>
                  </a:lnTo>
                  <a:lnTo>
                    <a:pt x="100" y="279"/>
                  </a:lnTo>
                  <a:lnTo>
                    <a:pt x="100" y="275"/>
                  </a:lnTo>
                  <a:lnTo>
                    <a:pt x="104" y="275"/>
                  </a:lnTo>
                  <a:lnTo>
                    <a:pt x="107" y="275"/>
                  </a:lnTo>
                  <a:lnTo>
                    <a:pt x="111" y="270"/>
                  </a:lnTo>
                  <a:lnTo>
                    <a:pt x="115" y="268"/>
                  </a:lnTo>
                  <a:lnTo>
                    <a:pt x="118" y="268"/>
                  </a:lnTo>
                  <a:lnTo>
                    <a:pt x="122" y="268"/>
                  </a:lnTo>
                  <a:lnTo>
                    <a:pt x="125" y="268"/>
                  </a:lnTo>
                  <a:lnTo>
                    <a:pt x="129" y="264"/>
                  </a:lnTo>
                  <a:lnTo>
                    <a:pt x="133" y="264"/>
                  </a:lnTo>
                  <a:lnTo>
                    <a:pt x="136" y="264"/>
                  </a:lnTo>
                  <a:lnTo>
                    <a:pt x="140" y="259"/>
                  </a:lnTo>
                  <a:lnTo>
                    <a:pt x="144" y="259"/>
                  </a:lnTo>
                  <a:lnTo>
                    <a:pt x="147" y="259"/>
                  </a:lnTo>
                  <a:lnTo>
                    <a:pt x="151" y="259"/>
                  </a:lnTo>
                  <a:lnTo>
                    <a:pt x="151" y="257"/>
                  </a:lnTo>
                  <a:lnTo>
                    <a:pt x="154" y="257"/>
                  </a:lnTo>
                  <a:lnTo>
                    <a:pt x="158" y="257"/>
                  </a:lnTo>
                  <a:lnTo>
                    <a:pt x="162" y="257"/>
                  </a:lnTo>
                  <a:lnTo>
                    <a:pt x="165" y="257"/>
                  </a:lnTo>
                  <a:lnTo>
                    <a:pt x="169" y="253"/>
                  </a:lnTo>
                  <a:lnTo>
                    <a:pt x="169" y="246"/>
                  </a:lnTo>
                  <a:lnTo>
                    <a:pt x="173" y="242"/>
                  </a:lnTo>
                  <a:lnTo>
                    <a:pt x="176" y="242"/>
                  </a:lnTo>
                  <a:lnTo>
                    <a:pt x="180" y="242"/>
                  </a:lnTo>
                  <a:lnTo>
                    <a:pt x="180" y="237"/>
                  </a:lnTo>
                  <a:lnTo>
                    <a:pt x="182" y="237"/>
                  </a:lnTo>
                  <a:lnTo>
                    <a:pt x="187" y="237"/>
                  </a:lnTo>
                  <a:lnTo>
                    <a:pt x="191" y="233"/>
                  </a:lnTo>
                  <a:lnTo>
                    <a:pt x="193" y="231"/>
                  </a:lnTo>
                  <a:lnTo>
                    <a:pt x="197" y="231"/>
                  </a:lnTo>
                  <a:lnTo>
                    <a:pt x="202" y="231"/>
                  </a:lnTo>
                  <a:lnTo>
                    <a:pt x="202" y="226"/>
                  </a:lnTo>
                  <a:lnTo>
                    <a:pt x="204" y="226"/>
                  </a:lnTo>
                  <a:lnTo>
                    <a:pt x="208" y="226"/>
                  </a:lnTo>
                  <a:lnTo>
                    <a:pt x="211" y="222"/>
                  </a:lnTo>
                  <a:lnTo>
                    <a:pt x="215" y="222"/>
                  </a:lnTo>
                  <a:lnTo>
                    <a:pt x="219" y="222"/>
                  </a:lnTo>
                  <a:lnTo>
                    <a:pt x="219" y="215"/>
                  </a:lnTo>
                  <a:lnTo>
                    <a:pt x="222" y="215"/>
                  </a:lnTo>
                  <a:lnTo>
                    <a:pt x="226" y="215"/>
                  </a:lnTo>
                  <a:lnTo>
                    <a:pt x="230" y="215"/>
                  </a:lnTo>
                  <a:lnTo>
                    <a:pt x="233" y="215"/>
                  </a:lnTo>
                  <a:lnTo>
                    <a:pt x="237" y="211"/>
                  </a:lnTo>
                  <a:lnTo>
                    <a:pt x="240" y="211"/>
                  </a:lnTo>
                  <a:lnTo>
                    <a:pt x="244" y="207"/>
                  </a:lnTo>
                  <a:lnTo>
                    <a:pt x="248" y="207"/>
                  </a:lnTo>
                  <a:lnTo>
                    <a:pt x="248" y="204"/>
                  </a:lnTo>
                  <a:lnTo>
                    <a:pt x="251" y="204"/>
                  </a:lnTo>
                  <a:lnTo>
                    <a:pt x="255" y="200"/>
                  </a:lnTo>
                  <a:lnTo>
                    <a:pt x="259" y="196"/>
                  </a:lnTo>
                  <a:lnTo>
                    <a:pt x="262" y="196"/>
                  </a:lnTo>
                  <a:lnTo>
                    <a:pt x="266" y="194"/>
                  </a:lnTo>
                  <a:lnTo>
                    <a:pt x="269" y="194"/>
                  </a:lnTo>
                  <a:lnTo>
                    <a:pt x="269" y="189"/>
                  </a:lnTo>
                  <a:lnTo>
                    <a:pt x="273" y="189"/>
                  </a:lnTo>
                  <a:lnTo>
                    <a:pt x="277" y="189"/>
                  </a:lnTo>
                  <a:lnTo>
                    <a:pt x="280" y="185"/>
                  </a:lnTo>
                  <a:lnTo>
                    <a:pt x="280" y="181"/>
                  </a:lnTo>
                  <a:lnTo>
                    <a:pt x="284" y="181"/>
                  </a:lnTo>
                  <a:lnTo>
                    <a:pt x="288" y="181"/>
                  </a:lnTo>
                  <a:lnTo>
                    <a:pt x="291" y="178"/>
                  </a:lnTo>
                  <a:lnTo>
                    <a:pt x="295" y="178"/>
                  </a:lnTo>
                  <a:lnTo>
                    <a:pt x="298" y="174"/>
                  </a:lnTo>
                  <a:lnTo>
                    <a:pt x="302" y="174"/>
                  </a:lnTo>
                  <a:lnTo>
                    <a:pt x="306" y="174"/>
                  </a:lnTo>
                  <a:lnTo>
                    <a:pt x="309" y="174"/>
                  </a:lnTo>
                  <a:lnTo>
                    <a:pt x="313" y="174"/>
                  </a:lnTo>
                  <a:lnTo>
                    <a:pt x="317" y="167"/>
                  </a:lnTo>
                  <a:lnTo>
                    <a:pt x="320" y="167"/>
                  </a:lnTo>
                  <a:lnTo>
                    <a:pt x="324" y="167"/>
                  </a:lnTo>
                  <a:lnTo>
                    <a:pt x="327" y="167"/>
                  </a:lnTo>
                  <a:lnTo>
                    <a:pt x="327" y="163"/>
                  </a:lnTo>
                  <a:lnTo>
                    <a:pt x="331" y="159"/>
                  </a:lnTo>
                  <a:lnTo>
                    <a:pt x="335" y="159"/>
                  </a:lnTo>
                  <a:lnTo>
                    <a:pt x="338" y="156"/>
                  </a:lnTo>
                  <a:lnTo>
                    <a:pt x="342" y="156"/>
                  </a:lnTo>
                  <a:lnTo>
                    <a:pt x="346" y="156"/>
                  </a:lnTo>
                  <a:lnTo>
                    <a:pt x="349" y="148"/>
                  </a:lnTo>
                  <a:lnTo>
                    <a:pt x="353" y="144"/>
                  </a:lnTo>
                  <a:lnTo>
                    <a:pt x="355" y="144"/>
                  </a:lnTo>
                  <a:lnTo>
                    <a:pt x="360" y="141"/>
                  </a:lnTo>
                  <a:lnTo>
                    <a:pt x="364" y="141"/>
                  </a:lnTo>
                  <a:lnTo>
                    <a:pt x="366" y="141"/>
                  </a:lnTo>
                  <a:lnTo>
                    <a:pt x="366" y="137"/>
                  </a:lnTo>
                  <a:lnTo>
                    <a:pt x="371" y="137"/>
                  </a:lnTo>
                  <a:lnTo>
                    <a:pt x="375" y="137"/>
                  </a:lnTo>
                  <a:lnTo>
                    <a:pt x="377" y="133"/>
                  </a:lnTo>
                  <a:lnTo>
                    <a:pt x="382" y="133"/>
                  </a:lnTo>
                  <a:lnTo>
                    <a:pt x="384" y="133"/>
                  </a:lnTo>
                  <a:lnTo>
                    <a:pt x="388" y="130"/>
                  </a:lnTo>
                  <a:lnTo>
                    <a:pt x="393" y="130"/>
                  </a:lnTo>
                  <a:lnTo>
                    <a:pt x="395" y="126"/>
                  </a:lnTo>
                  <a:lnTo>
                    <a:pt x="399" y="126"/>
                  </a:lnTo>
                  <a:lnTo>
                    <a:pt x="403" y="126"/>
                  </a:lnTo>
                  <a:lnTo>
                    <a:pt x="406" y="122"/>
                  </a:lnTo>
                  <a:lnTo>
                    <a:pt x="410" y="118"/>
                  </a:lnTo>
                  <a:lnTo>
                    <a:pt x="413" y="115"/>
                  </a:lnTo>
                  <a:lnTo>
                    <a:pt x="417" y="115"/>
                  </a:lnTo>
                  <a:lnTo>
                    <a:pt x="421" y="115"/>
                  </a:lnTo>
                  <a:lnTo>
                    <a:pt x="424" y="111"/>
                  </a:lnTo>
                  <a:lnTo>
                    <a:pt x="428" y="111"/>
                  </a:lnTo>
                  <a:lnTo>
                    <a:pt x="432" y="107"/>
                  </a:lnTo>
                  <a:lnTo>
                    <a:pt x="435" y="107"/>
                  </a:lnTo>
                  <a:lnTo>
                    <a:pt x="439" y="107"/>
                  </a:lnTo>
                  <a:lnTo>
                    <a:pt x="439" y="104"/>
                  </a:lnTo>
                  <a:lnTo>
                    <a:pt x="442" y="104"/>
                  </a:lnTo>
                  <a:lnTo>
                    <a:pt x="446" y="100"/>
                  </a:lnTo>
                  <a:lnTo>
                    <a:pt x="450" y="96"/>
                  </a:lnTo>
                  <a:lnTo>
                    <a:pt x="453" y="96"/>
                  </a:lnTo>
                  <a:lnTo>
                    <a:pt x="457" y="96"/>
                  </a:lnTo>
                  <a:lnTo>
                    <a:pt x="457" y="92"/>
                  </a:lnTo>
                  <a:lnTo>
                    <a:pt x="461" y="92"/>
                  </a:lnTo>
                  <a:lnTo>
                    <a:pt x="464" y="89"/>
                  </a:lnTo>
                  <a:lnTo>
                    <a:pt x="468" y="89"/>
                  </a:lnTo>
                  <a:lnTo>
                    <a:pt x="471" y="89"/>
                  </a:lnTo>
                  <a:lnTo>
                    <a:pt x="475" y="89"/>
                  </a:lnTo>
                  <a:lnTo>
                    <a:pt x="479" y="89"/>
                  </a:lnTo>
                  <a:lnTo>
                    <a:pt x="479" y="85"/>
                  </a:lnTo>
                  <a:lnTo>
                    <a:pt x="482" y="78"/>
                  </a:lnTo>
                  <a:lnTo>
                    <a:pt x="486" y="78"/>
                  </a:lnTo>
                  <a:lnTo>
                    <a:pt x="490" y="74"/>
                  </a:lnTo>
                  <a:lnTo>
                    <a:pt x="493" y="74"/>
                  </a:lnTo>
                  <a:lnTo>
                    <a:pt x="497" y="74"/>
                  </a:lnTo>
                  <a:lnTo>
                    <a:pt x="500" y="74"/>
                  </a:lnTo>
                  <a:lnTo>
                    <a:pt x="504" y="70"/>
                  </a:lnTo>
                  <a:lnTo>
                    <a:pt x="508" y="70"/>
                  </a:lnTo>
                  <a:lnTo>
                    <a:pt x="511" y="66"/>
                  </a:lnTo>
                  <a:lnTo>
                    <a:pt x="515" y="63"/>
                  </a:lnTo>
                  <a:lnTo>
                    <a:pt x="519" y="63"/>
                  </a:lnTo>
                  <a:lnTo>
                    <a:pt x="522" y="63"/>
                  </a:lnTo>
                  <a:lnTo>
                    <a:pt x="526" y="63"/>
                  </a:lnTo>
                  <a:lnTo>
                    <a:pt x="526" y="59"/>
                  </a:lnTo>
                  <a:lnTo>
                    <a:pt x="528" y="55"/>
                  </a:lnTo>
                  <a:lnTo>
                    <a:pt x="533" y="55"/>
                  </a:lnTo>
                  <a:lnTo>
                    <a:pt x="537" y="55"/>
                  </a:lnTo>
                  <a:lnTo>
                    <a:pt x="539" y="52"/>
                  </a:lnTo>
                  <a:lnTo>
                    <a:pt x="544" y="48"/>
                  </a:lnTo>
                  <a:lnTo>
                    <a:pt x="548" y="48"/>
                  </a:lnTo>
                  <a:lnTo>
                    <a:pt x="550" y="48"/>
                  </a:lnTo>
                  <a:lnTo>
                    <a:pt x="555" y="44"/>
                  </a:lnTo>
                  <a:lnTo>
                    <a:pt x="559" y="44"/>
                  </a:lnTo>
                  <a:lnTo>
                    <a:pt x="561" y="44"/>
                  </a:lnTo>
                  <a:lnTo>
                    <a:pt x="566" y="41"/>
                  </a:lnTo>
                  <a:lnTo>
                    <a:pt x="568" y="37"/>
                  </a:lnTo>
                  <a:lnTo>
                    <a:pt x="572" y="37"/>
                  </a:lnTo>
                  <a:lnTo>
                    <a:pt x="577" y="37"/>
                  </a:lnTo>
                  <a:lnTo>
                    <a:pt x="577" y="33"/>
                  </a:lnTo>
                  <a:lnTo>
                    <a:pt x="579" y="33"/>
                  </a:lnTo>
                  <a:lnTo>
                    <a:pt x="583" y="29"/>
                  </a:lnTo>
                  <a:lnTo>
                    <a:pt x="588" y="29"/>
                  </a:lnTo>
                  <a:lnTo>
                    <a:pt x="590" y="26"/>
                  </a:lnTo>
                  <a:lnTo>
                    <a:pt x="594" y="26"/>
                  </a:lnTo>
                  <a:lnTo>
                    <a:pt x="597" y="22"/>
                  </a:lnTo>
                  <a:lnTo>
                    <a:pt x="601" y="18"/>
                  </a:lnTo>
                  <a:lnTo>
                    <a:pt x="605" y="18"/>
                  </a:lnTo>
                  <a:lnTo>
                    <a:pt x="608" y="18"/>
                  </a:lnTo>
                  <a:lnTo>
                    <a:pt x="612" y="18"/>
                  </a:lnTo>
                  <a:lnTo>
                    <a:pt x="616" y="18"/>
                  </a:lnTo>
                  <a:lnTo>
                    <a:pt x="619" y="15"/>
                  </a:lnTo>
                  <a:lnTo>
                    <a:pt x="623" y="11"/>
                  </a:lnTo>
                  <a:lnTo>
                    <a:pt x="626" y="11"/>
                  </a:lnTo>
                  <a:lnTo>
                    <a:pt x="630" y="11"/>
                  </a:lnTo>
                  <a:lnTo>
                    <a:pt x="634" y="11"/>
                  </a:lnTo>
                  <a:lnTo>
                    <a:pt x="637" y="3"/>
                  </a:lnTo>
                  <a:lnTo>
                    <a:pt x="641" y="0"/>
                  </a:lnTo>
                </a:path>
              </a:pathLst>
            </a:custGeom>
            <a:noFill/>
            <a:ln w="23813"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40" name="Freeform 186">
              <a:extLst>
                <a:ext uri="{FF2B5EF4-FFF2-40B4-BE49-F238E27FC236}">
                  <a16:creationId xmlns:a16="http://schemas.microsoft.com/office/drawing/2014/main" id="{F37FF433-09E1-0C7F-2EA1-F15529DE13BA}"/>
                </a:ext>
              </a:extLst>
            </p:cNvPr>
            <p:cNvSpPr>
              <a:spLocks/>
            </p:cNvSpPr>
            <p:nvPr/>
          </p:nvSpPr>
          <p:spPr bwMode="auto">
            <a:xfrm>
              <a:off x="4392613" y="3054267"/>
              <a:ext cx="1017588" cy="466725"/>
            </a:xfrm>
            <a:custGeom>
              <a:avLst/>
              <a:gdLst>
                <a:gd name="T0" fmla="*/ 7 w 641"/>
                <a:gd name="T1" fmla="*/ 290 h 294"/>
                <a:gd name="T2" fmla="*/ 22 w 641"/>
                <a:gd name="T3" fmla="*/ 286 h 294"/>
                <a:gd name="T4" fmla="*/ 36 w 641"/>
                <a:gd name="T5" fmla="*/ 279 h 294"/>
                <a:gd name="T6" fmla="*/ 51 w 641"/>
                <a:gd name="T7" fmla="*/ 275 h 294"/>
                <a:gd name="T8" fmla="*/ 65 w 641"/>
                <a:gd name="T9" fmla="*/ 268 h 294"/>
                <a:gd name="T10" fmla="*/ 80 w 641"/>
                <a:gd name="T11" fmla="*/ 264 h 294"/>
                <a:gd name="T12" fmla="*/ 91 w 641"/>
                <a:gd name="T13" fmla="*/ 257 h 294"/>
                <a:gd name="T14" fmla="*/ 104 w 641"/>
                <a:gd name="T15" fmla="*/ 253 h 294"/>
                <a:gd name="T16" fmla="*/ 115 w 641"/>
                <a:gd name="T17" fmla="*/ 246 h 294"/>
                <a:gd name="T18" fmla="*/ 126 w 641"/>
                <a:gd name="T19" fmla="*/ 238 h 294"/>
                <a:gd name="T20" fmla="*/ 140 w 641"/>
                <a:gd name="T21" fmla="*/ 233 h 294"/>
                <a:gd name="T22" fmla="*/ 151 w 641"/>
                <a:gd name="T23" fmla="*/ 231 h 294"/>
                <a:gd name="T24" fmla="*/ 162 w 641"/>
                <a:gd name="T25" fmla="*/ 222 h 294"/>
                <a:gd name="T26" fmla="*/ 177 w 641"/>
                <a:gd name="T27" fmla="*/ 220 h 294"/>
                <a:gd name="T28" fmla="*/ 187 w 641"/>
                <a:gd name="T29" fmla="*/ 211 h 294"/>
                <a:gd name="T30" fmla="*/ 202 w 641"/>
                <a:gd name="T31" fmla="*/ 205 h 294"/>
                <a:gd name="T32" fmla="*/ 216 w 641"/>
                <a:gd name="T33" fmla="*/ 196 h 294"/>
                <a:gd name="T34" fmla="*/ 227 w 641"/>
                <a:gd name="T35" fmla="*/ 189 h 294"/>
                <a:gd name="T36" fmla="*/ 242 w 641"/>
                <a:gd name="T37" fmla="*/ 181 h 294"/>
                <a:gd name="T38" fmla="*/ 253 w 641"/>
                <a:gd name="T39" fmla="*/ 174 h 294"/>
                <a:gd name="T40" fmla="*/ 266 w 641"/>
                <a:gd name="T41" fmla="*/ 170 h 294"/>
                <a:gd name="T42" fmla="*/ 277 w 641"/>
                <a:gd name="T43" fmla="*/ 167 h 294"/>
                <a:gd name="T44" fmla="*/ 293 w 641"/>
                <a:gd name="T45" fmla="*/ 159 h 294"/>
                <a:gd name="T46" fmla="*/ 302 w 641"/>
                <a:gd name="T47" fmla="*/ 144 h 294"/>
                <a:gd name="T48" fmla="*/ 317 w 641"/>
                <a:gd name="T49" fmla="*/ 137 h 294"/>
                <a:gd name="T50" fmla="*/ 331 w 641"/>
                <a:gd name="T51" fmla="*/ 133 h 294"/>
                <a:gd name="T52" fmla="*/ 346 w 641"/>
                <a:gd name="T53" fmla="*/ 126 h 294"/>
                <a:gd name="T54" fmla="*/ 357 w 641"/>
                <a:gd name="T55" fmla="*/ 118 h 294"/>
                <a:gd name="T56" fmla="*/ 371 w 641"/>
                <a:gd name="T57" fmla="*/ 111 h 294"/>
                <a:gd name="T58" fmla="*/ 382 w 641"/>
                <a:gd name="T59" fmla="*/ 104 h 294"/>
                <a:gd name="T60" fmla="*/ 393 w 641"/>
                <a:gd name="T61" fmla="*/ 92 h 294"/>
                <a:gd name="T62" fmla="*/ 408 w 641"/>
                <a:gd name="T63" fmla="*/ 92 h 294"/>
                <a:gd name="T64" fmla="*/ 422 w 641"/>
                <a:gd name="T65" fmla="*/ 89 h 294"/>
                <a:gd name="T66" fmla="*/ 433 w 641"/>
                <a:gd name="T67" fmla="*/ 78 h 294"/>
                <a:gd name="T68" fmla="*/ 444 w 641"/>
                <a:gd name="T69" fmla="*/ 74 h 294"/>
                <a:gd name="T70" fmla="*/ 457 w 641"/>
                <a:gd name="T71" fmla="*/ 63 h 294"/>
                <a:gd name="T72" fmla="*/ 468 w 641"/>
                <a:gd name="T73" fmla="*/ 59 h 294"/>
                <a:gd name="T74" fmla="*/ 483 w 641"/>
                <a:gd name="T75" fmla="*/ 55 h 294"/>
                <a:gd name="T76" fmla="*/ 494 w 641"/>
                <a:gd name="T77" fmla="*/ 48 h 294"/>
                <a:gd name="T78" fmla="*/ 508 w 641"/>
                <a:gd name="T79" fmla="*/ 44 h 294"/>
                <a:gd name="T80" fmla="*/ 523 w 641"/>
                <a:gd name="T81" fmla="*/ 44 h 294"/>
                <a:gd name="T82" fmla="*/ 537 w 641"/>
                <a:gd name="T83" fmla="*/ 41 h 294"/>
                <a:gd name="T84" fmla="*/ 552 w 641"/>
                <a:gd name="T85" fmla="*/ 37 h 294"/>
                <a:gd name="T86" fmla="*/ 566 w 641"/>
                <a:gd name="T87" fmla="*/ 33 h 294"/>
                <a:gd name="T88" fmla="*/ 577 w 641"/>
                <a:gd name="T89" fmla="*/ 29 h 294"/>
                <a:gd name="T90" fmla="*/ 588 w 641"/>
                <a:gd name="T91" fmla="*/ 26 h 294"/>
                <a:gd name="T92" fmla="*/ 602 w 641"/>
                <a:gd name="T93" fmla="*/ 18 h 294"/>
                <a:gd name="T94" fmla="*/ 617 w 641"/>
                <a:gd name="T95" fmla="*/ 18 h 294"/>
                <a:gd name="T96" fmla="*/ 628 w 641"/>
                <a:gd name="T97" fmla="*/ 11 h 294"/>
                <a:gd name="T98" fmla="*/ 639 w 641"/>
                <a:gd name="T99" fmla="*/ 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1" h="294">
                  <a:moveTo>
                    <a:pt x="0" y="294"/>
                  </a:moveTo>
                  <a:lnTo>
                    <a:pt x="4" y="294"/>
                  </a:lnTo>
                  <a:lnTo>
                    <a:pt x="4" y="290"/>
                  </a:lnTo>
                  <a:lnTo>
                    <a:pt x="7" y="290"/>
                  </a:lnTo>
                  <a:lnTo>
                    <a:pt x="11" y="290"/>
                  </a:lnTo>
                  <a:lnTo>
                    <a:pt x="14" y="290"/>
                  </a:lnTo>
                  <a:lnTo>
                    <a:pt x="18" y="286"/>
                  </a:lnTo>
                  <a:lnTo>
                    <a:pt x="22" y="286"/>
                  </a:lnTo>
                  <a:lnTo>
                    <a:pt x="25" y="283"/>
                  </a:lnTo>
                  <a:lnTo>
                    <a:pt x="29" y="283"/>
                  </a:lnTo>
                  <a:lnTo>
                    <a:pt x="33" y="279"/>
                  </a:lnTo>
                  <a:lnTo>
                    <a:pt x="36" y="279"/>
                  </a:lnTo>
                  <a:lnTo>
                    <a:pt x="40" y="279"/>
                  </a:lnTo>
                  <a:lnTo>
                    <a:pt x="43" y="275"/>
                  </a:lnTo>
                  <a:lnTo>
                    <a:pt x="47" y="275"/>
                  </a:lnTo>
                  <a:lnTo>
                    <a:pt x="51" y="275"/>
                  </a:lnTo>
                  <a:lnTo>
                    <a:pt x="54" y="270"/>
                  </a:lnTo>
                  <a:lnTo>
                    <a:pt x="58" y="268"/>
                  </a:lnTo>
                  <a:lnTo>
                    <a:pt x="62" y="268"/>
                  </a:lnTo>
                  <a:lnTo>
                    <a:pt x="65" y="268"/>
                  </a:lnTo>
                  <a:lnTo>
                    <a:pt x="69" y="268"/>
                  </a:lnTo>
                  <a:lnTo>
                    <a:pt x="71" y="264"/>
                  </a:lnTo>
                  <a:lnTo>
                    <a:pt x="76" y="264"/>
                  </a:lnTo>
                  <a:lnTo>
                    <a:pt x="80" y="264"/>
                  </a:lnTo>
                  <a:lnTo>
                    <a:pt x="82" y="264"/>
                  </a:lnTo>
                  <a:lnTo>
                    <a:pt x="82" y="257"/>
                  </a:lnTo>
                  <a:lnTo>
                    <a:pt x="87" y="257"/>
                  </a:lnTo>
                  <a:lnTo>
                    <a:pt x="91" y="257"/>
                  </a:lnTo>
                  <a:lnTo>
                    <a:pt x="93" y="257"/>
                  </a:lnTo>
                  <a:lnTo>
                    <a:pt x="98" y="253"/>
                  </a:lnTo>
                  <a:lnTo>
                    <a:pt x="100" y="253"/>
                  </a:lnTo>
                  <a:lnTo>
                    <a:pt x="104" y="253"/>
                  </a:lnTo>
                  <a:lnTo>
                    <a:pt x="109" y="249"/>
                  </a:lnTo>
                  <a:lnTo>
                    <a:pt x="111" y="249"/>
                  </a:lnTo>
                  <a:lnTo>
                    <a:pt x="115" y="249"/>
                  </a:lnTo>
                  <a:lnTo>
                    <a:pt x="115" y="246"/>
                  </a:lnTo>
                  <a:lnTo>
                    <a:pt x="120" y="246"/>
                  </a:lnTo>
                  <a:lnTo>
                    <a:pt x="122" y="246"/>
                  </a:lnTo>
                  <a:lnTo>
                    <a:pt x="122" y="242"/>
                  </a:lnTo>
                  <a:lnTo>
                    <a:pt x="126" y="238"/>
                  </a:lnTo>
                  <a:lnTo>
                    <a:pt x="129" y="238"/>
                  </a:lnTo>
                  <a:lnTo>
                    <a:pt x="133" y="238"/>
                  </a:lnTo>
                  <a:lnTo>
                    <a:pt x="137" y="238"/>
                  </a:lnTo>
                  <a:lnTo>
                    <a:pt x="140" y="233"/>
                  </a:lnTo>
                  <a:lnTo>
                    <a:pt x="144" y="233"/>
                  </a:lnTo>
                  <a:lnTo>
                    <a:pt x="144" y="231"/>
                  </a:lnTo>
                  <a:lnTo>
                    <a:pt x="148" y="231"/>
                  </a:lnTo>
                  <a:lnTo>
                    <a:pt x="151" y="231"/>
                  </a:lnTo>
                  <a:lnTo>
                    <a:pt x="155" y="231"/>
                  </a:lnTo>
                  <a:lnTo>
                    <a:pt x="158" y="227"/>
                  </a:lnTo>
                  <a:lnTo>
                    <a:pt x="162" y="227"/>
                  </a:lnTo>
                  <a:lnTo>
                    <a:pt x="162" y="222"/>
                  </a:lnTo>
                  <a:lnTo>
                    <a:pt x="166" y="220"/>
                  </a:lnTo>
                  <a:lnTo>
                    <a:pt x="169" y="220"/>
                  </a:lnTo>
                  <a:lnTo>
                    <a:pt x="173" y="220"/>
                  </a:lnTo>
                  <a:lnTo>
                    <a:pt x="177" y="220"/>
                  </a:lnTo>
                  <a:lnTo>
                    <a:pt x="180" y="216"/>
                  </a:lnTo>
                  <a:lnTo>
                    <a:pt x="184" y="216"/>
                  </a:lnTo>
                  <a:lnTo>
                    <a:pt x="184" y="211"/>
                  </a:lnTo>
                  <a:lnTo>
                    <a:pt x="187" y="211"/>
                  </a:lnTo>
                  <a:lnTo>
                    <a:pt x="191" y="211"/>
                  </a:lnTo>
                  <a:lnTo>
                    <a:pt x="195" y="207"/>
                  </a:lnTo>
                  <a:lnTo>
                    <a:pt x="198" y="205"/>
                  </a:lnTo>
                  <a:lnTo>
                    <a:pt x="202" y="205"/>
                  </a:lnTo>
                  <a:lnTo>
                    <a:pt x="206" y="205"/>
                  </a:lnTo>
                  <a:lnTo>
                    <a:pt x="209" y="200"/>
                  </a:lnTo>
                  <a:lnTo>
                    <a:pt x="213" y="196"/>
                  </a:lnTo>
                  <a:lnTo>
                    <a:pt x="216" y="196"/>
                  </a:lnTo>
                  <a:lnTo>
                    <a:pt x="220" y="196"/>
                  </a:lnTo>
                  <a:lnTo>
                    <a:pt x="224" y="196"/>
                  </a:lnTo>
                  <a:lnTo>
                    <a:pt x="224" y="194"/>
                  </a:lnTo>
                  <a:lnTo>
                    <a:pt x="227" y="189"/>
                  </a:lnTo>
                  <a:lnTo>
                    <a:pt x="231" y="185"/>
                  </a:lnTo>
                  <a:lnTo>
                    <a:pt x="235" y="185"/>
                  </a:lnTo>
                  <a:lnTo>
                    <a:pt x="238" y="185"/>
                  </a:lnTo>
                  <a:lnTo>
                    <a:pt x="242" y="181"/>
                  </a:lnTo>
                  <a:lnTo>
                    <a:pt x="245" y="181"/>
                  </a:lnTo>
                  <a:lnTo>
                    <a:pt x="249" y="178"/>
                  </a:lnTo>
                  <a:lnTo>
                    <a:pt x="253" y="178"/>
                  </a:lnTo>
                  <a:lnTo>
                    <a:pt x="253" y="174"/>
                  </a:lnTo>
                  <a:lnTo>
                    <a:pt x="256" y="174"/>
                  </a:lnTo>
                  <a:lnTo>
                    <a:pt x="260" y="170"/>
                  </a:lnTo>
                  <a:lnTo>
                    <a:pt x="264" y="170"/>
                  </a:lnTo>
                  <a:lnTo>
                    <a:pt x="266" y="170"/>
                  </a:lnTo>
                  <a:lnTo>
                    <a:pt x="271" y="170"/>
                  </a:lnTo>
                  <a:lnTo>
                    <a:pt x="271" y="167"/>
                  </a:lnTo>
                  <a:lnTo>
                    <a:pt x="273" y="167"/>
                  </a:lnTo>
                  <a:lnTo>
                    <a:pt x="277" y="167"/>
                  </a:lnTo>
                  <a:lnTo>
                    <a:pt x="282" y="163"/>
                  </a:lnTo>
                  <a:lnTo>
                    <a:pt x="284" y="159"/>
                  </a:lnTo>
                  <a:lnTo>
                    <a:pt x="288" y="159"/>
                  </a:lnTo>
                  <a:lnTo>
                    <a:pt x="293" y="159"/>
                  </a:lnTo>
                  <a:lnTo>
                    <a:pt x="295" y="155"/>
                  </a:lnTo>
                  <a:lnTo>
                    <a:pt x="299" y="152"/>
                  </a:lnTo>
                  <a:lnTo>
                    <a:pt x="302" y="152"/>
                  </a:lnTo>
                  <a:lnTo>
                    <a:pt x="302" y="144"/>
                  </a:lnTo>
                  <a:lnTo>
                    <a:pt x="306" y="137"/>
                  </a:lnTo>
                  <a:lnTo>
                    <a:pt x="310" y="137"/>
                  </a:lnTo>
                  <a:lnTo>
                    <a:pt x="313" y="137"/>
                  </a:lnTo>
                  <a:lnTo>
                    <a:pt x="317" y="137"/>
                  </a:lnTo>
                  <a:lnTo>
                    <a:pt x="321" y="133"/>
                  </a:lnTo>
                  <a:lnTo>
                    <a:pt x="324" y="133"/>
                  </a:lnTo>
                  <a:lnTo>
                    <a:pt x="328" y="133"/>
                  </a:lnTo>
                  <a:lnTo>
                    <a:pt x="331" y="133"/>
                  </a:lnTo>
                  <a:lnTo>
                    <a:pt x="335" y="133"/>
                  </a:lnTo>
                  <a:lnTo>
                    <a:pt x="339" y="130"/>
                  </a:lnTo>
                  <a:lnTo>
                    <a:pt x="342" y="130"/>
                  </a:lnTo>
                  <a:lnTo>
                    <a:pt x="346" y="126"/>
                  </a:lnTo>
                  <a:lnTo>
                    <a:pt x="350" y="126"/>
                  </a:lnTo>
                  <a:lnTo>
                    <a:pt x="350" y="122"/>
                  </a:lnTo>
                  <a:lnTo>
                    <a:pt x="353" y="122"/>
                  </a:lnTo>
                  <a:lnTo>
                    <a:pt x="357" y="118"/>
                  </a:lnTo>
                  <a:lnTo>
                    <a:pt x="360" y="118"/>
                  </a:lnTo>
                  <a:lnTo>
                    <a:pt x="364" y="118"/>
                  </a:lnTo>
                  <a:lnTo>
                    <a:pt x="368" y="115"/>
                  </a:lnTo>
                  <a:lnTo>
                    <a:pt x="371" y="111"/>
                  </a:lnTo>
                  <a:lnTo>
                    <a:pt x="371" y="107"/>
                  </a:lnTo>
                  <a:lnTo>
                    <a:pt x="375" y="107"/>
                  </a:lnTo>
                  <a:lnTo>
                    <a:pt x="379" y="107"/>
                  </a:lnTo>
                  <a:lnTo>
                    <a:pt x="382" y="104"/>
                  </a:lnTo>
                  <a:lnTo>
                    <a:pt x="386" y="100"/>
                  </a:lnTo>
                  <a:lnTo>
                    <a:pt x="389" y="100"/>
                  </a:lnTo>
                  <a:lnTo>
                    <a:pt x="389" y="96"/>
                  </a:lnTo>
                  <a:lnTo>
                    <a:pt x="393" y="92"/>
                  </a:lnTo>
                  <a:lnTo>
                    <a:pt x="397" y="92"/>
                  </a:lnTo>
                  <a:lnTo>
                    <a:pt x="400" y="92"/>
                  </a:lnTo>
                  <a:lnTo>
                    <a:pt x="404" y="92"/>
                  </a:lnTo>
                  <a:lnTo>
                    <a:pt x="408" y="92"/>
                  </a:lnTo>
                  <a:lnTo>
                    <a:pt x="411" y="89"/>
                  </a:lnTo>
                  <a:lnTo>
                    <a:pt x="415" y="89"/>
                  </a:lnTo>
                  <a:lnTo>
                    <a:pt x="418" y="89"/>
                  </a:lnTo>
                  <a:lnTo>
                    <a:pt x="422" y="89"/>
                  </a:lnTo>
                  <a:lnTo>
                    <a:pt x="422" y="85"/>
                  </a:lnTo>
                  <a:lnTo>
                    <a:pt x="426" y="81"/>
                  </a:lnTo>
                  <a:lnTo>
                    <a:pt x="429" y="78"/>
                  </a:lnTo>
                  <a:lnTo>
                    <a:pt x="433" y="78"/>
                  </a:lnTo>
                  <a:lnTo>
                    <a:pt x="437" y="78"/>
                  </a:lnTo>
                  <a:lnTo>
                    <a:pt x="440" y="78"/>
                  </a:lnTo>
                  <a:lnTo>
                    <a:pt x="440" y="74"/>
                  </a:lnTo>
                  <a:lnTo>
                    <a:pt x="444" y="74"/>
                  </a:lnTo>
                  <a:lnTo>
                    <a:pt x="446" y="66"/>
                  </a:lnTo>
                  <a:lnTo>
                    <a:pt x="451" y="66"/>
                  </a:lnTo>
                  <a:lnTo>
                    <a:pt x="455" y="66"/>
                  </a:lnTo>
                  <a:lnTo>
                    <a:pt x="457" y="63"/>
                  </a:lnTo>
                  <a:lnTo>
                    <a:pt x="462" y="63"/>
                  </a:lnTo>
                  <a:lnTo>
                    <a:pt x="466" y="63"/>
                  </a:lnTo>
                  <a:lnTo>
                    <a:pt x="468" y="63"/>
                  </a:lnTo>
                  <a:lnTo>
                    <a:pt x="468" y="59"/>
                  </a:lnTo>
                  <a:lnTo>
                    <a:pt x="472" y="59"/>
                  </a:lnTo>
                  <a:lnTo>
                    <a:pt x="475" y="59"/>
                  </a:lnTo>
                  <a:lnTo>
                    <a:pt x="479" y="55"/>
                  </a:lnTo>
                  <a:lnTo>
                    <a:pt x="483" y="55"/>
                  </a:lnTo>
                  <a:lnTo>
                    <a:pt x="486" y="52"/>
                  </a:lnTo>
                  <a:lnTo>
                    <a:pt x="490" y="52"/>
                  </a:lnTo>
                  <a:lnTo>
                    <a:pt x="490" y="48"/>
                  </a:lnTo>
                  <a:lnTo>
                    <a:pt x="494" y="48"/>
                  </a:lnTo>
                  <a:lnTo>
                    <a:pt x="497" y="48"/>
                  </a:lnTo>
                  <a:lnTo>
                    <a:pt x="501" y="44"/>
                  </a:lnTo>
                  <a:lnTo>
                    <a:pt x="504" y="44"/>
                  </a:lnTo>
                  <a:lnTo>
                    <a:pt x="508" y="44"/>
                  </a:lnTo>
                  <a:lnTo>
                    <a:pt x="512" y="44"/>
                  </a:lnTo>
                  <a:lnTo>
                    <a:pt x="515" y="44"/>
                  </a:lnTo>
                  <a:lnTo>
                    <a:pt x="519" y="44"/>
                  </a:lnTo>
                  <a:lnTo>
                    <a:pt x="523" y="44"/>
                  </a:lnTo>
                  <a:lnTo>
                    <a:pt x="526" y="44"/>
                  </a:lnTo>
                  <a:lnTo>
                    <a:pt x="530" y="44"/>
                  </a:lnTo>
                  <a:lnTo>
                    <a:pt x="533" y="44"/>
                  </a:lnTo>
                  <a:lnTo>
                    <a:pt x="537" y="41"/>
                  </a:lnTo>
                  <a:lnTo>
                    <a:pt x="541" y="41"/>
                  </a:lnTo>
                  <a:lnTo>
                    <a:pt x="544" y="41"/>
                  </a:lnTo>
                  <a:lnTo>
                    <a:pt x="548" y="37"/>
                  </a:lnTo>
                  <a:lnTo>
                    <a:pt x="552" y="37"/>
                  </a:lnTo>
                  <a:lnTo>
                    <a:pt x="555" y="33"/>
                  </a:lnTo>
                  <a:lnTo>
                    <a:pt x="559" y="33"/>
                  </a:lnTo>
                  <a:lnTo>
                    <a:pt x="562" y="33"/>
                  </a:lnTo>
                  <a:lnTo>
                    <a:pt x="566" y="33"/>
                  </a:lnTo>
                  <a:lnTo>
                    <a:pt x="570" y="33"/>
                  </a:lnTo>
                  <a:lnTo>
                    <a:pt x="570" y="29"/>
                  </a:lnTo>
                  <a:lnTo>
                    <a:pt x="573" y="29"/>
                  </a:lnTo>
                  <a:lnTo>
                    <a:pt x="577" y="29"/>
                  </a:lnTo>
                  <a:lnTo>
                    <a:pt x="581" y="29"/>
                  </a:lnTo>
                  <a:lnTo>
                    <a:pt x="584" y="29"/>
                  </a:lnTo>
                  <a:lnTo>
                    <a:pt x="588" y="29"/>
                  </a:lnTo>
                  <a:lnTo>
                    <a:pt x="588" y="26"/>
                  </a:lnTo>
                  <a:lnTo>
                    <a:pt x="592" y="22"/>
                  </a:lnTo>
                  <a:lnTo>
                    <a:pt x="595" y="22"/>
                  </a:lnTo>
                  <a:lnTo>
                    <a:pt x="599" y="22"/>
                  </a:lnTo>
                  <a:lnTo>
                    <a:pt x="602" y="18"/>
                  </a:lnTo>
                  <a:lnTo>
                    <a:pt x="606" y="18"/>
                  </a:lnTo>
                  <a:lnTo>
                    <a:pt x="610" y="18"/>
                  </a:lnTo>
                  <a:lnTo>
                    <a:pt x="613" y="18"/>
                  </a:lnTo>
                  <a:lnTo>
                    <a:pt x="617" y="18"/>
                  </a:lnTo>
                  <a:lnTo>
                    <a:pt x="621" y="15"/>
                  </a:lnTo>
                  <a:lnTo>
                    <a:pt x="621" y="11"/>
                  </a:lnTo>
                  <a:lnTo>
                    <a:pt x="624" y="11"/>
                  </a:lnTo>
                  <a:lnTo>
                    <a:pt x="628" y="11"/>
                  </a:lnTo>
                  <a:lnTo>
                    <a:pt x="630" y="7"/>
                  </a:lnTo>
                  <a:lnTo>
                    <a:pt x="635" y="7"/>
                  </a:lnTo>
                  <a:lnTo>
                    <a:pt x="639" y="7"/>
                  </a:lnTo>
                  <a:lnTo>
                    <a:pt x="639" y="3"/>
                  </a:lnTo>
                  <a:lnTo>
                    <a:pt x="641" y="0"/>
                  </a:lnTo>
                </a:path>
              </a:pathLst>
            </a:custGeom>
            <a:noFill/>
            <a:ln w="23813"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41" name="Freeform 187">
              <a:extLst>
                <a:ext uri="{FF2B5EF4-FFF2-40B4-BE49-F238E27FC236}">
                  <a16:creationId xmlns:a16="http://schemas.microsoft.com/office/drawing/2014/main" id="{64D1B43E-1660-0F90-984C-5F12AF8C7348}"/>
                </a:ext>
              </a:extLst>
            </p:cNvPr>
            <p:cNvSpPr>
              <a:spLocks/>
            </p:cNvSpPr>
            <p:nvPr/>
          </p:nvSpPr>
          <p:spPr bwMode="auto">
            <a:xfrm>
              <a:off x="5410201" y="2551030"/>
              <a:ext cx="1025525" cy="503238"/>
            </a:xfrm>
            <a:custGeom>
              <a:avLst/>
              <a:gdLst>
                <a:gd name="T0" fmla="*/ 9 w 646"/>
                <a:gd name="T1" fmla="*/ 309 h 317"/>
                <a:gd name="T2" fmla="*/ 18 w 646"/>
                <a:gd name="T3" fmla="*/ 298 h 317"/>
                <a:gd name="T4" fmla="*/ 33 w 646"/>
                <a:gd name="T5" fmla="*/ 291 h 317"/>
                <a:gd name="T6" fmla="*/ 47 w 646"/>
                <a:gd name="T7" fmla="*/ 291 h 317"/>
                <a:gd name="T8" fmla="*/ 62 w 646"/>
                <a:gd name="T9" fmla="*/ 283 h 317"/>
                <a:gd name="T10" fmla="*/ 76 w 646"/>
                <a:gd name="T11" fmla="*/ 276 h 317"/>
                <a:gd name="T12" fmla="*/ 87 w 646"/>
                <a:gd name="T13" fmla="*/ 265 h 317"/>
                <a:gd name="T14" fmla="*/ 98 w 646"/>
                <a:gd name="T15" fmla="*/ 256 h 317"/>
                <a:gd name="T16" fmla="*/ 113 w 646"/>
                <a:gd name="T17" fmla="*/ 256 h 317"/>
                <a:gd name="T18" fmla="*/ 124 w 646"/>
                <a:gd name="T19" fmla="*/ 254 h 317"/>
                <a:gd name="T20" fmla="*/ 138 w 646"/>
                <a:gd name="T21" fmla="*/ 254 h 317"/>
                <a:gd name="T22" fmla="*/ 149 w 646"/>
                <a:gd name="T23" fmla="*/ 245 h 317"/>
                <a:gd name="T24" fmla="*/ 162 w 646"/>
                <a:gd name="T25" fmla="*/ 235 h 317"/>
                <a:gd name="T26" fmla="*/ 173 w 646"/>
                <a:gd name="T27" fmla="*/ 224 h 317"/>
                <a:gd name="T28" fmla="*/ 189 w 646"/>
                <a:gd name="T29" fmla="*/ 219 h 317"/>
                <a:gd name="T30" fmla="*/ 202 w 646"/>
                <a:gd name="T31" fmla="*/ 208 h 317"/>
                <a:gd name="T32" fmla="*/ 217 w 646"/>
                <a:gd name="T33" fmla="*/ 208 h 317"/>
                <a:gd name="T34" fmla="*/ 228 w 646"/>
                <a:gd name="T35" fmla="*/ 202 h 317"/>
                <a:gd name="T36" fmla="*/ 242 w 646"/>
                <a:gd name="T37" fmla="*/ 193 h 317"/>
                <a:gd name="T38" fmla="*/ 253 w 646"/>
                <a:gd name="T39" fmla="*/ 191 h 317"/>
                <a:gd name="T40" fmla="*/ 264 w 646"/>
                <a:gd name="T41" fmla="*/ 182 h 317"/>
                <a:gd name="T42" fmla="*/ 278 w 646"/>
                <a:gd name="T43" fmla="*/ 182 h 317"/>
                <a:gd name="T44" fmla="*/ 293 w 646"/>
                <a:gd name="T45" fmla="*/ 175 h 317"/>
                <a:gd name="T46" fmla="*/ 307 w 646"/>
                <a:gd name="T47" fmla="*/ 171 h 317"/>
                <a:gd name="T48" fmla="*/ 318 w 646"/>
                <a:gd name="T49" fmla="*/ 164 h 317"/>
                <a:gd name="T50" fmla="*/ 333 w 646"/>
                <a:gd name="T51" fmla="*/ 160 h 317"/>
                <a:gd name="T52" fmla="*/ 344 w 646"/>
                <a:gd name="T53" fmla="*/ 145 h 317"/>
                <a:gd name="T54" fmla="*/ 355 w 646"/>
                <a:gd name="T55" fmla="*/ 138 h 317"/>
                <a:gd name="T56" fmla="*/ 364 w 646"/>
                <a:gd name="T57" fmla="*/ 123 h 317"/>
                <a:gd name="T58" fmla="*/ 379 w 646"/>
                <a:gd name="T59" fmla="*/ 119 h 317"/>
                <a:gd name="T60" fmla="*/ 393 w 646"/>
                <a:gd name="T61" fmla="*/ 115 h 317"/>
                <a:gd name="T62" fmla="*/ 408 w 646"/>
                <a:gd name="T63" fmla="*/ 112 h 317"/>
                <a:gd name="T64" fmla="*/ 422 w 646"/>
                <a:gd name="T65" fmla="*/ 101 h 317"/>
                <a:gd name="T66" fmla="*/ 437 w 646"/>
                <a:gd name="T67" fmla="*/ 97 h 317"/>
                <a:gd name="T68" fmla="*/ 448 w 646"/>
                <a:gd name="T69" fmla="*/ 82 h 317"/>
                <a:gd name="T70" fmla="*/ 459 w 646"/>
                <a:gd name="T71" fmla="*/ 75 h 317"/>
                <a:gd name="T72" fmla="*/ 473 w 646"/>
                <a:gd name="T73" fmla="*/ 71 h 317"/>
                <a:gd name="T74" fmla="*/ 484 w 646"/>
                <a:gd name="T75" fmla="*/ 67 h 317"/>
                <a:gd name="T76" fmla="*/ 499 w 646"/>
                <a:gd name="T77" fmla="*/ 67 h 317"/>
                <a:gd name="T78" fmla="*/ 513 w 646"/>
                <a:gd name="T79" fmla="*/ 67 h 317"/>
                <a:gd name="T80" fmla="*/ 528 w 646"/>
                <a:gd name="T81" fmla="*/ 60 h 317"/>
                <a:gd name="T82" fmla="*/ 541 w 646"/>
                <a:gd name="T83" fmla="*/ 52 h 317"/>
                <a:gd name="T84" fmla="*/ 552 w 646"/>
                <a:gd name="T85" fmla="*/ 45 h 317"/>
                <a:gd name="T86" fmla="*/ 566 w 646"/>
                <a:gd name="T87" fmla="*/ 45 h 317"/>
                <a:gd name="T88" fmla="*/ 577 w 646"/>
                <a:gd name="T89" fmla="*/ 30 h 317"/>
                <a:gd name="T90" fmla="*/ 592 w 646"/>
                <a:gd name="T91" fmla="*/ 30 h 317"/>
                <a:gd name="T92" fmla="*/ 603 w 646"/>
                <a:gd name="T93" fmla="*/ 19 h 317"/>
                <a:gd name="T94" fmla="*/ 614 w 646"/>
                <a:gd name="T95" fmla="*/ 12 h 317"/>
                <a:gd name="T96" fmla="*/ 628 w 646"/>
                <a:gd name="T97" fmla="*/ 0 h 317"/>
                <a:gd name="T98" fmla="*/ 643 w 646"/>
                <a:gd name="T9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6" h="317">
                  <a:moveTo>
                    <a:pt x="0" y="317"/>
                  </a:moveTo>
                  <a:lnTo>
                    <a:pt x="5" y="313"/>
                  </a:lnTo>
                  <a:lnTo>
                    <a:pt x="9" y="313"/>
                  </a:lnTo>
                  <a:lnTo>
                    <a:pt x="9" y="309"/>
                  </a:lnTo>
                  <a:lnTo>
                    <a:pt x="11" y="306"/>
                  </a:lnTo>
                  <a:lnTo>
                    <a:pt x="16" y="306"/>
                  </a:lnTo>
                  <a:lnTo>
                    <a:pt x="18" y="302"/>
                  </a:lnTo>
                  <a:lnTo>
                    <a:pt x="18" y="298"/>
                  </a:lnTo>
                  <a:lnTo>
                    <a:pt x="22" y="294"/>
                  </a:lnTo>
                  <a:lnTo>
                    <a:pt x="26" y="294"/>
                  </a:lnTo>
                  <a:lnTo>
                    <a:pt x="29" y="294"/>
                  </a:lnTo>
                  <a:lnTo>
                    <a:pt x="33" y="291"/>
                  </a:lnTo>
                  <a:lnTo>
                    <a:pt x="37" y="291"/>
                  </a:lnTo>
                  <a:lnTo>
                    <a:pt x="40" y="291"/>
                  </a:lnTo>
                  <a:lnTo>
                    <a:pt x="44" y="291"/>
                  </a:lnTo>
                  <a:lnTo>
                    <a:pt x="47" y="291"/>
                  </a:lnTo>
                  <a:lnTo>
                    <a:pt x="51" y="291"/>
                  </a:lnTo>
                  <a:lnTo>
                    <a:pt x="55" y="291"/>
                  </a:lnTo>
                  <a:lnTo>
                    <a:pt x="58" y="283"/>
                  </a:lnTo>
                  <a:lnTo>
                    <a:pt x="62" y="283"/>
                  </a:lnTo>
                  <a:lnTo>
                    <a:pt x="66" y="283"/>
                  </a:lnTo>
                  <a:lnTo>
                    <a:pt x="69" y="280"/>
                  </a:lnTo>
                  <a:lnTo>
                    <a:pt x="73" y="280"/>
                  </a:lnTo>
                  <a:lnTo>
                    <a:pt x="76" y="276"/>
                  </a:lnTo>
                  <a:lnTo>
                    <a:pt x="76" y="272"/>
                  </a:lnTo>
                  <a:lnTo>
                    <a:pt x="80" y="272"/>
                  </a:lnTo>
                  <a:lnTo>
                    <a:pt x="84" y="265"/>
                  </a:lnTo>
                  <a:lnTo>
                    <a:pt x="87" y="265"/>
                  </a:lnTo>
                  <a:lnTo>
                    <a:pt x="91" y="261"/>
                  </a:lnTo>
                  <a:lnTo>
                    <a:pt x="95" y="261"/>
                  </a:lnTo>
                  <a:lnTo>
                    <a:pt x="98" y="261"/>
                  </a:lnTo>
                  <a:lnTo>
                    <a:pt x="98" y="256"/>
                  </a:lnTo>
                  <a:lnTo>
                    <a:pt x="102" y="256"/>
                  </a:lnTo>
                  <a:lnTo>
                    <a:pt x="105" y="256"/>
                  </a:lnTo>
                  <a:lnTo>
                    <a:pt x="109" y="256"/>
                  </a:lnTo>
                  <a:lnTo>
                    <a:pt x="113" y="256"/>
                  </a:lnTo>
                  <a:lnTo>
                    <a:pt x="116" y="256"/>
                  </a:lnTo>
                  <a:lnTo>
                    <a:pt x="116" y="254"/>
                  </a:lnTo>
                  <a:lnTo>
                    <a:pt x="120" y="254"/>
                  </a:lnTo>
                  <a:lnTo>
                    <a:pt x="124" y="254"/>
                  </a:lnTo>
                  <a:lnTo>
                    <a:pt x="127" y="254"/>
                  </a:lnTo>
                  <a:lnTo>
                    <a:pt x="131" y="254"/>
                  </a:lnTo>
                  <a:lnTo>
                    <a:pt x="134" y="254"/>
                  </a:lnTo>
                  <a:lnTo>
                    <a:pt x="138" y="254"/>
                  </a:lnTo>
                  <a:lnTo>
                    <a:pt x="142" y="250"/>
                  </a:lnTo>
                  <a:lnTo>
                    <a:pt x="145" y="250"/>
                  </a:lnTo>
                  <a:lnTo>
                    <a:pt x="145" y="245"/>
                  </a:lnTo>
                  <a:lnTo>
                    <a:pt x="149" y="245"/>
                  </a:lnTo>
                  <a:lnTo>
                    <a:pt x="153" y="245"/>
                  </a:lnTo>
                  <a:lnTo>
                    <a:pt x="156" y="243"/>
                  </a:lnTo>
                  <a:lnTo>
                    <a:pt x="160" y="243"/>
                  </a:lnTo>
                  <a:lnTo>
                    <a:pt x="162" y="235"/>
                  </a:lnTo>
                  <a:lnTo>
                    <a:pt x="167" y="235"/>
                  </a:lnTo>
                  <a:lnTo>
                    <a:pt x="171" y="228"/>
                  </a:lnTo>
                  <a:lnTo>
                    <a:pt x="173" y="228"/>
                  </a:lnTo>
                  <a:lnTo>
                    <a:pt x="173" y="224"/>
                  </a:lnTo>
                  <a:lnTo>
                    <a:pt x="178" y="224"/>
                  </a:lnTo>
                  <a:lnTo>
                    <a:pt x="182" y="224"/>
                  </a:lnTo>
                  <a:lnTo>
                    <a:pt x="184" y="219"/>
                  </a:lnTo>
                  <a:lnTo>
                    <a:pt x="189" y="219"/>
                  </a:lnTo>
                  <a:lnTo>
                    <a:pt x="191" y="219"/>
                  </a:lnTo>
                  <a:lnTo>
                    <a:pt x="195" y="217"/>
                  </a:lnTo>
                  <a:lnTo>
                    <a:pt x="200" y="213"/>
                  </a:lnTo>
                  <a:lnTo>
                    <a:pt x="202" y="208"/>
                  </a:lnTo>
                  <a:lnTo>
                    <a:pt x="206" y="208"/>
                  </a:lnTo>
                  <a:lnTo>
                    <a:pt x="211" y="208"/>
                  </a:lnTo>
                  <a:lnTo>
                    <a:pt x="213" y="208"/>
                  </a:lnTo>
                  <a:lnTo>
                    <a:pt x="217" y="208"/>
                  </a:lnTo>
                  <a:lnTo>
                    <a:pt x="220" y="208"/>
                  </a:lnTo>
                  <a:lnTo>
                    <a:pt x="224" y="208"/>
                  </a:lnTo>
                  <a:lnTo>
                    <a:pt x="224" y="204"/>
                  </a:lnTo>
                  <a:lnTo>
                    <a:pt x="228" y="202"/>
                  </a:lnTo>
                  <a:lnTo>
                    <a:pt x="231" y="202"/>
                  </a:lnTo>
                  <a:lnTo>
                    <a:pt x="235" y="197"/>
                  </a:lnTo>
                  <a:lnTo>
                    <a:pt x="239" y="197"/>
                  </a:lnTo>
                  <a:lnTo>
                    <a:pt x="242" y="193"/>
                  </a:lnTo>
                  <a:lnTo>
                    <a:pt x="246" y="193"/>
                  </a:lnTo>
                  <a:lnTo>
                    <a:pt x="249" y="193"/>
                  </a:lnTo>
                  <a:lnTo>
                    <a:pt x="253" y="193"/>
                  </a:lnTo>
                  <a:lnTo>
                    <a:pt x="253" y="191"/>
                  </a:lnTo>
                  <a:lnTo>
                    <a:pt x="257" y="191"/>
                  </a:lnTo>
                  <a:lnTo>
                    <a:pt x="260" y="191"/>
                  </a:lnTo>
                  <a:lnTo>
                    <a:pt x="264" y="186"/>
                  </a:lnTo>
                  <a:lnTo>
                    <a:pt x="264" y="182"/>
                  </a:lnTo>
                  <a:lnTo>
                    <a:pt x="268" y="182"/>
                  </a:lnTo>
                  <a:lnTo>
                    <a:pt x="271" y="182"/>
                  </a:lnTo>
                  <a:lnTo>
                    <a:pt x="275" y="182"/>
                  </a:lnTo>
                  <a:lnTo>
                    <a:pt x="278" y="182"/>
                  </a:lnTo>
                  <a:lnTo>
                    <a:pt x="282" y="178"/>
                  </a:lnTo>
                  <a:lnTo>
                    <a:pt x="286" y="178"/>
                  </a:lnTo>
                  <a:lnTo>
                    <a:pt x="289" y="178"/>
                  </a:lnTo>
                  <a:lnTo>
                    <a:pt x="293" y="175"/>
                  </a:lnTo>
                  <a:lnTo>
                    <a:pt x="297" y="175"/>
                  </a:lnTo>
                  <a:lnTo>
                    <a:pt x="300" y="175"/>
                  </a:lnTo>
                  <a:lnTo>
                    <a:pt x="304" y="175"/>
                  </a:lnTo>
                  <a:lnTo>
                    <a:pt x="307" y="171"/>
                  </a:lnTo>
                  <a:lnTo>
                    <a:pt x="311" y="171"/>
                  </a:lnTo>
                  <a:lnTo>
                    <a:pt x="315" y="171"/>
                  </a:lnTo>
                  <a:lnTo>
                    <a:pt x="315" y="164"/>
                  </a:lnTo>
                  <a:lnTo>
                    <a:pt x="318" y="164"/>
                  </a:lnTo>
                  <a:lnTo>
                    <a:pt x="322" y="164"/>
                  </a:lnTo>
                  <a:lnTo>
                    <a:pt x="326" y="160"/>
                  </a:lnTo>
                  <a:lnTo>
                    <a:pt x="329" y="160"/>
                  </a:lnTo>
                  <a:lnTo>
                    <a:pt x="333" y="160"/>
                  </a:lnTo>
                  <a:lnTo>
                    <a:pt x="333" y="156"/>
                  </a:lnTo>
                  <a:lnTo>
                    <a:pt x="335" y="156"/>
                  </a:lnTo>
                  <a:lnTo>
                    <a:pt x="340" y="153"/>
                  </a:lnTo>
                  <a:lnTo>
                    <a:pt x="344" y="145"/>
                  </a:lnTo>
                  <a:lnTo>
                    <a:pt x="344" y="141"/>
                  </a:lnTo>
                  <a:lnTo>
                    <a:pt x="346" y="141"/>
                  </a:lnTo>
                  <a:lnTo>
                    <a:pt x="351" y="138"/>
                  </a:lnTo>
                  <a:lnTo>
                    <a:pt x="355" y="138"/>
                  </a:lnTo>
                  <a:lnTo>
                    <a:pt x="355" y="127"/>
                  </a:lnTo>
                  <a:lnTo>
                    <a:pt x="357" y="123"/>
                  </a:lnTo>
                  <a:lnTo>
                    <a:pt x="362" y="123"/>
                  </a:lnTo>
                  <a:lnTo>
                    <a:pt x="364" y="123"/>
                  </a:lnTo>
                  <a:lnTo>
                    <a:pt x="368" y="123"/>
                  </a:lnTo>
                  <a:lnTo>
                    <a:pt x="373" y="119"/>
                  </a:lnTo>
                  <a:lnTo>
                    <a:pt x="375" y="119"/>
                  </a:lnTo>
                  <a:lnTo>
                    <a:pt x="379" y="119"/>
                  </a:lnTo>
                  <a:lnTo>
                    <a:pt x="384" y="119"/>
                  </a:lnTo>
                  <a:lnTo>
                    <a:pt x="386" y="119"/>
                  </a:lnTo>
                  <a:lnTo>
                    <a:pt x="390" y="119"/>
                  </a:lnTo>
                  <a:lnTo>
                    <a:pt x="393" y="115"/>
                  </a:lnTo>
                  <a:lnTo>
                    <a:pt x="397" y="115"/>
                  </a:lnTo>
                  <a:lnTo>
                    <a:pt x="401" y="115"/>
                  </a:lnTo>
                  <a:lnTo>
                    <a:pt x="404" y="112"/>
                  </a:lnTo>
                  <a:lnTo>
                    <a:pt x="408" y="112"/>
                  </a:lnTo>
                  <a:lnTo>
                    <a:pt x="412" y="112"/>
                  </a:lnTo>
                  <a:lnTo>
                    <a:pt x="415" y="112"/>
                  </a:lnTo>
                  <a:lnTo>
                    <a:pt x="419" y="101"/>
                  </a:lnTo>
                  <a:lnTo>
                    <a:pt x="422" y="101"/>
                  </a:lnTo>
                  <a:lnTo>
                    <a:pt x="426" y="101"/>
                  </a:lnTo>
                  <a:lnTo>
                    <a:pt x="430" y="97"/>
                  </a:lnTo>
                  <a:lnTo>
                    <a:pt x="433" y="97"/>
                  </a:lnTo>
                  <a:lnTo>
                    <a:pt x="437" y="97"/>
                  </a:lnTo>
                  <a:lnTo>
                    <a:pt x="441" y="93"/>
                  </a:lnTo>
                  <a:lnTo>
                    <a:pt x="444" y="89"/>
                  </a:lnTo>
                  <a:lnTo>
                    <a:pt x="444" y="82"/>
                  </a:lnTo>
                  <a:lnTo>
                    <a:pt x="448" y="82"/>
                  </a:lnTo>
                  <a:lnTo>
                    <a:pt x="451" y="82"/>
                  </a:lnTo>
                  <a:lnTo>
                    <a:pt x="451" y="75"/>
                  </a:lnTo>
                  <a:lnTo>
                    <a:pt x="455" y="75"/>
                  </a:lnTo>
                  <a:lnTo>
                    <a:pt x="459" y="75"/>
                  </a:lnTo>
                  <a:lnTo>
                    <a:pt x="462" y="71"/>
                  </a:lnTo>
                  <a:lnTo>
                    <a:pt x="466" y="71"/>
                  </a:lnTo>
                  <a:lnTo>
                    <a:pt x="470" y="71"/>
                  </a:lnTo>
                  <a:lnTo>
                    <a:pt x="473" y="71"/>
                  </a:lnTo>
                  <a:lnTo>
                    <a:pt x="477" y="71"/>
                  </a:lnTo>
                  <a:lnTo>
                    <a:pt x="480" y="71"/>
                  </a:lnTo>
                  <a:lnTo>
                    <a:pt x="484" y="71"/>
                  </a:lnTo>
                  <a:lnTo>
                    <a:pt x="484" y="67"/>
                  </a:lnTo>
                  <a:lnTo>
                    <a:pt x="488" y="67"/>
                  </a:lnTo>
                  <a:lnTo>
                    <a:pt x="491" y="67"/>
                  </a:lnTo>
                  <a:lnTo>
                    <a:pt x="495" y="67"/>
                  </a:lnTo>
                  <a:lnTo>
                    <a:pt x="499" y="67"/>
                  </a:lnTo>
                  <a:lnTo>
                    <a:pt x="502" y="67"/>
                  </a:lnTo>
                  <a:lnTo>
                    <a:pt x="506" y="67"/>
                  </a:lnTo>
                  <a:lnTo>
                    <a:pt x="509" y="67"/>
                  </a:lnTo>
                  <a:lnTo>
                    <a:pt x="513" y="67"/>
                  </a:lnTo>
                  <a:lnTo>
                    <a:pt x="517" y="67"/>
                  </a:lnTo>
                  <a:lnTo>
                    <a:pt x="520" y="67"/>
                  </a:lnTo>
                  <a:lnTo>
                    <a:pt x="524" y="60"/>
                  </a:lnTo>
                  <a:lnTo>
                    <a:pt x="528" y="60"/>
                  </a:lnTo>
                  <a:lnTo>
                    <a:pt x="531" y="60"/>
                  </a:lnTo>
                  <a:lnTo>
                    <a:pt x="535" y="60"/>
                  </a:lnTo>
                  <a:lnTo>
                    <a:pt x="537" y="56"/>
                  </a:lnTo>
                  <a:lnTo>
                    <a:pt x="541" y="52"/>
                  </a:lnTo>
                  <a:lnTo>
                    <a:pt x="546" y="52"/>
                  </a:lnTo>
                  <a:lnTo>
                    <a:pt x="548" y="52"/>
                  </a:lnTo>
                  <a:lnTo>
                    <a:pt x="552" y="52"/>
                  </a:lnTo>
                  <a:lnTo>
                    <a:pt x="552" y="45"/>
                  </a:lnTo>
                  <a:lnTo>
                    <a:pt x="557" y="45"/>
                  </a:lnTo>
                  <a:lnTo>
                    <a:pt x="559" y="45"/>
                  </a:lnTo>
                  <a:lnTo>
                    <a:pt x="563" y="45"/>
                  </a:lnTo>
                  <a:lnTo>
                    <a:pt x="566" y="45"/>
                  </a:lnTo>
                  <a:lnTo>
                    <a:pt x="570" y="45"/>
                  </a:lnTo>
                  <a:lnTo>
                    <a:pt x="570" y="38"/>
                  </a:lnTo>
                  <a:lnTo>
                    <a:pt x="574" y="30"/>
                  </a:lnTo>
                  <a:lnTo>
                    <a:pt x="577" y="30"/>
                  </a:lnTo>
                  <a:lnTo>
                    <a:pt x="581" y="30"/>
                  </a:lnTo>
                  <a:lnTo>
                    <a:pt x="585" y="30"/>
                  </a:lnTo>
                  <a:lnTo>
                    <a:pt x="588" y="30"/>
                  </a:lnTo>
                  <a:lnTo>
                    <a:pt x="592" y="30"/>
                  </a:lnTo>
                  <a:lnTo>
                    <a:pt x="592" y="19"/>
                  </a:lnTo>
                  <a:lnTo>
                    <a:pt x="595" y="19"/>
                  </a:lnTo>
                  <a:lnTo>
                    <a:pt x="599" y="19"/>
                  </a:lnTo>
                  <a:lnTo>
                    <a:pt x="603" y="19"/>
                  </a:lnTo>
                  <a:lnTo>
                    <a:pt x="603" y="12"/>
                  </a:lnTo>
                  <a:lnTo>
                    <a:pt x="606" y="12"/>
                  </a:lnTo>
                  <a:lnTo>
                    <a:pt x="610" y="12"/>
                  </a:lnTo>
                  <a:lnTo>
                    <a:pt x="614" y="12"/>
                  </a:lnTo>
                  <a:lnTo>
                    <a:pt x="617" y="8"/>
                  </a:lnTo>
                  <a:lnTo>
                    <a:pt x="621" y="8"/>
                  </a:lnTo>
                  <a:lnTo>
                    <a:pt x="624" y="8"/>
                  </a:lnTo>
                  <a:lnTo>
                    <a:pt x="628" y="0"/>
                  </a:lnTo>
                  <a:lnTo>
                    <a:pt x="632" y="0"/>
                  </a:lnTo>
                  <a:lnTo>
                    <a:pt x="635" y="0"/>
                  </a:lnTo>
                  <a:lnTo>
                    <a:pt x="639" y="0"/>
                  </a:lnTo>
                  <a:lnTo>
                    <a:pt x="643" y="0"/>
                  </a:lnTo>
                  <a:lnTo>
                    <a:pt x="646" y="0"/>
                  </a:lnTo>
                </a:path>
              </a:pathLst>
            </a:custGeom>
            <a:noFill/>
            <a:ln w="23813"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sp>
          <p:nvSpPr>
            <p:cNvPr id="442" name="Freeform 188">
              <a:extLst>
                <a:ext uri="{FF2B5EF4-FFF2-40B4-BE49-F238E27FC236}">
                  <a16:creationId xmlns:a16="http://schemas.microsoft.com/office/drawing/2014/main" id="{ECBEBE12-9BA7-8B3D-3ADA-31A2897925E4}"/>
                </a:ext>
              </a:extLst>
            </p:cNvPr>
            <p:cNvSpPr>
              <a:spLocks/>
            </p:cNvSpPr>
            <p:nvPr/>
          </p:nvSpPr>
          <p:spPr bwMode="auto">
            <a:xfrm>
              <a:off x="6435726" y="2266867"/>
              <a:ext cx="538163" cy="284163"/>
            </a:xfrm>
            <a:custGeom>
              <a:avLst/>
              <a:gdLst>
                <a:gd name="T0" fmla="*/ 4 w 339"/>
                <a:gd name="T1" fmla="*/ 179 h 179"/>
                <a:gd name="T2" fmla="*/ 11 w 339"/>
                <a:gd name="T3" fmla="*/ 179 h 179"/>
                <a:gd name="T4" fmla="*/ 18 w 339"/>
                <a:gd name="T5" fmla="*/ 179 h 179"/>
                <a:gd name="T6" fmla="*/ 26 w 339"/>
                <a:gd name="T7" fmla="*/ 179 h 179"/>
                <a:gd name="T8" fmla="*/ 33 w 339"/>
                <a:gd name="T9" fmla="*/ 179 h 179"/>
                <a:gd name="T10" fmla="*/ 40 w 339"/>
                <a:gd name="T11" fmla="*/ 179 h 179"/>
                <a:gd name="T12" fmla="*/ 47 w 339"/>
                <a:gd name="T13" fmla="*/ 179 h 179"/>
                <a:gd name="T14" fmla="*/ 55 w 339"/>
                <a:gd name="T15" fmla="*/ 168 h 179"/>
                <a:gd name="T16" fmla="*/ 62 w 339"/>
                <a:gd name="T17" fmla="*/ 168 h 179"/>
                <a:gd name="T18" fmla="*/ 69 w 339"/>
                <a:gd name="T19" fmla="*/ 168 h 179"/>
                <a:gd name="T20" fmla="*/ 75 w 339"/>
                <a:gd name="T21" fmla="*/ 168 h 179"/>
                <a:gd name="T22" fmla="*/ 84 w 339"/>
                <a:gd name="T23" fmla="*/ 168 h 179"/>
                <a:gd name="T24" fmla="*/ 90 w 339"/>
                <a:gd name="T25" fmla="*/ 168 h 179"/>
                <a:gd name="T26" fmla="*/ 97 w 339"/>
                <a:gd name="T27" fmla="*/ 168 h 179"/>
                <a:gd name="T28" fmla="*/ 104 w 339"/>
                <a:gd name="T29" fmla="*/ 168 h 179"/>
                <a:gd name="T30" fmla="*/ 108 w 339"/>
                <a:gd name="T31" fmla="*/ 161 h 179"/>
                <a:gd name="T32" fmla="*/ 115 w 339"/>
                <a:gd name="T33" fmla="*/ 150 h 179"/>
                <a:gd name="T34" fmla="*/ 123 w 339"/>
                <a:gd name="T35" fmla="*/ 150 h 179"/>
                <a:gd name="T36" fmla="*/ 130 w 339"/>
                <a:gd name="T37" fmla="*/ 150 h 179"/>
                <a:gd name="T38" fmla="*/ 137 w 339"/>
                <a:gd name="T39" fmla="*/ 150 h 179"/>
                <a:gd name="T40" fmla="*/ 144 w 339"/>
                <a:gd name="T41" fmla="*/ 150 h 179"/>
                <a:gd name="T42" fmla="*/ 152 w 339"/>
                <a:gd name="T43" fmla="*/ 150 h 179"/>
                <a:gd name="T44" fmla="*/ 159 w 339"/>
                <a:gd name="T45" fmla="*/ 139 h 179"/>
                <a:gd name="T46" fmla="*/ 166 w 339"/>
                <a:gd name="T47" fmla="*/ 139 h 179"/>
                <a:gd name="T48" fmla="*/ 173 w 339"/>
                <a:gd name="T49" fmla="*/ 139 h 179"/>
                <a:gd name="T50" fmla="*/ 181 w 339"/>
                <a:gd name="T51" fmla="*/ 139 h 179"/>
                <a:gd name="T52" fmla="*/ 184 w 339"/>
                <a:gd name="T53" fmla="*/ 124 h 179"/>
                <a:gd name="T54" fmla="*/ 191 w 339"/>
                <a:gd name="T55" fmla="*/ 124 h 179"/>
                <a:gd name="T56" fmla="*/ 199 w 339"/>
                <a:gd name="T57" fmla="*/ 124 h 179"/>
                <a:gd name="T58" fmla="*/ 206 w 339"/>
                <a:gd name="T59" fmla="*/ 124 h 179"/>
                <a:gd name="T60" fmla="*/ 213 w 339"/>
                <a:gd name="T61" fmla="*/ 124 h 179"/>
                <a:gd name="T62" fmla="*/ 220 w 339"/>
                <a:gd name="T63" fmla="*/ 109 h 179"/>
                <a:gd name="T64" fmla="*/ 228 w 339"/>
                <a:gd name="T65" fmla="*/ 109 h 179"/>
                <a:gd name="T66" fmla="*/ 231 w 339"/>
                <a:gd name="T67" fmla="*/ 78 h 179"/>
                <a:gd name="T68" fmla="*/ 239 w 339"/>
                <a:gd name="T69" fmla="*/ 78 h 179"/>
                <a:gd name="T70" fmla="*/ 246 w 339"/>
                <a:gd name="T71" fmla="*/ 78 h 179"/>
                <a:gd name="T72" fmla="*/ 253 w 339"/>
                <a:gd name="T73" fmla="*/ 78 h 179"/>
                <a:gd name="T74" fmla="*/ 259 w 339"/>
                <a:gd name="T75" fmla="*/ 78 h 179"/>
                <a:gd name="T76" fmla="*/ 268 w 339"/>
                <a:gd name="T77" fmla="*/ 78 h 179"/>
                <a:gd name="T78" fmla="*/ 275 w 339"/>
                <a:gd name="T79" fmla="*/ 78 h 179"/>
                <a:gd name="T80" fmla="*/ 281 w 339"/>
                <a:gd name="T81" fmla="*/ 61 h 179"/>
                <a:gd name="T82" fmla="*/ 288 w 339"/>
                <a:gd name="T83" fmla="*/ 41 h 179"/>
                <a:gd name="T84" fmla="*/ 296 w 339"/>
                <a:gd name="T85" fmla="*/ 41 h 179"/>
                <a:gd name="T86" fmla="*/ 303 w 339"/>
                <a:gd name="T87" fmla="*/ 41 h 179"/>
                <a:gd name="T88" fmla="*/ 310 w 339"/>
                <a:gd name="T89" fmla="*/ 23 h 179"/>
                <a:gd name="T90" fmla="*/ 314 w 339"/>
                <a:gd name="T91" fmla="*/ 0 h 179"/>
                <a:gd name="T92" fmla="*/ 321 w 339"/>
                <a:gd name="T93" fmla="*/ 0 h 179"/>
                <a:gd name="T94" fmla="*/ 328 w 339"/>
                <a:gd name="T95" fmla="*/ 0 h 179"/>
                <a:gd name="T96" fmla="*/ 335 w 339"/>
                <a:gd name="T97"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9" h="179">
                  <a:moveTo>
                    <a:pt x="0" y="179"/>
                  </a:moveTo>
                  <a:lnTo>
                    <a:pt x="4" y="179"/>
                  </a:lnTo>
                  <a:lnTo>
                    <a:pt x="8" y="179"/>
                  </a:lnTo>
                  <a:lnTo>
                    <a:pt x="11" y="179"/>
                  </a:lnTo>
                  <a:lnTo>
                    <a:pt x="15" y="179"/>
                  </a:lnTo>
                  <a:lnTo>
                    <a:pt x="18" y="179"/>
                  </a:lnTo>
                  <a:lnTo>
                    <a:pt x="22" y="179"/>
                  </a:lnTo>
                  <a:lnTo>
                    <a:pt x="26" y="179"/>
                  </a:lnTo>
                  <a:lnTo>
                    <a:pt x="29" y="179"/>
                  </a:lnTo>
                  <a:lnTo>
                    <a:pt x="33" y="179"/>
                  </a:lnTo>
                  <a:lnTo>
                    <a:pt x="37" y="179"/>
                  </a:lnTo>
                  <a:lnTo>
                    <a:pt x="40" y="179"/>
                  </a:lnTo>
                  <a:lnTo>
                    <a:pt x="44" y="179"/>
                  </a:lnTo>
                  <a:lnTo>
                    <a:pt x="47" y="179"/>
                  </a:lnTo>
                  <a:lnTo>
                    <a:pt x="51" y="168"/>
                  </a:lnTo>
                  <a:lnTo>
                    <a:pt x="55" y="168"/>
                  </a:lnTo>
                  <a:lnTo>
                    <a:pt x="58" y="168"/>
                  </a:lnTo>
                  <a:lnTo>
                    <a:pt x="62" y="168"/>
                  </a:lnTo>
                  <a:lnTo>
                    <a:pt x="66" y="168"/>
                  </a:lnTo>
                  <a:lnTo>
                    <a:pt x="69" y="168"/>
                  </a:lnTo>
                  <a:lnTo>
                    <a:pt x="73" y="168"/>
                  </a:lnTo>
                  <a:lnTo>
                    <a:pt x="75" y="168"/>
                  </a:lnTo>
                  <a:lnTo>
                    <a:pt x="80" y="168"/>
                  </a:lnTo>
                  <a:lnTo>
                    <a:pt x="84" y="168"/>
                  </a:lnTo>
                  <a:lnTo>
                    <a:pt x="86" y="168"/>
                  </a:lnTo>
                  <a:lnTo>
                    <a:pt x="90" y="168"/>
                  </a:lnTo>
                  <a:lnTo>
                    <a:pt x="95" y="168"/>
                  </a:lnTo>
                  <a:lnTo>
                    <a:pt x="97" y="168"/>
                  </a:lnTo>
                  <a:lnTo>
                    <a:pt x="101" y="168"/>
                  </a:lnTo>
                  <a:lnTo>
                    <a:pt x="104" y="168"/>
                  </a:lnTo>
                  <a:lnTo>
                    <a:pt x="104" y="161"/>
                  </a:lnTo>
                  <a:lnTo>
                    <a:pt x="108" y="161"/>
                  </a:lnTo>
                  <a:lnTo>
                    <a:pt x="112" y="161"/>
                  </a:lnTo>
                  <a:lnTo>
                    <a:pt x="115" y="150"/>
                  </a:lnTo>
                  <a:lnTo>
                    <a:pt x="119" y="150"/>
                  </a:lnTo>
                  <a:lnTo>
                    <a:pt x="123" y="150"/>
                  </a:lnTo>
                  <a:lnTo>
                    <a:pt x="126" y="150"/>
                  </a:lnTo>
                  <a:lnTo>
                    <a:pt x="130" y="150"/>
                  </a:lnTo>
                  <a:lnTo>
                    <a:pt x="133" y="150"/>
                  </a:lnTo>
                  <a:lnTo>
                    <a:pt x="137" y="150"/>
                  </a:lnTo>
                  <a:lnTo>
                    <a:pt x="141" y="150"/>
                  </a:lnTo>
                  <a:lnTo>
                    <a:pt x="144" y="150"/>
                  </a:lnTo>
                  <a:lnTo>
                    <a:pt x="148" y="150"/>
                  </a:lnTo>
                  <a:lnTo>
                    <a:pt x="152" y="150"/>
                  </a:lnTo>
                  <a:lnTo>
                    <a:pt x="155" y="139"/>
                  </a:lnTo>
                  <a:lnTo>
                    <a:pt x="159" y="139"/>
                  </a:lnTo>
                  <a:lnTo>
                    <a:pt x="162" y="139"/>
                  </a:lnTo>
                  <a:lnTo>
                    <a:pt x="166" y="139"/>
                  </a:lnTo>
                  <a:lnTo>
                    <a:pt x="170" y="139"/>
                  </a:lnTo>
                  <a:lnTo>
                    <a:pt x="173" y="139"/>
                  </a:lnTo>
                  <a:lnTo>
                    <a:pt x="177" y="139"/>
                  </a:lnTo>
                  <a:lnTo>
                    <a:pt x="181" y="139"/>
                  </a:lnTo>
                  <a:lnTo>
                    <a:pt x="184" y="139"/>
                  </a:lnTo>
                  <a:lnTo>
                    <a:pt x="184" y="124"/>
                  </a:lnTo>
                  <a:lnTo>
                    <a:pt x="188" y="124"/>
                  </a:lnTo>
                  <a:lnTo>
                    <a:pt x="191" y="124"/>
                  </a:lnTo>
                  <a:lnTo>
                    <a:pt x="195" y="124"/>
                  </a:lnTo>
                  <a:lnTo>
                    <a:pt x="199" y="124"/>
                  </a:lnTo>
                  <a:lnTo>
                    <a:pt x="202" y="124"/>
                  </a:lnTo>
                  <a:lnTo>
                    <a:pt x="206" y="124"/>
                  </a:lnTo>
                  <a:lnTo>
                    <a:pt x="210" y="124"/>
                  </a:lnTo>
                  <a:lnTo>
                    <a:pt x="213" y="124"/>
                  </a:lnTo>
                  <a:lnTo>
                    <a:pt x="217" y="124"/>
                  </a:lnTo>
                  <a:lnTo>
                    <a:pt x="220" y="109"/>
                  </a:lnTo>
                  <a:lnTo>
                    <a:pt x="224" y="109"/>
                  </a:lnTo>
                  <a:lnTo>
                    <a:pt x="228" y="109"/>
                  </a:lnTo>
                  <a:lnTo>
                    <a:pt x="231" y="93"/>
                  </a:lnTo>
                  <a:lnTo>
                    <a:pt x="231" y="78"/>
                  </a:lnTo>
                  <a:lnTo>
                    <a:pt x="235" y="78"/>
                  </a:lnTo>
                  <a:lnTo>
                    <a:pt x="239" y="78"/>
                  </a:lnTo>
                  <a:lnTo>
                    <a:pt x="242" y="78"/>
                  </a:lnTo>
                  <a:lnTo>
                    <a:pt x="246" y="78"/>
                  </a:lnTo>
                  <a:lnTo>
                    <a:pt x="248" y="78"/>
                  </a:lnTo>
                  <a:lnTo>
                    <a:pt x="253" y="78"/>
                  </a:lnTo>
                  <a:lnTo>
                    <a:pt x="257" y="78"/>
                  </a:lnTo>
                  <a:lnTo>
                    <a:pt x="259" y="78"/>
                  </a:lnTo>
                  <a:lnTo>
                    <a:pt x="264" y="78"/>
                  </a:lnTo>
                  <a:lnTo>
                    <a:pt x="268" y="78"/>
                  </a:lnTo>
                  <a:lnTo>
                    <a:pt x="270" y="78"/>
                  </a:lnTo>
                  <a:lnTo>
                    <a:pt x="275" y="78"/>
                  </a:lnTo>
                  <a:lnTo>
                    <a:pt x="277" y="78"/>
                  </a:lnTo>
                  <a:lnTo>
                    <a:pt x="281" y="61"/>
                  </a:lnTo>
                  <a:lnTo>
                    <a:pt x="286" y="41"/>
                  </a:lnTo>
                  <a:lnTo>
                    <a:pt x="288" y="41"/>
                  </a:lnTo>
                  <a:lnTo>
                    <a:pt x="292" y="41"/>
                  </a:lnTo>
                  <a:lnTo>
                    <a:pt x="296" y="41"/>
                  </a:lnTo>
                  <a:lnTo>
                    <a:pt x="299" y="41"/>
                  </a:lnTo>
                  <a:lnTo>
                    <a:pt x="303" y="41"/>
                  </a:lnTo>
                  <a:lnTo>
                    <a:pt x="306" y="41"/>
                  </a:lnTo>
                  <a:lnTo>
                    <a:pt x="310" y="23"/>
                  </a:lnTo>
                  <a:lnTo>
                    <a:pt x="310" y="0"/>
                  </a:lnTo>
                  <a:lnTo>
                    <a:pt x="314" y="0"/>
                  </a:lnTo>
                  <a:lnTo>
                    <a:pt x="317" y="0"/>
                  </a:lnTo>
                  <a:lnTo>
                    <a:pt x="321" y="0"/>
                  </a:lnTo>
                  <a:lnTo>
                    <a:pt x="325" y="0"/>
                  </a:lnTo>
                  <a:lnTo>
                    <a:pt x="328" y="0"/>
                  </a:lnTo>
                  <a:lnTo>
                    <a:pt x="332" y="0"/>
                  </a:lnTo>
                  <a:lnTo>
                    <a:pt x="335" y="0"/>
                  </a:lnTo>
                  <a:lnTo>
                    <a:pt x="339" y="0"/>
                  </a:lnTo>
                </a:path>
              </a:pathLst>
            </a:custGeom>
            <a:noFill/>
            <a:ln w="23813"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solidFill>
                  <a:srgbClr val="000000"/>
                </a:solidFill>
                <a:latin typeface="+mj-lt"/>
              </a:endParaRPr>
            </a:p>
          </p:txBody>
        </p:sp>
      </p:grpSp>
      <p:grpSp>
        <p:nvGrpSpPr>
          <p:cNvPr id="434" name="Group 433">
            <a:extLst>
              <a:ext uri="{FF2B5EF4-FFF2-40B4-BE49-F238E27FC236}">
                <a16:creationId xmlns:a16="http://schemas.microsoft.com/office/drawing/2014/main" id="{AE4DC13C-C93E-41C1-5874-BCB598D44590}"/>
              </a:ext>
            </a:extLst>
          </p:cNvPr>
          <p:cNvGrpSpPr/>
          <p:nvPr/>
        </p:nvGrpSpPr>
        <p:grpSpPr>
          <a:xfrm>
            <a:off x="5523318" y="2954806"/>
            <a:ext cx="4598583" cy="1549261"/>
            <a:chOff x="3848706" y="2555792"/>
            <a:chExt cx="3232528" cy="1581611"/>
          </a:xfrm>
        </p:grpSpPr>
        <p:sp>
          <p:nvSpPr>
            <p:cNvPr id="435" name="Rectangle 215">
              <a:extLst>
                <a:ext uri="{FF2B5EF4-FFF2-40B4-BE49-F238E27FC236}">
                  <a16:creationId xmlns:a16="http://schemas.microsoft.com/office/drawing/2014/main" id="{0740953B-7994-943E-FB9B-3FF395BE3571}"/>
                </a:ext>
              </a:extLst>
            </p:cNvPr>
            <p:cNvSpPr>
              <a:spLocks noChangeArrowheads="1"/>
            </p:cNvSpPr>
            <p:nvPr/>
          </p:nvSpPr>
          <p:spPr bwMode="auto">
            <a:xfrm>
              <a:off x="3848706" y="3935329"/>
              <a:ext cx="162305" cy="202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chemeClr val="accent6"/>
                  </a:solidFill>
                  <a:latin typeface="+mj-lt"/>
                </a:rPr>
                <a:t>3.1</a:t>
              </a:r>
              <a:endParaRPr lang="en-US" altLang="en-US" sz="2000" b="1" dirty="0">
                <a:solidFill>
                  <a:schemeClr val="accent6"/>
                </a:solidFill>
                <a:latin typeface="+mj-lt"/>
              </a:endParaRPr>
            </a:p>
          </p:txBody>
        </p:sp>
        <p:sp>
          <p:nvSpPr>
            <p:cNvPr id="436" name="Rectangle 216">
              <a:extLst>
                <a:ext uri="{FF2B5EF4-FFF2-40B4-BE49-F238E27FC236}">
                  <a16:creationId xmlns:a16="http://schemas.microsoft.com/office/drawing/2014/main" id="{EF62253D-48B0-E226-0F45-CB1B06DC340A}"/>
                </a:ext>
              </a:extLst>
            </p:cNvPr>
            <p:cNvSpPr>
              <a:spLocks noChangeArrowheads="1"/>
            </p:cNvSpPr>
            <p:nvPr/>
          </p:nvSpPr>
          <p:spPr bwMode="auto">
            <a:xfrm>
              <a:off x="5383817" y="3224129"/>
              <a:ext cx="162305" cy="202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chemeClr val="accent6"/>
                  </a:solidFill>
                  <a:latin typeface="+mj-lt"/>
                </a:rPr>
                <a:t>5.5</a:t>
              </a:r>
              <a:endParaRPr lang="en-US" altLang="en-US" sz="2000" b="1" dirty="0">
                <a:solidFill>
                  <a:schemeClr val="accent6"/>
                </a:solidFill>
                <a:latin typeface="+mj-lt"/>
              </a:endParaRPr>
            </a:p>
          </p:txBody>
        </p:sp>
        <p:sp>
          <p:nvSpPr>
            <p:cNvPr id="437" name="Rectangle 217">
              <a:extLst>
                <a:ext uri="{FF2B5EF4-FFF2-40B4-BE49-F238E27FC236}">
                  <a16:creationId xmlns:a16="http://schemas.microsoft.com/office/drawing/2014/main" id="{30758C5D-5A6F-65DB-DD04-D1A17DFC05F1}"/>
                </a:ext>
              </a:extLst>
            </p:cNvPr>
            <p:cNvSpPr>
              <a:spLocks noChangeArrowheads="1"/>
            </p:cNvSpPr>
            <p:nvPr/>
          </p:nvSpPr>
          <p:spPr bwMode="auto">
            <a:xfrm>
              <a:off x="6918929" y="2555792"/>
              <a:ext cx="162305" cy="2020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b="1" dirty="0">
                  <a:solidFill>
                    <a:schemeClr val="accent6"/>
                  </a:solidFill>
                  <a:latin typeface="+mj-lt"/>
                </a:rPr>
                <a:t>7.9</a:t>
              </a:r>
              <a:endParaRPr lang="en-US" altLang="en-US" sz="2000" b="1" dirty="0">
                <a:solidFill>
                  <a:schemeClr val="accent6"/>
                </a:solidFill>
                <a:latin typeface="+mj-lt"/>
              </a:endParaRPr>
            </a:p>
          </p:txBody>
        </p:sp>
      </p:grpSp>
      <p:sp>
        <p:nvSpPr>
          <p:cNvPr id="419" name="Rectangle 129">
            <a:extLst>
              <a:ext uri="{FF2B5EF4-FFF2-40B4-BE49-F238E27FC236}">
                <a16:creationId xmlns:a16="http://schemas.microsoft.com/office/drawing/2014/main" id="{5C2E811D-DB2D-315C-0E46-F88B44DC9EA3}"/>
              </a:ext>
            </a:extLst>
          </p:cNvPr>
          <p:cNvSpPr>
            <a:spLocks noChangeArrowheads="1"/>
          </p:cNvSpPr>
          <p:nvPr/>
        </p:nvSpPr>
        <p:spPr bwMode="auto">
          <a:xfrm rot="16200000">
            <a:off x="1345229" y="3250665"/>
            <a:ext cx="26930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600" b="1" dirty="0">
                <a:solidFill>
                  <a:srgbClr val="000000"/>
                </a:solidFill>
                <a:latin typeface="+mj-lt"/>
              </a:rPr>
              <a:t>CV Death, MI, or Stroke (%)</a:t>
            </a:r>
          </a:p>
        </p:txBody>
      </p:sp>
      <p:grpSp>
        <p:nvGrpSpPr>
          <p:cNvPr id="532" name="Group 531">
            <a:extLst>
              <a:ext uri="{FF2B5EF4-FFF2-40B4-BE49-F238E27FC236}">
                <a16:creationId xmlns:a16="http://schemas.microsoft.com/office/drawing/2014/main" id="{B590F21F-BDCF-746B-963B-5685B86AF5AE}"/>
              </a:ext>
            </a:extLst>
          </p:cNvPr>
          <p:cNvGrpSpPr/>
          <p:nvPr/>
        </p:nvGrpSpPr>
        <p:grpSpPr>
          <a:xfrm>
            <a:off x="1994546" y="5169928"/>
            <a:ext cx="8111962" cy="999958"/>
            <a:chOff x="1994546" y="5169928"/>
            <a:chExt cx="8111962" cy="999958"/>
          </a:xfrm>
        </p:grpSpPr>
        <p:sp>
          <p:nvSpPr>
            <p:cNvPr id="533" name="Rectangle 111">
              <a:extLst>
                <a:ext uri="{FF2B5EF4-FFF2-40B4-BE49-F238E27FC236}">
                  <a16:creationId xmlns:a16="http://schemas.microsoft.com/office/drawing/2014/main" id="{545C2D7A-45D3-3FA8-3B9E-F873486F5A9F}"/>
                </a:ext>
              </a:extLst>
            </p:cNvPr>
            <p:cNvSpPr>
              <a:spLocks noChangeArrowheads="1"/>
            </p:cNvSpPr>
            <p:nvPr/>
          </p:nvSpPr>
          <p:spPr bwMode="auto">
            <a:xfrm>
              <a:off x="1994546" y="5577446"/>
              <a:ext cx="63652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b="1" dirty="0">
                  <a:solidFill>
                    <a:srgbClr val="010101"/>
                  </a:solidFill>
                  <a:latin typeface="+mj-lt"/>
                </a:rPr>
                <a:t>No. at Risk</a:t>
              </a:r>
              <a:endParaRPr lang="en-US" altLang="en-US" sz="1200" b="1" dirty="0">
                <a:solidFill>
                  <a:srgbClr val="000000"/>
                </a:solidFill>
                <a:latin typeface="+mj-lt"/>
              </a:endParaRPr>
            </a:p>
          </p:txBody>
        </p:sp>
        <p:sp>
          <p:nvSpPr>
            <p:cNvPr id="534" name="Rectangle 112">
              <a:extLst>
                <a:ext uri="{FF2B5EF4-FFF2-40B4-BE49-F238E27FC236}">
                  <a16:creationId xmlns:a16="http://schemas.microsoft.com/office/drawing/2014/main" id="{B7CCC89B-B657-B15A-740F-15E737593557}"/>
                </a:ext>
              </a:extLst>
            </p:cNvPr>
            <p:cNvSpPr>
              <a:spLocks noChangeArrowheads="1"/>
            </p:cNvSpPr>
            <p:nvPr/>
          </p:nvSpPr>
          <p:spPr bwMode="auto">
            <a:xfrm>
              <a:off x="1994546" y="5784759"/>
              <a:ext cx="48571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10101"/>
                  </a:solidFill>
                  <a:latin typeface="+mj-lt"/>
                </a:rPr>
                <a:t>Placebo</a:t>
              </a:r>
              <a:endParaRPr lang="en-US" altLang="en-US" sz="1200" dirty="0">
                <a:solidFill>
                  <a:srgbClr val="000000"/>
                </a:solidFill>
                <a:latin typeface="+mj-lt"/>
              </a:endParaRPr>
            </a:p>
          </p:txBody>
        </p:sp>
        <p:sp>
          <p:nvSpPr>
            <p:cNvPr id="535" name="Rectangle 113">
              <a:extLst>
                <a:ext uri="{FF2B5EF4-FFF2-40B4-BE49-F238E27FC236}">
                  <a16:creationId xmlns:a16="http://schemas.microsoft.com/office/drawing/2014/main" id="{CD7F948B-A7BF-56EA-5D47-327EC86E10AA}"/>
                </a:ext>
              </a:extLst>
            </p:cNvPr>
            <p:cNvSpPr>
              <a:spLocks noChangeArrowheads="1"/>
            </p:cNvSpPr>
            <p:nvPr/>
          </p:nvSpPr>
          <p:spPr bwMode="auto">
            <a:xfrm>
              <a:off x="3210349" y="5784759"/>
              <a:ext cx="4296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13,780</a:t>
              </a:r>
            </a:p>
          </p:txBody>
        </p:sp>
        <p:sp>
          <p:nvSpPr>
            <p:cNvPr id="536" name="Rectangle 114">
              <a:extLst>
                <a:ext uri="{FF2B5EF4-FFF2-40B4-BE49-F238E27FC236}">
                  <a16:creationId xmlns:a16="http://schemas.microsoft.com/office/drawing/2014/main" id="{225FBBDD-1624-3285-20A0-ED4B38EBA6BD}"/>
                </a:ext>
              </a:extLst>
            </p:cNvPr>
            <p:cNvSpPr>
              <a:spLocks noChangeArrowheads="1"/>
            </p:cNvSpPr>
            <p:nvPr/>
          </p:nvSpPr>
          <p:spPr bwMode="auto">
            <a:xfrm>
              <a:off x="4284650" y="5784759"/>
              <a:ext cx="4680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13,449</a:t>
              </a:r>
            </a:p>
          </p:txBody>
        </p:sp>
        <p:sp>
          <p:nvSpPr>
            <p:cNvPr id="537" name="Rectangle 115">
              <a:extLst>
                <a:ext uri="{FF2B5EF4-FFF2-40B4-BE49-F238E27FC236}">
                  <a16:creationId xmlns:a16="http://schemas.microsoft.com/office/drawing/2014/main" id="{67E56F23-6784-14C4-0B33-B5E7FDC5A6A0}"/>
                </a:ext>
              </a:extLst>
            </p:cNvPr>
            <p:cNvSpPr>
              <a:spLocks noChangeArrowheads="1"/>
            </p:cNvSpPr>
            <p:nvPr/>
          </p:nvSpPr>
          <p:spPr bwMode="auto">
            <a:xfrm>
              <a:off x="5395590" y="5784759"/>
              <a:ext cx="4680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13,142</a:t>
              </a:r>
            </a:p>
          </p:txBody>
        </p:sp>
        <p:sp>
          <p:nvSpPr>
            <p:cNvPr id="538" name="Rectangle 117">
              <a:extLst>
                <a:ext uri="{FF2B5EF4-FFF2-40B4-BE49-F238E27FC236}">
                  <a16:creationId xmlns:a16="http://schemas.microsoft.com/office/drawing/2014/main" id="{81672C2F-8E37-8F41-B772-5CB81E625936}"/>
                </a:ext>
              </a:extLst>
            </p:cNvPr>
            <p:cNvSpPr>
              <a:spLocks noChangeArrowheads="1"/>
            </p:cNvSpPr>
            <p:nvPr/>
          </p:nvSpPr>
          <p:spPr bwMode="auto">
            <a:xfrm>
              <a:off x="6488164" y="5784759"/>
              <a:ext cx="4680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12,288</a:t>
              </a:r>
            </a:p>
          </p:txBody>
        </p:sp>
        <p:sp>
          <p:nvSpPr>
            <p:cNvPr id="539" name="Rectangle 118">
              <a:extLst>
                <a:ext uri="{FF2B5EF4-FFF2-40B4-BE49-F238E27FC236}">
                  <a16:creationId xmlns:a16="http://schemas.microsoft.com/office/drawing/2014/main" id="{0682293D-D3CF-81B2-6FB9-8C18775C1266}"/>
                </a:ext>
              </a:extLst>
            </p:cNvPr>
            <p:cNvSpPr>
              <a:spLocks noChangeArrowheads="1"/>
            </p:cNvSpPr>
            <p:nvPr/>
          </p:nvSpPr>
          <p:spPr bwMode="auto">
            <a:xfrm>
              <a:off x="7620283" y="5784759"/>
              <a:ext cx="38311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7,944</a:t>
              </a:r>
            </a:p>
          </p:txBody>
        </p:sp>
        <p:sp>
          <p:nvSpPr>
            <p:cNvPr id="540" name="Rectangle 119">
              <a:extLst>
                <a:ext uri="{FF2B5EF4-FFF2-40B4-BE49-F238E27FC236}">
                  <a16:creationId xmlns:a16="http://schemas.microsoft.com/office/drawing/2014/main" id="{2EFA7F63-7C2C-0F27-755D-E720784B12AA}"/>
                </a:ext>
              </a:extLst>
            </p:cNvPr>
            <p:cNvSpPr>
              <a:spLocks noChangeArrowheads="1"/>
            </p:cNvSpPr>
            <p:nvPr/>
          </p:nvSpPr>
          <p:spPr bwMode="auto">
            <a:xfrm>
              <a:off x="8701788" y="5784759"/>
              <a:ext cx="38311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3,893</a:t>
              </a:r>
            </a:p>
          </p:txBody>
        </p:sp>
        <p:sp>
          <p:nvSpPr>
            <p:cNvPr id="541" name="Rectangle 120">
              <a:extLst>
                <a:ext uri="{FF2B5EF4-FFF2-40B4-BE49-F238E27FC236}">
                  <a16:creationId xmlns:a16="http://schemas.microsoft.com/office/drawing/2014/main" id="{C875C0C0-1ED3-8FEB-7BD1-633A32949BE4}"/>
                </a:ext>
              </a:extLst>
            </p:cNvPr>
            <p:cNvSpPr>
              <a:spLocks noChangeArrowheads="1"/>
            </p:cNvSpPr>
            <p:nvPr/>
          </p:nvSpPr>
          <p:spPr bwMode="auto">
            <a:xfrm>
              <a:off x="9851630" y="5784759"/>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731</a:t>
              </a:r>
            </a:p>
          </p:txBody>
        </p:sp>
        <p:sp>
          <p:nvSpPr>
            <p:cNvPr id="542" name="Rectangle 121">
              <a:extLst>
                <a:ext uri="{FF2B5EF4-FFF2-40B4-BE49-F238E27FC236}">
                  <a16:creationId xmlns:a16="http://schemas.microsoft.com/office/drawing/2014/main" id="{54E703ED-2115-CDCA-D2E2-FEEAAA280C2E}"/>
                </a:ext>
              </a:extLst>
            </p:cNvPr>
            <p:cNvSpPr>
              <a:spLocks noChangeArrowheads="1"/>
            </p:cNvSpPr>
            <p:nvPr/>
          </p:nvSpPr>
          <p:spPr bwMode="auto">
            <a:xfrm>
              <a:off x="1994547" y="5985220"/>
              <a:ext cx="75174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10101"/>
                  </a:solidFill>
                  <a:latin typeface="+mj-lt"/>
                </a:rPr>
                <a:t>Evolocumab</a:t>
              </a:r>
              <a:endParaRPr lang="en-US" altLang="en-US" sz="1200" dirty="0">
                <a:solidFill>
                  <a:srgbClr val="000000"/>
                </a:solidFill>
                <a:latin typeface="+mj-lt"/>
              </a:endParaRPr>
            </a:p>
          </p:txBody>
        </p:sp>
        <p:sp>
          <p:nvSpPr>
            <p:cNvPr id="543" name="Rectangle 122">
              <a:extLst>
                <a:ext uri="{FF2B5EF4-FFF2-40B4-BE49-F238E27FC236}">
                  <a16:creationId xmlns:a16="http://schemas.microsoft.com/office/drawing/2014/main" id="{63DFDE09-945C-6177-6D6B-74EF1BD9F716}"/>
                </a:ext>
              </a:extLst>
            </p:cNvPr>
            <p:cNvSpPr>
              <a:spLocks noChangeArrowheads="1"/>
            </p:cNvSpPr>
            <p:nvPr/>
          </p:nvSpPr>
          <p:spPr bwMode="auto">
            <a:xfrm>
              <a:off x="3210349" y="5985220"/>
              <a:ext cx="4296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200" dirty="0">
                  <a:solidFill>
                    <a:srgbClr val="000000"/>
                  </a:solidFill>
                  <a:latin typeface="+mj-lt"/>
                </a:rPr>
                <a:t>13,784</a:t>
              </a:r>
            </a:p>
          </p:txBody>
        </p:sp>
        <p:sp>
          <p:nvSpPr>
            <p:cNvPr id="544" name="Rectangle 123">
              <a:extLst>
                <a:ext uri="{FF2B5EF4-FFF2-40B4-BE49-F238E27FC236}">
                  <a16:creationId xmlns:a16="http://schemas.microsoft.com/office/drawing/2014/main" id="{4C8909F9-1D3E-BC83-AE88-B8A1F33C7D9D}"/>
                </a:ext>
              </a:extLst>
            </p:cNvPr>
            <p:cNvSpPr>
              <a:spLocks noChangeArrowheads="1"/>
            </p:cNvSpPr>
            <p:nvPr/>
          </p:nvSpPr>
          <p:spPr bwMode="auto">
            <a:xfrm>
              <a:off x="4303886" y="5985220"/>
              <a:ext cx="4680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13,501</a:t>
              </a:r>
            </a:p>
          </p:txBody>
        </p:sp>
        <p:sp>
          <p:nvSpPr>
            <p:cNvPr id="545" name="Rectangle 124">
              <a:extLst>
                <a:ext uri="{FF2B5EF4-FFF2-40B4-BE49-F238E27FC236}">
                  <a16:creationId xmlns:a16="http://schemas.microsoft.com/office/drawing/2014/main" id="{86E88E2E-CCA7-4981-47EA-7613FA4350DF}"/>
                </a:ext>
              </a:extLst>
            </p:cNvPr>
            <p:cNvSpPr>
              <a:spLocks noChangeArrowheads="1"/>
            </p:cNvSpPr>
            <p:nvPr/>
          </p:nvSpPr>
          <p:spPr bwMode="auto">
            <a:xfrm>
              <a:off x="5395590" y="5985220"/>
              <a:ext cx="4680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13,241</a:t>
              </a:r>
            </a:p>
          </p:txBody>
        </p:sp>
        <p:sp>
          <p:nvSpPr>
            <p:cNvPr id="546" name="Rectangle 125">
              <a:extLst>
                <a:ext uri="{FF2B5EF4-FFF2-40B4-BE49-F238E27FC236}">
                  <a16:creationId xmlns:a16="http://schemas.microsoft.com/office/drawing/2014/main" id="{8C10CE92-89D7-3AD7-7BA3-5A54A93DD654}"/>
                </a:ext>
              </a:extLst>
            </p:cNvPr>
            <p:cNvSpPr>
              <a:spLocks noChangeArrowheads="1"/>
            </p:cNvSpPr>
            <p:nvPr/>
          </p:nvSpPr>
          <p:spPr bwMode="auto">
            <a:xfrm>
              <a:off x="6488165" y="5985220"/>
              <a:ext cx="46807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12,456</a:t>
              </a:r>
            </a:p>
          </p:txBody>
        </p:sp>
        <p:sp>
          <p:nvSpPr>
            <p:cNvPr id="547" name="Rectangle 126">
              <a:extLst>
                <a:ext uri="{FF2B5EF4-FFF2-40B4-BE49-F238E27FC236}">
                  <a16:creationId xmlns:a16="http://schemas.microsoft.com/office/drawing/2014/main" id="{E183F76B-477F-FE2A-41B9-AC7C3C2D6BCE}"/>
                </a:ext>
              </a:extLst>
            </p:cNvPr>
            <p:cNvSpPr>
              <a:spLocks noChangeArrowheads="1"/>
            </p:cNvSpPr>
            <p:nvPr/>
          </p:nvSpPr>
          <p:spPr bwMode="auto">
            <a:xfrm>
              <a:off x="7620283" y="5985220"/>
              <a:ext cx="38311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8,094</a:t>
              </a:r>
            </a:p>
          </p:txBody>
        </p:sp>
        <p:sp>
          <p:nvSpPr>
            <p:cNvPr id="548" name="Rectangle 127">
              <a:extLst>
                <a:ext uri="{FF2B5EF4-FFF2-40B4-BE49-F238E27FC236}">
                  <a16:creationId xmlns:a16="http://schemas.microsoft.com/office/drawing/2014/main" id="{A7325821-56DC-3AE2-D9DC-5D066380780E}"/>
                </a:ext>
              </a:extLst>
            </p:cNvPr>
            <p:cNvSpPr>
              <a:spLocks noChangeArrowheads="1"/>
            </p:cNvSpPr>
            <p:nvPr/>
          </p:nvSpPr>
          <p:spPr bwMode="auto">
            <a:xfrm>
              <a:off x="8701788" y="5985220"/>
              <a:ext cx="38311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3,935</a:t>
              </a:r>
            </a:p>
          </p:txBody>
        </p:sp>
        <p:sp>
          <p:nvSpPr>
            <p:cNvPr id="549" name="Rectangle 128">
              <a:extLst>
                <a:ext uri="{FF2B5EF4-FFF2-40B4-BE49-F238E27FC236}">
                  <a16:creationId xmlns:a16="http://schemas.microsoft.com/office/drawing/2014/main" id="{2B30B0F9-94DD-8524-4D96-BB0073BF4E30}"/>
                </a:ext>
              </a:extLst>
            </p:cNvPr>
            <p:cNvSpPr>
              <a:spLocks noChangeArrowheads="1"/>
            </p:cNvSpPr>
            <p:nvPr/>
          </p:nvSpPr>
          <p:spPr bwMode="auto">
            <a:xfrm>
              <a:off x="9851630" y="5985220"/>
              <a:ext cx="2548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solidFill>
                    <a:srgbClr val="000000"/>
                  </a:solidFill>
                  <a:latin typeface="+mj-lt"/>
                </a:rPr>
                <a:t>724</a:t>
              </a:r>
            </a:p>
          </p:txBody>
        </p:sp>
        <p:grpSp>
          <p:nvGrpSpPr>
            <p:cNvPr id="550" name="Group 549">
              <a:extLst>
                <a:ext uri="{FF2B5EF4-FFF2-40B4-BE49-F238E27FC236}">
                  <a16:creationId xmlns:a16="http://schemas.microsoft.com/office/drawing/2014/main" id="{9747D1F7-FDFB-2DF0-C1AC-BB35341853F0}"/>
                </a:ext>
              </a:extLst>
            </p:cNvPr>
            <p:cNvGrpSpPr/>
            <p:nvPr/>
          </p:nvGrpSpPr>
          <p:grpSpPr>
            <a:xfrm>
              <a:off x="3383387" y="5169928"/>
              <a:ext cx="6680500" cy="215444"/>
              <a:chOff x="3383387" y="5169928"/>
              <a:chExt cx="6680500" cy="215444"/>
            </a:xfrm>
          </p:grpSpPr>
          <p:sp>
            <p:nvSpPr>
              <p:cNvPr id="552" name="Rectangle 306">
                <a:extLst>
                  <a:ext uri="{FF2B5EF4-FFF2-40B4-BE49-F238E27FC236}">
                    <a16:creationId xmlns:a16="http://schemas.microsoft.com/office/drawing/2014/main" id="{878F21DB-8441-B8E1-29A8-B62B7915F8EC}"/>
                  </a:ext>
                </a:extLst>
              </p:cNvPr>
              <p:cNvSpPr>
                <a:spLocks noChangeArrowheads="1"/>
              </p:cNvSpPr>
              <p:nvPr/>
            </p:nvSpPr>
            <p:spPr bwMode="auto">
              <a:xfrm>
                <a:off x="3383387" y="5169928"/>
                <a:ext cx="913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0</a:t>
                </a:r>
                <a:endParaRPr lang="en-US" altLang="en-US" sz="2400" dirty="0">
                  <a:solidFill>
                    <a:srgbClr val="000000"/>
                  </a:solidFill>
                  <a:latin typeface="+mj-lt"/>
                </a:endParaRPr>
              </a:p>
            </p:txBody>
          </p:sp>
          <p:sp>
            <p:nvSpPr>
              <p:cNvPr id="553" name="Rectangle 307">
                <a:extLst>
                  <a:ext uri="{FF2B5EF4-FFF2-40B4-BE49-F238E27FC236}">
                    <a16:creationId xmlns:a16="http://schemas.microsoft.com/office/drawing/2014/main" id="{B31880F0-41A1-BE8E-8C74-14BE808AFC52}"/>
                  </a:ext>
                </a:extLst>
              </p:cNvPr>
              <p:cNvSpPr>
                <a:spLocks noChangeArrowheads="1"/>
              </p:cNvSpPr>
              <p:nvPr/>
            </p:nvSpPr>
            <p:spPr bwMode="auto">
              <a:xfrm>
                <a:off x="4474329" y="5169928"/>
                <a:ext cx="913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6</a:t>
                </a:r>
                <a:endParaRPr lang="en-US" altLang="en-US" sz="2400" dirty="0">
                  <a:solidFill>
                    <a:srgbClr val="000000"/>
                  </a:solidFill>
                  <a:latin typeface="+mj-lt"/>
                </a:endParaRPr>
              </a:p>
            </p:txBody>
          </p:sp>
          <p:sp>
            <p:nvSpPr>
              <p:cNvPr id="554" name="Rectangle 308">
                <a:extLst>
                  <a:ext uri="{FF2B5EF4-FFF2-40B4-BE49-F238E27FC236}">
                    <a16:creationId xmlns:a16="http://schemas.microsoft.com/office/drawing/2014/main" id="{13F847D6-A939-72F2-89D9-5665BE0F9129}"/>
                  </a:ext>
                </a:extLst>
              </p:cNvPr>
              <p:cNvSpPr>
                <a:spLocks noChangeArrowheads="1"/>
              </p:cNvSpPr>
              <p:nvPr/>
            </p:nvSpPr>
            <p:spPr bwMode="auto">
              <a:xfrm>
                <a:off x="6610581" y="5169928"/>
                <a:ext cx="182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18</a:t>
                </a:r>
                <a:endParaRPr lang="en-US" altLang="en-US" sz="2400" dirty="0">
                  <a:solidFill>
                    <a:srgbClr val="000000"/>
                  </a:solidFill>
                  <a:latin typeface="+mj-lt"/>
                </a:endParaRPr>
              </a:p>
            </p:txBody>
          </p:sp>
          <p:sp>
            <p:nvSpPr>
              <p:cNvPr id="555" name="Rectangle 309">
                <a:extLst>
                  <a:ext uri="{FF2B5EF4-FFF2-40B4-BE49-F238E27FC236}">
                    <a16:creationId xmlns:a16="http://schemas.microsoft.com/office/drawing/2014/main" id="{8089E706-9B71-EDDD-C5A2-3188E21DD86F}"/>
                  </a:ext>
                </a:extLst>
              </p:cNvPr>
              <p:cNvSpPr>
                <a:spLocks noChangeArrowheads="1"/>
              </p:cNvSpPr>
              <p:nvPr/>
            </p:nvSpPr>
            <p:spPr bwMode="auto">
              <a:xfrm>
                <a:off x="5516463" y="5169928"/>
                <a:ext cx="182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12</a:t>
                </a:r>
                <a:endParaRPr lang="en-US" altLang="en-US" sz="2400" dirty="0">
                  <a:solidFill>
                    <a:srgbClr val="000000"/>
                  </a:solidFill>
                  <a:latin typeface="+mj-lt"/>
                </a:endParaRPr>
              </a:p>
            </p:txBody>
          </p:sp>
          <p:sp>
            <p:nvSpPr>
              <p:cNvPr id="556" name="Rectangle 310">
                <a:extLst>
                  <a:ext uri="{FF2B5EF4-FFF2-40B4-BE49-F238E27FC236}">
                    <a16:creationId xmlns:a16="http://schemas.microsoft.com/office/drawing/2014/main" id="{5EB90DA6-97C2-1353-8EA1-D7FBF8E3B3C0}"/>
                  </a:ext>
                </a:extLst>
              </p:cNvPr>
              <p:cNvSpPr>
                <a:spLocks noChangeArrowheads="1"/>
              </p:cNvSpPr>
              <p:nvPr/>
            </p:nvSpPr>
            <p:spPr bwMode="auto">
              <a:xfrm>
                <a:off x="7702436" y="5169928"/>
                <a:ext cx="182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24</a:t>
                </a:r>
                <a:endParaRPr lang="en-US" altLang="en-US" sz="2400" dirty="0">
                  <a:solidFill>
                    <a:srgbClr val="000000"/>
                  </a:solidFill>
                  <a:latin typeface="+mj-lt"/>
                </a:endParaRPr>
              </a:p>
            </p:txBody>
          </p:sp>
          <p:sp>
            <p:nvSpPr>
              <p:cNvPr id="557" name="Rectangle 312">
                <a:extLst>
                  <a:ext uri="{FF2B5EF4-FFF2-40B4-BE49-F238E27FC236}">
                    <a16:creationId xmlns:a16="http://schemas.microsoft.com/office/drawing/2014/main" id="{35893D39-1160-F02F-EDE0-2664C7CD6192}"/>
                  </a:ext>
                </a:extLst>
              </p:cNvPr>
              <p:cNvSpPr>
                <a:spLocks noChangeArrowheads="1"/>
              </p:cNvSpPr>
              <p:nvPr/>
            </p:nvSpPr>
            <p:spPr bwMode="auto">
              <a:xfrm>
                <a:off x="9881145" y="5169928"/>
                <a:ext cx="182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36</a:t>
                </a:r>
                <a:endParaRPr lang="en-US" altLang="en-US" sz="2400" dirty="0">
                  <a:solidFill>
                    <a:srgbClr val="000000"/>
                  </a:solidFill>
                  <a:latin typeface="+mj-lt"/>
                </a:endParaRPr>
              </a:p>
            </p:txBody>
          </p:sp>
          <p:sp>
            <p:nvSpPr>
              <p:cNvPr id="558" name="Rectangle 313">
                <a:extLst>
                  <a:ext uri="{FF2B5EF4-FFF2-40B4-BE49-F238E27FC236}">
                    <a16:creationId xmlns:a16="http://schemas.microsoft.com/office/drawing/2014/main" id="{5CEBCBD5-C709-4643-E529-0A1638D60120}"/>
                  </a:ext>
                </a:extLst>
              </p:cNvPr>
              <p:cNvSpPr>
                <a:spLocks noChangeArrowheads="1"/>
              </p:cNvSpPr>
              <p:nvPr/>
            </p:nvSpPr>
            <p:spPr bwMode="auto">
              <a:xfrm>
                <a:off x="8792516" y="5169928"/>
                <a:ext cx="18274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400" dirty="0">
                    <a:solidFill>
                      <a:srgbClr val="000000"/>
                    </a:solidFill>
                    <a:latin typeface="+mj-lt"/>
                  </a:rPr>
                  <a:t>30</a:t>
                </a:r>
                <a:endParaRPr lang="en-US" altLang="en-US" sz="2400" dirty="0">
                  <a:solidFill>
                    <a:srgbClr val="000000"/>
                  </a:solidFill>
                  <a:latin typeface="+mj-lt"/>
                </a:endParaRPr>
              </a:p>
            </p:txBody>
          </p:sp>
        </p:grpSp>
        <p:sp>
          <p:nvSpPr>
            <p:cNvPr id="551" name="Rectangle 314">
              <a:extLst>
                <a:ext uri="{FF2B5EF4-FFF2-40B4-BE49-F238E27FC236}">
                  <a16:creationId xmlns:a16="http://schemas.microsoft.com/office/drawing/2014/main" id="{A444BD87-34F2-EF27-D834-30E3ADB72900}"/>
                </a:ext>
              </a:extLst>
            </p:cNvPr>
            <p:cNvSpPr>
              <a:spLocks noChangeArrowheads="1"/>
            </p:cNvSpPr>
            <p:nvPr/>
          </p:nvSpPr>
          <p:spPr bwMode="auto">
            <a:xfrm>
              <a:off x="6440141" y="5445415"/>
              <a:ext cx="64081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gn="ctr"/>
              <a:r>
                <a:rPr lang="en-US" altLang="en-US" sz="1600" b="1" dirty="0">
                  <a:solidFill>
                    <a:srgbClr val="000000"/>
                  </a:solidFill>
                  <a:latin typeface="+mj-lt"/>
                </a:rPr>
                <a:t>Months</a:t>
              </a:r>
              <a:endParaRPr lang="en-US" altLang="en-US" sz="2400" b="1" dirty="0">
                <a:solidFill>
                  <a:srgbClr val="000000"/>
                </a:solidFill>
                <a:latin typeface="+mj-lt"/>
              </a:endParaRPr>
            </a:p>
          </p:txBody>
        </p:sp>
      </p:grpSp>
      <p:sp>
        <p:nvSpPr>
          <p:cNvPr id="14" name="Rectangle 13">
            <a:extLst>
              <a:ext uri="{FF2B5EF4-FFF2-40B4-BE49-F238E27FC236}">
                <a16:creationId xmlns:a16="http://schemas.microsoft.com/office/drawing/2014/main" id="{141B66CB-D6EC-AC42-D5BF-21616FFBD8E4}"/>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sp>
        <p:nvSpPr>
          <p:cNvPr id="4" name="TextBox 3">
            <a:extLst>
              <a:ext uri="{FF2B5EF4-FFF2-40B4-BE49-F238E27FC236}">
                <a16:creationId xmlns:a16="http://schemas.microsoft.com/office/drawing/2014/main" id="{F61EB7C0-D62A-3A5E-500C-279B0018F56D}"/>
              </a:ext>
            </a:extLst>
          </p:cNvPr>
          <p:cNvSpPr txBox="1"/>
          <p:nvPr/>
        </p:nvSpPr>
        <p:spPr>
          <a:xfrm>
            <a:off x="3746278" y="1913436"/>
            <a:ext cx="2987433" cy="430887"/>
          </a:xfrm>
          <a:prstGeom prst="rect">
            <a:avLst/>
          </a:prstGeom>
          <a:noFill/>
        </p:spPr>
        <p:txBody>
          <a:bodyPr wrap="square">
            <a:spAutoFit/>
          </a:bodyPr>
          <a:lstStyle/>
          <a:p>
            <a:pPr algn="l"/>
            <a:r>
              <a:rPr lang="en-US" sz="1100" dirty="0">
                <a:solidFill>
                  <a:srgbClr val="000000"/>
                </a:solidFill>
                <a:latin typeface="+mj-lt"/>
              </a:rPr>
              <a:t>Hazard ratio, 0.80 (95% CI, 0.73–0.88)</a:t>
            </a:r>
          </a:p>
          <a:p>
            <a:pPr algn="l"/>
            <a:r>
              <a:rPr lang="en-US" sz="1100" i="1" dirty="0">
                <a:solidFill>
                  <a:srgbClr val="000000"/>
                </a:solidFill>
                <a:latin typeface="+mj-lt"/>
              </a:rPr>
              <a:t>P</a:t>
            </a:r>
            <a:r>
              <a:rPr lang="en-US" sz="1100" dirty="0">
                <a:solidFill>
                  <a:srgbClr val="000000"/>
                </a:solidFill>
                <a:latin typeface="+mj-lt"/>
              </a:rPr>
              <a:t> &lt; 0.001</a:t>
            </a:r>
          </a:p>
        </p:txBody>
      </p:sp>
      <p:pic>
        <p:nvPicPr>
          <p:cNvPr id="3" name="Graphic 2" descr="House with solid fill">
            <a:hlinkClick r:id="rId3" action="ppaction://hlinksldjump"/>
            <a:extLst>
              <a:ext uri="{FF2B5EF4-FFF2-40B4-BE49-F238E27FC236}">
                <a16:creationId xmlns:a16="http://schemas.microsoft.com/office/drawing/2014/main" id="{4352E186-10AD-7391-5D65-44D1BEA248F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619154620"/>
      </p:ext>
    </p:extLst>
  </p:cSld>
  <p:clrMapOvr>
    <a:masterClrMapping/>
  </p:clrMapOvr>
  <p:transition>
    <p:fade/>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5197" y="151318"/>
            <a:ext cx="11778353" cy="984885"/>
          </a:xfrm>
        </p:spPr>
        <p:txBody>
          <a:bodyPr/>
          <a:lstStyle/>
          <a:p>
            <a:r>
              <a:rPr lang="en-US" sz="3200" b="1" dirty="0"/>
              <a:t>FOURIER-OLE: Earlier initiation of evolocumab reduced the risk of several major adverse CV events vs Later Initiation</a:t>
            </a:r>
            <a:endParaRPr lang="en-GB" dirty="0"/>
          </a:p>
        </p:txBody>
      </p:sp>
      <p:graphicFrame>
        <p:nvGraphicFramePr>
          <p:cNvPr id="7" name="Table 6">
            <a:extLst>
              <a:ext uri="{FF2B5EF4-FFF2-40B4-BE49-F238E27FC236}">
                <a16:creationId xmlns:a16="http://schemas.microsoft.com/office/drawing/2014/main" id="{AF3B3980-0228-ACF2-9DB2-FB5BD9395271}"/>
              </a:ext>
            </a:extLst>
          </p:cNvPr>
          <p:cNvGraphicFramePr>
            <a:graphicFrameLocks noGrp="1"/>
          </p:cNvGraphicFramePr>
          <p:nvPr>
            <p:extLst>
              <p:ext uri="{D42A27DB-BD31-4B8C-83A1-F6EECF244321}">
                <p14:modId xmlns:p14="http://schemas.microsoft.com/office/powerpoint/2010/main" val="1212639610"/>
              </p:ext>
            </p:extLst>
          </p:nvPr>
        </p:nvGraphicFramePr>
        <p:xfrm>
          <a:off x="383943" y="1970456"/>
          <a:ext cx="11521729" cy="3802076"/>
        </p:xfrm>
        <a:graphic>
          <a:graphicData uri="http://schemas.openxmlformats.org/drawingml/2006/table">
            <a:tbl>
              <a:tblPr firstRow="1" bandRow="1">
                <a:tableStyleId>{5C22544A-7EE6-4342-B048-85BDC9FD1C3A}</a:tableStyleId>
              </a:tblPr>
              <a:tblGrid>
                <a:gridCol w="3132354">
                  <a:extLst>
                    <a:ext uri="{9D8B030D-6E8A-4147-A177-3AD203B41FA5}">
                      <a16:colId xmlns:a16="http://schemas.microsoft.com/office/drawing/2014/main" val="575558290"/>
                    </a:ext>
                  </a:extLst>
                </a:gridCol>
                <a:gridCol w="1299079">
                  <a:extLst>
                    <a:ext uri="{9D8B030D-6E8A-4147-A177-3AD203B41FA5}">
                      <a16:colId xmlns:a16="http://schemas.microsoft.com/office/drawing/2014/main" val="1252108314"/>
                    </a:ext>
                  </a:extLst>
                </a:gridCol>
                <a:gridCol w="1266124">
                  <a:extLst>
                    <a:ext uri="{9D8B030D-6E8A-4147-A177-3AD203B41FA5}">
                      <a16:colId xmlns:a16="http://schemas.microsoft.com/office/drawing/2014/main" val="2438186883"/>
                    </a:ext>
                  </a:extLst>
                </a:gridCol>
                <a:gridCol w="1266124">
                  <a:extLst>
                    <a:ext uri="{9D8B030D-6E8A-4147-A177-3AD203B41FA5}">
                      <a16:colId xmlns:a16="http://schemas.microsoft.com/office/drawing/2014/main" val="2317803739"/>
                    </a:ext>
                  </a:extLst>
                </a:gridCol>
                <a:gridCol w="1266124">
                  <a:extLst>
                    <a:ext uri="{9D8B030D-6E8A-4147-A177-3AD203B41FA5}">
                      <a16:colId xmlns:a16="http://schemas.microsoft.com/office/drawing/2014/main" val="1405075513"/>
                    </a:ext>
                  </a:extLst>
                </a:gridCol>
                <a:gridCol w="1645962">
                  <a:extLst>
                    <a:ext uri="{9D8B030D-6E8A-4147-A177-3AD203B41FA5}">
                      <a16:colId xmlns:a16="http://schemas.microsoft.com/office/drawing/2014/main" val="1929482426"/>
                    </a:ext>
                  </a:extLst>
                </a:gridCol>
                <a:gridCol w="1645962">
                  <a:extLst>
                    <a:ext uri="{9D8B030D-6E8A-4147-A177-3AD203B41FA5}">
                      <a16:colId xmlns:a16="http://schemas.microsoft.com/office/drawing/2014/main" val="576772994"/>
                    </a:ext>
                  </a:extLst>
                </a:gridCol>
              </a:tblGrid>
              <a:tr h="326505">
                <a:tc>
                  <a:txBody>
                    <a:bodyPr/>
                    <a:lstStyle/>
                    <a:p>
                      <a:pPr marL="0" marR="0" algn="l">
                        <a:spcBef>
                          <a:spcPts val="335"/>
                        </a:spcBef>
                        <a:spcAft>
                          <a:spcPts val="335"/>
                        </a:spcAft>
                      </a:pPr>
                      <a:r>
                        <a:rPr lang="en-US" sz="1200" dirty="0">
                          <a:effectLst/>
                        </a:rPr>
                        <a:t> </a:t>
                      </a:r>
                      <a:endParaRPr lang="en-US" sz="12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gridSpan="2">
                  <a:txBody>
                    <a:bodyPr/>
                    <a:lstStyle/>
                    <a:p>
                      <a:pPr marL="0" marR="0" algn="ctr">
                        <a:spcBef>
                          <a:spcPts val="335"/>
                        </a:spcBef>
                        <a:spcAft>
                          <a:spcPts val="335"/>
                        </a:spcAft>
                      </a:pPr>
                      <a:r>
                        <a:rPr lang="en-US" sz="1200">
                          <a:effectLst/>
                        </a:rPr>
                        <a:t>Placebo (N=3280)</a:t>
                      </a:r>
                      <a:endParaRPr lang="en-US" sz="12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hMerge="1">
                  <a:txBody>
                    <a:bodyPr/>
                    <a:lstStyle/>
                    <a:p>
                      <a:endParaRPr lang="en-US"/>
                    </a:p>
                  </a:txBody>
                  <a:tcPr/>
                </a:tc>
                <a:tc gridSpan="2">
                  <a:txBody>
                    <a:bodyPr/>
                    <a:lstStyle/>
                    <a:p>
                      <a:pPr marL="0" marR="0" algn="ctr">
                        <a:spcBef>
                          <a:spcPts val="335"/>
                        </a:spcBef>
                        <a:spcAft>
                          <a:spcPts val="335"/>
                        </a:spcAft>
                      </a:pPr>
                      <a:r>
                        <a:rPr lang="en-US" sz="1200" dirty="0">
                          <a:effectLst/>
                        </a:rPr>
                        <a:t>Evolocumab (N=3355)</a:t>
                      </a:r>
                      <a:endParaRPr lang="en-US" sz="12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hMerge="1">
                  <a:txBody>
                    <a:bodyPr/>
                    <a:lstStyle/>
                    <a:p>
                      <a:endParaRPr lang="en-US"/>
                    </a:p>
                  </a:txBody>
                  <a:tcPr/>
                </a:tc>
                <a:tc rowSpan="2">
                  <a:txBody>
                    <a:bodyPr/>
                    <a:lstStyle/>
                    <a:p>
                      <a:pPr marL="0" marR="0" algn="ctr">
                        <a:spcBef>
                          <a:spcPts val="335"/>
                        </a:spcBef>
                        <a:spcAft>
                          <a:spcPts val="335"/>
                        </a:spcAft>
                      </a:pP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rowSpan="2">
                  <a:txBody>
                    <a:bodyPr/>
                    <a:lstStyle/>
                    <a:p>
                      <a:pPr marL="0" marR="0" algn="ctr">
                        <a:spcBef>
                          <a:spcPts val="335"/>
                        </a:spcBef>
                        <a:spcAft>
                          <a:spcPts val="335"/>
                        </a:spcAft>
                      </a:pPr>
                      <a:r>
                        <a:rPr lang="en-US" sz="1400" b="1" dirty="0">
                          <a:effectLst/>
                        </a:rPr>
                        <a:t>Hazard Ratio (95% confidence interval)</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extLst>
                  <a:ext uri="{0D108BD9-81ED-4DB2-BD59-A6C34878D82A}">
                    <a16:rowId xmlns:a16="http://schemas.microsoft.com/office/drawing/2014/main" val="3807965273"/>
                  </a:ext>
                </a:extLst>
              </a:tr>
              <a:tr h="330263">
                <a:tc>
                  <a:txBody>
                    <a:bodyPr/>
                    <a:lstStyle/>
                    <a:p>
                      <a:pPr marL="0" marR="0" algn="l">
                        <a:spcBef>
                          <a:spcPts val="335"/>
                        </a:spcBef>
                        <a:spcAft>
                          <a:spcPts val="335"/>
                        </a:spcAft>
                      </a:pPr>
                      <a:r>
                        <a:rPr lang="en-US" sz="1400" b="1" dirty="0">
                          <a:effectLst/>
                          <a:latin typeface="Arial" panose="020B0604020202020204" pitchFamily="34" charset="0"/>
                          <a:ea typeface="Times New Roman" panose="02020603050405020304" pitchFamily="18" charset="0"/>
                          <a:cs typeface="Times New Roman" panose="02020603050405020304" pitchFamily="18" charset="0"/>
                        </a:rPr>
                        <a:t>CV Events</a:t>
                      </a:r>
                    </a:p>
                  </a:txBody>
                  <a:tcPr marL="52755" marR="52755" marT="0" marB="0" anchor="ctr"/>
                </a:tc>
                <a:tc>
                  <a:txBody>
                    <a:bodyPr/>
                    <a:lstStyle/>
                    <a:p>
                      <a:pPr marL="0" marR="0" algn="ctr">
                        <a:spcBef>
                          <a:spcPts val="335"/>
                        </a:spcBef>
                        <a:spcAft>
                          <a:spcPts val="335"/>
                        </a:spcAft>
                      </a:pPr>
                      <a:r>
                        <a:rPr lang="en-US" sz="1400" dirty="0">
                          <a:effectLst/>
                        </a:rPr>
                        <a:t># patients with event </a:t>
                      </a:r>
                      <a:endParaRPr lang="en-US" sz="14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Incidence rate</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dirty="0">
                          <a:effectLst/>
                        </a:rPr>
                        <a:t># patients with event </a:t>
                      </a:r>
                      <a:endParaRPr lang="en-US" sz="14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Incidence rate</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vMerge="1">
                  <a:txBody>
                    <a:bodyPr/>
                    <a:lstStyle/>
                    <a:p>
                      <a:endParaRPr lang="en-US" dirty="0"/>
                    </a:p>
                  </a:txBody>
                  <a:tcPr/>
                </a:tc>
                <a:tc vMerge="1">
                  <a:txBody>
                    <a:bodyPr/>
                    <a:lstStyle/>
                    <a:p>
                      <a:endParaRPr lang="en-US" dirty="0"/>
                    </a:p>
                  </a:txBody>
                  <a:tcPr/>
                </a:tc>
                <a:extLst>
                  <a:ext uri="{0D108BD9-81ED-4DB2-BD59-A6C34878D82A}">
                    <a16:rowId xmlns:a16="http://schemas.microsoft.com/office/drawing/2014/main" val="2192029136"/>
                  </a:ext>
                </a:extLst>
              </a:tr>
              <a:tr h="330263">
                <a:tc>
                  <a:txBody>
                    <a:bodyPr/>
                    <a:lstStyle/>
                    <a:p>
                      <a:pPr marL="290513" marR="0" indent="0" algn="l">
                        <a:spcBef>
                          <a:spcPts val="335"/>
                        </a:spcBef>
                        <a:spcAft>
                          <a:spcPts val="335"/>
                        </a:spcAft>
                      </a:pPr>
                      <a:r>
                        <a:rPr lang="en-US" sz="1400" b="1" dirty="0">
                          <a:effectLst/>
                        </a:rPr>
                        <a:t>Coronary heart disease death or myocardial infarction</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dirty="0">
                          <a:effectLst/>
                        </a:rPr>
                        <a:t>267</a:t>
                      </a:r>
                      <a:endParaRPr lang="en-US" sz="14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dirty="0">
                          <a:effectLst/>
                        </a:rPr>
                        <a:t>1.82%</a:t>
                      </a:r>
                      <a:endParaRPr lang="en-US" sz="14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199</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dirty="0">
                          <a:effectLst/>
                        </a:rPr>
                        <a:t>1.30%</a:t>
                      </a:r>
                      <a:endParaRPr lang="en-US" sz="14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b="1" dirty="0">
                          <a:effectLst/>
                        </a:rPr>
                        <a:t>0.72 (0.60-0.86)</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extLst>
                  <a:ext uri="{0D108BD9-81ED-4DB2-BD59-A6C34878D82A}">
                    <a16:rowId xmlns:a16="http://schemas.microsoft.com/office/drawing/2014/main" val="943025377"/>
                  </a:ext>
                </a:extLst>
              </a:tr>
              <a:tr h="326505">
                <a:tc>
                  <a:txBody>
                    <a:bodyPr/>
                    <a:lstStyle/>
                    <a:p>
                      <a:pPr marL="290513" marR="0" indent="0" algn="l">
                        <a:spcBef>
                          <a:spcPts val="335"/>
                        </a:spcBef>
                        <a:spcAft>
                          <a:spcPts val="335"/>
                        </a:spcAft>
                      </a:pPr>
                      <a:r>
                        <a:rPr lang="en-US" sz="1400" b="1" dirty="0">
                          <a:effectLst/>
                        </a:rPr>
                        <a:t>Cardiovascular death</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138</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dirty="0">
                          <a:effectLst/>
                        </a:rPr>
                        <a:t>0.90%</a:t>
                      </a:r>
                      <a:endParaRPr lang="en-US" sz="14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107</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0.68%</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b="1" dirty="0">
                          <a:effectLst/>
                        </a:rPr>
                        <a:t>0.77 (0.60-0.99)</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extLst>
                  <a:ext uri="{0D108BD9-81ED-4DB2-BD59-A6C34878D82A}">
                    <a16:rowId xmlns:a16="http://schemas.microsoft.com/office/drawing/2014/main" val="3678494803"/>
                  </a:ext>
                </a:extLst>
              </a:tr>
              <a:tr h="326505">
                <a:tc>
                  <a:txBody>
                    <a:bodyPr/>
                    <a:lstStyle/>
                    <a:p>
                      <a:pPr marL="290513" marR="0" indent="0" algn="l">
                        <a:spcBef>
                          <a:spcPts val="335"/>
                        </a:spcBef>
                        <a:spcAft>
                          <a:spcPts val="335"/>
                        </a:spcAft>
                      </a:pPr>
                      <a:r>
                        <a:rPr lang="en-US" sz="1400" b="1" dirty="0">
                          <a:effectLst/>
                        </a:rPr>
                        <a:t>Coronary heart disease death</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97</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0.63%</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64</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0.40%</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b="1" dirty="0">
                          <a:effectLst/>
                        </a:rPr>
                        <a:t>0.65 (0.48-0.90)</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extLst>
                  <a:ext uri="{0D108BD9-81ED-4DB2-BD59-A6C34878D82A}">
                    <a16:rowId xmlns:a16="http://schemas.microsoft.com/office/drawing/2014/main" val="887964408"/>
                  </a:ext>
                </a:extLst>
              </a:tr>
              <a:tr h="326505">
                <a:tc>
                  <a:txBody>
                    <a:bodyPr/>
                    <a:lstStyle/>
                    <a:p>
                      <a:pPr marL="290513" marR="0" indent="0" algn="l">
                        <a:spcBef>
                          <a:spcPts val="335"/>
                        </a:spcBef>
                        <a:spcAft>
                          <a:spcPts val="335"/>
                        </a:spcAft>
                      </a:pPr>
                      <a:r>
                        <a:rPr lang="en-US" sz="1400" b="1" dirty="0">
                          <a:effectLst/>
                        </a:rPr>
                        <a:t>Myocardial infarction</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dirty="0">
                          <a:effectLst/>
                        </a:rPr>
                        <a:t>194</a:t>
                      </a:r>
                      <a:endParaRPr lang="en-US" sz="14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dirty="0">
                          <a:effectLst/>
                        </a:rPr>
                        <a:t>1.32%</a:t>
                      </a:r>
                      <a:endParaRPr lang="en-US" sz="14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dirty="0">
                          <a:effectLst/>
                        </a:rPr>
                        <a:t>151</a:t>
                      </a:r>
                      <a:endParaRPr lang="en-US" sz="14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0.99%</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b="1" dirty="0">
                          <a:effectLst/>
                        </a:rPr>
                        <a:t>0.75 (0.60-0.93)</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extLst>
                  <a:ext uri="{0D108BD9-81ED-4DB2-BD59-A6C34878D82A}">
                    <a16:rowId xmlns:a16="http://schemas.microsoft.com/office/drawing/2014/main" val="324666144"/>
                  </a:ext>
                </a:extLst>
              </a:tr>
              <a:tr h="326505">
                <a:tc>
                  <a:txBody>
                    <a:bodyPr/>
                    <a:lstStyle/>
                    <a:p>
                      <a:pPr marL="290513" marR="0" indent="0" algn="l">
                        <a:spcBef>
                          <a:spcPts val="335"/>
                        </a:spcBef>
                        <a:spcAft>
                          <a:spcPts val="335"/>
                        </a:spcAft>
                      </a:pPr>
                      <a:r>
                        <a:rPr lang="en-US" sz="1400" b="1" dirty="0">
                          <a:effectLst/>
                        </a:rPr>
                        <a:t>Stroke</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94</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0.63%</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102</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dirty="0">
                          <a:effectLst/>
                        </a:rPr>
                        <a:t>0.66%</a:t>
                      </a:r>
                      <a:endParaRPr lang="en-US" sz="1400"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b="1" dirty="0">
                          <a:effectLst/>
                        </a:rPr>
                        <a:t>1.05 (0.80-1.39)</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extLst>
                  <a:ext uri="{0D108BD9-81ED-4DB2-BD59-A6C34878D82A}">
                    <a16:rowId xmlns:a16="http://schemas.microsoft.com/office/drawing/2014/main" val="2878533631"/>
                  </a:ext>
                </a:extLst>
              </a:tr>
              <a:tr h="326505">
                <a:tc>
                  <a:txBody>
                    <a:bodyPr/>
                    <a:lstStyle/>
                    <a:p>
                      <a:pPr marL="290513" marR="0" indent="0" algn="l">
                        <a:spcBef>
                          <a:spcPts val="335"/>
                        </a:spcBef>
                        <a:spcAft>
                          <a:spcPts val="335"/>
                        </a:spcAft>
                      </a:pPr>
                      <a:r>
                        <a:rPr lang="en-US" sz="1400" b="1" dirty="0">
                          <a:effectLst/>
                        </a:rPr>
                        <a:t>Coronary Revascularization</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313</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2.20%</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280</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1.88%</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b="1" dirty="0">
                          <a:effectLst/>
                        </a:rPr>
                        <a:t>0.85 (0.73-1.00) </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extLst>
                  <a:ext uri="{0D108BD9-81ED-4DB2-BD59-A6C34878D82A}">
                    <a16:rowId xmlns:a16="http://schemas.microsoft.com/office/drawing/2014/main" val="1469904544"/>
                  </a:ext>
                </a:extLst>
              </a:tr>
              <a:tr h="326505">
                <a:tc>
                  <a:txBody>
                    <a:bodyPr/>
                    <a:lstStyle/>
                    <a:p>
                      <a:pPr marL="290513" marR="0" indent="0" algn="l">
                        <a:spcBef>
                          <a:spcPts val="335"/>
                        </a:spcBef>
                        <a:spcAft>
                          <a:spcPts val="335"/>
                        </a:spcAft>
                      </a:pPr>
                      <a:r>
                        <a:rPr lang="en-US" sz="1400" b="1" dirty="0">
                          <a:effectLst/>
                        </a:rPr>
                        <a:t>Urgent Revascularization</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166</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1.13%</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132</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0.87%</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b="1" dirty="0">
                          <a:effectLst/>
                        </a:rPr>
                        <a:t>0.77 (0.61-0.96) </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extLst>
                  <a:ext uri="{0D108BD9-81ED-4DB2-BD59-A6C34878D82A}">
                    <a16:rowId xmlns:a16="http://schemas.microsoft.com/office/drawing/2014/main" val="3203655026"/>
                  </a:ext>
                </a:extLst>
              </a:tr>
              <a:tr h="326505">
                <a:tc>
                  <a:txBody>
                    <a:bodyPr/>
                    <a:lstStyle/>
                    <a:p>
                      <a:pPr marL="290513" marR="0" indent="0" algn="l">
                        <a:spcBef>
                          <a:spcPts val="335"/>
                        </a:spcBef>
                        <a:spcAft>
                          <a:spcPts val="335"/>
                        </a:spcAft>
                      </a:pPr>
                      <a:r>
                        <a:rPr lang="en-US" sz="1400" b="1" dirty="0">
                          <a:effectLst/>
                        </a:rPr>
                        <a:t>Elective Revascularization</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178</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1.22%</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174</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1.15%</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b="1" dirty="0">
                          <a:effectLst/>
                        </a:rPr>
                        <a:t>0.93 (0.76-1.15)</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extLst>
                  <a:ext uri="{0D108BD9-81ED-4DB2-BD59-A6C34878D82A}">
                    <a16:rowId xmlns:a16="http://schemas.microsoft.com/office/drawing/2014/main" val="2766350604"/>
                  </a:ext>
                </a:extLst>
              </a:tr>
              <a:tr h="336596">
                <a:tc>
                  <a:txBody>
                    <a:bodyPr/>
                    <a:lstStyle/>
                    <a:p>
                      <a:pPr marL="290513" marR="0" indent="0" algn="l">
                        <a:spcBef>
                          <a:spcPts val="335"/>
                        </a:spcBef>
                        <a:spcAft>
                          <a:spcPts val="335"/>
                        </a:spcAft>
                      </a:pPr>
                      <a:r>
                        <a:rPr lang="en-US" sz="1400" b="1" dirty="0">
                          <a:effectLst/>
                        </a:rPr>
                        <a:t>All-cause mortality</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344</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2.23%</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338</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a:effectLst/>
                        </a:rPr>
                        <a:t>2.14%</a:t>
                      </a:r>
                      <a:endParaRPr lang="en-US" sz="140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tc>
                  <a:txBody>
                    <a:bodyPr/>
                    <a:lstStyle/>
                    <a:p>
                      <a:pPr marL="0" marR="0" algn="ctr">
                        <a:spcBef>
                          <a:spcPts val="335"/>
                        </a:spcBef>
                        <a:spcAft>
                          <a:spcPts val="335"/>
                        </a:spcAft>
                      </a:pPr>
                      <a:r>
                        <a:rPr lang="en-US" sz="1400" b="1" dirty="0">
                          <a:effectLst/>
                        </a:rPr>
                        <a:t>0.97 (0.83-1.13)</a:t>
                      </a:r>
                      <a:endParaRPr lang="en-US" sz="1400" b="1" dirty="0">
                        <a:effectLst/>
                        <a:latin typeface="Arial" panose="020B0604020202020204" pitchFamily="34" charset="0"/>
                        <a:ea typeface="Times New Roman" panose="02020603050405020304" pitchFamily="18" charset="0"/>
                        <a:cs typeface="Times New Roman" panose="02020603050405020304" pitchFamily="18" charset="0"/>
                      </a:endParaRPr>
                    </a:p>
                  </a:txBody>
                  <a:tcPr marL="52755" marR="52755" marT="0" marB="0" anchor="ctr"/>
                </a:tc>
                <a:extLst>
                  <a:ext uri="{0D108BD9-81ED-4DB2-BD59-A6C34878D82A}">
                    <a16:rowId xmlns:a16="http://schemas.microsoft.com/office/drawing/2014/main" val="2073222521"/>
                  </a:ext>
                </a:extLst>
              </a:tr>
            </a:tbl>
          </a:graphicData>
        </a:graphic>
      </p:graphicFrame>
      <p:sp>
        <p:nvSpPr>
          <p:cNvPr id="13" name="TextBox 12">
            <a:extLst>
              <a:ext uri="{FF2B5EF4-FFF2-40B4-BE49-F238E27FC236}">
                <a16:creationId xmlns:a16="http://schemas.microsoft.com/office/drawing/2014/main" id="{9FB77C86-6027-03E6-C46D-A543453501B3}"/>
              </a:ext>
            </a:extLst>
          </p:cNvPr>
          <p:cNvSpPr txBox="1"/>
          <p:nvPr/>
        </p:nvSpPr>
        <p:spPr>
          <a:xfrm>
            <a:off x="4646885" y="1655782"/>
            <a:ext cx="3661259" cy="232179"/>
          </a:xfrm>
          <a:prstGeom prst="rect">
            <a:avLst/>
          </a:prstGeom>
          <a:noFill/>
        </p:spPr>
        <p:txBody>
          <a:bodyPr wrap="none" lIns="0" tIns="0" rIns="0" bIns="0" rtlCol="0">
            <a:spAutoFit/>
          </a:bodyPr>
          <a:lstStyle/>
          <a:p>
            <a:pPr algn="l">
              <a:lnSpc>
                <a:spcPts val="2030"/>
              </a:lnSpc>
            </a:pPr>
            <a:r>
              <a:rPr lang="en-US" sz="1400" b="1" dirty="0">
                <a:latin typeface="+mn-lt"/>
                <a:ea typeface="MS Mincho" panose="02020609040205080304" pitchFamily="49" charset="-128"/>
              </a:rPr>
              <a:t>Original Randomization Groups in FOURIER</a:t>
            </a:r>
          </a:p>
        </p:txBody>
      </p:sp>
      <p:sp>
        <p:nvSpPr>
          <p:cNvPr id="3" name="TextBox 2">
            <a:extLst>
              <a:ext uri="{FF2B5EF4-FFF2-40B4-BE49-F238E27FC236}">
                <a16:creationId xmlns:a16="http://schemas.microsoft.com/office/drawing/2014/main" id="{2A109BB7-B960-D394-6FE3-8A1E9BE323DD}"/>
              </a:ext>
            </a:extLst>
          </p:cNvPr>
          <p:cNvSpPr txBox="1"/>
          <p:nvPr/>
        </p:nvSpPr>
        <p:spPr>
          <a:xfrm>
            <a:off x="413647" y="1241425"/>
            <a:ext cx="11364706" cy="342466"/>
          </a:xfrm>
          <a:prstGeom prst="rect">
            <a:avLst/>
          </a:prstGeom>
          <a:solidFill>
            <a:schemeClr val="tx2"/>
          </a:solidFill>
        </p:spPr>
        <p:txBody>
          <a:bodyPr wrap="square">
            <a:spAutoFit/>
          </a:bodyPr>
          <a:lstStyle/>
          <a:p>
            <a:pPr algn="ctr">
              <a:lnSpc>
                <a:spcPct val="107000"/>
              </a:lnSpc>
              <a:spcAft>
                <a:spcPts val="800"/>
              </a:spcAft>
            </a:pPr>
            <a:r>
              <a:rPr lang="en-US" sz="1600" b="1" dirty="0">
                <a:solidFill>
                  <a:schemeClr val="bg1"/>
                </a:solidFill>
                <a:effectLst/>
                <a:latin typeface="Arial" panose="020B0604020202020204" pitchFamily="34" charset="0"/>
                <a:ea typeface="Calibri" panose="020F0502020204030204" pitchFamily="34" charset="0"/>
                <a:cs typeface="Arial" panose="020B0604020202020204" pitchFamily="34" charset="0"/>
              </a:rPr>
              <a:t>Prespecified Exploratory Analysis</a:t>
            </a:r>
          </a:p>
        </p:txBody>
      </p:sp>
      <p:sp>
        <p:nvSpPr>
          <p:cNvPr id="5" name="TextBox 4">
            <a:extLst>
              <a:ext uri="{FF2B5EF4-FFF2-40B4-BE49-F238E27FC236}">
                <a16:creationId xmlns:a16="http://schemas.microsoft.com/office/drawing/2014/main" id="{0A8D7687-9767-33A7-6C2D-BF74CAFB56D3}"/>
              </a:ext>
            </a:extLst>
          </p:cNvPr>
          <p:cNvSpPr txBox="1"/>
          <p:nvPr/>
        </p:nvSpPr>
        <p:spPr>
          <a:xfrm>
            <a:off x="0" y="6232309"/>
            <a:ext cx="11579546" cy="707886"/>
          </a:xfrm>
          <a:prstGeom prst="rect">
            <a:avLst/>
          </a:prstGeom>
          <a:noFill/>
        </p:spPr>
        <p:txBody>
          <a:bodyPr wrap="square">
            <a:spAutoFit/>
          </a:bodyPr>
          <a:lstStyle/>
          <a:p>
            <a:r>
              <a:rPr lang="en-US" sz="1000" spc="10" dirty="0">
                <a:latin typeface="Century Gothic" panose="020B0502020202020204" pitchFamily="34" charset="0"/>
              </a:rPr>
              <a:t>Open-label trials are not blinded or controlled, and inherently subject to self-selection bias. CV outcomes were prespecified, but considered exploratory. No statistical conclusions can be drawn from this exploratory analysis</a:t>
            </a:r>
            <a:r>
              <a:rPr lang="en-US" sz="1000" dirty="0">
                <a:effectLst/>
                <a:latin typeface="Century Gothic" panose="020B0502020202020204" pitchFamily="34" charset="0"/>
              </a:rPr>
              <a:t>. </a:t>
            </a:r>
            <a:r>
              <a:rPr lang="en-US" sz="1000" dirty="0">
                <a:effectLst/>
                <a:latin typeface="Segoe UI" panose="020B0502040204020203" pitchFamily="34" charset="0"/>
              </a:rPr>
              <a:t>Component analyses were not pre-specified and not adjusted for multiplicity, the results on the individual components need cautious interpretation and could represent chance findings</a:t>
            </a:r>
            <a:endParaRPr lang="en-US" sz="1000" dirty="0"/>
          </a:p>
          <a:p>
            <a:endParaRPr lang="en-US" sz="1000" dirty="0">
              <a:latin typeface="Century Gothic" panose="020B0502020202020204" pitchFamily="34" charset="0"/>
            </a:endParaRPr>
          </a:p>
        </p:txBody>
      </p:sp>
      <p:grpSp>
        <p:nvGrpSpPr>
          <p:cNvPr id="270" name="Group 269">
            <a:extLst>
              <a:ext uri="{FF2B5EF4-FFF2-40B4-BE49-F238E27FC236}">
                <a16:creationId xmlns:a16="http://schemas.microsoft.com/office/drawing/2014/main" id="{19AFD640-72E0-7100-0464-FC17DE92CF00}"/>
              </a:ext>
            </a:extLst>
          </p:cNvPr>
          <p:cNvGrpSpPr/>
          <p:nvPr/>
        </p:nvGrpSpPr>
        <p:grpSpPr>
          <a:xfrm>
            <a:off x="8402198" y="2845595"/>
            <a:ext cx="2188891" cy="3386714"/>
            <a:chOff x="8263302" y="2638702"/>
            <a:chExt cx="2188891" cy="3386714"/>
          </a:xfrm>
        </p:grpSpPr>
        <p:cxnSp>
          <p:nvCxnSpPr>
            <p:cNvPr id="50" name="Straight Connector 49">
              <a:extLst>
                <a:ext uri="{FF2B5EF4-FFF2-40B4-BE49-F238E27FC236}">
                  <a16:creationId xmlns:a16="http://schemas.microsoft.com/office/drawing/2014/main" id="{AF3A1B80-1081-FBC2-3741-33AF012B4060}"/>
                </a:ext>
              </a:extLst>
            </p:cNvPr>
            <p:cNvCxnSpPr>
              <a:cxnSpLocks/>
            </p:cNvCxnSpPr>
            <p:nvPr/>
          </p:nvCxnSpPr>
          <p:spPr>
            <a:xfrm>
              <a:off x="9026890" y="4770101"/>
              <a:ext cx="44805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FDA6290-69DF-8F0F-313B-D302D11FFED6}"/>
                </a:ext>
              </a:extLst>
            </p:cNvPr>
            <p:cNvCxnSpPr>
              <a:cxnSpLocks/>
            </p:cNvCxnSpPr>
            <p:nvPr/>
          </p:nvCxnSpPr>
          <p:spPr>
            <a:xfrm>
              <a:off x="9215144" y="5101796"/>
              <a:ext cx="347472"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901644D-400A-1B67-61FC-B31A15D11526}"/>
                </a:ext>
              </a:extLst>
            </p:cNvPr>
            <p:cNvCxnSpPr>
              <a:cxnSpLocks/>
            </p:cNvCxnSpPr>
            <p:nvPr/>
          </p:nvCxnSpPr>
          <p:spPr>
            <a:xfrm>
              <a:off x="9295831" y="5442456"/>
              <a:ext cx="274320"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269" name="Group 268">
              <a:extLst>
                <a:ext uri="{FF2B5EF4-FFF2-40B4-BE49-F238E27FC236}">
                  <a16:creationId xmlns:a16="http://schemas.microsoft.com/office/drawing/2014/main" id="{203DFBAD-52AA-C633-27C9-E2F5DA07B459}"/>
                </a:ext>
              </a:extLst>
            </p:cNvPr>
            <p:cNvGrpSpPr/>
            <p:nvPr/>
          </p:nvGrpSpPr>
          <p:grpSpPr>
            <a:xfrm>
              <a:off x="8263302" y="2638702"/>
              <a:ext cx="2188891" cy="3386714"/>
              <a:chOff x="8263302" y="2638702"/>
              <a:chExt cx="2188891" cy="3386714"/>
            </a:xfrm>
          </p:grpSpPr>
          <p:cxnSp>
            <p:nvCxnSpPr>
              <p:cNvPr id="49" name="Straight Connector 48">
                <a:extLst>
                  <a:ext uri="{FF2B5EF4-FFF2-40B4-BE49-F238E27FC236}">
                    <a16:creationId xmlns:a16="http://schemas.microsoft.com/office/drawing/2014/main" id="{4AA4FF87-5715-8407-8DEE-3F739A3960F6}"/>
                  </a:ext>
                </a:extLst>
              </p:cNvPr>
              <p:cNvCxnSpPr>
                <a:cxnSpLocks/>
              </p:cNvCxnSpPr>
              <p:nvPr/>
            </p:nvCxnSpPr>
            <p:spPr>
              <a:xfrm>
                <a:off x="9188254" y="4456331"/>
                <a:ext cx="292608"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225" name="Group 224">
                <a:extLst>
                  <a:ext uri="{FF2B5EF4-FFF2-40B4-BE49-F238E27FC236}">
                    <a16:creationId xmlns:a16="http://schemas.microsoft.com/office/drawing/2014/main" id="{EA455C27-242E-0766-45C4-D01AF9088AAD}"/>
                  </a:ext>
                </a:extLst>
              </p:cNvPr>
              <p:cNvGrpSpPr/>
              <p:nvPr/>
            </p:nvGrpSpPr>
            <p:grpSpPr>
              <a:xfrm>
                <a:off x="8263302" y="2638702"/>
                <a:ext cx="2188891" cy="3386714"/>
                <a:chOff x="8263302" y="2638702"/>
                <a:chExt cx="2188891" cy="3386714"/>
              </a:xfrm>
            </p:grpSpPr>
            <p:sp>
              <p:nvSpPr>
                <p:cNvPr id="47" name="Rectangle 46">
                  <a:extLst>
                    <a:ext uri="{FF2B5EF4-FFF2-40B4-BE49-F238E27FC236}">
                      <a16:creationId xmlns:a16="http://schemas.microsoft.com/office/drawing/2014/main" id="{92DF244A-F2A5-7375-F884-CD6059628386}"/>
                    </a:ext>
                  </a:extLst>
                </p:cNvPr>
                <p:cNvSpPr/>
                <p:nvPr/>
              </p:nvSpPr>
              <p:spPr>
                <a:xfrm>
                  <a:off x="9284767" y="4411773"/>
                  <a:ext cx="91440" cy="914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grpSp>
              <p:nvGrpSpPr>
                <p:cNvPr id="224" name="Group 223">
                  <a:extLst>
                    <a:ext uri="{FF2B5EF4-FFF2-40B4-BE49-F238E27FC236}">
                      <a16:creationId xmlns:a16="http://schemas.microsoft.com/office/drawing/2014/main" id="{952C126A-A15F-F1D9-683D-532E45B57131}"/>
                    </a:ext>
                  </a:extLst>
                </p:cNvPr>
                <p:cNvGrpSpPr/>
                <p:nvPr/>
              </p:nvGrpSpPr>
              <p:grpSpPr>
                <a:xfrm>
                  <a:off x="8263302" y="2638702"/>
                  <a:ext cx="2188891" cy="3386714"/>
                  <a:chOff x="8263302" y="2638702"/>
                  <a:chExt cx="2188891" cy="3386714"/>
                </a:xfrm>
              </p:grpSpPr>
              <p:cxnSp>
                <p:nvCxnSpPr>
                  <p:cNvPr id="42" name="Straight Connector 41">
                    <a:extLst>
                      <a:ext uri="{FF2B5EF4-FFF2-40B4-BE49-F238E27FC236}">
                        <a16:creationId xmlns:a16="http://schemas.microsoft.com/office/drawing/2014/main" id="{E1C10A8A-D953-7B54-34C4-C8785622DF46}"/>
                      </a:ext>
                    </a:extLst>
                  </p:cNvPr>
                  <p:cNvCxnSpPr>
                    <a:cxnSpLocks/>
                  </p:cNvCxnSpPr>
                  <p:nvPr/>
                </p:nvCxnSpPr>
                <p:spPr>
                  <a:xfrm>
                    <a:off x="9268940" y="4106713"/>
                    <a:ext cx="484632"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88" name="Group 187">
                    <a:extLst>
                      <a:ext uri="{FF2B5EF4-FFF2-40B4-BE49-F238E27FC236}">
                        <a16:creationId xmlns:a16="http://schemas.microsoft.com/office/drawing/2014/main" id="{B4FFF00A-62D1-D63A-8315-CC354022AF01}"/>
                      </a:ext>
                    </a:extLst>
                  </p:cNvPr>
                  <p:cNvGrpSpPr/>
                  <p:nvPr/>
                </p:nvGrpSpPr>
                <p:grpSpPr>
                  <a:xfrm>
                    <a:off x="8263302" y="2638702"/>
                    <a:ext cx="2188891" cy="3386714"/>
                    <a:chOff x="8263302" y="2638702"/>
                    <a:chExt cx="2188891" cy="3386714"/>
                  </a:xfrm>
                </p:grpSpPr>
                <p:grpSp>
                  <p:nvGrpSpPr>
                    <p:cNvPr id="4" name="Group 3">
                      <a:extLst>
                        <a:ext uri="{FF2B5EF4-FFF2-40B4-BE49-F238E27FC236}">
                          <a16:creationId xmlns:a16="http://schemas.microsoft.com/office/drawing/2014/main" id="{71980C2E-0E24-725F-2A02-0FD44406F18E}"/>
                        </a:ext>
                      </a:extLst>
                    </p:cNvPr>
                    <p:cNvGrpSpPr/>
                    <p:nvPr/>
                  </p:nvGrpSpPr>
                  <p:grpSpPr>
                    <a:xfrm>
                      <a:off x="8263302" y="2638702"/>
                      <a:ext cx="2188891" cy="3386714"/>
                      <a:chOff x="6789763" y="2587724"/>
                      <a:chExt cx="2188891" cy="2703977"/>
                    </a:xfrm>
                  </p:grpSpPr>
                  <p:cxnSp>
                    <p:nvCxnSpPr>
                      <p:cNvPr id="6" name="Straight Connector 5">
                        <a:extLst>
                          <a:ext uri="{FF2B5EF4-FFF2-40B4-BE49-F238E27FC236}">
                            <a16:creationId xmlns:a16="http://schemas.microsoft.com/office/drawing/2014/main" id="{79CBE7F3-6760-1FA8-D885-52EA61CA8252}"/>
                          </a:ext>
                        </a:extLst>
                      </p:cNvPr>
                      <p:cNvCxnSpPr>
                        <a:cxnSpLocks/>
                      </p:cNvCxnSpPr>
                      <p:nvPr/>
                    </p:nvCxnSpPr>
                    <p:spPr>
                      <a:xfrm>
                        <a:off x="8005067" y="2587724"/>
                        <a:ext cx="0" cy="23905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F3CC95F1-AB2D-714D-70BC-B3EEFA22F88C}"/>
                          </a:ext>
                        </a:extLst>
                      </p:cNvPr>
                      <p:cNvCxnSpPr>
                        <a:cxnSpLocks/>
                      </p:cNvCxnSpPr>
                      <p:nvPr/>
                    </p:nvCxnSpPr>
                    <p:spPr>
                      <a:xfrm>
                        <a:off x="7216463" y="4942242"/>
                        <a:ext cx="143911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A12B15F-7828-0381-01E0-845BFA340F9D}"/>
                          </a:ext>
                        </a:extLst>
                      </p:cNvPr>
                      <p:cNvCxnSpPr>
                        <a:cxnSpLocks/>
                      </p:cNvCxnSpPr>
                      <p:nvPr/>
                    </p:nvCxnSpPr>
                    <p:spPr>
                      <a:xfrm>
                        <a:off x="7209799" y="4906224"/>
                        <a:ext cx="0" cy="720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FD1BCA3-4706-07AA-0F39-ADB4172C16F2}"/>
                          </a:ext>
                        </a:extLst>
                      </p:cNvPr>
                      <p:cNvCxnSpPr>
                        <a:cxnSpLocks/>
                      </p:cNvCxnSpPr>
                      <p:nvPr/>
                    </p:nvCxnSpPr>
                    <p:spPr>
                      <a:xfrm>
                        <a:off x="7367411" y="4906224"/>
                        <a:ext cx="0" cy="720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40EA468-B51A-AA8B-FAC9-1C3DEC4B3C74}"/>
                          </a:ext>
                        </a:extLst>
                      </p:cNvPr>
                      <p:cNvCxnSpPr>
                        <a:cxnSpLocks/>
                      </p:cNvCxnSpPr>
                      <p:nvPr/>
                    </p:nvCxnSpPr>
                    <p:spPr>
                      <a:xfrm>
                        <a:off x="7529397" y="4906224"/>
                        <a:ext cx="0" cy="720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CA725090-FA64-AC7A-BA0F-F64A4AEE62A6}"/>
                          </a:ext>
                        </a:extLst>
                      </p:cNvPr>
                      <p:cNvCxnSpPr>
                        <a:cxnSpLocks/>
                      </p:cNvCxnSpPr>
                      <p:nvPr/>
                    </p:nvCxnSpPr>
                    <p:spPr>
                      <a:xfrm>
                        <a:off x="7664871" y="4906224"/>
                        <a:ext cx="0" cy="720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2513D8E-91BA-3913-EAFB-232048408F6E}"/>
                          </a:ext>
                        </a:extLst>
                      </p:cNvPr>
                      <p:cNvCxnSpPr>
                        <a:cxnSpLocks/>
                      </p:cNvCxnSpPr>
                      <p:nvPr/>
                    </p:nvCxnSpPr>
                    <p:spPr>
                      <a:xfrm>
                        <a:off x="7788288" y="4906224"/>
                        <a:ext cx="0" cy="720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FB1CBF9-B698-0055-1F68-B996D72E2706}"/>
                          </a:ext>
                        </a:extLst>
                      </p:cNvPr>
                      <p:cNvCxnSpPr>
                        <a:cxnSpLocks/>
                      </p:cNvCxnSpPr>
                      <p:nvPr/>
                    </p:nvCxnSpPr>
                    <p:spPr>
                      <a:xfrm>
                        <a:off x="7907362" y="4906224"/>
                        <a:ext cx="0" cy="720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7CFCCDF-E8A3-63AB-A15F-E4F232E0D2F6}"/>
                          </a:ext>
                        </a:extLst>
                      </p:cNvPr>
                      <p:cNvCxnSpPr>
                        <a:cxnSpLocks/>
                      </p:cNvCxnSpPr>
                      <p:nvPr/>
                    </p:nvCxnSpPr>
                    <p:spPr>
                      <a:xfrm>
                        <a:off x="8172195" y="4906224"/>
                        <a:ext cx="0" cy="720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62B5E91-7036-2BF8-5FC1-F7643698F6B5}"/>
                          </a:ext>
                        </a:extLst>
                      </p:cNvPr>
                      <p:cNvCxnSpPr>
                        <a:cxnSpLocks/>
                      </p:cNvCxnSpPr>
                      <p:nvPr/>
                    </p:nvCxnSpPr>
                    <p:spPr>
                      <a:xfrm>
                        <a:off x="8452454" y="4906224"/>
                        <a:ext cx="0" cy="720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247CA57-DEB1-B596-C416-54A9C8DA016F}"/>
                          </a:ext>
                        </a:extLst>
                      </p:cNvPr>
                      <p:cNvCxnSpPr>
                        <a:cxnSpLocks/>
                      </p:cNvCxnSpPr>
                      <p:nvPr/>
                    </p:nvCxnSpPr>
                    <p:spPr>
                      <a:xfrm>
                        <a:off x="8655579" y="4906224"/>
                        <a:ext cx="0" cy="720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F0AABFFF-2F37-E910-6AF7-98ED3C0816F2}"/>
                          </a:ext>
                        </a:extLst>
                      </p:cNvPr>
                      <p:cNvSpPr txBox="1"/>
                      <p:nvPr/>
                    </p:nvSpPr>
                    <p:spPr>
                      <a:xfrm>
                        <a:off x="7237356" y="5001089"/>
                        <a:ext cx="187552" cy="129009"/>
                      </a:xfrm>
                      <a:prstGeom prst="rect">
                        <a:avLst/>
                      </a:prstGeom>
                      <a:noFill/>
                    </p:spPr>
                    <p:txBody>
                      <a:bodyPr wrap="none" lIns="0" tIns="0" rIns="0" bIns="0" rtlCol="0" anchor="ctr" anchorCtr="0">
                        <a:spAutoFit/>
                      </a:bodyPr>
                      <a:lstStyle/>
                      <a:p>
                        <a:pPr algn="ctr"/>
                        <a:r>
                          <a:rPr lang="en-US" sz="1050" dirty="0"/>
                          <a:t>0.5</a:t>
                        </a:r>
                      </a:p>
                    </p:txBody>
                  </p:sp>
                  <p:sp>
                    <p:nvSpPr>
                      <p:cNvPr id="22" name="TextBox 21">
                        <a:extLst>
                          <a:ext uri="{FF2B5EF4-FFF2-40B4-BE49-F238E27FC236}">
                            <a16:creationId xmlns:a16="http://schemas.microsoft.com/office/drawing/2014/main" id="{6B7DAE51-A916-AA67-D332-2163163DB935}"/>
                          </a:ext>
                        </a:extLst>
                      </p:cNvPr>
                      <p:cNvSpPr txBox="1"/>
                      <p:nvPr/>
                    </p:nvSpPr>
                    <p:spPr>
                      <a:xfrm>
                        <a:off x="7437825" y="5001089"/>
                        <a:ext cx="187552" cy="129009"/>
                      </a:xfrm>
                      <a:prstGeom prst="rect">
                        <a:avLst/>
                      </a:prstGeom>
                      <a:noFill/>
                    </p:spPr>
                    <p:txBody>
                      <a:bodyPr wrap="none" lIns="0" tIns="0" rIns="0" bIns="0" rtlCol="0" anchor="ctr" anchorCtr="0">
                        <a:spAutoFit/>
                      </a:bodyPr>
                      <a:lstStyle/>
                      <a:p>
                        <a:pPr algn="ctr"/>
                        <a:r>
                          <a:rPr lang="en-US" sz="1050" dirty="0"/>
                          <a:t>0.6</a:t>
                        </a:r>
                      </a:p>
                    </p:txBody>
                  </p:sp>
                  <p:sp>
                    <p:nvSpPr>
                      <p:cNvPr id="23" name="TextBox 22">
                        <a:extLst>
                          <a:ext uri="{FF2B5EF4-FFF2-40B4-BE49-F238E27FC236}">
                            <a16:creationId xmlns:a16="http://schemas.microsoft.com/office/drawing/2014/main" id="{3CCC038A-4F04-7E4C-8970-D1A279ADFFB0}"/>
                          </a:ext>
                        </a:extLst>
                      </p:cNvPr>
                      <p:cNvSpPr txBox="1"/>
                      <p:nvPr/>
                    </p:nvSpPr>
                    <p:spPr>
                      <a:xfrm>
                        <a:off x="7693192" y="5001089"/>
                        <a:ext cx="187552" cy="129009"/>
                      </a:xfrm>
                      <a:prstGeom prst="rect">
                        <a:avLst/>
                      </a:prstGeom>
                      <a:noFill/>
                    </p:spPr>
                    <p:txBody>
                      <a:bodyPr wrap="none" lIns="0" tIns="0" rIns="0" bIns="0" rtlCol="0" anchor="ctr" anchorCtr="0">
                        <a:spAutoFit/>
                      </a:bodyPr>
                      <a:lstStyle/>
                      <a:p>
                        <a:pPr algn="ctr"/>
                        <a:r>
                          <a:rPr lang="en-US" sz="1050" dirty="0"/>
                          <a:t>0.8</a:t>
                        </a:r>
                      </a:p>
                    </p:txBody>
                  </p:sp>
                  <p:sp>
                    <p:nvSpPr>
                      <p:cNvPr id="24" name="TextBox 23">
                        <a:extLst>
                          <a:ext uri="{FF2B5EF4-FFF2-40B4-BE49-F238E27FC236}">
                            <a16:creationId xmlns:a16="http://schemas.microsoft.com/office/drawing/2014/main" id="{6DDF4BDA-6454-9AE2-F91F-95857840A479}"/>
                          </a:ext>
                        </a:extLst>
                      </p:cNvPr>
                      <p:cNvSpPr txBox="1"/>
                      <p:nvPr/>
                    </p:nvSpPr>
                    <p:spPr>
                      <a:xfrm>
                        <a:off x="7909362" y="5001089"/>
                        <a:ext cx="187552" cy="129009"/>
                      </a:xfrm>
                      <a:prstGeom prst="rect">
                        <a:avLst/>
                      </a:prstGeom>
                      <a:noFill/>
                    </p:spPr>
                    <p:txBody>
                      <a:bodyPr wrap="none" lIns="0" tIns="0" rIns="0" bIns="0" rtlCol="0" anchor="ctr" anchorCtr="0">
                        <a:spAutoFit/>
                      </a:bodyPr>
                      <a:lstStyle/>
                      <a:p>
                        <a:pPr algn="ctr"/>
                        <a:r>
                          <a:rPr lang="en-US" sz="1050" dirty="0"/>
                          <a:t>1.0</a:t>
                        </a:r>
                      </a:p>
                    </p:txBody>
                  </p:sp>
                  <p:sp>
                    <p:nvSpPr>
                      <p:cNvPr id="25" name="TextBox 24">
                        <a:extLst>
                          <a:ext uri="{FF2B5EF4-FFF2-40B4-BE49-F238E27FC236}">
                            <a16:creationId xmlns:a16="http://schemas.microsoft.com/office/drawing/2014/main" id="{DF2E692D-F688-9746-0A02-86A49D930988}"/>
                          </a:ext>
                        </a:extLst>
                      </p:cNvPr>
                      <p:cNvSpPr txBox="1"/>
                      <p:nvPr/>
                    </p:nvSpPr>
                    <p:spPr>
                      <a:xfrm>
                        <a:off x="8100759" y="5001089"/>
                        <a:ext cx="187552" cy="129009"/>
                      </a:xfrm>
                      <a:prstGeom prst="rect">
                        <a:avLst/>
                      </a:prstGeom>
                      <a:noFill/>
                    </p:spPr>
                    <p:txBody>
                      <a:bodyPr wrap="none" lIns="0" tIns="0" rIns="0" bIns="0" rtlCol="0" anchor="ctr" anchorCtr="0">
                        <a:spAutoFit/>
                      </a:bodyPr>
                      <a:lstStyle/>
                      <a:p>
                        <a:pPr algn="ctr"/>
                        <a:r>
                          <a:rPr lang="en-US" sz="1050" dirty="0"/>
                          <a:t>1.2</a:t>
                        </a:r>
                      </a:p>
                    </p:txBody>
                  </p:sp>
                  <p:sp>
                    <p:nvSpPr>
                      <p:cNvPr id="26" name="TextBox 25">
                        <a:extLst>
                          <a:ext uri="{FF2B5EF4-FFF2-40B4-BE49-F238E27FC236}">
                            <a16:creationId xmlns:a16="http://schemas.microsoft.com/office/drawing/2014/main" id="{87C7B472-EA75-E62A-CE5F-96130CDAE86C}"/>
                          </a:ext>
                        </a:extLst>
                      </p:cNvPr>
                      <p:cNvSpPr txBox="1"/>
                      <p:nvPr/>
                    </p:nvSpPr>
                    <p:spPr>
                      <a:xfrm>
                        <a:off x="8360219" y="5001089"/>
                        <a:ext cx="187552" cy="129009"/>
                      </a:xfrm>
                      <a:prstGeom prst="rect">
                        <a:avLst/>
                      </a:prstGeom>
                      <a:noFill/>
                    </p:spPr>
                    <p:txBody>
                      <a:bodyPr wrap="none" lIns="0" tIns="0" rIns="0" bIns="0" rtlCol="0" anchor="ctr" anchorCtr="0">
                        <a:spAutoFit/>
                      </a:bodyPr>
                      <a:lstStyle/>
                      <a:p>
                        <a:pPr algn="ctr"/>
                        <a:r>
                          <a:rPr lang="en-US" sz="1050" dirty="0"/>
                          <a:t>1.6</a:t>
                        </a:r>
                      </a:p>
                    </p:txBody>
                  </p:sp>
                  <p:sp>
                    <p:nvSpPr>
                      <p:cNvPr id="27" name="TextBox 26">
                        <a:extLst>
                          <a:ext uri="{FF2B5EF4-FFF2-40B4-BE49-F238E27FC236}">
                            <a16:creationId xmlns:a16="http://schemas.microsoft.com/office/drawing/2014/main" id="{5A5E304A-C738-215E-7A36-BF4714981FF3}"/>
                          </a:ext>
                        </a:extLst>
                      </p:cNvPr>
                      <p:cNvSpPr txBox="1"/>
                      <p:nvPr/>
                    </p:nvSpPr>
                    <p:spPr>
                      <a:xfrm>
                        <a:off x="8576768" y="5001089"/>
                        <a:ext cx="187552" cy="129009"/>
                      </a:xfrm>
                      <a:prstGeom prst="rect">
                        <a:avLst/>
                      </a:prstGeom>
                      <a:noFill/>
                    </p:spPr>
                    <p:txBody>
                      <a:bodyPr wrap="none" lIns="0" tIns="0" rIns="0" bIns="0" rtlCol="0" anchor="ctr" anchorCtr="0">
                        <a:spAutoFit/>
                      </a:bodyPr>
                      <a:lstStyle/>
                      <a:p>
                        <a:pPr algn="ctr"/>
                        <a:r>
                          <a:rPr lang="en-US" sz="1050" dirty="0"/>
                          <a:t>2.0</a:t>
                        </a:r>
                      </a:p>
                    </p:txBody>
                  </p:sp>
                  <p:cxnSp>
                    <p:nvCxnSpPr>
                      <p:cNvPr id="28" name="Straight Arrow Connector 27">
                        <a:extLst>
                          <a:ext uri="{FF2B5EF4-FFF2-40B4-BE49-F238E27FC236}">
                            <a16:creationId xmlns:a16="http://schemas.microsoft.com/office/drawing/2014/main" id="{6AA08493-8534-A1FD-1CD0-AD57530CA80E}"/>
                          </a:ext>
                        </a:extLst>
                      </p:cNvPr>
                      <p:cNvCxnSpPr/>
                      <p:nvPr/>
                    </p:nvCxnSpPr>
                    <p:spPr>
                      <a:xfrm>
                        <a:off x="8047920" y="5164791"/>
                        <a:ext cx="623943" cy="0"/>
                      </a:xfrm>
                      <a:prstGeom prst="straightConnector1">
                        <a:avLst/>
                      </a:prstGeom>
                      <a:ln w="9525">
                        <a:solidFill>
                          <a:schemeClr val="tx1"/>
                        </a:solidFill>
                        <a:headEnd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7F8E7E14-C540-6888-D7D8-0AF66322C39A}"/>
                          </a:ext>
                        </a:extLst>
                      </p:cNvPr>
                      <p:cNvCxnSpPr>
                        <a:cxnSpLocks/>
                      </p:cNvCxnSpPr>
                      <p:nvPr/>
                    </p:nvCxnSpPr>
                    <p:spPr>
                      <a:xfrm flipH="1">
                        <a:off x="7118862" y="5164791"/>
                        <a:ext cx="812497" cy="0"/>
                      </a:xfrm>
                      <a:prstGeom prst="straightConnector1">
                        <a:avLst/>
                      </a:prstGeom>
                      <a:ln w="9525">
                        <a:solidFill>
                          <a:schemeClr val="tx1"/>
                        </a:solidFill>
                        <a:headEnd w="sm" len="sm"/>
                        <a:tailEnd type="triangle" w="sm" len="sm"/>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98995AA1-1276-EA9F-179F-0DF5025DDE1B}"/>
                          </a:ext>
                        </a:extLst>
                      </p:cNvPr>
                      <p:cNvSpPr txBox="1"/>
                      <p:nvPr/>
                    </p:nvSpPr>
                    <p:spPr>
                      <a:xfrm>
                        <a:off x="6789763" y="5180414"/>
                        <a:ext cx="1178208" cy="109657"/>
                      </a:xfrm>
                      <a:prstGeom prst="rect">
                        <a:avLst/>
                      </a:prstGeom>
                      <a:noFill/>
                    </p:spPr>
                    <p:txBody>
                      <a:bodyPr wrap="none" lIns="0" tIns="0" rIns="0" bIns="0" rtlCol="0" anchor="ctr" anchorCtr="0">
                        <a:spAutoFit/>
                      </a:bodyPr>
                      <a:lstStyle/>
                      <a:p>
                        <a:pPr algn="r">
                          <a:lnSpc>
                            <a:spcPct val="85000"/>
                          </a:lnSpc>
                        </a:pPr>
                        <a:r>
                          <a:rPr lang="en-US" sz="1050" dirty="0"/>
                          <a:t>Favors evolocumab</a:t>
                        </a:r>
                      </a:p>
                    </p:txBody>
                  </p:sp>
                  <p:sp>
                    <p:nvSpPr>
                      <p:cNvPr id="31" name="TextBox 30">
                        <a:extLst>
                          <a:ext uri="{FF2B5EF4-FFF2-40B4-BE49-F238E27FC236}">
                            <a16:creationId xmlns:a16="http://schemas.microsoft.com/office/drawing/2014/main" id="{3F317856-F4FF-8C3B-602A-D4A5033C158E}"/>
                          </a:ext>
                        </a:extLst>
                      </p:cNvPr>
                      <p:cNvSpPr txBox="1"/>
                      <p:nvPr/>
                    </p:nvSpPr>
                    <p:spPr>
                      <a:xfrm>
                        <a:off x="8055324" y="5182044"/>
                        <a:ext cx="923330" cy="109657"/>
                      </a:xfrm>
                      <a:prstGeom prst="rect">
                        <a:avLst/>
                      </a:prstGeom>
                      <a:noFill/>
                    </p:spPr>
                    <p:txBody>
                      <a:bodyPr wrap="none" lIns="0" tIns="0" rIns="0" bIns="0" rtlCol="0" anchor="ctr" anchorCtr="0">
                        <a:spAutoFit/>
                      </a:bodyPr>
                      <a:lstStyle/>
                      <a:p>
                        <a:pPr>
                          <a:lnSpc>
                            <a:spcPct val="85000"/>
                          </a:lnSpc>
                        </a:pPr>
                        <a:r>
                          <a:rPr lang="en-US" sz="1050" dirty="0"/>
                          <a:t>Favors placebo</a:t>
                        </a:r>
                      </a:p>
                    </p:txBody>
                  </p:sp>
                  <p:grpSp>
                    <p:nvGrpSpPr>
                      <p:cNvPr id="32" name="Group 31">
                        <a:extLst>
                          <a:ext uri="{FF2B5EF4-FFF2-40B4-BE49-F238E27FC236}">
                            <a16:creationId xmlns:a16="http://schemas.microsoft.com/office/drawing/2014/main" id="{662F4235-BD1E-AF8D-62FB-0C6BA33E8B87}"/>
                          </a:ext>
                        </a:extLst>
                      </p:cNvPr>
                      <p:cNvGrpSpPr/>
                      <p:nvPr/>
                    </p:nvGrpSpPr>
                    <p:grpSpPr>
                      <a:xfrm>
                        <a:off x="7530055" y="2693536"/>
                        <a:ext cx="320040" cy="73006"/>
                        <a:chOff x="3748969" y="2686931"/>
                        <a:chExt cx="320040" cy="73006"/>
                      </a:xfrm>
                    </p:grpSpPr>
                    <p:cxnSp>
                      <p:nvCxnSpPr>
                        <p:cNvPr id="40" name="Straight Connector 39">
                          <a:extLst>
                            <a:ext uri="{FF2B5EF4-FFF2-40B4-BE49-F238E27FC236}">
                              <a16:creationId xmlns:a16="http://schemas.microsoft.com/office/drawing/2014/main" id="{5FC4C306-A109-96FD-09A5-CB03FB8BDEEF}"/>
                            </a:ext>
                          </a:extLst>
                        </p:cNvPr>
                        <p:cNvCxnSpPr>
                          <a:cxnSpLocks/>
                        </p:cNvCxnSpPr>
                        <p:nvPr/>
                      </p:nvCxnSpPr>
                      <p:spPr>
                        <a:xfrm>
                          <a:off x="3748969" y="2718737"/>
                          <a:ext cx="32004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F099810F-11BD-7609-FC27-72472FEF388C}"/>
                            </a:ext>
                          </a:extLst>
                        </p:cNvPr>
                        <p:cNvSpPr/>
                        <p:nvPr/>
                      </p:nvSpPr>
                      <p:spPr>
                        <a:xfrm>
                          <a:off x="3850852" y="2686931"/>
                          <a:ext cx="91440" cy="7300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100" dirty="0"/>
                        </a:p>
                      </p:txBody>
                    </p:sp>
                  </p:grpSp>
                  <p:grpSp>
                    <p:nvGrpSpPr>
                      <p:cNvPr id="33" name="Group 32">
                        <a:extLst>
                          <a:ext uri="{FF2B5EF4-FFF2-40B4-BE49-F238E27FC236}">
                            <a16:creationId xmlns:a16="http://schemas.microsoft.com/office/drawing/2014/main" id="{B1F6BE4F-D0F8-0988-69AB-678448F36576}"/>
                          </a:ext>
                        </a:extLst>
                      </p:cNvPr>
                      <p:cNvGrpSpPr/>
                      <p:nvPr/>
                    </p:nvGrpSpPr>
                    <p:grpSpPr>
                      <a:xfrm>
                        <a:off x="7535395" y="2950642"/>
                        <a:ext cx="457200" cy="73006"/>
                        <a:chOff x="3754309" y="2948087"/>
                        <a:chExt cx="457200" cy="73006"/>
                      </a:xfrm>
                    </p:grpSpPr>
                    <p:sp>
                      <p:nvSpPr>
                        <p:cNvPr id="37" name="Rectangle 36">
                          <a:extLst>
                            <a:ext uri="{FF2B5EF4-FFF2-40B4-BE49-F238E27FC236}">
                              <a16:creationId xmlns:a16="http://schemas.microsoft.com/office/drawing/2014/main" id="{5E020DFD-0518-60B5-2A29-6552AA1B428D}"/>
                            </a:ext>
                          </a:extLst>
                        </p:cNvPr>
                        <p:cNvSpPr/>
                        <p:nvPr/>
                      </p:nvSpPr>
                      <p:spPr>
                        <a:xfrm>
                          <a:off x="3928042" y="2948087"/>
                          <a:ext cx="91440" cy="7300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100" dirty="0"/>
                        </a:p>
                      </p:txBody>
                    </p:sp>
                    <p:cxnSp>
                      <p:nvCxnSpPr>
                        <p:cNvPr id="38" name="Straight Connector 37">
                          <a:extLst>
                            <a:ext uri="{FF2B5EF4-FFF2-40B4-BE49-F238E27FC236}">
                              <a16:creationId xmlns:a16="http://schemas.microsoft.com/office/drawing/2014/main" id="{F311DAAA-4258-1F3C-98C0-FE5CEDEB0FF6}"/>
                            </a:ext>
                          </a:extLst>
                        </p:cNvPr>
                        <p:cNvCxnSpPr>
                          <a:cxnSpLocks/>
                        </p:cNvCxnSpPr>
                        <p:nvPr/>
                      </p:nvCxnSpPr>
                      <p:spPr>
                        <a:xfrm>
                          <a:off x="3754309" y="2983631"/>
                          <a:ext cx="457200"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040CAE70-012B-AE9F-1E1E-D49B00A3A9B0}"/>
                          </a:ext>
                        </a:extLst>
                      </p:cNvPr>
                      <p:cNvGrpSpPr/>
                      <p:nvPr/>
                    </p:nvGrpSpPr>
                    <p:grpSpPr>
                      <a:xfrm>
                        <a:off x="7336379" y="3203598"/>
                        <a:ext cx="566928" cy="73006"/>
                        <a:chOff x="3555293" y="3194293"/>
                        <a:chExt cx="566928" cy="73006"/>
                      </a:xfrm>
                    </p:grpSpPr>
                    <p:cxnSp>
                      <p:nvCxnSpPr>
                        <p:cNvPr id="36" name="Straight Connector 35">
                          <a:extLst>
                            <a:ext uri="{FF2B5EF4-FFF2-40B4-BE49-F238E27FC236}">
                              <a16:creationId xmlns:a16="http://schemas.microsoft.com/office/drawing/2014/main" id="{2CB397CF-BFB2-312D-CF96-969DE8EA290D}"/>
                            </a:ext>
                          </a:extLst>
                        </p:cNvPr>
                        <p:cNvCxnSpPr>
                          <a:cxnSpLocks/>
                        </p:cNvCxnSpPr>
                        <p:nvPr/>
                      </p:nvCxnSpPr>
                      <p:spPr>
                        <a:xfrm>
                          <a:off x="3555293" y="3235845"/>
                          <a:ext cx="566928"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5" name="Rectangle 34">
                          <a:extLst>
                            <a:ext uri="{FF2B5EF4-FFF2-40B4-BE49-F238E27FC236}">
                              <a16:creationId xmlns:a16="http://schemas.microsoft.com/office/drawing/2014/main" id="{DF9F63B7-2FE7-EF85-BE2F-153D3F14DA7F}"/>
                            </a:ext>
                          </a:extLst>
                        </p:cNvPr>
                        <p:cNvSpPr/>
                        <p:nvPr/>
                      </p:nvSpPr>
                      <p:spPr>
                        <a:xfrm>
                          <a:off x="3782311" y="3194293"/>
                          <a:ext cx="91440" cy="7300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100" dirty="0"/>
                        </a:p>
                      </p:txBody>
                    </p:sp>
                  </p:grpSp>
                </p:grpSp>
                <p:cxnSp>
                  <p:nvCxnSpPr>
                    <p:cNvPr id="41" name="Straight Connector 40">
                      <a:extLst>
                        <a:ext uri="{FF2B5EF4-FFF2-40B4-BE49-F238E27FC236}">
                          <a16:creationId xmlns:a16="http://schemas.microsoft.com/office/drawing/2014/main" id="{8D1B8315-2473-0FE1-C376-C599EE23CD97}"/>
                        </a:ext>
                      </a:extLst>
                    </p:cNvPr>
                    <p:cNvCxnSpPr>
                      <a:cxnSpLocks/>
                    </p:cNvCxnSpPr>
                    <p:nvPr/>
                  </p:nvCxnSpPr>
                  <p:spPr>
                    <a:xfrm>
                      <a:off x="8999996" y="3783986"/>
                      <a:ext cx="395963"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1C8DA253-E252-9F83-7011-B8EDB009D863}"/>
                        </a:ext>
                      </a:extLst>
                    </p:cNvPr>
                    <p:cNvSpPr/>
                    <p:nvPr/>
                  </p:nvSpPr>
                  <p:spPr>
                    <a:xfrm>
                      <a:off x="9159268" y="3730448"/>
                      <a:ext cx="91440" cy="914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grpSp>
              <p:sp>
                <p:nvSpPr>
                  <p:cNvPr id="46" name="Rectangle 45">
                    <a:extLst>
                      <a:ext uri="{FF2B5EF4-FFF2-40B4-BE49-F238E27FC236}">
                        <a16:creationId xmlns:a16="http://schemas.microsoft.com/office/drawing/2014/main" id="{C3F27CF1-8D5F-8375-B5FB-4E6FD6419297}"/>
                      </a:ext>
                    </a:extLst>
                  </p:cNvPr>
                  <p:cNvSpPr/>
                  <p:nvPr/>
                </p:nvSpPr>
                <p:spPr>
                  <a:xfrm>
                    <a:off x="9473032" y="4062145"/>
                    <a:ext cx="91440" cy="914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48" name="Rectangle 47">
                    <a:extLst>
                      <a:ext uri="{FF2B5EF4-FFF2-40B4-BE49-F238E27FC236}">
                        <a16:creationId xmlns:a16="http://schemas.microsoft.com/office/drawing/2014/main" id="{71A226F9-CC32-361A-6857-6A1798DA0CCA}"/>
                      </a:ext>
                    </a:extLst>
                  </p:cNvPr>
                  <p:cNvSpPr/>
                  <p:nvPr/>
                </p:nvSpPr>
                <p:spPr>
                  <a:xfrm>
                    <a:off x="9177194" y="4725535"/>
                    <a:ext cx="91440" cy="914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53" name="Rectangle 52">
                    <a:extLst>
                      <a:ext uri="{FF2B5EF4-FFF2-40B4-BE49-F238E27FC236}">
                        <a16:creationId xmlns:a16="http://schemas.microsoft.com/office/drawing/2014/main" id="{FB49765D-17E9-C402-1B1D-4092EF69597E}"/>
                      </a:ext>
                    </a:extLst>
                  </p:cNvPr>
                  <p:cNvSpPr/>
                  <p:nvPr/>
                </p:nvSpPr>
                <p:spPr>
                  <a:xfrm>
                    <a:off x="9374416" y="5057228"/>
                    <a:ext cx="91440" cy="914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54" name="Rectangle 53">
                    <a:extLst>
                      <a:ext uri="{FF2B5EF4-FFF2-40B4-BE49-F238E27FC236}">
                        <a16:creationId xmlns:a16="http://schemas.microsoft.com/office/drawing/2014/main" id="{71B4ADC7-2896-2741-1713-28140305232F}"/>
                      </a:ext>
                    </a:extLst>
                  </p:cNvPr>
                  <p:cNvSpPr/>
                  <p:nvPr/>
                </p:nvSpPr>
                <p:spPr>
                  <a:xfrm>
                    <a:off x="9410275" y="5397888"/>
                    <a:ext cx="91440" cy="914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grpSp>
          </p:grpSp>
        </p:grpSp>
      </p:grpSp>
      <p:sp>
        <p:nvSpPr>
          <p:cNvPr id="43" name="Rectangle 42">
            <a:extLst>
              <a:ext uri="{FF2B5EF4-FFF2-40B4-BE49-F238E27FC236}">
                <a16:creationId xmlns:a16="http://schemas.microsoft.com/office/drawing/2014/main" id="{EC359E2B-EB87-006C-2B77-F44FBF5A03B8}"/>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sp>
        <p:nvSpPr>
          <p:cNvPr id="10" name="TextBox 9">
            <a:extLst>
              <a:ext uri="{FF2B5EF4-FFF2-40B4-BE49-F238E27FC236}">
                <a16:creationId xmlns:a16="http://schemas.microsoft.com/office/drawing/2014/main" id="{14970B20-AEE6-B910-E4C8-0624D8C2FB44}"/>
              </a:ext>
            </a:extLst>
          </p:cNvPr>
          <p:cNvSpPr txBox="1"/>
          <p:nvPr/>
        </p:nvSpPr>
        <p:spPr>
          <a:xfrm>
            <a:off x="9159268" y="7243281"/>
            <a:ext cx="65" cy="232179"/>
          </a:xfrm>
          <a:prstGeom prst="rect">
            <a:avLst/>
          </a:prstGeom>
          <a:noFill/>
        </p:spPr>
        <p:txBody>
          <a:bodyPr wrap="none" lIns="0" tIns="0" rIns="0" bIns="0" rtlCol="0">
            <a:spAutoFit/>
          </a:bodyPr>
          <a:lstStyle/>
          <a:p>
            <a:pPr algn="l">
              <a:lnSpc>
                <a:spcPts val="2030"/>
              </a:lnSpc>
            </a:pPr>
            <a:endParaRPr lang="en-US" sz="1400" dirty="0">
              <a:latin typeface="+mn-lt"/>
              <a:ea typeface="MS Mincho" panose="02020609040205080304" pitchFamily="49" charset="-128"/>
            </a:endParaRPr>
          </a:p>
        </p:txBody>
      </p:sp>
    </p:spTree>
    <p:extLst>
      <p:ext uri="{BB962C8B-B14F-4D97-AF65-F5344CB8AC3E}">
        <p14:creationId xmlns:p14="http://schemas.microsoft.com/office/powerpoint/2010/main" val="4105972640"/>
      </p:ext>
    </p:extLst>
  </p:cSld>
  <p:clrMapOvr>
    <a:masterClrMapping/>
  </p:clrMapOvr>
  <p:transition>
    <p:fade/>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6004" y="139985"/>
            <a:ext cx="11461750" cy="1523494"/>
          </a:xfrm>
        </p:spPr>
        <p:txBody>
          <a:bodyPr/>
          <a:lstStyle/>
          <a:p>
            <a:r>
              <a:rPr lang="en-US" noProof="0" dirty="0"/>
              <a:t>The Annual Incidence Rates of Safety Events of Interest in Patients Who Entered FOURIER OLE Were Consistent With the Established Safety Profile</a:t>
            </a:r>
          </a:p>
        </p:txBody>
      </p:sp>
      <p:grpSp>
        <p:nvGrpSpPr>
          <p:cNvPr id="6" name="Group 5">
            <a:extLst>
              <a:ext uri="{FF2B5EF4-FFF2-40B4-BE49-F238E27FC236}">
                <a16:creationId xmlns:a16="http://schemas.microsoft.com/office/drawing/2014/main" id="{7C1D3673-DDD0-14A5-F121-8B6042930421}"/>
              </a:ext>
            </a:extLst>
          </p:cNvPr>
          <p:cNvGrpSpPr>
            <a:grpSpLocks noChangeAspect="1"/>
          </p:cNvGrpSpPr>
          <p:nvPr/>
        </p:nvGrpSpPr>
        <p:grpSpPr>
          <a:xfrm>
            <a:off x="784250" y="1957399"/>
            <a:ext cx="10623499" cy="3918404"/>
            <a:chOff x="321296" y="1584852"/>
            <a:chExt cx="11551634" cy="4260740"/>
          </a:xfrm>
        </p:grpSpPr>
        <p:graphicFrame>
          <p:nvGraphicFramePr>
            <p:cNvPr id="7" name="Chart 6">
              <a:extLst>
                <a:ext uri="{FF2B5EF4-FFF2-40B4-BE49-F238E27FC236}">
                  <a16:creationId xmlns:a16="http://schemas.microsoft.com/office/drawing/2014/main" id="{AA87CF86-5886-4359-9550-656AD9031BAA}"/>
                </a:ext>
              </a:extLst>
            </p:cNvPr>
            <p:cNvGraphicFramePr/>
            <p:nvPr>
              <p:extLst>
                <p:ext uri="{D42A27DB-BD31-4B8C-83A1-F6EECF244321}">
                  <p14:modId xmlns:p14="http://schemas.microsoft.com/office/powerpoint/2010/main" val="4069505712"/>
                </p:ext>
              </p:extLst>
            </p:nvPr>
          </p:nvGraphicFramePr>
          <p:xfrm>
            <a:off x="4528521" y="1685060"/>
            <a:ext cx="3383280" cy="183260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Chart 8">
              <a:extLst>
                <a:ext uri="{FF2B5EF4-FFF2-40B4-BE49-F238E27FC236}">
                  <a16:creationId xmlns:a16="http://schemas.microsoft.com/office/drawing/2014/main" id="{37DDAD2E-955F-4B6B-B981-04A48544B765}"/>
                </a:ext>
              </a:extLst>
            </p:cNvPr>
            <p:cNvGraphicFramePr/>
            <p:nvPr>
              <p:extLst>
                <p:ext uri="{D42A27DB-BD31-4B8C-83A1-F6EECF244321}">
                  <p14:modId xmlns:p14="http://schemas.microsoft.com/office/powerpoint/2010/main" val="1850317234"/>
                </p:ext>
              </p:extLst>
            </p:nvPr>
          </p:nvGraphicFramePr>
          <p:xfrm>
            <a:off x="8489650" y="1688996"/>
            <a:ext cx="3383280" cy="201279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Chart 10">
              <a:extLst>
                <a:ext uri="{FF2B5EF4-FFF2-40B4-BE49-F238E27FC236}">
                  <a16:creationId xmlns:a16="http://schemas.microsoft.com/office/drawing/2014/main" id="{1A4F855D-674A-4393-93F2-EF231FD7ED94}"/>
                </a:ext>
              </a:extLst>
            </p:cNvPr>
            <p:cNvGraphicFramePr/>
            <p:nvPr>
              <p:extLst>
                <p:ext uri="{D42A27DB-BD31-4B8C-83A1-F6EECF244321}">
                  <p14:modId xmlns:p14="http://schemas.microsoft.com/office/powerpoint/2010/main" val="1759439777"/>
                </p:ext>
              </p:extLst>
            </p:nvPr>
          </p:nvGraphicFramePr>
          <p:xfrm>
            <a:off x="695237" y="3677240"/>
            <a:ext cx="3383280" cy="201279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 name="Chart 11">
              <a:extLst>
                <a:ext uri="{FF2B5EF4-FFF2-40B4-BE49-F238E27FC236}">
                  <a16:creationId xmlns:a16="http://schemas.microsoft.com/office/drawing/2014/main" id="{D8CEAAF1-0EBD-4D6A-A93B-E07C645F6F0E}"/>
                </a:ext>
              </a:extLst>
            </p:cNvPr>
            <p:cNvGraphicFramePr/>
            <p:nvPr>
              <p:extLst>
                <p:ext uri="{D42A27DB-BD31-4B8C-83A1-F6EECF244321}">
                  <p14:modId xmlns:p14="http://schemas.microsoft.com/office/powerpoint/2010/main" val="3604009138"/>
                </p:ext>
              </p:extLst>
            </p:nvPr>
          </p:nvGraphicFramePr>
          <p:xfrm>
            <a:off x="4504293" y="3686477"/>
            <a:ext cx="3383280" cy="213720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3" name="Chart 12">
              <a:extLst>
                <a:ext uri="{FF2B5EF4-FFF2-40B4-BE49-F238E27FC236}">
                  <a16:creationId xmlns:a16="http://schemas.microsoft.com/office/drawing/2014/main" id="{EA832043-EF41-4E59-A515-122D3C49D658}"/>
                </a:ext>
              </a:extLst>
            </p:cNvPr>
            <p:cNvGraphicFramePr/>
            <p:nvPr>
              <p:extLst>
                <p:ext uri="{D42A27DB-BD31-4B8C-83A1-F6EECF244321}">
                  <p14:modId xmlns:p14="http://schemas.microsoft.com/office/powerpoint/2010/main" val="2514065063"/>
                </p:ext>
              </p:extLst>
            </p:nvPr>
          </p:nvGraphicFramePr>
          <p:xfrm>
            <a:off x="8449181" y="3679155"/>
            <a:ext cx="3383280" cy="2166437"/>
          </p:xfrm>
          <a:graphic>
            <a:graphicData uri="http://schemas.openxmlformats.org/drawingml/2006/chart">
              <c:chart xmlns:c="http://schemas.openxmlformats.org/drawingml/2006/chart" xmlns:r="http://schemas.openxmlformats.org/officeDocument/2006/relationships" r:id="rId7"/>
            </a:graphicData>
          </a:graphic>
        </p:graphicFrame>
        <p:sp>
          <p:nvSpPr>
            <p:cNvPr id="14" name="TextBox 13">
              <a:extLst>
                <a:ext uri="{FF2B5EF4-FFF2-40B4-BE49-F238E27FC236}">
                  <a16:creationId xmlns:a16="http://schemas.microsoft.com/office/drawing/2014/main" id="{2425BD7B-F180-4D77-84A6-F22F6C1A4AA2}"/>
                </a:ext>
              </a:extLst>
            </p:cNvPr>
            <p:cNvSpPr txBox="1"/>
            <p:nvPr/>
          </p:nvSpPr>
          <p:spPr>
            <a:xfrm rot="16200000">
              <a:off x="3503472" y="2484293"/>
              <a:ext cx="1822978" cy="27699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entury Gothic" panose="020B0502020202020204" pitchFamily="34" charset="0"/>
                </a:rPr>
                <a:t>Annualized IR</a:t>
              </a:r>
            </a:p>
          </p:txBody>
        </p:sp>
        <p:sp>
          <p:nvSpPr>
            <p:cNvPr id="15" name="TextBox 14">
              <a:extLst>
                <a:ext uri="{FF2B5EF4-FFF2-40B4-BE49-F238E27FC236}">
                  <a16:creationId xmlns:a16="http://schemas.microsoft.com/office/drawing/2014/main" id="{7952106E-0092-474B-B7C3-3291E459EF28}"/>
                </a:ext>
              </a:extLst>
            </p:cNvPr>
            <p:cNvSpPr txBox="1"/>
            <p:nvPr/>
          </p:nvSpPr>
          <p:spPr>
            <a:xfrm rot="16200000">
              <a:off x="7376969" y="2484293"/>
              <a:ext cx="1822978" cy="27699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entury Gothic" panose="020B0502020202020204" pitchFamily="34" charset="0"/>
                </a:rPr>
                <a:t>Annualized IR</a:t>
              </a:r>
            </a:p>
          </p:txBody>
        </p:sp>
        <p:graphicFrame>
          <p:nvGraphicFramePr>
            <p:cNvPr id="16" name="Chart 15">
              <a:extLst>
                <a:ext uri="{FF2B5EF4-FFF2-40B4-BE49-F238E27FC236}">
                  <a16:creationId xmlns:a16="http://schemas.microsoft.com/office/drawing/2014/main" id="{60E164BA-333B-45D2-855A-ED0EC9101D87}"/>
                </a:ext>
              </a:extLst>
            </p:cNvPr>
            <p:cNvGraphicFramePr/>
            <p:nvPr>
              <p:extLst>
                <p:ext uri="{D42A27DB-BD31-4B8C-83A1-F6EECF244321}">
                  <p14:modId xmlns:p14="http://schemas.microsoft.com/office/powerpoint/2010/main" val="3030437029"/>
                </p:ext>
              </p:extLst>
            </p:nvPr>
          </p:nvGraphicFramePr>
          <p:xfrm>
            <a:off x="605975" y="1685060"/>
            <a:ext cx="3383280" cy="2110642"/>
          </p:xfrm>
          <a:graphic>
            <a:graphicData uri="http://schemas.openxmlformats.org/drawingml/2006/chart">
              <c:chart xmlns:c="http://schemas.openxmlformats.org/drawingml/2006/chart" xmlns:r="http://schemas.openxmlformats.org/officeDocument/2006/relationships" r:id="rId8"/>
            </a:graphicData>
          </a:graphic>
        </p:graphicFrame>
        <p:sp>
          <p:nvSpPr>
            <p:cNvPr id="17" name="TextBox 16">
              <a:extLst>
                <a:ext uri="{FF2B5EF4-FFF2-40B4-BE49-F238E27FC236}">
                  <a16:creationId xmlns:a16="http://schemas.microsoft.com/office/drawing/2014/main" id="{ED231E5A-5187-45A1-A0DB-593A9E1C6B84}"/>
                </a:ext>
              </a:extLst>
            </p:cNvPr>
            <p:cNvSpPr txBox="1"/>
            <p:nvPr/>
          </p:nvSpPr>
          <p:spPr>
            <a:xfrm>
              <a:off x="5219462" y="1584852"/>
              <a:ext cx="2736627" cy="334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latin typeface="Century Gothic" panose="020B0502020202020204" pitchFamily="34" charset="0"/>
                </a:rPr>
                <a:t>INJECTION SITE REACTIONS</a:t>
              </a:r>
            </a:p>
          </p:txBody>
        </p:sp>
        <p:sp>
          <p:nvSpPr>
            <p:cNvPr id="18" name="TextBox 17">
              <a:extLst>
                <a:ext uri="{FF2B5EF4-FFF2-40B4-BE49-F238E27FC236}">
                  <a16:creationId xmlns:a16="http://schemas.microsoft.com/office/drawing/2014/main" id="{98F02183-1DA6-4810-95B3-4270F2E0AFC7}"/>
                </a:ext>
              </a:extLst>
            </p:cNvPr>
            <p:cNvSpPr txBox="1"/>
            <p:nvPr/>
          </p:nvSpPr>
          <p:spPr>
            <a:xfrm>
              <a:off x="9070225" y="1584852"/>
              <a:ext cx="25002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latin typeface="Century Gothic" panose="020B0502020202020204" pitchFamily="34" charset="0"/>
                </a:rPr>
                <a:t>DRUG-RELATED ALLERGIC REACTIONS</a:t>
              </a:r>
            </a:p>
          </p:txBody>
        </p:sp>
        <p:sp>
          <p:nvSpPr>
            <p:cNvPr id="19" name="TextBox 18">
              <a:extLst>
                <a:ext uri="{FF2B5EF4-FFF2-40B4-BE49-F238E27FC236}">
                  <a16:creationId xmlns:a16="http://schemas.microsoft.com/office/drawing/2014/main" id="{3A0DB0E3-57EC-4268-B69A-48F362E825CA}"/>
                </a:ext>
              </a:extLst>
            </p:cNvPr>
            <p:cNvSpPr txBox="1"/>
            <p:nvPr/>
          </p:nvSpPr>
          <p:spPr>
            <a:xfrm>
              <a:off x="1017796" y="3640121"/>
              <a:ext cx="2892924" cy="30777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latin typeface="Century Gothic" panose="020B0502020202020204" pitchFamily="34" charset="0"/>
                </a:rPr>
                <a:t>MUSCLE-RELATED EVENT</a:t>
              </a:r>
            </a:p>
          </p:txBody>
        </p:sp>
        <p:sp>
          <p:nvSpPr>
            <p:cNvPr id="20" name="TextBox 19">
              <a:extLst>
                <a:ext uri="{FF2B5EF4-FFF2-40B4-BE49-F238E27FC236}">
                  <a16:creationId xmlns:a16="http://schemas.microsoft.com/office/drawing/2014/main" id="{84F6AA5A-B76B-46F5-A86D-9496AE4A6441}"/>
                </a:ext>
              </a:extLst>
            </p:cNvPr>
            <p:cNvSpPr txBox="1"/>
            <p:nvPr/>
          </p:nvSpPr>
          <p:spPr>
            <a:xfrm>
              <a:off x="1154029" y="1584852"/>
              <a:ext cx="2633870" cy="30777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latin typeface="Century Gothic" panose="020B0502020202020204" pitchFamily="34" charset="0"/>
                </a:rPr>
                <a:t>SERIOUS ADVERSE EVENTS</a:t>
              </a:r>
            </a:p>
          </p:txBody>
        </p:sp>
        <p:sp>
          <p:nvSpPr>
            <p:cNvPr id="21" name="TextBox 20">
              <a:extLst>
                <a:ext uri="{FF2B5EF4-FFF2-40B4-BE49-F238E27FC236}">
                  <a16:creationId xmlns:a16="http://schemas.microsoft.com/office/drawing/2014/main" id="{19E2A598-4C5D-4B12-8527-99A0CDEF249A}"/>
                </a:ext>
              </a:extLst>
            </p:cNvPr>
            <p:cNvSpPr txBox="1"/>
            <p:nvPr/>
          </p:nvSpPr>
          <p:spPr>
            <a:xfrm>
              <a:off x="5025628" y="3640121"/>
              <a:ext cx="2633870" cy="30777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latin typeface="Century Gothic" panose="020B0502020202020204" pitchFamily="34" charset="0"/>
                </a:rPr>
                <a:t>NEW ONSET DIABETES</a:t>
              </a:r>
            </a:p>
          </p:txBody>
        </p:sp>
        <p:sp>
          <p:nvSpPr>
            <p:cNvPr id="22" name="TextBox 21">
              <a:extLst>
                <a:ext uri="{FF2B5EF4-FFF2-40B4-BE49-F238E27FC236}">
                  <a16:creationId xmlns:a16="http://schemas.microsoft.com/office/drawing/2014/main" id="{D1CFD179-3750-42B5-9D40-7743E8F7C7D2}"/>
                </a:ext>
              </a:extLst>
            </p:cNvPr>
            <p:cNvSpPr txBox="1"/>
            <p:nvPr/>
          </p:nvSpPr>
          <p:spPr>
            <a:xfrm>
              <a:off x="9009958" y="3640121"/>
              <a:ext cx="2633870" cy="30777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effectLst/>
                  <a:uLnTx/>
                  <a:uFillTx/>
                  <a:latin typeface="Century Gothic" panose="020B0502020202020204" pitchFamily="34" charset="0"/>
                </a:rPr>
                <a:t>HEMORRHAGIC STROKE</a:t>
              </a:r>
            </a:p>
          </p:txBody>
        </p:sp>
        <p:sp>
          <p:nvSpPr>
            <p:cNvPr id="23" name="TextBox 22">
              <a:extLst>
                <a:ext uri="{FF2B5EF4-FFF2-40B4-BE49-F238E27FC236}">
                  <a16:creationId xmlns:a16="http://schemas.microsoft.com/office/drawing/2014/main" id="{F7E411F5-90AA-449A-98A8-5F7AB7049ACC}"/>
                </a:ext>
              </a:extLst>
            </p:cNvPr>
            <p:cNvSpPr txBox="1"/>
            <p:nvPr/>
          </p:nvSpPr>
          <p:spPr>
            <a:xfrm rot="16200000">
              <a:off x="3645725" y="4506679"/>
              <a:ext cx="1538472" cy="27699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entury Gothic" panose="020B0502020202020204" pitchFamily="34" charset="0"/>
                </a:rPr>
                <a:t>Annualized IR</a:t>
              </a:r>
            </a:p>
          </p:txBody>
        </p:sp>
        <p:sp>
          <p:nvSpPr>
            <p:cNvPr id="24" name="TextBox 23">
              <a:extLst>
                <a:ext uri="{FF2B5EF4-FFF2-40B4-BE49-F238E27FC236}">
                  <a16:creationId xmlns:a16="http://schemas.microsoft.com/office/drawing/2014/main" id="{E3568C45-948F-4072-9844-0ED8D4B50EA7}"/>
                </a:ext>
              </a:extLst>
            </p:cNvPr>
            <p:cNvSpPr txBox="1"/>
            <p:nvPr/>
          </p:nvSpPr>
          <p:spPr>
            <a:xfrm rot="16200000">
              <a:off x="7519222" y="4506679"/>
              <a:ext cx="1538472" cy="27699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entury Gothic" panose="020B0502020202020204" pitchFamily="34" charset="0"/>
                </a:rPr>
                <a:t>Annualized IR</a:t>
              </a:r>
            </a:p>
          </p:txBody>
        </p:sp>
        <p:sp>
          <p:nvSpPr>
            <p:cNvPr id="25" name="TextBox 24">
              <a:extLst>
                <a:ext uri="{FF2B5EF4-FFF2-40B4-BE49-F238E27FC236}">
                  <a16:creationId xmlns:a16="http://schemas.microsoft.com/office/drawing/2014/main" id="{8698BDC8-2AB9-44D5-B827-4F1302FA2F6E}"/>
                </a:ext>
              </a:extLst>
            </p:cNvPr>
            <p:cNvSpPr txBox="1"/>
            <p:nvPr/>
          </p:nvSpPr>
          <p:spPr>
            <a:xfrm rot="16200000">
              <a:off x="-309440" y="4506679"/>
              <a:ext cx="1538472" cy="27699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entury Gothic" panose="020B0502020202020204" pitchFamily="34" charset="0"/>
                </a:rPr>
                <a:t>Annualized IR</a:t>
              </a:r>
            </a:p>
          </p:txBody>
        </p:sp>
        <p:sp>
          <p:nvSpPr>
            <p:cNvPr id="26" name="TextBox 25">
              <a:extLst>
                <a:ext uri="{FF2B5EF4-FFF2-40B4-BE49-F238E27FC236}">
                  <a16:creationId xmlns:a16="http://schemas.microsoft.com/office/drawing/2014/main" id="{1008C00B-835A-4ABC-9378-680A2C1833B6}"/>
                </a:ext>
              </a:extLst>
            </p:cNvPr>
            <p:cNvSpPr txBox="1"/>
            <p:nvPr/>
          </p:nvSpPr>
          <p:spPr>
            <a:xfrm rot="16200000">
              <a:off x="-451693" y="2484293"/>
              <a:ext cx="1822978" cy="27699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entury Gothic" panose="020B0502020202020204" pitchFamily="34" charset="0"/>
                </a:rPr>
                <a:t>Annualized IR</a:t>
              </a:r>
            </a:p>
          </p:txBody>
        </p:sp>
      </p:grpSp>
      <p:grpSp>
        <p:nvGrpSpPr>
          <p:cNvPr id="28" name="Group 27">
            <a:extLst>
              <a:ext uri="{FF2B5EF4-FFF2-40B4-BE49-F238E27FC236}">
                <a16:creationId xmlns:a16="http://schemas.microsoft.com/office/drawing/2014/main" id="{3CADA9EA-3F26-41C0-8988-4C1556A7C457}"/>
              </a:ext>
            </a:extLst>
          </p:cNvPr>
          <p:cNvGrpSpPr/>
          <p:nvPr/>
        </p:nvGrpSpPr>
        <p:grpSpPr>
          <a:xfrm>
            <a:off x="2056841" y="1752050"/>
            <a:ext cx="8078317" cy="241980"/>
            <a:chOff x="12225771" y="1419423"/>
            <a:chExt cx="8078317" cy="241980"/>
          </a:xfrm>
        </p:grpSpPr>
        <p:sp>
          <p:nvSpPr>
            <p:cNvPr id="29" name="TextBox 28">
              <a:extLst>
                <a:ext uri="{FF2B5EF4-FFF2-40B4-BE49-F238E27FC236}">
                  <a16:creationId xmlns:a16="http://schemas.microsoft.com/office/drawing/2014/main" id="{C4939822-235E-42BC-833E-646E2348AAAF}"/>
                </a:ext>
              </a:extLst>
            </p:cNvPr>
            <p:cNvSpPr txBox="1"/>
            <p:nvPr/>
          </p:nvSpPr>
          <p:spPr>
            <a:xfrm>
              <a:off x="12470327" y="1419423"/>
              <a:ext cx="1983803" cy="241980"/>
            </a:xfrm>
            <a:prstGeom prst="rect">
              <a:avLst/>
            </a:prstGeom>
            <a:noFill/>
            <a:ln>
              <a:noFill/>
            </a:ln>
          </p:spPr>
          <p:txBody>
            <a:bodyPr wrap="square" lIns="36000" tIns="36000" rIns="36000" bIns="36000" rtlCol="0" anchor="ctr" anchorCtr="0">
              <a:spAutoFit/>
            </a:bodyPr>
            <a:lstStyle/>
            <a:p>
              <a:pPr marL="0" marR="0" lvl="0" indent="0" algn="l" defTabSz="457200" rtl="0" eaLnBrk="1" fontAlgn="auto" latinLnBrk="0" hangingPunct="1">
                <a:lnSpc>
                  <a:spcPct val="100000"/>
                </a:lnSpc>
                <a:spcBef>
                  <a:spcPts val="200"/>
                </a:spcBef>
                <a:spcAft>
                  <a:spcPts val="20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Century Gothic" panose="020B0502020202020204" pitchFamily="34" charset="0"/>
                </a:rPr>
                <a:t>Placebo FOURIER n = 3,277</a:t>
              </a:r>
            </a:p>
          </p:txBody>
        </p:sp>
        <p:sp>
          <p:nvSpPr>
            <p:cNvPr id="30" name="Rectangle 29">
              <a:extLst>
                <a:ext uri="{FF2B5EF4-FFF2-40B4-BE49-F238E27FC236}">
                  <a16:creationId xmlns:a16="http://schemas.microsoft.com/office/drawing/2014/main" id="{CA3BBBC2-6178-4D68-A7A3-7A6B29B2B5FC}"/>
                </a:ext>
              </a:extLst>
            </p:cNvPr>
            <p:cNvSpPr/>
            <p:nvPr/>
          </p:nvSpPr>
          <p:spPr>
            <a:xfrm>
              <a:off x="12225771" y="1447629"/>
              <a:ext cx="197361" cy="177652"/>
            </a:xfrm>
            <a:prstGeom prst="rect">
              <a:avLst/>
            </a:prstGeom>
            <a:solidFill>
              <a:srgbClr val="113E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entury Gothic" panose="020B0502020202020204" pitchFamily="34" charset="0"/>
              </a:endParaRPr>
            </a:p>
          </p:txBody>
        </p:sp>
        <p:sp>
          <p:nvSpPr>
            <p:cNvPr id="31" name="TextBox 30">
              <a:extLst>
                <a:ext uri="{FF2B5EF4-FFF2-40B4-BE49-F238E27FC236}">
                  <a16:creationId xmlns:a16="http://schemas.microsoft.com/office/drawing/2014/main" id="{0D99FF56-517B-4D93-BD03-FDFA29659F12}"/>
                </a:ext>
              </a:extLst>
            </p:cNvPr>
            <p:cNvSpPr txBox="1"/>
            <p:nvPr/>
          </p:nvSpPr>
          <p:spPr>
            <a:xfrm>
              <a:off x="14750285" y="1419423"/>
              <a:ext cx="2330854" cy="241980"/>
            </a:xfrm>
            <a:prstGeom prst="rect">
              <a:avLst/>
            </a:prstGeom>
            <a:noFill/>
            <a:ln>
              <a:noFill/>
            </a:ln>
          </p:spPr>
          <p:txBody>
            <a:bodyPr wrap="square" lIns="36000" tIns="36000" rIns="36000" bIns="36000" rtlCol="0" anchor="ctr" anchorCtr="0">
              <a:spAutoFit/>
            </a:bodyPr>
            <a:lstStyle/>
            <a:p>
              <a:pPr marL="0" marR="0" lvl="0" indent="0" algn="l" defTabSz="457200" rtl="0" eaLnBrk="1" fontAlgn="auto" latinLnBrk="0" hangingPunct="1">
                <a:lnSpc>
                  <a:spcPct val="100000"/>
                </a:lnSpc>
                <a:spcBef>
                  <a:spcPts val="200"/>
                </a:spcBef>
                <a:spcAft>
                  <a:spcPts val="20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Century Gothic" panose="020B0502020202020204" pitchFamily="34" charset="0"/>
                </a:rPr>
                <a:t>Evolocumab FOURIER n = 3,353</a:t>
              </a:r>
            </a:p>
          </p:txBody>
        </p:sp>
        <p:sp>
          <p:nvSpPr>
            <p:cNvPr id="32" name="Rectangle 31">
              <a:extLst>
                <a:ext uri="{FF2B5EF4-FFF2-40B4-BE49-F238E27FC236}">
                  <a16:creationId xmlns:a16="http://schemas.microsoft.com/office/drawing/2014/main" id="{07C2CD4D-0A03-4611-A0F3-84E7801D0775}"/>
                </a:ext>
              </a:extLst>
            </p:cNvPr>
            <p:cNvSpPr/>
            <p:nvPr/>
          </p:nvSpPr>
          <p:spPr>
            <a:xfrm>
              <a:off x="14505729" y="1447629"/>
              <a:ext cx="197361" cy="17765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entury Gothic" panose="020B0502020202020204" pitchFamily="34" charset="0"/>
              </a:endParaRPr>
            </a:p>
          </p:txBody>
        </p:sp>
        <p:sp>
          <p:nvSpPr>
            <p:cNvPr id="33" name="TextBox 32">
              <a:extLst>
                <a:ext uri="{FF2B5EF4-FFF2-40B4-BE49-F238E27FC236}">
                  <a16:creationId xmlns:a16="http://schemas.microsoft.com/office/drawing/2014/main" id="{A9C7F89C-4E7D-4D4A-93A9-DDE34B49316D}"/>
                </a:ext>
              </a:extLst>
            </p:cNvPr>
            <p:cNvSpPr txBox="1"/>
            <p:nvPr/>
          </p:nvSpPr>
          <p:spPr>
            <a:xfrm>
              <a:off x="17372890" y="1419423"/>
              <a:ext cx="2931198" cy="241980"/>
            </a:xfrm>
            <a:prstGeom prst="rect">
              <a:avLst/>
            </a:prstGeom>
            <a:noFill/>
            <a:ln>
              <a:noFill/>
            </a:ln>
          </p:spPr>
          <p:txBody>
            <a:bodyPr wrap="square" lIns="36000" tIns="36000" rIns="36000" bIns="36000" rtlCol="0" anchor="ctr" anchorCtr="0">
              <a:spAutoFit/>
            </a:bodyPr>
            <a:lstStyle/>
            <a:p>
              <a:pPr marL="0" marR="0" lvl="0" indent="0" algn="l" defTabSz="457200" rtl="0" eaLnBrk="1" fontAlgn="auto" latinLnBrk="0" hangingPunct="1">
                <a:lnSpc>
                  <a:spcPct val="100000"/>
                </a:lnSpc>
                <a:spcBef>
                  <a:spcPts val="200"/>
                </a:spcBef>
                <a:spcAft>
                  <a:spcPts val="200"/>
                </a:spcAft>
                <a:buClrTx/>
                <a:buSzTx/>
                <a:buFontTx/>
                <a:buNone/>
                <a:tabLst/>
                <a:defRPr/>
              </a:pPr>
              <a:r>
                <a:rPr kumimoji="0" lang="pt-BR" sz="1100" b="0" i="0" u="none" strike="noStrike" kern="1200" cap="none" spc="0" normalizeH="0" baseline="0" noProof="0">
                  <a:ln>
                    <a:noFill/>
                  </a:ln>
                  <a:solidFill>
                    <a:prstClr val="black"/>
                  </a:solidFill>
                  <a:effectLst/>
                  <a:uLnTx/>
                  <a:uFillTx/>
                  <a:latin typeface="Century Gothic" panose="020B0502020202020204" pitchFamily="34" charset="0"/>
                </a:rPr>
                <a:t>Evolocumab FOURIER &amp; OLE n = 3,353</a:t>
              </a:r>
            </a:p>
          </p:txBody>
        </p:sp>
        <p:sp>
          <p:nvSpPr>
            <p:cNvPr id="34" name="Rectangle 33">
              <a:extLst>
                <a:ext uri="{FF2B5EF4-FFF2-40B4-BE49-F238E27FC236}">
                  <a16:creationId xmlns:a16="http://schemas.microsoft.com/office/drawing/2014/main" id="{13D485CB-15DC-4EF7-8224-A2F368076DEE}"/>
                </a:ext>
              </a:extLst>
            </p:cNvPr>
            <p:cNvSpPr/>
            <p:nvPr/>
          </p:nvSpPr>
          <p:spPr>
            <a:xfrm>
              <a:off x="17128334" y="1447629"/>
              <a:ext cx="197361" cy="177652"/>
            </a:xfrm>
            <a:prstGeom prst="rect">
              <a:avLst/>
            </a:prstGeom>
            <a:solidFill>
              <a:srgbClr val="0063C3"/>
            </a:solidFill>
            <a:ln>
              <a:solidFill>
                <a:srgbClr val="0063C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entury Gothic" panose="020B0502020202020204" pitchFamily="34" charset="0"/>
              </a:endParaRPr>
            </a:p>
          </p:txBody>
        </p:sp>
      </p:grpSp>
      <p:sp>
        <p:nvSpPr>
          <p:cNvPr id="10" name="Rectangle 9">
            <a:extLst>
              <a:ext uri="{FF2B5EF4-FFF2-40B4-BE49-F238E27FC236}">
                <a16:creationId xmlns:a16="http://schemas.microsoft.com/office/drawing/2014/main" id="{F7D422F5-F780-692F-3CB5-906678CEF752}"/>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9" action="ppaction://hlinksldjump"/>
            <a:extLst>
              <a:ext uri="{FF2B5EF4-FFF2-40B4-BE49-F238E27FC236}">
                <a16:creationId xmlns:a16="http://schemas.microsoft.com/office/drawing/2014/main" id="{7DB41D3A-D5CB-7630-CD0C-DEEB8788A47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1826875" y="68580"/>
            <a:ext cx="297180" cy="297180"/>
          </a:xfrm>
          <a:prstGeom prst="rect">
            <a:avLst/>
          </a:prstGeom>
        </p:spPr>
      </p:pic>
    </p:spTree>
    <p:extLst>
      <p:ext uri="{BB962C8B-B14F-4D97-AF65-F5344CB8AC3E}">
        <p14:creationId xmlns:p14="http://schemas.microsoft.com/office/powerpoint/2010/main" val="3606397268"/>
      </p:ext>
    </p:extLst>
  </p:cSld>
  <p:clrMapOvr>
    <a:masterClrMapping/>
  </p:clrMapOvr>
  <p:transition>
    <p:fade/>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877163"/>
          </a:xfrm>
        </p:spPr>
        <p:txBody>
          <a:bodyPr/>
          <a:lstStyle/>
          <a:p>
            <a:r>
              <a:rPr lang="en-US" noProof="0" dirty="0"/>
              <a:t>FOURIER</a:t>
            </a:r>
            <a:r>
              <a:rPr lang="en-US" noProof="0" dirty="0">
                <a:cs typeface="Arial" panose="020B0604020202020204" pitchFamily="34" charset="0"/>
              </a:rPr>
              <a:t>-</a:t>
            </a:r>
            <a:r>
              <a:rPr lang="en-US" noProof="0" dirty="0"/>
              <a:t>OLE Trial</a:t>
            </a:r>
            <a:br>
              <a:rPr lang="en-US" noProof="0" dirty="0"/>
            </a:br>
            <a:r>
              <a:rPr lang="en-US" sz="2400" noProof="0" dirty="0"/>
              <a:t>Summary </a:t>
            </a:r>
            <a:endParaRPr lang="en-US" noProof="0" dirty="0"/>
          </a:p>
        </p:txBody>
      </p:sp>
      <p:sp>
        <p:nvSpPr>
          <p:cNvPr id="9" name="Rectangle 8">
            <a:extLst>
              <a:ext uri="{FF2B5EF4-FFF2-40B4-BE49-F238E27FC236}">
                <a16:creationId xmlns:a16="http://schemas.microsoft.com/office/drawing/2014/main" id="{E78B990A-BF3A-51A6-24F7-BC0D90FB71AB}"/>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Books on shelf with solid fill">
            <a:hlinkClick r:id="rId3"/>
            <a:extLst>
              <a:ext uri="{FF2B5EF4-FFF2-40B4-BE49-F238E27FC236}">
                <a16:creationId xmlns:a16="http://schemas.microsoft.com/office/drawing/2014/main" id="{D43BE14C-B18C-17B9-534A-B5D60AC75CE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910316" y="5357319"/>
            <a:ext cx="759170" cy="759170"/>
          </a:xfrm>
          <a:prstGeom prst="rect">
            <a:avLst/>
          </a:prstGeom>
        </p:spPr>
      </p:pic>
      <p:pic>
        <p:nvPicPr>
          <p:cNvPr id="4" name="Graphic 3" descr="House with solid fill">
            <a:hlinkClick r:id="rId5" action="ppaction://hlinksldjump"/>
            <a:extLst>
              <a:ext uri="{FF2B5EF4-FFF2-40B4-BE49-F238E27FC236}">
                <a16:creationId xmlns:a16="http://schemas.microsoft.com/office/drawing/2014/main" id="{0490E981-FFFD-9CD0-F0F4-B10DA43A1C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1826875" y="68580"/>
            <a:ext cx="297180" cy="297180"/>
          </a:xfrm>
          <a:prstGeom prst="rect">
            <a:avLst/>
          </a:prstGeom>
        </p:spPr>
      </p:pic>
      <p:grpSp>
        <p:nvGrpSpPr>
          <p:cNvPr id="92" name="Group 91">
            <a:extLst>
              <a:ext uri="{FF2B5EF4-FFF2-40B4-BE49-F238E27FC236}">
                <a16:creationId xmlns:a16="http://schemas.microsoft.com/office/drawing/2014/main" id="{74F7E564-7092-8B68-9B54-83B99FCC7B29}"/>
              </a:ext>
            </a:extLst>
          </p:cNvPr>
          <p:cNvGrpSpPr/>
          <p:nvPr/>
        </p:nvGrpSpPr>
        <p:grpSpPr>
          <a:xfrm>
            <a:off x="24027" y="1889604"/>
            <a:ext cx="6749110" cy="1628167"/>
            <a:chOff x="377558" y="1773563"/>
            <a:chExt cx="6749110" cy="1628167"/>
          </a:xfrm>
        </p:grpSpPr>
        <p:sp>
          <p:nvSpPr>
            <p:cNvPr id="23" name="Freeform: Shape 22">
              <a:extLst>
                <a:ext uri="{FF2B5EF4-FFF2-40B4-BE49-F238E27FC236}">
                  <a16:creationId xmlns:a16="http://schemas.microsoft.com/office/drawing/2014/main" id="{32A32858-FC53-EABC-80F1-641B6014BC67}"/>
                </a:ext>
              </a:extLst>
            </p:cNvPr>
            <p:cNvSpPr/>
            <p:nvPr/>
          </p:nvSpPr>
          <p:spPr>
            <a:xfrm>
              <a:off x="807899" y="1773563"/>
              <a:ext cx="6318769"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24" name="Freeform: Shape 23">
              <a:extLst>
                <a:ext uri="{FF2B5EF4-FFF2-40B4-BE49-F238E27FC236}">
                  <a16:creationId xmlns:a16="http://schemas.microsoft.com/office/drawing/2014/main" id="{24AEBECD-89CE-457F-2220-85267142AE0C}"/>
                </a:ext>
              </a:extLst>
            </p:cNvPr>
            <p:cNvSpPr/>
            <p:nvPr/>
          </p:nvSpPr>
          <p:spPr>
            <a:xfrm>
              <a:off x="911921" y="1877980"/>
              <a:ext cx="6080278"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25" name="Freeform: Shape 24">
              <a:extLst>
                <a:ext uri="{FF2B5EF4-FFF2-40B4-BE49-F238E27FC236}">
                  <a16:creationId xmlns:a16="http://schemas.microsoft.com/office/drawing/2014/main" id="{AB475182-119D-DC91-27EE-CCE6A269106C}"/>
                </a:ext>
              </a:extLst>
            </p:cNvPr>
            <p:cNvSpPr/>
            <p:nvPr/>
          </p:nvSpPr>
          <p:spPr>
            <a:xfrm>
              <a:off x="971174" y="1922730"/>
              <a:ext cx="5967234"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27" name="Content Placeholder 3">
              <a:extLst>
                <a:ext uri="{FF2B5EF4-FFF2-40B4-BE49-F238E27FC236}">
                  <a16:creationId xmlns:a16="http://schemas.microsoft.com/office/drawing/2014/main" id="{4406D63A-4A6D-A9B7-88DE-14E56FB8137F}"/>
                </a:ext>
              </a:extLst>
            </p:cNvPr>
            <p:cNvSpPr txBox="1">
              <a:spLocks/>
            </p:cNvSpPr>
            <p:nvPr/>
          </p:nvSpPr>
          <p:spPr>
            <a:xfrm>
              <a:off x="1526812" y="2011695"/>
              <a:ext cx="5329437" cy="1218282"/>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137160" indent="-137160">
                <a:spcAft>
                  <a:spcPts val="400"/>
                </a:spcAft>
              </a:pPr>
              <a:r>
                <a:rPr lang="en-US" sz="1200" dirty="0"/>
                <a:t>The FOURIER OLE included a sub-set of 6,635 patients from FOURIER where all patients received evolocumab:</a:t>
              </a:r>
              <a:endParaRPr lang="en-US" sz="1200" noProof="0" dirty="0"/>
            </a:p>
            <a:p>
              <a:pPr marL="137160" indent="-137160"/>
              <a:r>
                <a:rPr lang="en-US" sz="1200" noProof="0" dirty="0"/>
                <a:t>The FOURIER-OLE trial has the longest follow-up to date of a PCSK9i: </a:t>
              </a:r>
            </a:p>
            <a:p>
              <a:pPr marL="428816" lvl="1" indent="-137160"/>
              <a:r>
                <a:rPr lang="en-US" sz="1050" dirty="0"/>
                <a:t>Median follow-up in the OLE was 5 years with a maximum exposure to evolocumab in the FOURIER parent + OLE studies of 8.4 years and a maximum safety follow-up of 8.6 years</a:t>
              </a:r>
            </a:p>
          </p:txBody>
        </p:sp>
        <p:grpSp>
          <p:nvGrpSpPr>
            <p:cNvPr id="74" name="Group 73">
              <a:extLst>
                <a:ext uri="{FF2B5EF4-FFF2-40B4-BE49-F238E27FC236}">
                  <a16:creationId xmlns:a16="http://schemas.microsoft.com/office/drawing/2014/main" id="{95EDE5B4-D067-FCB6-8D45-0F2A4D5E5704}"/>
                </a:ext>
              </a:extLst>
            </p:cNvPr>
            <p:cNvGrpSpPr/>
            <p:nvPr/>
          </p:nvGrpSpPr>
          <p:grpSpPr>
            <a:xfrm>
              <a:off x="377558" y="2058697"/>
              <a:ext cx="1133008" cy="1057899"/>
              <a:chOff x="377558" y="2058697"/>
              <a:chExt cx="1133008" cy="1057899"/>
            </a:xfrm>
          </p:grpSpPr>
          <p:sp>
            <p:nvSpPr>
              <p:cNvPr id="26" name="Freeform: Shape 25">
                <a:extLst>
                  <a:ext uri="{FF2B5EF4-FFF2-40B4-BE49-F238E27FC236}">
                    <a16:creationId xmlns:a16="http://schemas.microsoft.com/office/drawing/2014/main" id="{30C30B01-258D-9123-19E7-D58E8B10F353}"/>
                  </a:ext>
                </a:extLst>
              </p:cNvPr>
              <p:cNvSpPr/>
              <p:nvPr/>
            </p:nvSpPr>
            <p:spPr>
              <a:xfrm>
                <a:off x="377558" y="2058697"/>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69" name="Freeform: Shape 68">
                <a:extLst>
                  <a:ext uri="{FF2B5EF4-FFF2-40B4-BE49-F238E27FC236}">
                    <a16:creationId xmlns:a16="http://schemas.microsoft.com/office/drawing/2014/main" id="{63A60643-F104-54D0-75B8-E12BBC665A83}"/>
                  </a:ext>
                </a:extLst>
              </p:cNvPr>
              <p:cNvSpPr>
                <a:spLocks noChangeAspect="1"/>
              </p:cNvSpPr>
              <p:nvPr/>
            </p:nvSpPr>
            <p:spPr>
              <a:xfrm>
                <a:off x="629102" y="2209186"/>
                <a:ext cx="731520" cy="731520"/>
              </a:xfrm>
              <a:custGeom>
                <a:avLst/>
                <a:gdLst>
                  <a:gd name="connsiteX0" fmla="*/ 4284412 w 4838700"/>
                  <a:gd name="connsiteY0" fmla="*/ 3659532 h 4838698"/>
                  <a:gd name="connsiteX1" fmla="*/ 3350295 w 4838700"/>
                  <a:gd name="connsiteY1" fmla="*/ 3210886 h 4838698"/>
                  <a:gd name="connsiteX2" fmla="*/ 3339770 w 4838700"/>
                  <a:gd name="connsiteY2" fmla="*/ 3160994 h 4838698"/>
                  <a:gd name="connsiteX3" fmla="*/ 3249701 w 4838700"/>
                  <a:gd name="connsiteY3" fmla="*/ 3064467 h 4838698"/>
                  <a:gd name="connsiteX4" fmla="*/ 3024111 w 4838700"/>
                  <a:gd name="connsiteY4" fmla="*/ 2962436 h 4838698"/>
                  <a:gd name="connsiteX5" fmla="*/ 2937586 w 4838700"/>
                  <a:gd name="connsiteY5" fmla="*/ 2948081 h 4838698"/>
                  <a:gd name="connsiteX6" fmla="*/ 2937586 w 4838700"/>
                  <a:gd name="connsiteY6" fmla="*/ 2885350 h 4838698"/>
                  <a:gd name="connsiteX7" fmla="*/ 3387357 w 4838700"/>
                  <a:gd name="connsiteY7" fmla="*/ 2234649 h 4838698"/>
                  <a:gd name="connsiteX8" fmla="*/ 3739725 w 4838700"/>
                  <a:gd name="connsiteY8" fmla="*/ 1828294 h 4838698"/>
                  <a:gd name="connsiteX9" fmla="*/ 3641789 w 4838700"/>
                  <a:gd name="connsiteY9" fmla="*/ 1562308 h 4838698"/>
                  <a:gd name="connsiteX10" fmla="*/ 3641789 w 4838700"/>
                  <a:gd name="connsiteY10" fmla="*/ 856092 h 4838698"/>
                  <a:gd name="connsiteX11" fmla="*/ 2785701 w 4838700"/>
                  <a:gd name="connsiteY11" fmla="*/ 0 h 4838698"/>
                  <a:gd name="connsiteX12" fmla="*/ 2123608 w 4838700"/>
                  <a:gd name="connsiteY12" fmla="*/ 0 h 4838698"/>
                  <a:gd name="connsiteX13" fmla="*/ 1530858 w 4838700"/>
                  <a:gd name="connsiteY13" fmla="*/ 527028 h 4838698"/>
                  <a:gd name="connsiteX14" fmla="*/ 1196912 w 4838700"/>
                  <a:gd name="connsiteY14" fmla="*/ 926702 h 4838698"/>
                  <a:gd name="connsiteX15" fmla="*/ 1196912 w 4838700"/>
                  <a:gd name="connsiteY15" fmla="*/ 1562318 h 4838698"/>
                  <a:gd name="connsiteX16" fmla="*/ 1098975 w 4838700"/>
                  <a:gd name="connsiteY16" fmla="*/ 1828294 h 4838698"/>
                  <a:gd name="connsiteX17" fmla="*/ 1451343 w 4838700"/>
                  <a:gd name="connsiteY17" fmla="*/ 2234649 h 4838698"/>
                  <a:gd name="connsiteX18" fmla="*/ 1901114 w 4838700"/>
                  <a:gd name="connsiteY18" fmla="*/ 2885340 h 4838698"/>
                  <a:gd name="connsiteX19" fmla="*/ 1901114 w 4838700"/>
                  <a:gd name="connsiteY19" fmla="*/ 2948081 h 4838698"/>
                  <a:gd name="connsiteX20" fmla="*/ 1814589 w 4838700"/>
                  <a:gd name="connsiteY20" fmla="*/ 2962436 h 4838698"/>
                  <a:gd name="connsiteX21" fmla="*/ 1588999 w 4838700"/>
                  <a:gd name="connsiteY21" fmla="*/ 3064467 h 4838698"/>
                  <a:gd name="connsiteX22" fmla="*/ 1498921 w 4838700"/>
                  <a:gd name="connsiteY22" fmla="*/ 3161003 h 4838698"/>
                  <a:gd name="connsiteX23" fmla="*/ 1488396 w 4838700"/>
                  <a:gd name="connsiteY23" fmla="*/ 3210886 h 4838698"/>
                  <a:gd name="connsiteX24" fmla="*/ 554283 w 4838700"/>
                  <a:gd name="connsiteY24" fmla="*/ 3659532 h 4838698"/>
                  <a:gd name="connsiteX25" fmla="*/ 0 w 4838700"/>
                  <a:gd name="connsiteY25" fmla="*/ 4762499 h 4838698"/>
                  <a:gd name="connsiteX26" fmla="*/ 76200 w 4838700"/>
                  <a:gd name="connsiteY26" fmla="*/ 4838699 h 4838698"/>
                  <a:gd name="connsiteX27" fmla="*/ 152400 w 4838700"/>
                  <a:gd name="connsiteY27" fmla="*/ 4762499 h 4838698"/>
                  <a:gd name="connsiteX28" fmla="*/ 644407 w 4838700"/>
                  <a:gd name="connsiteY28" fmla="*/ 3782433 h 4838698"/>
                  <a:gd name="connsiteX29" fmla="*/ 1123626 w 4838700"/>
                  <a:gd name="connsiteY29" fmla="*/ 3524868 h 4838698"/>
                  <a:gd name="connsiteX30" fmla="*/ 1123626 w 4838700"/>
                  <a:gd name="connsiteY30" fmla="*/ 3824077 h 4838698"/>
                  <a:gd name="connsiteX31" fmla="*/ 798779 w 4838700"/>
                  <a:gd name="connsiteY31" fmla="*/ 4217783 h 4838698"/>
                  <a:gd name="connsiteX32" fmla="*/ 798779 w 4838700"/>
                  <a:gd name="connsiteY32" fmla="*/ 4647656 h 4838698"/>
                  <a:gd name="connsiteX33" fmla="*/ 989819 w 4838700"/>
                  <a:gd name="connsiteY33" fmla="*/ 4838699 h 4838698"/>
                  <a:gd name="connsiteX34" fmla="*/ 1066019 w 4838700"/>
                  <a:gd name="connsiteY34" fmla="*/ 4762499 h 4838698"/>
                  <a:gd name="connsiteX35" fmla="*/ 989819 w 4838700"/>
                  <a:gd name="connsiteY35" fmla="*/ 4686299 h 4838698"/>
                  <a:gd name="connsiteX36" fmla="*/ 951176 w 4838700"/>
                  <a:gd name="connsiteY36" fmla="*/ 4647656 h 4838698"/>
                  <a:gd name="connsiteX37" fmla="*/ 951176 w 4838700"/>
                  <a:gd name="connsiteY37" fmla="*/ 4217783 h 4838698"/>
                  <a:gd name="connsiteX38" fmla="*/ 1199836 w 4838700"/>
                  <a:gd name="connsiteY38" fmla="*/ 3969123 h 4838698"/>
                  <a:gd name="connsiteX39" fmla="*/ 1448486 w 4838700"/>
                  <a:gd name="connsiteY39" fmla="*/ 4217783 h 4838698"/>
                  <a:gd name="connsiteX40" fmla="*/ 1448486 w 4838700"/>
                  <a:gd name="connsiteY40" fmla="*/ 4647656 h 4838698"/>
                  <a:gd name="connsiteX41" fmla="*/ 1409833 w 4838700"/>
                  <a:gd name="connsiteY41" fmla="*/ 4686299 h 4838698"/>
                  <a:gd name="connsiteX42" fmla="*/ 1333633 w 4838700"/>
                  <a:gd name="connsiteY42" fmla="*/ 4762499 h 4838698"/>
                  <a:gd name="connsiteX43" fmla="*/ 1409833 w 4838700"/>
                  <a:gd name="connsiteY43" fmla="*/ 4838699 h 4838698"/>
                  <a:gd name="connsiteX44" fmla="*/ 1600886 w 4838700"/>
                  <a:gd name="connsiteY44" fmla="*/ 4647656 h 4838698"/>
                  <a:gd name="connsiteX45" fmla="*/ 1600886 w 4838700"/>
                  <a:gd name="connsiteY45" fmla="*/ 4217783 h 4838698"/>
                  <a:gd name="connsiteX46" fmla="*/ 1276026 w 4838700"/>
                  <a:gd name="connsiteY46" fmla="*/ 3824077 h 4838698"/>
                  <a:gd name="connsiteX47" fmla="*/ 1276026 w 4838700"/>
                  <a:gd name="connsiteY47" fmla="*/ 3459202 h 4838698"/>
                  <a:gd name="connsiteX48" fmla="*/ 1533820 w 4838700"/>
                  <a:gd name="connsiteY48" fmla="*/ 3356742 h 4838698"/>
                  <a:gd name="connsiteX49" fmla="*/ 1573082 w 4838700"/>
                  <a:gd name="connsiteY49" fmla="*/ 3441248 h 4838698"/>
                  <a:gd name="connsiteX50" fmla="*/ 1446895 w 4838700"/>
                  <a:gd name="connsiteY50" fmla="*/ 3547223 h 4838698"/>
                  <a:gd name="connsiteX51" fmla="*/ 1436351 w 4838700"/>
                  <a:gd name="connsiteY51" fmla="*/ 3653112 h 4838698"/>
                  <a:gd name="connsiteX52" fmla="*/ 2359743 w 4838700"/>
                  <a:gd name="connsiteY52" fmla="*/ 4809971 h 4838698"/>
                  <a:gd name="connsiteX53" fmla="*/ 2360124 w 4838700"/>
                  <a:gd name="connsiteY53" fmla="*/ 4810400 h 4838698"/>
                  <a:gd name="connsiteX54" fmla="*/ 2478586 w 4838700"/>
                  <a:gd name="connsiteY54" fmla="*/ 4810400 h 4838698"/>
                  <a:gd name="connsiteX55" fmla="*/ 2478910 w 4838700"/>
                  <a:gd name="connsiteY55" fmla="*/ 4810038 h 4838698"/>
                  <a:gd name="connsiteX56" fmla="*/ 3344390 w 4838700"/>
                  <a:gd name="connsiteY56" fmla="*/ 3725721 h 4838698"/>
                  <a:gd name="connsiteX57" fmla="*/ 3320663 w 4838700"/>
                  <a:gd name="connsiteY57" fmla="*/ 3487473 h 4838698"/>
                  <a:gd name="connsiteX58" fmla="*/ 3265618 w 4838700"/>
                  <a:gd name="connsiteY58" fmla="*/ 3441248 h 4838698"/>
                  <a:gd name="connsiteX59" fmla="*/ 3304880 w 4838700"/>
                  <a:gd name="connsiteY59" fmla="*/ 3356742 h 4838698"/>
                  <a:gd name="connsiteX60" fmla="*/ 3562664 w 4838700"/>
                  <a:gd name="connsiteY60" fmla="*/ 3459193 h 4838698"/>
                  <a:gd name="connsiteX61" fmla="*/ 3562664 w 4838700"/>
                  <a:gd name="connsiteY61" fmla="*/ 4223222 h 4838698"/>
                  <a:gd name="connsiteX62" fmla="*/ 3326406 w 4838700"/>
                  <a:gd name="connsiteY62" fmla="*/ 4526241 h 4838698"/>
                  <a:gd name="connsiteX63" fmla="*/ 3638864 w 4838700"/>
                  <a:gd name="connsiteY63" fmla="*/ 4838699 h 4838698"/>
                  <a:gd name="connsiteX64" fmla="*/ 3951323 w 4838700"/>
                  <a:gd name="connsiteY64" fmla="*/ 4526241 h 4838698"/>
                  <a:gd name="connsiteX65" fmla="*/ 3715064 w 4838700"/>
                  <a:gd name="connsiteY65" fmla="*/ 4223222 h 4838698"/>
                  <a:gd name="connsiteX66" fmla="*/ 3715064 w 4838700"/>
                  <a:gd name="connsiteY66" fmla="*/ 3524868 h 4838698"/>
                  <a:gd name="connsiteX67" fmla="*/ 4194296 w 4838700"/>
                  <a:gd name="connsiteY67" fmla="*/ 3782433 h 4838698"/>
                  <a:gd name="connsiteX68" fmla="*/ 4686300 w 4838700"/>
                  <a:gd name="connsiteY68" fmla="*/ 4762499 h 4838698"/>
                  <a:gd name="connsiteX69" fmla="*/ 4762500 w 4838700"/>
                  <a:gd name="connsiteY69" fmla="*/ 4838699 h 4838698"/>
                  <a:gd name="connsiteX70" fmla="*/ 4838700 w 4838700"/>
                  <a:gd name="connsiteY70" fmla="*/ 4762499 h 4838698"/>
                  <a:gd name="connsiteX71" fmla="*/ 4284412 w 4838700"/>
                  <a:gd name="connsiteY71" fmla="*/ 3659532 h 4838698"/>
                  <a:gd name="connsiteX72" fmla="*/ 3511753 w 4838700"/>
                  <a:gd name="connsiteY72" fmla="*/ 1645804 h 4838698"/>
                  <a:gd name="connsiteX73" fmla="*/ 3587325 w 4838700"/>
                  <a:gd name="connsiteY73" fmla="*/ 1828294 h 4838698"/>
                  <a:gd name="connsiteX74" fmla="*/ 3405378 w 4838700"/>
                  <a:gd name="connsiteY74" fmla="*/ 2074972 h 4838698"/>
                  <a:gd name="connsiteX75" fmla="*/ 3405378 w 4838700"/>
                  <a:gd name="connsiteY75" fmla="*/ 2046864 h 4838698"/>
                  <a:gd name="connsiteX76" fmla="*/ 3405378 w 4838700"/>
                  <a:gd name="connsiteY76" fmla="*/ 1581520 h 4838698"/>
                  <a:gd name="connsiteX77" fmla="*/ 3511667 w 4838700"/>
                  <a:gd name="connsiteY77" fmla="*/ 1645719 h 4838698"/>
                  <a:gd name="connsiteX78" fmla="*/ 3511753 w 4838700"/>
                  <a:gd name="connsiteY78" fmla="*/ 1645804 h 4838698"/>
                  <a:gd name="connsiteX79" fmla="*/ 1679200 w 4838700"/>
                  <a:gd name="connsiteY79" fmla="*/ 596810 h 4838698"/>
                  <a:gd name="connsiteX80" fmla="*/ 1679200 w 4838700"/>
                  <a:gd name="connsiteY80" fmla="*/ 596807 h 4838698"/>
                  <a:gd name="connsiteX81" fmla="*/ 1679200 w 4838700"/>
                  <a:gd name="connsiteY81" fmla="*/ 596805 h 4838698"/>
                  <a:gd name="connsiteX82" fmla="*/ 2123608 w 4838700"/>
                  <a:gd name="connsiteY82" fmla="*/ 152400 h 4838698"/>
                  <a:gd name="connsiteX83" fmla="*/ 2785701 w 4838700"/>
                  <a:gd name="connsiteY83" fmla="*/ 152400 h 4838698"/>
                  <a:gd name="connsiteX84" fmla="*/ 3489389 w 4838700"/>
                  <a:gd name="connsiteY84" fmla="*/ 856092 h 4838698"/>
                  <a:gd name="connsiteX85" fmla="*/ 3489389 w 4838700"/>
                  <a:gd name="connsiteY85" fmla="*/ 1450132 h 4838698"/>
                  <a:gd name="connsiteX86" fmla="*/ 3329178 w 4838700"/>
                  <a:gd name="connsiteY86" fmla="*/ 1417747 h 4838698"/>
                  <a:gd name="connsiteX87" fmla="*/ 2089595 w 4838700"/>
                  <a:gd name="connsiteY87" fmla="*/ 1247183 h 4838698"/>
                  <a:gd name="connsiteX88" fmla="*/ 1991592 w 4838700"/>
                  <a:gd name="connsiteY88" fmla="*/ 1223780 h 4838698"/>
                  <a:gd name="connsiteX89" fmla="*/ 1986258 w 4838700"/>
                  <a:gd name="connsiteY89" fmla="*/ 1223513 h 4838698"/>
                  <a:gd name="connsiteX90" fmla="*/ 1679200 w 4838700"/>
                  <a:gd name="connsiteY90" fmla="*/ 916456 h 4838698"/>
                  <a:gd name="connsiteX91" fmla="*/ 1679200 w 4838700"/>
                  <a:gd name="connsiteY91" fmla="*/ 596810 h 4838698"/>
                  <a:gd name="connsiteX92" fmla="*/ 1433332 w 4838700"/>
                  <a:gd name="connsiteY92" fmla="*/ 2046864 h 4838698"/>
                  <a:gd name="connsiteX93" fmla="*/ 1433332 w 4838700"/>
                  <a:gd name="connsiteY93" fmla="*/ 2074972 h 4838698"/>
                  <a:gd name="connsiteX94" fmla="*/ 1251376 w 4838700"/>
                  <a:gd name="connsiteY94" fmla="*/ 1828294 h 4838698"/>
                  <a:gd name="connsiteX95" fmla="*/ 1326985 w 4838700"/>
                  <a:gd name="connsiteY95" fmla="*/ 1645757 h 4838698"/>
                  <a:gd name="connsiteX96" fmla="*/ 1433332 w 4838700"/>
                  <a:gd name="connsiteY96" fmla="*/ 1581520 h 4838698"/>
                  <a:gd name="connsiteX97" fmla="*/ 1433332 w 4838700"/>
                  <a:gd name="connsiteY97" fmla="*/ 2046864 h 4838698"/>
                  <a:gd name="connsiteX98" fmla="*/ 1349312 w 4838700"/>
                  <a:gd name="connsiteY98" fmla="*/ 1450132 h 4838698"/>
                  <a:gd name="connsiteX99" fmla="*/ 1349312 w 4838700"/>
                  <a:gd name="connsiteY99" fmla="*/ 926702 h 4838698"/>
                  <a:gd name="connsiteX100" fmla="*/ 1526800 w 4838700"/>
                  <a:gd name="connsiteY100" fmla="*/ 684718 h 4838698"/>
                  <a:gd name="connsiteX101" fmla="*/ 1526800 w 4838700"/>
                  <a:gd name="connsiteY101" fmla="*/ 916456 h 4838698"/>
                  <a:gd name="connsiteX102" fmla="*/ 1790186 w 4838700"/>
                  <a:gd name="connsiteY102" fmla="*/ 1331870 h 4838698"/>
                  <a:gd name="connsiteX103" fmla="*/ 1509532 w 4838700"/>
                  <a:gd name="connsiteY103" fmla="*/ 1417747 h 4838698"/>
                  <a:gd name="connsiteX104" fmla="*/ 1349312 w 4838700"/>
                  <a:gd name="connsiteY104" fmla="*/ 1450132 h 4838698"/>
                  <a:gd name="connsiteX105" fmla="*/ 1585732 w 4838700"/>
                  <a:gd name="connsiteY105" fmla="*/ 2046864 h 4838698"/>
                  <a:gd name="connsiteX106" fmla="*/ 1585732 w 4838700"/>
                  <a:gd name="connsiteY106" fmla="*/ 1566928 h 4838698"/>
                  <a:gd name="connsiteX107" fmla="*/ 1929870 w 4838700"/>
                  <a:gd name="connsiteY107" fmla="*/ 1403736 h 4838698"/>
                  <a:gd name="connsiteX108" fmla="*/ 2022539 w 4838700"/>
                  <a:gd name="connsiteY108" fmla="*/ 1384038 h 4838698"/>
                  <a:gd name="connsiteX109" fmla="*/ 3252978 w 4838700"/>
                  <a:gd name="connsiteY109" fmla="*/ 1569804 h 4838698"/>
                  <a:gd name="connsiteX110" fmla="*/ 3252978 w 4838700"/>
                  <a:gd name="connsiteY110" fmla="*/ 2046864 h 4838698"/>
                  <a:gd name="connsiteX111" fmla="*/ 2419350 w 4838700"/>
                  <a:gd name="connsiteY111" fmla="*/ 2880482 h 4838698"/>
                  <a:gd name="connsiteX112" fmla="*/ 1585732 w 4838700"/>
                  <a:gd name="connsiteY112" fmla="*/ 2046864 h 4838698"/>
                  <a:gd name="connsiteX113" fmla="*/ 2785186 w 4838700"/>
                  <a:gd name="connsiteY113" fmla="*/ 2962474 h 4838698"/>
                  <a:gd name="connsiteX114" fmla="*/ 2785186 w 4838700"/>
                  <a:gd name="connsiteY114" fmla="*/ 3084317 h 4838698"/>
                  <a:gd name="connsiteX115" fmla="*/ 2710786 w 4838700"/>
                  <a:gd name="connsiteY115" fmla="*/ 3365114 h 4838698"/>
                  <a:gd name="connsiteX116" fmla="*/ 2419350 w 4838700"/>
                  <a:gd name="connsiteY116" fmla="*/ 3447906 h 4838698"/>
                  <a:gd name="connsiteX117" fmla="*/ 2127914 w 4838700"/>
                  <a:gd name="connsiteY117" fmla="*/ 3365114 h 4838698"/>
                  <a:gd name="connsiteX118" fmla="*/ 2053514 w 4838700"/>
                  <a:gd name="connsiteY118" fmla="*/ 3084317 h 4838698"/>
                  <a:gd name="connsiteX119" fmla="*/ 2053514 w 4838700"/>
                  <a:gd name="connsiteY119" fmla="*/ 2962474 h 4838698"/>
                  <a:gd name="connsiteX120" fmla="*/ 2419350 w 4838700"/>
                  <a:gd name="connsiteY120" fmla="*/ 3032882 h 4838698"/>
                  <a:gd name="connsiteX121" fmla="*/ 2785186 w 4838700"/>
                  <a:gd name="connsiteY121" fmla="*/ 2962474 h 4838698"/>
                  <a:gd name="connsiteX122" fmla="*/ 1601819 w 4838700"/>
                  <a:gd name="connsiteY122" fmla="*/ 3616127 h 4838698"/>
                  <a:gd name="connsiteX123" fmla="*/ 1715786 w 4838700"/>
                  <a:gd name="connsiteY123" fmla="*/ 3520410 h 4838698"/>
                  <a:gd name="connsiteX124" fmla="*/ 1735884 w 4838700"/>
                  <a:gd name="connsiteY124" fmla="*/ 3429951 h 4838698"/>
                  <a:gd name="connsiteX125" fmla="*/ 1642377 w 4838700"/>
                  <a:gd name="connsiteY125" fmla="*/ 3228707 h 4838698"/>
                  <a:gd name="connsiteX126" fmla="*/ 1641796 w 4838700"/>
                  <a:gd name="connsiteY126" fmla="*/ 3214057 h 4838698"/>
                  <a:gd name="connsiteX127" fmla="*/ 1651797 w 4838700"/>
                  <a:gd name="connsiteY127" fmla="*/ 3203323 h 4838698"/>
                  <a:gd name="connsiteX128" fmla="*/ 1877397 w 4838700"/>
                  <a:gd name="connsiteY128" fmla="*/ 3101291 h 4838698"/>
                  <a:gd name="connsiteX129" fmla="*/ 1877397 w 4838700"/>
                  <a:gd name="connsiteY129" fmla="*/ 3101291 h 4838698"/>
                  <a:gd name="connsiteX130" fmla="*/ 1893418 w 4838700"/>
                  <a:gd name="connsiteY130" fmla="*/ 3101443 h 4838698"/>
                  <a:gd name="connsiteX131" fmla="*/ 1903657 w 4838700"/>
                  <a:gd name="connsiteY131" fmla="*/ 3113769 h 4838698"/>
                  <a:gd name="connsiteX132" fmla="*/ 2252901 w 4838700"/>
                  <a:gd name="connsiteY132" fmla="*/ 4431819 h 4838698"/>
                  <a:gd name="connsiteX133" fmla="*/ 1601819 w 4838700"/>
                  <a:gd name="connsiteY133" fmla="*/ 3616127 h 4838698"/>
                  <a:gd name="connsiteX134" fmla="*/ 2419350 w 4838700"/>
                  <a:gd name="connsiteY134" fmla="*/ 4464995 h 4838698"/>
                  <a:gd name="connsiteX135" fmla="*/ 2180749 w 4838700"/>
                  <a:gd name="connsiteY135" fmla="*/ 3564530 h 4838698"/>
                  <a:gd name="connsiteX136" fmla="*/ 2419350 w 4838700"/>
                  <a:gd name="connsiteY136" fmla="*/ 3600306 h 4838698"/>
                  <a:gd name="connsiteX137" fmla="*/ 2657951 w 4838700"/>
                  <a:gd name="connsiteY137" fmla="*/ 3564530 h 4838698"/>
                  <a:gd name="connsiteX138" fmla="*/ 2419350 w 4838700"/>
                  <a:gd name="connsiteY138" fmla="*/ 4464995 h 4838698"/>
                  <a:gd name="connsiteX139" fmla="*/ 3225279 w 4838700"/>
                  <a:gd name="connsiteY139" fmla="*/ 3630652 h 4838698"/>
                  <a:gd name="connsiteX140" fmla="*/ 2585809 w 4838700"/>
                  <a:gd name="connsiteY140" fmla="*/ 4431819 h 4838698"/>
                  <a:gd name="connsiteX141" fmla="*/ 2935053 w 4838700"/>
                  <a:gd name="connsiteY141" fmla="*/ 3113769 h 4838698"/>
                  <a:gd name="connsiteX142" fmla="*/ 2945283 w 4838700"/>
                  <a:gd name="connsiteY142" fmla="*/ 3101443 h 4838698"/>
                  <a:gd name="connsiteX143" fmla="*/ 2953465 w 4838700"/>
                  <a:gd name="connsiteY143" fmla="*/ 3099548 h 4838698"/>
                  <a:gd name="connsiteX144" fmla="*/ 2961304 w 4838700"/>
                  <a:gd name="connsiteY144" fmla="*/ 3101291 h 4838698"/>
                  <a:gd name="connsiteX145" fmla="*/ 3186894 w 4838700"/>
                  <a:gd name="connsiteY145" fmla="*/ 3203323 h 4838698"/>
                  <a:gd name="connsiteX146" fmla="*/ 3196904 w 4838700"/>
                  <a:gd name="connsiteY146" fmla="*/ 3214048 h 4838698"/>
                  <a:gd name="connsiteX147" fmla="*/ 3196323 w 4838700"/>
                  <a:gd name="connsiteY147" fmla="*/ 3228707 h 4838698"/>
                  <a:gd name="connsiteX148" fmla="*/ 3102817 w 4838700"/>
                  <a:gd name="connsiteY148" fmla="*/ 3429951 h 4838698"/>
                  <a:gd name="connsiteX149" fmla="*/ 3122905 w 4838700"/>
                  <a:gd name="connsiteY149" fmla="*/ 3520410 h 4838698"/>
                  <a:gd name="connsiteX150" fmla="*/ 3222651 w 4838700"/>
                  <a:gd name="connsiteY150" fmla="*/ 3604173 h 4838698"/>
                  <a:gd name="connsiteX151" fmla="*/ 3225279 w 4838700"/>
                  <a:gd name="connsiteY151" fmla="*/ 3630652 h 4838698"/>
                  <a:gd name="connsiteX152" fmla="*/ 3798923 w 4838700"/>
                  <a:gd name="connsiteY152" fmla="*/ 4526241 h 4838698"/>
                  <a:gd name="connsiteX153" fmla="*/ 3638864 w 4838700"/>
                  <a:gd name="connsiteY153" fmla="*/ 4686299 h 4838698"/>
                  <a:gd name="connsiteX154" fmla="*/ 3478806 w 4838700"/>
                  <a:gd name="connsiteY154" fmla="*/ 4526241 h 4838698"/>
                  <a:gd name="connsiteX155" fmla="*/ 3638864 w 4838700"/>
                  <a:gd name="connsiteY155" fmla="*/ 4366183 h 4838698"/>
                  <a:gd name="connsiteX156" fmla="*/ 3798923 w 4838700"/>
                  <a:gd name="connsiteY156" fmla="*/ 4526241 h 483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4838700" h="4838698">
                    <a:moveTo>
                      <a:pt x="4284412" y="3659532"/>
                    </a:moveTo>
                    <a:cubicBezTo>
                      <a:pt x="4032142" y="3474538"/>
                      <a:pt x="3524184" y="3276056"/>
                      <a:pt x="3350295" y="3210886"/>
                    </a:cubicBezTo>
                    <a:cubicBezTo>
                      <a:pt x="3349314" y="3194055"/>
                      <a:pt x="3345818" y="3177262"/>
                      <a:pt x="3339770" y="3160994"/>
                    </a:cubicBezTo>
                    <a:cubicBezTo>
                      <a:pt x="3323711" y="3117750"/>
                      <a:pt x="3291726" y="3083470"/>
                      <a:pt x="3249701" y="3064467"/>
                    </a:cubicBezTo>
                    <a:lnTo>
                      <a:pt x="3024111" y="2962436"/>
                    </a:lnTo>
                    <a:cubicBezTo>
                      <a:pt x="2996641" y="2950015"/>
                      <a:pt x="2966847" y="2945357"/>
                      <a:pt x="2937586" y="2948081"/>
                    </a:cubicBezTo>
                    <a:lnTo>
                      <a:pt x="2937586" y="2885350"/>
                    </a:lnTo>
                    <a:cubicBezTo>
                      <a:pt x="3167206" y="2742913"/>
                      <a:pt x="3334264" y="2508874"/>
                      <a:pt x="3387357" y="2234649"/>
                    </a:cubicBezTo>
                    <a:cubicBezTo>
                      <a:pt x="3586267" y="2206293"/>
                      <a:pt x="3739725" y="2034910"/>
                      <a:pt x="3739725" y="1828294"/>
                    </a:cubicBezTo>
                    <a:cubicBezTo>
                      <a:pt x="3739725" y="1729710"/>
                      <a:pt x="3705111" y="1636489"/>
                      <a:pt x="3641789" y="1562308"/>
                    </a:cubicBezTo>
                    <a:lnTo>
                      <a:pt x="3641789" y="856092"/>
                    </a:lnTo>
                    <a:cubicBezTo>
                      <a:pt x="3641789" y="384042"/>
                      <a:pt x="3257750" y="0"/>
                      <a:pt x="2785701" y="0"/>
                    </a:cubicBezTo>
                    <a:lnTo>
                      <a:pt x="2123608" y="0"/>
                    </a:lnTo>
                    <a:cubicBezTo>
                      <a:pt x="1818123" y="0"/>
                      <a:pt x="1565519" y="230703"/>
                      <a:pt x="1530858" y="527028"/>
                    </a:cubicBezTo>
                    <a:cubicBezTo>
                      <a:pt x="1341234" y="561166"/>
                      <a:pt x="1196912" y="727397"/>
                      <a:pt x="1196912" y="926702"/>
                    </a:cubicBezTo>
                    <a:lnTo>
                      <a:pt x="1196912" y="1562318"/>
                    </a:lnTo>
                    <a:cubicBezTo>
                      <a:pt x="1133589" y="1636489"/>
                      <a:pt x="1098975" y="1729710"/>
                      <a:pt x="1098975" y="1828294"/>
                    </a:cubicBezTo>
                    <a:cubicBezTo>
                      <a:pt x="1098975" y="2034910"/>
                      <a:pt x="1252442" y="2206293"/>
                      <a:pt x="1451343" y="2234649"/>
                    </a:cubicBezTo>
                    <a:cubicBezTo>
                      <a:pt x="1504445" y="2508874"/>
                      <a:pt x="1671495" y="2742903"/>
                      <a:pt x="1901114" y="2885340"/>
                    </a:cubicBezTo>
                    <a:lnTo>
                      <a:pt x="1901114" y="2948081"/>
                    </a:lnTo>
                    <a:cubicBezTo>
                      <a:pt x="1871853" y="2945357"/>
                      <a:pt x="1842059" y="2950024"/>
                      <a:pt x="1814589" y="2962436"/>
                    </a:cubicBezTo>
                    <a:lnTo>
                      <a:pt x="1588999" y="3064467"/>
                    </a:lnTo>
                    <a:cubicBezTo>
                      <a:pt x="1546965" y="3083479"/>
                      <a:pt x="1514980" y="3117760"/>
                      <a:pt x="1498921" y="3161003"/>
                    </a:cubicBezTo>
                    <a:cubicBezTo>
                      <a:pt x="1492882" y="3177272"/>
                      <a:pt x="1489386" y="3194055"/>
                      <a:pt x="1488396" y="3210886"/>
                    </a:cubicBezTo>
                    <a:cubicBezTo>
                      <a:pt x="1314507" y="3276065"/>
                      <a:pt x="806554" y="3474538"/>
                      <a:pt x="554283" y="3659532"/>
                    </a:cubicBezTo>
                    <a:cubicBezTo>
                      <a:pt x="202029" y="3917850"/>
                      <a:pt x="0" y="4319862"/>
                      <a:pt x="0" y="4762499"/>
                    </a:cubicBezTo>
                    <a:cubicBezTo>
                      <a:pt x="0" y="4804590"/>
                      <a:pt x="34114" y="4838699"/>
                      <a:pt x="76200" y="4838699"/>
                    </a:cubicBezTo>
                    <a:cubicBezTo>
                      <a:pt x="118286" y="4838699"/>
                      <a:pt x="152400" y="4804590"/>
                      <a:pt x="152400" y="4762499"/>
                    </a:cubicBezTo>
                    <a:cubicBezTo>
                      <a:pt x="152400" y="4223689"/>
                      <a:pt x="460656" y="3917183"/>
                      <a:pt x="644407" y="3782433"/>
                    </a:cubicBezTo>
                    <a:cubicBezTo>
                      <a:pt x="762712" y="3695670"/>
                      <a:pt x="947795" y="3603249"/>
                      <a:pt x="1123626" y="3524868"/>
                    </a:cubicBezTo>
                    <a:lnTo>
                      <a:pt x="1123626" y="3824077"/>
                    </a:lnTo>
                    <a:cubicBezTo>
                      <a:pt x="938813" y="3859786"/>
                      <a:pt x="798779" y="4022701"/>
                      <a:pt x="798779" y="4217783"/>
                    </a:cubicBezTo>
                    <a:lnTo>
                      <a:pt x="798779" y="4647656"/>
                    </a:lnTo>
                    <a:cubicBezTo>
                      <a:pt x="798779" y="4752993"/>
                      <a:pt x="884481" y="4838699"/>
                      <a:pt x="989819" y="4838699"/>
                    </a:cubicBezTo>
                    <a:cubicBezTo>
                      <a:pt x="1031910" y="4838699"/>
                      <a:pt x="1066019" y="4804590"/>
                      <a:pt x="1066019" y="4762499"/>
                    </a:cubicBezTo>
                    <a:cubicBezTo>
                      <a:pt x="1066019" y="4720417"/>
                      <a:pt x="1031910" y="4686299"/>
                      <a:pt x="989819" y="4686299"/>
                    </a:cubicBezTo>
                    <a:cubicBezTo>
                      <a:pt x="968512" y="4686299"/>
                      <a:pt x="951176" y="4668963"/>
                      <a:pt x="951176" y="4647656"/>
                    </a:cubicBezTo>
                    <a:lnTo>
                      <a:pt x="951176" y="4217783"/>
                    </a:lnTo>
                    <a:cubicBezTo>
                      <a:pt x="951176" y="4080671"/>
                      <a:pt x="1062723" y="3969123"/>
                      <a:pt x="1199836" y="3969123"/>
                    </a:cubicBezTo>
                    <a:cubicBezTo>
                      <a:pt x="1336939" y="3969123"/>
                      <a:pt x="1448486" y="4080671"/>
                      <a:pt x="1448486" y="4217783"/>
                    </a:cubicBezTo>
                    <a:lnTo>
                      <a:pt x="1448486" y="4647656"/>
                    </a:lnTo>
                    <a:cubicBezTo>
                      <a:pt x="1448486" y="4668963"/>
                      <a:pt x="1431141" y="4686299"/>
                      <a:pt x="1409833" y="4686299"/>
                    </a:cubicBezTo>
                    <a:cubicBezTo>
                      <a:pt x="1367752" y="4686299"/>
                      <a:pt x="1333633" y="4720417"/>
                      <a:pt x="1333633" y="4762499"/>
                    </a:cubicBezTo>
                    <a:cubicBezTo>
                      <a:pt x="1333633" y="4804590"/>
                      <a:pt x="1367752" y="4838699"/>
                      <a:pt x="1409833" y="4838699"/>
                    </a:cubicBezTo>
                    <a:cubicBezTo>
                      <a:pt x="1515180" y="4838699"/>
                      <a:pt x="1600886" y="4752993"/>
                      <a:pt x="1600886" y="4647656"/>
                    </a:cubicBezTo>
                    <a:lnTo>
                      <a:pt x="1600886" y="4217783"/>
                    </a:lnTo>
                    <a:cubicBezTo>
                      <a:pt x="1600886" y="4022701"/>
                      <a:pt x="1460840" y="3859786"/>
                      <a:pt x="1276026" y="3824077"/>
                    </a:cubicBezTo>
                    <a:lnTo>
                      <a:pt x="1276026" y="3459202"/>
                    </a:lnTo>
                    <a:cubicBezTo>
                      <a:pt x="1382401" y="3414816"/>
                      <a:pt x="1475289" y="3378849"/>
                      <a:pt x="1533820" y="3356742"/>
                    </a:cubicBezTo>
                    <a:lnTo>
                      <a:pt x="1573082" y="3441248"/>
                    </a:lnTo>
                    <a:lnTo>
                      <a:pt x="1446895" y="3547223"/>
                    </a:lnTo>
                    <a:cubicBezTo>
                      <a:pt x="1415244" y="3573817"/>
                      <a:pt x="1410557" y="3620794"/>
                      <a:pt x="1436351" y="3653112"/>
                    </a:cubicBezTo>
                    <a:lnTo>
                      <a:pt x="2359743" y="4809971"/>
                    </a:lnTo>
                    <a:cubicBezTo>
                      <a:pt x="2359857" y="4810114"/>
                      <a:pt x="2360009" y="4810248"/>
                      <a:pt x="2360124" y="4810400"/>
                    </a:cubicBezTo>
                    <a:cubicBezTo>
                      <a:pt x="2399605" y="4848110"/>
                      <a:pt x="2439095" y="4848110"/>
                      <a:pt x="2478586" y="4810400"/>
                    </a:cubicBezTo>
                    <a:cubicBezTo>
                      <a:pt x="2478691" y="4810276"/>
                      <a:pt x="2478805" y="4810162"/>
                      <a:pt x="2478910" y="4810038"/>
                    </a:cubicBezTo>
                    <a:lnTo>
                      <a:pt x="3344390" y="3725721"/>
                    </a:lnTo>
                    <a:cubicBezTo>
                      <a:pt x="3402902" y="3652436"/>
                      <a:pt x="3392472" y="3547785"/>
                      <a:pt x="3320663" y="3487473"/>
                    </a:cubicBezTo>
                    <a:lnTo>
                      <a:pt x="3265618" y="3441248"/>
                    </a:lnTo>
                    <a:lnTo>
                      <a:pt x="3304880" y="3356742"/>
                    </a:lnTo>
                    <a:cubicBezTo>
                      <a:pt x="3363411" y="3378849"/>
                      <a:pt x="3456299" y="3414806"/>
                      <a:pt x="3562664" y="3459193"/>
                    </a:cubicBezTo>
                    <a:lnTo>
                      <a:pt x="3562664" y="4223222"/>
                    </a:lnTo>
                    <a:cubicBezTo>
                      <a:pt x="3427095" y="4257331"/>
                      <a:pt x="3326406" y="4380232"/>
                      <a:pt x="3326406" y="4526241"/>
                    </a:cubicBezTo>
                    <a:cubicBezTo>
                      <a:pt x="3326406" y="4698529"/>
                      <a:pt x="3466576" y="4838699"/>
                      <a:pt x="3638864" y="4838699"/>
                    </a:cubicBezTo>
                    <a:cubicBezTo>
                      <a:pt x="3811153" y="4838699"/>
                      <a:pt x="3951323" y="4698529"/>
                      <a:pt x="3951323" y="4526241"/>
                    </a:cubicBezTo>
                    <a:cubicBezTo>
                      <a:pt x="3951323" y="4380232"/>
                      <a:pt x="3850643" y="4257331"/>
                      <a:pt x="3715064" y="4223222"/>
                    </a:cubicBezTo>
                    <a:lnTo>
                      <a:pt x="3715064" y="3524868"/>
                    </a:lnTo>
                    <a:cubicBezTo>
                      <a:pt x="3890905" y="3603249"/>
                      <a:pt x="4075986" y="3695670"/>
                      <a:pt x="4194296" y="3782433"/>
                    </a:cubicBezTo>
                    <a:cubicBezTo>
                      <a:pt x="4378043" y="3917183"/>
                      <a:pt x="4686300" y="4223689"/>
                      <a:pt x="4686300" y="4762499"/>
                    </a:cubicBezTo>
                    <a:cubicBezTo>
                      <a:pt x="4686300" y="4804590"/>
                      <a:pt x="4720419" y="4838699"/>
                      <a:pt x="4762500" y="4838699"/>
                    </a:cubicBezTo>
                    <a:cubicBezTo>
                      <a:pt x="4804582" y="4838699"/>
                      <a:pt x="4838700" y="4804590"/>
                      <a:pt x="4838700" y="4762499"/>
                    </a:cubicBezTo>
                    <a:cubicBezTo>
                      <a:pt x="4838700" y="4319872"/>
                      <a:pt x="4636665" y="3917850"/>
                      <a:pt x="4284412" y="3659532"/>
                    </a:cubicBezTo>
                    <a:close/>
                    <a:moveTo>
                      <a:pt x="3511753" y="1645804"/>
                    </a:moveTo>
                    <a:cubicBezTo>
                      <a:pt x="3560483" y="1694563"/>
                      <a:pt x="3587325" y="1759361"/>
                      <a:pt x="3587325" y="1828294"/>
                    </a:cubicBezTo>
                    <a:cubicBezTo>
                      <a:pt x="3587325" y="1944127"/>
                      <a:pt x="3510629" y="2042387"/>
                      <a:pt x="3405378" y="2074972"/>
                    </a:cubicBezTo>
                    <a:lnTo>
                      <a:pt x="3405378" y="2046864"/>
                    </a:lnTo>
                    <a:lnTo>
                      <a:pt x="3405378" y="1581520"/>
                    </a:lnTo>
                    <a:cubicBezTo>
                      <a:pt x="3445078" y="1593722"/>
                      <a:pt x="3481454" y="1615515"/>
                      <a:pt x="3511667" y="1645719"/>
                    </a:cubicBezTo>
                    <a:cubicBezTo>
                      <a:pt x="3511696" y="1645747"/>
                      <a:pt x="3511725" y="1645776"/>
                      <a:pt x="3511753" y="1645804"/>
                    </a:cubicBezTo>
                    <a:close/>
                    <a:moveTo>
                      <a:pt x="1679200" y="596810"/>
                    </a:moveTo>
                    <a:lnTo>
                      <a:pt x="1679200" y="596807"/>
                    </a:lnTo>
                    <a:lnTo>
                      <a:pt x="1679200" y="596805"/>
                    </a:lnTo>
                    <a:cubicBezTo>
                      <a:pt x="1679200" y="351760"/>
                      <a:pt x="1878559" y="152400"/>
                      <a:pt x="2123608" y="152400"/>
                    </a:cubicBezTo>
                    <a:lnTo>
                      <a:pt x="2785701" y="152400"/>
                    </a:lnTo>
                    <a:cubicBezTo>
                      <a:pt x="3173711" y="152400"/>
                      <a:pt x="3489389" y="468074"/>
                      <a:pt x="3489389" y="856092"/>
                    </a:cubicBezTo>
                    <a:lnTo>
                      <a:pt x="3489389" y="1450132"/>
                    </a:lnTo>
                    <a:cubicBezTo>
                      <a:pt x="3439363" y="1428930"/>
                      <a:pt x="3385137" y="1417747"/>
                      <a:pt x="3329178" y="1417747"/>
                    </a:cubicBezTo>
                    <a:cubicBezTo>
                      <a:pt x="2592362" y="1417747"/>
                      <a:pt x="2248395" y="1324993"/>
                      <a:pt x="2089595" y="1247183"/>
                    </a:cubicBezTo>
                    <a:cubicBezTo>
                      <a:pt x="2058238" y="1231819"/>
                      <a:pt x="2024758" y="1224266"/>
                      <a:pt x="1991592" y="1223780"/>
                    </a:cubicBezTo>
                    <a:cubicBezTo>
                      <a:pt x="1989820" y="1223656"/>
                      <a:pt x="1988058" y="1223513"/>
                      <a:pt x="1986258" y="1223513"/>
                    </a:cubicBezTo>
                    <a:cubicBezTo>
                      <a:pt x="1816941" y="1223513"/>
                      <a:pt x="1679200" y="1085763"/>
                      <a:pt x="1679200" y="916456"/>
                    </a:cubicBezTo>
                    <a:lnTo>
                      <a:pt x="1679200" y="596810"/>
                    </a:lnTo>
                    <a:close/>
                    <a:moveTo>
                      <a:pt x="1433332" y="2046864"/>
                    </a:moveTo>
                    <a:lnTo>
                      <a:pt x="1433332" y="2074972"/>
                    </a:lnTo>
                    <a:cubicBezTo>
                      <a:pt x="1328071" y="2042387"/>
                      <a:pt x="1251376" y="1944127"/>
                      <a:pt x="1251376" y="1828294"/>
                    </a:cubicBezTo>
                    <a:cubicBezTo>
                      <a:pt x="1251376" y="1759342"/>
                      <a:pt x="1278236" y="1694515"/>
                      <a:pt x="1326985" y="1645757"/>
                    </a:cubicBezTo>
                    <a:cubicBezTo>
                      <a:pt x="1357208" y="1615543"/>
                      <a:pt x="1393612" y="1593731"/>
                      <a:pt x="1433332" y="1581520"/>
                    </a:cubicBezTo>
                    <a:lnTo>
                      <a:pt x="1433332" y="2046864"/>
                    </a:lnTo>
                    <a:close/>
                    <a:moveTo>
                      <a:pt x="1349312" y="1450132"/>
                    </a:moveTo>
                    <a:lnTo>
                      <a:pt x="1349312" y="926702"/>
                    </a:lnTo>
                    <a:cubicBezTo>
                      <a:pt x="1349312" y="813358"/>
                      <a:pt x="1424035" y="717154"/>
                      <a:pt x="1526800" y="684718"/>
                    </a:cubicBezTo>
                    <a:lnTo>
                      <a:pt x="1526800" y="916456"/>
                    </a:lnTo>
                    <a:cubicBezTo>
                      <a:pt x="1526800" y="1099688"/>
                      <a:pt x="1634652" y="1258156"/>
                      <a:pt x="1790186" y="1331870"/>
                    </a:cubicBezTo>
                    <a:cubicBezTo>
                      <a:pt x="1732779" y="1388115"/>
                      <a:pt x="1636643" y="1417747"/>
                      <a:pt x="1509532" y="1417747"/>
                    </a:cubicBezTo>
                    <a:cubicBezTo>
                      <a:pt x="1453563" y="1417747"/>
                      <a:pt x="1399337" y="1428930"/>
                      <a:pt x="1349312" y="1450132"/>
                    </a:cubicBezTo>
                    <a:close/>
                    <a:moveTo>
                      <a:pt x="1585732" y="2046864"/>
                    </a:moveTo>
                    <a:lnTo>
                      <a:pt x="1585732" y="1566928"/>
                    </a:lnTo>
                    <a:cubicBezTo>
                      <a:pt x="1777175" y="1550202"/>
                      <a:pt x="1877987" y="1471211"/>
                      <a:pt x="1929870" y="1403736"/>
                    </a:cubicBezTo>
                    <a:cubicBezTo>
                      <a:pt x="1950949" y="1376342"/>
                      <a:pt x="1989935" y="1368055"/>
                      <a:pt x="2022539" y="1384038"/>
                    </a:cubicBezTo>
                    <a:cubicBezTo>
                      <a:pt x="2189969" y="1466077"/>
                      <a:pt x="2538603" y="1563337"/>
                      <a:pt x="3252978" y="1569804"/>
                    </a:cubicBezTo>
                    <a:lnTo>
                      <a:pt x="3252978" y="2046864"/>
                    </a:lnTo>
                    <a:cubicBezTo>
                      <a:pt x="3252978" y="2506521"/>
                      <a:pt x="2879017" y="2880482"/>
                      <a:pt x="2419350" y="2880482"/>
                    </a:cubicBezTo>
                    <a:cubicBezTo>
                      <a:pt x="1959693" y="2880482"/>
                      <a:pt x="1585732" y="2506521"/>
                      <a:pt x="1585732" y="2046864"/>
                    </a:cubicBezTo>
                    <a:close/>
                    <a:moveTo>
                      <a:pt x="2785186" y="2962474"/>
                    </a:moveTo>
                    <a:lnTo>
                      <a:pt x="2785186" y="3084317"/>
                    </a:lnTo>
                    <a:lnTo>
                      <a:pt x="2710786" y="3365114"/>
                    </a:lnTo>
                    <a:cubicBezTo>
                      <a:pt x="2684478" y="3388527"/>
                      <a:pt x="2599973" y="3447906"/>
                      <a:pt x="2419350" y="3447906"/>
                    </a:cubicBezTo>
                    <a:cubicBezTo>
                      <a:pt x="2238718" y="3447906"/>
                      <a:pt x="2154212" y="3388517"/>
                      <a:pt x="2127914" y="3365114"/>
                    </a:cubicBezTo>
                    <a:lnTo>
                      <a:pt x="2053514" y="3084317"/>
                    </a:lnTo>
                    <a:lnTo>
                      <a:pt x="2053514" y="2962474"/>
                    </a:lnTo>
                    <a:cubicBezTo>
                      <a:pt x="2166690" y="3007860"/>
                      <a:pt x="2290143" y="3032882"/>
                      <a:pt x="2419350" y="3032882"/>
                    </a:cubicBezTo>
                    <a:cubicBezTo>
                      <a:pt x="2548557" y="3032882"/>
                      <a:pt x="2672010" y="3007860"/>
                      <a:pt x="2785186" y="2962474"/>
                    </a:cubicBezTo>
                    <a:close/>
                    <a:moveTo>
                      <a:pt x="1601819" y="3616127"/>
                    </a:moveTo>
                    <a:lnTo>
                      <a:pt x="1715786" y="3520410"/>
                    </a:lnTo>
                    <a:cubicBezTo>
                      <a:pt x="1742151" y="3498265"/>
                      <a:pt x="1750390" y="3461184"/>
                      <a:pt x="1735884" y="3429951"/>
                    </a:cubicBezTo>
                    <a:lnTo>
                      <a:pt x="1642377" y="3228707"/>
                    </a:lnTo>
                    <a:cubicBezTo>
                      <a:pt x="1639605" y="3222754"/>
                      <a:pt x="1640529" y="3217448"/>
                      <a:pt x="1641796" y="3214057"/>
                    </a:cubicBezTo>
                    <a:cubicBezTo>
                      <a:pt x="1643053" y="3210657"/>
                      <a:pt x="1645815" y="3206028"/>
                      <a:pt x="1651797" y="3203323"/>
                    </a:cubicBezTo>
                    <a:lnTo>
                      <a:pt x="1877397" y="3101291"/>
                    </a:lnTo>
                    <a:cubicBezTo>
                      <a:pt x="1877397" y="3101291"/>
                      <a:pt x="1877397" y="3101291"/>
                      <a:pt x="1877397" y="3101291"/>
                    </a:cubicBezTo>
                    <a:cubicBezTo>
                      <a:pt x="1884035" y="3098281"/>
                      <a:pt x="1889770" y="3099710"/>
                      <a:pt x="1893418" y="3101443"/>
                    </a:cubicBezTo>
                    <a:cubicBezTo>
                      <a:pt x="1897056" y="3103177"/>
                      <a:pt x="1901781" y="3106711"/>
                      <a:pt x="1903657" y="3113769"/>
                    </a:cubicBezTo>
                    <a:lnTo>
                      <a:pt x="2252901" y="4431819"/>
                    </a:lnTo>
                    <a:lnTo>
                      <a:pt x="1601819" y="3616127"/>
                    </a:lnTo>
                    <a:close/>
                    <a:moveTo>
                      <a:pt x="2419350" y="4464995"/>
                    </a:moveTo>
                    <a:lnTo>
                      <a:pt x="2180749" y="3564530"/>
                    </a:lnTo>
                    <a:cubicBezTo>
                      <a:pt x="2241833" y="3585180"/>
                      <a:pt x="2320271" y="3600306"/>
                      <a:pt x="2419350" y="3600306"/>
                    </a:cubicBezTo>
                    <a:cubicBezTo>
                      <a:pt x="2518439" y="3600306"/>
                      <a:pt x="2596877" y="3585180"/>
                      <a:pt x="2657951" y="3564530"/>
                    </a:cubicBezTo>
                    <a:lnTo>
                      <a:pt x="2419350" y="4464995"/>
                    </a:lnTo>
                    <a:close/>
                    <a:moveTo>
                      <a:pt x="3225279" y="3630652"/>
                    </a:moveTo>
                    <a:lnTo>
                      <a:pt x="2585809" y="4431819"/>
                    </a:lnTo>
                    <a:lnTo>
                      <a:pt x="2935053" y="3113769"/>
                    </a:lnTo>
                    <a:cubicBezTo>
                      <a:pt x="2936920" y="3106711"/>
                      <a:pt x="2941644" y="3103167"/>
                      <a:pt x="2945283" y="3101443"/>
                    </a:cubicBezTo>
                    <a:cubicBezTo>
                      <a:pt x="2947388" y="3100443"/>
                      <a:pt x="2950178" y="3099548"/>
                      <a:pt x="2953465" y="3099548"/>
                    </a:cubicBezTo>
                    <a:cubicBezTo>
                      <a:pt x="2955855" y="3099548"/>
                      <a:pt x="2958503" y="3100024"/>
                      <a:pt x="2961304" y="3101291"/>
                    </a:cubicBezTo>
                    <a:lnTo>
                      <a:pt x="3186894" y="3203323"/>
                    </a:lnTo>
                    <a:cubicBezTo>
                      <a:pt x="3192885" y="3206028"/>
                      <a:pt x="3195647" y="3210647"/>
                      <a:pt x="3196904" y="3214048"/>
                    </a:cubicBezTo>
                    <a:cubicBezTo>
                      <a:pt x="3198171" y="3217448"/>
                      <a:pt x="3199086" y="3222754"/>
                      <a:pt x="3196323" y="3228707"/>
                    </a:cubicBezTo>
                    <a:lnTo>
                      <a:pt x="3102817" y="3429951"/>
                    </a:lnTo>
                    <a:cubicBezTo>
                      <a:pt x="3088300" y="3461184"/>
                      <a:pt x="3096540" y="3498265"/>
                      <a:pt x="3122905" y="3520410"/>
                    </a:cubicBezTo>
                    <a:lnTo>
                      <a:pt x="3222651" y="3604173"/>
                    </a:lnTo>
                    <a:cubicBezTo>
                      <a:pt x="3230623" y="3610879"/>
                      <a:pt x="3231785" y="3622508"/>
                      <a:pt x="3225279" y="3630652"/>
                    </a:cubicBezTo>
                    <a:close/>
                    <a:moveTo>
                      <a:pt x="3798923" y="4526241"/>
                    </a:moveTo>
                    <a:cubicBezTo>
                      <a:pt x="3798923" y="4614499"/>
                      <a:pt x="3727123" y="4686299"/>
                      <a:pt x="3638864" y="4686299"/>
                    </a:cubicBezTo>
                    <a:cubicBezTo>
                      <a:pt x="3550615" y="4686299"/>
                      <a:pt x="3478806" y="4614499"/>
                      <a:pt x="3478806" y="4526241"/>
                    </a:cubicBezTo>
                    <a:cubicBezTo>
                      <a:pt x="3478806" y="4437982"/>
                      <a:pt x="3550615" y="4366183"/>
                      <a:pt x="3638864" y="4366183"/>
                    </a:cubicBezTo>
                    <a:cubicBezTo>
                      <a:pt x="3727123" y="4366183"/>
                      <a:pt x="3798923" y="4437982"/>
                      <a:pt x="3798923" y="4526241"/>
                    </a:cubicBezTo>
                    <a:close/>
                  </a:path>
                </a:pathLst>
              </a:custGeom>
              <a:solidFill>
                <a:schemeClr val="bg1"/>
              </a:solidFill>
              <a:ln w="9525" cap="flat">
                <a:noFill/>
                <a:prstDash val="solid"/>
                <a:miter/>
              </a:ln>
            </p:spPr>
            <p:txBody>
              <a:bodyPr rtlCol="0" anchor="ctr"/>
              <a:lstStyle/>
              <a:p>
                <a:endParaRPr lang="en-US" dirty="0"/>
              </a:p>
            </p:txBody>
          </p:sp>
        </p:grpSp>
      </p:grpSp>
      <p:grpSp>
        <p:nvGrpSpPr>
          <p:cNvPr id="75" name="Group 74">
            <a:extLst>
              <a:ext uri="{FF2B5EF4-FFF2-40B4-BE49-F238E27FC236}">
                <a16:creationId xmlns:a16="http://schemas.microsoft.com/office/drawing/2014/main" id="{FCC727DE-4FF6-4155-BED3-D9F0CC984B3D}"/>
              </a:ext>
            </a:extLst>
          </p:cNvPr>
          <p:cNvGrpSpPr/>
          <p:nvPr/>
        </p:nvGrpSpPr>
        <p:grpSpPr>
          <a:xfrm>
            <a:off x="6533939" y="1889604"/>
            <a:ext cx="5634034" cy="1628167"/>
            <a:chOff x="3292449" y="3429105"/>
            <a:chExt cx="5634034" cy="1628167"/>
          </a:xfrm>
        </p:grpSpPr>
        <p:sp>
          <p:nvSpPr>
            <p:cNvPr id="76" name="Freeform: Shape 75">
              <a:extLst>
                <a:ext uri="{FF2B5EF4-FFF2-40B4-BE49-F238E27FC236}">
                  <a16:creationId xmlns:a16="http://schemas.microsoft.com/office/drawing/2014/main" id="{22544B45-C26E-BD16-3EE8-15ADC50C4CD2}"/>
                </a:ext>
              </a:extLst>
            </p:cNvPr>
            <p:cNvSpPr/>
            <p:nvPr/>
          </p:nvSpPr>
          <p:spPr>
            <a:xfrm>
              <a:off x="3722790" y="3429105"/>
              <a:ext cx="5203693" cy="1628167"/>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77" name="Freeform: Shape 76">
              <a:extLst>
                <a:ext uri="{FF2B5EF4-FFF2-40B4-BE49-F238E27FC236}">
                  <a16:creationId xmlns:a16="http://schemas.microsoft.com/office/drawing/2014/main" id="{A62531E3-83F4-477C-C1FE-21674447D1E0}"/>
                </a:ext>
              </a:extLst>
            </p:cNvPr>
            <p:cNvSpPr/>
            <p:nvPr/>
          </p:nvSpPr>
          <p:spPr>
            <a:xfrm>
              <a:off x="3826811" y="3533522"/>
              <a:ext cx="5007003" cy="1419333"/>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78" name="Freeform: Shape 77">
              <a:extLst>
                <a:ext uri="{FF2B5EF4-FFF2-40B4-BE49-F238E27FC236}">
                  <a16:creationId xmlns:a16="http://schemas.microsoft.com/office/drawing/2014/main" id="{AB659C5A-48C0-D537-879D-B8CF0F89C8AC}"/>
                </a:ext>
              </a:extLst>
            </p:cNvPr>
            <p:cNvSpPr/>
            <p:nvPr/>
          </p:nvSpPr>
          <p:spPr>
            <a:xfrm>
              <a:off x="3871429" y="3578272"/>
              <a:ext cx="4922651" cy="1329832"/>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79" name="Freeform: Shape 78">
              <a:extLst>
                <a:ext uri="{FF2B5EF4-FFF2-40B4-BE49-F238E27FC236}">
                  <a16:creationId xmlns:a16="http://schemas.microsoft.com/office/drawing/2014/main" id="{354B63F6-A37F-6879-EF18-7C4BCE7DA840}"/>
                </a:ext>
              </a:extLst>
            </p:cNvPr>
            <p:cNvSpPr/>
            <p:nvPr/>
          </p:nvSpPr>
          <p:spPr>
            <a:xfrm>
              <a:off x="3292449" y="3730871"/>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N" dirty="0"/>
            </a:p>
          </p:txBody>
        </p:sp>
        <p:sp>
          <p:nvSpPr>
            <p:cNvPr id="80" name="Content Placeholder 3">
              <a:extLst>
                <a:ext uri="{FF2B5EF4-FFF2-40B4-BE49-F238E27FC236}">
                  <a16:creationId xmlns:a16="http://schemas.microsoft.com/office/drawing/2014/main" id="{D0129D7C-BB05-20DA-1515-23050CB5931B}"/>
                </a:ext>
              </a:extLst>
            </p:cNvPr>
            <p:cNvSpPr txBox="1">
              <a:spLocks/>
            </p:cNvSpPr>
            <p:nvPr/>
          </p:nvSpPr>
          <p:spPr>
            <a:xfrm>
              <a:off x="4535813" y="4053849"/>
              <a:ext cx="4147911" cy="789960"/>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137160" indent="-137160">
                <a:spcAft>
                  <a:spcPts val="400"/>
                </a:spcAft>
              </a:pPr>
              <a:r>
                <a:rPr lang="en-US" sz="1200" dirty="0"/>
                <a:t>Evolocumab demonstrated consistent LDL-C lowering and safety profile through long-term follow up</a:t>
              </a:r>
            </a:p>
            <a:p>
              <a:pPr marL="0" indent="0">
                <a:spcAft>
                  <a:spcPts val="400"/>
                </a:spcAft>
                <a:buNone/>
              </a:pPr>
              <a:endParaRPr lang="en-US" sz="1200" dirty="0"/>
            </a:p>
          </p:txBody>
        </p:sp>
        <p:grpSp>
          <p:nvGrpSpPr>
            <p:cNvPr id="81" name="Group 80">
              <a:extLst>
                <a:ext uri="{FF2B5EF4-FFF2-40B4-BE49-F238E27FC236}">
                  <a16:creationId xmlns:a16="http://schemas.microsoft.com/office/drawing/2014/main" id="{DBFEB9A8-0737-8141-53E4-363E552B0F7A}"/>
                </a:ext>
              </a:extLst>
            </p:cNvPr>
            <p:cNvGrpSpPr/>
            <p:nvPr/>
          </p:nvGrpSpPr>
          <p:grpSpPr>
            <a:xfrm>
              <a:off x="3456920" y="3872667"/>
              <a:ext cx="804066" cy="774318"/>
              <a:chOff x="6511664" y="3894064"/>
              <a:chExt cx="804066" cy="774318"/>
            </a:xfrm>
          </p:grpSpPr>
          <p:sp>
            <p:nvSpPr>
              <p:cNvPr id="82" name="Freeform: Shape 81">
                <a:extLst>
                  <a:ext uri="{FF2B5EF4-FFF2-40B4-BE49-F238E27FC236}">
                    <a16:creationId xmlns:a16="http://schemas.microsoft.com/office/drawing/2014/main" id="{765ACCD1-0AA9-B4ED-FE84-2EB6EB909E34}"/>
                  </a:ext>
                </a:extLst>
              </p:cNvPr>
              <p:cNvSpPr/>
              <p:nvPr/>
            </p:nvSpPr>
            <p:spPr>
              <a:xfrm>
                <a:off x="6918119" y="4175925"/>
                <a:ext cx="397611" cy="492457"/>
              </a:xfrm>
              <a:custGeom>
                <a:avLst/>
                <a:gdLst>
                  <a:gd name="connsiteX0" fmla="*/ 33456 w 1068639"/>
                  <a:gd name="connsiteY0" fmla="*/ 1323551 h 1323551"/>
                  <a:gd name="connsiteX1" fmla="*/ 1166 w 1068639"/>
                  <a:gd name="connsiteY1" fmla="*/ 1288118 h 1323551"/>
                  <a:gd name="connsiteX2" fmla="*/ 309 w 1068639"/>
                  <a:gd name="connsiteY2" fmla="*/ 1275164 h 1323551"/>
                  <a:gd name="connsiteX3" fmla="*/ 594 w 1068639"/>
                  <a:gd name="connsiteY3" fmla="*/ 1095046 h 1323551"/>
                  <a:gd name="connsiteX4" fmla="*/ 7738 w 1068639"/>
                  <a:gd name="connsiteY4" fmla="*/ 979222 h 1323551"/>
                  <a:gd name="connsiteX5" fmla="*/ 26407 w 1068639"/>
                  <a:gd name="connsiteY5" fmla="*/ 833776 h 1323551"/>
                  <a:gd name="connsiteX6" fmla="*/ 106512 w 1068639"/>
                  <a:gd name="connsiteY6" fmla="*/ 686614 h 1323551"/>
                  <a:gd name="connsiteX7" fmla="*/ 243387 w 1068639"/>
                  <a:gd name="connsiteY7" fmla="*/ 588412 h 1323551"/>
                  <a:gd name="connsiteX8" fmla="*/ 402073 w 1068639"/>
                  <a:gd name="connsiteY8" fmla="*/ 490209 h 1323551"/>
                  <a:gd name="connsiteX9" fmla="*/ 532089 w 1068639"/>
                  <a:gd name="connsiteY9" fmla="*/ 374290 h 1323551"/>
                  <a:gd name="connsiteX10" fmla="*/ 600193 w 1068639"/>
                  <a:gd name="connsiteY10" fmla="*/ 310282 h 1323551"/>
                  <a:gd name="connsiteX11" fmla="*/ 699063 w 1068639"/>
                  <a:gd name="connsiteY11" fmla="*/ 260942 h 1323551"/>
                  <a:gd name="connsiteX12" fmla="*/ 762975 w 1068639"/>
                  <a:gd name="connsiteY12" fmla="*/ 277325 h 1323551"/>
                  <a:gd name="connsiteX13" fmla="*/ 778120 w 1068639"/>
                  <a:gd name="connsiteY13" fmla="*/ 272467 h 1323551"/>
                  <a:gd name="connsiteX14" fmla="*/ 861273 w 1068639"/>
                  <a:gd name="connsiteY14" fmla="*/ 72728 h 1323551"/>
                  <a:gd name="connsiteX15" fmla="*/ 993766 w 1068639"/>
                  <a:gd name="connsiteY15" fmla="*/ 3100 h 1323551"/>
                  <a:gd name="connsiteX16" fmla="*/ 1064632 w 1068639"/>
                  <a:gd name="connsiteY16" fmla="*/ 87778 h 1323551"/>
                  <a:gd name="connsiteX17" fmla="*/ 1053012 w 1068639"/>
                  <a:gd name="connsiteY17" fmla="*/ 230272 h 1323551"/>
                  <a:gd name="connsiteX18" fmla="*/ 972430 w 1068639"/>
                  <a:gd name="connsiteY18" fmla="*/ 519451 h 1323551"/>
                  <a:gd name="connsiteX19" fmla="*/ 850891 w 1068639"/>
                  <a:gd name="connsiteY19" fmla="*/ 742716 h 1323551"/>
                  <a:gd name="connsiteX20" fmla="*/ 623053 w 1068639"/>
                  <a:gd name="connsiteY20" fmla="*/ 977127 h 1323551"/>
                  <a:gd name="connsiteX21" fmla="*/ 554664 w 1068639"/>
                  <a:gd name="connsiteY21" fmla="*/ 1042659 h 1323551"/>
                  <a:gd name="connsiteX22" fmla="*/ 552759 w 1068639"/>
                  <a:gd name="connsiteY22" fmla="*/ 1054565 h 1323551"/>
                  <a:gd name="connsiteX23" fmla="*/ 559331 w 1068639"/>
                  <a:gd name="connsiteY23" fmla="*/ 1082569 h 1323551"/>
                  <a:gd name="connsiteX24" fmla="*/ 559807 w 1068639"/>
                  <a:gd name="connsiteY24" fmla="*/ 1273354 h 1323551"/>
                  <a:gd name="connsiteX25" fmla="*/ 532089 w 1068639"/>
                  <a:gd name="connsiteY25" fmla="*/ 1320217 h 1323551"/>
                  <a:gd name="connsiteX26" fmla="*/ 528851 w 1068639"/>
                  <a:gd name="connsiteY26" fmla="*/ 1323456 h 1323551"/>
                  <a:gd name="connsiteX27" fmla="*/ 33265 w 1068639"/>
                  <a:gd name="connsiteY27" fmla="*/ 1323456 h 1323551"/>
                  <a:gd name="connsiteX28" fmla="*/ 266913 w 1068639"/>
                  <a:gd name="connsiteY28" fmla="*/ 1037896 h 1323551"/>
                  <a:gd name="connsiteX29" fmla="*/ 266913 w 1068639"/>
                  <a:gd name="connsiteY29" fmla="*/ 1038468 h 1323551"/>
                  <a:gd name="connsiteX30" fmla="*/ 448269 w 1068639"/>
                  <a:gd name="connsiteY30" fmla="*/ 1038658 h 1323551"/>
                  <a:gd name="connsiteX31" fmla="*/ 470177 w 1068639"/>
                  <a:gd name="connsiteY31" fmla="*/ 1029800 h 1323551"/>
                  <a:gd name="connsiteX32" fmla="*/ 619434 w 1068639"/>
                  <a:gd name="connsiteY32" fmla="*/ 884163 h 1323551"/>
                  <a:gd name="connsiteX33" fmla="*/ 802980 w 1068639"/>
                  <a:gd name="connsiteY33" fmla="*/ 692615 h 1323551"/>
                  <a:gd name="connsiteX34" fmla="*/ 906517 w 1068639"/>
                  <a:gd name="connsiteY34" fmla="*/ 499639 h 1323551"/>
                  <a:gd name="connsiteX35" fmla="*/ 965477 w 1068639"/>
                  <a:gd name="connsiteY35" fmla="*/ 285326 h 1323551"/>
                  <a:gd name="connsiteX36" fmla="*/ 998910 w 1068639"/>
                  <a:gd name="connsiteY36" fmla="*/ 150071 h 1323551"/>
                  <a:gd name="connsiteX37" fmla="*/ 995290 w 1068639"/>
                  <a:gd name="connsiteY37" fmla="*/ 91683 h 1323551"/>
                  <a:gd name="connsiteX38" fmla="*/ 954523 w 1068639"/>
                  <a:gd name="connsiteY38" fmla="*/ 72347 h 1323551"/>
                  <a:gd name="connsiteX39" fmla="*/ 921281 w 1068639"/>
                  <a:gd name="connsiteY39" fmla="*/ 107113 h 1323551"/>
                  <a:gd name="connsiteX40" fmla="*/ 795551 w 1068639"/>
                  <a:gd name="connsiteY40" fmla="*/ 408294 h 1323551"/>
                  <a:gd name="connsiteX41" fmla="*/ 760404 w 1068639"/>
                  <a:gd name="connsiteY41" fmla="*/ 462586 h 1323551"/>
                  <a:gd name="connsiteX42" fmla="*/ 558855 w 1068639"/>
                  <a:gd name="connsiteY42" fmla="*/ 689186 h 1323551"/>
                  <a:gd name="connsiteX43" fmla="*/ 505419 w 1068639"/>
                  <a:gd name="connsiteY43" fmla="*/ 746241 h 1323551"/>
                  <a:gd name="connsiteX44" fmla="*/ 468177 w 1068639"/>
                  <a:gd name="connsiteY44" fmla="*/ 751289 h 1323551"/>
                  <a:gd name="connsiteX45" fmla="*/ 451127 w 1068639"/>
                  <a:gd name="connsiteY45" fmla="*/ 712999 h 1323551"/>
                  <a:gd name="connsiteX46" fmla="*/ 464462 w 1068639"/>
                  <a:gd name="connsiteY46" fmla="*/ 691091 h 1323551"/>
                  <a:gd name="connsiteX47" fmla="*/ 631054 w 1068639"/>
                  <a:gd name="connsiteY47" fmla="*/ 504687 h 1323551"/>
                  <a:gd name="connsiteX48" fmla="*/ 710874 w 1068639"/>
                  <a:gd name="connsiteY48" fmla="*/ 415533 h 1323551"/>
                  <a:gd name="connsiteX49" fmla="*/ 735543 w 1068639"/>
                  <a:gd name="connsiteY49" fmla="*/ 357049 h 1323551"/>
                  <a:gd name="connsiteX50" fmla="*/ 700206 w 1068639"/>
                  <a:gd name="connsiteY50" fmla="*/ 329713 h 1323551"/>
                  <a:gd name="connsiteX51" fmla="*/ 647342 w 1068639"/>
                  <a:gd name="connsiteY51" fmla="*/ 359716 h 1323551"/>
                  <a:gd name="connsiteX52" fmla="*/ 522374 w 1068639"/>
                  <a:gd name="connsiteY52" fmla="*/ 475731 h 1323551"/>
                  <a:gd name="connsiteX53" fmla="*/ 295298 w 1068639"/>
                  <a:gd name="connsiteY53" fmla="*/ 638513 h 1323551"/>
                  <a:gd name="connsiteX54" fmla="*/ 147375 w 1068639"/>
                  <a:gd name="connsiteY54" fmla="*/ 743193 h 1323551"/>
                  <a:gd name="connsiteX55" fmla="*/ 94511 w 1068639"/>
                  <a:gd name="connsiteY55" fmla="*/ 841872 h 1323551"/>
                  <a:gd name="connsiteX56" fmla="*/ 72699 w 1068639"/>
                  <a:gd name="connsiteY56" fmla="*/ 1029800 h 1323551"/>
                  <a:gd name="connsiteX57" fmla="*/ 80985 w 1068639"/>
                  <a:gd name="connsiteY57" fmla="*/ 1037896 h 1323551"/>
                  <a:gd name="connsiteX58" fmla="*/ 267104 w 1068639"/>
                  <a:gd name="connsiteY58" fmla="*/ 1037706 h 1323551"/>
                  <a:gd name="connsiteX59" fmla="*/ 489227 w 1068639"/>
                  <a:gd name="connsiteY59" fmla="*/ 1107334 h 1323551"/>
                  <a:gd name="connsiteX60" fmla="*/ 70794 w 1068639"/>
                  <a:gd name="connsiteY60" fmla="*/ 1107334 h 1323551"/>
                  <a:gd name="connsiteX61" fmla="*/ 70794 w 1068639"/>
                  <a:gd name="connsiteY61" fmla="*/ 1245827 h 1323551"/>
                  <a:gd name="connsiteX62" fmla="*/ 80128 w 1068639"/>
                  <a:gd name="connsiteY62" fmla="*/ 1252780 h 1323551"/>
                  <a:gd name="connsiteX63" fmla="*/ 479226 w 1068639"/>
                  <a:gd name="connsiteY63" fmla="*/ 1252780 h 1323551"/>
                  <a:gd name="connsiteX64" fmla="*/ 489513 w 1068639"/>
                  <a:gd name="connsiteY64" fmla="*/ 1241636 h 1323551"/>
                  <a:gd name="connsiteX65" fmla="*/ 489227 w 1068639"/>
                  <a:gd name="connsiteY65" fmla="*/ 1181248 h 1323551"/>
                  <a:gd name="connsiteX66" fmla="*/ 489227 w 1068639"/>
                  <a:gd name="connsiteY66" fmla="*/ 1107238 h 132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68639" h="1323551">
                    <a:moveTo>
                      <a:pt x="33456" y="1323551"/>
                    </a:moveTo>
                    <a:cubicBezTo>
                      <a:pt x="17739" y="1316217"/>
                      <a:pt x="2976" y="1308121"/>
                      <a:pt x="1166" y="1288118"/>
                    </a:cubicBezTo>
                    <a:cubicBezTo>
                      <a:pt x="785" y="1283832"/>
                      <a:pt x="309" y="1279450"/>
                      <a:pt x="309" y="1275164"/>
                    </a:cubicBezTo>
                    <a:cubicBezTo>
                      <a:pt x="309" y="1215157"/>
                      <a:pt x="-549" y="1155054"/>
                      <a:pt x="594" y="1095046"/>
                    </a:cubicBezTo>
                    <a:cubicBezTo>
                      <a:pt x="1356" y="1056375"/>
                      <a:pt x="3833" y="1017703"/>
                      <a:pt x="7738" y="979222"/>
                    </a:cubicBezTo>
                    <a:cubicBezTo>
                      <a:pt x="12691" y="930645"/>
                      <a:pt x="18406" y="881972"/>
                      <a:pt x="26407" y="833776"/>
                    </a:cubicBezTo>
                    <a:cubicBezTo>
                      <a:pt x="36027" y="775959"/>
                      <a:pt x="64793" y="727667"/>
                      <a:pt x="106512" y="686614"/>
                    </a:cubicBezTo>
                    <a:cubicBezTo>
                      <a:pt x="147089" y="646609"/>
                      <a:pt x="192142" y="613653"/>
                      <a:pt x="243387" y="588412"/>
                    </a:cubicBezTo>
                    <a:cubicBezTo>
                      <a:pt x="299298" y="560884"/>
                      <a:pt x="354543" y="531547"/>
                      <a:pt x="402073" y="490209"/>
                    </a:cubicBezTo>
                    <a:cubicBezTo>
                      <a:pt x="445888" y="452109"/>
                      <a:pt x="489036" y="413247"/>
                      <a:pt x="532089" y="374290"/>
                    </a:cubicBezTo>
                    <a:cubicBezTo>
                      <a:pt x="555235" y="353430"/>
                      <a:pt x="577047" y="331141"/>
                      <a:pt x="600193" y="310282"/>
                    </a:cubicBezTo>
                    <a:cubicBezTo>
                      <a:pt x="628482" y="284850"/>
                      <a:pt x="660010" y="264943"/>
                      <a:pt x="699063" y="260942"/>
                    </a:cubicBezTo>
                    <a:cubicBezTo>
                      <a:pt x="722304" y="258561"/>
                      <a:pt x="743925" y="263609"/>
                      <a:pt x="762975" y="277325"/>
                    </a:cubicBezTo>
                    <a:cubicBezTo>
                      <a:pt x="771167" y="283231"/>
                      <a:pt x="774405" y="281516"/>
                      <a:pt x="778120" y="272467"/>
                    </a:cubicBezTo>
                    <a:cubicBezTo>
                      <a:pt x="805552" y="205792"/>
                      <a:pt x="833175" y="139117"/>
                      <a:pt x="861273" y="72728"/>
                    </a:cubicBezTo>
                    <a:cubicBezTo>
                      <a:pt x="882990" y="21674"/>
                      <a:pt x="943093" y="-10425"/>
                      <a:pt x="993766" y="3100"/>
                    </a:cubicBezTo>
                    <a:cubicBezTo>
                      <a:pt x="1036438" y="14530"/>
                      <a:pt x="1056822" y="46439"/>
                      <a:pt x="1064632" y="87778"/>
                    </a:cubicBezTo>
                    <a:cubicBezTo>
                      <a:pt x="1073776" y="136260"/>
                      <a:pt x="1066156" y="183504"/>
                      <a:pt x="1053012" y="230272"/>
                    </a:cubicBezTo>
                    <a:cubicBezTo>
                      <a:pt x="1025865" y="326569"/>
                      <a:pt x="997290" y="422581"/>
                      <a:pt x="972430" y="519451"/>
                    </a:cubicBezTo>
                    <a:cubicBezTo>
                      <a:pt x="950618" y="604604"/>
                      <a:pt x="907851" y="676994"/>
                      <a:pt x="850891" y="742716"/>
                    </a:cubicBezTo>
                    <a:cubicBezTo>
                      <a:pt x="779358" y="825203"/>
                      <a:pt x="702206" y="902165"/>
                      <a:pt x="623053" y="977127"/>
                    </a:cubicBezTo>
                    <a:cubicBezTo>
                      <a:pt x="600098" y="998844"/>
                      <a:pt x="577143" y="1020561"/>
                      <a:pt x="554664" y="1042659"/>
                    </a:cubicBezTo>
                    <a:cubicBezTo>
                      <a:pt x="552282" y="1044945"/>
                      <a:pt x="552092" y="1050755"/>
                      <a:pt x="552759" y="1054565"/>
                    </a:cubicBezTo>
                    <a:cubicBezTo>
                      <a:pt x="554473" y="1063995"/>
                      <a:pt x="559236" y="1073234"/>
                      <a:pt x="559331" y="1082569"/>
                    </a:cubicBezTo>
                    <a:cubicBezTo>
                      <a:pt x="559902" y="1146196"/>
                      <a:pt x="559331" y="1209727"/>
                      <a:pt x="559807" y="1273354"/>
                    </a:cubicBezTo>
                    <a:cubicBezTo>
                      <a:pt x="559998" y="1295071"/>
                      <a:pt x="554664" y="1312407"/>
                      <a:pt x="532089" y="1320217"/>
                    </a:cubicBezTo>
                    <a:cubicBezTo>
                      <a:pt x="530756" y="1320694"/>
                      <a:pt x="529899" y="1322408"/>
                      <a:pt x="528851" y="1323456"/>
                    </a:cubicBezTo>
                    <a:lnTo>
                      <a:pt x="33265" y="1323456"/>
                    </a:lnTo>
                    <a:close/>
                    <a:moveTo>
                      <a:pt x="266913" y="1037896"/>
                    </a:moveTo>
                    <a:cubicBezTo>
                      <a:pt x="266913" y="1037896"/>
                      <a:pt x="266913" y="1038277"/>
                      <a:pt x="266913" y="1038468"/>
                    </a:cubicBezTo>
                    <a:cubicBezTo>
                      <a:pt x="327397" y="1038468"/>
                      <a:pt x="387786" y="1038277"/>
                      <a:pt x="448269" y="1038658"/>
                    </a:cubicBezTo>
                    <a:cubicBezTo>
                      <a:pt x="457413" y="1038658"/>
                      <a:pt x="463795" y="1036087"/>
                      <a:pt x="470177" y="1029800"/>
                    </a:cubicBezTo>
                    <a:cubicBezTo>
                      <a:pt x="519802" y="981127"/>
                      <a:pt x="570666" y="933693"/>
                      <a:pt x="619434" y="884163"/>
                    </a:cubicBezTo>
                    <a:cubicBezTo>
                      <a:pt x="681537" y="821203"/>
                      <a:pt x="743068" y="757576"/>
                      <a:pt x="802980" y="692615"/>
                    </a:cubicBezTo>
                    <a:cubicBezTo>
                      <a:pt x="853749" y="637465"/>
                      <a:pt x="888039" y="573076"/>
                      <a:pt x="906517" y="499639"/>
                    </a:cubicBezTo>
                    <a:cubicBezTo>
                      <a:pt x="924519" y="427820"/>
                      <a:pt x="946141" y="356859"/>
                      <a:pt x="965477" y="285326"/>
                    </a:cubicBezTo>
                    <a:cubicBezTo>
                      <a:pt x="977574" y="240463"/>
                      <a:pt x="990051" y="195601"/>
                      <a:pt x="998910" y="150071"/>
                    </a:cubicBezTo>
                    <a:cubicBezTo>
                      <a:pt x="1002529" y="131497"/>
                      <a:pt x="999100" y="110733"/>
                      <a:pt x="995290" y="91683"/>
                    </a:cubicBezTo>
                    <a:cubicBezTo>
                      <a:pt x="991004" y="70347"/>
                      <a:pt x="974907" y="64060"/>
                      <a:pt x="954523" y="72347"/>
                    </a:cubicBezTo>
                    <a:cubicBezTo>
                      <a:pt x="938235" y="79015"/>
                      <a:pt x="928044" y="90826"/>
                      <a:pt x="921281" y="107113"/>
                    </a:cubicBezTo>
                    <a:cubicBezTo>
                      <a:pt x="879847" y="207697"/>
                      <a:pt x="838413" y="308281"/>
                      <a:pt x="795551" y="408294"/>
                    </a:cubicBezTo>
                    <a:cubicBezTo>
                      <a:pt x="787169" y="427820"/>
                      <a:pt x="774501" y="446489"/>
                      <a:pt x="760404" y="462586"/>
                    </a:cubicBezTo>
                    <a:cubicBezTo>
                      <a:pt x="693919" y="538691"/>
                      <a:pt x="626292" y="613843"/>
                      <a:pt x="558855" y="689186"/>
                    </a:cubicBezTo>
                    <a:cubicBezTo>
                      <a:pt x="541519" y="708617"/>
                      <a:pt x="523803" y="727762"/>
                      <a:pt x="505419" y="746241"/>
                    </a:cubicBezTo>
                    <a:cubicBezTo>
                      <a:pt x="495323" y="756433"/>
                      <a:pt x="479035" y="757671"/>
                      <a:pt x="468177" y="751289"/>
                    </a:cubicBezTo>
                    <a:cubicBezTo>
                      <a:pt x="454746" y="743383"/>
                      <a:pt x="446555" y="727000"/>
                      <a:pt x="451127" y="712999"/>
                    </a:cubicBezTo>
                    <a:cubicBezTo>
                      <a:pt x="453699" y="705093"/>
                      <a:pt x="458842" y="697378"/>
                      <a:pt x="464462" y="691091"/>
                    </a:cubicBezTo>
                    <a:cubicBezTo>
                      <a:pt x="519802" y="628798"/>
                      <a:pt x="575523" y="566790"/>
                      <a:pt x="631054" y="504687"/>
                    </a:cubicBezTo>
                    <a:cubicBezTo>
                      <a:pt x="657629" y="474969"/>
                      <a:pt x="684394" y="445346"/>
                      <a:pt x="710874" y="415533"/>
                    </a:cubicBezTo>
                    <a:cubicBezTo>
                      <a:pt x="725733" y="398864"/>
                      <a:pt x="736401" y="380290"/>
                      <a:pt x="735543" y="357049"/>
                    </a:cubicBezTo>
                    <a:cubicBezTo>
                      <a:pt x="734781" y="337237"/>
                      <a:pt x="719541" y="325617"/>
                      <a:pt x="700206" y="329713"/>
                    </a:cubicBezTo>
                    <a:cubicBezTo>
                      <a:pt x="679441" y="334094"/>
                      <a:pt x="662582" y="345619"/>
                      <a:pt x="647342" y="359716"/>
                    </a:cubicBezTo>
                    <a:cubicBezTo>
                      <a:pt x="605622" y="398293"/>
                      <a:pt x="563331" y="436393"/>
                      <a:pt x="522374" y="475731"/>
                    </a:cubicBezTo>
                    <a:cubicBezTo>
                      <a:pt x="454461" y="540977"/>
                      <a:pt x="380642" y="597651"/>
                      <a:pt x="295298" y="638513"/>
                    </a:cubicBezTo>
                    <a:cubicBezTo>
                      <a:pt x="240053" y="664993"/>
                      <a:pt x="189666" y="697949"/>
                      <a:pt x="147375" y="743193"/>
                    </a:cubicBezTo>
                    <a:cubicBezTo>
                      <a:pt x="120705" y="771768"/>
                      <a:pt x="102702" y="803772"/>
                      <a:pt x="94511" y="841872"/>
                    </a:cubicBezTo>
                    <a:cubicBezTo>
                      <a:pt x="81176" y="903879"/>
                      <a:pt x="78033" y="966935"/>
                      <a:pt x="72699" y="1029800"/>
                    </a:cubicBezTo>
                    <a:cubicBezTo>
                      <a:pt x="72222" y="1035896"/>
                      <a:pt x="74604" y="1037896"/>
                      <a:pt x="80985" y="1037896"/>
                    </a:cubicBezTo>
                    <a:cubicBezTo>
                      <a:pt x="142993" y="1037611"/>
                      <a:pt x="205001" y="1037706"/>
                      <a:pt x="267104" y="1037706"/>
                    </a:cubicBezTo>
                    <a:close/>
                    <a:moveTo>
                      <a:pt x="489227" y="1107334"/>
                    </a:moveTo>
                    <a:lnTo>
                      <a:pt x="70794" y="1107334"/>
                    </a:lnTo>
                    <a:cubicBezTo>
                      <a:pt x="70794" y="1154387"/>
                      <a:pt x="70794" y="1200107"/>
                      <a:pt x="70794" y="1245827"/>
                    </a:cubicBezTo>
                    <a:cubicBezTo>
                      <a:pt x="70794" y="1252971"/>
                      <a:pt x="74985" y="1252780"/>
                      <a:pt x="80128" y="1252780"/>
                    </a:cubicBezTo>
                    <a:cubicBezTo>
                      <a:pt x="213192" y="1252780"/>
                      <a:pt x="346257" y="1252590"/>
                      <a:pt x="479226" y="1252780"/>
                    </a:cubicBezTo>
                    <a:cubicBezTo>
                      <a:pt x="487989" y="1252780"/>
                      <a:pt x="489703" y="1249637"/>
                      <a:pt x="489513" y="1241636"/>
                    </a:cubicBezTo>
                    <a:cubicBezTo>
                      <a:pt x="488941" y="1221538"/>
                      <a:pt x="489227" y="1201345"/>
                      <a:pt x="489227" y="1181248"/>
                    </a:cubicBezTo>
                    <a:cubicBezTo>
                      <a:pt x="489227" y="1156864"/>
                      <a:pt x="489227" y="1132480"/>
                      <a:pt x="489227" y="1107238"/>
                    </a:cubicBezTo>
                    <a:close/>
                  </a:path>
                </a:pathLst>
              </a:custGeom>
              <a:solidFill>
                <a:schemeClr val="bg1"/>
              </a:solidFill>
              <a:ln w="9525" cap="flat">
                <a:noFill/>
                <a:prstDash val="solid"/>
                <a:miter/>
              </a:ln>
            </p:spPr>
            <p:txBody>
              <a:bodyPr rtlCol="0" anchor="ctr"/>
              <a:lstStyle/>
              <a:p>
                <a:endParaRPr lang="en-IN" dirty="0"/>
              </a:p>
            </p:txBody>
          </p:sp>
          <p:sp>
            <p:nvSpPr>
              <p:cNvPr id="83" name="Freeform: Shape 82">
                <a:extLst>
                  <a:ext uri="{FF2B5EF4-FFF2-40B4-BE49-F238E27FC236}">
                    <a16:creationId xmlns:a16="http://schemas.microsoft.com/office/drawing/2014/main" id="{69E4309F-F14F-6431-325D-14764354CF02}"/>
                  </a:ext>
                </a:extLst>
              </p:cNvPr>
              <p:cNvSpPr/>
              <p:nvPr/>
            </p:nvSpPr>
            <p:spPr>
              <a:xfrm>
                <a:off x="6511664" y="4175943"/>
                <a:ext cx="395866" cy="492439"/>
              </a:xfrm>
              <a:custGeom>
                <a:avLst/>
                <a:gdLst>
                  <a:gd name="connsiteX0" fmla="*/ 535406 w 1063948"/>
                  <a:gd name="connsiteY0" fmla="*/ 1323504 h 1323503"/>
                  <a:gd name="connsiteX1" fmla="*/ 534835 w 1063948"/>
                  <a:gd name="connsiteY1" fmla="*/ 1322551 h 1323503"/>
                  <a:gd name="connsiteX2" fmla="*/ 504260 w 1063948"/>
                  <a:gd name="connsiteY2" fmla="*/ 1262639 h 1323503"/>
                  <a:gd name="connsiteX3" fmla="*/ 504641 w 1063948"/>
                  <a:gd name="connsiteY3" fmla="*/ 1097952 h 1323503"/>
                  <a:gd name="connsiteX4" fmla="*/ 515404 w 1063948"/>
                  <a:gd name="connsiteY4" fmla="*/ 1049374 h 1323503"/>
                  <a:gd name="connsiteX5" fmla="*/ 397484 w 1063948"/>
                  <a:gd name="connsiteY5" fmla="*/ 935646 h 1323503"/>
                  <a:gd name="connsiteX6" fmla="*/ 201365 w 1063948"/>
                  <a:gd name="connsiteY6" fmla="*/ 728191 h 1323503"/>
                  <a:gd name="connsiteX7" fmla="*/ 88779 w 1063948"/>
                  <a:gd name="connsiteY7" fmla="*/ 506925 h 1323503"/>
                  <a:gd name="connsiteX8" fmla="*/ 5912 w 1063948"/>
                  <a:gd name="connsiteY8" fmla="*/ 209650 h 1323503"/>
                  <a:gd name="connsiteX9" fmla="*/ 2006 w 1063948"/>
                  <a:gd name="connsiteY9" fmla="*/ 180504 h 1323503"/>
                  <a:gd name="connsiteX10" fmla="*/ 6 w 1063948"/>
                  <a:gd name="connsiteY10" fmla="*/ 97827 h 1323503"/>
                  <a:gd name="connsiteX11" fmla="*/ 136976 w 1063948"/>
                  <a:gd name="connsiteY11" fmla="*/ 9339 h 1323503"/>
                  <a:gd name="connsiteX12" fmla="*/ 205365 w 1063948"/>
                  <a:gd name="connsiteY12" fmla="*/ 77824 h 1323503"/>
                  <a:gd name="connsiteX13" fmla="*/ 285375 w 1063948"/>
                  <a:gd name="connsiteY13" fmla="*/ 269943 h 1323503"/>
                  <a:gd name="connsiteX14" fmla="*/ 292709 w 1063948"/>
                  <a:gd name="connsiteY14" fmla="*/ 283659 h 1323503"/>
                  <a:gd name="connsiteX15" fmla="*/ 427393 w 1063948"/>
                  <a:gd name="connsiteY15" fmla="*/ 283183 h 1323503"/>
                  <a:gd name="connsiteX16" fmla="*/ 471303 w 1063948"/>
                  <a:gd name="connsiteY16" fmla="*/ 317092 h 1323503"/>
                  <a:gd name="connsiteX17" fmla="*/ 666566 w 1063948"/>
                  <a:gd name="connsiteY17" fmla="*/ 493114 h 1323503"/>
                  <a:gd name="connsiteX18" fmla="*/ 814108 w 1063948"/>
                  <a:gd name="connsiteY18" fmla="*/ 584554 h 1323503"/>
                  <a:gd name="connsiteX19" fmla="*/ 962317 w 1063948"/>
                  <a:gd name="connsiteY19" fmla="*/ 691139 h 1323503"/>
                  <a:gd name="connsiteX20" fmla="*/ 1040517 w 1063948"/>
                  <a:gd name="connsiteY20" fmla="*/ 843348 h 1323503"/>
                  <a:gd name="connsiteX21" fmla="*/ 1061282 w 1063948"/>
                  <a:gd name="connsiteY21" fmla="*/ 1042135 h 1323503"/>
                  <a:gd name="connsiteX22" fmla="*/ 1063949 w 1063948"/>
                  <a:gd name="connsiteY22" fmla="*/ 1280260 h 1323503"/>
                  <a:gd name="connsiteX23" fmla="*/ 1038612 w 1063948"/>
                  <a:gd name="connsiteY23" fmla="*/ 1319122 h 1323503"/>
                  <a:gd name="connsiteX24" fmla="*/ 1033373 w 1063948"/>
                  <a:gd name="connsiteY24" fmla="*/ 1323504 h 1323503"/>
                  <a:gd name="connsiteX25" fmla="*/ 535406 w 1063948"/>
                  <a:gd name="connsiteY25" fmla="*/ 1323504 h 1323503"/>
                  <a:gd name="connsiteX26" fmla="*/ 797249 w 1063948"/>
                  <a:gd name="connsiteY26" fmla="*/ 1038230 h 1323503"/>
                  <a:gd name="connsiteX27" fmla="*/ 797249 w 1063948"/>
                  <a:gd name="connsiteY27" fmla="*/ 1038039 h 1323503"/>
                  <a:gd name="connsiteX28" fmla="*/ 984510 w 1063948"/>
                  <a:gd name="connsiteY28" fmla="*/ 1038135 h 1323503"/>
                  <a:gd name="connsiteX29" fmla="*/ 992416 w 1063948"/>
                  <a:gd name="connsiteY29" fmla="*/ 1029943 h 1323503"/>
                  <a:gd name="connsiteX30" fmla="*/ 976319 w 1063948"/>
                  <a:gd name="connsiteY30" fmla="*/ 875829 h 1323503"/>
                  <a:gd name="connsiteX31" fmla="*/ 917359 w 1063948"/>
                  <a:gd name="connsiteY31" fmla="*/ 743336 h 1323503"/>
                  <a:gd name="connsiteX32" fmla="*/ 789248 w 1063948"/>
                  <a:gd name="connsiteY32" fmla="*/ 649134 h 1323503"/>
                  <a:gd name="connsiteX33" fmla="*/ 585032 w 1063948"/>
                  <a:gd name="connsiteY33" fmla="*/ 515117 h 1323503"/>
                  <a:gd name="connsiteX34" fmla="*/ 416344 w 1063948"/>
                  <a:gd name="connsiteY34" fmla="*/ 359097 h 1323503"/>
                  <a:gd name="connsiteX35" fmla="*/ 362051 w 1063948"/>
                  <a:gd name="connsiteY35" fmla="*/ 329570 h 1323503"/>
                  <a:gd name="connsiteX36" fmla="*/ 331000 w 1063948"/>
                  <a:gd name="connsiteY36" fmla="*/ 348048 h 1323503"/>
                  <a:gd name="connsiteX37" fmla="*/ 331190 w 1063948"/>
                  <a:gd name="connsiteY37" fmla="*/ 374528 h 1323503"/>
                  <a:gd name="connsiteX38" fmla="*/ 356241 w 1063948"/>
                  <a:gd name="connsiteY38" fmla="*/ 418057 h 1323503"/>
                  <a:gd name="connsiteX39" fmla="*/ 541121 w 1063948"/>
                  <a:gd name="connsiteY39" fmla="*/ 624654 h 1323503"/>
                  <a:gd name="connsiteX40" fmla="*/ 607320 w 1063948"/>
                  <a:gd name="connsiteY40" fmla="*/ 700473 h 1323503"/>
                  <a:gd name="connsiteX41" fmla="*/ 604367 w 1063948"/>
                  <a:gd name="connsiteY41" fmla="*/ 745336 h 1323503"/>
                  <a:gd name="connsiteX42" fmla="*/ 559409 w 1063948"/>
                  <a:gd name="connsiteY42" fmla="*/ 746574 h 1323503"/>
                  <a:gd name="connsiteX43" fmla="*/ 536549 w 1063948"/>
                  <a:gd name="connsiteY43" fmla="*/ 724286 h 1323503"/>
                  <a:gd name="connsiteX44" fmla="*/ 305759 w 1063948"/>
                  <a:gd name="connsiteY44" fmla="*/ 465015 h 1323503"/>
                  <a:gd name="connsiteX45" fmla="*/ 266611 w 1063948"/>
                  <a:gd name="connsiteY45" fmla="*/ 403389 h 1323503"/>
                  <a:gd name="connsiteX46" fmla="*/ 142214 w 1063948"/>
                  <a:gd name="connsiteY46" fmla="*/ 105542 h 1323503"/>
                  <a:gd name="connsiteX47" fmla="*/ 130118 w 1063948"/>
                  <a:gd name="connsiteY47" fmla="*/ 85539 h 1323503"/>
                  <a:gd name="connsiteX48" fmla="*/ 87636 w 1063948"/>
                  <a:gd name="connsiteY48" fmla="*/ 70014 h 1323503"/>
                  <a:gd name="connsiteX49" fmla="*/ 65824 w 1063948"/>
                  <a:gd name="connsiteY49" fmla="*/ 105161 h 1323503"/>
                  <a:gd name="connsiteX50" fmla="*/ 76397 w 1063948"/>
                  <a:gd name="connsiteY50" fmla="*/ 207840 h 1323503"/>
                  <a:gd name="connsiteX51" fmla="*/ 154883 w 1063948"/>
                  <a:gd name="connsiteY51" fmla="*/ 486542 h 1323503"/>
                  <a:gd name="connsiteX52" fmla="*/ 218891 w 1063948"/>
                  <a:gd name="connsiteY52" fmla="*/ 636751 h 1323503"/>
                  <a:gd name="connsiteX53" fmla="*/ 339858 w 1063948"/>
                  <a:gd name="connsiteY53" fmla="*/ 779245 h 1323503"/>
                  <a:gd name="connsiteX54" fmla="*/ 597795 w 1063948"/>
                  <a:gd name="connsiteY54" fmla="*/ 1032420 h 1323503"/>
                  <a:gd name="connsiteX55" fmla="*/ 614845 w 1063948"/>
                  <a:gd name="connsiteY55" fmla="*/ 1037944 h 1323503"/>
                  <a:gd name="connsiteX56" fmla="*/ 797344 w 1063948"/>
                  <a:gd name="connsiteY56" fmla="*/ 1038230 h 1323503"/>
                  <a:gd name="connsiteX57" fmla="*/ 576364 w 1063948"/>
                  <a:gd name="connsiteY57" fmla="*/ 1106715 h 1323503"/>
                  <a:gd name="connsiteX58" fmla="*/ 575221 w 1063948"/>
                  <a:gd name="connsiteY58" fmla="*/ 1112620 h 1323503"/>
                  <a:gd name="connsiteX59" fmla="*/ 574840 w 1063948"/>
                  <a:gd name="connsiteY59" fmla="*/ 1244160 h 1323503"/>
                  <a:gd name="connsiteX60" fmla="*/ 586270 w 1063948"/>
                  <a:gd name="connsiteY60" fmla="*/ 1252733 h 1323503"/>
                  <a:gd name="connsiteX61" fmla="*/ 983367 w 1063948"/>
                  <a:gd name="connsiteY61" fmla="*/ 1252923 h 1323503"/>
                  <a:gd name="connsiteX62" fmla="*/ 993845 w 1063948"/>
                  <a:gd name="connsiteY62" fmla="*/ 1242065 h 1323503"/>
                  <a:gd name="connsiteX63" fmla="*/ 993559 w 1063948"/>
                  <a:gd name="connsiteY63" fmla="*/ 1131861 h 1323503"/>
                  <a:gd name="connsiteX64" fmla="*/ 993559 w 1063948"/>
                  <a:gd name="connsiteY64" fmla="*/ 1106715 h 1323503"/>
                  <a:gd name="connsiteX65" fmla="*/ 576364 w 1063948"/>
                  <a:gd name="connsiteY65" fmla="*/ 1106715 h 132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63948" h="1323503">
                    <a:moveTo>
                      <a:pt x="535406" y="1323504"/>
                    </a:moveTo>
                    <a:cubicBezTo>
                      <a:pt x="535406" y="1323504"/>
                      <a:pt x="535121" y="1322646"/>
                      <a:pt x="534835" y="1322551"/>
                    </a:cubicBezTo>
                    <a:cubicBezTo>
                      <a:pt x="506546" y="1311788"/>
                      <a:pt x="503783" y="1289023"/>
                      <a:pt x="504260" y="1262639"/>
                    </a:cubicBezTo>
                    <a:cubicBezTo>
                      <a:pt x="505403" y="1207775"/>
                      <a:pt x="504545" y="1152816"/>
                      <a:pt x="504641" y="1097952"/>
                    </a:cubicBezTo>
                    <a:cubicBezTo>
                      <a:pt x="504641" y="1080711"/>
                      <a:pt x="501878" y="1062900"/>
                      <a:pt x="515404" y="1049374"/>
                    </a:cubicBezTo>
                    <a:cubicBezTo>
                      <a:pt x="475304" y="1010798"/>
                      <a:pt x="436156" y="973460"/>
                      <a:pt x="397484" y="935646"/>
                    </a:cubicBezTo>
                    <a:cubicBezTo>
                      <a:pt x="329476" y="868971"/>
                      <a:pt x="263182" y="800867"/>
                      <a:pt x="201365" y="728191"/>
                    </a:cubicBezTo>
                    <a:cubicBezTo>
                      <a:pt x="146024" y="663040"/>
                      <a:pt x="109829" y="589602"/>
                      <a:pt x="88779" y="506925"/>
                    </a:cubicBezTo>
                    <a:cubicBezTo>
                      <a:pt x="63347" y="407294"/>
                      <a:pt x="33534" y="308805"/>
                      <a:pt x="5912" y="209650"/>
                    </a:cubicBezTo>
                    <a:cubicBezTo>
                      <a:pt x="3340" y="200316"/>
                      <a:pt x="2387" y="190314"/>
                      <a:pt x="2006" y="180504"/>
                    </a:cubicBezTo>
                    <a:cubicBezTo>
                      <a:pt x="959" y="152976"/>
                      <a:pt x="-89" y="125354"/>
                      <a:pt x="6" y="97827"/>
                    </a:cubicBezTo>
                    <a:cubicBezTo>
                      <a:pt x="197" y="24675"/>
                      <a:pt x="70110" y="-20569"/>
                      <a:pt x="136976" y="9339"/>
                    </a:cubicBezTo>
                    <a:cubicBezTo>
                      <a:pt x="168313" y="23341"/>
                      <a:pt x="192125" y="44868"/>
                      <a:pt x="205365" y="77824"/>
                    </a:cubicBezTo>
                    <a:cubicBezTo>
                      <a:pt x="231368" y="142118"/>
                      <a:pt x="258610" y="205935"/>
                      <a:pt x="285375" y="269943"/>
                    </a:cubicBezTo>
                    <a:cubicBezTo>
                      <a:pt x="287280" y="274420"/>
                      <a:pt x="289947" y="278611"/>
                      <a:pt x="292709" y="283659"/>
                    </a:cubicBezTo>
                    <a:cubicBezTo>
                      <a:pt x="338525" y="248417"/>
                      <a:pt x="383483" y="256704"/>
                      <a:pt x="427393" y="283183"/>
                    </a:cubicBezTo>
                    <a:cubicBezTo>
                      <a:pt x="443109" y="292708"/>
                      <a:pt x="457492" y="304805"/>
                      <a:pt x="471303" y="317092"/>
                    </a:cubicBezTo>
                    <a:cubicBezTo>
                      <a:pt x="536549" y="375576"/>
                      <a:pt x="600938" y="435107"/>
                      <a:pt x="666566" y="493114"/>
                    </a:cubicBezTo>
                    <a:cubicBezTo>
                      <a:pt x="710381" y="531881"/>
                      <a:pt x="762101" y="558932"/>
                      <a:pt x="814108" y="584554"/>
                    </a:cubicBezTo>
                    <a:cubicBezTo>
                      <a:pt x="869639" y="611891"/>
                      <a:pt x="918883" y="646943"/>
                      <a:pt x="962317" y="691139"/>
                    </a:cubicBezTo>
                    <a:cubicBezTo>
                      <a:pt x="1004513" y="734097"/>
                      <a:pt x="1029754" y="784579"/>
                      <a:pt x="1040517" y="843348"/>
                    </a:cubicBezTo>
                    <a:cubicBezTo>
                      <a:pt x="1052614" y="909071"/>
                      <a:pt x="1058900" y="975555"/>
                      <a:pt x="1061282" y="1042135"/>
                    </a:cubicBezTo>
                    <a:cubicBezTo>
                      <a:pt x="1064139" y="1121478"/>
                      <a:pt x="1063663" y="1200822"/>
                      <a:pt x="1063949" y="1280260"/>
                    </a:cubicBezTo>
                    <a:cubicBezTo>
                      <a:pt x="1063949" y="1297786"/>
                      <a:pt x="1057186" y="1312645"/>
                      <a:pt x="1038612" y="1319122"/>
                    </a:cubicBezTo>
                    <a:cubicBezTo>
                      <a:pt x="1036612" y="1319789"/>
                      <a:pt x="1035088" y="1321980"/>
                      <a:pt x="1033373" y="1323504"/>
                    </a:cubicBezTo>
                    <a:lnTo>
                      <a:pt x="535406" y="1323504"/>
                    </a:lnTo>
                    <a:close/>
                    <a:moveTo>
                      <a:pt x="797249" y="1038230"/>
                    </a:moveTo>
                    <a:cubicBezTo>
                      <a:pt x="797249" y="1038230"/>
                      <a:pt x="797249" y="1038135"/>
                      <a:pt x="797249" y="1038039"/>
                    </a:cubicBezTo>
                    <a:cubicBezTo>
                      <a:pt x="859637" y="1038039"/>
                      <a:pt x="922026" y="1038039"/>
                      <a:pt x="984510" y="1038135"/>
                    </a:cubicBezTo>
                    <a:cubicBezTo>
                      <a:pt x="990797" y="1038135"/>
                      <a:pt x="993083" y="1036230"/>
                      <a:pt x="992416" y="1029943"/>
                    </a:cubicBezTo>
                    <a:cubicBezTo>
                      <a:pt x="987082" y="978603"/>
                      <a:pt x="982415" y="927073"/>
                      <a:pt x="976319" y="875829"/>
                    </a:cubicBezTo>
                    <a:cubicBezTo>
                      <a:pt x="970318" y="825822"/>
                      <a:pt x="953935" y="780579"/>
                      <a:pt x="917359" y="743336"/>
                    </a:cubicBezTo>
                    <a:cubicBezTo>
                      <a:pt x="879545" y="704855"/>
                      <a:pt x="837635" y="672946"/>
                      <a:pt x="789248" y="649134"/>
                    </a:cubicBezTo>
                    <a:cubicBezTo>
                      <a:pt x="715619" y="612939"/>
                      <a:pt x="645706" y="571029"/>
                      <a:pt x="585032" y="515117"/>
                    </a:cubicBezTo>
                    <a:cubicBezTo>
                      <a:pt x="528644" y="463206"/>
                      <a:pt x="472541" y="411104"/>
                      <a:pt x="416344" y="359097"/>
                    </a:cubicBezTo>
                    <a:cubicBezTo>
                      <a:pt x="400723" y="344715"/>
                      <a:pt x="383578" y="333189"/>
                      <a:pt x="362051" y="329570"/>
                    </a:cubicBezTo>
                    <a:cubicBezTo>
                      <a:pt x="347288" y="327093"/>
                      <a:pt x="334715" y="333570"/>
                      <a:pt x="331000" y="348048"/>
                    </a:cubicBezTo>
                    <a:cubicBezTo>
                      <a:pt x="328904" y="356430"/>
                      <a:pt x="327952" y="367003"/>
                      <a:pt x="331190" y="374528"/>
                    </a:cubicBezTo>
                    <a:cubicBezTo>
                      <a:pt x="337763" y="389863"/>
                      <a:pt x="345383" y="405675"/>
                      <a:pt x="356241" y="418057"/>
                    </a:cubicBezTo>
                    <a:cubicBezTo>
                      <a:pt x="417296" y="487399"/>
                      <a:pt x="479495" y="555789"/>
                      <a:pt x="541121" y="624654"/>
                    </a:cubicBezTo>
                    <a:cubicBezTo>
                      <a:pt x="563505" y="649705"/>
                      <a:pt x="585984" y="674661"/>
                      <a:pt x="607320" y="700473"/>
                    </a:cubicBezTo>
                    <a:cubicBezTo>
                      <a:pt x="619322" y="715047"/>
                      <a:pt x="617131" y="732954"/>
                      <a:pt x="604367" y="745336"/>
                    </a:cubicBezTo>
                    <a:cubicBezTo>
                      <a:pt x="591604" y="757719"/>
                      <a:pt x="574078" y="758576"/>
                      <a:pt x="559409" y="746574"/>
                    </a:cubicBezTo>
                    <a:cubicBezTo>
                      <a:pt x="551218" y="739812"/>
                      <a:pt x="543598" y="732192"/>
                      <a:pt x="536549" y="724286"/>
                    </a:cubicBezTo>
                    <a:cubicBezTo>
                      <a:pt x="459492" y="637894"/>
                      <a:pt x="382721" y="551312"/>
                      <a:pt x="305759" y="465015"/>
                    </a:cubicBezTo>
                    <a:cubicBezTo>
                      <a:pt x="289280" y="446537"/>
                      <a:pt x="276136" y="426249"/>
                      <a:pt x="266611" y="403389"/>
                    </a:cubicBezTo>
                    <a:cubicBezTo>
                      <a:pt x="225272" y="304043"/>
                      <a:pt x="183839" y="204792"/>
                      <a:pt x="142214" y="105542"/>
                    </a:cubicBezTo>
                    <a:cubicBezTo>
                      <a:pt x="139166" y="98398"/>
                      <a:pt x="135642" y="90683"/>
                      <a:pt x="130118" y="85539"/>
                    </a:cubicBezTo>
                    <a:cubicBezTo>
                      <a:pt x="118402" y="74681"/>
                      <a:pt x="104591" y="64965"/>
                      <a:pt x="87636" y="70014"/>
                    </a:cubicBezTo>
                    <a:cubicBezTo>
                      <a:pt x="71158" y="74871"/>
                      <a:pt x="68681" y="90683"/>
                      <a:pt x="65824" y="105161"/>
                    </a:cubicBezTo>
                    <a:cubicBezTo>
                      <a:pt x="58966" y="140403"/>
                      <a:pt x="67062" y="174408"/>
                      <a:pt x="76397" y="207840"/>
                    </a:cubicBezTo>
                    <a:cubicBezTo>
                      <a:pt x="102114" y="300900"/>
                      <a:pt x="129356" y="393483"/>
                      <a:pt x="154883" y="486542"/>
                    </a:cubicBezTo>
                    <a:cubicBezTo>
                      <a:pt x="169456" y="539691"/>
                      <a:pt x="184315" y="592936"/>
                      <a:pt x="218891" y="636751"/>
                    </a:cubicBezTo>
                    <a:cubicBezTo>
                      <a:pt x="257467" y="685710"/>
                      <a:pt x="296424" y="734763"/>
                      <a:pt x="339858" y="779245"/>
                    </a:cubicBezTo>
                    <a:cubicBezTo>
                      <a:pt x="424059" y="865351"/>
                      <a:pt x="511403" y="948409"/>
                      <a:pt x="597795" y="1032420"/>
                    </a:cubicBezTo>
                    <a:cubicBezTo>
                      <a:pt x="601700" y="1036134"/>
                      <a:pt x="609035" y="1037849"/>
                      <a:pt x="614845" y="1037944"/>
                    </a:cubicBezTo>
                    <a:cubicBezTo>
                      <a:pt x="675710" y="1038325"/>
                      <a:pt x="736479" y="1038230"/>
                      <a:pt x="797344" y="1038230"/>
                    </a:cubicBezTo>
                    <a:close/>
                    <a:moveTo>
                      <a:pt x="576364" y="1106715"/>
                    </a:moveTo>
                    <a:cubicBezTo>
                      <a:pt x="575792" y="1109572"/>
                      <a:pt x="575221" y="1111096"/>
                      <a:pt x="575221" y="1112620"/>
                    </a:cubicBezTo>
                    <a:cubicBezTo>
                      <a:pt x="575126" y="1156435"/>
                      <a:pt x="575221" y="1200250"/>
                      <a:pt x="574840" y="1244160"/>
                    </a:cubicBezTo>
                    <a:cubicBezTo>
                      <a:pt x="574745" y="1253685"/>
                      <a:pt x="580079" y="1252733"/>
                      <a:pt x="586270" y="1252733"/>
                    </a:cubicBezTo>
                    <a:cubicBezTo>
                      <a:pt x="718667" y="1252733"/>
                      <a:pt x="850970" y="1252638"/>
                      <a:pt x="983367" y="1252923"/>
                    </a:cubicBezTo>
                    <a:cubicBezTo>
                      <a:pt x="991940" y="1252923"/>
                      <a:pt x="993940" y="1250256"/>
                      <a:pt x="993845" y="1242065"/>
                    </a:cubicBezTo>
                    <a:cubicBezTo>
                      <a:pt x="993368" y="1205298"/>
                      <a:pt x="993654" y="1168627"/>
                      <a:pt x="993559" y="1131861"/>
                    </a:cubicBezTo>
                    <a:cubicBezTo>
                      <a:pt x="993559" y="1123669"/>
                      <a:pt x="993559" y="1115573"/>
                      <a:pt x="993559" y="1106715"/>
                    </a:cubicBezTo>
                    <a:lnTo>
                      <a:pt x="576364" y="1106715"/>
                    </a:lnTo>
                    <a:close/>
                  </a:path>
                </a:pathLst>
              </a:custGeom>
              <a:solidFill>
                <a:schemeClr val="bg1"/>
              </a:solidFill>
              <a:ln w="9525" cap="flat">
                <a:noFill/>
                <a:prstDash val="solid"/>
                <a:miter/>
              </a:ln>
            </p:spPr>
            <p:txBody>
              <a:bodyPr rtlCol="0" anchor="ctr"/>
              <a:lstStyle/>
              <a:p>
                <a:endParaRPr lang="en-IN" dirty="0"/>
              </a:p>
            </p:txBody>
          </p:sp>
          <p:sp>
            <p:nvSpPr>
              <p:cNvPr id="84" name="Freeform: Shape 83">
                <a:extLst>
                  <a:ext uri="{FF2B5EF4-FFF2-40B4-BE49-F238E27FC236}">
                    <a16:creationId xmlns:a16="http://schemas.microsoft.com/office/drawing/2014/main" id="{1E686DD4-B172-231B-E716-AF29CA8A0514}"/>
                  </a:ext>
                </a:extLst>
              </p:cNvPr>
              <p:cNvSpPr/>
              <p:nvPr/>
            </p:nvSpPr>
            <p:spPr>
              <a:xfrm>
                <a:off x="6713515" y="3894064"/>
                <a:ext cx="398952" cy="436264"/>
              </a:xfrm>
              <a:custGeom>
                <a:avLst/>
                <a:gdLst>
                  <a:gd name="connsiteX0" fmla="*/ 618 w 1072241"/>
                  <a:gd name="connsiteY0" fmla="*/ 161902 h 1172525"/>
                  <a:gd name="connsiteX1" fmla="*/ 20240 w 1072241"/>
                  <a:gd name="connsiteY1" fmla="*/ 161902 h 1172525"/>
                  <a:gd name="connsiteX2" fmla="*/ 500871 w 1072241"/>
                  <a:gd name="connsiteY2" fmla="*/ 21789 h 1172525"/>
                  <a:gd name="connsiteX3" fmla="*/ 524779 w 1072241"/>
                  <a:gd name="connsiteY3" fmla="*/ 4263 h 1172525"/>
                  <a:gd name="connsiteX4" fmla="*/ 544782 w 1072241"/>
                  <a:gd name="connsiteY4" fmla="*/ 3596 h 1172525"/>
                  <a:gd name="connsiteX5" fmla="*/ 753379 w 1072241"/>
                  <a:gd name="connsiteY5" fmla="*/ 112181 h 1172525"/>
                  <a:gd name="connsiteX6" fmla="*/ 1042272 w 1072241"/>
                  <a:gd name="connsiteY6" fmla="*/ 171046 h 1172525"/>
                  <a:gd name="connsiteX7" fmla="*/ 1050559 w 1072241"/>
                  <a:gd name="connsiteY7" fmla="*/ 170665 h 1172525"/>
                  <a:gd name="connsiteX8" fmla="*/ 1069514 w 1072241"/>
                  <a:gd name="connsiteY8" fmla="*/ 187524 h 1172525"/>
                  <a:gd name="connsiteX9" fmla="*/ 1059989 w 1072241"/>
                  <a:gd name="connsiteY9" fmla="*/ 448699 h 1172525"/>
                  <a:gd name="connsiteX10" fmla="*/ 951118 w 1072241"/>
                  <a:gd name="connsiteY10" fmla="*/ 816269 h 1172525"/>
                  <a:gd name="connsiteX11" fmla="*/ 605170 w 1072241"/>
                  <a:gd name="connsiteY11" fmla="*/ 1144596 h 1172525"/>
                  <a:gd name="connsiteX12" fmla="*/ 543353 w 1072241"/>
                  <a:gd name="connsiteY12" fmla="*/ 1171456 h 1172525"/>
                  <a:gd name="connsiteX13" fmla="*/ 527732 w 1072241"/>
                  <a:gd name="connsiteY13" fmla="*/ 1170790 h 1172525"/>
                  <a:gd name="connsiteX14" fmla="*/ 112633 w 1072241"/>
                  <a:gd name="connsiteY14" fmla="*/ 793695 h 1172525"/>
                  <a:gd name="connsiteX15" fmla="*/ 24240 w 1072241"/>
                  <a:gd name="connsiteY15" fmla="*/ 505278 h 1172525"/>
                  <a:gd name="connsiteX16" fmla="*/ 237 w 1072241"/>
                  <a:gd name="connsiteY16" fmla="*/ 169141 h 1172525"/>
                  <a:gd name="connsiteX17" fmla="*/ 809 w 1072241"/>
                  <a:gd name="connsiteY17" fmla="*/ 161902 h 1172525"/>
                  <a:gd name="connsiteX18" fmla="*/ 69770 w 1072241"/>
                  <a:gd name="connsiteY18" fmla="*/ 232196 h 1172525"/>
                  <a:gd name="connsiteX19" fmla="*/ 69770 w 1072241"/>
                  <a:gd name="connsiteY19" fmla="*/ 254008 h 1172525"/>
                  <a:gd name="connsiteX20" fmla="*/ 92535 w 1072241"/>
                  <a:gd name="connsiteY20" fmla="*/ 528424 h 1172525"/>
                  <a:gd name="connsiteX21" fmla="*/ 217217 w 1072241"/>
                  <a:gd name="connsiteY21" fmla="*/ 845511 h 1172525"/>
                  <a:gd name="connsiteX22" fmla="*/ 521446 w 1072241"/>
                  <a:gd name="connsiteY22" fmla="*/ 1092208 h 1172525"/>
                  <a:gd name="connsiteX23" fmla="*/ 552307 w 1072241"/>
                  <a:gd name="connsiteY23" fmla="*/ 1091827 h 1172525"/>
                  <a:gd name="connsiteX24" fmla="*/ 700516 w 1072241"/>
                  <a:gd name="connsiteY24" fmla="*/ 1008579 h 1172525"/>
                  <a:gd name="connsiteX25" fmla="*/ 939021 w 1072241"/>
                  <a:gd name="connsiteY25" fmla="*/ 685396 h 1172525"/>
                  <a:gd name="connsiteX26" fmla="*/ 1000744 w 1072241"/>
                  <a:gd name="connsiteY26" fmla="*/ 244198 h 1172525"/>
                  <a:gd name="connsiteX27" fmla="*/ 991028 w 1072241"/>
                  <a:gd name="connsiteY27" fmla="*/ 236006 h 1172525"/>
                  <a:gd name="connsiteX28" fmla="*/ 837961 w 1072241"/>
                  <a:gd name="connsiteY28" fmla="*/ 216289 h 1172525"/>
                  <a:gd name="connsiteX29" fmla="*/ 545353 w 1072241"/>
                  <a:gd name="connsiteY29" fmla="*/ 79510 h 1172525"/>
                  <a:gd name="connsiteX30" fmla="*/ 525827 w 1072241"/>
                  <a:gd name="connsiteY30" fmla="*/ 79701 h 1172525"/>
                  <a:gd name="connsiteX31" fmla="*/ 352663 w 1072241"/>
                  <a:gd name="connsiteY31" fmla="*/ 178475 h 1172525"/>
                  <a:gd name="connsiteX32" fmla="*/ 165210 w 1072241"/>
                  <a:gd name="connsiteY32" fmla="*/ 225338 h 1172525"/>
                  <a:gd name="connsiteX33" fmla="*/ 69770 w 1072241"/>
                  <a:gd name="connsiteY33" fmla="*/ 232196 h 117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72241" h="1172525">
                    <a:moveTo>
                      <a:pt x="618" y="161902"/>
                    </a:moveTo>
                    <a:cubicBezTo>
                      <a:pt x="7762" y="161902"/>
                      <a:pt x="13954" y="161711"/>
                      <a:pt x="20240" y="161902"/>
                    </a:cubicBezTo>
                    <a:cubicBezTo>
                      <a:pt x="195976" y="168379"/>
                      <a:pt x="356854" y="123992"/>
                      <a:pt x="500871" y="21789"/>
                    </a:cubicBezTo>
                    <a:cubicBezTo>
                      <a:pt x="508873" y="16074"/>
                      <a:pt x="517254" y="10645"/>
                      <a:pt x="524779" y="4263"/>
                    </a:cubicBezTo>
                    <a:cubicBezTo>
                      <a:pt x="531733" y="-1547"/>
                      <a:pt x="537257" y="-1071"/>
                      <a:pt x="544782" y="3596"/>
                    </a:cubicBezTo>
                    <a:cubicBezTo>
                      <a:pt x="611457" y="45220"/>
                      <a:pt x="680418" y="82749"/>
                      <a:pt x="753379" y="112181"/>
                    </a:cubicBezTo>
                    <a:cubicBezTo>
                      <a:pt x="845962" y="149519"/>
                      <a:pt x="941308" y="174475"/>
                      <a:pt x="1042272" y="171046"/>
                    </a:cubicBezTo>
                    <a:cubicBezTo>
                      <a:pt x="1045035" y="171046"/>
                      <a:pt x="1047797" y="170855"/>
                      <a:pt x="1050559" y="170665"/>
                    </a:cubicBezTo>
                    <a:cubicBezTo>
                      <a:pt x="1068752" y="169712"/>
                      <a:pt x="1068181" y="169712"/>
                      <a:pt x="1069514" y="187524"/>
                    </a:cubicBezTo>
                    <a:cubicBezTo>
                      <a:pt x="1075991" y="274963"/>
                      <a:pt x="1070181" y="362022"/>
                      <a:pt x="1059989" y="448699"/>
                    </a:cubicBezTo>
                    <a:cubicBezTo>
                      <a:pt x="1044749" y="577287"/>
                      <a:pt x="1012364" y="701112"/>
                      <a:pt x="951118" y="816269"/>
                    </a:cubicBezTo>
                    <a:cubicBezTo>
                      <a:pt x="872346" y="964288"/>
                      <a:pt x="756142" y="1072777"/>
                      <a:pt x="605170" y="1144596"/>
                    </a:cubicBezTo>
                    <a:cubicBezTo>
                      <a:pt x="584882" y="1154216"/>
                      <a:pt x="564213" y="1163074"/>
                      <a:pt x="543353" y="1171456"/>
                    </a:cubicBezTo>
                    <a:cubicBezTo>
                      <a:pt x="538876" y="1173266"/>
                      <a:pt x="532399" y="1172599"/>
                      <a:pt x="527732" y="1170790"/>
                    </a:cubicBezTo>
                    <a:cubicBezTo>
                      <a:pt x="339708" y="1099733"/>
                      <a:pt x="200358" y="975337"/>
                      <a:pt x="112633" y="793695"/>
                    </a:cubicBezTo>
                    <a:cubicBezTo>
                      <a:pt x="68341" y="702064"/>
                      <a:pt x="40624" y="605386"/>
                      <a:pt x="24240" y="505278"/>
                    </a:cubicBezTo>
                    <a:cubicBezTo>
                      <a:pt x="6048" y="394026"/>
                      <a:pt x="-1477" y="281821"/>
                      <a:pt x="237" y="169141"/>
                    </a:cubicBezTo>
                    <a:cubicBezTo>
                      <a:pt x="237" y="167140"/>
                      <a:pt x="523" y="165235"/>
                      <a:pt x="809" y="161902"/>
                    </a:cubicBezTo>
                    <a:close/>
                    <a:moveTo>
                      <a:pt x="69770" y="232196"/>
                    </a:moveTo>
                    <a:cubicBezTo>
                      <a:pt x="69770" y="238387"/>
                      <a:pt x="69770" y="246198"/>
                      <a:pt x="69770" y="254008"/>
                    </a:cubicBezTo>
                    <a:cubicBezTo>
                      <a:pt x="69008" y="346210"/>
                      <a:pt x="75009" y="437746"/>
                      <a:pt x="92535" y="528424"/>
                    </a:cubicBezTo>
                    <a:cubicBezTo>
                      <a:pt x="114537" y="641866"/>
                      <a:pt x="152923" y="748737"/>
                      <a:pt x="217217" y="845511"/>
                    </a:cubicBezTo>
                    <a:cubicBezTo>
                      <a:pt x="292846" y="959430"/>
                      <a:pt x="394668" y="1041250"/>
                      <a:pt x="521446" y="1092208"/>
                    </a:cubicBezTo>
                    <a:cubicBezTo>
                      <a:pt x="531923" y="1096399"/>
                      <a:pt x="541829" y="1096399"/>
                      <a:pt x="552307" y="1091827"/>
                    </a:cubicBezTo>
                    <a:cubicBezTo>
                      <a:pt x="604599" y="1069158"/>
                      <a:pt x="654700" y="1042678"/>
                      <a:pt x="700516" y="1008579"/>
                    </a:cubicBezTo>
                    <a:cubicBezTo>
                      <a:pt x="812720" y="924949"/>
                      <a:pt x="889872" y="815412"/>
                      <a:pt x="939021" y="685396"/>
                    </a:cubicBezTo>
                    <a:cubicBezTo>
                      <a:pt x="992838" y="542997"/>
                      <a:pt x="1006554" y="394978"/>
                      <a:pt x="1000744" y="244198"/>
                    </a:cubicBezTo>
                    <a:cubicBezTo>
                      <a:pt x="1000458" y="237054"/>
                      <a:pt x="997315" y="235816"/>
                      <a:pt x="991028" y="236006"/>
                    </a:cubicBezTo>
                    <a:cubicBezTo>
                      <a:pt x="938926" y="238197"/>
                      <a:pt x="888063" y="230672"/>
                      <a:pt x="837961" y="216289"/>
                    </a:cubicBezTo>
                    <a:cubicBezTo>
                      <a:pt x="733091" y="186286"/>
                      <a:pt x="636984" y="137899"/>
                      <a:pt x="545353" y="79510"/>
                    </a:cubicBezTo>
                    <a:cubicBezTo>
                      <a:pt x="538114" y="74938"/>
                      <a:pt x="533542" y="73795"/>
                      <a:pt x="525827" y="79701"/>
                    </a:cubicBezTo>
                    <a:cubicBezTo>
                      <a:pt x="472487" y="120277"/>
                      <a:pt x="414766" y="153329"/>
                      <a:pt x="352663" y="178475"/>
                    </a:cubicBezTo>
                    <a:cubicBezTo>
                      <a:pt x="292369" y="202859"/>
                      <a:pt x="230266" y="220195"/>
                      <a:pt x="165210" y="225338"/>
                    </a:cubicBezTo>
                    <a:cubicBezTo>
                      <a:pt x="133873" y="227815"/>
                      <a:pt x="102441" y="229815"/>
                      <a:pt x="69770" y="232196"/>
                    </a:cubicBezTo>
                    <a:close/>
                  </a:path>
                </a:pathLst>
              </a:custGeom>
              <a:solidFill>
                <a:schemeClr val="bg1"/>
              </a:solidFill>
              <a:ln w="9525" cap="flat">
                <a:noFill/>
                <a:prstDash val="solid"/>
                <a:miter/>
              </a:ln>
            </p:spPr>
            <p:txBody>
              <a:bodyPr rtlCol="0" anchor="ctr"/>
              <a:lstStyle/>
              <a:p>
                <a:endParaRPr lang="en-IN" dirty="0"/>
              </a:p>
            </p:txBody>
          </p:sp>
          <p:sp>
            <p:nvSpPr>
              <p:cNvPr id="85" name="Freeform: Shape 84">
                <a:extLst>
                  <a:ext uri="{FF2B5EF4-FFF2-40B4-BE49-F238E27FC236}">
                    <a16:creationId xmlns:a16="http://schemas.microsoft.com/office/drawing/2014/main" id="{F10ECE3E-16FD-38F7-57FA-F87777C5C3DC}"/>
                  </a:ext>
                </a:extLst>
              </p:cNvPr>
              <p:cNvSpPr/>
              <p:nvPr/>
            </p:nvSpPr>
            <p:spPr>
              <a:xfrm>
                <a:off x="6822935" y="4007498"/>
                <a:ext cx="180050" cy="179279"/>
              </a:xfrm>
              <a:custGeom>
                <a:avLst/>
                <a:gdLst>
                  <a:gd name="connsiteX0" fmla="*/ 322993 w 483912"/>
                  <a:gd name="connsiteY0" fmla="*/ 325470 h 481838"/>
                  <a:gd name="connsiteX1" fmla="*/ 322993 w 483912"/>
                  <a:gd name="connsiteY1" fmla="*/ 341568 h 481838"/>
                  <a:gd name="connsiteX2" fmla="*/ 323945 w 483912"/>
                  <a:gd name="connsiteY2" fmla="*/ 447009 h 481838"/>
                  <a:gd name="connsiteX3" fmla="*/ 292513 w 483912"/>
                  <a:gd name="connsiteY3" fmla="*/ 481109 h 481838"/>
                  <a:gd name="connsiteX4" fmla="*/ 190595 w 483912"/>
                  <a:gd name="connsiteY4" fmla="*/ 480918 h 481838"/>
                  <a:gd name="connsiteX5" fmla="*/ 160687 w 483912"/>
                  <a:gd name="connsiteY5" fmla="*/ 449581 h 481838"/>
                  <a:gd name="connsiteX6" fmla="*/ 159544 w 483912"/>
                  <a:gd name="connsiteY6" fmla="*/ 334710 h 481838"/>
                  <a:gd name="connsiteX7" fmla="*/ 159163 w 483912"/>
                  <a:gd name="connsiteY7" fmla="*/ 326137 h 481838"/>
                  <a:gd name="connsiteX8" fmla="*/ 145352 w 483912"/>
                  <a:gd name="connsiteY8" fmla="*/ 325375 h 481838"/>
                  <a:gd name="connsiteX9" fmla="*/ 36290 w 483912"/>
                  <a:gd name="connsiteY9" fmla="*/ 325375 h 481838"/>
                  <a:gd name="connsiteX10" fmla="*/ 0 w 483912"/>
                  <a:gd name="connsiteY10" fmla="*/ 288894 h 481838"/>
                  <a:gd name="connsiteX11" fmla="*/ 0 w 483912"/>
                  <a:gd name="connsiteY11" fmla="*/ 200026 h 481838"/>
                  <a:gd name="connsiteX12" fmla="*/ 39529 w 483912"/>
                  <a:gd name="connsiteY12" fmla="*/ 160212 h 481838"/>
                  <a:gd name="connsiteX13" fmla="*/ 142685 w 483912"/>
                  <a:gd name="connsiteY13" fmla="*/ 159926 h 481838"/>
                  <a:gd name="connsiteX14" fmla="*/ 160306 w 483912"/>
                  <a:gd name="connsiteY14" fmla="*/ 159926 h 481838"/>
                  <a:gd name="connsiteX15" fmla="*/ 160306 w 483912"/>
                  <a:gd name="connsiteY15" fmla="*/ 50579 h 481838"/>
                  <a:gd name="connsiteX16" fmla="*/ 160687 w 483912"/>
                  <a:gd name="connsiteY16" fmla="*/ 30481 h 481838"/>
                  <a:gd name="connsiteX17" fmla="*/ 190881 w 483912"/>
                  <a:gd name="connsiteY17" fmla="*/ 477 h 481838"/>
                  <a:gd name="connsiteX18" fmla="*/ 295085 w 483912"/>
                  <a:gd name="connsiteY18" fmla="*/ 763 h 481838"/>
                  <a:gd name="connsiteX19" fmla="*/ 323183 w 483912"/>
                  <a:gd name="connsiteY19" fmla="*/ 31338 h 481838"/>
                  <a:gd name="connsiteX20" fmla="*/ 323183 w 483912"/>
                  <a:gd name="connsiteY20" fmla="*/ 78773 h 481838"/>
                  <a:gd name="connsiteX21" fmla="*/ 323183 w 483912"/>
                  <a:gd name="connsiteY21" fmla="*/ 159259 h 481838"/>
                  <a:gd name="connsiteX22" fmla="*/ 338709 w 483912"/>
                  <a:gd name="connsiteY22" fmla="*/ 160116 h 481838"/>
                  <a:gd name="connsiteX23" fmla="*/ 441865 w 483912"/>
                  <a:gd name="connsiteY23" fmla="*/ 160212 h 481838"/>
                  <a:gd name="connsiteX24" fmla="*/ 483870 w 483912"/>
                  <a:gd name="connsiteY24" fmla="*/ 203169 h 481838"/>
                  <a:gd name="connsiteX25" fmla="*/ 483870 w 483912"/>
                  <a:gd name="connsiteY25" fmla="*/ 288513 h 481838"/>
                  <a:gd name="connsiteX26" fmla="*/ 446723 w 483912"/>
                  <a:gd name="connsiteY26" fmla="*/ 325375 h 481838"/>
                  <a:gd name="connsiteX27" fmla="*/ 337661 w 483912"/>
                  <a:gd name="connsiteY27" fmla="*/ 325375 h 481838"/>
                  <a:gd name="connsiteX28" fmla="*/ 323088 w 483912"/>
                  <a:gd name="connsiteY28" fmla="*/ 325375 h 48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83912" h="481838">
                    <a:moveTo>
                      <a:pt x="322993" y="325470"/>
                    </a:moveTo>
                    <a:cubicBezTo>
                      <a:pt x="322993" y="331566"/>
                      <a:pt x="322993" y="336615"/>
                      <a:pt x="322993" y="341568"/>
                    </a:cubicBezTo>
                    <a:cubicBezTo>
                      <a:pt x="323279" y="376715"/>
                      <a:pt x="323469" y="411862"/>
                      <a:pt x="323945" y="447009"/>
                    </a:cubicBezTo>
                    <a:cubicBezTo>
                      <a:pt x="324136" y="466631"/>
                      <a:pt x="312801" y="480537"/>
                      <a:pt x="292513" y="481109"/>
                    </a:cubicBezTo>
                    <a:cubicBezTo>
                      <a:pt x="258604" y="482157"/>
                      <a:pt x="224600" y="482061"/>
                      <a:pt x="190595" y="480918"/>
                    </a:cubicBezTo>
                    <a:cubicBezTo>
                      <a:pt x="171164" y="480252"/>
                      <a:pt x="161163" y="469203"/>
                      <a:pt x="160687" y="449581"/>
                    </a:cubicBezTo>
                    <a:cubicBezTo>
                      <a:pt x="159734" y="411291"/>
                      <a:pt x="159925" y="373000"/>
                      <a:pt x="159544" y="334710"/>
                    </a:cubicBezTo>
                    <a:cubicBezTo>
                      <a:pt x="159544" y="332328"/>
                      <a:pt x="159353" y="330042"/>
                      <a:pt x="159163" y="326137"/>
                    </a:cubicBezTo>
                    <a:cubicBezTo>
                      <a:pt x="154496" y="325851"/>
                      <a:pt x="149924" y="325375"/>
                      <a:pt x="145352" y="325375"/>
                    </a:cubicBezTo>
                    <a:cubicBezTo>
                      <a:pt x="108966" y="325375"/>
                      <a:pt x="72676" y="325375"/>
                      <a:pt x="36290" y="325375"/>
                    </a:cubicBezTo>
                    <a:cubicBezTo>
                      <a:pt x="14859" y="325375"/>
                      <a:pt x="0" y="310421"/>
                      <a:pt x="0" y="288894"/>
                    </a:cubicBezTo>
                    <a:cubicBezTo>
                      <a:pt x="0" y="259272"/>
                      <a:pt x="0" y="229649"/>
                      <a:pt x="0" y="200026"/>
                    </a:cubicBezTo>
                    <a:cubicBezTo>
                      <a:pt x="0" y="172118"/>
                      <a:pt x="10858" y="160688"/>
                      <a:pt x="39529" y="160212"/>
                    </a:cubicBezTo>
                    <a:cubicBezTo>
                      <a:pt x="73914" y="159640"/>
                      <a:pt x="108299" y="159926"/>
                      <a:pt x="142685" y="159926"/>
                    </a:cubicBezTo>
                    <a:cubicBezTo>
                      <a:pt x="148019" y="159926"/>
                      <a:pt x="153448" y="159926"/>
                      <a:pt x="160306" y="159926"/>
                    </a:cubicBezTo>
                    <a:cubicBezTo>
                      <a:pt x="160306" y="122207"/>
                      <a:pt x="160306" y="86393"/>
                      <a:pt x="160306" y="50579"/>
                    </a:cubicBezTo>
                    <a:cubicBezTo>
                      <a:pt x="160306" y="43911"/>
                      <a:pt x="160115" y="37149"/>
                      <a:pt x="160687" y="30481"/>
                    </a:cubicBezTo>
                    <a:cubicBezTo>
                      <a:pt x="162306" y="11907"/>
                      <a:pt x="172307" y="954"/>
                      <a:pt x="190881" y="477"/>
                    </a:cubicBezTo>
                    <a:cubicBezTo>
                      <a:pt x="225647" y="-285"/>
                      <a:pt x="260414" y="-94"/>
                      <a:pt x="295085" y="763"/>
                    </a:cubicBezTo>
                    <a:cubicBezTo>
                      <a:pt x="312134" y="1144"/>
                      <a:pt x="322517" y="13050"/>
                      <a:pt x="323183" y="31338"/>
                    </a:cubicBezTo>
                    <a:cubicBezTo>
                      <a:pt x="323755" y="47150"/>
                      <a:pt x="323183" y="62961"/>
                      <a:pt x="323183" y="78773"/>
                    </a:cubicBezTo>
                    <a:cubicBezTo>
                      <a:pt x="323183" y="105157"/>
                      <a:pt x="323183" y="131637"/>
                      <a:pt x="323183" y="159259"/>
                    </a:cubicBezTo>
                    <a:cubicBezTo>
                      <a:pt x="328708" y="159545"/>
                      <a:pt x="333661" y="160021"/>
                      <a:pt x="338709" y="160116"/>
                    </a:cubicBezTo>
                    <a:cubicBezTo>
                      <a:pt x="373094" y="160116"/>
                      <a:pt x="407480" y="159831"/>
                      <a:pt x="441865" y="160212"/>
                    </a:cubicBezTo>
                    <a:cubicBezTo>
                      <a:pt x="474631" y="160593"/>
                      <a:pt x="483870" y="170403"/>
                      <a:pt x="483870" y="203169"/>
                    </a:cubicBezTo>
                    <a:cubicBezTo>
                      <a:pt x="483870" y="231649"/>
                      <a:pt x="483965" y="260034"/>
                      <a:pt x="483870" y="288513"/>
                    </a:cubicBezTo>
                    <a:cubicBezTo>
                      <a:pt x="483870" y="310516"/>
                      <a:pt x="468916" y="325375"/>
                      <a:pt x="446723" y="325375"/>
                    </a:cubicBezTo>
                    <a:cubicBezTo>
                      <a:pt x="410337" y="325375"/>
                      <a:pt x="374047" y="325375"/>
                      <a:pt x="337661" y="325375"/>
                    </a:cubicBezTo>
                    <a:cubicBezTo>
                      <a:pt x="333375" y="325375"/>
                      <a:pt x="329089" y="325375"/>
                      <a:pt x="323088" y="325375"/>
                    </a:cubicBezTo>
                    <a:close/>
                  </a:path>
                </a:pathLst>
              </a:custGeom>
              <a:solidFill>
                <a:schemeClr val="bg1"/>
              </a:solidFill>
              <a:ln w="9525" cap="flat">
                <a:noFill/>
                <a:prstDash val="solid"/>
                <a:miter/>
              </a:ln>
            </p:spPr>
            <p:txBody>
              <a:bodyPr rtlCol="0" anchor="ctr"/>
              <a:lstStyle/>
              <a:p>
                <a:endParaRPr lang="en-IN" dirty="0"/>
              </a:p>
            </p:txBody>
          </p:sp>
        </p:grpSp>
      </p:grpSp>
      <p:grpSp>
        <p:nvGrpSpPr>
          <p:cNvPr id="91" name="Group 90">
            <a:extLst>
              <a:ext uri="{FF2B5EF4-FFF2-40B4-BE49-F238E27FC236}">
                <a16:creationId xmlns:a16="http://schemas.microsoft.com/office/drawing/2014/main" id="{484C6427-B691-55BC-715A-53968D1454F4}"/>
              </a:ext>
            </a:extLst>
          </p:cNvPr>
          <p:cNvGrpSpPr/>
          <p:nvPr/>
        </p:nvGrpSpPr>
        <p:grpSpPr>
          <a:xfrm>
            <a:off x="1007091" y="3819537"/>
            <a:ext cx="9940993" cy="1599475"/>
            <a:chOff x="1058632" y="3572820"/>
            <a:chExt cx="9940993" cy="1599475"/>
          </a:xfrm>
        </p:grpSpPr>
        <p:sp>
          <p:nvSpPr>
            <p:cNvPr id="61" name="Freeform: Shape 60">
              <a:extLst>
                <a:ext uri="{FF2B5EF4-FFF2-40B4-BE49-F238E27FC236}">
                  <a16:creationId xmlns:a16="http://schemas.microsoft.com/office/drawing/2014/main" id="{3467D28B-08BB-73AE-DED0-1E8E60976F0A}"/>
                </a:ext>
              </a:extLst>
            </p:cNvPr>
            <p:cNvSpPr/>
            <p:nvPr/>
          </p:nvSpPr>
          <p:spPr>
            <a:xfrm>
              <a:off x="1442095" y="3572820"/>
              <a:ext cx="9557530" cy="1599475"/>
            </a:xfrm>
            <a:custGeom>
              <a:avLst/>
              <a:gdLst>
                <a:gd name="connsiteX0" fmla="*/ 301107 w 5203693"/>
                <a:gd name="connsiteY0" fmla="*/ 150883 h 1628167"/>
                <a:gd name="connsiteX1" fmla="*/ 0 w 5203693"/>
                <a:gd name="connsiteY1" fmla="*/ 814084 h 1628167"/>
                <a:gd name="connsiteX2" fmla="*/ 301107 w 5203693"/>
                <a:gd name="connsiteY2" fmla="*/ 1477284 h 1628167"/>
                <a:gd name="connsiteX3" fmla="*/ 519973 w 5203693"/>
                <a:gd name="connsiteY3" fmla="*/ 1628168 h 1628167"/>
                <a:gd name="connsiteX4" fmla="*/ 5203693 w 5203693"/>
                <a:gd name="connsiteY4" fmla="*/ 1628168 h 1628167"/>
                <a:gd name="connsiteX5" fmla="*/ 5203693 w 5203693"/>
                <a:gd name="connsiteY5" fmla="*/ 610398 h 1628167"/>
                <a:gd name="connsiteX6" fmla="*/ 4662203 w 5203693"/>
                <a:gd name="connsiteY6" fmla="*/ 0 h 1628167"/>
                <a:gd name="connsiteX7" fmla="*/ 519973 w 5203693"/>
                <a:gd name="connsiteY7" fmla="*/ 0 h 1628167"/>
                <a:gd name="connsiteX8" fmla="*/ 301107 w 5203693"/>
                <a:gd name="connsiteY8" fmla="*/ 150883 h 162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3693" h="1628167">
                  <a:moveTo>
                    <a:pt x="301107" y="150883"/>
                  </a:moveTo>
                  <a:lnTo>
                    <a:pt x="0" y="814084"/>
                  </a:lnTo>
                  <a:lnTo>
                    <a:pt x="301107" y="1477284"/>
                  </a:lnTo>
                  <a:cubicBezTo>
                    <a:pt x="343217" y="1569821"/>
                    <a:pt x="427701" y="1628168"/>
                    <a:pt x="519973" y="1628168"/>
                  </a:cubicBezTo>
                  <a:lnTo>
                    <a:pt x="5203693" y="1628168"/>
                  </a:lnTo>
                  <a:lnTo>
                    <a:pt x="5203693" y="610398"/>
                  </a:lnTo>
                  <a:cubicBezTo>
                    <a:pt x="5203693" y="273253"/>
                    <a:pt x="4961330" y="0"/>
                    <a:pt x="4662203" y="0"/>
                  </a:cubicBezTo>
                  <a:lnTo>
                    <a:pt x="519973" y="0"/>
                  </a:lnTo>
                  <a:cubicBezTo>
                    <a:pt x="427701" y="0"/>
                    <a:pt x="343217" y="58215"/>
                    <a:pt x="301107" y="150883"/>
                  </a:cubicBezTo>
                  <a:close/>
                </a:path>
              </a:pathLst>
            </a:custGeom>
            <a:solidFill>
              <a:schemeClr val="bg2">
                <a:lumMod val="20000"/>
                <a:lumOff val="80000"/>
              </a:schemeClr>
            </a:solidFill>
            <a:ln w="13187" cap="flat">
              <a:noFill/>
              <a:prstDash val="solid"/>
              <a:miter/>
            </a:ln>
          </p:spPr>
          <p:txBody>
            <a:bodyPr rtlCol="0" anchor="ctr"/>
            <a:lstStyle/>
            <a:p>
              <a:endParaRPr lang="en-IN" dirty="0"/>
            </a:p>
          </p:txBody>
        </p:sp>
        <p:sp>
          <p:nvSpPr>
            <p:cNvPr id="62" name="Freeform: Shape 61">
              <a:extLst>
                <a:ext uri="{FF2B5EF4-FFF2-40B4-BE49-F238E27FC236}">
                  <a16:creationId xmlns:a16="http://schemas.microsoft.com/office/drawing/2014/main" id="{F93AF013-09B0-70C9-6768-FE5B480255EC}"/>
                </a:ext>
              </a:extLst>
            </p:cNvPr>
            <p:cNvSpPr/>
            <p:nvPr/>
          </p:nvSpPr>
          <p:spPr>
            <a:xfrm>
              <a:off x="1594329" y="3685476"/>
              <a:ext cx="9272798" cy="1374162"/>
            </a:xfrm>
            <a:custGeom>
              <a:avLst/>
              <a:gdLst>
                <a:gd name="connsiteX0" fmla="*/ 415952 w 5007003"/>
                <a:gd name="connsiteY0" fmla="*/ 1419333 h 1419333"/>
                <a:gd name="connsiteX1" fmla="*/ 279590 w 5007003"/>
                <a:gd name="connsiteY1" fmla="*/ 1325345 h 1419333"/>
                <a:gd name="connsiteX2" fmla="*/ 0 w 5007003"/>
                <a:gd name="connsiteY2" fmla="*/ 709667 h 1419333"/>
                <a:gd name="connsiteX3" fmla="*/ 279590 w 5007003"/>
                <a:gd name="connsiteY3" fmla="*/ 93989 h 1419333"/>
                <a:gd name="connsiteX4" fmla="*/ 415952 w 5007003"/>
                <a:gd name="connsiteY4" fmla="*/ 0 h 1419333"/>
                <a:gd name="connsiteX5" fmla="*/ 4558182 w 5007003"/>
                <a:gd name="connsiteY5" fmla="*/ 0 h 1419333"/>
                <a:gd name="connsiteX6" fmla="*/ 5007004 w 5007003"/>
                <a:gd name="connsiteY6" fmla="*/ 505849 h 1419333"/>
                <a:gd name="connsiteX7" fmla="*/ 5007004 w 5007003"/>
                <a:gd name="connsiteY7" fmla="*/ 1419201 h 1419333"/>
                <a:gd name="connsiteX8" fmla="*/ 415952 w 5007003"/>
                <a:gd name="connsiteY8" fmla="*/ 1419201 h 141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7003" h="1419333">
                  <a:moveTo>
                    <a:pt x="415952" y="1419333"/>
                  </a:moveTo>
                  <a:cubicBezTo>
                    <a:pt x="358133" y="1419333"/>
                    <a:pt x="305859" y="1383296"/>
                    <a:pt x="279590" y="1325345"/>
                  </a:cubicBezTo>
                  <a:lnTo>
                    <a:pt x="0" y="709667"/>
                  </a:lnTo>
                  <a:lnTo>
                    <a:pt x="279590" y="93989"/>
                  </a:lnTo>
                  <a:cubicBezTo>
                    <a:pt x="305859" y="36038"/>
                    <a:pt x="358133" y="0"/>
                    <a:pt x="415952" y="0"/>
                  </a:cubicBezTo>
                  <a:lnTo>
                    <a:pt x="4558182" y="0"/>
                  </a:lnTo>
                  <a:cubicBezTo>
                    <a:pt x="4805694" y="0"/>
                    <a:pt x="5007004" y="226919"/>
                    <a:pt x="5007004" y="505849"/>
                  </a:cubicBezTo>
                  <a:lnTo>
                    <a:pt x="5007004" y="1419201"/>
                  </a:lnTo>
                  <a:lnTo>
                    <a:pt x="415952" y="1419201"/>
                  </a:lnTo>
                  <a:close/>
                </a:path>
              </a:pathLst>
            </a:custGeom>
            <a:solidFill>
              <a:schemeClr val="accent1"/>
            </a:solidFill>
            <a:ln w="13187" cap="flat">
              <a:noFill/>
              <a:prstDash val="solid"/>
              <a:miter/>
            </a:ln>
          </p:spPr>
          <p:txBody>
            <a:bodyPr rtlCol="0" anchor="ctr"/>
            <a:lstStyle/>
            <a:p>
              <a:endParaRPr lang="en-IN" dirty="0"/>
            </a:p>
          </p:txBody>
        </p:sp>
        <p:sp>
          <p:nvSpPr>
            <p:cNvPr id="63" name="Freeform: Shape 62">
              <a:extLst>
                <a:ext uri="{FF2B5EF4-FFF2-40B4-BE49-F238E27FC236}">
                  <a16:creationId xmlns:a16="http://schemas.microsoft.com/office/drawing/2014/main" id="{0441B5C7-6074-16CB-F3AE-1BA906E2A305}"/>
                </a:ext>
              </a:extLst>
            </p:cNvPr>
            <p:cNvSpPr/>
            <p:nvPr/>
          </p:nvSpPr>
          <p:spPr>
            <a:xfrm>
              <a:off x="1664144" y="3732477"/>
              <a:ext cx="9141695" cy="1280160"/>
            </a:xfrm>
            <a:custGeom>
              <a:avLst/>
              <a:gdLst>
                <a:gd name="connsiteX0" fmla="*/ 371334 w 4922651"/>
                <a:gd name="connsiteY0" fmla="*/ 1329833 h 1329832"/>
                <a:gd name="connsiteX1" fmla="*/ 270349 w 4922651"/>
                <a:gd name="connsiteY1" fmla="*/ 1260134 h 1329832"/>
                <a:gd name="connsiteX2" fmla="*/ 0 w 4922651"/>
                <a:gd name="connsiteY2" fmla="*/ 664917 h 1329832"/>
                <a:gd name="connsiteX3" fmla="*/ 270349 w 4922651"/>
                <a:gd name="connsiteY3" fmla="*/ 69699 h 1329832"/>
                <a:gd name="connsiteX4" fmla="*/ 371334 w 4922651"/>
                <a:gd name="connsiteY4" fmla="*/ 0 h 1329832"/>
                <a:gd name="connsiteX5" fmla="*/ 4513564 w 4922651"/>
                <a:gd name="connsiteY5" fmla="*/ 0 h 1329832"/>
                <a:gd name="connsiteX6" fmla="*/ 4922652 w 4922651"/>
                <a:gd name="connsiteY6" fmla="*/ 461099 h 1329832"/>
                <a:gd name="connsiteX7" fmla="*/ 4922652 w 4922651"/>
                <a:gd name="connsiteY7" fmla="*/ 1329701 h 1329832"/>
                <a:gd name="connsiteX8" fmla="*/ 371334 w 4922651"/>
                <a:gd name="connsiteY8" fmla="*/ 1329701 h 1329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651" h="1329832">
                  <a:moveTo>
                    <a:pt x="371334" y="1329833"/>
                  </a:moveTo>
                  <a:cubicBezTo>
                    <a:pt x="328564" y="1329833"/>
                    <a:pt x="289754" y="1303168"/>
                    <a:pt x="270349" y="1260134"/>
                  </a:cubicBezTo>
                  <a:lnTo>
                    <a:pt x="0" y="664917"/>
                  </a:lnTo>
                  <a:lnTo>
                    <a:pt x="270349" y="69699"/>
                  </a:lnTo>
                  <a:cubicBezTo>
                    <a:pt x="289886" y="26797"/>
                    <a:pt x="328564" y="0"/>
                    <a:pt x="371334" y="0"/>
                  </a:cubicBezTo>
                  <a:lnTo>
                    <a:pt x="4513564" y="0"/>
                  </a:lnTo>
                  <a:cubicBezTo>
                    <a:pt x="4739163" y="0"/>
                    <a:pt x="4922652" y="206854"/>
                    <a:pt x="4922652" y="461099"/>
                  </a:cubicBezTo>
                  <a:lnTo>
                    <a:pt x="4922652" y="1329701"/>
                  </a:lnTo>
                  <a:lnTo>
                    <a:pt x="371334" y="1329701"/>
                  </a:lnTo>
                  <a:close/>
                </a:path>
              </a:pathLst>
            </a:custGeom>
            <a:solidFill>
              <a:srgbClr val="FFFFFF"/>
            </a:solidFill>
            <a:ln w="13187" cap="flat">
              <a:noFill/>
              <a:prstDash val="solid"/>
              <a:miter/>
            </a:ln>
          </p:spPr>
          <p:txBody>
            <a:bodyPr rtlCol="0" anchor="ctr"/>
            <a:lstStyle/>
            <a:p>
              <a:endParaRPr lang="en-IN" dirty="0"/>
            </a:p>
          </p:txBody>
        </p:sp>
        <p:sp>
          <p:nvSpPr>
            <p:cNvPr id="64" name="Freeform: Shape 63">
              <a:extLst>
                <a:ext uri="{FF2B5EF4-FFF2-40B4-BE49-F238E27FC236}">
                  <a16:creationId xmlns:a16="http://schemas.microsoft.com/office/drawing/2014/main" id="{320D84A7-7826-278E-2C66-D558A5177ED7}"/>
                </a:ext>
              </a:extLst>
            </p:cNvPr>
            <p:cNvSpPr/>
            <p:nvPr/>
          </p:nvSpPr>
          <p:spPr>
            <a:xfrm>
              <a:off x="1058632" y="3898106"/>
              <a:ext cx="1133008" cy="1057899"/>
            </a:xfrm>
            <a:custGeom>
              <a:avLst/>
              <a:gdLst>
                <a:gd name="connsiteX0" fmla="*/ 195634 w 1133008"/>
                <a:gd name="connsiteY0" fmla="*/ 98081 h 1057899"/>
                <a:gd name="connsiteX1" fmla="*/ 0 w 1133008"/>
                <a:gd name="connsiteY1" fmla="*/ 528950 h 1057899"/>
                <a:gd name="connsiteX2" fmla="*/ 195634 w 1133008"/>
                <a:gd name="connsiteY2" fmla="*/ 959819 h 1057899"/>
                <a:gd name="connsiteX3" fmla="*/ 337804 w 1133008"/>
                <a:gd name="connsiteY3" fmla="*/ 1057900 h 1057899"/>
                <a:gd name="connsiteX4" fmla="*/ 1021070 w 1133008"/>
                <a:gd name="connsiteY4" fmla="*/ 1057900 h 1057899"/>
                <a:gd name="connsiteX5" fmla="*/ 1126675 w 1133008"/>
                <a:gd name="connsiteY5" fmla="*/ 890252 h 1057899"/>
                <a:gd name="connsiteX6" fmla="*/ 1027538 w 1133008"/>
                <a:gd name="connsiteY6" fmla="*/ 570532 h 1057899"/>
                <a:gd name="connsiteX7" fmla="*/ 1027538 w 1133008"/>
                <a:gd name="connsiteY7" fmla="*/ 487368 h 1057899"/>
                <a:gd name="connsiteX8" fmla="*/ 1126675 w 1133008"/>
                <a:gd name="connsiteY8" fmla="*/ 167648 h 1057899"/>
                <a:gd name="connsiteX9" fmla="*/ 1021070 w 1133008"/>
                <a:gd name="connsiteY9" fmla="*/ 0 h 1057899"/>
                <a:gd name="connsiteX10" fmla="*/ 337804 w 1133008"/>
                <a:gd name="connsiteY10" fmla="*/ 0 h 1057899"/>
                <a:gd name="connsiteX11" fmla="*/ 195634 w 1133008"/>
                <a:gd name="connsiteY11" fmla="*/ 98081 h 1057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3008" h="1057899">
                  <a:moveTo>
                    <a:pt x="195634" y="98081"/>
                  </a:moveTo>
                  <a:lnTo>
                    <a:pt x="0" y="528950"/>
                  </a:lnTo>
                  <a:lnTo>
                    <a:pt x="195634" y="959819"/>
                  </a:lnTo>
                  <a:cubicBezTo>
                    <a:pt x="222959" y="1020014"/>
                    <a:pt x="277874" y="1057900"/>
                    <a:pt x="337804" y="1057900"/>
                  </a:cubicBezTo>
                  <a:lnTo>
                    <a:pt x="1021070" y="1057900"/>
                  </a:lnTo>
                  <a:cubicBezTo>
                    <a:pt x="1098030" y="1057900"/>
                    <a:pt x="1152020" y="972228"/>
                    <a:pt x="1126675" y="890252"/>
                  </a:cubicBezTo>
                  <a:lnTo>
                    <a:pt x="1027538" y="570532"/>
                  </a:lnTo>
                  <a:cubicBezTo>
                    <a:pt x="1019222" y="543603"/>
                    <a:pt x="1019222" y="514297"/>
                    <a:pt x="1027538" y="487368"/>
                  </a:cubicBezTo>
                  <a:lnTo>
                    <a:pt x="1126675" y="167648"/>
                  </a:lnTo>
                  <a:cubicBezTo>
                    <a:pt x="1152020" y="85672"/>
                    <a:pt x="1098161" y="0"/>
                    <a:pt x="1021070" y="0"/>
                  </a:cubicBezTo>
                  <a:lnTo>
                    <a:pt x="337804" y="0"/>
                  </a:lnTo>
                  <a:cubicBezTo>
                    <a:pt x="277874" y="0"/>
                    <a:pt x="222959" y="37886"/>
                    <a:pt x="195634" y="98081"/>
                  </a:cubicBezTo>
                  <a:close/>
                </a:path>
              </a:pathLst>
            </a:custGeom>
            <a:gradFill>
              <a:gsLst>
                <a:gs pos="0">
                  <a:schemeClr val="accent1"/>
                </a:gs>
                <a:gs pos="50000">
                  <a:schemeClr val="accent1">
                    <a:lumMod val="75000"/>
                  </a:schemeClr>
                </a:gs>
                <a:gs pos="100000">
                  <a:schemeClr val="accent1">
                    <a:lumMod val="50000"/>
                  </a:schemeClr>
                </a:gs>
              </a:gsLst>
              <a:lin ang="2700000" scaled="1"/>
            </a:gradFill>
            <a:ln w="13187" cap="flat">
              <a:noFill/>
              <a:prstDash val="solid"/>
              <a:miter/>
            </a:ln>
          </p:spPr>
          <p:txBody>
            <a:bodyPr rtlCol="0" anchor="ctr"/>
            <a:lstStyle/>
            <a:p>
              <a:endParaRPr lang="en-IN" dirty="0"/>
            </a:p>
          </p:txBody>
        </p:sp>
        <p:sp>
          <p:nvSpPr>
            <p:cNvPr id="65" name="Content Placeholder 3">
              <a:extLst>
                <a:ext uri="{FF2B5EF4-FFF2-40B4-BE49-F238E27FC236}">
                  <a16:creationId xmlns:a16="http://schemas.microsoft.com/office/drawing/2014/main" id="{211AAA91-7F82-D0D7-B9B8-54E83CFBCC28}"/>
                </a:ext>
              </a:extLst>
            </p:cNvPr>
            <p:cNvSpPr txBox="1">
              <a:spLocks/>
            </p:cNvSpPr>
            <p:nvPr/>
          </p:nvSpPr>
          <p:spPr>
            <a:xfrm>
              <a:off x="2167331" y="3898106"/>
              <a:ext cx="8439634" cy="1102866"/>
            </a:xfrm>
            <a:prstGeom prst="rect">
              <a:avLst/>
            </a:prstGeom>
          </p:spPr>
          <p:txBody>
            <a:bodyPr vert="horz" wrap="squar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231775" indent="-160338"/>
              <a:r>
                <a:rPr lang="en-US" sz="1200" dirty="0"/>
                <a:t>Although not placebo-controlled and exploratory:</a:t>
              </a:r>
            </a:p>
            <a:p>
              <a:pPr marL="465138" lvl="1" indent="-233363"/>
              <a:r>
                <a:rPr lang="en-US" sz="1200" dirty="0"/>
                <a:t>Pre-specified CV outcomes showed continued divergence in the risk of MACE</a:t>
              </a:r>
            </a:p>
            <a:p>
              <a:pPr marL="465138" lvl="1" indent="-233363"/>
              <a:r>
                <a:rPr lang="en-US" sz="1200" dirty="0"/>
                <a:t>Patients who started evolocumab earlier in the parent trial experienced greater reductions in component endpoints CV death, MI, and coronary revascularization than those who initiated evolocumab later in FOURIER OLE</a:t>
              </a:r>
            </a:p>
          </p:txBody>
        </p:sp>
        <p:grpSp>
          <p:nvGrpSpPr>
            <p:cNvPr id="86" name="Group 85">
              <a:extLst>
                <a:ext uri="{FF2B5EF4-FFF2-40B4-BE49-F238E27FC236}">
                  <a16:creationId xmlns:a16="http://schemas.microsoft.com/office/drawing/2014/main" id="{2772895F-59AE-3346-5E82-FD8518DF36BF}"/>
                </a:ext>
              </a:extLst>
            </p:cNvPr>
            <p:cNvGrpSpPr/>
            <p:nvPr/>
          </p:nvGrpSpPr>
          <p:grpSpPr>
            <a:xfrm>
              <a:off x="1256023" y="4056139"/>
              <a:ext cx="714619" cy="741833"/>
              <a:chOff x="-1524066" y="1395902"/>
              <a:chExt cx="1215500" cy="1261788"/>
            </a:xfrm>
          </p:grpSpPr>
          <p:sp>
            <p:nvSpPr>
              <p:cNvPr id="87" name="Freeform: Shape 86">
                <a:extLst>
                  <a:ext uri="{FF2B5EF4-FFF2-40B4-BE49-F238E27FC236}">
                    <a16:creationId xmlns:a16="http://schemas.microsoft.com/office/drawing/2014/main" id="{5AD15F20-402A-15A2-AE95-3F402B5A1105}"/>
                  </a:ext>
                </a:extLst>
              </p:cNvPr>
              <p:cNvSpPr/>
              <p:nvPr/>
            </p:nvSpPr>
            <p:spPr>
              <a:xfrm>
                <a:off x="-1286531" y="1395902"/>
                <a:ext cx="672442" cy="931677"/>
              </a:xfrm>
              <a:custGeom>
                <a:avLst/>
                <a:gdLst>
                  <a:gd name="connsiteX0" fmla="*/ 672287 w 672442"/>
                  <a:gd name="connsiteY0" fmla="*/ 512520 h 931677"/>
                  <a:gd name="connsiteX1" fmla="*/ 672443 w 672442"/>
                  <a:gd name="connsiteY1" fmla="*/ 662788 h 931677"/>
                  <a:gd name="connsiteX2" fmla="*/ 664577 w 672442"/>
                  <a:gd name="connsiteY2" fmla="*/ 669929 h 931677"/>
                  <a:gd name="connsiteX3" fmla="*/ 563984 w 672442"/>
                  <a:gd name="connsiteY3" fmla="*/ 669671 h 931677"/>
                  <a:gd name="connsiteX4" fmla="*/ 544787 w 672442"/>
                  <a:gd name="connsiteY4" fmla="*/ 681210 h 931677"/>
                  <a:gd name="connsiteX5" fmla="*/ 549185 w 672442"/>
                  <a:gd name="connsiteY5" fmla="*/ 701960 h 931677"/>
                  <a:gd name="connsiteX6" fmla="*/ 627010 w 672442"/>
                  <a:gd name="connsiteY6" fmla="*/ 793187 h 931677"/>
                  <a:gd name="connsiteX7" fmla="*/ 637980 w 672442"/>
                  <a:gd name="connsiteY7" fmla="*/ 805864 h 931677"/>
                  <a:gd name="connsiteX8" fmla="*/ 637773 w 672442"/>
                  <a:gd name="connsiteY8" fmla="*/ 813471 h 931677"/>
                  <a:gd name="connsiteX9" fmla="*/ 515033 w 672442"/>
                  <a:gd name="connsiteY9" fmla="*/ 900403 h 931677"/>
                  <a:gd name="connsiteX10" fmla="*/ 226191 w 672442"/>
                  <a:gd name="connsiteY10" fmla="*/ 902680 h 931677"/>
                  <a:gd name="connsiteX11" fmla="*/ 40063 w 672442"/>
                  <a:gd name="connsiteY11" fmla="*/ 730161 h 931677"/>
                  <a:gd name="connsiteX12" fmla="*/ 581 w 672442"/>
                  <a:gd name="connsiteY12" fmla="*/ 543412 h 931677"/>
                  <a:gd name="connsiteX13" fmla="*/ 38511 w 672442"/>
                  <a:gd name="connsiteY13" fmla="*/ 402096 h 931677"/>
                  <a:gd name="connsiteX14" fmla="*/ 112041 w 672442"/>
                  <a:gd name="connsiteY14" fmla="*/ 276562 h 931677"/>
                  <a:gd name="connsiteX15" fmla="*/ 282749 w 672442"/>
                  <a:gd name="connsiteY15" fmla="*/ 77756 h 931677"/>
                  <a:gd name="connsiteX16" fmla="*/ 363264 w 672442"/>
                  <a:gd name="connsiteY16" fmla="*/ 2467 h 931677"/>
                  <a:gd name="connsiteX17" fmla="*/ 371388 w 672442"/>
                  <a:gd name="connsiteY17" fmla="*/ 1794 h 931677"/>
                  <a:gd name="connsiteX18" fmla="*/ 498268 w 672442"/>
                  <a:gd name="connsiteY18" fmla="*/ 123706 h 931677"/>
                  <a:gd name="connsiteX19" fmla="*/ 650709 w 672442"/>
                  <a:gd name="connsiteY19" fmla="*/ 318993 h 931677"/>
                  <a:gd name="connsiteX20" fmla="*/ 668562 w 672442"/>
                  <a:gd name="connsiteY20" fmla="*/ 349574 h 931677"/>
                  <a:gd name="connsiteX21" fmla="*/ 672080 w 672442"/>
                  <a:gd name="connsiteY21" fmla="*/ 362924 h 931677"/>
                  <a:gd name="connsiteX22" fmla="*/ 672235 w 672442"/>
                  <a:gd name="connsiteY22" fmla="*/ 512572 h 931677"/>
                  <a:gd name="connsiteX23" fmla="*/ 672235 w 672442"/>
                  <a:gd name="connsiteY23" fmla="*/ 512572 h 931677"/>
                  <a:gd name="connsiteX24" fmla="*/ 502045 w 672442"/>
                  <a:gd name="connsiteY24" fmla="*/ 528820 h 931677"/>
                  <a:gd name="connsiteX25" fmla="*/ 503649 w 672442"/>
                  <a:gd name="connsiteY25" fmla="*/ 530010 h 931677"/>
                  <a:gd name="connsiteX26" fmla="*/ 535524 w 672442"/>
                  <a:gd name="connsiteY26" fmla="*/ 598159 h 931677"/>
                  <a:gd name="connsiteX27" fmla="*/ 553428 w 672442"/>
                  <a:gd name="connsiteY27" fmla="*/ 610163 h 931677"/>
                  <a:gd name="connsiteX28" fmla="*/ 570504 w 672442"/>
                  <a:gd name="connsiteY28" fmla="*/ 595002 h 931677"/>
                  <a:gd name="connsiteX29" fmla="*/ 575058 w 672442"/>
                  <a:gd name="connsiteY29" fmla="*/ 578237 h 931677"/>
                  <a:gd name="connsiteX30" fmla="*/ 602949 w 672442"/>
                  <a:gd name="connsiteY30" fmla="*/ 468485 h 931677"/>
                  <a:gd name="connsiteX31" fmla="*/ 601241 w 672442"/>
                  <a:gd name="connsiteY31" fmla="*/ 452547 h 931677"/>
                  <a:gd name="connsiteX32" fmla="*/ 583337 w 672442"/>
                  <a:gd name="connsiteY32" fmla="*/ 443906 h 931677"/>
                  <a:gd name="connsiteX33" fmla="*/ 568176 w 672442"/>
                  <a:gd name="connsiteY33" fmla="*/ 458705 h 931677"/>
                  <a:gd name="connsiteX34" fmla="*/ 550893 w 672442"/>
                  <a:gd name="connsiteY34" fmla="*/ 527371 h 931677"/>
                  <a:gd name="connsiteX35" fmla="*/ 547322 w 672442"/>
                  <a:gd name="connsiteY35" fmla="*/ 537410 h 931677"/>
                  <a:gd name="connsiteX36" fmla="*/ 544528 w 672442"/>
                  <a:gd name="connsiteY36" fmla="*/ 531666 h 931677"/>
                  <a:gd name="connsiteX37" fmla="*/ 519069 w 672442"/>
                  <a:gd name="connsiteY37" fmla="*/ 476816 h 931677"/>
                  <a:gd name="connsiteX38" fmla="*/ 502459 w 672442"/>
                  <a:gd name="connsiteY38" fmla="*/ 465691 h 931677"/>
                  <a:gd name="connsiteX39" fmla="*/ 485021 w 672442"/>
                  <a:gd name="connsiteY39" fmla="*/ 476454 h 931677"/>
                  <a:gd name="connsiteX40" fmla="*/ 479174 w 672442"/>
                  <a:gd name="connsiteY40" fmla="*/ 488614 h 931677"/>
                  <a:gd name="connsiteX41" fmla="*/ 456665 w 672442"/>
                  <a:gd name="connsiteY41" fmla="*/ 537720 h 931677"/>
                  <a:gd name="connsiteX42" fmla="*/ 453042 w 672442"/>
                  <a:gd name="connsiteY42" fmla="*/ 525974 h 931677"/>
                  <a:gd name="connsiteX43" fmla="*/ 435294 w 672442"/>
                  <a:gd name="connsiteY43" fmla="*/ 458136 h 931677"/>
                  <a:gd name="connsiteX44" fmla="*/ 413354 w 672442"/>
                  <a:gd name="connsiteY44" fmla="*/ 444113 h 931677"/>
                  <a:gd name="connsiteX45" fmla="*/ 400521 w 672442"/>
                  <a:gd name="connsiteY45" fmla="*/ 467398 h 931677"/>
                  <a:gd name="connsiteX46" fmla="*/ 405230 w 672442"/>
                  <a:gd name="connsiteY46" fmla="*/ 486130 h 931677"/>
                  <a:gd name="connsiteX47" fmla="*/ 432862 w 672442"/>
                  <a:gd name="connsiteY47" fmla="*/ 592622 h 931677"/>
                  <a:gd name="connsiteX48" fmla="*/ 442331 w 672442"/>
                  <a:gd name="connsiteY48" fmla="*/ 607111 h 931677"/>
                  <a:gd name="connsiteX49" fmla="*/ 468049 w 672442"/>
                  <a:gd name="connsiteY49" fmla="*/ 599245 h 931677"/>
                  <a:gd name="connsiteX50" fmla="*/ 498733 w 672442"/>
                  <a:gd name="connsiteY50" fmla="*/ 534771 h 931677"/>
                  <a:gd name="connsiteX51" fmla="*/ 502097 w 672442"/>
                  <a:gd name="connsiteY51" fmla="*/ 528820 h 931677"/>
                  <a:gd name="connsiteX52" fmla="*/ 317366 w 672442"/>
                  <a:gd name="connsiteY52" fmla="*/ 610008 h 931677"/>
                  <a:gd name="connsiteX53" fmla="*/ 355037 w 672442"/>
                  <a:gd name="connsiteY53" fmla="*/ 595778 h 931677"/>
                  <a:gd name="connsiteX54" fmla="*/ 372061 w 672442"/>
                  <a:gd name="connsiteY54" fmla="*/ 475574 h 931677"/>
                  <a:gd name="connsiteX55" fmla="*/ 257290 w 672442"/>
                  <a:gd name="connsiteY55" fmla="*/ 468071 h 931677"/>
                  <a:gd name="connsiteX56" fmla="*/ 236281 w 672442"/>
                  <a:gd name="connsiteY56" fmla="*/ 544602 h 931677"/>
                  <a:gd name="connsiteX57" fmla="*/ 317366 w 672442"/>
                  <a:gd name="connsiteY57" fmla="*/ 610008 h 931677"/>
                  <a:gd name="connsiteX58" fmla="*/ 128082 w 672442"/>
                  <a:gd name="connsiteY58" fmla="*/ 524887 h 931677"/>
                  <a:gd name="connsiteX59" fmla="*/ 127978 w 672442"/>
                  <a:gd name="connsiteY59" fmla="*/ 524887 h 931677"/>
                  <a:gd name="connsiteX60" fmla="*/ 127978 w 672442"/>
                  <a:gd name="connsiteY60" fmla="*/ 588016 h 931677"/>
                  <a:gd name="connsiteX61" fmla="*/ 148987 w 672442"/>
                  <a:gd name="connsiteY61" fmla="*/ 609853 h 931677"/>
                  <a:gd name="connsiteX62" fmla="*/ 212116 w 672442"/>
                  <a:gd name="connsiteY62" fmla="*/ 609594 h 931677"/>
                  <a:gd name="connsiteX63" fmla="*/ 230589 w 672442"/>
                  <a:gd name="connsiteY63" fmla="*/ 592104 h 931677"/>
                  <a:gd name="connsiteX64" fmla="*/ 212064 w 672442"/>
                  <a:gd name="connsiteY64" fmla="*/ 573735 h 931677"/>
                  <a:gd name="connsiteX65" fmla="*/ 174083 w 672442"/>
                  <a:gd name="connsiteY65" fmla="*/ 573890 h 931677"/>
                  <a:gd name="connsiteX66" fmla="*/ 164148 w 672442"/>
                  <a:gd name="connsiteY66" fmla="*/ 564007 h 931677"/>
                  <a:gd name="connsiteX67" fmla="*/ 164459 w 672442"/>
                  <a:gd name="connsiteY67" fmla="*/ 463466 h 931677"/>
                  <a:gd name="connsiteX68" fmla="*/ 146141 w 672442"/>
                  <a:gd name="connsiteY68" fmla="*/ 443647 h 931677"/>
                  <a:gd name="connsiteX69" fmla="*/ 128185 w 672442"/>
                  <a:gd name="connsiteY69" fmla="*/ 463673 h 931677"/>
                  <a:gd name="connsiteX70" fmla="*/ 128185 w 672442"/>
                  <a:gd name="connsiteY70" fmla="*/ 524887 h 931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672442" h="931677">
                    <a:moveTo>
                      <a:pt x="672287" y="512520"/>
                    </a:moveTo>
                    <a:cubicBezTo>
                      <a:pt x="672287" y="562610"/>
                      <a:pt x="672184" y="612699"/>
                      <a:pt x="672443" y="662788"/>
                    </a:cubicBezTo>
                    <a:cubicBezTo>
                      <a:pt x="672443" y="669101"/>
                      <a:pt x="670373" y="670033"/>
                      <a:pt x="664577" y="669929"/>
                    </a:cubicBezTo>
                    <a:cubicBezTo>
                      <a:pt x="631046" y="669567"/>
                      <a:pt x="597515" y="669619"/>
                      <a:pt x="563984" y="669671"/>
                    </a:cubicBezTo>
                    <a:cubicBezTo>
                      <a:pt x="555498" y="669671"/>
                      <a:pt x="548513" y="672775"/>
                      <a:pt x="544787" y="681210"/>
                    </a:cubicBezTo>
                    <a:cubicBezTo>
                      <a:pt x="541268" y="689230"/>
                      <a:pt x="544011" y="695905"/>
                      <a:pt x="549185" y="701960"/>
                    </a:cubicBezTo>
                    <a:cubicBezTo>
                      <a:pt x="575110" y="732386"/>
                      <a:pt x="601034" y="762760"/>
                      <a:pt x="627010" y="793187"/>
                    </a:cubicBezTo>
                    <a:cubicBezTo>
                      <a:pt x="630632" y="797430"/>
                      <a:pt x="634151" y="801776"/>
                      <a:pt x="637980" y="805864"/>
                    </a:cubicBezTo>
                    <a:cubicBezTo>
                      <a:pt x="640619" y="808658"/>
                      <a:pt x="640412" y="810728"/>
                      <a:pt x="637773" y="813471"/>
                    </a:cubicBezTo>
                    <a:cubicBezTo>
                      <a:pt x="602535" y="850469"/>
                      <a:pt x="562225" y="880533"/>
                      <a:pt x="515033" y="900403"/>
                    </a:cubicBezTo>
                    <a:cubicBezTo>
                      <a:pt x="419201" y="940712"/>
                      <a:pt x="322282" y="942679"/>
                      <a:pt x="226191" y="902680"/>
                    </a:cubicBezTo>
                    <a:cubicBezTo>
                      <a:pt x="143502" y="868269"/>
                      <a:pt x="81666" y="809797"/>
                      <a:pt x="40063" y="730161"/>
                    </a:cubicBezTo>
                    <a:cubicBezTo>
                      <a:pt x="9430" y="671533"/>
                      <a:pt x="-2937" y="608973"/>
                      <a:pt x="581" y="543412"/>
                    </a:cubicBezTo>
                    <a:cubicBezTo>
                      <a:pt x="3220" y="493788"/>
                      <a:pt x="15122" y="446234"/>
                      <a:pt x="38511" y="402096"/>
                    </a:cubicBezTo>
                    <a:cubicBezTo>
                      <a:pt x="61227" y="359199"/>
                      <a:pt x="83633" y="316147"/>
                      <a:pt x="112041" y="276562"/>
                    </a:cubicBezTo>
                    <a:cubicBezTo>
                      <a:pt x="163165" y="205257"/>
                      <a:pt x="220188" y="139074"/>
                      <a:pt x="282749" y="77756"/>
                    </a:cubicBezTo>
                    <a:cubicBezTo>
                      <a:pt x="308983" y="52039"/>
                      <a:pt x="336408" y="27563"/>
                      <a:pt x="363264" y="2467"/>
                    </a:cubicBezTo>
                    <a:cubicBezTo>
                      <a:pt x="365955" y="-69"/>
                      <a:pt x="367973" y="-1207"/>
                      <a:pt x="371388" y="1794"/>
                    </a:cubicBezTo>
                    <a:cubicBezTo>
                      <a:pt x="415837" y="40189"/>
                      <a:pt x="458476" y="80499"/>
                      <a:pt x="498268" y="123706"/>
                    </a:cubicBezTo>
                    <a:cubicBezTo>
                      <a:pt x="554360" y="184662"/>
                      <a:pt x="607606" y="247895"/>
                      <a:pt x="650709" y="318993"/>
                    </a:cubicBezTo>
                    <a:cubicBezTo>
                      <a:pt x="656815" y="329083"/>
                      <a:pt x="663025" y="339173"/>
                      <a:pt x="668562" y="349574"/>
                    </a:cubicBezTo>
                    <a:cubicBezTo>
                      <a:pt x="670683" y="353559"/>
                      <a:pt x="672080" y="358423"/>
                      <a:pt x="672080" y="362924"/>
                    </a:cubicBezTo>
                    <a:cubicBezTo>
                      <a:pt x="672339" y="412807"/>
                      <a:pt x="672235" y="462689"/>
                      <a:pt x="672235" y="512572"/>
                    </a:cubicBezTo>
                    <a:lnTo>
                      <a:pt x="672235" y="512572"/>
                    </a:lnTo>
                    <a:close/>
                    <a:moveTo>
                      <a:pt x="502045" y="528820"/>
                    </a:moveTo>
                    <a:cubicBezTo>
                      <a:pt x="503028" y="529544"/>
                      <a:pt x="503546" y="529700"/>
                      <a:pt x="503649" y="530010"/>
                    </a:cubicBezTo>
                    <a:cubicBezTo>
                      <a:pt x="514309" y="552726"/>
                      <a:pt x="524968" y="575442"/>
                      <a:pt x="535524" y="598159"/>
                    </a:cubicBezTo>
                    <a:cubicBezTo>
                      <a:pt x="539095" y="605817"/>
                      <a:pt x="544425" y="610733"/>
                      <a:pt x="553428" y="610163"/>
                    </a:cubicBezTo>
                    <a:cubicBezTo>
                      <a:pt x="561501" y="609646"/>
                      <a:pt x="567503" y="604420"/>
                      <a:pt x="570504" y="595002"/>
                    </a:cubicBezTo>
                    <a:cubicBezTo>
                      <a:pt x="572212" y="589465"/>
                      <a:pt x="573609" y="583825"/>
                      <a:pt x="575058" y="578237"/>
                    </a:cubicBezTo>
                    <a:cubicBezTo>
                      <a:pt x="584475" y="541653"/>
                      <a:pt x="594048" y="505172"/>
                      <a:pt x="602949" y="468485"/>
                    </a:cubicBezTo>
                    <a:cubicBezTo>
                      <a:pt x="604139" y="463517"/>
                      <a:pt x="603362" y="457204"/>
                      <a:pt x="601241" y="452547"/>
                    </a:cubicBezTo>
                    <a:cubicBezTo>
                      <a:pt x="598033" y="445613"/>
                      <a:pt x="591099" y="442767"/>
                      <a:pt x="583337" y="443906"/>
                    </a:cubicBezTo>
                    <a:cubicBezTo>
                      <a:pt x="574851" y="445096"/>
                      <a:pt x="570194" y="450891"/>
                      <a:pt x="568176" y="458705"/>
                    </a:cubicBezTo>
                    <a:cubicBezTo>
                      <a:pt x="562277" y="481576"/>
                      <a:pt x="556688" y="504500"/>
                      <a:pt x="550893" y="527371"/>
                    </a:cubicBezTo>
                    <a:cubicBezTo>
                      <a:pt x="550168" y="530320"/>
                      <a:pt x="548875" y="533063"/>
                      <a:pt x="547322" y="537410"/>
                    </a:cubicBezTo>
                    <a:cubicBezTo>
                      <a:pt x="545822" y="534305"/>
                      <a:pt x="545149" y="533011"/>
                      <a:pt x="544528" y="531666"/>
                    </a:cubicBezTo>
                    <a:cubicBezTo>
                      <a:pt x="536042" y="513348"/>
                      <a:pt x="527711" y="495030"/>
                      <a:pt x="519069" y="476816"/>
                    </a:cubicBezTo>
                    <a:cubicBezTo>
                      <a:pt x="515861" y="470037"/>
                      <a:pt x="510687" y="465846"/>
                      <a:pt x="502459" y="465691"/>
                    </a:cubicBezTo>
                    <a:cubicBezTo>
                      <a:pt x="494076" y="465587"/>
                      <a:pt x="488591" y="469261"/>
                      <a:pt x="485021" y="476454"/>
                    </a:cubicBezTo>
                    <a:cubicBezTo>
                      <a:pt x="483055" y="480490"/>
                      <a:pt x="481037" y="484526"/>
                      <a:pt x="479174" y="488614"/>
                    </a:cubicBezTo>
                    <a:cubicBezTo>
                      <a:pt x="471929" y="504344"/>
                      <a:pt x="464737" y="520075"/>
                      <a:pt x="456665" y="537720"/>
                    </a:cubicBezTo>
                    <a:cubicBezTo>
                      <a:pt x="455112" y="532649"/>
                      <a:pt x="453922" y="529337"/>
                      <a:pt x="453042" y="525974"/>
                    </a:cubicBezTo>
                    <a:cubicBezTo>
                      <a:pt x="447143" y="503361"/>
                      <a:pt x="441503" y="480645"/>
                      <a:pt x="435294" y="458136"/>
                    </a:cubicBezTo>
                    <a:cubicBezTo>
                      <a:pt x="432344" y="447425"/>
                      <a:pt x="422409" y="441577"/>
                      <a:pt x="413354" y="444113"/>
                    </a:cubicBezTo>
                    <a:cubicBezTo>
                      <a:pt x="403212" y="446959"/>
                      <a:pt x="398037" y="456169"/>
                      <a:pt x="400521" y="467398"/>
                    </a:cubicBezTo>
                    <a:cubicBezTo>
                      <a:pt x="401918" y="473659"/>
                      <a:pt x="403626" y="479869"/>
                      <a:pt x="405230" y="486130"/>
                    </a:cubicBezTo>
                    <a:cubicBezTo>
                      <a:pt x="414337" y="521627"/>
                      <a:pt x="423237" y="557228"/>
                      <a:pt x="432862" y="592622"/>
                    </a:cubicBezTo>
                    <a:cubicBezTo>
                      <a:pt x="434311" y="598003"/>
                      <a:pt x="437933" y="603799"/>
                      <a:pt x="442331" y="607111"/>
                    </a:cubicBezTo>
                    <a:cubicBezTo>
                      <a:pt x="451180" y="613786"/>
                      <a:pt x="462719" y="610060"/>
                      <a:pt x="468049" y="599245"/>
                    </a:cubicBezTo>
                    <a:cubicBezTo>
                      <a:pt x="478553" y="577874"/>
                      <a:pt x="488540" y="556245"/>
                      <a:pt x="498733" y="534771"/>
                    </a:cubicBezTo>
                    <a:cubicBezTo>
                      <a:pt x="499717" y="532753"/>
                      <a:pt x="500907" y="530838"/>
                      <a:pt x="502097" y="528820"/>
                    </a:cubicBezTo>
                    <a:close/>
                    <a:moveTo>
                      <a:pt x="317366" y="610008"/>
                    </a:moveTo>
                    <a:cubicBezTo>
                      <a:pt x="327301" y="609905"/>
                      <a:pt x="342152" y="605506"/>
                      <a:pt x="355037" y="595778"/>
                    </a:cubicBezTo>
                    <a:cubicBezTo>
                      <a:pt x="391517" y="568250"/>
                      <a:pt x="399124" y="513762"/>
                      <a:pt x="372061" y="475574"/>
                    </a:cubicBezTo>
                    <a:cubicBezTo>
                      <a:pt x="343911" y="435834"/>
                      <a:pt x="290096" y="432108"/>
                      <a:pt x="257290" y="468071"/>
                    </a:cubicBezTo>
                    <a:cubicBezTo>
                      <a:pt x="237420" y="489804"/>
                      <a:pt x="231107" y="515677"/>
                      <a:pt x="236281" y="544602"/>
                    </a:cubicBezTo>
                    <a:cubicBezTo>
                      <a:pt x="242853" y="581445"/>
                      <a:pt x="275142" y="609750"/>
                      <a:pt x="317366" y="610008"/>
                    </a:cubicBezTo>
                    <a:close/>
                    <a:moveTo>
                      <a:pt x="128082" y="524887"/>
                    </a:moveTo>
                    <a:lnTo>
                      <a:pt x="127978" y="524887"/>
                    </a:lnTo>
                    <a:cubicBezTo>
                      <a:pt x="127978" y="545948"/>
                      <a:pt x="127875" y="567008"/>
                      <a:pt x="127978" y="588016"/>
                    </a:cubicBezTo>
                    <a:cubicBezTo>
                      <a:pt x="128082" y="602402"/>
                      <a:pt x="134912" y="609698"/>
                      <a:pt x="148987" y="609853"/>
                    </a:cubicBezTo>
                    <a:cubicBezTo>
                      <a:pt x="170047" y="610060"/>
                      <a:pt x="191108" y="609956"/>
                      <a:pt x="212116" y="609594"/>
                    </a:cubicBezTo>
                    <a:cubicBezTo>
                      <a:pt x="222207" y="609439"/>
                      <a:pt x="230486" y="601212"/>
                      <a:pt x="230589" y="592104"/>
                    </a:cubicBezTo>
                    <a:cubicBezTo>
                      <a:pt x="230641" y="583359"/>
                      <a:pt x="221948" y="573114"/>
                      <a:pt x="212064" y="573735"/>
                    </a:cubicBezTo>
                    <a:cubicBezTo>
                      <a:pt x="199439" y="574511"/>
                      <a:pt x="186709" y="573838"/>
                      <a:pt x="174083" y="573890"/>
                    </a:cubicBezTo>
                    <a:cubicBezTo>
                      <a:pt x="164200" y="573890"/>
                      <a:pt x="164097" y="573994"/>
                      <a:pt x="164148" y="564007"/>
                    </a:cubicBezTo>
                    <a:cubicBezTo>
                      <a:pt x="164200" y="530476"/>
                      <a:pt x="164459" y="496997"/>
                      <a:pt x="164459" y="463466"/>
                    </a:cubicBezTo>
                    <a:cubicBezTo>
                      <a:pt x="164459" y="451875"/>
                      <a:pt x="156490" y="443544"/>
                      <a:pt x="146141" y="443647"/>
                    </a:cubicBezTo>
                    <a:cubicBezTo>
                      <a:pt x="135533" y="443751"/>
                      <a:pt x="128185" y="451771"/>
                      <a:pt x="128185" y="463673"/>
                    </a:cubicBezTo>
                    <a:cubicBezTo>
                      <a:pt x="128134" y="484060"/>
                      <a:pt x="128185" y="504500"/>
                      <a:pt x="128185" y="524887"/>
                    </a:cubicBezTo>
                    <a:close/>
                  </a:path>
                </a:pathLst>
              </a:custGeom>
              <a:solidFill>
                <a:schemeClr val="bg1"/>
              </a:solidFill>
              <a:ln w="5150" cap="flat">
                <a:noFill/>
                <a:prstDash val="solid"/>
                <a:miter/>
              </a:ln>
            </p:spPr>
            <p:txBody>
              <a:bodyPr rtlCol="0" anchor="ctr"/>
              <a:lstStyle/>
              <a:p>
                <a:endParaRPr lang="en-IN" dirty="0"/>
              </a:p>
            </p:txBody>
          </p:sp>
          <p:sp>
            <p:nvSpPr>
              <p:cNvPr id="88" name="Freeform: Shape 87">
                <a:extLst>
                  <a:ext uri="{FF2B5EF4-FFF2-40B4-BE49-F238E27FC236}">
                    <a16:creationId xmlns:a16="http://schemas.microsoft.com/office/drawing/2014/main" id="{62DD8832-31F4-4022-1277-E63429AAC542}"/>
                  </a:ext>
                </a:extLst>
              </p:cNvPr>
              <p:cNvSpPr/>
              <p:nvPr/>
            </p:nvSpPr>
            <p:spPr>
              <a:xfrm>
                <a:off x="-684618" y="1728658"/>
                <a:ext cx="362010" cy="588395"/>
              </a:xfrm>
              <a:custGeom>
                <a:avLst/>
                <a:gdLst>
                  <a:gd name="connsiteX0" fmla="*/ 362010 w 362010"/>
                  <a:gd name="connsiteY0" fmla="*/ 374946 h 588395"/>
                  <a:gd name="connsiteX1" fmla="*/ 181316 w 362010"/>
                  <a:gd name="connsiteY1" fmla="*/ 588396 h 588395"/>
                  <a:gd name="connsiteX2" fmla="*/ 0 w 362010"/>
                  <a:gd name="connsiteY2" fmla="*/ 373705 h 588395"/>
                  <a:gd name="connsiteX3" fmla="*/ 9055 w 362010"/>
                  <a:gd name="connsiteY3" fmla="*/ 373705 h 588395"/>
                  <a:gd name="connsiteX4" fmla="*/ 85742 w 362010"/>
                  <a:gd name="connsiteY4" fmla="*/ 373187 h 588395"/>
                  <a:gd name="connsiteX5" fmla="*/ 106595 w 362010"/>
                  <a:gd name="connsiteY5" fmla="*/ 350937 h 588395"/>
                  <a:gd name="connsiteX6" fmla="*/ 106544 w 362010"/>
                  <a:gd name="connsiteY6" fmla="*/ 111718 h 588395"/>
                  <a:gd name="connsiteX7" fmla="*/ 106388 w 362010"/>
                  <a:gd name="connsiteY7" fmla="*/ 5951 h 588395"/>
                  <a:gd name="connsiteX8" fmla="*/ 112339 w 362010"/>
                  <a:gd name="connsiteY8" fmla="*/ 0 h 588395"/>
                  <a:gd name="connsiteX9" fmla="*/ 250965 w 362010"/>
                  <a:gd name="connsiteY9" fmla="*/ 0 h 588395"/>
                  <a:gd name="connsiteX10" fmla="*/ 256088 w 362010"/>
                  <a:gd name="connsiteY10" fmla="*/ 6623 h 588395"/>
                  <a:gd name="connsiteX11" fmla="*/ 256036 w 362010"/>
                  <a:gd name="connsiteY11" fmla="*/ 230991 h 588395"/>
                  <a:gd name="connsiteX12" fmla="*/ 256036 w 362010"/>
                  <a:gd name="connsiteY12" fmla="*/ 350264 h 588395"/>
                  <a:gd name="connsiteX13" fmla="*/ 278493 w 362010"/>
                  <a:gd name="connsiteY13" fmla="*/ 373239 h 588395"/>
                  <a:gd name="connsiteX14" fmla="*/ 360768 w 362010"/>
                  <a:gd name="connsiteY14" fmla="*/ 373239 h 588395"/>
                  <a:gd name="connsiteX15" fmla="*/ 362010 w 362010"/>
                  <a:gd name="connsiteY15" fmla="*/ 374843 h 58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2010" h="588395">
                    <a:moveTo>
                      <a:pt x="362010" y="374946"/>
                    </a:moveTo>
                    <a:cubicBezTo>
                      <a:pt x="302037" y="445837"/>
                      <a:pt x="242013" y="516677"/>
                      <a:pt x="181316" y="588396"/>
                    </a:cubicBezTo>
                    <a:cubicBezTo>
                      <a:pt x="121032" y="517039"/>
                      <a:pt x="61059" y="445993"/>
                      <a:pt x="0" y="373705"/>
                    </a:cubicBezTo>
                    <a:cubicBezTo>
                      <a:pt x="4243" y="373705"/>
                      <a:pt x="6675" y="373705"/>
                      <a:pt x="9055" y="373705"/>
                    </a:cubicBezTo>
                    <a:cubicBezTo>
                      <a:pt x="34618" y="373549"/>
                      <a:pt x="60180" y="373601"/>
                      <a:pt x="85742" y="373187"/>
                    </a:cubicBezTo>
                    <a:cubicBezTo>
                      <a:pt x="100852" y="372928"/>
                      <a:pt x="106647" y="366357"/>
                      <a:pt x="106595" y="350937"/>
                    </a:cubicBezTo>
                    <a:cubicBezTo>
                      <a:pt x="106595" y="271197"/>
                      <a:pt x="106595" y="191458"/>
                      <a:pt x="106544" y="111718"/>
                    </a:cubicBezTo>
                    <a:cubicBezTo>
                      <a:pt x="106544" y="76480"/>
                      <a:pt x="106647" y="41241"/>
                      <a:pt x="106388" y="5951"/>
                    </a:cubicBezTo>
                    <a:cubicBezTo>
                      <a:pt x="106388" y="1242"/>
                      <a:pt x="108096" y="0"/>
                      <a:pt x="112339" y="0"/>
                    </a:cubicBezTo>
                    <a:cubicBezTo>
                      <a:pt x="158548" y="104"/>
                      <a:pt x="204756" y="155"/>
                      <a:pt x="250965" y="0"/>
                    </a:cubicBezTo>
                    <a:cubicBezTo>
                      <a:pt x="256346" y="0"/>
                      <a:pt x="256088" y="2949"/>
                      <a:pt x="256088" y="6623"/>
                    </a:cubicBezTo>
                    <a:cubicBezTo>
                      <a:pt x="256088" y="81395"/>
                      <a:pt x="256088" y="156219"/>
                      <a:pt x="256036" y="230991"/>
                    </a:cubicBezTo>
                    <a:cubicBezTo>
                      <a:pt x="256036" y="270731"/>
                      <a:pt x="256036" y="310524"/>
                      <a:pt x="256036" y="350264"/>
                    </a:cubicBezTo>
                    <a:cubicBezTo>
                      <a:pt x="256036" y="366357"/>
                      <a:pt x="262401" y="373135"/>
                      <a:pt x="278493" y="373239"/>
                    </a:cubicBezTo>
                    <a:cubicBezTo>
                      <a:pt x="305918" y="373446"/>
                      <a:pt x="333343" y="373239"/>
                      <a:pt x="360768" y="373239"/>
                    </a:cubicBezTo>
                    <a:cubicBezTo>
                      <a:pt x="361182" y="373756"/>
                      <a:pt x="361596" y="374325"/>
                      <a:pt x="362010" y="374843"/>
                    </a:cubicBezTo>
                    <a:close/>
                  </a:path>
                </a:pathLst>
              </a:custGeom>
              <a:solidFill>
                <a:schemeClr val="bg1"/>
              </a:solidFill>
              <a:ln w="5150" cap="flat">
                <a:noFill/>
                <a:prstDash val="solid"/>
                <a:miter/>
              </a:ln>
            </p:spPr>
            <p:txBody>
              <a:bodyPr rtlCol="0" anchor="ctr"/>
              <a:lstStyle/>
              <a:p>
                <a:endParaRPr lang="en-IN" dirty="0"/>
              </a:p>
            </p:txBody>
          </p:sp>
          <p:sp>
            <p:nvSpPr>
              <p:cNvPr id="89" name="Freeform: Shape 88">
                <a:extLst>
                  <a:ext uri="{FF2B5EF4-FFF2-40B4-BE49-F238E27FC236}">
                    <a16:creationId xmlns:a16="http://schemas.microsoft.com/office/drawing/2014/main" id="{5B681CD2-2ADC-CABB-4AB7-98E7F0E01A8B}"/>
                  </a:ext>
                </a:extLst>
              </p:cNvPr>
              <p:cNvSpPr/>
              <p:nvPr/>
            </p:nvSpPr>
            <p:spPr>
              <a:xfrm>
                <a:off x="-1015292" y="1875968"/>
                <a:ext cx="81157" cy="93722"/>
              </a:xfrm>
              <a:custGeom>
                <a:avLst/>
                <a:gdLst>
                  <a:gd name="connsiteX0" fmla="*/ 81106 w 81157"/>
                  <a:gd name="connsiteY0" fmla="*/ 48443 h 93722"/>
                  <a:gd name="connsiteX1" fmla="*/ 54561 w 81157"/>
                  <a:gd name="connsiteY1" fmla="*/ 90305 h 93722"/>
                  <a:gd name="connsiteX2" fmla="*/ 14303 w 81157"/>
                  <a:gd name="connsiteY2" fmla="*/ 82698 h 93722"/>
                  <a:gd name="connsiteX3" fmla="*/ 7731 w 81157"/>
                  <a:gd name="connsiteY3" fmla="*/ 18896 h 93722"/>
                  <a:gd name="connsiteX4" fmla="*/ 71016 w 81157"/>
                  <a:gd name="connsiteY4" fmla="*/ 16361 h 93722"/>
                  <a:gd name="connsiteX5" fmla="*/ 81158 w 81157"/>
                  <a:gd name="connsiteY5" fmla="*/ 48443 h 93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157" h="93722">
                    <a:moveTo>
                      <a:pt x="81106" y="48443"/>
                    </a:moveTo>
                    <a:cubicBezTo>
                      <a:pt x="79606" y="66554"/>
                      <a:pt x="72413" y="81870"/>
                      <a:pt x="54561" y="90305"/>
                    </a:cubicBezTo>
                    <a:cubicBezTo>
                      <a:pt x="40641" y="96876"/>
                      <a:pt x="24962" y="93772"/>
                      <a:pt x="14303" y="82698"/>
                    </a:cubicBezTo>
                    <a:cubicBezTo>
                      <a:pt x="-1893" y="65984"/>
                      <a:pt x="-4688" y="38508"/>
                      <a:pt x="7731" y="18896"/>
                    </a:cubicBezTo>
                    <a:cubicBezTo>
                      <a:pt x="22996" y="-5217"/>
                      <a:pt x="53888" y="-6459"/>
                      <a:pt x="71016" y="16361"/>
                    </a:cubicBezTo>
                    <a:cubicBezTo>
                      <a:pt x="78001" y="25675"/>
                      <a:pt x="80589" y="36386"/>
                      <a:pt x="81158" y="48443"/>
                    </a:cubicBezTo>
                    <a:close/>
                  </a:path>
                </a:pathLst>
              </a:custGeom>
              <a:solidFill>
                <a:schemeClr val="bg1"/>
              </a:solidFill>
              <a:ln w="5150" cap="flat">
                <a:noFill/>
                <a:prstDash val="solid"/>
                <a:miter/>
              </a:ln>
            </p:spPr>
            <p:txBody>
              <a:bodyPr rtlCol="0" anchor="ctr"/>
              <a:lstStyle/>
              <a:p>
                <a:endParaRPr lang="en-IN" dirty="0"/>
              </a:p>
            </p:txBody>
          </p:sp>
          <p:sp>
            <p:nvSpPr>
              <p:cNvPr id="90" name="Content Placeholder 3">
                <a:extLst>
                  <a:ext uri="{FF2B5EF4-FFF2-40B4-BE49-F238E27FC236}">
                    <a16:creationId xmlns:a16="http://schemas.microsoft.com/office/drawing/2014/main" id="{162E1F73-41E2-5BCD-1B6D-C15BCDC65166}"/>
                  </a:ext>
                </a:extLst>
              </p:cNvPr>
              <p:cNvSpPr txBox="1">
                <a:spLocks/>
              </p:cNvSpPr>
              <p:nvPr/>
            </p:nvSpPr>
            <p:spPr>
              <a:xfrm>
                <a:off x="-1524066" y="2395941"/>
                <a:ext cx="1215500" cy="261749"/>
              </a:xfrm>
              <a:prstGeom prst="rect">
                <a:avLst/>
              </a:prstGeom>
            </p:spPr>
            <p:txBody>
              <a:bodyPr vert="horz" wrap="none" lIns="0" tIns="0" rIns="0" bIns="0" rtlCol="0">
                <a:spAutoFit/>
              </a:bodyPr>
              <a:lstStyle>
                <a:lvl1pPr marL="256032" indent="-256032" algn="l" defTabSz="379337" rtl="0" eaLnBrk="1" fontAlgn="base" hangingPunct="1">
                  <a:lnSpc>
                    <a:spcPct val="100000"/>
                  </a:lnSpc>
                  <a:spcBef>
                    <a:spcPts val="0"/>
                  </a:spcBef>
                  <a:spcAft>
                    <a:spcPts val="1000"/>
                  </a:spcAft>
                  <a:buClr>
                    <a:schemeClr val="accent1"/>
                  </a:buClr>
                  <a:buSzPct val="90000"/>
                  <a:buFont typeface="Arial" panose="020B0604020202020204" pitchFamily="34" charset="0"/>
                  <a:buChar char="•"/>
                  <a:tabLst/>
                  <a:defRPr sz="2000" b="0" kern="1200" spc="10" baseline="0">
                    <a:solidFill>
                      <a:schemeClr val="tx1"/>
                    </a:solidFill>
                    <a:latin typeface="Century Gothic" panose="020B0502020202020204" pitchFamily="34" charset="0"/>
                    <a:ea typeface="+mn-ea"/>
                    <a:cs typeface="+mn-cs"/>
                  </a:defRPr>
                </a:lvl1pPr>
                <a:lvl2pPr marL="547688" indent="-274320" algn="l" defTabSz="379337" rtl="0" eaLnBrk="1" fontAlgn="base" hangingPunct="1">
                  <a:lnSpc>
                    <a:spcPct val="100000"/>
                  </a:lnSpc>
                  <a:spcBef>
                    <a:spcPts val="0"/>
                  </a:spcBef>
                  <a:spcAft>
                    <a:spcPts val="400"/>
                  </a:spcAft>
                  <a:buClr>
                    <a:schemeClr val="accent1"/>
                  </a:buClr>
                  <a:buSzPct val="90000"/>
                  <a:buFont typeface="Courier New" panose="02070309020205020404" pitchFamily="49" charset="0"/>
                  <a:buChar char="o"/>
                  <a:tabLst/>
                  <a:defRPr sz="1800" b="0" kern="1200" spc="10" baseline="0">
                    <a:solidFill>
                      <a:schemeClr val="tx1"/>
                    </a:solidFill>
                    <a:latin typeface="Century Gothic" panose="020B0502020202020204" pitchFamily="34" charset="0"/>
                    <a:ea typeface="+mn-ea"/>
                    <a:cs typeface="+mn-cs"/>
                  </a:defRPr>
                </a:lvl2pPr>
                <a:lvl3pPr marL="731520" indent="-182880" algn="l" defTabSz="379337" rtl="0" eaLnBrk="1" fontAlgn="base" hangingPunct="1">
                  <a:lnSpc>
                    <a:spcPct val="100000"/>
                  </a:lnSpc>
                  <a:spcBef>
                    <a:spcPts val="0"/>
                  </a:spcBef>
                  <a:spcAft>
                    <a:spcPts val="200"/>
                  </a:spcAft>
                  <a:buClr>
                    <a:schemeClr val="accent1"/>
                  </a:buClr>
                  <a:buSzPct val="90000"/>
                  <a:buFont typeface="System Font Regular"/>
                  <a:buChar char="–"/>
                  <a:tabLst/>
                  <a:defRPr sz="1600" b="0" kern="1200" spc="10" baseline="0">
                    <a:solidFill>
                      <a:schemeClr val="tx1"/>
                    </a:solidFill>
                    <a:latin typeface="Century Gothic" panose="020B0502020202020204" pitchFamily="34" charset="0"/>
                    <a:ea typeface="+mn-ea"/>
                    <a:cs typeface="+mn-cs"/>
                  </a:defRPr>
                </a:lvl3pPr>
                <a:lvl4pPr marL="914400" indent="-182880" algn="l" defTabSz="379337" rtl="0" eaLnBrk="1" fontAlgn="base" hangingPunct="1">
                  <a:lnSpc>
                    <a:spcPct val="100000"/>
                  </a:lnSpc>
                  <a:spcBef>
                    <a:spcPts val="0"/>
                  </a:spcBef>
                  <a:spcAft>
                    <a:spcPts val="400"/>
                  </a:spcAft>
                  <a:buClr>
                    <a:schemeClr val="accent1"/>
                  </a:buClr>
                  <a:buSzPct val="90000"/>
                  <a:buFont typeface="Arial" panose="020B0604020202020204" pitchFamily="34" charset="0"/>
                  <a:buChar char="•"/>
                  <a:tabLst/>
                  <a:defRPr sz="1200" b="0" kern="1200">
                    <a:solidFill>
                      <a:schemeClr val="tx1"/>
                    </a:solidFill>
                    <a:latin typeface="Century Gothic" panose="020B0502020202020204" pitchFamily="34" charset="0"/>
                    <a:ea typeface="+mn-ea"/>
                    <a:cs typeface="+mn-cs"/>
                  </a:defRPr>
                </a:lvl4pPr>
                <a:lvl5pPr marL="1042416" indent="-128016" algn="l" defTabSz="379337" rtl="0" eaLnBrk="1" fontAlgn="base" hangingPunct="1">
                  <a:lnSpc>
                    <a:spcPct val="100000"/>
                  </a:lnSpc>
                  <a:spcBef>
                    <a:spcPts val="0"/>
                  </a:spcBef>
                  <a:spcAft>
                    <a:spcPts val="400"/>
                  </a:spcAft>
                  <a:buClr>
                    <a:schemeClr val="accent1"/>
                  </a:buClr>
                  <a:buSzPct val="80000"/>
                  <a:buFont typeface="Courier New" panose="02070309020205020404" pitchFamily="49" charset="0"/>
                  <a:buChar char="o"/>
                  <a:tabLst/>
                  <a:defRPr sz="1000" b="0" kern="1200">
                    <a:solidFill>
                      <a:schemeClr val="tx1"/>
                    </a:solidFill>
                    <a:latin typeface="+mn-lt"/>
                    <a:ea typeface="+mn-ea"/>
                    <a:cs typeface="+mn-cs"/>
                  </a:defRPr>
                </a:lvl5pPr>
                <a:lvl6pPr marL="952121" indent="0" algn="l" defTabSz="380848" rtl="0" eaLnBrk="1" latinLnBrk="0" hangingPunct="1">
                  <a:lnSpc>
                    <a:spcPct val="90000"/>
                  </a:lnSpc>
                  <a:spcBef>
                    <a:spcPts val="208"/>
                  </a:spcBef>
                  <a:buFont typeface="Arial" panose="020B0604020202020204" pitchFamily="34" charset="0"/>
                  <a:buNone/>
                  <a:defRPr sz="751" kern="1200">
                    <a:solidFill>
                      <a:schemeClr val="tx1"/>
                    </a:solidFill>
                    <a:latin typeface="+mn-lt"/>
                    <a:ea typeface="+mn-ea"/>
                    <a:cs typeface="+mn-cs"/>
                  </a:defRPr>
                </a:lvl6pPr>
                <a:lvl7pPr marL="1237756"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7pPr>
                <a:lvl8pPr marL="1428181"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8pPr>
                <a:lvl9pPr marL="1618605" indent="-95213" algn="l" defTabSz="380848" rtl="0" eaLnBrk="1" latinLnBrk="0" hangingPunct="1">
                  <a:lnSpc>
                    <a:spcPct val="90000"/>
                  </a:lnSpc>
                  <a:spcBef>
                    <a:spcPts val="208"/>
                  </a:spcBef>
                  <a:buFont typeface="Arial" panose="020B0604020202020204" pitchFamily="34" charset="0"/>
                  <a:buChar char="•"/>
                  <a:defRPr sz="751" kern="1200">
                    <a:solidFill>
                      <a:schemeClr val="tx1"/>
                    </a:solidFill>
                    <a:latin typeface="+mn-lt"/>
                    <a:ea typeface="+mn-ea"/>
                    <a:cs typeface="+mn-cs"/>
                  </a:defRPr>
                </a:lvl9pPr>
              </a:lstStyle>
              <a:p>
                <a:pPr marL="0" indent="0">
                  <a:buNone/>
                </a:pPr>
                <a:r>
                  <a:rPr lang="en-US" sz="1000" b="1" dirty="0">
                    <a:solidFill>
                      <a:schemeClr val="bg1"/>
                    </a:solidFill>
                  </a:rPr>
                  <a:t>Cholesterol</a:t>
                </a:r>
              </a:p>
            </p:txBody>
          </p:sp>
        </p:grpSp>
      </p:grpSp>
    </p:spTree>
    <p:extLst>
      <p:ext uri="{BB962C8B-B14F-4D97-AF65-F5344CB8AC3E}">
        <p14:creationId xmlns:p14="http://schemas.microsoft.com/office/powerpoint/2010/main" val="3619060763"/>
      </p:ext>
    </p:extLst>
  </p:cSld>
  <p:clrMapOvr>
    <a:masterClrMapping/>
  </p:clrMapOvr>
  <p:transition>
    <p:fade/>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895416-866B-8BB1-BA0D-BDBB4CF324BA}"/>
              </a:ext>
            </a:extLst>
          </p:cNvPr>
          <p:cNvSpPr>
            <a:spLocks noGrp="1"/>
          </p:cNvSpPr>
          <p:nvPr>
            <p:ph type="title"/>
          </p:nvPr>
        </p:nvSpPr>
        <p:spPr/>
        <p:txBody>
          <a:bodyPr/>
          <a:lstStyle/>
          <a:p>
            <a:r>
              <a:rPr lang="en-US" noProof="0" dirty="0"/>
              <a:t>Open Label Extension (OLE) Sub-analysis: Achieved LDL-C </a:t>
            </a:r>
            <a:r>
              <a:rPr lang="en-US" sz="2000" noProof="0" dirty="0">
                <a:hlinkClick r:id="rId3">
                  <a:extLst>
                    <a:ext uri="{A12FA001-AC4F-418D-AE19-62706E023703}">
                      <ahyp:hlinkClr xmlns:ahyp="http://schemas.microsoft.com/office/drawing/2018/hyperlinkcolor" val="tx"/>
                    </a:ext>
                  </a:extLst>
                </a:hlinkClick>
              </a:rPr>
              <a:t>Gaba P, et al. </a:t>
            </a:r>
            <a:r>
              <a:rPr lang="en-US" sz="2000" i="1" noProof="0" dirty="0">
                <a:hlinkClick r:id="rId3">
                  <a:extLst>
                    <a:ext uri="{A12FA001-AC4F-418D-AE19-62706E023703}">
                      <ahyp:hlinkClr xmlns:ahyp="http://schemas.microsoft.com/office/drawing/2018/hyperlinkcolor" val="tx"/>
                    </a:ext>
                  </a:extLst>
                </a:hlinkClick>
              </a:rPr>
              <a:t>Circulation</a:t>
            </a:r>
            <a:r>
              <a:rPr lang="en-US" sz="2000" noProof="0" dirty="0">
                <a:hlinkClick r:id="rId3">
                  <a:extLst>
                    <a:ext uri="{A12FA001-AC4F-418D-AE19-62706E023703}">
                      <ahyp:hlinkClr xmlns:ahyp="http://schemas.microsoft.com/office/drawing/2018/hyperlinkcolor" val="tx"/>
                    </a:ext>
                  </a:extLst>
                </a:hlinkClick>
              </a:rPr>
              <a:t>. 2023;147:1192-1203.</a:t>
            </a:r>
            <a:endParaRPr lang="en-US" sz="2000" noProof="0" dirty="0"/>
          </a:p>
        </p:txBody>
      </p:sp>
      <p:pic>
        <p:nvPicPr>
          <p:cNvPr id="3" name="Graphic 2" descr="House with solid fill">
            <a:hlinkClick r:id="rId4" action="ppaction://hlinksldjump"/>
            <a:extLst>
              <a:ext uri="{FF2B5EF4-FFF2-40B4-BE49-F238E27FC236}">
                <a16:creationId xmlns:a16="http://schemas.microsoft.com/office/drawing/2014/main" id="{83B56EC6-2C86-4B34-E9A6-B0CC4EBB782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1826875" y="68580"/>
            <a:ext cx="297180" cy="297180"/>
          </a:xfrm>
          <a:prstGeom prst="rect">
            <a:avLst/>
          </a:prstGeom>
        </p:spPr>
      </p:pic>
      <p:sp>
        <p:nvSpPr>
          <p:cNvPr id="5" name="Rectangle: Top Corners Rounded 4">
            <a:hlinkClick r:id="rId6" action="ppaction://hlinksldjump"/>
            <a:extLst>
              <a:ext uri="{FF2B5EF4-FFF2-40B4-BE49-F238E27FC236}">
                <a16:creationId xmlns:a16="http://schemas.microsoft.com/office/drawing/2014/main" id="{8E851F50-0C88-737D-F941-C7BE0A8387D7}"/>
              </a:ext>
            </a:extLst>
          </p:cNvPr>
          <p:cNvSpPr/>
          <p:nvPr/>
        </p:nvSpPr>
        <p:spPr>
          <a:xfrm>
            <a:off x="602108" y="6199632"/>
            <a:ext cx="2374900" cy="347363"/>
          </a:xfrm>
          <a:prstGeom prst="round2SameRect">
            <a:avLst/>
          </a:prstGeom>
          <a:gradFill flip="none" rotWithShape="1">
            <a:gsLst>
              <a:gs pos="44000">
                <a:srgbClr val="0088D0"/>
              </a:gs>
              <a:gs pos="0">
                <a:srgbClr val="00B8E2"/>
              </a:gs>
              <a:gs pos="100000">
                <a:srgbClr val="0063C3"/>
              </a:gs>
            </a:gsLst>
            <a:lin ang="2700000" scaled="1"/>
            <a:tileRect/>
          </a:gradFill>
          <a:ln>
            <a:noFill/>
          </a:ln>
        </p:spPr>
        <p:style>
          <a:lnRef idx="2">
            <a:schemeClr val="accent6"/>
          </a:lnRef>
          <a:fillRef idx="1">
            <a:schemeClr val="lt1"/>
          </a:fillRef>
          <a:effectRef idx="0">
            <a:schemeClr val="accent6"/>
          </a:effectRef>
          <a:fontRef idx="minor">
            <a:schemeClr val="dk1"/>
          </a:fontRef>
        </p:style>
        <p:txBody>
          <a:bodyPr rtlCol="0" anchor="ctr"/>
          <a:lstStyle/>
          <a:p>
            <a:pPr algn="ctr"/>
            <a:r>
              <a:rPr lang="en-US" sz="1200" b="1" dirty="0">
                <a:solidFill>
                  <a:schemeClr val="bg1"/>
                </a:solidFill>
              </a:rPr>
              <a:t>Additional Information</a:t>
            </a:r>
          </a:p>
        </p:txBody>
      </p:sp>
    </p:spTree>
    <p:extLst>
      <p:ext uri="{BB962C8B-B14F-4D97-AF65-F5344CB8AC3E}">
        <p14:creationId xmlns:p14="http://schemas.microsoft.com/office/powerpoint/2010/main" val="2668741400"/>
      </p:ext>
    </p:extLst>
  </p:cSld>
  <p:clrMapOvr>
    <a:masterClrMapping/>
  </p:clrMapOvr>
  <p:transition>
    <p:fade/>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56592" y="365760"/>
            <a:ext cx="11967464" cy="984885"/>
          </a:xfrm>
        </p:spPr>
        <p:txBody>
          <a:bodyPr/>
          <a:lstStyle/>
          <a:p>
            <a:r>
              <a:rPr lang="en-US" sz="3200" spc="10" dirty="0">
                <a:solidFill>
                  <a:srgbClr val="0063C3"/>
                </a:solidFill>
              </a:rPr>
              <a:t>For 5-Point and 3-Point MACE, A Gradient of Lower Event Rates was Observed With Lower Achieved LDL-C Categories</a:t>
            </a:r>
          </a:p>
        </p:txBody>
      </p:sp>
      <p:grpSp>
        <p:nvGrpSpPr>
          <p:cNvPr id="110" name="Group 109">
            <a:extLst>
              <a:ext uri="{FF2B5EF4-FFF2-40B4-BE49-F238E27FC236}">
                <a16:creationId xmlns:a16="http://schemas.microsoft.com/office/drawing/2014/main" id="{21457A26-FE90-A6F5-19E2-D5289723A271}"/>
              </a:ext>
            </a:extLst>
          </p:cNvPr>
          <p:cNvGrpSpPr/>
          <p:nvPr/>
        </p:nvGrpSpPr>
        <p:grpSpPr>
          <a:xfrm>
            <a:off x="6886319" y="1936267"/>
            <a:ext cx="4303690" cy="3974420"/>
            <a:chOff x="5889959" y="1412791"/>
            <a:chExt cx="4303690" cy="3974420"/>
          </a:xfrm>
        </p:grpSpPr>
        <p:sp>
          <p:nvSpPr>
            <p:cNvPr id="26" name="Freeform 5">
              <a:extLst>
                <a:ext uri="{FF2B5EF4-FFF2-40B4-BE49-F238E27FC236}">
                  <a16:creationId xmlns:a16="http://schemas.microsoft.com/office/drawing/2014/main" id="{11868C6E-A50F-4A73-0671-B80A0125DC67}"/>
                </a:ext>
              </a:extLst>
            </p:cNvPr>
            <p:cNvSpPr>
              <a:spLocks/>
            </p:cNvSpPr>
            <p:nvPr/>
          </p:nvSpPr>
          <p:spPr bwMode="auto">
            <a:xfrm>
              <a:off x="6789310" y="3149657"/>
              <a:ext cx="3202369" cy="1731010"/>
            </a:xfrm>
            <a:custGeom>
              <a:avLst/>
              <a:gdLst>
                <a:gd name="T0" fmla="*/ 80 w 2146"/>
                <a:gd name="T1" fmla="*/ 1152 h 1160"/>
                <a:gd name="T2" fmla="*/ 96 w 2146"/>
                <a:gd name="T3" fmla="*/ 1138 h 1160"/>
                <a:gd name="T4" fmla="*/ 142 w 2146"/>
                <a:gd name="T5" fmla="*/ 1116 h 1160"/>
                <a:gd name="T6" fmla="*/ 162 w 2146"/>
                <a:gd name="T7" fmla="*/ 1104 h 1160"/>
                <a:gd name="T8" fmla="*/ 198 w 2146"/>
                <a:gd name="T9" fmla="*/ 1084 h 1160"/>
                <a:gd name="T10" fmla="*/ 220 w 2146"/>
                <a:gd name="T11" fmla="*/ 1061 h 1160"/>
                <a:gd name="T12" fmla="*/ 244 w 2146"/>
                <a:gd name="T13" fmla="*/ 1041 h 1160"/>
                <a:gd name="T14" fmla="*/ 290 w 2146"/>
                <a:gd name="T15" fmla="*/ 1025 h 1160"/>
                <a:gd name="T16" fmla="*/ 349 w 2146"/>
                <a:gd name="T17" fmla="*/ 1013 h 1160"/>
                <a:gd name="T18" fmla="*/ 371 w 2146"/>
                <a:gd name="T19" fmla="*/ 993 h 1160"/>
                <a:gd name="T20" fmla="*/ 393 w 2146"/>
                <a:gd name="T21" fmla="*/ 973 h 1160"/>
                <a:gd name="T22" fmla="*/ 435 w 2146"/>
                <a:gd name="T23" fmla="*/ 941 h 1160"/>
                <a:gd name="T24" fmla="*/ 457 w 2146"/>
                <a:gd name="T25" fmla="*/ 923 h 1160"/>
                <a:gd name="T26" fmla="*/ 469 w 2146"/>
                <a:gd name="T27" fmla="*/ 909 h 1160"/>
                <a:gd name="T28" fmla="*/ 491 w 2146"/>
                <a:gd name="T29" fmla="*/ 887 h 1160"/>
                <a:gd name="T30" fmla="*/ 513 w 2146"/>
                <a:gd name="T31" fmla="*/ 871 h 1160"/>
                <a:gd name="T32" fmla="*/ 563 w 2146"/>
                <a:gd name="T33" fmla="*/ 859 h 1160"/>
                <a:gd name="T34" fmla="*/ 591 w 2146"/>
                <a:gd name="T35" fmla="*/ 847 h 1160"/>
                <a:gd name="T36" fmla="*/ 617 w 2146"/>
                <a:gd name="T37" fmla="*/ 825 h 1160"/>
                <a:gd name="T38" fmla="*/ 701 w 2146"/>
                <a:gd name="T39" fmla="*/ 807 h 1160"/>
                <a:gd name="T40" fmla="*/ 723 w 2146"/>
                <a:gd name="T41" fmla="*/ 789 h 1160"/>
                <a:gd name="T42" fmla="*/ 765 w 2146"/>
                <a:gd name="T43" fmla="*/ 762 h 1160"/>
                <a:gd name="T44" fmla="*/ 807 w 2146"/>
                <a:gd name="T45" fmla="*/ 736 h 1160"/>
                <a:gd name="T46" fmla="*/ 863 w 2146"/>
                <a:gd name="T47" fmla="*/ 710 h 1160"/>
                <a:gd name="T48" fmla="*/ 900 w 2146"/>
                <a:gd name="T49" fmla="*/ 682 h 1160"/>
                <a:gd name="T50" fmla="*/ 912 w 2146"/>
                <a:gd name="T51" fmla="*/ 662 h 1160"/>
                <a:gd name="T52" fmla="*/ 970 w 2146"/>
                <a:gd name="T53" fmla="*/ 640 h 1160"/>
                <a:gd name="T54" fmla="*/ 986 w 2146"/>
                <a:gd name="T55" fmla="*/ 624 h 1160"/>
                <a:gd name="T56" fmla="*/ 1004 w 2146"/>
                <a:gd name="T57" fmla="*/ 608 h 1160"/>
                <a:gd name="T58" fmla="*/ 1028 w 2146"/>
                <a:gd name="T59" fmla="*/ 596 h 1160"/>
                <a:gd name="T60" fmla="*/ 1046 w 2146"/>
                <a:gd name="T61" fmla="*/ 578 h 1160"/>
                <a:gd name="T62" fmla="*/ 1064 w 2146"/>
                <a:gd name="T63" fmla="*/ 562 h 1160"/>
                <a:gd name="T64" fmla="*/ 1124 w 2146"/>
                <a:gd name="T65" fmla="*/ 550 h 1160"/>
                <a:gd name="T66" fmla="*/ 1164 w 2146"/>
                <a:gd name="T67" fmla="*/ 526 h 1160"/>
                <a:gd name="T68" fmla="*/ 1226 w 2146"/>
                <a:gd name="T69" fmla="*/ 508 h 1160"/>
                <a:gd name="T70" fmla="*/ 1270 w 2146"/>
                <a:gd name="T71" fmla="*/ 486 h 1160"/>
                <a:gd name="T72" fmla="*/ 1298 w 2146"/>
                <a:gd name="T73" fmla="*/ 466 h 1160"/>
                <a:gd name="T74" fmla="*/ 1364 w 2146"/>
                <a:gd name="T75" fmla="*/ 449 h 1160"/>
                <a:gd name="T76" fmla="*/ 1404 w 2146"/>
                <a:gd name="T77" fmla="*/ 433 h 1160"/>
                <a:gd name="T78" fmla="*/ 1430 w 2146"/>
                <a:gd name="T79" fmla="*/ 413 h 1160"/>
                <a:gd name="T80" fmla="*/ 1521 w 2146"/>
                <a:gd name="T81" fmla="*/ 389 h 1160"/>
                <a:gd name="T82" fmla="*/ 1535 w 2146"/>
                <a:gd name="T83" fmla="*/ 371 h 1160"/>
                <a:gd name="T84" fmla="*/ 1557 w 2146"/>
                <a:gd name="T85" fmla="*/ 333 h 1160"/>
                <a:gd name="T86" fmla="*/ 1583 w 2146"/>
                <a:gd name="T87" fmla="*/ 303 h 1160"/>
                <a:gd name="T88" fmla="*/ 1629 w 2146"/>
                <a:gd name="T89" fmla="*/ 285 h 1160"/>
                <a:gd name="T90" fmla="*/ 1681 w 2146"/>
                <a:gd name="T91" fmla="*/ 267 h 1160"/>
                <a:gd name="T92" fmla="*/ 1703 w 2146"/>
                <a:gd name="T93" fmla="*/ 229 h 1160"/>
                <a:gd name="T94" fmla="*/ 1737 w 2146"/>
                <a:gd name="T95" fmla="*/ 213 h 1160"/>
                <a:gd name="T96" fmla="*/ 1787 w 2146"/>
                <a:gd name="T97" fmla="*/ 187 h 1160"/>
                <a:gd name="T98" fmla="*/ 1817 w 2146"/>
                <a:gd name="T99" fmla="*/ 165 h 1160"/>
                <a:gd name="T100" fmla="*/ 1857 w 2146"/>
                <a:gd name="T101" fmla="*/ 142 h 1160"/>
                <a:gd name="T102" fmla="*/ 1907 w 2146"/>
                <a:gd name="T103" fmla="*/ 114 h 1160"/>
                <a:gd name="T104" fmla="*/ 1989 w 2146"/>
                <a:gd name="T105" fmla="*/ 86 h 1160"/>
                <a:gd name="T106" fmla="*/ 2059 w 2146"/>
                <a:gd name="T107" fmla="*/ 56 h 1160"/>
                <a:gd name="T108" fmla="*/ 2128 w 2146"/>
                <a:gd name="T109" fmla="*/ 28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46" h="1160">
                  <a:moveTo>
                    <a:pt x="0" y="1160"/>
                  </a:moveTo>
                  <a:lnTo>
                    <a:pt x="68" y="1160"/>
                  </a:lnTo>
                  <a:lnTo>
                    <a:pt x="68" y="1152"/>
                  </a:lnTo>
                  <a:lnTo>
                    <a:pt x="80" y="1152"/>
                  </a:lnTo>
                  <a:lnTo>
                    <a:pt x="80" y="1146"/>
                  </a:lnTo>
                  <a:lnTo>
                    <a:pt x="86" y="1146"/>
                  </a:lnTo>
                  <a:lnTo>
                    <a:pt x="86" y="1138"/>
                  </a:lnTo>
                  <a:lnTo>
                    <a:pt x="96" y="1138"/>
                  </a:lnTo>
                  <a:lnTo>
                    <a:pt x="96" y="1134"/>
                  </a:lnTo>
                  <a:lnTo>
                    <a:pt x="122" y="1134"/>
                  </a:lnTo>
                  <a:lnTo>
                    <a:pt x="122" y="1116"/>
                  </a:lnTo>
                  <a:lnTo>
                    <a:pt x="142" y="1116"/>
                  </a:lnTo>
                  <a:lnTo>
                    <a:pt x="142" y="1112"/>
                  </a:lnTo>
                  <a:lnTo>
                    <a:pt x="154" y="1112"/>
                  </a:lnTo>
                  <a:lnTo>
                    <a:pt x="154" y="1104"/>
                  </a:lnTo>
                  <a:lnTo>
                    <a:pt x="162" y="1104"/>
                  </a:lnTo>
                  <a:lnTo>
                    <a:pt x="162" y="1092"/>
                  </a:lnTo>
                  <a:lnTo>
                    <a:pt x="174" y="1092"/>
                  </a:lnTo>
                  <a:lnTo>
                    <a:pt x="174" y="1084"/>
                  </a:lnTo>
                  <a:lnTo>
                    <a:pt x="198" y="1084"/>
                  </a:lnTo>
                  <a:lnTo>
                    <a:pt x="198" y="1073"/>
                  </a:lnTo>
                  <a:lnTo>
                    <a:pt x="208" y="1073"/>
                  </a:lnTo>
                  <a:lnTo>
                    <a:pt x="208" y="1061"/>
                  </a:lnTo>
                  <a:lnTo>
                    <a:pt x="220" y="1061"/>
                  </a:lnTo>
                  <a:lnTo>
                    <a:pt x="220" y="1053"/>
                  </a:lnTo>
                  <a:lnTo>
                    <a:pt x="240" y="1053"/>
                  </a:lnTo>
                  <a:lnTo>
                    <a:pt x="240" y="1041"/>
                  </a:lnTo>
                  <a:lnTo>
                    <a:pt x="244" y="1041"/>
                  </a:lnTo>
                  <a:lnTo>
                    <a:pt x="244" y="1031"/>
                  </a:lnTo>
                  <a:lnTo>
                    <a:pt x="256" y="1031"/>
                  </a:lnTo>
                  <a:lnTo>
                    <a:pt x="256" y="1025"/>
                  </a:lnTo>
                  <a:lnTo>
                    <a:pt x="290" y="1025"/>
                  </a:lnTo>
                  <a:lnTo>
                    <a:pt x="290" y="1019"/>
                  </a:lnTo>
                  <a:lnTo>
                    <a:pt x="321" y="1019"/>
                  </a:lnTo>
                  <a:lnTo>
                    <a:pt x="321" y="1013"/>
                  </a:lnTo>
                  <a:lnTo>
                    <a:pt x="349" y="1013"/>
                  </a:lnTo>
                  <a:lnTo>
                    <a:pt x="349" y="1003"/>
                  </a:lnTo>
                  <a:lnTo>
                    <a:pt x="365" y="1003"/>
                  </a:lnTo>
                  <a:lnTo>
                    <a:pt x="365" y="993"/>
                  </a:lnTo>
                  <a:lnTo>
                    <a:pt x="371" y="993"/>
                  </a:lnTo>
                  <a:lnTo>
                    <a:pt x="371" y="987"/>
                  </a:lnTo>
                  <a:lnTo>
                    <a:pt x="387" y="987"/>
                  </a:lnTo>
                  <a:lnTo>
                    <a:pt x="387" y="973"/>
                  </a:lnTo>
                  <a:lnTo>
                    <a:pt x="393" y="973"/>
                  </a:lnTo>
                  <a:lnTo>
                    <a:pt x="393" y="959"/>
                  </a:lnTo>
                  <a:lnTo>
                    <a:pt x="401" y="959"/>
                  </a:lnTo>
                  <a:lnTo>
                    <a:pt x="401" y="941"/>
                  </a:lnTo>
                  <a:lnTo>
                    <a:pt x="435" y="941"/>
                  </a:lnTo>
                  <a:lnTo>
                    <a:pt x="435" y="933"/>
                  </a:lnTo>
                  <a:lnTo>
                    <a:pt x="447" y="933"/>
                  </a:lnTo>
                  <a:lnTo>
                    <a:pt x="447" y="923"/>
                  </a:lnTo>
                  <a:lnTo>
                    <a:pt x="457" y="923"/>
                  </a:lnTo>
                  <a:lnTo>
                    <a:pt x="457" y="915"/>
                  </a:lnTo>
                  <a:lnTo>
                    <a:pt x="463" y="915"/>
                  </a:lnTo>
                  <a:lnTo>
                    <a:pt x="463" y="909"/>
                  </a:lnTo>
                  <a:lnTo>
                    <a:pt x="469" y="909"/>
                  </a:lnTo>
                  <a:lnTo>
                    <a:pt x="469" y="895"/>
                  </a:lnTo>
                  <a:lnTo>
                    <a:pt x="477" y="895"/>
                  </a:lnTo>
                  <a:lnTo>
                    <a:pt x="477" y="887"/>
                  </a:lnTo>
                  <a:lnTo>
                    <a:pt x="491" y="887"/>
                  </a:lnTo>
                  <a:lnTo>
                    <a:pt x="491" y="879"/>
                  </a:lnTo>
                  <a:lnTo>
                    <a:pt x="507" y="879"/>
                  </a:lnTo>
                  <a:lnTo>
                    <a:pt x="507" y="871"/>
                  </a:lnTo>
                  <a:lnTo>
                    <a:pt x="513" y="871"/>
                  </a:lnTo>
                  <a:lnTo>
                    <a:pt x="513" y="865"/>
                  </a:lnTo>
                  <a:lnTo>
                    <a:pt x="521" y="865"/>
                  </a:lnTo>
                  <a:lnTo>
                    <a:pt x="521" y="859"/>
                  </a:lnTo>
                  <a:lnTo>
                    <a:pt x="563" y="859"/>
                  </a:lnTo>
                  <a:lnTo>
                    <a:pt x="563" y="853"/>
                  </a:lnTo>
                  <a:lnTo>
                    <a:pt x="571" y="853"/>
                  </a:lnTo>
                  <a:lnTo>
                    <a:pt x="571" y="847"/>
                  </a:lnTo>
                  <a:lnTo>
                    <a:pt x="591" y="847"/>
                  </a:lnTo>
                  <a:lnTo>
                    <a:pt x="591" y="835"/>
                  </a:lnTo>
                  <a:lnTo>
                    <a:pt x="599" y="835"/>
                  </a:lnTo>
                  <a:lnTo>
                    <a:pt x="599" y="825"/>
                  </a:lnTo>
                  <a:lnTo>
                    <a:pt x="617" y="825"/>
                  </a:lnTo>
                  <a:lnTo>
                    <a:pt x="617" y="819"/>
                  </a:lnTo>
                  <a:lnTo>
                    <a:pt x="687" y="819"/>
                  </a:lnTo>
                  <a:lnTo>
                    <a:pt x="687" y="807"/>
                  </a:lnTo>
                  <a:lnTo>
                    <a:pt x="701" y="807"/>
                  </a:lnTo>
                  <a:lnTo>
                    <a:pt x="701" y="799"/>
                  </a:lnTo>
                  <a:lnTo>
                    <a:pt x="707" y="799"/>
                  </a:lnTo>
                  <a:lnTo>
                    <a:pt x="707" y="789"/>
                  </a:lnTo>
                  <a:lnTo>
                    <a:pt x="723" y="789"/>
                  </a:lnTo>
                  <a:lnTo>
                    <a:pt x="723" y="779"/>
                  </a:lnTo>
                  <a:lnTo>
                    <a:pt x="747" y="779"/>
                  </a:lnTo>
                  <a:lnTo>
                    <a:pt x="747" y="762"/>
                  </a:lnTo>
                  <a:lnTo>
                    <a:pt x="765" y="762"/>
                  </a:lnTo>
                  <a:lnTo>
                    <a:pt x="765" y="748"/>
                  </a:lnTo>
                  <a:lnTo>
                    <a:pt x="775" y="748"/>
                  </a:lnTo>
                  <a:lnTo>
                    <a:pt x="775" y="736"/>
                  </a:lnTo>
                  <a:lnTo>
                    <a:pt x="807" y="736"/>
                  </a:lnTo>
                  <a:lnTo>
                    <a:pt x="807" y="732"/>
                  </a:lnTo>
                  <a:lnTo>
                    <a:pt x="847" y="732"/>
                  </a:lnTo>
                  <a:lnTo>
                    <a:pt x="847" y="710"/>
                  </a:lnTo>
                  <a:lnTo>
                    <a:pt x="863" y="710"/>
                  </a:lnTo>
                  <a:lnTo>
                    <a:pt x="863" y="692"/>
                  </a:lnTo>
                  <a:lnTo>
                    <a:pt x="881" y="692"/>
                  </a:lnTo>
                  <a:lnTo>
                    <a:pt x="881" y="682"/>
                  </a:lnTo>
                  <a:lnTo>
                    <a:pt x="900" y="682"/>
                  </a:lnTo>
                  <a:lnTo>
                    <a:pt x="900" y="674"/>
                  </a:lnTo>
                  <a:lnTo>
                    <a:pt x="908" y="674"/>
                  </a:lnTo>
                  <a:lnTo>
                    <a:pt x="908" y="662"/>
                  </a:lnTo>
                  <a:lnTo>
                    <a:pt x="912" y="662"/>
                  </a:lnTo>
                  <a:lnTo>
                    <a:pt x="912" y="656"/>
                  </a:lnTo>
                  <a:lnTo>
                    <a:pt x="948" y="656"/>
                  </a:lnTo>
                  <a:lnTo>
                    <a:pt x="948" y="640"/>
                  </a:lnTo>
                  <a:lnTo>
                    <a:pt x="970" y="640"/>
                  </a:lnTo>
                  <a:lnTo>
                    <a:pt x="970" y="634"/>
                  </a:lnTo>
                  <a:lnTo>
                    <a:pt x="980" y="634"/>
                  </a:lnTo>
                  <a:lnTo>
                    <a:pt x="980" y="624"/>
                  </a:lnTo>
                  <a:lnTo>
                    <a:pt x="986" y="624"/>
                  </a:lnTo>
                  <a:lnTo>
                    <a:pt x="986" y="616"/>
                  </a:lnTo>
                  <a:lnTo>
                    <a:pt x="998" y="616"/>
                  </a:lnTo>
                  <a:lnTo>
                    <a:pt x="998" y="608"/>
                  </a:lnTo>
                  <a:lnTo>
                    <a:pt x="1004" y="608"/>
                  </a:lnTo>
                  <a:lnTo>
                    <a:pt x="1004" y="604"/>
                  </a:lnTo>
                  <a:lnTo>
                    <a:pt x="1024" y="604"/>
                  </a:lnTo>
                  <a:lnTo>
                    <a:pt x="1024" y="596"/>
                  </a:lnTo>
                  <a:lnTo>
                    <a:pt x="1028" y="596"/>
                  </a:lnTo>
                  <a:lnTo>
                    <a:pt x="1028" y="586"/>
                  </a:lnTo>
                  <a:lnTo>
                    <a:pt x="1040" y="586"/>
                  </a:lnTo>
                  <a:lnTo>
                    <a:pt x="1040" y="578"/>
                  </a:lnTo>
                  <a:lnTo>
                    <a:pt x="1046" y="578"/>
                  </a:lnTo>
                  <a:lnTo>
                    <a:pt x="1046" y="570"/>
                  </a:lnTo>
                  <a:lnTo>
                    <a:pt x="1054" y="570"/>
                  </a:lnTo>
                  <a:lnTo>
                    <a:pt x="1054" y="562"/>
                  </a:lnTo>
                  <a:lnTo>
                    <a:pt x="1064" y="562"/>
                  </a:lnTo>
                  <a:lnTo>
                    <a:pt x="1064" y="558"/>
                  </a:lnTo>
                  <a:lnTo>
                    <a:pt x="1076" y="558"/>
                  </a:lnTo>
                  <a:lnTo>
                    <a:pt x="1076" y="550"/>
                  </a:lnTo>
                  <a:lnTo>
                    <a:pt x="1124" y="550"/>
                  </a:lnTo>
                  <a:lnTo>
                    <a:pt x="1124" y="532"/>
                  </a:lnTo>
                  <a:lnTo>
                    <a:pt x="1144" y="532"/>
                  </a:lnTo>
                  <a:lnTo>
                    <a:pt x="1144" y="526"/>
                  </a:lnTo>
                  <a:lnTo>
                    <a:pt x="1164" y="526"/>
                  </a:lnTo>
                  <a:lnTo>
                    <a:pt x="1164" y="516"/>
                  </a:lnTo>
                  <a:lnTo>
                    <a:pt x="1196" y="516"/>
                  </a:lnTo>
                  <a:lnTo>
                    <a:pt x="1196" y="508"/>
                  </a:lnTo>
                  <a:lnTo>
                    <a:pt x="1226" y="508"/>
                  </a:lnTo>
                  <a:lnTo>
                    <a:pt x="1226" y="496"/>
                  </a:lnTo>
                  <a:lnTo>
                    <a:pt x="1262" y="496"/>
                  </a:lnTo>
                  <a:lnTo>
                    <a:pt x="1262" y="486"/>
                  </a:lnTo>
                  <a:lnTo>
                    <a:pt x="1270" y="486"/>
                  </a:lnTo>
                  <a:lnTo>
                    <a:pt x="1270" y="474"/>
                  </a:lnTo>
                  <a:lnTo>
                    <a:pt x="1282" y="474"/>
                  </a:lnTo>
                  <a:lnTo>
                    <a:pt x="1282" y="466"/>
                  </a:lnTo>
                  <a:lnTo>
                    <a:pt x="1298" y="466"/>
                  </a:lnTo>
                  <a:lnTo>
                    <a:pt x="1298" y="457"/>
                  </a:lnTo>
                  <a:lnTo>
                    <a:pt x="1320" y="457"/>
                  </a:lnTo>
                  <a:lnTo>
                    <a:pt x="1320" y="449"/>
                  </a:lnTo>
                  <a:lnTo>
                    <a:pt x="1364" y="449"/>
                  </a:lnTo>
                  <a:lnTo>
                    <a:pt x="1364" y="441"/>
                  </a:lnTo>
                  <a:lnTo>
                    <a:pt x="1376" y="441"/>
                  </a:lnTo>
                  <a:lnTo>
                    <a:pt x="1376" y="433"/>
                  </a:lnTo>
                  <a:lnTo>
                    <a:pt x="1404" y="433"/>
                  </a:lnTo>
                  <a:lnTo>
                    <a:pt x="1404" y="425"/>
                  </a:lnTo>
                  <a:lnTo>
                    <a:pt x="1424" y="425"/>
                  </a:lnTo>
                  <a:lnTo>
                    <a:pt x="1424" y="413"/>
                  </a:lnTo>
                  <a:lnTo>
                    <a:pt x="1430" y="413"/>
                  </a:lnTo>
                  <a:lnTo>
                    <a:pt x="1430" y="405"/>
                  </a:lnTo>
                  <a:lnTo>
                    <a:pt x="1481" y="405"/>
                  </a:lnTo>
                  <a:lnTo>
                    <a:pt x="1481" y="389"/>
                  </a:lnTo>
                  <a:lnTo>
                    <a:pt x="1521" y="389"/>
                  </a:lnTo>
                  <a:lnTo>
                    <a:pt x="1521" y="377"/>
                  </a:lnTo>
                  <a:lnTo>
                    <a:pt x="1531" y="377"/>
                  </a:lnTo>
                  <a:lnTo>
                    <a:pt x="1531" y="371"/>
                  </a:lnTo>
                  <a:lnTo>
                    <a:pt x="1535" y="371"/>
                  </a:lnTo>
                  <a:lnTo>
                    <a:pt x="1535" y="351"/>
                  </a:lnTo>
                  <a:lnTo>
                    <a:pt x="1551" y="351"/>
                  </a:lnTo>
                  <a:lnTo>
                    <a:pt x="1551" y="333"/>
                  </a:lnTo>
                  <a:lnTo>
                    <a:pt x="1557" y="333"/>
                  </a:lnTo>
                  <a:lnTo>
                    <a:pt x="1557" y="313"/>
                  </a:lnTo>
                  <a:lnTo>
                    <a:pt x="1575" y="313"/>
                  </a:lnTo>
                  <a:lnTo>
                    <a:pt x="1575" y="303"/>
                  </a:lnTo>
                  <a:lnTo>
                    <a:pt x="1583" y="303"/>
                  </a:lnTo>
                  <a:lnTo>
                    <a:pt x="1583" y="293"/>
                  </a:lnTo>
                  <a:lnTo>
                    <a:pt x="1597" y="293"/>
                  </a:lnTo>
                  <a:lnTo>
                    <a:pt x="1597" y="285"/>
                  </a:lnTo>
                  <a:lnTo>
                    <a:pt x="1629" y="285"/>
                  </a:lnTo>
                  <a:lnTo>
                    <a:pt x="1629" y="275"/>
                  </a:lnTo>
                  <a:lnTo>
                    <a:pt x="1673" y="275"/>
                  </a:lnTo>
                  <a:lnTo>
                    <a:pt x="1673" y="267"/>
                  </a:lnTo>
                  <a:lnTo>
                    <a:pt x="1681" y="267"/>
                  </a:lnTo>
                  <a:lnTo>
                    <a:pt x="1681" y="251"/>
                  </a:lnTo>
                  <a:lnTo>
                    <a:pt x="1695" y="251"/>
                  </a:lnTo>
                  <a:lnTo>
                    <a:pt x="1695" y="229"/>
                  </a:lnTo>
                  <a:lnTo>
                    <a:pt x="1703" y="229"/>
                  </a:lnTo>
                  <a:lnTo>
                    <a:pt x="1703" y="219"/>
                  </a:lnTo>
                  <a:lnTo>
                    <a:pt x="1707" y="219"/>
                  </a:lnTo>
                  <a:lnTo>
                    <a:pt x="1707" y="213"/>
                  </a:lnTo>
                  <a:lnTo>
                    <a:pt x="1737" y="213"/>
                  </a:lnTo>
                  <a:lnTo>
                    <a:pt x="1737" y="203"/>
                  </a:lnTo>
                  <a:lnTo>
                    <a:pt x="1763" y="203"/>
                  </a:lnTo>
                  <a:lnTo>
                    <a:pt x="1763" y="187"/>
                  </a:lnTo>
                  <a:lnTo>
                    <a:pt x="1787" y="187"/>
                  </a:lnTo>
                  <a:lnTo>
                    <a:pt x="1787" y="173"/>
                  </a:lnTo>
                  <a:lnTo>
                    <a:pt x="1805" y="173"/>
                  </a:lnTo>
                  <a:lnTo>
                    <a:pt x="1805" y="165"/>
                  </a:lnTo>
                  <a:lnTo>
                    <a:pt x="1817" y="165"/>
                  </a:lnTo>
                  <a:lnTo>
                    <a:pt x="1817" y="155"/>
                  </a:lnTo>
                  <a:lnTo>
                    <a:pt x="1823" y="155"/>
                  </a:lnTo>
                  <a:lnTo>
                    <a:pt x="1823" y="142"/>
                  </a:lnTo>
                  <a:lnTo>
                    <a:pt x="1857" y="142"/>
                  </a:lnTo>
                  <a:lnTo>
                    <a:pt x="1857" y="136"/>
                  </a:lnTo>
                  <a:lnTo>
                    <a:pt x="1881" y="136"/>
                  </a:lnTo>
                  <a:lnTo>
                    <a:pt x="1881" y="114"/>
                  </a:lnTo>
                  <a:lnTo>
                    <a:pt x="1907" y="114"/>
                  </a:lnTo>
                  <a:lnTo>
                    <a:pt x="1907" y="96"/>
                  </a:lnTo>
                  <a:lnTo>
                    <a:pt x="1965" y="96"/>
                  </a:lnTo>
                  <a:lnTo>
                    <a:pt x="1965" y="86"/>
                  </a:lnTo>
                  <a:lnTo>
                    <a:pt x="1989" y="86"/>
                  </a:lnTo>
                  <a:lnTo>
                    <a:pt x="1989" y="74"/>
                  </a:lnTo>
                  <a:lnTo>
                    <a:pt x="2043" y="74"/>
                  </a:lnTo>
                  <a:lnTo>
                    <a:pt x="2043" y="56"/>
                  </a:lnTo>
                  <a:lnTo>
                    <a:pt x="2059" y="56"/>
                  </a:lnTo>
                  <a:lnTo>
                    <a:pt x="2059" y="44"/>
                  </a:lnTo>
                  <a:lnTo>
                    <a:pt x="2094" y="44"/>
                  </a:lnTo>
                  <a:lnTo>
                    <a:pt x="2094" y="28"/>
                  </a:lnTo>
                  <a:lnTo>
                    <a:pt x="2128" y="28"/>
                  </a:lnTo>
                  <a:lnTo>
                    <a:pt x="2128" y="16"/>
                  </a:lnTo>
                  <a:lnTo>
                    <a:pt x="2146" y="16"/>
                  </a:lnTo>
                  <a:lnTo>
                    <a:pt x="2146" y="0"/>
                  </a:lnTo>
                </a:path>
              </a:pathLst>
            </a:custGeom>
            <a:noFill/>
            <a:ln w="28575">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7" name="Freeform 6">
              <a:extLst>
                <a:ext uri="{FF2B5EF4-FFF2-40B4-BE49-F238E27FC236}">
                  <a16:creationId xmlns:a16="http://schemas.microsoft.com/office/drawing/2014/main" id="{2A0BF60A-94E0-F7C9-7FF5-4B1C0D616424}"/>
                </a:ext>
              </a:extLst>
            </p:cNvPr>
            <p:cNvSpPr>
              <a:spLocks/>
            </p:cNvSpPr>
            <p:nvPr/>
          </p:nvSpPr>
          <p:spPr bwMode="auto">
            <a:xfrm>
              <a:off x="6693806" y="2925819"/>
              <a:ext cx="3256090" cy="1945895"/>
            </a:xfrm>
            <a:custGeom>
              <a:avLst/>
              <a:gdLst>
                <a:gd name="T0" fmla="*/ 38 w 2182"/>
                <a:gd name="T1" fmla="*/ 1298 h 1304"/>
                <a:gd name="T2" fmla="*/ 64 w 2182"/>
                <a:gd name="T3" fmla="*/ 1282 h 1304"/>
                <a:gd name="T4" fmla="*/ 86 w 2182"/>
                <a:gd name="T5" fmla="*/ 1272 h 1304"/>
                <a:gd name="T6" fmla="*/ 118 w 2182"/>
                <a:gd name="T7" fmla="*/ 1223 h 1304"/>
                <a:gd name="T8" fmla="*/ 152 w 2182"/>
                <a:gd name="T9" fmla="*/ 1203 h 1304"/>
                <a:gd name="T10" fmla="*/ 174 w 2182"/>
                <a:gd name="T11" fmla="*/ 1189 h 1304"/>
                <a:gd name="T12" fmla="*/ 208 w 2182"/>
                <a:gd name="T13" fmla="*/ 1175 h 1304"/>
                <a:gd name="T14" fmla="*/ 230 w 2182"/>
                <a:gd name="T15" fmla="*/ 1139 h 1304"/>
                <a:gd name="T16" fmla="*/ 316 w 2182"/>
                <a:gd name="T17" fmla="*/ 1123 h 1304"/>
                <a:gd name="T18" fmla="*/ 344 w 2182"/>
                <a:gd name="T19" fmla="*/ 1095 h 1304"/>
                <a:gd name="T20" fmla="*/ 352 w 2182"/>
                <a:gd name="T21" fmla="*/ 1073 h 1304"/>
                <a:gd name="T22" fmla="*/ 381 w 2182"/>
                <a:gd name="T23" fmla="*/ 1053 h 1304"/>
                <a:gd name="T24" fmla="*/ 393 w 2182"/>
                <a:gd name="T25" fmla="*/ 1037 h 1304"/>
                <a:gd name="T26" fmla="*/ 419 w 2182"/>
                <a:gd name="T27" fmla="*/ 1007 h 1304"/>
                <a:gd name="T28" fmla="*/ 477 w 2182"/>
                <a:gd name="T29" fmla="*/ 965 h 1304"/>
                <a:gd name="T30" fmla="*/ 503 w 2182"/>
                <a:gd name="T31" fmla="*/ 945 h 1304"/>
                <a:gd name="T32" fmla="*/ 555 w 2182"/>
                <a:gd name="T33" fmla="*/ 923 h 1304"/>
                <a:gd name="T34" fmla="*/ 593 w 2182"/>
                <a:gd name="T35" fmla="*/ 880 h 1304"/>
                <a:gd name="T36" fmla="*/ 625 w 2182"/>
                <a:gd name="T37" fmla="*/ 856 h 1304"/>
                <a:gd name="T38" fmla="*/ 665 w 2182"/>
                <a:gd name="T39" fmla="*/ 832 h 1304"/>
                <a:gd name="T40" fmla="*/ 687 w 2182"/>
                <a:gd name="T41" fmla="*/ 816 h 1304"/>
                <a:gd name="T42" fmla="*/ 715 w 2182"/>
                <a:gd name="T43" fmla="*/ 802 h 1304"/>
                <a:gd name="T44" fmla="*/ 765 w 2182"/>
                <a:gd name="T45" fmla="*/ 776 h 1304"/>
                <a:gd name="T46" fmla="*/ 803 w 2182"/>
                <a:gd name="T47" fmla="*/ 750 h 1304"/>
                <a:gd name="T48" fmla="*/ 837 w 2182"/>
                <a:gd name="T49" fmla="*/ 740 h 1304"/>
                <a:gd name="T50" fmla="*/ 877 w 2182"/>
                <a:gd name="T51" fmla="*/ 722 h 1304"/>
                <a:gd name="T52" fmla="*/ 921 w 2182"/>
                <a:gd name="T53" fmla="*/ 706 h 1304"/>
                <a:gd name="T54" fmla="*/ 947 w 2182"/>
                <a:gd name="T55" fmla="*/ 674 h 1304"/>
                <a:gd name="T56" fmla="*/ 1004 w 2182"/>
                <a:gd name="T57" fmla="*/ 646 h 1304"/>
                <a:gd name="T58" fmla="*/ 1070 w 2182"/>
                <a:gd name="T59" fmla="*/ 618 h 1304"/>
                <a:gd name="T60" fmla="*/ 1126 w 2182"/>
                <a:gd name="T61" fmla="*/ 591 h 1304"/>
                <a:gd name="T62" fmla="*/ 1162 w 2182"/>
                <a:gd name="T63" fmla="*/ 549 h 1304"/>
                <a:gd name="T64" fmla="*/ 1186 w 2182"/>
                <a:gd name="T65" fmla="*/ 527 h 1304"/>
                <a:gd name="T66" fmla="*/ 1224 w 2182"/>
                <a:gd name="T67" fmla="*/ 513 h 1304"/>
                <a:gd name="T68" fmla="*/ 1288 w 2182"/>
                <a:gd name="T69" fmla="*/ 501 h 1304"/>
                <a:gd name="T70" fmla="*/ 1308 w 2182"/>
                <a:gd name="T71" fmla="*/ 485 h 1304"/>
                <a:gd name="T72" fmla="*/ 1376 w 2182"/>
                <a:gd name="T73" fmla="*/ 467 h 1304"/>
                <a:gd name="T74" fmla="*/ 1394 w 2182"/>
                <a:gd name="T75" fmla="*/ 449 h 1304"/>
                <a:gd name="T76" fmla="*/ 1416 w 2182"/>
                <a:gd name="T77" fmla="*/ 417 h 1304"/>
                <a:gd name="T78" fmla="*/ 1476 w 2182"/>
                <a:gd name="T79" fmla="*/ 401 h 1304"/>
                <a:gd name="T80" fmla="*/ 1544 w 2182"/>
                <a:gd name="T81" fmla="*/ 373 h 1304"/>
                <a:gd name="T82" fmla="*/ 1577 w 2182"/>
                <a:gd name="T83" fmla="*/ 353 h 1304"/>
                <a:gd name="T84" fmla="*/ 1611 w 2182"/>
                <a:gd name="T85" fmla="*/ 333 h 1304"/>
                <a:gd name="T86" fmla="*/ 1661 w 2182"/>
                <a:gd name="T87" fmla="*/ 294 h 1304"/>
                <a:gd name="T88" fmla="*/ 1727 w 2182"/>
                <a:gd name="T89" fmla="*/ 266 h 1304"/>
                <a:gd name="T90" fmla="*/ 1753 w 2182"/>
                <a:gd name="T91" fmla="*/ 244 h 1304"/>
                <a:gd name="T92" fmla="*/ 1785 w 2182"/>
                <a:gd name="T93" fmla="*/ 234 h 1304"/>
                <a:gd name="T94" fmla="*/ 1811 w 2182"/>
                <a:gd name="T95" fmla="*/ 208 h 1304"/>
                <a:gd name="T96" fmla="*/ 1859 w 2182"/>
                <a:gd name="T97" fmla="*/ 186 h 1304"/>
                <a:gd name="T98" fmla="*/ 1873 w 2182"/>
                <a:gd name="T99" fmla="*/ 162 h 1304"/>
                <a:gd name="T100" fmla="*/ 1885 w 2182"/>
                <a:gd name="T101" fmla="*/ 142 h 1304"/>
                <a:gd name="T102" fmla="*/ 1903 w 2182"/>
                <a:gd name="T103" fmla="*/ 130 h 1304"/>
                <a:gd name="T104" fmla="*/ 1943 w 2182"/>
                <a:gd name="T105" fmla="*/ 108 h 1304"/>
                <a:gd name="T106" fmla="*/ 1995 w 2182"/>
                <a:gd name="T107" fmla="*/ 90 h 1304"/>
                <a:gd name="T108" fmla="*/ 2011 w 2182"/>
                <a:gd name="T109" fmla="*/ 74 h 1304"/>
                <a:gd name="T110" fmla="*/ 2083 w 2182"/>
                <a:gd name="T111" fmla="*/ 60 h 1304"/>
                <a:gd name="T112" fmla="*/ 2129 w 2182"/>
                <a:gd name="T113" fmla="*/ 42 h 1304"/>
                <a:gd name="T114" fmla="*/ 2166 w 2182"/>
                <a:gd name="T115" fmla="*/ 22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82" h="1304">
                  <a:moveTo>
                    <a:pt x="0" y="1304"/>
                  </a:moveTo>
                  <a:lnTo>
                    <a:pt x="30" y="1304"/>
                  </a:lnTo>
                  <a:lnTo>
                    <a:pt x="30" y="1298"/>
                  </a:lnTo>
                  <a:lnTo>
                    <a:pt x="38" y="1298"/>
                  </a:lnTo>
                  <a:lnTo>
                    <a:pt x="38" y="1286"/>
                  </a:lnTo>
                  <a:lnTo>
                    <a:pt x="52" y="1286"/>
                  </a:lnTo>
                  <a:lnTo>
                    <a:pt x="52" y="1282"/>
                  </a:lnTo>
                  <a:lnTo>
                    <a:pt x="64" y="1282"/>
                  </a:lnTo>
                  <a:lnTo>
                    <a:pt x="64" y="1276"/>
                  </a:lnTo>
                  <a:lnTo>
                    <a:pt x="72" y="1276"/>
                  </a:lnTo>
                  <a:lnTo>
                    <a:pt x="72" y="1272"/>
                  </a:lnTo>
                  <a:lnTo>
                    <a:pt x="86" y="1272"/>
                  </a:lnTo>
                  <a:lnTo>
                    <a:pt x="86" y="1242"/>
                  </a:lnTo>
                  <a:lnTo>
                    <a:pt x="108" y="1242"/>
                  </a:lnTo>
                  <a:lnTo>
                    <a:pt x="108" y="1223"/>
                  </a:lnTo>
                  <a:lnTo>
                    <a:pt x="118" y="1223"/>
                  </a:lnTo>
                  <a:lnTo>
                    <a:pt x="118" y="1211"/>
                  </a:lnTo>
                  <a:lnTo>
                    <a:pt x="138" y="1211"/>
                  </a:lnTo>
                  <a:lnTo>
                    <a:pt x="138" y="1203"/>
                  </a:lnTo>
                  <a:lnTo>
                    <a:pt x="152" y="1203"/>
                  </a:lnTo>
                  <a:lnTo>
                    <a:pt x="152" y="1195"/>
                  </a:lnTo>
                  <a:lnTo>
                    <a:pt x="166" y="1195"/>
                  </a:lnTo>
                  <a:lnTo>
                    <a:pt x="166" y="1189"/>
                  </a:lnTo>
                  <a:lnTo>
                    <a:pt x="174" y="1189"/>
                  </a:lnTo>
                  <a:lnTo>
                    <a:pt x="174" y="1183"/>
                  </a:lnTo>
                  <a:lnTo>
                    <a:pt x="180" y="1183"/>
                  </a:lnTo>
                  <a:lnTo>
                    <a:pt x="180" y="1175"/>
                  </a:lnTo>
                  <a:lnTo>
                    <a:pt x="208" y="1175"/>
                  </a:lnTo>
                  <a:lnTo>
                    <a:pt x="208" y="1167"/>
                  </a:lnTo>
                  <a:lnTo>
                    <a:pt x="216" y="1167"/>
                  </a:lnTo>
                  <a:lnTo>
                    <a:pt x="216" y="1139"/>
                  </a:lnTo>
                  <a:lnTo>
                    <a:pt x="230" y="1139"/>
                  </a:lnTo>
                  <a:lnTo>
                    <a:pt x="230" y="1131"/>
                  </a:lnTo>
                  <a:lnTo>
                    <a:pt x="266" y="1131"/>
                  </a:lnTo>
                  <a:lnTo>
                    <a:pt x="266" y="1123"/>
                  </a:lnTo>
                  <a:lnTo>
                    <a:pt x="316" y="1123"/>
                  </a:lnTo>
                  <a:lnTo>
                    <a:pt x="316" y="1109"/>
                  </a:lnTo>
                  <a:lnTo>
                    <a:pt x="330" y="1109"/>
                  </a:lnTo>
                  <a:lnTo>
                    <a:pt x="330" y="1095"/>
                  </a:lnTo>
                  <a:lnTo>
                    <a:pt x="344" y="1095"/>
                  </a:lnTo>
                  <a:lnTo>
                    <a:pt x="344" y="1081"/>
                  </a:lnTo>
                  <a:lnTo>
                    <a:pt x="348" y="1081"/>
                  </a:lnTo>
                  <a:lnTo>
                    <a:pt x="348" y="1073"/>
                  </a:lnTo>
                  <a:lnTo>
                    <a:pt x="352" y="1073"/>
                  </a:lnTo>
                  <a:lnTo>
                    <a:pt x="352" y="1067"/>
                  </a:lnTo>
                  <a:lnTo>
                    <a:pt x="377" y="1067"/>
                  </a:lnTo>
                  <a:lnTo>
                    <a:pt x="377" y="1053"/>
                  </a:lnTo>
                  <a:lnTo>
                    <a:pt x="381" y="1053"/>
                  </a:lnTo>
                  <a:lnTo>
                    <a:pt x="381" y="1045"/>
                  </a:lnTo>
                  <a:lnTo>
                    <a:pt x="387" y="1045"/>
                  </a:lnTo>
                  <a:lnTo>
                    <a:pt x="387" y="1037"/>
                  </a:lnTo>
                  <a:lnTo>
                    <a:pt x="393" y="1037"/>
                  </a:lnTo>
                  <a:lnTo>
                    <a:pt x="393" y="1029"/>
                  </a:lnTo>
                  <a:lnTo>
                    <a:pt x="407" y="1029"/>
                  </a:lnTo>
                  <a:lnTo>
                    <a:pt x="407" y="1007"/>
                  </a:lnTo>
                  <a:lnTo>
                    <a:pt x="419" y="1007"/>
                  </a:lnTo>
                  <a:lnTo>
                    <a:pt x="419" y="981"/>
                  </a:lnTo>
                  <a:lnTo>
                    <a:pt x="447" y="981"/>
                  </a:lnTo>
                  <a:lnTo>
                    <a:pt x="447" y="965"/>
                  </a:lnTo>
                  <a:lnTo>
                    <a:pt x="477" y="965"/>
                  </a:lnTo>
                  <a:lnTo>
                    <a:pt x="477" y="957"/>
                  </a:lnTo>
                  <a:lnTo>
                    <a:pt x="485" y="957"/>
                  </a:lnTo>
                  <a:lnTo>
                    <a:pt x="485" y="945"/>
                  </a:lnTo>
                  <a:lnTo>
                    <a:pt x="503" y="945"/>
                  </a:lnTo>
                  <a:lnTo>
                    <a:pt x="503" y="939"/>
                  </a:lnTo>
                  <a:lnTo>
                    <a:pt x="539" y="939"/>
                  </a:lnTo>
                  <a:lnTo>
                    <a:pt x="539" y="923"/>
                  </a:lnTo>
                  <a:lnTo>
                    <a:pt x="555" y="923"/>
                  </a:lnTo>
                  <a:lnTo>
                    <a:pt x="555" y="900"/>
                  </a:lnTo>
                  <a:lnTo>
                    <a:pt x="571" y="900"/>
                  </a:lnTo>
                  <a:lnTo>
                    <a:pt x="571" y="880"/>
                  </a:lnTo>
                  <a:lnTo>
                    <a:pt x="593" y="880"/>
                  </a:lnTo>
                  <a:lnTo>
                    <a:pt x="593" y="872"/>
                  </a:lnTo>
                  <a:lnTo>
                    <a:pt x="613" y="872"/>
                  </a:lnTo>
                  <a:lnTo>
                    <a:pt x="613" y="856"/>
                  </a:lnTo>
                  <a:lnTo>
                    <a:pt x="625" y="856"/>
                  </a:lnTo>
                  <a:lnTo>
                    <a:pt x="625" y="848"/>
                  </a:lnTo>
                  <a:lnTo>
                    <a:pt x="635" y="848"/>
                  </a:lnTo>
                  <a:lnTo>
                    <a:pt x="635" y="832"/>
                  </a:lnTo>
                  <a:lnTo>
                    <a:pt x="665" y="832"/>
                  </a:lnTo>
                  <a:lnTo>
                    <a:pt x="665" y="826"/>
                  </a:lnTo>
                  <a:lnTo>
                    <a:pt x="679" y="826"/>
                  </a:lnTo>
                  <a:lnTo>
                    <a:pt x="679" y="816"/>
                  </a:lnTo>
                  <a:lnTo>
                    <a:pt x="687" y="816"/>
                  </a:lnTo>
                  <a:lnTo>
                    <a:pt x="687" y="810"/>
                  </a:lnTo>
                  <a:lnTo>
                    <a:pt x="699" y="810"/>
                  </a:lnTo>
                  <a:lnTo>
                    <a:pt x="699" y="802"/>
                  </a:lnTo>
                  <a:lnTo>
                    <a:pt x="715" y="802"/>
                  </a:lnTo>
                  <a:lnTo>
                    <a:pt x="715" y="782"/>
                  </a:lnTo>
                  <a:lnTo>
                    <a:pt x="735" y="782"/>
                  </a:lnTo>
                  <a:lnTo>
                    <a:pt x="735" y="776"/>
                  </a:lnTo>
                  <a:lnTo>
                    <a:pt x="765" y="776"/>
                  </a:lnTo>
                  <a:lnTo>
                    <a:pt x="765" y="766"/>
                  </a:lnTo>
                  <a:lnTo>
                    <a:pt x="791" y="766"/>
                  </a:lnTo>
                  <a:lnTo>
                    <a:pt x="791" y="750"/>
                  </a:lnTo>
                  <a:lnTo>
                    <a:pt x="803" y="750"/>
                  </a:lnTo>
                  <a:lnTo>
                    <a:pt x="803" y="746"/>
                  </a:lnTo>
                  <a:lnTo>
                    <a:pt x="829" y="746"/>
                  </a:lnTo>
                  <a:lnTo>
                    <a:pt x="829" y="740"/>
                  </a:lnTo>
                  <a:lnTo>
                    <a:pt x="837" y="740"/>
                  </a:lnTo>
                  <a:lnTo>
                    <a:pt x="837" y="734"/>
                  </a:lnTo>
                  <a:lnTo>
                    <a:pt x="849" y="734"/>
                  </a:lnTo>
                  <a:lnTo>
                    <a:pt x="849" y="722"/>
                  </a:lnTo>
                  <a:lnTo>
                    <a:pt x="877" y="722"/>
                  </a:lnTo>
                  <a:lnTo>
                    <a:pt x="877" y="714"/>
                  </a:lnTo>
                  <a:lnTo>
                    <a:pt x="893" y="714"/>
                  </a:lnTo>
                  <a:lnTo>
                    <a:pt x="893" y="706"/>
                  </a:lnTo>
                  <a:lnTo>
                    <a:pt x="921" y="706"/>
                  </a:lnTo>
                  <a:lnTo>
                    <a:pt x="921" y="690"/>
                  </a:lnTo>
                  <a:lnTo>
                    <a:pt x="933" y="690"/>
                  </a:lnTo>
                  <a:lnTo>
                    <a:pt x="933" y="674"/>
                  </a:lnTo>
                  <a:lnTo>
                    <a:pt x="947" y="674"/>
                  </a:lnTo>
                  <a:lnTo>
                    <a:pt x="947" y="666"/>
                  </a:lnTo>
                  <a:lnTo>
                    <a:pt x="980" y="666"/>
                  </a:lnTo>
                  <a:lnTo>
                    <a:pt x="980" y="646"/>
                  </a:lnTo>
                  <a:lnTo>
                    <a:pt x="1004" y="646"/>
                  </a:lnTo>
                  <a:lnTo>
                    <a:pt x="1004" y="634"/>
                  </a:lnTo>
                  <a:lnTo>
                    <a:pt x="1018" y="634"/>
                  </a:lnTo>
                  <a:lnTo>
                    <a:pt x="1018" y="618"/>
                  </a:lnTo>
                  <a:lnTo>
                    <a:pt x="1070" y="618"/>
                  </a:lnTo>
                  <a:lnTo>
                    <a:pt x="1070" y="601"/>
                  </a:lnTo>
                  <a:lnTo>
                    <a:pt x="1080" y="601"/>
                  </a:lnTo>
                  <a:lnTo>
                    <a:pt x="1080" y="591"/>
                  </a:lnTo>
                  <a:lnTo>
                    <a:pt x="1126" y="591"/>
                  </a:lnTo>
                  <a:lnTo>
                    <a:pt x="1126" y="567"/>
                  </a:lnTo>
                  <a:lnTo>
                    <a:pt x="1142" y="567"/>
                  </a:lnTo>
                  <a:lnTo>
                    <a:pt x="1142" y="549"/>
                  </a:lnTo>
                  <a:lnTo>
                    <a:pt x="1162" y="549"/>
                  </a:lnTo>
                  <a:lnTo>
                    <a:pt x="1162" y="541"/>
                  </a:lnTo>
                  <a:lnTo>
                    <a:pt x="1174" y="541"/>
                  </a:lnTo>
                  <a:lnTo>
                    <a:pt x="1174" y="527"/>
                  </a:lnTo>
                  <a:lnTo>
                    <a:pt x="1186" y="527"/>
                  </a:lnTo>
                  <a:lnTo>
                    <a:pt x="1186" y="519"/>
                  </a:lnTo>
                  <a:lnTo>
                    <a:pt x="1218" y="519"/>
                  </a:lnTo>
                  <a:lnTo>
                    <a:pt x="1218" y="513"/>
                  </a:lnTo>
                  <a:lnTo>
                    <a:pt x="1224" y="513"/>
                  </a:lnTo>
                  <a:lnTo>
                    <a:pt x="1224" y="507"/>
                  </a:lnTo>
                  <a:lnTo>
                    <a:pt x="1262" y="507"/>
                  </a:lnTo>
                  <a:lnTo>
                    <a:pt x="1262" y="501"/>
                  </a:lnTo>
                  <a:lnTo>
                    <a:pt x="1288" y="501"/>
                  </a:lnTo>
                  <a:lnTo>
                    <a:pt x="1288" y="497"/>
                  </a:lnTo>
                  <a:lnTo>
                    <a:pt x="1296" y="497"/>
                  </a:lnTo>
                  <a:lnTo>
                    <a:pt x="1296" y="485"/>
                  </a:lnTo>
                  <a:lnTo>
                    <a:pt x="1308" y="485"/>
                  </a:lnTo>
                  <a:lnTo>
                    <a:pt x="1308" y="479"/>
                  </a:lnTo>
                  <a:lnTo>
                    <a:pt x="1346" y="479"/>
                  </a:lnTo>
                  <a:lnTo>
                    <a:pt x="1346" y="467"/>
                  </a:lnTo>
                  <a:lnTo>
                    <a:pt x="1376" y="467"/>
                  </a:lnTo>
                  <a:lnTo>
                    <a:pt x="1376" y="463"/>
                  </a:lnTo>
                  <a:lnTo>
                    <a:pt x="1386" y="463"/>
                  </a:lnTo>
                  <a:lnTo>
                    <a:pt x="1386" y="449"/>
                  </a:lnTo>
                  <a:lnTo>
                    <a:pt x="1394" y="449"/>
                  </a:lnTo>
                  <a:lnTo>
                    <a:pt x="1394" y="433"/>
                  </a:lnTo>
                  <a:lnTo>
                    <a:pt x="1408" y="433"/>
                  </a:lnTo>
                  <a:lnTo>
                    <a:pt x="1408" y="417"/>
                  </a:lnTo>
                  <a:lnTo>
                    <a:pt x="1416" y="417"/>
                  </a:lnTo>
                  <a:lnTo>
                    <a:pt x="1416" y="409"/>
                  </a:lnTo>
                  <a:lnTo>
                    <a:pt x="1454" y="409"/>
                  </a:lnTo>
                  <a:lnTo>
                    <a:pt x="1454" y="401"/>
                  </a:lnTo>
                  <a:lnTo>
                    <a:pt x="1476" y="401"/>
                  </a:lnTo>
                  <a:lnTo>
                    <a:pt x="1476" y="393"/>
                  </a:lnTo>
                  <a:lnTo>
                    <a:pt x="1496" y="393"/>
                  </a:lnTo>
                  <a:lnTo>
                    <a:pt x="1496" y="373"/>
                  </a:lnTo>
                  <a:lnTo>
                    <a:pt x="1544" y="373"/>
                  </a:lnTo>
                  <a:lnTo>
                    <a:pt x="1544" y="363"/>
                  </a:lnTo>
                  <a:lnTo>
                    <a:pt x="1555" y="363"/>
                  </a:lnTo>
                  <a:lnTo>
                    <a:pt x="1555" y="353"/>
                  </a:lnTo>
                  <a:lnTo>
                    <a:pt x="1577" y="353"/>
                  </a:lnTo>
                  <a:lnTo>
                    <a:pt x="1577" y="343"/>
                  </a:lnTo>
                  <a:lnTo>
                    <a:pt x="1589" y="343"/>
                  </a:lnTo>
                  <a:lnTo>
                    <a:pt x="1589" y="333"/>
                  </a:lnTo>
                  <a:lnTo>
                    <a:pt x="1611" y="333"/>
                  </a:lnTo>
                  <a:lnTo>
                    <a:pt x="1611" y="309"/>
                  </a:lnTo>
                  <a:lnTo>
                    <a:pt x="1637" y="309"/>
                  </a:lnTo>
                  <a:lnTo>
                    <a:pt x="1637" y="294"/>
                  </a:lnTo>
                  <a:lnTo>
                    <a:pt x="1661" y="294"/>
                  </a:lnTo>
                  <a:lnTo>
                    <a:pt x="1661" y="286"/>
                  </a:lnTo>
                  <a:lnTo>
                    <a:pt x="1665" y="286"/>
                  </a:lnTo>
                  <a:lnTo>
                    <a:pt x="1665" y="266"/>
                  </a:lnTo>
                  <a:lnTo>
                    <a:pt x="1727" y="266"/>
                  </a:lnTo>
                  <a:lnTo>
                    <a:pt x="1727" y="256"/>
                  </a:lnTo>
                  <a:lnTo>
                    <a:pt x="1735" y="256"/>
                  </a:lnTo>
                  <a:lnTo>
                    <a:pt x="1735" y="244"/>
                  </a:lnTo>
                  <a:lnTo>
                    <a:pt x="1753" y="244"/>
                  </a:lnTo>
                  <a:lnTo>
                    <a:pt x="1753" y="238"/>
                  </a:lnTo>
                  <a:lnTo>
                    <a:pt x="1765" y="238"/>
                  </a:lnTo>
                  <a:lnTo>
                    <a:pt x="1765" y="234"/>
                  </a:lnTo>
                  <a:lnTo>
                    <a:pt x="1785" y="234"/>
                  </a:lnTo>
                  <a:lnTo>
                    <a:pt x="1785" y="224"/>
                  </a:lnTo>
                  <a:lnTo>
                    <a:pt x="1801" y="224"/>
                  </a:lnTo>
                  <a:lnTo>
                    <a:pt x="1801" y="208"/>
                  </a:lnTo>
                  <a:lnTo>
                    <a:pt x="1811" y="208"/>
                  </a:lnTo>
                  <a:lnTo>
                    <a:pt x="1811" y="198"/>
                  </a:lnTo>
                  <a:lnTo>
                    <a:pt x="1823" y="198"/>
                  </a:lnTo>
                  <a:lnTo>
                    <a:pt x="1823" y="186"/>
                  </a:lnTo>
                  <a:lnTo>
                    <a:pt x="1859" y="186"/>
                  </a:lnTo>
                  <a:lnTo>
                    <a:pt x="1859" y="174"/>
                  </a:lnTo>
                  <a:lnTo>
                    <a:pt x="1865" y="174"/>
                  </a:lnTo>
                  <a:lnTo>
                    <a:pt x="1865" y="162"/>
                  </a:lnTo>
                  <a:lnTo>
                    <a:pt x="1873" y="162"/>
                  </a:lnTo>
                  <a:lnTo>
                    <a:pt x="1873" y="154"/>
                  </a:lnTo>
                  <a:lnTo>
                    <a:pt x="1879" y="154"/>
                  </a:lnTo>
                  <a:lnTo>
                    <a:pt x="1879" y="142"/>
                  </a:lnTo>
                  <a:lnTo>
                    <a:pt x="1885" y="142"/>
                  </a:lnTo>
                  <a:lnTo>
                    <a:pt x="1885" y="136"/>
                  </a:lnTo>
                  <a:lnTo>
                    <a:pt x="1893" y="136"/>
                  </a:lnTo>
                  <a:lnTo>
                    <a:pt x="1893" y="130"/>
                  </a:lnTo>
                  <a:lnTo>
                    <a:pt x="1903" y="130"/>
                  </a:lnTo>
                  <a:lnTo>
                    <a:pt x="1903" y="122"/>
                  </a:lnTo>
                  <a:lnTo>
                    <a:pt x="1915" y="122"/>
                  </a:lnTo>
                  <a:lnTo>
                    <a:pt x="1915" y="108"/>
                  </a:lnTo>
                  <a:lnTo>
                    <a:pt x="1943" y="108"/>
                  </a:lnTo>
                  <a:lnTo>
                    <a:pt x="1943" y="96"/>
                  </a:lnTo>
                  <a:lnTo>
                    <a:pt x="1957" y="96"/>
                  </a:lnTo>
                  <a:lnTo>
                    <a:pt x="1957" y="90"/>
                  </a:lnTo>
                  <a:lnTo>
                    <a:pt x="1995" y="90"/>
                  </a:lnTo>
                  <a:lnTo>
                    <a:pt x="1995" y="80"/>
                  </a:lnTo>
                  <a:lnTo>
                    <a:pt x="1999" y="80"/>
                  </a:lnTo>
                  <a:lnTo>
                    <a:pt x="1999" y="74"/>
                  </a:lnTo>
                  <a:lnTo>
                    <a:pt x="2011" y="74"/>
                  </a:lnTo>
                  <a:lnTo>
                    <a:pt x="2011" y="68"/>
                  </a:lnTo>
                  <a:lnTo>
                    <a:pt x="2043" y="68"/>
                  </a:lnTo>
                  <a:lnTo>
                    <a:pt x="2043" y="60"/>
                  </a:lnTo>
                  <a:lnTo>
                    <a:pt x="2083" y="60"/>
                  </a:lnTo>
                  <a:lnTo>
                    <a:pt x="2083" y="52"/>
                  </a:lnTo>
                  <a:lnTo>
                    <a:pt x="2119" y="52"/>
                  </a:lnTo>
                  <a:lnTo>
                    <a:pt x="2119" y="42"/>
                  </a:lnTo>
                  <a:lnTo>
                    <a:pt x="2129" y="42"/>
                  </a:lnTo>
                  <a:lnTo>
                    <a:pt x="2129" y="30"/>
                  </a:lnTo>
                  <a:lnTo>
                    <a:pt x="2150" y="30"/>
                  </a:lnTo>
                  <a:lnTo>
                    <a:pt x="2150" y="22"/>
                  </a:lnTo>
                  <a:lnTo>
                    <a:pt x="2166" y="22"/>
                  </a:lnTo>
                  <a:lnTo>
                    <a:pt x="2166" y="10"/>
                  </a:lnTo>
                  <a:lnTo>
                    <a:pt x="2182" y="10"/>
                  </a:lnTo>
                  <a:lnTo>
                    <a:pt x="2182" y="0"/>
                  </a:lnTo>
                </a:path>
              </a:pathLst>
            </a:custGeom>
            <a:noFill/>
            <a:ln w="28575">
              <a:solidFill>
                <a:schemeClr val="accent6">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8" name="Freeform 7">
              <a:extLst>
                <a:ext uri="{FF2B5EF4-FFF2-40B4-BE49-F238E27FC236}">
                  <a16:creationId xmlns:a16="http://schemas.microsoft.com/office/drawing/2014/main" id="{0AE4BE33-9750-AF2C-06E1-BD7E52223B46}"/>
                </a:ext>
              </a:extLst>
            </p:cNvPr>
            <p:cNvSpPr>
              <a:spLocks/>
            </p:cNvSpPr>
            <p:nvPr/>
          </p:nvSpPr>
          <p:spPr bwMode="auto">
            <a:xfrm>
              <a:off x="6669930" y="2316981"/>
              <a:ext cx="3297873" cy="2611438"/>
            </a:xfrm>
            <a:custGeom>
              <a:avLst/>
              <a:gdLst>
                <a:gd name="T0" fmla="*/ 24 w 2210"/>
                <a:gd name="T1" fmla="*/ 1750 h 1750"/>
                <a:gd name="T2" fmla="*/ 38 w 2210"/>
                <a:gd name="T3" fmla="*/ 1738 h 1750"/>
                <a:gd name="T4" fmla="*/ 90 w 2210"/>
                <a:gd name="T5" fmla="*/ 1724 h 1750"/>
                <a:gd name="T6" fmla="*/ 124 w 2210"/>
                <a:gd name="T7" fmla="*/ 1692 h 1750"/>
                <a:gd name="T8" fmla="*/ 138 w 2210"/>
                <a:gd name="T9" fmla="*/ 1658 h 1750"/>
                <a:gd name="T10" fmla="*/ 144 w 2210"/>
                <a:gd name="T11" fmla="*/ 1646 h 1750"/>
                <a:gd name="T12" fmla="*/ 150 w 2210"/>
                <a:gd name="T13" fmla="*/ 1635 h 1750"/>
                <a:gd name="T14" fmla="*/ 154 w 2210"/>
                <a:gd name="T15" fmla="*/ 1623 h 1750"/>
                <a:gd name="T16" fmla="*/ 168 w 2210"/>
                <a:gd name="T17" fmla="*/ 1611 h 1750"/>
                <a:gd name="T18" fmla="*/ 168 w 2210"/>
                <a:gd name="T19" fmla="*/ 1551 h 1750"/>
                <a:gd name="T20" fmla="*/ 198 w 2210"/>
                <a:gd name="T21" fmla="*/ 1539 h 1750"/>
                <a:gd name="T22" fmla="*/ 200 w 2210"/>
                <a:gd name="T23" fmla="*/ 1521 h 1750"/>
                <a:gd name="T24" fmla="*/ 204 w 2210"/>
                <a:gd name="T25" fmla="*/ 1493 h 1750"/>
                <a:gd name="T26" fmla="*/ 246 w 2210"/>
                <a:gd name="T27" fmla="*/ 1465 h 1750"/>
                <a:gd name="T28" fmla="*/ 340 w 2210"/>
                <a:gd name="T29" fmla="*/ 1453 h 1750"/>
                <a:gd name="T30" fmla="*/ 344 w 2210"/>
                <a:gd name="T31" fmla="*/ 1437 h 1750"/>
                <a:gd name="T32" fmla="*/ 368 w 2210"/>
                <a:gd name="T33" fmla="*/ 1409 h 1750"/>
                <a:gd name="T34" fmla="*/ 380 w 2210"/>
                <a:gd name="T35" fmla="*/ 1377 h 1750"/>
                <a:gd name="T36" fmla="*/ 409 w 2210"/>
                <a:gd name="T37" fmla="*/ 1347 h 1750"/>
                <a:gd name="T38" fmla="*/ 445 w 2210"/>
                <a:gd name="T39" fmla="*/ 1316 h 1750"/>
                <a:gd name="T40" fmla="*/ 451 w 2210"/>
                <a:gd name="T41" fmla="*/ 1282 h 1750"/>
                <a:gd name="T42" fmla="*/ 457 w 2210"/>
                <a:gd name="T43" fmla="*/ 1256 h 1750"/>
                <a:gd name="T44" fmla="*/ 459 w 2210"/>
                <a:gd name="T45" fmla="*/ 1226 h 1750"/>
                <a:gd name="T46" fmla="*/ 465 w 2210"/>
                <a:gd name="T47" fmla="*/ 1200 h 1750"/>
                <a:gd name="T48" fmla="*/ 479 w 2210"/>
                <a:gd name="T49" fmla="*/ 1144 h 1750"/>
                <a:gd name="T50" fmla="*/ 491 w 2210"/>
                <a:gd name="T51" fmla="*/ 1116 h 1750"/>
                <a:gd name="T52" fmla="*/ 497 w 2210"/>
                <a:gd name="T53" fmla="*/ 1110 h 1750"/>
                <a:gd name="T54" fmla="*/ 507 w 2210"/>
                <a:gd name="T55" fmla="*/ 1054 h 1750"/>
                <a:gd name="T56" fmla="*/ 551 w 2210"/>
                <a:gd name="T57" fmla="*/ 1026 h 1750"/>
                <a:gd name="T58" fmla="*/ 623 w 2210"/>
                <a:gd name="T59" fmla="*/ 995 h 1750"/>
                <a:gd name="T60" fmla="*/ 643 w 2210"/>
                <a:gd name="T61" fmla="*/ 965 h 1750"/>
                <a:gd name="T62" fmla="*/ 685 w 2210"/>
                <a:gd name="T63" fmla="*/ 937 h 1750"/>
                <a:gd name="T64" fmla="*/ 757 w 2210"/>
                <a:gd name="T65" fmla="*/ 907 h 1750"/>
                <a:gd name="T66" fmla="*/ 789 w 2210"/>
                <a:gd name="T67" fmla="*/ 877 h 1750"/>
                <a:gd name="T68" fmla="*/ 885 w 2210"/>
                <a:gd name="T69" fmla="*/ 845 h 1750"/>
                <a:gd name="T70" fmla="*/ 919 w 2210"/>
                <a:gd name="T71" fmla="*/ 821 h 1750"/>
                <a:gd name="T72" fmla="*/ 931 w 2210"/>
                <a:gd name="T73" fmla="*/ 785 h 1750"/>
                <a:gd name="T74" fmla="*/ 937 w 2210"/>
                <a:gd name="T75" fmla="*/ 729 h 1750"/>
                <a:gd name="T76" fmla="*/ 976 w 2210"/>
                <a:gd name="T77" fmla="*/ 700 h 1750"/>
                <a:gd name="T78" fmla="*/ 1002 w 2210"/>
                <a:gd name="T79" fmla="*/ 694 h 1750"/>
                <a:gd name="T80" fmla="*/ 1062 w 2210"/>
                <a:gd name="T81" fmla="*/ 664 h 1750"/>
                <a:gd name="T82" fmla="*/ 1072 w 2210"/>
                <a:gd name="T83" fmla="*/ 654 h 1750"/>
                <a:gd name="T84" fmla="*/ 1078 w 2210"/>
                <a:gd name="T85" fmla="*/ 642 h 1750"/>
                <a:gd name="T86" fmla="*/ 1092 w 2210"/>
                <a:gd name="T87" fmla="*/ 602 h 1750"/>
                <a:gd name="T88" fmla="*/ 1170 w 2210"/>
                <a:gd name="T89" fmla="*/ 578 h 1750"/>
                <a:gd name="T90" fmla="*/ 1240 w 2210"/>
                <a:gd name="T91" fmla="*/ 546 h 1750"/>
                <a:gd name="T92" fmla="*/ 1256 w 2210"/>
                <a:gd name="T93" fmla="*/ 516 h 1750"/>
                <a:gd name="T94" fmla="*/ 1456 w 2210"/>
                <a:gd name="T95" fmla="*/ 486 h 1750"/>
                <a:gd name="T96" fmla="*/ 1514 w 2210"/>
                <a:gd name="T97" fmla="*/ 456 h 1750"/>
                <a:gd name="T98" fmla="*/ 1522 w 2210"/>
                <a:gd name="T99" fmla="*/ 424 h 1750"/>
                <a:gd name="T100" fmla="*/ 1675 w 2210"/>
                <a:gd name="T101" fmla="*/ 395 h 1750"/>
                <a:gd name="T102" fmla="*/ 1703 w 2210"/>
                <a:gd name="T103" fmla="*/ 361 h 1750"/>
                <a:gd name="T104" fmla="*/ 1717 w 2210"/>
                <a:gd name="T105" fmla="*/ 327 h 1750"/>
                <a:gd name="T106" fmla="*/ 1725 w 2210"/>
                <a:gd name="T107" fmla="*/ 297 h 1750"/>
                <a:gd name="T108" fmla="*/ 1787 w 2210"/>
                <a:gd name="T109" fmla="*/ 267 h 1750"/>
                <a:gd name="T110" fmla="*/ 2049 w 2210"/>
                <a:gd name="T111" fmla="*/ 229 h 1750"/>
                <a:gd name="T112" fmla="*/ 2055 w 2210"/>
                <a:gd name="T113" fmla="*/ 193 h 1750"/>
                <a:gd name="T114" fmla="*/ 2089 w 2210"/>
                <a:gd name="T115" fmla="*/ 157 h 1750"/>
                <a:gd name="T116" fmla="*/ 2101 w 2210"/>
                <a:gd name="T117" fmla="*/ 117 h 1750"/>
                <a:gd name="T118" fmla="*/ 2156 w 2210"/>
                <a:gd name="T119" fmla="*/ 74 h 1750"/>
                <a:gd name="T120" fmla="*/ 2176 w 2210"/>
                <a:gd name="T121" fmla="*/ 38 h 1750"/>
                <a:gd name="T122" fmla="*/ 2210 w 2210"/>
                <a:gd name="T123" fmla="*/ 0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10" h="1750">
                  <a:moveTo>
                    <a:pt x="0" y="1750"/>
                  </a:moveTo>
                  <a:lnTo>
                    <a:pt x="24" y="1750"/>
                  </a:lnTo>
                  <a:lnTo>
                    <a:pt x="24" y="1738"/>
                  </a:lnTo>
                  <a:lnTo>
                    <a:pt x="38" y="1738"/>
                  </a:lnTo>
                  <a:lnTo>
                    <a:pt x="38" y="1724"/>
                  </a:lnTo>
                  <a:lnTo>
                    <a:pt x="90" y="1724"/>
                  </a:lnTo>
                  <a:lnTo>
                    <a:pt x="90" y="1692"/>
                  </a:lnTo>
                  <a:lnTo>
                    <a:pt x="124" y="1692"/>
                  </a:lnTo>
                  <a:lnTo>
                    <a:pt x="124" y="1658"/>
                  </a:lnTo>
                  <a:lnTo>
                    <a:pt x="138" y="1658"/>
                  </a:lnTo>
                  <a:lnTo>
                    <a:pt x="138" y="1646"/>
                  </a:lnTo>
                  <a:lnTo>
                    <a:pt x="144" y="1646"/>
                  </a:lnTo>
                  <a:lnTo>
                    <a:pt x="144" y="1635"/>
                  </a:lnTo>
                  <a:lnTo>
                    <a:pt x="150" y="1635"/>
                  </a:lnTo>
                  <a:lnTo>
                    <a:pt x="150" y="1623"/>
                  </a:lnTo>
                  <a:lnTo>
                    <a:pt x="154" y="1623"/>
                  </a:lnTo>
                  <a:lnTo>
                    <a:pt x="154" y="1611"/>
                  </a:lnTo>
                  <a:lnTo>
                    <a:pt x="168" y="1611"/>
                  </a:lnTo>
                  <a:lnTo>
                    <a:pt x="168" y="1605"/>
                  </a:lnTo>
                  <a:lnTo>
                    <a:pt x="168" y="1551"/>
                  </a:lnTo>
                  <a:lnTo>
                    <a:pt x="198" y="1551"/>
                  </a:lnTo>
                  <a:lnTo>
                    <a:pt x="198" y="1539"/>
                  </a:lnTo>
                  <a:lnTo>
                    <a:pt x="200" y="1539"/>
                  </a:lnTo>
                  <a:lnTo>
                    <a:pt x="200" y="1521"/>
                  </a:lnTo>
                  <a:lnTo>
                    <a:pt x="204" y="1521"/>
                  </a:lnTo>
                  <a:lnTo>
                    <a:pt x="204" y="1493"/>
                  </a:lnTo>
                  <a:lnTo>
                    <a:pt x="246" y="1493"/>
                  </a:lnTo>
                  <a:lnTo>
                    <a:pt x="246" y="1465"/>
                  </a:lnTo>
                  <a:lnTo>
                    <a:pt x="340" y="1465"/>
                  </a:lnTo>
                  <a:lnTo>
                    <a:pt x="340" y="1453"/>
                  </a:lnTo>
                  <a:lnTo>
                    <a:pt x="344" y="1453"/>
                  </a:lnTo>
                  <a:lnTo>
                    <a:pt x="344" y="1437"/>
                  </a:lnTo>
                  <a:lnTo>
                    <a:pt x="368" y="1437"/>
                  </a:lnTo>
                  <a:lnTo>
                    <a:pt x="368" y="1409"/>
                  </a:lnTo>
                  <a:lnTo>
                    <a:pt x="380" y="1409"/>
                  </a:lnTo>
                  <a:lnTo>
                    <a:pt x="380" y="1377"/>
                  </a:lnTo>
                  <a:lnTo>
                    <a:pt x="409" y="1377"/>
                  </a:lnTo>
                  <a:lnTo>
                    <a:pt x="409" y="1347"/>
                  </a:lnTo>
                  <a:lnTo>
                    <a:pt x="445" y="1347"/>
                  </a:lnTo>
                  <a:lnTo>
                    <a:pt x="445" y="1316"/>
                  </a:lnTo>
                  <a:lnTo>
                    <a:pt x="451" y="1316"/>
                  </a:lnTo>
                  <a:lnTo>
                    <a:pt x="451" y="1282"/>
                  </a:lnTo>
                  <a:lnTo>
                    <a:pt x="457" y="1282"/>
                  </a:lnTo>
                  <a:lnTo>
                    <a:pt x="457" y="1256"/>
                  </a:lnTo>
                  <a:lnTo>
                    <a:pt x="459" y="1256"/>
                  </a:lnTo>
                  <a:lnTo>
                    <a:pt x="459" y="1226"/>
                  </a:lnTo>
                  <a:lnTo>
                    <a:pt x="465" y="1226"/>
                  </a:lnTo>
                  <a:lnTo>
                    <a:pt x="465" y="1200"/>
                  </a:lnTo>
                  <a:lnTo>
                    <a:pt x="479" y="1200"/>
                  </a:lnTo>
                  <a:lnTo>
                    <a:pt x="479" y="1144"/>
                  </a:lnTo>
                  <a:lnTo>
                    <a:pt x="491" y="1144"/>
                  </a:lnTo>
                  <a:lnTo>
                    <a:pt x="491" y="1116"/>
                  </a:lnTo>
                  <a:lnTo>
                    <a:pt x="497" y="1116"/>
                  </a:lnTo>
                  <a:lnTo>
                    <a:pt x="497" y="1110"/>
                  </a:lnTo>
                  <a:lnTo>
                    <a:pt x="507" y="1110"/>
                  </a:lnTo>
                  <a:lnTo>
                    <a:pt x="507" y="1054"/>
                  </a:lnTo>
                  <a:lnTo>
                    <a:pt x="551" y="1054"/>
                  </a:lnTo>
                  <a:lnTo>
                    <a:pt x="551" y="1026"/>
                  </a:lnTo>
                  <a:lnTo>
                    <a:pt x="623" y="1026"/>
                  </a:lnTo>
                  <a:lnTo>
                    <a:pt x="623" y="995"/>
                  </a:lnTo>
                  <a:lnTo>
                    <a:pt x="643" y="995"/>
                  </a:lnTo>
                  <a:lnTo>
                    <a:pt x="643" y="965"/>
                  </a:lnTo>
                  <a:lnTo>
                    <a:pt x="685" y="965"/>
                  </a:lnTo>
                  <a:lnTo>
                    <a:pt x="685" y="937"/>
                  </a:lnTo>
                  <a:lnTo>
                    <a:pt x="757" y="937"/>
                  </a:lnTo>
                  <a:lnTo>
                    <a:pt x="757" y="907"/>
                  </a:lnTo>
                  <a:lnTo>
                    <a:pt x="789" y="907"/>
                  </a:lnTo>
                  <a:lnTo>
                    <a:pt x="789" y="877"/>
                  </a:lnTo>
                  <a:lnTo>
                    <a:pt x="885" y="877"/>
                  </a:lnTo>
                  <a:lnTo>
                    <a:pt x="885" y="845"/>
                  </a:lnTo>
                  <a:lnTo>
                    <a:pt x="919" y="845"/>
                  </a:lnTo>
                  <a:lnTo>
                    <a:pt x="919" y="821"/>
                  </a:lnTo>
                  <a:lnTo>
                    <a:pt x="931" y="821"/>
                  </a:lnTo>
                  <a:lnTo>
                    <a:pt x="931" y="785"/>
                  </a:lnTo>
                  <a:lnTo>
                    <a:pt x="937" y="785"/>
                  </a:lnTo>
                  <a:lnTo>
                    <a:pt x="937" y="729"/>
                  </a:lnTo>
                  <a:lnTo>
                    <a:pt x="976" y="729"/>
                  </a:lnTo>
                  <a:lnTo>
                    <a:pt x="976" y="700"/>
                  </a:lnTo>
                  <a:lnTo>
                    <a:pt x="1002" y="700"/>
                  </a:lnTo>
                  <a:lnTo>
                    <a:pt x="1002" y="694"/>
                  </a:lnTo>
                  <a:lnTo>
                    <a:pt x="1062" y="694"/>
                  </a:lnTo>
                  <a:lnTo>
                    <a:pt x="1062" y="664"/>
                  </a:lnTo>
                  <a:lnTo>
                    <a:pt x="1072" y="664"/>
                  </a:lnTo>
                  <a:lnTo>
                    <a:pt x="1072" y="654"/>
                  </a:lnTo>
                  <a:lnTo>
                    <a:pt x="1078" y="654"/>
                  </a:lnTo>
                  <a:lnTo>
                    <a:pt x="1078" y="642"/>
                  </a:lnTo>
                  <a:lnTo>
                    <a:pt x="1092" y="642"/>
                  </a:lnTo>
                  <a:lnTo>
                    <a:pt x="1092" y="602"/>
                  </a:lnTo>
                  <a:lnTo>
                    <a:pt x="1170" y="602"/>
                  </a:lnTo>
                  <a:lnTo>
                    <a:pt x="1170" y="578"/>
                  </a:lnTo>
                  <a:lnTo>
                    <a:pt x="1240" y="578"/>
                  </a:lnTo>
                  <a:lnTo>
                    <a:pt x="1240" y="546"/>
                  </a:lnTo>
                  <a:lnTo>
                    <a:pt x="1256" y="546"/>
                  </a:lnTo>
                  <a:lnTo>
                    <a:pt x="1256" y="516"/>
                  </a:lnTo>
                  <a:lnTo>
                    <a:pt x="1456" y="516"/>
                  </a:lnTo>
                  <a:lnTo>
                    <a:pt x="1456" y="486"/>
                  </a:lnTo>
                  <a:lnTo>
                    <a:pt x="1514" y="486"/>
                  </a:lnTo>
                  <a:lnTo>
                    <a:pt x="1514" y="456"/>
                  </a:lnTo>
                  <a:lnTo>
                    <a:pt x="1522" y="456"/>
                  </a:lnTo>
                  <a:lnTo>
                    <a:pt x="1522" y="424"/>
                  </a:lnTo>
                  <a:lnTo>
                    <a:pt x="1675" y="424"/>
                  </a:lnTo>
                  <a:lnTo>
                    <a:pt x="1675" y="395"/>
                  </a:lnTo>
                  <a:lnTo>
                    <a:pt x="1703" y="395"/>
                  </a:lnTo>
                  <a:lnTo>
                    <a:pt x="1703" y="361"/>
                  </a:lnTo>
                  <a:lnTo>
                    <a:pt x="1717" y="361"/>
                  </a:lnTo>
                  <a:lnTo>
                    <a:pt x="1717" y="327"/>
                  </a:lnTo>
                  <a:lnTo>
                    <a:pt x="1725" y="327"/>
                  </a:lnTo>
                  <a:lnTo>
                    <a:pt x="1725" y="297"/>
                  </a:lnTo>
                  <a:lnTo>
                    <a:pt x="1787" y="297"/>
                  </a:lnTo>
                  <a:lnTo>
                    <a:pt x="1787" y="267"/>
                  </a:lnTo>
                  <a:lnTo>
                    <a:pt x="2049" y="267"/>
                  </a:lnTo>
                  <a:lnTo>
                    <a:pt x="2049" y="229"/>
                  </a:lnTo>
                  <a:lnTo>
                    <a:pt x="2055" y="229"/>
                  </a:lnTo>
                  <a:lnTo>
                    <a:pt x="2055" y="193"/>
                  </a:lnTo>
                  <a:lnTo>
                    <a:pt x="2089" y="193"/>
                  </a:lnTo>
                  <a:lnTo>
                    <a:pt x="2089" y="157"/>
                  </a:lnTo>
                  <a:lnTo>
                    <a:pt x="2101" y="157"/>
                  </a:lnTo>
                  <a:lnTo>
                    <a:pt x="2101" y="117"/>
                  </a:lnTo>
                  <a:lnTo>
                    <a:pt x="2156" y="117"/>
                  </a:lnTo>
                  <a:lnTo>
                    <a:pt x="2156" y="74"/>
                  </a:lnTo>
                  <a:lnTo>
                    <a:pt x="2176" y="74"/>
                  </a:lnTo>
                  <a:lnTo>
                    <a:pt x="2176" y="38"/>
                  </a:lnTo>
                  <a:lnTo>
                    <a:pt x="2210" y="38"/>
                  </a:lnTo>
                  <a:lnTo>
                    <a:pt x="2210" y="0"/>
                  </a:lnTo>
                </a:path>
              </a:pathLst>
            </a:custGeom>
            <a:noFill/>
            <a:ln w="28575">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0" name="Line 21">
              <a:extLst>
                <a:ext uri="{FF2B5EF4-FFF2-40B4-BE49-F238E27FC236}">
                  <a16:creationId xmlns:a16="http://schemas.microsoft.com/office/drawing/2014/main" id="{6E9F553A-E422-26BA-9A8F-26BE73A17596}"/>
                </a:ext>
              </a:extLst>
            </p:cNvPr>
            <p:cNvSpPr>
              <a:spLocks noChangeShapeType="1"/>
            </p:cNvSpPr>
            <p:nvPr/>
          </p:nvSpPr>
          <p:spPr bwMode="auto">
            <a:xfrm>
              <a:off x="6478922" y="1805140"/>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1" name="Line 22">
              <a:extLst>
                <a:ext uri="{FF2B5EF4-FFF2-40B4-BE49-F238E27FC236}">
                  <a16:creationId xmlns:a16="http://schemas.microsoft.com/office/drawing/2014/main" id="{D08A9450-5C81-EB15-52E1-7D2DC2F5FE82}"/>
                </a:ext>
              </a:extLst>
            </p:cNvPr>
            <p:cNvSpPr>
              <a:spLocks noChangeShapeType="1"/>
            </p:cNvSpPr>
            <p:nvPr/>
          </p:nvSpPr>
          <p:spPr bwMode="auto">
            <a:xfrm>
              <a:off x="6478922" y="2843746"/>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2" name="Line 23">
              <a:extLst>
                <a:ext uri="{FF2B5EF4-FFF2-40B4-BE49-F238E27FC236}">
                  <a16:creationId xmlns:a16="http://schemas.microsoft.com/office/drawing/2014/main" id="{2C81BBFC-A05F-D00C-B5FC-CE55787015F5}"/>
                </a:ext>
              </a:extLst>
            </p:cNvPr>
            <p:cNvSpPr>
              <a:spLocks noChangeShapeType="1"/>
            </p:cNvSpPr>
            <p:nvPr/>
          </p:nvSpPr>
          <p:spPr bwMode="auto">
            <a:xfrm>
              <a:off x="6478922" y="3886828"/>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3" name="Line 24">
              <a:extLst>
                <a:ext uri="{FF2B5EF4-FFF2-40B4-BE49-F238E27FC236}">
                  <a16:creationId xmlns:a16="http://schemas.microsoft.com/office/drawing/2014/main" id="{D0194F4A-CB8A-E938-CDA8-D51325597725}"/>
                </a:ext>
              </a:extLst>
            </p:cNvPr>
            <p:cNvSpPr>
              <a:spLocks noChangeShapeType="1"/>
            </p:cNvSpPr>
            <p:nvPr/>
          </p:nvSpPr>
          <p:spPr bwMode="auto">
            <a:xfrm>
              <a:off x="6478922" y="4928419"/>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4" name="Line 25">
              <a:extLst>
                <a:ext uri="{FF2B5EF4-FFF2-40B4-BE49-F238E27FC236}">
                  <a16:creationId xmlns:a16="http://schemas.microsoft.com/office/drawing/2014/main" id="{58563971-FBEC-D7D7-FD3B-5C39E1BBA75E}"/>
                </a:ext>
              </a:extLst>
            </p:cNvPr>
            <p:cNvSpPr>
              <a:spLocks noChangeShapeType="1"/>
            </p:cNvSpPr>
            <p:nvPr/>
          </p:nvSpPr>
          <p:spPr bwMode="auto">
            <a:xfrm flipV="1">
              <a:off x="6660977"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5" name="Line 26">
              <a:extLst>
                <a:ext uri="{FF2B5EF4-FFF2-40B4-BE49-F238E27FC236}">
                  <a16:creationId xmlns:a16="http://schemas.microsoft.com/office/drawing/2014/main" id="{DF13F027-D839-36C9-971E-C1D8B0071878}"/>
                </a:ext>
              </a:extLst>
            </p:cNvPr>
            <p:cNvSpPr>
              <a:spLocks noChangeShapeType="1"/>
            </p:cNvSpPr>
            <p:nvPr/>
          </p:nvSpPr>
          <p:spPr bwMode="auto">
            <a:xfrm flipV="1">
              <a:off x="7357858"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6" name="Line 27">
              <a:extLst>
                <a:ext uri="{FF2B5EF4-FFF2-40B4-BE49-F238E27FC236}">
                  <a16:creationId xmlns:a16="http://schemas.microsoft.com/office/drawing/2014/main" id="{C24C0C03-1254-C307-72EC-30D718BE5709}"/>
                </a:ext>
              </a:extLst>
            </p:cNvPr>
            <p:cNvSpPr>
              <a:spLocks noChangeShapeType="1"/>
            </p:cNvSpPr>
            <p:nvPr/>
          </p:nvSpPr>
          <p:spPr bwMode="auto">
            <a:xfrm flipV="1">
              <a:off x="8059216"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7" name="Line 28">
              <a:extLst>
                <a:ext uri="{FF2B5EF4-FFF2-40B4-BE49-F238E27FC236}">
                  <a16:creationId xmlns:a16="http://schemas.microsoft.com/office/drawing/2014/main" id="{2D740E02-567E-FA4D-8D7A-5EF04D437435}"/>
                </a:ext>
              </a:extLst>
            </p:cNvPr>
            <p:cNvSpPr>
              <a:spLocks noChangeShapeType="1"/>
            </p:cNvSpPr>
            <p:nvPr/>
          </p:nvSpPr>
          <p:spPr bwMode="auto">
            <a:xfrm flipV="1">
              <a:off x="8756096"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8" name="Line 29">
              <a:extLst>
                <a:ext uri="{FF2B5EF4-FFF2-40B4-BE49-F238E27FC236}">
                  <a16:creationId xmlns:a16="http://schemas.microsoft.com/office/drawing/2014/main" id="{B82286C7-4798-789F-33B0-940152311380}"/>
                </a:ext>
              </a:extLst>
            </p:cNvPr>
            <p:cNvSpPr>
              <a:spLocks noChangeShapeType="1"/>
            </p:cNvSpPr>
            <p:nvPr/>
          </p:nvSpPr>
          <p:spPr bwMode="auto">
            <a:xfrm flipV="1">
              <a:off x="9452977"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9" name="Line 30">
              <a:extLst>
                <a:ext uri="{FF2B5EF4-FFF2-40B4-BE49-F238E27FC236}">
                  <a16:creationId xmlns:a16="http://schemas.microsoft.com/office/drawing/2014/main" id="{9D913AFE-02C2-9D76-84B9-DBCFCE663C20}"/>
                </a:ext>
              </a:extLst>
            </p:cNvPr>
            <p:cNvSpPr>
              <a:spLocks noChangeShapeType="1"/>
            </p:cNvSpPr>
            <p:nvPr/>
          </p:nvSpPr>
          <p:spPr bwMode="auto">
            <a:xfrm flipV="1">
              <a:off x="10152842"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40" name="Freeform 32">
              <a:extLst>
                <a:ext uri="{FF2B5EF4-FFF2-40B4-BE49-F238E27FC236}">
                  <a16:creationId xmlns:a16="http://schemas.microsoft.com/office/drawing/2014/main" id="{FAADB2EE-FF88-C01C-651B-B14C380C1308}"/>
                </a:ext>
              </a:extLst>
            </p:cNvPr>
            <p:cNvSpPr>
              <a:spLocks/>
            </p:cNvSpPr>
            <p:nvPr/>
          </p:nvSpPr>
          <p:spPr bwMode="auto">
            <a:xfrm>
              <a:off x="6672915" y="2718397"/>
              <a:ext cx="3354578" cy="2210022"/>
            </a:xfrm>
            <a:custGeom>
              <a:avLst/>
              <a:gdLst>
                <a:gd name="T0" fmla="*/ 36 w 2248"/>
                <a:gd name="T1" fmla="*/ 1469 h 1481"/>
                <a:gd name="T2" fmla="*/ 78 w 2248"/>
                <a:gd name="T3" fmla="*/ 1441 h 1481"/>
                <a:gd name="T4" fmla="*/ 120 w 2248"/>
                <a:gd name="T5" fmla="*/ 1407 h 1481"/>
                <a:gd name="T6" fmla="*/ 136 w 2248"/>
                <a:gd name="T7" fmla="*/ 1377 h 1481"/>
                <a:gd name="T8" fmla="*/ 150 w 2248"/>
                <a:gd name="T9" fmla="*/ 1350 h 1481"/>
                <a:gd name="T10" fmla="*/ 166 w 2248"/>
                <a:gd name="T11" fmla="*/ 1334 h 1481"/>
                <a:gd name="T12" fmla="*/ 188 w 2248"/>
                <a:gd name="T13" fmla="*/ 1322 h 1481"/>
                <a:gd name="T14" fmla="*/ 208 w 2248"/>
                <a:gd name="T15" fmla="*/ 1288 h 1481"/>
                <a:gd name="T16" fmla="*/ 244 w 2248"/>
                <a:gd name="T17" fmla="*/ 1270 h 1481"/>
                <a:gd name="T18" fmla="*/ 264 w 2248"/>
                <a:gd name="T19" fmla="*/ 1254 h 1481"/>
                <a:gd name="T20" fmla="*/ 286 w 2248"/>
                <a:gd name="T21" fmla="*/ 1226 h 1481"/>
                <a:gd name="T22" fmla="*/ 314 w 2248"/>
                <a:gd name="T23" fmla="*/ 1212 h 1481"/>
                <a:gd name="T24" fmla="*/ 342 w 2248"/>
                <a:gd name="T25" fmla="*/ 1160 h 1481"/>
                <a:gd name="T26" fmla="*/ 399 w 2248"/>
                <a:gd name="T27" fmla="*/ 1130 h 1481"/>
                <a:gd name="T28" fmla="*/ 461 w 2248"/>
                <a:gd name="T29" fmla="*/ 1104 h 1481"/>
                <a:gd name="T30" fmla="*/ 553 w 2248"/>
                <a:gd name="T31" fmla="*/ 1062 h 1481"/>
                <a:gd name="T32" fmla="*/ 619 w 2248"/>
                <a:gd name="T33" fmla="*/ 1021 h 1481"/>
                <a:gd name="T34" fmla="*/ 657 w 2248"/>
                <a:gd name="T35" fmla="*/ 993 h 1481"/>
                <a:gd name="T36" fmla="*/ 713 w 2248"/>
                <a:gd name="T37" fmla="*/ 977 h 1481"/>
                <a:gd name="T38" fmla="*/ 739 w 2248"/>
                <a:gd name="T39" fmla="*/ 951 h 1481"/>
                <a:gd name="T40" fmla="*/ 825 w 2248"/>
                <a:gd name="T41" fmla="*/ 923 h 1481"/>
                <a:gd name="T42" fmla="*/ 875 w 2248"/>
                <a:gd name="T43" fmla="*/ 869 h 1481"/>
                <a:gd name="T44" fmla="*/ 907 w 2248"/>
                <a:gd name="T45" fmla="*/ 843 h 1481"/>
                <a:gd name="T46" fmla="*/ 943 w 2248"/>
                <a:gd name="T47" fmla="*/ 813 h 1481"/>
                <a:gd name="T48" fmla="*/ 974 w 2248"/>
                <a:gd name="T49" fmla="*/ 785 h 1481"/>
                <a:gd name="T50" fmla="*/ 1032 w 2248"/>
                <a:gd name="T51" fmla="*/ 757 h 1481"/>
                <a:gd name="T52" fmla="*/ 1122 w 2248"/>
                <a:gd name="T53" fmla="*/ 730 h 1481"/>
                <a:gd name="T54" fmla="*/ 1184 w 2248"/>
                <a:gd name="T55" fmla="*/ 704 h 1481"/>
                <a:gd name="T56" fmla="*/ 1256 w 2248"/>
                <a:gd name="T57" fmla="*/ 668 h 1481"/>
                <a:gd name="T58" fmla="*/ 1318 w 2248"/>
                <a:gd name="T59" fmla="*/ 646 h 1481"/>
                <a:gd name="T60" fmla="*/ 1368 w 2248"/>
                <a:gd name="T61" fmla="*/ 616 h 1481"/>
                <a:gd name="T62" fmla="*/ 1400 w 2248"/>
                <a:gd name="T63" fmla="*/ 588 h 1481"/>
                <a:gd name="T64" fmla="*/ 1446 w 2248"/>
                <a:gd name="T65" fmla="*/ 562 h 1481"/>
                <a:gd name="T66" fmla="*/ 1490 w 2248"/>
                <a:gd name="T67" fmla="*/ 532 h 1481"/>
                <a:gd name="T68" fmla="*/ 1542 w 2248"/>
                <a:gd name="T69" fmla="*/ 502 h 1481"/>
                <a:gd name="T70" fmla="*/ 1567 w 2248"/>
                <a:gd name="T71" fmla="*/ 472 h 1481"/>
                <a:gd name="T72" fmla="*/ 1607 w 2248"/>
                <a:gd name="T73" fmla="*/ 448 h 1481"/>
                <a:gd name="T74" fmla="*/ 1645 w 2248"/>
                <a:gd name="T75" fmla="*/ 403 h 1481"/>
                <a:gd name="T76" fmla="*/ 1689 w 2248"/>
                <a:gd name="T77" fmla="*/ 363 h 1481"/>
                <a:gd name="T78" fmla="*/ 1727 w 2248"/>
                <a:gd name="T79" fmla="*/ 345 h 1481"/>
                <a:gd name="T80" fmla="*/ 1793 w 2248"/>
                <a:gd name="T81" fmla="*/ 295 h 1481"/>
                <a:gd name="T82" fmla="*/ 1833 w 2248"/>
                <a:gd name="T83" fmla="*/ 267 h 1481"/>
                <a:gd name="T84" fmla="*/ 1859 w 2248"/>
                <a:gd name="T85" fmla="*/ 225 h 1481"/>
                <a:gd name="T86" fmla="*/ 1927 w 2248"/>
                <a:gd name="T87" fmla="*/ 187 h 1481"/>
                <a:gd name="T88" fmla="*/ 1959 w 2248"/>
                <a:gd name="T89" fmla="*/ 151 h 1481"/>
                <a:gd name="T90" fmla="*/ 2015 w 2248"/>
                <a:gd name="T91" fmla="*/ 102 h 1481"/>
                <a:gd name="T92" fmla="*/ 2037 w 2248"/>
                <a:gd name="T93" fmla="*/ 62 h 1481"/>
                <a:gd name="T94" fmla="*/ 2226 w 2248"/>
                <a:gd name="T95" fmla="*/ 24 h 1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48" h="1481">
                  <a:moveTo>
                    <a:pt x="0" y="1481"/>
                  </a:moveTo>
                  <a:lnTo>
                    <a:pt x="12" y="1481"/>
                  </a:lnTo>
                  <a:lnTo>
                    <a:pt x="12" y="1469"/>
                  </a:lnTo>
                  <a:lnTo>
                    <a:pt x="36" y="1469"/>
                  </a:lnTo>
                  <a:lnTo>
                    <a:pt x="36" y="1457"/>
                  </a:lnTo>
                  <a:lnTo>
                    <a:pt x="78" y="1457"/>
                  </a:lnTo>
                  <a:lnTo>
                    <a:pt x="78" y="1451"/>
                  </a:lnTo>
                  <a:lnTo>
                    <a:pt x="78" y="1441"/>
                  </a:lnTo>
                  <a:lnTo>
                    <a:pt x="88" y="1441"/>
                  </a:lnTo>
                  <a:lnTo>
                    <a:pt x="88" y="1419"/>
                  </a:lnTo>
                  <a:lnTo>
                    <a:pt x="120" y="1419"/>
                  </a:lnTo>
                  <a:lnTo>
                    <a:pt x="120" y="1407"/>
                  </a:lnTo>
                  <a:lnTo>
                    <a:pt x="124" y="1407"/>
                  </a:lnTo>
                  <a:lnTo>
                    <a:pt x="124" y="1391"/>
                  </a:lnTo>
                  <a:lnTo>
                    <a:pt x="136" y="1391"/>
                  </a:lnTo>
                  <a:lnTo>
                    <a:pt x="136" y="1377"/>
                  </a:lnTo>
                  <a:lnTo>
                    <a:pt x="144" y="1377"/>
                  </a:lnTo>
                  <a:lnTo>
                    <a:pt x="144" y="1362"/>
                  </a:lnTo>
                  <a:lnTo>
                    <a:pt x="150" y="1362"/>
                  </a:lnTo>
                  <a:lnTo>
                    <a:pt x="150" y="1350"/>
                  </a:lnTo>
                  <a:lnTo>
                    <a:pt x="158" y="1350"/>
                  </a:lnTo>
                  <a:lnTo>
                    <a:pt x="158" y="1342"/>
                  </a:lnTo>
                  <a:lnTo>
                    <a:pt x="166" y="1342"/>
                  </a:lnTo>
                  <a:lnTo>
                    <a:pt x="166" y="1334"/>
                  </a:lnTo>
                  <a:lnTo>
                    <a:pt x="180" y="1334"/>
                  </a:lnTo>
                  <a:lnTo>
                    <a:pt x="180" y="1328"/>
                  </a:lnTo>
                  <a:lnTo>
                    <a:pt x="188" y="1328"/>
                  </a:lnTo>
                  <a:lnTo>
                    <a:pt x="188" y="1322"/>
                  </a:lnTo>
                  <a:lnTo>
                    <a:pt x="194" y="1322"/>
                  </a:lnTo>
                  <a:lnTo>
                    <a:pt x="194" y="1292"/>
                  </a:lnTo>
                  <a:lnTo>
                    <a:pt x="208" y="1292"/>
                  </a:lnTo>
                  <a:lnTo>
                    <a:pt x="208" y="1288"/>
                  </a:lnTo>
                  <a:lnTo>
                    <a:pt x="214" y="1288"/>
                  </a:lnTo>
                  <a:lnTo>
                    <a:pt x="214" y="1278"/>
                  </a:lnTo>
                  <a:lnTo>
                    <a:pt x="244" y="1278"/>
                  </a:lnTo>
                  <a:lnTo>
                    <a:pt x="244" y="1270"/>
                  </a:lnTo>
                  <a:lnTo>
                    <a:pt x="252" y="1270"/>
                  </a:lnTo>
                  <a:lnTo>
                    <a:pt x="252" y="1262"/>
                  </a:lnTo>
                  <a:lnTo>
                    <a:pt x="264" y="1262"/>
                  </a:lnTo>
                  <a:lnTo>
                    <a:pt x="264" y="1254"/>
                  </a:lnTo>
                  <a:lnTo>
                    <a:pt x="272" y="1254"/>
                  </a:lnTo>
                  <a:lnTo>
                    <a:pt x="272" y="1236"/>
                  </a:lnTo>
                  <a:lnTo>
                    <a:pt x="286" y="1236"/>
                  </a:lnTo>
                  <a:lnTo>
                    <a:pt x="286" y="1226"/>
                  </a:lnTo>
                  <a:lnTo>
                    <a:pt x="310" y="1226"/>
                  </a:lnTo>
                  <a:lnTo>
                    <a:pt x="310" y="1220"/>
                  </a:lnTo>
                  <a:lnTo>
                    <a:pt x="314" y="1220"/>
                  </a:lnTo>
                  <a:lnTo>
                    <a:pt x="314" y="1212"/>
                  </a:lnTo>
                  <a:lnTo>
                    <a:pt x="328" y="1212"/>
                  </a:lnTo>
                  <a:lnTo>
                    <a:pt x="328" y="1194"/>
                  </a:lnTo>
                  <a:lnTo>
                    <a:pt x="342" y="1194"/>
                  </a:lnTo>
                  <a:lnTo>
                    <a:pt x="342" y="1160"/>
                  </a:lnTo>
                  <a:lnTo>
                    <a:pt x="368" y="1160"/>
                  </a:lnTo>
                  <a:lnTo>
                    <a:pt x="368" y="1146"/>
                  </a:lnTo>
                  <a:lnTo>
                    <a:pt x="399" y="1146"/>
                  </a:lnTo>
                  <a:lnTo>
                    <a:pt x="399" y="1130"/>
                  </a:lnTo>
                  <a:lnTo>
                    <a:pt x="433" y="1130"/>
                  </a:lnTo>
                  <a:lnTo>
                    <a:pt x="433" y="1120"/>
                  </a:lnTo>
                  <a:lnTo>
                    <a:pt x="461" y="1120"/>
                  </a:lnTo>
                  <a:lnTo>
                    <a:pt x="461" y="1104"/>
                  </a:lnTo>
                  <a:lnTo>
                    <a:pt x="469" y="1104"/>
                  </a:lnTo>
                  <a:lnTo>
                    <a:pt x="469" y="1078"/>
                  </a:lnTo>
                  <a:lnTo>
                    <a:pt x="553" y="1078"/>
                  </a:lnTo>
                  <a:lnTo>
                    <a:pt x="553" y="1062"/>
                  </a:lnTo>
                  <a:lnTo>
                    <a:pt x="591" y="1062"/>
                  </a:lnTo>
                  <a:lnTo>
                    <a:pt x="591" y="1037"/>
                  </a:lnTo>
                  <a:lnTo>
                    <a:pt x="619" y="1037"/>
                  </a:lnTo>
                  <a:lnTo>
                    <a:pt x="619" y="1021"/>
                  </a:lnTo>
                  <a:lnTo>
                    <a:pt x="647" y="1021"/>
                  </a:lnTo>
                  <a:lnTo>
                    <a:pt x="647" y="1007"/>
                  </a:lnTo>
                  <a:lnTo>
                    <a:pt x="657" y="1007"/>
                  </a:lnTo>
                  <a:lnTo>
                    <a:pt x="657" y="993"/>
                  </a:lnTo>
                  <a:lnTo>
                    <a:pt x="705" y="993"/>
                  </a:lnTo>
                  <a:lnTo>
                    <a:pt x="705" y="985"/>
                  </a:lnTo>
                  <a:lnTo>
                    <a:pt x="713" y="985"/>
                  </a:lnTo>
                  <a:lnTo>
                    <a:pt x="713" y="977"/>
                  </a:lnTo>
                  <a:lnTo>
                    <a:pt x="721" y="977"/>
                  </a:lnTo>
                  <a:lnTo>
                    <a:pt x="721" y="965"/>
                  </a:lnTo>
                  <a:lnTo>
                    <a:pt x="739" y="965"/>
                  </a:lnTo>
                  <a:lnTo>
                    <a:pt x="739" y="951"/>
                  </a:lnTo>
                  <a:lnTo>
                    <a:pt x="785" y="951"/>
                  </a:lnTo>
                  <a:lnTo>
                    <a:pt x="785" y="939"/>
                  </a:lnTo>
                  <a:lnTo>
                    <a:pt x="825" y="939"/>
                  </a:lnTo>
                  <a:lnTo>
                    <a:pt x="825" y="923"/>
                  </a:lnTo>
                  <a:lnTo>
                    <a:pt x="855" y="923"/>
                  </a:lnTo>
                  <a:lnTo>
                    <a:pt x="855" y="895"/>
                  </a:lnTo>
                  <a:lnTo>
                    <a:pt x="875" y="895"/>
                  </a:lnTo>
                  <a:lnTo>
                    <a:pt x="875" y="869"/>
                  </a:lnTo>
                  <a:lnTo>
                    <a:pt x="891" y="869"/>
                  </a:lnTo>
                  <a:lnTo>
                    <a:pt x="891" y="853"/>
                  </a:lnTo>
                  <a:lnTo>
                    <a:pt x="907" y="853"/>
                  </a:lnTo>
                  <a:lnTo>
                    <a:pt x="907" y="843"/>
                  </a:lnTo>
                  <a:lnTo>
                    <a:pt x="935" y="843"/>
                  </a:lnTo>
                  <a:lnTo>
                    <a:pt x="935" y="829"/>
                  </a:lnTo>
                  <a:lnTo>
                    <a:pt x="943" y="829"/>
                  </a:lnTo>
                  <a:lnTo>
                    <a:pt x="943" y="813"/>
                  </a:lnTo>
                  <a:lnTo>
                    <a:pt x="961" y="813"/>
                  </a:lnTo>
                  <a:lnTo>
                    <a:pt x="961" y="797"/>
                  </a:lnTo>
                  <a:lnTo>
                    <a:pt x="974" y="797"/>
                  </a:lnTo>
                  <a:lnTo>
                    <a:pt x="974" y="785"/>
                  </a:lnTo>
                  <a:lnTo>
                    <a:pt x="998" y="785"/>
                  </a:lnTo>
                  <a:lnTo>
                    <a:pt x="998" y="773"/>
                  </a:lnTo>
                  <a:lnTo>
                    <a:pt x="1032" y="773"/>
                  </a:lnTo>
                  <a:lnTo>
                    <a:pt x="1032" y="757"/>
                  </a:lnTo>
                  <a:lnTo>
                    <a:pt x="1084" y="757"/>
                  </a:lnTo>
                  <a:lnTo>
                    <a:pt x="1084" y="740"/>
                  </a:lnTo>
                  <a:lnTo>
                    <a:pt x="1122" y="740"/>
                  </a:lnTo>
                  <a:lnTo>
                    <a:pt x="1122" y="730"/>
                  </a:lnTo>
                  <a:lnTo>
                    <a:pt x="1174" y="730"/>
                  </a:lnTo>
                  <a:lnTo>
                    <a:pt x="1174" y="714"/>
                  </a:lnTo>
                  <a:lnTo>
                    <a:pt x="1184" y="714"/>
                  </a:lnTo>
                  <a:lnTo>
                    <a:pt x="1184" y="704"/>
                  </a:lnTo>
                  <a:lnTo>
                    <a:pt x="1188" y="704"/>
                  </a:lnTo>
                  <a:lnTo>
                    <a:pt x="1188" y="688"/>
                  </a:lnTo>
                  <a:lnTo>
                    <a:pt x="1256" y="688"/>
                  </a:lnTo>
                  <a:lnTo>
                    <a:pt x="1256" y="668"/>
                  </a:lnTo>
                  <a:lnTo>
                    <a:pt x="1310" y="668"/>
                  </a:lnTo>
                  <a:lnTo>
                    <a:pt x="1310" y="660"/>
                  </a:lnTo>
                  <a:lnTo>
                    <a:pt x="1318" y="660"/>
                  </a:lnTo>
                  <a:lnTo>
                    <a:pt x="1318" y="646"/>
                  </a:lnTo>
                  <a:lnTo>
                    <a:pt x="1358" y="646"/>
                  </a:lnTo>
                  <a:lnTo>
                    <a:pt x="1358" y="632"/>
                  </a:lnTo>
                  <a:lnTo>
                    <a:pt x="1368" y="632"/>
                  </a:lnTo>
                  <a:lnTo>
                    <a:pt x="1368" y="616"/>
                  </a:lnTo>
                  <a:lnTo>
                    <a:pt x="1390" y="616"/>
                  </a:lnTo>
                  <a:lnTo>
                    <a:pt x="1390" y="602"/>
                  </a:lnTo>
                  <a:lnTo>
                    <a:pt x="1400" y="602"/>
                  </a:lnTo>
                  <a:lnTo>
                    <a:pt x="1400" y="588"/>
                  </a:lnTo>
                  <a:lnTo>
                    <a:pt x="1408" y="588"/>
                  </a:lnTo>
                  <a:lnTo>
                    <a:pt x="1408" y="572"/>
                  </a:lnTo>
                  <a:lnTo>
                    <a:pt x="1446" y="572"/>
                  </a:lnTo>
                  <a:lnTo>
                    <a:pt x="1446" y="562"/>
                  </a:lnTo>
                  <a:lnTo>
                    <a:pt x="1480" y="562"/>
                  </a:lnTo>
                  <a:lnTo>
                    <a:pt x="1480" y="544"/>
                  </a:lnTo>
                  <a:lnTo>
                    <a:pt x="1490" y="544"/>
                  </a:lnTo>
                  <a:lnTo>
                    <a:pt x="1490" y="532"/>
                  </a:lnTo>
                  <a:lnTo>
                    <a:pt x="1524" y="532"/>
                  </a:lnTo>
                  <a:lnTo>
                    <a:pt x="1524" y="512"/>
                  </a:lnTo>
                  <a:lnTo>
                    <a:pt x="1542" y="512"/>
                  </a:lnTo>
                  <a:lnTo>
                    <a:pt x="1542" y="502"/>
                  </a:lnTo>
                  <a:lnTo>
                    <a:pt x="1554" y="502"/>
                  </a:lnTo>
                  <a:lnTo>
                    <a:pt x="1554" y="488"/>
                  </a:lnTo>
                  <a:lnTo>
                    <a:pt x="1567" y="488"/>
                  </a:lnTo>
                  <a:lnTo>
                    <a:pt x="1567" y="472"/>
                  </a:lnTo>
                  <a:lnTo>
                    <a:pt x="1585" y="472"/>
                  </a:lnTo>
                  <a:lnTo>
                    <a:pt x="1585" y="462"/>
                  </a:lnTo>
                  <a:lnTo>
                    <a:pt x="1607" y="462"/>
                  </a:lnTo>
                  <a:lnTo>
                    <a:pt x="1607" y="448"/>
                  </a:lnTo>
                  <a:lnTo>
                    <a:pt x="1639" y="448"/>
                  </a:lnTo>
                  <a:lnTo>
                    <a:pt x="1639" y="425"/>
                  </a:lnTo>
                  <a:lnTo>
                    <a:pt x="1645" y="425"/>
                  </a:lnTo>
                  <a:lnTo>
                    <a:pt x="1645" y="403"/>
                  </a:lnTo>
                  <a:lnTo>
                    <a:pt x="1681" y="403"/>
                  </a:lnTo>
                  <a:lnTo>
                    <a:pt x="1681" y="375"/>
                  </a:lnTo>
                  <a:lnTo>
                    <a:pt x="1689" y="375"/>
                  </a:lnTo>
                  <a:lnTo>
                    <a:pt x="1689" y="363"/>
                  </a:lnTo>
                  <a:lnTo>
                    <a:pt x="1693" y="363"/>
                  </a:lnTo>
                  <a:lnTo>
                    <a:pt x="1693" y="355"/>
                  </a:lnTo>
                  <a:lnTo>
                    <a:pt x="1727" y="355"/>
                  </a:lnTo>
                  <a:lnTo>
                    <a:pt x="1727" y="345"/>
                  </a:lnTo>
                  <a:lnTo>
                    <a:pt x="1757" y="345"/>
                  </a:lnTo>
                  <a:lnTo>
                    <a:pt x="1757" y="327"/>
                  </a:lnTo>
                  <a:lnTo>
                    <a:pt x="1793" y="327"/>
                  </a:lnTo>
                  <a:lnTo>
                    <a:pt x="1793" y="295"/>
                  </a:lnTo>
                  <a:lnTo>
                    <a:pt x="1815" y="295"/>
                  </a:lnTo>
                  <a:lnTo>
                    <a:pt x="1815" y="287"/>
                  </a:lnTo>
                  <a:lnTo>
                    <a:pt x="1833" y="287"/>
                  </a:lnTo>
                  <a:lnTo>
                    <a:pt x="1833" y="267"/>
                  </a:lnTo>
                  <a:lnTo>
                    <a:pt x="1849" y="267"/>
                  </a:lnTo>
                  <a:lnTo>
                    <a:pt x="1849" y="247"/>
                  </a:lnTo>
                  <a:lnTo>
                    <a:pt x="1859" y="247"/>
                  </a:lnTo>
                  <a:lnTo>
                    <a:pt x="1859" y="225"/>
                  </a:lnTo>
                  <a:lnTo>
                    <a:pt x="1869" y="225"/>
                  </a:lnTo>
                  <a:lnTo>
                    <a:pt x="1869" y="209"/>
                  </a:lnTo>
                  <a:lnTo>
                    <a:pt x="1927" y="209"/>
                  </a:lnTo>
                  <a:lnTo>
                    <a:pt x="1927" y="187"/>
                  </a:lnTo>
                  <a:lnTo>
                    <a:pt x="1935" y="187"/>
                  </a:lnTo>
                  <a:lnTo>
                    <a:pt x="1935" y="179"/>
                  </a:lnTo>
                  <a:lnTo>
                    <a:pt x="1959" y="179"/>
                  </a:lnTo>
                  <a:lnTo>
                    <a:pt x="1959" y="151"/>
                  </a:lnTo>
                  <a:lnTo>
                    <a:pt x="1987" y="151"/>
                  </a:lnTo>
                  <a:lnTo>
                    <a:pt x="1987" y="132"/>
                  </a:lnTo>
                  <a:lnTo>
                    <a:pt x="2015" y="132"/>
                  </a:lnTo>
                  <a:lnTo>
                    <a:pt x="2015" y="102"/>
                  </a:lnTo>
                  <a:lnTo>
                    <a:pt x="2021" y="102"/>
                  </a:lnTo>
                  <a:lnTo>
                    <a:pt x="2021" y="82"/>
                  </a:lnTo>
                  <a:lnTo>
                    <a:pt x="2037" y="82"/>
                  </a:lnTo>
                  <a:lnTo>
                    <a:pt x="2037" y="62"/>
                  </a:lnTo>
                  <a:lnTo>
                    <a:pt x="2117" y="62"/>
                  </a:lnTo>
                  <a:lnTo>
                    <a:pt x="2117" y="46"/>
                  </a:lnTo>
                  <a:lnTo>
                    <a:pt x="2226" y="46"/>
                  </a:lnTo>
                  <a:lnTo>
                    <a:pt x="2226" y="24"/>
                  </a:lnTo>
                  <a:lnTo>
                    <a:pt x="2248" y="24"/>
                  </a:lnTo>
                  <a:lnTo>
                    <a:pt x="2248" y="0"/>
                  </a:lnTo>
                </a:path>
              </a:pathLst>
            </a:custGeom>
            <a:noFill/>
            <a:ln w="28575">
              <a:solidFill>
                <a:schemeClr val="accent4">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41" name="Freeform 36">
              <a:extLst>
                <a:ext uri="{FF2B5EF4-FFF2-40B4-BE49-F238E27FC236}">
                  <a16:creationId xmlns:a16="http://schemas.microsoft.com/office/drawing/2014/main" id="{CECB6F81-2FB8-9030-B98C-C01BF0E5B240}"/>
                </a:ext>
              </a:extLst>
            </p:cNvPr>
            <p:cNvSpPr>
              <a:spLocks/>
            </p:cNvSpPr>
            <p:nvPr/>
          </p:nvSpPr>
          <p:spPr bwMode="auto">
            <a:xfrm>
              <a:off x="6663961" y="1990179"/>
              <a:ext cx="3197892" cy="2938241"/>
            </a:xfrm>
            <a:custGeom>
              <a:avLst/>
              <a:gdLst>
                <a:gd name="T0" fmla="*/ 20 w 2143"/>
                <a:gd name="T1" fmla="*/ 1939 h 1969"/>
                <a:gd name="T2" fmla="*/ 30 w 2143"/>
                <a:gd name="T3" fmla="*/ 1919 h 1969"/>
                <a:gd name="T4" fmla="*/ 72 w 2143"/>
                <a:gd name="T5" fmla="*/ 1883 h 1969"/>
                <a:gd name="T6" fmla="*/ 136 w 2143"/>
                <a:gd name="T7" fmla="*/ 1850 h 1969"/>
                <a:gd name="T8" fmla="*/ 156 w 2143"/>
                <a:gd name="T9" fmla="*/ 1804 h 1969"/>
                <a:gd name="T10" fmla="*/ 174 w 2143"/>
                <a:gd name="T11" fmla="*/ 1764 h 1969"/>
                <a:gd name="T12" fmla="*/ 186 w 2143"/>
                <a:gd name="T13" fmla="*/ 1738 h 1969"/>
                <a:gd name="T14" fmla="*/ 198 w 2143"/>
                <a:gd name="T15" fmla="*/ 1700 h 1969"/>
                <a:gd name="T16" fmla="*/ 214 w 2143"/>
                <a:gd name="T17" fmla="*/ 1660 h 1969"/>
                <a:gd name="T18" fmla="*/ 220 w 2143"/>
                <a:gd name="T19" fmla="*/ 1640 h 1969"/>
                <a:gd name="T20" fmla="*/ 258 w 2143"/>
                <a:gd name="T21" fmla="*/ 1608 h 1969"/>
                <a:gd name="T22" fmla="*/ 286 w 2143"/>
                <a:gd name="T23" fmla="*/ 1578 h 1969"/>
                <a:gd name="T24" fmla="*/ 306 w 2143"/>
                <a:gd name="T25" fmla="*/ 1556 h 1969"/>
                <a:gd name="T26" fmla="*/ 320 w 2143"/>
                <a:gd name="T27" fmla="*/ 1539 h 1969"/>
                <a:gd name="T28" fmla="*/ 370 w 2143"/>
                <a:gd name="T29" fmla="*/ 1507 h 1969"/>
                <a:gd name="T30" fmla="*/ 382 w 2143"/>
                <a:gd name="T31" fmla="*/ 1463 h 1969"/>
                <a:gd name="T32" fmla="*/ 391 w 2143"/>
                <a:gd name="T33" fmla="*/ 1417 h 1969"/>
                <a:gd name="T34" fmla="*/ 411 w 2143"/>
                <a:gd name="T35" fmla="*/ 1381 h 1969"/>
                <a:gd name="T36" fmla="*/ 455 w 2143"/>
                <a:gd name="T37" fmla="*/ 1353 h 1969"/>
                <a:gd name="T38" fmla="*/ 467 w 2143"/>
                <a:gd name="T39" fmla="*/ 1333 h 1969"/>
                <a:gd name="T40" fmla="*/ 477 w 2143"/>
                <a:gd name="T41" fmla="*/ 1309 h 1969"/>
                <a:gd name="T42" fmla="*/ 517 w 2143"/>
                <a:gd name="T43" fmla="*/ 1273 h 1969"/>
                <a:gd name="T44" fmla="*/ 525 w 2143"/>
                <a:gd name="T45" fmla="*/ 1257 h 1969"/>
                <a:gd name="T46" fmla="*/ 597 w 2143"/>
                <a:gd name="T47" fmla="*/ 1224 h 1969"/>
                <a:gd name="T48" fmla="*/ 643 w 2143"/>
                <a:gd name="T49" fmla="*/ 1170 h 1969"/>
                <a:gd name="T50" fmla="*/ 663 w 2143"/>
                <a:gd name="T51" fmla="*/ 1148 h 1969"/>
                <a:gd name="T52" fmla="*/ 701 w 2143"/>
                <a:gd name="T53" fmla="*/ 1124 h 1969"/>
                <a:gd name="T54" fmla="*/ 711 w 2143"/>
                <a:gd name="T55" fmla="*/ 1112 h 1969"/>
                <a:gd name="T56" fmla="*/ 731 w 2143"/>
                <a:gd name="T57" fmla="*/ 1080 h 1969"/>
                <a:gd name="T58" fmla="*/ 825 w 2143"/>
                <a:gd name="T59" fmla="*/ 1046 h 1969"/>
                <a:gd name="T60" fmla="*/ 833 w 2143"/>
                <a:gd name="T61" fmla="*/ 1024 h 1969"/>
                <a:gd name="T62" fmla="*/ 919 w 2143"/>
                <a:gd name="T63" fmla="*/ 992 h 1969"/>
                <a:gd name="T64" fmla="*/ 933 w 2143"/>
                <a:gd name="T65" fmla="*/ 972 h 1969"/>
                <a:gd name="T66" fmla="*/ 941 w 2143"/>
                <a:gd name="T67" fmla="*/ 950 h 1969"/>
                <a:gd name="T68" fmla="*/ 1006 w 2143"/>
                <a:gd name="T69" fmla="*/ 919 h 1969"/>
                <a:gd name="T70" fmla="*/ 1076 w 2143"/>
                <a:gd name="T71" fmla="*/ 883 h 1969"/>
                <a:gd name="T72" fmla="*/ 1096 w 2143"/>
                <a:gd name="T73" fmla="*/ 861 h 1969"/>
                <a:gd name="T74" fmla="*/ 1150 w 2143"/>
                <a:gd name="T75" fmla="*/ 825 h 1969"/>
                <a:gd name="T76" fmla="*/ 1160 w 2143"/>
                <a:gd name="T77" fmla="*/ 801 h 1969"/>
                <a:gd name="T78" fmla="*/ 1180 w 2143"/>
                <a:gd name="T79" fmla="*/ 773 h 1969"/>
                <a:gd name="T80" fmla="*/ 1244 w 2143"/>
                <a:gd name="T81" fmla="*/ 735 h 1969"/>
                <a:gd name="T82" fmla="*/ 1280 w 2143"/>
                <a:gd name="T83" fmla="*/ 679 h 1969"/>
                <a:gd name="T84" fmla="*/ 1394 w 2143"/>
                <a:gd name="T85" fmla="*/ 627 h 1969"/>
                <a:gd name="T86" fmla="*/ 1438 w 2143"/>
                <a:gd name="T87" fmla="*/ 586 h 1969"/>
                <a:gd name="T88" fmla="*/ 1474 w 2143"/>
                <a:gd name="T89" fmla="*/ 550 h 1969"/>
                <a:gd name="T90" fmla="*/ 1536 w 2143"/>
                <a:gd name="T91" fmla="*/ 512 h 1969"/>
                <a:gd name="T92" fmla="*/ 1567 w 2143"/>
                <a:gd name="T93" fmla="*/ 474 h 1969"/>
                <a:gd name="T94" fmla="*/ 1629 w 2143"/>
                <a:gd name="T95" fmla="*/ 420 h 1969"/>
                <a:gd name="T96" fmla="*/ 1731 w 2143"/>
                <a:gd name="T97" fmla="*/ 344 h 1969"/>
                <a:gd name="T98" fmla="*/ 1741 w 2143"/>
                <a:gd name="T99" fmla="*/ 320 h 1969"/>
                <a:gd name="T100" fmla="*/ 1839 w 2143"/>
                <a:gd name="T101" fmla="*/ 285 h 1969"/>
                <a:gd name="T102" fmla="*/ 1863 w 2143"/>
                <a:gd name="T103" fmla="*/ 219 h 1969"/>
                <a:gd name="T104" fmla="*/ 1899 w 2143"/>
                <a:gd name="T105" fmla="*/ 187 h 1969"/>
                <a:gd name="T106" fmla="*/ 1907 w 2143"/>
                <a:gd name="T107" fmla="*/ 163 h 1969"/>
                <a:gd name="T108" fmla="*/ 2033 w 2143"/>
                <a:gd name="T109" fmla="*/ 129 h 1969"/>
                <a:gd name="T110" fmla="*/ 2049 w 2143"/>
                <a:gd name="T111" fmla="*/ 89 h 1969"/>
                <a:gd name="T112" fmla="*/ 2119 w 2143"/>
                <a:gd name="T113" fmla="*/ 43 h 1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3" h="1969">
                  <a:moveTo>
                    <a:pt x="0" y="1969"/>
                  </a:moveTo>
                  <a:lnTo>
                    <a:pt x="10" y="1969"/>
                  </a:lnTo>
                  <a:lnTo>
                    <a:pt x="10" y="1939"/>
                  </a:lnTo>
                  <a:lnTo>
                    <a:pt x="20" y="1939"/>
                  </a:lnTo>
                  <a:lnTo>
                    <a:pt x="20" y="1927"/>
                  </a:lnTo>
                  <a:lnTo>
                    <a:pt x="26" y="1927"/>
                  </a:lnTo>
                  <a:lnTo>
                    <a:pt x="26" y="1919"/>
                  </a:lnTo>
                  <a:lnTo>
                    <a:pt x="30" y="1919"/>
                  </a:lnTo>
                  <a:lnTo>
                    <a:pt x="30" y="1905"/>
                  </a:lnTo>
                  <a:lnTo>
                    <a:pt x="56" y="1905"/>
                  </a:lnTo>
                  <a:lnTo>
                    <a:pt x="56" y="1883"/>
                  </a:lnTo>
                  <a:lnTo>
                    <a:pt x="72" y="1883"/>
                  </a:lnTo>
                  <a:lnTo>
                    <a:pt x="72" y="1869"/>
                  </a:lnTo>
                  <a:lnTo>
                    <a:pt x="128" y="1869"/>
                  </a:lnTo>
                  <a:lnTo>
                    <a:pt x="128" y="1850"/>
                  </a:lnTo>
                  <a:lnTo>
                    <a:pt x="136" y="1850"/>
                  </a:lnTo>
                  <a:lnTo>
                    <a:pt x="136" y="1832"/>
                  </a:lnTo>
                  <a:lnTo>
                    <a:pt x="150" y="1832"/>
                  </a:lnTo>
                  <a:lnTo>
                    <a:pt x="150" y="1804"/>
                  </a:lnTo>
                  <a:lnTo>
                    <a:pt x="156" y="1804"/>
                  </a:lnTo>
                  <a:lnTo>
                    <a:pt x="156" y="1788"/>
                  </a:lnTo>
                  <a:lnTo>
                    <a:pt x="164" y="1788"/>
                  </a:lnTo>
                  <a:lnTo>
                    <a:pt x="164" y="1764"/>
                  </a:lnTo>
                  <a:lnTo>
                    <a:pt x="174" y="1764"/>
                  </a:lnTo>
                  <a:lnTo>
                    <a:pt x="174" y="1746"/>
                  </a:lnTo>
                  <a:lnTo>
                    <a:pt x="180" y="1746"/>
                  </a:lnTo>
                  <a:lnTo>
                    <a:pt x="180" y="1738"/>
                  </a:lnTo>
                  <a:lnTo>
                    <a:pt x="186" y="1738"/>
                  </a:lnTo>
                  <a:lnTo>
                    <a:pt x="186" y="1726"/>
                  </a:lnTo>
                  <a:lnTo>
                    <a:pt x="192" y="1726"/>
                  </a:lnTo>
                  <a:lnTo>
                    <a:pt x="192" y="1700"/>
                  </a:lnTo>
                  <a:lnTo>
                    <a:pt x="198" y="1700"/>
                  </a:lnTo>
                  <a:lnTo>
                    <a:pt x="198" y="1692"/>
                  </a:lnTo>
                  <a:lnTo>
                    <a:pt x="206" y="1692"/>
                  </a:lnTo>
                  <a:lnTo>
                    <a:pt x="206" y="1660"/>
                  </a:lnTo>
                  <a:lnTo>
                    <a:pt x="214" y="1660"/>
                  </a:lnTo>
                  <a:lnTo>
                    <a:pt x="214" y="1648"/>
                  </a:lnTo>
                  <a:lnTo>
                    <a:pt x="218" y="1648"/>
                  </a:lnTo>
                  <a:lnTo>
                    <a:pt x="218" y="1640"/>
                  </a:lnTo>
                  <a:lnTo>
                    <a:pt x="220" y="1640"/>
                  </a:lnTo>
                  <a:lnTo>
                    <a:pt x="220" y="1626"/>
                  </a:lnTo>
                  <a:lnTo>
                    <a:pt x="234" y="1626"/>
                  </a:lnTo>
                  <a:lnTo>
                    <a:pt x="234" y="1608"/>
                  </a:lnTo>
                  <a:lnTo>
                    <a:pt x="258" y="1608"/>
                  </a:lnTo>
                  <a:lnTo>
                    <a:pt x="258" y="1592"/>
                  </a:lnTo>
                  <a:lnTo>
                    <a:pt x="278" y="1592"/>
                  </a:lnTo>
                  <a:lnTo>
                    <a:pt x="278" y="1578"/>
                  </a:lnTo>
                  <a:lnTo>
                    <a:pt x="286" y="1578"/>
                  </a:lnTo>
                  <a:lnTo>
                    <a:pt x="286" y="1572"/>
                  </a:lnTo>
                  <a:lnTo>
                    <a:pt x="292" y="1572"/>
                  </a:lnTo>
                  <a:lnTo>
                    <a:pt x="292" y="1556"/>
                  </a:lnTo>
                  <a:lnTo>
                    <a:pt x="306" y="1556"/>
                  </a:lnTo>
                  <a:lnTo>
                    <a:pt x="306" y="1543"/>
                  </a:lnTo>
                  <a:lnTo>
                    <a:pt x="314" y="1543"/>
                  </a:lnTo>
                  <a:lnTo>
                    <a:pt x="314" y="1539"/>
                  </a:lnTo>
                  <a:lnTo>
                    <a:pt x="320" y="1539"/>
                  </a:lnTo>
                  <a:lnTo>
                    <a:pt x="320" y="1523"/>
                  </a:lnTo>
                  <a:lnTo>
                    <a:pt x="328" y="1523"/>
                  </a:lnTo>
                  <a:lnTo>
                    <a:pt x="328" y="1507"/>
                  </a:lnTo>
                  <a:lnTo>
                    <a:pt x="370" y="1507"/>
                  </a:lnTo>
                  <a:lnTo>
                    <a:pt x="370" y="1495"/>
                  </a:lnTo>
                  <a:lnTo>
                    <a:pt x="378" y="1495"/>
                  </a:lnTo>
                  <a:lnTo>
                    <a:pt x="378" y="1463"/>
                  </a:lnTo>
                  <a:lnTo>
                    <a:pt x="382" y="1463"/>
                  </a:lnTo>
                  <a:lnTo>
                    <a:pt x="382" y="1437"/>
                  </a:lnTo>
                  <a:lnTo>
                    <a:pt x="384" y="1437"/>
                  </a:lnTo>
                  <a:lnTo>
                    <a:pt x="384" y="1417"/>
                  </a:lnTo>
                  <a:lnTo>
                    <a:pt x="391" y="1417"/>
                  </a:lnTo>
                  <a:lnTo>
                    <a:pt x="391" y="1403"/>
                  </a:lnTo>
                  <a:lnTo>
                    <a:pt x="405" y="1403"/>
                  </a:lnTo>
                  <a:lnTo>
                    <a:pt x="405" y="1381"/>
                  </a:lnTo>
                  <a:lnTo>
                    <a:pt x="411" y="1381"/>
                  </a:lnTo>
                  <a:lnTo>
                    <a:pt x="411" y="1363"/>
                  </a:lnTo>
                  <a:lnTo>
                    <a:pt x="451" y="1363"/>
                  </a:lnTo>
                  <a:lnTo>
                    <a:pt x="451" y="1353"/>
                  </a:lnTo>
                  <a:lnTo>
                    <a:pt x="455" y="1353"/>
                  </a:lnTo>
                  <a:lnTo>
                    <a:pt x="455" y="1343"/>
                  </a:lnTo>
                  <a:lnTo>
                    <a:pt x="459" y="1343"/>
                  </a:lnTo>
                  <a:lnTo>
                    <a:pt x="459" y="1333"/>
                  </a:lnTo>
                  <a:lnTo>
                    <a:pt x="467" y="1333"/>
                  </a:lnTo>
                  <a:lnTo>
                    <a:pt x="467" y="1321"/>
                  </a:lnTo>
                  <a:lnTo>
                    <a:pt x="471" y="1321"/>
                  </a:lnTo>
                  <a:lnTo>
                    <a:pt x="471" y="1309"/>
                  </a:lnTo>
                  <a:lnTo>
                    <a:pt x="477" y="1309"/>
                  </a:lnTo>
                  <a:lnTo>
                    <a:pt x="477" y="1293"/>
                  </a:lnTo>
                  <a:lnTo>
                    <a:pt x="497" y="1293"/>
                  </a:lnTo>
                  <a:lnTo>
                    <a:pt x="497" y="1273"/>
                  </a:lnTo>
                  <a:lnTo>
                    <a:pt x="517" y="1273"/>
                  </a:lnTo>
                  <a:lnTo>
                    <a:pt x="517" y="1263"/>
                  </a:lnTo>
                  <a:lnTo>
                    <a:pt x="521" y="1263"/>
                  </a:lnTo>
                  <a:lnTo>
                    <a:pt x="521" y="1257"/>
                  </a:lnTo>
                  <a:lnTo>
                    <a:pt x="525" y="1257"/>
                  </a:lnTo>
                  <a:lnTo>
                    <a:pt x="525" y="1241"/>
                  </a:lnTo>
                  <a:lnTo>
                    <a:pt x="591" y="1241"/>
                  </a:lnTo>
                  <a:lnTo>
                    <a:pt x="591" y="1224"/>
                  </a:lnTo>
                  <a:lnTo>
                    <a:pt x="597" y="1224"/>
                  </a:lnTo>
                  <a:lnTo>
                    <a:pt x="597" y="1204"/>
                  </a:lnTo>
                  <a:lnTo>
                    <a:pt x="613" y="1204"/>
                  </a:lnTo>
                  <a:lnTo>
                    <a:pt x="613" y="1170"/>
                  </a:lnTo>
                  <a:lnTo>
                    <a:pt x="643" y="1170"/>
                  </a:lnTo>
                  <a:lnTo>
                    <a:pt x="643" y="1160"/>
                  </a:lnTo>
                  <a:lnTo>
                    <a:pt x="649" y="1160"/>
                  </a:lnTo>
                  <a:lnTo>
                    <a:pt x="649" y="1148"/>
                  </a:lnTo>
                  <a:lnTo>
                    <a:pt x="663" y="1148"/>
                  </a:lnTo>
                  <a:lnTo>
                    <a:pt x="663" y="1134"/>
                  </a:lnTo>
                  <a:lnTo>
                    <a:pt x="697" y="1134"/>
                  </a:lnTo>
                  <a:lnTo>
                    <a:pt x="697" y="1124"/>
                  </a:lnTo>
                  <a:lnTo>
                    <a:pt x="701" y="1124"/>
                  </a:lnTo>
                  <a:lnTo>
                    <a:pt x="701" y="1116"/>
                  </a:lnTo>
                  <a:lnTo>
                    <a:pt x="709" y="1116"/>
                  </a:lnTo>
                  <a:lnTo>
                    <a:pt x="709" y="1112"/>
                  </a:lnTo>
                  <a:lnTo>
                    <a:pt x="711" y="1112"/>
                  </a:lnTo>
                  <a:lnTo>
                    <a:pt x="711" y="1096"/>
                  </a:lnTo>
                  <a:lnTo>
                    <a:pt x="717" y="1096"/>
                  </a:lnTo>
                  <a:lnTo>
                    <a:pt x="717" y="1080"/>
                  </a:lnTo>
                  <a:lnTo>
                    <a:pt x="731" y="1080"/>
                  </a:lnTo>
                  <a:lnTo>
                    <a:pt x="731" y="1062"/>
                  </a:lnTo>
                  <a:lnTo>
                    <a:pt x="743" y="1062"/>
                  </a:lnTo>
                  <a:lnTo>
                    <a:pt x="743" y="1046"/>
                  </a:lnTo>
                  <a:lnTo>
                    <a:pt x="825" y="1046"/>
                  </a:lnTo>
                  <a:lnTo>
                    <a:pt x="825" y="1032"/>
                  </a:lnTo>
                  <a:lnTo>
                    <a:pt x="827" y="1032"/>
                  </a:lnTo>
                  <a:lnTo>
                    <a:pt x="827" y="1024"/>
                  </a:lnTo>
                  <a:lnTo>
                    <a:pt x="833" y="1024"/>
                  </a:lnTo>
                  <a:lnTo>
                    <a:pt x="833" y="1008"/>
                  </a:lnTo>
                  <a:lnTo>
                    <a:pt x="853" y="1008"/>
                  </a:lnTo>
                  <a:lnTo>
                    <a:pt x="853" y="992"/>
                  </a:lnTo>
                  <a:lnTo>
                    <a:pt x="919" y="992"/>
                  </a:lnTo>
                  <a:lnTo>
                    <a:pt x="919" y="984"/>
                  </a:lnTo>
                  <a:lnTo>
                    <a:pt x="925" y="984"/>
                  </a:lnTo>
                  <a:lnTo>
                    <a:pt x="925" y="972"/>
                  </a:lnTo>
                  <a:lnTo>
                    <a:pt x="933" y="972"/>
                  </a:lnTo>
                  <a:lnTo>
                    <a:pt x="933" y="960"/>
                  </a:lnTo>
                  <a:lnTo>
                    <a:pt x="937" y="960"/>
                  </a:lnTo>
                  <a:lnTo>
                    <a:pt x="937" y="950"/>
                  </a:lnTo>
                  <a:lnTo>
                    <a:pt x="941" y="950"/>
                  </a:lnTo>
                  <a:lnTo>
                    <a:pt x="941" y="942"/>
                  </a:lnTo>
                  <a:lnTo>
                    <a:pt x="957" y="942"/>
                  </a:lnTo>
                  <a:lnTo>
                    <a:pt x="957" y="919"/>
                  </a:lnTo>
                  <a:lnTo>
                    <a:pt x="1006" y="919"/>
                  </a:lnTo>
                  <a:lnTo>
                    <a:pt x="1006" y="903"/>
                  </a:lnTo>
                  <a:lnTo>
                    <a:pt x="1044" y="903"/>
                  </a:lnTo>
                  <a:lnTo>
                    <a:pt x="1044" y="883"/>
                  </a:lnTo>
                  <a:lnTo>
                    <a:pt x="1076" y="883"/>
                  </a:lnTo>
                  <a:lnTo>
                    <a:pt x="1076" y="873"/>
                  </a:lnTo>
                  <a:lnTo>
                    <a:pt x="1082" y="873"/>
                  </a:lnTo>
                  <a:lnTo>
                    <a:pt x="1082" y="861"/>
                  </a:lnTo>
                  <a:lnTo>
                    <a:pt x="1096" y="861"/>
                  </a:lnTo>
                  <a:lnTo>
                    <a:pt x="1096" y="843"/>
                  </a:lnTo>
                  <a:lnTo>
                    <a:pt x="1138" y="843"/>
                  </a:lnTo>
                  <a:lnTo>
                    <a:pt x="1138" y="825"/>
                  </a:lnTo>
                  <a:lnTo>
                    <a:pt x="1150" y="825"/>
                  </a:lnTo>
                  <a:lnTo>
                    <a:pt x="1150" y="819"/>
                  </a:lnTo>
                  <a:lnTo>
                    <a:pt x="1152" y="819"/>
                  </a:lnTo>
                  <a:lnTo>
                    <a:pt x="1152" y="801"/>
                  </a:lnTo>
                  <a:lnTo>
                    <a:pt x="1160" y="801"/>
                  </a:lnTo>
                  <a:lnTo>
                    <a:pt x="1160" y="793"/>
                  </a:lnTo>
                  <a:lnTo>
                    <a:pt x="1174" y="793"/>
                  </a:lnTo>
                  <a:lnTo>
                    <a:pt x="1174" y="773"/>
                  </a:lnTo>
                  <a:lnTo>
                    <a:pt x="1180" y="773"/>
                  </a:lnTo>
                  <a:lnTo>
                    <a:pt x="1180" y="755"/>
                  </a:lnTo>
                  <a:lnTo>
                    <a:pt x="1210" y="755"/>
                  </a:lnTo>
                  <a:lnTo>
                    <a:pt x="1210" y="735"/>
                  </a:lnTo>
                  <a:lnTo>
                    <a:pt x="1244" y="735"/>
                  </a:lnTo>
                  <a:lnTo>
                    <a:pt x="1244" y="701"/>
                  </a:lnTo>
                  <a:lnTo>
                    <a:pt x="1260" y="701"/>
                  </a:lnTo>
                  <a:lnTo>
                    <a:pt x="1260" y="679"/>
                  </a:lnTo>
                  <a:lnTo>
                    <a:pt x="1280" y="679"/>
                  </a:lnTo>
                  <a:lnTo>
                    <a:pt x="1280" y="645"/>
                  </a:lnTo>
                  <a:lnTo>
                    <a:pt x="1354" y="645"/>
                  </a:lnTo>
                  <a:lnTo>
                    <a:pt x="1354" y="627"/>
                  </a:lnTo>
                  <a:lnTo>
                    <a:pt x="1394" y="627"/>
                  </a:lnTo>
                  <a:lnTo>
                    <a:pt x="1394" y="608"/>
                  </a:lnTo>
                  <a:lnTo>
                    <a:pt x="1414" y="608"/>
                  </a:lnTo>
                  <a:lnTo>
                    <a:pt x="1414" y="586"/>
                  </a:lnTo>
                  <a:lnTo>
                    <a:pt x="1438" y="586"/>
                  </a:lnTo>
                  <a:lnTo>
                    <a:pt x="1438" y="568"/>
                  </a:lnTo>
                  <a:lnTo>
                    <a:pt x="1444" y="568"/>
                  </a:lnTo>
                  <a:lnTo>
                    <a:pt x="1444" y="550"/>
                  </a:lnTo>
                  <a:lnTo>
                    <a:pt x="1474" y="550"/>
                  </a:lnTo>
                  <a:lnTo>
                    <a:pt x="1474" y="532"/>
                  </a:lnTo>
                  <a:lnTo>
                    <a:pt x="1490" y="532"/>
                  </a:lnTo>
                  <a:lnTo>
                    <a:pt x="1490" y="512"/>
                  </a:lnTo>
                  <a:lnTo>
                    <a:pt x="1536" y="512"/>
                  </a:lnTo>
                  <a:lnTo>
                    <a:pt x="1536" y="486"/>
                  </a:lnTo>
                  <a:lnTo>
                    <a:pt x="1544" y="486"/>
                  </a:lnTo>
                  <a:lnTo>
                    <a:pt x="1544" y="474"/>
                  </a:lnTo>
                  <a:lnTo>
                    <a:pt x="1567" y="474"/>
                  </a:lnTo>
                  <a:lnTo>
                    <a:pt x="1567" y="440"/>
                  </a:lnTo>
                  <a:lnTo>
                    <a:pt x="1619" y="440"/>
                  </a:lnTo>
                  <a:lnTo>
                    <a:pt x="1619" y="420"/>
                  </a:lnTo>
                  <a:lnTo>
                    <a:pt x="1629" y="420"/>
                  </a:lnTo>
                  <a:lnTo>
                    <a:pt x="1629" y="404"/>
                  </a:lnTo>
                  <a:lnTo>
                    <a:pt x="1723" y="404"/>
                  </a:lnTo>
                  <a:lnTo>
                    <a:pt x="1723" y="344"/>
                  </a:lnTo>
                  <a:lnTo>
                    <a:pt x="1731" y="344"/>
                  </a:lnTo>
                  <a:lnTo>
                    <a:pt x="1731" y="332"/>
                  </a:lnTo>
                  <a:lnTo>
                    <a:pt x="1737" y="332"/>
                  </a:lnTo>
                  <a:lnTo>
                    <a:pt x="1737" y="320"/>
                  </a:lnTo>
                  <a:lnTo>
                    <a:pt x="1741" y="320"/>
                  </a:lnTo>
                  <a:lnTo>
                    <a:pt x="1741" y="305"/>
                  </a:lnTo>
                  <a:lnTo>
                    <a:pt x="1821" y="305"/>
                  </a:lnTo>
                  <a:lnTo>
                    <a:pt x="1821" y="285"/>
                  </a:lnTo>
                  <a:lnTo>
                    <a:pt x="1839" y="285"/>
                  </a:lnTo>
                  <a:lnTo>
                    <a:pt x="1839" y="263"/>
                  </a:lnTo>
                  <a:lnTo>
                    <a:pt x="1855" y="263"/>
                  </a:lnTo>
                  <a:lnTo>
                    <a:pt x="1855" y="219"/>
                  </a:lnTo>
                  <a:lnTo>
                    <a:pt x="1863" y="219"/>
                  </a:lnTo>
                  <a:lnTo>
                    <a:pt x="1863" y="209"/>
                  </a:lnTo>
                  <a:lnTo>
                    <a:pt x="1877" y="209"/>
                  </a:lnTo>
                  <a:lnTo>
                    <a:pt x="1877" y="187"/>
                  </a:lnTo>
                  <a:lnTo>
                    <a:pt x="1899" y="187"/>
                  </a:lnTo>
                  <a:lnTo>
                    <a:pt x="1899" y="173"/>
                  </a:lnTo>
                  <a:lnTo>
                    <a:pt x="1905" y="173"/>
                  </a:lnTo>
                  <a:lnTo>
                    <a:pt x="1905" y="163"/>
                  </a:lnTo>
                  <a:lnTo>
                    <a:pt x="1907" y="163"/>
                  </a:lnTo>
                  <a:lnTo>
                    <a:pt x="1907" y="149"/>
                  </a:lnTo>
                  <a:lnTo>
                    <a:pt x="1913" y="149"/>
                  </a:lnTo>
                  <a:lnTo>
                    <a:pt x="1913" y="129"/>
                  </a:lnTo>
                  <a:lnTo>
                    <a:pt x="2033" y="129"/>
                  </a:lnTo>
                  <a:lnTo>
                    <a:pt x="2033" y="111"/>
                  </a:lnTo>
                  <a:lnTo>
                    <a:pt x="2035" y="111"/>
                  </a:lnTo>
                  <a:lnTo>
                    <a:pt x="2035" y="89"/>
                  </a:lnTo>
                  <a:lnTo>
                    <a:pt x="2049" y="89"/>
                  </a:lnTo>
                  <a:lnTo>
                    <a:pt x="2049" y="65"/>
                  </a:lnTo>
                  <a:lnTo>
                    <a:pt x="2063" y="65"/>
                  </a:lnTo>
                  <a:lnTo>
                    <a:pt x="2063" y="43"/>
                  </a:lnTo>
                  <a:lnTo>
                    <a:pt x="2119" y="43"/>
                  </a:lnTo>
                  <a:lnTo>
                    <a:pt x="2119" y="21"/>
                  </a:lnTo>
                  <a:lnTo>
                    <a:pt x="2143" y="21"/>
                  </a:lnTo>
                  <a:lnTo>
                    <a:pt x="2143" y="0"/>
                  </a:lnTo>
                </a:path>
              </a:pathLst>
            </a:custGeom>
            <a:noFill/>
            <a:ln w="285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56" name="TextBox 55">
              <a:extLst>
                <a:ext uri="{FF2B5EF4-FFF2-40B4-BE49-F238E27FC236}">
                  <a16:creationId xmlns:a16="http://schemas.microsoft.com/office/drawing/2014/main" id="{B3A0D853-AA2B-7C8D-B45D-DBFCC02E87CF}"/>
                </a:ext>
              </a:extLst>
            </p:cNvPr>
            <p:cNvSpPr txBox="1"/>
            <p:nvPr/>
          </p:nvSpPr>
          <p:spPr>
            <a:xfrm>
              <a:off x="6267427" y="1717642"/>
              <a:ext cx="169918"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15</a:t>
              </a:r>
              <a:endParaRPr lang="en-IN" sz="1200" dirty="0">
                <a:latin typeface="Century Gothic" panose="020B0502020202020204" pitchFamily="34" charset="0"/>
                <a:ea typeface="MS Mincho" panose="02020609040205080304" pitchFamily="49" charset="-128"/>
              </a:endParaRPr>
            </a:p>
          </p:txBody>
        </p:sp>
        <p:sp>
          <p:nvSpPr>
            <p:cNvPr id="57" name="TextBox 56">
              <a:extLst>
                <a:ext uri="{FF2B5EF4-FFF2-40B4-BE49-F238E27FC236}">
                  <a16:creationId xmlns:a16="http://schemas.microsoft.com/office/drawing/2014/main" id="{FFD88F7D-5669-7266-70C6-BACE40C1AB60}"/>
                </a:ext>
              </a:extLst>
            </p:cNvPr>
            <p:cNvSpPr txBox="1"/>
            <p:nvPr/>
          </p:nvSpPr>
          <p:spPr>
            <a:xfrm>
              <a:off x="6619063"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0</a:t>
              </a:r>
              <a:endParaRPr lang="en-IN" sz="1200" dirty="0">
                <a:latin typeface="Century Gothic" panose="020B0502020202020204" pitchFamily="34" charset="0"/>
                <a:ea typeface="MS Mincho" panose="02020609040205080304" pitchFamily="49" charset="-128"/>
              </a:endParaRPr>
            </a:p>
          </p:txBody>
        </p:sp>
        <p:sp>
          <p:nvSpPr>
            <p:cNvPr id="58" name="TextBox 57">
              <a:extLst>
                <a:ext uri="{FF2B5EF4-FFF2-40B4-BE49-F238E27FC236}">
                  <a16:creationId xmlns:a16="http://schemas.microsoft.com/office/drawing/2014/main" id="{8AAF85D3-C1A6-D9B7-C956-4947542F9F3F}"/>
                </a:ext>
              </a:extLst>
            </p:cNvPr>
            <p:cNvSpPr txBox="1"/>
            <p:nvPr/>
          </p:nvSpPr>
          <p:spPr>
            <a:xfrm rot="16200000">
              <a:off x="4818512" y="3271461"/>
              <a:ext cx="2327560" cy="184666"/>
            </a:xfrm>
            <a:prstGeom prst="rect">
              <a:avLst/>
            </a:prstGeom>
            <a:noFill/>
          </p:spPr>
          <p:txBody>
            <a:bodyPr wrap="none" lIns="0" tIns="0" rIns="0" bIns="0" rtlCol="0">
              <a:spAutoFit/>
            </a:bodyPr>
            <a:lstStyle/>
            <a:p>
              <a:pPr algn="r"/>
              <a:r>
                <a:rPr lang="en-US" sz="1200" b="1" dirty="0">
                  <a:latin typeface="Century Gothic" panose="020B0502020202020204" pitchFamily="34" charset="0"/>
                  <a:ea typeface="MS Mincho" panose="02020609040205080304" pitchFamily="49" charset="-128"/>
                </a:rPr>
                <a:t>Cumulative Incidence Rate (%)</a:t>
              </a:r>
              <a:endParaRPr lang="en-IN" sz="1200" b="1" dirty="0">
                <a:latin typeface="Century Gothic" panose="020B0502020202020204" pitchFamily="34" charset="0"/>
                <a:ea typeface="MS Mincho" panose="02020609040205080304" pitchFamily="49" charset="-128"/>
              </a:endParaRPr>
            </a:p>
          </p:txBody>
        </p:sp>
        <p:sp>
          <p:nvSpPr>
            <p:cNvPr id="60" name="TextBox 59">
              <a:extLst>
                <a:ext uri="{FF2B5EF4-FFF2-40B4-BE49-F238E27FC236}">
                  <a16:creationId xmlns:a16="http://schemas.microsoft.com/office/drawing/2014/main" id="{B5841BE6-56DB-B37B-A645-C107F95ACFAF}"/>
                </a:ext>
              </a:extLst>
            </p:cNvPr>
            <p:cNvSpPr txBox="1"/>
            <p:nvPr/>
          </p:nvSpPr>
          <p:spPr>
            <a:xfrm>
              <a:off x="6267427" y="2758486"/>
              <a:ext cx="169918"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10</a:t>
              </a:r>
              <a:endParaRPr lang="en-IN" sz="1200" dirty="0">
                <a:latin typeface="Century Gothic" panose="020B0502020202020204" pitchFamily="34" charset="0"/>
                <a:ea typeface="MS Mincho" panose="02020609040205080304" pitchFamily="49" charset="-128"/>
              </a:endParaRPr>
            </a:p>
          </p:txBody>
        </p:sp>
        <p:sp>
          <p:nvSpPr>
            <p:cNvPr id="61" name="TextBox 60">
              <a:extLst>
                <a:ext uri="{FF2B5EF4-FFF2-40B4-BE49-F238E27FC236}">
                  <a16:creationId xmlns:a16="http://schemas.microsoft.com/office/drawing/2014/main" id="{6AC6A6D9-0926-1928-FBFE-CEA61DA61DFB}"/>
                </a:ext>
              </a:extLst>
            </p:cNvPr>
            <p:cNvSpPr txBox="1"/>
            <p:nvPr/>
          </p:nvSpPr>
          <p:spPr>
            <a:xfrm>
              <a:off x="6352385" y="3799330"/>
              <a:ext cx="84960"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5</a:t>
              </a:r>
              <a:endParaRPr lang="en-IN" sz="1200" dirty="0">
                <a:latin typeface="Century Gothic" panose="020B0502020202020204" pitchFamily="34" charset="0"/>
                <a:ea typeface="MS Mincho" panose="02020609040205080304" pitchFamily="49" charset="-128"/>
              </a:endParaRPr>
            </a:p>
          </p:txBody>
        </p:sp>
        <p:sp>
          <p:nvSpPr>
            <p:cNvPr id="62" name="TextBox 61">
              <a:extLst>
                <a:ext uri="{FF2B5EF4-FFF2-40B4-BE49-F238E27FC236}">
                  <a16:creationId xmlns:a16="http://schemas.microsoft.com/office/drawing/2014/main" id="{5775B65D-CC61-0DB6-5945-56FFC04B8EA6}"/>
                </a:ext>
              </a:extLst>
            </p:cNvPr>
            <p:cNvSpPr txBox="1"/>
            <p:nvPr/>
          </p:nvSpPr>
          <p:spPr>
            <a:xfrm>
              <a:off x="6352385" y="4840175"/>
              <a:ext cx="84960"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0</a:t>
              </a:r>
              <a:endParaRPr lang="en-IN" sz="1200" dirty="0">
                <a:latin typeface="Century Gothic" panose="020B0502020202020204" pitchFamily="34" charset="0"/>
                <a:ea typeface="MS Mincho" panose="02020609040205080304" pitchFamily="49" charset="-128"/>
              </a:endParaRPr>
            </a:p>
          </p:txBody>
        </p:sp>
        <p:sp>
          <p:nvSpPr>
            <p:cNvPr id="63" name="TextBox 62">
              <a:extLst>
                <a:ext uri="{FF2B5EF4-FFF2-40B4-BE49-F238E27FC236}">
                  <a16:creationId xmlns:a16="http://schemas.microsoft.com/office/drawing/2014/main" id="{EBABD32A-D9C2-0572-7776-BC6E6CEEB913}"/>
                </a:ext>
              </a:extLst>
            </p:cNvPr>
            <p:cNvSpPr txBox="1"/>
            <p:nvPr/>
          </p:nvSpPr>
          <p:spPr>
            <a:xfrm>
              <a:off x="7317437"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1</a:t>
              </a:r>
              <a:endParaRPr lang="en-IN" sz="1200" dirty="0">
                <a:latin typeface="Century Gothic" panose="020B0502020202020204" pitchFamily="34" charset="0"/>
                <a:ea typeface="MS Mincho" panose="02020609040205080304" pitchFamily="49" charset="-128"/>
              </a:endParaRPr>
            </a:p>
          </p:txBody>
        </p:sp>
        <p:sp>
          <p:nvSpPr>
            <p:cNvPr id="64" name="TextBox 63">
              <a:extLst>
                <a:ext uri="{FF2B5EF4-FFF2-40B4-BE49-F238E27FC236}">
                  <a16:creationId xmlns:a16="http://schemas.microsoft.com/office/drawing/2014/main" id="{D043E04D-0FB0-FEBE-E68D-4C1759989628}"/>
                </a:ext>
              </a:extLst>
            </p:cNvPr>
            <p:cNvSpPr txBox="1"/>
            <p:nvPr/>
          </p:nvSpPr>
          <p:spPr>
            <a:xfrm>
              <a:off x="8013572"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2</a:t>
              </a:r>
              <a:endParaRPr lang="en-IN" sz="1200" dirty="0">
                <a:latin typeface="Century Gothic" panose="020B0502020202020204" pitchFamily="34" charset="0"/>
                <a:ea typeface="MS Mincho" panose="02020609040205080304" pitchFamily="49" charset="-128"/>
              </a:endParaRPr>
            </a:p>
          </p:txBody>
        </p:sp>
        <p:sp>
          <p:nvSpPr>
            <p:cNvPr id="65" name="TextBox 64">
              <a:extLst>
                <a:ext uri="{FF2B5EF4-FFF2-40B4-BE49-F238E27FC236}">
                  <a16:creationId xmlns:a16="http://schemas.microsoft.com/office/drawing/2014/main" id="{16C6A55B-A2F9-264A-59E3-A6DAA9196879}"/>
                </a:ext>
              </a:extLst>
            </p:cNvPr>
            <p:cNvSpPr txBox="1"/>
            <p:nvPr/>
          </p:nvSpPr>
          <p:spPr>
            <a:xfrm>
              <a:off x="8709703"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3</a:t>
              </a:r>
              <a:endParaRPr lang="en-IN" sz="1200" dirty="0">
                <a:latin typeface="Century Gothic" panose="020B0502020202020204" pitchFamily="34" charset="0"/>
                <a:ea typeface="MS Mincho" panose="02020609040205080304" pitchFamily="49" charset="-128"/>
              </a:endParaRPr>
            </a:p>
          </p:txBody>
        </p:sp>
        <p:sp>
          <p:nvSpPr>
            <p:cNvPr id="66" name="TextBox 65">
              <a:extLst>
                <a:ext uri="{FF2B5EF4-FFF2-40B4-BE49-F238E27FC236}">
                  <a16:creationId xmlns:a16="http://schemas.microsoft.com/office/drawing/2014/main" id="{8C8589E9-5A77-DDF7-F39E-E79F2FE7B3DF}"/>
                </a:ext>
              </a:extLst>
            </p:cNvPr>
            <p:cNvSpPr txBox="1"/>
            <p:nvPr/>
          </p:nvSpPr>
          <p:spPr>
            <a:xfrm>
              <a:off x="9410315"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4</a:t>
              </a:r>
              <a:endParaRPr lang="en-IN" sz="1200" dirty="0">
                <a:latin typeface="Century Gothic" panose="020B0502020202020204" pitchFamily="34" charset="0"/>
                <a:ea typeface="MS Mincho" panose="02020609040205080304" pitchFamily="49" charset="-128"/>
              </a:endParaRPr>
            </a:p>
          </p:txBody>
        </p:sp>
        <p:sp>
          <p:nvSpPr>
            <p:cNvPr id="67" name="TextBox 66">
              <a:extLst>
                <a:ext uri="{FF2B5EF4-FFF2-40B4-BE49-F238E27FC236}">
                  <a16:creationId xmlns:a16="http://schemas.microsoft.com/office/drawing/2014/main" id="{E2A7A3C0-DD6C-E109-2707-854C238DD994}"/>
                </a:ext>
              </a:extLst>
            </p:cNvPr>
            <p:cNvSpPr txBox="1"/>
            <p:nvPr/>
          </p:nvSpPr>
          <p:spPr>
            <a:xfrm>
              <a:off x="10108689"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5</a:t>
              </a:r>
              <a:endParaRPr lang="en-IN" sz="1200" dirty="0">
                <a:latin typeface="Century Gothic" panose="020B0502020202020204" pitchFamily="34" charset="0"/>
                <a:ea typeface="MS Mincho" panose="02020609040205080304" pitchFamily="49" charset="-128"/>
              </a:endParaRPr>
            </a:p>
          </p:txBody>
        </p:sp>
        <p:sp>
          <p:nvSpPr>
            <p:cNvPr id="68" name="TextBox 67">
              <a:extLst>
                <a:ext uri="{FF2B5EF4-FFF2-40B4-BE49-F238E27FC236}">
                  <a16:creationId xmlns:a16="http://schemas.microsoft.com/office/drawing/2014/main" id="{ED3D95C7-FB9D-5429-71D9-2F16B2DDA565}"/>
                </a:ext>
              </a:extLst>
            </p:cNvPr>
            <p:cNvSpPr txBox="1"/>
            <p:nvPr/>
          </p:nvSpPr>
          <p:spPr>
            <a:xfrm>
              <a:off x="7352797" y="5202545"/>
              <a:ext cx="2120773" cy="184666"/>
            </a:xfrm>
            <a:prstGeom prst="rect">
              <a:avLst/>
            </a:prstGeom>
            <a:noFill/>
          </p:spPr>
          <p:txBody>
            <a:bodyPr wrap="none" lIns="0" tIns="0" rIns="0" bIns="0" rtlCol="0">
              <a:spAutoFit/>
            </a:bodyPr>
            <a:lstStyle/>
            <a:p>
              <a:pPr algn="ctr"/>
              <a:r>
                <a:rPr lang="en-US" sz="1200" b="1" dirty="0">
                  <a:latin typeface="Century Gothic" panose="020B0502020202020204" pitchFamily="34" charset="0"/>
                  <a:ea typeface="MS Mincho" panose="02020609040205080304" pitchFamily="49" charset="-128"/>
                </a:rPr>
                <a:t>Time Post-enrollment (Years)</a:t>
              </a:r>
              <a:endParaRPr lang="en-IN" sz="1200" b="1" dirty="0">
                <a:latin typeface="Century Gothic" panose="020B0502020202020204" pitchFamily="34" charset="0"/>
                <a:ea typeface="MS Mincho" panose="02020609040205080304" pitchFamily="49" charset="-128"/>
              </a:endParaRPr>
            </a:p>
          </p:txBody>
        </p:sp>
        <p:sp>
          <p:nvSpPr>
            <p:cNvPr id="70" name="TextBox 69">
              <a:extLst>
                <a:ext uri="{FF2B5EF4-FFF2-40B4-BE49-F238E27FC236}">
                  <a16:creationId xmlns:a16="http://schemas.microsoft.com/office/drawing/2014/main" id="{AB3F762C-E30B-BF8F-D3F6-8FBB632F8CC7}"/>
                </a:ext>
              </a:extLst>
            </p:cNvPr>
            <p:cNvSpPr txBox="1"/>
            <p:nvPr/>
          </p:nvSpPr>
          <p:spPr>
            <a:xfrm>
              <a:off x="8890204" y="3862113"/>
              <a:ext cx="1221489" cy="184666"/>
            </a:xfrm>
            <a:prstGeom prst="rect">
              <a:avLst/>
            </a:prstGeom>
            <a:noFill/>
          </p:spPr>
          <p:txBody>
            <a:bodyPr wrap="none" lIns="0" tIns="0" rIns="0" bIns="0" rtlCol="0">
              <a:spAutoFit/>
            </a:bodyPr>
            <a:lstStyle/>
            <a:p>
              <a:pPr algn="ctr"/>
              <a:r>
                <a:rPr lang="en-US" sz="1200" b="1" i="1" dirty="0">
                  <a:latin typeface="Century Gothic" panose="020B0502020202020204" pitchFamily="34" charset="0"/>
                  <a:ea typeface="MS Mincho" panose="02020609040205080304" pitchFamily="49" charset="-128"/>
                </a:rPr>
                <a:t>P</a:t>
              </a:r>
              <a:r>
                <a:rPr lang="en-US" sz="1200" b="1" dirty="0">
                  <a:latin typeface="Century Gothic" panose="020B0502020202020204" pitchFamily="34" charset="0"/>
                  <a:ea typeface="MS Mincho" panose="02020609040205080304" pitchFamily="49" charset="-128"/>
                </a:rPr>
                <a:t> value = 0.0001</a:t>
              </a:r>
              <a:endParaRPr lang="en-IN" sz="1200" b="1" dirty="0">
                <a:latin typeface="Century Gothic" panose="020B0502020202020204" pitchFamily="34" charset="0"/>
                <a:ea typeface="MS Mincho" panose="02020609040205080304" pitchFamily="49" charset="-128"/>
              </a:endParaRPr>
            </a:p>
          </p:txBody>
        </p:sp>
        <p:sp>
          <p:nvSpPr>
            <p:cNvPr id="102" name="TextBox 101">
              <a:extLst>
                <a:ext uri="{FF2B5EF4-FFF2-40B4-BE49-F238E27FC236}">
                  <a16:creationId xmlns:a16="http://schemas.microsoft.com/office/drawing/2014/main" id="{5CBC618B-0C30-849E-598F-6AFF103EC199}"/>
                </a:ext>
              </a:extLst>
            </p:cNvPr>
            <p:cNvSpPr txBox="1"/>
            <p:nvPr/>
          </p:nvSpPr>
          <p:spPr>
            <a:xfrm>
              <a:off x="7567553" y="1412791"/>
              <a:ext cx="1532472" cy="184666"/>
            </a:xfrm>
            <a:prstGeom prst="rect">
              <a:avLst/>
            </a:prstGeom>
            <a:noFill/>
          </p:spPr>
          <p:txBody>
            <a:bodyPr wrap="none" lIns="0" tIns="0" rIns="0" bIns="0" rtlCol="0">
              <a:spAutoFit/>
            </a:bodyPr>
            <a:lstStyle/>
            <a:p>
              <a:pPr algn="ctr"/>
              <a:r>
                <a:rPr lang="en-US" sz="1200" b="1" dirty="0">
                  <a:latin typeface="Century Gothic" panose="020B0502020202020204" pitchFamily="34" charset="0"/>
                  <a:ea typeface="MS Mincho" panose="02020609040205080304" pitchFamily="49" charset="-128"/>
                </a:rPr>
                <a:t>CV Death, MI, Stroke</a:t>
              </a:r>
              <a:endParaRPr lang="en-IN" sz="1200" b="1" dirty="0">
                <a:latin typeface="Century Gothic" panose="020B0502020202020204" pitchFamily="34" charset="0"/>
                <a:ea typeface="MS Mincho" panose="02020609040205080304" pitchFamily="49" charset="-128"/>
              </a:endParaRPr>
            </a:p>
          </p:txBody>
        </p:sp>
        <p:cxnSp>
          <p:nvCxnSpPr>
            <p:cNvPr id="105" name="Straight Connector 104">
              <a:extLst>
                <a:ext uri="{FF2B5EF4-FFF2-40B4-BE49-F238E27FC236}">
                  <a16:creationId xmlns:a16="http://schemas.microsoft.com/office/drawing/2014/main" id="{6D705370-948E-A6A3-A38D-5853F66EB400}"/>
                </a:ext>
              </a:extLst>
            </p:cNvPr>
            <p:cNvCxnSpPr>
              <a:cxnSpLocks/>
            </p:cNvCxnSpPr>
            <p:nvPr/>
          </p:nvCxnSpPr>
          <p:spPr>
            <a:xfrm>
              <a:off x="6514736" y="1803235"/>
              <a:ext cx="0" cy="3147155"/>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EF8538D4-29BA-4703-2E45-90937C913811}"/>
                </a:ext>
              </a:extLst>
            </p:cNvPr>
            <p:cNvCxnSpPr>
              <a:cxnSpLocks/>
            </p:cNvCxnSpPr>
            <p:nvPr/>
          </p:nvCxnSpPr>
          <p:spPr>
            <a:xfrm flipV="1">
              <a:off x="6514736" y="4952295"/>
              <a:ext cx="3638107" cy="1085"/>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D68BB940-FC11-36AA-661C-D9A0DBE15524}"/>
              </a:ext>
            </a:extLst>
          </p:cNvPr>
          <p:cNvGrpSpPr/>
          <p:nvPr/>
        </p:nvGrpSpPr>
        <p:grpSpPr>
          <a:xfrm>
            <a:off x="932400" y="1936267"/>
            <a:ext cx="4443450" cy="3974420"/>
            <a:chOff x="932400" y="1412791"/>
            <a:chExt cx="4443450" cy="3974420"/>
          </a:xfrm>
        </p:grpSpPr>
        <p:sp>
          <p:nvSpPr>
            <p:cNvPr id="10" name="Line 9">
              <a:extLst>
                <a:ext uri="{FF2B5EF4-FFF2-40B4-BE49-F238E27FC236}">
                  <a16:creationId xmlns:a16="http://schemas.microsoft.com/office/drawing/2014/main" id="{D827FA7F-099C-85C5-1416-3FF1285B6DC2}"/>
                </a:ext>
              </a:extLst>
            </p:cNvPr>
            <p:cNvSpPr>
              <a:spLocks noChangeShapeType="1"/>
            </p:cNvSpPr>
            <p:nvPr/>
          </p:nvSpPr>
          <p:spPr bwMode="auto">
            <a:xfrm>
              <a:off x="1518683" y="1963318"/>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1" name="Line 10">
              <a:extLst>
                <a:ext uri="{FF2B5EF4-FFF2-40B4-BE49-F238E27FC236}">
                  <a16:creationId xmlns:a16="http://schemas.microsoft.com/office/drawing/2014/main" id="{3BB8DE18-F39F-7EE2-D850-CEB720125112}"/>
                </a:ext>
              </a:extLst>
            </p:cNvPr>
            <p:cNvSpPr>
              <a:spLocks noChangeShapeType="1"/>
            </p:cNvSpPr>
            <p:nvPr/>
          </p:nvSpPr>
          <p:spPr bwMode="auto">
            <a:xfrm>
              <a:off x="1518683" y="2703474"/>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2" name="Line 11">
              <a:extLst>
                <a:ext uri="{FF2B5EF4-FFF2-40B4-BE49-F238E27FC236}">
                  <a16:creationId xmlns:a16="http://schemas.microsoft.com/office/drawing/2014/main" id="{7C86A897-EA6D-0EFD-2749-6F188EE4F907}"/>
                </a:ext>
              </a:extLst>
            </p:cNvPr>
            <p:cNvSpPr>
              <a:spLocks noChangeShapeType="1"/>
            </p:cNvSpPr>
            <p:nvPr/>
          </p:nvSpPr>
          <p:spPr bwMode="auto">
            <a:xfrm>
              <a:off x="1518683" y="3446615"/>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3" name="Line 12">
              <a:extLst>
                <a:ext uri="{FF2B5EF4-FFF2-40B4-BE49-F238E27FC236}">
                  <a16:creationId xmlns:a16="http://schemas.microsoft.com/office/drawing/2014/main" id="{C7FD38B3-1FA4-627A-958D-ED7CEC63E4E0}"/>
                </a:ext>
              </a:extLst>
            </p:cNvPr>
            <p:cNvSpPr>
              <a:spLocks noChangeShapeType="1"/>
            </p:cNvSpPr>
            <p:nvPr/>
          </p:nvSpPr>
          <p:spPr bwMode="auto">
            <a:xfrm>
              <a:off x="1518683" y="4185279"/>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4" name="Line 13">
              <a:extLst>
                <a:ext uri="{FF2B5EF4-FFF2-40B4-BE49-F238E27FC236}">
                  <a16:creationId xmlns:a16="http://schemas.microsoft.com/office/drawing/2014/main" id="{B0D6F85F-9FD8-E4A8-2F52-1B2C3AB5E521}"/>
                </a:ext>
              </a:extLst>
            </p:cNvPr>
            <p:cNvSpPr>
              <a:spLocks noChangeShapeType="1"/>
            </p:cNvSpPr>
            <p:nvPr/>
          </p:nvSpPr>
          <p:spPr bwMode="auto">
            <a:xfrm>
              <a:off x="1518683" y="4928419"/>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5" name="Line 14">
              <a:extLst>
                <a:ext uri="{FF2B5EF4-FFF2-40B4-BE49-F238E27FC236}">
                  <a16:creationId xmlns:a16="http://schemas.microsoft.com/office/drawing/2014/main" id="{018BAFF5-6D24-C00F-3C63-0B3A94BA3DB1}"/>
                </a:ext>
              </a:extLst>
            </p:cNvPr>
            <p:cNvSpPr>
              <a:spLocks noChangeShapeType="1"/>
            </p:cNvSpPr>
            <p:nvPr/>
          </p:nvSpPr>
          <p:spPr bwMode="auto">
            <a:xfrm flipV="1">
              <a:off x="1700738"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6" name="Line 15">
              <a:extLst>
                <a:ext uri="{FF2B5EF4-FFF2-40B4-BE49-F238E27FC236}">
                  <a16:creationId xmlns:a16="http://schemas.microsoft.com/office/drawing/2014/main" id="{2E116942-BFC8-DACB-AB6F-7CD71A6E66BA}"/>
                </a:ext>
              </a:extLst>
            </p:cNvPr>
            <p:cNvSpPr>
              <a:spLocks noChangeShapeType="1"/>
            </p:cNvSpPr>
            <p:nvPr/>
          </p:nvSpPr>
          <p:spPr bwMode="auto">
            <a:xfrm flipV="1">
              <a:off x="2400604"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7" name="Line 16">
              <a:extLst>
                <a:ext uri="{FF2B5EF4-FFF2-40B4-BE49-F238E27FC236}">
                  <a16:creationId xmlns:a16="http://schemas.microsoft.com/office/drawing/2014/main" id="{05C677C0-574F-1E92-78CE-3C4EAE081A13}"/>
                </a:ext>
              </a:extLst>
            </p:cNvPr>
            <p:cNvSpPr>
              <a:spLocks noChangeShapeType="1"/>
            </p:cNvSpPr>
            <p:nvPr/>
          </p:nvSpPr>
          <p:spPr bwMode="auto">
            <a:xfrm flipV="1">
              <a:off x="3097484"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8" name="Line 17">
              <a:extLst>
                <a:ext uri="{FF2B5EF4-FFF2-40B4-BE49-F238E27FC236}">
                  <a16:creationId xmlns:a16="http://schemas.microsoft.com/office/drawing/2014/main" id="{9799A100-FC52-8B06-EF20-79169B009ED2}"/>
                </a:ext>
              </a:extLst>
            </p:cNvPr>
            <p:cNvSpPr>
              <a:spLocks noChangeShapeType="1"/>
            </p:cNvSpPr>
            <p:nvPr/>
          </p:nvSpPr>
          <p:spPr bwMode="auto">
            <a:xfrm flipV="1">
              <a:off x="3794365"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9" name="Line 18">
              <a:extLst>
                <a:ext uri="{FF2B5EF4-FFF2-40B4-BE49-F238E27FC236}">
                  <a16:creationId xmlns:a16="http://schemas.microsoft.com/office/drawing/2014/main" id="{AF9E346A-8705-9C0F-E5E7-C7C5FED57217}"/>
                </a:ext>
              </a:extLst>
            </p:cNvPr>
            <p:cNvSpPr>
              <a:spLocks noChangeShapeType="1"/>
            </p:cNvSpPr>
            <p:nvPr/>
          </p:nvSpPr>
          <p:spPr bwMode="auto">
            <a:xfrm flipV="1">
              <a:off x="4495723"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0" name="Line 19">
              <a:extLst>
                <a:ext uri="{FF2B5EF4-FFF2-40B4-BE49-F238E27FC236}">
                  <a16:creationId xmlns:a16="http://schemas.microsoft.com/office/drawing/2014/main" id="{6340CE93-0BA6-BD36-20E1-2539F076AD42}"/>
                </a:ext>
              </a:extLst>
            </p:cNvPr>
            <p:cNvSpPr>
              <a:spLocks noChangeShapeType="1"/>
            </p:cNvSpPr>
            <p:nvPr/>
          </p:nvSpPr>
          <p:spPr bwMode="auto">
            <a:xfrm flipV="1">
              <a:off x="5192603"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1" name="Freeform 31">
              <a:extLst>
                <a:ext uri="{FF2B5EF4-FFF2-40B4-BE49-F238E27FC236}">
                  <a16:creationId xmlns:a16="http://schemas.microsoft.com/office/drawing/2014/main" id="{C3D2C310-EA6E-8B84-1CB9-09AAE4948A1E}"/>
                </a:ext>
              </a:extLst>
            </p:cNvPr>
            <p:cNvSpPr>
              <a:spLocks/>
            </p:cNvSpPr>
            <p:nvPr/>
          </p:nvSpPr>
          <p:spPr bwMode="auto">
            <a:xfrm>
              <a:off x="1709691" y="2649753"/>
              <a:ext cx="3276981" cy="2254790"/>
            </a:xfrm>
            <a:custGeom>
              <a:avLst/>
              <a:gdLst>
                <a:gd name="T0" fmla="*/ 30 w 2196"/>
                <a:gd name="T1" fmla="*/ 1497 h 1511"/>
                <a:gd name="T2" fmla="*/ 78 w 2196"/>
                <a:gd name="T3" fmla="*/ 1479 h 1511"/>
                <a:gd name="T4" fmla="*/ 102 w 2196"/>
                <a:gd name="T5" fmla="*/ 1421 h 1511"/>
                <a:gd name="T6" fmla="*/ 142 w 2196"/>
                <a:gd name="T7" fmla="*/ 1380 h 1511"/>
                <a:gd name="T8" fmla="*/ 156 w 2196"/>
                <a:gd name="T9" fmla="*/ 1364 h 1511"/>
                <a:gd name="T10" fmla="*/ 183 w 2196"/>
                <a:gd name="T11" fmla="*/ 1342 h 1511"/>
                <a:gd name="T12" fmla="*/ 201 w 2196"/>
                <a:gd name="T13" fmla="*/ 1320 h 1511"/>
                <a:gd name="T14" fmla="*/ 241 w 2196"/>
                <a:gd name="T15" fmla="*/ 1290 h 1511"/>
                <a:gd name="T16" fmla="*/ 259 w 2196"/>
                <a:gd name="T17" fmla="*/ 1258 h 1511"/>
                <a:gd name="T18" fmla="*/ 303 w 2196"/>
                <a:gd name="T19" fmla="*/ 1238 h 1511"/>
                <a:gd name="T20" fmla="*/ 327 w 2196"/>
                <a:gd name="T21" fmla="*/ 1210 h 1511"/>
                <a:gd name="T22" fmla="*/ 375 w 2196"/>
                <a:gd name="T23" fmla="*/ 1168 h 1511"/>
                <a:gd name="T24" fmla="*/ 389 w 2196"/>
                <a:gd name="T25" fmla="*/ 1150 h 1511"/>
                <a:gd name="T26" fmla="*/ 411 w 2196"/>
                <a:gd name="T27" fmla="*/ 1128 h 1511"/>
                <a:gd name="T28" fmla="*/ 429 w 2196"/>
                <a:gd name="T29" fmla="*/ 1106 h 1511"/>
                <a:gd name="T30" fmla="*/ 451 w 2196"/>
                <a:gd name="T31" fmla="*/ 1083 h 1511"/>
                <a:gd name="T32" fmla="*/ 467 w 2196"/>
                <a:gd name="T33" fmla="*/ 1061 h 1511"/>
                <a:gd name="T34" fmla="*/ 499 w 2196"/>
                <a:gd name="T35" fmla="*/ 1047 h 1511"/>
                <a:gd name="T36" fmla="*/ 543 w 2196"/>
                <a:gd name="T37" fmla="*/ 1015 h 1511"/>
                <a:gd name="T38" fmla="*/ 565 w 2196"/>
                <a:gd name="T39" fmla="*/ 1003 h 1511"/>
                <a:gd name="T40" fmla="*/ 585 w 2196"/>
                <a:gd name="T41" fmla="*/ 971 h 1511"/>
                <a:gd name="T42" fmla="*/ 625 w 2196"/>
                <a:gd name="T43" fmla="*/ 955 h 1511"/>
                <a:gd name="T44" fmla="*/ 643 w 2196"/>
                <a:gd name="T45" fmla="*/ 925 h 1511"/>
                <a:gd name="T46" fmla="*/ 675 w 2196"/>
                <a:gd name="T47" fmla="*/ 907 h 1511"/>
                <a:gd name="T48" fmla="*/ 703 w 2196"/>
                <a:gd name="T49" fmla="*/ 881 h 1511"/>
                <a:gd name="T50" fmla="*/ 733 w 2196"/>
                <a:gd name="T51" fmla="*/ 867 h 1511"/>
                <a:gd name="T52" fmla="*/ 749 w 2196"/>
                <a:gd name="T53" fmla="*/ 839 h 1511"/>
                <a:gd name="T54" fmla="*/ 798 w 2196"/>
                <a:gd name="T55" fmla="*/ 819 h 1511"/>
                <a:gd name="T56" fmla="*/ 826 w 2196"/>
                <a:gd name="T57" fmla="*/ 801 h 1511"/>
                <a:gd name="T58" fmla="*/ 888 w 2196"/>
                <a:gd name="T59" fmla="*/ 780 h 1511"/>
                <a:gd name="T60" fmla="*/ 946 w 2196"/>
                <a:gd name="T61" fmla="*/ 748 h 1511"/>
                <a:gd name="T62" fmla="*/ 980 w 2196"/>
                <a:gd name="T63" fmla="*/ 722 h 1511"/>
                <a:gd name="T64" fmla="*/ 1000 w 2196"/>
                <a:gd name="T65" fmla="*/ 692 h 1511"/>
                <a:gd name="T66" fmla="*/ 1026 w 2196"/>
                <a:gd name="T67" fmla="*/ 676 h 1511"/>
                <a:gd name="T68" fmla="*/ 1048 w 2196"/>
                <a:gd name="T69" fmla="*/ 654 h 1511"/>
                <a:gd name="T70" fmla="*/ 1090 w 2196"/>
                <a:gd name="T71" fmla="*/ 636 h 1511"/>
                <a:gd name="T72" fmla="*/ 1124 w 2196"/>
                <a:gd name="T73" fmla="*/ 606 h 1511"/>
                <a:gd name="T74" fmla="*/ 1156 w 2196"/>
                <a:gd name="T75" fmla="*/ 592 h 1511"/>
                <a:gd name="T76" fmla="*/ 1190 w 2196"/>
                <a:gd name="T77" fmla="*/ 558 h 1511"/>
                <a:gd name="T78" fmla="*/ 1250 w 2196"/>
                <a:gd name="T79" fmla="*/ 536 h 1511"/>
                <a:gd name="T80" fmla="*/ 1314 w 2196"/>
                <a:gd name="T81" fmla="*/ 500 h 1511"/>
                <a:gd name="T82" fmla="*/ 1371 w 2196"/>
                <a:gd name="T83" fmla="*/ 479 h 1511"/>
                <a:gd name="T84" fmla="*/ 1397 w 2196"/>
                <a:gd name="T85" fmla="*/ 443 h 1511"/>
                <a:gd name="T86" fmla="*/ 1427 w 2196"/>
                <a:gd name="T87" fmla="*/ 425 h 1511"/>
                <a:gd name="T88" fmla="*/ 1471 w 2196"/>
                <a:gd name="T89" fmla="*/ 395 h 1511"/>
                <a:gd name="T90" fmla="*/ 1511 w 2196"/>
                <a:gd name="T91" fmla="*/ 369 h 1511"/>
                <a:gd name="T92" fmla="*/ 1543 w 2196"/>
                <a:gd name="T93" fmla="*/ 345 h 1511"/>
                <a:gd name="T94" fmla="*/ 1577 w 2196"/>
                <a:gd name="T95" fmla="*/ 331 h 1511"/>
                <a:gd name="T96" fmla="*/ 1619 w 2196"/>
                <a:gd name="T97" fmla="*/ 305 h 1511"/>
                <a:gd name="T98" fmla="*/ 1655 w 2196"/>
                <a:gd name="T99" fmla="*/ 289 h 1511"/>
                <a:gd name="T100" fmla="*/ 1681 w 2196"/>
                <a:gd name="T101" fmla="*/ 265 h 1511"/>
                <a:gd name="T102" fmla="*/ 1753 w 2196"/>
                <a:gd name="T103" fmla="*/ 253 h 1511"/>
                <a:gd name="T104" fmla="*/ 1793 w 2196"/>
                <a:gd name="T105" fmla="*/ 229 h 1511"/>
                <a:gd name="T106" fmla="*/ 1829 w 2196"/>
                <a:gd name="T107" fmla="*/ 213 h 1511"/>
                <a:gd name="T108" fmla="*/ 1845 w 2196"/>
                <a:gd name="T109" fmla="*/ 189 h 1511"/>
                <a:gd name="T110" fmla="*/ 1897 w 2196"/>
                <a:gd name="T111" fmla="*/ 166 h 1511"/>
                <a:gd name="T112" fmla="*/ 1915 w 2196"/>
                <a:gd name="T113" fmla="*/ 138 h 1511"/>
                <a:gd name="T114" fmla="*/ 1970 w 2196"/>
                <a:gd name="T115" fmla="*/ 124 h 1511"/>
                <a:gd name="T116" fmla="*/ 2016 w 2196"/>
                <a:gd name="T117" fmla="*/ 92 h 1511"/>
                <a:gd name="T118" fmla="*/ 2066 w 2196"/>
                <a:gd name="T119" fmla="*/ 74 h 1511"/>
                <a:gd name="T120" fmla="*/ 2112 w 2196"/>
                <a:gd name="T121" fmla="*/ 42 h 1511"/>
                <a:gd name="T122" fmla="*/ 2148 w 2196"/>
                <a:gd name="T123" fmla="*/ 20 h 1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96" h="1511">
                  <a:moveTo>
                    <a:pt x="0" y="1511"/>
                  </a:moveTo>
                  <a:lnTo>
                    <a:pt x="22" y="1511"/>
                  </a:lnTo>
                  <a:lnTo>
                    <a:pt x="22" y="1503"/>
                  </a:lnTo>
                  <a:lnTo>
                    <a:pt x="30" y="1503"/>
                  </a:lnTo>
                  <a:lnTo>
                    <a:pt x="30" y="1497"/>
                  </a:lnTo>
                  <a:lnTo>
                    <a:pt x="40" y="1497"/>
                  </a:lnTo>
                  <a:lnTo>
                    <a:pt x="40" y="1489"/>
                  </a:lnTo>
                  <a:lnTo>
                    <a:pt x="58" y="1489"/>
                  </a:lnTo>
                  <a:lnTo>
                    <a:pt x="58" y="1479"/>
                  </a:lnTo>
                  <a:lnTo>
                    <a:pt x="78" y="1479"/>
                  </a:lnTo>
                  <a:lnTo>
                    <a:pt x="78" y="1459"/>
                  </a:lnTo>
                  <a:lnTo>
                    <a:pt x="84" y="1459"/>
                  </a:lnTo>
                  <a:lnTo>
                    <a:pt x="84" y="1443"/>
                  </a:lnTo>
                  <a:lnTo>
                    <a:pt x="102" y="1443"/>
                  </a:lnTo>
                  <a:lnTo>
                    <a:pt x="102" y="1421"/>
                  </a:lnTo>
                  <a:lnTo>
                    <a:pt x="120" y="1421"/>
                  </a:lnTo>
                  <a:lnTo>
                    <a:pt x="120" y="1400"/>
                  </a:lnTo>
                  <a:lnTo>
                    <a:pt x="128" y="1400"/>
                  </a:lnTo>
                  <a:lnTo>
                    <a:pt x="128" y="1380"/>
                  </a:lnTo>
                  <a:lnTo>
                    <a:pt x="142" y="1380"/>
                  </a:lnTo>
                  <a:lnTo>
                    <a:pt x="142" y="1376"/>
                  </a:lnTo>
                  <a:lnTo>
                    <a:pt x="146" y="1376"/>
                  </a:lnTo>
                  <a:lnTo>
                    <a:pt x="146" y="1368"/>
                  </a:lnTo>
                  <a:lnTo>
                    <a:pt x="156" y="1368"/>
                  </a:lnTo>
                  <a:lnTo>
                    <a:pt x="156" y="1364"/>
                  </a:lnTo>
                  <a:lnTo>
                    <a:pt x="164" y="1364"/>
                  </a:lnTo>
                  <a:lnTo>
                    <a:pt x="164" y="1352"/>
                  </a:lnTo>
                  <a:lnTo>
                    <a:pt x="175" y="1352"/>
                  </a:lnTo>
                  <a:lnTo>
                    <a:pt x="175" y="1342"/>
                  </a:lnTo>
                  <a:lnTo>
                    <a:pt x="183" y="1342"/>
                  </a:lnTo>
                  <a:lnTo>
                    <a:pt x="183" y="1336"/>
                  </a:lnTo>
                  <a:lnTo>
                    <a:pt x="197" y="1336"/>
                  </a:lnTo>
                  <a:lnTo>
                    <a:pt x="197" y="1330"/>
                  </a:lnTo>
                  <a:lnTo>
                    <a:pt x="201" y="1330"/>
                  </a:lnTo>
                  <a:lnTo>
                    <a:pt x="201" y="1320"/>
                  </a:lnTo>
                  <a:lnTo>
                    <a:pt x="225" y="1320"/>
                  </a:lnTo>
                  <a:lnTo>
                    <a:pt x="225" y="1304"/>
                  </a:lnTo>
                  <a:lnTo>
                    <a:pt x="233" y="1304"/>
                  </a:lnTo>
                  <a:lnTo>
                    <a:pt x="233" y="1290"/>
                  </a:lnTo>
                  <a:lnTo>
                    <a:pt x="241" y="1290"/>
                  </a:lnTo>
                  <a:lnTo>
                    <a:pt x="241" y="1284"/>
                  </a:lnTo>
                  <a:lnTo>
                    <a:pt x="253" y="1284"/>
                  </a:lnTo>
                  <a:lnTo>
                    <a:pt x="253" y="1270"/>
                  </a:lnTo>
                  <a:lnTo>
                    <a:pt x="259" y="1270"/>
                  </a:lnTo>
                  <a:lnTo>
                    <a:pt x="259" y="1258"/>
                  </a:lnTo>
                  <a:lnTo>
                    <a:pt x="275" y="1258"/>
                  </a:lnTo>
                  <a:lnTo>
                    <a:pt x="275" y="1248"/>
                  </a:lnTo>
                  <a:lnTo>
                    <a:pt x="289" y="1248"/>
                  </a:lnTo>
                  <a:lnTo>
                    <a:pt x="289" y="1238"/>
                  </a:lnTo>
                  <a:lnTo>
                    <a:pt x="303" y="1238"/>
                  </a:lnTo>
                  <a:lnTo>
                    <a:pt x="303" y="1226"/>
                  </a:lnTo>
                  <a:lnTo>
                    <a:pt x="315" y="1226"/>
                  </a:lnTo>
                  <a:lnTo>
                    <a:pt x="315" y="1220"/>
                  </a:lnTo>
                  <a:lnTo>
                    <a:pt x="327" y="1220"/>
                  </a:lnTo>
                  <a:lnTo>
                    <a:pt x="327" y="1210"/>
                  </a:lnTo>
                  <a:lnTo>
                    <a:pt x="347" y="1210"/>
                  </a:lnTo>
                  <a:lnTo>
                    <a:pt x="347" y="1186"/>
                  </a:lnTo>
                  <a:lnTo>
                    <a:pt x="359" y="1186"/>
                  </a:lnTo>
                  <a:lnTo>
                    <a:pt x="359" y="1168"/>
                  </a:lnTo>
                  <a:lnTo>
                    <a:pt x="375" y="1168"/>
                  </a:lnTo>
                  <a:lnTo>
                    <a:pt x="375" y="1162"/>
                  </a:lnTo>
                  <a:lnTo>
                    <a:pt x="385" y="1162"/>
                  </a:lnTo>
                  <a:lnTo>
                    <a:pt x="385" y="1158"/>
                  </a:lnTo>
                  <a:lnTo>
                    <a:pt x="389" y="1158"/>
                  </a:lnTo>
                  <a:lnTo>
                    <a:pt x="389" y="1150"/>
                  </a:lnTo>
                  <a:lnTo>
                    <a:pt x="395" y="1150"/>
                  </a:lnTo>
                  <a:lnTo>
                    <a:pt x="395" y="1138"/>
                  </a:lnTo>
                  <a:lnTo>
                    <a:pt x="403" y="1138"/>
                  </a:lnTo>
                  <a:lnTo>
                    <a:pt x="403" y="1128"/>
                  </a:lnTo>
                  <a:lnTo>
                    <a:pt x="411" y="1128"/>
                  </a:lnTo>
                  <a:lnTo>
                    <a:pt x="411" y="1122"/>
                  </a:lnTo>
                  <a:lnTo>
                    <a:pt x="425" y="1122"/>
                  </a:lnTo>
                  <a:lnTo>
                    <a:pt x="425" y="1112"/>
                  </a:lnTo>
                  <a:lnTo>
                    <a:pt x="429" y="1112"/>
                  </a:lnTo>
                  <a:lnTo>
                    <a:pt x="429" y="1106"/>
                  </a:lnTo>
                  <a:lnTo>
                    <a:pt x="435" y="1106"/>
                  </a:lnTo>
                  <a:lnTo>
                    <a:pt x="435" y="1099"/>
                  </a:lnTo>
                  <a:lnTo>
                    <a:pt x="441" y="1099"/>
                  </a:lnTo>
                  <a:lnTo>
                    <a:pt x="441" y="1083"/>
                  </a:lnTo>
                  <a:lnTo>
                    <a:pt x="451" y="1083"/>
                  </a:lnTo>
                  <a:lnTo>
                    <a:pt x="451" y="1075"/>
                  </a:lnTo>
                  <a:lnTo>
                    <a:pt x="459" y="1075"/>
                  </a:lnTo>
                  <a:lnTo>
                    <a:pt x="459" y="1071"/>
                  </a:lnTo>
                  <a:lnTo>
                    <a:pt x="467" y="1071"/>
                  </a:lnTo>
                  <a:lnTo>
                    <a:pt x="467" y="1061"/>
                  </a:lnTo>
                  <a:lnTo>
                    <a:pt x="481" y="1061"/>
                  </a:lnTo>
                  <a:lnTo>
                    <a:pt x="481" y="1055"/>
                  </a:lnTo>
                  <a:lnTo>
                    <a:pt x="493" y="1055"/>
                  </a:lnTo>
                  <a:lnTo>
                    <a:pt x="493" y="1047"/>
                  </a:lnTo>
                  <a:lnTo>
                    <a:pt x="499" y="1047"/>
                  </a:lnTo>
                  <a:lnTo>
                    <a:pt x="499" y="1033"/>
                  </a:lnTo>
                  <a:lnTo>
                    <a:pt x="527" y="1033"/>
                  </a:lnTo>
                  <a:lnTo>
                    <a:pt x="527" y="1021"/>
                  </a:lnTo>
                  <a:lnTo>
                    <a:pt x="543" y="1021"/>
                  </a:lnTo>
                  <a:lnTo>
                    <a:pt x="543" y="1015"/>
                  </a:lnTo>
                  <a:lnTo>
                    <a:pt x="551" y="1015"/>
                  </a:lnTo>
                  <a:lnTo>
                    <a:pt x="551" y="1007"/>
                  </a:lnTo>
                  <a:lnTo>
                    <a:pt x="555" y="1007"/>
                  </a:lnTo>
                  <a:lnTo>
                    <a:pt x="555" y="1003"/>
                  </a:lnTo>
                  <a:lnTo>
                    <a:pt x="565" y="1003"/>
                  </a:lnTo>
                  <a:lnTo>
                    <a:pt x="565" y="993"/>
                  </a:lnTo>
                  <a:lnTo>
                    <a:pt x="573" y="993"/>
                  </a:lnTo>
                  <a:lnTo>
                    <a:pt x="573" y="983"/>
                  </a:lnTo>
                  <a:lnTo>
                    <a:pt x="585" y="983"/>
                  </a:lnTo>
                  <a:lnTo>
                    <a:pt x="585" y="971"/>
                  </a:lnTo>
                  <a:lnTo>
                    <a:pt x="591" y="971"/>
                  </a:lnTo>
                  <a:lnTo>
                    <a:pt x="591" y="963"/>
                  </a:lnTo>
                  <a:lnTo>
                    <a:pt x="615" y="963"/>
                  </a:lnTo>
                  <a:lnTo>
                    <a:pt x="615" y="955"/>
                  </a:lnTo>
                  <a:lnTo>
                    <a:pt x="625" y="955"/>
                  </a:lnTo>
                  <a:lnTo>
                    <a:pt x="625" y="945"/>
                  </a:lnTo>
                  <a:lnTo>
                    <a:pt x="631" y="945"/>
                  </a:lnTo>
                  <a:lnTo>
                    <a:pt x="631" y="937"/>
                  </a:lnTo>
                  <a:lnTo>
                    <a:pt x="643" y="937"/>
                  </a:lnTo>
                  <a:lnTo>
                    <a:pt x="643" y="925"/>
                  </a:lnTo>
                  <a:lnTo>
                    <a:pt x="659" y="925"/>
                  </a:lnTo>
                  <a:lnTo>
                    <a:pt x="659" y="917"/>
                  </a:lnTo>
                  <a:lnTo>
                    <a:pt x="665" y="917"/>
                  </a:lnTo>
                  <a:lnTo>
                    <a:pt x="665" y="907"/>
                  </a:lnTo>
                  <a:lnTo>
                    <a:pt x="675" y="907"/>
                  </a:lnTo>
                  <a:lnTo>
                    <a:pt x="675" y="897"/>
                  </a:lnTo>
                  <a:lnTo>
                    <a:pt x="699" y="897"/>
                  </a:lnTo>
                  <a:lnTo>
                    <a:pt x="699" y="889"/>
                  </a:lnTo>
                  <a:lnTo>
                    <a:pt x="703" y="889"/>
                  </a:lnTo>
                  <a:lnTo>
                    <a:pt x="703" y="881"/>
                  </a:lnTo>
                  <a:lnTo>
                    <a:pt x="709" y="881"/>
                  </a:lnTo>
                  <a:lnTo>
                    <a:pt x="709" y="875"/>
                  </a:lnTo>
                  <a:lnTo>
                    <a:pt x="721" y="875"/>
                  </a:lnTo>
                  <a:lnTo>
                    <a:pt x="721" y="867"/>
                  </a:lnTo>
                  <a:lnTo>
                    <a:pt x="733" y="867"/>
                  </a:lnTo>
                  <a:lnTo>
                    <a:pt x="733" y="857"/>
                  </a:lnTo>
                  <a:lnTo>
                    <a:pt x="739" y="857"/>
                  </a:lnTo>
                  <a:lnTo>
                    <a:pt x="739" y="847"/>
                  </a:lnTo>
                  <a:lnTo>
                    <a:pt x="749" y="847"/>
                  </a:lnTo>
                  <a:lnTo>
                    <a:pt x="749" y="839"/>
                  </a:lnTo>
                  <a:lnTo>
                    <a:pt x="755" y="839"/>
                  </a:lnTo>
                  <a:lnTo>
                    <a:pt x="755" y="829"/>
                  </a:lnTo>
                  <a:lnTo>
                    <a:pt x="782" y="829"/>
                  </a:lnTo>
                  <a:lnTo>
                    <a:pt x="782" y="819"/>
                  </a:lnTo>
                  <a:lnTo>
                    <a:pt x="798" y="819"/>
                  </a:lnTo>
                  <a:lnTo>
                    <a:pt x="798" y="815"/>
                  </a:lnTo>
                  <a:lnTo>
                    <a:pt x="812" y="815"/>
                  </a:lnTo>
                  <a:lnTo>
                    <a:pt x="812" y="809"/>
                  </a:lnTo>
                  <a:lnTo>
                    <a:pt x="826" y="809"/>
                  </a:lnTo>
                  <a:lnTo>
                    <a:pt x="826" y="801"/>
                  </a:lnTo>
                  <a:lnTo>
                    <a:pt x="848" y="801"/>
                  </a:lnTo>
                  <a:lnTo>
                    <a:pt x="848" y="790"/>
                  </a:lnTo>
                  <a:lnTo>
                    <a:pt x="866" y="790"/>
                  </a:lnTo>
                  <a:lnTo>
                    <a:pt x="866" y="780"/>
                  </a:lnTo>
                  <a:lnTo>
                    <a:pt x="888" y="780"/>
                  </a:lnTo>
                  <a:lnTo>
                    <a:pt x="888" y="768"/>
                  </a:lnTo>
                  <a:lnTo>
                    <a:pt x="934" y="768"/>
                  </a:lnTo>
                  <a:lnTo>
                    <a:pt x="934" y="756"/>
                  </a:lnTo>
                  <a:lnTo>
                    <a:pt x="946" y="756"/>
                  </a:lnTo>
                  <a:lnTo>
                    <a:pt x="946" y="748"/>
                  </a:lnTo>
                  <a:lnTo>
                    <a:pt x="952" y="748"/>
                  </a:lnTo>
                  <a:lnTo>
                    <a:pt x="952" y="732"/>
                  </a:lnTo>
                  <a:lnTo>
                    <a:pt x="964" y="732"/>
                  </a:lnTo>
                  <a:lnTo>
                    <a:pt x="964" y="722"/>
                  </a:lnTo>
                  <a:lnTo>
                    <a:pt x="980" y="722"/>
                  </a:lnTo>
                  <a:lnTo>
                    <a:pt x="980" y="714"/>
                  </a:lnTo>
                  <a:lnTo>
                    <a:pt x="990" y="714"/>
                  </a:lnTo>
                  <a:lnTo>
                    <a:pt x="990" y="700"/>
                  </a:lnTo>
                  <a:lnTo>
                    <a:pt x="1000" y="700"/>
                  </a:lnTo>
                  <a:lnTo>
                    <a:pt x="1000" y="692"/>
                  </a:lnTo>
                  <a:lnTo>
                    <a:pt x="1008" y="692"/>
                  </a:lnTo>
                  <a:lnTo>
                    <a:pt x="1008" y="684"/>
                  </a:lnTo>
                  <a:lnTo>
                    <a:pt x="1016" y="684"/>
                  </a:lnTo>
                  <a:lnTo>
                    <a:pt x="1016" y="676"/>
                  </a:lnTo>
                  <a:lnTo>
                    <a:pt x="1026" y="676"/>
                  </a:lnTo>
                  <a:lnTo>
                    <a:pt x="1026" y="670"/>
                  </a:lnTo>
                  <a:lnTo>
                    <a:pt x="1036" y="670"/>
                  </a:lnTo>
                  <a:lnTo>
                    <a:pt x="1036" y="664"/>
                  </a:lnTo>
                  <a:lnTo>
                    <a:pt x="1048" y="664"/>
                  </a:lnTo>
                  <a:lnTo>
                    <a:pt x="1048" y="654"/>
                  </a:lnTo>
                  <a:lnTo>
                    <a:pt x="1068" y="654"/>
                  </a:lnTo>
                  <a:lnTo>
                    <a:pt x="1068" y="644"/>
                  </a:lnTo>
                  <a:lnTo>
                    <a:pt x="1082" y="644"/>
                  </a:lnTo>
                  <a:lnTo>
                    <a:pt x="1082" y="636"/>
                  </a:lnTo>
                  <a:lnTo>
                    <a:pt x="1090" y="636"/>
                  </a:lnTo>
                  <a:lnTo>
                    <a:pt x="1090" y="622"/>
                  </a:lnTo>
                  <a:lnTo>
                    <a:pt x="1102" y="622"/>
                  </a:lnTo>
                  <a:lnTo>
                    <a:pt x="1102" y="614"/>
                  </a:lnTo>
                  <a:lnTo>
                    <a:pt x="1124" y="614"/>
                  </a:lnTo>
                  <a:lnTo>
                    <a:pt x="1124" y="606"/>
                  </a:lnTo>
                  <a:lnTo>
                    <a:pt x="1134" y="606"/>
                  </a:lnTo>
                  <a:lnTo>
                    <a:pt x="1134" y="598"/>
                  </a:lnTo>
                  <a:lnTo>
                    <a:pt x="1146" y="598"/>
                  </a:lnTo>
                  <a:lnTo>
                    <a:pt x="1146" y="592"/>
                  </a:lnTo>
                  <a:lnTo>
                    <a:pt x="1156" y="592"/>
                  </a:lnTo>
                  <a:lnTo>
                    <a:pt x="1156" y="578"/>
                  </a:lnTo>
                  <a:lnTo>
                    <a:pt x="1178" y="578"/>
                  </a:lnTo>
                  <a:lnTo>
                    <a:pt x="1178" y="570"/>
                  </a:lnTo>
                  <a:lnTo>
                    <a:pt x="1190" y="570"/>
                  </a:lnTo>
                  <a:lnTo>
                    <a:pt x="1190" y="558"/>
                  </a:lnTo>
                  <a:lnTo>
                    <a:pt x="1226" y="558"/>
                  </a:lnTo>
                  <a:lnTo>
                    <a:pt x="1226" y="548"/>
                  </a:lnTo>
                  <a:lnTo>
                    <a:pt x="1238" y="548"/>
                  </a:lnTo>
                  <a:lnTo>
                    <a:pt x="1238" y="536"/>
                  </a:lnTo>
                  <a:lnTo>
                    <a:pt x="1250" y="536"/>
                  </a:lnTo>
                  <a:lnTo>
                    <a:pt x="1250" y="530"/>
                  </a:lnTo>
                  <a:lnTo>
                    <a:pt x="1296" y="530"/>
                  </a:lnTo>
                  <a:lnTo>
                    <a:pt x="1296" y="518"/>
                  </a:lnTo>
                  <a:lnTo>
                    <a:pt x="1314" y="518"/>
                  </a:lnTo>
                  <a:lnTo>
                    <a:pt x="1314" y="500"/>
                  </a:lnTo>
                  <a:lnTo>
                    <a:pt x="1359" y="500"/>
                  </a:lnTo>
                  <a:lnTo>
                    <a:pt x="1359" y="490"/>
                  </a:lnTo>
                  <a:lnTo>
                    <a:pt x="1367" y="490"/>
                  </a:lnTo>
                  <a:lnTo>
                    <a:pt x="1367" y="479"/>
                  </a:lnTo>
                  <a:lnTo>
                    <a:pt x="1371" y="479"/>
                  </a:lnTo>
                  <a:lnTo>
                    <a:pt x="1371" y="469"/>
                  </a:lnTo>
                  <a:lnTo>
                    <a:pt x="1387" y="469"/>
                  </a:lnTo>
                  <a:lnTo>
                    <a:pt x="1387" y="459"/>
                  </a:lnTo>
                  <a:lnTo>
                    <a:pt x="1397" y="459"/>
                  </a:lnTo>
                  <a:lnTo>
                    <a:pt x="1397" y="443"/>
                  </a:lnTo>
                  <a:lnTo>
                    <a:pt x="1413" y="443"/>
                  </a:lnTo>
                  <a:lnTo>
                    <a:pt x="1413" y="433"/>
                  </a:lnTo>
                  <a:lnTo>
                    <a:pt x="1421" y="433"/>
                  </a:lnTo>
                  <a:lnTo>
                    <a:pt x="1421" y="425"/>
                  </a:lnTo>
                  <a:lnTo>
                    <a:pt x="1427" y="425"/>
                  </a:lnTo>
                  <a:lnTo>
                    <a:pt x="1427" y="411"/>
                  </a:lnTo>
                  <a:lnTo>
                    <a:pt x="1435" y="411"/>
                  </a:lnTo>
                  <a:lnTo>
                    <a:pt x="1435" y="407"/>
                  </a:lnTo>
                  <a:lnTo>
                    <a:pt x="1471" y="407"/>
                  </a:lnTo>
                  <a:lnTo>
                    <a:pt x="1471" y="395"/>
                  </a:lnTo>
                  <a:lnTo>
                    <a:pt x="1497" y="395"/>
                  </a:lnTo>
                  <a:lnTo>
                    <a:pt x="1497" y="387"/>
                  </a:lnTo>
                  <a:lnTo>
                    <a:pt x="1503" y="387"/>
                  </a:lnTo>
                  <a:lnTo>
                    <a:pt x="1503" y="369"/>
                  </a:lnTo>
                  <a:lnTo>
                    <a:pt x="1511" y="369"/>
                  </a:lnTo>
                  <a:lnTo>
                    <a:pt x="1511" y="361"/>
                  </a:lnTo>
                  <a:lnTo>
                    <a:pt x="1525" y="361"/>
                  </a:lnTo>
                  <a:lnTo>
                    <a:pt x="1525" y="355"/>
                  </a:lnTo>
                  <a:lnTo>
                    <a:pt x="1543" y="355"/>
                  </a:lnTo>
                  <a:lnTo>
                    <a:pt x="1543" y="345"/>
                  </a:lnTo>
                  <a:lnTo>
                    <a:pt x="1561" y="345"/>
                  </a:lnTo>
                  <a:lnTo>
                    <a:pt x="1561" y="337"/>
                  </a:lnTo>
                  <a:lnTo>
                    <a:pt x="1567" y="337"/>
                  </a:lnTo>
                  <a:lnTo>
                    <a:pt x="1567" y="331"/>
                  </a:lnTo>
                  <a:lnTo>
                    <a:pt x="1577" y="331"/>
                  </a:lnTo>
                  <a:lnTo>
                    <a:pt x="1577" y="325"/>
                  </a:lnTo>
                  <a:lnTo>
                    <a:pt x="1597" y="325"/>
                  </a:lnTo>
                  <a:lnTo>
                    <a:pt x="1597" y="317"/>
                  </a:lnTo>
                  <a:lnTo>
                    <a:pt x="1619" y="317"/>
                  </a:lnTo>
                  <a:lnTo>
                    <a:pt x="1619" y="305"/>
                  </a:lnTo>
                  <a:lnTo>
                    <a:pt x="1629" y="305"/>
                  </a:lnTo>
                  <a:lnTo>
                    <a:pt x="1629" y="297"/>
                  </a:lnTo>
                  <a:lnTo>
                    <a:pt x="1643" y="297"/>
                  </a:lnTo>
                  <a:lnTo>
                    <a:pt x="1643" y="289"/>
                  </a:lnTo>
                  <a:lnTo>
                    <a:pt x="1655" y="289"/>
                  </a:lnTo>
                  <a:lnTo>
                    <a:pt x="1655" y="283"/>
                  </a:lnTo>
                  <a:lnTo>
                    <a:pt x="1677" y="283"/>
                  </a:lnTo>
                  <a:lnTo>
                    <a:pt x="1677" y="275"/>
                  </a:lnTo>
                  <a:lnTo>
                    <a:pt x="1681" y="275"/>
                  </a:lnTo>
                  <a:lnTo>
                    <a:pt x="1681" y="265"/>
                  </a:lnTo>
                  <a:lnTo>
                    <a:pt x="1699" y="265"/>
                  </a:lnTo>
                  <a:lnTo>
                    <a:pt x="1699" y="259"/>
                  </a:lnTo>
                  <a:lnTo>
                    <a:pt x="1733" y="259"/>
                  </a:lnTo>
                  <a:lnTo>
                    <a:pt x="1733" y="253"/>
                  </a:lnTo>
                  <a:lnTo>
                    <a:pt x="1753" y="253"/>
                  </a:lnTo>
                  <a:lnTo>
                    <a:pt x="1753" y="249"/>
                  </a:lnTo>
                  <a:lnTo>
                    <a:pt x="1777" y="249"/>
                  </a:lnTo>
                  <a:lnTo>
                    <a:pt x="1777" y="239"/>
                  </a:lnTo>
                  <a:lnTo>
                    <a:pt x="1793" y="239"/>
                  </a:lnTo>
                  <a:lnTo>
                    <a:pt x="1793" y="229"/>
                  </a:lnTo>
                  <a:lnTo>
                    <a:pt x="1809" y="229"/>
                  </a:lnTo>
                  <a:lnTo>
                    <a:pt x="1809" y="221"/>
                  </a:lnTo>
                  <a:lnTo>
                    <a:pt x="1823" y="221"/>
                  </a:lnTo>
                  <a:lnTo>
                    <a:pt x="1823" y="213"/>
                  </a:lnTo>
                  <a:lnTo>
                    <a:pt x="1829" y="213"/>
                  </a:lnTo>
                  <a:lnTo>
                    <a:pt x="1829" y="203"/>
                  </a:lnTo>
                  <a:lnTo>
                    <a:pt x="1837" y="203"/>
                  </a:lnTo>
                  <a:lnTo>
                    <a:pt x="1837" y="197"/>
                  </a:lnTo>
                  <a:lnTo>
                    <a:pt x="1845" y="197"/>
                  </a:lnTo>
                  <a:lnTo>
                    <a:pt x="1845" y="189"/>
                  </a:lnTo>
                  <a:lnTo>
                    <a:pt x="1867" y="189"/>
                  </a:lnTo>
                  <a:lnTo>
                    <a:pt x="1867" y="181"/>
                  </a:lnTo>
                  <a:lnTo>
                    <a:pt x="1885" y="181"/>
                  </a:lnTo>
                  <a:lnTo>
                    <a:pt x="1885" y="166"/>
                  </a:lnTo>
                  <a:lnTo>
                    <a:pt x="1897" y="166"/>
                  </a:lnTo>
                  <a:lnTo>
                    <a:pt x="1897" y="160"/>
                  </a:lnTo>
                  <a:lnTo>
                    <a:pt x="1907" y="160"/>
                  </a:lnTo>
                  <a:lnTo>
                    <a:pt x="1907" y="150"/>
                  </a:lnTo>
                  <a:lnTo>
                    <a:pt x="1915" y="150"/>
                  </a:lnTo>
                  <a:lnTo>
                    <a:pt x="1915" y="138"/>
                  </a:lnTo>
                  <a:lnTo>
                    <a:pt x="1929" y="138"/>
                  </a:lnTo>
                  <a:lnTo>
                    <a:pt x="1929" y="132"/>
                  </a:lnTo>
                  <a:lnTo>
                    <a:pt x="1954" y="132"/>
                  </a:lnTo>
                  <a:lnTo>
                    <a:pt x="1954" y="124"/>
                  </a:lnTo>
                  <a:lnTo>
                    <a:pt x="1970" y="124"/>
                  </a:lnTo>
                  <a:lnTo>
                    <a:pt x="1970" y="112"/>
                  </a:lnTo>
                  <a:lnTo>
                    <a:pt x="2006" y="112"/>
                  </a:lnTo>
                  <a:lnTo>
                    <a:pt x="2006" y="102"/>
                  </a:lnTo>
                  <a:lnTo>
                    <a:pt x="2016" y="102"/>
                  </a:lnTo>
                  <a:lnTo>
                    <a:pt x="2016" y="92"/>
                  </a:lnTo>
                  <a:lnTo>
                    <a:pt x="2022" y="92"/>
                  </a:lnTo>
                  <a:lnTo>
                    <a:pt x="2022" y="86"/>
                  </a:lnTo>
                  <a:lnTo>
                    <a:pt x="2050" y="86"/>
                  </a:lnTo>
                  <a:lnTo>
                    <a:pt x="2050" y="74"/>
                  </a:lnTo>
                  <a:lnTo>
                    <a:pt x="2066" y="74"/>
                  </a:lnTo>
                  <a:lnTo>
                    <a:pt x="2066" y="66"/>
                  </a:lnTo>
                  <a:lnTo>
                    <a:pt x="2098" y="66"/>
                  </a:lnTo>
                  <a:lnTo>
                    <a:pt x="2098" y="56"/>
                  </a:lnTo>
                  <a:lnTo>
                    <a:pt x="2112" y="56"/>
                  </a:lnTo>
                  <a:lnTo>
                    <a:pt x="2112" y="42"/>
                  </a:lnTo>
                  <a:lnTo>
                    <a:pt x="2122" y="42"/>
                  </a:lnTo>
                  <a:lnTo>
                    <a:pt x="2122" y="34"/>
                  </a:lnTo>
                  <a:lnTo>
                    <a:pt x="2140" y="34"/>
                  </a:lnTo>
                  <a:lnTo>
                    <a:pt x="2140" y="20"/>
                  </a:lnTo>
                  <a:lnTo>
                    <a:pt x="2148" y="20"/>
                  </a:lnTo>
                  <a:lnTo>
                    <a:pt x="2148" y="14"/>
                  </a:lnTo>
                  <a:lnTo>
                    <a:pt x="2196" y="14"/>
                  </a:lnTo>
                  <a:lnTo>
                    <a:pt x="2196" y="0"/>
                  </a:lnTo>
                </a:path>
              </a:pathLst>
            </a:custGeom>
            <a:noFill/>
            <a:ln w="28575">
              <a:solidFill>
                <a:schemeClr val="accent6">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2" name="Freeform 33">
              <a:extLst>
                <a:ext uri="{FF2B5EF4-FFF2-40B4-BE49-F238E27FC236}">
                  <a16:creationId xmlns:a16="http://schemas.microsoft.com/office/drawing/2014/main" id="{92D6043D-A7F2-6924-4BB1-E520205C1C29}"/>
                </a:ext>
              </a:extLst>
            </p:cNvPr>
            <p:cNvSpPr>
              <a:spLocks/>
            </p:cNvSpPr>
            <p:nvPr/>
          </p:nvSpPr>
          <p:spPr bwMode="auto">
            <a:xfrm>
              <a:off x="1790273" y="2988494"/>
              <a:ext cx="3244152" cy="1838453"/>
            </a:xfrm>
            <a:custGeom>
              <a:avLst/>
              <a:gdLst>
                <a:gd name="T0" fmla="*/ 56 w 2174"/>
                <a:gd name="T1" fmla="*/ 1216 h 1232"/>
                <a:gd name="T2" fmla="*/ 96 w 2174"/>
                <a:gd name="T3" fmla="*/ 1196 h 1232"/>
                <a:gd name="T4" fmla="*/ 113 w 2174"/>
                <a:gd name="T5" fmla="*/ 1173 h 1232"/>
                <a:gd name="T6" fmla="*/ 153 w 2174"/>
                <a:gd name="T7" fmla="*/ 1155 h 1232"/>
                <a:gd name="T8" fmla="*/ 177 w 2174"/>
                <a:gd name="T9" fmla="*/ 1133 h 1232"/>
                <a:gd name="T10" fmla="*/ 197 w 2174"/>
                <a:gd name="T11" fmla="*/ 1115 h 1232"/>
                <a:gd name="T12" fmla="*/ 229 w 2174"/>
                <a:gd name="T13" fmla="*/ 1095 h 1232"/>
                <a:gd name="T14" fmla="*/ 243 w 2174"/>
                <a:gd name="T15" fmla="*/ 1081 h 1232"/>
                <a:gd name="T16" fmla="*/ 277 w 2174"/>
                <a:gd name="T17" fmla="*/ 1051 h 1232"/>
                <a:gd name="T18" fmla="*/ 313 w 2174"/>
                <a:gd name="T19" fmla="*/ 1035 h 1232"/>
                <a:gd name="T20" fmla="*/ 359 w 2174"/>
                <a:gd name="T21" fmla="*/ 1019 h 1232"/>
                <a:gd name="T22" fmla="*/ 401 w 2174"/>
                <a:gd name="T23" fmla="*/ 999 h 1232"/>
                <a:gd name="T24" fmla="*/ 421 w 2174"/>
                <a:gd name="T25" fmla="*/ 979 h 1232"/>
                <a:gd name="T26" fmla="*/ 463 w 2174"/>
                <a:gd name="T27" fmla="*/ 955 h 1232"/>
                <a:gd name="T28" fmla="*/ 489 w 2174"/>
                <a:gd name="T29" fmla="*/ 929 h 1232"/>
                <a:gd name="T30" fmla="*/ 501 w 2174"/>
                <a:gd name="T31" fmla="*/ 911 h 1232"/>
                <a:gd name="T32" fmla="*/ 525 w 2174"/>
                <a:gd name="T33" fmla="*/ 893 h 1232"/>
                <a:gd name="T34" fmla="*/ 541 w 2174"/>
                <a:gd name="T35" fmla="*/ 876 h 1232"/>
                <a:gd name="T36" fmla="*/ 583 w 2174"/>
                <a:gd name="T37" fmla="*/ 854 h 1232"/>
                <a:gd name="T38" fmla="*/ 597 w 2174"/>
                <a:gd name="T39" fmla="*/ 838 h 1232"/>
                <a:gd name="T40" fmla="*/ 627 w 2174"/>
                <a:gd name="T41" fmla="*/ 818 h 1232"/>
                <a:gd name="T42" fmla="*/ 647 w 2174"/>
                <a:gd name="T43" fmla="*/ 804 h 1232"/>
                <a:gd name="T44" fmla="*/ 710 w 2174"/>
                <a:gd name="T45" fmla="*/ 788 h 1232"/>
                <a:gd name="T46" fmla="*/ 730 w 2174"/>
                <a:gd name="T47" fmla="*/ 768 h 1232"/>
                <a:gd name="T48" fmla="*/ 756 w 2174"/>
                <a:gd name="T49" fmla="*/ 754 h 1232"/>
                <a:gd name="T50" fmla="*/ 776 w 2174"/>
                <a:gd name="T51" fmla="*/ 740 h 1232"/>
                <a:gd name="T52" fmla="*/ 800 w 2174"/>
                <a:gd name="T53" fmla="*/ 718 h 1232"/>
                <a:gd name="T54" fmla="*/ 854 w 2174"/>
                <a:gd name="T55" fmla="*/ 700 h 1232"/>
                <a:gd name="T56" fmla="*/ 880 w 2174"/>
                <a:gd name="T57" fmla="*/ 672 h 1232"/>
                <a:gd name="T58" fmla="*/ 902 w 2174"/>
                <a:gd name="T59" fmla="*/ 652 h 1232"/>
                <a:gd name="T60" fmla="*/ 942 w 2174"/>
                <a:gd name="T61" fmla="*/ 632 h 1232"/>
                <a:gd name="T62" fmla="*/ 972 w 2174"/>
                <a:gd name="T63" fmla="*/ 620 h 1232"/>
                <a:gd name="T64" fmla="*/ 1012 w 2174"/>
                <a:gd name="T65" fmla="*/ 604 h 1232"/>
                <a:gd name="T66" fmla="*/ 1048 w 2174"/>
                <a:gd name="T67" fmla="*/ 582 h 1232"/>
                <a:gd name="T68" fmla="*/ 1074 w 2174"/>
                <a:gd name="T69" fmla="*/ 563 h 1232"/>
                <a:gd name="T70" fmla="*/ 1148 w 2174"/>
                <a:gd name="T71" fmla="*/ 541 h 1232"/>
                <a:gd name="T72" fmla="*/ 1166 w 2174"/>
                <a:gd name="T73" fmla="*/ 527 h 1232"/>
                <a:gd name="T74" fmla="*/ 1188 w 2174"/>
                <a:gd name="T75" fmla="*/ 505 h 1232"/>
                <a:gd name="T76" fmla="*/ 1256 w 2174"/>
                <a:gd name="T77" fmla="*/ 469 h 1232"/>
                <a:gd name="T78" fmla="*/ 1292 w 2174"/>
                <a:gd name="T79" fmla="*/ 457 h 1232"/>
                <a:gd name="T80" fmla="*/ 1335 w 2174"/>
                <a:gd name="T81" fmla="*/ 429 h 1232"/>
                <a:gd name="T82" fmla="*/ 1387 w 2174"/>
                <a:gd name="T83" fmla="*/ 397 h 1232"/>
                <a:gd name="T84" fmla="*/ 1437 w 2174"/>
                <a:gd name="T85" fmla="*/ 379 h 1232"/>
                <a:gd name="T86" fmla="*/ 1459 w 2174"/>
                <a:gd name="T87" fmla="*/ 363 h 1232"/>
                <a:gd name="T88" fmla="*/ 1505 w 2174"/>
                <a:gd name="T89" fmla="*/ 347 h 1232"/>
                <a:gd name="T90" fmla="*/ 1561 w 2174"/>
                <a:gd name="T91" fmla="*/ 321 h 1232"/>
                <a:gd name="T92" fmla="*/ 1583 w 2174"/>
                <a:gd name="T93" fmla="*/ 281 h 1232"/>
                <a:gd name="T94" fmla="*/ 1607 w 2174"/>
                <a:gd name="T95" fmla="*/ 254 h 1232"/>
                <a:gd name="T96" fmla="*/ 1677 w 2174"/>
                <a:gd name="T97" fmla="*/ 230 h 1232"/>
                <a:gd name="T98" fmla="*/ 1703 w 2174"/>
                <a:gd name="T99" fmla="*/ 212 h 1232"/>
                <a:gd name="T100" fmla="*/ 1737 w 2174"/>
                <a:gd name="T101" fmla="*/ 176 h 1232"/>
                <a:gd name="T102" fmla="*/ 1795 w 2174"/>
                <a:gd name="T103" fmla="*/ 156 h 1232"/>
                <a:gd name="T104" fmla="*/ 1825 w 2174"/>
                <a:gd name="T105" fmla="*/ 136 h 1232"/>
                <a:gd name="T106" fmla="*/ 1851 w 2174"/>
                <a:gd name="T107" fmla="*/ 118 h 1232"/>
                <a:gd name="T108" fmla="*/ 1902 w 2174"/>
                <a:gd name="T109" fmla="*/ 90 h 1232"/>
                <a:gd name="T110" fmla="*/ 1994 w 2174"/>
                <a:gd name="T111" fmla="*/ 62 h 1232"/>
                <a:gd name="T112" fmla="*/ 2068 w 2174"/>
                <a:gd name="T113" fmla="*/ 48 h 1232"/>
                <a:gd name="T114" fmla="*/ 2118 w 2174"/>
                <a:gd name="T115" fmla="*/ 28 h 1232"/>
                <a:gd name="T116" fmla="*/ 2138 w 2174"/>
                <a:gd name="T117" fmla="*/ 8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74" h="1232">
                  <a:moveTo>
                    <a:pt x="0" y="1232"/>
                  </a:moveTo>
                  <a:lnTo>
                    <a:pt x="30" y="1232"/>
                  </a:lnTo>
                  <a:lnTo>
                    <a:pt x="30" y="1216"/>
                  </a:lnTo>
                  <a:lnTo>
                    <a:pt x="56" y="1216"/>
                  </a:lnTo>
                  <a:lnTo>
                    <a:pt x="56" y="1208"/>
                  </a:lnTo>
                  <a:lnTo>
                    <a:pt x="64" y="1208"/>
                  </a:lnTo>
                  <a:lnTo>
                    <a:pt x="64" y="1196"/>
                  </a:lnTo>
                  <a:lnTo>
                    <a:pt x="96" y="1196"/>
                  </a:lnTo>
                  <a:lnTo>
                    <a:pt x="96" y="1183"/>
                  </a:lnTo>
                  <a:lnTo>
                    <a:pt x="108" y="1183"/>
                  </a:lnTo>
                  <a:lnTo>
                    <a:pt x="108" y="1173"/>
                  </a:lnTo>
                  <a:lnTo>
                    <a:pt x="113" y="1173"/>
                  </a:lnTo>
                  <a:lnTo>
                    <a:pt x="113" y="1163"/>
                  </a:lnTo>
                  <a:lnTo>
                    <a:pt x="145" y="1163"/>
                  </a:lnTo>
                  <a:lnTo>
                    <a:pt x="145" y="1155"/>
                  </a:lnTo>
                  <a:lnTo>
                    <a:pt x="153" y="1155"/>
                  </a:lnTo>
                  <a:lnTo>
                    <a:pt x="153" y="1145"/>
                  </a:lnTo>
                  <a:lnTo>
                    <a:pt x="171" y="1145"/>
                  </a:lnTo>
                  <a:lnTo>
                    <a:pt x="171" y="1133"/>
                  </a:lnTo>
                  <a:lnTo>
                    <a:pt x="177" y="1133"/>
                  </a:lnTo>
                  <a:lnTo>
                    <a:pt x="177" y="1127"/>
                  </a:lnTo>
                  <a:lnTo>
                    <a:pt x="187" y="1127"/>
                  </a:lnTo>
                  <a:lnTo>
                    <a:pt x="187" y="1115"/>
                  </a:lnTo>
                  <a:lnTo>
                    <a:pt x="197" y="1115"/>
                  </a:lnTo>
                  <a:lnTo>
                    <a:pt x="197" y="1107"/>
                  </a:lnTo>
                  <a:lnTo>
                    <a:pt x="211" y="1107"/>
                  </a:lnTo>
                  <a:lnTo>
                    <a:pt x="211" y="1095"/>
                  </a:lnTo>
                  <a:lnTo>
                    <a:pt x="229" y="1095"/>
                  </a:lnTo>
                  <a:lnTo>
                    <a:pt x="229" y="1085"/>
                  </a:lnTo>
                  <a:lnTo>
                    <a:pt x="237" y="1085"/>
                  </a:lnTo>
                  <a:lnTo>
                    <a:pt x="237" y="1081"/>
                  </a:lnTo>
                  <a:lnTo>
                    <a:pt x="243" y="1081"/>
                  </a:lnTo>
                  <a:lnTo>
                    <a:pt x="243" y="1067"/>
                  </a:lnTo>
                  <a:lnTo>
                    <a:pt x="263" y="1067"/>
                  </a:lnTo>
                  <a:lnTo>
                    <a:pt x="263" y="1051"/>
                  </a:lnTo>
                  <a:lnTo>
                    <a:pt x="277" y="1051"/>
                  </a:lnTo>
                  <a:lnTo>
                    <a:pt x="277" y="1045"/>
                  </a:lnTo>
                  <a:lnTo>
                    <a:pt x="305" y="1045"/>
                  </a:lnTo>
                  <a:lnTo>
                    <a:pt x="305" y="1035"/>
                  </a:lnTo>
                  <a:lnTo>
                    <a:pt x="313" y="1035"/>
                  </a:lnTo>
                  <a:lnTo>
                    <a:pt x="313" y="1027"/>
                  </a:lnTo>
                  <a:lnTo>
                    <a:pt x="345" y="1027"/>
                  </a:lnTo>
                  <a:lnTo>
                    <a:pt x="345" y="1019"/>
                  </a:lnTo>
                  <a:lnTo>
                    <a:pt x="359" y="1019"/>
                  </a:lnTo>
                  <a:lnTo>
                    <a:pt x="359" y="1009"/>
                  </a:lnTo>
                  <a:lnTo>
                    <a:pt x="391" y="1009"/>
                  </a:lnTo>
                  <a:lnTo>
                    <a:pt x="391" y="999"/>
                  </a:lnTo>
                  <a:lnTo>
                    <a:pt x="401" y="999"/>
                  </a:lnTo>
                  <a:lnTo>
                    <a:pt x="401" y="989"/>
                  </a:lnTo>
                  <a:lnTo>
                    <a:pt x="415" y="989"/>
                  </a:lnTo>
                  <a:lnTo>
                    <a:pt x="415" y="979"/>
                  </a:lnTo>
                  <a:lnTo>
                    <a:pt x="421" y="979"/>
                  </a:lnTo>
                  <a:lnTo>
                    <a:pt x="421" y="971"/>
                  </a:lnTo>
                  <a:lnTo>
                    <a:pt x="429" y="971"/>
                  </a:lnTo>
                  <a:lnTo>
                    <a:pt x="429" y="955"/>
                  </a:lnTo>
                  <a:lnTo>
                    <a:pt x="463" y="955"/>
                  </a:lnTo>
                  <a:lnTo>
                    <a:pt x="463" y="949"/>
                  </a:lnTo>
                  <a:lnTo>
                    <a:pt x="475" y="949"/>
                  </a:lnTo>
                  <a:lnTo>
                    <a:pt x="475" y="929"/>
                  </a:lnTo>
                  <a:lnTo>
                    <a:pt x="489" y="929"/>
                  </a:lnTo>
                  <a:lnTo>
                    <a:pt x="489" y="919"/>
                  </a:lnTo>
                  <a:lnTo>
                    <a:pt x="497" y="919"/>
                  </a:lnTo>
                  <a:lnTo>
                    <a:pt x="497" y="911"/>
                  </a:lnTo>
                  <a:lnTo>
                    <a:pt x="501" y="911"/>
                  </a:lnTo>
                  <a:lnTo>
                    <a:pt x="501" y="901"/>
                  </a:lnTo>
                  <a:lnTo>
                    <a:pt x="507" y="901"/>
                  </a:lnTo>
                  <a:lnTo>
                    <a:pt x="507" y="893"/>
                  </a:lnTo>
                  <a:lnTo>
                    <a:pt x="525" y="893"/>
                  </a:lnTo>
                  <a:lnTo>
                    <a:pt x="525" y="887"/>
                  </a:lnTo>
                  <a:lnTo>
                    <a:pt x="535" y="887"/>
                  </a:lnTo>
                  <a:lnTo>
                    <a:pt x="535" y="876"/>
                  </a:lnTo>
                  <a:lnTo>
                    <a:pt x="541" y="876"/>
                  </a:lnTo>
                  <a:lnTo>
                    <a:pt x="541" y="864"/>
                  </a:lnTo>
                  <a:lnTo>
                    <a:pt x="569" y="864"/>
                  </a:lnTo>
                  <a:lnTo>
                    <a:pt x="569" y="854"/>
                  </a:lnTo>
                  <a:lnTo>
                    <a:pt x="583" y="854"/>
                  </a:lnTo>
                  <a:lnTo>
                    <a:pt x="583" y="848"/>
                  </a:lnTo>
                  <a:lnTo>
                    <a:pt x="591" y="848"/>
                  </a:lnTo>
                  <a:lnTo>
                    <a:pt x="591" y="838"/>
                  </a:lnTo>
                  <a:lnTo>
                    <a:pt x="597" y="838"/>
                  </a:lnTo>
                  <a:lnTo>
                    <a:pt x="597" y="834"/>
                  </a:lnTo>
                  <a:lnTo>
                    <a:pt x="621" y="834"/>
                  </a:lnTo>
                  <a:lnTo>
                    <a:pt x="621" y="818"/>
                  </a:lnTo>
                  <a:lnTo>
                    <a:pt x="627" y="818"/>
                  </a:lnTo>
                  <a:lnTo>
                    <a:pt x="627" y="814"/>
                  </a:lnTo>
                  <a:lnTo>
                    <a:pt x="641" y="814"/>
                  </a:lnTo>
                  <a:lnTo>
                    <a:pt x="641" y="804"/>
                  </a:lnTo>
                  <a:lnTo>
                    <a:pt x="647" y="804"/>
                  </a:lnTo>
                  <a:lnTo>
                    <a:pt x="647" y="798"/>
                  </a:lnTo>
                  <a:lnTo>
                    <a:pt x="693" y="798"/>
                  </a:lnTo>
                  <a:lnTo>
                    <a:pt x="693" y="788"/>
                  </a:lnTo>
                  <a:lnTo>
                    <a:pt x="710" y="788"/>
                  </a:lnTo>
                  <a:lnTo>
                    <a:pt x="710" y="776"/>
                  </a:lnTo>
                  <a:lnTo>
                    <a:pt x="716" y="776"/>
                  </a:lnTo>
                  <a:lnTo>
                    <a:pt x="716" y="768"/>
                  </a:lnTo>
                  <a:lnTo>
                    <a:pt x="730" y="768"/>
                  </a:lnTo>
                  <a:lnTo>
                    <a:pt x="730" y="760"/>
                  </a:lnTo>
                  <a:lnTo>
                    <a:pt x="734" y="760"/>
                  </a:lnTo>
                  <a:lnTo>
                    <a:pt x="734" y="754"/>
                  </a:lnTo>
                  <a:lnTo>
                    <a:pt x="756" y="754"/>
                  </a:lnTo>
                  <a:lnTo>
                    <a:pt x="756" y="748"/>
                  </a:lnTo>
                  <a:lnTo>
                    <a:pt x="772" y="748"/>
                  </a:lnTo>
                  <a:lnTo>
                    <a:pt x="772" y="740"/>
                  </a:lnTo>
                  <a:lnTo>
                    <a:pt x="776" y="740"/>
                  </a:lnTo>
                  <a:lnTo>
                    <a:pt x="776" y="732"/>
                  </a:lnTo>
                  <a:lnTo>
                    <a:pt x="788" y="732"/>
                  </a:lnTo>
                  <a:lnTo>
                    <a:pt x="788" y="718"/>
                  </a:lnTo>
                  <a:lnTo>
                    <a:pt x="800" y="718"/>
                  </a:lnTo>
                  <a:lnTo>
                    <a:pt x="800" y="712"/>
                  </a:lnTo>
                  <a:lnTo>
                    <a:pt x="834" y="712"/>
                  </a:lnTo>
                  <a:lnTo>
                    <a:pt x="834" y="700"/>
                  </a:lnTo>
                  <a:lnTo>
                    <a:pt x="854" y="700"/>
                  </a:lnTo>
                  <a:lnTo>
                    <a:pt x="854" y="690"/>
                  </a:lnTo>
                  <a:lnTo>
                    <a:pt x="874" y="690"/>
                  </a:lnTo>
                  <a:lnTo>
                    <a:pt x="874" y="672"/>
                  </a:lnTo>
                  <a:lnTo>
                    <a:pt x="880" y="672"/>
                  </a:lnTo>
                  <a:lnTo>
                    <a:pt x="880" y="662"/>
                  </a:lnTo>
                  <a:lnTo>
                    <a:pt x="888" y="662"/>
                  </a:lnTo>
                  <a:lnTo>
                    <a:pt x="888" y="652"/>
                  </a:lnTo>
                  <a:lnTo>
                    <a:pt x="902" y="652"/>
                  </a:lnTo>
                  <a:lnTo>
                    <a:pt x="902" y="640"/>
                  </a:lnTo>
                  <a:lnTo>
                    <a:pt x="934" y="640"/>
                  </a:lnTo>
                  <a:lnTo>
                    <a:pt x="934" y="632"/>
                  </a:lnTo>
                  <a:lnTo>
                    <a:pt x="942" y="632"/>
                  </a:lnTo>
                  <a:lnTo>
                    <a:pt x="942" y="626"/>
                  </a:lnTo>
                  <a:lnTo>
                    <a:pt x="950" y="626"/>
                  </a:lnTo>
                  <a:lnTo>
                    <a:pt x="950" y="620"/>
                  </a:lnTo>
                  <a:lnTo>
                    <a:pt x="972" y="620"/>
                  </a:lnTo>
                  <a:lnTo>
                    <a:pt x="972" y="612"/>
                  </a:lnTo>
                  <a:lnTo>
                    <a:pt x="996" y="612"/>
                  </a:lnTo>
                  <a:lnTo>
                    <a:pt x="996" y="604"/>
                  </a:lnTo>
                  <a:lnTo>
                    <a:pt x="1012" y="604"/>
                  </a:lnTo>
                  <a:lnTo>
                    <a:pt x="1012" y="594"/>
                  </a:lnTo>
                  <a:lnTo>
                    <a:pt x="1028" y="594"/>
                  </a:lnTo>
                  <a:lnTo>
                    <a:pt x="1028" y="582"/>
                  </a:lnTo>
                  <a:lnTo>
                    <a:pt x="1048" y="582"/>
                  </a:lnTo>
                  <a:lnTo>
                    <a:pt x="1048" y="574"/>
                  </a:lnTo>
                  <a:lnTo>
                    <a:pt x="1058" y="574"/>
                  </a:lnTo>
                  <a:lnTo>
                    <a:pt x="1058" y="563"/>
                  </a:lnTo>
                  <a:lnTo>
                    <a:pt x="1074" y="563"/>
                  </a:lnTo>
                  <a:lnTo>
                    <a:pt x="1074" y="553"/>
                  </a:lnTo>
                  <a:lnTo>
                    <a:pt x="1088" y="553"/>
                  </a:lnTo>
                  <a:lnTo>
                    <a:pt x="1088" y="541"/>
                  </a:lnTo>
                  <a:lnTo>
                    <a:pt x="1148" y="541"/>
                  </a:lnTo>
                  <a:lnTo>
                    <a:pt x="1148" y="535"/>
                  </a:lnTo>
                  <a:lnTo>
                    <a:pt x="1154" y="535"/>
                  </a:lnTo>
                  <a:lnTo>
                    <a:pt x="1154" y="527"/>
                  </a:lnTo>
                  <a:lnTo>
                    <a:pt x="1166" y="527"/>
                  </a:lnTo>
                  <a:lnTo>
                    <a:pt x="1166" y="515"/>
                  </a:lnTo>
                  <a:lnTo>
                    <a:pt x="1182" y="515"/>
                  </a:lnTo>
                  <a:lnTo>
                    <a:pt x="1182" y="505"/>
                  </a:lnTo>
                  <a:lnTo>
                    <a:pt x="1188" y="505"/>
                  </a:lnTo>
                  <a:lnTo>
                    <a:pt x="1188" y="485"/>
                  </a:lnTo>
                  <a:lnTo>
                    <a:pt x="1222" y="485"/>
                  </a:lnTo>
                  <a:lnTo>
                    <a:pt x="1222" y="469"/>
                  </a:lnTo>
                  <a:lnTo>
                    <a:pt x="1256" y="469"/>
                  </a:lnTo>
                  <a:lnTo>
                    <a:pt x="1256" y="461"/>
                  </a:lnTo>
                  <a:lnTo>
                    <a:pt x="1274" y="461"/>
                  </a:lnTo>
                  <a:lnTo>
                    <a:pt x="1274" y="457"/>
                  </a:lnTo>
                  <a:lnTo>
                    <a:pt x="1292" y="457"/>
                  </a:lnTo>
                  <a:lnTo>
                    <a:pt x="1292" y="447"/>
                  </a:lnTo>
                  <a:lnTo>
                    <a:pt x="1301" y="447"/>
                  </a:lnTo>
                  <a:lnTo>
                    <a:pt x="1301" y="429"/>
                  </a:lnTo>
                  <a:lnTo>
                    <a:pt x="1335" y="429"/>
                  </a:lnTo>
                  <a:lnTo>
                    <a:pt x="1335" y="413"/>
                  </a:lnTo>
                  <a:lnTo>
                    <a:pt x="1343" y="413"/>
                  </a:lnTo>
                  <a:lnTo>
                    <a:pt x="1343" y="397"/>
                  </a:lnTo>
                  <a:lnTo>
                    <a:pt x="1387" y="397"/>
                  </a:lnTo>
                  <a:lnTo>
                    <a:pt x="1387" y="389"/>
                  </a:lnTo>
                  <a:lnTo>
                    <a:pt x="1403" y="389"/>
                  </a:lnTo>
                  <a:lnTo>
                    <a:pt x="1403" y="379"/>
                  </a:lnTo>
                  <a:lnTo>
                    <a:pt x="1437" y="379"/>
                  </a:lnTo>
                  <a:lnTo>
                    <a:pt x="1437" y="373"/>
                  </a:lnTo>
                  <a:lnTo>
                    <a:pt x="1455" y="373"/>
                  </a:lnTo>
                  <a:lnTo>
                    <a:pt x="1455" y="363"/>
                  </a:lnTo>
                  <a:lnTo>
                    <a:pt x="1459" y="363"/>
                  </a:lnTo>
                  <a:lnTo>
                    <a:pt x="1459" y="357"/>
                  </a:lnTo>
                  <a:lnTo>
                    <a:pt x="1465" y="357"/>
                  </a:lnTo>
                  <a:lnTo>
                    <a:pt x="1465" y="347"/>
                  </a:lnTo>
                  <a:lnTo>
                    <a:pt x="1505" y="347"/>
                  </a:lnTo>
                  <a:lnTo>
                    <a:pt x="1505" y="329"/>
                  </a:lnTo>
                  <a:lnTo>
                    <a:pt x="1549" y="329"/>
                  </a:lnTo>
                  <a:lnTo>
                    <a:pt x="1549" y="321"/>
                  </a:lnTo>
                  <a:lnTo>
                    <a:pt x="1561" y="321"/>
                  </a:lnTo>
                  <a:lnTo>
                    <a:pt x="1561" y="295"/>
                  </a:lnTo>
                  <a:lnTo>
                    <a:pt x="1577" y="295"/>
                  </a:lnTo>
                  <a:lnTo>
                    <a:pt x="1577" y="281"/>
                  </a:lnTo>
                  <a:lnTo>
                    <a:pt x="1583" y="281"/>
                  </a:lnTo>
                  <a:lnTo>
                    <a:pt x="1583" y="263"/>
                  </a:lnTo>
                  <a:lnTo>
                    <a:pt x="1591" y="263"/>
                  </a:lnTo>
                  <a:lnTo>
                    <a:pt x="1591" y="254"/>
                  </a:lnTo>
                  <a:lnTo>
                    <a:pt x="1607" y="254"/>
                  </a:lnTo>
                  <a:lnTo>
                    <a:pt x="1607" y="236"/>
                  </a:lnTo>
                  <a:lnTo>
                    <a:pt x="1655" y="236"/>
                  </a:lnTo>
                  <a:lnTo>
                    <a:pt x="1655" y="230"/>
                  </a:lnTo>
                  <a:lnTo>
                    <a:pt x="1677" y="230"/>
                  </a:lnTo>
                  <a:lnTo>
                    <a:pt x="1677" y="224"/>
                  </a:lnTo>
                  <a:lnTo>
                    <a:pt x="1687" y="224"/>
                  </a:lnTo>
                  <a:lnTo>
                    <a:pt x="1687" y="212"/>
                  </a:lnTo>
                  <a:lnTo>
                    <a:pt x="1703" y="212"/>
                  </a:lnTo>
                  <a:lnTo>
                    <a:pt x="1703" y="198"/>
                  </a:lnTo>
                  <a:lnTo>
                    <a:pt x="1723" y="198"/>
                  </a:lnTo>
                  <a:lnTo>
                    <a:pt x="1723" y="176"/>
                  </a:lnTo>
                  <a:lnTo>
                    <a:pt x="1737" y="176"/>
                  </a:lnTo>
                  <a:lnTo>
                    <a:pt x="1737" y="164"/>
                  </a:lnTo>
                  <a:lnTo>
                    <a:pt x="1767" y="164"/>
                  </a:lnTo>
                  <a:lnTo>
                    <a:pt x="1767" y="156"/>
                  </a:lnTo>
                  <a:lnTo>
                    <a:pt x="1795" y="156"/>
                  </a:lnTo>
                  <a:lnTo>
                    <a:pt x="1795" y="148"/>
                  </a:lnTo>
                  <a:lnTo>
                    <a:pt x="1813" y="148"/>
                  </a:lnTo>
                  <a:lnTo>
                    <a:pt x="1813" y="136"/>
                  </a:lnTo>
                  <a:lnTo>
                    <a:pt x="1825" y="136"/>
                  </a:lnTo>
                  <a:lnTo>
                    <a:pt x="1825" y="128"/>
                  </a:lnTo>
                  <a:lnTo>
                    <a:pt x="1841" y="128"/>
                  </a:lnTo>
                  <a:lnTo>
                    <a:pt x="1841" y="118"/>
                  </a:lnTo>
                  <a:lnTo>
                    <a:pt x="1851" y="118"/>
                  </a:lnTo>
                  <a:lnTo>
                    <a:pt x="1851" y="108"/>
                  </a:lnTo>
                  <a:lnTo>
                    <a:pt x="1881" y="108"/>
                  </a:lnTo>
                  <a:lnTo>
                    <a:pt x="1881" y="90"/>
                  </a:lnTo>
                  <a:lnTo>
                    <a:pt x="1902" y="90"/>
                  </a:lnTo>
                  <a:lnTo>
                    <a:pt x="1902" y="70"/>
                  </a:lnTo>
                  <a:lnTo>
                    <a:pt x="1934" y="70"/>
                  </a:lnTo>
                  <a:lnTo>
                    <a:pt x="1934" y="62"/>
                  </a:lnTo>
                  <a:lnTo>
                    <a:pt x="1994" y="62"/>
                  </a:lnTo>
                  <a:lnTo>
                    <a:pt x="1994" y="54"/>
                  </a:lnTo>
                  <a:lnTo>
                    <a:pt x="2012" y="54"/>
                  </a:lnTo>
                  <a:lnTo>
                    <a:pt x="2012" y="48"/>
                  </a:lnTo>
                  <a:lnTo>
                    <a:pt x="2068" y="48"/>
                  </a:lnTo>
                  <a:lnTo>
                    <a:pt x="2068" y="40"/>
                  </a:lnTo>
                  <a:lnTo>
                    <a:pt x="2074" y="40"/>
                  </a:lnTo>
                  <a:lnTo>
                    <a:pt x="2074" y="28"/>
                  </a:lnTo>
                  <a:lnTo>
                    <a:pt x="2118" y="28"/>
                  </a:lnTo>
                  <a:lnTo>
                    <a:pt x="2118" y="18"/>
                  </a:lnTo>
                  <a:lnTo>
                    <a:pt x="2130" y="18"/>
                  </a:lnTo>
                  <a:lnTo>
                    <a:pt x="2130" y="8"/>
                  </a:lnTo>
                  <a:lnTo>
                    <a:pt x="2138" y="8"/>
                  </a:lnTo>
                  <a:lnTo>
                    <a:pt x="2138" y="0"/>
                  </a:lnTo>
                  <a:lnTo>
                    <a:pt x="2174" y="0"/>
                  </a:lnTo>
                </a:path>
              </a:pathLst>
            </a:custGeom>
            <a:noFill/>
            <a:ln w="28575">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3" name="Freeform 34">
              <a:extLst>
                <a:ext uri="{FF2B5EF4-FFF2-40B4-BE49-F238E27FC236}">
                  <a16:creationId xmlns:a16="http://schemas.microsoft.com/office/drawing/2014/main" id="{90003BBE-A5EE-B206-0AE9-F810099CB754}"/>
                </a:ext>
              </a:extLst>
            </p:cNvPr>
            <p:cNvSpPr>
              <a:spLocks/>
            </p:cNvSpPr>
            <p:nvPr/>
          </p:nvSpPr>
          <p:spPr bwMode="auto">
            <a:xfrm>
              <a:off x="1709691" y="2152833"/>
              <a:ext cx="3300857" cy="2769617"/>
            </a:xfrm>
            <a:custGeom>
              <a:avLst/>
              <a:gdLst>
                <a:gd name="T0" fmla="*/ 30 w 2212"/>
                <a:gd name="T1" fmla="*/ 1800 h 1856"/>
                <a:gd name="T2" fmla="*/ 94 w 2212"/>
                <a:gd name="T3" fmla="*/ 1776 h 1856"/>
                <a:gd name="T4" fmla="*/ 100 w 2212"/>
                <a:gd name="T5" fmla="*/ 1733 h 1856"/>
                <a:gd name="T6" fmla="*/ 128 w 2212"/>
                <a:gd name="T7" fmla="*/ 1671 h 1856"/>
                <a:gd name="T8" fmla="*/ 140 w 2212"/>
                <a:gd name="T9" fmla="*/ 1663 h 1856"/>
                <a:gd name="T10" fmla="*/ 148 w 2212"/>
                <a:gd name="T11" fmla="*/ 1647 h 1856"/>
                <a:gd name="T12" fmla="*/ 171 w 2212"/>
                <a:gd name="T13" fmla="*/ 1637 h 1856"/>
                <a:gd name="T14" fmla="*/ 177 w 2212"/>
                <a:gd name="T15" fmla="*/ 1565 h 1856"/>
                <a:gd name="T16" fmla="*/ 199 w 2212"/>
                <a:gd name="T17" fmla="*/ 1549 h 1856"/>
                <a:gd name="T18" fmla="*/ 205 w 2212"/>
                <a:gd name="T19" fmla="*/ 1511 h 1856"/>
                <a:gd name="T20" fmla="*/ 285 w 2212"/>
                <a:gd name="T21" fmla="*/ 1491 h 1856"/>
                <a:gd name="T22" fmla="*/ 339 w 2212"/>
                <a:gd name="T23" fmla="*/ 1451 h 1856"/>
                <a:gd name="T24" fmla="*/ 375 w 2212"/>
                <a:gd name="T25" fmla="*/ 1424 h 1856"/>
                <a:gd name="T26" fmla="*/ 379 w 2212"/>
                <a:gd name="T27" fmla="*/ 1402 h 1856"/>
                <a:gd name="T28" fmla="*/ 411 w 2212"/>
                <a:gd name="T29" fmla="*/ 1386 h 1856"/>
                <a:gd name="T30" fmla="*/ 443 w 2212"/>
                <a:gd name="T31" fmla="*/ 1344 h 1856"/>
                <a:gd name="T32" fmla="*/ 453 w 2212"/>
                <a:gd name="T33" fmla="*/ 1310 h 1856"/>
                <a:gd name="T34" fmla="*/ 459 w 2212"/>
                <a:gd name="T35" fmla="*/ 1276 h 1856"/>
                <a:gd name="T36" fmla="*/ 467 w 2212"/>
                <a:gd name="T37" fmla="*/ 1258 h 1856"/>
                <a:gd name="T38" fmla="*/ 481 w 2212"/>
                <a:gd name="T39" fmla="*/ 1218 h 1856"/>
                <a:gd name="T40" fmla="*/ 491 w 2212"/>
                <a:gd name="T41" fmla="*/ 1200 h 1856"/>
                <a:gd name="T42" fmla="*/ 499 w 2212"/>
                <a:gd name="T43" fmla="*/ 1176 h 1856"/>
                <a:gd name="T44" fmla="*/ 511 w 2212"/>
                <a:gd name="T45" fmla="*/ 1154 h 1856"/>
                <a:gd name="T46" fmla="*/ 551 w 2212"/>
                <a:gd name="T47" fmla="*/ 1113 h 1856"/>
                <a:gd name="T48" fmla="*/ 635 w 2212"/>
                <a:gd name="T49" fmla="*/ 1091 h 1856"/>
                <a:gd name="T50" fmla="*/ 645 w 2212"/>
                <a:gd name="T51" fmla="*/ 1055 h 1856"/>
                <a:gd name="T52" fmla="*/ 685 w 2212"/>
                <a:gd name="T53" fmla="*/ 1043 h 1856"/>
                <a:gd name="T54" fmla="*/ 691 w 2212"/>
                <a:gd name="T55" fmla="*/ 1027 h 1856"/>
                <a:gd name="T56" fmla="*/ 743 w 2212"/>
                <a:gd name="T57" fmla="*/ 1007 h 1856"/>
                <a:gd name="T58" fmla="*/ 758 w 2212"/>
                <a:gd name="T59" fmla="*/ 969 h 1856"/>
                <a:gd name="T60" fmla="*/ 836 w 2212"/>
                <a:gd name="T61" fmla="*/ 949 h 1856"/>
                <a:gd name="T62" fmla="*/ 864 w 2212"/>
                <a:gd name="T63" fmla="*/ 901 h 1856"/>
                <a:gd name="T64" fmla="*/ 886 w 2212"/>
                <a:gd name="T65" fmla="*/ 881 h 1856"/>
                <a:gd name="T66" fmla="*/ 918 w 2212"/>
                <a:gd name="T67" fmla="*/ 847 h 1856"/>
                <a:gd name="T68" fmla="*/ 930 w 2212"/>
                <a:gd name="T69" fmla="*/ 837 h 1856"/>
                <a:gd name="T70" fmla="*/ 934 w 2212"/>
                <a:gd name="T71" fmla="*/ 774 h 1856"/>
                <a:gd name="T72" fmla="*/ 984 w 2212"/>
                <a:gd name="T73" fmla="*/ 752 h 1856"/>
                <a:gd name="T74" fmla="*/ 1058 w 2212"/>
                <a:gd name="T75" fmla="*/ 716 h 1856"/>
                <a:gd name="T76" fmla="*/ 1076 w 2212"/>
                <a:gd name="T77" fmla="*/ 710 h 1856"/>
                <a:gd name="T78" fmla="*/ 1088 w 2212"/>
                <a:gd name="T79" fmla="*/ 650 h 1856"/>
                <a:gd name="T80" fmla="*/ 1128 w 2212"/>
                <a:gd name="T81" fmla="*/ 636 h 1856"/>
                <a:gd name="T82" fmla="*/ 1134 w 2212"/>
                <a:gd name="T83" fmla="*/ 580 h 1856"/>
                <a:gd name="T84" fmla="*/ 1198 w 2212"/>
                <a:gd name="T85" fmla="*/ 562 h 1856"/>
                <a:gd name="T86" fmla="*/ 1244 w 2212"/>
                <a:gd name="T87" fmla="*/ 522 h 1856"/>
                <a:gd name="T88" fmla="*/ 1292 w 2212"/>
                <a:gd name="T89" fmla="*/ 499 h 1856"/>
                <a:gd name="T90" fmla="*/ 1326 w 2212"/>
                <a:gd name="T91" fmla="*/ 455 h 1856"/>
                <a:gd name="T92" fmla="*/ 1407 w 2212"/>
                <a:gd name="T93" fmla="*/ 435 h 1856"/>
                <a:gd name="T94" fmla="*/ 1453 w 2212"/>
                <a:gd name="T95" fmla="*/ 387 h 1856"/>
                <a:gd name="T96" fmla="*/ 1511 w 2212"/>
                <a:gd name="T97" fmla="*/ 367 h 1856"/>
                <a:gd name="T98" fmla="*/ 1519 w 2212"/>
                <a:gd name="T99" fmla="*/ 329 h 1856"/>
                <a:gd name="T100" fmla="*/ 1673 w 2212"/>
                <a:gd name="T101" fmla="*/ 299 h 1856"/>
                <a:gd name="T102" fmla="*/ 1681 w 2212"/>
                <a:gd name="T103" fmla="*/ 255 h 1856"/>
                <a:gd name="T104" fmla="*/ 1801 w 2212"/>
                <a:gd name="T105" fmla="*/ 213 h 1856"/>
                <a:gd name="T106" fmla="*/ 1974 w 2212"/>
                <a:gd name="T107" fmla="*/ 164 h 1856"/>
                <a:gd name="T108" fmla="*/ 2088 w 2212"/>
                <a:gd name="T109" fmla="*/ 136 h 1856"/>
                <a:gd name="T110" fmla="*/ 2102 w 2212"/>
                <a:gd name="T111" fmla="*/ 78 h 1856"/>
                <a:gd name="T112" fmla="*/ 2166 w 2212"/>
                <a:gd name="T113" fmla="*/ 58 h 1856"/>
                <a:gd name="T114" fmla="*/ 2176 w 2212"/>
                <a:gd name="T115" fmla="*/ 28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2" h="1856">
                  <a:moveTo>
                    <a:pt x="0" y="1856"/>
                  </a:moveTo>
                  <a:lnTo>
                    <a:pt x="30" y="1856"/>
                  </a:lnTo>
                  <a:lnTo>
                    <a:pt x="30" y="1800"/>
                  </a:lnTo>
                  <a:lnTo>
                    <a:pt x="54" y="1800"/>
                  </a:lnTo>
                  <a:lnTo>
                    <a:pt x="54" y="1776"/>
                  </a:lnTo>
                  <a:lnTo>
                    <a:pt x="94" y="1776"/>
                  </a:lnTo>
                  <a:lnTo>
                    <a:pt x="94" y="1758"/>
                  </a:lnTo>
                  <a:lnTo>
                    <a:pt x="100" y="1758"/>
                  </a:lnTo>
                  <a:lnTo>
                    <a:pt x="100" y="1733"/>
                  </a:lnTo>
                  <a:lnTo>
                    <a:pt x="128" y="1733"/>
                  </a:lnTo>
                  <a:lnTo>
                    <a:pt x="128" y="1679"/>
                  </a:lnTo>
                  <a:lnTo>
                    <a:pt x="128" y="1671"/>
                  </a:lnTo>
                  <a:lnTo>
                    <a:pt x="132" y="1671"/>
                  </a:lnTo>
                  <a:lnTo>
                    <a:pt x="132" y="1663"/>
                  </a:lnTo>
                  <a:lnTo>
                    <a:pt x="140" y="1663"/>
                  </a:lnTo>
                  <a:lnTo>
                    <a:pt x="140" y="1655"/>
                  </a:lnTo>
                  <a:lnTo>
                    <a:pt x="148" y="1655"/>
                  </a:lnTo>
                  <a:lnTo>
                    <a:pt x="148" y="1647"/>
                  </a:lnTo>
                  <a:lnTo>
                    <a:pt x="150" y="1647"/>
                  </a:lnTo>
                  <a:lnTo>
                    <a:pt x="150" y="1637"/>
                  </a:lnTo>
                  <a:lnTo>
                    <a:pt x="171" y="1637"/>
                  </a:lnTo>
                  <a:lnTo>
                    <a:pt x="171" y="1595"/>
                  </a:lnTo>
                  <a:lnTo>
                    <a:pt x="177" y="1595"/>
                  </a:lnTo>
                  <a:lnTo>
                    <a:pt x="177" y="1565"/>
                  </a:lnTo>
                  <a:lnTo>
                    <a:pt x="185" y="1565"/>
                  </a:lnTo>
                  <a:lnTo>
                    <a:pt x="185" y="1549"/>
                  </a:lnTo>
                  <a:lnTo>
                    <a:pt x="199" y="1549"/>
                  </a:lnTo>
                  <a:lnTo>
                    <a:pt x="199" y="1531"/>
                  </a:lnTo>
                  <a:lnTo>
                    <a:pt x="205" y="1531"/>
                  </a:lnTo>
                  <a:lnTo>
                    <a:pt x="205" y="1511"/>
                  </a:lnTo>
                  <a:lnTo>
                    <a:pt x="235" y="1511"/>
                  </a:lnTo>
                  <a:lnTo>
                    <a:pt x="235" y="1491"/>
                  </a:lnTo>
                  <a:lnTo>
                    <a:pt x="285" y="1491"/>
                  </a:lnTo>
                  <a:lnTo>
                    <a:pt x="285" y="1473"/>
                  </a:lnTo>
                  <a:lnTo>
                    <a:pt x="339" y="1473"/>
                  </a:lnTo>
                  <a:lnTo>
                    <a:pt x="339" y="1451"/>
                  </a:lnTo>
                  <a:lnTo>
                    <a:pt x="371" y="1451"/>
                  </a:lnTo>
                  <a:lnTo>
                    <a:pt x="371" y="1424"/>
                  </a:lnTo>
                  <a:lnTo>
                    <a:pt x="375" y="1424"/>
                  </a:lnTo>
                  <a:lnTo>
                    <a:pt x="375" y="1408"/>
                  </a:lnTo>
                  <a:lnTo>
                    <a:pt x="379" y="1408"/>
                  </a:lnTo>
                  <a:lnTo>
                    <a:pt x="379" y="1402"/>
                  </a:lnTo>
                  <a:lnTo>
                    <a:pt x="383" y="1402"/>
                  </a:lnTo>
                  <a:lnTo>
                    <a:pt x="383" y="1386"/>
                  </a:lnTo>
                  <a:lnTo>
                    <a:pt x="411" y="1386"/>
                  </a:lnTo>
                  <a:lnTo>
                    <a:pt x="411" y="1364"/>
                  </a:lnTo>
                  <a:lnTo>
                    <a:pt x="443" y="1364"/>
                  </a:lnTo>
                  <a:lnTo>
                    <a:pt x="443" y="1344"/>
                  </a:lnTo>
                  <a:lnTo>
                    <a:pt x="447" y="1344"/>
                  </a:lnTo>
                  <a:lnTo>
                    <a:pt x="447" y="1310"/>
                  </a:lnTo>
                  <a:lnTo>
                    <a:pt x="453" y="1310"/>
                  </a:lnTo>
                  <a:lnTo>
                    <a:pt x="453" y="1294"/>
                  </a:lnTo>
                  <a:lnTo>
                    <a:pt x="459" y="1294"/>
                  </a:lnTo>
                  <a:lnTo>
                    <a:pt x="459" y="1276"/>
                  </a:lnTo>
                  <a:lnTo>
                    <a:pt x="461" y="1276"/>
                  </a:lnTo>
                  <a:lnTo>
                    <a:pt x="461" y="1258"/>
                  </a:lnTo>
                  <a:lnTo>
                    <a:pt x="467" y="1258"/>
                  </a:lnTo>
                  <a:lnTo>
                    <a:pt x="467" y="1242"/>
                  </a:lnTo>
                  <a:lnTo>
                    <a:pt x="481" y="1242"/>
                  </a:lnTo>
                  <a:lnTo>
                    <a:pt x="481" y="1218"/>
                  </a:lnTo>
                  <a:lnTo>
                    <a:pt x="483" y="1218"/>
                  </a:lnTo>
                  <a:lnTo>
                    <a:pt x="483" y="1200"/>
                  </a:lnTo>
                  <a:lnTo>
                    <a:pt x="491" y="1200"/>
                  </a:lnTo>
                  <a:lnTo>
                    <a:pt x="491" y="1182"/>
                  </a:lnTo>
                  <a:lnTo>
                    <a:pt x="499" y="1182"/>
                  </a:lnTo>
                  <a:lnTo>
                    <a:pt x="499" y="1176"/>
                  </a:lnTo>
                  <a:lnTo>
                    <a:pt x="505" y="1176"/>
                  </a:lnTo>
                  <a:lnTo>
                    <a:pt x="505" y="1154"/>
                  </a:lnTo>
                  <a:lnTo>
                    <a:pt x="511" y="1154"/>
                  </a:lnTo>
                  <a:lnTo>
                    <a:pt x="511" y="1136"/>
                  </a:lnTo>
                  <a:lnTo>
                    <a:pt x="551" y="1136"/>
                  </a:lnTo>
                  <a:lnTo>
                    <a:pt x="551" y="1113"/>
                  </a:lnTo>
                  <a:lnTo>
                    <a:pt x="625" y="1113"/>
                  </a:lnTo>
                  <a:lnTo>
                    <a:pt x="625" y="1091"/>
                  </a:lnTo>
                  <a:lnTo>
                    <a:pt x="635" y="1091"/>
                  </a:lnTo>
                  <a:lnTo>
                    <a:pt x="635" y="1073"/>
                  </a:lnTo>
                  <a:lnTo>
                    <a:pt x="645" y="1073"/>
                  </a:lnTo>
                  <a:lnTo>
                    <a:pt x="645" y="1055"/>
                  </a:lnTo>
                  <a:lnTo>
                    <a:pt x="681" y="1055"/>
                  </a:lnTo>
                  <a:lnTo>
                    <a:pt x="681" y="1043"/>
                  </a:lnTo>
                  <a:lnTo>
                    <a:pt x="685" y="1043"/>
                  </a:lnTo>
                  <a:lnTo>
                    <a:pt x="685" y="1033"/>
                  </a:lnTo>
                  <a:lnTo>
                    <a:pt x="691" y="1033"/>
                  </a:lnTo>
                  <a:lnTo>
                    <a:pt x="691" y="1027"/>
                  </a:lnTo>
                  <a:lnTo>
                    <a:pt x="695" y="1027"/>
                  </a:lnTo>
                  <a:lnTo>
                    <a:pt x="695" y="1007"/>
                  </a:lnTo>
                  <a:lnTo>
                    <a:pt x="743" y="1007"/>
                  </a:lnTo>
                  <a:lnTo>
                    <a:pt x="743" y="989"/>
                  </a:lnTo>
                  <a:lnTo>
                    <a:pt x="758" y="989"/>
                  </a:lnTo>
                  <a:lnTo>
                    <a:pt x="758" y="969"/>
                  </a:lnTo>
                  <a:lnTo>
                    <a:pt x="786" y="969"/>
                  </a:lnTo>
                  <a:lnTo>
                    <a:pt x="786" y="949"/>
                  </a:lnTo>
                  <a:lnTo>
                    <a:pt x="836" y="949"/>
                  </a:lnTo>
                  <a:lnTo>
                    <a:pt x="836" y="921"/>
                  </a:lnTo>
                  <a:lnTo>
                    <a:pt x="864" y="921"/>
                  </a:lnTo>
                  <a:lnTo>
                    <a:pt x="864" y="901"/>
                  </a:lnTo>
                  <a:lnTo>
                    <a:pt x="872" y="901"/>
                  </a:lnTo>
                  <a:lnTo>
                    <a:pt x="872" y="881"/>
                  </a:lnTo>
                  <a:lnTo>
                    <a:pt x="886" y="881"/>
                  </a:lnTo>
                  <a:lnTo>
                    <a:pt x="886" y="861"/>
                  </a:lnTo>
                  <a:lnTo>
                    <a:pt x="918" y="861"/>
                  </a:lnTo>
                  <a:lnTo>
                    <a:pt x="918" y="847"/>
                  </a:lnTo>
                  <a:lnTo>
                    <a:pt x="924" y="847"/>
                  </a:lnTo>
                  <a:lnTo>
                    <a:pt x="924" y="837"/>
                  </a:lnTo>
                  <a:lnTo>
                    <a:pt x="930" y="837"/>
                  </a:lnTo>
                  <a:lnTo>
                    <a:pt x="930" y="806"/>
                  </a:lnTo>
                  <a:lnTo>
                    <a:pt x="934" y="806"/>
                  </a:lnTo>
                  <a:lnTo>
                    <a:pt x="934" y="774"/>
                  </a:lnTo>
                  <a:lnTo>
                    <a:pt x="978" y="774"/>
                  </a:lnTo>
                  <a:lnTo>
                    <a:pt x="978" y="752"/>
                  </a:lnTo>
                  <a:lnTo>
                    <a:pt x="984" y="752"/>
                  </a:lnTo>
                  <a:lnTo>
                    <a:pt x="984" y="732"/>
                  </a:lnTo>
                  <a:lnTo>
                    <a:pt x="1058" y="732"/>
                  </a:lnTo>
                  <a:lnTo>
                    <a:pt x="1058" y="716"/>
                  </a:lnTo>
                  <a:lnTo>
                    <a:pt x="1068" y="716"/>
                  </a:lnTo>
                  <a:lnTo>
                    <a:pt x="1068" y="710"/>
                  </a:lnTo>
                  <a:lnTo>
                    <a:pt x="1076" y="710"/>
                  </a:lnTo>
                  <a:lnTo>
                    <a:pt x="1076" y="690"/>
                  </a:lnTo>
                  <a:lnTo>
                    <a:pt x="1088" y="690"/>
                  </a:lnTo>
                  <a:lnTo>
                    <a:pt x="1088" y="650"/>
                  </a:lnTo>
                  <a:lnTo>
                    <a:pt x="1122" y="650"/>
                  </a:lnTo>
                  <a:lnTo>
                    <a:pt x="1122" y="636"/>
                  </a:lnTo>
                  <a:lnTo>
                    <a:pt x="1128" y="636"/>
                  </a:lnTo>
                  <a:lnTo>
                    <a:pt x="1128" y="596"/>
                  </a:lnTo>
                  <a:lnTo>
                    <a:pt x="1134" y="596"/>
                  </a:lnTo>
                  <a:lnTo>
                    <a:pt x="1134" y="580"/>
                  </a:lnTo>
                  <a:lnTo>
                    <a:pt x="1170" y="580"/>
                  </a:lnTo>
                  <a:lnTo>
                    <a:pt x="1170" y="562"/>
                  </a:lnTo>
                  <a:lnTo>
                    <a:pt x="1198" y="562"/>
                  </a:lnTo>
                  <a:lnTo>
                    <a:pt x="1198" y="542"/>
                  </a:lnTo>
                  <a:lnTo>
                    <a:pt x="1244" y="542"/>
                  </a:lnTo>
                  <a:lnTo>
                    <a:pt x="1244" y="522"/>
                  </a:lnTo>
                  <a:lnTo>
                    <a:pt x="1258" y="522"/>
                  </a:lnTo>
                  <a:lnTo>
                    <a:pt x="1258" y="499"/>
                  </a:lnTo>
                  <a:lnTo>
                    <a:pt x="1292" y="499"/>
                  </a:lnTo>
                  <a:lnTo>
                    <a:pt x="1292" y="473"/>
                  </a:lnTo>
                  <a:lnTo>
                    <a:pt x="1326" y="473"/>
                  </a:lnTo>
                  <a:lnTo>
                    <a:pt x="1326" y="455"/>
                  </a:lnTo>
                  <a:lnTo>
                    <a:pt x="1349" y="455"/>
                  </a:lnTo>
                  <a:lnTo>
                    <a:pt x="1349" y="435"/>
                  </a:lnTo>
                  <a:lnTo>
                    <a:pt x="1407" y="435"/>
                  </a:lnTo>
                  <a:lnTo>
                    <a:pt x="1407" y="407"/>
                  </a:lnTo>
                  <a:lnTo>
                    <a:pt x="1453" y="407"/>
                  </a:lnTo>
                  <a:lnTo>
                    <a:pt x="1453" y="387"/>
                  </a:lnTo>
                  <a:lnTo>
                    <a:pt x="1505" y="387"/>
                  </a:lnTo>
                  <a:lnTo>
                    <a:pt x="1505" y="367"/>
                  </a:lnTo>
                  <a:lnTo>
                    <a:pt x="1511" y="367"/>
                  </a:lnTo>
                  <a:lnTo>
                    <a:pt x="1511" y="345"/>
                  </a:lnTo>
                  <a:lnTo>
                    <a:pt x="1519" y="345"/>
                  </a:lnTo>
                  <a:lnTo>
                    <a:pt x="1519" y="329"/>
                  </a:lnTo>
                  <a:lnTo>
                    <a:pt x="1525" y="329"/>
                  </a:lnTo>
                  <a:lnTo>
                    <a:pt x="1525" y="299"/>
                  </a:lnTo>
                  <a:lnTo>
                    <a:pt x="1673" y="299"/>
                  </a:lnTo>
                  <a:lnTo>
                    <a:pt x="1673" y="279"/>
                  </a:lnTo>
                  <a:lnTo>
                    <a:pt x="1681" y="279"/>
                  </a:lnTo>
                  <a:lnTo>
                    <a:pt x="1681" y="255"/>
                  </a:lnTo>
                  <a:lnTo>
                    <a:pt x="1725" y="255"/>
                  </a:lnTo>
                  <a:lnTo>
                    <a:pt x="1725" y="213"/>
                  </a:lnTo>
                  <a:lnTo>
                    <a:pt x="1801" y="213"/>
                  </a:lnTo>
                  <a:lnTo>
                    <a:pt x="1801" y="186"/>
                  </a:lnTo>
                  <a:lnTo>
                    <a:pt x="1974" y="186"/>
                  </a:lnTo>
                  <a:lnTo>
                    <a:pt x="1974" y="164"/>
                  </a:lnTo>
                  <a:lnTo>
                    <a:pt x="2048" y="164"/>
                  </a:lnTo>
                  <a:lnTo>
                    <a:pt x="2048" y="136"/>
                  </a:lnTo>
                  <a:lnTo>
                    <a:pt x="2088" y="136"/>
                  </a:lnTo>
                  <a:lnTo>
                    <a:pt x="2088" y="110"/>
                  </a:lnTo>
                  <a:lnTo>
                    <a:pt x="2102" y="110"/>
                  </a:lnTo>
                  <a:lnTo>
                    <a:pt x="2102" y="78"/>
                  </a:lnTo>
                  <a:lnTo>
                    <a:pt x="2154" y="78"/>
                  </a:lnTo>
                  <a:lnTo>
                    <a:pt x="2154" y="58"/>
                  </a:lnTo>
                  <a:lnTo>
                    <a:pt x="2166" y="58"/>
                  </a:lnTo>
                  <a:lnTo>
                    <a:pt x="2166" y="52"/>
                  </a:lnTo>
                  <a:lnTo>
                    <a:pt x="2176" y="52"/>
                  </a:lnTo>
                  <a:lnTo>
                    <a:pt x="2176" y="28"/>
                  </a:lnTo>
                  <a:lnTo>
                    <a:pt x="2212" y="28"/>
                  </a:lnTo>
                  <a:lnTo>
                    <a:pt x="2212" y="0"/>
                  </a:lnTo>
                </a:path>
              </a:pathLst>
            </a:custGeom>
            <a:noFill/>
            <a:ln w="28575">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4" name="Freeform 35">
              <a:extLst>
                <a:ext uri="{FF2B5EF4-FFF2-40B4-BE49-F238E27FC236}">
                  <a16:creationId xmlns:a16="http://schemas.microsoft.com/office/drawing/2014/main" id="{2367071C-96C8-52EA-AC5C-2376A127C988}"/>
                </a:ext>
              </a:extLst>
            </p:cNvPr>
            <p:cNvSpPr>
              <a:spLocks/>
            </p:cNvSpPr>
            <p:nvPr/>
          </p:nvSpPr>
          <p:spPr bwMode="auto">
            <a:xfrm>
              <a:off x="1709691" y="2685567"/>
              <a:ext cx="3354578" cy="2218976"/>
            </a:xfrm>
            <a:custGeom>
              <a:avLst/>
              <a:gdLst>
                <a:gd name="T0" fmla="*/ 30 w 2248"/>
                <a:gd name="T1" fmla="*/ 1479 h 1487"/>
                <a:gd name="T2" fmla="*/ 58 w 2248"/>
                <a:gd name="T3" fmla="*/ 1465 h 1487"/>
                <a:gd name="T4" fmla="*/ 84 w 2248"/>
                <a:gd name="T5" fmla="*/ 1435 h 1487"/>
                <a:gd name="T6" fmla="*/ 120 w 2248"/>
                <a:gd name="T7" fmla="*/ 1401 h 1487"/>
                <a:gd name="T8" fmla="*/ 152 w 2248"/>
                <a:gd name="T9" fmla="*/ 1362 h 1487"/>
                <a:gd name="T10" fmla="*/ 164 w 2248"/>
                <a:gd name="T11" fmla="*/ 1340 h 1487"/>
                <a:gd name="T12" fmla="*/ 183 w 2248"/>
                <a:gd name="T13" fmla="*/ 1318 h 1487"/>
                <a:gd name="T14" fmla="*/ 211 w 2248"/>
                <a:gd name="T15" fmla="*/ 1288 h 1487"/>
                <a:gd name="T16" fmla="*/ 253 w 2248"/>
                <a:gd name="T17" fmla="*/ 1274 h 1487"/>
                <a:gd name="T18" fmla="*/ 277 w 2248"/>
                <a:gd name="T19" fmla="*/ 1250 h 1487"/>
                <a:gd name="T20" fmla="*/ 307 w 2248"/>
                <a:gd name="T21" fmla="*/ 1230 h 1487"/>
                <a:gd name="T22" fmla="*/ 333 w 2248"/>
                <a:gd name="T23" fmla="*/ 1212 h 1487"/>
                <a:gd name="T24" fmla="*/ 347 w 2248"/>
                <a:gd name="T25" fmla="*/ 1190 h 1487"/>
                <a:gd name="T26" fmla="*/ 403 w 2248"/>
                <a:gd name="T27" fmla="*/ 1164 h 1487"/>
                <a:gd name="T28" fmla="*/ 433 w 2248"/>
                <a:gd name="T29" fmla="*/ 1146 h 1487"/>
                <a:gd name="T30" fmla="*/ 465 w 2248"/>
                <a:gd name="T31" fmla="*/ 1124 h 1487"/>
                <a:gd name="T32" fmla="*/ 483 w 2248"/>
                <a:gd name="T33" fmla="*/ 1100 h 1487"/>
                <a:gd name="T34" fmla="*/ 559 w 2248"/>
                <a:gd name="T35" fmla="*/ 1075 h 1487"/>
                <a:gd name="T36" fmla="*/ 585 w 2248"/>
                <a:gd name="T37" fmla="*/ 1051 h 1487"/>
                <a:gd name="T38" fmla="*/ 609 w 2248"/>
                <a:gd name="T39" fmla="*/ 1029 h 1487"/>
                <a:gd name="T40" fmla="*/ 625 w 2248"/>
                <a:gd name="T41" fmla="*/ 1015 h 1487"/>
                <a:gd name="T42" fmla="*/ 653 w 2248"/>
                <a:gd name="T43" fmla="*/ 997 h 1487"/>
                <a:gd name="T44" fmla="*/ 675 w 2248"/>
                <a:gd name="T45" fmla="*/ 981 h 1487"/>
                <a:gd name="T46" fmla="*/ 721 w 2248"/>
                <a:gd name="T47" fmla="*/ 959 h 1487"/>
                <a:gd name="T48" fmla="*/ 786 w 2248"/>
                <a:gd name="T49" fmla="*/ 941 h 1487"/>
                <a:gd name="T50" fmla="*/ 828 w 2248"/>
                <a:gd name="T51" fmla="*/ 909 h 1487"/>
                <a:gd name="T52" fmla="*/ 878 w 2248"/>
                <a:gd name="T53" fmla="*/ 881 h 1487"/>
                <a:gd name="T54" fmla="*/ 892 w 2248"/>
                <a:gd name="T55" fmla="*/ 853 h 1487"/>
                <a:gd name="T56" fmla="*/ 904 w 2248"/>
                <a:gd name="T57" fmla="*/ 837 h 1487"/>
                <a:gd name="T58" fmla="*/ 924 w 2248"/>
                <a:gd name="T59" fmla="*/ 823 h 1487"/>
                <a:gd name="T60" fmla="*/ 940 w 2248"/>
                <a:gd name="T61" fmla="*/ 803 h 1487"/>
                <a:gd name="T62" fmla="*/ 978 w 2248"/>
                <a:gd name="T63" fmla="*/ 775 h 1487"/>
                <a:gd name="T64" fmla="*/ 1008 w 2248"/>
                <a:gd name="T65" fmla="*/ 744 h 1487"/>
                <a:gd name="T66" fmla="*/ 1086 w 2248"/>
                <a:gd name="T67" fmla="*/ 720 h 1487"/>
                <a:gd name="T68" fmla="*/ 1146 w 2248"/>
                <a:gd name="T69" fmla="*/ 706 h 1487"/>
                <a:gd name="T70" fmla="*/ 1186 w 2248"/>
                <a:gd name="T71" fmla="*/ 674 h 1487"/>
                <a:gd name="T72" fmla="*/ 1264 w 2248"/>
                <a:gd name="T73" fmla="*/ 650 h 1487"/>
                <a:gd name="T74" fmla="*/ 1310 w 2248"/>
                <a:gd name="T75" fmla="*/ 630 h 1487"/>
                <a:gd name="T76" fmla="*/ 1320 w 2248"/>
                <a:gd name="T77" fmla="*/ 610 h 1487"/>
                <a:gd name="T78" fmla="*/ 1369 w 2248"/>
                <a:gd name="T79" fmla="*/ 592 h 1487"/>
                <a:gd name="T80" fmla="*/ 1397 w 2248"/>
                <a:gd name="T81" fmla="*/ 574 h 1487"/>
                <a:gd name="T82" fmla="*/ 1411 w 2248"/>
                <a:gd name="T83" fmla="*/ 560 h 1487"/>
                <a:gd name="T84" fmla="*/ 1457 w 2248"/>
                <a:gd name="T85" fmla="*/ 544 h 1487"/>
                <a:gd name="T86" fmla="*/ 1481 w 2248"/>
                <a:gd name="T87" fmla="*/ 522 h 1487"/>
                <a:gd name="T88" fmla="*/ 1513 w 2248"/>
                <a:gd name="T89" fmla="*/ 504 h 1487"/>
                <a:gd name="T90" fmla="*/ 1539 w 2248"/>
                <a:gd name="T91" fmla="*/ 468 h 1487"/>
                <a:gd name="T92" fmla="*/ 1565 w 2248"/>
                <a:gd name="T93" fmla="*/ 447 h 1487"/>
                <a:gd name="T94" fmla="*/ 1611 w 2248"/>
                <a:gd name="T95" fmla="*/ 409 h 1487"/>
                <a:gd name="T96" fmla="*/ 1637 w 2248"/>
                <a:gd name="T97" fmla="*/ 387 h 1487"/>
                <a:gd name="T98" fmla="*/ 1679 w 2248"/>
                <a:gd name="T99" fmla="*/ 359 h 1487"/>
                <a:gd name="T100" fmla="*/ 1693 w 2248"/>
                <a:gd name="T101" fmla="*/ 327 h 1487"/>
                <a:gd name="T102" fmla="*/ 1759 w 2248"/>
                <a:gd name="T103" fmla="*/ 303 h 1487"/>
                <a:gd name="T104" fmla="*/ 1815 w 2248"/>
                <a:gd name="T105" fmla="*/ 273 h 1487"/>
                <a:gd name="T106" fmla="*/ 1849 w 2248"/>
                <a:gd name="T107" fmla="*/ 253 h 1487"/>
                <a:gd name="T108" fmla="*/ 1861 w 2248"/>
                <a:gd name="T109" fmla="*/ 219 h 1487"/>
                <a:gd name="T110" fmla="*/ 1871 w 2248"/>
                <a:gd name="T111" fmla="*/ 195 h 1487"/>
                <a:gd name="T112" fmla="*/ 1935 w 2248"/>
                <a:gd name="T113" fmla="*/ 167 h 1487"/>
                <a:gd name="T114" fmla="*/ 1956 w 2248"/>
                <a:gd name="T115" fmla="*/ 146 h 1487"/>
                <a:gd name="T116" fmla="*/ 2020 w 2248"/>
                <a:gd name="T117" fmla="*/ 110 h 1487"/>
                <a:gd name="T118" fmla="*/ 2036 w 2248"/>
                <a:gd name="T119" fmla="*/ 86 h 1487"/>
                <a:gd name="T120" fmla="*/ 2176 w 2248"/>
                <a:gd name="T121" fmla="*/ 64 h 1487"/>
                <a:gd name="T122" fmla="*/ 2226 w 2248"/>
                <a:gd name="T123" fmla="*/ 34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48" h="1487">
                  <a:moveTo>
                    <a:pt x="0" y="1487"/>
                  </a:moveTo>
                  <a:lnTo>
                    <a:pt x="22" y="1487"/>
                  </a:lnTo>
                  <a:lnTo>
                    <a:pt x="22" y="1479"/>
                  </a:lnTo>
                  <a:lnTo>
                    <a:pt x="30" y="1479"/>
                  </a:lnTo>
                  <a:lnTo>
                    <a:pt x="30" y="1473"/>
                  </a:lnTo>
                  <a:lnTo>
                    <a:pt x="40" y="1473"/>
                  </a:lnTo>
                  <a:lnTo>
                    <a:pt x="40" y="1465"/>
                  </a:lnTo>
                  <a:lnTo>
                    <a:pt x="58" y="1465"/>
                  </a:lnTo>
                  <a:lnTo>
                    <a:pt x="58" y="1455"/>
                  </a:lnTo>
                  <a:lnTo>
                    <a:pt x="78" y="1455"/>
                  </a:lnTo>
                  <a:lnTo>
                    <a:pt x="78" y="1435"/>
                  </a:lnTo>
                  <a:lnTo>
                    <a:pt x="84" y="1435"/>
                  </a:lnTo>
                  <a:lnTo>
                    <a:pt x="84" y="1419"/>
                  </a:lnTo>
                  <a:lnTo>
                    <a:pt x="102" y="1419"/>
                  </a:lnTo>
                  <a:lnTo>
                    <a:pt x="102" y="1401"/>
                  </a:lnTo>
                  <a:lnTo>
                    <a:pt x="120" y="1401"/>
                  </a:lnTo>
                  <a:lnTo>
                    <a:pt x="120" y="1376"/>
                  </a:lnTo>
                  <a:lnTo>
                    <a:pt x="142" y="1376"/>
                  </a:lnTo>
                  <a:lnTo>
                    <a:pt x="142" y="1362"/>
                  </a:lnTo>
                  <a:lnTo>
                    <a:pt x="152" y="1362"/>
                  </a:lnTo>
                  <a:lnTo>
                    <a:pt x="152" y="1352"/>
                  </a:lnTo>
                  <a:lnTo>
                    <a:pt x="156" y="1352"/>
                  </a:lnTo>
                  <a:lnTo>
                    <a:pt x="156" y="1340"/>
                  </a:lnTo>
                  <a:lnTo>
                    <a:pt x="164" y="1340"/>
                  </a:lnTo>
                  <a:lnTo>
                    <a:pt x="164" y="1328"/>
                  </a:lnTo>
                  <a:lnTo>
                    <a:pt x="175" y="1328"/>
                  </a:lnTo>
                  <a:lnTo>
                    <a:pt x="175" y="1318"/>
                  </a:lnTo>
                  <a:lnTo>
                    <a:pt x="183" y="1318"/>
                  </a:lnTo>
                  <a:lnTo>
                    <a:pt x="183" y="1312"/>
                  </a:lnTo>
                  <a:lnTo>
                    <a:pt x="197" y="1312"/>
                  </a:lnTo>
                  <a:lnTo>
                    <a:pt x="197" y="1288"/>
                  </a:lnTo>
                  <a:lnTo>
                    <a:pt x="211" y="1288"/>
                  </a:lnTo>
                  <a:lnTo>
                    <a:pt x="211" y="1282"/>
                  </a:lnTo>
                  <a:lnTo>
                    <a:pt x="247" y="1282"/>
                  </a:lnTo>
                  <a:lnTo>
                    <a:pt x="247" y="1274"/>
                  </a:lnTo>
                  <a:lnTo>
                    <a:pt x="253" y="1274"/>
                  </a:lnTo>
                  <a:lnTo>
                    <a:pt x="253" y="1260"/>
                  </a:lnTo>
                  <a:lnTo>
                    <a:pt x="265" y="1260"/>
                  </a:lnTo>
                  <a:lnTo>
                    <a:pt x="265" y="1250"/>
                  </a:lnTo>
                  <a:lnTo>
                    <a:pt x="277" y="1250"/>
                  </a:lnTo>
                  <a:lnTo>
                    <a:pt x="277" y="1238"/>
                  </a:lnTo>
                  <a:lnTo>
                    <a:pt x="289" y="1238"/>
                  </a:lnTo>
                  <a:lnTo>
                    <a:pt x="289" y="1230"/>
                  </a:lnTo>
                  <a:lnTo>
                    <a:pt x="307" y="1230"/>
                  </a:lnTo>
                  <a:lnTo>
                    <a:pt x="307" y="1218"/>
                  </a:lnTo>
                  <a:lnTo>
                    <a:pt x="317" y="1218"/>
                  </a:lnTo>
                  <a:lnTo>
                    <a:pt x="317" y="1212"/>
                  </a:lnTo>
                  <a:lnTo>
                    <a:pt x="333" y="1212"/>
                  </a:lnTo>
                  <a:lnTo>
                    <a:pt x="333" y="1202"/>
                  </a:lnTo>
                  <a:lnTo>
                    <a:pt x="341" y="1202"/>
                  </a:lnTo>
                  <a:lnTo>
                    <a:pt x="341" y="1190"/>
                  </a:lnTo>
                  <a:lnTo>
                    <a:pt x="347" y="1190"/>
                  </a:lnTo>
                  <a:lnTo>
                    <a:pt x="347" y="1172"/>
                  </a:lnTo>
                  <a:lnTo>
                    <a:pt x="373" y="1172"/>
                  </a:lnTo>
                  <a:lnTo>
                    <a:pt x="373" y="1164"/>
                  </a:lnTo>
                  <a:lnTo>
                    <a:pt x="403" y="1164"/>
                  </a:lnTo>
                  <a:lnTo>
                    <a:pt x="403" y="1154"/>
                  </a:lnTo>
                  <a:lnTo>
                    <a:pt x="417" y="1154"/>
                  </a:lnTo>
                  <a:lnTo>
                    <a:pt x="417" y="1146"/>
                  </a:lnTo>
                  <a:lnTo>
                    <a:pt x="433" y="1146"/>
                  </a:lnTo>
                  <a:lnTo>
                    <a:pt x="433" y="1136"/>
                  </a:lnTo>
                  <a:lnTo>
                    <a:pt x="459" y="1136"/>
                  </a:lnTo>
                  <a:lnTo>
                    <a:pt x="459" y="1124"/>
                  </a:lnTo>
                  <a:lnTo>
                    <a:pt x="465" y="1124"/>
                  </a:lnTo>
                  <a:lnTo>
                    <a:pt x="465" y="1116"/>
                  </a:lnTo>
                  <a:lnTo>
                    <a:pt x="475" y="1116"/>
                  </a:lnTo>
                  <a:lnTo>
                    <a:pt x="475" y="1100"/>
                  </a:lnTo>
                  <a:lnTo>
                    <a:pt x="483" y="1100"/>
                  </a:lnTo>
                  <a:lnTo>
                    <a:pt x="483" y="1086"/>
                  </a:lnTo>
                  <a:lnTo>
                    <a:pt x="517" y="1086"/>
                  </a:lnTo>
                  <a:lnTo>
                    <a:pt x="517" y="1075"/>
                  </a:lnTo>
                  <a:lnTo>
                    <a:pt x="559" y="1075"/>
                  </a:lnTo>
                  <a:lnTo>
                    <a:pt x="559" y="1067"/>
                  </a:lnTo>
                  <a:lnTo>
                    <a:pt x="575" y="1067"/>
                  </a:lnTo>
                  <a:lnTo>
                    <a:pt x="575" y="1051"/>
                  </a:lnTo>
                  <a:lnTo>
                    <a:pt x="585" y="1051"/>
                  </a:lnTo>
                  <a:lnTo>
                    <a:pt x="585" y="1047"/>
                  </a:lnTo>
                  <a:lnTo>
                    <a:pt x="595" y="1047"/>
                  </a:lnTo>
                  <a:lnTo>
                    <a:pt x="595" y="1029"/>
                  </a:lnTo>
                  <a:lnTo>
                    <a:pt x="609" y="1029"/>
                  </a:lnTo>
                  <a:lnTo>
                    <a:pt x="609" y="1021"/>
                  </a:lnTo>
                  <a:lnTo>
                    <a:pt x="619" y="1021"/>
                  </a:lnTo>
                  <a:lnTo>
                    <a:pt x="619" y="1015"/>
                  </a:lnTo>
                  <a:lnTo>
                    <a:pt x="625" y="1015"/>
                  </a:lnTo>
                  <a:lnTo>
                    <a:pt x="625" y="1009"/>
                  </a:lnTo>
                  <a:lnTo>
                    <a:pt x="643" y="1009"/>
                  </a:lnTo>
                  <a:lnTo>
                    <a:pt x="643" y="997"/>
                  </a:lnTo>
                  <a:lnTo>
                    <a:pt x="653" y="997"/>
                  </a:lnTo>
                  <a:lnTo>
                    <a:pt x="653" y="989"/>
                  </a:lnTo>
                  <a:lnTo>
                    <a:pt x="661" y="989"/>
                  </a:lnTo>
                  <a:lnTo>
                    <a:pt x="661" y="981"/>
                  </a:lnTo>
                  <a:lnTo>
                    <a:pt x="675" y="981"/>
                  </a:lnTo>
                  <a:lnTo>
                    <a:pt x="675" y="971"/>
                  </a:lnTo>
                  <a:lnTo>
                    <a:pt x="709" y="971"/>
                  </a:lnTo>
                  <a:lnTo>
                    <a:pt x="709" y="959"/>
                  </a:lnTo>
                  <a:lnTo>
                    <a:pt x="721" y="959"/>
                  </a:lnTo>
                  <a:lnTo>
                    <a:pt x="721" y="951"/>
                  </a:lnTo>
                  <a:lnTo>
                    <a:pt x="747" y="951"/>
                  </a:lnTo>
                  <a:lnTo>
                    <a:pt x="747" y="941"/>
                  </a:lnTo>
                  <a:lnTo>
                    <a:pt x="786" y="941"/>
                  </a:lnTo>
                  <a:lnTo>
                    <a:pt x="786" y="931"/>
                  </a:lnTo>
                  <a:lnTo>
                    <a:pt x="822" y="931"/>
                  </a:lnTo>
                  <a:lnTo>
                    <a:pt x="822" y="909"/>
                  </a:lnTo>
                  <a:lnTo>
                    <a:pt x="828" y="909"/>
                  </a:lnTo>
                  <a:lnTo>
                    <a:pt x="828" y="901"/>
                  </a:lnTo>
                  <a:lnTo>
                    <a:pt x="858" y="901"/>
                  </a:lnTo>
                  <a:lnTo>
                    <a:pt x="858" y="881"/>
                  </a:lnTo>
                  <a:lnTo>
                    <a:pt x="878" y="881"/>
                  </a:lnTo>
                  <a:lnTo>
                    <a:pt x="878" y="861"/>
                  </a:lnTo>
                  <a:lnTo>
                    <a:pt x="886" y="861"/>
                  </a:lnTo>
                  <a:lnTo>
                    <a:pt x="886" y="853"/>
                  </a:lnTo>
                  <a:lnTo>
                    <a:pt x="892" y="853"/>
                  </a:lnTo>
                  <a:lnTo>
                    <a:pt x="892" y="843"/>
                  </a:lnTo>
                  <a:lnTo>
                    <a:pt x="898" y="843"/>
                  </a:lnTo>
                  <a:lnTo>
                    <a:pt x="898" y="837"/>
                  </a:lnTo>
                  <a:lnTo>
                    <a:pt x="904" y="837"/>
                  </a:lnTo>
                  <a:lnTo>
                    <a:pt x="904" y="827"/>
                  </a:lnTo>
                  <a:lnTo>
                    <a:pt x="910" y="827"/>
                  </a:lnTo>
                  <a:lnTo>
                    <a:pt x="910" y="823"/>
                  </a:lnTo>
                  <a:lnTo>
                    <a:pt x="924" y="823"/>
                  </a:lnTo>
                  <a:lnTo>
                    <a:pt x="924" y="813"/>
                  </a:lnTo>
                  <a:lnTo>
                    <a:pt x="934" y="813"/>
                  </a:lnTo>
                  <a:lnTo>
                    <a:pt x="934" y="803"/>
                  </a:lnTo>
                  <a:lnTo>
                    <a:pt x="940" y="803"/>
                  </a:lnTo>
                  <a:lnTo>
                    <a:pt x="940" y="793"/>
                  </a:lnTo>
                  <a:lnTo>
                    <a:pt x="962" y="793"/>
                  </a:lnTo>
                  <a:lnTo>
                    <a:pt x="962" y="775"/>
                  </a:lnTo>
                  <a:lnTo>
                    <a:pt x="978" y="775"/>
                  </a:lnTo>
                  <a:lnTo>
                    <a:pt x="978" y="756"/>
                  </a:lnTo>
                  <a:lnTo>
                    <a:pt x="1000" y="756"/>
                  </a:lnTo>
                  <a:lnTo>
                    <a:pt x="1000" y="744"/>
                  </a:lnTo>
                  <a:lnTo>
                    <a:pt x="1008" y="744"/>
                  </a:lnTo>
                  <a:lnTo>
                    <a:pt x="1008" y="732"/>
                  </a:lnTo>
                  <a:lnTo>
                    <a:pt x="1038" y="732"/>
                  </a:lnTo>
                  <a:lnTo>
                    <a:pt x="1038" y="720"/>
                  </a:lnTo>
                  <a:lnTo>
                    <a:pt x="1086" y="720"/>
                  </a:lnTo>
                  <a:lnTo>
                    <a:pt x="1086" y="714"/>
                  </a:lnTo>
                  <a:lnTo>
                    <a:pt x="1126" y="714"/>
                  </a:lnTo>
                  <a:lnTo>
                    <a:pt x="1126" y="706"/>
                  </a:lnTo>
                  <a:lnTo>
                    <a:pt x="1146" y="706"/>
                  </a:lnTo>
                  <a:lnTo>
                    <a:pt x="1146" y="692"/>
                  </a:lnTo>
                  <a:lnTo>
                    <a:pt x="1176" y="692"/>
                  </a:lnTo>
                  <a:lnTo>
                    <a:pt x="1176" y="674"/>
                  </a:lnTo>
                  <a:lnTo>
                    <a:pt x="1186" y="674"/>
                  </a:lnTo>
                  <a:lnTo>
                    <a:pt x="1186" y="662"/>
                  </a:lnTo>
                  <a:lnTo>
                    <a:pt x="1194" y="662"/>
                  </a:lnTo>
                  <a:lnTo>
                    <a:pt x="1194" y="650"/>
                  </a:lnTo>
                  <a:lnTo>
                    <a:pt x="1264" y="650"/>
                  </a:lnTo>
                  <a:lnTo>
                    <a:pt x="1264" y="640"/>
                  </a:lnTo>
                  <a:lnTo>
                    <a:pt x="1284" y="640"/>
                  </a:lnTo>
                  <a:lnTo>
                    <a:pt x="1284" y="630"/>
                  </a:lnTo>
                  <a:lnTo>
                    <a:pt x="1310" y="630"/>
                  </a:lnTo>
                  <a:lnTo>
                    <a:pt x="1310" y="622"/>
                  </a:lnTo>
                  <a:lnTo>
                    <a:pt x="1314" y="622"/>
                  </a:lnTo>
                  <a:lnTo>
                    <a:pt x="1314" y="610"/>
                  </a:lnTo>
                  <a:lnTo>
                    <a:pt x="1320" y="610"/>
                  </a:lnTo>
                  <a:lnTo>
                    <a:pt x="1320" y="602"/>
                  </a:lnTo>
                  <a:lnTo>
                    <a:pt x="1361" y="602"/>
                  </a:lnTo>
                  <a:lnTo>
                    <a:pt x="1361" y="592"/>
                  </a:lnTo>
                  <a:lnTo>
                    <a:pt x="1369" y="592"/>
                  </a:lnTo>
                  <a:lnTo>
                    <a:pt x="1369" y="582"/>
                  </a:lnTo>
                  <a:lnTo>
                    <a:pt x="1389" y="582"/>
                  </a:lnTo>
                  <a:lnTo>
                    <a:pt x="1389" y="574"/>
                  </a:lnTo>
                  <a:lnTo>
                    <a:pt x="1397" y="574"/>
                  </a:lnTo>
                  <a:lnTo>
                    <a:pt x="1397" y="568"/>
                  </a:lnTo>
                  <a:lnTo>
                    <a:pt x="1403" y="568"/>
                  </a:lnTo>
                  <a:lnTo>
                    <a:pt x="1403" y="560"/>
                  </a:lnTo>
                  <a:lnTo>
                    <a:pt x="1411" y="560"/>
                  </a:lnTo>
                  <a:lnTo>
                    <a:pt x="1411" y="552"/>
                  </a:lnTo>
                  <a:lnTo>
                    <a:pt x="1449" y="552"/>
                  </a:lnTo>
                  <a:lnTo>
                    <a:pt x="1449" y="544"/>
                  </a:lnTo>
                  <a:lnTo>
                    <a:pt x="1457" y="544"/>
                  </a:lnTo>
                  <a:lnTo>
                    <a:pt x="1457" y="534"/>
                  </a:lnTo>
                  <a:lnTo>
                    <a:pt x="1475" y="534"/>
                  </a:lnTo>
                  <a:lnTo>
                    <a:pt x="1475" y="522"/>
                  </a:lnTo>
                  <a:lnTo>
                    <a:pt x="1481" y="522"/>
                  </a:lnTo>
                  <a:lnTo>
                    <a:pt x="1481" y="512"/>
                  </a:lnTo>
                  <a:lnTo>
                    <a:pt x="1487" y="512"/>
                  </a:lnTo>
                  <a:lnTo>
                    <a:pt x="1487" y="504"/>
                  </a:lnTo>
                  <a:lnTo>
                    <a:pt x="1513" y="504"/>
                  </a:lnTo>
                  <a:lnTo>
                    <a:pt x="1513" y="488"/>
                  </a:lnTo>
                  <a:lnTo>
                    <a:pt x="1523" y="488"/>
                  </a:lnTo>
                  <a:lnTo>
                    <a:pt x="1523" y="468"/>
                  </a:lnTo>
                  <a:lnTo>
                    <a:pt x="1539" y="468"/>
                  </a:lnTo>
                  <a:lnTo>
                    <a:pt x="1539" y="457"/>
                  </a:lnTo>
                  <a:lnTo>
                    <a:pt x="1553" y="457"/>
                  </a:lnTo>
                  <a:lnTo>
                    <a:pt x="1553" y="447"/>
                  </a:lnTo>
                  <a:lnTo>
                    <a:pt x="1565" y="447"/>
                  </a:lnTo>
                  <a:lnTo>
                    <a:pt x="1565" y="427"/>
                  </a:lnTo>
                  <a:lnTo>
                    <a:pt x="1583" y="427"/>
                  </a:lnTo>
                  <a:lnTo>
                    <a:pt x="1583" y="409"/>
                  </a:lnTo>
                  <a:lnTo>
                    <a:pt x="1611" y="409"/>
                  </a:lnTo>
                  <a:lnTo>
                    <a:pt x="1611" y="399"/>
                  </a:lnTo>
                  <a:lnTo>
                    <a:pt x="1621" y="399"/>
                  </a:lnTo>
                  <a:lnTo>
                    <a:pt x="1621" y="387"/>
                  </a:lnTo>
                  <a:lnTo>
                    <a:pt x="1637" y="387"/>
                  </a:lnTo>
                  <a:lnTo>
                    <a:pt x="1637" y="379"/>
                  </a:lnTo>
                  <a:lnTo>
                    <a:pt x="1643" y="379"/>
                  </a:lnTo>
                  <a:lnTo>
                    <a:pt x="1643" y="359"/>
                  </a:lnTo>
                  <a:lnTo>
                    <a:pt x="1679" y="359"/>
                  </a:lnTo>
                  <a:lnTo>
                    <a:pt x="1679" y="341"/>
                  </a:lnTo>
                  <a:lnTo>
                    <a:pt x="1687" y="341"/>
                  </a:lnTo>
                  <a:lnTo>
                    <a:pt x="1687" y="327"/>
                  </a:lnTo>
                  <a:lnTo>
                    <a:pt x="1693" y="327"/>
                  </a:lnTo>
                  <a:lnTo>
                    <a:pt x="1693" y="313"/>
                  </a:lnTo>
                  <a:lnTo>
                    <a:pt x="1731" y="313"/>
                  </a:lnTo>
                  <a:lnTo>
                    <a:pt x="1731" y="303"/>
                  </a:lnTo>
                  <a:lnTo>
                    <a:pt x="1759" y="303"/>
                  </a:lnTo>
                  <a:lnTo>
                    <a:pt x="1759" y="295"/>
                  </a:lnTo>
                  <a:lnTo>
                    <a:pt x="1793" y="295"/>
                  </a:lnTo>
                  <a:lnTo>
                    <a:pt x="1793" y="273"/>
                  </a:lnTo>
                  <a:lnTo>
                    <a:pt x="1815" y="273"/>
                  </a:lnTo>
                  <a:lnTo>
                    <a:pt x="1815" y="263"/>
                  </a:lnTo>
                  <a:lnTo>
                    <a:pt x="1835" y="263"/>
                  </a:lnTo>
                  <a:lnTo>
                    <a:pt x="1835" y="253"/>
                  </a:lnTo>
                  <a:lnTo>
                    <a:pt x="1849" y="253"/>
                  </a:lnTo>
                  <a:lnTo>
                    <a:pt x="1849" y="233"/>
                  </a:lnTo>
                  <a:lnTo>
                    <a:pt x="1855" y="233"/>
                  </a:lnTo>
                  <a:lnTo>
                    <a:pt x="1855" y="219"/>
                  </a:lnTo>
                  <a:lnTo>
                    <a:pt x="1861" y="219"/>
                  </a:lnTo>
                  <a:lnTo>
                    <a:pt x="1861" y="211"/>
                  </a:lnTo>
                  <a:lnTo>
                    <a:pt x="1865" y="211"/>
                  </a:lnTo>
                  <a:lnTo>
                    <a:pt x="1865" y="195"/>
                  </a:lnTo>
                  <a:lnTo>
                    <a:pt x="1871" y="195"/>
                  </a:lnTo>
                  <a:lnTo>
                    <a:pt x="1871" y="177"/>
                  </a:lnTo>
                  <a:lnTo>
                    <a:pt x="1927" y="177"/>
                  </a:lnTo>
                  <a:lnTo>
                    <a:pt x="1927" y="167"/>
                  </a:lnTo>
                  <a:lnTo>
                    <a:pt x="1935" y="167"/>
                  </a:lnTo>
                  <a:lnTo>
                    <a:pt x="1935" y="157"/>
                  </a:lnTo>
                  <a:lnTo>
                    <a:pt x="1948" y="157"/>
                  </a:lnTo>
                  <a:lnTo>
                    <a:pt x="1948" y="146"/>
                  </a:lnTo>
                  <a:lnTo>
                    <a:pt x="1956" y="146"/>
                  </a:lnTo>
                  <a:lnTo>
                    <a:pt x="1956" y="126"/>
                  </a:lnTo>
                  <a:lnTo>
                    <a:pt x="2012" y="126"/>
                  </a:lnTo>
                  <a:lnTo>
                    <a:pt x="2012" y="110"/>
                  </a:lnTo>
                  <a:lnTo>
                    <a:pt x="2020" y="110"/>
                  </a:lnTo>
                  <a:lnTo>
                    <a:pt x="2020" y="98"/>
                  </a:lnTo>
                  <a:lnTo>
                    <a:pt x="2024" y="98"/>
                  </a:lnTo>
                  <a:lnTo>
                    <a:pt x="2024" y="86"/>
                  </a:lnTo>
                  <a:lnTo>
                    <a:pt x="2036" y="86"/>
                  </a:lnTo>
                  <a:lnTo>
                    <a:pt x="2036" y="76"/>
                  </a:lnTo>
                  <a:lnTo>
                    <a:pt x="2120" y="76"/>
                  </a:lnTo>
                  <a:lnTo>
                    <a:pt x="2120" y="64"/>
                  </a:lnTo>
                  <a:lnTo>
                    <a:pt x="2176" y="64"/>
                  </a:lnTo>
                  <a:lnTo>
                    <a:pt x="2176" y="48"/>
                  </a:lnTo>
                  <a:lnTo>
                    <a:pt x="2218" y="48"/>
                  </a:lnTo>
                  <a:lnTo>
                    <a:pt x="2218" y="34"/>
                  </a:lnTo>
                  <a:lnTo>
                    <a:pt x="2226" y="34"/>
                  </a:lnTo>
                  <a:lnTo>
                    <a:pt x="2226" y="20"/>
                  </a:lnTo>
                  <a:lnTo>
                    <a:pt x="2248" y="20"/>
                  </a:lnTo>
                  <a:lnTo>
                    <a:pt x="2248" y="0"/>
                  </a:lnTo>
                </a:path>
              </a:pathLst>
            </a:custGeom>
            <a:noFill/>
            <a:ln w="28575">
              <a:solidFill>
                <a:schemeClr val="accent4">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5" name="Freeform 37">
              <a:extLst>
                <a:ext uri="{FF2B5EF4-FFF2-40B4-BE49-F238E27FC236}">
                  <a16:creationId xmlns:a16="http://schemas.microsoft.com/office/drawing/2014/main" id="{9E4C3D0B-BB1F-3AF4-3247-51AC0FC5B398}"/>
                </a:ext>
              </a:extLst>
            </p:cNvPr>
            <p:cNvSpPr>
              <a:spLocks/>
            </p:cNvSpPr>
            <p:nvPr/>
          </p:nvSpPr>
          <p:spPr bwMode="auto">
            <a:xfrm>
              <a:off x="1710153" y="1891690"/>
              <a:ext cx="3196400" cy="3036729"/>
            </a:xfrm>
            <a:custGeom>
              <a:avLst/>
              <a:gdLst>
                <a:gd name="T0" fmla="*/ 8 w 2142"/>
                <a:gd name="T1" fmla="*/ 2011 h 2035"/>
                <a:gd name="T2" fmla="*/ 30 w 2142"/>
                <a:gd name="T3" fmla="*/ 1975 h 2035"/>
                <a:gd name="T4" fmla="*/ 56 w 2142"/>
                <a:gd name="T5" fmla="*/ 1943 h 2035"/>
                <a:gd name="T6" fmla="*/ 76 w 2142"/>
                <a:gd name="T7" fmla="*/ 1888 h 2035"/>
                <a:gd name="T8" fmla="*/ 124 w 2142"/>
                <a:gd name="T9" fmla="*/ 1874 h 2035"/>
                <a:gd name="T10" fmla="*/ 132 w 2142"/>
                <a:gd name="T11" fmla="*/ 1838 h 2035"/>
                <a:gd name="T12" fmla="*/ 150 w 2142"/>
                <a:gd name="T13" fmla="*/ 1822 h 2035"/>
                <a:gd name="T14" fmla="*/ 169 w 2142"/>
                <a:gd name="T15" fmla="*/ 1740 h 2035"/>
                <a:gd name="T16" fmla="*/ 185 w 2142"/>
                <a:gd name="T17" fmla="*/ 1704 h 2035"/>
                <a:gd name="T18" fmla="*/ 193 w 2142"/>
                <a:gd name="T19" fmla="*/ 1660 h 2035"/>
                <a:gd name="T20" fmla="*/ 211 w 2142"/>
                <a:gd name="T21" fmla="*/ 1628 h 2035"/>
                <a:gd name="T22" fmla="*/ 227 w 2142"/>
                <a:gd name="T23" fmla="*/ 1595 h 2035"/>
                <a:gd name="T24" fmla="*/ 263 w 2142"/>
                <a:gd name="T25" fmla="*/ 1551 h 2035"/>
                <a:gd name="T26" fmla="*/ 285 w 2142"/>
                <a:gd name="T27" fmla="*/ 1519 h 2035"/>
                <a:gd name="T28" fmla="*/ 319 w 2142"/>
                <a:gd name="T29" fmla="*/ 1501 h 2035"/>
                <a:gd name="T30" fmla="*/ 333 w 2142"/>
                <a:gd name="T31" fmla="*/ 1455 h 2035"/>
                <a:gd name="T32" fmla="*/ 367 w 2142"/>
                <a:gd name="T33" fmla="*/ 1419 h 2035"/>
                <a:gd name="T34" fmla="*/ 377 w 2142"/>
                <a:gd name="T35" fmla="*/ 1365 h 2035"/>
                <a:gd name="T36" fmla="*/ 395 w 2142"/>
                <a:gd name="T37" fmla="*/ 1331 h 2035"/>
                <a:gd name="T38" fmla="*/ 407 w 2142"/>
                <a:gd name="T39" fmla="*/ 1292 h 2035"/>
                <a:gd name="T40" fmla="*/ 463 w 2142"/>
                <a:gd name="T41" fmla="*/ 1270 h 2035"/>
                <a:gd name="T42" fmla="*/ 473 w 2142"/>
                <a:gd name="T43" fmla="*/ 1242 h 2035"/>
                <a:gd name="T44" fmla="*/ 497 w 2142"/>
                <a:gd name="T45" fmla="*/ 1226 h 2035"/>
                <a:gd name="T46" fmla="*/ 511 w 2142"/>
                <a:gd name="T47" fmla="*/ 1196 h 2035"/>
                <a:gd name="T48" fmla="*/ 587 w 2142"/>
                <a:gd name="T49" fmla="*/ 1168 h 2035"/>
                <a:gd name="T50" fmla="*/ 611 w 2142"/>
                <a:gd name="T51" fmla="*/ 1116 h 2035"/>
                <a:gd name="T52" fmla="*/ 643 w 2142"/>
                <a:gd name="T53" fmla="*/ 1100 h 2035"/>
                <a:gd name="T54" fmla="*/ 661 w 2142"/>
                <a:gd name="T55" fmla="*/ 1080 h 2035"/>
                <a:gd name="T56" fmla="*/ 703 w 2142"/>
                <a:gd name="T57" fmla="*/ 1066 h 2035"/>
                <a:gd name="T58" fmla="*/ 713 w 2142"/>
                <a:gd name="T59" fmla="*/ 1048 h 2035"/>
                <a:gd name="T60" fmla="*/ 747 w 2142"/>
                <a:gd name="T61" fmla="*/ 1030 h 2035"/>
                <a:gd name="T62" fmla="*/ 816 w 2142"/>
                <a:gd name="T63" fmla="*/ 1006 h 2035"/>
                <a:gd name="T64" fmla="*/ 846 w 2142"/>
                <a:gd name="T65" fmla="*/ 977 h 2035"/>
                <a:gd name="T66" fmla="*/ 894 w 2142"/>
                <a:gd name="T67" fmla="*/ 949 h 2035"/>
                <a:gd name="T68" fmla="*/ 920 w 2142"/>
                <a:gd name="T69" fmla="*/ 935 h 2035"/>
                <a:gd name="T70" fmla="*/ 930 w 2142"/>
                <a:gd name="T71" fmla="*/ 909 h 2035"/>
                <a:gd name="T72" fmla="*/ 946 w 2142"/>
                <a:gd name="T73" fmla="*/ 891 h 2035"/>
                <a:gd name="T74" fmla="*/ 958 w 2142"/>
                <a:gd name="T75" fmla="*/ 871 h 2035"/>
                <a:gd name="T76" fmla="*/ 1056 w 2142"/>
                <a:gd name="T77" fmla="*/ 835 h 2035"/>
                <a:gd name="T78" fmla="*/ 1090 w 2142"/>
                <a:gd name="T79" fmla="*/ 793 h 2035"/>
                <a:gd name="T80" fmla="*/ 1134 w 2142"/>
                <a:gd name="T81" fmla="*/ 771 h 2035"/>
                <a:gd name="T82" fmla="*/ 1158 w 2142"/>
                <a:gd name="T83" fmla="*/ 727 h 2035"/>
                <a:gd name="T84" fmla="*/ 1242 w 2142"/>
                <a:gd name="T85" fmla="*/ 691 h 2035"/>
                <a:gd name="T86" fmla="*/ 1256 w 2142"/>
                <a:gd name="T87" fmla="*/ 638 h 2035"/>
                <a:gd name="T88" fmla="*/ 1349 w 2142"/>
                <a:gd name="T89" fmla="*/ 602 h 2035"/>
                <a:gd name="T90" fmla="*/ 1389 w 2142"/>
                <a:gd name="T91" fmla="*/ 560 h 2035"/>
                <a:gd name="T92" fmla="*/ 1439 w 2142"/>
                <a:gd name="T93" fmla="*/ 534 h 2035"/>
                <a:gd name="T94" fmla="*/ 1467 w 2142"/>
                <a:gd name="T95" fmla="*/ 480 h 2035"/>
                <a:gd name="T96" fmla="*/ 1539 w 2142"/>
                <a:gd name="T97" fmla="*/ 462 h 2035"/>
                <a:gd name="T98" fmla="*/ 1617 w 2142"/>
                <a:gd name="T99" fmla="*/ 398 h 2035"/>
                <a:gd name="T100" fmla="*/ 1717 w 2142"/>
                <a:gd name="T101" fmla="*/ 367 h 2035"/>
                <a:gd name="T102" fmla="*/ 1729 w 2142"/>
                <a:gd name="T103" fmla="*/ 301 h 2035"/>
                <a:gd name="T104" fmla="*/ 1787 w 2142"/>
                <a:gd name="T105" fmla="*/ 263 h 2035"/>
                <a:gd name="T106" fmla="*/ 1819 w 2142"/>
                <a:gd name="T107" fmla="*/ 221 h 2035"/>
                <a:gd name="T108" fmla="*/ 1855 w 2142"/>
                <a:gd name="T109" fmla="*/ 177 h 2035"/>
                <a:gd name="T110" fmla="*/ 1897 w 2142"/>
                <a:gd name="T111" fmla="*/ 137 h 2035"/>
                <a:gd name="T112" fmla="*/ 2028 w 2142"/>
                <a:gd name="T113" fmla="*/ 107 h 2035"/>
                <a:gd name="T114" fmla="*/ 2058 w 2142"/>
                <a:gd name="T115" fmla="*/ 58 h 2035"/>
                <a:gd name="T116" fmla="*/ 2128 w 2142"/>
                <a:gd name="T117" fmla="*/ 26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2" h="2035">
                  <a:moveTo>
                    <a:pt x="0" y="2035"/>
                  </a:moveTo>
                  <a:lnTo>
                    <a:pt x="0" y="2025"/>
                  </a:lnTo>
                  <a:lnTo>
                    <a:pt x="2" y="2025"/>
                  </a:lnTo>
                  <a:lnTo>
                    <a:pt x="2" y="2011"/>
                  </a:lnTo>
                  <a:lnTo>
                    <a:pt x="8" y="2011"/>
                  </a:lnTo>
                  <a:lnTo>
                    <a:pt x="8" y="1997"/>
                  </a:lnTo>
                  <a:lnTo>
                    <a:pt x="20" y="1997"/>
                  </a:lnTo>
                  <a:lnTo>
                    <a:pt x="20" y="1987"/>
                  </a:lnTo>
                  <a:lnTo>
                    <a:pt x="30" y="1987"/>
                  </a:lnTo>
                  <a:lnTo>
                    <a:pt x="30" y="1975"/>
                  </a:lnTo>
                  <a:lnTo>
                    <a:pt x="44" y="1975"/>
                  </a:lnTo>
                  <a:lnTo>
                    <a:pt x="44" y="1965"/>
                  </a:lnTo>
                  <a:lnTo>
                    <a:pt x="50" y="1965"/>
                  </a:lnTo>
                  <a:lnTo>
                    <a:pt x="50" y="1943"/>
                  </a:lnTo>
                  <a:lnTo>
                    <a:pt x="56" y="1943"/>
                  </a:lnTo>
                  <a:lnTo>
                    <a:pt x="56" y="1910"/>
                  </a:lnTo>
                  <a:lnTo>
                    <a:pt x="70" y="1910"/>
                  </a:lnTo>
                  <a:lnTo>
                    <a:pt x="70" y="1898"/>
                  </a:lnTo>
                  <a:lnTo>
                    <a:pt x="76" y="1898"/>
                  </a:lnTo>
                  <a:lnTo>
                    <a:pt x="76" y="1888"/>
                  </a:lnTo>
                  <a:lnTo>
                    <a:pt x="88" y="1888"/>
                  </a:lnTo>
                  <a:lnTo>
                    <a:pt x="88" y="1880"/>
                  </a:lnTo>
                  <a:lnTo>
                    <a:pt x="96" y="1880"/>
                  </a:lnTo>
                  <a:lnTo>
                    <a:pt x="96" y="1874"/>
                  </a:lnTo>
                  <a:lnTo>
                    <a:pt x="124" y="1874"/>
                  </a:lnTo>
                  <a:lnTo>
                    <a:pt x="124" y="1866"/>
                  </a:lnTo>
                  <a:lnTo>
                    <a:pt x="128" y="1866"/>
                  </a:lnTo>
                  <a:lnTo>
                    <a:pt x="128" y="1846"/>
                  </a:lnTo>
                  <a:lnTo>
                    <a:pt x="132" y="1846"/>
                  </a:lnTo>
                  <a:lnTo>
                    <a:pt x="132" y="1838"/>
                  </a:lnTo>
                  <a:lnTo>
                    <a:pt x="140" y="1838"/>
                  </a:lnTo>
                  <a:lnTo>
                    <a:pt x="140" y="1830"/>
                  </a:lnTo>
                  <a:lnTo>
                    <a:pt x="148" y="1830"/>
                  </a:lnTo>
                  <a:lnTo>
                    <a:pt x="148" y="1822"/>
                  </a:lnTo>
                  <a:lnTo>
                    <a:pt x="150" y="1822"/>
                  </a:lnTo>
                  <a:lnTo>
                    <a:pt x="150" y="1786"/>
                  </a:lnTo>
                  <a:lnTo>
                    <a:pt x="158" y="1786"/>
                  </a:lnTo>
                  <a:lnTo>
                    <a:pt x="158" y="1754"/>
                  </a:lnTo>
                  <a:lnTo>
                    <a:pt x="169" y="1754"/>
                  </a:lnTo>
                  <a:lnTo>
                    <a:pt x="169" y="1740"/>
                  </a:lnTo>
                  <a:lnTo>
                    <a:pt x="177" y="1740"/>
                  </a:lnTo>
                  <a:lnTo>
                    <a:pt x="177" y="1710"/>
                  </a:lnTo>
                  <a:lnTo>
                    <a:pt x="181" y="1710"/>
                  </a:lnTo>
                  <a:lnTo>
                    <a:pt x="181" y="1704"/>
                  </a:lnTo>
                  <a:lnTo>
                    <a:pt x="185" y="1704"/>
                  </a:lnTo>
                  <a:lnTo>
                    <a:pt x="185" y="1690"/>
                  </a:lnTo>
                  <a:lnTo>
                    <a:pt x="191" y="1690"/>
                  </a:lnTo>
                  <a:lnTo>
                    <a:pt x="191" y="1668"/>
                  </a:lnTo>
                  <a:lnTo>
                    <a:pt x="193" y="1668"/>
                  </a:lnTo>
                  <a:lnTo>
                    <a:pt x="193" y="1660"/>
                  </a:lnTo>
                  <a:lnTo>
                    <a:pt x="199" y="1660"/>
                  </a:lnTo>
                  <a:lnTo>
                    <a:pt x="199" y="1640"/>
                  </a:lnTo>
                  <a:lnTo>
                    <a:pt x="203" y="1640"/>
                  </a:lnTo>
                  <a:lnTo>
                    <a:pt x="203" y="1628"/>
                  </a:lnTo>
                  <a:lnTo>
                    <a:pt x="211" y="1628"/>
                  </a:lnTo>
                  <a:lnTo>
                    <a:pt x="211" y="1611"/>
                  </a:lnTo>
                  <a:lnTo>
                    <a:pt x="217" y="1611"/>
                  </a:lnTo>
                  <a:lnTo>
                    <a:pt x="217" y="1605"/>
                  </a:lnTo>
                  <a:lnTo>
                    <a:pt x="227" y="1605"/>
                  </a:lnTo>
                  <a:lnTo>
                    <a:pt x="227" y="1595"/>
                  </a:lnTo>
                  <a:lnTo>
                    <a:pt x="233" y="1595"/>
                  </a:lnTo>
                  <a:lnTo>
                    <a:pt x="233" y="1579"/>
                  </a:lnTo>
                  <a:lnTo>
                    <a:pt x="255" y="1579"/>
                  </a:lnTo>
                  <a:lnTo>
                    <a:pt x="255" y="1551"/>
                  </a:lnTo>
                  <a:lnTo>
                    <a:pt x="263" y="1551"/>
                  </a:lnTo>
                  <a:lnTo>
                    <a:pt x="263" y="1541"/>
                  </a:lnTo>
                  <a:lnTo>
                    <a:pt x="277" y="1541"/>
                  </a:lnTo>
                  <a:lnTo>
                    <a:pt x="277" y="1529"/>
                  </a:lnTo>
                  <a:lnTo>
                    <a:pt x="285" y="1529"/>
                  </a:lnTo>
                  <a:lnTo>
                    <a:pt x="285" y="1519"/>
                  </a:lnTo>
                  <a:lnTo>
                    <a:pt x="305" y="1519"/>
                  </a:lnTo>
                  <a:lnTo>
                    <a:pt x="305" y="1505"/>
                  </a:lnTo>
                  <a:lnTo>
                    <a:pt x="309" y="1505"/>
                  </a:lnTo>
                  <a:lnTo>
                    <a:pt x="309" y="1501"/>
                  </a:lnTo>
                  <a:lnTo>
                    <a:pt x="319" y="1501"/>
                  </a:lnTo>
                  <a:lnTo>
                    <a:pt x="319" y="1493"/>
                  </a:lnTo>
                  <a:lnTo>
                    <a:pt x="325" y="1493"/>
                  </a:lnTo>
                  <a:lnTo>
                    <a:pt x="325" y="1463"/>
                  </a:lnTo>
                  <a:lnTo>
                    <a:pt x="333" y="1463"/>
                  </a:lnTo>
                  <a:lnTo>
                    <a:pt x="333" y="1455"/>
                  </a:lnTo>
                  <a:lnTo>
                    <a:pt x="347" y="1455"/>
                  </a:lnTo>
                  <a:lnTo>
                    <a:pt x="347" y="1437"/>
                  </a:lnTo>
                  <a:lnTo>
                    <a:pt x="353" y="1437"/>
                  </a:lnTo>
                  <a:lnTo>
                    <a:pt x="353" y="1419"/>
                  </a:lnTo>
                  <a:lnTo>
                    <a:pt x="367" y="1419"/>
                  </a:lnTo>
                  <a:lnTo>
                    <a:pt x="367" y="1411"/>
                  </a:lnTo>
                  <a:lnTo>
                    <a:pt x="371" y="1411"/>
                  </a:lnTo>
                  <a:lnTo>
                    <a:pt x="371" y="1405"/>
                  </a:lnTo>
                  <a:lnTo>
                    <a:pt x="377" y="1405"/>
                  </a:lnTo>
                  <a:lnTo>
                    <a:pt x="377" y="1365"/>
                  </a:lnTo>
                  <a:lnTo>
                    <a:pt x="383" y="1365"/>
                  </a:lnTo>
                  <a:lnTo>
                    <a:pt x="383" y="1355"/>
                  </a:lnTo>
                  <a:lnTo>
                    <a:pt x="389" y="1355"/>
                  </a:lnTo>
                  <a:lnTo>
                    <a:pt x="389" y="1331"/>
                  </a:lnTo>
                  <a:lnTo>
                    <a:pt x="395" y="1331"/>
                  </a:lnTo>
                  <a:lnTo>
                    <a:pt x="395" y="1323"/>
                  </a:lnTo>
                  <a:lnTo>
                    <a:pt x="403" y="1323"/>
                  </a:lnTo>
                  <a:lnTo>
                    <a:pt x="403" y="1307"/>
                  </a:lnTo>
                  <a:lnTo>
                    <a:pt x="407" y="1307"/>
                  </a:lnTo>
                  <a:lnTo>
                    <a:pt x="407" y="1292"/>
                  </a:lnTo>
                  <a:lnTo>
                    <a:pt x="445" y="1292"/>
                  </a:lnTo>
                  <a:lnTo>
                    <a:pt x="445" y="1280"/>
                  </a:lnTo>
                  <a:lnTo>
                    <a:pt x="455" y="1280"/>
                  </a:lnTo>
                  <a:lnTo>
                    <a:pt x="455" y="1270"/>
                  </a:lnTo>
                  <a:lnTo>
                    <a:pt x="463" y="1270"/>
                  </a:lnTo>
                  <a:lnTo>
                    <a:pt x="463" y="1262"/>
                  </a:lnTo>
                  <a:lnTo>
                    <a:pt x="469" y="1262"/>
                  </a:lnTo>
                  <a:lnTo>
                    <a:pt x="469" y="1252"/>
                  </a:lnTo>
                  <a:lnTo>
                    <a:pt x="473" y="1252"/>
                  </a:lnTo>
                  <a:lnTo>
                    <a:pt x="473" y="1242"/>
                  </a:lnTo>
                  <a:lnTo>
                    <a:pt x="489" y="1242"/>
                  </a:lnTo>
                  <a:lnTo>
                    <a:pt x="489" y="1234"/>
                  </a:lnTo>
                  <a:lnTo>
                    <a:pt x="493" y="1234"/>
                  </a:lnTo>
                  <a:lnTo>
                    <a:pt x="493" y="1226"/>
                  </a:lnTo>
                  <a:lnTo>
                    <a:pt x="497" y="1226"/>
                  </a:lnTo>
                  <a:lnTo>
                    <a:pt x="497" y="1220"/>
                  </a:lnTo>
                  <a:lnTo>
                    <a:pt x="503" y="1220"/>
                  </a:lnTo>
                  <a:lnTo>
                    <a:pt x="503" y="1210"/>
                  </a:lnTo>
                  <a:lnTo>
                    <a:pt x="511" y="1210"/>
                  </a:lnTo>
                  <a:lnTo>
                    <a:pt x="511" y="1196"/>
                  </a:lnTo>
                  <a:lnTo>
                    <a:pt x="515" y="1196"/>
                  </a:lnTo>
                  <a:lnTo>
                    <a:pt x="515" y="1178"/>
                  </a:lnTo>
                  <a:lnTo>
                    <a:pt x="521" y="1178"/>
                  </a:lnTo>
                  <a:lnTo>
                    <a:pt x="521" y="1168"/>
                  </a:lnTo>
                  <a:lnTo>
                    <a:pt x="587" y="1168"/>
                  </a:lnTo>
                  <a:lnTo>
                    <a:pt x="587" y="1154"/>
                  </a:lnTo>
                  <a:lnTo>
                    <a:pt x="593" y="1154"/>
                  </a:lnTo>
                  <a:lnTo>
                    <a:pt x="593" y="1144"/>
                  </a:lnTo>
                  <a:lnTo>
                    <a:pt x="611" y="1144"/>
                  </a:lnTo>
                  <a:lnTo>
                    <a:pt x="611" y="1116"/>
                  </a:lnTo>
                  <a:lnTo>
                    <a:pt x="633" y="1116"/>
                  </a:lnTo>
                  <a:lnTo>
                    <a:pt x="633" y="1108"/>
                  </a:lnTo>
                  <a:lnTo>
                    <a:pt x="639" y="1108"/>
                  </a:lnTo>
                  <a:lnTo>
                    <a:pt x="639" y="1100"/>
                  </a:lnTo>
                  <a:lnTo>
                    <a:pt x="643" y="1100"/>
                  </a:lnTo>
                  <a:lnTo>
                    <a:pt x="643" y="1092"/>
                  </a:lnTo>
                  <a:lnTo>
                    <a:pt x="657" y="1092"/>
                  </a:lnTo>
                  <a:lnTo>
                    <a:pt x="657" y="1086"/>
                  </a:lnTo>
                  <a:lnTo>
                    <a:pt x="661" y="1086"/>
                  </a:lnTo>
                  <a:lnTo>
                    <a:pt x="661" y="1080"/>
                  </a:lnTo>
                  <a:lnTo>
                    <a:pt x="695" y="1080"/>
                  </a:lnTo>
                  <a:lnTo>
                    <a:pt x="695" y="1074"/>
                  </a:lnTo>
                  <a:lnTo>
                    <a:pt x="697" y="1074"/>
                  </a:lnTo>
                  <a:lnTo>
                    <a:pt x="697" y="1066"/>
                  </a:lnTo>
                  <a:lnTo>
                    <a:pt x="703" y="1066"/>
                  </a:lnTo>
                  <a:lnTo>
                    <a:pt x="703" y="1062"/>
                  </a:lnTo>
                  <a:lnTo>
                    <a:pt x="709" y="1062"/>
                  </a:lnTo>
                  <a:lnTo>
                    <a:pt x="709" y="1054"/>
                  </a:lnTo>
                  <a:lnTo>
                    <a:pt x="713" y="1054"/>
                  </a:lnTo>
                  <a:lnTo>
                    <a:pt x="713" y="1048"/>
                  </a:lnTo>
                  <a:lnTo>
                    <a:pt x="717" y="1048"/>
                  </a:lnTo>
                  <a:lnTo>
                    <a:pt x="717" y="1036"/>
                  </a:lnTo>
                  <a:lnTo>
                    <a:pt x="739" y="1036"/>
                  </a:lnTo>
                  <a:lnTo>
                    <a:pt x="739" y="1030"/>
                  </a:lnTo>
                  <a:lnTo>
                    <a:pt x="747" y="1030"/>
                  </a:lnTo>
                  <a:lnTo>
                    <a:pt x="747" y="1022"/>
                  </a:lnTo>
                  <a:lnTo>
                    <a:pt x="753" y="1022"/>
                  </a:lnTo>
                  <a:lnTo>
                    <a:pt x="753" y="1016"/>
                  </a:lnTo>
                  <a:lnTo>
                    <a:pt x="816" y="1016"/>
                  </a:lnTo>
                  <a:lnTo>
                    <a:pt x="816" y="1006"/>
                  </a:lnTo>
                  <a:lnTo>
                    <a:pt x="822" y="1006"/>
                  </a:lnTo>
                  <a:lnTo>
                    <a:pt x="822" y="989"/>
                  </a:lnTo>
                  <a:lnTo>
                    <a:pt x="828" y="989"/>
                  </a:lnTo>
                  <a:lnTo>
                    <a:pt x="828" y="977"/>
                  </a:lnTo>
                  <a:lnTo>
                    <a:pt x="846" y="977"/>
                  </a:lnTo>
                  <a:lnTo>
                    <a:pt x="846" y="973"/>
                  </a:lnTo>
                  <a:lnTo>
                    <a:pt x="852" y="973"/>
                  </a:lnTo>
                  <a:lnTo>
                    <a:pt x="852" y="961"/>
                  </a:lnTo>
                  <a:lnTo>
                    <a:pt x="894" y="961"/>
                  </a:lnTo>
                  <a:lnTo>
                    <a:pt x="894" y="949"/>
                  </a:lnTo>
                  <a:lnTo>
                    <a:pt x="910" y="949"/>
                  </a:lnTo>
                  <a:lnTo>
                    <a:pt x="910" y="941"/>
                  </a:lnTo>
                  <a:lnTo>
                    <a:pt x="914" y="941"/>
                  </a:lnTo>
                  <a:lnTo>
                    <a:pt x="914" y="935"/>
                  </a:lnTo>
                  <a:lnTo>
                    <a:pt x="920" y="935"/>
                  </a:lnTo>
                  <a:lnTo>
                    <a:pt x="920" y="927"/>
                  </a:lnTo>
                  <a:lnTo>
                    <a:pt x="924" y="927"/>
                  </a:lnTo>
                  <a:lnTo>
                    <a:pt x="924" y="919"/>
                  </a:lnTo>
                  <a:lnTo>
                    <a:pt x="930" y="919"/>
                  </a:lnTo>
                  <a:lnTo>
                    <a:pt x="930" y="909"/>
                  </a:lnTo>
                  <a:lnTo>
                    <a:pt x="934" y="909"/>
                  </a:lnTo>
                  <a:lnTo>
                    <a:pt x="934" y="903"/>
                  </a:lnTo>
                  <a:lnTo>
                    <a:pt x="936" y="903"/>
                  </a:lnTo>
                  <a:lnTo>
                    <a:pt x="936" y="891"/>
                  </a:lnTo>
                  <a:lnTo>
                    <a:pt x="946" y="891"/>
                  </a:lnTo>
                  <a:lnTo>
                    <a:pt x="946" y="883"/>
                  </a:lnTo>
                  <a:lnTo>
                    <a:pt x="952" y="883"/>
                  </a:lnTo>
                  <a:lnTo>
                    <a:pt x="952" y="875"/>
                  </a:lnTo>
                  <a:lnTo>
                    <a:pt x="958" y="875"/>
                  </a:lnTo>
                  <a:lnTo>
                    <a:pt x="958" y="871"/>
                  </a:lnTo>
                  <a:lnTo>
                    <a:pt x="1000" y="871"/>
                  </a:lnTo>
                  <a:lnTo>
                    <a:pt x="1000" y="845"/>
                  </a:lnTo>
                  <a:lnTo>
                    <a:pt x="1042" y="845"/>
                  </a:lnTo>
                  <a:lnTo>
                    <a:pt x="1042" y="835"/>
                  </a:lnTo>
                  <a:lnTo>
                    <a:pt x="1056" y="835"/>
                  </a:lnTo>
                  <a:lnTo>
                    <a:pt x="1056" y="823"/>
                  </a:lnTo>
                  <a:lnTo>
                    <a:pt x="1074" y="823"/>
                  </a:lnTo>
                  <a:lnTo>
                    <a:pt x="1074" y="813"/>
                  </a:lnTo>
                  <a:lnTo>
                    <a:pt x="1090" y="813"/>
                  </a:lnTo>
                  <a:lnTo>
                    <a:pt x="1090" y="793"/>
                  </a:lnTo>
                  <a:lnTo>
                    <a:pt x="1098" y="793"/>
                  </a:lnTo>
                  <a:lnTo>
                    <a:pt x="1098" y="783"/>
                  </a:lnTo>
                  <a:lnTo>
                    <a:pt x="1104" y="783"/>
                  </a:lnTo>
                  <a:lnTo>
                    <a:pt x="1104" y="771"/>
                  </a:lnTo>
                  <a:lnTo>
                    <a:pt x="1134" y="771"/>
                  </a:lnTo>
                  <a:lnTo>
                    <a:pt x="1134" y="755"/>
                  </a:lnTo>
                  <a:lnTo>
                    <a:pt x="1148" y="755"/>
                  </a:lnTo>
                  <a:lnTo>
                    <a:pt x="1148" y="733"/>
                  </a:lnTo>
                  <a:lnTo>
                    <a:pt x="1158" y="733"/>
                  </a:lnTo>
                  <a:lnTo>
                    <a:pt x="1158" y="727"/>
                  </a:lnTo>
                  <a:lnTo>
                    <a:pt x="1168" y="727"/>
                  </a:lnTo>
                  <a:lnTo>
                    <a:pt x="1168" y="707"/>
                  </a:lnTo>
                  <a:lnTo>
                    <a:pt x="1176" y="707"/>
                  </a:lnTo>
                  <a:lnTo>
                    <a:pt x="1176" y="691"/>
                  </a:lnTo>
                  <a:lnTo>
                    <a:pt x="1242" y="691"/>
                  </a:lnTo>
                  <a:lnTo>
                    <a:pt x="1242" y="664"/>
                  </a:lnTo>
                  <a:lnTo>
                    <a:pt x="1248" y="664"/>
                  </a:lnTo>
                  <a:lnTo>
                    <a:pt x="1248" y="650"/>
                  </a:lnTo>
                  <a:lnTo>
                    <a:pt x="1256" y="650"/>
                  </a:lnTo>
                  <a:lnTo>
                    <a:pt x="1256" y="638"/>
                  </a:lnTo>
                  <a:lnTo>
                    <a:pt x="1260" y="638"/>
                  </a:lnTo>
                  <a:lnTo>
                    <a:pt x="1260" y="626"/>
                  </a:lnTo>
                  <a:lnTo>
                    <a:pt x="1276" y="626"/>
                  </a:lnTo>
                  <a:lnTo>
                    <a:pt x="1276" y="602"/>
                  </a:lnTo>
                  <a:lnTo>
                    <a:pt x="1349" y="602"/>
                  </a:lnTo>
                  <a:lnTo>
                    <a:pt x="1349" y="588"/>
                  </a:lnTo>
                  <a:lnTo>
                    <a:pt x="1379" y="588"/>
                  </a:lnTo>
                  <a:lnTo>
                    <a:pt x="1379" y="574"/>
                  </a:lnTo>
                  <a:lnTo>
                    <a:pt x="1389" y="574"/>
                  </a:lnTo>
                  <a:lnTo>
                    <a:pt x="1389" y="560"/>
                  </a:lnTo>
                  <a:lnTo>
                    <a:pt x="1411" y="560"/>
                  </a:lnTo>
                  <a:lnTo>
                    <a:pt x="1411" y="546"/>
                  </a:lnTo>
                  <a:lnTo>
                    <a:pt x="1431" y="546"/>
                  </a:lnTo>
                  <a:lnTo>
                    <a:pt x="1431" y="534"/>
                  </a:lnTo>
                  <a:lnTo>
                    <a:pt x="1439" y="534"/>
                  </a:lnTo>
                  <a:lnTo>
                    <a:pt x="1439" y="514"/>
                  </a:lnTo>
                  <a:lnTo>
                    <a:pt x="1445" y="514"/>
                  </a:lnTo>
                  <a:lnTo>
                    <a:pt x="1445" y="494"/>
                  </a:lnTo>
                  <a:lnTo>
                    <a:pt x="1467" y="494"/>
                  </a:lnTo>
                  <a:lnTo>
                    <a:pt x="1467" y="480"/>
                  </a:lnTo>
                  <a:lnTo>
                    <a:pt x="1525" y="480"/>
                  </a:lnTo>
                  <a:lnTo>
                    <a:pt x="1525" y="474"/>
                  </a:lnTo>
                  <a:lnTo>
                    <a:pt x="1533" y="474"/>
                  </a:lnTo>
                  <a:lnTo>
                    <a:pt x="1533" y="462"/>
                  </a:lnTo>
                  <a:lnTo>
                    <a:pt x="1539" y="462"/>
                  </a:lnTo>
                  <a:lnTo>
                    <a:pt x="1539" y="450"/>
                  </a:lnTo>
                  <a:lnTo>
                    <a:pt x="1565" y="450"/>
                  </a:lnTo>
                  <a:lnTo>
                    <a:pt x="1565" y="426"/>
                  </a:lnTo>
                  <a:lnTo>
                    <a:pt x="1617" y="426"/>
                  </a:lnTo>
                  <a:lnTo>
                    <a:pt x="1617" y="398"/>
                  </a:lnTo>
                  <a:lnTo>
                    <a:pt x="1625" y="398"/>
                  </a:lnTo>
                  <a:lnTo>
                    <a:pt x="1625" y="386"/>
                  </a:lnTo>
                  <a:lnTo>
                    <a:pt x="1671" y="386"/>
                  </a:lnTo>
                  <a:lnTo>
                    <a:pt x="1671" y="367"/>
                  </a:lnTo>
                  <a:lnTo>
                    <a:pt x="1717" y="367"/>
                  </a:lnTo>
                  <a:lnTo>
                    <a:pt x="1717" y="347"/>
                  </a:lnTo>
                  <a:lnTo>
                    <a:pt x="1723" y="347"/>
                  </a:lnTo>
                  <a:lnTo>
                    <a:pt x="1723" y="325"/>
                  </a:lnTo>
                  <a:lnTo>
                    <a:pt x="1729" y="325"/>
                  </a:lnTo>
                  <a:lnTo>
                    <a:pt x="1729" y="301"/>
                  </a:lnTo>
                  <a:lnTo>
                    <a:pt x="1737" y="301"/>
                  </a:lnTo>
                  <a:lnTo>
                    <a:pt x="1737" y="289"/>
                  </a:lnTo>
                  <a:lnTo>
                    <a:pt x="1779" y="289"/>
                  </a:lnTo>
                  <a:lnTo>
                    <a:pt x="1779" y="263"/>
                  </a:lnTo>
                  <a:lnTo>
                    <a:pt x="1787" y="263"/>
                  </a:lnTo>
                  <a:lnTo>
                    <a:pt x="1787" y="245"/>
                  </a:lnTo>
                  <a:lnTo>
                    <a:pt x="1815" y="245"/>
                  </a:lnTo>
                  <a:lnTo>
                    <a:pt x="1815" y="233"/>
                  </a:lnTo>
                  <a:lnTo>
                    <a:pt x="1819" y="233"/>
                  </a:lnTo>
                  <a:lnTo>
                    <a:pt x="1819" y="221"/>
                  </a:lnTo>
                  <a:lnTo>
                    <a:pt x="1835" y="221"/>
                  </a:lnTo>
                  <a:lnTo>
                    <a:pt x="1835" y="203"/>
                  </a:lnTo>
                  <a:lnTo>
                    <a:pt x="1851" y="203"/>
                  </a:lnTo>
                  <a:lnTo>
                    <a:pt x="1851" y="177"/>
                  </a:lnTo>
                  <a:lnTo>
                    <a:pt x="1855" y="177"/>
                  </a:lnTo>
                  <a:lnTo>
                    <a:pt x="1855" y="163"/>
                  </a:lnTo>
                  <a:lnTo>
                    <a:pt x="1873" y="163"/>
                  </a:lnTo>
                  <a:lnTo>
                    <a:pt x="1873" y="149"/>
                  </a:lnTo>
                  <a:lnTo>
                    <a:pt x="1897" y="149"/>
                  </a:lnTo>
                  <a:lnTo>
                    <a:pt x="1897" y="137"/>
                  </a:lnTo>
                  <a:lnTo>
                    <a:pt x="1901" y="137"/>
                  </a:lnTo>
                  <a:lnTo>
                    <a:pt x="1901" y="121"/>
                  </a:lnTo>
                  <a:lnTo>
                    <a:pt x="1907" y="121"/>
                  </a:lnTo>
                  <a:lnTo>
                    <a:pt x="1907" y="107"/>
                  </a:lnTo>
                  <a:lnTo>
                    <a:pt x="2028" y="107"/>
                  </a:lnTo>
                  <a:lnTo>
                    <a:pt x="2028" y="97"/>
                  </a:lnTo>
                  <a:lnTo>
                    <a:pt x="2042" y="97"/>
                  </a:lnTo>
                  <a:lnTo>
                    <a:pt x="2042" y="79"/>
                  </a:lnTo>
                  <a:lnTo>
                    <a:pt x="2058" y="79"/>
                  </a:lnTo>
                  <a:lnTo>
                    <a:pt x="2058" y="58"/>
                  </a:lnTo>
                  <a:lnTo>
                    <a:pt x="2076" y="58"/>
                  </a:lnTo>
                  <a:lnTo>
                    <a:pt x="2076" y="44"/>
                  </a:lnTo>
                  <a:lnTo>
                    <a:pt x="2116" y="44"/>
                  </a:lnTo>
                  <a:lnTo>
                    <a:pt x="2116" y="26"/>
                  </a:lnTo>
                  <a:lnTo>
                    <a:pt x="2128" y="26"/>
                  </a:lnTo>
                  <a:lnTo>
                    <a:pt x="2128" y="10"/>
                  </a:lnTo>
                  <a:lnTo>
                    <a:pt x="2138" y="10"/>
                  </a:lnTo>
                  <a:lnTo>
                    <a:pt x="2138" y="0"/>
                  </a:lnTo>
                  <a:lnTo>
                    <a:pt x="2142" y="0"/>
                  </a:lnTo>
                </a:path>
              </a:pathLst>
            </a:custGeom>
            <a:noFill/>
            <a:ln w="285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42" name="TextBox 41">
              <a:extLst>
                <a:ext uri="{FF2B5EF4-FFF2-40B4-BE49-F238E27FC236}">
                  <a16:creationId xmlns:a16="http://schemas.microsoft.com/office/drawing/2014/main" id="{F9CE430E-867C-8994-6E9C-B23CF8A208ED}"/>
                </a:ext>
              </a:extLst>
            </p:cNvPr>
            <p:cNvSpPr txBox="1"/>
            <p:nvPr/>
          </p:nvSpPr>
          <p:spPr>
            <a:xfrm>
              <a:off x="1309868" y="1876565"/>
              <a:ext cx="169918"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20</a:t>
              </a:r>
              <a:endParaRPr lang="en-IN" sz="1200" dirty="0">
                <a:latin typeface="Century Gothic" panose="020B0502020202020204" pitchFamily="34" charset="0"/>
                <a:ea typeface="MS Mincho" panose="02020609040205080304" pitchFamily="49" charset="-128"/>
              </a:endParaRPr>
            </a:p>
          </p:txBody>
        </p:sp>
        <p:sp>
          <p:nvSpPr>
            <p:cNvPr id="43" name="TextBox 42">
              <a:extLst>
                <a:ext uri="{FF2B5EF4-FFF2-40B4-BE49-F238E27FC236}">
                  <a16:creationId xmlns:a16="http://schemas.microsoft.com/office/drawing/2014/main" id="{35DFC3F9-4360-14DF-83B1-1B488A7D15A0}"/>
                </a:ext>
              </a:extLst>
            </p:cNvPr>
            <p:cNvSpPr txBox="1"/>
            <p:nvPr/>
          </p:nvSpPr>
          <p:spPr>
            <a:xfrm>
              <a:off x="1661504"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0</a:t>
              </a:r>
              <a:endParaRPr lang="en-IN" sz="1200" dirty="0">
                <a:latin typeface="Century Gothic" panose="020B0502020202020204" pitchFamily="34" charset="0"/>
                <a:ea typeface="MS Mincho" panose="02020609040205080304" pitchFamily="49" charset="-128"/>
              </a:endParaRPr>
            </a:p>
          </p:txBody>
        </p:sp>
        <p:sp>
          <p:nvSpPr>
            <p:cNvPr id="44" name="TextBox 43">
              <a:extLst>
                <a:ext uri="{FF2B5EF4-FFF2-40B4-BE49-F238E27FC236}">
                  <a16:creationId xmlns:a16="http://schemas.microsoft.com/office/drawing/2014/main" id="{5A5882BF-CE83-0BB2-B713-50C2979407AD}"/>
                </a:ext>
              </a:extLst>
            </p:cNvPr>
            <p:cNvSpPr txBox="1"/>
            <p:nvPr/>
          </p:nvSpPr>
          <p:spPr>
            <a:xfrm rot="16200000">
              <a:off x="-139047" y="3271461"/>
              <a:ext cx="2327560" cy="184666"/>
            </a:xfrm>
            <a:prstGeom prst="rect">
              <a:avLst/>
            </a:prstGeom>
            <a:noFill/>
          </p:spPr>
          <p:txBody>
            <a:bodyPr wrap="none" lIns="0" tIns="0" rIns="0" bIns="0" rtlCol="0">
              <a:spAutoFit/>
            </a:bodyPr>
            <a:lstStyle/>
            <a:p>
              <a:pPr algn="r"/>
              <a:r>
                <a:rPr lang="en-US" sz="1200" b="1" dirty="0">
                  <a:latin typeface="Century Gothic" panose="020B0502020202020204" pitchFamily="34" charset="0"/>
                  <a:ea typeface="MS Mincho" panose="02020609040205080304" pitchFamily="49" charset="-128"/>
                </a:rPr>
                <a:t>Cumulative Incidence Rate (%)</a:t>
              </a:r>
              <a:endParaRPr lang="en-IN" sz="1200" b="1" dirty="0">
                <a:latin typeface="Century Gothic" panose="020B0502020202020204" pitchFamily="34" charset="0"/>
                <a:ea typeface="MS Mincho" panose="02020609040205080304" pitchFamily="49" charset="-128"/>
              </a:endParaRPr>
            </a:p>
          </p:txBody>
        </p:sp>
        <p:sp>
          <p:nvSpPr>
            <p:cNvPr id="46" name="TextBox 45">
              <a:extLst>
                <a:ext uri="{FF2B5EF4-FFF2-40B4-BE49-F238E27FC236}">
                  <a16:creationId xmlns:a16="http://schemas.microsoft.com/office/drawing/2014/main" id="{239D1F3E-D34A-D787-5CC9-00F268DE5DF8}"/>
                </a:ext>
              </a:extLst>
            </p:cNvPr>
            <p:cNvSpPr txBox="1"/>
            <p:nvPr/>
          </p:nvSpPr>
          <p:spPr>
            <a:xfrm>
              <a:off x="1309868" y="2617467"/>
              <a:ext cx="169918"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15</a:t>
              </a:r>
              <a:endParaRPr lang="en-IN" sz="1200" dirty="0">
                <a:latin typeface="Century Gothic" panose="020B0502020202020204" pitchFamily="34" charset="0"/>
                <a:ea typeface="MS Mincho" panose="02020609040205080304" pitchFamily="49" charset="-128"/>
              </a:endParaRPr>
            </a:p>
          </p:txBody>
        </p:sp>
        <p:sp>
          <p:nvSpPr>
            <p:cNvPr id="47" name="TextBox 46">
              <a:extLst>
                <a:ext uri="{FF2B5EF4-FFF2-40B4-BE49-F238E27FC236}">
                  <a16:creationId xmlns:a16="http://schemas.microsoft.com/office/drawing/2014/main" id="{D52D3BA2-E4EA-C8AE-0BB8-2D75352A806E}"/>
                </a:ext>
              </a:extLst>
            </p:cNvPr>
            <p:cNvSpPr txBox="1"/>
            <p:nvPr/>
          </p:nvSpPr>
          <p:spPr>
            <a:xfrm>
              <a:off x="1309868" y="3358370"/>
              <a:ext cx="169918"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10</a:t>
              </a:r>
              <a:endParaRPr lang="en-IN" sz="1200" dirty="0">
                <a:latin typeface="Century Gothic" panose="020B0502020202020204" pitchFamily="34" charset="0"/>
                <a:ea typeface="MS Mincho" panose="02020609040205080304" pitchFamily="49" charset="-128"/>
              </a:endParaRPr>
            </a:p>
          </p:txBody>
        </p:sp>
        <p:sp>
          <p:nvSpPr>
            <p:cNvPr id="48" name="TextBox 47">
              <a:extLst>
                <a:ext uri="{FF2B5EF4-FFF2-40B4-BE49-F238E27FC236}">
                  <a16:creationId xmlns:a16="http://schemas.microsoft.com/office/drawing/2014/main" id="{532F1AFB-C5B9-502B-377B-0445F3DD74E3}"/>
                </a:ext>
              </a:extLst>
            </p:cNvPr>
            <p:cNvSpPr txBox="1"/>
            <p:nvPr/>
          </p:nvSpPr>
          <p:spPr>
            <a:xfrm>
              <a:off x="1394826" y="4099272"/>
              <a:ext cx="84960"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5</a:t>
              </a:r>
              <a:endParaRPr lang="en-IN" sz="1200" dirty="0">
                <a:latin typeface="Century Gothic" panose="020B0502020202020204" pitchFamily="34" charset="0"/>
                <a:ea typeface="MS Mincho" panose="02020609040205080304" pitchFamily="49" charset="-128"/>
              </a:endParaRPr>
            </a:p>
          </p:txBody>
        </p:sp>
        <p:sp>
          <p:nvSpPr>
            <p:cNvPr id="49" name="TextBox 48">
              <a:extLst>
                <a:ext uri="{FF2B5EF4-FFF2-40B4-BE49-F238E27FC236}">
                  <a16:creationId xmlns:a16="http://schemas.microsoft.com/office/drawing/2014/main" id="{7D432DA4-99CA-BA02-585A-23528AD4AC7F}"/>
                </a:ext>
              </a:extLst>
            </p:cNvPr>
            <p:cNvSpPr txBox="1"/>
            <p:nvPr/>
          </p:nvSpPr>
          <p:spPr>
            <a:xfrm>
              <a:off x="1394826" y="4840175"/>
              <a:ext cx="84960"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0</a:t>
              </a:r>
              <a:endParaRPr lang="en-IN" sz="1200" dirty="0">
                <a:latin typeface="Century Gothic" panose="020B0502020202020204" pitchFamily="34" charset="0"/>
                <a:ea typeface="MS Mincho" panose="02020609040205080304" pitchFamily="49" charset="-128"/>
              </a:endParaRPr>
            </a:p>
          </p:txBody>
        </p:sp>
        <p:sp>
          <p:nvSpPr>
            <p:cNvPr id="50" name="TextBox 49">
              <a:extLst>
                <a:ext uri="{FF2B5EF4-FFF2-40B4-BE49-F238E27FC236}">
                  <a16:creationId xmlns:a16="http://schemas.microsoft.com/office/drawing/2014/main" id="{8F785CDA-CE82-7D13-562B-A7CB9F71F348}"/>
                </a:ext>
              </a:extLst>
            </p:cNvPr>
            <p:cNvSpPr txBox="1"/>
            <p:nvPr/>
          </p:nvSpPr>
          <p:spPr>
            <a:xfrm>
              <a:off x="2359877"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1</a:t>
              </a:r>
              <a:endParaRPr lang="en-IN" sz="1200" dirty="0">
                <a:latin typeface="Century Gothic" panose="020B0502020202020204" pitchFamily="34" charset="0"/>
                <a:ea typeface="MS Mincho" panose="02020609040205080304" pitchFamily="49" charset="-128"/>
              </a:endParaRPr>
            </a:p>
          </p:txBody>
        </p:sp>
        <p:sp>
          <p:nvSpPr>
            <p:cNvPr id="51" name="TextBox 50">
              <a:extLst>
                <a:ext uri="{FF2B5EF4-FFF2-40B4-BE49-F238E27FC236}">
                  <a16:creationId xmlns:a16="http://schemas.microsoft.com/office/drawing/2014/main" id="{B40F30A5-FB95-388E-E8BF-FD8A27FEDFE4}"/>
                </a:ext>
              </a:extLst>
            </p:cNvPr>
            <p:cNvSpPr txBox="1"/>
            <p:nvPr/>
          </p:nvSpPr>
          <p:spPr>
            <a:xfrm>
              <a:off x="3056013"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2</a:t>
              </a:r>
              <a:endParaRPr lang="en-IN" sz="1200" dirty="0">
                <a:latin typeface="Century Gothic" panose="020B0502020202020204" pitchFamily="34" charset="0"/>
                <a:ea typeface="MS Mincho" panose="02020609040205080304" pitchFamily="49" charset="-128"/>
              </a:endParaRPr>
            </a:p>
          </p:txBody>
        </p:sp>
        <p:sp>
          <p:nvSpPr>
            <p:cNvPr id="52" name="TextBox 51">
              <a:extLst>
                <a:ext uri="{FF2B5EF4-FFF2-40B4-BE49-F238E27FC236}">
                  <a16:creationId xmlns:a16="http://schemas.microsoft.com/office/drawing/2014/main" id="{99964759-2E12-2CD3-BCBB-E38052572CC1}"/>
                </a:ext>
              </a:extLst>
            </p:cNvPr>
            <p:cNvSpPr txBox="1"/>
            <p:nvPr/>
          </p:nvSpPr>
          <p:spPr>
            <a:xfrm>
              <a:off x="3752144"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3</a:t>
              </a:r>
              <a:endParaRPr lang="en-IN" sz="1200" dirty="0">
                <a:latin typeface="Century Gothic" panose="020B0502020202020204" pitchFamily="34" charset="0"/>
                <a:ea typeface="MS Mincho" panose="02020609040205080304" pitchFamily="49" charset="-128"/>
              </a:endParaRPr>
            </a:p>
          </p:txBody>
        </p:sp>
        <p:sp>
          <p:nvSpPr>
            <p:cNvPr id="53" name="TextBox 52">
              <a:extLst>
                <a:ext uri="{FF2B5EF4-FFF2-40B4-BE49-F238E27FC236}">
                  <a16:creationId xmlns:a16="http://schemas.microsoft.com/office/drawing/2014/main" id="{D86191DB-C03F-E746-AB51-A453B20F16F5}"/>
                </a:ext>
              </a:extLst>
            </p:cNvPr>
            <p:cNvSpPr txBox="1"/>
            <p:nvPr/>
          </p:nvSpPr>
          <p:spPr>
            <a:xfrm>
              <a:off x="4452755"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4</a:t>
              </a:r>
              <a:endParaRPr lang="en-IN" sz="1200" dirty="0">
                <a:latin typeface="Century Gothic" panose="020B0502020202020204" pitchFamily="34" charset="0"/>
                <a:ea typeface="MS Mincho" panose="02020609040205080304" pitchFamily="49" charset="-128"/>
              </a:endParaRPr>
            </a:p>
          </p:txBody>
        </p:sp>
        <p:sp>
          <p:nvSpPr>
            <p:cNvPr id="54" name="TextBox 53">
              <a:extLst>
                <a:ext uri="{FF2B5EF4-FFF2-40B4-BE49-F238E27FC236}">
                  <a16:creationId xmlns:a16="http://schemas.microsoft.com/office/drawing/2014/main" id="{8E81104A-BF3F-E953-0FAE-C3E3EC5C2933}"/>
                </a:ext>
              </a:extLst>
            </p:cNvPr>
            <p:cNvSpPr txBox="1"/>
            <p:nvPr/>
          </p:nvSpPr>
          <p:spPr>
            <a:xfrm>
              <a:off x="5151129"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5</a:t>
              </a:r>
              <a:endParaRPr lang="en-IN" sz="1200" dirty="0">
                <a:latin typeface="Century Gothic" panose="020B0502020202020204" pitchFamily="34" charset="0"/>
                <a:ea typeface="MS Mincho" panose="02020609040205080304" pitchFamily="49" charset="-128"/>
              </a:endParaRPr>
            </a:p>
          </p:txBody>
        </p:sp>
        <p:sp>
          <p:nvSpPr>
            <p:cNvPr id="55" name="TextBox 54">
              <a:extLst>
                <a:ext uri="{FF2B5EF4-FFF2-40B4-BE49-F238E27FC236}">
                  <a16:creationId xmlns:a16="http://schemas.microsoft.com/office/drawing/2014/main" id="{79FACCA5-FD08-BA67-7EAF-B8533B28BCB8}"/>
                </a:ext>
              </a:extLst>
            </p:cNvPr>
            <p:cNvSpPr txBox="1"/>
            <p:nvPr/>
          </p:nvSpPr>
          <p:spPr>
            <a:xfrm>
              <a:off x="2395238" y="5202545"/>
              <a:ext cx="2120773" cy="184666"/>
            </a:xfrm>
            <a:prstGeom prst="rect">
              <a:avLst/>
            </a:prstGeom>
            <a:noFill/>
          </p:spPr>
          <p:txBody>
            <a:bodyPr wrap="none" lIns="0" tIns="0" rIns="0" bIns="0" rtlCol="0">
              <a:spAutoFit/>
            </a:bodyPr>
            <a:lstStyle/>
            <a:p>
              <a:pPr algn="ctr"/>
              <a:r>
                <a:rPr lang="en-US" sz="1200" b="1" dirty="0">
                  <a:latin typeface="Century Gothic" panose="020B0502020202020204" pitchFamily="34" charset="0"/>
                  <a:ea typeface="MS Mincho" panose="02020609040205080304" pitchFamily="49" charset="-128"/>
                </a:rPr>
                <a:t>Time Post-enrollment (Years)</a:t>
              </a:r>
              <a:endParaRPr lang="en-IN" sz="1200" b="1" dirty="0">
                <a:latin typeface="Century Gothic" panose="020B0502020202020204" pitchFamily="34" charset="0"/>
                <a:ea typeface="MS Mincho" panose="02020609040205080304" pitchFamily="49" charset="-128"/>
              </a:endParaRPr>
            </a:p>
          </p:txBody>
        </p:sp>
        <p:sp>
          <p:nvSpPr>
            <p:cNvPr id="69" name="TextBox 68">
              <a:extLst>
                <a:ext uri="{FF2B5EF4-FFF2-40B4-BE49-F238E27FC236}">
                  <a16:creationId xmlns:a16="http://schemas.microsoft.com/office/drawing/2014/main" id="{E8C86512-A6C7-276F-6BD2-E559C7A85E21}"/>
                </a:ext>
              </a:extLst>
            </p:cNvPr>
            <p:cNvSpPr txBox="1"/>
            <p:nvPr/>
          </p:nvSpPr>
          <p:spPr>
            <a:xfrm>
              <a:off x="3911182" y="3708262"/>
              <a:ext cx="1221488" cy="184666"/>
            </a:xfrm>
            <a:prstGeom prst="rect">
              <a:avLst/>
            </a:prstGeom>
            <a:noFill/>
          </p:spPr>
          <p:txBody>
            <a:bodyPr wrap="none" lIns="0" tIns="0" rIns="0" bIns="0" rtlCol="0">
              <a:spAutoFit/>
            </a:bodyPr>
            <a:lstStyle/>
            <a:p>
              <a:pPr algn="ctr"/>
              <a:r>
                <a:rPr lang="en-US" sz="1200" b="1" i="1" dirty="0">
                  <a:latin typeface="Century Gothic" panose="020B0502020202020204" pitchFamily="34" charset="0"/>
                  <a:ea typeface="MS Mincho" panose="02020609040205080304" pitchFamily="49" charset="-128"/>
                </a:rPr>
                <a:t>P</a:t>
              </a:r>
              <a:r>
                <a:rPr lang="en-US" sz="1200" b="1" dirty="0">
                  <a:latin typeface="Century Gothic" panose="020B0502020202020204" pitchFamily="34" charset="0"/>
                  <a:ea typeface="MS Mincho" panose="02020609040205080304" pitchFamily="49" charset="-128"/>
                </a:rPr>
                <a:t> value &lt; 0.0001</a:t>
              </a:r>
              <a:endParaRPr lang="en-IN" sz="1200" b="1" dirty="0">
                <a:latin typeface="Century Gothic" panose="020B0502020202020204" pitchFamily="34" charset="0"/>
                <a:ea typeface="MS Mincho" panose="02020609040205080304" pitchFamily="49" charset="-128"/>
              </a:endParaRPr>
            </a:p>
          </p:txBody>
        </p:sp>
        <p:grpSp>
          <p:nvGrpSpPr>
            <p:cNvPr id="71" name="Group 70">
              <a:extLst>
                <a:ext uri="{FF2B5EF4-FFF2-40B4-BE49-F238E27FC236}">
                  <a16:creationId xmlns:a16="http://schemas.microsoft.com/office/drawing/2014/main" id="{0E4825F5-F4F5-8767-F1AB-97BE0556D2D8}"/>
                </a:ext>
              </a:extLst>
            </p:cNvPr>
            <p:cNvGrpSpPr/>
            <p:nvPr/>
          </p:nvGrpSpPr>
          <p:grpSpPr>
            <a:xfrm>
              <a:off x="1621649" y="1822186"/>
              <a:ext cx="1852649" cy="1051560"/>
              <a:chOff x="1665288" y="1398146"/>
              <a:chExt cx="1970903" cy="1118682"/>
            </a:xfrm>
          </p:grpSpPr>
          <p:grpSp>
            <p:nvGrpSpPr>
              <p:cNvPr id="72" name="Group 71">
                <a:extLst>
                  <a:ext uri="{FF2B5EF4-FFF2-40B4-BE49-F238E27FC236}">
                    <a16:creationId xmlns:a16="http://schemas.microsoft.com/office/drawing/2014/main" id="{58D335D4-F447-E1E3-1ABA-AB8404153DCC}"/>
                  </a:ext>
                </a:extLst>
              </p:cNvPr>
              <p:cNvGrpSpPr/>
              <p:nvPr/>
            </p:nvGrpSpPr>
            <p:grpSpPr>
              <a:xfrm>
                <a:off x="1702970" y="1437198"/>
                <a:ext cx="1468738" cy="1038868"/>
                <a:chOff x="1702970" y="1380048"/>
                <a:chExt cx="1468738" cy="1038868"/>
              </a:xfrm>
            </p:grpSpPr>
            <p:grpSp>
              <p:nvGrpSpPr>
                <p:cNvPr id="74" name="Group 73">
                  <a:extLst>
                    <a:ext uri="{FF2B5EF4-FFF2-40B4-BE49-F238E27FC236}">
                      <a16:creationId xmlns:a16="http://schemas.microsoft.com/office/drawing/2014/main" id="{D8EEEC26-CD26-562E-11AD-B726ED1E4AB9}"/>
                    </a:ext>
                  </a:extLst>
                </p:cNvPr>
                <p:cNvGrpSpPr/>
                <p:nvPr/>
              </p:nvGrpSpPr>
              <p:grpSpPr>
                <a:xfrm>
                  <a:off x="1727435" y="1594369"/>
                  <a:ext cx="1444273" cy="824547"/>
                  <a:chOff x="1727435" y="1594369"/>
                  <a:chExt cx="1444273" cy="824547"/>
                </a:xfrm>
              </p:grpSpPr>
              <p:sp>
                <p:nvSpPr>
                  <p:cNvPr id="76" name="TextBox 75">
                    <a:extLst>
                      <a:ext uri="{FF2B5EF4-FFF2-40B4-BE49-F238E27FC236}">
                        <a16:creationId xmlns:a16="http://schemas.microsoft.com/office/drawing/2014/main" id="{B918FDB8-A81B-423F-183B-408DE66F9BB6}"/>
                      </a:ext>
                    </a:extLst>
                  </p:cNvPr>
                  <p:cNvSpPr txBox="1"/>
                  <p:nvPr/>
                </p:nvSpPr>
                <p:spPr>
                  <a:xfrm>
                    <a:off x="2059192" y="1594369"/>
                    <a:ext cx="1112516" cy="130969"/>
                  </a:xfrm>
                  <a:prstGeom prst="rect">
                    <a:avLst/>
                  </a:prstGeom>
                  <a:noFill/>
                </p:spPr>
                <p:txBody>
                  <a:bodyPr wrap="square" lIns="0" tIns="0" rIns="0" bIns="0" rtlCol="0">
                    <a:spAutoFit/>
                  </a:bodyPr>
                  <a:lstStyle/>
                  <a:p>
                    <a:r>
                      <a:rPr lang="en-US" sz="800" dirty="0">
                        <a:latin typeface="Century Gothic" panose="020B0502020202020204" pitchFamily="34" charset="0"/>
                        <a:ea typeface="MS Mincho" panose="02020609040205080304" pitchFamily="49" charset="-128"/>
                      </a:rPr>
                      <a:t>&lt; 20 [1,604]</a:t>
                    </a:r>
                    <a:endParaRPr lang="en-IN" sz="800" dirty="0">
                      <a:latin typeface="Century Gothic" panose="020B0502020202020204" pitchFamily="34" charset="0"/>
                      <a:ea typeface="MS Mincho" panose="02020609040205080304" pitchFamily="49" charset="-128"/>
                    </a:endParaRPr>
                  </a:p>
                </p:txBody>
              </p:sp>
              <p:sp>
                <p:nvSpPr>
                  <p:cNvPr id="77" name="TextBox 76">
                    <a:extLst>
                      <a:ext uri="{FF2B5EF4-FFF2-40B4-BE49-F238E27FC236}">
                        <a16:creationId xmlns:a16="http://schemas.microsoft.com/office/drawing/2014/main" id="{1BAE199B-2A39-AE00-AE6E-A2924696A2E3}"/>
                      </a:ext>
                    </a:extLst>
                  </p:cNvPr>
                  <p:cNvSpPr txBox="1"/>
                  <p:nvPr/>
                </p:nvSpPr>
                <p:spPr>
                  <a:xfrm>
                    <a:off x="2066044" y="1954903"/>
                    <a:ext cx="668486" cy="130969"/>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40–55 [1,031]</a:t>
                    </a:r>
                    <a:endParaRPr lang="en-IN" sz="800" dirty="0">
                      <a:latin typeface="Century Gothic" panose="020B0502020202020204" pitchFamily="34" charset="0"/>
                      <a:ea typeface="MS Mincho" panose="02020609040205080304" pitchFamily="49" charset="-128"/>
                    </a:endParaRPr>
                  </a:p>
                </p:txBody>
              </p:sp>
              <p:sp>
                <p:nvSpPr>
                  <p:cNvPr id="78" name="TextBox 77">
                    <a:extLst>
                      <a:ext uri="{FF2B5EF4-FFF2-40B4-BE49-F238E27FC236}">
                        <a16:creationId xmlns:a16="http://schemas.microsoft.com/office/drawing/2014/main" id="{9D03FFC9-F69E-E03D-B09B-A3609E8BEF58}"/>
                      </a:ext>
                    </a:extLst>
                  </p:cNvPr>
                  <p:cNvSpPr txBox="1"/>
                  <p:nvPr/>
                </p:nvSpPr>
                <p:spPr>
                  <a:xfrm>
                    <a:off x="2035876" y="2287947"/>
                    <a:ext cx="494543" cy="130969"/>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 70 [811]</a:t>
                    </a:r>
                    <a:endParaRPr lang="en-IN" sz="800" dirty="0">
                      <a:latin typeface="Century Gothic" panose="020B0502020202020204" pitchFamily="34" charset="0"/>
                      <a:ea typeface="MS Mincho" panose="02020609040205080304" pitchFamily="49" charset="-128"/>
                    </a:endParaRPr>
                  </a:p>
                </p:txBody>
              </p:sp>
              <p:cxnSp>
                <p:nvCxnSpPr>
                  <p:cNvPr id="79" name="Straight Connector 78">
                    <a:extLst>
                      <a:ext uri="{FF2B5EF4-FFF2-40B4-BE49-F238E27FC236}">
                        <a16:creationId xmlns:a16="http://schemas.microsoft.com/office/drawing/2014/main" id="{EBEFAD5B-36B7-40AD-BF26-1E5C8110055A}"/>
                      </a:ext>
                    </a:extLst>
                  </p:cNvPr>
                  <p:cNvCxnSpPr>
                    <a:cxnSpLocks/>
                  </p:cNvCxnSpPr>
                  <p:nvPr/>
                </p:nvCxnSpPr>
                <p:spPr>
                  <a:xfrm>
                    <a:off x="1758134" y="1665171"/>
                    <a:ext cx="279083" cy="0"/>
                  </a:xfrm>
                  <a:prstGeom prst="line">
                    <a:avLst/>
                  </a:prstGeom>
                  <a:noFill/>
                  <a:ln w="28575">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0" name="Straight Connector 79">
                    <a:extLst>
                      <a:ext uri="{FF2B5EF4-FFF2-40B4-BE49-F238E27FC236}">
                        <a16:creationId xmlns:a16="http://schemas.microsoft.com/office/drawing/2014/main" id="{2578FF00-1EC5-8F52-9B96-906A10668BE6}"/>
                      </a:ext>
                    </a:extLst>
                  </p:cNvPr>
                  <p:cNvCxnSpPr>
                    <a:cxnSpLocks/>
                  </p:cNvCxnSpPr>
                  <p:nvPr/>
                </p:nvCxnSpPr>
                <p:spPr>
                  <a:xfrm>
                    <a:off x="1758134" y="2042245"/>
                    <a:ext cx="279083" cy="0"/>
                  </a:xfrm>
                  <a:prstGeom prst="line">
                    <a:avLst/>
                  </a:prstGeom>
                  <a:noFill/>
                  <a:ln w="28575">
                    <a:solidFill>
                      <a:schemeClr val="accent4">
                        <a:lumMod val="5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1" name="Straight Connector 80">
                    <a:extLst>
                      <a:ext uri="{FF2B5EF4-FFF2-40B4-BE49-F238E27FC236}">
                        <a16:creationId xmlns:a16="http://schemas.microsoft.com/office/drawing/2014/main" id="{359DC4C4-4FE1-A995-3C73-A4D237537EF2}"/>
                      </a:ext>
                    </a:extLst>
                  </p:cNvPr>
                  <p:cNvCxnSpPr>
                    <a:cxnSpLocks/>
                  </p:cNvCxnSpPr>
                  <p:nvPr/>
                </p:nvCxnSpPr>
                <p:spPr>
                  <a:xfrm>
                    <a:off x="1727435" y="2341159"/>
                    <a:ext cx="279083" cy="0"/>
                  </a:xfrm>
                  <a:prstGeom prst="line">
                    <a:avLst/>
                  </a:prstGeom>
                  <a:noFill/>
                  <a:ln w="285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cxnSp>
              <p:sp>
                <p:nvSpPr>
                  <p:cNvPr id="82" name="TextBox 81">
                    <a:extLst>
                      <a:ext uri="{FF2B5EF4-FFF2-40B4-BE49-F238E27FC236}">
                        <a16:creationId xmlns:a16="http://schemas.microsoft.com/office/drawing/2014/main" id="{77D4D620-61F5-EC87-1D7E-48D91A9345EB}"/>
                      </a:ext>
                    </a:extLst>
                  </p:cNvPr>
                  <p:cNvSpPr txBox="1"/>
                  <p:nvPr/>
                </p:nvSpPr>
                <p:spPr>
                  <a:xfrm>
                    <a:off x="2063098" y="1768229"/>
                    <a:ext cx="699182" cy="130969"/>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20–40 [2,627] </a:t>
                    </a:r>
                    <a:endParaRPr lang="en-IN" sz="800" dirty="0">
                      <a:latin typeface="Century Gothic" panose="020B0502020202020204" pitchFamily="34" charset="0"/>
                      <a:ea typeface="MS Mincho" panose="02020609040205080304" pitchFamily="49" charset="-128"/>
                    </a:endParaRPr>
                  </a:p>
                </p:txBody>
              </p:sp>
              <p:sp>
                <p:nvSpPr>
                  <p:cNvPr id="83" name="TextBox 82">
                    <a:extLst>
                      <a:ext uri="{FF2B5EF4-FFF2-40B4-BE49-F238E27FC236}">
                        <a16:creationId xmlns:a16="http://schemas.microsoft.com/office/drawing/2014/main" id="{81F0F984-B65D-1D55-0B5C-F02D51F821CC}"/>
                      </a:ext>
                    </a:extLst>
                  </p:cNvPr>
                  <p:cNvSpPr txBox="1"/>
                  <p:nvPr/>
                </p:nvSpPr>
                <p:spPr>
                  <a:xfrm>
                    <a:off x="2039279" y="2130470"/>
                    <a:ext cx="578104" cy="130969"/>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55–70 [486]</a:t>
                    </a:r>
                    <a:endParaRPr lang="en-IN" sz="800" dirty="0">
                      <a:latin typeface="Century Gothic" panose="020B0502020202020204" pitchFamily="34" charset="0"/>
                      <a:ea typeface="MS Mincho" panose="02020609040205080304" pitchFamily="49" charset="-128"/>
                    </a:endParaRPr>
                  </a:p>
                </p:txBody>
              </p:sp>
              <p:cxnSp>
                <p:nvCxnSpPr>
                  <p:cNvPr id="84" name="Straight Connector 83">
                    <a:extLst>
                      <a:ext uri="{FF2B5EF4-FFF2-40B4-BE49-F238E27FC236}">
                        <a16:creationId xmlns:a16="http://schemas.microsoft.com/office/drawing/2014/main" id="{78EFF561-117C-1767-F5B3-0A756B3CCC8E}"/>
                      </a:ext>
                    </a:extLst>
                  </p:cNvPr>
                  <p:cNvCxnSpPr>
                    <a:cxnSpLocks/>
                  </p:cNvCxnSpPr>
                  <p:nvPr/>
                </p:nvCxnSpPr>
                <p:spPr>
                  <a:xfrm>
                    <a:off x="1759280" y="1850095"/>
                    <a:ext cx="279083" cy="0"/>
                  </a:xfrm>
                  <a:prstGeom prst="line">
                    <a:avLst/>
                  </a:prstGeom>
                  <a:noFill/>
                  <a:ln w="28575">
                    <a:solidFill>
                      <a:schemeClr val="accent6">
                        <a:lumMod val="75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5" name="Straight Connector 84">
                    <a:extLst>
                      <a:ext uri="{FF2B5EF4-FFF2-40B4-BE49-F238E27FC236}">
                        <a16:creationId xmlns:a16="http://schemas.microsoft.com/office/drawing/2014/main" id="{63653AA4-A46C-5F3C-48F9-C0B2876730CB}"/>
                      </a:ext>
                    </a:extLst>
                  </p:cNvPr>
                  <p:cNvCxnSpPr>
                    <a:cxnSpLocks/>
                  </p:cNvCxnSpPr>
                  <p:nvPr/>
                </p:nvCxnSpPr>
                <p:spPr>
                  <a:xfrm>
                    <a:off x="1794206" y="2190849"/>
                    <a:ext cx="214990" cy="0"/>
                  </a:xfrm>
                  <a:prstGeom prst="line">
                    <a:avLst/>
                  </a:prstGeom>
                  <a:noFill/>
                  <a:ln w="28575">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cxnSp>
            </p:grpSp>
            <p:sp>
              <p:nvSpPr>
                <p:cNvPr id="75" name="TextBox 74">
                  <a:extLst>
                    <a:ext uri="{FF2B5EF4-FFF2-40B4-BE49-F238E27FC236}">
                      <a16:creationId xmlns:a16="http://schemas.microsoft.com/office/drawing/2014/main" id="{AB9E8BB2-4F3E-4D70-F7FB-3D33767C70AD}"/>
                    </a:ext>
                  </a:extLst>
                </p:cNvPr>
                <p:cNvSpPr txBox="1"/>
                <p:nvPr/>
              </p:nvSpPr>
              <p:spPr>
                <a:xfrm>
                  <a:off x="1702970" y="1380048"/>
                  <a:ext cx="1408596" cy="130969"/>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Achieved LDL-C mg/dL [n]</a:t>
                  </a:r>
                  <a:endParaRPr lang="en-IN" sz="800" dirty="0">
                    <a:latin typeface="Century Gothic" panose="020B0502020202020204" pitchFamily="34" charset="0"/>
                    <a:ea typeface="MS Mincho" panose="02020609040205080304" pitchFamily="49" charset="-128"/>
                  </a:endParaRPr>
                </a:p>
              </p:txBody>
            </p:sp>
          </p:grpSp>
          <p:sp>
            <p:nvSpPr>
              <p:cNvPr id="73" name="Rectangle 72">
                <a:extLst>
                  <a:ext uri="{FF2B5EF4-FFF2-40B4-BE49-F238E27FC236}">
                    <a16:creationId xmlns:a16="http://schemas.microsoft.com/office/drawing/2014/main" id="{A1E51C3C-9598-7CCC-5602-6FBBD6E64493}"/>
                  </a:ext>
                </a:extLst>
              </p:cNvPr>
              <p:cNvSpPr/>
              <p:nvPr/>
            </p:nvSpPr>
            <p:spPr>
              <a:xfrm>
                <a:off x="1665288" y="1398146"/>
                <a:ext cx="1970903" cy="1118682"/>
              </a:xfrm>
              <a:prstGeom prst="rect">
                <a:avLst/>
              </a:prstGeom>
              <a:noFill/>
              <a:ln w="15875" cap="flat">
                <a:solidFill>
                  <a:schemeClr val="tx1"/>
                </a:solidFill>
                <a:prstDash val="solid"/>
                <a:miter/>
              </a:ln>
            </p:spPr>
            <p:txBody>
              <a:bodyPr rtlCol="0" anchor="ctr"/>
              <a:lstStyle/>
              <a:p>
                <a:pPr algn="l"/>
                <a:endParaRPr lang="en-IN" dirty="0">
                  <a:latin typeface="Century Gothic" panose="020B0502020202020204" pitchFamily="34" charset="0"/>
                </a:endParaRPr>
              </a:p>
            </p:txBody>
          </p:sp>
        </p:grpSp>
        <p:sp>
          <p:nvSpPr>
            <p:cNvPr id="101" name="TextBox 100">
              <a:extLst>
                <a:ext uri="{FF2B5EF4-FFF2-40B4-BE49-F238E27FC236}">
                  <a16:creationId xmlns:a16="http://schemas.microsoft.com/office/drawing/2014/main" id="{79C95E16-C245-C241-C0C1-2CA1B66DCBFC}"/>
                </a:ext>
              </a:extLst>
            </p:cNvPr>
            <p:cNvSpPr txBox="1"/>
            <p:nvPr/>
          </p:nvSpPr>
          <p:spPr>
            <a:xfrm>
              <a:off x="1553088" y="1412791"/>
              <a:ext cx="3822762" cy="369332"/>
            </a:xfrm>
            <a:prstGeom prst="rect">
              <a:avLst/>
            </a:prstGeom>
            <a:noFill/>
          </p:spPr>
          <p:txBody>
            <a:bodyPr wrap="square" lIns="0" tIns="0" rIns="0" bIns="0" rtlCol="0">
              <a:spAutoFit/>
            </a:bodyPr>
            <a:lstStyle/>
            <a:p>
              <a:pPr algn="ctr"/>
              <a:r>
                <a:rPr lang="en-US" sz="1200" b="1" dirty="0">
                  <a:latin typeface="Century Gothic" panose="020B0502020202020204" pitchFamily="34" charset="0"/>
                  <a:ea typeface="MS Mincho" panose="02020609040205080304" pitchFamily="49" charset="-128"/>
                </a:rPr>
                <a:t>CV Death, MI, Stroke, Hospital Admission for Unstable Angina, or Coronary Revascularization</a:t>
              </a:r>
              <a:endParaRPr lang="en-IN" sz="1200" b="1" dirty="0">
                <a:latin typeface="Century Gothic" panose="020B0502020202020204" pitchFamily="34" charset="0"/>
                <a:ea typeface="MS Mincho" panose="02020609040205080304" pitchFamily="49" charset="-128"/>
              </a:endParaRPr>
            </a:p>
          </p:txBody>
        </p:sp>
        <p:cxnSp>
          <p:nvCxnSpPr>
            <p:cNvPr id="108" name="Straight Connector 107">
              <a:extLst>
                <a:ext uri="{FF2B5EF4-FFF2-40B4-BE49-F238E27FC236}">
                  <a16:creationId xmlns:a16="http://schemas.microsoft.com/office/drawing/2014/main" id="{D9969E81-FD0E-8FF6-4578-1BCB2ACE3CC0}"/>
                </a:ext>
              </a:extLst>
            </p:cNvPr>
            <p:cNvCxnSpPr>
              <a:cxnSpLocks/>
            </p:cNvCxnSpPr>
            <p:nvPr/>
          </p:nvCxnSpPr>
          <p:spPr>
            <a:xfrm>
              <a:off x="1553088" y="1803235"/>
              <a:ext cx="0" cy="3147155"/>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D1372FE-C96D-495F-5194-164E51B715C2}"/>
                </a:ext>
              </a:extLst>
            </p:cNvPr>
            <p:cNvCxnSpPr>
              <a:cxnSpLocks/>
            </p:cNvCxnSpPr>
            <p:nvPr/>
          </p:nvCxnSpPr>
          <p:spPr>
            <a:xfrm flipV="1">
              <a:off x="1553088" y="4952295"/>
              <a:ext cx="3638107" cy="1085"/>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27B663D8-A4F0-D4AE-3859-4BA70FDE1AFF}"/>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503D4717-21E1-FEA0-1C35-CA1C5FB90B3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8" name="TextBox 7">
            <a:extLst>
              <a:ext uri="{FF2B5EF4-FFF2-40B4-BE49-F238E27FC236}">
                <a16:creationId xmlns:a16="http://schemas.microsoft.com/office/drawing/2014/main" id="{278A8472-33EB-531E-3190-F00B6244D18B}"/>
              </a:ext>
            </a:extLst>
          </p:cNvPr>
          <p:cNvSpPr txBox="1"/>
          <p:nvPr/>
        </p:nvSpPr>
        <p:spPr>
          <a:xfrm>
            <a:off x="8035433" y="2626953"/>
            <a:ext cx="1045765" cy="123111"/>
          </a:xfrm>
          <a:prstGeom prst="rect">
            <a:avLst/>
          </a:prstGeom>
          <a:noFill/>
        </p:spPr>
        <p:txBody>
          <a:bodyPr wrap="square" lIns="0" tIns="0" rIns="0" bIns="0" rtlCol="0">
            <a:spAutoFit/>
          </a:bodyPr>
          <a:lstStyle/>
          <a:p>
            <a:r>
              <a:rPr lang="en-US" sz="800" dirty="0">
                <a:latin typeface="Century Gothic" panose="020B0502020202020204" pitchFamily="34" charset="0"/>
                <a:ea typeface="MS Mincho" panose="02020609040205080304" pitchFamily="49" charset="-128"/>
              </a:rPr>
              <a:t>&lt; 20 [1,604]</a:t>
            </a:r>
            <a:endParaRPr lang="en-IN" sz="800" dirty="0">
              <a:latin typeface="Century Gothic" panose="020B0502020202020204" pitchFamily="34" charset="0"/>
              <a:ea typeface="MS Mincho" panose="02020609040205080304" pitchFamily="49" charset="-128"/>
            </a:endParaRPr>
          </a:p>
        </p:txBody>
      </p:sp>
      <p:sp>
        <p:nvSpPr>
          <p:cNvPr id="9" name="TextBox 8">
            <a:extLst>
              <a:ext uri="{FF2B5EF4-FFF2-40B4-BE49-F238E27FC236}">
                <a16:creationId xmlns:a16="http://schemas.microsoft.com/office/drawing/2014/main" id="{62ECEC08-2BBE-BA87-FEE5-D4FBE66F20EC}"/>
              </a:ext>
            </a:extLst>
          </p:cNvPr>
          <p:cNvSpPr txBox="1"/>
          <p:nvPr/>
        </p:nvSpPr>
        <p:spPr>
          <a:xfrm>
            <a:off x="8041874" y="2965854"/>
            <a:ext cx="628377" cy="123111"/>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40–55 [1,031]</a:t>
            </a:r>
            <a:endParaRPr lang="en-IN" sz="800" dirty="0">
              <a:latin typeface="Century Gothic" panose="020B0502020202020204" pitchFamily="34" charset="0"/>
              <a:ea typeface="MS Mincho" panose="02020609040205080304" pitchFamily="49" charset="-128"/>
            </a:endParaRPr>
          </a:p>
        </p:txBody>
      </p:sp>
      <p:sp>
        <p:nvSpPr>
          <p:cNvPr id="29" name="TextBox 28">
            <a:extLst>
              <a:ext uri="{FF2B5EF4-FFF2-40B4-BE49-F238E27FC236}">
                <a16:creationId xmlns:a16="http://schemas.microsoft.com/office/drawing/2014/main" id="{2AB4A9C3-864E-FE45-BD7B-BCCBC199D69E}"/>
              </a:ext>
            </a:extLst>
          </p:cNvPr>
          <p:cNvSpPr txBox="1"/>
          <p:nvPr/>
        </p:nvSpPr>
        <p:spPr>
          <a:xfrm>
            <a:off x="8013516" y="3278915"/>
            <a:ext cx="464871" cy="123111"/>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 70 [811]</a:t>
            </a:r>
            <a:endParaRPr lang="en-IN" sz="800" dirty="0">
              <a:latin typeface="Century Gothic" panose="020B0502020202020204" pitchFamily="34" charset="0"/>
              <a:ea typeface="MS Mincho" panose="02020609040205080304" pitchFamily="49" charset="-128"/>
            </a:endParaRPr>
          </a:p>
        </p:txBody>
      </p:sp>
      <p:cxnSp>
        <p:nvCxnSpPr>
          <p:cNvPr id="45" name="Straight Connector 44">
            <a:extLst>
              <a:ext uri="{FF2B5EF4-FFF2-40B4-BE49-F238E27FC236}">
                <a16:creationId xmlns:a16="http://schemas.microsoft.com/office/drawing/2014/main" id="{56D29500-8504-DE6A-2074-F6C548FF764F}"/>
              </a:ext>
            </a:extLst>
          </p:cNvPr>
          <p:cNvCxnSpPr>
            <a:cxnSpLocks/>
          </p:cNvCxnSpPr>
          <p:nvPr/>
        </p:nvCxnSpPr>
        <p:spPr>
          <a:xfrm>
            <a:off x="7752438" y="2693507"/>
            <a:ext cx="262338" cy="0"/>
          </a:xfrm>
          <a:prstGeom prst="line">
            <a:avLst/>
          </a:prstGeom>
          <a:noFill/>
          <a:ln w="28575">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59" name="Straight Connector 58">
            <a:extLst>
              <a:ext uri="{FF2B5EF4-FFF2-40B4-BE49-F238E27FC236}">
                <a16:creationId xmlns:a16="http://schemas.microsoft.com/office/drawing/2014/main" id="{0BD40364-DA0B-B1BB-95C0-B5DE5E2BCB61}"/>
              </a:ext>
            </a:extLst>
          </p:cNvPr>
          <p:cNvCxnSpPr>
            <a:cxnSpLocks/>
          </p:cNvCxnSpPr>
          <p:nvPr/>
        </p:nvCxnSpPr>
        <p:spPr>
          <a:xfrm>
            <a:off x="7752438" y="3047956"/>
            <a:ext cx="262338" cy="0"/>
          </a:xfrm>
          <a:prstGeom prst="line">
            <a:avLst/>
          </a:prstGeom>
          <a:noFill/>
          <a:ln w="28575">
            <a:solidFill>
              <a:schemeClr val="accent4">
                <a:lumMod val="5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7" name="Straight Connector 86">
            <a:extLst>
              <a:ext uri="{FF2B5EF4-FFF2-40B4-BE49-F238E27FC236}">
                <a16:creationId xmlns:a16="http://schemas.microsoft.com/office/drawing/2014/main" id="{87572ADD-1219-8F19-A5C9-28F567826467}"/>
              </a:ext>
            </a:extLst>
          </p:cNvPr>
          <p:cNvCxnSpPr>
            <a:cxnSpLocks/>
          </p:cNvCxnSpPr>
          <p:nvPr/>
        </p:nvCxnSpPr>
        <p:spPr>
          <a:xfrm>
            <a:off x="7723581" y="3328935"/>
            <a:ext cx="262338" cy="0"/>
          </a:xfrm>
          <a:prstGeom prst="line">
            <a:avLst/>
          </a:prstGeom>
          <a:noFill/>
          <a:ln w="285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cxnSp>
      <p:sp>
        <p:nvSpPr>
          <p:cNvPr id="89" name="TextBox 88">
            <a:extLst>
              <a:ext uri="{FF2B5EF4-FFF2-40B4-BE49-F238E27FC236}">
                <a16:creationId xmlns:a16="http://schemas.microsoft.com/office/drawing/2014/main" id="{D07AB6A3-6607-099C-EEDD-B46C0CD5C506}"/>
              </a:ext>
            </a:extLst>
          </p:cNvPr>
          <p:cNvSpPr txBox="1"/>
          <p:nvPr/>
        </p:nvSpPr>
        <p:spPr>
          <a:xfrm>
            <a:off x="8039104" y="2790381"/>
            <a:ext cx="657231" cy="123111"/>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20–40 [2,627] </a:t>
            </a:r>
            <a:endParaRPr lang="en-IN" sz="800" dirty="0">
              <a:latin typeface="Century Gothic" panose="020B0502020202020204" pitchFamily="34" charset="0"/>
              <a:ea typeface="MS Mincho" panose="02020609040205080304" pitchFamily="49" charset="-128"/>
            </a:endParaRPr>
          </a:p>
        </p:txBody>
      </p:sp>
      <p:sp>
        <p:nvSpPr>
          <p:cNvPr id="91" name="TextBox 90">
            <a:extLst>
              <a:ext uri="{FF2B5EF4-FFF2-40B4-BE49-F238E27FC236}">
                <a16:creationId xmlns:a16="http://schemas.microsoft.com/office/drawing/2014/main" id="{70A56D68-9BCB-2030-F5FB-0EBA56CF6454}"/>
              </a:ext>
            </a:extLst>
          </p:cNvPr>
          <p:cNvSpPr txBox="1"/>
          <p:nvPr/>
        </p:nvSpPr>
        <p:spPr>
          <a:xfrm>
            <a:off x="8016714" y="3130887"/>
            <a:ext cx="543418" cy="123111"/>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55–70 [486]</a:t>
            </a:r>
            <a:endParaRPr lang="en-IN" sz="800" dirty="0">
              <a:latin typeface="Century Gothic" panose="020B0502020202020204" pitchFamily="34" charset="0"/>
              <a:ea typeface="MS Mincho" panose="02020609040205080304" pitchFamily="49" charset="-128"/>
            </a:endParaRPr>
          </a:p>
        </p:txBody>
      </p:sp>
      <p:cxnSp>
        <p:nvCxnSpPr>
          <p:cNvPr id="92" name="Straight Connector 91">
            <a:extLst>
              <a:ext uri="{FF2B5EF4-FFF2-40B4-BE49-F238E27FC236}">
                <a16:creationId xmlns:a16="http://schemas.microsoft.com/office/drawing/2014/main" id="{291FFB30-C20A-8955-B621-3055E1FD4261}"/>
              </a:ext>
            </a:extLst>
          </p:cNvPr>
          <p:cNvCxnSpPr>
            <a:cxnSpLocks/>
          </p:cNvCxnSpPr>
          <p:nvPr/>
        </p:nvCxnSpPr>
        <p:spPr>
          <a:xfrm>
            <a:off x="7753515" y="2867335"/>
            <a:ext cx="262338" cy="0"/>
          </a:xfrm>
          <a:prstGeom prst="line">
            <a:avLst/>
          </a:prstGeom>
          <a:noFill/>
          <a:ln w="28575">
            <a:solidFill>
              <a:schemeClr val="accent6">
                <a:lumMod val="75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93" name="Straight Connector 92">
            <a:extLst>
              <a:ext uri="{FF2B5EF4-FFF2-40B4-BE49-F238E27FC236}">
                <a16:creationId xmlns:a16="http://schemas.microsoft.com/office/drawing/2014/main" id="{68372AA7-EB8E-21C1-D910-C0A1B5721DD0}"/>
              </a:ext>
            </a:extLst>
          </p:cNvPr>
          <p:cNvCxnSpPr>
            <a:cxnSpLocks/>
          </p:cNvCxnSpPr>
          <p:nvPr/>
        </p:nvCxnSpPr>
        <p:spPr>
          <a:xfrm>
            <a:off x="7786346" y="3187643"/>
            <a:ext cx="202091" cy="0"/>
          </a:xfrm>
          <a:prstGeom prst="line">
            <a:avLst/>
          </a:prstGeom>
          <a:noFill/>
          <a:ln w="28575">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cxnSp>
      <p:sp>
        <p:nvSpPr>
          <p:cNvPr id="94" name="TextBox 93">
            <a:extLst>
              <a:ext uri="{FF2B5EF4-FFF2-40B4-BE49-F238E27FC236}">
                <a16:creationId xmlns:a16="http://schemas.microsoft.com/office/drawing/2014/main" id="{E3FFD467-F15E-5490-A56F-E56A02E4D52C}"/>
              </a:ext>
            </a:extLst>
          </p:cNvPr>
          <p:cNvSpPr txBox="1"/>
          <p:nvPr/>
        </p:nvSpPr>
        <p:spPr>
          <a:xfrm>
            <a:off x="7700584" y="2425491"/>
            <a:ext cx="1324080" cy="123111"/>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Achieved LDL-C mg/dL [n]</a:t>
            </a:r>
            <a:endParaRPr lang="en-IN" sz="800" dirty="0">
              <a:latin typeface="Century Gothic" panose="020B0502020202020204" pitchFamily="34" charset="0"/>
              <a:ea typeface="MS Mincho" panose="02020609040205080304" pitchFamily="49" charset="-128"/>
            </a:endParaRPr>
          </a:p>
        </p:txBody>
      </p:sp>
      <p:sp>
        <p:nvSpPr>
          <p:cNvPr id="95" name="Rectangle 94">
            <a:extLst>
              <a:ext uri="{FF2B5EF4-FFF2-40B4-BE49-F238E27FC236}">
                <a16:creationId xmlns:a16="http://schemas.microsoft.com/office/drawing/2014/main" id="{B4B363CF-CDF8-5A02-AB1A-FA884D82083E}"/>
              </a:ext>
            </a:extLst>
          </p:cNvPr>
          <p:cNvSpPr/>
          <p:nvPr/>
        </p:nvSpPr>
        <p:spPr>
          <a:xfrm>
            <a:off x="7665163" y="2388782"/>
            <a:ext cx="1852649" cy="1051560"/>
          </a:xfrm>
          <a:prstGeom prst="rect">
            <a:avLst/>
          </a:prstGeom>
          <a:noFill/>
          <a:ln w="15875" cap="flat">
            <a:solidFill>
              <a:schemeClr val="tx1"/>
            </a:solidFill>
            <a:prstDash val="solid"/>
            <a:miter/>
          </a:ln>
        </p:spPr>
        <p:txBody>
          <a:bodyPr rtlCol="0" anchor="ctr"/>
          <a:lstStyle/>
          <a:p>
            <a:pPr algn="l"/>
            <a:endParaRPr lang="en-IN" dirty="0">
              <a:highlight>
                <a:srgbClr val="FFFF00"/>
              </a:highlight>
              <a:latin typeface="Century Gothic" panose="020B0502020202020204" pitchFamily="34" charset="0"/>
            </a:endParaRPr>
          </a:p>
        </p:txBody>
      </p:sp>
      <p:sp>
        <p:nvSpPr>
          <p:cNvPr id="4" name="TextBox 3">
            <a:extLst>
              <a:ext uri="{FF2B5EF4-FFF2-40B4-BE49-F238E27FC236}">
                <a16:creationId xmlns:a16="http://schemas.microsoft.com/office/drawing/2014/main" id="{0A0FD112-884C-C325-7CB5-CE7004AE5D2C}"/>
              </a:ext>
            </a:extLst>
          </p:cNvPr>
          <p:cNvSpPr txBox="1"/>
          <p:nvPr/>
        </p:nvSpPr>
        <p:spPr>
          <a:xfrm>
            <a:off x="1117065" y="6202948"/>
            <a:ext cx="9487983" cy="472373"/>
          </a:xfrm>
          <a:prstGeom prst="rect">
            <a:avLst/>
          </a:prstGeom>
          <a:noFill/>
        </p:spPr>
        <p:txBody>
          <a:bodyPr wrap="square">
            <a:spAutoFit/>
          </a:bodyPr>
          <a:lstStyle/>
          <a:p>
            <a:pPr>
              <a:lnSpc>
                <a:spcPct val="107000"/>
              </a:lnSpc>
              <a:spcAft>
                <a:spcPts val="800"/>
              </a:spcAft>
            </a:pPr>
            <a:r>
              <a:rPr lang="en-US" sz="1200" dirty="0">
                <a:effectLst/>
                <a:latin typeface="Century Gothic" panose="020B0502020202020204" pitchFamily="34" charset="0"/>
                <a:ea typeface="Calibri" panose="020F0502020204030204" pitchFamily="34" charset="0"/>
                <a:cs typeface="Arial" panose="020B0604020202020204" pitchFamily="34" charset="0"/>
              </a:rPr>
              <a:t>Prespecified Exploratory Analysis  – 5-point MACE: </a:t>
            </a:r>
            <a:r>
              <a:rPr lang="en-IN" sz="1200" dirty="0">
                <a:effectLst/>
                <a:latin typeface="Century Gothic" panose="020B0502020202020204" pitchFamily="34" charset="0"/>
                <a:ea typeface="Calibri" panose="020F0502020204030204" pitchFamily="34" charset="0"/>
                <a:cs typeface="Arial" panose="020B0604020202020204" pitchFamily="34" charset="0"/>
              </a:rPr>
              <a:t>CV death, MI, stroke, hospitalization for UA, or </a:t>
            </a:r>
            <a:r>
              <a:rPr lang="en-IN" sz="1200" dirty="0" err="1">
                <a:effectLst/>
                <a:latin typeface="Century Gothic" panose="020B0502020202020204" pitchFamily="34" charset="0"/>
                <a:ea typeface="Calibri" panose="020F0502020204030204" pitchFamily="34" charset="0"/>
                <a:cs typeface="Arial" panose="020B0604020202020204" pitchFamily="34" charset="0"/>
              </a:rPr>
              <a:t>CoR</a:t>
            </a:r>
            <a:r>
              <a:rPr lang="en-IN" sz="1200" dirty="0">
                <a:effectLst/>
                <a:latin typeface="Century Gothic" panose="020B0502020202020204" pitchFamily="34" charset="0"/>
                <a:ea typeface="Calibri" panose="020F0502020204030204" pitchFamily="34" charset="0"/>
                <a:cs typeface="Arial" panose="020B0604020202020204" pitchFamily="34" charset="0"/>
              </a:rPr>
              <a:t>; 3-Point MACE</a:t>
            </a:r>
            <a:r>
              <a:rPr lang="en-IN" sz="1200" dirty="0">
                <a:latin typeface="Century Gothic" panose="020B0502020202020204" pitchFamily="34" charset="0"/>
                <a:cs typeface="Arial" panose="020B0604020202020204" pitchFamily="34" charset="0"/>
              </a:rPr>
              <a:t> - CV death, MI, stroke</a:t>
            </a:r>
            <a:endParaRPr lang="en-US" sz="1200" dirty="0">
              <a:latin typeface="Century Gothic" panose="020B0502020202020204" pitchFamily="34" charset="0"/>
              <a:cs typeface="Arial" panose="020B0604020202020204" pitchFamily="34" charset="0"/>
            </a:endParaRPr>
          </a:p>
        </p:txBody>
      </p:sp>
    </p:spTree>
    <p:extLst>
      <p:ext uri="{BB962C8B-B14F-4D97-AF65-F5344CB8AC3E}">
        <p14:creationId xmlns:p14="http://schemas.microsoft.com/office/powerpoint/2010/main" val="2305846639"/>
      </p:ext>
    </p:extLst>
  </p:cSld>
  <p:clrMapOvr>
    <a:masterClrMapping/>
  </p:clrMapOvr>
  <p:transition>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 name="Group 109">
            <a:extLst>
              <a:ext uri="{FF2B5EF4-FFF2-40B4-BE49-F238E27FC236}">
                <a16:creationId xmlns:a16="http://schemas.microsoft.com/office/drawing/2014/main" id="{21457A26-FE90-A6F5-19E2-D5289723A271}"/>
              </a:ext>
            </a:extLst>
          </p:cNvPr>
          <p:cNvGrpSpPr/>
          <p:nvPr/>
        </p:nvGrpSpPr>
        <p:grpSpPr>
          <a:xfrm>
            <a:off x="6886319" y="1936267"/>
            <a:ext cx="4303690" cy="3974420"/>
            <a:chOff x="5889959" y="1412791"/>
            <a:chExt cx="4303690" cy="3974420"/>
          </a:xfrm>
        </p:grpSpPr>
        <p:sp>
          <p:nvSpPr>
            <p:cNvPr id="26" name="Freeform 5">
              <a:extLst>
                <a:ext uri="{FF2B5EF4-FFF2-40B4-BE49-F238E27FC236}">
                  <a16:creationId xmlns:a16="http://schemas.microsoft.com/office/drawing/2014/main" id="{11868C6E-A50F-4A73-0671-B80A0125DC67}"/>
                </a:ext>
              </a:extLst>
            </p:cNvPr>
            <p:cNvSpPr>
              <a:spLocks/>
            </p:cNvSpPr>
            <p:nvPr/>
          </p:nvSpPr>
          <p:spPr bwMode="auto">
            <a:xfrm>
              <a:off x="6789310" y="3149657"/>
              <a:ext cx="3202369" cy="1731010"/>
            </a:xfrm>
            <a:custGeom>
              <a:avLst/>
              <a:gdLst>
                <a:gd name="T0" fmla="*/ 80 w 2146"/>
                <a:gd name="T1" fmla="*/ 1152 h 1160"/>
                <a:gd name="T2" fmla="*/ 96 w 2146"/>
                <a:gd name="T3" fmla="*/ 1138 h 1160"/>
                <a:gd name="T4" fmla="*/ 142 w 2146"/>
                <a:gd name="T5" fmla="*/ 1116 h 1160"/>
                <a:gd name="T6" fmla="*/ 162 w 2146"/>
                <a:gd name="T7" fmla="*/ 1104 h 1160"/>
                <a:gd name="T8" fmla="*/ 198 w 2146"/>
                <a:gd name="T9" fmla="*/ 1084 h 1160"/>
                <a:gd name="T10" fmla="*/ 220 w 2146"/>
                <a:gd name="T11" fmla="*/ 1061 h 1160"/>
                <a:gd name="T12" fmla="*/ 244 w 2146"/>
                <a:gd name="T13" fmla="*/ 1041 h 1160"/>
                <a:gd name="T14" fmla="*/ 290 w 2146"/>
                <a:gd name="T15" fmla="*/ 1025 h 1160"/>
                <a:gd name="T16" fmla="*/ 349 w 2146"/>
                <a:gd name="T17" fmla="*/ 1013 h 1160"/>
                <a:gd name="T18" fmla="*/ 371 w 2146"/>
                <a:gd name="T19" fmla="*/ 993 h 1160"/>
                <a:gd name="T20" fmla="*/ 393 w 2146"/>
                <a:gd name="T21" fmla="*/ 973 h 1160"/>
                <a:gd name="T22" fmla="*/ 435 w 2146"/>
                <a:gd name="T23" fmla="*/ 941 h 1160"/>
                <a:gd name="T24" fmla="*/ 457 w 2146"/>
                <a:gd name="T25" fmla="*/ 923 h 1160"/>
                <a:gd name="T26" fmla="*/ 469 w 2146"/>
                <a:gd name="T27" fmla="*/ 909 h 1160"/>
                <a:gd name="T28" fmla="*/ 491 w 2146"/>
                <a:gd name="T29" fmla="*/ 887 h 1160"/>
                <a:gd name="T30" fmla="*/ 513 w 2146"/>
                <a:gd name="T31" fmla="*/ 871 h 1160"/>
                <a:gd name="T32" fmla="*/ 563 w 2146"/>
                <a:gd name="T33" fmla="*/ 859 h 1160"/>
                <a:gd name="T34" fmla="*/ 591 w 2146"/>
                <a:gd name="T35" fmla="*/ 847 h 1160"/>
                <a:gd name="T36" fmla="*/ 617 w 2146"/>
                <a:gd name="T37" fmla="*/ 825 h 1160"/>
                <a:gd name="T38" fmla="*/ 701 w 2146"/>
                <a:gd name="T39" fmla="*/ 807 h 1160"/>
                <a:gd name="T40" fmla="*/ 723 w 2146"/>
                <a:gd name="T41" fmla="*/ 789 h 1160"/>
                <a:gd name="T42" fmla="*/ 765 w 2146"/>
                <a:gd name="T43" fmla="*/ 762 h 1160"/>
                <a:gd name="T44" fmla="*/ 807 w 2146"/>
                <a:gd name="T45" fmla="*/ 736 h 1160"/>
                <a:gd name="T46" fmla="*/ 863 w 2146"/>
                <a:gd name="T47" fmla="*/ 710 h 1160"/>
                <a:gd name="T48" fmla="*/ 900 w 2146"/>
                <a:gd name="T49" fmla="*/ 682 h 1160"/>
                <a:gd name="T50" fmla="*/ 912 w 2146"/>
                <a:gd name="T51" fmla="*/ 662 h 1160"/>
                <a:gd name="T52" fmla="*/ 970 w 2146"/>
                <a:gd name="T53" fmla="*/ 640 h 1160"/>
                <a:gd name="T54" fmla="*/ 986 w 2146"/>
                <a:gd name="T55" fmla="*/ 624 h 1160"/>
                <a:gd name="T56" fmla="*/ 1004 w 2146"/>
                <a:gd name="T57" fmla="*/ 608 h 1160"/>
                <a:gd name="T58" fmla="*/ 1028 w 2146"/>
                <a:gd name="T59" fmla="*/ 596 h 1160"/>
                <a:gd name="T60" fmla="*/ 1046 w 2146"/>
                <a:gd name="T61" fmla="*/ 578 h 1160"/>
                <a:gd name="T62" fmla="*/ 1064 w 2146"/>
                <a:gd name="T63" fmla="*/ 562 h 1160"/>
                <a:gd name="T64" fmla="*/ 1124 w 2146"/>
                <a:gd name="T65" fmla="*/ 550 h 1160"/>
                <a:gd name="T66" fmla="*/ 1164 w 2146"/>
                <a:gd name="T67" fmla="*/ 526 h 1160"/>
                <a:gd name="T68" fmla="*/ 1226 w 2146"/>
                <a:gd name="T69" fmla="*/ 508 h 1160"/>
                <a:gd name="T70" fmla="*/ 1270 w 2146"/>
                <a:gd name="T71" fmla="*/ 486 h 1160"/>
                <a:gd name="T72" fmla="*/ 1298 w 2146"/>
                <a:gd name="T73" fmla="*/ 466 h 1160"/>
                <a:gd name="T74" fmla="*/ 1364 w 2146"/>
                <a:gd name="T75" fmla="*/ 449 h 1160"/>
                <a:gd name="T76" fmla="*/ 1404 w 2146"/>
                <a:gd name="T77" fmla="*/ 433 h 1160"/>
                <a:gd name="T78" fmla="*/ 1430 w 2146"/>
                <a:gd name="T79" fmla="*/ 413 h 1160"/>
                <a:gd name="T80" fmla="*/ 1521 w 2146"/>
                <a:gd name="T81" fmla="*/ 389 h 1160"/>
                <a:gd name="T82" fmla="*/ 1535 w 2146"/>
                <a:gd name="T83" fmla="*/ 371 h 1160"/>
                <a:gd name="T84" fmla="*/ 1557 w 2146"/>
                <a:gd name="T85" fmla="*/ 333 h 1160"/>
                <a:gd name="T86" fmla="*/ 1583 w 2146"/>
                <a:gd name="T87" fmla="*/ 303 h 1160"/>
                <a:gd name="T88" fmla="*/ 1629 w 2146"/>
                <a:gd name="T89" fmla="*/ 285 h 1160"/>
                <a:gd name="T90" fmla="*/ 1681 w 2146"/>
                <a:gd name="T91" fmla="*/ 267 h 1160"/>
                <a:gd name="T92" fmla="*/ 1703 w 2146"/>
                <a:gd name="T93" fmla="*/ 229 h 1160"/>
                <a:gd name="T94" fmla="*/ 1737 w 2146"/>
                <a:gd name="T95" fmla="*/ 213 h 1160"/>
                <a:gd name="T96" fmla="*/ 1787 w 2146"/>
                <a:gd name="T97" fmla="*/ 187 h 1160"/>
                <a:gd name="T98" fmla="*/ 1817 w 2146"/>
                <a:gd name="T99" fmla="*/ 165 h 1160"/>
                <a:gd name="T100" fmla="*/ 1857 w 2146"/>
                <a:gd name="T101" fmla="*/ 142 h 1160"/>
                <a:gd name="T102" fmla="*/ 1907 w 2146"/>
                <a:gd name="T103" fmla="*/ 114 h 1160"/>
                <a:gd name="T104" fmla="*/ 1989 w 2146"/>
                <a:gd name="T105" fmla="*/ 86 h 1160"/>
                <a:gd name="T106" fmla="*/ 2059 w 2146"/>
                <a:gd name="T107" fmla="*/ 56 h 1160"/>
                <a:gd name="T108" fmla="*/ 2128 w 2146"/>
                <a:gd name="T109" fmla="*/ 28 h 1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46" h="1160">
                  <a:moveTo>
                    <a:pt x="0" y="1160"/>
                  </a:moveTo>
                  <a:lnTo>
                    <a:pt x="68" y="1160"/>
                  </a:lnTo>
                  <a:lnTo>
                    <a:pt x="68" y="1152"/>
                  </a:lnTo>
                  <a:lnTo>
                    <a:pt x="80" y="1152"/>
                  </a:lnTo>
                  <a:lnTo>
                    <a:pt x="80" y="1146"/>
                  </a:lnTo>
                  <a:lnTo>
                    <a:pt x="86" y="1146"/>
                  </a:lnTo>
                  <a:lnTo>
                    <a:pt x="86" y="1138"/>
                  </a:lnTo>
                  <a:lnTo>
                    <a:pt x="96" y="1138"/>
                  </a:lnTo>
                  <a:lnTo>
                    <a:pt x="96" y="1134"/>
                  </a:lnTo>
                  <a:lnTo>
                    <a:pt x="122" y="1134"/>
                  </a:lnTo>
                  <a:lnTo>
                    <a:pt x="122" y="1116"/>
                  </a:lnTo>
                  <a:lnTo>
                    <a:pt x="142" y="1116"/>
                  </a:lnTo>
                  <a:lnTo>
                    <a:pt x="142" y="1112"/>
                  </a:lnTo>
                  <a:lnTo>
                    <a:pt x="154" y="1112"/>
                  </a:lnTo>
                  <a:lnTo>
                    <a:pt x="154" y="1104"/>
                  </a:lnTo>
                  <a:lnTo>
                    <a:pt x="162" y="1104"/>
                  </a:lnTo>
                  <a:lnTo>
                    <a:pt x="162" y="1092"/>
                  </a:lnTo>
                  <a:lnTo>
                    <a:pt x="174" y="1092"/>
                  </a:lnTo>
                  <a:lnTo>
                    <a:pt x="174" y="1084"/>
                  </a:lnTo>
                  <a:lnTo>
                    <a:pt x="198" y="1084"/>
                  </a:lnTo>
                  <a:lnTo>
                    <a:pt x="198" y="1073"/>
                  </a:lnTo>
                  <a:lnTo>
                    <a:pt x="208" y="1073"/>
                  </a:lnTo>
                  <a:lnTo>
                    <a:pt x="208" y="1061"/>
                  </a:lnTo>
                  <a:lnTo>
                    <a:pt x="220" y="1061"/>
                  </a:lnTo>
                  <a:lnTo>
                    <a:pt x="220" y="1053"/>
                  </a:lnTo>
                  <a:lnTo>
                    <a:pt x="240" y="1053"/>
                  </a:lnTo>
                  <a:lnTo>
                    <a:pt x="240" y="1041"/>
                  </a:lnTo>
                  <a:lnTo>
                    <a:pt x="244" y="1041"/>
                  </a:lnTo>
                  <a:lnTo>
                    <a:pt x="244" y="1031"/>
                  </a:lnTo>
                  <a:lnTo>
                    <a:pt x="256" y="1031"/>
                  </a:lnTo>
                  <a:lnTo>
                    <a:pt x="256" y="1025"/>
                  </a:lnTo>
                  <a:lnTo>
                    <a:pt x="290" y="1025"/>
                  </a:lnTo>
                  <a:lnTo>
                    <a:pt x="290" y="1019"/>
                  </a:lnTo>
                  <a:lnTo>
                    <a:pt x="321" y="1019"/>
                  </a:lnTo>
                  <a:lnTo>
                    <a:pt x="321" y="1013"/>
                  </a:lnTo>
                  <a:lnTo>
                    <a:pt x="349" y="1013"/>
                  </a:lnTo>
                  <a:lnTo>
                    <a:pt x="349" y="1003"/>
                  </a:lnTo>
                  <a:lnTo>
                    <a:pt x="365" y="1003"/>
                  </a:lnTo>
                  <a:lnTo>
                    <a:pt x="365" y="993"/>
                  </a:lnTo>
                  <a:lnTo>
                    <a:pt x="371" y="993"/>
                  </a:lnTo>
                  <a:lnTo>
                    <a:pt x="371" y="987"/>
                  </a:lnTo>
                  <a:lnTo>
                    <a:pt x="387" y="987"/>
                  </a:lnTo>
                  <a:lnTo>
                    <a:pt x="387" y="973"/>
                  </a:lnTo>
                  <a:lnTo>
                    <a:pt x="393" y="973"/>
                  </a:lnTo>
                  <a:lnTo>
                    <a:pt x="393" y="959"/>
                  </a:lnTo>
                  <a:lnTo>
                    <a:pt x="401" y="959"/>
                  </a:lnTo>
                  <a:lnTo>
                    <a:pt x="401" y="941"/>
                  </a:lnTo>
                  <a:lnTo>
                    <a:pt x="435" y="941"/>
                  </a:lnTo>
                  <a:lnTo>
                    <a:pt x="435" y="933"/>
                  </a:lnTo>
                  <a:lnTo>
                    <a:pt x="447" y="933"/>
                  </a:lnTo>
                  <a:lnTo>
                    <a:pt x="447" y="923"/>
                  </a:lnTo>
                  <a:lnTo>
                    <a:pt x="457" y="923"/>
                  </a:lnTo>
                  <a:lnTo>
                    <a:pt x="457" y="915"/>
                  </a:lnTo>
                  <a:lnTo>
                    <a:pt x="463" y="915"/>
                  </a:lnTo>
                  <a:lnTo>
                    <a:pt x="463" y="909"/>
                  </a:lnTo>
                  <a:lnTo>
                    <a:pt x="469" y="909"/>
                  </a:lnTo>
                  <a:lnTo>
                    <a:pt x="469" y="895"/>
                  </a:lnTo>
                  <a:lnTo>
                    <a:pt x="477" y="895"/>
                  </a:lnTo>
                  <a:lnTo>
                    <a:pt x="477" y="887"/>
                  </a:lnTo>
                  <a:lnTo>
                    <a:pt x="491" y="887"/>
                  </a:lnTo>
                  <a:lnTo>
                    <a:pt x="491" y="879"/>
                  </a:lnTo>
                  <a:lnTo>
                    <a:pt x="507" y="879"/>
                  </a:lnTo>
                  <a:lnTo>
                    <a:pt x="507" y="871"/>
                  </a:lnTo>
                  <a:lnTo>
                    <a:pt x="513" y="871"/>
                  </a:lnTo>
                  <a:lnTo>
                    <a:pt x="513" y="865"/>
                  </a:lnTo>
                  <a:lnTo>
                    <a:pt x="521" y="865"/>
                  </a:lnTo>
                  <a:lnTo>
                    <a:pt x="521" y="859"/>
                  </a:lnTo>
                  <a:lnTo>
                    <a:pt x="563" y="859"/>
                  </a:lnTo>
                  <a:lnTo>
                    <a:pt x="563" y="853"/>
                  </a:lnTo>
                  <a:lnTo>
                    <a:pt x="571" y="853"/>
                  </a:lnTo>
                  <a:lnTo>
                    <a:pt x="571" y="847"/>
                  </a:lnTo>
                  <a:lnTo>
                    <a:pt x="591" y="847"/>
                  </a:lnTo>
                  <a:lnTo>
                    <a:pt x="591" y="835"/>
                  </a:lnTo>
                  <a:lnTo>
                    <a:pt x="599" y="835"/>
                  </a:lnTo>
                  <a:lnTo>
                    <a:pt x="599" y="825"/>
                  </a:lnTo>
                  <a:lnTo>
                    <a:pt x="617" y="825"/>
                  </a:lnTo>
                  <a:lnTo>
                    <a:pt x="617" y="819"/>
                  </a:lnTo>
                  <a:lnTo>
                    <a:pt x="687" y="819"/>
                  </a:lnTo>
                  <a:lnTo>
                    <a:pt x="687" y="807"/>
                  </a:lnTo>
                  <a:lnTo>
                    <a:pt x="701" y="807"/>
                  </a:lnTo>
                  <a:lnTo>
                    <a:pt x="701" y="799"/>
                  </a:lnTo>
                  <a:lnTo>
                    <a:pt x="707" y="799"/>
                  </a:lnTo>
                  <a:lnTo>
                    <a:pt x="707" y="789"/>
                  </a:lnTo>
                  <a:lnTo>
                    <a:pt x="723" y="789"/>
                  </a:lnTo>
                  <a:lnTo>
                    <a:pt x="723" y="779"/>
                  </a:lnTo>
                  <a:lnTo>
                    <a:pt x="747" y="779"/>
                  </a:lnTo>
                  <a:lnTo>
                    <a:pt x="747" y="762"/>
                  </a:lnTo>
                  <a:lnTo>
                    <a:pt x="765" y="762"/>
                  </a:lnTo>
                  <a:lnTo>
                    <a:pt x="765" y="748"/>
                  </a:lnTo>
                  <a:lnTo>
                    <a:pt x="775" y="748"/>
                  </a:lnTo>
                  <a:lnTo>
                    <a:pt x="775" y="736"/>
                  </a:lnTo>
                  <a:lnTo>
                    <a:pt x="807" y="736"/>
                  </a:lnTo>
                  <a:lnTo>
                    <a:pt x="807" y="732"/>
                  </a:lnTo>
                  <a:lnTo>
                    <a:pt x="847" y="732"/>
                  </a:lnTo>
                  <a:lnTo>
                    <a:pt x="847" y="710"/>
                  </a:lnTo>
                  <a:lnTo>
                    <a:pt x="863" y="710"/>
                  </a:lnTo>
                  <a:lnTo>
                    <a:pt x="863" y="692"/>
                  </a:lnTo>
                  <a:lnTo>
                    <a:pt x="881" y="692"/>
                  </a:lnTo>
                  <a:lnTo>
                    <a:pt x="881" y="682"/>
                  </a:lnTo>
                  <a:lnTo>
                    <a:pt x="900" y="682"/>
                  </a:lnTo>
                  <a:lnTo>
                    <a:pt x="900" y="674"/>
                  </a:lnTo>
                  <a:lnTo>
                    <a:pt x="908" y="674"/>
                  </a:lnTo>
                  <a:lnTo>
                    <a:pt x="908" y="662"/>
                  </a:lnTo>
                  <a:lnTo>
                    <a:pt x="912" y="662"/>
                  </a:lnTo>
                  <a:lnTo>
                    <a:pt x="912" y="656"/>
                  </a:lnTo>
                  <a:lnTo>
                    <a:pt x="948" y="656"/>
                  </a:lnTo>
                  <a:lnTo>
                    <a:pt x="948" y="640"/>
                  </a:lnTo>
                  <a:lnTo>
                    <a:pt x="970" y="640"/>
                  </a:lnTo>
                  <a:lnTo>
                    <a:pt x="970" y="634"/>
                  </a:lnTo>
                  <a:lnTo>
                    <a:pt x="980" y="634"/>
                  </a:lnTo>
                  <a:lnTo>
                    <a:pt x="980" y="624"/>
                  </a:lnTo>
                  <a:lnTo>
                    <a:pt x="986" y="624"/>
                  </a:lnTo>
                  <a:lnTo>
                    <a:pt x="986" y="616"/>
                  </a:lnTo>
                  <a:lnTo>
                    <a:pt x="998" y="616"/>
                  </a:lnTo>
                  <a:lnTo>
                    <a:pt x="998" y="608"/>
                  </a:lnTo>
                  <a:lnTo>
                    <a:pt x="1004" y="608"/>
                  </a:lnTo>
                  <a:lnTo>
                    <a:pt x="1004" y="604"/>
                  </a:lnTo>
                  <a:lnTo>
                    <a:pt x="1024" y="604"/>
                  </a:lnTo>
                  <a:lnTo>
                    <a:pt x="1024" y="596"/>
                  </a:lnTo>
                  <a:lnTo>
                    <a:pt x="1028" y="596"/>
                  </a:lnTo>
                  <a:lnTo>
                    <a:pt x="1028" y="586"/>
                  </a:lnTo>
                  <a:lnTo>
                    <a:pt x="1040" y="586"/>
                  </a:lnTo>
                  <a:lnTo>
                    <a:pt x="1040" y="578"/>
                  </a:lnTo>
                  <a:lnTo>
                    <a:pt x="1046" y="578"/>
                  </a:lnTo>
                  <a:lnTo>
                    <a:pt x="1046" y="570"/>
                  </a:lnTo>
                  <a:lnTo>
                    <a:pt x="1054" y="570"/>
                  </a:lnTo>
                  <a:lnTo>
                    <a:pt x="1054" y="562"/>
                  </a:lnTo>
                  <a:lnTo>
                    <a:pt x="1064" y="562"/>
                  </a:lnTo>
                  <a:lnTo>
                    <a:pt x="1064" y="558"/>
                  </a:lnTo>
                  <a:lnTo>
                    <a:pt x="1076" y="558"/>
                  </a:lnTo>
                  <a:lnTo>
                    <a:pt x="1076" y="550"/>
                  </a:lnTo>
                  <a:lnTo>
                    <a:pt x="1124" y="550"/>
                  </a:lnTo>
                  <a:lnTo>
                    <a:pt x="1124" y="532"/>
                  </a:lnTo>
                  <a:lnTo>
                    <a:pt x="1144" y="532"/>
                  </a:lnTo>
                  <a:lnTo>
                    <a:pt x="1144" y="526"/>
                  </a:lnTo>
                  <a:lnTo>
                    <a:pt x="1164" y="526"/>
                  </a:lnTo>
                  <a:lnTo>
                    <a:pt x="1164" y="516"/>
                  </a:lnTo>
                  <a:lnTo>
                    <a:pt x="1196" y="516"/>
                  </a:lnTo>
                  <a:lnTo>
                    <a:pt x="1196" y="508"/>
                  </a:lnTo>
                  <a:lnTo>
                    <a:pt x="1226" y="508"/>
                  </a:lnTo>
                  <a:lnTo>
                    <a:pt x="1226" y="496"/>
                  </a:lnTo>
                  <a:lnTo>
                    <a:pt x="1262" y="496"/>
                  </a:lnTo>
                  <a:lnTo>
                    <a:pt x="1262" y="486"/>
                  </a:lnTo>
                  <a:lnTo>
                    <a:pt x="1270" y="486"/>
                  </a:lnTo>
                  <a:lnTo>
                    <a:pt x="1270" y="474"/>
                  </a:lnTo>
                  <a:lnTo>
                    <a:pt x="1282" y="474"/>
                  </a:lnTo>
                  <a:lnTo>
                    <a:pt x="1282" y="466"/>
                  </a:lnTo>
                  <a:lnTo>
                    <a:pt x="1298" y="466"/>
                  </a:lnTo>
                  <a:lnTo>
                    <a:pt x="1298" y="457"/>
                  </a:lnTo>
                  <a:lnTo>
                    <a:pt x="1320" y="457"/>
                  </a:lnTo>
                  <a:lnTo>
                    <a:pt x="1320" y="449"/>
                  </a:lnTo>
                  <a:lnTo>
                    <a:pt x="1364" y="449"/>
                  </a:lnTo>
                  <a:lnTo>
                    <a:pt x="1364" y="441"/>
                  </a:lnTo>
                  <a:lnTo>
                    <a:pt x="1376" y="441"/>
                  </a:lnTo>
                  <a:lnTo>
                    <a:pt x="1376" y="433"/>
                  </a:lnTo>
                  <a:lnTo>
                    <a:pt x="1404" y="433"/>
                  </a:lnTo>
                  <a:lnTo>
                    <a:pt x="1404" y="425"/>
                  </a:lnTo>
                  <a:lnTo>
                    <a:pt x="1424" y="425"/>
                  </a:lnTo>
                  <a:lnTo>
                    <a:pt x="1424" y="413"/>
                  </a:lnTo>
                  <a:lnTo>
                    <a:pt x="1430" y="413"/>
                  </a:lnTo>
                  <a:lnTo>
                    <a:pt x="1430" y="405"/>
                  </a:lnTo>
                  <a:lnTo>
                    <a:pt x="1481" y="405"/>
                  </a:lnTo>
                  <a:lnTo>
                    <a:pt x="1481" y="389"/>
                  </a:lnTo>
                  <a:lnTo>
                    <a:pt x="1521" y="389"/>
                  </a:lnTo>
                  <a:lnTo>
                    <a:pt x="1521" y="377"/>
                  </a:lnTo>
                  <a:lnTo>
                    <a:pt x="1531" y="377"/>
                  </a:lnTo>
                  <a:lnTo>
                    <a:pt x="1531" y="371"/>
                  </a:lnTo>
                  <a:lnTo>
                    <a:pt x="1535" y="371"/>
                  </a:lnTo>
                  <a:lnTo>
                    <a:pt x="1535" y="351"/>
                  </a:lnTo>
                  <a:lnTo>
                    <a:pt x="1551" y="351"/>
                  </a:lnTo>
                  <a:lnTo>
                    <a:pt x="1551" y="333"/>
                  </a:lnTo>
                  <a:lnTo>
                    <a:pt x="1557" y="333"/>
                  </a:lnTo>
                  <a:lnTo>
                    <a:pt x="1557" y="313"/>
                  </a:lnTo>
                  <a:lnTo>
                    <a:pt x="1575" y="313"/>
                  </a:lnTo>
                  <a:lnTo>
                    <a:pt x="1575" y="303"/>
                  </a:lnTo>
                  <a:lnTo>
                    <a:pt x="1583" y="303"/>
                  </a:lnTo>
                  <a:lnTo>
                    <a:pt x="1583" y="293"/>
                  </a:lnTo>
                  <a:lnTo>
                    <a:pt x="1597" y="293"/>
                  </a:lnTo>
                  <a:lnTo>
                    <a:pt x="1597" y="285"/>
                  </a:lnTo>
                  <a:lnTo>
                    <a:pt x="1629" y="285"/>
                  </a:lnTo>
                  <a:lnTo>
                    <a:pt x="1629" y="275"/>
                  </a:lnTo>
                  <a:lnTo>
                    <a:pt x="1673" y="275"/>
                  </a:lnTo>
                  <a:lnTo>
                    <a:pt x="1673" y="267"/>
                  </a:lnTo>
                  <a:lnTo>
                    <a:pt x="1681" y="267"/>
                  </a:lnTo>
                  <a:lnTo>
                    <a:pt x="1681" y="251"/>
                  </a:lnTo>
                  <a:lnTo>
                    <a:pt x="1695" y="251"/>
                  </a:lnTo>
                  <a:lnTo>
                    <a:pt x="1695" y="229"/>
                  </a:lnTo>
                  <a:lnTo>
                    <a:pt x="1703" y="229"/>
                  </a:lnTo>
                  <a:lnTo>
                    <a:pt x="1703" y="219"/>
                  </a:lnTo>
                  <a:lnTo>
                    <a:pt x="1707" y="219"/>
                  </a:lnTo>
                  <a:lnTo>
                    <a:pt x="1707" y="213"/>
                  </a:lnTo>
                  <a:lnTo>
                    <a:pt x="1737" y="213"/>
                  </a:lnTo>
                  <a:lnTo>
                    <a:pt x="1737" y="203"/>
                  </a:lnTo>
                  <a:lnTo>
                    <a:pt x="1763" y="203"/>
                  </a:lnTo>
                  <a:lnTo>
                    <a:pt x="1763" y="187"/>
                  </a:lnTo>
                  <a:lnTo>
                    <a:pt x="1787" y="187"/>
                  </a:lnTo>
                  <a:lnTo>
                    <a:pt x="1787" y="173"/>
                  </a:lnTo>
                  <a:lnTo>
                    <a:pt x="1805" y="173"/>
                  </a:lnTo>
                  <a:lnTo>
                    <a:pt x="1805" y="165"/>
                  </a:lnTo>
                  <a:lnTo>
                    <a:pt x="1817" y="165"/>
                  </a:lnTo>
                  <a:lnTo>
                    <a:pt x="1817" y="155"/>
                  </a:lnTo>
                  <a:lnTo>
                    <a:pt x="1823" y="155"/>
                  </a:lnTo>
                  <a:lnTo>
                    <a:pt x="1823" y="142"/>
                  </a:lnTo>
                  <a:lnTo>
                    <a:pt x="1857" y="142"/>
                  </a:lnTo>
                  <a:lnTo>
                    <a:pt x="1857" y="136"/>
                  </a:lnTo>
                  <a:lnTo>
                    <a:pt x="1881" y="136"/>
                  </a:lnTo>
                  <a:lnTo>
                    <a:pt x="1881" y="114"/>
                  </a:lnTo>
                  <a:lnTo>
                    <a:pt x="1907" y="114"/>
                  </a:lnTo>
                  <a:lnTo>
                    <a:pt x="1907" y="96"/>
                  </a:lnTo>
                  <a:lnTo>
                    <a:pt x="1965" y="96"/>
                  </a:lnTo>
                  <a:lnTo>
                    <a:pt x="1965" y="86"/>
                  </a:lnTo>
                  <a:lnTo>
                    <a:pt x="1989" y="86"/>
                  </a:lnTo>
                  <a:lnTo>
                    <a:pt x="1989" y="74"/>
                  </a:lnTo>
                  <a:lnTo>
                    <a:pt x="2043" y="74"/>
                  </a:lnTo>
                  <a:lnTo>
                    <a:pt x="2043" y="56"/>
                  </a:lnTo>
                  <a:lnTo>
                    <a:pt x="2059" y="56"/>
                  </a:lnTo>
                  <a:lnTo>
                    <a:pt x="2059" y="44"/>
                  </a:lnTo>
                  <a:lnTo>
                    <a:pt x="2094" y="44"/>
                  </a:lnTo>
                  <a:lnTo>
                    <a:pt x="2094" y="28"/>
                  </a:lnTo>
                  <a:lnTo>
                    <a:pt x="2128" y="28"/>
                  </a:lnTo>
                  <a:lnTo>
                    <a:pt x="2128" y="16"/>
                  </a:lnTo>
                  <a:lnTo>
                    <a:pt x="2146" y="16"/>
                  </a:lnTo>
                  <a:lnTo>
                    <a:pt x="2146" y="0"/>
                  </a:lnTo>
                </a:path>
              </a:pathLst>
            </a:custGeom>
            <a:noFill/>
            <a:ln w="28575">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7" name="Freeform 6">
              <a:extLst>
                <a:ext uri="{FF2B5EF4-FFF2-40B4-BE49-F238E27FC236}">
                  <a16:creationId xmlns:a16="http://schemas.microsoft.com/office/drawing/2014/main" id="{2A0BF60A-94E0-F7C9-7FF5-4B1C0D616424}"/>
                </a:ext>
              </a:extLst>
            </p:cNvPr>
            <p:cNvSpPr>
              <a:spLocks/>
            </p:cNvSpPr>
            <p:nvPr/>
          </p:nvSpPr>
          <p:spPr bwMode="auto">
            <a:xfrm>
              <a:off x="6693806" y="2925819"/>
              <a:ext cx="3256090" cy="1945895"/>
            </a:xfrm>
            <a:custGeom>
              <a:avLst/>
              <a:gdLst>
                <a:gd name="T0" fmla="*/ 38 w 2182"/>
                <a:gd name="T1" fmla="*/ 1298 h 1304"/>
                <a:gd name="T2" fmla="*/ 64 w 2182"/>
                <a:gd name="T3" fmla="*/ 1282 h 1304"/>
                <a:gd name="T4" fmla="*/ 86 w 2182"/>
                <a:gd name="T5" fmla="*/ 1272 h 1304"/>
                <a:gd name="T6" fmla="*/ 118 w 2182"/>
                <a:gd name="T7" fmla="*/ 1223 h 1304"/>
                <a:gd name="T8" fmla="*/ 152 w 2182"/>
                <a:gd name="T9" fmla="*/ 1203 h 1304"/>
                <a:gd name="T10" fmla="*/ 174 w 2182"/>
                <a:gd name="T11" fmla="*/ 1189 h 1304"/>
                <a:gd name="T12" fmla="*/ 208 w 2182"/>
                <a:gd name="T13" fmla="*/ 1175 h 1304"/>
                <a:gd name="T14" fmla="*/ 230 w 2182"/>
                <a:gd name="T15" fmla="*/ 1139 h 1304"/>
                <a:gd name="T16" fmla="*/ 316 w 2182"/>
                <a:gd name="T17" fmla="*/ 1123 h 1304"/>
                <a:gd name="T18" fmla="*/ 344 w 2182"/>
                <a:gd name="T19" fmla="*/ 1095 h 1304"/>
                <a:gd name="T20" fmla="*/ 352 w 2182"/>
                <a:gd name="T21" fmla="*/ 1073 h 1304"/>
                <a:gd name="T22" fmla="*/ 381 w 2182"/>
                <a:gd name="T23" fmla="*/ 1053 h 1304"/>
                <a:gd name="T24" fmla="*/ 393 w 2182"/>
                <a:gd name="T25" fmla="*/ 1037 h 1304"/>
                <a:gd name="T26" fmla="*/ 419 w 2182"/>
                <a:gd name="T27" fmla="*/ 1007 h 1304"/>
                <a:gd name="T28" fmla="*/ 477 w 2182"/>
                <a:gd name="T29" fmla="*/ 965 h 1304"/>
                <a:gd name="T30" fmla="*/ 503 w 2182"/>
                <a:gd name="T31" fmla="*/ 945 h 1304"/>
                <a:gd name="T32" fmla="*/ 555 w 2182"/>
                <a:gd name="T33" fmla="*/ 923 h 1304"/>
                <a:gd name="T34" fmla="*/ 593 w 2182"/>
                <a:gd name="T35" fmla="*/ 880 h 1304"/>
                <a:gd name="T36" fmla="*/ 625 w 2182"/>
                <a:gd name="T37" fmla="*/ 856 h 1304"/>
                <a:gd name="T38" fmla="*/ 665 w 2182"/>
                <a:gd name="T39" fmla="*/ 832 h 1304"/>
                <a:gd name="T40" fmla="*/ 687 w 2182"/>
                <a:gd name="T41" fmla="*/ 816 h 1304"/>
                <a:gd name="T42" fmla="*/ 715 w 2182"/>
                <a:gd name="T43" fmla="*/ 802 h 1304"/>
                <a:gd name="T44" fmla="*/ 765 w 2182"/>
                <a:gd name="T45" fmla="*/ 776 h 1304"/>
                <a:gd name="T46" fmla="*/ 803 w 2182"/>
                <a:gd name="T47" fmla="*/ 750 h 1304"/>
                <a:gd name="T48" fmla="*/ 837 w 2182"/>
                <a:gd name="T49" fmla="*/ 740 h 1304"/>
                <a:gd name="T50" fmla="*/ 877 w 2182"/>
                <a:gd name="T51" fmla="*/ 722 h 1304"/>
                <a:gd name="T52" fmla="*/ 921 w 2182"/>
                <a:gd name="T53" fmla="*/ 706 h 1304"/>
                <a:gd name="T54" fmla="*/ 947 w 2182"/>
                <a:gd name="T55" fmla="*/ 674 h 1304"/>
                <a:gd name="T56" fmla="*/ 1004 w 2182"/>
                <a:gd name="T57" fmla="*/ 646 h 1304"/>
                <a:gd name="T58" fmla="*/ 1070 w 2182"/>
                <a:gd name="T59" fmla="*/ 618 h 1304"/>
                <a:gd name="T60" fmla="*/ 1126 w 2182"/>
                <a:gd name="T61" fmla="*/ 591 h 1304"/>
                <a:gd name="T62" fmla="*/ 1162 w 2182"/>
                <a:gd name="T63" fmla="*/ 549 h 1304"/>
                <a:gd name="T64" fmla="*/ 1186 w 2182"/>
                <a:gd name="T65" fmla="*/ 527 h 1304"/>
                <a:gd name="T66" fmla="*/ 1224 w 2182"/>
                <a:gd name="T67" fmla="*/ 513 h 1304"/>
                <a:gd name="T68" fmla="*/ 1288 w 2182"/>
                <a:gd name="T69" fmla="*/ 501 h 1304"/>
                <a:gd name="T70" fmla="*/ 1308 w 2182"/>
                <a:gd name="T71" fmla="*/ 485 h 1304"/>
                <a:gd name="T72" fmla="*/ 1376 w 2182"/>
                <a:gd name="T73" fmla="*/ 467 h 1304"/>
                <a:gd name="T74" fmla="*/ 1394 w 2182"/>
                <a:gd name="T75" fmla="*/ 449 h 1304"/>
                <a:gd name="T76" fmla="*/ 1416 w 2182"/>
                <a:gd name="T77" fmla="*/ 417 h 1304"/>
                <a:gd name="T78" fmla="*/ 1476 w 2182"/>
                <a:gd name="T79" fmla="*/ 401 h 1304"/>
                <a:gd name="T80" fmla="*/ 1544 w 2182"/>
                <a:gd name="T81" fmla="*/ 373 h 1304"/>
                <a:gd name="T82" fmla="*/ 1577 w 2182"/>
                <a:gd name="T83" fmla="*/ 353 h 1304"/>
                <a:gd name="T84" fmla="*/ 1611 w 2182"/>
                <a:gd name="T85" fmla="*/ 333 h 1304"/>
                <a:gd name="T86" fmla="*/ 1661 w 2182"/>
                <a:gd name="T87" fmla="*/ 294 h 1304"/>
                <a:gd name="T88" fmla="*/ 1727 w 2182"/>
                <a:gd name="T89" fmla="*/ 266 h 1304"/>
                <a:gd name="T90" fmla="*/ 1753 w 2182"/>
                <a:gd name="T91" fmla="*/ 244 h 1304"/>
                <a:gd name="T92" fmla="*/ 1785 w 2182"/>
                <a:gd name="T93" fmla="*/ 234 h 1304"/>
                <a:gd name="T94" fmla="*/ 1811 w 2182"/>
                <a:gd name="T95" fmla="*/ 208 h 1304"/>
                <a:gd name="T96" fmla="*/ 1859 w 2182"/>
                <a:gd name="T97" fmla="*/ 186 h 1304"/>
                <a:gd name="T98" fmla="*/ 1873 w 2182"/>
                <a:gd name="T99" fmla="*/ 162 h 1304"/>
                <a:gd name="T100" fmla="*/ 1885 w 2182"/>
                <a:gd name="T101" fmla="*/ 142 h 1304"/>
                <a:gd name="T102" fmla="*/ 1903 w 2182"/>
                <a:gd name="T103" fmla="*/ 130 h 1304"/>
                <a:gd name="T104" fmla="*/ 1943 w 2182"/>
                <a:gd name="T105" fmla="*/ 108 h 1304"/>
                <a:gd name="T106" fmla="*/ 1995 w 2182"/>
                <a:gd name="T107" fmla="*/ 90 h 1304"/>
                <a:gd name="T108" fmla="*/ 2011 w 2182"/>
                <a:gd name="T109" fmla="*/ 74 h 1304"/>
                <a:gd name="T110" fmla="*/ 2083 w 2182"/>
                <a:gd name="T111" fmla="*/ 60 h 1304"/>
                <a:gd name="T112" fmla="*/ 2129 w 2182"/>
                <a:gd name="T113" fmla="*/ 42 h 1304"/>
                <a:gd name="T114" fmla="*/ 2166 w 2182"/>
                <a:gd name="T115" fmla="*/ 22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82" h="1304">
                  <a:moveTo>
                    <a:pt x="0" y="1304"/>
                  </a:moveTo>
                  <a:lnTo>
                    <a:pt x="30" y="1304"/>
                  </a:lnTo>
                  <a:lnTo>
                    <a:pt x="30" y="1298"/>
                  </a:lnTo>
                  <a:lnTo>
                    <a:pt x="38" y="1298"/>
                  </a:lnTo>
                  <a:lnTo>
                    <a:pt x="38" y="1286"/>
                  </a:lnTo>
                  <a:lnTo>
                    <a:pt x="52" y="1286"/>
                  </a:lnTo>
                  <a:lnTo>
                    <a:pt x="52" y="1282"/>
                  </a:lnTo>
                  <a:lnTo>
                    <a:pt x="64" y="1282"/>
                  </a:lnTo>
                  <a:lnTo>
                    <a:pt x="64" y="1276"/>
                  </a:lnTo>
                  <a:lnTo>
                    <a:pt x="72" y="1276"/>
                  </a:lnTo>
                  <a:lnTo>
                    <a:pt x="72" y="1272"/>
                  </a:lnTo>
                  <a:lnTo>
                    <a:pt x="86" y="1272"/>
                  </a:lnTo>
                  <a:lnTo>
                    <a:pt x="86" y="1242"/>
                  </a:lnTo>
                  <a:lnTo>
                    <a:pt x="108" y="1242"/>
                  </a:lnTo>
                  <a:lnTo>
                    <a:pt x="108" y="1223"/>
                  </a:lnTo>
                  <a:lnTo>
                    <a:pt x="118" y="1223"/>
                  </a:lnTo>
                  <a:lnTo>
                    <a:pt x="118" y="1211"/>
                  </a:lnTo>
                  <a:lnTo>
                    <a:pt x="138" y="1211"/>
                  </a:lnTo>
                  <a:lnTo>
                    <a:pt x="138" y="1203"/>
                  </a:lnTo>
                  <a:lnTo>
                    <a:pt x="152" y="1203"/>
                  </a:lnTo>
                  <a:lnTo>
                    <a:pt x="152" y="1195"/>
                  </a:lnTo>
                  <a:lnTo>
                    <a:pt x="166" y="1195"/>
                  </a:lnTo>
                  <a:lnTo>
                    <a:pt x="166" y="1189"/>
                  </a:lnTo>
                  <a:lnTo>
                    <a:pt x="174" y="1189"/>
                  </a:lnTo>
                  <a:lnTo>
                    <a:pt x="174" y="1183"/>
                  </a:lnTo>
                  <a:lnTo>
                    <a:pt x="180" y="1183"/>
                  </a:lnTo>
                  <a:lnTo>
                    <a:pt x="180" y="1175"/>
                  </a:lnTo>
                  <a:lnTo>
                    <a:pt x="208" y="1175"/>
                  </a:lnTo>
                  <a:lnTo>
                    <a:pt x="208" y="1167"/>
                  </a:lnTo>
                  <a:lnTo>
                    <a:pt x="216" y="1167"/>
                  </a:lnTo>
                  <a:lnTo>
                    <a:pt x="216" y="1139"/>
                  </a:lnTo>
                  <a:lnTo>
                    <a:pt x="230" y="1139"/>
                  </a:lnTo>
                  <a:lnTo>
                    <a:pt x="230" y="1131"/>
                  </a:lnTo>
                  <a:lnTo>
                    <a:pt x="266" y="1131"/>
                  </a:lnTo>
                  <a:lnTo>
                    <a:pt x="266" y="1123"/>
                  </a:lnTo>
                  <a:lnTo>
                    <a:pt x="316" y="1123"/>
                  </a:lnTo>
                  <a:lnTo>
                    <a:pt x="316" y="1109"/>
                  </a:lnTo>
                  <a:lnTo>
                    <a:pt x="330" y="1109"/>
                  </a:lnTo>
                  <a:lnTo>
                    <a:pt x="330" y="1095"/>
                  </a:lnTo>
                  <a:lnTo>
                    <a:pt x="344" y="1095"/>
                  </a:lnTo>
                  <a:lnTo>
                    <a:pt x="344" y="1081"/>
                  </a:lnTo>
                  <a:lnTo>
                    <a:pt x="348" y="1081"/>
                  </a:lnTo>
                  <a:lnTo>
                    <a:pt x="348" y="1073"/>
                  </a:lnTo>
                  <a:lnTo>
                    <a:pt x="352" y="1073"/>
                  </a:lnTo>
                  <a:lnTo>
                    <a:pt x="352" y="1067"/>
                  </a:lnTo>
                  <a:lnTo>
                    <a:pt x="377" y="1067"/>
                  </a:lnTo>
                  <a:lnTo>
                    <a:pt x="377" y="1053"/>
                  </a:lnTo>
                  <a:lnTo>
                    <a:pt x="381" y="1053"/>
                  </a:lnTo>
                  <a:lnTo>
                    <a:pt x="381" y="1045"/>
                  </a:lnTo>
                  <a:lnTo>
                    <a:pt x="387" y="1045"/>
                  </a:lnTo>
                  <a:lnTo>
                    <a:pt x="387" y="1037"/>
                  </a:lnTo>
                  <a:lnTo>
                    <a:pt x="393" y="1037"/>
                  </a:lnTo>
                  <a:lnTo>
                    <a:pt x="393" y="1029"/>
                  </a:lnTo>
                  <a:lnTo>
                    <a:pt x="407" y="1029"/>
                  </a:lnTo>
                  <a:lnTo>
                    <a:pt x="407" y="1007"/>
                  </a:lnTo>
                  <a:lnTo>
                    <a:pt x="419" y="1007"/>
                  </a:lnTo>
                  <a:lnTo>
                    <a:pt x="419" y="981"/>
                  </a:lnTo>
                  <a:lnTo>
                    <a:pt x="447" y="981"/>
                  </a:lnTo>
                  <a:lnTo>
                    <a:pt x="447" y="965"/>
                  </a:lnTo>
                  <a:lnTo>
                    <a:pt x="477" y="965"/>
                  </a:lnTo>
                  <a:lnTo>
                    <a:pt x="477" y="957"/>
                  </a:lnTo>
                  <a:lnTo>
                    <a:pt x="485" y="957"/>
                  </a:lnTo>
                  <a:lnTo>
                    <a:pt x="485" y="945"/>
                  </a:lnTo>
                  <a:lnTo>
                    <a:pt x="503" y="945"/>
                  </a:lnTo>
                  <a:lnTo>
                    <a:pt x="503" y="939"/>
                  </a:lnTo>
                  <a:lnTo>
                    <a:pt x="539" y="939"/>
                  </a:lnTo>
                  <a:lnTo>
                    <a:pt x="539" y="923"/>
                  </a:lnTo>
                  <a:lnTo>
                    <a:pt x="555" y="923"/>
                  </a:lnTo>
                  <a:lnTo>
                    <a:pt x="555" y="900"/>
                  </a:lnTo>
                  <a:lnTo>
                    <a:pt x="571" y="900"/>
                  </a:lnTo>
                  <a:lnTo>
                    <a:pt x="571" y="880"/>
                  </a:lnTo>
                  <a:lnTo>
                    <a:pt x="593" y="880"/>
                  </a:lnTo>
                  <a:lnTo>
                    <a:pt x="593" y="872"/>
                  </a:lnTo>
                  <a:lnTo>
                    <a:pt x="613" y="872"/>
                  </a:lnTo>
                  <a:lnTo>
                    <a:pt x="613" y="856"/>
                  </a:lnTo>
                  <a:lnTo>
                    <a:pt x="625" y="856"/>
                  </a:lnTo>
                  <a:lnTo>
                    <a:pt x="625" y="848"/>
                  </a:lnTo>
                  <a:lnTo>
                    <a:pt x="635" y="848"/>
                  </a:lnTo>
                  <a:lnTo>
                    <a:pt x="635" y="832"/>
                  </a:lnTo>
                  <a:lnTo>
                    <a:pt x="665" y="832"/>
                  </a:lnTo>
                  <a:lnTo>
                    <a:pt x="665" y="826"/>
                  </a:lnTo>
                  <a:lnTo>
                    <a:pt x="679" y="826"/>
                  </a:lnTo>
                  <a:lnTo>
                    <a:pt x="679" y="816"/>
                  </a:lnTo>
                  <a:lnTo>
                    <a:pt x="687" y="816"/>
                  </a:lnTo>
                  <a:lnTo>
                    <a:pt x="687" y="810"/>
                  </a:lnTo>
                  <a:lnTo>
                    <a:pt x="699" y="810"/>
                  </a:lnTo>
                  <a:lnTo>
                    <a:pt x="699" y="802"/>
                  </a:lnTo>
                  <a:lnTo>
                    <a:pt x="715" y="802"/>
                  </a:lnTo>
                  <a:lnTo>
                    <a:pt x="715" y="782"/>
                  </a:lnTo>
                  <a:lnTo>
                    <a:pt x="735" y="782"/>
                  </a:lnTo>
                  <a:lnTo>
                    <a:pt x="735" y="776"/>
                  </a:lnTo>
                  <a:lnTo>
                    <a:pt x="765" y="776"/>
                  </a:lnTo>
                  <a:lnTo>
                    <a:pt x="765" y="766"/>
                  </a:lnTo>
                  <a:lnTo>
                    <a:pt x="791" y="766"/>
                  </a:lnTo>
                  <a:lnTo>
                    <a:pt x="791" y="750"/>
                  </a:lnTo>
                  <a:lnTo>
                    <a:pt x="803" y="750"/>
                  </a:lnTo>
                  <a:lnTo>
                    <a:pt x="803" y="746"/>
                  </a:lnTo>
                  <a:lnTo>
                    <a:pt x="829" y="746"/>
                  </a:lnTo>
                  <a:lnTo>
                    <a:pt x="829" y="740"/>
                  </a:lnTo>
                  <a:lnTo>
                    <a:pt x="837" y="740"/>
                  </a:lnTo>
                  <a:lnTo>
                    <a:pt x="837" y="734"/>
                  </a:lnTo>
                  <a:lnTo>
                    <a:pt x="849" y="734"/>
                  </a:lnTo>
                  <a:lnTo>
                    <a:pt x="849" y="722"/>
                  </a:lnTo>
                  <a:lnTo>
                    <a:pt x="877" y="722"/>
                  </a:lnTo>
                  <a:lnTo>
                    <a:pt x="877" y="714"/>
                  </a:lnTo>
                  <a:lnTo>
                    <a:pt x="893" y="714"/>
                  </a:lnTo>
                  <a:lnTo>
                    <a:pt x="893" y="706"/>
                  </a:lnTo>
                  <a:lnTo>
                    <a:pt x="921" y="706"/>
                  </a:lnTo>
                  <a:lnTo>
                    <a:pt x="921" y="690"/>
                  </a:lnTo>
                  <a:lnTo>
                    <a:pt x="933" y="690"/>
                  </a:lnTo>
                  <a:lnTo>
                    <a:pt x="933" y="674"/>
                  </a:lnTo>
                  <a:lnTo>
                    <a:pt x="947" y="674"/>
                  </a:lnTo>
                  <a:lnTo>
                    <a:pt x="947" y="666"/>
                  </a:lnTo>
                  <a:lnTo>
                    <a:pt x="980" y="666"/>
                  </a:lnTo>
                  <a:lnTo>
                    <a:pt x="980" y="646"/>
                  </a:lnTo>
                  <a:lnTo>
                    <a:pt x="1004" y="646"/>
                  </a:lnTo>
                  <a:lnTo>
                    <a:pt x="1004" y="634"/>
                  </a:lnTo>
                  <a:lnTo>
                    <a:pt x="1018" y="634"/>
                  </a:lnTo>
                  <a:lnTo>
                    <a:pt x="1018" y="618"/>
                  </a:lnTo>
                  <a:lnTo>
                    <a:pt x="1070" y="618"/>
                  </a:lnTo>
                  <a:lnTo>
                    <a:pt x="1070" y="601"/>
                  </a:lnTo>
                  <a:lnTo>
                    <a:pt x="1080" y="601"/>
                  </a:lnTo>
                  <a:lnTo>
                    <a:pt x="1080" y="591"/>
                  </a:lnTo>
                  <a:lnTo>
                    <a:pt x="1126" y="591"/>
                  </a:lnTo>
                  <a:lnTo>
                    <a:pt x="1126" y="567"/>
                  </a:lnTo>
                  <a:lnTo>
                    <a:pt x="1142" y="567"/>
                  </a:lnTo>
                  <a:lnTo>
                    <a:pt x="1142" y="549"/>
                  </a:lnTo>
                  <a:lnTo>
                    <a:pt x="1162" y="549"/>
                  </a:lnTo>
                  <a:lnTo>
                    <a:pt x="1162" y="541"/>
                  </a:lnTo>
                  <a:lnTo>
                    <a:pt x="1174" y="541"/>
                  </a:lnTo>
                  <a:lnTo>
                    <a:pt x="1174" y="527"/>
                  </a:lnTo>
                  <a:lnTo>
                    <a:pt x="1186" y="527"/>
                  </a:lnTo>
                  <a:lnTo>
                    <a:pt x="1186" y="519"/>
                  </a:lnTo>
                  <a:lnTo>
                    <a:pt x="1218" y="519"/>
                  </a:lnTo>
                  <a:lnTo>
                    <a:pt x="1218" y="513"/>
                  </a:lnTo>
                  <a:lnTo>
                    <a:pt x="1224" y="513"/>
                  </a:lnTo>
                  <a:lnTo>
                    <a:pt x="1224" y="507"/>
                  </a:lnTo>
                  <a:lnTo>
                    <a:pt x="1262" y="507"/>
                  </a:lnTo>
                  <a:lnTo>
                    <a:pt x="1262" y="501"/>
                  </a:lnTo>
                  <a:lnTo>
                    <a:pt x="1288" y="501"/>
                  </a:lnTo>
                  <a:lnTo>
                    <a:pt x="1288" y="497"/>
                  </a:lnTo>
                  <a:lnTo>
                    <a:pt x="1296" y="497"/>
                  </a:lnTo>
                  <a:lnTo>
                    <a:pt x="1296" y="485"/>
                  </a:lnTo>
                  <a:lnTo>
                    <a:pt x="1308" y="485"/>
                  </a:lnTo>
                  <a:lnTo>
                    <a:pt x="1308" y="479"/>
                  </a:lnTo>
                  <a:lnTo>
                    <a:pt x="1346" y="479"/>
                  </a:lnTo>
                  <a:lnTo>
                    <a:pt x="1346" y="467"/>
                  </a:lnTo>
                  <a:lnTo>
                    <a:pt x="1376" y="467"/>
                  </a:lnTo>
                  <a:lnTo>
                    <a:pt x="1376" y="463"/>
                  </a:lnTo>
                  <a:lnTo>
                    <a:pt x="1386" y="463"/>
                  </a:lnTo>
                  <a:lnTo>
                    <a:pt x="1386" y="449"/>
                  </a:lnTo>
                  <a:lnTo>
                    <a:pt x="1394" y="449"/>
                  </a:lnTo>
                  <a:lnTo>
                    <a:pt x="1394" y="433"/>
                  </a:lnTo>
                  <a:lnTo>
                    <a:pt x="1408" y="433"/>
                  </a:lnTo>
                  <a:lnTo>
                    <a:pt x="1408" y="417"/>
                  </a:lnTo>
                  <a:lnTo>
                    <a:pt x="1416" y="417"/>
                  </a:lnTo>
                  <a:lnTo>
                    <a:pt x="1416" y="409"/>
                  </a:lnTo>
                  <a:lnTo>
                    <a:pt x="1454" y="409"/>
                  </a:lnTo>
                  <a:lnTo>
                    <a:pt x="1454" y="401"/>
                  </a:lnTo>
                  <a:lnTo>
                    <a:pt x="1476" y="401"/>
                  </a:lnTo>
                  <a:lnTo>
                    <a:pt x="1476" y="393"/>
                  </a:lnTo>
                  <a:lnTo>
                    <a:pt x="1496" y="393"/>
                  </a:lnTo>
                  <a:lnTo>
                    <a:pt x="1496" y="373"/>
                  </a:lnTo>
                  <a:lnTo>
                    <a:pt x="1544" y="373"/>
                  </a:lnTo>
                  <a:lnTo>
                    <a:pt x="1544" y="363"/>
                  </a:lnTo>
                  <a:lnTo>
                    <a:pt x="1555" y="363"/>
                  </a:lnTo>
                  <a:lnTo>
                    <a:pt x="1555" y="353"/>
                  </a:lnTo>
                  <a:lnTo>
                    <a:pt x="1577" y="353"/>
                  </a:lnTo>
                  <a:lnTo>
                    <a:pt x="1577" y="343"/>
                  </a:lnTo>
                  <a:lnTo>
                    <a:pt x="1589" y="343"/>
                  </a:lnTo>
                  <a:lnTo>
                    <a:pt x="1589" y="333"/>
                  </a:lnTo>
                  <a:lnTo>
                    <a:pt x="1611" y="333"/>
                  </a:lnTo>
                  <a:lnTo>
                    <a:pt x="1611" y="309"/>
                  </a:lnTo>
                  <a:lnTo>
                    <a:pt x="1637" y="309"/>
                  </a:lnTo>
                  <a:lnTo>
                    <a:pt x="1637" y="294"/>
                  </a:lnTo>
                  <a:lnTo>
                    <a:pt x="1661" y="294"/>
                  </a:lnTo>
                  <a:lnTo>
                    <a:pt x="1661" y="286"/>
                  </a:lnTo>
                  <a:lnTo>
                    <a:pt x="1665" y="286"/>
                  </a:lnTo>
                  <a:lnTo>
                    <a:pt x="1665" y="266"/>
                  </a:lnTo>
                  <a:lnTo>
                    <a:pt x="1727" y="266"/>
                  </a:lnTo>
                  <a:lnTo>
                    <a:pt x="1727" y="256"/>
                  </a:lnTo>
                  <a:lnTo>
                    <a:pt x="1735" y="256"/>
                  </a:lnTo>
                  <a:lnTo>
                    <a:pt x="1735" y="244"/>
                  </a:lnTo>
                  <a:lnTo>
                    <a:pt x="1753" y="244"/>
                  </a:lnTo>
                  <a:lnTo>
                    <a:pt x="1753" y="238"/>
                  </a:lnTo>
                  <a:lnTo>
                    <a:pt x="1765" y="238"/>
                  </a:lnTo>
                  <a:lnTo>
                    <a:pt x="1765" y="234"/>
                  </a:lnTo>
                  <a:lnTo>
                    <a:pt x="1785" y="234"/>
                  </a:lnTo>
                  <a:lnTo>
                    <a:pt x="1785" y="224"/>
                  </a:lnTo>
                  <a:lnTo>
                    <a:pt x="1801" y="224"/>
                  </a:lnTo>
                  <a:lnTo>
                    <a:pt x="1801" y="208"/>
                  </a:lnTo>
                  <a:lnTo>
                    <a:pt x="1811" y="208"/>
                  </a:lnTo>
                  <a:lnTo>
                    <a:pt x="1811" y="198"/>
                  </a:lnTo>
                  <a:lnTo>
                    <a:pt x="1823" y="198"/>
                  </a:lnTo>
                  <a:lnTo>
                    <a:pt x="1823" y="186"/>
                  </a:lnTo>
                  <a:lnTo>
                    <a:pt x="1859" y="186"/>
                  </a:lnTo>
                  <a:lnTo>
                    <a:pt x="1859" y="174"/>
                  </a:lnTo>
                  <a:lnTo>
                    <a:pt x="1865" y="174"/>
                  </a:lnTo>
                  <a:lnTo>
                    <a:pt x="1865" y="162"/>
                  </a:lnTo>
                  <a:lnTo>
                    <a:pt x="1873" y="162"/>
                  </a:lnTo>
                  <a:lnTo>
                    <a:pt x="1873" y="154"/>
                  </a:lnTo>
                  <a:lnTo>
                    <a:pt x="1879" y="154"/>
                  </a:lnTo>
                  <a:lnTo>
                    <a:pt x="1879" y="142"/>
                  </a:lnTo>
                  <a:lnTo>
                    <a:pt x="1885" y="142"/>
                  </a:lnTo>
                  <a:lnTo>
                    <a:pt x="1885" y="136"/>
                  </a:lnTo>
                  <a:lnTo>
                    <a:pt x="1893" y="136"/>
                  </a:lnTo>
                  <a:lnTo>
                    <a:pt x="1893" y="130"/>
                  </a:lnTo>
                  <a:lnTo>
                    <a:pt x="1903" y="130"/>
                  </a:lnTo>
                  <a:lnTo>
                    <a:pt x="1903" y="122"/>
                  </a:lnTo>
                  <a:lnTo>
                    <a:pt x="1915" y="122"/>
                  </a:lnTo>
                  <a:lnTo>
                    <a:pt x="1915" y="108"/>
                  </a:lnTo>
                  <a:lnTo>
                    <a:pt x="1943" y="108"/>
                  </a:lnTo>
                  <a:lnTo>
                    <a:pt x="1943" y="96"/>
                  </a:lnTo>
                  <a:lnTo>
                    <a:pt x="1957" y="96"/>
                  </a:lnTo>
                  <a:lnTo>
                    <a:pt x="1957" y="90"/>
                  </a:lnTo>
                  <a:lnTo>
                    <a:pt x="1995" y="90"/>
                  </a:lnTo>
                  <a:lnTo>
                    <a:pt x="1995" y="80"/>
                  </a:lnTo>
                  <a:lnTo>
                    <a:pt x="1999" y="80"/>
                  </a:lnTo>
                  <a:lnTo>
                    <a:pt x="1999" y="74"/>
                  </a:lnTo>
                  <a:lnTo>
                    <a:pt x="2011" y="74"/>
                  </a:lnTo>
                  <a:lnTo>
                    <a:pt x="2011" y="68"/>
                  </a:lnTo>
                  <a:lnTo>
                    <a:pt x="2043" y="68"/>
                  </a:lnTo>
                  <a:lnTo>
                    <a:pt x="2043" y="60"/>
                  </a:lnTo>
                  <a:lnTo>
                    <a:pt x="2083" y="60"/>
                  </a:lnTo>
                  <a:lnTo>
                    <a:pt x="2083" y="52"/>
                  </a:lnTo>
                  <a:lnTo>
                    <a:pt x="2119" y="52"/>
                  </a:lnTo>
                  <a:lnTo>
                    <a:pt x="2119" y="42"/>
                  </a:lnTo>
                  <a:lnTo>
                    <a:pt x="2129" y="42"/>
                  </a:lnTo>
                  <a:lnTo>
                    <a:pt x="2129" y="30"/>
                  </a:lnTo>
                  <a:lnTo>
                    <a:pt x="2150" y="30"/>
                  </a:lnTo>
                  <a:lnTo>
                    <a:pt x="2150" y="22"/>
                  </a:lnTo>
                  <a:lnTo>
                    <a:pt x="2166" y="22"/>
                  </a:lnTo>
                  <a:lnTo>
                    <a:pt x="2166" y="10"/>
                  </a:lnTo>
                  <a:lnTo>
                    <a:pt x="2182" y="10"/>
                  </a:lnTo>
                  <a:lnTo>
                    <a:pt x="2182" y="0"/>
                  </a:lnTo>
                </a:path>
              </a:pathLst>
            </a:custGeom>
            <a:noFill/>
            <a:ln w="28575">
              <a:solidFill>
                <a:schemeClr val="accent6">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8" name="Freeform 7">
              <a:extLst>
                <a:ext uri="{FF2B5EF4-FFF2-40B4-BE49-F238E27FC236}">
                  <a16:creationId xmlns:a16="http://schemas.microsoft.com/office/drawing/2014/main" id="{0AE4BE33-9750-AF2C-06E1-BD7E52223B46}"/>
                </a:ext>
              </a:extLst>
            </p:cNvPr>
            <p:cNvSpPr>
              <a:spLocks/>
            </p:cNvSpPr>
            <p:nvPr/>
          </p:nvSpPr>
          <p:spPr bwMode="auto">
            <a:xfrm>
              <a:off x="6669930" y="2316981"/>
              <a:ext cx="3297873" cy="2611438"/>
            </a:xfrm>
            <a:custGeom>
              <a:avLst/>
              <a:gdLst>
                <a:gd name="T0" fmla="*/ 24 w 2210"/>
                <a:gd name="T1" fmla="*/ 1750 h 1750"/>
                <a:gd name="T2" fmla="*/ 38 w 2210"/>
                <a:gd name="T3" fmla="*/ 1738 h 1750"/>
                <a:gd name="T4" fmla="*/ 90 w 2210"/>
                <a:gd name="T5" fmla="*/ 1724 h 1750"/>
                <a:gd name="T6" fmla="*/ 124 w 2210"/>
                <a:gd name="T7" fmla="*/ 1692 h 1750"/>
                <a:gd name="T8" fmla="*/ 138 w 2210"/>
                <a:gd name="T9" fmla="*/ 1658 h 1750"/>
                <a:gd name="T10" fmla="*/ 144 w 2210"/>
                <a:gd name="T11" fmla="*/ 1646 h 1750"/>
                <a:gd name="T12" fmla="*/ 150 w 2210"/>
                <a:gd name="T13" fmla="*/ 1635 h 1750"/>
                <a:gd name="T14" fmla="*/ 154 w 2210"/>
                <a:gd name="T15" fmla="*/ 1623 h 1750"/>
                <a:gd name="T16" fmla="*/ 168 w 2210"/>
                <a:gd name="T17" fmla="*/ 1611 h 1750"/>
                <a:gd name="T18" fmla="*/ 168 w 2210"/>
                <a:gd name="T19" fmla="*/ 1551 h 1750"/>
                <a:gd name="T20" fmla="*/ 198 w 2210"/>
                <a:gd name="T21" fmla="*/ 1539 h 1750"/>
                <a:gd name="T22" fmla="*/ 200 w 2210"/>
                <a:gd name="T23" fmla="*/ 1521 h 1750"/>
                <a:gd name="T24" fmla="*/ 204 w 2210"/>
                <a:gd name="T25" fmla="*/ 1493 h 1750"/>
                <a:gd name="T26" fmla="*/ 246 w 2210"/>
                <a:gd name="T27" fmla="*/ 1465 h 1750"/>
                <a:gd name="T28" fmla="*/ 340 w 2210"/>
                <a:gd name="T29" fmla="*/ 1453 h 1750"/>
                <a:gd name="T30" fmla="*/ 344 w 2210"/>
                <a:gd name="T31" fmla="*/ 1437 h 1750"/>
                <a:gd name="T32" fmla="*/ 368 w 2210"/>
                <a:gd name="T33" fmla="*/ 1409 h 1750"/>
                <a:gd name="T34" fmla="*/ 380 w 2210"/>
                <a:gd name="T35" fmla="*/ 1377 h 1750"/>
                <a:gd name="T36" fmla="*/ 409 w 2210"/>
                <a:gd name="T37" fmla="*/ 1347 h 1750"/>
                <a:gd name="T38" fmla="*/ 445 w 2210"/>
                <a:gd name="T39" fmla="*/ 1316 h 1750"/>
                <a:gd name="T40" fmla="*/ 451 w 2210"/>
                <a:gd name="T41" fmla="*/ 1282 h 1750"/>
                <a:gd name="T42" fmla="*/ 457 w 2210"/>
                <a:gd name="T43" fmla="*/ 1256 h 1750"/>
                <a:gd name="T44" fmla="*/ 459 w 2210"/>
                <a:gd name="T45" fmla="*/ 1226 h 1750"/>
                <a:gd name="T46" fmla="*/ 465 w 2210"/>
                <a:gd name="T47" fmla="*/ 1200 h 1750"/>
                <a:gd name="T48" fmla="*/ 479 w 2210"/>
                <a:gd name="T49" fmla="*/ 1144 h 1750"/>
                <a:gd name="T50" fmla="*/ 491 w 2210"/>
                <a:gd name="T51" fmla="*/ 1116 h 1750"/>
                <a:gd name="T52" fmla="*/ 497 w 2210"/>
                <a:gd name="T53" fmla="*/ 1110 h 1750"/>
                <a:gd name="T54" fmla="*/ 507 w 2210"/>
                <a:gd name="T55" fmla="*/ 1054 h 1750"/>
                <a:gd name="T56" fmla="*/ 551 w 2210"/>
                <a:gd name="T57" fmla="*/ 1026 h 1750"/>
                <a:gd name="T58" fmla="*/ 623 w 2210"/>
                <a:gd name="T59" fmla="*/ 995 h 1750"/>
                <a:gd name="T60" fmla="*/ 643 w 2210"/>
                <a:gd name="T61" fmla="*/ 965 h 1750"/>
                <a:gd name="T62" fmla="*/ 685 w 2210"/>
                <a:gd name="T63" fmla="*/ 937 h 1750"/>
                <a:gd name="T64" fmla="*/ 757 w 2210"/>
                <a:gd name="T65" fmla="*/ 907 h 1750"/>
                <a:gd name="T66" fmla="*/ 789 w 2210"/>
                <a:gd name="T67" fmla="*/ 877 h 1750"/>
                <a:gd name="T68" fmla="*/ 885 w 2210"/>
                <a:gd name="T69" fmla="*/ 845 h 1750"/>
                <a:gd name="T70" fmla="*/ 919 w 2210"/>
                <a:gd name="T71" fmla="*/ 821 h 1750"/>
                <a:gd name="T72" fmla="*/ 931 w 2210"/>
                <a:gd name="T73" fmla="*/ 785 h 1750"/>
                <a:gd name="T74" fmla="*/ 937 w 2210"/>
                <a:gd name="T75" fmla="*/ 729 h 1750"/>
                <a:gd name="T76" fmla="*/ 976 w 2210"/>
                <a:gd name="T77" fmla="*/ 700 h 1750"/>
                <a:gd name="T78" fmla="*/ 1002 w 2210"/>
                <a:gd name="T79" fmla="*/ 694 h 1750"/>
                <a:gd name="T80" fmla="*/ 1062 w 2210"/>
                <a:gd name="T81" fmla="*/ 664 h 1750"/>
                <a:gd name="T82" fmla="*/ 1072 w 2210"/>
                <a:gd name="T83" fmla="*/ 654 h 1750"/>
                <a:gd name="T84" fmla="*/ 1078 w 2210"/>
                <a:gd name="T85" fmla="*/ 642 h 1750"/>
                <a:gd name="T86" fmla="*/ 1092 w 2210"/>
                <a:gd name="T87" fmla="*/ 602 h 1750"/>
                <a:gd name="T88" fmla="*/ 1170 w 2210"/>
                <a:gd name="T89" fmla="*/ 578 h 1750"/>
                <a:gd name="T90" fmla="*/ 1240 w 2210"/>
                <a:gd name="T91" fmla="*/ 546 h 1750"/>
                <a:gd name="T92" fmla="*/ 1256 w 2210"/>
                <a:gd name="T93" fmla="*/ 516 h 1750"/>
                <a:gd name="T94" fmla="*/ 1456 w 2210"/>
                <a:gd name="T95" fmla="*/ 486 h 1750"/>
                <a:gd name="T96" fmla="*/ 1514 w 2210"/>
                <a:gd name="T97" fmla="*/ 456 h 1750"/>
                <a:gd name="T98" fmla="*/ 1522 w 2210"/>
                <a:gd name="T99" fmla="*/ 424 h 1750"/>
                <a:gd name="T100" fmla="*/ 1675 w 2210"/>
                <a:gd name="T101" fmla="*/ 395 h 1750"/>
                <a:gd name="T102" fmla="*/ 1703 w 2210"/>
                <a:gd name="T103" fmla="*/ 361 h 1750"/>
                <a:gd name="T104" fmla="*/ 1717 w 2210"/>
                <a:gd name="T105" fmla="*/ 327 h 1750"/>
                <a:gd name="T106" fmla="*/ 1725 w 2210"/>
                <a:gd name="T107" fmla="*/ 297 h 1750"/>
                <a:gd name="T108" fmla="*/ 1787 w 2210"/>
                <a:gd name="T109" fmla="*/ 267 h 1750"/>
                <a:gd name="T110" fmla="*/ 2049 w 2210"/>
                <a:gd name="T111" fmla="*/ 229 h 1750"/>
                <a:gd name="T112" fmla="*/ 2055 w 2210"/>
                <a:gd name="T113" fmla="*/ 193 h 1750"/>
                <a:gd name="T114" fmla="*/ 2089 w 2210"/>
                <a:gd name="T115" fmla="*/ 157 h 1750"/>
                <a:gd name="T116" fmla="*/ 2101 w 2210"/>
                <a:gd name="T117" fmla="*/ 117 h 1750"/>
                <a:gd name="T118" fmla="*/ 2156 w 2210"/>
                <a:gd name="T119" fmla="*/ 74 h 1750"/>
                <a:gd name="T120" fmla="*/ 2176 w 2210"/>
                <a:gd name="T121" fmla="*/ 38 h 1750"/>
                <a:gd name="T122" fmla="*/ 2210 w 2210"/>
                <a:gd name="T123" fmla="*/ 0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10" h="1750">
                  <a:moveTo>
                    <a:pt x="0" y="1750"/>
                  </a:moveTo>
                  <a:lnTo>
                    <a:pt x="24" y="1750"/>
                  </a:lnTo>
                  <a:lnTo>
                    <a:pt x="24" y="1738"/>
                  </a:lnTo>
                  <a:lnTo>
                    <a:pt x="38" y="1738"/>
                  </a:lnTo>
                  <a:lnTo>
                    <a:pt x="38" y="1724"/>
                  </a:lnTo>
                  <a:lnTo>
                    <a:pt x="90" y="1724"/>
                  </a:lnTo>
                  <a:lnTo>
                    <a:pt x="90" y="1692"/>
                  </a:lnTo>
                  <a:lnTo>
                    <a:pt x="124" y="1692"/>
                  </a:lnTo>
                  <a:lnTo>
                    <a:pt x="124" y="1658"/>
                  </a:lnTo>
                  <a:lnTo>
                    <a:pt x="138" y="1658"/>
                  </a:lnTo>
                  <a:lnTo>
                    <a:pt x="138" y="1646"/>
                  </a:lnTo>
                  <a:lnTo>
                    <a:pt x="144" y="1646"/>
                  </a:lnTo>
                  <a:lnTo>
                    <a:pt x="144" y="1635"/>
                  </a:lnTo>
                  <a:lnTo>
                    <a:pt x="150" y="1635"/>
                  </a:lnTo>
                  <a:lnTo>
                    <a:pt x="150" y="1623"/>
                  </a:lnTo>
                  <a:lnTo>
                    <a:pt x="154" y="1623"/>
                  </a:lnTo>
                  <a:lnTo>
                    <a:pt x="154" y="1611"/>
                  </a:lnTo>
                  <a:lnTo>
                    <a:pt x="168" y="1611"/>
                  </a:lnTo>
                  <a:lnTo>
                    <a:pt x="168" y="1605"/>
                  </a:lnTo>
                  <a:lnTo>
                    <a:pt x="168" y="1551"/>
                  </a:lnTo>
                  <a:lnTo>
                    <a:pt x="198" y="1551"/>
                  </a:lnTo>
                  <a:lnTo>
                    <a:pt x="198" y="1539"/>
                  </a:lnTo>
                  <a:lnTo>
                    <a:pt x="200" y="1539"/>
                  </a:lnTo>
                  <a:lnTo>
                    <a:pt x="200" y="1521"/>
                  </a:lnTo>
                  <a:lnTo>
                    <a:pt x="204" y="1521"/>
                  </a:lnTo>
                  <a:lnTo>
                    <a:pt x="204" y="1493"/>
                  </a:lnTo>
                  <a:lnTo>
                    <a:pt x="246" y="1493"/>
                  </a:lnTo>
                  <a:lnTo>
                    <a:pt x="246" y="1465"/>
                  </a:lnTo>
                  <a:lnTo>
                    <a:pt x="340" y="1465"/>
                  </a:lnTo>
                  <a:lnTo>
                    <a:pt x="340" y="1453"/>
                  </a:lnTo>
                  <a:lnTo>
                    <a:pt x="344" y="1453"/>
                  </a:lnTo>
                  <a:lnTo>
                    <a:pt x="344" y="1437"/>
                  </a:lnTo>
                  <a:lnTo>
                    <a:pt x="368" y="1437"/>
                  </a:lnTo>
                  <a:lnTo>
                    <a:pt x="368" y="1409"/>
                  </a:lnTo>
                  <a:lnTo>
                    <a:pt x="380" y="1409"/>
                  </a:lnTo>
                  <a:lnTo>
                    <a:pt x="380" y="1377"/>
                  </a:lnTo>
                  <a:lnTo>
                    <a:pt x="409" y="1377"/>
                  </a:lnTo>
                  <a:lnTo>
                    <a:pt x="409" y="1347"/>
                  </a:lnTo>
                  <a:lnTo>
                    <a:pt x="445" y="1347"/>
                  </a:lnTo>
                  <a:lnTo>
                    <a:pt x="445" y="1316"/>
                  </a:lnTo>
                  <a:lnTo>
                    <a:pt x="451" y="1316"/>
                  </a:lnTo>
                  <a:lnTo>
                    <a:pt x="451" y="1282"/>
                  </a:lnTo>
                  <a:lnTo>
                    <a:pt x="457" y="1282"/>
                  </a:lnTo>
                  <a:lnTo>
                    <a:pt x="457" y="1256"/>
                  </a:lnTo>
                  <a:lnTo>
                    <a:pt x="459" y="1256"/>
                  </a:lnTo>
                  <a:lnTo>
                    <a:pt x="459" y="1226"/>
                  </a:lnTo>
                  <a:lnTo>
                    <a:pt x="465" y="1226"/>
                  </a:lnTo>
                  <a:lnTo>
                    <a:pt x="465" y="1200"/>
                  </a:lnTo>
                  <a:lnTo>
                    <a:pt x="479" y="1200"/>
                  </a:lnTo>
                  <a:lnTo>
                    <a:pt x="479" y="1144"/>
                  </a:lnTo>
                  <a:lnTo>
                    <a:pt x="491" y="1144"/>
                  </a:lnTo>
                  <a:lnTo>
                    <a:pt x="491" y="1116"/>
                  </a:lnTo>
                  <a:lnTo>
                    <a:pt x="497" y="1116"/>
                  </a:lnTo>
                  <a:lnTo>
                    <a:pt x="497" y="1110"/>
                  </a:lnTo>
                  <a:lnTo>
                    <a:pt x="507" y="1110"/>
                  </a:lnTo>
                  <a:lnTo>
                    <a:pt x="507" y="1054"/>
                  </a:lnTo>
                  <a:lnTo>
                    <a:pt x="551" y="1054"/>
                  </a:lnTo>
                  <a:lnTo>
                    <a:pt x="551" y="1026"/>
                  </a:lnTo>
                  <a:lnTo>
                    <a:pt x="623" y="1026"/>
                  </a:lnTo>
                  <a:lnTo>
                    <a:pt x="623" y="995"/>
                  </a:lnTo>
                  <a:lnTo>
                    <a:pt x="643" y="995"/>
                  </a:lnTo>
                  <a:lnTo>
                    <a:pt x="643" y="965"/>
                  </a:lnTo>
                  <a:lnTo>
                    <a:pt x="685" y="965"/>
                  </a:lnTo>
                  <a:lnTo>
                    <a:pt x="685" y="937"/>
                  </a:lnTo>
                  <a:lnTo>
                    <a:pt x="757" y="937"/>
                  </a:lnTo>
                  <a:lnTo>
                    <a:pt x="757" y="907"/>
                  </a:lnTo>
                  <a:lnTo>
                    <a:pt x="789" y="907"/>
                  </a:lnTo>
                  <a:lnTo>
                    <a:pt x="789" y="877"/>
                  </a:lnTo>
                  <a:lnTo>
                    <a:pt x="885" y="877"/>
                  </a:lnTo>
                  <a:lnTo>
                    <a:pt x="885" y="845"/>
                  </a:lnTo>
                  <a:lnTo>
                    <a:pt x="919" y="845"/>
                  </a:lnTo>
                  <a:lnTo>
                    <a:pt x="919" y="821"/>
                  </a:lnTo>
                  <a:lnTo>
                    <a:pt x="931" y="821"/>
                  </a:lnTo>
                  <a:lnTo>
                    <a:pt x="931" y="785"/>
                  </a:lnTo>
                  <a:lnTo>
                    <a:pt x="937" y="785"/>
                  </a:lnTo>
                  <a:lnTo>
                    <a:pt x="937" y="729"/>
                  </a:lnTo>
                  <a:lnTo>
                    <a:pt x="976" y="729"/>
                  </a:lnTo>
                  <a:lnTo>
                    <a:pt x="976" y="700"/>
                  </a:lnTo>
                  <a:lnTo>
                    <a:pt x="1002" y="700"/>
                  </a:lnTo>
                  <a:lnTo>
                    <a:pt x="1002" y="694"/>
                  </a:lnTo>
                  <a:lnTo>
                    <a:pt x="1062" y="694"/>
                  </a:lnTo>
                  <a:lnTo>
                    <a:pt x="1062" y="664"/>
                  </a:lnTo>
                  <a:lnTo>
                    <a:pt x="1072" y="664"/>
                  </a:lnTo>
                  <a:lnTo>
                    <a:pt x="1072" y="654"/>
                  </a:lnTo>
                  <a:lnTo>
                    <a:pt x="1078" y="654"/>
                  </a:lnTo>
                  <a:lnTo>
                    <a:pt x="1078" y="642"/>
                  </a:lnTo>
                  <a:lnTo>
                    <a:pt x="1092" y="642"/>
                  </a:lnTo>
                  <a:lnTo>
                    <a:pt x="1092" y="602"/>
                  </a:lnTo>
                  <a:lnTo>
                    <a:pt x="1170" y="602"/>
                  </a:lnTo>
                  <a:lnTo>
                    <a:pt x="1170" y="578"/>
                  </a:lnTo>
                  <a:lnTo>
                    <a:pt x="1240" y="578"/>
                  </a:lnTo>
                  <a:lnTo>
                    <a:pt x="1240" y="546"/>
                  </a:lnTo>
                  <a:lnTo>
                    <a:pt x="1256" y="546"/>
                  </a:lnTo>
                  <a:lnTo>
                    <a:pt x="1256" y="516"/>
                  </a:lnTo>
                  <a:lnTo>
                    <a:pt x="1456" y="516"/>
                  </a:lnTo>
                  <a:lnTo>
                    <a:pt x="1456" y="486"/>
                  </a:lnTo>
                  <a:lnTo>
                    <a:pt x="1514" y="486"/>
                  </a:lnTo>
                  <a:lnTo>
                    <a:pt x="1514" y="456"/>
                  </a:lnTo>
                  <a:lnTo>
                    <a:pt x="1522" y="456"/>
                  </a:lnTo>
                  <a:lnTo>
                    <a:pt x="1522" y="424"/>
                  </a:lnTo>
                  <a:lnTo>
                    <a:pt x="1675" y="424"/>
                  </a:lnTo>
                  <a:lnTo>
                    <a:pt x="1675" y="395"/>
                  </a:lnTo>
                  <a:lnTo>
                    <a:pt x="1703" y="395"/>
                  </a:lnTo>
                  <a:lnTo>
                    <a:pt x="1703" y="361"/>
                  </a:lnTo>
                  <a:lnTo>
                    <a:pt x="1717" y="361"/>
                  </a:lnTo>
                  <a:lnTo>
                    <a:pt x="1717" y="327"/>
                  </a:lnTo>
                  <a:lnTo>
                    <a:pt x="1725" y="327"/>
                  </a:lnTo>
                  <a:lnTo>
                    <a:pt x="1725" y="297"/>
                  </a:lnTo>
                  <a:lnTo>
                    <a:pt x="1787" y="297"/>
                  </a:lnTo>
                  <a:lnTo>
                    <a:pt x="1787" y="267"/>
                  </a:lnTo>
                  <a:lnTo>
                    <a:pt x="2049" y="267"/>
                  </a:lnTo>
                  <a:lnTo>
                    <a:pt x="2049" y="229"/>
                  </a:lnTo>
                  <a:lnTo>
                    <a:pt x="2055" y="229"/>
                  </a:lnTo>
                  <a:lnTo>
                    <a:pt x="2055" y="193"/>
                  </a:lnTo>
                  <a:lnTo>
                    <a:pt x="2089" y="193"/>
                  </a:lnTo>
                  <a:lnTo>
                    <a:pt x="2089" y="157"/>
                  </a:lnTo>
                  <a:lnTo>
                    <a:pt x="2101" y="157"/>
                  </a:lnTo>
                  <a:lnTo>
                    <a:pt x="2101" y="117"/>
                  </a:lnTo>
                  <a:lnTo>
                    <a:pt x="2156" y="117"/>
                  </a:lnTo>
                  <a:lnTo>
                    <a:pt x="2156" y="74"/>
                  </a:lnTo>
                  <a:lnTo>
                    <a:pt x="2176" y="74"/>
                  </a:lnTo>
                  <a:lnTo>
                    <a:pt x="2176" y="38"/>
                  </a:lnTo>
                  <a:lnTo>
                    <a:pt x="2210" y="38"/>
                  </a:lnTo>
                  <a:lnTo>
                    <a:pt x="2210" y="0"/>
                  </a:lnTo>
                </a:path>
              </a:pathLst>
            </a:custGeom>
            <a:noFill/>
            <a:ln w="28575">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0" name="Line 21">
              <a:extLst>
                <a:ext uri="{FF2B5EF4-FFF2-40B4-BE49-F238E27FC236}">
                  <a16:creationId xmlns:a16="http://schemas.microsoft.com/office/drawing/2014/main" id="{6E9F553A-E422-26BA-9A8F-26BE73A17596}"/>
                </a:ext>
              </a:extLst>
            </p:cNvPr>
            <p:cNvSpPr>
              <a:spLocks noChangeShapeType="1"/>
            </p:cNvSpPr>
            <p:nvPr/>
          </p:nvSpPr>
          <p:spPr bwMode="auto">
            <a:xfrm>
              <a:off x="6478922" y="1805140"/>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1" name="Line 22">
              <a:extLst>
                <a:ext uri="{FF2B5EF4-FFF2-40B4-BE49-F238E27FC236}">
                  <a16:creationId xmlns:a16="http://schemas.microsoft.com/office/drawing/2014/main" id="{D08A9450-5C81-EB15-52E1-7D2DC2F5FE82}"/>
                </a:ext>
              </a:extLst>
            </p:cNvPr>
            <p:cNvSpPr>
              <a:spLocks noChangeShapeType="1"/>
            </p:cNvSpPr>
            <p:nvPr/>
          </p:nvSpPr>
          <p:spPr bwMode="auto">
            <a:xfrm>
              <a:off x="6478922" y="2843746"/>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2" name="Line 23">
              <a:extLst>
                <a:ext uri="{FF2B5EF4-FFF2-40B4-BE49-F238E27FC236}">
                  <a16:creationId xmlns:a16="http://schemas.microsoft.com/office/drawing/2014/main" id="{2C81BBFC-A05F-D00C-B5FC-CE55787015F5}"/>
                </a:ext>
              </a:extLst>
            </p:cNvPr>
            <p:cNvSpPr>
              <a:spLocks noChangeShapeType="1"/>
            </p:cNvSpPr>
            <p:nvPr/>
          </p:nvSpPr>
          <p:spPr bwMode="auto">
            <a:xfrm>
              <a:off x="6478922" y="3886828"/>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3" name="Line 24">
              <a:extLst>
                <a:ext uri="{FF2B5EF4-FFF2-40B4-BE49-F238E27FC236}">
                  <a16:creationId xmlns:a16="http://schemas.microsoft.com/office/drawing/2014/main" id="{D0194F4A-CB8A-E938-CDA8-D51325597725}"/>
                </a:ext>
              </a:extLst>
            </p:cNvPr>
            <p:cNvSpPr>
              <a:spLocks noChangeShapeType="1"/>
            </p:cNvSpPr>
            <p:nvPr/>
          </p:nvSpPr>
          <p:spPr bwMode="auto">
            <a:xfrm>
              <a:off x="6478922" y="4928419"/>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4" name="Line 25">
              <a:extLst>
                <a:ext uri="{FF2B5EF4-FFF2-40B4-BE49-F238E27FC236}">
                  <a16:creationId xmlns:a16="http://schemas.microsoft.com/office/drawing/2014/main" id="{58563971-FBEC-D7D7-FD3B-5C39E1BBA75E}"/>
                </a:ext>
              </a:extLst>
            </p:cNvPr>
            <p:cNvSpPr>
              <a:spLocks noChangeShapeType="1"/>
            </p:cNvSpPr>
            <p:nvPr/>
          </p:nvSpPr>
          <p:spPr bwMode="auto">
            <a:xfrm flipV="1">
              <a:off x="6660977"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5" name="Line 26">
              <a:extLst>
                <a:ext uri="{FF2B5EF4-FFF2-40B4-BE49-F238E27FC236}">
                  <a16:creationId xmlns:a16="http://schemas.microsoft.com/office/drawing/2014/main" id="{DF13F027-D839-36C9-971E-C1D8B0071878}"/>
                </a:ext>
              </a:extLst>
            </p:cNvPr>
            <p:cNvSpPr>
              <a:spLocks noChangeShapeType="1"/>
            </p:cNvSpPr>
            <p:nvPr/>
          </p:nvSpPr>
          <p:spPr bwMode="auto">
            <a:xfrm flipV="1">
              <a:off x="7357858"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6" name="Line 27">
              <a:extLst>
                <a:ext uri="{FF2B5EF4-FFF2-40B4-BE49-F238E27FC236}">
                  <a16:creationId xmlns:a16="http://schemas.microsoft.com/office/drawing/2014/main" id="{C24C0C03-1254-C307-72EC-30D718BE5709}"/>
                </a:ext>
              </a:extLst>
            </p:cNvPr>
            <p:cNvSpPr>
              <a:spLocks noChangeShapeType="1"/>
            </p:cNvSpPr>
            <p:nvPr/>
          </p:nvSpPr>
          <p:spPr bwMode="auto">
            <a:xfrm flipV="1">
              <a:off x="8059216"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7" name="Line 28">
              <a:extLst>
                <a:ext uri="{FF2B5EF4-FFF2-40B4-BE49-F238E27FC236}">
                  <a16:creationId xmlns:a16="http://schemas.microsoft.com/office/drawing/2014/main" id="{2D740E02-567E-FA4D-8D7A-5EF04D437435}"/>
                </a:ext>
              </a:extLst>
            </p:cNvPr>
            <p:cNvSpPr>
              <a:spLocks noChangeShapeType="1"/>
            </p:cNvSpPr>
            <p:nvPr/>
          </p:nvSpPr>
          <p:spPr bwMode="auto">
            <a:xfrm flipV="1">
              <a:off x="8756096"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8" name="Line 29">
              <a:extLst>
                <a:ext uri="{FF2B5EF4-FFF2-40B4-BE49-F238E27FC236}">
                  <a16:creationId xmlns:a16="http://schemas.microsoft.com/office/drawing/2014/main" id="{B82286C7-4798-789F-33B0-940152311380}"/>
                </a:ext>
              </a:extLst>
            </p:cNvPr>
            <p:cNvSpPr>
              <a:spLocks noChangeShapeType="1"/>
            </p:cNvSpPr>
            <p:nvPr/>
          </p:nvSpPr>
          <p:spPr bwMode="auto">
            <a:xfrm flipV="1">
              <a:off x="9452977"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39" name="Line 30">
              <a:extLst>
                <a:ext uri="{FF2B5EF4-FFF2-40B4-BE49-F238E27FC236}">
                  <a16:creationId xmlns:a16="http://schemas.microsoft.com/office/drawing/2014/main" id="{9D913AFE-02C2-9D76-84B9-DBCFCE663C20}"/>
                </a:ext>
              </a:extLst>
            </p:cNvPr>
            <p:cNvSpPr>
              <a:spLocks noChangeShapeType="1"/>
            </p:cNvSpPr>
            <p:nvPr/>
          </p:nvSpPr>
          <p:spPr bwMode="auto">
            <a:xfrm flipV="1">
              <a:off x="10152842"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40" name="Freeform 32">
              <a:extLst>
                <a:ext uri="{FF2B5EF4-FFF2-40B4-BE49-F238E27FC236}">
                  <a16:creationId xmlns:a16="http://schemas.microsoft.com/office/drawing/2014/main" id="{FAADB2EE-FF88-C01C-651B-B14C380C1308}"/>
                </a:ext>
              </a:extLst>
            </p:cNvPr>
            <p:cNvSpPr>
              <a:spLocks/>
            </p:cNvSpPr>
            <p:nvPr/>
          </p:nvSpPr>
          <p:spPr bwMode="auto">
            <a:xfrm>
              <a:off x="6672915" y="2718397"/>
              <a:ext cx="3354578" cy="2210022"/>
            </a:xfrm>
            <a:custGeom>
              <a:avLst/>
              <a:gdLst>
                <a:gd name="T0" fmla="*/ 36 w 2248"/>
                <a:gd name="T1" fmla="*/ 1469 h 1481"/>
                <a:gd name="T2" fmla="*/ 78 w 2248"/>
                <a:gd name="T3" fmla="*/ 1441 h 1481"/>
                <a:gd name="T4" fmla="*/ 120 w 2248"/>
                <a:gd name="T5" fmla="*/ 1407 h 1481"/>
                <a:gd name="T6" fmla="*/ 136 w 2248"/>
                <a:gd name="T7" fmla="*/ 1377 h 1481"/>
                <a:gd name="T8" fmla="*/ 150 w 2248"/>
                <a:gd name="T9" fmla="*/ 1350 h 1481"/>
                <a:gd name="T10" fmla="*/ 166 w 2248"/>
                <a:gd name="T11" fmla="*/ 1334 h 1481"/>
                <a:gd name="T12" fmla="*/ 188 w 2248"/>
                <a:gd name="T13" fmla="*/ 1322 h 1481"/>
                <a:gd name="T14" fmla="*/ 208 w 2248"/>
                <a:gd name="T15" fmla="*/ 1288 h 1481"/>
                <a:gd name="T16" fmla="*/ 244 w 2248"/>
                <a:gd name="T17" fmla="*/ 1270 h 1481"/>
                <a:gd name="T18" fmla="*/ 264 w 2248"/>
                <a:gd name="T19" fmla="*/ 1254 h 1481"/>
                <a:gd name="T20" fmla="*/ 286 w 2248"/>
                <a:gd name="T21" fmla="*/ 1226 h 1481"/>
                <a:gd name="T22" fmla="*/ 314 w 2248"/>
                <a:gd name="T23" fmla="*/ 1212 h 1481"/>
                <a:gd name="T24" fmla="*/ 342 w 2248"/>
                <a:gd name="T25" fmla="*/ 1160 h 1481"/>
                <a:gd name="T26" fmla="*/ 399 w 2248"/>
                <a:gd name="T27" fmla="*/ 1130 h 1481"/>
                <a:gd name="T28" fmla="*/ 461 w 2248"/>
                <a:gd name="T29" fmla="*/ 1104 h 1481"/>
                <a:gd name="T30" fmla="*/ 553 w 2248"/>
                <a:gd name="T31" fmla="*/ 1062 h 1481"/>
                <a:gd name="T32" fmla="*/ 619 w 2248"/>
                <a:gd name="T33" fmla="*/ 1021 h 1481"/>
                <a:gd name="T34" fmla="*/ 657 w 2248"/>
                <a:gd name="T35" fmla="*/ 993 h 1481"/>
                <a:gd name="T36" fmla="*/ 713 w 2248"/>
                <a:gd name="T37" fmla="*/ 977 h 1481"/>
                <a:gd name="T38" fmla="*/ 739 w 2248"/>
                <a:gd name="T39" fmla="*/ 951 h 1481"/>
                <a:gd name="T40" fmla="*/ 825 w 2248"/>
                <a:gd name="T41" fmla="*/ 923 h 1481"/>
                <a:gd name="T42" fmla="*/ 875 w 2248"/>
                <a:gd name="T43" fmla="*/ 869 h 1481"/>
                <a:gd name="T44" fmla="*/ 907 w 2248"/>
                <a:gd name="T45" fmla="*/ 843 h 1481"/>
                <a:gd name="T46" fmla="*/ 943 w 2248"/>
                <a:gd name="T47" fmla="*/ 813 h 1481"/>
                <a:gd name="T48" fmla="*/ 974 w 2248"/>
                <a:gd name="T49" fmla="*/ 785 h 1481"/>
                <a:gd name="T50" fmla="*/ 1032 w 2248"/>
                <a:gd name="T51" fmla="*/ 757 h 1481"/>
                <a:gd name="T52" fmla="*/ 1122 w 2248"/>
                <a:gd name="T53" fmla="*/ 730 h 1481"/>
                <a:gd name="T54" fmla="*/ 1184 w 2248"/>
                <a:gd name="T55" fmla="*/ 704 h 1481"/>
                <a:gd name="T56" fmla="*/ 1256 w 2248"/>
                <a:gd name="T57" fmla="*/ 668 h 1481"/>
                <a:gd name="T58" fmla="*/ 1318 w 2248"/>
                <a:gd name="T59" fmla="*/ 646 h 1481"/>
                <a:gd name="T60" fmla="*/ 1368 w 2248"/>
                <a:gd name="T61" fmla="*/ 616 h 1481"/>
                <a:gd name="T62" fmla="*/ 1400 w 2248"/>
                <a:gd name="T63" fmla="*/ 588 h 1481"/>
                <a:gd name="T64" fmla="*/ 1446 w 2248"/>
                <a:gd name="T65" fmla="*/ 562 h 1481"/>
                <a:gd name="T66" fmla="*/ 1490 w 2248"/>
                <a:gd name="T67" fmla="*/ 532 h 1481"/>
                <a:gd name="T68" fmla="*/ 1542 w 2248"/>
                <a:gd name="T69" fmla="*/ 502 h 1481"/>
                <a:gd name="T70" fmla="*/ 1567 w 2248"/>
                <a:gd name="T71" fmla="*/ 472 h 1481"/>
                <a:gd name="T72" fmla="*/ 1607 w 2248"/>
                <a:gd name="T73" fmla="*/ 448 h 1481"/>
                <a:gd name="T74" fmla="*/ 1645 w 2248"/>
                <a:gd name="T75" fmla="*/ 403 h 1481"/>
                <a:gd name="T76" fmla="*/ 1689 w 2248"/>
                <a:gd name="T77" fmla="*/ 363 h 1481"/>
                <a:gd name="T78" fmla="*/ 1727 w 2248"/>
                <a:gd name="T79" fmla="*/ 345 h 1481"/>
                <a:gd name="T80" fmla="*/ 1793 w 2248"/>
                <a:gd name="T81" fmla="*/ 295 h 1481"/>
                <a:gd name="T82" fmla="*/ 1833 w 2248"/>
                <a:gd name="T83" fmla="*/ 267 h 1481"/>
                <a:gd name="T84" fmla="*/ 1859 w 2248"/>
                <a:gd name="T85" fmla="*/ 225 h 1481"/>
                <a:gd name="T86" fmla="*/ 1927 w 2248"/>
                <a:gd name="T87" fmla="*/ 187 h 1481"/>
                <a:gd name="T88" fmla="*/ 1959 w 2248"/>
                <a:gd name="T89" fmla="*/ 151 h 1481"/>
                <a:gd name="T90" fmla="*/ 2015 w 2248"/>
                <a:gd name="T91" fmla="*/ 102 h 1481"/>
                <a:gd name="T92" fmla="*/ 2037 w 2248"/>
                <a:gd name="T93" fmla="*/ 62 h 1481"/>
                <a:gd name="T94" fmla="*/ 2226 w 2248"/>
                <a:gd name="T95" fmla="*/ 24 h 1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48" h="1481">
                  <a:moveTo>
                    <a:pt x="0" y="1481"/>
                  </a:moveTo>
                  <a:lnTo>
                    <a:pt x="12" y="1481"/>
                  </a:lnTo>
                  <a:lnTo>
                    <a:pt x="12" y="1469"/>
                  </a:lnTo>
                  <a:lnTo>
                    <a:pt x="36" y="1469"/>
                  </a:lnTo>
                  <a:lnTo>
                    <a:pt x="36" y="1457"/>
                  </a:lnTo>
                  <a:lnTo>
                    <a:pt x="78" y="1457"/>
                  </a:lnTo>
                  <a:lnTo>
                    <a:pt x="78" y="1451"/>
                  </a:lnTo>
                  <a:lnTo>
                    <a:pt x="78" y="1441"/>
                  </a:lnTo>
                  <a:lnTo>
                    <a:pt x="88" y="1441"/>
                  </a:lnTo>
                  <a:lnTo>
                    <a:pt x="88" y="1419"/>
                  </a:lnTo>
                  <a:lnTo>
                    <a:pt x="120" y="1419"/>
                  </a:lnTo>
                  <a:lnTo>
                    <a:pt x="120" y="1407"/>
                  </a:lnTo>
                  <a:lnTo>
                    <a:pt x="124" y="1407"/>
                  </a:lnTo>
                  <a:lnTo>
                    <a:pt x="124" y="1391"/>
                  </a:lnTo>
                  <a:lnTo>
                    <a:pt x="136" y="1391"/>
                  </a:lnTo>
                  <a:lnTo>
                    <a:pt x="136" y="1377"/>
                  </a:lnTo>
                  <a:lnTo>
                    <a:pt x="144" y="1377"/>
                  </a:lnTo>
                  <a:lnTo>
                    <a:pt x="144" y="1362"/>
                  </a:lnTo>
                  <a:lnTo>
                    <a:pt x="150" y="1362"/>
                  </a:lnTo>
                  <a:lnTo>
                    <a:pt x="150" y="1350"/>
                  </a:lnTo>
                  <a:lnTo>
                    <a:pt x="158" y="1350"/>
                  </a:lnTo>
                  <a:lnTo>
                    <a:pt x="158" y="1342"/>
                  </a:lnTo>
                  <a:lnTo>
                    <a:pt x="166" y="1342"/>
                  </a:lnTo>
                  <a:lnTo>
                    <a:pt x="166" y="1334"/>
                  </a:lnTo>
                  <a:lnTo>
                    <a:pt x="180" y="1334"/>
                  </a:lnTo>
                  <a:lnTo>
                    <a:pt x="180" y="1328"/>
                  </a:lnTo>
                  <a:lnTo>
                    <a:pt x="188" y="1328"/>
                  </a:lnTo>
                  <a:lnTo>
                    <a:pt x="188" y="1322"/>
                  </a:lnTo>
                  <a:lnTo>
                    <a:pt x="194" y="1322"/>
                  </a:lnTo>
                  <a:lnTo>
                    <a:pt x="194" y="1292"/>
                  </a:lnTo>
                  <a:lnTo>
                    <a:pt x="208" y="1292"/>
                  </a:lnTo>
                  <a:lnTo>
                    <a:pt x="208" y="1288"/>
                  </a:lnTo>
                  <a:lnTo>
                    <a:pt x="214" y="1288"/>
                  </a:lnTo>
                  <a:lnTo>
                    <a:pt x="214" y="1278"/>
                  </a:lnTo>
                  <a:lnTo>
                    <a:pt x="244" y="1278"/>
                  </a:lnTo>
                  <a:lnTo>
                    <a:pt x="244" y="1270"/>
                  </a:lnTo>
                  <a:lnTo>
                    <a:pt x="252" y="1270"/>
                  </a:lnTo>
                  <a:lnTo>
                    <a:pt x="252" y="1262"/>
                  </a:lnTo>
                  <a:lnTo>
                    <a:pt x="264" y="1262"/>
                  </a:lnTo>
                  <a:lnTo>
                    <a:pt x="264" y="1254"/>
                  </a:lnTo>
                  <a:lnTo>
                    <a:pt x="272" y="1254"/>
                  </a:lnTo>
                  <a:lnTo>
                    <a:pt x="272" y="1236"/>
                  </a:lnTo>
                  <a:lnTo>
                    <a:pt x="286" y="1236"/>
                  </a:lnTo>
                  <a:lnTo>
                    <a:pt x="286" y="1226"/>
                  </a:lnTo>
                  <a:lnTo>
                    <a:pt x="310" y="1226"/>
                  </a:lnTo>
                  <a:lnTo>
                    <a:pt x="310" y="1220"/>
                  </a:lnTo>
                  <a:lnTo>
                    <a:pt x="314" y="1220"/>
                  </a:lnTo>
                  <a:lnTo>
                    <a:pt x="314" y="1212"/>
                  </a:lnTo>
                  <a:lnTo>
                    <a:pt x="328" y="1212"/>
                  </a:lnTo>
                  <a:lnTo>
                    <a:pt x="328" y="1194"/>
                  </a:lnTo>
                  <a:lnTo>
                    <a:pt x="342" y="1194"/>
                  </a:lnTo>
                  <a:lnTo>
                    <a:pt x="342" y="1160"/>
                  </a:lnTo>
                  <a:lnTo>
                    <a:pt x="368" y="1160"/>
                  </a:lnTo>
                  <a:lnTo>
                    <a:pt x="368" y="1146"/>
                  </a:lnTo>
                  <a:lnTo>
                    <a:pt x="399" y="1146"/>
                  </a:lnTo>
                  <a:lnTo>
                    <a:pt x="399" y="1130"/>
                  </a:lnTo>
                  <a:lnTo>
                    <a:pt x="433" y="1130"/>
                  </a:lnTo>
                  <a:lnTo>
                    <a:pt x="433" y="1120"/>
                  </a:lnTo>
                  <a:lnTo>
                    <a:pt x="461" y="1120"/>
                  </a:lnTo>
                  <a:lnTo>
                    <a:pt x="461" y="1104"/>
                  </a:lnTo>
                  <a:lnTo>
                    <a:pt x="469" y="1104"/>
                  </a:lnTo>
                  <a:lnTo>
                    <a:pt x="469" y="1078"/>
                  </a:lnTo>
                  <a:lnTo>
                    <a:pt x="553" y="1078"/>
                  </a:lnTo>
                  <a:lnTo>
                    <a:pt x="553" y="1062"/>
                  </a:lnTo>
                  <a:lnTo>
                    <a:pt x="591" y="1062"/>
                  </a:lnTo>
                  <a:lnTo>
                    <a:pt x="591" y="1037"/>
                  </a:lnTo>
                  <a:lnTo>
                    <a:pt x="619" y="1037"/>
                  </a:lnTo>
                  <a:lnTo>
                    <a:pt x="619" y="1021"/>
                  </a:lnTo>
                  <a:lnTo>
                    <a:pt x="647" y="1021"/>
                  </a:lnTo>
                  <a:lnTo>
                    <a:pt x="647" y="1007"/>
                  </a:lnTo>
                  <a:lnTo>
                    <a:pt x="657" y="1007"/>
                  </a:lnTo>
                  <a:lnTo>
                    <a:pt x="657" y="993"/>
                  </a:lnTo>
                  <a:lnTo>
                    <a:pt x="705" y="993"/>
                  </a:lnTo>
                  <a:lnTo>
                    <a:pt x="705" y="985"/>
                  </a:lnTo>
                  <a:lnTo>
                    <a:pt x="713" y="985"/>
                  </a:lnTo>
                  <a:lnTo>
                    <a:pt x="713" y="977"/>
                  </a:lnTo>
                  <a:lnTo>
                    <a:pt x="721" y="977"/>
                  </a:lnTo>
                  <a:lnTo>
                    <a:pt x="721" y="965"/>
                  </a:lnTo>
                  <a:lnTo>
                    <a:pt x="739" y="965"/>
                  </a:lnTo>
                  <a:lnTo>
                    <a:pt x="739" y="951"/>
                  </a:lnTo>
                  <a:lnTo>
                    <a:pt x="785" y="951"/>
                  </a:lnTo>
                  <a:lnTo>
                    <a:pt x="785" y="939"/>
                  </a:lnTo>
                  <a:lnTo>
                    <a:pt x="825" y="939"/>
                  </a:lnTo>
                  <a:lnTo>
                    <a:pt x="825" y="923"/>
                  </a:lnTo>
                  <a:lnTo>
                    <a:pt x="855" y="923"/>
                  </a:lnTo>
                  <a:lnTo>
                    <a:pt x="855" y="895"/>
                  </a:lnTo>
                  <a:lnTo>
                    <a:pt x="875" y="895"/>
                  </a:lnTo>
                  <a:lnTo>
                    <a:pt x="875" y="869"/>
                  </a:lnTo>
                  <a:lnTo>
                    <a:pt x="891" y="869"/>
                  </a:lnTo>
                  <a:lnTo>
                    <a:pt x="891" y="853"/>
                  </a:lnTo>
                  <a:lnTo>
                    <a:pt x="907" y="853"/>
                  </a:lnTo>
                  <a:lnTo>
                    <a:pt x="907" y="843"/>
                  </a:lnTo>
                  <a:lnTo>
                    <a:pt x="935" y="843"/>
                  </a:lnTo>
                  <a:lnTo>
                    <a:pt x="935" y="829"/>
                  </a:lnTo>
                  <a:lnTo>
                    <a:pt x="943" y="829"/>
                  </a:lnTo>
                  <a:lnTo>
                    <a:pt x="943" y="813"/>
                  </a:lnTo>
                  <a:lnTo>
                    <a:pt x="961" y="813"/>
                  </a:lnTo>
                  <a:lnTo>
                    <a:pt x="961" y="797"/>
                  </a:lnTo>
                  <a:lnTo>
                    <a:pt x="974" y="797"/>
                  </a:lnTo>
                  <a:lnTo>
                    <a:pt x="974" y="785"/>
                  </a:lnTo>
                  <a:lnTo>
                    <a:pt x="998" y="785"/>
                  </a:lnTo>
                  <a:lnTo>
                    <a:pt x="998" y="773"/>
                  </a:lnTo>
                  <a:lnTo>
                    <a:pt x="1032" y="773"/>
                  </a:lnTo>
                  <a:lnTo>
                    <a:pt x="1032" y="757"/>
                  </a:lnTo>
                  <a:lnTo>
                    <a:pt x="1084" y="757"/>
                  </a:lnTo>
                  <a:lnTo>
                    <a:pt x="1084" y="740"/>
                  </a:lnTo>
                  <a:lnTo>
                    <a:pt x="1122" y="740"/>
                  </a:lnTo>
                  <a:lnTo>
                    <a:pt x="1122" y="730"/>
                  </a:lnTo>
                  <a:lnTo>
                    <a:pt x="1174" y="730"/>
                  </a:lnTo>
                  <a:lnTo>
                    <a:pt x="1174" y="714"/>
                  </a:lnTo>
                  <a:lnTo>
                    <a:pt x="1184" y="714"/>
                  </a:lnTo>
                  <a:lnTo>
                    <a:pt x="1184" y="704"/>
                  </a:lnTo>
                  <a:lnTo>
                    <a:pt x="1188" y="704"/>
                  </a:lnTo>
                  <a:lnTo>
                    <a:pt x="1188" y="688"/>
                  </a:lnTo>
                  <a:lnTo>
                    <a:pt x="1256" y="688"/>
                  </a:lnTo>
                  <a:lnTo>
                    <a:pt x="1256" y="668"/>
                  </a:lnTo>
                  <a:lnTo>
                    <a:pt x="1310" y="668"/>
                  </a:lnTo>
                  <a:lnTo>
                    <a:pt x="1310" y="660"/>
                  </a:lnTo>
                  <a:lnTo>
                    <a:pt x="1318" y="660"/>
                  </a:lnTo>
                  <a:lnTo>
                    <a:pt x="1318" y="646"/>
                  </a:lnTo>
                  <a:lnTo>
                    <a:pt x="1358" y="646"/>
                  </a:lnTo>
                  <a:lnTo>
                    <a:pt x="1358" y="632"/>
                  </a:lnTo>
                  <a:lnTo>
                    <a:pt x="1368" y="632"/>
                  </a:lnTo>
                  <a:lnTo>
                    <a:pt x="1368" y="616"/>
                  </a:lnTo>
                  <a:lnTo>
                    <a:pt x="1390" y="616"/>
                  </a:lnTo>
                  <a:lnTo>
                    <a:pt x="1390" y="602"/>
                  </a:lnTo>
                  <a:lnTo>
                    <a:pt x="1400" y="602"/>
                  </a:lnTo>
                  <a:lnTo>
                    <a:pt x="1400" y="588"/>
                  </a:lnTo>
                  <a:lnTo>
                    <a:pt x="1408" y="588"/>
                  </a:lnTo>
                  <a:lnTo>
                    <a:pt x="1408" y="572"/>
                  </a:lnTo>
                  <a:lnTo>
                    <a:pt x="1446" y="572"/>
                  </a:lnTo>
                  <a:lnTo>
                    <a:pt x="1446" y="562"/>
                  </a:lnTo>
                  <a:lnTo>
                    <a:pt x="1480" y="562"/>
                  </a:lnTo>
                  <a:lnTo>
                    <a:pt x="1480" y="544"/>
                  </a:lnTo>
                  <a:lnTo>
                    <a:pt x="1490" y="544"/>
                  </a:lnTo>
                  <a:lnTo>
                    <a:pt x="1490" y="532"/>
                  </a:lnTo>
                  <a:lnTo>
                    <a:pt x="1524" y="532"/>
                  </a:lnTo>
                  <a:lnTo>
                    <a:pt x="1524" y="512"/>
                  </a:lnTo>
                  <a:lnTo>
                    <a:pt x="1542" y="512"/>
                  </a:lnTo>
                  <a:lnTo>
                    <a:pt x="1542" y="502"/>
                  </a:lnTo>
                  <a:lnTo>
                    <a:pt x="1554" y="502"/>
                  </a:lnTo>
                  <a:lnTo>
                    <a:pt x="1554" y="488"/>
                  </a:lnTo>
                  <a:lnTo>
                    <a:pt x="1567" y="488"/>
                  </a:lnTo>
                  <a:lnTo>
                    <a:pt x="1567" y="472"/>
                  </a:lnTo>
                  <a:lnTo>
                    <a:pt x="1585" y="472"/>
                  </a:lnTo>
                  <a:lnTo>
                    <a:pt x="1585" y="462"/>
                  </a:lnTo>
                  <a:lnTo>
                    <a:pt x="1607" y="462"/>
                  </a:lnTo>
                  <a:lnTo>
                    <a:pt x="1607" y="448"/>
                  </a:lnTo>
                  <a:lnTo>
                    <a:pt x="1639" y="448"/>
                  </a:lnTo>
                  <a:lnTo>
                    <a:pt x="1639" y="425"/>
                  </a:lnTo>
                  <a:lnTo>
                    <a:pt x="1645" y="425"/>
                  </a:lnTo>
                  <a:lnTo>
                    <a:pt x="1645" y="403"/>
                  </a:lnTo>
                  <a:lnTo>
                    <a:pt x="1681" y="403"/>
                  </a:lnTo>
                  <a:lnTo>
                    <a:pt x="1681" y="375"/>
                  </a:lnTo>
                  <a:lnTo>
                    <a:pt x="1689" y="375"/>
                  </a:lnTo>
                  <a:lnTo>
                    <a:pt x="1689" y="363"/>
                  </a:lnTo>
                  <a:lnTo>
                    <a:pt x="1693" y="363"/>
                  </a:lnTo>
                  <a:lnTo>
                    <a:pt x="1693" y="355"/>
                  </a:lnTo>
                  <a:lnTo>
                    <a:pt x="1727" y="355"/>
                  </a:lnTo>
                  <a:lnTo>
                    <a:pt x="1727" y="345"/>
                  </a:lnTo>
                  <a:lnTo>
                    <a:pt x="1757" y="345"/>
                  </a:lnTo>
                  <a:lnTo>
                    <a:pt x="1757" y="327"/>
                  </a:lnTo>
                  <a:lnTo>
                    <a:pt x="1793" y="327"/>
                  </a:lnTo>
                  <a:lnTo>
                    <a:pt x="1793" y="295"/>
                  </a:lnTo>
                  <a:lnTo>
                    <a:pt x="1815" y="295"/>
                  </a:lnTo>
                  <a:lnTo>
                    <a:pt x="1815" y="287"/>
                  </a:lnTo>
                  <a:lnTo>
                    <a:pt x="1833" y="287"/>
                  </a:lnTo>
                  <a:lnTo>
                    <a:pt x="1833" y="267"/>
                  </a:lnTo>
                  <a:lnTo>
                    <a:pt x="1849" y="267"/>
                  </a:lnTo>
                  <a:lnTo>
                    <a:pt x="1849" y="247"/>
                  </a:lnTo>
                  <a:lnTo>
                    <a:pt x="1859" y="247"/>
                  </a:lnTo>
                  <a:lnTo>
                    <a:pt x="1859" y="225"/>
                  </a:lnTo>
                  <a:lnTo>
                    <a:pt x="1869" y="225"/>
                  </a:lnTo>
                  <a:lnTo>
                    <a:pt x="1869" y="209"/>
                  </a:lnTo>
                  <a:lnTo>
                    <a:pt x="1927" y="209"/>
                  </a:lnTo>
                  <a:lnTo>
                    <a:pt x="1927" y="187"/>
                  </a:lnTo>
                  <a:lnTo>
                    <a:pt x="1935" y="187"/>
                  </a:lnTo>
                  <a:lnTo>
                    <a:pt x="1935" y="179"/>
                  </a:lnTo>
                  <a:lnTo>
                    <a:pt x="1959" y="179"/>
                  </a:lnTo>
                  <a:lnTo>
                    <a:pt x="1959" y="151"/>
                  </a:lnTo>
                  <a:lnTo>
                    <a:pt x="1987" y="151"/>
                  </a:lnTo>
                  <a:lnTo>
                    <a:pt x="1987" y="132"/>
                  </a:lnTo>
                  <a:lnTo>
                    <a:pt x="2015" y="132"/>
                  </a:lnTo>
                  <a:lnTo>
                    <a:pt x="2015" y="102"/>
                  </a:lnTo>
                  <a:lnTo>
                    <a:pt x="2021" y="102"/>
                  </a:lnTo>
                  <a:lnTo>
                    <a:pt x="2021" y="82"/>
                  </a:lnTo>
                  <a:lnTo>
                    <a:pt x="2037" y="82"/>
                  </a:lnTo>
                  <a:lnTo>
                    <a:pt x="2037" y="62"/>
                  </a:lnTo>
                  <a:lnTo>
                    <a:pt x="2117" y="62"/>
                  </a:lnTo>
                  <a:lnTo>
                    <a:pt x="2117" y="46"/>
                  </a:lnTo>
                  <a:lnTo>
                    <a:pt x="2226" y="46"/>
                  </a:lnTo>
                  <a:lnTo>
                    <a:pt x="2226" y="24"/>
                  </a:lnTo>
                  <a:lnTo>
                    <a:pt x="2248" y="24"/>
                  </a:lnTo>
                  <a:lnTo>
                    <a:pt x="2248" y="0"/>
                  </a:lnTo>
                </a:path>
              </a:pathLst>
            </a:custGeom>
            <a:noFill/>
            <a:ln w="28575">
              <a:solidFill>
                <a:schemeClr val="accent4">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41" name="Freeform 36">
              <a:extLst>
                <a:ext uri="{FF2B5EF4-FFF2-40B4-BE49-F238E27FC236}">
                  <a16:creationId xmlns:a16="http://schemas.microsoft.com/office/drawing/2014/main" id="{CECB6F81-2FB8-9030-B98C-C01BF0E5B240}"/>
                </a:ext>
              </a:extLst>
            </p:cNvPr>
            <p:cNvSpPr>
              <a:spLocks/>
            </p:cNvSpPr>
            <p:nvPr/>
          </p:nvSpPr>
          <p:spPr bwMode="auto">
            <a:xfrm>
              <a:off x="6663961" y="1990179"/>
              <a:ext cx="3197892" cy="2938241"/>
            </a:xfrm>
            <a:custGeom>
              <a:avLst/>
              <a:gdLst>
                <a:gd name="T0" fmla="*/ 20 w 2143"/>
                <a:gd name="T1" fmla="*/ 1939 h 1969"/>
                <a:gd name="T2" fmla="*/ 30 w 2143"/>
                <a:gd name="T3" fmla="*/ 1919 h 1969"/>
                <a:gd name="T4" fmla="*/ 72 w 2143"/>
                <a:gd name="T5" fmla="*/ 1883 h 1969"/>
                <a:gd name="T6" fmla="*/ 136 w 2143"/>
                <a:gd name="T7" fmla="*/ 1850 h 1969"/>
                <a:gd name="T8" fmla="*/ 156 w 2143"/>
                <a:gd name="T9" fmla="*/ 1804 h 1969"/>
                <a:gd name="T10" fmla="*/ 174 w 2143"/>
                <a:gd name="T11" fmla="*/ 1764 h 1969"/>
                <a:gd name="T12" fmla="*/ 186 w 2143"/>
                <a:gd name="T13" fmla="*/ 1738 h 1969"/>
                <a:gd name="T14" fmla="*/ 198 w 2143"/>
                <a:gd name="T15" fmla="*/ 1700 h 1969"/>
                <a:gd name="T16" fmla="*/ 214 w 2143"/>
                <a:gd name="T17" fmla="*/ 1660 h 1969"/>
                <a:gd name="T18" fmla="*/ 220 w 2143"/>
                <a:gd name="T19" fmla="*/ 1640 h 1969"/>
                <a:gd name="T20" fmla="*/ 258 w 2143"/>
                <a:gd name="T21" fmla="*/ 1608 h 1969"/>
                <a:gd name="T22" fmla="*/ 286 w 2143"/>
                <a:gd name="T23" fmla="*/ 1578 h 1969"/>
                <a:gd name="T24" fmla="*/ 306 w 2143"/>
                <a:gd name="T25" fmla="*/ 1556 h 1969"/>
                <a:gd name="T26" fmla="*/ 320 w 2143"/>
                <a:gd name="T27" fmla="*/ 1539 h 1969"/>
                <a:gd name="T28" fmla="*/ 370 w 2143"/>
                <a:gd name="T29" fmla="*/ 1507 h 1969"/>
                <a:gd name="T30" fmla="*/ 382 w 2143"/>
                <a:gd name="T31" fmla="*/ 1463 h 1969"/>
                <a:gd name="T32" fmla="*/ 391 w 2143"/>
                <a:gd name="T33" fmla="*/ 1417 h 1969"/>
                <a:gd name="T34" fmla="*/ 411 w 2143"/>
                <a:gd name="T35" fmla="*/ 1381 h 1969"/>
                <a:gd name="T36" fmla="*/ 455 w 2143"/>
                <a:gd name="T37" fmla="*/ 1353 h 1969"/>
                <a:gd name="T38" fmla="*/ 467 w 2143"/>
                <a:gd name="T39" fmla="*/ 1333 h 1969"/>
                <a:gd name="T40" fmla="*/ 477 w 2143"/>
                <a:gd name="T41" fmla="*/ 1309 h 1969"/>
                <a:gd name="T42" fmla="*/ 517 w 2143"/>
                <a:gd name="T43" fmla="*/ 1273 h 1969"/>
                <a:gd name="T44" fmla="*/ 525 w 2143"/>
                <a:gd name="T45" fmla="*/ 1257 h 1969"/>
                <a:gd name="T46" fmla="*/ 597 w 2143"/>
                <a:gd name="T47" fmla="*/ 1224 h 1969"/>
                <a:gd name="T48" fmla="*/ 643 w 2143"/>
                <a:gd name="T49" fmla="*/ 1170 h 1969"/>
                <a:gd name="T50" fmla="*/ 663 w 2143"/>
                <a:gd name="T51" fmla="*/ 1148 h 1969"/>
                <a:gd name="T52" fmla="*/ 701 w 2143"/>
                <a:gd name="T53" fmla="*/ 1124 h 1969"/>
                <a:gd name="T54" fmla="*/ 711 w 2143"/>
                <a:gd name="T55" fmla="*/ 1112 h 1969"/>
                <a:gd name="T56" fmla="*/ 731 w 2143"/>
                <a:gd name="T57" fmla="*/ 1080 h 1969"/>
                <a:gd name="T58" fmla="*/ 825 w 2143"/>
                <a:gd name="T59" fmla="*/ 1046 h 1969"/>
                <a:gd name="T60" fmla="*/ 833 w 2143"/>
                <a:gd name="T61" fmla="*/ 1024 h 1969"/>
                <a:gd name="T62" fmla="*/ 919 w 2143"/>
                <a:gd name="T63" fmla="*/ 992 h 1969"/>
                <a:gd name="T64" fmla="*/ 933 w 2143"/>
                <a:gd name="T65" fmla="*/ 972 h 1969"/>
                <a:gd name="T66" fmla="*/ 941 w 2143"/>
                <a:gd name="T67" fmla="*/ 950 h 1969"/>
                <a:gd name="T68" fmla="*/ 1006 w 2143"/>
                <a:gd name="T69" fmla="*/ 919 h 1969"/>
                <a:gd name="T70" fmla="*/ 1076 w 2143"/>
                <a:gd name="T71" fmla="*/ 883 h 1969"/>
                <a:gd name="T72" fmla="*/ 1096 w 2143"/>
                <a:gd name="T73" fmla="*/ 861 h 1969"/>
                <a:gd name="T74" fmla="*/ 1150 w 2143"/>
                <a:gd name="T75" fmla="*/ 825 h 1969"/>
                <a:gd name="T76" fmla="*/ 1160 w 2143"/>
                <a:gd name="T77" fmla="*/ 801 h 1969"/>
                <a:gd name="T78" fmla="*/ 1180 w 2143"/>
                <a:gd name="T79" fmla="*/ 773 h 1969"/>
                <a:gd name="T80" fmla="*/ 1244 w 2143"/>
                <a:gd name="T81" fmla="*/ 735 h 1969"/>
                <a:gd name="T82" fmla="*/ 1280 w 2143"/>
                <a:gd name="T83" fmla="*/ 679 h 1969"/>
                <a:gd name="T84" fmla="*/ 1394 w 2143"/>
                <a:gd name="T85" fmla="*/ 627 h 1969"/>
                <a:gd name="T86" fmla="*/ 1438 w 2143"/>
                <a:gd name="T87" fmla="*/ 586 h 1969"/>
                <a:gd name="T88" fmla="*/ 1474 w 2143"/>
                <a:gd name="T89" fmla="*/ 550 h 1969"/>
                <a:gd name="T90" fmla="*/ 1536 w 2143"/>
                <a:gd name="T91" fmla="*/ 512 h 1969"/>
                <a:gd name="T92" fmla="*/ 1567 w 2143"/>
                <a:gd name="T93" fmla="*/ 474 h 1969"/>
                <a:gd name="T94" fmla="*/ 1629 w 2143"/>
                <a:gd name="T95" fmla="*/ 420 h 1969"/>
                <a:gd name="T96" fmla="*/ 1731 w 2143"/>
                <a:gd name="T97" fmla="*/ 344 h 1969"/>
                <a:gd name="T98" fmla="*/ 1741 w 2143"/>
                <a:gd name="T99" fmla="*/ 320 h 1969"/>
                <a:gd name="T100" fmla="*/ 1839 w 2143"/>
                <a:gd name="T101" fmla="*/ 285 h 1969"/>
                <a:gd name="T102" fmla="*/ 1863 w 2143"/>
                <a:gd name="T103" fmla="*/ 219 h 1969"/>
                <a:gd name="T104" fmla="*/ 1899 w 2143"/>
                <a:gd name="T105" fmla="*/ 187 h 1969"/>
                <a:gd name="T106" fmla="*/ 1907 w 2143"/>
                <a:gd name="T107" fmla="*/ 163 h 1969"/>
                <a:gd name="T108" fmla="*/ 2033 w 2143"/>
                <a:gd name="T109" fmla="*/ 129 h 1969"/>
                <a:gd name="T110" fmla="*/ 2049 w 2143"/>
                <a:gd name="T111" fmla="*/ 89 h 1969"/>
                <a:gd name="T112" fmla="*/ 2119 w 2143"/>
                <a:gd name="T113" fmla="*/ 43 h 1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43" h="1969">
                  <a:moveTo>
                    <a:pt x="0" y="1969"/>
                  </a:moveTo>
                  <a:lnTo>
                    <a:pt x="10" y="1969"/>
                  </a:lnTo>
                  <a:lnTo>
                    <a:pt x="10" y="1939"/>
                  </a:lnTo>
                  <a:lnTo>
                    <a:pt x="20" y="1939"/>
                  </a:lnTo>
                  <a:lnTo>
                    <a:pt x="20" y="1927"/>
                  </a:lnTo>
                  <a:lnTo>
                    <a:pt x="26" y="1927"/>
                  </a:lnTo>
                  <a:lnTo>
                    <a:pt x="26" y="1919"/>
                  </a:lnTo>
                  <a:lnTo>
                    <a:pt x="30" y="1919"/>
                  </a:lnTo>
                  <a:lnTo>
                    <a:pt x="30" y="1905"/>
                  </a:lnTo>
                  <a:lnTo>
                    <a:pt x="56" y="1905"/>
                  </a:lnTo>
                  <a:lnTo>
                    <a:pt x="56" y="1883"/>
                  </a:lnTo>
                  <a:lnTo>
                    <a:pt x="72" y="1883"/>
                  </a:lnTo>
                  <a:lnTo>
                    <a:pt x="72" y="1869"/>
                  </a:lnTo>
                  <a:lnTo>
                    <a:pt x="128" y="1869"/>
                  </a:lnTo>
                  <a:lnTo>
                    <a:pt x="128" y="1850"/>
                  </a:lnTo>
                  <a:lnTo>
                    <a:pt x="136" y="1850"/>
                  </a:lnTo>
                  <a:lnTo>
                    <a:pt x="136" y="1832"/>
                  </a:lnTo>
                  <a:lnTo>
                    <a:pt x="150" y="1832"/>
                  </a:lnTo>
                  <a:lnTo>
                    <a:pt x="150" y="1804"/>
                  </a:lnTo>
                  <a:lnTo>
                    <a:pt x="156" y="1804"/>
                  </a:lnTo>
                  <a:lnTo>
                    <a:pt x="156" y="1788"/>
                  </a:lnTo>
                  <a:lnTo>
                    <a:pt x="164" y="1788"/>
                  </a:lnTo>
                  <a:lnTo>
                    <a:pt x="164" y="1764"/>
                  </a:lnTo>
                  <a:lnTo>
                    <a:pt x="174" y="1764"/>
                  </a:lnTo>
                  <a:lnTo>
                    <a:pt x="174" y="1746"/>
                  </a:lnTo>
                  <a:lnTo>
                    <a:pt x="180" y="1746"/>
                  </a:lnTo>
                  <a:lnTo>
                    <a:pt x="180" y="1738"/>
                  </a:lnTo>
                  <a:lnTo>
                    <a:pt x="186" y="1738"/>
                  </a:lnTo>
                  <a:lnTo>
                    <a:pt x="186" y="1726"/>
                  </a:lnTo>
                  <a:lnTo>
                    <a:pt x="192" y="1726"/>
                  </a:lnTo>
                  <a:lnTo>
                    <a:pt x="192" y="1700"/>
                  </a:lnTo>
                  <a:lnTo>
                    <a:pt x="198" y="1700"/>
                  </a:lnTo>
                  <a:lnTo>
                    <a:pt x="198" y="1692"/>
                  </a:lnTo>
                  <a:lnTo>
                    <a:pt x="206" y="1692"/>
                  </a:lnTo>
                  <a:lnTo>
                    <a:pt x="206" y="1660"/>
                  </a:lnTo>
                  <a:lnTo>
                    <a:pt x="214" y="1660"/>
                  </a:lnTo>
                  <a:lnTo>
                    <a:pt x="214" y="1648"/>
                  </a:lnTo>
                  <a:lnTo>
                    <a:pt x="218" y="1648"/>
                  </a:lnTo>
                  <a:lnTo>
                    <a:pt x="218" y="1640"/>
                  </a:lnTo>
                  <a:lnTo>
                    <a:pt x="220" y="1640"/>
                  </a:lnTo>
                  <a:lnTo>
                    <a:pt x="220" y="1626"/>
                  </a:lnTo>
                  <a:lnTo>
                    <a:pt x="234" y="1626"/>
                  </a:lnTo>
                  <a:lnTo>
                    <a:pt x="234" y="1608"/>
                  </a:lnTo>
                  <a:lnTo>
                    <a:pt x="258" y="1608"/>
                  </a:lnTo>
                  <a:lnTo>
                    <a:pt x="258" y="1592"/>
                  </a:lnTo>
                  <a:lnTo>
                    <a:pt x="278" y="1592"/>
                  </a:lnTo>
                  <a:lnTo>
                    <a:pt x="278" y="1578"/>
                  </a:lnTo>
                  <a:lnTo>
                    <a:pt x="286" y="1578"/>
                  </a:lnTo>
                  <a:lnTo>
                    <a:pt x="286" y="1572"/>
                  </a:lnTo>
                  <a:lnTo>
                    <a:pt x="292" y="1572"/>
                  </a:lnTo>
                  <a:lnTo>
                    <a:pt x="292" y="1556"/>
                  </a:lnTo>
                  <a:lnTo>
                    <a:pt x="306" y="1556"/>
                  </a:lnTo>
                  <a:lnTo>
                    <a:pt x="306" y="1543"/>
                  </a:lnTo>
                  <a:lnTo>
                    <a:pt x="314" y="1543"/>
                  </a:lnTo>
                  <a:lnTo>
                    <a:pt x="314" y="1539"/>
                  </a:lnTo>
                  <a:lnTo>
                    <a:pt x="320" y="1539"/>
                  </a:lnTo>
                  <a:lnTo>
                    <a:pt x="320" y="1523"/>
                  </a:lnTo>
                  <a:lnTo>
                    <a:pt x="328" y="1523"/>
                  </a:lnTo>
                  <a:lnTo>
                    <a:pt x="328" y="1507"/>
                  </a:lnTo>
                  <a:lnTo>
                    <a:pt x="370" y="1507"/>
                  </a:lnTo>
                  <a:lnTo>
                    <a:pt x="370" y="1495"/>
                  </a:lnTo>
                  <a:lnTo>
                    <a:pt x="378" y="1495"/>
                  </a:lnTo>
                  <a:lnTo>
                    <a:pt x="378" y="1463"/>
                  </a:lnTo>
                  <a:lnTo>
                    <a:pt x="382" y="1463"/>
                  </a:lnTo>
                  <a:lnTo>
                    <a:pt x="382" y="1437"/>
                  </a:lnTo>
                  <a:lnTo>
                    <a:pt x="384" y="1437"/>
                  </a:lnTo>
                  <a:lnTo>
                    <a:pt x="384" y="1417"/>
                  </a:lnTo>
                  <a:lnTo>
                    <a:pt x="391" y="1417"/>
                  </a:lnTo>
                  <a:lnTo>
                    <a:pt x="391" y="1403"/>
                  </a:lnTo>
                  <a:lnTo>
                    <a:pt x="405" y="1403"/>
                  </a:lnTo>
                  <a:lnTo>
                    <a:pt x="405" y="1381"/>
                  </a:lnTo>
                  <a:lnTo>
                    <a:pt x="411" y="1381"/>
                  </a:lnTo>
                  <a:lnTo>
                    <a:pt x="411" y="1363"/>
                  </a:lnTo>
                  <a:lnTo>
                    <a:pt x="451" y="1363"/>
                  </a:lnTo>
                  <a:lnTo>
                    <a:pt x="451" y="1353"/>
                  </a:lnTo>
                  <a:lnTo>
                    <a:pt x="455" y="1353"/>
                  </a:lnTo>
                  <a:lnTo>
                    <a:pt x="455" y="1343"/>
                  </a:lnTo>
                  <a:lnTo>
                    <a:pt x="459" y="1343"/>
                  </a:lnTo>
                  <a:lnTo>
                    <a:pt x="459" y="1333"/>
                  </a:lnTo>
                  <a:lnTo>
                    <a:pt x="467" y="1333"/>
                  </a:lnTo>
                  <a:lnTo>
                    <a:pt x="467" y="1321"/>
                  </a:lnTo>
                  <a:lnTo>
                    <a:pt x="471" y="1321"/>
                  </a:lnTo>
                  <a:lnTo>
                    <a:pt x="471" y="1309"/>
                  </a:lnTo>
                  <a:lnTo>
                    <a:pt x="477" y="1309"/>
                  </a:lnTo>
                  <a:lnTo>
                    <a:pt x="477" y="1293"/>
                  </a:lnTo>
                  <a:lnTo>
                    <a:pt x="497" y="1293"/>
                  </a:lnTo>
                  <a:lnTo>
                    <a:pt x="497" y="1273"/>
                  </a:lnTo>
                  <a:lnTo>
                    <a:pt x="517" y="1273"/>
                  </a:lnTo>
                  <a:lnTo>
                    <a:pt x="517" y="1263"/>
                  </a:lnTo>
                  <a:lnTo>
                    <a:pt x="521" y="1263"/>
                  </a:lnTo>
                  <a:lnTo>
                    <a:pt x="521" y="1257"/>
                  </a:lnTo>
                  <a:lnTo>
                    <a:pt x="525" y="1257"/>
                  </a:lnTo>
                  <a:lnTo>
                    <a:pt x="525" y="1241"/>
                  </a:lnTo>
                  <a:lnTo>
                    <a:pt x="591" y="1241"/>
                  </a:lnTo>
                  <a:lnTo>
                    <a:pt x="591" y="1224"/>
                  </a:lnTo>
                  <a:lnTo>
                    <a:pt x="597" y="1224"/>
                  </a:lnTo>
                  <a:lnTo>
                    <a:pt x="597" y="1204"/>
                  </a:lnTo>
                  <a:lnTo>
                    <a:pt x="613" y="1204"/>
                  </a:lnTo>
                  <a:lnTo>
                    <a:pt x="613" y="1170"/>
                  </a:lnTo>
                  <a:lnTo>
                    <a:pt x="643" y="1170"/>
                  </a:lnTo>
                  <a:lnTo>
                    <a:pt x="643" y="1160"/>
                  </a:lnTo>
                  <a:lnTo>
                    <a:pt x="649" y="1160"/>
                  </a:lnTo>
                  <a:lnTo>
                    <a:pt x="649" y="1148"/>
                  </a:lnTo>
                  <a:lnTo>
                    <a:pt x="663" y="1148"/>
                  </a:lnTo>
                  <a:lnTo>
                    <a:pt x="663" y="1134"/>
                  </a:lnTo>
                  <a:lnTo>
                    <a:pt x="697" y="1134"/>
                  </a:lnTo>
                  <a:lnTo>
                    <a:pt x="697" y="1124"/>
                  </a:lnTo>
                  <a:lnTo>
                    <a:pt x="701" y="1124"/>
                  </a:lnTo>
                  <a:lnTo>
                    <a:pt x="701" y="1116"/>
                  </a:lnTo>
                  <a:lnTo>
                    <a:pt x="709" y="1116"/>
                  </a:lnTo>
                  <a:lnTo>
                    <a:pt x="709" y="1112"/>
                  </a:lnTo>
                  <a:lnTo>
                    <a:pt x="711" y="1112"/>
                  </a:lnTo>
                  <a:lnTo>
                    <a:pt x="711" y="1096"/>
                  </a:lnTo>
                  <a:lnTo>
                    <a:pt x="717" y="1096"/>
                  </a:lnTo>
                  <a:lnTo>
                    <a:pt x="717" y="1080"/>
                  </a:lnTo>
                  <a:lnTo>
                    <a:pt x="731" y="1080"/>
                  </a:lnTo>
                  <a:lnTo>
                    <a:pt x="731" y="1062"/>
                  </a:lnTo>
                  <a:lnTo>
                    <a:pt x="743" y="1062"/>
                  </a:lnTo>
                  <a:lnTo>
                    <a:pt x="743" y="1046"/>
                  </a:lnTo>
                  <a:lnTo>
                    <a:pt x="825" y="1046"/>
                  </a:lnTo>
                  <a:lnTo>
                    <a:pt x="825" y="1032"/>
                  </a:lnTo>
                  <a:lnTo>
                    <a:pt x="827" y="1032"/>
                  </a:lnTo>
                  <a:lnTo>
                    <a:pt x="827" y="1024"/>
                  </a:lnTo>
                  <a:lnTo>
                    <a:pt x="833" y="1024"/>
                  </a:lnTo>
                  <a:lnTo>
                    <a:pt x="833" y="1008"/>
                  </a:lnTo>
                  <a:lnTo>
                    <a:pt x="853" y="1008"/>
                  </a:lnTo>
                  <a:lnTo>
                    <a:pt x="853" y="992"/>
                  </a:lnTo>
                  <a:lnTo>
                    <a:pt x="919" y="992"/>
                  </a:lnTo>
                  <a:lnTo>
                    <a:pt x="919" y="984"/>
                  </a:lnTo>
                  <a:lnTo>
                    <a:pt x="925" y="984"/>
                  </a:lnTo>
                  <a:lnTo>
                    <a:pt x="925" y="972"/>
                  </a:lnTo>
                  <a:lnTo>
                    <a:pt x="933" y="972"/>
                  </a:lnTo>
                  <a:lnTo>
                    <a:pt x="933" y="960"/>
                  </a:lnTo>
                  <a:lnTo>
                    <a:pt x="937" y="960"/>
                  </a:lnTo>
                  <a:lnTo>
                    <a:pt x="937" y="950"/>
                  </a:lnTo>
                  <a:lnTo>
                    <a:pt x="941" y="950"/>
                  </a:lnTo>
                  <a:lnTo>
                    <a:pt x="941" y="942"/>
                  </a:lnTo>
                  <a:lnTo>
                    <a:pt x="957" y="942"/>
                  </a:lnTo>
                  <a:lnTo>
                    <a:pt x="957" y="919"/>
                  </a:lnTo>
                  <a:lnTo>
                    <a:pt x="1006" y="919"/>
                  </a:lnTo>
                  <a:lnTo>
                    <a:pt x="1006" y="903"/>
                  </a:lnTo>
                  <a:lnTo>
                    <a:pt x="1044" y="903"/>
                  </a:lnTo>
                  <a:lnTo>
                    <a:pt x="1044" y="883"/>
                  </a:lnTo>
                  <a:lnTo>
                    <a:pt x="1076" y="883"/>
                  </a:lnTo>
                  <a:lnTo>
                    <a:pt x="1076" y="873"/>
                  </a:lnTo>
                  <a:lnTo>
                    <a:pt x="1082" y="873"/>
                  </a:lnTo>
                  <a:lnTo>
                    <a:pt x="1082" y="861"/>
                  </a:lnTo>
                  <a:lnTo>
                    <a:pt x="1096" y="861"/>
                  </a:lnTo>
                  <a:lnTo>
                    <a:pt x="1096" y="843"/>
                  </a:lnTo>
                  <a:lnTo>
                    <a:pt x="1138" y="843"/>
                  </a:lnTo>
                  <a:lnTo>
                    <a:pt x="1138" y="825"/>
                  </a:lnTo>
                  <a:lnTo>
                    <a:pt x="1150" y="825"/>
                  </a:lnTo>
                  <a:lnTo>
                    <a:pt x="1150" y="819"/>
                  </a:lnTo>
                  <a:lnTo>
                    <a:pt x="1152" y="819"/>
                  </a:lnTo>
                  <a:lnTo>
                    <a:pt x="1152" y="801"/>
                  </a:lnTo>
                  <a:lnTo>
                    <a:pt x="1160" y="801"/>
                  </a:lnTo>
                  <a:lnTo>
                    <a:pt x="1160" y="793"/>
                  </a:lnTo>
                  <a:lnTo>
                    <a:pt x="1174" y="793"/>
                  </a:lnTo>
                  <a:lnTo>
                    <a:pt x="1174" y="773"/>
                  </a:lnTo>
                  <a:lnTo>
                    <a:pt x="1180" y="773"/>
                  </a:lnTo>
                  <a:lnTo>
                    <a:pt x="1180" y="755"/>
                  </a:lnTo>
                  <a:lnTo>
                    <a:pt x="1210" y="755"/>
                  </a:lnTo>
                  <a:lnTo>
                    <a:pt x="1210" y="735"/>
                  </a:lnTo>
                  <a:lnTo>
                    <a:pt x="1244" y="735"/>
                  </a:lnTo>
                  <a:lnTo>
                    <a:pt x="1244" y="701"/>
                  </a:lnTo>
                  <a:lnTo>
                    <a:pt x="1260" y="701"/>
                  </a:lnTo>
                  <a:lnTo>
                    <a:pt x="1260" y="679"/>
                  </a:lnTo>
                  <a:lnTo>
                    <a:pt x="1280" y="679"/>
                  </a:lnTo>
                  <a:lnTo>
                    <a:pt x="1280" y="645"/>
                  </a:lnTo>
                  <a:lnTo>
                    <a:pt x="1354" y="645"/>
                  </a:lnTo>
                  <a:lnTo>
                    <a:pt x="1354" y="627"/>
                  </a:lnTo>
                  <a:lnTo>
                    <a:pt x="1394" y="627"/>
                  </a:lnTo>
                  <a:lnTo>
                    <a:pt x="1394" y="608"/>
                  </a:lnTo>
                  <a:lnTo>
                    <a:pt x="1414" y="608"/>
                  </a:lnTo>
                  <a:lnTo>
                    <a:pt x="1414" y="586"/>
                  </a:lnTo>
                  <a:lnTo>
                    <a:pt x="1438" y="586"/>
                  </a:lnTo>
                  <a:lnTo>
                    <a:pt x="1438" y="568"/>
                  </a:lnTo>
                  <a:lnTo>
                    <a:pt x="1444" y="568"/>
                  </a:lnTo>
                  <a:lnTo>
                    <a:pt x="1444" y="550"/>
                  </a:lnTo>
                  <a:lnTo>
                    <a:pt x="1474" y="550"/>
                  </a:lnTo>
                  <a:lnTo>
                    <a:pt x="1474" y="532"/>
                  </a:lnTo>
                  <a:lnTo>
                    <a:pt x="1490" y="532"/>
                  </a:lnTo>
                  <a:lnTo>
                    <a:pt x="1490" y="512"/>
                  </a:lnTo>
                  <a:lnTo>
                    <a:pt x="1536" y="512"/>
                  </a:lnTo>
                  <a:lnTo>
                    <a:pt x="1536" y="486"/>
                  </a:lnTo>
                  <a:lnTo>
                    <a:pt x="1544" y="486"/>
                  </a:lnTo>
                  <a:lnTo>
                    <a:pt x="1544" y="474"/>
                  </a:lnTo>
                  <a:lnTo>
                    <a:pt x="1567" y="474"/>
                  </a:lnTo>
                  <a:lnTo>
                    <a:pt x="1567" y="440"/>
                  </a:lnTo>
                  <a:lnTo>
                    <a:pt x="1619" y="440"/>
                  </a:lnTo>
                  <a:lnTo>
                    <a:pt x="1619" y="420"/>
                  </a:lnTo>
                  <a:lnTo>
                    <a:pt x="1629" y="420"/>
                  </a:lnTo>
                  <a:lnTo>
                    <a:pt x="1629" y="404"/>
                  </a:lnTo>
                  <a:lnTo>
                    <a:pt x="1723" y="404"/>
                  </a:lnTo>
                  <a:lnTo>
                    <a:pt x="1723" y="344"/>
                  </a:lnTo>
                  <a:lnTo>
                    <a:pt x="1731" y="344"/>
                  </a:lnTo>
                  <a:lnTo>
                    <a:pt x="1731" y="332"/>
                  </a:lnTo>
                  <a:lnTo>
                    <a:pt x="1737" y="332"/>
                  </a:lnTo>
                  <a:lnTo>
                    <a:pt x="1737" y="320"/>
                  </a:lnTo>
                  <a:lnTo>
                    <a:pt x="1741" y="320"/>
                  </a:lnTo>
                  <a:lnTo>
                    <a:pt x="1741" y="305"/>
                  </a:lnTo>
                  <a:lnTo>
                    <a:pt x="1821" y="305"/>
                  </a:lnTo>
                  <a:lnTo>
                    <a:pt x="1821" y="285"/>
                  </a:lnTo>
                  <a:lnTo>
                    <a:pt x="1839" y="285"/>
                  </a:lnTo>
                  <a:lnTo>
                    <a:pt x="1839" y="263"/>
                  </a:lnTo>
                  <a:lnTo>
                    <a:pt x="1855" y="263"/>
                  </a:lnTo>
                  <a:lnTo>
                    <a:pt x="1855" y="219"/>
                  </a:lnTo>
                  <a:lnTo>
                    <a:pt x="1863" y="219"/>
                  </a:lnTo>
                  <a:lnTo>
                    <a:pt x="1863" y="209"/>
                  </a:lnTo>
                  <a:lnTo>
                    <a:pt x="1877" y="209"/>
                  </a:lnTo>
                  <a:lnTo>
                    <a:pt x="1877" y="187"/>
                  </a:lnTo>
                  <a:lnTo>
                    <a:pt x="1899" y="187"/>
                  </a:lnTo>
                  <a:lnTo>
                    <a:pt x="1899" y="173"/>
                  </a:lnTo>
                  <a:lnTo>
                    <a:pt x="1905" y="173"/>
                  </a:lnTo>
                  <a:lnTo>
                    <a:pt x="1905" y="163"/>
                  </a:lnTo>
                  <a:lnTo>
                    <a:pt x="1907" y="163"/>
                  </a:lnTo>
                  <a:lnTo>
                    <a:pt x="1907" y="149"/>
                  </a:lnTo>
                  <a:lnTo>
                    <a:pt x="1913" y="149"/>
                  </a:lnTo>
                  <a:lnTo>
                    <a:pt x="1913" y="129"/>
                  </a:lnTo>
                  <a:lnTo>
                    <a:pt x="2033" y="129"/>
                  </a:lnTo>
                  <a:lnTo>
                    <a:pt x="2033" y="111"/>
                  </a:lnTo>
                  <a:lnTo>
                    <a:pt x="2035" y="111"/>
                  </a:lnTo>
                  <a:lnTo>
                    <a:pt x="2035" y="89"/>
                  </a:lnTo>
                  <a:lnTo>
                    <a:pt x="2049" y="89"/>
                  </a:lnTo>
                  <a:lnTo>
                    <a:pt x="2049" y="65"/>
                  </a:lnTo>
                  <a:lnTo>
                    <a:pt x="2063" y="65"/>
                  </a:lnTo>
                  <a:lnTo>
                    <a:pt x="2063" y="43"/>
                  </a:lnTo>
                  <a:lnTo>
                    <a:pt x="2119" y="43"/>
                  </a:lnTo>
                  <a:lnTo>
                    <a:pt x="2119" y="21"/>
                  </a:lnTo>
                  <a:lnTo>
                    <a:pt x="2143" y="21"/>
                  </a:lnTo>
                  <a:lnTo>
                    <a:pt x="2143" y="0"/>
                  </a:lnTo>
                </a:path>
              </a:pathLst>
            </a:custGeom>
            <a:noFill/>
            <a:ln w="285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56" name="TextBox 55">
              <a:extLst>
                <a:ext uri="{FF2B5EF4-FFF2-40B4-BE49-F238E27FC236}">
                  <a16:creationId xmlns:a16="http://schemas.microsoft.com/office/drawing/2014/main" id="{B3A0D853-AA2B-7C8D-B45D-DBFCC02E87CF}"/>
                </a:ext>
              </a:extLst>
            </p:cNvPr>
            <p:cNvSpPr txBox="1"/>
            <p:nvPr/>
          </p:nvSpPr>
          <p:spPr>
            <a:xfrm>
              <a:off x="6267427" y="1717642"/>
              <a:ext cx="169918"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15</a:t>
              </a:r>
              <a:endParaRPr lang="en-IN" sz="1200" dirty="0">
                <a:latin typeface="Century Gothic" panose="020B0502020202020204" pitchFamily="34" charset="0"/>
                <a:ea typeface="MS Mincho" panose="02020609040205080304" pitchFamily="49" charset="-128"/>
              </a:endParaRPr>
            </a:p>
          </p:txBody>
        </p:sp>
        <p:sp>
          <p:nvSpPr>
            <p:cNvPr id="57" name="TextBox 56">
              <a:extLst>
                <a:ext uri="{FF2B5EF4-FFF2-40B4-BE49-F238E27FC236}">
                  <a16:creationId xmlns:a16="http://schemas.microsoft.com/office/drawing/2014/main" id="{FFD88F7D-5669-7266-70C6-BACE40C1AB60}"/>
                </a:ext>
              </a:extLst>
            </p:cNvPr>
            <p:cNvSpPr txBox="1"/>
            <p:nvPr/>
          </p:nvSpPr>
          <p:spPr>
            <a:xfrm>
              <a:off x="6619063"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0</a:t>
              </a:r>
              <a:endParaRPr lang="en-IN" sz="1200" dirty="0">
                <a:latin typeface="Century Gothic" panose="020B0502020202020204" pitchFamily="34" charset="0"/>
                <a:ea typeface="MS Mincho" panose="02020609040205080304" pitchFamily="49" charset="-128"/>
              </a:endParaRPr>
            </a:p>
          </p:txBody>
        </p:sp>
        <p:sp>
          <p:nvSpPr>
            <p:cNvPr id="58" name="TextBox 57">
              <a:extLst>
                <a:ext uri="{FF2B5EF4-FFF2-40B4-BE49-F238E27FC236}">
                  <a16:creationId xmlns:a16="http://schemas.microsoft.com/office/drawing/2014/main" id="{8AAF85D3-C1A6-D9B7-C956-4947542F9F3F}"/>
                </a:ext>
              </a:extLst>
            </p:cNvPr>
            <p:cNvSpPr txBox="1"/>
            <p:nvPr/>
          </p:nvSpPr>
          <p:spPr>
            <a:xfrm rot="16200000">
              <a:off x="4818512" y="3271461"/>
              <a:ext cx="2327560" cy="184666"/>
            </a:xfrm>
            <a:prstGeom prst="rect">
              <a:avLst/>
            </a:prstGeom>
            <a:noFill/>
          </p:spPr>
          <p:txBody>
            <a:bodyPr wrap="none" lIns="0" tIns="0" rIns="0" bIns="0" rtlCol="0">
              <a:spAutoFit/>
            </a:bodyPr>
            <a:lstStyle/>
            <a:p>
              <a:pPr algn="r"/>
              <a:r>
                <a:rPr lang="en-US" sz="1200" b="1" dirty="0">
                  <a:latin typeface="Century Gothic" panose="020B0502020202020204" pitchFamily="34" charset="0"/>
                  <a:ea typeface="MS Mincho" panose="02020609040205080304" pitchFamily="49" charset="-128"/>
                </a:rPr>
                <a:t>Cumulative Incidence Rate (%)</a:t>
              </a:r>
              <a:endParaRPr lang="en-IN" sz="1200" b="1" dirty="0">
                <a:latin typeface="Century Gothic" panose="020B0502020202020204" pitchFamily="34" charset="0"/>
                <a:ea typeface="MS Mincho" panose="02020609040205080304" pitchFamily="49" charset="-128"/>
              </a:endParaRPr>
            </a:p>
          </p:txBody>
        </p:sp>
        <p:sp>
          <p:nvSpPr>
            <p:cNvPr id="60" name="TextBox 59">
              <a:extLst>
                <a:ext uri="{FF2B5EF4-FFF2-40B4-BE49-F238E27FC236}">
                  <a16:creationId xmlns:a16="http://schemas.microsoft.com/office/drawing/2014/main" id="{B5841BE6-56DB-B37B-A645-C107F95ACFAF}"/>
                </a:ext>
              </a:extLst>
            </p:cNvPr>
            <p:cNvSpPr txBox="1"/>
            <p:nvPr/>
          </p:nvSpPr>
          <p:spPr>
            <a:xfrm>
              <a:off x="6267427" y="2758486"/>
              <a:ext cx="169918"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10</a:t>
              </a:r>
              <a:endParaRPr lang="en-IN" sz="1200" dirty="0">
                <a:latin typeface="Century Gothic" panose="020B0502020202020204" pitchFamily="34" charset="0"/>
                <a:ea typeface="MS Mincho" panose="02020609040205080304" pitchFamily="49" charset="-128"/>
              </a:endParaRPr>
            </a:p>
          </p:txBody>
        </p:sp>
        <p:sp>
          <p:nvSpPr>
            <p:cNvPr id="61" name="TextBox 60">
              <a:extLst>
                <a:ext uri="{FF2B5EF4-FFF2-40B4-BE49-F238E27FC236}">
                  <a16:creationId xmlns:a16="http://schemas.microsoft.com/office/drawing/2014/main" id="{6AC6A6D9-0926-1928-FBFE-CEA61DA61DFB}"/>
                </a:ext>
              </a:extLst>
            </p:cNvPr>
            <p:cNvSpPr txBox="1"/>
            <p:nvPr/>
          </p:nvSpPr>
          <p:spPr>
            <a:xfrm>
              <a:off x="6352385" y="3799330"/>
              <a:ext cx="84960"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5</a:t>
              </a:r>
              <a:endParaRPr lang="en-IN" sz="1200" dirty="0">
                <a:latin typeface="Century Gothic" panose="020B0502020202020204" pitchFamily="34" charset="0"/>
                <a:ea typeface="MS Mincho" panose="02020609040205080304" pitchFamily="49" charset="-128"/>
              </a:endParaRPr>
            </a:p>
          </p:txBody>
        </p:sp>
        <p:sp>
          <p:nvSpPr>
            <p:cNvPr id="62" name="TextBox 61">
              <a:extLst>
                <a:ext uri="{FF2B5EF4-FFF2-40B4-BE49-F238E27FC236}">
                  <a16:creationId xmlns:a16="http://schemas.microsoft.com/office/drawing/2014/main" id="{5775B65D-CC61-0DB6-5945-56FFC04B8EA6}"/>
                </a:ext>
              </a:extLst>
            </p:cNvPr>
            <p:cNvSpPr txBox="1"/>
            <p:nvPr/>
          </p:nvSpPr>
          <p:spPr>
            <a:xfrm>
              <a:off x="6352385" y="4840175"/>
              <a:ext cx="84960"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0</a:t>
              </a:r>
              <a:endParaRPr lang="en-IN" sz="1200" dirty="0">
                <a:latin typeface="Century Gothic" panose="020B0502020202020204" pitchFamily="34" charset="0"/>
                <a:ea typeface="MS Mincho" panose="02020609040205080304" pitchFamily="49" charset="-128"/>
              </a:endParaRPr>
            </a:p>
          </p:txBody>
        </p:sp>
        <p:sp>
          <p:nvSpPr>
            <p:cNvPr id="63" name="TextBox 62">
              <a:extLst>
                <a:ext uri="{FF2B5EF4-FFF2-40B4-BE49-F238E27FC236}">
                  <a16:creationId xmlns:a16="http://schemas.microsoft.com/office/drawing/2014/main" id="{EBABD32A-D9C2-0572-7776-BC6E6CEEB913}"/>
                </a:ext>
              </a:extLst>
            </p:cNvPr>
            <p:cNvSpPr txBox="1"/>
            <p:nvPr/>
          </p:nvSpPr>
          <p:spPr>
            <a:xfrm>
              <a:off x="7317437"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1</a:t>
              </a:r>
              <a:endParaRPr lang="en-IN" sz="1200" dirty="0">
                <a:latin typeface="Century Gothic" panose="020B0502020202020204" pitchFamily="34" charset="0"/>
                <a:ea typeface="MS Mincho" panose="02020609040205080304" pitchFamily="49" charset="-128"/>
              </a:endParaRPr>
            </a:p>
          </p:txBody>
        </p:sp>
        <p:sp>
          <p:nvSpPr>
            <p:cNvPr id="64" name="TextBox 63">
              <a:extLst>
                <a:ext uri="{FF2B5EF4-FFF2-40B4-BE49-F238E27FC236}">
                  <a16:creationId xmlns:a16="http://schemas.microsoft.com/office/drawing/2014/main" id="{D043E04D-0FB0-FEBE-E68D-4C1759989628}"/>
                </a:ext>
              </a:extLst>
            </p:cNvPr>
            <p:cNvSpPr txBox="1"/>
            <p:nvPr/>
          </p:nvSpPr>
          <p:spPr>
            <a:xfrm>
              <a:off x="8013572"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2</a:t>
              </a:r>
              <a:endParaRPr lang="en-IN" sz="1200" dirty="0">
                <a:latin typeface="Century Gothic" panose="020B0502020202020204" pitchFamily="34" charset="0"/>
                <a:ea typeface="MS Mincho" panose="02020609040205080304" pitchFamily="49" charset="-128"/>
              </a:endParaRPr>
            </a:p>
          </p:txBody>
        </p:sp>
        <p:sp>
          <p:nvSpPr>
            <p:cNvPr id="65" name="TextBox 64">
              <a:extLst>
                <a:ext uri="{FF2B5EF4-FFF2-40B4-BE49-F238E27FC236}">
                  <a16:creationId xmlns:a16="http://schemas.microsoft.com/office/drawing/2014/main" id="{16C6A55B-A2F9-264A-59E3-A6DAA9196879}"/>
                </a:ext>
              </a:extLst>
            </p:cNvPr>
            <p:cNvSpPr txBox="1"/>
            <p:nvPr/>
          </p:nvSpPr>
          <p:spPr>
            <a:xfrm>
              <a:off x="8709703"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3</a:t>
              </a:r>
              <a:endParaRPr lang="en-IN" sz="1200" dirty="0">
                <a:latin typeface="Century Gothic" panose="020B0502020202020204" pitchFamily="34" charset="0"/>
                <a:ea typeface="MS Mincho" panose="02020609040205080304" pitchFamily="49" charset="-128"/>
              </a:endParaRPr>
            </a:p>
          </p:txBody>
        </p:sp>
        <p:sp>
          <p:nvSpPr>
            <p:cNvPr id="66" name="TextBox 65">
              <a:extLst>
                <a:ext uri="{FF2B5EF4-FFF2-40B4-BE49-F238E27FC236}">
                  <a16:creationId xmlns:a16="http://schemas.microsoft.com/office/drawing/2014/main" id="{8C8589E9-5A77-DDF7-F39E-E79F2FE7B3DF}"/>
                </a:ext>
              </a:extLst>
            </p:cNvPr>
            <p:cNvSpPr txBox="1"/>
            <p:nvPr/>
          </p:nvSpPr>
          <p:spPr>
            <a:xfrm>
              <a:off x="9410315"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4</a:t>
              </a:r>
              <a:endParaRPr lang="en-IN" sz="1200" dirty="0">
                <a:latin typeface="Century Gothic" panose="020B0502020202020204" pitchFamily="34" charset="0"/>
                <a:ea typeface="MS Mincho" panose="02020609040205080304" pitchFamily="49" charset="-128"/>
              </a:endParaRPr>
            </a:p>
          </p:txBody>
        </p:sp>
        <p:sp>
          <p:nvSpPr>
            <p:cNvPr id="67" name="TextBox 66">
              <a:extLst>
                <a:ext uri="{FF2B5EF4-FFF2-40B4-BE49-F238E27FC236}">
                  <a16:creationId xmlns:a16="http://schemas.microsoft.com/office/drawing/2014/main" id="{E2A7A3C0-DD6C-E109-2707-854C238DD994}"/>
                </a:ext>
              </a:extLst>
            </p:cNvPr>
            <p:cNvSpPr txBox="1"/>
            <p:nvPr/>
          </p:nvSpPr>
          <p:spPr>
            <a:xfrm>
              <a:off x="10108689"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5</a:t>
              </a:r>
              <a:endParaRPr lang="en-IN" sz="1200" dirty="0">
                <a:latin typeface="Century Gothic" panose="020B0502020202020204" pitchFamily="34" charset="0"/>
                <a:ea typeface="MS Mincho" panose="02020609040205080304" pitchFamily="49" charset="-128"/>
              </a:endParaRPr>
            </a:p>
          </p:txBody>
        </p:sp>
        <p:sp>
          <p:nvSpPr>
            <p:cNvPr id="68" name="TextBox 67">
              <a:extLst>
                <a:ext uri="{FF2B5EF4-FFF2-40B4-BE49-F238E27FC236}">
                  <a16:creationId xmlns:a16="http://schemas.microsoft.com/office/drawing/2014/main" id="{ED3D95C7-FB9D-5429-71D9-2F16B2DDA565}"/>
                </a:ext>
              </a:extLst>
            </p:cNvPr>
            <p:cNvSpPr txBox="1"/>
            <p:nvPr/>
          </p:nvSpPr>
          <p:spPr>
            <a:xfrm>
              <a:off x="7352797" y="5202545"/>
              <a:ext cx="2120773" cy="184666"/>
            </a:xfrm>
            <a:prstGeom prst="rect">
              <a:avLst/>
            </a:prstGeom>
            <a:noFill/>
          </p:spPr>
          <p:txBody>
            <a:bodyPr wrap="none" lIns="0" tIns="0" rIns="0" bIns="0" rtlCol="0">
              <a:spAutoFit/>
            </a:bodyPr>
            <a:lstStyle/>
            <a:p>
              <a:pPr algn="ctr"/>
              <a:r>
                <a:rPr lang="en-US" sz="1200" b="1" dirty="0">
                  <a:latin typeface="Century Gothic" panose="020B0502020202020204" pitchFamily="34" charset="0"/>
                  <a:ea typeface="MS Mincho" panose="02020609040205080304" pitchFamily="49" charset="-128"/>
                </a:rPr>
                <a:t>Time Post-enrollment (Years)</a:t>
              </a:r>
              <a:endParaRPr lang="en-IN" sz="1200" b="1" dirty="0">
                <a:latin typeface="Century Gothic" panose="020B0502020202020204" pitchFamily="34" charset="0"/>
                <a:ea typeface="MS Mincho" panose="02020609040205080304" pitchFamily="49" charset="-128"/>
              </a:endParaRPr>
            </a:p>
          </p:txBody>
        </p:sp>
        <p:sp>
          <p:nvSpPr>
            <p:cNvPr id="70" name="TextBox 69">
              <a:extLst>
                <a:ext uri="{FF2B5EF4-FFF2-40B4-BE49-F238E27FC236}">
                  <a16:creationId xmlns:a16="http://schemas.microsoft.com/office/drawing/2014/main" id="{AB3F762C-E30B-BF8F-D3F6-8FBB632F8CC7}"/>
                </a:ext>
              </a:extLst>
            </p:cNvPr>
            <p:cNvSpPr txBox="1"/>
            <p:nvPr/>
          </p:nvSpPr>
          <p:spPr>
            <a:xfrm>
              <a:off x="8890204" y="3862113"/>
              <a:ext cx="1221489" cy="184666"/>
            </a:xfrm>
            <a:prstGeom prst="rect">
              <a:avLst/>
            </a:prstGeom>
            <a:noFill/>
          </p:spPr>
          <p:txBody>
            <a:bodyPr wrap="none" lIns="0" tIns="0" rIns="0" bIns="0" rtlCol="0">
              <a:spAutoFit/>
            </a:bodyPr>
            <a:lstStyle/>
            <a:p>
              <a:pPr algn="ctr"/>
              <a:r>
                <a:rPr lang="en-US" sz="1200" b="1" i="1" dirty="0">
                  <a:latin typeface="Century Gothic" panose="020B0502020202020204" pitchFamily="34" charset="0"/>
                  <a:ea typeface="MS Mincho" panose="02020609040205080304" pitchFamily="49" charset="-128"/>
                </a:rPr>
                <a:t>P</a:t>
              </a:r>
              <a:r>
                <a:rPr lang="en-US" sz="1200" b="1" dirty="0">
                  <a:latin typeface="Century Gothic" panose="020B0502020202020204" pitchFamily="34" charset="0"/>
                  <a:ea typeface="MS Mincho" panose="02020609040205080304" pitchFamily="49" charset="-128"/>
                </a:rPr>
                <a:t> value = 0.0001</a:t>
              </a:r>
              <a:endParaRPr lang="en-IN" sz="1200" b="1" dirty="0">
                <a:latin typeface="Century Gothic" panose="020B0502020202020204" pitchFamily="34" charset="0"/>
                <a:ea typeface="MS Mincho" panose="02020609040205080304" pitchFamily="49" charset="-128"/>
              </a:endParaRPr>
            </a:p>
          </p:txBody>
        </p:sp>
        <p:sp>
          <p:nvSpPr>
            <p:cNvPr id="102" name="TextBox 101">
              <a:extLst>
                <a:ext uri="{FF2B5EF4-FFF2-40B4-BE49-F238E27FC236}">
                  <a16:creationId xmlns:a16="http://schemas.microsoft.com/office/drawing/2014/main" id="{5CBC618B-0C30-849E-598F-6AFF103EC199}"/>
                </a:ext>
              </a:extLst>
            </p:cNvPr>
            <p:cNvSpPr txBox="1"/>
            <p:nvPr/>
          </p:nvSpPr>
          <p:spPr>
            <a:xfrm>
              <a:off x="7567553" y="1412791"/>
              <a:ext cx="1532472" cy="184666"/>
            </a:xfrm>
            <a:prstGeom prst="rect">
              <a:avLst/>
            </a:prstGeom>
            <a:noFill/>
          </p:spPr>
          <p:txBody>
            <a:bodyPr wrap="none" lIns="0" tIns="0" rIns="0" bIns="0" rtlCol="0">
              <a:spAutoFit/>
            </a:bodyPr>
            <a:lstStyle/>
            <a:p>
              <a:pPr algn="ctr"/>
              <a:r>
                <a:rPr lang="en-US" sz="1200" b="1" dirty="0">
                  <a:latin typeface="Century Gothic" panose="020B0502020202020204" pitchFamily="34" charset="0"/>
                  <a:ea typeface="MS Mincho" panose="02020609040205080304" pitchFamily="49" charset="-128"/>
                </a:rPr>
                <a:t>CV Death, MI, Stroke</a:t>
              </a:r>
              <a:endParaRPr lang="en-IN" sz="1200" b="1" dirty="0">
                <a:latin typeface="Century Gothic" panose="020B0502020202020204" pitchFamily="34" charset="0"/>
                <a:ea typeface="MS Mincho" panose="02020609040205080304" pitchFamily="49" charset="-128"/>
              </a:endParaRPr>
            </a:p>
          </p:txBody>
        </p:sp>
        <p:cxnSp>
          <p:nvCxnSpPr>
            <p:cNvPr id="105" name="Straight Connector 104">
              <a:extLst>
                <a:ext uri="{FF2B5EF4-FFF2-40B4-BE49-F238E27FC236}">
                  <a16:creationId xmlns:a16="http://schemas.microsoft.com/office/drawing/2014/main" id="{6D705370-948E-A6A3-A38D-5853F66EB400}"/>
                </a:ext>
              </a:extLst>
            </p:cNvPr>
            <p:cNvCxnSpPr>
              <a:cxnSpLocks/>
            </p:cNvCxnSpPr>
            <p:nvPr/>
          </p:nvCxnSpPr>
          <p:spPr>
            <a:xfrm>
              <a:off x="6514736" y="1803235"/>
              <a:ext cx="0" cy="3147155"/>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EF8538D4-29BA-4703-2E45-90937C913811}"/>
                </a:ext>
              </a:extLst>
            </p:cNvPr>
            <p:cNvCxnSpPr>
              <a:cxnSpLocks/>
            </p:cNvCxnSpPr>
            <p:nvPr/>
          </p:nvCxnSpPr>
          <p:spPr>
            <a:xfrm flipV="1">
              <a:off x="6514736" y="4952295"/>
              <a:ext cx="3638107" cy="1085"/>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D68BB940-FC11-36AA-661C-D9A0DBE15524}"/>
              </a:ext>
            </a:extLst>
          </p:cNvPr>
          <p:cNvGrpSpPr/>
          <p:nvPr/>
        </p:nvGrpSpPr>
        <p:grpSpPr>
          <a:xfrm>
            <a:off x="932400" y="1936267"/>
            <a:ext cx="4443450" cy="3974420"/>
            <a:chOff x="932400" y="1412791"/>
            <a:chExt cx="4443450" cy="3974420"/>
          </a:xfrm>
        </p:grpSpPr>
        <p:sp>
          <p:nvSpPr>
            <p:cNvPr id="10" name="Line 9">
              <a:extLst>
                <a:ext uri="{FF2B5EF4-FFF2-40B4-BE49-F238E27FC236}">
                  <a16:creationId xmlns:a16="http://schemas.microsoft.com/office/drawing/2014/main" id="{D827FA7F-099C-85C5-1416-3FF1285B6DC2}"/>
                </a:ext>
              </a:extLst>
            </p:cNvPr>
            <p:cNvSpPr>
              <a:spLocks noChangeShapeType="1"/>
            </p:cNvSpPr>
            <p:nvPr/>
          </p:nvSpPr>
          <p:spPr bwMode="auto">
            <a:xfrm>
              <a:off x="1518683" y="1963318"/>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1" name="Line 10">
              <a:extLst>
                <a:ext uri="{FF2B5EF4-FFF2-40B4-BE49-F238E27FC236}">
                  <a16:creationId xmlns:a16="http://schemas.microsoft.com/office/drawing/2014/main" id="{3BB8DE18-F39F-7EE2-D850-CEB720125112}"/>
                </a:ext>
              </a:extLst>
            </p:cNvPr>
            <p:cNvSpPr>
              <a:spLocks noChangeShapeType="1"/>
            </p:cNvSpPr>
            <p:nvPr/>
          </p:nvSpPr>
          <p:spPr bwMode="auto">
            <a:xfrm>
              <a:off x="1518683" y="2703474"/>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2" name="Line 11">
              <a:extLst>
                <a:ext uri="{FF2B5EF4-FFF2-40B4-BE49-F238E27FC236}">
                  <a16:creationId xmlns:a16="http://schemas.microsoft.com/office/drawing/2014/main" id="{7C86A897-EA6D-0EFD-2749-6F188EE4F907}"/>
                </a:ext>
              </a:extLst>
            </p:cNvPr>
            <p:cNvSpPr>
              <a:spLocks noChangeShapeType="1"/>
            </p:cNvSpPr>
            <p:nvPr/>
          </p:nvSpPr>
          <p:spPr bwMode="auto">
            <a:xfrm>
              <a:off x="1518683" y="3446615"/>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3" name="Line 12">
              <a:extLst>
                <a:ext uri="{FF2B5EF4-FFF2-40B4-BE49-F238E27FC236}">
                  <a16:creationId xmlns:a16="http://schemas.microsoft.com/office/drawing/2014/main" id="{C7FD38B3-1FA4-627A-958D-ED7CEC63E4E0}"/>
                </a:ext>
              </a:extLst>
            </p:cNvPr>
            <p:cNvSpPr>
              <a:spLocks noChangeShapeType="1"/>
            </p:cNvSpPr>
            <p:nvPr/>
          </p:nvSpPr>
          <p:spPr bwMode="auto">
            <a:xfrm>
              <a:off x="1518683" y="4185279"/>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4" name="Line 13">
              <a:extLst>
                <a:ext uri="{FF2B5EF4-FFF2-40B4-BE49-F238E27FC236}">
                  <a16:creationId xmlns:a16="http://schemas.microsoft.com/office/drawing/2014/main" id="{B0D6F85F-9FD8-E4A8-2F52-1B2C3AB5E521}"/>
                </a:ext>
              </a:extLst>
            </p:cNvPr>
            <p:cNvSpPr>
              <a:spLocks noChangeShapeType="1"/>
            </p:cNvSpPr>
            <p:nvPr/>
          </p:nvSpPr>
          <p:spPr bwMode="auto">
            <a:xfrm>
              <a:off x="1518683" y="4928419"/>
              <a:ext cx="35814" cy="0"/>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5" name="Line 14">
              <a:extLst>
                <a:ext uri="{FF2B5EF4-FFF2-40B4-BE49-F238E27FC236}">
                  <a16:creationId xmlns:a16="http://schemas.microsoft.com/office/drawing/2014/main" id="{018BAFF5-6D24-C00F-3C63-0B3A94BA3DB1}"/>
                </a:ext>
              </a:extLst>
            </p:cNvPr>
            <p:cNvSpPr>
              <a:spLocks noChangeShapeType="1"/>
            </p:cNvSpPr>
            <p:nvPr/>
          </p:nvSpPr>
          <p:spPr bwMode="auto">
            <a:xfrm flipV="1">
              <a:off x="1700738"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6" name="Line 15">
              <a:extLst>
                <a:ext uri="{FF2B5EF4-FFF2-40B4-BE49-F238E27FC236}">
                  <a16:creationId xmlns:a16="http://schemas.microsoft.com/office/drawing/2014/main" id="{2E116942-BFC8-DACB-AB6F-7CD71A6E66BA}"/>
                </a:ext>
              </a:extLst>
            </p:cNvPr>
            <p:cNvSpPr>
              <a:spLocks noChangeShapeType="1"/>
            </p:cNvSpPr>
            <p:nvPr/>
          </p:nvSpPr>
          <p:spPr bwMode="auto">
            <a:xfrm flipV="1">
              <a:off x="2400604"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7" name="Line 16">
              <a:extLst>
                <a:ext uri="{FF2B5EF4-FFF2-40B4-BE49-F238E27FC236}">
                  <a16:creationId xmlns:a16="http://schemas.microsoft.com/office/drawing/2014/main" id="{05C677C0-574F-1E92-78CE-3C4EAE081A13}"/>
                </a:ext>
              </a:extLst>
            </p:cNvPr>
            <p:cNvSpPr>
              <a:spLocks noChangeShapeType="1"/>
            </p:cNvSpPr>
            <p:nvPr/>
          </p:nvSpPr>
          <p:spPr bwMode="auto">
            <a:xfrm flipV="1">
              <a:off x="3097484"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8" name="Line 17">
              <a:extLst>
                <a:ext uri="{FF2B5EF4-FFF2-40B4-BE49-F238E27FC236}">
                  <a16:creationId xmlns:a16="http://schemas.microsoft.com/office/drawing/2014/main" id="{9799A100-FC52-8B06-EF20-79169B009ED2}"/>
                </a:ext>
              </a:extLst>
            </p:cNvPr>
            <p:cNvSpPr>
              <a:spLocks noChangeShapeType="1"/>
            </p:cNvSpPr>
            <p:nvPr/>
          </p:nvSpPr>
          <p:spPr bwMode="auto">
            <a:xfrm flipV="1">
              <a:off x="3794365"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19" name="Line 18">
              <a:extLst>
                <a:ext uri="{FF2B5EF4-FFF2-40B4-BE49-F238E27FC236}">
                  <a16:creationId xmlns:a16="http://schemas.microsoft.com/office/drawing/2014/main" id="{AF9E346A-8705-9C0F-E5E7-C7C5FED57217}"/>
                </a:ext>
              </a:extLst>
            </p:cNvPr>
            <p:cNvSpPr>
              <a:spLocks noChangeShapeType="1"/>
            </p:cNvSpPr>
            <p:nvPr/>
          </p:nvSpPr>
          <p:spPr bwMode="auto">
            <a:xfrm flipV="1">
              <a:off x="4495723"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0" name="Line 19">
              <a:extLst>
                <a:ext uri="{FF2B5EF4-FFF2-40B4-BE49-F238E27FC236}">
                  <a16:creationId xmlns:a16="http://schemas.microsoft.com/office/drawing/2014/main" id="{6340CE93-0BA6-BD36-20E1-2539F076AD42}"/>
                </a:ext>
              </a:extLst>
            </p:cNvPr>
            <p:cNvSpPr>
              <a:spLocks noChangeShapeType="1"/>
            </p:cNvSpPr>
            <p:nvPr/>
          </p:nvSpPr>
          <p:spPr bwMode="auto">
            <a:xfrm flipV="1">
              <a:off x="5192603" y="4952295"/>
              <a:ext cx="0" cy="35814"/>
            </a:xfrm>
            <a:prstGeom prst="line">
              <a:avLst/>
            </a:prstGeom>
            <a:noFill/>
            <a:ln w="15875">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1" name="Freeform 31">
              <a:extLst>
                <a:ext uri="{FF2B5EF4-FFF2-40B4-BE49-F238E27FC236}">
                  <a16:creationId xmlns:a16="http://schemas.microsoft.com/office/drawing/2014/main" id="{C3D2C310-EA6E-8B84-1CB9-09AAE4948A1E}"/>
                </a:ext>
              </a:extLst>
            </p:cNvPr>
            <p:cNvSpPr>
              <a:spLocks/>
            </p:cNvSpPr>
            <p:nvPr/>
          </p:nvSpPr>
          <p:spPr bwMode="auto">
            <a:xfrm>
              <a:off x="1709691" y="2649753"/>
              <a:ext cx="3276981" cy="2254790"/>
            </a:xfrm>
            <a:custGeom>
              <a:avLst/>
              <a:gdLst>
                <a:gd name="T0" fmla="*/ 30 w 2196"/>
                <a:gd name="T1" fmla="*/ 1497 h 1511"/>
                <a:gd name="T2" fmla="*/ 78 w 2196"/>
                <a:gd name="T3" fmla="*/ 1479 h 1511"/>
                <a:gd name="T4" fmla="*/ 102 w 2196"/>
                <a:gd name="T5" fmla="*/ 1421 h 1511"/>
                <a:gd name="T6" fmla="*/ 142 w 2196"/>
                <a:gd name="T7" fmla="*/ 1380 h 1511"/>
                <a:gd name="T8" fmla="*/ 156 w 2196"/>
                <a:gd name="T9" fmla="*/ 1364 h 1511"/>
                <a:gd name="T10" fmla="*/ 183 w 2196"/>
                <a:gd name="T11" fmla="*/ 1342 h 1511"/>
                <a:gd name="T12" fmla="*/ 201 w 2196"/>
                <a:gd name="T13" fmla="*/ 1320 h 1511"/>
                <a:gd name="T14" fmla="*/ 241 w 2196"/>
                <a:gd name="T15" fmla="*/ 1290 h 1511"/>
                <a:gd name="T16" fmla="*/ 259 w 2196"/>
                <a:gd name="T17" fmla="*/ 1258 h 1511"/>
                <a:gd name="T18" fmla="*/ 303 w 2196"/>
                <a:gd name="T19" fmla="*/ 1238 h 1511"/>
                <a:gd name="T20" fmla="*/ 327 w 2196"/>
                <a:gd name="T21" fmla="*/ 1210 h 1511"/>
                <a:gd name="T22" fmla="*/ 375 w 2196"/>
                <a:gd name="T23" fmla="*/ 1168 h 1511"/>
                <a:gd name="T24" fmla="*/ 389 w 2196"/>
                <a:gd name="T25" fmla="*/ 1150 h 1511"/>
                <a:gd name="T26" fmla="*/ 411 w 2196"/>
                <a:gd name="T27" fmla="*/ 1128 h 1511"/>
                <a:gd name="T28" fmla="*/ 429 w 2196"/>
                <a:gd name="T29" fmla="*/ 1106 h 1511"/>
                <a:gd name="T30" fmla="*/ 451 w 2196"/>
                <a:gd name="T31" fmla="*/ 1083 h 1511"/>
                <a:gd name="T32" fmla="*/ 467 w 2196"/>
                <a:gd name="T33" fmla="*/ 1061 h 1511"/>
                <a:gd name="T34" fmla="*/ 499 w 2196"/>
                <a:gd name="T35" fmla="*/ 1047 h 1511"/>
                <a:gd name="T36" fmla="*/ 543 w 2196"/>
                <a:gd name="T37" fmla="*/ 1015 h 1511"/>
                <a:gd name="T38" fmla="*/ 565 w 2196"/>
                <a:gd name="T39" fmla="*/ 1003 h 1511"/>
                <a:gd name="T40" fmla="*/ 585 w 2196"/>
                <a:gd name="T41" fmla="*/ 971 h 1511"/>
                <a:gd name="T42" fmla="*/ 625 w 2196"/>
                <a:gd name="T43" fmla="*/ 955 h 1511"/>
                <a:gd name="T44" fmla="*/ 643 w 2196"/>
                <a:gd name="T45" fmla="*/ 925 h 1511"/>
                <a:gd name="T46" fmla="*/ 675 w 2196"/>
                <a:gd name="T47" fmla="*/ 907 h 1511"/>
                <a:gd name="T48" fmla="*/ 703 w 2196"/>
                <a:gd name="T49" fmla="*/ 881 h 1511"/>
                <a:gd name="T50" fmla="*/ 733 w 2196"/>
                <a:gd name="T51" fmla="*/ 867 h 1511"/>
                <a:gd name="T52" fmla="*/ 749 w 2196"/>
                <a:gd name="T53" fmla="*/ 839 h 1511"/>
                <a:gd name="T54" fmla="*/ 798 w 2196"/>
                <a:gd name="T55" fmla="*/ 819 h 1511"/>
                <a:gd name="T56" fmla="*/ 826 w 2196"/>
                <a:gd name="T57" fmla="*/ 801 h 1511"/>
                <a:gd name="T58" fmla="*/ 888 w 2196"/>
                <a:gd name="T59" fmla="*/ 780 h 1511"/>
                <a:gd name="T60" fmla="*/ 946 w 2196"/>
                <a:gd name="T61" fmla="*/ 748 h 1511"/>
                <a:gd name="T62" fmla="*/ 980 w 2196"/>
                <a:gd name="T63" fmla="*/ 722 h 1511"/>
                <a:gd name="T64" fmla="*/ 1000 w 2196"/>
                <a:gd name="T65" fmla="*/ 692 h 1511"/>
                <a:gd name="T66" fmla="*/ 1026 w 2196"/>
                <a:gd name="T67" fmla="*/ 676 h 1511"/>
                <a:gd name="T68" fmla="*/ 1048 w 2196"/>
                <a:gd name="T69" fmla="*/ 654 h 1511"/>
                <a:gd name="T70" fmla="*/ 1090 w 2196"/>
                <a:gd name="T71" fmla="*/ 636 h 1511"/>
                <a:gd name="T72" fmla="*/ 1124 w 2196"/>
                <a:gd name="T73" fmla="*/ 606 h 1511"/>
                <a:gd name="T74" fmla="*/ 1156 w 2196"/>
                <a:gd name="T75" fmla="*/ 592 h 1511"/>
                <a:gd name="T76" fmla="*/ 1190 w 2196"/>
                <a:gd name="T77" fmla="*/ 558 h 1511"/>
                <a:gd name="T78" fmla="*/ 1250 w 2196"/>
                <a:gd name="T79" fmla="*/ 536 h 1511"/>
                <a:gd name="T80" fmla="*/ 1314 w 2196"/>
                <a:gd name="T81" fmla="*/ 500 h 1511"/>
                <a:gd name="T82" fmla="*/ 1371 w 2196"/>
                <a:gd name="T83" fmla="*/ 479 h 1511"/>
                <a:gd name="T84" fmla="*/ 1397 w 2196"/>
                <a:gd name="T85" fmla="*/ 443 h 1511"/>
                <a:gd name="T86" fmla="*/ 1427 w 2196"/>
                <a:gd name="T87" fmla="*/ 425 h 1511"/>
                <a:gd name="T88" fmla="*/ 1471 w 2196"/>
                <a:gd name="T89" fmla="*/ 395 h 1511"/>
                <a:gd name="T90" fmla="*/ 1511 w 2196"/>
                <a:gd name="T91" fmla="*/ 369 h 1511"/>
                <a:gd name="T92" fmla="*/ 1543 w 2196"/>
                <a:gd name="T93" fmla="*/ 345 h 1511"/>
                <a:gd name="T94" fmla="*/ 1577 w 2196"/>
                <a:gd name="T95" fmla="*/ 331 h 1511"/>
                <a:gd name="T96" fmla="*/ 1619 w 2196"/>
                <a:gd name="T97" fmla="*/ 305 h 1511"/>
                <a:gd name="T98" fmla="*/ 1655 w 2196"/>
                <a:gd name="T99" fmla="*/ 289 h 1511"/>
                <a:gd name="T100" fmla="*/ 1681 w 2196"/>
                <a:gd name="T101" fmla="*/ 265 h 1511"/>
                <a:gd name="T102" fmla="*/ 1753 w 2196"/>
                <a:gd name="T103" fmla="*/ 253 h 1511"/>
                <a:gd name="T104" fmla="*/ 1793 w 2196"/>
                <a:gd name="T105" fmla="*/ 229 h 1511"/>
                <a:gd name="T106" fmla="*/ 1829 w 2196"/>
                <a:gd name="T107" fmla="*/ 213 h 1511"/>
                <a:gd name="T108" fmla="*/ 1845 w 2196"/>
                <a:gd name="T109" fmla="*/ 189 h 1511"/>
                <a:gd name="T110" fmla="*/ 1897 w 2196"/>
                <a:gd name="T111" fmla="*/ 166 h 1511"/>
                <a:gd name="T112" fmla="*/ 1915 w 2196"/>
                <a:gd name="T113" fmla="*/ 138 h 1511"/>
                <a:gd name="T114" fmla="*/ 1970 w 2196"/>
                <a:gd name="T115" fmla="*/ 124 h 1511"/>
                <a:gd name="T116" fmla="*/ 2016 w 2196"/>
                <a:gd name="T117" fmla="*/ 92 h 1511"/>
                <a:gd name="T118" fmla="*/ 2066 w 2196"/>
                <a:gd name="T119" fmla="*/ 74 h 1511"/>
                <a:gd name="T120" fmla="*/ 2112 w 2196"/>
                <a:gd name="T121" fmla="*/ 42 h 1511"/>
                <a:gd name="T122" fmla="*/ 2148 w 2196"/>
                <a:gd name="T123" fmla="*/ 20 h 1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96" h="1511">
                  <a:moveTo>
                    <a:pt x="0" y="1511"/>
                  </a:moveTo>
                  <a:lnTo>
                    <a:pt x="22" y="1511"/>
                  </a:lnTo>
                  <a:lnTo>
                    <a:pt x="22" y="1503"/>
                  </a:lnTo>
                  <a:lnTo>
                    <a:pt x="30" y="1503"/>
                  </a:lnTo>
                  <a:lnTo>
                    <a:pt x="30" y="1497"/>
                  </a:lnTo>
                  <a:lnTo>
                    <a:pt x="40" y="1497"/>
                  </a:lnTo>
                  <a:lnTo>
                    <a:pt x="40" y="1489"/>
                  </a:lnTo>
                  <a:lnTo>
                    <a:pt x="58" y="1489"/>
                  </a:lnTo>
                  <a:lnTo>
                    <a:pt x="58" y="1479"/>
                  </a:lnTo>
                  <a:lnTo>
                    <a:pt x="78" y="1479"/>
                  </a:lnTo>
                  <a:lnTo>
                    <a:pt x="78" y="1459"/>
                  </a:lnTo>
                  <a:lnTo>
                    <a:pt x="84" y="1459"/>
                  </a:lnTo>
                  <a:lnTo>
                    <a:pt x="84" y="1443"/>
                  </a:lnTo>
                  <a:lnTo>
                    <a:pt x="102" y="1443"/>
                  </a:lnTo>
                  <a:lnTo>
                    <a:pt x="102" y="1421"/>
                  </a:lnTo>
                  <a:lnTo>
                    <a:pt x="120" y="1421"/>
                  </a:lnTo>
                  <a:lnTo>
                    <a:pt x="120" y="1400"/>
                  </a:lnTo>
                  <a:lnTo>
                    <a:pt x="128" y="1400"/>
                  </a:lnTo>
                  <a:lnTo>
                    <a:pt x="128" y="1380"/>
                  </a:lnTo>
                  <a:lnTo>
                    <a:pt x="142" y="1380"/>
                  </a:lnTo>
                  <a:lnTo>
                    <a:pt x="142" y="1376"/>
                  </a:lnTo>
                  <a:lnTo>
                    <a:pt x="146" y="1376"/>
                  </a:lnTo>
                  <a:lnTo>
                    <a:pt x="146" y="1368"/>
                  </a:lnTo>
                  <a:lnTo>
                    <a:pt x="156" y="1368"/>
                  </a:lnTo>
                  <a:lnTo>
                    <a:pt x="156" y="1364"/>
                  </a:lnTo>
                  <a:lnTo>
                    <a:pt x="164" y="1364"/>
                  </a:lnTo>
                  <a:lnTo>
                    <a:pt x="164" y="1352"/>
                  </a:lnTo>
                  <a:lnTo>
                    <a:pt x="175" y="1352"/>
                  </a:lnTo>
                  <a:lnTo>
                    <a:pt x="175" y="1342"/>
                  </a:lnTo>
                  <a:lnTo>
                    <a:pt x="183" y="1342"/>
                  </a:lnTo>
                  <a:lnTo>
                    <a:pt x="183" y="1336"/>
                  </a:lnTo>
                  <a:lnTo>
                    <a:pt x="197" y="1336"/>
                  </a:lnTo>
                  <a:lnTo>
                    <a:pt x="197" y="1330"/>
                  </a:lnTo>
                  <a:lnTo>
                    <a:pt x="201" y="1330"/>
                  </a:lnTo>
                  <a:lnTo>
                    <a:pt x="201" y="1320"/>
                  </a:lnTo>
                  <a:lnTo>
                    <a:pt x="225" y="1320"/>
                  </a:lnTo>
                  <a:lnTo>
                    <a:pt x="225" y="1304"/>
                  </a:lnTo>
                  <a:lnTo>
                    <a:pt x="233" y="1304"/>
                  </a:lnTo>
                  <a:lnTo>
                    <a:pt x="233" y="1290"/>
                  </a:lnTo>
                  <a:lnTo>
                    <a:pt x="241" y="1290"/>
                  </a:lnTo>
                  <a:lnTo>
                    <a:pt x="241" y="1284"/>
                  </a:lnTo>
                  <a:lnTo>
                    <a:pt x="253" y="1284"/>
                  </a:lnTo>
                  <a:lnTo>
                    <a:pt x="253" y="1270"/>
                  </a:lnTo>
                  <a:lnTo>
                    <a:pt x="259" y="1270"/>
                  </a:lnTo>
                  <a:lnTo>
                    <a:pt x="259" y="1258"/>
                  </a:lnTo>
                  <a:lnTo>
                    <a:pt x="275" y="1258"/>
                  </a:lnTo>
                  <a:lnTo>
                    <a:pt x="275" y="1248"/>
                  </a:lnTo>
                  <a:lnTo>
                    <a:pt x="289" y="1248"/>
                  </a:lnTo>
                  <a:lnTo>
                    <a:pt x="289" y="1238"/>
                  </a:lnTo>
                  <a:lnTo>
                    <a:pt x="303" y="1238"/>
                  </a:lnTo>
                  <a:lnTo>
                    <a:pt x="303" y="1226"/>
                  </a:lnTo>
                  <a:lnTo>
                    <a:pt x="315" y="1226"/>
                  </a:lnTo>
                  <a:lnTo>
                    <a:pt x="315" y="1220"/>
                  </a:lnTo>
                  <a:lnTo>
                    <a:pt x="327" y="1220"/>
                  </a:lnTo>
                  <a:lnTo>
                    <a:pt x="327" y="1210"/>
                  </a:lnTo>
                  <a:lnTo>
                    <a:pt x="347" y="1210"/>
                  </a:lnTo>
                  <a:lnTo>
                    <a:pt x="347" y="1186"/>
                  </a:lnTo>
                  <a:lnTo>
                    <a:pt x="359" y="1186"/>
                  </a:lnTo>
                  <a:lnTo>
                    <a:pt x="359" y="1168"/>
                  </a:lnTo>
                  <a:lnTo>
                    <a:pt x="375" y="1168"/>
                  </a:lnTo>
                  <a:lnTo>
                    <a:pt x="375" y="1162"/>
                  </a:lnTo>
                  <a:lnTo>
                    <a:pt x="385" y="1162"/>
                  </a:lnTo>
                  <a:lnTo>
                    <a:pt x="385" y="1158"/>
                  </a:lnTo>
                  <a:lnTo>
                    <a:pt x="389" y="1158"/>
                  </a:lnTo>
                  <a:lnTo>
                    <a:pt x="389" y="1150"/>
                  </a:lnTo>
                  <a:lnTo>
                    <a:pt x="395" y="1150"/>
                  </a:lnTo>
                  <a:lnTo>
                    <a:pt x="395" y="1138"/>
                  </a:lnTo>
                  <a:lnTo>
                    <a:pt x="403" y="1138"/>
                  </a:lnTo>
                  <a:lnTo>
                    <a:pt x="403" y="1128"/>
                  </a:lnTo>
                  <a:lnTo>
                    <a:pt x="411" y="1128"/>
                  </a:lnTo>
                  <a:lnTo>
                    <a:pt x="411" y="1122"/>
                  </a:lnTo>
                  <a:lnTo>
                    <a:pt x="425" y="1122"/>
                  </a:lnTo>
                  <a:lnTo>
                    <a:pt x="425" y="1112"/>
                  </a:lnTo>
                  <a:lnTo>
                    <a:pt x="429" y="1112"/>
                  </a:lnTo>
                  <a:lnTo>
                    <a:pt x="429" y="1106"/>
                  </a:lnTo>
                  <a:lnTo>
                    <a:pt x="435" y="1106"/>
                  </a:lnTo>
                  <a:lnTo>
                    <a:pt x="435" y="1099"/>
                  </a:lnTo>
                  <a:lnTo>
                    <a:pt x="441" y="1099"/>
                  </a:lnTo>
                  <a:lnTo>
                    <a:pt x="441" y="1083"/>
                  </a:lnTo>
                  <a:lnTo>
                    <a:pt x="451" y="1083"/>
                  </a:lnTo>
                  <a:lnTo>
                    <a:pt x="451" y="1075"/>
                  </a:lnTo>
                  <a:lnTo>
                    <a:pt x="459" y="1075"/>
                  </a:lnTo>
                  <a:lnTo>
                    <a:pt x="459" y="1071"/>
                  </a:lnTo>
                  <a:lnTo>
                    <a:pt x="467" y="1071"/>
                  </a:lnTo>
                  <a:lnTo>
                    <a:pt x="467" y="1061"/>
                  </a:lnTo>
                  <a:lnTo>
                    <a:pt x="481" y="1061"/>
                  </a:lnTo>
                  <a:lnTo>
                    <a:pt x="481" y="1055"/>
                  </a:lnTo>
                  <a:lnTo>
                    <a:pt x="493" y="1055"/>
                  </a:lnTo>
                  <a:lnTo>
                    <a:pt x="493" y="1047"/>
                  </a:lnTo>
                  <a:lnTo>
                    <a:pt x="499" y="1047"/>
                  </a:lnTo>
                  <a:lnTo>
                    <a:pt x="499" y="1033"/>
                  </a:lnTo>
                  <a:lnTo>
                    <a:pt x="527" y="1033"/>
                  </a:lnTo>
                  <a:lnTo>
                    <a:pt x="527" y="1021"/>
                  </a:lnTo>
                  <a:lnTo>
                    <a:pt x="543" y="1021"/>
                  </a:lnTo>
                  <a:lnTo>
                    <a:pt x="543" y="1015"/>
                  </a:lnTo>
                  <a:lnTo>
                    <a:pt x="551" y="1015"/>
                  </a:lnTo>
                  <a:lnTo>
                    <a:pt x="551" y="1007"/>
                  </a:lnTo>
                  <a:lnTo>
                    <a:pt x="555" y="1007"/>
                  </a:lnTo>
                  <a:lnTo>
                    <a:pt x="555" y="1003"/>
                  </a:lnTo>
                  <a:lnTo>
                    <a:pt x="565" y="1003"/>
                  </a:lnTo>
                  <a:lnTo>
                    <a:pt x="565" y="993"/>
                  </a:lnTo>
                  <a:lnTo>
                    <a:pt x="573" y="993"/>
                  </a:lnTo>
                  <a:lnTo>
                    <a:pt x="573" y="983"/>
                  </a:lnTo>
                  <a:lnTo>
                    <a:pt x="585" y="983"/>
                  </a:lnTo>
                  <a:lnTo>
                    <a:pt x="585" y="971"/>
                  </a:lnTo>
                  <a:lnTo>
                    <a:pt x="591" y="971"/>
                  </a:lnTo>
                  <a:lnTo>
                    <a:pt x="591" y="963"/>
                  </a:lnTo>
                  <a:lnTo>
                    <a:pt x="615" y="963"/>
                  </a:lnTo>
                  <a:lnTo>
                    <a:pt x="615" y="955"/>
                  </a:lnTo>
                  <a:lnTo>
                    <a:pt x="625" y="955"/>
                  </a:lnTo>
                  <a:lnTo>
                    <a:pt x="625" y="945"/>
                  </a:lnTo>
                  <a:lnTo>
                    <a:pt x="631" y="945"/>
                  </a:lnTo>
                  <a:lnTo>
                    <a:pt x="631" y="937"/>
                  </a:lnTo>
                  <a:lnTo>
                    <a:pt x="643" y="937"/>
                  </a:lnTo>
                  <a:lnTo>
                    <a:pt x="643" y="925"/>
                  </a:lnTo>
                  <a:lnTo>
                    <a:pt x="659" y="925"/>
                  </a:lnTo>
                  <a:lnTo>
                    <a:pt x="659" y="917"/>
                  </a:lnTo>
                  <a:lnTo>
                    <a:pt x="665" y="917"/>
                  </a:lnTo>
                  <a:lnTo>
                    <a:pt x="665" y="907"/>
                  </a:lnTo>
                  <a:lnTo>
                    <a:pt x="675" y="907"/>
                  </a:lnTo>
                  <a:lnTo>
                    <a:pt x="675" y="897"/>
                  </a:lnTo>
                  <a:lnTo>
                    <a:pt x="699" y="897"/>
                  </a:lnTo>
                  <a:lnTo>
                    <a:pt x="699" y="889"/>
                  </a:lnTo>
                  <a:lnTo>
                    <a:pt x="703" y="889"/>
                  </a:lnTo>
                  <a:lnTo>
                    <a:pt x="703" y="881"/>
                  </a:lnTo>
                  <a:lnTo>
                    <a:pt x="709" y="881"/>
                  </a:lnTo>
                  <a:lnTo>
                    <a:pt x="709" y="875"/>
                  </a:lnTo>
                  <a:lnTo>
                    <a:pt x="721" y="875"/>
                  </a:lnTo>
                  <a:lnTo>
                    <a:pt x="721" y="867"/>
                  </a:lnTo>
                  <a:lnTo>
                    <a:pt x="733" y="867"/>
                  </a:lnTo>
                  <a:lnTo>
                    <a:pt x="733" y="857"/>
                  </a:lnTo>
                  <a:lnTo>
                    <a:pt x="739" y="857"/>
                  </a:lnTo>
                  <a:lnTo>
                    <a:pt x="739" y="847"/>
                  </a:lnTo>
                  <a:lnTo>
                    <a:pt x="749" y="847"/>
                  </a:lnTo>
                  <a:lnTo>
                    <a:pt x="749" y="839"/>
                  </a:lnTo>
                  <a:lnTo>
                    <a:pt x="755" y="839"/>
                  </a:lnTo>
                  <a:lnTo>
                    <a:pt x="755" y="829"/>
                  </a:lnTo>
                  <a:lnTo>
                    <a:pt x="782" y="829"/>
                  </a:lnTo>
                  <a:lnTo>
                    <a:pt x="782" y="819"/>
                  </a:lnTo>
                  <a:lnTo>
                    <a:pt x="798" y="819"/>
                  </a:lnTo>
                  <a:lnTo>
                    <a:pt x="798" y="815"/>
                  </a:lnTo>
                  <a:lnTo>
                    <a:pt x="812" y="815"/>
                  </a:lnTo>
                  <a:lnTo>
                    <a:pt x="812" y="809"/>
                  </a:lnTo>
                  <a:lnTo>
                    <a:pt x="826" y="809"/>
                  </a:lnTo>
                  <a:lnTo>
                    <a:pt x="826" y="801"/>
                  </a:lnTo>
                  <a:lnTo>
                    <a:pt x="848" y="801"/>
                  </a:lnTo>
                  <a:lnTo>
                    <a:pt x="848" y="790"/>
                  </a:lnTo>
                  <a:lnTo>
                    <a:pt x="866" y="790"/>
                  </a:lnTo>
                  <a:lnTo>
                    <a:pt x="866" y="780"/>
                  </a:lnTo>
                  <a:lnTo>
                    <a:pt x="888" y="780"/>
                  </a:lnTo>
                  <a:lnTo>
                    <a:pt x="888" y="768"/>
                  </a:lnTo>
                  <a:lnTo>
                    <a:pt x="934" y="768"/>
                  </a:lnTo>
                  <a:lnTo>
                    <a:pt x="934" y="756"/>
                  </a:lnTo>
                  <a:lnTo>
                    <a:pt x="946" y="756"/>
                  </a:lnTo>
                  <a:lnTo>
                    <a:pt x="946" y="748"/>
                  </a:lnTo>
                  <a:lnTo>
                    <a:pt x="952" y="748"/>
                  </a:lnTo>
                  <a:lnTo>
                    <a:pt x="952" y="732"/>
                  </a:lnTo>
                  <a:lnTo>
                    <a:pt x="964" y="732"/>
                  </a:lnTo>
                  <a:lnTo>
                    <a:pt x="964" y="722"/>
                  </a:lnTo>
                  <a:lnTo>
                    <a:pt x="980" y="722"/>
                  </a:lnTo>
                  <a:lnTo>
                    <a:pt x="980" y="714"/>
                  </a:lnTo>
                  <a:lnTo>
                    <a:pt x="990" y="714"/>
                  </a:lnTo>
                  <a:lnTo>
                    <a:pt x="990" y="700"/>
                  </a:lnTo>
                  <a:lnTo>
                    <a:pt x="1000" y="700"/>
                  </a:lnTo>
                  <a:lnTo>
                    <a:pt x="1000" y="692"/>
                  </a:lnTo>
                  <a:lnTo>
                    <a:pt x="1008" y="692"/>
                  </a:lnTo>
                  <a:lnTo>
                    <a:pt x="1008" y="684"/>
                  </a:lnTo>
                  <a:lnTo>
                    <a:pt x="1016" y="684"/>
                  </a:lnTo>
                  <a:lnTo>
                    <a:pt x="1016" y="676"/>
                  </a:lnTo>
                  <a:lnTo>
                    <a:pt x="1026" y="676"/>
                  </a:lnTo>
                  <a:lnTo>
                    <a:pt x="1026" y="670"/>
                  </a:lnTo>
                  <a:lnTo>
                    <a:pt x="1036" y="670"/>
                  </a:lnTo>
                  <a:lnTo>
                    <a:pt x="1036" y="664"/>
                  </a:lnTo>
                  <a:lnTo>
                    <a:pt x="1048" y="664"/>
                  </a:lnTo>
                  <a:lnTo>
                    <a:pt x="1048" y="654"/>
                  </a:lnTo>
                  <a:lnTo>
                    <a:pt x="1068" y="654"/>
                  </a:lnTo>
                  <a:lnTo>
                    <a:pt x="1068" y="644"/>
                  </a:lnTo>
                  <a:lnTo>
                    <a:pt x="1082" y="644"/>
                  </a:lnTo>
                  <a:lnTo>
                    <a:pt x="1082" y="636"/>
                  </a:lnTo>
                  <a:lnTo>
                    <a:pt x="1090" y="636"/>
                  </a:lnTo>
                  <a:lnTo>
                    <a:pt x="1090" y="622"/>
                  </a:lnTo>
                  <a:lnTo>
                    <a:pt x="1102" y="622"/>
                  </a:lnTo>
                  <a:lnTo>
                    <a:pt x="1102" y="614"/>
                  </a:lnTo>
                  <a:lnTo>
                    <a:pt x="1124" y="614"/>
                  </a:lnTo>
                  <a:lnTo>
                    <a:pt x="1124" y="606"/>
                  </a:lnTo>
                  <a:lnTo>
                    <a:pt x="1134" y="606"/>
                  </a:lnTo>
                  <a:lnTo>
                    <a:pt x="1134" y="598"/>
                  </a:lnTo>
                  <a:lnTo>
                    <a:pt x="1146" y="598"/>
                  </a:lnTo>
                  <a:lnTo>
                    <a:pt x="1146" y="592"/>
                  </a:lnTo>
                  <a:lnTo>
                    <a:pt x="1156" y="592"/>
                  </a:lnTo>
                  <a:lnTo>
                    <a:pt x="1156" y="578"/>
                  </a:lnTo>
                  <a:lnTo>
                    <a:pt x="1178" y="578"/>
                  </a:lnTo>
                  <a:lnTo>
                    <a:pt x="1178" y="570"/>
                  </a:lnTo>
                  <a:lnTo>
                    <a:pt x="1190" y="570"/>
                  </a:lnTo>
                  <a:lnTo>
                    <a:pt x="1190" y="558"/>
                  </a:lnTo>
                  <a:lnTo>
                    <a:pt x="1226" y="558"/>
                  </a:lnTo>
                  <a:lnTo>
                    <a:pt x="1226" y="548"/>
                  </a:lnTo>
                  <a:lnTo>
                    <a:pt x="1238" y="548"/>
                  </a:lnTo>
                  <a:lnTo>
                    <a:pt x="1238" y="536"/>
                  </a:lnTo>
                  <a:lnTo>
                    <a:pt x="1250" y="536"/>
                  </a:lnTo>
                  <a:lnTo>
                    <a:pt x="1250" y="530"/>
                  </a:lnTo>
                  <a:lnTo>
                    <a:pt x="1296" y="530"/>
                  </a:lnTo>
                  <a:lnTo>
                    <a:pt x="1296" y="518"/>
                  </a:lnTo>
                  <a:lnTo>
                    <a:pt x="1314" y="518"/>
                  </a:lnTo>
                  <a:lnTo>
                    <a:pt x="1314" y="500"/>
                  </a:lnTo>
                  <a:lnTo>
                    <a:pt x="1359" y="500"/>
                  </a:lnTo>
                  <a:lnTo>
                    <a:pt x="1359" y="490"/>
                  </a:lnTo>
                  <a:lnTo>
                    <a:pt x="1367" y="490"/>
                  </a:lnTo>
                  <a:lnTo>
                    <a:pt x="1367" y="479"/>
                  </a:lnTo>
                  <a:lnTo>
                    <a:pt x="1371" y="479"/>
                  </a:lnTo>
                  <a:lnTo>
                    <a:pt x="1371" y="469"/>
                  </a:lnTo>
                  <a:lnTo>
                    <a:pt x="1387" y="469"/>
                  </a:lnTo>
                  <a:lnTo>
                    <a:pt x="1387" y="459"/>
                  </a:lnTo>
                  <a:lnTo>
                    <a:pt x="1397" y="459"/>
                  </a:lnTo>
                  <a:lnTo>
                    <a:pt x="1397" y="443"/>
                  </a:lnTo>
                  <a:lnTo>
                    <a:pt x="1413" y="443"/>
                  </a:lnTo>
                  <a:lnTo>
                    <a:pt x="1413" y="433"/>
                  </a:lnTo>
                  <a:lnTo>
                    <a:pt x="1421" y="433"/>
                  </a:lnTo>
                  <a:lnTo>
                    <a:pt x="1421" y="425"/>
                  </a:lnTo>
                  <a:lnTo>
                    <a:pt x="1427" y="425"/>
                  </a:lnTo>
                  <a:lnTo>
                    <a:pt x="1427" y="411"/>
                  </a:lnTo>
                  <a:lnTo>
                    <a:pt x="1435" y="411"/>
                  </a:lnTo>
                  <a:lnTo>
                    <a:pt x="1435" y="407"/>
                  </a:lnTo>
                  <a:lnTo>
                    <a:pt x="1471" y="407"/>
                  </a:lnTo>
                  <a:lnTo>
                    <a:pt x="1471" y="395"/>
                  </a:lnTo>
                  <a:lnTo>
                    <a:pt x="1497" y="395"/>
                  </a:lnTo>
                  <a:lnTo>
                    <a:pt x="1497" y="387"/>
                  </a:lnTo>
                  <a:lnTo>
                    <a:pt x="1503" y="387"/>
                  </a:lnTo>
                  <a:lnTo>
                    <a:pt x="1503" y="369"/>
                  </a:lnTo>
                  <a:lnTo>
                    <a:pt x="1511" y="369"/>
                  </a:lnTo>
                  <a:lnTo>
                    <a:pt x="1511" y="361"/>
                  </a:lnTo>
                  <a:lnTo>
                    <a:pt x="1525" y="361"/>
                  </a:lnTo>
                  <a:lnTo>
                    <a:pt x="1525" y="355"/>
                  </a:lnTo>
                  <a:lnTo>
                    <a:pt x="1543" y="355"/>
                  </a:lnTo>
                  <a:lnTo>
                    <a:pt x="1543" y="345"/>
                  </a:lnTo>
                  <a:lnTo>
                    <a:pt x="1561" y="345"/>
                  </a:lnTo>
                  <a:lnTo>
                    <a:pt x="1561" y="337"/>
                  </a:lnTo>
                  <a:lnTo>
                    <a:pt x="1567" y="337"/>
                  </a:lnTo>
                  <a:lnTo>
                    <a:pt x="1567" y="331"/>
                  </a:lnTo>
                  <a:lnTo>
                    <a:pt x="1577" y="331"/>
                  </a:lnTo>
                  <a:lnTo>
                    <a:pt x="1577" y="325"/>
                  </a:lnTo>
                  <a:lnTo>
                    <a:pt x="1597" y="325"/>
                  </a:lnTo>
                  <a:lnTo>
                    <a:pt x="1597" y="317"/>
                  </a:lnTo>
                  <a:lnTo>
                    <a:pt x="1619" y="317"/>
                  </a:lnTo>
                  <a:lnTo>
                    <a:pt x="1619" y="305"/>
                  </a:lnTo>
                  <a:lnTo>
                    <a:pt x="1629" y="305"/>
                  </a:lnTo>
                  <a:lnTo>
                    <a:pt x="1629" y="297"/>
                  </a:lnTo>
                  <a:lnTo>
                    <a:pt x="1643" y="297"/>
                  </a:lnTo>
                  <a:lnTo>
                    <a:pt x="1643" y="289"/>
                  </a:lnTo>
                  <a:lnTo>
                    <a:pt x="1655" y="289"/>
                  </a:lnTo>
                  <a:lnTo>
                    <a:pt x="1655" y="283"/>
                  </a:lnTo>
                  <a:lnTo>
                    <a:pt x="1677" y="283"/>
                  </a:lnTo>
                  <a:lnTo>
                    <a:pt x="1677" y="275"/>
                  </a:lnTo>
                  <a:lnTo>
                    <a:pt x="1681" y="275"/>
                  </a:lnTo>
                  <a:lnTo>
                    <a:pt x="1681" y="265"/>
                  </a:lnTo>
                  <a:lnTo>
                    <a:pt x="1699" y="265"/>
                  </a:lnTo>
                  <a:lnTo>
                    <a:pt x="1699" y="259"/>
                  </a:lnTo>
                  <a:lnTo>
                    <a:pt x="1733" y="259"/>
                  </a:lnTo>
                  <a:lnTo>
                    <a:pt x="1733" y="253"/>
                  </a:lnTo>
                  <a:lnTo>
                    <a:pt x="1753" y="253"/>
                  </a:lnTo>
                  <a:lnTo>
                    <a:pt x="1753" y="249"/>
                  </a:lnTo>
                  <a:lnTo>
                    <a:pt x="1777" y="249"/>
                  </a:lnTo>
                  <a:lnTo>
                    <a:pt x="1777" y="239"/>
                  </a:lnTo>
                  <a:lnTo>
                    <a:pt x="1793" y="239"/>
                  </a:lnTo>
                  <a:lnTo>
                    <a:pt x="1793" y="229"/>
                  </a:lnTo>
                  <a:lnTo>
                    <a:pt x="1809" y="229"/>
                  </a:lnTo>
                  <a:lnTo>
                    <a:pt x="1809" y="221"/>
                  </a:lnTo>
                  <a:lnTo>
                    <a:pt x="1823" y="221"/>
                  </a:lnTo>
                  <a:lnTo>
                    <a:pt x="1823" y="213"/>
                  </a:lnTo>
                  <a:lnTo>
                    <a:pt x="1829" y="213"/>
                  </a:lnTo>
                  <a:lnTo>
                    <a:pt x="1829" y="203"/>
                  </a:lnTo>
                  <a:lnTo>
                    <a:pt x="1837" y="203"/>
                  </a:lnTo>
                  <a:lnTo>
                    <a:pt x="1837" y="197"/>
                  </a:lnTo>
                  <a:lnTo>
                    <a:pt x="1845" y="197"/>
                  </a:lnTo>
                  <a:lnTo>
                    <a:pt x="1845" y="189"/>
                  </a:lnTo>
                  <a:lnTo>
                    <a:pt x="1867" y="189"/>
                  </a:lnTo>
                  <a:lnTo>
                    <a:pt x="1867" y="181"/>
                  </a:lnTo>
                  <a:lnTo>
                    <a:pt x="1885" y="181"/>
                  </a:lnTo>
                  <a:lnTo>
                    <a:pt x="1885" y="166"/>
                  </a:lnTo>
                  <a:lnTo>
                    <a:pt x="1897" y="166"/>
                  </a:lnTo>
                  <a:lnTo>
                    <a:pt x="1897" y="160"/>
                  </a:lnTo>
                  <a:lnTo>
                    <a:pt x="1907" y="160"/>
                  </a:lnTo>
                  <a:lnTo>
                    <a:pt x="1907" y="150"/>
                  </a:lnTo>
                  <a:lnTo>
                    <a:pt x="1915" y="150"/>
                  </a:lnTo>
                  <a:lnTo>
                    <a:pt x="1915" y="138"/>
                  </a:lnTo>
                  <a:lnTo>
                    <a:pt x="1929" y="138"/>
                  </a:lnTo>
                  <a:lnTo>
                    <a:pt x="1929" y="132"/>
                  </a:lnTo>
                  <a:lnTo>
                    <a:pt x="1954" y="132"/>
                  </a:lnTo>
                  <a:lnTo>
                    <a:pt x="1954" y="124"/>
                  </a:lnTo>
                  <a:lnTo>
                    <a:pt x="1970" y="124"/>
                  </a:lnTo>
                  <a:lnTo>
                    <a:pt x="1970" y="112"/>
                  </a:lnTo>
                  <a:lnTo>
                    <a:pt x="2006" y="112"/>
                  </a:lnTo>
                  <a:lnTo>
                    <a:pt x="2006" y="102"/>
                  </a:lnTo>
                  <a:lnTo>
                    <a:pt x="2016" y="102"/>
                  </a:lnTo>
                  <a:lnTo>
                    <a:pt x="2016" y="92"/>
                  </a:lnTo>
                  <a:lnTo>
                    <a:pt x="2022" y="92"/>
                  </a:lnTo>
                  <a:lnTo>
                    <a:pt x="2022" y="86"/>
                  </a:lnTo>
                  <a:lnTo>
                    <a:pt x="2050" y="86"/>
                  </a:lnTo>
                  <a:lnTo>
                    <a:pt x="2050" y="74"/>
                  </a:lnTo>
                  <a:lnTo>
                    <a:pt x="2066" y="74"/>
                  </a:lnTo>
                  <a:lnTo>
                    <a:pt x="2066" y="66"/>
                  </a:lnTo>
                  <a:lnTo>
                    <a:pt x="2098" y="66"/>
                  </a:lnTo>
                  <a:lnTo>
                    <a:pt x="2098" y="56"/>
                  </a:lnTo>
                  <a:lnTo>
                    <a:pt x="2112" y="56"/>
                  </a:lnTo>
                  <a:lnTo>
                    <a:pt x="2112" y="42"/>
                  </a:lnTo>
                  <a:lnTo>
                    <a:pt x="2122" y="42"/>
                  </a:lnTo>
                  <a:lnTo>
                    <a:pt x="2122" y="34"/>
                  </a:lnTo>
                  <a:lnTo>
                    <a:pt x="2140" y="34"/>
                  </a:lnTo>
                  <a:lnTo>
                    <a:pt x="2140" y="20"/>
                  </a:lnTo>
                  <a:lnTo>
                    <a:pt x="2148" y="20"/>
                  </a:lnTo>
                  <a:lnTo>
                    <a:pt x="2148" y="14"/>
                  </a:lnTo>
                  <a:lnTo>
                    <a:pt x="2196" y="14"/>
                  </a:lnTo>
                  <a:lnTo>
                    <a:pt x="2196" y="0"/>
                  </a:lnTo>
                </a:path>
              </a:pathLst>
            </a:custGeom>
            <a:noFill/>
            <a:ln w="28575">
              <a:solidFill>
                <a:schemeClr val="accent6">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2" name="Freeform 33">
              <a:extLst>
                <a:ext uri="{FF2B5EF4-FFF2-40B4-BE49-F238E27FC236}">
                  <a16:creationId xmlns:a16="http://schemas.microsoft.com/office/drawing/2014/main" id="{92D6043D-A7F2-6924-4BB1-E520205C1C29}"/>
                </a:ext>
              </a:extLst>
            </p:cNvPr>
            <p:cNvSpPr>
              <a:spLocks/>
            </p:cNvSpPr>
            <p:nvPr/>
          </p:nvSpPr>
          <p:spPr bwMode="auto">
            <a:xfrm>
              <a:off x="1790273" y="2988494"/>
              <a:ext cx="3244152" cy="1838453"/>
            </a:xfrm>
            <a:custGeom>
              <a:avLst/>
              <a:gdLst>
                <a:gd name="T0" fmla="*/ 56 w 2174"/>
                <a:gd name="T1" fmla="*/ 1216 h 1232"/>
                <a:gd name="T2" fmla="*/ 96 w 2174"/>
                <a:gd name="T3" fmla="*/ 1196 h 1232"/>
                <a:gd name="T4" fmla="*/ 113 w 2174"/>
                <a:gd name="T5" fmla="*/ 1173 h 1232"/>
                <a:gd name="T6" fmla="*/ 153 w 2174"/>
                <a:gd name="T7" fmla="*/ 1155 h 1232"/>
                <a:gd name="T8" fmla="*/ 177 w 2174"/>
                <a:gd name="T9" fmla="*/ 1133 h 1232"/>
                <a:gd name="T10" fmla="*/ 197 w 2174"/>
                <a:gd name="T11" fmla="*/ 1115 h 1232"/>
                <a:gd name="T12" fmla="*/ 229 w 2174"/>
                <a:gd name="T13" fmla="*/ 1095 h 1232"/>
                <a:gd name="T14" fmla="*/ 243 w 2174"/>
                <a:gd name="T15" fmla="*/ 1081 h 1232"/>
                <a:gd name="T16" fmla="*/ 277 w 2174"/>
                <a:gd name="T17" fmla="*/ 1051 h 1232"/>
                <a:gd name="T18" fmla="*/ 313 w 2174"/>
                <a:gd name="T19" fmla="*/ 1035 h 1232"/>
                <a:gd name="T20" fmla="*/ 359 w 2174"/>
                <a:gd name="T21" fmla="*/ 1019 h 1232"/>
                <a:gd name="T22" fmla="*/ 401 w 2174"/>
                <a:gd name="T23" fmla="*/ 999 h 1232"/>
                <a:gd name="T24" fmla="*/ 421 w 2174"/>
                <a:gd name="T25" fmla="*/ 979 h 1232"/>
                <a:gd name="T26" fmla="*/ 463 w 2174"/>
                <a:gd name="T27" fmla="*/ 955 h 1232"/>
                <a:gd name="T28" fmla="*/ 489 w 2174"/>
                <a:gd name="T29" fmla="*/ 929 h 1232"/>
                <a:gd name="T30" fmla="*/ 501 w 2174"/>
                <a:gd name="T31" fmla="*/ 911 h 1232"/>
                <a:gd name="T32" fmla="*/ 525 w 2174"/>
                <a:gd name="T33" fmla="*/ 893 h 1232"/>
                <a:gd name="T34" fmla="*/ 541 w 2174"/>
                <a:gd name="T35" fmla="*/ 876 h 1232"/>
                <a:gd name="T36" fmla="*/ 583 w 2174"/>
                <a:gd name="T37" fmla="*/ 854 h 1232"/>
                <a:gd name="T38" fmla="*/ 597 w 2174"/>
                <a:gd name="T39" fmla="*/ 838 h 1232"/>
                <a:gd name="T40" fmla="*/ 627 w 2174"/>
                <a:gd name="T41" fmla="*/ 818 h 1232"/>
                <a:gd name="T42" fmla="*/ 647 w 2174"/>
                <a:gd name="T43" fmla="*/ 804 h 1232"/>
                <a:gd name="T44" fmla="*/ 710 w 2174"/>
                <a:gd name="T45" fmla="*/ 788 h 1232"/>
                <a:gd name="T46" fmla="*/ 730 w 2174"/>
                <a:gd name="T47" fmla="*/ 768 h 1232"/>
                <a:gd name="T48" fmla="*/ 756 w 2174"/>
                <a:gd name="T49" fmla="*/ 754 h 1232"/>
                <a:gd name="T50" fmla="*/ 776 w 2174"/>
                <a:gd name="T51" fmla="*/ 740 h 1232"/>
                <a:gd name="T52" fmla="*/ 800 w 2174"/>
                <a:gd name="T53" fmla="*/ 718 h 1232"/>
                <a:gd name="T54" fmla="*/ 854 w 2174"/>
                <a:gd name="T55" fmla="*/ 700 h 1232"/>
                <a:gd name="T56" fmla="*/ 880 w 2174"/>
                <a:gd name="T57" fmla="*/ 672 h 1232"/>
                <a:gd name="T58" fmla="*/ 902 w 2174"/>
                <a:gd name="T59" fmla="*/ 652 h 1232"/>
                <a:gd name="T60" fmla="*/ 942 w 2174"/>
                <a:gd name="T61" fmla="*/ 632 h 1232"/>
                <a:gd name="T62" fmla="*/ 972 w 2174"/>
                <a:gd name="T63" fmla="*/ 620 h 1232"/>
                <a:gd name="T64" fmla="*/ 1012 w 2174"/>
                <a:gd name="T65" fmla="*/ 604 h 1232"/>
                <a:gd name="T66" fmla="*/ 1048 w 2174"/>
                <a:gd name="T67" fmla="*/ 582 h 1232"/>
                <a:gd name="T68" fmla="*/ 1074 w 2174"/>
                <a:gd name="T69" fmla="*/ 563 h 1232"/>
                <a:gd name="T70" fmla="*/ 1148 w 2174"/>
                <a:gd name="T71" fmla="*/ 541 h 1232"/>
                <a:gd name="T72" fmla="*/ 1166 w 2174"/>
                <a:gd name="T73" fmla="*/ 527 h 1232"/>
                <a:gd name="T74" fmla="*/ 1188 w 2174"/>
                <a:gd name="T75" fmla="*/ 505 h 1232"/>
                <a:gd name="T76" fmla="*/ 1256 w 2174"/>
                <a:gd name="T77" fmla="*/ 469 h 1232"/>
                <a:gd name="T78" fmla="*/ 1292 w 2174"/>
                <a:gd name="T79" fmla="*/ 457 h 1232"/>
                <a:gd name="T80" fmla="*/ 1335 w 2174"/>
                <a:gd name="T81" fmla="*/ 429 h 1232"/>
                <a:gd name="T82" fmla="*/ 1387 w 2174"/>
                <a:gd name="T83" fmla="*/ 397 h 1232"/>
                <a:gd name="T84" fmla="*/ 1437 w 2174"/>
                <a:gd name="T85" fmla="*/ 379 h 1232"/>
                <a:gd name="T86" fmla="*/ 1459 w 2174"/>
                <a:gd name="T87" fmla="*/ 363 h 1232"/>
                <a:gd name="T88" fmla="*/ 1505 w 2174"/>
                <a:gd name="T89" fmla="*/ 347 h 1232"/>
                <a:gd name="T90" fmla="*/ 1561 w 2174"/>
                <a:gd name="T91" fmla="*/ 321 h 1232"/>
                <a:gd name="T92" fmla="*/ 1583 w 2174"/>
                <a:gd name="T93" fmla="*/ 281 h 1232"/>
                <a:gd name="T94" fmla="*/ 1607 w 2174"/>
                <a:gd name="T95" fmla="*/ 254 h 1232"/>
                <a:gd name="T96" fmla="*/ 1677 w 2174"/>
                <a:gd name="T97" fmla="*/ 230 h 1232"/>
                <a:gd name="T98" fmla="*/ 1703 w 2174"/>
                <a:gd name="T99" fmla="*/ 212 h 1232"/>
                <a:gd name="T100" fmla="*/ 1737 w 2174"/>
                <a:gd name="T101" fmla="*/ 176 h 1232"/>
                <a:gd name="T102" fmla="*/ 1795 w 2174"/>
                <a:gd name="T103" fmla="*/ 156 h 1232"/>
                <a:gd name="T104" fmla="*/ 1825 w 2174"/>
                <a:gd name="T105" fmla="*/ 136 h 1232"/>
                <a:gd name="T106" fmla="*/ 1851 w 2174"/>
                <a:gd name="T107" fmla="*/ 118 h 1232"/>
                <a:gd name="T108" fmla="*/ 1902 w 2174"/>
                <a:gd name="T109" fmla="*/ 90 h 1232"/>
                <a:gd name="T110" fmla="*/ 1994 w 2174"/>
                <a:gd name="T111" fmla="*/ 62 h 1232"/>
                <a:gd name="T112" fmla="*/ 2068 w 2174"/>
                <a:gd name="T113" fmla="*/ 48 h 1232"/>
                <a:gd name="T114" fmla="*/ 2118 w 2174"/>
                <a:gd name="T115" fmla="*/ 28 h 1232"/>
                <a:gd name="T116" fmla="*/ 2138 w 2174"/>
                <a:gd name="T117" fmla="*/ 8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74" h="1232">
                  <a:moveTo>
                    <a:pt x="0" y="1232"/>
                  </a:moveTo>
                  <a:lnTo>
                    <a:pt x="30" y="1232"/>
                  </a:lnTo>
                  <a:lnTo>
                    <a:pt x="30" y="1216"/>
                  </a:lnTo>
                  <a:lnTo>
                    <a:pt x="56" y="1216"/>
                  </a:lnTo>
                  <a:lnTo>
                    <a:pt x="56" y="1208"/>
                  </a:lnTo>
                  <a:lnTo>
                    <a:pt x="64" y="1208"/>
                  </a:lnTo>
                  <a:lnTo>
                    <a:pt x="64" y="1196"/>
                  </a:lnTo>
                  <a:lnTo>
                    <a:pt x="96" y="1196"/>
                  </a:lnTo>
                  <a:lnTo>
                    <a:pt x="96" y="1183"/>
                  </a:lnTo>
                  <a:lnTo>
                    <a:pt x="108" y="1183"/>
                  </a:lnTo>
                  <a:lnTo>
                    <a:pt x="108" y="1173"/>
                  </a:lnTo>
                  <a:lnTo>
                    <a:pt x="113" y="1173"/>
                  </a:lnTo>
                  <a:lnTo>
                    <a:pt x="113" y="1163"/>
                  </a:lnTo>
                  <a:lnTo>
                    <a:pt x="145" y="1163"/>
                  </a:lnTo>
                  <a:lnTo>
                    <a:pt x="145" y="1155"/>
                  </a:lnTo>
                  <a:lnTo>
                    <a:pt x="153" y="1155"/>
                  </a:lnTo>
                  <a:lnTo>
                    <a:pt x="153" y="1145"/>
                  </a:lnTo>
                  <a:lnTo>
                    <a:pt x="171" y="1145"/>
                  </a:lnTo>
                  <a:lnTo>
                    <a:pt x="171" y="1133"/>
                  </a:lnTo>
                  <a:lnTo>
                    <a:pt x="177" y="1133"/>
                  </a:lnTo>
                  <a:lnTo>
                    <a:pt x="177" y="1127"/>
                  </a:lnTo>
                  <a:lnTo>
                    <a:pt x="187" y="1127"/>
                  </a:lnTo>
                  <a:lnTo>
                    <a:pt x="187" y="1115"/>
                  </a:lnTo>
                  <a:lnTo>
                    <a:pt x="197" y="1115"/>
                  </a:lnTo>
                  <a:lnTo>
                    <a:pt x="197" y="1107"/>
                  </a:lnTo>
                  <a:lnTo>
                    <a:pt x="211" y="1107"/>
                  </a:lnTo>
                  <a:lnTo>
                    <a:pt x="211" y="1095"/>
                  </a:lnTo>
                  <a:lnTo>
                    <a:pt x="229" y="1095"/>
                  </a:lnTo>
                  <a:lnTo>
                    <a:pt x="229" y="1085"/>
                  </a:lnTo>
                  <a:lnTo>
                    <a:pt x="237" y="1085"/>
                  </a:lnTo>
                  <a:lnTo>
                    <a:pt x="237" y="1081"/>
                  </a:lnTo>
                  <a:lnTo>
                    <a:pt x="243" y="1081"/>
                  </a:lnTo>
                  <a:lnTo>
                    <a:pt x="243" y="1067"/>
                  </a:lnTo>
                  <a:lnTo>
                    <a:pt x="263" y="1067"/>
                  </a:lnTo>
                  <a:lnTo>
                    <a:pt x="263" y="1051"/>
                  </a:lnTo>
                  <a:lnTo>
                    <a:pt x="277" y="1051"/>
                  </a:lnTo>
                  <a:lnTo>
                    <a:pt x="277" y="1045"/>
                  </a:lnTo>
                  <a:lnTo>
                    <a:pt x="305" y="1045"/>
                  </a:lnTo>
                  <a:lnTo>
                    <a:pt x="305" y="1035"/>
                  </a:lnTo>
                  <a:lnTo>
                    <a:pt x="313" y="1035"/>
                  </a:lnTo>
                  <a:lnTo>
                    <a:pt x="313" y="1027"/>
                  </a:lnTo>
                  <a:lnTo>
                    <a:pt x="345" y="1027"/>
                  </a:lnTo>
                  <a:lnTo>
                    <a:pt x="345" y="1019"/>
                  </a:lnTo>
                  <a:lnTo>
                    <a:pt x="359" y="1019"/>
                  </a:lnTo>
                  <a:lnTo>
                    <a:pt x="359" y="1009"/>
                  </a:lnTo>
                  <a:lnTo>
                    <a:pt x="391" y="1009"/>
                  </a:lnTo>
                  <a:lnTo>
                    <a:pt x="391" y="999"/>
                  </a:lnTo>
                  <a:lnTo>
                    <a:pt x="401" y="999"/>
                  </a:lnTo>
                  <a:lnTo>
                    <a:pt x="401" y="989"/>
                  </a:lnTo>
                  <a:lnTo>
                    <a:pt x="415" y="989"/>
                  </a:lnTo>
                  <a:lnTo>
                    <a:pt x="415" y="979"/>
                  </a:lnTo>
                  <a:lnTo>
                    <a:pt x="421" y="979"/>
                  </a:lnTo>
                  <a:lnTo>
                    <a:pt x="421" y="971"/>
                  </a:lnTo>
                  <a:lnTo>
                    <a:pt x="429" y="971"/>
                  </a:lnTo>
                  <a:lnTo>
                    <a:pt x="429" y="955"/>
                  </a:lnTo>
                  <a:lnTo>
                    <a:pt x="463" y="955"/>
                  </a:lnTo>
                  <a:lnTo>
                    <a:pt x="463" y="949"/>
                  </a:lnTo>
                  <a:lnTo>
                    <a:pt x="475" y="949"/>
                  </a:lnTo>
                  <a:lnTo>
                    <a:pt x="475" y="929"/>
                  </a:lnTo>
                  <a:lnTo>
                    <a:pt x="489" y="929"/>
                  </a:lnTo>
                  <a:lnTo>
                    <a:pt x="489" y="919"/>
                  </a:lnTo>
                  <a:lnTo>
                    <a:pt x="497" y="919"/>
                  </a:lnTo>
                  <a:lnTo>
                    <a:pt x="497" y="911"/>
                  </a:lnTo>
                  <a:lnTo>
                    <a:pt x="501" y="911"/>
                  </a:lnTo>
                  <a:lnTo>
                    <a:pt x="501" y="901"/>
                  </a:lnTo>
                  <a:lnTo>
                    <a:pt x="507" y="901"/>
                  </a:lnTo>
                  <a:lnTo>
                    <a:pt x="507" y="893"/>
                  </a:lnTo>
                  <a:lnTo>
                    <a:pt x="525" y="893"/>
                  </a:lnTo>
                  <a:lnTo>
                    <a:pt x="525" y="887"/>
                  </a:lnTo>
                  <a:lnTo>
                    <a:pt x="535" y="887"/>
                  </a:lnTo>
                  <a:lnTo>
                    <a:pt x="535" y="876"/>
                  </a:lnTo>
                  <a:lnTo>
                    <a:pt x="541" y="876"/>
                  </a:lnTo>
                  <a:lnTo>
                    <a:pt x="541" y="864"/>
                  </a:lnTo>
                  <a:lnTo>
                    <a:pt x="569" y="864"/>
                  </a:lnTo>
                  <a:lnTo>
                    <a:pt x="569" y="854"/>
                  </a:lnTo>
                  <a:lnTo>
                    <a:pt x="583" y="854"/>
                  </a:lnTo>
                  <a:lnTo>
                    <a:pt x="583" y="848"/>
                  </a:lnTo>
                  <a:lnTo>
                    <a:pt x="591" y="848"/>
                  </a:lnTo>
                  <a:lnTo>
                    <a:pt x="591" y="838"/>
                  </a:lnTo>
                  <a:lnTo>
                    <a:pt x="597" y="838"/>
                  </a:lnTo>
                  <a:lnTo>
                    <a:pt x="597" y="834"/>
                  </a:lnTo>
                  <a:lnTo>
                    <a:pt x="621" y="834"/>
                  </a:lnTo>
                  <a:lnTo>
                    <a:pt x="621" y="818"/>
                  </a:lnTo>
                  <a:lnTo>
                    <a:pt x="627" y="818"/>
                  </a:lnTo>
                  <a:lnTo>
                    <a:pt x="627" y="814"/>
                  </a:lnTo>
                  <a:lnTo>
                    <a:pt x="641" y="814"/>
                  </a:lnTo>
                  <a:lnTo>
                    <a:pt x="641" y="804"/>
                  </a:lnTo>
                  <a:lnTo>
                    <a:pt x="647" y="804"/>
                  </a:lnTo>
                  <a:lnTo>
                    <a:pt x="647" y="798"/>
                  </a:lnTo>
                  <a:lnTo>
                    <a:pt x="693" y="798"/>
                  </a:lnTo>
                  <a:lnTo>
                    <a:pt x="693" y="788"/>
                  </a:lnTo>
                  <a:lnTo>
                    <a:pt x="710" y="788"/>
                  </a:lnTo>
                  <a:lnTo>
                    <a:pt x="710" y="776"/>
                  </a:lnTo>
                  <a:lnTo>
                    <a:pt x="716" y="776"/>
                  </a:lnTo>
                  <a:lnTo>
                    <a:pt x="716" y="768"/>
                  </a:lnTo>
                  <a:lnTo>
                    <a:pt x="730" y="768"/>
                  </a:lnTo>
                  <a:lnTo>
                    <a:pt x="730" y="760"/>
                  </a:lnTo>
                  <a:lnTo>
                    <a:pt x="734" y="760"/>
                  </a:lnTo>
                  <a:lnTo>
                    <a:pt x="734" y="754"/>
                  </a:lnTo>
                  <a:lnTo>
                    <a:pt x="756" y="754"/>
                  </a:lnTo>
                  <a:lnTo>
                    <a:pt x="756" y="748"/>
                  </a:lnTo>
                  <a:lnTo>
                    <a:pt x="772" y="748"/>
                  </a:lnTo>
                  <a:lnTo>
                    <a:pt x="772" y="740"/>
                  </a:lnTo>
                  <a:lnTo>
                    <a:pt x="776" y="740"/>
                  </a:lnTo>
                  <a:lnTo>
                    <a:pt x="776" y="732"/>
                  </a:lnTo>
                  <a:lnTo>
                    <a:pt x="788" y="732"/>
                  </a:lnTo>
                  <a:lnTo>
                    <a:pt x="788" y="718"/>
                  </a:lnTo>
                  <a:lnTo>
                    <a:pt x="800" y="718"/>
                  </a:lnTo>
                  <a:lnTo>
                    <a:pt x="800" y="712"/>
                  </a:lnTo>
                  <a:lnTo>
                    <a:pt x="834" y="712"/>
                  </a:lnTo>
                  <a:lnTo>
                    <a:pt x="834" y="700"/>
                  </a:lnTo>
                  <a:lnTo>
                    <a:pt x="854" y="700"/>
                  </a:lnTo>
                  <a:lnTo>
                    <a:pt x="854" y="690"/>
                  </a:lnTo>
                  <a:lnTo>
                    <a:pt x="874" y="690"/>
                  </a:lnTo>
                  <a:lnTo>
                    <a:pt x="874" y="672"/>
                  </a:lnTo>
                  <a:lnTo>
                    <a:pt x="880" y="672"/>
                  </a:lnTo>
                  <a:lnTo>
                    <a:pt x="880" y="662"/>
                  </a:lnTo>
                  <a:lnTo>
                    <a:pt x="888" y="662"/>
                  </a:lnTo>
                  <a:lnTo>
                    <a:pt x="888" y="652"/>
                  </a:lnTo>
                  <a:lnTo>
                    <a:pt x="902" y="652"/>
                  </a:lnTo>
                  <a:lnTo>
                    <a:pt x="902" y="640"/>
                  </a:lnTo>
                  <a:lnTo>
                    <a:pt x="934" y="640"/>
                  </a:lnTo>
                  <a:lnTo>
                    <a:pt x="934" y="632"/>
                  </a:lnTo>
                  <a:lnTo>
                    <a:pt x="942" y="632"/>
                  </a:lnTo>
                  <a:lnTo>
                    <a:pt x="942" y="626"/>
                  </a:lnTo>
                  <a:lnTo>
                    <a:pt x="950" y="626"/>
                  </a:lnTo>
                  <a:lnTo>
                    <a:pt x="950" y="620"/>
                  </a:lnTo>
                  <a:lnTo>
                    <a:pt x="972" y="620"/>
                  </a:lnTo>
                  <a:lnTo>
                    <a:pt x="972" y="612"/>
                  </a:lnTo>
                  <a:lnTo>
                    <a:pt x="996" y="612"/>
                  </a:lnTo>
                  <a:lnTo>
                    <a:pt x="996" y="604"/>
                  </a:lnTo>
                  <a:lnTo>
                    <a:pt x="1012" y="604"/>
                  </a:lnTo>
                  <a:lnTo>
                    <a:pt x="1012" y="594"/>
                  </a:lnTo>
                  <a:lnTo>
                    <a:pt x="1028" y="594"/>
                  </a:lnTo>
                  <a:lnTo>
                    <a:pt x="1028" y="582"/>
                  </a:lnTo>
                  <a:lnTo>
                    <a:pt x="1048" y="582"/>
                  </a:lnTo>
                  <a:lnTo>
                    <a:pt x="1048" y="574"/>
                  </a:lnTo>
                  <a:lnTo>
                    <a:pt x="1058" y="574"/>
                  </a:lnTo>
                  <a:lnTo>
                    <a:pt x="1058" y="563"/>
                  </a:lnTo>
                  <a:lnTo>
                    <a:pt x="1074" y="563"/>
                  </a:lnTo>
                  <a:lnTo>
                    <a:pt x="1074" y="553"/>
                  </a:lnTo>
                  <a:lnTo>
                    <a:pt x="1088" y="553"/>
                  </a:lnTo>
                  <a:lnTo>
                    <a:pt x="1088" y="541"/>
                  </a:lnTo>
                  <a:lnTo>
                    <a:pt x="1148" y="541"/>
                  </a:lnTo>
                  <a:lnTo>
                    <a:pt x="1148" y="535"/>
                  </a:lnTo>
                  <a:lnTo>
                    <a:pt x="1154" y="535"/>
                  </a:lnTo>
                  <a:lnTo>
                    <a:pt x="1154" y="527"/>
                  </a:lnTo>
                  <a:lnTo>
                    <a:pt x="1166" y="527"/>
                  </a:lnTo>
                  <a:lnTo>
                    <a:pt x="1166" y="515"/>
                  </a:lnTo>
                  <a:lnTo>
                    <a:pt x="1182" y="515"/>
                  </a:lnTo>
                  <a:lnTo>
                    <a:pt x="1182" y="505"/>
                  </a:lnTo>
                  <a:lnTo>
                    <a:pt x="1188" y="505"/>
                  </a:lnTo>
                  <a:lnTo>
                    <a:pt x="1188" y="485"/>
                  </a:lnTo>
                  <a:lnTo>
                    <a:pt x="1222" y="485"/>
                  </a:lnTo>
                  <a:lnTo>
                    <a:pt x="1222" y="469"/>
                  </a:lnTo>
                  <a:lnTo>
                    <a:pt x="1256" y="469"/>
                  </a:lnTo>
                  <a:lnTo>
                    <a:pt x="1256" y="461"/>
                  </a:lnTo>
                  <a:lnTo>
                    <a:pt x="1274" y="461"/>
                  </a:lnTo>
                  <a:lnTo>
                    <a:pt x="1274" y="457"/>
                  </a:lnTo>
                  <a:lnTo>
                    <a:pt x="1292" y="457"/>
                  </a:lnTo>
                  <a:lnTo>
                    <a:pt x="1292" y="447"/>
                  </a:lnTo>
                  <a:lnTo>
                    <a:pt x="1301" y="447"/>
                  </a:lnTo>
                  <a:lnTo>
                    <a:pt x="1301" y="429"/>
                  </a:lnTo>
                  <a:lnTo>
                    <a:pt x="1335" y="429"/>
                  </a:lnTo>
                  <a:lnTo>
                    <a:pt x="1335" y="413"/>
                  </a:lnTo>
                  <a:lnTo>
                    <a:pt x="1343" y="413"/>
                  </a:lnTo>
                  <a:lnTo>
                    <a:pt x="1343" y="397"/>
                  </a:lnTo>
                  <a:lnTo>
                    <a:pt x="1387" y="397"/>
                  </a:lnTo>
                  <a:lnTo>
                    <a:pt x="1387" y="389"/>
                  </a:lnTo>
                  <a:lnTo>
                    <a:pt x="1403" y="389"/>
                  </a:lnTo>
                  <a:lnTo>
                    <a:pt x="1403" y="379"/>
                  </a:lnTo>
                  <a:lnTo>
                    <a:pt x="1437" y="379"/>
                  </a:lnTo>
                  <a:lnTo>
                    <a:pt x="1437" y="373"/>
                  </a:lnTo>
                  <a:lnTo>
                    <a:pt x="1455" y="373"/>
                  </a:lnTo>
                  <a:lnTo>
                    <a:pt x="1455" y="363"/>
                  </a:lnTo>
                  <a:lnTo>
                    <a:pt x="1459" y="363"/>
                  </a:lnTo>
                  <a:lnTo>
                    <a:pt x="1459" y="357"/>
                  </a:lnTo>
                  <a:lnTo>
                    <a:pt x="1465" y="357"/>
                  </a:lnTo>
                  <a:lnTo>
                    <a:pt x="1465" y="347"/>
                  </a:lnTo>
                  <a:lnTo>
                    <a:pt x="1505" y="347"/>
                  </a:lnTo>
                  <a:lnTo>
                    <a:pt x="1505" y="329"/>
                  </a:lnTo>
                  <a:lnTo>
                    <a:pt x="1549" y="329"/>
                  </a:lnTo>
                  <a:lnTo>
                    <a:pt x="1549" y="321"/>
                  </a:lnTo>
                  <a:lnTo>
                    <a:pt x="1561" y="321"/>
                  </a:lnTo>
                  <a:lnTo>
                    <a:pt x="1561" y="295"/>
                  </a:lnTo>
                  <a:lnTo>
                    <a:pt x="1577" y="295"/>
                  </a:lnTo>
                  <a:lnTo>
                    <a:pt x="1577" y="281"/>
                  </a:lnTo>
                  <a:lnTo>
                    <a:pt x="1583" y="281"/>
                  </a:lnTo>
                  <a:lnTo>
                    <a:pt x="1583" y="263"/>
                  </a:lnTo>
                  <a:lnTo>
                    <a:pt x="1591" y="263"/>
                  </a:lnTo>
                  <a:lnTo>
                    <a:pt x="1591" y="254"/>
                  </a:lnTo>
                  <a:lnTo>
                    <a:pt x="1607" y="254"/>
                  </a:lnTo>
                  <a:lnTo>
                    <a:pt x="1607" y="236"/>
                  </a:lnTo>
                  <a:lnTo>
                    <a:pt x="1655" y="236"/>
                  </a:lnTo>
                  <a:lnTo>
                    <a:pt x="1655" y="230"/>
                  </a:lnTo>
                  <a:lnTo>
                    <a:pt x="1677" y="230"/>
                  </a:lnTo>
                  <a:lnTo>
                    <a:pt x="1677" y="224"/>
                  </a:lnTo>
                  <a:lnTo>
                    <a:pt x="1687" y="224"/>
                  </a:lnTo>
                  <a:lnTo>
                    <a:pt x="1687" y="212"/>
                  </a:lnTo>
                  <a:lnTo>
                    <a:pt x="1703" y="212"/>
                  </a:lnTo>
                  <a:lnTo>
                    <a:pt x="1703" y="198"/>
                  </a:lnTo>
                  <a:lnTo>
                    <a:pt x="1723" y="198"/>
                  </a:lnTo>
                  <a:lnTo>
                    <a:pt x="1723" y="176"/>
                  </a:lnTo>
                  <a:lnTo>
                    <a:pt x="1737" y="176"/>
                  </a:lnTo>
                  <a:lnTo>
                    <a:pt x="1737" y="164"/>
                  </a:lnTo>
                  <a:lnTo>
                    <a:pt x="1767" y="164"/>
                  </a:lnTo>
                  <a:lnTo>
                    <a:pt x="1767" y="156"/>
                  </a:lnTo>
                  <a:lnTo>
                    <a:pt x="1795" y="156"/>
                  </a:lnTo>
                  <a:lnTo>
                    <a:pt x="1795" y="148"/>
                  </a:lnTo>
                  <a:lnTo>
                    <a:pt x="1813" y="148"/>
                  </a:lnTo>
                  <a:lnTo>
                    <a:pt x="1813" y="136"/>
                  </a:lnTo>
                  <a:lnTo>
                    <a:pt x="1825" y="136"/>
                  </a:lnTo>
                  <a:lnTo>
                    <a:pt x="1825" y="128"/>
                  </a:lnTo>
                  <a:lnTo>
                    <a:pt x="1841" y="128"/>
                  </a:lnTo>
                  <a:lnTo>
                    <a:pt x="1841" y="118"/>
                  </a:lnTo>
                  <a:lnTo>
                    <a:pt x="1851" y="118"/>
                  </a:lnTo>
                  <a:lnTo>
                    <a:pt x="1851" y="108"/>
                  </a:lnTo>
                  <a:lnTo>
                    <a:pt x="1881" y="108"/>
                  </a:lnTo>
                  <a:lnTo>
                    <a:pt x="1881" y="90"/>
                  </a:lnTo>
                  <a:lnTo>
                    <a:pt x="1902" y="90"/>
                  </a:lnTo>
                  <a:lnTo>
                    <a:pt x="1902" y="70"/>
                  </a:lnTo>
                  <a:lnTo>
                    <a:pt x="1934" y="70"/>
                  </a:lnTo>
                  <a:lnTo>
                    <a:pt x="1934" y="62"/>
                  </a:lnTo>
                  <a:lnTo>
                    <a:pt x="1994" y="62"/>
                  </a:lnTo>
                  <a:lnTo>
                    <a:pt x="1994" y="54"/>
                  </a:lnTo>
                  <a:lnTo>
                    <a:pt x="2012" y="54"/>
                  </a:lnTo>
                  <a:lnTo>
                    <a:pt x="2012" y="48"/>
                  </a:lnTo>
                  <a:lnTo>
                    <a:pt x="2068" y="48"/>
                  </a:lnTo>
                  <a:lnTo>
                    <a:pt x="2068" y="40"/>
                  </a:lnTo>
                  <a:lnTo>
                    <a:pt x="2074" y="40"/>
                  </a:lnTo>
                  <a:lnTo>
                    <a:pt x="2074" y="28"/>
                  </a:lnTo>
                  <a:lnTo>
                    <a:pt x="2118" y="28"/>
                  </a:lnTo>
                  <a:lnTo>
                    <a:pt x="2118" y="18"/>
                  </a:lnTo>
                  <a:lnTo>
                    <a:pt x="2130" y="18"/>
                  </a:lnTo>
                  <a:lnTo>
                    <a:pt x="2130" y="8"/>
                  </a:lnTo>
                  <a:lnTo>
                    <a:pt x="2138" y="8"/>
                  </a:lnTo>
                  <a:lnTo>
                    <a:pt x="2138" y="0"/>
                  </a:lnTo>
                  <a:lnTo>
                    <a:pt x="2174" y="0"/>
                  </a:lnTo>
                </a:path>
              </a:pathLst>
            </a:custGeom>
            <a:noFill/>
            <a:ln w="28575">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3" name="Freeform 34">
              <a:extLst>
                <a:ext uri="{FF2B5EF4-FFF2-40B4-BE49-F238E27FC236}">
                  <a16:creationId xmlns:a16="http://schemas.microsoft.com/office/drawing/2014/main" id="{90003BBE-A5EE-B206-0AE9-F810099CB754}"/>
                </a:ext>
              </a:extLst>
            </p:cNvPr>
            <p:cNvSpPr>
              <a:spLocks/>
            </p:cNvSpPr>
            <p:nvPr/>
          </p:nvSpPr>
          <p:spPr bwMode="auto">
            <a:xfrm>
              <a:off x="1709691" y="2152833"/>
              <a:ext cx="3300857" cy="2769617"/>
            </a:xfrm>
            <a:custGeom>
              <a:avLst/>
              <a:gdLst>
                <a:gd name="T0" fmla="*/ 30 w 2212"/>
                <a:gd name="T1" fmla="*/ 1800 h 1856"/>
                <a:gd name="T2" fmla="*/ 94 w 2212"/>
                <a:gd name="T3" fmla="*/ 1776 h 1856"/>
                <a:gd name="T4" fmla="*/ 100 w 2212"/>
                <a:gd name="T5" fmla="*/ 1733 h 1856"/>
                <a:gd name="T6" fmla="*/ 128 w 2212"/>
                <a:gd name="T7" fmla="*/ 1671 h 1856"/>
                <a:gd name="T8" fmla="*/ 140 w 2212"/>
                <a:gd name="T9" fmla="*/ 1663 h 1856"/>
                <a:gd name="T10" fmla="*/ 148 w 2212"/>
                <a:gd name="T11" fmla="*/ 1647 h 1856"/>
                <a:gd name="T12" fmla="*/ 171 w 2212"/>
                <a:gd name="T13" fmla="*/ 1637 h 1856"/>
                <a:gd name="T14" fmla="*/ 177 w 2212"/>
                <a:gd name="T15" fmla="*/ 1565 h 1856"/>
                <a:gd name="T16" fmla="*/ 199 w 2212"/>
                <a:gd name="T17" fmla="*/ 1549 h 1856"/>
                <a:gd name="T18" fmla="*/ 205 w 2212"/>
                <a:gd name="T19" fmla="*/ 1511 h 1856"/>
                <a:gd name="T20" fmla="*/ 285 w 2212"/>
                <a:gd name="T21" fmla="*/ 1491 h 1856"/>
                <a:gd name="T22" fmla="*/ 339 w 2212"/>
                <a:gd name="T23" fmla="*/ 1451 h 1856"/>
                <a:gd name="T24" fmla="*/ 375 w 2212"/>
                <a:gd name="T25" fmla="*/ 1424 h 1856"/>
                <a:gd name="T26" fmla="*/ 379 w 2212"/>
                <a:gd name="T27" fmla="*/ 1402 h 1856"/>
                <a:gd name="T28" fmla="*/ 411 w 2212"/>
                <a:gd name="T29" fmla="*/ 1386 h 1856"/>
                <a:gd name="T30" fmla="*/ 443 w 2212"/>
                <a:gd name="T31" fmla="*/ 1344 h 1856"/>
                <a:gd name="T32" fmla="*/ 453 w 2212"/>
                <a:gd name="T33" fmla="*/ 1310 h 1856"/>
                <a:gd name="T34" fmla="*/ 459 w 2212"/>
                <a:gd name="T35" fmla="*/ 1276 h 1856"/>
                <a:gd name="T36" fmla="*/ 467 w 2212"/>
                <a:gd name="T37" fmla="*/ 1258 h 1856"/>
                <a:gd name="T38" fmla="*/ 481 w 2212"/>
                <a:gd name="T39" fmla="*/ 1218 h 1856"/>
                <a:gd name="T40" fmla="*/ 491 w 2212"/>
                <a:gd name="T41" fmla="*/ 1200 h 1856"/>
                <a:gd name="T42" fmla="*/ 499 w 2212"/>
                <a:gd name="T43" fmla="*/ 1176 h 1856"/>
                <a:gd name="T44" fmla="*/ 511 w 2212"/>
                <a:gd name="T45" fmla="*/ 1154 h 1856"/>
                <a:gd name="T46" fmla="*/ 551 w 2212"/>
                <a:gd name="T47" fmla="*/ 1113 h 1856"/>
                <a:gd name="T48" fmla="*/ 635 w 2212"/>
                <a:gd name="T49" fmla="*/ 1091 h 1856"/>
                <a:gd name="T50" fmla="*/ 645 w 2212"/>
                <a:gd name="T51" fmla="*/ 1055 h 1856"/>
                <a:gd name="T52" fmla="*/ 685 w 2212"/>
                <a:gd name="T53" fmla="*/ 1043 h 1856"/>
                <a:gd name="T54" fmla="*/ 691 w 2212"/>
                <a:gd name="T55" fmla="*/ 1027 h 1856"/>
                <a:gd name="T56" fmla="*/ 743 w 2212"/>
                <a:gd name="T57" fmla="*/ 1007 h 1856"/>
                <a:gd name="T58" fmla="*/ 758 w 2212"/>
                <a:gd name="T59" fmla="*/ 969 h 1856"/>
                <a:gd name="T60" fmla="*/ 836 w 2212"/>
                <a:gd name="T61" fmla="*/ 949 h 1856"/>
                <a:gd name="T62" fmla="*/ 864 w 2212"/>
                <a:gd name="T63" fmla="*/ 901 h 1856"/>
                <a:gd name="T64" fmla="*/ 886 w 2212"/>
                <a:gd name="T65" fmla="*/ 881 h 1856"/>
                <a:gd name="T66" fmla="*/ 918 w 2212"/>
                <a:gd name="T67" fmla="*/ 847 h 1856"/>
                <a:gd name="T68" fmla="*/ 930 w 2212"/>
                <a:gd name="T69" fmla="*/ 837 h 1856"/>
                <a:gd name="T70" fmla="*/ 934 w 2212"/>
                <a:gd name="T71" fmla="*/ 774 h 1856"/>
                <a:gd name="T72" fmla="*/ 984 w 2212"/>
                <a:gd name="T73" fmla="*/ 752 h 1856"/>
                <a:gd name="T74" fmla="*/ 1058 w 2212"/>
                <a:gd name="T75" fmla="*/ 716 h 1856"/>
                <a:gd name="T76" fmla="*/ 1076 w 2212"/>
                <a:gd name="T77" fmla="*/ 710 h 1856"/>
                <a:gd name="T78" fmla="*/ 1088 w 2212"/>
                <a:gd name="T79" fmla="*/ 650 h 1856"/>
                <a:gd name="T80" fmla="*/ 1128 w 2212"/>
                <a:gd name="T81" fmla="*/ 636 h 1856"/>
                <a:gd name="T82" fmla="*/ 1134 w 2212"/>
                <a:gd name="T83" fmla="*/ 580 h 1856"/>
                <a:gd name="T84" fmla="*/ 1198 w 2212"/>
                <a:gd name="T85" fmla="*/ 562 h 1856"/>
                <a:gd name="T86" fmla="*/ 1244 w 2212"/>
                <a:gd name="T87" fmla="*/ 522 h 1856"/>
                <a:gd name="T88" fmla="*/ 1292 w 2212"/>
                <a:gd name="T89" fmla="*/ 499 h 1856"/>
                <a:gd name="T90" fmla="*/ 1326 w 2212"/>
                <a:gd name="T91" fmla="*/ 455 h 1856"/>
                <a:gd name="T92" fmla="*/ 1407 w 2212"/>
                <a:gd name="T93" fmla="*/ 435 h 1856"/>
                <a:gd name="T94" fmla="*/ 1453 w 2212"/>
                <a:gd name="T95" fmla="*/ 387 h 1856"/>
                <a:gd name="T96" fmla="*/ 1511 w 2212"/>
                <a:gd name="T97" fmla="*/ 367 h 1856"/>
                <a:gd name="T98" fmla="*/ 1519 w 2212"/>
                <a:gd name="T99" fmla="*/ 329 h 1856"/>
                <a:gd name="T100" fmla="*/ 1673 w 2212"/>
                <a:gd name="T101" fmla="*/ 299 h 1856"/>
                <a:gd name="T102" fmla="*/ 1681 w 2212"/>
                <a:gd name="T103" fmla="*/ 255 h 1856"/>
                <a:gd name="T104" fmla="*/ 1801 w 2212"/>
                <a:gd name="T105" fmla="*/ 213 h 1856"/>
                <a:gd name="T106" fmla="*/ 1974 w 2212"/>
                <a:gd name="T107" fmla="*/ 164 h 1856"/>
                <a:gd name="T108" fmla="*/ 2088 w 2212"/>
                <a:gd name="T109" fmla="*/ 136 h 1856"/>
                <a:gd name="T110" fmla="*/ 2102 w 2212"/>
                <a:gd name="T111" fmla="*/ 78 h 1856"/>
                <a:gd name="T112" fmla="*/ 2166 w 2212"/>
                <a:gd name="T113" fmla="*/ 58 h 1856"/>
                <a:gd name="T114" fmla="*/ 2176 w 2212"/>
                <a:gd name="T115" fmla="*/ 28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2" h="1856">
                  <a:moveTo>
                    <a:pt x="0" y="1856"/>
                  </a:moveTo>
                  <a:lnTo>
                    <a:pt x="30" y="1856"/>
                  </a:lnTo>
                  <a:lnTo>
                    <a:pt x="30" y="1800"/>
                  </a:lnTo>
                  <a:lnTo>
                    <a:pt x="54" y="1800"/>
                  </a:lnTo>
                  <a:lnTo>
                    <a:pt x="54" y="1776"/>
                  </a:lnTo>
                  <a:lnTo>
                    <a:pt x="94" y="1776"/>
                  </a:lnTo>
                  <a:lnTo>
                    <a:pt x="94" y="1758"/>
                  </a:lnTo>
                  <a:lnTo>
                    <a:pt x="100" y="1758"/>
                  </a:lnTo>
                  <a:lnTo>
                    <a:pt x="100" y="1733"/>
                  </a:lnTo>
                  <a:lnTo>
                    <a:pt x="128" y="1733"/>
                  </a:lnTo>
                  <a:lnTo>
                    <a:pt x="128" y="1679"/>
                  </a:lnTo>
                  <a:lnTo>
                    <a:pt x="128" y="1671"/>
                  </a:lnTo>
                  <a:lnTo>
                    <a:pt x="132" y="1671"/>
                  </a:lnTo>
                  <a:lnTo>
                    <a:pt x="132" y="1663"/>
                  </a:lnTo>
                  <a:lnTo>
                    <a:pt x="140" y="1663"/>
                  </a:lnTo>
                  <a:lnTo>
                    <a:pt x="140" y="1655"/>
                  </a:lnTo>
                  <a:lnTo>
                    <a:pt x="148" y="1655"/>
                  </a:lnTo>
                  <a:lnTo>
                    <a:pt x="148" y="1647"/>
                  </a:lnTo>
                  <a:lnTo>
                    <a:pt x="150" y="1647"/>
                  </a:lnTo>
                  <a:lnTo>
                    <a:pt x="150" y="1637"/>
                  </a:lnTo>
                  <a:lnTo>
                    <a:pt x="171" y="1637"/>
                  </a:lnTo>
                  <a:lnTo>
                    <a:pt x="171" y="1595"/>
                  </a:lnTo>
                  <a:lnTo>
                    <a:pt x="177" y="1595"/>
                  </a:lnTo>
                  <a:lnTo>
                    <a:pt x="177" y="1565"/>
                  </a:lnTo>
                  <a:lnTo>
                    <a:pt x="185" y="1565"/>
                  </a:lnTo>
                  <a:lnTo>
                    <a:pt x="185" y="1549"/>
                  </a:lnTo>
                  <a:lnTo>
                    <a:pt x="199" y="1549"/>
                  </a:lnTo>
                  <a:lnTo>
                    <a:pt x="199" y="1531"/>
                  </a:lnTo>
                  <a:lnTo>
                    <a:pt x="205" y="1531"/>
                  </a:lnTo>
                  <a:lnTo>
                    <a:pt x="205" y="1511"/>
                  </a:lnTo>
                  <a:lnTo>
                    <a:pt x="235" y="1511"/>
                  </a:lnTo>
                  <a:lnTo>
                    <a:pt x="235" y="1491"/>
                  </a:lnTo>
                  <a:lnTo>
                    <a:pt x="285" y="1491"/>
                  </a:lnTo>
                  <a:lnTo>
                    <a:pt x="285" y="1473"/>
                  </a:lnTo>
                  <a:lnTo>
                    <a:pt x="339" y="1473"/>
                  </a:lnTo>
                  <a:lnTo>
                    <a:pt x="339" y="1451"/>
                  </a:lnTo>
                  <a:lnTo>
                    <a:pt x="371" y="1451"/>
                  </a:lnTo>
                  <a:lnTo>
                    <a:pt x="371" y="1424"/>
                  </a:lnTo>
                  <a:lnTo>
                    <a:pt x="375" y="1424"/>
                  </a:lnTo>
                  <a:lnTo>
                    <a:pt x="375" y="1408"/>
                  </a:lnTo>
                  <a:lnTo>
                    <a:pt x="379" y="1408"/>
                  </a:lnTo>
                  <a:lnTo>
                    <a:pt x="379" y="1402"/>
                  </a:lnTo>
                  <a:lnTo>
                    <a:pt x="383" y="1402"/>
                  </a:lnTo>
                  <a:lnTo>
                    <a:pt x="383" y="1386"/>
                  </a:lnTo>
                  <a:lnTo>
                    <a:pt x="411" y="1386"/>
                  </a:lnTo>
                  <a:lnTo>
                    <a:pt x="411" y="1364"/>
                  </a:lnTo>
                  <a:lnTo>
                    <a:pt x="443" y="1364"/>
                  </a:lnTo>
                  <a:lnTo>
                    <a:pt x="443" y="1344"/>
                  </a:lnTo>
                  <a:lnTo>
                    <a:pt x="447" y="1344"/>
                  </a:lnTo>
                  <a:lnTo>
                    <a:pt x="447" y="1310"/>
                  </a:lnTo>
                  <a:lnTo>
                    <a:pt x="453" y="1310"/>
                  </a:lnTo>
                  <a:lnTo>
                    <a:pt x="453" y="1294"/>
                  </a:lnTo>
                  <a:lnTo>
                    <a:pt x="459" y="1294"/>
                  </a:lnTo>
                  <a:lnTo>
                    <a:pt x="459" y="1276"/>
                  </a:lnTo>
                  <a:lnTo>
                    <a:pt x="461" y="1276"/>
                  </a:lnTo>
                  <a:lnTo>
                    <a:pt x="461" y="1258"/>
                  </a:lnTo>
                  <a:lnTo>
                    <a:pt x="467" y="1258"/>
                  </a:lnTo>
                  <a:lnTo>
                    <a:pt x="467" y="1242"/>
                  </a:lnTo>
                  <a:lnTo>
                    <a:pt x="481" y="1242"/>
                  </a:lnTo>
                  <a:lnTo>
                    <a:pt x="481" y="1218"/>
                  </a:lnTo>
                  <a:lnTo>
                    <a:pt x="483" y="1218"/>
                  </a:lnTo>
                  <a:lnTo>
                    <a:pt x="483" y="1200"/>
                  </a:lnTo>
                  <a:lnTo>
                    <a:pt x="491" y="1200"/>
                  </a:lnTo>
                  <a:lnTo>
                    <a:pt x="491" y="1182"/>
                  </a:lnTo>
                  <a:lnTo>
                    <a:pt x="499" y="1182"/>
                  </a:lnTo>
                  <a:lnTo>
                    <a:pt x="499" y="1176"/>
                  </a:lnTo>
                  <a:lnTo>
                    <a:pt x="505" y="1176"/>
                  </a:lnTo>
                  <a:lnTo>
                    <a:pt x="505" y="1154"/>
                  </a:lnTo>
                  <a:lnTo>
                    <a:pt x="511" y="1154"/>
                  </a:lnTo>
                  <a:lnTo>
                    <a:pt x="511" y="1136"/>
                  </a:lnTo>
                  <a:lnTo>
                    <a:pt x="551" y="1136"/>
                  </a:lnTo>
                  <a:lnTo>
                    <a:pt x="551" y="1113"/>
                  </a:lnTo>
                  <a:lnTo>
                    <a:pt x="625" y="1113"/>
                  </a:lnTo>
                  <a:lnTo>
                    <a:pt x="625" y="1091"/>
                  </a:lnTo>
                  <a:lnTo>
                    <a:pt x="635" y="1091"/>
                  </a:lnTo>
                  <a:lnTo>
                    <a:pt x="635" y="1073"/>
                  </a:lnTo>
                  <a:lnTo>
                    <a:pt x="645" y="1073"/>
                  </a:lnTo>
                  <a:lnTo>
                    <a:pt x="645" y="1055"/>
                  </a:lnTo>
                  <a:lnTo>
                    <a:pt x="681" y="1055"/>
                  </a:lnTo>
                  <a:lnTo>
                    <a:pt x="681" y="1043"/>
                  </a:lnTo>
                  <a:lnTo>
                    <a:pt x="685" y="1043"/>
                  </a:lnTo>
                  <a:lnTo>
                    <a:pt x="685" y="1033"/>
                  </a:lnTo>
                  <a:lnTo>
                    <a:pt x="691" y="1033"/>
                  </a:lnTo>
                  <a:lnTo>
                    <a:pt x="691" y="1027"/>
                  </a:lnTo>
                  <a:lnTo>
                    <a:pt x="695" y="1027"/>
                  </a:lnTo>
                  <a:lnTo>
                    <a:pt x="695" y="1007"/>
                  </a:lnTo>
                  <a:lnTo>
                    <a:pt x="743" y="1007"/>
                  </a:lnTo>
                  <a:lnTo>
                    <a:pt x="743" y="989"/>
                  </a:lnTo>
                  <a:lnTo>
                    <a:pt x="758" y="989"/>
                  </a:lnTo>
                  <a:lnTo>
                    <a:pt x="758" y="969"/>
                  </a:lnTo>
                  <a:lnTo>
                    <a:pt x="786" y="969"/>
                  </a:lnTo>
                  <a:lnTo>
                    <a:pt x="786" y="949"/>
                  </a:lnTo>
                  <a:lnTo>
                    <a:pt x="836" y="949"/>
                  </a:lnTo>
                  <a:lnTo>
                    <a:pt x="836" y="921"/>
                  </a:lnTo>
                  <a:lnTo>
                    <a:pt x="864" y="921"/>
                  </a:lnTo>
                  <a:lnTo>
                    <a:pt x="864" y="901"/>
                  </a:lnTo>
                  <a:lnTo>
                    <a:pt x="872" y="901"/>
                  </a:lnTo>
                  <a:lnTo>
                    <a:pt x="872" y="881"/>
                  </a:lnTo>
                  <a:lnTo>
                    <a:pt x="886" y="881"/>
                  </a:lnTo>
                  <a:lnTo>
                    <a:pt x="886" y="861"/>
                  </a:lnTo>
                  <a:lnTo>
                    <a:pt x="918" y="861"/>
                  </a:lnTo>
                  <a:lnTo>
                    <a:pt x="918" y="847"/>
                  </a:lnTo>
                  <a:lnTo>
                    <a:pt x="924" y="847"/>
                  </a:lnTo>
                  <a:lnTo>
                    <a:pt x="924" y="837"/>
                  </a:lnTo>
                  <a:lnTo>
                    <a:pt x="930" y="837"/>
                  </a:lnTo>
                  <a:lnTo>
                    <a:pt x="930" y="806"/>
                  </a:lnTo>
                  <a:lnTo>
                    <a:pt x="934" y="806"/>
                  </a:lnTo>
                  <a:lnTo>
                    <a:pt x="934" y="774"/>
                  </a:lnTo>
                  <a:lnTo>
                    <a:pt x="978" y="774"/>
                  </a:lnTo>
                  <a:lnTo>
                    <a:pt x="978" y="752"/>
                  </a:lnTo>
                  <a:lnTo>
                    <a:pt x="984" y="752"/>
                  </a:lnTo>
                  <a:lnTo>
                    <a:pt x="984" y="732"/>
                  </a:lnTo>
                  <a:lnTo>
                    <a:pt x="1058" y="732"/>
                  </a:lnTo>
                  <a:lnTo>
                    <a:pt x="1058" y="716"/>
                  </a:lnTo>
                  <a:lnTo>
                    <a:pt x="1068" y="716"/>
                  </a:lnTo>
                  <a:lnTo>
                    <a:pt x="1068" y="710"/>
                  </a:lnTo>
                  <a:lnTo>
                    <a:pt x="1076" y="710"/>
                  </a:lnTo>
                  <a:lnTo>
                    <a:pt x="1076" y="690"/>
                  </a:lnTo>
                  <a:lnTo>
                    <a:pt x="1088" y="690"/>
                  </a:lnTo>
                  <a:lnTo>
                    <a:pt x="1088" y="650"/>
                  </a:lnTo>
                  <a:lnTo>
                    <a:pt x="1122" y="650"/>
                  </a:lnTo>
                  <a:lnTo>
                    <a:pt x="1122" y="636"/>
                  </a:lnTo>
                  <a:lnTo>
                    <a:pt x="1128" y="636"/>
                  </a:lnTo>
                  <a:lnTo>
                    <a:pt x="1128" y="596"/>
                  </a:lnTo>
                  <a:lnTo>
                    <a:pt x="1134" y="596"/>
                  </a:lnTo>
                  <a:lnTo>
                    <a:pt x="1134" y="580"/>
                  </a:lnTo>
                  <a:lnTo>
                    <a:pt x="1170" y="580"/>
                  </a:lnTo>
                  <a:lnTo>
                    <a:pt x="1170" y="562"/>
                  </a:lnTo>
                  <a:lnTo>
                    <a:pt x="1198" y="562"/>
                  </a:lnTo>
                  <a:lnTo>
                    <a:pt x="1198" y="542"/>
                  </a:lnTo>
                  <a:lnTo>
                    <a:pt x="1244" y="542"/>
                  </a:lnTo>
                  <a:lnTo>
                    <a:pt x="1244" y="522"/>
                  </a:lnTo>
                  <a:lnTo>
                    <a:pt x="1258" y="522"/>
                  </a:lnTo>
                  <a:lnTo>
                    <a:pt x="1258" y="499"/>
                  </a:lnTo>
                  <a:lnTo>
                    <a:pt x="1292" y="499"/>
                  </a:lnTo>
                  <a:lnTo>
                    <a:pt x="1292" y="473"/>
                  </a:lnTo>
                  <a:lnTo>
                    <a:pt x="1326" y="473"/>
                  </a:lnTo>
                  <a:lnTo>
                    <a:pt x="1326" y="455"/>
                  </a:lnTo>
                  <a:lnTo>
                    <a:pt x="1349" y="455"/>
                  </a:lnTo>
                  <a:lnTo>
                    <a:pt x="1349" y="435"/>
                  </a:lnTo>
                  <a:lnTo>
                    <a:pt x="1407" y="435"/>
                  </a:lnTo>
                  <a:lnTo>
                    <a:pt x="1407" y="407"/>
                  </a:lnTo>
                  <a:lnTo>
                    <a:pt x="1453" y="407"/>
                  </a:lnTo>
                  <a:lnTo>
                    <a:pt x="1453" y="387"/>
                  </a:lnTo>
                  <a:lnTo>
                    <a:pt x="1505" y="387"/>
                  </a:lnTo>
                  <a:lnTo>
                    <a:pt x="1505" y="367"/>
                  </a:lnTo>
                  <a:lnTo>
                    <a:pt x="1511" y="367"/>
                  </a:lnTo>
                  <a:lnTo>
                    <a:pt x="1511" y="345"/>
                  </a:lnTo>
                  <a:lnTo>
                    <a:pt x="1519" y="345"/>
                  </a:lnTo>
                  <a:lnTo>
                    <a:pt x="1519" y="329"/>
                  </a:lnTo>
                  <a:lnTo>
                    <a:pt x="1525" y="329"/>
                  </a:lnTo>
                  <a:lnTo>
                    <a:pt x="1525" y="299"/>
                  </a:lnTo>
                  <a:lnTo>
                    <a:pt x="1673" y="299"/>
                  </a:lnTo>
                  <a:lnTo>
                    <a:pt x="1673" y="279"/>
                  </a:lnTo>
                  <a:lnTo>
                    <a:pt x="1681" y="279"/>
                  </a:lnTo>
                  <a:lnTo>
                    <a:pt x="1681" y="255"/>
                  </a:lnTo>
                  <a:lnTo>
                    <a:pt x="1725" y="255"/>
                  </a:lnTo>
                  <a:lnTo>
                    <a:pt x="1725" y="213"/>
                  </a:lnTo>
                  <a:lnTo>
                    <a:pt x="1801" y="213"/>
                  </a:lnTo>
                  <a:lnTo>
                    <a:pt x="1801" y="186"/>
                  </a:lnTo>
                  <a:lnTo>
                    <a:pt x="1974" y="186"/>
                  </a:lnTo>
                  <a:lnTo>
                    <a:pt x="1974" y="164"/>
                  </a:lnTo>
                  <a:lnTo>
                    <a:pt x="2048" y="164"/>
                  </a:lnTo>
                  <a:lnTo>
                    <a:pt x="2048" y="136"/>
                  </a:lnTo>
                  <a:lnTo>
                    <a:pt x="2088" y="136"/>
                  </a:lnTo>
                  <a:lnTo>
                    <a:pt x="2088" y="110"/>
                  </a:lnTo>
                  <a:lnTo>
                    <a:pt x="2102" y="110"/>
                  </a:lnTo>
                  <a:lnTo>
                    <a:pt x="2102" y="78"/>
                  </a:lnTo>
                  <a:lnTo>
                    <a:pt x="2154" y="78"/>
                  </a:lnTo>
                  <a:lnTo>
                    <a:pt x="2154" y="58"/>
                  </a:lnTo>
                  <a:lnTo>
                    <a:pt x="2166" y="58"/>
                  </a:lnTo>
                  <a:lnTo>
                    <a:pt x="2166" y="52"/>
                  </a:lnTo>
                  <a:lnTo>
                    <a:pt x="2176" y="52"/>
                  </a:lnTo>
                  <a:lnTo>
                    <a:pt x="2176" y="28"/>
                  </a:lnTo>
                  <a:lnTo>
                    <a:pt x="2212" y="28"/>
                  </a:lnTo>
                  <a:lnTo>
                    <a:pt x="2212" y="0"/>
                  </a:lnTo>
                </a:path>
              </a:pathLst>
            </a:custGeom>
            <a:noFill/>
            <a:ln w="28575">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4" name="Freeform 35">
              <a:extLst>
                <a:ext uri="{FF2B5EF4-FFF2-40B4-BE49-F238E27FC236}">
                  <a16:creationId xmlns:a16="http://schemas.microsoft.com/office/drawing/2014/main" id="{2367071C-96C8-52EA-AC5C-2376A127C988}"/>
                </a:ext>
              </a:extLst>
            </p:cNvPr>
            <p:cNvSpPr>
              <a:spLocks/>
            </p:cNvSpPr>
            <p:nvPr/>
          </p:nvSpPr>
          <p:spPr bwMode="auto">
            <a:xfrm>
              <a:off x="1709691" y="2685567"/>
              <a:ext cx="3354578" cy="2218976"/>
            </a:xfrm>
            <a:custGeom>
              <a:avLst/>
              <a:gdLst>
                <a:gd name="T0" fmla="*/ 30 w 2248"/>
                <a:gd name="T1" fmla="*/ 1479 h 1487"/>
                <a:gd name="T2" fmla="*/ 58 w 2248"/>
                <a:gd name="T3" fmla="*/ 1465 h 1487"/>
                <a:gd name="T4" fmla="*/ 84 w 2248"/>
                <a:gd name="T5" fmla="*/ 1435 h 1487"/>
                <a:gd name="T6" fmla="*/ 120 w 2248"/>
                <a:gd name="T7" fmla="*/ 1401 h 1487"/>
                <a:gd name="T8" fmla="*/ 152 w 2248"/>
                <a:gd name="T9" fmla="*/ 1362 h 1487"/>
                <a:gd name="T10" fmla="*/ 164 w 2248"/>
                <a:gd name="T11" fmla="*/ 1340 h 1487"/>
                <a:gd name="T12" fmla="*/ 183 w 2248"/>
                <a:gd name="T13" fmla="*/ 1318 h 1487"/>
                <a:gd name="T14" fmla="*/ 211 w 2248"/>
                <a:gd name="T15" fmla="*/ 1288 h 1487"/>
                <a:gd name="T16" fmla="*/ 253 w 2248"/>
                <a:gd name="T17" fmla="*/ 1274 h 1487"/>
                <a:gd name="T18" fmla="*/ 277 w 2248"/>
                <a:gd name="T19" fmla="*/ 1250 h 1487"/>
                <a:gd name="T20" fmla="*/ 307 w 2248"/>
                <a:gd name="T21" fmla="*/ 1230 h 1487"/>
                <a:gd name="T22" fmla="*/ 333 w 2248"/>
                <a:gd name="T23" fmla="*/ 1212 h 1487"/>
                <a:gd name="T24" fmla="*/ 347 w 2248"/>
                <a:gd name="T25" fmla="*/ 1190 h 1487"/>
                <a:gd name="T26" fmla="*/ 403 w 2248"/>
                <a:gd name="T27" fmla="*/ 1164 h 1487"/>
                <a:gd name="T28" fmla="*/ 433 w 2248"/>
                <a:gd name="T29" fmla="*/ 1146 h 1487"/>
                <a:gd name="T30" fmla="*/ 465 w 2248"/>
                <a:gd name="T31" fmla="*/ 1124 h 1487"/>
                <a:gd name="T32" fmla="*/ 483 w 2248"/>
                <a:gd name="T33" fmla="*/ 1100 h 1487"/>
                <a:gd name="T34" fmla="*/ 559 w 2248"/>
                <a:gd name="T35" fmla="*/ 1075 h 1487"/>
                <a:gd name="T36" fmla="*/ 585 w 2248"/>
                <a:gd name="T37" fmla="*/ 1051 h 1487"/>
                <a:gd name="T38" fmla="*/ 609 w 2248"/>
                <a:gd name="T39" fmla="*/ 1029 h 1487"/>
                <a:gd name="T40" fmla="*/ 625 w 2248"/>
                <a:gd name="T41" fmla="*/ 1015 h 1487"/>
                <a:gd name="T42" fmla="*/ 653 w 2248"/>
                <a:gd name="T43" fmla="*/ 997 h 1487"/>
                <a:gd name="T44" fmla="*/ 675 w 2248"/>
                <a:gd name="T45" fmla="*/ 981 h 1487"/>
                <a:gd name="T46" fmla="*/ 721 w 2248"/>
                <a:gd name="T47" fmla="*/ 959 h 1487"/>
                <a:gd name="T48" fmla="*/ 786 w 2248"/>
                <a:gd name="T49" fmla="*/ 941 h 1487"/>
                <a:gd name="T50" fmla="*/ 828 w 2248"/>
                <a:gd name="T51" fmla="*/ 909 h 1487"/>
                <a:gd name="T52" fmla="*/ 878 w 2248"/>
                <a:gd name="T53" fmla="*/ 881 h 1487"/>
                <a:gd name="T54" fmla="*/ 892 w 2248"/>
                <a:gd name="T55" fmla="*/ 853 h 1487"/>
                <a:gd name="T56" fmla="*/ 904 w 2248"/>
                <a:gd name="T57" fmla="*/ 837 h 1487"/>
                <a:gd name="T58" fmla="*/ 924 w 2248"/>
                <a:gd name="T59" fmla="*/ 823 h 1487"/>
                <a:gd name="T60" fmla="*/ 940 w 2248"/>
                <a:gd name="T61" fmla="*/ 803 h 1487"/>
                <a:gd name="T62" fmla="*/ 978 w 2248"/>
                <a:gd name="T63" fmla="*/ 775 h 1487"/>
                <a:gd name="T64" fmla="*/ 1008 w 2248"/>
                <a:gd name="T65" fmla="*/ 744 h 1487"/>
                <a:gd name="T66" fmla="*/ 1086 w 2248"/>
                <a:gd name="T67" fmla="*/ 720 h 1487"/>
                <a:gd name="T68" fmla="*/ 1146 w 2248"/>
                <a:gd name="T69" fmla="*/ 706 h 1487"/>
                <a:gd name="T70" fmla="*/ 1186 w 2248"/>
                <a:gd name="T71" fmla="*/ 674 h 1487"/>
                <a:gd name="T72" fmla="*/ 1264 w 2248"/>
                <a:gd name="T73" fmla="*/ 650 h 1487"/>
                <a:gd name="T74" fmla="*/ 1310 w 2248"/>
                <a:gd name="T75" fmla="*/ 630 h 1487"/>
                <a:gd name="T76" fmla="*/ 1320 w 2248"/>
                <a:gd name="T77" fmla="*/ 610 h 1487"/>
                <a:gd name="T78" fmla="*/ 1369 w 2248"/>
                <a:gd name="T79" fmla="*/ 592 h 1487"/>
                <a:gd name="T80" fmla="*/ 1397 w 2248"/>
                <a:gd name="T81" fmla="*/ 574 h 1487"/>
                <a:gd name="T82" fmla="*/ 1411 w 2248"/>
                <a:gd name="T83" fmla="*/ 560 h 1487"/>
                <a:gd name="T84" fmla="*/ 1457 w 2248"/>
                <a:gd name="T85" fmla="*/ 544 h 1487"/>
                <a:gd name="T86" fmla="*/ 1481 w 2248"/>
                <a:gd name="T87" fmla="*/ 522 h 1487"/>
                <a:gd name="T88" fmla="*/ 1513 w 2248"/>
                <a:gd name="T89" fmla="*/ 504 h 1487"/>
                <a:gd name="T90" fmla="*/ 1539 w 2248"/>
                <a:gd name="T91" fmla="*/ 468 h 1487"/>
                <a:gd name="T92" fmla="*/ 1565 w 2248"/>
                <a:gd name="T93" fmla="*/ 447 h 1487"/>
                <a:gd name="T94" fmla="*/ 1611 w 2248"/>
                <a:gd name="T95" fmla="*/ 409 h 1487"/>
                <a:gd name="T96" fmla="*/ 1637 w 2248"/>
                <a:gd name="T97" fmla="*/ 387 h 1487"/>
                <a:gd name="T98" fmla="*/ 1679 w 2248"/>
                <a:gd name="T99" fmla="*/ 359 h 1487"/>
                <a:gd name="T100" fmla="*/ 1693 w 2248"/>
                <a:gd name="T101" fmla="*/ 327 h 1487"/>
                <a:gd name="T102" fmla="*/ 1759 w 2248"/>
                <a:gd name="T103" fmla="*/ 303 h 1487"/>
                <a:gd name="T104" fmla="*/ 1815 w 2248"/>
                <a:gd name="T105" fmla="*/ 273 h 1487"/>
                <a:gd name="T106" fmla="*/ 1849 w 2248"/>
                <a:gd name="T107" fmla="*/ 253 h 1487"/>
                <a:gd name="T108" fmla="*/ 1861 w 2248"/>
                <a:gd name="T109" fmla="*/ 219 h 1487"/>
                <a:gd name="T110" fmla="*/ 1871 w 2248"/>
                <a:gd name="T111" fmla="*/ 195 h 1487"/>
                <a:gd name="T112" fmla="*/ 1935 w 2248"/>
                <a:gd name="T113" fmla="*/ 167 h 1487"/>
                <a:gd name="T114" fmla="*/ 1956 w 2248"/>
                <a:gd name="T115" fmla="*/ 146 h 1487"/>
                <a:gd name="T116" fmla="*/ 2020 w 2248"/>
                <a:gd name="T117" fmla="*/ 110 h 1487"/>
                <a:gd name="T118" fmla="*/ 2036 w 2248"/>
                <a:gd name="T119" fmla="*/ 86 h 1487"/>
                <a:gd name="T120" fmla="*/ 2176 w 2248"/>
                <a:gd name="T121" fmla="*/ 64 h 1487"/>
                <a:gd name="T122" fmla="*/ 2226 w 2248"/>
                <a:gd name="T123" fmla="*/ 34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48" h="1487">
                  <a:moveTo>
                    <a:pt x="0" y="1487"/>
                  </a:moveTo>
                  <a:lnTo>
                    <a:pt x="22" y="1487"/>
                  </a:lnTo>
                  <a:lnTo>
                    <a:pt x="22" y="1479"/>
                  </a:lnTo>
                  <a:lnTo>
                    <a:pt x="30" y="1479"/>
                  </a:lnTo>
                  <a:lnTo>
                    <a:pt x="30" y="1473"/>
                  </a:lnTo>
                  <a:lnTo>
                    <a:pt x="40" y="1473"/>
                  </a:lnTo>
                  <a:lnTo>
                    <a:pt x="40" y="1465"/>
                  </a:lnTo>
                  <a:lnTo>
                    <a:pt x="58" y="1465"/>
                  </a:lnTo>
                  <a:lnTo>
                    <a:pt x="58" y="1455"/>
                  </a:lnTo>
                  <a:lnTo>
                    <a:pt x="78" y="1455"/>
                  </a:lnTo>
                  <a:lnTo>
                    <a:pt x="78" y="1435"/>
                  </a:lnTo>
                  <a:lnTo>
                    <a:pt x="84" y="1435"/>
                  </a:lnTo>
                  <a:lnTo>
                    <a:pt x="84" y="1419"/>
                  </a:lnTo>
                  <a:lnTo>
                    <a:pt x="102" y="1419"/>
                  </a:lnTo>
                  <a:lnTo>
                    <a:pt x="102" y="1401"/>
                  </a:lnTo>
                  <a:lnTo>
                    <a:pt x="120" y="1401"/>
                  </a:lnTo>
                  <a:lnTo>
                    <a:pt x="120" y="1376"/>
                  </a:lnTo>
                  <a:lnTo>
                    <a:pt x="142" y="1376"/>
                  </a:lnTo>
                  <a:lnTo>
                    <a:pt x="142" y="1362"/>
                  </a:lnTo>
                  <a:lnTo>
                    <a:pt x="152" y="1362"/>
                  </a:lnTo>
                  <a:lnTo>
                    <a:pt x="152" y="1352"/>
                  </a:lnTo>
                  <a:lnTo>
                    <a:pt x="156" y="1352"/>
                  </a:lnTo>
                  <a:lnTo>
                    <a:pt x="156" y="1340"/>
                  </a:lnTo>
                  <a:lnTo>
                    <a:pt x="164" y="1340"/>
                  </a:lnTo>
                  <a:lnTo>
                    <a:pt x="164" y="1328"/>
                  </a:lnTo>
                  <a:lnTo>
                    <a:pt x="175" y="1328"/>
                  </a:lnTo>
                  <a:lnTo>
                    <a:pt x="175" y="1318"/>
                  </a:lnTo>
                  <a:lnTo>
                    <a:pt x="183" y="1318"/>
                  </a:lnTo>
                  <a:lnTo>
                    <a:pt x="183" y="1312"/>
                  </a:lnTo>
                  <a:lnTo>
                    <a:pt x="197" y="1312"/>
                  </a:lnTo>
                  <a:lnTo>
                    <a:pt x="197" y="1288"/>
                  </a:lnTo>
                  <a:lnTo>
                    <a:pt x="211" y="1288"/>
                  </a:lnTo>
                  <a:lnTo>
                    <a:pt x="211" y="1282"/>
                  </a:lnTo>
                  <a:lnTo>
                    <a:pt x="247" y="1282"/>
                  </a:lnTo>
                  <a:lnTo>
                    <a:pt x="247" y="1274"/>
                  </a:lnTo>
                  <a:lnTo>
                    <a:pt x="253" y="1274"/>
                  </a:lnTo>
                  <a:lnTo>
                    <a:pt x="253" y="1260"/>
                  </a:lnTo>
                  <a:lnTo>
                    <a:pt x="265" y="1260"/>
                  </a:lnTo>
                  <a:lnTo>
                    <a:pt x="265" y="1250"/>
                  </a:lnTo>
                  <a:lnTo>
                    <a:pt x="277" y="1250"/>
                  </a:lnTo>
                  <a:lnTo>
                    <a:pt x="277" y="1238"/>
                  </a:lnTo>
                  <a:lnTo>
                    <a:pt x="289" y="1238"/>
                  </a:lnTo>
                  <a:lnTo>
                    <a:pt x="289" y="1230"/>
                  </a:lnTo>
                  <a:lnTo>
                    <a:pt x="307" y="1230"/>
                  </a:lnTo>
                  <a:lnTo>
                    <a:pt x="307" y="1218"/>
                  </a:lnTo>
                  <a:lnTo>
                    <a:pt x="317" y="1218"/>
                  </a:lnTo>
                  <a:lnTo>
                    <a:pt x="317" y="1212"/>
                  </a:lnTo>
                  <a:lnTo>
                    <a:pt x="333" y="1212"/>
                  </a:lnTo>
                  <a:lnTo>
                    <a:pt x="333" y="1202"/>
                  </a:lnTo>
                  <a:lnTo>
                    <a:pt x="341" y="1202"/>
                  </a:lnTo>
                  <a:lnTo>
                    <a:pt x="341" y="1190"/>
                  </a:lnTo>
                  <a:lnTo>
                    <a:pt x="347" y="1190"/>
                  </a:lnTo>
                  <a:lnTo>
                    <a:pt x="347" y="1172"/>
                  </a:lnTo>
                  <a:lnTo>
                    <a:pt x="373" y="1172"/>
                  </a:lnTo>
                  <a:lnTo>
                    <a:pt x="373" y="1164"/>
                  </a:lnTo>
                  <a:lnTo>
                    <a:pt x="403" y="1164"/>
                  </a:lnTo>
                  <a:lnTo>
                    <a:pt x="403" y="1154"/>
                  </a:lnTo>
                  <a:lnTo>
                    <a:pt x="417" y="1154"/>
                  </a:lnTo>
                  <a:lnTo>
                    <a:pt x="417" y="1146"/>
                  </a:lnTo>
                  <a:lnTo>
                    <a:pt x="433" y="1146"/>
                  </a:lnTo>
                  <a:lnTo>
                    <a:pt x="433" y="1136"/>
                  </a:lnTo>
                  <a:lnTo>
                    <a:pt x="459" y="1136"/>
                  </a:lnTo>
                  <a:lnTo>
                    <a:pt x="459" y="1124"/>
                  </a:lnTo>
                  <a:lnTo>
                    <a:pt x="465" y="1124"/>
                  </a:lnTo>
                  <a:lnTo>
                    <a:pt x="465" y="1116"/>
                  </a:lnTo>
                  <a:lnTo>
                    <a:pt x="475" y="1116"/>
                  </a:lnTo>
                  <a:lnTo>
                    <a:pt x="475" y="1100"/>
                  </a:lnTo>
                  <a:lnTo>
                    <a:pt x="483" y="1100"/>
                  </a:lnTo>
                  <a:lnTo>
                    <a:pt x="483" y="1086"/>
                  </a:lnTo>
                  <a:lnTo>
                    <a:pt x="517" y="1086"/>
                  </a:lnTo>
                  <a:lnTo>
                    <a:pt x="517" y="1075"/>
                  </a:lnTo>
                  <a:lnTo>
                    <a:pt x="559" y="1075"/>
                  </a:lnTo>
                  <a:lnTo>
                    <a:pt x="559" y="1067"/>
                  </a:lnTo>
                  <a:lnTo>
                    <a:pt x="575" y="1067"/>
                  </a:lnTo>
                  <a:lnTo>
                    <a:pt x="575" y="1051"/>
                  </a:lnTo>
                  <a:lnTo>
                    <a:pt x="585" y="1051"/>
                  </a:lnTo>
                  <a:lnTo>
                    <a:pt x="585" y="1047"/>
                  </a:lnTo>
                  <a:lnTo>
                    <a:pt x="595" y="1047"/>
                  </a:lnTo>
                  <a:lnTo>
                    <a:pt x="595" y="1029"/>
                  </a:lnTo>
                  <a:lnTo>
                    <a:pt x="609" y="1029"/>
                  </a:lnTo>
                  <a:lnTo>
                    <a:pt x="609" y="1021"/>
                  </a:lnTo>
                  <a:lnTo>
                    <a:pt x="619" y="1021"/>
                  </a:lnTo>
                  <a:lnTo>
                    <a:pt x="619" y="1015"/>
                  </a:lnTo>
                  <a:lnTo>
                    <a:pt x="625" y="1015"/>
                  </a:lnTo>
                  <a:lnTo>
                    <a:pt x="625" y="1009"/>
                  </a:lnTo>
                  <a:lnTo>
                    <a:pt x="643" y="1009"/>
                  </a:lnTo>
                  <a:lnTo>
                    <a:pt x="643" y="997"/>
                  </a:lnTo>
                  <a:lnTo>
                    <a:pt x="653" y="997"/>
                  </a:lnTo>
                  <a:lnTo>
                    <a:pt x="653" y="989"/>
                  </a:lnTo>
                  <a:lnTo>
                    <a:pt x="661" y="989"/>
                  </a:lnTo>
                  <a:lnTo>
                    <a:pt x="661" y="981"/>
                  </a:lnTo>
                  <a:lnTo>
                    <a:pt x="675" y="981"/>
                  </a:lnTo>
                  <a:lnTo>
                    <a:pt x="675" y="971"/>
                  </a:lnTo>
                  <a:lnTo>
                    <a:pt x="709" y="971"/>
                  </a:lnTo>
                  <a:lnTo>
                    <a:pt x="709" y="959"/>
                  </a:lnTo>
                  <a:lnTo>
                    <a:pt x="721" y="959"/>
                  </a:lnTo>
                  <a:lnTo>
                    <a:pt x="721" y="951"/>
                  </a:lnTo>
                  <a:lnTo>
                    <a:pt x="747" y="951"/>
                  </a:lnTo>
                  <a:lnTo>
                    <a:pt x="747" y="941"/>
                  </a:lnTo>
                  <a:lnTo>
                    <a:pt x="786" y="941"/>
                  </a:lnTo>
                  <a:lnTo>
                    <a:pt x="786" y="931"/>
                  </a:lnTo>
                  <a:lnTo>
                    <a:pt x="822" y="931"/>
                  </a:lnTo>
                  <a:lnTo>
                    <a:pt x="822" y="909"/>
                  </a:lnTo>
                  <a:lnTo>
                    <a:pt x="828" y="909"/>
                  </a:lnTo>
                  <a:lnTo>
                    <a:pt x="828" y="901"/>
                  </a:lnTo>
                  <a:lnTo>
                    <a:pt x="858" y="901"/>
                  </a:lnTo>
                  <a:lnTo>
                    <a:pt x="858" y="881"/>
                  </a:lnTo>
                  <a:lnTo>
                    <a:pt x="878" y="881"/>
                  </a:lnTo>
                  <a:lnTo>
                    <a:pt x="878" y="861"/>
                  </a:lnTo>
                  <a:lnTo>
                    <a:pt x="886" y="861"/>
                  </a:lnTo>
                  <a:lnTo>
                    <a:pt x="886" y="853"/>
                  </a:lnTo>
                  <a:lnTo>
                    <a:pt x="892" y="853"/>
                  </a:lnTo>
                  <a:lnTo>
                    <a:pt x="892" y="843"/>
                  </a:lnTo>
                  <a:lnTo>
                    <a:pt x="898" y="843"/>
                  </a:lnTo>
                  <a:lnTo>
                    <a:pt x="898" y="837"/>
                  </a:lnTo>
                  <a:lnTo>
                    <a:pt x="904" y="837"/>
                  </a:lnTo>
                  <a:lnTo>
                    <a:pt x="904" y="827"/>
                  </a:lnTo>
                  <a:lnTo>
                    <a:pt x="910" y="827"/>
                  </a:lnTo>
                  <a:lnTo>
                    <a:pt x="910" y="823"/>
                  </a:lnTo>
                  <a:lnTo>
                    <a:pt x="924" y="823"/>
                  </a:lnTo>
                  <a:lnTo>
                    <a:pt x="924" y="813"/>
                  </a:lnTo>
                  <a:lnTo>
                    <a:pt x="934" y="813"/>
                  </a:lnTo>
                  <a:lnTo>
                    <a:pt x="934" y="803"/>
                  </a:lnTo>
                  <a:lnTo>
                    <a:pt x="940" y="803"/>
                  </a:lnTo>
                  <a:lnTo>
                    <a:pt x="940" y="793"/>
                  </a:lnTo>
                  <a:lnTo>
                    <a:pt x="962" y="793"/>
                  </a:lnTo>
                  <a:lnTo>
                    <a:pt x="962" y="775"/>
                  </a:lnTo>
                  <a:lnTo>
                    <a:pt x="978" y="775"/>
                  </a:lnTo>
                  <a:lnTo>
                    <a:pt x="978" y="756"/>
                  </a:lnTo>
                  <a:lnTo>
                    <a:pt x="1000" y="756"/>
                  </a:lnTo>
                  <a:lnTo>
                    <a:pt x="1000" y="744"/>
                  </a:lnTo>
                  <a:lnTo>
                    <a:pt x="1008" y="744"/>
                  </a:lnTo>
                  <a:lnTo>
                    <a:pt x="1008" y="732"/>
                  </a:lnTo>
                  <a:lnTo>
                    <a:pt x="1038" y="732"/>
                  </a:lnTo>
                  <a:lnTo>
                    <a:pt x="1038" y="720"/>
                  </a:lnTo>
                  <a:lnTo>
                    <a:pt x="1086" y="720"/>
                  </a:lnTo>
                  <a:lnTo>
                    <a:pt x="1086" y="714"/>
                  </a:lnTo>
                  <a:lnTo>
                    <a:pt x="1126" y="714"/>
                  </a:lnTo>
                  <a:lnTo>
                    <a:pt x="1126" y="706"/>
                  </a:lnTo>
                  <a:lnTo>
                    <a:pt x="1146" y="706"/>
                  </a:lnTo>
                  <a:lnTo>
                    <a:pt x="1146" y="692"/>
                  </a:lnTo>
                  <a:lnTo>
                    <a:pt x="1176" y="692"/>
                  </a:lnTo>
                  <a:lnTo>
                    <a:pt x="1176" y="674"/>
                  </a:lnTo>
                  <a:lnTo>
                    <a:pt x="1186" y="674"/>
                  </a:lnTo>
                  <a:lnTo>
                    <a:pt x="1186" y="662"/>
                  </a:lnTo>
                  <a:lnTo>
                    <a:pt x="1194" y="662"/>
                  </a:lnTo>
                  <a:lnTo>
                    <a:pt x="1194" y="650"/>
                  </a:lnTo>
                  <a:lnTo>
                    <a:pt x="1264" y="650"/>
                  </a:lnTo>
                  <a:lnTo>
                    <a:pt x="1264" y="640"/>
                  </a:lnTo>
                  <a:lnTo>
                    <a:pt x="1284" y="640"/>
                  </a:lnTo>
                  <a:lnTo>
                    <a:pt x="1284" y="630"/>
                  </a:lnTo>
                  <a:lnTo>
                    <a:pt x="1310" y="630"/>
                  </a:lnTo>
                  <a:lnTo>
                    <a:pt x="1310" y="622"/>
                  </a:lnTo>
                  <a:lnTo>
                    <a:pt x="1314" y="622"/>
                  </a:lnTo>
                  <a:lnTo>
                    <a:pt x="1314" y="610"/>
                  </a:lnTo>
                  <a:lnTo>
                    <a:pt x="1320" y="610"/>
                  </a:lnTo>
                  <a:lnTo>
                    <a:pt x="1320" y="602"/>
                  </a:lnTo>
                  <a:lnTo>
                    <a:pt x="1361" y="602"/>
                  </a:lnTo>
                  <a:lnTo>
                    <a:pt x="1361" y="592"/>
                  </a:lnTo>
                  <a:lnTo>
                    <a:pt x="1369" y="592"/>
                  </a:lnTo>
                  <a:lnTo>
                    <a:pt x="1369" y="582"/>
                  </a:lnTo>
                  <a:lnTo>
                    <a:pt x="1389" y="582"/>
                  </a:lnTo>
                  <a:lnTo>
                    <a:pt x="1389" y="574"/>
                  </a:lnTo>
                  <a:lnTo>
                    <a:pt x="1397" y="574"/>
                  </a:lnTo>
                  <a:lnTo>
                    <a:pt x="1397" y="568"/>
                  </a:lnTo>
                  <a:lnTo>
                    <a:pt x="1403" y="568"/>
                  </a:lnTo>
                  <a:lnTo>
                    <a:pt x="1403" y="560"/>
                  </a:lnTo>
                  <a:lnTo>
                    <a:pt x="1411" y="560"/>
                  </a:lnTo>
                  <a:lnTo>
                    <a:pt x="1411" y="552"/>
                  </a:lnTo>
                  <a:lnTo>
                    <a:pt x="1449" y="552"/>
                  </a:lnTo>
                  <a:lnTo>
                    <a:pt x="1449" y="544"/>
                  </a:lnTo>
                  <a:lnTo>
                    <a:pt x="1457" y="544"/>
                  </a:lnTo>
                  <a:lnTo>
                    <a:pt x="1457" y="534"/>
                  </a:lnTo>
                  <a:lnTo>
                    <a:pt x="1475" y="534"/>
                  </a:lnTo>
                  <a:lnTo>
                    <a:pt x="1475" y="522"/>
                  </a:lnTo>
                  <a:lnTo>
                    <a:pt x="1481" y="522"/>
                  </a:lnTo>
                  <a:lnTo>
                    <a:pt x="1481" y="512"/>
                  </a:lnTo>
                  <a:lnTo>
                    <a:pt x="1487" y="512"/>
                  </a:lnTo>
                  <a:lnTo>
                    <a:pt x="1487" y="504"/>
                  </a:lnTo>
                  <a:lnTo>
                    <a:pt x="1513" y="504"/>
                  </a:lnTo>
                  <a:lnTo>
                    <a:pt x="1513" y="488"/>
                  </a:lnTo>
                  <a:lnTo>
                    <a:pt x="1523" y="488"/>
                  </a:lnTo>
                  <a:lnTo>
                    <a:pt x="1523" y="468"/>
                  </a:lnTo>
                  <a:lnTo>
                    <a:pt x="1539" y="468"/>
                  </a:lnTo>
                  <a:lnTo>
                    <a:pt x="1539" y="457"/>
                  </a:lnTo>
                  <a:lnTo>
                    <a:pt x="1553" y="457"/>
                  </a:lnTo>
                  <a:lnTo>
                    <a:pt x="1553" y="447"/>
                  </a:lnTo>
                  <a:lnTo>
                    <a:pt x="1565" y="447"/>
                  </a:lnTo>
                  <a:lnTo>
                    <a:pt x="1565" y="427"/>
                  </a:lnTo>
                  <a:lnTo>
                    <a:pt x="1583" y="427"/>
                  </a:lnTo>
                  <a:lnTo>
                    <a:pt x="1583" y="409"/>
                  </a:lnTo>
                  <a:lnTo>
                    <a:pt x="1611" y="409"/>
                  </a:lnTo>
                  <a:lnTo>
                    <a:pt x="1611" y="399"/>
                  </a:lnTo>
                  <a:lnTo>
                    <a:pt x="1621" y="399"/>
                  </a:lnTo>
                  <a:lnTo>
                    <a:pt x="1621" y="387"/>
                  </a:lnTo>
                  <a:lnTo>
                    <a:pt x="1637" y="387"/>
                  </a:lnTo>
                  <a:lnTo>
                    <a:pt x="1637" y="379"/>
                  </a:lnTo>
                  <a:lnTo>
                    <a:pt x="1643" y="379"/>
                  </a:lnTo>
                  <a:lnTo>
                    <a:pt x="1643" y="359"/>
                  </a:lnTo>
                  <a:lnTo>
                    <a:pt x="1679" y="359"/>
                  </a:lnTo>
                  <a:lnTo>
                    <a:pt x="1679" y="341"/>
                  </a:lnTo>
                  <a:lnTo>
                    <a:pt x="1687" y="341"/>
                  </a:lnTo>
                  <a:lnTo>
                    <a:pt x="1687" y="327"/>
                  </a:lnTo>
                  <a:lnTo>
                    <a:pt x="1693" y="327"/>
                  </a:lnTo>
                  <a:lnTo>
                    <a:pt x="1693" y="313"/>
                  </a:lnTo>
                  <a:lnTo>
                    <a:pt x="1731" y="313"/>
                  </a:lnTo>
                  <a:lnTo>
                    <a:pt x="1731" y="303"/>
                  </a:lnTo>
                  <a:lnTo>
                    <a:pt x="1759" y="303"/>
                  </a:lnTo>
                  <a:lnTo>
                    <a:pt x="1759" y="295"/>
                  </a:lnTo>
                  <a:lnTo>
                    <a:pt x="1793" y="295"/>
                  </a:lnTo>
                  <a:lnTo>
                    <a:pt x="1793" y="273"/>
                  </a:lnTo>
                  <a:lnTo>
                    <a:pt x="1815" y="273"/>
                  </a:lnTo>
                  <a:lnTo>
                    <a:pt x="1815" y="263"/>
                  </a:lnTo>
                  <a:lnTo>
                    <a:pt x="1835" y="263"/>
                  </a:lnTo>
                  <a:lnTo>
                    <a:pt x="1835" y="253"/>
                  </a:lnTo>
                  <a:lnTo>
                    <a:pt x="1849" y="253"/>
                  </a:lnTo>
                  <a:lnTo>
                    <a:pt x="1849" y="233"/>
                  </a:lnTo>
                  <a:lnTo>
                    <a:pt x="1855" y="233"/>
                  </a:lnTo>
                  <a:lnTo>
                    <a:pt x="1855" y="219"/>
                  </a:lnTo>
                  <a:lnTo>
                    <a:pt x="1861" y="219"/>
                  </a:lnTo>
                  <a:lnTo>
                    <a:pt x="1861" y="211"/>
                  </a:lnTo>
                  <a:lnTo>
                    <a:pt x="1865" y="211"/>
                  </a:lnTo>
                  <a:lnTo>
                    <a:pt x="1865" y="195"/>
                  </a:lnTo>
                  <a:lnTo>
                    <a:pt x="1871" y="195"/>
                  </a:lnTo>
                  <a:lnTo>
                    <a:pt x="1871" y="177"/>
                  </a:lnTo>
                  <a:lnTo>
                    <a:pt x="1927" y="177"/>
                  </a:lnTo>
                  <a:lnTo>
                    <a:pt x="1927" y="167"/>
                  </a:lnTo>
                  <a:lnTo>
                    <a:pt x="1935" y="167"/>
                  </a:lnTo>
                  <a:lnTo>
                    <a:pt x="1935" y="157"/>
                  </a:lnTo>
                  <a:lnTo>
                    <a:pt x="1948" y="157"/>
                  </a:lnTo>
                  <a:lnTo>
                    <a:pt x="1948" y="146"/>
                  </a:lnTo>
                  <a:lnTo>
                    <a:pt x="1956" y="146"/>
                  </a:lnTo>
                  <a:lnTo>
                    <a:pt x="1956" y="126"/>
                  </a:lnTo>
                  <a:lnTo>
                    <a:pt x="2012" y="126"/>
                  </a:lnTo>
                  <a:lnTo>
                    <a:pt x="2012" y="110"/>
                  </a:lnTo>
                  <a:lnTo>
                    <a:pt x="2020" y="110"/>
                  </a:lnTo>
                  <a:lnTo>
                    <a:pt x="2020" y="98"/>
                  </a:lnTo>
                  <a:lnTo>
                    <a:pt x="2024" y="98"/>
                  </a:lnTo>
                  <a:lnTo>
                    <a:pt x="2024" y="86"/>
                  </a:lnTo>
                  <a:lnTo>
                    <a:pt x="2036" y="86"/>
                  </a:lnTo>
                  <a:lnTo>
                    <a:pt x="2036" y="76"/>
                  </a:lnTo>
                  <a:lnTo>
                    <a:pt x="2120" y="76"/>
                  </a:lnTo>
                  <a:lnTo>
                    <a:pt x="2120" y="64"/>
                  </a:lnTo>
                  <a:lnTo>
                    <a:pt x="2176" y="64"/>
                  </a:lnTo>
                  <a:lnTo>
                    <a:pt x="2176" y="48"/>
                  </a:lnTo>
                  <a:lnTo>
                    <a:pt x="2218" y="48"/>
                  </a:lnTo>
                  <a:lnTo>
                    <a:pt x="2218" y="34"/>
                  </a:lnTo>
                  <a:lnTo>
                    <a:pt x="2226" y="34"/>
                  </a:lnTo>
                  <a:lnTo>
                    <a:pt x="2226" y="20"/>
                  </a:lnTo>
                  <a:lnTo>
                    <a:pt x="2248" y="20"/>
                  </a:lnTo>
                  <a:lnTo>
                    <a:pt x="2248" y="0"/>
                  </a:lnTo>
                </a:path>
              </a:pathLst>
            </a:custGeom>
            <a:noFill/>
            <a:ln w="28575">
              <a:solidFill>
                <a:schemeClr val="accent4">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25" name="Freeform 37">
              <a:extLst>
                <a:ext uri="{FF2B5EF4-FFF2-40B4-BE49-F238E27FC236}">
                  <a16:creationId xmlns:a16="http://schemas.microsoft.com/office/drawing/2014/main" id="{9E4C3D0B-BB1F-3AF4-3247-51AC0FC5B398}"/>
                </a:ext>
              </a:extLst>
            </p:cNvPr>
            <p:cNvSpPr>
              <a:spLocks/>
            </p:cNvSpPr>
            <p:nvPr/>
          </p:nvSpPr>
          <p:spPr bwMode="auto">
            <a:xfrm>
              <a:off x="1710153" y="1891690"/>
              <a:ext cx="3196400" cy="3036729"/>
            </a:xfrm>
            <a:custGeom>
              <a:avLst/>
              <a:gdLst>
                <a:gd name="T0" fmla="*/ 8 w 2142"/>
                <a:gd name="T1" fmla="*/ 2011 h 2035"/>
                <a:gd name="T2" fmla="*/ 30 w 2142"/>
                <a:gd name="T3" fmla="*/ 1975 h 2035"/>
                <a:gd name="T4" fmla="*/ 56 w 2142"/>
                <a:gd name="T5" fmla="*/ 1943 h 2035"/>
                <a:gd name="T6" fmla="*/ 76 w 2142"/>
                <a:gd name="T7" fmla="*/ 1888 h 2035"/>
                <a:gd name="T8" fmla="*/ 124 w 2142"/>
                <a:gd name="T9" fmla="*/ 1874 h 2035"/>
                <a:gd name="T10" fmla="*/ 132 w 2142"/>
                <a:gd name="T11" fmla="*/ 1838 h 2035"/>
                <a:gd name="T12" fmla="*/ 150 w 2142"/>
                <a:gd name="T13" fmla="*/ 1822 h 2035"/>
                <a:gd name="T14" fmla="*/ 169 w 2142"/>
                <a:gd name="T15" fmla="*/ 1740 h 2035"/>
                <a:gd name="T16" fmla="*/ 185 w 2142"/>
                <a:gd name="T17" fmla="*/ 1704 h 2035"/>
                <a:gd name="T18" fmla="*/ 193 w 2142"/>
                <a:gd name="T19" fmla="*/ 1660 h 2035"/>
                <a:gd name="T20" fmla="*/ 211 w 2142"/>
                <a:gd name="T21" fmla="*/ 1628 h 2035"/>
                <a:gd name="T22" fmla="*/ 227 w 2142"/>
                <a:gd name="T23" fmla="*/ 1595 h 2035"/>
                <a:gd name="T24" fmla="*/ 263 w 2142"/>
                <a:gd name="T25" fmla="*/ 1551 h 2035"/>
                <a:gd name="T26" fmla="*/ 285 w 2142"/>
                <a:gd name="T27" fmla="*/ 1519 h 2035"/>
                <a:gd name="T28" fmla="*/ 319 w 2142"/>
                <a:gd name="T29" fmla="*/ 1501 h 2035"/>
                <a:gd name="T30" fmla="*/ 333 w 2142"/>
                <a:gd name="T31" fmla="*/ 1455 h 2035"/>
                <a:gd name="T32" fmla="*/ 367 w 2142"/>
                <a:gd name="T33" fmla="*/ 1419 h 2035"/>
                <a:gd name="T34" fmla="*/ 377 w 2142"/>
                <a:gd name="T35" fmla="*/ 1365 h 2035"/>
                <a:gd name="T36" fmla="*/ 395 w 2142"/>
                <a:gd name="T37" fmla="*/ 1331 h 2035"/>
                <a:gd name="T38" fmla="*/ 407 w 2142"/>
                <a:gd name="T39" fmla="*/ 1292 h 2035"/>
                <a:gd name="T40" fmla="*/ 463 w 2142"/>
                <a:gd name="T41" fmla="*/ 1270 h 2035"/>
                <a:gd name="T42" fmla="*/ 473 w 2142"/>
                <a:gd name="T43" fmla="*/ 1242 h 2035"/>
                <a:gd name="T44" fmla="*/ 497 w 2142"/>
                <a:gd name="T45" fmla="*/ 1226 h 2035"/>
                <a:gd name="T46" fmla="*/ 511 w 2142"/>
                <a:gd name="T47" fmla="*/ 1196 h 2035"/>
                <a:gd name="T48" fmla="*/ 587 w 2142"/>
                <a:gd name="T49" fmla="*/ 1168 h 2035"/>
                <a:gd name="T50" fmla="*/ 611 w 2142"/>
                <a:gd name="T51" fmla="*/ 1116 h 2035"/>
                <a:gd name="T52" fmla="*/ 643 w 2142"/>
                <a:gd name="T53" fmla="*/ 1100 h 2035"/>
                <a:gd name="T54" fmla="*/ 661 w 2142"/>
                <a:gd name="T55" fmla="*/ 1080 h 2035"/>
                <a:gd name="T56" fmla="*/ 703 w 2142"/>
                <a:gd name="T57" fmla="*/ 1066 h 2035"/>
                <a:gd name="T58" fmla="*/ 713 w 2142"/>
                <a:gd name="T59" fmla="*/ 1048 h 2035"/>
                <a:gd name="T60" fmla="*/ 747 w 2142"/>
                <a:gd name="T61" fmla="*/ 1030 h 2035"/>
                <a:gd name="T62" fmla="*/ 816 w 2142"/>
                <a:gd name="T63" fmla="*/ 1006 h 2035"/>
                <a:gd name="T64" fmla="*/ 846 w 2142"/>
                <a:gd name="T65" fmla="*/ 977 h 2035"/>
                <a:gd name="T66" fmla="*/ 894 w 2142"/>
                <a:gd name="T67" fmla="*/ 949 h 2035"/>
                <a:gd name="T68" fmla="*/ 920 w 2142"/>
                <a:gd name="T69" fmla="*/ 935 h 2035"/>
                <a:gd name="T70" fmla="*/ 930 w 2142"/>
                <a:gd name="T71" fmla="*/ 909 h 2035"/>
                <a:gd name="T72" fmla="*/ 946 w 2142"/>
                <a:gd name="T73" fmla="*/ 891 h 2035"/>
                <a:gd name="T74" fmla="*/ 958 w 2142"/>
                <a:gd name="T75" fmla="*/ 871 h 2035"/>
                <a:gd name="T76" fmla="*/ 1056 w 2142"/>
                <a:gd name="T77" fmla="*/ 835 h 2035"/>
                <a:gd name="T78" fmla="*/ 1090 w 2142"/>
                <a:gd name="T79" fmla="*/ 793 h 2035"/>
                <a:gd name="T80" fmla="*/ 1134 w 2142"/>
                <a:gd name="T81" fmla="*/ 771 h 2035"/>
                <a:gd name="T82" fmla="*/ 1158 w 2142"/>
                <a:gd name="T83" fmla="*/ 727 h 2035"/>
                <a:gd name="T84" fmla="*/ 1242 w 2142"/>
                <a:gd name="T85" fmla="*/ 691 h 2035"/>
                <a:gd name="T86" fmla="*/ 1256 w 2142"/>
                <a:gd name="T87" fmla="*/ 638 h 2035"/>
                <a:gd name="T88" fmla="*/ 1349 w 2142"/>
                <a:gd name="T89" fmla="*/ 602 h 2035"/>
                <a:gd name="T90" fmla="*/ 1389 w 2142"/>
                <a:gd name="T91" fmla="*/ 560 h 2035"/>
                <a:gd name="T92" fmla="*/ 1439 w 2142"/>
                <a:gd name="T93" fmla="*/ 534 h 2035"/>
                <a:gd name="T94" fmla="*/ 1467 w 2142"/>
                <a:gd name="T95" fmla="*/ 480 h 2035"/>
                <a:gd name="T96" fmla="*/ 1539 w 2142"/>
                <a:gd name="T97" fmla="*/ 462 h 2035"/>
                <a:gd name="T98" fmla="*/ 1617 w 2142"/>
                <a:gd name="T99" fmla="*/ 398 h 2035"/>
                <a:gd name="T100" fmla="*/ 1717 w 2142"/>
                <a:gd name="T101" fmla="*/ 367 h 2035"/>
                <a:gd name="T102" fmla="*/ 1729 w 2142"/>
                <a:gd name="T103" fmla="*/ 301 h 2035"/>
                <a:gd name="T104" fmla="*/ 1787 w 2142"/>
                <a:gd name="T105" fmla="*/ 263 h 2035"/>
                <a:gd name="T106" fmla="*/ 1819 w 2142"/>
                <a:gd name="T107" fmla="*/ 221 h 2035"/>
                <a:gd name="T108" fmla="*/ 1855 w 2142"/>
                <a:gd name="T109" fmla="*/ 177 h 2035"/>
                <a:gd name="T110" fmla="*/ 1897 w 2142"/>
                <a:gd name="T111" fmla="*/ 137 h 2035"/>
                <a:gd name="T112" fmla="*/ 2028 w 2142"/>
                <a:gd name="T113" fmla="*/ 107 h 2035"/>
                <a:gd name="T114" fmla="*/ 2058 w 2142"/>
                <a:gd name="T115" fmla="*/ 58 h 2035"/>
                <a:gd name="T116" fmla="*/ 2128 w 2142"/>
                <a:gd name="T117" fmla="*/ 26 h 2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2" h="2035">
                  <a:moveTo>
                    <a:pt x="0" y="2035"/>
                  </a:moveTo>
                  <a:lnTo>
                    <a:pt x="0" y="2025"/>
                  </a:lnTo>
                  <a:lnTo>
                    <a:pt x="2" y="2025"/>
                  </a:lnTo>
                  <a:lnTo>
                    <a:pt x="2" y="2011"/>
                  </a:lnTo>
                  <a:lnTo>
                    <a:pt x="8" y="2011"/>
                  </a:lnTo>
                  <a:lnTo>
                    <a:pt x="8" y="1997"/>
                  </a:lnTo>
                  <a:lnTo>
                    <a:pt x="20" y="1997"/>
                  </a:lnTo>
                  <a:lnTo>
                    <a:pt x="20" y="1987"/>
                  </a:lnTo>
                  <a:lnTo>
                    <a:pt x="30" y="1987"/>
                  </a:lnTo>
                  <a:lnTo>
                    <a:pt x="30" y="1975"/>
                  </a:lnTo>
                  <a:lnTo>
                    <a:pt x="44" y="1975"/>
                  </a:lnTo>
                  <a:lnTo>
                    <a:pt x="44" y="1965"/>
                  </a:lnTo>
                  <a:lnTo>
                    <a:pt x="50" y="1965"/>
                  </a:lnTo>
                  <a:lnTo>
                    <a:pt x="50" y="1943"/>
                  </a:lnTo>
                  <a:lnTo>
                    <a:pt x="56" y="1943"/>
                  </a:lnTo>
                  <a:lnTo>
                    <a:pt x="56" y="1910"/>
                  </a:lnTo>
                  <a:lnTo>
                    <a:pt x="70" y="1910"/>
                  </a:lnTo>
                  <a:lnTo>
                    <a:pt x="70" y="1898"/>
                  </a:lnTo>
                  <a:lnTo>
                    <a:pt x="76" y="1898"/>
                  </a:lnTo>
                  <a:lnTo>
                    <a:pt x="76" y="1888"/>
                  </a:lnTo>
                  <a:lnTo>
                    <a:pt x="88" y="1888"/>
                  </a:lnTo>
                  <a:lnTo>
                    <a:pt x="88" y="1880"/>
                  </a:lnTo>
                  <a:lnTo>
                    <a:pt x="96" y="1880"/>
                  </a:lnTo>
                  <a:lnTo>
                    <a:pt x="96" y="1874"/>
                  </a:lnTo>
                  <a:lnTo>
                    <a:pt x="124" y="1874"/>
                  </a:lnTo>
                  <a:lnTo>
                    <a:pt x="124" y="1866"/>
                  </a:lnTo>
                  <a:lnTo>
                    <a:pt x="128" y="1866"/>
                  </a:lnTo>
                  <a:lnTo>
                    <a:pt x="128" y="1846"/>
                  </a:lnTo>
                  <a:lnTo>
                    <a:pt x="132" y="1846"/>
                  </a:lnTo>
                  <a:lnTo>
                    <a:pt x="132" y="1838"/>
                  </a:lnTo>
                  <a:lnTo>
                    <a:pt x="140" y="1838"/>
                  </a:lnTo>
                  <a:lnTo>
                    <a:pt x="140" y="1830"/>
                  </a:lnTo>
                  <a:lnTo>
                    <a:pt x="148" y="1830"/>
                  </a:lnTo>
                  <a:lnTo>
                    <a:pt x="148" y="1822"/>
                  </a:lnTo>
                  <a:lnTo>
                    <a:pt x="150" y="1822"/>
                  </a:lnTo>
                  <a:lnTo>
                    <a:pt x="150" y="1786"/>
                  </a:lnTo>
                  <a:lnTo>
                    <a:pt x="158" y="1786"/>
                  </a:lnTo>
                  <a:lnTo>
                    <a:pt x="158" y="1754"/>
                  </a:lnTo>
                  <a:lnTo>
                    <a:pt x="169" y="1754"/>
                  </a:lnTo>
                  <a:lnTo>
                    <a:pt x="169" y="1740"/>
                  </a:lnTo>
                  <a:lnTo>
                    <a:pt x="177" y="1740"/>
                  </a:lnTo>
                  <a:lnTo>
                    <a:pt x="177" y="1710"/>
                  </a:lnTo>
                  <a:lnTo>
                    <a:pt x="181" y="1710"/>
                  </a:lnTo>
                  <a:lnTo>
                    <a:pt x="181" y="1704"/>
                  </a:lnTo>
                  <a:lnTo>
                    <a:pt x="185" y="1704"/>
                  </a:lnTo>
                  <a:lnTo>
                    <a:pt x="185" y="1690"/>
                  </a:lnTo>
                  <a:lnTo>
                    <a:pt x="191" y="1690"/>
                  </a:lnTo>
                  <a:lnTo>
                    <a:pt x="191" y="1668"/>
                  </a:lnTo>
                  <a:lnTo>
                    <a:pt x="193" y="1668"/>
                  </a:lnTo>
                  <a:lnTo>
                    <a:pt x="193" y="1660"/>
                  </a:lnTo>
                  <a:lnTo>
                    <a:pt x="199" y="1660"/>
                  </a:lnTo>
                  <a:lnTo>
                    <a:pt x="199" y="1640"/>
                  </a:lnTo>
                  <a:lnTo>
                    <a:pt x="203" y="1640"/>
                  </a:lnTo>
                  <a:lnTo>
                    <a:pt x="203" y="1628"/>
                  </a:lnTo>
                  <a:lnTo>
                    <a:pt x="211" y="1628"/>
                  </a:lnTo>
                  <a:lnTo>
                    <a:pt x="211" y="1611"/>
                  </a:lnTo>
                  <a:lnTo>
                    <a:pt x="217" y="1611"/>
                  </a:lnTo>
                  <a:lnTo>
                    <a:pt x="217" y="1605"/>
                  </a:lnTo>
                  <a:lnTo>
                    <a:pt x="227" y="1605"/>
                  </a:lnTo>
                  <a:lnTo>
                    <a:pt x="227" y="1595"/>
                  </a:lnTo>
                  <a:lnTo>
                    <a:pt x="233" y="1595"/>
                  </a:lnTo>
                  <a:lnTo>
                    <a:pt x="233" y="1579"/>
                  </a:lnTo>
                  <a:lnTo>
                    <a:pt x="255" y="1579"/>
                  </a:lnTo>
                  <a:lnTo>
                    <a:pt x="255" y="1551"/>
                  </a:lnTo>
                  <a:lnTo>
                    <a:pt x="263" y="1551"/>
                  </a:lnTo>
                  <a:lnTo>
                    <a:pt x="263" y="1541"/>
                  </a:lnTo>
                  <a:lnTo>
                    <a:pt x="277" y="1541"/>
                  </a:lnTo>
                  <a:lnTo>
                    <a:pt x="277" y="1529"/>
                  </a:lnTo>
                  <a:lnTo>
                    <a:pt x="285" y="1529"/>
                  </a:lnTo>
                  <a:lnTo>
                    <a:pt x="285" y="1519"/>
                  </a:lnTo>
                  <a:lnTo>
                    <a:pt x="305" y="1519"/>
                  </a:lnTo>
                  <a:lnTo>
                    <a:pt x="305" y="1505"/>
                  </a:lnTo>
                  <a:lnTo>
                    <a:pt x="309" y="1505"/>
                  </a:lnTo>
                  <a:lnTo>
                    <a:pt x="309" y="1501"/>
                  </a:lnTo>
                  <a:lnTo>
                    <a:pt x="319" y="1501"/>
                  </a:lnTo>
                  <a:lnTo>
                    <a:pt x="319" y="1493"/>
                  </a:lnTo>
                  <a:lnTo>
                    <a:pt x="325" y="1493"/>
                  </a:lnTo>
                  <a:lnTo>
                    <a:pt x="325" y="1463"/>
                  </a:lnTo>
                  <a:lnTo>
                    <a:pt x="333" y="1463"/>
                  </a:lnTo>
                  <a:lnTo>
                    <a:pt x="333" y="1455"/>
                  </a:lnTo>
                  <a:lnTo>
                    <a:pt x="347" y="1455"/>
                  </a:lnTo>
                  <a:lnTo>
                    <a:pt x="347" y="1437"/>
                  </a:lnTo>
                  <a:lnTo>
                    <a:pt x="353" y="1437"/>
                  </a:lnTo>
                  <a:lnTo>
                    <a:pt x="353" y="1419"/>
                  </a:lnTo>
                  <a:lnTo>
                    <a:pt x="367" y="1419"/>
                  </a:lnTo>
                  <a:lnTo>
                    <a:pt x="367" y="1411"/>
                  </a:lnTo>
                  <a:lnTo>
                    <a:pt x="371" y="1411"/>
                  </a:lnTo>
                  <a:lnTo>
                    <a:pt x="371" y="1405"/>
                  </a:lnTo>
                  <a:lnTo>
                    <a:pt x="377" y="1405"/>
                  </a:lnTo>
                  <a:lnTo>
                    <a:pt x="377" y="1365"/>
                  </a:lnTo>
                  <a:lnTo>
                    <a:pt x="383" y="1365"/>
                  </a:lnTo>
                  <a:lnTo>
                    <a:pt x="383" y="1355"/>
                  </a:lnTo>
                  <a:lnTo>
                    <a:pt x="389" y="1355"/>
                  </a:lnTo>
                  <a:lnTo>
                    <a:pt x="389" y="1331"/>
                  </a:lnTo>
                  <a:lnTo>
                    <a:pt x="395" y="1331"/>
                  </a:lnTo>
                  <a:lnTo>
                    <a:pt x="395" y="1323"/>
                  </a:lnTo>
                  <a:lnTo>
                    <a:pt x="403" y="1323"/>
                  </a:lnTo>
                  <a:lnTo>
                    <a:pt x="403" y="1307"/>
                  </a:lnTo>
                  <a:lnTo>
                    <a:pt x="407" y="1307"/>
                  </a:lnTo>
                  <a:lnTo>
                    <a:pt x="407" y="1292"/>
                  </a:lnTo>
                  <a:lnTo>
                    <a:pt x="445" y="1292"/>
                  </a:lnTo>
                  <a:lnTo>
                    <a:pt x="445" y="1280"/>
                  </a:lnTo>
                  <a:lnTo>
                    <a:pt x="455" y="1280"/>
                  </a:lnTo>
                  <a:lnTo>
                    <a:pt x="455" y="1270"/>
                  </a:lnTo>
                  <a:lnTo>
                    <a:pt x="463" y="1270"/>
                  </a:lnTo>
                  <a:lnTo>
                    <a:pt x="463" y="1262"/>
                  </a:lnTo>
                  <a:lnTo>
                    <a:pt x="469" y="1262"/>
                  </a:lnTo>
                  <a:lnTo>
                    <a:pt x="469" y="1252"/>
                  </a:lnTo>
                  <a:lnTo>
                    <a:pt x="473" y="1252"/>
                  </a:lnTo>
                  <a:lnTo>
                    <a:pt x="473" y="1242"/>
                  </a:lnTo>
                  <a:lnTo>
                    <a:pt x="489" y="1242"/>
                  </a:lnTo>
                  <a:lnTo>
                    <a:pt x="489" y="1234"/>
                  </a:lnTo>
                  <a:lnTo>
                    <a:pt x="493" y="1234"/>
                  </a:lnTo>
                  <a:lnTo>
                    <a:pt x="493" y="1226"/>
                  </a:lnTo>
                  <a:lnTo>
                    <a:pt x="497" y="1226"/>
                  </a:lnTo>
                  <a:lnTo>
                    <a:pt x="497" y="1220"/>
                  </a:lnTo>
                  <a:lnTo>
                    <a:pt x="503" y="1220"/>
                  </a:lnTo>
                  <a:lnTo>
                    <a:pt x="503" y="1210"/>
                  </a:lnTo>
                  <a:lnTo>
                    <a:pt x="511" y="1210"/>
                  </a:lnTo>
                  <a:lnTo>
                    <a:pt x="511" y="1196"/>
                  </a:lnTo>
                  <a:lnTo>
                    <a:pt x="515" y="1196"/>
                  </a:lnTo>
                  <a:lnTo>
                    <a:pt x="515" y="1178"/>
                  </a:lnTo>
                  <a:lnTo>
                    <a:pt x="521" y="1178"/>
                  </a:lnTo>
                  <a:lnTo>
                    <a:pt x="521" y="1168"/>
                  </a:lnTo>
                  <a:lnTo>
                    <a:pt x="587" y="1168"/>
                  </a:lnTo>
                  <a:lnTo>
                    <a:pt x="587" y="1154"/>
                  </a:lnTo>
                  <a:lnTo>
                    <a:pt x="593" y="1154"/>
                  </a:lnTo>
                  <a:lnTo>
                    <a:pt x="593" y="1144"/>
                  </a:lnTo>
                  <a:lnTo>
                    <a:pt x="611" y="1144"/>
                  </a:lnTo>
                  <a:lnTo>
                    <a:pt x="611" y="1116"/>
                  </a:lnTo>
                  <a:lnTo>
                    <a:pt x="633" y="1116"/>
                  </a:lnTo>
                  <a:lnTo>
                    <a:pt x="633" y="1108"/>
                  </a:lnTo>
                  <a:lnTo>
                    <a:pt x="639" y="1108"/>
                  </a:lnTo>
                  <a:lnTo>
                    <a:pt x="639" y="1100"/>
                  </a:lnTo>
                  <a:lnTo>
                    <a:pt x="643" y="1100"/>
                  </a:lnTo>
                  <a:lnTo>
                    <a:pt x="643" y="1092"/>
                  </a:lnTo>
                  <a:lnTo>
                    <a:pt x="657" y="1092"/>
                  </a:lnTo>
                  <a:lnTo>
                    <a:pt x="657" y="1086"/>
                  </a:lnTo>
                  <a:lnTo>
                    <a:pt x="661" y="1086"/>
                  </a:lnTo>
                  <a:lnTo>
                    <a:pt x="661" y="1080"/>
                  </a:lnTo>
                  <a:lnTo>
                    <a:pt x="695" y="1080"/>
                  </a:lnTo>
                  <a:lnTo>
                    <a:pt x="695" y="1074"/>
                  </a:lnTo>
                  <a:lnTo>
                    <a:pt x="697" y="1074"/>
                  </a:lnTo>
                  <a:lnTo>
                    <a:pt x="697" y="1066"/>
                  </a:lnTo>
                  <a:lnTo>
                    <a:pt x="703" y="1066"/>
                  </a:lnTo>
                  <a:lnTo>
                    <a:pt x="703" y="1062"/>
                  </a:lnTo>
                  <a:lnTo>
                    <a:pt x="709" y="1062"/>
                  </a:lnTo>
                  <a:lnTo>
                    <a:pt x="709" y="1054"/>
                  </a:lnTo>
                  <a:lnTo>
                    <a:pt x="713" y="1054"/>
                  </a:lnTo>
                  <a:lnTo>
                    <a:pt x="713" y="1048"/>
                  </a:lnTo>
                  <a:lnTo>
                    <a:pt x="717" y="1048"/>
                  </a:lnTo>
                  <a:lnTo>
                    <a:pt x="717" y="1036"/>
                  </a:lnTo>
                  <a:lnTo>
                    <a:pt x="739" y="1036"/>
                  </a:lnTo>
                  <a:lnTo>
                    <a:pt x="739" y="1030"/>
                  </a:lnTo>
                  <a:lnTo>
                    <a:pt x="747" y="1030"/>
                  </a:lnTo>
                  <a:lnTo>
                    <a:pt x="747" y="1022"/>
                  </a:lnTo>
                  <a:lnTo>
                    <a:pt x="753" y="1022"/>
                  </a:lnTo>
                  <a:lnTo>
                    <a:pt x="753" y="1016"/>
                  </a:lnTo>
                  <a:lnTo>
                    <a:pt x="816" y="1016"/>
                  </a:lnTo>
                  <a:lnTo>
                    <a:pt x="816" y="1006"/>
                  </a:lnTo>
                  <a:lnTo>
                    <a:pt x="822" y="1006"/>
                  </a:lnTo>
                  <a:lnTo>
                    <a:pt x="822" y="989"/>
                  </a:lnTo>
                  <a:lnTo>
                    <a:pt x="828" y="989"/>
                  </a:lnTo>
                  <a:lnTo>
                    <a:pt x="828" y="977"/>
                  </a:lnTo>
                  <a:lnTo>
                    <a:pt x="846" y="977"/>
                  </a:lnTo>
                  <a:lnTo>
                    <a:pt x="846" y="973"/>
                  </a:lnTo>
                  <a:lnTo>
                    <a:pt x="852" y="973"/>
                  </a:lnTo>
                  <a:lnTo>
                    <a:pt x="852" y="961"/>
                  </a:lnTo>
                  <a:lnTo>
                    <a:pt x="894" y="961"/>
                  </a:lnTo>
                  <a:lnTo>
                    <a:pt x="894" y="949"/>
                  </a:lnTo>
                  <a:lnTo>
                    <a:pt x="910" y="949"/>
                  </a:lnTo>
                  <a:lnTo>
                    <a:pt x="910" y="941"/>
                  </a:lnTo>
                  <a:lnTo>
                    <a:pt x="914" y="941"/>
                  </a:lnTo>
                  <a:lnTo>
                    <a:pt x="914" y="935"/>
                  </a:lnTo>
                  <a:lnTo>
                    <a:pt x="920" y="935"/>
                  </a:lnTo>
                  <a:lnTo>
                    <a:pt x="920" y="927"/>
                  </a:lnTo>
                  <a:lnTo>
                    <a:pt x="924" y="927"/>
                  </a:lnTo>
                  <a:lnTo>
                    <a:pt x="924" y="919"/>
                  </a:lnTo>
                  <a:lnTo>
                    <a:pt x="930" y="919"/>
                  </a:lnTo>
                  <a:lnTo>
                    <a:pt x="930" y="909"/>
                  </a:lnTo>
                  <a:lnTo>
                    <a:pt x="934" y="909"/>
                  </a:lnTo>
                  <a:lnTo>
                    <a:pt x="934" y="903"/>
                  </a:lnTo>
                  <a:lnTo>
                    <a:pt x="936" y="903"/>
                  </a:lnTo>
                  <a:lnTo>
                    <a:pt x="936" y="891"/>
                  </a:lnTo>
                  <a:lnTo>
                    <a:pt x="946" y="891"/>
                  </a:lnTo>
                  <a:lnTo>
                    <a:pt x="946" y="883"/>
                  </a:lnTo>
                  <a:lnTo>
                    <a:pt x="952" y="883"/>
                  </a:lnTo>
                  <a:lnTo>
                    <a:pt x="952" y="875"/>
                  </a:lnTo>
                  <a:lnTo>
                    <a:pt x="958" y="875"/>
                  </a:lnTo>
                  <a:lnTo>
                    <a:pt x="958" y="871"/>
                  </a:lnTo>
                  <a:lnTo>
                    <a:pt x="1000" y="871"/>
                  </a:lnTo>
                  <a:lnTo>
                    <a:pt x="1000" y="845"/>
                  </a:lnTo>
                  <a:lnTo>
                    <a:pt x="1042" y="845"/>
                  </a:lnTo>
                  <a:lnTo>
                    <a:pt x="1042" y="835"/>
                  </a:lnTo>
                  <a:lnTo>
                    <a:pt x="1056" y="835"/>
                  </a:lnTo>
                  <a:lnTo>
                    <a:pt x="1056" y="823"/>
                  </a:lnTo>
                  <a:lnTo>
                    <a:pt x="1074" y="823"/>
                  </a:lnTo>
                  <a:lnTo>
                    <a:pt x="1074" y="813"/>
                  </a:lnTo>
                  <a:lnTo>
                    <a:pt x="1090" y="813"/>
                  </a:lnTo>
                  <a:lnTo>
                    <a:pt x="1090" y="793"/>
                  </a:lnTo>
                  <a:lnTo>
                    <a:pt x="1098" y="793"/>
                  </a:lnTo>
                  <a:lnTo>
                    <a:pt x="1098" y="783"/>
                  </a:lnTo>
                  <a:lnTo>
                    <a:pt x="1104" y="783"/>
                  </a:lnTo>
                  <a:lnTo>
                    <a:pt x="1104" y="771"/>
                  </a:lnTo>
                  <a:lnTo>
                    <a:pt x="1134" y="771"/>
                  </a:lnTo>
                  <a:lnTo>
                    <a:pt x="1134" y="755"/>
                  </a:lnTo>
                  <a:lnTo>
                    <a:pt x="1148" y="755"/>
                  </a:lnTo>
                  <a:lnTo>
                    <a:pt x="1148" y="733"/>
                  </a:lnTo>
                  <a:lnTo>
                    <a:pt x="1158" y="733"/>
                  </a:lnTo>
                  <a:lnTo>
                    <a:pt x="1158" y="727"/>
                  </a:lnTo>
                  <a:lnTo>
                    <a:pt x="1168" y="727"/>
                  </a:lnTo>
                  <a:lnTo>
                    <a:pt x="1168" y="707"/>
                  </a:lnTo>
                  <a:lnTo>
                    <a:pt x="1176" y="707"/>
                  </a:lnTo>
                  <a:lnTo>
                    <a:pt x="1176" y="691"/>
                  </a:lnTo>
                  <a:lnTo>
                    <a:pt x="1242" y="691"/>
                  </a:lnTo>
                  <a:lnTo>
                    <a:pt x="1242" y="664"/>
                  </a:lnTo>
                  <a:lnTo>
                    <a:pt x="1248" y="664"/>
                  </a:lnTo>
                  <a:lnTo>
                    <a:pt x="1248" y="650"/>
                  </a:lnTo>
                  <a:lnTo>
                    <a:pt x="1256" y="650"/>
                  </a:lnTo>
                  <a:lnTo>
                    <a:pt x="1256" y="638"/>
                  </a:lnTo>
                  <a:lnTo>
                    <a:pt x="1260" y="638"/>
                  </a:lnTo>
                  <a:lnTo>
                    <a:pt x="1260" y="626"/>
                  </a:lnTo>
                  <a:lnTo>
                    <a:pt x="1276" y="626"/>
                  </a:lnTo>
                  <a:lnTo>
                    <a:pt x="1276" y="602"/>
                  </a:lnTo>
                  <a:lnTo>
                    <a:pt x="1349" y="602"/>
                  </a:lnTo>
                  <a:lnTo>
                    <a:pt x="1349" y="588"/>
                  </a:lnTo>
                  <a:lnTo>
                    <a:pt x="1379" y="588"/>
                  </a:lnTo>
                  <a:lnTo>
                    <a:pt x="1379" y="574"/>
                  </a:lnTo>
                  <a:lnTo>
                    <a:pt x="1389" y="574"/>
                  </a:lnTo>
                  <a:lnTo>
                    <a:pt x="1389" y="560"/>
                  </a:lnTo>
                  <a:lnTo>
                    <a:pt x="1411" y="560"/>
                  </a:lnTo>
                  <a:lnTo>
                    <a:pt x="1411" y="546"/>
                  </a:lnTo>
                  <a:lnTo>
                    <a:pt x="1431" y="546"/>
                  </a:lnTo>
                  <a:lnTo>
                    <a:pt x="1431" y="534"/>
                  </a:lnTo>
                  <a:lnTo>
                    <a:pt x="1439" y="534"/>
                  </a:lnTo>
                  <a:lnTo>
                    <a:pt x="1439" y="514"/>
                  </a:lnTo>
                  <a:lnTo>
                    <a:pt x="1445" y="514"/>
                  </a:lnTo>
                  <a:lnTo>
                    <a:pt x="1445" y="494"/>
                  </a:lnTo>
                  <a:lnTo>
                    <a:pt x="1467" y="494"/>
                  </a:lnTo>
                  <a:lnTo>
                    <a:pt x="1467" y="480"/>
                  </a:lnTo>
                  <a:lnTo>
                    <a:pt x="1525" y="480"/>
                  </a:lnTo>
                  <a:lnTo>
                    <a:pt x="1525" y="474"/>
                  </a:lnTo>
                  <a:lnTo>
                    <a:pt x="1533" y="474"/>
                  </a:lnTo>
                  <a:lnTo>
                    <a:pt x="1533" y="462"/>
                  </a:lnTo>
                  <a:lnTo>
                    <a:pt x="1539" y="462"/>
                  </a:lnTo>
                  <a:lnTo>
                    <a:pt x="1539" y="450"/>
                  </a:lnTo>
                  <a:lnTo>
                    <a:pt x="1565" y="450"/>
                  </a:lnTo>
                  <a:lnTo>
                    <a:pt x="1565" y="426"/>
                  </a:lnTo>
                  <a:lnTo>
                    <a:pt x="1617" y="426"/>
                  </a:lnTo>
                  <a:lnTo>
                    <a:pt x="1617" y="398"/>
                  </a:lnTo>
                  <a:lnTo>
                    <a:pt x="1625" y="398"/>
                  </a:lnTo>
                  <a:lnTo>
                    <a:pt x="1625" y="386"/>
                  </a:lnTo>
                  <a:lnTo>
                    <a:pt x="1671" y="386"/>
                  </a:lnTo>
                  <a:lnTo>
                    <a:pt x="1671" y="367"/>
                  </a:lnTo>
                  <a:lnTo>
                    <a:pt x="1717" y="367"/>
                  </a:lnTo>
                  <a:lnTo>
                    <a:pt x="1717" y="347"/>
                  </a:lnTo>
                  <a:lnTo>
                    <a:pt x="1723" y="347"/>
                  </a:lnTo>
                  <a:lnTo>
                    <a:pt x="1723" y="325"/>
                  </a:lnTo>
                  <a:lnTo>
                    <a:pt x="1729" y="325"/>
                  </a:lnTo>
                  <a:lnTo>
                    <a:pt x="1729" y="301"/>
                  </a:lnTo>
                  <a:lnTo>
                    <a:pt x="1737" y="301"/>
                  </a:lnTo>
                  <a:lnTo>
                    <a:pt x="1737" y="289"/>
                  </a:lnTo>
                  <a:lnTo>
                    <a:pt x="1779" y="289"/>
                  </a:lnTo>
                  <a:lnTo>
                    <a:pt x="1779" y="263"/>
                  </a:lnTo>
                  <a:lnTo>
                    <a:pt x="1787" y="263"/>
                  </a:lnTo>
                  <a:lnTo>
                    <a:pt x="1787" y="245"/>
                  </a:lnTo>
                  <a:lnTo>
                    <a:pt x="1815" y="245"/>
                  </a:lnTo>
                  <a:lnTo>
                    <a:pt x="1815" y="233"/>
                  </a:lnTo>
                  <a:lnTo>
                    <a:pt x="1819" y="233"/>
                  </a:lnTo>
                  <a:lnTo>
                    <a:pt x="1819" y="221"/>
                  </a:lnTo>
                  <a:lnTo>
                    <a:pt x="1835" y="221"/>
                  </a:lnTo>
                  <a:lnTo>
                    <a:pt x="1835" y="203"/>
                  </a:lnTo>
                  <a:lnTo>
                    <a:pt x="1851" y="203"/>
                  </a:lnTo>
                  <a:lnTo>
                    <a:pt x="1851" y="177"/>
                  </a:lnTo>
                  <a:lnTo>
                    <a:pt x="1855" y="177"/>
                  </a:lnTo>
                  <a:lnTo>
                    <a:pt x="1855" y="163"/>
                  </a:lnTo>
                  <a:lnTo>
                    <a:pt x="1873" y="163"/>
                  </a:lnTo>
                  <a:lnTo>
                    <a:pt x="1873" y="149"/>
                  </a:lnTo>
                  <a:lnTo>
                    <a:pt x="1897" y="149"/>
                  </a:lnTo>
                  <a:lnTo>
                    <a:pt x="1897" y="137"/>
                  </a:lnTo>
                  <a:lnTo>
                    <a:pt x="1901" y="137"/>
                  </a:lnTo>
                  <a:lnTo>
                    <a:pt x="1901" y="121"/>
                  </a:lnTo>
                  <a:lnTo>
                    <a:pt x="1907" y="121"/>
                  </a:lnTo>
                  <a:lnTo>
                    <a:pt x="1907" y="107"/>
                  </a:lnTo>
                  <a:lnTo>
                    <a:pt x="2028" y="107"/>
                  </a:lnTo>
                  <a:lnTo>
                    <a:pt x="2028" y="97"/>
                  </a:lnTo>
                  <a:lnTo>
                    <a:pt x="2042" y="97"/>
                  </a:lnTo>
                  <a:lnTo>
                    <a:pt x="2042" y="79"/>
                  </a:lnTo>
                  <a:lnTo>
                    <a:pt x="2058" y="79"/>
                  </a:lnTo>
                  <a:lnTo>
                    <a:pt x="2058" y="58"/>
                  </a:lnTo>
                  <a:lnTo>
                    <a:pt x="2076" y="58"/>
                  </a:lnTo>
                  <a:lnTo>
                    <a:pt x="2076" y="44"/>
                  </a:lnTo>
                  <a:lnTo>
                    <a:pt x="2116" y="44"/>
                  </a:lnTo>
                  <a:lnTo>
                    <a:pt x="2116" y="26"/>
                  </a:lnTo>
                  <a:lnTo>
                    <a:pt x="2128" y="26"/>
                  </a:lnTo>
                  <a:lnTo>
                    <a:pt x="2128" y="10"/>
                  </a:lnTo>
                  <a:lnTo>
                    <a:pt x="2138" y="10"/>
                  </a:lnTo>
                  <a:lnTo>
                    <a:pt x="2138" y="0"/>
                  </a:lnTo>
                  <a:lnTo>
                    <a:pt x="2142" y="0"/>
                  </a:lnTo>
                </a:path>
              </a:pathLst>
            </a:custGeom>
            <a:noFill/>
            <a:ln w="285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IN" dirty="0">
                <a:latin typeface="Century Gothic" panose="020B0502020202020204" pitchFamily="34" charset="0"/>
              </a:endParaRPr>
            </a:p>
          </p:txBody>
        </p:sp>
        <p:sp>
          <p:nvSpPr>
            <p:cNvPr id="42" name="TextBox 41">
              <a:extLst>
                <a:ext uri="{FF2B5EF4-FFF2-40B4-BE49-F238E27FC236}">
                  <a16:creationId xmlns:a16="http://schemas.microsoft.com/office/drawing/2014/main" id="{F9CE430E-867C-8994-6E9C-B23CF8A208ED}"/>
                </a:ext>
              </a:extLst>
            </p:cNvPr>
            <p:cNvSpPr txBox="1"/>
            <p:nvPr/>
          </p:nvSpPr>
          <p:spPr>
            <a:xfrm>
              <a:off x="1309868" y="1876565"/>
              <a:ext cx="169918"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20</a:t>
              </a:r>
              <a:endParaRPr lang="en-IN" sz="1200" dirty="0">
                <a:latin typeface="Century Gothic" panose="020B0502020202020204" pitchFamily="34" charset="0"/>
                <a:ea typeface="MS Mincho" panose="02020609040205080304" pitchFamily="49" charset="-128"/>
              </a:endParaRPr>
            </a:p>
          </p:txBody>
        </p:sp>
        <p:sp>
          <p:nvSpPr>
            <p:cNvPr id="43" name="TextBox 42">
              <a:extLst>
                <a:ext uri="{FF2B5EF4-FFF2-40B4-BE49-F238E27FC236}">
                  <a16:creationId xmlns:a16="http://schemas.microsoft.com/office/drawing/2014/main" id="{35DFC3F9-4360-14DF-83B1-1B488A7D15A0}"/>
                </a:ext>
              </a:extLst>
            </p:cNvPr>
            <p:cNvSpPr txBox="1"/>
            <p:nvPr/>
          </p:nvSpPr>
          <p:spPr>
            <a:xfrm>
              <a:off x="1661504"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0</a:t>
              </a:r>
              <a:endParaRPr lang="en-IN" sz="1200" dirty="0">
                <a:latin typeface="Century Gothic" panose="020B0502020202020204" pitchFamily="34" charset="0"/>
                <a:ea typeface="MS Mincho" panose="02020609040205080304" pitchFamily="49" charset="-128"/>
              </a:endParaRPr>
            </a:p>
          </p:txBody>
        </p:sp>
        <p:sp>
          <p:nvSpPr>
            <p:cNvPr id="44" name="TextBox 43">
              <a:extLst>
                <a:ext uri="{FF2B5EF4-FFF2-40B4-BE49-F238E27FC236}">
                  <a16:creationId xmlns:a16="http://schemas.microsoft.com/office/drawing/2014/main" id="{5A5882BF-CE83-0BB2-B713-50C2979407AD}"/>
                </a:ext>
              </a:extLst>
            </p:cNvPr>
            <p:cNvSpPr txBox="1"/>
            <p:nvPr/>
          </p:nvSpPr>
          <p:spPr>
            <a:xfrm rot="16200000">
              <a:off x="-139047" y="3271461"/>
              <a:ext cx="2327560" cy="184666"/>
            </a:xfrm>
            <a:prstGeom prst="rect">
              <a:avLst/>
            </a:prstGeom>
            <a:noFill/>
          </p:spPr>
          <p:txBody>
            <a:bodyPr wrap="none" lIns="0" tIns="0" rIns="0" bIns="0" rtlCol="0">
              <a:spAutoFit/>
            </a:bodyPr>
            <a:lstStyle/>
            <a:p>
              <a:pPr algn="r"/>
              <a:r>
                <a:rPr lang="en-US" sz="1200" b="1" dirty="0">
                  <a:latin typeface="Century Gothic" panose="020B0502020202020204" pitchFamily="34" charset="0"/>
                  <a:ea typeface="MS Mincho" panose="02020609040205080304" pitchFamily="49" charset="-128"/>
                </a:rPr>
                <a:t>Cumulative Incidence Rate (%)</a:t>
              </a:r>
              <a:endParaRPr lang="en-IN" sz="1200" b="1" dirty="0">
                <a:latin typeface="Century Gothic" panose="020B0502020202020204" pitchFamily="34" charset="0"/>
                <a:ea typeface="MS Mincho" panose="02020609040205080304" pitchFamily="49" charset="-128"/>
              </a:endParaRPr>
            </a:p>
          </p:txBody>
        </p:sp>
        <p:sp>
          <p:nvSpPr>
            <p:cNvPr id="46" name="TextBox 45">
              <a:extLst>
                <a:ext uri="{FF2B5EF4-FFF2-40B4-BE49-F238E27FC236}">
                  <a16:creationId xmlns:a16="http://schemas.microsoft.com/office/drawing/2014/main" id="{239D1F3E-D34A-D787-5CC9-00F268DE5DF8}"/>
                </a:ext>
              </a:extLst>
            </p:cNvPr>
            <p:cNvSpPr txBox="1"/>
            <p:nvPr/>
          </p:nvSpPr>
          <p:spPr>
            <a:xfrm>
              <a:off x="1309868" y="2617467"/>
              <a:ext cx="169918"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15</a:t>
              </a:r>
              <a:endParaRPr lang="en-IN" sz="1200" dirty="0">
                <a:latin typeface="Century Gothic" panose="020B0502020202020204" pitchFamily="34" charset="0"/>
                <a:ea typeface="MS Mincho" panose="02020609040205080304" pitchFamily="49" charset="-128"/>
              </a:endParaRPr>
            </a:p>
          </p:txBody>
        </p:sp>
        <p:sp>
          <p:nvSpPr>
            <p:cNvPr id="47" name="TextBox 46">
              <a:extLst>
                <a:ext uri="{FF2B5EF4-FFF2-40B4-BE49-F238E27FC236}">
                  <a16:creationId xmlns:a16="http://schemas.microsoft.com/office/drawing/2014/main" id="{D52D3BA2-E4EA-C8AE-0BB8-2D75352A806E}"/>
                </a:ext>
              </a:extLst>
            </p:cNvPr>
            <p:cNvSpPr txBox="1"/>
            <p:nvPr/>
          </p:nvSpPr>
          <p:spPr>
            <a:xfrm>
              <a:off x="1309868" y="3358370"/>
              <a:ext cx="169918"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10</a:t>
              </a:r>
              <a:endParaRPr lang="en-IN" sz="1200" dirty="0">
                <a:latin typeface="Century Gothic" panose="020B0502020202020204" pitchFamily="34" charset="0"/>
                <a:ea typeface="MS Mincho" panose="02020609040205080304" pitchFamily="49" charset="-128"/>
              </a:endParaRPr>
            </a:p>
          </p:txBody>
        </p:sp>
        <p:sp>
          <p:nvSpPr>
            <p:cNvPr id="48" name="TextBox 47">
              <a:extLst>
                <a:ext uri="{FF2B5EF4-FFF2-40B4-BE49-F238E27FC236}">
                  <a16:creationId xmlns:a16="http://schemas.microsoft.com/office/drawing/2014/main" id="{532F1AFB-C5B9-502B-377B-0445F3DD74E3}"/>
                </a:ext>
              </a:extLst>
            </p:cNvPr>
            <p:cNvSpPr txBox="1"/>
            <p:nvPr/>
          </p:nvSpPr>
          <p:spPr>
            <a:xfrm>
              <a:off x="1394826" y="4099272"/>
              <a:ext cx="84960"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5</a:t>
              </a:r>
              <a:endParaRPr lang="en-IN" sz="1200" dirty="0">
                <a:latin typeface="Century Gothic" panose="020B0502020202020204" pitchFamily="34" charset="0"/>
                <a:ea typeface="MS Mincho" panose="02020609040205080304" pitchFamily="49" charset="-128"/>
              </a:endParaRPr>
            </a:p>
          </p:txBody>
        </p:sp>
        <p:sp>
          <p:nvSpPr>
            <p:cNvPr id="49" name="TextBox 48">
              <a:extLst>
                <a:ext uri="{FF2B5EF4-FFF2-40B4-BE49-F238E27FC236}">
                  <a16:creationId xmlns:a16="http://schemas.microsoft.com/office/drawing/2014/main" id="{7D432DA4-99CA-BA02-585A-23528AD4AC7F}"/>
                </a:ext>
              </a:extLst>
            </p:cNvPr>
            <p:cNvSpPr txBox="1"/>
            <p:nvPr/>
          </p:nvSpPr>
          <p:spPr>
            <a:xfrm>
              <a:off x="1394826" y="4840175"/>
              <a:ext cx="84960" cy="184666"/>
            </a:xfrm>
            <a:prstGeom prst="rect">
              <a:avLst/>
            </a:prstGeom>
            <a:noFill/>
          </p:spPr>
          <p:txBody>
            <a:bodyPr wrap="none" lIns="0" tIns="0" rIns="0" bIns="0" rtlCol="0">
              <a:spAutoFit/>
            </a:bodyPr>
            <a:lstStyle/>
            <a:p>
              <a:pPr algn="r"/>
              <a:r>
                <a:rPr lang="en-US" sz="1200" dirty="0">
                  <a:latin typeface="Century Gothic" panose="020B0502020202020204" pitchFamily="34" charset="0"/>
                  <a:ea typeface="MS Mincho" panose="02020609040205080304" pitchFamily="49" charset="-128"/>
                </a:rPr>
                <a:t>0</a:t>
              </a:r>
              <a:endParaRPr lang="en-IN" sz="1200" dirty="0">
                <a:latin typeface="Century Gothic" panose="020B0502020202020204" pitchFamily="34" charset="0"/>
                <a:ea typeface="MS Mincho" panose="02020609040205080304" pitchFamily="49" charset="-128"/>
              </a:endParaRPr>
            </a:p>
          </p:txBody>
        </p:sp>
        <p:sp>
          <p:nvSpPr>
            <p:cNvPr id="50" name="TextBox 49">
              <a:extLst>
                <a:ext uri="{FF2B5EF4-FFF2-40B4-BE49-F238E27FC236}">
                  <a16:creationId xmlns:a16="http://schemas.microsoft.com/office/drawing/2014/main" id="{8F785CDA-CE82-7D13-562B-A7CB9F71F348}"/>
                </a:ext>
              </a:extLst>
            </p:cNvPr>
            <p:cNvSpPr txBox="1"/>
            <p:nvPr/>
          </p:nvSpPr>
          <p:spPr>
            <a:xfrm>
              <a:off x="2359877"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1</a:t>
              </a:r>
              <a:endParaRPr lang="en-IN" sz="1200" dirty="0">
                <a:latin typeface="Century Gothic" panose="020B0502020202020204" pitchFamily="34" charset="0"/>
                <a:ea typeface="MS Mincho" panose="02020609040205080304" pitchFamily="49" charset="-128"/>
              </a:endParaRPr>
            </a:p>
          </p:txBody>
        </p:sp>
        <p:sp>
          <p:nvSpPr>
            <p:cNvPr id="51" name="TextBox 50">
              <a:extLst>
                <a:ext uri="{FF2B5EF4-FFF2-40B4-BE49-F238E27FC236}">
                  <a16:creationId xmlns:a16="http://schemas.microsoft.com/office/drawing/2014/main" id="{B40F30A5-FB95-388E-E8BF-FD8A27FEDFE4}"/>
                </a:ext>
              </a:extLst>
            </p:cNvPr>
            <p:cNvSpPr txBox="1"/>
            <p:nvPr/>
          </p:nvSpPr>
          <p:spPr>
            <a:xfrm>
              <a:off x="3056013"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2</a:t>
              </a:r>
              <a:endParaRPr lang="en-IN" sz="1200" dirty="0">
                <a:latin typeface="Century Gothic" panose="020B0502020202020204" pitchFamily="34" charset="0"/>
                <a:ea typeface="MS Mincho" panose="02020609040205080304" pitchFamily="49" charset="-128"/>
              </a:endParaRPr>
            </a:p>
          </p:txBody>
        </p:sp>
        <p:sp>
          <p:nvSpPr>
            <p:cNvPr id="52" name="TextBox 51">
              <a:extLst>
                <a:ext uri="{FF2B5EF4-FFF2-40B4-BE49-F238E27FC236}">
                  <a16:creationId xmlns:a16="http://schemas.microsoft.com/office/drawing/2014/main" id="{99964759-2E12-2CD3-BCBB-E38052572CC1}"/>
                </a:ext>
              </a:extLst>
            </p:cNvPr>
            <p:cNvSpPr txBox="1"/>
            <p:nvPr/>
          </p:nvSpPr>
          <p:spPr>
            <a:xfrm>
              <a:off x="3752144"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3</a:t>
              </a:r>
              <a:endParaRPr lang="en-IN" sz="1200" dirty="0">
                <a:latin typeface="Century Gothic" panose="020B0502020202020204" pitchFamily="34" charset="0"/>
                <a:ea typeface="MS Mincho" panose="02020609040205080304" pitchFamily="49" charset="-128"/>
              </a:endParaRPr>
            </a:p>
          </p:txBody>
        </p:sp>
        <p:sp>
          <p:nvSpPr>
            <p:cNvPr id="53" name="TextBox 52">
              <a:extLst>
                <a:ext uri="{FF2B5EF4-FFF2-40B4-BE49-F238E27FC236}">
                  <a16:creationId xmlns:a16="http://schemas.microsoft.com/office/drawing/2014/main" id="{D86191DB-C03F-E746-AB51-A453B20F16F5}"/>
                </a:ext>
              </a:extLst>
            </p:cNvPr>
            <p:cNvSpPr txBox="1"/>
            <p:nvPr/>
          </p:nvSpPr>
          <p:spPr>
            <a:xfrm>
              <a:off x="4452755"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4</a:t>
              </a:r>
              <a:endParaRPr lang="en-IN" sz="1200" dirty="0">
                <a:latin typeface="Century Gothic" panose="020B0502020202020204" pitchFamily="34" charset="0"/>
                <a:ea typeface="MS Mincho" panose="02020609040205080304" pitchFamily="49" charset="-128"/>
              </a:endParaRPr>
            </a:p>
          </p:txBody>
        </p:sp>
        <p:sp>
          <p:nvSpPr>
            <p:cNvPr id="54" name="TextBox 53">
              <a:extLst>
                <a:ext uri="{FF2B5EF4-FFF2-40B4-BE49-F238E27FC236}">
                  <a16:creationId xmlns:a16="http://schemas.microsoft.com/office/drawing/2014/main" id="{8E81104A-BF3F-E953-0FAE-C3E3EC5C2933}"/>
                </a:ext>
              </a:extLst>
            </p:cNvPr>
            <p:cNvSpPr txBox="1"/>
            <p:nvPr/>
          </p:nvSpPr>
          <p:spPr>
            <a:xfrm>
              <a:off x="5151129" y="4983217"/>
              <a:ext cx="84960" cy="184666"/>
            </a:xfrm>
            <a:prstGeom prst="rect">
              <a:avLst/>
            </a:prstGeom>
            <a:noFill/>
          </p:spPr>
          <p:txBody>
            <a:bodyPr wrap="none" lIns="0" tIns="0" rIns="0" bIns="0" rtlCol="0">
              <a:spAutoFit/>
            </a:bodyPr>
            <a:lstStyle/>
            <a:p>
              <a:pPr algn="ctr"/>
              <a:r>
                <a:rPr lang="en-US" sz="1200" dirty="0">
                  <a:latin typeface="Century Gothic" panose="020B0502020202020204" pitchFamily="34" charset="0"/>
                  <a:ea typeface="MS Mincho" panose="02020609040205080304" pitchFamily="49" charset="-128"/>
                </a:rPr>
                <a:t>5</a:t>
              </a:r>
              <a:endParaRPr lang="en-IN" sz="1200" dirty="0">
                <a:latin typeface="Century Gothic" panose="020B0502020202020204" pitchFamily="34" charset="0"/>
                <a:ea typeface="MS Mincho" panose="02020609040205080304" pitchFamily="49" charset="-128"/>
              </a:endParaRPr>
            </a:p>
          </p:txBody>
        </p:sp>
        <p:sp>
          <p:nvSpPr>
            <p:cNvPr id="55" name="TextBox 54">
              <a:extLst>
                <a:ext uri="{FF2B5EF4-FFF2-40B4-BE49-F238E27FC236}">
                  <a16:creationId xmlns:a16="http://schemas.microsoft.com/office/drawing/2014/main" id="{79FACCA5-FD08-BA67-7EAF-B8533B28BCB8}"/>
                </a:ext>
              </a:extLst>
            </p:cNvPr>
            <p:cNvSpPr txBox="1"/>
            <p:nvPr/>
          </p:nvSpPr>
          <p:spPr>
            <a:xfrm>
              <a:off x="2395238" y="5202545"/>
              <a:ext cx="2120773" cy="184666"/>
            </a:xfrm>
            <a:prstGeom prst="rect">
              <a:avLst/>
            </a:prstGeom>
            <a:noFill/>
          </p:spPr>
          <p:txBody>
            <a:bodyPr wrap="none" lIns="0" tIns="0" rIns="0" bIns="0" rtlCol="0">
              <a:spAutoFit/>
            </a:bodyPr>
            <a:lstStyle/>
            <a:p>
              <a:pPr algn="ctr"/>
              <a:r>
                <a:rPr lang="en-US" sz="1200" b="1" dirty="0">
                  <a:latin typeface="Century Gothic" panose="020B0502020202020204" pitchFamily="34" charset="0"/>
                  <a:ea typeface="MS Mincho" panose="02020609040205080304" pitchFamily="49" charset="-128"/>
                </a:rPr>
                <a:t>Time Post-enrollment (Years)</a:t>
              </a:r>
              <a:endParaRPr lang="en-IN" sz="1200" b="1" dirty="0">
                <a:latin typeface="Century Gothic" panose="020B0502020202020204" pitchFamily="34" charset="0"/>
                <a:ea typeface="MS Mincho" panose="02020609040205080304" pitchFamily="49" charset="-128"/>
              </a:endParaRPr>
            </a:p>
          </p:txBody>
        </p:sp>
        <p:sp>
          <p:nvSpPr>
            <p:cNvPr id="69" name="TextBox 68">
              <a:extLst>
                <a:ext uri="{FF2B5EF4-FFF2-40B4-BE49-F238E27FC236}">
                  <a16:creationId xmlns:a16="http://schemas.microsoft.com/office/drawing/2014/main" id="{E8C86512-A6C7-276F-6BD2-E559C7A85E21}"/>
                </a:ext>
              </a:extLst>
            </p:cNvPr>
            <p:cNvSpPr txBox="1"/>
            <p:nvPr/>
          </p:nvSpPr>
          <p:spPr>
            <a:xfrm>
              <a:off x="3911182" y="3708262"/>
              <a:ext cx="1221488" cy="184666"/>
            </a:xfrm>
            <a:prstGeom prst="rect">
              <a:avLst/>
            </a:prstGeom>
            <a:noFill/>
          </p:spPr>
          <p:txBody>
            <a:bodyPr wrap="none" lIns="0" tIns="0" rIns="0" bIns="0" rtlCol="0">
              <a:spAutoFit/>
            </a:bodyPr>
            <a:lstStyle/>
            <a:p>
              <a:pPr algn="ctr"/>
              <a:r>
                <a:rPr lang="en-US" sz="1200" b="1" i="1" dirty="0">
                  <a:latin typeface="Century Gothic" panose="020B0502020202020204" pitchFamily="34" charset="0"/>
                  <a:ea typeface="MS Mincho" panose="02020609040205080304" pitchFamily="49" charset="-128"/>
                </a:rPr>
                <a:t>P</a:t>
              </a:r>
              <a:r>
                <a:rPr lang="en-US" sz="1200" b="1" dirty="0">
                  <a:latin typeface="Century Gothic" panose="020B0502020202020204" pitchFamily="34" charset="0"/>
                  <a:ea typeface="MS Mincho" panose="02020609040205080304" pitchFamily="49" charset="-128"/>
                </a:rPr>
                <a:t> value &lt; 0.0001</a:t>
              </a:r>
              <a:endParaRPr lang="en-IN" sz="1200" b="1" dirty="0">
                <a:latin typeface="Century Gothic" panose="020B0502020202020204" pitchFamily="34" charset="0"/>
                <a:ea typeface="MS Mincho" panose="02020609040205080304" pitchFamily="49" charset="-128"/>
              </a:endParaRPr>
            </a:p>
          </p:txBody>
        </p:sp>
        <p:grpSp>
          <p:nvGrpSpPr>
            <p:cNvPr id="71" name="Group 70">
              <a:extLst>
                <a:ext uri="{FF2B5EF4-FFF2-40B4-BE49-F238E27FC236}">
                  <a16:creationId xmlns:a16="http://schemas.microsoft.com/office/drawing/2014/main" id="{0E4825F5-F4F5-8767-F1AB-97BE0556D2D8}"/>
                </a:ext>
              </a:extLst>
            </p:cNvPr>
            <p:cNvGrpSpPr/>
            <p:nvPr/>
          </p:nvGrpSpPr>
          <p:grpSpPr>
            <a:xfrm>
              <a:off x="1621650" y="1822186"/>
              <a:ext cx="1519324" cy="1051560"/>
              <a:chOff x="1665289" y="1398146"/>
              <a:chExt cx="1616302" cy="1118682"/>
            </a:xfrm>
          </p:grpSpPr>
          <p:grpSp>
            <p:nvGrpSpPr>
              <p:cNvPr id="72" name="Group 71">
                <a:extLst>
                  <a:ext uri="{FF2B5EF4-FFF2-40B4-BE49-F238E27FC236}">
                    <a16:creationId xmlns:a16="http://schemas.microsoft.com/office/drawing/2014/main" id="{58D335D4-F447-E1E3-1ABA-AB8404153DCC}"/>
                  </a:ext>
                </a:extLst>
              </p:cNvPr>
              <p:cNvGrpSpPr/>
              <p:nvPr/>
            </p:nvGrpSpPr>
            <p:grpSpPr>
              <a:xfrm>
                <a:off x="1702970" y="1437198"/>
                <a:ext cx="1468738" cy="1038868"/>
                <a:chOff x="1702970" y="1380048"/>
                <a:chExt cx="1468738" cy="1038868"/>
              </a:xfrm>
            </p:grpSpPr>
            <p:grpSp>
              <p:nvGrpSpPr>
                <p:cNvPr id="74" name="Group 73">
                  <a:extLst>
                    <a:ext uri="{FF2B5EF4-FFF2-40B4-BE49-F238E27FC236}">
                      <a16:creationId xmlns:a16="http://schemas.microsoft.com/office/drawing/2014/main" id="{D8EEEC26-CD26-562E-11AD-B726ED1E4AB9}"/>
                    </a:ext>
                  </a:extLst>
                </p:cNvPr>
                <p:cNvGrpSpPr/>
                <p:nvPr/>
              </p:nvGrpSpPr>
              <p:grpSpPr>
                <a:xfrm>
                  <a:off x="1727435" y="1594369"/>
                  <a:ext cx="1444273" cy="824547"/>
                  <a:chOff x="1727435" y="1594369"/>
                  <a:chExt cx="1444273" cy="824547"/>
                </a:xfrm>
              </p:grpSpPr>
              <p:sp>
                <p:nvSpPr>
                  <p:cNvPr id="76" name="TextBox 75">
                    <a:extLst>
                      <a:ext uri="{FF2B5EF4-FFF2-40B4-BE49-F238E27FC236}">
                        <a16:creationId xmlns:a16="http://schemas.microsoft.com/office/drawing/2014/main" id="{B918FDB8-A81B-423F-183B-408DE66F9BB6}"/>
                      </a:ext>
                    </a:extLst>
                  </p:cNvPr>
                  <p:cNvSpPr txBox="1"/>
                  <p:nvPr/>
                </p:nvSpPr>
                <p:spPr>
                  <a:xfrm>
                    <a:off x="2059192" y="1594369"/>
                    <a:ext cx="1112516" cy="130969"/>
                  </a:xfrm>
                  <a:prstGeom prst="rect">
                    <a:avLst/>
                  </a:prstGeom>
                  <a:noFill/>
                </p:spPr>
                <p:txBody>
                  <a:bodyPr wrap="square" lIns="0" tIns="0" rIns="0" bIns="0" rtlCol="0">
                    <a:spAutoFit/>
                  </a:bodyPr>
                  <a:lstStyle/>
                  <a:p>
                    <a:r>
                      <a:rPr lang="en-US" sz="800" dirty="0">
                        <a:latin typeface="Century Gothic" panose="020B0502020202020204" pitchFamily="34" charset="0"/>
                        <a:ea typeface="MS Mincho" panose="02020609040205080304" pitchFamily="49" charset="-128"/>
                      </a:rPr>
                      <a:t>&lt; 0.5 [1,604]</a:t>
                    </a:r>
                    <a:endParaRPr lang="en-IN" sz="800" dirty="0">
                      <a:latin typeface="Century Gothic" panose="020B0502020202020204" pitchFamily="34" charset="0"/>
                      <a:ea typeface="MS Mincho" panose="02020609040205080304" pitchFamily="49" charset="-128"/>
                    </a:endParaRPr>
                  </a:p>
                </p:txBody>
              </p:sp>
              <p:sp>
                <p:nvSpPr>
                  <p:cNvPr id="77" name="TextBox 76">
                    <a:extLst>
                      <a:ext uri="{FF2B5EF4-FFF2-40B4-BE49-F238E27FC236}">
                        <a16:creationId xmlns:a16="http://schemas.microsoft.com/office/drawing/2014/main" id="{1BAE199B-2A39-AE00-AE6E-A2924696A2E3}"/>
                      </a:ext>
                    </a:extLst>
                  </p:cNvPr>
                  <p:cNvSpPr txBox="1"/>
                  <p:nvPr/>
                </p:nvSpPr>
                <p:spPr>
                  <a:xfrm>
                    <a:off x="2066044" y="1954903"/>
                    <a:ext cx="639497" cy="130969"/>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1–1.4 [1,031]</a:t>
                    </a:r>
                    <a:endParaRPr lang="en-IN" sz="800" dirty="0">
                      <a:latin typeface="Century Gothic" panose="020B0502020202020204" pitchFamily="34" charset="0"/>
                      <a:ea typeface="MS Mincho" panose="02020609040205080304" pitchFamily="49" charset="-128"/>
                    </a:endParaRPr>
                  </a:p>
                </p:txBody>
              </p:sp>
              <p:sp>
                <p:nvSpPr>
                  <p:cNvPr id="78" name="TextBox 77">
                    <a:extLst>
                      <a:ext uri="{FF2B5EF4-FFF2-40B4-BE49-F238E27FC236}">
                        <a16:creationId xmlns:a16="http://schemas.microsoft.com/office/drawing/2014/main" id="{9D03FFC9-F69E-E03D-B09B-A3609E8BEF58}"/>
                      </a:ext>
                    </a:extLst>
                  </p:cNvPr>
                  <p:cNvSpPr txBox="1"/>
                  <p:nvPr/>
                </p:nvSpPr>
                <p:spPr>
                  <a:xfrm>
                    <a:off x="2035876" y="2287947"/>
                    <a:ext cx="525239" cy="130969"/>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 1.8 [811]</a:t>
                    </a:r>
                    <a:endParaRPr lang="en-IN" sz="800" dirty="0">
                      <a:latin typeface="Century Gothic" panose="020B0502020202020204" pitchFamily="34" charset="0"/>
                      <a:ea typeface="MS Mincho" panose="02020609040205080304" pitchFamily="49" charset="-128"/>
                    </a:endParaRPr>
                  </a:p>
                </p:txBody>
              </p:sp>
              <p:cxnSp>
                <p:nvCxnSpPr>
                  <p:cNvPr id="79" name="Straight Connector 78">
                    <a:extLst>
                      <a:ext uri="{FF2B5EF4-FFF2-40B4-BE49-F238E27FC236}">
                        <a16:creationId xmlns:a16="http://schemas.microsoft.com/office/drawing/2014/main" id="{EBEFAD5B-36B7-40AD-BF26-1E5C8110055A}"/>
                      </a:ext>
                    </a:extLst>
                  </p:cNvPr>
                  <p:cNvCxnSpPr>
                    <a:cxnSpLocks/>
                  </p:cNvCxnSpPr>
                  <p:nvPr/>
                </p:nvCxnSpPr>
                <p:spPr>
                  <a:xfrm>
                    <a:off x="1758134" y="1665171"/>
                    <a:ext cx="279083" cy="0"/>
                  </a:xfrm>
                  <a:prstGeom prst="line">
                    <a:avLst/>
                  </a:prstGeom>
                  <a:noFill/>
                  <a:ln w="28575">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0" name="Straight Connector 79">
                    <a:extLst>
                      <a:ext uri="{FF2B5EF4-FFF2-40B4-BE49-F238E27FC236}">
                        <a16:creationId xmlns:a16="http://schemas.microsoft.com/office/drawing/2014/main" id="{2578FF00-1EC5-8F52-9B96-906A10668BE6}"/>
                      </a:ext>
                    </a:extLst>
                  </p:cNvPr>
                  <p:cNvCxnSpPr>
                    <a:cxnSpLocks/>
                  </p:cNvCxnSpPr>
                  <p:nvPr/>
                </p:nvCxnSpPr>
                <p:spPr>
                  <a:xfrm>
                    <a:off x="1758134" y="2042245"/>
                    <a:ext cx="279083" cy="0"/>
                  </a:xfrm>
                  <a:prstGeom prst="line">
                    <a:avLst/>
                  </a:prstGeom>
                  <a:noFill/>
                  <a:ln w="28575">
                    <a:solidFill>
                      <a:schemeClr val="accent4">
                        <a:lumMod val="5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1" name="Straight Connector 80">
                    <a:extLst>
                      <a:ext uri="{FF2B5EF4-FFF2-40B4-BE49-F238E27FC236}">
                        <a16:creationId xmlns:a16="http://schemas.microsoft.com/office/drawing/2014/main" id="{359DC4C4-4FE1-A995-3C73-A4D237537EF2}"/>
                      </a:ext>
                    </a:extLst>
                  </p:cNvPr>
                  <p:cNvCxnSpPr>
                    <a:cxnSpLocks/>
                  </p:cNvCxnSpPr>
                  <p:nvPr/>
                </p:nvCxnSpPr>
                <p:spPr>
                  <a:xfrm>
                    <a:off x="1727435" y="2341159"/>
                    <a:ext cx="279083" cy="0"/>
                  </a:xfrm>
                  <a:prstGeom prst="line">
                    <a:avLst/>
                  </a:prstGeom>
                  <a:noFill/>
                  <a:ln w="285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cxnSp>
              <p:sp>
                <p:nvSpPr>
                  <p:cNvPr id="82" name="TextBox 81">
                    <a:extLst>
                      <a:ext uri="{FF2B5EF4-FFF2-40B4-BE49-F238E27FC236}">
                        <a16:creationId xmlns:a16="http://schemas.microsoft.com/office/drawing/2014/main" id="{77D4D620-61F5-EC87-1D7E-48D91A9345EB}"/>
                      </a:ext>
                    </a:extLst>
                  </p:cNvPr>
                  <p:cNvSpPr txBox="1"/>
                  <p:nvPr/>
                </p:nvSpPr>
                <p:spPr>
                  <a:xfrm>
                    <a:off x="2063098" y="1768229"/>
                    <a:ext cx="670192" cy="130969"/>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0.5–1 [2,627] </a:t>
                    </a:r>
                    <a:endParaRPr lang="en-IN" sz="800" dirty="0">
                      <a:latin typeface="Century Gothic" panose="020B0502020202020204" pitchFamily="34" charset="0"/>
                      <a:ea typeface="MS Mincho" panose="02020609040205080304" pitchFamily="49" charset="-128"/>
                    </a:endParaRPr>
                  </a:p>
                </p:txBody>
              </p:sp>
              <p:sp>
                <p:nvSpPr>
                  <p:cNvPr id="83" name="TextBox 82">
                    <a:extLst>
                      <a:ext uri="{FF2B5EF4-FFF2-40B4-BE49-F238E27FC236}">
                        <a16:creationId xmlns:a16="http://schemas.microsoft.com/office/drawing/2014/main" id="{81F0F984-B65D-1D55-0B5C-F02D51F821CC}"/>
                      </a:ext>
                    </a:extLst>
                  </p:cNvPr>
                  <p:cNvSpPr txBox="1"/>
                  <p:nvPr/>
                </p:nvSpPr>
                <p:spPr>
                  <a:xfrm>
                    <a:off x="2039279" y="2130470"/>
                    <a:ext cx="639497" cy="130969"/>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1.4–1.8 [486]</a:t>
                    </a:r>
                    <a:endParaRPr lang="en-IN" sz="800" dirty="0">
                      <a:latin typeface="Century Gothic" panose="020B0502020202020204" pitchFamily="34" charset="0"/>
                      <a:ea typeface="MS Mincho" panose="02020609040205080304" pitchFamily="49" charset="-128"/>
                    </a:endParaRPr>
                  </a:p>
                </p:txBody>
              </p:sp>
              <p:cxnSp>
                <p:nvCxnSpPr>
                  <p:cNvPr id="84" name="Straight Connector 83">
                    <a:extLst>
                      <a:ext uri="{FF2B5EF4-FFF2-40B4-BE49-F238E27FC236}">
                        <a16:creationId xmlns:a16="http://schemas.microsoft.com/office/drawing/2014/main" id="{78EFF561-117C-1767-F5B3-0A756B3CCC8E}"/>
                      </a:ext>
                    </a:extLst>
                  </p:cNvPr>
                  <p:cNvCxnSpPr>
                    <a:cxnSpLocks/>
                  </p:cNvCxnSpPr>
                  <p:nvPr/>
                </p:nvCxnSpPr>
                <p:spPr>
                  <a:xfrm>
                    <a:off x="1759280" y="1850095"/>
                    <a:ext cx="279083" cy="0"/>
                  </a:xfrm>
                  <a:prstGeom prst="line">
                    <a:avLst/>
                  </a:prstGeom>
                  <a:noFill/>
                  <a:ln w="28575">
                    <a:solidFill>
                      <a:schemeClr val="accent6">
                        <a:lumMod val="75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5" name="Straight Connector 84">
                    <a:extLst>
                      <a:ext uri="{FF2B5EF4-FFF2-40B4-BE49-F238E27FC236}">
                        <a16:creationId xmlns:a16="http://schemas.microsoft.com/office/drawing/2014/main" id="{63653AA4-A46C-5F3C-48F9-C0B2876730CB}"/>
                      </a:ext>
                    </a:extLst>
                  </p:cNvPr>
                  <p:cNvCxnSpPr>
                    <a:cxnSpLocks/>
                  </p:cNvCxnSpPr>
                  <p:nvPr/>
                </p:nvCxnSpPr>
                <p:spPr>
                  <a:xfrm>
                    <a:off x="1794206" y="2190849"/>
                    <a:ext cx="214990" cy="0"/>
                  </a:xfrm>
                  <a:prstGeom prst="line">
                    <a:avLst/>
                  </a:prstGeom>
                  <a:noFill/>
                  <a:ln w="28575">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cxnSp>
            </p:grpSp>
            <p:sp>
              <p:nvSpPr>
                <p:cNvPr id="75" name="TextBox 74">
                  <a:extLst>
                    <a:ext uri="{FF2B5EF4-FFF2-40B4-BE49-F238E27FC236}">
                      <a16:creationId xmlns:a16="http://schemas.microsoft.com/office/drawing/2014/main" id="{AB9E8BB2-4F3E-4D70-F7FB-3D33767C70AD}"/>
                    </a:ext>
                  </a:extLst>
                </p:cNvPr>
                <p:cNvSpPr txBox="1"/>
                <p:nvPr/>
              </p:nvSpPr>
              <p:spPr>
                <a:xfrm>
                  <a:off x="1702970" y="1380048"/>
                  <a:ext cx="1456346" cy="130969"/>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Achieved LDL-C mmol/L [n]</a:t>
                  </a:r>
                  <a:endParaRPr lang="en-IN" sz="800" dirty="0">
                    <a:latin typeface="Century Gothic" panose="020B0502020202020204" pitchFamily="34" charset="0"/>
                    <a:ea typeface="MS Mincho" panose="02020609040205080304" pitchFamily="49" charset="-128"/>
                  </a:endParaRPr>
                </a:p>
              </p:txBody>
            </p:sp>
          </p:grpSp>
          <p:sp>
            <p:nvSpPr>
              <p:cNvPr id="73" name="Rectangle 72">
                <a:extLst>
                  <a:ext uri="{FF2B5EF4-FFF2-40B4-BE49-F238E27FC236}">
                    <a16:creationId xmlns:a16="http://schemas.microsoft.com/office/drawing/2014/main" id="{A1E51C3C-9598-7CCC-5602-6FBBD6E64493}"/>
                  </a:ext>
                </a:extLst>
              </p:cNvPr>
              <p:cNvSpPr/>
              <p:nvPr/>
            </p:nvSpPr>
            <p:spPr>
              <a:xfrm>
                <a:off x="1665289" y="1398146"/>
                <a:ext cx="1616302" cy="1118682"/>
              </a:xfrm>
              <a:prstGeom prst="rect">
                <a:avLst/>
              </a:prstGeom>
              <a:noFill/>
              <a:ln w="15875" cap="flat">
                <a:solidFill>
                  <a:schemeClr val="tx1"/>
                </a:solidFill>
                <a:prstDash val="solid"/>
                <a:miter/>
              </a:ln>
            </p:spPr>
            <p:txBody>
              <a:bodyPr rtlCol="0" anchor="ctr"/>
              <a:lstStyle/>
              <a:p>
                <a:pPr algn="l"/>
                <a:endParaRPr lang="en-IN" dirty="0">
                  <a:latin typeface="Century Gothic" panose="020B0502020202020204" pitchFamily="34" charset="0"/>
                </a:endParaRPr>
              </a:p>
            </p:txBody>
          </p:sp>
        </p:grpSp>
        <p:sp>
          <p:nvSpPr>
            <p:cNvPr id="101" name="TextBox 100">
              <a:extLst>
                <a:ext uri="{FF2B5EF4-FFF2-40B4-BE49-F238E27FC236}">
                  <a16:creationId xmlns:a16="http://schemas.microsoft.com/office/drawing/2014/main" id="{79C95E16-C245-C241-C0C1-2CA1B66DCBFC}"/>
                </a:ext>
              </a:extLst>
            </p:cNvPr>
            <p:cNvSpPr txBox="1"/>
            <p:nvPr/>
          </p:nvSpPr>
          <p:spPr>
            <a:xfrm>
              <a:off x="1553088" y="1412791"/>
              <a:ext cx="3822762" cy="369332"/>
            </a:xfrm>
            <a:prstGeom prst="rect">
              <a:avLst/>
            </a:prstGeom>
            <a:noFill/>
          </p:spPr>
          <p:txBody>
            <a:bodyPr wrap="square" lIns="0" tIns="0" rIns="0" bIns="0" rtlCol="0">
              <a:spAutoFit/>
            </a:bodyPr>
            <a:lstStyle/>
            <a:p>
              <a:pPr algn="ctr"/>
              <a:r>
                <a:rPr lang="en-US" sz="1200" b="1" dirty="0">
                  <a:latin typeface="Century Gothic" panose="020B0502020202020204" pitchFamily="34" charset="0"/>
                  <a:ea typeface="MS Mincho" panose="02020609040205080304" pitchFamily="49" charset="-128"/>
                </a:rPr>
                <a:t>CV Death, MI, Stroke, Hospital Admission for Unstable Angina, or Coronary Revascularization</a:t>
              </a:r>
              <a:endParaRPr lang="en-IN" sz="1200" b="1" dirty="0">
                <a:latin typeface="Century Gothic" panose="020B0502020202020204" pitchFamily="34" charset="0"/>
                <a:ea typeface="MS Mincho" panose="02020609040205080304" pitchFamily="49" charset="-128"/>
              </a:endParaRPr>
            </a:p>
          </p:txBody>
        </p:sp>
        <p:cxnSp>
          <p:nvCxnSpPr>
            <p:cNvPr id="108" name="Straight Connector 107">
              <a:extLst>
                <a:ext uri="{FF2B5EF4-FFF2-40B4-BE49-F238E27FC236}">
                  <a16:creationId xmlns:a16="http://schemas.microsoft.com/office/drawing/2014/main" id="{D9969E81-FD0E-8FF6-4578-1BCB2ACE3CC0}"/>
                </a:ext>
              </a:extLst>
            </p:cNvPr>
            <p:cNvCxnSpPr>
              <a:cxnSpLocks/>
            </p:cNvCxnSpPr>
            <p:nvPr/>
          </p:nvCxnSpPr>
          <p:spPr>
            <a:xfrm>
              <a:off x="1553088" y="1803235"/>
              <a:ext cx="0" cy="3147155"/>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D1372FE-C96D-495F-5194-164E51B715C2}"/>
                </a:ext>
              </a:extLst>
            </p:cNvPr>
            <p:cNvCxnSpPr>
              <a:cxnSpLocks/>
            </p:cNvCxnSpPr>
            <p:nvPr/>
          </p:nvCxnSpPr>
          <p:spPr>
            <a:xfrm flipV="1">
              <a:off x="1553088" y="4952295"/>
              <a:ext cx="3638107" cy="1085"/>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27B663D8-A4F0-D4AE-3859-4BA70FDE1AFF}"/>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503D4717-21E1-FEA0-1C35-CA1C5FB90B3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8" name="TextBox 7">
            <a:extLst>
              <a:ext uri="{FF2B5EF4-FFF2-40B4-BE49-F238E27FC236}">
                <a16:creationId xmlns:a16="http://schemas.microsoft.com/office/drawing/2014/main" id="{278A8472-33EB-531E-3190-F00B6244D18B}"/>
              </a:ext>
            </a:extLst>
          </p:cNvPr>
          <p:cNvSpPr txBox="1"/>
          <p:nvPr/>
        </p:nvSpPr>
        <p:spPr>
          <a:xfrm>
            <a:off x="8035433" y="2626953"/>
            <a:ext cx="1045765" cy="123111"/>
          </a:xfrm>
          <a:prstGeom prst="rect">
            <a:avLst/>
          </a:prstGeom>
          <a:noFill/>
        </p:spPr>
        <p:txBody>
          <a:bodyPr wrap="square" lIns="0" tIns="0" rIns="0" bIns="0" rtlCol="0">
            <a:spAutoFit/>
          </a:bodyPr>
          <a:lstStyle/>
          <a:p>
            <a:r>
              <a:rPr lang="en-US" sz="800" dirty="0">
                <a:latin typeface="Century Gothic" panose="020B0502020202020204" pitchFamily="34" charset="0"/>
                <a:ea typeface="MS Mincho" panose="02020609040205080304" pitchFamily="49" charset="-128"/>
              </a:rPr>
              <a:t>&lt; 0.5 [1,604]</a:t>
            </a:r>
            <a:endParaRPr lang="en-IN" sz="800" dirty="0">
              <a:latin typeface="Century Gothic" panose="020B0502020202020204" pitchFamily="34" charset="0"/>
              <a:ea typeface="MS Mincho" panose="02020609040205080304" pitchFamily="49" charset="-128"/>
            </a:endParaRPr>
          </a:p>
        </p:txBody>
      </p:sp>
      <p:sp>
        <p:nvSpPr>
          <p:cNvPr id="9" name="TextBox 8">
            <a:extLst>
              <a:ext uri="{FF2B5EF4-FFF2-40B4-BE49-F238E27FC236}">
                <a16:creationId xmlns:a16="http://schemas.microsoft.com/office/drawing/2014/main" id="{62ECEC08-2BBE-BA87-FEE5-D4FBE66F20EC}"/>
              </a:ext>
            </a:extLst>
          </p:cNvPr>
          <p:cNvSpPr txBox="1"/>
          <p:nvPr/>
        </p:nvSpPr>
        <p:spPr>
          <a:xfrm>
            <a:off x="8041874" y="2965854"/>
            <a:ext cx="601127" cy="123111"/>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1–1.4 [1,031]</a:t>
            </a:r>
            <a:endParaRPr lang="en-IN" sz="800" dirty="0">
              <a:latin typeface="Century Gothic" panose="020B0502020202020204" pitchFamily="34" charset="0"/>
              <a:ea typeface="MS Mincho" panose="02020609040205080304" pitchFamily="49" charset="-128"/>
            </a:endParaRPr>
          </a:p>
        </p:txBody>
      </p:sp>
      <p:sp>
        <p:nvSpPr>
          <p:cNvPr id="29" name="TextBox 28">
            <a:extLst>
              <a:ext uri="{FF2B5EF4-FFF2-40B4-BE49-F238E27FC236}">
                <a16:creationId xmlns:a16="http://schemas.microsoft.com/office/drawing/2014/main" id="{2AB4A9C3-864E-FE45-BD7B-BCCBC199D69E}"/>
              </a:ext>
            </a:extLst>
          </p:cNvPr>
          <p:cNvSpPr txBox="1"/>
          <p:nvPr/>
        </p:nvSpPr>
        <p:spPr>
          <a:xfrm>
            <a:off x="8013516" y="3278915"/>
            <a:ext cx="493725" cy="123111"/>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 1.8 [811]</a:t>
            </a:r>
            <a:endParaRPr lang="en-IN" sz="800" dirty="0">
              <a:latin typeface="Century Gothic" panose="020B0502020202020204" pitchFamily="34" charset="0"/>
              <a:ea typeface="MS Mincho" panose="02020609040205080304" pitchFamily="49" charset="-128"/>
            </a:endParaRPr>
          </a:p>
        </p:txBody>
      </p:sp>
      <p:cxnSp>
        <p:nvCxnSpPr>
          <p:cNvPr id="45" name="Straight Connector 44">
            <a:extLst>
              <a:ext uri="{FF2B5EF4-FFF2-40B4-BE49-F238E27FC236}">
                <a16:creationId xmlns:a16="http://schemas.microsoft.com/office/drawing/2014/main" id="{56D29500-8504-DE6A-2074-F6C548FF764F}"/>
              </a:ext>
            </a:extLst>
          </p:cNvPr>
          <p:cNvCxnSpPr>
            <a:cxnSpLocks/>
          </p:cNvCxnSpPr>
          <p:nvPr/>
        </p:nvCxnSpPr>
        <p:spPr>
          <a:xfrm>
            <a:off x="7752438" y="2693507"/>
            <a:ext cx="262338" cy="0"/>
          </a:xfrm>
          <a:prstGeom prst="line">
            <a:avLst/>
          </a:prstGeom>
          <a:noFill/>
          <a:ln w="28575">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59" name="Straight Connector 58">
            <a:extLst>
              <a:ext uri="{FF2B5EF4-FFF2-40B4-BE49-F238E27FC236}">
                <a16:creationId xmlns:a16="http://schemas.microsoft.com/office/drawing/2014/main" id="{0BD40364-DA0B-B1BB-95C0-B5DE5E2BCB61}"/>
              </a:ext>
            </a:extLst>
          </p:cNvPr>
          <p:cNvCxnSpPr>
            <a:cxnSpLocks/>
          </p:cNvCxnSpPr>
          <p:nvPr/>
        </p:nvCxnSpPr>
        <p:spPr>
          <a:xfrm>
            <a:off x="7752438" y="3047956"/>
            <a:ext cx="262338" cy="0"/>
          </a:xfrm>
          <a:prstGeom prst="line">
            <a:avLst/>
          </a:prstGeom>
          <a:noFill/>
          <a:ln w="28575">
            <a:solidFill>
              <a:schemeClr val="accent4">
                <a:lumMod val="5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7" name="Straight Connector 86">
            <a:extLst>
              <a:ext uri="{FF2B5EF4-FFF2-40B4-BE49-F238E27FC236}">
                <a16:creationId xmlns:a16="http://schemas.microsoft.com/office/drawing/2014/main" id="{87572ADD-1219-8F19-A5C9-28F567826467}"/>
              </a:ext>
            </a:extLst>
          </p:cNvPr>
          <p:cNvCxnSpPr>
            <a:cxnSpLocks/>
          </p:cNvCxnSpPr>
          <p:nvPr/>
        </p:nvCxnSpPr>
        <p:spPr>
          <a:xfrm>
            <a:off x="7723581" y="3328935"/>
            <a:ext cx="262338" cy="0"/>
          </a:xfrm>
          <a:prstGeom prst="line">
            <a:avLst/>
          </a:prstGeom>
          <a:noFill/>
          <a:ln w="28575">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cxnSp>
      <p:sp>
        <p:nvSpPr>
          <p:cNvPr id="89" name="TextBox 88">
            <a:extLst>
              <a:ext uri="{FF2B5EF4-FFF2-40B4-BE49-F238E27FC236}">
                <a16:creationId xmlns:a16="http://schemas.microsoft.com/office/drawing/2014/main" id="{D07AB6A3-6607-099C-EEDD-B46C0CD5C506}"/>
              </a:ext>
            </a:extLst>
          </p:cNvPr>
          <p:cNvSpPr txBox="1"/>
          <p:nvPr/>
        </p:nvSpPr>
        <p:spPr>
          <a:xfrm>
            <a:off x="8039104" y="2790381"/>
            <a:ext cx="629981" cy="123111"/>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0.5–1 [2,627] </a:t>
            </a:r>
            <a:endParaRPr lang="en-IN" sz="800" dirty="0">
              <a:latin typeface="Century Gothic" panose="020B0502020202020204" pitchFamily="34" charset="0"/>
              <a:ea typeface="MS Mincho" panose="02020609040205080304" pitchFamily="49" charset="-128"/>
            </a:endParaRPr>
          </a:p>
        </p:txBody>
      </p:sp>
      <p:sp>
        <p:nvSpPr>
          <p:cNvPr id="91" name="TextBox 90">
            <a:extLst>
              <a:ext uri="{FF2B5EF4-FFF2-40B4-BE49-F238E27FC236}">
                <a16:creationId xmlns:a16="http://schemas.microsoft.com/office/drawing/2014/main" id="{70A56D68-9BCB-2030-F5FB-0EBA56CF6454}"/>
              </a:ext>
            </a:extLst>
          </p:cNvPr>
          <p:cNvSpPr txBox="1"/>
          <p:nvPr/>
        </p:nvSpPr>
        <p:spPr>
          <a:xfrm>
            <a:off x="8016714" y="3130887"/>
            <a:ext cx="601127" cy="123111"/>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1.4–1.8 [486]</a:t>
            </a:r>
            <a:endParaRPr lang="en-IN" sz="800" dirty="0">
              <a:latin typeface="Century Gothic" panose="020B0502020202020204" pitchFamily="34" charset="0"/>
              <a:ea typeface="MS Mincho" panose="02020609040205080304" pitchFamily="49" charset="-128"/>
            </a:endParaRPr>
          </a:p>
        </p:txBody>
      </p:sp>
      <p:cxnSp>
        <p:nvCxnSpPr>
          <p:cNvPr id="92" name="Straight Connector 91">
            <a:extLst>
              <a:ext uri="{FF2B5EF4-FFF2-40B4-BE49-F238E27FC236}">
                <a16:creationId xmlns:a16="http://schemas.microsoft.com/office/drawing/2014/main" id="{291FFB30-C20A-8955-B621-3055E1FD4261}"/>
              </a:ext>
            </a:extLst>
          </p:cNvPr>
          <p:cNvCxnSpPr>
            <a:cxnSpLocks/>
          </p:cNvCxnSpPr>
          <p:nvPr/>
        </p:nvCxnSpPr>
        <p:spPr>
          <a:xfrm>
            <a:off x="7753515" y="2867335"/>
            <a:ext cx="262338" cy="0"/>
          </a:xfrm>
          <a:prstGeom prst="line">
            <a:avLst/>
          </a:prstGeom>
          <a:noFill/>
          <a:ln w="28575">
            <a:solidFill>
              <a:schemeClr val="accent6">
                <a:lumMod val="75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93" name="Straight Connector 92">
            <a:extLst>
              <a:ext uri="{FF2B5EF4-FFF2-40B4-BE49-F238E27FC236}">
                <a16:creationId xmlns:a16="http://schemas.microsoft.com/office/drawing/2014/main" id="{68372AA7-EB8E-21C1-D910-C0A1B5721DD0}"/>
              </a:ext>
            </a:extLst>
          </p:cNvPr>
          <p:cNvCxnSpPr>
            <a:cxnSpLocks/>
          </p:cNvCxnSpPr>
          <p:nvPr/>
        </p:nvCxnSpPr>
        <p:spPr>
          <a:xfrm>
            <a:off x="7786346" y="3187643"/>
            <a:ext cx="202091" cy="0"/>
          </a:xfrm>
          <a:prstGeom prst="line">
            <a:avLst/>
          </a:prstGeom>
          <a:noFill/>
          <a:ln w="28575">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cxnSp>
      <p:sp>
        <p:nvSpPr>
          <p:cNvPr id="94" name="TextBox 93">
            <a:extLst>
              <a:ext uri="{FF2B5EF4-FFF2-40B4-BE49-F238E27FC236}">
                <a16:creationId xmlns:a16="http://schemas.microsoft.com/office/drawing/2014/main" id="{E3FFD467-F15E-5490-A56F-E56A02E4D52C}"/>
              </a:ext>
            </a:extLst>
          </p:cNvPr>
          <p:cNvSpPr txBox="1"/>
          <p:nvPr/>
        </p:nvSpPr>
        <p:spPr>
          <a:xfrm>
            <a:off x="7700584" y="2425491"/>
            <a:ext cx="1378583" cy="123111"/>
          </a:xfrm>
          <a:prstGeom prst="rect">
            <a:avLst/>
          </a:prstGeom>
          <a:noFill/>
        </p:spPr>
        <p:txBody>
          <a:bodyPr wrap="none" lIns="0" tIns="0" rIns="0" bIns="0" rtlCol="0">
            <a:spAutoFit/>
          </a:bodyPr>
          <a:lstStyle/>
          <a:p>
            <a:r>
              <a:rPr lang="en-US" sz="800" dirty="0">
                <a:latin typeface="Century Gothic" panose="020B0502020202020204" pitchFamily="34" charset="0"/>
                <a:ea typeface="MS Mincho" panose="02020609040205080304" pitchFamily="49" charset="-128"/>
              </a:rPr>
              <a:t>Achieved LDL-C mmol/L [n]</a:t>
            </a:r>
            <a:endParaRPr lang="en-IN" sz="800" dirty="0">
              <a:latin typeface="Century Gothic" panose="020B0502020202020204" pitchFamily="34" charset="0"/>
              <a:ea typeface="MS Mincho" panose="02020609040205080304" pitchFamily="49" charset="-128"/>
            </a:endParaRPr>
          </a:p>
        </p:txBody>
      </p:sp>
      <p:sp>
        <p:nvSpPr>
          <p:cNvPr id="95" name="Rectangle 94">
            <a:extLst>
              <a:ext uri="{FF2B5EF4-FFF2-40B4-BE49-F238E27FC236}">
                <a16:creationId xmlns:a16="http://schemas.microsoft.com/office/drawing/2014/main" id="{B4B363CF-CDF8-5A02-AB1A-FA884D82083E}"/>
              </a:ext>
            </a:extLst>
          </p:cNvPr>
          <p:cNvSpPr/>
          <p:nvPr/>
        </p:nvSpPr>
        <p:spPr>
          <a:xfrm>
            <a:off x="7665164" y="2388782"/>
            <a:ext cx="1414004" cy="1051560"/>
          </a:xfrm>
          <a:prstGeom prst="rect">
            <a:avLst/>
          </a:prstGeom>
          <a:noFill/>
          <a:ln w="15875" cap="flat">
            <a:solidFill>
              <a:schemeClr val="tx1"/>
            </a:solidFill>
            <a:prstDash val="solid"/>
            <a:miter/>
          </a:ln>
        </p:spPr>
        <p:txBody>
          <a:bodyPr rtlCol="0" anchor="ctr"/>
          <a:lstStyle/>
          <a:p>
            <a:pPr algn="l"/>
            <a:endParaRPr lang="en-IN" dirty="0">
              <a:highlight>
                <a:srgbClr val="FFFF00"/>
              </a:highlight>
              <a:latin typeface="Century Gothic" panose="020B0502020202020204" pitchFamily="34" charset="0"/>
            </a:endParaRPr>
          </a:p>
        </p:txBody>
      </p:sp>
      <p:sp>
        <p:nvSpPr>
          <p:cNvPr id="4" name="TextBox 3">
            <a:extLst>
              <a:ext uri="{FF2B5EF4-FFF2-40B4-BE49-F238E27FC236}">
                <a16:creationId xmlns:a16="http://schemas.microsoft.com/office/drawing/2014/main" id="{5AF3C2F6-7D26-5382-CA63-7275D1752491}"/>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
        <p:nvSpPr>
          <p:cNvPr id="88" name="Title 1">
            <a:extLst>
              <a:ext uri="{FF2B5EF4-FFF2-40B4-BE49-F238E27FC236}">
                <a16:creationId xmlns:a16="http://schemas.microsoft.com/office/drawing/2014/main" id="{A060979B-E9CD-11EC-069E-E9E6EF958A8D}"/>
              </a:ext>
            </a:extLst>
          </p:cNvPr>
          <p:cNvSpPr>
            <a:spLocks noGrp="1"/>
          </p:cNvSpPr>
          <p:nvPr>
            <p:ph type="title"/>
          </p:nvPr>
        </p:nvSpPr>
        <p:spPr>
          <a:xfrm>
            <a:off x="156592" y="365760"/>
            <a:ext cx="11967464" cy="984885"/>
          </a:xfrm>
        </p:spPr>
        <p:txBody>
          <a:bodyPr/>
          <a:lstStyle/>
          <a:p>
            <a:r>
              <a:rPr lang="en-US" sz="3200" spc="10" dirty="0">
                <a:solidFill>
                  <a:srgbClr val="0063C3"/>
                </a:solidFill>
              </a:rPr>
              <a:t>For 5-Point and 3-Point MACE, A Gradient of Lower Event Rates was Observed With Lower Achieved LDL-C Categories</a:t>
            </a:r>
          </a:p>
        </p:txBody>
      </p:sp>
      <p:sp>
        <p:nvSpPr>
          <p:cNvPr id="90" name="TextBox 89">
            <a:extLst>
              <a:ext uri="{FF2B5EF4-FFF2-40B4-BE49-F238E27FC236}">
                <a16:creationId xmlns:a16="http://schemas.microsoft.com/office/drawing/2014/main" id="{295E395C-8020-96E5-649D-D0475AF88400}"/>
              </a:ext>
            </a:extLst>
          </p:cNvPr>
          <p:cNvSpPr txBox="1"/>
          <p:nvPr/>
        </p:nvSpPr>
        <p:spPr>
          <a:xfrm>
            <a:off x="1117065" y="6202948"/>
            <a:ext cx="9487983" cy="472373"/>
          </a:xfrm>
          <a:prstGeom prst="rect">
            <a:avLst/>
          </a:prstGeom>
          <a:noFill/>
        </p:spPr>
        <p:txBody>
          <a:bodyPr wrap="square">
            <a:spAutoFit/>
          </a:bodyPr>
          <a:lstStyle/>
          <a:p>
            <a:pPr>
              <a:lnSpc>
                <a:spcPct val="107000"/>
              </a:lnSpc>
              <a:spcAft>
                <a:spcPts val="800"/>
              </a:spcAft>
            </a:pPr>
            <a:r>
              <a:rPr lang="en-US" sz="1200" dirty="0">
                <a:effectLst/>
                <a:latin typeface="Century Gothic" panose="020B0502020202020204" pitchFamily="34" charset="0"/>
                <a:ea typeface="Calibri" panose="020F0502020204030204" pitchFamily="34" charset="0"/>
                <a:cs typeface="Arial" panose="020B0604020202020204" pitchFamily="34" charset="0"/>
              </a:rPr>
              <a:t>Prespecified Exploratory Analysis  – 5-point MACE: </a:t>
            </a:r>
            <a:r>
              <a:rPr lang="en-IN" sz="1200" dirty="0">
                <a:effectLst/>
                <a:latin typeface="Century Gothic" panose="020B0502020202020204" pitchFamily="34" charset="0"/>
                <a:ea typeface="Calibri" panose="020F0502020204030204" pitchFamily="34" charset="0"/>
                <a:cs typeface="Arial" panose="020B0604020202020204" pitchFamily="34" charset="0"/>
              </a:rPr>
              <a:t>CV death, MI, stroke, hospitalization for UA, or </a:t>
            </a:r>
            <a:r>
              <a:rPr lang="en-IN" sz="1200" dirty="0" err="1">
                <a:effectLst/>
                <a:latin typeface="Century Gothic" panose="020B0502020202020204" pitchFamily="34" charset="0"/>
                <a:ea typeface="Calibri" panose="020F0502020204030204" pitchFamily="34" charset="0"/>
                <a:cs typeface="Arial" panose="020B0604020202020204" pitchFamily="34" charset="0"/>
              </a:rPr>
              <a:t>CoR</a:t>
            </a:r>
            <a:r>
              <a:rPr lang="en-IN" sz="1200" dirty="0">
                <a:effectLst/>
                <a:latin typeface="Century Gothic" panose="020B0502020202020204" pitchFamily="34" charset="0"/>
                <a:ea typeface="Calibri" panose="020F0502020204030204" pitchFamily="34" charset="0"/>
                <a:cs typeface="Arial" panose="020B0604020202020204" pitchFamily="34" charset="0"/>
              </a:rPr>
              <a:t>; 3-Point MACE</a:t>
            </a:r>
            <a:r>
              <a:rPr lang="en-IN" sz="1200" dirty="0">
                <a:latin typeface="Century Gothic" panose="020B0502020202020204" pitchFamily="34" charset="0"/>
                <a:cs typeface="Arial" panose="020B0604020202020204" pitchFamily="34" charset="0"/>
              </a:rPr>
              <a:t> - CV death, MI, stroke</a:t>
            </a:r>
            <a:endParaRPr lang="en-US" sz="1200" dirty="0">
              <a:latin typeface="Century Gothic" panose="020B0502020202020204" pitchFamily="34" charset="0"/>
              <a:cs typeface="Arial" panose="020B0604020202020204" pitchFamily="34" charset="0"/>
            </a:endParaRPr>
          </a:p>
        </p:txBody>
      </p:sp>
    </p:spTree>
    <p:extLst>
      <p:ext uri="{BB962C8B-B14F-4D97-AF65-F5344CB8AC3E}">
        <p14:creationId xmlns:p14="http://schemas.microsoft.com/office/powerpoint/2010/main" val="3086262069"/>
      </p:ext>
    </p:extLst>
  </p:cSld>
  <p:clrMapOvr>
    <a:masterClrMapping/>
  </p:clrMapOvr>
  <p:transition>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1523494"/>
          </a:xfrm>
        </p:spPr>
        <p:txBody>
          <a:bodyPr/>
          <a:lstStyle/>
          <a:p>
            <a:r>
              <a:rPr lang="en-US" noProof="0" dirty="0"/>
              <a:t>A Monotonic Relationship Observed Between Achieved LDL-C Level and Cardiovascular Efficacy Outcomes in FOURIER-OLE</a:t>
            </a:r>
          </a:p>
        </p:txBody>
      </p:sp>
      <p:grpSp>
        <p:nvGrpSpPr>
          <p:cNvPr id="14" name="Group 13">
            <a:extLst>
              <a:ext uri="{FF2B5EF4-FFF2-40B4-BE49-F238E27FC236}">
                <a16:creationId xmlns:a16="http://schemas.microsoft.com/office/drawing/2014/main" id="{58C66B37-2BE6-4F09-39CE-DEC379D366C3}"/>
              </a:ext>
            </a:extLst>
          </p:cNvPr>
          <p:cNvGrpSpPr/>
          <p:nvPr/>
        </p:nvGrpSpPr>
        <p:grpSpPr>
          <a:xfrm>
            <a:off x="7015941" y="2353414"/>
            <a:ext cx="4224963" cy="2775552"/>
            <a:chOff x="6982074" y="1657502"/>
            <a:chExt cx="4224963" cy="2775552"/>
          </a:xfrm>
        </p:grpSpPr>
        <p:grpSp>
          <p:nvGrpSpPr>
            <p:cNvPr id="6" name="Group 5">
              <a:extLst>
                <a:ext uri="{FF2B5EF4-FFF2-40B4-BE49-F238E27FC236}">
                  <a16:creationId xmlns:a16="http://schemas.microsoft.com/office/drawing/2014/main" id="{2F0C8250-CEC5-1976-BB4D-859E51428580}"/>
                </a:ext>
              </a:extLst>
            </p:cNvPr>
            <p:cNvGrpSpPr/>
            <p:nvPr/>
          </p:nvGrpSpPr>
          <p:grpSpPr>
            <a:xfrm>
              <a:off x="7326117" y="1898652"/>
              <a:ext cx="3880920" cy="2534402"/>
              <a:chOff x="7326117" y="1898652"/>
              <a:chExt cx="3880920" cy="2534402"/>
            </a:xfrm>
          </p:grpSpPr>
          <p:sp>
            <p:nvSpPr>
              <p:cNvPr id="12" name="Freeform: Shape 11">
                <a:extLst>
                  <a:ext uri="{FF2B5EF4-FFF2-40B4-BE49-F238E27FC236}">
                    <a16:creationId xmlns:a16="http://schemas.microsoft.com/office/drawing/2014/main" id="{D67D487E-CD13-30EF-3E33-D7904C6C4EED}"/>
                  </a:ext>
                </a:extLst>
              </p:cNvPr>
              <p:cNvSpPr/>
              <p:nvPr/>
            </p:nvSpPr>
            <p:spPr>
              <a:xfrm>
                <a:off x="7612870" y="2051050"/>
                <a:ext cx="3381375" cy="1409700"/>
              </a:xfrm>
              <a:custGeom>
                <a:avLst/>
                <a:gdLst>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19200"/>
                  <a:gd name="connsiteX1" fmla="*/ 3362325 w 3362325"/>
                  <a:gd name="connsiteY1" fmla="*/ 0 h 1219200"/>
                  <a:gd name="connsiteX2" fmla="*/ 3362325 w 3362325"/>
                  <a:gd name="connsiteY2" fmla="*/ 823912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23912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 name="connsiteX0" fmla="*/ 0 w 3375025"/>
                  <a:gd name="connsiteY0" fmla="*/ 985354 h 1247292"/>
                  <a:gd name="connsiteX1" fmla="*/ 3375025 w 3375025"/>
                  <a:gd name="connsiteY1" fmla="*/ 0 h 1247292"/>
                  <a:gd name="connsiteX2" fmla="*/ 3362325 w 3375025"/>
                  <a:gd name="connsiteY2" fmla="*/ 847242 h 1247292"/>
                  <a:gd name="connsiteX3" fmla="*/ 4762 w 3375025"/>
                  <a:gd name="connsiteY3" fmla="*/ 1247292 h 1247292"/>
                  <a:gd name="connsiteX4" fmla="*/ 0 w 3375025"/>
                  <a:gd name="connsiteY4" fmla="*/ 985354 h 1247292"/>
                  <a:gd name="connsiteX0" fmla="*/ 0 w 3375025"/>
                  <a:gd name="connsiteY0" fmla="*/ 985354 h 1247292"/>
                  <a:gd name="connsiteX1" fmla="*/ 3375025 w 3375025"/>
                  <a:gd name="connsiteY1" fmla="*/ 0 h 1247292"/>
                  <a:gd name="connsiteX2" fmla="*/ 3355975 w 3375025"/>
                  <a:gd name="connsiteY2" fmla="*/ 920282 h 1247292"/>
                  <a:gd name="connsiteX3" fmla="*/ 4762 w 3375025"/>
                  <a:gd name="connsiteY3" fmla="*/ 1247292 h 1247292"/>
                  <a:gd name="connsiteX4" fmla="*/ 0 w 3375025"/>
                  <a:gd name="connsiteY4" fmla="*/ 985354 h 1247292"/>
                  <a:gd name="connsiteX0" fmla="*/ 0 w 3375025"/>
                  <a:gd name="connsiteY0" fmla="*/ 985354 h 1247292"/>
                  <a:gd name="connsiteX1" fmla="*/ 3375025 w 3375025"/>
                  <a:gd name="connsiteY1" fmla="*/ 0 h 1247292"/>
                  <a:gd name="connsiteX2" fmla="*/ 3355975 w 3375025"/>
                  <a:gd name="connsiteY2" fmla="*/ 920282 h 1247292"/>
                  <a:gd name="connsiteX3" fmla="*/ 4762 w 3375025"/>
                  <a:gd name="connsiteY3" fmla="*/ 1247292 h 1247292"/>
                  <a:gd name="connsiteX4" fmla="*/ 0 w 3375025"/>
                  <a:gd name="connsiteY4" fmla="*/ 985354 h 1247292"/>
                  <a:gd name="connsiteX0" fmla="*/ 0 w 3375025"/>
                  <a:gd name="connsiteY0" fmla="*/ 985354 h 1247292"/>
                  <a:gd name="connsiteX1" fmla="*/ 3375025 w 3375025"/>
                  <a:gd name="connsiteY1" fmla="*/ 0 h 1247292"/>
                  <a:gd name="connsiteX2" fmla="*/ 3355975 w 3375025"/>
                  <a:gd name="connsiteY2" fmla="*/ 920282 h 1247292"/>
                  <a:gd name="connsiteX3" fmla="*/ 4762 w 3375025"/>
                  <a:gd name="connsiteY3" fmla="*/ 1247292 h 1247292"/>
                  <a:gd name="connsiteX4" fmla="*/ 0 w 3375025"/>
                  <a:gd name="connsiteY4" fmla="*/ 985354 h 1247292"/>
                  <a:gd name="connsiteX0" fmla="*/ 0 w 3375025"/>
                  <a:gd name="connsiteY0" fmla="*/ 985354 h 1247292"/>
                  <a:gd name="connsiteX1" fmla="*/ 3375025 w 3375025"/>
                  <a:gd name="connsiteY1" fmla="*/ 0 h 1247292"/>
                  <a:gd name="connsiteX2" fmla="*/ 3368675 w 3375025"/>
                  <a:gd name="connsiteY2" fmla="*/ 920282 h 1247292"/>
                  <a:gd name="connsiteX3" fmla="*/ 4762 w 3375025"/>
                  <a:gd name="connsiteY3" fmla="*/ 1247292 h 1247292"/>
                  <a:gd name="connsiteX4" fmla="*/ 0 w 3375025"/>
                  <a:gd name="connsiteY4" fmla="*/ 985354 h 1247292"/>
                  <a:gd name="connsiteX0" fmla="*/ 0 w 3375025"/>
                  <a:gd name="connsiteY0" fmla="*/ 985354 h 1247292"/>
                  <a:gd name="connsiteX1" fmla="*/ 3375025 w 3375025"/>
                  <a:gd name="connsiteY1" fmla="*/ 0 h 1247292"/>
                  <a:gd name="connsiteX2" fmla="*/ 3368675 w 3375025"/>
                  <a:gd name="connsiteY2" fmla="*/ 920282 h 1247292"/>
                  <a:gd name="connsiteX3" fmla="*/ 4762 w 3375025"/>
                  <a:gd name="connsiteY3" fmla="*/ 1247292 h 1247292"/>
                  <a:gd name="connsiteX4" fmla="*/ 0 w 3375025"/>
                  <a:gd name="connsiteY4" fmla="*/ 985354 h 1247292"/>
                  <a:gd name="connsiteX0" fmla="*/ 0 w 3381375"/>
                  <a:gd name="connsiteY0" fmla="*/ 974118 h 1247292"/>
                  <a:gd name="connsiteX1" fmla="*/ 3381375 w 3381375"/>
                  <a:gd name="connsiteY1" fmla="*/ 0 h 1247292"/>
                  <a:gd name="connsiteX2" fmla="*/ 3375025 w 3381375"/>
                  <a:gd name="connsiteY2" fmla="*/ 920282 h 1247292"/>
                  <a:gd name="connsiteX3" fmla="*/ 11112 w 3381375"/>
                  <a:gd name="connsiteY3" fmla="*/ 1247292 h 1247292"/>
                  <a:gd name="connsiteX4" fmla="*/ 0 w 3381375"/>
                  <a:gd name="connsiteY4" fmla="*/ 974118 h 1247292"/>
                  <a:gd name="connsiteX0" fmla="*/ 0 w 3381375"/>
                  <a:gd name="connsiteY0" fmla="*/ 974118 h 1247292"/>
                  <a:gd name="connsiteX1" fmla="*/ 3381375 w 3381375"/>
                  <a:gd name="connsiteY1" fmla="*/ 0 h 1247292"/>
                  <a:gd name="connsiteX2" fmla="*/ 3375025 w 3381375"/>
                  <a:gd name="connsiteY2" fmla="*/ 920282 h 1247292"/>
                  <a:gd name="connsiteX3" fmla="*/ 11112 w 3381375"/>
                  <a:gd name="connsiteY3" fmla="*/ 1247292 h 1247292"/>
                  <a:gd name="connsiteX4" fmla="*/ 0 w 3381375"/>
                  <a:gd name="connsiteY4" fmla="*/ 974118 h 1247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1375" h="1247292">
                    <a:moveTo>
                      <a:pt x="0" y="974118"/>
                    </a:moveTo>
                    <a:cubicBezTo>
                      <a:pt x="1203325" y="806838"/>
                      <a:pt x="2293937" y="376237"/>
                      <a:pt x="3381375" y="0"/>
                    </a:cubicBezTo>
                    <a:cubicBezTo>
                      <a:pt x="3379258" y="306761"/>
                      <a:pt x="3377142" y="613521"/>
                      <a:pt x="3375025" y="920282"/>
                    </a:cubicBezTo>
                    <a:lnTo>
                      <a:pt x="11112" y="1247292"/>
                    </a:lnTo>
                    <a:cubicBezTo>
                      <a:pt x="9525" y="1156804"/>
                      <a:pt x="1587" y="1064606"/>
                      <a:pt x="0" y="974118"/>
                    </a:cubicBezTo>
                    <a:close/>
                  </a:path>
                </a:pathLst>
              </a:custGeom>
              <a:solidFill>
                <a:schemeClr val="accent1">
                  <a:lumMod val="20000"/>
                  <a:lumOff val="80000"/>
                </a:schemeClr>
              </a:solidFill>
              <a:ln w="3175" cap="flat">
                <a:noFill/>
                <a:prstDash val="solid"/>
                <a:miter/>
              </a:ln>
            </p:spPr>
            <p:txBody>
              <a:bodyPr rtlCol="0" anchor="ctr"/>
              <a:lstStyle/>
              <a:p>
                <a:pPr algn="l"/>
                <a:endParaRPr lang="en-US" dirty="0">
                  <a:latin typeface="Century Gothic" panose="020B0502020202020204" pitchFamily="34" charset="0"/>
                </a:endParaRPr>
              </a:p>
            </p:txBody>
          </p:sp>
          <p:sp>
            <p:nvSpPr>
              <p:cNvPr id="11" name="Freeform: Shape 10">
                <a:extLst>
                  <a:ext uri="{FF2B5EF4-FFF2-40B4-BE49-F238E27FC236}">
                    <a16:creationId xmlns:a16="http://schemas.microsoft.com/office/drawing/2014/main" id="{98892A6E-F0A4-736B-D1D0-E57818CC0DB4}"/>
                  </a:ext>
                </a:extLst>
              </p:cNvPr>
              <p:cNvSpPr/>
              <p:nvPr/>
            </p:nvSpPr>
            <p:spPr>
              <a:xfrm>
                <a:off x="7616825" y="2543175"/>
                <a:ext cx="3364720" cy="762000"/>
              </a:xfrm>
              <a:custGeom>
                <a:avLst/>
                <a:gdLst>
                  <a:gd name="connsiteX0" fmla="*/ 0 w 3386138"/>
                  <a:gd name="connsiteY0" fmla="*/ 762000 h 762000"/>
                  <a:gd name="connsiteX1" fmla="*/ 3386138 w 3386138"/>
                  <a:gd name="connsiteY1" fmla="*/ 0 h 762000"/>
                  <a:gd name="connsiteX0" fmla="*/ 0 w 3386138"/>
                  <a:gd name="connsiteY0" fmla="*/ 762000 h 762000"/>
                  <a:gd name="connsiteX1" fmla="*/ 3386138 w 3386138"/>
                  <a:gd name="connsiteY1" fmla="*/ 0 h 762000"/>
                  <a:gd name="connsiteX0" fmla="*/ 0 w 3386138"/>
                  <a:gd name="connsiteY0" fmla="*/ 762000 h 762000"/>
                  <a:gd name="connsiteX1" fmla="*/ 3386138 w 3386138"/>
                  <a:gd name="connsiteY1" fmla="*/ 0 h 762000"/>
                  <a:gd name="connsiteX0" fmla="*/ 0 w 3386138"/>
                  <a:gd name="connsiteY0" fmla="*/ 762000 h 762000"/>
                  <a:gd name="connsiteX1" fmla="*/ 3386138 w 3386138"/>
                  <a:gd name="connsiteY1" fmla="*/ 0 h 762000"/>
                  <a:gd name="connsiteX0" fmla="*/ 0 w 3386138"/>
                  <a:gd name="connsiteY0" fmla="*/ 762000 h 762000"/>
                  <a:gd name="connsiteX1" fmla="*/ 3386138 w 3386138"/>
                  <a:gd name="connsiteY1" fmla="*/ 0 h 762000"/>
                </a:gdLst>
                <a:ahLst/>
                <a:cxnLst>
                  <a:cxn ang="0">
                    <a:pos x="connsiteX0" y="connsiteY0"/>
                  </a:cxn>
                  <a:cxn ang="0">
                    <a:pos x="connsiteX1" y="connsiteY1"/>
                  </a:cxn>
                </a:cxnLst>
                <a:rect l="l" t="t" r="r" b="b"/>
                <a:pathLst>
                  <a:path w="3386138" h="762000">
                    <a:moveTo>
                      <a:pt x="0" y="762000"/>
                    </a:moveTo>
                    <a:cubicBezTo>
                      <a:pt x="1209676" y="612775"/>
                      <a:pt x="2109788" y="315913"/>
                      <a:pt x="3386138" y="0"/>
                    </a:cubicBezTo>
                  </a:path>
                </a:pathLst>
              </a:custGeom>
              <a:noFill/>
              <a:ln w="28575" cap="flat">
                <a:solidFill>
                  <a:schemeClr val="accent1"/>
                </a:solidFill>
                <a:prstDash val="solid"/>
                <a:miter/>
              </a:ln>
            </p:spPr>
            <p:txBody>
              <a:bodyPr rtlCol="0" anchor="ctr"/>
              <a:lstStyle/>
              <a:p>
                <a:pPr algn="ctr"/>
                <a:endParaRPr lang="en-US" dirty="0">
                  <a:latin typeface="Century Gothic" panose="020B0502020202020204" pitchFamily="34" charset="0"/>
                </a:endParaRPr>
              </a:p>
            </p:txBody>
          </p:sp>
          <p:grpSp>
            <p:nvGrpSpPr>
              <p:cNvPr id="72" name="Group 71">
                <a:extLst>
                  <a:ext uri="{FF2B5EF4-FFF2-40B4-BE49-F238E27FC236}">
                    <a16:creationId xmlns:a16="http://schemas.microsoft.com/office/drawing/2014/main" id="{E74FB340-D418-660A-5EEF-F45C2B0C8113}"/>
                  </a:ext>
                </a:extLst>
              </p:cNvPr>
              <p:cNvGrpSpPr/>
              <p:nvPr/>
            </p:nvGrpSpPr>
            <p:grpSpPr>
              <a:xfrm>
                <a:off x="7326117" y="1898652"/>
                <a:ext cx="3880920" cy="2534402"/>
                <a:chOff x="7326117" y="1898652"/>
                <a:chExt cx="3880920" cy="2534402"/>
              </a:xfrm>
            </p:grpSpPr>
            <p:cxnSp>
              <p:nvCxnSpPr>
                <p:cNvPr id="18" name="Straight Connector 17">
                  <a:extLst>
                    <a:ext uri="{FF2B5EF4-FFF2-40B4-BE49-F238E27FC236}">
                      <a16:creationId xmlns:a16="http://schemas.microsoft.com/office/drawing/2014/main" id="{C441EBDF-BF68-4867-B150-F0EA8CF77BF3}"/>
                    </a:ext>
                  </a:extLst>
                </p:cNvPr>
                <p:cNvCxnSpPr>
                  <a:cxnSpLocks/>
                </p:cNvCxnSpPr>
                <p:nvPr/>
              </p:nvCxnSpPr>
              <p:spPr>
                <a:xfrm>
                  <a:off x="7578318" y="1965266"/>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1CC13F0-A6E4-23F7-F854-9D22C22D0B88}"/>
                    </a:ext>
                  </a:extLst>
                </p:cNvPr>
                <p:cNvCxnSpPr>
                  <a:cxnSpLocks/>
                </p:cNvCxnSpPr>
                <p:nvPr/>
              </p:nvCxnSpPr>
              <p:spPr>
                <a:xfrm>
                  <a:off x="7578318" y="4013522"/>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6DD31B7F-9092-A692-F371-10098CE0A5BD}"/>
                    </a:ext>
                  </a:extLst>
                </p:cNvPr>
                <p:cNvGrpSpPr/>
                <p:nvPr/>
              </p:nvGrpSpPr>
              <p:grpSpPr>
                <a:xfrm>
                  <a:off x="7531488" y="2018507"/>
                  <a:ext cx="45719" cy="1928812"/>
                  <a:chOff x="7538631" y="2018507"/>
                  <a:chExt cx="3515132" cy="1928812"/>
                </a:xfrm>
              </p:grpSpPr>
              <p:cxnSp>
                <p:nvCxnSpPr>
                  <p:cNvPr id="29" name="Straight Connector 28">
                    <a:extLst>
                      <a:ext uri="{FF2B5EF4-FFF2-40B4-BE49-F238E27FC236}">
                        <a16:creationId xmlns:a16="http://schemas.microsoft.com/office/drawing/2014/main" id="{DE916F91-F729-150D-C92A-F280E9716380}"/>
                      </a:ext>
                    </a:extLst>
                  </p:cNvPr>
                  <p:cNvCxnSpPr>
                    <a:cxnSpLocks/>
                  </p:cNvCxnSpPr>
                  <p:nvPr/>
                </p:nvCxnSpPr>
                <p:spPr>
                  <a:xfrm>
                    <a:off x="7538631" y="3947319"/>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6573DB1-A77C-57B9-1E9B-FBF48D6BA590}"/>
                      </a:ext>
                    </a:extLst>
                  </p:cNvPr>
                  <p:cNvCxnSpPr>
                    <a:cxnSpLocks/>
                  </p:cNvCxnSpPr>
                  <p:nvPr/>
                </p:nvCxnSpPr>
                <p:spPr>
                  <a:xfrm>
                    <a:off x="7538631" y="3561556"/>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A76777DD-1429-64BD-F839-0E182241D174}"/>
                      </a:ext>
                    </a:extLst>
                  </p:cNvPr>
                  <p:cNvCxnSpPr>
                    <a:cxnSpLocks/>
                  </p:cNvCxnSpPr>
                  <p:nvPr/>
                </p:nvCxnSpPr>
                <p:spPr>
                  <a:xfrm>
                    <a:off x="7538631" y="3178175"/>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B85011FB-3C32-7D5B-3703-C966E8D9C444}"/>
                      </a:ext>
                    </a:extLst>
                  </p:cNvPr>
                  <p:cNvCxnSpPr>
                    <a:cxnSpLocks/>
                  </p:cNvCxnSpPr>
                  <p:nvPr/>
                </p:nvCxnSpPr>
                <p:spPr>
                  <a:xfrm>
                    <a:off x="7538631" y="2787650"/>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932C2AB-DA08-7E4A-5C98-28F349E820BD}"/>
                      </a:ext>
                    </a:extLst>
                  </p:cNvPr>
                  <p:cNvCxnSpPr>
                    <a:cxnSpLocks/>
                  </p:cNvCxnSpPr>
                  <p:nvPr/>
                </p:nvCxnSpPr>
                <p:spPr>
                  <a:xfrm>
                    <a:off x="7538631" y="2401888"/>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73C9F24-3A4B-ED72-B732-C1205A6C266B}"/>
                      </a:ext>
                    </a:extLst>
                  </p:cNvPr>
                  <p:cNvCxnSpPr>
                    <a:cxnSpLocks/>
                  </p:cNvCxnSpPr>
                  <p:nvPr/>
                </p:nvCxnSpPr>
                <p:spPr>
                  <a:xfrm>
                    <a:off x="7538631" y="2018507"/>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6A8F7631-985B-BCAC-128E-27E251C4832D}"/>
                    </a:ext>
                  </a:extLst>
                </p:cNvPr>
                <p:cNvGrpSpPr/>
                <p:nvPr/>
              </p:nvGrpSpPr>
              <p:grpSpPr>
                <a:xfrm>
                  <a:off x="7612870" y="4013047"/>
                  <a:ext cx="3455193" cy="45719"/>
                  <a:chOff x="7612870" y="2000987"/>
                  <a:chExt cx="3455193" cy="2048256"/>
                </a:xfrm>
              </p:grpSpPr>
              <p:cxnSp>
                <p:nvCxnSpPr>
                  <p:cNvPr id="35" name="Straight Connector 34">
                    <a:extLst>
                      <a:ext uri="{FF2B5EF4-FFF2-40B4-BE49-F238E27FC236}">
                        <a16:creationId xmlns:a16="http://schemas.microsoft.com/office/drawing/2014/main" id="{E4C21DC7-C106-B4AE-9039-4A0D9D9AEAFE}"/>
                      </a:ext>
                    </a:extLst>
                  </p:cNvPr>
                  <p:cNvCxnSpPr>
                    <a:cxnSpLocks/>
                  </p:cNvCxnSpPr>
                  <p:nvPr/>
                </p:nvCxnSpPr>
                <p:spPr>
                  <a:xfrm>
                    <a:off x="7612870"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5A38C1B-55A9-5355-4524-8B55E0548790}"/>
                      </a:ext>
                    </a:extLst>
                  </p:cNvPr>
                  <p:cNvCxnSpPr>
                    <a:cxnSpLocks/>
                  </p:cNvCxnSpPr>
                  <p:nvPr/>
                </p:nvCxnSpPr>
                <p:spPr>
                  <a:xfrm>
                    <a:off x="8477264"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3ECC2913-2272-4666-BBB5-98019D8F91F5}"/>
                      </a:ext>
                    </a:extLst>
                  </p:cNvPr>
                  <p:cNvCxnSpPr>
                    <a:cxnSpLocks/>
                  </p:cNvCxnSpPr>
                  <p:nvPr/>
                </p:nvCxnSpPr>
                <p:spPr>
                  <a:xfrm>
                    <a:off x="9336895"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54CC4B98-7313-19B3-7829-A621B73ECC47}"/>
                      </a:ext>
                    </a:extLst>
                  </p:cNvPr>
                  <p:cNvCxnSpPr>
                    <a:cxnSpLocks/>
                  </p:cNvCxnSpPr>
                  <p:nvPr/>
                </p:nvCxnSpPr>
                <p:spPr>
                  <a:xfrm>
                    <a:off x="10206052"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056F3CB-705E-7541-2766-F8A76201A0AF}"/>
                      </a:ext>
                    </a:extLst>
                  </p:cNvPr>
                  <p:cNvCxnSpPr>
                    <a:cxnSpLocks/>
                  </p:cNvCxnSpPr>
                  <p:nvPr/>
                </p:nvCxnSpPr>
                <p:spPr>
                  <a:xfrm>
                    <a:off x="11068063"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9" name="TextBox 58">
                  <a:extLst>
                    <a:ext uri="{FF2B5EF4-FFF2-40B4-BE49-F238E27FC236}">
                      <a16:creationId xmlns:a16="http://schemas.microsoft.com/office/drawing/2014/main" id="{8C5EFC7C-7D85-EB92-D762-0F033C49E0AC}"/>
                    </a:ext>
                  </a:extLst>
                </p:cNvPr>
                <p:cNvSpPr txBox="1"/>
                <p:nvPr/>
              </p:nvSpPr>
              <p:spPr>
                <a:xfrm>
                  <a:off x="7326117" y="1898652"/>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25</a:t>
                  </a:r>
                </a:p>
              </p:txBody>
            </p:sp>
            <p:sp>
              <p:nvSpPr>
                <p:cNvPr id="60" name="TextBox 59">
                  <a:extLst>
                    <a:ext uri="{FF2B5EF4-FFF2-40B4-BE49-F238E27FC236}">
                      <a16:creationId xmlns:a16="http://schemas.microsoft.com/office/drawing/2014/main" id="{BEE59FCE-30AE-86E4-B564-B746D9B07EDC}"/>
                    </a:ext>
                  </a:extLst>
                </p:cNvPr>
                <p:cNvSpPr txBox="1"/>
                <p:nvPr/>
              </p:nvSpPr>
              <p:spPr>
                <a:xfrm>
                  <a:off x="7326117" y="2288619"/>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20</a:t>
                  </a:r>
                </a:p>
              </p:txBody>
            </p:sp>
            <p:sp>
              <p:nvSpPr>
                <p:cNvPr id="61" name="TextBox 60">
                  <a:extLst>
                    <a:ext uri="{FF2B5EF4-FFF2-40B4-BE49-F238E27FC236}">
                      <a16:creationId xmlns:a16="http://schemas.microsoft.com/office/drawing/2014/main" id="{864E5257-10AF-E312-3C8C-AE5D0A124470}"/>
                    </a:ext>
                  </a:extLst>
                </p:cNvPr>
                <p:cNvSpPr txBox="1"/>
                <p:nvPr/>
              </p:nvSpPr>
              <p:spPr>
                <a:xfrm>
                  <a:off x="7339606" y="2679024"/>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15</a:t>
                  </a:r>
                </a:p>
              </p:txBody>
            </p:sp>
            <p:sp>
              <p:nvSpPr>
                <p:cNvPr id="62" name="TextBox 61">
                  <a:extLst>
                    <a:ext uri="{FF2B5EF4-FFF2-40B4-BE49-F238E27FC236}">
                      <a16:creationId xmlns:a16="http://schemas.microsoft.com/office/drawing/2014/main" id="{011DEACC-82C6-1817-A93D-45B80AF17050}"/>
                    </a:ext>
                  </a:extLst>
                </p:cNvPr>
                <p:cNvSpPr txBox="1"/>
                <p:nvPr/>
              </p:nvSpPr>
              <p:spPr>
                <a:xfrm>
                  <a:off x="7339606" y="3062238"/>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10</a:t>
                  </a:r>
                </a:p>
              </p:txBody>
            </p:sp>
            <p:sp>
              <p:nvSpPr>
                <p:cNvPr id="63" name="TextBox 62">
                  <a:extLst>
                    <a:ext uri="{FF2B5EF4-FFF2-40B4-BE49-F238E27FC236}">
                      <a16:creationId xmlns:a16="http://schemas.microsoft.com/office/drawing/2014/main" id="{95F1FED3-AB3E-1A6F-70B7-99857BC5AE6D}"/>
                    </a:ext>
                  </a:extLst>
                </p:cNvPr>
                <p:cNvSpPr txBox="1"/>
                <p:nvPr/>
              </p:nvSpPr>
              <p:spPr>
                <a:xfrm>
                  <a:off x="7339606" y="3448102"/>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5</a:t>
                  </a:r>
                </a:p>
              </p:txBody>
            </p:sp>
            <p:sp>
              <p:nvSpPr>
                <p:cNvPr id="64" name="TextBox 63">
                  <a:extLst>
                    <a:ext uri="{FF2B5EF4-FFF2-40B4-BE49-F238E27FC236}">
                      <a16:creationId xmlns:a16="http://schemas.microsoft.com/office/drawing/2014/main" id="{E23EA76E-BCFE-8B83-85E5-8D9C67F6CE14}"/>
                    </a:ext>
                  </a:extLst>
                </p:cNvPr>
                <p:cNvSpPr txBox="1"/>
                <p:nvPr/>
              </p:nvSpPr>
              <p:spPr>
                <a:xfrm>
                  <a:off x="7339606" y="3833179"/>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0</a:t>
                  </a:r>
                </a:p>
              </p:txBody>
            </p:sp>
            <p:sp>
              <p:nvSpPr>
                <p:cNvPr id="65" name="TextBox 64">
                  <a:extLst>
                    <a:ext uri="{FF2B5EF4-FFF2-40B4-BE49-F238E27FC236}">
                      <a16:creationId xmlns:a16="http://schemas.microsoft.com/office/drawing/2014/main" id="{5B4E66F0-BD46-E890-5C30-31EBC8FA7891}"/>
                    </a:ext>
                  </a:extLst>
                </p:cNvPr>
                <p:cNvSpPr txBox="1"/>
                <p:nvPr/>
              </p:nvSpPr>
              <p:spPr>
                <a:xfrm>
                  <a:off x="7530295" y="4003518"/>
                  <a:ext cx="169918"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0</a:t>
                  </a:r>
                </a:p>
              </p:txBody>
            </p:sp>
            <p:sp>
              <p:nvSpPr>
                <p:cNvPr id="66" name="TextBox 65">
                  <a:extLst>
                    <a:ext uri="{FF2B5EF4-FFF2-40B4-BE49-F238E27FC236}">
                      <a16:creationId xmlns:a16="http://schemas.microsoft.com/office/drawing/2014/main" id="{EAFF1133-9963-9986-C3C8-C06B7B185BFF}"/>
                    </a:ext>
                  </a:extLst>
                </p:cNvPr>
                <p:cNvSpPr txBox="1"/>
                <p:nvPr/>
              </p:nvSpPr>
              <p:spPr>
                <a:xfrm>
                  <a:off x="8389925" y="4003518"/>
                  <a:ext cx="169918"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40</a:t>
                  </a:r>
                </a:p>
              </p:txBody>
            </p:sp>
            <p:sp>
              <p:nvSpPr>
                <p:cNvPr id="67" name="TextBox 66">
                  <a:extLst>
                    <a:ext uri="{FF2B5EF4-FFF2-40B4-BE49-F238E27FC236}">
                      <a16:creationId xmlns:a16="http://schemas.microsoft.com/office/drawing/2014/main" id="{28AEEA92-3628-356C-4141-709DAEE8F039}"/>
                    </a:ext>
                  </a:extLst>
                </p:cNvPr>
                <p:cNvSpPr txBox="1"/>
                <p:nvPr/>
              </p:nvSpPr>
              <p:spPr>
                <a:xfrm>
                  <a:off x="9251935" y="4003518"/>
                  <a:ext cx="169918"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80</a:t>
                  </a:r>
                </a:p>
              </p:txBody>
            </p:sp>
            <p:sp>
              <p:nvSpPr>
                <p:cNvPr id="68" name="TextBox 67">
                  <a:extLst>
                    <a:ext uri="{FF2B5EF4-FFF2-40B4-BE49-F238E27FC236}">
                      <a16:creationId xmlns:a16="http://schemas.microsoft.com/office/drawing/2014/main" id="{6D6CA735-ED23-2198-FE76-43F531F3B07C}"/>
                    </a:ext>
                  </a:extLst>
                </p:cNvPr>
                <p:cNvSpPr txBox="1"/>
                <p:nvPr/>
              </p:nvSpPr>
              <p:spPr>
                <a:xfrm>
                  <a:off x="10071765" y="4003518"/>
                  <a:ext cx="268574"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120</a:t>
                  </a:r>
                </a:p>
              </p:txBody>
            </p:sp>
            <p:sp>
              <p:nvSpPr>
                <p:cNvPr id="69" name="TextBox 68">
                  <a:extLst>
                    <a:ext uri="{FF2B5EF4-FFF2-40B4-BE49-F238E27FC236}">
                      <a16:creationId xmlns:a16="http://schemas.microsoft.com/office/drawing/2014/main" id="{A2503446-436D-2546-4D43-9D83B2D2A583}"/>
                    </a:ext>
                  </a:extLst>
                </p:cNvPr>
                <p:cNvSpPr txBox="1"/>
                <p:nvPr/>
              </p:nvSpPr>
              <p:spPr>
                <a:xfrm>
                  <a:off x="10938463" y="4003518"/>
                  <a:ext cx="268574"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160</a:t>
                  </a:r>
                </a:p>
              </p:txBody>
            </p:sp>
            <p:sp>
              <p:nvSpPr>
                <p:cNvPr id="70" name="TextBox 69">
                  <a:extLst>
                    <a:ext uri="{FF2B5EF4-FFF2-40B4-BE49-F238E27FC236}">
                      <a16:creationId xmlns:a16="http://schemas.microsoft.com/office/drawing/2014/main" id="{1342578C-B876-EDE2-CC5C-301F0595A635}"/>
                    </a:ext>
                  </a:extLst>
                </p:cNvPr>
                <p:cNvSpPr txBox="1"/>
                <p:nvPr/>
              </p:nvSpPr>
              <p:spPr>
                <a:xfrm>
                  <a:off x="8021244" y="4206517"/>
                  <a:ext cx="2631300" cy="226537"/>
                </a:xfrm>
                <a:prstGeom prst="rect">
                  <a:avLst/>
                </a:prstGeom>
                <a:noFill/>
              </p:spPr>
              <p:txBody>
                <a:bodyPr wrap="square" lIns="0" tIns="0" rIns="0" bIns="0" rtlCol="0" anchor="ctr">
                  <a:spAutoFit/>
                </a:bodyPr>
                <a:lstStyle/>
                <a:p>
                  <a:pPr algn="ctr">
                    <a:lnSpc>
                      <a:spcPts val="2030"/>
                    </a:lnSpc>
                  </a:pPr>
                  <a:r>
                    <a:rPr lang="en-US" sz="1200" b="1" dirty="0">
                      <a:latin typeface="Century Gothic" panose="020B0502020202020204" pitchFamily="34" charset="0"/>
                      <a:ea typeface="MS Mincho" panose="02020609040205080304" pitchFamily="49" charset="-128"/>
                    </a:rPr>
                    <a:t>Achieved LDL-C (mg/dL) </a:t>
                  </a:r>
                </a:p>
              </p:txBody>
            </p:sp>
            <p:sp>
              <p:nvSpPr>
                <p:cNvPr id="107" name="TextBox 106">
                  <a:extLst>
                    <a:ext uri="{FF2B5EF4-FFF2-40B4-BE49-F238E27FC236}">
                      <a16:creationId xmlns:a16="http://schemas.microsoft.com/office/drawing/2014/main" id="{37509C25-3FD5-5201-D50C-E5085DF4098A}"/>
                    </a:ext>
                  </a:extLst>
                </p:cNvPr>
                <p:cNvSpPr txBox="1"/>
                <p:nvPr/>
              </p:nvSpPr>
              <p:spPr>
                <a:xfrm>
                  <a:off x="8907854" y="3357800"/>
                  <a:ext cx="2166546" cy="369332"/>
                </a:xfrm>
                <a:prstGeom prst="rect">
                  <a:avLst/>
                </a:prstGeom>
                <a:noFill/>
              </p:spPr>
              <p:txBody>
                <a:bodyPr wrap="square" lIns="0" tIns="0" rIns="0" bIns="0" rtlCol="0" anchor="ctr">
                  <a:spAutoFit/>
                </a:bodyPr>
                <a:lstStyle/>
                <a:p>
                  <a:r>
                    <a:rPr lang="en-US" sz="1200" b="1" dirty="0">
                      <a:latin typeface="Century Gothic" panose="020B0502020202020204" pitchFamily="34" charset="0"/>
                      <a:ea typeface="MS Mincho" panose="02020609040205080304" pitchFamily="49" charset="-128"/>
                    </a:rPr>
                    <a:t>Adj </a:t>
                  </a:r>
                  <a:r>
                    <a:rPr lang="en-US" sz="1200" b="1" i="1" dirty="0">
                      <a:latin typeface="Century Gothic" panose="020B0502020202020204" pitchFamily="34" charset="0"/>
                      <a:ea typeface="MS Mincho" panose="02020609040205080304" pitchFamily="49" charset="-128"/>
                    </a:rPr>
                    <a:t>P</a:t>
                  </a:r>
                  <a:r>
                    <a:rPr lang="en-US" sz="1200" b="1" dirty="0">
                      <a:latin typeface="Century Gothic" panose="020B0502020202020204" pitchFamily="34" charset="0"/>
                      <a:ea typeface="MS Mincho" panose="02020609040205080304" pitchFamily="49" charset="-128"/>
                    </a:rPr>
                    <a:t> value &lt; 0.0001</a:t>
                  </a:r>
                </a:p>
                <a:p>
                  <a:r>
                    <a:rPr lang="en-US" sz="1200" b="1" dirty="0">
                      <a:latin typeface="Century Gothic" panose="020B0502020202020204" pitchFamily="34" charset="0"/>
                      <a:ea typeface="MS Mincho" panose="02020609040205080304" pitchFamily="49" charset="-128"/>
                    </a:rPr>
                    <a:t>HR (95% CI = 0.79 (0.71–0.88)</a:t>
                  </a:r>
                </a:p>
              </p:txBody>
            </p:sp>
          </p:grpSp>
        </p:grpSp>
        <p:sp>
          <p:nvSpPr>
            <p:cNvPr id="71" name="TextBox 70">
              <a:extLst>
                <a:ext uri="{FF2B5EF4-FFF2-40B4-BE49-F238E27FC236}">
                  <a16:creationId xmlns:a16="http://schemas.microsoft.com/office/drawing/2014/main" id="{53A0858D-76EB-E42A-50B0-429C4215356B}"/>
                </a:ext>
              </a:extLst>
            </p:cNvPr>
            <p:cNvSpPr txBox="1"/>
            <p:nvPr/>
          </p:nvSpPr>
          <p:spPr>
            <a:xfrm rot="16200000">
              <a:off x="5779693" y="2859883"/>
              <a:ext cx="2631300" cy="226537"/>
            </a:xfrm>
            <a:prstGeom prst="rect">
              <a:avLst/>
            </a:prstGeom>
            <a:noFill/>
          </p:spPr>
          <p:txBody>
            <a:bodyPr wrap="square" lIns="0" tIns="0" rIns="0" bIns="0" rtlCol="0" anchor="ctr">
              <a:spAutoFit/>
            </a:bodyPr>
            <a:lstStyle/>
            <a:p>
              <a:pPr algn="ctr">
                <a:lnSpc>
                  <a:spcPts val="2030"/>
                </a:lnSpc>
              </a:pPr>
              <a:r>
                <a:rPr lang="en-US" sz="1200" b="1" dirty="0">
                  <a:latin typeface="Century Gothic" panose="020B0502020202020204" pitchFamily="34" charset="0"/>
                  <a:ea typeface="MS Mincho" panose="02020609040205080304" pitchFamily="49" charset="-128"/>
                </a:rPr>
                <a:t>Event Probability (%)</a:t>
              </a:r>
            </a:p>
          </p:txBody>
        </p:sp>
      </p:grpSp>
      <p:grpSp>
        <p:nvGrpSpPr>
          <p:cNvPr id="7" name="Group 6">
            <a:extLst>
              <a:ext uri="{FF2B5EF4-FFF2-40B4-BE49-F238E27FC236}">
                <a16:creationId xmlns:a16="http://schemas.microsoft.com/office/drawing/2014/main" id="{61F2CA37-9082-2379-CBF1-4DDE4399ABDD}"/>
              </a:ext>
            </a:extLst>
          </p:cNvPr>
          <p:cNvGrpSpPr/>
          <p:nvPr/>
        </p:nvGrpSpPr>
        <p:grpSpPr>
          <a:xfrm>
            <a:off x="1097419" y="2353414"/>
            <a:ext cx="4219280" cy="2775552"/>
            <a:chOff x="991430" y="1657502"/>
            <a:chExt cx="4219280" cy="2775552"/>
          </a:xfrm>
        </p:grpSpPr>
        <p:sp>
          <p:nvSpPr>
            <p:cNvPr id="101" name="TextBox 100">
              <a:extLst>
                <a:ext uri="{FF2B5EF4-FFF2-40B4-BE49-F238E27FC236}">
                  <a16:creationId xmlns:a16="http://schemas.microsoft.com/office/drawing/2014/main" id="{3356F62B-C2DD-A1BB-8371-5967D389798A}"/>
                </a:ext>
              </a:extLst>
            </p:cNvPr>
            <p:cNvSpPr txBox="1"/>
            <p:nvPr/>
          </p:nvSpPr>
          <p:spPr>
            <a:xfrm rot="16200000">
              <a:off x="-210951" y="2859883"/>
              <a:ext cx="2631300" cy="226537"/>
            </a:xfrm>
            <a:prstGeom prst="rect">
              <a:avLst/>
            </a:prstGeom>
            <a:noFill/>
          </p:spPr>
          <p:txBody>
            <a:bodyPr wrap="square" lIns="0" tIns="0" rIns="0" bIns="0" rtlCol="0" anchor="ctr">
              <a:spAutoFit/>
            </a:bodyPr>
            <a:lstStyle/>
            <a:p>
              <a:pPr algn="ctr">
                <a:lnSpc>
                  <a:spcPts val="2030"/>
                </a:lnSpc>
              </a:pPr>
              <a:r>
                <a:rPr lang="en-US" sz="1200" b="1" dirty="0">
                  <a:latin typeface="Century Gothic" panose="020B0502020202020204" pitchFamily="34" charset="0"/>
                  <a:ea typeface="MS Mincho" panose="02020609040205080304" pitchFamily="49" charset="-128"/>
                </a:rPr>
                <a:t>Event Probability (%)</a:t>
              </a:r>
            </a:p>
          </p:txBody>
        </p:sp>
        <p:grpSp>
          <p:nvGrpSpPr>
            <p:cNvPr id="5" name="Group 4">
              <a:extLst>
                <a:ext uri="{FF2B5EF4-FFF2-40B4-BE49-F238E27FC236}">
                  <a16:creationId xmlns:a16="http://schemas.microsoft.com/office/drawing/2014/main" id="{53EED136-775B-9250-01AC-1CD1D0183E24}"/>
                </a:ext>
              </a:extLst>
            </p:cNvPr>
            <p:cNvGrpSpPr/>
            <p:nvPr/>
          </p:nvGrpSpPr>
          <p:grpSpPr>
            <a:xfrm>
              <a:off x="1329790" y="1898652"/>
              <a:ext cx="3880920" cy="2534402"/>
              <a:chOff x="1329790" y="1898652"/>
              <a:chExt cx="3880920" cy="2534402"/>
            </a:xfrm>
          </p:grpSpPr>
          <p:sp>
            <p:nvSpPr>
              <p:cNvPr id="8" name="Freeform: Shape 7">
                <a:extLst>
                  <a:ext uri="{FF2B5EF4-FFF2-40B4-BE49-F238E27FC236}">
                    <a16:creationId xmlns:a16="http://schemas.microsoft.com/office/drawing/2014/main" id="{3F9A19F1-C626-633D-B4FB-BC32C073D8CB}"/>
                  </a:ext>
                </a:extLst>
              </p:cNvPr>
              <p:cNvSpPr/>
              <p:nvPr/>
            </p:nvSpPr>
            <p:spPr>
              <a:xfrm>
                <a:off x="1614488" y="2157413"/>
                <a:ext cx="3362325" cy="1219200"/>
              </a:xfrm>
              <a:custGeom>
                <a:avLst/>
                <a:gdLst>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19200"/>
                  <a:gd name="connsiteX1" fmla="*/ 3362325 w 3362325"/>
                  <a:gd name="connsiteY1" fmla="*/ 0 h 1219200"/>
                  <a:gd name="connsiteX2" fmla="*/ 3362325 w 3362325"/>
                  <a:gd name="connsiteY2" fmla="*/ 823912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23912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325" h="1219200">
                    <a:moveTo>
                      <a:pt x="0" y="957262"/>
                    </a:moveTo>
                    <a:cubicBezTo>
                      <a:pt x="1235075" y="700087"/>
                      <a:pt x="2274887" y="376237"/>
                      <a:pt x="3362325" y="0"/>
                    </a:cubicBezTo>
                    <a:lnTo>
                      <a:pt x="3362325" y="819150"/>
                    </a:lnTo>
                    <a:cubicBezTo>
                      <a:pt x="2466975" y="901701"/>
                      <a:pt x="1123950" y="1065212"/>
                      <a:pt x="4762" y="1219200"/>
                    </a:cubicBezTo>
                    <a:cubicBezTo>
                      <a:pt x="3175" y="1128712"/>
                      <a:pt x="1587" y="1047750"/>
                      <a:pt x="0" y="957262"/>
                    </a:cubicBezTo>
                    <a:close/>
                  </a:path>
                </a:pathLst>
              </a:custGeom>
              <a:solidFill>
                <a:schemeClr val="accent1">
                  <a:lumMod val="20000"/>
                  <a:lumOff val="80000"/>
                </a:schemeClr>
              </a:solidFill>
              <a:ln w="3175" cap="flat">
                <a:noFill/>
                <a:prstDash val="solid"/>
                <a:miter/>
              </a:ln>
            </p:spPr>
            <p:txBody>
              <a:bodyPr rtlCol="0" anchor="ctr"/>
              <a:lstStyle/>
              <a:p>
                <a:pPr algn="l"/>
                <a:endParaRPr lang="en-US" dirty="0">
                  <a:latin typeface="Century Gothic" panose="020B0502020202020204" pitchFamily="34" charset="0"/>
                </a:endParaRPr>
              </a:p>
            </p:txBody>
          </p:sp>
          <p:sp>
            <p:nvSpPr>
              <p:cNvPr id="10" name="Freeform: Shape 9">
                <a:extLst>
                  <a:ext uri="{FF2B5EF4-FFF2-40B4-BE49-F238E27FC236}">
                    <a16:creationId xmlns:a16="http://schemas.microsoft.com/office/drawing/2014/main" id="{4FE711BE-5207-5F31-BBFD-92052ABB53DC}"/>
                  </a:ext>
                </a:extLst>
              </p:cNvPr>
              <p:cNvSpPr/>
              <p:nvPr/>
            </p:nvSpPr>
            <p:spPr>
              <a:xfrm>
                <a:off x="1619250" y="2547938"/>
                <a:ext cx="3357563" cy="700087"/>
              </a:xfrm>
              <a:custGeom>
                <a:avLst/>
                <a:gdLst>
                  <a:gd name="connsiteX0" fmla="*/ 0 w 3357563"/>
                  <a:gd name="connsiteY0" fmla="*/ 700087 h 700087"/>
                  <a:gd name="connsiteX1" fmla="*/ 3357563 w 3357563"/>
                  <a:gd name="connsiteY1" fmla="*/ 0 h 700087"/>
                  <a:gd name="connsiteX0" fmla="*/ 0 w 3357563"/>
                  <a:gd name="connsiteY0" fmla="*/ 700087 h 700087"/>
                  <a:gd name="connsiteX1" fmla="*/ 3357563 w 3357563"/>
                  <a:gd name="connsiteY1" fmla="*/ 0 h 700087"/>
                  <a:gd name="connsiteX0" fmla="*/ 0 w 3357563"/>
                  <a:gd name="connsiteY0" fmla="*/ 700087 h 700087"/>
                  <a:gd name="connsiteX1" fmla="*/ 3357563 w 3357563"/>
                  <a:gd name="connsiteY1" fmla="*/ 0 h 700087"/>
                </a:gdLst>
                <a:ahLst/>
                <a:cxnLst>
                  <a:cxn ang="0">
                    <a:pos x="connsiteX0" y="connsiteY0"/>
                  </a:cxn>
                  <a:cxn ang="0">
                    <a:pos x="connsiteX1" y="connsiteY1"/>
                  </a:cxn>
                </a:cxnLst>
                <a:rect l="l" t="t" r="r" b="b"/>
                <a:pathLst>
                  <a:path w="3357563" h="700087">
                    <a:moveTo>
                      <a:pt x="0" y="700087"/>
                    </a:moveTo>
                    <a:cubicBezTo>
                      <a:pt x="1138238" y="490537"/>
                      <a:pt x="2224088" y="280987"/>
                      <a:pt x="3357563" y="0"/>
                    </a:cubicBezTo>
                  </a:path>
                </a:pathLst>
              </a:custGeom>
              <a:noFill/>
              <a:ln w="28575" cap="flat">
                <a:solidFill>
                  <a:schemeClr val="accent1"/>
                </a:solidFill>
                <a:prstDash val="solid"/>
                <a:miter/>
              </a:ln>
            </p:spPr>
            <p:txBody>
              <a:bodyPr rtlCol="0" anchor="ctr"/>
              <a:lstStyle/>
              <a:p>
                <a:pPr algn="ctr"/>
                <a:endParaRPr lang="en-US" dirty="0">
                  <a:latin typeface="Century Gothic" panose="020B0502020202020204" pitchFamily="34" charset="0"/>
                </a:endParaRPr>
              </a:p>
            </p:txBody>
          </p:sp>
          <p:grpSp>
            <p:nvGrpSpPr>
              <p:cNvPr id="73" name="Group 72">
                <a:extLst>
                  <a:ext uri="{FF2B5EF4-FFF2-40B4-BE49-F238E27FC236}">
                    <a16:creationId xmlns:a16="http://schemas.microsoft.com/office/drawing/2014/main" id="{875E4014-730F-DB2C-C976-C1DA2CA05B3E}"/>
                  </a:ext>
                </a:extLst>
              </p:cNvPr>
              <p:cNvGrpSpPr/>
              <p:nvPr/>
            </p:nvGrpSpPr>
            <p:grpSpPr>
              <a:xfrm>
                <a:off x="1329790" y="1898652"/>
                <a:ext cx="3880920" cy="2534402"/>
                <a:chOff x="7326117" y="1898652"/>
                <a:chExt cx="3880920" cy="2534402"/>
              </a:xfrm>
            </p:grpSpPr>
            <p:cxnSp>
              <p:nvCxnSpPr>
                <p:cNvPr id="74" name="Straight Connector 73">
                  <a:extLst>
                    <a:ext uri="{FF2B5EF4-FFF2-40B4-BE49-F238E27FC236}">
                      <a16:creationId xmlns:a16="http://schemas.microsoft.com/office/drawing/2014/main" id="{D3BE8E19-024F-CE80-1518-E96F164D7100}"/>
                    </a:ext>
                  </a:extLst>
                </p:cNvPr>
                <p:cNvCxnSpPr>
                  <a:cxnSpLocks/>
                </p:cNvCxnSpPr>
                <p:nvPr/>
              </p:nvCxnSpPr>
              <p:spPr>
                <a:xfrm>
                  <a:off x="7578318" y="1965266"/>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9981105-C2E3-C061-FAA5-F1D24133BE89}"/>
                    </a:ext>
                  </a:extLst>
                </p:cNvPr>
                <p:cNvCxnSpPr>
                  <a:cxnSpLocks/>
                </p:cNvCxnSpPr>
                <p:nvPr/>
              </p:nvCxnSpPr>
              <p:spPr>
                <a:xfrm>
                  <a:off x="7578318" y="4013522"/>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B7DF2009-4CEF-04EA-209C-E732E7CF6F4C}"/>
                    </a:ext>
                  </a:extLst>
                </p:cNvPr>
                <p:cNvGrpSpPr/>
                <p:nvPr/>
              </p:nvGrpSpPr>
              <p:grpSpPr>
                <a:xfrm>
                  <a:off x="7531488" y="2018507"/>
                  <a:ext cx="45719" cy="1928812"/>
                  <a:chOff x="7538631" y="2018507"/>
                  <a:chExt cx="3515132" cy="1928812"/>
                </a:xfrm>
              </p:grpSpPr>
              <p:cxnSp>
                <p:nvCxnSpPr>
                  <p:cNvPr id="95" name="Straight Connector 94">
                    <a:extLst>
                      <a:ext uri="{FF2B5EF4-FFF2-40B4-BE49-F238E27FC236}">
                        <a16:creationId xmlns:a16="http://schemas.microsoft.com/office/drawing/2014/main" id="{2B1F4DF1-FA0F-5795-2365-6CB47273E3B3}"/>
                      </a:ext>
                    </a:extLst>
                  </p:cNvPr>
                  <p:cNvCxnSpPr>
                    <a:cxnSpLocks/>
                  </p:cNvCxnSpPr>
                  <p:nvPr/>
                </p:nvCxnSpPr>
                <p:spPr>
                  <a:xfrm>
                    <a:off x="7538631" y="3947319"/>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149719CE-3386-FB02-FDCA-115AAA8E10C3}"/>
                      </a:ext>
                    </a:extLst>
                  </p:cNvPr>
                  <p:cNvCxnSpPr>
                    <a:cxnSpLocks/>
                  </p:cNvCxnSpPr>
                  <p:nvPr/>
                </p:nvCxnSpPr>
                <p:spPr>
                  <a:xfrm>
                    <a:off x="7538631" y="3669320"/>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A06BC7D8-173D-D3CD-F41B-63623F493514}"/>
                      </a:ext>
                    </a:extLst>
                  </p:cNvPr>
                  <p:cNvCxnSpPr>
                    <a:cxnSpLocks/>
                  </p:cNvCxnSpPr>
                  <p:nvPr/>
                </p:nvCxnSpPr>
                <p:spPr>
                  <a:xfrm>
                    <a:off x="7538631" y="3394581"/>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D06F70BA-7024-EA2B-A5E2-8189FF1A35B8}"/>
                      </a:ext>
                    </a:extLst>
                  </p:cNvPr>
                  <p:cNvCxnSpPr>
                    <a:cxnSpLocks/>
                  </p:cNvCxnSpPr>
                  <p:nvPr/>
                </p:nvCxnSpPr>
                <p:spPr>
                  <a:xfrm>
                    <a:off x="7538631" y="2576392"/>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E048EE16-6219-1F53-0874-51732B44F214}"/>
                      </a:ext>
                    </a:extLst>
                  </p:cNvPr>
                  <p:cNvCxnSpPr>
                    <a:cxnSpLocks/>
                  </p:cNvCxnSpPr>
                  <p:nvPr/>
                </p:nvCxnSpPr>
                <p:spPr>
                  <a:xfrm>
                    <a:off x="7538631" y="2297113"/>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F2C34166-6729-D2B1-B1F9-432EAEF548F4}"/>
                      </a:ext>
                    </a:extLst>
                  </p:cNvPr>
                  <p:cNvCxnSpPr>
                    <a:cxnSpLocks/>
                  </p:cNvCxnSpPr>
                  <p:nvPr/>
                </p:nvCxnSpPr>
                <p:spPr>
                  <a:xfrm>
                    <a:off x="7538631" y="2018507"/>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7AE3A5F8-956A-FF02-25FD-3E28B7A812A3}"/>
                      </a:ext>
                    </a:extLst>
                  </p:cNvPr>
                  <p:cNvCxnSpPr>
                    <a:cxnSpLocks/>
                  </p:cNvCxnSpPr>
                  <p:nvPr/>
                </p:nvCxnSpPr>
                <p:spPr>
                  <a:xfrm>
                    <a:off x="7538631" y="3118776"/>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FE729715-FF91-FECE-DD0F-A89A995CECCE}"/>
                      </a:ext>
                    </a:extLst>
                  </p:cNvPr>
                  <p:cNvCxnSpPr>
                    <a:cxnSpLocks/>
                  </p:cNvCxnSpPr>
                  <p:nvPr/>
                </p:nvCxnSpPr>
                <p:spPr>
                  <a:xfrm>
                    <a:off x="7538631" y="2845846"/>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E8796835-4778-58E0-3546-45A6CD76EBD8}"/>
                    </a:ext>
                  </a:extLst>
                </p:cNvPr>
                <p:cNvGrpSpPr/>
                <p:nvPr/>
              </p:nvGrpSpPr>
              <p:grpSpPr>
                <a:xfrm>
                  <a:off x="7612870" y="4013047"/>
                  <a:ext cx="3455193" cy="45719"/>
                  <a:chOff x="7612870" y="2000987"/>
                  <a:chExt cx="3455193" cy="2048256"/>
                </a:xfrm>
              </p:grpSpPr>
              <p:cxnSp>
                <p:nvCxnSpPr>
                  <p:cNvPr id="90" name="Straight Connector 89">
                    <a:extLst>
                      <a:ext uri="{FF2B5EF4-FFF2-40B4-BE49-F238E27FC236}">
                        <a16:creationId xmlns:a16="http://schemas.microsoft.com/office/drawing/2014/main" id="{B093E0A0-1626-BC8D-D008-477D8192DB43}"/>
                      </a:ext>
                    </a:extLst>
                  </p:cNvPr>
                  <p:cNvCxnSpPr>
                    <a:cxnSpLocks/>
                  </p:cNvCxnSpPr>
                  <p:nvPr/>
                </p:nvCxnSpPr>
                <p:spPr>
                  <a:xfrm>
                    <a:off x="7612870"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B802D56-6362-20FE-957F-FA1C87773155}"/>
                      </a:ext>
                    </a:extLst>
                  </p:cNvPr>
                  <p:cNvCxnSpPr>
                    <a:cxnSpLocks/>
                  </p:cNvCxnSpPr>
                  <p:nvPr/>
                </p:nvCxnSpPr>
                <p:spPr>
                  <a:xfrm>
                    <a:off x="8477264"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24EC5F0B-2ABD-C98F-4318-55CE39CAAF3B}"/>
                      </a:ext>
                    </a:extLst>
                  </p:cNvPr>
                  <p:cNvCxnSpPr>
                    <a:cxnSpLocks/>
                  </p:cNvCxnSpPr>
                  <p:nvPr/>
                </p:nvCxnSpPr>
                <p:spPr>
                  <a:xfrm>
                    <a:off x="9336895"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CFE0AD4E-4370-DA3C-1C37-EF2D98682822}"/>
                      </a:ext>
                    </a:extLst>
                  </p:cNvPr>
                  <p:cNvCxnSpPr>
                    <a:cxnSpLocks/>
                  </p:cNvCxnSpPr>
                  <p:nvPr/>
                </p:nvCxnSpPr>
                <p:spPr>
                  <a:xfrm>
                    <a:off x="10206052"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54E4BE3D-6CEC-773D-AFDD-FBFF24BF52B8}"/>
                      </a:ext>
                    </a:extLst>
                  </p:cNvPr>
                  <p:cNvCxnSpPr>
                    <a:cxnSpLocks/>
                  </p:cNvCxnSpPr>
                  <p:nvPr/>
                </p:nvCxnSpPr>
                <p:spPr>
                  <a:xfrm>
                    <a:off x="11068063"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78" name="TextBox 77">
                  <a:extLst>
                    <a:ext uri="{FF2B5EF4-FFF2-40B4-BE49-F238E27FC236}">
                      <a16:creationId xmlns:a16="http://schemas.microsoft.com/office/drawing/2014/main" id="{0EE1C710-BD9F-1CE9-EF90-0E05E040F41D}"/>
                    </a:ext>
                  </a:extLst>
                </p:cNvPr>
                <p:cNvSpPr txBox="1"/>
                <p:nvPr/>
              </p:nvSpPr>
              <p:spPr>
                <a:xfrm>
                  <a:off x="7326117" y="1898652"/>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35</a:t>
                  </a:r>
                </a:p>
              </p:txBody>
            </p:sp>
            <p:sp>
              <p:nvSpPr>
                <p:cNvPr id="79" name="TextBox 78">
                  <a:extLst>
                    <a:ext uri="{FF2B5EF4-FFF2-40B4-BE49-F238E27FC236}">
                      <a16:creationId xmlns:a16="http://schemas.microsoft.com/office/drawing/2014/main" id="{C47C1B45-420E-6D09-0438-29253313D841}"/>
                    </a:ext>
                  </a:extLst>
                </p:cNvPr>
                <p:cNvSpPr txBox="1"/>
                <p:nvPr/>
              </p:nvSpPr>
              <p:spPr>
                <a:xfrm>
                  <a:off x="7326117" y="2183844"/>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30</a:t>
                  </a:r>
                </a:p>
              </p:txBody>
            </p:sp>
            <p:sp>
              <p:nvSpPr>
                <p:cNvPr id="80" name="TextBox 79">
                  <a:extLst>
                    <a:ext uri="{FF2B5EF4-FFF2-40B4-BE49-F238E27FC236}">
                      <a16:creationId xmlns:a16="http://schemas.microsoft.com/office/drawing/2014/main" id="{E5DB8B61-C482-E488-D22B-E98177F31159}"/>
                    </a:ext>
                  </a:extLst>
                </p:cNvPr>
                <p:cNvSpPr txBox="1"/>
                <p:nvPr/>
              </p:nvSpPr>
              <p:spPr>
                <a:xfrm>
                  <a:off x="7339606" y="2463124"/>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25</a:t>
                  </a:r>
                </a:p>
              </p:txBody>
            </p:sp>
            <p:sp>
              <p:nvSpPr>
                <p:cNvPr id="81" name="TextBox 80">
                  <a:extLst>
                    <a:ext uri="{FF2B5EF4-FFF2-40B4-BE49-F238E27FC236}">
                      <a16:creationId xmlns:a16="http://schemas.microsoft.com/office/drawing/2014/main" id="{AE95C0BA-07EB-B710-2C16-20FC2919C94B}"/>
                    </a:ext>
                  </a:extLst>
                </p:cNvPr>
                <p:cNvSpPr txBox="1"/>
                <p:nvPr/>
              </p:nvSpPr>
              <p:spPr>
                <a:xfrm>
                  <a:off x="7339606" y="3281313"/>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10</a:t>
                  </a:r>
                </a:p>
              </p:txBody>
            </p:sp>
            <p:sp>
              <p:nvSpPr>
                <p:cNvPr id="82" name="TextBox 81">
                  <a:extLst>
                    <a:ext uri="{FF2B5EF4-FFF2-40B4-BE49-F238E27FC236}">
                      <a16:creationId xmlns:a16="http://schemas.microsoft.com/office/drawing/2014/main" id="{C4AF0A9B-9CB6-DF72-BD00-5CF2915A088E}"/>
                    </a:ext>
                  </a:extLst>
                </p:cNvPr>
                <p:cNvSpPr txBox="1"/>
                <p:nvPr/>
              </p:nvSpPr>
              <p:spPr>
                <a:xfrm>
                  <a:off x="7339606" y="3556052"/>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5</a:t>
                  </a:r>
                </a:p>
              </p:txBody>
            </p:sp>
            <p:sp>
              <p:nvSpPr>
                <p:cNvPr id="83" name="TextBox 82">
                  <a:extLst>
                    <a:ext uri="{FF2B5EF4-FFF2-40B4-BE49-F238E27FC236}">
                      <a16:creationId xmlns:a16="http://schemas.microsoft.com/office/drawing/2014/main" id="{A79BB516-DB73-AC3A-2DF0-485B98C2C8D3}"/>
                    </a:ext>
                  </a:extLst>
                </p:cNvPr>
                <p:cNvSpPr txBox="1"/>
                <p:nvPr/>
              </p:nvSpPr>
              <p:spPr>
                <a:xfrm>
                  <a:off x="7339606" y="3833179"/>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0</a:t>
                  </a:r>
                </a:p>
              </p:txBody>
            </p:sp>
            <p:sp>
              <p:nvSpPr>
                <p:cNvPr id="84" name="TextBox 83">
                  <a:extLst>
                    <a:ext uri="{FF2B5EF4-FFF2-40B4-BE49-F238E27FC236}">
                      <a16:creationId xmlns:a16="http://schemas.microsoft.com/office/drawing/2014/main" id="{D7CB8425-7528-82FD-0D67-D2FC5F000877}"/>
                    </a:ext>
                  </a:extLst>
                </p:cNvPr>
                <p:cNvSpPr txBox="1"/>
                <p:nvPr/>
              </p:nvSpPr>
              <p:spPr>
                <a:xfrm>
                  <a:off x="7530295" y="4003518"/>
                  <a:ext cx="169918"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0</a:t>
                  </a:r>
                </a:p>
              </p:txBody>
            </p:sp>
            <p:sp>
              <p:nvSpPr>
                <p:cNvPr id="85" name="TextBox 84">
                  <a:extLst>
                    <a:ext uri="{FF2B5EF4-FFF2-40B4-BE49-F238E27FC236}">
                      <a16:creationId xmlns:a16="http://schemas.microsoft.com/office/drawing/2014/main" id="{196142E7-E22E-7528-1202-3D4A3AC7B814}"/>
                    </a:ext>
                  </a:extLst>
                </p:cNvPr>
                <p:cNvSpPr txBox="1"/>
                <p:nvPr/>
              </p:nvSpPr>
              <p:spPr>
                <a:xfrm>
                  <a:off x="8389925" y="4003518"/>
                  <a:ext cx="169918"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40</a:t>
                  </a:r>
                </a:p>
              </p:txBody>
            </p:sp>
            <p:sp>
              <p:nvSpPr>
                <p:cNvPr id="86" name="TextBox 85">
                  <a:extLst>
                    <a:ext uri="{FF2B5EF4-FFF2-40B4-BE49-F238E27FC236}">
                      <a16:creationId xmlns:a16="http://schemas.microsoft.com/office/drawing/2014/main" id="{B54F7434-950C-55F5-B6D2-AFB285B81F90}"/>
                    </a:ext>
                  </a:extLst>
                </p:cNvPr>
                <p:cNvSpPr txBox="1"/>
                <p:nvPr/>
              </p:nvSpPr>
              <p:spPr>
                <a:xfrm>
                  <a:off x="9251935" y="4003518"/>
                  <a:ext cx="169918"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80</a:t>
                  </a:r>
                </a:p>
              </p:txBody>
            </p:sp>
            <p:sp>
              <p:nvSpPr>
                <p:cNvPr id="87" name="TextBox 86">
                  <a:extLst>
                    <a:ext uri="{FF2B5EF4-FFF2-40B4-BE49-F238E27FC236}">
                      <a16:creationId xmlns:a16="http://schemas.microsoft.com/office/drawing/2014/main" id="{A67603E8-474C-282F-2CA9-0B475E426435}"/>
                    </a:ext>
                  </a:extLst>
                </p:cNvPr>
                <p:cNvSpPr txBox="1"/>
                <p:nvPr/>
              </p:nvSpPr>
              <p:spPr>
                <a:xfrm>
                  <a:off x="10071765" y="4003518"/>
                  <a:ext cx="268574"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120</a:t>
                  </a:r>
                </a:p>
              </p:txBody>
            </p:sp>
            <p:sp>
              <p:nvSpPr>
                <p:cNvPr id="88" name="TextBox 87">
                  <a:extLst>
                    <a:ext uri="{FF2B5EF4-FFF2-40B4-BE49-F238E27FC236}">
                      <a16:creationId xmlns:a16="http://schemas.microsoft.com/office/drawing/2014/main" id="{F5BE4875-BE61-9076-91E6-2CFAD5E396C8}"/>
                    </a:ext>
                  </a:extLst>
                </p:cNvPr>
                <p:cNvSpPr txBox="1"/>
                <p:nvPr/>
              </p:nvSpPr>
              <p:spPr>
                <a:xfrm>
                  <a:off x="10938463" y="4003518"/>
                  <a:ext cx="268574"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160</a:t>
                  </a:r>
                </a:p>
              </p:txBody>
            </p:sp>
            <p:sp>
              <p:nvSpPr>
                <p:cNvPr id="89" name="TextBox 88">
                  <a:extLst>
                    <a:ext uri="{FF2B5EF4-FFF2-40B4-BE49-F238E27FC236}">
                      <a16:creationId xmlns:a16="http://schemas.microsoft.com/office/drawing/2014/main" id="{71E5C0F7-8D70-3C87-A517-71A1395DC486}"/>
                    </a:ext>
                  </a:extLst>
                </p:cNvPr>
                <p:cNvSpPr txBox="1"/>
                <p:nvPr/>
              </p:nvSpPr>
              <p:spPr>
                <a:xfrm>
                  <a:off x="8021244" y="4206517"/>
                  <a:ext cx="2631300" cy="226537"/>
                </a:xfrm>
                <a:prstGeom prst="rect">
                  <a:avLst/>
                </a:prstGeom>
                <a:noFill/>
              </p:spPr>
              <p:txBody>
                <a:bodyPr wrap="square" lIns="0" tIns="0" rIns="0" bIns="0" rtlCol="0" anchor="ctr">
                  <a:spAutoFit/>
                </a:bodyPr>
                <a:lstStyle/>
                <a:p>
                  <a:pPr algn="ctr">
                    <a:lnSpc>
                      <a:spcPts val="2030"/>
                    </a:lnSpc>
                  </a:pPr>
                  <a:r>
                    <a:rPr lang="en-US" sz="1200" b="1" dirty="0">
                      <a:latin typeface="Century Gothic" panose="020B0502020202020204" pitchFamily="34" charset="0"/>
                      <a:ea typeface="MS Mincho" panose="02020609040205080304" pitchFamily="49" charset="-128"/>
                    </a:rPr>
                    <a:t>Achieved LDL-C (mg/dL) </a:t>
                  </a:r>
                </a:p>
              </p:txBody>
            </p:sp>
            <p:sp>
              <p:nvSpPr>
                <p:cNvPr id="103" name="TextBox 102">
                  <a:extLst>
                    <a:ext uri="{FF2B5EF4-FFF2-40B4-BE49-F238E27FC236}">
                      <a16:creationId xmlns:a16="http://schemas.microsoft.com/office/drawing/2014/main" id="{C9FD057A-FF0C-7DAA-9F2F-0BC946036970}"/>
                    </a:ext>
                  </a:extLst>
                </p:cNvPr>
                <p:cNvSpPr txBox="1"/>
                <p:nvPr/>
              </p:nvSpPr>
              <p:spPr>
                <a:xfrm>
                  <a:off x="7339606" y="3005508"/>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15</a:t>
                  </a:r>
                </a:p>
              </p:txBody>
            </p:sp>
            <p:sp>
              <p:nvSpPr>
                <p:cNvPr id="106" name="TextBox 105">
                  <a:extLst>
                    <a:ext uri="{FF2B5EF4-FFF2-40B4-BE49-F238E27FC236}">
                      <a16:creationId xmlns:a16="http://schemas.microsoft.com/office/drawing/2014/main" id="{AF24C057-AB86-294C-4E97-EEF42705579A}"/>
                    </a:ext>
                  </a:extLst>
                </p:cNvPr>
                <p:cNvSpPr txBox="1"/>
                <p:nvPr/>
              </p:nvSpPr>
              <p:spPr>
                <a:xfrm>
                  <a:off x="7339606" y="2732578"/>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20</a:t>
                  </a:r>
                </a:p>
              </p:txBody>
            </p:sp>
          </p:grpSp>
          <p:sp>
            <p:nvSpPr>
              <p:cNvPr id="109" name="TextBox 108">
                <a:extLst>
                  <a:ext uri="{FF2B5EF4-FFF2-40B4-BE49-F238E27FC236}">
                    <a16:creationId xmlns:a16="http://schemas.microsoft.com/office/drawing/2014/main" id="{76BB5739-09E3-3E2E-1818-AB803877B39C}"/>
                  </a:ext>
                </a:extLst>
              </p:cNvPr>
              <p:cNvSpPr txBox="1"/>
              <p:nvPr/>
            </p:nvSpPr>
            <p:spPr>
              <a:xfrm>
                <a:off x="2928046" y="3322715"/>
                <a:ext cx="2114264" cy="369332"/>
              </a:xfrm>
              <a:prstGeom prst="rect">
                <a:avLst/>
              </a:prstGeom>
              <a:noFill/>
            </p:spPr>
            <p:txBody>
              <a:bodyPr wrap="square" lIns="0" tIns="0" rIns="0" bIns="0" rtlCol="0" anchor="ctr">
                <a:spAutoFit/>
              </a:bodyPr>
              <a:lstStyle/>
              <a:p>
                <a:r>
                  <a:rPr lang="en-US" sz="1200" b="1" dirty="0">
                    <a:latin typeface="Century Gothic" panose="020B0502020202020204" pitchFamily="34" charset="0"/>
                    <a:ea typeface="MS Mincho" panose="02020609040205080304" pitchFamily="49" charset="-128"/>
                  </a:rPr>
                  <a:t>Adj </a:t>
                </a:r>
                <a:r>
                  <a:rPr lang="en-US" sz="1200" b="1" i="1" dirty="0">
                    <a:latin typeface="Century Gothic" panose="020B0502020202020204" pitchFamily="34" charset="0"/>
                    <a:ea typeface="MS Mincho" panose="02020609040205080304" pitchFamily="49" charset="-128"/>
                  </a:rPr>
                  <a:t>P</a:t>
                </a:r>
                <a:r>
                  <a:rPr lang="en-US" sz="1200" b="1" dirty="0">
                    <a:latin typeface="Century Gothic" panose="020B0502020202020204" pitchFamily="34" charset="0"/>
                    <a:ea typeface="MS Mincho" panose="02020609040205080304" pitchFamily="49" charset="-128"/>
                  </a:rPr>
                  <a:t> value &lt; 0.0001</a:t>
                </a:r>
              </a:p>
              <a:p>
                <a:r>
                  <a:rPr lang="en-US" sz="1200" b="1" dirty="0">
                    <a:latin typeface="Century Gothic" panose="020B0502020202020204" pitchFamily="34" charset="0"/>
                    <a:ea typeface="MS Mincho" panose="02020609040205080304" pitchFamily="49" charset="-128"/>
                  </a:rPr>
                  <a:t>HR (95% CI = 0.82 (0.75–0.90)</a:t>
                </a:r>
              </a:p>
            </p:txBody>
          </p:sp>
        </p:grpSp>
      </p:grpSp>
      <p:sp>
        <p:nvSpPr>
          <p:cNvPr id="110" name="Rectangle 109">
            <a:extLst>
              <a:ext uri="{FF2B5EF4-FFF2-40B4-BE49-F238E27FC236}">
                <a16:creationId xmlns:a16="http://schemas.microsoft.com/office/drawing/2014/main" id="{46977854-64C1-CCF5-93C7-DFEEF0E7CB2F}"/>
              </a:ext>
            </a:extLst>
          </p:cNvPr>
          <p:cNvSpPr/>
          <p:nvPr/>
        </p:nvSpPr>
        <p:spPr>
          <a:xfrm>
            <a:off x="847262" y="1879559"/>
            <a:ext cx="4940291" cy="338554"/>
          </a:xfrm>
          <a:prstGeom prst="rect">
            <a:avLst/>
          </a:prstGeom>
        </p:spPr>
        <p:txBody>
          <a:bodyPr wrap="square">
            <a:spAutoFit/>
          </a:bodyPr>
          <a:lstStyle/>
          <a:p>
            <a:pPr algn="ctr"/>
            <a:r>
              <a:rPr lang="en-US" sz="1600" b="1" dirty="0">
                <a:latin typeface="Century Gothic" panose="020B0502020202020204" pitchFamily="34" charset="0"/>
              </a:rPr>
              <a:t>5-Point MACE</a:t>
            </a:r>
            <a:endParaRPr lang="en-US" sz="1400" b="1" dirty="0">
              <a:latin typeface="Century Gothic" panose="020B0502020202020204" pitchFamily="34" charset="0"/>
            </a:endParaRPr>
          </a:p>
        </p:txBody>
      </p:sp>
      <p:sp>
        <p:nvSpPr>
          <p:cNvPr id="112" name="Rectangle 111">
            <a:extLst>
              <a:ext uri="{FF2B5EF4-FFF2-40B4-BE49-F238E27FC236}">
                <a16:creationId xmlns:a16="http://schemas.microsoft.com/office/drawing/2014/main" id="{8A8D20D0-FAD6-CA81-E7F9-C1CBD1A040E8}"/>
              </a:ext>
            </a:extLst>
          </p:cNvPr>
          <p:cNvSpPr/>
          <p:nvPr/>
        </p:nvSpPr>
        <p:spPr>
          <a:xfrm>
            <a:off x="8306392" y="1879559"/>
            <a:ext cx="2298656" cy="338554"/>
          </a:xfrm>
          <a:prstGeom prst="rect">
            <a:avLst/>
          </a:prstGeom>
        </p:spPr>
        <p:txBody>
          <a:bodyPr wrap="square">
            <a:spAutoFit/>
          </a:bodyPr>
          <a:lstStyle/>
          <a:p>
            <a:pPr algn="ctr"/>
            <a:r>
              <a:rPr lang="en-US" sz="1600" b="1" dirty="0">
                <a:latin typeface="Century Gothic" panose="020B0502020202020204" pitchFamily="34" charset="0"/>
              </a:rPr>
              <a:t>3-Point MACE</a:t>
            </a:r>
            <a:endParaRPr lang="en-US" sz="1400" b="1" dirty="0">
              <a:latin typeface="Century Gothic" panose="020B0502020202020204" pitchFamily="34" charset="0"/>
            </a:endParaRPr>
          </a:p>
        </p:txBody>
      </p:sp>
      <p:sp>
        <p:nvSpPr>
          <p:cNvPr id="9" name="Rectangle 8">
            <a:extLst>
              <a:ext uri="{FF2B5EF4-FFF2-40B4-BE49-F238E27FC236}">
                <a16:creationId xmlns:a16="http://schemas.microsoft.com/office/drawing/2014/main" id="{EFE6D2D8-CEED-FEE7-2DF3-0CE436F9A54F}"/>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38CA60AA-F295-9ADE-0761-F1D297A5DFC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4" name="TextBox 3">
            <a:extLst>
              <a:ext uri="{FF2B5EF4-FFF2-40B4-BE49-F238E27FC236}">
                <a16:creationId xmlns:a16="http://schemas.microsoft.com/office/drawing/2014/main" id="{A9C8D9F3-6B12-B785-A84E-6F225515C274}"/>
              </a:ext>
            </a:extLst>
          </p:cNvPr>
          <p:cNvSpPr txBox="1"/>
          <p:nvPr/>
        </p:nvSpPr>
        <p:spPr>
          <a:xfrm>
            <a:off x="1117065" y="6202948"/>
            <a:ext cx="9487983" cy="472373"/>
          </a:xfrm>
          <a:prstGeom prst="rect">
            <a:avLst/>
          </a:prstGeom>
          <a:noFill/>
        </p:spPr>
        <p:txBody>
          <a:bodyPr wrap="square">
            <a:spAutoFit/>
          </a:bodyPr>
          <a:lstStyle/>
          <a:p>
            <a:pPr>
              <a:lnSpc>
                <a:spcPct val="107000"/>
              </a:lnSpc>
              <a:spcAft>
                <a:spcPts val="800"/>
              </a:spcAft>
            </a:pPr>
            <a:r>
              <a:rPr lang="en-US" sz="1200" dirty="0">
                <a:effectLst/>
                <a:latin typeface="Century Gothic" panose="020B0502020202020204" pitchFamily="34" charset="0"/>
                <a:ea typeface="Calibri" panose="020F0502020204030204" pitchFamily="34" charset="0"/>
                <a:cs typeface="Arial" panose="020B0604020202020204" pitchFamily="34" charset="0"/>
              </a:rPr>
              <a:t>Prespecified Exploratory Analysis  – 5-point MACE: </a:t>
            </a:r>
            <a:r>
              <a:rPr lang="en-IN" sz="1200" dirty="0">
                <a:effectLst/>
                <a:latin typeface="Century Gothic" panose="020B0502020202020204" pitchFamily="34" charset="0"/>
                <a:ea typeface="Calibri" panose="020F0502020204030204" pitchFamily="34" charset="0"/>
                <a:cs typeface="Arial" panose="020B0604020202020204" pitchFamily="34" charset="0"/>
              </a:rPr>
              <a:t>CV death, MI, stroke, hospitalization for UA, or </a:t>
            </a:r>
            <a:r>
              <a:rPr lang="en-IN" sz="1200" dirty="0" err="1">
                <a:effectLst/>
                <a:latin typeface="Century Gothic" panose="020B0502020202020204" pitchFamily="34" charset="0"/>
                <a:ea typeface="Calibri" panose="020F0502020204030204" pitchFamily="34" charset="0"/>
                <a:cs typeface="Arial" panose="020B0604020202020204" pitchFamily="34" charset="0"/>
              </a:rPr>
              <a:t>CoR</a:t>
            </a:r>
            <a:r>
              <a:rPr lang="en-IN" sz="1200" dirty="0">
                <a:effectLst/>
                <a:latin typeface="Century Gothic" panose="020B0502020202020204" pitchFamily="34" charset="0"/>
                <a:ea typeface="Calibri" panose="020F0502020204030204" pitchFamily="34" charset="0"/>
                <a:cs typeface="Arial" panose="020B0604020202020204" pitchFamily="34" charset="0"/>
              </a:rPr>
              <a:t>; 3-Point MACE</a:t>
            </a:r>
            <a:r>
              <a:rPr lang="en-IN" sz="1200" dirty="0">
                <a:latin typeface="Century Gothic" panose="020B0502020202020204" pitchFamily="34" charset="0"/>
                <a:cs typeface="Arial" panose="020B0604020202020204" pitchFamily="34" charset="0"/>
              </a:rPr>
              <a:t> - CV death, MI, stroke</a:t>
            </a:r>
            <a:endParaRPr lang="en-US" sz="1200" dirty="0">
              <a:latin typeface="Century Gothic" panose="020B0502020202020204" pitchFamily="34" charset="0"/>
              <a:cs typeface="Arial" panose="020B0604020202020204" pitchFamily="34" charset="0"/>
            </a:endParaRPr>
          </a:p>
        </p:txBody>
      </p:sp>
    </p:spTree>
    <p:extLst>
      <p:ext uri="{BB962C8B-B14F-4D97-AF65-F5344CB8AC3E}">
        <p14:creationId xmlns:p14="http://schemas.microsoft.com/office/powerpoint/2010/main" val="2603298497"/>
      </p:ext>
    </p:extLst>
  </p:cSld>
  <p:clrMapOvr>
    <a:masterClrMapping/>
  </p:clrMapOvr>
  <p:transition>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58C66B37-2BE6-4F09-39CE-DEC379D366C3}"/>
              </a:ext>
            </a:extLst>
          </p:cNvPr>
          <p:cNvGrpSpPr/>
          <p:nvPr/>
        </p:nvGrpSpPr>
        <p:grpSpPr>
          <a:xfrm>
            <a:off x="7015941" y="2353414"/>
            <a:ext cx="4237663" cy="2775552"/>
            <a:chOff x="6982074" y="1657502"/>
            <a:chExt cx="4237663" cy="2775552"/>
          </a:xfrm>
        </p:grpSpPr>
        <p:grpSp>
          <p:nvGrpSpPr>
            <p:cNvPr id="6" name="Group 5">
              <a:extLst>
                <a:ext uri="{FF2B5EF4-FFF2-40B4-BE49-F238E27FC236}">
                  <a16:creationId xmlns:a16="http://schemas.microsoft.com/office/drawing/2014/main" id="{2F0C8250-CEC5-1976-BB4D-859E51428580}"/>
                </a:ext>
              </a:extLst>
            </p:cNvPr>
            <p:cNvGrpSpPr/>
            <p:nvPr/>
          </p:nvGrpSpPr>
          <p:grpSpPr>
            <a:xfrm>
              <a:off x="7326117" y="1898652"/>
              <a:ext cx="3893620" cy="2534402"/>
              <a:chOff x="7326117" y="1898652"/>
              <a:chExt cx="3893620" cy="2534402"/>
            </a:xfrm>
          </p:grpSpPr>
          <p:sp>
            <p:nvSpPr>
              <p:cNvPr id="12" name="Freeform: Shape 11">
                <a:extLst>
                  <a:ext uri="{FF2B5EF4-FFF2-40B4-BE49-F238E27FC236}">
                    <a16:creationId xmlns:a16="http://schemas.microsoft.com/office/drawing/2014/main" id="{D67D487E-CD13-30EF-3E33-D7904C6C4EED}"/>
                  </a:ext>
                </a:extLst>
              </p:cNvPr>
              <p:cNvSpPr/>
              <p:nvPr/>
            </p:nvSpPr>
            <p:spPr>
              <a:xfrm>
                <a:off x="7612870" y="2051050"/>
                <a:ext cx="3381375" cy="1409700"/>
              </a:xfrm>
              <a:custGeom>
                <a:avLst/>
                <a:gdLst>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19200"/>
                  <a:gd name="connsiteX1" fmla="*/ 3362325 w 3362325"/>
                  <a:gd name="connsiteY1" fmla="*/ 0 h 1219200"/>
                  <a:gd name="connsiteX2" fmla="*/ 3362325 w 3362325"/>
                  <a:gd name="connsiteY2" fmla="*/ 823912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23912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 name="connsiteX0" fmla="*/ 0 w 3375025"/>
                  <a:gd name="connsiteY0" fmla="*/ 985354 h 1247292"/>
                  <a:gd name="connsiteX1" fmla="*/ 3375025 w 3375025"/>
                  <a:gd name="connsiteY1" fmla="*/ 0 h 1247292"/>
                  <a:gd name="connsiteX2" fmla="*/ 3362325 w 3375025"/>
                  <a:gd name="connsiteY2" fmla="*/ 847242 h 1247292"/>
                  <a:gd name="connsiteX3" fmla="*/ 4762 w 3375025"/>
                  <a:gd name="connsiteY3" fmla="*/ 1247292 h 1247292"/>
                  <a:gd name="connsiteX4" fmla="*/ 0 w 3375025"/>
                  <a:gd name="connsiteY4" fmla="*/ 985354 h 1247292"/>
                  <a:gd name="connsiteX0" fmla="*/ 0 w 3375025"/>
                  <a:gd name="connsiteY0" fmla="*/ 985354 h 1247292"/>
                  <a:gd name="connsiteX1" fmla="*/ 3375025 w 3375025"/>
                  <a:gd name="connsiteY1" fmla="*/ 0 h 1247292"/>
                  <a:gd name="connsiteX2" fmla="*/ 3355975 w 3375025"/>
                  <a:gd name="connsiteY2" fmla="*/ 920282 h 1247292"/>
                  <a:gd name="connsiteX3" fmla="*/ 4762 w 3375025"/>
                  <a:gd name="connsiteY3" fmla="*/ 1247292 h 1247292"/>
                  <a:gd name="connsiteX4" fmla="*/ 0 w 3375025"/>
                  <a:gd name="connsiteY4" fmla="*/ 985354 h 1247292"/>
                  <a:gd name="connsiteX0" fmla="*/ 0 w 3375025"/>
                  <a:gd name="connsiteY0" fmla="*/ 985354 h 1247292"/>
                  <a:gd name="connsiteX1" fmla="*/ 3375025 w 3375025"/>
                  <a:gd name="connsiteY1" fmla="*/ 0 h 1247292"/>
                  <a:gd name="connsiteX2" fmla="*/ 3355975 w 3375025"/>
                  <a:gd name="connsiteY2" fmla="*/ 920282 h 1247292"/>
                  <a:gd name="connsiteX3" fmla="*/ 4762 w 3375025"/>
                  <a:gd name="connsiteY3" fmla="*/ 1247292 h 1247292"/>
                  <a:gd name="connsiteX4" fmla="*/ 0 w 3375025"/>
                  <a:gd name="connsiteY4" fmla="*/ 985354 h 1247292"/>
                  <a:gd name="connsiteX0" fmla="*/ 0 w 3375025"/>
                  <a:gd name="connsiteY0" fmla="*/ 985354 h 1247292"/>
                  <a:gd name="connsiteX1" fmla="*/ 3375025 w 3375025"/>
                  <a:gd name="connsiteY1" fmla="*/ 0 h 1247292"/>
                  <a:gd name="connsiteX2" fmla="*/ 3355975 w 3375025"/>
                  <a:gd name="connsiteY2" fmla="*/ 920282 h 1247292"/>
                  <a:gd name="connsiteX3" fmla="*/ 4762 w 3375025"/>
                  <a:gd name="connsiteY3" fmla="*/ 1247292 h 1247292"/>
                  <a:gd name="connsiteX4" fmla="*/ 0 w 3375025"/>
                  <a:gd name="connsiteY4" fmla="*/ 985354 h 1247292"/>
                  <a:gd name="connsiteX0" fmla="*/ 0 w 3375025"/>
                  <a:gd name="connsiteY0" fmla="*/ 985354 h 1247292"/>
                  <a:gd name="connsiteX1" fmla="*/ 3375025 w 3375025"/>
                  <a:gd name="connsiteY1" fmla="*/ 0 h 1247292"/>
                  <a:gd name="connsiteX2" fmla="*/ 3368675 w 3375025"/>
                  <a:gd name="connsiteY2" fmla="*/ 920282 h 1247292"/>
                  <a:gd name="connsiteX3" fmla="*/ 4762 w 3375025"/>
                  <a:gd name="connsiteY3" fmla="*/ 1247292 h 1247292"/>
                  <a:gd name="connsiteX4" fmla="*/ 0 w 3375025"/>
                  <a:gd name="connsiteY4" fmla="*/ 985354 h 1247292"/>
                  <a:gd name="connsiteX0" fmla="*/ 0 w 3375025"/>
                  <a:gd name="connsiteY0" fmla="*/ 985354 h 1247292"/>
                  <a:gd name="connsiteX1" fmla="*/ 3375025 w 3375025"/>
                  <a:gd name="connsiteY1" fmla="*/ 0 h 1247292"/>
                  <a:gd name="connsiteX2" fmla="*/ 3368675 w 3375025"/>
                  <a:gd name="connsiteY2" fmla="*/ 920282 h 1247292"/>
                  <a:gd name="connsiteX3" fmla="*/ 4762 w 3375025"/>
                  <a:gd name="connsiteY3" fmla="*/ 1247292 h 1247292"/>
                  <a:gd name="connsiteX4" fmla="*/ 0 w 3375025"/>
                  <a:gd name="connsiteY4" fmla="*/ 985354 h 1247292"/>
                  <a:gd name="connsiteX0" fmla="*/ 0 w 3381375"/>
                  <a:gd name="connsiteY0" fmla="*/ 974118 h 1247292"/>
                  <a:gd name="connsiteX1" fmla="*/ 3381375 w 3381375"/>
                  <a:gd name="connsiteY1" fmla="*/ 0 h 1247292"/>
                  <a:gd name="connsiteX2" fmla="*/ 3375025 w 3381375"/>
                  <a:gd name="connsiteY2" fmla="*/ 920282 h 1247292"/>
                  <a:gd name="connsiteX3" fmla="*/ 11112 w 3381375"/>
                  <a:gd name="connsiteY3" fmla="*/ 1247292 h 1247292"/>
                  <a:gd name="connsiteX4" fmla="*/ 0 w 3381375"/>
                  <a:gd name="connsiteY4" fmla="*/ 974118 h 1247292"/>
                  <a:gd name="connsiteX0" fmla="*/ 0 w 3381375"/>
                  <a:gd name="connsiteY0" fmla="*/ 974118 h 1247292"/>
                  <a:gd name="connsiteX1" fmla="*/ 3381375 w 3381375"/>
                  <a:gd name="connsiteY1" fmla="*/ 0 h 1247292"/>
                  <a:gd name="connsiteX2" fmla="*/ 3375025 w 3381375"/>
                  <a:gd name="connsiteY2" fmla="*/ 920282 h 1247292"/>
                  <a:gd name="connsiteX3" fmla="*/ 11112 w 3381375"/>
                  <a:gd name="connsiteY3" fmla="*/ 1247292 h 1247292"/>
                  <a:gd name="connsiteX4" fmla="*/ 0 w 3381375"/>
                  <a:gd name="connsiteY4" fmla="*/ 974118 h 1247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1375" h="1247292">
                    <a:moveTo>
                      <a:pt x="0" y="974118"/>
                    </a:moveTo>
                    <a:cubicBezTo>
                      <a:pt x="1203325" y="806838"/>
                      <a:pt x="2293937" y="376237"/>
                      <a:pt x="3381375" y="0"/>
                    </a:cubicBezTo>
                    <a:cubicBezTo>
                      <a:pt x="3379258" y="306761"/>
                      <a:pt x="3377142" y="613521"/>
                      <a:pt x="3375025" y="920282"/>
                    </a:cubicBezTo>
                    <a:lnTo>
                      <a:pt x="11112" y="1247292"/>
                    </a:lnTo>
                    <a:cubicBezTo>
                      <a:pt x="9525" y="1156804"/>
                      <a:pt x="1587" y="1064606"/>
                      <a:pt x="0" y="974118"/>
                    </a:cubicBezTo>
                    <a:close/>
                  </a:path>
                </a:pathLst>
              </a:custGeom>
              <a:solidFill>
                <a:schemeClr val="accent1">
                  <a:lumMod val="20000"/>
                  <a:lumOff val="80000"/>
                </a:schemeClr>
              </a:solidFill>
              <a:ln w="3175" cap="flat">
                <a:noFill/>
                <a:prstDash val="solid"/>
                <a:miter/>
              </a:ln>
            </p:spPr>
            <p:txBody>
              <a:bodyPr rtlCol="0" anchor="ctr"/>
              <a:lstStyle/>
              <a:p>
                <a:pPr algn="l"/>
                <a:endParaRPr lang="en-US" dirty="0">
                  <a:latin typeface="Century Gothic" panose="020B0502020202020204" pitchFamily="34" charset="0"/>
                </a:endParaRPr>
              </a:p>
            </p:txBody>
          </p:sp>
          <p:sp>
            <p:nvSpPr>
              <p:cNvPr id="11" name="Freeform: Shape 10">
                <a:extLst>
                  <a:ext uri="{FF2B5EF4-FFF2-40B4-BE49-F238E27FC236}">
                    <a16:creationId xmlns:a16="http://schemas.microsoft.com/office/drawing/2014/main" id="{98892A6E-F0A4-736B-D1D0-E57818CC0DB4}"/>
                  </a:ext>
                </a:extLst>
              </p:cNvPr>
              <p:cNvSpPr/>
              <p:nvPr/>
            </p:nvSpPr>
            <p:spPr>
              <a:xfrm>
                <a:off x="7616825" y="2543175"/>
                <a:ext cx="3364720" cy="762000"/>
              </a:xfrm>
              <a:custGeom>
                <a:avLst/>
                <a:gdLst>
                  <a:gd name="connsiteX0" fmla="*/ 0 w 3386138"/>
                  <a:gd name="connsiteY0" fmla="*/ 762000 h 762000"/>
                  <a:gd name="connsiteX1" fmla="*/ 3386138 w 3386138"/>
                  <a:gd name="connsiteY1" fmla="*/ 0 h 762000"/>
                  <a:gd name="connsiteX0" fmla="*/ 0 w 3386138"/>
                  <a:gd name="connsiteY0" fmla="*/ 762000 h 762000"/>
                  <a:gd name="connsiteX1" fmla="*/ 3386138 w 3386138"/>
                  <a:gd name="connsiteY1" fmla="*/ 0 h 762000"/>
                  <a:gd name="connsiteX0" fmla="*/ 0 w 3386138"/>
                  <a:gd name="connsiteY0" fmla="*/ 762000 h 762000"/>
                  <a:gd name="connsiteX1" fmla="*/ 3386138 w 3386138"/>
                  <a:gd name="connsiteY1" fmla="*/ 0 h 762000"/>
                  <a:gd name="connsiteX0" fmla="*/ 0 w 3386138"/>
                  <a:gd name="connsiteY0" fmla="*/ 762000 h 762000"/>
                  <a:gd name="connsiteX1" fmla="*/ 3386138 w 3386138"/>
                  <a:gd name="connsiteY1" fmla="*/ 0 h 762000"/>
                  <a:gd name="connsiteX0" fmla="*/ 0 w 3386138"/>
                  <a:gd name="connsiteY0" fmla="*/ 762000 h 762000"/>
                  <a:gd name="connsiteX1" fmla="*/ 3386138 w 3386138"/>
                  <a:gd name="connsiteY1" fmla="*/ 0 h 762000"/>
                </a:gdLst>
                <a:ahLst/>
                <a:cxnLst>
                  <a:cxn ang="0">
                    <a:pos x="connsiteX0" y="connsiteY0"/>
                  </a:cxn>
                  <a:cxn ang="0">
                    <a:pos x="connsiteX1" y="connsiteY1"/>
                  </a:cxn>
                </a:cxnLst>
                <a:rect l="l" t="t" r="r" b="b"/>
                <a:pathLst>
                  <a:path w="3386138" h="762000">
                    <a:moveTo>
                      <a:pt x="0" y="762000"/>
                    </a:moveTo>
                    <a:cubicBezTo>
                      <a:pt x="1209676" y="612775"/>
                      <a:pt x="2109788" y="315913"/>
                      <a:pt x="3386138" y="0"/>
                    </a:cubicBezTo>
                  </a:path>
                </a:pathLst>
              </a:custGeom>
              <a:noFill/>
              <a:ln w="28575" cap="flat">
                <a:solidFill>
                  <a:schemeClr val="accent1"/>
                </a:solidFill>
                <a:prstDash val="solid"/>
                <a:miter/>
              </a:ln>
            </p:spPr>
            <p:txBody>
              <a:bodyPr rtlCol="0" anchor="ctr"/>
              <a:lstStyle/>
              <a:p>
                <a:pPr algn="ctr"/>
                <a:endParaRPr lang="en-US" dirty="0">
                  <a:latin typeface="Century Gothic" panose="020B0502020202020204" pitchFamily="34" charset="0"/>
                </a:endParaRPr>
              </a:p>
            </p:txBody>
          </p:sp>
          <p:grpSp>
            <p:nvGrpSpPr>
              <p:cNvPr id="72" name="Group 71">
                <a:extLst>
                  <a:ext uri="{FF2B5EF4-FFF2-40B4-BE49-F238E27FC236}">
                    <a16:creationId xmlns:a16="http://schemas.microsoft.com/office/drawing/2014/main" id="{E74FB340-D418-660A-5EEF-F45C2B0C8113}"/>
                  </a:ext>
                </a:extLst>
              </p:cNvPr>
              <p:cNvGrpSpPr/>
              <p:nvPr/>
            </p:nvGrpSpPr>
            <p:grpSpPr>
              <a:xfrm>
                <a:off x="7326117" y="1898652"/>
                <a:ext cx="3893620" cy="2534402"/>
                <a:chOff x="7326117" y="1898652"/>
                <a:chExt cx="3893620" cy="2534402"/>
              </a:xfrm>
            </p:grpSpPr>
            <p:cxnSp>
              <p:nvCxnSpPr>
                <p:cNvPr id="18" name="Straight Connector 17">
                  <a:extLst>
                    <a:ext uri="{FF2B5EF4-FFF2-40B4-BE49-F238E27FC236}">
                      <a16:creationId xmlns:a16="http://schemas.microsoft.com/office/drawing/2014/main" id="{C441EBDF-BF68-4867-B150-F0EA8CF77BF3}"/>
                    </a:ext>
                  </a:extLst>
                </p:cNvPr>
                <p:cNvCxnSpPr>
                  <a:cxnSpLocks/>
                </p:cNvCxnSpPr>
                <p:nvPr/>
              </p:nvCxnSpPr>
              <p:spPr>
                <a:xfrm>
                  <a:off x="7578318" y="1965266"/>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1CC13F0-A6E4-23F7-F854-9D22C22D0B88}"/>
                    </a:ext>
                  </a:extLst>
                </p:cNvPr>
                <p:cNvCxnSpPr>
                  <a:cxnSpLocks/>
                </p:cNvCxnSpPr>
                <p:nvPr/>
              </p:nvCxnSpPr>
              <p:spPr>
                <a:xfrm>
                  <a:off x="7578318" y="4013522"/>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41" name="Group 40">
                  <a:extLst>
                    <a:ext uri="{FF2B5EF4-FFF2-40B4-BE49-F238E27FC236}">
                      <a16:creationId xmlns:a16="http://schemas.microsoft.com/office/drawing/2014/main" id="{6DD31B7F-9092-A692-F371-10098CE0A5BD}"/>
                    </a:ext>
                  </a:extLst>
                </p:cNvPr>
                <p:cNvGrpSpPr/>
                <p:nvPr/>
              </p:nvGrpSpPr>
              <p:grpSpPr>
                <a:xfrm>
                  <a:off x="7531488" y="2018507"/>
                  <a:ext cx="45719" cy="1928812"/>
                  <a:chOff x="7538631" y="2018507"/>
                  <a:chExt cx="3515132" cy="1928812"/>
                </a:xfrm>
              </p:grpSpPr>
              <p:cxnSp>
                <p:nvCxnSpPr>
                  <p:cNvPr id="29" name="Straight Connector 28">
                    <a:extLst>
                      <a:ext uri="{FF2B5EF4-FFF2-40B4-BE49-F238E27FC236}">
                        <a16:creationId xmlns:a16="http://schemas.microsoft.com/office/drawing/2014/main" id="{DE916F91-F729-150D-C92A-F280E9716380}"/>
                      </a:ext>
                    </a:extLst>
                  </p:cNvPr>
                  <p:cNvCxnSpPr>
                    <a:cxnSpLocks/>
                  </p:cNvCxnSpPr>
                  <p:nvPr/>
                </p:nvCxnSpPr>
                <p:spPr>
                  <a:xfrm>
                    <a:off x="7538631" y="3947319"/>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6573DB1-A77C-57B9-1E9B-FBF48D6BA590}"/>
                      </a:ext>
                    </a:extLst>
                  </p:cNvPr>
                  <p:cNvCxnSpPr>
                    <a:cxnSpLocks/>
                  </p:cNvCxnSpPr>
                  <p:nvPr/>
                </p:nvCxnSpPr>
                <p:spPr>
                  <a:xfrm>
                    <a:off x="7538631" y="3561556"/>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A76777DD-1429-64BD-F839-0E182241D174}"/>
                      </a:ext>
                    </a:extLst>
                  </p:cNvPr>
                  <p:cNvCxnSpPr>
                    <a:cxnSpLocks/>
                  </p:cNvCxnSpPr>
                  <p:nvPr/>
                </p:nvCxnSpPr>
                <p:spPr>
                  <a:xfrm>
                    <a:off x="7538631" y="3178175"/>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B85011FB-3C32-7D5B-3703-C966E8D9C444}"/>
                      </a:ext>
                    </a:extLst>
                  </p:cNvPr>
                  <p:cNvCxnSpPr>
                    <a:cxnSpLocks/>
                  </p:cNvCxnSpPr>
                  <p:nvPr/>
                </p:nvCxnSpPr>
                <p:spPr>
                  <a:xfrm>
                    <a:off x="7538631" y="2787650"/>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932C2AB-DA08-7E4A-5C98-28F349E820BD}"/>
                      </a:ext>
                    </a:extLst>
                  </p:cNvPr>
                  <p:cNvCxnSpPr>
                    <a:cxnSpLocks/>
                  </p:cNvCxnSpPr>
                  <p:nvPr/>
                </p:nvCxnSpPr>
                <p:spPr>
                  <a:xfrm>
                    <a:off x="7538631" y="2401888"/>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73C9F24-3A4B-ED72-B732-C1205A6C266B}"/>
                      </a:ext>
                    </a:extLst>
                  </p:cNvPr>
                  <p:cNvCxnSpPr>
                    <a:cxnSpLocks/>
                  </p:cNvCxnSpPr>
                  <p:nvPr/>
                </p:nvCxnSpPr>
                <p:spPr>
                  <a:xfrm>
                    <a:off x="7538631" y="2018507"/>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6A8F7631-985B-BCAC-128E-27E251C4832D}"/>
                    </a:ext>
                  </a:extLst>
                </p:cNvPr>
                <p:cNvGrpSpPr/>
                <p:nvPr/>
              </p:nvGrpSpPr>
              <p:grpSpPr>
                <a:xfrm>
                  <a:off x="7612870" y="4013047"/>
                  <a:ext cx="3455193" cy="45719"/>
                  <a:chOff x="7612870" y="2000987"/>
                  <a:chExt cx="3455193" cy="2048256"/>
                </a:xfrm>
              </p:grpSpPr>
              <p:cxnSp>
                <p:nvCxnSpPr>
                  <p:cNvPr id="35" name="Straight Connector 34">
                    <a:extLst>
                      <a:ext uri="{FF2B5EF4-FFF2-40B4-BE49-F238E27FC236}">
                        <a16:creationId xmlns:a16="http://schemas.microsoft.com/office/drawing/2014/main" id="{E4C21DC7-C106-B4AE-9039-4A0D9D9AEAFE}"/>
                      </a:ext>
                    </a:extLst>
                  </p:cNvPr>
                  <p:cNvCxnSpPr>
                    <a:cxnSpLocks/>
                  </p:cNvCxnSpPr>
                  <p:nvPr/>
                </p:nvCxnSpPr>
                <p:spPr>
                  <a:xfrm>
                    <a:off x="7612870"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F5A38C1B-55A9-5355-4524-8B55E0548790}"/>
                      </a:ext>
                    </a:extLst>
                  </p:cNvPr>
                  <p:cNvCxnSpPr>
                    <a:cxnSpLocks/>
                  </p:cNvCxnSpPr>
                  <p:nvPr/>
                </p:nvCxnSpPr>
                <p:spPr>
                  <a:xfrm>
                    <a:off x="8477264"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3ECC2913-2272-4666-BBB5-98019D8F91F5}"/>
                      </a:ext>
                    </a:extLst>
                  </p:cNvPr>
                  <p:cNvCxnSpPr>
                    <a:cxnSpLocks/>
                  </p:cNvCxnSpPr>
                  <p:nvPr/>
                </p:nvCxnSpPr>
                <p:spPr>
                  <a:xfrm>
                    <a:off x="9336895"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54CC4B98-7313-19B3-7829-A621B73ECC47}"/>
                      </a:ext>
                    </a:extLst>
                  </p:cNvPr>
                  <p:cNvCxnSpPr>
                    <a:cxnSpLocks/>
                  </p:cNvCxnSpPr>
                  <p:nvPr/>
                </p:nvCxnSpPr>
                <p:spPr>
                  <a:xfrm>
                    <a:off x="10206052"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5056F3CB-705E-7541-2766-F8A76201A0AF}"/>
                      </a:ext>
                    </a:extLst>
                  </p:cNvPr>
                  <p:cNvCxnSpPr>
                    <a:cxnSpLocks/>
                  </p:cNvCxnSpPr>
                  <p:nvPr/>
                </p:nvCxnSpPr>
                <p:spPr>
                  <a:xfrm>
                    <a:off x="11068063"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9" name="TextBox 58">
                  <a:extLst>
                    <a:ext uri="{FF2B5EF4-FFF2-40B4-BE49-F238E27FC236}">
                      <a16:creationId xmlns:a16="http://schemas.microsoft.com/office/drawing/2014/main" id="{8C5EFC7C-7D85-EB92-D762-0F033C49E0AC}"/>
                    </a:ext>
                  </a:extLst>
                </p:cNvPr>
                <p:cNvSpPr txBox="1"/>
                <p:nvPr/>
              </p:nvSpPr>
              <p:spPr>
                <a:xfrm>
                  <a:off x="7326117" y="1898652"/>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25</a:t>
                  </a:r>
                </a:p>
              </p:txBody>
            </p:sp>
            <p:sp>
              <p:nvSpPr>
                <p:cNvPr id="60" name="TextBox 59">
                  <a:extLst>
                    <a:ext uri="{FF2B5EF4-FFF2-40B4-BE49-F238E27FC236}">
                      <a16:creationId xmlns:a16="http://schemas.microsoft.com/office/drawing/2014/main" id="{BEE59FCE-30AE-86E4-B564-B746D9B07EDC}"/>
                    </a:ext>
                  </a:extLst>
                </p:cNvPr>
                <p:cNvSpPr txBox="1"/>
                <p:nvPr/>
              </p:nvSpPr>
              <p:spPr>
                <a:xfrm>
                  <a:off x="7326117" y="2288619"/>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20</a:t>
                  </a:r>
                </a:p>
              </p:txBody>
            </p:sp>
            <p:sp>
              <p:nvSpPr>
                <p:cNvPr id="61" name="TextBox 60">
                  <a:extLst>
                    <a:ext uri="{FF2B5EF4-FFF2-40B4-BE49-F238E27FC236}">
                      <a16:creationId xmlns:a16="http://schemas.microsoft.com/office/drawing/2014/main" id="{864E5257-10AF-E312-3C8C-AE5D0A124470}"/>
                    </a:ext>
                  </a:extLst>
                </p:cNvPr>
                <p:cNvSpPr txBox="1"/>
                <p:nvPr/>
              </p:nvSpPr>
              <p:spPr>
                <a:xfrm>
                  <a:off x="7339606" y="2679024"/>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15</a:t>
                  </a:r>
                </a:p>
              </p:txBody>
            </p:sp>
            <p:sp>
              <p:nvSpPr>
                <p:cNvPr id="62" name="TextBox 61">
                  <a:extLst>
                    <a:ext uri="{FF2B5EF4-FFF2-40B4-BE49-F238E27FC236}">
                      <a16:creationId xmlns:a16="http://schemas.microsoft.com/office/drawing/2014/main" id="{011DEACC-82C6-1817-A93D-45B80AF17050}"/>
                    </a:ext>
                  </a:extLst>
                </p:cNvPr>
                <p:cNvSpPr txBox="1"/>
                <p:nvPr/>
              </p:nvSpPr>
              <p:spPr>
                <a:xfrm>
                  <a:off x="7339606" y="3062238"/>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10</a:t>
                  </a:r>
                </a:p>
              </p:txBody>
            </p:sp>
            <p:sp>
              <p:nvSpPr>
                <p:cNvPr id="63" name="TextBox 62">
                  <a:extLst>
                    <a:ext uri="{FF2B5EF4-FFF2-40B4-BE49-F238E27FC236}">
                      <a16:creationId xmlns:a16="http://schemas.microsoft.com/office/drawing/2014/main" id="{95F1FED3-AB3E-1A6F-70B7-99857BC5AE6D}"/>
                    </a:ext>
                  </a:extLst>
                </p:cNvPr>
                <p:cNvSpPr txBox="1"/>
                <p:nvPr/>
              </p:nvSpPr>
              <p:spPr>
                <a:xfrm>
                  <a:off x="7339606" y="3448102"/>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5</a:t>
                  </a:r>
                </a:p>
              </p:txBody>
            </p:sp>
            <p:sp>
              <p:nvSpPr>
                <p:cNvPr id="64" name="TextBox 63">
                  <a:extLst>
                    <a:ext uri="{FF2B5EF4-FFF2-40B4-BE49-F238E27FC236}">
                      <a16:creationId xmlns:a16="http://schemas.microsoft.com/office/drawing/2014/main" id="{E23EA76E-BCFE-8B83-85E5-8D9C67F6CE14}"/>
                    </a:ext>
                  </a:extLst>
                </p:cNvPr>
                <p:cNvSpPr txBox="1"/>
                <p:nvPr/>
              </p:nvSpPr>
              <p:spPr>
                <a:xfrm>
                  <a:off x="7339606" y="3833179"/>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0</a:t>
                  </a:r>
                </a:p>
              </p:txBody>
            </p:sp>
            <p:sp>
              <p:nvSpPr>
                <p:cNvPr id="65" name="TextBox 64">
                  <a:extLst>
                    <a:ext uri="{FF2B5EF4-FFF2-40B4-BE49-F238E27FC236}">
                      <a16:creationId xmlns:a16="http://schemas.microsoft.com/office/drawing/2014/main" id="{5B4E66F0-BD46-E890-5C30-31EBC8FA7891}"/>
                    </a:ext>
                  </a:extLst>
                </p:cNvPr>
                <p:cNvSpPr txBox="1"/>
                <p:nvPr/>
              </p:nvSpPr>
              <p:spPr>
                <a:xfrm>
                  <a:off x="7530295" y="4003518"/>
                  <a:ext cx="169918"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0</a:t>
                  </a:r>
                </a:p>
              </p:txBody>
            </p:sp>
            <p:sp>
              <p:nvSpPr>
                <p:cNvPr id="66" name="TextBox 65">
                  <a:extLst>
                    <a:ext uri="{FF2B5EF4-FFF2-40B4-BE49-F238E27FC236}">
                      <a16:creationId xmlns:a16="http://schemas.microsoft.com/office/drawing/2014/main" id="{EAFF1133-9963-9986-C3C8-C06B7B185BFF}"/>
                    </a:ext>
                  </a:extLst>
                </p:cNvPr>
                <p:cNvSpPr txBox="1"/>
                <p:nvPr/>
              </p:nvSpPr>
              <p:spPr>
                <a:xfrm>
                  <a:off x="8351825" y="4003518"/>
                  <a:ext cx="263886"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1.0</a:t>
                  </a:r>
                </a:p>
              </p:txBody>
            </p:sp>
            <p:sp>
              <p:nvSpPr>
                <p:cNvPr id="67" name="TextBox 66">
                  <a:extLst>
                    <a:ext uri="{FF2B5EF4-FFF2-40B4-BE49-F238E27FC236}">
                      <a16:creationId xmlns:a16="http://schemas.microsoft.com/office/drawing/2014/main" id="{28AEEA92-3628-356C-4141-709DAEE8F039}"/>
                    </a:ext>
                  </a:extLst>
                </p:cNvPr>
                <p:cNvSpPr txBox="1"/>
                <p:nvPr/>
              </p:nvSpPr>
              <p:spPr>
                <a:xfrm>
                  <a:off x="9216779" y="4003518"/>
                  <a:ext cx="268574"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2.0</a:t>
                  </a:r>
                </a:p>
              </p:txBody>
            </p:sp>
            <p:sp>
              <p:nvSpPr>
                <p:cNvPr id="68" name="TextBox 67">
                  <a:extLst>
                    <a:ext uri="{FF2B5EF4-FFF2-40B4-BE49-F238E27FC236}">
                      <a16:creationId xmlns:a16="http://schemas.microsoft.com/office/drawing/2014/main" id="{6D6CA735-ED23-2198-FE76-43F531F3B07C}"/>
                    </a:ext>
                  </a:extLst>
                </p:cNvPr>
                <p:cNvSpPr txBox="1"/>
                <p:nvPr/>
              </p:nvSpPr>
              <p:spPr>
                <a:xfrm>
                  <a:off x="10084465" y="4003518"/>
                  <a:ext cx="268574"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3.0</a:t>
                  </a:r>
                </a:p>
              </p:txBody>
            </p:sp>
            <p:sp>
              <p:nvSpPr>
                <p:cNvPr id="69" name="TextBox 68">
                  <a:extLst>
                    <a:ext uri="{FF2B5EF4-FFF2-40B4-BE49-F238E27FC236}">
                      <a16:creationId xmlns:a16="http://schemas.microsoft.com/office/drawing/2014/main" id="{A2503446-436D-2546-4D43-9D83B2D2A583}"/>
                    </a:ext>
                  </a:extLst>
                </p:cNvPr>
                <p:cNvSpPr txBox="1"/>
                <p:nvPr/>
              </p:nvSpPr>
              <p:spPr>
                <a:xfrm>
                  <a:off x="10951163" y="4003518"/>
                  <a:ext cx="268574"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4.0</a:t>
                  </a:r>
                </a:p>
              </p:txBody>
            </p:sp>
            <p:sp>
              <p:nvSpPr>
                <p:cNvPr id="70" name="TextBox 69">
                  <a:extLst>
                    <a:ext uri="{FF2B5EF4-FFF2-40B4-BE49-F238E27FC236}">
                      <a16:creationId xmlns:a16="http://schemas.microsoft.com/office/drawing/2014/main" id="{1342578C-B876-EDE2-CC5C-301F0595A635}"/>
                    </a:ext>
                  </a:extLst>
                </p:cNvPr>
                <p:cNvSpPr txBox="1"/>
                <p:nvPr/>
              </p:nvSpPr>
              <p:spPr>
                <a:xfrm>
                  <a:off x="8021244" y="4206517"/>
                  <a:ext cx="2631300" cy="226537"/>
                </a:xfrm>
                <a:prstGeom prst="rect">
                  <a:avLst/>
                </a:prstGeom>
                <a:noFill/>
              </p:spPr>
              <p:txBody>
                <a:bodyPr wrap="square" lIns="0" tIns="0" rIns="0" bIns="0" rtlCol="0" anchor="ctr">
                  <a:spAutoFit/>
                </a:bodyPr>
                <a:lstStyle/>
                <a:p>
                  <a:pPr algn="ctr">
                    <a:lnSpc>
                      <a:spcPts val="2030"/>
                    </a:lnSpc>
                  </a:pPr>
                  <a:r>
                    <a:rPr lang="en-US" sz="1200" b="1" dirty="0">
                      <a:latin typeface="Century Gothic" panose="020B0502020202020204" pitchFamily="34" charset="0"/>
                      <a:ea typeface="MS Mincho" panose="02020609040205080304" pitchFamily="49" charset="-128"/>
                    </a:rPr>
                    <a:t>Achieved LDL-C (mmol/L) </a:t>
                  </a:r>
                </a:p>
              </p:txBody>
            </p:sp>
            <p:sp>
              <p:nvSpPr>
                <p:cNvPr id="107" name="TextBox 106">
                  <a:extLst>
                    <a:ext uri="{FF2B5EF4-FFF2-40B4-BE49-F238E27FC236}">
                      <a16:creationId xmlns:a16="http://schemas.microsoft.com/office/drawing/2014/main" id="{37509C25-3FD5-5201-D50C-E5085DF4098A}"/>
                    </a:ext>
                  </a:extLst>
                </p:cNvPr>
                <p:cNvSpPr txBox="1"/>
                <p:nvPr/>
              </p:nvSpPr>
              <p:spPr>
                <a:xfrm>
                  <a:off x="8907854" y="3357800"/>
                  <a:ext cx="2166546" cy="369332"/>
                </a:xfrm>
                <a:prstGeom prst="rect">
                  <a:avLst/>
                </a:prstGeom>
                <a:noFill/>
              </p:spPr>
              <p:txBody>
                <a:bodyPr wrap="square" lIns="0" tIns="0" rIns="0" bIns="0" rtlCol="0" anchor="ctr">
                  <a:spAutoFit/>
                </a:bodyPr>
                <a:lstStyle/>
                <a:p>
                  <a:r>
                    <a:rPr lang="en-US" sz="1200" b="1" dirty="0">
                      <a:latin typeface="Century Gothic" panose="020B0502020202020204" pitchFamily="34" charset="0"/>
                      <a:ea typeface="MS Mincho" panose="02020609040205080304" pitchFamily="49" charset="-128"/>
                    </a:rPr>
                    <a:t>Adj </a:t>
                  </a:r>
                  <a:r>
                    <a:rPr lang="en-US" sz="1200" b="1" i="1" dirty="0">
                      <a:latin typeface="Century Gothic" panose="020B0502020202020204" pitchFamily="34" charset="0"/>
                      <a:ea typeface="MS Mincho" panose="02020609040205080304" pitchFamily="49" charset="-128"/>
                    </a:rPr>
                    <a:t>P</a:t>
                  </a:r>
                  <a:r>
                    <a:rPr lang="en-US" sz="1200" b="1" dirty="0">
                      <a:latin typeface="Century Gothic" panose="020B0502020202020204" pitchFamily="34" charset="0"/>
                      <a:ea typeface="MS Mincho" panose="02020609040205080304" pitchFamily="49" charset="-128"/>
                    </a:rPr>
                    <a:t> value &lt; 0.0001</a:t>
                  </a:r>
                </a:p>
                <a:p>
                  <a:r>
                    <a:rPr lang="en-US" sz="1200" b="1" dirty="0">
                      <a:latin typeface="Century Gothic" panose="020B0502020202020204" pitchFamily="34" charset="0"/>
                      <a:ea typeface="MS Mincho" panose="02020609040205080304" pitchFamily="49" charset="-128"/>
                    </a:rPr>
                    <a:t>HR (95% CI = 0.79 (0.71–0.88)</a:t>
                  </a:r>
                </a:p>
              </p:txBody>
            </p:sp>
          </p:grpSp>
        </p:grpSp>
        <p:sp>
          <p:nvSpPr>
            <p:cNvPr id="71" name="TextBox 70">
              <a:extLst>
                <a:ext uri="{FF2B5EF4-FFF2-40B4-BE49-F238E27FC236}">
                  <a16:creationId xmlns:a16="http://schemas.microsoft.com/office/drawing/2014/main" id="{53A0858D-76EB-E42A-50B0-429C4215356B}"/>
                </a:ext>
              </a:extLst>
            </p:cNvPr>
            <p:cNvSpPr txBox="1"/>
            <p:nvPr/>
          </p:nvSpPr>
          <p:spPr>
            <a:xfrm rot="16200000">
              <a:off x="5779693" y="2859883"/>
              <a:ext cx="2631300" cy="226537"/>
            </a:xfrm>
            <a:prstGeom prst="rect">
              <a:avLst/>
            </a:prstGeom>
            <a:noFill/>
          </p:spPr>
          <p:txBody>
            <a:bodyPr wrap="square" lIns="0" tIns="0" rIns="0" bIns="0" rtlCol="0" anchor="ctr">
              <a:spAutoFit/>
            </a:bodyPr>
            <a:lstStyle/>
            <a:p>
              <a:pPr algn="ctr">
                <a:lnSpc>
                  <a:spcPts val="2030"/>
                </a:lnSpc>
              </a:pPr>
              <a:r>
                <a:rPr lang="en-US" sz="1200" b="1" dirty="0">
                  <a:latin typeface="Century Gothic" panose="020B0502020202020204" pitchFamily="34" charset="0"/>
                  <a:ea typeface="MS Mincho" panose="02020609040205080304" pitchFamily="49" charset="-128"/>
                </a:rPr>
                <a:t>Event Probability (%)</a:t>
              </a:r>
            </a:p>
          </p:txBody>
        </p:sp>
      </p:grpSp>
      <p:grpSp>
        <p:nvGrpSpPr>
          <p:cNvPr id="7" name="Group 6">
            <a:extLst>
              <a:ext uri="{FF2B5EF4-FFF2-40B4-BE49-F238E27FC236}">
                <a16:creationId xmlns:a16="http://schemas.microsoft.com/office/drawing/2014/main" id="{61F2CA37-9082-2379-CBF1-4DDE4399ABDD}"/>
              </a:ext>
            </a:extLst>
          </p:cNvPr>
          <p:cNvGrpSpPr/>
          <p:nvPr/>
        </p:nvGrpSpPr>
        <p:grpSpPr>
          <a:xfrm>
            <a:off x="1097419" y="2353414"/>
            <a:ext cx="4219280" cy="2775552"/>
            <a:chOff x="991430" y="1657502"/>
            <a:chExt cx="4219280" cy="2775552"/>
          </a:xfrm>
        </p:grpSpPr>
        <p:sp>
          <p:nvSpPr>
            <p:cNvPr id="101" name="TextBox 100">
              <a:extLst>
                <a:ext uri="{FF2B5EF4-FFF2-40B4-BE49-F238E27FC236}">
                  <a16:creationId xmlns:a16="http://schemas.microsoft.com/office/drawing/2014/main" id="{3356F62B-C2DD-A1BB-8371-5967D389798A}"/>
                </a:ext>
              </a:extLst>
            </p:cNvPr>
            <p:cNvSpPr txBox="1"/>
            <p:nvPr/>
          </p:nvSpPr>
          <p:spPr>
            <a:xfrm rot="16200000">
              <a:off x="-210951" y="2859883"/>
              <a:ext cx="2631300" cy="226537"/>
            </a:xfrm>
            <a:prstGeom prst="rect">
              <a:avLst/>
            </a:prstGeom>
            <a:noFill/>
          </p:spPr>
          <p:txBody>
            <a:bodyPr wrap="square" lIns="0" tIns="0" rIns="0" bIns="0" rtlCol="0" anchor="ctr">
              <a:spAutoFit/>
            </a:bodyPr>
            <a:lstStyle/>
            <a:p>
              <a:pPr algn="ctr">
                <a:lnSpc>
                  <a:spcPts val="2030"/>
                </a:lnSpc>
              </a:pPr>
              <a:r>
                <a:rPr lang="en-US" sz="1200" b="1" dirty="0">
                  <a:latin typeface="Century Gothic" panose="020B0502020202020204" pitchFamily="34" charset="0"/>
                  <a:ea typeface="MS Mincho" panose="02020609040205080304" pitchFamily="49" charset="-128"/>
                </a:rPr>
                <a:t>Event Probability (%)</a:t>
              </a:r>
            </a:p>
          </p:txBody>
        </p:sp>
        <p:grpSp>
          <p:nvGrpSpPr>
            <p:cNvPr id="5" name="Group 4">
              <a:extLst>
                <a:ext uri="{FF2B5EF4-FFF2-40B4-BE49-F238E27FC236}">
                  <a16:creationId xmlns:a16="http://schemas.microsoft.com/office/drawing/2014/main" id="{53EED136-775B-9250-01AC-1CD1D0183E24}"/>
                </a:ext>
              </a:extLst>
            </p:cNvPr>
            <p:cNvGrpSpPr/>
            <p:nvPr/>
          </p:nvGrpSpPr>
          <p:grpSpPr>
            <a:xfrm>
              <a:off x="1329790" y="1898652"/>
              <a:ext cx="3880920" cy="2534402"/>
              <a:chOff x="1329790" y="1898652"/>
              <a:chExt cx="3880920" cy="2534402"/>
            </a:xfrm>
          </p:grpSpPr>
          <p:sp>
            <p:nvSpPr>
              <p:cNvPr id="8" name="Freeform: Shape 7">
                <a:extLst>
                  <a:ext uri="{FF2B5EF4-FFF2-40B4-BE49-F238E27FC236}">
                    <a16:creationId xmlns:a16="http://schemas.microsoft.com/office/drawing/2014/main" id="{3F9A19F1-C626-633D-B4FB-BC32C073D8CB}"/>
                  </a:ext>
                </a:extLst>
              </p:cNvPr>
              <p:cNvSpPr/>
              <p:nvPr/>
            </p:nvSpPr>
            <p:spPr>
              <a:xfrm>
                <a:off x="1614488" y="2157413"/>
                <a:ext cx="3362325" cy="1219200"/>
              </a:xfrm>
              <a:custGeom>
                <a:avLst/>
                <a:gdLst>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28725"/>
                  <a:gd name="connsiteX1" fmla="*/ 3362325 w 3362325"/>
                  <a:gd name="connsiteY1" fmla="*/ 0 h 1228725"/>
                  <a:gd name="connsiteX2" fmla="*/ 3362325 w 3362325"/>
                  <a:gd name="connsiteY2" fmla="*/ 823912 h 1228725"/>
                  <a:gd name="connsiteX3" fmla="*/ 4762 w 3362325"/>
                  <a:gd name="connsiteY3" fmla="*/ 1228725 h 1228725"/>
                  <a:gd name="connsiteX4" fmla="*/ 0 w 3362325"/>
                  <a:gd name="connsiteY4" fmla="*/ 957262 h 1228725"/>
                  <a:gd name="connsiteX0" fmla="*/ 0 w 3362325"/>
                  <a:gd name="connsiteY0" fmla="*/ 957262 h 1219200"/>
                  <a:gd name="connsiteX1" fmla="*/ 3362325 w 3362325"/>
                  <a:gd name="connsiteY1" fmla="*/ 0 h 1219200"/>
                  <a:gd name="connsiteX2" fmla="*/ 3362325 w 3362325"/>
                  <a:gd name="connsiteY2" fmla="*/ 823912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23912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 name="connsiteX0" fmla="*/ 0 w 3362325"/>
                  <a:gd name="connsiteY0" fmla="*/ 957262 h 1219200"/>
                  <a:gd name="connsiteX1" fmla="*/ 3362325 w 3362325"/>
                  <a:gd name="connsiteY1" fmla="*/ 0 h 1219200"/>
                  <a:gd name="connsiteX2" fmla="*/ 3362325 w 3362325"/>
                  <a:gd name="connsiteY2" fmla="*/ 819150 h 1219200"/>
                  <a:gd name="connsiteX3" fmla="*/ 4762 w 3362325"/>
                  <a:gd name="connsiteY3" fmla="*/ 1219200 h 1219200"/>
                  <a:gd name="connsiteX4" fmla="*/ 0 w 3362325"/>
                  <a:gd name="connsiteY4" fmla="*/ 957262 h 1219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325" h="1219200">
                    <a:moveTo>
                      <a:pt x="0" y="957262"/>
                    </a:moveTo>
                    <a:cubicBezTo>
                      <a:pt x="1235075" y="700087"/>
                      <a:pt x="2274887" y="376237"/>
                      <a:pt x="3362325" y="0"/>
                    </a:cubicBezTo>
                    <a:lnTo>
                      <a:pt x="3362325" y="819150"/>
                    </a:lnTo>
                    <a:cubicBezTo>
                      <a:pt x="2466975" y="901701"/>
                      <a:pt x="1123950" y="1065212"/>
                      <a:pt x="4762" y="1219200"/>
                    </a:cubicBezTo>
                    <a:cubicBezTo>
                      <a:pt x="3175" y="1128712"/>
                      <a:pt x="1587" y="1047750"/>
                      <a:pt x="0" y="957262"/>
                    </a:cubicBezTo>
                    <a:close/>
                  </a:path>
                </a:pathLst>
              </a:custGeom>
              <a:solidFill>
                <a:schemeClr val="accent1">
                  <a:lumMod val="20000"/>
                  <a:lumOff val="80000"/>
                </a:schemeClr>
              </a:solidFill>
              <a:ln w="3175" cap="flat">
                <a:noFill/>
                <a:prstDash val="solid"/>
                <a:miter/>
              </a:ln>
            </p:spPr>
            <p:txBody>
              <a:bodyPr rtlCol="0" anchor="ctr"/>
              <a:lstStyle/>
              <a:p>
                <a:pPr algn="l"/>
                <a:endParaRPr lang="en-US" dirty="0">
                  <a:latin typeface="Century Gothic" panose="020B0502020202020204" pitchFamily="34" charset="0"/>
                </a:endParaRPr>
              </a:p>
            </p:txBody>
          </p:sp>
          <p:sp>
            <p:nvSpPr>
              <p:cNvPr id="10" name="Freeform: Shape 9">
                <a:extLst>
                  <a:ext uri="{FF2B5EF4-FFF2-40B4-BE49-F238E27FC236}">
                    <a16:creationId xmlns:a16="http://schemas.microsoft.com/office/drawing/2014/main" id="{4FE711BE-5207-5F31-BBFD-92052ABB53DC}"/>
                  </a:ext>
                </a:extLst>
              </p:cNvPr>
              <p:cNvSpPr/>
              <p:nvPr/>
            </p:nvSpPr>
            <p:spPr>
              <a:xfrm>
                <a:off x="1619250" y="2547938"/>
                <a:ext cx="3357563" cy="700087"/>
              </a:xfrm>
              <a:custGeom>
                <a:avLst/>
                <a:gdLst>
                  <a:gd name="connsiteX0" fmla="*/ 0 w 3357563"/>
                  <a:gd name="connsiteY0" fmla="*/ 700087 h 700087"/>
                  <a:gd name="connsiteX1" fmla="*/ 3357563 w 3357563"/>
                  <a:gd name="connsiteY1" fmla="*/ 0 h 700087"/>
                  <a:gd name="connsiteX0" fmla="*/ 0 w 3357563"/>
                  <a:gd name="connsiteY0" fmla="*/ 700087 h 700087"/>
                  <a:gd name="connsiteX1" fmla="*/ 3357563 w 3357563"/>
                  <a:gd name="connsiteY1" fmla="*/ 0 h 700087"/>
                  <a:gd name="connsiteX0" fmla="*/ 0 w 3357563"/>
                  <a:gd name="connsiteY0" fmla="*/ 700087 h 700087"/>
                  <a:gd name="connsiteX1" fmla="*/ 3357563 w 3357563"/>
                  <a:gd name="connsiteY1" fmla="*/ 0 h 700087"/>
                </a:gdLst>
                <a:ahLst/>
                <a:cxnLst>
                  <a:cxn ang="0">
                    <a:pos x="connsiteX0" y="connsiteY0"/>
                  </a:cxn>
                  <a:cxn ang="0">
                    <a:pos x="connsiteX1" y="connsiteY1"/>
                  </a:cxn>
                </a:cxnLst>
                <a:rect l="l" t="t" r="r" b="b"/>
                <a:pathLst>
                  <a:path w="3357563" h="700087">
                    <a:moveTo>
                      <a:pt x="0" y="700087"/>
                    </a:moveTo>
                    <a:cubicBezTo>
                      <a:pt x="1138238" y="490537"/>
                      <a:pt x="2224088" y="280987"/>
                      <a:pt x="3357563" y="0"/>
                    </a:cubicBezTo>
                  </a:path>
                </a:pathLst>
              </a:custGeom>
              <a:noFill/>
              <a:ln w="28575" cap="flat">
                <a:solidFill>
                  <a:schemeClr val="accent1"/>
                </a:solidFill>
                <a:prstDash val="solid"/>
                <a:miter/>
              </a:ln>
            </p:spPr>
            <p:txBody>
              <a:bodyPr rtlCol="0" anchor="ctr"/>
              <a:lstStyle/>
              <a:p>
                <a:pPr algn="ctr"/>
                <a:endParaRPr lang="en-US" dirty="0">
                  <a:latin typeface="Century Gothic" panose="020B0502020202020204" pitchFamily="34" charset="0"/>
                </a:endParaRPr>
              </a:p>
            </p:txBody>
          </p:sp>
          <p:grpSp>
            <p:nvGrpSpPr>
              <p:cNvPr id="73" name="Group 72">
                <a:extLst>
                  <a:ext uri="{FF2B5EF4-FFF2-40B4-BE49-F238E27FC236}">
                    <a16:creationId xmlns:a16="http://schemas.microsoft.com/office/drawing/2014/main" id="{875E4014-730F-DB2C-C976-C1DA2CA05B3E}"/>
                  </a:ext>
                </a:extLst>
              </p:cNvPr>
              <p:cNvGrpSpPr/>
              <p:nvPr/>
            </p:nvGrpSpPr>
            <p:grpSpPr>
              <a:xfrm>
                <a:off x="1329790" y="1898652"/>
                <a:ext cx="3880920" cy="2534402"/>
                <a:chOff x="7326117" y="1898652"/>
                <a:chExt cx="3880920" cy="2534402"/>
              </a:xfrm>
            </p:grpSpPr>
            <p:cxnSp>
              <p:nvCxnSpPr>
                <p:cNvPr id="74" name="Straight Connector 73">
                  <a:extLst>
                    <a:ext uri="{FF2B5EF4-FFF2-40B4-BE49-F238E27FC236}">
                      <a16:creationId xmlns:a16="http://schemas.microsoft.com/office/drawing/2014/main" id="{D3BE8E19-024F-CE80-1518-E96F164D7100}"/>
                    </a:ext>
                  </a:extLst>
                </p:cNvPr>
                <p:cNvCxnSpPr>
                  <a:cxnSpLocks/>
                </p:cNvCxnSpPr>
                <p:nvPr/>
              </p:nvCxnSpPr>
              <p:spPr>
                <a:xfrm>
                  <a:off x="7578318" y="1965266"/>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9981105-C2E3-C061-FAA5-F1D24133BE89}"/>
                    </a:ext>
                  </a:extLst>
                </p:cNvPr>
                <p:cNvCxnSpPr>
                  <a:cxnSpLocks/>
                </p:cNvCxnSpPr>
                <p:nvPr/>
              </p:nvCxnSpPr>
              <p:spPr>
                <a:xfrm>
                  <a:off x="7578318" y="4013522"/>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B7DF2009-4CEF-04EA-209C-E732E7CF6F4C}"/>
                    </a:ext>
                  </a:extLst>
                </p:cNvPr>
                <p:cNvGrpSpPr/>
                <p:nvPr/>
              </p:nvGrpSpPr>
              <p:grpSpPr>
                <a:xfrm>
                  <a:off x="7531488" y="2018507"/>
                  <a:ext cx="45719" cy="1928812"/>
                  <a:chOff x="7538631" y="2018507"/>
                  <a:chExt cx="3515132" cy="1928812"/>
                </a:xfrm>
              </p:grpSpPr>
              <p:cxnSp>
                <p:nvCxnSpPr>
                  <p:cNvPr id="95" name="Straight Connector 94">
                    <a:extLst>
                      <a:ext uri="{FF2B5EF4-FFF2-40B4-BE49-F238E27FC236}">
                        <a16:creationId xmlns:a16="http://schemas.microsoft.com/office/drawing/2014/main" id="{2B1F4DF1-FA0F-5795-2365-6CB47273E3B3}"/>
                      </a:ext>
                    </a:extLst>
                  </p:cNvPr>
                  <p:cNvCxnSpPr>
                    <a:cxnSpLocks/>
                  </p:cNvCxnSpPr>
                  <p:nvPr/>
                </p:nvCxnSpPr>
                <p:spPr>
                  <a:xfrm>
                    <a:off x="7538631" y="3947319"/>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149719CE-3386-FB02-FDCA-115AAA8E10C3}"/>
                      </a:ext>
                    </a:extLst>
                  </p:cNvPr>
                  <p:cNvCxnSpPr>
                    <a:cxnSpLocks/>
                  </p:cNvCxnSpPr>
                  <p:nvPr/>
                </p:nvCxnSpPr>
                <p:spPr>
                  <a:xfrm>
                    <a:off x="7538631" y="3669320"/>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A06BC7D8-173D-D3CD-F41B-63623F493514}"/>
                      </a:ext>
                    </a:extLst>
                  </p:cNvPr>
                  <p:cNvCxnSpPr>
                    <a:cxnSpLocks/>
                  </p:cNvCxnSpPr>
                  <p:nvPr/>
                </p:nvCxnSpPr>
                <p:spPr>
                  <a:xfrm>
                    <a:off x="7538631" y="3394581"/>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D06F70BA-7024-EA2B-A5E2-8189FF1A35B8}"/>
                      </a:ext>
                    </a:extLst>
                  </p:cNvPr>
                  <p:cNvCxnSpPr>
                    <a:cxnSpLocks/>
                  </p:cNvCxnSpPr>
                  <p:nvPr/>
                </p:nvCxnSpPr>
                <p:spPr>
                  <a:xfrm>
                    <a:off x="7538631" y="2576392"/>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E048EE16-6219-1F53-0874-51732B44F214}"/>
                      </a:ext>
                    </a:extLst>
                  </p:cNvPr>
                  <p:cNvCxnSpPr>
                    <a:cxnSpLocks/>
                  </p:cNvCxnSpPr>
                  <p:nvPr/>
                </p:nvCxnSpPr>
                <p:spPr>
                  <a:xfrm>
                    <a:off x="7538631" y="2297113"/>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F2C34166-6729-D2B1-B1F9-432EAEF548F4}"/>
                      </a:ext>
                    </a:extLst>
                  </p:cNvPr>
                  <p:cNvCxnSpPr>
                    <a:cxnSpLocks/>
                  </p:cNvCxnSpPr>
                  <p:nvPr/>
                </p:nvCxnSpPr>
                <p:spPr>
                  <a:xfrm>
                    <a:off x="7538631" y="2018507"/>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7AE3A5F8-956A-FF02-25FD-3E28B7A812A3}"/>
                      </a:ext>
                    </a:extLst>
                  </p:cNvPr>
                  <p:cNvCxnSpPr>
                    <a:cxnSpLocks/>
                  </p:cNvCxnSpPr>
                  <p:nvPr/>
                </p:nvCxnSpPr>
                <p:spPr>
                  <a:xfrm>
                    <a:off x="7538631" y="3118776"/>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FE729715-FF91-FECE-DD0F-A89A995CECCE}"/>
                      </a:ext>
                    </a:extLst>
                  </p:cNvPr>
                  <p:cNvCxnSpPr>
                    <a:cxnSpLocks/>
                  </p:cNvCxnSpPr>
                  <p:nvPr/>
                </p:nvCxnSpPr>
                <p:spPr>
                  <a:xfrm>
                    <a:off x="7538631" y="2845846"/>
                    <a:ext cx="3515132" cy="0"/>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E8796835-4778-58E0-3546-45A6CD76EBD8}"/>
                    </a:ext>
                  </a:extLst>
                </p:cNvPr>
                <p:cNvGrpSpPr/>
                <p:nvPr/>
              </p:nvGrpSpPr>
              <p:grpSpPr>
                <a:xfrm>
                  <a:off x="7612870" y="4013047"/>
                  <a:ext cx="3455193" cy="45719"/>
                  <a:chOff x="7612870" y="2000987"/>
                  <a:chExt cx="3455193" cy="2048256"/>
                </a:xfrm>
              </p:grpSpPr>
              <p:cxnSp>
                <p:nvCxnSpPr>
                  <p:cNvPr id="90" name="Straight Connector 89">
                    <a:extLst>
                      <a:ext uri="{FF2B5EF4-FFF2-40B4-BE49-F238E27FC236}">
                        <a16:creationId xmlns:a16="http://schemas.microsoft.com/office/drawing/2014/main" id="{B093E0A0-1626-BC8D-D008-477D8192DB43}"/>
                      </a:ext>
                    </a:extLst>
                  </p:cNvPr>
                  <p:cNvCxnSpPr>
                    <a:cxnSpLocks/>
                  </p:cNvCxnSpPr>
                  <p:nvPr/>
                </p:nvCxnSpPr>
                <p:spPr>
                  <a:xfrm>
                    <a:off x="7612870"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B802D56-6362-20FE-957F-FA1C87773155}"/>
                      </a:ext>
                    </a:extLst>
                  </p:cNvPr>
                  <p:cNvCxnSpPr>
                    <a:cxnSpLocks/>
                  </p:cNvCxnSpPr>
                  <p:nvPr/>
                </p:nvCxnSpPr>
                <p:spPr>
                  <a:xfrm>
                    <a:off x="8477264"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24EC5F0B-2ABD-C98F-4318-55CE39CAAF3B}"/>
                      </a:ext>
                    </a:extLst>
                  </p:cNvPr>
                  <p:cNvCxnSpPr>
                    <a:cxnSpLocks/>
                  </p:cNvCxnSpPr>
                  <p:nvPr/>
                </p:nvCxnSpPr>
                <p:spPr>
                  <a:xfrm>
                    <a:off x="9336895"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CFE0AD4E-4370-DA3C-1C37-EF2D98682822}"/>
                      </a:ext>
                    </a:extLst>
                  </p:cNvPr>
                  <p:cNvCxnSpPr>
                    <a:cxnSpLocks/>
                  </p:cNvCxnSpPr>
                  <p:nvPr/>
                </p:nvCxnSpPr>
                <p:spPr>
                  <a:xfrm>
                    <a:off x="10206052"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54E4BE3D-6CEC-773D-AFDD-FBFF24BF52B8}"/>
                      </a:ext>
                    </a:extLst>
                  </p:cNvPr>
                  <p:cNvCxnSpPr>
                    <a:cxnSpLocks/>
                  </p:cNvCxnSpPr>
                  <p:nvPr/>
                </p:nvCxnSpPr>
                <p:spPr>
                  <a:xfrm>
                    <a:off x="11068063" y="2000987"/>
                    <a:ext cx="0" cy="2048256"/>
                  </a:xfrm>
                  <a:prstGeom prst="line">
                    <a:avLst/>
                  </a:prstGeom>
                  <a:ln w="12700" cap="rnd">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78" name="TextBox 77">
                  <a:extLst>
                    <a:ext uri="{FF2B5EF4-FFF2-40B4-BE49-F238E27FC236}">
                      <a16:creationId xmlns:a16="http://schemas.microsoft.com/office/drawing/2014/main" id="{0EE1C710-BD9F-1CE9-EF90-0E05E040F41D}"/>
                    </a:ext>
                  </a:extLst>
                </p:cNvPr>
                <p:cNvSpPr txBox="1"/>
                <p:nvPr/>
              </p:nvSpPr>
              <p:spPr>
                <a:xfrm>
                  <a:off x="7326117" y="1898652"/>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35</a:t>
                  </a:r>
                </a:p>
              </p:txBody>
            </p:sp>
            <p:sp>
              <p:nvSpPr>
                <p:cNvPr id="79" name="TextBox 78">
                  <a:extLst>
                    <a:ext uri="{FF2B5EF4-FFF2-40B4-BE49-F238E27FC236}">
                      <a16:creationId xmlns:a16="http://schemas.microsoft.com/office/drawing/2014/main" id="{C47C1B45-420E-6D09-0438-29253313D841}"/>
                    </a:ext>
                  </a:extLst>
                </p:cNvPr>
                <p:cNvSpPr txBox="1"/>
                <p:nvPr/>
              </p:nvSpPr>
              <p:spPr>
                <a:xfrm>
                  <a:off x="7326117" y="2183844"/>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30</a:t>
                  </a:r>
                </a:p>
              </p:txBody>
            </p:sp>
            <p:sp>
              <p:nvSpPr>
                <p:cNvPr id="80" name="TextBox 79">
                  <a:extLst>
                    <a:ext uri="{FF2B5EF4-FFF2-40B4-BE49-F238E27FC236}">
                      <a16:creationId xmlns:a16="http://schemas.microsoft.com/office/drawing/2014/main" id="{E5DB8B61-C482-E488-D22B-E98177F31159}"/>
                    </a:ext>
                  </a:extLst>
                </p:cNvPr>
                <p:cNvSpPr txBox="1"/>
                <p:nvPr/>
              </p:nvSpPr>
              <p:spPr>
                <a:xfrm>
                  <a:off x="7339606" y="2463124"/>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25</a:t>
                  </a:r>
                </a:p>
              </p:txBody>
            </p:sp>
            <p:sp>
              <p:nvSpPr>
                <p:cNvPr id="81" name="TextBox 80">
                  <a:extLst>
                    <a:ext uri="{FF2B5EF4-FFF2-40B4-BE49-F238E27FC236}">
                      <a16:creationId xmlns:a16="http://schemas.microsoft.com/office/drawing/2014/main" id="{AE95C0BA-07EB-B710-2C16-20FC2919C94B}"/>
                    </a:ext>
                  </a:extLst>
                </p:cNvPr>
                <p:cNvSpPr txBox="1"/>
                <p:nvPr/>
              </p:nvSpPr>
              <p:spPr>
                <a:xfrm>
                  <a:off x="7339606" y="3281313"/>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10</a:t>
                  </a:r>
                </a:p>
              </p:txBody>
            </p:sp>
            <p:sp>
              <p:nvSpPr>
                <p:cNvPr id="82" name="TextBox 81">
                  <a:extLst>
                    <a:ext uri="{FF2B5EF4-FFF2-40B4-BE49-F238E27FC236}">
                      <a16:creationId xmlns:a16="http://schemas.microsoft.com/office/drawing/2014/main" id="{C4AF0A9B-9CB6-DF72-BD00-5CF2915A088E}"/>
                    </a:ext>
                  </a:extLst>
                </p:cNvPr>
                <p:cNvSpPr txBox="1"/>
                <p:nvPr/>
              </p:nvSpPr>
              <p:spPr>
                <a:xfrm>
                  <a:off x="7339606" y="3556052"/>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5</a:t>
                  </a:r>
                </a:p>
              </p:txBody>
            </p:sp>
            <p:sp>
              <p:nvSpPr>
                <p:cNvPr id="83" name="TextBox 82">
                  <a:extLst>
                    <a:ext uri="{FF2B5EF4-FFF2-40B4-BE49-F238E27FC236}">
                      <a16:creationId xmlns:a16="http://schemas.microsoft.com/office/drawing/2014/main" id="{A79BB516-DB73-AC3A-2DF0-485B98C2C8D3}"/>
                    </a:ext>
                  </a:extLst>
                </p:cNvPr>
                <p:cNvSpPr txBox="1"/>
                <p:nvPr/>
              </p:nvSpPr>
              <p:spPr>
                <a:xfrm>
                  <a:off x="7339606" y="3833179"/>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0</a:t>
                  </a:r>
                </a:p>
              </p:txBody>
            </p:sp>
            <p:sp>
              <p:nvSpPr>
                <p:cNvPr id="84" name="TextBox 83">
                  <a:extLst>
                    <a:ext uri="{FF2B5EF4-FFF2-40B4-BE49-F238E27FC236}">
                      <a16:creationId xmlns:a16="http://schemas.microsoft.com/office/drawing/2014/main" id="{D7CB8425-7528-82FD-0D67-D2FC5F000877}"/>
                    </a:ext>
                  </a:extLst>
                </p:cNvPr>
                <p:cNvSpPr txBox="1"/>
                <p:nvPr/>
              </p:nvSpPr>
              <p:spPr>
                <a:xfrm>
                  <a:off x="7530295" y="4003518"/>
                  <a:ext cx="169918"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0</a:t>
                  </a:r>
                </a:p>
              </p:txBody>
            </p:sp>
            <p:sp>
              <p:nvSpPr>
                <p:cNvPr id="85" name="TextBox 84">
                  <a:extLst>
                    <a:ext uri="{FF2B5EF4-FFF2-40B4-BE49-F238E27FC236}">
                      <a16:creationId xmlns:a16="http://schemas.microsoft.com/office/drawing/2014/main" id="{196142E7-E22E-7528-1202-3D4A3AC7B814}"/>
                    </a:ext>
                  </a:extLst>
                </p:cNvPr>
                <p:cNvSpPr txBox="1"/>
                <p:nvPr/>
              </p:nvSpPr>
              <p:spPr>
                <a:xfrm>
                  <a:off x="8384105" y="4003518"/>
                  <a:ext cx="226538"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1.0</a:t>
                  </a:r>
                </a:p>
              </p:txBody>
            </p:sp>
            <p:sp>
              <p:nvSpPr>
                <p:cNvPr id="86" name="TextBox 85">
                  <a:extLst>
                    <a:ext uri="{FF2B5EF4-FFF2-40B4-BE49-F238E27FC236}">
                      <a16:creationId xmlns:a16="http://schemas.microsoft.com/office/drawing/2014/main" id="{B54F7434-950C-55F5-B6D2-AFB285B81F90}"/>
                    </a:ext>
                  </a:extLst>
                </p:cNvPr>
                <p:cNvSpPr txBox="1"/>
                <p:nvPr/>
              </p:nvSpPr>
              <p:spPr>
                <a:xfrm>
                  <a:off x="9188434" y="4003518"/>
                  <a:ext cx="304205"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2.0</a:t>
                  </a:r>
                </a:p>
              </p:txBody>
            </p:sp>
            <p:sp>
              <p:nvSpPr>
                <p:cNvPr id="87" name="TextBox 86">
                  <a:extLst>
                    <a:ext uri="{FF2B5EF4-FFF2-40B4-BE49-F238E27FC236}">
                      <a16:creationId xmlns:a16="http://schemas.microsoft.com/office/drawing/2014/main" id="{A67603E8-474C-282F-2CA9-0B475E426435}"/>
                    </a:ext>
                  </a:extLst>
                </p:cNvPr>
                <p:cNvSpPr txBox="1"/>
                <p:nvPr/>
              </p:nvSpPr>
              <p:spPr>
                <a:xfrm>
                  <a:off x="10071765" y="4003518"/>
                  <a:ext cx="268574"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3.0</a:t>
                  </a:r>
                </a:p>
              </p:txBody>
            </p:sp>
            <p:sp>
              <p:nvSpPr>
                <p:cNvPr id="88" name="TextBox 87">
                  <a:extLst>
                    <a:ext uri="{FF2B5EF4-FFF2-40B4-BE49-F238E27FC236}">
                      <a16:creationId xmlns:a16="http://schemas.microsoft.com/office/drawing/2014/main" id="{F5BE4875-BE61-9076-91E6-2CFAD5E396C8}"/>
                    </a:ext>
                  </a:extLst>
                </p:cNvPr>
                <p:cNvSpPr txBox="1"/>
                <p:nvPr/>
              </p:nvSpPr>
              <p:spPr>
                <a:xfrm>
                  <a:off x="10938463" y="4003518"/>
                  <a:ext cx="268574" cy="226537"/>
                </a:xfrm>
                <a:prstGeom prst="rect">
                  <a:avLst/>
                </a:prstGeom>
                <a:noFill/>
              </p:spPr>
              <p:txBody>
                <a:bodyPr wrap="square" lIns="0" tIns="0" rIns="0" bIns="0" rtlCol="0" anchor="ctr">
                  <a:spAutoFit/>
                </a:bodyPr>
                <a:lstStyle/>
                <a:p>
                  <a:pPr algn="ctr">
                    <a:lnSpc>
                      <a:spcPts val="2030"/>
                    </a:lnSpc>
                  </a:pPr>
                  <a:r>
                    <a:rPr lang="en-US" sz="1200" dirty="0">
                      <a:latin typeface="Century Gothic" panose="020B0502020202020204" pitchFamily="34" charset="0"/>
                      <a:ea typeface="MS Mincho" panose="02020609040205080304" pitchFamily="49" charset="-128"/>
                    </a:rPr>
                    <a:t>4.0</a:t>
                  </a:r>
                </a:p>
              </p:txBody>
            </p:sp>
            <p:sp>
              <p:nvSpPr>
                <p:cNvPr id="89" name="TextBox 88">
                  <a:extLst>
                    <a:ext uri="{FF2B5EF4-FFF2-40B4-BE49-F238E27FC236}">
                      <a16:creationId xmlns:a16="http://schemas.microsoft.com/office/drawing/2014/main" id="{71E5C0F7-8D70-3C87-A517-71A1395DC486}"/>
                    </a:ext>
                  </a:extLst>
                </p:cNvPr>
                <p:cNvSpPr txBox="1"/>
                <p:nvPr/>
              </p:nvSpPr>
              <p:spPr>
                <a:xfrm>
                  <a:off x="8021244" y="4206517"/>
                  <a:ext cx="2631300" cy="226537"/>
                </a:xfrm>
                <a:prstGeom prst="rect">
                  <a:avLst/>
                </a:prstGeom>
                <a:noFill/>
              </p:spPr>
              <p:txBody>
                <a:bodyPr wrap="square" lIns="0" tIns="0" rIns="0" bIns="0" rtlCol="0" anchor="ctr">
                  <a:spAutoFit/>
                </a:bodyPr>
                <a:lstStyle/>
                <a:p>
                  <a:pPr algn="ctr">
                    <a:lnSpc>
                      <a:spcPts val="2030"/>
                    </a:lnSpc>
                  </a:pPr>
                  <a:r>
                    <a:rPr lang="en-US" sz="1200" b="1" dirty="0">
                      <a:latin typeface="Century Gothic" panose="020B0502020202020204" pitchFamily="34" charset="0"/>
                      <a:ea typeface="MS Mincho" panose="02020609040205080304" pitchFamily="49" charset="-128"/>
                    </a:rPr>
                    <a:t>Achieved LDL-C (mmol/L) </a:t>
                  </a:r>
                </a:p>
              </p:txBody>
            </p:sp>
            <p:sp>
              <p:nvSpPr>
                <p:cNvPr id="103" name="TextBox 102">
                  <a:extLst>
                    <a:ext uri="{FF2B5EF4-FFF2-40B4-BE49-F238E27FC236}">
                      <a16:creationId xmlns:a16="http://schemas.microsoft.com/office/drawing/2014/main" id="{C9FD057A-FF0C-7DAA-9F2F-0BC946036970}"/>
                    </a:ext>
                  </a:extLst>
                </p:cNvPr>
                <p:cNvSpPr txBox="1"/>
                <p:nvPr/>
              </p:nvSpPr>
              <p:spPr>
                <a:xfrm>
                  <a:off x="7339606" y="3005508"/>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15</a:t>
                  </a:r>
                </a:p>
              </p:txBody>
            </p:sp>
            <p:sp>
              <p:nvSpPr>
                <p:cNvPr id="106" name="TextBox 105">
                  <a:extLst>
                    <a:ext uri="{FF2B5EF4-FFF2-40B4-BE49-F238E27FC236}">
                      <a16:creationId xmlns:a16="http://schemas.microsoft.com/office/drawing/2014/main" id="{AF24C057-AB86-294C-4E97-EEF42705579A}"/>
                    </a:ext>
                  </a:extLst>
                </p:cNvPr>
                <p:cNvSpPr txBox="1"/>
                <p:nvPr/>
              </p:nvSpPr>
              <p:spPr>
                <a:xfrm>
                  <a:off x="7339606" y="2732578"/>
                  <a:ext cx="169918" cy="226537"/>
                </a:xfrm>
                <a:prstGeom prst="rect">
                  <a:avLst/>
                </a:prstGeom>
                <a:noFill/>
              </p:spPr>
              <p:txBody>
                <a:bodyPr wrap="square" lIns="0" tIns="0" rIns="0" bIns="0" rtlCol="0" anchor="ctr">
                  <a:spAutoFit/>
                </a:bodyPr>
                <a:lstStyle/>
                <a:p>
                  <a:pPr algn="r">
                    <a:lnSpc>
                      <a:spcPts val="2030"/>
                    </a:lnSpc>
                  </a:pPr>
                  <a:r>
                    <a:rPr lang="en-US" sz="1200" dirty="0">
                      <a:latin typeface="Century Gothic" panose="020B0502020202020204" pitchFamily="34" charset="0"/>
                      <a:ea typeface="MS Mincho" panose="02020609040205080304" pitchFamily="49" charset="-128"/>
                    </a:rPr>
                    <a:t>20</a:t>
                  </a:r>
                </a:p>
              </p:txBody>
            </p:sp>
          </p:grpSp>
          <p:sp>
            <p:nvSpPr>
              <p:cNvPr id="109" name="TextBox 108">
                <a:extLst>
                  <a:ext uri="{FF2B5EF4-FFF2-40B4-BE49-F238E27FC236}">
                    <a16:creationId xmlns:a16="http://schemas.microsoft.com/office/drawing/2014/main" id="{76BB5739-09E3-3E2E-1818-AB803877B39C}"/>
                  </a:ext>
                </a:extLst>
              </p:cNvPr>
              <p:cNvSpPr txBox="1"/>
              <p:nvPr/>
            </p:nvSpPr>
            <p:spPr>
              <a:xfrm>
                <a:off x="2928046" y="3322715"/>
                <a:ext cx="2114264" cy="369332"/>
              </a:xfrm>
              <a:prstGeom prst="rect">
                <a:avLst/>
              </a:prstGeom>
              <a:noFill/>
            </p:spPr>
            <p:txBody>
              <a:bodyPr wrap="square" lIns="0" tIns="0" rIns="0" bIns="0" rtlCol="0" anchor="ctr">
                <a:spAutoFit/>
              </a:bodyPr>
              <a:lstStyle/>
              <a:p>
                <a:r>
                  <a:rPr lang="en-US" sz="1200" b="1" dirty="0">
                    <a:latin typeface="Century Gothic" panose="020B0502020202020204" pitchFamily="34" charset="0"/>
                    <a:ea typeface="MS Mincho" panose="02020609040205080304" pitchFamily="49" charset="-128"/>
                  </a:rPr>
                  <a:t>Adj </a:t>
                </a:r>
                <a:r>
                  <a:rPr lang="en-US" sz="1200" b="1" i="1" dirty="0">
                    <a:latin typeface="Century Gothic" panose="020B0502020202020204" pitchFamily="34" charset="0"/>
                    <a:ea typeface="MS Mincho" panose="02020609040205080304" pitchFamily="49" charset="-128"/>
                  </a:rPr>
                  <a:t>P</a:t>
                </a:r>
                <a:r>
                  <a:rPr lang="en-US" sz="1200" b="1" dirty="0">
                    <a:latin typeface="Century Gothic" panose="020B0502020202020204" pitchFamily="34" charset="0"/>
                    <a:ea typeface="MS Mincho" panose="02020609040205080304" pitchFamily="49" charset="-128"/>
                  </a:rPr>
                  <a:t> value &lt; 0.0001</a:t>
                </a:r>
              </a:p>
              <a:p>
                <a:r>
                  <a:rPr lang="en-US" sz="1200" b="1" dirty="0">
                    <a:latin typeface="Century Gothic" panose="020B0502020202020204" pitchFamily="34" charset="0"/>
                    <a:ea typeface="MS Mincho" panose="02020609040205080304" pitchFamily="49" charset="-128"/>
                  </a:rPr>
                  <a:t>HR (95% CI = 0.82 (0.75–0.90)</a:t>
                </a:r>
              </a:p>
            </p:txBody>
          </p:sp>
        </p:grpSp>
      </p:grpSp>
      <p:sp>
        <p:nvSpPr>
          <p:cNvPr id="110" name="Rectangle 109">
            <a:extLst>
              <a:ext uri="{FF2B5EF4-FFF2-40B4-BE49-F238E27FC236}">
                <a16:creationId xmlns:a16="http://schemas.microsoft.com/office/drawing/2014/main" id="{46977854-64C1-CCF5-93C7-DFEEF0E7CB2F}"/>
              </a:ext>
            </a:extLst>
          </p:cNvPr>
          <p:cNvSpPr/>
          <p:nvPr/>
        </p:nvSpPr>
        <p:spPr>
          <a:xfrm>
            <a:off x="847262" y="1879559"/>
            <a:ext cx="4940291" cy="338554"/>
          </a:xfrm>
          <a:prstGeom prst="rect">
            <a:avLst/>
          </a:prstGeom>
        </p:spPr>
        <p:txBody>
          <a:bodyPr wrap="square">
            <a:spAutoFit/>
          </a:bodyPr>
          <a:lstStyle/>
          <a:p>
            <a:pPr algn="ctr"/>
            <a:r>
              <a:rPr lang="en-US" sz="1600" b="1" dirty="0">
                <a:latin typeface="Century Gothic" panose="020B0502020202020204" pitchFamily="34" charset="0"/>
              </a:rPr>
              <a:t>5-Point MACE</a:t>
            </a:r>
            <a:endParaRPr lang="en-US" sz="1400" b="1" dirty="0">
              <a:latin typeface="Century Gothic" panose="020B0502020202020204" pitchFamily="34" charset="0"/>
            </a:endParaRPr>
          </a:p>
        </p:txBody>
      </p:sp>
      <p:sp>
        <p:nvSpPr>
          <p:cNvPr id="112" name="Rectangle 111">
            <a:extLst>
              <a:ext uri="{FF2B5EF4-FFF2-40B4-BE49-F238E27FC236}">
                <a16:creationId xmlns:a16="http://schemas.microsoft.com/office/drawing/2014/main" id="{8A8D20D0-FAD6-CA81-E7F9-C1CBD1A040E8}"/>
              </a:ext>
            </a:extLst>
          </p:cNvPr>
          <p:cNvSpPr/>
          <p:nvPr/>
        </p:nvSpPr>
        <p:spPr>
          <a:xfrm>
            <a:off x="8306392" y="1879559"/>
            <a:ext cx="2298656" cy="338554"/>
          </a:xfrm>
          <a:prstGeom prst="rect">
            <a:avLst/>
          </a:prstGeom>
        </p:spPr>
        <p:txBody>
          <a:bodyPr wrap="square">
            <a:spAutoFit/>
          </a:bodyPr>
          <a:lstStyle/>
          <a:p>
            <a:pPr algn="ctr"/>
            <a:r>
              <a:rPr lang="en-US" sz="1600" b="1" dirty="0">
                <a:latin typeface="Century Gothic" panose="020B0502020202020204" pitchFamily="34" charset="0"/>
              </a:rPr>
              <a:t>3-Point MACE</a:t>
            </a:r>
            <a:endParaRPr lang="en-US" sz="1400" b="1" dirty="0">
              <a:latin typeface="Century Gothic" panose="020B0502020202020204" pitchFamily="34" charset="0"/>
            </a:endParaRPr>
          </a:p>
        </p:txBody>
      </p:sp>
      <p:sp>
        <p:nvSpPr>
          <p:cNvPr id="9" name="Rectangle 8">
            <a:extLst>
              <a:ext uri="{FF2B5EF4-FFF2-40B4-BE49-F238E27FC236}">
                <a16:creationId xmlns:a16="http://schemas.microsoft.com/office/drawing/2014/main" id="{EFE6D2D8-CEED-FEE7-2DF3-0CE436F9A54F}"/>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3" name="Graphic 2" descr="House with solid fill">
            <a:hlinkClick r:id="rId3" action="ppaction://hlinksldjump"/>
            <a:extLst>
              <a:ext uri="{FF2B5EF4-FFF2-40B4-BE49-F238E27FC236}">
                <a16:creationId xmlns:a16="http://schemas.microsoft.com/office/drawing/2014/main" id="{38CA60AA-F295-9ADE-0761-F1D297A5DFC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sp>
        <p:nvSpPr>
          <p:cNvPr id="13" name="TextBox 12">
            <a:extLst>
              <a:ext uri="{FF2B5EF4-FFF2-40B4-BE49-F238E27FC236}">
                <a16:creationId xmlns:a16="http://schemas.microsoft.com/office/drawing/2014/main" id="{560D0E93-282A-6C60-E3B1-F395B032BA41}"/>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
        <p:nvSpPr>
          <p:cNvPr id="15" name="TextBox 14">
            <a:extLst>
              <a:ext uri="{FF2B5EF4-FFF2-40B4-BE49-F238E27FC236}">
                <a16:creationId xmlns:a16="http://schemas.microsoft.com/office/drawing/2014/main" id="{5BB87327-D479-B73B-FD31-F45056E50164}"/>
              </a:ext>
            </a:extLst>
          </p:cNvPr>
          <p:cNvSpPr txBox="1"/>
          <p:nvPr/>
        </p:nvSpPr>
        <p:spPr>
          <a:xfrm>
            <a:off x="1117065" y="6202948"/>
            <a:ext cx="9487983" cy="472373"/>
          </a:xfrm>
          <a:prstGeom prst="rect">
            <a:avLst/>
          </a:prstGeom>
          <a:noFill/>
        </p:spPr>
        <p:txBody>
          <a:bodyPr wrap="square">
            <a:spAutoFit/>
          </a:bodyPr>
          <a:lstStyle/>
          <a:p>
            <a:pPr>
              <a:lnSpc>
                <a:spcPct val="107000"/>
              </a:lnSpc>
              <a:spcAft>
                <a:spcPts val="800"/>
              </a:spcAft>
            </a:pPr>
            <a:r>
              <a:rPr lang="en-US" sz="1200" dirty="0">
                <a:effectLst/>
                <a:latin typeface="Century Gothic" panose="020B0502020202020204" pitchFamily="34" charset="0"/>
                <a:ea typeface="Calibri" panose="020F0502020204030204" pitchFamily="34" charset="0"/>
                <a:cs typeface="Arial" panose="020B0604020202020204" pitchFamily="34" charset="0"/>
              </a:rPr>
              <a:t>Prespecified Exploratory Analysis  – 5-point MACE: </a:t>
            </a:r>
            <a:r>
              <a:rPr lang="en-IN" sz="1200" dirty="0">
                <a:effectLst/>
                <a:latin typeface="Century Gothic" panose="020B0502020202020204" pitchFamily="34" charset="0"/>
                <a:ea typeface="Calibri" panose="020F0502020204030204" pitchFamily="34" charset="0"/>
                <a:cs typeface="Arial" panose="020B0604020202020204" pitchFamily="34" charset="0"/>
              </a:rPr>
              <a:t>CV death, MI, stroke, hospitalization for UA, or </a:t>
            </a:r>
            <a:r>
              <a:rPr lang="en-IN" sz="1200" dirty="0" err="1">
                <a:effectLst/>
                <a:latin typeface="Century Gothic" panose="020B0502020202020204" pitchFamily="34" charset="0"/>
                <a:ea typeface="Calibri" panose="020F0502020204030204" pitchFamily="34" charset="0"/>
                <a:cs typeface="Arial" panose="020B0604020202020204" pitchFamily="34" charset="0"/>
              </a:rPr>
              <a:t>CoR</a:t>
            </a:r>
            <a:r>
              <a:rPr lang="en-IN" sz="1200" dirty="0">
                <a:effectLst/>
                <a:latin typeface="Century Gothic" panose="020B0502020202020204" pitchFamily="34" charset="0"/>
                <a:ea typeface="Calibri" panose="020F0502020204030204" pitchFamily="34" charset="0"/>
                <a:cs typeface="Arial" panose="020B0604020202020204" pitchFamily="34" charset="0"/>
              </a:rPr>
              <a:t>; 3-Point MACE</a:t>
            </a:r>
            <a:r>
              <a:rPr lang="en-IN" sz="1200" dirty="0">
                <a:latin typeface="Century Gothic" panose="020B0502020202020204" pitchFamily="34" charset="0"/>
                <a:cs typeface="Arial" panose="020B0604020202020204" pitchFamily="34" charset="0"/>
              </a:rPr>
              <a:t> - CV death, MI, stroke</a:t>
            </a:r>
            <a:endParaRPr lang="en-US" sz="1200" dirty="0">
              <a:latin typeface="Century Gothic" panose="020B0502020202020204" pitchFamily="34" charset="0"/>
              <a:cs typeface="Arial" panose="020B0604020202020204" pitchFamily="34" charset="0"/>
            </a:endParaRPr>
          </a:p>
        </p:txBody>
      </p:sp>
      <p:sp>
        <p:nvSpPr>
          <p:cNvPr id="20" name="Title 1">
            <a:extLst>
              <a:ext uri="{FF2B5EF4-FFF2-40B4-BE49-F238E27FC236}">
                <a16:creationId xmlns:a16="http://schemas.microsoft.com/office/drawing/2014/main" id="{4D33D4AE-9672-A733-8978-13D173CC62A7}"/>
              </a:ext>
            </a:extLst>
          </p:cNvPr>
          <p:cNvSpPr>
            <a:spLocks noGrp="1"/>
          </p:cNvSpPr>
          <p:nvPr>
            <p:ph type="title"/>
          </p:nvPr>
        </p:nvSpPr>
        <p:spPr>
          <a:xfrm>
            <a:off x="365125" y="365760"/>
            <a:ext cx="11461750" cy="1523494"/>
          </a:xfrm>
        </p:spPr>
        <p:txBody>
          <a:bodyPr/>
          <a:lstStyle/>
          <a:p>
            <a:r>
              <a:rPr lang="en-US" noProof="0" dirty="0"/>
              <a:t>A Monotonic Relationship Observed Between Achieved LDL-C Level and Cardiovascular Efficacy Outcomes in FOURIER-OLE</a:t>
            </a:r>
          </a:p>
        </p:txBody>
      </p:sp>
    </p:spTree>
    <p:extLst>
      <p:ext uri="{BB962C8B-B14F-4D97-AF65-F5344CB8AC3E}">
        <p14:creationId xmlns:p14="http://schemas.microsoft.com/office/powerpoint/2010/main" val="3973894766"/>
      </p:ext>
    </p:extLst>
  </p:cSld>
  <p:clrMapOvr>
    <a:masterClrMapping/>
  </p:clrMapOvr>
  <p:transition>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2031325"/>
          </a:xfrm>
        </p:spPr>
        <p:txBody>
          <a:bodyPr/>
          <a:lstStyle/>
          <a:p>
            <a:r>
              <a:rPr lang="en-US" noProof="0" dirty="0"/>
              <a:t>No Clear Monotonic Trends Between Lower Achieved LDL-C Level and the Risk of Safety Outcomes Except for </a:t>
            </a:r>
            <a:r>
              <a:rPr kumimoji="0" lang="en-US" b="1" i="0" u="none" strike="noStrike" kern="1200" cap="none" spc="10" normalizeH="0" baseline="0" noProof="0" dirty="0">
                <a:ln>
                  <a:noFill/>
                </a:ln>
                <a:solidFill>
                  <a:srgbClr val="0063C3"/>
                </a:solidFill>
                <a:effectLst/>
                <a:uLnTx/>
                <a:uFillTx/>
              </a:rPr>
              <a:t>All-Cause Mortality, Which Was Lowest Among Those With Lower Achieved LDL-C Levels</a:t>
            </a:r>
            <a:endParaRPr lang="en-US" noProof="0" dirty="0"/>
          </a:p>
        </p:txBody>
      </p:sp>
      <p:sp>
        <p:nvSpPr>
          <p:cNvPr id="9" name="Rectangle 8">
            <a:extLst>
              <a:ext uri="{FF2B5EF4-FFF2-40B4-BE49-F238E27FC236}">
                <a16:creationId xmlns:a16="http://schemas.microsoft.com/office/drawing/2014/main" id="{8C6336D2-7654-AC66-DE5D-96F5F79A3E57}"/>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4" name="Graphic 23" descr="House with solid fill">
            <a:hlinkClick r:id="rId3" action="ppaction://hlinksldjump"/>
            <a:extLst>
              <a:ext uri="{FF2B5EF4-FFF2-40B4-BE49-F238E27FC236}">
                <a16:creationId xmlns:a16="http://schemas.microsoft.com/office/drawing/2014/main" id="{00722FAD-BFDA-C0F8-D283-0205279B37C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3" name="Group 2">
            <a:extLst>
              <a:ext uri="{FF2B5EF4-FFF2-40B4-BE49-F238E27FC236}">
                <a16:creationId xmlns:a16="http://schemas.microsoft.com/office/drawing/2014/main" id="{D6638520-7190-7F2A-0C9C-00C33ECBB49C}"/>
              </a:ext>
            </a:extLst>
          </p:cNvPr>
          <p:cNvGrpSpPr/>
          <p:nvPr/>
        </p:nvGrpSpPr>
        <p:grpSpPr>
          <a:xfrm>
            <a:off x="401148" y="2514401"/>
            <a:ext cx="11574317" cy="3895725"/>
            <a:chOff x="401148" y="2136960"/>
            <a:chExt cx="11574317" cy="3895725"/>
          </a:xfrm>
        </p:grpSpPr>
        <p:sp>
          <p:nvSpPr>
            <p:cNvPr id="6" name="TextBox 5">
              <a:extLst>
                <a:ext uri="{FF2B5EF4-FFF2-40B4-BE49-F238E27FC236}">
                  <a16:creationId xmlns:a16="http://schemas.microsoft.com/office/drawing/2014/main" id="{7981753E-F47F-A697-07F9-83604F7F6C51}"/>
                </a:ext>
              </a:extLst>
            </p:cNvPr>
            <p:cNvSpPr txBox="1"/>
            <p:nvPr/>
          </p:nvSpPr>
          <p:spPr>
            <a:xfrm>
              <a:off x="5434477" y="2206625"/>
              <a:ext cx="1420261"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0.0001</a:t>
              </a:r>
            </a:p>
          </p:txBody>
        </p:sp>
        <p:sp>
          <p:nvSpPr>
            <p:cNvPr id="7" name="TextBox 6">
              <a:extLst>
                <a:ext uri="{FF2B5EF4-FFF2-40B4-BE49-F238E27FC236}">
                  <a16:creationId xmlns:a16="http://schemas.microsoft.com/office/drawing/2014/main" id="{97088F3C-1C07-2E75-5AE8-48CC23797E98}"/>
                </a:ext>
              </a:extLst>
            </p:cNvPr>
            <p:cNvSpPr txBox="1"/>
            <p:nvPr/>
          </p:nvSpPr>
          <p:spPr>
            <a:xfrm>
              <a:off x="4228659" y="2588121"/>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0.04</a:t>
              </a:r>
            </a:p>
          </p:txBody>
        </p:sp>
        <p:sp>
          <p:nvSpPr>
            <p:cNvPr id="11" name="TextBox 10">
              <a:extLst>
                <a:ext uri="{FF2B5EF4-FFF2-40B4-BE49-F238E27FC236}">
                  <a16:creationId xmlns:a16="http://schemas.microsoft.com/office/drawing/2014/main" id="{23BD846C-6F77-D47A-C3C6-D2B7EA372625}"/>
                </a:ext>
              </a:extLst>
            </p:cNvPr>
            <p:cNvSpPr txBox="1"/>
            <p:nvPr/>
          </p:nvSpPr>
          <p:spPr>
            <a:xfrm>
              <a:off x="3276159" y="2979141"/>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0.84</a:t>
              </a:r>
            </a:p>
          </p:txBody>
        </p:sp>
        <p:sp>
          <p:nvSpPr>
            <p:cNvPr id="12" name="TextBox 11">
              <a:extLst>
                <a:ext uri="{FF2B5EF4-FFF2-40B4-BE49-F238E27FC236}">
                  <a16:creationId xmlns:a16="http://schemas.microsoft.com/office/drawing/2014/main" id="{3F370DCD-8E7A-ED53-2F8D-6FFAF10DD713}"/>
                </a:ext>
              </a:extLst>
            </p:cNvPr>
            <p:cNvSpPr txBox="1"/>
            <p:nvPr/>
          </p:nvSpPr>
          <p:spPr>
            <a:xfrm>
              <a:off x="2915633" y="3327300"/>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0.55</a:t>
              </a:r>
            </a:p>
          </p:txBody>
        </p:sp>
        <p:sp>
          <p:nvSpPr>
            <p:cNvPr id="13" name="TextBox 12">
              <a:extLst>
                <a:ext uri="{FF2B5EF4-FFF2-40B4-BE49-F238E27FC236}">
                  <a16:creationId xmlns:a16="http://schemas.microsoft.com/office/drawing/2014/main" id="{B4A537BA-70FE-2E05-E264-41660892861C}"/>
                </a:ext>
              </a:extLst>
            </p:cNvPr>
            <p:cNvSpPr txBox="1"/>
            <p:nvPr/>
          </p:nvSpPr>
          <p:spPr>
            <a:xfrm>
              <a:off x="3201546" y="3630662"/>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0.13</a:t>
              </a:r>
            </a:p>
          </p:txBody>
        </p:sp>
        <p:sp>
          <p:nvSpPr>
            <p:cNvPr id="14" name="TextBox 13">
              <a:extLst>
                <a:ext uri="{FF2B5EF4-FFF2-40B4-BE49-F238E27FC236}">
                  <a16:creationId xmlns:a16="http://schemas.microsoft.com/office/drawing/2014/main" id="{2ECCEACC-BFA2-DECC-5C0A-57924C6EAB3D}"/>
                </a:ext>
              </a:extLst>
            </p:cNvPr>
            <p:cNvSpPr txBox="1"/>
            <p:nvPr/>
          </p:nvSpPr>
          <p:spPr>
            <a:xfrm>
              <a:off x="5104959" y="4056273"/>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0.21</a:t>
              </a:r>
            </a:p>
          </p:txBody>
        </p:sp>
        <p:sp>
          <p:nvSpPr>
            <p:cNvPr id="15" name="TextBox 14">
              <a:extLst>
                <a:ext uri="{FF2B5EF4-FFF2-40B4-BE49-F238E27FC236}">
                  <a16:creationId xmlns:a16="http://schemas.microsoft.com/office/drawing/2014/main" id="{610BFA82-2058-58DC-6A62-5EF1004AD78C}"/>
                </a:ext>
              </a:extLst>
            </p:cNvPr>
            <p:cNvSpPr txBox="1"/>
            <p:nvPr/>
          </p:nvSpPr>
          <p:spPr>
            <a:xfrm>
              <a:off x="3355534" y="4395438"/>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a:t>
              </a:r>
              <a:r>
                <a:rPr lang="en-US" sz="1000" b="0" i="0" u="none" strike="noStrike" kern="1200" dirty="0">
                  <a:effectLst/>
                  <a:latin typeface="+mn-lt"/>
                </a:rPr>
                <a:t>0.11</a:t>
              </a:r>
              <a:endParaRPr lang="en-US" sz="1000" dirty="0">
                <a:latin typeface="+mn-lt"/>
              </a:endParaRPr>
            </a:p>
          </p:txBody>
        </p:sp>
        <p:sp>
          <p:nvSpPr>
            <p:cNvPr id="16" name="TextBox 15">
              <a:extLst>
                <a:ext uri="{FF2B5EF4-FFF2-40B4-BE49-F238E27FC236}">
                  <a16:creationId xmlns:a16="http://schemas.microsoft.com/office/drawing/2014/main" id="{8DF5A4B6-D3E0-66C6-199D-57B4FDB11587}"/>
                </a:ext>
              </a:extLst>
            </p:cNvPr>
            <p:cNvSpPr txBox="1"/>
            <p:nvPr/>
          </p:nvSpPr>
          <p:spPr>
            <a:xfrm>
              <a:off x="3168209" y="4758034"/>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a:t>
              </a:r>
              <a:r>
                <a:rPr lang="en-US" sz="1000" b="0" i="0" u="none" strike="noStrike" kern="1200" dirty="0">
                  <a:effectLst/>
                  <a:latin typeface="+mn-lt"/>
                </a:rPr>
                <a:t>0.35</a:t>
              </a:r>
              <a:endParaRPr lang="en-US" sz="1000" dirty="0">
                <a:latin typeface="+mn-lt"/>
              </a:endParaRPr>
            </a:p>
          </p:txBody>
        </p:sp>
        <p:sp>
          <p:nvSpPr>
            <p:cNvPr id="19" name="TextBox 18">
              <a:extLst>
                <a:ext uri="{FF2B5EF4-FFF2-40B4-BE49-F238E27FC236}">
                  <a16:creationId xmlns:a16="http://schemas.microsoft.com/office/drawing/2014/main" id="{24ED96EB-7F41-103F-5090-3F6A7FC3B923}"/>
                </a:ext>
              </a:extLst>
            </p:cNvPr>
            <p:cNvSpPr txBox="1"/>
            <p:nvPr/>
          </p:nvSpPr>
          <p:spPr>
            <a:xfrm>
              <a:off x="10511656" y="5077617"/>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a:t>
              </a:r>
              <a:r>
                <a:rPr lang="en-US" sz="1000" b="0" i="0" u="none" strike="noStrike" kern="1200" baseline="0" dirty="0">
                  <a:effectLst/>
                  <a:latin typeface="+mn-lt"/>
                </a:rPr>
                <a:t>0.88</a:t>
              </a:r>
              <a:endParaRPr lang="en-US" sz="1000" dirty="0">
                <a:latin typeface="+mn-lt"/>
              </a:endParaRPr>
            </a:p>
          </p:txBody>
        </p:sp>
        <p:graphicFrame>
          <p:nvGraphicFramePr>
            <p:cNvPr id="5" name="Chart 4">
              <a:extLst>
                <a:ext uri="{FF2B5EF4-FFF2-40B4-BE49-F238E27FC236}">
                  <a16:creationId xmlns:a16="http://schemas.microsoft.com/office/drawing/2014/main" id="{DC37C29E-155D-1A74-986B-D2F64BA9590B}"/>
                </a:ext>
              </a:extLst>
            </p:cNvPr>
            <p:cNvGraphicFramePr>
              <a:graphicFrameLocks/>
            </p:cNvGraphicFramePr>
            <p:nvPr>
              <p:extLst>
                <p:ext uri="{D42A27DB-BD31-4B8C-83A1-F6EECF244321}">
                  <p14:modId xmlns:p14="http://schemas.microsoft.com/office/powerpoint/2010/main" val="4170374079"/>
                </p:ext>
              </p:extLst>
            </p:nvPr>
          </p:nvGraphicFramePr>
          <p:xfrm>
            <a:off x="401148" y="2136960"/>
            <a:ext cx="11461750" cy="3895725"/>
          </p:xfrm>
          <a:graphic>
            <a:graphicData uri="http://schemas.openxmlformats.org/drawingml/2006/chart">
              <c:chart xmlns:c="http://schemas.openxmlformats.org/drawingml/2006/chart" xmlns:r="http://schemas.openxmlformats.org/officeDocument/2006/relationships" r:id="rId5"/>
            </a:graphicData>
          </a:graphic>
        </p:graphicFrame>
        <p:sp>
          <p:nvSpPr>
            <p:cNvPr id="18" name="TextBox 17">
              <a:extLst>
                <a:ext uri="{FF2B5EF4-FFF2-40B4-BE49-F238E27FC236}">
                  <a16:creationId xmlns:a16="http://schemas.microsoft.com/office/drawing/2014/main" id="{0086A8C8-1450-7546-EEE1-18418E9F6594}"/>
                </a:ext>
              </a:extLst>
            </p:cNvPr>
            <p:cNvSpPr txBox="1"/>
            <p:nvPr/>
          </p:nvSpPr>
          <p:spPr>
            <a:xfrm>
              <a:off x="3361885" y="5594857"/>
              <a:ext cx="6096000" cy="318870"/>
            </a:xfrm>
            <a:prstGeom prst="rect">
              <a:avLst/>
            </a:prstGeom>
            <a:noFill/>
          </p:spPr>
          <p:txBody>
            <a:bodyPr wrap="square">
              <a:spAutoFit/>
            </a:bodyPr>
            <a:lstStyle/>
            <a:p>
              <a:pPr algn="ctr">
                <a:lnSpc>
                  <a:spcPts val="2030"/>
                </a:lnSpc>
              </a:pPr>
              <a:r>
                <a:rPr lang="en-US" sz="1200" dirty="0">
                  <a:latin typeface="+mn-lt"/>
                  <a:ea typeface="MS Mincho" panose="02020609040205080304" pitchFamily="49" charset="-128"/>
                </a:rPr>
                <a:t>Percentages</a:t>
              </a:r>
            </a:p>
          </p:txBody>
        </p:sp>
        <p:sp>
          <p:nvSpPr>
            <p:cNvPr id="4" name="TextBox 3">
              <a:extLst>
                <a:ext uri="{FF2B5EF4-FFF2-40B4-BE49-F238E27FC236}">
                  <a16:creationId xmlns:a16="http://schemas.microsoft.com/office/drawing/2014/main" id="{6A26A1FC-99D5-53BD-DEFE-96E0E0CFD02E}"/>
                </a:ext>
              </a:extLst>
            </p:cNvPr>
            <p:cNvSpPr txBox="1"/>
            <p:nvPr/>
          </p:nvSpPr>
          <p:spPr>
            <a:xfrm>
              <a:off x="9152428" y="2992158"/>
              <a:ext cx="2823037" cy="415498"/>
            </a:xfrm>
            <a:prstGeom prst="rect">
              <a:avLst/>
            </a:prstGeom>
          </p:spPr>
          <p:txBody>
            <a:bodyPr wrap="square">
              <a:spAutoFit/>
            </a:bodyPr>
            <a:lstStyle/>
            <a:p>
              <a:pPr algn="ctr">
                <a:defRPr sz="1050" b="0" i="0" u="none" strike="noStrike" kern="1200" baseline="0">
                  <a:solidFill>
                    <a:schemeClr val="tx1"/>
                  </a:solidFill>
                  <a:latin typeface="+mn-lt"/>
                  <a:ea typeface="+mn-ea"/>
                  <a:cs typeface="+mn-cs"/>
                </a:defRPr>
              </a:pPr>
              <a:r>
                <a:rPr lang="en-US" sz="1050" dirty="0">
                  <a:latin typeface="+mn-lt"/>
                </a:rPr>
                <a:t>Lower Achieved LDL-C Level</a:t>
              </a:r>
            </a:p>
            <a:p>
              <a:pPr algn="ctr">
                <a:defRPr sz="1050" b="0" i="0" u="none" strike="noStrike" kern="1200" baseline="0">
                  <a:solidFill>
                    <a:schemeClr val="tx1"/>
                  </a:solidFill>
                  <a:latin typeface="+mn-lt"/>
                  <a:ea typeface="+mn-ea"/>
                  <a:cs typeface="+mn-cs"/>
                </a:defRPr>
              </a:pPr>
              <a:r>
                <a:rPr lang="en-US" sz="1050" dirty="0">
                  <a:latin typeface="+mn-lt"/>
                </a:rPr>
                <a:t>(mg/dL) [n] </a:t>
              </a:r>
            </a:p>
          </p:txBody>
        </p:sp>
      </p:grpSp>
      <p:grpSp>
        <p:nvGrpSpPr>
          <p:cNvPr id="8" name="Group 7">
            <a:extLst>
              <a:ext uri="{FF2B5EF4-FFF2-40B4-BE49-F238E27FC236}">
                <a16:creationId xmlns:a16="http://schemas.microsoft.com/office/drawing/2014/main" id="{589BFF98-05FF-574B-169F-67D1494FAADA}"/>
              </a:ext>
            </a:extLst>
          </p:cNvPr>
          <p:cNvGrpSpPr/>
          <p:nvPr/>
        </p:nvGrpSpPr>
        <p:grpSpPr>
          <a:xfrm>
            <a:off x="9775711" y="3847025"/>
            <a:ext cx="1576470" cy="1308050"/>
            <a:chOff x="7643200" y="3213246"/>
            <a:chExt cx="1576470" cy="1308050"/>
          </a:xfrm>
        </p:grpSpPr>
        <p:sp>
          <p:nvSpPr>
            <p:cNvPr id="10" name="Rectangle 93">
              <a:extLst>
                <a:ext uri="{FF2B5EF4-FFF2-40B4-BE49-F238E27FC236}">
                  <a16:creationId xmlns:a16="http://schemas.microsoft.com/office/drawing/2014/main" id="{8EE8543B-7C91-65F2-1CF8-B197FBFE9F14}"/>
                </a:ext>
              </a:extLst>
            </p:cNvPr>
            <p:cNvSpPr>
              <a:spLocks noChangeArrowheads="1"/>
            </p:cNvSpPr>
            <p:nvPr/>
          </p:nvSpPr>
          <p:spPr bwMode="auto">
            <a:xfrm>
              <a:off x="7773761" y="3213246"/>
              <a:ext cx="1445909" cy="13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kumimoji="0" lang="en-US" sz="1000" i="0" u="none" strike="noStrike" kern="1200" cap="none" normalizeH="0" baseline="0" noProof="0" dirty="0">
                  <a:ln>
                    <a:noFill/>
                  </a:ln>
                  <a:effectLst/>
                  <a:uLnTx/>
                  <a:uFillTx/>
                  <a:latin typeface="+mj-lt"/>
                  <a:ea typeface="+mn-ea"/>
                  <a:cs typeface="+mn-cs"/>
                </a:rPr>
                <a:t>≥</a:t>
              </a:r>
              <a:r>
                <a:rPr lang="en-US" altLang="en-US" sz="1000" dirty="0">
                  <a:solidFill>
                    <a:sysClr val="windowText" lastClr="000000"/>
                  </a:solidFill>
                  <a:latin typeface="Century Gothic" panose="020B0502020202020204" pitchFamily="34" charset="0"/>
                </a:rPr>
                <a:t> 70 mg/dL (n = 811)</a:t>
              </a:r>
            </a:p>
            <a:p>
              <a:pPr>
                <a:lnSpc>
                  <a:spcPct val="150000"/>
                </a:lnSpc>
              </a:pPr>
              <a:r>
                <a:rPr lang="en-US" altLang="en-US" sz="1000" dirty="0">
                  <a:solidFill>
                    <a:sysClr val="windowText" lastClr="000000"/>
                  </a:solidFill>
                  <a:latin typeface="Century Gothic" panose="020B0502020202020204" pitchFamily="34" charset="0"/>
                </a:rPr>
                <a:t>55-70 mg/dL (n = 486)</a:t>
              </a:r>
            </a:p>
            <a:p>
              <a:pPr>
                <a:lnSpc>
                  <a:spcPct val="150000"/>
                </a:lnSpc>
              </a:pPr>
              <a:r>
                <a:rPr lang="en-US" altLang="en-US" sz="1000" dirty="0">
                  <a:solidFill>
                    <a:sysClr val="windowText" lastClr="000000"/>
                  </a:solidFill>
                  <a:latin typeface="Century Gothic" panose="020B0502020202020204" pitchFamily="34" charset="0"/>
                </a:rPr>
                <a:t>40-55 mg/dL (n = 1,031)</a:t>
              </a:r>
            </a:p>
            <a:p>
              <a:pPr>
                <a:lnSpc>
                  <a:spcPct val="150000"/>
                </a:lnSpc>
              </a:pPr>
              <a:r>
                <a:rPr lang="en-US" altLang="en-US" sz="1000" dirty="0">
                  <a:solidFill>
                    <a:sysClr val="windowText" lastClr="000000"/>
                  </a:solidFill>
                  <a:latin typeface="Century Gothic" panose="020B0502020202020204" pitchFamily="34" charset="0"/>
                </a:rPr>
                <a:t>20-40 mg/dL (n = 2,627)</a:t>
              </a:r>
            </a:p>
            <a:p>
              <a:pPr>
                <a:lnSpc>
                  <a:spcPct val="150000"/>
                </a:lnSpc>
              </a:pPr>
              <a:r>
                <a:rPr lang="en-US" altLang="en-US" sz="1000" dirty="0">
                  <a:solidFill>
                    <a:sysClr val="windowText" lastClr="000000"/>
                  </a:solidFill>
                  <a:latin typeface="+mj-lt"/>
                </a:rPr>
                <a:t>&lt;</a:t>
              </a:r>
              <a:r>
                <a:rPr lang="en-US" altLang="en-US" sz="1000" dirty="0">
                  <a:solidFill>
                    <a:sysClr val="windowText" lastClr="000000"/>
                  </a:solidFill>
                  <a:latin typeface="Century Gothic" panose="020B0502020202020204" pitchFamily="34" charset="0"/>
                </a:rPr>
                <a:t> 20 mg/dL (n = 1,604)</a:t>
              </a:r>
            </a:p>
            <a:p>
              <a:endParaRPr lang="en-US" altLang="en-US" sz="1000" dirty="0">
                <a:solidFill>
                  <a:sysClr val="windowText" lastClr="000000"/>
                </a:solidFill>
                <a:latin typeface="Century Gothic" panose="020B0502020202020204" pitchFamily="34" charset="0"/>
              </a:endParaRPr>
            </a:p>
          </p:txBody>
        </p:sp>
        <p:sp>
          <p:nvSpPr>
            <p:cNvPr id="17" name="Rectangle 16">
              <a:extLst>
                <a:ext uri="{FF2B5EF4-FFF2-40B4-BE49-F238E27FC236}">
                  <a16:creationId xmlns:a16="http://schemas.microsoft.com/office/drawing/2014/main" id="{B7198C98-99C9-2F0E-A8D2-0CD616518AEC}"/>
                </a:ext>
              </a:extLst>
            </p:cNvPr>
            <p:cNvSpPr/>
            <p:nvPr/>
          </p:nvSpPr>
          <p:spPr>
            <a:xfrm flipH="1">
              <a:off x="7643201" y="3289187"/>
              <a:ext cx="98719" cy="104253"/>
            </a:xfrm>
            <a:prstGeom prst="rect">
              <a:avLst/>
            </a:prstGeom>
            <a:solidFill>
              <a:srgbClr val="FF6720"/>
            </a:solidFill>
            <a:ln w="50800" cap="flat">
              <a:noFill/>
              <a:prstDash val="solid"/>
              <a:miter/>
            </a:ln>
          </p:spPr>
          <p:txBody>
            <a:bodyPr rtlCol="0" anchor="ctr"/>
            <a:lstStyle/>
            <a:p>
              <a:pPr algn="l"/>
              <a:endParaRPr lang="en-IN" dirty="0"/>
            </a:p>
          </p:txBody>
        </p:sp>
        <p:sp>
          <p:nvSpPr>
            <p:cNvPr id="20" name="Rectangle 19">
              <a:extLst>
                <a:ext uri="{FF2B5EF4-FFF2-40B4-BE49-F238E27FC236}">
                  <a16:creationId xmlns:a16="http://schemas.microsoft.com/office/drawing/2014/main" id="{73F34D34-6AAD-1BA0-FA8E-F12058C67905}"/>
                </a:ext>
              </a:extLst>
            </p:cNvPr>
            <p:cNvSpPr/>
            <p:nvPr/>
          </p:nvSpPr>
          <p:spPr>
            <a:xfrm flipH="1">
              <a:off x="7643201" y="3522867"/>
              <a:ext cx="98719" cy="104253"/>
            </a:xfrm>
            <a:prstGeom prst="rect">
              <a:avLst/>
            </a:prstGeom>
            <a:solidFill>
              <a:srgbClr val="2CC84D"/>
            </a:solidFill>
            <a:ln w="50800" cap="flat">
              <a:noFill/>
              <a:prstDash val="solid"/>
              <a:miter/>
            </a:ln>
          </p:spPr>
          <p:txBody>
            <a:bodyPr rtlCol="0" anchor="ctr"/>
            <a:lstStyle/>
            <a:p>
              <a:pPr algn="l"/>
              <a:endParaRPr lang="en-IN" dirty="0"/>
            </a:p>
          </p:txBody>
        </p:sp>
        <p:sp>
          <p:nvSpPr>
            <p:cNvPr id="21" name="Rectangle 20">
              <a:extLst>
                <a:ext uri="{FF2B5EF4-FFF2-40B4-BE49-F238E27FC236}">
                  <a16:creationId xmlns:a16="http://schemas.microsoft.com/office/drawing/2014/main" id="{F3297083-7A16-7485-1D2B-6DA837962782}"/>
                </a:ext>
              </a:extLst>
            </p:cNvPr>
            <p:cNvSpPr/>
            <p:nvPr/>
          </p:nvSpPr>
          <p:spPr>
            <a:xfrm flipH="1">
              <a:off x="7643201" y="3743316"/>
              <a:ext cx="98719" cy="104253"/>
            </a:xfrm>
            <a:prstGeom prst="rect">
              <a:avLst/>
            </a:prstGeom>
            <a:solidFill>
              <a:srgbClr val="7EE0DD"/>
            </a:solidFill>
            <a:ln w="50800" cap="flat">
              <a:noFill/>
              <a:prstDash val="solid"/>
              <a:miter/>
            </a:ln>
          </p:spPr>
          <p:txBody>
            <a:bodyPr rtlCol="0" anchor="ctr"/>
            <a:lstStyle/>
            <a:p>
              <a:pPr algn="l"/>
              <a:endParaRPr lang="en-IN" dirty="0"/>
            </a:p>
          </p:txBody>
        </p:sp>
        <p:sp>
          <p:nvSpPr>
            <p:cNvPr id="22" name="Rectangle 21">
              <a:extLst>
                <a:ext uri="{FF2B5EF4-FFF2-40B4-BE49-F238E27FC236}">
                  <a16:creationId xmlns:a16="http://schemas.microsoft.com/office/drawing/2014/main" id="{36E5D948-5ACF-3FCE-D167-1A06F96F7641}"/>
                </a:ext>
              </a:extLst>
            </p:cNvPr>
            <p:cNvSpPr/>
            <p:nvPr/>
          </p:nvSpPr>
          <p:spPr>
            <a:xfrm flipH="1">
              <a:off x="7643200" y="3963765"/>
              <a:ext cx="98719" cy="104253"/>
            </a:xfrm>
            <a:prstGeom prst="rect">
              <a:avLst/>
            </a:prstGeom>
            <a:solidFill>
              <a:srgbClr val="00BCE3"/>
            </a:solidFill>
            <a:ln w="50800" cap="flat">
              <a:noFill/>
              <a:prstDash val="solid"/>
              <a:miter/>
            </a:ln>
          </p:spPr>
          <p:txBody>
            <a:bodyPr rtlCol="0" anchor="ctr"/>
            <a:lstStyle/>
            <a:p>
              <a:pPr algn="l"/>
              <a:endParaRPr lang="en-IN" dirty="0"/>
            </a:p>
          </p:txBody>
        </p:sp>
        <p:sp>
          <p:nvSpPr>
            <p:cNvPr id="23" name="Rectangle 22">
              <a:extLst>
                <a:ext uri="{FF2B5EF4-FFF2-40B4-BE49-F238E27FC236}">
                  <a16:creationId xmlns:a16="http://schemas.microsoft.com/office/drawing/2014/main" id="{CE6DC0AD-E071-53BF-5CCF-966739C771DA}"/>
                </a:ext>
              </a:extLst>
            </p:cNvPr>
            <p:cNvSpPr/>
            <p:nvPr/>
          </p:nvSpPr>
          <p:spPr>
            <a:xfrm flipH="1">
              <a:off x="7643200" y="4197445"/>
              <a:ext cx="98719" cy="104253"/>
            </a:xfrm>
            <a:prstGeom prst="rect">
              <a:avLst/>
            </a:prstGeom>
            <a:solidFill>
              <a:srgbClr val="0063C3"/>
            </a:solidFill>
            <a:ln w="50800" cap="flat">
              <a:noFill/>
              <a:prstDash val="solid"/>
              <a:miter/>
            </a:ln>
          </p:spPr>
          <p:txBody>
            <a:bodyPr rtlCol="0" anchor="ctr"/>
            <a:lstStyle/>
            <a:p>
              <a:pPr algn="l"/>
              <a:endParaRPr lang="en-IN" dirty="0"/>
            </a:p>
          </p:txBody>
        </p:sp>
      </p:grpSp>
    </p:spTree>
    <p:extLst>
      <p:ext uri="{BB962C8B-B14F-4D97-AF65-F5344CB8AC3E}">
        <p14:creationId xmlns:p14="http://schemas.microsoft.com/office/powerpoint/2010/main" val="2331153234"/>
      </p:ext>
    </p:extLst>
  </p:cSld>
  <p:clrMapOvr>
    <a:masterClrMapping/>
  </p:clrMapOvr>
  <p:transition>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65125" y="365760"/>
            <a:ext cx="11461750" cy="2031325"/>
          </a:xfrm>
        </p:spPr>
        <p:txBody>
          <a:bodyPr/>
          <a:lstStyle/>
          <a:p>
            <a:r>
              <a:rPr lang="en-US" noProof="0" dirty="0"/>
              <a:t>No Clear Monotonic Trends Between Lower Achieved LDL-C Level and the Risk of Safety Outcomes Except for </a:t>
            </a:r>
            <a:r>
              <a:rPr kumimoji="0" lang="en-US" b="1" i="0" u="none" strike="noStrike" kern="1200" cap="none" spc="10" normalizeH="0" baseline="0" noProof="0" dirty="0">
                <a:ln>
                  <a:noFill/>
                </a:ln>
                <a:solidFill>
                  <a:srgbClr val="0063C3"/>
                </a:solidFill>
                <a:effectLst/>
                <a:uLnTx/>
                <a:uFillTx/>
              </a:rPr>
              <a:t>All-Cause Mortality, Which Was Lowest Among Those With Lower Achieved LDL-C Levels</a:t>
            </a:r>
            <a:endParaRPr lang="en-US" noProof="0" dirty="0"/>
          </a:p>
        </p:txBody>
      </p:sp>
      <p:sp>
        <p:nvSpPr>
          <p:cNvPr id="9" name="Rectangle 8">
            <a:extLst>
              <a:ext uri="{FF2B5EF4-FFF2-40B4-BE49-F238E27FC236}">
                <a16:creationId xmlns:a16="http://schemas.microsoft.com/office/drawing/2014/main" id="{8C6336D2-7654-AC66-DE5D-96F5F79A3E57}"/>
              </a:ext>
            </a:extLst>
          </p:cNvPr>
          <p:cNvSpPr/>
          <p:nvPr/>
        </p:nvSpPr>
        <p:spPr>
          <a:xfrm>
            <a:off x="0" y="6750000"/>
            <a:ext cx="12192000" cy="108000"/>
          </a:xfrm>
          <a:prstGeom prst="rect">
            <a:avLst/>
          </a:prstGeom>
          <a:solidFill>
            <a:schemeClr val="accent1">
              <a:lumMod val="75000"/>
            </a:schemeClr>
          </a:solidFill>
          <a:ln w="50800" cap="flat">
            <a:noFill/>
            <a:prstDash val="solid"/>
            <a:miter/>
          </a:ln>
        </p:spPr>
        <p:txBody>
          <a:bodyPr rtlCol="0" anchor="ctr"/>
          <a:lstStyle/>
          <a:p>
            <a:pPr algn="l"/>
            <a:endParaRPr lang="en-IN" dirty="0"/>
          </a:p>
        </p:txBody>
      </p:sp>
      <p:pic>
        <p:nvPicPr>
          <p:cNvPr id="24" name="Graphic 23" descr="House with solid fill">
            <a:hlinkClick r:id="rId3" action="ppaction://hlinksldjump"/>
            <a:extLst>
              <a:ext uri="{FF2B5EF4-FFF2-40B4-BE49-F238E27FC236}">
                <a16:creationId xmlns:a16="http://schemas.microsoft.com/office/drawing/2014/main" id="{00722FAD-BFDA-C0F8-D283-0205279B37C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826875" y="68580"/>
            <a:ext cx="297180" cy="297180"/>
          </a:xfrm>
          <a:prstGeom prst="rect">
            <a:avLst/>
          </a:prstGeom>
        </p:spPr>
      </p:pic>
      <p:grpSp>
        <p:nvGrpSpPr>
          <p:cNvPr id="3" name="Group 2">
            <a:extLst>
              <a:ext uri="{FF2B5EF4-FFF2-40B4-BE49-F238E27FC236}">
                <a16:creationId xmlns:a16="http://schemas.microsoft.com/office/drawing/2014/main" id="{D6638520-7190-7F2A-0C9C-00C33ECBB49C}"/>
              </a:ext>
            </a:extLst>
          </p:cNvPr>
          <p:cNvGrpSpPr/>
          <p:nvPr/>
        </p:nvGrpSpPr>
        <p:grpSpPr>
          <a:xfrm>
            <a:off x="401148" y="2514401"/>
            <a:ext cx="11574317" cy="3895725"/>
            <a:chOff x="401148" y="2136960"/>
            <a:chExt cx="11574317" cy="3895725"/>
          </a:xfrm>
        </p:grpSpPr>
        <p:sp>
          <p:nvSpPr>
            <p:cNvPr id="6" name="TextBox 5">
              <a:extLst>
                <a:ext uri="{FF2B5EF4-FFF2-40B4-BE49-F238E27FC236}">
                  <a16:creationId xmlns:a16="http://schemas.microsoft.com/office/drawing/2014/main" id="{7981753E-F47F-A697-07F9-83604F7F6C51}"/>
                </a:ext>
              </a:extLst>
            </p:cNvPr>
            <p:cNvSpPr txBox="1"/>
            <p:nvPr/>
          </p:nvSpPr>
          <p:spPr>
            <a:xfrm>
              <a:off x="5434477" y="2206625"/>
              <a:ext cx="1420261"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0.0001</a:t>
              </a:r>
            </a:p>
          </p:txBody>
        </p:sp>
        <p:sp>
          <p:nvSpPr>
            <p:cNvPr id="7" name="TextBox 6">
              <a:extLst>
                <a:ext uri="{FF2B5EF4-FFF2-40B4-BE49-F238E27FC236}">
                  <a16:creationId xmlns:a16="http://schemas.microsoft.com/office/drawing/2014/main" id="{97088F3C-1C07-2E75-5AE8-48CC23797E98}"/>
                </a:ext>
              </a:extLst>
            </p:cNvPr>
            <p:cNvSpPr txBox="1"/>
            <p:nvPr/>
          </p:nvSpPr>
          <p:spPr>
            <a:xfrm>
              <a:off x="4228659" y="2588121"/>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0.04</a:t>
              </a:r>
            </a:p>
          </p:txBody>
        </p:sp>
        <p:sp>
          <p:nvSpPr>
            <p:cNvPr id="11" name="TextBox 10">
              <a:extLst>
                <a:ext uri="{FF2B5EF4-FFF2-40B4-BE49-F238E27FC236}">
                  <a16:creationId xmlns:a16="http://schemas.microsoft.com/office/drawing/2014/main" id="{23BD846C-6F77-D47A-C3C6-D2B7EA372625}"/>
                </a:ext>
              </a:extLst>
            </p:cNvPr>
            <p:cNvSpPr txBox="1"/>
            <p:nvPr/>
          </p:nvSpPr>
          <p:spPr>
            <a:xfrm>
              <a:off x="3276159" y="2979141"/>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0.84</a:t>
              </a:r>
            </a:p>
          </p:txBody>
        </p:sp>
        <p:sp>
          <p:nvSpPr>
            <p:cNvPr id="12" name="TextBox 11">
              <a:extLst>
                <a:ext uri="{FF2B5EF4-FFF2-40B4-BE49-F238E27FC236}">
                  <a16:creationId xmlns:a16="http://schemas.microsoft.com/office/drawing/2014/main" id="{3F370DCD-8E7A-ED53-2F8D-6FFAF10DD713}"/>
                </a:ext>
              </a:extLst>
            </p:cNvPr>
            <p:cNvSpPr txBox="1"/>
            <p:nvPr/>
          </p:nvSpPr>
          <p:spPr>
            <a:xfrm>
              <a:off x="2915633" y="3327300"/>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0.55</a:t>
              </a:r>
            </a:p>
          </p:txBody>
        </p:sp>
        <p:sp>
          <p:nvSpPr>
            <p:cNvPr id="13" name="TextBox 12">
              <a:extLst>
                <a:ext uri="{FF2B5EF4-FFF2-40B4-BE49-F238E27FC236}">
                  <a16:creationId xmlns:a16="http://schemas.microsoft.com/office/drawing/2014/main" id="{B4A537BA-70FE-2E05-E264-41660892861C}"/>
                </a:ext>
              </a:extLst>
            </p:cNvPr>
            <p:cNvSpPr txBox="1"/>
            <p:nvPr/>
          </p:nvSpPr>
          <p:spPr>
            <a:xfrm>
              <a:off x="3201546" y="3630662"/>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0.13</a:t>
              </a:r>
            </a:p>
          </p:txBody>
        </p:sp>
        <p:sp>
          <p:nvSpPr>
            <p:cNvPr id="14" name="TextBox 13">
              <a:extLst>
                <a:ext uri="{FF2B5EF4-FFF2-40B4-BE49-F238E27FC236}">
                  <a16:creationId xmlns:a16="http://schemas.microsoft.com/office/drawing/2014/main" id="{2ECCEACC-BFA2-DECC-5C0A-57924C6EAB3D}"/>
                </a:ext>
              </a:extLst>
            </p:cNvPr>
            <p:cNvSpPr txBox="1"/>
            <p:nvPr/>
          </p:nvSpPr>
          <p:spPr>
            <a:xfrm>
              <a:off x="5104959" y="4056273"/>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0.21</a:t>
              </a:r>
            </a:p>
          </p:txBody>
        </p:sp>
        <p:sp>
          <p:nvSpPr>
            <p:cNvPr id="15" name="TextBox 14">
              <a:extLst>
                <a:ext uri="{FF2B5EF4-FFF2-40B4-BE49-F238E27FC236}">
                  <a16:creationId xmlns:a16="http://schemas.microsoft.com/office/drawing/2014/main" id="{610BFA82-2058-58DC-6A62-5EF1004AD78C}"/>
                </a:ext>
              </a:extLst>
            </p:cNvPr>
            <p:cNvSpPr txBox="1"/>
            <p:nvPr/>
          </p:nvSpPr>
          <p:spPr>
            <a:xfrm>
              <a:off x="3355534" y="4395438"/>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a:t>
              </a:r>
              <a:r>
                <a:rPr lang="en-US" sz="1000" b="0" i="0" u="none" strike="noStrike" kern="1200" dirty="0">
                  <a:effectLst/>
                  <a:latin typeface="+mn-lt"/>
                </a:rPr>
                <a:t>0.11</a:t>
              </a:r>
              <a:endParaRPr lang="en-US" sz="1000" dirty="0">
                <a:latin typeface="+mn-lt"/>
              </a:endParaRPr>
            </a:p>
          </p:txBody>
        </p:sp>
        <p:sp>
          <p:nvSpPr>
            <p:cNvPr id="16" name="TextBox 15">
              <a:extLst>
                <a:ext uri="{FF2B5EF4-FFF2-40B4-BE49-F238E27FC236}">
                  <a16:creationId xmlns:a16="http://schemas.microsoft.com/office/drawing/2014/main" id="{8DF5A4B6-D3E0-66C6-199D-57B4FDB11587}"/>
                </a:ext>
              </a:extLst>
            </p:cNvPr>
            <p:cNvSpPr txBox="1"/>
            <p:nvPr/>
          </p:nvSpPr>
          <p:spPr>
            <a:xfrm>
              <a:off x="3168209" y="4758034"/>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a:t>
              </a:r>
              <a:r>
                <a:rPr lang="en-US" sz="1000" b="0" i="0" u="none" strike="noStrike" kern="1200" dirty="0">
                  <a:effectLst/>
                  <a:latin typeface="+mn-lt"/>
                </a:rPr>
                <a:t>0.35</a:t>
              </a:r>
              <a:endParaRPr lang="en-US" sz="1000" dirty="0">
                <a:latin typeface="+mn-lt"/>
              </a:endParaRPr>
            </a:p>
          </p:txBody>
        </p:sp>
        <p:sp>
          <p:nvSpPr>
            <p:cNvPr id="19" name="TextBox 18">
              <a:extLst>
                <a:ext uri="{FF2B5EF4-FFF2-40B4-BE49-F238E27FC236}">
                  <a16:creationId xmlns:a16="http://schemas.microsoft.com/office/drawing/2014/main" id="{24ED96EB-7F41-103F-5090-3F6A7FC3B923}"/>
                </a:ext>
              </a:extLst>
            </p:cNvPr>
            <p:cNvSpPr txBox="1"/>
            <p:nvPr/>
          </p:nvSpPr>
          <p:spPr>
            <a:xfrm>
              <a:off x="10511656" y="5077617"/>
              <a:ext cx="1279196" cy="220766"/>
            </a:xfrm>
            <a:prstGeom prst="rect">
              <a:avLst/>
            </a:prstGeom>
            <a:noFill/>
          </p:spPr>
          <p:txBody>
            <a:bodyPr wrap="none" lIns="0" tIns="0" rIns="0" bIns="0" rtlCol="0">
              <a:spAutoFit/>
            </a:bodyPr>
            <a:lstStyle/>
            <a:p>
              <a:pPr>
                <a:lnSpc>
                  <a:spcPts val="2030"/>
                </a:lnSpc>
                <a:defRPr sz="900" b="0" i="0" u="none" strike="noStrike" kern="1200" baseline="0">
                  <a:solidFill>
                    <a:schemeClr val="tx1">
                      <a:lumMod val="65000"/>
                      <a:lumOff val="35000"/>
                    </a:schemeClr>
                  </a:solidFill>
                  <a:latin typeface="+mn-lt"/>
                  <a:ea typeface="+mn-ea"/>
                  <a:cs typeface="+mn-cs"/>
                </a:defRPr>
              </a:pPr>
              <a:r>
                <a:rPr lang="en-US" sz="1000" dirty="0">
                  <a:latin typeface="+mn-lt"/>
                </a:rPr>
                <a:t>Adjusted </a:t>
              </a:r>
              <a:r>
                <a:rPr lang="en-US" sz="1000" i="1" dirty="0">
                  <a:latin typeface="+mn-lt"/>
                </a:rPr>
                <a:t>P</a:t>
              </a:r>
              <a:r>
                <a:rPr lang="en-US" sz="1000" baseline="-25000" dirty="0">
                  <a:latin typeface="+mn-lt"/>
                </a:rPr>
                <a:t>trend</a:t>
              </a:r>
              <a:r>
                <a:rPr lang="en-US" sz="1000" dirty="0">
                  <a:latin typeface="+mn-lt"/>
                </a:rPr>
                <a:t> = </a:t>
              </a:r>
              <a:r>
                <a:rPr lang="en-US" sz="1000" b="0" i="0" u="none" strike="noStrike" kern="1200" baseline="0" dirty="0">
                  <a:effectLst/>
                  <a:latin typeface="+mn-lt"/>
                </a:rPr>
                <a:t>0.88</a:t>
              </a:r>
              <a:endParaRPr lang="en-US" sz="1000" dirty="0">
                <a:latin typeface="+mn-lt"/>
              </a:endParaRPr>
            </a:p>
          </p:txBody>
        </p:sp>
        <p:graphicFrame>
          <p:nvGraphicFramePr>
            <p:cNvPr id="5" name="Chart 4">
              <a:extLst>
                <a:ext uri="{FF2B5EF4-FFF2-40B4-BE49-F238E27FC236}">
                  <a16:creationId xmlns:a16="http://schemas.microsoft.com/office/drawing/2014/main" id="{DC37C29E-155D-1A74-986B-D2F64BA9590B}"/>
                </a:ext>
              </a:extLst>
            </p:cNvPr>
            <p:cNvGraphicFramePr>
              <a:graphicFrameLocks/>
            </p:cNvGraphicFramePr>
            <p:nvPr/>
          </p:nvGraphicFramePr>
          <p:xfrm>
            <a:off x="401148" y="2136960"/>
            <a:ext cx="11461750" cy="3895725"/>
          </p:xfrm>
          <a:graphic>
            <a:graphicData uri="http://schemas.openxmlformats.org/drawingml/2006/chart">
              <c:chart xmlns:c="http://schemas.openxmlformats.org/drawingml/2006/chart" xmlns:r="http://schemas.openxmlformats.org/officeDocument/2006/relationships" r:id="rId5"/>
            </a:graphicData>
          </a:graphic>
        </p:graphicFrame>
        <p:sp>
          <p:nvSpPr>
            <p:cNvPr id="18" name="TextBox 17">
              <a:extLst>
                <a:ext uri="{FF2B5EF4-FFF2-40B4-BE49-F238E27FC236}">
                  <a16:creationId xmlns:a16="http://schemas.microsoft.com/office/drawing/2014/main" id="{0086A8C8-1450-7546-EEE1-18418E9F6594}"/>
                </a:ext>
              </a:extLst>
            </p:cNvPr>
            <p:cNvSpPr txBox="1"/>
            <p:nvPr/>
          </p:nvSpPr>
          <p:spPr>
            <a:xfrm>
              <a:off x="3361885" y="5594857"/>
              <a:ext cx="6096000" cy="318870"/>
            </a:xfrm>
            <a:prstGeom prst="rect">
              <a:avLst/>
            </a:prstGeom>
            <a:noFill/>
          </p:spPr>
          <p:txBody>
            <a:bodyPr wrap="square">
              <a:spAutoFit/>
            </a:bodyPr>
            <a:lstStyle/>
            <a:p>
              <a:pPr algn="ctr">
                <a:lnSpc>
                  <a:spcPts val="2030"/>
                </a:lnSpc>
              </a:pPr>
              <a:r>
                <a:rPr lang="en-US" sz="1200" dirty="0">
                  <a:latin typeface="+mn-lt"/>
                  <a:ea typeface="MS Mincho" panose="02020609040205080304" pitchFamily="49" charset="-128"/>
                </a:rPr>
                <a:t>Percentages</a:t>
              </a:r>
            </a:p>
          </p:txBody>
        </p:sp>
        <p:sp>
          <p:nvSpPr>
            <p:cNvPr id="4" name="TextBox 3">
              <a:extLst>
                <a:ext uri="{FF2B5EF4-FFF2-40B4-BE49-F238E27FC236}">
                  <a16:creationId xmlns:a16="http://schemas.microsoft.com/office/drawing/2014/main" id="{6A26A1FC-99D5-53BD-DEFE-96E0E0CFD02E}"/>
                </a:ext>
              </a:extLst>
            </p:cNvPr>
            <p:cNvSpPr txBox="1"/>
            <p:nvPr/>
          </p:nvSpPr>
          <p:spPr>
            <a:xfrm>
              <a:off x="9152428" y="2992158"/>
              <a:ext cx="2823037" cy="415498"/>
            </a:xfrm>
            <a:prstGeom prst="rect">
              <a:avLst/>
            </a:prstGeom>
          </p:spPr>
          <p:txBody>
            <a:bodyPr wrap="square">
              <a:spAutoFit/>
            </a:bodyPr>
            <a:lstStyle/>
            <a:p>
              <a:pPr algn="ctr">
                <a:defRPr sz="1050" b="0" i="0" u="none" strike="noStrike" kern="1200" baseline="0">
                  <a:solidFill>
                    <a:schemeClr val="tx1"/>
                  </a:solidFill>
                  <a:latin typeface="+mn-lt"/>
                  <a:ea typeface="+mn-ea"/>
                  <a:cs typeface="+mn-cs"/>
                </a:defRPr>
              </a:pPr>
              <a:r>
                <a:rPr lang="en-US" sz="1050" dirty="0">
                  <a:latin typeface="+mn-lt"/>
                </a:rPr>
                <a:t>Lower Achieved LDL-C Level</a:t>
              </a:r>
            </a:p>
            <a:p>
              <a:pPr algn="ctr">
                <a:defRPr sz="1050" b="0" i="0" u="none" strike="noStrike" kern="1200" baseline="0">
                  <a:solidFill>
                    <a:schemeClr val="tx1"/>
                  </a:solidFill>
                  <a:latin typeface="+mn-lt"/>
                  <a:ea typeface="+mn-ea"/>
                  <a:cs typeface="+mn-cs"/>
                </a:defRPr>
              </a:pPr>
              <a:r>
                <a:rPr lang="en-US" sz="1050" dirty="0">
                  <a:latin typeface="+mn-lt"/>
                </a:rPr>
                <a:t>(mmol/L) [n] </a:t>
              </a:r>
            </a:p>
          </p:txBody>
        </p:sp>
      </p:grpSp>
      <p:grpSp>
        <p:nvGrpSpPr>
          <p:cNvPr id="25" name="Group 24">
            <a:extLst>
              <a:ext uri="{FF2B5EF4-FFF2-40B4-BE49-F238E27FC236}">
                <a16:creationId xmlns:a16="http://schemas.microsoft.com/office/drawing/2014/main" id="{53E11748-857F-C4CE-7758-9E48E9BCB89B}"/>
              </a:ext>
            </a:extLst>
          </p:cNvPr>
          <p:cNvGrpSpPr/>
          <p:nvPr/>
        </p:nvGrpSpPr>
        <p:grpSpPr>
          <a:xfrm>
            <a:off x="9713803" y="3810466"/>
            <a:ext cx="1595706" cy="1308050"/>
            <a:chOff x="7643200" y="3213246"/>
            <a:chExt cx="1595706" cy="1308050"/>
          </a:xfrm>
        </p:grpSpPr>
        <p:sp>
          <p:nvSpPr>
            <p:cNvPr id="26" name="Rectangle 93">
              <a:extLst>
                <a:ext uri="{FF2B5EF4-FFF2-40B4-BE49-F238E27FC236}">
                  <a16:creationId xmlns:a16="http://schemas.microsoft.com/office/drawing/2014/main" id="{035C48A1-4A46-3E37-77C7-16A3A086BF34}"/>
                </a:ext>
              </a:extLst>
            </p:cNvPr>
            <p:cNvSpPr>
              <a:spLocks noChangeArrowheads="1"/>
            </p:cNvSpPr>
            <p:nvPr/>
          </p:nvSpPr>
          <p:spPr bwMode="auto">
            <a:xfrm>
              <a:off x="7773761" y="3213246"/>
              <a:ext cx="1465145" cy="13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kumimoji="0" lang="en-US" sz="1000" i="0" u="none" strike="noStrike" kern="1200" cap="none" normalizeH="0" baseline="0" noProof="0" dirty="0">
                  <a:ln>
                    <a:noFill/>
                  </a:ln>
                  <a:effectLst/>
                  <a:uLnTx/>
                  <a:uFillTx/>
                  <a:latin typeface="+mj-lt"/>
                  <a:ea typeface="+mn-ea"/>
                  <a:cs typeface="+mn-cs"/>
                </a:rPr>
                <a:t>≥</a:t>
              </a:r>
              <a:r>
                <a:rPr lang="en-US" altLang="en-US" sz="1000" dirty="0">
                  <a:solidFill>
                    <a:sysClr val="windowText" lastClr="000000"/>
                  </a:solidFill>
                  <a:latin typeface="Century Gothic" panose="020B0502020202020204" pitchFamily="34" charset="0"/>
                </a:rPr>
                <a:t> 1.8 </a:t>
              </a:r>
              <a:r>
                <a:rPr lang="en-US" sz="1000" dirty="0">
                  <a:latin typeface="+mn-lt"/>
                </a:rPr>
                <a:t>mmol/L</a:t>
              </a:r>
              <a:r>
                <a:rPr lang="en-US" altLang="en-US" sz="1000" dirty="0">
                  <a:solidFill>
                    <a:sysClr val="windowText" lastClr="000000"/>
                  </a:solidFill>
                  <a:latin typeface="Century Gothic" panose="020B0502020202020204" pitchFamily="34" charset="0"/>
                </a:rPr>
                <a:t> (n = 811)</a:t>
              </a:r>
            </a:p>
            <a:p>
              <a:pPr>
                <a:lnSpc>
                  <a:spcPct val="150000"/>
                </a:lnSpc>
              </a:pPr>
              <a:r>
                <a:rPr lang="en-US" altLang="en-US" sz="1000" dirty="0">
                  <a:solidFill>
                    <a:sysClr val="windowText" lastClr="000000"/>
                  </a:solidFill>
                  <a:latin typeface="Century Gothic" panose="020B0502020202020204" pitchFamily="34" charset="0"/>
                </a:rPr>
                <a:t>1.4-1.8 </a:t>
              </a:r>
              <a:r>
                <a:rPr lang="en-US" sz="1000" dirty="0">
                  <a:latin typeface="+mn-lt"/>
                </a:rPr>
                <a:t>mmol/L</a:t>
              </a:r>
              <a:r>
                <a:rPr lang="en-US" altLang="en-US" sz="1000" dirty="0">
                  <a:solidFill>
                    <a:sysClr val="windowText" lastClr="000000"/>
                  </a:solidFill>
                  <a:latin typeface="Century Gothic" panose="020B0502020202020204" pitchFamily="34" charset="0"/>
                </a:rPr>
                <a:t> (n = 486)</a:t>
              </a:r>
            </a:p>
            <a:p>
              <a:pPr>
                <a:lnSpc>
                  <a:spcPct val="150000"/>
                </a:lnSpc>
              </a:pPr>
              <a:r>
                <a:rPr lang="en-US" altLang="en-US" sz="1000" dirty="0">
                  <a:solidFill>
                    <a:sysClr val="windowText" lastClr="000000"/>
                  </a:solidFill>
                  <a:latin typeface="Century Gothic" panose="020B0502020202020204" pitchFamily="34" charset="0"/>
                </a:rPr>
                <a:t>1-1.4 </a:t>
              </a:r>
              <a:r>
                <a:rPr lang="en-US" sz="1000" dirty="0">
                  <a:latin typeface="+mn-lt"/>
                </a:rPr>
                <a:t>mmol/L</a:t>
              </a:r>
              <a:r>
                <a:rPr lang="en-US" altLang="en-US" sz="1000" dirty="0">
                  <a:solidFill>
                    <a:sysClr val="windowText" lastClr="000000"/>
                  </a:solidFill>
                  <a:latin typeface="Century Gothic" panose="020B0502020202020204" pitchFamily="34" charset="0"/>
                </a:rPr>
                <a:t> (n = 1,031)</a:t>
              </a:r>
            </a:p>
            <a:p>
              <a:pPr>
                <a:lnSpc>
                  <a:spcPct val="150000"/>
                </a:lnSpc>
              </a:pPr>
              <a:r>
                <a:rPr lang="en-US" altLang="en-US" sz="1000" dirty="0">
                  <a:solidFill>
                    <a:sysClr val="windowText" lastClr="000000"/>
                  </a:solidFill>
                  <a:latin typeface="Century Gothic" panose="020B0502020202020204" pitchFamily="34" charset="0"/>
                </a:rPr>
                <a:t>0.5-1 </a:t>
              </a:r>
              <a:r>
                <a:rPr lang="en-US" sz="1000" dirty="0">
                  <a:latin typeface="+mn-lt"/>
                </a:rPr>
                <a:t>mmol/L</a:t>
              </a:r>
              <a:r>
                <a:rPr lang="en-US" altLang="en-US" sz="1000" dirty="0">
                  <a:solidFill>
                    <a:sysClr val="windowText" lastClr="000000"/>
                  </a:solidFill>
                  <a:latin typeface="Century Gothic" panose="020B0502020202020204" pitchFamily="34" charset="0"/>
                </a:rPr>
                <a:t> (n = 2,627)</a:t>
              </a:r>
            </a:p>
            <a:p>
              <a:pPr>
                <a:lnSpc>
                  <a:spcPct val="150000"/>
                </a:lnSpc>
              </a:pPr>
              <a:r>
                <a:rPr lang="en-US" altLang="en-US" sz="1000" dirty="0">
                  <a:solidFill>
                    <a:sysClr val="windowText" lastClr="000000"/>
                  </a:solidFill>
                  <a:latin typeface="+mj-lt"/>
                </a:rPr>
                <a:t>&lt;</a:t>
              </a:r>
              <a:r>
                <a:rPr lang="en-US" altLang="en-US" sz="1000" dirty="0">
                  <a:solidFill>
                    <a:sysClr val="windowText" lastClr="000000"/>
                  </a:solidFill>
                  <a:latin typeface="Century Gothic" panose="020B0502020202020204" pitchFamily="34" charset="0"/>
                </a:rPr>
                <a:t> 0.5 </a:t>
              </a:r>
              <a:r>
                <a:rPr lang="en-US" sz="1000" dirty="0">
                  <a:latin typeface="+mn-lt"/>
                </a:rPr>
                <a:t>mmol/L</a:t>
              </a:r>
              <a:r>
                <a:rPr lang="en-US" altLang="en-US" sz="1000" dirty="0">
                  <a:solidFill>
                    <a:sysClr val="windowText" lastClr="000000"/>
                  </a:solidFill>
                  <a:latin typeface="Century Gothic" panose="020B0502020202020204" pitchFamily="34" charset="0"/>
                </a:rPr>
                <a:t> (n = 1,604)</a:t>
              </a:r>
            </a:p>
            <a:p>
              <a:endParaRPr lang="en-US" altLang="en-US" sz="1000" dirty="0">
                <a:solidFill>
                  <a:sysClr val="windowText" lastClr="000000"/>
                </a:solidFill>
                <a:latin typeface="Century Gothic" panose="020B0502020202020204" pitchFamily="34" charset="0"/>
              </a:endParaRPr>
            </a:p>
          </p:txBody>
        </p:sp>
        <p:sp>
          <p:nvSpPr>
            <p:cNvPr id="27" name="Rectangle 26">
              <a:extLst>
                <a:ext uri="{FF2B5EF4-FFF2-40B4-BE49-F238E27FC236}">
                  <a16:creationId xmlns:a16="http://schemas.microsoft.com/office/drawing/2014/main" id="{DE823EA5-50C1-5762-9F64-4D6B3CEB0F6A}"/>
                </a:ext>
              </a:extLst>
            </p:cNvPr>
            <p:cNvSpPr/>
            <p:nvPr/>
          </p:nvSpPr>
          <p:spPr>
            <a:xfrm flipH="1">
              <a:off x="7643201" y="3289187"/>
              <a:ext cx="98719" cy="104253"/>
            </a:xfrm>
            <a:prstGeom prst="rect">
              <a:avLst/>
            </a:prstGeom>
            <a:solidFill>
              <a:srgbClr val="FF6720"/>
            </a:solidFill>
            <a:ln w="50800" cap="flat">
              <a:noFill/>
              <a:prstDash val="solid"/>
              <a:miter/>
            </a:ln>
          </p:spPr>
          <p:txBody>
            <a:bodyPr rtlCol="0" anchor="ctr"/>
            <a:lstStyle/>
            <a:p>
              <a:pPr algn="l"/>
              <a:endParaRPr lang="en-IN" dirty="0"/>
            </a:p>
          </p:txBody>
        </p:sp>
        <p:sp>
          <p:nvSpPr>
            <p:cNvPr id="28" name="Rectangle 27">
              <a:extLst>
                <a:ext uri="{FF2B5EF4-FFF2-40B4-BE49-F238E27FC236}">
                  <a16:creationId xmlns:a16="http://schemas.microsoft.com/office/drawing/2014/main" id="{BA69F139-6528-2402-7FDB-B2FE520240C7}"/>
                </a:ext>
              </a:extLst>
            </p:cNvPr>
            <p:cNvSpPr/>
            <p:nvPr/>
          </p:nvSpPr>
          <p:spPr>
            <a:xfrm flipH="1">
              <a:off x="7643201" y="3522867"/>
              <a:ext cx="98719" cy="104253"/>
            </a:xfrm>
            <a:prstGeom prst="rect">
              <a:avLst/>
            </a:prstGeom>
            <a:solidFill>
              <a:srgbClr val="2CC84D"/>
            </a:solidFill>
            <a:ln w="50800" cap="flat">
              <a:noFill/>
              <a:prstDash val="solid"/>
              <a:miter/>
            </a:ln>
          </p:spPr>
          <p:txBody>
            <a:bodyPr rtlCol="0" anchor="ctr"/>
            <a:lstStyle/>
            <a:p>
              <a:pPr algn="l"/>
              <a:endParaRPr lang="en-IN" dirty="0"/>
            </a:p>
          </p:txBody>
        </p:sp>
        <p:sp>
          <p:nvSpPr>
            <p:cNvPr id="29" name="Rectangle 28">
              <a:extLst>
                <a:ext uri="{FF2B5EF4-FFF2-40B4-BE49-F238E27FC236}">
                  <a16:creationId xmlns:a16="http://schemas.microsoft.com/office/drawing/2014/main" id="{A3C788FB-2CB6-F40C-25D9-8173D4711F23}"/>
                </a:ext>
              </a:extLst>
            </p:cNvPr>
            <p:cNvSpPr/>
            <p:nvPr/>
          </p:nvSpPr>
          <p:spPr>
            <a:xfrm flipH="1">
              <a:off x="7643201" y="3743316"/>
              <a:ext cx="98719" cy="104253"/>
            </a:xfrm>
            <a:prstGeom prst="rect">
              <a:avLst/>
            </a:prstGeom>
            <a:solidFill>
              <a:srgbClr val="7EE0DD"/>
            </a:solidFill>
            <a:ln w="50800" cap="flat">
              <a:noFill/>
              <a:prstDash val="solid"/>
              <a:miter/>
            </a:ln>
          </p:spPr>
          <p:txBody>
            <a:bodyPr rtlCol="0" anchor="ctr"/>
            <a:lstStyle/>
            <a:p>
              <a:pPr algn="l"/>
              <a:endParaRPr lang="en-IN" dirty="0"/>
            </a:p>
          </p:txBody>
        </p:sp>
        <p:sp>
          <p:nvSpPr>
            <p:cNvPr id="30" name="Rectangle 29">
              <a:extLst>
                <a:ext uri="{FF2B5EF4-FFF2-40B4-BE49-F238E27FC236}">
                  <a16:creationId xmlns:a16="http://schemas.microsoft.com/office/drawing/2014/main" id="{1C3E2BF3-9DE5-3F28-6447-CF2A78808D64}"/>
                </a:ext>
              </a:extLst>
            </p:cNvPr>
            <p:cNvSpPr/>
            <p:nvPr/>
          </p:nvSpPr>
          <p:spPr>
            <a:xfrm flipH="1">
              <a:off x="7643200" y="3963765"/>
              <a:ext cx="98719" cy="104253"/>
            </a:xfrm>
            <a:prstGeom prst="rect">
              <a:avLst/>
            </a:prstGeom>
            <a:solidFill>
              <a:srgbClr val="00BCE3"/>
            </a:solidFill>
            <a:ln w="50800" cap="flat">
              <a:noFill/>
              <a:prstDash val="solid"/>
              <a:miter/>
            </a:ln>
          </p:spPr>
          <p:txBody>
            <a:bodyPr rtlCol="0" anchor="ctr"/>
            <a:lstStyle/>
            <a:p>
              <a:pPr algn="l"/>
              <a:endParaRPr lang="en-IN" dirty="0"/>
            </a:p>
          </p:txBody>
        </p:sp>
        <p:sp>
          <p:nvSpPr>
            <p:cNvPr id="31" name="Rectangle 30">
              <a:extLst>
                <a:ext uri="{FF2B5EF4-FFF2-40B4-BE49-F238E27FC236}">
                  <a16:creationId xmlns:a16="http://schemas.microsoft.com/office/drawing/2014/main" id="{DA3CA84B-BEC0-522D-C5D3-E0B3040465E3}"/>
                </a:ext>
              </a:extLst>
            </p:cNvPr>
            <p:cNvSpPr/>
            <p:nvPr/>
          </p:nvSpPr>
          <p:spPr>
            <a:xfrm flipH="1">
              <a:off x="7643200" y="4197445"/>
              <a:ext cx="98719" cy="104253"/>
            </a:xfrm>
            <a:prstGeom prst="rect">
              <a:avLst/>
            </a:prstGeom>
            <a:solidFill>
              <a:srgbClr val="0063C3"/>
            </a:solidFill>
            <a:ln w="50800" cap="flat">
              <a:noFill/>
              <a:prstDash val="solid"/>
              <a:miter/>
            </a:ln>
          </p:spPr>
          <p:txBody>
            <a:bodyPr rtlCol="0" anchor="ctr"/>
            <a:lstStyle/>
            <a:p>
              <a:pPr algn="l"/>
              <a:endParaRPr lang="en-IN" dirty="0"/>
            </a:p>
          </p:txBody>
        </p:sp>
      </p:grpSp>
      <p:sp>
        <p:nvSpPr>
          <p:cNvPr id="8" name="TextBox 7">
            <a:extLst>
              <a:ext uri="{FF2B5EF4-FFF2-40B4-BE49-F238E27FC236}">
                <a16:creationId xmlns:a16="http://schemas.microsoft.com/office/drawing/2014/main" id="{02E474F4-2BD4-1696-87E2-9E0F5D3DF61A}"/>
              </a:ext>
            </a:extLst>
          </p:cNvPr>
          <p:cNvSpPr txBox="1"/>
          <p:nvPr/>
        </p:nvSpPr>
        <p:spPr>
          <a:xfrm>
            <a:off x="9652000" y="86360"/>
            <a:ext cx="1524000" cy="223651"/>
          </a:xfrm>
          <a:prstGeom prst="rect">
            <a:avLst/>
          </a:prstGeom>
          <a:solidFill>
            <a:schemeClr val="accent1">
              <a:lumMod val="20000"/>
              <a:lumOff val="80000"/>
            </a:schemeClr>
          </a:solidFill>
        </p:spPr>
        <p:txBody>
          <a:bodyPr wrap="square" lIns="0" tIns="0" rIns="0" bIns="0" rtlCol="0">
            <a:spAutoFit/>
          </a:bodyPr>
          <a:lstStyle/>
          <a:p>
            <a:pPr algn="ctr">
              <a:lnSpc>
                <a:spcPts val="2030"/>
              </a:lnSpc>
            </a:pPr>
            <a:r>
              <a:rPr lang="en-US" sz="1100" dirty="0">
                <a:latin typeface="+mn-lt"/>
                <a:ea typeface="MS Mincho" panose="02020609040205080304" pitchFamily="49" charset="-128"/>
              </a:rPr>
              <a:t>Note: mmol/L version</a:t>
            </a:r>
            <a:endParaRPr lang="en-IN" sz="1100" dirty="0">
              <a:latin typeface="+mn-lt"/>
              <a:ea typeface="MS Mincho" panose="02020609040205080304" pitchFamily="49" charset="-128"/>
            </a:endParaRPr>
          </a:p>
        </p:txBody>
      </p:sp>
    </p:spTree>
    <p:extLst>
      <p:ext uri="{BB962C8B-B14F-4D97-AF65-F5344CB8AC3E}">
        <p14:creationId xmlns:p14="http://schemas.microsoft.com/office/powerpoint/2010/main" val="693207726"/>
      </p:ext>
    </p:extLst>
  </p:cSld>
  <p:clrMapOvr>
    <a:masterClrMapping/>
  </p:clrMapOvr>
  <p:transition>
    <p:fade/>
  </p:transition>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9.xml><?xml version="1.0" encoding="utf-8"?>
<p:tagLst xmlns:a="http://schemas.openxmlformats.org/drawingml/2006/main" xmlns:r="http://schemas.openxmlformats.org/officeDocument/2006/relationships" xmlns:p="http://schemas.openxmlformats.org/presentationml/2006/main">
  <p:tag name="NAME" val="Marvinfilledtextbox"/>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0.xml><?xml version="1.0" encoding="utf-8"?>
<p:tagLst xmlns:a="http://schemas.openxmlformats.org/drawingml/2006/main" xmlns:r="http://schemas.openxmlformats.org/officeDocument/2006/relationships" xmlns:p="http://schemas.openxmlformats.org/presentationml/2006/main">
  <p:tag name="NAME" val="Marvinfilledtextbox"/>
</p:tagLst>
</file>

<file path=ppt/tags/tag21.xml><?xml version="1.0" encoding="utf-8"?>
<p:tagLst xmlns:a="http://schemas.openxmlformats.org/drawingml/2006/main" xmlns:r="http://schemas.openxmlformats.org/officeDocument/2006/relationships" xmlns:p="http://schemas.openxmlformats.org/presentationml/2006/main">
  <p:tag name="NAME" val="Marvinfilledtextbox"/>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Amgen Corporate">
  <a:themeElements>
    <a:clrScheme name="Custom 7">
      <a:dk1>
        <a:srgbClr val="000000"/>
      </a:dk1>
      <a:lt1>
        <a:srgbClr val="FFFFFF"/>
      </a:lt1>
      <a:dk2>
        <a:srgbClr val="605D75"/>
      </a:dk2>
      <a:lt2>
        <a:srgbClr val="ADADAD"/>
      </a:lt2>
      <a:accent1>
        <a:srgbClr val="0063C3"/>
      </a:accent1>
      <a:accent2>
        <a:srgbClr val="00BCE3"/>
      </a:accent2>
      <a:accent3>
        <a:srgbClr val="7EE0DD"/>
      </a:accent3>
      <a:accent4>
        <a:srgbClr val="2CC84D"/>
      </a:accent4>
      <a:accent5>
        <a:srgbClr val="FBE122"/>
      </a:accent5>
      <a:accent6>
        <a:srgbClr val="FF6720"/>
      </a:accent6>
      <a:hlink>
        <a:srgbClr val="151F6D"/>
      </a:hlink>
      <a:folHlink>
        <a:srgbClr val="830B55"/>
      </a:folHlink>
    </a:clrScheme>
    <a:fontScheme name="Century Gothic">
      <a:majorFont>
        <a:latin typeface="Century Gothic" panose="020F030202020403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F03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w="50800" cap="flat">
          <a:noFill/>
          <a:prstDash val="solid"/>
          <a:miter/>
        </a:ln>
      </a:spPr>
      <a:bodyPr rtlCol="0" anchor="ctr"/>
      <a:lstStyle>
        <a:defPPr algn="l">
          <a:defRPr dirty="0"/>
        </a:defPPr>
      </a:lstStyle>
    </a:spDef>
    <a:lnDef>
      <a:spPr>
        <a:ln w="28575" cap="rnd">
          <a:solidFill>
            <a:schemeClr val="tx1"/>
          </a:solidFill>
          <a:headEnd type="none" w="med" len="med"/>
          <a:tailEnd type="none"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lnSpc>
            <a:spcPts val="2030"/>
          </a:lnSpc>
          <a:defRPr sz="1400" dirty="0">
            <a:latin typeface="+mn-lt"/>
            <a:ea typeface="MS Mincho" panose="02020609040205080304" pitchFamily="49" charset="-128"/>
          </a:defRPr>
        </a:defPPr>
      </a:lstStyle>
    </a:txDef>
  </a:objectDefaults>
  <a:extraClrSchemeLst/>
  <a:extLst>
    <a:ext uri="{05A4C25C-085E-4340-85A3-A5531E510DB2}">
      <thm15:themeFamily xmlns:thm15="http://schemas.microsoft.com/office/thememl/2012/main" name="amgen PPT_update_100422" id="{AFBF8AD3-DA8B-F845-80EC-613E041561F4}" vid="{891AC1A6-5322-D74F-8C7A-50FAA0570FF8}"/>
    </a:ext>
  </a:extLst>
</a:theme>
</file>

<file path=ppt/theme/theme2.xml><?xml version="1.0" encoding="utf-8"?>
<a:theme xmlns:a="http://schemas.openxmlformats.org/drawingml/2006/main" name="PCSK9 Inhibition and Diabetes Update">
  <a:themeElements>
    <a:clrScheme name="Custom 359">
      <a:dk1>
        <a:srgbClr val="000000"/>
      </a:dk1>
      <a:lt1>
        <a:srgbClr val="FFFFFF"/>
      </a:lt1>
      <a:dk2>
        <a:srgbClr val="777777"/>
      </a:dk2>
      <a:lt2>
        <a:srgbClr val="C0C0C0"/>
      </a:lt2>
      <a:accent1>
        <a:srgbClr val="007CC2"/>
      </a:accent1>
      <a:accent2>
        <a:srgbClr val="FCC30C"/>
      </a:accent2>
      <a:accent3>
        <a:srgbClr val="87C765"/>
      </a:accent3>
      <a:accent4>
        <a:srgbClr val="C04732"/>
      </a:accent4>
      <a:accent5>
        <a:srgbClr val="003161"/>
      </a:accent5>
      <a:accent6>
        <a:srgbClr val="81B5E2"/>
      </a:accent6>
      <a:hlink>
        <a:srgbClr val="000000"/>
      </a:hlink>
      <a:folHlink>
        <a:srgbClr val="00000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lIns="0" tIns="0" rIns="0" bIns="0" rtlCol="0" anchor="ctr" anchorCtr="0">
        <a:spAutoFit/>
      </a:bodyPr>
      <a:lstStyle>
        <a:defPPr algn="ctr">
          <a:defRPr sz="900" b="1" dirty="0" smtClean="0">
            <a:solidFill>
              <a:srgbClr val="000000"/>
            </a:solidFill>
          </a:defRPr>
        </a:defPPr>
      </a:lstStyle>
    </a:txDef>
  </a:objectDefaults>
  <a:extraClrSchemeLst/>
</a:theme>
</file>

<file path=ppt/theme/theme3.xml><?xml version="1.0" encoding="utf-8"?>
<a:theme xmlns:a="http://schemas.openxmlformats.org/drawingml/2006/main" name="Amgen Corporate">
  <a:themeElements>
    <a:clrScheme name="Custom 7">
      <a:dk1>
        <a:srgbClr val="000000"/>
      </a:dk1>
      <a:lt1>
        <a:srgbClr val="FFFFFF"/>
      </a:lt1>
      <a:dk2>
        <a:srgbClr val="605D75"/>
      </a:dk2>
      <a:lt2>
        <a:srgbClr val="ADADAD"/>
      </a:lt2>
      <a:accent1>
        <a:srgbClr val="0063C3"/>
      </a:accent1>
      <a:accent2>
        <a:srgbClr val="00BCE3"/>
      </a:accent2>
      <a:accent3>
        <a:srgbClr val="7EE0DD"/>
      </a:accent3>
      <a:accent4>
        <a:srgbClr val="2CC84D"/>
      </a:accent4>
      <a:accent5>
        <a:srgbClr val="FBE122"/>
      </a:accent5>
      <a:accent6>
        <a:srgbClr val="FF6720"/>
      </a:accent6>
      <a:hlink>
        <a:srgbClr val="151F6D"/>
      </a:hlink>
      <a:folHlink>
        <a:srgbClr val="830B55"/>
      </a:folHlink>
    </a:clrScheme>
    <a:fontScheme name="Century Gothic">
      <a:majorFont>
        <a:latin typeface="Century Gothic" panose="020F030202020403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F03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w="50800" cap="flat">
          <a:noFill/>
          <a:prstDash val="solid"/>
          <a:miter/>
        </a:ln>
      </a:spPr>
      <a:bodyPr rtlCol="0" anchor="ctr"/>
      <a:lstStyle>
        <a:defPPr algn="l">
          <a:defRPr dirty="0"/>
        </a:defPPr>
      </a:lstStyle>
    </a:spDef>
    <a:lnDef>
      <a:spPr>
        <a:ln w="28575" cap="rnd">
          <a:solidFill>
            <a:schemeClr val="tx1"/>
          </a:solidFill>
          <a:tailEnd type="stealth" w="med"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lnSpc>
            <a:spcPts val="2030"/>
          </a:lnSpc>
          <a:defRPr sz="1400" dirty="0">
            <a:latin typeface="+mn-lt"/>
            <a:ea typeface="MS Mincho" panose="02020609040205080304" pitchFamily="49" charset="-128"/>
          </a:defRPr>
        </a:defPPr>
      </a:lstStyle>
    </a:txDef>
  </a:objectDefaults>
  <a:extraClrSchemeLst/>
  <a:extLst>
    <a:ext uri="{05A4C25C-085E-4340-85A3-A5531E510DB2}">
      <thm15:themeFamily xmlns:thm15="http://schemas.microsoft.com/office/thememl/2012/main" name="amgen PPT_update_100422" id="{AFBF8AD3-DA8B-F845-80EC-613E041561F4}" vid="{891AC1A6-5322-D74F-8C7A-50FAA0570FF8}"/>
    </a:ext>
  </a:extLst>
</a:theme>
</file>

<file path=ppt/theme/theme4.xml><?xml version="1.0" encoding="utf-8"?>
<a:theme xmlns:a="http://schemas.openxmlformats.org/drawingml/2006/main" name="PCSK9 Inhibition and Diabetes Update">
  <a:themeElements>
    <a:clrScheme name="Custom 359">
      <a:dk1>
        <a:srgbClr val="000000"/>
      </a:dk1>
      <a:lt1>
        <a:srgbClr val="FFFFFF"/>
      </a:lt1>
      <a:dk2>
        <a:srgbClr val="777777"/>
      </a:dk2>
      <a:lt2>
        <a:srgbClr val="C0C0C0"/>
      </a:lt2>
      <a:accent1>
        <a:srgbClr val="007CC2"/>
      </a:accent1>
      <a:accent2>
        <a:srgbClr val="FCC30C"/>
      </a:accent2>
      <a:accent3>
        <a:srgbClr val="87C765"/>
      </a:accent3>
      <a:accent4>
        <a:srgbClr val="C04732"/>
      </a:accent4>
      <a:accent5>
        <a:srgbClr val="003161"/>
      </a:accent5>
      <a:accent6>
        <a:srgbClr val="81B5E2"/>
      </a:accent6>
      <a:hlink>
        <a:srgbClr val="000000"/>
      </a:hlink>
      <a:folHlink>
        <a:srgbClr val="00000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noFill/>
        </a:ln>
      </a:spPr>
      <a:bodyPr rtlCol="0" anchor="ctr"/>
      <a:lstStyle>
        <a:defPPr algn="ctr">
          <a:defRPr smtClean="0"/>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lIns="0" tIns="0" rIns="0" bIns="0" rtlCol="0" anchor="ctr" anchorCtr="0">
        <a:spAutoFit/>
      </a:bodyPr>
      <a:lstStyle>
        <a:defPPr algn="ctr">
          <a:defRPr sz="900" b="1" dirty="0" smtClean="0">
            <a:solidFill>
              <a:srgbClr val="000000"/>
            </a:solidFill>
          </a:defRPr>
        </a:defPPr>
      </a:lstStyle>
    </a:txDef>
  </a:objectDefaults>
  <a:extraClrScheme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TaxCatchAll xmlns="71d6995e-2094-4cd5-8632-a7cdafa31eea" xsi:nil="true"/>
    <SharedWithUsers xmlns="9adffe0e-3a45-4ba0-ae43-c831ec5d87b2">
      <UserInfo>
        <DisplayName>Taylor DeVoe</DisplayName>
        <AccountId>13</AccountId>
        <AccountType/>
      </UserInfo>
      <UserInfo>
        <DisplayName>Hanna Belcher</DisplayName>
        <AccountId>15</AccountId>
        <AccountType/>
      </UserInfo>
      <UserInfo>
        <DisplayName>Sharon Karlsberg</DisplayName>
        <AccountId>12</AccountId>
        <AccountType/>
      </UserInfo>
      <UserInfo>
        <DisplayName>Jordana Geer</DisplayName>
        <AccountId>14</AccountId>
        <AccountType/>
      </UserInfo>
      <UserInfo>
        <DisplayName>Neil Gavigan</DisplayName>
        <AccountId>18</AccountId>
        <AccountType/>
      </UserInfo>
      <UserInfo>
        <DisplayName>John Payne</DisplayName>
        <AccountId>17</AccountId>
        <AccountType/>
      </UserInfo>
      <UserInfo>
        <DisplayName>Weslyn Lu</DisplayName>
        <AccountId>11</AccountId>
        <AccountType/>
      </UserInfo>
      <UserInfo>
        <DisplayName>Rohit Civi</DisplayName>
        <AccountId>16</AccountId>
        <AccountType/>
      </UserInfo>
      <UserInfo>
        <DisplayName>Eri Tomikawa</DisplayName>
        <AccountId>19</AccountId>
        <AccountType/>
      </UserInfo>
      <UserInfo>
        <DisplayName>Rory Plewman</DisplayName>
        <AccountId>31</AccountId>
        <AccountType/>
      </UserInfo>
    </SharedWithUsers>
    <lcf76f155ced4ddcb4097134ff3c332f xmlns="1be193a2-6d07-415a-a335-24655a8cdaad">
      <Terms xmlns="http://schemas.microsoft.com/office/infopath/2007/PartnerControls"/>
    </lcf76f155ced4ddcb4097134ff3c332f>
    <TaskName xmlns="1be193a2-6d07-415a-a335-24655a8cdaad">AMG01-DEK-230981 Draft 5 QC 3</TaskName>
    <Status xmlns="1be193a2-6d07-415a-a335-24655a8cdaad">QC Complete</Status>
    <Stage xmlns="1be193a2-6d07-415a-a335-24655a8cdaad">Open</Stage>
    <Comments xmlns="1be193a2-6d07-415a-a335-24655a8cdaad"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E3C9566B50B885448CB499AF14DBE5DF" ma:contentTypeVersion="21" ma:contentTypeDescription="Create a new document." ma:contentTypeScope="" ma:versionID="9562e12afa94b1f1c2a78d7c38e9149d">
  <xsd:schema xmlns:xsd="http://www.w3.org/2001/XMLSchema" xmlns:xs="http://www.w3.org/2001/XMLSchema" xmlns:p="http://schemas.microsoft.com/office/2006/metadata/properties" xmlns:ns2="1be193a2-6d07-415a-a335-24655a8cdaad" xmlns:ns3="71d6995e-2094-4cd5-8632-a7cdafa31eea" xmlns:ns4="9adffe0e-3a45-4ba0-ae43-c831ec5d87b2" targetNamespace="http://schemas.microsoft.com/office/2006/metadata/properties" ma:root="true" ma:fieldsID="3798c50265b29d96a7323766ce70258b" ns2:_="" ns3:_="" ns4:_="">
    <xsd:import namespace="1be193a2-6d07-415a-a335-24655a8cdaad"/>
    <xsd:import namespace="71d6995e-2094-4cd5-8632-a7cdafa31eea"/>
    <xsd:import namespace="9adffe0e-3a45-4ba0-ae43-c831ec5d87b2"/>
    <xsd:element name="properties">
      <xsd:complexType>
        <xsd:sequence>
          <xsd:element name="documentManagement">
            <xsd:complexType>
              <xsd:all>
                <xsd:element ref="ns2:Comments" minOccurs="0"/>
                <xsd:element ref="ns2:Status" minOccurs="0"/>
                <xsd:element ref="ns2:TaskName" minOccurs="0"/>
                <xsd:element ref="ns2:Stage" minOccurs="0"/>
                <xsd:element ref="ns2:MediaServiceMetadata" minOccurs="0"/>
                <xsd:element ref="ns2:MediaServiceFastMetadata" minOccurs="0"/>
                <xsd:element ref="ns2:MediaServiceDateTaken" minOccurs="0"/>
                <xsd:element ref="ns2:MediaServiceAutoTags" minOccurs="0"/>
                <xsd:element ref="ns2:MediaServiceOCR" minOccurs="0"/>
                <xsd:element ref="ns2:MediaServiceGenerationTime" minOccurs="0"/>
                <xsd:element ref="ns2:MediaServiceEventHashCode" minOccurs="0"/>
                <xsd:element ref="ns2:MediaServiceAutoKeyPoints" minOccurs="0"/>
                <xsd:element ref="ns2:MediaServiceKeyPoints" minOccurs="0"/>
                <xsd:element ref="ns2:MediaLengthInSeconds" minOccurs="0"/>
                <xsd:element ref="ns2:lcf76f155ced4ddcb4097134ff3c332f" minOccurs="0"/>
                <xsd:element ref="ns3:TaxCatchAll" minOccurs="0"/>
                <xsd:element ref="ns4:SharedWithUsers" minOccurs="0"/>
                <xsd:element ref="ns4:SharedWithDetails"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1be193a2-6d07-415a-a335-24655a8cdaad" elementFormDefault="qualified">
    <xsd:import namespace="http://schemas.microsoft.com/office/2006/documentManagement/types"/>
    <xsd:import namespace="http://schemas.microsoft.com/office/infopath/2007/PartnerControls"/>
    <xsd:element name="Comments" ma:index="8" nillable="true" ma:displayName="Comments" ma:internalName="Comments" ma:readOnly="false">
      <xsd:simpleType>
        <xsd:restriction base="dms:Note">
          <xsd:maxLength value="255"/>
        </xsd:restriction>
      </xsd:simpleType>
    </xsd:element>
    <xsd:element name="Status" ma:index="9" nillable="true" ma:displayName="Status" ma:default="Select one" ma:format="Dropdown" ma:indexed="true" ma:internalName="Status" ma:readOnly="false">
      <xsd:simpleType>
        <xsd:union memberTypes="dms:Text">
          <xsd:simpleType>
            <xsd:restriction base="dms:Choice">
              <xsd:enumeration value="Select one"/>
              <xsd:enumeration value="For review"/>
              <xsd:enumeration value="For QC"/>
              <xsd:enumeration value="For review &amp; QC"/>
              <xsd:enumeration value="For Edit"/>
              <xsd:enumeration value="For client"/>
              <xsd:enumeration value="Review complete"/>
              <xsd:enumeration value="QC complete"/>
              <xsd:enumeration value="Edit complete"/>
              <xsd:enumeration value="Pub Sup"/>
            </xsd:restriction>
          </xsd:simpleType>
        </xsd:union>
      </xsd:simpleType>
    </xsd:element>
    <xsd:element name="TaskName" ma:index="10" nillable="true" ma:displayName="TaskName" ma:indexed="true" ma:internalName="TaskName" ma:readOnly="false">
      <xsd:simpleType>
        <xsd:restriction base="dms:Text">
          <xsd:maxLength value="255"/>
        </xsd:restriction>
      </xsd:simpleType>
    </xsd:element>
    <xsd:element name="Stage" ma:index="11" nillable="true" ma:displayName="Stage" ma:default="Open" ma:format="Dropdown" ma:indexed="true" ma:internalName="Stage" ma:readOnly="false">
      <xsd:simpleType>
        <xsd:restriction base="dms:Choice">
          <xsd:enumeration value="Open"/>
          <xsd:enumeration value="Closed"/>
          <xsd:enumeration value="Archived"/>
        </xsd:restriction>
      </xsd:simpleType>
    </xsd:element>
    <xsd:element name="MediaServiceMetadata" ma:index="12" nillable="true" ma:displayName="MediaServiceMetadata" ma:hidden="true" ma:internalName="MediaServiceMetadata" ma:readOnly="true">
      <xsd:simpleType>
        <xsd:restriction base="dms:Note"/>
      </xsd:simpleType>
    </xsd:element>
    <xsd:element name="MediaServiceFastMetadata" ma:index="13" nillable="true" ma:displayName="MediaServiceFastMetadata" ma:hidden="true" ma:internalName="MediaServiceFastMetadata" ma:readOnly="true">
      <xsd:simpleType>
        <xsd:restriction base="dms:Note"/>
      </xsd:simpleType>
    </xsd:element>
    <xsd:element name="MediaServiceDateTaken" ma:index="14" nillable="true" ma:displayName="MediaServiceDateTaken" ma:hidden="true" ma:internalName="MediaServiceDateTaken" ma:readOnly="true">
      <xsd:simpleType>
        <xsd:restriction base="dms:Text"/>
      </xsd:simpleType>
    </xsd:element>
    <xsd:element name="MediaServiceAutoTags" ma:index="15" nillable="true" ma:displayName="Tags" ma:internalName="MediaServiceAutoTags"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GenerationTime" ma:index="17" nillable="true" ma:displayName="MediaServiceGenerationTime" ma:hidden="true" ma:internalName="MediaServiceGenerationTime" ma:readOnly="true">
      <xsd:simpleType>
        <xsd:restriction base="dms:Text"/>
      </xsd:simpleType>
    </xsd:element>
    <xsd:element name="MediaServiceEventHashCode" ma:index="18" nillable="true" ma:displayName="MediaServiceEventHashCode" ma:hidden="true" ma:internalName="MediaServiceEventHashCode" ma:readOnly="true">
      <xsd:simpleType>
        <xsd:restriction base="dms:Text"/>
      </xsd:simpleType>
    </xsd:element>
    <xsd:element name="MediaServiceAutoKeyPoints" ma:index="19" nillable="true" ma:displayName="MediaServiceAutoKeyPoints" ma:hidden="true" ma:internalName="MediaServiceAutoKeyPoints" ma:readOnly="true">
      <xsd:simpleType>
        <xsd:restriction base="dms:Note"/>
      </xsd:simpleType>
    </xsd:element>
    <xsd:element name="MediaServiceKeyPoints" ma:index="20" nillable="true" ma:displayName="KeyPoints" ma:internalName="MediaServiceKeyPoints" ma:readOnly="true">
      <xsd:simpleType>
        <xsd:restriction base="dms:Note">
          <xsd:maxLength value="255"/>
        </xsd:restriction>
      </xsd:simpleType>
    </xsd:element>
    <xsd:element name="MediaLengthInSeconds" ma:index="21" nillable="true" ma:displayName="Length (seconds)" ma:internalName="MediaLengthInSeconds" ma:readOnly="true">
      <xsd:simpleType>
        <xsd:restriction base="dms:Unknown"/>
      </xsd:simpleType>
    </xsd:element>
    <xsd:element name="lcf76f155ced4ddcb4097134ff3c332f" ma:index="23" nillable="true" ma:taxonomy="true" ma:internalName="lcf76f155ced4ddcb4097134ff3c332f" ma:taxonomyFieldName="MediaServiceImageTags" ma:displayName="Image Tags" ma:readOnly="false" ma:fieldId="{5cf76f15-5ced-4ddc-b409-7134ff3c332f}" ma:taxonomyMulti="true" ma:sspId="bbb5d3e9-fb91-47ab-8ddc-3316da5eba4e"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7" nillable="true" ma:displayName="MediaServiceObjectDetectorVersions" ma:description=""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d6995e-2094-4cd5-8632-a7cdafa31eea" elementFormDefault="qualified">
    <xsd:import namespace="http://schemas.microsoft.com/office/2006/documentManagement/types"/>
    <xsd:import namespace="http://schemas.microsoft.com/office/infopath/2007/PartnerControls"/>
    <xsd:element name="TaxCatchAll" ma:index="24" nillable="true" ma:displayName="Taxonomy Catch All Column" ma:hidden="true" ma:list="{46538cb3-03e1-4c6c-969b-0ab0254686f1}" ma:internalName="TaxCatchAll" ma:showField="CatchAllData" ma:web="9adffe0e-3a45-4ba0-ae43-c831ec5d87b2">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9adffe0e-3a45-4ba0-ae43-c831ec5d87b2" elementFormDefault="qualified">
    <xsd:import namespace="http://schemas.microsoft.com/office/2006/documentManagement/types"/>
    <xsd:import namespace="http://schemas.microsoft.com/office/infopath/2007/PartnerControls"/>
    <xsd:element name="SharedWithUsers" ma:index="25"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6"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7128EB60-2366-4B71-8458-4B1CCE37A1C4}">
  <ds:schemaRefs>
    <ds:schemaRef ds:uri="http://schemas.microsoft.com/sharepoint/v3/contenttype/forms"/>
  </ds:schemaRefs>
</ds:datastoreItem>
</file>

<file path=customXml/itemProps2.xml><?xml version="1.0" encoding="utf-8"?>
<ds:datastoreItem xmlns:ds="http://schemas.openxmlformats.org/officeDocument/2006/customXml" ds:itemID="{D8A0E520-F386-42DC-9CDB-652017CA933C}">
  <ds:schemaRefs>
    <ds:schemaRef ds:uri="http://purl.org/dc/dcmitype/"/>
    <ds:schemaRef ds:uri="9adffe0e-3a45-4ba0-ae43-c831ec5d87b2"/>
    <ds:schemaRef ds:uri="71d6995e-2094-4cd5-8632-a7cdafa31eea"/>
    <ds:schemaRef ds:uri="http://schemas.microsoft.com/office/2006/documentManagement/types"/>
    <ds:schemaRef ds:uri="http://purl.org/dc/terms/"/>
    <ds:schemaRef ds:uri="http://schemas.microsoft.com/office/infopath/2007/PartnerControls"/>
    <ds:schemaRef ds:uri="1be193a2-6d07-415a-a335-24655a8cdaad"/>
    <ds:schemaRef ds:uri="http://purl.org/dc/elements/1.1/"/>
    <ds:schemaRef ds:uri="http://schemas.openxmlformats.org/package/2006/metadata/core-properties"/>
    <ds:schemaRef ds:uri="http://schemas.microsoft.com/office/2006/metadata/properties"/>
    <ds:schemaRef ds:uri="http://www.w3.org/XML/1998/namespace"/>
    <ds:schemaRef ds:uri="e1e3b660-270b-4910-87a4-3df67ec92a8a"/>
    <ds:schemaRef ds:uri="39fcc34c-635c-47e5-a52b-9b12e7a964f8"/>
  </ds:schemaRefs>
</ds:datastoreItem>
</file>

<file path=customXml/itemProps3.xml><?xml version="1.0" encoding="utf-8"?>
<ds:datastoreItem xmlns:ds="http://schemas.openxmlformats.org/officeDocument/2006/customXml" ds:itemID="{29187817-DC5E-470E-94E3-30D0C353B71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1be193a2-6d07-415a-a335-24655a8cdaad"/>
    <ds:schemaRef ds:uri="71d6995e-2094-4cd5-8632-a7cdafa31eea"/>
    <ds:schemaRef ds:uri="9adffe0e-3a45-4ba0-ae43-c831ec5d87b2"/>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Amgen Corporate</Template>
  <TotalTime>0</TotalTime>
  <Words>24968</Words>
  <Application>Microsoft Office PowerPoint</Application>
  <PresentationFormat>Widescreen</PresentationFormat>
  <Paragraphs>4061</Paragraphs>
  <Slides>129</Slides>
  <Notes>128</Notes>
  <HiddenSlides>0</HiddenSlides>
  <MMClips>0</MMClips>
  <ScaleCrop>false</ScaleCrop>
  <HeadingPairs>
    <vt:vector size="6" baseType="variant">
      <vt:variant>
        <vt:lpstr>Fonts Used</vt:lpstr>
      </vt:variant>
      <vt:variant>
        <vt:i4>12</vt:i4>
      </vt:variant>
      <vt:variant>
        <vt:lpstr>Theme</vt:lpstr>
      </vt:variant>
      <vt:variant>
        <vt:i4>4</vt:i4>
      </vt:variant>
      <vt:variant>
        <vt:lpstr>Slide Titles</vt:lpstr>
      </vt:variant>
      <vt:variant>
        <vt:i4>129</vt:i4>
      </vt:variant>
    </vt:vector>
  </HeadingPairs>
  <TitlesOfParts>
    <vt:vector size="145" baseType="lpstr">
      <vt:lpstr>MS Mincho</vt:lpstr>
      <vt:lpstr>Arial</vt:lpstr>
      <vt:lpstr>Arial Narrow</vt:lpstr>
      <vt:lpstr>Calibri</vt:lpstr>
      <vt:lpstr>Cambria</vt:lpstr>
      <vt:lpstr>Century Gothic</vt:lpstr>
      <vt:lpstr>CenturyGothic</vt:lpstr>
      <vt:lpstr>Courier New</vt:lpstr>
      <vt:lpstr>GuardianTextEgypGR-Regular</vt:lpstr>
      <vt:lpstr>Segoe UI</vt:lpstr>
      <vt:lpstr>System Font Regular</vt:lpstr>
      <vt:lpstr>Times New Roman</vt:lpstr>
      <vt:lpstr>Amgen Corporate</vt:lpstr>
      <vt:lpstr>PCSK9 Inhibition and Diabetes Update</vt:lpstr>
      <vt:lpstr>Amgen Corporate</vt:lpstr>
      <vt:lpstr>PCSK9 Inhibition and Diabetes Update</vt:lpstr>
      <vt:lpstr>Evolocumab Outcomes Trial – FOURIER</vt:lpstr>
      <vt:lpstr>Table of Contents</vt:lpstr>
      <vt:lpstr>FOURIER: Primary Analysis Sabatine MS, et al. N Engl J Med. 2017;376:1713-1722.</vt:lpstr>
      <vt:lpstr>Baseline Lipid-Lowering Therapies and Lipid Parameters Were Balanced Between Treatment Arms</vt:lpstr>
      <vt:lpstr>Baseline Lipid-Lowering Therapies and Lipid Parameters Were Balanced Between Treatment Arms</vt:lpstr>
      <vt:lpstr>Significant LDL-C Reduction in Evolocumab Group Compared With Placebo Group</vt:lpstr>
      <vt:lpstr>Significant LDL-C Reduction in Evolocumab Group Compared With Placebo Group</vt:lpstr>
      <vt:lpstr>Evolocumab Reduced 5-Point MACE by 15% vs Placebo</vt:lpstr>
      <vt:lpstr>Evolocumab Reduced 3-Point MACE by 20% vs Placebo</vt:lpstr>
      <vt:lpstr>No Notable Differences in the Rate of AEs, SAEs, or AEs Leading to Discontinuation</vt:lpstr>
      <vt:lpstr>Incidence of Neurocognitive Events, Cataracts, and New-Onset Diabetes Was Similar Between the Evolocumab and Placebo Arms</vt:lpstr>
      <vt:lpstr>Summary</vt:lpstr>
      <vt:lpstr>FOURIER: Sub-Analyses</vt:lpstr>
      <vt:lpstr>Sub-Analysis: Recent MI  Gencer B, et al. JAMA Cardiology. 2020;5:952-957.</vt:lpstr>
      <vt:lpstr>In the Placebo Arm, the Incidences of Both 5-Point MACE (17.2% vs 14.4%) and 3-Point MACE (10.9% vs 9.5%) Were Higher in Patients With Recent MI vs Those With Remote MI</vt:lpstr>
      <vt:lpstr>Patients Treated With Evolocumab Within 1 Year of Their Most Recent MI Tended to Experience Greater CV Risk Reduction for 5-Point MACE</vt:lpstr>
      <vt:lpstr>Patients Treated With Evolocumab Within 1 Year of Their Most Recent MI Tended to Experience Greater CV Risk Reduction for 3-Point MACE</vt:lpstr>
      <vt:lpstr>Summary</vt:lpstr>
      <vt:lpstr>Sub-Analysis: MI with high-risk features:     Sabatine MS, et al. Circulation. 2018;138:756-766.</vt:lpstr>
      <vt:lpstr>Patients With Higher Baseline CV Risk Benefitted from Intensive LDL-C Lowering With Evolocumab, with &gt;20% RRR in 3-Point MACE</vt:lpstr>
      <vt:lpstr>In Patients With at Least One High-Risk Feature, Evolocumab Reduced the Risk of 5-Point MACE by 17%</vt:lpstr>
      <vt:lpstr>In Patients With at Least One High-Risk Feature, Evolocumab Reduced the Risk of 3-Point MACE By 22%</vt:lpstr>
      <vt:lpstr>Summary</vt:lpstr>
      <vt:lpstr>Overall Summary: Evolocumab Treatment Reduced CV death, MI, and Stroke in Patients With MI</vt:lpstr>
      <vt:lpstr>Sub-Analysis: Diabetes Sabatine MS, et al. Lancet Diab Endocrinol. 2017;5:941-950.</vt:lpstr>
      <vt:lpstr>Patients With Diabetes Treated With Evolocumab Showed a Greater ARR Than Those Without Diabetes for 5-Point MACE</vt:lpstr>
      <vt:lpstr>Evolocumab Significantly Reduced Cardiovascular Outcomes Irrespective of Baseline Diabetes Status  for 3-Point MACE</vt:lpstr>
      <vt:lpstr>In Patients Without Diabetes at Baseline, There Was No Difference in the Incidence of NODM Between Evolocumab And Placebo</vt:lpstr>
      <vt:lpstr>HbA1c and FPG Levels Remained Similar Between Treatment Groups in Patients With or Without Diabetes</vt:lpstr>
      <vt:lpstr>Safety Parameters Were Similar Across Treatment Groups, Regardless of Diabetes Status</vt:lpstr>
      <vt:lpstr>Summary</vt:lpstr>
      <vt:lpstr>Sub-Analysis: Achieved LDL-C  Giugliano RP, et al. Lancet. 2017;390:1962-1971.</vt:lpstr>
      <vt:lpstr>Risk of the 5-Point MACE and 3-Point MACE Was Progressively Lower as the Achieved LDL-C at Week 4 Was Reduced</vt:lpstr>
      <vt:lpstr>Risk of the 5-Point MACE and 3-Point MACE Was Progressively Lower as the Achieved LDL-C at Week 4 Was Reduced</vt:lpstr>
      <vt:lpstr>No Significant Differences in Major Safety Events Across the Five Very Low Achieved LDL-C Groups</vt:lpstr>
      <vt:lpstr>No Significant Differences in Major Safety Events Across the Five Very Low Achieved LDL-C Groups</vt:lpstr>
      <vt:lpstr>Summary</vt:lpstr>
      <vt:lpstr>Summary</vt:lpstr>
      <vt:lpstr>Sub-Analysis: Baseline LDL-C &amp; Statin Potency Giugliano RP, et al. JAMA Cardiology. 2017;2:1385-1391.</vt:lpstr>
      <vt:lpstr>Evolocumab Significantly Reduced the Risk for 5-Point MACE and 3-Point MACE With No Evidence of Effect Modification Due to Baseline LDL-C Level</vt:lpstr>
      <vt:lpstr>Evolocumab Significantly Reduced the Risk for 5-Point MACE and 3-Point MACE With No Evidence of Effect Modification Due to Baseline LDL-C Level</vt:lpstr>
      <vt:lpstr>Evolocumab Significantly Reduced the Risk for 5-Point MACE and  3-Point MACE in Patients Receiving Statin Therapy, With No Evidence of Effect Modification Due to Background Statin Intensity</vt:lpstr>
      <vt:lpstr>Incidence of AEs and Serious AEs Was Similar Between Evolocumab and Placebo Groups Irrespective of Baseline LDL-C Levels</vt:lpstr>
      <vt:lpstr>Incidence of AEs and Serious AEs Was Similar Between Evolocumab and Placebo Groups Irrespective of Baseline LDL-C Levels</vt:lpstr>
      <vt:lpstr>Incidence of AEs and Serious AEs Was Similar Between Evolocumab and Placebo Groups for Those Receiving Maximal and Submaximal-Potency Statin Therapy</vt:lpstr>
      <vt:lpstr>Summary</vt:lpstr>
      <vt:lpstr>Sub-Analysis: Asian Population  Keech AC, et al. Circ J. 2021;85:2063-2070. </vt:lpstr>
      <vt:lpstr>Reduction in Risk of the 5-Point MACE and 3-Point MACE With Evolocumab Were Similar Between Asians and Others</vt:lpstr>
      <vt:lpstr>There Were No Key Differences Between Evolocumab and Placebo in Safety Among Asians and Other Ethnic Population </vt:lpstr>
      <vt:lpstr>Summary</vt:lpstr>
      <vt:lpstr>Sub-Analysis: PAD Bonaca MP, et al. Circulation. 2018;137:338-350.</vt:lpstr>
      <vt:lpstr>Patients With a History of PAD Treated With Evolocumab Experienced a Consistent RRR and Greater ARR for Both the 5-Point MACE and 3-Point MACE Compared With Those Without a History of PAD</vt:lpstr>
      <vt:lpstr>Patients With a History of PAD Without Prior MI or Stroke Showed a Greater ARR With Evolocumab Compared With Placebo</vt:lpstr>
      <vt:lpstr>Evolocumab Reduced the Relative Risk of MALE  (by 42%) in Patients, Irrespective of a History of PAD</vt:lpstr>
      <vt:lpstr>In Patients With a History of PAD, Incidence of AEs and Serious AEs Was Similar Between Evolocumab and Placebo Groups</vt:lpstr>
      <vt:lpstr>Summary</vt:lpstr>
      <vt:lpstr>Sub-Analysis: Stroke Giugliano RP, et al. Stroke. 2020;51:1546-1554.</vt:lpstr>
      <vt:lpstr>Evolocumab Demonstrated a Similar Reduction in First Occurrence of the 5-Point MACE Regardless of Baseline Stroke Status</vt:lpstr>
      <vt:lpstr>Evolocumab Demonstrated a Similar Reduction in All Stroke, Ischemic Stroke, and Composite of Ischemic Stroke or TIA</vt:lpstr>
      <vt:lpstr>No Difference in Hemorrhagic Stroke Was Observed With Evolocumab vs Placebo, Regardless of Prior History of Stroke</vt:lpstr>
      <vt:lpstr>Similar to the Overall FOURIER Population, Adverse Events Were Similar Across Treatment Groups, Regardless of Stroke Status</vt:lpstr>
      <vt:lpstr>Summary</vt:lpstr>
      <vt:lpstr>Summary</vt:lpstr>
      <vt:lpstr>Sub-Analysis: CKD Charytan DM, et al. J Am Coll Cardiol. 2019;73:2961-2970. </vt:lpstr>
      <vt:lpstr>The ARRs for 5-Point MACE Were Numerically Larger Among Those With Stage ≥ 3 CKD vs Stage 2 CKD and Preserved Kidney Function </vt:lpstr>
      <vt:lpstr>The ARRs for the Key 3-Point MACE Were Numerically Larger Among Those With Stage ≥ 3 CKD vs Stage 2 CKD and Preserved Kidney Function </vt:lpstr>
      <vt:lpstr>Given Higher Event Rates at Lower eGFR, the Absolute Reduction With Evolocumab in the 5-Point MACE and  3-Point MACE Was More Robust With Advancing CKD</vt:lpstr>
      <vt:lpstr>Summary </vt:lpstr>
      <vt:lpstr>Sub-Analysis: Complex PCI and Post PCI Furtado RHM, et al. Circ Cardiovasc Interv. 2022;15:e011382. </vt:lpstr>
      <vt:lpstr>The Relative Reduction in 5-Point MACE Risk Was Similar, and ARR in 3-Point MACE Was Significantly Greater With Evolocumab in Patients With Prior PCI</vt:lpstr>
      <vt:lpstr>In Patients With Prior PCI, Evolocumab Reduced the Risk of Overall Coronary Revascularization Procedures With Consistent Effects for PCI, CABG, and Several Types of Revascularization Procedures</vt:lpstr>
      <vt:lpstr>Summary </vt:lpstr>
      <vt:lpstr>Sub-Analysis: Additional</vt:lpstr>
      <vt:lpstr>FOURIER Sub-analyses Not Listed in This Deck</vt:lpstr>
      <vt:lpstr>FOURIER Parent Trial &gt; 30 Published Sub-analyses</vt:lpstr>
      <vt:lpstr>EBBINGHAUS Study</vt:lpstr>
      <vt:lpstr>Spatial Working Memory Strategy Index of Executive Function Was Similar for Placebo and Evolocumab Groups From Baseline to Week 96</vt:lpstr>
      <vt:lpstr>Working Memory Scores Remained Similar for Both Groups Across Study Time Points</vt:lpstr>
      <vt:lpstr>Episodic Memory Scores Were Similar for Both the Groups at All Study Time Points</vt:lpstr>
      <vt:lpstr>Psychomotor Speed Scores Did Not Significantly  Differ for Both the Groups</vt:lpstr>
      <vt:lpstr>Summary</vt:lpstr>
      <vt:lpstr>Open Label Extension (OLE): Primary analysis O’Donoghue ML, et al. Circulation. 2022;146:1109-1119.</vt:lpstr>
      <vt:lpstr>FOURIER-OLE: Designed to assess long-term safety and included prespecified exploratory CV outcomes</vt:lpstr>
      <vt:lpstr>FOURIER-OLE: Designed to assess long-term safety and included prespecified exploratory CV outcomes</vt:lpstr>
      <vt:lpstr>Considerations of FOURIER-OLE Analyses</vt:lpstr>
      <vt:lpstr>FOURIER-OLE: LDL-C was consistently reduced by evolocumab for median &gt;5 years (maximum 8.4 years across parent &amp; OLE)</vt:lpstr>
      <vt:lpstr>FOURIER-OLE: LDL-C was consistently reduced by evolocumab for median &gt;5 years (maximum 8.4 years across parent &amp; OLE)</vt:lpstr>
      <vt:lpstr>A Lower Risk (15%) of 5-Point MACE Was Observed in Patients Originally Randomized to Evolocumab in the Parent Trial Compared With Placebo</vt:lpstr>
      <vt:lpstr>A Lower Risk (20%) of 3-Point MACE Was Observed in Patients Originally Randomized to Evolocumab in the Parent Trial Compared With Placebo</vt:lpstr>
      <vt:lpstr>FOURIER-OLE: Earlier initiation of evolocumab reduced the risk of several major adverse CV events vs Later Initiation</vt:lpstr>
      <vt:lpstr>The Annual Incidence Rates of Safety Events of Interest in Patients Who Entered FOURIER OLE Were Consistent With the Established Safety Profile</vt:lpstr>
      <vt:lpstr>FOURIER-OLE Trial Summary </vt:lpstr>
      <vt:lpstr>Open Label Extension (OLE) Sub-analysis: Achieved LDL-C Gaba P, et al. Circulation. 2023;147:1192-1203.</vt:lpstr>
      <vt:lpstr>For 5-Point and 3-Point MACE, A Gradient of Lower Event Rates was Observed With Lower Achieved LDL-C Categories</vt:lpstr>
      <vt:lpstr>For 5-Point and 3-Point MACE, A Gradient of Lower Event Rates was Observed With Lower Achieved LDL-C Categories</vt:lpstr>
      <vt:lpstr>A Monotonic Relationship Observed Between Achieved LDL-C Level and Cardiovascular Efficacy Outcomes in FOURIER-OLE</vt:lpstr>
      <vt:lpstr>A Monotonic Relationship Observed Between Achieved LDL-C Level and Cardiovascular Efficacy Outcomes in FOURIER-OLE</vt:lpstr>
      <vt:lpstr>No Clear Monotonic Trends Between Lower Achieved LDL-C Level and the Risk of Safety Outcomes Except for All-Cause Mortality, Which Was Lowest Among Those With Lower Achieved LDL-C Levels</vt:lpstr>
      <vt:lpstr>No Clear Monotonic Trends Between Lower Achieved LDL-C Level and the Risk of Safety Outcomes Except for All-Cause Mortality, Which Was Lowest Among Those With Lower Achieved LDL-C Levels</vt:lpstr>
      <vt:lpstr>Summary </vt:lpstr>
      <vt:lpstr>Summary </vt:lpstr>
      <vt:lpstr>Backup Slides</vt:lpstr>
      <vt:lpstr>FOURIER Parent Trial: Objectives</vt:lpstr>
      <vt:lpstr>FOURIER Parent Trial: Cardiovascular Outcomes Trial in ASCVD Patients on Background Lipid-Lowering Therapy</vt:lpstr>
      <vt:lpstr>FOURIER Parent Trial: Cardiovascular Outcomes Trial in ASCVD Patients on Background Lipid-Lowering Therapy</vt:lpstr>
      <vt:lpstr>Evolocumab Outcomes Trial: Key Eligibility Criteria</vt:lpstr>
      <vt:lpstr>Evolocumab Outcomes Trial: Key Eligibility Criteria</vt:lpstr>
      <vt:lpstr>Baseline Characteristics </vt:lpstr>
      <vt:lpstr>Baseline CV Risk Factors</vt:lpstr>
      <vt:lpstr>Landmark Analysis of Primary Endpoint</vt:lpstr>
      <vt:lpstr>Landmark Analysis of Key Secondary Endpoint</vt:lpstr>
      <vt:lpstr>MI Sub-analysis: Objective and Methods </vt:lpstr>
      <vt:lpstr>Recent MI Sub-analysis: Objective and Methods </vt:lpstr>
      <vt:lpstr>Diabetes Sub-analysis: Objectives and Methods</vt:lpstr>
      <vt:lpstr>Diabetes Sub-analysis: Objectives and Methods</vt:lpstr>
      <vt:lpstr>Achieved LDL-C Subanalysis: Objectives and Methods</vt:lpstr>
      <vt:lpstr>Achieved LDL-C Sub-analysis: Objectives and Methods</vt:lpstr>
      <vt:lpstr>Achieved LDL-C Sub-analysis: Methods Cont'd</vt:lpstr>
      <vt:lpstr>Baseline LDL-C &amp; Statin Potency Sub-analysis: Objectives and Methods</vt:lpstr>
      <vt:lpstr>Baseline LDL-C &amp; Statin Potency Sub-analysis: Objectives and Methods</vt:lpstr>
      <vt:lpstr>Asian Population Sub-analysis: Objectives and  Methods</vt:lpstr>
      <vt:lpstr>Baseline Usage of High-Intensity Statin Was Less Frequent in Asians</vt:lpstr>
      <vt:lpstr>PAD Sub-analysis: Objectives</vt:lpstr>
      <vt:lpstr>PAD Sub-analysis: Methods</vt:lpstr>
      <vt:lpstr>Stroke Sub-analysis: Objectives and Methods</vt:lpstr>
      <vt:lpstr>CKD Sub-analysis: Objective and Methods </vt:lpstr>
      <vt:lpstr>Complex PCI and Post-PCI Sub-analysis:  Objective and Methods</vt:lpstr>
      <vt:lpstr>EBBINGHAUS: Study Design</vt:lpstr>
      <vt:lpstr>Open Label Extension (OLE): Achieved LDL-C  Sub-analysis Objective and Methods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Ryan Raulie (Porter Novelli)</dc:creator>
  <cp:lastModifiedBy>Fock, Valerie</cp:lastModifiedBy>
  <cp:revision>404</cp:revision>
  <dcterms:created xsi:type="dcterms:W3CDTF">2022-10-21T12:48:29Z</dcterms:created>
  <dcterms:modified xsi:type="dcterms:W3CDTF">2026-05-21T07:51:55Z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0x010100E3C9566B50B885448CB499AF14DBE5DF</vt:lpwstr>
  </property>
  <property fmtid="{D5CDD505-2E9C-101B-9397-08002B2CF9AE}" pid="3" name="pdobSourceCropLeft">
    <vt:r8>0</vt:r8>
  </property>
  <property fmtid="{D5CDD505-2E9C-101B-9397-08002B2CF9AE}" pid="4" name="pdobSourceCropBottom">
    <vt:r8>0</vt:r8>
  </property>
  <property fmtid="{D5CDD505-2E9C-101B-9397-08002B2CF9AE}" pid="5" name="pdobSourceCropTop">
    <vt:r8>0</vt:r8>
  </property>
  <property fmtid="{D5CDD505-2E9C-101B-9397-08002B2CF9AE}" pid="6" name="pdobSourceOriginalWidth">
    <vt:r8>0</vt:r8>
  </property>
  <property fmtid="{D5CDD505-2E9C-101B-9397-08002B2CF9AE}" pid="7" name="pdobSourceCropRight">
    <vt:r8>0</vt:r8>
  </property>
  <property fmtid="{D5CDD505-2E9C-101B-9397-08002B2CF9AE}" pid="8" name="pdobSourceOriginalHeight">
    <vt:r8>0</vt:r8>
  </property>
  <property fmtid="{D5CDD505-2E9C-101B-9397-08002B2CF9AE}" pid="9" name="pdobSourceWidth">
    <vt:r8>142.958511352539</vt:r8>
  </property>
  <property fmtid="{D5CDD505-2E9C-101B-9397-08002B2CF9AE}" pid="10" name="pstrSourceShapeName">
    <vt:lpwstr>Rectangle 9</vt:lpwstr>
  </property>
  <property fmtid="{D5CDD505-2E9C-101B-9397-08002B2CF9AE}" pid="11" name="pintSourceSlideIndex">
    <vt:i4>3</vt:i4>
  </property>
  <property fmtid="{D5CDD505-2E9C-101B-9397-08002B2CF9AE}" pid="12" name="pdobSourceLeft">
    <vt:r8>739.74792480468</vt:r8>
  </property>
  <property fmtid="{D5CDD505-2E9C-101B-9397-08002B2CF9AE}" pid="13" name="pdobSourceHeight">
    <vt:r8>29.5593700408936</vt:r8>
  </property>
  <property fmtid="{D5CDD505-2E9C-101B-9397-08002B2CF9AE}" pid="14" name="pdobSourceTop">
    <vt:r8>131.51188659668</vt:r8>
  </property>
  <property fmtid="{D5CDD505-2E9C-101B-9397-08002B2CF9AE}" pid="15" name="MediaServiceImageTags">
    <vt:lpwstr/>
  </property>
  <property fmtid="{D5CDD505-2E9C-101B-9397-08002B2CF9AE}" pid="16" name="ClassificationContentMarkingFooterLocations">
    <vt:lpwstr>Amgen Corporate:4\PCSK9 Inhibition and Diabetes Update:3\Amgen Corporate:4\PCSK9 Inhibition and Diabetes Update:3</vt:lpwstr>
  </property>
  <property fmtid="{D5CDD505-2E9C-101B-9397-08002B2CF9AE}" pid="17" name="ClassificationContentMarkingFooterText">
    <vt:lpwstr>Public</vt:lpwstr>
  </property>
  <property fmtid="{D5CDD505-2E9C-101B-9397-08002B2CF9AE}" pid="18" name="MSIP_Label_f31142f3-8099-46d1-8755-df3fda1ce27f_Enabled">
    <vt:lpwstr>true</vt:lpwstr>
  </property>
  <property fmtid="{D5CDD505-2E9C-101B-9397-08002B2CF9AE}" pid="19" name="MSIP_Label_f31142f3-8099-46d1-8755-df3fda1ce27f_SetDate">
    <vt:lpwstr>2023-08-02T22:54:46Z</vt:lpwstr>
  </property>
  <property fmtid="{D5CDD505-2E9C-101B-9397-08002B2CF9AE}" pid="20" name="MSIP_Label_f31142f3-8099-46d1-8755-df3fda1ce27f_Method">
    <vt:lpwstr>Privileged</vt:lpwstr>
  </property>
  <property fmtid="{D5CDD505-2E9C-101B-9397-08002B2CF9AE}" pid="21" name="MSIP_Label_f31142f3-8099-46d1-8755-df3fda1ce27f_Name">
    <vt:lpwstr>Public_</vt:lpwstr>
  </property>
  <property fmtid="{D5CDD505-2E9C-101B-9397-08002B2CF9AE}" pid="22" name="MSIP_Label_f31142f3-8099-46d1-8755-df3fda1ce27f_SiteId">
    <vt:lpwstr>4b4266a6-1368-41af-ad5a-59eb634f7ad8</vt:lpwstr>
  </property>
  <property fmtid="{D5CDD505-2E9C-101B-9397-08002B2CF9AE}" pid="23" name="MSIP_Label_f31142f3-8099-46d1-8755-df3fda1ce27f_ActionId">
    <vt:lpwstr>09b7dfe2-c24e-4cfd-af97-f4ba361c269c</vt:lpwstr>
  </property>
  <property fmtid="{D5CDD505-2E9C-101B-9397-08002B2CF9AE}" pid="24" name="MSIP_Label_f31142f3-8099-46d1-8755-df3fda1ce27f_ContentBits">
    <vt:lpwstr>0</vt:lpwstr>
  </property>
</Properties>
</file>